
<file path=[Content_Types].xml><?xml version="1.0" encoding="utf-8"?>
<Types xmlns="http://schemas.openxmlformats.org/package/2006/content-types">
  <Override PartName="/ppt/slides/slide29.xml" ContentType="application/vnd.openxmlformats-officedocument.presentationml.slide+xml"/>
  <Override PartName="/ppt/slides/slide47.xml" ContentType="application/vnd.openxmlformats-officedocument.presentationml.slide+xml"/>
  <Override PartName="/ppt/notesSlides/notesSlide2.xml" ContentType="application/vnd.openxmlformats-officedocument.presentationml.notesSlide+xml"/>
  <Override PartName="/ppt/slides/slide4.xml" ContentType="application/vnd.openxmlformats-officedocument.presentationml.slide+xml"/>
  <Override PartName="/ppt/slides/slide18.xml" ContentType="application/vnd.openxmlformats-officedocument.presentationml.slide+xml"/>
  <Override PartName="/ppt/slides/slide36.xml" ContentType="application/vnd.openxmlformats-officedocument.presentationml.slide+xml"/>
  <Override PartName="/ppt/slideLayouts/slideLayout6.xml" ContentType="application/vnd.openxmlformats-officedocument.presentationml.slideLayout+xml"/>
  <Override PartName="/ppt/slideLayouts/slideLayout17.xml" ContentType="application/vnd.openxmlformats-officedocument.presentationml.slideLayout+xml"/>
  <Override PartName="/ppt/notesSlides/notesSlide38.xml" ContentType="application/vnd.openxmlformats-officedocument.presentationml.notesSlide+xml"/>
  <Override PartName="/ppt/notesSlides/notesSlide49.xml" ContentType="application/vnd.openxmlformats-officedocument.presentationml.notesSlide+xml"/>
  <Override PartName="/ppt/slides/slide25.xml" ContentType="application/vnd.openxmlformats-officedocument.presentationml.slide+xml"/>
  <Override PartName="/ppt/slides/slide43.xml" ContentType="application/vnd.openxmlformats-officedocument.presentationml.slide+xml"/>
  <Override PartName="/ppt/theme/theme1.xml" ContentType="application/vnd.openxmlformats-officedocument.theme+xml"/>
  <Override PartName="/ppt/slideLayouts/slideLayout2.xml" ContentType="application/vnd.openxmlformats-officedocument.presentationml.slideLayout+xml"/>
  <Override PartName="/ppt/notesSlides/notesSlide27.xml" ContentType="application/vnd.openxmlformats-officedocument.presentationml.notesSlide+xml"/>
  <Override PartName="/ppt/notesSlides/notesSlide45.xml" ContentType="application/vnd.openxmlformats-officedocument.presentationml.notesSlide+xml"/>
  <Default Extension="xml" ContentType="application/xml"/>
  <Override PartName="/ppt/slides/slide14.xml" ContentType="application/vnd.openxmlformats-officedocument.presentationml.slide+xml"/>
  <Override PartName="/ppt/slides/slide32.xml" ContentType="application/vnd.openxmlformats-officedocument.presentationml.slide+xml"/>
  <Override PartName="/ppt/slides/slide50.xml" ContentType="application/vnd.openxmlformats-officedocument.presentationml.slide+xml"/>
  <Override PartName="/ppt/notesMasters/notesMaster1.xml" ContentType="application/vnd.openxmlformats-officedocument.presentationml.notesMaster+xml"/>
  <Override PartName="/ppt/theme/themeOverride1.xml" ContentType="application/vnd.openxmlformats-officedocument.themeOverride+xml"/>
  <Override PartName="/ppt/slideLayouts/slideLayout13.xml" ContentType="application/vnd.openxmlformats-officedocument.presentationml.slideLayout+xml"/>
  <Override PartName="/ppt/slideLayouts/slideLayout24.xml" ContentType="application/vnd.openxmlformats-officedocument.presentationml.slideLayout+xml"/>
  <Override PartName="/ppt/notesSlides/notesSlide16.xml" ContentType="application/vnd.openxmlformats-officedocument.presentationml.notesSlide+xml"/>
  <Override PartName="/ppt/notesSlides/notesSlide34.xml" ContentType="application/vnd.openxmlformats-officedocument.presentationml.notesSlide+xml"/>
  <Override PartName="/ppt/slides/slide10.xml" ContentType="application/vnd.openxmlformats-officedocument.presentationml.slide+xml"/>
  <Override PartName="/ppt/slides/slide21.xml" ContentType="application/vnd.openxmlformats-officedocument.presentationml.slide+xml"/>
  <Override PartName="/ppt/tableStyles.xml" ContentType="application/vnd.openxmlformats-officedocument.presentationml.tableStyles+xml"/>
  <Override PartName="/ppt/slideLayouts/slideLayout20.xml" ContentType="application/vnd.openxmlformats-officedocument.presentationml.slideLayout+xml"/>
  <Override PartName="/ppt/notesSlides/notesSlide23.xml" ContentType="application/vnd.openxmlformats-officedocument.presentationml.notesSlide+xml"/>
  <Override PartName="/ppt/notesSlides/notesSlide41.xml" ContentType="application/vnd.openxmlformats-officedocument.presentationml.notesSlide+xml"/>
  <Override PartName="/ppt/notesSlides/notesSlide12.xml" ContentType="application/vnd.openxmlformats-officedocument.presentationml.notesSlide+xml"/>
  <Override PartName="/ppt/notesSlides/notesSlide30.xml" ContentType="application/vnd.openxmlformats-officedocument.presentationml.notesSlide+xml"/>
  <Override PartName="/ppt/notesSlides/notesSlide7.xml" ContentType="application/vnd.openxmlformats-officedocument.presentationml.notesSlide+xml"/>
  <Override PartName="/ppt/slides/slide9.xml" ContentType="application/vnd.openxmlformats-officedocument.presentationml.slide+xml"/>
  <Override PartName="/ppt/viewProps.xml" ContentType="application/vnd.openxmlformats-officedocument.presentationml.viewProps+xml"/>
  <Override PartName="/ppt/slides/slide5.xml" ContentType="application/vnd.openxmlformats-officedocument.presentationml.slide+xml"/>
  <Override PartName="/ppt/slides/slide19.xml" ContentType="application/vnd.openxmlformats-officedocument.presentationml.slide+xml"/>
  <Override PartName="/ppt/slides/slide48.xml" ContentType="application/vnd.openxmlformats-officedocument.presentationml.slide+xml"/>
  <Override PartName="/ppt/slideLayouts/slideLayout7.xml" ContentType="application/vnd.openxmlformats-officedocument.presentationml.slideLayout+xml"/>
  <Override PartName="/ppt/notesSlides/notesSlide3.xml" ContentType="application/vnd.openxmlformats-officedocument.presentationml.notesSlide+xml"/>
  <Default Extension="bin" ContentType="application/vnd.openxmlformats-officedocument.oleObject"/>
  <Override PartName="/ppt/slides/slide3.xml" ContentType="application/vnd.openxmlformats-officedocument.presentationml.slide+xml"/>
  <Override PartName="/ppt/slides/slide17.xml" ContentType="application/vnd.openxmlformats-officedocument.presentationml.slide+xml"/>
  <Override PartName="/ppt/slides/slide26.xml" ContentType="application/vnd.openxmlformats-officedocument.presentationml.slide+xml"/>
  <Override PartName="/ppt/slides/slide37.xml" ContentType="application/vnd.openxmlformats-officedocument.presentationml.slide+xml"/>
  <Override PartName="/ppt/slides/slide46.xml" ContentType="application/vnd.openxmlformats-officedocument.presentationml.slide+xml"/>
  <Override PartName="/ppt/presProps.xml" ContentType="application/vnd.openxmlformats-officedocument.presentationml.presProps+xml"/>
  <Override PartName="/ppt/slideLayouts/slideLayout5.xml" ContentType="application/vnd.openxmlformats-officedocument.presentationml.slideLayout+xml"/>
  <Override PartName="/ppt/slideLayouts/slideLayout18.xml" ContentType="application/vnd.openxmlformats-officedocument.presentationml.slideLayout+xml"/>
  <Override PartName="/ppt/slideLayouts/slideLayout27.xml" ContentType="application/vnd.openxmlformats-officedocument.presentationml.slideLayout+xml"/>
  <Override PartName="/ppt/theme/theme2.xml" ContentType="application/vnd.openxmlformats-officedocument.theme+xml"/>
  <Override PartName="/ppt/notesSlides/notesSlide19.xml" ContentType="application/vnd.openxmlformats-officedocument.presentationml.notesSlide+xml"/>
  <Override PartName="/ppt/notesSlides/notesSlide39.xml" ContentType="application/vnd.openxmlformats-officedocument.presentationml.notesSlide+xml"/>
  <Override PartName="/ppt/notesSlides/notesSlide48.xml" ContentType="application/vnd.openxmlformats-officedocument.presentationml.notesSlide+xml"/>
  <Override PartName="/ppt/slides/slide1.xml" ContentType="application/vnd.openxmlformats-officedocument.presentationml.slide+xml"/>
  <Override PartName="/ppt/slides/slide15.xml" ContentType="application/vnd.openxmlformats-officedocument.presentationml.slide+xml"/>
  <Override PartName="/ppt/slides/slide24.xml" ContentType="application/vnd.openxmlformats-officedocument.presentationml.slide+xml"/>
  <Override PartName="/ppt/slides/slide33.xml" ContentType="application/vnd.openxmlformats-officedocument.presentationml.slide+xml"/>
  <Override PartName="/ppt/slides/slide35.xml" ContentType="application/vnd.openxmlformats-officedocument.presentationml.slide+xml"/>
  <Override PartName="/ppt/slides/slide44.xml" ContentType="application/vnd.openxmlformats-officedocument.presentationml.slide+xml"/>
  <Default Extension="jpeg" ContentType="image/jpeg"/>
  <Override PartName="/ppt/slideLayouts/slideLayout3.xml" ContentType="application/vnd.openxmlformats-officedocument.presentationml.slideLayout+xml"/>
  <Override PartName="/ppt/slideLayouts/slideLayout16.xml" ContentType="application/vnd.openxmlformats-officedocument.presentationml.slideLayout+xml"/>
  <Override PartName="/ppt/slideLayouts/slideLayout25.xml" ContentType="application/vnd.openxmlformats-officedocument.presentationml.slideLayout+xml"/>
  <Override PartName="/ppt/theme/themeOverride4.xml" ContentType="application/vnd.openxmlformats-officedocument.themeOverride+xml"/>
  <Override PartName="/ppt/notesSlides/notesSlide17.xml" ContentType="application/vnd.openxmlformats-officedocument.presentationml.notesSlide+xml"/>
  <Default Extension="emf" ContentType="image/x-emf"/>
  <Override PartName="/ppt/notesSlides/notesSlide28.xml" ContentType="application/vnd.openxmlformats-officedocument.presentationml.notesSlide+xml"/>
  <Override PartName="/ppt/notesSlides/notesSlide37.xml" ContentType="application/vnd.openxmlformats-officedocument.presentationml.notesSlide+xml"/>
  <Override PartName="/ppt/notesSlides/notesSlide46.xml" ContentType="application/vnd.openxmlformats-officedocument.presentationml.notesSlide+xml"/>
  <Override PartName="/ppt/presentation.xml" ContentType="application/vnd.openxmlformats-officedocument.presentationml.presentation.main+xml"/>
  <Override PartName="/ppt/slides/slide13.xml" ContentType="application/vnd.openxmlformats-officedocument.presentationml.slide+xml"/>
  <Override PartName="/ppt/slides/slide22.xml" ContentType="application/vnd.openxmlformats-officedocument.presentationml.slide+xml"/>
  <Override PartName="/ppt/slides/slide31.xml" ContentType="application/vnd.openxmlformats-officedocument.presentationml.slide+xml"/>
  <Override PartName="/ppt/slides/slide42.xml" ContentType="application/vnd.openxmlformats-officedocument.presentationml.slide+xml"/>
  <Override PartName="/ppt/slideLayouts/slideLayout1.xml" ContentType="application/vnd.openxmlformats-officedocument.presentationml.slideLayout+xml"/>
  <Override PartName="/ppt/theme/themeOverride2.xml" ContentType="application/vnd.openxmlformats-officedocument.themeOverride+xml"/>
  <Override PartName="/ppt/slideLayouts/slideLayout14.xml" ContentType="application/vnd.openxmlformats-officedocument.presentationml.slideLayout+xml"/>
  <Override PartName="/ppt/slideLayouts/slideLayout23.xml" ContentType="application/vnd.openxmlformats-officedocument.presentationml.slideLayout+xml"/>
  <Override PartName="/ppt/notesSlides/notesSlide15.xml" ContentType="application/vnd.openxmlformats-officedocument.presentationml.notesSlide+xml"/>
  <Override PartName="/ppt/notesSlides/notesSlide24.xml" ContentType="application/vnd.openxmlformats-officedocument.presentationml.notesSlide+xml"/>
  <Override PartName="/ppt/notesSlides/notesSlide26.xml" ContentType="application/vnd.openxmlformats-officedocument.presentationml.notesSlide+xml"/>
  <Override PartName="/ppt/notesSlides/notesSlide35.xml" ContentType="application/vnd.openxmlformats-officedocument.presentationml.notesSlide+xml"/>
  <Override PartName="/ppt/notesSlides/notesSlide44.xml" ContentType="application/vnd.openxmlformats-officedocument.presentationml.notesSlide+xml"/>
  <Override PartName="/docProps/app.xml" ContentType="application/vnd.openxmlformats-officedocument.extended-properties+xml"/>
  <Override PartName="/ppt/slides/slide11.xml" ContentType="application/vnd.openxmlformats-officedocument.presentationml.slide+xml"/>
  <Override PartName="/ppt/slides/slide20.xml" ContentType="application/vnd.openxmlformats-officedocument.presentationml.slide+xml"/>
  <Override PartName="/ppt/slides/slide40.xml" ContentType="application/vnd.openxmlformats-officedocument.presentationml.slide+xml"/>
  <Override PartName="/ppt/slideLayouts/slideLayout12.xml" ContentType="application/vnd.openxmlformats-officedocument.presentationml.slideLayout+xml"/>
  <Override PartName="/ppt/slideLayouts/slideLayout21.xml" ContentType="application/vnd.openxmlformats-officedocument.presentationml.slideLayout+xml"/>
  <Override PartName="/ppt/notesSlides/notesSlide13.xml" ContentType="application/vnd.openxmlformats-officedocument.presentationml.notesSlide+xml"/>
  <Override PartName="/ppt/notesSlides/notesSlide22.xml" ContentType="application/vnd.openxmlformats-officedocument.presentationml.notesSlide+xml"/>
  <Override PartName="/ppt/notesSlides/notesSlide33.xml" ContentType="application/vnd.openxmlformats-officedocument.presentationml.notesSlide+xml"/>
  <Override PartName="/ppt/notesSlides/notesSlide42.xml" ContentType="application/vnd.openxmlformats-officedocument.presentationml.notesSlide+xml"/>
  <Override PartName="/ppt/slideLayouts/slideLayout10.xml" ContentType="application/vnd.openxmlformats-officedocument.presentationml.slideLayout+xml"/>
  <Default Extension="vml" ContentType="application/vnd.openxmlformats-officedocument.vmlDrawing"/>
  <Override PartName="/ppt/notesSlides/notesSlide8.xml" ContentType="application/vnd.openxmlformats-officedocument.presentationml.notesSlide+xml"/>
  <Override PartName="/ppt/notesSlides/notesSlide11.xml" ContentType="application/vnd.openxmlformats-officedocument.presentationml.notesSlide+xml"/>
  <Override PartName="/ppt/notesSlides/notesSlide20.xml" ContentType="application/vnd.openxmlformats-officedocument.presentationml.notesSlide+xml"/>
  <Override PartName="/ppt/notesSlides/notesSlide31.xml" ContentType="application/vnd.openxmlformats-officedocument.presentationml.notesSlide+xml"/>
  <Override PartName="/ppt/notesSlides/notesSlide40.xml" ContentType="application/vnd.openxmlformats-officedocument.presentationml.notesSlide+xml"/>
  <Override PartName="/ppt/notesSlides/notesSlide6.xml" ContentType="application/vnd.openxmlformats-officedocument.presentationml.notesSlide+xml"/>
  <Override PartName="/ppt/slides/slide8.xml" ContentType="application/vnd.openxmlformats-officedocument.presentationml.slide+xml"/>
  <Override PartName="/ppt/slides/slide49.xml" ContentType="application/vnd.openxmlformats-officedocument.presentationml.slide+xml"/>
  <Override PartName="/ppt/notesSlides/notesSlide4.xml" ContentType="application/vnd.openxmlformats-officedocument.presentationml.notesSlide+xml"/>
  <Override PartName="/docProps/core.xml" ContentType="application/vnd.openxmlformats-package.core-properties+xml"/>
  <Override PartName="/ppt/slides/slide6.xml" ContentType="application/vnd.openxmlformats-officedocument.presentationml.slide+xml"/>
  <Override PartName="/ppt/slides/slide38.xml" ContentType="application/vnd.openxmlformats-officedocument.presentationml.slide+xml"/>
  <Override PartName="/ppt/slideLayouts/slideLayout8.xml" ContentType="application/vnd.openxmlformats-officedocument.presentationml.slideLayout+xml"/>
  <Override PartName="/ppt/slideLayouts/slideLayout19.xml" ContentType="application/vnd.openxmlformats-officedocument.presentationml.slideLayout+xml"/>
  <Override PartName="/ppt/slideMasters/slideMaster1.xml" ContentType="application/vnd.openxmlformats-officedocument.presentationml.slideMaster+xml"/>
  <Override PartName="/ppt/slides/slide27.xml" ContentType="application/vnd.openxmlformats-officedocument.presentationml.slide+xml"/>
  <Override PartName="/ppt/slides/slide45.xml" ContentType="application/vnd.openxmlformats-officedocument.presentationml.slide+xml"/>
  <Override PartName="/ppt/slideLayouts/slideLayout4.xml" ContentType="application/vnd.openxmlformats-officedocument.presentationml.slideLayout+xml"/>
  <Override PartName="/ppt/theme/theme3.xml" ContentType="application/vnd.openxmlformats-officedocument.theme+xml"/>
  <Override PartName="/ppt/notesSlides/notesSlide29.xml" ContentType="application/vnd.openxmlformats-officedocument.presentationml.notesSlide+xml"/>
  <Override PartName="/ppt/notesSlides/notesSlide47.xml" ContentType="application/vnd.openxmlformats-officedocument.presentationml.notesSlide+xml"/>
  <Override PartName="/ppt/slides/slide2.xml" ContentType="application/vnd.openxmlformats-officedocument.presentationml.slide+xml"/>
  <Override PartName="/ppt/slides/slide16.xml" ContentType="application/vnd.openxmlformats-officedocument.presentationml.slide+xml"/>
  <Override PartName="/ppt/slides/slide34.xml" ContentType="application/vnd.openxmlformats-officedocument.presentationml.slide+xml"/>
  <Override PartName="/ppt/slideLayouts/slideLayout15.xml" ContentType="application/vnd.openxmlformats-officedocument.presentationml.slideLayout+xml"/>
  <Override PartName="/ppt/slideLayouts/slideLayout26.xml" ContentType="application/vnd.openxmlformats-officedocument.presentationml.slideLayout+xml"/>
  <Override PartName="/ppt/theme/themeOverride3.xml" ContentType="application/vnd.openxmlformats-officedocument.themeOverride+xml"/>
  <Default Extension="wmf" ContentType="image/x-wmf"/>
  <Override PartName="/ppt/notesSlides/notesSlide18.xml" ContentType="application/vnd.openxmlformats-officedocument.presentationml.notesSlide+xml"/>
  <Default Extension="xls" ContentType="application/vnd.ms-excel"/>
  <Override PartName="/ppt/notesSlides/notesSlide36.xml" ContentType="application/vnd.openxmlformats-officedocument.presentationml.notesSlide+xml"/>
  <Default Extension="rels" ContentType="application/vnd.openxmlformats-package.relationships+xml"/>
  <Override PartName="/ppt/slides/slide23.xml" ContentType="application/vnd.openxmlformats-officedocument.presentationml.slide+xml"/>
  <Override PartName="/ppt/slides/slide41.xml" ContentType="application/vnd.openxmlformats-officedocument.presentationml.slide+xml"/>
  <Override PartName="/ppt/slideLayouts/slideLayout22.xml" ContentType="application/vnd.openxmlformats-officedocument.presentationml.slideLayout+xml"/>
  <Override PartName="/ppt/notesSlides/notesSlide25.xml" ContentType="application/vnd.openxmlformats-officedocument.presentationml.notesSlide+xml"/>
  <Override PartName="/ppt/notesSlides/notesSlide43.xml" ContentType="application/vnd.openxmlformats-officedocument.presentationml.notesSlide+xml"/>
  <Override PartName="/ppt/slides/slide12.xml" ContentType="application/vnd.openxmlformats-officedocument.presentationml.slide+xml"/>
  <Override PartName="/ppt/slides/slide30.xml" ContentType="application/vnd.openxmlformats-officedocument.presentationml.slide+xml"/>
  <Override PartName="/ppt/slideLayouts/slideLayout11.xml" ContentType="application/vnd.openxmlformats-officedocument.presentationml.slideLayout+xml"/>
  <Override PartName="/ppt/notesSlides/notesSlide14.xml" ContentType="application/vnd.openxmlformats-officedocument.presentationml.notesSlide+xml"/>
  <Override PartName="/ppt/notesSlides/notesSlide32.xml" ContentType="application/vnd.openxmlformats-officedocument.presentationml.notesSlide+xml"/>
  <Override PartName="/ppt/notesSlides/notesSlide9.xml" ContentType="application/vnd.openxmlformats-officedocument.presentationml.notesSlide+xml"/>
  <Override PartName="/ppt/notesSlides/notesSlide21.xml" ContentType="application/vnd.openxmlformats-officedocument.presentationml.notesSlide+xml"/>
  <Override PartName="/ppt/notesSlides/notesSlide10.xml" ContentType="application/vnd.openxmlformats-officedocument.presentationml.notesSlide+xml"/>
  <Override PartName="/ppt/slides/slide7.xml" ContentType="application/vnd.openxmlformats-officedocument.presentationml.slide+xml"/>
  <Override PartName="/ppt/slideLayouts/slideLayout9.xml" ContentType="application/vnd.openxmlformats-officedocument.presentationml.slideLayout+xml"/>
  <Override PartName="/ppt/notesSlides/notesSlide5.xml" ContentType="application/vnd.openxmlformats-officedocument.presentationml.notesSlide+xml"/>
  <Override PartName="/ppt/slideMasters/slideMaster2.xml" ContentType="application/vnd.openxmlformats-officedocument.presentationml.slideMaster+xml"/>
  <Override PartName="/ppt/slides/slide28.xml" ContentType="application/vnd.openxmlformats-officedocument.presentationml.slide+xml"/>
  <Override PartName="/ppt/slides/slide39.xml" ContentType="application/vnd.openxmlformats-officedocument.presentationml.slide+xml"/>
  <Override PartName="/ppt/notesSlides/notesSlide1.xml" ContentType="application/vnd.openxmlformats-officedocument.presentationml.notesSlide+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1" r:id="rId1"/>
    <p:sldMasterId id="2147483704" r:id="rId2"/>
  </p:sldMasterIdLst>
  <p:notesMasterIdLst>
    <p:notesMasterId r:id="rId53"/>
  </p:notesMasterIdLst>
  <p:sldIdLst>
    <p:sldId id="409" r:id="rId3"/>
    <p:sldId id="408" r:id="rId4"/>
    <p:sldId id="354" r:id="rId5"/>
    <p:sldId id="356" r:id="rId6"/>
    <p:sldId id="357" r:id="rId7"/>
    <p:sldId id="358" r:id="rId8"/>
    <p:sldId id="359" r:id="rId9"/>
    <p:sldId id="360" r:id="rId10"/>
    <p:sldId id="361" r:id="rId11"/>
    <p:sldId id="362" r:id="rId12"/>
    <p:sldId id="363" r:id="rId13"/>
    <p:sldId id="364" r:id="rId14"/>
    <p:sldId id="366" r:id="rId15"/>
    <p:sldId id="367" r:id="rId16"/>
    <p:sldId id="368" r:id="rId17"/>
    <p:sldId id="369" r:id="rId18"/>
    <p:sldId id="370" r:id="rId19"/>
    <p:sldId id="373" r:id="rId20"/>
    <p:sldId id="374" r:id="rId21"/>
    <p:sldId id="375" r:id="rId22"/>
    <p:sldId id="376" r:id="rId23"/>
    <p:sldId id="377" r:id="rId24"/>
    <p:sldId id="378" r:id="rId25"/>
    <p:sldId id="379" r:id="rId26"/>
    <p:sldId id="380" r:id="rId27"/>
    <p:sldId id="381" r:id="rId28"/>
    <p:sldId id="382" r:id="rId29"/>
    <p:sldId id="383" r:id="rId30"/>
    <p:sldId id="384" r:id="rId31"/>
    <p:sldId id="385" r:id="rId32"/>
    <p:sldId id="386" r:id="rId33"/>
    <p:sldId id="387" r:id="rId34"/>
    <p:sldId id="388" r:id="rId35"/>
    <p:sldId id="389" r:id="rId36"/>
    <p:sldId id="392" r:id="rId37"/>
    <p:sldId id="393" r:id="rId38"/>
    <p:sldId id="394" r:id="rId39"/>
    <p:sldId id="395" r:id="rId40"/>
    <p:sldId id="396" r:id="rId41"/>
    <p:sldId id="397" r:id="rId42"/>
    <p:sldId id="398" r:id="rId43"/>
    <p:sldId id="399" r:id="rId44"/>
    <p:sldId id="400" r:id="rId45"/>
    <p:sldId id="401" r:id="rId46"/>
    <p:sldId id="402" r:id="rId47"/>
    <p:sldId id="403" r:id="rId48"/>
    <p:sldId id="404" r:id="rId49"/>
    <p:sldId id="405" r:id="rId50"/>
    <p:sldId id="406" r:id="rId51"/>
    <p:sldId id="407" r:id="rId52"/>
  </p:sldIdLst>
  <p:sldSz cx="9144000" cy="6858000" type="screen4x3"/>
  <p:notesSz cx="6858000" cy="9144000"/>
  <p:defaultTextStyle>
    <a:defPPr>
      <a:defRPr lang="en-US"/>
    </a:defPPr>
    <a:lvl1pPr algn="l"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1pPr>
    <a:lvl2pPr marL="457200" algn="l"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2pPr>
    <a:lvl3pPr marL="914400" algn="l"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3pPr>
    <a:lvl4pPr marL="1371600" algn="l"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4pPr>
    <a:lvl5pPr marL="1828800" algn="l"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9pPr>
  </p:defaultTextStyle>
  <p:extLst>
    <p:ext uri="{EFAFB233-063F-42B5-8137-9DF3F51BA10A}">
      <p15:sldGuideLst xmlns:p15="http://schemas.microsoft.com/office/powerpoint/2012/main" xmlns="">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srgbClr val="FF0000"/>
    </p:penClr>
  </p:showPr>
  <p:extLst>
    <p:ext uri="{E76CE94A-603C-4142-B9EB-6D1370010A27}">
      <p14:discardImageEditData xmlns:p14="http://schemas.microsoft.com/office/powerpoint/2010/main" xmlns="" val="0"/>
    </p:ext>
    <p:ext uri="{D31A062A-798A-4329-ABDD-BBA856620510}">
      <p14:defaultImageDpi xmlns:p14="http://schemas.microsoft.com/office/powerpoint/2010/main" xmlns="" val="220"/>
    </p:ext>
    <p:ext uri="{FD5EFAAD-0ECE-453E-9831-46B23BE46B34}">
      <p15:chartTrackingRefBased xmlns:p15="http://schemas.microsoft.com/office/powerpoint/2012/main" xmlns=""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p:cViewPr varScale="1">
        <p:scale>
          <a:sx n="33" d="100"/>
          <a:sy n="33" d="100"/>
        </p:scale>
        <p:origin x="-1656" y="-58"/>
      </p:cViewPr>
      <p:guideLst>
        <p:guide orient="horz" pos="2160"/>
        <p:guide pos="2880"/>
      </p:guideLst>
    </p:cSldViewPr>
  </p:slideViewPr>
  <p:notesTextViewPr>
    <p:cViewPr>
      <p:scale>
        <a:sx n="100" d="100"/>
        <a:sy n="100" d="100"/>
      </p:scale>
      <p:origin x="0" y="0"/>
    </p:cViewPr>
  </p:notesTextViewPr>
  <p:gridSpacing cx="78028800" cy="78028800"/>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viewProps" Target="viewProps.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slide" Target="slides/slide27.xml"/><Relationship Id="rId41" Type="http://schemas.openxmlformats.org/officeDocument/2006/relationships/slide" Target="slides/slide39.xml"/><Relationship Id="rId54"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notesMaster" Target="notesMasters/notesMaster1.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tableStyles" Target="tableStyles.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theme" Target="theme/theme1.xml"/><Relationship Id="rId8" Type="http://schemas.openxmlformats.org/officeDocument/2006/relationships/slide" Target="slides/slide6.xml"/><Relationship Id="rId51" Type="http://schemas.openxmlformats.org/officeDocument/2006/relationships/slide" Target="slides/slide49.xml"/><Relationship Id="rId3" Type="http://schemas.openxmlformats.org/officeDocument/2006/relationships/slide" Target="slides/slide1.xml"/></Relationships>
</file>

<file path=ppt/drawings/_rels/vmlDrawing7.v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image" Target="../media/image3.wmf"/></Relationships>
</file>

<file path=ppt/drawings/_rels/vmlDrawing8.v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image" Target="../media/image3.w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5.wmf"/></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5.wmf"/></Relationships>
</file>

<file path=ppt/drawings/_rels/vmlDrawing12.vml.rels><?xml version="1.0" encoding="UTF-8" standalone="yes"?>
<Relationships xmlns="http://schemas.openxmlformats.org/package/2006/relationships"><Relationship Id="rId1" Type="http://schemas.openxmlformats.org/officeDocument/2006/relationships/image" Target="../media/image6.wmf"/></Relationships>
</file>

<file path=ppt/drawings/_rels/vmlDrawing13.vml.rels><?xml version="1.0" encoding="UTF-8" standalone="yes"?>
<Relationships xmlns="http://schemas.openxmlformats.org/package/2006/relationships"><Relationship Id="rId1" Type="http://schemas.openxmlformats.org/officeDocument/2006/relationships/image" Target="../media/image6.wmf"/></Relationships>
</file>

<file path=ppt/drawings/_rels/vmlDrawing14.v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image" Target="../media/image3.wmf"/></Relationships>
</file>

<file path=ppt/drawings/_rels/vmlDrawing24.vml.rels><?xml version="1.0" encoding="UTF-8" standalone="yes"?>
<Relationships xmlns="http://schemas.openxmlformats.org/package/2006/relationships"><Relationship Id="rId1" Type="http://schemas.openxmlformats.org/officeDocument/2006/relationships/image" Target="../media/image8.emf"/></Relationships>
</file>

<file path=ppt/drawings/_rels/vmlDrawing25.vml.rels><?xml version="1.0" encoding="UTF-8" standalone="yes"?>
<Relationships xmlns="http://schemas.openxmlformats.org/package/2006/relationships"><Relationship Id="rId1" Type="http://schemas.openxmlformats.org/officeDocument/2006/relationships/image" Target="../media/image9.emf"/></Relationships>
</file>

<file path=ppt/drawings/_rels/vmlDrawing28.vml.rels><?xml version="1.0" encoding="UTF-8" standalone="yes"?>
<Relationships xmlns="http://schemas.openxmlformats.org/package/2006/relationships"><Relationship Id="rId1" Type="http://schemas.openxmlformats.org/officeDocument/2006/relationships/image" Target="../media/image5.wmf"/></Relationships>
</file>

<file path=ppt/drawings/_rels/vmlDrawing30.vml.rels><?xml version="1.0" encoding="UTF-8" standalone="yes"?>
<Relationships xmlns="http://schemas.openxmlformats.org/package/2006/relationships"><Relationship Id="rId1" Type="http://schemas.openxmlformats.org/officeDocument/2006/relationships/image" Target="../media/image10.emf"/></Relationships>
</file>

<file path=ppt/drawings/_rels/vmlDrawing34.vml.rels><?xml version="1.0" encoding="UTF-8" standalone="yes"?>
<Relationships xmlns="http://schemas.openxmlformats.org/package/2006/relationships"><Relationship Id="rId1" Type="http://schemas.openxmlformats.org/officeDocument/2006/relationships/image" Target="../media/image12.emf"/></Relationships>
</file>

<file path=ppt/drawings/_rels/vmlDrawing35.vml.rels><?xml version="1.0" encoding="UTF-8" standalone="yes"?>
<Relationships xmlns="http://schemas.openxmlformats.org/package/2006/relationships"><Relationship Id="rId1" Type="http://schemas.openxmlformats.org/officeDocument/2006/relationships/image" Target="../media/image13.emf"/></Relationships>
</file>

<file path=ppt/drawings/_rels/vmlDrawing37.vml.rels><?xml version="1.0" encoding="UTF-8" standalone="yes"?>
<Relationships xmlns="http://schemas.openxmlformats.org/package/2006/relationships"><Relationship Id="rId1" Type="http://schemas.openxmlformats.org/officeDocument/2006/relationships/image" Target="../media/image14.emf"/></Relationships>
</file>

<file path=ppt/drawings/_rels/vmlDrawing38.vml.rels><?xml version="1.0" encoding="UTF-8" standalone="yes"?>
<Relationships xmlns="http://schemas.openxmlformats.org/package/2006/relationships"><Relationship Id="rId1" Type="http://schemas.openxmlformats.org/officeDocument/2006/relationships/image" Target="../media/image15.emf"/></Relationships>
</file>

<file path=ppt/drawings/_rels/vmlDrawing39.vml.rels><?xml version="1.0" encoding="UTF-8" standalone="yes"?>
<Relationships xmlns="http://schemas.openxmlformats.org/package/2006/relationships"><Relationship Id="rId1" Type="http://schemas.openxmlformats.org/officeDocument/2006/relationships/image" Target="../media/image15.emf"/></Relationships>
</file>

<file path=ppt/drawings/_rels/vmlDrawing40.vml.rels><?xml version="1.0" encoding="UTF-8" standalone="yes"?>
<Relationships xmlns="http://schemas.openxmlformats.org/package/2006/relationships"><Relationship Id="rId1" Type="http://schemas.openxmlformats.org/officeDocument/2006/relationships/image" Target="../media/image17.emf"/></Relationships>
</file>

<file path=ppt/drawings/_rels/vmlDrawing43.vml.rels><?xml version="1.0" encoding="UTF-8" standalone="yes"?>
<Relationships xmlns="http://schemas.openxmlformats.org/package/2006/relationships"><Relationship Id="rId1" Type="http://schemas.openxmlformats.org/officeDocument/2006/relationships/image" Target="../media/image19.emf"/></Relationships>
</file>

<file path=ppt/drawings/_rels/vmlDrawing44.vml.rels><?xml version="1.0" encoding="UTF-8" standalone="yes"?>
<Relationships xmlns="http://schemas.openxmlformats.org/package/2006/relationships"><Relationship Id="rId1" Type="http://schemas.openxmlformats.org/officeDocument/2006/relationships/image" Target="../media/image20.emf"/></Relationships>
</file>

<file path=ppt/drawings/_rels/vmlDrawing45.vml.rels><?xml version="1.0" encoding="UTF-8" standalone="yes"?>
<Relationships xmlns="http://schemas.openxmlformats.org/package/2006/relationships"><Relationship Id="rId1" Type="http://schemas.openxmlformats.org/officeDocument/2006/relationships/image" Target="../media/image21.emf"/></Relationships>
</file>

<file path=ppt/drawings/_rels/vmlDrawing46.vml.rels><?xml version="1.0" encoding="UTF-8" standalone="yes"?>
<Relationships xmlns="http://schemas.openxmlformats.org/package/2006/relationships"><Relationship Id="rId1" Type="http://schemas.openxmlformats.org/officeDocument/2006/relationships/image" Target="../media/image22.emf"/></Relationships>
</file>

<file path=ppt/drawings/_rels/vmlDrawing47.vml.rels><?xml version="1.0" encoding="UTF-8" standalone="yes"?>
<Relationships xmlns="http://schemas.openxmlformats.org/package/2006/relationships"><Relationship Id="rId1" Type="http://schemas.openxmlformats.org/officeDocument/2006/relationships/image" Target="../media/image23.e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dirty="0">
                <a:latin typeface="Arial" charset="0"/>
                <a:cs typeface="Arial" charset="0"/>
              </a:defRPr>
            </a:lvl1pPr>
          </a:lstStyle>
          <a:p>
            <a:pPr>
              <a:defRPr/>
            </a:pPr>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atin typeface="Arial" charset="0"/>
                <a:cs typeface="Arial" charset="0"/>
              </a:defRPr>
            </a:lvl1pPr>
          </a:lstStyle>
          <a:p>
            <a:pPr>
              <a:defRPr/>
            </a:pPr>
            <a:fld id="{EF4B324E-ABE2-4188-968B-72A650B0984E}" type="datetimeFigureOut">
              <a:rPr lang="en-US"/>
              <a:pPr>
                <a:defRPr/>
              </a:pPr>
              <a:t>12/2/2013</a:t>
            </a:fld>
            <a:endParaRPr lang="en-US" dirty="0"/>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pPr lvl="0"/>
            <a:endParaRPr lang="en-US" noProof="0" dirty="0" smtClean="0"/>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normAutofit/>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dirty="0">
                <a:latin typeface="Arial" charset="0"/>
                <a:cs typeface="Arial" charset="0"/>
              </a:defRPr>
            </a:lvl1pPr>
          </a:lstStyle>
          <a:p>
            <a:pPr>
              <a:defRPr/>
            </a:pPr>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wrap="square" lIns="91440" tIns="45720" rIns="91440" bIns="45720" numCol="1" anchor="b" anchorCtr="0" compatLnSpc="1">
            <a:prstTxWarp prst="textNoShape">
              <a:avLst/>
            </a:prstTxWarp>
          </a:bodyPr>
          <a:lstStyle>
            <a:lvl1pPr algn="r">
              <a:defRPr sz="1200"/>
            </a:lvl1pPr>
          </a:lstStyle>
          <a:p>
            <a:fld id="{5A5E1551-CA16-4161-B7D9-C1442F93B69D}" type="slidenum">
              <a:rPr lang="en-US"/>
              <a:pPr/>
              <a:t>‹#›</a:t>
            </a:fld>
            <a:endParaRPr lang="en-US"/>
          </a:p>
        </p:txBody>
      </p:sp>
    </p:spTree>
    <p:extLst>
      <p:ext uri="{BB962C8B-B14F-4D97-AF65-F5344CB8AC3E}">
        <p14:creationId xmlns:p14="http://schemas.microsoft.com/office/powerpoint/2010/main" xmlns="" val="227403966"/>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mn-lt"/>
        <a:ea typeface="+mn-ea"/>
        <a:cs typeface="+mn-cs"/>
      </a:defRPr>
    </a:lvl1pPr>
    <a:lvl2pPr marL="457200" algn="l" rtl="0" eaLnBrk="0" fontAlgn="base" hangingPunct="0">
      <a:spcBef>
        <a:spcPct val="30000"/>
      </a:spcBef>
      <a:spcAft>
        <a:spcPct val="0"/>
      </a:spcAft>
      <a:defRPr sz="1200" kern="1200">
        <a:solidFill>
          <a:schemeClr val="tx1"/>
        </a:solidFill>
        <a:latin typeface="+mn-lt"/>
        <a:ea typeface="+mn-ea"/>
        <a:cs typeface="+mn-cs"/>
      </a:defRPr>
    </a:lvl2pPr>
    <a:lvl3pPr marL="914400" algn="l" rtl="0" eaLnBrk="0" fontAlgn="base" hangingPunct="0">
      <a:spcBef>
        <a:spcPct val="30000"/>
      </a:spcBef>
      <a:spcAft>
        <a:spcPct val="0"/>
      </a:spcAft>
      <a:defRPr sz="1200" kern="1200">
        <a:solidFill>
          <a:schemeClr val="tx1"/>
        </a:solidFill>
        <a:latin typeface="+mn-lt"/>
        <a:ea typeface="+mn-ea"/>
        <a:cs typeface="+mn-cs"/>
      </a:defRPr>
    </a:lvl3pPr>
    <a:lvl4pPr marL="1371600" algn="l" rtl="0" eaLnBrk="0" fontAlgn="base" hangingPunct="0">
      <a:spcBef>
        <a:spcPct val="30000"/>
      </a:spcBef>
      <a:spcAft>
        <a:spcPct val="0"/>
      </a:spcAft>
      <a:defRPr sz="1200" kern="1200">
        <a:solidFill>
          <a:schemeClr val="tx1"/>
        </a:solidFill>
        <a:latin typeface="+mn-lt"/>
        <a:ea typeface="+mn-ea"/>
        <a:cs typeface="+mn-cs"/>
      </a:defRPr>
    </a:lvl4pPr>
    <a:lvl5pPr marL="1828800" algn="l" rtl="0" eaLnBrk="0" fontAlgn="base" hangingPunct="0">
      <a:spcBef>
        <a:spcPct val="30000"/>
      </a:spcBef>
      <a:spcAft>
        <a:spcPct val="0"/>
      </a:spcAft>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xmlns="">
                <a:solidFill>
                  <a:srgbClr val="FFFFFF"/>
                </a:solidFill>
              </a14:hiddenFill>
            </a:ext>
          </a:extLst>
        </p:spPr>
      </p:sp>
      <p:sp>
        <p:nvSpPr>
          <p:cNvPr id="34819" name="Notes Placeholder 2"/>
          <p:cNvSpPr>
            <a:spLocks noGrp="1"/>
          </p:cNvSpPr>
          <p:nvPr>
            <p:ph type="body" idx="1"/>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p>
        </p:txBody>
      </p:sp>
      <p:sp>
        <p:nvSpPr>
          <p:cNvPr id="34820" name="Slide Number Placeholder 3"/>
          <p:cNvSpPr>
            <a:spLocks noGrp="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642609E9-9C54-48AC-87A9-78F84F535249}" type="slidenum">
              <a:rPr lang="en-US">
                <a:solidFill>
                  <a:srgbClr val="000000"/>
                </a:solidFill>
                <a:latin typeface="Arial" panose="020B0604020202020204" pitchFamily="34" charset="0"/>
              </a:rPr>
              <a:pPr>
                <a:spcBef>
                  <a:spcPct val="0"/>
                </a:spcBef>
              </a:pPr>
              <a:t>1</a:t>
            </a:fld>
            <a:endParaRPr lang="en-US">
              <a:solidFill>
                <a:srgbClr val="000000"/>
              </a:solidFill>
              <a:latin typeface="Arial" panose="020B0604020202020204" pitchFamily="34" charset="0"/>
            </a:endParaRPr>
          </a:p>
        </p:txBody>
      </p:sp>
    </p:spTree>
    <p:extLst>
      <p:ext uri="{BB962C8B-B14F-4D97-AF65-F5344CB8AC3E}">
        <p14:creationId xmlns:p14="http://schemas.microsoft.com/office/powerpoint/2010/main" xmlns="" val="393053481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EFFAC06F-7D1B-4413-A84E-7155E07C43EB}" type="slidenum">
              <a:rPr lang="en-US"/>
              <a:pPr/>
              <a:t>3</a:t>
            </a:fld>
            <a:endParaRPr lang="en-US"/>
          </a:p>
        </p:txBody>
      </p:sp>
      <p:sp>
        <p:nvSpPr>
          <p:cNvPr id="7" name="Rectangle 1031"/>
          <p:cNvSpPr>
            <a:spLocks noGrp="1" noChangeArrowheads="1"/>
          </p:cNvSpPr>
          <p:nvPr>
            <p:ph type="sldNum" sz="quarter" idx="5"/>
          </p:nvPr>
        </p:nvSpPr>
        <p:spPr>
          <a:ln/>
        </p:spPr>
        <p:txBody>
          <a:bodyPr/>
          <a:lstStyle/>
          <a:p>
            <a:fld id="{AA13F425-6B9A-40D3-B273-7F07FBE12DB1}" type="slidenum">
              <a:rPr lang="en-US"/>
              <a:pPr/>
              <a:t>3</a:t>
            </a:fld>
            <a:endParaRPr lang="en-US"/>
          </a:p>
        </p:txBody>
      </p:sp>
      <p:sp>
        <p:nvSpPr>
          <p:cNvPr id="433154"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433155"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cs typeface="Times New Roman" panose="02020603050405020304" pitchFamily="18" charset="0"/>
              </a:rPr>
              <a:t>This section focuses on two other methods of making capital budgeting decisions – the payback method and the simple rate of return. The payback method will be discussed first followed by the simple rate of return method.</a:t>
            </a:r>
            <a:r>
              <a:rPr lang="en-US"/>
              <a:t> </a:t>
            </a:r>
          </a:p>
        </p:txBody>
      </p:sp>
    </p:spTree>
    <p:extLst>
      <p:ext uri="{BB962C8B-B14F-4D97-AF65-F5344CB8AC3E}">
        <p14:creationId xmlns:p14="http://schemas.microsoft.com/office/powerpoint/2010/main" xmlns="" val="232054373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F94CD25A-2A2C-4971-9E12-D78B8CBCC894}" type="slidenum">
              <a:rPr lang="en-US"/>
              <a:pPr/>
              <a:t>4</a:t>
            </a:fld>
            <a:endParaRPr lang="en-US"/>
          </a:p>
        </p:txBody>
      </p:sp>
      <p:sp>
        <p:nvSpPr>
          <p:cNvPr id="7" name="Rectangle 1031"/>
          <p:cNvSpPr>
            <a:spLocks noGrp="1" noChangeArrowheads="1"/>
          </p:cNvSpPr>
          <p:nvPr>
            <p:ph type="sldNum" sz="quarter" idx="5"/>
          </p:nvPr>
        </p:nvSpPr>
        <p:spPr>
          <a:ln/>
        </p:spPr>
        <p:txBody>
          <a:bodyPr/>
          <a:lstStyle/>
          <a:p>
            <a:fld id="{EDD12DBD-F495-40AF-B0A1-8B8BFE379A3C}" type="slidenum">
              <a:rPr lang="en-US"/>
              <a:pPr/>
              <a:t>4</a:t>
            </a:fld>
            <a:endParaRPr lang="en-US"/>
          </a:p>
        </p:txBody>
      </p:sp>
      <p:sp>
        <p:nvSpPr>
          <p:cNvPr id="435202"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435203"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cs typeface="Times New Roman" panose="02020603050405020304" pitchFamily="18" charset="0"/>
              </a:rPr>
              <a:t>The payback method focuses on the payback period, which is the length of time that it takes for a project to recoup its initial cost out of the cash receipts that it generates.</a:t>
            </a:r>
          </a:p>
          <a:p>
            <a:endParaRPr lang="en-US">
              <a:cs typeface="Times New Roman" panose="02020603050405020304" pitchFamily="18" charset="0"/>
            </a:endParaRPr>
          </a:p>
          <a:p>
            <a:r>
              <a:rPr lang="en-US"/>
              <a:t>When the net annual cash inflow is the same every year, the formula for computing the payback period is the investment required divided by the net annual cash inflow.</a:t>
            </a:r>
          </a:p>
          <a:p>
            <a:endParaRPr lang="en-US"/>
          </a:p>
        </p:txBody>
      </p:sp>
    </p:spTree>
    <p:extLst>
      <p:ext uri="{BB962C8B-B14F-4D97-AF65-F5344CB8AC3E}">
        <p14:creationId xmlns:p14="http://schemas.microsoft.com/office/powerpoint/2010/main" xmlns="" val="232331086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38DB929F-F236-438D-8EB1-3C267E6E39A7}" type="slidenum">
              <a:rPr lang="en-US"/>
              <a:pPr/>
              <a:t>5</a:t>
            </a:fld>
            <a:endParaRPr lang="en-US"/>
          </a:p>
        </p:txBody>
      </p:sp>
      <p:sp>
        <p:nvSpPr>
          <p:cNvPr id="7" name="Rectangle 1031"/>
          <p:cNvSpPr>
            <a:spLocks noGrp="1" noChangeArrowheads="1"/>
          </p:cNvSpPr>
          <p:nvPr>
            <p:ph type="sldNum" sz="quarter" idx="5"/>
          </p:nvPr>
        </p:nvSpPr>
        <p:spPr>
          <a:ln/>
        </p:spPr>
        <p:txBody>
          <a:bodyPr/>
          <a:lstStyle/>
          <a:p>
            <a:fld id="{988D8009-CFE3-4C2D-8C03-DC928F43CB67}" type="slidenum">
              <a:rPr lang="en-US"/>
              <a:pPr/>
              <a:t>5</a:t>
            </a:fld>
            <a:endParaRPr lang="en-US"/>
          </a:p>
        </p:txBody>
      </p:sp>
      <p:sp>
        <p:nvSpPr>
          <p:cNvPr id="437250"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437251"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cs typeface="Times New Roman" panose="02020603050405020304" pitchFamily="18" charset="0"/>
              </a:rPr>
              <a:t>Assume the management of the Daily Grind wants to install an espresso bar in its restaurant.</a:t>
            </a:r>
          </a:p>
          <a:p>
            <a:endParaRPr lang="en-US">
              <a:cs typeface="Times New Roman" panose="02020603050405020304" pitchFamily="18" charset="0"/>
            </a:endParaRPr>
          </a:p>
          <a:p>
            <a:r>
              <a:rPr lang="en-US"/>
              <a:t>The cost of the espresso bar is $140,000 at it has a ten-year life.</a:t>
            </a:r>
          </a:p>
          <a:p>
            <a:endParaRPr lang="en-US">
              <a:cs typeface="Times New Roman" panose="02020603050405020304" pitchFamily="18" charset="0"/>
            </a:endParaRPr>
          </a:p>
          <a:p>
            <a:r>
              <a:rPr lang="en-US">
                <a:cs typeface="Times New Roman" panose="02020603050405020304" pitchFamily="18" charset="0"/>
              </a:rPr>
              <a:t>The bar will generate annual net cash inflows of $35,000.</a:t>
            </a:r>
          </a:p>
          <a:p>
            <a:endParaRPr lang="en-US">
              <a:cs typeface="Times New Roman" panose="02020603050405020304" pitchFamily="18" charset="0"/>
            </a:endParaRPr>
          </a:p>
          <a:p>
            <a:r>
              <a:rPr lang="en-US">
                <a:cs typeface="Times New Roman" panose="02020603050405020304" pitchFamily="18" charset="0"/>
              </a:rPr>
              <a:t>Management requires a payback period of five years or less.</a:t>
            </a:r>
          </a:p>
          <a:p>
            <a:endParaRPr lang="en-US">
              <a:cs typeface="Times New Roman" panose="02020603050405020304" pitchFamily="18" charset="0"/>
            </a:endParaRPr>
          </a:p>
          <a:p>
            <a:r>
              <a:rPr lang="en-US">
                <a:cs typeface="Times New Roman" panose="02020603050405020304" pitchFamily="18" charset="0"/>
              </a:rPr>
              <a:t>What is the payback period on the espresso bar?</a:t>
            </a:r>
            <a:r>
              <a:rPr lang="en-US"/>
              <a:t> </a:t>
            </a:r>
          </a:p>
        </p:txBody>
      </p:sp>
    </p:spTree>
    <p:extLst>
      <p:ext uri="{BB962C8B-B14F-4D97-AF65-F5344CB8AC3E}">
        <p14:creationId xmlns:p14="http://schemas.microsoft.com/office/powerpoint/2010/main" xmlns="" val="163370617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F30D0664-8804-471E-82E4-15F9C26B5D0D}" type="slidenum">
              <a:rPr lang="en-US"/>
              <a:pPr/>
              <a:t>6</a:t>
            </a:fld>
            <a:endParaRPr lang="en-US"/>
          </a:p>
        </p:txBody>
      </p:sp>
      <p:sp>
        <p:nvSpPr>
          <p:cNvPr id="7" name="Rectangle 1031"/>
          <p:cNvSpPr>
            <a:spLocks noGrp="1" noChangeArrowheads="1"/>
          </p:cNvSpPr>
          <p:nvPr>
            <p:ph type="sldNum" sz="quarter" idx="5"/>
          </p:nvPr>
        </p:nvSpPr>
        <p:spPr>
          <a:ln/>
        </p:spPr>
        <p:txBody>
          <a:bodyPr/>
          <a:lstStyle/>
          <a:p>
            <a:fld id="{900ACD61-7194-4A79-8EFC-96DBDEEC6361}" type="slidenum">
              <a:rPr lang="en-US"/>
              <a:pPr/>
              <a:t>6</a:t>
            </a:fld>
            <a:endParaRPr lang="en-US"/>
          </a:p>
        </p:txBody>
      </p:sp>
      <p:sp>
        <p:nvSpPr>
          <p:cNvPr id="439298"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439299"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cs typeface="Times New Roman" panose="02020603050405020304" pitchFamily="18" charset="0"/>
              </a:rPr>
              <a:t>The payback period is 4 years. Therefore, management would choose to invest in the bar.</a:t>
            </a:r>
            <a:r>
              <a:rPr lang="en-US"/>
              <a:t> </a:t>
            </a:r>
          </a:p>
        </p:txBody>
      </p:sp>
    </p:spTree>
    <p:extLst>
      <p:ext uri="{BB962C8B-B14F-4D97-AF65-F5344CB8AC3E}">
        <p14:creationId xmlns:p14="http://schemas.microsoft.com/office/powerpoint/2010/main" xmlns="" val="348118783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170D26AE-CF2C-4ABA-97BE-843836EF598C}" type="slidenum">
              <a:rPr lang="en-US"/>
              <a:pPr/>
              <a:t>7</a:t>
            </a:fld>
            <a:endParaRPr lang="en-US"/>
          </a:p>
        </p:txBody>
      </p:sp>
      <p:sp>
        <p:nvSpPr>
          <p:cNvPr id="7" name="Rectangle 1031"/>
          <p:cNvSpPr>
            <a:spLocks noGrp="1" noChangeArrowheads="1"/>
          </p:cNvSpPr>
          <p:nvPr>
            <p:ph type="sldNum" sz="quarter" idx="5"/>
          </p:nvPr>
        </p:nvSpPr>
        <p:spPr>
          <a:ln/>
        </p:spPr>
        <p:txBody>
          <a:bodyPr/>
          <a:lstStyle/>
          <a:p>
            <a:fld id="{DE47A0D1-3E19-426C-BC5B-C694D378118A}" type="slidenum">
              <a:rPr lang="en-US"/>
              <a:pPr/>
              <a:t>7</a:t>
            </a:fld>
            <a:endParaRPr lang="en-US"/>
          </a:p>
        </p:txBody>
      </p:sp>
      <p:sp>
        <p:nvSpPr>
          <p:cNvPr id="441346"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441347"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t>Consider the information provided for two investments. Which project has the shortest payback period?</a:t>
            </a:r>
          </a:p>
        </p:txBody>
      </p:sp>
    </p:spTree>
    <p:extLst>
      <p:ext uri="{BB962C8B-B14F-4D97-AF65-F5344CB8AC3E}">
        <p14:creationId xmlns:p14="http://schemas.microsoft.com/office/powerpoint/2010/main" xmlns="" val="336648900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07B0BAD3-1712-4136-8388-9D4D1DE60C56}" type="slidenum">
              <a:rPr lang="en-US"/>
              <a:pPr/>
              <a:t>8</a:t>
            </a:fld>
            <a:endParaRPr lang="en-US"/>
          </a:p>
        </p:txBody>
      </p:sp>
      <p:sp>
        <p:nvSpPr>
          <p:cNvPr id="7" name="Rectangle 1031"/>
          <p:cNvSpPr>
            <a:spLocks noGrp="1" noChangeArrowheads="1"/>
          </p:cNvSpPr>
          <p:nvPr>
            <p:ph type="sldNum" sz="quarter" idx="5"/>
          </p:nvPr>
        </p:nvSpPr>
        <p:spPr>
          <a:ln/>
        </p:spPr>
        <p:txBody>
          <a:bodyPr/>
          <a:lstStyle/>
          <a:p>
            <a:fld id="{6F0AEB84-3CF4-46E8-9148-7A070BBCFD4E}" type="slidenum">
              <a:rPr lang="en-US"/>
              <a:pPr/>
              <a:t>8</a:t>
            </a:fld>
            <a:endParaRPr lang="en-US"/>
          </a:p>
        </p:txBody>
      </p:sp>
      <p:sp>
        <p:nvSpPr>
          <p:cNvPr id="443394"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443395"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t>Project X has the shortest payback period of two years. But, the real question is which project do you think is better?  It looks like Project Y may be the better of the two investments because it has a much higher cash inflow over the ten year period.</a:t>
            </a:r>
          </a:p>
        </p:txBody>
      </p:sp>
    </p:spTree>
    <p:extLst>
      <p:ext uri="{BB962C8B-B14F-4D97-AF65-F5344CB8AC3E}">
        <p14:creationId xmlns:p14="http://schemas.microsoft.com/office/powerpoint/2010/main" xmlns="" val="126124945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B1F04A25-6FDD-4083-AF47-9A4228C131A6}" type="slidenum">
              <a:rPr lang="en-US"/>
              <a:pPr/>
              <a:t>9</a:t>
            </a:fld>
            <a:endParaRPr lang="en-US"/>
          </a:p>
        </p:txBody>
      </p:sp>
      <p:sp>
        <p:nvSpPr>
          <p:cNvPr id="7" name="Rectangle 1031"/>
          <p:cNvSpPr>
            <a:spLocks noGrp="1" noChangeArrowheads="1"/>
          </p:cNvSpPr>
          <p:nvPr>
            <p:ph type="sldNum" sz="quarter" idx="5"/>
          </p:nvPr>
        </p:nvSpPr>
        <p:spPr>
          <a:ln/>
        </p:spPr>
        <p:txBody>
          <a:bodyPr/>
          <a:lstStyle/>
          <a:p>
            <a:fld id="{C8E67095-479D-44A8-9E21-F8FB69551D68}" type="slidenum">
              <a:rPr lang="en-US"/>
              <a:pPr/>
              <a:t>9</a:t>
            </a:fld>
            <a:endParaRPr lang="en-US"/>
          </a:p>
        </p:txBody>
      </p:sp>
      <p:sp>
        <p:nvSpPr>
          <p:cNvPr id="445442" name="Rectangle 1026"/>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445443" name="Rectangle 1027"/>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cs typeface="Times New Roman" panose="02020603050405020304" pitchFamily="18" charset="0"/>
              </a:rPr>
              <a:t>Criticisms of the payback method include the following.</a:t>
            </a:r>
          </a:p>
          <a:p>
            <a:endParaRPr lang="en-US">
              <a:cs typeface="Times New Roman" panose="02020603050405020304" pitchFamily="18" charset="0"/>
            </a:endParaRPr>
          </a:p>
          <a:p>
            <a:r>
              <a:rPr lang="en-US">
                <a:cs typeface="Times New Roman" panose="02020603050405020304" pitchFamily="18" charset="0"/>
              </a:rPr>
              <a:t>First, a shorter payback period does not always mean that one investment is more desirable than another.  This is because the </a:t>
            </a:r>
            <a:r>
              <a:rPr lang="en-US"/>
              <a:t>payback method ignores cash flows after the payback period, thus it has no inherent mechanism for highlighting differences in useful life between investments.</a:t>
            </a:r>
          </a:p>
          <a:p>
            <a:endParaRPr lang="en-US"/>
          </a:p>
          <a:p>
            <a:r>
              <a:rPr lang="en-US">
                <a:cs typeface="Times New Roman" panose="02020603050405020304" pitchFamily="18" charset="0"/>
              </a:rPr>
              <a:t>Second, the payback method does not consider the time value of money.</a:t>
            </a:r>
            <a:r>
              <a:rPr lang="en-US"/>
              <a:t> </a:t>
            </a:r>
          </a:p>
          <a:p>
            <a:endParaRPr lang="en-US"/>
          </a:p>
          <a:p>
            <a:endParaRPr lang="en-US">
              <a:cs typeface="Times New Roman" panose="02020603050405020304" pitchFamily="18" charset="0"/>
            </a:endParaRPr>
          </a:p>
        </p:txBody>
      </p:sp>
    </p:spTree>
    <p:extLst>
      <p:ext uri="{BB962C8B-B14F-4D97-AF65-F5344CB8AC3E}">
        <p14:creationId xmlns:p14="http://schemas.microsoft.com/office/powerpoint/2010/main" xmlns="" val="151002144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E142C1E2-0D6E-4223-934F-9914F616BC4A}" type="slidenum">
              <a:rPr lang="en-US"/>
              <a:pPr/>
              <a:t>10</a:t>
            </a:fld>
            <a:endParaRPr lang="en-US"/>
          </a:p>
        </p:txBody>
      </p:sp>
      <p:sp>
        <p:nvSpPr>
          <p:cNvPr id="7" name="Rectangle 1031"/>
          <p:cNvSpPr>
            <a:spLocks noGrp="1" noChangeArrowheads="1"/>
          </p:cNvSpPr>
          <p:nvPr>
            <p:ph type="sldNum" sz="quarter" idx="5"/>
          </p:nvPr>
        </p:nvSpPr>
        <p:spPr>
          <a:ln/>
        </p:spPr>
        <p:txBody>
          <a:bodyPr/>
          <a:lstStyle/>
          <a:p>
            <a:fld id="{46732AEE-6CC0-4797-9763-DB7C47C77D19}" type="slidenum">
              <a:rPr lang="en-US"/>
              <a:pPr/>
              <a:t>10</a:t>
            </a:fld>
            <a:endParaRPr lang="en-US"/>
          </a:p>
        </p:txBody>
      </p:sp>
      <p:sp>
        <p:nvSpPr>
          <p:cNvPr id="447490"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447491"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pPr marL="228600" indent="-228600"/>
            <a:r>
              <a:rPr lang="en-US">
                <a:cs typeface="Times New Roman" panose="02020603050405020304" pitchFamily="18" charset="0"/>
              </a:rPr>
              <a:t>Strengths of the payback method include the following. </a:t>
            </a:r>
          </a:p>
          <a:p>
            <a:pPr marL="228600" indent="-228600"/>
            <a:endParaRPr lang="en-US">
              <a:cs typeface="Times New Roman" panose="02020603050405020304" pitchFamily="18" charset="0"/>
            </a:endParaRPr>
          </a:p>
          <a:p>
            <a:pPr marL="228600" indent="-228600">
              <a:buFontTx/>
              <a:buAutoNum type="arabicPeriod"/>
            </a:pPr>
            <a:r>
              <a:rPr lang="en-US">
                <a:cs typeface="Times New Roman" panose="02020603050405020304" pitchFamily="18" charset="0"/>
              </a:rPr>
              <a:t>It </a:t>
            </a:r>
            <a:r>
              <a:rPr lang="en-US"/>
              <a:t>can serve as a screening tool to help identify which investment proposals are in the “ballpark.”</a:t>
            </a:r>
          </a:p>
          <a:p>
            <a:pPr marL="228600" indent="-228600">
              <a:buFontTx/>
              <a:buAutoNum type="arabicPeriod"/>
            </a:pPr>
            <a:r>
              <a:rPr lang="en-US"/>
              <a:t>It </a:t>
            </a:r>
            <a:r>
              <a:rPr lang="en-US">
                <a:cs typeface="Times New Roman" panose="02020603050405020304" pitchFamily="18" charset="0"/>
              </a:rPr>
              <a:t>can aid companies that are “cash poor” in identifying investments that will recoup cash investments quickly.</a:t>
            </a:r>
          </a:p>
          <a:p>
            <a:pPr marL="228600" indent="-228600">
              <a:buFontTx/>
              <a:buAutoNum type="arabicPeriod"/>
            </a:pPr>
            <a:r>
              <a:rPr lang="en-US">
                <a:cs typeface="Times New Roman" panose="02020603050405020304" pitchFamily="18" charset="0"/>
              </a:rPr>
              <a:t>It can help companies that compete in industries where products become obsolete rapidly to identify products that will recoup their initial investment quickly. </a:t>
            </a:r>
          </a:p>
        </p:txBody>
      </p:sp>
    </p:spTree>
    <p:extLst>
      <p:ext uri="{BB962C8B-B14F-4D97-AF65-F5344CB8AC3E}">
        <p14:creationId xmlns:p14="http://schemas.microsoft.com/office/powerpoint/2010/main" xmlns="" val="72235341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70A7A680-1F67-4F7F-85AF-0C11D0CEFD6A}" type="slidenum">
              <a:rPr lang="en-US"/>
              <a:pPr/>
              <a:t>11</a:t>
            </a:fld>
            <a:endParaRPr lang="en-US"/>
          </a:p>
        </p:txBody>
      </p:sp>
      <p:sp>
        <p:nvSpPr>
          <p:cNvPr id="7" name="Rectangle 1031"/>
          <p:cNvSpPr>
            <a:spLocks noGrp="1" noChangeArrowheads="1"/>
          </p:cNvSpPr>
          <p:nvPr>
            <p:ph type="sldNum" sz="quarter" idx="5"/>
          </p:nvPr>
        </p:nvSpPr>
        <p:spPr>
          <a:ln/>
        </p:spPr>
        <p:txBody>
          <a:bodyPr/>
          <a:lstStyle/>
          <a:p>
            <a:fld id="{C024FD13-EA10-4044-9760-8BCD6D6252F2}" type="slidenum">
              <a:rPr lang="en-US"/>
              <a:pPr/>
              <a:t>11</a:t>
            </a:fld>
            <a:endParaRPr lang="en-US"/>
          </a:p>
        </p:txBody>
      </p:sp>
      <p:sp>
        <p:nvSpPr>
          <p:cNvPr id="449538"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449539"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t>When the cash flows associated with an investment project change from year to year, the payback formula introduced earlier cannot be used. Instead, the un-recovered investment must be tracked year by year.</a:t>
            </a:r>
          </a:p>
        </p:txBody>
      </p:sp>
    </p:spTree>
    <p:extLst>
      <p:ext uri="{BB962C8B-B14F-4D97-AF65-F5344CB8AC3E}">
        <p14:creationId xmlns:p14="http://schemas.microsoft.com/office/powerpoint/2010/main" xmlns="" val="199091435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6F03C017-9D20-4EC0-A8D2-1DA5DBC7BE4D}" type="slidenum">
              <a:rPr lang="en-US"/>
              <a:pPr/>
              <a:t>12</a:t>
            </a:fld>
            <a:endParaRPr lang="en-US"/>
          </a:p>
        </p:txBody>
      </p:sp>
      <p:sp>
        <p:nvSpPr>
          <p:cNvPr id="7" name="Rectangle 1031"/>
          <p:cNvSpPr>
            <a:spLocks noGrp="1" noChangeArrowheads="1"/>
          </p:cNvSpPr>
          <p:nvPr>
            <p:ph type="sldNum" sz="quarter" idx="5"/>
          </p:nvPr>
        </p:nvSpPr>
        <p:spPr>
          <a:ln/>
        </p:spPr>
        <p:txBody>
          <a:bodyPr/>
          <a:lstStyle/>
          <a:p>
            <a:fld id="{2C46CD7A-54EF-41A1-9F89-B6BA642A3231}" type="slidenum">
              <a:rPr lang="en-US"/>
              <a:pPr/>
              <a:t>12</a:t>
            </a:fld>
            <a:endParaRPr lang="en-US"/>
          </a:p>
        </p:txBody>
      </p:sp>
      <p:sp>
        <p:nvSpPr>
          <p:cNvPr id="451586"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451587"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cs typeface="Times New Roman" panose="02020603050405020304" pitchFamily="18" charset="0"/>
              </a:rPr>
              <a:t>For </a:t>
            </a:r>
            <a:r>
              <a:rPr lang="en-US"/>
              <a:t>example, if a project requires an initial investment of $4,000 and provides uneven net cash inflows in years one to five as shown. The investment would be fully recovered in year four.</a:t>
            </a:r>
          </a:p>
          <a:p>
            <a:endParaRPr lang="en-US"/>
          </a:p>
          <a:p>
            <a:endParaRPr lang="en-US"/>
          </a:p>
        </p:txBody>
      </p:sp>
    </p:spTree>
    <p:extLst>
      <p:ext uri="{BB962C8B-B14F-4D97-AF65-F5344CB8AC3E}">
        <p14:creationId xmlns:p14="http://schemas.microsoft.com/office/powerpoint/2010/main" xmlns="" val="63226346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339CE89D-42C4-4CDF-939A-3FEC61CE6EB4}" type="slidenum">
              <a:rPr lang="en-US"/>
              <a:pPr/>
              <a:t>13</a:t>
            </a:fld>
            <a:endParaRPr lang="en-US"/>
          </a:p>
        </p:txBody>
      </p:sp>
      <p:sp>
        <p:nvSpPr>
          <p:cNvPr id="7" name="Rectangle 1031"/>
          <p:cNvSpPr>
            <a:spLocks noGrp="1" noChangeArrowheads="1"/>
          </p:cNvSpPr>
          <p:nvPr>
            <p:ph type="sldNum" sz="quarter" idx="5"/>
          </p:nvPr>
        </p:nvSpPr>
        <p:spPr>
          <a:ln/>
        </p:spPr>
        <p:txBody>
          <a:bodyPr/>
          <a:lstStyle/>
          <a:p>
            <a:fld id="{D89A3189-5733-40DB-A910-BF41CDADA3EA}" type="slidenum">
              <a:rPr lang="en-US"/>
              <a:pPr/>
              <a:t>13</a:t>
            </a:fld>
            <a:endParaRPr lang="en-US"/>
          </a:p>
        </p:txBody>
      </p:sp>
      <p:sp>
        <p:nvSpPr>
          <p:cNvPr id="649218"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649219"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t>The simple rate of return method (also known as the accounting rate of return or the unadjusted rate of return) does not focus on cash flows, rather it focuses on accounting net operating income.</a:t>
            </a:r>
          </a:p>
          <a:p>
            <a:endParaRPr lang="en-US">
              <a:cs typeface="Times New Roman" panose="02020603050405020304" pitchFamily="18" charset="0"/>
            </a:endParaRPr>
          </a:p>
          <a:p>
            <a:r>
              <a:rPr lang="en-US">
                <a:cs typeface="Times New Roman" panose="02020603050405020304" pitchFamily="18" charset="0"/>
              </a:rPr>
              <a:t>The equation for computing the simple rate of return is as shown.</a:t>
            </a:r>
            <a:r>
              <a:rPr lang="en-US"/>
              <a:t> </a:t>
            </a:r>
          </a:p>
        </p:txBody>
      </p:sp>
    </p:spTree>
    <p:extLst>
      <p:ext uri="{BB962C8B-B14F-4D97-AF65-F5344CB8AC3E}">
        <p14:creationId xmlns:p14="http://schemas.microsoft.com/office/powerpoint/2010/main" xmlns="" val="4747877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CB191C29-0FFD-426E-9584-473D580EBA5E}" type="slidenum">
              <a:rPr lang="en-US"/>
              <a:pPr/>
              <a:t>14</a:t>
            </a:fld>
            <a:endParaRPr lang="en-US"/>
          </a:p>
        </p:txBody>
      </p:sp>
      <p:sp>
        <p:nvSpPr>
          <p:cNvPr id="7" name="Rectangle 1031"/>
          <p:cNvSpPr>
            <a:spLocks noGrp="1" noChangeArrowheads="1"/>
          </p:cNvSpPr>
          <p:nvPr>
            <p:ph type="sldNum" sz="quarter" idx="5"/>
          </p:nvPr>
        </p:nvSpPr>
        <p:spPr>
          <a:ln/>
        </p:spPr>
        <p:txBody>
          <a:bodyPr/>
          <a:lstStyle/>
          <a:p>
            <a:fld id="{26B588F6-7967-4431-B6F8-AE0CBEB3A786}" type="slidenum">
              <a:rPr lang="en-US"/>
              <a:pPr/>
              <a:t>14</a:t>
            </a:fld>
            <a:endParaRPr lang="en-US"/>
          </a:p>
        </p:txBody>
      </p:sp>
      <p:sp>
        <p:nvSpPr>
          <p:cNvPr id="455682"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455683"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t>Assume the management of the Daily Grind wants to install an espresso bar in its restaurant.</a:t>
            </a:r>
          </a:p>
          <a:p>
            <a:endParaRPr lang="en-US">
              <a:cs typeface="Times New Roman" panose="02020603050405020304" pitchFamily="18" charset="0"/>
            </a:endParaRPr>
          </a:p>
          <a:p>
            <a:r>
              <a:rPr lang="en-US">
                <a:cs typeface="Times New Roman" panose="02020603050405020304" pitchFamily="18" charset="0"/>
              </a:rPr>
              <a:t>The cost of the espresso bar is $140,000 and it has a ten-year life.</a:t>
            </a:r>
          </a:p>
          <a:p>
            <a:endParaRPr lang="en-US">
              <a:cs typeface="Times New Roman" panose="02020603050405020304" pitchFamily="18" charset="0"/>
            </a:endParaRPr>
          </a:p>
          <a:p>
            <a:r>
              <a:rPr lang="en-US">
                <a:cs typeface="Times New Roman" panose="02020603050405020304" pitchFamily="18" charset="0"/>
              </a:rPr>
              <a:t>The espresso bar will generate incremental revenues of $100,000 and incremental expenses of $65,000 including depreciation.</a:t>
            </a:r>
          </a:p>
          <a:p>
            <a:endParaRPr lang="en-US">
              <a:cs typeface="Times New Roman" panose="02020603050405020304" pitchFamily="18" charset="0"/>
            </a:endParaRPr>
          </a:p>
          <a:p>
            <a:r>
              <a:rPr lang="en-US"/>
              <a:t>What is the simple rate of return on this project?</a:t>
            </a:r>
          </a:p>
          <a:p>
            <a:endParaRPr lang="en-US"/>
          </a:p>
        </p:txBody>
      </p:sp>
    </p:spTree>
    <p:extLst>
      <p:ext uri="{BB962C8B-B14F-4D97-AF65-F5344CB8AC3E}">
        <p14:creationId xmlns:p14="http://schemas.microsoft.com/office/powerpoint/2010/main" xmlns="" val="367225734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92720A22-6251-4CD5-A6E0-454D165BDBDC}" type="slidenum">
              <a:rPr lang="en-US"/>
              <a:pPr/>
              <a:t>15</a:t>
            </a:fld>
            <a:endParaRPr lang="en-US"/>
          </a:p>
        </p:txBody>
      </p:sp>
      <p:sp>
        <p:nvSpPr>
          <p:cNvPr id="7" name="Rectangle 1031"/>
          <p:cNvSpPr>
            <a:spLocks noGrp="1" noChangeArrowheads="1"/>
          </p:cNvSpPr>
          <p:nvPr>
            <p:ph type="sldNum" sz="quarter" idx="5"/>
          </p:nvPr>
        </p:nvSpPr>
        <p:spPr>
          <a:ln/>
        </p:spPr>
        <p:txBody>
          <a:bodyPr/>
          <a:lstStyle/>
          <a:p>
            <a:fld id="{E5734E66-9F0F-47F7-B459-277FF7DAB3AD}" type="slidenum">
              <a:rPr lang="en-US"/>
              <a:pPr/>
              <a:t>15</a:t>
            </a:fld>
            <a:endParaRPr lang="en-US"/>
          </a:p>
        </p:txBody>
      </p:sp>
      <p:sp>
        <p:nvSpPr>
          <p:cNvPr id="651266"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651267"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cs typeface="Times New Roman" panose="02020603050405020304" pitchFamily="18" charset="0"/>
              </a:rPr>
              <a:t>The simple rate of return is 25 percent. </a:t>
            </a:r>
          </a:p>
          <a:p>
            <a:endParaRPr lang="en-US"/>
          </a:p>
        </p:txBody>
      </p:sp>
    </p:spTree>
    <p:extLst>
      <p:ext uri="{BB962C8B-B14F-4D97-AF65-F5344CB8AC3E}">
        <p14:creationId xmlns:p14="http://schemas.microsoft.com/office/powerpoint/2010/main" xmlns="" val="29015478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59D5C095-C685-4FD8-897A-A33FD07BF809}" type="slidenum">
              <a:rPr lang="en-US"/>
              <a:pPr/>
              <a:t>16</a:t>
            </a:fld>
            <a:endParaRPr lang="en-US"/>
          </a:p>
        </p:txBody>
      </p:sp>
      <p:sp>
        <p:nvSpPr>
          <p:cNvPr id="7" name="Rectangle 1031"/>
          <p:cNvSpPr>
            <a:spLocks noGrp="1" noChangeArrowheads="1"/>
          </p:cNvSpPr>
          <p:nvPr>
            <p:ph type="sldNum" sz="quarter" idx="5"/>
          </p:nvPr>
        </p:nvSpPr>
        <p:spPr>
          <a:ln/>
        </p:spPr>
        <p:txBody>
          <a:bodyPr/>
          <a:lstStyle/>
          <a:p>
            <a:fld id="{55A5BD86-EE74-4066-935B-D081893E797F}" type="slidenum">
              <a:rPr lang="en-US"/>
              <a:pPr/>
              <a:t>16</a:t>
            </a:fld>
            <a:endParaRPr lang="en-US"/>
          </a:p>
        </p:txBody>
      </p:sp>
      <p:sp>
        <p:nvSpPr>
          <p:cNvPr id="593922"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593923"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pPr eaLnBrk="0" hangingPunct="0">
              <a:spcBef>
                <a:spcPct val="0"/>
              </a:spcBef>
            </a:pPr>
            <a:r>
              <a:rPr lang="en-US">
                <a:solidFill>
                  <a:schemeClr val="accent2"/>
                </a:solidFill>
                <a:effectLst>
                  <a:outerShdw blurRad="38100" dist="38100" dir="2700000" algn="tl">
                    <a:srgbClr val="C0C0C0"/>
                  </a:outerShdw>
                </a:effectLst>
                <a:latin typeface="Arial" panose="020B0604020202020204" pitchFamily="34" charset="0"/>
                <a:cs typeface="Times New Roman" panose="02020603050405020304" pitchFamily="18" charset="0"/>
              </a:rPr>
              <a:t>Criticisms of the simple rate of return include the following:</a:t>
            </a:r>
          </a:p>
          <a:p>
            <a:pPr eaLnBrk="0" hangingPunct="0">
              <a:spcBef>
                <a:spcPct val="0"/>
              </a:spcBef>
            </a:pPr>
            <a:r>
              <a:rPr lang="en-US">
                <a:solidFill>
                  <a:schemeClr val="accent2"/>
                </a:solidFill>
                <a:effectLst>
                  <a:outerShdw blurRad="38100" dist="38100" dir="2700000" algn="tl">
                    <a:srgbClr val="C0C0C0"/>
                  </a:outerShdw>
                </a:effectLst>
                <a:latin typeface="Arial" panose="020B0604020202020204" pitchFamily="34" charset="0"/>
                <a:cs typeface="Times New Roman" panose="02020603050405020304" pitchFamily="18" charset="0"/>
              </a:rPr>
              <a:t> </a:t>
            </a:r>
          </a:p>
          <a:p>
            <a:pPr eaLnBrk="0" hangingPunct="0">
              <a:spcBef>
                <a:spcPct val="0"/>
              </a:spcBef>
            </a:pPr>
            <a:r>
              <a:rPr lang="en-US">
                <a:solidFill>
                  <a:schemeClr val="accent2"/>
                </a:solidFill>
                <a:effectLst>
                  <a:outerShdw blurRad="38100" dist="38100" dir="2700000" algn="tl">
                    <a:srgbClr val="C0C0C0"/>
                  </a:outerShdw>
                </a:effectLst>
                <a:latin typeface="Arial" panose="020B0604020202020204" pitchFamily="34" charset="0"/>
                <a:cs typeface="Times New Roman" panose="02020603050405020304" pitchFamily="18" charset="0"/>
              </a:rPr>
              <a:t>First, it does not consider the time value of money.</a:t>
            </a:r>
          </a:p>
          <a:p>
            <a:pPr eaLnBrk="0" hangingPunct="0">
              <a:spcBef>
                <a:spcPct val="0"/>
              </a:spcBef>
            </a:pPr>
            <a:endParaRPr lang="en-US">
              <a:solidFill>
                <a:schemeClr val="accent2"/>
              </a:solidFill>
              <a:effectLst>
                <a:outerShdw blurRad="38100" dist="38100" dir="2700000" algn="tl">
                  <a:srgbClr val="C0C0C0"/>
                </a:outerShdw>
              </a:effectLst>
              <a:latin typeface="Arial" panose="020B0604020202020204" pitchFamily="34" charset="0"/>
              <a:cs typeface="Times New Roman" panose="02020603050405020304" pitchFamily="18" charset="0"/>
            </a:endParaRPr>
          </a:p>
          <a:p>
            <a:pPr eaLnBrk="0" hangingPunct="0">
              <a:spcBef>
                <a:spcPct val="0"/>
              </a:spcBef>
            </a:pPr>
            <a:r>
              <a:rPr lang="en-US">
                <a:solidFill>
                  <a:schemeClr val="accent2"/>
                </a:solidFill>
                <a:effectLst>
                  <a:outerShdw blurRad="38100" dist="38100" dir="2700000" algn="tl">
                    <a:srgbClr val="C0C0C0"/>
                  </a:outerShdw>
                </a:effectLst>
                <a:latin typeface="Arial" panose="020B0604020202020204" pitchFamily="34" charset="0"/>
              </a:rPr>
              <a:t>Second, the simple rate of return fluctuates from year to year when used to evaluate projects that do not have constant annual incremental revenues and expenses.  </a:t>
            </a:r>
            <a:r>
              <a:rPr lang="en-US">
                <a:solidFill>
                  <a:schemeClr val="accent2"/>
                </a:solidFill>
                <a:effectLst>
                  <a:outerShdw blurRad="38100" dist="38100" dir="2700000" algn="tl">
                    <a:srgbClr val="C0C0C0"/>
                  </a:outerShdw>
                </a:effectLst>
                <a:latin typeface="Arial" panose="020B0604020202020204" pitchFamily="34" charset="0"/>
                <a:cs typeface="Times New Roman" panose="02020603050405020304" pitchFamily="18" charset="0"/>
              </a:rPr>
              <a:t>The same project may appear desirable in some years and undesirable in others.</a:t>
            </a:r>
            <a:r>
              <a:rPr lang="en-US">
                <a:solidFill>
                  <a:schemeClr val="accent2"/>
                </a:solidFill>
                <a:effectLst>
                  <a:outerShdw blurRad="38100" dist="38100" dir="2700000" algn="tl">
                    <a:srgbClr val="C0C0C0"/>
                  </a:outerShdw>
                </a:effectLst>
                <a:latin typeface="Arial" panose="020B0604020202020204" pitchFamily="34" charset="0"/>
              </a:rPr>
              <a:t> </a:t>
            </a:r>
          </a:p>
          <a:p>
            <a:endParaRPr lang="en-US"/>
          </a:p>
        </p:txBody>
      </p:sp>
    </p:spTree>
    <p:extLst>
      <p:ext uri="{BB962C8B-B14F-4D97-AF65-F5344CB8AC3E}">
        <p14:creationId xmlns:p14="http://schemas.microsoft.com/office/powerpoint/2010/main" xmlns="" val="323640020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E99A49FD-CA09-4EAF-AF87-4FE9FE2B0E18}" type="slidenum">
              <a:rPr lang="en-US"/>
              <a:pPr/>
              <a:t>17</a:t>
            </a:fld>
            <a:endParaRPr lang="en-US"/>
          </a:p>
        </p:txBody>
      </p:sp>
      <p:sp>
        <p:nvSpPr>
          <p:cNvPr id="7" name="Rectangle 1031"/>
          <p:cNvSpPr>
            <a:spLocks noGrp="1" noChangeArrowheads="1"/>
          </p:cNvSpPr>
          <p:nvPr>
            <p:ph type="sldNum" sz="quarter" idx="5"/>
          </p:nvPr>
        </p:nvSpPr>
        <p:spPr>
          <a:ln/>
        </p:spPr>
        <p:txBody>
          <a:bodyPr/>
          <a:lstStyle/>
          <a:p>
            <a:fld id="{DA008B24-05DE-4001-A52A-711F10174E06}" type="slidenum">
              <a:rPr lang="en-US"/>
              <a:pPr/>
              <a:t>17</a:t>
            </a:fld>
            <a:endParaRPr lang="en-US"/>
          </a:p>
        </p:txBody>
      </p:sp>
      <p:sp>
        <p:nvSpPr>
          <p:cNvPr id="459778"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459779"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cs typeface="Times New Roman" panose="02020603050405020304" pitchFamily="18" charset="0"/>
              </a:rPr>
              <a:t>A postaudit is a follow-up after the project has been completed to see whether or not expected results were actually realized.</a:t>
            </a:r>
          </a:p>
          <a:p>
            <a:r>
              <a:rPr lang="en-US">
                <a:cs typeface="Times New Roman" panose="02020603050405020304" pitchFamily="18" charset="0"/>
              </a:rPr>
              <a:t> </a:t>
            </a:r>
          </a:p>
          <a:p>
            <a:r>
              <a:rPr lang="en-US">
                <a:cs typeface="Times New Roman" panose="02020603050405020304" pitchFamily="18" charset="0"/>
              </a:rPr>
              <a:t>The data used in a postaudit analysis should be actual observed data rather than estimated data.</a:t>
            </a:r>
          </a:p>
          <a:p>
            <a:endParaRPr lang="en-US"/>
          </a:p>
        </p:txBody>
      </p:sp>
    </p:spTree>
    <p:extLst>
      <p:ext uri="{BB962C8B-B14F-4D97-AF65-F5344CB8AC3E}">
        <p14:creationId xmlns:p14="http://schemas.microsoft.com/office/powerpoint/2010/main" xmlns="" val="113564373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4EEC414A-9B11-4737-8D1E-56CFD7504203}" type="slidenum">
              <a:rPr lang="en-US"/>
              <a:pPr/>
              <a:t>18</a:t>
            </a:fld>
            <a:endParaRPr lang="en-US"/>
          </a:p>
        </p:txBody>
      </p:sp>
      <p:sp>
        <p:nvSpPr>
          <p:cNvPr id="7" name="Rectangle 1031"/>
          <p:cNvSpPr>
            <a:spLocks noGrp="1" noChangeArrowheads="1"/>
          </p:cNvSpPr>
          <p:nvPr>
            <p:ph type="sldNum" sz="quarter" idx="5"/>
          </p:nvPr>
        </p:nvSpPr>
        <p:spPr>
          <a:ln/>
        </p:spPr>
        <p:txBody>
          <a:bodyPr/>
          <a:lstStyle/>
          <a:p>
            <a:fld id="{4D9BB5E6-947E-4BA5-BC0F-1F06E3B6F223}" type="slidenum">
              <a:rPr lang="en-US"/>
              <a:pPr/>
              <a:t>18</a:t>
            </a:fld>
            <a:endParaRPr lang="en-US"/>
          </a:p>
        </p:txBody>
      </p:sp>
      <p:sp>
        <p:nvSpPr>
          <p:cNvPr id="463874"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463875"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t>A dollar received today is worth more than a dollar received a year from now because you can put it in the bank today and have more than a dollar a year from now.</a:t>
            </a:r>
          </a:p>
          <a:p>
            <a:endParaRPr lang="en-US"/>
          </a:p>
        </p:txBody>
      </p:sp>
    </p:spTree>
    <p:extLst>
      <p:ext uri="{BB962C8B-B14F-4D97-AF65-F5344CB8AC3E}">
        <p14:creationId xmlns:p14="http://schemas.microsoft.com/office/powerpoint/2010/main" xmlns="" val="55678385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E4452407-AB66-458C-9D41-343704BB33C9}" type="slidenum">
              <a:rPr lang="en-US"/>
              <a:pPr/>
              <a:t>19</a:t>
            </a:fld>
            <a:endParaRPr lang="en-US"/>
          </a:p>
        </p:txBody>
      </p:sp>
      <p:sp>
        <p:nvSpPr>
          <p:cNvPr id="7" name="Rectangle 1031"/>
          <p:cNvSpPr>
            <a:spLocks noGrp="1" noChangeArrowheads="1"/>
          </p:cNvSpPr>
          <p:nvPr>
            <p:ph type="sldNum" sz="quarter" idx="5"/>
          </p:nvPr>
        </p:nvSpPr>
        <p:spPr>
          <a:ln/>
        </p:spPr>
        <p:txBody>
          <a:bodyPr/>
          <a:lstStyle/>
          <a:p>
            <a:fld id="{458438CD-8FF3-431D-A466-B57E4448A993}" type="slidenum">
              <a:rPr lang="en-US"/>
              <a:pPr/>
              <a:t>19</a:t>
            </a:fld>
            <a:endParaRPr lang="en-US"/>
          </a:p>
        </p:txBody>
      </p:sp>
      <p:sp>
        <p:nvSpPr>
          <p:cNvPr id="465922"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465923"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cs typeface="Times New Roman" panose="02020603050405020304" pitchFamily="18" charset="0"/>
              </a:rPr>
              <a:t>Assume a bank pays 8 percent interest on a $100 deposit made today. </a:t>
            </a:r>
            <a:r>
              <a:rPr lang="en-US"/>
              <a:t>How much will the $100 be worth in one year? </a:t>
            </a:r>
            <a:r>
              <a:rPr lang="en-US">
                <a:cs typeface="Times New Roman" panose="02020603050405020304" pitchFamily="18" charset="0"/>
              </a:rPr>
              <a:t>The equation needed to answer this question is as shown, where:</a:t>
            </a:r>
          </a:p>
          <a:p>
            <a:endParaRPr lang="en-US">
              <a:cs typeface="Times New Roman" panose="02020603050405020304" pitchFamily="18" charset="0"/>
            </a:endParaRPr>
          </a:p>
          <a:p>
            <a:r>
              <a:rPr lang="en-US">
                <a:cs typeface="Times New Roman" panose="02020603050405020304" pitchFamily="18" charset="0"/>
              </a:rPr>
              <a:t>F is the balance at the end of the period.</a:t>
            </a:r>
          </a:p>
          <a:p>
            <a:r>
              <a:rPr lang="en-US">
                <a:cs typeface="Times New Roman" panose="02020603050405020304" pitchFamily="18" charset="0"/>
              </a:rPr>
              <a:t>P is the amount invested now.</a:t>
            </a:r>
          </a:p>
          <a:p>
            <a:r>
              <a:rPr lang="en-US">
                <a:cs typeface="Times New Roman" panose="02020603050405020304" pitchFamily="18" charset="0"/>
              </a:rPr>
              <a:t>r is the rate of interest per period.</a:t>
            </a:r>
          </a:p>
          <a:p>
            <a:r>
              <a:rPr lang="en-US">
                <a:cs typeface="Times New Roman" panose="02020603050405020304" pitchFamily="18" charset="0"/>
              </a:rPr>
              <a:t>n is the number of periods. </a:t>
            </a:r>
          </a:p>
        </p:txBody>
      </p:sp>
    </p:spTree>
    <p:extLst>
      <p:ext uri="{BB962C8B-B14F-4D97-AF65-F5344CB8AC3E}">
        <p14:creationId xmlns:p14="http://schemas.microsoft.com/office/powerpoint/2010/main" xmlns="" val="180703475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A51A42F1-7072-4FA2-8C5C-C35EB0CAC224}" type="slidenum">
              <a:rPr lang="en-US"/>
              <a:pPr/>
              <a:t>20</a:t>
            </a:fld>
            <a:endParaRPr lang="en-US"/>
          </a:p>
        </p:txBody>
      </p:sp>
      <p:sp>
        <p:nvSpPr>
          <p:cNvPr id="7" name="Rectangle 1031"/>
          <p:cNvSpPr>
            <a:spLocks noGrp="1" noChangeArrowheads="1"/>
          </p:cNvSpPr>
          <p:nvPr>
            <p:ph type="sldNum" sz="quarter" idx="5"/>
          </p:nvPr>
        </p:nvSpPr>
        <p:spPr>
          <a:ln/>
        </p:spPr>
        <p:txBody>
          <a:bodyPr/>
          <a:lstStyle/>
          <a:p>
            <a:fld id="{1C3FA4B2-E70D-4F34-903F-31880C38175A}" type="slidenum">
              <a:rPr lang="en-US"/>
              <a:pPr/>
              <a:t>20</a:t>
            </a:fld>
            <a:endParaRPr lang="en-US"/>
          </a:p>
        </p:txBody>
      </p:sp>
      <p:sp>
        <p:nvSpPr>
          <p:cNvPr id="467970"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467971"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cs typeface="Times New Roman" panose="02020603050405020304" pitchFamily="18" charset="0"/>
              </a:rPr>
              <a:t>Solving this equation, the answer is $180. The $100 outlay is called the present value of the $180 amount to be received in one year. It is also known as the discounted value of the future $180 receipt. </a:t>
            </a:r>
          </a:p>
        </p:txBody>
      </p:sp>
    </p:spTree>
    <p:extLst>
      <p:ext uri="{BB962C8B-B14F-4D97-AF65-F5344CB8AC3E}">
        <p14:creationId xmlns:p14="http://schemas.microsoft.com/office/powerpoint/2010/main" xmlns="" val="302836029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A7E8EB96-940C-4101-816C-F3E9B6691362}" type="slidenum">
              <a:rPr lang="en-US"/>
              <a:pPr/>
              <a:t>21</a:t>
            </a:fld>
            <a:endParaRPr lang="en-US"/>
          </a:p>
        </p:txBody>
      </p:sp>
      <p:sp>
        <p:nvSpPr>
          <p:cNvPr id="7" name="Rectangle 1031"/>
          <p:cNvSpPr>
            <a:spLocks noGrp="1" noChangeArrowheads="1"/>
          </p:cNvSpPr>
          <p:nvPr>
            <p:ph type="sldNum" sz="quarter" idx="5"/>
          </p:nvPr>
        </p:nvSpPr>
        <p:spPr>
          <a:ln/>
        </p:spPr>
        <p:txBody>
          <a:bodyPr/>
          <a:lstStyle/>
          <a:p>
            <a:fld id="{9AF03AC7-1478-4A79-941D-B6707AC60471}" type="slidenum">
              <a:rPr lang="en-US"/>
              <a:pPr/>
              <a:t>21</a:t>
            </a:fld>
            <a:endParaRPr lang="en-US"/>
          </a:p>
        </p:txBody>
      </p:sp>
      <p:sp>
        <p:nvSpPr>
          <p:cNvPr id="472066"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472067"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cs typeface="Times New Roman" panose="02020603050405020304" pitchFamily="18" charset="0"/>
              </a:rPr>
              <a:t>What</a:t>
            </a:r>
            <a:r>
              <a:rPr lang="en-US"/>
              <a:t> if the $180 was left in the bank for a second year? How much would the original $100 be worth at the end of the second year? The </a:t>
            </a:r>
            <a:r>
              <a:rPr lang="en-US">
                <a:cs typeface="Times New Roman" panose="02020603050405020304" pitchFamily="18" charset="0"/>
              </a:rPr>
              <a:t>equation needed to answer this question is as shown, where:</a:t>
            </a:r>
          </a:p>
          <a:p>
            <a:endParaRPr lang="en-US">
              <a:cs typeface="Times New Roman" panose="02020603050405020304" pitchFamily="18" charset="0"/>
            </a:endParaRPr>
          </a:p>
          <a:p>
            <a:r>
              <a:rPr lang="en-US">
                <a:cs typeface="Times New Roman" panose="02020603050405020304" pitchFamily="18" charset="0"/>
              </a:rPr>
              <a:t>F is the balance at the end of the periods.</a:t>
            </a:r>
          </a:p>
          <a:p>
            <a:r>
              <a:rPr lang="en-US">
                <a:cs typeface="Times New Roman" panose="02020603050405020304" pitchFamily="18" charset="0"/>
              </a:rPr>
              <a:t>P is the amount invested now.</a:t>
            </a:r>
          </a:p>
          <a:p>
            <a:r>
              <a:rPr lang="en-US">
                <a:cs typeface="Times New Roman" panose="02020603050405020304" pitchFamily="18" charset="0"/>
              </a:rPr>
              <a:t>r is the rate of interest per period.</a:t>
            </a:r>
          </a:p>
          <a:p>
            <a:r>
              <a:rPr lang="en-US">
                <a:cs typeface="Times New Roman" panose="02020603050405020304" pitchFamily="18" charset="0"/>
              </a:rPr>
              <a:t>n is the number of periods. </a:t>
            </a:r>
          </a:p>
          <a:p>
            <a:endParaRPr lang="en-US"/>
          </a:p>
        </p:txBody>
      </p:sp>
    </p:spTree>
    <p:extLst>
      <p:ext uri="{BB962C8B-B14F-4D97-AF65-F5344CB8AC3E}">
        <p14:creationId xmlns:p14="http://schemas.microsoft.com/office/powerpoint/2010/main" xmlns="" val="357454653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36F56E0B-8E47-47CB-9270-788B271B5DA0}" type="slidenum">
              <a:rPr lang="en-US"/>
              <a:pPr/>
              <a:t>22</a:t>
            </a:fld>
            <a:endParaRPr lang="en-US"/>
          </a:p>
        </p:txBody>
      </p:sp>
      <p:sp>
        <p:nvSpPr>
          <p:cNvPr id="7" name="Rectangle 1031"/>
          <p:cNvSpPr>
            <a:spLocks noGrp="1" noChangeArrowheads="1"/>
          </p:cNvSpPr>
          <p:nvPr>
            <p:ph type="sldNum" sz="quarter" idx="5"/>
          </p:nvPr>
        </p:nvSpPr>
        <p:spPr>
          <a:ln/>
        </p:spPr>
        <p:txBody>
          <a:bodyPr/>
          <a:lstStyle/>
          <a:p>
            <a:fld id="{91C9B117-80D2-4365-9BDE-DD1773AEFB32}" type="slidenum">
              <a:rPr lang="en-US"/>
              <a:pPr/>
              <a:t>22</a:t>
            </a:fld>
            <a:endParaRPr lang="en-US"/>
          </a:p>
        </p:txBody>
      </p:sp>
      <p:sp>
        <p:nvSpPr>
          <p:cNvPr id="474114"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474115"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cs typeface="Times New Roman" panose="02020603050405020304" pitchFamily="18" charset="0"/>
              </a:rPr>
              <a:t>Solving this equation, the answer is $116.64.</a:t>
            </a:r>
          </a:p>
          <a:p>
            <a:endParaRPr lang="en-US">
              <a:cs typeface="Times New Roman" panose="02020603050405020304" pitchFamily="18" charset="0"/>
            </a:endParaRPr>
          </a:p>
          <a:p>
            <a:r>
              <a:rPr lang="en-US">
                <a:cs typeface="Times New Roman" panose="02020603050405020304" pitchFamily="18" charset="0"/>
              </a:rPr>
              <a:t>The interest that is paid in the second year on the interest earned in the first year is known as compound interest.</a:t>
            </a:r>
            <a:r>
              <a:rPr lang="en-US"/>
              <a:t> </a:t>
            </a:r>
          </a:p>
        </p:txBody>
      </p:sp>
    </p:spTree>
    <p:extLst>
      <p:ext uri="{BB962C8B-B14F-4D97-AF65-F5344CB8AC3E}">
        <p14:creationId xmlns:p14="http://schemas.microsoft.com/office/powerpoint/2010/main" xmlns="" val="404346054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F66F223B-9EDC-4316-8D65-7241DE225782}" type="slidenum">
              <a:rPr lang="en-US"/>
              <a:pPr/>
              <a:t>23</a:t>
            </a:fld>
            <a:endParaRPr lang="en-US"/>
          </a:p>
        </p:txBody>
      </p:sp>
      <p:sp>
        <p:nvSpPr>
          <p:cNvPr id="7" name="Rectangle 1031"/>
          <p:cNvSpPr>
            <a:spLocks noGrp="1" noChangeArrowheads="1"/>
          </p:cNvSpPr>
          <p:nvPr>
            <p:ph type="sldNum" sz="quarter" idx="5"/>
          </p:nvPr>
        </p:nvSpPr>
        <p:spPr>
          <a:ln/>
        </p:spPr>
        <p:txBody>
          <a:bodyPr/>
          <a:lstStyle/>
          <a:p>
            <a:fld id="{F550F622-C337-4AFE-93AA-BD7ECB0455CF}" type="slidenum">
              <a:rPr lang="en-US"/>
              <a:pPr/>
              <a:t>23</a:t>
            </a:fld>
            <a:endParaRPr lang="en-US"/>
          </a:p>
        </p:txBody>
      </p:sp>
      <p:sp>
        <p:nvSpPr>
          <p:cNvPr id="478210" name="Rectangle 1026"/>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478211" name="Rectangle 1027"/>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t>An investment can be viewed in two ways – its future value or its present value. In the example just completed, the present value was known and the future value was the unknown that we computed. </a:t>
            </a:r>
          </a:p>
          <a:p>
            <a:endParaRPr lang="en-US"/>
          </a:p>
          <a:p>
            <a:r>
              <a:rPr lang="en-US"/>
              <a:t>Let’s look at the opposite situation – the future value is known and the present value is the unknown that we must compute.</a:t>
            </a:r>
          </a:p>
          <a:p>
            <a:endParaRPr lang="en-US"/>
          </a:p>
        </p:txBody>
      </p:sp>
    </p:spTree>
    <p:extLst>
      <p:ext uri="{BB962C8B-B14F-4D97-AF65-F5344CB8AC3E}">
        <p14:creationId xmlns:p14="http://schemas.microsoft.com/office/powerpoint/2010/main" xmlns="" val="251207815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4AAF3686-79F1-464E-A204-BB424A5939B0}" type="slidenum">
              <a:rPr lang="en-US"/>
              <a:pPr/>
              <a:t>24</a:t>
            </a:fld>
            <a:endParaRPr lang="en-US"/>
          </a:p>
        </p:txBody>
      </p:sp>
      <p:sp>
        <p:nvSpPr>
          <p:cNvPr id="7" name="Rectangle 1031"/>
          <p:cNvSpPr>
            <a:spLocks noGrp="1" noChangeArrowheads="1"/>
          </p:cNvSpPr>
          <p:nvPr>
            <p:ph type="sldNum" sz="quarter" idx="5"/>
          </p:nvPr>
        </p:nvSpPr>
        <p:spPr>
          <a:ln/>
        </p:spPr>
        <p:txBody>
          <a:bodyPr/>
          <a:lstStyle/>
          <a:p>
            <a:fld id="{AA272A47-5E51-4185-91D8-931D5F209F01}" type="slidenum">
              <a:rPr lang="en-US"/>
              <a:pPr/>
              <a:t>24</a:t>
            </a:fld>
            <a:endParaRPr lang="en-US"/>
          </a:p>
        </p:txBody>
      </p:sp>
      <p:sp>
        <p:nvSpPr>
          <p:cNvPr id="480258"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480259"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t>Assume a bond will pay $100 in two years. If investors can earn 12 percent on their investments, what is the present value of the bond? </a:t>
            </a:r>
            <a:r>
              <a:rPr lang="en-US">
                <a:cs typeface="Times New Roman" panose="02020603050405020304" pitchFamily="18" charset="0"/>
              </a:rPr>
              <a:t>The equation needed to answer this question is as shown, where:</a:t>
            </a:r>
          </a:p>
          <a:p>
            <a:endParaRPr lang="en-US">
              <a:cs typeface="Times New Roman" panose="02020603050405020304" pitchFamily="18" charset="0"/>
            </a:endParaRPr>
          </a:p>
          <a:p>
            <a:r>
              <a:rPr lang="en-US">
                <a:cs typeface="Times New Roman" panose="02020603050405020304" pitchFamily="18" charset="0"/>
              </a:rPr>
              <a:t>F is the balance at the end of the periods.</a:t>
            </a:r>
          </a:p>
          <a:p>
            <a:r>
              <a:rPr lang="en-US">
                <a:cs typeface="Times New Roman" panose="02020603050405020304" pitchFamily="18" charset="0"/>
              </a:rPr>
              <a:t>P is the amount invested now.</a:t>
            </a:r>
          </a:p>
          <a:p>
            <a:r>
              <a:rPr lang="en-US">
                <a:cs typeface="Times New Roman" panose="02020603050405020304" pitchFamily="18" charset="0"/>
              </a:rPr>
              <a:t>r is the rate of interest per period.</a:t>
            </a:r>
          </a:p>
          <a:p>
            <a:r>
              <a:rPr lang="en-US">
                <a:cs typeface="Times New Roman" panose="02020603050405020304" pitchFamily="18" charset="0"/>
              </a:rPr>
              <a:t>n is the number of periods.</a:t>
            </a:r>
          </a:p>
        </p:txBody>
      </p:sp>
    </p:spTree>
    <p:extLst>
      <p:ext uri="{BB962C8B-B14F-4D97-AF65-F5344CB8AC3E}">
        <p14:creationId xmlns:p14="http://schemas.microsoft.com/office/powerpoint/2010/main" xmlns="" val="3582652310"/>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AEF41E46-470D-40DD-9D9F-04DC95D81C03}" type="slidenum">
              <a:rPr lang="en-US"/>
              <a:pPr/>
              <a:t>25</a:t>
            </a:fld>
            <a:endParaRPr lang="en-US"/>
          </a:p>
        </p:txBody>
      </p:sp>
      <p:sp>
        <p:nvSpPr>
          <p:cNvPr id="7" name="Rectangle 1031"/>
          <p:cNvSpPr>
            <a:spLocks noGrp="1" noChangeArrowheads="1"/>
          </p:cNvSpPr>
          <p:nvPr>
            <p:ph type="sldNum" sz="quarter" idx="5"/>
          </p:nvPr>
        </p:nvSpPr>
        <p:spPr>
          <a:ln/>
        </p:spPr>
        <p:txBody>
          <a:bodyPr/>
          <a:lstStyle/>
          <a:p>
            <a:fld id="{506EC370-4D8C-4E4C-BE76-DE3CCD66948D}" type="slidenum">
              <a:rPr lang="en-US"/>
              <a:pPr/>
              <a:t>25</a:t>
            </a:fld>
            <a:endParaRPr lang="en-US"/>
          </a:p>
        </p:txBody>
      </p:sp>
      <p:sp>
        <p:nvSpPr>
          <p:cNvPr id="482306" name="Rectangle 1026"/>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482307" name="Rectangle 1027"/>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cs typeface="Times New Roman" panose="02020603050405020304" pitchFamily="18" charset="0"/>
              </a:rPr>
              <a:t>Solving this equation, </a:t>
            </a:r>
            <a:r>
              <a:rPr lang="en-US" i="1">
                <a:cs typeface="Times New Roman" panose="02020603050405020304" pitchFamily="18" charset="0"/>
              </a:rPr>
              <a:t>P</a:t>
            </a:r>
            <a:r>
              <a:rPr lang="en-US">
                <a:cs typeface="Times New Roman" panose="02020603050405020304" pitchFamily="18" charset="0"/>
              </a:rPr>
              <a:t> is $79.72.  </a:t>
            </a:r>
          </a:p>
          <a:p>
            <a:endParaRPr lang="en-US">
              <a:cs typeface="Times New Roman" panose="02020603050405020304" pitchFamily="18" charset="0"/>
            </a:endParaRPr>
          </a:p>
          <a:p>
            <a:r>
              <a:rPr lang="en-US">
                <a:cs typeface="Times New Roman" panose="02020603050405020304" pitchFamily="18" charset="0"/>
              </a:rPr>
              <a:t>This</a:t>
            </a:r>
            <a:r>
              <a:rPr lang="en-US"/>
              <a:t> process is called discounting. We have discounted the $100 to its present value of </a:t>
            </a:r>
            <a:r>
              <a:rPr lang="en-US">
                <a:cs typeface="Times New Roman" panose="02020603050405020304" pitchFamily="18" charset="0"/>
              </a:rPr>
              <a:t>$79.72</a:t>
            </a:r>
            <a:r>
              <a:rPr lang="en-US"/>
              <a:t>. The interest rate used to find the present value is called the discount rate. </a:t>
            </a:r>
          </a:p>
          <a:p>
            <a:endParaRPr lang="en-US"/>
          </a:p>
        </p:txBody>
      </p:sp>
    </p:spTree>
    <p:extLst>
      <p:ext uri="{BB962C8B-B14F-4D97-AF65-F5344CB8AC3E}">
        <p14:creationId xmlns:p14="http://schemas.microsoft.com/office/powerpoint/2010/main" xmlns="" val="413053598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793CB2B5-21C4-4CD6-B833-CE2BB3196CC7}" type="slidenum">
              <a:rPr lang="en-US"/>
              <a:pPr/>
              <a:t>26</a:t>
            </a:fld>
            <a:endParaRPr lang="en-US"/>
          </a:p>
        </p:txBody>
      </p:sp>
      <p:sp>
        <p:nvSpPr>
          <p:cNvPr id="7" name="Rectangle 1031"/>
          <p:cNvSpPr>
            <a:spLocks noGrp="1" noChangeArrowheads="1"/>
          </p:cNvSpPr>
          <p:nvPr>
            <p:ph type="sldNum" sz="quarter" idx="5"/>
          </p:nvPr>
        </p:nvSpPr>
        <p:spPr>
          <a:ln/>
        </p:spPr>
        <p:txBody>
          <a:bodyPr/>
          <a:lstStyle/>
          <a:p>
            <a:fld id="{D66D71B4-C414-4EC8-9F28-916EB3E829BF}" type="slidenum">
              <a:rPr lang="en-US"/>
              <a:pPr/>
              <a:t>26</a:t>
            </a:fld>
            <a:endParaRPr lang="en-US"/>
          </a:p>
        </p:txBody>
      </p:sp>
      <p:sp>
        <p:nvSpPr>
          <p:cNvPr id="484354"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484355"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cs typeface="Times New Roman" panose="02020603050405020304" pitchFamily="18" charset="0"/>
              </a:rPr>
              <a:t>We can verify, as shown on the slide, that if we put $79.72 in the bank today at 12 percent interest, it would grow to $100 at the end of two years. </a:t>
            </a:r>
          </a:p>
          <a:p>
            <a:endParaRPr lang="en-US">
              <a:cs typeface="Times New Roman" panose="02020603050405020304" pitchFamily="18" charset="0"/>
            </a:endParaRPr>
          </a:p>
          <a:p>
            <a:endParaRPr lang="en-US">
              <a:cs typeface="Times New Roman" panose="02020603050405020304" pitchFamily="18" charset="0"/>
            </a:endParaRPr>
          </a:p>
        </p:txBody>
      </p:sp>
    </p:spTree>
    <p:extLst>
      <p:ext uri="{BB962C8B-B14F-4D97-AF65-F5344CB8AC3E}">
        <p14:creationId xmlns:p14="http://schemas.microsoft.com/office/powerpoint/2010/main" xmlns="" val="301523621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03E5D680-E648-4909-A9C1-0EF3A0120348}" type="slidenum">
              <a:rPr lang="en-US"/>
              <a:pPr/>
              <a:t>27</a:t>
            </a:fld>
            <a:endParaRPr lang="en-US"/>
          </a:p>
        </p:txBody>
      </p:sp>
      <p:sp>
        <p:nvSpPr>
          <p:cNvPr id="7" name="Rectangle 1031"/>
          <p:cNvSpPr>
            <a:spLocks noGrp="1" noChangeArrowheads="1"/>
          </p:cNvSpPr>
          <p:nvPr>
            <p:ph type="sldNum" sz="quarter" idx="5"/>
          </p:nvPr>
        </p:nvSpPr>
        <p:spPr>
          <a:ln/>
        </p:spPr>
        <p:txBody>
          <a:bodyPr/>
          <a:lstStyle/>
          <a:p>
            <a:fld id="{0140B83E-DDFF-4850-86E3-71D39FF35CE0}" type="slidenum">
              <a:rPr lang="en-US"/>
              <a:pPr/>
              <a:t>27</a:t>
            </a:fld>
            <a:endParaRPr lang="en-US"/>
          </a:p>
        </p:txBody>
      </p:sp>
      <p:sp>
        <p:nvSpPr>
          <p:cNvPr id="486402" name="Rectangle 1026"/>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486403" name="Rectangle 1027"/>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t>We can also use the present value of one dollar table from Appendix B-1 to verify the accuracy of the </a:t>
            </a:r>
            <a:r>
              <a:rPr lang="en-US">
                <a:cs typeface="Times New Roman" panose="02020603050405020304" pitchFamily="18" charset="0"/>
              </a:rPr>
              <a:t>$79.72 </a:t>
            </a:r>
            <a:r>
              <a:rPr lang="en-US"/>
              <a:t>figure.</a:t>
            </a:r>
          </a:p>
          <a:p>
            <a:endParaRPr lang="en-US"/>
          </a:p>
          <a:p>
            <a:r>
              <a:rPr lang="en-US">
                <a:cs typeface="Times New Roman" panose="02020603050405020304" pitchFamily="18" charset="0"/>
              </a:rPr>
              <a:t>An excerpt of the appropriate table is as shown.</a:t>
            </a:r>
          </a:p>
          <a:p>
            <a:endParaRPr lang="en-US">
              <a:cs typeface="Times New Roman" panose="02020603050405020304" pitchFamily="18" charset="0"/>
            </a:endParaRPr>
          </a:p>
          <a:p>
            <a:r>
              <a:rPr lang="en-US">
                <a:cs typeface="Times New Roman" panose="02020603050405020304" pitchFamily="18" charset="0"/>
              </a:rPr>
              <a:t>The appropriate present value factor is 0.797 and the present value is $79.72.  The $0.02 difference is due to rounding.</a:t>
            </a:r>
          </a:p>
        </p:txBody>
      </p:sp>
    </p:spTree>
    <p:extLst>
      <p:ext uri="{BB962C8B-B14F-4D97-AF65-F5344CB8AC3E}">
        <p14:creationId xmlns:p14="http://schemas.microsoft.com/office/powerpoint/2010/main" xmlns="" val="3008619126"/>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BDA54559-6CEF-4E4A-BADD-EA15C50C4EAE}" type="slidenum">
              <a:rPr lang="en-US"/>
              <a:pPr/>
              <a:t>28</a:t>
            </a:fld>
            <a:endParaRPr lang="en-US"/>
          </a:p>
        </p:txBody>
      </p:sp>
      <p:sp>
        <p:nvSpPr>
          <p:cNvPr id="7" name="Rectangle 1031"/>
          <p:cNvSpPr>
            <a:spLocks noGrp="1" noChangeArrowheads="1"/>
          </p:cNvSpPr>
          <p:nvPr>
            <p:ph type="sldNum" sz="quarter" idx="5"/>
          </p:nvPr>
        </p:nvSpPr>
        <p:spPr>
          <a:ln/>
        </p:spPr>
        <p:txBody>
          <a:bodyPr/>
          <a:lstStyle/>
          <a:p>
            <a:fld id="{CB51FEDA-6C18-42FD-8E2E-FBF2FC52D7FA}" type="slidenum">
              <a:rPr lang="en-US"/>
              <a:pPr/>
              <a:t>28</a:t>
            </a:fld>
            <a:endParaRPr lang="en-US"/>
          </a:p>
        </p:txBody>
      </p:sp>
      <p:sp>
        <p:nvSpPr>
          <p:cNvPr id="488450"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488451"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sz="1000"/>
              <a:t>How much would you have to put in the bank today to have $100 at the end of five years if the interest rate is 10 percent?</a:t>
            </a:r>
          </a:p>
          <a:p>
            <a:endParaRPr lang="en-US"/>
          </a:p>
        </p:txBody>
      </p:sp>
    </p:spTree>
    <p:extLst>
      <p:ext uri="{BB962C8B-B14F-4D97-AF65-F5344CB8AC3E}">
        <p14:creationId xmlns:p14="http://schemas.microsoft.com/office/powerpoint/2010/main" xmlns="" val="344317629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B3E8C7C9-F633-4C85-AF23-61AAD2D58A3A}" type="slidenum">
              <a:rPr lang="en-US"/>
              <a:pPr/>
              <a:t>29</a:t>
            </a:fld>
            <a:endParaRPr lang="en-US"/>
          </a:p>
        </p:txBody>
      </p:sp>
      <p:sp>
        <p:nvSpPr>
          <p:cNvPr id="7" name="Rectangle 1031"/>
          <p:cNvSpPr>
            <a:spLocks noGrp="1" noChangeArrowheads="1"/>
          </p:cNvSpPr>
          <p:nvPr>
            <p:ph type="sldNum" sz="quarter" idx="5"/>
          </p:nvPr>
        </p:nvSpPr>
        <p:spPr>
          <a:ln/>
        </p:spPr>
        <p:txBody>
          <a:bodyPr/>
          <a:lstStyle/>
          <a:p>
            <a:fld id="{C97EAEF1-8583-407A-9807-7F611F03BBC6}" type="slidenum">
              <a:rPr lang="en-US"/>
              <a:pPr/>
              <a:t>29</a:t>
            </a:fld>
            <a:endParaRPr lang="en-US"/>
          </a:p>
        </p:txBody>
      </p:sp>
      <p:sp>
        <p:nvSpPr>
          <p:cNvPr id="490498"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490499"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t>$62.10.  Review the solution provided. </a:t>
            </a:r>
          </a:p>
        </p:txBody>
      </p:sp>
    </p:spTree>
    <p:extLst>
      <p:ext uri="{BB962C8B-B14F-4D97-AF65-F5344CB8AC3E}">
        <p14:creationId xmlns:p14="http://schemas.microsoft.com/office/powerpoint/2010/main" xmlns="" val="4103390362"/>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9FBBF6ED-2D00-4418-846C-FFB2704509DB}" type="slidenum">
              <a:rPr lang="en-US"/>
              <a:pPr/>
              <a:t>30</a:t>
            </a:fld>
            <a:endParaRPr lang="en-US"/>
          </a:p>
        </p:txBody>
      </p:sp>
      <p:sp>
        <p:nvSpPr>
          <p:cNvPr id="7" name="Rectangle 1031"/>
          <p:cNvSpPr>
            <a:spLocks noGrp="1" noChangeArrowheads="1"/>
          </p:cNvSpPr>
          <p:nvPr>
            <p:ph type="sldNum" sz="quarter" idx="5"/>
          </p:nvPr>
        </p:nvSpPr>
        <p:spPr>
          <a:ln/>
        </p:spPr>
        <p:txBody>
          <a:bodyPr/>
          <a:lstStyle/>
          <a:p>
            <a:fld id="{7194BD72-ABA1-4324-9D99-96555B67BDE0}" type="slidenum">
              <a:rPr lang="en-US"/>
              <a:pPr/>
              <a:t>30</a:t>
            </a:fld>
            <a:endParaRPr lang="en-US"/>
          </a:p>
        </p:txBody>
      </p:sp>
      <p:sp>
        <p:nvSpPr>
          <p:cNvPr id="492546"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492547"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t>Although some investments involve a single sum to be received (or paid) at a single point in the future, other investments involve a series of identical cash flows known as an annuity.</a:t>
            </a:r>
          </a:p>
          <a:p>
            <a:endParaRPr lang="en-US"/>
          </a:p>
        </p:txBody>
      </p:sp>
    </p:spTree>
    <p:extLst>
      <p:ext uri="{BB962C8B-B14F-4D97-AF65-F5344CB8AC3E}">
        <p14:creationId xmlns:p14="http://schemas.microsoft.com/office/powerpoint/2010/main" xmlns="" val="312939903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191B284E-4841-43E0-BBA9-045279474F72}" type="slidenum">
              <a:rPr lang="en-US"/>
              <a:pPr/>
              <a:t>31</a:t>
            </a:fld>
            <a:endParaRPr lang="en-US"/>
          </a:p>
        </p:txBody>
      </p:sp>
      <p:sp>
        <p:nvSpPr>
          <p:cNvPr id="7" name="Rectangle 1031"/>
          <p:cNvSpPr>
            <a:spLocks noGrp="1" noChangeArrowheads="1"/>
          </p:cNvSpPr>
          <p:nvPr>
            <p:ph type="sldNum" sz="quarter" idx="5"/>
          </p:nvPr>
        </p:nvSpPr>
        <p:spPr>
          <a:ln/>
        </p:spPr>
        <p:txBody>
          <a:bodyPr/>
          <a:lstStyle/>
          <a:p>
            <a:fld id="{4CFBB35D-D647-474F-BD23-EF35F5CA056D}" type="slidenum">
              <a:rPr lang="en-US"/>
              <a:pPr/>
              <a:t>31</a:t>
            </a:fld>
            <a:endParaRPr lang="en-US"/>
          </a:p>
        </p:txBody>
      </p:sp>
      <p:sp>
        <p:nvSpPr>
          <p:cNvPr id="495618"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495619"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t>Assume Lacey Inc. purchased a tract of land on which a $60,000 payment will be due each of the next five years.</a:t>
            </a:r>
          </a:p>
          <a:p>
            <a:endParaRPr lang="en-US">
              <a:cs typeface="Times New Roman" panose="02020603050405020304" pitchFamily="18" charset="0"/>
            </a:endParaRPr>
          </a:p>
          <a:p>
            <a:r>
              <a:rPr lang="en-US">
                <a:cs typeface="Times New Roman" panose="02020603050405020304" pitchFamily="18" charset="0"/>
              </a:rPr>
              <a:t>What is the present value of this stream of cash payments when the discount rate is 12 percent?</a:t>
            </a:r>
            <a:r>
              <a:rPr lang="en-US"/>
              <a:t> </a:t>
            </a:r>
          </a:p>
        </p:txBody>
      </p:sp>
    </p:spTree>
    <p:extLst>
      <p:ext uri="{BB962C8B-B14F-4D97-AF65-F5344CB8AC3E}">
        <p14:creationId xmlns:p14="http://schemas.microsoft.com/office/powerpoint/2010/main" xmlns="" val="3322257893"/>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62A8921E-193A-477F-B41B-F4FDAB8BC722}" type="slidenum">
              <a:rPr lang="en-US"/>
              <a:pPr/>
              <a:t>32</a:t>
            </a:fld>
            <a:endParaRPr lang="en-US"/>
          </a:p>
        </p:txBody>
      </p:sp>
      <p:sp>
        <p:nvSpPr>
          <p:cNvPr id="7" name="Rectangle 1031"/>
          <p:cNvSpPr>
            <a:spLocks noGrp="1" noChangeArrowheads="1"/>
          </p:cNvSpPr>
          <p:nvPr>
            <p:ph type="sldNum" sz="quarter" idx="5"/>
          </p:nvPr>
        </p:nvSpPr>
        <p:spPr>
          <a:ln/>
        </p:spPr>
        <p:txBody>
          <a:bodyPr/>
          <a:lstStyle/>
          <a:p>
            <a:fld id="{2D92973B-EF9D-4841-8FA8-6B50CA5B66CA}" type="slidenum">
              <a:rPr lang="en-US"/>
              <a:pPr/>
              <a:t>32</a:t>
            </a:fld>
            <a:endParaRPr lang="en-US"/>
          </a:p>
        </p:txBody>
      </p:sp>
      <p:sp>
        <p:nvSpPr>
          <p:cNvPr id="497666"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497667"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t>Appendix 14B-2 contains a present value of an annuity of $1 table. </a:t>
            </a:r>
          </a:p>
          <a:p>
            <a:endParaRPr lang="en-US"/>
          </a:p>
          <a:p>
            <a:r>
              <a:rPr lang="en-US"/>
              <a:t>An excerpt from this table is as shown.</a:t>
            </a:r>
          </a:p>
          <a:p>
            <a:endParaRPr lang="en-US">
              <a:cs typeface="Times New Roman" panose="02020603050405020304" pitchFamily="18" charset="0"/>
            </a:endParaRPr>
          </a:p>
          <a:p>
            <a:r>
              <a:rPr lang="en-US">
                <a:cs typeface="Times New Roman" panose="02020603050405020304" pitchFamily="18" charset="0"/>
              </a:rPr>
              <a:t>The appropriate present value factor is 3.605. The present value is $216,300. </a:t>
            </a:r>
            <a:endParaRPr lang="en-US"/>
          </a:p>
        </p:txBody>
      </p:sp>
    </p:spTree>
    <p:extLst>
      <p:ext uri="{BB962C8B-B14F-4D97-AF65-F5344CB8AC3E}">
        <p14:creationId xmlns:p14="http://schemas.microsoft.com/office/powerpoint/2010/main" xmlns="" val="3247078534"/>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C5C10023-9821-441E-9551-686C96997F29}" type="slidenum">
              <a:rPr lang="en-US"/>
              <a:pPr/>
              <a:t>33</a:t>
            </a:fld>
            <a:endParaRPr lang="en-US"/>
          </a:p>
        </p:txBody>
      </p:sp>
      <p:sp>
        <p:nvSpPr>
          <p:cNvPr id="7" name="Rectangle 1031"/>
          <p:cNvSpPr>
            <a:spLocks noGrp="1" noChangeArrowheads="1"/>
          </p:cNvSpPr>
          <p:nvPr>
            <p:ph type="sldNum" sz="quarter" idx="5"/>
          </p:nvPr>
        </p:nvSpPr>
        <p:spPr>
          <a:ln/>
        </p:spPr>
        <p:txBody>
          <a:bodyPr/>
          <a:lstStyle/>
          <a:p>
            <a:fld id="{1E4317F7-2CE2-45DC-B85E-FE911A22A35F}" type="slidenum">
              <a:rPr lang="en-US"/>
              <a:pPr/>
              <a:t>33</a:t>
            </a:fld>
            <a:endParaRPr lang="en-US"/>
          </a:p>
        </p:txBody>
      </p:sp>
      <p:sp>
        <p:nvSpPr>
          <p:cNvPr id="499714"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499715"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sz="1000"/>
              <a:t>If the interest rate is 14 percent, how much would you have to put in the bank today so as to be able to withdraw $100 at the end of each of the next five years?</a:t>
            </a:r>
          </a:p>
          <a:p>
            <a:endParaRPr lang="en-US"/>
          </a:p>
        </p:txBody>
      </p:sp>
    </p:spTree>
    <p:extLst>
      <p:ext uri="{BB962C8B-B14F-4D97-AF65-F5344CB8AC3E}">
        <p14:creationId xmlns:p14="http://schemas.microsoft.com/office/powerpoint/2010/main" xmlns="" val="2971940944"/>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AF4769F8-A234-4185-B30D-99ECE83EF0EC}" type="slidenum">
              <a:rPr lang="en-US"/>
              <a:pPr/>
              <a:t>34</a:t>
            </a:fld>
            <a:endParaRPr lang="en-US"/>
          </a:p>
        </p:txBody>
      </p:sp>
      <p:sp>
        <p:nvSpPr>
          <p:cNvPr id="7" name="Rectangle 1031"/>
          <p:cNvSpPr>
            <a:spLocks noGrp="1" noChangeArrowheads="1"/>
          </p:cNvSpPr>
          <p:nvPr>
            <p:ph type="sldNum" sz="quarter" idx="5"/>
          </p:nvPr>
        </p:nvSpPr>
        <p:spPr>
          <a:ln/>
        </p:spPr>
        <p:txBody>
          <a:bodyPr/>
          <a:lstStyle/>
          <a:p>
            <a:fld id="{CBBCF301-16D7-4F39-9F51-336308068815}" type="slidenum">
              <a:rPr lang="en-US"/>
              <a:pPr/>
              <a:t>34</a:t>
            </a:fld>
            <a:endParaRPr lang="en-US"/>
          </a:p>
        </p:txBody>
      </p:sp>
      <p:sp>
        <p:nvSpPr>
          <p:cNvPr id="501762"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501763"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t>$343.30.  Review the solution provided. </a:t>
            </a:r>
          </a:p>
        </p:txBody>
      </p:sp>
    </p:spTree>
    <p:extLst>
      <p:ext uri="{BB962C8B-B14F-4D97-AF65-F5344CB8AC3E}">
        <p14:creationId xmlns:p14="http://schemas.microsoft.com/office/powerpoint/2010/main" xmlns="" val="2595913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5763820A-E866-47E0-9E79-573BC1FA9583}" type="slidenum">
              <a:rPr lang="en-US"/>
              <a:pPr/>
              <a:t>35</a:t>
            </a:fld>
            <a:endParaRPr lang="en-US"/>
          </a:p>
        </p:txBody>
      </p:sp>
      <p:sp>
        <p:nvSpPr>
          <p:cNvPr id="7" name="Rectangle 1031"/>
          <p:cNvSpPr>
            <a:spLocks noGrp="1" noChangeArrowheads="1"/>
          </p:cNvSpPr>
          <p:nvPr>
            <p:ph type="sldNum" sz="quarter" idx="5"/>
          </p:nvPr>
        </p:nvSpPr>
        <p:spPr>
          <a:ln/>
        </p:spPr>
        <p:txBody>
          <a:bodyPr/>
          <a:lstStyle/>
          <a:p>
            <a:fld id="{A34E7764-C99A-4EA6-B169-BCD3584D3831}" type="slidenum">
              <a:rPr lang="en-US"/>
              <a:pPr/>
              <a:t>35</a:t>
            </a:fld>
            <a:endParaRPr lang="en-US"/>
          </a:p>
        </p:txBody>
      </p:sp>
      <p:sp>
        <p:nvSpPr>
          <p:cNvPr id="524290"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524291"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cs typeface="Times New Roman" panose="02020603050405020304" pitchFamily="18" charset="0"/>
              </a:rPr>
              <a:t>First, let’s identify some simplifying assumptions.</a:t>
            </a:r>
          </a:p>
          <a:p>
            <a:r>
              <a:rPr lang="en-US">
                <a:cs typeface="Times New Roman" panose="02020603050405020304" pitchFamily="18" charset="0"/>
              </a:rPr>
              <a:t> </a:t>
            </a:r>
          </a:p>
          <a:p>
            <a:r>
              <a:rPr lang="en-US"/>
              <a:t>Taxable income equals net income as computed for financial reports.</a:t>
            </a:r>
          </a:p>
          <a:p>
            <a:r>
              <a:rPr lang="en-US">
                <a:cs typeface="Times New Roman" panose="02020603050405020304" pitchFamily="18" charset="0"/>
              </a:rPr>
              <a:t> </a:t>
            </a:r>
          </a:p>
          <a:p>
            <a:r>
              <a:rPr lang="en-US">
                <a:cs typeface="Times New Roman" panose="02020603050405020304" pitchFamily="18" charset="0"/>
              </a:rPr>
              <a:t>The tax rate is a flat percentage of taxable income.</a:t>
            </a:r>
          </a:p>
          <a:p>
            <a:endParaRPr lang="en-US"/>
          </a:p>
        </p:txBody>
      </p:sp>
    </p:spTree>
    <p:extLst>
      <p:ext uri="{BB962C8B-B14F-4D97-AF65-F5344CB8AC3E}">
        <p14:creationId xmlns:p14="http://schemas.microsoft.com/office/powerpoint/2010/main" xmlns="" val="2795019709"/>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66D9281A-2DBC-4706-9D53-6B6AC89BB646}" type="slidenum">
              <a:rPr lang="en-US"/>
              <a:pPr/>
              <a:t>36</a:t>
            </a:fld>
            <a:endParaRPr lang="en-US"/>
          </a:p>
        </p:txBody>
      </p:sp>
      <p:sp>
        <p:nvSpPr>
          <p:cNvPr id="7" name="Rectangle 1031"/>
          <p:cNvSpPr>
            <a:spLocks noGrp="1" noChangeArrowheads="1"/>
          </p:cNvSpPr>
          <p:nvPr>
            <p:ph type="sldNum" sz="quarter" idx="5"/>
          </p:nvPr>
        </p:nvSpPr>
        <p:spPr>
          <a:ln/>
        </p:spPr>
        <p:txBody>
          <a:bodyPr/>
          <a:lstStyle/>
          <a:p>
            <a:fld id="{E943419B-61AA-47EA-92BD-E9F04A2ADE2E}" type="slidenum">
              <a:rPr lang="en-US"/>
              <a:pPr/>
              <a:t>36</a:t>
            </a:fld>
            <a:endParaRPr lang="en-US"/>
          </a:p>
        </p:txBody>
      </p:sp>
      <p:sp>
        <p:nvSpPr>
          <p:cNvPr id="526338"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526339"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t>An expenditure net of its tax effect is known as after-tax cost. </a:t>
            </a:r>
          </a:p>
          <a:p>
            <a:r>
              <a:rPr lang="en-US">
                <a:cs typeface="Times New Roman" panose="02020603050405020304" pitchFamily="18" charset="0"/>
              </a:rPr>
              <a:t> </a:t>
            </a:r>
          </a:p>
          <a:p>
            <a:r>
              <a:rPr lang="en-US">
                <a:cs typeface="Times New Roman" panose="02020603050405020304" pitchFamily="18" charset="0"/>
              </a:rPr>
              <a:t>The equation for determining the after-tax cost of any tax-deductible cash expense is as shown.</a:t>
            </a:r>
          </a:p>
          <a:p>
            <a:endParaRPr lang="en-US"/>
          </a:p>
        </p:txBody>
      </p:sp>
    </p:spTree>
    <p:extLst>
      <p:ext uri="{BB962C8B-B14F-4D97-AF65-F5344CB8AC3E}">
        <p14:creationId xmlns:p14="http://schemas.microsoft.com/office/powerpoint/2010/main" xmlns="" val="3600470299"/>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322F6712-F08C-44D8-9425-211C3FF1273D}" type="slidenum">
              <a:rPr lang="en-US"/>
              <a:pPr/>
              <a:t>37</a:t>
            </a:fld>
            <a:endParaRPr lang="en-US"/>
          </a:p>
        </p:txBody>
      </p:sp>
      <p:sp>
        <p:nvSpPr>
          <p:cNvPr id="7" name="Rectangle 1031"/>
          <p:cNvSpPr>
            <a:spLocks noGrp="1" noChangeArrowheads="1"/>
          </p:cNvSpPr>
          <p:nvPr>
            <p:ph type="sldNum" sz="quarter" idx="5"/>
          </p:nvPr>
        </p:nvSpPr>
        <p:spPr>
          <a:ln/>
        </p:spPr>
        <p:txBody>
          <a:bodyPr/>
          <a:lstStyle/>
          <a:p>
            <a:fld id="{A8D90671-84EF-4BE8-9048-A20AAF7405F8}" type="slidenum">
              <a:rPr lang="en-US"/>
              <a:pPr/>
              <a:t>37</a:t>
            </a:fld>
            <a:endParaRPr lang="en-US"/>
          </a:p>
        </p:txBody>
      </p:sp>
      <p:sp>
        <p:nvSpPr>
          <p:cNvPr id="528386"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528387"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t>Assume a company with a 30 percent tax rate is contemplating investing in a training program that will cost $60,000 per year.</a:t>
            </a:r>
          </a:p>
          <a:p>
            <a:endParaRPr lang="en-US"/>
          </a:p>
          <a:p>
            <a:r>
              <a:rPr lang="en-US">
                <a:cs typeface="Times New Roman" panose="02020603050405020304" pitchFamily="18" charset="0"/>
              </a:rPr>
              <a:t>The aforementioned equation can be used to determine that the after-tax cost of the training program is $42,000.</a:t>
            </a:r>
          </a:p>
          <a:p>
            <a:endParaRPr lang="en-US"/>
          </a:p>
        </p:txBody>
      </p:sp>
    </p:spTree>
    <p:extLst>
      <p:ext uri="{BB962C8B-B14F-4D97-AF65-F5344CB8AC3E}">
        <p14:creationId xmlns:p14="http://schemas.microsoft.com/office/powerpoint/2010/main" xmlns="" val="63610317"/>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2036A40C-8D0B-4468-8977-D5AFCB3305A4}" type="slidenum">
              <a:rPr lang="en-US"/>
              <a:pPr/>
              <a:t>38</a:t>
            </a:fld>
            <a:endParaRPr lang="en-US"/>
          </a:p>
        </p:txBody>
      </p:sp>
      <p:sp>
        <p:nvSpPr>
          <p:cNvPr id="7" name="Rectangle 1031"/>
          <p:cNvSpPr>
            <a:spLocks noGrp="1" noChangeArrowheads="1"/>
          </p:cNvSpPr>
          <p:nvPr>
            <p:ph type="sldNum" sz="quarter" idx="5"/>
          </p:nvPr>
        </p:nvSpPr>
        <p:spPr>
          <a:ln/>
        </p:spPr>
        <p:txBody>
          <a:bodyPr/>
          <a:lstStyle/>
          <a:p>
            <a:fld id="{AE471D5A-2E0D-4811-AD58-C7B796C2CCD6}" type="slidenum">
              <a:rPr lang="en-US"/>
              <a:pPr/>
              <a:t>38</a:t>
            </a:fld>
            <a:endParaRPr lang="en-US"/>
          </a:p>
        </p:txBody>
      </p:sp>
      <p:sp>
        <p:nvSpPr>
          <p:cNvPr id="530434"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530435"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t>The answer can also be determined by calculating the taxable income and income tax for two alternatives – without the training program and with the training program. </a:t>
            </a:r>
          </a:p>
          <a:p>
            <a:endParaRPr lang="en-US"/>
          </a:p>
          <a:p>
            <a:r>
              <a:rPr lang="en-US"/>
              <a:t>Notice that t</a:t>
            </a:r>
            <a:r>
              <a:rPr lang="en-US">
                <a:cs typeface="Times New Roman" panose="02020603050405020304" pitchFamily="18" charset="0"/>
              </a:rPr>
              <a:t>he after-tax cost of the training program would be the same – $42,000. </a:t>
            </a:r>
          </a:p>
        </p:txBody>
      </p:sp>
    </p:spTree>
    <p:extLst>
      <p:ext uri="{BB962C8B-B14F-4D97-AF65-F5344CB8AC3E}">
        <p14:creationId xmlns:p14="http://schemas.microsoft.com/office/powerpoint/2010/main" xmlns="" val="4237853424"/>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B4DED4ED-28A6-4C32-A251-033882500ED5}" type="slidenum">
              <a:rPr lang="en-US"/>
              <a:pPr/>
              <a:t>39</a:t>
            </a:fld>
            <a:endParaRPr lang="en-US"/>
          </a:p>
        </p:txBody>
      </p:sp>
      <p:sp>
        <p:nvSpPr>
          <p:cNvPr id="7" name="Rectangle 1031"/>
          <p:cNvSpPr>
            <a:spLocks noGrp="1" noChangeArrowheads="1"/>
          </p:cNvSpPr>
          <p:nvPr>
            <p:ph type="sldNum" sz="quarter" idx="5"/>
          </p:nvPr>
        </p:nvSpPr>
        <p:spPr>
          <a:ln/>
        </p:spPr>
        <p:txBody>
          <a:bodyPr/>
          <a:lstStyle/>
          <a:p>
            <a:fld id="{7F58139F-9614-40D1-B92E-CFB232230769}" type="slidenum">
              <a:rPr lang="en-US"/>
              <a:pPr/>
              <a:t>39</a:t>
            </a:fld>
            <a:endParaRPr lang="en-US"/>
          </a:p>
        </p:txBody>
      </p:sp>
      <p:sp>
        <p:nvSpPr>
          <p:cNvPr id="532482"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532483"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t>The amount of net cash inflow realized from a taxable cash receipt after income tax effects have been considered is known as the after-tax benefit.</a:t>
            </a:r>
          </a:p>
          <a:p>
            <a:r>
              <a:rPr lang="en-US">
                <a:cs typeface="Times New Roman" panose="02020603050405020304" pitchFamily="18" charset="0"/>
              </a:rPr>
              <a:t> </a:t>
            </a:r>
          </a:p>
          <a:p>
            <a:r>
              <a:rPr lang="en-US">
                <a:cs typeface="Times New Roman" panose="02020603050405020304" pitchFamily="18" charset="0"/>
              </a:rPr>
              <a:t>The equation for determining the after-tax benefit of any taxable cash receipt is as shown.</a:t>
            </a:r>
          </a:p>
          <a:p>
            <a:endParaRPr lang="en-US"/>
          </a:p>
        </p:txBody>
      </p:sp>
    </p:spTree>
    <p:extLst>
      <p:ext uri="{BB962C8B-B14F-4D97-AF65-F5344CB8AC3E}">
        <p14:creationId xmlns:p14="http://schemas.microsoft.com/office/powerpoint/2010/main" xmlns="" val="285391611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D4668D10-1E26-4C1C-B12E-BC89EEF6E34A}" type="slidenum">
              <a:rPr lang="en-US"/>
              <a:pPr/>
              <a:t>40</a:t>
            </a:fld>
            <a:endParaRPr lang="en-US"/>
          </a:p>
        </p:txBody>
      </p:sp>
      <p:sp>
        <p:nvSpPr>
          <p:cNvPr id="7" name="Rectangle 1031"/>
          <p:cNvSpPr>
            <a:spLocks noGrp="1" noChangeArrowheads="1"/>
          </p:cNvSpPr>
          <p:nvPr>
            <p:ph type="sldNum" sz="quarter" idx="5"/>
          </p:nvPr>
        </p:nvSpPr>
        <p:spPr>
          <a:ln/>
        </p:spPr>
        <p:txBody>
          <a:bodyPr/>
          <a:lstStyle/>
          <a:p>
            <a:fld id="{0D01D596-9022-447A-B9CE-06286DA24A1D}" type="slidenum">
              <a:rPr lang="en-US"/>
              <a:pPr/>
              <a:t>40</a:t>
            </a:fld>
            <a:endParaRPr lang="en-US"/>
          </a:p>
        </p:txBody>
      </p:sp>
      <p:sp>
        <p:nvSpPr>
          <p:cNvPr id="534530"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534531"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cs typeface="Times New Roman" panose="02020603050405020304" pitchFamily="18" charset="0"/>
              </a:rPr>
              <a:t>While depreciation is not a cash flow, it does affect the taxes that must be paid and therefore has an indirect effect on a company’s cash flows.</a:t>
            </a:r>
          </a:p>
          <a:p>
            <a:endParaRPr lang="en-US">
              <a:cs typeface="Times New Roman" panose="02020603050405020304" pitchFamily="18" charset="0"/>
            </a:endParaRPr>
          </a:p>
          <a:p>
            <a:r>
              <a:rPr lang="en-US">
                <a:cs typeface="Times New Roman" panose="02020603050405020304" pitchFamily="18" charset="0"/>
              </a:rPr>
              <a:t>When depreciation deductions shield revenues from taxation, they are generally referred to as a depreciation tax shield. The equation for calculating the tax savings from a depreciation tax shield is as shown. </a:t>
            </a:r>
          </a:p>
          <a:p>
            <a:endParaRPr lang="en-US">
              <a:cs typeface="Times New Roman" panose="02020603050405020304" pitchFamily="18" charset="0"/>
            </a:endParaRPr>
          </a:p>
          <a:p>
            <a:r>
              <a:rPr lang="en-US">
                <a:cs typeface="Times New Roman" panose="02020603050405020304" pitchFamily="18" charset="0"/>
              </a:rPr>
              <a:t>Remember that when as asset is purchased, a cash outflow occurs. Depreciation is just the allocation of that purchase price over some estimated life. </a:t>
            </a:r>
          </a:p>
        </p:txBody>
      </p:sp>
    </p:spTree>
    <p:extLst>
      <p:ext uri="{BB962C8B-B14F-4D97-AF65-F5344CB8AC3E}">
        <p14:creationId xmlns:p14="http://schemas.microsoft.com/office/powerpoint/2010/main" xmlns="" val="792761423"/>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543E74D1-1BB3-4BD2-ADD6-F6D34D9019AE}" type="slidenum">
              <a:rPr lang="en-US"/>
              <a:pPr/>
              <a:t>41</a:t>
            </a:fld>
            <a:endParaRPr lang="en-US"/>
          </a:p>
        </p:txBody>
      </p:sp>
      <p:sp>
        <p:nvSpPr>
          <p:cNvPr id="7" name="Rectangle 1031"/>
          <p:cNvSpPr>
            <a:spLocks noGrp="1" noChangeArrowheads="1"/>
          </p:cNvSpPr>
          <p:nvPr>
            <p:ph type="sldNum" sz="quarter" idx="5"/>
          </p:nvPr>
        </p:nvSpPr>
        <p:spPr>
          <a:ln/>
        </p:spPr>
        <p:txBody>
          <a:bodyPr/>
          <a:lstStyle/>
          <a:p>
            <a:fld id="{E1605121-D2A1-46C5-8925-1B20BCA5496C}" type="slidenum">
              <a:rPr lang="en-US"/>
              <a:pPr/>
              <a:t>41</a:t>
            </a:fld>
            <a:endParaRPr lang="en-US"/>
          </a:p>
        </p:txBody>
      </p:sp>
      <p:sp>
        <p:nvSpPr>
          <p:cNvPr id="536578"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536579"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cs typeface="Times New Roman" panose="02020603050405020304" pitchFamily="18" charset="0"/>
              </a:rPr>
              <a:t>Assume that a company has: </a:t>
            </a:r>
            <a:r>
              <a:rPr lang="en-US"/>
              <a:t>annual cash sales and cash operating expenses of $500,000 and $310,000, respectively; a depreciable asset, with no salvage value, on which the annual straight-line depreciation expense is $90,000; and a</a:t>
            </a:r>
            <a:r>
              <a:rPr lang="en-US">
                <a:cs typeface="Times New Roman" panose="02020603050405020304" pitchFamily="18" charset="0"/>
              </a:rPr>
              <a:t> 30 percent tax rate.</a:t>
            </a:r>
            <a:r>
              <a:rPr lang="en-US"/>
              <a:t> </a:t>
            </a:r>
          </a:p>
        </p:txBody>
      </p:sp>
    </p:spTree>
    <p:extLst>
      <p:ext uri="{BB962C8B-B14F-4D97-AF65-F5344CB8AC3E}">
        <p14:creationId xmlns:p14="http://schemas.microsoft.com/office/powerpoint/2010/main" xmlns="" val="2973107842"/>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53AEC10C-20EB-4A7E-A22F-914A52478B4A}" type="slidenum">
              <a:rPr lang="en-US"/>
              <a:pPr/>
              <a:t>42</a:t>
            </a:fld>
            <a:endParaRPr lang="en-US"/>
          </a:p>
        </p:txBody>
      </p:sp>
      <p:sp>
        <p:nvSpPr>
          <p:cNvPr id="7" name="Rectangle 1031"/>
          <p:cNvSpPr>
            <a:spLocks noGrp="1" noChangeArrowheads="1"/>
          </p:cNvSpPr>
          <p:nvPr>
            <p:ph type="sldNum" sz="quarter" idx="5"/>
          </p:nvPr>
        </p:nvSpPr>
        <p:spPr>
          <a:ln/>
        </p:spPr>
        <p:txBody>
          <a:bodyPr/>
          <a:lstStyle/>
          <a:p>
            <a:fld id="{B74090A4-C7AF-4CA1-974B-70BB37E27E50}" type="slidenum">
              <a:rPr lang="en-US"/>
              <a:pPr/>
              <a:t>42</a:t>
            </a:fld>
            <a:endParaRPr lang="en-US"/>
          </a:p>
        </p:txBody>
      </p:sp>
      <p:sp>
        <p:nvSpPr>
          <p:cNvPr id="538626"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538627"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cs typeface="Times New Roman" panose="02020603050405020304" pitchFamily="18" charset="0"/>
              </a:rPr>
              <a:t>The aforementioned equation can be used to calculate the depreciation tax shield of $27,000.</a:t>
            </a:r>
            <a:r>
              <a:rPr lang="en-US"/>
              <a:t> </a:t>
            </a:r>
          </a:p>
        </p:txBody>
      </p:sp>
    </p:spTree>
    <p:extLst>
      <p:ext uri="{BB962C8B-B14F-4D97-AF65-F5344CB8AC3E}">
        <p14:creationId xmlns:p14="http://schemas.microsoft.com/office/powerpoint/2010/main" xmlns="" val="76244497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A2E6DB44-AE78-4A37-9843-91B22DD208C6}" type="slidenum">
              <a:rPr lang="en-US"/>
              <a:pPr/>
              <a:t>43</a:t>
            </a:fld>
            <a:endParaRPr lang="en-US"/>
          </a:p>
        </p:txBody>
      </p:sp>
      <p:sp>
        <p:nvSpPr>
          <p:cNvPr id="7" name="Rectangle 1031"/>
          <p:cNvSpPr>
            <a:spLocks noGrp="1" noChangeArrowheads="1"/>
          </p:cNvSpPr>
          <p:nvPr>
            <p:ph type="sldNum" sz="quarter" idx="5"/>
          </p:nvPr>
        </p:nvSpPr>
        <p:spPr>
          <a:ln/>
        </p:spPr>
        <p:txBody>
          <a:bodyPr/>
          <a:lstStyle/>
          <a:p>
            <a:fld id="{5F903093-3A14-4501-BD63-13107A39C7A6}" type="slidenum">
              <a:rPr lang="en-US"/>
              <a:pPr/>
              <a:t>43</a:t>
            </a:fld>
            <a:endParaRPr lang="en-US"/>
          </a:p>
        </p:txBody>
      </p:sp>
      <p:sp>
        <p:nvSpPr>
          <p:cNvPr id="540674"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540675"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cs typeface="Times New Roman" panose="02020603050405020304" pitchFamily="18" charset="0"/>
              </a:rPr>
              <a:t>The </a:t>
            </a:r>
            <a:r>
              <a:rPr lang="en-US"/>
              <a:t>answer can also be determined by calculating the taxable income and income tax for two alternatives – without the depreciation deduction and with the depreciation deduction. </a:t>
            </a:r>
          </a:p>
          <a:p>
            <a:endParaRPr lang="en-US"/>
          </a:p>
          <a:p>
            <a:r>
              <a:rPr lang="en-US"/>
              <a:t>Notice that t</a:t>
            </a:r>
            <a:r>
              <a:rPr lang="en-US">
                <a:cs typeface="Times New Roman" panose="02020603050405020304" pitchFamily="18" charset="0"/>
              </a:rPr>
              <a:t>he depreciation tax shield would be the same – $27,000. </a:t>
            </a:r>
          </a:p>
        </p:txBody>
      </p:sp>
    </p:spTree>
    <p:extLst>
      <p:ext uri="{BB962C8B-B14F-4D97-AF65-F5344CB8AC3E}">
        <p14:creationId xmlns:p14="http://schemas.microsoft.com/office/powerpoint/2010/main" xmlns="" val="427513076"/>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2FA52483-0629-4885-9CE3-9A73DC4413A6}" type="slidenum">
              <a:rPr lang="en-US"/>
              <a:pPr/>
              <a:t>44</a:t>
            </a:fld>
            <a:endParaRPr lang="en-US"/>
          </a:p>
        </p:txBody>
      </p:sp>
      <p:sp>
        <p:nvSpPr>
          <p:cNvPr id="7" name="Rectangle 1031"/>
          <p:cNvSpPr>
            <a:spLocks noGrp="1" noChangeArrowheads="1"/>
          </p:cNvSpPr>
          <p:nvPr>
            <p:ph type="sldNum" sz="quarter" idx="5"/>
          </p:nvPr>
        </p:nvSpPr>
        <p:spPr>
          <a:ln/>
        </p:spPr>
        <p:txBody>
          <a:bodyPr/>
          <a:lstStyle/>
          <a:p>
            <a:fld id="{FDA3AF0F-9814-45C7-B413-74B4442F9416}" type="slidenum">
              <a:rPr lang="en-US"/>
              <a:pPr/>
              <a:t>44</a:t>
            </a:fld>
            <a:endParaRPr lang="en-US"/>
          </a:p>
        </p:txBody>
      </p:sp>
      <p:sp>
        <p:nvSpPr>
          <p:cNvPr id="542722" name="Rectangle 1026"/>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542723" name="Rectangle 1027"/>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cs typeface="Times New Roman" panose="02020603050405020304" pitchFamily="18" charset="0"/>
              </a:rPr>
              <a:t>Holland Company owns the mineral rights to land that has a deposit of ore. The company is deciding whether to purchase equipment and open a mine on the property. The mine would be depleted and closed in ten years and the equipment would be sold for its salvage value.</a:t>
            </a:r>
            <a:r>
              <a:rPr lang="en-US"/>
              <a:t> </a:t>
            </a:r>
          </a:p>
        </p:txBody>
      </p:sp>
    </p:spTree>
    <p:extLst>
      <p:ext uri="{BB962C8B-B14F-4D97-AF65-F5344CB8AC3E}">
        <p14:creationId xmlns:p14="http://schemas.microsoft.com/office/powerpoint/2010/main" xmlns="" val="2604934958"/>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E62889E4-8F1F-4357-A22D-6A93141962F9}" type="slidenum">
              <a:rPr lang="en-US"/>
              <a:pPr/>
              <a:t>45</a:t>
            </a:fld>
            <a:endParaRPr lang="en-US"/>
          </a:p>
        </p:txBody>
      </p:sp>
      <p:sp>
        <p:nvSpPr>
          <p:cNvPr id="7" name="Rectangle 1031"/>
          <p:cNvSpPr>
            <a:spLocks noGrp="1" noChangeArrowheads="1"/>
          </p:cNvSpPr>
          <p:nvPr>
            <p:ph type="sldNum" sz="quarter" idx="5"/>
          </p:nvPr>
        </p:nvSpPr>
        <p:spPr>
          <a:ln/>
        </p:spPr>
        <p:txBody>
          <a:bodyPr/>
          <a:lstStyle/>
          <a:p>
            <a:fld id="{73BC940A-C452-4C50-ABF1-5F9CBE1AF24D}" type="slidenum">
              <a:rPr lang="en-US"/>
              <a:pPr/>
              <a:t>45</a:t>
            </a:fld>
            <a:endParaRPr lang="en-US"/>
          </a:p>
        </p:txBody>
      </p:sp>
      <p:sp>
        <p:nvSpPr>
          <p:cNvPr id="544770"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544771"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t>Pertinent financial information is as shown.</a:t>
            </a:r>
          </a:p>
          <a:p>
            <a:endParaRPr lang="en-US"/>
          </a:p>
          <a:p>
            <a:r>
              <a:rPr lang="en-US">
                <a:cs typeface="Times New Roman" panose="02020603050405020304" pitchFamily="18" charset="0"/>
              </a:rPr>
              <a:t>Holland’s after-tax cost of capital is 12 percent and its tax rate is 30 percent.</a:t>
            </a:r>
          </a:p>
          <a:p>
            <a:endParaRPr lang="en-US">
              <a:cs typeface="Times New Roman" panose="02020603050405020304" pitchFamily="18" charset="0"/>
            </a:endParaRPr>
          </a:p>
          <a:p>
            <a:r>
              <a:rPr lang="en-US"/>
              <a:t>Should Holland open a mine on the property?</a:t>
            </a:r>
          </a:p>
          <a:p>
            <a:endParaRPr lang="en-US"/>
          </a:p>
        </p:txBody>
      </p:sp>
    </p:spTree>
    <p:extLst>
      <p:ext uri="{BB962C8B-B14F-4D97-AF65-F5344CB8AC3E}">
        <p14:creationId xmlns:p14="http://schemas.microsoft.com/office/powerpoint/2010/main" xmlns="" val="408573922"/>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4B2F57A5-84C1-44D1-829E-F7FD482D0F78}" type="slidenum">
              <a:rPr lang="en-US"/>
              <a:pPr/>
              <a:t>46</a:t>
            </a:fld>
            <a:endParaRPr lang="en-US"/>
          </a:p>
        </p:txBody>
      </p:sp>
      <p:sp>
        <p:nvSpPr>
          <p:cNvPr id="7" name="Rectangle 1031"/>
          <p:cNvSpPr>
            <a:spLocks noGrp="1" noChangeArrowheads="1"/>
          </p:cNvSpPr>
          <p:nvPr>
            <p:ph type="sldNum" sz="quarter" idx="5"/>
          </p:nvPr>
        </p:nvSpPr>
        <p:spPr>
          <a:ln/>
        </p:spPr>
        <p:txBody>
          <a:bodyPr/>
          <a:lstStyle/>
          <a:p>
            <a:fld id="{4A38ED54-290E-4B50-8D92-93879B5F0433}" type="slidenum">
              <a:rPr lang="en-US"/>
              <a:pPr/>
              <a:t>46</a:t>
            </a:fld>
            <a:endParaRPr lang="en-US"/>
          </a:p>
        </p:txBody>
      </p:sp>
      <p:sp>
        <p:nvSpPr>
          <p:cNvPr id="546818"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546819"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cs typeface="Times New Roman" panose="02020603050405020304" pitchFamily="18" charset="0"/>
              </a:rPr>
              <a:t>The first step is to compute the net annual cash receipts of $80,000 from operating the mine. </a:t>
            </a:r>
          </a:p>
        </p:txBody>
      </p:sp>
    </p:spTree>
    <p:extLst>
      <p:ext uri="{BB962C8B-B14F-4D97-AF65-F5344CB8AC3E}">
        <p14:creationId xmlns:p14="http://schemas.microsoft.com/office/powerpoint/2010/main" xmlns="" val="2168622914"/>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FC4D6033-3023-4699-81FE-96061B281C05}" type="slidenum">
              <a:rPr lang="en-US"/>
              <a:pPr/>
              <a:t>47</a:t>
            </a:fld>
            <a:endParaRPr lang="en-US"/>
          </a:p>
        </p:txBody>
      </p:sp>
      <p:sp>
        <p:nvSpPr>
          <p:cNvPr id="7" name="Rectangle 1031"/>
          <p:cNvSpPr>
            <a:spLocks noGrp="1" noChangeArrowheads="1"/>
          </p:cNvSpPr>
          <p:nvPr>
            <p:ph type="sldNum" sz="quarter" idx="5"/>
          </p:nvPr>
        </p:nvSpPr>
        <p:spPr>
          <a:ln/>
        </p:spPr>
        <p:txBody>
          <a:bodyPr/>
          <a:lstStyle/>
          <a:p>
            <a:fld id="{7AC8C3F9-FE3B-4886-9545-08281577D9E6}" type="slidenum">
              <a:rPr lang="en-US"/>
              <a:pPr/>
              <a:t>47</a:t>
            </a:fld>
            <a:endParaRPr lang="en-US"/>
          </a:p>
        </p:txBody>
      </p:sp>
      <p:sp>
        <p:nvSpPr>
          <p:cNvPr id="552962"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552963"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cs typeface="Times New Roman" panose="02020603050405020304" pitchFamily="18" charset="0"/>
              </a:rPr>
              <a:t>The second step is to identify all relevant cash flows as shown. </a:t>
            </a:r>
          </a:p>
          <a:p>
            <a:endParaRPr lang="en-US">
              <a:cs typeface="Times New Roman" panose="02020603050405020304" pitchFamily="18" charset="0"/>
            </a:endParaRPr>
          </a:p>
          <a:p>
            <a:r>
              <a:rPr lang="en-US">
                <a:cs typeface="Times New Roman" panose="02020603050405020304" pitchFamily="18" charset="0"/>
              </a:rPr>
              <a:t>Notice, that Holland uses straight-line depreciation, assuming no salvage value, to compute depreciation deductions for tax purposes.</a:t>
            </a:r>
            <a:r>
              <a:rPr lang="en-US"/>
              <a:t> </a:t>
            </a:r>
          </a:p>
          <a:p>
            <a:endParaRPr lang="en-US"/>
          </a:p>
        </p:txBody>
      </p:sp>
    </p:spTree>
    <p:extLst>
      <p:ext uri="{BB962C8B-B14F-4D97-AF65-F5344CB8AC3E}">
        <p14:creationId xmlns:p14="http://schemas.microsoft.com/office/powerpoint/2010/main" xmlns="" val="2674764110"/>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B55E306F-4B4E-4560-A6F7-5207EA617F31}" type="slidenum">
              <a:rPr lang="en-US"/>
              <a:pPr/>
              <a:t>48</a:t>
            </a:fld>
            <a:endParaRPr lang="en-US"/>
          </a:p>
        </p:txBody>
      </p:sp>
      <p:sp>
        <p:nvSpPr>
          <p:cNvPr id="7" name="Rectangle 1031"/>
          <p:cNvSpPr>
            <a:spLocks noGrp="1" noChangeArrowheads="1"/>
          </p:cNvSpPr>
          <p:nvPr>
            <p:ph type="sldNum" sz="quarter" idx="5"/>
          </p:nvPr>
        </p:nvSpPr>
        <p:spPr>
          <a:ln/>
        </p:spPr>
        <p:txBody>
          <a:bodyPr/>
          <a:lstStyle/>
          <a:p>
            <a:fld id="{AB709607-CCFB-45E9-BBF2-85A505F09951}" type="slidenum">
              <a:rPr lang="en-US"/>
              <a:pPr/>
              <a:t>48</a:t>
            </a:fld>
            <a:endParaRPr lang="en-US"/>
          </a:p>
        </p:txBody>
      </p:sp>
      <p:sp>
        <p:nvSpPr>
          <p:cNvPr id="638978"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638979"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cs typeface="Times New Roman" panose="02020603050405020304" pitchFamily="18" charset="0"/>
              </a:rPr>
              <a:t>The third step is to translate the relevant cash flows to after-tax cash flows as shown.</a:t>
            </a:r>
            <a:r>
              <a:rPr lang="en-US"/>
              <a:t> </a:t>
            </a:r>
          </a:p>
        </p:txBody>
      </p:sp>
    </p:spTree>
    <p:extLst>
      <p:ext uri="{BB962C8B-B14F-4D97-AF65-F5344CB8AC3E}">
        <p14:creationId xmlns:p14="http://schemas.microsoft.com/office/powerpoint/2010/main" xmlns="" val="382471737"/>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20B5C1FB-DA89-43EB-BD18-95CDFE78872C}" type="slidenum">
              <a:rPr lang="en-US"/>
              <a:pPr/>
              <a:t>49</a:t>
            </a:fld>
            <a:endParaRPr lang="en-US"/>
          </a:p>
        </p:txBody>
      </p:sp>
      <p:sp>
        <p:nvSpPr>
          <p:cNvPr id="7" name="Rectangle 1031"/>
          <p:cNvSpPr>
            <a:spLocks noGrp="1" noChangeArrowheads="1"/>
          </p:cNvSpPr>
          <p:nvPr>
            <p:ph type="sldNum" sz="quarter" idx="5"/>
          </p:nvPr>
        </p:nvSpPr>
        <p:spPr>
          <a:ln/>
        </p:spPr>
        <p:txBody>
          <a:bodyPr/>
          <a:lstStyle/>
          <a:p>
            <a:fld id="{97A48180-CCB0-4DC5-AC42-ECBBB5DAF700}" type="slidenum">
              <a:rPr lang="en-US"/>
              <a:pPr/>
              <a:t>49</a:t>
            </a:fld>
            <a:endParaRPr lang="en-US"/>
          </a:p>
        </p:txBody>
      </p:sp>
      <p:sp>
        <p:nvSpPr>
          <p:cNvPr id="641026" name="Rectangle 2"/>
          <p:cNvSpPr>
            <a:spLocks noGrp="1" noRot="1" noChangeAspect="1" noChangeArrowheads="1" noTextEdit="1"/>
          </p:cNvSpPr>
          <p:nvPr>
            <p:ph type="sldImg"/>
          </p:nvPr>
        </p:nvSpPr>
        <p:spPr bwMode="auto">
          <a:xfrm>
            <a:off x="1104900" y="696913"/>
            <a:ext cx="4648200" cy="3486150"/>
          </a:xfrm>
          <a:prstGeom prst="rect">
            <a:avLst/>
          </a:prstGeom>
          <a:solidFill>
            <a:srgbClr val="FFFFFF"/>
          </a:solidFill>
          <a:ln>
            <a:solidFill>
              <a:srgbClr val="000000"/>
            </a:solidFill>
            <a:miter lim="800000"/>
            <a:headEnd/>
            <a:tailEnd/>
          </a:ln>
        </p:spPr>
      </p:sp>
      <p:sp>
        <p:nvSpPr>
          <p:cNvPr id="641027" name="Rectangle 3"/>
          <p:cNvSpPr>
            <a:spLocks noGrp="1" noChangeArrowheads="1"/>
          </p:cNvSpPr>
          <p:nvPr>
            <p:ph type="body" idx="1"/>
          </p:nvPr>
        </p:nvSpPr>
        <p:spPr bwMode="auto">
          <a:xfrm>
            <a:off x="914400" y="4416425"/>
            <a:ext cx="5029200" cy="4183063"/>
          </a:xfrm>
          <a:prstGeom prst="rect">
            <a:avLst/>
          </a:prstGeom>
          <a:solidFill>
            <a:srgbClr val="FFFFFF"/>
          </a:solidFill>
          <a:ln>
            <a:solidFill>
              <a:srgbClr val="000000"/>
            </a:solidFill>
            <a:miter lim="800000"/>
            <a:headEnd/>
            <a:tailEnd/>
          </a:ln>
        </p:spPr>
        <p:txBody>
          <a:bodyPr/>
          <a:lstStyle/>
          <a:p>
            <a:r>
              <a:rPr lang="en-US">
                <a:cs typeface="Times New Roman" panose="02020603050405020304" pitchFamily="18" charset="0"/>
              </a:rPr>
              <a:t>The</a:t>
            </a:r>
            <a:r>
              <a:rPr lang="en-US"/>
              <a:t> fourth step is to discount all cash flows to their present value as shown. </a:t>
            </a:r>
          </a:p>
          <a:p>
            <a:endParaRPr lang="en-US"/>
          </a:p>
          <a:p>
            <a:r>
              <a:rPr lang="en-US"/>
              <a:t>Notice that the</a:t>
            </a:r>
            <a:r>
              <a:rPr lang="en-US">
                <a:cs typeface="Times New Roman" panose="02020603050405020304" pitchFamily="18" charset="0"/>
              </a:rPr>
              <a:t> net present value of the project is $24,744.</a:t>
            </a:r>
          </a:p>
          <a:p>
            <a:endParaRPr lang="en-US"/>
          </a:p>
        </p:txBody>
      </p:sp>
    </p:spTree>
    <p:extLst>
      <p:ext uri="{BB962C8B-B14F-4D97-AF65-F5344CB8AC3E}">
        <p14:creationId xmlns:p14="http://schemas.microsoft.com/office/powerpoint/2010/main" xmlns="" val="1061151776"/>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1027"/>
          <p:cNvSpPr>
            <a:spLocks noGrp="1" noChangeArrowheads="1"/>
          </p:cNvSpPr>
          <p:nvPr>
            <p:ph type="dt" idx="1"/>
          </p:nvPr>
        </p:nvSpPr>
        <p:spPr>
          <a:ln/>
        </p:spPr>
        <p:txBody>
          <a:bodyPr/>
          <a:lstStyle/>
          <a:p>
            <a:r>
              <a:rPr lang="en-US"/>
              <a:t>3-</a:t>
            </a:r>
            <a:fld id="{64962761-A887-44C6-B84A-1F93F4EFA56E}" type="slidenum">
              <a:rPr lang="en-US"/>
              <a:pPr/>
              <a:t>50</a:t>
            </a:fld>
            <a:endParaRPr lang="en-US"/>
          </a:p>
        </p:txBody>
      </p:sp>
      <p:sp>
        <p:nvSpPr>
          <p:cNvPr id="7" name="Rectangle 1031"/>
          <p:cNvSpPr>
            <a:spLocks noGrp="1" noChangeArrowheads="1"/>
          </p:cNvSpPr>
          <p:nvPr>
            <p:ph type="sldNum" sz="quarter" idx="5"/>
          </p:nvPr>
        </p:nvSpPr>
        <p:spPr>
          <a:ln/>
        </p:spPr>
        <p:txBody>
          <a:bodyPr/>
          <a:lstStyle/>
          <a:p>
            <a:fld id="{63EFBEAD-0CC3-4F56-9E2B-A811DE5D556E}" type="slidenum">
              <a:rPr lang="en-US"/>
              <a:pPr/>
              <a:t>50</a:t>
            </a:fld>
            <a:endParaRPr lang="en-US"/>
          </a:p>
        </p:txBody>
      </p:sp>
      <p:sp>
        <p:nvSpPr>
          <p:cNvPr id="145410" name="Rectangle 2"/>
          <p:cNvSpPr>
            <a:spLocks noGrp="1" noRot="1" noChangeAspect="1" noChangeArrowheads="1" noTextEdit="1"/>
          </p:cNvSpPr>
          <p:nvPr>
            <p:ph type="sldImg"/>
          </p:nvPr>
        </p:nvSpPr>
        <p:spPr>
          <a:ln/>
        </p:spPr>
      </p:sp>
      <p:sp>
        <p:nvSpPr>
          <p:cNvPr id="145411" name="Rectangle 3"/>
          <p:cNvSpPr>
            <a:spLocks noGrp="1" noChangeArrowheads="1"/>
          </p:cNvSpPr>
          <p:nvPr>
            <p:ph type="body" idx="1"/>
          </p:nvPr>
        </p:nvSpPr>
        <p:spPr/>
        <p:txBody>
          <a:bodyPr/>
          <a:lstStyle/>
          <a:p>
            <a:r>
              <a:rPr lang="en-US"/>
              <a:t>End of chapter 14.</a:t>
            </a:r>
          </a:p>
        </p:txBody>
      </p:sp>
    </p:spTree>
    <p:extLst>
      <p:ext uri="{BB962C8B-B14F-4D97-AF65-F5344CB8AC3E}">
        <p14:creationId xmlns:p14="http://schemas.microsoft.com/office/powerpoint/2010/main" xmlns="" val="3558316152"/>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hemeOverride" Target="../theme/themeOverride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hemeOverride" Target="../theme/themeOverride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themeOverride" Target="../theme/themeOverride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themeOverride" Target="../theme/themeOverride4.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p:cNvSpPr>
          <p:nvPr/>
        </p:nvSpPr>
        <p:spPr bwMode="auto">
          <a:xfrm>
            <a:off x="-9525" y="-7938"/>
            <a:ext cx="9163050" cy="1041401"/>
          </a:xfrm>
          <a:custGeom>
            <a:avLst>
              <a:gd name="A1" fmla="val 0"/>
              <a:gd name="A2" fmla="val 0"/>
              <a:gd name="A3" fmla="val 0"/>
              <a:gd name="A4" fmla="val 0"/>
              <a:gd name="A5" fmla="val 0"/>
              <a:gd name="A6" fmla="val 0"/>
              <a:gd name="A7" fmla="val 0"/>
              <a:gd name="A8" fmla="val 0"/>
            </a:avLst>
            <a:gdLst/>
            <a:ahLst/>
            <a:cxnLst>
              <a:cxn ang="0">
                <a:pos x="6" y="2"/>
              </a:cxn>
              <a:cxn ang="0">
                <a:pos x="2542" y="0"/>
              </a:cxn>
              <a:cxn ang="0">
                <a:pos x="4374" y="367"/>
              </a:cxn>
              <a:cxn ang="0">
                <a:pos x="5766" y="55"/>
              </a:cxn>
              <a:cxn ang="0">
                <a:pos x="5772" y="213"/>
              </a:cxn>
              <a:cxn ang="0">
                <a:pos x="4302" y="439"/>
              </a:cxn>
              <a:cxn ang="0">
                <a:pos x="1488" y="201"/>
              </a:cxn>
              <a:cxn ang="0">
                <a:pos x="0" y="656"/>
              </a:cxn>
              <a:cxn ang="0">
                <a:pos x="6" y="2"/>
              </a:cxn>
            </a:cxnLst>
            <a:rect l="0" t="0" r="0" b="0"/>
            <a:pathLst>
              <a:path w="5772" h="656">
                <a:moveTo>
                  <a:pt x="6" y="2"/>
                </a:moveTo>
                <a:lnTo>
                  <a:pt x="2542" y="0"/>
                </a:lnTo>
                <a:cubicBezTo>
                  <a:pt x="2746" y="101"/>
                  <a:pt x="3828" y="367"/>
                  <a:pt x="4374" y="367"/>
                </a:cubicBezTo>
                <a:cubicBezTo>
                  <a:pt x="4920" y="367"/>
                  <a:pt x="5526" y="152"/>
                  <a:pt x="5766" y="55"/>
                </a:cubicBezTo>
                <a:lnTo>
                  <a:pt x="5772" y="213"/>
                </a:lnTo>
                <a:cubicBezTo>
                  <a:pt x="5670" y="257"/>
                  <a:pt x="5016" y="441"/>
                  <a:pt x="4302" y="439"/>
                </a:cubicBezTo>
                <a:cubicBezTo>
                  <a:pt x="3588" y="437"/>
                  <a:pt x="2205" y="165"/>
                  <a:pt x="1488" y="201"/>
                </a:cubicBezTo>
                <a:cubicBezTo>
                  <a:pt x="750" y="209"/>
                  <a:pt x="270" y="482"/>
                  <a:pt x="0" y="656"/>
                </a:cubicBezTo>
                <a:lnTo>
                  <a:pt x="6" y="2"/>
                </a:lnTo>
                <a:close/>
              </a:path>
            </a:pathLst>
          </a:custGeom>
          <a:gradFill>
            <a:gsLst>
              <a:gs pos="0">
                <a:schemeClr val="accent2">
                  <a:shade val="50000"/>
                  <a:alpha val="45000"/>
                  <a:satMod val="120000"/>
                </a:schemeClr>
              </a:gs>
              <a:gs pos="100000">
                <a:schemeClr val="accent3">
                  <a:shade val="80000"/>
                  <a:alpha val="55000"/>
                  <a:satMod val="155000"/>
                </a:schemeClr>
              </a:gs>
            </a:gsLst>
            <a:lin ang="5400000" scaled="1"/>
          </a:gradFill>
          <a:ln w="9525" cap="flat" cmpd="sng" algn="ctr">
            <a:noFill/>
            <a:prstDash val="solid"/>
            <a:round/>
            <a:headEnd type="none" w="med" len="med"/>
            <a:tailEnd type="none" w="med" len="med"/>
          </a:ln>
          <a:effectLst/>
        </p:spPr>
        <p:txBody>
          <a:bodyPr/>
          <a:lstStyle/>
          <a:p>
            <a:pPr>
              <a:defRPr/>
            </a:pPr>
            <a:endParaRPr lang="en-US" dirty="0">
              <a:latin typeface="+mn-lt"/>
              <a:cs typeface="+mn-cs"/>
            </a:endParaRPr>
          </a:p>
        </p:txBody>
      </p:sp>
      <p:sp>
        <p:nvSpPr>
          <p:cNvPr id="5" name="Freeform 4"/>
          <p:cNvSpPr>
            <a:spLocks/>
          </p:cNvSpPr>
          <p:nvPr/>
        </p:nvSpPr>
        <p:spPr bwMode="auto">
          <a:xfrm>
            <a:off x="4381500" y="-7938"/>
            <a:ext cx="4762500" cy="638176"/>
          </a:xfrm>
          <a:custGeom>
            <a:avLst>
              <a:gd name="A1" fmla="val 0"/>
              <a:gd name="A2" fmla="val 0"/>
              <a:gd name="A3" fmla="val 0"/>
              <a:gd name="A4" fmla="val 0"/>
              <a:gd name="A5" fmla="val 0"/>
              <a:gd name="A6" fmla="val 0"/>
              <a:gd name="A7" fmla="val 0"/>
              <a:gd name="A8" fmla="val 0"/>
            </a:avLst>
            <a:gdLst/>
            <a:ahLst/>
            <a:cxnLst>
              <a:cxn ang="0">
                <a:pos x="0" y="0"/>
              </a:cxn>
              <a:cxn ang="0">
                <a:pos x="1668" y="564"/>
              </a:cxn>
              <a:cxn ang="0">
                <a:pos x="3000" y="186"/>
              </a:cxn>
              <a:cxn ang="0">
                <a:pos x="3000" y="6"/>
              </a:cxn>
              <a:cxn ang="0">
                <a:pos x="0" y="0"/>
              </a:cxn>
            </a:cxnLst>
            <a:rect l="0" t="0" r="0" b="0"/>
            <a:pathLst>
              <a:path w="3000" h="595">
                <a:moveTo>
                  <a:pt x="0" y="0"/>
                </a:moveTo>
                <a:cubicBezTo>
                  <a:pt x="174" y="102"/>
                  <a:pt x="1168" y="533"/>
                  <a:pt x="1668" y="564"/>
                </a:cubicBezTo>
                <a:cubicBezTo>
                  <a:pt x="2168" y="595"/>
                  <a:pt x="2778" y="279"/>
                  <a:pt x="3000" y="186"/>
                </a:cubicBezTo>
                <a:lnTo>
                  <a:pt x="3000" y="6"/>
                </a:lnTo>
                <a:lnTo>
                  <a:pt x="0" y="0"/>
                </a:lnTo>
                <a:close/>
              </a:path>
            </a:pathLst>
          </a:custGeom>
          <a:gradFill>
            <a:gsLst>
              <a:gs pos="0">
                <a:schemeClr val="accent3">
                  <a:shade val="50000"/>
                  <a:alpha val="30000"/>
                  <a:satMod val="130000"/>
                </a:schemeClr>
              </a:gs>
              <a:gs pos="80000">
                <a:schemeClr val="accent2">
                  <a:shade val="75000"/>
                  <a:alpha val="45000"/>
                  <a:satMod val="140000"/>
                </a:schemeClr>
              </a:gs>
            </a:gsLst>
            <a:lin ang="5400000" scaled="1"/>
          </a:gradFill>
          <a:ln w="9525" cap="flat" cmpd="sng" algn="ctr">
            <a:noFill/>
            <a:prstDash val="solid"/>
            <a:round/>
            <a:headEnd type="none" w="med" len="med"/>
            <a:tailEnd type="none" w="med" len="med"/>
          </a:ln>
          <a:effectLst/>
        </p:spPr>
        <p:txBody>
          <a:bodyPr/>
          <a:lstStyle/>
          <a:p>
            <a:pPr>
              <a:defRPr/>
            </a:pPr>
            <a:endParaRPr lang="en-US" dirty="0">
              <a:latin typeface="+mn-lt"/>
              <a:cs typeface="+mn-cs"/>
            </a:endParaRPr>
          </a:p>
        </p:txBody>
      </p:sp>
      <p:grpSp>
        <p:nvGrpSpPr>
          <p:cNvPr id="6" name="Group 1"/>
          <p:cNvGrpSpPr>
            <a:grpSpLocks/>
          </p:cNvGrpSpPr>
          <p:nvPr/>
        </p:nvGrpSpPr>
        <p:grpSpPr bwMode="auto">
          <a:xfrm>
            <a:off x="-19050" y="203200"/>
            <a:ext cx="9180513" cy="647700"/>
            <a:chOff x="-19045" y="216550"/>
            <a:chExt cx="9180548" cy="649224"/>
          </a:xfrm>
        </p:grpSpPr>
        <p:sp>
          <p:nvSpPr>
            <p:cNvPr id="7" name="Freeform 6"/>
            <p:cNvSpPr>
              <a:spLocks/>
            </p:cNvSpPr>
            <p:nvPr/>
          </p:nvSpPr>
          <p:spPr bwMode="auto">
            <a:xfrm rot="21435692">
              <a:off x="-19045" y="216550"/>
              <a:ext cx="9163050" cy="649224"/>
            </a:xfrm>
            <a:custGeom>
              <a:avLst>
                <a:gd name="A1" fmla="val 0"/>
                <a:gd name="A2" fmla="val 0"/>
                <a:gd name="A3" fmla="val 0"/>
                <a:gd name="A4" fmla="val 0"/>
                <a:gd name="A5" fmla="val 0"/>
                <a:gd name="A6" fmla="val 0"/>
                <a:gd name="A7" fmla="val 0"/>
                <a:gd name="A8" fmla="val 0"/>
              </a:avLst>
              <a:gdLst/>
              <a:ahLst/>
              <a:cxnLst>
                <a:cxn ang="0">
                  <a:pos x="0" y="966"/>
                </a:cxn>
                <a:cxn ang="0">
                  <a:pos x="1608" y="282"/>
                </a:cxn>
                <a:cxn ang="0">
                  <a:pos x="4110" y="1008"/>
                </a:cxn>
                <a:cxn ang="0">
                  <a:pos x="5772" y="0"/>
                </a:cxn>
              </a:cxnLst>
              <a:rect l="0" t="0" r="0" b="0"/>
              <a:pathLst>
                <a:path w="5772" h="1055">
                  <a:moveTo>
                    <a:pt x="0" y="966"/>
                  </a:moveTo>
                  <a:cubicBezTo>
                    <a:pt x="282" y="738"/>
                    <a:pt x="923" y="275"/>
                    <a:pt x="1608" y="282"/>
                  </a:cubicBezTo>
                  <a:cubicBezTo>
                    <a:pt x="2293" y="289"/>
                    <a:pt x="3416" y="1055"/>
                    <a:pt x="4110" y="1008"/>
                  </a:cubicBezTo>
                  <a:cubicBezTo>
                    <a:pt x="4804" y="961"/>
                    <a:pt x="5426" y="210"/>
                    <a:pt x="5772" y="0"/>
                  </a:cubicBezTo>
                </a:path>
              </a:pathLst>
            </a:custGeom>
            <a:noFill/>
            <a:ln w="10795" cap="flat" cmpd="sng" algn="ctr">
              <a:gradFill>
                <a:gsLst>
                  <a:gs pos="74000">
                    <a:schemeClr val="accent3">
                      <a:shade val="75000"/>
                    </a:schemeClr>
                  </a:gs>
                  <a:gs pos="86000">
                    <a:schemeClr val="tx1">
                      <a:alpha val="29000"/>
                    </a:schemeClr>
                  </a:gs>
                  <a:gs pos="16000">
                    <a:schemeClr val="accent2">
                      <a:shade val="75000"/>
                      <a:alpha val="56000"/>
                    </a:schemeClr>
                  </a:gs>
                </a:gsLst>
                <a:lin ang="5400000" scaled="1"/>
              </a:gradFill>
              <a:prstDash val="solid"/>
              <a:round/>
              <a:headEnd type="none" w="med" len="med"/>
              <a:tailEnd type="none" w="med" len="med"/>
            </a:ln>
            <a:effectLst/>
          </p:spPr>
          <p:txBody>
            <a:bodyPr/>
            <a:lstStyle/>
            <a:p>
              <a:pPr>
                <a:defRPr/>
              </a:pPr>
              <a:endParaRPr lang="en-US" dirty="0">
                <a:latin typeface="Arial" charset="0"/>
                <a:cs typeface="Arial" charset="0"/>
              </a:endParaRPr>
            </a:p>
          </p:txBody>
        </p:sp>
        <p:sp>
          <p:nvSpPr>
            <p:cNvPr id="8" name="Freeform 7"/>
            <p:cNvSpPr>
              <a:spLocks/>
            </p:cNvSpPr>
            <p:nvPr/>
          </p:nvSpPr>
          <p:spPr bwMode="auto">
            <a:xfrm rot="21435692">
              <a:off x="-14309" y="290003"/>
              <a:ext cx="9175812" cy="530352"/>
            </a:xfrm>
            <a:custGeom>
              <a:avLst>
                <a:gd name="A1" fmla="val 0"/>
                <a:gd name="A2" fmla="val 0"/>
                <a:gd name="A3" fmla="val 0"/>
                <a:gd name="A4" fmla="val 0"/>
                <a:gd name="A5" fmla="val 0"/>
                <a:gd name="A6" fmla="val 0"/>
                <a:gd name="A7" fmla="val 0"/>
                <a:gd name="A8" fmla="val 0"/>
              </a:avLst>
              <a:gdLst/>
              <a:ahLst/>
              <a:cxnLst>
                <a:cxn ang="0">
                  <a:pos x="0" y="732"/>
                </a:cxn>
                <a:cxn ang="0">
                  <a:pos x="1638" y="228"/>
                </a:cxn>
                <a:cxn ang="0">
                  <a:pos x="4122" y="816"/>
                </a:cxn>
                <a:cxn ang="0">
                  <a:pos x="5766" y="0"/>
                </a:cxn>
              </a:cxnLst>
              <a:rect l="0" t="0" r="0" b="0"/>
              <a:pathLst>
                <a:path w="5766" h="854">
                  <a:moveTo>
                    <a:pt x="0" y="732"/>
                  </a:moveTo>
                  <a:cubicBezTo>
                    <a:pt x="273" y="647"/>
                    <a:pt x="951" y="214"/>
                    <a:pt x="1638" y="228"/>
                  </a:cubicBezTo>
                  <a:cubicBezTo>
                    <a:pt x="2325" y="242"/>
                    <a:pt x="3434" y="854"/>
                    <a:pt x="4122" y="816"/>
                  </a:cubicBezTo>
                  <a:cubicBezTo>
                    <a:pt x="4810" y="778"/>
                    <a:pt x="5424" y="170"/>
                    <a:pt x="5766" y="0"/>
                  </a:cubicBezTo>
                </a:path>
              </a:pathLst>
            </a:custGeom>
            <a:noFill/>
            <a:ln w="9525" cap="flat" cmpd="sng" algn="ctr">
              <a:gradFill>
                <a:gsLst>
                  <a:gs pos="74000">
                    <a:schemeClr val="accent4"/>
                  </a:gs>
                  <a:gs pos="44000">
                    <a:schemeClr val="accent1"/>
                  </a:gs>
                  <a:gs pos="33000">
                    <a:schemeClr val="accent2">
                      <a:alpha val="56000"/>
                    </a:schemeClr>
                  </a:gs>
                </a:gsLst>
                <a:lin ang="5400000" scaled="1"/>
              </a:gradFill>
              <a:prstDash val="solid"/>
              <a:round/>
              <a:headEnd type="none" w="med" len="med"/>
              <a:tailEnd type="none" w="med" len="med"/>
            </a:ln>
            <a:effectLst/>
          </p:spPr>
          <p:txBody>
            <a:bodyPr/>
            <a:lstStyle/>
            <a:p>
              <a:pPr>
                <a:defRPr/>
              </a:pPr>
              <a:endParaRPr lang="en-US" dirty="0">
                <a:latin typeface="Arial" charset="0"/>
                <a:cs typeface="Arial" charset="0"/>
              </a:endParaRPr>
            </a:p>
          </p:txBody>
        </p:sp>
      </p:grpSp>
      <p:sp>
        <p:nvSpPr>
          <p:cNvPr id="9" name="Title 8"/>
          <p:cNvSpPr>
            <a:spLocks noGrp="1"/>
          </p:cNvSpPr>
          <p:nvPr>
            <p:ph type="ctrTitle"/>
          </p:nvPr>
        </p:nvSpPr>
        <p:spPr>
          <a:xfrm>
            <a:off x="533400" y="1371600"/>
            <a:ext cx="7851648" cy="1828800"/>
          </a:xfrm>
          <a:ln>
            <a:noFill/>
          </a:ln>
        </p:spPr>
        <p:txBody>
          <a:bodyPr tIns="0" rIns="18288">
            <a:normAutofit/>
            <a:scene3d>
              <a:camera prst="orthographicFront"/>
              <a:lightRig rig="freezing" dir="t">
                <a:rot lat="0" lon="0" rev="5640000"/>
              </a:lightRig>
            </a:scene3d>
            <a:sp3d prstMaterial="flat">
              <a:bevelT w="38100" h="38100"/>
              <a:contourClr>
                <a:schemeClr val="tx2"/>
              </a:contourClr>
            </a:sp3d>
          </a:bodyPr>
          <a:lstStyle>
            <a:lvl1pPr algn="r" rtl="0">
              <a:spcBef>
                <a:spcPct val="0"/>
              </a:spcBef>
              <a:buNone/>
              <a:defRPr sz="5600" b="1">
                <a:ln>
                  <a:noFill/>
                </a:ln>
                <a:solidFill>
                  <a:schemeClr val="accent3">
                    <a:tint val="90000"/>
                    <a:satMod val="120000"/>
                  </a:schemeClr>
                </a:solidFill>
                <a:effectLst>
                  <a:outerShdw blurRad="38100" dist="25400" dir="5400000" algn="tl" rotWithShape="0">
                    <a:srgbClr val="000000">
                      <a:alpha val="43000"/>
                    </a:srgbClr>
                  </a:outerShdw>
                </a:effectLst>
                <a:latin typeface="+mj-lt"/>
                <a:ea typeface="+mj-ea"/>
                <a:cs typeface="+mj-cs"/>
              </a:defRPr>
            </a:lvl1pPr>
          </a:lstStyle>
          <a:p>
            <a:r>
              <a:rPr lang="en-US" smtClean="0"/>
              <a:t>Click to edit Master title style</a:t>
            </a:r>
            <a:endParaRPr lang="en-US"/>
          </a:p>
        </p:txBody>
      </p:sp>
      <p:sp>
        <p:nvSpPr>
          <p:cNvPr id="17" name="Subtitle 16"/>
          <p:cNvSpPr>
            <a:spLocks noGrp="1"/>
          </p:cNvSpPr>
          <p:nvPr>
            <p:ph type="subTitle" idx="1"/>
          </p:nvPr>
        </p:nvSpPr>
        <p:spPr>
          <a:xfrm>
            <a:off x="533400" y="3228536"/>
            <a:ext cx="7854696" cy="1752600"/>
          </a:xfrm>
        </p:spPr>
        <p:txBody>
          <a:bodyPr lIns="0" rIns="18288"/>
          <a:lstStyle>
            <a:lvl1pPr marL="0" marR="45720" indent="0" algn="r">
              <a:buNone/>
              <a:defRPr>
                <a:solidFill>
                  <a:schemeClr val="tx1"/>
                </a:solidFill>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lang="en-US" smtClean="0"/>
              <a:t>Click to edit Master subtitle style</a:t>
            </a:r>
            <a:endParaRPr lang="en-US"/>
          </a:p>
        </p:txBody>
      </p:sp>
      <p:sp>
        <p:nvSpPr>
          <p:cNvPr id="11" name="Date Placeholder 29"/>
          <p:cNvSpPr>
            <a:spLocks noGrp="1"/>
          </p:cNvSpPr>
          <p:nvPr>
            <p:ph type="dt" sz="half" idx="10"/>
          </p:nvPr>
        </p:nvSpPr>
        <p:spPr/>
        <p:txBody>
          <a:bodyPr/>
          <a:lstStyle>
            <a:lvl1pPr>
              <a:defRPr dirty="0"/>
            </a:lvl1pPr>
          </a:lstStyle>
          <a:p>
            <a:pPr>
              <a:defRPr/>
            </a:pPr>
            <a:endParaRPr lang="en-US"/>
          </a:p>
        </p:txBody>
      </p:sp>
      <p:sp>
        <p:nvSpPr>
          <p:cNvPr id="12" name="Slide Number Placeholder 26"/>
          <p:cNvSpPr>
            <a:spLocks noGrp="1"/>
          </p:cNvSpPr>
          <p:nvPr>
            <p:ph type="sldNum" sz="quarter" idx="11"/>
          </p:nvPr>
        </p:nvSpPr>
        <p:spPr/>
        <p:txBody>
          <a:bodyPr/>
          <a:lstStyle>
            <a:lvl1pPr>
              <a:defRPr>
                <a:solidFill>
                  <a:srgbClr val="D1EAEE"/>
                </a:solidFill>
              </a:defRPr>
            </a:lvl1pPr>
          </a:lstStyle>
          <a:p>
            <a:fld id="{A43178AA-17AA-455A-BAC4-35D947E6C9D1}" type="slidenum">
              <a:rPr lang="en-US"/>
              <a:pPr/>
              <a:t>‹#›</a:t>
            </a:fld>
            <a:endParaRPr lang="en-US"/>
          </a:p>
        </p:txBody>
      </p:sp>
    </p:spTree>
    <p:extLst>
      <p:ext uri="{BB962C8B-B14F-4D97-AF65-F5344CB8AC3E}">
        <p14:creationId xmlns:p14="http://schemas.microsoft.com/office/powerpoint/2010/main" xmlns="" val="233280796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mc:Choice xmlns:p14="http://schemas.microsoft.com/office/powerpoint/2010/main" xmlns="" Requires="p14">
      <p:transition spd="slow" p14:dur="2000"/>
    </mc:Choice>
    <mc:Fallback>
      <p:transition spd="slow"/>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9"/>
          <p:cNvSpPr>
            <a:spLocks noGrp="1"/>
          </p:cNvSpPr>
          <p:nvPr>
            <p:ph type="dt" sz="half" idx="10"/>
          </p:nvPr>
        </p:nvSpPr>
        <p:spPr/>
        <p:txBody>
          <a:bodyPr/>
          <a:lstStyle>
            <a:lvl1pPr>
              <a:defRPr/>
            </a:lvl1pPr>
          </a:lstStyle>
          <a:p>
            <a:pPr>
              <a:defRPr/>
            </a:pPr>
            <a:endParaRPr lang="en-US"/>
          </a:p>
        </p:txBody>
      </p:sp>
      <p:sp>
        <p:nvSpPr>
          <p:cNvPr id="5" name="Slide Number Placeholder 17"/>
          <p:cNvSpPr>
            <a:spLocks noGrp="1"/>
          </p:cNvSpPr>
          <p:nvPr>
            <p:ph type="sldNum" sz="quarter" idx="11"/>
          </p:nvPr>
        </p:nvSpPr>
        <p:spPr/>
        <p:txBody>
          <a:bodyPr/>
          <a:lstStyle>
            <a:lvl1pPr>
              <a:defRPr/>
            </a:lvl1pPr>
          </a:lstStyle>
          <a:p>
            <a:fld id="{2329FAF7-C7D3-4541-A539-944D659ED903}" type="slidenum">
              <a:rPr lang="en-US"/>
              <a:pPr/>
              <a:t>‹#›</a:t>
            </a:fld>
            <a:endParaRPr lang="en-US"/>
          </a:p>
        </p:txBody>
      </p:sp>
    </p:spTree>
    <p:extLst>
      <p:ext uri="{BB962C8B-B14F-4D97-AF65-F5344CB8AC3E}">
        <p14:creationId xmlns:p14="http://schemas.microsoft.com/office/powerpoint/2010/main" xmlns="" val="3070792141"/>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4" name="Freeform 3"/>
          <p:cNvSpPr>
            <a:spLocks/>
          </p:cNvSpPr>
          <p:nvPr/>
        </p:nvSpPr>
        <p:spPr bwMode="auto">
          <a:xfrm>
            <a:off x="-9525" y="-7938"/>
            <a:ext cx="9163050" cy="1041401"/>
          </a:xfrm>
          <a:custGeom>
            <a:avLst>
              <a:gd name="A1" fmla="val 0"/>
              <a:gd name="A2" fmla="val 0"/>
              <a:gd name="A3" fmla="val 0"/>
              <a:gd name="A4" fmla="val 0"/>
              <a:gd name="A5" fmla="val 0"/>
              <a:gd name="A6" fmla="val 0"/>
              <a:gd name="A7" fmla="val 0"/>
              <a:gd name="A8" fmla="val 0"/>
            </a:avLst>
            <a:gdLst/>
            <a:ahLst/>
            <a:cxnLst>
              <a:cxn ang="0">
                <a:pos x="6" y="2"/>
              </a:cxn>
              <a:cxn ang="0">
                <a:pos x="2542" y="0"/>
              </a:cxn>
              <a:cxn ang="0">
                <a:pos x="4374" y="367"/>
              </a:cxn>
              <a:cxn ang="0">
                <a:pos x="5766" y="55"/>
              </a:cxn>
              <a:cxn ang="0">
                <a:pos x="5772" y="213"/>
              </a:cxn>
              <a:cxn ang="0">
                <a:pos x="4302" y="439"/>
              </a:cxn>
              <a:cxn ang="0">
                <a:pos x="1488" y="201"/>
              </a:cxn>
              <a:cxn ang="0">
                <a:pos x="0" y="656"/>
              </a:cxn>
              <a:cxn ang="0">
                <a:pos x="6" y="2"/>
              </a:cxn>
            </a:cxnLst>
            <a:rect l="0" t="0" r="0" b="0"/>
            <a:pathLst>
              <a:path w="5772" h="656">
                <a:moveTo>
                  <a:pt x="6" y="2"/>
                </a:moveTo>
                <a:lnTo>
                  <a:pt x="2542" y="0"/>
                </a:lnTo>
                <a:cubicBezTo>
                  <a:pt x="2746" y="101"/>
                  <a:pt x="3828" y="367"/>
                  <a:pt x="4374" y="367"/>
                </a:cubicBezTo>
                <a:cubicBezTo>
                  <a:pt x="4920" y="367"/>
                  <a:pt x="5526" y="152"/>
                  <a:pt x="5766" y="55"/>
                </a:cubicBezTo>
                <a:lnTo>
                  <a:pt x="5772" y="213"/>
                </a:lnTo>
                <a:cubicBezTo>
                  <a:pt x="5670" y="257"/>
                  <a:pt x="5016" y="441"/>
                  <a:pt x="4302" y="439"/>
                </a:cubicBezTo>
                <a:cubicBezTo>
                  <a:pt x="3588" y="437"/>
                  <a:pt x="2205" y="165"/>
                  <a:pt x="1488" y="201"/>
                </a:cubicBezTo>
                <a:cubicBezTo>
                  <a:pt x="750" y="209"/>
                  <a:pt x="270" y="482"/>
                  <a:pt x="0" y="656"/>
                </a:cubicBezTo>
                <a:lnTo>
                  <a:pt x="6" y="2"/>
                </a:lnTo>
                <a:close/>
              </a:path>
            </a:pathLst>
          </a:custGeom>
          <a:gradFill>
            <a:gsLst>
              <a:gs pos="0">
                <a:schemeClr val="accent2">
                  <a:shade val="50000"/>
                  <a:alpha val="45000"/>
                  <a:satMod val="120000"/>
                </a:schemeClr>
              </a:gs>
              <a:gs pos="100000">
                <a:schemeClr val="accent3">
                  <a:shade val="80000"/>
                  <a:alpha val="55000"/>
                  <a:satMod val="155000"/>
                </a:schemeClr>
              </a:gs>
            </a:gsLst>
            <a:lin ang="5400000" scaled="1"/>
          </a:gradFill>
          <a:ln w="9525" cap="flat" cmpd="sng" algn="ctr">
            <a:noFill/>
            <a:prstDash val="solid"/>
            <a:round/>
            <a:headEnd type="none" w="med" len="med"/>
            <a:tailEnd type="none" w="med" len="med"/>
          </a:ln>
          <a:effectLst/>
        </p:spPr>
        <p:txBody>
          <a:bodyPr/>
          <a:lstStyle/>
          <a:p>
            <a:pPr>
              <a:defRPr/>
            </a:pPr>
            <a:endParaRPr lang="en-US" dirty="0">
              <a:latin typeface="+mn-lt"/>
              <a:cs typeface="+mn-cs"/>
            </a:endParaRPr>
          </a:p>
        </p:txBody>
      </p:sp>
      <p:sp>
        <p:nvSpPr>
          <p:cNvPr id="5" name="Freeform 4"/>
          <p:cNvSpPr>
            <a:spLocks/>
          </p:cNvSpPr>
          <p:nvPr/>
        </p:nvSpPr>
        <p:spPr bwMode="auto">
          <a:xfrm>
            <a:off x="4381500" y="-7938"/>
            <a:ext cx="4762500" cy="638176"/>
          </a:xfrm>
          <a:custGeom>
            <a:avLst>
              <a:gd name="A1" fmla="val 0"/>
              <a:gd name="A2" fmla="val 0"/>
              <a:gd name="A3" fmla="val 0"/>
              <a:gd name="A4" fmla="val 0"/>
              <a:gd name="A5" fmla="val 0"/>
              <a:gd name="A6" fmla="val 0"/>
              <a:gd name="A7" fmla="val 0"/>
              <a:gd name="A8" fmla="val 0"/>
            </a:avLst>
            <a:gdLst/>
            <a:ahLst/>
            <a:cxnLst>
              <a:cxn ang="0">
                <a:pos x="0" y="0"/>
              </a:cxn>
              <a:cxn ang="0">
                <a:pos x="1668" y="564"/>
              </a:cxn>
              <a:cxn ang="0">
                <a:pos x="3000" y="186"/>
              </a:cxn>
              <a:cxn ang="0">
                <a:pos x="3000" y="6"/>
              </a:cxn>
              <a:cxn ang="0">
                <a:pos x="0" y="0"/>
              </a:cxn>
            </a:cxnLst>
            <a:rect l="0" t="0" r="0" b="0"/>
            <a:pathLst>
              <a:path w="3000" h="595">
                <a:moveTo>
                  <a:pt x="0" y="0"/>
                </a:moveTo>
                <a:cubicBezTo>
                  <a:pt x="174" y="102"/>
                  <a:pt x="1168" y="533"/>
                  <a:pt x="1668" y="564"/>
                </a:cubicBezTo>
                <a:cubicBezTo>
                  <a:pt x="2168" y="595"/>
                  <a:pt x="2778" y="279"/>
                  <a:pt x="3000" y="186"/>
                </a:cubicBezTo>
                <a:lnTo>
                  <a:pt x="3000" y="6"/>
                </a:lnTo>
                <a:lnTo>
                  <a:pt x="0" y="0"/>
                </a:lnTo>
                <a:close/>
              </a:path>
            </a:pathLst>
          </a:custGeom>
          <a:gradFill>
            <a:gsLst>
              <a:gs pos="0">
                <a:schemeClr val="accent3">
                  <a:shade val="50000"/>
                  <a:alpha val="30000"/>
                  <a:satMod val="130000"/>
                </a:schemeClr>
              </a:gs>
              <a:gs pos="80000">
                <a:schemeClr val="accent2">
                  <a:shade val="75000"/>
                  <a:alpha val="45000"/>
                  <a:satMod val="140000"/>
                </a:schemeClr>
              </a:gs>
            </a:gsLst>
            <a:lin ang="5400000" scaled="1"/>
          </a:gradFill>
          <a:ln w="9525" cap="flat" cmpd="sng" algn="ctr">
            <a:noFill/>
            <a:prstDash val="solid"/>
            <a:round/>
            <a:headEnd type="none" w="med" len="med"/>
            <a:tailEnd type="none" w="med" len="med"/>
          </a:ln>
          <a:effectLst/>
        </p:spPr>
        <p:txBody>
          <a:bodyPr/>
          <a:lstStyle/>
          <a:p>
            <a:pPr>
              <a:defRPr/>
            </a:pPr>
            <a:endParaRPr lang="en-US" dirty="0">
              <a:latin typeface="+mn-lt"/>
              <a:cs typeface="+mn-cs"/>
            </a:endParaRPr>
          </a:p>
        </p:txBody>
      </p:sp>
      <p:grpSp>
        <p:nvGrpSpPr>
          <p:cNvPr id="6" name="Group 1"/>
          <p:cNvGrpSpPr>
            <a:grpSpLocks/>
          </p:cNvGrpSpPr>
          <p:nvPr/>
        </p:nvGrpSpPr>
        <p:grpSpPr bwMode="auto">
          <a:xfrm>
            <a:off x="-19050" y="203200"/>
            <a:ext cx="9180513" cy="647700"/>
            <a:chOff x="-19045" y="216550"/>
            <a:chExt cx="9180548" cy="649224"/>
          </a:xfrm>
        </p:grpSpPr>
        <p:sp>
          <p:nvSpPr>
            <p:cNvPr id="7" name="Freeform 6"/>
            <p:cNvSpPr>
              <a:spLocks/>
            </p:cNvSpPr>
            <p:nvPr/>
          </p:nvSpPr>
          <p:spPr bwMode="auto">
            <a:xfrm rot="21435692">
              <a:off x="-19045" y="216550"/>
              <a:ext cx="9163050" cy="649224"/>
            </a:xfrm>
            <a:custGeom>
              <a:avLst>
                <a:gd name="A1" fmla="val 0"/>
                <a:gd name="A2" fmla="val 0"/>
                <a:gd name="A3" fmla="val 0"/>
                <a:gd name="A4" fmla="val 0"/>
                <a:gd name="A5" fmla="val 0"/>
                <a:gd name="A6" fmla="val 0"/>
                <a:gd name="A7" fmla="val 0"/>
                <a:gd name="A8" fmla="val 0"/>
              </a:avLst>
              <a:gdLst/>
              <a:ahLst/>
              <a:cxnLst>
                <a:cxn ang="0">
                  <a:pos x="0" y="966"/>
                </a:cxn>
                <a:cxn ang="0">
                  <a:pos x="1608" y="282"/>
                </a:cxn>
                <a:cxn ang="0">
                  <a:pos x="4110" y="1008"/>
                </a:cxn>
                <a:cxn ang="0">
                  <a:pos x="5772" y="0"/>
                </a:cxn>
              </a:cxnLst>
              <a:rect l="0" t="0" r="0" b="0"/>
              <a:pathLst>
                <a:path w="5772" h="1055">
                  <a:moveTo>
                    <a:pt x="0" y="966"/>
                  </a:moveTo>
                  <a:cubicBezTo>
                    <a:pt x="282" y="738"/>
                    <a:pt x="923" y="275"/>
                    <a:pt x="1608" y="282"/>
                  </a:cubicBezTo>
                  <a:cubicBezTo>
                    <a:pt x="2293" y="289"/>
                    <a:pt x="3416" y="1055"/>
                    <a:pt x="4110" y="1008"/>
                  </a:cubicBezTo>
                  <a:cubicBezTo>
                    <a:pt x="4804" y="961"/>
                    <a:pt x="5426" y="210"/>
                    <a:pt x="5772" y="0"/>
                  </a:cubicBezTo>
                </a:path>
              </a:pathLst>
            </a:custGeom>
            <a:noFill/>
            <a:ln w="10795" cap="flat" cmpd="sng" algn="ctr">
              <a:gradFill>
                <a:gsLst>
                  <a:gs pos="74000">
                    <a:schemeClr val="accent3">
                      <a:shade val="75000"/>
                    </a:schemeClr>
                  </a:gs>
                  <a:gs pos="86000">
                    <a:schemeClr val="tx1">
                      <a:alpha val="29000"/>
                    </a:schemeClr>
                  </a:gs>
                  <a:gs pos="16000">
                    <a:schemeClr val="accent2">
                      <a:shade val="75000"/>
                      <a:alpha val="56000"/>
                    </a:schemeClr>
                  </a:gs>
                </a:gsLst>
                <a:lin ang="5400000" scaled="1"/>
              </a:gradFill>
              <a:prstDash val="solid"/>
              <a:round/>
              <a:headEnd type="none" w="med" len="med"/>
              <a:tailEnd type="none" w="med" len="med"/>
            </a:ln>
            <a:effectLst/>
          </p:spPr>
          <p:txBody>
            <a:bodyPr/>
            <a:lstStyle/>
            <a:p>
              <a:pPr>
                <a:defRPr/>
              </a:pPr>
              <a:endParaRPr lang="en-US" dirty="0">
                <a:latin typeface="Arial" charset="0"/>
                <a:cs typeface="Arial" charset="0"/>
              </a:endParaRPr>
            </a:p>
          </p:txBody>
        </p:sp>
        <p:sp>
          <p:nvSpPr>
            <p:cNvPr id="8" name="Freeform 7"/>
            <p:cNvSpPr>
              <a:spLocks/>
            </p:cNvSpPr>
            <p:nvPr/>
          </p:nvSpPr>
          <p:spPr bwMode="auto">
            <a:xfrm rot="21435692">
              <a:off x="-14309" y="290003"/>
              <a:ext cx="9175812" cy="530352"/>
            </a:xfrm>
            <a:custGeom>
              <a:avLst>
                <a:gd name="A1" fmla="val 0"/>
                <a:gd name="A2" fmla="val 0"/>
                <a:gd name="A3" fmla="val 0"/>
                <a:gd name="A4" fmla="val 0"/>
                <a:gd name="A5" fmla="val 0"/>
                <a:gd name="A6" fmla="val 0"/>
                <a:gd name="A7" fmla="val 0"/>
                <a:gd name="A8" fmla="val 0"/>
              </a:avLst>
              <a:gdLst/>
              <a:ahLst/>
              <a:cxnLst>
                <a:cxn ang="0">
                  <a:pos x="0" y="732"/>
                </a:cxn>
                <a:cxn ang="0">
                  <a:pos x="1638" y="228"/>
                </a:cxn>
                <a:cxn ang="0">
                  <a:pos x="4122" y="816"/>
                </a:cxn>
                <a:cxn ang="0">
                  <a:pos x="5766" y="0"/>
                </a:cxn>
              </a:cxnLst>
              <a:rect l="0" t="0" r="0" b="0"/>
              <a:pathLst>
                <a:path w="5766" h="854">
                  <a:moveTo>
                    <a:pt x="0" y="732"/>
                  </a:moveTo>
                  <a:cubicBezTo>
                    <a:pt x="273" y="647"/>
                    <a:pt x="951" y="214"/>
                    <a:pt x="1638" y="228"/>
                  </a:cubicBezTo>
                  <a:cubicBezTo>
                    <a:pt x="2325" y="242"/>
                    <a:pt x="3434" y="854"/>
                    <a:pt x="4122" y="816"/>
                  </a:cubicBezTo>
                  <a:cubicBezTo>
                    <a:pt x="4810" y="778"/>
                    <a:pt x="5424" y="170"/>
                    <a:pt x="5766" y="0"/>
                  </a:cubicBezTo>
                </a:path>
              </a:pathLst>
            </a:custGeom>
            <a:noFill/>
            <a:ln w="9525" cap="flat" cmpd="sng" algn="ctr">
              <a:gradFill>
                <a:gsLst>
                  <a:gs pos="74000">
                    <a:schemeClr val="accent4"/>
                  </a:gs>
                  <a:gs pos="44000">
                    <a:schemeClr val="accent1"/>
                  </a:gs>
                  <a:gs pos="33000">
                    <a:schemeClr val="accent2">
                      <a:alpha val="56000"/>
                    </a:schemeClr>
                  </a:gs>
                </a:gsLst>
                <a:lin ang="5400000" scaled="1"/>
              </a:gradFill>
              <a:prstDash val="solid"/>
              <a:round/>
              <a:headEnd type="none" w="med" len="med"/>
              <a:tailEnd type="none" w="med" len="med"/>
            </a:ln>
            <a:effectLst/>
          </p:spPr>
          <p:txBody>
            <a:bodyPr/>
            <a:lstStyle/>
            <a:p>
              <a:pPr>
                <a:defRPr/>
              </a:pPr>
              <a:endParaRPr lang="en-US" dirty="0">
                <a:latin typeface="Arial" charset="0"/>
                <a:cs typeface="Arial" charset="0"/>
              </a:endParaRPr>
            </a:p>
          </p:txBody>
        </p:sp>
      </p:grpSp>
      <p:sp>
        <p:nvSpPr>
          <p:cNvPr id="2" name="Title 1"/>
          <p:cNvSpPr>
            <a:spLocks noGrp="1"/>
          </p:cNvSpPr>
          <p:nvPr>
            <p:ph type="title"/>
          </p:nvPr>
        </p:nvSpPr>
        <p:spPr>
          <a:xfrm>
            <a:off x="530352" y="1316736"/>
            <a:ext cx="7772400" cy="1362456"/>
          </a:xfrm>
          <a:ln>
            <a:noFill/>
          </a:ln>
        </p:spPr>
        <p:txBody>
          <a:bodyPr tIns="0">
            <a:noAutofit/>
            <a:scene3d>
              <a:camera prst="orthographicFront"/>
              <a:lightRig rig="freezing" dir="t">
                <a:rot lat="0" lon="0" rev="5640000"/>
              </a:lightRig>
            </a:scene3d>
            <a:sp3d prstMaterial="flat">
              <a:bevelT w="38100" h="38100"/>
            </a:sp3d>
          </a:bodyPr>
          <a:lstStyle>
            <a:lvl1pPr algn="l" rtl="0">
              <a:spcBef>
                <a:spcPct val="0"/>
              </a:spcBef>
              <a:buNone/>
              <a:defRPr lang="en-US" sz="5600" b="1" cap="none" baseline="0" dirty="0">
                <a:ln w="635">
                  <a:noFill/>
                </a:ln>
                <a:solidFill>
                  <a:schemeClr val="accent4">
                    <a:tint val="90000"/>
                    <a:satMod val="125000"/>
                  </a:schemeClr>
                </a:solidFill>
                <a:effectLst>
                  <a:outerShdw blurRad="38100" dist="25400" dir="5400000" algn="tl" rotWithShape="0">
                    <a:srgbClr val="000000">
                      <a:alpha val="43000"/>
                    </a:srgbClr>
                  </a:outerShdw>
                </a:effectLst>
                <a:latin typeface="+mj-lt"/>
                <a:ea typeface="+mj-ea"/>
                <a:cs typeface="+mj-cs"/>
              </a:defRPr>
            </a:lvl1pPr>
          </a:lstStyle>
          <a:p>
            <a:r>
              <a:rPr lang="en-US" smtClean="0"/>
              <a:t>Click to edit Master title style</a:t>
            </a:r>
            <a:endParaRPr lang="en-US"/>
          </a:p>
        </p:txBody>
      </p:sp>
      <p:sp>
        <p:nvSpPr>
          <p:cNvPr id="3" name="Text Placeholder 2"/>
          <p:cNvSpPr>
            <a:spLocks noGrp="1"/>
          </p:cNvSpPr>
          <p:nvPr>
            <p:ph type="body" idx="1"/>
          </p:nvPr>
        </p:nvSpPr>
        <p:spPr>
          <a:xfrm>
            <a:off x="530352" y="2704664"/>
            <a:ext cx="7772400" cy="1509712"/>
          </a:xfrm>
        </p:spPr>
        <p:txBody>
          <a:bodyPr lIns="45720" rIns="45720"/>
          <a:lstStyle>
            <a:lvl1pPr marL="0" indent="0">
              <a:buNone/>
              <a:defRPr sz="2200">
                <a:solidFill>
                  <a:schemeClr val="tx1"/>
                </a:solidFill>
              </a:defRPr>
            </a:lvl1pPr>
            <a:lvl2pPr>
              <a:buNone/>
              <a:defRPr sz="1800">
                <a:solidFill>
                  <a:schemeClr val="tx1">
                    <a:tint val="75000"/>
                  </a:schemeClr>
                </a:solidFill>
              </a:defRPr>
            </a:lvl2pPr>
            <a:lvl3pPr>
              <a:buNone/>
              <a:defRPr sz="1600">
                <a:solidFill>
                  <a:schemeClr val="tx1">
                    <a:tint val="75000"/>
                  </a:schemeClr>
                </a:solidFill>
              </a:defRPr>
            </a:lvl3pPr>
            <a:lvl4pPr>
              <a:buNone/>
              <a:defRPr sz="1400">
                <a:solidFill>
                  <a:schemeClr val="tx1">
                    <a:tint val="75000"/>
                  </a:schemeClr>
                </a:solidFill>
              </a:defRPr>
            </a:lvl4pPr>
            <a:lvl5pPr>
              <a:buNone/>
              <a:defRPr sz="1400">
                <a:solidFill>
                  <a:schemeClr val="tx1">
                    <a:tint val="75000"/>
                  </a:schemeClr>
                </a:solidFill>
              </a:defRPr>
            </a:lvl5pPr>
          </a:lstStyle>
          <a:p>
            <a:pPr lvl="0"/>
            <a:r>
              <a:rPr lang="en-US" smtClean="0"/>
              <a:t>Click to edit Master text styles</a:t>
            </a:r>
          </a:p>
        </p:txBody>
      </p:sp>
      <p:sp>
        <p:nvSpPr>
          <p:cNvPr id="10" name="Date Placeholder 3"/>
          <p:cNvSpPr>
            <a:spLocks noGrp="1"/>
          </p:cNvSpPr>
          <p:nvPr>
            <p:ph type="dt" sz="half" idx="10"/>
          </p:nvPr>
        </p:nvSpPr>
        <p:spPr/>
        <p:txBody>
          <a:bodyPr/>
          <a:lstStyle>
            <a:lvl1pPr>
              <a:defRPr dirty="0"/>
            </a:lvl1pPr>
          </a:lstStyle>
          <a:p>
            <a:pPr>
              <a:defRPr/>
            </a:pPr>
            <a:endParaRPr lang="en-US"/>
          </a:p>
        </p:txBody>
      </p:sp>
      <p:sp>
        <p:nvSpPr>
          <p:cNvPr id="11" name="Slide Number Placeholder 5"/>
          <p:cNvSpPr>
            <a:spLocks noGrp="1"/>
          </p:cNvSpPr>
          <p:nvPr>
            <p:ph type="sldNum" sz="quarter" idx="11"/>
          </p:nvPr>
        </p:nvSpPr>
        <p:spPr/>
        <p:txBody>
          <a:bodyPr/>
          <a:lstStyle>
            <a:lvl1pPr>
              <a:defRPr>
                <a:solidFill>
                  <a:srgbClr val="D1EAEE"/>
                </a:solidFill>
              </a:defRPr>
            </a:lvl1pPr>
          </a:lstStyle>
          <a:p>
            <a:fld id="{E32C87E3-35DB-4049-8A38-41AB678E857D}" type="slidenum">
              <a:rPr lang="en-US"/>
              <a:pPr/>
              <a:t>‹#›</a:t>
            </a:fld>
            <a:endParaRPr lang="en-US"/>
          </a:p>
        </p:txBody>
      </p:sp>
    </p:spTree>
    <p:extLst>
      <p:ext uri="{BB962C8B-B14F-4D97-AF65-F5344CB8AC3E}">
        <p14:creationId xmlns:p14="http://schemas.microsoft.com/office/powerpoint/2010/main" xmlns="" val="218576079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mc:Choice xmlns:p14="http://schemas.microsoft.com/office/powerpoint/2010/main" xmlns="" Requires="p14">
      <p:transition spd="slow" p14:dur="2000"/>
    </mc:Choice>
    <mc:Fallback>
      <p:transition spd="slow"/>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704088"/>
            <a:ext cx="8229600" cy="1143000"/>
          </a:xfrm>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920085"/>
            <a:ext cx="4038600" cy="4434840"/>
          </a:xfrm>
        </p:spPr>
        <p:txBody>
          <a:bodyPr/>
          <a:lstStyle>
            <a:lvl1pPr>
              <a:defRPr sz="2600"/>
            </a:lvl1pPr>
            <a:lvl2pPr>
              <a:defRPr sz="2400"/>
            </a:lvl2pPr>
            <a:lvl3pPr>
              <a:defRPr sz="2000"/>
            </a:lvl3pPr>
            <a:lvl4pPr>
              <a:defRPr sz="1800"/>
            </a:lvl4pPr>
            <a:lvl5pPr>
              <a:defRPr sz="18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920085"/>
            <a:ext cx="4038600" cy="4434840"/>
          </a:xfrm>
        </p:spPr>
        <p:txBody>
          <a:bodyPr/>
          <a:lstStyle>
            <a:lvl1pPr>
              <a:defRPr sz="2600"/>
            </a:lvl1pPr>
            <a:lvl2pPr>
              <a:defRPr sz="2400"/>
            </a:lvl2pPr>
            <a:lvl3pPr>
              <a:defRPr sz="2000"/>
            </a:lvl3pPr>
            <a:lvl4pPr>
              <a:defRPr sz="1800"/>
            </a:lvl4pPr>
            <a:lvl5pPr>
              <a:defRPr sz="18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9"/>
          <p:cNvSpPr>
            <a:spLocks noGrp="1"/>
          </p:cNvSpPr>
          <p:nvPr>
            <p:ph type="dt" sz="half" idx="10"/>
          </p:nvPr>
        </p:nvSpPr>
        <p:spPr/>
        <p:txBody>
          <a:bodyPr/>
          <a:lstStyle>
            <a:lvl1pPr>
              <a:defRPr/>
            </a:lvl1pPr>
          </a:lstStyle>
          <a:p>
            <a:pPr>
              <a:defRPr/>
            </a:pPr>
            <a:endParaRPr lang="en-US"/>
          </a:p>
        </p:txBody>
      </p:sp>
      <p:sp>
        <p:nvSpPr>
          <p:cNvPr id="6" name="Slide Number Placeholder 17"/>
          <p:cNvSpPr>
            <a:spLocks noGrp="1"/>
          </p:cNvSpPr>
          <p:nvPr>
            <p:ph type="sldNum" sz="quarter" idx="11"/>
          </p:nvPr>
        </p:nvSpPr>
        <p:spPr/>
        <p:txBody>
          <a:bodyPr/>
          <a:lstStyle>
            <a:lvl1pPr>
              <a:defRPr/>
            </a:lvl1pPr>
          </a:lstStyle>
          <a:p>
            <a:fld id="{27E030C3-A6BE-4D11-8EE1-7E9F9137EA7B}" type="slidenum">
              <a:rPr lang="en-US"/>
              <a:pPr/>
              <a:t>‹#›</a:t>
            </a:fld>
            <a:endParaRPr lang="en-US"/>
          </a:p>
        </p:txBody>
      </p:sp>
    </p:spTree>
    <p:extLst>
      <p:ext uri="{BB962C8B-B14F-4D97-AF65-F5344CB8AC3E}">
        <p14:creationId xmlns:p14="http://schemas.microsoft.com/office/powerpoint/2010/main" xmlns="" val="3053004220"/>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70408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855248"/>
            <a:ext cx="4040188" cy="659352"/>
          </a:xfrm>
        </p:spPr>
        <p:txBody>
          <a:bodyPr lIns="45720" tIns="0" rIns="45720" bIns="0" anchor="ctr">
            <a:noAutofit/>
          </a:bodyPr>
          <a:lstStyle>
            <a:lvl1pPr marL="0" indent="0">
              <a:buNone/>
              <a:defRPr sz="2400" b="1" cap="none" baseline="0">
                <a:solidFill>
                  <a:schemeClr val="tx2"/>
                </a:solidFill>
                <a:effectLst/>
              </a:defRPr>
            </a:lvl1pPr>
            <a:lvl2pPr>
              <a:buNone/>
              <a:defRPr sz="2000" b="1"/>
            </a:lvl2pPr>
            <a:lvl3pPr>
              <a:buNone/>
              <a:defRPr sz="1800" b="1"/>
            </a:lvl3pPr>
            <a:lvl4pPr>
              <a:buNone/>
              <a:defRPr sz="1600" b="1"/>
            </a:lvl4pPr>
            <a:lvl5pPr>
              <a:buNone/>
              <a:defRPr sz="1600" b="1"/>
            </a:lvl5pPr>
          </a:lstStyle>
          <a:p>
            <a:pPr lvl="0"/>
            <a:r>
              <a:rPr lang="en-US" smtClean="0"/>
              <a:t>Click to edit Master text styles</a:t>
            </a:r>
          </a:p>
        </p:txBody>
      </p:sp>
      <p:sp>
        <p:nvSpPr>
          <p:cNvPr id="4" name="Text Placeholder 3"/>
          <p:cNvSpPr>
            <a:spLocks noGrp="1"/>
          </p:cNvSpPr>
          <p:nvPr>
            <p:ph type="body" sz="half" idx="3"/>
          </p:nvPr>
        </p:nvSpPr>
        <p:spPr>
          <a:xfrm>
            <a:off x="4645025" y="1859757"/>
            <a:ext cx="4041775" cy="654843"/>
          </a:xfrm>
        </p:spPr>
        <p:txBody>
          <a:bodyPr lIns="45720" tIns="0" rIns="45720" bIns="0" anchor="ctr"/>
          <a:lstStyle>
            <a:lvl1pPr marL="0" indent="0">
              <a:buNone/>
              <a:defRPr sz="2400" b="1" cap="none" baseline="0">
                <a:solidFill>
                  <a:schemeClr val="tx2"/>
                </a:solidFill>
                <a:effectLst/>
              </a:defRPr>
            </a:lvl1pPr>
            <a:lvl2pPr>
              <a:buNone/>
              <a:defRPr sz="2000" b="1"/>
            </a:lvl2pPr>
            <a:lvl3pPr>
              <a:buNone/>
              <a:defRPr sz="1800" b="1"/>
            </a:lvl3pPr>
            <a:lvl4pPr>
              <a:buNone/>
              <a:defRPr sz="1600" b="1"/>
            </a:lvl4pPr>
            <a:lvl5pPr>
              <a:buNone/>
              <a:defRPr sz="1600" b="1"/>
            </a:lvl5pPr>
          </a:lstStyle>
          <a:p>
            <a:pPr lvl="0"/>
            <a:r>
              <a:rPr lang="en-US" smtClean="0"/>
              <a:t>Click to edit Master text styles</a:t>
            </a:r>
          </a:p>
        </p:txBody>
      </p:sp>
      <p:sp>
        <p:nvSpPr>
          <p:cNvPr id="5" name="Content Placeholder 4"/>
          <p:cNvSpPr>
            <a:spLocks noGrp="1"/>
          </p:cNvSpPr>
          <p:nvPr>
            <p:ph sz="quarter" idx="2"/>
          </p:nvPr>
        </p:nvSpPr>
        <p:spPr>
          <a:xfrm>
            <a:off x="457200" y="2514600"/>
            <a:ext cx="4040188" cy="3845720"/>
          </a:xfrm>
        </p:spPr>
        <p:txBody>
          <a:bodyPr tIns="0"/>
          <a:lstStyle>
            <a:lvl1pPr>
              <a:defRPr sz="2200"/>
            </a:lvl1pPr>
            <a:lvl2pPr>
              <a:defRPr sz="2000"/>
            </a:lvl2pPr>
            <a:lvl3pPr>
              <a:defRPr sz="1800"/>
            </a:lvl3pPr>
            <a:lvl4pPr>
              <a:defRPr sz="1600"/>
            </a:lvl4pPr>
            <a:lvl5pPr>
              <a:defRPr sz="16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Content Placeholder 5"/>
          <p:cNvSpPr>
            <a:spLocks noGrp="1"/>
          </p:cNvSpPr>
          <p:nvPr>
            <p:ph sz="quarter" idx="4"/>
          </p:nvPr>
        </p:nvSpPr>
        <p:spPr>
          <a:xfrm>
            <a:off x="4645025" y="2514600"/>
            <a:ext cx="4041775" cy="3845720"/>
          </a:xfrm>
        </p:spPr>
        <p:txBody>
          <a:bodyPr tIns="0"/>
          <a:lstStyle>
            <a:lvl1pPr>
              <a:defRPr sz="2200"/>
            </a:lvl1pPr>
            <a:lvl2pPr>
              <a:defRPr sz="2000"/>
            </a:lvl2pPr>
            <a:lvl3pPr>
              <a:defRPr sz="1800"/>
            </a:lvl3pPr>
            <a:lvl4pPr>
              <a:defRPr sz="1600"/>
            </a:lvl4pPr>
            <a:lvl5pPr>
              <a:defRPr sz="16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9"/>
          <p:cNvSpPr>
            <a:spLocks noGrp="1"/>
          </p:cNvSpPr>
          <p:nvPr>
            <p:ph type="dt" sz="half" idx="10"/>
          </p:nvPr>
        </p:nvSpPr>
        <p:spPr/>
        <p:txBody>
          <a:bodyPr/>
          <a:lstStyle>
            <a:lvl1pPr>
              <a:defRPr/>
            </a:lvl1pPr>
          </a:lstStyle>
          <a:p>
            <a:pPr>
              <a:defRPr/>
            </a:pPr>
            <a:endParaRPr lang="en-US"/>
          </a:p>
        </p:txBody>
      </p:sp>
      <p:sp>
        <p:nvSpPr>
          <p:cNvPr id="8" name="Slide Number Placeholder 17"/>
          <p:cNvSpPr>
            <a:spLocks noGrp="1"/>
          </p:cNvSpPr>
          <p:nvPr>
            <p:ph type="sldNum" sz="quarter" idx="11"/>
          </p:nvPr>
        </p:nvSpPr>
        <p:spPr/>
        <p:txBody>
          <a:bodyPr/>
          <a:lstStyle>
            <a:lvl1pPr>
              <a:defRPr/>
            </a:lvl1pPr>
          </a:lstStyle>
          <a:p>
            <a:fld id="{117A7BD3-2340-44BF-86F3-0D60042AFA48}" type="slidenum">
              <a:rPr lang="en-US"/>
              <a:pPr/>
              <a:t>‹#›</a:t>
            </a:fld>
            <a:endParaRPr lang="en-US"/>
          </a:p>
        </p:txBody>
      </p:sp>
    </p:spTree>
    <p:extLst>
      <p:ext uri="{BB962C8B-B14F-4D97-AF65-F5344CB8AC3E}">
        <p14:creationId xmlns:p14="http://schemas.microsoft.com/office/powerpoint/2010/main" xmlns="" val="3151538091"/>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704088"/>
            <a:ext cx="8305800" cy="1143000"/>
          </a:xfrm>
        </p:spPr>
        <p:txBody>
          <a:bodyPr>
            <a:normAutofit/>
            <a:scene3d>
              <a:camera prst="orthographicFront"/>
              <a:lightRig rig="freezing" dir="t">
                <a:rot lat="0" lon="0" rev="5640000"/>
              </a:lightRig>
            </a:scene3d>
            <a:sp3d prstMaterial="flat">
              <a:contourClr>
                <a:schemeClr val="tx2"/>
              </a:contourClr>
            </a:sp3d>
          </a:bodyPr>
          <a:lstStyle>
            <a:lvl1pPr algn="l" rtl="0">
              <a:spcBef>
                <a:spcPct val="0"/>
              </a:spcBef>
              <a:buNone/>
              <a:defRPr sz="5000" b="1">
                <a:ln>
                  <a:noFill/>
                </a:ln>
                <a:solidFill>
                  <a:schemeClr val="tx2"/>
                </a:solidFill>
                <a:effectLst/>
                <a:latin typeface="+mj-lt"/>
                <a:ea typeface="+mj-ea"/>
                <a:cs typeface="+mj-cs"/>
              </a:defRPr>
            </a:lvl1pPr>
          </a:lstStyle>
          <a:p>
            <a:r>
              <a:rPr lang="en-US" smtClean="0"/>
              <a:t>Click to edit Master title style</a:t>
            </a:r>
            <a:endParaRPr lang="en-US"/>
          </a:p>
        </p:txBody>
      </p:sp>
      <p:sp>
        <p:nvSpPr>
          <p:cNvPr id="3" name="Date Placeholder 9"/>
          <p:cNvSpPr>
            <a:spLocks noGrp="1"/>
          </p:cNvSpPr>
          <p:nvPr>
            <p:ph type="dt" sz="half" idx="10"/>
          </p:nvPr>
        </p:nvSpPr>
        <p:spPr/>
        <p:txBody>
          <a:bodyPr/>
          <a:lstStyle>
            <a:lvl1pPr>
              <a:defRPr/>
            </a:lvl1pPr>
          </a:lstStyle>
          <a:p>
            <a:pPr>
              <a:defRPr/>
            </a:pPr>
            <a:endParaRPr lang="en-US"/>
          </a:p>
        </p:txBody>
      </p:sp>
      <p:sp>
        <p:nvSpPr>
          <p:cNvPr id="4" name="Slide Number Placeholder 17"/>
          <p:cNvSpPr>
            <a:spLocks noGrp="1"/>
          </p:cNvSpPr>
          <p:nvPr>
            <p:ph type="sldNum" sz="quarter" idx="11"/>
          </p:nvPr>
        </p:nvSpPr>
        <p:spPr/>
        <p:txBody>
          <a:bodyPr/>
          <a:lstStyle>
            <a:lvl1pPr>
              <a:defRPr/>
            </a:lvl1pPr>
          </a:lstStyle>
          <a:p>
            <a:fld id="{3681F8DE-B512-49A0-9231-DD433C26DAB6}" type="slidenum">
              <a:rPr lang="en-US"/>
              <a:pPr/>
              <a:t>‹#›</a:t>
            </a:fld>
            <a:endParaRPr lang="en-US"/>
          </a:p>
        </p:txBody>
      </p:sp>
    </p:spTree>
    <p:extLst>
      <p:ext uri="{BB962C8B-B14F-4D97-AF65-F5344CB8AC3E}">
        <p14:creationId xmlns:p14="http://schemas.microsoft.com/office/powerpoint/2010/main" xmlns="" val="3397901072"/>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2" name="Date Placeholder 9"/>
          <p:cNvSpPr>
            <a:spLocks noGrp="1"/>
          </p:cNvSpPr>
          <p:nvPr>
            <p:ph type="dt" sz="half" idx="10"/>
          </p:nvPr>
        </p:nvSpPr>
        <p:spPr/>
        <p:txBody>
          <a:bodyPr/>
          <a:lstStyle>
            <a:lvl1pPr>
              <a:defRPr/>
            </a:lvl1pPr>
          </a:lstStyle>
          <a:p>
            <a:pPr>
              <a:defRPr/>
            </a:pPr>
            <a:endParaRPr lang="en-US"/>
          </a:p>
        </p:txBody>
      </p:sp>
      <p:sp>
        <p:nvSpPr>
          <p:cNvPr id="3" name="Slide Number Placeholder 17"/>
          <p:cNvSpPr>
            <a:spLocks noGrp="1"/>
          </p:cNvSpPr>
          <p:nvPr>
            <p:ph type="sldNum" sz="quarter" idx="11"/>
          </p:nvPr>
        </p:nvSpPr>
        <p:spPr/>
        <p:txBody>
          <a:bodyPr/>
          <a:lstStyle>
            <a:lvl1pPr>
              <a:defRPr/>
            </a:lvl1pPr>
          </a:lstStyle>
          <a:p>
            <a:fld id="{66FF79B2-E875-4E60-9E84-0171C32769A6}" type="slidenum">
              <a:rPr lang="en-US"/>
              <a:pPr/>
              <a:t>‹#›</a:t>
            </a:fld>
            <a:endParaRPr lang="en-US"/>
          </a:p>
        </p:txBody>
      </p:sp>
    </p:spTree>
    <p:extLst>
      <p:ext uri="{BB962C8B-B14F-4D97-AF65-F5344CB8AC3E}">
        <p14:creationId xmlns:p14="http://schemas.microsoft.com/office/powerpoint/2010/main" xmlns="" val="2166253442"/>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85800" y="514352"/>
            <a:ext cx="2743200" cy="1162050"/>
          </a:xfrm>
        </p:spPr>
        <p:txBody>
          <a:bodyPr>
            <a:noAutofit/>
          </a:bodyPr>
          <a:lstStyle>
            <a:lvl1pPr algn="l" rtl="0">
              <a:spcBef>
                <a:spcPct val="0"/>
              </a:spcBef>
              <a:buNone/>
              <a:defRPr sz="2600" b="0">
                <a:ln>
                  <a:noFill/>
                </a:ln>
                <a:solidFill>
                  <a:schemeClr val="tx2"/>
                </a:solidFill>
                <a:effectLst/>
                <a:latin typeface="+mj-lt"/>
                <a:ea typeface="+mj-ea"/>
                <a:cs typeface="+mj-cs"/>
              </a:defRPr>
            </a:lvl1pPr>
          </a:lstStyle>
          <a:p>
            <a:r>
              <a:rPr lang="en-US" smtClean="0"/>
              <a:t>Click to edit Master title style</a:t>
            </a:r>
            <a:endParaRPr lang="en-US"/>
          </a:p>
        </p:txBody>
      </p:sp>
      <p:sp>
        <p:nvSpPr>
          <p:cNvPr id="3" name="Text Placeholder 2"/>
          <p:cNvSpPr>
            <a:spLocks noGrp="1"/>
          </p:cNvSpPr>
          <p:nvPr>
            <p:ph type="body" idx="2"/>
          </p:nvPr>
        </p:nvSpPr>
        <p:spPr>
          <a:xfrm>
            <a:off x="685800" y="1676400"/>
            <a:ext cx="2743200" cy="4572000"/>
          </a:xfrm>
        </p:spPr>
        <p:txBody>
          <a:bodyPr lIns="18288" rIns="18288"/>
          <a:lstStyle>
            <a:lvl1pPr marL="0" indent="0" algn="l">
              <a:buNone/>
              <a:defRPr sz="1400"/>
            </a:lvl1pPr>
            <a:lvl2pPr indent="0" algn="l">
              <a:buNone/>
              <a:defRPr sz="1200"/>
            </a:lvl2pPr>
            <a:lvl3pPr indent="0" algn="l">
              <a:buNone/>
              <a:defRPr sz="1000"/>
            </a:lvl3pPr>
            <a:lvl4pPr indent="0" algn="l">
              <a:buNone/>
              <a:defRPr sz="900"/>
            </a:lvl4pPr>
            <a:lvl5pPr indent="0" algn="l">
              <a:buNone/>
              <a:defRPr sz="900"/>
            </a:lvl5pPr>
          </a:lstStyle>
          <a:p>
            <a:pPr lvl="0"/>
            <a:r>
              <a:rPr lang="en-US" smtClean="0"/>
              <a:t>Click to edit Master text styles</a:t>
            </a:r>
          </a:p>
        </p:txBody>
      </p:sp>
      <p:sp>
        <p:nvSpPr>
          <p:cNvPr id="4" name="Content Placeholder 3"/>
          <p:cNvSpPr>
            <a:spLocks noGrp="1"/>
          </p:cNvSpPr>
          <p:nvPr>
            <p:ph sz="half" idx="1"/>
          </p:nvPr>
        </p:nvSpPr>
        <p:spPr>
          <a:xfrm>
            <a:off x="3575050" y="1676400"/>
            <a:ext cx="5111750" cy="4572000"/>
          </a:xfrm>
        </p:spPr>
        <p:txBody>
          <a:bodyPr tIns="0"/>
          <a:lstStyle>
            <a:lvl1pPr>
              <a:defRPr sz="2800"/>
            </a:lvl1pPr>
            <a:lvl2pPr>
              <a:defRPr sz="2600"/>
            </a:lvl2pPr>
            <a:lvl3pPr>
              <a:defRPr sz="2400"/>
            </a:lvl3pPr>
            <a:lvl4pPr>
              <a:defRPr sz="2000"/>
            </a:lvl4pPr>
            <a:lvl5pPr>
              <a:defRPr sz="18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9"/>
          <p:cNvSpPr>
            <a:spLocks noGrp="1"/>
          </p:cNvSpPr>
          <p:nvPr>
            <p:ph type="dt" sz="half" idx="10"/>
          </p:nvPr>
        </p:nvSpPr>
        <p:spPr/>
        <p:txBody>
          <a:bodyPr/>
          <a:lstStyle>
            <a:lvl1pPr>
              <a:defRPr/>
            </a:lvl1pPr>
          </a:lstStyle>
          <a:p>
            <a:pPr>
              <a:defRPr/>
            </a:pPr>
            <a:endParaRPr lang="en-US"/>
          </a:p>
        </p:txBody>
      </p:sp>
      <p:sp>
        <p:nvSpPr>
          <p:cNvPr id="6" name="Slide Number Placeholder 17"/>
          <p:cNvSpPr>
            <a:spLocks noGrp="1"/>
          </p:cNvSpPr>
          <p:nvPr>
            <p:ph type="sldNum" sz="quarter" idx="11"/>
          </p:nvPr>
        </p:nvSpPr>
        <p:spPr/>
        <p:txBody>
          <a:bodyPr/>
          <a:lstStyle>
            <a:lvl1pPr>
              <a:defRPr/>
            </a:lvl1pPr>
          </a:lstStyle>
          <a:p>
            <a:fld id="{255E36C9-7443-44E7-8049-0588435AD773}" type="slidenum">
              <a:rPr lang="en-US"/>
              <a:pPr/>
              <a:t>‹#›</a:t>
            </a:fld>
            <a:endParaRPr lang="en-US"/>
          </a:p>
        </p:txBody>
      </p:sp>
    </p:spTree>
    <p:extLst>
      <p:ext uri="{BB962C8B-B14F-4D97-AF65-F5344CB8AC3E}">
        <p14:creationId xmlns:p14="http://schemas.microsoft.com/office/powerpoint/2010/main" xmlns="" val="3230115426"/>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5" name="Snip and Round Single Corner Rectangle 4"/>
          <p:cNvSpPr/>
          <p:nvPr/>
        </p:nvSpPr>
        <p:spPr>
          <a:xfrm rot="420000" flipV="1">
            <a:off x="3165475" y="1108075"/>
            <a:ext cx="5257800" cy="4114800"/>
          </a:xfrm>
          <a:prstGeom prst="snipRoundRect">
            <a:avLst>
              <a:gd name="adj1" fmla="val 0"/>
              <a:gd name="adj2" fmla="val 3646"/>
            </a:avLst>
          </a:prstGeom>
          <a:solidFill>
            <a:srgbClr val="FFFFFF"/>
          </a:solidFill>
          <a:ln w="3175" cap="rnd" cmpd="sng" algn="ctr">
            <a:solidFill>
              <a:srgbClr val="C0C0C0"/>
            </a:solidFill>
            <a:prstDash val="solid"/>
          </a:ln>
          <a:effectLst>
            <a:outerShdw blurRad="63500" dist="38500" dir="7500000" sx="98500" sy="100080" kx="100000" algn="tl" rotWithShape="0">
              <a:srgbClr val="000000">
                <a:alpha val="25000"/>
              </a:srgbClr>
            </a:outerShdw>
          </a:effectLst>
        </p:spPr>
        <p:style>
          <a:lnRef idx="2">
            <a:schemeClr val="accent1"/>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6" name="Right Triangle 5"/>
          <p:cNvSpPr/>
          <p:nvPr/>
        </p:nvSpPr>
        <p:spPr>
          <a:xfrm rot="420000" flipV="1">
            <a:off x="8004175" y="5359400"/>
            <a:ext cx="155575" cy="155575"/>
          </a:xfrm>
          <a:prstGeom prst="rtTriangle">
            <a:avLst/>
          </a:prstGeom>
          <a:solidFill>
            <a:srgbClr val="FFFFFF"/>
          </a:solidFill>
          <a:ln w="12700" cap="flat" cmpd="sng" algn="ctr">
            <a:solidFill>
              <a:srgbClr val="FFFFFF"/>
            </a:solidFill>
            <a:prstDash val="solid"/>
            <a:bevel/>
          </a:ln>
          <a:effectLst>
            <a:outerShdw blurRad="19685" dist="6350" dir="12900000" algn="tl" rotWithShape="0">
              <a:srgbClr val="000000">
                <a:alpha val="47000"/>
              </a:srgbClr>
            </a:outerShdw>
          </a:effectLst>
        </p:spPr>
        <p:style>
          <a:lnRef idx="2">
            <a:schemeClr val="accent1"/>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 name="Freeform 6"/>
          <p:cNvSpPr>
            <a:spLocks/>
          </p:cNvSpPr>
          <p:nvPr/>
        </p:nvSpPr>
        <p:spPr bwMode="auto">
          <a:xfrm flipV="1">
            <a:off x="-9525" y="5816600"/>
            <a:ext cx="9163050" cy="1041400"/>
          </a:xfrm>
          <a:custGeom>
            <a:avLst>
              <a:gd name="A1" fmla="val 0"/>
              <a:gd name="A2" fmla="val 0"/>
              <a:gd name="A3" fmla="val 0"/>
              <a:gd name="A4" fmla="val 0"/>
              <a:gd name="A5" fmla="val 0"/>
              <a:gd name="A6" fmla="val 0"/>
              <a:gd name="A7" fmla="val 0"/>
              <a:gd name="A8" fmla="val 0"/>
            </a:avLst>
            <a:gdLst/>
            <a:ahLst/>
            <a:cxnLst>
              <a:cxn ang="0">
                <a:pos x="6" y="2"/>
              </a:cxn>
              <a:cxn ang="0">
                <a:pos x="2542" y="0"/>
              </a:cxn>
              <a:cxn ang="0">
                <a:pos x="4374" y="367"/>
              </a:cxn>
              <a:cxn ang="0">
                <a:pos x="5766" y="55"/>
              </a:cxn>
              <a:cxn ang="0">
                <a:pos x="5772" y="213"/>
              </a:cxn>
              <a:cxn ang="0">
                <a:pos x="4302" y="439"/>
              </a:cxn>
              <a:cxn ang="0">
                <a:pos x="1488" y="201"/>
              </a:cxn>
              <a:cxn ang="0">
                <a:pos x="0" y="656"/>
              </a:cxn>
              <a:cxn ang="0">
                <a:pos x="6" y="2"/>
              </a:cxn>
            </a:cxnLst>
            <a:rect l="0" t="0" r="0" b="0"/>
            <a:pathLst>
              <a:path w="5772" h="656">
                <a:moveTo>
                  <a:pt x="6" y="2"/>
                </a:moveTo>
                <a:lnTo>
                  <a:pt x="2542" y="0"/>
                </a:lnTo>
                <a:cubicBezTo>
                  <a:pt x="2746" y="101"/>
                  <a:pt x="3828" y="367"/>
                  <a:pt x="4374" y="367"/>
                </a:cubicBezTo>
                <a:cubicBezTo>
                  <a:pt x="4920" y="367"/>
                  <a:pt x="5526" y="152"/>
                  <a:pt x="5766" y="55"/>
                </a:cubicBezTo>
                <a:lnTo>
                  <a:pt x="5772" y="213"/>
                </a:lnTo>
                <a:cubicBezTo>
                  <a:pt x="5670" y="257"/>
                  <a:pt x="5016" y="441"/>
                  <a:pt x="4302" y="439"/>
                </a:cubicBezTo>
                <a:cubicBezTo>
                  <a:pt x="3588" y="437"/>
                  <a:pt x="2205" y="165"/>
                  <a:pt x="1488" y="201"/>
                </a:cubicBezTo>
                <a:cubicBezTo>
                  <a:pt x="750" y="209"/>
                  <a:pt x="270" y="482"/>
                  <a:pt x="0" y="656"/>
                </a:cubicBezTo>
                <a:lnTo>
                  <a:pt x="6" y="2"/>
                </a:lnTo>
                <a:close/>
              </a:path>
            </a:pathLst>
          </a:custGeom>
          <a:gradFill>
            <a:gsLst>
              <a:gs pos="0">
                <a:schemeClr val="accent2">
                  <a:shade val="50000"/>
                  <a:alpha val="45000"/>
                  <a:satMod val="120000"/>
                </a:schemeClr>
              </a:gs>
              <a:gs pos="100000">
                <a:schemeClr val="accent3">
                  <a:shade val="80000"/>
                  <a:alpha val="55000"/>
                  <a:satMod val="155000"/>
                </a:schemeClr>
              </a:gs>
            </a:gsLst>
            <a:lin ang="5400000" scaled="1"/>
          </a:gradFill>
          <a:ln w="9525" cap="flat" cmpd="sng" algn="ctr">
            <a:noFill/>
            <a:prstDash val="solid"/>
            <a:round/>
            <a:headEnd type="none" w="med" len="med"/>
            <a:tailEnd type="none" w="med" len="med"/>
          </a:ln>
          <a:effectLst/>
        </p:spPr>
        <p:txBody>
          <a:bodyPr/>
          <a:lstStyle/>
          <a:p>
            <a:pPr>
              <a:defRPr/>
            </a:pPr>
            <a:endParaRPr lang="en-US" dirty="0">
              <a:latin typeface="+mn-lt"/>
              <a:cs typeface="+mn-cs"/>
            </a:endParaRPr>
          </a:p>
        </p:txBody>
      </p:sp>
      <p:sp>
        <p:nvSpPr>
          <p:cNvPr id="8" name="Freeform 7"/>
          <p:cNvSpPr>
            <a:spLocks/>
          </p:cNvSpPr>
          <p:nvPr/>
        </p:nvSpPr>
        <p:spPr bwMode="auto">
          <a:xfrm flipV="1">
            <a:off x="4381500" y="6219825"/>
            <a:ext cx="4762500" cy="638175"/>
          </a:xfrm>
          <a:custGeom>
            <a:avLst>
              <a:gd name="A1" fmla="val 0"/>
              <a:gd name="A2" fmla="val 0"/>
              <a:gd name="A3" fmla="val 0"/>
              <a:gd name="A4" fmla="val 0"/>
              <a:gd name="A5" fmla="val 0"/>
              <a:gd name="A6" fmla="val 0"/>
              <a:gd name="A7" fmla="val 0"/>
              <a:gd name="A8" fmla="val 0"/>
            </a:avLst>
            <a:gdLst/>
            <a:ahLst/>
            <a:cxnLst>
              <a:cxn ang="0">
                <a:pos x="0" y="0"/>
              </a:cxn>
              <a:cxn ang="0">
                <a:pos x="1668" y="564"/>
              </a:cxn>
              <a:cxn ang="0">
                <a:pos x="3000" y="186"/>
              </a:cxn>
              <a:cxn ang="0">
                <a:pos x="3000" y="6"/>
              </a:cxn>
              <a:cxn ang="0">
                <a:pos x="0" y="0"/>
              </a:cxn>
            </a:cxnLst>
            <a:rect l="0" t="0" r="0" b="0"/>
            <a:pathLst>
              <a:path w="3000" h="595">
                <a:moveTo>
                  <a:pt x="0" y="0"/>
                </a:moveTo>
                <a:cubicBezTo>
                  <a:pt x="174" y="102"/>
                  <a:pt x="1168" y="533"/>
                  <a:pt x="1668" y="564"/>
                </a:cubicBezTo>
                <a:cubicBezTo>
                  <a:pt x="2168" y="595"/>
                  <a:pt x="2778" y="279"/>
                  <a:pt x="3000" y="186"/>
                </a:cubicBezTo>
                <a:lnTo>
                  <a:pt x="3000" y="6"/>
                </a:lnTo>
                <a:lnTo>
                  <a:pt x="0" y="0"/>
                </a:lnTo>
                <a:close/>
              </a:path>
            </a:pathLst>
          </a:custGeom>
          <a:gradFill>
            <a:gsLst>
              <a:gs pos="0">
                <a:schemeClr val="accent3">
                  <a:shade val="50000"/>
                  <a:alpha val="30000"/>
                  <a:satMod val="130000"/>
                </a:schemeClr>
              </a:gs>
              <a:gs pos="80000">
                <a:schemeClr val="accent2">
                  <a:shade val="75000"/>
                  <a:alpha val="45000"/>
                  <a:satMod val="140000"/>
                </a:schemeClr>
              </a:gs>
            </a:gsLst>
            <a:lin ang="5400000" scaled="1"/>
          </a:gradFill>
          <a:ln w="9525" cap="flat" cmpd="sng" algn="ctr">
            <a:noFill/>
            <a:prstDash val="solid"/>
            <a:round/>
            <a:headEnd type="none" w="med" len="med"/>
            <a:tailEnd type="none" w="med" len="med"/>
          </a:ln>
          <a:effectLst/>
        </p:spPr>
        <p:txBody>
          <a:bodyPr/>
          <a:lstStyle/>
          <a:p>
            <a:pPr>
              <a:defRPr/>
            </a:pPr>
            <a:endParaRPr lang="en-US" dirty="0">
              <a:latin typeface="+mn-lt"/>
              <a:cs typeface="+mn-cs"/>
            </a:endParaRPr>
          </a:p>
        </p:txBody>
      </p:sp>
      <p:sp>
        <p:nvSpPr>
          <p:cNvPr id="2" name="Title 1"/>
          <p:cNvSpPr>
            <a:spLocks noGrp="1"/>
          </p:cNvSpPr>
          <p:nvPr>
            <p:ph type="title"/>
          </p:nvPr>
        </p:nvSpPr>
        <p:spPr>
          <a:xfrm>
            <a:off x="609600" y="1176996"/>
            <a:ext cx="2212848" cy="1582621"/>
          </a:xfrm>
        </p:spPr>
        <p:txBody>
          <a:bodyPr lIns="45720" rIns="45720" bIns="45720"/>
          <a:lstStyle>
            <a:lvl1pPr algn="l">
              <a:buNone/>
              <a:defRPr sz="2000" b="1">
                <a:solidFill>
                  <a:schemeClr val="tx2"/>
                </a:solidFill>
              </a:defRPr>
            </a:lvl1pPr>
          </a:lstStyle>
          <a:p>
            <a:r>
              <a:rPr lang="en-US" smtClean="0"/>
              <a:t>Click to edit Master title style</a:t>
            </a:r>
            <a:endParaRPr lang="en-US"/>
          </a:p>
        </p:txBody>
      </p:sp>
      <p:sp>
        <p:nvSpPr>
          <p:cNvPr id="4" name="Text Placeholder 3"/>
          <p:cNvSpPr>
            <a:spLocks noGrp="1"/>
          </p:cNvSpPr>
          <p:nvPr>
            <p:ph type="body" sz="half" idx="2"/>
          </p:nvPr>
        </p:nvSpPr>
        <p:spPr>
          <a:xfrm>
            <a:off x="609600" y="2828785"/>
            <a:ext cx="2209800" cy="2179320"/>
          </a:xfrm>
        </p:spPr>
        <p:txBody>
          <a:bodyPr lIns="64008" rIns="45720"/>
          <a:lstStyle>
            <a:lvl1pPr marL="0" indent="0" algn="l">
              <a:spcBef>
                <a:spcPts val="250"/>
              </a:spcBef>
              <a:buFontTx/>
              <a:buNone/>
              <a:defRPr sz="1300"/>
            </a:lvl1pPr>
            <a:lvl2pPr>
              <a:defRPr sz="1200"/>
            </a:lvl2pPr>
            <a:lvl3pPr>
              <a:defRPr sz="1000"/>
            </a:lvl3pPr>
            <a:lvl4pPr>
              <a:defRPr sz="900"/>
            </a:lvl4pPr>
            <a:lvl5pPr>
              <a:defRPr sz="900"/>
            </a:lvl5pPr>
          </a:lstStyle>
          <a:p>
            <a:pPr lvl="0"/>
            <a:r>
              <a:rPr lang="en-US" smtClean="0"/>
              <a:t>Click to edit Master text styles</a:t>
            </a:r>
          </a:p>
        </p:txBody>
      </p:sp>
      <p:sp>
        <p:nvSpPr>
          <p:cNvPr id="3" name="Picture Placeholder 2"/>
          <p:cNvSpPr>
            <a:spLocks noGrp="1"/>
          </p:cNvSpPr>
          <p:nvPr>
            <p:ph type="pic" idx="1"/>
          </p:nvPr>
        </p:nvSpPr>
        <p:spPr>
          <a:xfrm rot="420000">
            <a:off x="3485793" y="1199517"/>
            <a:ext cx="4617720" cy="3931920"/>
          </a:xfrm>
          <a:prstGeom prst="rect">
            <a:avLst/>
          </a:prstGeom>
          <a:solidFill>
            <a:schemeClr val="bg2"/>
          </a:solidFill>
          <a:ln w="3000" cap="rnd">
            <a:solidFill>
              <a:srgbClr val="C0C0C0"/>
            </a:solidFill>
            <a:round/>
          </a:ln>
          <a:effectLst/>
        </p:spPr>
        <p:txBody>
          <a:bodyPr>
            <a:normAutofit/>
          </a:bodyPr>
          <a:lstStyle>
            <a:lvl1pPr marL="0" indent="0">
              <a:buNone/>
              <a:defRPr sz="3200"/>
            </a:lvl1pPr>
          </a:lstStyle>
          <a:p>
            <a:pPr lvl="0"/>
            <a:r>
              <a:rPr lang="en-US" noProof="0" dirty="0" smtClean="0"/>
              <a:t>Click icon to add picture</a:t>
            </a:r>
            <a:endParaRPr lang="en-US" noProof="0" dirty="0"/>
          </a:p>
        </p:txBody>
      </p:sp>
      <p:sp>
        <p:nvSpPr>
          <p:cNvPr id="10" name="Date Placeholder 4"/>
          <p:cNvSpPr>
            <a:spLocks noGrp="1"/>
          </p:cNvSpPr>
          <p:nvPr>
            <p:ph type="dt" sz="half" idx="10"/>
          </p:nvPr>
        </p:nvSpPr>
        <p:spPr/>
        <p:txBody>
          <a:bodyPr/>
          <a:lstStyle>
            <a:lvl1pPr>
              <a:defRPr dirty="0"/>
            </a:lvl1pPr>
          </a:lstStyle>
          <a:p>
            <a:pPr>
              <a:defRPr/>
            </a:pPr>
            <a:endParaRPr lang="en-US"/>
          </a:p>
        </p:txBody>
      </p:sp>
      <p:sp>
        <p:nvSpPr>
          <p:cNvPr id="11" name="Slide Number Placeholder 6"/>
          <p:cNvSpPr>
            <a:spLocks noGrp="1"/>
          </p:cNvSpPr>
          <p:nvPr>
            <p:ph type="sldNum" sz="quarter" idx="11"/>
          </p:nvPr>
        </p:nvSpPr>
        <p:spPr>
          <a:xfrm>
            <a:off x="8077200" y="6356350"/>
            <a:ext cx="609600" cy="365125"/>
          </a:xfrm>
        </p:spPr>
        <p:txBody>
          <a:bodyPr/>
          <a:lstStyle>
            <a:lvl1pPr>
              <a:defRPr/>
            </a:lvl1pPr>
          </a:lstStyle>
          <a:p>
            <a:fld id="{AE015B0E-E728-4E41-8C40-B5811839E87D}" type="slidenum">
              <a:rPr lang="en-US"/>
              <a:pPr/>
              <a:t>‹#›</a:t>
            </a:fld>
            <a:endParaRPr lang="en-US"/>
          </a:p>
        </p:txBody>
      </p:sp>
    </p:spTree>
    <p:extLst>
      <p:ext uri="{BB962C8B-B14F-4D97-AF65-F5344CB8AC3E}">
        <p14:creationId xmlns:p14="http://schemas.microsoft.com/office/powerpoint/2010/main" xmlns="" val="1276894474"/>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9"/>
          <p:cNvSpPr>
            <a:spLocks noGrp="1"/>
          </p:cNvSpPr>
          <p:nvPr>
            <p:ph type="dt" sz="half" idx="10"/>
          </p:nvPr>
        </p:nvSpPr>
        <p:spPr/>
        <p:txBody>
          <a:bodyPr/>
          <a:lstStyle>
            <a:lvl1pPr>
              <a:defRPr/>
            </a:lvl1pPr>
          </a:lstStyle>
          <a:p>
            <a:pPr>
              <a:defRPr/>
            </a:pPr>
            <a:endParaRPr lang="en-US"/>
          </a:p>
        </p:txBody>
      </p:sp>
      <p:sp>
        <p:nvSpPr>
          <p:cNvPr id="5" name="Slide Number Placeholder 17"/>
          <p:cNvSpPr>
            <a:spLocks noGrp="1"/>
          </p:cNvSpPr>
          <p:nvPr>
            <p:ph type="sldNum" sz="quarter" idx="11"/>
          </p:nvPr>
        </p:nvSpPr>
        <p:spPr/>
        <p:txBody>
          <a:bodyPr/>
          <a:lstStyle>
            <a:lvl1pPr>
              <a:defRPr/>
            </a:lvl1pPr>
          </a:lstStyle>
          <a:p>
            <a:fld id="{0C45CCD4-D29F-404C-B141-583820D54B98}" type="slidenum">
              <a:rPr lang="en-US"/>
              <a:pPr/>
              <a:t>‹#›</a:t>
            </a:fld>
            <a:endParaRPr lang="en-US"/>
          </a:p>
        </p:txBody>
      </p:sp>
    </p:spTree>
    <p:extLst>
      <p:ext uri="{BB962C8B-B14F-4D97-AF65-F5344CB8AC3E}">
        <p14:creationId xmlns:p14="http://schemas.microsoft.com/office/powerpoint/2010/main" xmlns="" val="666329337"/>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914401"/>
            <a:ext cx="2057400" cy="5211763"/>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914401"/>
            <a:ext cx="6019800" cy="5211763"/>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9"/>
          <p:cNvSpPr>
            <a:spLocks noGrp="1"/>
          </p:cNvSpPr>
          <p:nvPr>
            <p:ph type="dt" sz="half" idx="10"/>
          </p:nvPr>
        </p:nvSpPr>
        <p:spPr/>
        <p:txBody>
          <a:bodyPr/>
          <a:lstStyle>
            <a:lvl1pPr>
              <a:defRPr/>
            </a:lvl1pPr>
          </a:lstStyle>
          <a:p>
            <a:pPr>
              <a:defRPr/>
            </a:pPr>
            <a:endParaRPr lang="en-US"/>
          </a:p>
        </p:txBody>
      </p:sp>
      <p:sp>
        <p:nvSpPr>
          <p:cNvPr id="5" name="Slide Number Placeholder 17"/>
          <p:cNvSpPr>
            <a:spLocks noGrp="1"/>
          </p:cNvSpPr>
          <p:nvPr>
            <p:ph type="sldNum" sz="quarter" idx="11"/>
          </p:nvPr>
        </p:nvSpPr>
        <p:spPr/>
        <p:txBody>
          <a:bodyPr/>
          <a:lstStyle>
            <a:lvl1pPr>
              <a:defRPr/>
            </a:lvl1pPr>
          </a:lstStyle>
          <a:p>
            <a:fld id="{D80E6AC0-7C99-40F3-9512-EF994B9AC431}" type="slidenum">
              <a:rPr lang="en-US"/>
              <a:pPr/>
              <a:t>‹#›</a:t>
            </a:fld>
            <a:endParaRPr lang="en-US"/>
          </a:p>
        </p:txBody>
      </p:sp>
    </p:spTree>
    <p:extLst>
      <p:ext uri="{BB962C8B-B14F-4D97-AF65-F5344CB8AC3E}">
        <p14:creationId xmlns:p14="http://schemas.microsoft.com/office/powerpoint/2010/main" xmlns="" val="9506117"/>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457200" y="704850"/>
            <a:ext cx="8229600" cy="561975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3" name="Date Placeholder 2"/>
          <p:cNvSpPr>
            <a:spLocks noGrp="1"/>
          </p:cNvSpPr>
          <p:nvPr>
            <p:ph type="dt" sz="half" idx="10"/>
          </p:nvPr>
        </p:nvSpPr>
        <p:spPr>
          <a:xfrm>
            <a:off x="457200" y="6356350"/>
            <a:ext cx="2133600" cy="365125"/>
          </a:xfrm>
        </p:spPr>
        <p:txBody>
          <a:bodyPr/>
          <a:lstStyle>
            <a:lvl1pPr>
              <a:defRPr/>
            </a:lvl1pPr>
          </a:lstStyle>
          <a:p>
            <a:pPr>
              <a:defRPr/>
            </a:pPr>
            <a:endParaRPr lang="en-US"/>
          </a:p>
        </p:txBody>
      </p:sp>
      <p:sp>
        <p:nvSpPr>
          <p:cNvPr id="4" name="Slide Number Placeholder 3"/>
          <p:cNvSpPr>
            <a:spLocks noGrp="1"/>
          </p:cNvSpPr>
          <p:nvPr>
            <p:ph type="sldNum" sz="quarter" idx="11"/>
          </p:nvPr>
        </p:nvSpPr>
        <p:spPr>
          <a:xfrm>
            <a:off x="7924800" y="6356350"/>
            <a:ext cx="762000" cy="365125"/>
          </a:xfrm>
        </p:spPr>
        <p:txBody>
          <a:bodyPr/>
          <a:lstStyle>
            <a:lvl1pPr>
              <a:defRPr/>
            </a:lvl1pPr>
          </a:lstStyle>
          <a:p>
            <a:fld id="{EC43743F-300C-4E5B-8782-BD691788A5B3}" type="slidenum">
              <a:rPr lang="en-US"/>
              <a:pPr/>
              <a:t>‹#›</a:t>
            </a:fld>
            <a:endParaRPr lang="en-US"/>
          </a:p>
        </p:txBody>
      </p:sp>
    </p:spTree>
    <p:extLst>
      <p:ext uri="{BB962C8B-B14F-4D97-AF65-F5344CB8AC3E}">
        <p14:creationId xmlns:p14="http://schemas.microsoft.com/office/powerpoint/2010/main" xmlns="" val="2957248189"/>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p:cNvSpPr>
          <p:nvPr/>
        </p:nvSpPr>
        <p:spPr bwMode="auto">
          <a:xfrm>
            <a:off x="-9525" y="-7938"/>
            <a:ext cx="9163050" cy="1041401"/>
          </a:xfrm>
          <a:custGeom>
            <a:avLst>
              <a:gd name="A1" fmla="val 0"/>
              <a:gd name="A2" fmla="val 0"/>
              <a:gd name="A3" fmla="val 0"/>
              <a:gd name="A4" fmla="val 0"/>
              <a:gd name="A5" fmla="val 0"/>
              <a:gd name="A6" fmla="val 0"/>
              <a:gd name="A7" fmla="val 0"/>
              <a:gd name="A8" fmla="val 0"/>
            </a:avLst>
            <a:gdLst/>
            <a:ahLst/>
            <a:cxnLst>
              <a:cxn ang="0">
                <a:pos x="6" y="2"/>
              </a:cxn>
              <a:cxn ang="0">
                <a:pos x="2542" y="0"/>
              </a:cxn>
              <a:cxn ang="0">
                <a:pos x="4374" y="367"/>
              </a:cxn>
              <a:cxn ang="0">
                <a:pos x="5766" y="55"/>
              </a:cxn>
              <a:cxn ang="0">
                <a:pos x="5772" y="213"/>
              </a:cxn>
              <a:cxn ang="0">
                <a:pos x="4302" y="439"/>
              </a:cxn>
              <a:cxn ang="0">
                <a:pos x="1488" y="201"/>
              </a:cxn>
              <a:cxn ang="0">
                <a:pos x="0" y="656"/>
              </a:cxn>
              <a:cxn ang="0">
                <a:pos x="6" y="2"/>
              </a:cxn>
            </a:cxnLst>
            <a:rect l="0" t="0" r="0" b="0"/>
            <a:pathLst>
              <a:path w="5772" h="656">
                <a:moveTo>
                  <a:pt x="6" y="2"/>
                </a:moveTo>
                <a:lnTo>
                  <a:pt x="2542" y="0"/>
                </a:lnTo>
                <a:cubicBezTo>
                  <a:pt x="2746" y="101"/>
                  <a:pt x="3828" y="367"/>
                  <a:pt x="4374" y="367"/>
                </a:cubicBezTo>
                <a:cubicBezTo>
                  <a:pt x="4920" y="367"/>
                  <a:pt x="5526" y="152"/>
                  <a:pt x="5766" y="55"/>
                </a:cubicBezTo>
                <a:lnTo>
                  <a:pt x="5772" y="213"/>
                </a:lnTo>
                <a:cubicBezTo>
                  <a:pt x="5670" y="257"/>
                  <a:pt x="5016" y="441"/>
                  <a:pt x="4302" y="439"/>
                </a:cubicBezTo>
                <a:cubicBezTo>
                  <a:pt x="3588" y="437"/>
                  <a:pt x="2205" y="165"/>
                  <a:pt x="1488" y="201"/>
                </a:cubicBezTo>
                <a:cubicBezTo>
                  <a:pt x="750" y="209"/>
                  <a:pt x="270" y="482"/>
                  <a:pt x="0" y="656"/>
                </a:cubicBezTo>
                <a:lnTo>
                  <a:pt x="6" y="2"/>
                </a:lnTo>
                <a:close/>
              </a:path>
            </a:pathLst>
          </a:custGeom>
          <a:gradFill>
            <a:gsLst>
              <a:gs pos="0">
                <a:schemeClr val="accent2">
                  <a:shade val="50000"/>
                  <a:alpha val="45000"/>
                  <a:satMod val="120000"/>
                </a:schemeClr>
              </a:gs>
              <a:gs pos="100000">
                <a:schemeClr val="accent3">
                  <a:shade val="80000"/>
                  <a:alpha val="55000"/>
                  <a:satMod val="155000"/>
                </a:schemeClr>
              </a:gs>
            </a:gsLst>
            <a:lin ang="5400000" scaled="1"/>
          </a:gradFill>
          <a:ln w="9525" cap="flat" cmpd="sng" algn="ctr">
            <a:noFill/>
            <a:prstDash val="solid"/>
            <a:round/>
            <a:headEnd type="none" w="med" len="med"/>
            <a:tailEnd type="none" w="med" len="med"/>
          </a:ln>
          <a:effectLst/>
        </p:spPr>
        <p:txBody>
          <a:bodyPr/>
          <a:lstStyle/>
          <a:p>
            <a:pPr>
              <a:defRPr/>
            </a:pPr>
            <a:endParaRPr lang="en-US">
              <a:solidFill>
                <a:prstClr val="white"/>
              </a:solidFill>
              <a:latin typeface="Constantia"/>
              <a:cs typeface="+mn-cs"/>
            </a:endParaRPr>
          </a:p>
        </p:txBody>
      </p:sp>
      <p:sp>
        <p:nvSpPr>
          <p:cNvPr id="5" name="Freeform 4"/>
          <p:cNvSpPr>
            <a:spLocks/>
          </p:cNvSpPr>
          <p:nvPr/>
        </p:nvSpPr>
        <p:spPr bwMode="auto">
          <a:xfrm>
            <a:off x="4381500" y="-7938"/>
            <a:ext cx="4762500" cy="638176"/>
          </a:xfrm>
          <a:custGeom>
            <a:avLst>
              <a:gd name="A1" fmla="val 0"/>
              <a:gd name="A2" fmla="val 0"/>
              <a:gd name="A3" fmla="val 0"/>
              <a:gd name="A4" fmla="val 0"/>
              <a:gd name="A5" fmla="val 0"/>
              <a:gd name="A6" fmla="val 0"/>
              <a:gd name="A7" fmla="val 0"/>
              <a:gd name="A8" fmla="val 0"/>
            </a:avLst>
            <a:gdLst/>
            <a:ahLst/>
            <a:cxnLst>
              <a:cxn ang="0">
                <a:pos x="0" y="0"/>
              </a:cxn>
              <a:cxn ang="0">
                <a:pos x="1668" y="564"/>
              </a:cxn>
              <a:cxn ang="0">
                <a:pos x="3000" y="186"/>
              </a:cxn>
              <a:cxn ang="0">
                <a:pos x="3000" y="6"/>
              </a:cxn>
              <a:cxn ang="0">
                <a:pos x="0" y="0"/>
              </a:cxn>
            </a:cxnLst>
            <a:rect l="0" t="0" r="0" b="0"/>
            <a:pathLst>
              <a:path w="3000" h="595">
                <a:moveTo>
                  <a:pt x="0" y="0"/>
                </a:moveTo>
                <a:cubicBezTo>
                  <a:pt x="174" y="102"/>
                  <a:pt x="1168" y="533"/>
                  <a:pt x="1668" y="564"/>
                </a:cubicBezTo>
                <a:cubicBezTo>
                  <a:pt x="2168" y="595"/>
                  <a:pt x="2778" y="279"/>
                  <a:pt x="3000" y="186"/>
                </a:cubicBezTo>
                <a:lnTo>
                  <a:pt x="3000" y="6"/>
                </a:lnTo>
                <a:lnTo>
                  <a:pt x="0" y="0"/>
                </a:lnTo>
                <a:close/>
              </a:path>
            </a:pathLst>
          </a:custGeom>
          <a:gradFill>
            <a:gsLst>
              <a:gs pos="0">
                <a:schemeClr val="accent3">
                  <a:shade val="50000"/>
                  <a:alpha val="30000"/>
                  <a:satMod val="130000"/>
                </a:schemeClr>
              </a:gs>
              <a:gs pos="80000">
                <a:schemeClr val="accent2">
                  <a:shade val="75000"/>
                  <a:alpha val="45000"/>
                  <a:satMod val="140000"/>
                </a:schemeClr>
              </a:gs>
            </a:gsLst>
            <a:lin ang="5400000" scaled="1"/>
          </a:gradFill>
          <a:ln w="9525" cap="flat" cmpd="sng" algn="ctr">
            <a:noFill/>
            <a:prstDash val="solid"/>
            <a:round/>
            <a:headEnd type="none" w="med" len="med"/>
            <a:tailEnd type="none" w="med" len="med"/>
          </a:ln>
          <a:effectLst/>
        </p:spPr>
        <p:txBody>
          <a:bodyPr/>
          <a:lstStyle/>
          <a:p>
            <a:pPr>
              <a:defRPr/>
            </a:pPr>
            <a:endParaRPr lang="en-US">
              <a:solidFill>
                <a:prstClr val="white"/>
              </a:solidFill>
              <a:latin typeface="Constantia"/>
              <a:cs typeface="+mn-cs"/>
            </a:endParaRPr>
          </a:p>
        </p:txBody>
      </p:sp>
      <p:grpSp>
        <p:nvGrpSpPr>
          <p:cNvPr id="6" name="Group 1"/>
          <p:cNvGrpSpPr>
            <a:grpSpLocks/>
          </p:cNvGrpSpPr>
          <p:nvPr/>
        </p:nvGrpSpPr>
        <p:grpSpPr bwMode="auto">
          <a:xfrm>
            <a:off x="-19050" y="203200"/>
            <a:ext cx="9180513" cy="647700"/>
            <a:chOff x="-19045" y="216550"/>
            <a:chExt cx="9180548" cy="649224"/>
          </a:xfrm>
        </p:grpSpPr>
        <p:sp>
          <p:nvSpPr>
            <p:cNvPr id="7" name="Freeform 6"/>
            <p:cNvSpPr>
              <a:spLocks/>
            </p:cNvSpPr>
            <p:nvPr/>
          </p:nvSpPr>
          <p:spPr bwMode="auto">
            <a:xfrm rot="21435692">
              <a:off x="-19045" y="216550"/>
              <a:ext cx="9163050" cy="649224"/>
            </a:xfrm>
            <a:custGeom>
              <a:avLst>
                <a:gd name="A1" fmla="val 0"/>
                <a:gd name="A2" fmla="val 0"/>
                <a:gd name="A3" fmla="val 0"/>
                <a:gd name="A4" fmla="val 0"/>
                <a:gd name="A5" fmla="val 0"/>
                <a:gd name="A6" fmla="val 0"/>
                <a:gd name="A7" fmla="val 0"/>
                <a:gd name="A8" fmla="val 0"/>
              </a:avLst>
              <a:gdLst/>
              <a:ahLst/>
              <a:cxnLst>
                <a:cxn ang="0">
                  <a:pos x="0" y="966"/>
                </a:cxn>
                <a:cxn ang="0">
                  <a:pos x="1608" y="282"/>
                </a:cxn>
                <a:cxn ang="0">
                  <a:pos x="4110" y="1008"/>
                </a:cxn>
                <a:cxn ang="0">
                  <a:pos x="5772" y="0"/>
                </a:cxn>
              </a:cxnLst>
              <a:rect l="0" t="0" r="0" b="0"/>
              <a:pathLst>
                <a:path w="5772" h="1055">
                  <a:moveTo>
                    <a:pt x="0" y="966"/>
                  </a:moveTo>
                  <a:cubicBezTo>
                    <a:pt x="282" y="738"/>
                    <a:pt x="923" y="275"/>
                    <a:pt x="1608" y="282"/>
                  </a:cubicBezTo>
                  <a:cubicBezTo>
                    <a:pt x="2293" y="289"/>
                    <a:pt x="3416" y="1055"/>
                    <a:pt x="4110" y="1008"/>
                  </a:cubicBezTo>
                  <a:cubicBezTo>
                    <a:pt x="4804" y="961"/>
                    <a:pt x="5426" y="210"/>
                    <a:pt x="5772" y="0"/>
                  </a:cubicBezTo>
                </a:path>
              </a:pathLst>
            </a:custGeom>
            <a:noFill/>
            <a:ln w="10795" cap="flat" cmpd="sng" algn="ctr">
              <a:gradFill>
                <a:gsLst>
                  <a:gs pos="74000">
                    <a:schemeClr val="accent3">
                      <a:shade val="75000"/>
                    </a:schemeClr>
                  </a:gs>
                  <a:gs pos="86000">
                    <a:schemeClr val="tx1">
                      <a:alpha val="29000"/>
                    </a:schemeClr>
                  </a:gs>
                  <a:gs pos="16000">
                    <a:schemeClr val="accent2">
                      <a:shade val="75000"/>
                      <a:alpha val="56000"/>
                    </a:schemeClr>
                  </a:gs>
                </a:gsLst>
                <a:lin ang="5400000" scaled="1"/>
              </a:gradFill>
              <a:prstDash val="solid"/>
              <a:round/>
              <a:headEnd type="none" w="med" len="med"/>
              <a:tailEnd type="none" w="med" len="med"/>
            </a:ln>
            <a:effectLst/>
          </p:spPr>
          <p:txBody>
            <a:bodyPr/>
            <a:lstStyle/>
            <a:p>
              <a:pPr>
                <a:defRPr/>
              </a:pPr>
              <a:endParaRPr lang="en-US">
                <a:solidFill>
                  <a:prstClr val="white"/>
                </a:solidFill>
                <a:latin typeface="Arial" charset="0"/>
                <a:cs typeface="Arial" charset="0"/>
              </a:endParaRPr>
            </a:p>
          </p:txBody>
        </p:sp>
        <p:sp>
          <p:nvSpPr>
            <p:cNvPr id="8" name="Freeform 7"/>
            <p:cNvSpPr>
              <a:spLocks/>
            </p:cNvSpPr>
            <p:nvPr/>
          </p:nvSpPr>
          <p:spPr bwMode="auto">
            <a:xfrm rot="21435692">
              <a:off x="-14309" y="290003"/>
              <a:ext cx="9175812" cy="530352"/>
            </a:xfrm>
            <a:custGeom>
              <a:avLst>
                <a:gd name="A1" fmla="val 0"/>
                <a:gd name="A2" fmla="val 0"/>
                <a:gd name="A3" fmla="val 0"/>
                <a:gd name="A4" fmla="val 0"/>
                <a:gd name="A5" fmla="val 0"/>
                <a:gd name="A6" fmla="val 0"/>
                <a:gd name="A7" fmla="val 0"/>
                <a:gd name="A8" fmla="val 0"/>
              </a:avLst>
              <a:gdLst/>
              <a:ahLst/>
              <a:cxnLst>
                <a:cxn ang="0">
                  <a:pos x="0" y="732"/>
                </a:cxn>
                <a:cxn ang="0">
                  <a:pos x="1638" y="228"/>
                </a:cxn>
                <a:cxn ang="0">
                  <a:pos x="4122" y="816"/>
                </a:cxn>
                <a:cxn ang="0">
                  <a:pos x="5766" y="0"/>
                </a:cxn>
              </a:cxnLst>
              <a:rect l="0" t="0" r="0" b="0"/>
              <a:pathLst>
                <a:path w="5766" h="854">
                  <a:moveTo>
                    <a:pt x="0" y="732"/>
                  </a:moveTo>
                  <a:cubicBezTo>
                    <a:pt x="273" y="647"/>
                    <a:pt x="951" y="214"/>
                    <a:pt x="1638" y="228"/>
                  </a:cubicBezTo>
                  <a:cubicBezTo>
                    <a:pt x="2325" y="242"/>
                    <a:pt x="3434" y="854"/>
                    <a:pt x="4122" y="816"/>
                  </a:cubicBezTo>
                  <a:cubicBezTo>
                    <a:pt x="4810" y="778"/>
                    <a:pt x="5424" y="170"/>
                    <a:pt x="5766" y="0"/>
                  </a:cubicBezTo>
                </a:path>
              </a:pathLst>
            </a:custGeom>
            <a:noFill/>
            <a:ln w="9525" cap="flat" cmpd="sng" algn="ctr">
              <a:gradFill>
                <a:gsLst>
                  <a:gs pos="74000">
                    <a:schemeClr val="accent4"/>
                  </a:gs>
                  <a:gs pos="44000">
                    <a:schemeClr val="accent1"/>
                  </a:gs>
                  <a:gs pos="33000">
                    <a:schemeClr val="accent2">
                      <a:alpha val="56000"/>
                    </a:schemeClr>
                  </a:gs>
                </a:gsLst>
                <a:lin ang="5400000" scaled="1"/>
              </a:gradFill>
              <a:prstDash val="solid"/>
              <a:round/>
              <a:headEnd type="none" w="med" len="med"/>
              <a:tailEnd type="none" w="med" len="med"/>
            </a:ln>
            <a:effectLst/>
          </p:spPr>
          <p:txBody>
            <a:bodyPr/>
            <a:lstStyle/>
            <a:p>
              <a:pPr>
                <a:defRPr/>
              </a:pPr>
              <a:endParaRPr lang="en-US">
                <a:solidFill>
                  <a:prstClr val="white"/>
                </a:solidFill>
                <a:latin typeface="Arial" charset="0"/>
                <a:cs typeface="Arial" charset="0"/>
              </a:endParaRPr>
            </a:p>
          </p:txBody>
        </p:sp>
      </p:grpSp>
      <p:sp>
        <p:nvSpPr>
          <p:cNvPr id="9" name="Title 8"/>
          <p:cNvSpPr>
            <a:spLocks noGrp="1"/>
          </p:cNvSpPr>
          <p:nvPr>
            <p:ph type="ctrTitle"/>
          </p:nvPr>
        </p:nvSpPr>
        <p:spPr>
          <a:xfrm>
            <a:off x="533400" y="1371600"/>
            <a:ext cx="7851648" cy="1828800"/>
          </a:xfrm>
          <a:ln>
            <a:noFill/>
          </a:ln>
        </p:spPr>
        <p:txBody>
          <a:bodyPr tIns="0" rIns="18288">
            <a:normAutofit/>
            <a:scene3d>
              <a:camera prst="orthographicFront"/>
              <a:lightRig rig="freezing" dir="t">
                <a:rot lat="0" lon="0" rev="5640000"/>
              </a:lightRig>
            </a:scene3d>
            <a:sp3d prstMaterial="flat">
              <a:bevelT w="38100" h="38100"/>
              <a:contourClr>
                <a:schemeClr val="tx2"/>
              </a:contourClr>
            </a:sp3d>
          </a:bodyPr>
          <a:lstStyle>
            <a:lvl1pPr algn="r" rtl="0">
              <a:spcBef>
                <a:spcPct val="0"/>
              </a:spcBef>
              <a:buNone/>
              <a:defRPr sz="5600" b="1">
                <a:ln>
                  <a:noFill/>
                </a:ln>
                <a:solidFill>
                  <a:schemeClr val="accent3">
                    <a:tint val="90000"/>
                    <a:satMod val="120000"/>
                  </a:schemeClr>
                </a:solidFill>
                <a:effectLst>
                  <a:outerShdw blurRad="38100" dist="25400" dir="5400000" algn="tl" rotWithShape="0">
                    <a:srgbClr val="000000">
                      <a:alpha val="43000"/>
                    </a:srgbClr>
                  </a:outerShdw>
                </a:effectLst>
                <a:latin typeface="+mj-lt"/>
                <a:ea typeface="+mj-ea"/>
                <a:cs typeface="+mj-cs"/>
              </a:defRPr>
            </a:lvl1pPr>
          </a:lstStyle>
          <a:p>
            <a:r>
              <a:rPr lang="en-US" smtClean="0"/>
              <a:t>Click to edit Master title style</a:t>
            </a:r>
            <a:endParaRPr lang="en-US"/>
          </a:p>
        </p:txBody>
      </p:sp>
      <p:sp>
        <p:nvSpPr>
          <p:cNvPr id="17" name="Subtitle 16"/>
          <p:cNvSpPr>
            <a:spLocks noGrp="1"/>
          </p:cNvSpPr>
          <p:nvPr>
            <p:ph type="subTitle" idx="1"/>
          </p:nvPr>
        </p:nvSpPr>
        <p:spPr>
          <a:xfrm>
            <a:off x="533400" y="3228536"/>
            <a:ext cx="7854696" cy="1752600"/>
          </a:xfrm>
        </p:spPr>
        <p:txBody>
          <a:bodyPr lIns="0" rIns="18288"/>
          <a:lstStyle>
            <a:lvl1pPr marL="0" marR="45720" indent="0" algn="r">
              <a:buNone/>
              <a:defRPr>
                <a:solidFill>
                  <a:schemeClr val="tx1"/>
                </a:solidFill>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lang="en-US" smtClean="0"/>
              <a:t>Click to edit Master subtitle style</a:t>
            </a:r>
            <a:endParaRPr lang="en-US"/>
          </a:p>
        </p:txBody>
      </p:sp>
      <p:sp>
        <p:nvSpPr>
          <p:cNvPr id="11" name="Date Placeholder 29"/>
          <p:cNvSpPr>
            <a:spLocks noGrp="1"/>
          </p:cNvSpPr>
          <p:nvPr>
            <p:ph type="dt" sz="half" idx="10"/>
          </p:nvPr>
        </p:nvSpPr>
        <p:spPr/>
        <p:txBody>
          <a:bodyPr/>
          <a:lstStyle>
            <a:lvl1pPr>
              <a:defRPr/>
            </a:lvl1pPr>
          </a:lstStyle>
          <a:p>
            <a:pPr>
              <a:defRPr/>
            </a:pPr>
            <a:endParaRPr lang="en-US">
              <a:solidFill>
                <a:srgbClr val="DBF5F9">
                  <a:shade val="90000"/>
                </a:srgbClr>
              </a:solidFill>
            </a:endParaRPr>
          </a:p>
        </p:txBody>
      </p:sp>
      <p:sp>
        <p:nvSpPr>
          <p:cNvPr id="12" name="Slide Number Placeholder 26"/>
          <p:cNvSpPr>
            <a:spLocks noGrp="1"/>
          </p:cNvSpPr>
          <p:nvPr>
            <p:ph type="sldNum" sz="quarter" idx="11"/>
          </p:nvPr>
        </p:nvSpPr>
        <p:spPr/>
        <p:txBody>
          <a:bodyPr/>
          <a:lstStyle>
            <a:lvl1pPr>
              <a:defRPr>
                <a:solidFill>
                  <a:srgbClr val="D1EAEE"/>
                </a:solidFill>
              </a:defRPr>
            </a:lvl1pPr>
          </a:lstStyle>
          <a:p>
            <a:fld id="{1B048DDE-572E-44F1-B94B-F3B2F4296133}" type="slidenum">
              <a:rPr lang="en-US"/>
              <a:pPr/>
              <a:t>‹#›</a:t>
            </a:fld>
            <a:endParaRPr lang="en-US"/>
          </a:p>
        </p:txBody>
      </p:sp>
    </p:spTree>
    <p:extLst>
      <p:ext uri="{BB962C8B-B14F-4D97-AF65-F5344CB8AC3E}">
        <p14:creationId xmlns:p14="http://schemas.microsoft.com/office/powerpoint/2010/main" xmlns="" val="55423450"/>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9"/>
          <p:cNvSpPr>
            <a:spLocks noGrp="1"/>
          </p:cNvSpPr>
          <p:nvPr>
            <p:ph type="dt" sz="half" idx="10"/>
          </p:nvPr>
        </p:nvSpPr>
        <p:spPr/>
        <p:txBody>
          <a:bodyPr/>
          <a:lstStyle>
            <a:lvl1pPr>
              <a:defRPr/>
            </a:lvl1pPr>
          </a:lstStyle>
          <a:p>
            <a:pPr>
              <a:defRPr/>
            </a:pPr>
            <a:endParaRPr lang="en-US">
              <a:solidFill>
                <a:srgbClr val="04617B">
                  <a:shade val="90000"/>
                </a:srgbClr>
              </a:solidFill>
            </a:endParaRPr>
          </a:p>
        </p:txBody>
      </p:sp>
      <p:sp>
        <p:nvSpPr>
          <p:cNvPr id="5" name="Slide Number Placeholder 17"/>
          <p:cNvSpPr>
            <a:spLocks noGrp="1"/>
          </p:cNvSpPr>
          <p:nvPr>
            <p:ph type="sldNum" sz="quarter" idx="11"/>
          </p:nvPr>
        </p:nvSpPr>
        <p:spPr/>
        <p:txBody>
          <a:bodyPr/>
          <a:lstStyle>
            <a:lvl1pPr>
              <a:defRPr/>
            </a:lvl1pPr>
          </a:lstStyle>
          <a:p>
            <a:fld id="{75768154-A24E-4C35-B224-944DC32B769B}" type="slidenum">
              <a:rPr lang="en-US"/>
              <a:pPr/>
              <a:t>‹#›</a:t>
            </a:fld>
            <a:endParaRPr lang="en-US"/>
          </a:p>
        </p:txBody>
      </p:sp>
    </p:spTree>
    <p:extLst>
      <p:ext uri="{BB962C8B-B14F-4D97-AF65-F5344CB8AC3E}">
        <p14:creationId xmlns:p14="http://schemas.microsoft.com/office/powerpoint/2010/main" xmlns="" val="872689503"/>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4" name="Freeform 3"/>
          <p:cNvSpPr>
            <a:spLocks/>
          </p:cNvSpPr>
          <p:nvPr/>
        </p:nvSpPr>
        <p:spPr bwMode="auto">
          <a:xfrm>
            <a:off x="-9525" y="-7938"/>
            <a:ext cx="9163050" cy="1041401"/>
          </a:xfrm>
          <a:custGeom>
            <a:avLst>
              <a:gd name="A1" fmla="val 0"/>
              <a:gd name="A2" fmla="val 0"/>
              <a:gd name="A3" fmla="val 0"/>
              <a:gd name="A4" fmla="val 0"/>
              <a:gd name="A5" fmla="val 0"/>
              <a:gd name="A6" fmla="val 0"/>
              <a:gd name="A7" fmla="val 0"/>
              <a:gd name="A8" fmla="val 0"/>
            </a:avLst>
            <a:gdLst/>
            <a:ahLst/>
            <a:cxnLst>
              <a:cxn ang="0">
                <a:pos x="6" y="2"/>
              </a:cxn>
              <a:cxn ang="0">
                <a:pos x="2542" y="0"/>
              </a:cxn>
              <a:cxn ang="0">
                <a:pos x="4374" y="367"/>
              </a:cxn>
              <a:cxn ang="0">
                <a:pos x="5766" y="55"/>
              </a:cxn>
              <a:cxn ang="0">
                <a:pos x="5772" y="213"/>
              </a:cxn>
              <a:cxn ang="0">
                <a:pos x="4302" y="439"/>
              </a:cxn>
              <a:cxn ang="0">
                <a:pos x="1488" y="201"/>
              </a:cxn>
              <a:cxn ang="0">
                <a:pos x="0" y="656"/>
              </a:cxn>
              <a:cxn ang="0">
                <a:pos x="6" y="2"/>
              </a:cxn>
            </a:cxnLst>
            <a:rect l="0" t="0" r="0" b="0"/>
            <a:pathLst>
              <a:path w="5772" h="656">
                <a:moveTo>
                  <a:pt x="6" y="2"/>
                </a:moveTo>
                <a:lnTo>
                  <a:pt x="2542" y="0"/>
                </a:lnTo>
                <a:cubicBezTo>
                  <a:pt x="2746" y="101"/>
                  <a:pt x="3828" y="367"/>
                  <a:pt x="4374" y="367"/>
                </a:cubicBezTo>
                <a:cubicBezTo>
                  <a:pt x="4920" y="367"/>
                  <a:pt x="5526" y="152"/>
                  <a:pt x="5766" y="55"/>
                </a:cubicBezTo>
                <a:lnTo>
                  <a:pt x="5772" y="213"/>
                </a:lnTo>
                <a:cubicBezTo>
                  <a:pt x="5670" y="257"/>
                  <a:pt x="5016" y="441"/>
                  <a:pt x="4302" y="439"/>
                </a:cubicBezTo>
                <a:cubicBezTo>
                  <a:pt x="3588" y="437"/>
                  <a:pt x="2205" y="165"/>
                  <a:pt x="1488" y="201"/>
                </a:cubicBezTo>
                <a:cubicBezTo>
                  <a:pt x="750" y="209"/>
                  <a:pt x="270" y="482"/>
                  <a:pt x="0" y="656"/>
                </a:cubicBezTo>
                <a:lnTo>
                  <a:pt x="6" y="2"/>
                </a:lnTo>
                <a:close/>
              </a:path>
            </a:pathLst>
          </a:custGeom>
          <a:gradFill>
            <a:gsLst>
              <a:gs pos="0">
                <a:schemeClr val="accent2">
                  <a:shade val="50000"/>
                  <a:alpha val="45000"/>
                  <a:satMod val="120000"/>
                </a:schemeClr>
              </a:gs>
              <a:gs pos="100000">
                <a:schemeClr val="accent3">
                  <a:shade val="80000"/>
                  <a:alpha val="55000"/>
                  <a:satMod val="155000"/>
                </a:schemeClr>
              </a:gs>
            </a:gsLst>
            <a:lin ang="5400000" scaled="1"/>
          </a:gradFill>
          <a:ln w="9525" cap="flat" cmpd="sng" algn="ctr">
            <a:noFill/>
            <a:prstDash val="solid"/>
            <a:round/>
            <a:headEnd type="none" w="med" len="med"/>
            <a:tailEnd type="none" w="med" len="med"/>
          </a:ln>
          <a:effectLst/>
        </p:spPr>
        <p:txBody>
          <a:bodyPr/>
          <a:lstStyle/>
          <a:p>
            <a:pPr>
              <a:defRPr/>
            </a:pPr>
            <a:endParaRPr lang="en-US">
              <a:solidFill>
                <a:prstClr val="white"/>
              </a:solidFill>
              <a:latin typeface="Constantia"/>
              <a:cs typeface="+mn-cs"/>
            </a:endParaRPr>
          </a:p>
        </p:txBody>
      </p:sp>
      <p:sp>
        <p:nvSpPr>
          <p:cNvPr id="5" name="Freeform 4"/>
          <p:cNvSpPr>
            <a:spLocks/>
          </p:cNvSpPr>
          <p:nvPr/>
        </p:nvSpPr>
        <p:spPr bwMode="auto">
          <a:xfrm>
            <a:off x="4381500" y="-7938"/>
            <a:ext cx="4762500" cy="638176"/>
          </a:xfrm>
          <a:custGeom>
            <a:avLst>
              <a:gd name="A1" fmla="val 0"/>
              <a:gd name="A2" fmla="val 0"/>
              <a:gd name="A3" fmla="val 0"/>
              <a:gd name="A4" fmla="val 0"/>
              <a:gd name="A5" fmla="val 0"/>
              <a:gd name="A6" fmla="val 0"/>
              <a:gd name="A7" fmla="val 0"/>
              <a:gd name="A8" fmla="val 0"/>
            </a:avLst>
            <a:gdLst/>
            <a:ahLst/>
            <a:cxnLst>
              <a:cxn ang="0">
                <a:pos x="0" y="0"/>
              </a:cxn>
              <a:cxn ang="0">
                <a:pos x="1668" y="564"/>
              </a:cxn>
              <a:cxn ang="0">
                <a:pos x="3000" y="186"/>
              </a:cxn>
              <a:cxn ang="0">
                <a:pos x="3000" y="6"/>
              </a:cxn>
              <a:cxn ang="0">
                <a:pos x="0" y="0"/>
              </a:cxn>
            </a:cxnLst>
            <a:rect l="0" t="0" r="0" b="0"/>
            <a:pathLst>
              <a:path w="3000" h="595">
                <a:moveTo>
                  <a:pt x="0" y="0"/>
                </a:moveTo>
                <a:cubicBezTo>
                  <a:pt x="174" y="102"/>
                  <a:pt x="1168" y="533"/>
                  <a:pt x="1668" y="564"/>
                </a:cubicBezTo>
                <a:cubicBezTo>
                  <a:pt x="2168" y="595"/>
                  <a:pt x="2778" y="279"/>
                  <a:pt x="3000" y="186"/>
                </a:cubicBezTo>
                <a:lnTo>
                  <a:pt x="3000" y="6"/>
                </a:lnTo>
                <a:lnTo>
                  <a:pt x="0" y="0"/>
                </a:lnTo>
                <a:close/>
              </a:path>
            </a:pathLst>
          </a:custGeom>
          <a:gradFill>
            <a:gsLst>
              <a:gs pos="0">
                <a:schemeClr val="accent3">
                  <a:shade val="50000"/>
                  <a:alpha val="30000"/>
                  <a:satMod val="130000"/>
                </a:schemeClr>
              </a:gs>
              <a:gs pos="80000">
                <a:schemeClr val="accent2">
                  <a:shade val="75000"/>
                  <a:alpha val="45000"/>
                  <a:satMod val="140000"/>
                </a:schemeClr>
              </a:gs>
            </a:gsLst>
            <a:lin ang="5400000" scaled="1"/>
          </a:gradFill>
          <a:ln w="9525" cap="flat" cmpd="sng" algn="ctr">
            <a:noFill/>
            <a:prstDash val="solid"/>
            <a:round/>
            <a:headEnd type="none" w="med" len="med"/>
            <a:tailEnd type="none" w="med" len="med"/>
          </a:ln>
          <a:effectLst/>
        </p:spPr>
        <p:txBody>
          <a:bodyPr/>
          <a:lstStyle/>
          <a:p>
            <a:pPr>
              <a:defRPr/>
            </a:pPr>
            <a:endParaRPr lang="en-US">
              <a:solidFill>
                <a:prstClr val="white"/>
              </a:solidFill>
              <a:latin typeface="Constantia"/>
              <a:cs typeface="+mn-cs"/>
            </a:endParaRPr>
          </a:p>
        </p:txBody>
      </p:sp>
      <p:grpSp>
        <p:nvGrpSpPr>
          <p:cNvPr id="6" name="Group 1"/>
          <p:cNvGrpSpPr>
            <a:grpSpLocks/>
          </p:cNvGrpSpPr>
          <p:nvPr/>
        </p:nvGrpSpPr>
        <p:grpSpPr bwMode="auto">
          <a:xfrm>
            <a:off x="-19050" y="203200"/>
            <a:ext cx="9180513" cy="647700"/>
            <a:chOff x="-19045" y="216550"/>
            <a:chExt cx="9180548" cy="649224"/>
          </a:xfrm>
        </p:grpSpPr>
        <p:sp>
          <p:nvSpPr>
            <p:cNvPr id="7" name="Freeform 6"/>
            <p:cNvSpPr>
              <a:spLocks/>
            </p:cNvSpPr>
            <p:nvPr/>
          </p:nvSpPr>
          <p:spPr bwMode="auto">
            <a:xfrm rot="21435692">
              <a:off x="-19045" y="216550"/>
              <a:ext cx="9163050" cy="649224"/>
            </a:xfrm>
            <a:custGeom>
              <a:avLst>
                <a:gd name="A1" fmla="val 0"/>
                <a:gd name="A2" fmla="val 0"/>
                <a:gd name="A3" fmla="val 0"/>
                <a:gd name="A4" fmla="val 0"/>
                <a:gd name="A5" fmla="val 0"/>
                <a:gd name="A6" fmla="val 0"/>
                <a:gd name="A7" fmla="val 0"/>
                <a:gd name="A8" fmla="val 0"/>
              </a:avLst>
              <a:gdLst/>
              <a:ahLst/>
              <a:cxnLst>
                <a:cxn ang="0">
                  <a:pos x="0" y="966"/>
                </a:cxn>
                <a:cxn ang="0">
                  <a:pos x="1608" y="282"/>
                </a:cxn>
                <a:cxn ang="0">
                  <a:pos x="4110" y="1008"/>
                </a:cxn>
                <a:cxn ang="0">
                  <a:pos x="5772" y="0"/>
                </a:cxn>
              </a:cxnLst>
              <a:rect l="0" t="0" r="0" b="0"/>
              <a:pathLst>
                <a:path w="5772" h="1055">
                  <a:moveTo>
                    <a:pt x="0" y="966"/>
                  </a:moveTo>
                  <a:cubicBezTo>
                    <a:pt x="282" y="738"/>
                    <a:pt x="923" y="275"/>
                    <a:pt x="1608" y="282"/>
                  </a:cubicBezTo>
                  <a:cubicBezTo>
                    <a:pt x="2293" y="289"/>
                    <a:pt x="3416" y="1055"/>
                    <a:pt x="4110" y="1008"/>
                  </a:cubicBezTo>
                  <a:cubicBezTo>
                    <a:pt x="4804" y="961"/>
                    <a:pt x="5426" y="210"/>
                    <a:pt x="5772" y="0"/>
                  </a:cubicBezTo>
                </a:path>
              </a:pathLst>
            </a:custGeom>
            <a:noFill/>
            <a:ln w="10795" cap="flat" cmpd="sng" algn="ctr">
              <a:gradFill>
                <a:gsLst>
                  <a:gs pos="74000">
                    <a:schemeClr val="accent3">
                      <a:shade val="75000"/>
                    </a:schemeClr>
                  </a:gs>
                  <a:gs pos="86000">
                    <a:schemeClr val="tx1">
                      <a:alpha val="29000"/>
                    </a:schemeClr>
                  </a:gs>
                  <a:gs pos="16000">
                    <a:schemeClr val="accent2">
                      <a:shade val="75000"/>
                      <a:alpha val="56000"/>
                    </a:schemeClr>
                  </a:gs>
                </a:gsLst>
                <a:lin ang="5400000" scaled="1"/>
              </a:gradFill>
              <a:prstDash val="solid"/>
              <a:round/>
              <a:headEnd type="none" w="med" len="med"/>
              <a:tailEnd type="none" w="med" len="med"/>
            </a:ln>
            <a:effectLst/>
          </p:spPr>
          <p:txBody>
            <a:bodyPr/>
            <a:lstStyle/>
            <a:p>
              <a:pPr>
                <a:defRPr/>
              </a:pPr>
              <a:endParaRPr lang="en-US">
                <a:solidFill>
                  <a:prstClr val="white"/>
                </a:solidFill>
                <a:latin typeface="Arial" charset="0"/>
                <a:cs typeface="Arial" charset="0"/>
              </a:endParaRPr>
            </a:p>
          </p:txBody>
        </p:sp>
        <p:sp>
          <p:nvSpPr>
            <p:cNvPr id="8" name="Freeform 7"/>
            <p:cNvSpPr>
              <a:spLocks/>
            </p:cNvSpPr>
            <p:nvPr/>
          </p:nvSpPr>
          <p:spPr bwMode="auto">
            <a:xfrm rot="21435692">
              <a:off x="-14309" y="290003"/>
              <a:ext cx="9175812" cy="530352"/>
            </a:xfrm>
            <a:custGeom>
              <a:avLst>
                <a:gd name="A1" fmla="val 0"/>
                <a:gd name="A2" fmla="val 0"/>
                <a:gd name="A3" fmla="val 0"/>
                <a:gd name="A4" fmla="val 0"/>
                <a:gd name="A5" fmla="val 0"/>
                <a:gd name="A6" fmla="val 0"/>
                <a:gd name="A7" fmla="val 0"/>
                <a:gd name="A8" fmla="val 0"/>
              </a:avLst>
              <a:gdLst/>
              <a:ahLst/>
              <a:cxnLst>
                <a:cxn ang="0">
                  <a:pos x="0" y="732"/>
                </a:cxn>
                <a:cxn ang="0">
                  <a:pos x="1638" y="228"/>
                </a:cxn>
                <a:cxn ang="0">
                  <a:pos x="4122" y="816"/>
                </a:cxn>
                <a:cxn ang="0">
                  <a:pos x="5766" y="0"/>
                </a:cxn>
              </a:cxnLst>
              <a:rect l="0" t="0" r="0" b="0"/>
              <a:pathLst>
                <a:path w="5766" h="854">
                  <a:moveTo>
                    <a:pt x="0" y="732"/>
                  </a:moveTo>
                  <a:cubicBezTo>
                    <a:pt x="273" y="647"/>
                    <a:pt x="951" y="214"/>
                    <a:pt x="1638" y="228"/>
                  </a:cubicBezTo>
                  <a:cubicBezTo>
                    <a:pt x="2325" y="242"/>
                    <a:pt x="3434" y="854"/>
                    <a:pt x="4122" y="816"/>
                  </a:cubicBezTo>
                  <a:cubicBezTo>
                    <a:pt x="4810" y="778"/>
                    <a:pt x="5424" y="170"/>
                    <a:pt x="5766" y="0"/>
                  </a:cubicBezTo>
                </a:path>
              </a:pathLst>
            </a:custGeom>
            <a:noFill/>
            <a:ln w="9525" cap="flat" cmpd="sng" algn="ctr">
              <a:gradFill>
                <a:gsLst>
                  <a:gs pos="74000">
                    <a:schemeClr val="accent4"/>
                  </a:gs>
                  <a:gs pos="44000">
                    <a:schemeClr val="accent1"/>
                  </a:gs>
                  <a:gs pos="33000">
                    <a:schemeClr val="accent2">
                      <a:alpha val="56000"/>
                    </a:schemeClr>
                  </a:gs>
                </a:gsLst>
                <a:lin ang="5400000" scaled="1"/>
              </a:gradFill>
              <a:prstDash val="solid"/>
              <a:round/>
              <a:headEnd type="none" w="med" len="med"/>
              <a:tailEnd type="none" w="med" len="med"/>
            </a:ln>
            <a:effectLst/>
          </p:spPr>
          <p:txBody>
            <a:bodyPr/>
            <a:lstStyle/>
            <a:p>
              <a:pPr>
                <a:defRPr/>
              </a:pPr>
              <a:endParaRPr lang="en-US">
                <a:solidFill>
                  <a:prstClr val="white"/>
                </a:solidFill>
                <a:latin typeface="Arial" charset="0"/>
                <a:cs typeface="Arial" charset="0"/>
              </a:endParaRPr>
            </a:p>
          </p:txBody>
        </p:sp>
      </p:grpSp>
      <p:sp>
        <p:nvSpPr>
          <p:cNvPr id="2" name="Title 1"/>
          <p:cNvSpPr>
            <a:spLocks noGrp="1"/>
          </p:cNvSpPr>
          <p:nvPr>
            <p:ph type="title"/>
          </p:nvPr>
        </p:nvSpPr>
        <p:spPr>
          <a:xfrm>
            <a:off x="530352" y="1316736"/>
            <a:ext cx="7772400" cy="1362456"/>
          </a:xfrm>
          <a:ln>
            <a:noFill/>
          </a:ln>
        </p:spPr>
        <p:txBody>
          <a:bodyPr tIns="0">
            <a:noAutofit/>
            <a:scene3d>
              <a:camera prst="orthographicFront"/>
              <a:lightRig rig="freezing" dir="t">
                <a:rot lat="0" lon="0" rev="5640000"/>
              </a:lightRig>
            </a:scene3d>
            <a:sp3d prstMaterial="flat">
              <a:bevelT w="38100" h="38100"/>
            </a:sp3d>
          </a:bodyPr>
          <a:lstStyle>
            <a:lvl1pPr algn="l" rtl="0">
              <a:spcBef>
                <a:spcPct val="0"/>
              </a:spcBef>
              <a:buNone/>
              <a:defRPr lang="en-US" sz="5600" b="1" cap="none" baseline="0" dirty="0">
                <a:ln w="635">
                  <a:noFill/>
                </a:ln>
                <a:solidFill>
                  <a:schemeClr val="accent4">
                    <a:tint val="90000"/>
                    <a:satMod val="125000"/>
                  </a:schemeClr>
                </a:solidFill>
                <a:effectLst>
                  <a:outerShdw blurRad="38100" dist="25400" dir="5400000" algn="tl" rotWithShape="0">
                    <a:srgbClr val="000000">
                      <a:alpha val="43000"/>
                    </a:srgbClr>
                  </a:outerShdw>
                </a:effectLst>
                <a:latin typeface="+mj-lt"/>
                <a:ea typeface="+mj-ea"/>
                <a:cs typeface="+mj-cs"/>
              </a:defRPr>
            </a:lvl1pPr>
          </a:lstStyle>
          <a:p>
            <a:r>
              <a:rPr lang="en-US" smtClean="0"/>
              <a:t>Click to edit Master title style</a:t>
            </a:r>
            <a:endParaRPr lang="en-US"/>
          </a:p>
        </p:txBody>
      </p:sp>
      <p:sp>
        <p:nvSpPr>
          <p:cNvPr id="3" name="Text Placeholder 2"/>
          <p:cNvSpPr>
            <a:spLocks noGrp="1"/>
          </p:cNvSpPr>
          <p:nvPr>
            <p:ph type="body" idx="1"/>
          </p:nvPr>
        </p:nvSpPr>
        <p:spPr>
          <a:xfrm>
            <a:off x="530352" y="2704664"/>
            <a:ext cx="7772400" cy="1509712"/>
          </a:xfrm>
        </p:spPr>
        <p:txBody>
          <a:bodyPr lIns="45720" rIns="45720"/>
          <a:lstStyle>
            <a:lvl1pPr marL="0" indent="0">
              <a:buNone/>
              <a:defRPr sz="2200">
                <a:solidFill>
                  <a:schemeClr val="tx1"/>
                </a:solidFill>
              </a:defRPr>
            </a:lvl1pPr>
            <a:lvl2pPr>
              <a:buNone/>
              <a:defRPr sz="1800">
                <a:solidFill>
                  <a:schemeClr val="tx1">
                    <a:tint val="75000"/>
                  </a:schemeClr>
                </a:solidFill>
              </a:defRPr>
            </a:lvl2pPr>
            <a:lvl3pPr>
              <a:buNone/>
              <a:defRPr sz="1600">
                <a:solidFill>
                  <a:schemeClr val="tx1">
                    <a:tint val="75000"/>
                  </a:schemeClr>
                </a:solidFill>
              </a:defRPr>
            </a:lvl3pPr>
            <a:lvl4pPr>
              <a:buNone/>
              <a:defRPr sz="1400">
                <a:solidFill>
                  <a:schemeClr val="tx1">
                    <a:tint val="75000"/>
                  </a:schemeClr>
                </a:solidFill>
              </a:defRPr>
            </a:lvl4pPr>
            <a:lvl5pPr>
              <a:buNone/>
              <a:defRPr sz="1400">
                <a:solidFill>
                  <a:schemeClr val="tx1">
                    <a:tint val="75000"/>
                  </a:schemeClr>
                </a:solidFill>
              </a:defRPr>
            </a:lvl5pPr>
          </a:lstStyle>
          <a:p>
            <a:pPr lvl="0"/>
            <a:r>
              <a:rPr lang="en-US" smtClean="0"/>
              <a:t>Click to edit Master text styles</a:t>
            </a:r>
          </a:p>
        </p:txBody>
      </p:sp>
      <p:sp>
        <p:nvSpPr>
          <p:cNvPr id="10" name="Date Placeholder 3"/>
          <p:cNvSpPr>
            <a:spLocks noGrp="1"/>
          </p:cNvSpPr>
          <p:nvPr>
            <p:ph type="dt" sz="half" idx="10"/>
          </p:nvPr>
        </p:nvSpPr>
        <p:spPr/>
        <p:txBody>
          <a:bodyPr/>
          <a:lstStyle>
            <a:lvl1pPr>
              <a:defRPr/>
            </a:lvl1pPr>
          </a:lstStyle>
          <a:p>
            <a:pPr>
              <a:defRPr/>
            </a:pPr>
            <a:endParaRPr lang="en-US">
              <a:solidFill>
                <a:srgbClr val="DBF5F9">
                  <a:shade val="90000"/>
                </a:srgbClr>
              </a:solidFill>
            </a:endParaRPr>
          </a:p>
        </p:txBody>
      </p:sp>
      <p:sp>
        <p:nvSpPr>
          <p:cNvPr id="11" name="Slide Number Placeholder 5"/>
          <p:cNvSpPr>
            <a:spLocks noGrp="1"/>
          </p:cNvSpPr>
          <p:nvPr>
            <p:ph type="sldNum" sz="quarter" idx="11"/>
          </p:nvPr>
        </p:nvSpPr>
        <p:spPr/>
        <p:txBody>
          <a:bodyPr/>
          <a:lstStyle>
            <a:lvl1pPr>
              <a:defRPr>
                <a:solidFill>
                  <a:srgbClr val="D1EAEE"/>
                </a:solidFill>
              </a:defRPr>
            </a:lvl1pPr>
          </a:lstStyle>
          <a:p>
            <a:fld id="{DA483824-9010-46A4-AE90-7619DB0EE546}" type="slidenum">
              <a:rPr lang="en-US"/>
              <a:pPr/>
              <a:t>‹#›</a:t>
            </a:fld>
            <a:endParaRPr lang="en-US"/>
          </a:p>
        </p:txBody>
      </p:sp>
    </p:spTree>
    <p:extLst>
      <p:ext uri="{BB962C8B-B14F-4D97-AF65-F5344CB8AC3E}">
        <p14:creationId xmlns:p14="http://schemas.microsoft.com/office/powerpoint/2010/main" xmlns="" val="40729022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704088"/>
            <a:ext cx="8229600" cy="1143000"/>
          </a:xfrm>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920085"/>
            <a:ext cx="4038600" cy="4434840"/>
          </a:xfrm>
        </p:spPr>
        <p:txBody>
          <a:bodyPr/>
          <a:lstStyle>
            <a:lvl1pPr>
              <a:defRPr sz="2600"/>
            </a:lvl1pPr>
            <a:lvl2pPr>
              <a:defRPr sz="2400"/>
            </a:lvl2pPr>
            <a:lvl3pPr>
              <a:defRPr sz="2000"/>
            </a:lvl3pPr>
            <a:lvl4pPr>
              <a:defRPr sz="1800"/>
            </a:lvl4pPr>
            <a:lvl5pPr>
              <a:defRPr sz="18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920085"/>
            <a:ext cx="4038600" cy="4434840"/>
          </a:xfrm>
        </p:spPr>
        <p:txBody>
          <a:bodyPr/>
          <a:lstStyle>
            <a:lvl1pPr>
              <a:defRPr sz="2600"/>
            </a:lvl1pPr>
            <a:lvl2pPr>
              <a:defRPr sz="2400"/>
            </a:lvl2pPr>
            <a:lvl3pPr>
              <a:defRPr sz="2000"/>
            </a:lvl3pPr>
            <a:lvl4pPr>
              <a:defRPr sz="1800"/>
            </a:lvl4pPr>
            <a:lvl5pPr>
              <a:defRPr sz="18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9"/>
          <p:cNvSpPr>
            <a:spLocks noGrp="1"/>
          </p:cNvSpPr>
          <p:nvPr>
            <p:ph type="dt" sz="half" idx="10"/>
          </p:nvPr>
        </p:nvSpPr>
        <p:spPr/>
        <p:txBody>
          <a:bodyPr/>
          <a:lstStyle>
            <a:lvl1pPr>
              <a:defRPr/>
            </a:lvl1pPr>
          </a:lstStyle>
          <a:p>
            <a:pPr>
              <a:defRPr/>
            </a:pPr>
            <a:endParaRPr lang="en-US">
              <a:solidFill>
                <a:srgbClr val="04617B">
                  <a:shade val="90000"/>
                </a:srgbClr>
              </a:solidFill>
            </a:endParaRPr>
          </a:p>
        </p:txBody>
      </p:sp>
      <p:sp>
        <p:nvSpPr>
          <p:cNvPr id="6" name="Slide Number Placeholder 17"/>
          <p:cNvSpPr>
            <a:spLocks noGrp="1"/>
          </p:cNvSpPr>
          <p:nvPr>
            <p:ph type="sldNum" sz="quarter" idx="11"/>
          </p:nvPr>
        </p:nvSpPr>
        <p:spPr/>
        <p:txBody>
          <a:bodyPr/>
          <a:lstStyle>
            <a:lvl1pPr>
              <a:defRPr/>
            </a:lvl1pPr>
          </a:lstStyle>
          <a:p>
            <a:fld id="{2B702B24-B306-4456-AFFE-7FB5ED51E579}" type="slidenum">
              <a:rPr lang="en-US"/>
              <a:pPr/>
              <a:t>‹#›</a:t>
            </a:fld>
            <a:endParaRPr lang="en-US"/>
          </a:p>
        </p:txBody>
      </p:sp>
    </p:spTree>
    <p:extLst>
      <p:ext uri="{BB962C8B-B14F-4D97-AF65-F5344CB8AC3E}">
        <p14:creationId xmlns:p14="http://schemas.microsoft.com/office/powerpoint/2010/main" xmlns="" val="1798772839"/>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70408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855248"/>
            <a:ext cx="4040188" cy="659352"/>
          </a:xfrm>
        </p:spPr>
        <p:txBody>
          <a:bodyPr lIns="45720" tIns="0" rIns="45720" bIns="0" anchor="ctr">
            <a:noAutofit/>
          </a:bodyPr>
          <a:lstStyle>
            <a:lvl1pPr marL="0" indent="0">
              <a:buNone/>
              <a:defRPr sz="2400" b="1" cap="none" baseline="0">
                <a:solidFill>
                  <a:schemeClr val="tx2"/>
                </a:solidFill>
                <a:effectLst/>
              </a:defRPr>
            </a:lvl1pPr>
            <a:lvl2pPr>
              <a:buNone/>
              <a:defRPr sz="2000" b="1"/>
            </a:lvl2pPr>
            <a:lvl3pPr>
              <a:buNone/>
              <a:defRPr sz="1800" b="1"/>
            </a:lvl3pPr>
            <a:lvl4pPr>
              <a:buNone/>
              <a:defRPr sz="1600" b="1"/>
            </a:lvl4pPr>
            <a:lvl5pPr>
              <a:buNone/>
              <a:defRPr sz="1600" b="1"/>
            </a:lvl5pPr>
          </a:lstStyle>
          <a:p>
            <a:pPr lvl="0"/>
            <a:r>
              <a:rPr lang="en-US" smtClean="0"/>
              <a:t>Click to edit Master text styles</a:t>
            </a:r>
          </a:p>
        </p:txBody>
      </p:sp>
      <p:sp>
        <p:nvSpPr>
          <p:cNvPr id="4" name="Text Placeholder 3"/>
          <p:cNvSpPr>
            <a:spLocks noGrp="1"/>
          </p:cNvSpPr>
          <p:nvPr>
            <p:ph type="body" sz="half" idx="3"/>
          </p:nvPr>
        </p:nvSpPr>
        <p:spPr>
          <a:xfrm>
            <a:off x="4645025" y="1859757"/>
            <a:ext cx="4041775" cy="654843"/>
          </a:xfrm>
        </p:spPr>
        <p:txBody>
          <a:bodyPr lIns="45720" tIns="0" rIns="45720" bIns="0" anchor="ctr"/>
          <a:lstStyle>
            <a:lvl1pPr marL="0" indent="0">
              <a:buNone/>
              <a:defRPr sz="2400" b="1" cap="none" baseline="0">
                <a:solidFill>
                  <a:schemeClr val="tx2"/>
                </a:solidFill>
                <a:effectLst/>
              </a:defRPr>
            </a:lvl1pPr>
            <a:lvl2pPr>
              <a:buNone/>
              <a:defRPr sz="2000" b="1"/>
            </a:lvl2pPr>
            <a:lvl3pPr>
              <a:buNone/>
              <a:defRPr sz="1800" b="1"/>
            </a:lvl3pPr>
            <a:lvl4pPr>
              <a:buNone/>
              <a:defRPr sz="1600" b="1"/>
            </a:lvl4pPr>
            <a:lvl5pPr>
              <a:buNone/>
              <a:defRPr sz="1600" b="1"/>
            </a:lvl5pPr>
          </a:lstStyle>
          <a:p>
            <a:pPr lvl="0"/>
            <a:r>
              <a:rPr lang="en-US" smtClean="0"/>
              <a:t>Click to edit Master text styles</a:t>
            </a:r>
          </a:p>
        </p:txBody>
      </p:sp>
      <p:sp>
        <p:nvSpPr>
          <p:cNvPr id="5" name="Content Placeholder 4"/>
          <p:cNvSpPr>
            <a:spLocks noGrp="1"/>
          </p:cNvSpPr>
          <p:nvPr>
            <p:ph sz="quarter" idx="2"/>
          </p:nvPr>
        </p:nvSpPr>
        <p:spPr>
          <a:xfrm>
            <a:off x="457200" y="2514600"/>
            <a:ext cx="4040188" cy="3845720"/>
          </a:xfrm>
        </p:spPr>
        <p:txBody>
          <a:bodyPr tIns="0"/>
          <a:lstStyle>
            <a:lvl1pPr>
              <a:defRPr sz="2200"/>
            </a:lvl1pPr>
            <a:lvl2pPr>
              <a:defRPr sz="2000"/>
            </a:lvl2pPr>
            <a:lvl3pPr>
              <a:defRPr sz="1800"/>
            </a:lvl3pPr>
            <a:lvl4pPr>
              <a:defRPr sz="1600"/>
            </a:lvl4pPr>
            <a:lvl5pPr>
              <a:defRPr sz="16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Content Placeholder 5"/>
          <p:cNvSpPr>
            <a:spLocks noGrp="1"/>
          </p:cNvSpPr>
          <p:nvPr>
            <p:ph sz="quarter" idx="4"/>
          </p:nvPr>
        </p:nvSpPr>
        <p:spPr>
          <a:xfrm>
            <a:off x="4645025" y="2514600"/>
            <a:ext cx="4041775" cy="3845720"/>
          </a:xfrm>
        </p:spPr>
        <p:txBody>
          <a:bodyPr tIns="0"/>
          <a:lstStyle>
            <a:lvl1pPr>
              <a:defRPr sz="2200"/>
            </a:lvl1pPr>
            <a:lvl2pPr>
              <a:defRPr sz="2000"/>
            </a:lvl2pPr>
            <a:lvl3pPr>
              <a:defRPr sz="1800"/>
            </a:lvl3pPr>
            <a:lvl4pPr>
              <a:defRPr sz="1600"/>
            </a:lvl4pPr>
            <a:lvl5pPr>
              <a:defRPr sz="16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9"/>
          <p:cNvSpPr>
            <a:spLocks noGrp="1"/>
          </p:cNvSpPr>
          <p:nvPr>
            <p:ph type="dt" sz="half" idx="10"/>
          </p:nvPr>
        </p:nvSpPr>
        <p:spPr/>
        <p:txBody>
          <a:bodyPr/>
          <a:lstStyle>
            <a:lvl1pPr>
              <a:defRPr/>
            </a:lvl1pPr>
          </a:lstStyle>
          <a:p>
            <a:pPr>
              <a:defRPr/>
            </a:pPr>
            <a:endParaRPr lang="en-US">
              <a:solidFill>
                <a:srgbClr val="04617B">
                  <a:shade val="90000"/>
                </a:srgbClr>
              </a:solidFill>
            </a:endParaRPr>
          </a:p>
        </p:txBody>
      </p:sp>
      <p:sp>
        <p:nvSpPr>
          <p:cNvPr id="8" name="Slide Number Placeholder 17"/>
          <p:cNvSpPr>
            <a:spLocks noGrp="1"/>
          </p:cNvSpPr>
          <p:nvPr>
            <p:ph type="sldNum" sz="quarter" idx="11"/>
          </p:nvPr>
        </p:nvSpPr>
        <p:spPr/>
        <p:txBody>
          <a:bodyPr/>
          <a:lstStyle>
            <a:lvl1pPr>
              <a:defRPr/>
            </a:lvl1pPr>
          </a:lstStyle>
          <a:p>
            <a:fld id="{3253F1FA-40E5-4ED7-940F-093DB9A49243}" type="slidenum">
              <a:rPr lang="en-US"/>
              <a:pPr/>
              <a:t>‹#›</a:t>
            </a:fld>
            <a:endParaRPr lang="en-US"/>
          </a:p>
        </p:txBody>
      </p:sp>
    </p:spTree>
    <p:extLst>
      <p:ext uri="{BB962C8B-B14F-4D97-AF65-F5344CB8AC3E}">
        <p14:creationId xmlns:p14="http://schemas.microsoft.com/office/powerpoint/2010/main" xmlns="" val="644085942"/>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704088"/>
            <a:ext cx="8305800" cy="1143000"/>
          </a:xfrm>
        </p:spPr>
        <p:txBody>
          <a:bodyPr>
            <a:normAutofit/>
            <a:scene3d>
              <a:camera prst="orthographicFront"/>
              <a:lightRig rig="freezing" dir="t">
                <a:rot lat="0" lon="0" rev="5640000"/>
              </a:lightRig>
            </a:scene3d>
            <a:sp3d prstMaterial="flat">
              <a:contourClr>
                <a:schemeClr val="tx2"/>
              </a:contourClr>
            </a:sp3d>
          </a:bodyPr>
          <a:lstStyle>
            <a:lvl1pPr algn="l" rtl="0">
              <a:spcBef>
                <a:spcPct val="0"/>
              </a:spcBef>
              <a:buNone/>
              <a:defRPr sz="5000" b="0">
                <a:ln>
                  <a:noFill/>
                </a:ln>
                <a:solidFill>
                  <a:schemeClr val="tx2"/>
                </a:solidFill>
                <a:effectLst/>
                <a:latin typeface="+mj-lt"/>
                <a:ea typeface="+mj-ea"/>
                <a:cs typeface="+mj-cs"/>
              </a:defRPr>
            </a:lvl1pPr>
          </a:lstStyle>
          <a:p>
            <a:r>
              <a:rPr lang="en-US" smtClean="0"/>
              <a:t>Click to edit Master title style</a:t>
            </a:r>
            <a:endParaRPr lang="en-US"/>
          </a:p>
        </p:txBody>
      </p:sp>
      <p:sp>
        <p:nvSpPr>
          <p:cNvPr id="3" name="Date Placeholder 9"/>
          <p:cNvSpPr>
            <a:spLocks noGrp="1"/>
          </p:cNvSpPr>
          <p:nvPr>
            <p:ph type="dt" sz="half" idx="10"/>
          </p:nvPr>
        </p:nvSpPr>
        <p:spPr/>
        <p:txBody>
          <a:bodyPr/>
          <a:lstStyle>
            <a:lvl1pPr>
              <a:defRPr/>
            </a:lvl1pPr>
          </a:lstStyle>
          <a:p>
            <a:pPr>
              <a:defRPr/>
            </a:pPr>
            <a:endParaRPr lang="en-US">
              <a:solidFill>
                <a:srgbClr val="04617B">
                  <a:shade val="90000"/>
                </a:srgbClr>
              </a:solidFill>
            </a:endParaRPr>
          </a:p>
        </p:txBody>
      </p:sp>
      <p:sp>
        <p:nvSpPr>
          <p:cNvPr id="4" name="Slide Number Placeholder 17"/>
          <p:cNvSpPr>
            <a:spLocks noGrp="1"/>
          </p:cNvSpPr>
          <p:nvPr>
            <p:ph type="sldNum" sz="quarter" idx="11"/>
          </p:nvPr>
        </p:nvSpPr>
        <p:spPr/>
        <p:txBody>
          <a:bodyPr/>
          <a:lstStyle>
            <a:lvl1pPr>
              <a:defRPr/>
            </a:lvl1pPr>
          </a:lstStyle>
          <a:p>
            <a:fld id="{937DB076-C979-4241-8496-BB24C7BC0C29}" type="slidenum">
              <a:rPr lang="en-US"/>
              <a:pPr/>
              <a:t>‹#›</a:t>
            </a:fld>
            <a:endParaRPr lang="en-US"/>
          </a:p>
        </p:txBody>
      </p:sp>
    </p:spTree>
    <p:extLst>
      <p:ext uri="{BB962C8B-B14F-4D97-AF65-F5344CB8AC3E}">
        <p14:creationId xmlns:p14="http://schemas.microsoft.com/office/powerpoint/2010/main" xmlns="" val="4211292745"/>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2" name="Date Placeholder 9"/>
          <p:cNvSpPr>
            <a:spLocks noGrp="1"/>
          </p:cNvSpPr>
          <p:nvPr>
            <p:ph type="dt" sz="half" idx="10"/>
          </p:nvPr>
        </p:nvSpPr>
        <p:spPr/>
        <p:txBody>
          <a:bodyPr/>
          <a:lstStyle>
            <a:lvl1pPr>
              <a:defRPr/>
            </a:lvl1pPr>
          </a:lstStyle>
          <a:p>
            <a:pPr>
              <a:defRPr/>
            </a:pPr>
            <a:endParaRPr lang="en-US">
              <a:solidFill>
                <a:srgbClr val="04617B">
                  <a:shade val="90000"/>
                </a:srgbClr>
              </a:solidFill>
            </a:endParaRPr>
          </a:p>
        </p:txBody>
      </p:sp>
      <p:sp>
        <p:nvSpPr>
          <p:cNvPr id="3" name="Slide Number Placeholder 17"/>
          <p:cNvSpPr>
            <a:spLocks noGrp="1"/>
          </p:cNvSpPr>
          <p:nvPr>
            <p:ph type="sldNum" sz="quarter" idx="11"/>
          </p:nvPr>
        </p:nvSpPr>
        <p:spPr/>
        <p:txBody>
          <a:bodyPr/>
          <a:lstStyle>
            <a:lvl1pPr>
              <a:defRPr/>
            </a:lvl1pPr>
          </a:lstStyle>
          <a:p>
            <a:fld id="{21532FC2-EE80-4687-858D-FD26C82D260B}" type="slidenum">
              <a:rPr lang="en-US"/>
              <a:pPr/>
              <a:t>‹#›</a:t>
            </a:fld>
            <a:endParaRPr lang="en-US"/>
          </a:p>
        </p:txBody>
      </p:sp>
    </p:spTree>
    <p:extLst>
      <p:ext uri="{BB962C8B-B14F-4D97-AF65-F5344CB8AC3E}">
        <p14:creationId xmlns:p14="http://schemas.microsoft.com/office/powerpoint/2010/main" xmlns="" val="924284812"/>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85800" y="514352"/>
            <a:ext cx="2743200" cy="1162050"/>
          </a:xfrm>
        </p:spPr>
        <p:txBody>
          <a:bodyPr>
            <a:noAutofit/>
          </a:bodyPr>
          <a:lstStyle>
            <a:lvl1pPr algn="l" rtl="0">
              <a:spcBef>
                <a:spcPct val="0"/>
              </a:spcBef>
              <a:buNone/>
              <a:defRPr sz="2600" b="0">
                <a:ln>
                  <a:noFill/>
                </a:ln>
                <a:solidFill>
                  <a:schemeClr val="tx2"/>
                </a:solidFill>
                <a:effectLst/>
                <a:latin typeface="+mj-lt"/>
                <a:ea typeface="+mj-ea"/>
                <a:cs typeface="+mj-cs"/>
              </a:defRPr>
            </a:lvl1pPr>
          </a:lstStyle>
          <a:p>
            <a:r>
              <a:rPr lang="en-US" smtClean="0"/>
              <a:t>Click to edit Master title style</a:t>
            </a:r>
            <a:endParaRPr lang="en-US"/>
          </a:p>
        </p:txBody>
      </p:sp>
      <p:sp>
        <p:nvSpPr>
          <p:cNvPr id="3" name="Text Placeholder 2"/>
          <p:cNvSpPr>
            <a:spLocks noGrp="1"/>
          </p:cNvSpPr>
          <p:nvPr>
            <p:ph type="body" idx="2"/>
          </p:nvPr>
        </p:nvSpPr>
        <p:spPr>
          <a:xfrm>
            <a:off x="685800" y="1676400"/>
            <a:ext cx="2743200" cy="4572000"/>
          </a:xfrm>
        </p:spPr>
        <p:txBody>
          <a:bodyPr lIns="18288" rIns="18288"/>
          <a:lstStyle>
            <a:lvl1pPr marL="0" indent="0" algn="l">
              <a:buNone/>
              <a:defRPr sz="1400"/>
            </a:lvl1pPr>
            <a:lvl2pPr indent="0" algn="l">
              <a:buNone/>
              <a:defRPr sz="1200"/>
            </a:lvl2pPr>
            <a:lvl3pPr indent="0" algn="l">
              <a:buNone/>
              <a:defRPr sz="1000"/>
            </a:lvl3pPr>
            <a:lvl4pPr indent="0" algn="l">
              <a:buNone/>
              <a:defRPr sz="900"/>
            </a:lvl4pPr>
            <a:lvl5pPr indent="0" algn="l">
              <a:buNone/>
              <a:defRPr sz="900"/>
            </a:lvl5pPr>
          </a:lstStyle>
          <a:p>
            <a:pPr lvl="0"/>
            <a:r>
              <a:rPr lang="en-US" smtClean="0"/>
              <a:t>Click to edit Master text styles</a:t>
            </a:r>
          </a:p>
        </p:txBody>
      </p:sp>
      <p:sp>
        <p:nvSpPr>
          <p:cNvPr id="4" name="Content Placeholder 3"/>
          <p:cNvSpPr>
            <a:spLocks noGrp="1"/>
          </p:cNvSpPr>
          <p:nvPr>
            <p:ph sz="half" idx="1"/>
          </p:nvPr>
        </p:nvSpPr>
        <p:spPr>
          <a:xfrm>
            <a:off x="3575050" y="1676400"/>
            <a:ext cx="5111750" cy="4572000"/>
          </a:xfrm>
        </p:spPr>
        <p:txBody>
          <a:bodyPr tIns="0"/>
          <a:lstStyle>
            <a:lvl1pPr>
              <a:defRPr sz="2800"/>
            </a:lvl1pPr>
            <a:lvl2pPr>
              <a:defRPr sz="2600"/>
            </a:lvl2pPr>
            <a:lvl3pPr>
              <a:defRPr sz="2400"/>
            </a:lvl3pPr>
            <a:lvl4pPr>
              <a:defRPr sz="2000"/>
            </a:lvl4pPr>
            <a:lvl5pPr>
              <a:defRPr sz="18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9"/>
          <p:cNvSpPr>
            <a:spLocks noGrp="1"/>
          </p:cNvSpPr>
          <p:nvPr>
            <p:ph type="dt" sz="half" idx="10"/>
          </p:nvPr>
        </p:nvSpPr>
        <p:spPr/>
        <p:txBody>
          <a:bodyPr/>
          <a:lstStyle>
            <a:lvl1pPr>
              <a:defRPr/>
            </a:lvl1pPr>
          </a:lstStyle>
          <a:p>
            <a:pPr>
              <a:defRPr/>
            </a:pPr>
            <a:endParaRPr lang="en-US">
              <a:solidFill>
                <a:srgbClr val="04617B">
                  <a:shade val="90000"/>
                </a:srgbClr>
              </a:solidFill>
            </a:endParaRPr>
          </a:p>
        </p:txBody>
      </p:sp>
      <p:sp>
        <p:nvSpPr>
          <p:cNvPr id="6" name="Slide Number Placeholder 17"/>
          <p:cNvSpPr>
            <a:spLocks noGrp="1"/>
          </p:cNvSpPr>
          <p:nvPr>
            <p:ph type="sldNum" sz="quarter" idx="11"/>
          </p:nvPr>
        </p:nvSpPr>
        <p:spPr/>
        <p:txBody>
          <a:bodyPr/>
          <a:lstStyle>
            <a:lvl1pPr>
              <a:defRPr/>
            </a:lvl1pPr>
          </a:lstStyle>
          <a:p>
            <a:fld id="{EC295487-2855-41C7-8064-D6636D10CD53}" type="slidenum">
              <a:rPr lang="en-US"/>
              <a:pPr/>
              <a:t>‹#›</a:t>
            </a:fld>
            <a:endParaRPr lang="en-US"/>
          </a:p>
        </p:txBody>
      </p:sp>
    </p:spTree>
    <p:extLst>
      <p:ext uri="{BB962C8B-B14F-4D97-AF65-F5344CB8AC3E}">
        <p14:creationId xmlns:p14="http://schemas.microsoft.com/office/powerpoint/2010/main" xmlns="" val="402767087"/>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5" name="Snip and Round Single Corner Rectangle 4"/>
          <p:cNvSpPr/>
          <p:nvPr/>
        </p:nvSpPr>
        <p:spPr>
          <a:xfrm rot="420000" flipV="1">
            <a:off x="3165475" y="1108075"/>
            <a:ext cx="5257800" cy="4114800"/>
          </a:xfrm>
          <a:prstGeom prst="snipRoundRect">
            <a:avLst>
              <a:gd name="adj1" fmla="val 0"/>
              <a:gd name="adj2" fmla="val 3646"/>
            </a:avLst>
          </a:prstGeom>
          <a:solidFill>
            <a:srgbClr val="FFFFFF"/>
          </a:solidFill>
          <a:ln w="3175" cap="rnd" cmpd="sng" algn="ctr">
            <a:solidFill>
              <a:srgbClr val="C0C0C0"/>
            </a:solidFill>
            <a:prstDash val="solid"/>
          </a:ln>
          <a:effectLst>
            <a:outerShdw blurRad="63500" dist="38500" dir="7500000" sx="98500" sy="100080" kx="100000" algn="tl" rotWithShape="0">
              <a:srgbClr val="000000">
                <a:alpha val="25000"/>
              </a:srgbClr>
            </a:outerShdw>
          </a:effectLst>
        </p:spPr>
        <p:style>
          <a:lnRef idx="2">
            <a:schemeClr val="accent1"/>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6" name="Right Triangle 5"/>
          <p:cNvSpPr/>
          <p:nvPr/>
        </p:nvSpPr>
        <p:spPr>
          <a:xfrm rot="420000" flipV="1">
            <a:off x="8004175" y="5359400"/>
            <a:ext cx="155575" cy="155575"/>
          </a:xfrm>
          <a:prstGeom prst="rtTriangle">
            <a:avLst/>
          </a:prstGeom>
          <a:solidFill>
            <a:srgbClr val="FFFFFF"/>
          </a:solidFill>
          <a:ln w="12700" cap="flat" cmpd="sng" algn="ctr">
            <a:solidFill>
              <a:srgbClr val="FFFFFF"/>
            </a:solidFill>
            <a:prstDash val="solid"/>
            <a:bevel/>
          </a:ln>
          <a:effectLst>
            <a:outerShdw blurRad="19685" dist="6350" dir="12900000" algn="tl" rotWithShape="0">
              <a:srgbClr val="000000">
                <a:alpha val="47000"/>
              </a:srgbClr>
            </a:outerShdw>
          </a:effectLst>
        </p:spPr>
        <p:style>
          <a:lnRef idx="2">
            <a:schemeClr val="accent1"/>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7" name="Freeform 6"/>
          <p:cNvSpPr>
            <a:spLocks/>
          </p:cNvSpPr>
          <p:nvPr/>
        </p:nvSpPr>
        <p:spPr bwMode="auto">
          <a:xfrm flipV="1">
            <a:off x="-9525" y="5816600"/>
            <a:ext cx="9163050" cy="1041400"/>
          </a:xfrm>
          <a:custGeom>
            <a:avLst>
              <a:gd name="A1" fmla="val 0"/>
              <a:gd name="A2" fmla="val 0"/>
              <a:gd name="A3" fmla="val 0"/>
              <a:gd name="A4" fmla="val 0"/>
              <a:gd name="A5" fmla="val 0"/>
              <a:gd name="A6" fmla="val 0"/>
              <a:gd name="A7" fmla="val 0"/>
              <a:gd name="A8" fmla="val 0"/>
            </a:avLst>
            <a:gdLst/>
            <a:ahLst/>
            <a:cxnLst>
              <a:cxn ang="0">
                <a:pos x="6" y="2"/>
              </a:cxn>
              <a:cxn ang="0">
                <a:pos x="2542" y="0"/>
              </a:cxn>
              <a:cxn ang="0">
                <a:pos x="4374" y="367"/>
              </a:cxn>
              <a:cxn ang="0">
                <a:pos x="5766" y="55"/>
              </a:cxn>
              <a:cxn ang="0">
                <a:pos x="5772" y="213"/>
              </a:cxn>
              <a:cxn ang="0">
                <a:pos x="4302" y="439"/>
              </a:cxn>
              <a:cxn ang="0">
                <a:pos x="1488" y="201"/>
              </a:cxn>
              <a:cxn ang="0">
                <a:pos x="0" y="656"/>
              </a:cxn>
              <a:cxn ang="0">
                <a:pos x="6" y="2"/>
              </a:cxn>
            </a:cxnLst>
            <a:rect l="0" t="0" r="0" b="0"/>
            <a:pathLst>
              <a:path w="5772" h="656">
                <a:moveTo>
                  <a:pt x="6" y="2"/>
                </a:moveTo>
                <a:lnTo>
                  <a:pt x="2542" y="0"/>
                </a:lnTo>
                <a:cubicBezTo>
                  <a:pt x="2746" y="101"/>
                  <a:pt x="3828" y="367"/>
                  <a:pt x="4374" y="367"/>
                </a:cubicBezTo>
                <a:cubicBezTo>
                  <a:pt x="4920" y="367"/>
                  <a:pt x="5526" y="152"/>
                  <a:pt x="5766" y="55"/>
                </a:cubicBezTo>
                <a:lnTo>
                  <a:pt x="5772" y="213"/>
                </a:lnTo>
                <a:cubicBezTo>
                  <a:pt x="5670" y="257"/>
                  <a:pt x="5016" y="441"/>
                  <a:pt x="4302" y="439"/>
                </a:cubicBezTo>
                <a:cubicBezTo>
                  <a:pt x="3588" y="437"/>
                  <a:pt x="2205" y="165"/>
                  <a:pt x="1488" y="201"/>
                </a:cubicBezTo>
                <a:cubicBezTo>
                  <a:pt x="750" y="209"/>
                  <a:pt x="270" y="482"/>
                  <a:pt x="0" y="656"/>
                </a:cubicBezTo>
                <a:lnTo>
                  <a:pt x="6" y="2"/>
                </a:lnTo>
                <a:close/>
              </a:path>
            </a:pathLst>
          </a:custGeom>
          <a:gradFill>
            <a:gsLst>
              <a:gs pos="0">
                <a:schemeClr val="accent2">
                  <a:shade val="50000"/>
                  <a:alpha val="45000"/>
                  <a:satMod val="120000"/>
                </a:schemeClr>
              </a:gs>
              <a:gs pos="100000">
                <a:schemeClr val="accent3">
                  <a:shade val="80000"/>
                  <a:alpha val="55000"/>
                  <a:satMod val="155000"/>
                </a:schemeClr>
              </a:gs>
            </a:gsLst>
            <a:lin ang="5400000" scaled="1"/>
          </a:gradFill>
          <a:ln w="9525" cap="flat" cmpd="sng" algn="ctr">
            <a:noFill/>
            <a:prstDash val="solid"/>
            <a:round/>
            <a:headEnd type="none" w="med" len="med"/>
            <a:tailEnd type="none" w="med" len="med"/>
          </a:ln>
          <a:effectLst/>
        </p:spPr>
        <p:txBody>
          <a:bodyPr/>
          <a:lstStyle/>
          <a:p>
            <a:pPr>
              <a:defRPr/>
            </a:pPr>
            <a:endParaRPr lang="en-US">
              <a:solidFill>
                <a:prstClr val="black"/>
              </a:solidFill>
              <a:latin typeface="Constantia"/>
              <a:cs typeface="+mn-cs"/>
            </a:endParaRPr>
          </a:p>
        </p:txBody>
      </p:sp>
      <p:sp>
        <p:nvSpPr>
          <p:cNvPr id="8" name="Freeform 7"/>
          <p:cNvSpPr>
            <a:spLocks/>
          </p:cNvSpPr>
          <p:nvPr/>
        </p:nvSpPr>
        <p:spPr bwMode="auto">
          <a:xfrm flipV="1">
            <a:off x="4381500" y="6219825"/>
            <a:ext cx="4762500" cy="638175"/>
          </a:xfrm>
          <a:custGeom>
            <a:avLst>
              <a:gd name="A1" fmla="val 0"/>
              <a:gd name="A2" fmla="val 0"/>
              <a:gd name="A3" fmla="val 0"/>
              <a:gd name="A4" fmla="val 0"/>
              <a:gd name="A5" fmla="val 0"/>
              <a:gd name="A6" fmla="val 0"/>
              <a:gd name="A7" fmla="val 0"/>
              <a:gd name="A8" fmla="val 0"/>
            </a:avLst>
            <a:gdLst/>
            <a:ahLst/>
            <a:cxnLst>
              <a:cxn ang="0">
                <a:pos x="0" y="0"/>
              </a:cxn>
              <a:cxn ang="0">
                <a:pos x="1668" y="564"/>
              </a:cxn>
              <a:cxn ang="0">
                <a:pos x="3000" y="186"/>
              </a:cxn>
              <a:cxn ang="0">
                <a:pos x="3000" y="6"/>
              </a:cxn>
              <a:cxn ang="0">
                <a:pos x="0" y="0"/>
              </a:cxn>
            </a:cxnLst>
            <a:rect l="0" t="0" r="0" b="0"/>
            <a:pathLst>
              <a:path w="3000" h="595">
                <a:moveTo>
                  <a:pt x="0" y="0"/>
                </a:moveTo>
                <a:cubicBezTo>
                  <a:pt x="174" y="102"/>
                  <a:pt x="1168" y="533"/>
                  <a:pt x="1668" y="564"/>
                </a:cubicBezTo>
                <a:cubicBezTo>
                  <a:pt x="2168" y="595"/>
                  <a:pt x="2778" y="279"/>
                  <a:pt x="3000" y="186"/>
                </a:cubicBezTo>
                <a:lnTo>
                  <a:pt x="3000" y="6"/>
                </a:lnTo>
                <a:lnTo>
                  <a:pt x="0" y="0"/>
                </a:lnTo>
                <a:close/>
              </a:path>
            </a:pathLst>
          </a:custGeom>
          <a:gradFill>
            <a:gsLst>
              <a:gs pos="0">
                <a:schemeClr val="accent3">
                  <a:shade val="50000"/>
                  <a:alpha val="30000"/>
                  <a:satMod val="130000"/>
                </a:schemeClr>
              </a:gs>
              <a:gs pos="80000">
                <a:schemeClr val="accent2">
                  <a:shade val="75000"/>
                  <a:alpha val="45000"/>
                  <a:satMod val="140000"/>
                </a:schemeClr>
              </a:gs>
            </a:gsLst>
            <a:lin ang="5400000" scaled="1"/>
          </a:gradFill>
          <a:ln w="9525" cap="flat" cmpd="sng" algn="ctr">
            <a:noFill/>
            <a:prstDash val="solid"/>
            <a:round/>
            <a:headEnd type="none" w="med" len="med"/>
            <a:tailEnd type="none" w="med" len="med"/>
          </a:ln>
          <a:effectLst/>
        </p:spPr>
        <p:txBody>
          <a:bodyPr/>
          <a:lstStyle/>
          <a:p>
            <a:pPr>
              <a:defRPr/>
            </a:pPr>
            <a:endParaRPr lang="en-US">
              <a:solidFill>
                <a:prstClr val="black"/>
              </a:solidFill>
              <a:latin typeface="Constantia"/>
              <a:cs typeface="+mn-cs"/>
            </a:endParaRPr>
          </a:p>
        </p:txBody>
      </p:sp>
      <p:sp>
        <p:nvSpPr>
          <p:cNvPr id="2" name="Title 1"/>
          <p:cNvSpPr>
            <a:spLocks noGrp="1"/>
          </p:cNvSpPr>
          <p:nvPr>
            <p:ph type="title"/>
          </p:nvPr>
        </p:nvSpPr>
        <p:spPr>
          <a:xfrm>
            <a:off x="609600" y="1176996"/>
            <a:ext cx="2212848" cy="1582621"/>
          </a:xfrm>
        </p:spPr>
        <p:txBody>
          <a:bodyPr lIns="45720" rIns="45720" bIns="45720"/>
          <a:lstStyle>
            <a:lvl1pPr algn="l">
              <a:buNone/>
              <a:defRPr sz="2000" b="1">
                <a:solidFill>
                  <a:schemeClr val="tx2"/>
                </a:solidFill>
              </a:defRPr>
            </a:lvl1pPr>
          </a:lstStyle>
          <a:p>
            <a:r>
              <a:rPr lang="en-US" smtClean="0"/>
              <a:t>Click to edit Master title style</a:t>
            </a:r>
            <a:endParaRPr lang="en-US"/>
          </a:p>
        </p:txBody>
      </p:sp>
      <p:sp>
        <p:nvSpPr>
          <p:cNvPr id="4" name="Text Placeholder 3"/>
          <p:cNvSpPr>
            <a:spLocks noGrp="1"/>
          </p:cNvSpPr>
          <p:nvPr>
            <p:ph type="body" sz="half" idx="2"/>
          </p:nvPr>
        </p:nvSpPr>
        <p:spPr>
          <a:xfrm>
            <a:off x="609600" y="2828785"/>
            <a:ext cx="2209800" cy="2179320"/>
          </a:xfrm>
        </p:spPr>
        <p:txBody>
          <a:bodyPr lIns="64008" rIns="45720"/>
          <a:lstStyle>
            <a:lvl1pPr marL="0" indent="0" algn="l">
              <a:spcBef>
                <a:spcPts val="250"/>
              </a:spcBef>
              <a:buFontTx/>
              <a:buNone/>
              <a:defRPr sz="1300"/>
            </a:lvl1pPr>
            <a:lvl2pPr>
              <a:defRPr sz="1200"/>
            </a:lvl2pPr>
            <a:lvl3pPr>
              <a:defRPr sz="1000"/>
            </a:lvl3pPr>
            <a:lvl4pPr>
              <a:defRPr sz="900"/>
            </a:lvl4pPr>
            <a:lvl5pPr>
              <a:defRPr sz="900"/>
            </a:lvl5pPr>
          </a:lstStyle>
          <a:p>
            <a:pPr lvl="0"/>
            <a:r>
              <a:rPr lang="en-US" smtClean="0"/>
              <a:t>Click to edit Master text styles</a:t>
            </a:r>
          </a:p>
        </p:txBody>
      </p:sp>
      <p:sp>
        <p:nvSpPr>
          <p:cNvPr id="3" name="Picture Placeholder 2"/>
          <p:cNvSpPr>
            <a:spLocks noGrp="1"/>
          </p:cNvSpPr>
          <p:nvPr>
            <p:ph type="pic" idx="1"/>
          </p:nvPr>
        </p:nvSpPr>
        <p:spPr>
          <a:xfrm rot="420000">
            <a:off x="3485793" y="1199517"/>
            <a:ext cx="4617720" cy="3931920"/>
          </a:xfrm>
          <a:prstGeom prst="rect">
            <a:avLst/>
          </a:prstGeom>
          <a:solidFill>
            <a:schemeClr val="bg2"/>
          </a:solidFill>
          <a:ln w="3000" cap="rnd">
            <a:solidFill>
              <a:srgbClr val="C0C0C0"/>
            </a:solidFill>
            <a:round/>
          </a:ln>
          <a:effectLst/>
        </p:spPr>
        <p:txBody>
          <a:bodyPr>
            <a:normAutofit/>
          </a:bodyPr>
          <a:lstStyle>
            <a:lvl1pPr marL="0" indent="0">
              <a:buNone/>
              <a:defRPr sz="3200"/>
            </a:lvl1pPr>
          </a:lstStyle>
          <a:p>
            <a:pPr lvl="0"/>
            <a:r>
              <a:rPr lang="en-US" noProof="0" smtClean="0"/>
              <a:t>Click icon to add picture</a:t>
            </a:r>
            <a:endParaRPr lang="en-US" noProof="0" dirty="0"/>
          </a:p>
        </p:txBody>
      </p:sp>
      <p:sp>
        <p:nvSpPr>
          <p:cNvPr id="10" name="Date Placeholder 4"/>
          <p:cNvSpPr>
            <a:spLocks noGrp="1"/>
          </p:cNvSpPr>
          <p:nvPr>
            <p:ph type="dt" sz="half" idx="10"/>
          </p:nvPr>
        </p:nvSpPr>
        <p:spPr/>
        <p:txBody>
          <a:bodyPr/>
          <a:lstStyle>
            <a:lvl1pPr>
              <a:defRPr/>
            </a:lvl1pPr>
          </a:lstStyle>
          <a:p>
            <a:pPr>
              <a:defRPr/>
            </a:pPr>
            <a:endParaRPr lang="en-US">
              <a:solidFill>
                <a:srgbClr val="04617B">
                  <a:shade val="90000"/>
                </a:srgbClr>
              </a:solidFill>
            </a:endParaRPr>
          </a:p>
        </p:txBody>
      </p:sp>
      <p:sp>
        <p:nvSpPr>
          <p:cNvPr id="11" name="Slide Number Placeholder 6"/>
          <p:cNvSpPr>
            <a:spLocks noGrp="1"/>
          </p:cNvSpPr>
          <p:nvPr>
            <p:ph type="sldNum" sz="quarter" idx="11"/>
          </p:nvPr>
        </p:nvSpPr>
        <p:spPr>
          <a:xfrm>
            <a:off x="8077200" y="6356350"/>
            <a:ext cx="609600" cy="365125"/>
          </a:xfrm>
        </p:spPr>
        <p:txBody>
          <a:bodyPr/>
          <a:lstStyle>
            <a:lvl1pPr>
              <a:defRPr/>
            </a:lvl1pPr>
          </a:lstStyle>
          <a:p>
            <a:fld id="{424EFFA7-05E3-4E89-B3DC-233C0F1A22AF}" type="slidenum">
              <a:rPr lang="en-US"/>
              <a:pPr/>
              <a:t>‹#›</a:t>
            </a:fld>
            <a:endParaRPr lang="en-US"/>
          </a:p>
        </p:txBody>
      </p:sp>
    </p:spTree>
    <p:extLst>
      <p:ext uri="{BB962C8B-B14F-4D97-AF65-F5344CB8AC3E}">
        <p14:creationId xmlns:p14="http://schemas.microsoft.com/office/powerpoint/2010/main" xmlns="" val="568156984"/>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9"/>
          <p:cNvSpPr>
            <a:spLocks noGrp="1"/>
          </p:cNvSpPr>
          <p:nvPr>
            <p:ph type="dt" sz="half" idx="10"/>
          </p:nvPr>
        </p:nvSpPr>
        <p:spPr/>
        <p:txBody>
          <a:bodyPr/>
          <a:lstStyle>
            <a:lvl1pPr>
              <a:defRPr/>
            </a:lvl1pPr>
          </a:lstStyle>
          <a:p>
            <a:pPr>
              <a:defRPr/>
            </a:pPr>
            <a:endParaRPr lang="en-US">
              <a:solidFill>
                <a:srgbClr val="04617B">
                  <a:shade val="90000"/>
                </a:srgbClr>
              </a:solidFill>
            </a:endParaRPr>
          </a:p>
        </p:txBody>
      </p:sp>
      <p:sp>
        <p:nvSpPr>
          <p:cNvPr id="5" name="Slide Number Placeholder 17"/>
          <p:cNvSpPr>
            <a:spLocks noGrp="1"/>
          </p:cNvSpPr>
          <p:nvPr>
            <p:ph type="sldNum" sz="quarter" idx="11"/>
          </p:nvPr>
        </p:nvSpPr>
        <p:spPr/>
        <p:txBody>
          <a:bodyPr/>
          <a:lstStyle>
            <a:lvl1pPr>
              <a:defRPr/>
            </a:lvl1pPr>
          </a:lstStyle>
          <a:p>
            <a:fld id="{D72F4FA5-5BB2-4E4C-B6E1-BCC8BA57DFED}" type="slidenum">
              <a:rPr lang="en-US"/>
              <a:pPr/>
              <a:t>‹#›</a:t>
            </a:fld>
            <a:endParaRPr lang="en-US"/>
          </a:p>
        </p:txBody>
      </p:sp>
    </p:spTree>
    <p:extLst>
      <p:ext uri="{BB962C8B-B14F-4D97-AF65-F5344CB8AC3E}">
        <p14:creationId xmlns:p14="http://schemas.microsoft.com/office/powerpoint/2010/main" xmlns="" val="2920915550"/>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914401"/>
            <a:ext cx="2057400" cy="5211763"/>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914401"/>
            <a:ext cx="6019800" cy="5211763"/>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9"/>
          <p:cNvSpPr>
            <a:spLocks noGrp="1"/>
          </p:cNvSpPr>
          <p:nvPr>
            <p:ph type="dt" sz="half" idx="10"/>
          </p:nvPr>
        </p:nvSpPr>
        <p:spPr/>
        <p:txBody>
          <a:bodyPr/>
          <a:lstStyle>
            <a:lvl1pPr>
              <a:defRPr/>
            </a:lvl1pPr>
          </a:lstStyle>
          <a:p>
            <a:pPr>
              <a:defRPr/>
            </a:pPr>
            <a:endParaRPr lang="en-US">
              <a:solidFill>
                <a:srgbClr val="04617B">
                  <a:shade val="90000"/>
                </a:srgbClr>
              </a:solidFill>
            </a:endParaRPr>
          </a:p>
        </p:txBody>
      </p:sp>
      <p:sp>
        <p:nvSpPr>
          <p:cNvPr id="5" name="Slide Number Placeholder 17"/>
          <p:cNvSpPr>
            <a:spLocks noGrp="1"/>
          </p:cNvSpPr>
          <p:nvPr>
            <p:ph type="sldNum" sz="quarter" idx="11"/>
          </p:nvPr>
        </p:nvSpPr>
        <p:spPr/>
        <p:txBody>
          <a:bodyPr/>
          <a:lstStyle>
            <a:lvl1pPr>
              <a:defRPr/>
            </a:lvl1pPr>
          </a:lstStyle>
          <a:p>
            <a:fld id="{408DF351-3098-4298-B2EA-A98B74C1097E}" type="slidenum">
              <a:rPr lang="en-US"/>
              <a:pPr/>
              <a:t>‹#›</a:t>
            </a:fld>
            <a:endParaRPr lang="en-US"/>
          </a:p>
        </p:txBody>
      </p:sp>
    </p:spTree>
    <p:extLst>
      <p:ext uri="{BB962C8B-B14F-4D97-AF65-F5344CB8AC3E}">
        <p14:creationId xmlns:p14="http://schemas.microsoft.com/office/powerpoint/2010/main" xmlns="" val="4201637590"/>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457200" y="704850"/>
            <a:ext cx="8229600" cy="561975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3" name="Date Placeholder 2"/>
          <p:cNvSpPr>
            <a:spLocks noGrp="1"/>
          </p:cNvSpPr>
          <p:nvPr>
            <p:ph type="dt" sz="half" idx="10"/>
          </p:nvPr>
        </p:nvSpPr>
        <p:spPr>
          <a:xfrm>
            <a:off x="457200" y="6356350"/>
            <a:ext cx="2133600" cy="365125"/>
          </a:xfrm>
        </p:spPr>
        <p:txBody>
          <a:bodyPr/>
          <a:lstStyle>
            <a:lvl1pPr>
              <a:defRPr/>
            </a:lvl1pPr>
          </a:lstStyle>
          <a:p>
            <a:pPr>
              <a:defRPr/>
            </a:pPr>
            <a:endParaRPr lang="en-US">
              <a:solidFill>
                <a:srgbClr val="04617B">
                  <a:shade val="90000"/>
                </a:srgbClr>
              </a:solidFill>
            </a:endParaRPr>
          </a:p>
        </p:txBody>
      </p:sp>
      <p:sp>
        <p:nvSpPr>
          <p:cNvPr id="4" name="Slide Number Placeholder 3"/>
          <p:cNvSpPr>
            <a:spLocks noGrp="1"/>
          </p:cNvSpPr>
          <p:nvPr>
            <p:ph type="sldNum" sz="quarter" idx="11"/>
          </p:nvPr>
        </p:nvSpPr>
        <p:spPr>
          <a:xfrm>
            <a:off x="7924800" y="6356350"/>
            <a:ext cx="762000" cy="365125"/>
          </a:xfrm>
        </p:spPr>
        <p:txBody>
          <a:bodyPr/>
          <a:lstStyle>
            <a:lvl1pPr>
              <a:defRPr/>
            </a:lvl1pPr>
          </a:lstStyle>
          <a:p>
            <a:fld id="{4B058633-58B0-4403-B6EF-06FB3A8FCC7A}" type="slidenum">
              <a:rPr lang="en-US"/>
              <a:pPr/>
              <a:t>‹#›</a:t>
            </a:fld>
            <a:endParaRPr lang="en-US"/>
          </a:p>
        </p:txBody>
      </p:sp>
    </p:spTree>
    <p:extLst>
      <p:ext uri="{BB962C8B-B14F-4D97-AF65-F5344CB8AC3E}">
        <p14:creationId xmlns:p14="http://schemas.microsoft.com/office/powerpoint/2010/main" xmlns="" val="2508331568"/>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149350" y="354013"/>
            <a:ext cx="7607300" cy="560387"/>
          </a:xfr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381000" y="1143000"/>
            <a:ext cx="4114800" cy="48006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143000"/>
            <a:ext cx="4114800" cy="48006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Slide Number Placeholder 17"/>
          <p:cNvSpPr>
            <a:spLocks noGrp="1"/>
          </p:cNvSpPr>
          <p:nvPr>
            <p:ph type="sldNum" sz="quarter" idx="11"/>
          </p:nvPr>
        </p:nvSpPr>
        <p:spPr>
          <a:xfrm>
            <a:off x="7924800" y="6400800"/>
            <a:ext cx="762000" cy="365125"/>
          </a:xfrm>
        </p:spPr>
        <p:txBody>
          <a:bodyPr/>
          <a:lstStyle>
            <a:lvl1pPr>
              <a:defRPr/>
            </a:lvl1pPr>
          </a:lstStyle>
          <a:p>
            <a:fld id="{408DF351-3098-4298-B2EA-A98B74C1097E}" type="slidenum">
              <a:rPr lang="en-US"/>
              <a:pPr/>
              <a:t>‹#›</a:t>
            </a:fld>
            <a:endParaRPr lang="en-US"/>
          </a:p>
        </p:txBody>
      </p:sp>
    </p:spTree>
    <p:extLst>
      <p:ext uri="{BB962C8B-B14F-4D97-AF65-F5344CB8AC3E}">
        <p14:creationId xmlns:p14="http://schemas.microsoft.com/office/powerpoint/2010/main" xmlns="" val="3309676824"/>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showMasterSp="0" type="txAndTwoObj">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1149350" y="354013"/>
            <a:ext cx="7607300" cy="560387"/>
          </a:xfr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381000" y="1143000"/>
            <a:ext cx="4114800" cy="48006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quarter" idx="2"/>
          </p:nvPr>
        </p:nvSpPr>
        <p:spPr>
          <a:xfrm>
            <a:off x="4648200" y="1143000"/>
            <a:ext cx="4114800" cy="23241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 Placeholder 4"/>
          <p:cNvSpPr>
            <a:spLocks noGrp="1"/>
          </p:cNvSpPr>
          <p:nvPr>
            <p:ph sz="quarter" idx="3"/>
          </p:nvPr>
        </p:nvSpPr>
        <p:spPr>
          <a:xfrm>
            <a:off x="4648200" y="3619500"/>
            <a:ext cx="4114800" cy="23241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Slide Number Placeholder 17"/>
          <p:cNvSpPr>
            <a:spLocks noGrp="1"/>
          </p:cNvSpPr>
          <p:nvPr>
            <p:ph type="sldNum" sz="quarter" idx="11"/>
          </p:nvPr>
        </p:nvSpPr>
        <p:spPr>
          <a:xfrm>
            <a:off x="7924800" y="6356350"/>
            <a:ext cx="762000" cy="365125"/>
          </a:xfrm>
        </p:spPr>
        <p:txBody>
          <a:bodyPr/>
          <a:lstStyle>
            <a:lvl1pPr>
              <a:defRPr/>
            </a:lvl1pPr>
          </a:lstStyle>
          <a:p>
            <a:fld id="{408DF351-3098-4298-B2EA-A98B74C1097E}" type="slidenum">
              <a:rPr lang="en-US"/>
              <a:pPr/>
              <a:t>‹#›</a:t>
            </a:fld>
            <a:endParaRPr lang="en-US"/>
          </a:p>
        </p:txBody>
      </p:sp>
    </p:spTree>
    <p:extLst>
      <p:ext uri="{BB962C8B-B14F-4D97-AF65-F5344CB8AC3E}">
        <p14:creationId xmlns:p14="http://schemas.microsoft.com/office/powerpoint/2010/main" xmlns="" val="2797571435"/>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pPr>
              <a:defRPr/>
            </a:pPr>
            <a:endParaRPr lang="en-US">
              <a:solidFill>
                <a:srgbClr val="04617B">
                  <a:shade val="90000"/>
                </a:srgbClr>
              </a:solidFill>
            </a:endParaRPr>
          </a:p>
        </p:txBody>
      </p:sp>
      <p:sp>
        <p:nvSpPr>
          <p:cNvPr id="4" name="Slide Number Placeholder 17"/>
          <p:cNvSpPr>
            <a:spLocks noGrp="1"/>
          </p:cNvSpPr>
          <p:nvPr>
            <p:ph type="sldNum" sz="quarter" idx="11"/>
          </p:nvPr>
        </p:nvSpPr>
        <p:spPr>
          <a:xfrm>
            <a:off x="7924800" y="6356350"/>
            <a:ext cx="762000" cy="365125"/>
          </a:xfrm>
        </p:spPr>
        <p:txBody>
          <a:bodyPr/>
          <a:lstStyle>
            <a:lvl1pPr>
              <a:defRPr/>
            </a:lvl1pPr>
          </a:lstStyle>
          <a:p>
            <a:fld id="{408DF351-3098-4298-B2EA-A98B74C1097E}" type="slidenum">
              <a:rPr lang="en-US"/>
              <a:pPr/>
              <a:t>‹#›</a:t>
            </a:fld>
            <a:endParaRPr lang="en-US"/>
          </a:p>
        </p:txBody>
      </p:sp>
    </p:spTree>
    <p:extLst>
      <p:ext uri="{BB962C8B-B14F-4D97-AF65-F5344CB8AC3E}">
        <p14:creationId xmlns:p14="http://schemas.microsoft.com/office/powerpoint/2010/main" xmlns="" val="901810200"/>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0.xml"/><Relationship Id="rId13" Type="http://schemas.openxmlformats.org/officeDocument/2006/relationships/slideLayout" Target="../slideLayouts/slideLayout25.xml"/><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slideLayout" Target="../slideLayouts/slideLayout24.xml"/><Relationship Id="rId2" Type="http://schemas.openxmlformats.org/officeDocument/2006/relationships/slideLayout" Target="../slideLayouts/slideLayout14.xml"/><Relationship Id="rId16" Type="http://schemas.openxmlformats.org/officeDocument/2006/relationships/theme" Target="../theme/theme2.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5" Type="http://schemas.openxmlformats.org/officeDocument/2006/relationships/slideLayout" Target="../slideLayouts/slideLayout27.xml"/><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 Id="rId14" Type="http://schemas.openxmlformats.org/officeDocument/2006/relationships/slideLayout" Target="../slideLayouts/slideLayout26.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Freeform 6"/>
          <p:cNvSpPr>
            <a:spLocks/>
          </p:cNvSpPr>
          <p:nvPr/>
        </p:nvSpPr>
        <p:spPr bwMode="auto">
          <a:xfrm>
            <a:off x="-9525" y="-7938"/>
            <a:ext cx="9163050" cy="1041401"/>
          </a:xfrm>
          <a:custGeom>
            <a:avLst>
              <a:gd name="A1" fmla="val 0"/>
              <a:gd name="A2" fmla="val 0"/>
              <a:gd name="A3" fmla="val 0"/>
              <a:gd name="A4" fmla="val 0"/>
              <a:gd name="A5" fmla="val 0"/>
              <a:gd name="A6" fmla="val 0"/>
              <a:gd name="A7" fmla="val 0"/>
              <a:gd name="A8" fmla="val 0"/>
            </a:avLst>
            <a:gdLst/>
            <a:ahLst/>
            <a:cxnLst>
              <a:cxn ang="0">
                <a:pos x="6" y="2"/>
              </a:cxn>
              <a:cxn ang="0">
                <a:pos x="2542" y="0"/>
              </a:cxn>
              <a:cxn ang="0">
                <a:pos x="4374" y="367"/>
              </a:cxn>
              <a:cxn ang="0">
                <a:pos x="5766" y="55"/>
              </a:cxn>
              <a:cxn ang="0">
                <a:pos x="5772" y="213"/>
              </a:cxn>
              <a:cxn ang="0">
                <a:pos x="4302" y="439"/>
              </a:cxn>
              <a:cxn ang="0">
                <a:pos x="1488" y="201"/>
              </a:cxn>
              <a:cxn ang="0">
                <a:pos x="0" y="656"/>
              </a:cxn>
              <a:cxn ang="0">
                <a:pos x="6" y="2"/>
              </a:cxn>
            </a:cxnLst>
            <a:rect l="0" t="0" r="0" b="0"/>
            <a:pathLst>
              <a:path w="5772" h="656">
                <a:moveTo>
                  <a:pt x="6" y="2"/>
                </a:moveTo>
                <a:lnTo>
                  <a:pt x="2542" y="0"/>
                </a:lnTo>
                <a:cubicBezTo>
                  <a:pt x="2746" y="101"/>
                  <a:pt x="3828" y="367"/>
                  <a:pt x="4374" y="367"/>
                </a:cubicBezTo>
                <a:cubicBezTo>
                  <a:pt x="4920" y="367"/>
                  <a:pt x="5526" y="152"/>
                  <a:pt x="5766" y="55"/>
                </a:cubicBezTo>
                <a:lnTo>
                  <a:pt x="5772" y="213"/>
                </a:lnTo>
                <a:cubicBezTo>
                  <a:pt x="5670" y="257"/>
                  <a:pt x="5016" y="441"/>
                  <a:pt x="4302" y="439"/>
                </a:cubicBezTo>
                <a:cubicBezTo>
                  <a:pt x="3588" y="437"/>
                  <a:pt x="2205" y="165"/>
                  <a:pt x="1488" y="201"/>
                </a:cubicBezTo>
                <a:cubicBezTo>
                  <a:pt x="750" y="209"/>
                  <a:pt x="270" y="482"/>
                  <a:pt x="0" y="656"/>
                </a:cubicBezTo>
                <a:lnTo>
                  <a:pt x="6" y="2"/>
                </a:lnTo>
                <a:close/>
              </a:path>
            </a:pathLst>
          </a:custGeom>
          <a:gradFill>
            <a:gsLst>
              <a:gs pos="0">
                <a:schemeClr val="accent2">
                  <a:shade val="50000"/>
                  <a:alpha val="45000"/>
                  <a:satMod val="120000"/>
                </a:schemeClr>
              </a:gs>
              <a:gs pos="100000">
                <a:schemeClr val="accent3">
                  <a:shade val="80000"/>
                  <a:alpha val="55000"/>
                  <a:satMod val="155000"/>
                </a:schemeClr>
              </a:gs>
            </a:gsLst>
            <a:lin ang="5400000" scaled="1"/>
          </a:gradFill>
          <a:ln w="9525" cap="flat" cmpd="sng" algn="ctr">
            <a:noFill/>
            <a:prstDash val="solid"/>
            <a:round/>
            <a:headEnd type="none" w="med" len="med"/>
            <a:tailEnd type="none" w="med" len="med"/>
          </a:ln>
          <a:effectLst/>
        </p:spPr>
        <p:txBody>
          <a:bodyPr/>
          <a:lstStyle/>
          <a:p>
            <a:pPr>
              <a:defRPr/>
            </a:pPr>
            <a:endParaRPr lang="en-US" dirty="0">
              <a:latin typeface="+mn-lt"/>
              <a:cs typeface="+mn-cs"/>
            </a:endParaRPr>
          </a:p>
        </p:txBody>
      </p:sp>
      <p:sp>
        <p:nvSpPr>
          <p:cNvPr id="8" name="Freeform 7"/>
          <p:cNvSpPr>
            <a:spLocks/>
          </p:cNvSpPr>
          <p:nvPr/>
        </p:nvSpPr>
        <p:spPr bwMode="auto">
          <a:xfrm>
            <a:off x="4381500" y="-7938"/>
            <a:ext cx="4762500" cy="638176"/>
          </a:xfrm>
          <a:custGeom>
            <a:avLst>
              <a:gd name="A1" fmla="val 0"/>
              <a:gd name="A2" fmla="val 0"/>
              <a:gd name="A3" fmla="val 0"/>
              <a:gd name="A4" fmla="val 0"/>
              <a:gd name="A5" fmla="val 0"/>
              <a:gd name="A6" fmla="val 0"/>
              <a:gd name="A7" fmla="val 0"/>
              <a:gd name="A8" fmla="val 0"/>
            </a:avLst>
            <a:gdLst/>
            <a:ahLst/>
            <a:cxnLst>
              <a:cxn ang="0">
                <a:pos x="0" y="0"/>
              </a:cxn>
              <a:cxn ang="0">
                <a:pos x="1668" y="564"/>
              </a:cxn>
              <a:cxn ang="0">
                <a:pos x="3000" y="186"/>
              </a:cxn>
              <a:cxn ang="0">
                <a:pos x="3000" y="6"/>
              </a:cxn>
              <a:cxn ang="0">
                <a:pos x="0" y="0"/>
              </a:cxn>
            </a:cxnLst>
            <a:rect l="0" t="0" r="0" b="0"/>
            <a:pathLst>
              <a:path w="3000" h="595">
                <a:moveTo>
                  <a:pt x="0" y="0"/>
                </a:moveTo>
                <a:cubicBezTo>
                  <a:pt x="174" y="102"/>
                  <a:pt x="1168" y="533"/>
                  <a:pt x="1668" y="564"/>
                </a:cubicBezTo>
                <a:cubicBezTo>
                  <a:pt x="2168" y="595"/>
                  <a:pt x="2778" y="279"/>
                  <a:pt x="3000" y="186"/>
                </a:cubicBezTo>
                <a:lnTo>
                  <a:pt x="3000" y="6"/>
                </a:lnTo>
                <a:lnTo>
                  <a:pt x="0" y="0"/>
                </a:lnTo>
                <a:close/>
              </a:path>
            </a:pathLst>
          </a:custGeom>
          <a:gradFill>
            <a:gsLst>
              <a:gs pos="0">
                <a:schemeClr val="accent3">
                  <a:shade val="50000"/>
                  <a:alpha val="30000"/>
                  <a:satMod val="130000"/>
                </a:schemeClr>
              </a:gs>
              <a:gs pos="80000">
                <a:schemeClr val="accent2">
                  <a:shade val="75000"/>
                  <a:alpha val="45000"/>
                  <a:satMod val="140000"/>
                </a:schemeClr>
              </a:gs>
            </a:gsLst>
            <a:lin ang="5400000" scaled="1"/>
          </a:gradFill>
          <a:ln w="9525" cap="flat" cmpd="sng" algn="ctr">
            <a:noFill/>
            <a:prstDash val="solid"/>
            <a:round/>
            <a:headEnd type="none" w="med" len="med"/>
            <a:tailEnd type="none" w="med" len="med"/>
          </a:ln>
          <a:effectLst/>
        </p:spPr>
        <p:txBody>
          <a:bodyPr/>
          <a:lstStyle/>
          <a:p>
            <a:pPr>
              <a:defRPr/>
            </a:pPr>
            <a:endParaRPr lang="en-US" dirty="0">
              <a:latin typeface="+mn-lt"/>
              <a:cs typeface="+mn-cs"/>
            </a:endParaRPr>
          </a:p>
        </p:txBody>
      </p:sp>
      <p:sp>
        <p:nvSpPr>
          <p:cNvPr id="9" name="Title Placeholder 8"/>
          <p:cNvSpPr>
            <a:spLocks noGrp="1"/>
          </p:cNvSpPr>
          <p:nvPr>
            <p:ph type="title"/>
          </p:nvPr>
        </p:nvSpPr>
        <p:spPr bwMode="auto">
          <a:xfrm>
            <a:off x="457200" y="704850"/>
            <a:ext cx="82296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0" tIns="45720" rIns="0" bIns="0" numCol="1" anchor="b" anchorCtr="0" compatLnSpc="1">
            <a:prstTxWarp prst="textNoShape">
              <a:avLst/>
            </a:prstTxWarp>
          </a:bodyPr>
          <a:lstStyle/>
          <a:p>
            <a:pPr lvl="0"/>
            <a:r>
              <a:rPr lang="en-US" smtClean="0"/>
              <a:t>Click to edit Master title style</a:t>
            </a:r>
          </a:p>
        </p:txBody>
      </p:sp>
      <p:sp>
        <p:nvSpPr>
          <p:cNvPr id="30" name="Text Placeholder 29"/>
          <p:cNvSpPr>
            <a:spLocks noGrp="1"/>
          </p:cNvSpPr>
          <p:nvPr>
            <p:ph type="body" idx="1"/>
          </p:nvPr>
        </p:nvSpPr>
        <p:spPr bwMode="auto">
          <a:xfrm>
            <a:off x="457200" y="1935163"/>
            <a:ext cx="8229600" cy="4389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10" name="Date Placeholder 9"/>
          <p:cNvSpPr>
            <a:spLocks noGrp="1"/>
          </p:cNvSpPr>
          <p:nvPr>
            <p:ph type="dt" sz="half" idx="2"/>
          </p:nvPr>
        </p:nvSpPr>
        <p:spPr>
          <a:xfrm>
            <a:off x="457200" y="6356350"/>
            <a:ext cx="2133600" cy="365125"/>
          </a:xfrm>
          <a:prstGeom prst="rect">
            <a:avLst/>
          </a:prstGeom>
        </p:spPr>
        <p:txBody>
          <a:bodyPr vert="horz" lIns="0" tIns="0" rIns="0" bIns="0" anchor="b"/>
          <a:lstStyle>
            <a:lvl1pPr algn="l" eaLnBrk="1" latinLnBrk="0" hangingPunct="1">
              <a:defRPr kumimoji="0" sz="1200" dirty="0">
                <a:solidFill>
                  <a:schemeClr val="tx2">
                    <a:shade val="90000"/>
                  </a:schemeClr>
                </a:solidFill>
                <a:latin typeface="Arial" charset="0"/>
                <a:cs typeface="Arial" charset="0"/>
              </a:defRPr>
            </a:lvl1pPr>
          </a:lstStyle>
          <a:p>
            <a:pPr>
              <a:defRPr/>
            </a:pPr>
            <a:endParaRPr lang="en-US"/>
          </a:p>
        </p:txBody>
      </p:sp>
      <p:sp>
        <p:nvSpPr>
          <p:cNvPr id="18" name="Slide Number Placeholder 17"/>
          <p:cNvSpPr>
            <a:spLocks noGrp="1"/>
          </p:cNvSpPr>
          <p:nvPr>
            <p:ph type="sldNum" sz="quarter" idx="4"/>
          </p:nvPr>
        </p:nvSpPr>
        <p:spPr>
          <a:xfrm>
            <a:off x="7924800" y="6356350"/>
            <a:ext cx="762000" cy="365125"/>
          </a:xfrm>
          <a:prstGeom prst="rect">
            <a:avLst/>
          </a:prstGeom>
        </p:spPr>
        <p:txBody>
          <a:bodyPr vert="horz" wrap="square" lIns="0" tIns="0" rIns="0" bIns="0" numCol="1" anchor="b" anchorCtr="0" compatLnSpc="1">
            <a:prstTxWarp prst="textNoShape">
              <a:avLst/>
            </a:prstTxWarp>
          </a:bodyPr>
          <a:lstStyle>
            <a:lvl1pPr algn="r">
              <a:defRPr sz="1200">
                <a:solidFill>
                  <a:srgbClr val="045C75"/>
                </a:solidFill>
              </a:defRPr>
            </a:lvl1pPr>
          </a:lstStyle>
          <a:p>
            <a:fld id="{ABA7C9E3-275E-4F4D-9625-9DAE77933D0F}" type="slidenum">
              <a:rPr lang="en-US"/>
              <a:pPr/>
              <a:t>‹#›</a:t>
            </a:fld>
            <a:endParaRPr lang="en-US"/>
          </a:p>
        </p:txBody>
      </p:sp>
      <p:grpSp>
        <p:nvGrpSpPr>
          <p:cNvPr id="3081" name="Group 1"/>
          <p:cNvGrpSpPr>
            <a:grpSpLocks/>
          </p:cNvGrpSpPr>
          <p:nvPr/>
        </p:nvGrpSpPr>
        <p:grpSpPr bwMode="auto">
          <a:xfrm>
            <a:off x="-19050" y="203200"/>
            <a:ext cx="9180513" cy="647700"/>
            <a:chOff x="-19045" y="216550"/>
            <a:chExt cx="9180548" cy="649224"/>
          </a:xfrm>
        </p:grpSpPr>
        <p:sp>
          <p:nvSpPr>
            <p:cNvPr id="12" name="Freeform 11"/>
            <p:cNvSpPr>
              <a:spLocks/>
            </p:cNvSpPr>
            <p:nvPr/>
          </p:nvSpPr>
          <p:spPr bwMode="auto">
            <a:xfrm rot="21435692">
              <a:off x="-19045" y="216550"/>
              <a:ext cx="9163050" cy="649224"/>
            </a:xfrm>
            <a:custGeom>
              <a:avLst>
                <a:gd name="A1" fmla="val 0"/>
                <a:gd name="A2" fmla="val 0"/>
                <a:gd name="A3" fmla="val 0"/>
                <a:gd name="A4" fmla="val 0"/>
                <a:gd name="A5" fmla="val 0"/>
                <a:gd name="A6" fmla="val 0"/>
                <a:gd name="A7" fmla="val 0"/>
                <a:gd name="A8" fmla="val 0"/>
              </a:avLst>
              <a:gdLst/>
              <a:ahLst/>
              <a:cxnLst>
                <a:cxn ang="0">
                  <a:pos x="0" y="966"/>
                </a:cxn>
                <a:cxn ang="0">
                  <a:pos x="1608" y="282"/>
                </a:cxn>
                <a:cxn ang="0">
                  <a:pos x="4110" y="1008"/>
                </a:cxn>
                <a:cxn ang="0">
                  <a:pos x="5772" y="0"/>
                </a:cxn>
              </a:cxnLst>
              <a:rect l="0" t="0" r="0" b="0"/>
              <a:pathLst>
                <a:path w="5772" h="1055">
                  <a:moveTo>
                    <a:pt x="0" y="966"/>
                  </a:moveTo>
                  <a:cubicBezTo>
                    <a:pt x="282" y="738"/>
                    <a:pt x="923" y="275"/>
                    <a:pt x="1608" y="282"/>
                  </a:cubicBezTo>
                  <a:cubicBezTo>
                    <a:pt x="2293" y="289"/>
                    <a:pt x="3416" y="1055"/>
                    <a:pt x="4110" y="1008"/>
                  </a:cubicBezTo>
                  <a:cubicBezTo>
                    <a:pt x="4804" y="961"/>
                    <a:pt x="5426" y="210"/>
                    <a:pt x="5772" y="0"/>
                  </a:cubicBezTo>
                </a:path>
              </a:pathLst>
            </a:custGeom>
            <a:noFill/>
            <a:ln w="10795" cap="flat" cmpd="sng" algn="ctr">
              <a:gradFill>
                <a:gsLst>
                  <a:gs pos="74000">
                    <a:schemeClr val="accent3">
                      <a:shade val="75000"/>
                    </a:schemeClr>
                  </a:gs>
                  <a:gs pos="86000">
                    <a:schemeClr val="tx1">
                      <a:alpha val="29000"/>
                    </a:schemeClr>
                  </a:gs>
                  <a:gs pos="16000">
                    <a:schemeClr val="accent2">
                      <a:shade val="75000"/>
                      <a:alpha val="56000"/>
                    </a:schemeClr>
                  </a:gs>
                </a:gsLst>
                <a:lin ang="5400000" scaled="1"/>
              </a:gradFill>
              <a:prstDash val="solid"/>
              <a:round/>
              <a:headEnd type="none" w="med" len="med"/>
              <a:tailEnd type="none" w="med" len="med"/>
            </a:ln>
            <a:effectLst/>
          </p:spPr>
          <p:txBody>
            <a:bodyPr/>
            <a:lstStyle/>
            <a:p>
              <a:pPr>
                <a:defRPr/>
              </a:pPr>
              <a:endParaRPr lang="en-US" b="1" i="1" dirty="0">
                <a:latin typeface="Arial" charset="0"/>
                <a:cs typeface="Arial" charset="0"/>
              </a:endParaRPr>
            </a:p>
          </p:txBody>
        </p:sp>
        <p:sp>
          <p:nvSpPr>
            <p:cNvPr id="13" name="Freeform 12"/>
            <p:cNvSpPr>
              <a:spLocks/>
            </p:cNvSpPr>
            <p:nvPr/>
          </p:nvSpPr>
          <p:spPr bwMode="auto">
            <a:xfrm rot="21435692">
              <a:off x="-14309" y="290003"/>
              <a:ext cx="9175812" cy="530352"/>
            </a:xfrm>
            <a:custGeom>
              <a:avLst>
                <a:gd name="A1" fmla="val 0"/>
                <a:gd name="A2" fmla="val 0"/>
                <a:gd name="A3" fmla="val 0"/>
                <a:gd name="A4" fmla="val 0"/>
                <a:gd name="A5" fmla="val 0"/>
                <a:gd name="A6" fmla="val 0"/>
                <a:gd name="A7" fmla="val 0"/>
                <a:gd name="A8" fmla="val 0"/>
              </a:avLst>
              <a:gdLst/>
              <a:ahLst/>
              <a:cxnLst>
                <a:cxn ang="0">
                  <a:pos x="0" y="732"/>
                </a:cxn>
                <a:cxn ang="0">
                  <a:pos x="1638" y="228"/>
                </a:cxn>
                <a:cxn ang="0">
                  <a:pos x="4122" y="816"/>
                </a:cxn>
                <a:cxn ang="0">
                  <a:pos x="5766" y="0"/>
                </a:cxn>
              </a:cxnLst>
              <a:rect l="0" t="0" r="0" b="0"/>
              <a:pathLst>
                <a:path w="5766" h="854">
                  <a:moveTo>
                    <a:pt x="0" y="732"/>
                  </a:moveTo>
                  <a:cubicBezTo>
                    <a:pt x="273" y="647"/>
                    <a:pt x="951" y="214"/>
                    <a:pt x="1638" y="228"/>
                  </a:cubicBezTo>
                  <a:cubicBezTo>
                    <a:pt x="2325" y="242"/>
                    <a:pt x="3434" y="854"/>
                    <a:pt x="4122" y="816"/>
                  </a:cubicBezTo>
                  <a:cubicBezTo>
                    <a:pt x="4810" y="778"/>
                    <a:pt x="5424" y="170"/>
                    <a:pt x="5766" y="0"/>
                  </a:cubicBezTo>
                </a:path>
              </a:pathLst>
            </a:custGeom>
            <a:noFill/>
            <a:ln w="9525" cap="flat" cmpd="sng" algn="ctr">
              <a:gradFill>
                <a:gsLst>
                  <a:gs pos="74000">
                    <a:schemeClr val="accent4"/>
                  </a:gs>
                  <a:gs pos="44000">
                    <a:schemeClr val="accent1"/>
                  </a:gs>
                  <a:gs pos="33000">
                    <a:schemeClr val="accent2">
                      <a:alpha val="56000"/>
                    </a:schemeClr>
                  </a:gs>
                </a:gsLst>
                <a:lin ang="5400000" scaled="1"/>
              </a:gradFill>
              <a:prstDash val="solid"/>
              <a:round/>
              <a:headEnd type="none" w="med" len="med"/>
              <a:tailEnd type="none" w="med" len="med"/>
            </a:ln>
            <a:effectLst/>
          </p:spPr>
          <p:txBody>
            <a:bodyPr/>
            <a:lstStyle/>
            <a:p>
              <a:pPr>
                <a:defRPr/>
              </a:pPr>
              <a:endParaRPr lang="en-US" b="1" i="1" dirty="0">
                <a:latin typeface="Arial" charset="0"/>
                <a:cs typeface="Arial" charset="0"/>
              </a:endParaRPr>
            </a:p>
          </p:txBody>
        </p:sp>
      </p:grpSp>
    </p:spTree>
  </p:cSld>
  <p:clrMap bg1="lt1" tx1="dk1" bg2="lt2" tx2="dk2" accent1="accent1" accent2="accent2" accent3="accent3" accent4="accent4" accent5="accent5" accent6="accent6" hlink="hlink" folHlink="folHlink"/>
  <p:sldLayoutIdLst>
    <p:sldLayoutId id="2147483699" r:id="rId1"/>
    <p:sldLayoutId id="2147483690" r:id="rId2"/>
    <p:sldLayoutId id="2147483700" r:id="rId3"/>
    <p:sldLayoutId id="2147483691" r:id="rId4"/>
    <p:sldLayoutId id="2147483692" r:id="rId5"/>
    <p:sldLayoutId id="2147483693" r:id="rId6"/>
    <p:sldLayoutId id="2147483694" r:id="rId7"/>
    <p:sldLayoutId id="2147483695" r:id="rId8"/>
    <p:sldLayoutId id="2147483701" r:id="rId9"/>
    <p:sldLayoutId id="2147483696" r:id="rId10"/>
    <p:sldLayoutId id="2147483697" r:id="rId11"/>
    <p:sldLayoutId id="2147483698" r:id="rId12"/>
  </p:sldLayoutIdLst>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sz="4400" b="1" i="1" kern="1200">
          <a:solidFill>
            <a:schemeClr val="tx2"/>
          </a:solidFill>
          <a:latin typeface="+mj-lt"/>
          <a:ea typeface="+mj-ea"/>
          <a:cs typeface="+mj-cs"/>
        </a:defRPr>
      </a:lvl1pPr>
      <a:lvl2pPr algn="l" rtl="0" eaLnBrk="0" fontAlgn="base" hangingPunct="0">
        <a:spcBef>
          <a:spcPct val="0"/>
        </a:spcBef>
        <a:spcAft>
          <a:spcPct val="0"/>
        </a:spcAft>
        <a:defRPr sz="4400">
          <a:solidFill>
            <a:schemeClr val="tx2"/>
          </a:solidFill>
          <a:latin typeface="Calibri" pitchFamily="34" charset="0"/>
        </a:defRPr>
      </a:lvl2pPr>
      <a:lvl3pPr algn="l" rtl="0" eaLnBrk="0" fontAlgn="base" hangingPunct="0">
        <a:spcBef>
          <a:spcPct val="0"/>
        </a:spcBef>
        <a:spcAft>
          <a:spcPct val="0"/>
        </a:spcAft>
        <a:defRPr sz="4400">
          <a:solidFill>
            <a:schemeClr val="tx2"/>
          </a:solidFill>
          <a:latin typeface="Calibri" pitchFamily="34" charset="0"/>
        </a:defRPr>
      </a:lvl3pPr>
      <a:lvl4pPr algn="l" rtl="0" eaLnBrk="0" fontAlgn="base" hangingPunct="0">
        <a:spcBef>
          <a:spcPct val="0"/>
        </a:spcBef>
        <a:spcAft>
          <a:spcPct val="0"/>
        </a:spcAft>
        <a:defRPr sz="4400">
          <a:solidFill>
            <a:schemeClr val="tx2"/>
          </a:solidFill>
          <a:latin typeface="Calibri" pitchFamily="34" charset="0"/>
        </a:defRPr>
      </a:lvl4pPr>
      <a:lvl5pPr algn="l" rtl="0" eaLnBrk="0" fontAlgn="base" hangingPunct="0">
        <a:spcBef>
          <a:spcPct val="0"/>
        </a:spcBef>
        <a:spcAft>
          <a:spcPct val="0"/>
        </a:spcAft>
        <a:defRPr sz="4400">
          <a:solidFill>
            <a:schemeClr val="tx2"/>
          </a:solidFill>
          <a:latin typeface="Calibri" pitchFamily="34" charset="0"/>
        </a:defRPr>
      </a:lvl5pPr>
      <a:lvl6pPr marL="457200" algn="l" rtl="0" fontAlgn="base">
        <a:spcBef>
          <a:spcPct val="0"/>
        </a:spcBef>
        <a:spcAft>
          <a:spcPct val="0"/>
        </a:spcAft>
        <a:defRPr sz="4400">
          <a:solidFill>
            <a:schemeClr val="tx2"/>
          </a:solidFill>
          <a:latin typeface="Calibri" pitchFamily="34" charset="0"/>
        </a:defRPr>
      </a:lvl6pPr>
      <a:lvl7pPr marL="914400" algn="l" rtl="0" fontAlgn="base">
        <a:spcBef>
          <a:spcPct val="0"/>
        </a:spcBef>
        <a:spcAft>
          <a:spcPct val="0"/>
        </a:spcAft>
        <a:defRPr sz="4400">
          <a:solidFill>
            <a:schemeClr val="tx2"/>
          </a:solidFill>
          <a:latin typeface="Calibri" pitchFamily="34" charset="0"/>
        </a:defRPr>
      </a:lvl7pPr>
      <a:lvl8pPr marL="1371600" algn="l" rtl="0" fontAlgn="base">
        <a:spcBef>
          <a:spcPct val="0"/>
        </a:spcBef>
        <a:spcAft>
          <a:spcPct val="0"/>
        </a:spcAft>
        <a:defRPr sz="4400">
          <a:solidFill>
            <a:schemeClr val="tx2"/>
          </a:solidFill>
          <a:latin typeface="Calibri" pitchFamily="34" charset="0"/>
        </a:defRPr>
      </a:lvl8pPr>
      <a:lvl9pPr marL="1828800" algn="l" rtl="0" fontAlgn="base">
        <a:spcBef>
          <a:spcPct val="0"/>
        </a:spcBef>
        <a:spcAft>
          <a:spcPct val="0"/>
        </a:spcAft>
        <a:defRPr sz="4400">
          <a:solidFill>
            <a:schemeClr val="tx2"/>
          </a:solidFill>
          <a:latin typeface="Calibri" pitchFamily="34" charset="0"/>
        </a:defRPr>
      </a:lvl9pPr>
    </p:titleStyle>
    <p:bodyStyle>
      <a:lvl1pPr marL="273050" indent="-273050" algn="l" rtl="0" eaLnBrk="0" fontAlgn="base" hangingPunct="0">
        <a:spcBef>
          <a:spcPct val="20000"/>
        </a:spcBef>
        <a:spcAft>
          <a:spcPct val="0"/>
        </a:spcAft>
        <a:buClr>
          <a:srgbClr val="0BD0D9"/>
        </a:buClr>
        <a:buSzPct val="95000"/>
        <a:buFont typeface="Wingdings 2" panose="05020102010507070707" pitchFamily="18" charset="2"/>
        <a:buChar char=""/>
        <a:defRPr sz="2600" kern="1200">
          <a:solidFill>
            <a:schemeClr val="tx1"/>
          </a:solidFill>
          <a:latin typeface="+mn-lt"/>
          <a:ea typeface="+mn-ea"/>
          <a:cs typeface="+mn-cs"/>
        </a:defRPr>
      </a:lvl1pPr>
      <a:lvl2pPr marL="639763" indent="-246063" algn="l" rtl="0" eaLnBrk="0" fontAlgn="base" hangingPunct="0">
        <a:spcBef>
          <a:spcPct val="20000"/>
        </a:spcBef>
        <a:spcAft>
          <a:spcPct val="0"/>
        </a:spcAft>
        <a:buClr>
          <a:schemeClr val="accent1"/>
        </a:buClr>
        <a:buSzPct val="85000"/>
        <a:buFont typeface="Wingdings 2" panose="05020102010507070707" pitchFamily="18" charset="2"/>
        <a:buChar char=""/>
        <a:defRPr sz="2400" kern="1200">
          <a:solidFill>
            <a:schemeClr val="tx1"/>
          </a:solidFill>
          <a:latin typeface="+mn-lt"/>
          <a:ea typeface="+mn-ea"/>
          <a:cs typeface="+mn-cs"/>
        </a:defRPr>
      </a:lvl2pPr>
      <a:lvl3pPr marL="914400" indent="-246063" algn="l" rtl="0" eaLnBrk="0" fontAlgn="base" hangingPunct="0">
        <a:spcBef>
          <a:spcPct val="20000"/>
        </a:spcBef>
        <a:spcAft>
          <a:spcPct val="0"/>
        </a:spcAft>
        <a:buClr>
          <a:schemeClr val="accent2"/>
        </a:buClr>
        <a:buSzPct val="70000"/>
        <a:buFont typeface="Wingdings 2" panose="05020102010507070707" pitchFamily="18" charset="2"/>
        <a:buChar char=""/>
        <a:defRPr sz="2100" kern="1200">
          <a:solidFill>
            <a:schemeClr val="tx1"/>
          </a:solidFill>
          <a:latin typeface="+mn-lt"/>
          <a:ea typeface="+mn-ea"/>
          <a:cs typeface="+mn-cs"/>
        </a:defRPr>
      </a:lvl3pPr>
      <a:lvl4pPr marL="1187450" indent="-209550" algn="l" rtl="0" eaLnBrk="0" fontAlgn="base" hangingPunct="0">
        <a:spcBef>
          <a:spcPct val="20000"/>
        </a:spcBef>
        <a:spcAft>
          <a:spcPct val="0"/>
        </a:spcAft>
        <a:buClr>
          <a:srgbClr val="0BD0D9"/>
        </a:buClr>
        <a:buSzPct val="65000"/>
        <a:buFont typeface="Wingdings 2" panose="05020102010507070707" pitchFamily="18" charset="2"/>
        <a:buChar char=""/>
        <a:defRPr sz="2000" kern="1200">
          <a:solidFill>
            <a:schemeClr val="tx1"/>
          </a:solidFill>
          <a:latin typeface="+mn-lt"/>
          <a:ea typeface="+mn-ea"/>
          <a:cs typeface="+mn-cs"/>
        </a:defRPr>
      </a:lvl4pPr>
      <a:lvl5pPr marL="1462088" indent="-209550" algn="l" rtl="0" eaLnBrk="0" fontAlgn="base" hangingPunct="0">
        <a:spcBef>
          <a:spcPct val="20000"/>
        </a:spcBef>
        <a:spcAft>
          <a:spcPct val="0"/>
        </a:spcAft>
        <a:buClr>
          <a:srgbClr val="10CF9B"/>
        </a:buClr>
        <a:buSzPct val="65000"/>
        <a:buFont typeface="Wingdings 2" panose="05020102010507070707" pitchFamily="18" charset="2"/>
        <a:buChar char=""/>
        <a:defRPr sz="2000" kern="1200">
          <a:solidFill>
            <a:schemeClr val="tx1"/>
          </a:solidFill>
          <a:latin typeface="+mn-lt"/>
          <a:ea typeface="+mn-ea"/>
          <a:cs typeface="+mn-cs"/>
        </a:defRPr>
      </a:lvl5pPr>
      <a:lvl6pPr marL="1737360" indent="-210312" algn="l" rtl="0" eaLnBrk="1" latinLnBrk="0" hangingPunct="1">
        <a:spcBef>
          <a:spcPct val="20000"/>
        </a:spcBef>
        <a:buClr>
          <a:schemeClr val="accent5"/>
        </a:buClr>
        <a:buSzPct val="80000"/>
        <a:buFont typeface="Wingdings 2"/>
        <a:buChar char=""/>
        <a:defRPr kumimoji="0" sz="1800" kern="1200">
          <a:solidFill>
            <a:schemeClr val="tx1"/>
          </a:solidFill>
          <a:latin typeface="+mn-lt"/>
          <a:ea typeface="+mn-ea"/>
          <a:cs typeface="+mn-cs"/>
        </a:defRPr>
      </a:lvl6pPr>
      <a:lvl7pPr marL="1920240" indent="-182880" algn="l" rtl="0" eaLnBrk="1" latinLnBrk="0" hangingPunct="1">
        <a:spcBef>
          <a:spcPct val="20000"/>
        </a:spcBef>
        <a:buClr>
          <a:schemeClr val="accent6"/>
        </a:buClr>
        <a:buSzPct val="80000"/>
        <a:buFont typeface="Wingdings 2"/>
        <a:buChar char=""/>
        <a:defRPr kumimoji="0" sz="1600" kern="1200" baseline="0">
          <a:solidFill>
            <a:schemeClr val="tx1"/>
          </a:solidFill>
          <a:latin typeface="+mn-lt"/>
          <a:ea typeface="+mn-ea"/>
          <a:cs typeface="+mn-cs"/>
        </a:defRPr>
      </a:lvl7pPr>
      <a:lvl8pPr marL="2194560" indent="-182880" algn="l" rtl="0" eaLnBrk="1" latinLnBrk="0" hangingPunct="1">
        <a:spcBef>
          <a:spcPct val="20000"/>
        </a:spcBef>
        <a:buClr>
          <a:schemeClr val="tx2"/>
        </a:buClr>
        <a:buChar char="•"/>
        <a:defRPr kumimoji="0" sz="1600" kern="1200">
          <a:solidFill>
            <a:schemeClr val="tx1"/>
          </a:solidFill>
          <a:latin typeface="+mn-lt"/>
          <a:ea typeface="+mn-ea"/>
          <a:cs typeface="+mn-cs"/>
        </a:defRPr>
      </a:lvl8pPr>
      <a:lvl9pPr marL="2468880" indent="-182880" algn="l" rtl="0" eaLnBrk="1" latinLnBrk="0" hangingPunct="1">
        <a:spcBef>
          <a:spcPct val="20000"/>
        </a:spcBef>
        <a:buClr>
          <a:schemeClr val="tx2"/>
        </a:buClr>
        <a:buFontTx/>
        <a:buChar char="•"/>
        <a:defRPr kumimoji="0" sz="1400" kern="1200" baseline="0">
          <a:solidFill>
            <a:schemeClr val="tx1"/>
          </a:solidFill>
          <a:latin typeface="+mn-lt"/>
          <a:ea typeface="+mn-ea"/>
          <a:cs typeface="+mn-cs"/>
        </a:defRPr>
      </a:lvl9pPr>
    </p:bodyStyle>
    <p:otherStyle>
      <a:lvl1pPr marL="0" algn="l" rtl="0" eaLnBrk="1" latinLnBrk="0" hangingPunct="1">
        <a:defRPr kumimoji="0" kern="1200">
          <a:solidFill>
            <a:schemeClr val="tx1"/>
          </a:solidFill>
          <a:latin typeface="+mn-lt"/>
          <a:ea typeface="+mn-ea"/>
          <a:cs typeface="+mn-cs"/>
        </a:defRPr>
      </a:lvl1pPr>
      <a:lvl2pPr marL="457200" algn="l" rtl="0" eaLnBrk="1" latinLnBrk="0" hangingPunct="1">
        <a:defRPr kumimoji="0" kern="1200">
          <a:solidFill>
            <a:schemeClr val="tx1"/>
          </a:solidFill>
          <a:latin typeface="+mn-lt"/>
          <a:ea typeface="+mn-ea"/>
          <a:cs typeface="+mn-cs"/>
        </a:defRPr>
      </a:lvl2pPr>
      <a:lvl3pPr marL="914400" algn="l" rtl="0" eaLnBrk="1" latinLnBrk="0" hangingPunct="1">
        <a:defRPr kumimoji="0" kern="1200">
          <a:solidFill>
            <a:schemeClr val="tx1"/>
          </a:solidFill>
          <a:latin typeface="+mn-lt"/>
          <a:ea typeface="+mn-ea"/>
          <a:cs typeface="+mn-cs"/>
        </a:defRPr>
      </a:lvl3pPr>
      <a:lvl4pPr marL="1371600" algn="l" rtl="0" eaLnBrk="1" latinLnBrk="0" hangingPunct="1">
        <a:defRPr kumimoji="0" kern="1200">
          <a:solidFill>
            <a:schemeClr val="tx1"/>
          </a:solidFill>
          <a:latin typeface="+mn-lt"/>
          <a:ea typeface="+mn-ea"/>
          <a:cs typeface="+mn-cs"/>
        </a:defRPr>
      </a:lvl4pPr>
      <a:lvl5pPr marL="1828800" algn="l" rtl="0" eaLnBrk="1" latinLnBrk="0" hangingPunct="1">
        <a:defRPr kumimoji="0" kern="1200">
          <a:solidFill>
            <a:schemeClr val="tx1"/>
          </a:solidFill>
          <a:latin typeface="+mn-lt"/>
          <a:ea typeface="+mn-ea"/>
          <a:cs typeface="+mn-cs"/>
        </a:defRPr>
      </a:lvl5pPr>
      <a:lvl6pPr marL="2286000" algn="l" rtl="0" eaLnBrk="1" latinLnBrk="0" hangingPunct="1">
        <a:defRPr kumimoji="0" kern="1200">
          <a:solidFill>
            <a:schemeClr val="tx1"/>
          </a:solidFill>
          <a:latin typeface="+mn-lt"/>
          <a:ea typeface="+mn-ea"/>
          <a:cs typeface="+mn-cs"/>
        </a:defRPr>
      </a:lvl6pPr>
      <a:lvl7pPr marL="2743200" algn="l" rtl="0" eaLnBrk="1" latinLnBrk="0" hangingPunct="1">
        <a:defRPr kumimoji="0" kern="1200">
          <a:solidFill>
            <a:schemeClr val="tx1"/>
          </a:solidFill>
          <a:latin typeface="+mn-lt"/>
          <a:ea typeface="+mn-ea"/>
          <a:cs typeface="+mn-cs"/>
        </a:defRPr>
      </a:lvl7pPr>
      <a:lvl8pPr marL="3200400" algn="l" rtl="0" eaLnBrk="1" latinLnBrk="0" hangingPunct="1">
        <a:defRPr kumimoji="0" kern="1200">
          <a:solidFill>
            <a:schemeClr val="tx1"/>
          </a:solidFill>
          <a:latin typeface="+mn-lt"/>
          <a:ea typeface="+mn-ea"/>
          <a:cs typeface="+mn-cs"/>
        </a:defRPr>
      </a:lvl8pPr>
      <a:lvl9pPr marL="3657600" algn="l" rtl="0" eaLnBrk="1" latinLnBrk="0" hangingPunct="1">
        <a:defRPr kumimoji="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Freeform 6"/>
          <p:cNvSpPr>
            <a:spLocks/>
          </p:cNvSpPr>
          <p:nvPr/>
        </p:nvSpPr>
        <p:spPr bwMode="auto">
          <a:xfrm>
            <a:off x="-9525" y="-7938"/>
            <a:ext cx="9163050" cy="1041401"/>
          </a:xfrm>
          <a:custGeom>
            <a:avLst>
              <a:gd name="A1" fmla="val 0"/>
              <a:gd name="A2" fmla="val 0"/>
              <a:gd name="A3" fmla="val 0"/>
              <a:gd name="A4" fmla="val 0"/>
              <a:gd name="A5" fmla="val 0"/>
              <a:gd name="A6" fmla="val 0"/>
              <a:gd name="A7" fmla="val 0"/>
              <a:gd name="A8" fmla="val 0"/>
            </a:avLst>
            <a:gdLst/>
            <a:ahLst/>
            <a:cxnLst>
              <a:cxn ang="0">
                <a:pos x="6" y="2"/>
              </a:cxn>
              <a:cxn ang="0">
                <a:pos x="2542" y="0"/>
              </a:cxn>
              <a:cxn ang="0">
                <a:pos x="4374" y="367"/>
              </a:cxn>
              <a:cxn ang="0">
                <a:pos x="5766" y="55"/>
              </a:cxn>
              <a:cxn ang="0">
                <a:pos x="5772" y="213"/>
              </a:cxn>
              <a:cxn ang="0">
                <a:pos x="4302" y="439"/>
              </a:cxn>
              <a:cxn ang="0">
                <a:pos x="1488" y="201"/>
              </a:cxn>
              <a:cxn ang="0">
                <a:pos x="0" y="656"/>
              </a:cxn>
              <a:cxn ang="0">
                <a:pos x="6" y="2"/>
              </a:cxn>
            </a:cxnLst>
            <a:rect l="0" t="0" r="0" b="0"/>
            <a:pathLst>
              <a:path w="5772" h="656">
                <a:moveTo>
                  <a:pt x="6" y="2"/>
                </a:moveTo>
                <a:lnTo>
                  <a:pt x="2542" y="0"/>
                </a:lnTo>
                <a:cubicBezTo>
                  <a:pt x="2746" y="101"/>
                  <a:pt x="3828" y="367"/>
                  <a:pt x="4374" y="367"/>
                </a:cubicBezTo>
                <a:cubicBezTo>
                  <a:pt x="4920" y="367"/>
                  <a:pt x="5526" y="152"/>
                  <a:pt x="5766" y="55"/>
                </a:cubicBezTo>
                <a:lnTo>
                  <a:pt x="5772" y="213"/>
                </a:lnTo>
                <a:cubicBezTo>
                  <a:pt x="5670" y="257"/>
                  <a:pt x="5016" y="441"/>
                  <a:pt x="4302" y="439"/>
                </a:cubicBezTo>
                <a:cubicBezTo>
                  <a:pt x="3588" y="437"/>
                  <a:pt x="2205" y="165"/>
                  <a:pt x="1488" y="201"/>
                </a:cubicBezTo>
                <a:cubicBezTo>
                  <a:pt x="750" y="209"/>
                  <a:pt x="270" y="482"/>
                  <a:pt x="0" y="656"/>
                </a:cubicBezTo>
                <a:lnTo>
                  <a:pt x="6" y="2"/>
                </a:lnTo>
                <a:close/>
              </a:path>
            </a:pathLst>
          </a:custGeom>
          <a:gradFill>
            <a:gsLst>
              <a:gs pos="0">
                <a:schemeClr val="accent2">
                  <a:shade val="50000"/>
                  <a:alpha val="45000"/>
                  <a:satMod val="120000"/>
                </a:schemeClr>
              </a:gs>
              <a:gs pos="100000">
                <a:schemeClr val="accent3">
                  <a:shade val="80000"/>
                  <a:alpha val="55000"/>
                  <a:satMod val="155000"/>
                </a:schemeClr>
              </a:gs>
            </a:gsLst>
            <a:lin ang="5400000" scaled="1"/>
          </a:gradFill>
          <a:ln w="9525" cap="flat" cmpd="sng" algn="ctr">
            <a:noFill/>
            <a:prstDash val="solid"/>
            <a:round/>
            <a:headEnd type="none" w="med" len="med"/>
            <a:tailEnd type="none" w="med" len="med"/>
          </a:ln>
          <a:effectLst/>
        </p:spPr>
        <p:txBody>
          <a:bodyPr/>
          <a:lstStyle/>
          <a:p>
            <a:pPr>
              <a:defRPr/>
            </a:pPr>
            <a:endParaRPr lang="en-US">
              <a:solidFill>
                <a:prstClr val="black"/>
              </a:solidFill>
              <a:latin typeface="Constantia"/>
              <a:cs typeface="+mn-cs"/>
            </a:endParaRPr>
          </a:p>
        </p:txBody>
      </p:sp>
      <p:sp>
        <p:nvSpPr>
          <p:cNvPr id="8" name="Freeform 7"/>
          <p:cNvSpPr>
            <a:spLocks/>
          </p:cNvSpPr>
          <p:nvPr/>
        </p:nvSpPr>
        <p:spPr bwMode="auto">
          <a:xfrm>
            <a:off x="4381500" y="-7938"/>
            <a:ext cx="4762500" cy="638176"/>
          </a:xfrm>
          <a:custGeom>
            <a:avLst>
              <a:gd name="A1" fmla="val 0"/>
              <a:gd name="A2" fmla="val 0"/>
              <a:gd name="A3" fmla="val 0"/>
              <a:gd name="A4" fmla="val 0"/>
              <a:gd name="A5" fmla="val 0"/>
              <a:gd name="A6" fmla="val 0"/>
              <a:gd name="A7" fmla="val 0"/>
              <a:gd name="A8" fmla="val 0"/>
            </a:avLst>
            <a:gdLst/>
            <a:ahLst/>
            <a:cxnLst>
              <a:cxn ang="0">
                <a:pos x="0" y="0"/>
              </a:cxn>
              <a:cxn ang="0">
                <a:pos x="1668" y="564"/>
              </a:cxn>
              <a:cxn ang="0">
                <a:pos x="3000" y="186"/>
              </a:cxn>
              <a:cxn ang="0">
                <a:pos x="3000" y="6"/>
              </a:cxn>
              <a:cxn ang="0">
                <a:pos x="0" y="0"/>
              </a:cxn>
            </a:cxnLst>
            <a:rect l="0" t="0" r="0" b="0"/>
            <a:pathLst>
              <a:path w="3000" h="595">
                <a:moveTo>
                  <a:pt x="0" y="0"/>
                </a:moveTo>
                <a:cubicBezTo>
                  <a:pt x="174" y="102"/>
                  <a:pt x="1168" y="533"/>
                  <a:pt x="1668" y="564"/>
                </a:cubicBezTo>
                <a:cubicBezTo>
                  <a:pt x="2168" y="595"/>
                  <a:pt x="2778" y="279"/>
                  <a:pt x="3000" y="186"/>
                </a:cubicBezTo>
                <a:lnTo>
                  <a:pt x="3000" y="6"/>
                </a:lnTo>
                <a:lnTo>
                  <a:pt x="0" y="0"/>
                </a:lnTo>
                <a:close/>
              </a:path>
            </a:pathLst>
          </a:custGeom>
          <a:gradFill>
            <a:gsLst>
              <a:gs pos="0">
                <a:schemeClr val="accent3">
                  <a:shade val="50000"/>
                  <a:alpha val="30000"/>
                  <a:satMod val="130000"/>
                </a:schemeClr>
              </a:gs>
              <a:gs pos="80000">
                <a:schemeClr val="accent2">
                  <a:shade val="75000"/>
                  <a:alpha val="45000"/>
                  <a:satMod val="140000"/>
                </a:schemeClr>
              </a:gs>
            </a:gsLst>
            <a:lin ang="5400000" scaled="1"/>
          </a:gradFill>
          <a:ln w="9525" cap="flat" cmpd="sng" algn="ctr">
            <a:noFill/>
            <a:prstDash val="solid"/>
            <a:round/>
            <a:headEnd type="none" w="med" len="med"/>
            <a:tailEnd type="none" w="med" len="med"/>
          </a:ln>
          <a:effectLst/>
        </p:spPr>
        <p:txBody>
          <a:bodyPr/>
          <a:lstStyle/>
          <a:p>
            <a:pPr>
              <a:defRPr/>
            </a:pPr>
            <a:endParaRPr lang="en-US">
              <a:solidFill>
                <a:prstClr val="black"/>
              </a:solidFill>
              <a:latin typeface="Constantia"/>
              <a:cs typeface="+mn-cs"/>
            </a:endParaRPr>
          </a:p>
        </p:txBody>
      </p:sp>
      <p:sp>
        <p:nvSpPr>
          <p:cNvPr id="9" name="Title Placeholder 8"/>
          <p:cNvSpPr>
            <a:spLocks noGrp="1"/>
          </p:cNvSpPr>
          <p:nvPr>
            <p:ph type="title"/>
          </p:nvPr>
        </p:nvSpPr>
        <p:spPr bwMode="auto">
          <a:xfrm>
            <a:off x="457200" y="704850"/>
            <a:ext cx="82296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0" tIns="45720" rIns="0" bIns="0" numCol="1" anchor="b" anchorCtr="0" compatLnSpc="1">
            <a:prstTxWarp prst="textNoShape">
              <a:avLst/>
            </a:prstTxWarp>
            <a:normAutofit/>
          </a:bodyPr>
          <a:lstStyle/>
          <a:p>
            <a:pPr lvl="0"/>
            <a:r>
              <a:rPr lang="en-US" smtClean="0"/>
              <a:t>Click to edit Master title style</a:t>
            </a:r>
          </a:p>
        </p:txBody>
      </p:sp>
      <p:sp>
        <p:nvSpPr>
          <p:cNvPr id="30" name="Text Placeholder 29"/>
          <p:cNvSpPr>
            <a:spLocks noGrp="1"/>
          </p:cNvSpPr>
          <p:nvPr>
            <p:ph type="body" idx="1"/>
          </p:nvPr>
        </p:nvSpPr>
        <p:spPr bwMode="auto">
          <a:xfrm>
            <a:off x="457200" y="1935163"/>
            <a:ext cx="8229600" cy="4389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10" name="Date Placeholder 9"/>
          <p:cNvSpPr>
            <a:spLocks noGrp="1"/>
          </p:cNvSpPr>
          <p:nvPr>
            <p:ph type="dt" sz="half" idx="2"/>
          </p:nvPr>
        </p:nvSpPr>
        <p:spPr>
          <a:xfrm>
            <a:off x="457200" y="6356350"/>
            <a:ext cx="2133600" cy="365125"/>
          </a:xfrm>
          <a:prstGeom prst="rect">
            <a:avLst/>
          </a:prstGeom>
        </p:spPr>
        <p:txBody>
          <a:bodyPr vert="horz" lIns="0" tIns="0" rIns="0" bIns="0" anchor="b"/>
          <a:lstStyle>
            <a:lvl1pPr algn="l" eaLnBrk="1" latinLnBrk="0" hangingPunct="1">
              <a:defRPr kumimoji="0" sz="1200">
                <a:solidFill>
                  <a:schemeClr val="tx2">
                    <a:shade val="90000"/>
                  </a:schemeClr>
                </a:solidFill>
                <a:latin typeface="Arial" charset="0"/>
                <a:cs typeface="Arial" charset="0"/>
              </a:defRPr>
            </a:lvl1pPr>
          </a:lstStyle>
          <a:p>
            <a:pPr>
              <a:defRPr/>
            </a:pPr>
            <a:endParaRPr lang="en-US">
              <a:solidFill>
                <a:srgbClr val="04617B">
                  <a:shade val="90000"/>
                </a:srgbClr>
              </a:solidFill>
            </a:endParaRPr>
          </a:p>
        </p:txBody>
      </p:sp>
      <p:sp>
        <p:nvSpPr>
          <p:cNvPr id="18" name="Slide Number Placeholder 17"/>
          <p:cNvSpPr>
            <a:spLocks noGrp="1"/>
          </p:cNvSpPr>
          <p:nvPr>
            <p:ph type="sldNum" sz="quarter" idx="4"/>
          </p:nvPr>
        </p:nvSpPr>
        <p:spPr>
          <a:xfrm>
            <a:off x="7924800" y="6356350"/>
            <a:ext cx="762000" cy="365125"/>
          </a:xfrm>
          <a:prstGeom prst="rect">
            <a:avLst/>
          </a:prstGeom>
        </p:spPr>
        <p:txBody>
          <a:bodyPr vert="horz" wrap="square" lIns="0" tIns="0" rIns="0" bIns="0" numCol="1" anchor="b" anchorCtr="0" compatLnSpc="1">
            <a:prstTxWarp prst="textNoShape">
              <a:avLst/>
            </a:prstTxWarp>
          </a:bodyPr>
          <a:lstStyle>
            <a:lvl1pPr algn="r">
              <a:defRPr sz="1200">
                <a:solidFill>
                  <a:srgbClr val="045C75"/>
                </a:solidFill>
              </a:defRPr>
            </a:lvl1pPr>
          </a:lstStyle>
          <a:p>
            <a:fld id="{862B6655-A2A6-4A02-AC70-43CE2F45D31B}" type="slidenum">
              <a:rPr lang="en-US"/>
              <a:pPr/>
              <a:t>‹#›</a:t>
            </a:fld>
            <a:endParaRPr lang="en-US"/>
          </a:p>
        </p:txBody>
      </p:sp>
      <p:grpSp>
        <p:nvGrpSpPr>
          <p:cNvPr id="1033" name="Group 1"/>
          <p:cNvGrpSpPr>
            <a:grpSpLocks/>
          </p:cNvGrpSpPr>
          <p:nvPr/>
        </p:nvGrpSpPr>
        <p:grpSpPr bwMode="auto">
          <a:xfrm>
            <a:off x="-19050" y="203200"/>
            <a:ext cx="9180513" cy="647700"/>
            <a:chOff x="-19045" y="216550"/>
            <a:chExt cx="9180548" cy="649224"/>
          </a:xfrm>
        </p:grpSpPr>
        <p:sp>
          <p:nvSpPr>
            <p:cNvPr id="12" name="Freeform 11"/>
            <p:cNvSpPr>
              <a:spLocks/>
            </p:cNvSpPr>
            <p:nvPr/>
          </p:nvSpPr>
          <p:spPr bwMode="auto">
            <a:xfrm rot="21435692">
              <a:off x="-19045" y="216550"/>
              <a:ext cx="9163050" cy="649224"/>
            </a:xfrm>
            <a:custGeom>
              <a:avLst>
                <a:gd name="A1" fmla="val 0"/>
                <a:gd name="A2" fmla="val 0"/>
                <a:gd name="A3" fmla="val 0"/>
                <a:gd name="A4" fmla="val 0"/>
                <a:gd name="A5" fmla="val 0"/>
                <a:gd name="A6" fmla="val 0"/>
                <a:gd name="A7" fmla="val 0"/>
                <a:gd name="A8" fmla="val 0"/>
              </a:avLst>
              <a:gdLst/>
              <a:ahLst/>
              <a:cxnLst>
                <a:cxn ang="0">
                  <a:pos x="0" y="966"/>
                </a:cxn>
                <a:cxn ang="0">
                  <a:pos x="1608" y="282"/>
                </a:cxn>
                <a:cxn ang="0">
                  <a:pos x="4110" y="1008"/>
                </a:cxn>
                <a:cxn ang="0">
                  <a:pos x="5772" y="0"/>
                </a:cxn>
              </a:cxnLst>
              <a:rect l="0" t="0" r="0" b="0"/>
              <a:pathLst>
                <a:path w="5772" h="1055">
                  <a:moveTo>
                    <a:pt x="0" y="966"/>
                  </a:moveTo>
                  <a:cubicBezTo>
                    <a:pt x="282" y="738"/>
                    <a:pt x="923" y="275"/>
                    <a:pt x="1608" y="282"/>
                  </a:cubicBezTo>
                  <a:cubicBezTo>
                    <a:pt x="2293" y="289"/>
                    <a:pt x="3416" y="1055"/>
                    <a:pt x="4110" y="1008"/>
                  </a:cubicBezTo>
                  <a:cubicBezTo>
                    <a:pt x="4804" y="961"/>
                    <a:pt x="5426" y="210"/>
                    <a:pt x="5772" y="0"/>
                  </a:cubicBezTo>
                </a:path>
              </a:pathLst>
            </a:custGeom>
            <a:noFill/>
            <a:ln w="10795" cap="flat" cmpd="sng" algn="ctr">
              <a:gradFill>
                <a:gsLst>
                  <a:gs pos="74000">
                    <a:schemeClr val="accent3">
                      <a:shade val="75000"/>
                    </a:schemeClr>
                  </a:gs>
                  <a:gs pos="86000">
                    <a:schemeClr val="tx1">
                      <a:alpha val="29000"/>
                    </a:schemeClr>
                  </a:gs>
                  <a:gs pos="16000">
                    <a:schemeClr val="accent2">
                      <a:shade val="75000"/>
                      <a:alpha val="56000"/>
                    </a:schemeClr>
                  </a:gs>
                </a:gsLst>
                <a:lin ang="5400000" scaled="1"/>
              </a:gradFill>
              <a:prstDash val="solid"/>
              <a:round/>
              <a:headEnd type="none" w="med" len="med"/>
              <a:tailEnd type="none" w="med" len="med"/>
            </a:ln>
            <a:effectLst/>
          </p:spPr>
          <p:txBody>
            <a:bodyPr/>
            <a:lstStyle/>
            <a:p>
              <a:pPr>
                <a:defRPr/>
              </a:pPr>
              <a:endParaRPr lang="en-US">
                <a:solidFill>
                  <a:prstClr val="black"/>
                </a:solidFill>
                <a:latin typeface="Arial" charset="0"/>
                <a:cs typeface="Arial" charset="0"/>
              </a:endParaRPr>
            </a:p>
          </p:txBody>
        </p:sp>
        <p:sp>
          <p:nvSpPr>
            <p:cNvPr id="13" name="Freeform 12"/>
            <p:cNvSpPr>
              <a:spLocks/>
            </p:cNvSpPr>
            <p:nvPr/>
          </p:nvSpPr>
          <p:spPr bwMode="auto">
            <a:xfrm rot="21435692">
              <a:off x="-14309" y="290003"/>
              <a:ext cx="9175812" cy="530352"/>
            </a:xfrm>
            <a:custGeom>
              <a:avLst>
                <a:gd name="A1" fmla="val 0"/>
                <a:gd name="A2" fmla="val 0"/>
                <a:gd name="A3" fmla="val 0"/>
                <a:gd name="A4" fmla="val 0"/>
                <a:gd name="A5" fmla="val 0"/>
                <a:gd name="A6" fmla="val 0"/>
                <a:gd name="A7" fmla="val 0"/>
                <a:gd name="A8" fmla="val 0"/>
              </a:avLst>
              <a:gdLst/>
              <a:ahLst/>
              <a:cxnLst>
                <a:cxn ang="0">
                  <a:pos x="0" y="732"/>
                </a:cxn>
                <a:cxn ang="0">
                  <a:pos x="1638" y="228"/>
                </a:cxn>
                <a:cxn ang="0">
                  <a:pos x="4122" y="816"/>
                </a:cxn>
                <a:cxn ang="0">
                  <a:pos x="5766" y="0"/>
                </a:cxn>
              </a:cxnLst>
              <a:rect l="0" t="0" r="0" b="0"/>
              <a:pathLst>
                <a:path w="5766" h="854">
                  <a:moveTo>
                    <a:pt x="0" y="732"/>
                  </a:moveTo>
                  <a:cubicBezTo>
                    <a:pt x="273" y="647"/>
                    <a:pt x="951" y="214"/>
                    <a:pt x="1638" y="228"/>
                  </a:cubicBezTo>
                  <a:cubicBezTo>
                    <a:pt x="2325" y="242"/>
                    <a:pt x="3434" y="854"/>
                    <a:pt x="4122" y="816"/>
                  </a:cubicBezTo>
                  <a:cubicBezTo>
                    <a:pt x="4810" y="778"/>
                    <a:pt x="5424" y="170"/>
                    <a:pt x="5766" y="0"/>
                  </a:cubicBezTo>
                </a:path>
              </a:pathLst>
            </a:custGeom>
            <a:noFill/>
            <a:ln w="9525" cap="flat" cmpd="sng" algn="ctr">
              <a:gradFill>
                <a:gsLst>
                  <a:gs pos="74000">
                    <a:schemeClr val="accent4"/>
                  </a:gs>
                  <a:gs pos="44000">
                    <a:schemeClr val="accent1"/>
                  </a:gs>
                  <a:gs pos="33000">
                    <a:schemeClr val="accent2">
                      <a:alpha val="56000"/>
                    </a:schemeClr>
                  </a:gs>
                </a:gsLst>
                <a:lin ang="5400000" scaled="1"/>
              </a:gradFill>
              <a:prstDash val="solid"/>
              <a:round/>
              <a:headEnd type="none" w="med" len="med"/>
              <a:tailEnd type="none" w="med" len="med"/>
            </a:ln>
            <a:effectLst/>
          </p:spPr>
          <p:txBody>
            <a:bodyPr/>
            <a:lstStyle/>
            <a:p>
              <a:pPr>
                <a:defRPr/>
              </a:pPr>
              <a:endParaRPr lang="en-US">
                <a:solidFill>
                  <a:prstClr val="black"/>
                </a:solidFill>
                <a:latin typeface="Arial" charset="0"/>
                <a:cs typeface="Arial" charset="0"/>
              </a:endParaRPr>
            </a:p>
          </p:txBody>
        </p:sp>
      </p:grpSp>
    </p:spTree>
    <p:extLst>
      <p:ext uri="{BB962C8B-B14F-4D97-AF65-F5344CB8AC3E}">
        <p14:creationId xmlns:p14="http://schemas.microsoft.com/office/powerpoint/2010/main" xmlns="" val="1035112275"/>
      </p:ext>
    </p:extLst>
  </p:cSld>
  <p:clrMap bg1="lt1" tx1="dk1" bg2="lt2" tx2="dk2" accent1="accent1" accent2="accent2" accent3="accent3" accent4="accent4" accent5="accent5" accent6="accent6" hlink="hlink" folHlink="folHlink"/>
  <p:sldLayoutIdLst>
    <p:sldLayoutId id="2147483705" r:id="rId1"/>
    <p:sldLayoutId id="2147483706" r:id="rId2"/>
    <p:sldLayoutId id="2147483707" r:id="rId3"/>
    <p:sldLayoutId id="2147483708" r:id="rId4"/>
    <p:sldLayoutId id="2147483709" r:id="rId5"/>
    <p:sldLayoutId id="2147483710" r:id="rId6"/>
    <p:sldLayoutId id="2147483711" r:id="rId7"/>
    <p:sldLayoutId id="2147483712" r:id="rId8"/>
    <p:sldLayoutId id="2147483713" r:id="rId9"/>
    <p:sldLayoutId id="2147483714" r:id="rId10"/>
    <p:sldLayoutId id="2147483715" r:id="rId11"/>
    <p:sldLayoutId id="2147483716" r:id="rId12"/>
    <p:sldLayoutId id="2147483717" r:id="rId13"/>
    <p:sldLayoutId id="2147483718" r:id="rId14"/>
    <p:sldLayoutId id="2147483719" r:id="rId15"/>
  </p:sldLayoutIdLst>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hf hdr="0" ftr="0" dt="0"/>
  <p:txStyles>
    <p:titleStyle>
      <a:lvl1pPr algn="l" rtl="0" eaLnBrk="0" fontAlgn="base" hangingPunct="0">
        <a:spcBef>
          <a:spcPct val="0"/>
        </a:spcBef>
        <a:spcAft>
          <a:spcPct val="0"/>
        </a:spcAft>
        <a:defRPr lang="en-US" sz="4400" b="1" i="1" kern="1200" smtClean="0">
          <a:solidFill>
            <a:schemeClr val="tx2"/>
          </a:solidFill>
          <a:latin typeface="+mj-lt"/>
          <a:ea typeface="+mj-ea"/>
          <a:cs typeface="+mj-cs"/>
        </a:defRPr>
      </a:lvl1pPr>
      <a:lvl2pPr algn="l" rtl="0" eaLnBrk="0" fontAlgn="base" hangingPunct="0">
        <a:spcBef>
          <a:spcPct val="0"/>
        </a:spcBef>
        <a:spcAft>
          <a:spcPct val="0"/>
        </a:spcAft>
        <a:defRPr sz="4400">
          <a:solidFill>
            <a:schemeClr val="tx2"/>
          </a:solidFill>
          <a:latin typeface="Calibri" pitchFamily="34" charset="0"/>
        </a:defRPr>
      </a:lvl2pPr>
      <a:lvl3pPr algn="l" rtl="0" eaLnBrk="0" fontAlgn="base" hangingPunct="0">
        <a:spcBef>
          <a:spcPct val="0"/>
        </a:spcBef>
        <a:spcAft>
          <a:spcPct val="0"/>
        </a:spcAft>
        <a:defRPr sz="4400">
          <a:solidFill>
            <a:schemeClr val="tx2"/>
          </a:solidFill>
          <a:latin typeface="Calibri" pitchFamily="34" charset="0"/>
        </a:defRPr>
      </a:lvl3pPr>
      <a:lvl4pPr algn="l" rtl="0" eaLnBrk="0" fontAlgn="base" hangingPunct="0">
        <a:spcBef>
          <a:spcPct val="0"/>
        </a:spcBef>
        <a:spcAft>
          <a:spcPct val="0"/>
        </a:spcAft>
        <a:defRPr sz="4400">
          <a:solidFill>
            <a:schemeClr val="tx2"/>
          </a:solidFill>
          <a:latin typeface="Calibri" pitchFamily="34" charset="0"/>
        </a:defRPr>
      </a:lvl4pPr>
      <a:lvl5pPr algn="l" rtl="0" eaLnBrk="0" fontAlgn="base" hangingPunct="0">
        <a:spcBef>
          <a:spcPct val="0"/>
        </a:spcBef>
        <a:spcAft>
          <a:spcPct val="0"/>
        </a:spcAft>
        <a:defRPr sz="4400">
          <a:solidFill>
            <a:schemeClr val="tx2"/>
          </a:solidFill>
          <a:latin typeface="Calibri" pitchFamily="34" charset="0"/>
        </a:defRPr>
      </a:lvl5pPr>
      <a:lvl6pPr marL="457200" algn="l" rtl="0" fontAlgn="base">
        <a:spcBef>
          <a:spcPct val="0"/>
        </a:spcBef>
        <a:spcAft>
          <a:spcPct val="0"/>
        </a:spcAft>
        <a:defRPr sz="4400">
          <a:solidFill>
            <a:schemeClr val="tx2"/>
          </a:solidFill>
          <a:latin typeface="Calibri" pitchFamily="34" charset="0"/>
        </a:defRPr>
      </a:lvl6pPr>
      <a:lvl7pPr marL="914400" algn="l" rtl="0" fontAlgn="base">
        <a:spcBef>
          <a:spcPct val="0"/>
        </a:spcBef>
        <a:spcAft>
          <a:spcPct val="0"/>
        </a:spcAft>
        <a:defRPr sz="4400">
          <a:solidFill>
            <a:schemeClr val="tx2"/>
          </a:solidFill>
          <a:latin typeface="Calibri" pitchFamily="34" charset="0"/>
        </a:defRPr>
      </a:lvl7pPr>
      <a:lvl8pPr marL="1371600" algn="l" rtl="0" fontAlgn="base">
        <a:spcBef>
          <a:spcPct val="0"/>
        </a:spcBef>
        <a:spcAft>
          <a:spcPct val="0"/>
        </a:spcAft>
        <a:defRPr sz="4400">
          <a:solidFill>
            <a:schemeClr val="tx2"/>
          </a:solidFill>
          <a:latin typeface="Calibri" pitchFamily="34" charset="0"/>
        </a:defRPr>
      </a:lvl8pPr>
      <a:lvl9pPr marL="1828800" algn="l" rtl="0" fontAlgn="base">
        <a:spcBef>
          <a:spcPct val="0"/>
        </a:spcBef>
        <a:spcAft>
          <a:spcPct val="0"/>
        </a:spcAft>
        <a:defRPr sz="4400">
          <a:solidFill>
            <a:schemeClr val="tx2"/>
          </a:solidFill>
          <a:latin typeface="Calibri" pitchFamily="34" charset="0"/>
        </a:defRPr>
      </a:lvl9pPr>
    </p:titleStyle>
    <p:bodyStyle>
      <a:lvl1pPr marL="273050" indent="-273050" algn="l" rtl="0" eaLnBrk="0" fontAlgn="base" hangingPunct="0">
        <a:spcBef>
          <a:spcPct val="20000"/>
        </a:spcBef>
        <a:spcAft>
          <a:spcPct val="0"/>
        </a:spcAft>
        <a:buClr>
          <a:srgbClr val="0BD0D9"/>
        </a:buClr>
        <a:buSzPct val="95000"/>
        <a:buFont typeface="Wingdings 2" panose="05020102010507070707" pitchFamily="18" charset="2"/>
        <a:buChar char=""/>
        <a:defRPr sz="2600" kern="1200">
          <a:solidFill>
            <a:schemeClr val="tx1"/>
          </a:solidFill>
          <a:latin typeface="+mn-lt"/>
          <a:ea typeface="+mn-ea"/>
          <a:cs typeface="+mn-cs"/>
        </a:defRPr>
      </a:lvl1pPr>
      <a:lvl2pPr marL="639763" indent="-246063" algn="l" rtl="0" eaLnBrk="0" fontAlgn="base" hangingPunct="0">
        <a:spcBef>
          <a:spcPct val="20000"/>
        </a:spcBef>
        <a:spcAft>
          <a:spcPct val="0"/>
        </a:spcAft>
        <a:buClr>
          <a:schemeClr val="accent1"/>
        </a:buClr>
        <a:buSzPct val="85000"/>
        <a:buFont typeface="Wingdings 2" panose="05020102010507070707" pitchFamily="18" charset="2"/>
        <a:buChar char=""/>
        <a:defRPr sz="2400" kern="1200">
          <a:solidFill>
            <a:schemeClr val="tx1"/>
          </a:solidFill>
          <a:latin typeface="+mn-lt"/>
          <a:ea typeface="+mn-ea"/>
          <a:cs typeface="+mn-cs"/>
        </a:defRPr>
      </a:lvl2pPr>
      <a:lvl3pPr marL="914400" indent="-246063" algn="l" rtl="0" eaLnBrk="0" fontAlgn="base" hangingPunct="0">
        <a:spcBef>
          <a:spcPct val="20000"/>
        </a:spcBef>
        <a:spcAft>
          <a:spcPct val="0"/>
        </a:spcAft>
        <a:buClr>
          <a:schemeClr val="accent2"/>
        </a:buClr>
        <a:buSzPct val="70000"/>
        <a:buFont typeface="Wingdings 2" panose="05020102010507070707" pitchFamily="18" charset="2"/>
        <a:buChar char=""/>
        <a:defRPr sz="2100" kern="1200">
          <a:solidFill>
            <a:schemeClr val="tx1"/>
          </a:solidFill>
          <a:latin typeface="+mn-lt"/>
          <a:ea typeface="+mn-ea"/>
          <a:cs typeface="+mn-cs"/>
        </a:defRPr>
      </a:lvl3pPr>
      <a:lvl4pPr marL="1187450" indent="-209550" algn="l" rtl="0" eaLnBrk="0" fontAlgn="base" hangingPunct="0">
        <a:spcBef>
          <a:spcPct val="20000"/>
        </a:spcBef>
        <a:spcAft>
          <a:spcPct val="0"/>
        </a:spcAft>
        <a:buClr>
          <a:srgbClr val="0BD0D9"/>
        </a:buClr>
        <a:buSzPct val="65000"/>
        <a:buFont typeface="Wingdings 2" panose="05020102010507070707" pitchFamily="18" charset="2"/>
        <a:buChar char=""/>
        <a:defRPr sz="2000" kern="1200">
          <a:solidFill>
            <a:schemeClr val="tx1"/>
          </a:solidFill>
          <a:latin typeface="+mn-lt"/>
          <a:ea typeface="+mn-ea"/>
          <a:cs typeface="+mn-cs"/>
        </a:defRPr>
      </a:lvl4pPr>
      <a:lvl5pPr marL="1462088" indent="-209550" algn="l" rtl="0" eaLnBrk="0" fontAlgn="base" hangingPunct="0">
        <a:spcBef>
          <a:spcPct val="20000"/>
        </a:spcBef>
        <a:spcAft>
          <a:spcPct val="0"/>
        </a:spcAft>
        <a:buClr>
          <a:srgbClr val="10CF9B"/>
        </a:buClr>
        <a:buSzPct val="65000"/>
        <a:buFont typeface="Wingdings 2" panose="05020102010507070707" pitchFamily="18" charset="2"/>
        <a:buChar char=""/>
        <a:defRPr sz="2000" kern="1200">
          <a:solidFill>
            <a:schemeClr val="tx1"/>
          </a:solidFill>
          <a:latin typeface="+mn-lt"/>
          <a:ea typeface="+mn-ea"/>
          <a:cs typeface="+mn-cs"/>
        </a:defRPr>
      </a:lvl5pPr>
      <a:lvl6pPr marL="1737360" indent="-210312" algn="l" rtl="0" eaLnBrk="1" latinLnBrk="0" hangingPunct="1">
        <a:spcBef>
          <a:spcPct val="20000"/>
        </a:spcBef>
        <a:buClr>
          <a:schemeClr val="accent5"/>
        </a:buClr>
        <a:buSzPct val="80000"/>
        <a:buFont typeface="Wingdings 2"/>
        <a:buChar char=""/>
        <a:defRPr kumimoji="0" sz="1800" kern="1200">
          <a:solidFill>
            <a:schemeClr val="tx1"/>
          </a:solidFill>
          <a:latin typeface="+mn-lt"/>
          <a:ea typeface="+mn-ea"/>
          <a:cs typeface="+mn-cs"/>
        </a:defRPr>
      </a:lvl6pPr>
      <a:lvl7pPr marL="1920240" indent="-182880" algn="l" rtl="0" eaLnBrk="1" latinLnBrk="0" hangingPunct="1">
        <a:spcBef>
          <a:spcPct val="20000"/>
        </a:spcBef>
        <a:buClr>
          <a:schemeClr val="accent6"/>
        </a:buClr>
        <a:buSzPct val="80000"/>
        <a:buFont typeface="Wingdings 2"/>
        <a:buChar char=""/>
        <a:defRPr kumimoji="0" sz="1600" kern="1200" baseline="0">
          <a:solidFill>
            <a:schemeClr val="tx1"/>
          </a:solidFill>
          <a:latin typeface="+mn-lt"/>
          <a:ea typeface="+mn-ea"/>
          <a:cs typeface="+mn-cs"/>
        </a:defRPr>
      </a:lvl7pPr>
      <a:lvl8pPr marL="2194560" indent="-182880" algn="l" rtl="0" eaLnBrk="1" latinLnBrk="0" hangingPunct="1">
        <a:spcBef>
          <a:spcPct val="20000"/>
        </a:spcBef>
        <a:buClr>
          <a:schemeClr val="tx2"/>
        </a:buClr>
        <a:buChar char="•"/>
        <a:defRPr kumimoji="0" sz="1600" kern="1200">
          <a:solidFill>
            <a:schemeClr val="tx1"/>
          </a:solidFill>
          <a:latin typeface="+mn-lt"/>
          <a:ea typeface="+mn-ea"/>
          <a:cs typeface="+mn-cs"/>
        </a:defRPr>
      </a:lvl8pPr>
      <a:lvl9pPr marL="2468880" indent="-182880" algn="l" rtl="0" eaLnBrk="1" latinLnBrk="0" hangingPunct="1">
        <a:spcBef>
          <a:spcPct val="20000"/>
        </a:spcBef>
        <a:buClr>
          <a:schemeClr val="tx2"/>
        </a:buClr>
        <a:buFontTx/>
        <a:buChar char="•"/>
        <a:defRPr kumimoji="0" sz="1400" kern="1200" baseline="0">
          <a:solidFill>
            <a:schemeClr val="tx1"/>
          </a:solidFill>
          <a:latin typeface="+mn-lt"/>
          <a:ea typeface="+mn-ea"/>
          <a:cs typeface="+mn-cs"/>
        </a:defRPr>
      </a:lvl9pPr>
    </p:bodyStyle>
    <p:otherStyle>
      <a:lvl1pPr marL="0" algn="l" rtl="0" eaLnBrk="1" latinLnBrk="0" hangingPunct="1">
        <a:defRPr kumimoji="0" kern="1200">
          <a:solidFill>
            <a:schemeClr val="tx1"/>
          </a:solidFill>
          <a:latin typeface="+mn-lt"/>
          <a:ea typeface="+mn-ea"/>
          <a:cs typeface="+mn-cs"/>
        </a:defRPr>
      </a:lvl1pPr>
      <a:lvl2pPr marL="457200" algn="l" rtl="0" eaLnBrk="1" latinLnBrk="0" hangingPunct="1">
        <a:defRPr kumimoji="0" kern="1200">
          <a:solidFill>
            <a:schemeClr val="tx1"/>
          </a:solidFill>
          <a:latin typeface="+mn-lt"/>
          <a:ea typeface="+mn-ea"/>
          <a:cs typeface="+mn-cs"/>
        </a:defRPr>
      </a:lvl2pPr>
      <a:lvl3pPr marL="914400" algn="l" rtl="0" eaLnBrk="1" latinLnBrk="0" hangingPunct="1">
        <a:defRPr kumimoji="0" kern="1200">
          <a:solidFill>
            <a:schemeClr val="tx1"/>
          </a:solidFill>
          <a:latin typeface="+mn-lt"/>
          <a:ea typeface="+mn-ea"/>
          <a:cs typeface="+mn-cs"/>
        </a:defRPr>
      </a:lvl3pPr>
      <a:lvl4pPr marL="1371600" algn="l" rtl="0" eaLnBrk="1" latinLnBrk="0" hangingPunct="1">
        <a:defRPr kumimoji="0" kern="1200">
          <a:solidFill>
            <a:schemeClr val="tx1"/>
          </a:solidFill>
          <a:latin typeface="+mn-lt"/>
          <a:ea typeface="+mn-ea"/>
          <a:cs typeface="+mn-cs"/>
        </a:defRPr>
      </a:lvl4pPr>
      <a:lvl5pPr marL="1828800" algn="l" rtl="0" eaLnBrk="1" latinLnBrk="0" hangingPunct="1">
        <a:defRPr kumimoji="0" kern="1200">
          <a:solidFill>
            <a:schemeClr val="tx1"/>
          </a:solidFill>
          <a:latin typeface="+mn-lt"/>
          <a:ea typeface="+mn-ea"/>
          <a:cs typeface="+mn-cs"/>
        </a:defRPr>
      </a:lvl5pPr>
      <a:lvl6pPr marL="2286000" algn="l" rtl="0" eaLnBrk="1" latinLnBrk="0" hangingPunct="1">
        <a:defRPr kumimoji="0" kern="1200">
          <a:solidFill>
            <a:schemeClr val="tx1"/>
          </a:solidFill>
          <a:latin typeface="+mn-lt"/>
          <a:ea typeface="+mn-ea"/>
          <a:cs typeface="+mn-cs"/>
        </a:defRPr>
      </a:lvl6pPr>
      <a:lvl7pPr marL="2743200" algn="l" rtl="0" eaLnBrk="1" latinLnBrk="0" hangingPunct="1">
        <a:defRPr kumimoji="0" kern="1200">
          <a:solidFill>
            <a:schemeClr val="tx1"/>
          </a:solidFill>
          <a:latin typeface="+mn-lt"/>
          <a:ea typeface="+mn-ea"/>
          <a:cs typeface="+mn-cs"/>
        </a:defRPr>
      </a:lvl7pPr>
      <a:lvl8pPr marL="3200400" algn="l" rtl="0" eaLnBrk="1" latinLnBrk="0" hangingPunct="1">
        <a:defRPr kumimoji="0" kern="1200">
          <a:solidFill>
            <a:schemeClr val="tx1"/>
          </a:solidFill>
          <a:latin typeface="+mn-lt"/>
          <a:ea typeface="+mn-ea"/>
          <a:cs typeface="+mn-cs"/>
        </a:defRPr>
      </a:lvl8pPr>
      <a:lvl9pPr marL="3657600" algn="l" rtl="0" eaLnBrk="1" latinLnBrk="0" hangingPunct="1">
        <a:defRPr kumimoji="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3.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2.xml"/><Relationship Id="rId1" Type="http://schemas.openxmlformats.org/officeDocument/2006/relationships/vmlDrawing" Target="../drawings/vmlDrawing1.vml"/><Relationship Id="rId4" Type="http://schemas.openxmlformats.org/officeDocument/2006/relationships/image" Target="../media/image2.wmf"/></Relationships>
</file>

<file path=ppt/slides/_rels/slide4.xml.rels><?xml version="1.0" encoding="UTF-8" standalone="yes"?>
<Relationships xmlns="http://schemas.openxmlformats.org/package/2006/relationships"><Relationship Id="rId3" Type="http://schemas.openxmlformats.org/officeDocument/2006/relationships/notesSlide" Target="../notesSlides/notesSlide3.xml"/><Relationship Id="rId2" Type="http://schemas.openxmlformats.org/officeDocument/2006/relationships/slideLayout" Target="../slideLayouts/slideLayout2.xml"/><Relationship Id="rId1" Type="http://schemas.openxmlformats.org/officeDocument/2006/relationships/vmlDrawing" Target="../drawings/vmlDrawing2.vml"/></Relationships>
</file>

<file path=ppt/slides/_rels/slide5.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2.xml"/><Relationship Id="rId1" Type="http://schemas.openxmlformats.org/officeDocument/2006/relationships/vmlDrawing" Target="../drawings/vmlDrawing3.vml"/></Relationships>
</file>

<file path=ppt/slides/_rels/slide6.xml.rels><?xml version="1.0" encoding="UTF-8" standalone="yes"?>
<Relationships xmlns="http://schemas.openxmlformats.org/package/2006/relationships"><Relationship Id="rId3" Type="http://schemas.openxmlformats.org/officeDocument/2006/relationships/notesSlide" Target="../notesSlides/notesSlide5.xml"/><Relationship Id="rId2" Type="http://schemas.openxmlformats.org/officeDocument/2006/relationships/slideLayout" Target="../slideLayouts/slideLayout6.xml"/><Relationship Id="rId1" Type="http://schemas.openxmlformats.org/officeDocument/2006/relationships/vmlDrawing" Target="../drawings/vmlDrawing4.vml"/></Relationships>
</file>

<file path=ppt/slides/_rels/slide7.xml.rels><?xml version="1.0" encoding="UTF-8" standalone="yes"?>
<Relationships xmlns="http://schemas.openxmlformats.org/package/2006/relationships"><Relationship Id="rId3" Type="http://schemas.openxmlformats.org/officeDocument/2006/relationships/notesSlide" Target="../notesSlides/notesSlide6.xml"/><Relationship Id="rId2" Type="http://schemas.openxmlformats.org/officeDocument/2006/relationships/slideLayout" Target="../slideLayouts/slideLayout2.xml"/><Relationship Id="rId1" Type="http://schemas.openxmlformats.org/officeDocument/2006/relationships/vmlDrawing" Target="../drawings/vmlDrawing5.vml"/></Relationships>
</file>

<file path=ppt/slides/_rels/slide8.xml.rels><?xml version="1.0" encoding="UTF-8" standalone="yes"?>
<Relationships xmlns="http://schemas.openxmlformats.org/package/2006/relationships"><Relationship Id="rId3" Type="http://schemas.openxmlformats.org/officeDocument/2006/relationships/notesSlide" Target="../notesSlides/notesSlide7.xml"/><Relationship Id="rId2" Type="http://schemas.openxmlformats.org/officeDocument/2006/relationships/slideLayout" Target="../slideLayouts/slideLayout2.xml"/><Relationship Id="rId1" Type="http://schemas.openxmlformats.org/officeDocument/2006/relationships/vmlDrawing" Target="../drawings/vmlDrawing6.vml"/></Relationships>
</file>

<file path=ppt/slides/_rels/slide9.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6.xml"/><Relationship Id="rId1" Type="http://schemas.openxmlformats.org/officeDocument/2006/relationships/vmlDrawing" Target="../drawings/vmlDrawing7.vml"/><Relationship Id="rId6" Type="http://schemas.openxmlformats.org/officeDocument/2006/relationships/oleObject" Target="../embeddings/oleObject3.bin"/><Relationship Id="rId5" Type="http://schemas.openxmlformats.org/officeDocument/2006/relationships/oleObject" Target="../embeddings/oleObject2.bin"/><Relationship Id="rId4" Type="http://schemas.openxmlformats.org/officeDocument/2006/relationships/oleObject" Target="../embeddings/oleObject1.bin"/></Relationships>
</file>

<file path=ppt/slides/_rels/slide10.xml.rels><?xml version="1.0" encoding="UTF-8" standalone="yes"?>
<Relationships xmlns="http://schemas.openxmlformats.org/package/2006/relationships"><Relationship Id="rId3" Type="http://schemas.openxmlformats.org/officeDocument/2006/relationships/notesSlide" Target="../notesSlides/notesSlide9.xml"/><Relationship Id="rId7" Type="http://schemas.openxmlformats.org/officeDocument/2006/relationships/oleObject" Target="../embeddings/oleObject7.bin"/><Relationship Id="rId2" Type="http://schemas.openxmlformats.org/officeDocument/2006/relationships/slideLayout" Target="../slideLayouts/slideLayout6.xml"/><Relationship Id="rId1" Type="http://schemas.openxmlformats.org/officeDocument/2006/relationships/vmlDrawing" Target="../drawings/vmlDrawing8.vml"/><Relationship Id="rId6" Type="http://schemas.openxmlformats.org/officeDocument/2006/relationships/oleObject" Target="../embeddings/oleObject6.bin"/><Relationship Id="rId5" Type="http://schemas.openxmlformats.org/officeDocument/2006/relationships/oleObject" Target="../embeddings/oleObject5.bin"/><Relationship Id="rId4" Type="http://schemas.openxmlformats.org/officeDocument/2006/relationships/oleObject" Target="../embeddings/oleObject4.bin"/></Relationships>
</file>

<file path=ppt/slides/_rels/slide11.xml.rels><?xml version="1.0" encoding="UTF-8" standalone="yes"?>
<Relationships xmlns="http://schemas.openxmlformats.org/package/2006/relationships"><Relationship Id="rId8" Type="http://schemas.openxmlformats.org/officeDocument/2006/relationships/oleObject" Target="../embeddings/oleObject12.bin"/><Relationship Id="rId3" Type="http://schemas.openxmlformats.org/officeDocument/2006/relationships/notesSlide" Target="../notesSlides/notesSlide10.xml"/><Relationship Id="rId7" Type="http://schemas.openxmlformats.org/officeDocument/2006/relationships/oleObject" Target="../embeddings/oleObject11.bin"/><Relationship Id="rId2" Type="http://schemas.openxmlformats.org/officeDocument/2006/relationships/slideLayout" Target="../slideLayouts/slideLayout6.xml"/><Relationship Id="rId1" Type="http://schemas.openxmlformats.org/officeDocument/2006/relationships/vmlDrawing" Target="../drawings/vmlDrawing9.vml"/><Relationship Id="rId6" Type="http://schemas.openxmlformats.org/officeDocument/2006/relationships/oleObject" Target="../embeddings/oleObject10.bin"/><Relationship Id="rId5" Type="http://schemas.openxmlformats.org/officeDocument/2006/relationships/oleObject" Target="../embeddings/oleObject9.bin"/><Relationship Id="rId4" Type="http://schemas.openxmlformats.org/officeDocument/2006/relationships/oleObject" Target="../embeddings/oleObject8.bin"/></Relationships>
</file>

<file path=ppt/slides/_rels/slide12.xml.rels><?xml version="1.0" encoding="UTF-8" standalone="yes"?>
<Relationships xmlns="http://schemas.openxmlformats.org/package/2006/relationships"><Relationship Id="rId8" Type="http://schemas.openxmlformats.org/officeDocument/2006/relationships/oleObject" Target="../embeddings/oleObject17.bin"/><Relationship Id="rId3" Type="http://schemas.openxmlformats.org/officeDocument/2006/relationships/notesSlide" Target="../notesSlides/notesSlide11.xml"/><Relationship Id="rId7" Type="http://schemas.openxmlformats.org/officeDocument/2006/relationships/oleObject" Target="../embeddings/oleObject16.bin"/><Relationship Id="rId2" Type="http://schemas.openxmlformats.org/officeDocument/2006/relationships/slideLayout" Target="../slideLayouts/slideLayout6.xml"/><Relationship Id="rId1" Type="http://schemas.openxmlformats.org/officeDocument/2006/relationships/vmlDrawing" Target="../drawings/vmlDrawing10.vml"/><Relationship Id="rId6" Type="http://schemas.openxmlformats.org/officeDocument/2006/relationships/oleObject" Target="../embeddings/oleObject15.bin"/><Relationship Id="rId5" Type="http://schemas.openxmlformats.org/officeDocument/2006/relationships/oleObject" Target="../embeddings/oleObject14.bin"/><Relationship Id="rId4" Type="http://schemas.openxmlformats.org/officeDocument/2006/relationships/oleObject" Target="../embeddings/oleObject13.bin"/></Relationships>
</file>

<file path=ppt/slides/_rels/slide13.xml.rels><?xml version="1.0" encoding="UTF-8" standalone="yes"?>
<Relationships xmlns="http://schemas.openxmlformats.org/package/2006/relationships"><Relationship Id="rId3" Type="http://schemas.openxmlformats.org/officeDocument/2006/relationships/notesSlide" Target="../notesSlides/notesSlide12.xml"/><Relationship Id="rId2" Type="http://schemas.openxmlformats.org/officeDocument/2006/relationships/slideLayout" Target="../slideLayouts/slideLayout2.xml"/><Relationship Id="rId1" Type="http://schemas.openxmlformats.org/officeDocument/2006/relationships/vmlDrawing" Target="../drawings/vmlDrawing11.vml"/></Relationships>
</file>

<file path=ppt/slides/_rels/slide14.xml.rels><?xml version="1.0" encoding="UTF-8" standalone="yes"?>
<Relationships xmlns="http://schemas.openxmlformats.org/package/2006/relationships"><Relationship Id="rId3" Type="http://schemas.openxmlformats.org/officeDocument/2006/relationships/notesSlide" Target="../notesSlides/notesSlide13.xml"/><Relationship Id="rId2" Type="http://schemas.openxmlformats.org/officeDocument/2006/relationships/slideLayout" Target="../slideLayouts/slideLayout2.xml"/><Relationship Id="rId1" Type="http://schemas.openxmlformats.org/officeDocument/2006/relationships/vmlDrawing" Target="../drawings/vmlDrawing12.vml"/><Relationship Id="rId5" Type="http://schemas.openxmlformats.org/officeDocument/2006/relationships/oleObject" Target="../embeddings/oleObject19.bin"/><Relationship Id="rId4" Type="http://schemas.openxmlformats.org/officeDocument/2006/relationships/oleObject" Target="../embeddings/oleObject18.bin"/></Relationships>
</file>

<file path=ppt/slides/_rels/slide15.xml.rels><?xml version="1.0" encoding="UTF-8" standalone="yes"?>
<Relationships xmlns="http://schemas.openxmlformats.org/package/2006/relationships"><Relationship Id="rId3" Type="http://schemas.openxmlformats.org/officeDocument/2006/relationships/notesSlide" Target="../notesSlides/notesSlide14.xml"/><Relationship Id="rId2" Type="http://schemas.openxmlformats.org/officeDocument/2006/relationships/slideLayout" Target="../slideLayouts/slideLayout6.xml"/><Relationship Id="rId1" Type="http://schemas.openxmlformats.org/officeDocument/2006/relationships/vmlDrawing" Target="../drawings/vmlDrawing13.vml"/><Relationship Id="rId5" Type="http://schemas.openxmlformats.org/officeDocument/2006/relationships/oleObject" Target="../embeddings/oleObject21.bin"/><Relationship Id="rId4" Type="http://schemas.openxmlformats.org/officeDocument/2006/relationships/oleObject" Target="../embeddings/oleObject20.bin"/></Relationships>
</file>

<file path=ppt/slides/_rels/slide16.xml.rels><?xml version="1.0" encoding="UTF-8" standalone="yes"?>
<Relationships xmlns="http://schemas.openxmlformats.org/package/2006/relationships"><Relationship Id="rId3" Type="http://schemas.openxmlformats.org/officeDocument/2006/relationships/notesSlide" Target="../notesSlides/notesSlide15.xml"/><Relationship Id="rId2" Type="http://schemas.openxmlformats.org/officeDocument/2006/relationships/slideLayout" Target="../slideLayouts/slideLayout6.xml"/><Relationship Id="rId1" Type="http://schemas.openxmlformats.org/officeDocument/2006/relationships/vmlDrawing" Target="../drawings/vmlDrawing14.vml"/><Relationship Id="rId6" Type="http://schemas.openxmlformats.org/officeDocument/2006/relationships/oleObject" Target="../embeddings/oleObject24.bin"/><Relationship Id="rId5" Type="http://schemas.openxmlformats.org/officeDocument/2006/relationships/oleObject" Target="../embeddings/oleObject23.bin"/><Relationship Id="rId4" Type="http://schemas.openxmlformats.org/officeDocument/2006/relationships/oleObject" Target="../embeddings/oleObject22.bin"/></Relationships>
</file>

<file path=ppt/slides/_rels/slide17.xml.rels><?xml version="1.0" encoding="UTF-8" standalone="yes"?>
<Relationships xmlns="http://schemas.openxmlformats.org/package/2006/relationships"><Relationship Id="rId3" Type="http://schemas.openxmlformats.org/officeDocument/2006/relationships/notesSlide" Target="../notesSlides/notesSlide16.xml"/><Relationship Id="rId2" Type="http://schemas.openxmlformats.org/officeDocument/2006/relationships/slideLayout" Target="../slideLayouts/slideLayout2.xml"/><Relationship Id="rId1" Type="http://schemas.openxmlformats.org/officeDocument/2006/relationships/vmlDrawing" Target="../drawings/vmlDrawing15.vml"/><Relationship Id="rId4" Type="http://schemas.openxmlformats.org/officeDocument/2006/relationships/image" Target="../media/image7.wmf"/></Relationships>
</file>

<file path=ppt/slides/_rels/slide18.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6.xml"/><Relationship Id="rId1" Type="http://schemas.openxmlformats.org/officeDocument/2006/relationships/vmlDrawing" Target="../drawings/vmlDrawing16.vml"/></Relationships>
</file>

<file path=ppt/slides/_rels/slide19.xml.rels><?xml version="1.0" encoding="UTF-8" standalone="yes"?>
<Relationships xmlns="http://schemas.openxmlformats.org/package/2006/relationships"><Relationship Id="rId3" Type="http://schemas.openxmlformats.org/officeDocument/2006/relationships/notesSlide" Target="../notesSlides/notesSlide18.xml"/><Relationship Id="rId2" Type="http://schemas.openxmlformats.org/officeDocument/2006/relationships/slideLayout" Target="../slideLayouts/slideLayout6.xml"/><Relationship Id="rId1" Type="http://schemas.openxmlformats.org/officeDocument/2006/relationships/vmlDrawing" Target="../drawings/vmlDrawing17.vml"/></Relationships>
</file>

<file path=ppt/slides/_rels/slide20.xml.rels><?xml version="1.0" encoding="UTF-8" standalone="yes"?>
<Relationships xmlns="http://schemas.openxmlformats.org/package/2006/relationships"><Relationship Id="rId3" Type="http://schemas.openxmlformats.org/officeDocument/2006/relationships/notesSlide" Target="../notesSlides/notesSlide19.xml"/><Relationship Id="rId2" Type="http://schemas.openxmlformats.org/officeDocument/2006/relationships/slideLayout" Target="../slideLayouts/slideLayout6.xml"/><Relationship Id="rId1" Type="http://schemas.openxmlformats.org/officeDocument/2006/relationships/vmlDrawing" Target="../drawings/vmlDrawing18.vml"/></Relationships>
</file>

<file path=ppt/slides/_rels/slide21.xml.rels><?xml version="1.0" encoding="UTF-8" standalone="yes"?>
<Relationships xmlns="http://schemas.openxmlformats.org/package/2006/relationships"><Relationship Id="rId3" Type="http://schemas.openxmlformats.org/officeDocument/2006/relationships/notesSlide" Target="../notesSlides/notesSlide20.xml"/><Relationship Id="rId2" Type="http://schemas.openxmlformats.org/officeDocument/2006/relationships/slideLayout" Target="../slideLayouts/slideLayout6.xml"/><Relationship Id="rId1" Type="http://schemas.openxmlformats.org/officeDocument/2006/relationships/vmlDrawing" Target="../drawings/vmlDrawing19.vml"/></Relationships>
</file>

<file path=ppt/slides/_rels/slide22.xml.rels><?xml version="1.0" encoding="UTF-8" standalone="yes"?>
<Relationships xmlns="http://schemas.openxmlformats.org/package/2006/relationships"><Relationship Id="rId3" Type="http://schemas.openxmlformats.org/officeDocument/2006/relationships/notesSlide" Target="../notesSlides/notesSlide21.xml"/><Relationship Id="rId2" Type="http://schemas.openxmlformats.org/officeDocument/2006/relationships/slideLayout" Target="../slideLayouts/slideLayout6.xml"/><Relationship Id="rId1" Type="http://schemas.openxmlformats.org/officeDocument/2006/relationships/vmlDrawing" Target="../drawings/vmlDrawing20.vml"/></Relationships>
</file>

<file path=ppt/slides/_rels/slide23.xml.rels><?xml version="1.0" encoding="UTF-8" standalone="yes"?>
<Relationships xmlns="http://schemas.openxmlformats.org/package/2006/relationships"><Relationship Id="rId3" Type="http://schemas.openxmlformats.org/officeDocument/2006/relationships/notesSlide" Target="../notesSlides/notesSlide22.xml"/><Relationship Id="rId2" Type="http://schemas.openxmlformats.org/officeDocument/2006/relationships/slideLayout" Target="../slideLayouts/slideLayout6.xml"/><Relationship Id="rId1" Type="http://schemas.openxmlformats.org/officeDocument/2006/relationships/vmlDrawing" Target="../drawings/vmlDrawing21.vml"/></Relationships>
</file>

<file path=ppt/slides/_rels/slide24.xml.rels><?xml version="1.0" encoding="UTF-8" standalone="yes"?>
<Relationships xmlns="http://schemas.openxmlformats.org/package/2006/relationships"><Relationship Id="rId3" Type="http://schemas.openxmlformats.org/officeDocument/2006/relationships/notesSlide" Target="../notesSlides/notesSlide23.xml"/><Relationship Id="rId2" Type="http://schemas.openxmlformats.org/officeDocument/2006/relationships/slideLayout" Target="../slideLayouts/slideLayout6.xml"/><Relationship Id="rId1" Type="http://schemas.openxmlformats.org/officeDocument/2006/relationships/vmlDrawing" Target="../drawings/vmlDrawing22.vml"/></Relationships>
</file>

<file path=ppt/slides/_rels/slide25.xml.rels><?xml version="1.0" encoding="UTF-8" standalone="yes"?>
<Relationships xmlns="http://schemas.openxmlformats.org/package/2006/relationships"><Relationship Id="rId3" Type="http://schemas.openxmlformats.org/officeDocument/2006/relationships/notesSlide" Target="../notesSlides/notesSlide24.xml"/><Relationship Id="rId2" Type="http://schemas.openxmlformats.org/officeDocument/2006/relationships/slideLayout" Target="../slideLayouts/slideLayout6.xml"/><Relationship Id="rId1" Type="http://schemas.openxmlformats.org/officeDocument/2006/relationships/vmlDrawing" Target="../drawings/vmlDrawing23.vml"/></Relationships>
</file>

<file path=ppt/slides/_rels/slide26.xml.rels><?xml version="1.0" encoding="UTF-8" standalone="yes"?>
<Relationships xmlns="http://schemas.openxmlformats.org/package/2006/relationships"><Relationship Id="rId3" Type="http://schemas.openxmlformats.org/officeDocument/2006/relationships/notesSlide" Target="../notesSlides/notesSlide25.xml"/><Relationship Id="rId2" Type="http://schemas.openxmlformats.org/officeDocument/2006/relationships/slideLayout" Target="../slideLayouts/slideLayout6.xml"/><Relationship Id="rId1" Type="http://schemas.openxmlformats.org/officeDocument/2006/relationships/vmlDrawing" Target="../drawings/vmlDrawing24.vml"/><Relationship Id="rId4" Type="http://schemas.openxmlformats.org/officeDocument/2006/relationships/oleObject" Target="../embeddings/Microsoft_Office_Excel_97-2003_Worksheet1.xls"/></Relationships>
</file>

<file path=ppt/slides/_rels/slide27.xml.rels><?xml version="1.0" encoding="UTF-8" standalone="yes"?>
<Relationships xmlns="http://schemas.openxmlformats.org/package/2006/relationships"><Relationship Id="rId3" Type="http://schemas.openxmlformats.org/officeDocument/2006/relationships/notesSlide" Target="../notesSlides/notesSlide26.xml"/><Relationship Id="rId2" Type="http://schemas.openxmlformats.org/officeDocument/2006/relationships/slideLayout" Target="../slideLayouts/slideLayout2.xml"/><Relationship Id="rId1" Type="http://schemas.openxmlformats.org/officeDocument/2006/relationships/vmlDrawing" Target="../drawings/vmlDrawing25.vml"/><Relationship Id="rId4" Type="http://schemas.openxmlformats.org/officeDocument/2006/relationships/oleObject" Target="../embeddings/Microsoft_Office_Excel_97-2003_Worksheet2.xls"/></Relationships>
</file>

<file path=ppt/slides/_rels/slide28.xml.rels><?xml version="1.0" encoding="UTF-8" standalone="yes"?>
<Relationships xmlns="http://schemas.openxmlformats.org/package/2006/relationships"><Relationship Id="rId3" Type="http://schemas.openxmlformats.org/officeDocument/2006/relationships/notesSlide" Target="../notesSlides/notesSlide27.xml"/><Relationship Id="rId2" Type="http://schemas.openxmlformats.org/officeDocument/2006/relationships/slideLayout" Target="../slideLayouts/slideLayout2.xml"/><Relationship Id="rId1" Type="http://schemas.openxmlformats.org/officeDocument/2006/relationships/vmlDrawing" Target="../drawings/vmlDrawing26.vml"/></Relationships>
</file>

<file path=ppt/slides/_rels/slide29.xml.rels><?xml version="1.0" encoding="UTF-8" standalone="yes"?>
<Relationships xmlns="http://schemas.openxmlformats.org/package/2006/relationships"><Relationship Id="rId3" Type="http://schemas.openxmlformats.org/officeDocument/2006/relationships/notesSlide" Target="../notesSlides/notesSlide28.xml"/><Relationship Id="rId2" Type="http://schemas.openxmlformats.org/officeDocument/2006/relationships/slideLayout" Target="../slideLayouts/slideLayout2.xml"/><Relationship Id="rId1" Type="http://schemas.openxmlformats.org/officeDocument/2006/relationships/vmlDrawing" Target="../drawings/vmlDrawing27.vml"/></Relationships>
</file>

<file path=ppt/slides/_rels/slide30.xml.rels><?xml version="1.0" encoding="UTF-8" standalone="yes"?>
<Relationships xmlns="http://schemas.openxmlformats.org/package/2006/relationships"><Relationship Id="rId8" Type="http://schemas.openxmlformats.org/officeDocument/2006/relationships/oleObject" Target="../embeddings/oleObject29.bin"/><Relationship Id="rId3" Type="http://schemas.openxmlformats.org/officeDocument/2006/relationships/notesSlide" Target="../notesSlides/notesSlide29.xml"/><Relationship Id="rId7" Type="http://schemas.openxmlformats.org/officeDocument/2006/relationships/oleObject" Target="../embeddings/oleObject28.bin"/><Relationship Id="rId2" Type="http://schemas.openxmlformats.org/officeDocument/2006/relationships/slideLayout" Target="../slideLayouts/slideLayout2.xml"/><Relationship Id="rId1" Type="http://schemas.openxmlformats.org/officeDocument/2006/relationships/vmlDrawing" Target="../drawings/vmlDrawing28.vml"/><Relationship Id="rId6" Type="http://schemas.openxmlformats.org/officeDocument/2006/relationships/oleObject" Target="../embeddings/oleObject27.bin"/><Relationship Id="rId5" Type="http://schemas.openxmlformats.org/officeDocument/2006/relationships/oleObject" Target="../embeddings/oleObject26.bin"/><Relationship Id="rId4" Type="http://schemas.openxmlformats.org/officeDocument/2006/relationships/oleObject" Target="../embeddings/oleObject25.bin"/><Relationship Id="rId9" Type="http://schemas.openxmlformats.org/officeDocument/2006/relationships/oleObject" Target="../embeddings/oleObject30.bin"/></Relationships>
</file>

<file path=ppt/slides/_rels/slide31.xml.rels><?xml version="1.0" encoding="UTF-8" standalone="yes"?>
<Relationships xmlns="http://schemas.openxmlformats.org/package/2006/relationships"><Relationship Id="rId3" Type="http://schemas.openxmlformats.org/officeDocument/2006/relationships/notesSlide" Target="../notesSlides/notesSlide30.xml"/><Relationship Id="rId2" Type="http://schemas.openxmlformats.org/officeDocument/2006/relationships/slideLayout" Target="../slideLayouts/slideLayout2.xml"/><Relationship Id="rId1" Type="http://schemas.openxmlformats.org/officeDocument/2006/relationships/vmlDrawing" Target="../drawings/vmlDrawing29.vml"/></Relationships>
</file>

<file path=ppt/slides/_rels/slide32.xml.rels><?xml version="1.0" encoding="UTF-8" standalone="yes"?>
<Relationships xmlns="http://schemas.openxmlformats.org/package/2006/relationships"><Relationship Id="rId3" Type="http://schemas.openxmlformats.org/officeDocument/2006/relationships/notesSlide" Target="../notesSlides/notesSlide31.xml"/><Relationship Id="rId2" Type="http://schemas.openxmlformats.org/officeDocument/2006/relationships/slideLayout" Target="../slideLayouts/slideLayout2.xml"/><Relationship Id="rId1" Type="http://schemas.openxmlformats.org/officeDocument/2006/relationships/vmlDrawing" Target="../drawings/vmlDrawing30.vml"/><Relationship Id="rId4" Type="http://schemas.openxmlformats.org/officeDocument/2006/relationships/oleObject" Target="../embeddings/Microsoft_Office_Excel_97-2003_Worksheet3.xls"/></Relationships>
</file>

<file path=ppt/slides/_rels/slide33.xml.rels><?xml version="1.0" encoding="UTF-8" standalone="yes"?>
<Relationships xmlns="http://schemas.openxmlformats.org/package/2006/relationships"><Relationship Id="rId3" Type="http://schemas.openxmlformats.org/officeDocument/2006/relationships/notesSlide" Target="../notesSlides/notesSlide32.xml"/><Relationship Id="rId2" Type="http://schemas.openxmlformats.org/officeDocument/2006/relationships/slideLayout" Target="../slideLayouts/slideLayout2.xml"/><Relationship Id="rId1" Type="http://schemas.openxmlformats.org/officeDocument/2006/relationships/vmlDrawing" Target="../drawings/vmlDrawing31.vml"/></Relationships>
</file>

<file path=ppt/slides/_rels/slide34.xml.rels><?xml version="1.0" encoding="UTF-8" standalone="yes"?>
<Relationships xmlns="http://schemas.openxmlformats.org/package/2006/relationships"><Relationship Id="rId3" Type="http://schemas.openxmlformats.org/officeDocument/2006/relationships/notesSlide" Target="../notesSlides/notesSlide33.xml"/><Relationship Id="rId2" Type="http://schemas.openxmlformats.org/officeDocument/2006/relationships/slideLayout" Target="../slideLayouts/slideLayout2.xml"/><Relationship Id="rId1" Type="http://schemas.openxmlformats.org/officeDocument/2006/relationships/vmlDrawing" Target="../drawings/vmlDrawing32.vml"/></Relationships>
</file>

<file path=ppt/slides/_rels/slide35.xml.rels><?xml version="1.0" encoding="UTF-8" standalone="yes"?>
<Relationships xmlns="http://schemas.openxmlformats.org/package/2006/relationships"><Relationship Id="rId3" Type="http://schemas.openxmlformats.org/officeDocument/2006/relationships/notesSlide" Target="../notesSlides/notesSlide34.xml"/><Relationship Id="rId2" Type="http://schemas.openxmlformats.org/officeDocument/2006/relationships/slideLayout" Target="../slideLayouts/slideLayout6.xml"/><Relationship Id="rId1" Type="http://schemas.openxmlformats.org/officeDocument/2006/relationships/vmlDrawing" Target="../drawings/vmlDrawing33.vml"/><Relationship Id="rId4" Type="http://schemas.openxmlformats.org/officeDocument/2006/relationships/image" Target="../media/image11.jpeg"/></Relationships>
</file>

<file path=ppt/slides/_rels/slide36.xml.rels><?xml version="1.0" encoding="UTF-8" standalone="yes"?>
<Relationships xmlns="http://schemas.openxmlformats.org/package/2006/relationships"><Relationship Id="rId3" Type="http://schemas.openxmlformats.org/officeDocument/2006/relationships/notesSlide" Target="../notesSlides/notesSlide35.xml"/><Relationship Id="rId2" Type="http://schemas.openxmlformats.org/officeDocument/2006/relationships/slideLayout" Target="../slideLayouts/slideLayout6.xml"/><Relationship Id="rId1" Type="http://schemas.openxmlformats.org/officeDocument/2006/relationships/vmlDrawing" Target="../drawings/vmlDrawing34.vml"/><Relationship Id="rId4" Type="http://schemas.openxmlformats.org/officeDocument/2006/relationships/oleObject" Target="../embeddings/Microsoft_Office_Excel_97-2003_Worksheet4.xls"/></Relationships>
</file>

<file path=ppt/slides/_rels/slide37.xml.rels><?xml version="1.0" encoding="UTF-8" standalone="yes"?>
<Relationships xmlns="http://schemas.openxmlformats.org/package/2006/relationships"><Relationship Id="rId3" Type="http://schemas.openxmlformats.org/officeDocument/2006/relationships/notesSlide" Target="../notesSlides/notesSlide36.xml"/><Relationship Id="rId2" Type="http://schemas.openxmlformats.org/officeDocument/2006/relationships/slideLayout" Target="../slideLayouts/slideLayout6.xml"/><Relationship Id="rId1" Type="http://schemas.openxmlformats.org/officeDocument/2006/relationships/vmlDrawing" Target="../drawings/vmlDrawing35.vml"/><Relationship Id="rId4" Type="http://schemas.openxmlformats.org/officeDocument/2006/relationships/oleObject" Target="../embeddings/Microsoft_Office_Excel_97-2003_Worksheet5.xls"/></Relationships>
</file>

<file path=ppt/slides/_rels/slide38.xml.rels><?xml version="1.0" encoding="UTF-8" standalone="yes"?>
<Relationships xmlns="http://schemas.openxmlformats.org/package/2006/relationships"><Relationship Id="rId3" Type="http://schemas.openxmlformats.org/officeDocument/2006/relationships/notesSlide" Target="../notesSlides/notesSlide37.xml"/><Relationship Id="rId2" Type="http://schemas.openxmlformats.org/officeDocument/2006/relationships/slideLayout" Target="../slideLayouts/slideLayout6.xml"/><Relationship Id="rId1" Type="http://schemas.openxmlformats.org/officeDocument/2006/relationships/vmlDrawing" Target="../drawings/vmlDrawing36.vml"/></Relationships>
</file>

<file path=ppt/slides/_rels/slide39.xml.rels><?xml version="1.0" encoding="UTF-8" standalone="yes"?>
<Relationships xmlns="http://schemas.openxmlformats.org/package/2006/relationships"><Relationship Id="rId3" Type="http://schemas.openxmlformats.org/officeDocument/2006/relationships/notesSlide" Target="../notesSlides/notesSlide38.xml"/><Relationship Id="rId2" Type="http://schemas.openxmlformats.org/officeDocument/2006/relationships/slideLayout" Target="../slideLayouts/slideLayout6.xml"/><Relationship Id="rId1" Type="http://schemas.openxmlformats.org/officeDocument/2006/relationships/vmlDrawing" Target="../drawings/vmlDrawing37.vml"/><Relationship Id="rId4" Type="http://schemas.openxmlformats.org/officeDocument/2006/relationships/oleObject" Target="../embeddings/Microsoft_Office_Excel_97-2003_Worksheet6.xls"/></Relationships>
</file>

<file path=ppt/slides/_rels/slide40.xml.rels><?xml version="1.0" encoding="UTF-8" standalone="yes"?>
<Relationships xmlns="http://schemas.openxmlformats.org/package/2006/relationships"><Relationship Id="rId3" Type="http://schemas.openxmlformats.org/officeDocument/2006/relationships/notesSlide" Target="../notesSlides/notesSlide39.xml"/><Relationship Id="rId2" Type="http://schemas.openxmlformats.org/officeDocument/2006/relationships/slideLayout" Target="../slideLayouts/slideLayout6.xml"/><Relationship Id="rId1" Type="http://schemas.openxmlformats.org/officeDocument/2006/relationships/vmlDrawing" Target="../drawings/vmlDrawing38.vml"/><Relationship Id="rId4" Type="http://schemas.openxmlformats.org/officeDocument/2006/relationships/oleObject" Target="../embeddings/Microsoft_Office_Excel_97-2003_Worksheet7.xls"/></Relationships>
</file>

<file path=ppt/slides/_rels/slide41.xml.rels><?xml version="1.0" encoding="UTF-8" standalone="yes"?>
<Relationships xmlns="http://schemas.openxmlformats.org/package/2006/relationships"><Relationship Id="rId3" Type="http://schemas.openxmlformats.org/officeDocument/2006/relationships/notesSlide" Target="../notesSlides/notesSlide40.xml"/><Relationship Id="rId2" Type="http://schemas.openxmlformats.org/officeDocument/2006/relationships/slideLayout" Target="../slideLayouts/slideLayout6.xml"/><Relationship Id="rId1" Type="http://schemas.openxmlformats.org/officeDocument/2006/relationships/vmlDrawing" Target="../drawings/vmlDrawing39.vml"/><Relationship Id="rId5" Type="http://schemas.openxmlformats.org/officeDocument/2006/relationships/image" Target="../media/image16.wmf"/><Relationship Id="rId4" Type="http://schemas.openxmlformats.org/officeDocument/2006/relationships/oleObject" Target="../embeddings/Microsoft_Office_Excel_97-2003_Worksheet8.xls"/></Relationships>
</file>

<file path=ppt/slides/_rels/slide42.xml.rels><?xml version="1.0" encoding="UTF-8" standalone="yes"?>
<Relationships xmlns="http://schemas.openxmlformats.org/package/2006/relationships"><Relationship Id="rId3" Type="http://schemas.openxmlformats.org/officeDocument/2006/relationships/notesSlide" Target="../notesSlides/notesSlide41.xml"/><Relationship Id="rId2" Type="http://schemas.openxmlformats.org/officeDocument/2006/relationships/slideLayout" Target="../slideLayouts/slideLayout6.xml"/><Relationship Id="rId1" Type="http://schemas.openxmlformats.org/officeDocument/2006/relationships/vmlDrawing" Target="../drawings/vmlDrawing40.vml"/><Relationship Id="rId4" Type="http://schemas.openxmlformats.org/officeDocument/2006/relationships/oleObject" Target="../embeddings/Microsoft_Office_Excel_97-2003_Worksheet9.xls"/></Relationships>
</file>

<file path=ppt/slides/_rels/slide43.xml.rels><?xml version="1.0" encoding="UTF-8" standalone="yes"?>
<Relationships xmlns="http://schemas.openxmlformats.org/package/2006/relationships"><Relationship Id="rId3" Type="http://schemas.openxmlformats.org/officeDocument/2006/relationships/notesSlide" Target="../notesSlides/notesSlide42.xml"/><Relationship Id="rId2" Type="http://schemas.openxmlformats.org/officeDocument/2006/relationships/slideLayout" Target="../slideLayouts/slideLayout6.xml"/><Relationship Id="rId1" Type="http://schemas.openxmlformats.org/officeDocument/2006/relationships/vmlDrawing" Target="../drawings/vmlDrawing41.vml"/></Relationships>
</file>

<file path=ppt/slides/_rels/slide44.xml.rels><?xml version="1.0" encoding="UTF-8" standalone="yes"?>
<Relationships xmlns="http://schemas.openxmlformats.org/package/2006/relationships"><Relationship Id="rId3" Type="http://schemas.openxmlformats.org/officeDocument/2006/relationships/notesSlide" Target="../notesSlides/notesSlide43.xml"/><Relationship Id="rId2" Type="http://schemas.openxmlformats.org/officeDocument/2006/relationships/slideLayout" Target="../slideLayouts/slideLayout6.xml"/><Relationship Id="rId1" Type="http://schemas.openxmlformats.org/officeDocument/2006/relationships/vmlDrawing" Target="../drawings/vmlDrawing42.vml"/><Relationship Id="rId4" Type="http://schemas.openxmlformats.org/officeDocument/2006/relationships/image" Target="../media/image18.wmf"/></Relationships>
</file>

<file path=ppt/slides/_rels/slide45.xml.rels><?xml version="1.0" encoding="UTF-8" standalone="yes"?>
<Relationships xmlns="http://schemas.openxmlformats.org/package/2006/relationships"><Relationship Id="rId3" Type="http://schemas.openxmlformats.org/officeDocument/2006/relationships/notesSlide" Target="../notesSlides/notesSlide44.xml"/><Relationship Id="rId2" Type="http://schemas.openxmlformats.org/officeDocument/2006/relationships/slideLayout" Target="../slideLayouts/slideLayout6.xml"/><Relationship Id="rId1" Type="http://schemas.openxmlformats.org/officeDocument/2006/relationships/vmlDrawing" Target="../drawings/vmlDrawing43.vml"/><Relationship Id="rId5" Type="http://schemas.openxmlformats.org/officeDocument/2006/relationships/image" Target="../media/image18.wmf"/><Relationship Id="rId4" Type="http://schemas.openxmlformats.org/officeDocument/2006/relationships/oleObject" Target="../embeddings/Microsoft_Office_Excel_97-2003_Worksheet10.xls"/></Relationships>
</file>

<file path=ppt/slides/_rels/slide46.xml.rels><?xml version="1.0" encoding="UTF-8" standalone="yes"?>
<Relationships xmlns="http://schemas.openxmlformats.org/package/2006/relationships"><Relationship Id="rId3" Type="http://schemas.openxmlformats.org/officeDocument/2006/relationships/notesSlide" Target="../notesSlides/notesSlide45.xml"/><Relationship Id="rId2" Type="http://schemas.openxmlformats.org/officeDocument/2006/relationships/slideLayout" Target="../slideLayouts/slideLayout6.xml"/><Relationship Id="rId1" Type="http://schemas.openxmlformats.org/officeDocument/2006/relationships/vmlDrawing" Target="../drawings/vmlDrawing44.vml"/><Relationship Id="rId5" Type="http://schemas.openxmlformats.org/officeDocument/2006/relationships/image" Target="../media/image18.wmf"/><Relationship Id="rId4" Type="http://schemas.openxmlformats.org/officeDocument/2006/relationships/oleObject" Target="../embeddings/Microsoft_Office_Excel_97-2003_Worksheet11.xls"/></Relationships>
</file>

<file path=ppt/slides/_rels/slide47.xml.rels><?xml version="1.0" encoding="UTF-8" standalone="yes"?>
<Relationships xmlns="http://schemas.openxmlformats.org/package/2006/relationships"><Relationship Id="rId3" Type="http://schemas.openxmlformats.org/officeDocument/2006/relationships/notesSlide" Target="../notesSlides/notesSlide46.xml"/><Relationship Id="rId2" Type="http://schemas.openxmlformats.org/officeDocument/2006/relationships/slideLayout" Target="../slideLayouts/slideLayout6.xml"/><Relationship Id="rId1" Type="http://schemas.openxmlformats.org/officeDocument/2006/relationships/vmlDrawing" Target="../drawings/vmlDrawing45.vml"/><Relationship Id="rId5" Type="http://schemas.openxmlformats.org/officeDocument/2006/relationships/image" Target="../media/image18.wmf"/><Relationship Id="rId4" Type="http://schemas.openxmlformats.org/officeDocument/2006/relationships/oleObject" Target="../embeddings/Microsoft_Office_Excel_97-2003_Worksheet12.xls"/></Relationships>
</file>

<file path=ppt/slides/_rels/slide48.xml.rels><?xml version="1.0" encoding="UTF-8" standalone="yes"?>
<Relationships xmlns="http://schemas.openxmlformats.org/package/2006/relationships"><Relationship Id="rId3" Type="http://schemas.openxmlformats.org/officeDocument/2006/relationships/notesSlide" Target="../notesSlides/notesSlide47.xml"/><Relationship Id="rId2" Type="http://schemas.openxmlformats.org/officeDocument/2006/relationships/slideLayout" Target="../slideLayouts/slideLayout6.xml"/><Relationship Id="rId1" Type="http://schemas.openxmlformats.org/officeDocument/2006/relationships/vmlDrawing" Target="../drawings/vmlDrawing46.vml"/><Relationship Id="rId5" Type="http://schemas.openxmlformats.org/officeDocument/2006/relationships/oleObject" Target="../embeddings/Microsoft_Office_Excel_97-2003_Worksheet13.xls"/><Relationship Id="rId4" Type="http://schemas.openxmlformats.org/officeDocument/2006/relationships/image" Target="../media/image18.wmf"/></Relationships>
</file>

<file path=ppt/slides/_rels/slide49.xml.rels><?xml version="1.0" encoding="UTF-8" standalone="yes"?>
<Relationships xmlns="http://schemas.openxmlformats.org/package/2006/relationships"><Relationship Id="rId3" Type="http://schemas.openxmlformats.org/officeDocument/2006/relationships/notesSlide" Target="../notesSlides/notesSlide48.xml"/><Relationship Id="rId2" Type="http://schemas.openxmlformats.org/officeDocument/2006/relationships/slideLayout" Target="../slideLayouts/slideLayout6.xml"/><Relationship Id="rId1" Type="http://schemas.openxmlformats.org/officeDocument/2006/relationships/vmlDrawing" Target="../drawings/vmlDrawing47.vml"/><Relationship Id="rId5" Type="http://schemas.openxmlformats.org/officeDocument/2006/relationships/image" Target="../media/image18.wmf"/><Relationship Id="rId4" Type="http://schemas.openxmlformats.org/officeDocument/2006/relationships/oleObject" Target="../embeddings/Microsoft_Office_Excel_97-2003_Worksheet14.xls"/></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2050" name="Rectangle 2"/>
          <p:cNvSpPr>
            <a:spLocks noGrp="1" noChangeArrowheads="1"/>
          </p:cNvSpPr>
          <p:nvPr>
            <p:ph type="ctrTitle"/>
          </p:nvPr>
        </p:nvSpPr>
        <p:spPr>
          <a:xfrm>
            <a:off x="304800" y="2250800"/>
            <a:ext cx="6096000" cy="768350"/>
          </a:xfrm>
          <a:ln>
            <a:miter lim="800000"/>
            <a:headEnd/>
            <a:tailEnd/>
          </a:ln>
          <a:extLst/>
        </p:spPr>
        <p:txBody>
          <a:bodyPr>
            <a:normAutofit fontScale="90000"/>
          </a:bodyPr>
          <a:lstStyle/>
          <a:p>
            <a:pPr algn="l" eaLnBrk="1" fontAlgn="auto" hangingPunct="1">
              <a:spcAft>
                <a:spcPts val="0"/>
              </a:spcAft>
              <a:defRPr/>
            </a:pPr>
            <a:r>
              <a:rPr lang="en-US" dirty="0" smtClean="0"/>
              <a:t>Chapter 21-Continued</a:t>
            </a:r>
            <a:endParaRPr lang="en-US" dirty="0"/>
          </a:p>
        </p:txBody>
      </p:sp>
      <p:sp>
        <p:nvSpPr>
          <p:cNvPr id="33795" name="Rectangle 3"/>
          <p:cNvSpPr>
            <a:spLocks noGrp="1" noChangeArrowheads="1"/>
          </p:cNvSpPr>
          <p:nvPr>
            <p:ph type="subTitle" idx="1"/>
          </p:nvPr>
        </p:nvSpPr>
        <p:spPr>
          <a:xfrm>
            <a:off x="1676400" y="3992562"/>
            <a:ext cx="6172200" cy="655638"/>
          </a:xfrm>
          <a:extLst>
            <a:ext uri="{91240B29-F687-4F45-9708-019B960494DF}">
              <a14:hiddenLine xmlns:a14="http://schemas.microsoft.com/office/drawing/2010/main" xmlns="" w="12700">
                <a:solidFill>
                  <a:srgbClr val="000000"/>
                </a:solidFill>
                <a:miter lim="800000"/>
                <a:headEnd/>
                <a:tailEnd/>
              </a14:hiddenLine>
            </a:ext>
          </a:extLst>
        </p:spPr>
        <p:txBody>
          <a:bodyPr lIns="90488" tIns="44450" rIns="90488" bIns="44450" anchor="b"/>
          <a:lstStyle/>
          <a:p>
            <a:pPr marL="109538" marR="0" algn="ctr">
              <a:lnSpc>
                <a:spcPct val="90000"/>
              </a:lnSpc>
              <a:spcBef>
                <a:spcPct val="0"/>
              </a:spcBef>
            </a:pPr>
            <a:r>
              <a:rPr lang="en-US" sz="3900" b="1" i="1" dirty="0" smtClean="0">
                <a:solidFill>
                  <a:schemeClr val="bg2"/>
                </a:solidFill>
                <a:latin typeface="Calibri" panose="020F0502020204030204" pitchFamily="34" charset="0"/>
              </a:rPr>
              <a:t>Capital Budgeting and Cost Analysis</a:t>
            </a:r>
          </a:p>
        </p:txBody>
      </p:sp>
      <p:sp>
        <p:nvSpPr>
          <p:cNvPr id="33797" name="Slide Number Placeholder 2"/>
          <p:cNvSpPr>
            <a:spLocks noGrp="1"/>
          </p:cNvSpPr>
          <p:nvPr>
            <p:ph type="sldNum" sz="quarter" idx="11"/>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fld id="{9E7935FF-3A6A-4EF0-8920-D4154A65C4E8}" type="slidenum">
              <a:rPr lang="en-US" smtClean="0">
                <a:solidFill>
                  <a:srgbClr val="D1EAEE"/>
                </a:solidFill>
              </a:rPr>
              <a:pPr/>
              <a:t>1</a:t>
            </a:fld>
            <a:endParaRPr lang="en-US" smtClean="0">
              <a:solidFill>
                <a:srgbClr val="D1EAEE"/>
              </a:solidFill>
            </a:endParaRPr>
          </a:p>
        </p:txBody>
      </p:sp>
      <p:sp>
        <p:nvSpPr>
          <p:cNvPr id="2" name="Rectangle 1"/>
          <p:cNvSpPr/>
          <p:nvPr/>
        </p:nvSpPr>
        <p:spPr>
          <a:xfrm>
            <a:off x="990600" y="623888"/>
            <a:ext cx="7162800" cy="6858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r>
              <a:rPr lang="en-US" sz="3600" b="1" dirty="0">
                <a:solidFill>
                  <a:prstClr val="white"/>
                </a:solidFill>
              </a:rPr>
              <a:t>Lecture </a:t>
            </a:r>
            <a:r>
              <a:rPr lang="en-US" sz="3600" b="1" dirty="0" smtClean="0">
                <a:solidFill>
                  <a:prstClr val="white"/>
                </a:solidFill>
              </a:rPr>
              <a:t>31</a:t>
            </a:r>
            <a:endParaRPr lang="en-US" sz="3600" b="1" dirty="0">
              <a:solidFill>
                <a:prstClr val="white"/>
              </a:solidFill>
            </a:endParaRPr>
          </a:p>
        </p:txBody>
      </p:sp>
      <p:sp>
        <p:nvSpPr>
          <p:cNvPr id="33798" name="Rectangle 3"/>
          <p:cNvSpPr txBox="1">
            <a:spLocks noChangeArrowheads="1"/>
          </p:cNvSpPr>
          <p:nvPr/>
        </p:nvSpPr>
        <p:spPr bwMode="auto">
          <a:xfrm>
            <a:off x="838200" y="5105400"/>
            <a:ext cx="6172200" cy="1219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a:tailEnd/>
              </a14:hiddenLine>
            </a:ext>
          </a:extLst>
        </p:spPr>
        <p:txBody>
          <a:bodyPr lIns="90488" tIns="44450" rIns="90488" bIns="44450" anchor="b"/>
          <a:lstStyle>
            <a:lvl1pPr marL="109538">
              <a:spcBef>
                <a:spcPct val="20000"/>
              </a:spcBef>
              <a:buClr>
                <a:srgbClr val="0BD0D9"/>
              </a:buClr>
              <a:buSzPct val="95000"/>
              <a:buFont typeface="Wingdings 2" panose="05020102010507070707" pitchFamily="18" charset="2"/>
              <a:buChar char=""/>
              <a:defRPr sz="2600">
                <a:solidFill>
                  <a:schemeClr val="tx1"/>
                </a:solidFill>
                <a:latin typeface="Constantia" panose="02030602050306030303" pitchFamily="18" charset="0"/>
              </a:defRPr>
            </a:lvl1pPr>
            <a:lvl2pPr marL="639763" indent="-246063">
              <a:spcBef>
                <a:spcPct val="20000"/>
              </a:spcBef>
              <a:buClr>
                <a:schemeClr val="accent1"/>
              </a:buClr>
              <a:buSzPct val="85000"/>
              <a:buFont typeface="Wingdings 2" panose="05020102010507070707" pitchFamily="18" charset="2"/>
              <a:buChar char=""/>
              <a:defRPr sz="2400">
                <a:solidFill>
                  <a:schemeClr val="tx1"/>
                </a:solidFill>
                <a:latin typeface="Constantia" panose="02030602050306030303" pitchFamily="18" charset="0"/>
              </a:defRPr>
            </a:lvl2pPr>
            <a:lvl3pPr indent="-246063">
              <a:spcBef>
                <a:spcPct val="20000"/>
              </a:spcBef>
              <a:buClr>
                <a:schemeClr val="accent2"/>
              </a:buClr>
              <a:buSzPct val="70000"/>
              <a:buFont typeface="Wingdings 2" panose="05020102010507070707" pitchFamily="18" charset="2"/>
              <a:buChar char=""/>
              <a:defRPr sz="2100">
                <a:solidFill>
                  <a:schemeClr val="tx1"/>
                </a:solidFill>
                <a:latin typeface="Constantia" panose="02030602050306030303" pitchFamily="18" charset="0"/>
              </a:defRPr>
            </a:lvl3pPr>
            <a:lvl4pPr marL="1187450" indent="-209550">
              <a:spcBef>
                <a:spcPct val="20000"/>
              </a:spcBef>
              <a:buClr>
                <a:srgbClr val="0BD0D9"/>
              </a:buClr>
              <a:buSzPct val="65000"/>
              <a:buFont typeface="Wingdings 2" panose="05020102010507070707" pitchFamily="18" charset="2"/>
              <a:buChar char=""/>
              <a:defRPr sz="2000">
                <a:solidFill>
                  <a:schemeClr val="tx1"/>
                </a:solidFill>
                <a:latin typeface="Constantia" panose="02030602050306030303" pitchFamily="18" charset="0"/>
              </a:defRPr>
            </a:lvl4pPr>
            <a:lvl5pPr marL="1462088" indent="-209550">
              <a:spcBef>
                <a:spcPct val="20000"/>
              </a:spcBef>
              <a:buClr>
                <a:srgbClr val="10CF9B"/>
              </a:buClr>
              <a:buSzPct val="65000"/>
              <a:buFont typeface="Wingdings 2" panose="05020102010507070707" pitchFamily="18" charset="2"/>
              <a:buChar char=""/>
              <a:defRPr sz="2000">
                <a:solidFill>
                  <a:schemeClr val="tx1"/>
                </a:solidFill>
                <a:latin typeface="Constantia" panose="02030602050306030303" pitchFamily="18" charset="0"/>
              </a:defRPr>
            </a:lvl5pPr>
            <a:lvl6pPr marL="1919288" indent="-209550" eaLnBrk="0" fontAlgn="base" hangingPunct="0">
              <a:spcBef>
                <a:spcPct val="20000"/>
              </a:spcBef>
              <a:spcAft>
                <a:spcPct val="0"/>
              </a:spcAft>
              <a:buClr>
                <a:srgbClr val="10CF9B"/>
              </a:buClr>
              <a:buSzPct val="65000"/>
              <a:buFont typeface="Wingdings 2" panose="05020102010507070707" pitchFamily="18" charset="2"/>
              <a:buChar char=""/>
              <a:defRPr sz="2000">
                <a:solidFill>
                  <a:schemeClr val="tx1"/>
                </a:solidFill>
                <a:latin typeface="Constantia" panose="02030602050306030303" pitchFamily="18" charset="0"/>
              </a:defRPr>
            </a:lvl6pPr>
            <a:lvl7pPr marL="2376488" indent="-209550" eaLnBrk="0" fontAlgn="base" hangingPunct="0">
              <a:spcBef>
                <a:spcPct val="20000"/>
              </a:spcBef>
              <a:spcAft>
                <a:spcPct val="0"/>
              </a:spcAft>
              <a:buClr>
                <a:srgbClr val="10CF9B"/>
              </a:buClr>
              <a:buSzPct val="65000"/>
              <a:buFont typeface="Wingdings 2" panose="05020102010507070707" pitchFamily="18" charset="2"/>
              <a:buChar char=""/>
              <a:defRPr sz="2000">
                <a:solidFill>
                  <a:schemeClr val="tx1"/>
                </a:solidFill>
                <a:latin typeface="Constantia" panose="02030602050306030303" pitchFamily="18" charset="0"/>
              </a:defRPr>
            </a:lvl7pPr>
            <a:lvl8pPr marL="2833688" indent="-209550" eaLnBrk="0" fontAlgn="base" hangingPunct="0">
              <a:spcBef>
                <a:spcPct val="20000"/>
              </a:spcBef>
              <a:spcAft>
                <a:spcPct val="0"/>
              </a:spcAft>
              <a:buClr>
                <a:srgbClr val="10CF9B"/>
              </a:buClr>
              <a:buSzPct val="65000"/>
              <a:buFont typeface="Wingdings 2" panose="05020102010507070707" pitchFamily="18" charset="2"/>
              <a:buChar char=""/>
              <a:defRPr sz="2000">
                <a:solidFill>
                  <a:schemeClr val="tx1"/>
                </a:solidFill>
                <a:latin typeface="Constantia" panose="02030602050306030303" pitchFamily="18" charset="0"/>
              </a:defRPr>
            </a:lvl8pPr>
            <a:lvl9pPr marL="3290888" indent="-209550" eaLnBrk="0" fontAlgn="base" hangingPunct="0">
              <a:spcBef>
                <a:spcPct val="20000"/>
              </a:spcBef>
              <a:spcAft>
                <a:spcPct val="0"/>
              </a:spcAft>
              <a:buClr>
                <a:srgbClr val="10CF9B"/>
              </a:buClr>
              <a:buSzPct val="65000"/>
              <a:buFont typeface="Wingdings 2" panose="05020102010507070707" pitchFamily="18" charset="2"/>
              <a:buChar char=""/>
              <a:defRPr sz="2000">
                <a:solidFill>
                  <a:schemeClr val="tx1"/>
                </a:solidFill>
                <a:latin typeface="Constantia" panose="02030602050306030303" pitchFamily="18" charset="0"/>
              </a:defRPr>
            </a:lvl9pPr>
          </a:lstStyle>
          <a:p>
            <a:pPr eaLnBrk="0" hangingPunct="0">
              <a:lnSpc>
                <a:spcPct val="90000"/>
              </a:lnSpc>
              <a:spcBef>
                <a:spcPct val="0"/>
              </a:spcBef>
              <a:buFont typeface="Wingdings 2" panose="05020102010507070707" pitchFamily="18" charset="2"/>
              <a:buNone/>
            </a:pPr>
            <a:r>
              <a:rPr lang="en-US" sz="2000" b="1" i="1" u="sng" dirty="0">
                <a:solidFill>
                  <a:srgbClr val="04617B"/>
                </a:solidFill>
                <a:latin typeface="Calibri" panose="020F0502020204030204" pitchFamily="34" charset="0"/>
              </a:rPr>
              <a:t>Readings</a:t>
            </a:r>
          </a:p>
          <a:p>
            <a:pPr eaLnBrk="0" hangingPunct="0">
              <a:lnSpc>
                <a:spcPct val="90000"/>
              </a:lnSpc>
              <a:spcBef>
                <a:spcPct val="0"/>
              </a:spcBef>
              <a:buFont typeface="Wingdings 2" panose="05020102010507070707" pitchFamily="18" charset="2"/>
              <a:buNone/>
            </a:pPr>
            <a:r>
              <a:rPr lang="en-US" sz="1400" b="1" i="1" dirty="0">
                <a:solidFill>
                  <a:srgbClr val="04617B"/>
                </a:solidFill>
                <a:latin typeface="Calibri" panose="020F0502020204030204" pitchFamily="34" charset="0"/>
              </a:rPr>
              <a:t>Chapter </a:t>
            </a:r>
            <a:r>
              <a:rPr lang="en-US" sz="1400" b="1" i="1" dirty="0" smtClean="0">
                <a:solidFill>
                  <a:srgbClr val="04617B"/>
                </a:solidFill>
                <a:latin typeface="Calibri" panose="020F0502020204030204" pitchFamily="34" charset="0"/>
              </a:rPr>
              <a:t>21, Cost </a:t>
            </a:r>
            <a:r>
              <a:rPr lang="en-US" sz="1400" b="1" i="1" dirty="0">
                <a:solidFill>
                  <a:srgbClr val="04617B"/>
                </a:solidFill>
                <a:latin typeface="Calibri" panose="020F0502020204030204" pitchFamily="34" charset="0"/>
              </a:rPr>
              <a:t>Accounting, Managerial Emphasis, 14</a:t>
            </a:r>
            <a:r>
              <a:rPr lang="en-US" sz="1400" b="1" i="1" baseline="30000" dirty="0">
                <a:solidFill>
                  <a:srgbClr val="04617B"/>
                </a:solidFill>
                <a:latin typeface="Calibri" panose="020F0502020204030204" pitchFamily="34" charset="0"/>
              </a:rPr>
              <a:t>th</a:t>
            </a:r>
            <a:r>
              <a:rPr lang="en-US" sz="1400" b="1" i="1" dirty="0">
                <a:solidFill>
                  <a:srgbClr val="04617B"/>
                </a:solidFill>
                <a:latin typeface="Calibri" panose="020F0502020204030204" pitchFamily="34" charset="0"/>
              </a:rPr>
              <a:t> edition by </a:t>
            </a:r>
            <a:r>
              <a:rPr lang="en-US" sz="1400" b="1" i="1" dirty="0" err="1">
                <a:solidFill>
                  <a:srgbClr val="04617B"/>
                </a:solidFill>
                <a:latin typeface="Calibri" panose="020F0502020204030204" pitchFamily="34" charset="0"/>
              </a:rPr>
              <a:t>Horengren</a:t>
            </a:r>
            <a:endParaRPr lang="en-US" sz="1400" b="1" i="1" dirty="0">
              <a:solidFill>
                <a:srgbClr val="04617B"/>
              </a:solidFill>
              <a:latin typeface="Calibri" panose="020F0502020204030204" pitchFamily="34" charset="0"/>
            </a:endParaRPr>
          </a:p>
          <a:p>
            <a:pPr eaLnBrk="0" hangingPunct="0">
              <a:lnSpc>
                <a:spcPct val="90000"/>
              </a:lnSpc>
              <a:spcBef>
                <a:spcPct val="0"/>
              </a:spcBef>
              <a:buFont typeface="Wingdings 2" panose="05020102010507070707" pitchFamily="18" charset="2"/>
              <a:buNone/>
            </a:pPr>
            <a:r>
              <a:rPr lang="en-US" sz="1400" b="1" i="1" dirty="0" smtClean="0">
                <a:solidFill>
                  <a:srgbClr val="04617B"/>
                </a:solidFill>
                <a:latin typeface="Calibri" panose="020F0502020204030204" pitchFamily="34" charset="0"/>
              </a:rPr>
              <a:t>Chapter </a:t>
            </a:r>
            <a:r>
              <a:rPr lang="en-US" sz="1400" b="1" i="1" dirty="0" smtClean="0">
                <a:solidFill>
                  <a:srgbClr val="04617B"/>
                </a:solidFill>
                <a:latin typeface="Calibri" panose="020F0502020204030204" pitchFamily="34" charset="0"/>
              </a:rPr>
              <a:t>14, </a:t>
            </a:r>
            <a:r>
              <a:rPr lang="en-US" sz="1400" b="1" i="1" dirty="0">
                <a:solidFill>
                  <a:srgbClr val="04617B"/>
                </a:solidFill>
                <a:latin typeface="Calibri" panose="020F0502020204030204" pitchFamily="34" charset="0"/>
              </a:rPr>
              <a:t>Managerial Accounting 6</a:t>
            </a:r>
            <a:r>
              <a:rPr lang="en-US" sz="1400" b="1" i="1" baseline="30000" dirty="0">
                <a:solidFill>
                  <a:srgbClr val="04617B"/>
                </a:solidFill>
                <a:latin typeface="Calibri" panose="020F0502020204030204" pitchFamily="34" charset="0"/>
              </a:rPr>
              <a:t>th</a:t>
            </a:r>
            <a:r>
              <a:rPr lang="en-US" sz="1400" b="1" i="1" dirty="0">
                <a:solidFill>
                  <a:srgbClr val="04617B"/>
                </a:solidFill>
                <a:latin typeface="Calibri" panose="020F0502020204030204" pitchFamily="34" charset="0"/>
              </a:rPr>
              <a:t> edition by </a:t>
            </a:r>
            <a:r>
              <a:rPr lang="en-US" sz="1400" b="1" i="1" dirty="0" err="1">
                <a:solidFill>
                  <a:srgbClr val="04617B"/>
                </a:solidFill>
                <a:latin typeface="Calibri" panose="020F0502020204030204" pitchFamily="34" charset="0"/>
              </a:rPr>
              <a:t>Weygandt</a:t>
            </a:r>
            <a:r>
              <a:rPr lang="en-US" sz="1400" b="1" i="1" dirty="0">
                <a:solidFill>
                  <a:srgbClr val="04617B"/>
                </a:solidFill>
                <a:latin typeface="Calibri" panose="020F0502020204030204" pitchFamily="34" charset="0"/>
              </a:rPr>
              <a:t>, </a:t>
            </a:r>
            <a:r>
              <a:rPr lang="en-US" sz="1400" b="1" i="1" dirty="0" err="1">
                <a:solidFill>
                  <a:srgbClr val="04617B"/>
                </a:solidFill>
                <a:latin typeface="Calibri" panose="020F0502020204030204" pitchFamily="34" charset="0"/>
              </a:rPr>
              <a:t>kimmel</a:t>
            </a:r>
            <a:r>
              <a:rPr lang="en-US" sz="1400" b="1" i="1" dirty="0">
                <a:solidFill>
                  <a:srgbClr val="04617B"/>
                </a:solidFill>
                <a:latin typeface="Calibri" panose="020F0502020204030204" pitchFamily="34" charset="0"/>
              </a:rPr>
              <a:t>, </a:t>
            </a:r>
            <a:r>
              <a:rPr lang="en-US" sz="1400" b="1" i="1" dirty="0" err="1" smtClean="0">
                <a:solidFill>
                  <a:srgbClr val="04617B"/>
                </a:solidFill>
                <a:latin typeface="Calibri" panose="020F0502020204030204" pitchFamily="34" charset="0"/>
              </a:rPr>
              <a:t>kieso</a:t>
            </a:r>
            <a:endParaRPr lang="en-US" sz="1400" b="1" i="1" dirty="0">
              <a:solidFill>
                <a:srgbClr val="04617B"/>
              </a:solidFill>
              <a:latin typeface="Calibri" panose="020F0502020204030204" pitchFamily="34" charset="0"/>
            </a:endParaRPr>
          </a:p>
          <a:p>
            <a:pPr eaLnBrk="0" hangingPunct="0">
              <a:lnSpc>
                <a:spcPct val="90000"/>
              </a:lnSpc>
              <a:spcBef>
                <a:spcPct val="0"/>
              </a:spcBef>
              <a:buFont typeface="Wingdings 2" panose="05020102010507070707" pitchFamily="18" charset="2"/>
              <a:buNone/>
            </a:pPr>
            <a:endParaRPr lang="en-US" sz="1400" b="1" i="1" dirty="0">
              <a:solidFill>
                <a:srgbClr val="04617B"/>
              </a:solidFill>
              <a:latin typeface="Calibri" panose="020F0502020204030204" pitchFamily="34" charset="0"/>
            </a:endParaRPr>
          </a:p>
        </p:txBody>
      </p:sp>
    </p:spTree>
    <p:extLst>
      <p:ext uri="{BB962C8B-B14F-4D97-AF65-F5344CB8AC3E}">
        <p14:creationId xmlns:p14="http://schemas.microsoft.com/office/powerpoint/2010/main" xmlns="" val="1525542983"/>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Learning Objectives</a:t>
            </a:r>
            <a:endParaRPr lang="en-US" dirty="0"/>
          </a:p>
        </p:txBody>
      </p:sp>
      <p:sp>
        <p:nvSpPr>
          <p:cNvPr id="3" name="Content Placeholder 2"/>
          <p:cNvSpPr>
            <a:spLocks noGrp="1"/>
          </p:cNvSpPr>
          <p:nvPr>
            <p:ph idx="1"/>
          </p:nvPr>
        </p:nvSpPr>
        <p:spPr>
          <a:xfrm>
            <a:off x="457200" y="2163763"/>
            <a:ext cx="8229600" cy="4389437"/>
          </a:xfr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eaLnBrk="1" hangingPunct="1"/>
            <a:r>
              <a:rPr lang="en-US" sz="2000" dirty="0"/>
              <a:t>Evaluate the acceptability of an investment project using the net present value method.</a:t>
            </a:r>
          </a:p>
          <a:p>
            <a:pPr eaLnBrk="1" hangingPunct="1"/>
            <a:r>
              <a:rPr lang="en-US" sz="2000" dirty="0"/>
              <a:t>Evaluate the acceptability of an investment project using the internal rate of return method.</a:t>
            </a:r>
          </a:p>
          <a:p>
            <a:pPr eaLnBrk="1" hangingPunct="1"/>
            <a:r>
              <a:rPr lang="en-US" sz="2000" dirty="0"/>
              <a:t>Evaluate an investment project that has uncertain cash flows</a:t>
            </a:r>
          </a:p>
          <a:p>
            <a:pPr eaLnBrk="1" hangingPunct="1"/>
            <a:r>
              <a:rPr lang="en-US" sz="2000" dirty="0"/>
              <a:t>Rank investment projects in order of preference.</a:t>
            </a:r>
          </a:p>
          <a:p>
            <a:pPr eaLnBrk="1" hangingPunct="1"/>
            <a:r>
              <a:rPr lang="en-US" sz="2000" dirty="0"/>
              <a:t>Determine the payback period for an investment.</a:t>
            </a:r>
          </a:p>
          <a:p>
            <a:pPr eaLnBrk="1" hangingPunct="1"/>
            <a:r>
              <a:rPr lang="en-US" sz="2000" dirty="0"/>
              <a:t>Compute the simple rate of return for an investment.</a:t>
            </a:r>
          </a:p>
          <a:p>
            <a:pPr eaLnBrk="1" hangingPunct="1"/>
            <a:r>
              <a:rPr lang="en-US" sz="2000" dirty="0"/>
              <a:t>Understand present value concepts and the use of present value tables</a:t>
            </a:r>
          </a:p>
          <a:p>
            <a:pPr eaLnBrk="1" hangingPunct="1"/>
            <a:r>
              <a:rPr lang="en-US" sz="2000" dirty="0"/>
              <a:t>Include income taxes in a capital budgeting analysis.</a:t>
            </a:r>
          </a:p>
          <a:p>
            <a:pPr eaLnBrk="1" hangingPunct="1"/>
            <a:endParaRPr lang="en-US" sz="2000" dirty="0"/>
          </a:p>
          <a:p>
            <a:pPr eaLnBrk="1" hangingPunct="1"/>
            <a:endParaRPr lang="en-US" sz="2000" dirty="0"/>
          </a:p>
          <a:p>
            <a:pPr eaLnBrk="1" hangingPunct="1"/>
            <a:endParaRPr lang="en-US" sz="2000" dirty="0"/>
          </a:p>
          <a:p>
            <a:pPr eaLnBrk="1" hangingPunct="1"/>
            <a:endParaRPr lang="en-US" sz="2000" dirty="0"/>
          </a:p>
          <a:p>
            <a:pPr eaLnBrk="1" hangingPunct="1"/>
            <a:endParaRPr lang="en-US" sz="2000" dirty="0"/>
          </a:p>
          <a:p>
            <a:pPr eaLnBrk="1" hangingPunct="1"/>
            <a:endParaRPr lang="en-US" sz="2000" dirty="0"/>
          </a:p>
        </p:txBody>
      </p:sp>
      <p:sp>
        <p:nvSpPr>
          <p:cNvPr id="4" name="Slide Number Placeholder 3"/>
          <p:cNvSpPr>
            <a:spLocks noGrp="1"/>
          </p:cNvSpPr>
          <p:nvPr>
            <p:ph type="sldNum" sz="quarter" idx="11"/>
          </p:nvPr>
        </p:nvSpPr>
        <p:spPr/>
        <p:txBody>
          <a:bodyPr/>
          <a:lstStyle/>
          <a:p>
            <a:fld id="{2329FAF7-C7D3-4541-A539-944D659ED903}" type="slidenum">
              <a:rPr lang="en-US" smtClean="0"/>
              <a:pPr/>
              <a:t>2</a:t>
            </a:fld>
            <a:endParaRPr lang="en-US"/>
          </a:p>
        </p:txBody>
      </p:sp>
    </p:spTree>
    <p:extLst>
      <p:ext uri="{BB962C8B-B14F-4D97-AF65-F5344CB8AC3E}">
        <p14:creationId xmlns:p14="http://schemas.microsoft.com/office/powerpoint/2010/main" xmlns="" val="2169111133"/>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32130" name="Rectangle 2"/>
          <p:cNvSpPr>
            <a:spLocks noGrp="1" noChangeArrowheads="1"/>
          </p:cNvSpPr>
          <p:nvPr>
            <p:ph type="title"/>
          </p:nvPr>
        </p:nvSpPr>
        <p:spPr>
          <a:xfrm>
            <a:off x="457200" y="304800"/>
            <a:ext cx="8458200" cy="1143000"/>
          </a:xfr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0" tIns="45720" rIns="0" bIns="0" numCol="1" anchor="b" anchorCtr="0" compatLnSpc="1">
            <a:prstTxWarp prst="textNoShape">
              <a:avLst/>
            </a:prstTxWarp>
            <a:normAutofit fontScale="90000"/>
            <a:scene3d>
              <a:camera prst="orthographicFront"/>
              <a:lightRig rig="freezing" dir="t">
                <a:rot lat="0" lon="0" rev="5640000"/>
              </a:lightRig>
            </a:scene3d>
            <a:sp3d prstMaterial="flat">
              <a:contourClr>
                <a:schemeClr val="tx2"/>
              </a:contourClr>
            </a:sp3d>
          </a:bodyPr>
          <a:lstStyle/>
          <a:p>
            <a:r>
              <a:rPr lang="en-US" sz="5000" dirty="0"/>
              <a:t>Other Approaches </a:t>
            </a:r>
            <a:r>
              <a:rPr lang="en-US" sz="5000" dirty="0" smtClean="0"/>
              <a:t>to Capital </a:t>
            </a:r>
            <a:r>
              <a:rPr lang="en-US" sz="5000" dirty="0"/>
              <a:t>Budgeting Decisions</a:t>
            </a:r>
          </a:p>
        </p:txBody>
      </p:sp>
      <p:sp>
        <p:nvSpPr>
          <p:cNvPr id="432131" name="Rectangle 3"/>
          <p:cNvSpPr>
            <a:spLocks noGrp="1" noChangeArrowheads="1"/>
          </p:cNvSpPr>
          <p:nvPr>
            <p:ph type="body" idx="1"/>
          </p:nvPr>
        </p:nvSpPr>
        <p:spPr>
          <a:xfrm>
            <a:off x="228600" y="1585913"/>
            <a:ext cx="8686800" cy="2147887"/>
          </a:xfrm>
          <a:solidFill>
            <a:srgbClr val="DCB9FF"/>
          </a:solidFill>
          <a:ln w="12700">
            <a:solidFill>
              <a:srgbClr val="000000"/>
            </a:solidFill>
            <a:miter lim="800000"/>
            <a:headEnd/>
            <a:tailEnd/>
          </a:ln>
          <a:effectLst>
            <a:outerShdw dist="35921" dir="2700000" algn="ctr" rotWithShape="0">
              <a:srgbClr val="000000"/>
            </a:outerShdw>
          </a:effectLst>
        </p:spPr>
        <p:txBody>
          <a:bodyPr lIns="90488" tIns="44450" rIns="90488" bIns="44450"/>
          <a:lstStyle/>
          <a:p>
            <a:pPr algn="ctr">
              <a:buClr>
                <a:srgbClr val="FFFF00"/>
              </a:buClr>
              <a:buFont typeface="Times" panose="02020603050405020304" pitchFamily="18" charset="0"/>
              <a:buNone/>
            </a:pPr>
            <a:r>
              <a:rPr lang="en-US">
                <a:effectLst>
                  <a:outerShdw blurRad="38100" dist="38100" dir="2700000" algn="tl">
                    <a:srgbClr val="FFFFFF"/>
                  </a:outerShdw>
                </a:effectLst>
              </a:rPr>
              <a:t>Other methods of making capital budgeting decisions include . . .</a:t>
            </a:r>
          </a:p>
          <a:p>
            <a:pPr lvl="1">
              <a:buClr>
                <a:srgbClr val="FFFF00"/>
              </a:buClr>
              <a:buFont typeface="Wingdings" panose="05000000000000000000" pitchFamily="2" charset="2"/>
              <a:buChar char=""/>
            </a:pPr>
            <a:r>
              <a:rPr lang="en-US" sz="2800">
                <a:effectLst>
                  <a:outerShdw blurRad="38100" dist="38100" dir="2700000" algn="tl">
                    <a:srgbClr val="FFFFFF"/>
                  </a:outerShdw>
                </a:effectLst>
              </a:rPr>
              <a:t>The Payback Method.</a:t>
            </a:r>
          </a:p>
          <a:p>
            <a:pPr lvl="1">
              <a:buClr>
                <a:srgbClr val="FFFF00"/>
              </a:buClr>
              <a:buFont typeface="Wingdings" panose="05000000000000000000" pitchFamily="2" charset="2"/>
              <a:buChar char=""/>
            </a:pPr>
            <a:r>
              <a:rPr lang="en-US" sz="2800">
                <a:effectLst>
                  <a:outerShdw blurRad="38100" dist="38100" dir="2700000" algn="tl">
                    <a:srgbClr val="FFFFFF"/>
                  </a:outerShdw>
                </a:effectLst>
              </a:rPr>
              <a:t>Simple Rate of Return.</a:t>
            </a:r>
          </a:p>
        </p:txBody>
      </p:sp>
      <p:pic>
        <p:nvPicPr>
          <p:cNvPr id="432132" name="Picture 4" descr="bd05503_"/>
          <p:cNvPicPr>
            <a:picLocks noChangeAspect="1" noChangeArrowheads="1"/>
          </p:cNvPicPr>
          <p:nvPr/>
        </p:nvPicPr>
        <p:blipFill>
          <a:blip r:embed="rId4" cstate="print">
            <a:extLst>
              <a:ext uri="{28A0092B-C50C-407E-A947-70E740481C1C}">
                <a14:useLocalDpi xmlns:a14="http://schemas.microsoft.com/office/drawing/2010/main" xmlns="" val="0"/>
              </a:ext>
            </a:extLst>
          </a:blip>
          <a:srcRect/>
          <a:stretch>
            <a:fillRect/>
          </a:stretch>
        </p:blipFill>
        <p:spPr bwMode="auto">
          <a:xfrm>
            <a:off x="3200400" y="3962400"/>
            <a:ext cx="2806700" cy="2676525"/>
          </a:xfrm>
          <a:prstGeom prst="rect">
            <a:avLst/>
          </a:prstGeom>
          <a:noFill/>
          <a:extLst>
            <a:ext uri="{909E8E84-426E-40DD-AFC4-6F175D3DCCD1}">
              <a14:hiddenFill xmlns:a14="http://schemas.microsoft.com/office/drawing/2010/main" xmlns="">
                <a:solidFill>
                  <a:srgbClr val="FFFFFF"/>
                </a:solidFill>
              </a14:hiddenFill>
            </a:ext>
          </a:extLst>
        </p:spPr>
      </p:pic>
      <p:sp>
        <p:nvSpPr>
          <p:cNvPr id="5" name="Slide Number Placeholder 4"/>
          <p:cNvSpPr>
            <a:spLocks noGrp="1"/>
          </p:cNvSpPr>
          <p:nvPr>
            <p:ph type="sldNum" sz="quarter" idx="11"/>
          </p:nvPr>
        </p:nvSpPr>
        <p:spPr/>
        <p:txBody>
          <a:bodyPr/>
          <a:lstStyle/>
          <a:p>
            <a:fld id="{2329FAF7-C7D3-4541-A539-944D659ED903}" type="slidenum">
              <a:rPr lang="en-US" smtClean="0"/>
              <a:pPr/>
              <a:t>3</a:t>
            </a:fld>
            <a:endParaRPr lang="en-US"/>
          </a:p>
        </p:txBody>
      </p:sp>
    </p:spTree>
    <p:extLst>
      <p:ext uri="{BB962C8B-B14F-4D97-AF65-F5344CB8AC3E}">
        <p14:creationId xmlns:p14="http://schemas.microsoft.com/office/powerpoint/2010/main" xmlns="" val="1076069048"/>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34178" name="Rectangle 2"/>
          <p:cNvSpPr>
            <a:spLocks noGrp="1" noChangeArrowheads="1"/>
          </p:cNvSpPr>
          <p:nvPr>
            <p:ph type="title"/>
          </p:nvPr>
        </p:nvSpPr>
        <p:spPr>
          <a:xfrm>
            <a:off x="457200" y="457200"/>
            <a:ext cx="8229600" cy="857250"/>
          </a:xfrm>
          <a:noFill/>
          <a:ln/>
          <a:extLs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107763" dir="2700000" algn="ctr" rotWithShape="0">
                    <a:schemeClr val="bg2"/>
                  </a:outerShdw>
                </a:effectLst>
              </a14:hiddenEffects>
            </a:ext>
          </a:extLst>
        </p:spPr>
        <p:txBody>
          <a:bodyPr lIns="90488" tIns="44450" rIns="90488" bIns="44450"/>
          <a:lstStyle/>
          <a:p>
            <a:r>
              <a:rPr lang="en-US" dirty="0"/>
              <a:t>The Payback Method</a:t>
            </a:r>
          </a:p>
        </p:txBody>
      </p:sp>
      <p:sp>
        <p:nvSpPr>
          <p:cNvPr id="434179" name="Rectangle 3"/>
          <p:cNvSpPr>
            <a:spLocks noGrp="1" noChangeArrowheads="1"/>
          </p:cNvSpPr>
          <p:nvPr>
            <p:ph type="body" idx="1"/>
          </p:nvPr>
        </p:nvSpPr>
        <p:spPr>
          <a:xfrm>
            <a:off x="609600" y="1676400"/>
            <a:ext cx="8077200" cy="4495800"/>
          </a:xfrm>
          <a:solidFill>
            <a:schemeClr val="bg1"/>
          </a:solidFill>
          <a:ln w="12700">
            <a:solidFill>
              <a:srgbClr val="000000"/>
            </a:solidFill>
            <a:miter lim="800000"/>
            <a:headEnd/>
            <a:tailEnd/>
          </a:ln>
          <a:effectLst>
            <a:outerShdw dist="35921" dir="2700000" algn="ctr" rotWithShape="0">
              <a:srgbClr val="000000"/>
            </a:outerShdw>
          </a:effectLst>
        </p:spPr>
        <p:txBody>
          <a:bodyPr lIns="90488" tIns="44450" rIns="90488" bIns="44450"/>
          <a:lstStyle/>
          <a:p>
            <a:pPr algn="ctr">
              <a:buFont typeface="Times" panose="02020603050405020304" pitchFamily="18" charset="0"/>
              <a:buNone/>
            </a:pPr>
            <a:r>
              <a:rPr lang="en-US">
                <a:solidFill>
                  <a:schemeClr val="tx2"/>
                </a:solidFill>
                <a:effectLst>
                  <a:outerShdw blurRad="38100" dist="38100" dir="2700000" algn="tl">
                    <a:srgbClr val="000000"/>
                  </a:outerShdw>
                </a:effectLst>
              </a:rPr>
              <a:t>The </a:t>
            </a:r>
            <a:r>
              <a:rPr lang="en-US">
                <a:solidFill>
                  <a:schemeClr val="accent2"/>
                </a:solidFill>
                <a:effectLst>
                  <a:outerShdw blurRad="38100" dist="38100" dir="2700000" algn="tl">
                    <a:srgbClr val="000000"/>
                  </a:outerShdw>
                </a:effectLst>
              </a:rPr>
              <a:t>payback period</a:t>
            </a:r>
            <a:r>
              <a:rPr lang="en-US">
                <a:solidFill>
                  <a:schemeClr val="tx2"/>
                </a:solidFill>
                <a:effectLst>
                  <a:outerShdw blurRad="38100" dist="38100" dir="2700000" algn="tl">
                    <a:srgbClr val="000000"/>
                  </a:outerShdw>
                </a:effectLst>
              </a:rPr>
              <a:t> is the length of time that it takes for a project to recover its initial cost out of the cash receipts that it generates.</a:t>
            </a:r>
          </a:p>
          <a:p>
            <a:pPr algn="ctr">
              <a:buFont typeface="Times" panose="02020603050405020304" pitchFamily="18" charset="0"/>
              <a:buNone/>
            </a:pPr>
            <a:r>
              <a:rPr lang="en-US" sz="2600">
                <a:solidFill>
                  <a:schemeClr val="tx2"/>
                </a:solidFill>
                <a:effectLst>
                  <a:outerShdw blurRad="38100" dist="38100" dir="2700000" algn="tl">
                    <a:srgbClr val="000000"/>
                  </a:outerShdw>
                </a:effectLst>
              </a:rPr>
              <a:t>  When the net annual cash inflow is the same each year, this formula can be used to compute the payback period:</a:t>
            </a:r>
            <a:endParaRPr lang="en-US">
              <a:solidFill>
                <a:schemeClr val="tx2"/>
              </a:solidFill>
              <a:effectLst>
                <a:outerShdw blurRad="38100" dist="38100" dir="2700000" algn="tl">
                  <a:srgbClr val="000000"/>
                </a:outerShdw>
              </a:effectLst>
            </a:endParaRPr>
          </a:p>
          <a:p>
            <a:pPr algn="ctr">
              <a:buFont typeface="Times" panose="02020603050405020304" pitchFamily="18" charset="0"/>
              <a:buNone/>
            </a:pPr>
            <a:endParaRPr lang="en-US">
              <a:solidFill>
                <a:schemeClr val="tx2"/>
              </a:solidFill>
              <a:effectLst>
                <a:outerShdw blurRad="38100" dist="38100" dir="2700000" algn="tl">
                  <a:srgbClr val="000000"/>
                </a:outerShdw>
              </a:effectLst>
            </a:endParaRPr>
          </a:p>
          <a:p>
            <a:pPr algn="ctr">
              <a:buFont typeface="Times" panose="02020603050405020304" pitchFamily="18" charset="0"/>
              <a:buNone/>
            </a:pPr>
            <a:endParaRPr lang="en-US">
              <a:solidFill>
                <a:srgbClr val="FFFFFF"/>
              </a:solidFill>
              <a:effectLst>
                <a:outerShdw blurRad="38100" dist="38100" dir="2700000" algn="tl">
                  <a:srgbClr val="000000"/>
                </a:outerShdw>
              </a:effectLst>
            </a:endParaRPr>
          </a:p>
        </p:txBody>
      </p:sp>
      <p:grpSp>
        <p:nvGrpSpPr>
          <p:cNvPr id="434180" name="Group 4"/>
          <p:cNvGrpSpPr>
            <a:grpSpLocks/>
          </p:cNvGrpSpPr>
          <p:nvPr/>
        </p:nvGrpSpPr>
        <p:grpSpPr bwMode="auto">
          <a:xfrm>
            <a:off x="1246188" y="5124450"/>
            <a:ext cx="6602412" cy="819150"/>
            <a:chOff x="785" y="3228"/>
            <a:chExt cx="4159" cy="516"/>
          </a:xfrm>
        </p:grpSpPr>
        <p:grpSp>
          <p:nvGrpSpPr>
            <p:cNvPr id="434181" name="Group 5"/>
            <p:cNvGrpSpPr>
              <a:grpSpLocks/>
            </p:cNvGrpSpPr>
            <p:nvPr/>
          </p:nvGrpSpPr>
          <p:grpSpPr bwMode="auto">
            <a:xfrm>
              <a:off x="785" y="3228"/>
              <a:ext cx="4159" cy="516"/>
              <a:chOff x="759" y="2487"/>
              <a:chExt cx="4159" cy="516"/>
            </a:xfrm>
          </p:grpSpPr>
          <p:sp>
            <p:nvSpPr>
              <p:cNvPr id="434182" name="Rectangle 6"/>
              <p:cNvSpPr>
                <a:spLocks noChangeArrowheads="1"/>
              </p:cNvSpPr>
              <p:nvPr/>
            </p:nvSpPr>
            <p:spPr bwMode="auto">
              <a:xfrm>
                <a:off x="759" y="2602"/>
                <a:ext cx="1857"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solidFill>
                      <a:srgbClr val="0000CC"/>
                    </a:solidFill>
                  </a:rPr>
                  <a:t>Payback period  =  </a:t>
                </a:r>
              </a:p>
            </p:txBody>
          </p:sp>
          <p:sp>
            <p:nvSpPr>
              <p:cNvPr id="434183" name="Rectangle 7"/>
              <p:cNvSpPr>
                <a:spLocks noChangeArrowheads="1"/>
              </p:cNvSpPr>
              <p:nvPr/>
            </p:nvSpPr>
            <p:spPr bwMode="auto">
              <a:xfrm>
                <a:off x="2439" y="2487"/>
                <a:ext cx="2479" cy="51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solidFill>
                      <a:srgbClr val="0000CC"/>
                    </a:solidFill>
                  </a:rPr>
                  <a:t>     Investment required</a:t>
                </a:r>
                <a:r>
                  <a:rPr lang="en-US" sz="2400" b="1" u="sng">
                    <a:solidFill>
                      <a:srgbClr val="0000CC"/>
                    </a:solidFill>
                  </a:rPr>
                  <a:t>     </a:t>
                </a:r>
                <a:endParaRPr lang="en-US" sz="2400" b="1">
                  <a:solidFill>
                    <a:srgbClr val="0000CC"/>
                  </a:solidFill>
                </a:endParaRPr>
              </a:p>
              <a:p>
                <a:r>
                  <a:rPr lang="en-US" sz="2400" b="1">
                    <a:solidFill>
                      <a:srgbClr val="0000CC"/>
                    </a:solidFill>
                  </a:rPr>
                  <a:t>   Net annual cash inflow</a:t>
                </a:r>
              </a:p>
            </p:txBody>
          </p:sp>
        </p:grpSp>
        <p:sp>
          <p:nvSpPr>
            <p:cNvPr id="434184" name="Line 8"/>
            <p:cNvSpPr>
              <a:spLocks noChangeShapeType="1"/>
            </p:cNvSpPr>
            <p:nvPr/>
          </p:nvSpPr>
          <p:spPr bwMode="auto">
            <a:xfrm>
              <a:off x="2626" y="3497"/>
              <a:ext cx="2208" cy="0"/>
            </a:xfrm>
            <a:prstGeom prst="line">
              <a:avLst/>
            </a:prstGeom>
            <a:noFill/>
            <a:ln w="38100">
              <a:solidFill>
                <a:schemeClr val="tx2"/>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endParaRPr lang="en-US"/>
            </a:p>
          </p:txBody>
        </p:sp>
      </p:grpSp>
      <p:sp>
        <p:nvSpPr>
          <p:cNvPr id="9" name="Slide Number Placeholder 8"/>
          <p:cNvSpPr>
            <a:spLocks noGrp="1"/>
          </p:cNvSpPr>
          <p:nvPr>
            <p:ph type="sldNum" sz="quarter" idx="11"/>
          </p:nvPr>
        </p:nvSpPr>
        <p:spPr/>
        <p:txBody>
          <a:bodyPr/>
          <a:lstStyle/>
          <a:p>
            <a:fld id="{2329FAF7-C7D3-4541-A539-944D659ED903}" type="slidenum">
              <a:rPr lang="en-US" smtClean="0"/>
              <a:pPr/>
              <a:t>4</a:t>
            </a:fld>
            <a:endParaRPr lang="en-US"/>
          </a:p>
        </p:txBody>
      </p:sp>
    </p:spTree>
    <p:extLst>
      <p:ext uri="{BB962C8B-B14F-4D97-AF65-F5344CB8AC3E}">
        <p14:creationId xmlns:p14="http://schemas.microsoft.com/office/powerpoint/2010/main" xmlns="" val="3389074200"/>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36226" name="Rectangle 1026"/>
          <p:cNvSpPr>
            <a:spLocks noGrp="1" noChangeArrowheads="1"/>
          </p:cNvSpPr>
          <p:nvPr>
            <p:ph type="title"/>
          </p:nvPr>
        </p:nvSpPr>
        <p:spPr>
          <a:xfrm>
            <a:off x="457200" y="381000"/>
            <a:ext cx="8229600" cy="907492"/>
          </a:xfrm>
          <a:noFill/>
          <a:ln/>
          <a:extLs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107763" dir="2700000" algn="ctr" rotWithShape="0">
                    <a:schemeClr val="bg2"/>
                  </a:outerShdw>
                </a:effectLst>
              </a14:hiddenEffects>
            </a:ext>
          </a:extLst>
        </p:spPr>
        <p:txBody>
          <a:bodyPr lIns="90488" tIns="44450" rIns="90488" bIns="44450"/>
          <a:lstStyle/>
          <a:p>
            <a:r>
              <a:rPr lang="en-US" dirty="0"/>
              <a:t>The Payback Method</a:t>
            </a:r>
          </a:p>
        </p:txBody>
      </p:sp>
      <p:sp>
        <p:nvSpPr>
          <p:cNvPr id="436227" name="Rectangle 1027"/>
          <p:cNvSpPr>
            <a:spLocks noGrp="1" noChangeArrowheads="1"/>
          </p:cNvSpPr>
          <p:nvPr>
            <p:ph type="body" idx="1"/>
          </p:nvPr>
        </p:nvSpPr>
        <p:spPr>
          <a:xfrm>
            <a:off x="152400" y="1524000"/>
            <a:ext cx="8839200" cy="4876800"/>
          </a:xfrm>
          <a:solidFill>
            <a:schemeClr val="bg1"/>
          </a:solidFill>
          <a:ln w="12700">
            <a:solidFill>
              <a:srgbClr val="000000"/>
            </a:solidFill>
            <a:miter lim="800000"/>
            <a:headEnd/>
            <a:tailEnd/>
          </a:ln>
          <a:effectLst>
            <a:outerShdw dist="35921" dir="2700000" algn="ctr" rotWithShape="0">
              <a:srgbClr val="000000"/>
            </a:outerShdw>
          </a:effectLst>
        </p:spPr>
        <p:txBody>
          <a:bodyPr lIns="90488" tIns="44450" rIns="90488" bIns="44450"/>
          <a:lstStyle/>
          <a:p>
            <a:pPr marL="533400" indent="-533400">
              <a:buFont typeface="Times" panose="02020603050405020304" pitchFamily="18" charset="0"/>
              <a:buNone/>
            </a:pPr>
            <a:r>
              <a:rPr lang="en-US" sz="2800">
                <a:effectLst>
                  <a:outerShdw blurRad="38100" dist="38100" dir="2700000" algn="tl">
                    <a:srgbClr val="000000"/>
                  </a:outerShdw>
                </a:effectLst>
              </a:rPr>
              <a:t>   Management at The Daily Grind wants to install an espresso bar in its restaurant.</a:t>
            </a:r>
          </a:p>
          <a:p>
            <a:pPr marL="533400" indent="-533400">
              <a:buFont typeface="Times" panose="02020603050405020304" pitchFamily="18" charset="0"/>
              <a:buNone/>
            </a:pPr>
            <a:r>
              <a:rPr lang="en-US" sz="2800">
                <a:effectLst>
                  <a:outerShdw blurRad="38100" dist="38100" dir="2700000" algn="tl">
                    <a:srgbClr val="000000"/>
                  </a:outerShdw>
                </a:effectLst>
              </a:rPr>
              <a:t>   The espresso bar:</a:t>
            </a:r>
          </a:p>
          <a:p>
            <a:pPr marL="914400" lvl="1" indent="-457200">
              <a:buClr>
                <a:srgbClr val="FFFF00"/>
              </a:buClr>
              <a:buFont typeface="Wingdings" panose="05000000000000000000" pitchFamily="2" charset="2"/>
              <a:buAutoNum type="arabicPeriod"/>
            </a:pPr>
            <a:r>
              <a:rPr lang="en-US">
                <a:effectLst>
                  <a:outerShdw blurRad="38100" dist="38100" dir="2700000" algn="tl">
                    <a:srgbClr val="000000"/>
                  </a:outerShdw>
                </a:effectLst>
              </a:rPr>
              <a:t>Costs $140,000 and has a 10-year life.</a:t>
            </a:r>
          </a:p>
          <a:p>
            <a:pPr marL="914400" lvl="1" indent="-457200">
              <a:buClr>
                <a:srgbClr val="FFFF00"/>
              </a:buClr>
              <a:buFont typeface="Wingdings" panose="05000000000000000000" pitchFamily="2" charset="2"/>
              <a:buAutoNum type="arabicPeriod"/>
            </a:pPr>
            <a:r>
              <a:rPr lang="en-US">
                <a:effectLst>
                  <a:outerShdw blurRad="38100" dist="38100" dir="2700000" algn="tl">
                    <a:srgbClr val="000000"/>
                  </a:outerShdw>
                </a:effectLst>
              </a:rPr>
              <a:t>Will generate net annual cash inflows of $35,000.</a:t>
            </a:r>
          </a:p>
          <a:p>
            <a:pPr marL="533400" indent="-533400">
              <a:buFont typeface="Times" panose="02020603050405020304" pitchFamily="18" charset="0"/>
              <a:buNone/>
            </a:pPr>
            <a:r>
              <a:rPr lang="en-US" sz="2800">
                <a:effectLst>
                  <a:outerShdw blurRad="38100" dist="38100" dir="2700000" algn="tl">
                    <a:srgbClr val="000000"/>
                  </a:outerShdw>
                </a:effectLst>
              </a:rPr>
              <a:t>   Management requires a payback period of 5 years or less on all investments.</a:t>
            </a:r>
          </a:p>
          <a:p>
            <a:pPr marL="533400" indent="-533400">
              <a:buFont typeface="Times" panose="02020603050405020304" pitchFamily="18" charset="0"/>
              <a:buNone/>
            </a:pPr>
            <a:endParaRPr lang="en-US" sz="2800">
              <a:effectLst>
                <a:outerShdw blurRad="38100" dist="38100" dir="2700000" algn="tl">
                  <a:srgbClr val="000000"/>
                </a:outerShdw>
              </a:effectLst>
            </a:endParaRPr>
          </a:p>
          <a:p>
            <a:pPr marL="533400" indent="-533400" algn="ctr">
              <a:buFont typeface="Times" panose="02020603050405020304" pitchFamily="18" charset="0"/>
              <a:buNone/>
            </a:pPr>
            <a:r>
              <a:rPr lang="en-US">
                <a:effectLst>
                  <a:outerShdw blurRad="38100" dist="38100" dir="2700000" algn="tl">
                    <a:srgbClr val="000000"/>
                  </a:outerShdw>
                </a:effectLst>
              </a:rPr>
              <a:t>What is the payback period for the espresso bar?</a:t>
            </a:r>
          </a:p>
        </p:txBody>
      </p:sp>
      <p:grpSp>
        <p:nvGrpSpPr>
          <p:cNvPr id="436228" name="Group 1028"/>
          <p:cNvGrpSpPr>
            <a:grpSpLocks/>
          </p:cNvGrpSpPr>
          <p:nvPr/>
        </p:nvGrpSpPr>
        <p:grpSpPr bwMode="auto">
          <a:xfrm>
            <a:off x="8153400" y="76200"/>
            <a:ext cx="873125" cy="1166813"/>
            <a:chOff x="5015" y="0"/>
            <a:chExt cx="671" cy="879"/>
          </a:xfrm>
        </p:grpSpPr>
        <p:sp>
          <p:nvSpPr>
            <p:cNvPr id="436229" name="Freeform 1029"/>
            <p:cNvSpPr>
              <a:spLocks/>
            </p:cNvSpPr>
            <p:nvPr/>
          </p:nvSpPr>
          <p:spPr bwMode="auto">
            <a:xfrm>
              <a:off x="5015" y="532"/>
              <a:ext cx="118" cy="142"/>
            </a:xfrm>
            <a:custGeom>
              <a:avLst/>
              <a:gdLst>
                <a:gd name="T0" fmla="*/ 213 w 356"/>
                <a:gd name="T1" fmla="*/ 0 h 425"/>
                <a:gd name="T2" fmla="*/ 0 w 356"/>
                <a:gd name="T3" fmla="*/ 0 h 425"/>
                <a:gd name="T4" fmla="*/ 0 w 356"/>
                <a:gd name="T5" fmla="*/ 68 h 425"/>
                <a:gd name="T6" fmla="*/ 1 w 356"/>
                <a:gd name="T7" fmla="*/ 88 h 425"/>
                <a:gd name="T8" fmla="*/ 7 w 356"/>
                <a:gd name="T9" fmla="*/ 116 h 425"/>
                <a:gd name="T10" fmla="*/ 12 w 356"/>
                <a:gd name="T11" fmla="*/ 137 h 425"/>
                <a:gd name="T12" fmla="*/ 21 w 356"/>
                <a:gd name="T13" fmla="*/ 167 h 425"/>
                <a:gd name="T14" fmla="*/ 29 w 356"/>
                <a:gd name="T15" fmla="*/ 187 h 425"/>
                <a:gd name="T16" fmla="*/ 39 w 356"/>
                <a:gd name="T17" fmla="*/ 211 h 425"/>
                <a:gd name="T18" fmla="*/ 56 w 356"/>
                <a:gd name="T19" fmla="*/ 242 h 425"/>
                <a:gd name="T20" fmla="*/ 73 w 356"/>
                <a:gd name="T21" fmla="*/ 266 h 425"/>
                <a:gd name="T22" fmla="*/ 90 w 356"/>
                <a:gd name="T23" fmla="*/ 287 h 425"/>
                <a:gd name="T24" fmla="*/ 110 w 356"/>
                <a:gd name="T25" fmla="*/ 311 h 425"/>
                <a:gd name="T26" fmla="*/ 128 w 356"/>
                <a:gd name="T27" fmla="*/ 325 h 425"/>
                <a:gd name="T28" fmla="*/ 147 w 356"/>
                <a:gd name="T29" fmla="*/ 342 h 425"/>
                <a:gd name="T30" fmla="*/ 171 w 356"/>
                <a:gd name="T31" fmla="*/ 359 h 425"/>
                <a:gd name="T32" fmla="*/ 196 w 356"/>
                <a:gd name="T33" fmla="*/ 376 h 425"/>
                <a:gd name="T34" fmla="*/ 225 w 356"/>
                <a:gd name="T35" fmla="*/ 391 h 425"/>
                <a:gd name="T36" fmla="*/ 250 w 356"/>
                <a:gd name="T37" fmla="*/ 401 h 425"/>
                <a:gd name="T38" fmla="*/ 280 w 356"/>
                <a:gd name="T39" fmla="*/ 410 h 425"/>
                <a:gd name="T40" fmla="*/ 304 w 356"/>
                <a:gd name="T41" fmla="*/ 417 h 425"/>
                <a:gd name="T42" fmla="*/ 331 w 356"/>
                <a:gd name="T43" fmla="*/ 421 h 425"/>
                <a:gd name="T44" fmla="*/ 356 w 356"/>
                <a:gd name="T45" fmla="*/ 425 h 425"/>
                <a:gd name="T46" fmla="*/ 311 w 356"/>
                <a:gd name="T47" fmla="*/ 366 h 425"/>
                <a:gd name="T48" fmla="*/ 297 w 356"/>
                <a:gd name="T49" fmla="*/ 365 h 425"/>
                <a:gd name="T50" fmla="*/ 271 w 356"/>
                <a:gd name="T51" fmla="*/ 354 h 425"/>
                <a:gd name="T52" fmla="*/ 252 w 356"/>
                <a:gd name="T53" fmla="*/ 345 h 425"/>
                <a:gd name="T54" fmla="*/ 229 w 356"/>
                <a:gd name="T55" fmla="*/ 332 h 425"/>
                <a:gd name="T56" fmla="*/ 208 w 356"/>
                <a:gd name="T57" fmla="*/ 320 h 425"/>
                <a:gd name="T58" fmla="*/ 185 w 356"/>
                <a:gd name="T59" fmla="*/ 303 h 425"/>
                <a:gd name="T60" fmla="*/ 171 w 356"/>
                <a:gd name="T61" fmla="*/ 290 h 425"/>
                <a:gd name="T62" fmla="*/ 151 w 356"/>
                <a:gd name="T63" fmla="*/ 273 h 425"/>
                <a:gd name="T64" fmla="*/ 137 w 356"/>
                <a:gd name="T65" fmla="*/ 257 h 425"/>
                <a:gd name="T66" fmla="*/ 123 w 356"/>
                <a:gd name="T67" fmla="*/ 240 h 425"/>
                <a:gd name="T68" fmla="*/ 107 w 356"/>
                <a:gd name="T69" fmla="*/ 216 h 425"/>
                <a:gd name="T70" fmla="*/ 96 w 356"/>
                <a:gd name="T71" fmla="*/ 192 h 425"/>
                <a:gd name="T72" fmla="*/ 86 w 356"/>
                <a:gd name="T73" fmla="*/ 170 h 425"/>
                <a:gd name="T74" fmla="*/ 75 w 356"/>
                <a:gd name="T75" fmla="*/ 144 h 425"/>
                <a:gd name="T76" fmla="*/ 68 w 356"/>
                <a:gd name="T77" fmla="*/ 116 h 425"/>
                <a:gd name="T78" fmla="*/ 65 w 356"/>
                <a:gd name="T79" fmla="*/ 92 h 425"/>
                <a:gd name="T80" fmla="*/ 63 w 356"/>
                <a:gd name="T81" fmla="*/ 68 h 425"/>
                <a:gd name="T82" fmla="*/ 216 w 356"/>
                <a:gd name="T83" fmla="*/ 68 h 425"/>
                <a:gd name="T84" fmla="*/ 213 w 356"/>
                <a:gd name="T85" fmla="*/ 0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56" h="425">
                  <a:moveTo>
                    <a:pt x="213" y="0"/>
                  </a:moveTo>
                  <a:lnTo>
                    <a:pt x="0" y="0"/>
                  </a:lnTo>
                  <a:lnTo>
                    <a:pt x="0" y="68"/>
                  </a:lnTo>
                  <a:lnTo>
                    <a:pt x="1" y="88"/>
                  </a:lnTo>
                  <a:lnTo>
                    <a:pt x="7" y="116"/>
                  </a:lnTo>
                  <a:lnTo>
                    <a:pt x="12" y="137"/>
                  </a:lnTo>
                  <a:lnTo>
                    <a:pt x="21" y="167"/>
                  </a:lnTo>
                  <a:lnTo>
                    <a:pt x="29" y="187"/>
                  </a:lnTo>
                  <a:lnTo>
                    <a:pt x="39" y="211"/>
                  </a:lnTo>
                  <a:lnTo>
                    <a:pt x="56" y="242"/>
                  </a:lnTo>
                  <a:lnTo>
                    <a:pt x="73" y="266"/>
                  </a:lnTo>
                  <a:lnTo>
                    <a:pt x="90" y="287"/>
                  </a:lnTo>
                  <a:lnTo>
                    <a:pt x="110" y="311"/>
                  </a:lnTo>
                  <a:lnTo>
                    <a:pt x="128" y="325"/>
                  </a:lnTo>
                  <a:lnTo>
                    <a:pt x="147" y="342"/>
                  </a:lnTo>
                  <a:lnTo>
                    <a:pt x="171" y="359"/>
                  </a:lnTo>
                  <a:lnTo>
                    <a:pt x="196" y="376"/>
                  </a:lnTo>
                  <a:lnTo>
                    <a:pt x="225" y="391"/>
                  </a:lnTo>
                  <a:lnTo>
                    <a:pt x="250" y="401"/>
                  </a:lnTo>
                  <a:lnTo>
                    <a:pt x="280" y="410"/>
                  </a:lnTo>
                  <a:lnTo>
                    <a:pt x="304" y="417"/>
                  </a:lnTo>
                  <a:lnTo>
                    <a:pt x="331" y="421"/>
                  </a:lnTo>
                  <a:lnTo>
                    <a:pt x="356" y="425"/>
                  </a:lnTo>
                  <a:lnTo>
                    <a:pt x="311" y="366"/>
                  </a:lnTo>
                  <a:lnTo>
                    <a:pt x="297" y="365"/>
                  </a:lnTo>
                  <a:lnTo>
                    <a:pt x="271" y="354"/>
                  </a:lnTo>
                  <a:lnTo>
                    <a:pt x="252" y="345"/>
                  </a:lnTo>
                  <a:lnTo>
                    <a:pt x="229" y="332"/>
                  </a:lnTo>
                  <a:lnTo>
                    <a:pt x="208" y="320"/>
                  </a:lnTo>
                  <a:lnTo>
                    <a:pt x="185" y="303"/>
                  </a:lnTo>
                  <a:lnTo>
                    <a:pt x="171" y="290"/>
                  </a:lnTo>
                  <a:lnTo>
                    <a:pt x="151" y="273"/>
                  </a:lnTo>
                  <a:lnTo>
                    <a:pt x="137" y="257"/>
                  </a:lnTo>
                  <a:lnTo>
                    <a:pt x="123" y="240"/>
                  </a:lnTo>
                  <a:lnTo>
                    <a:pt x="107" y="216"/>
                  </a:lnTo>
                  <a:lnTo>
                    <a:pt x="96" y="192"/>
                  </a:lnTo>
                  <a:lnTo>
                    <a:pt x="86" y="170"/>
                  </a:lnTo>
                  <a:lnTo>
                    <a:pt x="75" y="144"/>
                  </a:lnTo>
                  <a:lnTo>
                    <a:pt x="68" y="116"/>
                  </a:lnTo>
                  <a:lnTo>
                    <a:pt x="65" y="92"/>
                  </a:lnTo>
                  <a:lnTo>
                    <a:pt x="63" y="68"/>
                  </a:lnTo>
                  <a:lnTo>
                    <a:pt x="216" y="68"/>
                  </a:lnTo>
                  <a:lnTo>
                    <a:pt x="213" y="0"/>
                  </a:lnTo>
                  <a:close/>
                </a:path>
              </a:pathLst>
            </a:custGeom>
            <a:solidFill>
              <a:srgbClr val="C0C0C0"/>
            </a:solidFill>
            <a:ln w="4763">
              <a:solidFill>
                <a:srgbClr val="9F9F9F"/>
              </a:solidFill>
              <a:prstDash val="solid"/>
              <a:round/>
              <a:headEnd/>
              <a:tailEnd/>
            </a:ln>
          </p:spPr>
          <p:txBody>
            <a:bodyPr/>
            <a:lstStyle/>
            <a:p>
              <a:endParaRPr lang="en-US"/>
            </a:p>
          </p:txBody>
        </p:sp>
        <p:sp>
          <p:nvSpPr>
            <p:cNvPr id="436230" name="Oval 1030"/>
            <p:cNvSpPr>
              <a:spLocks noChangeArrowheads="1"/>
            </p:cNvSpPr>
            <p:nvPr/>
          </p:nvSpPr>
          <p:spPr bwMode="auto">
            <a:xfrm>
              <a:off x="5018" y="675"/>
              <a:ext cx="668" cy="204"/>
            </a:xfrm>
            <a:prstGeom prst="ellipse">
              <a:avLst/>
            </a:prstGeom>
            <a:solidFill>
              <a:srgbClr val="FFFFFF"/>
            </a:solidFill>
            <a:ln w="4763">
              <a:solidFill>
                <a:srgbClr val="9F9F9F"/>
              </a:solidFill>
              <a:round/>
              <a:headEnd/>
              <a:tailEnd/>
            </a:ln>
          </p:spPr>
          <p:txBody>
            <a:bodyPr/>
            <a:lstStyle/>
            <a:p>
              <a:endParaRPr lang="en-US"/>
            </a:p>
          </p:txBody>
        </p:sp>
        <p:sp>
          <p:nvSpPr>
            <p:cNvPr id="436231" name="Oval 1031"/>
            <p:cNvSpPr>
              <a:spLocks noChangeArrowheads="1"/>
            </p:cNvSpPr>
            <p:nvPr/>
          </p:nvSpPr>
          <p:spPr bwMode="auto">
            <a:xfrm>
              <a:off x="5018" y="658"/>
              <a:ext cx="668" cy="204"/>
            </a:xfrm>
            <a:prstGeom prst="ellipse">
              <a:avLst/>
            </a:prstGeom>
            <a:solidFill>
              <a:srgbClr val="FFFFFF"/>
            </a:solidFill>
            <a:ln w="4763">
              <a:solidFill>
                <a:srgbClr val="9F9F9F"/>
              </a:solidFill>
              <a:round/>
              <a:headEnd/>
              <a:tailEnd/>
            </a:ln>
          </p:spPr>
          <p:txBody>
            <a:bodyPr/>
            <a:lstStyle/>
            <a:p>
              <a:endParaRPr lang="en-US"/>
            </a:p>
          </p:txBody>
        </p:sp>
        <p:sp>
          <p:nvSpPr>
            <p:cNvPr id="436232" name="Oval 1032"/>
            <p:cNvSpPr>
              <a:spLocks noChangeArrowheads="1"/>
            </p:cNvSpPr>
            <p:nvPr/>
          </p:nvSpPr>
          <p:spPr bwMode="auto">
            <a:xfrm>
              <a:off x="5199" y="709"/>
              <a:ext cx="304" cy="69"/>
            </a:xfrm>
            <a:prstGeom prst="ellipse">
              <a:avLst/>
            </a:prstGeom>
            <a:solidFill>
              <a:srgbClr val="C0C0C0"/>
            </a:solidFill>
            <a:ln w="4763">
              <a:solidFill>
                <a:srgbClr val="9F9F9F"/>
              </a:solidFill>
              <a:round/>
              <a:headEnd/>
              <a:tailEnd/>
            </a:ln>
          </p:spPr>
          <p:txBody>
            <a:bodyPr/>
            <a:lstStyle/>
            <a:p>
              <a:endParaRPr lang="en-US"/>
            </a:p>
          </p:txBody>
        </p:sp>
        <p:sp>
          <p:nvSpPr>
            <p:cNvPr id="436233" name="Oval 1033"/>
            <p:cNvSpPr>
              <a:spLocks noChangeArrowheads="1"/>
            </p:cNvSpPr>
            <p:nvPr/>
          </p:nvSpPr>
          <p:spPr bwMode="auto">
            <a:xfrm>
              <a:off x="5200" y="720"/>
              <a:ext cx="305" cy="69"/>
            </a:xfrm>
            <a:prstGeom prst="ellipse">
              <a:avLst/>
            </a:prstGeom>
            <a:solidFill>
              <a:srgbClr val="9F9F9F"/>
            </a:solidFill>
            <a:ln w="4763">
              <a:solidFill>
                <a:srgbClr val="9F9F9F"/>
              </a:solidFill>
              <a:round/>
              <a:headEnd/>
              <a:tailEnd/>
            </a:ln>
          </p:spPr>
          <p:txBody>
            <a:bodyPr/>
            <a:lstStyle/>
            <a:p>
              <a:endParaRPr lang="en-US"/>
            </a:p>
          </p:txBody>
        </p:sp>
        <p:sp>
          <p:nvSpPr>
            <p:cNvPr id="436234" name="Arc 1034"/>
            <p:cNvSpPr>
              <a:spLocks/>
            </p:cNvSpPr>
            <p:nvPr/>
          </p:nvSpPr>
          <p:spPr bwMode="auto">
            <a:xfrm>
              <a:off x="5085" y="543"/>
              <a:ext cx="525" cy="223"/>
            </a:xfrm>
            <a:custGeom>
              <a:avLst/>
              <a:gdLst>
                <a:gd name="G0" fmla="+- 21600 0 0"/>
                <a:gd name="G1" fmla="+- 0 0 0"/>
                <a:gd name="G2" fmla="+- 21600 0 0"/>
                <a:gd name="T0" fmla="*/ 43200 w 43200"/>
                <a:gd name="T1" fmla="*/ 0 h 21600"/>
                <a:gd name="T2" fmla="*/ 0 w 43200"/>
                <a:gd name="T3" fmla="*/ 0 h 21600"/>
                <a:gd name="T4" fmla="*/ 21600 w 43200"/>
                <a:gd name="T5" fmla="*/ 0 h 21600"/>
              </a:gdLst>
              <a:ahLst/>
              <a:cxnLst>
                <a:cxn ang="0">
                  <a:pos x="T0" y="T1"/>
                </a:cxn>
                <a:cxn ang="0">
                  <a:pos x="T2" y="T3"/>
                </a:cxn>
                <a:cxn ang="0">
                  <a:pos x="T4" y="T5"/>
                </a:cxn>
              </a:cxnLst>
              <a:rect l="0" t="0" r="r" b="b"/>
              <a:pathLst>
                <a:path w="43200" h="21600" fill="none" extrusionOk="0">
                  <a:moveTo>
                    <a:pt x="43200" y="0"/>
                  </a:moveTo>
                  <a:cubicBezTo>
                    <a:pt x="43200" y="11929"/>
                    <a:pt x="33529" y="21600"/>
                    <a:pt x="21600" y="21600"/>
                  </a:cubicBezTo>
                  <a:cubicBezTo>
                    <a:pt x="9670" y="21600"/>
                    <a:pt x="0" y="11929"/>
                    <a:pt x="0" y="0"/>
                  </a:cubicBezTo>
                </a:path>
                <a:path w="43200" h="21600" stroke="0" extrusionOk="0">
                  <a:moveTo>
                    <a:pt x="43200" y="0"/>
                  </a:moveTo>
                  <a:cubicBezTo>
                    <a:pt x="43200" y="11929"/>
                    <a:pt x="33529" y="21600"/>
                    <a:pt x="21600" y="21600"/>
                  </a:cubicBezTo>
                  <a:cubicBezTo>
                    <a:pt x="9670" y="21600"/>
                    <a:pt x="0" y="11929"/>
                    <a:pt x="0" y="0"/>
                  </a:cubicBezTo>
                  <a:lnTo>
                    <a:pt x="21600" y="0"/>
                  </a:lnTo>
                  <a:close/>
                </a:path>
              </a:pathLst>
            </a:custGeom>
            <a:solidFill>
              <a:srgbClr val="FFFFFF"/>
            </a:solidFill>
            <a:ln w="4763">
              <a:solidFill>
                <a:srgbClr val="9F9F9F"/>
              </a:solidFill>
              <a:round/>
              <a:headEnd/>
              <a:tailEnd/>
            </a:ln>
          </p:spPr>
          <p:txBody>
            <a:bodyPr/>
            <a:lstStyle/>
            <a:p>
              <a:endParaRPr lang="en-US"/>
            </a:p>
          </p:txBody>
        </p:sp>
        <p:sp>
          <p:nvSpPr>
            <p:cNvPr id="436235" name="Oval 1035"/>
            <p:cNvSpPr>
              <a:spLocks noChangeArrowheads="1"/>
            </p:cNvSpPr>
            <p:nvPr/>
          </p:nvSpPr>
          <p:spPr bwMode="auto">
            <a:xfrm>
              <a:off x="5085" y="478"/>
              <a:ext cx="525" cy="136"/>
            </a:xfrm>
            <a:prstGeom prst="ellipse">
              <a:avLst/>
            </a:prstGeom>
            <a:solidFill>
              <a:srgbClr val="FFFFFF"/>
            </a:solidFill>
            <a:ln w="4763">
              <a:solidFill>
                <a:srgbClr val="9F9F9F"/>
              </a:solidFill>
              <a:round/>
              <a:headEnd/>
              <a:tailEnd/>
            </a:ln>
          </p:spPr>
          <p:txBody>
            <a:bodyPr/>
            <a:lstStyle/>
            <a:p>
              <a:endParaRPr lang="en-US"/>
            </a:p>
          </p:txBody>
        </p:sp>
        <p:sp>
          <p:nvSpPr>
            <p:cNvPr id="436236" name="Oval 1036"/>
            <p:cNvSpPr>
              <a:spLocks noChangeArrowheads="1"/>
            </p:cNvSpPr>
            <p:nvPr/>
          </p:nvSpPr>
          <p:spPr bwMode="auto">
            <a:xfrm>
              <a:off x="5085" y="461"/>
              <a:ext cx="525" cy="136"/>
            </a:xfrm>
            <a:prstGeom prst="ellipse">
              <a:avLst/>
            </a:prstGeom>
            <a:solidFill>
              <a:srgbClr val="FFFFFF"/>
            </a:solidFill>
            <a:ln w="4763">
              <a:solidFill>
                <a:srgbClr val="9F9F9F"/>
              </a:solidFill>
              <a:round/>
              <a:headEnd/>
              <a:tailEnd/>
            </a:ln>
          </p:spPr>
          <p:txBody>
            <a:bodyPr/>
            <a:lstStyle/>
            <a:p>
              <a:endParaRPr lang="en-US"/>
            </a:p>
          </p:txBody>
        </p:sp>
        <p:sp>
          <p:nvSpPr>
            <p:cNvPr id="436237" name="Oval 1037"/>
            <p:cNvSpPr>
              <a:spLocks noChangeArrowheads="1"/>
            </p:cNvSpPr>
            <p:nvPr/>
          </p:nvSpPr>
          <p:spPr bwMode="auto">
            <a:xfrm>
              <a:off x="5111" y="478"/>
              <a:ext cx="473" cy="102"/>
            </a:xfrm>
            <a:prstGeom prst="ellipse">
              <a:avLst/>
            </a:prstGeom>
            <a:solidFill>
              <a:srgbClr val="3F1F00"/>
            </a:solidFill>
            <a:ln w="4763">
              <a:solidFill>
                <a:srgbClr val="9F9F9F"/>
              </a:solidFill>
              <a:round/>
              <a:headEnd/>
              <a:tailEnd/>
            </a:ln>
          </p:spPr>
          <p:txBody>
            <a:bodyPr/>
            <a:lstStyle/>
            <a:p>
              <a:endParaRPr lang="en-US"/>
            </a:p>
          </p:txBody>
        </p:sp>
        <p:sp>
          <p:nvSpPr>
            <p:cNvPr id="436238" name="Freeform 1038"/>
            <p:cNvSpPr>
              <a:spLocks/>
            </p:cNvSpPr>
            <p:nvPr/>
          </p:nvSpPr>
          <p:spPr bwMode="auto">
            <a:xfrm>
              <a:off x="5284" y="0"/>
              <a:ext cx="34" cy="456"/>
            </a:xfrm>
            <a:custGeom>
              <a:avLst/>
              <a:gdLst>
                <a:gd name="T0" fmla="*/ 50 w 101"/>
                <a:gd name="T1" fmla="*/ 0 h 1367"/>
                <a:gd name="T2" fmla="*/ 0 w 101"/>
                <a:gd name="T3" fmla="*/ 615 h 1367"/>
                <a:gd name="T4" fmla="*/ 50 w 101"/>
                <a:gd name="T5" fmla="*/ 1367 h 1367"/>
                <a:gd name="T6" fmla="*/ 101 w 101"/>
                <a:gd name="T7" fmla="*/ 615 h 1367"/>
                <a:gd name="T8" fmla="*/ 50 w 101"/>
                <a:gd name="T9" fmla="*/ 0 h 1367"/>
              </a:gdLst>
              <a:ahLst/>
              <a:cxnLst>
                <a:cxn ang="0">
                  <a:pos x="T0" y="T1"/>
                </a:cxn>
                <a:cxn ang="0">
                  <a:pos x="T2" y="T3"/>
                </a:cxn>
                <a:cxn ang="0">
                  <a:pos x="T4" y="T5"/>
                </a:cxn>
                <a:cxn ang="0">
                  <a:pos x="T6" y="T7"/>
                </a:cxn>
                <a:cxn ang="0">
                  <a:pos x="T8" y="T9"/>
                </a:cxn>
              </a:cxnLst>
              <a:rect l="0" t="0" r="r" b="b"/>
              <a:pathLst>
                <a:path w="101" h="1367">
                  <a:moveTo>
                    <a:pt x="50" y="0"/>
                  </a:moveTo>
                  <a:lnTo>
                    <a:pt x="0" y="615"/>
                  </a:lnTo>
                  <a:lnTo>
                    <a:pt x="50" y="1367"/>
                  </a:lnTo>
                  <a:lnTo>
                    <a:pt x="101" y="615"/>
                  </a:lnTo>
                  <a:lnTo>
                    <a:pt x="50" y="0"/>
                  </a:lnTo>
                  <a:close/>
                </a:path>
              </a:pathLst>
            </a:custGeom>
            <a:solidFill>
              <a:srgbClr val="9F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36239" name="Freeform 1039"/>
            <p:cNvSpPr>
              <a:spLocks/>
            </p:cNvSpPr>
            <p:nvPr/>
          </p:nvSpPr>
          <p:spPr bwMode="auto">
            <a:xfrm>
              <a:off x="5335" y="67"/>
              <a:ext cx="34" cy="456"/>
            </a:xfrm>
            <a:custGeom>
              <a:avLst/>
              <a:gdLst>
                <a:gd name="T0" fmla="*/ 50 w 101"/>
                <a:gd name="T1" fmla="*/ 0 h 1367"/>
                <a:gd name="T2" fmla="*/ 0 w 101"/>
                <a:gd name="T3" fmla="*/ 616 h 1367"/>
                <a:gd name="T4" fmla="*/ 50 w 101"/>
                <a:gd name="T5" fmla="*/ 1367 h 1367"/>
                <a:gd name="T6" fmla="*/ 101 w 101"/>
                <a:gd name="T7" fmla="*/ 616 h 1367"/>
                <a:gd name="T8" fmla="*/ 50 w 101"/>
                <a:gd name="T9" fmla="*/ 0 h 1367"/>
              </a:gdLst>
              <a:ahLst/>
              <a:cxnLst>
                <a:cxn ang="0">
                  <a:pos x="T0" y="T1"/>
                </a:cxn>
                <a:cxn ang="0">
                  <a:pos x="T2" y="T3"/>
                </a:cxn>
                <a:cxn ang="0">
                  <a:pos x="T4" y="T5"/>
                </a:cxn>
                <a:cxn ang="0">
                  <a:pos x="T6" y="T7"/>
                </a:cxn>
                <a:cxn ang="0">
                  <a:pos x="T8" y="T9"/>
                </a:cxn>
              </a:cxnLst>
              <a:rect l="0" t="0" r="r" b="b"/>
              <a:pathLst>
                <a:path w="101" h="1367">
                  <a:moveTo>
                    <a:pt x="50" y="0"/>
                  </a:moveTo>
                  <a:lnTo>
                    <a:pt x="0" y="616"/>
                  </a:lnTo>
                  <a:lnTo>
                    <a:pt x="50" y="1367"/>
                  </a:lnTo>
                  <a:lnTo>
                    <a:pt x="101" y="616"/>
                  </a:lnTo>
                  <a:lnTo>
                    <a:pt x="50" y="0"/>
                  </a:lnTo>
                  <a:close/>
                </a:path>
              </a:pathLst>
            </a:custGeom>
            <a:solidFill>
              <a:srgbClr val="9F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36240" name="Freeform 1040"/>
            <p:cNvSpPr>
              <a:spLocks/>
            </p:cNvSpPr>
            <p:nvPr/>
          </p:nvSpPr>
          <p:spPr bwMode="auto">
            <a:xfrm>
              <a:off x="5385" y="0"/>
              <a:ext cx="34" cy="455"/>
            </a:xfrm>
            <a:custGeom>
              <a:avLst/>
              <a:gdLst>
                <a:gd name="T0" fmla="*/ 51 w 101"/>
                <a:gd name="T1" fmla="*/ 0 h 1366"/>
                <a:gd name="T2" fmla="*/ 0 w 101"/>
                <a:gd name="T3" fmla="*/ 614 h 1366"/>
                <a:gd name="T4" fmla="*/ 51 w 101"/>
                <a:gd name="T5" fmla="*/ 1366 h 1366"/>
                <a:gd name="T6" fmla="*/ 101 w 101"/>
                <a:gd name="T7" fmla="*/ 614 h 1366"/>
                <a:gd name="T8" fmla="*/ 51 w 101"/>
                <a:gd name="T9" fmla="*/ 0 h 1366"/>
              </a:gdLst>
              <a:ahLst/>
              <a:cxnLst>
                <a:cxn ang="0">
                  <a:pos x="T0" y="T1"/>
                </a:cxn>
                <a:cxn ang="0">
                  <a:pos x="T2" y="T3"/>
                </a:cxn>
                <a:cxn ang="0">
                  <a:pos x="T4" y="T5"/>
                </a:cxn>
                <a:cxn ang="0">
                  <a:pos x="T6" y="T7"/>
                </a:cxn>
                <a:cxn ang="0">
                  <a:pos x="T8" y="T9"/>
                </a:cxn>
              </a:cxnLst>
              <a:rect l="0" t="0" r="r" b="b"/>
              <a:pathLst>
                <a:path w="101" h="1366">
                  <a:moveTo>
                    <a:pt x="51" y="0"/>
                  </a:moveTo>
                  <a:lnTo>
                    <a:pt x="0" y="614"/>
                  </a:lnTo>
                  <a:lnTo>
                    <a:pt x="51" y="1366"/>
                  </a:lnTo>
                  <a:lnTo>
                    <a:pt x="101" y="614"/>
                  </a:lnTo>
                  <a:lnTo>
                    <a:pt x="51" y="0"/>
                  </a:lnTo>
                  <a:close/>
                </a:path>
              </a:pathLst>
            </a:custGeom>
            <a:solidFill>
              <a:srgbClr val="9F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36241" name="Freeform 1041"/>
            <p:cNvSpPr>
              <a:spLocks/>
            </p:cNvSpPr>
            <p:nvPr/>
          </p:nvSpPr>
          <p:spPr bwMode="auto">
            <a:xfrm>
              <a:off x="5436" y="67"/>
              <a:ext cx="34" cy="456"/>
            </a:xfrm>
            <a:custGeom>
              <a:avLst/>
              <a:gdLst>
                <a:gd name="T0" fmla="*/ 50 w 101"/>
                <a:gd name="T1" fmla="*/ 0 h 1367"/>
                <a:gd name="T2" fmla="*/ 0 w 101"/>
                <a:gd name="T3" fmla="*/ 616 h 1367"/>
                <a:gd name="T4" fmla="*/ 50 w 101"/>
                <a:gd name="T5" fmla="*/ 1367 h 1367"/>
                <a:gd name="T6" fmla="*/ 101 w 101"/>
                <a:gd name="T7" fmla="*/ 616 h 1367"/>
                <a:gd name="T8" fmla="*/ 50 w 101"/>
                <a:gd name="T9" fmla="*/ 0 h 1367"/>
              </a:gdLst>
              <a:ahLst/>
              <a:cxnLst>
                <a:cxn ang="0">
                  <a:pos x="T0" y="T1"/>
                </a:cxn>
                <a:cxn ang="0">
                  <a:pos x="T2" y="T3"/>
                </a:cxn>
                <a:cxn ang="0">
                  <a:pos x="T4" y="T5"/>
                </a:cxn>
                <a:cxn ang="0">
                  <a:pos x="T6" y="T7"/>
                </a:cxn>
                <a:cxn ang="0">
                  <a:pos x="T8" y="T9"/>
                </a:cxn>
              </a:cxnLst>
              <a:rect l="0" t="0" r="r" b="b"/>
              <a:pathLst>
                <a:path w="101" h="1367">
                  <a:moveTo>
                    <a:pt x="50" y="0"/>
                  </a:moveTo>
                  <a:lnTo>
                    <a:pt x="0" y="616"/>
                  </a:lnTo>
                  <a:lnTo>
                    <a:pt x="50" y="1367"/>
                  </a:lnTo>
                  <a:lnTo>
                    <a:pt x="101" y="616"/>
                  </a:lnTo>
                  <a:lnTo>
                    <a:pt x="50" y="0"/>
                  </a:lnTo>
                  <a:close/>
                </a:path>
              </a:pathLst>
            </a:custGeom>
            <a:solidFill>
              <a:srgbClr val="9F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36242" name="Freeform 1042"/>
            <p:cNvSpPr>
              <a:spLocks/>
            </p:cNvSpPr>
            <p:nvPr/>
          </p:nvSpPr>
          <p:spPr bwMode="auto">
            <a:xfrm>
              <a:off x="5234" y="67"/>
              <a:ext cx="33" cy="456"/>
            </a:xfrm>
            <a:custGeom>
              <a:avLst/>
              <a:gdLst>
                <a:gd name="T0" fmla="*/ 51 w 101"/>
                <a:gd name="T1" fmla="*/ 0 h 1367"/>
                <a:gd name="T2" fmla="*/ 0 w 101"/>
                <a:gd name="T3" fmla="*/ 616 h 1367"/>
                <a:gd name="T4" fmla="*/ 51 w 101"/>
                <a:gd name="T5" fmla="*/ 1367 h 1367"/>
                <a:gd name="T6" fmla="*/ 101 w 101"/>
                <a:gd name="T7" fmla="*/ 616 h 1367"/>
                <a:gd name="T8" fmla="*/ 51 w 101"/>
                <a:gd name="T9" fmla="*/ 0 h 1367"/>
              </a:gdLst>
              <a:ahLst/>
              <a:cxnLst>
                <a:cxn ang="0">
                  <a:pos x="T0" y="T1"/>
                </a:cxn>
                <a:cxn ang="0">
                  <a:pos x="T2" y="T3"/>
                </a:cxn>
                <a:cxn ang="0">
                  <a:pos x="T4" y="T5"/>
                </a:cxn>
                <a:cxn ang="0">
                  <a:pos x="T6" y="T7"/>
                </a:cxn>
                <a:cxn ang="0">
                  <a:pos x="T8" y="T9"/>
                </a:cxn>
              </a:cxnLst>
              <a:rect l="0" t="0" r="r" b="b"/>
              <a:pathLst>
                <a:path w="101" h="1367">
                  <a:moveTo>
                    <a:pt x="51" y="0"/>
                  </a:moveTo>
                  <a:lnTo>
                    <a:pt x="0" y="616"/>
                  </a:lnTo>
                  <a:lnTo>
                    <a:pt x="51" y="1367"/>
                  </a:lnTo>
                  <a:lnTo>
                    <a:pt x="101" y="616"/>
                  </a:lnTo>
                  <a:lnTo>
                    <a:pt x="51" y="0"/>
                  </a:lnTo>
                  <a:close/>
                </a:path>
              </a:pathLst>
            </a:custGeom>
            <a:solidFill>
              <a:srgbClr val="9F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grpSp>
      <p:sp>
        <p:nvSpPr>
          <p:cNvPr id="19" name="Slide Number Placeholder 18"/>
          <p:cNvSpPr>
            <a:spLocks noGrp="1"/>
          </p:cNvSpPr>
          <p:nvPr>
            <p:ph type="sldNum" sz="quarter" idx="11"/>
          </p:nvPr>
        </p:nvSpPr>
        <p:spPr/>
        <p:txBody>
          <a:bodyPr/>
          <a:lstStyle/>
          <a:p>
            <a:fld id="{2329FAF7-C7D3-4541-A539-944D659ED903}" type="slidenum">
              <a:rPr lang="en-US" smtClean="0"/>
              <a:pPr/>
              <a:t>5</a:t>
            </a:fld>
            <a:endParaRPr lang="en-US"/>
          </a:p>
        </p:txBody>
      </p:sp>
    </p:spTree>
    <p:extLst>
      <p:ext uri="{BB962C8B-B14F-4D97-AF65-F5344CB8AC3E}">
        <p14:creationId xmlns:p14="http://schemas.microsoft.com/office/powerpoint/2010/main" xmlns="" val="3810401088"/>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38274" name="Rectangle 2"/>
          <p:cNvSpPr>
            <a:spLocks noGrp="1" noChangeArrowheads="1"/>
          </p:cNvSpPr>
          <p:nvPr>
            <p:ph type="title"/>
          </p:nvPr>
        </p:nvSpPr>
        <p:spPr>
          <a:xfrm>
            <a:off x="457200" y="228600"/>
            <a:ext cx="8305800" cy="1143000"/>
          </a:xfrm>
          <a:noFill/>
          <a:ln/>
          <a:extLs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107763" dir="2700000" algn="ctr" rotWithShape="0">
                    <a:schemeClr val="bg2"/>
                  </a:outerShdw>
                </a:effectLst>
              </a14:hiddenEffects>
            </a:ext>
          </a:extLst>
        </p:spPr>
        <p:txBody>
          <a:bodyPr lIns="90488" tIns="44450" rIns="90488" bIns="44450"/>
          <a:lstStyle/>
          <a:p>
            <a:r>
              <a:rPr lang="en-US" dirty="0"/>
              <a:t>The Payback Method</a:t>
            </a:r>
          </a:p>
        </p:txBody>
      </p:sp>
      <p:sp>
        <p:nvSpPr>
          <p:cNvPr id="438275" name="Rectangle 3"/>
          <p:cNvSpPr>
            <a:spLocks noChangeArrowheads="1"/>
          </p:cNvSpPr>
          <p:nvPr/>
        </p:nvSpPr>
        <p:spPr bwMode="auto">
          <a:xfrm>
            <a:off x="1295400" y="1706563"/>
            <a:ext cx="2875788" cy="4591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solidFill>
                  <a:srgbClr val="0000FF"/>
                </a:solidFill>
                <a:effectLst>
                  <a:outerShdw blurRad="38100" dist="38100" dir="2700000" algn="tl">
                    <a:srgbClr val="000000"/>
                  </a:outerShdw>
                </a:effectLst>
                <a:latin typeface="+mn-lt"/>
              </a:rPr>
              <a:t>Payback period  =  </a:t>
            </a:r>
          </a:p>
        </p:txBody>
      </p:sp>
      <p:sp>
        <p:nvSpPr>
          <p:cNvPr id="438276" name="Rectangle 4"/>
          <p:cNvSpPr>
            <a:spLocks noChangeArrowheads="1"/>
          </p:cNvSpPr>
          <p:nvPr/>
        </p:nvSpPr>
        <p:spPr bwMode="auto">
          <a:xfrm>
            <a:off x="4114800" y="1524000"/>
            <a:ext cx="3679213" cy="82843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u="sng">
                <a:solidFill>
                  <a:srgbClr val="0000FF"/>
                </a:solidFill>
                <a:effectLst>
                  <a:outerShdw blurRad="38100" dist="38100" dir="2700000" algn="tl">
                    <a:srgbClr val="000000"/>
                  </a:outerShdw>
                </a:effectLst>
                <a:latin typeface="+mn-lt"/>
              </a:rPr>
              <a:t>  Investment required     </a:t>
            </a:r>
            <a:endParaRPr lang="en-US" sz="2400" b="1">
              <a:solidFill>
                <a:srgbClr val="0000FF"/>
              </a:solidFill>
              <a:effectLst>
                <a:outerShdw blurRad="38100" dist="38100" dir="2700000" algn="tl">
                  <a:srgbClr val="000000"/>
                </a:outerShdw>
              </a:effectLst>
              <a:latin typeface="+mn-lt"/>
            </a:endParaRPr>
          </a:p>
          <a:p>
            <a:r>
              <a:rPr lang="en-US" sz="2400" b="1">
                <a:solidFill>
                  <a:srgbClr val="0000FF"/>
                </a:solidFill>
                <a:effectLst>
                  <a:outerShdw blurRad="38100" dist="38100" dir="2700000" algn="tl">
                    <a:srgbClr val="000000"/>
                  </a:outerShdw>
                </a:effectLst>
                <a:latin typeface="+mn-lt"/>
              </a:rPr>
              <a:t>Net annual cash inflow</a:t>
            </a:r>
          </a:p>
        </p:txBody>
      </p:sp>
      <p:grpSp>
        <p:nvGrpSpPr>
          <p:cNvPr id="438277" name="Group 5"/>
          <p:cNvGrpSpPr>
            <a:grpSpLocks/>
          </p:cNvGrpSpPr>
          <p:nvPr/>
        </p:nvGrpSpPr>
        <p:grpSpPr bwMode="auto">
          <a:xfrm>
            <a:off x="1295400" y="2514600"/>
            <a:ext cx="5083175" cy="828675"/>
            <a:chOff x="807" y="1671"/>
            <a:chExt cx="3202" cy="522"/>
          </a:xfrm>
        </p:grpSpPr>
        <p:sp>
          <p:nvSpPr>
            <p:cNvPr id="438278" name="Rectangle 6"/>
            <p:cNvSpPr>
              <a:spLocks noChangeArrowheads="1"/>
            </p:cNvSpPr>
            <p:nvPr/>
          </p:nvSpPr>
          <p:spPr bwMode="auto">
            <a:xfrm>
              <a:off x="807" y="1834"/>
              <a:ext cx="1812" cy="289"/>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solidFill>
                    <a:srgbClr val="800000"/>
                  </a:solidFill>
                  <a:effectLst>
                    <a:outerShdw blurRad="38100" dist="38100" dir="2700000" algn="tl">
                      <a:srgbClr val="000000"/>
                    </a:outerShdw>
                  </a:effectLst>
                  <a:latin typeface="+mn-lt"/>
                </a:rPr>
                <a:t>Payback period  =  </a:t>
              </a:r>
            </a:p>
          </p:txBody>
        </p:sp>
        <p:sp>
          <p:nvSpPr>
            <p:cNvPr id="438279" name="Rectangle 7"/>
            <p:cNvSpPr>
              <a:spLocks noChangeArrowheads="1"/>
            </p:cNvSpPr>
            <p:nvPr/>
          </p:nvSpPr>
          <p:spPr bwMode="auto">
            <a:xfrm>
              <a:off x="2668" y="1671"/>
              <a:ext cx="1341" cy="52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u="sng">
                  <a:solidFill>
                    <a:srgbClr val="800000"/>
                  </a:solidFill>
                  <a:effectLst>
                    <a:outerShdw blurRad="38100" dist="38100" dir="2700000" algn="tl">
                      <a:srgbClr val="000000"/>
                    </a:outerShdw>
                  </a:effectLst>
                  <a:latin typeface="+mn-lt"/>
                </a:rPr>
                <a:t>$140,000          </a:t>
              </a:r>
              <a:endParaRPr lang="en-US" sz="2400" b="1">
                <a:solidFill>
                  <a:srgbClr val="800000"/>
                </a:solidFill>
                <a:effectLst>
                  <a:outerShdw blurRad="38100" dist="38100" dir="2700000" algn="tl">
                    <a:srgbClr val="000000"/>
                  </a:outerShdw>
                </a:effectLst>
                <a:latin typeface="+mn-lt"/>
              </a:endParaRPr>
            </a:p>
            <a:p>
              <a:r>
                <a:rPr lang="en-US" sz="2400" b="1">
                  <a:solidFill>
                    <a:srgbClr val="800000"/>
                  </a:solidFill>
                  <a:effectLst>
                    <a:outerShdw blurRad="38100" dist="38100" dir="2700000" algn="tl">
                      <a:srgbClr val="000000"/>
                    </a:outerShdw>
                  </a:effectLst>
                  <a:latin typeface="+mn-lt"/>
                </a:rPr>
                <a:t> $35,000</a:t>
              </a:r>
            </a:p>
          </p:txBody>
        </p:sp>
      </p:grpSp>
      <p:grpSp>
        <p:nvGrpSpPr>
          <p:cNvPr id="438280" name="Group 8"/>
          <p:cNvGrpSpPr>
            <a:grpSpLocks/>
          </p:cNvGrpSpPr>
          <p:nvPr/>
        </p:nvGrpSpPr>
        <p:grpSpPr bwMode="auto">
          <a:xfrm>
            <a:off x="1295400" y="3581404"/>
            <a:ext cx="4384675" cy="488951"/>
            <a:chOff x="807" y="2631"/>
            <a:chExt cx="2762" cy="308"/>
          </a:xfrm>
        </p:grpSpPr>
        <p:sp>
          <p:nvSpPr>
            <p:cNvPr id="438281" name="Rectangle 9"/>
            <p:cNvSpPr>
              <a:spLocks noChangeArrowheads="1"/>
            </p:cNvSpPr>
            <p:nvPr/>
          </p:nvSpPr>
          <p:spPr bwMode="auto">
            <a:xfrm>
              <a:off x="807" y="2650"/>
              <a:ext cx="1812" cy="289"/>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solidFill>
                    <a:srgbClr val="800000"/>
                  </a:solidFill>
                  <a:effectLst>
                    <a:outerShdw blurRad="38100" dist="38100" dir="2700000" algn="tl">
                      <a:srgbClr val="000000"/>
                    </a:outerShdw>
                  </a:effectLst>
                  <a:latin typeface="+mn-lt"/>
                </a:rPr>
                <a:t>Payback period  =  </a:t>
              </a:r>
            </a:p>
          </p:txBody>
        </p:sp>
        <p:sp>
          <p:nvSpPr>
            <p:cNvPr id="438282" name="Rectangle 10"/>
            <p:cNvSpPr>
              <a:spLocks noChangeArrowheads="1"/>
            </p:cNvSpPr>
            <p:nvPr/>
          </p:nvSpPr>
          <p:spPr bwMode="auto">
            <a:xfrm>
              <a:off x="2668" y="2631"/>
              <a:ext cx="901" cy="289"/>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solidFill>
                    <a:srgbClr val="800000"/>
                  </a:solidFill>
                  <a:effectLst>
                    <a:outerShdw blurRad="38100" dist="38100" dir="2700000" algn="tl">
                      <a:srgbClr val="000000"/>
                    </a:outerShdw>
                  </a:effectLst>
                  <a:latin typeface="+mn-lt"/>
                </a:rPr>
                <a:t>4.0 years</a:t>
              </a:r>
            </a:p>
          </p:txBody>
        </p:sp>
      </p:grpSp>
      <p:sp>
        <p:nvSpPr>
          <p:cNvPr id="438283" name="Rectangle 11"/>
          <p:cNvSpPr>
            <a:spLocks noChangeArrowheads="1"/>
          </p:cNvSpPr>
          <p:nvPr/>
        </p:nvSpPr>
        <p:spPr bwMode="auto">
          <a:xfrm>
            <a:off x="1447800" y="4419600"/>
            <a:ext cx="6324600" cy="1689100"/>
          </a:xfrm>
          <a:prstGeom prst="rect">
            <a:avLst/>
          </a:prstGeom>
          <a:solidFill>
            <a:srgbClr val="FFCC99"/>
          </a:solidFill>
          <a:ln w="12700">
            <a:solidFill>
              <a:srgbClr val="000000"/>
            </a:solidFill>
            <a:miter lim="800000"/>
            <a:headEnd/>
            <a:tailEnd/>
          </a:ln>
          <a:effectLst>
            <a:outerShdw dist="40161" dir="1106097" algn="ctr" rotWithShape="0">
              <a:srgbClr val="000000"/>
            </a:outerShdw>
          </a:effectLst>
        </p:spPr>
        <p:txBody>
          <a:bodyPr lIns="90488" tIns="44450" rIns="90488" bIns="44450">
            <a:spAutoFit/>
          </a:bodyPr>
          <a:lstStyle/>
          <a:p>
            <a:pPr algn="ctr"/>
            <a:r>
              <a:rPr lang="en-US" sz="2600" b="1">
                <a:solidFill>
                  <a:srgbClr val="0000CC"/>
                </a:solidFill>
                <a:effectLst>
                  <a:outerShdw blurRad="38100" dist="38100" dir="2700000" algn="tl">
                    <a:srgbClr val="000000"/>
                  </a:outerShdw>
                </a:effectLst>
                <a:latin typeface="+mn-lt"/>
              </a:rPr>
              <a:t>According to the company’s criterion, management would invest in the espresso bar because its payback period is less than 5 years.</a:t>
            </a:r>
          </a:p>
        </p:txBody>
      </p:sp>
      <p:sp>
        <p:nvSpPr>
          <p:cNvPr id="12" name="Slide Number Placeholder 11"/>
          <p:cNvSpPr>
            <a:spLocks noGrp="1"/>
          </p:cNvSpPr>
          <p:nvPr>
            <p:ph type="sldNum" sz="quarter" idx="11"/>
          </p:nvPr>
        </p:nvSpPr>
        <p:spPr/>
        <p:txBody>
          <a:bodyPr/>
          <a:lstStyle/>
          <a:p>
            <a:fld id="{3681F8DE-B512-49A0-9231-DD433C26DAB6}" type="slidenum">
              <a:rPr lang="en-US" smtClean="0"/>
              <a:pPr/>
              <a:t>6</a:t>
            </a:fld>
            <a:endParaRPr lang="en-US"/>
          </a:p>
        </p:txBody>
      </p:sp>
    </p:spTree>
    <p:extLst>
      <p:ext uri="{BB962C8B-B14F-4D97-AF65-F5344CB8AC3E}">
        <p14:creationId xmlns:p14="http://schemas.microsoft.com/office/powerpoint/2010/main" xmlns="" val="804251126"/>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40322" name="Rectangle 2"/>
          <p:cNvSpPr>
            <a:spLocks noGrp="1" noChangeArrowheads="1"/>
          </p:cNvSpPr>
          <p:nvPr>
            <p:ph type="title"/>
          </p:nvPr>
        </p:nvSpPr>
        <p:spPr>
          <a:xfrm>
            <a:off x="457200" y="228600"/>
            <a:ext cx="8229600" cy="933450"/>
          </a:xfrm>
          <a:noFill/>
          <a:ln/>
          <a:extLst>
            <a:ext uri="{91240B29-F687-4F45-9708-019B960494DF}">
              <a14:hiddenLine xmlns:a14="http://schemas.microsoft.com/office/drawing/2010/main" xmlns="" w="12699">
                <a:solidFill>
                  <a:schemeClr val="tx1"/>
                </a:solidFill>
                <a:miter lim="800000"/>
                <a:headEnd/>
                <a:tailEnd/>
              </a14:hiddenLine>
            </a:ext>
            <a:ext uri="{AF507438-7753-43E0-B8FC-AC1667EBCBE1}">
              <a14:hiddenEffects xmlns:a14="http://schemas.microsoft.com/office/drawing/2010/main" xmlns="">
                <a:effectLst>
                  <a:outerShdw dist="107763" dir="2700000" algn="ctr" rotWithShape="0">
                    <a:schemeClr val="bg2"/>
                  </a:outerShdw>
                </a:effectLst>
              </a14:hiddenEffects>
            </a:ext>
          </a:extLst>
        </p:spPr>
        <p:txBody>
          <a:bodyPr lIns="90488" tIns="44450" rIns="90488" bIns="44450"/>
          <a:lstStyle/>
          <a:p>
            <a:r>
              <a:rPr lang="en-US" dirty="0"/>
              <a:t>Quick Check </a:t>
            </a:r>
            <a:r>
              <a:rPr lang="en-US" sz="3200" dirty="0">
                <a:sym typeface="Wingdings" panose="05000000000000000000" pitchFamily="2" charset="2"/>
              </a:rPr>
              <a:t></a:t>
            </a:r>
          </a:p>
        </p:txBody>
      </p:sp>
      <p:sp>
        <p:nvSpPr>
          <p:cNvPr id="440323" name="Rectangle 3"/>
          <p:cNvSpPr>
            <a:spLocks noGrp="1" noChangeArrowheads="1"/>
          </p:cNvSpPr>
          <p:nvPr>
            <p:ph type="body" idx="1"/>
          </p:nvPr>
        </p:nvSpPr>
        <p:spPr>
          <a:xfrm>
            <a:off x="609600" y="1524000"/>
            <a:ext cx="8153400" cy="5105400"/>
          </a:xfrm>
          <a:solidFill>
            <a:schemeClr val="bg1"/>
          </a:solidFill>
          <a:ln w="12699">
            <a:solidFill>
              <a:srgbClr val="000000"/>
            </a:solidFill>
            <a:miter lim="800000"/>
            <a:headEnd/>
            <a:tailEnd/>
          </a:ln>
          <a:effectLst>
            <a:outerShdw dist="35921" dir="2700000" algn="ctr" rotWithShape="0">
              <a:srgbClr val="000000"/>
            </a:outerShdw>
          </a:effectLst>
        </p:spPr>
        <p:txBody>
          <a:bodyPr lIns="90488" tIns="44450" rIns="90488" bIns="44450"/>
          <a:lstStyle/>
          <a:p>
            <a:pPr>
              <a:buFont typeface="Times" panose="02020603050405020304" pitchFamily="18" charset="0"/>
              <a:buNone/>
              <a:tabLst>
                <a:tab pos="5487988" algn="r"/>
                <a:tab pos="7256463" algn="r"/>
              </a:tabLst>
            </a:pPr>
            <a:r>
              <a:rPr lang="en-US" sz="2600"/>
              <a:t> 	Consider the following two investments:</a:t>
            </a:r>
          </a:p>
          <a:p>
            <a:pPr>
              <a:spcBef>
                <a:spcPct val="25000"/>
              </a:spcBef>
              <a:buFont typeface="Times" panose="02020603050405020304" pitchFamily="18" charset="0"/>
              <a:buNone/>
              <a:tabLst>
                <a:tab pos="5487988" algn="r"/>
                <a:tab pos="7256463" algn="r"/>
              </a:tabLst>
            </a:pPr>
            <a:r>
              <a:rPr lang="en-US" sz="2600"/>
              <a:t>	</a:t>
            </a:r>
            <a:r>
              <a:rPr lang="en-US" sz="2600">
                <a:solidFill>
                  <a:schemeClr val="tx2"/>
                </a:solidFill>
              </a:rPr>
              <a:t>	</a:t>
            </a:r>
            <a:r>
              <a:rPr lang="en-US" sz="2600" i="1" u="sng">
                <a:solidFill>
                  <a:schemeClr val="tx2"/>
                </a:solidFill>
              </a:rPr>
              <a:t>Project X</a:t>
            </a:r>
            <a:r>
              <a:rPr lang="en-US" sz="2600" i="1">
                <a:solidFill>
                  <a:schemeClr val="tx2"/>
                </a:solidFill>
              </a:rPr>
              <a:t>	</a:t>
            </a:r>
            <a:r>
              <a:rPr lang="en-US" sz="2600" i="1" u="sng">
                <a:solidFill>
                  <a:schemeClr val="tx2"/>
                </a:solidFill>
              </a:rPr>
              <a:t>Project Y</a:t>
            </a:r>
            <a:endParaRPr lang="en-US" sz="2600" u="sng">
              <a:solidFill>
                <a:schemeClr val="tx2"/>
              </a:solidFill>
            </a:endParaRPr>
          </a:p>
          <a:p>
            <a:pPr>
              <a:spcBef>
                <a:spcPct val="0"/>
              </a:spcBef>
              <a:buFont typeface="Times" panose="02020603050405020304" pitchFamily="18" charset="0"/>
              <a:buNone/>
              <a:tabLst>
                <a:tab pos="5487988" algn="r"/>
                <a:tab pos="7256463" algn="r"/>
              </a:tabLst>
            </a:pPr>
            <a:r>
              <a:rPr lang="en-US" sz="2600">
                <a:solidFill>
                  <a:schemeClr val="tx2"/>
                </a:solidFill>
              </a:rPr>
              <a:t>	Initial investment	$100,000	$100,000</a:t>
            </a:r>
          </a:p>
          <a:p>
            <a:pPr>
              <a:spcBef>
                <a:spcPct val="0"/>
              </a:spcBef>
              <a:buFont typeface="Times" panose="02020603050405020304" pitchFamily="18" charset="0"/>
              <a:buNone/>
              <a:tabLst>
                <a:tab pos="5487988" algn="r"/>
                <a:tab pos="7256463" algn="r"/>
              </a:tabLst>
            </a:pPr>
            <a:r>
              <a:rPr lang="en-US" sz="2600">
                <a:solidFill>
                  <a:schemeClr val="tx2"/>
                </a:solidFill>
              </a:rPr>
              <a:t>	Year 1 cash inflow	$60,000	$60,000</a:t>
            </a:r>
          </a:p>
          <a:p>
            <a:pPr>
              <a:spcBef>
                <a:spcPct val="0"/>
              </a:spcBef>
              <a:buFont typeface="Times" panose="02020603050405020304" pitchFamily="18" charset="0"/>
              <a:buNone/>
              <a:tabLst>
                <a:tab pos="5487988" algn="r"/>
                <a:tab pos="7256463" algn="r"/>
              </a:tabLst>
            </a:pPr>
            <a:r>
              <a:rPr lang="en-US" sz="2600">
                <a:solidFill>
                  <a:schemeClr val="tx2"/>
                </a:solidFill>
              </a:rPr>
              <a:t>	Year 2 cash inflow	$40,000	$35,000</a:t>
            </a:r>
          </a:p>
          <a:p>
            <a:pPr>
              <a:spcBef>
                <a:spcPct val="0"/>
              </a:spcBef>
              <a:buFont typeface="Times" panose="02020603050405020304" pitchFamily="18" charset="0"/>
              <a:buNone/>
              <a:tabLst>
                <a:tab pos="5487988" algn="r"/>
                <a:tab pos="7256463" algn="r"/>
              </a:tabLst>
            </a:pPr>
            <a:r>
              <a:rPr lang="en-US" sz="2600">
                <a:solidFill>
                  <a:schemeClr val="tx2"/>
                </a:solidFill>
              </a:rPr>
              <a:t>	Year 3-10 cash inflows	$0	$25,000</a:t>
            </a:r>
          </a:p>
          <a:p>
            <a:pPr>
              <a:spcBef>
                <a:spcPct val="25000"/>
              </a:spcBef>
              <a:buFont typeface="Times" panose="02020603050405020304" pitchFamily="18" charset="0"/>
              <a:buNone/>
              <a:tabLst>
                <a:tab pos="5487988" algn="r"/>
                <a:tab pos="7256463" algn="r"/>
              </a:tabLst>
            </a:pPr>
            <a:r>
              <a:rPr lang="en-US" sz="2600">
                <a:solidFill>
                  <a:schemeClr val="tx2"/>
                </a:solidFill>
              </a:rPr>
              <a:t>	</a:t>
            </a:r>
            <a:r>
              <a:rPr lang="en-US" sz="2600"/>
              <a:t>Which project has the shortest payback period?</a:t>
            </a:r>
          </a:p>
          <a:p>
            <a:pPr lvl="1">
              <a:buFont typeface="Wingdings" panose="05000000000000000000" pitchFamily="2" charset="2"/>
              <a:buNone/>
              <a:tabLst>
                <a:tab pos="5487988" algn="r"/>
                <a:tab pos="7256463" algn="r"/>
              </a:tabLst>
            </a:pPr>
            <a:r>
              <a:rPr lang="en-US"/>
              <a:t>a. Project X</a:t>
            </a:r>
          </a:p>
          <a:p>
            <a:pPr lvl="1">
              <a:buFont typeface="Wingdings" panose="05000000000000000000" pitchFamily="2" charset="2"/>
              <a:buNone/>
              <a:tabLst>
                <a:tab pos="5487988" algn="r"/>
                <a:tab pos="7256463" algn="r"/>
              </a:tabLst>
            </a:pPr>
            <a:r>
              <a:rPr lang="en-US"/>
              <a:t>b. Project Y</a:t>
            </a:r>
          </a:p>
          <a:p>
            <a:pPr lvl="1">
              <a:buFont typeface="Wingdings" panose="05000000000000000000" pitchFamily="2" charset="2"/>
              <a:buNone/>
              <a:tabLst>
                <a:tab pos="5487988" algn="r"/>
                <a:tab pos="7256463" algn="r"/>
              </a:tabLst>
            </a:pPr>
            <a:r>
              <a:rPr lang="en-US"/>
              <a:t>c. Cannot be determined</a:t>
            </a:r>
          </a:p>
        </p:txBody>
      </p:sp>
      <p:sp>
        <p:nvSpPr>
          <p:cNvPr id="4" name="Slide Number Placeholder 3"/>
          <p:cNvSpPr>
            <a:spLocks noGrp="1"/>
          </p:cNvSpPr>
          <p:nvPr>
            <p:ph type="sldNum" sz="quarter" idx="11"/>
          </p:nvPr>
        </p:nvSpPr>
        <p:spPr/>
        <p:txBody>
          <a:bodyPr/>
          <a:lstStyle/>
          <a:p>
            <a:fld id="{2329FAF7-C7D3-4541-A539-944D659ED903}" type="slidenum">
              <a:rPr lang="en-US" smtClean="0"/>
              <a:pPr/>
              <a:t>7</a:t>
            </a:fld>
            <a:endParaRPr lang="en-US"/>
          </a:p>
        </p:txBody>
      </p:sp>
    </p:spTree>
    <p:extLst>
      <p:ext uri="{BB962C8B-B14F-4D97-AF65-F5344CB8AC3E}">
        <p14:creationId xmlns:p14="http://schemas.microsoft.com/office/powerpoint/2010/main" xmlns="" val="106884405"/>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42370" name="Rectangle 2"/>
          <p:cNvSpPr>
            <a:spLocks noGrp="1" noChangeArrowheads="1"/>
          </p:cNvSpPr>
          <p:nvPr>
            <p:ph type="body" idx="1"/>
          </p:nvPr>
        </p:nvSpPr>
        <p:spPr>
          <a:xfrm>
            <a:off x="609600" y="1524000"/>
            <a:ext cx="8153400" cy="5105400"/>
          </a:xfrm>
          <a:solidFill>
            <a:schemeClr val="bg1"/>
          </a:solidFill>
          <a:ln w="12699">
            <a:solidFill>
              <a:srgbClr val="000000"/>
            </a:solidFill>
            <a:miter lim="800000"/>
            <a:headEnd/>
            <a:tailEnd/>
          </a:ln>
          <a:effectLst>
            <a:outerShdw dist="35921" dir="2700000" algn="ctr" rotWithShape="0">
              <a:srgbClr val="000000"/>
            </a:outerShdw>
          </a:effectLst>
        </p:spPr>
        <p:txBody>
          <a:bodyPr lIns="90488" tIns="44450" rIns="90488" bIns="44450"/>
          <a:lstStyle/>
          <a:p>
            <a:pPr>
              <a:buFont typeface="Times" panose="02020603050405020304" pitchFamily="18" charset="0"/>
              <a:buNone/>
              <a:tabLst>
                <a:tab pos="5487988" algn="r"/>
                <a:tab pos="7256463" algn="r"/>
              </a:tabLst>
            </a:pPr>
            <a:r>
              <a:rPr lang="en-US" sz="2600"/>
              <a:t> 	Consider the following two investments:</a:t>
            </a:r>
          </a:p>
          <a:p>
            <a:pPr>
              <a:spcBef>
                <a:spcPct val="25000"/>
              </a:spcBef>
              <a:buFont typeface="Times" panose="02020603050405020304" pitchFamily="18" charset="0"/>
              <a:buNone/>
              <a:tabLst>
                <a:tab pos="5487988" algn="r"/>
                <a:tab pos="7256463" algn="r"/>
              </a:tabLst>
            </a:pPr>
            <a:r>
              <a:rPr lang="en-US" sz="2600"/>
              <a:t>	</a:t>
            </a:r>
            <a:r>
              <a:rPr lang="en-US" sz="2600">
                <a:solidFill>
                  <a:schemeClr val="tx2"/>
                </a:solidFill>
              </a:rPr>
              <a:t>	</a:t>
            </a:r>
            <a:r>
              <a:rPr lang="en-US" sz="2600" i="1" u="sng">
                <a:solidFill>
                  <a:schemeClr val="tx2"/>
                </a:solidFill>
              </a:rPr>
              <a:t>Project X</a:t>
            </a:r>
            <a:r>
              <a:rPr lang="en-US" sz="2600" i="1">
                <a:solidFill>
                  <a:schemeClr val="tx2"/>
                </a:solidFill>
              </a:rPr>
              <a:t>	</a:t>
            </a:r>
            <a:r>
              <a:rPr lang="en-US" sz="2600" i="1" u="sng">
                <a:solidFill>
                  <a:schemeClr val="tx2"/>
                </a:solidFill>
              </a:rPr>
              <a:t>Project Y</a:t>
            </a:r>
            <a:endParaRPr lang="en-US" sz="2600" u="sng">
              <a:solidFill>
                <a:schemeClr val="tx2"/>
              </a:solidFill>
            </a:endParaRPr>
          </a:p>
          <a:p>
            <a:pPr>
              <a:spcBef>
                <a:spcPct val="0"/>
              </a:spcBef>
              <a:buFont typeface="Times" panose="02020603050405020304" pitchFamily="18" charset="0"/>
              <a:buNone/>
              <a:tabLst>
                <a:tab pos="5487988" algn="r"/>
                <a:tab pos="7256463" algn="r"/>
              </a:tabLst>
            </a:pPr>
            <a:r>
              <a:rPr lang="en-US" sz="2600">
                <a:solidFill>
                  <a:schemeClr val="tx2"/>
                </a:solidFill>
              </a:rPr>
              <a:t>	Initial investment	$100,000	$100,000</a:t>
            </a:r>
          </a:p>
          <a:p>
            <a:pPr>
              <a:spcBef>
                <a:spcPct val="0"/>
              </a:spcBef>
              <a:buFont typeface="Times" panose="02020603050405020304" pitchFamily="18" charset="0"/>
              <a:buNone/>
              <a:tabLst>
                <a:tab pos="5487988" algn="r"/>
                <a:tab pos="7256463" algn="r"/>
              </a:tabLst>
            </a:pPr>
            <a:r>
              <a:rPr lang="en-US" sz="2600">
                <a:solidFill>
                  <a:schemeClr val="tx2"/>
                </a:solidFill>
              </a:rPr>
              <a:t>	Year 1 cash inflow	$60,000	$60,000</a:t>
            </a:r>
          </a:p>
          <a:p>
            <a:pPr>
              <a:spcBef>
                <a:spcPct val="0"/>
              </a:spcBef>
              <a:buFont typeface="Times" panose="02020603050405020304" pitchFamily="18" charset="0"/>
              <a:buNone/>
              <a:tabLst>
                <a:tab pos="5487988" algn="r"/>
                <a:tab pos="7256463" algn="r"/>
              </a:tabLst>
            </a:pPr>
            <a:r>
              <a:rPr lang="en-US" sz="2600">
                <a:solidFill>
                  <a:schemeClr val="tx2"/>
                </a:solidFill>
              </a:rPr>
              <a:t>	Year 2 cash inflow	$40,000	$35,000</a:t>
            </a:r>
          </a:p>
          <a:p>
            <a:pPr>
              <a:spcBef>
                <a:spcPct val="0"/>
              </a:spcBef>
              <a:buFont typeface="Times" panose="02020603050405020304" pitchFamily="18" charset="0"/>
              <a:buNone/>
              <a:tabLst>
                <a:tab pos="5487988" algn="r"/>
                <a:tab pos="7256463" algn="r"/>
              </a:tabLst>
            </a:pPr>
            <a:r>
              <a:rPr lang="en-US" sz="2600">
                <a:solidFill>
                  <a:schemeClr val="tx2"/>
                </a:solidFill>
              </a:rPr>
              <a:t>	Year 3-10 cash inflows	$0	$25,000</a:t>
            </a:r>
          </a:p>
          <a:p>
            <a:pPr>
              <a:spcBef>
                <a:spcPct val="25000"/>
              </a:spcBef>
              <a:buFont typeface="Times" panose="02020603050405020304" pitchFamily="18" charset="0"/>
              <a:buNone/>
              <a:tabLst>
                <a:tab pos="5487988" algn="r"/>
                <a:tab pos="7256463" algn="r"/>
              </a:tabLst>
            </a:pPr>
            <a:r>
              <a:rPr lang="en-US" sz="2600">
                <a:solidFill>
                  <a:schemeClr val="tx2"/>
                </a:solidFill>
              </a:rPr>
              <a:t>	</a:t>
            </a:r>
            <a:r>
              <a:rPr lang="en-US" sz="2600"/>
              <a:t>Which project has the shortest payback period?</a:t>
            </a:r>
          </a:p>
          <a:p>
            <a:pPr lvl="1">
              <a:buFont typeface="Wingdings" panose="05000000000000000000" pitchFamily="2" charset="2"/>
              <a:buNone/>
              <a:tabLst>
                <a:tab pos="5487988" algn="r"/>
                <a:tab pos="7256463" algn="r"/>
              </a:tabLst>
            </a:pPr>
            <a:r>
              <a:rPr lang="en-US"/>
              <a:t>a. Project X</a:t>
            </a:r>
          </a:p>
          <a:p>
            <a:pPr lvl="1">
              <a:buFont typeface="Wingdings" panose="05000000000000000000" pitchFamily="2" charset="2"/>
              <a:buNone/>
              <a:tabLst>
                <a:tab pos="5487988" algn="r"/>
                <a:tab pos="7256463" algn="r"/>
              </a:tabLst>
            </a:pPr>
            <a:r>
              <a:rPr lang="en-US">
                <a:solidFill>
                  <a:schemeClr val="folHlink"/>
                </a:solidFill>
              </a:rPr>
              <a:t>b. Project Y</a:t>
            </a:r>
          </a:p>
          <a:p>
            <a:pPr lvl="1">
              <a:buFont typeface="Wingdings" panose="05000000000000000000" pitchFamily="2" charset="2"/>
              <a:buNone/>
              <a:tabLst>
                <a:tab pos="5487988" algn="r"/>
                <a:tab pos="7256463" algn="r"/>
              </a:tabLst>
            </a:pPr>
            <a:r>
              <a:rPr lang="en-US">
                <a:solidFill>
                  <a:schemeClr val="folHlink"/>
                </a:solidFill>
              </a:rPr>
              <a:t>c. Cannot be determined</a:t>
            </a:r>
          </a:p>
        </p:txBody>
      </p:sp>
      <p:sp>
        <p:nvSpPr>
          <p:cNvPr id="442371" name="Rectangle 3"/>
          <p:cNvSpPr>
            <a:spLocks noGrp="1" noChangeArrowheads="1"/>
          </p:cNvSpPr>
          <p:nvPr>
            <p:ph type="title"/>
          </p:nvPr>
        </p:nvSpPr>
        <p:spPr>
          <a:xfrm>
            <a:off x="457200" y="457200"/>
            <a:ext cx="8229600" cy="857250"/>
          </a:xfrm>
          <a:noFill/>
          <a:ln/>
          <a:extLst>
            <a:ext uri="{91240B29-F687-4F45-9708-019B960494DF}">
              <a14:hiddenLine xmlns:a14="http://schemas.microsoft.com/office/drawing/2010/main" xmlns="" w="12699">
                <a:solidFill>
                  <a:schemeClr val="tx1"/>
                </a:solidFill>
                <a:miter lim="800000"/>
                <a:headEnd/>
                <a:tailEnd/>
              </a14:hiddenLine>
            </a:ext>
            <a:ext uri="{AF507438-7753-43E0-B8FC-AC1667EBCBE1}">
              <a14:hiddenEffects xmlns:a14="http://schemas.microsoft.com/office/drawing/2010/main" xmlns="">
                <a:effectLst>
                  <a:outerShdw dist="107763" dir="2700000" algn="ctr" rotWithShape="0">
                    <a:schemeClr val="bg2"/>
                  </a:outerShdw>
                </a:effectLst>
              </a14:hiddenEffects>
            </a:ext>
          </a:extLst>
        </p:spPr>
        <p:txBody>
          <a:bodyPr lIns="90488" tIns="44450" rIns="90488" bIns="44450"/>
          <a:lstStyle/>
          <a:p>
            <a:r>
              <a:rPr lang="en-US" dirty="0"/>
              <a:t>Quick Check </a:t>
            </a:r>
            <a:r>
              <a:rPr lang="en-US" sz="3200" dirty="0">
                <a:sym typeface="Wingdings" panose="05000000000000000000" pitchFamily="2" charset="2"/>
              </a:rPr>
              <a:t></a:t>
            </a:r>
          </a:p>
        </p:txBody>
      </p:sp>
      <p:sp>
        <p:nvSpPr>
          <p:cNvPr id="442372" name="Oval 4"/>
          <p:cNvSpPr>
            <a:spLocks noChangeArrowheads="1"/>
          </p:cNvSpPr>
          <p:nvPr/>
        </p:nvSpPr>
        <p:spPr bwMode="auto">
          <a:xfrm>
            <a:off x="914400" y="4495800"/>
            <a:ext cx="635000" cy="635000"/>
          </a:xfrm>
          <a:prstGeom prst="ellipse">
            <a:avLst/>
          </a:prstGeom>
          <a:noFill/>
          <a:ln w="50799">
            <a:solidFill>
              <a:srgbClr val="FF0000"/>
            </a:solidFill>
            <a:round/>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endParaRPr lang="en-US"/>
          </a:p>
        </p:txBody>
      </p:sp>
      <p:sp>
        <p:nvSpPr>
          <p:cNvPr id="442373" name="Text Box 5"/>
          <p:cNvSpPr txBox="1">
            <a:spLocks noChangeArrowheads="1"/>
          </p:cNvSpPr>
          <p:nvPr/>
        </p:nvSpPr>
        <p:spPr bwMode="auto">
          <a:xfrm>
            <a:off x="228600" y="5410200"/>
            <a:ext cx="8763000" cy="1200150"/>
          </a:xfrm>
          <a:prstGeom prst="rect">
            <a:avLst/>
          </a:prstGeom>
          <a:solidFill>
            <a:srgbClr val="161EBC"/>
          </a:solidFill>
          <a:ln w="12700">
            <a:solidFill>
              <a:srgbClr val="000000"/>
            </a:solidFill>
            <a:miter lim="800000"/>
            <a:headEnd/>
            <a:tailEnd/>
          </a:ln>
          <a:effectLst>
            <a:prstShdw prst="shdw17" dist="17961" dir="2700000">
              <a:srgbClr val="000000"/>
            </a:prstShdw>
          </a:effectLst>
        </p:spPr>
        <p:txBody>
          <a:bodyPr>
            <a:spAutoFit/>
          </a:bodyPr>
          <a:lstStyle>
            <a:lvl1pPr indent="227013">
              <a:tabLst>
                <a:tab pos="5541963" algn="r"/>
              </a:tabLst>
              <a:defRPr sz="2400">
                <a:solidFill>
                  <a:schemeClr val="tx1"/>
                </a:solidFill>
                <a:latin typeface="Times" panose="02020603050405020304" pitchFamily="18" charset="0"/>
              </a:defRPr>
            </a:lvl1pPr>
            <a:lvl2pPr marL="568325">
              <a:tabLst>
                <a:tab pos="5541963" algn="r"/>
              </a:tabLst>
              <a:defRPr sz="2400">
                <a:solidFill>
                  <a:schemeClr val="tx1"/>
                </a:solidFill>
                <a:latin typeface="Times" panose="02020603050405020304" pitchFamily="18" charset="0"/>
              </a:defRPr>
            </a:lvl2pPr>
            <a:lvl3pPr>
              <a:tabLst>
                <a:tab pos="5541963" algn="r"/>
              </a:tabLst>
              <a:defRPr sz="2400">
                <a:solidFill>
                  <a:schemeClr val="tx1"/>
                </a:solidFill>
                <a:latin typeface="Times" panose="02020603050405020304" pitchFamily="18" charset="0"/>
              </a:defRPr>
            </a:lvl3pPr>
            <a:lvl4pPr>
              <a:tabLst>
                <a:tab pos="5541963" algn="r"/>
              </a:tabLst>
              <a:defRPr sz="2400">
                <a:solidFill>
                  <a:schemeClr val="tx1"/>
                </a:solidFill>
                <a:latin typeface="Times" panose="02020603050405020304" pitchFamily="18" charset="0"/>
              </a:defRPr>
            </a:lvl4pPr>
            <a:lvl5pPr>
              <a:tabLst>
                <a:tab pos="5541963" algn="r"/>
              </a:tabLst>
              <a:defRPr sz="2400">
                <a:solidFill>
                  <a:schemeClr val="tx1"/>
                </a:solidFill>
                <a:latin typeface="Times" panose="02020603050405020304" pitchFamily="18" charset="0"/>
              </a:defRPr>
            </a:lvl5pPr>
            <a:lvl6pPr eaLnBrk="0" fontAlgn="base" hangingPunct="0">
              <a:spcBef>
                <a:spcPct val="0"/>
              </a:spcBef>
              <a:spcAft>
                <a:spcPct val="0"/>
              </a:spcAft>
              <a:tabLst>
                <a:tab pos="5541963" algn="r"/>
              </a:tabLst>
              <a:defRPr sz="2400">
                <a:solidFill>
                  <a:schemeClr val="tx1"/>
                </a:solidFill>
                <a:latin typeface="Times" panose="02020603050405020304" pitchFamily="18" charset="0"/>
              </a:defRPr>
            </a:lvl6pPr>
            <a:lvl7pPr eaLnBrk="0" fontAlgn="base" hangingPunct="0">
              <a:spcBef>
                <a:spcPct val="0"/>
              </a:spcBef>
              <a:spcAft>
                <a:spcPct val="0"/>
              </a:spcAft>
              <a:tabLst>
                <a:tab pos="5541963" algn="r"/>
              </a:tabLst>
              <a:defRPr sz="2400">
                <a:solidFill>
                  <a:schemeClr val="tx1"/>
                </a:solidFill>
                <a:latin typeface="Times" panose="02020603050405020304" pitchFamily="18" charset="0"/>
              </a:defRPr>
            </a:lvl7pPr>
            <a:lvl8pPr eaLnBrk="0" fontAlgn="base" hangingPunct="0">
              <a:spcBef>
                <a:spcPct val="0"/>
              </a:spcBef>
              <a:spcAft>
                <a:spcPct val="0"/>
              </a:spcAft>
              <a:tabLst>
                <a:tab pos="5541963" algn="r"/>
              </a:tabLst>
              <a:defRPr sz="2400">
                <a:solidFill>
                  <a:schemeClr val="tx1"/>
                </a:solidFill>
                <a:latin typeface="Times" panose="02020603050405020304" pitchFamily="18" charset="0"/>
              </a:defRPr>
            </a:lvl8pPr>
            <a:lvl9pPr eaLnBrk="0" fontAlgn="base" hangingPunct="0">
              <a:spcBef>
                <a:spcPct val="0"/>
              </a:spcBef>
              <a:spcAft>
                <a:spcPct val="0"/>
              </a:spcAft>
              <a:tabLst>
                <a:tab pos="5541963" algn="r"/>
              </a:tabLst>
              <a:defRPr sz="2400">
                <a:solidFill>
                  <a:schemeClr val="tx1"/>
                </a:solidFill>
                <a:latin typeface="Times" panose="02020603050405020304" pitchFamily="18" charset="0"/>
              </a:defRPr>
            </a:lvl9pPr>
          </a:lstStyle>
          <a:p>
            <a:pPr>
              <a:buFontTx/>
              <a:buChar char="•"/>
            </a:pPr>
            <a:r>
              <a:rPr lang="en-US">
                <a:solidFill>
                  <a:schemeClr val="bg1"/>
                </a:solidFill>
                <a:effectLst>
                  <a:outerShdw blurRad="38100" dist="38100" dir="2700000" algn="tl">
                    <a:srgbClr val="000000"/>
                  </a:outerShdw>
                </a:effectLst>
                <a:latin typeface="Arial" panose="020B0604020202020204" pitchFamily="34" charset="0"/>
                <a:sym typeface="Symbol" panose="05050102010706020507" pitchFamily="18" charset="2"/>
              </a:rPr>
              <a:t>Project X has a payback period of 2 years.</a:t>
            </a:r>
          </a:p>
          <a:p>
            <a:pPr>
              <a:buFontTx/>
              <a:buChar char="•"/>
            </a:pPr>
            <a:r>
              <a:rPr lang="en-US">
                <a:solidFill>
                  <a:schemeClr val="bg1"/>
                </a:solidFill>
                <a:effectLst>
                  <a:outerShdw blurRad="38100" dist="38100" dir="2700000" algn="tl">
                    <a:srgbClr val="000000"/>
                  </a:outerShdw>
                </a:effectLst>
                <a:latin typeface="Arial" panose="020B0604020202020204" pitchFamily="34" charset="0"/>
                <a:sym typeface="Symbol" panose="05050102010706020507" pitchFamily="18" charset="2"/>
              </a:rPr>
              <a:t>Project Y has a payback period of slightly more than 2 years.</a:t>
            </a:r>
          </a:p>
          <a:p>
            <a:pPr>
              <a:buFontTx/>
              <a:buChar char="•"/>
            </a:pPr>
            <a:r>
              <a:rPr lang="en-US">
                <a:solidFill>
                  <a:schemeClr val="bg1"/>
                </a:solidFill>
                <a:effectLst>
                  <a:outerShdw blurRad="38100" dist="38100" dir="2700000" algn="tl">
                    <a:srgbClr val="000000"/>
                  </a:outerShdw>
                </a:effectLst>
                <a:latin typeface="Arial" panose="020B0604020202020204" pitchFamily="34" charset="0"/>
                <a:sym typeface="Symbol" panose="05050102010706020507" pitchFamily="18" charset="2"/>
              </a:rPr>
              <a:t>Which project do you think is better?</a:t>
            </a:r>
          </a:p>
        </p:txBody>
      </p:sp>
      <p:sp>
        <p:nvSpPr>
          <p:cNvPr id="6" name="Slide Number Placeholder 5"/>
          <p:cNvSpPr>
            <a:spLocks noGrp="1"/>
          </p:cNvSpPr>
          <p:nvPr>
            <p:ph type="sldNum" sz="quarter" idx="11"/>
          </p:nvPr>
        </p:nvSpPr>
        <p:spPr/>
        <p:txBody>
          <a:bodyPr/>
          <a:lstStyle/>
          <a:p>
            <a:fld id="{2329FAF7-C7D3-4541-A539-944D659ED903}" type="slidenum">
              <a:rPr lang="en-US" smtClean="0"/>
              <a:pPr/>
              <a:t>8</a:t>
            </a:fld>
            <a:endParaRPr lang="en-US"/>
          </a:p>
        </p:txBody>
      </p:sp>
    </p:spTree>
    <p:extLst>
      <p:ext uri="{BB962C8B-B14F-4D97-AF65-F5344CB8AC3E}">
        <p14:creationId xmlns:p14="http://schemas.microsoft.com/office/powerpoint/2010/main" xmlns="" val="4145792263"/>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442372"/>
                                        </p:tgtEl>
                                        <p:attrNameLst>
                                          <p:attrName>style.visibility</p:attrName>
                                        </p:attrNameLst>
                                      </p:cBhvr>
                                      <p:to>
                                        <p:strVal val="visible"/>
                                      </p:to>
                                    </p:set>
                                    <p:anim calcmode="lin" valueType="num">
                                      <p:cBhvr additive="base">
                                        <p:cTn id="7" dur="500" fill="hold"/>
                                        <p:tgtEl>
                                          <p:spTgt spid="442372"/>
                                        </p:tgtEl>
                                        <p:attrNameLst>
                                          <p:attrName>ppt_x</p:attrName>
                                        </p:attrNameLst>
                                      </p:cBhvr>
                                      <p:tavLst>
                                        <p:tav tm="0">
                                          <p:val>
                                            <p:strVal val="0-#ppt_w/2"/>
                                          </p:val>
                                        </p:tav>
                                        <p:tav tm="100000">
                                          <p:val>
                                            <p:strVal val="#ppt_x"/>
                                          </p:val>
                                        </p:tav>
                                      </p:tavLst>
                                    </p:anim>
                                    <p:anim calcmode="lin" valueType="num">
                                      <p:cBhvr additive="base">
                                        <p:cTn id="8" dur="500" fill="hold"/>
                                        <p:tgtEl>
                                          <p:spTgt spid="44237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2372" grpId="0" animBg="1"/>
    </p:bldLst>
  </p:timing>
</p:sld>
</file>

<file path=ppt/slides/slide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44418" name="Rectangle 2"/>
          <p:cNvSpPr>
            <a:spLocks noGrp="1" noChangeArrowheads="1"/>
          </p:cNvSpPr>
          <p:nvPr>
            <p:ph type="title"/>
          </p:nvPr>
        </p:nvSpPr>
        <p:spPr>
          <a:noFill/>
          <a:ln/>
          <a:extLs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107763" dir="2700000" algn="ctr" rotWithShape="0">
                    <a:schemeClr val="bg2"/>
                  </a:outerShdw>
                </a:effectLst>
              </a14:hiddenEffects>
            </a:ext>
          </a:extLst>
        </p:spPr>
        <p:txBody>
          <a:bodyPr lIns="90488" tIns="44450" rIns="90488" bIns="44450">
            <a:normAutofit fontScale="90000"/>
          </a:bodyPr>
          <a:lstStyle/>
          <a:p>
            <a:r>
              <a:rPr lang="en-US"/>
              <a:t>Evaluation of the Payback Method</a:t>
            </a:r>
          </a:p>
        </p:txBody>
      </p:sp>
      <p:grpSp>
        <p:nvGrpSpPr>
          <p:cNvPr id="444419" name="Group 3"/>
          <p:cNvGrpSpPr>
            <a:grpSpLocks/>
          </p:cNvGrpSpPr>
          <p:nvPr/>
        </p:nvGrpSpPr>
        <p:grpSpPr bwMode="auto">
          <a:xfrm>
            <a:off x="4724400" y="1371600"/>
            <a:ext cx="3581400" cy="2133600"/>
            <a:chOff x="2976" y="864"/>
            <a:chExt cx="2256" cy="1344"/>
          </a:xfrm>
        </p:grpSpPr>
        <p:graphicFrame>
          <p:nvGraphicFramePr>
            <p:cNvPr id="444420" name="Object 4"/>
            <p:cNvGraphicFramePr>
              <a:graphicFrameLocks/>
            </p:cNvGraphicFramePr>
            <p:nvPr/>
          </p:nvGraphicFramePr>
          <p:xfrm>
            <a:off x="2976" y="864"/>
            <a:ext cx="2256" cy="1344"/>
          </p:xfrm>
          <a:graphic>
            <a:graphicData uri="http://schemas.openxmlformats.org/presentationml/2006/ole">
              <p:oleObj spid="_x0000_s113678" name="Clip" r:id="rId4" imgW="5761038" imgH="3224213" progId="">
                <p:embed/>
              </p:oleObj>
            </a:graphicData>
          </a:graphic>
        </p:graphicFrame>
        <p:sp>
          <p:nvSpPr>
            <p:cNvPr id="444421" name="Rectangle 5"/>
            <p:cNvSpPr>
              <a:spLocks noChangeArrowheads="1"/>
            </p:cNvSpPr>
            <p:nvPr/>
          </p:nvSpPr>
          <p:spPr bwMode="auto">
            <a:xfrm>
              <a:off x="3456" y="1104"/>
              <a:ext cx="1201" cy="74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pPr algn="ctr"/>
              <a:r>
                <a:rPr lang="en-US" sz="2400" b="1">
                  <a:effectLst>
                    <a:outerShdw blurRad="38100" dist="38100" dir="2700000" algn="tl">
                      <a:srgbClr val="FFFFFF"/>
                    </a:outerShdw>
                  </a:effectLst>
                </a:rPr>
                <a:t>Ignores the </a:t>
              </a:r>
            </a:p>
            <a:p>
              <a:pPr algn="ctr"/>
              <a:r>
                <a:rPr lang="en-US" sz="2400" b="1">
                  <a:effectLst>
                    <a:outerShdw blurRad="38100" dist="38100" dir="2700000" algn="tl">
                      <a:srgbClr val="FFFFFF"/>
                    </a:outerShdw>
                  </a:effectLst>
                </a:rPr>
                <a:t>time value</a:t>
              </a:r>
            </a:p>
            <a:p>
              <a:pPr algn="ctr"/>
              <a:r>
                <a:rPr lang="en-US" sz="2400" b="1">
                  <a:effectLst>
                    <a:outerShdw blurRad="38100" dist="38100" dir="2700000" algn="tl">
                      <a:srgbClr val="FFFFFF"/>
                    </a:outerShdw>
                  </a:effectLst>
                </a:rPr>
                <a:t>of money.</a:t>
              </a:r>
            </a:p>
          </p:txBody>
        </p:sp>
      </p:grpSp>
      <p:grpSp>
        <p:nvGrpSpPr>
          <p:cNvPr id="444422" name="Group 6"/>
          <p:cNvGrpSpPr>
            <a:grpSpLocks/>
          </p:cNvGrpSpPr>
          <p:nvPr/>
        </p:nvGrpSpPr>
        <p:grpSpPr bwMode="auto">
          <a:xfrm>
            <a:off x="4953000" y="3429000"/>
            <a:ext cx="3733800" cy="2620963"/>
            <a:chOff x="3120" y="2160"/>
            <a:chExt cx="2352" cy="1651"/>
          </a:xfrm>
        </p:grpSpPr>
        <p:graphicFrame>
          <p:nvGraphicFramePr>
            <p:cNvPr id="444423" name="Object 7"/>
            <p:cNvGraphicFramePr>
              <a:graphicFrameLocks/>
            </p:cNvGraphicFramePr>
            <p:nvPr/>
          </p:nvGraphicFramePr>
          <p:xfrm>
            <a:off x="3120" y="2160"/>
            <a:ext cx="2352" cy="1651"/>
          </p:xfrm>
          <a:graphic>
            <a:graphicData uri="http://schemas.openxmlformats.org/presentationml/2006/ole">
              <p:oleObj spid="_x0000_s113679" name="Clip" r:id="rId5" imgW="5761038" imgH="3224213" progId="">
                <p:embed/>
              </p:oleObj>
            </a:graphicData>
          </a:graphic>
        </p:graphicFrame>
        <p:sp>
          <p:nvSpPr>
            <p:cNvPr id="444424" name="Rectangle 8"/>
            <p:cNvSpPr>
              <a:spLocks noChangeArrowheads="1"/>
            </p:cNvSpPr>
            <p:nvPr/>
          </p:nvSpPr>
          <p:spPr bwMode="auto">
            <a:xfrm>
              <a:off x="3567" y="2535"/>
              <a:ext cx="1298" cy="97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pPr algn="ctr"/>
              <a:r>
                <a:rPr lang="en-US" sz="2400" b="1">
                  <a:effectLst>
                    <a:outerShdw blurRad="38100" dist="38100" dir="2700000" algn="tl">
                      <a:srgbClr val="FFFFFF"/>
                    </a:outerShdw>
                  </a:effectLst>
                </a:rPr>
                <a:t>Ignores cash</a:t>
              </a:r>
            </a:p>
            <a:p>
              <a:pPr algn="ctr"/>
              <a:r>
                <a:rPr lang="en-US" sz="2400" b="1">
                  <a:effectLst>
                    <a:outerShdw blurRad="38100" dist="38100" dir="2700000" algn="tl">
                      <a:srgbClr val="FFFFFF"/>
                    </a:outerShdw>
                  </a:effectLst>
                </a:rPr>
                <a:t>flows after </a:t>
              </a:r>
            </a:p>
            <a:p>
              <a:pPr algn="ctr"/>
              <a:r>
                <a:rPr lang="en-US" sz="2400" b="1">
                  <a:effectLst>
                    <a:outerShdw blurRad="38100" dist="38100" dir="2700000" algn="tl">
                      <a:srgbClr val="FFFFFF"/>
                    </a:outerShdw>
                  </a:effectLst>
                </a:rPr>
                <a:t>the payback</a:t>
              </a:r>
            </a:p>
            <a:p>
              <a:pPr algn="ctr"/>
              <a:r>
                <a:rPr lang="en-US" sz="2400" b="1">
                  <a:effectLst>
                    <a:outerShdw blurRad="38100" dist="38100" dir="2700000" algn="tl">
                      <a:srgbClr val="FFFFFF"/>
                    </a:outerShdw>
                  </a:effectLst>
                </a:rPr>
                <a:t>period.</a:t>
              </a:r>
            </a:p>
          </p:txBody>
        </p:sp>
      </p:grpSp>
      <p:graphicFrame>
        <p:nvGraphicFramePr>
          <p:cNvPr id="444425" name="Object 9"/>
          <p:cNvGraphicFramePr>
            <a:graphicFrameLocks/>
          </p:cNvGraphicFramePr>
          <p:nvPr/>
        </p:nvGraphicFramePr>
        <p:xfrm>
          <a:off x="439738" y="1471613"/>
          <a:ext cx="4598987" cy="4552950"/>
        </p:xfrm>
        <a:graphic>
          <a:graphicData uri="http://schemas.openxmlformats.org/presentationml/2006/ole">
            <p:oleObj spid="_x0000_s113680" name="Clip" r:id="rId6" imgW="4610100" imgH="4564063" progId="">
              <p:embed/>
            </p:oleObj>
          </a:graphicData>
        </a:graphic>
      </p:graphicFrame>
      <p:sp>
        <p:nvSpPr>
          <p:cNvPr id="444426" name="Rectangle 10"/>
          <p:cNvSpPr>
            <a:spLocks noChangeArrowheads="1"/>
          </p:cNvSpPr>
          <p:nvPr/>
        </p:nvSpPr>
        <p:spPr bwMode="auto">
          <a:xfrm>
            <a:off x="1577975" y="3201988"/>
            <a:ext cx="2332038" cy="1184275"/>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pPr algn="ctr"/>
            <a:r>
              <a:rPr lang="en-US" sz="2400" b="1">
                <a:solidFill>
                  <a:srgbClr val="FC0128"/>
                </a:solidFill>
                <a:effectLst>
                  <a:outerShdw blurRad="38100" dist="38100" dir="2700000" algn="tl">
                    <a:srgbClr val="000000"/>
                  </a:outerShdw>
                </a:effectLst>
              </a:rPr>
              <a:t>Short-comings</a:t>
            </a:r>
          </a:p>
          <a:p>
            <a:pPr algn="ctr"/>
            <a:r>
              <a:rPr lang="en-US" sz="2400" b="1">
                <a:solidFill>
                  <a:srgbClr val="FC0128"/>
                </a:solidFill>
                <a:effectLst>
                  <a:outerShdw blurRad="38100" dist="38100" dir="2700000" algn="tl">
                    <a:srgbClr val="000000"/>
                  </a:outerShdw>
                </a:effectLst>
              </a:rPr>
              <a:t>of the payback</a:t>
            </a:r>
          </a:p>
          <a:p>
            <a:pPr algn="ctr"/>
            <a:r>
              <a:rPr lang="en-US" sz="2400" b="1">
                <a:solidFill>
                  <a:srgbClr val="FC0128"/>
                </a:solidFill>
                <a:effectLst>
                  <a:outerShdw blurRad="38100" dist="38100" dir="2700000" algn="tl">
                    <a:srgbClr val="000000"/>
                  </a:outerShdw>
                </a:effectLst>
              </a:rPr>
              <a:t>period.</a:t>
            </a:r>
          </a:p>
        </p:txBody>
      </p:sp>
      <p:sp>
        <p:nvSpPr>
          <p:cNvPr id="11" name="Slide Number Placeholder 10"/>
          <p:cNvSpPr>
            <a:spLocks noGrp="1"/>
          </p:cNvSpPr>
          <p:nvPr>
            <p:ph type="sldNum" sz="quarter" idx="11"/>
          </p:nvPr>
        </p:nvSpPr>
        <p:spPr/>
        <p:txBody>
          <a:bodyPr/>
          <a:lstStyle/>
          <a:p>
            <a:fld id="{3681F8DE-B512-49A0-9231-DD433C26DAB6}" type="slidenum">
              <a:rPr lang="en-US" smtClean="0"/>
              <a:pPr/>
              <a:t>9</a:t>
            </a:fld>
            <a:endParaRPr lang="en-US"/>
          </a:p>
        </p:txBody>
      </p:sp>
    </p:spTree>
    <p:extLst>
      <p:ext uri="{BB962C8B-B14F-4D97-AF65-F5344CB8AC3E}">
        <p14:creationId xmlns:p14="http://schemas.microsoft.com/office/powerpoint/2010/main" xmlns="" val="2301587323"/>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46466" name="Rectangle 2"/>
          <p:cNvSpPr>
            <a:spLocks noGrp="1" noChangeArrowheads="1"/>
          </p:cNvSpPr>
          <p:nvPr>
            <p:ph type="title"/>
          </p:nvPr>
        </p:nvSpPr>
        <p:spPr>
          <a:xfrm>
            <a:off x="457200" y="381000"/>
            <a:ext cx="8305800" cy="1143000"/>
          </a:xfrm>
          <a:noFill/>
          <a:ln/>
          <a:extLs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107763" dir="2700000" algn="ctr" rotWithShape="0">
                    <a:schemeClr val="bg2"/>
                  </a:outerShdw>
                </a:effectLst>
              </a14:hiddenEffects>
            </a:ext>
          </a:extLst>
        </p:spPr>
        <p:txBody>
          <a:bodyPr lIns="90488" tIns="44450" rIns="90488" bIns="44450">
            <a:normAutofit fontScale="90000"/>
          </a:bodyPr>
          <a:lstStyle/>
          <a:p>
            <a:r>
              <a:rPr lang="en-US" dirty="0"/>
              <a:t>Evaluation of the Payback Method</a:t>
            </a:r>
          </a:p>
        </p:txBody>
      </p:sp>
      <p:grpSp>
        <p:nvGrpSpPr>
          <p:cNvPr id="446467" name="Group 3"/>
          <p:cNvGrpSpPr>
            <a:grpSpLocks/>
          </p:cNvGrpSpPr>
          <p:nvPr/>
        </p:nvGrpSpPr>
        <p:grpSpPr bwMode="auto">
          <a:xfrm>
            <a:off x="3352800" y="990600"/>
            <a:ext cx="3581400" cy="2133600"/>
            <a:chOff x="2976" y="864"/>
            <a:chExt cx="2256" cy="1344"/>
          </a:xfrm>
        </p:grpSpPr>
        <p:graphicFrame>
          <p:nvGraphicFramePr>
            <p:cNvPr id="446468" name="Object 4"/>
            <p:cNvGraphicFramePr>
              <a:graphicFrameLocks/>
            </p:cNvGraphicFramePr>
            <p:nvPr/>
          </p:nvGraphicFramePr>
          <p:xfrm>
            <a:off x="2976" y="864"/>
            <a:ext cx="2256" cy="1344"/>
          </p:xfrm>
          <a:graphic>
            <a:graphicData uri="http://schemas.openxmlformats.org/presentationml/2006/ole">
              <p:oleObj spid="_x0000_s114710" name="Clip" r:id="rId4" imgW="5761038" imgH="3224213" progId="">
                <p:embed/>
              </p:oleObj>
            </a:graphicData>
          </a:graphic>
        </p:graphicFrame>
        <p:sp>
          <p:nvSpPr>
            <p:cNvPr id="446469" name="Rectangle 5"/>
            <p:cNvSpPr>
              <a:spLocks noChangeArrowheads="1"/>
            </p:cNvSpPr>
            <p:nvPr/>
          </p:nvSpPr>
          <p:spPr bwMode="auto">
            <a:xfrm>
              <a:off x="3552" y="1104"/>
              <a:ext cx="1104" cy="74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lIns="90488" tIns="44450" rIns="90488" bIns="44450">
              <a:spAutoFit/>
            </a:bodyPr>
            <a:lstStyle/>
            <a:p>
              <a:pPr algn="ctr"/>
              <a:r>
                <a:rPr lang="en-US" sz="2400" b="1">
                  <a:effectLst>
                    <a:outerShdw blurRad="38100" dist="38100" dir="2700000" algn="tl">
                      <a:srgbClr val="FFFFFF"/>
                    </a:outerShdw>
                  </a:effectLst>
                </a:rPr>
                <a:t>Serves as screening tool.</a:t>
              </a:r>
            </a:p>
          </p:txBody>
        </p:sp>
      </p:grpSp>
      <p:grpSp>
        <p:nvGrpSpPr>
          <p:cNvPr id="446470" name="Group 6"/>
          <p:cNvGrpSpPr>
            <a:grpSpLocks/>
          </p:cNvGrpSpPr>
          <p:nvPr/>
        </p:nvGrpSpPr>
        <p:grpSpPr bwMode="auto">
          <a:xfrm>
            <a:off x="5410200" y="2438400"/>
            <a:ext cx="3733800" cy="2620963"/>
            <a:chOff x="3408" y="1536"/>
            <a:chExt cx="2352" cy="1651"/>
          </a:xfrm>
        </p:grpSpPr>
        <p:graphicFrame>
          <p:nvGraphicFramePr>
            <p:cNvPr id="446471" name="Object 7"/>
            <p:cNvGraphicFramePr>
              <a:graphicFrameLocks/>
            </p:cNvGraphicFramePr>
            <p:nvPr/>
          </p:nvGraphicFramePr>
          <p:xfrm>
            <a:off x="3408" y="1536"/>
            <a:ext cx="2352" cy="1651"/>
          </p:xfrm>
          <a:graphic>
            <a:graphicData uri="http://schemas.openxmlformats.org/presentationml/2006/ole">
              <p:oleObj spid="_x0000_s114711" name="Clip" r:id="rId5" imgW="5761038" imgH="3224213" progId="">
                <p:embed/>
              </p:oleObj>
            </a:graphicData>
          </a:graphic>
        </p:graphicFrame>
        <p:sp>
          <p:nvSpPr>
            <p:cNvPr id="446472" name="Rectangle 8"/>
            <p:cNvSpPr>
              <a:spLocks noChangeArrowheads="1"/>
            </p:cNvSpPr>
            <p:nvPr/>
          </p:nvSpPr>
          <p:spPr bwMode="auto">
            <a:xfrm>
              <a:off x="3696" y="1728"/>
              <a:ext cx="1824" cy="120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lIns="90488" tIns="44450" rIns="90488" bIns="44450">
              <a:spAutoFit/>
            </a:bodyPr>
            <a:lstStyle/>
            <a:p>
              <a:pPr algn="ctr"/>
              <a:r>
                <a:rPr lang="en-US" sz="2400" b="1">
                  <a:effectLst>
                    <a:outerShdw blurRad="38100" dist="38100" dir="2700000" algn="tl">
                      <a:srgbClr val="FFFFFF"/>
                    </a:outerShdw>
                  </a:effectLst>
                </a:rPr>
                <a:t>Identifies investments that recoup cash investments quickly.</a:t>
              </a:r>
            </a:p>
          </p:txBody>
        </p:sp>
      </p:grpSp>
      <p:grpSp>
        <p:nvGrpSpPr>
          <p:cNvPr id="446473" name="Group 9"/>
          <p:cNvGrpSpPr>
            <a:grpSpLocks/>
          </p:cNvGrpSpPr>
          <p:nvPr/>
        </p:nvGrpSpPr>
        <p:grpSpPr bwMode="auto">
          <a:xfrm>
            <a:off x="3429000" y="4160838"/>
            <a:ext cx="3733800" cy="2620962"/>
            <a:chOff x="3408" y="1536"/>
            <a:chExt cx="2352" cy="1651"/>
          </a:xfrm>
        </p:grpSpPr>
        <p:graphicFrame>
          <p:nvGraphicFramePr>
            <p:cNvPr id="446474" name="Object 10"/>
            <p:cNvGraphicFramePr>
              <a:graphicFrameLocks/>
            </p:cNvGraphicFramePr>
            <p:nvPr/>
          </p:nvGraphicFramePr>
          <p:xfrm>
            <a:off x="3408" y="1536"/>
            <a:ext cx="2352" cy="1651"/>
          </p:xfrm>
          <a:graphic>
            <a:graphicData uri="http://schemas.openxmlformats.org/presentationml/2006/ole">
              <p:oleObj spid="_x0000_s114712" name="Clip" r:id="rId6" imgW="5761038" imgH="3224213" progId="">
                <p:embed/>
              </p:oleObj>
            </a:graphicData>
          </a:graphic>
        </p:graphicFrame>
        <p:sp>
          <p:nvSpPr>
            <p:cNvPr id="446475" name="Rectangle 11"/>
            <p:cNvSpPr>
              <a:spLocks noChangeArrowheads="1"/>
            </p:cNvSpPr>
            <p:nvPr/>
          </p:nvSpPr>
          <p:spPr bwMode="auto">
            <a:xfrm>
              <a:off x="3696" y="1728"/>
              <a:ext cx="1824" cy="120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lIns="90488" tIns="44450" rIns="90488" bIns="44450">
              <a:spAutoFit/>
            </a:bodyPr>
            <a:lstStyle/>
            <a:p>
              <a:pPr algn="ctr"/>
              <a:r>
                <a:rPr lang="en-US" sz="2400" b="1">
                  <a:effectLst>
                    <a:outerShdw blurRad="38100" dist="38100" dir="2700000" algn="tl">
                      <a:srgbClr val="FFFFFF"/>
                    </a:outerShdw>
                  </a:effectLst>
                </a:rPr>
                <a:t>Identifies products that recoup initial investment quickly.</a:t>
              </a:r>
            </a:p>
          </p:txBody>
        </p:sp>
      </p:grpSp>
      <p:grpSp>
        <p:nvGrpSpPr>
          <p:cNvPr id="446476" name="Group 12"/>
          <p:cNvGrpSpPr>
            <a:grpSpLocks/>
          </p:cNvGrpSpPr>
          <p:nvPr/>
        </p:nvGrpSpPr>
        <p:grpSpPr bwMode="auto">
          <a:xfrm>
            <a:off x="0" y="1471613"/>
            <a:ext cx="4598988" cy="4552950"/>
            <a:chOff x="0" y="927"/>
            <a:chExt cx="2897" cy="2868"/>
          </a:xfrm>
        </p:grpSpPr>
        <p:graphicFrame>
          <p:nvGraphicFramePr>
            <p:cNvPr id="446477" name="Object 13"/>
            <p:cNvGraphicFramePr>
              <a:graphicFrameLocks/>
            </p:cNvGraphicFramePr>
            <p:nvPr/>
          </p:nvGraphicFramePr>
          <p:xfrm>
            <a:off x="0" y="927"/>
            <a:ext cx="2897" cy="2868"/>
          </p:xfrm>
          <a:graphic>
            <a:graphicData uri="http://schemas.openxmlformats.org/presentationml/2006/ole">
              <p:oleObj spid="_x0000_s114713" name="Clip" r:id="rId7" imgW="4610100" imgH="4564063" progId="">
                <p:embed/>
              </p:oleObj>
            </a:graphicData>
          </a:graphic>
        </p:graphicFrame>
        <p:sp>
          <p:nvSpPr>
            <p:cNvPr id="446478" name="Rectangle 14"/>
            <p:cNvSpPr>
              <a:spLocks noChangeArrowheads="1"/>
            </p:cNvSpPr>
            <p:nvPr/>
          </p:nvSpPr>
          <p:spPr bwMode="auto">
            <a:xfrm>
              <a:off x="725" y="1920"/>
              <a:ext cx="1458" cy="74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pPr algn="ctr"/>
              <a:r>
                <a:rPr lang="en-US" sz="2400" b="1">
                  <a:solidFill>
                    <a:srgbClr val="008000"/>
                  </a:solidFill>
                  <a:effectLst>
                    <a:outerShdw blurRad="38100" dist="38100" dir="2700000" algn="tl">
                      <a:srgbClr val="000000"/>
                    </a:outerShdw>
                  </a:effectLst>
                </a:rPr>
                <a:t>Strengths</a:t>
              </a:r>
            </a:p>
            <a:p>
              <a:pPr algn="ctr"/>
              <a:r>
                <a:rPr lang="en-US" sz="2400" b="1">
                  <a:solidFill>
                    <a:srgbClr val="008000"/>
                  </a:solidFill>
                  <a:effectLst>
                    <a:outerShdw blurRad="38100" dist="38100" dir="2700000" algn="tl">
                      <a:srgbClr val="000000"/>
                    </a:outerShdw>
                  </a:effectLst>
                </a:rPr>
                <a:t>of the payback</a:t>
              </a:r>
            </a:p>
            <a:p>
              <a:pPr algn="ctr"/>
              <a:r>
                <a:rPr lang="en-US" sz="2400" b="1">
                  <a:solidFill>
                    <a:srgbClr val="008000"/>
                  </a:solidFill>
                  <a:effectLst>
                    <a:outerShdw blurRad="38100" dist="38100" dir="2700000" algn="tl">
                      <a:srgbClr val="000000"/>
                    </a:outerShdw>
                  </a:effectLst>
                </a:rPr>
                <a:t>period.</a:t>
              </a:r>
            </a:p>
          </p:txBody>
        </p:sp>
      </p:grpSp>
      <p:sp>
        <p:nvSpPr>
          <p:cNvPr id="15" name="Slide Number Placeholder 14"/>
          <p:cNvSpPr>
            <a:spLocks noGrp="1"/>
          </p:cNvSpPr>
          <p:nvPr>
            <p:ph type="sldNum" sz="quarter" idx="11"/>
          </p:nvPr>
        </p:nvSpPr>
        <p:spPr/>
        <p:txBody>
          <a:bodyPr/>
          <a:lstStyle/>
          <a:p>
            <a:fld id="{3681F8DE-B512-49A0-9231-DD433C26DAB6}" type="slidenum">
              <a:rPr lang="en-US" smtClean="0"/>
              <a:pPr/>
              <a:t>10</a:t>
            </a:fld>
            <a:endParaRPr lang="en-US"/>
          </a:p>
        </p:txBody>
      </p:sp>
    </p:spTree>
    <p:extLst>
      <p:ext uri="{BB962C8B-B14F-4D97-AF65-F5344CB8AC3E}">
        <p14:creationId xmlns:p14="http://schemas.microsoft.com/office/powerpoint/2010/main" xmlns="" val="102622373"/>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48514" name="Rectangle 2"/>
          <p:cNvSpPr>
            <a:spLocks noGrp="1" noChangeArrowheads="1"/>
          </p:cNvSpPr>
          <p:nvPr>
            <p:ph type="title"/>
          </p:nvPr>
        </p:nvSpPr>
        <p:spPr>
          <a:xfrm>
            <a:off x="457200" y="316675"/>
            <a:ext cx="8305800" cy="902525"/>
          </a:xfrm>
          <a:noFill/>
          <a:ln/>
        </p:spPr>
        <p:txBody>
          <a:bodyPr>
            <a:normAutofit fontScale="90000"/>
          </a:bodyPr>
          <a:lstStyle/>
          <a:p>
            <a:r>
              <a:rPr lang="en-US" dirty="0"/>
              <a:t>Payback and Uneven Cash Flows</a:t>
            </a:r>
          </a:p>
        </p:txBody>
      </p:sp>
      <p:grpSp>
        <p:nvGrpSpPr>
          <p:cNvPr id="448515" name="Group 3"/>
          <p:cNvGrpSpPr>
            <a:grpSpLocks/>
          </p:cNvGrpSpPr>
          <p:nvPr/>
        </p:nvGrpSpPr>
        <p:grpSpPr bwMode="auto">
          <a:xfrm>
            <a:off x="1825625" y="4572000"/>
            <a:ext cx="6099175" cy="1901825"/>
            <a:chOff x="624" y="2880"/>
            <a:chExt cx="3842" cy="1198"/>
          </a:xfrm>
        </p:grpSpPr>
        <p:graphicFrame>
          <p:nvGraphicFramePr>
            <p:cNvPr id="448516" name="Object 4"/>
            <p:cNvGraphicFramePr>
              <a:graphicFrameLocks/>
            </p:cNvGraphicFramePr>
            <p:nvPr/>
          </p:nvGraphicFramePr>
          <p:xfrm>
            <a:off x="624" y="3138"/>
            <a:ext cx="810" cy="686"/>
          </p:xfrm>
          <a:graphic>
            <a:graphicData uri="http://schemas.openxmlformats.org/presentationml/2006/ole">
              <p:oleObj spid="_x0000_s115739" name="Clip" r:id="rId4" imgW="6551930" imgH="5547995" progId="">
                <p:embed/>
              </p:oleObj>
            </a:graphicData>
          </a:graphic>
        </p:graphicFrame>
        <p:graphicFrame>
          <p:nvGraphicFramePr>
            <p:cNvPr id="448517" name="Object 5"/>
            <p:cNvGraphicFramePr>
              <a:graphicFrameLocks/>
            </p:cNvGraphicFramePr>
            <p:nvPr/>
          </p:nvGraphicFramePr>
          <p:xfrm>
            <a:off x="1383" y="3138"/>
            <a:ext cx="810" cy="686"/>
          </p:xfrm>
          <a:graphic>
            <a:graphicData uri="http://schemas.openxmlformats.org/presentationml/2006/ole">
              <p:oleObj spid="_x0000_s115740" name="Clip" r:id="rId5" imgW="6551930" imgH="5547995" progId="">
                <p:embed/>
              </p:oleObj>
            </a:graphicData>
          </a:graphic>
        </p:graphicFrame>
        <p:graphicFrame>
          <p:nvGraphicFramePr>
            <p:cNvPr id="448518" name="Object 6"/>
            <p:cNvGraphicFramePr>
              <a:graphicFrameLocks/>
            </p:cNvGraphicFramePr>
            <p:nvPr/>
          </p:nvGraphicFramePr>
          <p:xfrm>
            <a:off x="2129" y="3138"/>
            <a:ext cx="810" cy="686"/>
          </p:xfrm>
          <a:graphic>
            <a:graphicData uri="http://schemas.openxmlformats.org/presentationml/2006/ole">
              <p:oleObj spid="_x0000_s115741" name="Clip" r:id="rId6" imgW="6551930" imgH="5547995" progId="">
                <p:embed/>
              </p:oleObj>
            </a:graphicData>
          </a:graphic>
        </p:graphicFrame>
        <p:graphicFrame>
          <p:nvGraphicFramePr>
            <p:cNvPr id="448519" name="Object 7"/>
            <p:cNvGraphicFramePr>
              <a:graphicFrameLocks/>
            </p:cNvGraphicFramePr>
            <p:nvPr/>
          </p:nvGraphicFramePr>
          <p:xfrm>
            <a:off x="2884" y="3138"/>
            <a:ext cx="810" cy="686"/>
          </p:xfrm>
          <a:graphic>
            <a:graphicData uri="http://schemas.openxmlformats.org/presentationml/2006/ole">
              <p:oleObj spid="_x0000_s115742" name="Clip" r:id="rId7" imgW="6551930" imgH="5547995" progId="">
                <p:embed/>
              </p:oleObj>
            </a:graphicData>
          </a:graphic>
        </p:graphicFrame>
        <p:graphicFrame>
          <p:nvGraphicFramePr>
            <p:cNvPr id="448520" name="Object 8"/>
            <p:cNvGraphicFramePr>
              <a:graphicFrameLocks/>
            </p:cNvGraphicFramePr>
            <p:nvPr/>
          </p:nvGraphicFramePr>
          <p:xfrm>
            <a:off x="3656" y="3138"/>
            <a:ext cx="810" cy="686"/>
          </p:xfrm>
          <a:graphic>
            <a:graphicData uri="http://schemas.openxmlformats.org/presentationml/2006/ole">
              <p:oleObj spid="_x0000_s115743" name="Clip" r:id="rId8" imgW="6551930" imgH="5547995" progId="">
                <p:embed/>
              </p:oleObj>
            </a:graphicData>
          </a:graphic>
        </p:graphicFrame>
        <p:sp>
          <p:nvSpPr>
            <p:cNvPr id="448521" name="Rectangle 9"/>
            <p:cNvSpPr>
              <a:spLocks noChangeArrowheads="1"/>
            </p:cNvSpPr>
            <p:nvPr/>
          </p:nvSpPr>
          <p:spPr bwMode="auto">
            <a:xfrm>
              <a:off x="1182" y="3792"/>
              <a:ext cx="221"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solidFill>
                    <a:srgbClr val="800000"/>
                  </a:solidFill>
                  <a:effectLst>
                    <a:outerShdw blurRad="38100" dist="38100" dir="2700000" algn="tl">
                      <a:srgbClr val="000000"/>
                    </a:outerShdw>
                  </a:effectLst>
                </a:rPr>
                <a:t>1</a:t>
              </a:r>
            </a:p>
          </p:txBody>
        </p:sp>
        <p:sp>
          <p:nvSpPr>
            <p:cNvPr id="448522" name="Rectangle 10"/>
            <p:cNvSpPr>
              <a:spLocks noChangeArrowheads="1"/>
            </p:cNvSpPr>
            <p:nvPr/>
          </p:nvSpPr>
          <p:spPr bwMode="auto">
            <a:xfrm>
              <a:off x="1950" y="3792"/>
              <a:ext cx="221"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solidFill>
                    <a:srgbClr val="800000"/>
                  </a:solidFill>
                  <a:effectLst>
                    <a:outerShdw blurRad="38100" dist="38100" dir="2700000" algn="tl">
                      <a:srgbClr val="000000"/>
                    </a:outerShdw>
                  </a:effectLst>
                </a:rPr>
                <a:t>2</a:t>
              </a:r>
            </a:p>
          </p:txBody>
        </p:sp>
        <p:sp>
          <p:nvSpPr>
            <p:cNvPr id="448523" name="Rectangle 11"/>
            <p:cNvSpPr>
              <a:spLocks noChangeArrowheads="1"/>
            </p:cNvSpPr>
            <p:nvPr/>
          </p:nvSpPr>
          <p:spPr bwMode="auto">
            <a:xfrm>
              <a:off x="2692" y="3792"/>
              <a:ext cx="221"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solidFill>
                    <a:srgbClr val="800000"/>
                  </a:solidFill>
                  <a:effectLst>
                    <a:outerShdw blurRad="38100" dist="38100" dir="2700000" algn="tl">
                      <a:srgbClr val="000000"/>
                    </a:outerShdw>
                  </a:effectLst>
                </a:rPr>
                <a:t>3</a:t>
              </a:r>
            </a:p>
          </p:txBody>
        </p:sp>
        <p:sp>
          <p:nvSpPr>
            <p:cNvPr id="448524" name="Rectangle 12"/>
            <p:cNvSpPr>
              <a:spLocks noChangeArrowheads="1"/>
            </p:cNvSpPr>
            <p:nvPr/>
          </p:nvSpPr>
          <p:spPr bwMode="auto">
            <a:xfrm>
              <a:off x="3451" y="3792"/>
              <a:ext cx="221"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solidFill>
                    <a:srgbClr val="800000"/>
                  </a:solidFill>
                  <a:effectLst>
                    <a:outerShdw blurRad="38100" dist="38100" dir="2700000" algn="tl">
                      <a:srgbClr val="000000"/>
                    </a:outerShdw>
                  </a:effectLst>
                </a:rPr>
                <a:t>4</a:t>
              </a:r>
            </a:p>
          </p:txBody>
        </p:sp>
        <p:sp>
          <p:nvSpPr>
            <p:cNvPr id="448525" name="Rectangle 13"/>
            <p:cNvSpPr>
              <a:spLocks noChangeArrowheads="1"/>
            </p:cNvSpPr>
            <p:nvPr/>
          </p:nvSpPr>
          <p:spPr bwMode="auto">
            <a:xfrm>
              <a:off x="4210" y="3792"/>
              <a:ext cx="221"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solidFill>
                    <a:srgbClr val="800000"/>
                  </a:solidFill>
                  <a:effectLst>
                    <a:outerShdw blurRad="38100" dist="38100" dir="2700000" algn="tl">
                      <a:srgbClr val="000000"/>
                    </a:outerShdw>
                  </a:effectLst>
                </a:rPr>
                <a:t>5</a:t>
              </a:r>
            </a:p>
          </p:txBody>
        </p:sp>
        <p:sp>
          <p:nvSpPr>
            <p:cNvPr id="448526" name="Rectangle 14"/>
            <p:cNvSpPr>
              <a:spLocks noChangeArrowheads="1"/>
            </p:cNvSpPr>
            <p:nvPr/>
          </p:nvSpPr>
          <p:spPr bwMode="auto">
            <a:xfrm>
              <a:off x="672" y="2880"/>
              <a:ext cx="702"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effectLst>
                    <a:outerShdw blurRad="38100" dist="38100" dir="2700000" algn="tl">
                      <a:srgbClr val="FFFFFF"/>
                    </a:outerShdw>
                  </a:effectLst>
                </a:rPr>
                <a:t>$1,000</a:t>
              </a:r>
            </a:p>
          </p:txBody>
        </p:sp>
        <p:sp>
          <p:nvSpPr>
            <p:cNvPr id="448527" name="Rectangle 15"/>
            <p:cNvSpPr>
              <a:spLocks noChangeArrowheads="1"/>
            </p:cNvSpPr>
            <p:nvPr/>
          </p:nvSpPr>
          <p:spPr bwMode="auto">
            <a:xfrm>
              <a:off x="1592" y="2880"/>
              <a:ext cx="328"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effectLst>
                    <a:outerShdw blurRad="38100" dist="38100" dir="2700000" algn="tl">
                      <a:srgbClr val="FFFFFF"/>
                    </a:outerShdw>
                  </a:effectLst>
                </a:rPr>
                <a:t>$0</a:t>
              </a:r>
            </a:p>
          </p:txBody>
        </p:sp>
        <p:sp>
          <p:nvSpPr>
            <p:cNvPr id="448528" name="Rectangle 16"/>
            <p:cNvSpPr>
              <a:spLocks noChangeArrowheads="1"/>
            </p:cNvSpPr>
            <p:nvPr/>
          </p:nvSpPr>
          <p:spPr bwMode="auto">
            <a:xfrm>
              <a:off x="2130" y="2880"/>
              <a:ext cx="702"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effectLst>
                    <a:outerShdw blurRad="38100" dist="38100" dir="2700000" algn="tl">
                      <a:srgbClr val="FFFFFF"/>
                    </a:outerShdw>
                  </a:effectLst>
                </a:rPr>
                <a:t>$2,000</a:t>
              </a:r>
            </a:p>
          </p:txBody>
        </p:sp>
        <p:sp>
          <p:nvSpPr>
            <p:cNvPr id="448529" name="Rectangle 17"/>
            <p:cNvSpPr>
              <a:spLocks noChangeArrowheads="1"/>
            </p:cNvSpPr>
            <p:nvPr/>
          </p:nvSpPr>
          <p:spPr bwMode="auto">
            <a:xfrm>
              <a:off x="2880" y="2880"/>
              <a:ext cx="702"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effectLst>
                    <a:outerShdw blurRad="38100" dist="38100" dir="2700000" algn="tl">
                      <a:srgbClr val="FFFFFF"/>
                    </a:outerShdw>
                  </a:effectLst>
                </a:rPr>
                <a:t>$1,000</a:t>
              </a:r>
            </a:p>
          </p:txBody>
        </p:sp>
        <p:sp>
          <p:nvSpPr>
            <p:cNvPr id="448530" name="Rectangle 18"/>
            <p:cNvSpPr>
              <a:spLocks noChangeArrowheads="1"/>
            </p:cNvSpPr>
            <p:nvPr/>
          </p:nvSpPr>
          <p:spPr bwMode="auto">
            <a:xfrm>
              <a:off x="3726" y="2880"/>
              <a:ext cx="542"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effectLst>
                    <a:outerShdw blurRad="38100" dist="38100" dir="2700000" algn="tl">
                      <a:srgbClr val="FFFFFF"/>
                    </a:outerShdw>
                  </a:effectLst>
                </a:rPr>
                <a:t>$500</a:t>
              </a:r>
            </a:p>
          </p:txBody>
        </p:sp>
      </p:grpSp>
      <p:sp>
        <p:nvSpPr>
          <p:cNvPr id="448531" name="Text Box 19"/>
          <p:cNvSpPr txBox="1">
            <a:spLocks noChangeArrowheads="1"/>
          </p:cNvSpPr>
          <p:nvPr/>
        </p:nvSpPr>
        <p:spPr bwMode="auto">
          <a:xfrm>
            <a:off x="533400" y="1524000"/>
            <a:ext cx="8305800" cy="2878138"/>
          </a:xfrm>
          <a:prstGeom prst="rect">
            <a:avLst/>
          </a:prstGeom>
          <a:solidFill>
            <a:srgbClr val="FFFFCC"/>
          </a:solidFill>
          <a:ln w="9525">
            <a:solidFill>
              <a:srgbClr val="008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spAutoFit/>
          </a:bodyPr>
          <a:lstStyle/>
          <a:p>
            <a:pPr algn="ctr">
              <a:spcBef>
                <a:spcPct val="50000"/>
              </a:spcBef>
            </a:pPr>
            <a:r>
              <a:rPr lang="en-US" sz="2800" b="1">
                <a:latin typeface="+mn-lt"/>
              </a:rPr>
              <a:t>When the cash flows associated with an investment project change from year to year, the payback formula introduced earlier cannot be used.  </a:t>
            </a:r>
          </a:p>
          <a:p>
            <a:pPr algn="ctr">
              <a:spcBef>
                <a:spcPct val="50000"/>
              </a:spcBef>
            </a:pPr>
            <a:r>
              <a:rPr lang="en-US" sz="2800" b="1">
                <a:solidFill>
                  <a:srgbClr val="008000"/>
                </a:solidFill>
                <a:latin typeface="+mn-lt"/>
              </a:rPr>
              <a:t>Instead, the un-recovered investment must be tracked year by year</a:t>
            </a:r>
            <a:r>
              <a:rPr lang="en-US" sz="2800" b="1">
                <a:latin typeface="+mn-lt"/>
              </a:rPr>
              <a:t>.</a:t>
            </a:r>
          </a:p>
        </p:txBody>
      </p:sp>
      <p:sp>
        <p:nvSpPr>
          <p:cNvPr id="20" name="Slide Number Placeholder 19"/>
          <p:cNvSpPr>
            <a:spLocks noGrp="1"/>
          </p:cNvSpPr>
          <p:nvPr>
            <p:ph type="sldNum" sz="quarter" idx="11"/>
          </p:nvPr>
        </p:nvSpPr>
        <p:spPr/>
        <p:txBody>
          <a:bodyPr/>
          <a:lstStyle/>
          <a:p>
            <a:fld id="{3681F8DE-B512-49A0-9231-DD433C26DAB6}" type="slidenum">
              <a:rPr lang="en-US" smtClean="0"/>
              <a:pPr/>
              <a:t>11</a:t>
            </a:fld>
            <a:endParaRPr lang="en-US"/>
          </a:p>
        </p:txBody>
      </p:sp>
    </p:spTree>
    <p:extLst>
      <p:ext uri="{BB962C8B-B14F-4D97-AF65-F5344CB8AC3E}">
        <p14:creationId xmlns:p14="http://schemas.microsoft.com/office/powerpoint/2010/main" xmlns="" val="1471532072"/>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50562" name="Rectangle 2"/>
          <p:cNvSpPr>
            <a:spLocks noGrp="1" noChangeArrowheads="1"/>
          </p:cNvSpPr>
          <p:nvPr>
            <p:ph type="title"/>
          </p:nvPr>
        </p:nvSpPr>
        <p:spPr>
          <a:xfrm>
            <a:off x="457200" y="381000"/>
            <a:ext cx="8305800" cy="856488"/>
          </a:xfrm>
          <a:noFill/>
          <a:ln/>
        </p:spPr>
        <p:txBody>
          <a:bodyPr>
            <a:normAutofit fontScale="90000"/>
          </a:bodyPr>
          <a:lstStyle/>
          <a:p>
            <a:r>
              <a:rPr lang="en-US" dirty="0"/>
              <a:t>Payback and Uneven Cash Flows</a:t>
            </a:r>
          </a:p>
        </p:txBody>
      </p:sp>
      <p:grpSp>
        <p:nvGrpSpPr>
          <p:cNvPr id="450563" name="Group 3"/>
          <p:cNvGrpSpPr>
            <a:grpSpLocks/>
          </p:cNvGrpSpPr>
          <p:nvPr/>
        </p:nvGrpSpPr>
        <p:grpSpPr bwMode="auto">
          <a:xfrm>
            <a:off x="1825625" y="4572000"/>
            <a:ext cx="6099175" cy="1901825"/>
            <a:chOff x="624" y="2880"/>
            <a:chExt cx="3842" cy="1198"/>
          </a:xfrm>
        </p:grpSpPr>
        <p:graphicFrame>
          <p:nvGraphicFramePr>
            <p:cNvPr id="450564" name="Object 4"/>
            <p:cNvGraphicFramePr>
              <a:graphicFrameLocks/>
            </p:cNvGraphicFramePr>
            <p:nvPr/>
          </p:nvGraphicFramePr>
          <p:xfrm>
            <a:off x="624" y="3138"/>
            <a:ext cx="810" cy="686"/>
          </p:xfrm>
          <a:graphic>
            <a:graphicData uri="http://schemas.openxmlformats.org/presentationml/2006/ole">
              <p:oleObj spid="_x0000_s116763" name="Clip" r:id="rId4" imgW="6551930" imgH="5547995" progId="">
                <p:embed/>
              </p:oleObj>
            </a:graphicData>
          </a:graphic>
        </p:graphicFrame>
        <p:graphicFrame>
          <p:nvGraphicFramePr>
            <p:cNvPr id="450565" name="Object 5"/>
            <p:cNvGraphicFramePr>
              <a:graphicFrameLocks/>
            </p:cNvGraphicFramePr>
            <p:nvPr/>
          </p:nvGraphicFramePr>
          <p:xfrm>
            <a:off x="1383" y="3138"/>
            <a:ext cx="810" cy="686"/>
          </p:xfrm>
          <a:graphic>
            <a:graphicData uri="http://schemas.openxmlformats.org/presentationml/2006/ole">
              <p:oleObj spid="_x0000_s116764" name="Clip" r:id="rId5" imgW="6551930" imgH="5547995" progId="">
                <p:embed/>
              </p:oleObj>
            </a:graphicData>
          </a:graphic>
        </p:graphicFrame>
        <p:graphicFrame>
          <p:nvGraphicFramePr>
            <p:cNvPr id="450566" name="Object 6"/>
            <p:cNvGraphicFramePr>
              <a:graphicFrameLocks/>
            </p:cNvGraphicFramePr>
            <p:nvPr/>
          </p:nvGraphicFramePr>
          <p:xfrm>
            <a:off x="2129" y="3138"/>
            <a:ext cx="810" cy="686"/>
          </p:xfrm>
          <a:graphic>
            <a:graphicData uri="http://schemas.openxmlformats.org/presentationml/2006/ole">
              <p:oleObj spid="_x0000_s116765" name="Clip" r:id="rId6" imgW="6551930" imgH="5547995" progId="">
                <p:embed/>
              </p:oleObj>
            </a:graphicData>
          </a:graphic>
        </p:graphicFrame>
        <p:graphicFrame>
          <p:nvGraphicFramePr>
            <p:cNvPr id="450567" name="Object 7"/>
            <p:cNvGraphicFramePr>
              <a:graphicFrameLocks/>
            </p:cNvGraphicFramePr>
            <p:nvPr/>
          </p:nvGraphicFramePr>
          <p:xfrm>
            <a:off x="2884" y="3138"/>
            <a:ext cx="810" cy="686"/>
          </p:xfrm>
          <a:graphic>
            <a:graphicData uri="http://schemas.openxmlformats.org/presentationml/2006/ole">
              <p:oleObj spid="_x0000_s116766" name="Clip" r:id="rId7" imgW="6551930" imgH="5547995" progId="">
                <p:embed/>
              </p:oleObj>
            </a:graphicData>
          </a:graphic>
        </p:graphicFrame>
        <p:graphicFrame>
          <p:nvGraphicFramePr>
            <p:cNvPr id="450568" name="Object 8"/>
            <p:cNvGraphicFramePr>
              <a:graphicFrameLocks/>
            </p:cNvGraphicFramePr>
            <p:nvPr/>
          </p:nvGraphicFramePr>
          <p:xfrm>
            <a:off x="3656" y="3138"/>
            <a:ext cx="810" cy="686"/>
          </p:xfrm>
          <a:graphic>
            <a:graphicData uri="http://schemas.openxmlformats.org/presentationml/2006/ole">
              <p:oleObj spid="_x0000_s116767" name="Clip" r:id="rId8" imgW="6551930" imgH="5547995" progId="">
                <p:embed/>
              </p:oleObj>
            </a:graphicData>
          </a:graphic>
        </p:graphicFrame>
        <p:sp>
          <p:nvSpPr>
            <p:cNvPr id="450569" name="Rectangle 9"/>
            <p:cNvSpPr>
              <a:spLocks noChangeArrowheads="1"/>
            </p:cNvSpPr>
            <p:nvPr/>
          </p:nvSpPr>
          <p:spPr bwMode="auto">
            <a:xfrm>
              <a:off x="1182" y="3792"/>
              <a:ext cx="221"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solidFill>
                    <a:srgbClr val="800000"/>
                  </a:solidFill>
                  <a:effectLst>
                    <a:outerShdw blurRad="38100" dist="38100" dir="2700000" algn="tl">
                      <a:srgbClr val="000000"/>
                    </a:outerShdw>
                  </a:effectLst>
                </a:rPr>
                <a:t>1</a:t>
              </a:r>
            </a:p>
          </p:txBody>
        </p:sp>
        <p:sp>
          <p:nvSpPr>
            <p:cNvPr id="450570" name="Rectangle 10"/>
            <p:cNvSpPr>
              <a:spLocks noChangeArrowheads="1"/>
            </p:cNvSpPr>
            <p:nvPr/>
          </p:nvSpPr>
          <p:spPr bwMode="auto">
            <a:xfrm>
              <a:off x="1950" y="3792"/>
              <a:ext cx="221"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solidFill>
                    <a:srgbClr val="800000"/>
                  </a:solidFill>
                  <a:effectLst>
                    <a:outerShdw blurRad="38100" dist="38100" dir="2700000" algn="tl">
                      <a:srgbClr val="000000"/>
                    </a:outerShdw>
                  </a:effectLst>
                </a:rPr>
                <a:t>2</a:t>
              </a:r>
            </a:p>
          </p:txBody>
        </p:sp>
        <p:sp>
          <p:nvSpPr>
            <p:cNvPr id="450571" name="Rectangle 11"/>
            <p:cNvSpPr>
              <a:spLocks noChangeArrowheads="1"/>
            </p:cNvSpPr>
            <p:nvPr/>
          </p:nvSpPr>
          <p:spPr bwMode="auto">
            <a:xfrm>
              <a:off x="2692" y="3792"/>
              <a:ext cx="221"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solidFill>
                    <a:srgbClr val="800000"/>
                  </a:solidFill>
                  <a:effectLst>
                    <a:outerShdw blurRad="38100" dist="38100" dir="2700000" algn="tl">
                      <a:srgbClr val="000000"/>
                    </a:outerShdw>
                  </a:effectLst>
                </a:rPr>
                <a:t>3</a:t>
              </a:r>
            </a:p>
          </p:txBody>
        </p:sp>
        <p:sp>
          <p:nvSpPr>
            <p:cNvPr id="450572" name="Rectangle 12"/>
            <p:cNvSpPr>
              <a:spLocks noChangeArrowheads="1"/>
            </p:cNvSpPr>
            <p:nvPr/>
          </p:nvSpPr>
          <p:spPr bwMode="auto">
            <a:xfrm>
              <a:off x="3451" y="3792"/>
              <a:ext cx="221"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solidFill>
                    <a:srgbClr val="800000"/>
                  </a:solidFill>
                  <a:effectLst>
                    <a:outerShdw blurRad="38100" dist="38100" dir="2700000" algn="tl">
                      <a:srgbClr val="000000"/>
                    </a:outerShdw>
                  </a:effectLst>
                </a:rPr>
                <a:t>4</a:t>
              </a:r>
            </a:p>
          </p:txBody>
        </p:sp>
        <p:sp>
          <p:nvSpPr>
            <p:cNvPr id="450573" name="Rectangle 13"/>
            <p:cNvSpPr>
              <a:spLocks noChangeArrowheads="1"/>
            </p:cNvSpPr>
            <p:nvPr/>
          </p:nvSpPr>
          <p:spPr bwMode="auto">
            <a:xfrm>
              <a:off x="4210" y="3792"/>
              <a:ext cx="221"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solidFill>
                    <a:srgbClr val="800000"/>
                  </a:solidFill>
                  <a:effectLst>
                    <a:outerShdw blurRad="38100" dist="38100" dir="2700000" algn="tl">
                      <a:srgbClr val="000000"/>
                    </a:outerShdw>
                  </a:effectLst>
                </a:rPr>
                <a:t>5</a:t>
              </a:r>
            </a:p>
          </p:txBody>
        </p:sp>
        <p:sp>
          <p:nvSpPr>
            <p:cNvPr id="450574" name="Rectangle 14"/>
            <p:cNvSpPr>
              <a:spLocks noChangeArrowheads="1"/>
            </p:cNvSpPr>
            <p:nvPr/>
          </p:nvSpPr>
          <p:spPr bwMode="auto">
            <a:xfrm>
              <a:off x="672" y="2880"/>
              <a:ext cx="702"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effectLst>
                    <a:outerShdw blurRad="38100" dist="38100" dir="2700000" algn="tl">
                      <a:srgbClr val="FFFFFF"/>
                    </a:outerShdw>
                  </a:effectLst>
                </a:rPr>
                <a:t>$1,000</a:t>
              </a:r>
            </a:p>
          </p:txBody>
        </p:sp>
        <p:sp>
          <p:nvSpPr>
            <p:cNvPr id="450575" name="Rectangle 15"/>
            <p:cNvSpPr>
              <a:spLocks noChangeArrowheads="1"/>
            </p:cNvSpPr>
            <p:nvPr/>
          </p:nvSpPr>
          <p:spPr bwMode="auto">
            <a:xfrm>
              <a:off x="1592" y="2880"/>
              <a:ext cx="328"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effectLst>
                    <a:outerShdw blurRad="38100" dist="38100" dir="2700000" algn="tl">
                      <a:srgbClr val="FFFFFF"/>
                    </a:outerShdw>
                  </a:effectLst>
                </a:rPr>
                <a:t>$0</a:t>
              </a:r>
            </a:p>
          </p:txBody>
        </p:sp>
        <p:sp>
          <p:nvSpPr>
            <p:cNvPr id="450576" name="Rectangle 16"/>
            <p:cNvSpPr>
              <a:spLocks noChangeArrowheads="1"/>
            </p:cNvSpPr>
            <p:nvPr/>
          </p:nvSpPr>
          <p:spPr bwMode="auto">
            <a:xfrm>
              <a:off x="2130" y="2880"/>
              <a:ext cx="702"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effectLst>
                    <a:outerShdw blurRad="38100" dist="38100" dir="2700000" algn="tl">
                      <a:srgbClr val="FFFFFF"/>
                    </a:outerShdw>
                  </a:effectLst>
                </a:rPr>
                <a:t>$2,000</a:t>
              </a:r>
            </a:p>
          </p:txBody>
        </p:sp>
        <p:sp>
          <p:nvSpPr>
            <p:cNvPr id="450577" name="Rectangle 17"/>
            <p:cNvSpPr>
              <a:spLocks noChangeArrowheads="1"/>
            </p:cNvSpPr>
            <p:nvPr/>
          </p:nvSpPr>
          <p:spPr bwMode="auto">
            <a:xfrm>
              <a:off x="2880" y="2880"/>
              <a:ext cx="702"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effectLst>
                    <a:outerShdw blurRad="38100" dist="38100" dir="2700000" algn="tl">
                      <a:srgbClr val="FFFFFF"/>
                    </a:outerShdw>
                  </a:effectLst>
                </a:rPr>
                <a:t>$1,000</a:t>
              </a:r>
            </a:p>
          </p:txBody>
        </p:sp>
        <p:sp>
          <p:nvSpPr>
            <p:cNvPr id="450578" name="Rectangle 18"/>
            <p:cNvSpPr>
              <a:spLocks noChangeArrowheads="1"/>
            </p:cNvSpPr>
            <p:nvPr/>
          </p:nvSpPr>
          <p:spPr bwMode="auto">
            <a:xfrm>
              <a:off x="3726" y="2880"/>
              <a:ext cx="542"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effectLst>
                    <a:outerShdw blurRad="38100" dist="38100" dir="2700000" algn="tl">
                      <a:srgbClr val="FFFFFF"/>
                    </a:outerShdw>
                  </a:effectLst>
                </a:rPr>
                <a:t>$500</a:t>
              </a:r>
            </a:p>
          </p:txBody>
        </p:sp>
      </p:grpSp>
      <p:sp>
        <p:nvSpPr>
          <p:cNvPr id="450579" name="Text Box 19"/>
          <p:cNvSpPr txBox="1">
            <a:spLocks noChangeArrowheads="1"/>
          </p:cNvSpPr>
          <p:nvPr/>
        </p:nvSpPr>
        <p:spPr bwMode="auto">
          <a:xfrm>
            <a:off x="304800" y="1676400"/>
            <a:ext cx="533400" cy="2444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spAutoFit/>
          </a:bodyPr>
          <a:lstStyle/>
          <a:p>
            <a:pPr>
              <a:spcBef>
                <a:spcPct val="50000"/>
              </a:spcBef>
            </a:pPr>
            <a:endParaRPr lang="en-US" sz="1000">
              <a:latin typeface="Times" panose="02020603050405020304" pitchFamily="18" charset="0"/>
            </a:endParaRPr>
          </a:p>
        </p:txBody>
      </p:sp>
      <p:sp>
        <p:nvSpPr>
          <p:cNvPr id="450580" name="Text Box 20"/>
          <p:cNvSpPr txBox="1">
            <a:spLocks noChangeArrowheads="1"/>
          </p:cNvSpPr>
          <p:nvPr/>
        </p:nvSpPr>
        <p:spPr bwMode="auto">
          <a:xfrm>
            <a:off x="457200" y="1524000"/>
            <a:ext cx="8305800" cy="1809750"/>
          </a:xfrm>
          <a:prstGeom prst="rect">
            <a:avLst/>
          </a:prstGeom>
          <a:solidFill>
            <a:schemeClr val="bg1"/>
          </a:solidFill>
          <a:ln w="9525">
            <a:solidFill>
              <a:schemeClr val="tx2"/>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spAutoFit/>
          </a:bodyPr>
          <a:lstStyle/>
          <a:p>
            <a:pPr algn="ctr">
              <a:spcBef>
                <a:spcPct val="50000"/>
              </a:spcBef>
            </a:pPr>
            <a:r>
              <a:rPr lang="en-US" sz="2800">
                <a:solidFill>
                  <a:schemeClr val="tx2"/>
                </a:solidFill>
                <a:latin typeface="+mn-lt"/>
              </a:rPr>
              <a:t>For example, if a project requires an initial investment of $4,000 and provides uneven net cash inflows in years 1-5 as shown, the investment would be fully recovered in year 4.</a:t>
            </a:r>
          </a:p>
        </p:txBody>
      </p:sp>
      <p:sp>
        <p:nvSpPr>
          <p:cNvPr id="21" name="Slide Number Placeholder 20"/>
          <p:cNvSpPr>
            <a:spLocks noGrp="1"/>
          </p:cNvSpPr>
          <p:nvPr>
            <p:ph type="sldNum" sz="quarter" idx="11"/>
          </p:nvPr>
        </p:nvSpPr>
        <p:spPr/>
        <p:txBody>
          <a:bodyPr/>
          <a:lstStyle/>
          <a:p>
            <a:fld id="{3681F8DE-B512-49A0-9231-DD433C26DAB6}" type="slidenum">
              <a:rPr lang="en-US" smtClean="0"/>
              <a:pPr/>
              <a:t>12</a:t>
            </a:fld>
            <a:endParaRPr lang="en-US"/>
          </a:p>
        </p:txBody>
      </p:sp>
    </p:spTree>
    <p:extLst>
      <p:ext uri="{BB962C8B-B14F-4D97-AF65-F5344CB8AC3E}">
        <p14:creationId xmlns:p14="http://schemas.microsoft.com/office/powerpoint/2010/main" xmlns="" val="1205510638"/>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48194" name="Rectangle 2"/>
          <p:cNvSpPr>
            <a:spLocks noGrp="1" noChangeArrowheads="1"/>
          </p:cNvSpPr>
          <p:nvPr>
            <p:ph type="title"/>
          </p:nvPr>
        </p:nvSpPr>
        <p:spPr>
          <a:xfrm>
            <a:off x="457200" y="304800"/>
            <a:ext cx="8229600" cy="900111"/>
          </a:xfrm>
          <a:noFill/>
          <a:ln/>
          <a:extLs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107763" dir="2700000" algn="ctr" rotWithShape="0">
                    <a:schemeClr val="bg2"/>
                  </a:outerShdw>
                </a:effectLst>
              </a14:hiddenEffects>
            </a:ext>
          </a:extLst>
        </p:spPr>
        <p:txBody>
          <a:bodyPr lIns="90488" tIns="44450" rIns="90488" bIns="44450"/>
          <a:lstStyle/>
          <a:p>
            <a:r>
              <a:rPr lang="en-US"/>
              <a:t>Simple Rate of Return Method</a:t>
            </a:r>
          </a:p>
        </p:txBody>
      </p:sp>
      <p:sp>
        <p:nvSpPr>
          <p:cNvPr id="648195" name="Rectangle 3"/>
          <p:cNvSpPr>
            <a:spLocks noGrp="1" noChangeArrowheads="1"/>
          </p:cNvSpPr>
          <p:nvPr>
            <p:ph type="body" idx="1"/>
          </p:nvPr>
        </p:nvSpPr>
        <p:spPr>
          <a:xfrm>
            <a:off x="228600" y="1219200"/>
            <a:ext cx="8686800" cy="2503488"/>
          </a:xfrm>
          <a:noFill/>
          <a:ln/>
          <a:extLst>
            <a:ext uri="{91240B29-F687-4F45-9708-019B960494DF}">
              <a14:hiddenLine xmlns:a14="http://schemas.microsoft.com/office/drawing/2010/main" xmlns="" w="12700">
                <a:solidFill>
                  <a:schemeClr val="tx1"/>
                </a:solidFill>
                <a:miter lim="800000"/>
                <a:headEnd/>
                <a:tailEnd/>
              </a14:hiddenLine>
            </a:ext>
          </a:extLst>
        </p:spPr>
        <p:txBody>
          <a:bodyPr lIns="90488" tIns="44450" rIns="90488" bIns="44450"/>
          <a:lstStyle/>
          <a:p>
            <a:r>
              <a:rPr lang="en-US" sz="3200"/>
              <a:t>Does not focus on cash flows -- rather it focuses on </a:t>
            </a:r>
            <a:r>
              <a:rPr lang="en-US" sz="3200">
                <a:solidFill>
                  <a:srgbClr val="0000CC"/>
                </a:solidFill>
                <a:effectLst>
                  <a:outerShdw blurRad="38100" dist="38100" dir="2700000" algn="tl">
                    <a:srgbClr val="000000"/>
                  </a:outerShdw>
                </a:effectLst>
              </a:rPr>
              <a:t>accounting net operating income</a:t>
            </a:r>
            <a:r>
              <a:rPr lang="en-US" sz="3200"/>
              <a:t>.</a:t>
            </a:r>
          </a:p>
          <a:p>
            <a:r>
              <a:rPr lang="en-US" sz="3200"/>
              <a:t>The following formula is used to calculate the simple rate of return:</a:t>
            </a:r>
          </a:p>
        </p:txBody>
      </p:sp>
      <p:sp>
        <p:nvSpPr>
          <p:cNvPr id="648196" name="Rectangle 4"/>
          <p:cNvSpPr>
            <a:spLocks noChangeArrowheads="1"/>
          </p:cNvSpPr>
          <p:nvPr/>
        </p:nvSpPr>
        <p:spPr bwMode="auto">
          <a:xfrm>
            <a:off x="914400" y="4267200"/>
            <a:ext cx="1824038" cy="8191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effectLst>
                  <a:outerShdw blurRad="38100" dist="38100" dir="2700000" algn="tl">
                    <a:srgbClr val="FFFFFF"/>
                  </a:outerShdw>
                </a:effectLst>
              </a:rPr>
              <a:t>Simple rate</a:t>
            </a:r>
          </a:p>
          <a:p>
            <a:r>
              <a:rPr lang="en-US" sz="2400" b="1">
                <a:effectLst>
                  <a:outerShdw blurRad="38100" dist="38100" dir="2700000" algn="tl">
                    <a:srgbClr val="FFFFFF"/>
                  </a:outerShdw>
                </a:effectLst>
              </a:rPr>
              <a:t>of return</a:t>
            </a:r>
          </a:p>
        </p:txBody>
      </p:sp>
      <p:sp>
        <p:nvSpPr>
          <p:cNvPr id="648197" name="Rectangle 5"/>
          <p:cNvSpPr>
            <a:spLocks noChangeArrowheads="1"/>
          </p:cNvSpPr>
          <p:nvPr/>
        </p:nvSpPr>
        <p:spPr bwMode="auto">
          <a:xfrm>
            <a:off x="2743200" y="4548188"/>
            <a:ext cx="358775" cy="454025"/>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effectLst>
                  <a:outerShdw blurRad="38100" dist="38100" dir="2700000" algn="tl">
                    <a:srgbClr val="FFFFFF"/>
                  </a:outerShdw>
                </a:effectLst>
              </a:rPr>
              <a:t>=</a:t>
            </a:r>
          </a:p>
        </p:txBody>
      </p:sp>
      <p:sp>
        <p:nvSpPr>
          <p:cNvPr id="648198" name="Rectangle 6"/>
          <p:cNvSpPr>
            <a:spLocks noChangeArrowheads="1"/>
          </p:cNvSpPr>
          <p:nvPr/>
        </p:nvSpPr>
        <p:spPr bwMode="auto">
          <a:xfrm>
            <a:off x="2932113" y="4114800"/>
            <a:ext cx="6211887" cy="454025"/>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lIns="90488" tIns="44450" rIns="90488" bIns="44450">
            <a:spAutoFit/>
          </a:bodyPr>
          <a:lstStyle/>
          <a:p>
            <a:r>
              <a:rPr lang="en-US" sz="2400" b="1">
                <a:effectLst>
                  <a:outerShdw blurRad="38100" dist="38100" dir="2700000" algn="tl">
                    <a:srgbClr val="FFFFFF"/>
                  </a:outerShdw>
                </a:effectLst>
              </a:rPr>
              <a:t>Annual incremental net operating income     </a:t>
            </a:r>
          </a:p>
        </p:txBody>
      </p:sp>
      <p:sp>
        <p:nvSpPr>
          <p:cNvPr id="648199" name="Rectangle 7"/>
          <p:cNvSpPr>
            <a:spLocks noChangeArrowheads="1"/>
          </p:cNvSpPr>
          <p:nvPr/>
        </p:nvSpPr>
        <p:spPr bwMode="auto">
          <a:xfrm>
            <a:off x="5105400" y="4090988"/>
            <a:ext cx="282575" cy="454025"/>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effectLst>
                  <a:outerShdw blurRad="38100" dist="38100" dir="2700000" algn="tl">
                    <a:srgbClr val="FFFFFF"/>
                  </a:outerShdw>
                </a:effectLst>
              </a:rPr>
              <a:t>-</a:t>
            </a:r>
          </a:p>
        </p:txBody>
      </p:sp>
      <p:sp>
        <p:nvSpPr>
          <p:cNvPr id="648200" name="Rectangle 8"/>
          <p:cNvSpPr>
            <a:spLocks noChangeArrowheads="1"/>
          </p:cNvSpPr>
          <p:nvPr/>
        </p:nvSpPr>
        <p:spPr bwMode="auto">
          <a:xfrm>
            <a:off x="4581525" y="4800600"/>
            <a:ext cx="2787650" cy="454025"/>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effectLst>
                  <a:outerShdw blurRad="38100" dist="38100" dir="2700000" algn="tl">
                    <a:srgbClr val="FFFFFF"/>
                  </a:outerShdw>
                </a:effectLst>
              </a:rPr>
              <a:t>Initial investment</a:t>
            </a:r>
            <a:r>
              <a:rPr lang="en-US" sz="2400" b="1">
                <a:solidFill>
                  <a:srgbClr val="FF0000"/>
                </a:solidFill>
                <a:effectLst>
                  <a:outerShdw blurRad="38100" dist="38100" dir="2700000" algn="tl">
                    <a:srgbClr val="000000"/>
                  </a:outerShdw>
                </a:effectLst>
              </a:rPr>
              <a:t>*</a:t>
            </a:r>
          </a:p>
        </p:txBody>
      </p:sp>
      <p:sp>
        <p:nvSpPr>
          <p:cNvPr id="648201" name="Line 9"/>
          <p:cNvSpPr>
            <a:spLocks noChangeShapeType="1"/>
          </p:cNvSpPr>
          <p:nvPr/>
        </p:nvSpPr>
        <p:spPr bwMode="auto">
          <a:xfrm>
            <a:off x="3297238" y="4738688"/>
            <a:ext cx="5321300" cy="0"/>
          </a:xfrm>
          <a:prstGeom prst="line">
            <a:avLst/>
          </a:prstGeom>
          <a:noFill/>
          <a:ln w="127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endParaRPr lang="en-US"/>
          </a:p>
        </p:txBody>
      </p:sp>
      <p:sp>
        <p:nvSpPr>
          <p:cNvPr id="648202" name="Text Box 10"/>
          <p:cNvSpPr txBox="1">
            <a:spLocks noChangeArrowheads="1"/>
          </p:cNvSpPr>
          <p:nvPr/>
        </p:nvSpPr>
        <p:spPr bwMode="auto">
          <a:xfrm>
            <a:off x="533400" y="5486400"/>
            <a:ext cx="8153400" cy="5794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spAutoFit/>
          </a:bodyPr>
          <a:lstStyle/>
          <a:p>
            <a:pPr eaLnBrk="1" hangingPunct="1">
              <a:spcBef>
                <a:spcPct val="50000"/>
              </a:spcBef>
            </a:pPr>
            <a:r>
              <a:rPr lang="en-US" sz="3200" b="1">
                <a:solidFill>
                  <a:srgbClr val="FF0000"/>
                </a:solidFill>
                <a:effectLst>
                  <a:outerShdw blurRad="38100" dist="38100" dir="2700000" algn="tl">
                    <a:srgbClr val="000000"/>
                  </a:outerShdw>
                </a:effectLst>
                <a:latin typeface="Times New Roman" panose="02020603050405020304" pitchFamily="18" charset="0"/>
              </a:rPr>
              <a:t>*</a:t>
            </a:r>
            <a:r>
              <a:rPr lang="en-US" sz="1800" b="1"/>
              <a:t>Should be reduced by any salvage from the sale of the old equipment</a:t>
            </a:r>
          </a:p>
        </p:txBody>
      </p:sp>
      <p:sp>
        <p:nvSpPr>
          <p:cNvPr id="11" name="Slide Number Placeholder 10"/>
          <p:cNvSpPr>
            <a:spLocks noGrp="1"/>
          </p:cNvSpPr>
          <p:nvPr>
            <p:ph type="sldNum" sz="quarter" idx="11"/>
          </p:nvPr>
        </p:nvSpPr>
        <p:spPr/>
        <p:txBody>
          <a:bodyPr/>
          <a:lstStyle/>
          <a:p>
            <a:fld id="{2329FAF7-C7D3-4541-A539-944D659ED903}" type="slidenum">
              <a:rPr lang="en-US" smtClean="0"/>
              <a:pPr/>
              <a:t>13</a:t>
            </a:fld>
            <a:endParaRPr lang="en-US"/>
          </a:p>
        </p:txBody>
      </p:sp>
    </p:spTree>
    <p:extLst>
      <p:ext uri="{BB962C8B-B14F-4D97-AF65-F5344CB8AC3E}">
        <p14:creationId xmlns:p14="http://schemas.microsoft.com/office/powerpoint/2010/main" xmlns="" val="3402318632"/>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54658" name="Rectangle 2"/>
          <p:cNvSpPr>
            <a:spLocks noGrp="1" noChangeArrowheads="1"/>
          </p:cNvSpPr>
          <p:nvPr>
            <p:ph type="title"/>
          </p:nvPr>
        </p:nvSpPr>
        <p:spPr>
          <a:xfrm>
            <a:off x="457200" y="533400"/>
            <a:ext cx="8229600" cy="857250"/>
          </a:xfrm>
          <a:noFill/>
          <a:ln/>
          <a:extLs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107763" dir="2700000" algn="ctr" rotWithShape="0">
                    <a:schemeClr val="bg2"/>
                  </a:outerShdw>
                </a:effectLst>
              </a14:hiddenEffects>
            </a:ext>
          </a:extLst>
        </p:spPr>
        <p:txBody>
          <a:bodyPr lIns="90488" tIns="44450" rIns="90488" bIns="44450"/>
          <a:lstStyle/>
          <a:p>
            <a:r>
              <a:rPr lang="en-US" dirty="0"/>
              <a:t>Simple Rate of Return Method</a:t>
            </a:r>
          </a:p>
        </p:txBody>
      </p:sp>
      <p:sp>
        <p:nvSpPr>
          <p:cNvPr id="454659" name="Rectangle 3"/>
          <p:cNvSpPr>
            <a:spLocks noGrp="1" noChangeArrowheads="1"/>
          </p:cNvSpPr>
          <p:nvPr>
            <p:ph type="body" idx="1"/>
          </p:nvPr>
        </p:nvSpPr>
        <p:spPr>
          <a:xfrm>
            <a:off x="533400" y="1600200"/>
            <a:ext cx="8153400" cy="4648200"/>
          </a:xfrm>
          <a:solidFill>
            <a:schemeClr val="bg1"/>
          </a:solidFill>
          <a:ln w="12700">
            <a:solidFill>
              <a:srgbClr val="000000"/>
            </a:solidFill>
            <a:miter lim="800000"/>
            <a:headEnd/>
            <a:tailEnd/>
          </a:ln>
          <a:effectLst>
            <a:outerShdw dist="35921" dir="2700000" algn="ctr" rotWithShape="0">
              <a:srgbClr val="000000"/>
            </a:outerShdw>
          </a:effectLst>
        </p:spPr>
        <p:txBody>
          <a:bodyPr lIns="90488" tIns="44450" rIns="90488" bIns="44450"/>
          <a:lstStyle/>
          <a:p>
            <a:pPr marL="609600" indent="-609600">
              <a:buFont typeface="Times" panose="02020603050405020304" pitchFamily="18" charset="0"/>
              <a:buNone/>
            </a:pPr>
            <a:r>
              <a:rPr lang="en-US" sz="2600" b="1">
                <a:solidFill>
                  <a:srgbClr val="FFFF00"/>
                </a:solidFill>
              </a:rPr>
              <a:t>   </a:t>
            </a:r>
            <a:r>
              <a:rPr lang="en-US" sz="2600" b="1">
                <a:solidFill>
                  <a:schemeClr val="accent1"/>
                </a:solidFill>
              </a:rPr>
              <a:t>Management of The Daily Grind wants to install an espresso bar in its restaurant.</a:t>
            </a:r>
          </a:p>
          <a:p>
            <a:pPr marL="609600" indent="-609600">
              <a:buFont typeface="Times" panose="02020603050405020304" pitchFamily="18" charset="0"/>
              <a:buNone/>
            </a:pPr>
            <a:r>
              <a:rPr lang="en-US" sz="2600" b="1">
                <a:solidFill>
                  <a:schemeClr val="accent1"/>
                </a:solidFill>
              </a:rPr>
              <a:t>   The espresso bar:</a:t>
            </a:r>
          </a:p>
          <a:p>
            <a:pPr marL="990600" lvl="1" indent="-533400">
              <a:buClr>
                <a:schemeClr val="accent1"/>
              </a:buClr>
              <a:buSzPct val="90000"/>
              <a:buFont typeface="Wingdings" panose="05000000000000000000" pitchFamily="2" charset="2"/>
              <a:buAutoNum type="arabicPeriod"/>
            </a:pPr>
            <a:r>
              <a:rPr lang="en-US" sz="2300" b="1"/>
              <a:t>Cost $140,000 and has a 10-year life.</a:t>
            </a:r>
          </a:p>
          <a:p>
            <a:pPr marL="990600" lvl="1" indent="-533400">
              <a:buClr>
                <a:schemeClr val="accent1"/>
              </a:buClr>
              <a:buSzPct val="90000"/>
              <a:buFont typeface="Wingdings" panose="05000000000000000000" pitchFamily="2" charset="2"/>
              <a:buAutoNum type="arabicPeriod"/>
            </a:pPr>
            <a:r>
              <a:rPr lang="en-US" sz="2300" b="1"/>
              <a:t>Will generate incremental revenues of $100,000 and incremental expenses of $65,000 including depreciation.</a:t>
            </a:r>
            <a:endParaRPr lang="en-US" b="1"/>
          </a:p>
          <a:p>
            <a:pPr marL="609600" indent="-609600" algn="ctr">
              <a:buFont typeface="Times" panose="02020603050405020304" pitchFamily="18" charset="0"/>
              <a:buNone/>
            </a:pPr>
            <a:r>
              <a:rPr lang="en-US" b="1">
                <a:solidFill>
                  <a:schemeClr val="accent1"/>
                </a:solidFill>
              </a:rPr>
              <a:t>What is the simple rate of return on the investment project?</a:t>
            </a:r>
          </a:p>
        </p:txBody>
      </p:sp>
      <p:graphicFrame>
        <p:nvGraphicFramePr>
          <p:cNvPr id="454660" name="Object 4"/>
          <p:cNvGraphicFramePr>
            <a:graphicFrameLocks/>
          </p:cNvGraphicFramePr>
          <p:nvPr/>
        </p:nvGraphicFramePr>
        <p:xfrm>
          <a:off x="1604963" y="5410200"/>
          <a:ext cx="604837" cy="790575"/>
        </p:xfrm>
        <a:graphic>
          <a:graphicData uri="http://schemas.openxmlformats.org/presentationml/2006/ole">
            <p:oleObj spid="_x0000_s117772" name="Clip" r:id="rId4" imgW="2835275" imgH="3695700" progId="">
              <p:embed/>
            </p:oleObj>
          </a:graphicData>
        </a:graphic>
      </p:graphicFrame>
      <p:graphicFrame>
        <p:nvGraphicFramePr>
          <p:cNvPr id="454661" name="Object 5"/>
          <p:cNvGraphicFramePr>
            <a:graphicFrameLocks/>
          </p:cNvGraphicFramePr>
          <p:nvPr/>
        </p:nvGraphicFramePr>
        <p:xfrm>
          <a:off x="7696200" y="5410200"/>
          <a:ext cx="604838" cy="790575"/>
        </p:xfrm>
        <a:graphic>
          <a:graphicData uri="http://schemas.openxmlformats.org/presentationml/2006/ole">
            <p:oleObj spid="_x0000_s117773" name="Clip" r:id="rId5" imgW="2835275" imgH="3695700" progId="">
              <p:embed/>
            </p:oleObj>
          </a:graphicData>
        </a:graphic>
      </p:graphicFrame>
      <p:sp>
        <p:nvSpPr>
          <p:cNvPr id="6" name="Slide Number Placeholder 5"/>
          <p:cNvSpPr>
            <a:spLocks noGrp="1"/>
          </p:cNvSpPr>
          <p:nvPr>
            <p:ph type="sldNum" sz="quarter" idx="11"/>
          </p:nvPr>
        </p:nvSpPr>
        <p:spPr/>
        <p:txBody>
          <a:bodyPr/>
          <a:lstStyle/>
          <a:p>
            <a:fld id="{2329FAF7-C7D3-4541-A539-944D659ED903}" type="slidenum">
              <a:rPr lang="en-US" smtClean="0"/>
              <a:pPr/>
              <a:t>14</a:t>
            </a:fld>
            <a:endParaRPr lang="en-US"/>
          </a:p>
        </p:txBody>
      </p:sp>
    </p:spTree>
    <p:extLst>
      <p:ext uri="{BB962C8B-B14F-4D97-AF65-F5344CB8AC3E}">
        <p14:creationId xmlns:p14="http://schemas.microsoft.com/office/powerpoint/2010/main" xmlns="" val="1689372422"/>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50242" name="Rectangle 2"/>
          <p:cNvSpPr>
            <a:spLocks noGrp="1" noChangeArrowheads="1"/>
          </p:cNvSpPr>
          <p:nvPr>
            <p:ph type="title"/>
          </p:nvPr>
        </p:nvSpPr>
        <p:spPr>
          <a:xfrm>
            <a:off x="457200" y="533400"/>
            <a:ext cx="8305800" cy="932688"/>
          </a:xfrm>
          <a:noFill/>
          <a:ln/>
          <a:extLs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107763" dir="2700000" algn="ctr" rotWithShape="0">
                    <a:schemeClr val="bg2"/>
                  </a:outerShdw>
                </a:effectLst>
              </a14:hiddenEffects>
            </a:ext>
          </a:extLst>
        </p:spPr>
        <p:txBody>
          <a:bodyPr lIns="90488" tIns="44450" rIns="90488" bIns="44450"/>
          <a:lstStyle/>
          <a:p>
            <a:r>
              <a:rPr lang="en-US" dirty="0"/>
              <a:t>Simple Rate of Return Method</a:t>
            </a:r>
          </a:p>
        </p:txBody>
      </p:sp>
      <p:sp>
        <p:nvSpPr>
          <p:cNvPr id="650243" name="Rectangle 3"/>
          <p:cNvSpPr>
            <a:spLocks noChangeArrowheads="1"/>
          </p:cNvSpPr>
          <p:nvPr/>
        </p:nvSpPr>
        <p:spPr bwMode="auto">
          <a:xfrm>
            <a:off x="1371600" y="3124200"/>
            <a:ext cx="2286000" cy="942975"/>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lIns="90488" tIns="44450" rIns="90488" bIns="44450">
            <a:spAutoFit/>
          </a:bodyPr>
          <a:lstStyle/>
          <a:p>
            <a:r>
              <a:rPr lang="en-US" sz="2800" b="1">
                <a:solidFill>
                  <a:srgbClr val="0000FF"/>
                </a:solidFill>
                <a:effectLst>
                  <a:outerShdw blurRad="38100" dist="38100" dir="2700000" algn="tl">
                    <a:srgbClr val="000000"/>
                  </a:outerShdw>
                </a:effectLst>
              </a:rPr>
              <a:t>Simple rate</a:t>
            </a:r>
          </a:p>
          <a:p>
            <a:r>
              <a:rPr lang="en-US" sz="2800" b="1">
                <a:solidFill>
                  <a:srgbClr val="0000FF"/>
                </a:solidFill>
                <a:effectLst>
                  <a:outerShdw blurRad="38100" dist="38100" dir="2700000" algn="tl">
                    <a:srgbClr val="000000"/>
                  </a:outerShdw>
                </a:effectLst>
              </a:rPr>
              <a:t>of return</a:t>
            </a:r>
          </a:p>
        </p:txBody>
      </p:sp>
      <p:sp>
        <p:nvSpPr>
          <p:cNvPr id="650244" name="Rectangle 4"/>
          <p:cNvSpPr>
            <a:spLocks noChangeArrowheads="1"/>
          </p:cNvSpPr>
          <p:nvPr/>
        </p:nvSpPr>
        <p:spPr bwMode="auto">
          <a:xfrm>
            <a:off x="4419600" y="3124200"/>
            <a:ext cx="1828800" cy="942975"/>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lIns="90488" tIns="44450" rIns="90488" bIns="44450">
            <a:spAutoFit/>
          </a:bodyPr>
          <a:lstStyle/>
          <a:p>
            <a:r>
              <a:rPr lang="en-US" sz="2400" b="1" u="sng">
                <a:solidFill>
                  <a:srgbClr val="0000FF"/>
                </a:solidFill>
                <a:effectLst>
                  <a:outerShdw blurRad="38100" dist="38100" dir="2700000" algn="tl">
                    <a:srgbClr val="000000"/>
                  </a:outerShdw>
                </a:effectLst>
              </a:rPr>
              <a:t> </a:t>
            </a:r>
            <a:r>
              <a:rPr lang="en-US" sz="2800" b="1" u="sng">
                <a:solidFill>
                  <a:srgbClr val="0000FF"/>
                </a:solidFill>
                <a:effectLst>
                  <a:outerShdw blurRad="38100" dist="38100" dir="2700000" algn="tl">
                    <a:srgbClr val="000000"/>
                  </a:outerShdw>
                </a:effectLst>
              </a:rPr>
              <a:t>$35,000  </a:t>
            </a:r>
          </a:p>
          <a:p>
            <a:r>
              <a:rPr lang="en-US" sz="2800" b="1">
                <a:solidFill>
                  <a:srgbClr val="0000FF"/>
                </a:solidFill>
                <a:effectLst>
                  <a:outerShdw blurRad="38100" dist="38100" dir="2700000" algn="tl">
                    <a:srgbClr val="000000"/>
                  </a:outerShdw>
                </a:effectLst>
              </a:rPr>
              <a:t>$140,000</a:t>
            </a:r>
          </a:p>
        </p:txBody>
      </p:sp>
      <p:sp>
        <p:nvSpPr>
          <p:cNvPr id="650245" name="Rectangle 5"/>
          <p:cNvSpPr>
            <a:spLocks noChangeArrowheads="1"/>
          </p:cNvSpPr>
          <p:nvPr/>
        </p:nvSpPr>
        <p:spPr bwMode="auto">
          <a:xfrm>
            <a:off x="6324600" y="3352800"/>
            <a:ext cx="1466850" cy="515938"/>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solidFill>
                  <a:srgbClr val="800000"/>
                </a:solidFill>
                <a:effectLst>
                  <a:outerShdw blurRad="38100" dist="38100" dir="2700000" algn="tl">
                    <a:srgbClr val="000000"/>
                  </a:outerShdw>
                </a:effectLst>
              </a:rPr>
              <a:t>  </a:t>
            </a:r>
            <a:r>
              <a:rPr lang="en-US" sz="2800" b="1">
                <a:solidFill>
                  <a:srgbClr val="800000"/>
                </a:solidFill>
                <a:effectLst>
                  <a:outerShdw blurRad="38100" dist="38100" dir="2700000" algn="tl">
                    <a:srgbClr val="000000"/>
                  </a:outerShdw>
                </a:effectLst>
              </a:rPr>
              <a:t>=  25%</a:t>
            </a:r>
          </a:p>
        </p:txBody>
      </p:sp>
      <p:sp>
        <p:nvSpPr>
          <p:cNvPr id="650246" name="Rectangle 6"/>
          <p:cNvSpPr>
            <a:spLocks noChangeArrowheads="1"/>
          </p:cNvSpPr>
          <p:nvPr/>
        </p:nvSpPr>
        <p:spPr bwMode="auto">
          <a:xfrm>
            <a:off x="3810000" y="3352800"/>
            <a:ext cx="388938" cy="515938"/>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800" b="1">
                <a:solidFill>
                  <a:srgbClr val="0000FF"/>
                </a:solidFill>
                <a:effectLst>
                  <a:outerShdw blurRad="38100" dist="38100" dir="2700000" algn="tl">
                    <a:srgbClr val="000000"/>
                  </a:outerShdw>
                </a:effectLst>
              </a:rPr>
              <a:t>=</a:t>
            </a:r>
          </a:p>
        </p:txBody>
      </p:sp>
      <p:graphicFrame>
        <p:nvGraphicFramePr>
          <p:cNvPr id="650247" name="Object 7"/>
          <p:cNvGraphicFramePr>
            <a:graphicFrameLocks/>
          </p:cNvGraphicFramePr>
          <p:nvPr/>
        </p:nvGraphicFramePr>
        <p:xfrm>
          <a:off x="1604963" y="5410200"/>
          <a:ext cx="604837" cy="790575"/>
        </p:xfrm>
        <a:graphic>
          <a:graphicData uri="http://schemas.openxmlformats.org/presentationml/2006/ole">
            <p:oleObj spid="_x0000_s118796" name="Clip" r:id="rId4" imgW="2835275" imgH="3695700" progId="">
              <p:embed/>
            </p:oleObj>
          </a:graphicData>
        </a:graphic>
      </p:graphicFrame>
      <p:graphicFrame>
        <p:nvGraphicFramePr>
          <p:cNvPr id="650248" name="Object 8"/>
          <p:cNvGraphicFramePr>
            <a:graphicFrameLocks/>
          </p:cNvGraphicFramePr>
          <p:nvPr/>
        </p:nvGraphicFramePr>
        <p:xfrm>
          <a:off x="7696200" y="5410200"/>
          <a:ext cx="604838" cy="790575"/>
        </p:xfrm>
        <a:graphic>
          <a:graphicData uri="http://schemas.openxmlformats.org/presentationml/2006/ole">
            <p:oleObj spid="_x0000_s118797" name="Clip" r:id="rId5" imgW="2835275" imgH="3695700" progId="">
              <p:embed/>
            </p:oleObj>
          </a:graphicData>
        </a:graphic>
      </p:graphicFrame>
      <p:sp>
        <p:nvSpPr>
          <p:cNvPr id="9" name="Slide Number Placeholder 8"/>
          <p:cNvSpPr>
            <a:spLocks noGrp="1"/>
          </p:cNvSpPr>
          <p:nvPr>
            <p:ph type="sldNum" sz="quarter" idx="11"/>
          </p:nvPr>
        </p:nvSpPr>
        <p:spPr/>
        <p:txBody>
          <a:bodyPr/>
          <a:lstStyle/>
          <a:p>
            <a:fld id="{3681F8DE-B512-49A0-9231-DD433C26DAB6}" type="slidenum">
              <a:rPr lang="en-US" smtClean="0"/>
              <a:pPr/>
              <a:t>15</a:t>
            </a:fld>
            <a:endParaRPr lang="en-US"/>
          </a:p>
        </p:txBody>
      </p:sp>
    </p:spTree>
    <p:extLst>
      <p:ext uri="{BB962C8B-B14F-4D97-AF65-F5344CB8AC3E}">
        <p14:creationId xmlns:p14="http://schemas.microsoft.com/office/powerpoint/2010/main" xmlns="" val="3101177218"/>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92898" name="Rectangle 2"/>
          <p:cNvSpPr>
            <a:spLocks noGrp="1" noChangeArrowheads="1"/>
          </p:cNvSpPr>
          <p:nvPr>
            <p:ph type="title"/>
          </p:nvPr>
        </p:nvSpPr>
        <p:spPr>
          <a:noFill/>
          <a:ln/>
          <a:extLs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107763" dir="2700000" algn="ctr" rotWithShape="0">
                    <a:schemeClr val="bg2"/>
                  </a:outerShdw>
                </a:effectLst>
              </a14:hiddenEffects>
            </a:ext>
          </a:extLst>
        </p:spPr>
        <p:txBody>
          <a:bodyPr lIns="90488" tIns="44450" rIns="90488" bIns="44450">
            <a:normAutofit fontScale="90000"/>
          </a:bodyPr>
          <a:lstStyle/>
          <a:p>
            <a:r>
              <a:rPr lang="en-US"/>
              <a:t>Criticism of the Simple Rate of Return</a:t>
            </a:r>
          </a:p>
        </p:txBody>
      </p:sp>
      <p:grpSp>
        <p:nvGrpSpPr>
          <p:cNvPr id="592899" name="Group 3"/>
          <p:cNvGrpSpPr>
            <a:grpSpLocks/>
          </p:cNvGrpSpPr>
          <p:nvPr/>
        </p:nvGrpSpPr>
        <p:grpSpPr bwMode="auto">
          <a:xfrm>
            <a:off x="4724400" y="1371600"/>
            <a:ext cx="3581400" cy="2133600"/>
            <a:chOff x="2976" y="864"/>
            <a:chExt cx="2256" cy="1344"/>
          </a:xfrm>
        </p:grpSpPr>
        <p:graphicFrame>
          <p:nvGraphicFramePr>
            <p:cNvPr id="592900" name="Object 4"/>
            <p:cNvGraphicFramePr>
              <a:graphicFrameLocks/>
            </p:cNvGraphicFramePr>
            <p:nvPr/>
          </p:nvGraphicFramePr>
          <p:xfrm>
            <a:off x="2976" y="864"/>
            <a:ext cx="2256" cy="1344"/>
          </p:xfrm>
          <a:graphic>
            <a:graphicData uri="http://schemas.openxmlformats.org/presentationml/2006/ole">
              <p:oleObj spid="_x0000_s119822" name="Clip" r:id="rId4" imgW="5761038" imgH="3224213" progId="">
                <p:embed/>
              </p:oleObj>
            </a:graphicData>
          </a:graphic>
        </p:graphicFrame>
        <p:sp>
          <p:nvSpPr>
            <p:cNvPr id="592901" name="Rectangle 5"/>
            <p:cNvSpPr>
              <a:spLocks noChangeArrowheads="1"/>
            </p:cNvSpPr>
            <p:nvPr/>
          </p:nvSpPr>
          <p:spPr bwMode="auto">
            <a:xfrm>
              <a:off x="3456" y="1104"/>
              <a:ext cx="1201" cy="74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pPr algn="ctr"/>
              <a:r>
                <a:rPr lang="en-US" sz="2400" b="1">
                  <a:effectLst>
                    <a:outerShdw blurRad="38100" dist="38100" dir="2700000" algn="tl">
                      <a:srgbClr val="FFFFFF"/>
                    </a:outerShdw>
                  </a:effectLst>
                </a:rPr>
                <a:t>Ignores the </a:t>
              </a:r>
            </a:p>
            <a:p>
              <a:pPr algn="ctr"/>
              <a:r>
                <a:rPr lang="en-US" sz="2400" b="1">
                  <a:effectLst>
                    <a:outerShdw blurRad="38100" dist="38100" dir="2700000" algn="tl">
                      <a:srgbClr val="FFFFFF"/>
                    </a:outerShdw>
                  </a:effectLst>
                </a:rPr>
                <a:t>time value</a:t>
              </a:r>
            </a:p>
            <a:p>
              <a:pPr algn="ctr"/>
              <a:r>
                <a:rPr lang="en-US" sz="2400" b="1">
                  <a:effectLst>
                    <a:outerShdw blurRad="38100" dist="38100" dir="2700000" algn="tl">
                      <a:srgbClr val="FFFFFF"/>
                    </a:outerShdw>
                  </a:effectLst>
                </a:rPr>
                <a:t>of money.</a:t>
              </a:r>
            </a:p>
          </p:txBody>
        </p:sp>
      </p:grpSp>
      <p:grpSp>
        <p:nvGrpSpPr>
          <p:cNvPr id="592907" name="Group 11"/>
          <p:cNvGrpSpPr>
            <a:grpSpLocks/>
          </p:cNvGrpSpPr>
          <p:nvPr/>
        </p:nvGrpSpPr>
        <p:grpSpPr bwMode="auto">
          <a:xfrm>
            <a:off x="4953000" y="3525838"/>
            <a:ext cx="3733800" cy="2620962"/>
            <a:chOff x="3120" y="2221"/>
            <a:chExt cx="2352" cy="1651"/>
          </a:xfrm>
        </p:grpSpPr>
        <p:graphicFrame>
          <p:nvGraphicFramePr>
            <p:cNvPr id="592903" name="Object 7"/>
            <p:cNvGraphicFramePr>
              <a:graphicFrameLocks/>
            </p:cNvGraphicFramePr>
            <p:nvPr/>
          </p:nvGraphicFramePr>
          <p:xfrm>
            <a:off x="3120" y="2221"/>
            <a:ext cx="2352" cy="1651"/>
          </p:xfrm>
          <a:graphic>
            <a:graphicData uri="http://schemas.openxmlformats.org/presentationml/2006/ole">
              <p:oleObj spid="_x0000_s119823" name="Clip" r:id="rId5" imgW="5761038" imgH="3224213" progId="">
                <p:embed/>
              </p:oleObj>
            </a:graphicData>
          </a:graphic>
        </p:graphicFrame>
        <p:sp>
          <p:nvSpPr>
            <p:cNvPr id="592904" name="Rectangle 8"/>
            <p:cNvSpPr>
              <a:spLocks noChangeArrowheads="1"/>
            </p:cNvSpPr>
            <p:nvPr/>
          </p:nvSpPr>
          <p:spPr bwMode="auto">
            <a:xfrm>
              <a:off x="3532" y="2400"/>
              <a:ext cx="1508" cy="1208"/>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pPr algn="ctr"/>
              <a:r>
                <a:rPr lang="en-US" sz="2000" b="1">
                  <a:effectLst>
                    <a:outerShdw blurRad="38100" dist="38100" dir="2700000" algn="tl">
                      <a:srgbClr val="FFFFFF"/>
                    </a:outerShdw>
                  </a:effectLst>
                </a:rPr>
                <a:t>The same project </a:t>
              </a:r>
              <a:br>
                <a:rPr lang="en-US" sz="2000" b="1">
                  <a:effectLst>
                    <a:outerShdw blurRad="38100" dist="38100" dir="2700000" algn="tl">
                      <a:srgbClr val="FFFFFF"/>
                    </a:outerShdw>
                  </a:effectLst>
                </a:rPr>
              </a:br>
              <a:r>
                <a:rPr lang="en-US" sz="2000" b="1">
                  <a:effectLst>
                    <a:outerShdw blurRad="38100" dist="38100" dir="2700000" algn="tl">
                      <a:srgbClr val="FFFFFF"/>
                    </a:outerShdw>
                  </a:effectLst>
                </a:rPr>
                <a:t>may appear </a:t>
              </a:r>
              <a:br>
                <a:rPr lang="en-US" sz="2000" b="1">
                  <a:effectLst>
                    <a:outerShdw blurRad="38100" dist="38100" dir="2700000" algn="tl">
                      <a:srgbClr val="FFFFFF"/>
                    </a:outerShdw>
                  </a:effectLst>
                </a:rPr>
              </a:br>
              <a:r>
                <a:rPr lang="en-US" sz="2000" b="1">
                  <a:effectLst>
                    <a:outerShdw blurRad="38100" dist="38100" dir="2700000" algn="tl">
                      <a:srgbClr val="FFFFFF"/>
                    </a:outerShdw>
                  </a:effectLst>
                </a:rPr>
                <a:t>desirable in some </a:t>
              </a:r>
              <a:br>
                <a:rPr lang="en-US" sz="2000" b="1">
                  <a:effectLst>
                    <a:outerShdw blurRad="38100" dist="38100" dir="2700000" algn="tl">
                      <a:srgbClr val="FFFFFF"/>
                    </a:outerShdw>
                  </a:effectLst>
                </a:rPr>
              </a:br>
              <a:r>
                <a:rPr lang="en-US" sz="2000" b="1">
                  <a:effectLst>
                    <a:outerShdw blurRad="38100" dist="38100" dir="2700000" algn="tl">
                      <a:srgbClr val="FFFFFF"/>
                    </a:outerShdw>
                  </a:effectLst>
                </a:rPr>
                <a:t>years and </a:t>
              </a:r>
              <a:br>
                <a:rPr lang="en-US" sz="2000" b="1">
                  <a:effectLst>
                    <a:outerShdw blurRad="38100" dist="38100" dir="2700000" algn="tl">
                      <a:srgbClr val="FFFFFF"/>
                    </a:outerShdw>
                  </a:effectLst>
                </a:rPr>
              </a:br>
              <a:r>
                <a:rPr lang="en-US" sz="2000" b="1">
                  <a:effectLst>
                    <a:outerShdw blurRad="38100" dist="38100" dir="2700000" algn="tl">
                      <a:srgbClr val="FFFFFF"/>
                    </a:outerShdw>
                  </a:effectLst>
                </a:rPr>
                <a:t>undesirable </a:t>
              </a:r>
              <a:br>
                <a:rPr lang="en-US" sz="2000" b="1">
                  <a:effectLst>
                    <a:outerShdw blurRad="38100" dist="38100" dir="2700000" algn="tl">
                      <a:srgbClr val="FFFFFF"/>
                    </a:outerShdw>
                  </a:effectLst>
                </a:rPr>
              </a:br>
              <a:r>
                <a:rPr lang="en-US" sz="2000" b="1">
                  <a:effectLst>
                    <a:outerShdw blurRad="38100" dist="38100" dir="2700000" algn="tl">
                      <a:srgbClr val="FFFFFF"/>
                    </a:outerShdw>
                  </a:effectLst>
                </a:rPr>
                <a:t>in other years.</a:t>
              </a:r>
            </a:p>
          </p:txBody>
        </p:sp>
      </p:grpSp>
      <p:graphicFrame>
        <p:nvGraphicFramePr>
          <p:cNvPr id="592905" name="Object 9"/>
          <p:cNvGraphicFramePr>
            <a:graphicFrameLocks/>
          </p:cNvGraphicFramePr>
          <p:nvPr/>
        </p:nvGraphicFramePr>
        <p:xfrm>
          <a:off x="439738" y="1471613"/>
          <a:ext cx="4598987" cy="4552950"/>
        </p:xfrm>
        <a:graphic>
          <a:graphicData uri="http://schemas.openxmlformats.org/presentationml/2006/ole">
            <p:oleObj spid="_x0000_s119824" name="Clip" r:id="rId6" imgW="4610100" imgH="4564063" progId="">
              <p:embed/>
            </p:oleObj>
          </a:graphicData>
        </a:graphic>
      </p:graphicFrame>
      <p:sp>
        <p:nvSpPr>
          <p:cNvPr id="592906" name="Rectangle 10"/>
          <p:cNvSpPr>
            <a:spLocks noChangeArrowheads="1"/>
          </p:cNvSpPr>
          <p:nvPr/>
        </p:nvSpPr>
        <p:spPr bwMode="auto">
          <a:xfrm>
            <a:off x="1577975" y="3201988"/>
            <a:ext cx="2330450" cy="1184275"/>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pPr algn="ctr"/>
            <a:r>
              <a:rPr lang="en-US" sz="2400" b="1">
                <a:solidFill>
                  <a:srgbClr val="FC0128"/>
                </a:solidFill>
                <a:effectLst>
                  <a:outerShdw blurRad="38100" dist="38100" dir="2700000" algn="tl">
                    <a:srgbClr val="000000"/>
                  </a:outerShdw>
                </a:effectLst>
              </a:rPr>
              <a:t>Short-comings</a:t>
            </a:r>
          </a:p>
          <a:p>
            <a:pPr algn="ctr"/>
            <a:r>
              <a:rPr lang="en-US" sz="2400" b="1">
                <a:solidFill>
                  <a:srgbClr val="FC0128"/>
                </a:solidFill>
                <a:effectLst>
                  <a:outerShdw blurRad="38100" dist="38100" dir="2700000" algn="tl">
                    <a:srgbClr val="000000"/>
                  </a:outerShdw>
                </a:effectLst>
              </a:rPr>
              <a:t>of the simple </a:t>
            </a:r>
            <a:br>
              <a:rPr lang="en-US" sz="2400" b="1">
                <a:solidFill>
                  <a:srgbClr val="FC0128"/>
                </a:solidFill>
                <a:effectLst>
                  <a:outerShdw blurRad="38100" dist="38100" dir="2700000" algn="tl">
                    <a:srgbClr val="000000"/>
                  </a:outerShdw>
                </a:effectLst>
              </a:rPr>
            </a:br>
            <a:r>
              <a:rPr lang="en-US" sz="2400" b="1">
                <a:solidFill>
                  <a:srgbClr val="FC0128"/>
                </a:solidFill>
                <a:effectLst>
                  <a:outerShdw blurRad="38100" dist="38100" dir="2700000" algn="tl">
                    <a:srgbClr val="000000"/>
                  </a:outerShdw>
                </a:effectLst>
              </a:rPr>
              <a:t>rate of return.</a:t>
            </a:r>
          </a:p>
        </p:txBody>
      </p:sp>
      <p:sp>
        <p:nvSpPr>
          <p:cNvPr id="11" name="Slide Number Placeholder 10"/>
          <p:cNvSpPr>
            <a:spLocks noGrp="1"/>
          </p:cNvSpPr>
          <p:nvPr>
            <p:ph type="sldNum" sz="quarter" idx="11"/>
          </p:nvPr>
        </p:nvSpPr>
        <p:spPr/>
        <p:txBody>
          <a:bodyPr/>
          <a:lstStyle/>
          <a:p>
            <a:fld id="{3681F8DE-B512-49A0-9231-DD433C26DAB6}" type="slidenum">
              <a:rPr lang="en-US" smtClean="0"/>
              <a:pPr/>
              <a:t>16</a:t>
            </a:fld>
            <a:endParaRPr lang="en-US"/>
          </a:p>
        </p:txBody>
      </p:sp>
    </p:spTree>
    <p:extLst>
      <p:ext uri="{BB962C8B-B14F-4D97-AF65-F5344CB8AC3E}">
        <p14:creationId xmlns:p14="http://schemas.microsoft.com/office/powerpoint/2010/main" xmlns="" val="3984080327"/>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58754" name="Rectangle 2"/>
          <p:cNvSpPr>
            <a:spLocks noGrp="1" noChangeArrowheads="1"/>
          </p:cNvSpPr>
          <p:nvPr>
            <p:ph type="title"/>
          </p:nvPr>
        </p:nvSpPr>
        <p:spPr>
          <a:xfrm>
            <a:off x="457200" y="304800"/>
            <a:ext cx="8229600" cy="857250"/>
          </a:xfrm>
          <a:noFill/>
          <a:ln/>
          <a:extLs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107763" dir="2700000" algn="ctr" rotWithShape="0">
                    <a:schemeClr val="bg2"/>
                  </a:outerShdw>
                </a:effectLst>
              </a14:hiddenEffects>
            </a:ext>
          </a:extLst>
        </p:spPr>
        <p:txBody>
          <a:bodyPr lIns="90488" tIns="44450" rIns="90488" bIns="44450"/>
          <a:lstStyle/>
          <a:p>
            <a:r>
              <a:rPr lang="en-US" dirty="0" smtClean="0"/>
              <a:t>Post-audit </a:t>
            </a:r>
            <a:r>
              <a:rPr lang="en-US" dirty="0"/>
              <a:t>of Investment Projects</a:t>
            </a:r>
          </a:p>
        </p:txBody>
      </p:sp>
      <p:sp>
        <p:nvSpPr>
          <p:cNvPr id="458755" name="Rectangle 3"/>
          <p:cNvSpPr>
            <a:spLocks noGrp="1" noChangeArrowheads="1"/>
          </p:cNvSpPr>
          <p:nvPr>
            <p:ph type="body" idx="1"/>
          </p:nvPr>
        </p:nvSpPr>
        <p:spPr>
          <a:xfrm>
            <a:off x="533400" y="1600200"/>
            <a:ext cx="8077200" cy="1905000"/>
          </a:xfrm>
          <a:solidFill>
            <a:schemeClr val="bg1"/>
          </a:solidFill>
          <a:ln w="12700">
            <a:solidFill>
              <a:srgbClr val="000000"/>
            </a:solidFill>
            <a:miter lim="800000"/>
            <a:headEnd/>
            <a:tailEnd/>
          </a:ln>
          <a:effectLst>
            <a:outerShdw dist="35921" dir="2700000" algn="ctr" rotWithShape="0">
              <a:srgbClr val="000000"/>
            </a:outerShdw>
          </a:effectLst>
        </p:spPr>
        <p:txBody>
          <a:bodyPr lIns="90488" tIns="44450" rIns="90488" bIns="44450"/>
          <a:lstStyle/>
          <a:p>
            <a:pPr algn="ctr">
              <a:buFont typeface="Times" panose="02020603050405020304" pitchFamily="18" charset="0"/>
              <a:buNone/>
            </a:pPr>
            <a:r>
              <a:rPr lang="en-US">
                <a:effectLst>
                  <a:outerShdw blurRad="38100" dist="38100" dir="2700000" algn="tl">
                    <a:srgbClr val="FFFFFF"/>
                  </a:outerShdw>
                </a:effectLst>
              </a:rPr>
              <a:t>A postaudit is a follow-up after the project has been completed to see whether or not expected results were actually realized.</a:t>
            </a:r>
          </a:p>
        </p:txBody>
      </p:sp>
      <p:pic>
        <p:nvPicPr>
          <p:cNvPr id="458756" name="Picture 4" descr="pe01561_"/>
          <p:cNvPicPr>
            <a:picLocks noChangeAspect="1" noChangeArrowheads="1"/>
          </p:cNvPicPr>
          <p:nvPr/>
        </p:nvPicPr>
        <p:blipFill>
          <a:blip r:embed="rId4" cstate="print">
            <a:extLst>
              <a:ext uri="{28A0092B-C50C-407E-A947-70E740481C1C}">
                <a14:useLocalDpi xmlns:a14="http://schemas.microsoft.com/office/drawing/2010/main" xmlns="" val="0"/>
              </a:ext>
            </a:extLst>
          </a:blip>
          <a:srcRect/>
          <a:stretch>
            <a:fillRect/>
          </a:stretch>
        </p:blipFill>
        <p:spPr bwMode="auto">
          <a:xfrm>
            <a:off x="2133600" y="3733800"/>
            <a:ext cx="4583113" cy="3041650"/>
          </a:xfrm>
          <a:prstGeom prst="rect">
            <a:avLst/>
          </a:prstGeom>
          <a:noFill/>
          <a:extLst>
            <a:ext uri="{909E8E84-426E-40DD-AFC4-6F175D3DCCD1}">
              <a14:hiddenFill xmlns:a14="http://schemas.microsoft.com/office/drawing/2010/main" xmlns="">
                <a:solidFill>
                  <a:srgbClr val="FFFFFF"/>
                </a:solidFill>
              </a14:hiddenFill>
            </a:ext>
          </a:extLst>
        </p:spPr>
      </p:pic>
      <p:sp>
        <p:nvSpPr>
          <p:cNvPr id="5" name="Slide Number Placeholder 4"/>
          <p:cNvSpPr>
            <a:spLocks noGrp="1"/>
          </p:cNvSpPr>
          <p:nvPr>
            <p:ph type="sldNum" sz="quarter" idx="11"/>
          </p:nvPr>
        </p:nvSpPr>
        <p:spPr/>
        <p:txBody>
          <a:bodyPr/>
          <a:lstStyle/>
          <a:p>
            <a:fld id="{2329FAF7-C7D3-4541-A539-944D659ED903}" type="slidenum">
              <a:rPr lang="en-US" smtClean="0"/>
              <a:pPr/>
              <a:t>17</a:t>
            </a:fld>
            <a:endParaRPr lang="en-US"/>
          </a:p>
        </p:txBody>
      </p:sp>
    </p:spTree>
    <p:extLst>
      <p:ext uri="{BB962C8B-B14F-4D97-AF65-F5344CB8AC3E}">
        <p14:creationId xmlns:p14="http://schemas.microsoft.com/office/powerpoint/2010/main" xmlns="" val="2987380556"/>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62850" name="Rectangle 2"/>
          <p:cNvSpPr>
            <a:spLocks noGrp="1" noChangeArrowheads="1"/>
          </p:cNvSpPr>
          <p:nvPr>
            <p:ph type="title"/>
          </p:nvPr>
        </p:nvSpPr>
        <p:spPr>
          <a:xfrm>
            <a:off x="457200" y="457200"/>
            <a:ext cx="8305800" cy="876682"/>
          </a:xfrm>
          <a:noFill/>
          <a:ln/>
        </p:spPr>
        <p:txBody>
          <a:bodyPr/>
          <a:lstStyle/>
          <a:p>
            <a:r>
              <a:rPr lang="en-US" dirty="0"/>
              <a:t>The Mathematics of Interest</a:t>
            </a:r>
          </a:p>
        </p:txBody>
      </p:sp>
      <p:sp>
        <p:nvSpPr>
          <p:cNvPr id="462851" name="Text Box 3"/>
          <p:cNvSpPr txBox="1">
            <a:spLocks noChangeArrowheads="1"/>
          </p:cNvSpPr>
          <p:nvPr/>
        </p:nvSpPr>
        <p:spPr bwMode="auto">
          <a:xfrm>
            <a:off x="533400" y="1600200"/>
            <a:ext cx="4495800" cy="40318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spAutoFit/>
          </a:bodyPr>
          <a:lstStyle/>
          <a:p>
            <a:pPr algn="ctr">
              <a:spcBef>
                <a:spcPct val="50000"/>
              </a:spcBef>
            </a:pPr>
            <a:r>
              <a:rPr lang="en-US" sz="3200" dirty="0">
                <a:solidFill>
                  <a:srgbClr val="008000"/>
                </a:solidFill>
                <a:latin typeface="+mn-lt"/>
              </a:rPr>
              <a:t>A dollar received today is worth more than a dollar received a year from now because you can put it in the bank today and have more than a dollar a year from now.</a:t>
            </a:r>
          </a:p>
        </p:txBody>
      </p:sp>
      <p:grpSp>
        <p:nvGrpSpPr>
          <p:cNvPr id="462852" name="Group 4"/>
          <p:cNvGrpSpPr>
            <a:grpSpLocks/>
          </p:cNvGrpSpPr>
          <p:nvPr/>
        </p:nvGrpSpPr>
        <p:grpSpPr bwMode="auto">
          <a:xfrm>
            <a:off x="5867400" y="1981200"/>
            <a:ext cx="2438400" cy="3200400"/>
            <a:chOff x="3460" y="1054"/>
            <a:chExt cx="2008" cy="2381"/>
          </a:xfrm>
        </p:grpSpPr>
        <p:sp>
          <p:nvSpPr>
            <p:cNvPr id="462853" name="Freeform 5"/>
            <p:cNvSpPr>
              <a:spLocks/>
            </p:cNvSpPr>
            <p:nvPr/>
          </p:nvSpPr>
          <p:spPr bwMode="auto">
            <a:xfrm>
              <a:off x="4381" y="1054"/>
              <a:ext cx="167" cy="304"/>
            </a:xfrm>
            <a:custGeom>
              <a:avLst/>
              <a:gdLst>
                <a:gd name="T0" fmla="*/ 500 w 500"/>
                <a:gd name="T1" fmla="*/ 0 h 910"/>
                <a:gd name="T2" fmla="*/ 500 w 500"/>
                <a:gd name="T3" fmla="*/ 910 h 910"/>
                <a:gd name="T4" fmla="*/ 391 w 500"/>
                <a:gd name="T5" fmla="*/ 895 h 910"/>
                <a:gd name="T6" fmla="*/ 278 w 500"/>
                <a:gd name="T7" fmla="*/ 885 h 910"/>
                <a:gd name="T8" fmla="*/ 163 w 500"/>
                <a:gd name="T9" fmla="*/ 885 h 910"/>
                <a:gd name="T10" fmla="*/ 50 w 500"/>
                <a:gd name="T11" fmla="*/ 892 h 910"/>
                <a:gd name="T12" fmla="*/ 0 w 500"/>
                <a:gd name="T13" fmla="*/ 900 h 910"/>
                <a:gd name="T14" fmla="*/ 0 w 500"/>
                <a:gd name="T15" fmla="*/ 0 h 910"/>
                <a:gd name="T16" fmla="*/ 500 w 500"/>
                <a:gd name="T17" fmla="*/ 0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0" h="910">
                  <a:moveTo>
                    <a:pt x="500" y="0"/>
                  </a:moveTo>
                  <a:lnTo>
                    <a:pt x="500" y="910"/>
                  </a:lnTo>
                  <a:lnTo>
                    <a:pt x="391" y="895"/>
                  </a:lnTo>
                  <a:lnTo>
                    <a:pt x="278" y="885"/>
                  </a:lnTo>
                  <a:lnTo>
                    <a:pt x="163" y="885"/>
                  </a:lnTo>
                  <a:lnTo>
                    <a:pt x="50" y="892"/>
                  </a:lnTo>
                  <a:lnTo>
                    <a:pt x="0" y="900"/>
                  </a:lnTo>
                  <a:lnTo>
                    <a:pt x="0" y="0"/>
                  </a:lnTo>
                  <a:lnTo>
                    <a:pt x="500" y="0"/>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62854" name="Freeform 6"/>
            <p:cNvSpPr>
              <a:spLocks/>
            </p:cNvSpPr>
            <p:nvPr/>
          </p:nvSpPr>
          <p:spPr bwMode="auto">
            <a:xfrm>
              <a:off x="4236" y="1054"/>
              <a:ext cx="1232" cy="2381"/>
            </a:xfrm>
            <a:custGeom>
              <a:avLst/>
              <a:gdLst>
                <a:gd name="T0" fmla="*/ 1558 w 3696"/>
                <a:gd name="T1" fmla="*/ 7141 h 7141"/>
                <a:gd name="T2" fmla="*/ 1676 w 3696"/>
                <a:gd name="T3" fmla="*/ 5853 h 7141"/>
                <a:gd name="T4" fmla="*/ 1897 w 3696"/>
                <a:gd name="T5" fmla="*/ 5684 h 7141"/>
                <a:gd name="T6" fmla="*/ 2090 w 3696"/>
                <a:gd name="T7" fmla="*/ 5483 h 7141"/>
                <a:gd name="T8" fmla="*/ 2249 w 3696"/>
                <a:gd name="T9" fmla="*/ 5254 h 7141"/>
                <a:gd name="T10" fmla="*/ 2374 w 3696"/>
                <a:gd name="T11" fmla="*/ 5006 h 7141"/>
                <a:gd name="T12" fmla="*/ 2459 w 3696"/>
                <a:gd name="T13" fmla="*/ 4739 h 7141"/>
                <a:gd name="T14" fmla="*/ 2499 w 3696"/>
                <a:gd name="T15" fmla="*/ 4466 h 7141"/>
                <a:gd name="T16" fmla="*/ 2499 w 3696"/>
                <a:gd name="T17" fmla="*/ 4183 h 7141"/>
                <a:gd name="T18" fmla="*/ 2459 w 3696"/>
                <a:gd name="T19" fmla="*/ 3908 h 7141"/>
                <a:gd name="T20" fmla="*/ 2374 w 3696"/>
                <a:gd name="T21" fmla="*/ 3640 h 7141"/>
                <a:gd name="T22" fmla="*/ 2251 w 3696"/>
                <a:gd name="T23" fmla="*/ 3393 h 7141"/>
                <a:gd name="T24" fmla="*/ 2090 w 3696"/>
                <a:gd name="T25" fmla="*/ 3165 h 7141"/>
                <a:gd name="T26" fmla="*/ 1899 w 3696"/>
                <a:gd name="T27" fmla="*/ 2963 h 7141"/>
                <a:gd name="T28" fmla="*/ 1678 w 3696"/>
                <a:gd name="T29" fmla="*/ 2792 h 7141"/>
                <a:gd name="T30" fmla="*/ 1421 w 3696"/>
                <a:gd name="T31" fmla="*/ 2662 h 7141"/>
                <a:gd name="T32" fmla="*/ 1154 w 3696"/>
                <a:gd name="T33" fmla="*/ 2593 h 7141"/>
                <a:gd name="T34" fmla="*/ 899 w 3696"/>
                <a:gd name="T35" fmla="*/ 2558 h 7141"/>
                <a:gd name="T36" fmla="*/ 567 w 3696"/>
                <a:gd name="T37" fmla="*/ 2514 h 7141"/>
                <a:gd name="T38" fmla="*/ 455 w 3696"/>
                <a:gd name="T39" fmla="*/ 2494 h 7141"/>
                <a:gd name="T40" fmla="*/ 351 w 3696"/>
                <a:gd name="T41" fmla="*/ 2465 h 7141"/>
                <a:gd name="T42" fmla="*/ 257 w 3696"/>
                <a:gd name="T43" fmla="*/ 2421 h 7141"/>
                <a:gd name="T44" fmla="*/ 175 w 3696"/>
                <a:gd name="T45" fmla="*/ 2362 h 7141"/>
                <a:gd name="T46" fmla="*/ 104 w 3696"/>
                <a:gd name="T47" fmla="*/ 2297 h 7141"/>
                <a:gd name="T48" fmla="*/ 52 w 3696"/>
                <a:gd name="T49" fmla="*/ 2224 h 7141"/>
                <a:gd name="T50" fmla="*/ 16 w 3696"/>
                <a:gd name="T51" fmla="*/ 2144 h 7141"/>
                <a:gd name="T52" fmla="*/ 0 w 3696"/>
                <a:gd name="T53" fmla="*/ 2062 h 7141"/>
                <a:gd name="T54" fmla="*/ 2 w 3696"/>
                <a:gd name="T55" fmla="*/ 1979 h 7141"/>
                <a:gd name="T56" fmla="*/ 23 w 3696"/>
                <a:gd name="T57" fmla="*/ 1899 h 7141"/>
                <a:gd name="T58" fmla="*/ 62 w 3696"/>
                <a:gd name="T59" fmla="*/ 1819 h 7141"/>
                <a:gd name="T60" fmla="*/ 120 w 3696"/>
                <a:gd name="T61" fmla="*/ 1748 h 7141"/>
                <a:gd name="T62" fmla="*/ 192 w 3696"/>
                <a:gd name="T63" fmla="*/ 1685 h 7141"/>
                <a:gd name="T64" fmla="*/ 277 w 3696"/>
                <a:gd name="T65" fmla="*/ 1631 h 7141"/>
                <a:gd name="T66" fmla="*/ 374 w 3696"/>
                <a:gd name="T67" fmla="*/ 1589 h 7141"/>
                <a:gd name="T68" fmla="*/ 482 w 3696"/>
                <a:gd name="T69" fmla="*/ 1555 h 7141"/>
                <a:gd name="T70" fmla="*/ 591 w 3696"/>
                <a:gd name="T71" fmla="*/ 1540 h 7141"/>
                <a:gd name="T72" fmla="*/ 707 w 3696"/>
                <a:gd name="T73" fmla="*/ 1535 h 7141"/>
                <a:gd name="T74" fmla="*/ 816 w 3696"/>
                <a:gd name="T75" fmla="*/ 1549 h 7141"/>
                <a:gd name="T76" fmla="*/ 925 w 3696"/>
                <a:gd name="T77" fmla="*/ 1576 h 7141"/>
                <a:gd name="T78" fmla="*/ 1026 w 3696"/>
                <a:gd name="T79" fmla="*/ 1612 h 7141"/>
                <a:gd name="T80" fmla="*/ 1116 w 3696"/>
                <a:gd name="T81" fmla="*/ 1662 h 7141"/>
                <a:gd name="T82" fmla="*/ 1195 w 3696"/>
                <a:gd name="T83" fmla="*/ 1722 h 7141"/>
                <a:gd name="T84" fmla="*/ 1255 w 3696"/>
                <a:gd name="T85" fmla="*/ 1792 h 7141"/>
                <a:gd name="T86" fmla="*/ 1302 w 3696"/>
                <a:gd name="T87" fmla="*/ 1865 h 7141"/>
                <a:gd name="T88" fmla="*/ 1332 w 3696"/>
                <a:gd name="T89" fmla="*/ 1949 h 7141"/>
                <a:gd name="T90" fmla="*/ 1993 w 3696"/>
                <a:gd name="T91" fmla="*/ 1970 h 7141"/>
                <a:gd name="T92" fmla="*/ 1974 w 3696"/>
                <a:gd name="T93" fmla="*/ 1838 h 7141"/>
                <a:gd name="T94" fmla="*/ 1919 w 3696"/>
                <a:gd name="T95" fmla="*/ 1651 h 7141"/>
                <a:gd name="T96" fmla="*/ 1826 w 3696"/>
                <a:gd name="T97" fmla="*/ 1474 h 7141"/>
                <a:gd name="T98" fmla="*/ 1699 w 3696"/>
                <a:gd name="T99" fmla="*/ 1313 h 7141"/>
                <a:gd name="T100" fmla="*/ 1566 w 3696"/>
                <a:gd name="T101" fmla="*/ 1195 h 7141"/>
                <a:gd name="T102" fmla="*/ 3696 w 3696"/>
                <a:gd name="T103" fmla="*/ 0 h 7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96" h="7141">
                  <a:moveTo>
                    <a:pt x="3696" y="7141"/>
                  </a:moveTo>
                  <a:lnTo>
                    <a:pt x="1558" y="7141"/>
                  </a:lnTo>
                  <a:lnTo>
                    <a:pt x="1558" y="5925"/>
                  </a:lnTo>
                  <a:lnTo>
                    <a:pt x="1676" y="5853"/>
                  </a:lnTo>
                  <a:lnTo>
                    <a:pt x="1788" y="5774"/>
                  </a:lnTo>
                  <a:lnTo>
                    <a:pt x="1897" y="5684"/>
                  </a:lnTo>
                  <a:lnTo>
                    <a:pt x="1997" y="5588"/>
                  </a:lnTo>
                  <a:lnTo>
                    <a:pt x="2090" y="5483"/>
                  </a:lnTo>
                  <a:lnTo>
                    <a:pt x="2175" y="5373"/>
                  </a:lnTo>
                  <a:lnTo>
                    <a:pt x="2249" y="5254"/>
                  </a:lnTo>
                  <a:lnTo>
                    <a:pt x="2314" y="5133"/>
                  </a:lnTo>
                  <a:lnTo>
                    <a:pt x="2374" y="5006"/>
                  </a:lnTo>
                  <a:lnTo>
                    <a:pt x="2423" y="4874"/>
                  </a:lnTo>
                  <a:lnTo>
                    <a:pt x="2459" y="4739"/>
                  </a:lnTo>
                  <a:lnTo>
                    <a:pt x="2484" y="4602"/>
                  </a:lnTo>
                  <a:lnTo>
                    <a:pt x="2499" y="4466"/>
                  </a:lnTo>
                  <a:lnTo>
                    <a:pt x="2505" y="4323"/>
                  </a:lnTo>
                  <a:lnTo>
                    <a:pt x="2499" y="4183"/>
                  </a:lnTo>
                  <a:lnTo>
                    <a:pt x="2484" y="4045"/>
                  </a:lnTo>
                  <a:lnTo>
                    <a:pt x="2459" y="3908"/>
                  </a:lnTo>
                  <a:lnTo>
                    <a:pt x="2423" y="3775"/>
                  </a:lnTo>
                  <a:lnTo>
                    <a:pt x="2374" y="3640"/>
                  </a:lnTo>
                  <a:lnTo>
                    <a:pt x="2316" y="3517"/>
                  </a:lnTo>
                  <a:lnTo>
                    <a:pt x="2251" y="3393"/>
                  </a:lnTo>
                  <a:lnTo>
                    <a:pt x="2176" y="3273"/>
                  </a:lnTo>
                  <a:lnTo>
                    <a:pt x="2090" y="3165"/>
                  </a:lnTo>
                  <a:lnTo>
                    <a:pt x="1998" y="3060"/>
                  </a:lnTo>
                  <a:lnTo>
                    <a:pt x="1899" y="2963"/>
                  </a:lnTo>
                  <a:lnTo>
                    <a:pt x="1791" y="2873"/>
                  </a:lnTo>
                  <a:lnTo>
                    <a:pt x="1678" y="2792"/>
                  </a:lnTo>
                  <a:lnTo>
                    <a:pt x="1559" y="2725"/>
                  </a:lnTo>
                  <a:lnTo>
                    <a:pt x="1421" y="2662"/>
                  </a:lnTo>
                  <a:lnTo>
                    <a:pt x="1298" y="2621"/>
                  </a:lnTo>
                  <a:lnTo>
                    <a:pt x="1154" y="2593"/>
                  </a:lnTo>
                  <a:lnTo>
                    <a:pt x="1031" y="2576"/>
                  </a:lnTo>
                  <a:lnTo>
                    <a:pt x="899" y="2558"/>
                  </a:lnTo>
                  <a:lnTo>
                    <a:pt x="759" y="2539"/>
                  </a:lnTo>
                  <a:lnTo>
                    <a:pt x="567" y="2514"/>
                  </a:lnTo>
                  <a:lnTo>
                    <a:pt x="510" y="2503"/>
                  </a:lnTo>
                  <a:lnTo>
                    <a:pt x="455" y="2494"/>
                  </a:lnTo>
                  <a:lnTo>
                    <a:pt x="404" y="2480"/>
                  </a:lnTo>
                  <a:lnTo>
                    <a:pt x="351" y="2465"/>
                  </a:lnTo>
                  <a:lnTo>
                    <a:pt x="304" y="2442"/>
                  </a:lnTo>
                  <a:lnTo>
                    <a:pt x="257" y="2421"/>
                  </a:lnTo>
                  <a:lnTo>
                    <a:pt x="214" y="2390"/>
                  </a:lnTo>
                  <a:lnTo>
                    <a:pt x="175" y="2362"/>
                  </a:lnTo>
                  <a:lnTo>
                    <a:pt x="140" y="2331"/>
                  </a:lnTo>
                  <a:lnTo>
                    <a:pt x="104" y="2297"/>
                  </a:lnTo>
                  <a:lnTo>
                    <a:pt x="77" y="2261"/>
                  </a:lnTo>
                  <a:lnTo>
                    <a:pt x="52" y="2224"/>
                  </a:lnTo>
                  <a:lnTo>
                    <a:pt x="31" y="2184"/>
                  </a:lnTo>
                  <a:lnTo>
                    <a:pt x="16" y="2144"/>
                  </a:lnTo>
                  <a:lnTo>
                    <a:pt x="5" y="2103"/>
                  </a:lnTo>
                  <a:lnTo>
                    <a:pt x="0" y="2062"/>
                  </a:lnTo>
                  <a:lnTo>
                    <a:pt x="0" y="2022"/>
                  </a:lnTo>
                  <a:lnTo>
                    <a:pt x="2" y="1979"/>
                  </a:lnTo>
                  <a:lnTo>
                    <a:pt x="9" y="1940"/>
                  </a:lnTo>
                  <a:lnTo>
                    <a:pt x="23" y="1899"/>
                  </a:lnTo>
                  <a:lnTo>
                    <a:pt x="39" y="1858"/>
                  </a:lnTo>
                  <a:lnTo>
                    <a:pt x="62" y="1819"/>
                  </a:lnTo>
                  <a:lnTo>
                    <a:pt x="90" y="1784"/>
                  </a:lnTo>
                  <a:lnTo>
                    <a:pt x="120" y="1748"/>
                  </a:lnTo>
                  <a:lnTo>
                    <a:pt x="154" y="1715"/>
                  </a:lnTo>
                  <a:lnTo>
                    <a:pt x="192" y="1685"/>
                  </a:lnTo>
                  <a:lnTo>
                    <a:pt x="233" y="1658"/>
                  </a:lnTo>
                  <a:lnTo>
                    <a:pt x="277" y="1631"/>
                  </a:lnTo>
                  <a:lnTo>
                    <a:pt x="324" y="1608"/>
                  </a:lnTo>
                  <a:lnTo>
                    <a:pt x="374" y="1589"/>
                  </a:lnTo>
                  <a:lnTo>
                    <a:pt x="428" y="1573"/>
                  </a:lnTo>
                  <a:lnTo>
                    <a:pt x="482" y="1555"/>
                  </a:lnTo>
                  <a:lnTo>
                    <a:pt x="535" y="1546"/>
                  </a:lnTo>
                  <a:lnTo>
                    <a:pt x="591" y="1540"/>
                  </a:lnTo>
                  <a:lnTo>
                    <a:pt x="649" y="1535"/>
                  </a:lnTo>
                  <a:lnTo>
                    <a:pt x="707" y="1535"/>
                  </a:lnTo>
                  <a:lnTo>
                    <a:pt x="759" y="1542"/>
                  </a:lnTo>
                  <a:lnTo>
                    <a:pt x="816" y="1549"/>
                  </a:lnTo>
                  <a:lnTo>
                    <a:pt x="873" y="1560"/>
                  </a:lnTo>
                  <a:lnTo>
                    <a:pt x="925" y="1576"/>
                  </a:lnTo>
                  <a:lnTo>
                    <a:pt x="976" y="1592"/>
                  </a:lnTo>
                  <a:lnTo>
                    <a:pt x="1026" y="1612"/>
                  </a:lnTo>
                  <a:lnTo>
                    <a:pt x="1072" y="1636"/>
                  </a:lnTo>
                  <a:lnTo>
                    <a:pt x="1116" y="1662"/>
                  </a:lnTo>
                  <a:lnTo>
                    <a:pt x="1155" y="1691"/>
                  </a:lnTo>
                  <a:lnTo>
                    <a:pt x="1195" y="1722"/>
                  </a:lnTo>
                  <a:lnTo>
                    <a:pt x="1225" y="1757"/>
                  </a:lnTo>
                  <a:lnTo>
                    <a:pt x="1255" y="1792"/>
                  </a:lnTo>
                  <a:lnTo>
                    <a:pt x="1282" y="1827"/>
                  </a:lnTo>
                  <a:lnTo>
                    <a:pt x="1302" y="1865"/>
                  </a:lnTo>
                  <a:lnTo>
                    <a:pt x="1318" y="1907"/>
                  </a:lnTo>
                  <a:lnTo>
                    <a:pt x="1332" y="1949"/>
                  </a:lnTo>
                  <a:lnTo>
                    <a:pt x="1334" y="1970"/>
                  </a:lnTo>
                  <a:lnTo>
                    <a:pt x="1993" y="1970"/>
                  </a:lnTo>
                  <a:lnTo>
                    <a:pt x="1990" y="1935"/>
                  </a:lnTo>
                  <a:lnTo>
                    <a:pt x="1974" y="1838"/>
                  </a:lnTo>
                  <a:lnTo>
                    <a:pt x="1948" y="1741"/>
                  </a:lnTo>
                  <a:lnTo>
                    <a:pt x="1919" y="1651"/>
                  </a:lnTo>
                  <a:lnTo>
                    <a:pt x="1874" y="1562"/>
                  </a:lnTo>
                  <a:lnTo>
                    <a:pt x="1826" y="1474"/>
                  </a:lnTo>
                  <a:lnTo>
                    <a:pt x="1764" y="1391"/>
                  </a:lnTo>
                  <a:lnTo>
                    <a:pt x="1699" y="1313"/>
                  </a:lnTo>
                  <a:lnTo>
                    <a:pt x="1622" y="1239"/>
                  </a:lnTo>
                  <a:lnTo>
                    <a:pt x="1566" y="1195"/>
                  </a:lnTo>
                  <a:lnTo>
                    <a:pt x="1566" y="0"/>
                  </a:lnTo>
                  <a:lnTo>
                    <a:pt x="3696" y="0"/>
                  </a:lnTo>
                  <a:lnTo>
                    <a:pt x="3696" y="7141"/>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62855" name="Freeform 7"/>
            <p:cNvSpPr>
              <a:spLocks/>
            </p:cNvSpPr>
            <p:nvPr/>
          </p:nvSpPr>
          <p:spPr bwMode="auto">
            <a:xfrm>
              <a:off x="4379" y="3098"/>
              <a:ext cx="167" cy="337"/>
            </a:xfrm>
            <a:custGeom>
              <a:avLst/>
              <a:gdLst>
                <a:gd name="T0" fmla="*/ 0 w 501"/>
                <a:gd name="T1" fmla="*/ 1011 h 1011"/>
                <a:gd name="T2" fmla="*/ 0 w 501"/>
                <a:gd name="T3" fmla="*/ 0 h 1011"/>
                <a:gd name="T4" fmla="*/ 53 w 501"/>
                <a:gd name="T5" fmla="*/ 8 h 1011"/>
                <a:gd name="T6" fmla="*/ 190 w 501"/>
                <a:gd name="T7" fmla="*/ 18 h 1011"/>
                <a:gd name="T8" fmla="*/ 330 w 501"/>
                <a:gd name="T9" fmla="*/ 16 h 1011"/>
                <a:gd name="T10" fmla="*/ 467 w 501"/>
                <a:gd name="T11" fmla="*/ 6 h 1011"/>
                <a:gd name="T12" fmla="*/ 501 w 501"/>
                <a:gd name="T13" fmla="*/ 2 h 1011"/>
                <a:gd name="T14" fmla="*/ 501 w 501"/>
                <a:gd name="T15" fmla="*/ 1011 h 1011"/>
                <a:gd name="T16" fmla="*/ 0 w 501"/>
                <a:gd name="T17" fmla="*/ 1011 h 1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1" h="1011">
                  <a:moveTo>
                    <a:pt x="0" y="1011"/>
                  </a:moveTo>
                  <a:lnTo>
                    <a:pt x="0" y="0"/>
                  </a:lnTo>
                  <a:lnTo>
                    <a:pt x="53" y="8"/>
                  </a:lnTo>
                  <a:lnTo>
                    <a:pt x="190" y="18"/>
                  </a:lnTo>
                  <a:lnTo>
                    <a:pt x="330" y="16"/>
                  </a:lnTo>
                  <a:lnTo>
                    <a:pt x="467" y="6"/>
                  </a:lnTo>
                  <a:lnTo>
                    <a:pt x="501" y="2"/>
                  </a:lnTo>
                  <a:lnTo>
                    <a:pt x="501" y="1011"/>
                  </a:lnTo>
                  <a:lnTo>
                    <a:pt x="0" y="1011"/>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62856" name="Freeform 8"/>
            <p:cNvSpPr>
              <a:spLocks/>
            </p:cNvSpPr>
            <p:nvPr/>
          </p:nvSpPr>
          <p:spPr bwMode="auto">
            <a:xfrm>
              <a:off x="3460" y="1054"/>
              <a:ext cx="1004" cy="2381"/>
            </a:xfrm>
            <a:custGeom>
              <a:avLst/>
              <a:gdLst>
                <a:gd name="T0" fmla="*/ 2134 w 3012"/>
                <a:gd name="T1" fmla="*/ 5 h 7141"/>
                <a:gd name="T2" fmla="*/ 2092 w 3012"/>
                <a:gd name="T3" fmla="*/ 1160 h 7141"/>
                <a:gd name="T4" fmla="*/ 1932 w 3012"/>
                <a:gd name="T5" fmla="*/ 1297 h 7141"/>
                <a:gd name="T6" fmla="*/ 1801 w 3012"/>
                <a:gd name="T7" fmla="*/ 1454 h 7141"/>
                <a:gd name="T8" fmla="*/ 1706 w 3012"/>
                <a:gd name="T9" fmla="*/ 1631 h 7141"/>
                <a:gd name="T10" fmla="*/ 1644 w 3012"/>
                <a:gd name="T11" fmla="*/ 1817 h 7141"/>
                <a:gd name="T12" fmla="*/ 1621 w 3012"/>
                <a:gd name="T13" fmla="*/ 2009 h 7141"/>
                <a:gd name="T14" fmla="*/ 1637 w 3012"/>
                <a:gd name="T15" fmla="*/ 2200 h 7141"/>
                <a:gd name="T16" fmla="*/ 1688 w 3012"/>
                <a:gd name="T17" fmla="*/ 2387 h 7141"/>
                <a:gd name="T18" fmla="*/ 1776 w 3012"/>
                <a:gd name="T19" fmla="*/ 2565 h 7141"/>
                <a:gd name="T20" fmla="*/ 1902 w 3012"/>
                <a:gd name="T21" fmla="*/ 2728 h 7141"/>
                <a:gd name="T22" fmla="*/ 2052 w 3012"/>
                <a:gd name="T23" fmla="*/ 2869 h 7141"/>
                <a:gd name="T24" fmla="*/ 2228 w 3012"/>
                <a:gd name="T25" fmla="*/ 2985 h 7141"/>
                <a:gd name="T26" fmla="*/ 2438 w 3012"/>
                <a:gd name="T27" fmla="*/ 3072 h 7141"/>
                <a:gd name="T28" fmla="*/ 2651 w 3012"/>
                <a:gd name="T29" fmla="*/ 3126 h 7141"/>
                <a:gd name="T30" fmla="*/ 2873 w 3012"/>
                <a:gd name="T31" fmla="*/ 3154 h 7141"/>
                <a:gd name="T32" fmla="*/ 3012 w 3012"/>
                <a:gd name="T33" fmla="*/ 3295 h 7141"/>
                <a:gd name="T34" fmla="*/ 2845 w 3012"/>
                <a:gd name="T35" fmla="*/ 3307 h 7141"/>
                <a:gd name="T36" fmla="*/ 2642 w 3012"/>
                <a:gd name="T37" fmla="*/ 3361 h 7141"/>
                <a:gd name="T38" fmla="*/ 2456 w 3012"/>
                <a:gd name="T39" fmla="*/ 3457 h 7141"/>
                <a:gd name="T40" fmla="*/ 2292 w 3012"/>
                <a:gd name="T41" fmla="*/ 3588 h 7141"/>
                <a:gd name="T42" fmla="*/ 2157 w 3012"/>
                <a:gd name="T43" fmla="*/ 3747 h 7141"/>
                <a:gd name="T44" fmla="*/ 2071 w 3012"/>
                <a:gd name="T45" fmla="*/ 3906 h 7141"/>
                <a:gd name="T46" fmla="*/ 1342 w 3012"/>
                <a:gd name="T47" fmla="*/ 3588 h 7141"/>
                <a:gd name="T48" fmla="*/ 1269 w 3012"/>
                <a:gd name="T49" fmla="*/ 3787 h 7141"/>
                <a:gd name="T50" fmla="*/ 1206 w 3012"/>
                <a:gd name="T51" fmla="*/ 4058 h 7141"/>
                <a:gd name="T52" fmla="*/ 1186 w 3012"/>
                <a:gd name="T53" fmla="*/ 4338 h 7141"/>
                <a:gd name="T54" fmla="*/ 1210 w 3012"/>
                <a:gd name="T55" fmla="*/ 4616 h 7141"/>
                <a:gd name="T56" fmla="*/ 1275 w 3012"/>
                <a:gd name="T57" fmla="*/ 4887 h 7141"/>
                <a:gd name="T58" fmla="*/ 1382 w 3012"/>
                <a:gd name="T59" fmla="*/ 5144 h 7141"/>
                <a:gd name="T60" fmla="*/ 1524 w 3012"/>
                <a:gd name="T61" fmla="*/ 5381 h 7141"/>
                <a:gd name="T62" fmla="*/ 1703 w 3012"/>
                <a:gd name="T63" fmla="*/ 5595 h 7141"/>
                <a:gd name="T64" fmla="*/ 1913 w 3012"/>
                <a:gd name="T65" fmla="*/ 5780 h 7141"/>
                <a:gd name="T66" fmla="*/ 2126 w 3012"/>
                <a:gd name="T67" fmla="*/ 5920 h 7141"/>
                <a:gd name="T68" fmla="*/ 0 w 3012"/>
                <a:gd name="T69" fmla="*/ 7141 h 7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12" h="7141">
                  <a:moveTo>
                    <a:pt x="0" y="0"/>
                  </a:moveTo>
                  <a:lnTo>
                    <a:pt x="2134" y="5"/>
                  </a:lnTo>
                  <a:lnTo>
                    <a:pt x="2134" y="1131"/>
                  </a:lnTo>
                  <a:lnTo>
                    <a:pt x="2092" y="1160"/>
                  </a:lnTo>
                  <a:lnTo>
                    <a:pt x="2010" y="1226"/>
                  </a:lnTo>
                  <a:lnTo>
                    <a:pt x="1932" y="1297"/>
                  </a:lnTo>
                  <a:lnTo>
                    <a:pt x="1863" y="1372"/>
                  </a:lnTo>
                  <a:lnTo>
                    <a:pt x="1801" y="1454"/>
                  </a:lnTo>
                  <a:lnTo>
                    <a:pt x="1749" y="1542"/>
                  </a:lnTo>
                  <a:lnTo>
                    <a:pt x="1706" y="1631"/>
                  </a:lnTo>
                  <a:lnTo>
                    <a:pt x="1672" y="1722"/>
                  </a:lnTo>
                  <a:lnTo>
                    <a:pt x="1644" y="1817"/>
                  </a:lnTo>
                  <a:lnTo>
                    <a:pt x="1624" y="1908"/>
                  </a:lnTo>
                  <a:lnTo>
                    <a:pt x="1621" y="2009"/>
                  </a:lnTo>
                  <a:lnTo>
                    <a:pt x="1624" y="2103"/>
                  </a:lnTo>
                  <a:lnTo>
                    <a:pt x="1637" y="2200"/>
                  </a:lnTo>
                  <a:lnTo>
                    <a:pt x="1657" y="2294"/>
                  </a:lnTo>
                  <a:lnTo>
                    <a:pt x="1688" y="2387"/>
                  </a:lnTo>
                  <a:lnTo>
                    <a:pt x="1729" y="2476"/>
                  </a:lnTo>
                  <a:lnTo>
                    <a:pt x="1776" y="2565"/>
                  </a:lnTo>
                  <a:lnTo>
                    <a:pt x="1838" y="2647"/>
                  </a:lnTo>
                  <a:lnTo>
                    <a:pt x="1902" y="2728"/>
                  </a:lnTo>
                  <a:lnTo>
                    <a:pt x="1975" y="2800"/>
                  </a:lnTo>
                  <a:lnTo>
                    <a:pt x="2052" y="2869"/>
                  </a:lnTo>
                  <a:lnTo>
                    <a:pt x="2141" y="2932"/>
                  </a:lnTo>
                  <a:lnTo>
                    <a:pt x="2228" y="2985"/>
                  </a:lnTo>
                  <a:lnTo>
                    <a:pt x="2326" y="3033"/>
                  </a:lnTo>
                  <a:lnTo>
                    <a:pt x="2438" y="3072"/>
                  </a:lnTo>
                  <a:lnTo>
                    <a:pt x="2541" y="3102"/>
                  </a:lnTo>
                  <a:lnTo>
                    <a:pt x="2651" y="3126"/>
                  </a:lnTo>
                  <a:lnTo>
                    <a:pt x="2763" y="3141"/>
                  </a:lnTo>
                  <a:lnTo>
                    <a:pt x="2873" y="3154"/>
                  </a:lnTo>
                  <a:lnTo>
                    <a:pt x="3012" y="3167"/>
                  </a:lnTo>
                  <a:lnTo>
                    <a:pt x="3012" y="3295"/>
                  </a:lnTo>
                  <a:lnTo>
                    <a:pt x="2947" y="3297"/>
                  </a:lnTo>
                  <a:lnTo>
                    <a:pt x="2845" y="3307"/>
                  </a:lnTo>
                  <a:lnTo>
                    <a:pt x="2741" y="3330"/>
                  </a:lnTo>
                  <a:lnTo>
                    <a:pt x="2642" y="3361"/>
                  </a:lnTo>
                  <a:lnTo>
                    <a:pt x="2546" y="3405"/>
                  </a:lnTo>
                  <a:lnTo>
                    <a:pt x="2456" y="3457"/>
                  </a:lnTo>
                  <a:lnTo>
                    <a:pt x="2371" y="3518"/>
                  </a:lnTo>
                  <a:lnTo>
                    <a:pt x="2292" y="3588"/>
                  </a:lnTo>
                  <a:lnTo>
                    <a:pt x="2219" y="3663"/>
                  </a:lnTo>
                  <a:lnTo>
                    <a:pt x="2157" y="3747"/>
                  </a:lnTo>
                  <a:lnTo>
                    <a:pt x="2104" y="3837"/>
                  </a:lnTo>
                  <a:lnTo>
                    <a:pt x="2071" y="3906"/>
                  </a:lnTo>
                  <a:lnTo>
                    <a:pt x="1939" y="3852"/>
                  </a:lnTo>
                  <a:lnTo>
                    <a:pt x="1342" y="3588"/>
                  </a:lnTo>
                  <a:lnTo>
                    <a:pt x="1315" y="3655"/>
                  </a:lnTo>
                  <a:lnTo>
                    <a:pt x="1269" y="3787"/>
                  </a:lnTo>
                  <a:lnTo>
                    <a:pt x="1232" y="3921"/>
                  </a:lnTo>
                  <a:lnTo>
                    <a:pt x="1206" y="4058"/>
                  </a:lnTo>
                  <a:lnTo>
                    <a:pt x="1191" y="4195"/>
                  </a:lnTo>
                  <a:lnTo>
                    <a:pt x="1186" y="4338"/>
                  </a:lnTo>
                  <a:lnTo>
                    <a:pt x="1191" y="4476"/>
                  </a:lnTo>
                  <a:lnTo>
                    <a:pt x="1210" y="4616"/>
                  </a:lnTo>
                  <a:lnTo>
                    <a:pt x="1237" y="4752"/>
                  </a:lnTo>
                  <a:lnTo>
                    <a:pt x="1275" y="4887"/>
                  </a:lnTo>
                  <a:lnTo>
                    <a:pt x="1325" y="5016"/>
                  </a:lnTo>
                  <a:lnTo>
                    <a:pt x="1382" y="5144"/>
                  </a:lnTo>
                  <a:lnTo>
                    <a:pt x="1450" y="5264"/>
                  </a:lnTo>
                  <a:lnTo>
                    <a:pt x="1524" y="5381"/>
                  </a:lnTo>
                  <a:lnTo>
                    <a:pt x="1611" y="5492"/>
                  </a:lnTo>
                  <a:lnTo>
                    <a:pt x="1703" y="5595"/>
                  </a:lnTo>
                  <a:lnTo>
                    <a:pt x="1804" y="5692"/>
                  </a:lnTo>
                  <a:lnTo>
                    <a:pt x="1913" y="5780"/>
                  </a:lnTo>
                  <a:lnTo>
                    <a:pt x="2025" y="5860"/>
                  </a:lnTo>
                  <a:lnTo>
                    <a:pt x="2126" y="5920"/>
                  </a:lnTo>
                  <a:lnTo>
                    <a:pt x="2126" y="7141"/>
                  </a:lnTo>
                  <a:lnTo>
                    <a:pt x="0" y="7141"/>
                  </a:lnTo>
                  <a:lnTo>
                    <a:pt x="0" y="0"/>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62857" name="Freeform 9"/>
            <p:cNvSpPr>
              <a:spLocks/>
            </p:cNvSpPr>
            <p:nvPr/>
          </p:nvSpPr>
          <p:spPr bwMode="auto">
            <a:xfrm>
              <a:off x="4073" y="2110"/>
              <a:ext cx="781" cy="777"/>
            </a:xfrm>
            <a:custGeom>
              <a:avLst/>
              <a:gdLst>
                <a:gd name="T0" fmla="*/ 196 w 2343"/>
                <a:gd name="T1" fmla="*/ 836 h 2330"/>
                <a:gd name="T2" fmla="*/ 152 w 2343"/>
                <a:gd name="T3" fmla="*/ 1039 h 2330"/>
                <a:gd name="T4" fmla="*/ 148 w 2343"/>
                <a:gd name="T5" fmla="*/ 1249 h 2330"/>
                <a:gd name="T6" fmla="*/ 187 w 2343"/>
                <a:gd name="T7" fmla="*/ 1455 h 2330"/>
                <a:gd name="T8" fmla="*/ 269 w 2343"/>
                <a:gd name="T9" fmla="*/ 1649 h 2330"/>
                <a:gd name="T10" fmla="*/ 386 w 2343"/>
                <a:gd name="T11" fmla="*/ 1821 h 2330"/>
                <a:gd name="T12" fmla="*/ 538 w 2343"/>
                <a:gd name="T13" fmla="*/ 1966 h 2330"/>
                <a:gd name="T14" fmla="*/ 713 w 2343"/>
                <a:gd name="T15" fmla="*/ 2077 h 2330"/>
                <a:gd name="T16" fmla="*/ 907 w 2343"/>
                <a:gd name="T17" fmla="*/ 2151 h 2330"/>
                <a:gd name="T18" fmla="*/ 1115 w 2343"/>
                <a:gd name="T19" fmla="*/ 2183 h 2330"/>
                <a:gd name="T20" fmla="*/ 1325 w 2343"/>
                <a:gd name="T21" fmla="*/ 2175 h 2330"/>
                <a:gd name="T22" fmla="*/ 1527 w 2343"/>
                <a:gd name="T23" fmla="*/ 2122 h 2330"/>
                <a:gd name="T24" fmla="*/ 1712 w 2343"/>
                <a:gd name="T25" fmla="*/ 2031 h 2330"/>
                <a:gd name="T26" fmla="*/ 1877 w 2343"/>
                <a:gd name="T27" fmla="*/ 1902 h 2330"/>
                <a:gd name="T28" fmla="*/ 2014 w 2343"/>
                <a:gd name="T29" fmla="*/ 1744 h 2330"/>
                <a:gd name="T30" fmla="*/ 2116 w 2343"/>
                <a:gd name="T31" fmla="*/ 1561 h 2330"/>
                <a:gd name="T32" fmla="*/ 2179 w 2343"/>
                <a:gd name="T33" fmla="*/ 1362 h 2330"/>
                <a:gd name="T34" fmla="*/ 2200 w 2343"/>
                <a:gd name="T35" fmla="*/ 1153 h 2330"/>
                <a:gd name="T36" fmla="*/ 2179 w 2343"/>
                <a:gd name="T37" fmla="*/ 945 h 2330"/>
                <a:gd name="T38" fmla="*/ 2114 w 2343"/>
                <a:gd name="T39" fmla="*/ 747 h 2330"/>
                <a:gd name="T40" fmla="*/ 2012 w 2343"/>
                <a:gd name="T41" fmla="*/ 564 h 2330"/>
                <a:gd name="T42" fmla="*/ 1874 w 2343"/>
                <a:gd name="T43" fmla="*/ 406 h 2330"/>
                <a:gd name="T44" fmla="*/ 1708 w 2343"/>
                <a:gd name="T45" fmla="*/ 278 h 2330"/>
                <a:gd name="T46" fmla="*/ 1519 w 2343"/>
                <a:gd name="T47" fmla="*/ 188 h 2330"/>
                <a:gd name="T48" fmla="*/ 1317 w 2343"/>
                <a:gd name="T49" fmla="*/ 137 h 2330"/>
                <a:gd name="T50" fmla="*/ 1174 w 2343"/>
                <a:gd name="T51" fmla="*/ 128 h 2330"/>
                <a:gd name="T52" fmla="*/ 1267 w 2343"/>
                <a:gd name="T53" fmla="*/ 5 h 2330"/>
                <a:gd name="T54" fmla="*/ 1497 w 2343"/>
                <a:gd name="T55" fmla="*/ 39 h 2330"/>
                <a:gd name="T56" fmla="*/ 1707 w 2343"/>
                <a:gd name="T57" fmla="*/ 114 h 2330"/>
                <a:gd name="T58" fmla="*/ 1898 w 2343"/>
                <a:gd name="T59" fmla="*/ 237 h 2330"/>
                <a:gd name="T60" fmla="*/ 2060 w 2343"/>
                <a:gd name="T61" fmla="*/ 391 h 2330"/>
                <a:gd name="T62" fmla="*/ 2189 w 2343"/>
                <a:gd name="T63" fmla="*/ 574 h 2330"/>
                <a:gd name="T64" fmla="*/ 2280 w 2343"/>
                <a:gd name="T65" fmla="*/ 776 h 2330"/>
                <a:gd name="T66" fmla="*/ 2331 w 2343"/>
                <a:gd name="T67" fmla="*/ 994 h 2330"/>
                <a:gd name="T68" fmla="*/ 2342 w 2343"/>
                <a:gd name="T69" fmla="*/ 1217 h 2330"/>
                <a:gd name="T70" fmla="*/ 2309 w 2343"/>
                <a:gd name="T71" fmla="*/ 1437 h 2330"/>
                <a:gd name="T72" fmla="*/ 2235 w 2343"/>
                <a:gd name="T73" fmla="*/ 1650 h 2330"/>
                <a:gd name="T74" fmla="*/ 2122 w 2343"/>
                <a:gd name="T75" fmla="*/ 1841 h 2330"/>
                <a:gd name="T76" fmla="*/ 1976 w 2343"/>
                <a:gd name="T77" fmla="*/ 2009 h 2330"/>
                <a:gd name="T78" fmla="*/ 1799 w 2343"/>
                <a:gd name="T79" fmla="*/ 2147 h 2330"/>
                <a:gd name="T80" fmla="*/ 1599 w 2343"/>
                <a:gd name="T81" fmla="*/ 2248 h 2330"/>
                <a:gd name="T82" fmla="*/ 1385 w 2343"/>
                <a:gd name="T83" fmla="*/ 2309 h 2330"/>
                <a:gd name="T84" fmla="*/ 1166 w 2343"/>
                <a:gd name="T85" fmla="*/ 2330 h 2330"/>
                <a:gd name="T86" fmla="*/ 944 w 2343"/>
                <a:gd name="T87" fmla="*/ 2307 h 2330"/>
                <a:gd name="T88" fmla="*/ 728 w 2343"/>
                <a:gd name="T89" fmla="*/ 2242 h 2330"/>
                <a:gd name="T90" fmla="*/ 529 w 2343"/>
                <a:gd name="T91" fmla="*/ 2139 h 2330"/>
                <a:gd name="T92" fmla="*/ 356 w 2343"/>
                <a:gd name="T93" fmla="*/ 1996 h 2330"/>
                <a:gd name="T94" fmla="*/ 213 w 2343"/>
                <a:gd name="T95" fmla="*/ 1829 h 2330"/>
                <a:gd name="T96" fmla="*/ 101 w 2343"/>
                <a:gd name="T97" fmla="*/ 1635 h 2330"/>
                <a:gd name="T98" fmla="*/ 31 w 2343"/>
                <a:gd name="T99" fmla="*/ 1423 h 2330"/>
                <a:gd name="T100" fmla="*/ 0 w 2343"/>
                <a:gd name="T101" fmla="*/ 1202 h 2330"/>
                <a:gd name="T102" fmla="*/ 16 w 2343"/>
                <a:gd name="T103" fmla="*/ 977 h 2330"/>
                <a:gd name="T104" fmla="*/ 70 w 2343"/>
                <a:gd name="T105" fmla="*/ 762 h 2330"/>
                <a:gd name="T106" fmla="*/ 233 w 2343"/>
                <a:gd name="T107" fmla="*/ 739 h 2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43" h="2330">
                  <a:moveTo>
                    <a:pt x="233" y="739"/>
                  </a:moveTo>
                  <a:lnTo>
                    <a:pt x="196" y="836"/>
                  </a:lnTo>
                  <a:lnTo>
                    <a:pt x="169" y="935"/>
                  </a:lnTo>
                  <a:lnTo>
                    <a:pt x="152" y="1039"/>
                  </a:lnTo>
                  <a:lnTo>
                    <a:pt x="144" y="1145"/>
                  </a:lnTo>
                  <a:lnTo>
                    <a:pt x="148" y="1249"/>
                  </a:lnTo>
                  <a:lnTo>
                    <a:pt x="164" y="1351"/>
                  </a:lnTo>
                  <a:lnTo>
                    <a:pt x="187" y="1455"/>
                  </a:lnTo>
                  <a:lnTo>
                    <a:pt x="223" y="1552"/>
                  </a:lnTo>
                  <a:lnTo>
                    <a:pt x="269" y="1649"/>
                  </a:lnTo>
                  <a:lnTo>
                    <a:pt x="323" y="1737"/>
                  </a:lnTo>
                  <a:lnTo>
                    <a:pt x="386" y="1821"/>
                  </a:lnTo>
                  <a:lnTo>
                    <a:pt x="458" y="1895"/>
                  </a:lnTo>
                  <a:lnTo>
                    <a:pt x="538" y="1966"/>
                  </a:lnTo>
                  <a:lnTo>
                    <a:pt x="623" y="2026"/>
                  </a:lnTo>
                  <a:lnTo>
                    <a:pt x="713" y="2077"/>
                  </a:lnTo>
                  <a:lnTo>
                    <a:pt x="809" y="2118"/>
                  </a:lnTo>
                  <a:lnTo>
                    <a:pt x="907" y="2151"/>
                  </a:lnTo>
                  <a:lnTo>
                    <a:pt x="1012" y="2172"/>
                  </a:lnTo>
                  <a:lnTo>
                    <a:pt x="1115" y="2183"/>
                  </a:lnTo>
                  <a:lnTo>
                    <a:pt x="1220" y="2183"/>
                  </a:lnTo>
                  <a:lnTo>
                    <a:pt x="1325" y="2175"/>
                  </a:lnTo>
                  <a:lnTo>
                    <a:pt x="1427" y="2153"/>
                  </a:lnTo>
                  <a:lnTo>
                    <a:pt x="1527" y="2122"/>
                  </a:lnTo>
                  <a:lnTo>
                    <a:pt x="1621" y="2082"/>
                  </a:lnTo>
                  <a:lnTo>
                    <a:pt x="1712" y="2031"/>
                  </a:lnTo>
                  <a:lnTo>
                    <a:pt x="1799" y="1971"/>
                  </a:lnTo>
                  <a:lnTo>
                    <a:pt x="1877" y="1902"/>
                  </a:lnTo>
                  <a:lnTo>
                    <a:pt x="1952" y="1829"/>
                  </a:lnTo>
                  <a:lnTo>
                    <a:pt x="2014" y="1744"/>
                  </a:lnTo>
                  <a:lnTo>
                    <a:pt x="2071" y="1655"/>
                  </a:lnTo>
                  <a:lnTo>
                    <a:pt x="2116" y="1561"/>
                  </a:lnTo>
                  <a:lnTo>
                    <a:pt x="2152" y="1463"/>
                  </a:lnTo>
                  <a:lnTo>
                    <a:pt x="2179" y="1362"/>
                  </a:lnTo>
                  <a:lnTo>
                    <a:pt x="2193" y="1258"/>
                  </a:lnTo>
                  <a:lnTo>
                    <a:pt x="2200" y="1153"/>
                  </a:lnTo>
                  <a:lnTo>
                    <a:pt x="2193" y="1049"/>
                  </a:lnTo>
                  <a:lnTo>
                    <a:pt x="2179" y="945"/>
                  </a:lnTo>
                  <a:lnTo>
                    <a:pt x="2151" y="844"/>
                  </a:lnTo>
                  <a:lnTo>
                    <a:pt x="2114" y="747"/>
                  </a:lnTo>
                  <a:lnTo>
                    <a:pt x="2068" y="651"/>
                  </a:lnTo>
                  <a:lnTo>
                    <a:pt x="2012" y="564"/>
                  </a:lnTo>
                  <a:lnTo>
                    <a:pt x="1947" y="483"/>
                  </a:lnTo>
                  <a:lnTo>
                    <a:pt x="1874" y="406"/>
                  </a:lnTo>
                  <a:lnTo>
                    <a:pt x="1796" y="339"/>
                  </a:lnTo>
                  <a:lnTo>
                    <a:pt x="1708" y="278"/>
                  </a:lnTo>
                  <a:lnTo>
                    <a:pt x="1617" y="230"/>
                  </a:lnTo>
                  <a:lnTo>
                    <a:pt x="1519" y="188"/>
                  </a:lnTo>
                  <a:lnTo>
                    <a:pt x="1419" y="159"/>
                  </a:lnTo>
                  <a:lnTo>
                    <a:pt x="1317" y="137"/>
                  </a:lnTo>
                  <a:lnTo>
                    <a:pt x="1214" y="128"/>
                  </a:lnTo>
                  <a:lnTo>
                    <a:pt x="1174" y="128"/>
                  </a:lnTo>
                  <a:lnTo>
                    <a:pt x="1174" y="0"/>
                  </a:lnTo>
                  <a:lnTo>
                    <a:pt x="1267" y="5"/>
                  </a:lnTo>
                  <a:lnTo>
                    <a:pt x="1393" y="23"/>
                  </a:lnTo>
                  <a:lnTo>
                    <a:pt x="1497" y="39"/>
                  </a:lnTo>
                  <a:lnTo>
                    <a:pt x="1599" y="68"/>
                  </a:lnTo>
                  <a:lnTo>
                    <a:pt x="1707" y="114"/>
                  </a:lnTo>
                  <a:lnTo>
                    <a:pt x="1807" y="171"/>
                  </a:lnTo>
                  <a:lnTo>
                    <a:pt x="1898" y="237"/>
                  </a:lnTo>
                  <a:lnTo>
                    <a:pt x="1983" y="310"/>
                  </a:lnTo>
                  <a:lnTo>
                    <a:pt x="2060" y="391"/>
                  </a:lnTo>
                  <a:lnTo>
                    <a:pt x="2130" y="479"/>
                  </a:lnTo>
                  <a:lnTo>
                    <a:pt x="2189" y="574"/>
                  </a:lnTo>
                  <a:lnTo>
                    <a:pt x="2238" y="674"/>
                  </a:lnTo>
                  <a:lnTo>
                    <a:pt x="2280" y="776"/>
                  </a:lnTo>
                  <a:lnTo>
                    <a:pt x="2311" y="883"/>
                  </a:lnTo>
                  <a:lnTo>
                    <a:pt x="2331" y="994"/>
                  </a:lnTo>
                  <a:lnTo>
                    <a:pt x="2343" y="1105"/>
                  </a:lnTo>
                  <a:lnTo>
                    <a:pt x="2342" y="1217"/>
                  </a:lnTo>
                  <a:lnTo>
                    <a:pt x="2329" y="1328"/>
                  </a:lnTo>
                  <a:lnTo>
                    <a:pt x="2309" y="1437"/>
                  </a:lnTo>
                  <a:lnTo>
                    <a:pt x="2277" y="1546"/>
                  </a:lnTo>
                  <a:lnTo>
                    <a:pt x="2235" y="1650"/>
                  </a:lnTo>
                  <a:lnTo>
                    <a:pt x="2184" y="1750"/>
                  </a:lnTo>
                  <a:lnTo>
                    <a:pt x="2122" y="1841"/>
                  </a:lnTo>
                  <a:lnTo>
                    <a:pt x="2052" y="1930"/>
                  </a:lnTo>
                  <a:lnTo>
                    <a:pt x="1976" y="2009"/>
                  </a:lnTo>
                  <a:lnTo>
                    <a:pt x="1890" y="2082"/>
                  </a:lnTo>
                  <a:lnTo>
                    <a:pt x="1799" y="2147"/>
                  </a:lnTo>
                  <a:lnTo>
                    <a:pt x="1702" y="2202"/>
                  </a:lnTo>
                  <a:lnTo>
                    <a:pt x="1599" y="2248"/>
                  </a:lnTo>
                  <a:lnTo>
                    <a:pt x="1493" y="2283"/>
                  </a:lnTo>
                  <a:lnTo>
                    <a:pt x="1385" y="2309"/>
                  </a:lnTo>
                  <a:lnTo>
                    <a:pt x="1276" y="2325"/>
                  </a:lnTo>
                  <a:lnTo>
                    <a:pt x="1166" y="2330"/>
                  </a:lnTo>
                  <a:lnTo>
                    <a:pt x="1053" y="2322"/>
                  </a:lnTo>
                  <a:lnTo>
                    <a:pt x="944" y="2307"/>
                  </a:lnTo>
                  <a:lnTo>
                    <a:pt x="833" y="2279"/>
                  </a:lnTo>
                  <a:lnTo>
                    <a:pt x="728" y="2242"/>
                  </a:lnTo>
                  <a:lnTo>
                    <a:pt x="628" y="2195"/>
                  </a:lnTo>
                  <a:lnTo>
                    <a:pt x="529" y="2139"/>
                  </a:lnTo>
                  <a:lnTo>
                    <a:pt x="439" y="2076"/>
                  </a:lnTo>
                  <a:lnTo>
                    <a:pt x="356" y="1996"/>
                  </a:lnTo>
                  <a:lnTo>
                    <a:pt x="280" y="1918"/>
                  </a:lnTo>
                  <a:lnTo>
                    <a:pt x="213" y="1829"/>
                  </a:lnTo>
                  <a:lnTo>
                    <a:pt x="152" y="1735"/>
                  </a:lnTo>
                  <a:lnTo>
                    <a:pt x="101" y="1635"/>
                  </a:lnTo>
                  <a:lnTo>
                    <a:pt x="61" y="1530"/>
                  </a:lnTo>
                  <a:lnTo>
                    <a:pt x="31" y="1423"/>
                  </a:lnTo>
                  <a:lnTo>
                    <a:pt x="10" y="1311"/>
                  </a:lnTo>
                  <a:lnTo>
                    <a:pt x="0" y="1202"/>
                  </a:lnTo>
                  <a:lnTo>
                    <a:pt x="2" y="1089"/>
                  </a:lnTo>
                  <a:lnTo>
                    <a:pt x="16" y="977"/>
                  </a:lnTo>
                  <a:lnTo>
                    <a:pt x="37" y="867"/>
                  </a:lnTo>
                  <a:lnTo>
                    <a:pt x="70" y="762"/>
                  </a:lnTo>
                  <a:lnTo>
                    <a:pt x="101" y="685"/>
                  </a:lnTo>
                  <a:lnTo>
                    <a:pt x="233" y="739"/>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62858" name="Freeform 10"/>
            <p:cNvSpPr>
              <a:spLocks/>
            </p:cNvSpPr>
            <p:nvPr/>
          </p:nvSpPr>
          <p:spPr bwMode="auto">
            <a:xfrm>
              <a:off x="4121" y="2153"/>
              <a:ext cx="685" cy="685"/>
            </a:xfrm>
            <a:custGeom>
              <a:avLst/>
              <a:gdLst>
                <a:gd name="T0" fmla="*/ 52 w 2056"/>
                <a:gd name="T1" fmla="*/ 708 h 2055"/>
                <a:gd name="T2" fmla="*/ 8 w 2056"/>
                <a:gd name="T3" fmla="*/ 911 h 2055"/>
                <a:gd name="T4" fmla="*/ 4 w 2056"/>
                <a:gd name="T5" fmla="*/ 1121 h 2055"/>
                <a:gd name="T6" fmla="*/ 43 w 2056"/>
                <a:gd name="T7" fmla="*/ 1327 h 2055"/>
                <a:gd name="T8" fmla="*/ 125 w 2056"/>
                <a:gd name="T9" fmla="*/ 1521 h 2055"/>
                <a:gd name="T10" fmla="*/ 242 w 2056"/>
                <a:gd name="T11" fmla="*/ 1693 h 2055"/>
                <a:gd name="T12" fmla="*/ 394 w 2056"/>
                <a:gd name="T13" fmla="*/ 1838 h 2055"/>
                <a:gd name="T14" fmla="*/ 569 w 2056"/>
                <a:gd name="T15" fmla="*/ 1949 h 2055"/>
                <a:gd name="T16" fmla="*/ 763 w 2056"/>
                <a:gd name="T17" fmla="*/ 2023 h 2055"/>
                <a:gd name="T18" fmla="*/ 971 w 2056"/>
                <a:gd name="T19" fmla="*/ 2055 h 2055"/>
                <a:gd name="T20" fmla="*/ 1181 w 2056"/>
                <a:gd name="T21" fmla="*/ 2047 h 2055"/>
                <a:gd name="T22" fmla="*/ 1383 w 2056"/>
                <a:gd name="T23" fmla="*/ 1994 h 2055"/>
                <a:gd name="T24" fmla="*/ 1568 w 2056"/>
                <a:gd name="T25" fmla="*/ 1903 h 2055"/>
                <a:gd name="T26" fmla="*/ 1733 w 2056"/>
                <a:gd name="T27" fmla="*/ 1774 h 2055"/>
                <a:gd name="T28" fmla="*/ 1870 w 2056"/>
                <a:gd name="T29" fmla="*/ 1616 h 2055"/>
                <a:gd name="T30" fmla="*/ 1972 w 2056"/>
                <a:gd name="T31" fmla="*/ 1433 h 2055"/>
                <a:gd name="T32" fmla="*/ 2035 w 2056"/>
                <a:gd name="T33" fmla="*/ 1234 h 2055"/>
                <a:gd name="T34" fmla="*/ 2056 w 2056"/>
                <a:gd name="T35" fmla="*/ 1025 h 2055"/>
                <a:gd name="T36" fmla="*/ 2035 w 2056"/>
                <a:gd name="T37" fmla="*/ 817 h 2055"/>
                <a:gd name="T38" fmla="*/ 1970 w 2056"/>
                <a:gd name="T39" fmla="*/ 619 h 2055"/>
                <a:gd name="T40" fmla="*/ 1868 w 2056"/>
                <a:gd name="T41" fmla="*/ 436 h 2055"/>
                <a:gd name="T42" fmla="*/ 1730 w 2056"/>
                <a:gd name="T43" fmla="*/ 278 h 2055"/>
                <a:gd name="T44" fmla="*/ 1564 w 2056"/>
                <a:gd name="T45" fmla="*/ 150 h 2055"/>
                <a:gd name="T46" fmla="*/ 1375 w 2056"/>
                <a:gd name="T47" fmla="*/ 60 h 2055"/>
                <a:gd name="T48" fmla="*/ 1173 w 2056"/>
                <a:gd name="T49" fmla="*/ 9 h 2055"/>
                <a:gd name="T50" fmla="*/ 1030 w 2056"/>
                <a:gd name="T51" fmla="*/ 0 h 2055"/>
                <a:gd name="T52" fmla="*/ 863 w 2056"/>
                <a:gd name="T53" fmla="*/ 12 h 2055"/>
                <a:gd name="T54" fmla="*/ 660 w 2056"/>
                <a:gd name="T55" fmla="*/ 66 h 2055"/>
                <a:gd name="T56" fmla="*/ 474 w 2056"/>
                <a:gd name="T57" fmla="*/ 162 h 2055"/>
                <a:gd name="T58" fmla="*/ 310 w 2056"/>
                <a:gd name="T59" fmla="*/ 293 h 2055"/>
                <a:gd name="T60" fmla="*/ 175 w 2056"/>
                <a:gd name="T61" fmla="*/ 452 h 2055"/>
                <a:gd name="T62" fmla="*/ 89 w 2056"/>
                <a:gd name="T63" fmla="*/ 611 h 2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56" h="2055">
                  <a:moveTo>
                    <a:pt x="89" y="611"/>
                  </a:moveTo>
                  <a:lnTo>
                    <a:pt x="52" y="708"/>
                  </a:lnTo>
                  <a:lnTo>
                    <a:pt x="25" y="807"/>
                  </a:lnTo>
                  <a:lnTo>
                    <a:pt x="8" y="911"/>
                  </a:lnTo>
                  <a:lnTo>
                    <a:pt x="0" y="1017"/>
                  </a:lnTo>
                  <a:lnTo>
                    <a:pt x="4" y="1121"/>
                  </a:lnTo>
                  <a:lnTo>
                    <a:pt x="20" y="1223"/>
                  </a:lnTo>
                  <a:lnTo>
                    <a:pt x="43" y="1327"/>
                  </a:lnTo>
                  <a:lnTo>
                    <a:pt x="79" y="1424"/>
                  </a:lnTo>
                  <a:lnTo>
                    <a:pt x="125" y="1521"/>
                  </a:lnTo>
                  <a:lnTo>
                    <a:pt x="179" y="1609"/>
                  </a:lnTo>
                  <a:lnTo>
                    <a:pt x="242" y="1693"/>
                  </a:lnTo>
                  <a:lnTo>
                    <a:pt x="314" y="1767"/>
                  </a:lnTo>
                  <a:lnTo>
                    <a:pt x="394" y="1838"/>
                  </a:lnTo>
                  <a:lnTo>
                    <a:pt x="479" y="1898"/>
                  </a:lnTo>
                  <a:lnTo>
                    <a:pt x="569" y="1949"/>
                  </a:lnTo>
                  <a:lnTo>
                    <a:pt x="665" y="1990"/>
                  </a:lnTo>
                  <a:lnTo>
                    <a:pt x="763" y="2023"/>
                  </a:lnTo>
                  <a:lnTo>
                    <a:pt x="868" y="2044"/>
                  </a:lnTo>
                  <a:lnTo>
                    <a:pt x="971" y="2055"/>
                  </a:lnTo>
                  <a:lnTo>
                    <a:pt x="1076" y="2055"/>
                  </a:lnTo>
                  <a:lnTo>
                    <a:pt x="1181" y="2047"/>
                  </a:lnTo>
                  <a:lnTo>
                    <a:pt x="1283" y="2025"/>
                  </a:lnTo>
                  <a:lnTo>
                    <a:pt x="1383" y="1994"/>
                  </a:lnTo>
                  <a:lnTo>
                    <a:pt x="1477" y="1954"/>
                  </a:lnTo>
                  <a:lnTo>
                    <a:pt x="1568" y="1903"/>
                  </a:lnTo>
                  <a:lnTo>
                    <a:pt x="1655" y="1843"/>
                  </a:lnTo>
                  <a:lnTo>
                    <a:pt x="1733" y="1774"/>
                  </a:lnTo>
                  <a:lnTo>
                    <a:pt x="1808" y="1701"/>
                  </a:lnTo>
                  <a:lnTo>
                    <a:pt x="1870" y="1616"/>
                  </a:lnTo>
                  <a:lnTo>
                    <a:pt x="1927" y="1527"/>
                  </a:lnTo>
                  <a:lnTo>
                    <a:pt x="1972" y="1433"/>
                  </a:lnTo>
                  <a:lnTo>
                    <a:pt x="2008" y="1335"/>
                  </a:lnTo>
                  <a:lnTo>
                    <a:pt x="2035" y="1234"/>
                  </a:lnTo>
                  <a:lnTo>
                    <a:pt x="2049" y="1130"/>
                  </a:lnTo>
                  <a:lnTo>
                    <a:pt x="2056" y="1025"/>
                  </a:lnTo>
                  <a:lnTo>
                    <a:pt x="2049" y="921"/>
                  </a:lnTo>
                  <a:lnTo>
                    <a:pt x="2035" y="817"/>
                  </a:lnTo>
                  <a:lnTo>
                    <a:pt x="2007" y="716"/>
                  </a:lnTo>
                  <a:lnTo>
                    <a:pt x="1970" y="619"/>
                  </a:lnTo>
                  <a:lnTo>
                    <a:pt x="1924" y="523"/>
                  </a:lnTo>
                  <a:lnTo>
                    <a:pt x="1868" y="436"/>
                  </a:lnTo>
                  <a:lnTo>
                    <a:pt x="1803" y="355"/>
                  </a:lnTo>
                  <a:lnTo>
                    <a:pt x="1730" y="278"/>
                  </a:lnTo>
                  <a:lnTo>
                    <a:pt x="1652" y="211"/>
                  </a:lnTo>
                  <a:lnTo>
                    <a:pt x="1564" y="150"/>
                  </a:lnTo>
                  <a:lnTo>
                    <a:pt x="1473" y="102"/>
                  </a:lnTo>
                  <a:lnTo>
                    <a:pt x="1375" y="60"/>
                  </a:lnTo>
                  <a:lnTo>
                    <a:pt x="1275" y="31"/>
                  </a:lnTo>
                  <a:lnTo>
                    <a:pt x="1173" y="9"/>
                  </a:lnTo>
                  <a:lnTo>
                    <a:pt x="1070" y="0"/>
                  </a:lnTo>
                  <a:lnTo>
                    <a:pt x="1030" y="0"/>
                  </a:lnTo>
                  <a:lnTo>
                    <a:pt x="965" y="2"/>
                  </a:lnTo>
                  <a:lnTo>
                    <a:pt x="863" y="12"/>
                  </a:lnTo>
                  <a:lnTo>
                    <a:pt x="759" y="35"/>
                  </a:lnTo>
                  <a:lnTo>
                    <a:pt x="660" y="66"/>
                  </a:lnTo>
                  <a:lnTo>
                    <a:pt x="564" y="110"/>
                  </a:lnTo>
                  <a:lnTo>
                    <a:pt x="474" y="162"/>
                  </a:lnTo>
                  <a:lnTo>
                    <a:pt x="389" y="223"/>
                  </a:lnTo>
                  <a:lnTo>
                    <a:pt x="310" y="293"/>
                  </a:lnTo>
                  <a:lnTo>
                    <a:pt x="237" y="368"/>
                  </a:lnTo>
                  <a:lnTo>
                    <a:pt x="175" y="452"/>
                  </a:lnTo>
                  <a:lnTo>
                    <a:pt x="122" y="542"/>
                  </a:lnTo>
                  <a:lnTo>
                    <a:pt x="89" y="611"/>
                  </a:lnTo>
                  <a:close/>
                </a:path>
              </a:pathLst>
            </a:custGeom>
            <a:solidFill>
              <a:srgbClr val="FFFFFF"/>
            </a:solidFill>
            <a:ln w="0">
              <a:solidFill>
                <a:srgbClr val="FFFFFF"/>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62859" name="Freeform 11"/>
            <p:cNvSpPr>
              <a:spLocks/>
            </p:cNvSpPr>
            <p:nvPr/>
          </p:nvSpPr>
          <p:spPr bwMode="auto">
            <a:xfrm>
              <a:off x="4431" y="2195"/>
              <a:ext cx="240" cy="365"/>
            </a:xfrm>
            <a:custGeom>
              <a:avLst/>
              <a:gdLst>
                <a:gd name="T0" fmla="*/ 196 w 720"/>
                <a:gd name="T1" fmla="*/ 855 h 1095"/>
                <a:gd name="T2" fmla="*/ 81 w 720"/>
                <a:gd name="T3" fmla="*/ 0 h 1095"/>
                <a:gd name="T4" fmla="*/ 0 w 720"/>
                <a:gd name="T5" fmla="*/ 1095 h 1095"/>
                <a:gd name="T6" fmla="*/ 720 w 720"/>
                <a:gd name="T7" fmla="*/ 925 h 1095"/>
                <a:gd name="T8" fmla="*/ 196 w 720"/>
                <a:gd name="T9" fmla="*/ 855 h 1095"/>
              </a:gdLst>
              <a:ahLst/>
              <a:cxnLst>
                <a:cxn ang="0">
                  <a:pos x="T0" y="T1"/>
                </a:cxn>
                <a:cxn ang="0">
                  <a:pos x="T2" y="T3"/>
                </a:cxn>
                <a:cxn ang="0">
                  <a:pos x="T4" y="T5"/>
                </a:cxn>
                <a:cxn ang="0">
                  <a:pos x="T6" y="T7"/>
                </a:cxn>
                <a:cxn ang="0">
                  <a:pos x="T8" y="T9"/>
                </a:cxn>
              </a:cxnLst>
              <a:rect l="0" t="0" r="r" b="b"/>
              <a:pathLst>
                <a:path w="720" h="1095">
                  <a:moveTo>
                    <a:pt x="196" y="855"/>
                  </a:moveTo>
                  <a:lnTo>
                    <a:pt x="81" y="0"/>
                  </a:lnTo>
                  <a:lnTo>
                    <a:pt x="0" y="1095"/>
                  </a:lnTo>
                  <a:lnTo>
                    <a:pt x="720" y="925"/>
                  </a:lnTo>
                  <a:lnTo>
                    <a:pt x="196" y="855"/>
                  </a:lnTo>
                  <a:close/>
                </a:path>
              </a:pathLst>
            </a:custGeom>
            <a:solidFill>
              <a:srgbClr val="000000"/>
            </a:solidFill>
            <a:ln w="0">
              <a:solidFill>
                <a:srgbClr val="000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grpSp>
      <p:sp>
        <p:nvSpPr>
          <p:cNvPr id="12" name="Slide Number Placeholder 11"/>
          <p:cNvSpPr>
            <a:spLocks noGrp="1"/>
          </p:cNvSpPr>
          <p:nvPr>
            <p:ph type="sldNum" sz="quarter" idx="11"/>
          </p:nvPr>
        </p:nvSpPr>
        <p:spPr/>
        <p:txBody>
          <a:bodyPr/>
          <a:lstStyle/>
          <a:p>
            <a:fld id="{3681F8DE-B512-49A0-9231-DD433C26DAB6}" type="slidenum">
              <a:rPr lang="en-US" smtClean="0"/>
              <a:pPr/>
              <a:t>18</a:t>
            </a:fld>
            <a:endParaRPr lang="en-US"/>
          </a:p>
        </p:txBody>
      </p:sp>
    </p:spTree>
    <p:extLst>
      <p:ext uri="{BB962C8B-B14F-4D97-AF65-F5344CB8AC3E}">
        <p14:creationId xmlns:p14="http://schemas.microsoft.com/office/powerpoint/2010/main" xmlns="" val="2562078279"/>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64898" name="Rectangle 2"/>
          <p:cNvSpPr>
            <a:spLocks noGrp="1" noChangeArrowheads="1"/>
          </p:cNvSpPr>
          <p:nvPr>
            <p:ph type="title"/>
          </p:nvPr>
        </p:nvSpPr>
        <p:spPr>
          <a:xfrm>
            <a:off x="450960" y="673799"/>
            <a:ext cx="8305800" cy="850201"/>
          </a:xfr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0" tIns="45720" rIns="0" bIns="0" numCol="1" anchor="b" anchorCtr="0" compatLnSpc="1">
            <a:prstTxWarp prst="textNoShape">
              <a:avLst/>
            </a:prstTxWarp>
            <a:normAutofit fontScale="90000"/>
            <a:scene3d>
              <a:camera prst="orthographicFront"/>
              <a:lightRig rig="freezing" dir="t">
                <a:rot lat="0" lon="0" rev="5640000"/>
              </a:lightRig>
            </a:scene3d>
            <a:sp3d prstMaterial="flat">
              <a:contourClr>
                <a:schemeClr val="tx2"/>
              </a:contourClr>
            </a:sp3d>
          </a:bodyPr>
          <a:lstStyle/>
          <a:p>
            <a:r>
              <a:rPr lang="en-US" dirty="0"/>
              <a:t>The Mathematics of Interest – An Example</a:t>
            </a:r>
          </a:p>
        </p:txBody>
      </p:sp>
      <p:sp>
        <p:nvSpPr>
          <p:cNvPr id="464899" name="Rectangle 3"/>
          <p:cNvSpPr>
            <a:spLocks noChangeArrowheads="1"/>
          </p:cNvSpPr>
          <p:nvPr/>
        </p:nvSpPr>
        <p:spPr bwMode="auto">
          <a:xfrm>
            <a:off x="533400" y="1676400"/>
            <a:ext cx="7772400" cy="1600200"/>
          </a:xfrm>
          <a:prstGeom prst="rect">
            <a:avLst/>
          </a:prstGeom>
          <a:solidFill>
            <a:srgbClr val="FFFFCC"/>
          </a:solidFill>
          <a:ln w="9525">
            <a:solidFill>
              <a:srgbClr val="008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lvl1pPr marL="342900" indent="-342900">
              <a:defRPr sz="2400">
                <a:solidFill>
                  <a:schemeClr val="tx1"/>
                </a:solidFill>
                <a:latin typeface="Times" panose="02020603050405020304" pitchFamily="18" charset="0"/>
              </a:defRPr>
            </a:lvl1pPr>
            <a:lvl2pPr marL="742950" indent="-285750">
              <a:defRPr sz="2400">
                <a:solidFill>
                  <a:schemeClr val="tx1"/>
                </a:solidFill>
                <a:latin typeface="Times" panose="02020603050405020304" pitchFamily="18" charset="0"/>
              </a:defRPr>
            </a:lvl2pPr>
            <a:lvl3pPr marL="1085850" indent="-228600">
              <a:defRPr sz="2400">
                <a:solidFill>
                  <a:schemeClr val="tx1"/>
                </a:solidFill>
                <a:latin typeface="Times" panose="02020603050405020304" pitchFamily="18" charset="0"/>
              </a:defRPr>
            </a:lvl3pPr>
            <a:lvl4pPr marL="1428750" indent="-228600">
              <a:defRPr sz="2400">
                <a:solidFill>
                  <a:schemeClr val="tx1"/>
                </a:solidFill>
                <a:latin typeface="Times" panose="02020603050405020304" pitchFamily="18" charset="0"/>
              </a:defRPr>
            </a:lvl4pPr>
            <a:lvl5pPr marL="1771650" indent="-228600">
              <a:defRPr sz="2400">
                <a:solidFill>
                  <a:schemeClr val="tx1"/>
                </a:solidFill>
                <a:latin typeface="Times" panose="02020603050405020304" pitchFamily="18" charset="0"/>
              </a:defRPr>
            </a:lvl5pPr>
            <a:lvl6pPr marL="2228850" indent="-228600" eaLnBrk="0" fontAlgn="base" hangingPunct="0">
              <a:spcBef>
                <a:spcPct val="0"/>
              </a:spcBef>
              <a:spcAft>
                <a:spcPct val="0"/>
              </a:spcAft>
              <a:defRPr sz="2400">
                <a:solidFill>
                  <a:schemeClr val="tx1"/>
                </a:solidFill>
                <a:latin typeface="Times" panose="02020603050405020304" pitchFamily="18" charset="0"/>
              </a:defRPr>
            </a:lvl6pPr>
            <a:lvl7pPr marL="2686050" indent="-228600" eaLnBrk="0" fontAlgn="base" hangingPunct="0">
              <a:spcBef>
                <a:spcPct val="0"/>
              </a:spcBef>
              <a:spcAft>
                <a:spcPct val="0"/>
              </a:spcAft>
              <a:defRPr sz="2400">
                <a:solidFill>
                  <a:schemeClr val="tx1"/>
                </a:solidFill>
                <a:latin typeface="Times" panose="02020603050405020304" pitchFamily="18" charset="0"/>
              </a:defRPr>
            </a:lvl7pPr>
            <a:lvl8pPr marL="3143250" indent="-228600" eaLnBrk="0" fontAlgn="base" hangingPunct="0">
              <a:spcBef>
                <a:spcPct val="0"/>
              </a:spcBef>
              <a:spcAft>
                <a:spcPct val="0"/>
              </a:spcAft>
              <a:defRPr sz="2400">
                <a:solidFill>
                  <a:schemeClr val="tx1"/>
                </a:solidFill>
                <a:latin typeface="Times" panose="02020603050405020304" pitchFamily="18" charset="0"/>
              </a:defRPr>
            </a:lvl8pPr>
            <a:lvl9pPr marL="3600450" indent="-228600" eaLnBrk="0" fontAlgn="base" hangingPunct="0">
              <a:spcBef>
                <a:spcPct val="0"/>
              </a:spcBef>
              <a:spcAft>
                <a:spcPct val="0"/>
              </a:spcAft>
              <a:defRPr sz="2400">
                <a:solidFill>
                  <a:schemeClr val="tx1"/>
                </a:solidFill>
                <a:latin typeface="Times" panose="02020603050405020304" pitchFamily="18" charset="0"/>
              </a:defRPr>
            </a:lvl9pPr>
          </a:lstStyle>
          <a:p>
            <a:pPr algn="ctr" eaLnBrk="1" hangingPunct="1">
              <a:spcBef>
                <a:spcPct val="20000"/>
              </a:spcBef>
              <a:buClr>
                <a:schemeClr val="accent1"/>
              </a:buClr>
              <a:buFont typeface="Times" panose="02020603050405020304" pitchFamily="18" charset="0"/>
              <a:buNone/>
            </a:pPr>
            <a:r>
              <a:rPr lang="en-US" sz="3000">
                <a:solidFill>
                  <a:srgbClr val="008000"/>
                </a:solidFill>
                <a:latin typeface="+mn-lt"/>
              </a:rPr>
              <a:t>	Assume a bank pays 8% interest on a $100 deposit made today.  How much will the $100 be worth in one year?</a:t>
            </a:r>
          </a:p>
        </p:txBody>
      </p:sp>
      <p:sp>
        <p:nvSpPr>
          <p:cNvPr id="464900" name="Rectangle 4"/>
          <p:cNvSpPr>
            <a:spLocks noChangeArrowheads="1"/>
          </p:cNvSpPr>
          <p:nvPr/>
        </p:nvSpPr>
        <p:spPr bwMode="auto">
          <a:xfrm>
            <a:off x="1828800" y="3413125"/>
            <a:ext cx="3895725" cy="8540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eaLnBrk="1" hangingPunct="1">
              <a:spcBef>
                <a:spcPct val="20000"/>
              </a:spcBef>
              <a:buSzPct val="80000"/>
            </a:pPr>
            <a:r>
              <a:rPr lang="en-US" sz="5000">
                <a:solidFill>
                  <a:srgbClr val="006600"/>
                </a:solidFill>
                <a:effectLst>
                  <a:outerShdw blurRad="38100" dist="38100" dir="2700000" algn="tl">
                    <a:srgbClr val="000000"/>
                  </a:outerShdw>
                </a:effectLst>
              </a:rPr>
              <a:t>F</a:t>
            </a:r>
            <a:r>
              <a:rPr lang="en-US" sz="5000" baseline="-25000">
                <a:solidFill>
                  <a:srgbClr val="006600"/>
                </a:solidFill>
                <a:effectLst>
                  <a:outerShdw blurRad="38100" dist="38100" dir="2700000" algn="tl">
                    <a:srgbClr val="000000"/>
                  </a:outerShdw>
                </a:effectLst>
              </a:rPr>
              <a:t>n</a:t>
            </a:r>
            <a:r>
              <a:rPr lang="en-US" sz="5000">
                <a:solidFill>
                  <a:srgbClr val="006600"/>
                </a:solidFill>
                <a:effectLst>
                  <a:outerShdw blurRad="38100" dist="38100" dir="2700000" algn="tl">
                    <a:srgbClr val="000000"/>
                  </a:outerShdw>
                </a:effectLst>
              </a:rPr>
              <a:t> = P(1 + r)</a:t>
            </a:r>
            <a:r>
              <a:rPr lang="en-US" sz="5000" baseline="30000">
                <a:solidFill>
                  <a:srgbClr val="006600"/>
                </a:solidFill>
                <a:effectLst>
                  <a:outerShdw blurRad="38100" dist="38100" dir="2700000" algn="tl">
                    <a:srgbClr val="000000"/>
                  </a:outerShdw>
                </a:effectLst>
              </a:rPr>
              <a:t>n</a:t>
            </a:r>
            <a:endParaRPr lang="en-US" sz="5000">
              <a:solidFill>
                <a:srgbClr val="006600"/>
              </a:solidFill>
              <a:effectLst>
                <a:outerShdw blurRad="38100" dist="38100" dir="2700000" algn="tl">
                  <a:srgbClr val="000000"/>
                </a:outerShdw>
              </a:effectLst>
            </a:endParaRPr>
          </a:p>
        </p:txBody>
      </p:sp>
      <p:grpSp>
        <p:nvGrpSpPr>
          <p:cNvPr id="464901" name="Group 5"/>
          <p:cNvGrpSpPr>
            <a:grpSpLocks/>
          </p:cNvGrpSpPr>
          <p:nvPr/>
        </p:nvGrpSpPr>
        <p:grpSpPr bwMode="auto">
          <a:xfrm>
            <a:off x="8377238" y="5791200"/>
            <a:ext cx="755650" cy="685800"/>
            <a:chOff x="3460" y="1054"/>
            <a:chExt cx="2008" cy="2381"/>
          </a:xfrm>
        </p:grpSpPr>
        <p:sp>
          <p:nvSpPr>
            <p:cNvPr id="464902" name="Freeform 6"/>
            <p:cNvSpPr>
              <a:spLocks/>
            </p:cNvSpPr>
            <p:nvPr/>
          </p:nvSpPr>
          <p:spPr bwMode="auto">
            <a:xfrm>
              <a:off x="4381" y="1054"/>
              <a:ext cx="167" cy="304"/>
            </a:xfrm>
            <a:custGeom>
              <a:avLst/>
              <a:gdLst>
                <a:gd name="T0" fmla="*/ 500 w 500"/>
                <a:gd name="T1" fmla="*/ 0 h 910"/>
                <a:gd name="T2" fmla="*/ 500 w 500"/>
                <a:gd name="T3" fmla="*/ 910 h 910"/>
                <a:gd name="T4" fmla="*/ 391 w 500"/>
                <a:gd name="T5" fmla="*/ 895 h 910"/>
                <a:gd name="T6" fmla="*/ 278 w 500"/>
                <a:gd name="T7" fmla="*/ 885 h 910"/>
                <a:gd name="T8" fmla="*/ 163 w 500"/>
                <a:gd name="T9" fmla="*/ 885 h 910"/>
                <a:gd name="T10" fmla="*/ 50 w 500"/>
                <a:gd name="T11" fmla="*/ 892 h 910"/>
                <a:gd name="T12" fmla="*/ 0 w 500"/>
                <a:gd name="T13" fmla="*/ 900 h 910"/>
                <a:gd name="T14" fmla="*/ 0 w 500"/>
                <a:gd name="T15" fmla="*/ 0 h 910"/>
                <a:gd name="T16" fmla="*/ 500 w 500"/>
                <a:gd name="T17" fmla="*/ 0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0" h="910">
                  <a:moveTo>
                    <a:pt x="500" y="0"/>
                  </a:moveTo>
                  <a:lnTo>
                    <a:pt x="500" y="910"/>
                  </a:lnTo>
                  <a:lnTo>
                    <a:pt x="391" y="895"/>
                  </a:lnTo>
                  <a:lnTo>
                    <a:pt x="278" y="885"/>
                  </a:lnTo>
                  <a:lnTo>
                    <a:pt x="163" y="885"/>
                  </a:lnTo>
                  <a:lnTo>
                    <a:pt x="50" y="892"/>
                  </a:lnTo>
                  <a:lnTo>
                    <a:pt x="0" y="900"/>
                  </a:lnTo>
                  <a:lnTo>
                    <a:pt x="0" y="0"/>
                  </a:lnTo>
                  <a:lnTo>
                    <a:pt x="500" y="0"/>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64903" name="Freeform 7"/>
            <p:cNvSpPr>
              <a:spLocks/>
            </p:cNvSpPr>
            <p:nvPr/>
          </p:nvSpPr>
          <p:spPr bwMode="auto">
            <a:xfrm>
              <a:off x="4236" y="1054"/>
              <a:ext cx="1232" cy="2381"/>
            </a:xfrm>
            <a:custGeom>
              <a:avLst/>
              <a:gdLst>
                <a:gd name="T0" fmla="*/ 1558 w 3696"/>
                <a:gd name="T1" fmla="*/ 7141 h 7141"/>
                <a:gd name="T2" fmla="*/ 1676 w 3696"/>
                <a:gd name="T3" fmla="*/ 5853 h 7141"/>
                <a:gd name="T4" fmla="*/ 1897 w 3696"/>
                <a:gd name="T5" fmla="*/ 5684 h 7141"/>
                <a:gd name="T6" fmla="*/ 2090 w 3696"/>
                <a:gd name="T7" fmla="*/ 5483 h 7141"/>
                <a:gd name="T8" fmla="*/ 2249 w 3696"/>
                <a:gd name="T9" fmla="*/ 5254 h 7141"/>
                <a:gd name="T10" fmla="*/ 2374 w 3696"/>
                <a:gd name="T11" fmla="*/ 5006 h 7141"/>
                <a:gd name="T12" fmla="*/ 2459 w 3696"/>
                <a:gd name="T13" fmla="*/ 4739 h 7141"/>
                <a:gd name="T14" fmla="*/ 2499 w 3696"/>
                <a:gd name="T15" fmla="*/ 4466 h 7141"/>
                <a:gd name="T16" fmla="*/ 2499 w 3696"/>
                <a:gd name="T17" fmla="*/ 4183 h 7141"/>
                <a:gd name="T18" fmla="*/ 2459 w 3696"/>
                <a:gd name="T19" fmla="*/ 3908 h 7141"/>
                <a:gd name="T20" fmla="*/ 2374 w 3696"/>
                <a:gd name="T21" fmla="*/ 3640 h 7141"/>
                <a:gd name="T22" fmla="*/ 2251 w 3696"/>
                <a:gd name="T23" fmla="*/ 3393 h 7141"/>
                <a:gd name="T24" fmla="*/ 2090 w 3696"/>
                <a:gd name="T25" fmla="*/ 3165 h 7141"/>
                <a:gd name="T26" fmla="*/ 1899 w 3696"/>
                <a:gd name="T27" fmla="*/ 2963 h 7141"/>
                <a:gd name="T28" fmla="*/ 1678 w 3696"/>
                <a:gd name="T29" fmla="*/ 2792 h 7141"/>
                <a:gd name="T30" fmla="*/ 1421 w 3696"/>
                <a:gd name="T31" fmla="*/ 2662 h 7141"/>
                <a:gd name="T32" fmla="*/ 1154 w 3696"/>
                <a:gd name="T33" fmla="*/ 2593 h 7141"/>
                <a:gd name="T34" fmla="*/ 899 w 3696"/>
                <a:gd name="T35" fmla="*/ 2558 h 7141"/>
                <a:gd name="T36" fmla="*/ 567 w 3696"/>
                <a:gd name="T37" fmla="*/ 2514 h 7141"/>
                <a:gd name="T38" fmla="*/ 455 w 3696"/>
                <a:gd name="T39" fmla="*/ 2494 h 7141"/>
                <a:gd name="T40" fmla="*/ 351 w 3696"/>
                <a:gd name="T41" fmla="*/ 2465 h 7141"/>
                <a:gd name="T42" fmla="*/ 257 w 3696"/>
                <a:gd name="T43" fmla="*/ 2421 h 7141"/>
                <a:gd name="T44" fmla="*/ 175 w 3696"/>
                <a:gd name="T45" fmla="*/ 2362 h 7141"/>
                <a:gd name="T46" fmla="*/ 104 w 3696"/>
                <a:gd name="T47" fmla="*/ 2297 h 7141"/>
                <a:gd name="T48" fmla="*/ 52 w 3696"/>
                <a:gd name="T49" fmla="*/ 2224 h 7141"/>
                <a:gd name="T50" fmla="*/ 16 w 3696"/>
                <a:gd name="T51" fmla="*/ 2144 h 7141"/>
                <a:gd name="T52" fmla="*/ 0 w 3696"/>
                <a:gd name="T53" fmla="*/ 2062 h 7141"/>
                <a:gd name="T54" fmla="*/ 2 w 3696"/>
                <a:gd name="T55" fmla="*/ 1979 h 7141"/>
                <a:gd name="T56" fmla="*/ 23 w 3696"/>
                <a:gd name="T57" fmla="*/ 1899 h 7141"/>
                <a:gd name="T58" fmla="*/ 62 w 3696"/>
                <a:gd name="T59" fmla="*/ 1819 h 7141"/>
                <a:gd name="T60" fmla="*/ 120 w 3696"/>
                <a:gd name="T61" fmla="*/ 1748 h 7141"/>
                <a:gd name="T62" fmla="*/ 192 w 3696"/>
                <a:gd name="T63" fmla="*/ 1685 h 7141"/>
                <a:gd name="T64" fmla="*/ 277 w 3696"/>
                <a:gd name="T65" fmla="*/ 1631 h 7141"/>
                <a:gd name="T66" fmla="*/ 374 w 3696"/>
                <a:gd name="T67" fmla="*/ 1589 h 7141"/>
                <a:gd name="T68" fmla="*/ 482 w 3696"/>
                <a:gd name="T69" fmla="*/ 1555 h 7141"/>
                <a:gd name="T70" fmla="*/ 591 w 3696"/>
                <a:gd name="T71" fmla="*/ 1540 h 7141"/>
                <a:gd name="T72" fmla="*/ 707 w 3696"/>
                <a:gd name="T73" fmla="*/ 1535 h 7141"/>
                <a:gd name="T74" fmla="*/ 816 w 3696"/>
                <a:gd name="T75" fmla="*/ 1549 h 7141"/>
                <a:gd name="T76" fmla="*/ 925 w 3696"/>
                <a:gd name="T77" fmla="*/ 1576 h 7141"/>
                <a:gd name="T78" fmla="*/ 1026 w 3696"/>
                <a:gd name="T79" fmla="*/ 1612 h 7141"/>
                <a:gd name="T80" fmla="*/ 1116 w 3696"/>
                <a:gd name="T81" fmla="*/ 1662 h 7141"/>
                <a:gd name="T82" fmla="*/ 1195 w 3696"/>
                <a:gd name="T83" fmla="*/ 1722 h 7141"/>
                <a:gd name="T84" fmla="*/ 1255 w 3696"/>
                <a:gd name="T85" fmla="*/ 1792 h 7141"/>
                <a:gd name="T86" fmla="*/ 1302 w 3696"/>
                <a:gd name="T87" fmla="*/ 1865 h 7141"/>
                <a:gd name="T88" fmla="*/ 1332 w 3696"/>
                <a:gd name="T89" fmla="*/ 1949 h 7141"/>
                <a:gd name="T90" fmla="*/ 1993 w 3696"/>
                <a:gd name="T91" fmla="*/ 1970 h 7141"/>
                <a:gd name="T92" fmla="*/ 1974 w 3696"/>
                <a:gd name="T93" fmla="*/ 1838 h 7141"/>
                <a:gd name="T94" fmla="*/ 1919 w 3696"/>
                <a:gd name="T95" fmla="*/ 1651 h 7141"/>
                <a:gd name="T96" fmla="*/ 1826 w 3696"/>
                <a:gd name="T97" fmla="*/ 1474 h 7141"/>
                <a:gd name="T98" fmla="*/ 1699 w 3696"/>
                <a:gd name="T99" fmla="*/ 1313 h 7141"/>
                <a:gd name="T100" fmla="*/ 1566 w 3696"/>
                <a:gd name="T101" fmla="*/ 1195 h 7141"/>
                <a:gd name="T102" fmla="*/ 3696 w 3696"/>
                <a:gd name="T103" fmla="*/ 0 h 7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96" h="7141">
                  <a:moveTo>
                    <a:pt x="3696" y="7141"/>
                  </a:moveTo>
                  <a:lnTo>
                    <a:pt x="1558" y="7141"/>
                  </a:lnTo>
                  <a:lnTo>
                    <a:pt x="1558" y="5925"/>
                  </a:lnTo>
                  <a:lnTo>
                    <a:pt x="1676" y="5853"/>
                  </a:lnTo>
                  <a:lnTo>
                    <a:pt x="1788" y="5774"/>
                  </a:lnTo>
                  <a:lnTo>
                    <a:pt x="1897" y="5684"/>
                  </a:lnTo>
                  <a:lnTo>
                    <a:pt x="1997" y="5588"/>
                  </a:lnTo>
                  <a:lnTo>
                    <a:pt x="2090" y="5483"/>
                  </a:lnTo>
                  <a:lnTo>
                    <a:pt x="2175" y="5373"/>
                  </a:lnTo>
                  <a:lnTo>
                    <a:pt x="2249" y="5254"/>
                  </a:lnTo>
                  <a:lnTo>
                    <a:pt x="2314" y="5133"/>
                  </a:lnTo>
                  <a:lnTo>
                    <a:pt x="2374" y="5006"/>
                  </a:lnTo>
                  <a:lnTo>
                    <a:pt x="2423" y="4874"/>
                  </a:lnTo>
                  <a:lnTo>
                    <a:pt x="2459" y="4739"/>
                  </a:lnTo>
                  <a:lnTo>
                    <a:pt x="2484" y="4602"/>
                  </a:lnTo>
                  <a:lnTo>
                    <a:pt x="2499" y="4466"/>
                  </a:lnTo>
                  <a:lnTo>
                    <a:pt x="2505" y="4323"/>
                  </a:lnTo>
                  <a:lnTo>
                    <a:pt x="2499" y="4183"/>
                  </a:lnTo>
                  <a:lnTo>
                    <a:pt x="2484" y="4045"/>
                  </a:lnTo>
                  <a:lnTo>
                    <a:pt x="2459" y="3908"/>
                  </a:lnTo>
                  <a:lnTo>
                    <a:pt x="2423" y="3775"/>
                  </a:lnTo>
                  <a:lnTo>
                    <a:pt x="2374" y="3640"/>
                  </a:lnTo>
                  <a:lnTo>
                    <a:pt x="2316" y="3517"/>
                  </a:lnTo>
                  <a:lnTo>
                    <a:pt x="2251" y="3393"/>
                  </a:lnTo>
                  <a:lnTo>
                    <a:pt x="2176" y="3273"/>
                  </a:lnTo>
                  <a:lnTo>
                    <a:pt x="2090" y="3165"/>
                  </a:lnTo>
                  <a:lnTo>
                    <a:pt x="1998" y="3060"/>
                  </a:lnTo>
                  <a:lnTo>
                    <a:pt x="1899" y="2963"/>
                  </a:lnTo>
                  <a:lnTo>
                    <a:pt x="1791" y="2873"/>
                  </a:lnTo>
                  <a:lnTo>
                    <a:pt x="1678" y="2792"/>
                  </a:lnTo>
                  <a:lnTo>
                    <a:pt x="1559" y="2725"/>
                  </a:lnTo>
                  <a:lnTo>
                    <a:pt x="1421" y="2662"/>
                  </a:lnTo>
                  <a:lnTo>
                    <a:pt x="1298" y="2621"/>
                  </a:lnTo>
                  <a:lnTo>
                    <a:pt x="1154" y="2593"/>
                  </a:lnTo>
                  <a:lnTo>
                    <a:pt x="1031" y="2576"/>
                  </a:lnTo>
                  <a:lnTo>
                    <a:pt x="899" y="2558"/>
                  </a:lnTo>
                  <a:lnTo>
                    <a:pt x="759" y="2539"/>
                  </a:lnTo>
                  <a:lnTo>
                    <a:pt x="567" y="2514"/>
                  </a:lnTo>
                  <a:lnTo>
                    <a:pt x="510" y="2503"/>
                  </a:lnTo>
                  <a:lnTo>
                    <a:pt x="455" y="2494"/>
                  </a:lnTo>
                  <a:lnTo>
                    <a:pt x="404" y="2480"/>
                  </a:lnTo>
                  <a:lnTo>
                    <a:pt x="351" y="2465"/>
                  </a:lnTo>
                  <a:lnTo>
                    <a:pt x="304" y="2442"/>
                  </a:lnTo>
                  <a:lnTo>
                    <a:pt x="257" y="2421"/>
                  </a:lnTo>
                  <a:lnTo>
                    <a:pt x="214" y="2390"/>
                  </a:lnTo>
                  <a:lnTo>
                    <a:pt x="175" y="2362"/>
                  </a:lnTo>
                  <a:lnTo>
                    <a:pt x="140" y="2331"/>
                  </a:lnTo>
                  <a:lnTo>
                    <a:pt x="104" y="2297"/>
                  </a:lnTo>
                  <a:lnTo>
                    <a:pt x="77" y="2261"/>
                  </a:lnTo>
                  <a:lnTo>
                    <a:pt x="52" y="2224"/>
                  </a:lnTo>
                  <a:lnTo>
                    <a:pt x="31" y="2184"/>
                  </a:lnTo>
                  <a:lnTo>
                    <a:pt x="16" y="2144"/>
                  </a:lnTo>
                  <a:lnTo>
                    <a:pt x="5" y="2103"/>
                  </a:lnTo>
                  <a:lnTo>
                    <a:pt x="0" y="2062"/>
                  </a:lnTo>
                  <a:lnTo>
                    <a:pt x="0" y="2022"/>
                  </a:lnTo>
                  <a:lnTo>
                    <a:pt x="2" y="1979"/>
                  </a:lnTo>
                  <a:lnTo>
                    <a:pt x="9" y="1940"/>
                  </a:lnTo>
                  <a:lnTo>
                    <a:pt x="23" y="1899"/>
                  </a:lnTo>
                  <a:lnTo>
                    <a:pt x="39" y="1858"/>
                  </a:lnTo>
                  <a:lnTo>
                    <a:pt x="62" y="1819"/>
                  </a:lnTo>
                  <a:lnTo>
                    <a:pt x="90" y="1784"/>
                  </a:lnTo>
                  <a:lnTo>
                    <a:pt x="120" y="1748"/>
                  </a:lnTo>
                  <a:lnTo>
                    <a:pt x="154" y="1715"/>
                  </a:lnTo>
                  <a:lnTo>
                    <a:pt x="192" y="1685"/>
                  </a:lnTo>
                  <a:lnTo>
                    <a:pt x="233" y="1658"/>
                  </a:lnTo>
                  <a:lnTo>
                    <a:pt x="277" y="1631"/>
                  </a:lnTo>
                  <a:lnTo>
                    <a:pt x="324" y="1608"/>
                  </a:lnTo>
                  <a:lnTo>
                    <a:pt x="374" y="1589"/>
                  </a:lnTo>
                  <a:lnTo>
                    <a:pt x="428" y="1573"/>
                  </a:lnTo>
                  <a:lnTo>
                    <a:pt x="482" y="1555"/>
                  </a:lnTo>
                  <a:lnTo>
                    <a:pt x="535" y="1546"/>
                  </a:lnTo>
                  <a:lnTo>
                    <a:pt x="591" y="1540"/>
                  </a:lnTo>
                  <a:lnTo>
                    <a:pt x="649" y="1535"/>
                  </a:lnTo>
                  <a:lnTo>
                    <a:pt x="707" y="1535"/>
                  </a:lnTo>
                  <a:lnTo>
                    <a:pt x="759" y="1542"/>
                  </a:lnTo>
                  <a:lnTo>
                    <a:pt x="816" y="1549"/>
                  </a:lnTo>
                  <a:lnTo>
                    <a:pt x="873" y="1560"/>
                  </a:lnTo>
                  <a:lnTo>
                    <a:pt x="925" y="1576"/>
                  </a:lnTo>
                  <a:lnTo>
                    <a:pt x="976" y="1592"/>
                  </a:lnTo>
                  <a:lnTo>
                    <a:pt x="1026" y="1612"/>
                  </a:lnTo>
                  <a:lnTo>
                    <a:pt x="1072" y="1636"/>
                  </a:lnTo>
                  <a:lnTo>
                    <a:pt x="1116" y="1662"/>
                  </a:lnTo>
                  <a:lnTo>
                    <a:pt x="1155" y="1691"/>
                  </a:lnTo>
                  <a:lnTo>
                    <a:pt x="1195" y="1722"/>
                  </a:lnTo>
                  <a:lnTo>
                    <a:pt x="1225" y="1757"/>
                  </a:lnTo>
                  <a:lnTo>
                    <a:pt x="1255" y="1792"/>
                  </a:lnTo>
                  <a:lnTo>
                    <a:pt x="1282" y="1827"/>
                  </a:lnTo>
                  <a:lnTo>
                    <a:pt x="1302" y="1865"/>
                  </a:lnTo>
                  <a:lnTo>
                    <a:pt x="1318" y="1907"/>
                  </a:lnTo>
                  <a:lnTo>
                    <a:pt x="1332" y="1949"/>
                  </a:lnTo>
                  <a:lnTo>
                    <a:pt x="1334" y="1970"/>
                  </a:lnTo>
                  <a:lnTo>
                    <a:pt x="1993" y="1970"/>
                  </a:lnTo>
                  <a:lnTo>
                    <a:pt x="1990" y="1935"/>
                  </a:lnTo>
                  <a:lnTo>
                    <a:pt x="1974" y="1838"/>
                  </a:lnTo>
                  <a:lnTo>
                    <a:pt x="1948" y="1741"/>
                  </a:lnTo>
                  <a:lnTo>
                    <a:pt x="1919" y="1651"/>
                  </a:lnTo>
                  <a:lnTo>
                    <a:pt x="1874" y="1562"/>
                  </a:lnTo>
                  <a:lnTo>
                    <a:pt x="1826" y="1474"/>
                  </a:lnTo>
                  <a:lnTo>
                    <a:pt x="1764" y="1391"/>
                  </a:lnTo>
                  <a:lnTo>
                    <a:pt x="1699" y="1313"/>
                  </a:lnTo>
                  <a:lnTo>
                    <a:pt x="1622" y="1239"/>
                  </a:lnTo>
                  <a:lnTo>
                    <a:pt x="1566" y="1195"/>
                  </a:lnTo>
                  <a:lnTo>
                    <a:pt x="1566" y="0"/>
                  </a:lnTo>
                  <a:lnTo>
                    <a:pt x="3696" y="0"/>
                  </a:lnTo>
                  <a:lnTo>
                    <a:pt x="3696" y="7141"/>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64904" name="Freeform 8"/>
            <p:cNvSpPr>
              <a:spLocks/>
            </p:cNvSpPr>
            <p:nvPr/>
          </p:nvSpPr>
          <p:spPr bwMode="auto">
            <a:xfrm>
              <a:off x="4379" y="3098"/>
              <a:ext cx="167" cy="337"/>
            </a:xfrm>
            <a:custGeom>
              <a:avLst/>
              <a:gdLst>
                <a:gd name="T0" fmla="*/ 0 w 501"/>
                <a:gd name="T1" fmla="*/ 1011 h 1011"/>
                <a:gd name="T2" fmla="*/ 0 w 501"/>
                <a:gd name="T3" fmla="*/ 0 h 1011"/>
                <a:gd name="T4" fmla="*/ 53 w 501"/>
                <a:gd name="T5" fmla="*/ 8 h 1011"/>
                <a:gd name="T6" fmla="*/ 190 w 501"/>
                <a:gd name="T7" fmla="*/ 18 h 1011"/>
                <a:gd name="T8" fmla="*/ 330 w 501"/>
                <a:gd name="T9" fmla="*/ 16 h 1011"/>
                <a:gd name="T10" fmla="*/ 467 w 501"/>
                <a:gd name="T11" fmla="*/ 6 h 1011"/>
                <a:gd name="T12" fmla="*/ 501 w 501"/>
                <a:gd name="T13" fmla="*/ 2 h 1011"/>
                <a:gd name="T14" fmla="*/ 501 w 501"/>
                <a:gd name="T15" fmla="*/ 1011 h 1011"/>
                <a:gd name="T16" fmla="*/ 0 w 501"/>
                <a:gd name="T17" fmla="*/ 1011 h 1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1" h="1011">
                  <a:moveTo>
                    <a:pt x="0" y="1011"/>
                  </a:moveTo>
                  <a:lnTo>
                    <a:pt x="0" y="0"/>
                  </a:lnTo>
                  <a:lnTo>
                    <a:pt x="53" y="8"/>
                  </a:lnTo>
                  <a:lnTo>
                    <a:pt x="190" y="18"/>
                  </a:lnTo>
                  <a:lnTo>
                    <a:pt x="330" y="16"/>
                  </a:lnTo>
                  <a:lnTo>
                    <a:pt x="467" y="6"/>
                  </a:lnTo>
                  <a:lnTo>
                    <a:pt x="501" y="2"/>
                  </a:lnTo>
                  <a:lnTo>
                    <a:pt x="501" y="1011"/>
                  </a:lnTo>
                  <a:lnTo>
                    <a:pt x="0" y="1011"/>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64905" name="Freeform 9"/>
            <p:cNvSpPr>
              <a:spLocks/>
            </p:cNvSpPr>
            <p:nvPr/>
          </p:nvSpPr>
          <p:spPr bwMode="auto">
            <a:xfrm>
              <a:off x="3460" y="1054"/>
              <a:ext cx="1004" cy="2381"/>
            </a:xfrm>
            <a:custGeom>
              <a:avLst/>
              <a:gdLst>
                <a:gd name="T0" fmla="*/ 2134 w 3012"/>
                <a:gd name="T1" fmla="*/ 5 h 7141"/>
                <a:gd name="T2" fmla="*/ 2092 w 3012"/>
                <a:gd name="T3" fmla="*/ 1160 h 7141"/>
                <a:gd name="T4" fmla="*/ 1932 w 3012"/>
                <a:gd name="T5" fmla="*/ 1297 h 7141"/>
                <a:gd name="T6" fmla="*/ 1801 w 3012"/>
                <a:gd name="T7" fmla="*/ 1454 h 7141"/>
                <a:gd name="T8" fmla="*/ 1706 w 3012"/>
                <a:gd name="T9" fmla="*/ 1631 h 7141"/>
                <a:gd name="T10" fmla="*/ 1644 w 3012"/>
                <a:gd name="T11" fmla="*/ 1817 h 7141"/>
                <a:gd name="T12" fmla="*/ 1621 w 3012"/>
                <a:gd name="T13" fmla="*/ 2009 h 7141"/>
                <a:gd name="T14" fmla="*/ 1637 w 3012"/>
                <a:gd name="T15" fmla="*/ 2200 h 7141"/>
                <a:gd name="T16" fmla="*/ 1688 w 3012"/>
                <a:gd name="T17" fmla="*/ 2387 h 7141"/>
                <a:gd name="T18" fmla="*/ 1776 w 3012"/>
                <a:gd name="T19" fmla="*/ 2565 h 7141"/>
                <a:gd name="T20" fmla="*/ 1902 w 3012"/>
                <a:gd name="T21" fmla="*/ 2728 h 7141"/>
                <a:gd name="T22" fmla="*/ 2052 w 3012"/>
                <a:gd name="T23" fmla="*/ 2869 h 7141"/>
                <a:gd name="T24" fmla="*/ 2228 w 3012"/>
                <a:gd name="T25" fmla="*/ 2985 h 7141"/>
                <a:gd name="T26" fmla="*/ 2438 w 3012"/>
                <a:gd name="T27" fmla="*/ 3072 h 7141"/>
                <a:gd name="T28" fmla="*/ 2651 w 3012"/>
                <a:gd name="T29" fmla="*/ 3126 h 7141"/>
                <a:gd name="T30" fmla="*/ 2873 w 3012"/>
                <a:gd name="T31" fmla="*/ 3154 h 7141"/>
                <a:gd name="T32" fmla="*/ 3012 w 3012"/>
                <a:gd name="T33" fmla="*/ 3295 h 7141"/>
                <a:gd name="T34" fmla="*/ 2845 w 3012"/>
                <a:gd name="T35" fmla="*/ 3307 h 7141"/>
                <a:gd name="T36" fmla="*/ 2642 w 3012"/>
                <a:gd name="T37" fmla="*/ 3361 h 7141"/>
                <a:gd name="T38" fmla="*/ 2456 w 3012"/>
                <a:gd name="T39" fmla="*/ 3457 h 7141"/>
                <a:gd name="T40" fmla="*/ 2292 w 3012"/>
                <a:gd name="T41" fmla="*/ 3588 h 7141"/>
                <a:gd name="T42" fmla="*/ 2157 w 3012"/>
                <a:gd name="T43" fmla="*/ 3747 h 7141"/>
                <a:gd name="T44" fmla="*/ 2071 w 3012"/>
                <a:gd name="T45" fmla="*/ 3906 h 7141"/>
                <a:gd name="T46" fmla="*/ 1342 w 3012"/>
                <a:gd name="T47" fmla="*/ 3588 h 7141"/>
                <a:gd name="T48" fmla="*/ 1269 w 3012"/>
                <a:gd name="T49" fmla="*/ 3787 h 7141"/>
                <a:gd name="T50" fmla="*/ 1206 w 3012"/>
                <a:gd name="T51" fmla="*/ 4058 h 7141"/>
                <a:gd name="T52" fmla="*/ 1186 w 3012"/>
                <a:gd name="T53" fmla="*/ 4338 h 7141"/>
                <a:gd name="T54" fmla="*/ 1210 w 3012"/>
                <a:gd name="T55" fmla="*/ 4616 h 7141"/>
                <a:gd name="T56" fmla="*/ 1275 w 3012"/>
                <a:gd name="T57" fmla="*/ 4887 h 7141"/>
                <a:gd name="T58" fmla="*/ 1382 w 3012"/>
                <a:gd name="T59" fmla="*/ 5144 h 7141"/>
                <a:gd name="T60" fmla="*/ 1524 w 3012"/>
                <a:gd name="T61" fmla="*/ 5381 h 7141"/>
                <a:gd name="T62" fmla="*/ 1703 w 3012"/>
                <a:gd name="T63" fmla="*/ 5595 h 7141"/>
                <a:gd name="T64" fmla="*/ 1913 w 3012"/>
                <a:gd name="T65" fmla="*/ 5780 h 7141"/>
                <a:gd name="T66" fmla="*/ 2126 w 3012"/>
                <a:gd name="T67" fmla="*/ 5920 h 7141"/>
                <a:gd name="T68" fmla="*/ 0 w 3012"/>
                <a:gd name="T69" fmla="*/ 7141 h 7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12" h="7141">
                  <a:moveTo>
                    <a:pt x="0" y="0"/>
                  </a:moveTo>
                  <a:lnTo>
                    <a:pt x="2134" y="5"/>
                  </a:lnTo>
                  <a:lnTo>
                    <a:pt x="2134" y="1131"/>
                  </a:lnTo>
                  <a:lnTo>
                    <a:pt x="2092" y="1160"/>
                  </a:lnTo>
                  <a:lnTo>
                    <a:pt x="2010" y="1226"/>
                  </a:lnTo>
                  <a:lnTo>
                    <a:pt x="1932" y="1297"/>
                  </a:lnTo>
                  <a:lnTo>
                    <a:pt x="1863" y="1372"/>
                  </a:lnTo>
                  <a:lnTo>
                    <a:pt x="1801" y="1454"/>
                  </a:lnTo>
                  <a:lnTo>
                    <a:pt x="1749" y="1542"/>
                  </a:lnTo>
                  <a:lnTo>
                    <a:pt x="1706" y="1631"/>
                  </a:lnTo>
                  <a:lnTo>
                    <a:pt x="1672" y="1722"/>
                  </a:lnTo>
                  <a:lnTo>
                    <a:pt x="1644" y="1817"/>
                  </a:lnTo>
                  <a:lnTo>
                    <a:pt x="1624" y="1908"/>
                  </a:lnTo>
                  <a:lnTo>
                    <a:pt x="1621" y="2009"/>
                  </a:lnTo>
                  <a:lnTo>
                    <a:pt x="1624" y="2103"/>
                  </a:lnTo>
                  <a:lnTo>
                    <a:pt x="1637" y="2200"/>
                  </a:lnTo>
                  <a:lnTo>
                    <a:pt x="1657" y="2294"/>
                  </a:lnTo>
                  <a:lnTo>
                    <a:pt x="1688" y="2387"/>
                  </a:lnTo>
                  <a:lnTo>
                    <a:pt x="1729" y="2476"/>
                  </a:lnTo>
                  <a:lnTo>
                    <a:pt x="1776" y="2565"/>
                  </a:lnTo>
                  <a:lnTo>
                    <a:pt x="1838" y="2647"/>
                  </a:lnTo>
                  <a:lnTo>
                    <a:pt x="1902" y="2728"/>
                  </a:lnTo>
                  <a:lnTo>
                    <a:pt x="1975" y="2800"/>
                  </a:lnTo>
                  <a:lnTo>
                    <a:pt x="2052" y="2869"/>
                  </a:lnTo>
                  <a:lnTo>
                    <a:pt x="2141" y="2932"/>
                  </a:lnTo>
                  <a:lnTo>
                    <a:pt x="2228" y="2985"/>
                  </a:lnTo>
                  <a:lnTo>
                    <a:pt x="2326" y="3033"/>
                  </a:lnTo>
                  <a:lnTo>
                    <a:pt x="2438" y="3072"/>
                  </a:lnTo>
                  <a:lnTo>
                    <a:pt x="2541" y="3102"/>
                  </a:lnTo>
                  <a:lnTo>
                    <a:pt x="2651" y="3126"/>
                  </a:lnTo>
                  <a:lnTo>
                    <a:pt x="2763" y="3141"/>
                  </a:lnTo>
                  <a:lnTo>
                    <a:pt x="2873" y="3154"/>
                  </a:lnTo>
                  <a:lnTo>
                    <a:pt x="3012" y="3167"/>
                  </a:lnTo>
                  <a:lnTo>
                    <a:pt x="3012" y="3295"/>
                  </a:lnTo>
                  <a:lnTo>
                    <a:pt x="2947" y="3297"/>
                  </a:lnTo>
                  <a:lnTo>
                    <a:pt x="2845" y="3307"/>
                  </a:lnTo>
                  <a:lnTo>
                    <a:pt x="2741" y="3330"/>
                  </a:lnTo>
                  <a:lnTo>
                    <a:pt x="2642" y="3361"/>
                  </a:lnTo>
                  <a:lnTo>
                    <a:pt x="2546" y="3405"/>
                  </a:lnTo>
                  <a:lnTo>
                    <a:pt x="2456" y="3457"/>
                  </a:lnTo>
                  <a:lnTo>
                    <a:pt x="2371" y="3518"/>
                  </a:lnTo>
                  <a:lnTo>
                    <a:pt x="2292" y="3588"/>
                  </a:lnTo>
                  <a:lnTo>
                    <a:pt x="2219" y="3663"/>
                  </a:lnTo>
                  <a:lnTo>
                    <a:pt x="2157" y="3747"/>
                  </a:lnTo>
                  <a:lnTo>
                    <a:pt x="2104" y="3837"/>
                  </a:lnTo>
                  <a:lnTo>
                    <a:pt x="2071" y="3906"/>
                  </a:lnTo>
                  <a:lnTo>
                    <a:pt x="1939" y="3852"/>
                  </a:lnTo>
                  <a:lnTo>
                    <a:pt x="1342" y="3588"/>
                  </a:lnTo>
                  <a:lnTo>
                    <a:pt x="1315" y="3655"/>
                  </a:lnTo>
                  <a:lnTo>
                    <a:pt x="1269" y="3787"/>
                  </a:lnTo>
                  <a:lnTo>
                    <a:pt x="1232" y="3921"/>
                  </a:lnTo>
                  <a:lnTo>
                    <a:pt x="1206" y="4058"/>
                  </a:lnTo>
                  <a:lnTo>
                    <a:pt x="1191" y="4195"/>
                  </a:lnTo>
                  <a:lnTo>
                    <a:pt x="1186" y="4338"/>
                  </a:lnTo>
                  <a:lnTo>
                    <a:pt x="1191" y="4476"/>
                  </a:lnTo>
                  <a:lnTo>
                    <a:pt x="1210" y="4616"/>
                  </a:lnTo>
                  <a:lnTo>
                    <a:pt x="1237" y="4752"/>
                  </a:lnTo>
                  <a:lnTo>
                    <a:pt x="1275" y="4887"/>
                  </a:lnTo>
                  <a:lnTo>
                    <a:pt x="1325" y="5016"/>
                  </a:lnTo>
                  <a:lnTo>
                    <a:pt x="1382" y="5144"/>
                  </a:lnTo>
                  <a:lnTo>
                    <a:pt x="1450" y="5264"/>
                  </a:lnTo>
                  <a:lnTo>
                    <a:pt x="1524" y="5381"/>
                  </a:lnTo>
                  <a:lnTo>
                    <a:pt x="1611" y="5492"/>
                  </a:lnTo>
                  <a:lnTo>
                    <a:pt x="1703" y="5595"/>
                  </a:lnTo>
                  <a:lnTo>
                    <a:pt x="1804" y="5692"/>
                  </a:lnTo>
                  <a:lnTo>
                    <a:pt x="1913" y="5780"/>
                  </a:lnTo>
                  <a:lnTo>
                    <a:pt x="2025" y="5860"/>
                  </a:lnTo>
                  <a:lnTo>
                    <a:pt x="2126" y="5920"/>
                  </a:lnTo>
                  <a:lnTo>
                    <a:pt x="2126" y="7141"/>
                  </a:lnTo>
                  <a:lnTo>
                    <a:pt x="0" y="7141"/>
                  </a:lnTo>
                  <a:lnTo>
                    <a:pt x="0" y="0"/>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64906" name="Freeform 10"/>
            <p:cNvSpPr>
              <a:spLocks/>
            </p:cNvSpPr>
            <p:nvPr/>
          </p:nvSpPr>
          <p:spPr bwMode="auto">
            <a:xfrm>
              <a:off x="4073" y="2110"/>
              <a:ext cx="781" cy="777"/>
            </a:xfrm>
            <a:custGeom>
              <a:avLst/>
              <a:gdLst>
                <a:gd name="T0" fmla="*/ 196 w 2343"/>
                <a:gd name="T1" fmla="*/ 836 h 2330"/>
                <a:gd name="T2" fmla="*/ 152 w 2343"/>
                <a:gd name="T3" fmla="*/ 1039 h 2330"/>
                <a:gd name="T4" fmla="*/ 148 w 2343"/>
                <a:gd name="T5" fmla="*/ 1249 h 2330"/>
                <a:gd name="T6" fmla="*/ 187 w 2343"/>
                <a:gd name="T7" fmla="*/ 1455 h 2330"/>
                <a:gd name="T8" fmla="*/ 269 w 2343"/>
                <a:gd name="T9" fmla="*/ 1649 h 2330"/>
                <a:gd name="T10" fmla="*/ 386 w 2343"/>
                <a:gd name="T11" fmla="*/ 1821 h 2330"/>
                <a:gd name="T12" fmla="*/ 538 w 2343"/>
                <a:gd name="T13" fmla="*/ 1966 h 2330"/>
                <a:gd name="T14" fmla="*/ 713 w 2343"/>
                <a:gd name="T15" fmla="*/ 2077 h 2330"/>
                <a:gd name="T16" fmla="*/ 907 w 2343"/>
                <a:gd name="T17" fmla="*/ 2151 h 2330"/>
                <a:gd name="T18" fmla="*/ 1115 w 2343"/>
                <a:gd name="T19" fmla="*/ 2183 h 2330"/>
                <a:gd name="T20" fmla="*/ 1325 w 2343"/>
                <a:gd name="T21" fmla="*/ 2175 h 2330"/>
                <a:gd name="T22" fmla="*/ 1527 w 2343"/>
                <a:gd name="T23" fmla="*/ 2122 h 2330"/>
                <a:gd name="T24" fmla="*/ 1712 w 2343"/>
                <a:gd name="T25" fmla="*/ 2031 h 2330"/>
                <a:gd name="T26" fmla="*/ 1877 w 2343"/>
                <a:gd name="T27" fmla="*/ 1902 h 2330"/>
                <a:gd name="T28" fmla="*/ 2014 w 2343"/>
                <a:gd name="T29" fmla="*/ 1744 h 2330"/>
                <a:gd name="T30" fmla="*/ 2116 w 2343"/>
                <a:gd name="T31" fmla="*/ 1561 h 2330"/>
                <a:gd name="T32" fmla="*/ 2179 w 2343"/>
                <a:gd name="T33" fmla="*/ 1362 h 2330"/>
                <a:gd name="T34" fmla="*/ 2200 w 2343"/>
                <a:gd name="T35" fmla="*/ 1153 h 2330"/>
                <a:gd name="T36" fmla="*/ 2179 w 2343"/>
                <a:gd name="T37" fmla="*/ 945 h 2330"/>
                <a:gd name="T38" fmla="*/ 2114 w 2343"/>
                <a:gd name="T39" fmla="*/ 747 h 2330"/>
                <a:gd name="T40" fmla="*/ 2012 w 2343"/>
                <a:gd name="T41" fmla="*/ 564 h 2330"/>
                <a:gd name="T42" fmla="*/ 1874 w 2343"/>
                <a:gd name="T43" fmla="*/ 406 h 2330"/>
                <a:gd name="T44" fmla="*/ 1708 w 2343"/>
                <a:gd name="T45" fmla="*/ 278 h 2330"/>
                <a:gd name="T46" fmla="*/ 1519 w 2343"/>
                <a:gd name="T47" fmla="*/ 188 h 2330"/>
                <a:gd name="T48" fmla="*/ 1317 w 2343"/>
                <a:gd name="T49" fmla="*/ 137 h 2330"/>
                <a:gd name="T50" fmla="*/ 1174 w 2343"/>
                <a:gd name="T51" fmla="*/ 128 h 2330"/>
                <a:gd name="T52" fmla="*/ 1267 w 2343"/>
                <a:gd name="T53" fmla="*/ 5 h 2330"/>
                <a:gd name="T54" fmla="*/ 1497 w 2343"/>
                <a:gd name="T55" fmla="*/ 39 h 2330"/>
                <a:gd name="T56" fmla="*/ 1707 w 2343"/>
                <a:gd name="T57" fmla="*/ 114 h 2330"/>
                <a:gd name="T58" fmla="*/ 1898 w 2343"/>
                <a:gd name="T59" fmla="*/ 237 h 2330"/>
                <a:gd name="T60" fmla="*/ 2060 w 2343"/>
                <a:gd name="T61" fmla="*/ 391 h 2330"/>
                <a:gd name="T62" fmla="*/ 2189 w 2343"/>
                <a:gd name="T63" fmla="*/ 574 h 2330"/>
                <a:gd name="T64" fmla="*/ 2280 w 2343"/>
                <a:gd name="T65" fmla="*/ 776 h 2330"/>
                <a:gd name="T66" fmla="*/ 2331 w 2343"/>
                <a:gd name="T67" fmla="*/ 994 h 2330"/>
                <a:gd name="T68" fmla="*/ 2342 w 2343"/>
                <a:gd name="T69" fmla="*/ 1217 h 2330"/>
                <a:gd name="T70" fmla="*/ 2309 w 2343"/>
                <a:gd name="T71" fmla="*/ 1437 h 2330"/>
                <a:gd name="T72" fmla="*/ 2235 w 2343"/>
                <a:gd name="T73" fmla="*/ 1650 h 2330"/>
                <a:gd name="T74" fmla="*/ 2122 w 2343"/>
                <a:gd name="T75" fmla="*/ 1841 h 2330"/>
                <a:gd name="T76" fmla="*/ 1976 w 2343"/>
                <a:gd name="T77" fmla="*/ 2009 h 2330"/>
                <a:gd name="T78" fmla="*/ 1799 w 2343"/>
                <a:gd name="T79" fmla="*/ 2147 h 2330"/>
                <a:gd name="T80" fmla="*/ 1599 w 2343"/>
                <a:gd name="T81" fmla="*/ 2248 h 2330"/>
                <a:gd name="T82" fmla="*/ 1385 w 2343"/>
                <a:gd name="T83" fmla="*/ 2309 h 2330"/>
                <a:gd name="T84" fmla="*/ 1166 w 2343"/>
                <a:gd name="T85" fmla="*/ 2330 h 2330"/>
                <a:gd name="T86" fmla="*/ 944 w 2343"/>
                <a:gd name="T87" fmla="*/ 2307 h 2330"/>
                <a:gd name="T88" fmla="*/ 728 w 2343"/>
                <a:gd name="T89" fmla="*/ 2242 h 2330"/>
                <a:gd name="T90" fmla="*/ 529 w 2343"/>
                <a:gd name="T91" fmla="*/ 2139 h 2330"/>
                <a:gd name="T92" fmla="*/ 356 w 2343"/>
                <a:gd name="T93" fmla="*/ 1996 h 2330"/>
                <a:gd name="T94" fmla="*/ 213 w 2343"/>
                <a:gd name="T95" fmla="*/ 1829 h 2330"/>
                <a:gd name="T96" fmla="*/ 101 w 2343"/>
                <a:gd name="T97" fmla="*/ 1635 h 2330"/>
                <a:gd name="T98" fmla="*/ 31 w 2343"/>
                <a:gd name="T99" fmla="*/ 1423 h 2330"/>
                <a:gd name="T100" fmla="*/ 0 w 2343"/>
                <a:gd name="T101" fmla="*/ 1202 h 2330"/>
                <a:gd name="T102" fmla="*/ 16 w 2343"/>
                <a:gd name="T103" fmla="*/ 977 h 2330"/>
                <a:gd name="T104" fmla="*/ 70 w 2343"/>
                <a:gd name="T105" fmla="*/ 762 h 2330"/>
                <a:gd name="T106" fmla="*/ 233 w 2343"/>
                <a:gd name="T107" fmla="*/ 739 h 2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43" h="2330">
                  <a:moveTo>
                    <a:pt x="233" y="739"/>
                  </a:moveTo>
                  <a:lnTo>
                    <a:pt x="196" y="836"/>
                  </a:lnTo>
                  <a:lnTo>
                    <a:pt x="169" y="935"/>
                  </a:lnTo>
                  <a:lnTo>
                    <a:pt x="152" y="1039"/>
                  </a:lnTo>
                  <a:lnTo>
                    <a:pt x="144" y="1145"/>
                  </a:lnTo>
                  <a:lnTo>
                    <a:pt x="148" y="1249"/>
                  </a:lnTo>
                  <a:lnTo>
                    <a:pt x="164" y="1351"/>
                  </a:lnTo>
                  <a:lnTo>
                    <a:pt x="187" y="1455"/>
                  </a:lnTo>
                  <a:lnTo>
                    <a:pt x="223" y="1552"/>
                  </a:lnTo>
                  <a:lnTo>
                    <a:pt x="269" y="1649"/>
                  </a:lnTo>
                  <a:lnTo>
                    <a:pt x="323" y="1737"/>
                  </a:lnTo>
                  <a:lnTo>
                    <a:pt x="386" y="1821"/>
                  </a:lnTo>
                  <a:lnTo>
                    <a:pt x="458" y="1895"/>
                  </a:lnTo>
                  <a:lnTo>
                    <a:pt x="538" y="1966"/>
                  </a:lnTo>
                  <a:lnTo>
                    <a:pt x="623" y="2026"/>
                  </a:lnTo>
                  <a:lnTo>
                    <a:pt x="713" y="2077"/>
                  </a:lnTo>
                  <a:lnTo>
                    <a:pt x="809" y="2118"/>
                  </a:lnTo>
                  <a:lnTo>
                    <a:pt x="907" y="2151"/>
                  </a:lnTo>
                  <a:lnTo>
                    <a:pt x="1012" y="2172"/>
                  </a:lnTo>
                  <a:lnTo>
                    <a:pt x="1115" y="2183"/>
                  </a:lnTo>
                  <a:lnTo>
                    <a:pt x="1220" y="2183"/>
                  </a:lnTo>
                  <a:lnTo>
                    <a:pt x="1325" y="2175"/>
                  </a:lnTo>
                  <a:lnTo>
                    <a:pt x="1427" y="2153"/>
                  </a:lnTo>
                  <a:lnTo>
                    <a:pt x="1527" y="2122"/>
                  </a:lnTo>
                  <a:lnTo>
                    <a:pt x="1621" y="2082"/>
                  </a:lnTo>
                  <a:lnTo>
                    <a:pt x="1712" y="2031"/>
                  </a:lnTo>
                  <a:lnTo>
                    <a:pt x="1799" y="1971"/>
                  </a:lnTo>
                  <a:lnTo>
                    <a:pt x="1877" y="1902"/>
                  </a:lnTo>
                  <a:lnTo>
                    <a:pt x="1952" y="1829"/>
                  </a:lnTo>
                  <a:lnTo>
                    <a:pt x="2014" y="1744"/>
                  </a:lnTo>
                  <a:lnTo>
                    <a:pt x="2071" y="1655"/>
                  </a:lnTo>
                  <a:lnTo>
                    <a:pt x="2116" y="1561"/>
                  </a:lnTo>
                  <a:lnTo>
                    <a:pt x="2152" y="1463"/>
                  </a:lnTo>
                  <a:lnTo>
                    <a:pt x="2179" y="1362"/>
                  </a:lnTo>
                  <a:lnTo>
                    <a:pt x="2193" y="1258"/>
                  </a:lnTo>
                  <a:lnTo>
                    <a:pt x="2200" y="1153"/>
                  </a:lnTo>
                  <a:lnTo>
                    <a:pt x="2193" y="1049"/>
                  </a:lnTo>
                  <a:lnTo>
                    <a:pt x="2179" y="945"/>
                  </a:lnTo>
                  <a:lnTo>
                    <a:pt x="2151" y="844"/>
                  </a:lnTo>
                  <a:lnTo>
                    <a:pt x="2114" y="747"/>
                  </a:lnTo>
                  <a:lnTo>
                    <a:pt x="2068" y="651"/>
                  </a:lnTo>
                  <a:lnTo>
                    <a:pt x="2012" y="564"/>
                  </a:lnTo>
                  <a:lnTo>
                    <a:pt x="1947" y="483"/>
                  </a:lnTo>
                  <a:lnTo>
                    <a:pt x="1874" y="406"/>
                  </a:lnTo>
                  <a:lnTo>
                    <a:pt x="1796" y="339"/>
                  </a:lnTo>
                  <a:lnTo>
                    <a:pt x="1708" y="278"/>
                  </a:lnTo>
                  <a:lnTo>
                    <a:pt x="1617" y="230"/>
                  </a:lnTo>
                  <a:lnTo>
                    <a:pt x="1519" y="188"/>
                  </a:lnTo>
                  <a:lnTo>
                    <a:pt x="1419" y="159"/>
                  </a:lnTo>
                  <a:lnTo>
                    <a:pt x="1317" y="137"/>
                  </a:lnTo>
                  <a:lnTo>
                    <a:pt x="1214" y="128"/>
                  </a:lnTo>
                  <a:lnTo>
                    <a:pt x="1174" y="128"/>
                  </a:lnTo>
                  <a:lnTo>
                    <a:pt x="1174" y="0"/>
                  </a:lnTo>
                  <a:lnTo>
                    <a:pt x="1267" y="5"/>
                  </a:lnTo>
                  <a:lnTo>
                    <a:pt x="1393" y="23"/>
                  </a:lnTo>
                  <a:lnTo>
                    <a:pt x="1497" y="39"/>
                  </a:lnTo>
                  <a:lnTo>
                    <a:pt x="1599" y="68"/>
                  </a:lnTo>
                  <a:lnTo>
                    <a:pt x="1707" y="114"/>
                  </a:lnTo>
                  <a:lnTo>
                    <a:pt x="1807" y="171"/>
                  </a:lnTo>
                  <a:lnTo>
                    <a:pt x="1898" y="237"/>
                  </a:lnTo>
                  <a:lnTo>
                    <a:pt x="1983" y="310"/>
                  </a:lnTo>
                  <a:lnTo>
                    <a:pt x="2060" y="391"/>
                  </a:lnTo>
                  <a:lnTo>
                    <a:pt x="2130" y="479"/>
                  </a:lnTo>
                  <a:lnTo>
                    <a:pt x="2189" y="574"/>
                  </a:lnTo>
                  <a:lnTo>
                    <a:pt x="2238" y="674"/>
                  </a:lnTo>
                  <a:lnTo>
                    <a:pt x="2280" y="776"/>
                  </a:lnTo>
                  <a:lnTo>
                    <a:pt x="2311" y="883"/>
                  </a:lnTo>
                  <a:lnTo>
                    <a:pt x="2331" y="994"/>
                  </a:lnTo>
                  <a:lnTo>
                    <a:pt x="2343" y="1105"/>
                  </a:lnTo>
                  <a:lnTo>
                    <a:pt x="2342" y="1217"/>
                  </a:lnTo>
                  <a:lnTo>
                    <a:pt x="2329" y="1328"/>
                  </a:lnTo>
                  <a:lnTo>
                    <a:pt x="2309" y="1437"/>
                  </a:lnTo>
                  <a:lnTo>
                    <a:pt x="2277" y="1546"/>
                  </a:lnTo>
                  <a:lnTo>
                    <a:pt x="2235" y="1650"/>
                  </a:lnTo>
                  <a:lnTo>
                    <a:pt x="2184" y="1750"/>
                  </a:lnTo>
                  <a:lnTo>
                    <a:pt x="2122" y="1841"/>
                  </a:lnTo>
                  <a:lnTo>
                    <a:pt x="2052" y="1930"/>
                  </a:lnTo>
                  <a:lnTo>
                    <a:pt x="1976" y="2009"/>
                  </a:lnTo>
                  <a:lnTo>
                    <a:pt x="1890" y="2082"/>
                  </a:lnTo>
                  <a:lnTo>
                    <a:pt x="1799" y="2147"/>
                  </a:lnTo>
                  <a:lnTo>
                    <a:pt x="1702" y="2202"/>
                  </a:lnTo>
                  <a:lnTo>
                    <a:pt x="1599" y="2248"/>
                  </a:lnTo>
                  <a:lnTo>
                    <a:pt x="1493" y="2283"/>
                  </a:lnTo>
                  <a:lnTo>
                    <a:pt x="1385" y="2309"/>
                  </a:lnTo>
                  <a:lnTo>
                    <a:pt x="1276" y="2325"/>
                  </a:lnTo>
                  <a:lnTo>
                    <a:pt x="1166" y="2330"/>
                  </a:lnTo>
                  <a:lnTo>
                    <a:pt x="1053" y="2322"/>
                  </a:lnTo>
                  <a:lnTo>
                    <a:pt x="944" y="2307"/>
                  </a:lnTo>
                  <a:lnTo>
                    <a:pt x="833" y="2279"/>
                  </a:lnTo>
                  <a:lnTo>
                    <a:pt x="728" y="2242"/>
                  </a:lnTo>
                  <a:lnTo>
                    <a:pt x="628" y="2195"/>
                  </a:lnTo>
                  <a:lnTo>
                    <a:pt x="529" y="2139"/>
                  </a:lnTo>
                  <a:lnTo>
                    <a:pt x="439" y="2076"/>
                  </a:lnTo>
                  <a:lnTo>
                    <a:pt x="356" y="1996"/>
                  </a:lnTo>
                  <a:lnTo>
                    <a:pt x="280" y="1918"/>
                  </a:lnTo>
                  <a:lnTo>
                    <a:pt x="213" y="1829"/>
                  </a:lnTo>
                  <a:lnTo>
                    <a:pt x="152" y="1735"/>
                  </a:lnTo>
                  <a:lnTo>
                    <a:pt x="101" y="1635"/>
                  </a:lnTo>
                  <a:lnTo>
                    <a:pt x="61" y="1530"/>
                  </a:lnTo>
                  <a:lnTo>
                    <a:pt x="31" y="1423"/>
                  </a:lnTo>
                  <a:lnTo>
                    <a:pt x="10" y="1311"/>
                  </a:lnTo>
                  <a:lnTo>
                    <a:pt x="0" y="1202"/>
                  </a:lnTo>
                  <a:lnTo>
                    <a:pt x="2" y="1089"/>
                  </a:lnTo>
                  <a:lnTo>
                    <a:pt x="16" y="977"/>
                  </a:lnTo>
                  <a:lnTo>
                    <a:pt x="37" y="867"/>
                  </a:lnTo>
                  <a:lnTo>
                    <a:pt x="70" y="762"/>
                  </a:lnTo>
                  <a:lnTo>
                    <a:pt x="101" y="685"/>
                  </a:lnTo>
                  <a:lnTo>
                    <a:pt x="233" y="739"/>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64907" name="Freeform 11"/>
            <p:cNvSpPr>
              <a:spLocks/>
            </p:cNvSpPr>
            <p:nvPr/>
          </p:nvSpPr>
          <p:spPr bwMode="auto">
            <a:xfrm>
              <a:off x="4121" y="2153"/>
              <a:ext cx="685" cy="685"/>
            </a:xfrm>
            <a:custGeom>
              <a:avLst/>
              <a:gdLst>
                <a:gd name="T0" fmla="*/ 52 w 2056"/>
                <a:gd name="T1" fmla="*/ 708 h 2055"/>
                <a:gd name="T2" fmla="*/ 8 w 2056"/>
                <a:gd name="T3" fmla="*/ 911 h 2055"/>
                <a:gd name="T4" fmla="*/ 4 w 2056"/>
                <a:gd name="T5" fmla="*/ 1121 h 2055"/>
                <a:gd name="T6" fmla="*/ 43 w 2056"/>
                <a:gd name="T7" fmla="*/ 1327 h 2055"/>
                <a:gd name="T8" fmla="*/ 125 w 2056"/>
                <a:gd name="T9" fmla="*/ 1521 h 2055"/>
                <a:gd name="T10" fmla="*/ 242 w 2056"/>
                <a:gd name="T11" fmla="*/ 1693 h 2055"/>
                <a:gd name="T12" fmla="*/ 394 w 2056"/>
                <a:gd name="T13" fmla="*/ 1838 h 2055"/>
                <a:gd name="T14" fmla="*/ 569 w 2056"/>
                <a:gd name="T15" fmla="*/ 1949 h 2055"/>
                <a:gd name="T16" fmla="*/ 763 w 2056"/>
                <a:gd name="T17" fmla="*/ 2023 h 2055"/>
                <a:gd name="T18" fmla="*/ 971 w 2056"/>
                <a:gd name="T19" fmla="*/ 2055 h 2055"/>
                <a:gd name="T20" fmla="*/ 1181 w 2056"/>
                <a:gd name="T21" fmla="*/ 2047 h 2055"/>
                <a:gd name="T22" fmla="*/ 1383 w 2056"/>
                <a:gd name="T23" fmla="*/ 1994 h 2055"/>
                <a:gd name="T24" fmla="*/ 1568 w 2056"/>
                <a:gd name="T25" fmla="*/ 1903 h 2055"/>
                <a:gd name="T26" fmla="*/ 1733 w 2056"/>
                <a:gd name="T27" fmla="*/ 1774 h 2055"/>
                <a:gd name="T28" fmla="*/ 1870 w 2056"/>
                <a:gd name="T29" fmla="*/ 1616 h 2055"/>
                <a:gd name="T30" fmla="*/ 1972 w 2056"/>
                <a:gd name="T31" fmla="*/ 1433 h 2055"/>
                <a:gd name="T32" fmla="*/ 2035 w 2056"/>
                <a:gd name="T33" fmla="*/ 1234 h 2055"/>
                <a:gd name="T34" fmla="*/ 2056 w 2056"/>
                <a:gd name="T35" fmla="*/ 1025 h 2055"/>
                <a:gd name="T36" fmla="*/ 2035 w 2056"/>
                <a:gd name="T37" fmla="*/ 817 h 2055"/>
                <a:gd name="T38" fmla="*/ 1970 w 2056"/>
                <a:gd name="T39" fmla="*/ 619 h 2055"/>
                <a:gd name="T40" fmla="*/ 1868 w 2056"/>
                <a:gd name="T41" fmla="*/ 436 h 2055"/>
                <a:gd name="T42" fmla="*/ 1730 w 2056"/>
                <a:gd name="T43" fmla="*/ 278 h 2055"/>
                <a:gd name="T44" fmla="*/ 1564 w 2056"/>
                <a:gd name="T45" fmla="*/ 150 h 2055"/>
                <a:gd name="T46" fmla="*/ 1375 w 2056"/>
                <a:gd name="T47" fmla="*/ 60 h 2055"/>
                <a:gd name="T48" fmla="*/ 1173 w 2056"/>
                <a:gd name="T49" fmla="*/ 9 h 2055"/>
                <a:gd name="T50" fmla="*/ 1030 w 2056"/>
                <a:gd name="T51" fmla="*/ 0 h 2055"/>
                <a:gd name="T52" fmla="*/ 863 w 2056"/>
                <a:gd name="T53" fmla="*/ 12 h 2055"/>
                <a:gd name="T54" fmla="*/ 660 w 2056"/>
                <a:gd name="T55" fmla="*/ 66 h 2055"/>
                <a:gd name="T56" fmla="*/ 474 w 2056"/>
                <a:gd name="T57" fmla="*/ 162 h 2055"/>
                <a:gd name="T58" fmla="*/ 310 w 2056"/>
                <a:gd name="T59" fmla="*/ 293 h 2055"/>
                <a:gd name="T60" fmla="*/ 175 w 2056"/>
                <a:gd name="T61" fmla="*/ 452 h 2055"/>
                <a:gd name="T62" fmla="*/ 89 w 2056"/>
                <a:gd name="T63" fmla="*/ 611 h 2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56" h="2055">
                  <a:moveTo>
                    <a:pt x="89" y="611"/>
                  </a:moveTo>
                  <a:lnTo>
                    <a:pt x="52" y="708"/>
                  </a:lnTo>
                  <a:lnTo>
                    <a:pt x="25" y="807"/>
                  </a:lnTo>
                  <a:lnTo>
                    <a:pt x="8" y="911"/>
                  </a:lnTo>
                  <a:lnTo>
                    <a:pt x="0" y="1017"/>
                  </a:lnTo>
                  <a:lnTo>
                    <a:pt x="4" y="1121"/>
                  </a:lnTo>
                  <a:lnTo>
                    <a:pt x="20" y="1223"/>
                  </a:lnTo>
                  <a:lnTo>
                    <a:pt x="43" y="1327"/>
                  </a:lnTo>
                  <a:lnTo>
                    <a:pt x="79" y="1424"/>
                  </a:lnTo>
                  <a:lnTo>
                    <a:pt x="125" y="1521"/>
                  </a:lnTo>
                  <a:lnTo>
                    <a:pt x="179" y="1609"/>
                  </a:lnTo>
                  <a:lnTo>
                    <a:pt x="242" y="1693"/>
                  </a:lnTo>
                  <a:lnTo>
                    <a:pt x="314" y="1767"/>
                  </a:lnTo>
                  <a:lnTo>
                    <a:pt x="394" y="1838"/>
                  </a:lnTo>
                  <a:lnTo>
                    <a:pt x="479" y="1898"/>
                  </a:lnTo>
                  <a:lnTo>
                    <a:pt x="569" y="1949"/>
                  </a:lnTo>
                  <a:lnTo>
                    <a:pt x="665" y="1990"/>
                  </a:lnTo>
                  <a:lnTo>
                    <a:pt x="763" y="2023"/>
                  </a:lnTo>
                  <a:lnTo>
                    <a:pt x="868" y="2044"/>
                  </a:lnTo>
                  <a:lnTo>
                    <a:pt x="971" y="2055"/>
                  </a:lnTo>
                  <a:lnTo>
                    <a:pt x="1076" y="2055"/>
                  </a:lnTo>
                  <a:lnTo>
                    <a:pt x="1181" y="2047"/>
                  </a:lnTo>
                  <a:lnTo>
                    <a:pt x="1283" y="2025"/>
                  </a:lnTo>
                  <a:lnTo>
                    <a:pt x="1383" y="1994"/>
                  </a:lnTo>
                  <a:lnTo>
                    <a:pt x="1477" y="1954"/>
                  </a:lnTo>
                  <a:lnTo>
                    <a:pt x="1568" y="1903"/>
                  </a:lnTo>
                  <a:lnTo>
                    <a:pt x="1655" y="1843"/>
                  </a:lnTo>
                  <a:lnTo>
                    <a:pt x="1733" y="1774"/>
                  </a:lnTo>
                  <a:lnTo>
                    <a:pt x="1808" y="1701"/>
                  </a:lnTo>
                  <a:lnTo>
                    <a:pt x="1870" y="1616"/>
                  </a:lnTo>
                  <a:lnTo>
                    <a:pt x="1927" y="1527"/>
                  </a:lnTo>
                  <a:lnTo>
                    <a:pt x="1972" y="1433"/>
                  </a:lnTo>
                  <a:lnTo>
                    <a:pt x="2008" y="1335"/>
                  </a:lnTo>
                  <a:lnTo>
                    <a:pt x="2035" y="1234"/>
                  </a:lnTo>
                  <a:lnTo>
                    <a:pt x="2049" y="1130"/>
                  </a:lnTo>
                  <a:lnTo>
                    <a:pt x="2056" y="1025"/>
                  </a:lnTo>
                  <a:lnTo>
                    <a:pt x="2049" y="921"/>
                  </a:lnTo>
                  <a:lnTo>
                    <a:pt x="2035" y="817"/>
                  </a:lnTo>
                  <a:lnTo>
                    <a:pt x="2007" y="716"/>
                  </a:lnTo>
                  <a:lnTo>
                    <a:pt x="1970" y="619"/>
                  </a:lnTo>
                  <a:lnTo>
                    <a:pt x="1924" y="523"/>
                  </a:lnTo>
                  <a:lnTo>
                    <a:pt x="1868" y="436"/>
                  </a:lnTo>
                  <a:lnTo>
                    <a:pt x="1803" y="355"/>
                  </a:lnTo>
                  <a:lnTo>
                    <a:pt x="1730" y="278"/>
                  </a:lnTo>
                  <a:lnTo>
                    <a:pt x="1652" y="211"/>
                  </a:lnTo>
                  <a:lnTo>
                    <a:pt x="1564" y="150"/>
                  </a:lnTo>
                  <a:lnTo>
                    <a:pt x="1473" y="102"/>
                  </a:lnTo>
                  <a:lnTo>
                    <a:pt x="1375" y="60"/>
                  </a:lnTo>
                  <a:lnTo>
                    <a:pt x="1275" y="31"/>
                  </a:lnTo>
                  <a:lnTo>
                    <a:pt x="1173" y="9"/>
                  </a:lnTo>
                  <a:lnTo>
                    <a:pt x="1070" y="0"/>
                  </a:lnTo>
                  <a:lnTo>
                    <a:pt x="1030" y="0"/>
                  </a:lnTo>
                  <a:lnTo>
                    <a:pt x="965" y="2"/>
                  </a:lnTo>
                  <a:lnTo>
                    <a:pt x="863" y="12"/>
                  </a:lnTo>
                  <a:lnTo>
                    <a:pt x="759" y="35"/>
                  </a:lnTo>
                  <a:lnTo>
                    <a:pt x="660" y="66"/>
                  </a:lnTo>
                  <a:lnTo>
                    <a:pt x="564" y="110"/>
                  </a:lnTo>
                  <a:lnTo>
                    <a:pt x="474" y="162"/>
                  </a:lnTo>
                  <a:lnTo>
                    <a:pt x="389" y="223"/>
                  </a:lnTo>
                  <a:lnTo>
                    <a:pt x="310" y="293"/>
                  </a:lnTo>
                  <a:lnTo>
                    <a:pt x="237" y="368"/>
                  </a:lnTo>
                  <a:lnTo>
                    <a:pt x="175" y="452"/>
                  </a:lnTo>
                  <a:lnTo>
                    <a:pt x="122" y="542"/>
                  </a:lnTo>
                  <a:lnTo>
                    <a:pt x="89" y="611"/>
                  </a:lnTo>
                  <a:close/>
                </a:path>
              </a:pathLst>
            </a:custGeom>
            <a:solidFill>
              <a:srgbClr val="FFFFFF"/>
            </a:solidFill>
            <a:ln w="0">
              <a:solidFill>
                <a:srgbClr val="FFFFFF"/>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64908" name="Freeform 12"/>
            <p:cNvSpPr>
              <a:spLocks/>
            </p:cNvSpPr>
            <p:nvPr/>
          </p:nvSpPr>
          <p:spPr bwMode="auto">
            <a:xfrm>
              <a:off x="4431" y="2195"/>
              <a:ext cx="240" cy="365"/>
            </a:xfrm>
            <a:custGeom>
              <a:avLst/>
              <a:gdLst>
                <a:gd name="T0" fmla="*/ 196 w 720"/>
                <a:gd name="T1" fmla="*/ 855 h 1095"/>
                <a:gd name="T2" fmla="*/ 81 w 720"/>
                <a:gd name="T3" fmla="*/ 0 h 1095"/>
                <a:gd name="T4" fmla="*/ 0 w 720"/>
                <a:gd name="T5" fmla="*/ 1095 h 1095"/>
                <a:gd name="T6" fmla="*/ 720 w 720"/>
                <a:gd name="T7" fmla="*/ 925 h 1095"/>
                <a:gd name="T8" fmla="*/ 196 w 720"/>
                <a:gd name="T9" fmla="*/ 855 h 1095"/>
              </a:gdLst>
              <a:ahLst/>
              <a:cxnLst>
                <a:cxn ang="0">
                  <a:pos x="T0" y="T1"/>
                </a:cxn>
                <a:cxn ang="0">
                  <a:pos x="T2" y="T3"/>
                </a:cxn>
                <a:cxn ang="0">
                  <a:pos x="T4" y="T5"/>
                </a:cxn>
                <a:cxn ang="0">
                  <a:pos x="T6" y="T7"/>
                </a:cxn>
                <a:cxn ang="0">
                  <a:pos x="T8" y="T9"/>
                </a:cxn>
              </a:cxnLst>
              <a:rect l="0" t="0" r="r" b="b"/>
              <a:pathLst>
                <a:path w="720" h="1095">
                  <a:moveTo>
                    <a:pt x="196" y="855"/>
                  </a:moveTo>
                  <a:lnTo>
                    <a:pt x="81" y="0"/>
                  </a:lnTo>
                  <a:lnTo>
                    <a:pt x="0" y="1095"/>
                  </a:lnTo>
                  <a:lnTo>
                    <a:pt x="720" y="925"/>
                  </a:lnTo>
                  <a:lnTo>
                    <a:pt x="196" y="855"/>
                  </a:lnTo>
                  <a:close/>
                </a:path>
              </a:pathLst>
            </a:custGeom>
            <a:solidFill>
              <a:srgbClr val="000000"/>
            </a:solidFill>
            <a:ln w="0">
              <a:solidFill>
                <a:srgbClr val="000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grpSp>
      <p:sp>
        <p:nvSpPr>
          <p:cNvPr id="13" name="Slide Number Placeholder 12"/>
          <p:cNvSpPr>
            <a:spLocks noGrp="1"/>
          </p:cNvSpPr>
          <p:nvPr>
            <p:ph type="sldNum" sz="quarter" idx="11"/>
          </p:nvPr>
        </p:nvSpPr>
        <p:spPr/>
        <p:txBody>
          <a:bodyPr/>
          <a:lstStyle/>
          <a:p>
            <a:fld id="{3681F8DE-B512-49A0-9231-DD433C26DAB6}" type="slidenum">
              <a:rPr lang="en-US" smtClean="0"/>
              <a:pPr/>
              <a:t>19</a:t>
            </a:fld>
            <a:endParaRPr lang="en-US"/>
          </a:p>
        </p:txBody>
      </p:sp>
    </p:spTree>
    <p:extLst>
      <p:ext uri="{BB962C8B-B14F-4D97-AF65-F5344CB8AC3E}">
        <p14:creationId xmlns:p14="http://schemas.microsoft.com/office/powerpoint/2010/main" xmlns="" val="2631205737"/>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66946" name="Rectangle 2"/>
          <p:cNvSpPr>
            <a:spLocks noGrp="1" noChangeArrowheads="1"/>
          </p:cNvSpPr>
          <p:nvPr>
            <p:ph type="title"/>
          </p:nvPr>
        </p:nvSpPr>
        <p:spPr>
          <a:xfrm>
            <a:off x="457200" y="819912"/>
            <a:ext cx="8305800" cy="704088"/>
          </a:xfr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0" tIns="45720" rIns="0" bIns="0" numCol="1" anchor="b" anchorCtr="0" compatLnSpc="1">
            <a:prstTxWarp prst="textNoShape">
              <a:avLst/>
            </a:prstTxWarp>
            <a:normAutofit fontScale="90000"/>
            <a:scene3d>
              <a:camera prst="orthographicFront"/>
              <a:lightRig rig="freezing" dir="t">
                <a:rot lat="0" lon="0" rev="5640000"/>
              </a:lightRig>
            </a:scene3d>
            <a:sp3d prstMaterial="flat">
              <a:contourClr>
                <a:schemeClr val="tx2"/>
              </a:contourClr>
            </a:sp3d>
          </a:bodyPr>
          <a:lstStyle/>
          <a:p>
            <a:r>
              <a:rPr lang="en-US" dirty="0"/>
              <a:t>The Mathematics of Interest – An Example</a:t>
            </a:r>
          </a:p>
        </p:txBody>
      </p:sp>
      <p:sp>
        <p:nvSpPr>
          <p:cNvPr id="466947" name="Rectangle 3"/>
          <p:cNvSpPr>
            <a:spLocks noChangeArrowheads="1"/>
          </p:cNvSpPr>
          <p:nvPr/>
        </p:nvSpPr>
        <p:spPr bwMode="auto">
          <a:xfrm>
            <a:off x="533400" y="1676400"/>
            <a:ext cx="7772400" cy="1600200"/>
          </a:xfrm>
          <a:prstGeom prst="rect">
            <a:avLst/>
          </a:prstGeom>
          <a:solidFill>
            <a:srgbClr val="FFFFCC"/>
          </a:solidFill>
          <a:ln w="9525">
            <a:solidFill>
              <a:srgbClr val="008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lvl1pPr marL="342900" indent="-342900">
              <a:defRPr sz="2400">
                <a:solidFill>
                  <a:schemeClr val="tx1"/>
                </a:solidFill>
                <a:latin typeface="Times" panose="02020603050405020304" pitchFamily="18" charset="0"/>
              </a:defRPr>
            </a:lvl1pPr>
            <a:lvl2pPr marL="742950" indent="-285750">
              <a:defRPr sz="2400">
                <a:solidFill>
                  <a:schemeClr val="tx1"/>
                </a:solidFill>
                <a:latin typeface="Times" panose="02020603050405020304" pitchFamily="18" charset="0"/>
              </a:defRPr>
            </a:lvl2pPr>
            <a:lvl3pPr marL="1085850" indent="-228600">
              <a:defRPr sz="2400">
                <a:solidFill>
                  <a:schemeClr val="tx1"/>
                </a:solidFill>
                <a:latin typeface="Times" panose="02020603050405020304" pitchFamily="18" charset="0"/>
              </a:defRPr>
            </a:lvl3pPr>
            <a:lvl4pPr marL="1428750" indent="-228600">
              <a:defRPr sz="2400">
                <a:solidFill>
                  <a:schemeClr val="tx1"/>
                </a:solidFill>
                <a:latin typeface="Times" panose="02020603050405020304" pitchFamily="18" charset="0"/>
              </a:defRPr>
            </a:lvl4pPr>
            <a:lvl5pPr marL="1771650" indent="-228600">
              <a:defRPr sz="2400">
                <a:solidFill>
                  <a:schemeClr val="tx1"/>
                </a:solidFill>
                <a:latin typeface="Times" panose="02020603050405020304" pitchFamily="18" charset="0"/>
              </a:defRPr>
            </a:lvl5pPr>
            <a:lvl6pPr marL="2228850" indent="-228600" eaLnBrk="0" fontAlgn="base" hangingPunct="0">
              <a:spcBef>
                <a:spcPct val="0"/>
              </a:spcBef>
              <a:spcAft>
                <a:spcPct val="0"/>
              </a:spcAft>
              <a:defRPr sz="2400">
                <a:solidFill>
                  <a:schemeClr val="tx1"/>
                </a:solidFill>
                <a:latin typeface="Times" panose="02020603050405020304" pitchFamily="18" charset="0"/>
              </a:defRPr>
            </a:lvl6pPr>
            <a:lvl7pPr marL="2686050" indent="-228600" eaLnBrk="0" fontAlgn="base" hangingPunct="0">
              <a:spcBef>
                <a:spcPct val="0"/>
              </a:spcBef>
              <a:spcAft>
                <a:spcPct val="0"/>
              </a:spcAft>
              <a:defRPr sz="2400">
                <a:solidFill>
                  <a:schemeClr val="tx1"/>
                </a:solidFill>
                <a:latin typeface="Times" panose="02020603050405020304" pitchFamily="18" charset="0"/>
              </a:defRPr>
            </a:lvl7pPr>
            <a:lvl8pPr marL="3143250" indent="-228600" eaLnBrk="0" fontAlgn="base" hangingPunct="0">
              <a:spcBef>
                <a:spcPct val="0"/>
              </a:spcBef>
              <a:spcAft>
                <a:spcPct val="0"/>
              </a:spcAft>
              <a:defRPr sz="2400">
                <a:solidFill>
                  <a:schemeClr val="tx1"/>
                </a:solidFill>
                <a:latin typeface="Times" panose="02020603050405020304" pitchFamily="18" charset="0"/>
              </a:defRPr>
            </a:lvl8pPr>
            <a:lvl9pPr marL="3600450" indent="-228600" eaLnBrk="0" fontAlgn="base" hangingPunct="0">
              <a:spcBef>
                <a:spcPct val="0"/>
              </a:spcBef>
              <a:spcAft>
                <a:spcPct val="0"/>
              </a:spcAft>
              <a:defRPr sz="2400">
                <a:solidFill>
                  <a:schemeClr val="tx1"/>
                </a:solidFill>
                <a:latin typeface="Times" panose="02020603050405020304" pitchFamily="18" charset="0"/>
              </a:defRPr>
            </a:lvl9pPr>
          </a:lstStyle>
          <a:p>
            <a:pPr algn="ctr" eaLnBrk="1" hangingPunct="1">
              <a:spcBef>
                <a:spcPct val="20000"/>
              </a:spcBef>
              <a:buClr>
                <a:schemeClr val="accent1"/>
              </a:buClr>
              <a:buFont typeface="Times" panose="02020603050405020304" pitchFamily="18" charset="0"/>
              <a:buNone/>
            </a:pPr>
            <a:r>
              <a:rPr lang="en-US" sz="3000">
                <a:solidFill>
                  <a:srgbClr val="008000"/>
                </a:solidFill>
                <a:latin typeface="+mn-lt"/>
              </a:rPr>
              <a:t>	Assume a bank pays 8% interest on a $100 deposit made today.  How much will the $100 be worth in one year?</a:t>
            </a:r>
          </a:p>
        </p:txBody>
      </p:sp>
      <p:sp>
        <p:nvSpPr>
          <p:cNvPr id="466948" name="Rectangle 4"/>
          <p:cNvSpPr>
            <a:spLocks noChangeArrowheads="1"/>
          </p:cNvSpPr>
          <p:nvPr/>
        </p:nvSpPr>
        <p:spPr bwMode="auto">
          <a:xfrm>
            <a:off x="1828800" y="3413125"/>
            <a:ext cx="5551488" cy="2682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eaLnBrk="1" hangingPunct="1">
              <a:spcBef>
                <a:spcPct val="20000"/>
              </a:spcBef>
              <a:buSzPct val="80000"/>
            </a:pPr>
            <a:r>
              <a:rPr lang="en-US" sz="5000">
                <a:solidFill>
                  <a:srgbClr val="006600"/>
                </a:solidFill>
                <a:effectLst>
                  <a:outerShdw blurRad="38100" dist="38100" dir="2700000" algn="tl">
                    <a:srgbClr val="000000"/>
                  </a:outerShdw>
                </a:effectLst>
              </a:rPr>
              <a:t>F</a:t>
            </a:r>
            <a:r>
              <a:rPr lang="en-US" sz="5000" baseline="-25000">
                <a:solidFill>
                  <a:srgbClr val="006600"/>
                </a:solidFill>
                <a:effectLst>
                  <a:outerShdw blurRad="38100" dist="38100" dir="2700000" algn="tl">
                    <a:srgbClr val="000000"/>
                  </a:outerShdw>
                </a:effectLst>
              </a:rPr>
              <a:t>n</a:t>
            </a:r>
            <a:r>
              <a:rPr lang="en-US" sz="5000">
                <a:solidFill>
                  <a:srgbClr val="006600"/>
                </a:solidFill>
                <a:effectLst>
                  <a:outerShdw blurRad="38100" dist="38100" dir="2700000" algn="tl">
                    <a:srgbClr val="000000"/>
                  </a:outerShdw>
                </a:effectLst>
              </a:rPr>
              <a:t> = P(1 + r)</a:t>
            </a:r>
            <a:r>
              <a:rPr lang="en-US" sz="5000" baseline="30000">
                <a:solidFill>
                  <a:srgbClr val="006600"/>
                </a:solidFill>
                <a:effectLst>
                  <a:outerShdw blurRad="38100" dist="38100" dir="2700000" algn="tl">
                    <a:srgbClr val="000000"/>
                  </a:outerShdw>
                </a:effectLst>
              </a:rPr>
              <a:t>n</a:t>
            </a:r>
            <a:r>
              <a:rPr lang="en-US" sz="5000">
                <a:solidFill>
                  <a:srgbClr val="006600"/>
                </a:solidFill>
                <a:effectLst>
                  <a:outerShdw blurRad="38100" dist="38100" dir="2700000" algn="tl">
                    <a:srgbClr val="000000"/>
                  </a:outerShdw>
                </a:effectLst>
              </a:rPr>
              <a:t> </a:t>
            </a:r>
          </a:p>
          <a:p>
            <a:pPr eaLnBrk="1" hangingPunct="1">
              <a:spcBef>
                <a:spcPct val="20000"/>
              </a:spcBef>
              <a:buSzPct val="80000"/>
            </a:pPr>
            <a:r>
              <a:rPr lang="en-US" sz="5000">
                <a:solidFill>
                  <a:srgbClr val="006600"/>
                </a:solidFill>
                <a:effectLst>
                  <a:outerShdw blurRad="38100" dist="38100" dir="2700000" algn="tl">
                    <a:srgbClr val="000000"/>
                  </a:outerShdw>
                </a:effectLst>
              </a:rPr>
              <a:t>F</a:t>
            </a:r>
            <a:r>
              <a:rPr lang="en-US" sz="5000" baseline="-25000">
                <a:solidFill>
                  <a:srgbClr val="006600"/>
                </a:solidFill>
                <a:effectLst>
                  <a:outerShdw blurRad="38100" dist="38100" dir="2700000" algn="tl">
                    <a:srgbClr val="000000"/>
                  </a:outerShdw>
                </a:effectLst>
              </a:rPr>
              <a:t>n</a:t>
            </a:r>
            <a:r>
              <a:rPr lang="en-US" sz="5000">
                <a:solidFill>
                  <a:srgbClr val="006600"/>
                </a:solidFill>
                <a:effectLst>
                  <a:outerShdw blurRad="38100" dist="38100" dir="2700000" algn="tl">
                    <a:srgbClr val="000000"/>
                  </a:outerShdw>
                </a:effectLst>
              </a:rPr>
              <a:t> = $100(1 + .08)</a:t>
            </a:r>
            <a:r>
              <a:rPr lang="en-US" sz="5000" baseline="30000">
                <a:solidFill>
                  <a:srgbClr val="006600"/>
                </a:solidFill>
                <a:effectLst>
                  <a:outerShdw blurRad="38100" dist="38100" dir="2700000" algn="tl">
                    <a:srgbClr val="000000"/>
                  </a:outerShdw>
                </a:effectLst>
              </a:rPr>
              <a:t>1</a:t>
            </a:r>
          </a:p>
          <a:p>
            <a:pPr eaLnBrk="1" hangingPunct="1">
              <a:spcBef>
                <a:spcPct val="20000"/>
              </a:spcBef>
              <a:buSzPct val="80000"/>
            </a:pPr>
            <a:r>
              <a:rPr lang="en-US" sz="5000">
                <a:solidFill>
                  <a:srgbClr val="006600"/>
                </a:solidFill>
                <a:effectLst>
                  <a:outerShdw blurRad="38100" dist="38100" dir="2700000" algn="tl">
                    <a:srgbClr val="000000"/>
                  </a:outerShdw>
                </a:effectLst>
              </a:rPr>
              <a:t>F</a:t>
            </a:r>
            <a:r>
              <a:rPr lang="en-US" sz="5000" baseline="-25000">
                <a:solidFill>
                  <a:srgbClr val="006600"/>
                </a:solidFill>
                <a:effectLst>
                  <a:outerShdw blurRad="38100" dist="38100" dir="2700000" algn="tl">
                    <a:srgbClr val="000000"/>
                  </a:outerShdw>
                </a:effectLst>
              </a:rPr>
              <a:t>n</a:t>
            </a:r>
            <a:r>
              <a:rPr lang="en-US" sz="5000">
                <a:solidFill>
                  <a:srgbClr val="006600"/>
                </a:solidFill>
                <a:effectLst>
                  <a:outerShdw blurRad="38100" dist="38100" dir="2700000" algn="tl">
                    <a:srgbClr val="000000"/>
                  </a:outerShdw>
                </a:effectLst>
              </a:rPr>
              <a:t> = $108.00</a:t>
            </a:r>
          </a:p>
        </p:txBody>
      </p:sp>
      <p:grpSp>
        <p:nvGrpSpPr>
          <p:cNvPr id="466949" name="Group 5"/>
          <p:cNvGrpSpPr>
            <a:grpSpLocks/>
          </p:cNvGrpSpPr>
          <p:nvPr/>
        </p:nvGrpSpPr>
        <p:grpSpPr bwMode="auto">
          <a:xfrm>
            <a:off x="8377238" y="5791200"/>
            <a:ext cx="755650" cy="685800"/>
            <a:chOff x="3460" y="1054"/>
            <a:chExt cx="2008" cy="2381"/>
          </a:xfrm>
        </p:grpSpPr>
        <p:sp>
          <p:nvSpPr>
            <p:cNvPr id="466950" name="Freeform 6"/>
            <p:cNvSpPr>
              <a:spLocks/>
            </p:cNvSpPr>
            <p:nvPr/>
          </p:nvSpPr>
          <p:spPr bwMode="auto">
            <a:xfrm>
              <a:off x="4381" y="1054"/>
              <a:ext cx="167" cy="304"/>
            </a:xfrm>
            <a:custGeom>
              <a:avLst/>
              <a:gdLst>
                <a:gd name="T0" fmla="*/ 500 w 500"/>
                <a:gd name="T1" fmla="*/ 0 h 910"/>
                <a:gd name="T2" fmla="*/ 500 w 500"/>
                <a:gd name="T3" fmla="*/ 910 h 910"/>
                <a:gd name="T4" fmla="*/ 391 w 500"/>
                <a:gd name="T5" fmla="*/ 895 h 910"/>
                <a:gd name="T6" fmla="*/ 278 w 500"/>
                <a:gd name="T7" fmla="*/ 885 h 910"/>
                <a:gd name="T8" fmla="*/ 163 w 500"/>
                <a:gd name="T9" fmla="*/ 885 h 910"/>
                <a:gd name="T10" fmla="*/ 50 w 500"/>
                <a:gd name="T11" fmla="*/ 892 h 910"/>
                <a:gd name="T12" fmla="*/ 0 w 500"/>
                <a:gd name="T13" fmla="*/ 900 h 910"/>
                <a:gd name="T14" fmla="*/ 0 w 500"/>
                <a:gd name="T15" fmla="*/ 0 h 910"/>
                <a:gd name="T16" fmla="*/ 500 w 500"/>
                <a:gd name="T17" fmla="*/ 0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0" h="910">
                  <a:moveTo>
                    <a:pt x="500" y="0"/>
                  </a:moveTo>
                  <a:lnTo>
                    <a:pt x="500" y="910"/>
                  </a:lnTo>
                  <a:lnTo>
                    <a:pt x="391" y="895"/>
                  </a:lnTo>
                  <a:lnTo>
                    <a:pt x="278" y="885"/>
                  </a:lnTo>
                  <a:lnTo>
                    <a:pt x="163" y="885"/>
                  </a:lnTo>
                  <a:lnTo>
                    <a:pt x="50" y="892"/>
                  </a:lnTo>
                  <a:lnTo>
                    <a:pt x="0" y="900"/>
                  </a:lnTo>
                  <a:lnTo>
                    <a:pt x="0" y="0"/>
                  </a:lnTo>
                  <a:lnTo>
                    <a:pt x="500" y="0"/>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66951" name="Freeform 7"/>
            <p:cNvSpPr>
              <a:spLocks/>
            </p:cNvSpPr>
            <p:nvPr/>
          </p:nvSpPr>
          <p:spPr bwMode="auto">
            <a:xfrm>
              <a:off x="4236" y="1054"/>
              <a:ext cx="1232" cy="2381"/>
            </a:xfrm>
            <a:custGeom>
              <a:avLst/>
              <a:gdLst>
                <a:gd name="T0" fmla="*/ 1558 w 3696"/>
                <a:gd name="T1" fmla="*/ 7141 h 7141"/>
                <a:gd name="T2" fmla="*/ 1676 w 3696"/>
                <a:gd name="T3" fmla="*/ 5853 h 7141"/>
                <a:gd name="T4" fmla="*/ 1897 w 3696"/>
                <a:gd name="T5" fmla="*/ 5684 h 7141"/>
                <a:gd name="T6" fmla="*/ 2090 w 3696"/>
                <a:gd name="T7" fmla="*/ 5483 h 7141"/>
                <a:gd name="T8" fmla="*/ 2249 w 3696"/>
                <a:gd name="T9" fmla="*/ 5254 h 7141"/>
                <a:gd name="T10" fmla="*/ 2374 w 3696"/>
                <a:gd name="T11" fmla="*/ 5006 h 7141"/>
                <a:gd name="T12" fmla="*/ 2459 w 3696"/>
                <a:gd name="T13" fmla="*/ 4739 h 7141"/>
                <a:gd name="T14" fmla="*/ 2499 w 3696"/>
                <a:gd name="T15" fmla="*/ 4466 h 7141"/>
                <a:gd name="T16" fmla="*/ 2499 w 3696"/>
                <a:gd name="T17" fmla="*/ 4183 h 7141"/>
                <a:gd name="T18" fmla="*/ 2459 w 3696"/>
                <a:gd name="T19" fmla="*/ 3908 h 7141"/>
                <a:gd name="T20" fmla="*/ 2374 w 3696"/>
                <a:gd name="T21" fmla="*/ 3640 h 7141"/>
                <a:gd name="T22" fmla="*/ 2251 w 3696"/>
                <a:gd name="T23" fmla="*/ 3393 h 7141"/>
                <a:gd name="T24" fmla="*/ 2090 w 3696"/>
                <a:gd name="T25" fmla="*/ 3165 h 7141"/>
                <a:gd name="T26" fmla="*/ 1899 w 3696"/>
                <a:gd name="T27" fmla="*/ 2963 h 7141"/>
                <a:gd name="T28" fmla="*/ 1678 w 3696"/>
                <a:gd name="T29" fmla="*/ 2792 h 7141"/>
                <a:gd name="T30" fmla="*/ 1421 w 3696"/>
                <a:gd name="T31" fmla="*/ 2662 h 7141"/>
                <a:gd name="T32" fmla="*/ 1154 w 3696"/>
                <a:gd name="T33" fmla="*/ 2593 h 7141"/>
                <a:gd name="T34" fmla="*/ 899 w 3696"/>
                <a:gd name="T35" fmla="*/ 2558 h 7141"/>
                <a:gd name="T36" fmla="*/ 567 w 3696"/>
                <a:gd name="T37" fmla="*/ 2514 h 7141"/>
                <a:gd name="T38" fmla="*/ 455 w 3696"/>
                <a:gd name="T39" fmla="*/ 2494 h 7141"/>
                <a:gd name="T40" fmla="*/ 351 w 3696"/>
                <a:gd name="T41" fmla="*/ 2465 h 7141"/>
                <a:gd name="T42" fmla="*/ 257 w 3696"/>
                <a:gd name="T43" fmla="*/ 2421 h 7141"/>
                <a:gd name="T44" fmla="*/ 175 w 3696"/>
                <a:gd name="T45" fmla="*/ 2362 h 7141"/>
                <a:gd name="T46" fmla="*/ 104 w 3696"/>
                <a:gd name="T47" fmla="*/ 2297 h 7141"/>
                <a:gd name="T48" fmla="*/ 52 w 3696"/>
                <a:gd name="T49" fmla="*/ 2224 h 7141"/>
                <a:gd name="T50" fmla="*/ 16 w 3696"/>
                <a:gd name="T51" fmla="*/ 2144 h 7141"/>
                <a:gd name="T52" fmla="*/ 0 w 3696"/>
                <a:gd name="T53" fmla="*/ 2062 h 7141"/>
                <a:gd name="T54" fmla="*/ 2 w 3696"/>
                <a:gd name="T55" fmla="*/ 1979 h 7141"/>
                <a:gd name="T56" fmla="*/ 23 w 3696"/>
                <a:gd name="T57" fmla="*/ 1899 h 7141"/>
                <a:gd name="T58" fmla="*/ 62 w 3696"/>
                <a:gd name="T59" fmla="*/ 1819 h 7141"/>
                <a:gd name="T60" fmla="*/ 120 w 3696"/>
                <a:gd name="T61" fmla="*/ 1748 h 7141"/>
                <a:gd name="T62" fmla="*/ 192 w 3696"/>
                <a:gd name="T63" fmla="*/ 1685 h 7141"/>
                <a:gd name="T64" fmla="*/ 277 w 3696"/>
                <a:gd name="T65" fmla="*/ 1631 h 7141"/>
                <a:gd name="T66" fmla="*/ 374 w 3696"/>
                <a:gd name="T67" fmla="*/ 1589 h 7141"/>
                <a:gd name="T68" fmla="*/ 482 w 3696"/>
                <a:gd name="T69" fmla="*/ 1555 h 7141"/>
                <a:gd name="T70" fmla="*/ 591 w 3696"/>
                <a:gd name="T71" fmla="*/ 1540 h 7141"/>
                <a:gd name="T72" fmla="*/ 707 w 3696"/>
                <a:gd name="T73" fmla="*/ 1535 h 7141"/>
                <a:gd name="T74" fmla="*/ 816 w 3696"/>
                <a:gd name="T75" fmla="*/ 1549 h 7141"/>
                <a:gd name="T76" fmla="*/ 925 w 3696"/>
                <a:gd name="T77" fmla="*/ 1576 h 7141"/>
                <a:gd name="T78" fmla="*/ 1026 w 3696"/>
                <a:gd name="T79" fmla="*/ 1612 h 7141"/>
                <a:gd name="T80" fmla="*/ 1116 w 3696"/>
                <a:gd name="T81" fmla="*/ 1662 h 7141"/>
                <a:gd name="T82" fmla="*/ 1195 w 3696"/>
                <a:gd name="T83" fmla="*/ 1722 h 7141"/>
                <a:gd name="T84" fmla="*/ 1255 w 3696"/>
                <a:gd name="T85" fmla="*/ 1792 h 7141"/>
                <a:gd name="T86" fmla="*/ 1302 w 3696"/>
                <a:gd name="T87" fmla="*/ 1865 h 7141"/>
                <a:gd name="T88" fmla="*/ 1332 w 3696"/>
                <a:gd name="T89" fmla="*/ 1949 h 7141"/>
                <a:gd name="T90" fmla="*/ 1993 w 3696"/>
                <a:gd name="T91" fmla="*/ 1970 h 7141"/>
                <a:gd name="T92" fmla="*/ 1974 w 3696"/>
                <a:gd name="T93" fmla="*/ 1838 h 7141"/>
                <a:gd name="T94" fmla="*/ 1919 w 3696"/>
                <a:gd name="T95" fmla="*/ 1651 h 7141"/>
                <a:gd name="T96" fmla="*/ 1826 w 3696"/>
                <a:gd name="T97" fmla="*/ 1474 h 7141"/>
                <a:gd name="T98" fmla="*/ 1699 w 3696"/>
                <a:gd name="T99" fmla="*/ 1313 h 7141"/>
                <a:gd name="T100" fmla="*/ 1566 w 3696"/>
                <a:gd name="T101" fmla="*/ 1195 h 7141"/>
                <a:gd name="T102" fmla="*/ 3696 w 3696"/>
                <a:gd name="T103" fmla="*/ 0 h 7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96" h="7141">
                  <a:moveTo>
                    <a:pt x="3696" y="7141"/>
                  </a:moveTo>
                  <a:lnTo>
                    <a:pt x="1558" y="7141"/>
                  </a:lnTo>
                  <a:lnTo>
                    <a:pt x="1558" y="5925"/>
                  </a:lnTo>
                  <a:lnTo>
                    <a:pt x="1676" y="5853"/>
                  </a:lnTo>
                  <a:lnTo>
                    <a:pt x="1788" y="5774"/>
                  </a:lnTo>
                  <a:lnTo>
                    <a:pt x="1897" y="5684"/>
                  </a:lnTo>
                  <a:lnTo>
                    <a:pt x="1997" y="5588"/>
                  </a:lnTo>
                  <a:lnTo>
                    <a:pt x="2090" y="5483"/>
                  </a:lnTo>
                  <a:lnTo>
                    <a:pt x="2175" y="5373"/>
                  </a:lnTo>
                  <a:lnTo>
                    <a:pt x="2249" y="5254"/>
                  </a:lnTo>
                  <a:lnTo>
                    <a:pt x="2314" y="5133"/>
                  </a:lnTo>
                  <a:lnTo>
                    <a:pt x="2374" y="5006"/>
                  </a:lnTo>
                  <a:lnTo>
                    <a:pt x="2423" y="4874"/>
                  </a:lnTo>
                  <a:lnTo>
                    <a:pt x="2459" y="4739"/>
                  </a:lnTo>
                  <a:lnTo>
                    <a:pt x="2484" y="4602"/>
                  </a:lnTo>
                  <a:lnTo>
                    <a:pt x="2499" y="4466"/>
                  </a:lnTo>
                  <a:lnTo>
                    <a:pt x="2505" y="4323"/>
                  </a:lnTo>
                  <a:lnTo>
                    <a:pt x="2499" y="4183"/>
                  </a:lnTo>
                  <a:lnTo>
                    <a:pt x="2484" y="4045"/>
                  </a:lnTo>
                  <a:lnTo>
                    <a:pt x="2459" y="3908"/>
                  </a:lnTo>
                  <a:lnTo>
                    <a:pt x="2423" y="3775"/>
                  </a:lnTo>
                  <a:lnTo>
                    <a:pt x="2374" y="3640"/>
                  </a:lnTo>
                  <a:lnTo>
                    <a:pt x="2316" y="3517"/>
                  </a:lnTo>
                  <a:lnTo>
                    <a:pt x="2251" y="3393"/>
                  </a:lnTo>
                  <a:lnTo>
                    <a:pt x="2176" y="3273"/>
                  </a:lnTo>
                  <a:lnTo>
                    <a:pt x="2090" y="3165"/>
                  </a:lnTo>
                  <a:lnTo>
                    <a:pt x="1998" y="3060"/>
                  </a:lnTo>
                  <a:lnTo>
                    <a:pt x="1899" y="2963"/>
                  </a:lnTo>
                  <a:lnTo>
                    <a:pt x="1791" y="2873"/>
                  </a:lnTo>
                  <a:lnTo>
                    <a:pt x="1678" y="2792"/>
                  </a:lnTo>
                  <a:lnTo>
                    <a:pt x="1559" y="2725"/>
                  </a:lnTo>
                  <a:lnTo>
                    <a:pt x="1421" y="2662"/>
                  </a:lnTo>
                  <a:lnTo>
                    <a:pt x="1298" y="2621"/>
                  </a:lnTo>
                  <a:lnTo>
                    <a:pt x="1154" y="2593"/>
                  </a:lnTo>
                  <a:lnTo>
                    <a:pt x="1031" y="2576"/>
                  </a:lnTo>
                  <a:lnTo>
                    <a:pt x="899" y="2558"/>
                  </a:lnTo>
                  <a:lnTo>
                    <a:pt x="759" y="2539"/>
                  </a:lnTo>
                  <a:lnTo>
                    <a:pt x="567" y="2514"/>
                  </a:lnTo>
                  <a:lnTo>
                    <a:pt x="510" y="2503"/>
                  </a:lnTo>
                  <a:lnTo>
                    <a:pt x="455" y="2494"/>
                  </a:lnTo>
                  <a:lnTo>
                    <a:pt x="404" y="2480"/>
                  </a:lnTo>
                  <a:lnTo>
                    <a:pt x="351" y="2465"/>
                  </a:lnTo>
                  <a:lnTo>
                    <a:pt x="304" y="2442"/>
                  </a:lnTo>
                  <a:lnTo>
                    <a:pt x="257" y="2421"/>
                  </a:lnTo>
                  <a:lnTo>
                    <a:pt x="214" y="2390"/>
                  </a:lnTo>
                  <a:lnTo>
                    <a:pt x="175" y="2362"/>
                  </a:lnTo>
                  <a:lnTo>
                    <a:pt x="140" y="2331"/>
                  </a:lnTo>
                  <a:lnTo>
                    <a:pt x="104" y="2297"/>
                  </a:lnTo>
                  <a:lnTo>
                    <a:pt x="77" y="2261"/>
                  </a:lnTo>
                  <a:lnTo>
                    <a:pt x="52" y="2224"/>
                  </a:lnTo>
                  <a:lnTo>
                    <a:pt x="31" y="2184"/>
                  </a:lnTo>
                  <a:lnTo>
                    <a:pt x="16" y="2144"/>
                  </a:lnTo>
                  <a:lnTo>
                    <a:pt x="5" y="2103"/>
                  </a:lnTo>
                  <a:lnTo>
                    <a:pt x="0" y="2062"/>
                  </a:lnTo>
                  <a:lnTo>
                    <a:pt x="0" y="2022"/>
                  </a:lnTo>
                  <a:lnTo>
                    <a:pt x="2" y="1979"/>
                  </a:lnTo>
                  <a:lnTo>
                    <a:pt x="9" y="1940"/>
                  </a:lnTo>
                  <a:lnTo>
                    <a:pt x="23" y="1899"/>
                  </a:lnTo>
                  <a:lnTo>
                    <a:pt x="39" y="1858"/>
                  </a:lnTo>
                  <a:lnTo>
                    <a:pt x="62" y="1819"/>
                  </a:lnTo>
                  <a:lnTo>
                    <a:pt x="90" y="1784"/>
                  </a:lnTo>
                  <a:lnTo>
                    <a:pt x="120" y="1748"/>
                  </a:lnTo>
                  <a:lnTo>
                    <a:pt x="154" y="1715"/>
                  </a:lnTo>
                  <a:lnTo>
                    <a:pt x="192" y="1685"/>
                  </a:lnTo>
                  <a:lnTo>
                    <a:pt x="233" y="1658"/>
                  </a:lnTo>
                  <a:lnTo>
                    <a:pt x="277" y="1631"/>
                  </a:lnTo>
                  <a:lnTo>
                    <a:pt x="324" y="1608"/>
                  </a:lnTo>
                  <a:lnTo>
                    <a:pt x="374" y="1589"/>
                  </a:lnTo>
                  <a:lnTo>
                    <a:pt x="428" y="1573"/>
                  </a:lnTo>
                  <a:lnTo>
                    <a:pt x="482" y="1555"/>
                  </a:lnTo>
                  <a:lnTo>
                    <a:pt x="535" y="1546"/>
                  </a:lnTo>
                  <a:lnTo>
                    <a:pt x="591" y="1540"/>
                  </a:lnTo>
                  <a:lnTo>
                    <a:pt x="649" y="1535"/>
                  </a:lnTo>
                  <a:lnTo>
                    <a:pt x="707" y="1535"/>
                  </a:lnTo>
                  <a:lnTo>
                    <a:pt x="759" y="1542"/>
                  </a:lnTo>
                  <a:lnTo>
                    <a:pt x="816" y="1549"/>
                  </a:lnTo>
                  <a:lnTo>
                    <a:pt x="873" y="1560"/>
                  </a:lnTo>
                  <a:lnTo>
                    <a:pt x="925" y="1576"/>
                  </a:lnTo>
                  <a:lnTo>
                    <a:pt x="976" y="1592"/>
                  </a:lnTo>
                  <a:lnTo>
                    <a:pt x="1026" y="1612"/>
                  </a:lnTo>
                  <a:lnTo>
                    <a:pt x="1072" y="1636"/>
                  </a:lnTo>
                  <a:lnTo>
                    <a:pt x="1116" y="1662"/>
                  </a:lnTo>
                  <a:lnTo>
                    <a:pt x="1155" y="1691"/>
                  </a:lnTo>
                  <a:lnTo>
                    <a:pt x="1195" y="1722"/>
                  </a:lnTo>
                  <a:lnTo>
                    <a:pt x="1225" y="1757"/>
                  </a:lnTo>
                  <a:lnTo>
                    <a:pt x="1255" y="1792"/>
                  </a:lnTo>
                  <a:lnTo>
                    <a:pt x="1282" y="1827"/>
                  </a:lnTo>
                  <a:lnTo>
                    <a:pt x="1302" y="1865"/>
                  </a:lnTo>
                  <a:lnTo>
                    <a:pt x="1318" y="1907"/>
                  </a:lnTo>
                  <a:lnTo>
                    <a:pt x="1332" y="1949"/>
                  </a:lnTo>
                  <a:lnTo>
                    <a:pt x="1334" y="1970"/>
                  </a:lnTo>
                  <a:lnTo>
                    <a:pt x="1993" y="1970"/>
                  </a:lnTo>
                  <a:lnTo>
                    <a:pt x="1990" y="1935"/>
                  </a:lnTo>
                  <a:lnTo>
                    <a:pt x="1974" y="1838"/>
                  </a:lnTo>
                  <a:lnTo>
                    <a:pt x="1948" y="1741"/>
                  </a:lnTo>
                  <a:lnTo>
                    <a:pt x="1919" y="1651"/>
                  </a:lnTo>
                  <a:lnTo>
                    <a:pt x="1874" y="1562"/>
                  </a:lnTo>
                  <a:lnTo>
                    <a:pt x="1826" y="1474"/>
                  </a:lnTo>
                  <a:lnTo>
                    <a:pt x="1764" y="1391"/>
                  </a:lnTo>
                  <a:lnTo>
                    <a:pt x="1699" y="1313"/>
                  </a:lnTo>
                  <a:lnTo>
                    <a:pt x="1622" y="1239"/>
                  </a:lnTo>
                  <a:lnTo>
                    <a:pt x="1566" y="1195"/>
                  </a:lnTo>
                  <a:lnTo>
                    <a:pt x="1566" y="0"/>
                  </a:lnTo>
                  <a:lnTo>
                    <a:pt x="3696" y="0"/>
                  </a:lnTo>
                  <a:lnTo>
                    <a:pt x="3696" y="7141"/>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66952" name="Freeform 8"/>
            <p:cNvSpPr>
              <a:spLocks/>
            </p:cNvSpPr>
            <p:nvPr/>
          </p:nvSpPr>
          <p:spPr bwMode="auto">
            <a:xfrm>
              <a:off x="4379" y="3098"/>
              <a:ext cx="167" cy="337"/>
            </a:xfrm>
            <a:custGeom>
              <a:avLst/>
              <a:gdLst>
                <a:gd name="T0" fmla="*/ 0 w 501"/>
                <a:gd name="T1" fmla="*/ 1011 h 1011"/>
                <a:gd name="T2" fmla="*/ 0 w 501"/>
                <a:gd name="T3" fmla="*/ 0 h 1011"/>
                <a:gd name="T4" fmla="*/ 53 w 501"/>
                <a:gd name="T5" fmla="*/ 8 h 1011"/>
                <a:gd name="T6" fmla="*/ 190 w 501"/>
                <a:gd name="T7" fmla="*/ 18 h 1011"/>
                <a:gd name="T8" fmla="*/ 330 w 501"/>
                <a:gd name="T9" fmla="*/ 16 h 1011"/>
                <a:gd name="T10" fmla="*/ 467 w 501"/>
                <a:gd name="T11" fmla="*/ 6 h 1011"/>
                <a:gd name="T12" fmla="*/ 501 w 501"/>
                <a:gd name="T13" fmla="*/ 2 h 1011"/>
                <a:gd name="T14" fmla="*/ 501 w 501"/>
                <a:gd name="T15" fmla="*/ 1011 h 1011"/>
                <a:gd name="T16" fmla="*/ 0 w 501"/>
                <a:gd name="T17" fmla="*/ 1011 h 1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1" h="1011">
                  <a:moveTo>
                    <a:pt x="0" y="1011"/>
                  </a:moveTo>
                  <a:lnTo>
                    <a:pt x="0" y="0"/>
                  </a:lnTo>
                  <a:lnTo>
                    <a:pt x="53" y="8"/>
                  </a:lnTo>
                  <a:lnTo>
                    <a:pt x="190" y="18"/>
                  </a:lnTo>
                  <a:lnTo>
                    <a:pt x="330" y="16"/>
                  </a:lnTo>
                  <a:lnTo>
                    <a:pt x="467" y="6"/>
                  </a:lnTo>
                  <a:lnTo>
                    <a:pt x="501" y="2"/>
                  </a:lnTo>
                  <a:lnTo>
                    <a:pt x="501" y="1011"/>
                  </a:lnTo>
                  <a:lnTo>
                    <a:pt x="0" y="1011"/>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66953" name="Freeform 9"/>
            <p:cNvSpPr>
              <a:spLocks/>
            </p:cNvSpPr>
            <p:nvPr/>
          </p:nvSpPr>
          <p:spPr bwMode="auto">
            <a:xfrm>
              <a:off x="3460" y="1054"/>
              <a:ext cx="1004" cy="2381"/>
            </a:xfrm>
            <a:custGeom>
              <a:avLst/>
              <a:gdLst>
                <a:gd name="T0" fmla="*/ 2134 w 3012"/>
                <a:gd name="T1" fmla="*/ 5 h 7141"/>
                <a:gd name="T2" fmla="*/ 2092 w 3012"/>
                <a:gd name="T3" fmla="*/ 1160 h 7141"/>
                <a:gd name="T4" fmla="*/ 1932 w 3012"/>
                <a:gd name="T5" fmla="*/ 1297 h 7141"/>
                <a:gd name="T6" fmla="*/ 1801 w 3012"/>
                <a:gd name="T7" fmla="*/ 1454 h 7141"/>
                <a:gd name="T8" fmla="*/ 1706 w 3012"/>
                <a:gd name="T9" fmla="*/ 1631 h 7141"/>
                <a:gd name="T10" fmla="*/ 1644 w 3012"/>
                <a:gd name="T11" fmla="*/ 1817 h 7141"/>
                <a:gd name="T12" fmla="*/ 1621 w 3012"/>
                <a:gd name="T13" fmla="*/ 2009 h 7141"/>
                <a:gd name="T14" fmla="*/ 1637 w 3012"/>
                <a:gd name="T15" fmla="*/ 2200 h 7141"/>
                <a:gd name="T16" fmla="*/ 1688 w 3012"/>
                <a:gd name="T17" fmla="*/ 2387 h 7141"/>
                <a:gd name="T18" fmla="*/ 1776 w 3012"/>
                <a:gd name="T19" fmla="*/ 2565 h 7141"/>
                <a:gd name="T20" fmla="*/ 1902 w 3012"/>
                <a:gd name="T21" fmla="*/ 2728 h 7141"/>
                <a:gd name="T22" fmla="*/ 2052 w 3012"/>
                <a:gd name="T23" fmla="*/ 2869 h 7141"/>
                <a:gd name="T24" fmla="*/ 2228 w 3012"/>
                <a:gd name="T25" fmla="*/ 2985 h 7141"/>
                <a:gd name="T26" fmla="*/ 2438 w 3012"/>
                <a:gd name="T27" fmla="*/ 3072 h 7141"/>
                <a:gd name="T28" fmla="*/ 2651 w 3012"/>
                <a:gd name="T29" fmla="*/ 3126 h 7141"/>
                <a:gd name="T30" fmla="*/ 2873 w 3012"/>
                <a:gd name="T31" fmla="*/ 3154 h 7141"/>
                <a:gd name="T32" fmla="*/ 3012 w 3012"/>
                <a:gd name="T33" fmla="*/ 3295 h 7141"/>
                <a:gd name="T34" fmla="*/ 2845 w 3012"/>
                <a:gd name="T35" fmla="*/ 3307 h 7141"/>
                <a:gd name="T36" fmla="*/ 2642 w 3012"/>
                <a:gd name="T37" fmla="*/ 3361 h 7141"/>
                <a:gd name="T38" fmla="*/ 2456 w 3012"/>
                <a:gd name="T39" fmla="*/ 3457 h 7141"/>
                <a:gd name="T40" fmla="*/ 2292 w 3012"/>
                <a:gd name="T41" fmla="*/ 3588 h 7141"/>
                <a:gd name="T42" fmla="*/ 2157 w 3012"/>
                <a:gd name="T43" fmla="*/ 3747 h 7141"/>
                <a:gd name="T44" fmla="*/ 2071 w 3012"/>
                <a:gd name="T45" fmla="*/ 3906 h 7141"/>
                <a:gd name="T46" fmla="*/ 1342 w 3012"/>
                <a:gd name="T47" fmla="*/ 3588 h 7141"/>
                <a:gd name="T48" fmla="*/ 1269 w 3012"/>
                <a:gd name="T49" fmla="*/ 3787 h 7141"/>
                <a:gd name="T50" fmla="*/ 1206 w 3012"/>
                <a:gd name="T51" fmla="*/ 4058 h 7141"/>
                <a:gd name="T52" fmla="*/ 1186 w 3012"/>
                <a:gd name="T53" fmla="*/ 4338 h 7141"/>
                <a:gd name="T54" fmla="*/ 1210 w 3012"/>
                <a:gd name="T55" fmla="*/ 4616 h 7141"/>
                <a:gd name="T56" fmla="*/ 1275 w 3012"/>
                <a:gd name="T57" fmla="*/ 4887 h 7141"/>
                <a:gd name="T58" fmla="*/ 1382 w 3012"/>
                <a:gd name="T59" fmla="*/ 5144 h 7141"/>
                <a:gd name="T60" fmla="*/ 1524 w 3012"/>
                <a:gd name="T61" fmla="*/ 5381 h 7141"/>
                <a:gd name="T62" fmla="*/ 1703 w 3012"/>
                <a:gd name="T63" fmla="*/ 5595 h 7141"/>
                <a:gd name="T64" fmla="*/ 1913 w 3012"/>
                <a:gd name="T65" fmla="*/ 5780 h 7141"/>
                <a:gd name="T66" fmla="*/ 2126 w 3012"/>
                <a:gd name="T67" fmla="*/ 5920 h 7141"/>
                <a:gd name="T68" fmla="*/ 0 w 3012"/>
                <a:gd name="T69" fmla="*/ 7141 h 7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12" h="7141">
                  <a:moveTo>
                    <a:pt x="0" y="0"/>
                  </a:moveTo>
                  <a:lnTo>
                    <a:pt x="2134" y="5"/>
                  </a:lnTo>
                  <a:lnTo>
                    <a:pt x="2134" y="1131"/>
                  </a:lnTo>
                  <a:lnTo>
                    <a:pt x="2092" y="1160"/>
                  </a:lnTo>
                  <a:lnTo>
                    <a:pt x="2010" y="1226"/>
                  </a:lnTo>
                  <a:lnTo>
                    <a:pt x="1932" y="1297"/>
                  </a:lnTo>
                  <a:lnTo>
                    <a:pt x="1863" y="1372"/>
                  </a:lnTo>
                  <a:lnTo>
                    <a:pt x="1801" y="1454"/>
                  </a:lnTo>
                  <a:lnTo>
                    <a:pt x="1749" y="1542"/>
                  </a:lnTo>
                  <a:lnTo>
                    <a:pt x="1706" y="1631"/>
                  </a:lnTo>
                  <a:lnTo>
                    <a:pt x="1672" y="1722"/>
                  </a:lnTo>
                  <a:lnTo>
                    <a:pt x="1644" y="1817"/>
                  </a:lnTo>
                  <a:lnTo>
                    <a:pt x="1624" y="1908"/>
                  </a:lnTo>
                  <a:lnTo>
                    <a:pt x="1621" y="2009"/>
                  </a:lnTo>
                  <a:lnTo>
                    <a:pt x="1624" y="2103"/>
                  </a:lnTo>
                  <a:lnTo>
                    <a:pt x="1637" y="2200"/>
                  </a:lnTo>
                  <a:lnTo>
                    <a:pt x="1657" y="2294"/>
                  </a:lnTo>
                  <a:lnTo>
                    <a:pt x="1688" y="2387"/>
                  </a:lnTo>
                  <a:lnTo>
                    <a:pt x="1729" y="2476"/>
                  </a:lnTo>
                  <a:lnTo>
                    <a:pt x="1776" y="2565"/>
                  </a:lnTo>
                  <a:lnTo>
                    <a:pt x="1838" y="2647"/>
                  </a:lnTo>
                  <a:lnTo>
                    <a:pt x="1902" y="2728"/>
                  </a:lnTo>
                  <a:lnTo>
                    <a:pt x="1975" y="2800"/>
                  </a:lnTo>
                  <a:lnTo>
                    <a:pt x="2052" y="2869"/>
                  </a:lnTo>
                  <a:lnTo>
                    <a:pt x="2141" y="2932"/>
                  </a:lnTo>
                  <a:lnTo>
                    <a:pt x="2228" y="2985"/>
                  </a:lnTo>
                  <a:lnTo>
                    <a:pt x="2326" y="3033"/>
                  </a:lnTo>
                  <a:lnTo>
                    <a:pt x="2438" y="3072"/>
                  </a:lnTo>
                  <a:lnTo>
                    <a:pt x="2541" y="3102"/>
                  </a:lnTo>
                  <a:lnTo>
                    <a:pt x="2651" y="3126"/>
                  </a:lnTo>
                  <a:lnTo>
                    <a:pt x="2763" y="3141"/>
                  </a:lnTo>
                  <a:lnTo>
                    <a:pt x="2873" y="3154"/>
                  </a:lnTo>
                  <a:lnTo>
                    <a:pt x="3012" y="3167"/>
                  </a:lnTo>
                  <a:lnTo>
                    <a:pt x="3012" y="3295"/>
                  </a:lnTo>
                  <a:lnTo>
                    <a:pt x="2947" y="3297"/>
                  </a:lnTo>
                  <a:lnTo>
                    <a:pt x="2845" y="3307"/>
                  </a:lnTo>
                  <a:lnTo>
                    <a:pt x="2741" y="3330"/>
                  </a:lnTo>
                  <a:lnTo>
                    <a:pt x="2642" y="3361"/>
                  </a:lnTo>
                  <a:lnTo>
                    <a:pt x="2546" y="3405"/>
                  </a:lnTo>
                  <a:lnTo>
                    <a:pt x="2456" y="3457"/>
                  </a:lnTo>
                  <a:lnTo>
                    <a:pt x="2371" y="3518"/>
                  </a:lnTo>
                  <a:lnTo>
                    <a:pt x="2292" y="3588"/>
                  </a:lnTo>
                  <a:lnTo>
                    <a:pt x="2219" y="3663"/>
                  </a:lnTo>
                  <a:lnTo>
                    <a:pt x="2157" y="3747"/>
                  </a:lnTo>
                  <a:lnTo>
                    <a:pt x="2104" y="3837"/>
                  </a:lnTo>
                  <a:lnTo>
                    <a:pt x="2071" y="3906"/>
                  </a:lnTo>
                  <a:lnTo>
                    <a:pt x="1939" y="3852"/>
                  </a:lnTo>
                  <a:lnTo>
                    <a:pt x="1342" y="3588"/>
                  </a:lnTo>
                  <a:lnTo>
                    <a:pt x="1315" y="3655"/>
                  </a:lnTo>
                  <a:lnTo>
                    <a:pt x="1269" y="3787"/>
                  </a:lnTo>
                  <a:lnTo>
                    <a:pt x="1232" y="3921"/>
                  </a:lnTo>
                  <a:lnTo>
                    <a:pt x="1206" y="4058"/>
                  </a:lnTo>
                  <a:lnTo>
                    <a:pt x="1191" y="4195"/>
                  </a:lnTo>
                  <a:lnTo>
                    <a:pt x="1186" y="4338"/>
                  </a:lnTo>
                  <a:lnTo>
                    <a:pt x="1191" y="4476"/>
                  </a:lnTo>
                  <a:lnTo>
                    <a:pt x="1210" y="4616"/>
                  </a:lnTo>
                  <a:lnTo>
                    <a:pt x="1237" y="4752"/>
                  </a:lnTo>
                  <a:lnTo>
                    <a:pt x="1275" y="4887"/>
                  </a:lnTo>
                  <a:lnTo>
                    <a:pt x="1325" y="5016"/>
                  </a:lnTo>
                  <a:lnTo>
                    <a:pt x="1382" y="5144"/>
                  </a:lnTo>
                  <a:lnTo>
                    <a:pt x="1450" y="5264"/>
                  </a:lnTo>
                  <a:lnTo>
                    <a:pt x="1524" y="5381"/>
                  </a:lnTo>
                  <a:lnTo>
                    <a:pt x="1611" y="5492"/>
                  </a:lnTo>
                  <a:lnTo>
                    <a:pt x="1703" y="5595"/>
                  </a:lnTo>
                  <a:lnTo>
                    <a:pt x="1804" y="5692"/>
                  </a:lnTo>
                  <a:lnTo>
                    <a:pt x="1913" y="5780"/>
                  </a:lnTo>
                  <a:lnTo>
                    <a:pt x="2025" y="5860"/>
                  </a:lnTo>
                  <a:lnTo>
                    <a:pt x="2126" y="5920"/>
                  </a:lnTo>
                  <a:lnTo>
                    <a:pt x="2126" y="7141"/>
                  </a:lnTo>
                  <a:lnTo>
                    <a:pt x="0" y="7141"/>
                  </a:lnTo>
                  <a:lnTo>
                    <a:pt x="0" y="0"/>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66954" name="Freeform 10"/>
            <p:cNvSpPr>
              <a:spLocks/>
            </p:cNvSpPr>
            <p:nvPr/>
          </p:nvSpPr>
          <p:spPr bwMode="auto">
            <a:xfrm>
              <a:off x="4073" y="2110"/>
              <a:ext cx="781" cy="777"/>
            </a:xfrm>
            <a:custGeom>
              <a:avLst/>
              <a:gdLst>
                <a:gd name="T0" fmla="*/ 196 w 2343"/>
                <a:gd name="T1" fmla="*/ 836 h 2330"/>
                <a:gd name="T2" fmla="*/ 152 w 2343"/>
                <a:gd name="T3" fmla="*/ 1039 h 2330"/>
                <a:gd name="T4" fmla="*/ 148 w 2343"/>
                <a:gd name="T5" fmla="*/ 1249 h 2330"/>
                <a:gd name="T6" fmla="*/ 187 w 2343"/>
                <a:gd name="T7" fmla="*/ 1455 h 2330"/>
                <a:gd name="T8" fmla="*/ 269 w 2343"/>
                <a:gd name="T9" fmla="*/ 1649 h 2330"/>
                <a:gd name="T10" fmla="*/ 386 w 2343"/>
                <a:gd name="T11" fmla="*/ 1821 h 2330"/>
                <a:gd name="T12" fmla="*/ 538 w 2343"/>
                <a:gd name="T13" fmla="*/ 1966 h 2330"/>
                <a:gd name="T14" fmla="*/ 713 w 2343"/>
                <a:gd name="T15" fmla="*/ 2077 h 2330"/>
                <a:gd name="T16" fmla="*/ 907 w 2343"/>
                <a:gd name="T17" fmla="*/ 2151 h 2330"/>
                <a:gd name="T18" fmla="*/ 1115 w 2343"/>
                <a:gd name="T19" fmla="*/ 2183 h 2330"/>
                <a:gd name="T20" fmla="*/ 1325 w 2343"/>
                <a:gd name="T21" fmla="*/ 2175 h 2330"/>
                <a:gd name="T22" fmla="*/ 1527 w 2343"/>
                <a:gd name="T23" fmla="*/ 2122 h 2330"/>
                <a:gd name="T24" fmla="*/ 1712 w 2343"/>
                <a:gd name="T25" fmla="*/ 2031 h 2330"/>
                <a:gd name="T26" fmla="*/ 1877 w 2343"/>
                <a:gd name="T27" fmla="*/ 1902 h 2330"/>
                <a:gd name="T28" fmla="*/ 2014 w 2343"/>
                <a:gd name="T29" fmla="*/ 1744 h 2330"/>
                <a:gd name="T30" fmla="*/ 2116 w 2343"/>
                <a:gd name="T31" fmla="*/ 1561 h 2330"/>
                <a:gd name="T32" fmla="*/ 2179 w 2343"/>
                <a:gd name="T33" fmla="*/ 1362 h 2330"/>
                <a:gd name="T34" fmla="*/ 2200 w 2343"/>
                <a:gd name="T35" fmla="*/ 1153 h 2330"/>
                <a:gd name="T36" fmla="*/ 2179 w 2343"/>
                <a:gd name="T37" fmla="*/ 945 h 2330"/>
                <a:gd name="T38" fmla="*/ 2114 w 2343"/>
                <a:gd name="T39" fmla="*/ 747 h 2330"/>
                <a:gd name="T40" fmla="*/ 2012 w 2343"/>
                <a:gd name="T41" fmla="*/ 564 h 2330"/>
                <a:gd name="T42" fmla="*/ 1874 w 2343"/>
                <a:gd name="T43" fmla="*/ 406 h 2330"/>
                <a:gd name="T44" fmla="*/ 1708 w 2343"/>
                <a:gd name="T45" fmla="*/ 278 h 2330"/>
                <a:gd name="T46" fmla="*/ 1519 w 2343"/>
                <a:gd name="T47" fmla="*/ 188 h 2330"/>
                <a:gd name="T48" fmla="*/ 1317 w 2343"/>
                <a:gd name="T49" fmla="*/ 137 h 2330"/>
                <a:gd name="T50" fmla="*/ 1174 w 2343"/>
                <a:gd name="T51" fmla="*/ 128 h 2330"/>
                <a:gd name="T52" fmla="*/ 1267 w 2343"/>
                <a:gd name="T53" fmla="*/ 5 h 2330"/>
                <a:gd name="T54" fmla="*/ 1497 w 2343"/>
                <a:gd name="T55" fmla="*/ 39 h 2330"/>
                <a:gd name="T56" fmla="*/ 1707 w 2343"/>
                <a:gd name="T57" fmla="*/ 114 h 2330"/>
                <a:gd name="T58" fmla="*/ 1898 w 2343"/>
                <a:gd name="T59" fmla="*/ 237 h 2330"/>
                <a:gd name="T60" fmla="*/ 2060 w 2343"/>
                <a:gd name="T61" fmla="*/ 391 h 2330"/>
                <a:gd name="T62" fmla="*/ 2189 w 2343"/>
                <a:gd name="T63" fmla="*/ 574 h 2330"/>
                <a:gd name="T64" fmla="*/ 2280 w 2343"/>
                <a:gd name="T65" fmla="*/ 776 h 2330"/>
                <a:gd name="T66" fmla="*/ 2331 w 2343"/>
                <a:gd name="T67" fmla="*/ 994 h 2330"/>
                <a:gd name="T68" fmla="*/ 2342 w 2343"/>
                <a:gd name="T69" fmla="*/ 1217 h 2330"/>
                <a:gd name="T70" fmla="*/ 2309 w 2343"/>
                <a:gd name="T71" fmla="*/ 1437 h 2330"/>
                <a:gd name="T72" fmla="*/ 2235 w 2343"/>
                <a:gd name="T73" fmla="*/ 1650 h 2330"/>
                <a:gd name="T74" fmla="*/ 2122 w 2343"/>
                <a:gd name="T75" fmla="*/ 1841 h 2330"/>
                <a:gd name="T76" fmla="*/ 1976 w 2343"/>
                <a:gd name="T77" fmla="*/ 2009 h 2330"/>
                <a:gd name="T78" fmla="*/ 1799 w 2343"/>
                <a:gd name="T79" fmla="*/ 2147 h 2330"/>
                <a:gd name="T80" fmla="*/ 1599 w 2343"/>
                <a:gd name="T81" fmla="*/ 2248 h 2330"/>
                <a:gd name="T82" fmla="*/ 1385 w 2343"/>
                <a:gd name="T83" fmla="*/ 2309 h 2330"/>
                <a:gd name="T84" fmla="*/ 1166 w 2343"/>
                <a:gd name="T85" fmla="*/ 2330 h 2330"/>
                <a:gd name="T86" fmla="*/ 944 w 2343"/>
                <a:gd name="T87" fmla="*/ 2307 h 2330"/>
                <a:gd name="T88" fmla="*/ 728 w 2343"/>
                <a:gd name="T89" fmla="*/ 2242 h 2330"/>
                <a:gd name="T90" fmla="*/ 529 w 2343"/>
                <a:gd name="T91" fmla="*/ 2139 h 2330"/>
                <a:gd name="T92" fmla="*/ 356 w 2343"/>
                <a:gd name="T93" fmla="*/ 1996 h 2330"/>
                <a:gd name="T94" fmla="*/ 213 w 2343"/>
                <a:gd name="T95" fmla="*/ 1829 h 2330"/>
                <a:gd name="T96" fmla="*/ 101 w 2343"/>
                <a:gd name="T97" fmla="*/ 1635 h 2330"/>
                <a:gd name="T98" fmla="*/ 31 w 2343"/>
                <a:gd name="T99" fmla="*/ 1423 h 2330"/>
                <a:gd name="T100" fmla="*/ 0 w 2343"/>
                <a:gd name="T101" fmla="*/ 1202 h 2330"/>
                <a:gd name="T102" fmla="*/ 16 w 2343"/>
                <a:gd name="T103" fmla="*/ 977 h 2330"/>
                <a:gd name="T104" fmla="*/ 70 w 2343"/>
                <a:gd name="T105" fmla="*/ 762 h 2330"/>
                <a:gd name="T106" fmla="*/ 233 w 2343"/>
                <a:gd name="T107" fmla="*/ 739 h 2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43" h="2330">
                  <a:moveTo>
                    <a:pt x="233" y="739"/>
                  </a:moveTo>
                  <a:lnTo>
                    <a:pt x="196" y="836"/>
                  </a:lnTo>
                  <a:lnTo>
                    <a:pt x="169" y="935"/>
                  </a:lnTo>
                  <a:lnTo>
                    <a:pt x="152" y="1039"/>
                  </a:lnTo>
                  <a:lnTo>
                    <a:pt x="144" y="1145"/>
                  </a:lnTo>
                  <a:lnTo>
                    <a:pt x="148" y="1249"/>
                  </a:lnTo>
                  <a:lnTo>
                    <a:pt x="164" y="1351"/>
                  </a:lnTo>
                  <a:lnTo>
                    <a:pt x="187" y="1455"/>
                  </a:lnTo>
                  <a:lnTo>
                    <a:pt x="223" y="1552"/>
                  </a:lnTo>
                  <a:lnTo>
                    <a:pt x="269" y="1649"/>
                  </a:lnTo>
                  <a:lnTo>
                    <a:pt x="323" y="1737"/>
                  </a:lnTo>
                  <a:lnTo>
                    <a:pt x="386" y="1821"/>
                  </a:lnTo>
                  <a:lnTo>
                    <a:pt x="458" y="1895"/>
                  </a:lnTo>
                  <a:lnTo>
                    <a:pt x="538" y="1966"/>
                  </a:lnTo>
                  <a:lnTo>
                    <a:pt x="623" y="2026"/>
                  </a:lnTo>
                  <a:lnTo>
                    <a:pt x="713" y="2077"/>
                  </a:lnTo>
                  <a:lnTo>
                    <a:pt x="809" y="2118"/>
                  </a:lnTo>
                  <a:lnTo>
                    <a:pt x="907" y="2151"/>
                  </a:lnTo>
                  <a:lnTo>
                    <a:pt x="1012" y="2172"/>
                  </a:lnTo>
                  <a:lnTo>
                    <a:pt x="1115" y="2183"/>
                  </a:lnTo>
                  <a:lnTo>
                    <a:pt x="1220" y="2183"/>
                  </a:lnTo>
                  <a:lnTo>
                    <a:pt x="1325" y="2175"/>
                  </a:lnTo>
                  <a:lnTo>
                    <a:pt x="1427" y="2153"/>
                  </a:lnTo>
                  <a:lnTo>
                    <a:pt x="1527" y="2122"/>
                  </a:lnTo>
                  <a:lnTo>
                    <a:pt x="1621" y="2082"/>
                  </a:lnTo>
                  <a:lnTo>
                    <a:pt x="1712" y="2031"/>
                  </a:lnTo>
                  <a:lnTo>
                    <a:pt x="1799" y="1971"/>
                  </a:lnTo>
                  <a:lnTo>
                    <a:pt x="1877" y="1902"/>
                  </a:lnTo>
                  <a:lnTo>
                    <a:pt x="1952" y="1829"/>
                  </a:lnTo>
                  <a:lnTo>
                    <a:pt x="2014" y="1744"/>
                  </a:lnTo>
                  <a:lnTo>
                    <a:pt x="2071" y="1655"/>
                  </a:lnTo>
                  <a:lnTo>
                    <a:pt x="2116" y="1561"/>
                  </a:lnTo>
                  <a:lnTo>
                    <a:pt x="2152" y="1463"/>
                  </a:lnTo>
                  <a:lnTo>
                    <a:pt x="2179" y="1362"/>
                  </a:lnTo>
                  <a:lnTo>
                    <a:pt x="2193" y="1258"/>
                  </a:lnTo>
                  <a:lnTo>
                    <a:pt x="2200" y="1153"/>
                  </a:lnTo>
                  <a:lnTo>
                    <a:pt x="2193" y="1049"/>
                  </a:lnTo>
                  <a:lnTo>
                    <a:pt x="2179" y="945"/>
                  </a:lnTo>
                  <a:lnTo>
                    <a:pt x="2151" y="844"/>
                  </a:lnTo>
                  <a:lnTo>
                    <a:pt x="2114" y="747"/>
                  </a:lnTo>
                  <a:lnTo>
                    <a:pt x="2068" y="651"/>
                  </a:lnTo>
                  <a:lnTo>
                    <a:pt x="2012" y="564"/>
                  </a:lnTo>
                  <a:lnTo>
                    <a:pt x="1947" y="483"/>
                  </a:lnTo>
                  <a:lnTo>
                    <a:pt x="1874" y="406"/>
                  </a:lnTo>
                  <a:lnTo>
                    <a:pt x="1796" y="339"/>
                  </a:lnTo>
                  <a:lnTo>
                    <a:pt x="1708" y="278"/>
                  </a:lnTo>
                  <a:lnTo>
                    <a:pt x="1617" y="230"/>
                  </a:lnTo>
                  <a:lnTo>
                    <a:pt x="1519" y="188"/>
                  </a:lnTo>
                  <a:lnTo>
                    <a:pt x="1419" y="159"/>
                  </a:lnTo>
                  <a:lnTo>
                    <a:pt x="1317" y="137"/>
                  </a:lnTo>
                  <a:lnTo>
                    <a:pt x="1214" y="128"/>
                  </a:lnTo>
                  <a:lnTo>
                    <a:pt x="1174" y="128"/>
                  </a:lnTo>
                  <a:lnTo>
                    <a:pt x="1174" y="0"/>
                  </a:lnTo>
                  <a:lnTo>
                    <a:pt x="1267" y="5"/>
                  </a:lnTo>
                  <a:lnTo>
                    <a:pt x="1393" y="23"/>
                  </a:lnTo>
                  <a:lnTo>
                    <a:pt x="1497" y="39"/>
                  </a:lnTo>
                  <a:lnTo>
                    <a:pt x="1599" y="68"/>
                  </a:lnTo>
                  <a:lnTo>
                    <a:pt x="1707" y="114"/>
                  </a:lnTo>
                  <a:lnTo>
                    <a:pt x="1807" y="171"/>
                  </a:lnTo>
                  <a:lnTo>
                    <a:pt x="1898" y="237"/>
                  </a:lnTo>
                  <a:lnTo>
                    <a:pt x="1983" y="310"/>
                  </a:lnTo>
                  <a:lnTo>
                    <a:pt x="2060" y="391"/>
                  </a:lnTo>
                  <a:lnTo>
                    <a:pt x="2130" y="479"/>
                  </a:lnTo>
                  <a:lnTo>
                    <a:pt x="2189" y="574"/>
                  </a:lnTo>
                  <a:lnTo>
                    <a:pt x="2238" y="674"/>
                  </a:lnTo>
                  <a:lnTo>
                    <a:pt x="2280" y="776"/>
                  </a:lnTo>
                  <a:lnTo>
                    <a:pt x="2311" y="883"/>
                  </a:lnTo>
                  <a:lnTo>
                    <a:pt x="2331" y="994"/>
                  </a:lnTo>
                  <a:lnTo>
                    <a:pt x="2343" y="1105"/>
                  </a:lnTo>
                  <a:lnTo>
                    <a:pt x="2342" y="1217"/>
                  </a:lnTo>
                  <a:lnTo>
                    <a:pt x="2329" y="1328"/>
                  </a:lnTo>
                  <a:lnTo>
                    <a:pt x="2309" y="1437"/>
                  </a:lnTo>
                  <a:lnTo>
                    <a:pt x="2277" y="1546"/>
                  </a:lnTo>
                  <a:lnTo>
                    <a:pt x="2235" y="1650"/>
                  </a:lnTo>
                  <a:lnTo>
                    <a:pt x="2184" y="1750"/>
                  </a:lnTo>
                  <a:lnTo>
                    <a:pt x="2122" y="1841"/>
                  </a:lnTo>
                  <a:lnTo>
                    <a:pt x="2052" y="1930"/>
                  </a:lnTo>
                  <a:lnTo>
                    <a:pt x="1976" y="2009"/>
                  </a:lnTo>
                  <a:lnTo>
                    <a:pt x="1890" y="2082"/>
                  </a:lnTo>
                  <a:lnTo>
                    <a:pt x="1799" y="2147"/>
                  </a:lnTo>
                  <a:lnTo>
                    <a:pt x="1702" y="2202"/>
                  </a:lnTo>
                  <a:lnTo>
                    <a:pt x="1599" y="2248"/>
                  </a:lnTo>
                  <a:lnTo>
                    <a:pt x="1493" y="2283"/>
                  </a:lnTo>
                  <a:lnTo>
                    <a:pt x="1385" y="2309"/>
                  </a:lnTo>
                  <a:lnTo>
                    <a:pt x="1276" y="2325"/>
                  </a:lnTo>
                  <a:lnTo>
                    <a:pt x="1166" y="2330"/>
                  </a:lnTo>
                  <a:lnTo>
                    <a:pt x="1053" y="2322"/>
                  </a:lnTo>
                  <a:lnTo>
                    <a:pt x="944" y="2307"/>
                  </a:lnTo>
                  <a:lnTo>
                    <a:pt x="833" y="2279"/>
                  </a:lnTo>
                  <a:lnTo>
                    <a:pt x="728" y="2242"/>
                  </a:lnTo>
                  <a:lnTo>
                    <a:pt x="628" y="2195"/>
                  </a:lnTo>
                  <a:lnTo>
                    <a:pt x="529" y="2139"/>
                  </a:lnTo>
                  <a:lnTo>
                    <a:pt x="439" y="2076"/>
                  </a:lnTo>
                  <a:lnTo>
                    <a:pt x="356" y="1996"/>
                  </a:lnTo>
                  <a:lnTo>
                    <a:pt x="280" y="1918"/>
                  </a:lnTo>
                  <a:lnTo>
                    <a:pt x="213" y="1829"/>
                  </a:lnTo>
                  <a:lnTo>
                    <a:pt x="152" y="1735"/>
                  </a:lnTo>
                  <a:lnTo>
                    <a:pt x="101" y="1635"/>
                  </a:lnTo>
                  <a:lnTo>
                    <a:pt x="61" y="1530"/>
                  </a:lnTo>
                  <a:lnTo>
                    <a:pt x="31" y="1423"/>
                  </a:lnTo>
                  <a:lnTo>
                    <a:pt x="10" y="1311"/>
                  </a:lnTo>
                  <a:lnTo>
                    <a:pt x="0" y="1202"/>
                  </a:lnTo>
                  <a:lnTo>
                    <a:pt x="2" y="1089"/>
                  </a:lnTo>
                  <a:lnTo>
                    <a:pt x="16" y="977"/>
                  </a:lnTo>
                  <a:lnTo>
                    <a:pt x="37" y="867"/>
                  </a:lnTo>
                  <a:lnTo>
                    <a:pt x="70" y="762"/>
                  </a:lnTo>
                  <a:lnTo>
                    <a:pt x="101" y="685"/>
                  </a:lnTo>
                  <a:lnTo>
                    <a:pt x="233" y="739"/>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66955" name="Freeform 11"/>
            <p:cNvSpPr>
              <a:spLocks/>
            </p:cNvSpPr>
            <p:nvPr/>
          </p:nvSpPr>
          <p:spPr bwMode="auto">
            <a:xfrm>
              <a:off x="4121" y="2153"/>
              <a:ext cx="685" cy="685"/>
            </a:xfrm>
            <a:custGeom>
              <a:avLst/>
              <a:gdLst>
                <a:gd name="T0" fmla="*/ 52 w 2056"/>
                <a:gd name="T1" fmla="*/ 708 h 2055"/>
                <a:gd name="T2" fmla="*/ 8 w 2056"/>
                <a:gd name="T3" fmla="*/ 911 h 2055"/>
                <a:gd name="T4" fmla="*/ 4 w 2056"/>
                <a:gd name="T5" fmla="*/ 1121 h 2055"/>
                <a:gd name="T6" fmla="*/ 43 w 2056"/>
                <a:gd name="T7" fmla="*/ 1327 h 2055"/>
                <a:gd name="T8" fmla="*/ 125 w 2056"/>
                <a:gd name="T9" fmla="*/ 1521 h 2055"/>
                <a:gd name="T10" fmla="*/ 242 w 2056"/>
                <a:gd name="T11" fmla="*/ 1693 h 2055"/>
                <a:gd name="T12" fmla="*/ 394 w 2056"/>
                <a:gd name="T13" fmla="*/ 1838 h 2055"/>
                <a:gd name="T14" fmla="*/ 569 w 2056"/>
                <a:gd name="T15" fmla="*/ 1949 h 2055"/>
                <a:gd name="T16" fmla="*/ 763 w 2056"/>
                <a:gd name="T17" fmla="*/ 2023 h 2055"/>
                <a:gd name="T18" fmla="*/ 971 w 2056"/>
                <a:gd name="T19" fmla="*/ 2055 h 2055"/>
                <a:gd name="T20" fmla="*/ 1181 w 2056"/>
                <a:gd name="T21" fmla="*/ 2047 h 2055"/>
                <a:gd name="T22" fmla="*/ 1383 w 2056"/>
                <a:gd name="T23" fmla="*/ 1994 h 2055"/>
                <a:gd name="T24" fmla="*/ 1568 w 2056"/>
                <a:gd name="T25" fmla="*/ 1903 h 2055"/>
                <a:gd name="T26" fmla="*/ 1733 w 2056"/>
                <a:gd name="T27" fmla="*/ 1774 h 2055"/>
                <a:gd name="T28" fmla="*/ 1870 w 2056"/>
                <a:gd name="T29" fmla="*/ 1616 h 2055"/>
                <a:gd name="T30" fmla="*/ 1972 w 2056"/>
                <a:gd name="T31" fmla="*/ 1433 h 2055"/>
                <a:gd name="T32" fmla="*/ 2035 w 2056"/>
                <a:gd name="T33" fmla="*/ 1234 h 2055"/>
                <a:gd name="T34" fmla="*/ 2056 w 2056"/>
                <a:gd name="T35" fmla="*/ 1025 h 2055"/>
                <a:gd name="T36" fmla="*/ 2035 w 2056"/>
                <a:gd name="T37" fmla="*/ 817 h 2055"/>
                <a:gd name="T38" fmla="*/ 1970 w 2056"/>
                <a:gd name="T39" fmla="*/ 619 h 2055"/>
                <a:gd name="T40" fmla="*/ 1868 w 2056"/>
                <a:gd name="T41" fmla="*/ 436 h 2055"/>
                <a:gd name="T42" fmla="*/ 1730 w 2056"/>
                <a:gd name="T43" fmla="*/ 278 h 2055"/>
                <a:gd name="T44" fmla="*/ 1564 w 2056"/>
                <a:gd name="T45" fmla="*/ 150 h 2055"/>
                <a:gd name="T46" fmla="*/ 1375 w 2056"/>
                <a:gd name="T47" fmla="*/ 60 h 2055"/>
                <a:gd name="T48" fmla="*/ 1173 w 2056"/>
                <a:gd name="T49" fmla="*/ 9 h 2055"/>
                <a:gd name="T50" fmla="*/ 1030 w 2056"/>
                <a:gd name="T51" fmla="*/ 0 h 2055"/>
                <a:gd name="T52" fmla="*/ 863 w 2056"/>
                <a:gd name="T53" fmla="*/ 12 h 2055"/>
                <a:gd name="T54" fmla="*/ 660 w 2056"/>
                <a:gd name="T55" fmla="*/ 66 h 2055"/>
                <a:gd name="T56" fmla="*/ 474 w 2056"/>
                <a:gd name="T57" fmla="*/ 162 h 2055"/>
                <a:gd name="T58" fmla="*/ 310 w 2056"/>
                <a:gd name="T59" fmla="*/ 293 h 2055"/>
                <a:gd name="T60" fmla="*/ 175 w 2056"/>
                <a:gd name="T61" fmla="*/ 452 h 2055"/>
                <a:gd name="T62" fmla="*/ 89 w 2056"/>
                <a:gd name="T63" fmla="*/ 611 h 2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56" h="2055">
                  <a:moveTo>
                    <a:pt x="89" y="611"/>
                  </a:moveTo>
                  <a:lnTo>
                    <a:pt x="52" y="708"/>
                  </a:lnTo>
                  <a:lnTo>
                    <a:pt x="25" y="807"/>
                  </a:lnTo>
                  <a:lnTo>
                    <a:pt x="8" y="911"/>
                  </a:lnTo>
                  <a:lnTo>
                    <a:pt x="0" y="1017"/>
                  </a:lnTo>
                  <a:lnTo>
                    <a:pt x="4" y="1121"/>
                  </a:lnTo>
                  <a:lnTo>
                    <a:pt x="20" y="1223"/>
                  </a:lnTo>
                  <a:lnTo>
                    <a:pt x="43" y="1327"/>
                  </a:lnTo>
                  <a:lnTo>
                    <a:pt x="79" y="1424"/>
                  </a:lnTo>
                  <a:lnTo>
                    <a:pt x="125" y="1521"/>
                  </a:lnTo>
                  <a:lnTo>
                    <a:pt x="179" y="1609"/>
                  </a:lnTo>
                  <a:lnTo>
                    <a:pt x="242" y="1693"/>
                  </a:lnTo>
                  <a:lnTo>
                    <a:pt x="314" y="1767"/>
                  </a:lnTo>
                  <a:lnTo>
                    <a:pt x="394" y="1838"/>
                  </a:lnTo>
                  <a:lnTo>
                    <a:pt x="479" y="1898"/>
                  </a:lnTo>
                  <a:lnTo>
                    <a:pt x="569" y="1949"/>
                  </a:lnTo>
                  <a:lnTo>
                    <a:pt x="665" y="1990"/>
                  </a:lnTo>
                  <a:lnTo>
                    <a:pt x="763" y="2023"/>
                  </a:lnTo>
                  <a:lnTo>
                    <a:pt x="868" y="2044"/>
                  </a:lnTo>
                  <a:lnTo>
                    <a:pt x="971" y="2055"/>
                  </a:lnTo>
                  <a:lnTo>
                    <a:pt x="1076" y="2055"/>
                  </a:lnTo>
                  <a:lnTo>
                    <a:pt x="1181" y="2047"/>
                  </a:lnTo>
                  <a:lnTo>
                    <a:pt x="1283" y="2025"/>
                  </a:lnTo>
                  <a:lnTo>
                    <a:pt x="1383" y="1994"/>
                  </a:lnTo>
                  <a:lnTo>
                    <a:pt x="1477" y="1954"/>
                  </a:lnTo>
                  <a:lnTo>
                    <a:pt x="1568" y="1903"/>
                  </a:lnTo>
                  <a:lnTo>
                    <a:pt x="1655" y="1843"/>
                  </a:lnTo>
                  <a:lnTo>
                    <a:pt x="1733" y="1774"/>
                  </a:lnTo>
                  <a:lnTo>
                    <a:pt x="1808" y="1701"/>
                  </a:lnTo>
                  <a:lnTo>
                    <a:pt x="1870" y="1616"/>
                  </a:lnTo>
                  <a:lnTo>
                    <a:pt x="1927" y="1527"/>
                  </a:lnTo>
                  <a:lnTo>
                    <a:pt x="1972" y="1433"/>
                  </a:lnTo>
                  <a:lnTo>
                    <a:pt x="2008" y="1335"/>
                  </a:lnTo>
                  <a:lnTo>
                    <a:pt x="2035" y="1234"/>
                  </a:lnTo>
                  <a:lnTo>
                    <a:pt x="2049" y="1130"/>
                  </a:lnTo>
                  <a:lnTo>
                    <a:pt x="2056" y="1025"/>
                  </a:lnTo>
                  <a:lnTo>
                    <a:pt x="2049" y="921"/>
                  </a:lnTo>
                  <a:lnTo>
                    <a:pt x="2035" y="817"/>
                  </a:lnTo>
                  <a:lnTo>
                    <a:pt x="2007" y="716"/>
                  </a:lnTo>
                  <a:lnTo>
                    <a:pt x="1970" y="619"/>
                  </a:lnTo>
                  <a:lnTo>
                    <a:pt x="1924" y="523"/>
                  </a:lnTo>
                  <a:lnTo>
                    <a:pt x="1868" y="436"/>
                  </a:lnTo>
                  <a:lnTo>
                    <a:pt x="1803" y="355"/>
                  </a:lnTo>
                  <a:lnTo>
                    <a:pt x="1730" y="278"/>
                  </a:lnTo>
                  <a:lnTo>
                    <a:pt x="1652" y="211"/>
                  </a:lnTo>
                  <a:lnTo>
                    <a:pt x="1564" y="150"/>
                  </a:lnTo>
                  <a:lnTo>
                    <a:pt x="1473" y="102"/>
                  </a:lnTo>
                  <a:lnTo>
                    <a:pt x="1375" y="60"/>
                  </a:lnTo>
                  <a:lnTo>
                    <a:pt x="1275" y="31"/>
                  </a:lnTo>
                  <a:lnTo>
                    <a:pt x="1173" y="9"/>
                  </a:lnTo>
                  <a:lnTo>
                    <a:pt x="1070" y="0"/>
                  </a:lnTo>
                  <a:lnTo>
                    <a:pt x="1030" y="0"/>
                  </a:lnTo>
                  <a:lnTo>
                    <a:pt x="965" y="2"/>
                  </a:lnTo>
                  <a:lnTo>
                    <a:pt x="863" y="12"/>
                  </a:lnTo>
                  <a:lnTo>
                    <a:pt x="759" y="35"/>
                  </a:lnTo>
                  <a:lnTo>
                    <a:pt x="660" y="66"/>
                  </a:lnTo>
                  <a:lnTo>
                    <a:pt x="564" y="110"/>
                  </a:lnTo>
                  <a:lnTo>
                    <a:pt x="474" y="162"/>
                  </a:lnTo>
                  <a:lnTo>
                    <a:pt x="389" y="223"/>
                  </a:lnTo>
                  <a:lnTo>
                    <a:pt x="310" y="293"/>
                  </a:lnTo>
                  <a:lnTo>
                    <a:pt x="237" y="368"/>
                  </a:lnTo>
                  <a:lnTo>
                    <a:pt x="175" y="452"/>
                  </a:lnTo>
                  <a:lnTo>
                    <a:pt x="122" y="542"/>
                  </a:lnTo>
                  <a:lnTo>
                    <a:pt x="89" y="611"/>
                  </a:lnTo>
                  <a:close/>
                </a:path>
              </a:pathLst>
            </a:custGeom>
            <a:solidFill>
              <a:srgbClr val="FFFFFF"/>
            </a:solidFill>
            <a:ln w="0">
              <a:solidFill>
                <a:srgbClr val="FFFFFF"/>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66956" name="Freeform 12"/>
            <p:cNvSpPr>
              <a:spLocks/>
            </p:cNvSpPr>
            <p:nvPr/>
          </p:nvSpPr>
          <p:spPr bwMode="auto">
            <a:xfrm>
              <a:off x="4431" y="2195"/>
              <a:ext cx="240" cy="365"/>
            </a:xfrm>
            <a:custGeom>
              <a:avLst/>
              <a:gdLst>
                <a:gd name="T0" fmla="*/ 196 w 720"/>
                <a:gd name="T1" fmla="*/ 855 h 1095"/>
                <a:gd name="T2" fmla="*/ 81 w 720"/>
                <a:gd name="T3" fmla="*/ 0 h 1095"/>
                <a:gd name="T4" fmla="*/ 0 w 720"/>
                <a:gd name="T5" fmla="*/ 1095 h 1095"/>
                <a:gd name="T6" fmla="*/ 720 w 720"/>
                <a:gd name="T7" fmla="*/ 925 h 1095"/>
                <a:gd name="T8" fmla="*/ 196 w 720"/>
                <a:gd name="T9" fmla="*/ 855 h 1095"/>
              </a:gdLst>
              <a:ahLst/>
              <a:cxnLst>
                <a:cxn ang="0">
                  <a:pos x="T0" y="T1"/>
                </a:cxn>
                <a:cxn ang="0">
                  <a:pos x="T2" y="T3"/>
                </a:cxn>
                <a:cxn ang="0">
                  <a:pos x="T4" y="T5"/>
                </a:cxn>
                <a:cxn ang="0">
                  <a:pos x="T6" y="T7"/>
                </a:cxn>
                <a:cxn ang="0">
                  <a:pos x="T8" y="T9"/>
                </a:cxn>
              </a:cxnLst>
              <a:rect l="0" t="0" r="r" b="b"/>
              <a:pathLst>
                <a:path w="720" h="1095">
                  <a:moveTo>
                    <a:pt x="196" y="855"/>
                  </a:moveTo>
                  <a:lnTo>
                    <a:pt x="81" y="0"/>
                  </a:lnTo>
                  <a:lnTo>
                    <a:pt x="0" y="1095"/>
                  </a:lnTo>
                  <a:lnTo>
                    <a:pt x="720" y="925"/>
                  </a:lnTo>
                  <a:lnTo>
                    <a:pt x="196" y="855"/>
                  </a:lnTo>
                  <a:close/>
                </a:path>
              </a:pathLst>
            </a:custGeom>
            <a:solidFill>
              <a:srgbClr val="000000"/>
            </a:solidFill>
            <a:ln w="0">
              <a:solidFill>
                <a:srgbClr val="000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grpSp>
      <p:sp>
        <p:nvSpPr>
          <p:cNvPr id="13" name="Slide Number Placeholder 12"/>
          <p:cNvSpPr>
            <a:spLocks noGrp="1"/>
          </p:cNvSpPr>
          <p:nvPr>
            <p:ph type="sldNum" sz="quarter" idx="11"/>
          </p:nvPr>
        </p:nvSpPr>
        <p:spPr/>
        <p:txBody>
          <a:bodyPr/>
          <a:lstStyle/>
          <a:p>
            <a:fld id="{3681F8DE-B512-49A0-9231-DD433C26DAB6}" type="slidenum">
              <a:rPr lang="en-US" smtClean="0"/>
              <a:pPr/>
              <a:t>20</a:t>
            </a:fld>
            <a:endParaRPr lang="en-US"/>
          </a:p>
        </p:txBody>
      </p:sp>
    </p:spTree>
    <p:extLst>
      <p:ext uri="{BB962C8B-B14F-4D97-AF65-F5344CB8AC3E}">
        <p14:creationId xmlns:p14="http://schemas.microsoft.com/office/powerpoint/2010/main" xmlns="" val="2766871616"/>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71042" name="Rectangle 2"/>
          <p:cNvSpPr>
            <a:spLocks noGrp="1" noChangeArrowheads="1"/>
          </p:cNvSpPr>
          <p:nvPr>
            <p:ph type="title"/>
          </p:nvPr>
        </p:nvSpPr>
        <p:spPr>
          <a:xfrm>
            <a:off x="457200" y="152400"/>
            <a:ext cx="8305800" cy="1143000"/>
          </a:xfrm>
        </p:spPr>
        <p:txBody>
          <a:bodyPr>
            <a:normAutofit fontScale="90000"/>
          </a:bodyPr>
          <a:lstStyle/>
          <a:p>
            <a:r>
              <a:rPr lang="en-US" dirty="0"/>
              <a:t>Compound Interest – An Example</a:t>
            </a:r>
          </a:p>
        </p:txBody>
      </p:sp>
      <p:sp>
        <p:nvSpPr>
          <p:cNvPr id="471043" name="Rectangle 3"/>
          <p:cNvSpPr>
            <a:spLocks noGrp="1" noChangeArrowheads="1"/>
          </p:cNvSpPr>
          <p:nvPr>
            <p:ph type="body" idx="4294967295"/>
          </p:nvPr>
        </p:nvSpPr>
        <p:spPr>
          <a:xfrm>
            <a:off x="228600" y="3048000"/>
            <a:ext cx="8686800" cy="2500313"/>
          </a:xfrm>
          <a:noFill/>
          <a:extLst>
            <a:ext uri="{909E8E84-426E-40DD-AFC4-6F175D3DCCD1}">
              <a14:hiddenFill xmlns:a14="http://schemas.microsoft.com/office/drawing/2010/main" xmlns="">
                <a:solidFill>
                  <a:srgbClr val="006600"/>
                </a:solidFill>
              </a14:hiddenFill>
            </a:ext>
          </a:extLst>
        </p:spPr>
        <p:txBody>
          <a:bodyPr/>
          <a:lstStyle/>
          <a:p>
            <a:pPr>
              <a:buFont typeface="Times" panose="02020603050405020304" pitchFamily="18" charset="0"/>
              <a:buNone/>
            </a:pPr>
            <a:r>
              <a:rPr lang="en-US">
                <a:effectLst>
                  <a:outerShdw blurRad="38100" dist="38100" dir="2700000" algn="tl">
                    <a:srgbClr val="FFFFFF"/>
                  </a:outerShdw>
                </a:effectLst>
              </a:rPr>
              <a:t>		</a:t>
            </a:r>
            <a:endParaRPr lang="en-US" sz="4900">
              <a:solidFill>
                <a:srgbClr val="006600"/>
              </a:solidFill>
              <a:effectLst>
                <a:outerShdw blurRad="38100" dist="38100" dir="2700000" algn="tl">
                  <a:srgbClr val="000000"/>
                </a:outerShdw>
              </a:effectLst>
            </a:endParaRPr>
          </a:p>
        </p:txBody>
      </p:sp>
      <p:grpSp>
        <p:nvGrpSpPr>
          <p:cNvPr id="471044" name="Group 4"/>
          <p:cNvGrpSpPr>
            <a:grpSpLocks/>
          </p:cNvGrpSpPr>
          <p:nvPr/>
        </p:nvGrpSpPr>
        <p:grpSpPr bwMode="auto">
          <a:xfrm>
            <a:off x="8377238" y="5791200"/>
            <a:ext cx="755650" cy="685800"/>
            <a:chOff x="3460" y="1054"/>
            <a:chExt cx="2008" cy="2381"/>
          </a:xfrm>
        </p:grpSpPr>
        <p:sp>
          <p:nvSpPr>
            <p:cNvPr id="471045" name="Freeform 5"/>
            <p:cNvSpPr>
              <a:spLocks/>
            </p:cNvSpPr>
            <p:nvPr/>
          </p:nvSpPr>
          <p:spPr bwMode="auto">
            <a:xfrm>
              <a:off x="4381" y="1054"/>
              <a:ext cx="167" cy="304"/>
            </a:xfrm>
            <a:custGeom>
              <a:avLst/>
              <a:gdLst>
                <a:gd name="T0" fmla="*/ 500 w 500"/>
                <a:gd name="T1" fmla="*/ 0 h 910"/>
                <a:gd name="T2" fmla="*/ 500 w 500"/>
                <a:gd name="T3" fmla="*/ 910 h 910"/>
                <a:gd name="T4" fmla="*/ 391 w 500"/>
                <a:gd name="T5" fmla="*/ 895 h 910"/>
                <a:gd name="T6" fmla="*/ 278 w 500"/>
                <a:gd name="T7" fmla="*/ 885 h 910"/>
                <a:gd name="T8" fmla="*/ 163 w 500"/>
                <a:gd name="T9" fmla="*/ 885 h 910"/>
                <a:gd name="T10" fmla="*/ 50 w 500"/>
                <a:gd name="T11" fmla="*/ 892 h 910"/>
                <a:gd name="T12" fmla="*/ 0 w 500"/>
                <a:gd name="T13" fmla="*/ 900 h 910"/>
                <a:gd name="T14" fmla="*/ 0 w 500"/>
                <a:gd name="T15" fmla="*/ 0 h 910"/>
                <a:gd name="T16" fmla="*/ 500 w 500"/>
                <a:gd name="T17" fmla="*/ 0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0" h="910">
                  <a:moveTo>
                    <a:pt x="500" y="0"/>
                  </a:moveTo>
                  <a:lnTo>
                    <a:pt x="500" y="910"/>
                  </a:lnTo>
                  <a:lnTo>
                    <a:pt x="391" y="895"/>
                  </a:lnTo>
                  <a:lnTo>
                    <a:pt x="278" y="885"/>
                  </a:lnTo>
                  <a:lnTo>
                    <a:pt x="163" y="885"/>
                  </a:lnTo>
                  <a:lnTo>
                    <a:pt x="50" y="892"/>
                  </a:lnTo>
                  <a:lnTo>
                    <a:pt x="0" y="900"/>
                  </a:lnTo>
                  <a:lnTo>
                    <a:pt x="0" y="0"/>
                  </a:lnTo>
                  <a:lnTo>
                    <a:pt x="500" y="0"/>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71046" name="Freeform 6"/>
            <p:cNvSpPr>
              <a:spLocks/>
            </p:cNvSpPr>
            <p:nvPr/>
          </p:nvSpPr>
          <p:spPr bwMode="auto">
            <a:xfrm>
              <a:off x="4236" y="1054"/>
              <a:ext cx="1232" cy="2381"/>
            </a:xfrm>
            <a:custGeom>
              <a:avLst/>
              <a:gdLst>
                <a:gd name="T0" fmla="*/ 1558 w 3696"/>
                <a:gd name="T1" fmla="*/ 7141 h 7141"/>
                <a:gd name="T2" fmla="*/ 1676 w 3696"/>
                <a:gd name="T3" fmla="*/ 5853 h 7141"/>
                <a:gd name="T4" fmla="*/ 1897 w 3696"/>
                <a:gd name="T5" fmla="*/ 5684 h 7141"/>
                <a:gd name="T6" fmla="*/ 2090 w 3696"/>
                <a:gd name="T7" fmla="*/ 5483 h 7141"/>
                <a:gd name="T8" fmla="*/ 2249 w 3696"/>
                <a:gd name="T9" fmla="*/ 5254 h 7141"/>
                <a:gd name="T10" fmla="*/ 2374 w 3696"/>
                <a:gd name="T11" fmla="*/ 5006 h 7141"/>
                <a:gd name="T12" fmla="*/ 2459 w 3696"/>
                <a:gd name="T13" fmla="*/ 4739 h 7141"/>
                <a:gd name="T14" fmla="*/ 2499 w 3696"/>
                <a:gd name="T15" fmla="*/ 4466 h 7141"/>
                <a:gd name="T16" fmla="*/ 2499 w 3696"/>
                <a:gd name="T17" fmla="*/ 4183 h 7141"/>
                <a:gd name="T18" fmla="*/ 2459 w 3696"/>
                <a:gd name="T19" fmla="*/ 3908 h 7141"/>
                <a:gd name="T20" fmla="*/ 2374 w 3696"/>
                <a:gd name="T21" fmla="*/ 3640 h 7141"/>
                <a:gd name="T22" fmla="*/ 2251 w 3696"/>
                <a:gd name="T23" fmla="*/ 3393 h 7141"/>
                <a:gd name="T24" fmla="*/ 2090 w 3696"/>
                <a:gd name="T25" fmla="*/ 3165 h 7141"/>
                <a:gd name="T26" fmla="*/ 1899 w 3696"/>
                <a:gd name="T27" fmla="*/ 2963 h 7141"/>
                <a:gd name="T28" fmla="*/ 1678 w 3696"/>
                <a:gd name="T29" fmla="*/ 2792 h 7141"/>
                <a:gd name="T30" fmla="*/ 1421 w 3696"/>
                <a:gd name="T31" fmla="*/ 2662 h 7141"/>
                <a:gd name="T32" fmla="*/ 1154 w 3696"/>
                <a:gd name="T33" fmla="*/ 2593 h 7141"/>
                <a:gd name="T34" fmla="*/ 899 w 3696"/>
                <a:gd name="T35" fmla="*/ 2558 h 7141"/>
                <a:gd name="T36" fmla="*/ 567 w 3696"/>
                <a:gd name="T37" fmla="*/ 2514 h 7141"/>
                <a:gd name="T38" fmla="*/ 455 w 3696"/>
                <a:gd name="T39" fmla="*/ 2494 h 7141"/>
                <a:gd name="T40" fmla="*/ 351 w 3696"/>
                <a:gd name="T41" fmla="*/ 2465 h 7141"/>
                <a:gd name="T42" fmla="*/ 257 w 3696"/>
                <a:gd name="T43" fmla="*/ 2421 h 7141"/>
                <a:gd name="T44" fmla="*/ 175 w 3696"/>
                <a:gd name="T45" fmla="*/ 2362 h 7141"/>
                <a:gd name="T46" fmla="*/ 104 w 3696"/>
                <a:gd name="T47" fmla="*/ 2297 h 7141"/>
                <a:gd name="T48" fmla="*/ 52 w 3696"/>
                <a:gd name="T49" fmla="*/ 2224 h 7141"/>
                <a:gd name="T50" fmla="*/ 16 w 3696"/>
                <a:gd name="T51" fmla="*/ 2144 h 7141"/>
                <a:gd name="T52" fmla="*/ 0 w 3696"/>
                <a:gd name="T53" fmla="*/ 2062 h 7141"/>
                <a:gd name="T54" fmla="*/ 2 w 3696"/>
                <a:gd name="T55" fmla="*/ 1979 h 7141"/>
                <a:gd name="T56" fmla="*/ 23 w 3696"/>
                <a:gd name="T57" fmla="*/ 1899 h 7141"/>
                <a:gd name="T58" fmla="*/ 62 w 3696"/>
                <a:gd name="T59" fmla="*/ 1819 h 7141"/>
                <a:gd name="T60" fmla="*/ 120 w 3696"/>
                <a:gd name="T61" fmla="*/ 1748 h 7141"/>
                <a:gd name="T62" fmla="*/ 192 w 3696"/>
                <a:gd name="T63" fmla="*/ 1685 h 7141"/>
                <a:gd name="T64" fmla="*/ 277 w 3696"/>
                <a:gd name="T65" fmla="*/ 1631 h 7141"/>
                <a:gd name="T66" fmla="*/ 374 w 3696"/>
                <a:gd name="T67" fmla="*/ 1589 h 7141"/>
                <a:gd name="T68" fmla="*/ 482 w 3696"/>
                <a:gd name="T69" fmla="*/ 1555 h 7141"/>
                <a:gd name="T70" fmla="*/ 591 w 3696"/>
                <a:gd name="T71" fmla="*/ 1540 h 7141"/>
                <a:gd name="T72" fmla="*/ 707 w 3696"/>
                <a:gd name="T73" fmla="*/ 1535 h 7141"/>
                <a:gd name="T74" fmla="*/ 816 w 3696"/>
                <a:gd name="T75" fmla="*/ 1549 h 7141"/>
                <a:gd name="T76" fmla="*/ 925 w 3696"/>
                <a:gd name="T77" fmla="*/ 1576 h 7141"/>
                <a:gd name="T78" fmla="*/ 1026 w 3696"/>
                <a:gd name="T79" fmla="*/ 1612 h 7141"/>
                <a:gd name="T80" fmla="*/ 1116 w 3696"/>
                <a:gd name="T81" fmla="*/ 1662 h 7141"/>
                <a:gd name="T82" fmla="*/ 1195 w 3696"/>
                <a:gd name="T83" fmla="*/ 1722 h 7141"/>
                <a:gd name="T84" fmla="*/ 1255 w 3696"/>
                <a:gd name="T85" fmla="*/ 1792 h 7141"/>
                <a:gd name="T86" fmla="*/ 1302 w 3696"/>
                <a:gd name="T87" fmla="*/ 1865 h 7141"/>
                <a:gd name="T88" fmla="*/ 1332 w 3696"/>
                <a:gd name="T89" fmla="*/ 1949 h 7141"/>
                <a:gd name="T90" fmla="*/ 1993 w 3696"/>
                <a:gd name="T91" fmla="*/ 1970 h 7141"/>
                <a:gd name="T92" fmla="*/ 1974 w 3696"/>
                <a:gd name="T93" fmla="*/ 1838 h 7141"/>
                <a:gd name="T94" fmla="*/ 1919 w 3696"/>
                <a:gd name="T95" fmla="*/ 1651 h 7141"/>
                <a:gd name="T96" fmla="*/ 1826 w 3696"/>
                <a:gd name="T97" fmla="*/ 1474 h 7141"/>
                <a:gd name="T98" fmla="*/ 1699 w 3696"/>
                <a:gd name="T99" fmla="*/ 1313 h 7141"/>
                <a:gd name="T100" fmla="*/ 1566 w 3696"/>
                <a:gd name="T101" fmla="*/ 1195 h 7141"/>
                <a:gd name="T102" fmla="*/ 3696 w 3696"/>
                <a:gd name="T103" fmla="*/ 0 h 7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96" h="7141">
                  <a:moveTo>
                    <a:pt x="3696" y="7141"/>
                  </a:moveTo>
                  <a:lnTo>
                    <a:pt x="1558" y="7141"/>
                  </a:lnTo>
                  <a:lnTo>
                    <a:pt x="1558" y="5925"/>
                  </a:lnTo>
                  <a:lnTo>
                    <a:pt x="1676" y="5853"/>
                  </a:lnTo>
                  <a:lnTo>
                    <a:pt x="1788" y="5774"/>
                  </a:lnTo>
                  <a:lnTo>
                    <a:pt x="1897" y="5684"/>
                  </a:lnTo>
                  <a:lnTo>
                    <a:pt x="1997" y="5588"/>
                  </a:lnTo>
                  <a:lnTo>
                    <a:pt x="2090" y="5483"/>
                  </a:lnTo>
                  <a:lnTo>
                    <a:pt x="2175" y="5373"/>
                  </a:lnTo>
                  <a:lnTo>
                    <a:pt x="2249" y="5254"/>
                  </a:lnTo>
                  <a:lnTo>
                    <a:pt x="2314" y="5133"/>
                  </a:lnTo>
                  <a:lnTo>
                    <a:pt x="2374" y="5006"/>
                  </a:lnTo>
                  <a:lnTo>
                    <a:pt x="2423" y="4874"/>
                  </a:lnTo>
                  <a:lnTo>
                    <a:pt x="2459" y="4739"/>
                  </a:lnTo>
                  <a:lnTo>
                    <a:pt x="2484" y="4602"/>
                  </a:lnTo>
                  <a:lnTo>
                    <a:pt x="2499" y="4466"/>
                  </a:lnTo>
                  <a:lnTo>
                    <a:pt x="2505" y="4323"/>
                  </a:lnTo>
                  <a:lnTo>
                    <a:pt x="2499" y="4183"/>
                  </a:lnTo>
                  <a:lnTo>
                    <a:pt x="2484" y="4045"/>
                  </a:lnTo>
                  <a:lnTo>
                    <a:pt x="2459" y="3908"/>
                  </a:lnTo>
                  <a:lnTo>
                    <a:pt x="2423" y="3775"/>
                  </a:lnTo>
                  <a:lnTo>
                    <a:pt x="2374" y="3640"/>
                  </a:lnTo>
                  <a:lnTo>
                    <a:pt x="2316" y="3517"/>
                  </a:lnTo>
                  <a:lnTo>
                    <a:pt x="2251" y="3393"/>
                  </a:lnTo>
                  <a:lnTo>
                    <a:pt x="2176" y="3273"/>
                  </a:lnTo>
                  <a:lnTo>
                    <a:pt x="2090" y="3165"/>
                  </a:lnTo>
                  <a:lnTo>
                    <a:pt x="1998" y="3060"/>
                  </a:lnTo>
                  <a:lnTo>
                    <a:pt x="1899" y="2963"/>
                  </a:lnTo>
                  <a:lnTo>
                    <a:pt x="1791" y="2873"/>
                  </a:lnTo>
                  <a:lnTo>
                    <a:pt x="1678" y="2792"/>
                  </a:lnTo>
                  <a:lnTo>
                    <a:pt x="1559" y="2725"/>
                  </a:lnTo>
                  <a:lnTo>
                    <a:pt x="1421" y="2662"/>
                  </a:lnTo>
                  <a:lnTo>
                    <a:pt x="1298" y="2621"/>
                  </a:lnTo>
                  <a:lnTo>
                    <a:pt x="1154" y="2593"/>
                  </a:lnTo>
                  <a:lnTo>
                    <a:pt x="1031" y="2576"/>
                  </a:lnTo>
                  <a:lnTo>
                    <a:pt x="899" y="2558"/>
                  </a:lnTo>
                  <a:lnTo>
                    <a:pt x="759" y="2539"/>
                  </a:lnTo>
                  <a:lnTo>
                    <a:pt x="567" y="2514"/>
                  </a:lnTo>
                  <a:lnTo>
                    <a:pt x="510" y="2503"/>
                  </a:lnTo>
                  <a:lnTo>
                    <a:pt x="455" y="2494"/>
                  </a:lnTo>
                  <a:lnTo>
                    <a:pt x="404" y="2480"/>
                  </a:lnTo>
                  <a:lnTo>
                    <a:pt x="351" y="2465"/>
                  </a:lnTo>
                  <a:lnTo>
                    <a:pt x="304" y="2442"/>
                  </a:lnTo>
                  <a:lnTo>
                    <a:pt x="257" y="2421"/>
                  </a:lnTo>
                  <a:lnTo>
                    <a:pt x="214" y="2390"/>
                  </a:lnTo>
                  <a:lnTo>
                    <a:pt x="175" y="2362"/>
                  </a:lnTo>
                  <a:lnTo>
                    <a:pt x="140" y="2331"/>
                  </a:lnTo>
                  <a:lnTo>
                    <a:pt x="104" y="2297"/>
                  </a:lnTo>
                  <a:lnTo>
                    <a:pt x="77" y="2261"/>
                  </a:lnTo>
                  <a:lnTo>
                    <a:pt x="52" y="2224"/>
                  </a:lnTo>
                  <a:lnTo>
                    <a:pt x="31" y="2184"/>
                  </a:lnTo>
                  <a:lnTo>
                    <a:pt x="16" y="2144"/>
                  </a:lnTo>
                  <a:lnTo>
                    <a:pt x="5" y="2103"/>
                  </a:lnTo>
                  <a:lnTo>
                    <a:pt x="0" y="2062"/>
                  </a:lnTo>
                  <a:lnTo>
                    <a:pt x="0" y="2022"/>
                  </a:lnTo>
                  <a:lnTo>
                    <a:pt x="2" y="1979"/>
                  </a:lnTo>
                  <a:lnTo>
                    <a:pt x="9" y="1940"/>
                  </a:lnTo>
                  <a:lnTo>
                    <a:pt x="23" y="1899"/>
                  </a:lnTo>
                  <a:lnTo>
                    <a:pt x="39" y="1858"/>
                  </a:lnTo>
                  <a:lnTo>
                    <a:pt x="62" y="1819"/>
                  </a:lnTo>
                  <a:lnTo>
                    <a:pt x="90" y="1784"/>
                  </a:lnTo>
                  <a:lnTo>
                    <a:pt x="120" y="1748"/>
                  </a:lnTo>
                  <a:lnTo>
                    <a:pt x="154" y="1715"/>
                  </a:lnTo>
                  <a:lnTo>
                    <a:pt x="192" y="1685"/>
                  </a:lnTo>
                  <a:lnTo>
                    <a:pt x="233" y="1658"/>
                  </a:lnTo>
                  <a:lnTo>
                    <a:pt x="277" y="1631"/>
                  </a:lnTo>
                  <a:lnTo>
                    <a:pt x="324" y="1608"/>
                  </a:lnTo>
                  <a:lnTo>
                    <a:pt x="374" y="1589"/>
                  </a:lnTo>
                  <a:lnTo>
                    <a:pt x="428" y="1573"/>
                  </a:lnTo>
                  <a:lnTo>
                    <a:pt x="482" y="1555"/>
                  </a:lnTo>
                  <a:lnTo>
                    <a:pt x="535" y="1546"/>
                  </a:lnTo>
                  <a:lnTo>
                    <a:pt x="591" y="1540"/>
                  </a:lnTo>
                  <a:lnTo>
                    <a:pt x="649" y="1535"/>
                  </a:lnTo>
                  <a:lnTo>
                    <a:pt x="707" y="1535"/>
                  </a:lnTo>
                  <a:lnTo>
                    <a:pt x="759" y="1542"/>
                  </a:lnTo>
                  <a:lnTo>
                    <a:pt x="816" y="1549"/>
                  </a:lnTo>
                  <a:lnTo>
                    <a:pt x="873" y="1560"/>
                  </a:lnTo>
                  <a:lnTo>
                    <a:pt x="925" y="1576"/>
                  </a:lnTo>
                  <a:lnTo>
                    <a:pt x="976" y="1592"/>
                  </a:lnTo>
                  <a:lnTo>
                    <a:pt x="1026" y="1612"/>
                  </a:lnTo>
                  <a:lnTo>
                    <a:pt x="1072" y="1636"/>
                  </a:lnTo>
                  <a:lnTo>
                    <a:pt x="1116" y="1662"/>
                  </a:lnTo>
                  <a:lnTo>
                    <a:pt x="1155" y="1691"/>
                  </a:lnTo>
                  <a:lnTo>
                    <a:pt x="1195" y="1722"/>
                  </a:lnTo>
                  <a:lnTo>
                    <a:pt x="1225" y="1757"/>
                  </a:lnTo>
                  <a:lnTo>
                    <a:pt x="1255" y="1792"/>
                  </a:lnTo>
                  <a:lnTo>
                    <a:pt x="1282" y="1827"/>
                  </a:lnTo>
                  <a:lnTo>
                    <a:pt x="1302" y="1865"/>
                  </a:lnTo>
                  <a:lnTo>
                    <a:pt x="1318" y="1907"/>
                  </a:lnTo>
                  <a:lnTo>
                    <a:pt x="1332" y="1949"/>
                  </a:lnTo>
                  <a:lnTo>
                    <a:pt x="1334" y="1970"/>
                  </a:lnTo>
                  <a:lnTo>
                    <a:pt x="1993" y="1970"/>
                  </a:lnTo>
                  <a:lnTo>
                    <a:pt x="1990" y="1935"/>
                  </a:lnTo>
                  <a:lnTo>
                    <a:pt x="1974" y="1838"/>
                  </a:lnTo>
                  <a:lnTo>
                    <a:pt x="1948" y="1741"/>
                  </a:lnTo>
                  <a:lnTo>
                    <a:pt x="1919" y="1651"/>
                  </a:lnTo>
                  <a:lnTo>
                    <a:pt x="1874" y="1562"/>
                  </a:lnTo>
                  <a:lnTo>
                    <a:pt x="1826" y="1474"/>
                  </a:lnTo>
                  <a:lnTo>
                    <a:pt x="1764" y="1391"/>
                  </a:lnTo>
                  <a:lnTo>
                    <a:pt x="1699" y="1313"/>
                  </a:lnTo>
                  <a:lnTo>
                    <a:pt x="1622" y="1239"/>
                  </a:lnTo>
                  <a:lnTo>
                    <a:pt x="1566" y="1195"/>
                  </a:lnTo>
                  <a:lnTo>
                    <a:pt x="1566" y="0"/>
                  </a:lnTo>
                  <a:lnTo>
                    <a:pt x="3696" y="0"/>
                  </a:lnTo>
                  <a:lnTo>
                    <a:pt x="3696" y="7141"/>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71047" name="Freeform 7"/>
            <p:cNvSpPr>
              <a:spLocks/>
            </p:cNvSpPr>
            <p:nvPr/>
          </p:nvSpPr>
          <p:spPr bwMode="auto">
            <a:xfrm>
              <a:off x="4379" y="3098"/>
              <a:ext cx="167" cy="337"/>
            </a:xfrm>
            <a:custGeom>
              <a:avLst/>
              <a:gdLst>
                <a:gd name="T0" fmla="*/ 0 w 501"/>
                <a:gd name="T1" fmla="*/ 1011 h 1011"/>
                <a:gd name="T2" fmla="*/ 0 w 501"/>
                <a:gd name="T3" fmla="*/ 0 h 1011"/>
                <a:gd name="T4" fmla="*/ 53 w 501"/>
                <a:gd name="T5" fmla="*/ 8 h 1011"/>
                <a:gd name="T6" fmla="*/ 190 w 501"/>
                <a:gd name="T7" fmla="*/ 18 h 1011"/>
                <a:gd name="T8" fmla="*/ 330 w 501"/>
                <a:gd name="T9" fmla="*/ 16 h 1011"/>
                <a:gd name="T10" fmla="*/ 467 w 501"/>
                <a:gd name="T11" fmla="*/ 6 h 1011"/>
                <a:gd name="T12" fmla="*/ 501 w 501"/>
                <a:gd name="T13" fmla="*/ 2 h 1011"/>
                <a:gd name="T14" fmla="*/ 501 w 501"/>
                <a:gd name="T15" fmla="*/ 1011 h 1011"/>
                <a:gd name="T16" fmla="*/ 0 w 501"/>
                <a:gd name="T17" fmla="*/ 1011 h 1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1" h="1011">
                  <a:moveTo>
                    <a:pt x="0" y="1011"/>
                  </a:moveTo>
                  <a:lnTo>
                    <a:pt x="0" y="0"/>
                  </a:lnTo>
                  <a:lnTo>
                    <a:pt x="53" y="8"/>
                  </a:lnTo>
                  <a:lnTo>
                    <a:pt x="190" y="18"/>
                  </a:lnTo>
                  <a:lnTo>
                    <a:pt x="330" y="16"/>
                  </a:lnTo>
                  <a:lnTo>
                    <a:pt x="467" y="6"/>
                  </a:lnTo>
                  <a:lnTo>
                    <a:pt x="501" y="2"/>
                  </a:lnTo>
                  <a:lnTo>
                    <a:pt x="501" y="1011"/>
                  </a:lnTo>
                  <a:lnTo>
                    <a:pt x="0" y="1011"/>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71048" name="Freeform 8"/>
            <p:cNvSpPr>
              <a:spLocks/>
            </p:cNvSpPr>
            <p:nvPr/>
          </p:nvSpPr>
          <p:spPr bwMode="auto">
            <a:xfrm>
              <a:off x="3460" y="1054"/>
              <a:ext cx="1004" cy="2381"/>
            </a:xfrm>
            <a:custGeom>
              <a:avLst/>
              <a:gdLst>
                <a:gd name="T0" fmla="*/ 2134 w 3012"/>
                <a:gd name="T1" fmla="*/ 5 h 7141"/>
                <a:gd name="T2" fmla="*/ 2092 w 3012"/>
                <a:gd name="T3" fmla="*/ 1160 h 7141"/>
                <a:gd name="T4" fmla="*/ 1932 w 3012"/>
                <a:gd name="T5" fmla="*/ 1297 h 7141"/>
                <a:gd name="T6" fmla="*/ 1801 w 3012"/>
                <a:gd name="T7" fmla="*/ 1454 h 7141"/>
                <a:gd name="T8" fmla="*/ 1706 w 3012"/>
                <a:gd name="T9" fmla="*/ 1631 h 7141"/>
                <a:gd name="T10" fmla="*/ 1644 w 3012"/>
                <a:gd name="T11" fmla="*/ 1817 h 7141"/>
                <a:gd name="T12" fmla="*/ 1621 w 3012"/>
                <a:gd name="T13" fmla="*/ 2009 h 7141"/>
                <a:gd name="T14" fmla="*/ 1637 w 3012"/>
                <a:gd name="T15" fmla="*/ 2200 h 7141"/>
                <a:gd name="T16" fmla="*/ 1688 w 3012"/>
                <a:gd name="T17" fmla="*/ 2387 h 7141"/>
                <a:gd name="T18" fmla="*/ 1776 w 3012"/>
                <a:gd name="T19" fmla="*/ 2565 h 7141"/>
                <a:gd name="T20" fmla="*/ 1902 w 3012"/>
                <a:gd name="T21" fmla="*/ 2728 h 7141"/>
                <a:gd name="T22" fmla="*/ 2052 w 3012"/>
                <a:gd name="T23" fmla="*/ 2869 h 7141"/>
                <a:gd name="T24" fmla="*/ 2228 w 3012"/>
                <a:gd name="T25" fmla="*/ 2985 h 7141"/>
                <a:gd name="T26" fmla="*/ 2438 w 3012"/>
                <a:gd name="T27" fmla="*/ 3072 h 7141"/>
                <a:gd name="T28" fmla="*/ 2651 w 3012"/>
                <a:gd name="T29" fmla="*/ 3126 h 7141"/>
                <a:gd name="T30" fmla="*/ 2873 w 3012"/>
                <a:gd name="T31" fmla="*/ 3154 h 7141"/>
                <a:gd name="T32" fmla="*/ 3012 w 3012"/>
                <a:gd name="T33" fmla="*/ 3295 h 7141"/>
                <a:gd name="T34" fmla="*/ 2845 w 3012"/>
                <a:gd name="T35" fmla="*/ 3307 h 7141"/>
                <a:gd name="T36" fmla="*/ 2642 w 3012"/>
                <a:gd name="T37" fmla="*/ 3361 h 7141"/>
                <a:gd name="T38" fmla="*/ 2456 w 3012"/>
                <a:gd name="T39" fmla="*/ 3457 h 7141"/>
                <a:gd name="T40" fmla="*/ 2292 w 3012"/>
                <a:gd name="T41" fmla="*/ 3588 h 7141"/>
                <a:gd name="T42" fmla="*/ 2157 w 3012"/>
                <a:gd name="T43" fmla="*/ 3747 h 7141"/>
                <a:gd name="T44" fmla="*/ 2071 w 3012"/>
                <a:gd name="T45" fmla="*/ 3906 h 7141"/>
                <a:gd name="T46" fmla="*/ 1342 w 3012"/>
                <a:gd name="T47" fmla="*/ 3588 h 7141"/>
                <a:gd name="T48" fmla="*/ 1269 w 3012"/>
                <a:gd name="T49" fmla="*/ 3787 h 7141"/>
                <a:gd name="T50" fmla="*/ 1206 w 3012"/>
                <a:gd name="T51" fmla="*/ 4058 h 7141"/>
                <a:gd name="T52" fmla="*/ 1186 w 3012"/>
                <a:gd name="T53" fmla="*/ 4338 h 7141"/>
                <a:gd name="T54" fmla="*/ 1210 w 3012"/>
                <a:gd name="T55" fmla="*/ 4616 h 7141"/>
                <a:gd name="T56" fmla="*/ 1275 w 3012"/>
                <a:gd name="T57" fmla="*/ 4887 h 7141"/>
                <a:gd name="T58" fmla="*/ 1382 w 3012"/>
                <a:gd name="T59" fmla="*/ 5144 h 7141"/>
                <a:gd name="T60" fmla="*/ 1524 w 3012"/>
                <a:gd name="T61" fmla="*/ 5381 h 7141"/>
                <a:gd name="T62" fmla="*/ 1703 w 3012"/>
                <a:gd name="T63" fmla="*/ 5595 h 7141"/>
                <a:gd name="T64" fmla="*/ 1913 w 3012"/>
                <a:gd name="T65" fmla="*/ 5780 h 7141"/>
                <a:gd name="T66" fmla="*/ 2126 w 3012"/>
                <a:gd name="T67" fmla="*/ 5920 h 7141"/>
                <a:gd name="T68" fmla="*/ 0 w 3012"/>
                <a:gd name="T69" fmla="*/ 7141 h 7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12" h="7141">
                  <a:moveTo>
                    <a:pt x="0" y="0"/>
                  </a:moveTo>
                  <a:lnTo>
                    <a:pt x="2134" y="5"/>
                  </a:lnTo>
                  <a:lnTo>
                    <a:pt x="2134" y="1131"/>
                  </a:lnTo>
                  <a:lnTo>
                    <a:pt x="2092" y="1160"/>
                  </a:lnTo>
                  <a:lnTo>
                    <a:pt x="2010" y="1226"/>
                  </a:lnTo>
                  <a:lnTo>
                    <a:pt x="1932" y="1297"/>
                  </a:lnTo>
                  <a:lnTo>
                    <a:pt x="1863" y="1372"/>
                  </a:lnTo>
                  <a:lnTo>
                    <a:pt x="1801" y="1454"/>
                  </a:lnTo>
                  <a:lnTo>
                    <a:pt x="1749" y="1542"/>
                  </a:lnTo>
                  <a:lnTo>
                    <a:pt x="1706" y="1631"/>
                  </a:lnTo>
                  <a:lnTo>
                    <a:pt x="1672" y="1722"/>
                  </a:lnTo>
                  <a:lnTo>
                    <a:pt x="1644" y="1817"/>
                  </a:lnTo>
                  <a:lnTo>
                    <a:pt x="1624" y="1908"/>
                  </a:lnTo>
                  <a:lnTo>
                    <a:pt x="1621" y="2009"/>
                  </a:lnTo>
                  <a:lnTo>
                    <a:pt x="1624" y="2103"/>
                  </a:lnTo>
                  <a:lnTo>
                    <a:pt x="1637" y="2200"/>
                  </a:lnTo>
                  <a:lnTo>
                    <a:pt x="1657" y="2294"/>
                  </a:lnTo>
                  <a:lnTo>
                    <a:pt x="1688" y="2387"/>
                  </a:lnTo>
                  <a:lnTo>
                    <a:pt x="1729" y="2476"/>
                  </a:lnTo>
                  <a:lnTo>
                    <a:pt x="1776" y="2565"/>
                  </a:lnTo>
                  <a:lnTo>
                    <a:pt x="1838" y="2647"/>
                  </a:lnTo>
                  <a:lnTo>
                    <a:pt x="1902" y="2728"/>
                  </a:lnTo>
                  <a:lnTo>
                    <a:pt x="1975" y="2800"/>
                  </a:lnTo>
                  <a:lnTo>
                    <a:pt x="2052" y="2869"/>
                  </a:lnTo>
                  <a:lnTo>
                    <a:pt x="2141" y="2932"/>
                  </a:lnTo>
                  <a:lnTo>
                    <a:pt x="2228" y="2985"/>
                  </a:lnTo>
                  <a:lnTo>
                    <a:pt x="2326" y="3033"/>
                  </a:lnTo>
                  <a:lnTo>
                    <a:pt x="2438" y="3072"/>
                  </a:lnTo>
                  <a:lnTo>
                    <a:pt x="2541" y="3102"/>
                  </a:lnTo>
                  <a:lnTo>
                    <a:pt x="2651" y="3126"/>
                  </a:lnTo>
                  <a:lnTo>
                    <a:pt x="2763" y="3141"/>
                  </a:lnTo>
                  <a:lnTo>
                    <a:pt x="2873" y="3154"/>
                  </a:lnTo>
                  <a:lnTo>
                    <a:pt x="3012" y="3167"/>
                  </a:lnTo>
                  <a:lnTo>
                    <a:pt x="3012" y="3295"/>
                  </a:lnTo>
                  <a:lnTo>
                    <a:pt x="2947" y="3297"/>
                  </a:lnTo>
                  <a:lnTo>
                    <a:pt x="2845" y="3307"/>
                  </a:lnTo>
                  <a:lnTo>
                    <a:pt x="2741" y="3330"/>
                  </a:lnTo>
                  <a:lnTo>
                    <a:pt x="2642" y="3361"/>
                  </a:lnTo>
                  <a:lnTo>
                    <a:pt x="2546" y="3405"/>
                  </a:lnTo>
                  <a:lnTo>
                    <a:pt x="2456" y="3457"/>
                  </a:lnTo>
                  <a:lnTo>
                    <a:pt x="2371" y="3518"/>
                  </a:lnTo>
                  <a:lnTo>
                    <a:pt x="2292" y="3588"/>
                  </a:lnTo>
                  <a:lnTo>
                    <a:pt x="2219" y="3663"/>
                  </a:lnTo>
                  <a:lnTo>
                    <a:pt x="2157" y="3747"/>
                  </a:lnTo>
                  <a:lnTo>
                    <a:pt x="2104" y="3837"/>
                  </a:lnTo>
                  <a:lnTo>
                    <a:pt x="2071" y="3906"/>
                  </a:lnTo>
                  <a:lnTo>
                    <a:pt x="1939" y="3852"/>
                  </a:lnTo>
                  <a:lnTo>
                    <a:pt x="1342" y="3588"/>
                  </a:lnTo>
                  <a:lnTo>
                    <a:pt x="1315" y="3655"/>
                  </a:lnTo>
                  <a:lnTo>
                    <a:pt x="1269" y="3787"/>
                  </a:lnTo>
                  <a:lnTo>
                    <a:pt x="1232" y="3921"/>
                  </a:lnTo>
                  <a:lnTo>
                    <a:pt x="1206" y="4058"/>
                  </a:lnTo>
                  <a:lnTo>
                    <a:pt x="1191" y="4195"/>
                  </a:lnTo>
                  <a:lnTo>
                    <a:pt x="1186" y="4338"/>
                  </a:lnTo>
                  <a:lnTo>
                    <a:pt x="1191" y="4476"/>
                  </a:lnTo>
                  <a:lnTo>
                    <a:pt x="1210" y="4616"/>
                  </a:lnTo>
                  <a:lnTo>
                    <a:pt x="1237" y="4752"/>
                  </a:lnTo>
                  <a:lnTo>
                    <a:pt x="1275" y="4887"/>
                  </a:lnTo>
                  <a:lnTo>
                    <a:pt x="1325" y="5016"/>
                  </a:lnTo>
                  <a:lnTo>
                    <a:pt x="1382" y="5144"/>
                  </a:lnTo>
                  <a:lnTo>
                    <a:pt x="1450" y="5264"/>
                  </a:lnTo>
                  <a:lnTo>
                    <a:pt x="1524" y="5381"/>
                  </a:lnTo>
                  <a:lnTo>
                    <a:pt x="1611" y="5492"/>
                  </a:lnTo>
                  <a:lnTo>
                    <a:pt x="1703" y="5595"/>
                  </a:lnTo>
                  <a:lnTo>
                    <a:pt x="1804" y="5692"/>
                  </a:lnTo>
                  <a:lnTo>
                    <a:pt x="1913" y="5780"/>
                  </a:lnTo>
                  <a:lnTo>
                    <a:pt x="2025" y="5860"/>
                  </a:lnTo>
                  <a:lnTo>
                    <a:pt x="2126" y="5920"/>
                  </a:lnTo>
                  <a:lnTo>
                    <a:pt x="2126" y="7141"/>
                  </a:lnTo>
                  <a:lnTo>
                    <a:pt x="0" y="7141"/>
                  </a:lnTo>
                  <a:lnTo>
                    <a:pt x="0" y="0"/>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71049" name="Freeform 9"/>
            <p:cNvSpPr>
              <a:spLocks/>
            </p:cNvSpPr>
            <p:nvPr/>
          </p:nvSpPr>
          <p:spPr bwMode="auto">
            <a:xfrm>
              <a:off x="4073" y="2110"/>
              <a:ext cx="781" cy="777"/>
            </a:xfrm>
            <a:custGeom>
              <a:avLst/>
              <a:gdLst>
                <a:gd name="T0" fmla="*/ 196 w 2343"/>
                <a:gd name="T1" fmla="*/ 836 h 2330"/>
                <a:gd name="T2" fmla="*/ 152 w 2343"/>
                <a:gd name="T3" fmla="*/ 1039 h 2330"/>
                <a:gd name="T4" fmla="*/ 148 w 2343"/>
                <a:gd name="T5" fmla="*/ 1249 h 2330"/>
                <a:gd name="T6" fmla="*/ 187 w 2343"/>
                <a:gd name="T7" fmla="*/ 1455 h 2330"/>
                <a:gd name="T8" fmla="*/ 269 w 2343"/>
                <a:gd name="T9" fmla="*/ 1649 h 2330"/>
                <a:gd name="T10" fmla="*/ 386 w 2343"/>
                <a:gd name="T11" fmla="*/ 1821 h 2330"/>
                <a:gd name="T12" fmla="*/ 538 w 2343"/>
                <a:gd name="T13" fmla="*/ 1966 h 2330"/>
                <a:gd name="T14" fmla="*/ 713 w 2343"/>
                <a:gd name="T15" fmla="*/ 2077 h 2330"/>
                <a:gd name="T16" fmla="*/ 907 w 2343"/>
                <a:gd name="T17" fmla="*/ 2151 h 2330"/>
                <a:gd name="T18" fmla="*/ 1115 w 2343"/>
                <a:gd name="T19" fmla="*/ 2183 h 2330"/>
                <a:gd name="T20" fmla="*/ 1325 w 2343"/>
                <a:gd name="T21" fmla="*/ 2175 h 2330"/>
                <a:gd name="T22" fmla="*/ 1527 w 2343"/>
                <a:gd name="T23" fmla="*/ 2122 h 2330"/>
                <a:gd name="T24" fmla="*/ 1712 w 2343"/>
                <a:gd name="T25" fmla="*/ 2031 h 2330"/>
                <a:gd name="T26" fmla="*/ 1877 w 2343"/>
                <a:gd name="T27" fmla="*/ 1902 h 2330"/>
                <a:gd name="T28" fmla="*/ 2014 w 2343"/>
                <a:gd name="T29" fmla="*/ 1744 h 2330"/>
                <a:gd name="T30" fmla="*/ 2116 w 2343"/>
                <a:gd name="T31" fmla="*/ 1561 h 2330"/>
                <a:gd name="T32" fmla="*/ 2179 w 2343"/>
                <a:gd name="T33" fmla="*/ 1362 h 2330"/>
                <a:gd name="T34" fmla="*/ 2200 w 2343"/>
                <a:gd name="T35" fmla="*/ 1153 h 2330"/>
                <a:gd name="T36" fmla="*/ 2179 w 2343"/>
                <a:gd name="T37" fmla="*/ 945 h 2330"/>
                <a:gd name="T38" fmla="*/ 2114 w 2343"/>
                <a:gd name="T39" fmla="*/ 747 h 2330"/>
                <a:gd name="T40" fmla="*/ 2012 w 2343"/>
                <a:gd name="T41" fmla="*/ 564 h 2330"/>
                <a:gd name="T42" fmla="*/ 1874 w 2343"/>
                <a:gd name="T43" fmla="*/ 406 h 2330"/>
                <a:gd name="T44" fmla="*/ 1708 w 2343"/>
                <a:gd name="T45" fmla="*/ 278 h 2330"/>
                <a:gd name="T46" fmla="*/ 1519 w 2343"/>
                <a:gd name="T47" fmla="*/ 188 h 2330"/>
                <a:gd name="T48" fmla="*/ 1317 w 2343"/>
                <a:gd name="T49" fmla="*/ 137 h 2330"/>
                <a:gd name="T50" fmla="*/ 1174 w 2343"/>
                <a:gd name="T51" fmla="*/ 128 h 2330"/>
                <a:gd name="T52" fmla="*/ 1267 w 2343"/>
                <a:gd name="T53" fmla="*/ 5 h 2330"/>
                <a:gd name="T54" fmla="*/ 1497 w 2343"/>
                <a:gd name="T55" fmla="*/ 39 h 2330"/>
                <a:gd name="T56" fmla="*/ 1707 w 2343"/>
                <a:gd name="T57" fmla="*/ 114 h 2330"/>
                <a:gd name="T58" fmla="*/ 1898 w 2343"/>
                <a:gd name="T59" fmla="*/ 237 h 2330"/>
                <a:gd name="T60" fmla="*/ 2060 w 2343"/>
                <a:gd name="T61" fmla="*/ 391 h 2330"/>
                <a:gd name="T62" fmla="*/ 2189 w 2343"/>
                <a:gd name="T63" fmla="*/ 574 h 2330"/>
                <a:gd name="T64" fmla="*/ 2280 w 2343"/>
                <a:gd name="T65" fmla="*/ 776 h 2330"/>
                <a:gd name="T66" fmla="*/ 2331 w 2343"/>
                <a:gd name="T67" fmla="*/ 994 h 2330"/>
                <a:gd name="T68" fmla="*/ 2342 w 2343"/>
                <a:gd name="T69" fmla="*/ 1217 h 2330"/>
                <a:gd name="T70" fmla="*/ 2309 w 2343"/>
                <a:gd name="T71" fmla="*/ 1437 h 2330"/>
                <a:gd name="T72" fmla="*/ 2235 w 2343"/>
                <a:gd name="T73" fmla="*/ 1650 h 2330"/>
                <a:gd name="T74" fmla="*/ 2122 w 2343"/>
                <a:gd name="T75" fmla="*/ 1841 h 2330"/>
                <a:gd name="T76" fmla="*/ 1976 w 2343"/>
                <a:gd name="T77" fmla="*/ 2009 h 2330"/>
                <a:gd name="T78" fmla="*/ 1799 w 2343"/>
                <a:gd name="T79" fmla="*/ 2147 h 2330"/>
                <a:gd name="T80" fmla="*/ 1599 w 2343"/>
                <a:gd name="T81" fmla="*/ 2248 h 2330"/>
                <a:gd name="T82" fmla="*/ 1385 w 2343"/>
                <a:gd name="T83" fmla="*/ 2309 h 2330"/>
                <a:gd name="T84" fmla="*/ 1166 w 2343"/>
                <a:gd name="T85" fmla="*/ 2330 h 2330"/>
                <a:gd name="T86" fmla="*/ 944 w 2343"/>
                <a:gd name="T87" fmla="*/ 2307 h 2330"/>
                <a:gd name="T88" fmla="*/ 728 w 2343"/>
                <a:gd name="T89" fmla="*/ 2242 h 2330"/>
                <a:gd name="T90" fmla="*/ 529 w 2343"/>
                <a:gd name="T91" fmla="*/ 2139 h 2330"/>
                <a:gd name="T92" fmla="*/ 356 w 2343"/>
                <a:gd name="T93" fmla="*/ 1996 h 2330"/>
                <a:gd name="T94" fmla="*/ 213 w 2343"/>
                <a:gd name="T95" fmla="*/ 1829 h 2330"/>
                <a:gd name="T96" fmla="*/ 101 w 2343"/>
                <a:gd name="T97" fmla="*/ 1635 h 2330"/>
                <a:gd name="T98" fmla="*/ 31 w 2343"/>
                <a:gd name="T99" fmla="*/ 1423 h 2330"/>
                <a:gd name="T100" fmla="*/ 0 w 2343"/>
                <a:gd name="T101" fmla="*/ 1202 h 2330"/>
                <a:gd name="T102" fmla="*/ 16 w 2343"/>
                <a:gd name="T103" fmla="*/ 977 h 2330"/>
                <a:gd name="T104" fmla="*/ 70 w 2343"/>
                <a:gd name="T105" fmla="*/ 762 h 2330"/>
                <a:gd name="T106" fmla="*/ 233 w 2343"/>
                <a:gd name="T107" fmla="*/ 739 h 2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43" h="2330">
                  <a:moveTo>
                    <a:pt x="233" y="739"/>
                  </a:moveTo>
                  <a:lnTo>
                    <a:pt x="196" y="836"/>
                  </a:lnTo>
                  <a:lnTo>
                    <a:pt x="169" y="935"/>
                  </a:lnTo>
                  <a:lnTo>
                    <a:pt x="152" y="1039"/>
                  </a:lnTo>
                  <a:lnTo>
                    <a:pt x="144" y="1145"/>
                  </a:lnTo>
                  <a:lnTo>
                    <a:pt x="148" y="1249"/>
                  </a:lnTo>
                  <a:lnTo>
                    <a:pt x="164" y="1351"/>
                  </a:lnTo>
                  <a:lnTo>
                    <a:pt x="187" y="1455"/>
                  </a:lnTo>
                  <a:lnTo>
                    <a:pt x="223" y="1552"/>
                  </a:lnTo>
                  <a:lnTo>
                    <a:pt x="269" y="1649"/>
                  </a:lnTo>
                  <a:lnTo>
                    <a:pt x="323" y="1737"/>
                  </a:lnTo>
                  <a:lnTo>
                    <a:pt x="386" y="1821"/>
                  </a:lnTo>
                  <a:lnTo>
                    <a:pt x="458" y="1895"/>
                  </a:lnTo>
                  <a:lnTo>
                    <a:pt x="538" y="1966"/>
                  </a:lnTo>
                  <a:lnTo>
                    <a:pt x="623" y="2026"/>
                  </a:lnTo>
                  <a:lnTo>
                    <a:pt x="713" y="2077"/>
                  </a:lnTo>
                  <a:lnTo>
                    <a:pt x="809" y="2118"/>
                  </a:lnTo>
                  <a:lnTo>
                    <a:pt x="907" y="2151"/>
                  </a:lnTo>
                  <a:lnTo>
                    <a:pt x="1012" y="2172"/>
                  </a:lnTo>
                  <a:lnTo>
                    <a:pt x="1115" y="2183"/>
                  </a:lnTo>
                  <a:lnTo>
                    <a:pt x="1220" y="2183"/>
                  </a:lnTo>
                  <a:lnTo>
                    <a:pt x="1325" y="2175"/>
                  </a:lnTo>
                  <a:lnTo>
                    <a:pt x="1427" y="2153"/>
                  </a:lnTo>
                  <a:lnTo>
                    <a:pt x="1527" y="2122"/>
                  </a:lnTo>
                  <a:lnTo>
                    <a:pt x="1621" y="2082"/>
                  </a:lnTo>
                  <a:lnTo>
                    <a:pt x="1712" y="2031"/>
                  </a:lnTo>
                  <a:lnTo>
                    <a:pt x="1799" y="1971"/>
                  </a:lnTo>
                  <a:lnTo>
                    <a:pt x="1877" y="1902"/>
                  </a:lnTo>
                  <a:lnTo>
                    <a:pt x="1952" y="1829"/>
                  </a:lnTo>
                  <a:lnTo>
                    <a:pt x="2014" y="1744"/>
                  </a:lnTo>
                  <a:lnTo>
                    <a:pt x="2071" y="1655"/>
                  </a:lnTo>
                  <a:lnTo>
                    <a:pt x="2116" y="1561"/>
                  </a:lnTo>
                  <a:lnTo>
                    <a:pt x="2152" y="1463"/>
                  </a:lnTo>
                  <a:lnTo>
                    <a:pt x="2179" y="1362"/>
                  </a:lnTo>
                  <a:lnTo>
                    <a:pt x="2193" y="1258"/>
                  </a:lnTo>
                  <a:lnTo>
                    <a:pt x="2200" y="1153"/>
                  </a:lnTo>
                  <a:lnTo>
                    <a:pt x="2193" y="1049"/>
                  </a:lnTo>
                  <a:lnTo>
                    <a:pt x="2179" y="945"/>
                  </a:lnTo>
                  <a:lnTo>
                    <a:pt x="2151" y="844"/>
                  </a:lnTo>
                  <a:lnTo>
                    <a:pt x="2114" y="747"/>
                  </a:lnTo>
                  <a:lnTo>
                    <a:pt x="2068" y="651"/>
                  </a:lnTo>
                  <a:lnTo>
                    <a:pt x="2012" y="564"/>
                  </a:lnTo>
                  <a:lnTo>
                    <a:pt x="1947" y="483"/>
                  </a:lnTo>
                  <a:lnTo>
                    <a:pt x="1874" y="406"/>
                  </a:lnTo>
                  <a:lnTo>
                    <a:pt x="1796" y="339"/>
                  </a:lnTo>
                  <a:lnTo>
                    <a:pt x="1708" y="278"/>
                  </a:lnTo>
                  <a:lnTo>
                    <a:pt x="1617" y="230"/>
                  </a:lnTo>
                  <a:lnTo>
                    <a:pt x="1519" y="188"/>
                  </a:lnTo>
                  <a:lnTo>
                    <a:pt x="1419" y="159"/>
                  </a:lnTo>
                  <a:lnTo>
                    <a:pt x="1317" y="137"/>
                  </a:lnTo>
                  <a:lnTo>
                    <a:pt x="1214" y="128"/>
                  </a:lnTo>
                  <a:lnTo>
                    <a:pt x="1174" y="128"/>
                  </a:lnTo>
                  <a:lnTo>
                    <a:pt x="1174" y="0"/>
                  </a:lnTo>
                  <a:lnTo>
                    <a:pt x="1267" y="5"/>
                  </a:lnTo>
                  <a:lnTo>
                    <a:pt x="1393" y="23"/>
                  </a:lnTo>
                  <a:lnTo>
                    <a:pt x="1497" y="39"/>
                  </a:lnTo>
                  <a:lnTo>
                    <a:pt x="1599" y="68"/>
                  </a:lnTo>
                  <a:lnTo>
                    <a:pt x="1707" y="114"/>
                  </a:lnTo>
                  <a:lnTo>
                    <a:pt x="1807" y="171"/>
                  </a:lnTo>
                  <a:lnTo>
                    <a:pt x="1898" y="237"/>
                  </a:lnTo>
                  <a:lnTo>
                    <a:pt x="1983" y="310"/>
                  </a:lnTo>
                  <a:lnTo>
                    <a:pt x="2060" y="391"/>
                  </a:lnTo>
                  <a:lnTo>
                    <a:pt x="2130" y="479"/>
                  </a:lnTo>
                  <a:lnTo>
                    <a:pt x="2189" y="574"/>
                  </a:lnTo>
                  <a:lnTo>
                    <a:pt x="2238" y="674"/>
                  </a:lnTo>
                  <a:lnTo>
                    <a:pt x="2280" y="776"/>
                  </a:lnTo>
                  <a:lnTo>
                    <a:pt x="2311" y="883"/>
                  </a:lnTo>
                  <a:lnTo>
                    <a:pt x="2331" y="994"/>
                  </a:lnTo>
                  <a:lnTo>
                    <a:pt x="2343" y="1105"/>
                  </a:lnTo>
                  <a:lnTo>
                    <a:pt x="2342" y="1217"/>
                  </a:lnTo>
                  <a:lnTo>
                    <a:pt x="2329" y="1328"/>
                  </a:lnTo>
                  <a:lnTo>
                    <a:pt x="2309" y="1437"/>
                  </a:lnTo>
                  <a:lnTo>
                    <a:pt x="2277" y="1546"/>
                  </a:lnTo>
                  <a:lnTo>
                    <a:pt x="2235" y="1650"/>
                  </a:lnTo>
                  <a:lnTo>
                    <a:pt x="2184" y="1750"/>
                  </a:lnTo>
                  <a:lnTo>
                    <a:pt x="2122" y="1841"/>
                  </a:lnTo>
                  <a:lnTo>
                    <a:pt x="2052" y="1930"/>
                  </a:lnTo>
                  <a:lnTo>
                    <a:pt x="1976" y="2009"/>
                  </a:lnTo>
                  <a:lnTo>
                    <a:pt x="1890" y="2082"/>
                  </a:lnTo>
                  <a:lnTo>
                    <a:pt x="1799" y="2147"/>
                  </a:lnTo>
                  <a:lnTo>
                    <a:pt x="1702" y="2202"/>
                  </a:lnTo>
                  <a:lnTo>
                    <a:pt x="1599" y="2248"/>
                  </a:lnTo>
                  <a:lnTo>
                    <a:pt x="1493" y="2283"/>
                  </a:lnTo>
                  <a:lnTo>
                    <a:pt x="1385" y="2309"/>
                  </a:lnTo>
                  <a:lnTo>
                    <a:pt x="1276" y="2325"/>
                  </a:lnTo>
                  <a:lnTo>
                    <a:pt x="1166" y="2330"/>
                  </a:lnTo>
                  <a:lnTo>
                    <a:pt x="1053" y="2322"/>
                  </a:lnTo>
                  <a:lnTo>
                    <a:pt x="944" y="2307"/>
                  </a:lnTo>
                  <a:lnTo>
                    <a:pt x="833" y="2279"/>
                  </a:lnTo>
                  <a:lnTo>
                    <a:pt x="728" y="2242"/>
                  </a:lnTo>
                  <a:lnTo>
                    <a:pt x="628" y="2195"/>
                  </a:lnTo>
                  <a:lnTo>
                    <a:pt x="529" y="2139"/>
                  </a:lnTo>
                  <a:lnTo>
                    <a:pt x="439" y="2076"/>
                  </a:lnTo>
                  <a:lnTo>
                    <a:pt x="356" y="1996"/>
                  </a:lnTo>
                  <a:lnTo>
                    <a:pt x="280" y="1918"/>
                  </a:lnTo>
                  <a:lnTo>
                    <a:pt x="213" y="1829"/>
                  </a:lnTo>
                  <a:lnTo>
                    <a:pt x="152" y="1735"/>
                  </a:lnTo>
                  <a:lnTo>
                    <a:pt x="101" y="1635"/>
                  </a:lnTo>
                  <a:lnTo>
                    <a:pt x="61" y="1530"/>
                  </a:lnTo>
                  <a:lnTo>
                    <a:pt x="31" y="1423"/>
                  </a:lnTo>
                  <a:lnTo>
                    <a:pt x="10" y="1311"/>
                  </a:lnTo>
                  <a:lnTo>
                    <a:pt x="0" y="1202"/>
                  </a:lnTo>
                  <a:lnTo>
                    <a:pt x="2" y="1089"/>
                  </a:lnTo>
                  <a:lnTo>
                    <a:pt x="16" y="977"/>
                  </a:lnTo>
                  <a:lnTo>
                    <a:pt x="37" y="867"/>
                  </a:lnTo>
                  <a:lnTo>
                    <a:pt x="70" y="762"/>
                  </a:lnTo>
                  <a:lnTo>
                    <a:pt x="101" y="685"/>
                  </a:lnTo>
                  <a:lnTo>
                    <a:pt x="233" y="739"/>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71050" name="Freeform 10"/>
            <p:cNvSpPr>
              <a:spLocks/>
            </p:cNvSpPr>
            <p:nvPr/>
          </p:nvSpPr>
          <p:spPr bwMode="auto">
            <a:xfrm>
              <a:off x="4121" y="2153"/>
              <a:ext cx="685" cy="685"/>
            </a:xfrm>
            <a:custGeom>
              <a:avLst/>
              <a:gdLst>
                <a:gd name="T0" fmla="*/ 52 w 2056"/>
                <a:gd name="T1" fmla="*/ 708 h 2055"/>
                <a:gd name="T2" fmla="*/ 8 w 2056"/>
                <a:gd name="T3" fmla="*/ 911 h 2055"/>
                <a:gd name="T4" fmla="*/ 4 w 2056"/>
                <a:gd name="T5" fmla="*/ 1121 h 2055"/>
                <a:gd name="T6" fmla="*/ 43 w 2056"/>
                <a:gd name="T7" fmla="*/ 1327 h 2055"/>
                <a:gd name="T8" fmla="*/ 125 w 2056"/>
                <a:gd name="T9" fmla="*/ 1521 h 2055"/>
                <a:gd name="T10" fmla="*/ 242 w 2056"/>
                <a:gd name="T11" fmla="*/ 1693 h 2055"/>
                <a:gd name="T12" fmla="*/ 394 w 2056"/>
                <a:gd name="T13" fmla="*/ 1838 h 2055"/>
                <a:gd name="T14" fmla="*/ 569 w 2056"/>
                <a:gd name="T15" fmla="*/ 1949 h 2055"/>
                <a:gd name="T16" fmla="*/ 763 w 2056"/>
                <a:gd name="T17" fmla="*/ 2023 h 2055"/>
                <a:gd name="T18" fmla="*/ 971 w 2056"/>
                <a:gd name="T19" fmla="*/ 2055 h 2055"/>
                <a:gd name="T20" fmla="*/ 1181 w 2056"/>
                <a:gd name="T21" fmla="*/ 2047 h 2055"/>
                <a:gd name="T22" fmla="*/ 1383 w 2056"/>
                <a:gd name="T23" fmla="*/ 1994 h 2055"/>
                <a:gd name="T24" fmla="*/ 1568 w 2056"/>
                <a:gd name="T25" fmla="*/ 1903 h 2055"/>
                <a:gd name="T26" fmla="*/ 1733 w 2056"/>
                <a:gd name="T27" fmla="*/ 1774 h 2055"/>
                <a:gd name="T28" fmla="*/ 1870 w 2056"/>
                <a:gd name="T29" fmla="*/ 1616 h 2055"/>
                <a:gd name="T30" fmla="*/ 1972 w 2056"/>
                <a:gd name="T31" fmla="*/ 1433 h 2055"/>
                <a:gd name="T32" fmla="*/ 2035 w 2056"/>
                <a:gd name="T33" fmla="*/ 1234 h 2055"/>
                <a:gd name="T34" fmla="*/ 2056 w 2056"/>
                <a:gd name="T35" fmla="*/ 1025 h 2055"/>
                <a:gd name="T36" fmla="*/ 2035 w 2056"/>
                <a:gd name="T37" fmla="*/ 817 h 2055"/>
                <a:gd name="T38" fmla="*/ 1970 w 2056"/>
                <a:gd name="T39" fmla="*/ 619 h 2055"/>
                <a:gd name="T40" fmla="*/ 1868 w 2056"/>
                <a:gd name="T41" fmla="*/ 436 h 2055"/>
                <a:gd name="T42" fmla="*/ 1730 w 2056"/>
                <a:gd name="T43" fmla="*/ 278 h 2055"/>
                <a:gd name="T44" fmla="*/ 1564 w 2056"/>
                <a:gd name="T45" fmla="*/ 150 h 2055"/>
                <a:gd name="T46" fmla="*/ 1375 w 2056"/>
                <a:gd name="T47" fmla="*/ 60 h 2055"/>
                <a:gd name="T48" fmla="*/ 1173 w 2056"/>
                <a:gd name="T49" fmla="*/ 9 h 2055"/>
                <a:gd name="T50" fmla="*/ 1030 w 2056"/>
                <a:gd name="T51" fmla="*/ 0 h 2055"/>
                <a:gd name="T52" fmla="*/ 863 w 2056"/>
                <a:gd name="T53" fmla="*/ 12 h 2055"/>
                <a:gd name="T54" fmla="*/ 660 w 2056"/>
                <a:gd name="T55" fmla="*/ 66 h 2055"/>
                <a:gd name="T56" fmla="*/ 474 w 2056"/>
                <a:gd name="T57" fmla="*/ 162 h 2055"/>
                <a:gd name="T58" fmla="*/ 310 w 2056"/>
                <a:gd name="T59" fmla="*/ 293 h 2055"/>
                <a:gd name="T60" fmla="*/ 175 w 2056"/>
                <a:gd name="T61" fmla="*/ 452 h 2055"/>
                <a:gd name="T62" fmla="*/ 89 w 2056"/>
                <a:gd name="T63" fmla="*/ 611 h 2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56" h="2055">
                  <a:moveTo>
                    <a:pt x="89" y="611"/>
                  </a:moveTo>
                  <a:lnTo>
                    <a:pt x="52" y="708"/>
                  </a:lnTo>
                  <a:lnTo>
                    <a:pt x="25" y="807"/>
                  </a:lnTo>
                  <a:lnTo>
                    <a:pt x="8" y="911"/>
                  </a:lnTo>
                  <a:lnTo>
                    <a:pt x="0" y="1017"/>
                  </a:lnTo>
                  <a:lnTo>
                    <a:pt x="4" y="1121"/>
                  </a:lnTo>
                  <a:lnTo>
                    <a:pt x="20" y="1223"/>
                  </a:lnTo>
                  <a:lnTo>
                    <a:pt x="43" y="1327"/>
                  </a:lnTo>
                  <a:lnTo>
                    <a:pt x="79" y="1424"/>
                  </a:lnTo>
                  <a:lnTo>
                    <a:pt x="125" y="1521"/>
                  </a:lnTo>
                  <a:lnTo>
                    <a:pt x="179" y="1609"/>
                  </a:lnTo>
                  <a:lnTo>
                    <a:pt x="242" y="1693"/>
                  </a:lnTo>
                  <a:lnTo>
                    <a:pt x="314" y="1767"/>
                  </a:lnTo>
                  <a:lnTo>
                    <a:pt x="394" y="1838"/>
                  </a:lnTo>
                  <a:lnTo>
                    <a:pt x="479" y="1898"/>
                  </a:lnTo>
                  <a:lnTo>
                    <a:pt x="569" y="1949"/>
                  </a:lnTo>
                  <a:lnTo>
                    <a:pt x="665" y="1990"/>
                  </a:lnTo>
                  <a:lnTo>
                    <a:pt x="763" y="2023"/>
                  </a:lnTo>
                  <a:lnTo>
                    <a:pt x="868" y="2044"/>
                  </a:lnTo>
                  <a:lnTo>
                    <a:pt x="971" y="2055"/>
                  </a:lnTo>
                  <a:lnTo>
                    <a:pt x="1076" y="2055"/>
                  </a:lnTo>
                  <a:lnTo>
                    <a:pt x="1181" y="2047"/>
                  </a:lnTo>
                  <a:lnTo>
                    <a:pt x="1283" y="2025"/>
                  </a:lnTo>
                  <a:lnTo>
                    <a:pt x="1383" y="1994"/>
                  </a:lnTo>
                  <a:lnTo>
                    <a:pt x="1477" y="1954"/>
                  </a:lnTo>
                  <a:lnTo>
                    <a:pt x="1568" y="1903"/>
                  </a:lnTo>
                  <a:lnTo>
                    <a:pt x="1655" y="1843"/>
                  </a:lnTo>
                  <a:lnTo>
                    <a:pt x="1733" y="1774"/>
                  </a:lnTo>
                  <a:lnTo>
                    <a:pt x="1808" y="1701"/>
                  </a:lnTo>
                  <a:lnTo>
                    <a:pt x="1870" y="1616"/>
                  </a:lnTo>
                  <a:lnTo>
                    <a:pt x="1927" y="1527"/>
                  </a:lnTo>
                  <a:lnTo>
                    <a:pt x="1972" y="1433"/>
                  </a:lnTo>
                  <a:lnTo>
                    <a:pt x="2008" y="1335"/>
                  </a:lnTo>
                  <a:lnTo>
                    <a:pt x="2035" y="1234"/>
                  </a:lnTo>
                  <a:lnTo>
                    <a:pt x="2049" y="1130"/>
                  </a:lnTo>
                  <a:lnTo>
                    <a:pt x="2056" y="1025"/>
                  </a:lnTo>
                  <a:lnTo>
                    <a:pt x="2049" y="921"/>
                  </a:lnTo>
                  <a:lnTo>
                    <a:pt x="2035" y="817"/>
                  </a:lnTo>
                  <a:lnTo>
                    <a:pt x="2007" y="716"/>
                  </a:lnTo>
                  <a:lnTo>
                    <a:pt x="1970" y="619"/>
                  </a:lnTo>
                  <a:lnTo>
                    <a:pt x="1924" y="523"/>
                  </a:lnTo>
                  <a:lnTo>
                    <a:pt x="1868" y="436"/>
                  </a:lnTo>
                  <a:lnTo>
                    <a:pt x="1803" y="355"/>
                  </a:lnTo>
                  <a:lnTo>
                    <a:pt x="1730" y="278"/>
                  </a:lnTo>
                  <a:lnTo>
                    <a:pt x="1652" y="211"/>
                  </a:lnTo>
                  <a:lnTo>
                    <a:pt x="1564" y="150"/>
                  </a:lnTo>
                  <a:lnTo>
                    <a:pt x="1473" y="102"/>
                  </a:lnTo>
                  <a:lnTo>
                    <a:pt x="1375" y="60"/>
                  </a:lnTo>
                  <a:lnTo>
                    <a:pt x="1275" y="31"/>
                  </a:lnTo>
                  <a:lnTo>
                    <a:pt x="1173" y="9"/>
                  </a:lnTo>
                  <a:lnTo>
                    <a:pt x="1070" y="0"/>
                  </a:lnTo>
                  <a:lnTo>
                    <a:pt x="1030" y="0"/>
                  </a:lnTo>
                  <a:lnTo>
                    <a:pt x="965" y="2"/>
                  </a:lnTo>
                  <a:lnTo>
                    <a:pt x="863" y="12"/>
                  </a:lnTo>
                  <a:lnTo>
                    <a:pt x="759" y="35"/>
                  </a:lnTo>
                  <a:lnTo>
                    <a:pt x="660" y="66"/>
                  </a:lnTo>
                  <a:lnTo>
                    <a:pt x="564" y="110"/>
                  </a:lnTo>
                  <a:lnTo>
                    <a:pt x="474" y="162"/>
                  </a:lnTo>
                  <a:lnTo>
                    <a:pt x="389" y="223"/>
                  </a:lnTo>
                  <a:lnTo>
                    <a:pt x="310" y="293"/>
                  </a:lnTo>
                  <a:lnTo>
                    <a:pt x="237" y="368"/>
                  </a:lnTo>
                  <a:lnTo>
                    <a:pt x="175" y="452"/>
                  </a:lnTo>
                  <a:lnTo>
                    <a:pt x="122" y="542"/>
                  </a:lnTo>
                  <a:lnTo>
                    <a:pt x="89" y="611"/>
                  </a:lnTo>
                  <a:close/>
                </a:path>
              </a:pathLst>
            </a:custGeom>
            <a:solidFill>
              <a:srgbClr val="FFFFFF"/>
            </a:solidFill>
            <a:ln w="0">
              <a:solidFill>
                <a:srgbClr val="FFFFFF"/>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71051" name="Freeform 11"/>
            <p:cNvSpPr>
              <a:spLocks/>
            </p:cNvSpPr>
            <p:nvPr/>
          </p:nvSpPr>
          <p:spPr bwMode="auto">
            <a:xfrm>
              <a:off x="4431" y="2195"/>
              <a:ext cx="240" cy="365"/>
            </a:xfrm>
            <a:custGeom>
              <a:avLst/>
              <a:gdLst>
                <a:gd name="T0" fmla="*/ 196 w 720"/>
                <a:gd name="T1" fmla="*/ 855 h 1095"/>
                <a:gd name="T2" fmla="*/ 81 w 720"/>
                <a:gd name="T3" fmla="*/ 0 h 1095"/>
                <a:gd name="T4" fmla="*/ 0 w 720"/>
                <a:gd name="T5" fmla="*/ 1095 h 1095"/>
                <a:gd name="T6" fmla="*/ 720 w 720"/>
                <a:gd name="T7" fmla="*/ 925 h 1095"/>
                <a:gd name="T8" fmla="*/ 196 w 720"/>
                <a:gd name="T9" fmla="*/ 855 h 1095"/>
              </a:gdLst>
              <a:ahLst/>
              <a:cxnLst>
                <a:cxn ang="0">
                  <a:pos x="T0" y="T1"/>
                </a:cxn>
                <a:cxn ang="0">
                  <a:pos x="T2" y="T3"/>
                </a:cxn>
                <a:cxn ang="0">
                  <a:pos x="T4" y="T5"/>
                </a:cxn>
                <a:cxn ang="0">
                  <a:pos x="T6" y="T7"/>
                </a:cxn>
                <a:cxn ang="0">
                  <a:pos x="T8" y="T9"/>
                </a:cxn>
              </a:cxnLst>
              <a:rect l="0" t="0" r="r" b="b"/>
              <a:pathLst>
                <a:path w="720" h="1095">
                  <a:moveTo>
                    <a:pt x="196" y="855"/>
                  </a:moveTo>
                  <a:lnTo>
                    <a:pt x="81" y="0"/>
                  </a:lnTo>
                  <a:lnTo>
                    <a:pt x="0" y="1095"/>
                  </a:lnTo>
                  <a:lnTo>
                    <a:pt x="720" y="925"/>
                  </a:lnTo>
                  <a:lnTo>
                    <a:pt x="196" y="855"/>
                  </a:lnTo>
                  <a:close/>
                </a:path>
              </a:pathLst>
            </a:custGeom>
            <a:solidFill>
              <a:srgbClr val="000000"/>
            </a:solidFill>
            <a:ln w="0">
              <a:solidFill>
                <a:srgbClr val="000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grpSp>
      <p:sp>
        <p:nvSpPr>
          <p:cNvPr id="471052" name="Rectangle 12"/>
          <p:cNvSpPr>
            <a:spLocks noChangeArrowheads="1"/>
          </p:cNvSpPr>
          <p:nvPr/>
        </p:nvSpPr>
        <p:spPr bwMode="auto">
          <a:xfrm>
            <a:off x="2514600" y="4114800"/>
            <a:ext cx="3895725" cy="8540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eaLnBrk="1" hangingPunct="1">
              <a:spcBef>
                <a:spcPct val="20000"/>
              </a:spcBef>
              <a:buSzPct val="80000"/>
            </a:pPr>
            <a:r>
              <a:rPr lang="en-US" sz="5000">
                <a:solidFill>
                  <a:srgbClr val="006600"/>
                </a:solidFill>
                <a:effectLst>
                  <a:outerShdw blurRad="38100" dist="38100" dir="2700000" algn="tl">
                    <a:srgbClr val="000000"/>
                  </a:outerShdw>
                </a:effectLst>
              </a:rPr>
              <a:t>F</a:t>
            </a:r>
            <a:r>
              <a:rPr lang="en-US" sz="5000" baseline="-25000">
                <a:solidFill>
                  <a:srgbClr val="006600"/>
                </a:solidFill>
                <a:effectLst>
                  <a:outerShdw blurRad="38100" dist="38100" dir="2700000" algn="tl">
                    <a:srgbClr val="000000"/>
                  </a:outerShdw>
                </a:effectLst>
              </a:rPr>
              <a:t>n</a:t>
            </a:r>
            <a:r>
              <a:rPr lang="en-US" sz="5000">
                <a:solidFill>
                  <a:srgbClr val="006600"/>
                </a:solidFill>
                <a:effectLst>
                  <a:outerShdw blurRad="38100" dist="38100" dir="2700000" algn="tl">
                    <a:srgbClr val="000000"/>
                  </a:outerShdw>
                </a:effectLst>
              </a:rPr>
              <a:t> = P(1 + r)</a:t>
            </a:r>
            <a:r>
              <a:rPr lang="en-US" sz="5000" baseline="30000">
                <a:solidFill>
                  <a:srgbClr val="006600"/>
                </a:solidFill>
                <a:effectLst>
                  <a:outerShdw blurRad="38100" dist="38100" dir="2700000" algn="tl">
                    <a:srgbClr val="000000"/>
                  </a:outerShdw>
                </a:effectLst>
              </a:rPr>
              <a:t>n</a:t>
            </a:r>
          </a:p>
        </p:txBody>
      </p:sp>
      <p:sp>
        <p:nvSpPr>
          <p:cNvPr id="471053" name="Rectangle 13"/>
          <p:cNvSpPr>
            <a:spLocks noChangeArrowheads="1"/>
          </p:cNvSpPr>
          <p:nvPr/>
        </p:nvSpPr>
        <p:spPr bwMode="auto">
          <a:xfrm>
            <a:off x="533400" y="1676400"/>
            <a:ext cx="7772400" cy="1981200"/>
          </a:xfrm>
          <a:prstGeom prst="rect">
            <a:avLst/>
          </a:prstGeom>
          <a:solidFill>
            <a:srgbClr val="FFFFCC"/>
          </a:solidFill>
          <a:ln w="9525">
            <a:solidFill>
              <a:srgbClr val="008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lvl1pPr marL="342900" indent="-342900">
              <a:defRPr sz="2400">
                <a:solidFill>
                  <a:schemeClr val="tx1"/>
                </a:solidFill>
                <a:latin typeface="Times" panose="02020603050405020304" pitchFamily="18" charset="0"/>
              </a:defRPr>
            </a:lvl1pPr>
            <a:lvl2pPr marL="742950" indent="-285750">
              <a:defRPr sz="2400">
                <a:solidFill>
                  <a:schemeClr val="tx1"/>
                </a:solidFill>
                <a:latin typeface="Times" panose="02020603050405020304" pitchFamily="18" charset="0"/>
              </a:defRPr>
            </a:lvl2pPr>
            <a:lvl3pPr marL="1085850" indent="-228600">
              <a:defRPr sz="2400">
                <a:solidFill>
                  <a:schemeClr val="tx1"/>
                </a:solidFill>
                <a:latin typeface="Times" panose="02020603050405020304" pitchFamily="18" charset="0"/>
              </a:defRPr>
            </a:lvl3pPr>
            <a:lvl4pPr marL="1428750" indent="-228600">
              <a:defRPr sz="2400">
                <a:solidFill>
                  <a:schemeClr val="tx1"/>
                </a:solidFill>
                <a:latin typeface="Times" panose="02020603050405020304" pitchFamily="18" charset="0"/>
              </a:defRPr>
            </a:lvl4pPr>
            <a:lvl5pPr marL="1771650" indent="-228600">
              <a:defRPr sz="2400">
                <a:solidFill>
                  <a:schemeClr val="tx1"/>
                </a:solidFill>
                <a:latin typeface="Times" panose="02020603050405020304" pitchFamily="18" charset="0"/>
              </a:defRPr>
            </a:lvl5pPr>
            <a:lvl6pPr marL="2228850" indent="-228600" eaLnBrk="0" fontAlgn="base" hangingPunct="0">
              <a:spcBef>
                <a:spcPct val="0"/>
              </a:spcBef>
              <a:spcAft>
                <a:spcPct val="0"/>
              </a:spcAft>
              <a:defRPr sz="2400">
                <a:solidFill>
                  <a:schemeClr val="tx1"/>
                </a:solidFill>
                <a:latin typeface="Times" panose="02020603050405020304" pitchFamily="18" charset="0"/>
              </a:defRPr>
            </a:lvl6pPr>
            <a:lvl7pPr marL="2686050" indent="-228600" eaLnBrk="0" fontAlgn="base" hangingPunct="0">
              <a:spcBef>
                <a:spcPct val="0"/>
              </a:spcBef>
              <a:spcAft>
                <a:spcPct val="0"/>
              </a:spcAft>
              <a:defRPr sz="2400">
                <a:solidFill>
                  <a:schemeClr val="tx1"/>
                </a:solidFill>
                <a:latin typeface="Times" panose="02020603050405020304" pitchFamily="18" charset="0"/>
              </a:defRPr>
            </a:lvl7pPr>
            <a:lvl8pPr marL="3143250" indent="-228600" eaLnBrk="0" fontAlgn="base" hangingPunct="0">
              <a:spcBef>
                <a:spcPct val="0"/>
              </a:spcBef>
              <a:spcAft>
                <a:spcPct val="0"/>
              </a:spcAft>
              <a:defRPr sz="2400">
                <a:solidFill>
                  <a:schemeClr val="tx1"/>
                </a:solidFill>
                <a:latin typeface="Times" panose="02020603050405020304" pitchFamily="18" charset="0"/>
              </a:defRPr>
            </a:lvl8pPr>
            <a:lvl9pPr marL="3600450" indent="-228600" eaLnBrk="0" fontAlgn="base" hangingPunct="0">
              <a:spcBef>
                <a:spcPct val="0"/>
              </a:spcBef>
              <a:spcAft>
                <a:spcPct val="0"/>
              </a:spcAft>
              <a:defRPr sz="2400">
                <a:solidFill>
                  <a:schemeClr val="tx1"/>
                </a:solidFill>
                <a:latin typeface="Times" panose="02020603050405020304" pitchFamily="18" charset="0"/>
              </a:defRPr>
            </a:lvl9pPr>
          </a:lstStyle>
          <a:p>
            <a:pPr algn="ctr" eaLnBrk="1" hangingPunct="1">
              <a:spcBef>
                <a:spcPct val="20000"/>
              </a:spcBef>
              <a:buClr>
                <a:schemeClr val="accent1"/>
              </a:buClr>
              <a:buFont typeface="Times" panose="02020603050405020304" pitchFamily="18" charset="0"/>
              <a:buNone/>
            </a:pPr>
            <a:r>
              <a:rPr lang="en-US" sz="3000" b="1">
                <a:solidFill>
                  <a:srgbClr val="008000"/>
                </a:solidFill>
                <a:latin typeface="+mn-lt"/>
              </a:rPr>
              <a:t>	</a:t>
            </a:r>
            <a:r>
              <a:rPr lang="en-US" sz="3000">
                <a:solidFill>
                  <a:srgbClr val="008000"/>
                </a:solidFill>
                <a:latin typeface="+mn-lt"/>
              </a:rPr>
              <a:t>What if the $108 was left in the bank for a second year?  How much would the original $100 be worth at the end of the second year? </a:t>
            </a:r>
          </a:p>
        </p:txBody>
      </p:sp>
      <p:sp>
        <p:nvSpPr>
          <p:cNvPr id="14" name="Slide Number Placeholder 13"/>
          <p:cNvSpPr>
            <a:spLocks noGrp="1"/>
          </p:cNvSpPr>
          <p:nvPr>
            <p:ph type="sldNum" sz="quarter" idx="11"/>
          </p:nvPr>
        </p:nvSpPr>
        <p:spPr/>
        <p:txBody>
          <a:bodyPr/>
          <a:lstStyle/>
          <a:p>
            <a:fld id="{3681F8DE-B512-49A0-9231-DD433C26DAB6}" type="slidenum">
              <a:rPr lang="en-US" smtClean="0"/>
              <a:pPr/>
              <a:t>21</a:t>
            </a:fld>
            <a:endParaRPr lang="en-US"/>
          </a:p>
        </p:txBody>
      </p:sp>
    </p:spTree>
    <p:extLst>
      <p:ext uri="{BB962C8B-B14F-4D97-AF65-F5344CB8AC3E}">
        <p14:creationId xmlns:p14="http://schemas.microsoft.com/office/powerpoint/2010/main" xmlns="" val="1379808996"/>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73090" name="Rectangle 2"/>
          <p:cNvSpPr>
            <a:spLocks noGrp="1" noChangeArrowheads="1"/>
          </p:cNvSpPr>
          <p:nvPr>
            <p:ph type="title"/>
          </p:nvPr>
        </p:nvSpPr>
        <p:spPr>
          <a:xfrm>
            <a:off x="457200" y="457200"/>
            <a:ext cx="8305800" cy="856488"/>
          </a:xfrm>
          <a:noFill/>
          <a:ln/>
        </p:spPr>
        <p:txBody>
          <a:bodyPr>
            <a:normAutofit fontScale="90000"/>
          </a:bodyPr>
          <a:lstStyle/>
          <a:p>
            <a:r>
              <a:rPr lang="en-US" dirty="0"/>
              <a:t>Compound Interest – An Example</a:t>
            </a:r>
          </a:p>
        </p:txBody>
      </p:sp>
      <p:sp>
        <p:nvSpPr>
          <p:cNvPr id="473091" name="Rectangle 3"/>
          <p:cNvSpPr>
            <a:spLocks noGrp="1" noChangeArrowheads="1"/>
          </p:cNvSpPr>
          <p:nvPr>
            <p:ph type="body" idx="4294967295"/>
          </p:nvPr>
        </p:nvSpPr>
        <p:spPr>
          <a:xfrm>
            <a:off x="76200" y="4267200"/>
            <a:ext cx="8686800" cy="1206500"/>
          </a:xfrm>
        </p:spPr>
        <p:txBody>
          <a:bodyPr/>
          <a:lstStyle/>
          <a:p>
            <a:pPr algn="ctr">
              <a:lnSpc>
                <a:spcPct val="80000"/>
              </a:lnSpc>
              <a:buFont typeface="Times" panose="02020603050405020304" pitchFamily="18" charset="0"/>
              <a:buNone/>
            </a:pPr>
            <a:r>
              <a:rPr lang="en-US" sz="2600"/>
              <a:t>	</a:t>
            </a:r>
            <a:r>
              <a:rPr lang="en-US" sz="2800"/>
              <a:t>The interest that is paid in the second year on the interest earned in the first year is known as </a:t>
            </a:r>
            <a:r>
              <a:rPr lang="en-US" sz="2800" b="1">
                <a:solidFill>
                  <a:schemeClr val="tx2"/>
                </a:solidFill>
              </a:rPr>
              <a:t>compound interest</a:t>
            </a:r>
            <a:r>
              <a:rPr lang="en-US" sz="2800"/>
              <a:t>.</a:t>
            </a:r>
            <a:r>
              <a:rPr lang="en-US" sz="2800">
                <a:sym typeface="Symbol" panose="05050102010706020507" pitchFamily="18" charset="2"/>
              </a:rPr>
              <a:t> </a:t>
            </a:r>
            <a:endParaRPr lang="en-US" sz="2800"/>
          </a:p>
        </p:txBody>
      </p:sp>
      <p:grpSp>
        <p:nvGrpSpPr>
          <p:cNvPr id="473092" name="Group 4"/>
          <p:cNvGrpSpPr>
            <a:grpSpLocks/>
          </p:cNvGrpSpPr>
          <p:nvPr/>
        </p:nvGrpSpPr>
        <p:grpSpPr bwMode="auto">
          <a:xfrm>
            <a:off x="8377238" y="5791200"/>
            <a:ext cx="755650" cy="685800"/>
            <a:chOff x="3460" y="1054"/>
            <a:chExt cx="2008" cy="2381"/>
          </a:xfrm>
        </p:grpSpPr>
        <p:sp>
          <p:nvSpPr>
            <p:cNvPr id="473093" name="Freeform 5"/>
            <p:cNvSpPr>
              <a:spLocks/>
            </p:cNvSpPr>
            <p:nvPr/>
          </p:nvSpPr>
          <p:spPr bwMode="auto">
            <a:xfrm>
              <a:off x="4381" y="1054"/>
              <a:ext cx="167" cy="304"/>
            </a:xfrm>
            <a:custGeom>
              <a:avLst/>
              <a:gdLst>
                <a:gd name="T0" fmla="*/ 500 w 500"/>
                <a:gd name="T1" fmla="*/ 0 h 910"/>
                <a:gd name="T2" fmla="*/ 500 w 500"/>
                <a:gd name="T3" fmla="*/ 910 h 910"/>
                <a:gd name="T4" fmla="*/ 391 w 500"/>
                <a:gd name="T5" fmla="*/ 895 h 910"/>
                <a:gd name="T6" fmla="*/ 278 w 500"/>
                <a:gd name="T7" fmla="*/ 885 h 910"/>
                <a:gd name="T8" fmla="*/ 163 w 500"/>
                <a:gd name="T9" fmla="*/ 885 h 910"/>
                <a:gd name="T10" fmla="*/ 50 w 500"/>
                <a:gd name="T11" fmla="*/ 892 h 910"/>
                <a:gd name="T12" fmla="*/ 0 w 500"/>
                <a:gd name="T13" fmla="*/ 900 h 910"/>
                <a:gd name="T14" fmla="*/ 0 w 500"/>
                <a:gd name="T15" fmla="*/ 0 h 910"/>
                <a:gd name="T16" fmla="*/ 500 w 500"/>
                <a:gd name="T17" fmla="*/ 0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0" h="910">
                  <a:moveTo>
                    <a:pt x="500" y="0"/>
                  </a:moveTo>
                  <a:lnTo>
                    <a:pt x="500" y="910"/>
                  </a:lnTo>
                  <a:lnTo>
                    <a:pt x="391" y="895"/>
                  </a:lnTo>
                  <a:lnTo>
                    <a:pt x="278" y="885"/>
                  </a:lnTo>
                  <a:lnTo>
                    <a:pt x="163" y="885"/>
                  </a:lnTo>
                  <a:lnTo>
                    <a:pt x="50" y="892"/>
                  </a:lnTo>
                  <a:lnTo>
                    <a:pt x="0" y="900"/>
                  </a:lnTo>
                  <a:lnTo>
                    <a:pt x="0" y="0"/>
                  </a:lnTo>
                  <a:lnTo>
                    <a:pt x="500" y="0"/>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73094" name="Freeform 6"/>
            <p:cNvSpPr>
              <a:spLocks/>
            </p:cNvSpPr>
            <p:nvPr/>
          </p:nvSpPr>
          <p:spPr bwMode="auto">
            <a:xfrm>
              <a:off x="4236" y="1054"/>
              <a:ext cx="1232" cy="2381"/>
            </a:xfrm>
            <a:custGeom>
              <a:avLst/>
              <a:gdLst>
                <a:gd name="T0" fmla="*/ 1558 w 3696"/>
                <a:gd name="T1" fmla="*/ 7141 h 7141"/>
                <a:gd name="T2" fmla="*/ 1676 w 3696"/>
                <a:gd name="T3" fmla="*/ 5853 h 7141"/>
                <a:gd name="T4" fmla="*/ 1897 w 3696"/>
                <a:gd name="T5" fmla="*/ 5684 h 7141"/>
                <a:gd name="T6" fmla="*/ 2090 w 3696"/>
                <a:gd name="T7" fmla="*/ 5483 h 7141"/>
                <a:gd name="T8" fmla="*/ 2249 w 3696"/>
                <a:gd name="T9" fmla="*/ 5254 h 7141"/>
                <a:gd name="T10" fmla="*/ 2374 w 3696"/>
                <a:gd name="T11" fmla="*/ 5006 h 7141"/>
                <a:gd name="T12" fmla="*/ 2459 w 3696"/>
                <a:gd name="T13" fmla="*/ 4739 h 7141"/>
                <a:gd name="T14" fmla="*/ 2499 w 3696"/>
                <a:gd name="T15" fmla="*/ 4466 h 7141"/>
                <a:gd name="T16" fmla="*/ 2499 w 3696"/>
                <a:gd name="T17" fmla="*/ 4183 h 7141"/>
                <a:gd name="T18" fmla="*/ 2459 w 3696"/>
                <a:gd name="T19" fmla="*/ 3908 h 7141"/>
                <a:gd name="T20" fmla="*/ 2374 w 3696"/>
                <a:gd name="T21" fmla="*/ 3640 h 7141"/>
                <a:gd name="T22" fmla="*/ 2251 w 3696"/>
                <a:gd name="T23" fmla="*/ 3393 h 7141"/>
                <a:gd name="T24" fmla="*/ 2090 w 3696"/>
                <a:gd name="T25" fmla="*/ 3165 h 7141"/>
                <a:gd name="T26" fmla="*/ 1899 w 3696"/>
                <a:gd name="T27" fmla="*/ 2963 h 7141"/>
                <a:gd name="T28" fmla="*/ 1678 w 3696"/>
                <a:gd name="T29" fmla="*/ 2792 h 7141"/>
                <a:gd name="T30" fmla="*/ 1421 w 3696"/>
                <a:gd name="T31" fmla="*/ 2662 h 7141"/>
                <a:gd name="T32" fmla="*/ 1154 w 3696"/>
                <a:gd name="T33" fmla="*/ 2593 h 7141"/>
                <a:gd name="T34" fmla="*/ 899 w 3696"/>
                <a:gd name="T35" fmla="*/ 2558 h 7141"/>
                <a:gd name="T36" fmla="*/ 567 w 3696"/>
                <a:gd name="T37" fmla="*/ 2514 h 7141"/>
                <a:gd name="T38" fmla="*/ 455 w 3696"/>
                <a:gd name="T39" fmla="*/ 2494 h 7141"/>
                <a:gd name="T40" fmla="*/ 351 w 3696"/>
                <a:gd name="T41" fmla="*/ 2465 h 7141"/>
                <a:gd name="T42" fmla="*/ 257 w 3696"/>
                <a:gd name="T43" fmla="*/ 2421 h 7141"/>
                <a:gd name="T44" fmla="*/ 175 w 3696"/>
                <a:gd name="T45" fmla="*/ 2362 h 7141"/>
                <a:gd name="T46" fmla="*/ 104 w 3696"/>
                <a:gd name="T47" fmla="*/ 2297 h 7141"/>
                <a:gd name="T48" fmla="*/ 52 w 3696"/>
                <a:gd name="T49" fmla="*/ 2224 h 7141"/>
                <a:gd name="T50" fmla="*/ 16 w 3696"/>
                <a:gd name="T51" fmla="*/ 2144 h 7141"/>
                <a:gd name="T52" fmla="*/ 0 w 3696"/>
                <a:gd name="T53" fmla="*/ 2062 h 7141"/>
                <a:gd name="T54" fmla="*/ 2 w 3696"/>
                <a:gd name="T55" fmla="*/ 1979 h 7141"/>
                <a:gd name="T56" fmla="*/ 23 w 3696"/>
                <a:gd name="T57" fmla="*/ 1899 h 7141"/>
                <a:gd name="T58" fmla="*/ 62 w 3696"/>
                <a:gd name="T59" fmla="*/ 1819 h 7141"/>
                <a:gd name="T60" fmla="*/ 120 w 3696"/>
                <a:gd name="T61" fmla="*/ 1748 h 7141"/>
                <a:gd name="T62" fmla="*/ 192 w 3696"/>
                <a:gd name="T63" fmla="*/ 1685 h 7141"/>
                <a:gd name="T64" fmla="*/ 277 w 3696"/>
                <a:gd name="T65" fmla="*/ 1631 h 7141"/>
                <a:gd name="T66" fmla="*/ 374 w 3696"/>
                <a:gd name="T67" fmla="*/ 1589 h 7141"/>
                <a:gd name="T68" fmla="*/ 482 w 3696"/>
                <a:gd name="T69" fmla="*/ 1555 h 7141"/>
                <a:gd name="T70" fmla="*/ 591 w 3696"/>
                <a:gd name="T71" fmla="*/ 1540 h 7141"/>
                <a:gd name="T72" fmla="*/ 707 w 3696"/>
                <a:gd name="T73" fmla="*/ 1535 h 7141"/>
                <a:gd name="T74" fmla="*/ 816 w 3696"/>
                <a:gd name="T75" fmla="*/ 1549 h 7141"/>
                <a:gd name="T76" fmla="*/ 925 w 3696"/>
                <a:gd name="T77" fmla="*/ 1576 h 7141"/>
                <a:gd name="T78" fmla="*/ 1026 w 3696"/>
                <a:gd name="T79" fmla="*/ 1612 h 7141"/>
                <a:gd name="T80" fmla="*/ 1116 w 3696"/>
                <a:gd name="T81" fmla="*/ 1662 h 7141"/>
                <a:gd name="T82" fmla="*/ 1195 w 3696"/>
                <a:gd name="T83" fmla="*/ 1722 h 7141"/>
                <a:gd name="T84" fmla="*/ 1255 w 3696"/>
                <a:gd name="T85" fmla="*/ 1792 h 7141"/>
                <a:gd name="T86" fmla="*/ 1302 w 3696"/>
                <a:gd name="T87" fmla="*/ 1865 h 7141"/>
                <a:gd name="T88" fmla="*/ 1332 w 3696"/>
                <a:gd name="T89" fmla="*/ 1949 h 7141"/>
                <a:gd name="T90" fmla="*/ 1993 w 3696"/>
                <a:gd name="T91" fmla="*/ 1970 h 7141"/>
                <a:gd name="T92" fmla="*/ 1974 w 3696"/>
                <a:gd name="T93" fmla="*/ 1838 h 7141"/>
                <a:gd name="T94" fmla="*/ 1919 w 3696"/>
                <a:gd name="T95" fmla="*/ 1651 h 7141"/>
                <a:gd name="T96" fmla="*/ 1826 w 3696"/>
                <a:gd name="T97" fmla="*/ 1474 h 7141"/>
                <a:gd name="T98" fmla="*/ 1699 w 3696"/>
                <a:gd name="T99" fmla="*/ 1313 h 7141"/>
                <a:gd name="T100" fmla="*/ 1566 w 3696"/>
                <a:gd name="T101" fmla="*/ 1195 h 7141"/>
                <a:gd name="T102" fmla="*/ 3696 w 3696"/>
                <a:gd name="T103" fmla="*/ 0 h 7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96" h="7141">
                  <a:moveTo>
                    <a:pt x="3696" y="7141"/>
                  </a:moveTo>
                  <a:lnTo>
                    <a:pt x="1558" y="7141"/>
                  </a:lnTo>
                  <a:lnTo>
                    <a:pt x="1558" y="5925"/>
                  </a:lnTo>
                  <a:lnTo>
                    <a:pt x="1676" y="5853"/>
                  </a:lnTo>
                  <a:lnTo>
                    <a:pt x="1788" y="5774"/>
                  </a:lnTo>
                  <a:lnTo>
                    <a:pt x="1897" y="5684"/>
                  </a:lnTo>
                  <a:lnTo>
                    <a:pt x="1997" y="5588"/>
                  </a:lnTo>
                  <a:lnTo>
                    <a:pt x="2090" y="5483"/>
                  </a:lnTo>
                  <a:lnTo>
                    <a:pt x="2175" y="5373"/>
                  </a:lnTo>
                  <a:lnTo>
                    <a:pt x="2249" y="5254"/>
                  </a:lnTo>
                  <a:lnTo>
                    <a:pt x="2314" y="5133"/>
                  </a:lnTo>
                  <a:lnTo>
                    <a:pt x="2374" y="5006"/>
                  </a:lnTo>
                  <a:lnTo>
                    <a:pt x="2423" y="4874"/>
                  </a:lnTo>
                  <a:lnTo>
                    <a:pt x="2459" y="4739"/>
                  </a:lnTo>
                  <a:lnTo>
                    <a:pt x="2484" y="4602"/>
                  </a:lnTo>
                  <a:lnTo>
                    <a:pt x="2499" y="4466"/>
                  </a:lnTo>
                  <a:lnTo>
                    <a:pt x="2505" y="4323"/>
                  </a:lnTo>
                  <a:lnTo>
                    <a:pt x="2499" y="4183"/>
                  </a:lnTo>
                  <a:lnTo>
                    <a:pt x="2484" y="4045"/>
                  </a:lnTo>
                  <a:lnTo>
                    <a:pt x="2459" y="3908"/>
                  </a:lnTo>
                  <a:lnTo>
                    <a:pt x="2423" y="3775"/>
                  </a:lnTo>
                  <a:lnTo>
                    <a:pt x="2374" y="3640"/>
                  </a:lnTo>
                  <a:lnTo>
                    <a:pt x="2316" y="3517"/>
                  </a:lnTo>
                  <a:lnTo>
                    <a:pt x="2251" y="3393"/>
                  </a:lnTo>
                  <a:lnTo>
                    <a:pt x="2176" y="3273"/>
                  </a:lnTo>
                  <a:lnTo>
                    <a:pt x="2090" y="3165"/>
                  </a:lnTo>
                  <a:lnTo>
                    <a:pt x="1998" y="3060"/>
                  </a:lnTo>
                  <a:lnTo>
                    <a:pt x="1899" y="2963"/>
                  </a:lnTo>
                  <a:lnTo>
                    <a:pt x="1791" y="2873"/>
                  </a:lnTo>
                  <a:lnTo>
                    <a:pt x="1678" y="2792"/>
                  </a:lnTo>
                  <a:lnTo>
                    <a:pt x="1559" y="2725"/>
                  </a:lnTo>
                  <a:lnTo>
                    <a:pt x="1421" y="2662"/>
                  </a:lnTo>
                  <a:lnTo>
                    <a:pt x="1298" y="2621"/>
                  </a:lnTo>
                  <a:lnTo>
                    <a:pt x="1154" y="2593"/>
                  </a:lnTo>
                  <a:lnTo>
                    <a:pt x="1031" y="2576"/>
                  </a:lnTo>
                  <a:lnTo>
                    <a:pt x="899" y="2558"/>
                  </a:lnTo>
                  <a:lnTo>
                    <a:pt x="759" y="2539"/>
                  </a:lnTo>
                  <a:lnTo>
                    <a:pt x="567" y="2514"/>
                  </a:lnTo>
                  <a:lnTo>
                    <a:pt x="510" y="2503"/>
                  </a:lnTo>
                  <a:lnTo>
                    <a:pt x="455" y="2494"/>
                  </a:lnTo>
                  <a:lnTo>
                    <a:pt x="404" y="2480"/>
                  </a:lnTo>
                  <a:lnTo>
                    <a:pt x="351" y="2465"/>
                  </a:lnTo>
                  <a:lnTo>
                    <a:pt x="304" y="2442"/>
                  </a:lnTo>
                  <a:lnTo>
                    <a:pt x="257" y="2421"/>
                  </a:lnTo>
                  <a:lnTo>
                    <a:pt x="214" y="2390"/>
                  </a:lnTo>
                  <a:lnTo>
                    <a:pt x="175" y="2362"/>
                  </a:lnTo>
                  <a:lnTo>
                    <a:pt x="140" y="2331"/>
                  </a:lnTo>
                  <a:lnTo>
                    <a:pt x="104" y="2297"/>
                  </a:lnTo>
                  <a:lnTo>
                    <a:pt x="77" y="2261"/>
                  </a:lnTo>
                  <a:lnTo>
                    <a:pt x="52" y="2224"/>
                  </a:lnTo>
                  <a:lnTo>
                    <a:pt x="31" y="2184"/>
                  </a:lnTo>
                  <a:lnTo>
                    <a:pt x="16" y="2144"/>
                  </a:lnTo>
                  <a:lnTo>
                    <a:pt x="5" y="2103"/>
                  </a:lnTo>
                  <a:lnTo>
                    <a:pt x="0" y="2062"/>
                  </a:lnTo>
                  <a:lnTo>
                    <a:pt x="0" y="2022"/>
                  </a:lnTo>
                  <a:lnTo>
                    <a:pt x="2" y="1979"/>
                  </a:lnTo>
                  <a:lnTo>
                    <a:pt x="9" y="1940"/>
                  </a:lnTo>
                  <a:lnTo>
                    <a:pt x="23" y="1899"/>
                  </a:lnTo>
                  <a:lnTo>
                    <a:pt x="39" y="1858"/>
                  </a:lnTo>
                  <a:lnTo>
                    <a:pt x="62" y="1819"/>
                  </a:lnTo>
                  <a:lnTo>
                    <a:pt x="90" y="1784"/>
                  </a:lnTo>
                  <a:lnTo>
                    <a:pt x="120" y="1748"/>
                  </a:lnTo>
                  <a:lnTo>
                    <a:pt x="154" y="1715"/>
                  </a:lnTo>
                  <a:lnTo>
                    <a:pt x="192" y="1685"/>
                  </a:lnTo>
                  <a:lnTo>
                    <a:pt x="233" y="1658"/>
                  </a:lnTo>
                  <a:lnTo>
                    <a:pt x="277" y="1631"/>
                  </a:lnTo>
                  <a:lnTo>
                    <a:pt x="324" y="1608"/>
                  </a:lnTo>
                  <a:lnTo>
                    <a:pt x="374" y="1589"/>
                  </a:lnTo>
                  <a:lnTo>
                    <a:pt x="428" y="1573"/>
                  </a:lnTo>
                  <a:lnTo>
                    <a:pt x="482" y="1555"/>
                  </a:lnTo>
                  <a:lnTo>
                    <a:pt x="535" y="1546"/>
                  </a:lnTo>
                  <a:lnTo>
                    <a:pt x="591" y="1540"/>
                  </a:lnTo>
                  <a:lnTo>
                    <a:pt x="649" y="1535"/>
                  </a:lnTo>
                  <a:lnTo>
                    <a:pt x="707" y="1535"/>
                  </a:lnTo>
                  <a:lnTo>
                    <a:pt x="759" y="1542"/>
                  </a:lnTo>
                  <a:lnTo>
                    <a:pt x="816" y="1549"/>
                  </a:lnTo>
                  <a:lnTo>
                    <a:pt x="873" y="1560"/>
                  </a:lnTo>
                  <a:lnTo>
                    <a:pt x="925" y="1576"/>
                  </a:lnTo>
                  <a:lnTo>
                    <a:pt x="976" y="1592"/>
                  </a:lnTo>
                  <a:lnTo>
                    <a:pt x="1026" y="1612"/>
                  </a:lnTo>
                  <a:lnTo>
                    <a:pt x="1072" y="1636"/>
                  </a:lnTo>
                  <a:lnTo>
                    <a:pt x="1116" y="1662"/>
                  </a:lnTo>
                  <a:lnTo>
                    <a:pt x="1155" y="1691"/>
                  </a:lnTo>
                  <a:lnTo>
                    <a:pt x="1195" y="1722"/>
                  </a:lnTo>
                  <a:lnTo>
                    <a:pt x="1225" y="1757"/>
                  </a:lnTo>
                  <a:lnTo>
                    <a:pt x="1255" y="1792"/>
                  </a:lnTo>
                  <a:lnTo>
                    <a:pt x="1282" y="1827"/>
                  </a:lnTo>
                  <a:lnTo>
                    <a:pt x="1302" y="1865"/>
                  </a:lnTo>
                  <a:lnTo>
                    <a:pt x="1318" y="1907"/>
                  </a:lnTo>
                  <a:lnTo>
                    <a:pt x="1332" y="1949"/>
                  </a:lnTo>
                  <a:lnTo>
                    <a:pt x="1334" y="1970"/>
                  </a:lnTo>
                  <a:lnTo>
                    <a:pt x="1993" y="1970"/>
                  </a:lnTo>
                  <a:lnTo>
                    <a:pt x="1990" y="1935"/>
                  </a:lnTo>
                  <a:lnTo>
                    <a:pt x="1974" y="1838"/>
                  </a:lnTo>
                  <a:lnTo>
                    <a:pt x="1948" y="1741"/>
                  </a:lnTo>
                  <a:lnTo>
                    <a:pt x="1919" y="1651"/>
                  </a:lnTo>
                  <a:lnTo>
                    <a:pt x="1874" y="1562"/>
                  </a:lnTo>
                  <a:lnTo>
                    <a:pt x="1826" y="1474"/>
                  </a:lnTo>
                  <a:lnTo>
                    <a:pt x="1764" y="1391"/>
                  </a:lnTo>
                  <a:lnTo>
                    <a:pt x="1699" y="1313"/>
                  </a:lnTo>
                  <a:lnTo>
                    <a:pt x="1622" y="1239"/>
                  </a:lnTo>
                  <a:lnTo>
                    <a:pt x="1566" y="1195"/>
                  </a:lnTo>
                  <a:lnTo>
                    <a:pt x="1566" y="0"/>
                  </a:lnTo>
                  <a:lnTo>
                    <a:pt x="3696" y="0"/>
                  </a:lnTo>
                  <a:lnTo>
                    <a:pt x="3696" y="7141"/>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73095" name="Freeform 7"/>
            <p:cNvSpPr>
              <a:spLocks/>
            </p:cNvSpPr>
            <p:nvPr/>
          </p:nvSpPr>
          <p:spPr bwMode="auto">
            <a:xfrm>
              <a:off x="4379" y="3098"/>
              <a:ext cx="167" cy="337"/>
            </a:xfrm>
            <a:custGeom>
              <a:avLst/>
              <a:gdLst>
                <a:gd name="T0" fmla="*/ 0 w 501"/>
                <a:gd name="T1" fmla="*/ 1011 h 1011"/>
                <a:gd name="T2" fmla="*/ 0 w 501"/>
                <a:gd name="T3" fmla="*/ 0 h 1011"/>
                <a:gd name="T4" fmla="*/ 53 w 501"/>
                <a:gd name="T5" fmla="*/ 8 h 1011"/>
                <a:gd name="T6" fmla="*/ 190 w 501"/>
                <a:gd name="T7" fmla="*/ 18 h 1011"/>
                <a:gd name="T8" fmla="*/ 330 w 501"/>
                <a:gd name="T9" fmla="*/ 16 h 1011"/>
                <a:gd name="T10" fmla="*/ 467 w 501"/>
                <a:gd name="T11" fmla="*/ 6 h 1011"/>
                <a:gd name="T12" fmla="*/ 501 w 501"/>
                <a:gd name="T13" fmla="*/ 2 h 1011"/>
                <a:gd name="T14" fmla="*/ 501 w 501"/>
                <a:gd name="T15" fmla="*/ 1011 h 1011"/>
                <a:gd name="T16" fmla="*/ 0 w 501"/>
                <a:gd name="T17" fmla="*/ 1011 h 1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1" h="1011">
                  <a:moveTo>
                    <a:pt x="0" y="1011"/>
                  </a:moveTo>
                  <a:lnTo>
                    <a:pt x="0" y="0"/>
                  </a:lnTo>
                  <a:lnTo>
                    <a:pt x="53" y="8"/>
                  </a:lnTo>
                  <a:lnTo>
                    <a:pt x="190" y="18"/>
                  </a:lnTo>
                  <a:lnTo>
                    <a:pt x="330" y="16"/>
                  </a:lnTo>
                  <a:lnTo>
                    <a:pt x="467" y="6"/>
                  </a:lnTo>
                  <a:lnTo>
                    <a:pt x="501" y="2"/>
                  </a:lnTo>
                  <a:lnTo>
                    <a:pt x="501" y="1011"/>
                  </a:lnTo>
                  <a:lnTo>
                    <a:pt x="0" y="1011"/>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73096" name="Freeform 8"/>
            <p:cNvSpPr>
              <a:spLocks/>
            </p:cNvSpPr>
            <p:nvPr/>
          </p:nvSpPr>
          <p:spPr bwMode="auto">
            <a:xfrm>
              <a:off x="3460" y="1054"/>
              <a:ext cx="1004" cy="2381"/>
            </a:xfrm>
            <a:custGeom>
              <a:avLst/>
              <a:gdLst>
                <a:gd name="T0" fmla="*/ 2134 w 3012"/>
                <a:gd name="T1" fmla="*/ 5 h 7141"/>
                <a:gd name="T2" fmla="*/ 2092 w 3012"/>
                <a:gd name="T3" fmla="*/ 1160 h 7141"/>
                <a:gd name="T4" fmla="*/ 1932 w 3012"/>
                <a:gd name="T5" fmla="*/ 1297 h 7141"/>
                <a:gd name="T6" fmla="*/ 1801 w 3012"/>
                <a:gd name="T7" fmla="*/ 1454 h 7141"/>
                <a:gd name="T8" fmla="*/ 1706 w 3012"/>
                <a:gd name="T9" fmla="*/ 1631 h 7141"/>
                <a:gd name="T10" fmla="*/ 1644 w 3012"/>
                <a:gd name="T11" fmla="*/ 1817 h 7141"/>
                <a:gd name="T12" fmla="*/ 1621 w 3012"/>
                <a:gd name="T13" fmla="*/ 2009 h 7141"/>
                <a:gd name="T14" fmla="*/ 1637 w 3012"/>
                <a:gd name="T15" fmla="*/ 2200 h 7141"/>
                <a:gd name="T16" fmla="*/ 1688 w 3012"/>
                <a:gd name="T17" fmla="*/ 2387 h 7141"/>
                <a:gd name="T18" fmla="*/ 1776 w 3012"/>
                <a:gd name="T19" fmla="*/ 2565 h 7141"/>
                <a:gd name="T20" fmla="*/ 1902 w 3012"/>
                <a:gd name="T21" fmla="*/ 2728 h 7141"/>
                <a:gd name="T22" fmla="*/ 2052 w 3012"/>
                <a:gd name="T23" fmla="*/ 2869 h 7141"/>
                <a:gd name="T24" fmla="*/ 2228 w 3012"/>
                <a:gd name="T25" fmla="*/ 2985 h 7141"/>
                <a:gd name="T26" fmla="*/ 2438 w 3012"/>
                <a:gd name="T27" fmla="*/ 3072 h 7141"/>
                <a:gd name="T28" fmla="*/ 2651 w 3012"/>
                <a:gd name="T29" fmla="*/ 3126 h 7141"/>
                <a:gd name="T30" fmla="*/ 2873 w 3012"/>
                <a:gd name="T31" fmla="*/ 3154 h 7141"/>
                <a:gd name="T32" fmla="*/ 3012 w 3012"/>
                <a:gd name="T33" fmla="*/ 3295 h 7141"/>
                <a:gd name="T34" fmla="*/ 2845 w 3012"/>
                <a:gd name="T35" fmla="*/ 3307 h 7141"/>
                <a:gd name="T36" fmla="*/ 2642 w 3012"/>
                <a:gd name="T37" fmla="*/ 3361 h 7141"/>
                <a:gd name="T38" fmla="*/ 2456 w 3012"/>
                <a:gd name="T39" fmla="*/ 3457 h 7141"/>
                <a:gd name="T40" fmla="*/ 2292 w 3012"/>
                <a:gd name="T41" fmla="*/ 3588 h 7141"/>
                <a:gd name="T42" fmla="*/ 2157 w 3012"/>
                <a:gd name="T43" fmla="*/ 3747 h 7141"/>
                <a:gd name="T44" fmla="*/ 2071 w 3012"/>
                <a:gd name="T45" fmla="*/ 3906 h 7141"/>
                <a:gd name="T46" fmla="*/ 1342 w 3012"/>
                <a:gd name="T47" fmla="*/ 3588 h 7141"/>
                <a:gd name="T48" fmla="*/ 1269 w 3012"/>
                <a:gd name="T49" fmla="*/ 3787 h 7141"/>
                <a:gd name="T50" fmla="*/ 1206 w 3012"/>
                <a:gd name="T51" fmla="*/ 4058 h 7141"/>
                <a:gd name="T52" fmla="*/ 1186 w 3012"/>
                <a:gd name="T53" fmla="*/ 4338 h 7141"/>
                <a:gd name="T54" fmla="*/ 1210 w 3012"/>
                <a:gd name="T55" fmla="*/ 4616 h 7141"/>
                <a:gd name="T56" fmla="*/ 1275 w 3012"/>
                <a:gd name="T57" fmla="*/ 4887 h 7141"/>
                <a:gd name="T58" fmla="*/ 1382 w 3012"/>
                <a:gd name="T59" fmla="*/ 5144 h 7141"/>
                <a:gd name="T60" fmla="*/ 1524 w 3012"/>
                <a:gd name="T61" fmla="*/ 5381 h 7141"/>
                <a:gd name="T62" fmla="*/ 1703 w 3012"/>
                <a:gd name="T63" fmla="*/ 5595 h 7141"/>
                <a:gd name="T64" fmla="*/ 1913 w 3012"/>
                <a:gd name="T65" fmla="*/ 5780 h 7141"/>
                <a:gd name="T66" fmla="*/ 2126 w 3012"/>
                <a:gd name="T67" fmla="*/ 5920 h 7141"/>
                <a:gd name="T68" fmla="*/ 0 w 3012"/>
                <a:gd name="T69" fmla="*/ 7141 h 7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12" h="7141">
                  <a:moveTo>
                    <a:pt x="0" y="0"/>
                  </a:moveTo>
                  <a:lnTo>
                    <a:pt x="2134" y="5"/>
                  </a:lnTo>
                  <a:lnTo>
                    <a:pt x="2134" y="1131"/>
                  </a:lnTo>
                  <a:lnTo>
                    <a:pt x="2092" y="1160"/>
                  </a:lnTo>
                  <a:lnTo>
                    <a:pt x="2010" y="1226"/>
                  </a:lnTo>
                  <a:lnTo>
                    <a:pt x="1932" y="1297"/>
                  </a:lnTo>
                  <a:lnTo>
                    <a:pt x="1863" y="1372"/>
                  </a:lnTo>
                  <a:lnTo>
                    <a:pt x="1801" y="1454"/>
                  </a:lnTo>
                  <a:lnTo>
                    <a:pt x="1749" y="1542"/>
                  </a:lnTo>
                  <a:lnTo>
                    <a:pt x="1706" y="1631"/>
                  </a:lnTo>
                  <a:lnTo>
                    <a:pt x="1672" y="1722"/>
                  </a:lnTo>
                  <a:lnTo>
                    <a:pt x="1644" y="1817"/>
                  </a:lnTo>
                  <a:lnTo>
                    <a:pt x="1624" y="1908"/>
                  </a:lnTo>
                  <a:lnTo>
                    <a:pt x="1621" y="2009"/>
                  </a:lnTo>
                  <a:lnTo>
                    <a:pt x="1624" y="2103"/>
                  </a:lnTo>
                  <a:lnTo>
                    <a:pt x="1637" y="2200"/>
                  </a:lnTo>
                  <a:lnTo>
                    <a:pt x="1657" y="2294"/>
                  </a:lnTo>
                  <a:lnTo>
                    <a:pt x="1688" y="2387"/>
                  </a:lnTo>
                  <a:lnTo>
                    <a:pt x="1729" y="2476"/>
                  </a:lnTo>
                  <a:lnTo>
                    <a:pt x="1776" y="2565"/>
                  </a:lnTo>
                  <a:lnTo>
                    <a:pt x="1838" y="2647"/>
                  </a:lnTo>
                  <a:lnTo>
                    <a:pt x="1902" y="2728"/>
                  </a:lnTo>
                  <a:lnTo>
                    <a:pt x="1975" y="2800"/>
                  </a:lnTo>
                  <a:lnTo>
                    <a:pt x="2052" y="2869"/>
                  </a:lnTo>
                  <a:lnTo>
                    <a:pt x="2141" y="2932"/>
                  </a:lnTo>
                  <a:lnTo>
                    <a:pt x="2228" y="2985"/>
                  </a:lnTo>
                  <a:lnTo>
                    <a:pt x="2326" y="3033"/>
                  </a:lnTo>
                  <a:lnTo>
                    <a:pt x="2438" y="3072"/>
                  </a:lnTo>
                  <a:lnTo>
                    <a:pt x="2541" y="3102"/>
                  </a:lnTo>
                  <a:lnTo>
                    <a:pt x="2651" y="3126"/>
                  </a:lnTo>
                  <a:lnTo>
                    <a:pt x="2763" y="3141"/>
                  </a:lnTo>
                  <a:lnTo>
                    <a:pt x="2873" y="3154"/>
                  </a:lnTo>
                  <a:lnTo>
                    <a:pt x="3012" y="3167"/>
                  </a:lnTo>
                  <a:lnTo>
                    <a:pt x="3012" y="3295"/>
                  </a:lnTo>
                  <a:lnTo>
                    <a:pt x="2947" y="3297"/>
                  </a:lnTo>
                  <a:lnTo>
                    <a:pt x="2845" y="3307"/>
                  </a:lnTo>
                  <a:lnTo>
                    <a:pt x="2741" y="3330"/>
                  </a:lnTo>
                  <a:lnTo>
                    <a:pt x="2642" y="3361"/>
                  </a:lnTo>
                  <a:lnTo>
                    <a:pt x="2546" y="3405"/>
                  </a:lnTo>
                  <a:lnTo>
                    <a:pt x="2456" y="3457"/>
                  </a:lnTo>
                  <a:lnTo>
                    <a:pt x="2371" y="3518"/>
                  </a:lnTo>
                  <a:lnTo>
                    <a:pt x="2292" y="3588"/>
                  </a:lnTo>
                  <a:lnTo>
                    <a:pt x="2219" y="3663"/>
                  </a:lnTo>
                  <a:lnTo>
                    <a:pt x="2157" y="3747"/>
                  </a:lnTo>
                  <a:lnTo>
                    <a:pt x="2104" y="3837"/>
                  </a:lnTo>
                  <a:lnTo>
                    <a:pt x="2071" y="3906"/>
                  </a:lnTo>
                  <a:lnTo>
                    <a:pt x="1939" y="3852"/>
                  </a:lnTo>
                  <a:lnTo>
                    <a:pt x="1342" y="3588"/>
                  </a:lnTo>
                  <a:lnTo>
                    <a:pt x="1315" y="3655"/>
                  </a:lnTo>
                  <a:lnTo>
                    <a:pt x="1269" y="3787"/>
                  </a:lnTo>
                  <a:lnTo>
                    <a:pt x="1232" y="3921"/>
                  </a:lnTo>
                  <a:lnTo>
                    <a:pt x="1206" y="4058"/>
                  </a:lnTo>
                  <a:lnTo>
                    <a:pt x="1191" y="4195"/>
                  </a:lnTo>
                  <a:lnTo>
                    <a:pt x="1186" y="4338"/>
                  </a:lnTo>
                  <a:lnTo>
                    <a:pt x="1191" y="4476"/>
                  </a:lnTo>
                  <a:lnTo>
                    <a:pt x="1210" y="4616"/>
                  </a:lnTo>
                  <a:lnTo>
                    <a:pt x="1237" y="4752"/>
                  </a:lnTo>
                  <a:lnTo>
                    <a:pt x="1275" y="4887"/>
                  </a:lnTo>
                  <a:lnTo>
                    <a:pt x="1325" y="5016"/>
                  </a:lnTo>
                  <a:lnTo>
                    <a:pt x="1382" y="5144"/>
                  </a:lnTo>
                  <a:lnTo>
                    <a:pt x="1450" y="5264"/>
                  </a:lnTo>
                  <a:lnTo>
                    <a:pt x="1524" y="5381"/>
                  </a:lnTo>
                  <a:lnTo>
                    <a:pt x="1611" y="5492"/>
                  </a:lnTo>
                  <a:lnTo>
                    <a:pt x="1703" y="5595"/>
                  </a:lnTo>
                  <a:lnTo>
                    <a:pt x="1804" y="5692"/>
                  </a:lnTo>
                  <a:lnTo>
                    <a:pt x="1913" y="5780"/>
                  </a:lnTo>
                  <a:lnTo>
                    <a:pt x="2025" y="5860"/>
                  </a:lnTo>
                  <a:lnTo>
                    <a:pt x="2126" y="5920"/>
                  </a:lnTo>
                  <a:lnTo>
                    <a:pt x="2126" y="7141"/>
                  </a:lnTo>
                  <a:lnTo>
                    <a:pt x="0" y="7141"/>
                  </a:lnTo>
                  <a:lnTo>
                    <a:pt x="0" y="0"/>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73097" name="Freeform 9"/>
            <p:cNvSpPr>
              <a:spLocks/>
            </p:cNvSpPr>
            <p:nvPr/>
          </p:nvSpPr>
          <p:spPr bwMode="auto">
            <a:xfrm>
              <a:off x="4073" y="2110"/>
              <a:ext cx="781" cy="777"/>
            </a:xfrm>
            <a:custGeom>
              <a:avLst/>
              <a:gdLst>
                <a:gd name="T0" fmla="*/ 196 w 2343"/>
                <a:gd name="T1" fmla="*/ 836 h 2330"/>
                <a:gd name="T2" fmla="*/ 152 w 2343"/>
                <a:gd name="T3" fmla="*/ 1039 h 2330"/>
                <a:gd name="T4" fmla="*/ 148 w 2343"/>
                <a:gd name="T5" fmla="*/ 1249 h 2330"/>
                <a:gd name="T6" fmla="*/ 187 w 2343"/>
                <a:gd name="T7" fmla="*/ 1455 h 2330"/>
                <a:gd name="T8" fmla="*/ 269 w 2343"/>
                <a:gd name="T9" fmla="*/ 1649 h 2330"/>
                <a:gd name="T10" fmla="*/ 386 w 2343"/>
                <a:gd name="T11" fmla="*/ 1821 h 2330"/>
                <a:gd name="T12" fmla="*/ 538 w 2343"/>
                <a:gd name="T13" fmla="*/ 1966 h 2330"/>
                <a:gd name="T14" fmla="*/ 713 w 2343"/>
                <a:gd name="T15" fmla="*/ 2077 h 2330"/>
                <a:gd name="T16" fmla="*/ 907 w 2343"/>
                <a:gd name="T17" fmla="*/ 2151 h 2330"/>
                <a:gd name="T18" fmla="*/ 1115 w 2343"/>
                <a:gd name="T19" fmla="*/ 2183 h 2330"/>
                <a:gd name="T20" fmla="*/ 1325 w 2343"/>
                <a:gd name="T21" fmla="*/ 2175 h 2330"/>
                <a:gd name="T22" fmla="*/ 1527 w 2343"/>
                <a:gd name="T23" fmla="*/ 2122 h 2330"/>
                <a:gd name="T24" fmla="*/ 1712 w 2343"/>
                <a:gd name="T25" fmla="*/ 2031 h 2330"/>
                <a:gd name="T26" fmla="*/ 1877 w 2343"/>
                <a:gd name="T27" fmla="*/ 1902 h 2330"/>
                <a:gd name="T28" fmla="*/ 2014 w 2343"/>
                <a:gd name="T29" fmla="*/ 1744 h 2330"/>
                <a:gd name="T30" fmla="*/ 2116 w 2343"/>
                <a:gd name="T31" fmla="*/ 1561 h 2330"/>
                <a:gd name="T32" fmla="*/ 2179 w 2343"/>
                <a:gd name="T33" fmla="*/ 1362 h 2330"/>
                <a:gd name="T34" fmla="*/ 2200 w 2343"/>
                <a:gd name="T35" fmla="*/ 1153 h 2330"/>
                <a:gd name="T36" fmla="*/ 2179 w 2343"/>
                <a:gd name="T37" fmla="*/ 945 h 2330"/>
                <a:gd name="T38" fmla="*/ 2114 w 2343"/>
                <a:gd name="T39" fmla="*/ 747 h 2330"/>
                <a:gd name="T40" fmla="*/ 2012 w 2343"/>
                <a:gd name="T41" fmla="*/ 564 h 2330"/>
                <a:gd name="T42" fmla="*/ 1874 w 2343"/>
                <a:gd name="T43" fmla="*/ 406 h 2330"/>
                <a:gd name="T44" fmla="*/ 1708 w 2343"/>
                <a:gd name="T45" fmla="*/ 278 h 2330"/>
                <a:gd name="T46" fmla="*/ 1519 w 2343"/>
                <a:gd name="T47" fmla="*/ 188 h 2330"/>
                <a:gd name="T48" fmla="*/ 1317 w 2343"/>
                <a:gd name="T49" fmla="*/ 137 h 2330"/>
                <a:gd name="T50" fmla="*/ 1174 w 2343"/>
                <a:gd name="T51" fmla="*/ 128 h 2330"/>
                <a:gd name="T52" fmla="*/ 1267 w 2343"/>
                <a:gd name="T53" fmla="*/ 5 h 2330"/>
                <a:gd name="T54" fmla="*/ 1497 w 2343"/>
                <a:gd name="T55" fmla="*/ 39 h 2330"/>
                <a:gd name="T56" fmla="*/ 1707 w 2343"/>
                <a:gd name="T57" fmla="*/ 114 h 2330"/>
                <a:gd name="T58" fmla="*/ 1898 w 2343"/>
                <a:gd name="T59" fmla="*/ 237 h 2330"/>
                <a:gd name="T60" fmla="*/ 2060 w 2343"/>
                <a:gd name="T61" fmla="*/ 391 h 2330"/>
                <a:gd name="T62" fmla="*/ 2189 w 2343"/>
                <a:gd name="T63" fmla="*/ 574 h 2330"/>
                <a:gd name="T64" fmla="*/ 2280 w 2343"/>
                <a:gd name="T65" fmla="*/ 776 h 2330"/>
                <a:gd name="T66" fmla="*/ 2331 w 2343"/>
                <a:gd name="T67" fmla="*/ 994 h 2330"/>
                <a:gd name="T68" fmla="*/ 2342 w 2343"/>
                <a:gd name="T69" fmla="*/ 1217 h 2330"/>
                <a:gd name="T70" fmla="*/ 2309 w 2343"/>
                <a:gd name="T71" fmla="*/ 1437 h 2330"/>
                <a:gd name="T72" fmla="*/ 2235 w 2343"/>
                <a:gd name="T73" fmla="*/ 1650 h 2330"/>
                <a:gd name="T74" fmla="*/ 2122 w 2343"/>
                <a:gd name="T75" fmla="*/ 1841 h 2330"/>
                <a:gd name="T76" fmla="*/ 1976 w 2343"/>
                <a:gd name="T77" fmla="*/ 2009 h 2330"/>
                <a:gd name="T78" fmla="*/ 1799 w 2343"/>
                <a:gd name="T79" fmla="*/ 2147 h 2330"/>
                <a:gd name="T80" fmla="*/ 1599 w 2343"/>
                <a:gd name="T81" fmla="*/ 2248 h 2330"/>
                <a:gd name="T82" fmla="*/ 1385 w 2343"/>
                <a:gd name="T83" fmla="*/ 2309 h 2330"/>
                <a:gd name="T84" fmla="*/ 1166 w 2343"/>
                <a:gd name="T85" fmla="*/ 2330 h 2330"/>
                <a:gd name="T86" fmla="*/ 944 w 2343"/>
                <a:gd name="T87" fmla="*/ 2307 h 2330"/>
                <a:gd name="T88" fmla="*/ 728 w 2343"/>
                <a:gd name="T89" fmla="*/ 2242 h 2330"/>
                <a:gd name="T90" fmla="*/ 529 w 2343"/>
                <a:gd name="T91" fmla="*/ 2139 h 2330"/>
                <a:gd name="T92" fmla="*/ 356 w 2343"/>
                <a:gd name="T93" fmla="*/ 1996 h 2330"/>
                <a:gd name="T94" fmla="*/ 213 w 2343"/>
                <a:gd name="T95" fmla="*/ 1829 h 2330"/>
                <a:gd name="T96" fmla="*/ 101 w 2343"/>
                <a:gd name="T97" fmla="*/ 1635 h 2330"/>
                <a:gd name="T98" fmla="*/ 31 w 2343"/>
                <a:gd name="T99" fmla="*/ 1423 h 2330"/>
                <a:gd name="T100" fmla="*/ 0 w 2343"/>
                <a:gd name="T101" fmla="*/ 1202 h 2330"/>
                <a:gd name="T102" fmla="*/ 16 w 2343"/>
                <a:gd name="T103" fmla="*/ 977 h 2330"/>
                <a:gd name="T104" fmla="*/ 70 w 2343"/>
                <a:gd name="T105" fmla="*/ 762 h 2330"/>
                <a:gd name="T106" fmla="*/ 233 w 2343"/>
                <a:gd name="T107" fmla="*/ 739 h 2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43" h="2330">
                  <a:moveTo>
                    <a:pt x="233" y="739"/>
                  </a:moveTo>
                  <a:lnTo>
                    <a:pt x="196" y="836"/>
                  </a:lnTo>
                  <a:lnTo>
                    <a:pt x="169" y="935"/>
                  </a:lnTo>
                  <a:lnTo>
                    <a:pt x="152" y="1039"/>
                  </a:lnTo>
                  <a:lnTo>
                    <a:pt x="144" y="1145"/>
                  </a:lnTo>
                  <a:lnTo>
                    <a:pt x="148" y="1249"/>
                  </a:lnTo>
                  <a:lnTo>
                    <a:pt x="164" y="1351"/>
                  </a:lnTo>
                  <a:lnTo>
                    <a:pt x="187" y="1455"/>
                  </a:lnTo>
                  <a:lnTo>
                    <a:pt x="223" y="1552"/>
                  </a:lnTo>
                  <a:lnTo>
                    <a:pt x="269" y="1649"/>
                  </a:lnTo>
                  <a:lnTo>
                    <a:pt x="323" y="1737"/>
                  </a:lnTo>
                  <a:lnTo>
                    <a:pt x="386" y="1821"/>
                  </a:lnTo>
                  <a:lnTo>
                    <a:pt x="458" y="1895"/>
                  </a:lnTo>
                  <a:lnTo>
                    <a:pt x="538" y="1966"/>
                  </a:lnTo>
                  <a:lnTo>
                    <a:pt x="623" y="2026"/>
                  </a:lnTo>
                  <a:lnTo>
                    <a:pt x="713" y="2077"/>
                  </a:lnTo>
                  <a:lnTo>
                    <a:pt x="809" y="2118"/>
                  </a:lnTo>
                  <a:lnTo>
                    <a:pt x="907" y="2151"/>
                  </a:lnTo>
                  <a:lnTo>
                    <a:pt x="1012" y="2172"/>
                  </a:lnTo>
                  <a:lnTo>
                    <a:pt x="1115" y="2183"/>
                  </a:lnTo>
                  <a:lnTo>
                    <a:pt x="1220" y="2183"/>
                  </a:lnTo>
                  <a:lnTo>
                    <a:pt x="1325" y="2175"/>
                  </a:lnTo>
                  <a:lnTo>
                    <a:pt x="1427" y="2153"/>
                  </a:lnTo>
                  <a:lnTo>
                    <a:pt x="1527" y="2122"/>
                  </a:lnTo>
                  <a:lnTo>
                    <a:pt x="1621" y="2082"/>
                  </a:lnTo>
                  <a:lnTo>
                    <a:pt x="1712" y="2031"/>
                  </a:lnTo>
                  <a:lnTo>
                    <a:pt x="1799" y="1971"/>
                  </a:lnTo>
                  <a:lnTo>
                    <a:pt x="1877" y="1902"/>
                  </a:lnTo>
                  <a:lnTo>
                    <a:pt x="1952" y="1829"/>
                  </a:lnTo>
                  <a:lnTo>
                    <a:pt x="2014" y="1744"/>
                  </a:lnTo>
                  <a:lnTo>
                    <a:pt x="2071" y="1655"/>
                  </a:lnTo>
                  <a:lnTo>
                    <a:pt x="2116" y="1561"/>
                  </a:lnTo>
                  <a:lnTo>
                    <a:pt x="2152" y="1463"/>
                  </a:lnTo>
                  <a:lnTo>
                    <a:pt x="2179" y="1362"/>
                  </a:lnTo>
                  <a:lnTo>
                    <a:pt x="2193" y="1258"/>
                  </a:lnTo>
                  <a:lnTo>
                    <a:pt x="2200" y="1153"/>
                  </a:lnTo>
                  <a:lnTo>
                    <a:pt x="2193" y="1049"/>
                  </a:lnTo>
                  <a:lnTo>
                    <a:pt x="2179" y="945"/>
                  </a:lnTo>
                  <a:lnTo>
                    <a:pt x="2151" y="844"/>
                  </a:lnTo>
                  <a:lnTo>
                    <a:pt x="2114" y="747"/>
                  </a:lnTo>
                  <a:lnTo>
                    <a:pt x="2068" y="651"/>
                  </a:lnTo>
                  <a:lnTo>
                    <a:pt x="2012" y="564"/>
                  </a:lnTo>
                  <a:lnTo>
                    <a:pt x="1947" y="483"/>
                  </a:lnTo>
                  <a:lnTo>
                    <a:pt x="1874" y="406"/>
                  </a:lnTo>
                  <a:lnTo>
                    <a:pt x="1796" y="339"/>
                  </a:lnTo>
                  <a:lnTo>
                    <a:pt x="1708" y="278"/>
                  </a:lnTo>
                  <a:lnTo>
                    <a:pt x="1617" y="230"/>
                  </a:lnTo>
                  <a:lnTo>
                    <a:pt x="1519" y="188"/>
                  </a:lnTo>
                  <a:lnTo>
                    <a:pt x="1419" y="159"/>
                  </a:lnTo>
                  <a:lnTo>
                    <a:pt x="1317" y="137"/>
                  </a:lnTo>
                  <a:lnTo>
                    <a:pt x="1214" y="128"/>
                  </a:lnTo>
                  <a:lnTo>
                    <a:pt x="1174" y="128"/>
                  </a:lnTo>
                  <a:lnTo>
                    <a:pt x="1174" y="0"/>
                  </a:lnTo>
                  <a:lnTo>
                    <a:pt x="1267" y="5"/>
                  </a:lnTo>
                  <a:lnTo>
                    <a:pt x="1393" y="23"/>
                  </a:lnTo>
                  <a:lnTo>
                    <a:pt x="1497" y="39"/>
                  </a:lnTo>
                  <a:lnTo>
                    <a:pt x="1599" y="68"/>
                  </a:lnTo>
                  <a:lnTo>
                    <a:pt x="1707" y="114"/>
                  </a:lnTo>
                  <a:lnTo>
                    <a:pt x="1807" y="171"/>
                  </a:lnTo>
                  <a:lnTo>
                    <a:pt x="1898" y="237"/>
                  </a:lnTo>
                  <a:lnTo>
                    <a:pt x="1983" y="310"/>
                  </a:lnTo>
                  <a:lnTo>
                    <a:pt x="2060" y="391"/>
                  </a:lnTo>
                  <a:lnTo>
                    <a:pt x="2130" y="479"/>
                  </a:lnTo>
                  <a:lnTo>
                    <a:pt x="2189" y="574"/>
                  </a:lnTo>
                  <a:lnTo>
                    <a:pt x="2238" y="674"/>
                  </a:lnTo>
                  <a:lnTo>
                    <a:pt x="2280" y="776"/>
                  </a:lnTo>
                  <a:lnTo>
                    <a:pt x="2311" y="883"/>
                  </a:lnTo>
                  <a:lnTo>
                    <a:pt x="2331" y="994"/>
                  </a:lnTo>
                  <a:lnTo>
                    <a:pt x="2343" y="1105"/>
                  </a:lnTo>
                  <a:lnTo>
                    <a:pt x="2342" y="1217"/>
                  </a:lnTo>
                  <a:lnTo>
                    <a:pt x="2329" y="1328"/>
                  </a:lnTo>
                  <a:lnTo>
                    <a:pt x="2309" y="1437"/>
                  </a:lnTo>
                  <a:lnTo>
                    <a:pt x="2277" y="1546"/>
                  </a:lnTo>
                  <a:lnTo>
                    <a:pt x="2235" y="1650"/>
                  </a:lnTo>
                  <a:lnTo>
                    <a:pt x="2184" y="1750"/>
                  </a:lnTo>
                  <a:lnTo>
                    <a:pt x="2122" y="1841"/>
                  </a:lnTo>
                  <a:lnTo>
                    <a:pt x="2052" y="1930"/>
                  </a:lnTo>
                  <a:lnTo>
                    <a:pt x="1976" y="2009"/>
                  </a:lnTo>
                  <a:lnTo>
                    <a:pt x="1890" y="2082"/>
                  </a:lnTo>
                  <a:lnTo>
                    <a:pt x="1799" y="2147"/>
                  </a:lnTo>
                  <a:lnTo>
                    <a:pt x="1702" y="2202"/>
                  </a:lnTo>
                  <a:lnTo>
                    <a:pt x="1599" y="2248"/>
                  </a:lnTo>
                  <a:lnTo>
                    <a:pt x="1493" y="2283"/>
                  </a:lnTo>
                  <a:lnTo>
                    <a:pt x="1385" y="2309"/>
                  </a:lnTo>
                  <a:lnTo>
                    <a:pt x="1276" y="2325"/>
                  </a:lnTo>
                  <a:lnTo>
                    <a:pt x="1166" y="2330"/>
                  </a:lnTo>
                  <a:lnTo>
                    <a:pt x="1053" y="2322"/>
                  </a:lnTo>
                  <a:lnTo>
                    <a:pt x="944" y="2307"/>
                  </a:lnTo>
                  <a:lnTo>
                    <a:pt x="833" y="2279"/>
                  </a:lnTo>
                  <a:lnTo>
                    <a:pt x="728" y="2242"/>
                  </a:lnTo>
                  <a:lnTo>
                    <a:pt x="628" y="2195"/>
                  </a:lnTo>
                  <a:lnTo>
                    <a:pt x="529" y="2139"/>
                  </a:lnTo>
                  <a:lnTo>
                    <a:pt x="439" y="2076"/>
                  </a:lnTo>
                  <a:lnTo>
                    <a:pt x="356" y="1996"/>
                  </a:lnTo>
                  <a:lnTo>
                    <a:pt x="280" y="1918"/>
                  </a:lnTo>
                  <a:lnTo>
                    <a:pt x="213" y="1829"/>
                  </a:lnTo>
                  <a:lnTo>
                    <a:pt x="152" y="1735"/>
                  </a:lnTo>
                  <a:lnTo>
                    <a:pt x="101" y="1635"/>
                  </a:lnTo>
                  <a:lnTo>
                    <a:pt x="61" y="1530"/>
                  </a:lnTo>
                  <a:lnTo>
                    <a:pt x="31" y="1423"/>
                  </a:lnTo>
                  <a:lnTo>
                    <a:pt x="10" y="1311"/>
                  </a:lnTo>
                  <a:lnTo>
                    <a:pt x="0" y="1202"/>
                  </a:lnTo>
                  <a:lnTo>
                    <a:pt x="2" y="1089"/>
                  </a:lnTo>
                  <a:lnTo>
                    <a:pt x="16" y="977"/>
                  </a:lnTo>
                  <a:lnTo>
                    <a:pt x="37" y="867"/>
                  </a:lnTo>
                  <a:lnTo>
                    <a:pt x="70" y="762"/>
                  </a:lnTo>
                  <a:lnTo>
                    <a:pt x="101" y="685"/>
                  </a:lnTo>
                  <a:lnTo>
                    <a:pt x="233" y="739"/>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73098" name="Freeform 10"/>
            <p:cNvSpPr>
              <a:spLocks/>
            </p:cNvSpPr>
            <p:nvPr/>
          </p:nvSpPr>
          <p:spPr bwMode="auto">
            <a:xfrm>
              <a:off x="4121" y="2153"/>
              <a:ext cx="685" cy="685"/>
            </a:xfrm>
            <a:custGeom>
              <a:avLst/>
              <a:gdLst>
                <a:gd name="T0" fmla="*/ 52 w 2056"/>
                <a:gd name="T1" fmla="*/ 708 h 2055"/>
                <a:gd name="T2" fmla="*/ 8 w 2056"/>
                <a:gd name="T3" fmla="*/ 911 h 2055"/>
                <a:gd name="T4" fmla="*/ 4 w 2056"/>
                <a:gd name="T5" fmla="*/ 1121 h 2055"/>
                <a:gd name="T6" fmla="*/ 43 w 2056"/>
                <a:gd name="T7" fmla="*/ 1327 h 2055"/>
                <a:gd name="T8" fmla="*/ 125 w 2056"/>
                <a:gd name="T9" fmla="*/ 1521 h 2055"/>
                <a:gd name="T10" fmla="*/ 242 w 2056"/>
                <a:gd name="T11" fmla="*/ 1693 h 2055"/>
                <a:gd name="T12" fmla="*/ 394 w 2056"/>
                <a:gd name="T13" fmla="*/ 1838 h 2055"/>
                <a:gd name="T14" fmla="*/ 569 w 2056"/>
                <a:gd name="T15" fmla="*/ 1949 h 2055"/>
                <a:gd name="T16" fmla="*/ 763 w 2056"/>
                <a:gd name="T17" fmla="*/ 2023 h 2055"/>
                <a:gd name="T18" fmla="*/ 971 w 2056"/>
                <a:gd name="T19" fmla="*/ 2055 h 2055"/>
                <a:gd name="T20" fmla="*/ 1181 w 2056"/>
                <a:gd name="T21" fmla="*/ 2047 h 2055"/>
                <a:gd name="T22" fmla="*/ 1383 w 2056"/>
                <a:gd name="T23" fmla="*/ 1994 h 2055"/>
                <a:gd name="T24" fmla="*/ 1568 w 2056"/>
                <a:gd name="T25" fmla="*/ 1903 h 2055"/>
                <a:gd name="T26" fmla="*/ 1733 w 2056"/>
                <a:gd name="T27" fmla="*/ 1774 h 2055"/>
                <a:gd name="T28" fmla="*/ 1870 w 2056"/>
                <a:gd name="T29" fmla="*/ 1616 h 2055"/>
                <a:gd name="T30" fmla="*/ 1972 w 2056"/>
                <a:gd name="T31" fmla="*/ 1433 h 2055"/>
                <a:gd name="T32" fmla="*/ 2035 w 2056"/>
                <a:gd name="T33" fmla="*/ 1234 h 2055"/>
                <a:gd name="T34" fmla="*/ 2056 w 2056"/>
                <a:gd name="T35" fmla="*/ 1025 h 2055"/>
                <a:gd name="T36" fmla="*/ 2035 w 2056"/>
                <a:gd name="T37" fmla="*/ 817 h 2055"/>
                <a:gd name="T38" fmla="*/ 1970 w 2056"/>
                <a:gd name="T39" fmla="*/ 619 h 2055"/>
                <a:gd name="T40" fmla="*/ 1868 w 2056"/>
                <a:gd name="T41" fmla="*/ 436 h 2055"/>
                <a:gd name="T42" fmla="*/ 1730 w 2056"/>
                <a:gd name="T43" fmla="*/ 278 h 2055"/>
                <a:gd name="T44" fmla="*/ 1564 w 2056"/>
                <a:gd name="T45" fmla="*/ 150 h 2055"/>
                <a:gd name="T46" fmla="*/ 1375 w 2056"/>
                <a:gd name="T47" fmla="*/ 60 h 2055"/>
                <a:gd name="T48" fmla="*/ 1173 w 2056"/>
                <a:gd name="T49" fmla="*/ 9 h 2055"/>
                <a:gd name="T50" fmla="*/ 1030 w 2056"/>
                <a:gd name="T51" fmla="*/ 0 h 2055"/>
                <a:gd name="T52" fmla="*/ 863 w 2056"/>
                <a:gd name="T53" fmla="*/ 12 h 2055"/>
                <a:gd name="T54" fmla="*/ 660 w 2056"/>
                <a:gd name="T55" fmla="*/ 66 h 2055"/>
                <a:gd name="T56" fmla="*/ 474 w 2056"/>
                <a:gd name="T57" fmla="*/ 162 h 2055"/>
                <a:gd name="T58" fmla="*/ 310 w 2056"/>
                <a:gd name="T59" fmla="*/ 293 h 2055"/>
                <a:gd name="T60" fmla="*/ 175 w 2056"/>
                <a:gd name="T61" fmla="*/ 452 h 2055"/>
                <a:gd name="T62" fmla="*/ 89 w 2056"/>
                <a:gd name="T63" fmla="*/ 611 h 2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56" h="2055">
                  <a:moveTo>
                    <a:pt x="89" y="611"/>
                  </a:moveTo>
                  <a:lnTo>
                    <a:pt x="52" y="708"/>
                  </a:lnTo>
                  <a:lnTo>
                    <a:pt x="25" y="807"/>
                  </a:lnTo>
                  <a:lnTo>
                    <a:pt x="8" y="911"/>
                  </a:lnTo>
                  <a:lnTo>
                    <a:pt x="0" y="1017"/>
                  </a:lnTo>
                  <a:lnTo>
                    <a:pt x="4" y="1121"/>
                  </a:lnTo>
                  <a:lnTo>
                    <a:pt x="20" y="1223"/>
                  </a:lnTo>
                  <a:lnTo>
                    <a:pt x="43" y="1327"/>
                  </a:lnTo>
                  <a:lnTo>
                    <a:pt x="79" y="1424"/>
                  </a:lnTo>
                  <a:lnTo>
                    <a:pt x="125" y="1521"/>
                  </a:lnTo>
                  <a:lnTo>
                    <a:pt x="179" y="1609"/>
                  </a:lnTo>
                  <a:lnTo>
                    <a:pt x="242" y="1693"/>
                  </a:lnTo>
                  <a:lnTo>
                    <a:pt x="314" y="1767"/>
                  </a:lnTo>
                  <a:lnTo>
                    <a:pt x="394" y="1838"/>
                  </a:lnTo>
                  <a:lnTo>
                    <a:pt x="479" y="1898"/>
                  </a:lnTo>
                  <a:lnTo>
                    <a:pt x="569" y="1949"/>
                  </a:lnTo>
                  <a:lnTo>
                    <a:pt x="665" y="1990"/>
                  </a:lnTo>
                  <a:lnTo>
                    <a:pt x="763" y="2023"/>
                  </a:lnTo>
                  <a:lnTo>
                    <a:pt x="868" y="2044"/>
                  </a:lnTo>
                  <a:lnTo>
                    <a:pt x="971" y="2055"/>
                  </a:lnTo>
                  <a:lnTo>
                    <a:pt x="1076" y="2055"/>
                  </a:lnTo>
                  <a:lnTo>
                    <a:pt x="1181" y="2047"/>
                  </a:lnTo>
                  <a:lnTo>
                    <a:pt x="1283" y="2025"/>
                  </a:lnTo>
                  <a:lnTo>
                    <a:pt x="1383" y="1994"/>
                  </a:lnTo>
                  <a:lnTo>
                    <a:pt x="1477" y="1954"/>
                  </a:lnTo>
                  <a:lnTo>
                    <a:pt x="1568" y="1903"/>
                  </a:lnTo>
                  <a:lnTo>
                    <a:pt x="1655" y="1843"/>
                  </a:lnTo>
                  <a:lnTo>
                    <a:pt x="1733" y="1774"/>
                  </a:lnTo>
                  <a:lnTo>
                    <a:pt x="1808" y="1701"/>
                  </a:lnTo>
                  <a:lnTo>
                    <a:pt x="1870" y="1616"/>
                  </a:lnTo>
                  <a:lnTo>
                    <a:pt x="1927" y="1527"/>
                  </a:lnTo>
                  <a:lnTo>
                    <a:pt x="1972" y="1433"/>
                  </a:lnTo>
                  <a:lnTo>
                    <a:pt x="2008" y="1335"/>
                  </a:lnTo>
                  <a:lnTo>
                    <a:pt x="2035" y="1234"/>
                  </a:lnTo>
                  <a:lnTo>
                    <a:pt x="2049" y="1130"/>
                  </a:lnTo>
                  <a:lnTo>
                    <a:pt x="2056" y="1025"/>
                  </a:lnTo>
                  <a:lnTo>
                    <a:pt x="2049" y="921"/>
                  </a:lnTo>
                  <a:lnTo>
                    <a:pt x="2035" y="817"/>
                  </a:lnTo>
                  <a:lnTo>
                    <a:pt x="2007" y="716"/>
                  </a:lnTo>
                  <a:lnTo>
                    <a:pt x="1970" y="619"/>
                  </a:lnTo>
                  <a:lnTo>
                    <a:pt x="1924" y="523"/>
                  </a:lnTo>
                  <a:lnTo>
                    <a:pt x="1868" y="436"/>
                  </a:lnTo>
                  <a:lnTo>
                    <a:pt x="1803" y="355"/>
                  </a:lnTo>
                  <a:lnTo>
                    <a:pt x="1730" y="278"/>
                  </a:lnTo>
                  <a:lnTo>
                    <a:pt x="1652" y="211"/>
                  </a:lnTo>
                  <a:lnTo>
                    <a:pt x="1564" y="150"/>
                  </a:lnTo>
                  <a:lnTo>
                    <a:pt x="1473" y="102"/>
                  </a:lnTo>
                  <a:lnTo>
                    <a:pt x="1375" y="60"/>
                  </a:lnTo>
                  <a:lnTo>
                    <a:pt x="1275" y="31"/>
                  </a:lnTo>
                  <a:lnTo>
                    <a:pt x="1173" y="9"/>
                  </a:lnTo>
                  <a:lnTo>
                    <a:pt x="1070" y="0"/>
                  </a:lnTo>
                  <a:lnTo>
                    <a:pt x="1030" y="0"/>
                  </a:lnTo>
                  <a:lnTo>
                    <a:pt x="965" y="2"/>
                  </a:lnTo>
                  <a:lnTo>
                    <a:pt x="863" y="12"/>
                  </a:lnTo>
                  <a:lnTo>
                    <a:pt x="759" y="35"/>
                  </a:lnTo>
                  <a:lnTo>
                    <a:pt x="660" y="66"/>
                  </a:lnTo>
                  <a:lnTo>
                    <a:pt x="564" y="110"/>
                  </a:lnTo>
                  <a:lnTo>
                    <a:pt x="474" y="162"/>
                  </a:lnTo>
                  <a:lnTo>
                    <a:pt x="389" y="223"/>
                  </a:lnTo>
                  <a:lnTo>
                    <a:pt x="310" y="293"/>
                  </a:lnTo>
                  <a:lnTo>
                    <a:pt x="237" y="368"/>
                  </a:lnTo>
                  <a:lnTo>
                    <a:pt x="175" y="452"/>
                  </a:lnTo>
                  <a:lnTo>
                    <a:pt x="122" y="542"/>
                  </a:lnTo>
                  <a:lnTo>
                    <a:pt x="89" y="611"/>
                  </a:lnTo>
                  <a:close/>
                </a:path>
              </a:pathLst>
            </a:custGeom>
            <a:solidFill>
              <a:srgbClr val="FFFFFF"/>
            </a:solidFill>
            <a:ln w="0">
              <a:solidFill>
                <a:srgbClr val="FFFFFF"/>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73099" name="Freeform 11"/>
            <p:cNvSpPr>
              <a:spLocks/>
            </p:cNvSpPr>
            <p:nvPr/>
          </p:nvSpPr>
          <p:spPr bwMode="auto">
            <a:xfrm>
              <a:off x="4431" y="2195"/>
              <a:ext cx="240" cy="365"/>
            </a:xfrm>
            <a:custGeom>
              <a:avLst/>
              <a:gdLst>
                <a:gd name="T0" fmla="*/ 196 w 720"/>
                <a:gd name="T1" fmla="*/ 855 h 1095"/>
                <a:gd name="T2" fmla="*/ 81 w 720"/>
                <a:gd name="T3" fmla="*/ 0 h 1095"/>
                <a:gd name="T4" fmla="*/ 0 w 720"/>
                <a:gd name="T5" fmla="*/ 1095 h 1095"/>
                <a:gd name="T6" fmla="*/ 720 w 720"/>
                <a:gd name="T7" fmla="*/ 925 h 1095"/>
                <a:gd name="T8" fmla="*/ 196 w 720"/>
                <a:gd name="T9" fmla="*/ 855 h 1095"/>
              </a:gdLst>
              <a:ahLst/>
              <a:cxnLst>
                <a:cxn ang="0">
                  <a:pos x="T0" y="T1"/>
                </a:cxn>
                <a:cxn ang="0">
                  <a:pos x="T2" y="T3"/>
                </a:cxn>
                <a:cxn ang="0">
                  <a:pos x="T4" y="T5"/>
                </a:cxn>
                <a:cxn ang="0">
                  <a:pos x="T6" y="T7"/>
                </a:cxn>
                <a:cxn ang="0">
                  <a:pos x="T8" y="T9"/>
                </a:cxn>
              </a:cxnLst>
              <a:rect l="0" t="0" r="r" b="b"/>
              <a:pathLst>
                <a:path w="720" h="1095">
                  <a:moveTo>
                    <a:pt x="196" y="855"/>
                  </a:moveTo>
                  <a:lnTo>
                    <a:pt x="81" y="0"/>
                  </a:lnTo>
                  <a:lnTo>
                    <a:pt x="0" y="1095"/>
                  </a:lnTo>
                  <a:lnTo>
                    <a:pt x="720" y="925"/>
                  </a:lnTo>
                  <a:lnTo>
                    <a:pt x="196" y="855"/>
                  </a:lnTo>
                  <a:close/>
                </a:path>
              </a:pathLst>
            </a:custGeom>
            <a:solidFill>
              <a:srgbClr val="000000"/>
            </a:solidFill>
            <a:ln w="0">
              <a:solidFill>
                <a:srgbClr val="000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grpSp>
      <p:sp>
        <p:nvSpPr>
          <p:cNvPr id="473100" name="Rectangle 12"/>
          <p:cNvSpPr>
            <a:spLocks noChangeArrowheads="1"/>
          </p:cNvSpPr>
          <p:nvPr/>
        </p:nvSpPr>
        <p:spPr bwMode="auto">
          <a:xfrm>
            <a:off x="1828800" y="1981200"/>
            <a:ext cx="5551488" cy="17684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eaLnBrk="1" hangingPunct="1">
              <a:spcBef>
                <a:spcPct val="20000"/>
              </a:spcBef>
              <a:buSzPct val="80000"/>
            </a:pPr>
            <a:r>
              <a:rPr lang="en-US" sz="5000">
                <a:solidFill>
                  <a:srgbClr val="006600"/>
                </a:solidFill>
                <a:effectLst>
                  <a:outerShdw blurRad="38100" dist="38100" dir="2700000" algn="tl">
                    <a:srgbClr val="000000"/>
                  </a:outerShdw>
                </a:effectLst>
              </a:rPr>
              <a:t>F</a:t>
            </a:r>
            <a:r>
              <a:rPr lang="en-US" sz="5000" baseline="-25000">
                <a:solidFill>
                  <a:srgbClr val="006600"/>
                </a:solidFill>
                <a:effectLst>
                  <a:outerShdw blurRad="38100" dist="38100" dir="2700000" algn="tl">
                    <a:srgbClr val="000000"/>
                  </a:outerShdw>
                </a:effectLst>
              </a:rPr>
              <a:t>n</a:t>
            </a:r>
            <a:r>
              <a:rPr lang="en-US" sz="5000">
                <a:solidFill>
                  <a:srgbClr val="006600"/>
                </a:solidFill>
                <a:effectLst>
                  <a:outerShdw blurRad="38100" dist="38100" dir="2700000" algn="tl">
                    <a:srgbClr val="000000"/>
                  </a:outerShdw>
                </a:effectLst>
              </a:rPr>
              <a:t> = $100(1 + .08)</a:t>
            </a:r>
            <a:r>
              <a:rPr lang="en-US" sz="5000" baseline="30000">
                <a:solidFill>
                  <a:srgbClr val="006600"/>
                </a:solidFill>
                <a:effectLst>
                  <a:outerShdw blurRad="38100" dist="38100" dir="2700000" algn="tl">
                    <a:srgbClr val="000000"/>
                  </a:outerShdw>
                </a:effectLst>
              </a:rPr>
              <a:t>2</a:t>
            </a:r>
          </a:p>
          <a:p>
            <a:pPr eaLnBrk="1" hangingPunct="1">
              <a:spcBef>
                <a:spcPct val="20000"/>
              </a:spcBef>
              <a:buSzPct val="80000"/>
            </a:pPr>
            <a:r>
              <a:rPr lang="en-US" sz="5000">
                <a:solidFill>
                  <a:srgbClr val="006600"/>
                </a:solidFill>
                <a:effectLst>
                  <a:outerShdw blurRad="38100" dist="38100" dir="2700000" algn="tl">
                    <a:srgbClr val="000000"/>
                  </a:outerShdw>
                </a:effectLst>
              </a:rPr>
              <a:t>F</a:t>
            </a:r>
            <a:r>
              <a:rPr lang="en-US" sz="5000" baseline="-25000">
                <a:solidFill>
                  <a:srgbClr val="006600"/>
                </a:solidFill>
                <a:effectLst>
                  <a:outerShdw blurRad="38100" dist="38100" dir="2700000" algn="tl">
                    <a:srgbClr val="000000"/>
                  </a:outerShdw>
                </a:effectLst>
              </a:rPr>
              <a:t>n</a:t>
            </a:r>
            <a:r>
              <a:rPr lang="en-US" sz="5000">
                <a:solidFill>
                  <a:srgbClr val="006600"/>
                </a:solidFill>
                <a:effectLst>
                  <a:outerShdw blurRad="38100" dist="38100" dir="2700000" algn="tl">
                    <a:srgbClr val="000000"/>
                  </a:outerShdw>
                </a:effectLst>
              </a:rPr>
              <a:t> = $116.64</a:t>
            </a:r>
          </a:p>
        </p:txBody>
      </p:sp>
      <p:sp>
        <p:nvSpPr>
          <p:cNvPr id="13" name="Slide Number Placeholder 12"/>
          <p:cNvSpPr>
            <a:spLocks noGrp="1"/>
          </p:cNvSpPr>
          <p:nvPr>
            <p:ph type="sldNum" sz="quarter" idx="11"/>
          </p:nvPr>
        </p:nvSpPr>
        <p:spPr/>
        <p:txBody>
          <a:bodyPr/>
          <a:lstStyle/>
          <a:p>
            <a:fld id="{3681F8DE-B512-49A0-9231-DD433C26DAB6}" type="slidenum">
              <a:rPr lang="en-US" smtClean="0"/>
              <a:pPr/>
              <a:t>22</a:t>
            </a:fld>
            <a:endParaRPr lang="en-US"/>
          </a:p>
        </p:txBody>
      </p:sp>
    </p:spTree>
    <p:extLst>
      <p:ext uri="{BB962C8B-B14F-4D97-AF65-F5344CB8AC3E}">
        <p14:creationId xmlns:p14="http://schemas.microsoft.com/office/powerpoint/2010/main" xmlns="" val="3894846627"/>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77186" name="Rectangle 2"/>
          <p:cNvSpPr>
            <a:spLocks noGrp="1" noChangeArrowheads="1"/>
          </p:cNvSpPr>
          <p:nvPr>
            <p:ph type="title"/>
          </p:nvPr>
        </p:nvSpPr>
        <p:spPr>
          <a:xfrm>
            <a:off x="457200" y="542924"/>
            <a:ext cx="8305800" cy="828675"/>
          </a:xfr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0" tIns="45720" rIns="0" bIns="0" numCol="1" anchor="b" anchorCtr="0" compatLnSpc="1">
            <a:prstTxWarp prst="textNoShape">
              <a:avLst/>
            </a:prstTxWarp>
            <a:normAutofit/>
            <a:scene3d>
              <a:camera prst="orthographicFront"/>
              <a:lightRig rig="freezing" dir="t">
                <a:rot lat="0" lon="0" rev="5640000"/>
              </a:lightRig>
            </a:scene3d>
            <a:sp3d prstMaterial="flat">
              <a:contourClr>
                <a:schemeClr val="tx2"/>
              </a:contourClr>
            </a:sp3d>
          </a:bodyPr>
          <a:lstStyle/>
          <a:p>
            <a:r>
              <a:rPr lang="en-US"/>
              <a:t>Computation of Present Value</a:t>
            </a:r>
          </a:p>
        </p:txBody>
      </p:sp>
      <p:sp>
        <p:nvSpPr>
          <p:cNvPr id="477187" name="Line 3"/>
          <p:cNvSpPr>
            <a:spLocks noChangeShapeType="1"/>
          </p:cNvSpPr>
          <p:nvPr/>
        </p:nvSpPr>
        <p:spPr bwMode="auto">
          <a:xfrm>
            <a:off x="533400" y="3683000"/>
            <a:ext cx="8001000" cy="0"/>
          </a:xfrm>
          <a:prstGeom prst="line">
            <a:avLst/>
          </a:prstGeom>
          <a:noFill/>
          <a:ln w="57150">
            <a:solidFill>
              <a:schemeClr val="tx1"/>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a:latin typeface="+mn-lt"/>
            </a:endParaRPr>
          </a:p>
        </p:txBody>
      </p:sp>
      <p:sp>
        <p:nvSpPr>
          <p:cNvPr id="477188" name="Line 4"/>
          <p:cNvSpPr>
            <a:spLocks noChangeShapeType="1"/>
          </p:cNvSpPr>
          <p:nvPr/>
        </p:nvSpPr>
        <p:spPr bwMode="auto">
          <a:xfrm>
            <a:off x="1066800" y="3429000"/>
            <a:ext cx="0" cy="533400"/>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a:latin typeface="+mn-lt"/>
            </a:endParaRPr>
          </a:p>
        </p:txBody>
      </p:sp>
      <p:sp>
        <p:nvSpPr>
          <p:cNvPr id="477189" name="Line 5"/>
          <p:cNvSpPr>
            <a:spLocks noChangeShapeType="1"/>
          </p:cNvSpPr>
          <p:nvPr/>
        </p:nvSpPr>
        <p:spPr bwMode="auto">
          <a:xfrm>
            <a:off x="7848600" y="3454400"/>
            <a:ext cx="0" cy="533400"/>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endParaRPr lang="en-US">
              <a:latin typeface="+mn-lt"/>
            </a:endParaRPr>
          </a:p>
        </p:txBody>
      </p:sp>
      <p:sp>
        <p:nvSpPr>
          <p:cNvPr id="477190" name="Text Box 6"/>
          <p:cNvSpPr txBox="1">
            <a:spLocks noChangeArrowheads="1"/>
          </p:cNvSpPr>
          <p:nvPr/>
        </p:nvSpPr>
        <p:spPr bwMode="auto">
          <a:xfrm>
            <a:off x="114300" y="3911600"/>
            <a:ext cx="1905000" cy="83099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spAutoFit/>
          </a:bodyPr>
          <a:lstStyle/>
          <a:p>
            <a:pPr algn="ctr">
              <a:spcBef>
                <a:spcPct val="50000"/>
              </a:spcBef>
            </a:pPr>
            <a:r>
              <a:rPr lang="en-US" sz="2400">
                <a:latin typeface="+mn-lt"/>
              </a:rPr>
              <a:t>Present Value</a:t>
            </a:r>
          </a:p>
        </p:txBody>
      </p:sp>
      <p:sp>
        <p:nvSpPr>
          <p:cNvPr id="477191" name="Text Box 7"/>
          <p:cNvSpPr txBox="1">
            <a:spLocks noChangeArrowheads="1"/>
          </p:cNvSpPr>
          <p:nvPr/>
        </p:nvSpPr>
        <p:spPr bwMode="auto">
          <a:xfrm>
            <a:off x="6896100" y="3911600"/>
            <a:ext cx="1905000"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spAutoFit/>
          </a:bodyPr>
          <a:lstStyle/>
          <a:p>
            <a:pPr algn="ctr">
              <a:spcBef>
                <a:spcPct val="50000"/>
              </a:spcBef>
            </a:pPr>
            <a:r>
              <a:rPr lang="en-US" sz="2400">
                <a:latin typeface="+mn-lt"/>
              </a:rPr>
              <a:t>Future Value</a:t>
            </a:r>
          </a:p>
        </p:txBody>
      </p:sp>
      <p:sp>
        <p:nvSpPr>
          <p:cNvPr id="477192" name="Text Box 8"/>
          <p:cNvSpPr txBox="1">
            <a:spLocks noChangeArrowheads="1"/>
          </p:cNvSpPr>
          <p:nvPr/>
        </p:nvSpPr>
        <p:spPr bwMode="auto">
          <a:xfrm>
            <a:off x="457200" y="1600200"/>
            <a:ext cx="7924800" cy="107721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spAutoFit/>
          </a:bodyPr>
          <a:lstStyle/>
          <a:p>
            <a:pPr algn="ctr">
              <a:spcBef>
                <a:spcPct val="50000"/>
              </a:spcBef>
            </a:pPr>
            <a:r>
              <a:rPr lang="en-US" sz="3200">
                <a:solidFill>
                  <a:schemeClr val="accent2"/>
                </a:solidFill>
                <a:latin typeface="+mn-lt"/>
              </a:rPr>
              <a:t>An investment can be viewed in two ways—its future value or its present value.</a:t>
            </a:r>
          </a:p>
        </p:txBody>
      </p:sp>
      <p:sp>
        <p:nvSpPr>
          <p:cNvPr id="477193" name="Text Box 9"/>
          <p:cNvSpPr txBox="1">
            <a:spLocks noChangeArrowheads="1"/>
          </p:cNvSpPr>
          <p:nvPr/>
        </p:nvSpPr>
        <p:spPr bwMode="auto">
          <a:xfrm>
            <a:off x="457200" y="4999038"/>
            <a:ext cx="7924800" cy="15696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spAutoFit/>
          </a:bodyPr>
          <a:lstStyle/>
          <a:p>
            <a:pPr algn="ctr">
              <a:spcBef>
                <a:spcPct val="50000"/>
              </a:spcBef>
            </a:pPr>
            <a:r>
              <a:rPr lang="en-US" sz="3200">
                <a:solidFill>
                  <a:schemeClr val="accent2"/>
                </a:solidFill>
                <a:latin typeface="+mn-lt"/>
              </a:rPr>
              <a:t>Let’s look at a situation where the future value is known and the present value is the unknown.</a:t>
            </a:r>
          </a:p>
        </p:txBody>
      </p:sp>
      <p:grpSp>
        <p:nvGrpSpPr>
          <p:cNvPr id="477194" name="Group 10"/>
          <p:cNvGrpSpPr>
            <a:grpSpLocks/>
          </p:cNvGrpSpPr>
          <p:nvPr/>
        </p:nvGrpSpPr>
        <p:grpSpPr bwMode="auto">
          <a:xfrm>
            <a:off x="8377238" y="5791200"/>
            <a:ext cx="755650" cy="685800"/>
            <a:chOff x="3460" y="1054"/>
            <a:chExt cx="2008" cy="2381"/>
          </a:xfrm>
        </p:grpSpPr>
        <p:sp>
          <p:nvSpPr>
            <p:cNvPr id="477195" name="Freeform 11"/>
            <p:cNvSpPr>
              <a:spLocks/>
            </p:cNvSpPr>
            <p:nvPr/>
          </p:nvSpPr>
          <p:spPr bwMode="auto">
            <a:xfrm>
              <a:off x="4381" y="1054"/>
              <a:ext cx="167" cy="304"/>
            </a:xfrm>
            <a:custGeom>
              <a:avLst/>
              <a:gdLst>
                <a:gd name="T0" fmla="*/ 500 w 500"/>
                <a:gd name="T1" fmla="*/ 0 h 910"/>
                <a:gd name="T2" fmla="*/ 500 w 500"/>
                <a:gd name="T3" fmla="*/ 910 h 910"/>
                <a:gd name="T4" fmla="*/ 391 w 500"/>
                <a:gd name="T5" fmla="*/ 895 h 910"/>
                <a:gd name="T6" fmla="*/ 278 w 500"/>
                <a:gd name="T7" fmla="*/ 885 h 910"/>
                <a:gd name="T8" fmla="*/ 163 w 500"/>
                <a:gd name="T9" fmla="*/ 885 h 910"/>
                <a:gd name="T10" fmla="*/ 50 w 500"/>
                <a:gd name="T11" fmla="*/ 892 h 910"/>
                <a:gd name="T12" fmla="*/ 0 w 500"/>
                <a:gd name="T13" fmla="*/ 900 h 910"/>
                <a:gd name="T14" fmla="*/ 0 w 500"/>
                <a:gd name="T15" fmla="*/ 0 h 910"/>
                <a:gd name="T16" fmla="*/ 500 w 500"/>
                <a:gd name="T17" fmla="*/ 0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0" h="910">
                  <a:moveTo>
                    <a:pt x="500" y="0"/>
                  </a:moveTo>
                  <a:lnTo>
                    <a:pt x="500" y="910"/>
                  </a:lnTo>
                  <a:lnTo>
                    <a:pt x="391" y="895"/>
                  </a:lnTo>
                  <a:lnTo>
                    <a:pt x="278" y="885"/>
                  </a:lnTo>
                  <a:lnTo>
                    <a:pt x="163" y="885"/>
                  </a:lnTo>
                  <a:lnTo>
                    <a:pt x="50" y="892"/>
                  </a:lnTo>
                  <a:lnTo>
                    <a:pt x="0" y="900"/>
                  </a:lnTo>
                  <a:lnTo>
                    <a:pt x="0" y="0"/>
                  </a:lnTo>
                  <a:lnTo>
                    <a:pt x="500" y="0"/>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latin typeface="+mn-lt"/>
              </a:endParaRPr>
            </a:p>
          </p:txBody>
        </p:sp>
        <p:sp>
          <p:nvSpPr>
            <p:cNvPr id="477196" name="Freeform 12"/>
            <p:cNvSpPr>
              <a:spLocks/>
            </p:cNvSpPr>
            <p:nvPr/>
          </p:nvSpPr>
          <p:spPr bwMode="auto">
            <a:xfrm>
              <a:off x="4236" y="1054"/>
              <a:ext cx="1232" cy="2381"/>
            </a:xfrm>
            <a:custGeom>
              <a:avLst/>
              <a:gdLst>
                <a:gd name="T0" fmla="*/ 1558 w 3696"/>
                <a:gd name="T1" fmla="*/ 7141 h 7141"/>
                <a:gd name="T2" fmla="*/ 1676 w 3696"/>
                <a:gd name="T3" fmla="*/ 5853 h 7141"/>
                <a:gd name="T4" fmla="*/ 1897 w 3696"/>
                <a:gd name="T5" fmla="*/ 5684 h 7141"/>
                <a:gd name="T6" fmla="*/ 2090 w 3696"/>
                <a:gd name="T7" fmla="*/ 5483 h 7141"/>
                <a:gd name="T8" fmla="*/ 2249 w 3696"/>
                <a:gd name="T9" fmla="*/ 5254 h 7141"/>
                <a:gd name="T10" fmla="*/ 2374 w 3696"/>
                <a:gd name="T11" fmla="*/ 5006 h 7141"/>
                <a:gd name="T12" fmla="*/ 2459 w 3696"/>
                <a:gd name="T13" fmla="*/ 4739 h 7141"/>
                <a:gd name="T14" fmla="*/ 2499 w 3696"/>
                <a:gd name="T15" fmla="*/ 4466 h 7141"/>
                <a:gd name="T16" fmla="*/ 2499 w 3696"/>
                <a:gd name="T17" fmla="*/ 4183 h 7141"/>
                <a:gd name="T18" fmla="*/ 2459 w 3696"/>
                <a:gd name="T19" fmla="*/ 3908 h 7141"/>
                <a:gd name="T20" fmla="*/ 2374 w 3696"/>
                <a:gd name="T21" fmla="*/ 3640 h 7141"/>
                <a:gd name="T22" fmla="*/ 2251 w 3696"/>
                <a:gd name="T23" fmla="*/ 3393 h 7141"/>
                <a:gd name="T24" fmla="*/ 2090 w 3696"/>
                <a:gd name="T25" fmla="*/ 3165 h 7141"/>
                <a:gd name="T26" fmla="*/ 1899 w 3696"/>
                <a:gd name="T27" fmla="*/ 2963 h 7141"/>
                <a:gd name="T28" fmla="*/ 1678 w 3696"/>
                <a:gd name="T29" fmla="*/ 2792 h 7141"/>
                <a:gd name="T30" fmla="*/ 1421 w 3696"/>
                <a:gd name="T31" fmla="*/ 2662 h 7141"/>
                <a:gd name="T32" fmla="*/ 1154 w 3696"/>
                <a:gd name="T33" fmla="*/ 2593 h 7141"/>
                <a:gd name="T34" fmla="*/ 899 w 3696"/>
                <a:gd name="T35" fmla="*/ 2558 h 7141"/>
                <a:gd name="T36" fmla="*/ 567 w 3696"/>
                <a:gd name="T37" fmla="*/ 2514 h 7141"/>
                <a:gd name="T38" fmla="*/ 455 w 3696"/>
                <a:gd name="T39" fmla="*/ 2494 h 7141"/>
                <a:gd name="T40" fmla="*/ 351 w 3696"/>
                <a:gd name="T41" fmla="*/ 2465 h 7141"/>
                <a:gd name="T42" fmla="*/ 257 w 3696"/>
                <a:gd name="T43" fmla="*/ 2421 h 7141"/>
                <a:gd name="T44" fmla="*/ 175 w 3696"/>
                <a:gd name="T45" fmla="*/ 2362 h 7141"/>
                <a:gd name="T46" fmla="*/ 104 w 3696"/>
                <a:gd name="T47" fmla="*/ 2297 h 7141"/>
                <a:gd name="T48" fmla="*/ 52 w 3696"/>
                <a:gd name="T49" fmla="*/ 2224 h 7141"/>
                <a:gd name="T50" fmla="*/ 16 w 3696"/>
                <a:gd name="T51" fmla="*/ 2144 h 7141"/>
                <a:gd name="T52" fmla="*/ 0 w 3696"/>
                <a:gd name="T53" fmla="*/ 2062 h 7141"/>
                <a:gd name="T54" fmla="*/ 2 w 3696"/>
                <a:gd name="T55" fmla="*/ 1979 h 7141"/>
                <a:gd name="T56" fmla="*/ 23 w 3696"/>
                <a:gd name="T57" fmla="*/ 1899 h 7141"/>
                <a:gd name="T58" fmla="*/ 62 w 3696"/>
                <a:gd name="T59" fmla="*/ 1819 h 7141"/>
                <a:gd name="T60" fmla="*/ 120 w 3696"/>
                <a:gd name="T61" fmla="*/ 1748 h 7141"/>
                <a:gd name="T62" fmla="*/ 192 w 3696"/>
                <a:gd name="T63" fmla="*/ 1685 h 7141"/>
                <a:gd name="T64" fmla="*/ 277 w 3696"/>
                <a:gd name="T65" fmla="*/ 1631 h 7141"/>
                <a:gd name="T66" fmla="*/ 374 w 3696"/>
                <a:gd name="T67" fmla="*/ 1589 h 7141"/>
                <a:gd name="T68" fmla="*/ 482 w 3696"/>
                <a:gd name="T69" fmla="*/ 1555 h 7141"/>
                <a:gd name="T70" fmla="*/ 591 w 3696"/>
                <a:gd name="T71" fmla="*/ 1540 h 7141"/>
                <a:gd name="T72" fmla="*/ 707 w 3696"/>
                <a:gd name="T73" fmla="*/ 1535 h 7141"/>
                <a:gd name="T74" fmla="*/ 816 w 3696"/>
                <a:gd name="T75" fmla="*/ 1549 h 7141"/>
                <a:gd name="T76" fmla="*/ 925 w 3696"/>
                <a:gd name="T77" fmla="*/ 1576 h 7141"/>
                <a:gd name="T78" fmla="*/ 1026 w 3696"/>
                <a:gd name="T79" fmla="*/ 1612 h 7141"/>
                <a:gd name="T80" fmla="*/ 1116 w 3696"/>
                <a:gd name="T81" fmla="*/ 1662 h 7141"/>
                <a:gd name="T82" fmla="*/ 1195 w 3696"/>
                <a:gd name="T83" fmla="*/ 1722 h 7141"/>
                <a:gd name="T84" fmla="*/ 1255 w 3696"/>
                <a:gd name="T85" fmla="*/ 1792 h 7141"/>
                <a:gd name="T86" fmla="*/ 1302 w 3696"/>
                <a:gd name="T87" fmla="*/ 1865 h 7141"/>
                <a:gd name="T88" fmla="*/ 1332 w 3696"/>
                <a:gd name="T89" fmla="*/ 1949 h 7141"/>
                <a:gd name="T90" fmla="*/ 1993 w 3696"/>
                <a:gd name="T91" fmla="*/ 1970 h 7141"/>
                <a:gd name="T92" fmla="*/ 1974 w 3696"/>
                <a:gd name="T93" fmla="*/ 1838 h 7141"/>
                <a:gd name="T94" fmla="*/ 1919 w 3696"/>
                <a:gd name="T95" fmla="*/ 1651 h 7141"/>
                <a:gd name="T96" fmla="*/ 1826 w 3696"/>
                <a:gd name="T97" fmla="*/ 1474 h 7141"/>
                <a:gd name="T98" fmla="*/ 1699 w 3696"/>
                <a:gd name="T99" fmla="*/ 1313 h 7141"/>
                <a:gd name="T100" fmla="*/ 1566 w 3696"/>
                <a:gd name="T101" fmla="*/ 1195 h 7141"/>
                <a:gd name="T102" fmla="*/ 3696 w 3696"/>
                <a:gd name="T103" fmla="*/ 0 h 7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96" h="7141">
                  <a:moveTo>
                    <a:pt x="3696" y="7141"/>
                  </a:moveTo>
                  <a:lnTo>
                    <a:pt x="1558" y="7141"/>
                  </a:lnTo>
                  <a:lnTo>
                    <a:pt x="1558" y="5925"/>
                  </a:lnTo>
                  <a:lnTo>
                    <a:pt x="1676" y="5853"/>
                  </a:lnTo>
                  <a:lnTo>
                    <a:pt x="1788" y="5774"/>
                  </a:lnTo>
                  <a:lnTo>
                    <a:pt x="1897" y="5684"/>
                  </a:lnTo>
                  <a:lnTo>
                    <a:pt x="1997" y="5588"/>
                  </a:lnTo>
                  <a:lnTo>
                    <a:pt x="2090" y="5483"/>
                  </a:lnTo>
                  <a:lnTo>
                    <a:pt x="2175" y="5373"/>
                  </a:lnTo>
                  <a:lnTo>
                    <a:pt x="2249" y="5254"/>
                  </a:lnTo>
                  <a:lnTo>
                    <a:pt x="2314" y="5133"/>
                  </a:lnTo>
                  <a:lnTo>
                    <a:pt x="2374" y="5006"/>
                  </a:lnTo>
                  <a:lnTo>
                    <a:pt x="2423" y="4874"/>
                  </a:lnTo>
                  <a:lnTo>
                    <a:pt x="2459" y="4739"/>
                  </a:lnTo>
                  <a:lnTo>
                    <a:pt x="2484" y="4602"/>
                  </a:lnTo>
                  <a:lnTo>
                    <a:pt x="2499" y="4466"/>
                  </a:lnTo>
                  <a:lnTo>
                    <a:pt x="2505" y="4323"/>
                  </a:lnTo>
                  <a:lnTo>
                    <a:pt x="2499" y="4183"/>
                  </a:lnTo>
                  <a:lnTo>
                    <a:pt x="2484" y="4045"/>
                  </a:lnTo>
                  <a:lnTo>
                    <a:pt x="2459" y="3908"/>
                  </a:lnTo>
                  <a:lnTo>
                    <a:pt x="2423" y="3775"/>
                  </a:lnTo>
                  <a:lnTo>
                    <a:pt x="2374" y="3640"/>
                  </a:lnTo>
                  <a:lnTo>
                    <a:pt x="2316" y="3517"/>
                  </a:lnTo>
                  <a:lnTo>
                    <a:pt x="2251" y="3393"/>
                  </a:lnTo>
                  <a:lnTo>
                    <a:pt x="2176" y="3273"/>
                  </a:lnTo>
                  <a:lnTo>
                    <a:pt x="2090" y="3165"/>
                  </a:lnTo>
                  <a:lnTo>
                    <a:pt x="1998" y="3060"/>
                  </a:lnTo>
                  <a:lnTo>
                    <a:pt x="1899" y="2963"/>
                  </a:lnTo>
                  <a:lnTo>
                    <a:pt x="1791" y="2873"/>
                  </a:lnTo>
                  <a:lnTo>
                    <a:pt x="1678" y="2792"/>
                  </a:lnTo>
                  <a:lnTo>
                    <a:pt x="1559" y="2725"/>
                  </a:lnTo>
                  <a:lnTo>
                    <a:pt x="1421" y="2662"/>
                  </a:lnTo>
                  <a:lnTo>
                    <a:pt x="1298" y="2621"/>
                  </a:lnTo>
                  <a:lnTo>
                    <a:pt x="1154" y="2593"/>
                  </a:lnTo>
                  <a:lnTo>
                    <a:pt x="1031" y="2576"/>
                  </a:lnTo>
                  <a:lnTo>
                    <a:pt x="899" y="2558"/>
                  </a:lnTo>
                  <a:lnTo>
                    <a:pt x="759" y="2539"/>
                  </a:lnTo>
                  <a:lnTo>
                    <a:pt x="567" y="2514"/>
                  </a:lnTo>
                  <a:lnTo>
                    <a:pt x="510" y="2503"/>
                  </a:lnTo>
                  <a:lnTo>
                    <a:pt x="455" y="2494"/>
                  </a:lnTo>
                  <a:lnTo>
                    <a:pt x="404" y="2480"/>
                  </a:lnTo>
                  <a:lnTo>
                    <a:pt x="351" y="2465"/>
                  </a:lnTo>
                  <a:lnTo>
                    <a:pt x="304" y="2442"/>
                  </a:lnTo>
                  <a:lnTo>
                    <a:pt x="257" y="2421"/>
                  </a:lnTo>
                  <a:lnTo>
                    <a:pt x="214" y="2390"/>
                  </a:lnTo>
                  <a:lnTo>
                    <a:pt x="175" y="2362"/>
                  </a:lnTo>
                  <a:lnTo>
                    <a:pt x="140" y="2331"/>
                  </a:lnTo>
                  <a:lnTo>
                    <a:pt x="104" y="2297"/>
                  </a:lnTo>
                  <a:lnTo>
                    <a:pt x="77" y="2261"/>
                  </a:lnTo>
                  <a:lnTo>
                    <a:pt x="52" y="2224"/>
                  </a:lnTo>
                  <a:lnTo>
                    <a:pt x="31" y="2184"/>
                  </a:lnTo>
                  <a:lnTo>
                    <a:pt x="16" y="2144"/>
                  </a:lnTo>
                  <a:lnTo>
                    <a:pt x="5" y="2103"/>
                  </a:lnTo>
                  <a:lnTo>
                    <a:pt x="0" y="2062"/>
                  </a:lnTo>
                  <a:lnTo>
                    <a:pt x="0" y="2022"/>
                  </a:lnTo>
                  <a:lnTo>
                    <a:pt x="2" y="1979"/>
                  </a:lnTo>
                  <a:lnTo>
                    <a:pt x="9" y="1940"/>
                  </a:lnTo>
                  <a:lnTo>
                    <a:pt x="23" y="1899"/>
                  </a:lnTo>
                  <a:lnTo>
                    <a:pt x="39" y="1858"/>
                  </a:lnTo>
                  <a:lnTo>
                    <a:pt x="62" y="1819"/>
                  </a:lnTo>
                  <a:lnTo>
                    <a:pt x="90" y="1784"/>
                  </a:lnTo>
                  <a:lnTo>
                    <a:pt x="120" y="1748"/>
                  </a:lnTo>
                  <a:lnTo>
                    <a:pt x="154" y="1715"/>
                  </a:lnTo>
                  <a:lnTo>
                    <a:pt x="192" y="1685"/>
                  </a:lnTo>
                  <a:lnTo>
                    <a:pt x="233" y="1658"/>
                  </a:lnTo>
                  <a:lnTo>
                    <a:pt x="277" y="1631"/>
                  </a:lnTo>
                  <a:lnTo>
                    <a:pt x="324" y="1608"/>
                  </a:lnTo>
                  <a:lnTo>
                    <a:pt x="374" y="1589"/>
                  </a:lnTo>
                  <a:lnTo>
                    <a:pt x="428" y="1573"/>
                  </a:lnTo>
                  <a:lnTo>
                    <a:pt x="482" y="1555"/>
                  </a:lnTo>
                  <a:lnTo>
                    <a:pt x="535" y="1546"/>
                  </a:lnTo>
                  <a:lnTo>
                    <a:pt x="591" y="1540"/>
                  </a:lnTo>
                  <a:lnTo>
                    <a:pt x="649" y="1535"/>
                  </a:lnTo>
                  <a:lnTo>
                    <a:pt x="707" y="1535"/>
                  </a:lnTo>
                  <a:lnTo>
                    <a:pt x="759" y="1542"/>
                  </a:lnTo>
                  <a:lnTo>
                    <a:pt x="816" y="1549"/>
                  </a:lnTo>
                  <a:lnTo>
                    <a:pt x="873" y="1560"/>
                  </a:lnTo>
                  <a:lnTo>
                    <a:pt x="925" y="1576"/>
                  </a:lnTo>
                  <a:lnTo>
                    <a:pt x="976" y="1592"/>
                  </a:lnTo>
                  <a:lnTo>
                    <a:pt x="1026" y="1612"/>
                  </a:lnTo>
                  <a:lnTo>
                    <a:pt x="1072" y="1636"/>
                  </a:lnTo>
                  <a:lnTo>
                    <a:pt x="1116" y="1662"/>
                  </a:lnTo>
                  <a:lnTo>
                    <a:pt x="1155" y="1691"/>
                  </a:lnTo>
                  <a:lnTo>
                    <a:pt x="1195" y="1722"/>
                  </a:lnTo>
                  <a:lnTo>
                    <a:pt x="1225" y="1757"/>
                  </a:lnTo>
                  <a:lnTo>
                    <a:pt x="1255" y="1792"/>
                  </a:lnTo>
                  <a:lnTo>
                    <a:pt x="1282" y="1827"/>
                  </a:lnTo>
                  <a:lnTo>
                    <a:pt x="1302" y="1865"/>
                  </a:lnTo>
                  <a:lnTo>
                    <a:pt x="1318" y="1907"/>
                  </a:lnTo>
                  <a:lnTo>
                    <a:pt x="1332" y="1949"/>
                  </a:lnTo>
                  <a:lnTo>
                    <a:pt x="1334" y="1970"/>
                  </a:lnTo>
                  <a:lnTo>
                    <a:pt x="1993" y="1970"/>
                  </a:lnTo>
                  <a:lnTo>
                    <a:pt x="1990" y="1935"/>
                  </a:lnTo>
                  <a:lnTo>
                    <a:pt x="1974" y="1838"/>
                  </a:lnTo>
                  <a:lnTo>
                    <a:pt x="1948" y="1741"/>
                  </a:lnTo>
                  <a:lnTo>
                    <a:pt x="1919" y="1651"/>
                  </a:lnTo>
                  <a:lnTo>
                    <a:pt x="1874" y="1562"/>
                  </a:lnTo>
                  <a:lnTo>
                    <a:pt x="1826" y="1474"/>
                  </a:lnTo>
                  <a:lnTo>
                    <a:pt x="1764" y="1391"/>
                  </a:lnTo>
                  <a:lnTo>
                    <a:pt x="1699" y="1313"/>
                  </a:lnTo>
                  <a:lnTo>
                    <a:pt x="1622" y="1239"/>
                  </a:lnTo>
                  <a:lnTo>
                    <a:pt x="1566" y="1195"/>
                  </a:lnTo>
                  <a:lnTo>
                    <a:pt x="1566" y="0"/>
                  </a:lnTo>
                  <a:lnTo>
                    <a:pt x="3696" y="0"/>
                  </a:lnTo>
                  <a:lnTo>
                    <a:pt x="3696" y="7141"/>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latin typeface="+mn-lt"/>
              </a:endParaRPr>
            </a:p>
          </p:txBody>
        </p:sp>
        <p:sp>
          <p:nvSpPr>
            <p:cNvPr id="477197" name="Freeform 13"/>
            <p:cNvSpPr>
              <a:spLocks/>
            </p:cNvSpPr>
            <p:nvPr/>
          </p:nvSpPr>
          <p:spPr bwMode="auto">
            <a:xfrm>
              <a:off x="4379" y="3098"/>
              <a:ext cx="167" cy="337"/>
            </a:xfrm>
            <a:custGeom>
              <a:avLst/>
              <a:gdLst>
                <a:gd name="T0" fmla="*/ 0 w 501"/>
                <a:gd name="T1" fmla="*/ 1011 h 1011"/>
                <a:gd name="T2" fmla="*/ 0 w 501"/>
                <a:gd name="T3" fmla="*/ 0 h 1011"/>
                <a:gd name="T4" fmla="*/ 53 w 501"/>
                <a:gd name="T5" fmla="*/ 8 h 1011"/>
                <a:gd name="T6" fmla="*/ 190 w 501"/>
                <a:gd name="T7" fmla="*/ 18 h 1011"/>
                <a:gd name="T8" fmla="*/ 330 w 501"/>
                <a:gd name="T9" fmla="*/ 16 h 1011"/>
                <a:gd name="T10" fmla="*/ 467 w 501"/>
                <a:gd name="T11" fmla="*/ 6 h 1011"/>
                <a:gd name="T12" fmla="*/ 501 w 501"/>
                <a:gd name="T13" fmla="*/ 2 h 1011"/>
                <a:gd name="T14" fmla="*/ 501 w 501"/>
                <a:gd name="T15" fmla="*/ 1011 h 1011"/>
                <a:gd name="T16" fmla="*/ 0 w 501"/>
                <a:gd name="T17" fmla="*/ 1011 h 1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1" h="1011">
                  <a:moveTo>
                    <a:pt x="0" y="1011"/>
                  </a:moveTo>
                  <a:lnTo>
                    <a:pt x="0" y="0"/>
                  </a:lnTo>
                  <a:lnTo>
                    <a:pt x="53" y="8"/>
                  </a:lnTo>
                  <a:lnTo>
                    <a:pt x="190" y="18"/>
                  </a:lnTo>
                  <a:lnTo>
                    <a:pt x="330" y="16"/>
                  </a:lnTo>
                  <a:lnTo>
                    <a:pt x="467" y="6"/>
                  </a:lnTo>
                  <a:lnTo>
                    <a:pt x="501" y="2"/>
                  </a:lnTo>
                  <a:lnTo>
                    <a:pt x="501" y="1011"/>
                  </a:lnTo>
                  <a:lnTo>
                    <a:pt x="0" y="1011"/>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latin typeface="+mn-lt"/>
              </a:endParaRPr>
            </a:p>
          </p:txBody>
        </p:sp>
        <p:sp>
          <p:nvSpPr>
            <p:cNvPr id="477198" name="Freeform 14"/>
            <p:cNvSpPr>
              <a:spLocks/>
            </p:cNvSpPr>
            <p:nvPr/>
          </p:nvSpPr>
          <p:spPr bwMode="auto">
            <a:xfrm>
              <a:off x="3460" y="1054"/>
              <a:ext cx="1004" cy="2381"/>
            </a:xfrm>
            <a:custGeom>
              <a:avLst/>
              <a:gdLst>
                <a:gd name="T0" fmla="*/ 2134 w 3012"/>
                <a:gd name="T1" fmla="*/ 5 h 7141"/>
                <a:gd name="T2" fmla="*/ 2092 w 3012"/>
                <a:gd name="T3" fmla="*/ 1160 h 7141"/>
                <a:gd name="T4" fmla="*/ 1932 w 3012"/>
                <a:gd name="T5" fmla="*/ 1297 h 7141"/>
                <a:gd name="T6" fmla="*/ 1801 w 3012"/>
                <a:gd name="T7" fmla="*/ 1454 h 7141"/>
                <a:gd name="T8" fmla="*/ 1706 w 3012"/>
                <a:gd name="T9" fmla="*/ 1631 h 7141"/>
                <a:gd name="T10" fmla="*/ 1644 w 3012"/>
                <a:gd name="T11" fmla="*/ 1817 h 7141"/>
                <a:gd name="T12" fmla="*/ 1621 w 3012"/>
                <a:gd name="T13" fmla="*/ 2009 h 7141"/>
                <a:gd name="T14" fmla="*/ 1637 w 3012"/>
                <a:gd name="T15" fmla="*/ 2200 h 7141"/>
                <a:gd name="T16" fmla="*/ 1688 w 3012"/>
                <a:gd name="T17" fmla="*/ 2387 h 7141"/>
                <a:gd name="T18" fmla="*/ 1776 w 3012"/>
                <a:gd name="T19" fmla="*/ 2565 h 7141"/>
                <a:gd name="T20" fmla="*/ 1902 w 3012"/>
                <a:gd name="T21" fmla="*/ 2728 h 7141"/>
                <a:gd name="T22" fmla="*/ 2052 w 3012"/>
                <a:gd name="T23" fmla="*/ 2869 h 7141"/>
                <a:gd name="T24" fmla="*/ 2228 w 3012"/>
                <a:gd name="T25" fmla="*/ 2985 h 7141"/>
                <a:gd name="T26" fmla="*/ 2438 w 3012"/>
                <a:gd name="T27" fmla="*/ 3072 h 7141"/>
                <a:gd name="T28" fmla="*/ 2651 w 3012"/>
                <a:gd name="T29" fmla="*/ 3126 h 7141"/>
                <a:gd name="T30" fmla="*/ 2873 w 3012"/>
                <a:gd name="T31" fmla="*/ 3154 h 7141"/>
                <a:gd name="T32" fmla="*/ 3012 w 3012"/>
                <a:gd name="T33" fmla="*/ 3295 h 7141"/>
                <a:gd name="T34" fmla="*/ 2845 w 3012"/>
                <a:gd name="T35" fmla="*/ 3307 h 7141"/>
                <a:gd name="T36" fmla="*/ 2642 w 3012"/>
                <a:gd name="T37" fmla="*/ 3361 h 7141"/>
                <a:gd name="T38" fmla="*/ 2456 w 3012"/>
                <a:gd name="T39" fmla="*/ 3457 h 7141"/>
                <a:gd name="T40" fmla="*/ 2292 w 3012"/>
                <a:gd name="T41" fmla="*/ 3588 h 7141"/>
                <a:gd name="T42" fmla="*/ 2157 w 3012"/>
                <a:gd name="T43" fmla="*/ 3747 h 7141"/>
                <a:gd name="T44" fmla="*/ 2071 w 3012"/>
                <a:gd name="T45" fmla="*/ 3906 h 7141"/>
                <a:gd name="T46" fmla="*/ 1342 w 3012"/>
                <a:gd name="T47" fmla="*/ 3588 h 7141"/>
                <a:gd name="T48" fmla="*/ 1269 w 3012"/>
                <a:gd name="T49" fmla="*/ 3787 h 7141"/>
                <a:gd name="T50" fmla="*/ 1206 w 3012"/>
                <a:gd name="T51" fmla="*/ 4058 h 7141"/>
                <a:gd name="T52" fmla="*/ 1186 w 3012"/>
                <a:gd name="T53" fmla="*/ 4338 h 7141"/>
                <a:gd name="T54" fmla="*/ 1210 w 3012"/>
                <a:gd name="T55" fmla="*/ 4616 h 7141"/>
                <a:gd name="T56" fmla="*/ 1275 w 3012"/>
                <a:gd name="T57" fmla="*/ 4887 h 7141"/>
                <a:gd name="T58" fmla="*/ 1382 w 3012"/>
                <a:gd name="T59" fmla="*/ 5144 h 7141"/>
                <a:gd name="T60" fmla="*/ 1524 w 3012"/>
                <a:gd name="T61" fmla="*/ 5381 h 7141"/>
                <a:gd name="T62" fmla="*/ 1703 w 3012"/>
                <a:gd name="T63" fmla="*/ 5595 h 7141"/>
                <a:gd name="T64" fmla="*/ 1913 w 3012"/>
                <a:gd name="T65" fmla="*/ 5780 h 7141"/>
                <a:gd name="T66" fmla="*/ 2126 w 3012"/>
                <a:gd name="T67" fmla="*/ 5920 h 7141"/>
                <a:gd name="T68" fmla="*/ 0 w 3012"/>
                <a:gd name="T69" fmla="*/ 7141 h 7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12" h="7141">
                  <a:moveTo>
                    <a:pt x="0" y="0"/>
                  </a:moveTo>
                  <a:lnTo>
                    <a:pt x="2134" y="5"/>
                  </a:lnTo>
                  <a:lnTo>
                    <a:pt x="2134" y="1131"/>
                  </a:lnTo>
                  <a:lnTo>
                    <a:pt x="2092" y="1160"/>
                  </a:lnTo>
                  <a:lnTo>
                    <a:pt x="2010" y="1226"/>
                  </a:lnTo>
                  <a:lnTo>
                    <a:pt x="1932" y="1297"/>
                  </a:lnTo>
                  <a:lnTo>
                    <a:pt x="1863" y="1372"/>
                  </a:lnTo>
                  <a:lnTo>
                    <a:pt x="1801" y="1454"/>
                  </a:lnTo>
                  <a:lnTo>
                    <a:pt x="1749" y="1542"/>
                  </a:lnTo>
                  <a:lnTo>
                    <a:pt x="1706" y="1631"/>
                  </a:lnTo>
                  <a:lnTo>
                    <a:pt x="1672" y="1722"/>
                  </a:lnTo>
                  <a:lnTo>
                    <a:pt x="1644" y="1817"/>
                  </a:lnTo>
                  <a:lnTo>
                    <a:pt x="1624" y="1908"/>
                  </a:lnTo>
                  <a:lnTo>
                    <a:pt x="1621" y="2009"/>
                  </a:lnTo>
                  <a:lnTo>
                    <a:pt x="1624" y="2103"/>
                  </a:lnTo>
                  <a:lnTo>
                    <a:pt x="1637" y="2200"/>
                  </a:lnTo>
                  <a:lnTo>
                    <a:pt x="1657" y="2294"/>
                  </a:lnTo>
                  <a:lnTo>
                    <a:pt x="1688" y="2387"/>
                  </a:lnTo>
                  <a:lnTo>
                    <a:pt x="1729" y="2476"/>
                  </a:lnTo>
                  <a:lnTo>
                    <a:pt x="1776" y="2565"/>
                  </a:lnTo>
                  <a:lnTo>
                    <a:pt x="1838" y="2647"/>
                  </a:lnTo>
                  <a:lnTo>
                    <a:pt x="1902" y="2728"/>
                  </a:lnTo>
                  <a:lnTo>
                    <a:pt x="1975" y="2800"/>
                  </a:lnTo>
                  <a:lnTo>
                    <a:pt x="2052" y="2869"/>
                  </a:lnTo>
                  <a:lnTo>
                    <a:pt x="2141" y="2932"/>
                  </a:lnTo>
                  <a:lnTo>
                    <a:pt x="2228" y="2985"/>
                  </a:lnTo>
                  <a:lnTo>
                    <a:pt x="2326" y="3033"/>
                  </a:lnTo>
                  <a:lnTo>
                    <a:pt x="2438" y="3072"/>
                  </a:lnTo>
                  <a:lnTo>
                    <a:pt x="2541" y="3102"/>
                  </a:lnTo>
                  <a:lnTo>
                    <a:pt x="2651" y="3126"/>
                  </a:lnTo>
                  <a:lnTo>
                    <a:pt x="2763" y="3141"/>
                  </a:lnTo>
                  <a:lnTo>
                    <a:pt x="2873" y="3154"/>
                  </a:lnTo>
                  <a:lnTo>
                    <a:pt x="3012" y="3167"/>
                  </a:lnTo>
                  <a:lnTo>
                    <a:pt x="3012" y="3295"/>
                  </a:lnTo>
                  <a:lnTo>
                    <a:pt x="2947" y="3297"/>
                  </a:lnTo>
                  <a:lnTo>
                    <a:pt x="2845" y="3307"/>
                  </a:lnTo>
                  <a:lnTo>
                    <a:pt x="2741" y="3330"/>
                  </a:lnTo>
                  <a:lnTo>
                    <a:pt x="2642" y="3361"/>
                  </a:lnTo>
                  <a:lnTo>
                    <a:pt x="2546" y="3405"/>
                  </a:lnTo>
                  <a:lnTo>
                    <a:pt x="2456" y="3457"/>
                  </a:lnTo>
                  <a:lnTo>
                    <a:pt x="2371" y="3518"/>
                  </a:lnTo>
                  <a:lnTo>
                    <a:pt x="2292" y="3588"/>
                  </a:lnTo>
                  <a:lnTo>
                    <a:pt x="2219" y="3663"/>
                  </a:lnTo>
                  <a:lnTo>
                    <a:pt x="2157" y="3747"/>
                  </a:lnTo>
                  <a:lnTo>
                    <a:pt x="2104" y="3837"/>
                  </a:lnTo>
                  <a:lnTo>
                    <a:pt x="2071" y="3906"/>
                  </a:lnTo>
                  <a:lnTo>
                    <a:pt x="1939" y="3852"/>
                  </a:lnTo>
                  <a:lnTo>
                    <a:pt x="1342" y="3588"/>
                  </a:lnTo>
                  <a:lnTo>
                    <a:pt x="1315" y="3655"/>
                  </a:lnTo>
                  <a:lnTo>
                    <a:pt x="1269" y="3787"/>
                  </a:lnTo>
                  <a:lnTo>
                    <a:pt x="1232" y="3921"/>
                  </a:lnTo>
                  <a:lnTo>
                    <a:pt x="1206" y="4058"/>
                  </a:lnTo>
                  <a:lnTo>
                    <a:pt x="1191" y="4195"/>
                  </a:lnTo>
                  <a:lnTo>
                    <a:pt x="1186" y="4338"/>
                  </a:lnTo>
                  <a:lnTo>
                    <a:pt x="1191" y="4476"/>
                  </a:lnTo>
                  <a:lnTo>
                    <a:pt x="1210" y="4616"/>
                  </a:lnTo>
                  <a:lnTo>
                    <a:pt x="1237" y="4752"/>
                  </a:lnTo>
                  <a:lnTo>
                    <a:pt x="1275" y="4887"/>
                  </a:lnTo>
                  <a:lnTo>
                    <a:pt x="1325" y="5016"/>
                  </a:lnTo>
                  <a:lnTo>
                    <a:pt x="1382" y="5144"/>
                  </a:lnTo>
                  <a:lnTo>
                    <a:pt x="1450" y="5264"/>
                  </a:lnTo>
                  <a:lnTo>
                    <a:pt x="1524" y="5381"/>
                  </a:lnTo>
                  <a:lnTo>
                    <a:pt x="1611" y="5492"/>
                  </a:lnTo>
                  <a:lnTo>
                    <a:pt x="1703" y="5595"/>
                  </a:lnTo>
                  <a:lnTo>
                    <a:pt x="1804" y="5692"/>
                  </a:lnTo>
                  <a:lnTo>
                    <a:pt x="1913" y="5780"/>
                  </a:lnTo>
                  <a:lnTo>
                    <a:pt x="2025" y="5860"/>
                  </a:lnTo>
                  <a:lnTo>
                    <a:pt x="2126" y="5920"/>
                  </a:lnTo>
                  <a:lnTo>
                    <a:pt x="2126" y="7141"/>
                  </a:lnTo>
                  <a:lnTo>
                    <a:pt x="0" y="7141"/>
                  </a:lnTo>
                  <a:lnTo>
                    <a:pt x="0" y="0"/>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latin typeface="+mn-lt"/>
              </a:endParaRPr>
            </a:p>
          </p:txBody>
        </p:sp>
        <p:sp>
          <p:nvSpPr>
            <p:cNvPr id="477199" name="Freeform 15"/>
            <p:cNvSpPr>
              <a:spLocks/>
            </p:cNvSpPr>
            <p:nvPr/>
          </p:nvSpPr>
          <p:spPr bwMode="auto">
            <a:xfrm>
              <a:off x="4073" y="2110"/>
              <a:ext cx="781" cy="777"/>
            </a:xfrm>
            <a:custGeom>
              <a:avLst/>
              <a:gdLst>
                <a:gd name="T0" fmla="*/ 196 w 2343"/>
                <a:gd name="T1" fmla="*/ 836 h 2330"/>
                <a:gd name="T2" fmla="*/ 152 w 2343"/>
                <a:gd name="T3" fmla="*/ 1039 h 2330"/>
                <a:gd name="T4" fmla="*/ 148 w 2343"/>
                <a:gd name="T5" fmla="*/ 1249 h 2330"/>
                <a:gd name="T6" fmla="*/ 187 w 2343"/>
                <a:gd name="T7" fmla="*/ 1455 h 2330"/>
                <a:gd name="T8" fmla="*/ 269 w 2343"/>
                <a:gd name="T9" fmla="*/ 1649 h 2330"/>
                <a:gd name="T10" fmla="*/ 386 w 2343"/>
                <a:gd name="T11" fmla="*/ 1821 h 2330"/>
                <a:gd name="T12" fmla="*/ 538 w 2343"/>
                <a:gd name="T13" fmla="*/ 1966 h 2330"/>
                <a:gd name="T14" fmla="*/ 713 w 2343"/>
                <a:gd name="T15" fmla="*/ 2077 h 2330"/>
                <a:gd name="T16" fmla="*/ 907 w 2343"/>
                <a:gd name="T17" fmla="*/ 2151 h 2330"/>
                <a:gd name="T18" fmla="*/ 1115 w 2343"/>
                <a:gd name="T19" fmla="*/ 2183 h 2330"/>
                <a:gd name="T20" fmla="*/ 1325 w 2343"/>
                <a:gd name="T21" fmla="*/ 2175 h 2330"/>
                <a:gd name="T22" fmla="*/ 1527 w 2343"/>
                <a:gd name="T23" fmla="*/ 2122 h 2330"/>
                <a:gd name="T24" fmla="*/ 1712 w 2343"/>
                <a:gd name="T25" fmla="*/ 2031 h 2330"/>
                <a:gd name="T26" fmla="*/ 1877 w 2343"/>
                <a:gd name="T27" fmla="*/ 1902 h 2330"/>
                <a:gd name="T28" fmla="*/ 2014 w 2343"/>
                <a:gd name="T29" fmla="*/ 1744 h 2330"/>
                <a:gd name="T30" fmla="*/ 2116 w 2343"/>
                <a:gd name="T31" fmla="*/ 1561 h 2330"/>
                <a:gd name="T32" fmla="*/ 2179 w 2343"/>
                <a:gd name="T33" fmla="*/ 1362 h 2330"/>
                <a:gd name="T34" fmla="*/ 2200 w 2343"/>
                <a:gd name="T35" fmla="*/ 1153 h 2330"/>
                <a:gd name="T36" fmla="*/ 2179 w 2343"/>
                <a:gd name="T37" fmla="*/ 945 h 2330"/>
                <a:gd name="T38" fmla="*/ 2114 w 2343"/>
                <a:gd name="T39" fmla="*/ 747 h 2330"/>
                <a:gd name="T40" fmla="*/ 2012 w 2343"/>
                <a:gd name="T41" fmla="*/ 564 h 2330"/>
                <a:gd name="T42" fmla="*/ 1874 w 2343"/>
                <a:gd name="T43" fmla="*/ 406 h 2330"/>
                <a:gd name="T44" fmla="*/ 1708 w 2343"/>
                <a:gd name="T45" fmla="*/ 278 h 2330"/>
                <a:gd name="T46" fmla="*/ 1519 w 2343"/>
                <a:gd name="T47" fmla="*/ 188 h 2330"/>
                <a:gd name="T48" fmla="*/ 1317 w 2343"/>
                <a:gd name="T49" fmla="*/ 137 h 2330"/>
                <a:gd name="T50" fmla="*/ 1174 w 2343"/>
                <a:gd name="T51" fmla="*/ 128 h 2330"/>
                <a:gd name="T52" fmla="*/ 1267 w 2343"/>
                <a:gd name="T53" fmla="*/ 5 h 2330"/>
                <a:gd name="T54" fmla="*/ 1497 w 2343"/>
                <a:gd name="T55" fmla="*/ 39 h 2330"/>
                <a:gd name="T56" fmla="*/ 1707 w 2343"/>
                <a:gd name="T57" fmla="*/ 114 h 2330"/>
                <a:gd name="T58" fmla="*/ 1898 w 2343"/>
                <a:gd name="T59" fmla="*/ 237 h 2330"/>
                <a:gd name="T60" fmla="*/ 2060 w 2343"/>
                <a:gd name="T61" fmla="*/ 391 h 2330"/>
                <a:gd name="T62" fmla="*/ 2189 w 2343"/>
                <a:gd name="T63" fmla="*/ 574 h 2330"/>
                <a:gd name="T64" fmla="*/ 2280 w 2343"/>
                <a:gd name="T65" fmla="*/ 776 h 2330"/>
                <a:gd name="T66" fmla="*/ 2331 w 2343"/>
                <a:gd name="T67" fmla="*/ 994 h 2330"/>
                <a:gd name="T68" fmla="*/ 2342 w 2343"/>
                <a:gd name="T69" fmla="*/ 1217 h 2330"/>
                <a:gd name="T70" fmla="*/ 2309 w 2343"/>
                <a:gd name="T71" fmla="*/ 1437 h 2330"/>
                <a:gd name="T72" fmla="*/ 2235 w 2343"/>
                <a:gd name="T73" fmla="*/ 1650 h 2330"/>
                <a:gd name="T74" fmla="*/ 2122 w 2343"/>
                <a:gd name="T75" fmla="*/ 1841 h 2330"/>
                <a:gd name="T76" fmla="*/ 1976 w 2343"/>
                <a:gd name="T77" fmla="*/ 2009 h 2330"/>
                <a:gd name="T78" fmla="*/ 1799 w 2343"/>
                <a:gd name="T79" fmla="*/ 2147 h 2330"/>
                <a:gd name="T80" fmla="*/ 1599 w 2343"/>
                <a:gd name="T81" fmla="*/ 2248 h 2330"/>
                <a:gd name="T82" fmla="*/ 1385 w 2343"/>
                <a:gd name="T83" fmla="*/ 2309 h 2330"/>
                <a:gd name="T84" fmla="*/ 1166 w 2343"/>
                <a:gd name="T85" fmla="*/ 2330 h 2330"/>
                <a:gd name="T86" fmla="*/ 944 w 2343"/>
                <a:gd name="T87" fmla="*/ 2307 h 2330"/>
                <a:gd name="T88" fmla="*/ 728 w 2343"/>
                <a:gd name="T89" fmla="*/ 2242 h 2330"/>
                <a:gd name="T90" fmla="*/ 529 w 2343"/>
                <a:gd name="T91" fmla="*/ 2139 h 2330"/>
                <a:gd name="T92" fmla="*/ 356 w 2343"/>
                <a:gd name="T93" fmla="*/ 1996 h 2330"/>
                <a:gd name="T94" fmla="*/ 213 w 2343"/>
                <a:gd name="T95" fmla="*/ 1829 h 2330"/>
                <a:gd name="T96" fmla="*/ 101 w 2343"/>
                <a:gd name="T97" fmla="*/ 1635 h 2330"/>
                <a:gd name="T98" fmla="*/ 31 w 2343"/>
                <a:gd name="T99" fmla="*/ 1423 h 2330"/>
                <a:gd name="T100" fmla="*/ 0 w 2343"/>
                <a:gd name="T101" fmla="*/ 1202 h 2330"/>
                <a:gd name="T102" fmla="*/ 16 w 2343"/>
                <a:gd name="T103" fmla="*/ 977 h 2330"/>
                <a:gd name="T104" fmla="*/ 70 w 2343"/>
                <a:gd name="T105" fmla="*/ 762 h 2330"/>
                <a:gd name="T106" fmla="*/ 233 w 2343"/>
                <a:gd name="T107" fmla="*/ 739 h 2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43" h="2330">
                  <a:moveTo>
                    <a:pt x="233" y="739"/>
                  </a:moveTo>
                  <a:lnTo>
                    <a:pt x="196" y="836"/>
                  </a:lnTo>
                  <a:lnTo>
                    <a:pt x="169" y="935"/>
                  </a:lnTo>
                  <a:lnTo>
                    <a:pt x="152" y="1039"/>
                  </a:lnTo>
                  <a:lnTo>
                    <a:pt x="144" y="1145"/>
                  </a:lnTo>
                  <a:lnTo>
                    <a:pt x="148" y="1249"/>
                  </a:lnTo>
                  <a:lnTo>
                    <a:pt x="164" y="1351"/>
                  </a:lnTo>
                  <a:lnTo>
                    <a:pt x="187" y="1455"/>
                  </a:lnTo>
                  <a:lnTo>
                    <a:pt x="223" y="1552"/>
                  </a:lnTo>
                  <a:lnTo>
                    <a:pt x="269" y="1649"/>
                  </a:lnTo>
                  <a:lnTo>
                    <a:pt x="323" y="1737"/>
                  </a:lnTo>
                  <a:lnTo>
                    <a:pt x="386" y="1821"/>
                  </a:lnTo>
                  <a:lnTo>
                    <a:pt x="458" y="1895"/>
                  </a:lnTo>
                  <a:lnTo>
                    <a:pt x="538" y="1966"/>
                  </a:lnTo>
                  <a:lnTo>
                    <a:pt x="623" y="2026"/>
                  </a:lnTo>
                  <a:lnTo>
                    <a:pt x="713" y="2077"/>
                  </a:lnTo>
                  <a:lnTo>
                    <a:pt x="809" y="2118"/>
                  </a:lnTo>
                  <a:lnTo>
                    <a:pt x="907" y="2151"/>
                  </a:lnTo>
                  <a:lnTo>
                    <a:pt x="1012" y="2172"/>
                  </a:lnTo>
                  <a:lnTo>
                    <a:pt x="1115" y="2183"/>
                  </a:lnTo>
                  <a:lnTo>
                    <a:pt x="1220" y="2183"/>
                  </a:lnTo>
                  <a:lnTo>
                    <a:pt x="1325" y="2175"/>
                  </a:lnTo>
                  <a:lnTo>
                    <a:pt x="1427" y="2153"/>
                  </a:lnTo>
                  <a:lnTo>
                    <a:pt x="1527" y="2122"/>
                  </a:lnTo>
                  <a:lnTo>
                    <a:pt x="1621" y="2082"/>
                  </a:lnTo>
                  <a:lnTo>
                    <a:pt x="1712" y="2031"/>
                  </a:lnTo>
                  <a:lnTo>
                    <a:pt x="1799" y="1971"/>
                  </a:lnTo>
                  <a:lnTo>
                    <a:pt x="1877" y="1902"/>
                  </a:lnTo>
                  <a:lnTo>
                    <a:pt x="1952" y="1829"/>
                  </a:lnTo>
                  <a:lnTo>
                    <a:pt x="2014" y="1744"/>
                  </a:lnTo>
                  <a:lnTo>
                    <a:pt x="2071" y="1655"/>
                  </a:lnTo>
                  <a:lnTo>
                    <a:pt x="2116" y="1561"/>
                  </a:lnTo>
                  <a:lnTo>
                    <a:pt x="2152" y="1463"/>
                  </a:lnTo>
                  <a:lnTo>
                    <a:pt x="2179" y="1362"/>
                  </a:lnTo>
                  <a:lnTo>
                    <a:pt x="2193" y="1258"/>
                  </a:lnTo>
                  <a:lnTo>
                    <a:pt x="2200" y="1153"/>
                  </a:lnTo>
                  <a:lnTo>
                    <a:pt x="2193" y="1049"/>
                  </a:lnTo>
                  <a:lnTo>
                    <a:pt x="2179" y="945"/>
                  </a:lnTo>
                  <a:lnTo>
                    <a:pt x="2151" y="844"/>
                  </a:lnTo>
                  <a:lnTo>
                    <a:pt x="2114" y="747"/>
                  </a:lnTo>
                  <a:lnTo>
                    <a:pt x="2068" y="651"/>
                  </a:lnTo>
                  <a:lnTo>
                    <a:pt x="2012" y="564"/>
                  </a:lnTo>
                  <a:lnTo>
                    <a:pt x="1947" y="483"/>
                  </a:lnTo>
                  <a:lnTo>
                    <a:pt x="1874" y="406"/>
                  </a:lnTo>
                  <a:lnTo>
                    <a:pt x="1796" y="339"/>
                  </a:lnTo>
                  <a:lnTo>
                    <a:pt x="1708" y="278"/>
                  </a:lnTo>
                  <a:lnTo>
                    <a:pt x="1617" y="230"/>
                  </a:lnTo>
                  <a:lnTo>
                    <a:pt x="1519" y="188"/>
                  </a:lnTo>
                  <a:lnTo>
                    <a:pt x="1419" y="159"/>
                  </a:lnTo>
                  <a:lnTo>
                    <a:pt x="1317" y="137"/>
                  </a:lnTo>
                  <a:lnTo>
                    <a:pt x="1214" y="128"/>
                  </a:lnTo>
                  <a:lnTo>
                    <a:pt x="1174" y="128"/>
                  </a:lnTo>
                  <a:lnTo>
                    <a:pt x="1174" y="0"/>
                  </a:lnTo>
                  <a:lnTo>
                    <a:pt x="1267" y="5"/>
                  </a:lnTo>
                  <a:lnTo>
                    <a:pt x="1393" y="23"/>
                  </a:lnTo>
                  <a:lnTo>
                    <a:pt x="1497" y="39"/>
                  </a:lnTo>
                  <a:lnTo>
                    <a:pt x="1599" y="68"/>
                  </a:lnTo>
                  <a:lnTo>
                    <a:pt x="1707" y="114"/>
                  </a:lnTo>
                  <a:lnTo>
                    <a:pt x="1807" y="171"/>
                  </a:lnTo>
                  <a:lnTo>
                    <a:pt x="1898" y="237"/>
                  </a:lnTo>
                  <a:lnTo>
                    <a:pt x="1983" y="310"/>
                  </a:lnTo>
                  <a:lnTo>
                    <a:pt x="2060" y="391"/>
                  </a:lnTo>
                  <a:lnTo>
                    <a:pt x="2130" y="479"/>
                  </a:lnTo>
                  <a:lnTo>
                    <a:pt x="2189" y="574"/>
                  </a:lnTo>
                  <a:lnTo>
                    <a:pt x="2238" y="674"/>
                  </a:lnTo>
                  <a:lnTo>
                    <a:pt x="2280" y="776"/>
                  </a:lnTo>
                  <a:lnTo>
                    <a:pt x="2311" y="883"/>
                  </a:lnTo>
                  <a:lnTo>
                    <a:pt x="2331" y="994"/>
                  </a:lnTo>
                  <a:lnTo>
                    <a:pt x="2343" y="1105"/>
                  </a:lnTo>
                  <a:lnTo>
                    <a:pt x="2342" y="1217"/>
                  </a:lnTo>
                  <a:lnTo>
                    <a:pt x="2329" y="1328"/>
                  </a:lnTo>
                  <a:lnTo>
                    <a:pt x="2309" y="1437"/>
                  </a:lnTo>
                  <a:lnTo>
                    <a:pt x="2277" y="1546"/>
                  </a:lnTo>
                  <a:lnTo>
                    <a:pt x="2235" y="1650"/>
                  </a:lnTo>
                  <a:lnTo>
                    <a:pt x="2184" y="1750"/>
                  </a:lnTo>
                  <a:lnTo>
                    <a:pt x="2122" y="1841"/>
                  </a:lnTo>
                  <a:lnTo>
                    <a:pt x="2052" y="1930"/>
                  </a:lnTo>
                  <a:lnTo>
                    <a:pt x="1976" y="2009"/>
                  </a:lnTo>
                  <a:lnTo>
                    <a:pt x="1890" y="2082"/>
                  </a:lnTo>
                  <a:lnTo>
                    <a:pt x="1799" y="2147"/>
                  </a:lnTo>
                  <a:lnTo>
                    <a:pt x="1702" y="2202"/>
                  </a:lnTo>
                  <a:lnTo>
                    <a:pt x="1599" y="2248"/>
                  </a:lnTo>
                  <a:lnTo>
                    <a:pt x="1493" y="2283"/>
                  </a:lnTo>
                  <a:lnTo>
                    <a:pt x="1385" y="2309"/>
                  </a:lnTo>
                  <a:lnTo>
                    <a:pt x="1276" y="2325"/>
                  </a:lnTo>
                  <a:lnTo>
                    <a:pt x="1166" y="2330"/>
                  </a:lnTo>
                  <a:lnTo>
                    <a:pt x="1053" y="2322"/>
                  </a:lnTo>
                  <a:lnTo>
                    <a:pt x="944" y="2307"/>
                  </a:lnTo>
                  <a:lnTo>
                    <a:pt x="833" y="2279"/>
                  </a:lnTo>
                  <a:lnTo>
                    <a:pt x="728" y="2242"/>
                  </a:lnTo>
                  <a:lnTo>
                    <a:pt x="628" y="2195"/>
                  </a:lnTo>
                  <a:lnTo>
                    <a:pt x="529" y="2139"/>
                  </a:lnTo>
                  <a:lnTo>
                    <a:pt x="439" y="2076"/>
                  </a:lnTo>
                  <a:lnTo>
                    <a:pt x="356" y="1996"/>
                  </a:lnTo>
                  <a:lnTo>
                    <a:pt x="280" y="1918"/>
                  </a:lnTo>
                  <a:lnTo>
                    <a:pt x="213" y="1829"/>
                  </a:lnTo>
                  <a:lnTo>
                    <a:pt x="152" y="1735"/>
                  </a:lnTo>
                  <a:lnTo>
                    <a:pt x="101" y="1635"/>
                  </a:lnTo>
                  <a:lnTo>
                    <a:pt x="61" y="1530"/>
                  </a:lnTo>
                  <a:lnTo>
                    <a:pt x="31" y="1423"/>
                  </a:lnTo>
                  <a:lnTo>
                    <a:pt x="10" y="1311"/>
                  </a:lnTo>
                  <a:lnTo>
                    <a:pt x="0" y="1202"/>
                  </a:lnTo>
                  <a:lnTo>
                    <a:pt x="2" y="1089"/>
                  </a:lnTo>
                  <a:lnTo>
                    <a:pt x="16" y="977"/>
                  </a:lnTo>
                  <a:lnTo>
                    <a:pt x="37" y="867"/>
                  </a:lnTo>
                  <a:lnTo>
                    <a:pt x="70" y="762"/>
                  </a:lnTo>
                  <a:lnTo>
                    <a:pt x="101" y="685"/>
                  </a:lnTo>
                  <a:lnTo>
                    <a:pt x="233" y="739"/>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latin typeface="+mn-lt"/>
              </a:endParaRPr>
            </a:p>
          </p:txBody>
        </p:sp>
        <p:sp>
          <p:nvSpPr>
            <p:cNvPr id="477200" name="Freeform 16"/>
            <p:cNvSpPr>
              <a:spLocks/>
            </p:cNvSpPr>
            <p:nvPr/>
          </p:nvSpPr>
          <p:spPr bwMode="auto">
            <a:xfrm>
              <a:off x="4121" y="2153"/>
              <a:ext cx="685" cy="685"/>
            </a:xfrm>
            <a:custGeom>
              <a:avLst/>
              <a:gdLst>
                <a:gd name="T0" fmla="*/ 52 w 2056"/>
                <a:gd name="T1" fmla="*/ 708 h 2055"/>
                <a:gd name="T2" fmla="*/ 8 w 2056"/>
                <a:gd name="T3" fmla="*/ 911 h 2055"/>
                <a:gd name="T4" fmla="*/ 4 w 2056"/>
                <a:gd name="T5" fmla="*/ 1121 h 2055"/>
                <a:gd name="T6" fmla="*/ 43 w 2056"/>
                <a:gd name="T7" fmla="*/ 1327 h 2055"/>
                <a:gd name="T8" fmla="*/ 125 w 2056"/>
                <a:gd name="T9" fmla="*/ 1521 h 2055"/>
                <a:gd name="T10" fmla="*/ 242 w 2056"/>
                <a:gd name="T11" fmla="*/ 1693 h 2055"/>
                <a:gd name="T12" fmla="*/ 394 w 2056"/>
                <a:gd name="T13" fmla="*/ 1838 h 2055"/>
                <a:gd name="T14" fmla="*/ 569 w 2056"/>
                <a:gd name="T15" fmla="*/ 1949 h 2055"/>
                <a:gd name="T16" fmla="*/ 763 w 2056"/>
                <a:gd name="T17" fmla="*/ 2023 h 2055"/>
                <a:gd name="T18" fmla="*/ 971 w 2056"/>
                <a:gd name="T19" fmla="*/ 2055 h 2055"/>
                <a:gd name="T20" fmla="*/ 1181 w 2056"/>
                <a:gd name="T21" fmla="*/ 2047 h 2055"/>
                <a:gd name="T22" fmla="*/ 1383 w 2056"/>
                <a:gd name="T23" fmla="*/ 1994 h 2055"/>
                <a:gd name="T24" fmla="*/ 1568 w 2056"/>
                <a:gd name="T25" fmla="*/ 1903 h 2055"/>
                <a:gd name="T26" fmla="*/ 1733 w 2056"/>
                <a:gd name="T27" fmla="*/ 1774 h 2055"/>
                <a:gd name="T28" fmla="*/ 1870 w 2056"/>
                <a:gd name="T29" fmla="*/ 1616 h 2055"/>
                <a:gd name="T30" fmla="*/ 1972 w 2056"/>
                <a:gd name="T31" fmla="*/ 1433 h 2055"/>
                <a:gd name="T32" fmla="*/ 2035 w 2056"/>
                <a:gd name="T33" fmla="*/ 1234 h 2055"/>
                <a:gd name="T34" fmla="*/ 2056 w 2056"/>
                <a:gd name="T35" fmla="*/ 1025 h 2055"/>
                <a:gd name="T36" fmla="*/ 2035 w 2056"/>
                <a:gd name="T37" fmla="*/ 817 h 2055"/>
                <a:gd name="T38" fmla="*/ 1970 w 2056"/>
                <a:gd name="T39" fmla="*/ 619 h 2055"/>
                <a:gd name="T40" fmla="*/ 1868 w 2056"/>
                <a:gd name="T41" fmla="*/ 436 h 2055"/>
                <a:gd name="T42" fmla="*/ 1730 w 2056"/>
                <a:gd name="T43" fmla="*/ 278 h 2055"/>
                <a:gd name="T44" fmla="*/ 1564 w 2056"/>
                <a:gd name="T45" fmla="*/ 150 h 2055"/>
                <a:gd name="T46" fmla="*/ 1375 w 2056"/>
                <a:gd name="T47" fmla="*/ 60 h 2055"/>
                <a:gd name="T48" fmla="*/ 1173 w 2056"/>
                <a:gd name="T49" fmla="*/ 9 h 2055"/>
                <a:gd name="T50" fmla="*/ 1030 w 2056"/>
                <a:gd name="T51" fmla="*/ 0 h 2055"/>
                <a:gd name="T52" fmla="*/ 863 w 2056"/>
                <a:gd name="T53" fmla="*/ 12 h 2055"/>
                <a:gd name="T54" fmla="*/ 660 w 2056"/>
                <a:gd name="T55" fmla="*/ 66 h 2055"/>
                <a:gd name="T56" fmla="*/ 474 w 2056"/>
                <a:gd name="T57" fmla="*/ 162 h 2055"/>
                <a:gd name="T58" fmla="*/ 310 w 2056"/>
                <a:gd name="T59" fmla="*/ 293 h 2055"/>
                <a:gd name="T60" fmla="*/ 175 w 2056"/>
                <a:gd name="T61" fmla="*/ 452 h 2055"/>
                <a:gd name="T62" fmla="*/ 89 w 2056"/>
                <a:gd name="T63" fmla="*/ 611 h 2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56" h="2055">
                  <a:moveTo>
                    <a:pt x="89" y="611"/>
                  </a:moveTo>
                  <a:lnTo>
                    <a:pt x="52" y="708"/>
                  </a:lnTo>
                  <a:lnTo>
                    <a:pt x="25" y="807"/>
                  </a:lnTo>
                  <a:lnTo>
                    <a:pt x="8" y="911"/>
                  </a:lnTo>
                  <a:lnTo>
                    <a:pt x="0" y="1017"/>
                  </a:lnTo>
                  <a:lnTo>
                    <a:pt x="4" y="1121"/>
                  </a:lnTo>
                  <a:lnTo>
                    <a:pt x="20" y="1223"/>
                  </a:lnTo>
                  <a:lnTo>
                    <a:pt x="43" y="1327"/>
                  </a:lnTo>
                  <a:lnTo>
                    <a:pt x="79" y="1424"/>
                  </a:lnTo>
                  <a:lnTo>
                    <a:pt x="125" y="1521"/>
                  </a:lnTo>
                  <a:lnTo>
                    <a:pt x="179" y="1609"/>
                  </a:lnTo>
                  <a:lnTo>
                    <a:pt x="242" y="1693"/>
                  </a:lnTo>
                  <a:lnTo>
                    <a:pt x="314" y="1767"/>
                  </a:lnTo>
                  <a:lnTo>
                    <a:pt x="394" y="1838"/>
                  </a:lnTo>
                  <a:lnTo>
                    <a:pt x="479" y="1898"/>
                  </a:lnTo>
                  <a:lnTo>
                    <a:pt x="569" y="1949"/>
                  </a:lnTo>
                  <a:lnTo>
                    <a:pt x="665" y="1990"/>
                  </a:lnTo>
                  <a:lnTo>
                    <a:pt x="763" y="2023"/>
                  </a:lnTo>
                  <a:lnTo>
                    <a:pt x="868" y="2044"/>
                  </a:lnTo>
                  <a:lnTo>
                    <a:pt x="971" y="2055"/>
                  </a:lnTo>
                  <a:lnTo>
                    <a:pt x="1076" y="2055"/>
                  </a:lnTo>
                  <a:lnTo>
                    <a:pt x="1181" y="2047"/>
                  </a:lnTo>
                  <a:lnTo>
                    <a:pt x="1283" y="2025"/>
                  </a:lnTo>
                  <a:lnTo>
                    <a:pt x="1383" y="1994"/>
                  </a:lnTo>
                  <a:lnTo>
                    <a:pt x="1477" y="1954"/>
                  </a:lnTo>
                  <a:lnTo>
                    <a:pt x="1568" y="1903"/>
                  </a:lnTo>
                  <a:lnTo>
                    <a:pt x="1655" y="1843"/>
                  </a:lnTo>
                  <a:lnTo>
                    <a:pt x="1733" y="1774"/>
                  </a:lnTo>
                  <a:lnTo>
                    <a:pt x="1808" y="1701"/>
                  </a:lnTo>
                  <a:lnTo>
                    <a:pt x="1870" y="1616"/>
                  </a:lnTo>
                  <a:lnTo>
                    <a:pt x="1927" y="1527"/>
                  </a:lnTo>
                  <a:lnTo>
                    <a:pt x="1972" y="1433"/>
                  </a:lnTo>
                  <a:lnTo>
                    <a:pt x="2008" y="1335"/>
                  </a:lnTo>
                  <a:lnTo>
                    <a:pt x="2035" y="1234"/>
                  </a:lnTo>
                  <a:lnTo>
                    <a:pt x="2049" y="1130"/>
                  </a:lnTo>
                  <a:lnTo>
                    <a:pt x="2056" y="1025"/>
                  </a:lnTo>
                  <a:lnTo>
                    <a:pt x="2049" y="921"/>
                  </a:lnTo>
                  <a:lnTo>
                    <a:pt x="2035" y="817"/>
                  </a:lnTo>
                  <a:lnTo>
                    <a:pt x="2007" y="716"/>
                  </a:lnTo>
                  <a:lnTo>
                    <a:pt x="1970" y="619"/>
                  </a:lnTo>
                  <a:lnTo>
                    <a:pt x="1924" y="523"/>
                  </a:lnTo>
                  <a:lnTo>
                    <a:pt x="1868" y="436"/>
                  </a:lnTo>
                  <a:lnTo>
                    <a:pt x="1803" y="355"/>
                  </a:lnTo>
                  <a:lnTo>
                    <a:pt x="1730" y="278"/>
                  </a:lnTo>
                  <a:lnTo>
                    <a:pt x="1652" y="211"/>
                  </a:lnTo>
                  <a:lnTo>
                    <a:pt x="1564" y="150"/>
                  </a:lnTo>
                  <a:lnTo>
                    <a:pt x="1473" y="102"/>
                  </a:lnTo>
                  <a:lnTo>
                    <a:pt x="1375" y="60"/>
                  </a:lnTo>
                  <a:lnTo>
                    <a:pt x="1275" y="31"/>
                  </a:lnTo>
                  <a:lnTo>
                    <a:pt x="1173" y="9"/>
                  </a:lnTo>
                  <a:lnTo>
                    <a:pt x="1070" y="0"/>
                  </a:lnTo>
                  <a:lnTo>
                    <a:pt x="1030" y="0"/>
                  </a:lnTo>
                  <a:lnTo>
                    <a:pt x="965" y="2"/>
                  </a:lnTo>
                  <a:lnTo>
                    <a:pt x="863" y="12"/>
                  </a:lnTo>
                  <a:lnTo>
                    <a:pt x="759" y="35"/>
                  </a:lnTo>
                  <a:lnTo>
                    <a:pt x="660" y="66"/>
                  </a:lnTo>
                  <a:lnTo>
                    <a:pt x="564" y="110"/>
                  </a:lnTo>
                  <a:lnTo>
                    <a:pt x="474" y="162"/>
                  </a:lnTo>
                  <a:lnTo>
                    <a:pt x="389" y="223"/>
                  </a:lnTo>
                  <a:lnTo>
                    <a:pt x="310" y="293"/>
                  </a:lnTo>
                  <a:lnTo>
                    <a:pt x="237" y="368"/>
                  </a:lnTo>
                  <a:lnTo>
                    <a:pt x="175" y="452"/>
                  </a:lnTo>
                  <a:lnTo>
                    <a:pt x="122" y="542"/>
                  </a:lnTo>
                  <a:lnTo>
                    <a:pt x="89" y="611"/>
                  </a:lnTo>
                  <a:close/>
                </a:path>
              </a:pathLst>
            </a:custGeom>
            <a:solidFill>
              <a:srgbClr val="FFFFFF"/>
            </a:solidFill>
            <a:ln w="0">
              <a:solidFill>
                <a:srgbClr val="FFFFFF"/>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latin typeface="+mn-lt"/>
              </a:endParaRPr>
            </a:p>
          </p:txBody>
        </p:sp>
        <p:sp>
          <p:nvSpPr>
            <p:cNvPr id="477201" name="Freeform 17"/>
            <p:cNvSpPr>
              <a:spLocks/>
            </p:cNvSpPr>
            <p:nvPr/>
          </p:nvSpPr>
          <p:spPr bwMode="auto">
            <a:xfrm>
              <a:off x="4431" y="2195"/>
              <a:ext cx="240" cy="365"/>
            </a:xfrm>
            <a:custGeom>
              <a:avLst/>
              <a:gdLst>
                <a:gd name="T0" fmla="*/ 196 w 720"/>
                <a:gd name="T1" fmla="*/ 855 h 1095"/>
                <a:gd name="T2" fmla="*/ 81 w 720"/>
                <a:gd name="T3" fmla="*/ 0 h 1095"/>
                <a:gd name="T4" fmla="*/ 0 w 720"/>
                <a:gd name="T5" fmla="*/ 1095 h 1095"/>
                <a:gd name="T6" fmla="*/ 720 w 720"/>
                <a:gd name="T7" fmla="*/ 925 h 1095"/>
                <a:gd name="T8" fmla="*/ 196 w 720"/>
                <a:gd name="T9" fmla="*/ 855 h 1095"/>
              </a:gdLst>
              <a:ahLst/>
              <a:cxnLst>
                <a:cxn ang="0">
                  <a:pos x="T0" y="T1"/>
                </a:cxn>
                <a:cxn ang="0">
                  <a:pos x="T2" y="T3"/>
                </a:cxn>
                <a:cxn ang="0">
                  <a:pos x="T4" y="T5"/>
                </a:cxn>
                <a:cxn ang="0">
                  <a:pos x="T6" y="T7"/>
                </a:cxn>
                <a:cxn ang="0">
                  <a:pos x="T8" y="T9"/>
                </a:cxn>
              </a:cxnLst>
              <a:rect l="0" t="0" r="r" b="b"/>
              <a:pathLst>
                <a:path w="720" h="1095">
                  <a:moveTo>
                    <a:pt x="196" y="855"/>
                  </a:moveTo>
                  <a:lnTo>
                    <a:pt x="81" y="0"/>
                  </a:lnTo>
                  <a:lnTo>
                    <a:pt x="0" y="1095"/>
                  </a:lnTo>
                  <a:lnTo>
                    <a:pt x="720" y="925"/>
                  </a:lnTo>
                  <a:lnTo>
                    <a:pt x="196" y="855"/>
                  </a:lnTo>
                  <a:close/>
                </a:path>
              </a:pathLst>
            </a:custGeom>
            <a:solidFill>
              <a:srgbClr val="000000"/>
            </a:solidFill>
            <a:ln w="0">
              <a:solidFill>
                <a:srgbClr val="000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latin typeface="+mn-lt"/>
              </a:endParaRPr>
            </a:p>
          </p:txBody>
        </p:sp>
      </p:grpSp>
      <p:sp>
        <p:nvSpPr>
          <p:cNvPr id="18" name="Slide Number Placeholder 17"/>
          <p:cNvSpPr>
            <a:spLocks noGrp="1"/>
          </p:cNvSpPr>
          <p:nvPr>
            <p:ph type="sldNum" sz="quarter" idx="11"/>
          </p:nvPr>
        </p:nvSpPr>
        <p:spPr/>
        <p:txBody>
          <a:bodyPr/>
          <a:lstStyle/>
          <a:p>
            <a:fld id="{3681F8DE-B512-49A0-9231-DD433C26DAB6}" type="slidenum">
              <a:rPr lang="en-US" smtClean="0"/>
              <a:pPr/>
              <a:t>23</a:t>
            </a:fld>
            <a:endParaRPr lang="en-US"/>
          </a:p>
        </p:txBody>
      </p:sp>
    </p:spTree>
    <p:extLst>
      <p:ext uri="{BB962C8B-B14F-4D97-AF65-F5344CB8AC3E}">
        <p14:creationId xmlns:p14="http://schemas.microsoft.com/office/powerpoint/2010/main" xmlns="" val="450941329"/>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79234" name="Rectangle 2"/>
          <p:cNvSpPr>
            <a:spLocks noGrp="1" noChangeArrowheads="1"/>
          </p:cNvSpPr>
          <p:nvPr>
            <p:ph type="title"/>
          </p:nvPr>
        </p:nvSpPr>
        <p:spPr>
          <a:xfrm>
            <a:off x="457200" y="304800"/>
            <a:ext cx="8305800" cy="932688"/>
          </a:xfrm>
          <a:noFill/>
          <a:ln/>
        </p:spPr>
        <p:txBody>
          <a:bodyPr>
            <a:normAutofit/>
          </a:bodyPr>
          <a:lstStyle/>
          <a:p>
            <a:r>
              <a:rPr lang="en-US" dirty="0"/>
              <a:t>Present Value – An Example</a:t>
            </a:r>
          </a:p>
        </p:txBody>
      </p:sp>
      <p:sp>
        <p:nvSpPr>
          <p:cNvPr id="479235" name="Rectangle 3"/>
          <p:cNvSpPr>
            <a:spLocks noGrp="1" noChangeArrowheads="1"/>
          </p:cNvSpPr>
          <p:nvPr>
            <p:ph type="body" idx="4294967295"/>
          </p:nvPr>
        </p:nvSpPr>
        <p:spPr>
          <a:xfrm>
            <a:off x="0" y="1473200"/>
            <a:ext cx="8686800" cy="2413000"/>
          </a:xfrm>
        </p:spPr>
        <p:txBody>
          <a:bodyPr/>
          <a:lstStyle/>
          <a:p>
            <a:pPr algn="ctr">
              <a:buFont typeface="Times" panose="02020603050405020304" pitchFamily="18" charset="0"/>
              <a:buNone/>
            </a:pPr>
            <a:r>
              <a:rPr lang="en-US" sz="3400">
                <a:effectLst>
                  <a:outerShdw blurRad="38100" dist="38100" dir="2700000" algn="tl">
                    <a:srgbClr val="FFFFFF"/>
                  </a:outerShdw>
                </a:effectLst>
              </a:rPr>
              <a:t>	If a bond will pay $100 in two years, what is the present value of the $100 if an investor can earn a return of 12% on investments?</a:t>
            </a:r>
            <a:endParaRPr lang="en-US" sz="3800" baseline="30000">
              <a:solidFill>
                <a:schemeClr val="tx2"/>
              </a:solidFill>
              <a:effectLst>
                <a:outerShdw blurRad="38100" dist="38100" dir="2700000" algn="tl">
                  <a:srgbClr val="000000"/>
                </a:outerShdw>
              </a:effectLst>
            </a:endParaRPr>
          </a:p>
        </p:txBody>
      </p:sp>
      <p:grpSp>
        <p:nvGrpSpPr>
          <p:cNvPr id="479236" name="Group 4"/>
          <p:cNvGrpSpPr>
            <a:grpSpLocks/>
          </p:cNvGrpSpPr>
          <p:nvPr/>
        </p:nvGrpSpPr>
        <p:grpSpPr bwMode="auto">
          <a:xfrm>
            <a:off x="3124200" y="3876675"/>
            <a:ext cx="3276600" cy="1457325"/>
            <a:chOff x="1440" y="2400"/>
            <a:chExt cx="2064" cy="918"/>
          </a:xfrm>
        </p:grpSpPr>
        <p:sp>
          <p:nvSpPr>
            <p:cNvPr id="479237" name="Rectangle 5"/>
            <p:cNvSpPr>
              <a:spLocks noChangeArrowheads="1"/>
            </p:cNvSpPr>
            <p:nvPr/>
          </p:nvSpPr>
          <p:spPr bwMode="auto">
            <a:xfrm>
              <a:off x="2064" y="2838"/>
              <a:ext cx="1440" cy="4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spAutoFit/>
            </a:bodyPr>
            <a:lstStyle/>
            <a:p>
              <a:pPr algn="ctr" eaLnBrk="1" hangingPunct="1">
                <a:spcBef>
                  <a:spcPct val="20000"/>
                </a:spcBef>
                <a:buSzPct val="80000"/>
              </a:pPr>
              <a:r>
                <a:rPr lang="en-US" sz="4400">
                  <a:solidFill>
                    <a:srgbClr val="006600"/>
                  </a:solidFill>
                  <a:effectLst>
                    <a:outerShdw blurRad="38100" dist="38100" dir="2700000" algn="tl">
                      <a:srgbClr val="000000"/>
                    </a:outerShdw>
                  </a:effectLst>
                </a:rPr>
                <a:t>(1 + r)</a:t>
              </a:r>
              <a:r>
                <a:rPr lang="en-US" sz="4400" baseline="30000">
                  <a:solidFill>
                    <a:srgbClr val="006600"/>
                  </a:solidFill>
                  <a:effectLst>
                    <a:outerShdw blurRad="38100" dist="38100" dir="2700000" algn="tl">
                      <a:srgbClr val="000000"/>
                    </a:outerShdw>
                  </a:effectLst>
                </a:rPr>
                <a:t>n</a:t>
              </a:r>
            </a:p>
          </p:txBody>
        </p:sp>
        <p:sp>
          <p:nvSpPr>
            <p:cNvPr id="479238" name="Line 6"/>
            <p:cNvSpPr>
              <a:spLocks noChangeShapeType="1"/>
            </p:cNvSpPr>
            <p:nvPr/>
          </p:nvSpPr>
          <p:spPr bwMode="auto">
            <a:xfrm>
              <a:off x="2160" y="2886"/>
              <a:ext cx="1056" cy="0"/>
            </a:xfrm>
            <a:prstGeom prst="line">
              <a:avLst/>
            </a:prstGeom>
            <a:noFill/>
            <a:ln w="38100">
              <a:solidFill>
                <a:srgbClr val="006600"/>
              </a:solidFill>
              <a:round/>
              <a:headEnd/>
              <a:tailEnd/>
            </a:ln>
            <a:effectLst>
              <a:outerShdw dist="17961" dir="2700000" algn="ctr" rotWithShape="0">
                <a:srgbClr val="000000"/>
              </a:outerShdw>
            </a:effectLst>
            <a:extLst>
              <a:ext uri="{909E8E84-426E-40DD-AFC4-6F175D3DCCD1}">
                <a14:hiddenFill xmlns:a14="http://schemas.microsoft.com/office/drawing/2010/main" xmlns="">
                  <a:noFill/>
                </a14:hiddenFill>
              </a:ext>
            </a:extLst>
          </p:spPr>
          <p:txBody>
            <a:bodyPr wrap="none"/>
            <a:lstStyle/>
            <a:p>
              <a:endParaRPr lang="en-US"/>
            </a:p>
          </p:txBody>
        </p:sp>
        <p:sp>
          <p:nvSpPr>
            <p:cNvPr id="479239" name="Text Box 7"/>
            <p:cNvSpPr txBox="1">
              <a:spLocks noChangeArrowheads="1"/>
            </p:cNvSpPr>
            <p:nvPr/>
          </p:nvSpPr>
          <p:spPr bwMode="auto">
            <a:xfrm>
              <a:off x="1440" y="2646"/>
              <a:ext cx="1248" cy="4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spAutoFit/>
            </a:bodyPr>
            <a:lstStyle/>
            <a:p>
              <a:pPr eaLnBrk="1" hangingPunct="1">
                <a:spcBef>
                  <a:spcPct val="50000"/>
                </a:spcBef>
              </a:pPr>
              <a:r>
                <a:rPr lang="en-US" sz="4400">
                  <a:solidFill>
                    <a:srgbClr val="006600"/>
                  </a:solidFill>
                  <a:effectLst>
                    <a:outerShdw blurRad="38100" dist="38100" dir="2700000" algn="tl">
                      <a:srgbClr val="000000"/>
                    </a:outerShdw>
                  </a:effectLst>
                </a:rPr>
                <a:t>P =</a:t>
              </a:r>
              <a:endParaRPr lang="en-US" sz="4400" baseline="-25000">
                <a:solidFill>
                  <a:srgbClr val="006600"/>
                </a:solidFill>
                <a:effectLst>
                  <a:outerShdw blurRad="38100" dist="38100" dir="2700000" algn="tl">
                    <a:srgbClr val="000000"/>
                  </a:outerShdw>
                </a:effectLst>
              </a:endParaRPr>
            </a:p>
          </p:txBody>
        </p:sp>
        <p:sp>
          <p:nvSpPr>
            <p:cNvPr id="479240" name="Text Box 8"/>
            <p:cNvSpPr txBox="1">
              <a:spLocks noChangeArrowheads="1"/>
            </p:cNvSpPr>
            <p:nvPr/>
          </p:nvSpPr>
          <p:spPr bwMode="auto">
            <a:xfrm>
              <a:off x="2496" y="2400"/>
              <a:ext cx="480" cy="4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spAutoFit/>
            </a:bodyPr>
            <a:lstStyle/>
            <a:p>
              <a:pPr algn="ctr" eaLnBrk="1" hangingPunct="1">
                <a:spcBef>
                  <a:spcPct val="50000"/>
                </a:spcBef>
              </a:pPr>
              <a:r>
                <a:rPr lang="en-US" sz="4400">
                  <a:solidFill>
                    <a:srgbClr val="006600"/>
                  </a:solidFill>
                  <a:effectLst>
                    <a:outerShdw blurRad="38100" dist="38100" dir="2700000" algn="tl">
                      <a:srgbClr val="000000"/>
                    </a:outerShdw>
                  </a:effectLst>
                </a:rPr>
                <a:t>F</a:t>
              </a:r>
              <a:r>
                <a:rPr lang="en-US" sz="4400" baseline="-25000">
                  <a:solidFill>
                    <a:srgbClr val="006600"/>
                  </a:solidFill>
                  <a:effectLst>
                    <a:outerShdw blurRad="38100" dist="38100" dir="2700000" algn="tl">
                      <a:srgbClr val="000000"/>
                    </a:outerShdw>
                  </a:effectLst>
                </a:rPr>
                <a:t>n</a:t>
              </a:r>
            </a:p>
          </p:txBody>
        </p:sp>
      </p:grpSp>
      <p:grpSp>
        <p:nvGrpSpPr>
          <p:cNvPr id="479241" name="Group 9"/>
          <p:cNvGrpSpPr>
            <a:grpSpLocks/>
          </p:cNvGrpSpPr>
          <p:nvPr/>
        </p:nvGrpSpPr>
        <p:grpSpPr bwMode="auto">
          <a:xfrm>
            <a:off x="8377238" y="5791200"/>
            <a:ext cx="755650" cy="685800"/>
            <a:chOff x="3460" y="1054"/>
            <a:chExt cx="2008" cy="2381"/>
          </a:xfrm>
        </p:grpSpPr>
        <p:sp>
          <p:nvSpPr>
            <p:cNvPr id="479242" name="Freeform 10"/>
            <p:cNvSpPr>
              <a:spLocks/>
            </p:cNvSpPr>
            <p:nvPr/>
          </p:nvSpPr>
          <p:spPr bwMode="auto">
            <a:xfrm>
              <a:off x="4381" y="1054"/>
              <a:ext cx="167" cy="304"/>
            </a:xfrm>
            <a:custGeom>
              <a:avLst/>
              <a:gdLst>
                <a:gd name="T0" fmla="*/ 500 w 500"/>
                <a:gd name="T1" fmla="*/ 0 h 910"/>
                <a:gd name="T2" fmla="*/ 500 w 500"/>
                <a:gd name="T3" fmla="*/ 910 h 910"/>
                <a:gd name="T4" fmla="*/ 391 w 500"/>
                <a:gd name="T5" fmla="*/ 895 h 910"/>
                <a:gd name="T6" fmla="*/ 278 w 500"/>
                <a:gd name="T7" fmla="*/ 885 h 910"/>
                <a:gd name="T8" fmla="*/ 163 w 500"/>
                <a:gd name="T9" fmla="*/ 885 h 910"/>
                <a:gd name="T10" fmla="*/ 50 w 500"/>
                <a:gd name="T11" fmla="*/ 892 h 910"/>
                <a:gd name="T12" fmla="*/ 0 w 500"/>
                <a:gd name="T13" fmla="*/ 900 h 910"/>
                <a:gd name="T14" fmla="*/ 0 w 500"/>
                <a:gd name="T15" fmla="*/ 0 h 910"/>
                <a:gd name="T16" fmla="*/ 500 w 500"/>
                <a:gd name="T17" fmla="*/ 0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0" h="910">
                  <a:moveTo>
                    <a:pt x="500" y="0"/>
                  </a:moveTo>
                  <a:lnTo>
                    <a:pt x="500" y="910"/>
                  </a:lnTo>
                  <a:lnTo>
                    <a:pt x="391" y="895"/>
                  </a:lnTo>
                  <a:lnTo>
                    <a:pt x="278" y="885"/>
                  </a:lnTo>
                  <a:lnTo>
                    <a:pt x="163" y="885"/>
                  </a:lnTo>
                  <a:lnTo>
                    <a:pt x="50" y="892"/>
                  </a:lnTo>
                  <a:lnTo>
                    <a:pt x="0" y="900"/>
                  </a:lnTo>
                  <a:lnTo>
                    <a:pt x="0" y="0"/>
                  </a:lnTo>
                  <a:lnTo>
                    <a:pt x="500" y="0"/>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79243" name="Freeform 11"/>
            <p:cNvSpPr>
              <a:spLocks/>
            </p:cNvSpPr>
            <p:nvPr/>
          </p:nvSpPr>
          <p:spPr bwMode="auto">
            <a:xfrm>
              <a:off x="4236" y="1054"/>
              <a:ext cx="1232" cy="2381"/>
            </a:xfrm>
            <a:custGeom>
              <a:avLst/>
              <a:gdLst>
                <a:gd name="T0" fmla="*/ 1558 w 3696"/>
                <a:gd name="T1" fmla="*/ 7141 h 7141"/>
                <a:gd name="T2" fmla="*/ 1676 w 3696"/>
                <a:gd name="T3" fmla="*/ 5853 h 7141"/>
                <a:gd name="T4" fmla="*/ 1897 w 3696"/>
                <a:gd name="T5" fmla="*/ 5684 h 7141"/>
                <a:gd name="T6" fmla="*/ 2090 w 3696"/>
                <a:gd name="T7" fmla="*/ 5483 h 7141"/>
                <a:gd name="T8" fmla="*/ 2249 w 3696"/>
                <a:gd name="T9" fmla="*/ 5254 h 7141"/>
                <a:gd name="T10" fmla="*/ 2374 w 3696"/>
                <a:gd name="T11" fmla="*/ 5006 h 7141"/>
                <a:gd name="T12" fmla="*/ 2459 w 3696"/>
                <a:gd name="T13" fmla="*/ 4739 h 7141"/>
                <a:gd name="T14" fmla="*/ 2499 w 3696"/>
                <a:gd name="T15" fmla="*/ 4466 h 7141"/>
                <a:gd name="T16" fmla="*/ 2499 w 3696"/>
                <a:gd name="T17" fmla="*/ 4183 h 7141"/>
                <a:gd name="T18" fmla="*/ 2459 w 3696"/>
                <a:gd name="T19" fmla="*/ 3908 h 7141"/>
                <a:gd name="T20" fmla="*/ 2374 w 3696"/>
                <a:gd name="T21" fmla="*/ 3640 h 7141"/>
                <a:gd name="T22" fmla="*/ 2251 w 3696"/>
                <a:gd name="T23" fmla="*/ 3393 h 7141"/>
                <a:gd name="T24" fmla="*/ 2090 w 3696"/>
                <a:gd name="T25" fmla="*/ 3165 h 7141"/>
                <a:gd name="T26" fmla="*/ 1899 w 3696"/>
                <a:gd name="T27" fmla="*/ 2963 h 7141"/>
                <a:gd name="T28" fmla="*/ 1678 w 3696"/>
                <a:gd name="T29" fmla="*/ 2792 h 7141"/>
                <a:gd name="T30" fmla="*/ 1421 w 3696"/>
                <a:gd name="T31" fmla="*/ 2662 h 7141"/>
                <a:gd name="T32" fmla="*/ 1154 w 3696"/>
                <a:gd name="T33" fmla="*/ 2593 h 7141"/>
                <a:gd name="T34" fmla="*/ 899 w 3696"/>
                <a:gd name="T35" fmla="*/ 2558 h 7141"/>
                <a:gd name="T36" fmla="*/ 567 w 3696"/>
                <a:gd name="T37" fmla="*/ 2514 h 7141"/>
                <a:gd name="T38" fmla="*/ 455 w 3696"/>
                <a:gd name="T39" fmla="*/ 2494 h 7141"/>
                <a:gd name="T40" fmla="*/ 351 w 3696"/>
                <a:gd name="T41" fmla="*/ 2465 h 7141"/>
                <a:gd name="T42" fmla="*/ 257 w 3696"/>
                <a:gd name="T43" fmla="*/ 2421 h 7141"/>
                <a:gd name="T44" fmla="*/ 175 w 3696"/>
                <a:gd name="T45" fmla="*/ 2362 h 7141"/>
                <a:gd name="T46" fmla="*/ 104 w 3696"/>
                <a:gd name="T47" fmla="*/ 2297 h 7141"/>
                <a:gd name="T48" fmla="*/ 52 w 3696"/>
                <a:gd name="T49" fmla="*/ 2224 h 7141"/>
                <a:gd name="T50" fmla="*/ 16 w 3696"/>
                <a:gd name="T51" fmla="*/ 2144 h 7141"/>
                <a:gd name="T52" fmla="*/ 0 w 3696"/>
                <a:gd name="T53" fmla="*/ 2062 h 7141"/>
                <a:gd name="T54" fmla="*/ 2 w 3696"/>
                <a:gd name="T55" fmla="*/ 1979 h 7141"/>
                <a:gd name="T56" fmla="*/ 23 w 3696"/>
                <a:gd name="T57" fmla="*/ 1899 h 7141"/>
                <a:gd name="T58" fmla="*/ 62 w 3696"/>
                <a:gd name="T59" fmla="*/ 1819 h 7141"/>
                <a:gd name="T60" fmla="*/ 120 w 3696"/>
                <a:gd name="T61" fmla="*/ 1748 h 7141"/>
                <a:gd name="T62" fmla="*/ 192 w 3696"/>
                <a:gd name="T63" fmla="*/ 1685 h 7141"/>
                <a:gd name="T64" fmla="*/ 277 w 3696"/>
                <a:gd name="T65" fmla="*/ 1631 h 7141"/>
                <a:gd name="T66" fmla="*/ 374 w 3696"/>
                <a:gd name="T67" fmla="*/ 1589 h 7141"/>
                <a:gd name="T68" fmla="*/ 482 w 3696"/>
                <a:gd name="T69" fmla="*/ 1555 h 7141"/>
                <a:gd name="T70" fmla="*/ 591 w 3696"/>
                <a:gd name="T71" fmla="*/ 1540 h 7141"/>
                <a:gd name="T72" fmla="*/ 707 w 3696"/>
                <a:gd name="T73" fmla="*/ 1535 h 7141"/>
                <a:gd name="T74" fmla="*/ 816 w 3696"/>
                <a:gd name="T75" fmla="*/ 1549 h 7141"/>
                <a:gd name="T76" fmla="*/ 925 w 3696"/>
                <a:gd name="T77" fmla="*/ 1576 h 7141"/>
                <a:gd name="T78" fmla="*/ 1026 w 3696"/>
                <a:gd name="T79" fmla="*/ 1612 h 7141"/>
                <a:gd name="T80" fmla="*/ 1116 w 3696"/>
                <a:gd name="T81" fmla="*/ 1662 h 7141"/>
                <a:gd name="T82" fmla="*/ 1195 w 3696"/>
                <a:gd name="T83" fmla="*/ 1722 h 7141"/>
                <a:gd name="T84" fmla="*/ 1255 w 3696"/>
                <a:gd name="T85" fmla="*/ 1792 h 7141"/>
                <a:gd name="T86" fmla="*/ 1302 w 3696"/>
                <a:gd name="T87" fmla="*/ 1865 h 7141"/>
                <a:gd name="T88" fmla="*/ 1332 w 3696"/>
                <a:gd name="T89" fmla="*/ 1949 h 7141"/>
                <a:gd name="T90" fmla="*/ 1993 w 3696"/>
                <a:gd name="T91" fmla="*/ 1970 h 7141"/>
                <a:gd name="T92" fmla="*/ 1974 w 3696"/>
                <a:gd name="T93" fmla="*/ 1838 h 7141"/>
                <a:gd name="T94" fmla="*/ 1919 w 3696"/>
                <a:gd name="T95" fmla="*/ 1651 h 7141"/>
                <a:gd name="T96" fmla="*/ 1826 w 3696"/>
                <a:gd name="T97" fmla="*/ 1474 h 7141"/>
                <a:gd name="T98" fmla="*/ 1699 w 3696"/>
                <a:gd name="T99" fmla="*/ 1313 h 7141"/>
                <a:gd name="T100" fmla="*/ 1566 w 3696"/>
                <a:gd name="T101" fmla="*/ 1195 h 7141"/>
                <a:gd name="T102" fmla="*/ 3696 w 3696"/>
                <a:gd name="T103" fmla="*/ 0 h 7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96" h="7141">
                  <a:moveTo>
                    <a:pt x="3696" y="7141"/>
                  </a:moveTo>
                  <a:lnTo>
                    <a:pt x="1558" y="7141"/>
                  </a:lnTo>
                  <a:lnTo>
                    <a:pt x="1558" y="5925"/>
                  </a:lnTo>
                  <a:lnTo>
                    <a:pt x="1676" y="5853"/>
                  </a:lnTo>
                  <a:lnTo>
                    <a:pt x="1788" y="5774"/>
                  </a:lnTo>
                  <a:lnTo>
                    <a:pt x="1897" y="5684"/>
                  </a:lnTo>
                  <a:lnTo>
                    <a:pt x="1997" y="5588"/>
                  </a:lnTo>
                  <a:lnTo>
                    <a:pt x="2090" y="5483"/>
                  </a:lnTo>
                  <a:lnTo>
                    <a:pt x="2175" y="5373"/>
                  </a:lnTo>
                  <a:lnTo>
                    <a:pt x="2249" y="5254"/>
                  </a:lnTo>
                  <a:lnTo>
                    <a:pt x="2314" y="5133"/>
                  </a:lnTo>
                  <a:lnTo>
                    <a:pt x="2374" y="5006"/>
                  </a:lnTo>
                  <a:lnTo>
                    <a:pt x="2423" y="4874"/>
                  </a:lnTo>
                  <a:lnTo>
                    <a:pt x="2459" y="4739"/>
                  </a:lnTo>
                  <a:lnTo>
                    <a:pt x="2484" y="4602"/>
                  </a:lnTo>
                  <a:lnTo>
                    <a:pt x="2499" y="4466"/>
                  </a:lnTo>
                  <a:lnTo>
                    <a:pt x="2505" y="4323"/>
                  </a:lnTo>
                  <a:lnTo>
                    <a:pt x="2499" y="4183"/>
                  </a:lnTo>
                  <a:lnTo>
                    <a:pt x="2484" y="4045"/>
                  </a:lnTo>
                  <a:lnTo>
                    <a:pt x="2459" y="3908"/>
                  </a:lnTo>
                  <a:lnTo>
                    <a:pt x="2423" y="3775"/>
                  </a:lnTo>
                  <a:lnTo>
                    <a:pt x="2374" y="3640"/>
                  </a:lnTo>
                  <a:lnTo>
                    <a:pt x="2316" y="3517"/>
                  </a:lnTo>
                  <a:lnTo>
                    <a:pt x="2251" y="3393"/>
                  </a:lnTo>
                  <a:lnTo>
                    <a:pt x="2176" y="3273"/>
                  </a:lnTo>
                  <a:lnTo>
                    <a:pt x="2090" y="3165"/>
                  </a:lnTo>
                  <a:lnTo>
                    <a:pt x="1998" y="3060"/>
                  </a:lnTo>
                  <a:lnTo>
                    <a:pt x="1899" y="2963"/>
                  </a:lnTo>
                  <a:lnTo>
                    <a:pt x="1791" y="2873"/>
                  </a:lnTo>
                  <a:lnTo>
                    <a:pt x="1678" y="2792"/>
                  </a:lnTo>
                  <a:lnTo>
                    <a:pt x="1559" y="2725"/>
                  </a:lnTo>
                  <a:lnTo>
                    <a:pt x="1421" y="2662"/>
                  </a:lnTo>
                  <a:lnTo>
                    <a:pt x="1298" y="2621"/>
                  </a:lnTo>
                  <a:lnTo>
                    <a:pt x="1154" y="2593"/>
                  </a:lnTo>
                  <a:lnTo>
                    <a:pt x="1031" y="2576"/>
                  </a:lnTo>
                  <a:lnTo>
                    <a:pt x="899" y="2558"/>
                  </a:lnTo>
                  <a:lnTo>
                    <a:pt x="759" y="2539"/>
                  </a:lnTo>
                  <a:lnTo>
                    <a:pt x="567" y="2514"/>
                  </a:lnTo>
                  <a:lnTo>
                    <a:pt x="510" y="2503"/>
                  </a:lnTo>
                  <a:lnTo>
                    <a:pt x="455" y="2494"/>
                  </a:lnTo>
                  <a:lnTo>
                    <a:pt x="404" y="2480"/>
                  </a:lnTo>
                  <a:lnTo>
                    <a:pt x="351" y="2465"/>
                  </a:lnTo>
                  <a:lnTo>
                    <a:pt x="304" y="2442"/>
                  </a:lnTo>
                  <a:lnTo>
                    <a:pt x="257" y="2421"/>
                  </a:lnTo>
                  <a:lnTo>
                    <a:pt x="214" y="2390"/>
                  </a:lnTo>
                  <a:lnTo>
                    <a:pt x="175" y="2362"/>
                  </a:lnTo>
                  <a:lnTo>
                    <a:pt x="140" y="2331"/>
                  </a:lnTo>
                  <a:lnTo>
                    <a:pt x="104" y="2297"/>
                  </a:lnTo>
                  <a:lnTo>
                    <a:pt x="77" y="2261"/>
                  </a:lnTo>
                  <a:lnTo>
                    <a:pt x="52" y="2224"/>
                  </a:lnTo>
                  <a:lnTo>
                    <a:pt x="31" y="2184"/>
                  </a:lnTo>
                  <a:lnTo>
                    <a:pt x="16" y="2144"/>
                  </a:lnTo>
                  <a:lnTo>
                    <a:pt x="5" y="2103"/>
                  </a:lnTo>
                  <a:lnTo>
                    <a:pt x="0" y="2062"/>
                  </a:lnTo>
                  <a:lnTo>
                    <a:pt x="0" y="2022"/>
                  </a:lnTo>
                  <a:lnTo>
                    <a:pt x="2" y="1979"/>
                  </a:lnTo>
                  <a:lnTo>
                    <a:pt x="9" y="1940"/>
                  </a:lnTo>
                  <a:lnTo>
                    <a:pt x="23" y="1899"/>
                  </a:lnTo>
                  <a:lnTo>
                    <a:pt x="39" y="1858"/>
                  </a:lnTo>
                  <a:lnTo>
                    <a:pt x="62" y="1819"/>
                  </a:lnTo>
                  <a:lnTo>
                    <a:pt x="90" y="1784"/>
                  </a:lnTo>
                  <a:lnTo>
                    <a:pt x="120" y="1748"/>
                  </a:lnTo>
                  <a:lnTo>
                    <a:pt x="154" y="1715"/>
                  </a:lnTo>
                  <a:lnTo>
                    <a:pt x="192" y="1685"/>
                  </a:lnTo>
                  <a:lnTo>
                    <a:pt x="233" y="1658"/>
                  </a:lnTo>
                  <a:lnTo>
                    <a:pt x="277" y="1631"/>
                  </a:lnTo>
                  <a:lnTo>
                    <a:pt x="324" y="1608"/>
                  </a:lnTo>
                  <a:lnTo>
                    <a:pt x="374" y="1589"/>
                  </a:lnTo>
                  <a:lnTo>
                    <a:pt x="428" y="1573"/>
                  </a:lnTo>
                  <a:lnTo>
                    <a:pt x="482" y="1555"/>
                  </a:lnTo>
                  <a:lnTo>
                    <a:pt x="535" y="1546"/>
                  </a:lnTo>
                  <a:lnTo>
                    <a:pt x="591" y="1540"/>
                  </a:lnTo>
                  <a:lnTo>
                    <a:pt x="649" y="1535"/>
                  </a:lnTo>
                  <a:lnTo>
                    <a:pt x="707" y="1535"/>
                  </a:lnTo>
                  <a:lnTo>
                    <a:pt x="759" y="1542"/>
                  </a:lnTo>
                  <a:lnTo>
                    <a:pt x="816" y="1549"/>
                  </a:lnTo>
                  <a:lnTo>
                    <a:pt x="873" y="1560"/>
                  </a:lnTo>
                  <a:lnTo>
                    <a:pt x="925" y="1576"/>
                  </a:lnTo>
                  <a:lnTo>
                    <a:pt x="976" y="1592"/>
                  </a:lnTo>
                  <a:lnTo>
                    <a:pt x="1026" y="1612"/>
                  </a:lnTo>
                  <a:lnTo>
                    <a:pt x="1072" y="1636"/>
                  </a:lnTo>
                  <a:lnTo>
                    <a:pt x="1116" y="1662"/>
                  </a:lnTo>
                  <a:lnTo>
                    <a:pt x="1155" y="1691"/>
                  </a:lnTo>
                  <a:lnTo>
                    <a:pt x="1195" y="1722"/>
                  </a:lnTo>
                  <a:lnTo>
                    <a:pt x="1225" y="1757"/>
                  </a:lnTo>
                  <a:lnTo>
                    <a:pt x="1255" y="1792"/>
                  </a:lnTo>
                  <a:lnTo>
                    <a:pt x="1282" y="1827"/>
                  </a:lnTo>
                  <a:lnTo>
                    <a:pt x="1302" y="1865"/>
                  </a:lnTo>
                  <a:lnTo>
                    <a:pt x="1318" y="1907"/>
                  </a:lnTo>
                  <a:lnTo>
                    <a:pt x="1332" y="1949"/>
                  </a:lnTo>
                  <a:lnTo>
                    <a:pt x="1334" y="1970"/>
                  </a:lnTo>
                  <a:lnTo>
                    <a:pt x="1993" y="1970"/>
                  </a:lnTo>
                  <a:lnTo>
                    <a:pt x="1990" y="1935"/>
                  </a:lnTo>
                  <a:lnTo>
                    <a:pt x="1974" y="1838"/>
                  </a:lnTo>
                  <a:lnTo>
                    <a:pt x="1948" y="1741"/>
                  </a:lnTo>
                  <a:lnTo>
                    <a:pt x="1919" y="1651"/>
                  </a:lnTo>
                  <a:lnTo>
                    <a:pt x="1874" y="1562"/>
                  </a:lnTo>
                  <a:lnTo>
                    <a:pt x="1826" y="1474"/>
                  </a:lnTo>
                  <a:lnTo>
                    <a:pt x="1764" y="1391"/>
                  </a:lnTo>
                  <a:lnTo>
                    <a:pt x="1699" y="1313"/>
                  </a:lnTo>
                  <a:lnTo>
                    <a:pt x="1622" y="1239"/>
                  </a:lnTo>
                  <a:lnTo>
                    <a:pt x="1566" y="1195"/>
                  </a:lnTo>
                  <a:lnTo>
                    <a:pt x="1566" y="0"/>
                  </a:lnTo>
                  <a:lnTo>
                    <a:pt x="3696" y="0"/>
                  </a:lnTo>
                  <a:lnTo>
                    <a:pt x="3696" y="7141"/>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79244" name="Freeform 12"/>
            <p:cNvSpPr>
              <a:spLocks/>
            </p:cNvSpPr>
            <p:nvPr/>
          </p:nvSpPr>
          <p:spPr bwMode="auto">
            <a:xfrm>
              <a:off x="4379" y="3098"/>
              <a:ext cx="167" cy="337"/>
            </a:xfrm>
            <a:custGeom>
              <a:avLst/>
              <a:gdLst>
                <a:gd name="T0" fmla="*/ 0 w 501"/>
                <a:gd name="T1" fmla="*/ 1011 h 1011"/>
                <a:gd name="T2" fmla="*/ 0 w 501"/>
                <a:gd name="T3" fmla="*/ 0 h 1011"/>
                <a:gd name="T4" fmla="*/ 53 w 501"/>
                <a:gd name="T5" fmla="*/ 8 h 1011"/>
                <a:gd name="T6" fmla="*/ 190 w 501"/>
                <a:gd name="T7" fmla="*/ 18 h 1011"/>
                <a:gd name="T8" fmla="*/ 330 w 501"/>
                <a:gd name="T9" fmla="*/ 16 h 1011"/>
                <a:gd name="T10" fmla="*/ 467 w 501"/>
                <a:gd name="T11" fmla="*/ 6 h 1011"/>
                <a:gd name="T12" fmla="*/ 501 w 501"/>
                <a:gd name="T13" fmla="*/ 2 h 1011"/>
                <a:gd name="T14" fmla="*/ 501 w 501"/>
                <a:gd name="T15" fmla="*/ 1011 h 1011"/>
                <a:gd name="T16" fmla="*/ 0 w 501"/>
                <a:gd name="T17" fmla="*/ 1011 h 1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1" h="1011">
                  <a:moveTo>
                    <a:pt x="0" y="1011"/>
                  </a:moveTo>
                  <a:lnTo>
                    <a:pt x="0" y="0"/>
                  </a:lnTo>
                  <a:lnTo>
                    <a:pt x="53" y="8"/>
                  </a:lnTo>
                  <a:lnTo>
                    <a:pt x="190" y="18"/>
                  </a:lnTo>
                  <a:lnTo>
                    <a:pt x="330" y="16"/>
                  </a:lnTo>
                  <a:lnTo>
                    <a:pt x="467" y="6"/>
                  </a:lnTo>
                  <a:lnTo>
                    <a:pt x="501" y="2"/>
                  </a:lnTo>
                  <a:lnTo>
                    <a:pt x="501" y="1011"/>
                  </a:lnTo>
                  <a:lnTo>
                    <a:pt x="0" y="1011"/>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79245" name="Freeform 13"/>
            <p:cNvSpPr>
              <a:spLocks/>
            </p:cNvSpPr>
            <p:nvPr/>
          </p:nvSpPr>
          <p:spPr bwMode="auto">
            <a:xfrm>
              <a:off x="3460" y="1054"/>
              <a:ext cx="1004" cy="2381"/>
            </a:xfrm>
            <a:custGeom>
              <a:avLst/>
              <a:gdLst>
                <a:gd name="T0" fmla="*/ 2134 w 3012"/>
                <a:gd name="T1" fmla="*/ 5 h 7141"/>
                <a:gd name="T2" fmla="*/ 2092 w 3012"/>
                <a:gd name="T3" fmla="*/ 1160 h 7141"/>
                <a:gd name="T4" fmla="*/ 1932 w 3012"/>
                <a:gd name="T5" fmla="*/ 1297 h 7141"/>
                <a:gd name="T6" fmla="*/ 1801 w 3012"/>
                <a:gd name="T7" fmla="*/ 1454 h 7141"/>
                <a:gd name="T8" fmla="*/ 1706 w 3012"/>
                <a:gd name="T9" fmla="*/ 1631 h 7141"/>
                <a:gd name="T10" fmla="*/ 1644 w 3012"/>
                <a:gd name="T11" fmla="*/ 1817 h 7141"/>
                <a:gd name="T12" fmla="*/ 1621 w 3012"/>
                <a:gd name="T13" fmla="*/ 2009 h 7141"/>
                <a:gd name="T14" fmla="*/ 1637 w 3012"/>
                <a:gd name="T15" fmla="*/ 2200 h 7141"/>
                <a:gd name="T16" fmla="*/ 1688 w 3012"/>
                <a:gd name="T17" fmla="*/ 2387 h 7141"/>
                <a:gd name="T18" fmla="*/ 1776 w 3012"/>
                <a:gd name="T19" fmla="*/ 2565 h 7141"/>
                <a:gd name="T20" fmla="*/ 1902 w 3012"/>
                <a:gd name="T21" fmla="*/ 2728 h 7141"/>
                <a:gd name="T22" fmla="*/ 2052 w 3012"/>
                <a:gd name="T23" fmla="*/ 2869 h 7141"/>
                <a:gd name="T24" fmla="*/ 2228 w 3012"/>
                <a:gd name="T25" fmla="*/ 2985 h 7141"/>
                <a:gd name="T26" fmla="*/ 2438 w 3012"/>
                <a:gd name="T27" fmla="*/ 3072 h 7141"/>
                <a:gd name="T28" fmla="*/ 2651 w 3012"/>
                <a:gd name="T29" fmla="*/ 3126 h 7141"/>
                <a:gd name="T30" fmla="*/ 2873 w 3012"/>
                <a:gd name="T31" fmla="*/ 3154 h 7141"/>
                <a:gd name="T32" fmla="*/ 3012 w 3012"/>
                <a:gd name="T33" fmla="*/ 3295 h 7141"/>
                <a:gd name="T34" fmla="*/ 2845 w 3012"/>
                <a:gd name="T35" fmla="*/ 3307 h 7141"/>
                <a:gd name="T36" fmla="*/ 2642 w 3012"/>
                <a:gd name="T37" fmla="*/ 3361 h 7141"/>
                <a:gd name="T38" fmla="*/ 2456 w 3012"/>
                <a:gd name="T39" fmla="*/ 3457 h 7141"/>
                <a:gd name="T40" fmla="*/ 2292 w 3012"/>
                <a:gd name="T41" fmla="*/ 3588 h 7141"/>
                <a:gd name="T42" fmla="*/ 2157 w 3012"/>
                <a:gd name="T43" fmla="*/ 3747 h 7141"/>
                <a:gd name="T44" fmla="*/ 2071 w 3012"/>
                <a:gd name="T45" fmla="*/ 3906 h 7141"/>
                <a:gd name="T46" fmla="*/ 1342 w 3012"/>
                <a:gd name="T47" fmla="*/ 3588 h 7141"/>
                <a:gd name="T48" fmla="*/ 1269 w 3012"/>
                <a:gd name="T49" fmla="*/ 3787 h 7141"/>
                <a:gd name="T50" fmla="*/ 1206 w 3012"/>
                <a:gd name="T51" fmla="*/ 4058 h 7141"/>
                <a:gd name="T52" fmla="*/ 1186 w 3012"/>
                <a:gd name="T53" fmla="*/ 4338 h 7141"/>
                <a:gd name="T54" fmla="*/ 1210 w 3012"/>
                <a:gd name="T55" fmla="*/ 4616 h 7141"/>
                <a:gd name="T56" fmla="*/ 1275 w 3012"/>
                <a:gd name="T57" fmla="*/ 4887 h 7141"/>
                <a:gd name="T58" fmla="*/ 1382 w 3012"/>
                <a:gd name="T59" fmla="*/ 5144 h 7141"/>
                <a:gd name="T60" fmla="*/ 1524 w 3012"/>
                <a:gd name="T61" fmla="*/ 5381 h 7141"/>
                <a:gd name="T62" fmla="*/ 1703 w 3012"/>
                <a:gd name="T63" fmla="*/ 5595 h 7141"/>
                <a:gd name="T64" fmla="*/ 1913 w 3012"/>
                <a:gd name="T65" fmla="*/ 5780 h 7141"/>
                <a:gd name="T66" fmla="*/ 2126 w 3012"/>
                <a:gd name="T67" fmla="*/ 5920 h 7141"/>
                <a:gd name="T68" fmla="*/ 0 w 3012"/>
                <a:gd name="T69" fmla="*/ 7141 h 7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12" h="7141">
                  <a:moveTo>
                    <a:pt x="0" y="0"/>
                  </a:moveTo>
                  <a:lnTo>
                    <a:pt x="2134" y="5"/>
                  </a:lnTo>
                  <a:lnTo>
                    <a:pt x="2134" y="1131"/>
                  </a:lnTo>
                  <a:lnTo>
                    <a:pt x="2092" y="1160"/>
                  </a:lnTo>
                  <a:lnTo>
                    <a:pt x="2010" y="1226"/>
                  </a:lnTo>
                  <a:lnTo>
                    <a:pt x="1932" y="1297"/>
                  </a:lnTo>
                  <a:lnTo>
                    <a:pt x="1863" y="1372"/>
                  </a:lnTo>
                  <a:lnTo>
                    <a:pt x="1801" y="1454"/>
                  </a:lnTo>
                  <a:lnTo>
                    <a:pt x="1749" y="1542"/>
                  </a:lnTo>
                  <a:lnTo>
                    <a:pt x="1706" y="1631"/>
                  </a:lnTo>
                  <a:lnTo>
                    <a:pt x="1672" y="1722"/>
                  </a:lnTo>
                  <a:lnTo>
                    <a:pt x="1644" y="1817"/>
                  </a:lnTo>
                  <a:lnTo>
                    <a:pt x="1624" y="1908"/>
                  </a:lnTo>
                  <a:lnTo>
                    <a:pt x="1621" y="2009"/>
                  </a:lnTo>
                  <a:lnTo>
                    <a:pt x="1624" y="2103"/>
                  </a:lnTo>
                  <a:lnTo>
                    <a:pt x="1637" y="2200"/>
                  </a:lnTo>
                  <a:lnTo>
                    <a:pt x="1657" y="2294"/>
                  </a:lnTo>
                  <a:lnTo>
                    <a:pt x="1688" y="2387"/>
                  </a:lnTo>
                  <a:lnTo>
                    <a:pt x="1729" y="2476"/>
                  </a:lnTo>
                  <a:lnTo>
                    <a:pt x="1776" y="2565"/>
                  </a:lnTo>
                  <a:lnTo>
                    <a:pt x="1838" y="2647"/>
                  </a:lnTo>
                  <a:lnTo>
                    <a:pt x="1902" y="2728"/>
                  </a:lnTo>
                  <a:lnTo>
                    <a:pt x="1975" y="2800"/>
                  </a:lnTo>
                  <a:lnTo>
                    <a:pt x="2052" y="2869"/>
                  </a:lnTo>
                  <a:lnTo>
                    <a:pt x="2141" y="2932"/>
                  </a:lnTo>
                  <a:lnTo>
                    <a:pt x="2228" y="2985"/>
                  </a:lnTo>
                  <a:lnTo>
                    <a:pt x="2326" y="3033"/>
                  </a:lnTo>
                  <a:lnTo>
                    <a:pt x="2438" y="3072"/>
                  </a:lnTo>
                  <a:lnTo>
                    <a:pt x="2541" y="3102"/>
                  </a:lnTo>
                  <a:lnTo>
                    <a:pt x="2651" y="3126"/>
                  </a:lnTo>
                  <a:lnTo>
                    <a:pt x="2763" y="3141"/>
                  </a:lnTo>
                  <a:lnTo>
                    <a:pt x="2873" y="3154"/>
                  </a:lnTo>
                  <a:lnTo>
                    <a:pt x="3012" y="3167"/>
                  </a:lnTo>
                  <a:lnTo>
                    <a:pt x="3012" y="3295"/>
                  </a:lnTo>
                  <a:lnTo>
                    <a:pt x="2947" y="3297"/>
                  </a:lnTo>
                  <a:lnTo>
                    <a:pt x="2845" y="3307"/>
                  </a:lnTo>
                  <a:lnTo>
                    <a:pt x="2741" y="3330"/>
                  </a:lnTo>
                  <a:lnTo>
                    <a:pt x="2642" y="3361"/>
                  </a:lnTo>
                  <a:lnTo>
                    <a:pt x="2546" y="3405"/>
                  </a:lnTo>
                  <a:lnTo>
                    <a:pt x="2456" y="3457"/>
                  </a:lnTo>
                  <a:lnTo>
                    <a:pt x="2371" y="3518"/>
                  </a:lnTo>
                  <a:lnTo>
                    <a:pt x="2292" y="3588"/>
                  </a:lnTo>
                  <a:lnTo>
                    <a:pt x="2219" y="3663"/>
                  </a:lnTo>
                  <a:lnTo>
                    <a:pt x="2157" y="3747"/>
                  </a:lnTo>
                  <a:lnTo>
                    <a:pt x="2104" y="3837"/>
                  </a:lnTo>
                  <a:lnTo>
                    <a:pt x="2071" y="3906"/>
                  </a:lnTo>
                  <a:lnTo>
                    <a:pt x="1939" y="3852"/>
                  </a:lnTo>
                  <a:lnTo>
                    <a:pt x="1342" y="3588"/>
                  </a:lnTo>
                  <a:lnTo>
                    <a:pt x="1315" y="3655"/>
                  </a:lnTo>
                  <a:lnTo>
                    <a:pt x="1269" y="3787"/>
                  </a:lnTo>
                  <a:lnTo>
                    <a:pt x="1232" y="3921"/>
                  </a:lnTo>
                  <a:lnTo>
                    <a:pt x="1206" y="4058"/>
                  </a:lnTo>
                  <a:lnTo>
                    <a:pt x="1191" y="4195"/>
                  </a:lnTo>
                  <a:lnTo>
                    <a:pt x="1186" y="4338"/>
                  </a:lnTo>
                  <a:lnTo>
                    <a:pt x="1191" y="4476"/>
                  </a:lnTo>
                  <a:lnTo>
                    <a:pt x="1210" y="4616"/>
                  </a:lnTo>
                  <a:lnTo>
                    <a:pt x="1237" y="4752"/>
                  </a:lnTo>
                  <a:lnTo>
                    <a:pt x="1275" y="4887"/>
                  </a:lnTo>
                  <a:lnTo>
                    <a:pt x="1325" y="5016"/>
                  </a:lnTo>
                  <a:lnTo>
                    <a:pt x="1382" y="5144"/>
                  </a:lnTo>
                  <a:lnTo>
                    <a:pt x="1450" y="5264"/>
                  </a:lnTo>
                  <a:lnTo>
                    <a:pt x="1524" y="5381"/>
                  </a:lnTo>
                  <a:lnTo>
                    <a:pt x="1611" y="5492"/>
                  </a:lnTo>
                  <a:lnTo>
                    <a:pt x="1703" y="5595"/>
                  </a:lnTo>
                  <a:lnTo>
                    <a:pt x="1804" y="5692"/>
                  </a:lnTo>
                  <a:lnTo>
                    <a:pt x="1913" y="5780"/>
                  </a:lnTo>
                  <a:lnTo>
                    <a:pt x="2025" y="5860"/>
                  </a:lnTo>
                  <a:lnTo>
                    <a:pt x="2126" y="5920"/>
                  </a:lnTo>
                  <a:lnTo>
                    <a:pt x="2126" y="7141"/>
                  </a:lnTo>
                  <a:lnTo>
                    <a:pt x="0" y="7141"/>
                  </a:lnTo>
                  <a:lnTo>
                    <a:pt x="0" y="0"/>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79246" name="Freeform 14"/>
            <p:cNvSpPr>
              <a:spLocks/>
            </p:cNvSpPr>
            <p:nvPr/>
          </p:nvSpPr>
          <p:spPr bwMode="auto">
            <a:xfrm>
              <a:off x="4073" y="2110"/>
              <a:ext cx="781" cy="777"/>
            </a:xfrm>
            <a:custGeom>
              <a:avLst/>
              <a:gdLst>
                <a:gd name="T0" fmla="*/ 196 w 2343"/>
                <a:gd name="T1" fmla="*/ 836 h 2330"/>
                <a:gd name="T2" fmla="*/ 152 w 2343"/>
                <a:gd name="T3" fmla="*/ 1039 h 2330"/>
                <a:gd name="T4" fmla="*/ 148 w 2343"/>
                <a:gd name="T5" fmla="*/ 1249 h 2330"/>
                <a:gd name="T6" fmla="*/ 187 w 2343"/>
                <a:gd name="T7" fmla="*/ 1455 h 2330"/>
                <a:gd name="T8" fmla="*/ 269 w 2343"/>
                <a:gd name="T9" fmla="*/ 1649 h 2330"/>
                <a:gd name="T10" fmla="*/ 386 w 2343"/>
                <a:gd name="T11" fmla="*/ 1821 h 2330"/>
                <a:gd name="T12" fmla="*/ 538 w 2343"/>
                <a:gd name="T13" fmla="*/ 1966 h 2330"/>
                <a:gd name="T14" fmla="*/ 713 w 2343"/>
                <a:gd name="T15" fmla="*/ 2077 h 2330"/>
                <a:gd name="T16" fmla="*/ 907 w 2343"/>
                <a:gd name="T17" fmla="*/ 2151 h 2330"/>
                <a:gd name="T18" fmla="*/ 1115 w 2343"/>
                <a:gd name="T19" fmla="*/ 2183 h 2330"/>
                <a:gd name="T20" fmla="*/ 1325 w 2343"/>
                <a:gd name="T21" fmla="*/ 2175 h 2330"/>
                <a:gd name="T22" fmla="*/ 1527 w 2343"/>
                <a:gd name="T23" fmla="*/ 2122 h 2330"/>
                <a:gd name="T24" fmla="*/ 1712 w 2343"/>
                <a:gd name="T25" fmla="*/ 2031 h 2330"/>
                <a:gd name="T26" fmla="*/ 1877 w 2343"/>
                <a:gd name="T27" fmla="*/ 1902 h 2330"/>
                <a:gd name="T28" fmla="*/ 2014 w 2343"/>
                <a:gd name="T29" fmla="*/ 1744 h 2330"/>
                <a:gd name="T30" fmla="*/ 2116 w 2343"/>
                <a:gd name="T31" fmla="*/ 1561 h 2330"/>
                <a:gd name="T32" fmla="*/ 2179 w 2343"/>
                <a:gd name="T33" fmla="*/ 1362 h 2330"/>
                <a:gd name="T34" fmla="*/ 2200 w 2343"/>
                <a:gd name="T35" fmla="*/ 1153 h 2330"/>
                <a:gd name="T36" fmla="*/ 2179 w 2343"/>
                <a:gd name="T37" fmla="*/ 945 h 2330"/>
                <a:gd name="T38" fmla="*/ 2114 w 2343"/>
                <a:gd name="T39" fmla="*/ 747 h 2330"/>
                <a:gd name="T40" fmla="*/ 2012 w 2343"/>
                <a:gd name="T41" fmla="*/ 564 h 2330"/>
                <a:gd name="T42" fmla="*/ 1874 w 2343"/>
                <a:gd name="T43" fmla="*/ 406 h 2330"/>
                <a:gd name="T44" fmla="*/ 1708 w 2343"/>
                <a:gd name="T45" fmla="*/ 278 h 2330"/>
                <a:gd name="T46" fmla="*/ 1519 w 2343"/>
                <a:gd name="T47" fmla="*/ 188 h 2330"/>
                <a:gd name="T48" fmla="*/ 1317 w 2343"/>
                <a:gd name="T49" fmla="*/ 137 h 2330"/>
                <a:gd name="T50" fmla="*/ 1174 w 2343"/>
                <a:gd name="T51" fmla="*/ 128 h 2330"/>
                <a:gd name="T52" fmla="*/ 1267 w 2343"/>
                <a:gd name="T53" fmla="*/ 5 h 2330"/>
                <a:gd name="T54" fmla="*/ 1497 w 2343"/>
                <a:gd name="T55" fmla="*/ 39 h 2330"/>
                <a:gd name="T56" fmla="*/ 1707 w 2343"/>
                <a:gd name="T57" fmla="*/ 114 h 2330"/>
                <a:gd name="T58" fmla="*/ 1898 w 2343"/>
                <a:gd name="T59" fmla="*/ 237 h 2330"/>
                <a:gd name="T60" fmla="*/ 2060 w 2343"/>
                <a:gd name="T61" fmla="*/ 391 h 2330"/>
                <a:gd name="T62" fmla="*/ 2189 w 2343"/>
                <a:gd name="T63" fmla="*/ 574 h 2330"/>
                <a:gd name="T64" fmla="*/ 2280 w 2343"/>
                <a:gd name="T65" fmla="*/ 776 h 2330"/>
                <a:gd name="T66" fmla="*/ 2331 w 2343"/>
                <a:gd name="T67" fmla="*/ 994 h 2330"/>
                <a:gd name="T68" fmla="*/ 2342 w 2343"/>
                <a:gd name="T69" fmla="*/ 1217 h 2330"/>
                <a:gd name="T70" fmla="*/ 2309 w 2343"/>
                <a:gd name="T71" fmla="*/ 1437 h 2330"/>
                <a:gd name="T72" fmla="*/ 2235 w 2343"/>
                <a:gd name="T73" fmla="*/ 1650 h 2330"/>
                <a:gd name="T74" fmla="*/ 2122 w 2343"/>
                <a:gd name="T75" fmla="*/ 1841 h 2330"/>
                <a:gd name="T76" fmla="*/ 1976 w 2343"/>
                <a:gd name="T77" fmla="*/ 2009 h 2330"/>
                <a:gd name="T78" fmla="*/ 1799 w 2343"/>
                <a:gd name="T79" fmla="*/ 2147 h 2330"/>
                <a:gd name="T80" fmla="*/ 1599 w 2343"/>
                <a:gd name="T81" fmla="*/ 2248 h 2330"/>
                <a:gd name="T82" fmla="*/ 1385 w 2343"/>
                <a:gd name="T83" fmla="*/ 2309 h 2330"/>
                <a:gd name="T84" fmla="*/ 1166 w 2343"/>
                <a:gd name="T85" fmla="*/ 2330 h 2330"/>
                <a:gd name="T86" fmla="*/ 944 w 2343"/>
                <a:gd name="T87" fmla="*/ 2307 h 2330"/>
                <a:gd name="T88" fmla="*/ 728 w 2343"/>
                <a:gd name="T89" fmla="*/ 2242 h 2330"/>
                <a:gd name="T90" fmla="*/ 529 w 2343"/>
                <a:gd name="T91" fmla="*/ 2139 h 2330"/>
                <a:gd name="T92" fmla="*/ 356 w 2343"/>
                <a:gd name="T93" fmla="*/ 1996 h 2330"/>
                <a:gd name="T94" fmla="*/ 213 w 2343"/>
                <a:gd name="T95" fmla="*/ 1829 h 2330"/>
                <a:gd name="T96" fmla="*/ 101 w 2343"/>
                <a:gd name="T97" fmla="*/ 1635 h 2330"/>
                <a:gd name="T98" fmla="*/ 31 w 2343"/>
                <a:gd name="T99" fmla="*/ 1423 h 2330"/>
                <a:gd name="T100" fmla="*/ 0 w 2343"/>
                <a:gd name="T101" fmla="*/ 1202 h 2330"/>
                <a:gd name="T102" fmla="*/ 16 w 2343"/>
                <a:gd name="T103" fmla="*/ 977 h 2330"/>
                <a:gd name="T104" fmla="*/ 70 w 2343"/>
                <a:gd name="T105" fmla="*/ 762 h 2330"/>
                <a:gd name="T106" fmla="*/ 233 w 2343"/>
                <a:gd name="T107" fmla="*/ 739 h 2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43" h="2330">
                  <a:moveTo>
                    <a:pt x="233" y="739"/>
                  </a:moveTo>
                  <a:lnTo>
                    <a:pt x="196" y="836"/>
                  </a:lnTo>
                  <a:lnTo>
                    <a:pt x="169" y="935"/>
                  </a:lnTo>
                  <a:lnTo>
                    <a:pt x="152" y="1039"/>
                  </a:lnTo>
                  <a:lnTo>
                    <a:pt x="144" y="1145"/>
                  </a:lnTo>
                  <a:lnTo>
                    <a:pt x="148" y="1249"/>
                  </a:lnTo>
                  <a:lnTo>
                    <a:pt x="164" y="1351"/>
                  </a:lnTo>
                  <a:lnTo>
                    <a:pt x="187" y="1455"/>
                  </a:lnTo>
                  <a:lnTo>
                    <a:pt x="223" y="1552"/>
                  </a:lnTo>
                  <a:lnTo>
                    <a:pt x="269" y="1649"/>
                  </a:lnTo>
                  <a:lnTo>
                    <a:pt x="323" y="1737"/>
                  </a:lnTo>
                  <a:lnTo>
                    <a:pt x="386" y="1821"/>
                  </a:lnTo>
                  <a:lnTo>
                    <a:pt x="458" y="1895"/>
                  </a:lnTo>
                  <a:lnTo>
                    <a:pt x="538" y="1966"/>
                  </a:lnTo>
                  <a:lnTo>
                    <a:pt x="623" y="2026"/>
                  </a:lnTo>
                  <a:lnTo>
                    <a:pt x="713" y="2077"/>
                  </a:lnTo>
                  <a:lnTo>
                    <a:pt x="809" y="2118"/>
                  </a:lnTo>
                  <a:lnTo>
                    <a:pt x="907" y="2151"/>
                  </a:lnTo>
                  <a:lnTo>
                    <a:pt x="1012" y="2172"/>
                  </a:lnTo>
                  <a:lnTo>
                    <a:pt x="1115" y="2183"/>
                  </a:lnTo>
                  <a:lnTo>
                    <a:pt x="1220" y="2183"/>
                  </a:lnTo>
                  <a:lnTo>
                    <a:pt x="1325" y="2175"/>
                  </a:lnTo>
                  <a:lnTo>
                    <a:pt x="1427" y="2153"/>
                  </a:lnTo>
                  <a:lnTo>
                    <a:pt x="1527" y="2122"/>
                  </a:lnTo>
                  <a:lnTo>
                    <a:pt x="1621" y="2082"/>
                  </a:lnTo>
                  <a:lnTo>
                    <a:pt x="1712" y="2031"/>
                  </a:lnTo>
                  <a:lnTo>
                    <a:pt x="1799" y="1971"/>
                  </a:lnTo>
                  <a:lnTo>
                    <a:pt x="1877" y="1902"/>
                  </a:lnTo>
                  <a:lnTo>
                    <a:pt x="1952" y="1829"/>
                  </a:lnTo>
                  <a:lnTo>
                    <a:pt x="2014" y="1744"/>
                  </a:lnTo>
                  <a:lnTo>
                    <a:pt x="2071" y="1655"/>
                  </a:lnTo>
                  <a:lnTo>
                    <a:pt x="2116" y="1561"/>
                  </a:lnTo>
                  <a:lnTo>
                    <a:pt x="2152" y="1463"/>
                  </a:lnTo>
                  <a:lnTo>
                    <a:pt x="2179" y="1362"/>
                  </a:lnTo>
                  <a:lnTo>
                    <a:pt x="2193" y="1258"/>
                  </a:lnTo>
                  <a:lnTo>
                    <a:pt x="2200" y="1153"/>
                  </a:lnTo>
                  <a:lnTo>
                    <a:pt x="2193" y="1049"/>
                  </a:lnTo>
                  <a:lnTo>
                    <a:pt x="2179" y="945"/>
                  </a:lnTo>
                  <a:lnTo>
                    <a:pt x="2151" y="844"/>
                  </a:lnTo>
                  <a:lnTo>
                    <a:pt x="2114" y="747"/>
                  </a:lnTo>
                  <a:lnTo>
                    <a:pt x="2068" y="651"/>
                  </a:lnTo>
                  <a:lnTo>
                    <a:pt x="2012" y="564"/>
                  </a:lnTo>
                  <a:lnTo>
                    <a:pt x="1947" y="483"/>
                  </a:lnTo>
                  <a:lnTo>
                    <a:pt x="1874" y="406"/>
                  </a:lnTo>
                  <a:lnTo>
                    <a:pt x="1796" y="339"/>
                  </a:lnTo>
                  <a:lnTo>
                    <a:pt x="1708" y="278"/>
                  </a:lnTo>
                  <a:lnTo>
                    <a:pt x="1617" y="230"/>
                  </a:lnTo>
                  <a:lnTo>
                    <a:pt x="1519" y="188"/>
                  </a:lnTo>
                  <a:lnTo>
                    <a:pt x="1419" y="159"/>
                  </a:lnTo>
                  <a:lnTo>
                    <a:pt x="1317" y="137"/>
                  </a:lnTo>
                  <a:lnTo>
                    <a:pt x="1214" y="128"/>
                  </a:lnTo>
                  <a:lnTo>
                    <a:pt x="1174" y="128"/>
                  </a:lnTo>
                  <a:lnTo>
                    <a:pt x="1174" y="0"/>
                  </a:lnTo>
                  <a:lnTo>
                    <a:pt x="1267" y="5"/>
                  </a:lnTo>
                  <a:lnTo>
                    <a:pt x="1393" y="23"/>
                  </a:lnTo>
                  <a:lnTo>
                    <a:pt x="1497" y="39"/>
                  </a:lnTo>
                  <a:lnTo>
                    <a:pt x="1599" y="68"/>
                  </a:lnTo>
                  <a:lnTo>
                    <a:pt x="1707" y="114"/>
                  </a:lnTo>
                  <a:lnTo>
                    <a:pt x="1807" y="171"/>
                  </a:lnTo>
                  <a:lnTo>
                    <a:pt x="1898" y="237"/>
                  </a:lnTo>
                  <a:lnTo>
                    <a:pt x="1983" y="310"/>
                  </a:lnTo>
                  <a:lnTo>
                    <a:pt x="2060" y="391"/>
                  </a:lnTo>
                  <a:lnTo>
                    <a:pt x="2130" y="479"/>
                  </a:lnTo>
                  <a:lnTo>
                    <a:pt x="2189" y="574"/>
                  </a:lnTo>
                  <a:lnTo>
                    <a:pt x="2238" y="674"/>
                  </a:lnTo>
                  <a:lnTo>
                    <a:pt x="2280" y="776"/>
                  </a:lnTo>
                  <a:lnTo>
                    <a:pt x="2311" y="883"/>
                  </a:lnTo>
                  <a:lnTo>
                    <a:pt x="2331" y="994"/>
                  </a:lnTo>
                  <a:lnTo>
                    <a:pt x="2343" y="1105"/>
                  </a:lnTo>
                  <a:lnTo>
                    <a:pt x="2342" y="1217"/>
                  </a:lnTo>
                  <a:lnTo>
                    <a:pt x="2329" y="1328"/>
                  </a:lnTo>
                  <a:lnTo>
                    <a:pt x="2309" y="1437"/>
                  </a:lnTo>
                  <a:lnTo>
                    <a:pt x="2277" y="1546"/>
                  </a:lnTo>
                  <a:lnTo>
                    <a:pt x="2235" y="1650"/>
                  </a:lnTo>
                  <a:lnTo>
                    <a:pt x="2184" y="1750"/>
                  </a:lnTo>
                  <a:lnTo>
                    <a:pt x="2122" y="1841"/>
                  </a:lnTo>
                  <a:lnTo>
                    <a:pt x="2052" y="1930"/>
                  </a:lnTo>
                  <a:lnTo>
                    <a:pt x="1976" y="2009"/>
                  </a:lnTo>
                  <a:lnTo>
                    <a:pt x="1890" y="2082"/>
                  </a:lnTo>
                  <a:lnTo>
                    <a:pt x="1799" y="2147"/>
                  </a:lnTo>
                  <a:lnTo>
                    <a:pt x="1702" y="2202"/>
                  </a:lnTo>
                  <a:lnTo>
                    <a:pt x="1599" y="2248"/>
                  </a:lnTo>
                  <a:lnTo>
                    <a:pt x="1493" y="2283"/>
                  </a:lnTo>
                  <a:lnTo>
                    <a:pt x="1385" y="2309"/>
                  </a:lnTo>
                  <a:lnTo>
                    <a:pt x="1276" y="2325"/>
                  </a:lnTo>
                  <a:lnTo>
                    <a:pt x="1166" y="2330"/>
                  </a:lnTo>
                  <a:lnTo>
                    <a:pt x="1053" y="2322"/>
                  </a:lnTo>
                  <a:lnTo>
                    <a:pt x="944" y="2307"/>
                  </a:lnTo>
                  <a:lnTo>
                    <a:pt x="833" y="2279"/>
                  </a:lnTo>
                  <a:lnTo>
                    <a:pt x="728" y="2242"/>
                  </a:lnTo>
                  <a:lnTo>
                    <a:pt x="628" y="2195"/>
                  </a:lnTo>
                  <a:lnTo>
                    <a:pt x="529" y="2139"/>
                  </a:lnTo>
                  <a:lnTo>
                    <a:pt x="439" y="2076"/>
                  </a:lnTo>
                  <a:lnTo>
                    <a:pt x="356" y="1996"/>
                  </a:lnTo>
                  <a:lnTo>
                    <a:pt x="280" y="1918"/>
                  </a:lnTo>
                  <a:lnTo>
                    <a:pt x="213" y="1829"/>
                  </a:lnTo>
                  <a:lnTo>
                    <a:pt x="152" y="1735"/>
                  </a:lnTo>
                  <a:lnTo>
                    <a:pt x="101" y="1635"/>
                  </a:lnTo>
                  <a:lnTo>
                    <a:pt x="61" y="1530"/>
                  </a:lnTo>
                  <a:lnTo>
                    <a:pt x="31" y="1423"/>
                  </a:lnTo>
                  <a:lnTo>
                    <a:pt x="10" y="1311"/>
                  </a:lnTo>
                  <a:lnTo>
                    <a:pt x="0" y="1202"/>
                  </a:lnTo>
                  <a:lnTo>
                    <a:pt x="2" y="1089"/>
                  </a:lnTo>
                  <a:lnTo>
                    <a:pt x="16" y="977"/>
                  </a:lnTo>
                  <a:lnTo>
                    <a:pt x="37" y="867"/>
                  </a:lnTo>
                  <a:lnTo>
                    <a:pt x="70" y="762"/>
                  </a:lnTo>
                  <a:lnTo>
                    <a:pt x="101" y="685"/>
                  </a:lnTo>
                  <a:lnTo>
                    <a:pt x="233" y="739"/>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79247" name="Freeform 15"/>
            <p:cNvSpPr>
              <a:spLocks/>
            </p:cNvSpPr>
            <p:nvPr/>
          </p:nvSpPr>
          <p:spPr bwMode="auto">
            <a:xfrm>
              <a:off x="4121" y="2153"/>
              <a:ext cx="685" cy="685"/>
            </a:xfrm>
            <a:custGeom>
              <a:avLst/>
              <a:gdLst>
                <a:gd name="T0" fmla="*/ 52 w 2056"/>
                <a:gd name="T1" fmla="*/ 708 h 2055"/>
                <a:gd name="T2" fmla="*/ 8 w 2056"/>
                <a:gd name="T3" fmla="*/ 911 h 2055"/>
                <a:gd name="T4" fmla="*/ 4 w 2056"/>
                <a:gd name="T5" fmla="*/ 1121 h 2055"/>
                <a:gd name="T6" fmla="*/ 43 w 2056"/>
                <a:gd name="T7" fmla="*/ 1327 h 2055"/>
                <a:gd name="T8" fmla="*/ 125 w 2056"/>
                <a:gd name="T9" fmla="*/ 1521 h 2055"/>
                <a:gd name="T10" fmla="*/ 242 w 2056"/>
                <a:gd name="T11" fmla="*/ 1693 h 2055"/>
                <a:gd name="T12" fmla="*/ 394 w 2056"/>
                <a:gd name="T13" fmla="*/ 1838 h 2055"/>
                <a:gd name="T14" fmla="*/ 569 w 2056"/>
                <a:gd name="T15" fmla="*/ 1949 h 2055"/>
                <a:gd name="T16" fmla="*/ 763 w 2056"/>
                <a:gd name="T17" fmla="*/ 2023 h 2055"/>
                <a:gd name="T18" fmla="*/ 971 w 2056"/>
                <a:gd name="T19" fmla="*/ 2055 h 2055"/>
                <a:gd name="T20" fmla="*/ 1181 w 2056"/>
                <a:gd name="T21" fmla="*/ 2047 h 2055"/>
                <a:gd name="T22" fmla="*/ 1383 w 2056"/>
                <a:gd name="T23" fmla="*/ 1994 h 2055"/>
                <a:gd name="T24" fmla="*/ 1568 w 2056"/>
                <a:gd name="T25" fmla="*/ 1903 h 2055"/>
                <a:gd name="T26" fmla="*/ 1733 w 2056"/>
                <a:gd name="T27" fmla="*/ 1774 h 2055"/>
                <a:gd name="T28" fmla="*/ 1870 w 2056"/>
                <a:gd name="T29" fmla="*/ 1616 h 2055"/>
                <a:gd name="T30" fmla="*/ 1972 w 2056"/>
                <a:gd name="T31" fmla="*/ 1433 h 2055"/>
                <a:gd name="T32" fmla="*/ 2035 w 2056"/>
                <a:gd name="T33" fmla="*/ 1234 h 2055"/>
                <a:gd name="T34" fmla="*/ 2056 w 2056"/>
                <a:gd name="T35" fmla="*/ 1025 h 2055"/>
                <a:gd name="T36" fmla="*/ 2035 w 2056"/>
                <a:gd name="T37" fmla="*/ 817 h 2055"/>
                <a:gd name="T38" fmla="*/ 1970 w 2056"/>
                <a:gd name="T39" fmla="*/ 619 h 2055"/>
                <a:gd name="T40" fmla="*/ 1868 w 2056"/>
                <a:gd name="T41" fmla="*/ 436 h 2055"/>
                <a:gd name="T42" fmla="*/ 1730 w 2056"/>
                <a:gd name="T43" fmla="*/ 278 h 2055"/>
                <a:gd name="T44" fmla="*/ 1564 w 2056"/>
                <a:gd name="T45" fmla="*/ 150 h 2055"/>
                <a:gd name="T46" fmla="*/ 1375 w 2056"/>
                <a:gd name="T47" fmla="*/ 60 h 2055"/>
                <a:gd name="T48" fmla="*/ 1173 w 2056"/>
                <a:gd name="T49" fmla="*/ 9 h 2055"/>
                <a:gd name="T50" fmla="*/ 1030 w 2056"/>
                <a:gd name="T51" fmla="*/ 0 h 2055"/>
                <a:gd name="T52" fmla="*/ 863 w 2056"/>
                <a:gd name="T53" fmla="*/ 12 h 2055"/>
                <a:gd name="T54" fmla="*/ 660 w 2056"/>
                <a:gd name="T55" fmla="*/ 66 h 2055"/>
                <a:gd name="T56" fmla="*/ 474 w 2056"/>
                <a:gd name="T57" fmla="*/ 162 h 2055"/>
                <a:gd name="T58" fmla="*/ 310 w 2056"/>
                <a:gd name="T59" fmla="*/ 293 h 2055"/>
                <a:gd name="T60" fmla="*/ 175 w 2056"/>
                <a:gd name="T61" fmla="*/ 452 h 2055"/>
                <a:gd name="T62" fmla="*/ 89 w 2056"/>
                <a:gd name="T63" fmla="*/ 611 h 2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56" h="2055">
                  <a:moveTo>
                    <a:pt x="89" y="611"/>
                  </a:moveTo>
                  <a:lnTo>
                    <a:pt x="52" y="708"/>
                  </a:lnTo>
                  <a:lnTo>
                    <a:pt x="25" y="807"/>
                  </a:lnTo>
                  <a:lnTo>
                    <a:pt x="8" y="911"/>
                  </a:lnTo>
                  <a:lnTo>
                    <a:pt x="0" y="1017"/>
                  </a:lnTo>
                  <a:lnTo>
                    <a:pt x="4" y="1121"/>
                  </a:lnTo>
                  <a:lnTo>
                    <a:pt x="20" y="1223"/>
                  </a:lnTo>
                  <a:lnTo>
                    <a:pt x="43" y="1327"/>
                  </a:lnTo>
                  <a:lnTo>
                    <a:pt x="79" y="1424"/>
                  </a:lnTo>
                  <a:lnTo>
                    <a:pt x="125" y="1521"/>
                  </a:lnTo>
                  <a:lnTo>
                    <a:pt x="179" y="1609"/>
                  </a:lnTo>
                  <a:lnTo>
                    <a:pt x="242" y="1693"/>
                  </a:lnTo>
                  <a:lnTo>
                    <a:pt x="314" y="1767"/>
                  </a:lnTo>
                  <a:lnTo>
                    <a:pt x="394" y="1838"/>
                  </a:lnTo>
                  <a:lnTo>
                    <a:pt x="479" y="1898"/>
                  </a:lnTo>
                  <a:lnTo>
                    <a:pt x="569" y="1949"/>
                  </a:lnTo>
                  <a:lnTo>
                    <a:pt x="665" y="1990"/>
                  </a:lnTo>
                  <a:lnTo>
                    <a:pt x="763" y="2023"/>
                  </a:lnTo>
                  <a:lnTo>
                    <a:pt x="868" y="2044"/>
                  </a:lnTo>
                  <a:lnTo>
                    <a:pt x="971" y="2055"/>
                  </a:lnTo>
                  <a:lnTo>
                    <a:pt x="1076" y="2055"/>
                  </a:lnTo>
                  <a:lnTo>
                    <a:pt x="1181" y="2047"/>
                  </a:lnTo>
                  <a:lnTo>
                    <a:pt x="1283" y="2025"/>
                  </a:lnTo>
                  <a:lnTo>
                    <a:pt x="1383" y="1994"/>
                  </a:lnTo>
                  <a:lnTo>
                    <a:pt x="1477" y="1954"/>
                  </a:lnTo>
                  <a:lnTo>
                    <a:pt x="1568" y="1903"/>
                  </a:lnTo>
                  <a:lnTo>
                    <a:pt x="1655" y="1843"/>
                  </a:lnTo>
                  <a:lnTo>
                    <a:pt x="1733" y="1774"/>
                  </a:lnTo>
                  <a:lnTo>
                    <a:pt x="1808" y="1701"/>
                  </a:lnTo>
                  <a:lnTo>
                    <a:pt x="1870" y="1616"/>
                  </a:lnTo>
                  <a:lnTo>
                    <a:pt x="1927" y="1527"/>
                  </a:lnTo>
                  <a:lnTo>
                    <a:pt x="1972" y="1433"/>
                  </a:lnTo>
                  <a:lnTo>
                    <a:pt x="2008" y="1335"/>
                  </a:lnTo>
                  <a:lnTo>
                    <a:pt x="2035" y="1234"/>
                  </a:lnTo>
                  <a:lnTo>
                    <a:pt x="2049" y="1130"/>
                  </a:lnTo>
                  <a:lnTo>
                    <a:pt x="2056" y="1025"/>
                  </a:lnTo>
                  <a:lnTo>
                    <a:pt x="2049" y="921"/>
                  </a:lnTo>
                  <a:lnTo>
                    <a:pt x="2035" y="817"/>
                  </a:lnTo>
                  <a:lnTo>
                    <a:pt x="2007" y="716"/>
                  </a:lnTo>
                  <a:lnTo>
                    <a:pt x="1970" y="619"/>
                  </a:lnTo>
                  <a:lnTo>
                    <a:pt x="1924" y="523"/>
                  </a:lnTo>
                  <a:lnTo>
                    <a:pt x="1868" y="436"/>
                  </a:lnTo>
                  <a:lnTo>
                    <a:pt x="1803" y="355"/>
                  </a:lnTo>
                  <a:lnTo>
                    <a:pt x="1730" y="278"/>
                  </a:lnTo>
                  <a:lnTo>
                    <a:pt x="1652" y="211"/>
                  </a:lnTo>
                  <a:lnTo>
                    <a:pt x="1564" y="150"/>
                  </a:lnTo>
                  <a:lnTo>
                    <a:pt x="1473" y="102"/>
                  </a:lnTo>
                  <a:lnTo>
                    <a:pt x="1375" y="60"/>
                  </a:lnTo>
                  <a:lnTo>
                    <a:pt x="1275" y="31"/>
                  </a:lnTo>
                  <a:lnTo>
                    <a:pt x="1173" y="9"/>
                  </a:lnTo>
                  <a:lnTo>
                    <a:pt x="1070" y="0"/>
                  </a:lnTo>
                  <a:lnTo>
                    <a:pt x="1030" y="0"/>
                  </a:lnTo>
                  <a:lnTo>
                    <a:pt x="965" y="2"/>
                  </a:lnTo>
                  <a:lnTo>
                    <a:pt x="863" y="12"/>
                  </a:lnTo>
                  <a:lnTo>
                    <a:pt x="759" y="35"/>
                  </a:lnTo>
                  <a:lnTo>
                    <a:pt x="660" y="66"/>
                  </a:lnTo>
                  <a:lnTo>
                    <a:pt x="564" y="110"/>
                  </a:lnTo>
                  <a:lnTo>
                    <a:pt x="474" y="162"/>
                  </a:lnTo>
                  <a:lnTo>
                    <a:pt x="389" y="223"/>
                  </a:lnTo>
                  <a:lnTo>
                    <a:pt x="310" y="293"/>
                  </a:lnTo>
                  <a:lnTo>
                    <a:pt x="237" y="368"/>
                  </a:lnTo>
                  <a:lnTo>
                    <a:pt x="175" y="452"/>
                  </a:lnTo>
                  <a:lnTo>
                    <a:pt x="122" y="542"/>
                  </a:lnTo>
                  <a:lnTo>
                    <a:pt x="89" y="611"/>
                  </a:lnTo>
                  <a:close/>
                </a:path>
              </a:pathLst>
            </a:custGeom>
            <a:solidFill>
              <a:srgbClr val="FFFFFF"/>
            </a:solidFill>
            <a:ln w="0">
              <a:solidFill>
                <a:srgbClr val="FFFFFF"/>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79248" name="Freeform 16"/>
            <p:cNvSpPr>
              <a:spLocks/>
            </p:cNvSpPr>
            <p:nvPr/>
          </p:nvSpPr>
          <p:spPr bwMode="auto">
            <a:xfrm>
              <a:off x="4431" y="2195"/>
              <a:ext cx="240" cy="365"/>
            </a:xfrm>
            <a:custGeom>
              <a:avLst/>
              <a:gdLst>
                <a:gd name="T0" fmla="*/ 196 w 720"/>
                <a:gd name="T1" fmla="*/ 855 h 1095"/>
                <a:gd name="T2" fmla="*/ 81 w 720"/>
                <a:gd name="T3" fmla="*/ 0 h 1095"/>
                <a:gd name="T4" fmla="*/ 0 w 720"/>
                <a:gd name="T5" fmla="*/ 1095 h 1095"/>
                <a:gd name="T6" fmla="*/ 720 w 720"/>
                <a:gd name="T7" fmla="*/ 925 h 1095"/>
                <a:gd name="T8" fmla="*/ 196 w 720"/>
                <a:gd name="T9" fmla="*/ 855 h 1095"/>
              </a:gdLst>
              <a:ahLst/>
              <a:cxnLst>
                <a:cxn ang="0">
                  <a:pos x="T0" y="T1"/>
                </a:cxn>
                <a:cxn ang="0">
                  <a:pos x="T2" y="T3"/>
                </a:cxn>
                <a:cxn ang="0">
                  <a:pos x="T4" y="T5"/>
                </a:cxn>
                <a:cxn ang="0">
                  <a:pos x="T6" y="T7"/>
                </a:cxn>
                <a:cxn ang="0">
                  <a:pos x="T8" y="T9"/>
                </a:cxn>
              </a:cxnLst>
              <a:rect l="0" t="0" r="r" b="b"/>
              <a:pathLst>
                <a:path w="720" h="1095">
                  <a:moveTo>
                    <a:pt x="196" y="855"/>
                  </a:moveTo>
                  <a:lnTo>
                    <a:pt x="81" y="0"/>
                  </a:lnTo>
                  <a:lnTo>
                    <a:pt x="0" y="1095"/>
                  </a:lnTo>
                  <a:lnTo>
                    <a:pt x="720" y="925"/>
                  </a:lnTo>
                  <a:lnTo>
                    <a:pt x="196" y="855"/>
                  </a:lnTo>
                  <a:close/>
                </a:path>
              </a:pathLst>
            </a:custGeom>
            <a:solidFill>
              <a:srgbClr val="000000"/>
            </a:solidFill>
            <a:ln w="0">
              <a:solidFill>
                <a:srgbClr val="000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grpSp>
      <p:sp>
        <p:nvSpPr>
          <p:cNvPr id="17" name="Slide Number Placeholder 16"/>
          <p:cNvSpPr>
            <a:spLocks noGrp="1"/>
          </p:cNvSpPr>
          <p:nvPr>
            <p:ph type="sldNum" sz="quarter" idx="11"/>
          </p:nvPr>
        </p:nvSpPr>
        <p:spPr/>
        <p:txBody>
          <a:bodyPr/>
          <a:lstStyle/>
          <a:p>
            <a:fld id="{3681F8DE-B512-49A0-9231-DD433C26DAB6}" type="slidenum">
              <a:rPr lang="en-US" smtClean="0"/>
              <a:pPr/>
              <a:t>24</a:t>
            </a:fld>
            <a:endParaRPr lang="en-US"/>
          </a:p>
        </p:txBody>
      </p:sp>
    </p:spTree>
    <p:extLst>
      <p:ext uri="{BB962C8B-B14F-4D97-AF65-F5344CB8AC3E}">
        <p14:creationId xmlns:p14="http://schemas.microsoft.com/office/powerpoint/2010/main" xmlns="" val="4214558028"/>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81282" name="Rectangle 2"/>
          <p:cNvSpPr>
            <a:spLocks noGrp="1" noChangeArrowheads="1"/>
          </p:cNvSpPr>
          <p:nvPr>
            <p:ph type="title"/>
          </p:nvPr>
        </p:nvSpPr>
        <p:spPr>
          <a:xfrm>
            <a:off x="457200" y="381000"/>
            <a:ext cx="8305800" cy="856488"/>
          </a:xfrm>
          <a:noFill/>
          <a:ln/>
        </p:spPr>
        <p:txBody>
          <a:bodyPr/>
          <a:lstStyle/>
          <a:p>
            <a:r>
              <a:rPr lang="en-US" dirty="0"/>
              <a:t>Present Value – An Example</a:t>
            </a:r>
          </a:p>
        </p:txBody>
      </p:sp>
      <p:sp>
        <p:nvSpPr>
          <p:cNvPr id="481283" name="Rectangle 3"/>
          <p:cNvSpPr>
            <a:spLocks noGrp="1" noChangeArrowheads="1"/>
          </p:cNvSpPr>
          <p:nvPr>
            <p:ph type="body" idx="4294967295"/>
          </p:nvPr>
        </p:nvSpPr>
        <p:spPr>
          <a:xfrm>
            <a:off x="0" y="4191000"/>
            <a:ext cx="8686800" cy="1206500"/>
          </a:xfrm>
        </p:spPr>
        <p:txBody>
          <a:bodyPr/>
          <a:lstStyle/>
          <a:p>
            <a:pPr algn="ctr">
              <a:lnSpc>
                <a:spcPct val="90000"/>
              </a:lnSpc>
              <a:buFont typeface="Times" panose="02020603050405020304" pitchFamily="18" charset="0"/>
              <a:buNone/>
            </a:pPr>
            <a:r>
              <a:rPr lang="en-US" sz="2600"/>
              <a:t>	</a:t>
            </a:r>
            <a:r>
              <a:rPr lang="en-US" sz="2800"/>
              <a:t>This process is called </a:t>
            </a:r>
            <a:r>
              <a:rPr lang="en-US" sz="2800">
                <a:solidFill>
                  <a:schemeClr val="tx2"/>
                </a:solidFill>
              </a:rPr>
              <a:t>discounting</a:t>
            </a:r>
            <a:r>
              <a:rPr lang="en-US" sz="2800"/>
              <a:t>. We have discounted the $100 to its present value of $79.72.  The interest rate used to find the present value is called the </a:t>
            </a:r>
            <a:r>
              <a:rPr lang="en-US" sz="2800">
                <a:solidFill>
                  <a:schemeClr val="tx2"/>
                </a:solidFill>
              </a:rPr>
              <a:t>discount rate</a:t>
            </a:r>
            <a:r>
              <a:rPr lang="en-US" sz="2800"/>
              <a:t>.</a:t>
            </a:r>
            <a:r>
              <a:rPr lang="en-US" sz="2800">
                <a:sym typeface="Symbol" panose="05050102010706020507" pitchFamily="18" charset="2"/>
              </a:rPr>
              <a:t> </a:t>
            </a:r>
            <a:endParaRPr lang="en-US" sz="2800"/>
          </a:p>
        </p:txBody>
      </p:sp>
      <p:grpSp>
        <p:nvGrpSpPr>
          <p:cNvPr id="481284" name="Group 4"/>
          <p:cNvGrpSpPr>
            <a:grpSpLocks/>
          </p:cNvGrpSpPr>
          <p:nvPr/>
        </p:nvGrpSpPr>
        <p:grpSpPr bwMode="auto">
          <a:xfrm>
            <a:off x="8377238" y="5791200"/>
            <a:ext cx="755650" cy="685800"/>
            <a:chOff x="3460" y="1054"/>
            <a:chExt cx="2008" cy="2381"/>
          </a:xfrm>
        </p:grpSpPr>
        <p:sp>
          <p:nvSpPr>
            <p:cNvPr id="481285" name="Freeform 5"/>
            <p:cNvSpPr>
              <a:spLocks/>
            </p:cNvSpPr>
            <p:nvPr/>
          </p:nvSpPr>
          <p:spPr bwMode="auto">
            <a:xfrm>
              <a:off x="4381" y="1054"/>
              <a:ext cx="167" cy="304"/>
            </a:xfrm>
            <a:custGeom>
              <a:avLst/>
              <a:gdLst>
                <a:gd name="T0" fmla="*/ 500 w 500"/>
                <a:gd name="T1" fmla="*/ 0 h 910"/>
                <a:gd name="T2" fmla="*/ 500 w 500"/>
                <a:gd name="T3" fmla="*/ 910 h 910"/>
                <a:gd name="T4" fmla="*/ 391 w 500"/>
                <a:gd name="T5" fmla="*/ 895 h 910"/>
                <a:gd name="T6" fmla="*/ 278 w 500"/>
                <a:gd name="T7" fmla="*/ 885 h 910"/>
                <a:gd name="T8" fmla="*/ 163 w 500"/>
                <a:gd name="T9" fmla="*/ 885 h 910"/>
                <a:gd name="T10" fmla="*/ 50 w 500"/>
                <a:gd name="T11" fmla="*/ 892 h 910"/>
                <a:gd name="T12" fmla="*/ 0 w 500"/>
                <a:gd name="T13" fmla="*/ 900 h 910"/>
                <a:gd name="T14" fmla="*/ 0 w 500"/>
                <a:gd name="T15" fmla="*/ 0 h 910"/>
                <a:gd name="T16" fmla="*/ 500 w 500"/>
                <a:gd name="T17" fmla="*/ 0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0" h="910">
                  <a:moveTo>
                    <a:pt x="500" y="0"/>
                  </a:moveTo>
                  <a:lnTo>
                    <a:pt x="500" y="910"/>
                  </a:lnTo>
                  <a:lnTo>
                    <a:pt x="391" y="895"/>
                  </a:lnTo>
                  <a:lnTo>
                    <a:pt x="278" y="885"/>
                  </a:lnTo>
                  <a:lnTo>
                    <a:pt x="163" y="885"/>
                  </a:lnTo>
                  <a:lnTo>
                    <a:pt x="50" y="892"/>
                  </a:lnTo>
                  <a:lnTo>
                    <a:pt x="0" y="900"/>
                  </a:lnTo>
                  <a:lnTo>
                    <a:pt x="0" y="0"/>
                  </a:lnTo>
                  <a:lnTo>
                    <a:pt x="500" y="0"/>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81286" name="Freeform 6"/>
            <p:cNvSpPr>
              <a:spLocks/>
            </p:cNvSpPr>
            <p:nvPr/>
          </p:nvSpPr>
          <p:spPr bwMode="auto">
            <a:xfrm>
              <a:off x="4236" y="1054"/>
              <a:ext cx="1232" cy="2381"/>
            </a:xfrm>
            <a:custGeom>
              <a:avLst/>
              <a:gdLst>
                <a:gd name="T0" fmla="*/ 1558 w 3696"/>
                <a:gd name="T1" fmla="*/ 7141 h 7141"/>
                <a:gd name="T2" fmla="*/ 1676 w 3696"/>
                <a:gd name="T3" fmla="*/ 5853 h 7141"/>
                <a:gd name="T4" fmla="*/ 1897 w 3696"/>
                <a:gd name="T5" fmla="*/ 5684 h 7141"/>
                <a:gd name="T6" fmla="*/ 2090 w 3696"/>
                <a:gd name="T7" fmla="*/ 5483 h 7141"/>
                <a:gd name="T8" fmla="*/ 2249 w 3696"/>
                <a:gd name="T9" fmla="*/ 5254 h 7141"/>
                <a:gd name="T10" fmla="*/ 2374 w 3696"/>
                <a:gd name="T11" fmla="*/ 5006 h 7141"/>
                <a:gd name="T12" fmla="*/ 2459 w 3696"/>
                <a:gd name="T13" fmla="*/ 4739 h 7141"/>
                <a:gd name="T14" fmla="*/ 2499 w 3696"/>
                <a:gd name="T15" fmla="*/ 4466 h 7141"/>
                <a:gd name="T16" fmla="*/ 2499 w 3696"/>
                <a:gd name="T17" fmla="*/ 4183 h 7141"/>
                <a:gd name="T18" fmla="*/ 2459 w 3696"/>
                <a:gd name="T19" fmla="*/ 3908 h 7141"/>
                <a:gd name="T20" fmla="*/ 2374 w 3696"/>
                <a:gd name="T21" fmla="*/ 3640 h 7141"/>
                <a:gd name="T22" fmla="*/ 2251 w 3696"/>
                <a:gd name="T23" fmla="*/ 3393 h 7141"/>
                <a:gd name="T24" fmla="*/ 2090 w 3696"/>
                <a:gd name="T25" fmla="*/ 3165 h 7141"/>
                <a:gd name="T26" fmla="*/ 1899 w 3696"/>
                <a:gd name="T27" fmla="*/ 2963 h 7141"/>
                <a:gd name="T28" fmla="*/ 1678 w 3696"/>
                <a:gd name="T29" fmla="*/ 2792 h 7141"/>
                <a:gd name="T30" fmla="*/ 1421 w 3696"/>
                <a:gd name="T31" fmla="*/ 2662 h 7141"/>
                <a:gd name="T32" fmla="*/ 1154 w 3696"/>
                <a:gd name="T33" fmla="*/ 2593 h 7141"/>
                <a:gd name="T34" fmla="*/ 899 w 3696"/>
                <a:gd name="T35" fmla="*/ 2558 h 7141"/>
                <a:gd name="T36" fmla="*/ 567 w 3696"/>
                <a:gd name="T37" fmla="*/ 2514 h 7141"/>
                <a:gd name="T38" fmla="*/ 455 w 3696"/>
                <a:gd name="T39" fmla="*/ 2494 h 7141"/>
                <a:gd name="T40" fmla="*/ 351 w 3696"/>
                <a:gd name="T41" fmla="*/ 2465 h 7141"/>
                <a:gd name="T42" fmla="*/ 257 w 3696"/>
                <a:gd name="T43" fmla="*/ 2421 h 7141"/>
                <a:gd name="T44" fmla="*/ 175 w 3696"/>
                <a:gd name="T45" fmla="*/ 2362 h 7141"/>
                <a:gd name="T46" fmla="*/ 104 w 3696"/>
                <a:gd name="T47" fmla="*/ 2297 h 7141"/>
                <a:gd name="T48" fmla="*/ 52 w 3696"/>
                <a:gd name="T49" fmla="*/ 2224 h 7141"/>
                <a:gd name="T50" fmla="*/ 16 w 3696"/>
                <a:gd name="T51" fmla="*/ 2144 h 7141"/>
                <a:gd name="T52" fmla="*/ 0 w 3696"/>
                <a:gd name="T53" fmla="*/ 2062 h 7141"/>
                <a:gd name="T54" fmla="*/ 2 w 3696"/>
                <a:gd name="T55" fmla="*/ 1979 h 7141"/>
                <a:gd name="T56" fmla="*/ 23 w 3696"/>
                <a:gd name="T57" fmla="*/ 1899 h 7141"/>
                <a:gd name="T58" fmla="*/ 62 w 3696"/>
                <a:gd name="T59" fmla="*/ 1819 h 7141"/>
                <a:gd name="T60" fmla="*/ 120 w 3696"/>
                <a:gd name="T61" fmla="*/ 1748 h 7141"/>
                <a:gd name="T62" fmla="*/ 192 w 3696"/>
                <a:gd name="T63" fmla="*/ 1685 h 7141"/>
                <a:gd name="T64" fmla="*/ 277 w 3696"/>
                <a:gd name="T65" fmla="*/ 1631 h 7141"/>
                <a:gd name="T66" fmla="*/ 374 w 3696"/>
                <a:gd name="T67" fmla="*/ 1589 h 7141"/>
                <a:gd name="T68" fmla="*/ 482 w 3696"/>
                <a:gd name="T69" fmla="*/ 1555 h 7141"/>
                <a:gd name="T70" fmla="*/ 591 w 3696"/>
                <a:gd name="T71" fmla="*/ 1540 h 7141"/>
                <a:gd name="T72" fmla="*/ 707 w 3696"/>
                <a:gd name="T73" fmla="*/ 1535 h 7141"/>
                <a:gd name="T74" fmla="*/ 816 w 3696"/>
                <a:gd name="T75" fmla="*/ 1549 h 7141"/>
                <a:gd name="T76" fmla="*/ 925 w 3696"/>
                <a:gd name="T77" fmla="*/ 1576 h 7141"/>
                <a:gd name="T78" fmla="*/ 1026 w 3696"/>
                <a:gd name="T79" fmla="*/ 1612 h 7141"/>
                <a:gd name="T80" fmla="*/ 1116 w 3696"/>
                <a:gd name="T81" fmla="*/ 1662 h 7141"/>
                <a:gd name="T82" fmla="*/ 1195 w 3696"/>
                <a:gd name="T83" fmla="*/ 1722 h 7141"/>
                <a:gd name="T84" fmla="*/ 1255 w 3696"/>
                <a:gd name="T85" fmla="*/ 1792 h 7141"/>
                <a:gd name="T86" fmla="*/ 1302 w 3696"/>
                <a:gd name="T87" fmla="*/ 1865 h 7141"/>
                <a:gd name="T88" fmla="*/ 1332 w 3696"/>
                <a:gd name="T89" fmla="*/ 1949 h 7141"/>
                <a:gd name="T90" fmla="*/ 1993 w 3696"/>
                <a:gd name="T91" fmla="*/ 1970 h 7141"/>
                <a:gd name="T92" fmla="*/ 1974 w 3696"/>
                <a:gd name="T93" fmla="*/ 1838 h 7141"/>
                <a:gd name="T94" fmla="*/ 1919 w 3696"/>
                <a:gd name="T95" fmla="*/ 1651 h 7141"/>
                <a:gd name="T96" fmla="*/ 1826 w 3696"/>
                <a:gd name="T97" fmla="*/ 1474 h 7141"/>
                <a:gd name="T98" fmla="*/ 1699 w 3696"/>
                <a:gd name="T99" fmla="*/ 1313 h 7141"/>
                <a:gd name="T100" fmla="*/ 1566 w 3696"/>
                <a:gd name="T101" fmla="*/ 1195 h 7141"/>
                <a:gd name="T102" fmla="*/ 3696 w 3696"/>
                <a:gd name="T103" fmla="*/ 0 h 7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96" h="7141">
                  <a:moveTo>
                    <a:pt x="3696" y="7141"/>
                  </a:moveTo>
                  <a:lnTo>
                    <a:pt x="1558" y="7141"/>
                  </a:lnTo>
                  <a:lnTo>
                    <a:pt x="1558" y="5925"/>
                  </a:lnTo>
                  <a:lnTo>
                    <a:pt x="1676" y="5853"/>
                  </a:lnTo>
                  <a:lnTo>
                    <a:pt x="1788" y="5774"/>
                  </a:lnTo>
                  <a:lnTo>
                    <a:pt x="1897" y="5684"/>
                  </a:lnTo>
                  <a:lnTo>
                    <a:pt x="1997" y="5588"/>
                  </a:lnTo>
                  <a:lnTo>
                    <a:pt x="2090" y="5483"/>
                  </a:lnTo>
                  <a:lnTo>
                    <a:pt x="2175" y="5373"/>
                  </a:lnTo>
                  <a:lnTo>
                    <a:pt x="2249" y="5254"/>
                  </a:lnTo>
                  <a:lnTo>
                    <a:pt x="2314" y="5133"/>
                  </a:lnTo>
                  <a:lnTo>
                    <a:pt x="2374" y="5006"/>
                  </a:lnTo>
                  <a:lnTo>
                    <a:pt x="2423" y="4874"/>
                  </a:lnTo>
                  <a:lnTo>
                    <a:pt x="2459" y="4739"/>
                  </a:lnTo>
                  <a:lnTo>
                    <a:pt x="2484" y="4602"/>
                  </a:lnTo>
                  <a:lnTo>
                    <a:pt x="2499" y="4466"/>
                  </a:lnTo>
                  <a:lnTo>
                    <a:pt x="2505" y="4323"/>
                  </a:lnTo>
                  <a:lnTo>
                    <a:pt x="2499" y="4183"/>
                  </a:lnTo>
                  <a:lnTo>
                    <a:pt x="2484" y="4045"/>
                  </a:lnTo>
                  <a:lnTo>
                    <a:pt x="2459" y="3908"/>
                  </a:lnTo>
                  <a:lnTo>
                    <a:pt x="2423" y="3775"/>
                  </a:lnTo>
                  <a:lnTo>
                    <a:pt x="2374" y="3640"/>
                  </a:lnTo>
                  <a:lnTo>
                    <a:pt x="2316" y="3517"/>
                  </a:lnTo>
                  <a:lnTo>
                    <a:pt x="2251" y="3393"/>
                  </a:lnTo>
                  <a:lnTo>
                    <a:pt x="2176" y="3273"/>
                  </a:lnTo>
                  <a:lnTo>
                    <a:pt x="2090" y="3165"/>
                  </a:lnTo>
                  <a:lnTo>
                    <a:pt x="1998" y="3060"/>
                  </a:lnTo>
                  <a:lnTo>
                    <a:pt x="1899" y="2963"/>
                  </a:lnTo>
                  <a:lnTo>
                    <a:pt x="1791" y="2873"/>
                  </a:lnTo>
                  <a:lnTo>
                    <a:pt x="1678" y="2792"/>
                  </a:lnTo>
                  <a:lnTo>
                    <a:pt x="1559" y="2725"/>
                  </a:lnTo>
                  <a:lnTo>
                    <a:pt x="1421" y="2662"/>
                  </a:lnTo>
                  <a:lnTo>
                    <a:pt x="1298" y="2621"/>
                  </a:lnTo>
                  <a:lnTo>
                    <a:pt x="1154" y="2593"/>
                  </a:lnTo>
                  <a:lnTo>
                    <a:pt x="1031" y="2576"/>
                  </a:lnTo>
                  <a:lnTo>
                    <a:pt x="899" y="2558"/>
                  </a:lnTo>
                  <a:lnTo>
                    <a:pt x="759" y="2539"/>
                  </a:lnTo>
                  <a:lnTo>
                    <a:pt x="567" y="2514"/>
                  </a:lnTo>
                  <a:lnTo>
                    <a:pt x="510" y="2503"/>
                  </a:lnTo>
                  <a:lnTo>
                    <a:pt x="455" y="2494"/>
                  </a:lnTo>
                  <a:lnTo>
                    <a:pt x="404" y="2480"/>
                  </a:lnTo>
                  <a:lnTo>
                    <a:pt x="351" y="2465"/>
                  </a:lnTo>
                  <a:lnTo>
                    <a:pt x="304" y="2442"/>
                  </a:lnTo>
                  <a:lnTo>
                    <a:pt x="257" y="2421"/>
                  </a:lnTo>
                  <a:lnTo>
                    <a:pt x="214" y="2390"/>
                  </a:lnTo>
                  <a:lnTo>
                    <a:pt x="175" y="2362"/>
                  </a:lnTo>
                  <a:lnTo>
                    <a:pt x="140" y="2331"/>
                  </a:lnTo>
                  <a:lnTo>
                    <a:pt x="104" y="2297"/>
                  </a:lnTo>
                  <a:lnTo>
                    <a:pt x="77" y="2261"/>
                  </a:lnTo>
                  <a:lnTo>
                    <a:pt x="52" y="2224"/>
                  </a:lnTo>
                  <a:lnTo>
                    <a:pt x="31" y="2184"/>
                  </a:lnTo>
                  <a:lnTo>
                    <a:pt x="16" y="2144"/>
                  </a:lnTo>
                  <a:lnTo>
                    <a:pt x="5" y="2103"/>
                  </a:lnTo>
                  <a:lnTo>
                    <a:pt x="0" y="2062"/>
                  </a:lnTo>
                  <a:lnTo>
                    <a:pt x="0" y="2022"/>
                  </a:lnTo>
                  <a:lnTo>
                    <a:pt x="2" y="1979"/>
                  </a:lnTo>
                  <a:lnTo>
                    <a:pt x="9" y="1940"/>
                  </a:lnTo>
                  <a:lnTo>
                    <a:pt x="23" y="1899"/>
                  </a:lnTo>
                  <a:lnTo>
                    <a:pt x="39" y="1858"/>
                  </a:lnTo>
                  <a:lnTo>
                    <a:pt x="62" y="1819"/>
                  </a:lnTo>
                  <a:lnTo>
                    <a:pt x="90" y="1784"/>
                  </a:lnTo>
                  <a:lnTo>
                    <a:pt x="120" y="1748"/>
                  </a:lnTo>
                  <a:lnTo>
                    <a:pt x="154" y="1715"/>
                  </a:lnTo>
                  <a:lnTo>
                    <a:pt x="192" y="1685"/>
                  </a:lnTo>
                  <a:lnTo>
                    <a:pt x="233" y="1658"/>
                  </a:lnTo>
                  <a:lnTo>
                    <a:pt x="277" y="1631"/>
                  </a:lnTo>
                  <a:lnTo>
                    <a:pt x="324" y="1608"/>
                  </a:lnTo>
                  <a:lnTo>
                    <a:pt x="374" y="1589"/>
                  </a:lnTo>
                  <a:lnTo>
                    <a:pt x="428" y="1573"/>
                  </a:lnTo>
                  <a:lnTo>
                    <a:pt x="482" y="1555"/>
                  </a:lnTo>
                  <a:lnTo>
                    <a:pt x="535" y="1546"/>
                  </a:lnTo>
                  <a:lnTo>
                    <a:pt x="591" y="1540"/>
                  </a:lnTo>
                  <a:lnTo>
                    <a:pt x="649" y="1535"/>
                  </a:lnTo>
                  <a:lnTo>
                    <a:pt x="707" y="1535"/>
                  </a:lnTo>
                  <a:lnTo>
                    <a:pt x="759" y="1542"/>
                  </a:lnTo>
                  <a:lnTo>
                    <a:pt x="816" y="1549"/>
                  </a:lnTo>
                  <a:lnTo>
                    <a:pt x="873" y="1560"/>
                  </a:lnTo>
                  <a:lnTo>
                    <a:pt x="925" y="1576"/>
                  </a:lnTo>
                  <a:lnTo>
                    <a:pt x="976" y="1592"/>
                  </a:lnTo>
                  <a:lnTo>
                    <a:pt x="1026" y="1612"/>
                  </a:lnTo>
                  <a:lnTo>
                    <a:pt x="1072" y="1636"/>
                  </a:lnTo>
                  <a:lnTo>
                    <a:pt x="1116" y="1662"/>
                  </a:lnTo>
                  <a:lnTo>
                    <a:pt x="1155" y="1691"/>
                  </a:lnTo>
                  <a:lnTo>
                    <a:pt x="1195" y="1722"/>
                  </a:lnTo>
                  <a:lnTo>
                    <a:pt x="1225" y="1757"/>
                  </a:lnTo>
                  <a:lnTo>
                    <a:pt x="1255" y="1792"/>
                  </a:lnTo>
                  <a:lnTo>
                    <a:pt x="1282" y="1827"/>
                  </a:lnTo>
                  <a:lnTo>
                    <a:pt x="1302" y="1865"/>
                  </a:lnTo>
                  <a:lnTo>
                    <a:pt x="1318" y="1907"/>
                  </a:lnTo>
                  <a:lnTo>
                    <a:pt x="1332" y="1949"/>
                  </a:lnTo>
                  <a:lnTo>
                    <a:pt x="1334" y="1970"/>
                  </a:lnTo>
                  <a:lnTo>
                    <a:pt x="1993" y="1970"/>
                  </a:lnTo>
                  <a:lnTo>
                    <a:pt x="1990" y="1935"/>
                  </a:lnTo>
                  <a:lnTo>
                    <a:pt x="1974" y="1838"/>
                  </a:lnTo>
                  <a:lnTo>
                    <a:pt x="1948" y="1741"/>
                  </a:lnTo>
                  <a:lnTo>
                    <a:pt x="1919" y="1651"/>
                  </a:lnTo>
                  <a:lnTo>
                    <a:pt x="1874" y="1562"/>
                  </a:lnTo>
                  <a:lnTo>
                    <a:pt x="1826" y="1474"/>
                  </a:lnTo>
                  <a:lnTo>
                    <a:pt x="1764" y="1391"/>
                  </a:lnTo>
                  <a:lnTo>
                    <a:pt x="1699" y="1313"/>
                  </a:lnTo>
                  <a:lnTo>
                    <a:pt x="1622" y="1239"/>
                  </a:lnTo>
                  <a:lnTo>
                    <a:pt x="1566" y="1195"/>
                  </a:lnTo>
                  <a:lnTo>
                    <a:pt x="1566" y="0"/>
                  </a:lnTo>
                  <a:lnTo>
                    <a:pt x="3696" y="0"/>
                  </a:lnTo>
                  <a:lnTo>
                    <a:pt x="3696" y="7141"/>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81287" name="Freeform 7"/>
            <p:cNvSpPr>
              <a:spLocks/>
            </p:cNvSpPr>
            <p:nvPr/>
          </p:nvSpPr>
          <p:spPr bwMode="auto">
            <a:xfrm>
              <a:off x="4379" y="3098"/>
              <a:ext cx="167" cy="337"/>
            </a:xfrm>
            <a:custGeom>
              <a:avLst/>
              <a:gdLst>
                <a:gd name="T0" fmla="*/ 0 w 501"/>
                <a:gd name="T1" fmla="*/ 1011 h 1011"/>
                <a:gd name="T2" fmla="*/ 0 w 501"/>
                <a:gd name="T3" fmla="*/ 0 h 1011"/>
                <a:gd name="T4" fmla="*/ 53 w 501"/>
                <a:gd name="T5" fmla="*/ 8 h 1011"/>
                <a:gd name="T6" fmla="*/ 190 w 501"/>
                <a:gd name="T7" fmla="*/ 18 h 1011"/>
                <a:gd name="T8" fmla="*/ 330 w 501"/>
                <a:gd name="T9" fmla="*/ 16 h 1011"/>
                <a:gd name="T10" fmla="*/ 467 w 501"/>
                <a:gd name="T11" fmla="*/ 6 h 1011"/>
                <a:gd name="T12" fmla="*/ 501 w 501"/>
                <a:gd name="T13" fmla="*/ 2 h 1011"/>
                <a:gd name="T14" fmla="*/ 501 w 501"/>
                <a:gd name="T15" fmla="*/ 1011 h 1011"/>
                <a:gd name="T16" fmla="*/ 0 w 501"/>
                <a:gd name="T17" fmla="*/ 1011 h 1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1" h="1011">
                  <a:moveTo>
                    <a:pt x="0" y="1011"/>
                  </a:moveTo>
                  <a:lnTo>
                    <a:pt x="0" y="0"/>
                  </a:lnTo>
                  <a:lnTo>
                    <a:pt x="53" y="8"/>
                  </a:lnTo>
                  <a:lnTo>
                    <a:pt x="190" y="18"/>
                  </a:lnTo>
                  <a:lnTo>
                    <a:pt x="330" y="16"/>
                  </a:lnTo>
                  <a:lnTo>
                    <a:pt x="467" y="6"/>
                  </a:lnTo>
                  <a:lnTo>
                    <a:pt x="501" y="2"/>
                  </a:lnTo>
                  <a:lnTo>
                    <a:pt x="501" y="1011"/>
                  </a:lnTo>
                  <a:lnTo>
                    <a:pt x="0" y="1011"/>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81288" name="Freeform 8"/>
            <p:cNvSpPr>
              <a:spLocks/>
            </p:cNvSpPr>
            <p:nvPr/>
          </p:nvSpPr>
          <p:spPr bwMode="auto">
            <a:xfrm>
              <a:off x="3460" y="1054"/>
              <a:ext cx="1004" cy="2381"/>
            </a:xfrm>
            <a:custGeom>
              <a:avLst/>
              <a:gdLst>
                <a:gd name="T0" fmla="*/ 2134 w 3012"/>
                <a:gd name="T1" fmla="*/ 5 h 7141"/>
                <a:gd name="T2" fmla="*/ 2092 w 3012"/>
                <a:gd name="T3" fmla="*/ 1160 h 7141"/>
                <a:gd name="T4" fmla="*/ 1932 w 3012"/>
                <a:gd name="T5" fmla="*/ 1297 h 7141"/>
                <a:gd name="T6" fmla="*/ 1801 w 3012"/>
                <a:gd name="T7" fmla="*/ 1454 h 7141"/>
                <a:gd name="T8" fmla="*/ 1706 w 3012"/>
                <a:gd name="T9" fmla="*/ 1631 h 7141"/>
                <a:gd name="T10" fmla="*/ 1644 w 3012"/>
                <a:gd name="T11" fmla="*/ 1817 h 7141"/>
                <a:gd name="T12" fmla="*/ 1621 w 3012"/>
                <a:gd name="T13" fmla="*/ 2009 h 7141"/>
                <a:gd name="T14" fmla="*/ 1637 w 3012"/>
                <a:gd name="T15" fmla="*/ 2200 h 7141"/>
                <a:gd name="T16" fmla="*/ 1688 w 3012"/>
                <a:gd name="T17" fmla="*/ 2387 h 7141"/>
                <a:gd name="T18" fmla="*/ 1776 w 3012"/>
                <a:gd name="T19" fmla="*/ 2565 h 7141"/>
                <a:gd name="T20" fmla="*/ 1902 w 3012"/>
                <a:gd name="T21" fmla="*/ 2728 h 7141"/>
                <a:gd name="T22" fmla="*/ 2052 w 3012"/>
                <a:gd name="T23" fmla="*/ 2869 h 7141"/>
                <a:gd name="T24" fmla="*/ 2228 w 3012"/>
                <a:gd name="T25" fmla="*/ 2985 h 7141"/>
                <a:gd name="T26" fmla="*/ 2438 w 3012"/>
                <a:gd name="T27" fmla="*/ 3072 h 7141"/>
                <a:gd name="T28" fmla="*/ 2651 w 3012"/>
                <a:gd name="T29" fmla="*/ 3126 h 7141"/>
                <a:gd name="T30" fmla="*/ 2873 w 3012"/>
                <a:gd name="T31" fmla="*/ 3154 h 7141"/>
                <a:gd name="T32" fmla="*/ 3012 w 3012"/>
                <a:gd name="T33" fmla="*/ 3295 h 7141"/>
                <a:gd name="T34" fmla="*/ 2845 w 3012"/>
                <a:gd name="T35" fmla="*/ 3307 h 7141"/>
                <a:gd name="T36" fmla="*/ 2642 w 3012"/>
                <a:gd name="T37" fmla="*/ 3361 h 7141"/>
                <a:gd name="T38" fmla="*/ 2456 w 3012"/>
                <a:gd name="T39" fmla="*/ 3457 h 7141"/>
                <a:gd name="T40" fmla="*/ 2292 w 3012"/>
                <a:gd name="T41" fmla="*/ 3588 h 7141"/>
                <a:gd name="T42" fmla="*/ 2157 w 3012"/>
                <a:gd name="T43" fmla="*/ 3747 h 7141"/>
                <a:gd name="T44" fmla="*/ 2071 w 3012"/>
                <a:gd name="T45" fmla="*/ 3906 h 7141"/>
                <a:gd name="T46" fmla="*/ 1342 w 3012"/>
                <a:gd name="T47" fmla="*/ 3588 h 7141"/>
                <a:gd name="T48" fmla="*/ 1269 w 3012"/>
                <a:gd name="T49" fmla="*/ 3787 h 7141"/>
                <a:gd name="T50" fmla="*/ 1206 w 3012"/>
                <a:gd name="T51" fmla="*/ 4058 h 7141"/>
                <a:gd name="T52" fmla="*/ 1186 w 3012"/>
                <a:gd name="T53" fmla="*/ 4338 h 7141"/>
                <a:gd name="T54" fmla="*/ 1210 w 3012"/>
                <a:gd name="T55" fmla="*/ 4616 h 7141"/>
                <a:gd name="T56" fmla="*/ 1275 w 3012"/>
                <a:gd name="T57" fmla="*/ 4887 h 7141"/>
                <a:gd name="T58" fmla="*/ 1382 w 3012"/>
                <a:gd name="T59" fmla="*/ 5144 h 7141"/>
                <a:gd name="T60" fmla="*/ 1524 w 3012"/>
                <a:gd name="T61" fmla="*/ 5381 h 7141"/>
                <a:gd name="T62" fmla="*/ 1703 w 3012"/>
                <a:gd name="T63" fmla="*/ 5595 h 7141"/>
                <a:gd name="T64" fmla="*/ 1913 w 3012"/>
                <a:gd name="T65" fmla="*/ 5780 h 7141"/>
                <a:gd name="T66" fmla="*/ 2126 w 3012"/>
                <a:gd name="T67" fmla="*/ 5920 h 7141"/>
                <a:gd name="T68" fmla="*/ 0 w 3012"/>
                <a:gd name="T69" fmla="*/ 7141 h 7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12" h="7141">
                  <a:moveTo>
                    <a:pt x="0" y="0"/>
                  </a:moveTo>
                  <a:lnTo>
                    <a:pt x="2134" y="5"/>
                  </a:lnTo>
                  <a:lnTo>
                    <a:pt x="2134" y="1131"/>
                  </a:lnTo>
                  <a:lnTo>
                    <a:pt x="2092" y="1160"/>
                  </a:lnTo>
                  <a:lnTo>
                    <a:pt x="2010" y="1226"/>
                  </a:lnTo>
                  <a:lnTo>
                    <a:pt x="1932" y="1297"/>
                  </a:lnTo>
                  <a:lnTo>
                    <a:pt x="1863" y="1372"/>
                  </a:lnTo>
                  <a:lnTo>
                    <a:pt x="1801" y="1454"/>
                  </a:lnTo>
                  <a:lnTo>
                    <a:pt x="1749" y="1542"/>
                  </a:lnTo>
                  <a:lnTo>
                    <a:pt x="1706" y="1631"/>
                  </a:lnTo>
                  <a:lnTo>
                    <a:pt x="1672" y="1722"/>
                  </a:lnTo>
                  <a:lnTo>
                    <a:pt x="1644" y="1817"/>
                  </a:lnTo>
                  <a:lnTo>
                    <a:pt x="1624" y="1908"/>
                  </a:lnTo>
                  <a:lnTo>
                    <a:pt x="1621" y="2009"/>
                  </a:lnTo>
                  <a:lnTo>
                    <a:pt x="1624" y="2103"/>
                  </a:lnTo>
                  <a:lnTo>
                    <a:pt x="1637" y="2200"/>
                  </a:lnTo>
                  <a:lnTo>
                    <a:pt x="1657" y="2294"/>
                  </a:lnTo>
                  <a:lnTo>
                    <a:pt x="1688" y="2387"/>
                  </a:lnTo>
                  <a:lnTo>
                    <a:pt x="1729" y="2476"/>
                  </a:lnTo>
                  <a:lnTo>
                    <a:pt x="1776" y="2565"/>
                  </a:lnTo>
                  <a:lnTo>
                    <a:pt x="1838" y="2647"/>
                  </a:lnTo>
                  <a:lnTo>
                    <a:pt x="1902" y="2728"/>
                  </a:lnTo>
                  <a:lnTo>
                    <a:pt x="1975" y="2800"/>
                  </a:lnTo>
                  <a:lnTo>
                    <a:pt x="2052" y="2869"/>
                  </a:lnTo>
                  <a:lnTo>
                    <a:pt x="2141" y="2932"/>
                  </a:lnTo>
                  <a:lnTo>
                    <a:pt x="2228" y="2985"/>
                  </a:lnTo>
                  <a:lnTo>
                    <a:pt x="2326" y="3033"/>
                  </a:lnTo>
                  <a:lnTo>
                    <a:pt x="2438" y="3072"/>
                  </a:lnTo>
                  <a:lnTo>
                    <a:pt x="2541" y="3102"/>
                  </a:lnTo>
                  <a:lnTo>
                    <a:pt x="2651" y="3126"/>
                  </a:lnTo>
                  <a:lnTo>
                    <a:pt x="2763" y="3141"/>
                  </a:lnTo>
                  <a:lnTo>
                    <a:pt x="2873" y="3154"/>
                  </a:lnTo>
                  <a:lnTo>
                    <a:pt x="3012" y="3167"/>
                  </a:lnTo>
                  <a:lnTo>
                    <a:pt x="3012" y="3295"/>
                  </a:lnTo>
                  <a:lnTo>
                    <a:pt x="2947" y="3297"/>
                  </a:lnTo>
                  <a:lnTo>
                    <a:pt x="2845" y="3307"/>
                  </a:lnTo>
                  <a:lnTo>
                    <a:pt x="2741" y="3330"/>
                  </a:lnTo>
                  <a:lnTo>
                    <a:pt x="2642" y="3361"/>
                  </a:lnTo>
                  <a:lnTo>
                    <a:pt x="2546" y="3405"/>
                  </a:lnTo>
                  <a:lnTo>
                    <a:pt x="2456" y="3457"/>
                  </a:lnTo>
                  <a:lnTo>
                    <a:pt x="2371" y="3518"/>
                  </a:lnTo>
                  <a:lnTo>
                    <a:pt x="2292" y="3588"/>
                  </a:lnTo>
                  <a:lnTo>
                    <a:pt x="2219" y="3663"/>
                  </a:lnTo>
                  <a:lnTo>
                    <a:pt x="2157" y="3747"/>
                  </a:lnTo>
                  <a:lnTo>
                    <a:pt x="2104" y="3837"/>
                  </a:lnTo>
                  <a:lnTo>
                    <a:pt x="2071" y="3906"/>
                  </a:lnTo>
                  <a:lnTo>
                    <a:pt x="1939" y="3852"/>
                  </a:lnTo>
                  <a:lnTo>
                    <a:pt x="1342" y="3588"/>
                  </a:lnTo>
                  <a:lnTo>
                    <a:pt x="1315" y="3655"/>
                  </a:lnTo>
                  <a:lnTo>
                    <a:pt x="1269" y="3787"/>
                  </a:lnTo>
                  <a:lnTo>
                    <a:pt x="1232" y="3921"/>
                  </a:lnTo>
                  <a:lnTo>
                    <a:pt x="1206" y="4058"/>
                  </a:lnTo>
                  <a:lnTo>
                    <a:pt x="1191" y="4195"/>
                  </a:lnTo>
                  <a:lnTo>
                    <a:pt x="1186" y="4338"/>
                  </a:lnTo>
                  <a:lnTo>
                    <a:pt x="1191" y="4476"/>
                  </a:lnTo>
                  <a:lnTo>
                    <a:pt x="1210" y="4616"/>
                  </a:lnTo>
                  <a:lnTo>
                    <a:pt x="1237" y="4752"/>
                  </a:lnTo>
                  <a:lnTo>
                    <a:pt x="1275" y="4887"/>
                  </a:lnTo>
                  <a:lnTo>
                    <a:pt x="1325" y="5016"/>
                  </a:lnTo>
                  <a:lnTo>
                    <a:pt x="1382" y="5144"/>
                  </a:lnTo>
                  <a:lnTo>
                    <a:pt x="1450" y="5264"/>
                  </a:lnTo>
                  <a:lnTo>
                    <a:pt x="1524" y="5381"/>
                  </a:lnTo>
                  <a:lnTo>
                    <a:pt x="1611" y="5492"/>
                  </a:lnTo>
                  <a:lnTo>
                    <a:pt x="1703" y="5595"/>
                  </a:lnTo>
                  <a:lnTo>
                    <a:pt x="1804" y="5692"/>
                  </a:lnTo>
                  <a:lnTo>
                    <a:pt x="1913" y="5780"/>
                  </a:lnTo>
                  <a:lnTo>
                    <a:pt x="2025" y="5860"/>
                  </a:lnTo>
                  <a:lnTo>
                    <a:pt x="2126" y="5920"/>
                  </a:lnTo>
                  <a:lnTo>
                    <a:pt x="2126" y="7141"/>
                  </a:lnTo>
                  <a:lnTo>
                    <a:pt x="0" y="7141"/>
                  </a:lnTo>
                  <a:lnTo>
                    <a:pt x="0" y="0"/>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81289" name="Freeform 9"/>
            <p:cNvSpPr>
              <a:spLocks/>
            </p:cNvSpPr>
            <p:nvPr/>
          </p:nvSpPr>
          <p:spPr bwMode="auto">
            <a:xfrm>
              <a:off x="4073" y="2110"/>
              <a:ext cx="781" cy="777"/>
            </a:xfrm>
            <a:custGeom>
              <a:avLst/>
              <a:gdLst>
                <a:gd name="T0" fmla="*/ 196 w 2343"/>
                <a:gd name="T1" fmla="*/ 836 h 2330"/>
                <a:gd name="T2" fmla="*/ 152 w 2343"/>
                <a:gd name="T3" fmla="*/ 1039 h 2330"/>
                <a:gd name="T4" fmla="*/ 148 w 2343"/>
                <a:gd name="T5" fmla="*/ 1249 h 2330"/>
                <a:gd name="T6" fmla="*/ 187 w 2343"/>
                <a:gd name="T7" fmla="*/ 1455 h 2330"/>
                <a:gd name="T8" fmla="*/ 269 w 2343"/>
                <a:gd name="T9" fmla="*/ 1649 h 2330"/>
                <a:gd name="T10" fmla="*/ 386 w 2343"/>
                <a:gd name="T11" fmla="*/ 1821 h 2330"/>
                <a:gd name="T12" fmla="*/ 538 w 2343"/>
                <a:gd name="T13" fmla="*/ 1966 h 2330"/>
                <a:gd name="T14" fmla="*/ 713 w 2343"/>
                <a:gd name="T15" fmla="*/ 2077 h 2330"/>
                <a:gd name="T16" fmla="*/ 907 w 2343"/>
                <a:gd name="T17" fmla="*/ 2151 h 2330"/>
                <a:gd name="T18" fmla="*/ 1115 w 2343"/>
                <a:gd name="T19" fmla="*/ 2183 h 2330"/>
                <a:gd name="T20" fmla="*/ 1325 w 2343"/>
                <a:gd name="T21" fmla="*/ 2175 h 2330"/>
                <a:gd name="T22" fmla="*/ 1527 w 2343"/>
                <a:gd name="T23" fmla="*/ 2122 h 2330"/>
                <a:gd name="T24" fmla="*/ 1712 w 2343"/>
                <a:gd name="T25" fmla="*/ 2031 h 2330"/>
                <a:gd name="T26" fmla="*/ 1877 w 2343"/>
                <a:gd name="T27" fmla="*/ 1902 h 2330"/>
                <a:gd name="T28" fmla="*/ 2014 w 2343"/>
                <a:gd name="T29" fmla="*/ 1744 h 2330"/>
                <a:gd name="T30" fmla="*/ 2116 w 2343"/>
                <a:gd name="T31" fmla="*/ 1561 h 2330"/>
                <a:gd name="T32" fmla="*/ 2179 w 2343"/>
                <a:gd name="T33" fmla="*/ 1362 h 2330"/>
                <a:gd name="T34" fmla="*/ 2200 w 2343"/>
                <a:gd name="T35" fmla="*/ 1153 h 2330"/>
                <a:gd name="T36" fmla="*/ 2179 w 2343"/>
                <a:gd name="T37" fmla="*/ 945 h 2330"/>
                <a:gd name="T38" fmla="*/ 2114 w 2343"/>
                <a:gd name="T39" fmla="*/ 747 h 2330"/>
                <a:gd name="T40" fmla="*/ 2012 w 2343"/>
                <a:gd name="T41" fmla="*/ 564 h 2330"/>
                <a:gd name="T42" fmla="*/ 1874 w 2343"/>
                <a:gd name="T43" fmla="*/ 406 h 2330"/>
                <a:gd name="T44" fmla="*/ 1708 w 2343"/>
                <a:gd name="T45" fmla="*/ 278 h 2330"/>
                <a:gd name="T46" fmla="*/ 1519 w 2343"/>
                <a:gd name="T47" fmla="*/ 188 h 2330"/>
                <a:gd name="T48" fmla="*/ 1317 w 2343"/>
                <a:gd name="T49" fmla="*/ 137 h 2330"/>
                <a:gd name="T50" fmla="*/ 1174 w 2343"/>
                <a:gd name="T51" fmla="*/ 128 h 2330"/>
                <a:gd name="T52" fmla="*/ 1267 w 2343"/>
                <a:gd name="T53" fmla="*/ 5 h 2330"/>
                <a:gd name="T54" fmla="*/ 1497 w 2343"/>
                <a:gd name="T55" fmla="*/ 39 h 2330"/>
                <a:gd name="T56" fmla="*/ 1707 w 2343"/>
                <a:gd name="T57" fmla="*/ 114 h 2330"/>
                <a:gd name="T58" fmla="*/ 1898 w 2343"/>
                <a:gd name="T59" fmla="*/ 237 h 2330"/>
                <a:gd name="T60" fmla="*/ 2060 w 2343"/>
                <a:gd name="T61" fmla="*/ 391 h 2330"/>
                <a:gd name="T62" fmla="*/ 2189 w 2343"/>
                <a:gd name="T63" fmla="*/ 574 h 2330"/>
                <a:gd name="T64" fmla="*/ 2280 w 2343"/>
                <a:gd name="T65" fmla="*/ 776 h 2330"/>
                <a:gd name="T66" fmla="*/ 2331 w 2343"/>
                <a:gd name="T67" fmla="*/ 994 h 2330"/>
                <a:gd name="T68" fmla="*/ 2342 w 2343"/>
                <a:gd name="T69" fmla="*/ 1217 h 2330"/>
                <a:gd name="T70" fmla="*/ 2309 w 2343"/>
                <a:gd name="T71" fmla="*/ 1437 h 2330"/>
                <a:gd name="T72" fmla="*/ 2235 w 2343"/>
                <a:gd name="T73" fmla="*/ 1650 h 2330"/>
                <a:gd name="T74" fmla="*/ 2122 w 2343"/>
                <a:gd name="T75" fmla="*/ 1841 h 2330"/>
                <a:gd name="T76" fmla="*/ 1976 w 2343"/>
                <a:gd name="T77" fmla="*/ 2009 h 2330"/>
                <a:gd name="T78" fmla="*/ 1799 w 2343"/>
                <a:gd name="T79" fmla="*/ 2147 h 2330"/>
                <a:gd name="T80" fmla="*/ 1599 w 2343"/>
                <a:gd name="T81" fmla="*/ 2248 h 2330"/>
                <a:gd name="T82" fmla="*/ 1385 w 2343"/>
                <a:gd name="T83" fmla="*/ 2309 h 2330"/>
                <a:gd name="T84" fmla="*/ 1166 w 2343"/>
                <a:gd name="T85" fmla="*/ 2330 h 2330"/>
                <a:gd name="T86" fmla="*/ 944 w 2343"/>
                <a:gd name="T87" fmla="*/ 2307 h 2330"/>
                <a:gd name="T88" fmla="*/ 728 w 2343"/>
                <a:gd name="T89" fmla="*/ 2242 h 2330"/>
                <a:gd name="T90" fmla="*/ 529 w 2343"/>
                <a:gd name="T91" fmla="*/ 2139 h 2330"/>
                <a:gd name="T92" fmla="*/ 356 w 2343"/>
                <a:gd name="T93" fmla="*/ 1996 h 2330"/>
                <a:gd name="T94" fmla="*/ 213 w 2343"/>
                <a:gd name="T95" fmla="*/ 1829 h 2330"/>
                <a:gd name="T96" fmla="*/ 101 w 2343"/>
                <a:gd name="T97" fmla="*/ 1635 h 2330"/>
                <a:gd name="T98" fmla="*/ 31 w 2343"/>
                <a:gd name="T99" fmla="*/ 1423 h 2330"/>
                <a:gd name="T100" fmla="*/ 0 w 2343"/>
                <a:gd name="T101" fmla="*/ 1202 h 2330"/>
                <a:gd name="T102" fmla="*/ 16 w 2343"/>
                <a:gd name="T103" fmla="*/ 977 h 2330"/>
                <a:gd name="T104" fmla="*/ 70 w 2343"/>
                <a:gd name="T105" fmla="*/ 762 h 2330"/>
                <a:gd name="T106" fmla="*/ 233 w 2343"/>
                <a:gd name="T107" fmla="*/ 739 h 2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43" h="2330">
                  <a:moveTo>
                    <a:pt x="233" y="739"/>
                  </a:moveTo>
                  <a:lnTo>
                    <a:pt x="196" y="836"/>
                  </a:lnTo>
                  <a:lnTo>
                    <a:pt x="169" y="935"/>
                  </a:lnTo>
                  <a:lnTo>
                    <a:pt x="152" y="1039"/>
                  </a:lnTo>
                  <a:lnTo>
                    <a:pt x="144" y="1145"/>
                  </a:lnTo>
                  <a:lnTo>
                    <a:pt x="148" y="1249"/>
                  </a:lnTo>
                  <a:lnTo>
                    <a:pt x="164" y="1351"/>
                  </a:lnTo>
                  <a:lnTo>
                    <a:pt x="187" y="1455"/>
                  </a:lnTo>
                  <a:lnTo>
                    <a:pt x="223" y="1552"/>
                  </a:lnTo>
                  <a:lnTo>
                    <a:pt x="269" y="1649"/>
                  </a:lnTo>
                  <a:lnTo>
                    <a:pt x="323" y="1737"/>
                  </a:lnTo>
                  <a:lnTo>
                    <a:pt x="386" y="1821"/>
                  </a:lnTo>
                  <a:lnTo>
                    <a:pt x="458" y="1895"/>
                  </a:lnTo>
                  <a:lnTo>
                    <a:pt x="538" y="1966"/>
                  </a:lnTo>
                  <a:lnTo>
                    <a:pt x="623" y="2026"/>
                  </a:lnTo>
                  <a:lnTo>
                    <a:pt x="713" y="2077"/>
                  </a:lnTo>
                  <a:lnTo>
                    <a:pt x="809" y="2118"/>
                  </a:lnTo>
                  <a:lnTo>
                    <a:pt x="907" y="2151"/>
                  </a:lnTo>
                  <a:lnTo>
                    <a:pt x="1012" y="2172"/>
                  </a:lnTo>
                  <a:lnTo>
                    <a:pt x="1115" y="2183"/>
                  </a:lnTo>
                  <a:lnTo>
                    <a:pt x="1220" y="2183"/>
                  </a:lnTo>
                  <a:lnTo>
                    <a:pt x="1325" y="2175"/>
                  </a:lnTo>
                  <a:lnTo>
                    <a:pt x="1427" y="2153"/>
                  </a:lnTo>
                  <a:lnTo>
                    <a:pt x="1527" y="2122"/>
                  </a:lnTo>
                  <a:lnTo>
                    <a:pt x="1621" y="2082"/>
                  </a:lnTo>
                  <a:lnTo>
                    <a:pt x="1712" y="2031"/>
                  </a:lnTo>
                  <a:lnTo>
                    <a:pt x="1799" y="1971"/>
                  </a:lnTo>
                  <a:lnTo>
                    <a:pt x="1877" y="1902"/>
                  </a:lnTo>
                  <a:lnTo>
                    <a:pt x="1952" y="1829"/>
                  </a:lnTo>
                  <a:lnTo>
                    <a:pt x="2014" y="1744"/>
                  </a:lnTo>
                  <a:lnTo>
                    <a:pt x="2071" y="1655"/>
                  </a:lnTo>
                  <a:lnTo>
                    <a:pt x="2116" y="1561"/>
                  </a:lnTo>
                  <a:lnTo>
                    <a:pt x="2152" y="1463"/>
                  </a:lnTo>
                  <a:lnTo>
                    <a:pt x="2179" y="1362"/>
                  </a:lnTo>
                  <a:lnTo>
                    <a:pt x="2193" y="1258"/>
                  </a:lnTo>
                  <a:lnTo>
                    <a:pt x="2200" y="1153"/>
                  </a:lnTo>
                  <a:lnTo>
                    <a:pt x="2193" y="1049"/>
                  </a:lnTo>
                  <a:lnTo>
                    <a:pt x="2179" y="945"/>
                  </a:lnTo>
                  <a:lnTo>
                    <a:pt x="2151" y="844"/>
                  </a:lnTo>
                  <a:lnTo>
                    <a:pt x="2114" y="747"/>
                  </a:lnTo>
                  <a:lnTo>
                    <a:pt x="2068" y="651"/>
                  </a:lnTo>
                  <a:lnTo>
                    <a:pt x="2012" y="564"/>
                  </a:lnTo>
                  <a:lnTo>
                    <a:pt x="1947" y="483"/>
                  </a:lnTo>
                  <a:lnTo>
                    <a:pt x="1874" y="406"/>
                  </a:lnTo>
                  <a:lnTo>
                    <a:pt x="1796" y="339"/>
                  </a:lnTo>
                  <a:lnTo>
                    <a:pt x="1708" y="278"/>
                  </a:lnTo>
                  <a:lnTo>
                    <a:pt x="1617" y="230"/>
                  </a:lnTo>
                  <a:lnTo>
                    <a:pt x="1519" y="188"/>
                  </a:lnTo>
                  <a:lnTo>
                    <a:pt x="1419" y="159"/>
                  </a:lnTo>
                  <a:lnTo>
                    <a:pt x="1317" y="137"/>
                  </a:lnTo>
                  <a:lnTo>
                    <a:pt x="1214" y="128"/>
                  </a:lnTo>
                  <a:lnTo>
                    <a:pt x="1174" y="128"/>
                  </a:lnTo>
                  <a:lnTo>
                    <a:pt x="1174" y="0"/>
                  </a:lnTo>
                  <a:lnTo>
                    <a:pt x="1267" y="5"/>
                  </a:lnTo>
                  <a:lnTo>
                    <a:pt x="1393" y="23"/>
                  </a:lnTo>
                  <a:lnTo>
                    <a:pt x="1497" y="39"/>
                  </a:lnTo>
                  <a:lnTo>
                    <a:pt x="1599" y="68"/>
                  </a:lnTo>
                  <a:lnTo>
                    <a:pt x="1707" y="114"/>
                  </a:lnTo>
                  <a:lnTo>
                    <a:pt x="1807" y="171"/>
                  </a:lnTo>
                  <a:lnTo>
                    <a:pt x="1898" y="237"/>
                  </a:lnTo>
                  <a:lnTo>
                    <a:pt x="1983" y="310"/>
                  </a:lnTo>
                  <a:lnTo>
                    <a:pt x="2060" y="391"/>
                  </a:lnTo>
                  <a:lnTo>
                    <a:pt x="2130" y="479"/>
                  </a:lnTo>
                  <a:lnTo>
                    <a:pt x="2189" y="574"/>
                  </a:lnTo>
                  <a:lnTo>
                    <a:pt x="2238" y="674"/>
                  </a:lnTo>
                  <a:lnTo>
                    <a:pt x="2280" y="776"/>
                  </a:lnTo>
                  <a:lnTo>
                    <a:pt x="2311" y="883"/>
                  </a:lnTo>
                  <a:lnTo>
                    <a:pt x="2331" y="994"/>
                  </a:lnTo>
                  <a:lnTo>
                    <a:pt x="2343" y="1105"/>
                  </a:lnTo>
                  <a:lnTo>
                    <a:pt x="2342" y="1217"/>
                  </a:lnTo>
                  <a:lnTo>
                    <a:pt x="2329" y="1328"/>
                  </a:lnTo>
                  <a:lnTo>
                    <a:pt x="2309" y="1437"/>
                  </a:lnTo>
                  <a:lnTo>
                    <a:pt x="2277" y="1546"/>
                  </a:lnTo>
                  <a:lnTo>
                    <a:pt x="2235" y="1650"/>
                  </a:lnTo>
                  <a:lnTo>
                    <a:pt x="2184" y="1750"/>
                  </a:lnTo>
                  <a:lnTo>
                    <a:pt x="2122" y="1841"/>
                  </a:lnTo>
                  <a:lnTo>
                    <a:pt x="2052" y="1930"/>
                  </a:lnTo>
                  <a:lnTo>
                    <a:pt x="1976" y="2009"/>
                  </a:lnTo>
                  <a:lnTo>
                    <a:pt x="1890" y="2082"/>
                  </a:lnTo>
                  <a:lnTo>
                    <a:pt x="1799" y="2147"/>
                  </a:lnTo>
                  <a:lnTo>
                    <a:pt x="1702" y="2202"/>
                  </a:lnTo>
                  <a:lnTo>
                    <a:pt x="1599" y="2248"/>
                  </a:lnTo>
                  <a:lnTo>
                    <a:pt x="1493" y="2283"/>
                  </a:lnTo>
                  <a:lnTo>
                    <a:pt x="1385" y="2309"/>
                  </a:lnTo>
                  <a:lnTo>
                    <a:pt x="1276" y="2325"/>
                  </a:lnTo>
                  <a:lnTo>
                    <a:pt x="1166" y="2330"/>
                  </a:lnTo>
                  <a:lnTo>
                    <a:pt x="1053" y="2322"/>
                  </a:lnTo>
                  <a:lnTo>
                    <a:pt x="944" y="2307"/>
                  </a:lnTo>
                  <a:lnTo>
                    <a:pt x="833" y="2279"/>
                  </a:lnTo>
                  <a:lnTo>
                    <a:pt x="728" y="2242"/>
                  </a:lnTo>
                  <a:lnTo>
                    <a:pt x="628" y="2195"/>
                  </a:lnTo>
                  <a:lnTo>
                    <a:pt x="529" y="2139"/>
                  </a:lnTo>
                  <a:lnTo>
                    <a:pt x="439" y="2076"/>
                  </a:lnTo>
                  <a:lnTo>
                    <a:pt x="356" y="1996"/>
                  </a:lnTo>
                  <a:lnTo>
                    <a:pt x="280" y="1918"/>
                  </a:lnTo>
                  <a:lnTo>
                    <a:pt x="213" y="1829"/>
                  </a:lnTo>
                  <a:lnTo>
                    <a:pt x="152" y="1735"/>
                  </a:lnTo>
                  <a:lnTo>
                    <a:pt x="101" y="1635"/>
                  </a:lnTo>
                  <a:lnTo>
                    <a:pt x="61" y="1530"/>
                  </a:lnTo>
                  <a:lnTo>
                    <a:pt x="31" y="1423"/>
                  </a:lnTo>
                  <a:lnTo>
                    <a:pt x="10" y="1311"/>
                  </a:lnTo>
                  <a:lnTo>
                    <a:pt x="0" y="1202"/>
                  </a:lnTo>
                  <a:lnTo>
                    <a:pt x="2" y="1089"/>
                  </a:lnTo>
                  <a:lnTo>
                    <a:pt x="16" y="977"/>
                  </a:lnTo>
                  <a:lnTo>
                    <a:pt x="37" y="867"/>
                  </a:lnTo>
                  <a:lnTo>
                    <a:pt x="70" y="762"/>
                  </a:lnTo>
                  <a:lnTo>
                    <a:pt x="101" y="685"/>
                  </a:lnTo>
                  <a:lnTo>
                    <a:pt x="233" y="739"/>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81290" name="Freeform 10"/>
            <p:cNvSpPr>
              <a:spLocks/>
            </p:cNvSpPr>
            <p:nvPr/>
          </p:nvSpPr>
          <p:spPr bwMode="auto">
            <a:xfrm>
              <a:off x="4121" y="2153"/>
              <a:ext cx="685" cy="685"/>
            </a:xfrm>
            <a:custGeom>
              <a:avLst/>
              <a:gdLst>
                <a:gd name="T0" fmla="*/ 52 w 2056"/>
                <a:gd name="T1" fmla="*/ 708 h 2055"/>
                <a:gd name="T2" fmla="*/ 8 w 2056"/>
                <a:gd name="T3" fmla="*/ 911 h 2055"/>
                <a:gd name="T4" fmla="*/ 4 w 2056"/>
                <a:gd name="T5" fmla="*/ 1121 h 2055"/>
                <a:gd name="T6" fmla="*/ 43 w 2056"/>
                <a:gd name="T7" fmla="*/ 1327 h 2055"/>
                <a:gd name="T8" fmla="*/ 125 w 2056"/>
                <a:gd name="T9" fmla="*/ 1521 h 2055"/>
                <a:gd name="T10" fmla="*/ 242 w 2056"/>
                <a:gd name="T11" fmla="*/ 1693 h 2055"/>
                <a:gd name="T12" fmla="*/ 394 w 2056"/>
                <a:gd name="T13" fmla="*/ 1838 h 2055"/>
                <a:gd name="T14" fmla="*/ 569 w 2056"/>
                <a:gd name="T15" fmla="*/ 1949 h 2055"/>
                <a:gd name="T16" fmla="*/ 763 w 2056"/>
                <a:gd name="T17" fmla="*/ 2023 h 2055"/>
                <a:gd name="T18" fmla="*/ 971 w 2056"/>
                <a:gd name="T19" fmla="*/ 2055 h 2055"/>
                <a:gd name="T20" fmla="*/ 1181 w 2056"/>
                <a:gd name="T21" fmla="*/ 2047 h 2055"/>
                <a:gd name="T22" fmla="*/ 1383 w 2056"/>
                <a:gd name="T23" fmla="*/ 1994 h 2055"/>
                <a:gd name="T24" fmla="*/ 1568 w 2056"/>
                <a:gd name="T25" fmla="*/ 1903 h 2055"/>
                <a:gd name="T26" fmla="*/ 1733 w 2056"/>
                <a:gd name="T27" fmla="*/ 1774 h 2055"/>
                <a:gd name="T28" fmla="*/ 1870 w 2056"/>
                <a:gd name="T29" fmla="*/ 1616 h 2055"/>
                <a:gd name="T30" fmla="*/ 1972 w 2056"/>
                <a:gd name="T31" fmla="*/ 1433 h 2055"/>
                <a:gd name="T32" fmla="*/ 2035 w 2056"/>
                <a:gd name="T33" fmla="*/ 1234 h 2055"/>
                <a:gd name="T34" fmla="*/ 2056 w 2056"/>
                <a:gd name="T35" fmla="*/ 1025 h 2055"/>
                <a:gd name="T36" fmla="*/ 2035 w 2056"/>
                <a:gd name="T37" fmla="*/ 817 h 2055"/>
                <a:gd name="T38" fmla="*/ 1970 w 2056"/>
                <a:gd name="T39" fmla="*/ 619 h 2055"/>
                <a:gd name="T40" fmla="*/ 1868 w 2056"/>
                <a:gd name="T41" fmla="*/ 436 h 2055"/>
                <a:gd name="T42" fmla="*/ 1730 w 2056"/>
                <a:gd name="T43" fmla="*/ 278 h 2055"/>
                <a:gd name="T44" fmla="*/ 1564 w 2056"/>
                <a:gd name="T45" fmla="*/ 150 h 2055"/>
                <a:gd name="T46" fmla="*/ 1375 w 2056"/>
                <a:gd name="T47" fmla="*/ 60 h 2055"/>
                <a:gd name="T48" fmla="*/ 1173 w 2056"/>
                <a:gd name="T49" fmla="*/ 9 h 2055"/>
                <a:gd name="T50" fmla="*/ 1030 w 2056"/>
                <a:gd name="T51" fmla="*/ 0 h 2055"/>
                <a:gd name="T52" fmla="*/ 863 w 2056"/>
                <a:gd name="T53" fmla="*/ 12 h 2055"/>
                <a:gd name="T54" fmla="*/ 660 w 2056"/>
                <a:gd name="T55" fmla="*/ 66 h 2055"/>
                <a:gd name="T56" fmla="*/ 474 w 2056"/>
                <a:gd name="T57" fmla="*/ 162 h 2055"/>
                <a:gd name="T58" fmla="*/ 310 w 2056"/>
                <a:gd name="T59" fmla="*/ 293 h 2055"/>
                <a:gd name="T60" fmla="*/ 175 w 2056"/>
                <a:gd name="T61" fmla="*/ 452 h 2055"/>
                <a:gd name="T62" fmla="*/ 89 w 2056"/>
                <a:gd name="T63" fmla="*/ 611 h 2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56" h="2055">
                  <a:moveTo>
                    <a:pt x="89" y="611"/>
                  </a:moveTo>
                  <a:lnTo>
                    <a:pt x="52" y="708"/>
                  </a:lnTo>
                  <a:lnTo>
                    <a:pt x="25" y="807"/>
                  </a:lnTo>
                  <a:lnTo>
                    <a:pt x="8" y="911"/>
                  </a:lnTo>
                  <a:lnTo>
                    <a:pt x="0" y="1017"/>
                  </a:lnTo>
                  <a:lnTo>
                    <a:pt x="4" y="1121"/>
                  </a:lnTo>
                  <a:lnTo>
                    <a:pt x="20" y="1223"/>
                  </a:lnTo>
                  <a:lnTo>
                    <a:pt x="43" y="1327"/>
                  </a:lnTo>
                  <a:lnTo>
                    <a:pt x="79" y="1424"/>
                  </a:lnTo>
                  <a:lnTo>
                    <a:pt x="125" y="1521"/>
                  </a:lnTo>
                  <a:lnTo>
                    <a:pt x="179" y="1609"/>
                  </a:lnTo>
                  <a:lnTo>
                    <a:pt x="242" y="1693"/>
                  </a:lnTo>
                  <a:lnTo>
                    <a:pt x="314" y="1767"/>
                  </a:lnTo>
                  <a:lnTo>
                    <a:pt x="394" y="1838"/>
                  </a:lnTo>
                  <a:lnTo>
                    <a:pt x="479" y="1898"/>
                  </a:lnTo>
                  <a:lnTo>
                    <a:pt x="569" y="1949"/>
                  </a:lnTo>
                  <a:lnTo>
                    <a:pt x="665" y="1990"/>
                  </a:lnTo>
                  <a:lnTo>
                    <a:pt x="763" y="2023"/>
                  </a:lnTo>
                  <a:lnTo>
                    <a:pt x="868" y="2044"/>
                  </a:lnTo>
                  <a:lnTo>
                    <a:pt x="971" y="2055"/>
                  </a:lnTo>
                  <a:lnTo>
                    <a:pt x="1076" y="2055"/>
                  </a:lnTo>
                  <a:lnTo>
                    <a:pt x="1181" y="2047"/>
                  </a:lnTo>
                  <a:lnTo>
                    <a:pt x="1283" y="2025"/>
                  </a:lnTo>
                  <a:lnTo>
                    <a:pt x="1383" y="1994"/>
                  </a:lnTo>
                  <a:lnTo>
                    <a:pt x="1477" y="1954"/>
                  </a:lnTo>
                  <a:lnTo>
                    <a:pt x="1568" y="1903"/>
                  </a:lnTo>
                  <a:lnTo>
                    <a:pt x="1655" y="1843"/>
                  </a:lnTo>
                  <a:lnTo>
                    <a:pt x="1733" y="1774"/>
                  </a:lnTo>
                  <a:lnTo>
                    <a:pt x="1808" y="1701"/>
                  </a:lnTo>
                  <a:lnTo>
                    <a:pt x="1870" y="1616"/>
                  </a:lnTo>
                  <a:lnTo>
                    <a:pt x="1927" y="1527"/>
                  </a:lnTo>
                  <a:lnTo>
                    <a:pt x="1972" y="1433"/>
                  </a:lnTo>
                  <a:lnTo>
                    <a:pt x="2008" y="1335"/>
                  </a:lnTo>
                  <a:lnTo>
                    <a:pt x="2035" y="1234"/>
                  </a:lnTo>
                  <a:lnTo>
                    <a:pt x="2049" y="1130"/>
                  </a:lnTo>
                  <a:lnTo>
                    <a:pt x="2056" y="1025"/>
                  </a:lnTo>
                  <a:lnTo>
                    <a:pt x="2049" y="921"/>
                  </a:lnTo>
                  <a:lnTo>
                    <a:pt x="2035" y="817"/>
                  </a:lnTo>
                  <a:lnTo>
                    <a:pt x="2007" y="716"/>
                  </a:lnTo>
                  <a:lnTo>
                    <a:pt x="1970" y="619"/>
                  </a:lnTo>
                  <a:lnTo>
                    <a:pt x="1924" y="523"/>
                  </a:lnTo>
                  <a:lnTo>
                    <a:pt x="1868" y="436"/>
                  </a:lnTo>
                  <a:lnTo>
                    <a:pt x="1803" y="355"/>
                  </a:lnTo>
                  <a:lnTo>
                    <a:pt x="1730" y="278"/>
                  </a:lnTo>
                  <a:lnTo>
                    <a:pt x="1652" y="211"/>
                  </a:lnTo>
                  <a:lnTo>
                    <a:pt x="1564" y="150"/>
                  </a:lnTo>
                  <a:lnTo>
                    <a:pt x="1473" y="102"/>
                  </a:lnTo>
                  <a:lnTo>
                    <a:pt x="1375" y="60"/>
                  </a:lnTo>
                  <a:lnTo>
                    <a:pt x="1275" y="31"/>
                  </a:lnTo>
                  <a:lnTo>
                    <a:pt x="1173" y="9"/>
                  </a:lnTo>
                  <a:lnTo>
                    <a:pt x="1070" y="0"/>
                  </a:lnTo>
                  <a:lnTo>
                    <a:pt x="1030" y="0"/>
                  </a:lnTo>
                  <a:lnTo>
                    <a:pt x="965" y="2"/>
                  </a:lnTo>
                  <a:lnTo>
                    <a:pt x="863" y="12"/>
                  </a:lnTo>
                  <a:lnTo>
                    <a:pt x="759" y="35"/>
                  </a:lnTo>
                  <a:lnTo>
                    <a:pt x="660" y="66"/>
                  </a:lnTo>
                  <a:lnTo>
                    <a:pt x="564" y="110"/>
                  </a:lnTo>
                  <a:lnTo>
                    <a:pt x="474" y="162"/>
                  </a:lnTo>
                  <a:lnTo>
                    <a:pt x="389" y="223"/>
                  </a:lnTo>
                  <a:lnTo>
                    <a:pt x="310" y="293"/>
                  </a:lnTo>
                  <a:lnTo>
                    <a:pt x="237" y="368"/>
                  </a:lnTo>
                  <a:lnTo>
                    <a:pt x="175" y="452"/>
                  </a:lnTo>
                  <a:lnTo>
                    <a:pt x="122" y="542"/>
                  </a:lnTo>
                  <a:lnTo>
                    <a:pt x="89" y="611"/>
                  </a:lnTo>
                  <a:close/>
                </a:path>
              </a:pathLst>
            </a:custGeom>
            <a:solidFill>
              <a:srgbClr val="FFFFFF"/>
            </a:solidFill>
            <a:ln w="0">
              <a:solidFill>
                <a:srgbClr val="FFFFFF"/>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81291" name="Freeform 11"/>
            <p:cNvSpPr>
              <a:spLocks/>
            </p:cNvSpPr>
            <p:nvPr/>
          </p:nvSpPr>
          <p:spPr bwMode="auto">
            <a:xfrm>
              <a:off x="4431" y="2195"/>
              <a:ext cx="240" cy="365"/>
            </a:xfrm>
            <a:custGeom>
              <a:avLst/>
              <a:gdLst>
                <a:gd name="T0" fmla="*/ 196 w 720"/>
                <a:gd name="T1" fmla="*/ 855 h 1095"/>
                <a:gd name="T2" fmla="*/ 81 w 720"/>
                <a:gd name="T3" fmla="*/ 0 h 1095"/>
                <a:gd name="T4" fmla="*/ 0 w 720"/>
                <a:gd name="T5" fmla="*/ 1095 h 1095"/>
                <a:gd name="T6" fmla="*/ 720 w 720"/>
                <a:gd name="T7" fmla="*/ 925 h 1095"/>
                <a:gd name="T8" fmla="*/ 196 w 720"/>
                <a:gd name="T9" fmla="*/ 855 h 1095"/>
              </a:gdLst>
              <a:ahLst/>
              <a:cxnLst>
                <a:cxn ang="0">
                  <a:pos x="T0" y="T1"/>
                </a:cxn>
                <a:cxn ang="0">
                  <a:pos x="T2" y="T3"/>
                </a:cxn>
                <a:cxn ang="0">
                  <a:pos x="T4" y="T5"/>
                </a:cxn>
                <a:cxn ang="0">
                  <a:pos x="T6" y="T7"/>
                </a:cxn>
                <a:cxn ang="0">
                  <a:pos x="T8" y="T9"/>
                </a:cxn>
              </a:cxnLst>
              <a:rect l="0" t="0" r="r" b="b"/>
              <a:pathLst>
                <a:path w="720" h="1095">
                  <a:moveTo>
                    <a:pt x="196" y="855"/>
                  </a:moveTo>
                  <a:lnTo>
                    <a:pt x="81" y="0"/>
                  </a:lnTo>
                  <a:lnTo>
                    <a:pt x="0" y="1095"/>
                  </a:lnTo>
                  <a:lnTo>
                    <a:pt x="720" y="925"/>
                  </a:lnTo>
                  <a:lnTo>
                    <a:pt x="196" y="855"/>
                  </a:lnTo>
                  <a:close/>
                </a:path>
              </a:pathLst>
            </a:custGeom>
            <a:solidFill>
              <a:srgbClr val="000000"/>
            </a:solidFill>
            <a:ln w="0">
              <a:solidFill>
                <a:srgbClr val="000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grpSp>
      <p:sp>
        <p:nvSpPr>
          <p:cNvPr id="481292" name="Rectangle 12"/>
          <p:cNvSpPr>
            <a:spLocks noChangeArrowheads="1"/>
          </p:cNvSpPr>
          <p:nvPr/>
        </p:nvSpPr>
        <p:spPr bwMode="auto">
          <a:xfrm>
            <a:off x="3505200" y="2209800"/>
            <a:ext cx="2743200" cy="762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spAutoFit/>
          </a:bodyPr>
          <a:lstStyle/>
          <a:p>
            <a:pPr algn="ctr" eaLnBrk="1" hangingPunct="1">
              <a:spcBef>
                <a:spcPct val="20000"/>
              </a:spcBef>
              <a:buSzPct val="80000"/>
            </a:pPr>
            <a:r>
              <a:rPr lang="en-US" sz="4400">
                <a:solidFill>
                  <a:srgbClr val="006600"/>
                </a:solidFill>
                <a:effectLst>
                  <a:outerShdw blurRad="38100" dist="38100" dir="2700000" algn="tl">
                    <a:srgbClr val="000000"/>
                  </a:outerShdw>
                </a:effectLst>
              </a:rPr>
              <a:t>(1 + .12)</a:t>
            </a:r>
            <a:r>
              <a:rPr lang="en-US" sz="4400" baseline="30000">
                <a:solidFill>
                  <a:srgbClr val="006600"/>
                </a:solidFill>
                <a:effectLst>
                  <a:outerShdw blurRad="38100" dist="38100" dir="2700000" algn="tl">
                    <a:srgbClr val="000000"/>
                  </a:outerShdw>
                </a:effectLst>
              </a:rPr>
              <a:t>2</a:t>
            </a:r>
          </a:p>
        </p:txBody>
      </p:sp>
      <p:sp>
        <p:nvSpPr>
          <p:cNvPr id="481293" name="Line 13"/>
          <p:cNvSpPr>
            <a:spLocks noChangeShapeType="1"/>
          </p:cNvSpPr>
          <p:nvPr/>
        </p:nvSpPr>
        <p:spPr bwMode="auto">
          <a:xfrm>
            <a:off x="3810000" y="2286000"/>
            <a:ext cx="2133600" cy="0"/>
          </a:xfrm>
          <a:prstGeom prst="line">
            <a:avLst/>
          </a:prstGeom>
          <a:noFill/>
          <a:ln w="38100">
            <a:solidFill>
              <a:srgbClr val="006600"/>
            </a:solidFill>
            <a:round/>
            <a:headEnd/>
            <a:tailEnd/>
          </a:ln>
          <a:effectLst>
            <a:outerShdw dist="17961" dir="2700000" algn="ctr" rotWithShape="0">
              <a:srgbClr val="000000"/>
            </a:outerShdw>
          </a:effectLst>
          <a:extLst>
            <a:ext uri="{909E8E84-426E-40DD-AFC4-6F175D3DCCD1}">
              <a14:hiddenFill xmlns:a14="http://schemas.microsoft.com/office/drawing/2010/main" xmlns="">
                <a:noFill/>
              </a14:hiddenFill>
            </a:ext>
          </a:extLst>
        </p:spPr>
        <p:txBody>
          <a:bodyPr wrap="none"/>
          <a:lstStyle/>
          <a:p>
            <a:endParaRPr lang="en-US"/>
          </a:p>
        </p:txBody>
      </p:sp>
      <p:sp>
        <p:nvSpPr>
          <p:cNvPr id="481294" name="Text Box 14"/>
          <p:cNvSpPr txBox="1">
            <a:spLocks noChangeArrowheads="1"/>
          </p:cNvSpPr>
          <p:nvPr/>
        </p:nvSpPr>
        <p:spPr bwMode="auto">
          <a:xfrm>
            <a:off x="2667000" y="1905000"/>
            <a:ext cx="1981200" cy="762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spAutoFit/>
          </a:bodyPr>
          <a:lstStyle/>
          <a:p>
            <a:pPr eaLnBrk="1" hangingPunct="1">
              <a:spcBef>
                <a:spcPct val="50000"/>
              </a:spcBef>
            </a:pPr>
            <a:r>
              <a:rPr lang="en-US" sz="4400">
                <a:solidFill>
                  <a:srgbClr val="006600"/>
                </a:solidFill>
                <a:effectLst>
                  <a:outerShdw blurRad="38100" dist="38100" dir="2700000" algn="tl">
                    <a:srgbClr val="000000"/>
                  </a:outerShdw>
                </a:effectLst>
              </a:rPr>
              <a:t>P =</a:t>
            </a:r>
            <a:endParaRPr lang="en-US" sz="4400" baseline="-25000">
              <a:solidFill>
                <a:srgbClr val="006600"/>
              </a:solidFill>
              <a:effectLst>
                <a:outerShdw blurRad="38100" dist="38100" dir="2700000" algn="tl">
                  <a:srgbClr val="000000"/>
                </a:outerShdw>
              </a:effectLst>
            </a:endParaRPr>
          </a:p>
        </p:txBody>
      </p:sp>
      <p:sp>
        <p:nvSpPr>
          <p:cNvPr id="481295" name="Text Box 15"/>
          <p:cNvSpPr txBox="1">
            <a:spLocks noChangeArrowheads="1"/>
          </p:cNvSpPr>
          <p:nvPr/>
        </p:nvSpPr>
        <p:spPr bwMode="auto">
          <a:xfrm>
            <a:off x="3962400" y="1514475"/>
            <a:ext cx="1752600" cy="762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spAutoFit/>
          </a:bodyPr>
          <a:lstStyle/>
          <a:p>
            <a:pPr algn="ctr" eaLnBrk="1" hangingPunct="1">
              <a:spcBef>
                <a:spcPct val="50000"/>
              </a:spcBef>
            </a:pPr>
            <a:r>
              <a:rPr lang="en-US" sz="4400">
                <a:solidFill>
                  <a:srgbClr val="006600"/>
                </a:solidFill>
                <a:effectLst>
                  <a:outerShdw blurRad="38100" dist="38100" dir="2700000" algn="tl">
                    <a:srgbClr val="000000"/>
                  </a:outerShdw>
                </a:effectLst>
              </a:rPr>
              <a:t>$100</a:t>
            </a:r>
            <a:endParaRPr lang="en-US" sz="4400" baseline="-25000">
              <a:solidFill>
                <a:srgbClr val="006600"/>
              </a:solidFill>
              <a:effectLst>
                <a:outerShdw blurRad="38100" dist="38100" dir="2700000" algn="tl">
                  <a:srgbClr val="000000"/>
                </a:outerShdw>
              </a:effectLst>
            </a:endParaRPr>
          </a:p>
        </p:txBody>
      </p:sp>
      <p:sp>
        <p:nvSpPr>
          <p:cNvPr id="481296" name="Text Box 16"/>
          <p:cNvSpPr txBox="1">
            <a:spLocks noChangeArrowheads="1"/>
          </p:cNvSpPr>
          <p:nvPr/>
        </p:nvSpPr>
        <p:spPr bwMode="auto">
          <a:xfrm>
            <a:off x="2667000" y="3133725"/>
            <a:ext cx="1981200" cy="762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spAutoFit/>
          </a:bodyPr>
          <a:lstStyle/>
          <a:p>
            <a:pPr eaLnBrk="1" hangingPunct="1">
              <a:spcBef>
                <a:spcPct val="50000"/>
              </a:spcBef>
            </a:pPr>
            <a:r>
              <a:rPr lang="en-US" sz="4400">
                <a:solidFill>
                  <a:srgbClr val="006600"/>
                </a:solidFill>
                <a:effectLst>
                  <a:outerShdw blurRad="38100" dist="38100" dir="2700000" algn="tl">
                    <a:srgbClr val="000000"/>
                  </a:outerShdw>
                </a:effectLst>
              </a:rPr>
              <a:t>P =</a:t>
            </a:r>
            <a:endParaRPr lang="en-US" sz="4400" baseline="-25000">
              <a:solidFill>
                <a:srgbClr val="006600"/>
              </a:solidFill>
              <a:effectLst>
                <a:outerShdw blurRad="38100" dist="38100" dir="2700000" algn="tl">
                  <a:srgbClr val="000000"/>
                </a:outerShdw>
              </a:effectLst>
            </a:endParaRPr>
          </a:p>
        </p:txBody>
      </p:sp>
      <p:sp>
        <p:nvSpPr>
          <p:cNvPr id="481297" name="Text Box 17"/>
          <p:cNvSpPr txBox="1">
            <a:spLocks noChangeArrowheads="1"/>
          </p:cNvSpPr>
          <p:nvPr/>
        </p:nvSpPr>
        <p:spPr bwMode="auto">
          <a:xfrm>
            <a:off x="3581400" y="3124200"/>
            <a:ext cx="2209800" cy="762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spAutoFit/>
          </a:bodyPr>
          <a:lstStyle/>
          <a:p>
            <a:pPr algn="ctr" eaLnBrk="1" hangingPunct="1">
              <a:spcBef>
                <a:spcPct val="50000"/>
              </a:spcBef>
            </a:pPr>
            <a:r>
              <a:rPr lang="en-US" sz="4400">
                <a:solidFill>
                  <a:srgbClr val="006600"/>
                </a:solidFill>
                <a:effectLst>
                  <a:outerShdw blurRad="38100" dist="38100" dir="2700000" algn="tl">
                    <a:srgbClr val="000000"/>
                  </a:outerShdw>
                </a:effectLst>
              </a:rPr>
              <a:t>$79.72</a:t>
            </a:r>
            <a:endParaRPr lang="en-US" sz="4400" baseline="-25000">
              <a:solidFill>
                <a:srgbClr val="006600"/>
              </a:solidFill>
              <a:effectLst>
                <a:outerShdw blurRad="38100" dist="38100" dir="2700000" algn="tl">
                  <a:srgbClr val="000000"/>
                </a:outerShdw>
              </a:effectLst>
            </a:endParaRPr>
          </a:p>
        </p:txBody>
      </p:sp>
      <p:sp>
        <p:nvSpPr>
          <p:cNvPr id="18" name="Slide Number Placeholder 17"/>
          <p:cNvSpPr>
            <a:spLocks noGrp="1"/>
          </p:cNvSpPr>
          <p:nvPr>
            <p:ph type="sldNum" sz="quarter" idx="11"/>
          </p:nvPr>
        </p:nvSpPr>
        <p:spPr/>
        <p:txBody>
          <a:bodyPr/>
          <a:lstStyle/>
          <a:p>
            <a:fld id="{3681F8DE-B512-49A0-9231-DD433C26DAB6}" type="slidenum">
              <a:rPr lang="en-US" smtClean="0"/>
              <a:pPr/>
              <a:t>25</a:t>
            </a:fld>
            <a:endParaRPr lang="en-US"/>
          </a:p>
        </p:txBody>
      </p:sp>
    </p:spTree>
    <p:extLst>
      <p:ext uri="{BB962C8B-B14F-4D97-AF65-F5344CB8AC3E}">
        <p14:creationId xmlns:p14="http://schemas.microsoft.com/office/powerpoint/2010/main" xmlns="" val="2640763352"/>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83330" name="Rectangle 2"/>
          <p:cNvSpPr>
            <a:spLocks noGrp="1" noChangeArrowheads="1"/>
          </p:cNvSpPr>
          <p:nvPr>
            <p:ph type="title"/>
          </p:nvPr>
        </p:nvSpPr>
        <p:spPr>
          <a:xfrm>
            <a:off x="457200" y="533400"/>
            <a:ext cx="8305800" cy="785729"/>
          </a:xfrm>
          <a:noFill/>
          <a:ln/>
        </p:spPr>
        <p:txBody>
          <a:bodyPr>
            <a:normAutofit fontScale="90000"/>
          </a:bodyPr>
          <a:lstStyle/>
          <a:p>
            <a:r>
              <a:rPr lang="en-US" dirty="0"/>
              <a:t>Present Value – An Example</a:t>
            </a:r>
          </a:p>
        </p:txBody>
      </p:sp>
      <p:sp>
        <p:nvSpPr>
          <p:cNvPr id="483331" name="Rectangle 3"/>
          <p:cNvSpPr>
            <a:spLocks noGrp="1" noChangeArrowheads="1"/>
          </p:cNvSpPr>
          <p:nvPr>
            <p:ph type="body" idx="4294967295"/>
          </p:nvPr>
        </p:nvSpPr>
        <p:spPr>
          <a:xfrm>
            <a:off x="0" y="1219200"/>
            <a:ext cx="8686800" cy="1638300"/>
          </a:xfrm>
        </p:spPr>
        <p:txBody>
          <a:bodyPr/>
          <a:lstStyle/>
          <a:p>
            <a:pPr algn="ctr">
              <a:buFont typeface="Times" panose="02020603050405020304" pitchFamily="18" charset="0"/>
              <a:buNone/>
            </a:pPr>
            <a:r>
              <a:rPr lang="en-US" sz="3400" dirty="0">
                <a:effectLst>
                  <a:outerShdw blurRad="38100" dist="38100" dir="2700000" algn="tl">
                    <a:srgbClr val="FFFFFF"/>
                  </a:outerShdw>
                </a:effectLst>
              </a:rPr>
              <a:t>   </a:t>
            </a:r>
            <a:r>
              <a:rPr lang="en-US" dirty="0">
                <a:effectLst>
                  <a:outerShdw blurRad="38100" dist="38100" dir="2700000" algn="tl">
                    <a:srgbClr val="FFFFFF"/>
                  </a:outerShdw>
                </a:effectLst>
              </a:rPr>
              <a:t>Let’s verify that if we put $79.72 in the bank today at 12% interest that it would grow to $100 at the end of two years.</a:t>
            </a:r>
            <a:endParaRPr lang="en-US" sz="3900" baseline="30000" dirty="0">
              <a:solidFill>
                <a:schemeClr val="tx2"/>
              </a:solidFill>
              <a:effectLst>
                <a:outerShdw blurRad="38100" dist="38100" dir="2700000" algn="tl">
                  <a:srgbClr val="000000"/>
                </a:outerShdw>
              </a:effectLst>
            </a:endParaRPr>
          </a:p>
        </p:txBody>
      </p:sp>
      <p:graphicFrame>
        <p:nvGraphicFramePr>
          <p:cNvPr id="483332" name="Object 4"/>
          <p:cNvGraphicFramePr>
            <a:graphicFrameLocks noChangeAspect="1"/>
          </p:cNvGraphicFramePr>
          <p:nvPr/>
        </p:nvGraphicFramePr>
        <p:xfrm>
          <a:off x="1295400" y="3200400"/>
          <a:ext cx="6705600" cy="1911350"/>
        </p:xfrm>
        <a:graphic>
          <a:graphicData uri="http://schemas.openxmlformats.org/presentationml/2006/ole">
            <p:oleObj spid="_x0000_s120839" name="Worksheet" r:id="rId4" imgW="6266520" imgH="1746720" progId="Excel.Sheet.8">
              <p:embed/>
            </p:oleObj>
          </a:graphicData>
        </a:graphic>
      </p:graphicFrame>
      <p:grpSp>
        <p:nvGrpSpPr>
          <p:cNvPr id="483333" name="Group 5"/>
          <p:cNvGrpSpPr>
            <a:grpSpLocks/>
          </p:cNvGrpSpPr>
          <p:nvPr/>
        </p:nvGrpSpPr>
        <p:grpSpPr bwMode="auto">
          <a:xfrm>
            <a:off x="8377238" y="5791200"/>
            <a:ext cx="755650" cy="685800"/>
            <a:chOff x="3460" y="1054"/>
            <a:chExt cx="2008" cy="2381"/>
          </a:xfrm>
        </p:grpSpPr>
        <p:sp>
          <p:nvSpPr>
            <p:cNvPr id="483334" name="Freeform 6"/>
            <p:cNvSpPr>
              <a:spLocks/>
            </p:cNvSpPr>
            <p:nvPr/>
          </p:nvSpPr>
          <p:spPr bwMode="auto">
            <a:xfrm>
              <a:off x="4381" y="1054"/>
              <a:ext cx="167" cy="304"/>
            </a:xfrm>
            <a:custGeom>
              <a:avLst/>
              <a:gdLst>
                <a:gd name="T0" fmla="*/ 500 w 500"/>
                <a:gd name="T1" fmla="*/ 0 h 910"/>
                <a:gd name="T2" fmla="*/ 500 w 500"/>
                <a:gd name="T3" fmla="*/ 910 h 910"/>
                <a:gd name="T4" fmla="*/ 391 w 500"/>
                <a:gd name="T5" fmla="*/ 895 h 910"/>
                <a:gd name="T6" fmla="*/ 278 w 500"/>
                <a:gd name="T7" fmla="*/ 885 h 910"/>
                <a:gd name="T8" fmla="*/ 163 w 500"/>
                <a:gd name="T9" fmla="*/ 885 h 910"/>
                <a:gd name="T10" fmla="*/ 50 w 500"/>
                <a:gd name="T11" fmla="*/ 892 h 910"/>
                <a:gd name="T12" fmla="*/ 0 w 500"/>
                <a:gd name="T13" fmla="*/ 900 h 910"/>
                <a:gd name="T14" fmla="*/ 0 w 500"/>
                <a:gd name="T15" fmla="*/ 0 h 910"/>
                <a:gd name="T16" fmla="*/ 500 w 500"/>
                <a:gd name="T17" fmla="*/ 0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0" h="910">
                  <a:moveTo>
                    <a:pt x="500" y="0"/>
                  </a:moveTo>
                  <a:lnTo>
                    <a:pt x="500" y="910"/>
                  </a:lnTo>
                  <a:lnTo>
                    <a:pt x="391" y="895"/>
                  </a:lnTo>
                  <a:lnTo>
                    <a:pt x="278" y="885"/>
                  </a:lnTo>
                  <a:lnTo>
                    <a:pt x="163" y="885"/>
                  </a:lnTo>
                  <a:lnTo>
                    <a:pt x="50" y="892"/>
                  </a:lnTo>
                  <a:lnTo>
                    <a:pt x="0" y="900"/>
                  </a:lnTo>
                  <a:lnTo>
                    <a:pt x="0" y="0"/>
                  </a:lnTo>
                  <a:lnTo>
                    <a:pt x="500" y="0"/>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83335" name="Freeform 7"/>
            <p:cNvSpPr>
              <a:spLocks/>
            </p:cNvSpPr>
            <p:nvPr/>
          </p:nvSpPr>
          <p:spPr bwMode="auto">
            <a:xfrm>
              <a:off x="4236" y="1054"/>
              <a:ext cx="1232" cy="2381"/>
            </a:xfrm>
            <a:custGeom>
              <a:avLst/>
              <a:gdLst>
                <a:gd name="T0" fmla="*/ 1558 w 3696"/>
                <a:gd name="T1" fmla="*/ 7141 h 7141"/>
                <a:gd name="T2" fmla="*/ 1676 w 3696"/>
                <a:gd name="T3" fmla="*/ 5853 h 7141"/>
                <a:gd name="T4" fmla="*/ 1897 w 3696"/>
                <a:gd name="T5" fmla="*/ 5684 h 7141"/>
                <a:gd name="T6" fmla="*/ 2090 w 3696"/>
                <a:gd name="T7" fmla="*/ 5483 h 7141"/>
                <a:gd name="T8" fmla="*/ 2249 w 3696"/>
                <a:gd name="T9" fmla="*/ 5254 h 7141"/>
                <a:gd name="T10" fmla="*/ 2374 w 3696"/>
                <a:gd name="T11" fmla="*/ 5006 h 7141"/>
                <a:gd name="T12" fmla="*/ 2459 w 3696"/>
                <a:gd name="T13" fmla="*/ 4739 h 7141"/>
                <a:gd name="T14" fmla="*/ 2499 w 3696"/>
                <a:gd name="T15" fmla="*/ 4466 h 7141"/>
                <a:gd name="T16" fmla="*/ 2499 w 3696"/>
                <a:gd name="T17" fmla="*/ 4183 h 7141"/>
                <a:gd name="T18" fmla="*/ 2459 w 3696"/>
                <a:gd name="T19" fmla="*/ 3908 h 7141"/>
                <a:gd name="T20" fmla="*/ 2374 w 3696"/>
                <a:gd name="T21" fmla="*/ 3640 h 7141"/>
                <a:gd name="T22" fmla="*/ 2251 w 3696"/>
                <a:gd name="T23" fmla="*/ 3393 h 7141"/>
                <a:gd name="T24" fmla="*/ 2090 w 3696"/>
                <a:gd name="T25" fmla="*/ 3165 h 7141"/>
                <a:gd name="T26" fmla="*/ 1899 w 3696"/>
                <a:gd name="T27" fmla="*/ 2963 h 7141"/>
                <a:gd name="T28" fmla="*/ 1678 w 3696"/>
                <a:gd name="T29" fmla="*/ 2792 h 7141"/>
                <a:gd name="T30" fmla="*/ 1421 w 3696"/>
                <a:gd name="T31" fmla="*/ 2662 h 7141"/>
                <a:gd name="T32" fmla="*/ 1154 w 3696"/>
                <a:gd name="T33" fmla="*/ 2593 h 7141"/>
                <a:gd name="T34" fmla="*/ 899 w 3696"/>
                <a:gd name="T35" fmla="*/ 2558 h 7141"/>
                <a:gd name="T36" fmla="*/ 567 w 3696"/>
                <a:gd name="T37" fmla="*/ 2514 h 7141"/>
                <a:gd name="T38" fmla="*/ 455 w 3696"/>
                <a:gd name="T39" fmla="*/ 2494 h 7141"/>
                <a:gd name="T40" fmla="*/ 351 w 3696"/>
                <a:gd name="T41" fmla="*/ 2465 h 7141"/>
                <a:gd name="T42" fmla="*/ 257 w 3696"/>
                <a:gd name="T43" fmla="*/ 2421 h 7141"/>
                <a:gd name="T44" fmla="*/ 175 w 3696"/>
                <a:gd name="T45" fmla="*/ 2362 h 7141"/>
                <a:gd name="T46" fmla="*/ 104 w 3696"/>
                <a:gd name="T47" fmla="*/ 2297 h 7141"/>
                <a:gd name="T48" fmla="*/ 52 w 3696"/>
                <a:gd name="T49" fmla="*/ 2224 h 7141"/>
                <a:gd name="T50" fmla="*/ 16 w 3696"/>
                <a:gd name="T51" fmla="*/ 2144 h 7141"/>
                <a:gd name="T52" fmla="*/ 0 w 3696"/>
                <a:gd name="T53" fmla="*/ 2062 h 7141"/>
                <a:gd name="T54" fmla="*/ 2 w 3696"/>
                <a:gd name="T55" fmla="*/ 1979 h 7141"/>
                <a:gd name="T56" fmla="*/ 23 w 3696"/>
                <a:gd name="T57" fmla="*/ 1899 h 7141"/>
                <a:gd name="T58" fmla="*/ 62 w 3696"/>
                <a:gd name="T59" fmla="*/ 1819 h 7141"/>
                <a:gd name="T60" fmla="*/ 120 w 3696"/>
                <a:gd name="T61" fmla="*/ 1748 h 7141"/>
                <a:gd name="T62" fmla="*/ 192 w 3696"/>
                <a:gd name="T63" fmla="*/ 1685 h 7141"/>
                <a:gd name="T64" fmla="*/ 277 w 3696"/>
                <a:gd name="T65" fmla="*/ 1631 h 7141"/>
                <a:gd name="T66" fmla="*/ 374 w 3696"/>
                <a:gd name="T67" fmla="*/ 1589 h 7141"/>
                <a:gd name="T68" fmla="*/ 482 w 3696"/>
                <a:gd name="T69" fmla="*/ 1555 h 7141"/>
                <a:gd name="T70" fmla="*/ 591 w 3696"/>
                <a:gd name="T71" fmla="*/ 1540 h 7141"/>
                <a:gd name="T72" fmla="*/ 707 w 3696"/>
                <a:gd name="T73" fmla="*/ 1535 h 7141"/>
                <a:gd name="T74" fmla="*/ 816 w 3696"/>
                <a:gd name="T75" fmla="*/ 1549 h 7141"/>
                <a:gd name="T76" fmla="*/ 925 w 3696"/>
                <a:gd name="T77" fmla="*/ 1576 h 7141"/>
                <a:gd name="T78" fmla="*/ 1026 w 3696"/>
                <a:gd name="T79" fmla="*/ 1612 h 7141"/>
                <a:gd name="T80" fmla="*/ 1116 w 3696"/>
                <a:gd name="T81" fmla="*/ 1662 h 7141"/>
                <a:gd name="T82" fmla="*/ 1195 w 3696"/>
                <a:gd name="T83" fmla="*/ 1722 h 7141"/>
                <a:gd name="T84" fmla="*/ 1255 w 3696"/>
                <a:gd name="T85" fmla="*/ 1792 h 7141"/>
                <a:gd name="T86" fmla="*/ 1302 w 3696"/>
                <a:gd name="T87" fmla="*/ 1865 h 7141"/>
                <a:gd name="T88" fmla="*/ 1332 w 3696"/>
                <a:gd name="T89" fmla="*/ 1949 h 7141"/>
                <a:gd name="T90" fmla="*/ 1993 w 3696"/>
                <a:gd name="T91" fmla="*/ 1970 h 7141"/>
                <a:gd name="T92" fmla="*/ 1974 w 3696"/>
                <a:gd name="T93" fmla="*/ 1838 h 7141"/>
                <a:gd name="T94" fmla="*/ 1919 w 3696"/>
                <a:gd name="T95" fmla="*/ 1651 h 7141"/>
                <a:gd name="T96" fmla="*/ 1826 w 3696"/>
                <a:gd name="T97" fmla="*/ 1474 h 7141"/>
                <a:gd name="T98" fmla="*/ 1699 w 3696"/>
                <a:gd name="T99" fmla="*/ 1313 h 7141"/>
                <a:gd name="T100" fmla="*/ 1566 w 3696"/>
                <a:gd name="T101" fmla="*/ 1195 h 7141"/>
                <a:gd name="T102" fmla="*/ 3696 w 3696"/>
                <a:gd name="T103" fmla="*/ 0 h 7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96" h="7141">
                  <a:moveTo>
                    <a:pt x="3696" y="7141"/>
                  </a:moveTo>
                  <a:lnTo>
                    <a:pt x="1558" y="7141"/>
                  </a:lnTo>
                  <a:lnTo>
                    <a:pt x="1558" y="5925"/>
                  </a:lnTo>
                  <a:lnTo>
                    <a:pt x="1676" y="5853"/>
                  </a:lnTo>
                  <a:lnTo>
                    <a:pt x="1788" y="5774"/>
                  </a:lnTo>
                  <a:lnTo>
                    <a:pt x="1897" y="5684"/>
                  </a:lnTo>
                  <a:lnTo>
                    <a:pt x="1997" y="5588"/>
                  </a:lnTo>
                  <a:lnTo>
                    <a:pt x="2090" y="5483"/>
                  </a:lnTo>
                  <a:lnTo>
                    <a:pt x="2175" y="5373"/>
                  </a:lnTo>
                  <a:lnTo>
                    <a:pt x="2249" y="5254"/>
                  </a:lnTo>
                  <a:lnTo>
                    <a:pt x="2314" y="5133"/>
                  </a:lnTo>
                  <a:lnTo>
                    <a:pt x="2374" y="5006"/>
                  </a:lnTo>
                  <a:lnTo>
                    <a:pt x="2423" y="4874"/>
                  </a:lnTo>
                  <a:lnTo>
                    <a:pt x="2459" y="4739"/>
                  </a:lnTo>
                  <a:lnTo>
                    <a:pt x="2484" y="4602"/>
                  </a:lnTo>
                  <a:lnTo>
                    <a:pt x="2499" y="4466"/>
                  </a:lnTo>
                  <a:lnTo>
                    <a:pt x="2505" y="4323"/>
                  </a:lnTo>
                  <a:lnTo>
                    <a:pt x="2499" y="4183"/>
                  </a:lnTo>
                  <a:lnTo>
                    <a:pt x="2484" y="4045"/>
                  </a:lnTo>
                  <a:lnTo>
                    <a:pt x="2459" y="3908"/>
                  </a:lnTo>
                  <a:lnTo>
                    <a:pt x="2423" y="3775"/>
                  </a:lnTo>
                  <a:lnTo>
                    <a:pt x="2374" y="3640"/>
                  </a:lnTo>
                  <a:lnTo>
                    <a:pt x="2316" y="3517"/>
                  </a:lnTo>
                  <a:lnTo>
                    <a:pt x="2251" y="3393"/>
                  </a:lnTo>
                  <a:lnTo>
                    <a:pt x="2176" y="3273"/>
                  </a:lnTo>
                  <a:lnTo>
                    <a:pt x="2090" y="3165"/>
                  </a:lnTo>
                  <a:lnTo>
                    <a:pt x="1998" y="3060"/>
                  </a:lnTo>
                  <a:lnTo>
                    <a:pt x="1899" y="2963"/>
                  </a:lnTo>
                  <a:lnTo>
                    <a:pt x="1791" y="2873"/>
                  </a:lnTo>
                  <a:lnTo>
                    <a:pt x="1678" y="2792"/>
                  </a:lnTo>
                  <a:lnTo>
                    <a:pt x="1559" y="2725"/>
                  </a:lnTo>
                  <a:lnTo>
                    <a:pt x="1421" y="2662"/>
                  </a:lnTo>
                  <a:lnTo>
                    <a:pt x="1298" y="2621"/>
                  </a:lnTo>
                  <a:lnTo>
                    <a:pt x="1154" y="2593"/>
                  </a:lnTo>
                  <a:lnTo>
                    <a:pt x="1031" y="2576"/>
                  </a:lnTo>
                  <a:lnTo>
                    <a:pt x="899" y="2558"/>
                  </a:lnTo>
                  <a:lnTo>
                    <a:pt x="759" y="2539"/>
                  </a:lnTo>
                  <a:lnTo>
                    <a:pt x="567" y="2514"/>
                  </a:lnTo>
                  <a:lnTo>
                    <a:pt x="510" y="2503"/>
                  </a:lnTo>
                  <a:lnTo>
                    <a:pt x="455" y="2494"/>
                  </a:lnTo>
                  <a:lnTo>
                    <a:pt x="404" y="2480"/>
                  </a:lnTo>
                  <a:lnTo>
                    <a:pt x="351" y="2465"/>
                  </a:lnTo>
                  <a:lnTo>
                    <a:pt x="304" y="2442"/>
                  </a:lnTo>
                  <a:lnTo>
                    <a:pt x="257" y="2421"/>
                  </a:lnTo>
                  <a:lnTo>
                    <a:pt x="214" y="2390"/>
                  </a:lnTo>
                  <a:lnTo>
                    <a:pt x="175" y="2362"/>
                  </a:lnTo>
                  <a:lnTo>
                    <a:pt x="140" y="2331"/>
                  </a:lnTo>
                  <a:lnTo>
                    <a:pt x="104" y="2297"/>
                  </a:lnTo>
                  <a:lnTo>
                    <a:pt x="77" y="2261"/>
                  </a:lnTo>
                  <a:lnTo>
                    <a:pt x="52" y="2224"/>
                  </a:lnTo>
                  <a:lnTo>
                    <a:pt x="31" y="2184"/>
                  </a:lnTo>
                  <a:lnTo>
                    <a:pt x="16" y="2144"/>
                  </a:lnTo>
                  <a:lnTo>
                    <a:pt x="5" y="2103"/>
                  </a:lnTo>
                  <a:lnTo>
                    <a:pt x="0" y="2062"/>
                  </a:lnTo>
                  <a:lnTo>
                    <a:pt x="0" y="2022"/>
                  </a:lnTo>
                  <a:lnTo>
                    <a:pt x="2" y="1979"/>
                  </a:lnTo>
                  <a:lnTo>
                    <a:pt x="9" y="1940"/>
                  </a:lnTo>
                  <a:lnTo>
                    <a:pt x="23" y="1899"/>
                  </a:lnTo>
                  <a:lnTo>
                    <a:pt x="39" y="1858"/>
                  </a:lnTo>
                  <a:lnTo>
                    <a:pt x="62" y="1819"/>
                  </a:lnTo>
                  <a:lnTo>
                    <a:pt x="90" y="1784"/>
                  </a:lnTo>
                  <a:lnTo>
                    <a:pt x="120" y="1748"/>
                  </a:lnTo>
                  <a:lnTo>
                    <a:pt x="154" y="1715"/>
                  </a:lnTo>
                  <a:lnTo>
                    <a:pt x="192" y="1685"/>
                  </a:lnTo>
                  <a:lnTo>
                    <a:pt x="233" y="1658"/>
                  </a:lnTo>
                  <a:lnTo>
                    <a:pt x="277" y="1631"/>
                  </a:lnTo>
                  <a:lnTo>
                    <a:pt x="324" y="1608"/>
                  </a:lnTo>
                  <a:lnTo>
                    <a:pt x="374" y="1589"/>
                  </a:lnTo>
                  <a:lnTo>
                    <a:pt x="428" y="1573"/>
                  </a:lnTo>
                  <a:lnTo>
                    <a:pt x="482" y="1555"/>
                  </a:lnTo>
                  <a:lnTo>
                    <a:pt x="535" y="1546"/>
                  </a:lnTo>
                  <a:lnTo>
                    <a:pt x="591" y="1540"/>
                  </a:lnTo>
                  <a:lnTo>
                    <a:pt x="649" y="1535"/>
                  </a:lnTo>
                  <a:lnTo>
                    <a:pt x="707" y="1535"/>
                  </a:lnTo>
                  <a:lnTo>
                    <a:pt x="759" y="1542"/>
                  </a:lnTo>
                  <a:lnTo>
                    <a:pt x="816" y="1549"/>
                  </a:lnTo>
                  <a:lnTo>
                    <a:pt x="873" y="1560"/>
                  </a:lnTo>
                  <a:lnTo>
                    <a:pt x="925" y="1576"/>
                  </a:lnTo>
                  <a:lnTo>
                    <a:pt x="976" y="1592"/>
                  </a:lnTo>
                  <a:lnTo>
                    <a:pt x="1026" y="1612"/>
                  </a:lnTo>
                  <a:lnTo>
                    <a:pt x="1072" y="1636"/>
                  </a:lnTo>
                  <a:lnTo>
                    <a:pt x="1116" y="1662"/>
                  </a:lnTo>
                  <a:lnTo>
                    <a:pt x="1155" y="1691"/>
                  </a:lnTo>
                  <a:lnTo>
                    <a:pt x="1195" y="1722"/>
                  </a:lnTo>
                  <a:lnTo>
                    <a:pt x="1225" y="1757"/>
                  </a:lnTo>
                  <a:lnTo>
                    <a:pt x="1255" y="1792"/>
                  </a:lnTo>
                  <a:lnTo>
                    <a:pt x="1282" y="1827"/>
                  </a:lnTo>
                  <a:lnTo>
                    <a:pt x="1302" y="1865"/>
                  </a:lnTo>
                  <a:lnTo>
                    <a:pt x="1318" y="1907"/>
                  </a:lnTo>
                  <a:lnTo>
                    <a:pt x="1332" y="1949"/>
                  </a:lnTo>
                  <a:lnTo>
                    <a:pt x="1334" y="1970"/>
                  </a:lnTo>
                  <a:lnTo>
                    <a:pt x="1993" y="1970"/>
                  </a:lnTo>
                  <a:lnTo>
                    <a:pt x="1990" y="1935"/>
                  </a:lnTo>
                  <a:lnTo>
                    <a:pt x="1974" y="1838"/>
                  </a:lnTo>
                  <a:lnTo>
                    <a:pt x="1948" y="1741"/>
                  </a:lnTo>
                  <a:lnTo>
                    <a:pt x="1919" y="1651"/>
                  </a:lnTo>
                  <a:lnTo>
                    <a:pt x="1874" y="1562"/>
                  </a:lnTo>
                  <a:lnTo>
                    <a:pt x="1826" y="1474"/>
                  </a:lnTo>
                  <a:lnTo>
                    <a:pt x="1764" y="1391"/>
                  </a:lnTo>
                  <a:lnTo>
                    <a:pt x="1699" y="1313"/>
                  </a:lnTo>
                  <a:lnTo>
                    <a:pt x="1622" y="1239"/>
                  </a:lnTo>
                  <a:lnTo>
                    <a:pt x="1566" y="1195"/>
                  </a:lnTo>
                  <a:lnTo>
                    <a:pt x="1566" y="0"/>
                  </a:lnTo>
                  <a:lnTo>
                    <a:pt x="3696" y="0"/>
                  </a:lnTo>
                  <a:lnTo>
                    <a:pt x="3696" y="7141"/>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83336" name="Freeform 8"/>
            <p:cNvSpPr>
              <a:spLocks/>
            </p:cNvSpPr>
            <p:nvPr/>
          </p:nvSpPr>
          <p:spPr bwMode="auto">
            <a:xfrm>
              <a:off x="4379" y="3098"/>
              <a:ext cx="167" cy="337"/>
            </a:xfrm>
            <a:custGeom>
              <a:avLst/>
              <a:gdLst>
                <a:gd name="T0" fmla="*/ 0 w 501"/>
                <a:gd name="T1" fmla="*/ 1011 h 1011"/>
                <a:gd name="T2" fmla="*/ 0 w 501"/>
                <a:gd name="T3" fmla="*/ 0 h 1011"/>
                <a:gd name="T4" fmla="*/ 53 w 501"/>
                <a:gd name="T5" fmla="*/ 8 h 1011"/>
                <a:gd name="T6" fmla="*/ 190 w 501"/>
                <a:gd name="T7" fmla="*/ 18 h 1011"/>
                <a:gd name="T8" fmla="*/ 330 w 501"/>
                <a:gd name="T9" fmla="*/ 16 h 1011"/>
                <a:gd name="T10" fmla="*/ 467 w 501"/>
                <a:gd name="T11" fmla="*/ 6 h 1011"/>
                <a:gd name="T12" fmla="*/ 501 w 501"/>
                <a:gd name="T13" fmla="*/ 2 h 1011"/>
                <a:gd name="T14" fmla="*/ 501 w 501"/>
                <a:gd name="T15" fmla="*/ 1011 h 1011"/>
                <a:gd name="T16" fmla="*/ 0 w 501"/>
                <a:gd name="T17" fmla="*/ 1011 h 1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1" h="1011">
                  <a:moveTo>
                    <a:pt x="0" y="1011"/>
                  </a:moveTo>
                  <a:lnTo>
                    <a:pt x="0" y="0"/>
                  </a:lnTo>
                  <a:lnTo>
                    <a:pt x="53" y="8"/>
                  </a:lnTo>
                  <a:lnTo>
                    <a:pt x="190" y="18"/>
                  </a:lnTo>
                  <a:lnTo>
                    <a:pt x="330" y="16"/>
                  </a:lnTo>
                  <a:lnTo>
                    <a:pt x="467" y="6"/>
                  </a:lnTo>
                  <a:lnTo>
                    <a:pt x="501" y="2"/>
                  </a:lnTo>
                  <a:lnTo>
                    <a:pt x="501" y="1011"/>
                  </a:lnTo>
                  <a:lnTo>
                    <a:pt x="0" y="1011"/>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83337" name="Freeform 9"/>
            <p:cNvSpPr>
              <a:spLocks/>
            </p:cNvSpPr>
            <p:nvPr/>
          </p:nvSpPr>
          <p:spPr bwMode="auto">
            <a:xfrm>
              <a:off x="3460" y="1054"/>
              <a:ext cx="1004" cy="2381"/>
            </a:xfrm>
            <a:custGeom>
              <a:avLst/>
              <a:gdLst>
                <a:gd name="T0" fmla="*/ 2134 w 3012"/>
                <a:gd name="T1" fmla="*/ 5 h 7141"/>
                <a:gd name="T2" fmla="*/ 2092 w 3012"/>
                <a:gd name="T3" fmla="*/ 1160 h 7141"/>
                <a:gd name="T4" fmla="*/ 1932 w 3012"/>
                <a:gd name="T5" fmla="*/ 1297 h 7141"/>
                <a:gd name="T6" fmla="*/ 1801 w 3012"/>
                <a:gd name="T7" fmla="*/ 1454 h 7141"/>
                <a:gd name="T8" fmla="*/ 1706 w 3012"/>
                <a:gd name="T9" fmla="*/ 1631 h 7141"/>
                <a:gd name="T10" fmla="*/ 1644 w 3012"/>
                <a:gd name="T11" fmla="*/ 1817 h 7141"/>
                <a:gd name="T12" fmla="*/ 1621 w 3012"/>
                <a:gd name="T13" fmla="*/ 2009 h 7141"/>
                <a:gd name="T14" fmla="*/ 1637 w 3012"/>
                <a:gd name="T15" fmla="*/ 2200 h 7141"/>
                <a:gd name="T16" fmla="*/ 1688 w 3012"/>
                <a:gd name="T17" fmla="*/ 2387 h 7141"/>
                <a:gd name="T18" fmla="*/ 1776 w 3012"/>
                <a:gd name="T19" fmla="*/ 2565 h 7141"/>
                <a:gd name="T20" fmla="*/ 1902 w 3012"/>
                <a:gd name="T21" fmla="*/ 2728 h 7141"/>
                <a:gd name="T22" fmla="*/ 2052 w 3012"/>
                <a:gd name="T23" fmla="*/ 2869 h 7141"/>
                <a:gd name="T24" fmla="*/ 2228 w 3012"/>
                <a:gd name="T25" fmla="*/ 2985 h 7141"/>
                <a:gd name="T26" fmla="*/ 2438 w 3012"/>
                <a:gd name="T27" fmla="*/ 3072 h 7141"/>
                <a:gd name="T28" fmla="*/ 2651 w 3012"/>
                <a:gd name="T29" fmla="*/ 3126 h 7141"/>
                <a:gd name="T30" fmla="*/ 2873 w 3012"/>
                <a:gd name="T31" fmla="*/ 3154 h 7141"/>
                <a:gd name="T32" fmla="*/ 3012 w 3012"/>
                <a:gd name="T33" fmla="*/ 3295 h 7141"/>
                <a:gd name="T34" fmla="*/ 2845 w 3012"/>
                <a:gd name="T35" fmla="*/ 3307 h 7141"/>
                <a:gd name="T36" fmla="*/ 2642 w 3012"/>
                <a:gd name="T37" fmla="*/ 3361 h 7141"/>
                <a:gd name="T38" fmla="*/ 2456 w 3012"/>
                <a:gd name="T39" fmla="*/ 3457 h 7141"/>
                <a:gd name="T40" fmla="*/ 2292 w 3012"/>
                <a:gd name="T41" fmla="*/ 3588 h 7141"/>
                <a:gd name="T42" fmla="*/ 2157 w 3012"/>
                <a:gd name="T43" fmla="*/ 3747 h 7141"/>
                <a:gd name="T44" fmla="*/ 2071 w 3012"/>
                <a:gd name="T45" fmla="*/ 3906 h 7141"/>
                <a:gd name="T46" fmla="*/ 1342 w 3012"/>
                <a:gd name="T47" fmla="*/ 3588 h 7141"/>
                <a:gd name="T48" fmla="*/ 1269 w 3012"/>
                <a:gd name="T49" fmla="*/ 3787 h 7141"/>
                <a:gd name="T50" fmla="*/ 1206 w 3012"/>
                <a:gd name="T51" fmla="*/ 4058 h 7141"/>
                <a:gd name="T52" fmla="*/ 1186 w 3012"/>
                <a:gd name="T53" fmla="*/ 4338 h 7141"/>
                <a:gd name="T54" fmla="*/ 1210 w 3012"/>
                <a:gd name="T55" fmla="*/ 4616 h 7141"/>
                <a:gd name="T56" fmla="*/ 1275 w 3012"/>
                <a:gd name="T57" fmla="*/ 4887 h 7141"/>
                <a:gd name="T58" fmla="*/ 1382 w 3012"/>
                <a:gd name="T59" fmla="*/ 5144 h 7141"/>
                <a:gd name="T60" fmla="*/ 1524 w 3012"/>
                <a:gd name="T61" fmla="*/ 5381 h 7141"/>
                <a:gd name="T62" fmla="*/ 1703 w 3012"/>
                <a:gd name="T63" fmla="*/ 5595 h 7141"/>
                <a:gd name="T64" fmla="*/ 1913 w 3012"/>
                <a:gd name="T65" fmla="*/ 5780 h 7141"/>
                <a:gd name="T66" fmla="*/ 2126 w 3012"/>
                <a:gd name="T67" fmla="*/ 5920 h 7141"/>
                <a:gd name="T68" fmla="*/ 0 w 3012"/>
                <a:gd name="T69" fmla="*/ 7141 h 7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12" h="7141">
                  <a:moveTo>
                    <a:pt x="0" y="0"/>
                  </a:moveTo>
                  <a:lnTo>
                    <a:pt x="2134" y="5"/>
                  </a:lnTo>
                  <a:lnTo>
                    <a:pt x="2134" y="1131"/>
                  </a:lnTo>
                  <a:lnTo>
                    <a:pt x="2092" y="1160"/>
                  </a:lnTo>
                  <a:lnTo>
                    <a:pt x="2010" y="1226"/>
                  </a:lnTo>
                  <a:lnTo>
                    <a:pt x="1932" y="1297"/>
                  </a:lnTo>
                  <a:lnTo>
                    <a:pt x="1863" y="1372"/>
                  </a:lnTo>
                  <a:lnTo>
                    <a:pt x="1801" y="1454"/>
                  </a:lnTo>
                  <a:lnTo>
                    <a:pt x="1749" y="1542"/>
                  </a:lnTo>
                  <a:lnTo>
                    <a:pt x="1706" y="1631"/>
                  </a:lnTo>
                  <a:lnTo>
                    <a:pt x="1672" y="1722"/>
                  </a:lnTo>
                  <a:lnTo>
                    <a:pt x="1644" y="1817"/>
                  </a:lnTo>
                  <a:lnTo>
                    <a:pt x="1624" y="1908"/>
                  </a:lnTo>
                  <a:lnTo>
                    <a:pt x="1621" y="2009"/>
                  </a:lnTo>
                  <a:lnTo>
                    <a:pt x="1624" y="2103"/>
                  </a:lnTo>
                  <a:lnTo>
                    <a:pt x="1637" y="2200"/>
                  </a:lnTo>
                  <a:lnTo>
                    <a:pt x="1657" y="2294"/>
                  </a:lnTo>
                  <a:lnTo>
                    <a:pt x="1688" y="2387"/>
                  </a:lnTo>
                  <a:lnTo>
                    <a:pt x="1729" y="2476"/>
                  </a:lnTo>
                  <a:lnTo>
                    <a:pt x="1776" y="2565"/>
                  </a:lnTo>
                  <a:lnTo>
                    <a:pt x="1838" y="2647"/>
                  </a:lnTo>
                  <a:lnTo>
                    <a:pt x="1902" y="2728"/>
                  </a:lnTo>
                  <a:lnTo>
                    <a:pt x="1975" y="2800"/>
                  </a:lnTo>
                  <a:lnTo>
                    <a:pt x="2052" y="2869"/>
                  </a:lnTo>
                  <a:lnTo>
                    <a:pt x="2141" y="2932"/>
                  </a:lnTo>
                  <a:lnTo>
                    <a:pt x="2228" y="2985"/>
                  </a:lnTo>
                  <a:lnTo>
                    <a:pt x="2326" y="3033"/>
                  </a:lnTo>
                  <a:lnTo>
                    <a:pt x="2438" y="3072"/>
                  </a:lnTo>
                  <a:lnTo>
                    <a:pt x="2541" y="3102"/>
                  </a:lnTo>
                  <a:lnTo>
                    <a:pt x="2651" y="3126"/>
                  </a:lnTo>
                  <a:lnTo>
                    <a:pt x="2763" y="3141"/>
                  </a:lnTo>
                  <a:lnTo>
                    <a:pt x="2873" y="3154"/>
                  </a:lnTo>
                  <a:lnTo>
                    <a:pt x="3012" y="3167"/>
                  </a:lnTo>
                  <a:lnTo>
                    <a:pt x="3012" y="3295"/>
                  </a:lnTo>
                  <a:lnTo>
                    <a:pt x="2947" y="3297"/>
                  </a:lnTo>
                  <a:lnTo>
                    <a:pt x="2845" y="3307"/>
                  </a:lnTo>
                  <a:lnTo>
                    <a:pt x="2741" y="3330"/>
                  </a:lnTo>
                  <a:lnTo>
                    <a:pt x="2642" y="3361"/>
                  </a:lnTo>
                  <a:lnTo>
                    <a:pt x="2546" y="3405"/>
                  </a:lnTo>
                  <a:lnTo>
                    <a:pt x="2456" y="3457"/>
                  </a:lnTo>
                  <a:lnTo>
                    <a:pt x="2371" y="3518"/>
                  </a:lnTo>
                  <a:lnTo>
                    <a:pt x="2292" y="3588"/>
                  </a:lnTo>
                  <a:lnTo>
                    <a:pt x="2219" y="3663"/>
                  </a:lnTo>
                  <a:lnTo>
                    <a:pt x="2157" y="3747"/>
                  </a:lnTo>
                  <a:lnTo>
                    <a:pt x="2104" y="3837"/>
                  </a:lnTo>
                  <a:lnTo>
                    <a:pt x="2071" y="3906"/>
                  </a:lnTo>
                  <a:lnTo>
                    <a:pt x="1939" y="3852"/>
                  </a:lnTo>
                  <a:lnTo>
                    <a:pt x="1342" y="3588"/>
                  </a:lnTo>
                  <a:lnTo>
                    <a:pt x="1315" y="3655"/>
                  </a:lnTo>
                  <a:lnTo>
                    <a:pt x="1269" y="3787"/>
                  </a:lnTo>
                  <a:lnTo>
                    <a:pt x="1232" y="3921"/>
                  </a:lnTo>
                  <a:lnTo>
                    <a:pt x="1206" y="4058"/>
                  </a:lnTo>
                  <a:lnTo>
                    <a:pt x="1191" y="4195"/>
                  </a:lnTo>
                  <a:lnTo>
                    <a:pt x="1186" y="4338"/>
                  </a:lnTo>
                  <a:lnTo>
                    <a:pt x="1191" y="4476"/>
                  </a:lnTo>
                  <a:lnTo>
                    <a:pt x="1210" y="4616"/>
                  </a:lnTo>
                  <a:lnTo>
                    <a:pt x="1237" y="4752"/>
                  </a:lnTo>
                  <a:lnTo>
                    <a:pt x="1275" y="4887"/>
                  </a:lnTo>
                  <a:lnTo>
                    <a:pt x="1325" y="5016"/>
                  </a:lnTo>
                  <a:lnTo>
                    <a:pt x="1382" y="5144"/>
                  </a:lnTo>
                  <a:lnTo>
                    <a:pt x="1450" y="5264"/>
                  </a:lnTo>
                  <a:lnTo>
                    <a:pt x="1524" y="5381"/>
                  </a:lnTo>
                  <a:lnTo>
                    <a:pt x="1611" y="5492"/>
                  </a:lnTo>
                  <a:lnTo>
                    <a:pt x="1703" y="5595"/>
                  </a:lnTo>
                  <a:lnTo>
                    <a:pt x="1804" y="5692"/>
                  </a:lnTo>
                  <a:lnTo>
                    <a:pt x="1913" y="5780"/>
                  </a:lnTo>
                  <a:lnTo>
                    <a:pt x="2025" y="5860"/>
                  </a:lnTo>
                  <a:lnTo>
                    <a:pt x="2126" y="5920"/>
                  </a:lnTo>
                  <a:lnTo>
                    <a:pt x="2126" y="7141"/>
                  </a:lnTo>
                  <a:lnTo>
                    <a:pt x="0" y="7141"/>
                  </a:lnTo>
                  <a:lnTo>
                    <a:pt x="0" y="0"/>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83338" name="Freeform 10"/>
            <p:cNvSpPr>
              <a:spLocks/>
            </p:cNvSpPr>
            <p:nvPr/>
          </p:nvSpPr>
          <p:spPr bwMode="auto">
            <a:xfrm>
              <a:off x="4073" y="2110"/>
              <a:ext cx="781" cy="777"/>
            </a:xfrm>
            <a:custGeom>
              <a:avLst/>
              <a:gdLst>
                <a:gd name="T0" fmla="*/ 196 w 2343"/>
                <a:gd name="T1" fmla="*/ 836 h 2330"/>
                <a:gd name="T2" fmla="*/ 152 w 2343"/>
                <a:gd name="T3" fmla="*/ 1039 h 2330"/>
                <a:gd name="T4" fmla="*/ 148 w 2343"/>
                <a:gd name="T5" fmla="*/ 1249 h 2330"/>
                <a:gd name="T6" fmla="*/ 187 w 2343"/>
                <a:gd name="T7" fmla="*/ 1455 h 2330"/>
                <a:gd name="T8" fmla="*/ 269 w 2343"/>
                <a:gd name="T9" fmla="*/ 1649 h 2330"/>
                <a:gd name="T10" fmla="*/ 386 w 2343"/>
                <a:gd name="T11" fmla="*/ 1821 h 2330"/>
                <a:gd name="T12" fmla="*/ 538 w 2343"/>
                <a:gd name="T13" fmla="*/ 1966 h 2330"/>
                <a:gd name="T14" fmla="*/ 713 w 2343"/>
                <a:gd name="T15" fmla="*/ 2077 h 2330"/>
                <a:gd name="T16" fmla="*/ 907 w 2343"/>
                <a:gd name="T17" fmla="*/ 2151 h 2330"/>
                <a:gd name="T18" fmla="*/ 1115 w 2343"/>
                <a:gd name="T19" fmla="*/ 2183 h 2330"/>
                <a:gd name="T20" fmla="*/ 1325 w 2343"/>
                <a:gd name="T21" fmla="*/ 2175 h 2330"/>
                <a:gd name="T22" fmla="*/ 1527 w 2343"/>
                <a:gd name="T23" fmla="*/ 2122 h 2330"/>
                <a:gd name="T24" fmla="*/ 1712 w 2343"/>
                <a:gd name="T25" fmla="*/ 2031 h 2330"/>
                <a:gd name="T26" fmla="*/ 1877 w 2343"/>
                <a:gd name="T27" fmla="*/ 1902 h 2330"/>
                <a:gd name="T28" fmla="*/ 2014 w 2343"/>
                <a:gd name="T29" fmla="*/ 1744 h 2330"/>
                <a:gd name="T30" fmla="*/ 2116 w 2343"/>
                <a:gd name="T31" fmla="*/ 1561 h 2330"/>
                <a:gd name="T32" fmla="*/ 2179 w 2343"/>
                <a:gd name="T33" fmla="*/ 1362 h 2330"/>
                <a:gd name="T34" fmla="*/ 2200 w 2343"/>
                <a:gd name="T35" fmla="*/ 1153 h 2330"/>
                <a:gd name="T36" fmla="*/ 2179 w 2343"/>
                <a:gd name="T37" fmla="*/ 945 h 2330"/>
                <a:gd name="T38" fmla="*/ 2114 w 2343"/>
                <a:gd name="T39" fmla="*/ 747 h 2330"/>
                <a:gd name="T40" fmla="*/ 2012 w 2343"/>
                <a:gd name="T41" fmla="*/ 564 h 2330"/>
                <a:gd name="T42" fmla="*/ 1874 w 2343"/>
                <a:gd name="T43" fmla="*/ 406 h 2330"/>
                <a:gd name="T44" fmla="*/ 1708 w 2343"/>
                <a:gd name="T45" fmla="*/ 278 h 2330"/>
                <a:gd name="T46" fmla="*/ 1519 w 2343"/>
                <a:gd name="T47" fmla="*/ 188 h 2330"/>
                <a:gd name="T48" fmla="*/ 1317 w 2343"/>
                <a:gd name="T49" fmla="*/ 137 h 2330"/>
                <a:gd name="T50" fmla="*/ 1174 w 2343"/>
                <a:gd name="T51" fmla="*/ 128 h 2330"/>
                <a:gd name="T52" fmla="*/ 1267 w 2343"/>
                <a:gd name="T53" fmla="*/ 5 h 2330"/>
                <a:gd name="T54" fmla="*/ 1497 w 2343"/>
                <a:gd name="T55" fmla="*/ 39 h 2330"/>
                <a:gd name="T56" fmla="*/ 1707 w 2343"/>
                <a:gd name="T57" fmla="*/ 114 h 2330"/>
                <a:gd name="T58" fmla="*/ 1898 w 2343"/>
                <a:gd name="T59" fmla="*/ 237 h 2330"/>
                <a:gd name="T60" fmla="*/ 2060 w 2343"/>
                <a:gd name="T61" fmla="*/ 391 h 2330"/>
                <a:gd name="T62" fmla="*/ 2189 w 2343"/>
                <a:gd name="T63" fmla="*/ 574 h 2330"/>
                <a:gd name="T64" fmla="*/ 2280 w 2343"/>
                <a:gd name="T65" fmla="*/ 776 h 2330"/>
                <a:gd name="T66" fmla="*/ 2331 w 2343"/>
                <a:gd name="T67" fmla="*/ 994 h 2330"/>
                <a:gd name="T68" fmla="*/ 2342 w 2343"/>
                <a:gd name="T69" fmla="*/ 1217 h 2330"/>
                <a:gd name="T70" fmla="*/ 2309 w 2343"/>
                <a:gd name="T71" fmla="*/ 1437 h 2330"/>
                <a:gd name="T72" fmla="*/ 2235 w 2343"/>
                <a:gd name="T73" fmla="*/ 1650 h 2330"/>
                <a:gd name="T74" fmla="*/ 2122 w 2343"/>
                <a:gd name="T75" fmla="*/ 1841 h 2330"/>
                <a:gd name="T76" fmla="*/ 1976 w 2343"/>
                <a:gd name="T77" fmla="*/ 2009 h 2330"/>
                <a:gd name="T78" fmla="*/ 1799 w 2343"/>
                <a:gd name="T79" fmla="*/ 2147 h 2330"/>
                <a:gd name="T80" fmla="*/ 1599 w 2343"/>
                <a:gd name="T81" fmla="*/ 2248 h 2330"/>
                <a:gd name="T82" fmla="*/ 1385 w 2343"/>
                <a:gd name="T83" fmla="*/ 2309 h 2330"/>
                <a:gd name="T84" fmla="*/ 1166 w 2343"/>
                <a:gd name="T85" fmla="*/ 2330 h 2330"/>
                <a:gd name="T86" fmla="*/ 944 w 2343"/>
                <a:gd name="T87" fmla="*/ 2307 h 2330"/>
                <a:gd name="T88" fmla="*/ 728 w 2343"/>
                <a:gd name="T89" fmla="*/ 2242 h 2330"/>
                <a:gd name="T90" fmla="*/ 529 w 2343"/>
                <a:gd name="T91" fmla="*/ 2139 h 2330"/>
                <a:gd name="T92" fmla="*/ 356 w 2343"/>
                <a:gd name="T93" fmla="*/ 1996 h 2330"/>
                <a:gd name="T94" fmla="*/ 213 w 2343"/>
                <a:gd name="T95" fmla="*/ 1829 h 2330"/>
                <a:gd name="T96" fmla="*/ 101 w 2343"/>
                <a:gd name="T97" fmla="*/ 1635 h 2330"/>
                <a:gd name="T98" fmla="*/ 31 w 2343"/>
                <a:gd name="T99" fmla="*/ 1423 h 2330"/>
                <a:gd name="T100" fmla="*/ 0 w 2343"/>
                <a:gd name="T101" fmla="*/ 1202 h 2330"/>
                <a:gd name="T102" fmla="*/ 16 w 2343"/>
                <a:gd name="T103" fmla="*/ 977 h 2330"/>
                <a:gd name="T104" fmla="*/ 70 w 2343"/>
                <a:gd name="T105" fmla="*/ 762 h 2330"/>
                <a:gd name="T106" fmla="*/ 233 w 2343"/>
                <a:gd name="T107" fmla="*/ 739 h 2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43" h="2330">
                  <a:moveTo>
                    <a:pt x="233" y="739"/>
                  </a:moveTo>
                  <a:lnTo>
                    <a:pt x="196" y="836"/>
                  </a:lnTo>
                  <a:lnTo>
                    <a:pt x="169" y="935"/>
                  </a:lnTo>
                  <a:lnTo>
                    <a:pt x="152" y="1039"/>
                  </a:lnTo>
                  <a:lnTo>
                    <a:pt x="144" y="1145"/>
                  </a:lnTo>
                  <a:lnTo>
                    <a:pt x="148" y="1249"/>
                  </a:lnTo>
                  <a:lnTo>
                    <a:pt x="164" y="1351"/>
                  </a:lnTo>
                  <a:lnTo>
                    <a:pt x="187" y="1455"/>
                  </a:lnTo>
                  <a:lnTo>
                    <a:pt x="223" y="1552"/>
                  </a:lnTo>
                  <a:lnTo>
                    <a:pt x="269" y="1649"/>
                  </a:lnTo>
                  <a:lnTo>
                    <a:pt x="323" y="1737"/>
                  </a:lnTo>
                  <a:lnTo>
                    <a:pt x="386" y="1821"/>
                  </a:lnTo>
                  <a:lnTo>
                    <a:pt x="458" y="1895"/>
                  </a:lnTo>
                  <a:lnTo>
                    <a:pt x="538" y="1966"/>
                  </a:lnTo>
                  <a:lnTo>
                    <a:pt x="623" y="2026"/>
                  </a:lnTo>
                  <a:lnTo>
                    <a:pt x="713" y="2077"/>
                  </a:lnTo>
                  <a:lnTo>
                    <a:pt x="809" y="2118"/>
                  </a:lnTo>
                  <a:lnTo>
                    <a:pt x="907" y="2151"/>
                  </a:lnTo>
                  <a:lnTo>
                    <a:pt x="1012" y="2172"/>
                  </a:lnTo>
                  <a:lnTo>
                    <a:pt x="1115" y="2183"/>
                  </a:lnTo>
                  <a:lnTo>
                    <a:pt x="1220" y="2183"/>
                  </a:lnTo>
                  <a:lnTo>
                    <a:pt x="1325" y="2175"/>
                  </a:lnTo>
                  <a:lnTo>
                    <a:pt x="1427" y="2153"/>
                  </a:lnTo>
                  <a:lnTo>
                    <a:pt x="1527" y="2122"/>
                  </a:lnTo>
                  <a:lnTo>
                    <a:pt x="1621" y="2082"/>
                  </a:lnTo>
                  <a:lnTo>
                    <a:pt x="1712" y="2031"/>
                  </a:lnTo>
                  <a:lnTo>
                    <a:pt x="1799" y="1971"/>
                  </a:lnTo>
                  <a:lnTo>
                    <a:pt x="1877" y="1902"/>
                  </a:lnTo>
                  <a:lnTo>
                    <a:pt x="1952" y="1829"/>
                  </a:lnTo>
                  <a:lnTo>
                    <a:pt x="2014" y="1744"/>
                  </a:lnTo>
                  <a:lnTo>
                    <a:pt x="2071" y="1655"/>
                  </a:lnTo>
                  <a:lnTo>
                    <a:pt x="2116" y="1561"/>
                  </a:lnTo>
                  <a:lnTo>
                    <a:pt x="2152" y="1463"/>
                  </a:lnTo>
                  <a:lnTo>
                    <a:pt x="2179" y="1362"/>
                  </a:lnTo>
                  <a:lnTo>
                    <a:pt x="2193" y="1258"/>
                  </a:lnTo>
                  <a:lnTo>
                    <a:pt x="2200" y="1153"/>
                  </a:lnTo>
                  <a:lnTo>
                    <a:pt x="2193" y="1049"/>
                  </a:lnTo>
                  <a:lnTo>
                    <a:pt x="2179" y="945"/>
                  </a:lnTo>
                  <a:lnTo>
                    <a:pt x="2151" y="844"/>
                  </a:lnTo>
                  <a:lnTo>
                    <a:pt x="2114" y="747"/>
                  </a:lnTo>
                  <a:lnTo>
                    <a:pt x="2068" y="651"/>
                  </a:lnTo>
                  <a:lnTo>
                    <a:pt x="2012" y="564"/>
                  </a:lnTo>
                  <a:lnTo>
                    <a:pt x="1947" y="483"/>
                  </a:lnTo>
                  <a:lnTo>
                    <a:pt x="1874" y="406"/>
                  </a:lnTo>
                  <a:lnTo>
                    <a:pt x="1796" y="339"/>
                  </a:lnTo>
                  <a:lnTo>
                    <a:pt x="1708" y="278"/>
                  </a:lnTo>
                  <a:lnTo>
                    <a:pt x="1617" y="230"/>
                  </a:lnTo>
                  <a:lnTo>
                    <a:pt x="1519" y="188"/>
                  </a:lnTo>
                  <a:lnTo>
                    <a:pt x="1419" y="159"/>
                  </a:lnTo>
                  <a:lnTo>
                    <a:pt x="1317" y="137"/>
                  </a:lnTo>
                  <a:lnTo>
                    <a:pt x="1214" y="128"/>
                  </a:lnTo>
                  <a:lnTo>
                    <a:pt x="1174" y="128"/>
                  </a:lnTo>
                  <a:lnTo>
                    <a:pt x="1174" y="0"/>
                  </a:lnTo>
                  <a:lnTo>
                    <a:pt x="1267" y="5"/>
                  </a:lnTo>
                  <a:lnTo>
                    <a:pt x="1393" y="23"/>
                  </a:lnTo>
                  <a:lnTo>
                    <a:pt x="1497" y="39"/>
                  </a:lnTo>
                  <a:lnTo>
                    <a:pt x="1599" y="68"/>
                  </a:lnTo>
                  <a:lnTo>
                    <a:pt x="1707" y="114"/>
                  </a:lnTo>
                  <a:lnTo>
                    <a:pt x="1807" y="171"/>
                  </a:lnTo>
                  <a:lnTo>
                    <a:pt x="1898" y="237"/>
                  </a:lnTo>
                  <a:lnTo>
                    <a:pt x="1983" y="310"/>
                  </a:lnTo>
                  <a:lnTo>
                    <a:pt x="2060" y="391"/>
                  </a:lnTo>
                  <a:lnTo>
                    <a:pt x="2130" y="479"/>
                  </a:lnTo>
                  <a:lnTo>
                    <a:pt x="2189" y="574"/>
                  </a:lnTo>
                  <a:lnTo>
                    <a:pt x="2238" y="674"/>
                  </a:lnTo>
                  <a:lnTo>
                    <a:pt x="2280" y="776"/>
                  </a:lnTo>
                  <a:lnTo>
                    <a:pt x="2311" y="883"/>
                  </a:lnTo>
                  <a:lnTo>
                    <a:pt x="2331" y="994"/>
                  </a:lnTo>
                  <a:lnTo>
                    <a:pt x="2343" y="1105"/>
                  </a:lnTo>
                  <a:lnTo>
                    <a:pt x="2342" y="1217"/>
                  </a:lnTo>
                  <a:lnTo>
                    <a:pt x="2329" y="1328"/>
                  </a:lnTo>
                  <a:lnTo>
                    <a:pt x="2309" y="1437"/>
                  </a:lnTo>
                  <a:lnTo>
                    <a:pt x="2277" y="1546"/>
                  </a:lnTo>
                  <a:lnTo>
                    <a:pt x="2235" y="1650"/>
                  </a:lnTo>
                  <a:lnTo>
                    <a:pt x="2184" y="1750"/>
                  </a:lnTo>
                  <a:lnTo>
                    <a:pt x="2122" y="1841"/>
                  </a:lnTo>
                  <a:lnTo>
                    <a:pt x="2052" y="1930"/>
                  </a:lnTo>
                  <a:lnTo>
                    <a:pt x="1976" y="2009"/>
                  </a:lnTo>
                  <a:lnTo>
                    <a:pt x="1890" y="2082"/>
                  </a:lnTo>
                  <a:lnTo>
                    <a:pt x="1799" y="2147"/>
                  </a:lnTo>
                  <a:lnTo>
                    <a:pt x="1702" y="2202"/>
                  </a:lnTo>
                  <a:lnTo>
                    <a:pt x="1599" y="2248"/>
                  </a:lnTo>
                  <a:lnTo>
                    <a:pt x="1493" y="2283"/>
                  </a:lnTo>
                  <a:lnTo>
                    <a:pt x="1385" y="2309"/>
                  </a:lnTo>
                  <a:lnTo>
                    <a:pt x="1276" y="2325"/>
                  </a:lnTo>
                  <a:lnTo>
                    <a:pt x="1166" y="2330"/>
                  </a:lnTo>
                  <a:lnTo>
                    <a:pt x="1053" y="2322"/>
                  </a:lnTo>
                  <a:lnTo>
                    <a:pt x="944" y="2307"/>
                  </a:lnTo>
                  <a:lnTo>
                    <a:pt x="833" y="2279"/>
                  </a:lnTo>
                  <a:lnTo>
                    <a:pt x="728" y="2242"/>
                  </a:lnTo>
                  <a:lnTo>
                    <a:pt x="628" y="2195"/>
                  </a:lnTo>
                  <a:lnTo>
                    <a:pt x="529" y="2139"/>
                  </a:lnTo>
                  <a:lnTo>
                    <a:pt x="439" y="2076"/>
                  </a:lnTo>
                  <a:lnTo>
                    <a:pt x="356" y="1996"/>
                  </a:lnTo>
                  <a:lnTo>
                    <a:pt x="280" y="1918"/>
                  </a:lnTo>
                  <a:lnTo>
                    <a:pt x="213" y="1829"/>
                  </a:lnTo>
                  <a:lnTo>
                    <a:pt x="152" y="1735"/>
                  </a:lnTo>
                  <a:lnTo>
                    <a:pt x="101" y="1635"/>
                  </a:lnTo>
                  <a:lnTo>
                    <a:pt x="61" y="1530"/>
                  </a:lnTo>
                  <a:lnTo>
                    <a:pt x="31" y="1423"/>
                  </a:lnTo>
                  <a:lnTo>
                    <a:pt x="10" y="1311"/>
                  </a:lnTo>
                  <a:lnTo>
                    <a:pt x="0" y="1202"/>
                  </a:lnTo>
                  <a:lnTo>
                    <a:pt x="2" y="1089"/>
                  </a:lnTo>
                  <a:lnTo>
                    <a:pt x="16" y="977"/>
                  </a:lnTo>
                  <a:lnTo>
                    <a:pt x="37" y="867"/>
                  </a:lnTo>
                  <a:lnTo>
                    <a:pt x="70" y="762"/>
                  </a:lnTo>
                  <a:lnTo>
                    <a:pt x="101" y="685"/>
                  </a:lnTo>
                  <a:lnTo>
                    <a:pt x="233" y="739"/>
                  </a:lnTo>
                  <a:close/>
                </a:path>
              </a:pathLst>
            </a:custGeom>
            <a:solidFill>
              <a:srgbClr val="00A000"/>
            </a:solidFill>
            <a:ln w="0">
              <a:solidFill>
                <a:srgbClr val="00A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83339" name="Freeform 11"/>
            <p:cNvSpPr>
              <a:spLocks/>
            </p:cNvSpPr>
            <p:nvPr/>
          </p:nvSpPr>
          <p:spPr bwMode="auto">
            <a:xfrm>
              <a:off x="4121" y="2153"/>
              <a:ext cx="685" cy="685"/>
            </a:xfrm>
            <a:custGeom>
              <a:avLst/>
              <a:gdLst>
                <a:gd name="T0" fmla="*/ 52 w 2056"/>
                <a:gd name="T1" fmla="*/ 708 h 2055"/>
                <a:gd name="T2" fmla="*/ 8 w 2056"/>
                <a:gd name="T3" fmla="*/ 911 h 2055"/>
                <a:gd name="T4" fmla="*/ 4 w 2056"/>
                <a:gd name="T5" fmla="*/ 1121 h 2055"/>
                <a:gd name="T6" fmla="*/ 43 w 2056"/>
                <a:gd name="T7" fmla="*/ 1327 h 2055"/>
                <a:gd name="T8" fmla="*/ 125 w 2056"/>
                <a:gd name="T9" fmla="*/ 1521 h 2055"/>
                <a:gd name="T10" fmla="*/ 242 w 2056"/>
                <a:gd name="T11" fmla="*/ 1693 h 2055"/>
                <a:gd name="T12" fmla="*/ 394 w 2056"/>
                <a:gd name="T13" fmla="*/ 1838 h 2055"/>
                <a:gd name="T14" fmla="*/ 569 w 2056"/>
                <a:gd name="T15" fmla="*/ 1949 h 2055"/>
                <a:gd name="T16" fmla="*/ 763 w 2056"/>
                <a:gd name="T17" fmla="*/ 2023 h 2055"/>
                <a:gd name="T18" fmla="*/ 971 w 2056"/>
                <a:gd name="T19" fmla="*/ 2055 h 2055"/>
                <a:gd name="T20" fmla="*/ 1181 w 2056"/>
                <a:gd name="T21" fmla="*/ 2047 h 2055"/>
                <a:gd name="T22" fmla="*/ 1383 w 2056"/>
                <a:gd name="T23" fmla="*/ 1994 h 2055"/>
                <a:gd name="T24" fmla="*/ 1568 w 2056"/>
                <a:gd name="T25" fmla="*/ 1903 h 2055"/>
                <a:gd name="T26" fmla="*/ 1733 w 2056"/>
                <a:gd name="T27" fmla="*/ 1774 h 2055"/>
                <a:gd name="T28" fmla="*/ 1870 w 2056"/>
                <a:gd name="T29" fmla="*/ 1616 h 2055"/>
                <a:gd name="T30" fmla="*/ 1972 w 2056"/>
                <a:gd name="T31" fmla="*/ 1433 h 2055"/>
                <a:gd name="T32" fmla="*/ 2035 w 2056"/>
                <a:gd name="T33" fmla="*/ 1234 h 2055"/>
                <a:gd name="T34" fmla="*/ 2056 w 2056"/>
                <a:gd name="T35" fmla="*/ 1025 h 2055"/>
                <a:gd name="T36" fmla="*/ 2035 w 2056"/>
                <a:gd name="T37" fmla="*/ 817 h 2055"/>
                <a:gd name="T38" fmla="*/ 1970 w 2056"/>
                <a:gd name="T39" fmla="*/ 619 h 2055"/>
                <a:gd name="T40" fmla="*/ 1868 w 2056"/>
                <a:gd name="T41" fmla="*/ 436 h 2055"/>
                <a:gd name="T42" fmla="*/ 1730 w 2056"/>
                <a:gd name="T43" fmla="*/ 278 h 2055"/>
                <a:gd name="T44" fmla="*/ 1564 w 2056"/>
                <a:gd name="T45" fmla="*/ 150 h 2055"/>
                <a:gd name="T46" fmla="*/ 1375 w 2056"/>
                <a:gd name="T47" fmla="*/ 60 h 2055"/>
                <a:gd name="T48" fmla="*/ 1173 w 2056"/>
                <a:gd name="T49" fmla="*/ 9 h 2055"/>
                <a:gd name="T50" fmla="*/ 1030 w 2056"/>
                <a:gd name="T51" fmla="*/ 0 h 2055"/>
                <a:gd name="T52" fmla="*/ 863 w 2056"/>
                <a:gd name="T53" fmla="*/ 12 h 2055"/>
                <a:gd name="T54" fmla="*/ 660 w 2056"/>
                <a:gd name="T55" fmla="*/ 66 h 2055"/>
                <a:gd name="T56" fmla="*/ 474 w 2056"/>
                <a:gd name="T57" fmla="*/ 162 h 2055"/>
                <a:gd name="T58" fmla="*/ 310 w 2056"/>
                <a:gd name="T59" fmla="*/ 293 h 2055"/>
                <a:gd name="T60" fmla="*/ 175 w 2056"/>
                <a:gd name="T61" fmla="*/ 452 h 2055"/>
                <a:gd name="T62" fmla="*/ 89 w 2056"/>
                <a:gd name="T63" fmla="*/ 611 h 2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56" h="2055">
                  <a:moveTo>
                    <a:pt x="89" y="611"/>
                  </a:moveTo>
                  <a:lnTo>
                    <a:pt x="52" y="708"/>
                  </a:lnTo>
                  <a:lnTo>
                    <a:pt x="25" y="807"/>
                  </a:lnTo>
                  <a:lnTo>
                    <a:pt x="8" y="911"/>
                  </a:lnTo>
                  <a:lnTo>
                    <a:pt x="0" y="1017"/>
                  </a:lnTo>
                  <a:lnTo>
                    <a:pt x="4" y="1121"/>
                  </a:lnTo>
                  <a:lnTo>
                    <a:pt x="20" y="1223"/>
                  </a:lnTo>
                  <a:lnTo>
                    <a:pt x="43" y="1327"/>
                  </a:lnTo>
                  <a:lnTo>
                    <a:pt x="79" y="1424"/>
                  </a:lnTo>
                  <a:lnTo>
                    <a:pt x="125" y="1521"/>
                  </a:lnTo>
                  <a:lnTo>
                    <a:pt x="179" y="1609"/>
                  </a:lnTo>
                  <a:lnTo>
                    <a:pt x="242" y="1693"/>
                  </a:lnTo>
                  <a:lnTo>
                    <a:pt x="314" y="1767"/>
                  </a:lnTo>
                  <a:lnTo>
                    <a:pt x="394" y="1838"/>
                  </a:lnTo>
                  <a:lnTo>
                    <a:pt x="479" y="1898"/>
                  </a:lnTo>
                  <a:lnTo>
                    <a:pt x="569" y="1949"/>
                  </a:lnTo>
                  <a:lnTo>
                    <a:pt x="665" y="1990"/>
                  </a:lnTo>
                  <a:lnTo>
                    <a:pt x="763" y="2023"/>
                  </a:lnTo>
                  <a:lnTo>
                    <a:pt x="868" y="2044"/>
                  </a:lnTo>
                  <a:lnTo>
                    <a:pt x="971" y="2055"/>
                  </a:lnTo>
                  <a:lnTo>
                    <a:pt x="1076" y="2055"/>
                  </a:lnTo>
                  <a:lnTo>
                    <a:pt x="1181" y="2047"/>
                  </a:lnTo>
                  <a:lnTo>
                    <a:pt x="1283" y="2025"/>
                  </a:lnTo>
                  <a:lnTo>
                    <a:pt x="1383" y="1994"/>
                  </a:lnTo>
                  <a:lnTo>
                    <a:pt x="1477" y="1954"/>
                  </a:lnTo>
                  <a:lnTo>
                    <a:pt x="1568" y="1903"/>
                  </a:lnTo>
                  <a:lnTo>
                    <a:pt x="1655" y="1843"/>
                  </a:lnTo>
                  <a:lnTo>
                    <a:pt x="1733" y="1774"/>
                  </a:lnTo>
                  <a:lnTo>
                    <a:pt x="1808" y="1701"/>
                  </a:lnTo>
                  <a:lnTo>
                    <a:pt x="1870" y="1616"/>
                  </a:lnTo>
                  <a:lnTo>
                    <a:pt x="1927" y="1527"/>
                  </a:lnTo>
                  <a:lnTo>
                    <a:pt x="1972" y="1433"/>
                  </a:lnTo>
                  <a:lnTo>
                    <a:pt x="2008" y="1335"/>
                  </a:lnTo>
                  <a:lnTo>
                    <a:pt x="2035" y="1234"/>
                  </a:lnTo>
                  <a:lnTo>
                    <a:pt x="2049" y="1130"/>
                  </a:lnTo>
                  <a:lnTo>
                    <a:pt x="2056" y="1025"/>
                  </a:lnTo>
                  <a:lnTo>
                    <a:pt x="2049" y="921"/>
                  </a:lnTo>
                  <a:lnTo>
                    <a:pt x="2035" y="817"/>
                  </a:lnTo>
                  <a:lnTo>
                    <a:pt x="2007" y="716"/>
                  </a:lnTo>
                  <a:lnTo>
                    <a:pt x="1970" y="619"/>
                  </a:lnTo>
                  <a:lnTo>
                    <a:pt x="1924" y="523"/>
                  </a:lnTo>
                  <a:lnTo>
                    <a:pt x="1868" y="436"/>
                  </a:lnTo>
                  <a:lnTo>
                    <a:pt x="1803" y="355"/>
                  </a:lnTo>
                  <a:lnTo>
                    <a:pt x="1730" y="278"/>
                  </a:lnTo>
                  <a:lnTo>
                    <a:pt x="1652" y="211"/>
                  </a:lnTo>
                  <a:lnTo>
                    <a:pt x="1564" y="150"/>
                  </a:lnTo>
                  <a:lnTo>
                    <a:pt x="1473" y="102"/>
                  </a:lnTo>
                  <a:lnTo>
                    <a:pt x="1375" y="60"/>
                  </a:lnTo>
                  <a:lnTo>
                    <a:pt x="1275" y="31"/>
                  </a:lnTo>
                  <a:lnTo>
                    <a:pt x="1173" y="9"/>
                  </a:lnTo>
                  <a:lnTo>
                    <a:pt x="1070" y="0"/>
                  </a:lnTo>
                  <a:lnTo>
                    <a:pt x="1030" y="0"/>
                  </a:lnTo>
                  <a:lnTo>
                    <a:pt x="965" y="2"/>
                  </a:lnTo>
                  <a:lnTo>
                    <a:pt x="863" y="12"/>
                  </a:lnTo>
                  <a:lnTo>
                    <a:pt x="759" y="35"/>
                  </a:lnTo>
                  <a:lnTo>
                    <a:pt x="660" y="66"/>
                  </a:lnTo>
                  <a:lnTo>
                    <a:pt x="564" y="110"/>
                  </a:lnTo>
                  <a:lnTo>
                    <a:pt x="474" y="162"/>
                  </a:lnTo>
                  <a:lnTo>
                    <a:pt x="389" y="223"/>
                  </a:lnTo>
                  <a:lnTo>
                    <a:pt x="310" y="293"/>
                  </a:lnTo>
                  <a:lnTo>
                    <a:pt x="237" y="368"/>
                  </a:lnTo>
                  <a:lnTo>
                    <a:pt x="175" y="452"/>
                  </a:lnTo>
                  <a:lnTo>
                    <a:pt x="122" y="542"/>
                  </a:lnTo>
                  <a:lnTo>
                    <a:pt x="89" y="611"/>
                  </a:lnTo>
                  <a:close/>
                </a:path>
              </a:pathLst>
            </a:custGeom>
            <a:solidFill>
              <a:srgbClr val="FFFFFF"/>
            </a:solidFill>
            <a:ln w="0">
              <a:solidFill>
                <a:srgbClr val="FFFFFF"/>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sp>
          <p:nvSpPr>
            <p:cNvPr id="483340" name="Freeform 12"/>
            <p:cNvSpPr>
              <a:spLocks/>
            </p:cNvSpPr>
            <p:nvPr/>
          </p:nvSpPr>
          <p:spPr bwMode="auto">
            <a:xfrm>
              <a:off x="4431" y="2195"/>
              <a:ext cx="240" cy="365"/>
            </a:xfrm>
            <a:custGeom>
              <a:avLst/>
              <a:gdLst>
                <a:gd name="T0" fmla="*/ 196 w 720"/>
                <a:gd name="T1" fmla="*/ 855 h 1095"/>
                <a:gd name="T2" fmla="*/ 81 w 720"/>
                <a:gd name="T3" fmla="*/ 0 h 1095"/>
                <a:gd name="T4" fmla="*/ 0 w 720"/>
                <a:gd name="T5" fmla="*/ 1095 h 1095"/>
                <a:gd name="T6" fmla="*/ 720 w 720"/>
                <a:gd name="T7" fmla="*/ 925 h 1095"/>
                <a:gd name="T8" fmla="*/ 196 w 720"/>
                <a:gd name="T9" fmla="*/ 855 h 1095"/>
              </a:gdLst>
              <a:ahLst/>
              <a:cxnLst>
                <a:cxn ang="0">
                  <a:pos x="T0" y="T1"/>
                </a:cxn>
                <a:cxn ang="0">
                  <a:pos x="T2" y="T3"/>
                </a:cxn>
                <a:cxn ang="0">
                  <a:pos x="T4" y="T5"/>
                </a:cxn>
                <a:cxn ang="0">
                  <a:pos x="T6" y="T7"/>
                </a:cxn>
                <a:cxn ang="0">
                  <a:pos x="T8" y="T9"/>
                </a:cxn>
              </a:cxnLst>
              <a:rect l="0" t="0" r="r" b="b"/>
              <a:pathLst>
                <a:path w="720" h="1095">
                  <a:moveTo>
                    <a:pt x="196" y="855"/>
                  </a:moveTo>
                  <a:lnTo>
                    <a:pt x="81" y="0"/>
                  </a:lnTo>
                  <a:lnTo>
                    <a:pt x="0" y="1095"/>
                  </a:lnTo>
                  <a:lnTo>
                    <a:pt x="720" y="925"/>
                  </a:lnTo>
                  <a:lnTo>
                    <a:pt x="196" y="855"/>
                  </a:lnTo>
                  <a:close/>
                </a:path>
              </a:pathLst>
            </a:custGeom>
            <a:solidFill>
              <a:srgbClr val="000000"/>
            </a:solidFill>
            <a:ln w="0">
              <a:solidFill>
                <a:srgbClr val="000000"/>
              </a:solidFill>
              <a:prstDash val="solid"/>
              <a:round/>
              <a:headEnd/>
              <a:tailEnd/>
            </a:ln>
            <a:effectLst/>
            <a:extLst>
              <a:ext uri="{AF507438-7753-43E0-B8FC-AC1667EBCBE1}">
                <a14:hiddenEffects xmlns:a14="http://schemas.microsoft.com/office/drawing/2010/main" xmlns="">
                  <a:effectLst>
                    <a:outerShdw dist="53882" dir="2700000" algn="ctr" rotWithShape="0">
                      <a:srgbClr val="000000"/>
                    </a:outerShdw>
                  </a:effectLst>
                </a14:hiddenEffects>
              </a:ext>
            </a:extLst>
          </p:spPr>
          <p:txBody>
            <a:bodyPr/>
            <a:lstStyle/>
            <a:p>
              <a:endParaRPr lang="en-US"/>
            </a:p>
          </p:txBody>
        </p:sp>
      </p:grpSp>
      <p:sp>
        <p:nvSpPr>
          <p:cNvPr id="483341" name="Rectangle 13"/>
          <p:cNvSpPr>
            <a:spLocks noChangeArrowheads="1"/>
          </p:cNvSpPr>
          <p:nvPr/>
        </p:nvSpPr>
        <p:spPr bwMode="auto">
          <a:xfrm>
            <a:off x="990600" y="5368925"/>
            <a:ext cx="7162800" cy="955675"/>
          </a:xfrm>
          <a:prstGeom prst="rect">
            <a:avLst/>
          </a:prstGeom>
          <a:solidFill>
            <a:srgbClr val="663300"/>
          </a:solidFill>
          <a:ln w="12700">
            <a:solidFill>
              <a:srgbClr val="000000"/>
            </a:solidFill>
            <a:miter lim="800000"/>
            <a:headEnd/>
            <a:tailEnd/>
          </a:ln>
          <a:effectLst>
            <a:outerShdw dist="53882" dir="2700000" algn="ctr" rotWithShape="0">
              <a:srgbClr val="000000"/>
            </a:outerShdw>
          </a:effectLst>
        </p:spPr>
        <p:txBody>
          <a:bodyPr lIns="90488" tIns="44450" rIns="90488" bIns="44450">
            <a:spAutoFit/>
          </a:bodyPr>
          <a:lstStyle/>
          <a:p>
            <a:pPr algn="ctr"/>
            <a:r>
              <a:rPr lang="en-US" sz="2800">
                <a:solidFill>
                  <a:srgbClr val="FFFFFF"/>
                </a:solidFill>
                <a:effectLst>
                  <a:outerShdw blurRad="38100" dist="38100" dir="2700000" algn="tl">
                    <a:srgbClr val="000000"/>
                  </a:outerShdw>
                </a:effectLst>
              </a:rPr>
              <a:t>If $79.72 is put in the bank today and earns 12%, it will be worth $100 in two years.</a:t>
            </a:r>
          </a:p>
        </p:txBody>
      </p:sp>
      <p:sp>
        <p:nvSpPr>
          <p:cNvPr id="14" name="Slide Number Placeholder 13"/>
          <p:cNvSpPr>
            <a:spLocks noGrp="1"/>
          </p:cNvSpPr>
          <p:nvPr>
            <p:ph type="sldNum" sz="quarter" idx="11"/>
          </p:nvPr>
        </p:nvSpPr>
        <p:spPr/>
        <p:txBody>
          <a:bodyPr/>
          <a:lstStyle/>
          <a:p>
            <a:fld id="{3681F8DE-B512-49A0-9231-DD433C26DAB6}" type="slidenum">
              <a:rPr lang="en-US" smtClean="0"/>
              <a:pPr/>
              <a:t>26</a:t>
            </a:fld>
            <a:endParaRPr lang="en-US"/>
          </a:p>
        </p:txBody>
      </p:sp>
    </p:spTree>
    <p:extLst>
      <p:ext uri="{BB962C8B-B14F-4D97-AF65-F5344CB8AC3E}">
        <p14:creationId xmlns:p14="http://schemas.microsoft.com/office/powerpoint/2010/main" xmlns="" val="1474077185"/>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485378" name="Object 2"/>
          <p:cNvGraphicFramePr>
            <a:graphicFrameLocks/>
          </p:cNvGraphicFramePr>
          <p:nvPr/>
        </p:nvGraphicFramePr>
        <p:xfrm>
          <a:off x="609600" y="2743200"/>
          <a:ext cx="8340725" cy="2971800"/>
        </p:xfrm>
        <a:graphic>
          <a:graphicData uri="http://schemas.openxmlformats.org/presentationml/2006/ole">
            <p:oleObj spid="_x0000_s121863" name="Worksheet" r:id="rId4" imgW="3181680" imgH="1260720" progId="Excel.Sheet.8">
              <p:embed/>
            </p:oleObj>
          </a:graphicData>
        </a:graphic>
      </p:graphicFrame>
      <p:sp>
        <p:nvSpPr>
          <p:cNvPr id="485379" name="Rectangle 3"/>
          <p:cNvSpPr>
            <a:spLocks noGrp="1" noChangeArrowheads="1"/>
          </p:cNvSpPr>
          <p:nvPr>
            <p:ph type="title"/>
          </p:nvPr>
        </p:nvSpPr>
        <p:spPr>
          <a:xfrm>
            <a:off x="457200" y="609600"/>
            <a:ext cx="8229600" cy="857250"/>
          </a:xfrm>
          <a:noFill/>
          <a:ln/>
          <a:extLs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107763" dir="2700000" algn="ctr" rotWithShape="0">
                    <a:schemeClr val="bg2"/>
                  </a:outerShdw>
                </a:effectLst>
              </a14:hiddenEffects>
            </a:ext>
          </a:extLst>
        </p:spPr>
        <p:txBody>
          <a:bodyPr lIns="90488" tIns="44450" rIns="90488" bIns="44450"/>
          <a:lstStyle/>
          <a:p>
            <a:r>
              <a:rPr lang="en-US" dirty="0"/>
              <a:t>Present Value – An Example</a:t>
            </a:r>
          </a:p>
        </p:txBody>
      </p:sp>
      <p:sp>
        <p:nvSpPr>
          <p:cNvPr id="485380" name="Text Box 4"/>
          <p:cNvSpPr txBox="1">
            <a:spLocks noChangeArrowheads="1"/>
          </p:cNvSpPr>
          <p:nvPr/>
        </p:nvSpPr>
        <p:spPr bwMode="auto">
          <a:xfrm>
            <a:off x="1371600" y="1752600"/>
            <a:ext cx="7239000" cy="6413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spAutoFit/>
          </a:bodyPr>
          <a:lstStyle/>
          <a:p>
            <a:pPr>
              <a:spcBef>
                <a:spcPct val="50000"/>
              </a:spcBef>
            </a:pPr>
            <a:r>
              <a:rPr lang="en-US" sz="3400" b="1">
                <a:solidFill>
                  <a:srgbClr val="0000CC"/>
                </a:solidFill>
                <a:effectLst>
                  <a:outerShdw blurRad="38100" dist="38100" dir="2700000" algn="tl">
                    <a:srgbClr val="000000"/>
                  </a:outerShdw>
                </a:effectLst>
                <a:latin typeface="Times New Roman" panose="02020603050405020304" pitchFamily="18" charset="0"/>
              </a:rPr>
              <a:t>$100 </a:t>
            </a:r>
            <a:r>
              <a:rPr lang="en-US" sz="3600">
                <a:solidFill>
                  <a:srgbClr val="0000CC"/>
                </a:solidFill>
                <a:effectLst>
                  <a:outerShdw blurRad="38100" dist="38100" dir="2700000" algn="tl">
                    <a:srgbClr val="000000"/>
                  </a:outerShdw>
                </a:effectLst>
              </a:rPr>
              <a:t>×</a:t>
            </a:r>
            <a:r>
              <a:rPr lang="en-US" sz="3400" b="1">
                <a:solidFill>
                  <a:srgbClr val="0000CC"/>
                </a:solidFill>
                <a:effectLst>
                  <a:outerShdw blurRad="38100" dist="38100" dir="2700000" algn="tl">
                    <a:srgbClr val="000000"/>
                  </a:outerShdw>
                </a:effectLst>
                <a:latin typeface="Times New Roman" panose="02020603050405020304" pitchFamily="18" charset="0"/>
              </a:rPr>
              <a:t> 0.797  =  $79.70 present value</a:t>
            </a:r>
          </a:p>
        </p:txBody>
      </p:sp>
      <p:grpSp>
        <p:nvGrpSpPr>
          <p:cNvPr id="485381" name="Group 5"/>
          <p:cNvGrpSpPr>
            <a:grpSpLocks/>
          </p:cNvGrpSpPr>
          <p:nvPr/>
        </p:nvGrpSpPr>
        <p:grpSpPr bwMode="auto">
          <a:xfrm>
            <a:off x="457200" y="3810000"/>
            <a:ext cx="7635875" cy="2652713"/>
            <a:chOff x="288" y="2400"/>
            <a:chExt cx="4810" cy="1671"/>
          </a:xfrm>
        </p:grpSpPr>
        <p:sp>
          <p:nvSpPr>
            <p:cNvPr id="485382" name="Oval 6"/>
            <p:cNvSpPr>
              <a:spLocks noChangeArrowheads="1"/>
            </p:cNvSpPr>
            <p:nvPr/>
          </p:nvSpPr>
          <p:spPr bwMode="auto">
            <a:xfrm>
              <a:off x="3229" y="2400"/>
              <a:ext cx="784" cy="448"/>
            </a:xfrm>
            <a:prstGeom prst="ellipse">
              <a:avLst/>
            </a:prstGeom>
            <a:noFill/>
            <a:ln w="50800">
              <a:solidFill>
                <a:srgbClr val="FF0000"/>
              </a:solidFill>
              <a:round/>
              <a:headEnd/>
              <a:tailEnd/>
            </a:ln>
            <a:effectLst>
              <a:outerShdw dist="17961" dir="2700000" algn="ctr" rotWithShape="0">
                <a:srgbClr val="000000"/>
              </a:outerShdw>
            </a:effectLst>
            <a:extLst>
              <a:ext uri="{909E8E84-426E-40DD-AFC4-6F175D3DCCD1}">
                <a14:hiddenFill xmlns:a14="http://schemas.microsoft.com/office/drawing/2010/main" xmlns="">
                  <a:solidFill>
                    <a:schemeClr val="bg1"/>
                  </a:solidFill>
                </a14:hiddenFill>
              </a:ext>
            </a:extLst>
          </p:spPr>
          <p:txBody>
            <a:bodyPr wrap="none" anchor="ctr"/>
            <a:lstStyle/>
            <a:p>
              <a:endParaRPr lang="en-US"/>
            </a:p>
          </p:txBody>
        </p:sp>
        <p:sp>
          <p:nvSpPr>
            <p:cNvPr id="485383" name="Line 7"/>
            <p:cNvSpPr>
              <a:spLocks noChangeShapeType="1"/>
            </p:cNvSpPr>
            <p:nvPr/>
          </p:nvSpPr>
          <p:spPr bwMode="auto">
            <a:xfrm flipV="1">
              <a:off x="2645" y="2808"/>
              <a:ext cx="656" cy="976"/>
            </a:xfrm>
            <a:prstGeom prst="line">
              <a:avLst/>
            </a:prstGeom>
            <a:noFill/>
            <a:ln w="38100">
              <a:solidFill>
                <a:srgbClr val="FF0000"/>
              </a:solidFill>
              <a:round/>
              <a:headEnd/>
              <a:tailEnd type="triangle" w="med" len="med"/>
            </a:ln>
            <a:effectLst>
              <a:outerShdw dist="17961" dir="2700000" algn="ctr" rotWithShape="0">
                <a:srgbClr val="000000"/>
              </a:outerShdw>
            </a:effectLst>
            <a:extLst>
              <a:ext uri="{909E8E84-426E-40DD-AFC4-6F175D3DCCD1}">
                <a14:hiddenFill xmlns:a14="http://schemas.microsoft.com/office/drawing/2010/main" xmlns="">
                  <a:noFill/>
                </a14:hiddenFill>
              </a:ext>
            </a:extLst>
          </p:spPr>
          <p:txBody>
            <a:bodyPr wrap="none" anchor="ctr"/>
            <a:lstStyle/>
            <a:p>
              <a:endParaRPr lang="en-US"/>
            </a:p>
          </p:txBody>
        </p:sp>
        <p:sp>
          <p:nvSpPr>
            <p:cNvPr id="485384" name="Rectangle 8"/>
            <p:cNvSpPr>
              <a:spLocks noChangeArrowheads="1"/>
            </p:cNvSpPr>
            <p:nvPr/>
          </p:nvSpPr>
          <p:spPr bwMode="auto">
            <a:xfrm>
              <a:off x="288" y="3738"/>
              <a:ext cx="4810" cy="333"/>
            </a:xfrm>
            <a:prstGeom prst="rect">
              <a:avLst/>
            </a:prstGeom>
            <a:solidFill>
              <a:srgbClr val="006600"/>
            </a:solidFill>
            <a:ln w="12700">
              <a:solidFill>
                <a:srgbClr val="000000"/>
              </a:solidFill>
              <a:miter lim="800000"/>
              <a:headEnd/>
              <a:tailEnd/>
            </a:ln>
            <a:effectLst>
              <a:outerShdw dist="35921" dir="2700000" algn="ctr" rotWithShape="0">
                <a:srgbClr val="000000"/>
              </a:outerShdw>
            </a:effectLst>
          </p:spPr>
          <p:txBody>
            <a:bodyPr wrap="none" lIns="90488" tIns="44450" rIns="90488" bIns="44450">
              <a:spAutoFit/>
            </a:bodyPr>
            <a:lstStyle/>
            <a:p>
              <a:r>
                <a:rPr lang="en-US" sz="2800">
                  <a:solidFill>
                    <a:srgbClr val="FFFF00"/>
                  </a:solidFill>
                  <a:effectLst>
                    <a:outerShdw blurRad="38100" dist="38100" dir="2700000" algn="tl">
                      <a:srgbClr val="000000"/>
                    </a:outerShdw>
                  </a:effectLst>
                </a:rPr>
                <a:t>Present value factor of $1 for 2 periods at 12%.</a:t>
              </a:r>
            </a:p>
          </p:txBody>
        </p:sp>
      </p:grpSp>
      <p:sp>
        <p:nvSpPr>
          <p:cNvPr id="9" name="Slide Number Placeholder 8"/>
          <p:cNvSpPr>
            <a:spLocks noGrp="1"/>
          </p:cNvSpPr>
          <p:nvPr>
            <p:ph type="sldNum" sz="quarter" idx="11"/>
          </p:nvPr>
        </p:nvSpPr>
        <p:spPr/>
        <p:txBody>
          <a:bodyPr/>
          <a:lstStyle/>
          <a:p>
            <a:fld id="{2329FAF7-C7D3-4541-A539-944D659ED903}" type="slidenum">
              <a:rPr lang="en-US" smtClean="0"/>
              <a:pPr/>
              <a:t>27</a:t>
            </a:fld>
            <a:endParaRPr lang="en-US"/>
          </a:p>
        </p:txBody>
      </p:sp>
    </p:spTree>
    <p:extLst>
      <p:ext uri="{BB962C8B-B14F-4D97-AF65-F5344CB8AC3E}">
        <p14:creationId xmlns:p14="http://schemas.microsoft.com/office/powerpoint/2010/main" xmlns="" val="3510042726"/>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87426" name="Rectangle 2"/>
          <p:cNvSpPr>
            <a:spLocks noGrp="1" noChangeArrowheads="1"/>
          </p:cNvSpPr>
          <p:nvPr>
            <p:ph type="title"/>
          </p:nvPr>
        </p:nvSpPr>
        <p:spPr>
          <a:xfrm>
            <a:off x="457200" y="457200"/>
            <a:ext cx="8229600" cy="933450"/>
          </a:xfrm>
          <a:noFill/>
          <a:ln/>
          <a:extLst>
            <a:ext uri="{91240B29-F687-4F45-9708-019B960494DF}">
              <a14:hiddenLine xmlns:a14="http://schemas.microsoft.com/office/drawing/2010/main" xmlns="" w="12699">
                <a:solidFill>
                  <a:schemeClr val="tx1"/>
                </a:solidFill>
                <a:miter lim="800000"/>
                <a:headEnd/>
                <a:tailEnd/>
              </a14:hiddenLine>
            </a:ext>
            <a:ext uri="{AF507438-7753-43E0-B8FC-AC1667EBCBE1}">
              <a14:hiddenEffects xmlns:a14="http://schemas.microsoft.com/office/drawing/2010/main" xmlns="">
                <a:effectLst>
                  <a:outerShdw dist="107763" dir="2700000" algn="ctr" rotWithShape="0">
                    <a:schemeClr val="bg2"/>
                  </a:outerShdw>
                </a:effectLst>
              </a14:hiddenEffects>
            </a:ext>
          </a:extLst>
        </p:spPr>
        <p:txBody>
          <a:bodyPr lIns="90488" tIns="44450" rIns="90488" bIns="44450"/>
          <a:lstStyle/>
          <a:p>
            <a:r>
              <a:rPr lang="en-US"/>
              <a:t>Quick Check </a:t>
            </a:r>
            <a:r>
              <a:rPr lang="en-US" sz="3200">
                <a:sym typeface="Wingdings" panose="05000000000000000000" pitchFamily="2" charset="2"/>
              </a:rPr>
              <a:t></a:t>
            </a:r>
          </a:p>
        </p:txBody>
      </p:sp>
      <p:sp>
        <p:nvSpPr>
          <p:cNvPr id="487427" name="Rectangle 3"/>
          <p:cNvSpPr>
            <a:spLocks noGrp="1" noChangeArrowheads="1"/>
          </p:cNvSpPr>
          <p:nvPr>
            <p:ph type="body" idx="1"/>
          </p:nvPr>
        </p:nvSpPr>
        <p:spPr>
          <a:xfrm>
            <a:off x="609600" y="1676400"/>
            <a:ext cx="8153400" cy="4038600"/>
          </a:xfrm>
          <a:solidFill>
            <a:schemeClr val="bg1"/>
          </a:solidFill>
          <a:ln w="12699">
            <a:solidFill>
              <a:srgbClr val="000000"/>
            </a:solidFill>
            <a:miter lim="800000"/>
            <a:headEnd/>
            <a:tailEnd/>
          </a:ln>
          <a:effectLst>
            <a:outerShdw dist="35921" dir="2700000" algn="ctr" rotWithShape="0">
              <a:srgbClr val="000000"/>
            </a:outerShdw>
          </a:effectLst>
        </p:spPr>
        <p:txBody>
          <a:bodyPr lIns="90488" tIns="44450" rIns="90488" bIns="44450"/>
          <a:lstStyle/>
          <a:p>
            <a:pPr>
              <a:buFont typeface="Times" panose="02020603050405020304" pitchFamily="18" charset="0"/>
              <a:buNone/>
            </a:pPr>
            <a:r>
              <a:rPr lang="en-US" sz="2600"/>
              <a:t> 	How much would you have to put in the bank today to have $100 at the end of five years if the interest rate is 10%?</a:t>
            </a:r>
          </a:p>
          <a:p>
            <a:pPr lvl="1">
              <a:buFont typeface="Wingdings" panose="05000000000000000000" pitchFamily="2" charset="2"/>
              <a:buNone/>
            </a:pPr>
            <a:r>
              <a:rPr lang="en-US"/>
              <a:t>a. $62.10</a:t>
            </a:r>
          </a:p>
          <a:p>
            <a:pPr lvl="1">
              <a:buFont typeface="Wingdings" panose="05000000000000000000" pitchFamily="2" charset="2"/>
              <a:buNone/>
            </a:pPr>
            <a:r>
              <a:rPr lang="en-US"/>
              <a:t>b. $56.70</a:t>
            </a:r>
          </a:p>
          <a:p>
            <a:pPr lvl="1">
              <a:buFont typeface="Wingdings" panose="05000000000000000000" pitchFamily="2" charset="2"/>
              <a:buNone/>
            </a:pPr>
            <a:r>
              <a:rPr lang="en-US"/>
              <a:t>c. $90.90</a:t>
            </a:r>
          </a:p>
          <a:p>
            <a:pPr lvl="1">
              <a:buFont typeface="Wingdings" panose="05000000000000000000" pitchFamily="2" charset="2"/>
              <a:buNone/>
            </a:pPr>
            <a:r>
              <a:rPr lang="en-US"/>
              <a:t>d. $51.90</a:t>
            </a:r>
          </a:p>
        </p:txBody>
      </p:sp>
      <p:sp>
        <p:nvSpPr>
          <p:cNvPr id="4" name="Slide Number Placeholder 3"/>
          <p:cNvSpPr>
            <a:spLocks noGrp="1"/>
          </p:cNvSpPr>
          <p:nvPr>
            <p:ph type="sldNum" sz="quarter" idx="11"/>
          </p:nvPr>
        </p:nvSpPr>
        <p:spPr/>
        <p:txBody>
          <a:bodyPr/>
          <a:lstStyle/>
          <a:p>
            <a:fld id="{2329FAF7-C7D3-4541-A539-944D659ED903}" type="slidenum">
              <a:rPr lang="en-US" smtClean="0"/>
              <a:pPr/>
              <a:t>28</a:t>
            </a:fld>
            <a:endParaRPr lang="en-US"/>
          </a:p>
        </p:txBody>
      </p:sp>
    </p:spTree>
    <p:extLst>
      <p:ext uri="{BB962C8B-B14F-4D97-AF65-F5344CB8AC3E}">
        <p14:creationId xmlns:p14="http://schemas.microsoft.com/office/powerpoint/2010/main" xmlns="" val="3107343883"/>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89474" name="Rectangle 2"/>
          <p:cNvSpPr>
            <a:spLocks noGrp="1" noChangeArrowheads="1"/>
          </p:cNvSpPr>
          <p:nvPr>
            <p:ph type="body" idx="1"/>
          </p:nvPr>
        </p:nvSpPr>
        <p:spPr>
          <a:xfrm>
            <a:off x="609600" y="1676400"/>
            <a:ext cx="8153400" cy="4038600"/>
          </a:xfrm>
          <a:solidFill>
            <a:schemeClr val="bg1"/>
          </a:solidFill>
          <a:ln w="12699">
            <a:solidFill>
              <a:srgbClr val="000000"/>
            </a:solidFill>
            <a:miter lim="800000"/>
            <a:headEnd/>
            <a:tailEnd/>
          </a:ln>
          <a:effectLst>
            <a:outerShdw dist="35921" dir="2700000" algn="ctr" rotWithShape="0">
              <a:srgbClr val="000000"/>
            </a:outerShdw>
          </a:effectLst>
        </p:spPr>
        <p:txBody>
          <a:bodyPr lIns="90488" tIns="44450" rIns="90488" bIns="44450"/>
          <a:lstStyle/>
          <a:p>
            <a:pPr>
              <a:buFont typeface="Times" panose="02020603050405020304" pitchFamily="18" charset="0"/>
              <a:buNone/>
            </a:pPr>
            <a:r>
              <a:rPr lang="en-US" sz="2600"/>
              <a:t> 	How much would you have to put in the bank today to have $100 at the end of five years if the interest rate is 10%?</a:t>
            </a:r>
          </a:p>
          <a:p>
            <a:pPr lvl="1">
              <a:buFont typeface="Wingdings" panose="05000000000000000000" pitchFamily="2" charset="2"/>
              <a:buNone/>
            </a:pPr>
            <a:r>
              <a:rPr lang="en-US"/>
              <a:t>a. $62.10</a:t>
            </a:r>
          </a:p>
          <a:p>
            <a:pPr lvl="1">
              <a:buFont typeface="Wingdings" panose="05000000000000000000" pitchFamily="2" charset="2"/>
              <a:buNone/>
            </a:pPr>
            <a:r>
              <a:rPr lang="en-US">
                <a:solidFill>
                  <a:schemeClr val="folHlink"/>
                </a:solidFill>
              </a:rPr>
              <a:t>b. $56.70</a:t>
            </a:r>
          </a:p>
          <a:p>
            <a:pPr lvl="1">
              <a:buFont typeface="Wingdings" panose="05000000000000000000" pitchFamily="2" charset="2"/>
              <a:buNone/>
            </a:pPr>
            <a:r>
              <a:rPr lang="en-US">
                <a:solidFill>
                  <a:schemeClr val="folHlink"/>
                </a:solidFill>
              </a:rPr>
              <a:t>c. $90.90</a:t>
            </a:r>
          </a:p>
          <a:p>
            <a:pPr lvl="1">
              <a:buFont typeface="Wingdings" panose="05000000000000000000" pitchFamily="2" charset="2"/>
              <a:buNone/>
            </a:pPr>
            <a:r>
              <a:rPr lang="en-US">
                <a:solidFill>
                  <a:schemeClr val="folHlink"/>
                </a:solidFill>
              </a:rPr>
              <a:t>d. $51.90</a:t>
            </a:r>
          </a:p>
        </p:txBody>
      </p:sp>
      <p:sp>
        <p:nvSpPr>
          <p:cNvPr id="489475" name="Rectangle 3"/>
          <p:cNvSpPr>
            <a:spLocks noGrp="1" noChangeArrowheads="1"/>
          </p:cNvSpPr>
          <p:nvPr>
            <p:ph type="title"/>
          </p:nvPr>
        </p:nvSpPr>
        <p:spPr>
          <a:xfrm>
            <a:off x="457200" y="685800"/>
            <a:ext cx="8229600" cy="903287"/>
          </a:xfrm>
          <a:noFill/>
          <a:ln/>
          <a:extLst>
            <a:ext uri="{91240B29-F687-4F45-9708-019B960494DF}">
              <a14:hiddenLine xmlns:a14="http://schemas.microsoft.com/office/drawing/2010/main" xmlns="" w="12699">
                <a:solidFill>
                  <a:schemeClr val="tx1"/>
                </a:solidFill>
                <a:miter lim="800000"/>
                <a:headEnd/>
                <a:tailEnd/>
              </a14:hiddenLine>
            </a:ext>
            <a:ext uri="{AF507438-7753-43E0-B8FC-AC1667EBCBE1}">
              <a14:hiddenEffects xmlns:a14="http://schemas.microsoft.com/office/drawing/2010/main" xmlns="">
                <a:effectLst>
                  <a:outerShdw dist="107763" dir="2700000" algn="ctr" rotWithShape="0">
                    <a:schemeClr val="bg2"/>
                  </a:outerShdw>
                </a:effectLst>
              </a14:hiddenEffects>
            </a:ext>
          </a:extLst>
        </p:spPr>
        <p:txBody>
          <a:bodyPr lIns="90488" tIns="44450" rIns="90488" bIns="44450"/>
          <a:lstStyle/>
          <a:p>
            <a:r>
              <a:rPr lang="en-US" dirty="0"/>
              <a:t>Quick Check </a:t>
            </a:r>
            <a:r>
              <a:rPr lang="en-US" sz="3200" dirty="0">
                <a:sym typeface="Wingdings" panose="05000000000000000000" pitchFamily="2" charset="2"/>
              </a:rPr>
              <a:t></a:t>
            </a:r>
          </a:p>
        </p:txBody>
      </p:sp>
      <p:sp>
        <p:nvSpPr>
          <p:cNvPr id="489476" name="Oval 4"/>
          <p:cNvSpPr>
            <a:spLocks noChangeArrowheads="1"/>
          </p:cNvSpPr>
          <p:nvPr/>
        </p:nvSpPr>
        <p:spPr bwMode="auto">
          <a:xfrm>
            <a:off x="914400" y="2895600"/>
            <a:ext cx="635000" cy="635000"/>
          </a:xfrm>
          <a:prstGeom prst="ellipse">
            <a:avLst/>
          </a:prstGeom>
          <a:noFill/>
          <a:ln w="50799">
            <a:solidFill>
              <a:srgbClr val="FF0000"/>
            </a:solidFill>
            <a:round/>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endParaRPr lang="en-US"/>
          </a:p>
        </p:txBody>
      </p:sp>
      <p:sp>
        <p:nvSpPr>
          <p:cNvPr id="489477" name="Text Box 5"/>
          <p:cNvSpPr txBox="1">
            <a:spLocks noChangeArrowheads="1"/>
          </p:cNvSpPr>
          <p:nvPr/>
        </p:nvSpPr>
        <p:spPr bwMode="auto">
          <a:xfrm>
            <a:off x="2971800" y="3109913"/>
            <a:ext cx="5334000" cy="654050"/>
          </a:xfrm>
          <a:prstGeom prst="rect">
            <a:avLst/>
          </a:prstGeom>
          <a:solidFill>
            <a:schemeClr val="tx1"/>
          </a:solidFill>
          <a:ln w="12700">
            <a:solidFill>
              <a:srgbClr val="000000"/>
            </a:solidFill>
            <a:miter lim="800000"/>
            <a:headEnd/>
            <a:tailEnd/>
          </a:ln>
          <a:effectLst>
            <a:prstShdw prst="shdw17" dist="17961" dir="2700000">
              <a:srgbClr val="000000"/>
            </a:prstShdw>
          </a:effectLst>
        </p:spPr>
        <p:txBody>
          <a:bodyPr>
            <a:spAutoFit/>
          </a:bodyPr>
          <a:lstStyle>
            <a:lvl1pPr>
              <a:tabLst>
                <a:tab pos="5541963" algn="r"/>
              </a:tabLst>
              <a:defRPr sz="2400">
                <a:solidFill>
                  <a:schemeClr val="tx1"/>
                </a:solidFill>
                <a:latin typeface="Times" panose="02020603050405020304" pitchFamily="18" charset="0"/>
              </a:defRPr>
            </a:lvl1pPr>
            <a:lvl2pPr>
              <a:tabLst>
                <a:tab pos="5541963" algn="r"/>
              </a:tabLst>
              <a:defRPr sz="2400">
                <a:solidFill>
                  <a:schemeClr val="tx1"/>
                </a:solidFill>
                <a:latin typeface="Times" panose="02020603050405020304" pitchFamily="18" charset="0"/>
              </a:defRPr>
            </a:lvl2pPr>
            <a:lvl3pPr>
              <a:tabLst>
                <a:tab pos="5541963" algn="r"/>
              </a:tabLst>
              <a:defRPr sz="2400">
                <a:solidFill>
                  <a:schemeClr val="tx1"/>
                </a:solidFill>
                <a:latin typeface="Times" panose="02020603050405020304" pitchFamily="18" charset="0"/>
              </a:defRPr>
            </a:lvl3pPr>
            <a:lvl4pPr>
              <a:tabLst>
                <a:tab pos="5541963" algn="r"/>
              </a:tabLst>
              <a:defRPr sz="2400">
                <a:solidFill>
                  <a:schemeClr val="tx1"/>
                </a:solidFill>
                <a:latin typeface="Times" panose="02020603050405020304" pitchFamily="18" charset="0"/>
              </a:defRPr>
            </a:lvl4pPr>
            <a:lvl5pPr>
              <a:tabLst>
                <a:tab pos="5541963" algn="r"/>
              </a:tabLst>
              <a:defRPr sz="2400">
                <a:solidFill>
                  <a:schemeClr val="tx1"/>
                </a:solidFill>
                <a:latin typeface="Times" panose="02020603050405020304" pitchFamily="18" charset="0"/>
              </a:defRPr>
            </a:lvl5pPr>
            <a:lvl6pPr eaLnBrk="0" fontAlgn="base" hangingPunct="0">
              <a:spcBef>
                <a:spcPct val="0"/>
              </a:spcBef>
              <a:spcAft>
                <a:spcPct val="0"/>
              </a:spcAft>
              <a:tabLst>
                <a:tab pos="5541963" algn="r"/>
              </a:tabLst>
              <a:defRPr sz="2400">
                <a:solidFill>
                  <a:schemeClr val="tx1"/>
                </a:solidFill>
                <a:latin typeface="Times" panose="02020603050405020304" pitchFamily="18" charset="0"/>
              </a:defRPr>
            </a:lvl6pPr>
            <a:lvl7pPr eaLnBrk="0" fontAlgn="base" hangingPunct="0">
              <a:spcBef>
                <a:spcPct val="0"/>
              </a:spcBef>
              <a:spcAft>
                <a:spcPct val="0"/>
              </a:spcAft>
              <a:tabLst>
                <a:tab pos="5541963" algn="r"/>
              </a:tabLst>
              <a:defRPr sz="2400">
                <a:solidFill>
                  <a:schemeClr val="tx1"/>
                </a:solidFill>
                <a:latin typeface="Times" panose="02020603050405020304" pitchFamily="18" charset="0"/>
              </a:defRPr>
            </a:lvl7pPr>
            <a:lvl8pPr eaLnBrk="0" fontAlgn="base" hangingPunct="0">
              <a:spcBef>
                <a:spcPct val="0"/>
              </a:spcBef>
              <a:spcAft>
                <a:spcPct val="0"/>
              </a:spcAft>
              <a:tabLst>
                <a:tab pos="5541963" algn="r"/>
              </a:tabLst>
              <a:defRPr sz="2400">
                <a:solidFill>
                  <a:schemeClr val="tx1"/>
                </a:solidFill>
                <a:latin typeface="Times" panose="02020603050405020304" pitchFamily="18" charset="0"/>
              </a:defRPr>
            </a:lvl8pPr>
            <a:lvl9pPr eaLnBrk="0" fontAlgn="base" hangingPunct="0">
              <a:spcBef>
                <a:spcPct val="0"/>
              </a:spcBef>
              <a:spcAft>
                <a:spcPct val="0"/>
              </a:spcAft>
              <a:tabLst>
                <a:tab pos="5541963" algn="r"/>
              </a:tabLst>
              <a:defRPr sz="2400">
                <a:solidFill>
                  <a:schemeClr val="tx1"/>
                </a:solidFill>
                <a:latin typeface="Times" panose="02020603050405020304" pitchFamily="18" charset="0"/>
              </a:defRPr>
            </a:lvl9pPr>
          </a:lstStyle>
          <a:p>
            <a:pPr algn="ctr"/>
            <a:r>
              <a:rPr lang="en-US" sz="3600">
                <a:solidFill>
                  <a:srgbClr val="FFFFFF"/>
                </a:solidFill>
                <a:effectLst>
                  <a:outerShdw blurRad="38100" dist="38100" dir="2700000" algn="tl">
                    <a:srgbClr val="000000"/>
                  </a:outerShdw>
                </a:effectLst>
                <a:latin typeface="Arial" panose="020B0604020202020204" pitchFamily="34" charset="0"/>
                <a:sym typeface="Symbol" panose="05050102010706020507" pitchFamily="18" charset="2"/>
              </a:rPr>
              <a:t>$100  0.621 = $62.10</a:t>
            </a:r>
          </a:p>
        </p:txBody>
      </p:sp>
      <p:sp>
        <p:nvSpPr>
          <p:cNvPr id="6" name="Slide Number Placeholder 5"/>
          <p:cNvSpPr>
            <a:spLocks noGrp="1"/>
          </p:cNvSpPr>
          <p:nvPr>
            <p:ph type="sldNum" sz="quarter" idx="11"/>
          </p:nvPr>
        </p:nvSpPr>
        <p:spPr/>
        <p:txBody>
          <a:bodyPr/>
          <a:lstStyle/>
          <a:p>
            <a:fld id="{2329FAF7-C7D3-4541-A539-944D659ED903}" type="slidenum">
              <a:rPr lang="en-US" smtClean="0"/>
              <a:pPr/>
              <a:t>29</a:t>
            </a:fld>
            <a:endParaRPr lang="en-US"/>
          </a:p>
        </p:txBody>
      </p:sp>
    </p:spTree>
    <p:extLst>
      <p:ext uri="{BB962C8B-B14F-4D97-AF65-F5344CB8AC3E}">
        <p14:creationId xmlns:p14="http://schemas.microsoft.com/office/powerpoint/2010/main" xmlns="" val="882703827"/>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489476"/>
                                        </p:tgtEl>
                                        <p:attrNameLst>
                                          <p:attrName>style.visibility</p:attrName>
                                        </p:attrNameLst>
                                      </p:cBhvr>
                                      <p:to>
                                        <p:strVal val="visible"/>
                                      </p:to>
                                    </p:set>
                                    <p:anim calcmode="lin" valueType="num">
                                      <p:cBhvr additive="base">
                                        <p:cTn id="7" dur="500" fill="hold"/>
                                        <p:tgtEl>
                                          <p:spTgt spid="489476"/>
                                        </p:tgtEl>
                                        <p:attrNameLst>
                                          <p:attrName>ppt_x</p:attrName>
                                        </p:attrNameLst>
                                      </p:cBhvr>
                                      <p:tavLst>
                                        <p:tav tm="0">
                                          <p:val>
                                            <p:strVal val="0-#ppt_w/2"/>
                                          </p:val>
                                        </p:tav>
                                        <p:tav tm="100000">
                                          <p:val>
                                            <p:strVal val="#ppt_x"/>
                                          </p:val>
                                        </p:tav>
                                      </p:tavLst>
                                    </p:anim>
                                    <p:anim calcmode="lin" valueType="num">
                                      <p:cBhvr additive="base">
                                        <p:cTn id="8" dur="500" fill="hold"/>
                                        <p:tgtEl>
                                          <p:spTgt spid="48947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4" presetClass="entr" presetSubtype="0" fill="hold" grpId="0" nodeType="afterEffect">
                                  <p:stCondLst>
                                    <p:cond delay="0"/>
                                  </p:stCondLst>
                                  <p:childTnLst>
                                    <p:set>
                                      <p:cBhvr>
                                        <p:cTn id="11" dur="1" fill="hold">
                                          <p:stCondLst>
                                            <p:cond delay="499"/>
                                          </p:stCondLst>
                                        </p:cTn>
                                        <p:tgtEl>
                                          <p:spTgt spid="489477"/>
                                        </p:tgtEl>
                                        <p:attrNameLst>
                                          <p:attrName>style.visibility</p:attrName>
                                        </p:attrNameLst>
                                      </p:cBhvr>
                                      <p:to>
                                        <p:strVal val="visible"/>
                                      </p:to>
                                    </p:set>
                                    <p:anim to="" calcmode="lin" valueType="num">
                                      <p:cBhvr>
                                        <p:cTn id="12" dur="1" fill="hold"/>
                                        <p:tgtEl>
                                          <p:spTgt spid="489477"/>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9476" grpId="0" animBg="1"/>
      <p:bldP spid="489477" grpId="0" animBg="1" autoUpdateAnimBg="0"/>
    </p:bldLst>
  </p:timing>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91522" name="Rectangle 2"/>
          <p:cNvSpPr>
            <a:spLocks noGrp="1" noChangeArrowheads="1"/>
          </p:cNvSpPr>
          <p:nvPr>
            <p:ph type="title"/>
          </p:nvPr>
        </p:nvSpPr>
        <p:spPr>
          <a:noFill/>
          <a:ln/>
          <a:extLs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107763" dir="2700000" algn="ctr" rotWithShape="0">
                    <a:schemeClr val="bg2"/>
                  </a:outerShdw>
                </a:effectLst>
              </a14:hiddenEffects>
            </a:ext>
          </a:extLst>
        </p:spPr>
        <p:txBody>
          <a:bodyPr lIns="90488" tIns="44450" rIns="90488" bIns="44450"/>
          <a:lstStyle/>
          <a:p>
            <a:r>
              <a:rPr lang="en-US" dirty="0"/>
              <a:t>Present Value of a Series of Cash Flows</a:t>
            </a:r>
          </a:p>
        </p:txBody>
      </p:sp>
      <p:grpSp>
        <p:nvGrpSpPr>
          <p:cNvPr id="491523" name="Group 3"/>
          <p:cNvGrpSpPr>
            <a:grpSpLocks/>
          </p:cNvGrpSpPr>
          <p:nvPr/>
        </p:nvGrpSpPr>
        <p:grpSpPr bwMode="auto">
          <a:xfrm>
            <a:off x="1081088" y="3643313"/>
            <a:ext cx="7291387" cy="1901825"/>
            <a:chOff x="681" y="2295"/>
            <a:chExt cx="4593" cy="1198"/>
          </a:xfrm>
        </p:grpSpPr>
        <p:graphicFrame>
          <p:nvGraphicFramePr>
            <p:cNvPr id="491524" name="Object 4"/>
            <p:cNvGraphicFramePr>
              <a:graphicFrameLocks/>
            </p:cNvGraphicFramePr>
            <p:nvPr/>
          </p:nvGraphicFramePr>
          <p:xfrm>
            <a:off x="681" y="2553"/>
            <a:ext cx="810" cy="686"/>
          </p:xfrm>
          <a:graphic>
            <a:graphicData uri="http://schemas.openxmlformats.org/presentationml/2006/ole">
              <p:oleObj spid="_x0000_s122912" name="Clip" r:id="rId4" imgW="6551930" imgH="5547995" progId="">
                <p:embed/>
              </p:oleObj>
            </a:graphicData>
          </a:graphic>
        </p:graphicFrame>
        <p:graphicFrame>
          <p:nvGraphicFramePr>
            <p:cNvPr id="491525" name="Object 5"/>
            <p:cNvGraphicFramePr>
              <a:graphicFrameLocks/>
            </p:cNvGraphicFramePr>
            <p:nvPr/>
          </p:nvGraphicFramePr>
          <p:xfrm>
            <a:off x="1440" y="2553"/>
            <a:ext cx="810" cy="686"/>
          </p:xfrm>
          <a:graphic>
            <a:graphicData uri="http://schemas.openxmlformats.org/presentationml/2006/ole">
              <p:oleObj spid="_x0000_s122913" name="Clip" r:id="rId5" imgW="6551930" imgH="5547995" progId="">
                <p:embed/>
              </p:oleObj>
            </a:graphicData>
          </a:graphic>
        </p:graphicFrame>
        <p:graphicFrame>
          <p:nvGraphicFramePr>
            <p:cNvPr id="491526" name="Object 6"/>
            <p:cNvGraphicFramePr>
              <a:graphicFrameLocks/>
            </p:cNvGraphicFramePr>
            <p:nvPr/>
          </p:nvGraphicFramePr>
          <p:xfrm>
            <a:off x="2186" y="2553"/>
            <a:ext cx="810" cy="686"/>
          </p:xfrm>
          <a:graphic>
            <a:graphicData uri="http://schemas.openxmlformats.org/presentationml/2006/ole">
              <p:oleObj spid="_x0000_s122914" name="Clip" r:id="rId6" imgW="6551930" imgH="5547995" progId="">
                <p:embed/>
              </p:oleObj>
            </a:graphicData>
          </a:graphic>
        </p:graphicFrame>
        <p:graphicFrame>
          <p:nvGraphicFramePr>
            <p:cNvPr id="491527" name="Object 7"/>
            <p:cNvGraphicFramePr>
              <a:graphicFrameLocks/>
            </p:cNvGraphicFramePr>
            <p:nvPr/>
          </p:nvGraphicFramePr>
          <p:xfrm>
            <a:off x="2941" y="2553"/>
            <a:ext cx="810" cy="686"/>
          </p:xfrm>
          <a:graphic>
            <a:graphicData uri="http://schemas.openxmlformats.org/presentationml/2006/ole">
              <p:oleObj spid="_x0000_s122915" name="Clip" r:id="rId7" imgW="6551930" imgH="5547995" progId="">
                <p:embed/>
              </p:oleObj>
            </a:graphicData>
          </a:graphic>
        </p:graphicFrame>
        <p:graphicFrame>
          <p:nvGraphicFramePr>
            <p:cNvPr id="491528" name="Object 8"/>
            <p:cNvGraphicFramePr>
              <a:graphicFrameLocks/>
            </p:cNvGraphicFramePr>
            <p:nvPr/>
          </p:nvGraphicFramePr>
          <p:xfrm>
            <a:off x="3713" y="2553"/>
            <a:ext cx="810" cy="686"/>
          </p:xfrm>
          <a:graphic>
            <a:graphicData uri="http://schemas.openxmlformats.org/presentationml/2006/ole">
              <p:oleObj spid="_x0000_s122916" name="Clip" r:id="rId8" imgW="6551930" imgH="5547995" progId="">
                <p:embed/>
              </p:oleObj>
            </a:graphicData>
          </a:graphic>
        </p:graphicFrame>
        <p:graphicFrame>
          <p:nvGraphicFramePr>
            <p:cNvPr id="491529" name="Object 9"/>
            <p:cNvGraphicFramePr>
              <a:graphicFrameLocks/>
            </p:cNvGraphicFramePr>
            <p:nvPr/>
          </p:nvGraphicFramePr>
          <p:xfrm>
            <a:off x="4464" y="2553"/>
            <a:ext cx="810" cy="686"/>
          </p:xfrm>
          <a:graphic>
            <a:graphicData uri="http://schemas.openxmlformats.org/presentationml/2006/ole">
              <p:oleObj spid="_x0000_s122917" name="Clip" r:id="rId9" imgW="6551930" imgH="5547995" progId="">
                <p:embed/>
              </p:oleObj>
            </a:graphicData>
          </a:graphic>
        </p:graphicFrame>
        <p:sp>
          <p:nvSpPr>
            <p:cNvPr id="491530" name="Rectangle 10"/>
            <p:cNvSpPr>
              <a:spLocks noChangeArrowheads="1"/>
            </p:cNvSpPr>
            <p:nvPr/>
          </p:nvSpPr>
          <p:spPr bwMode="auto">
            <a:xfrm>
              <a:off x="1239" y="3207"/>
              <a:ext cx="221"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solidFill>
                    <a:srgbClr val="800000"/>
                  </a:solidFill>
                  <a:effectLst>
                    <a:outerShdw blurRad="38100" dist="38100" dir="2700000" algn="tl">
                      <a:srgbClr val="000000"/>
                    </a:outerShdw>
                  </a:effectLst>
                </a:rPr>
                <a:t>1</a:t>
              </a:r>
            </a:p>
          </p:txBody>
        </p:sp>
        <p:sp>
          <p:nvSpPr>
            <p:cNvPr id="491531" name="Rectangle 11"/>
            <p:cNvSpPr>
              <a:spLocks noChangeArrowheads="1"/>
            </p:cNvSpPr>
            <p:nvPr/>
          </p:nvSpPr>
          <p:spPr bwMode="auto">
            <a:xfrm>
              <a:off x="2007" y="3207"/>
              <a:ext cx="221"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solidFill>
                    <a:srgbClr val="800000"/>
                  </a:solidFill>
                  <a:effectLst>
                    <a:outerShdw blurRad="38100" dist="38100" dir="2700000" algn="tl">
                      <a:srgbClr val="000000"/>
                    </a:outerShdw>
                  </a:effectLst>
                </a:rPr>
                <a:t>2</a:t>
              </a:r>
            </a:p>
          </p:txBody>
        </p:sp>
        <p:sp>
          <p:nvSpPr>
            <p:cNvPr id="491532" name="Rectangle 12"/>
            <p:cNvSpPr>
              <a:spLocks noChangeArrowheads="1"/>
            </p:cNvSpPr>
            <p:nvPr/>
          </p:nvSpPr>
          <p:spPr bwMode="auto">
            <a:xfrm>
              <a:off x="2749" y="3207"/>
              <a:ext cx="221"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solidFill>
                    <a:srgbClr val="800000"/>
                  </a:solidFill>
                  <a:effectLst>
                    <a:outerShdw blurRad="38100" dist="38100" dir="2700000" algn="tl">
                      <a:srgbClr val="000000"/>
                    </a:outerShdw>
                  </a:effectLst>
                </a:rPr>
                <a:t>3</a:t>
              </a:r>
            </a:p>
          </p:txBody>
        </p:sp>
        <p:sp>
          <p:nvSpPr>
            <p:cNvPr id="491533" name="Rectangle 13"/>
            <p:cNvSpPr>
              <a:spLocks noChangeArrowheads="1"/>
            </p:cNvSpPr>
            <p:nvPr/>
          </p:nvSpPr>
          <p:spPr bwMode="auto">
            <a:xfrm>
              <a:off x="3508" y="3207"/>
              <a:ext cx="221"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solidFill>
                    <a:srgbClr val="800000"/>
                  </a:solidFill>
                  <a:effectLst>
                    <a:outerShdw blurRad="38100" dist="38100" dir="2700000" algn="tl">
                      <a:srgbClr val="000000"/>
                    </a:outerShdw>
                  </a:effectLst>
                </a:rPr>
                <a:t>4</a:t>
              </a:r>
            </a:p>
          </p:txBody>
        </p:sp>
        <p:sp>
          <p:nvSpPr>
            <p:cNvPr id="491534" name="Rectangle 14"/>
            <p:cNvSpPr>
              <a:spLocks noChangeArrowheads="1"/>
            </p:cNvSpPr>
            <p:nvPr/>
          </p:nvSpPr>
          <p:spPr bwMode="auto">
            <a:xfrm>
              <a:off x="4267" y="3207"/>
              <a:ext cx="221"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solidFill>
                    <a:srgbClr val="800000"/>
                  </a:solidFill>
                  <a:effectLst>
                    <a:outerShdw blurRad="38100" dist="38100" dir="2700000" algn="tl">
                      <a:srgbClr val="000000"/>
                    </a:outerShdw>
                  </a:effectLst>
                </a:rPr>
                <a:t>5</a:t>
              </a:r>
            </a:p>
          </p:txBody>
        </p:sp>
        <p:sp>
          <p:nvSpPr>
            <p:cNvPr id="491535" name="Rectangle 15"/>
            <p:cNvSpPr>
              <a:spLocks noChangeArrowheads="1"/>
            </p:cNvSpPr>
            <p:nvPr/>
          </p:nvSpPr>
          <p:spPr bwMode="auto">
            <a:xfrm>
              <a:off x="5053" y="3207"/>
              <a:ext cx="221"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solidFill>
                    <a:srgbClr val="800000"/>
                  </a:solidFill>
                  <a:effectLst>
                    <a:outerShdw blurRad="38100" dist="38100" dir="2700000" algn="tl">
                      <a:srgbClr val="000000"/>
                    </a:outerShdw>
                  </a:effectLst>
                </a:rPr>
                <a:t>6</a:t>
              </a:r>
            </a:p>
          </p:txBody>
        </p:sp>
        <p:sp>
          <p:nvSpPr>
            <p:cNvPr id="491536" name="Rectangle 16"/>
            <p:cNvSpPr>
              <a:spLocks noChangeArrowheads="1"/>
            </p:cNvSpPr>
            <p:nvPr/>
          </p:nvSpPr>
          <p:spPr bwMode="auto">
            <a:xfrm>
              <a:off x="807" y="2295"/>
              <a:ext cx="542"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effectLst>
                    <a:outerShdw blurRad="38100" dist="38100" dir="2700000" algn="tl">
                      <a:srgbClr val="FFFFFF"/>
                    </a:outerShdw>
                  </a:effectLst>
                </a:rPr>
                <a:t>$100</a:t>
              </a:r>
            </a:p>
          </p:txBody>
        </p:sp>
        <p:sp>
          <p:nvSpPr>
            <p:cNvPr id="491537" name="Rectangle 17"/>
            <p:cNvSpPr>
              <a:spLocks noChangeArrowheads="1"/>
            </p:cNvSpPr>
            <p:nvPr/>
          </p:nvSpPr>
          <p:spPr bwMode="auto">
            <a:xfrm>
              <a:off x="1549" y="2295"/>
              <a:ext cx="542"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effectLst>
                    <a:outerShdw blurRad="38100" dist="38100" dir="2700000" algn="tl">
                      <a:srgbClr val="FFFFFF"/>
                    </a:outerShdw>
                  </a:effectLst>
                </a:rPr>
                <a:t>$100</a:t>
              </a:r>
            </a:p>
          </p:txBody>
        </p:sp>
        <p:sp>
          <p:nvSpPr>
            <p:cNvPr id="491538" name="Rectangle 18"/>
            <p:cNvSpPr>
              <a:spLocks noChangeArrowheads="1"/>
            </p:cNvSpPr>
            <p:nvPr/>
          </p:nvSpPr>
          <p:spPr bwMode="auto">
            <a:xfrm>
              <a:off x="2295" y="2295"/>
              <a:ext cx="542"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effectLst>
                    <a:outerShdw blurRad="38100" dist="38100" dir="2700000" algn="tl">
                      <a:srgbClr val="FFFFFF"/>
                    </a:outerShdw>
                  </a:effectLst>
                </a:rPr>
                <a:t>$100</a:t>
              </a:r>
            </a:p>
          </p:txBody>
        </p:sp>
        <p:sp>
          <p:nvSpPr>
            <p:cNvPr id="491539" name="Rectangle 19"/>
            <p:cNvSpPr>
              <a:spLocks noChangeArrowheads="1"/>
            </p:cNvSpPr>
            <p:nvPr/>
          </p:nvSpPr>
          <p:spPr bwMode="auto">
            <a:xfrm>
              <a:off x="3015" y="2295"/>
              <a:ext cx="542"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effectLst>
                    <a:outerShdw blurRad="38100" dist="38100" dir="2700000" algn="tl">
                      <a:srgbClr val="FFFFFF"/>
                    </a:outerShdw>
                  </a:effectLst>
                </a:rPr>
                <a:t>$100</a:t>
              </a:r>
            </a:p>
          </p:txBody>
        </p:sp>
        <p:sp>
          <p:nvSpPr>
            <p:cNvPr id="491540" name="Rectangle 20"/>
            <p:cNvSpPr>
              <a:spLocks noChangeArrowheads="1"/>
            </p:cNvSpPr>
            <p:nvPr/>
          </p:nvSpPr>
          <p:spPr bwMode="auto">
            <a:xfrm>
              <a:off x="3783" y="2295"/>
              <a:ext cx="542"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effectLst>
                    <a:outerShdw blurRad="38100" dist="38100" dir="2700000" algn="tl">
                      <a:srgbClr val="FFFFFF"/>
                    </a:outerShdw>
                  </a:effectLst>
                </a:rPr>
                <a:t>$100</a:t>
              </a:r>
            </a:p>
          </p:txBody>
        </p:sp>
        <p:sp>
          <p:nvSpPr>
            <p:cNvPr id="491541" name="Rectangle 21"/>
            <p:cNvSpPr>
              <a:spLocks noChangeArrowheads="1"/>
            </p:cNvSpPr>
            <p:nvPr/>
          </p:nvSpPr>
          <p:spPr bwMode="auto">
            <a:xfrm>
              <a:off x="4551" y="2295"/>
              <a:ext cx="542" cy="28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2400" b="1">
                  <a:effectLst>
                    <a:outerShdw blurRad="38100" dist="38100" dir="2700000" algn="tl">
                      <a:srgbClr val="FFFFFF"/>
                    </a:outerShdw>
                  </a:effectLst>
                </a:rPr>
                <a:t>$100</a:t>
              </a:r>
            </a:p>
          </p:txBody>
        </p:sp>
      </p:grpSp>
      <p:sp>
        <p:nvSpPr>
          <p:cNvPr id="491542" name="Rectangle 22"/>
          <p:cNvSpPr>
            <a:spLocks noGrp="1" noChangeArrowheads="1"/>
          </p:cNvSpPr>
          <p:nvPr>
            <p:ph type="body" idx="1"/>
          </p:nvPr>
        </p:nvSpPr>
        <p:spPr>
          <a:xfrm>
            <a:off x="1371600" y="1600200"/>
            <a:ext cx="6553200" cy="1752600"/>
          </a:xfrm>
          <a:noFill/>
          <a:ln/>
          <a:extLst>
            <a:ext uri="{91240B29-F687-4F45-9708-019B960494DF}">
              <a14:hiddenLine xmlns:a14="http://schemas.microsoft.com/office/drawing/2010/main" xmlns="" w="12700">
                <a:solidFill>
                  <a:schemeClr val="tx1"/>
                </a:solidFill>
                <a:miter lim="800000"/>
                <a:headEnd/>
                <a:tailEnd/>
              </a14:hiddenLine>
            </a:ext>
          </a:extLst>
        </p:spPr>
        <p:txBody>
          <a:bodyPr lIns="90488" tIns="44450" rIns="90488" bIns="44450"/>
          <a:lstStyle/>
          <a:p>
            <a:pPr algn="ctr">
              <a:buFont typeface="Times" panose="02020603050405020304" pitchFamily="18" charset="0"/>
              <a:buNone/>
            </a:pPr>
            <a:r>
              <a:rPr lang="en-US" sz="2800"/>
              <a:t>An investment that involves a series of identical cash flows at the end of each year is called an </a:t>
            </a:r>
            <a:r>
              <a:rPr lang="en-US" sz="2800">
                <a:solidFill>
                  <a:srgbClr val="FF0000"/>
                </a:solidFill>
                <a:effectLst>
                  <a:outerShdw blurRad="38100" dist="38100" dir="2700000" algn="tl">
                    <a:srgbClr val="000000"/>
                  </a:outerShdw>
                </a:effectLst>
              </a:rPr>
              <a:t>annuity</a:t>
            </a:r>
            <a:r>
              <a:rPr lang="en-US" sz="2800"/>
              <a:t>.</a:t>
            </a:r>
          </a:p>
          <a:p>
            <a:pPr algn="ctr">
              <a:buFont typeface="Times" panose="02020603050405020304" pitchFamily="18" charset="0"/>
              <a:buNone/>
            </a:pPr>
            <a:endParaRPr lang="en-US" sz="2800"/>
          </a:p>
        </p:txBody>
      </p:sp>
      <p:sp>
        <p:nvSpPr>
          <p:cNvPr id="23" name="Slide Number Placeholder 22"/>
          <p:cNvSpPr>
            <a:spLocks noGrp="1"/>
          </p:cNvSpPr>
          <p:nvPr>
            <p:ph type="sldNum" sz="quarter" idx="11"/>
          </p:nvPr>
        </p:nvSpPr>
        <p:spPr/>
        <p:txBody>
          <a:bodyPr/>
          <a:lstStyle/>
          <a:p>
            <a:fld id="{2329FAF7-C7D3-4541-A539-944D659ED903}" type="slidenum">
              <a:rPr lang="en-US" smtClean="0"/>
              <a:pPr/>
              <a:t>30</a:t>
            </a:fld>
            <a:endParaRPr lang="en-US"/>
          </a:p>
        </p:txBody>
      </p:sp>
    </p:spTree>
    <p:extLst>
      <p:ext uri="{BB962C8B-B14F-4D97-AF65-F5344CB8AC3E}">
        <p14:creationId xmlns:p14="http://schemas.microsoft.com/office/powerpoint/2010/main" xmlns="" val="526921905"/>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93570" name="Rectangle 2"/>
          <p:cNvSpPr>
            <a:spLocks noGrp="1" noChangeArrowheads="1"/>
          </p:cNvSpPr>
          <p:nvPr>
            <p:ph type="title"/>
          </p:nvPr>
        </p:nvSpPr>
        <p:spPr>
          <a:xfrm>
            <a:off x="457200" y="457200"/>
            <a:ext cx="8229600" cy="1143000"/>
          </a:xfr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107763" dir="2700000" algn="ctr" rotWithShape="0">
                    <a:schemeClr val="bg2"/>
                  </a:outerShdw>
                </a:effectLst>
              </a14:hiddenEffects>
            </a:ext>
          </a:extLst>
        </p:spPr>
        <p:txBody>
          <a:bodyPr vert="horz" wrap="square" lIns="90488" tIns="44450" rIns="90488" bIns="44450" numCol="1" anchor="b" anchorCtr="0" compatLnSpc="1">
            <a:prstTxWarp prst="textNoShape">
              <a:avLst/>
            </a:prstTxWarp>
          </a:bodyPr>
          <a:lstStyle/>
          <a:p>
            <a:r>
              <a:rPr lang="en-US" dirty="0"/>
              <a:t>Present Value of a Series of Cash Flows – </a:t>
            </a:r>
            <a:r>
              <a:rPr lang="en-US" dirty="0" smtClean="0"/>
              <a:t>An </a:t>
            </a:r>
            <a:r>
              <a:rPr lang="en-US" dirty="0"/>
              <a:t>Example</a:t>
            </a:r>
          </a:p>
        </p:txBody>
      </p:sp>
      <p:sp>
        <p:nvSpPr>
          <p:cNvPr id="493571" name="Rectangle 3"/>
          <p:cNvSpPr>
            <a:spLocks noGrp="1" noChangeArrowheads="1"/>
          </p:cNvSpPr>
          <p:nvPr>
            <p:ph type="body" idx="1"/>
          </p:nvPr>
        </p:nvSpPr>
        <p:spPr>
          <a:xfrm>
            <a:off x="685800" y="1676400"/>
            <a:ext cx="8077200" cy="2895600"/>
          </a:xfrm>
        </p:spPr>
        <p:txBody>
          <a:bodyPr/>
          <a:lstStyle/>
          <a:p>
            <a:pPr algn="ctr">
              <a:buFont typeface="Times" panose="02020603050405020304" pitchFamily="18" charset="0"/>
              <a:buNone/>
            </a:pPr>
            <a:r>
              <a:rPr lang="en-US"/>
              <a:t>  Lacey Inc. purchased a tract of land on which a $60,000 payment will be due each year for the next five years.  What is the present value of this stream of cash payments when the discount rate is 12%?</a:t>
            </a:r>
          </a:p>
        </p:txBody>
      </p:sp>
      <p:grpSp>
        <p:nvGrpSpPr>
          <p:cNvPr id="493572" name="Group 4"/>
          <p:cNvGrpSpPr>
            <a:grpSpLocks/>
          </p:cNvGrpSpPr>
          <p:nvPr/>
        </p:nvGrpSpPr>
        <p:grpSpPr bwMode="auto">
          <a:xfrm>
            <a:off x="3886200" y="4191000"/>
            <a:ext cx="1524000" cy="2133600"/>
            <a:chOff x="2246" y="2592"/>
            <a:chExt cx="1260" cy="1634"/>
          </a:xfrm>
        </p:grpSpPr>
        <p:sp>
          <p:nvSpPr>
            <p:cNvPr id="493573" name="Rectangle 5"/>
            <p:cNvSpPr>
              <a:spLocks noChangeArrowheads="1"/>
            </p:cNvSpPr>
            <p:nvPr/>
          </p:nvSpPr>
          <p:spPr bwMode="auto">
            <a:xfrm>
              <a:off x="2248" y="2592"/>
              <a:ext cx="1256" cy="289"/>
            </a:xfrm>
            <a:prstGeom prst="rect">
              <a:avLst/>
            </a:prstGeom>
            <a:solidFill>
              <a:srgbClr val="1EEAEA"/>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a:p>
          </p:txBody>
        </p:sp>
        <p:sp>
          <p:nvSpPr>
            <p:cNvPr id="493574" name="Freeform 6"/>
            <p:cNvSpPr>
              <a:spLocks/>
            </p:cNvSpPr>
            <p:nvPr/>
          </p:nvSpPr>
          <p:spPr bwMode="auto">
            <a:xfrm>
              <a:off x="2248" y="2606"/>
              <a:ext cx="1256" cy="285"/>
            </a:xfrm>
            <a:custGeom>
              <a:avLst/>
              <a:gdLst>
                <a:gd name="T0" fmla="*/ 0 w 3767"/>
                <a:gd name="T1" fmla="*/ 856 h 856"/>
                <a:gd name="T2" fmla="*/ 3762 w 3767"/>
                <a:gd name="T3" fmla="*/ 856 h 856"/>
                <a:gd name="T4" fmla="*/ 3767 w 3767"/>
                <a:gd name="T5" fmla="*/ 426 h 856"/>
                <a:gd name="T6" fmla="*/ 3767 w 3767"/>
                <a:gd name="T7" fmla="*/ 418 h 856"/>
                <a:gd name="T8" fmla="*/ 3766 w 3767"/>
                <a:gd name="T9" fmla="*/ 0 h 856"/>
                <a:gd name="T10" fmla="*/ 5 w 3767"/>
                <a:gd name="T11" fmla="*/ 0 h 856"/>
                <a:gd name="T12" fmla="*/ 0 w 3767"/>
                <a:gd name="T13" fmla="*/ 841 h 856"/>
                <a:gd name="T14" fmla="*/ 0 w 3767"/>
                <a:gd name="T15" fmla="*/ 856 h 8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856">
                  <a:moveTo>
                    <a:pt x="0" y="856"/>
                  </a:moveTo>
                  <a:lnTo>
                    <a:pt x="3762" y="856"/>
                  </a:lnTo>
                  <a:lnTo>
                    <a:pt x="3767" y="426"/>
                  </a:lnTo>
                  <a:lnTo>
                    <a:pt x="3767" y="418"/>
                  </a:lnTo>
                  <a:lnTo>
                    <a:pt x="3766" y="0"/>
                  </a:lnTo>
                  <a:lnTo>
                    <a:pt x="5" y="0"/>
                  </a:lnTo>
                  <a:lnTo>
                    <a:pt x="0" y="841"/>
                  </a:lnTo>
                  <a:lnTo>
                    <a:pt x="0" y="856"/>
                  </a:lnTo>
                  <a:close/>
                </a:path>
              </a:pathLst>
            </a:custGeom>
            <a:solidFill>
              <a:srgbClr val="21E8E8"/>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575" name="Freeform 7"/>
            <p:cNvSpPr>
              <a:spLocks/>
            </p:cNvSpPr>
            <p:nvPr/>
          </p:nvSpPr>
          <p:spPr bwMode="auto">
            <a:xfrm>
              <a:off x="2248" y="2619"/>
              <a:ext cx="1256" cy="281"/>
            </a:xfrm>
            <a:custGeom>
              <a:avLst/>
              <a:gdLst>
                <a:gd name="T0" fmla="*/ 0 w 3767"/>
                <a:gd name="T1" fmla="*/ 842 h 842"/>
                <a:gd name="T2" fmla="*/ 3757 w 3767"/>
                <a:gd name="T3" fmla="*/ 842 h 842"/>
                <a:gd name="T4" fmla="*/ 3767 w 3767"/>
                <a:gd name="T5" fmla="*/ 421 h 842"/>
                <a:gd name="T6" fmla="*/ 3767 w 3767"/>
                <a:gd name="T7" fmla="*/ 413 h 842"/>
                <a:gd name="T8" fmla="*/ 3765 w 3767"/>
                <a:gd name="T9" fmla="*/ 0 h 842"/>
                <a:gd name="T10" fmla="*/ 10 w 3767"/>
                <a:gd name="T11" fmla="*/ 0 h 842"/>
                <a:gd name="T12" fmla="*/ 0 w 3767"/>
                <a:gd name="T13" fmla="*/ 828 h 842"/>
                <a:gd name="T14" fmla="*/ 0 w 3767"/>
                <a:gd name="T15" fmla="*/ 842 h 8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842">
                  <a:moveTo>
                    <a:pt x="0" y="842"/>
                  </a:moveTo>
                  <a:lnTo>
                    <a:pt x="3757" y="842"/>
                  </a:lnTo>
                  <a:lnTo>
                    <a:pt x="3767" y="421"/>
                  </a:lnTo>
                  <a:lnTo>
                    <a:pt x="3767" y="413"/>
                  </a:lnTo>
                  <a:lnTo>
                    <a:pt x="3765" y="0"/>
                  </a:lnTo>
                  <a:lnTo>
                    <a:pt x="10" y="0"/>
                  </a:lnTo>
                  <a:lnTo>
                    <a:pt x="0" y="828"/>
                  </a:lnTo>
                  <a:lnTo>
                    <a:pt x="0" y="842"/>
                  </a:lnTo>
                  <a:close/>
                </a:path>
              </a:pathLst>
            </a:custGeom>
            <a:solidFill>
              <a:srgbClr val="26E5E5"/>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576" name="Freeform 8"/>
            <p:cNvSpPr>
              <a:spLocks/>
            </p:cNvSpPr>
            <p:nvPr/>
          </p:nvSpPr>
          <p:spPr bwMode="auto">
            <a:xfrm>
              <a:off x="2248" y="2634"/>
              <a:ext cx="1256" cy="276"/>
            </a:xfrm>
            <a:custGeom>
              <a:avLst/>
              <a:gdLst>
                <a:gd name="T0" fmla="*/ 0 w 3767"/>
                <a:gd name="T1" fmla="*/ 828 h 828"/>
                <a:gd name="T2" fmla="*/ 3751 w 3767"/>
                <a:gd name="T3" fmla="*/ 828 h 828"/>
                <a:gd name="T4" fmla="*/ 3767 w 3767"/>
                <a:gd name="T5" fmla="*/ 413 h 828"/>
                <a:gd name="T6" fmla="*/ 3767 w 3767"/>
                <a:gd name="T7" fmla="*/ 404 h 828"/>
                <a:gd name="T8" fmla="*/ 3764 w 3767"/>
                <a:gd name="T9" fmla="*/ 0 h 828"/>
                <a:gd name="T10" fmla="*/ 15 w 3767"/>
                <a:gd name="T11" fmla="*/ 0 h 828"/>
                <a:gd name="T12" fmla="*/ 0 w 3767"/>
                <a:gd name="T13" fmla="*/ 813 h 828"/>
                <a:gd name="T14" fmla="*/ 0 w 3767"/>
                <a:gd name="T15" fmla="*/ 828 h 8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828">
                  <a:moveTo>
                    <a:pt x="0" y="828"/>
                  </a:moveTo>
                  <a:lnTo>
                    <a:pt x="3751" y="828"/>
                  </a:lnTo>
                  <a:lnTo>
                    <a:pt x="3767" y="413"/>
                  </a:lnTo>
                  <a:lnTo>
                    <a:pt x="3767" y="404"/>
                  </a:lnTo>
                  <a:lnTo>
                    <a:pt x="3764" y="0"/>
                  </a:lnTo>
                  <a:lnTo>
                    <a:pt x="15" y="0"/>
                  </a:lnTo>
                  <a:lnTo>
                    <a:pt x="0" y="813"/>
                  </a:lnTo>
                  <a:lnTo>
                    <a:pt x="0" y="828"/>
                  </a:lnTo>
                  <a:close/>
                </a:path>
              </a:pathLst>
            </a:custGeom>
            <a:solidFill>
              <a:srgbClr val="2BE5E5"/>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577" name="Freeform 9"/>
            <p:cNvSpPr>
              <a:spLocks/>
            </p:cNvSpPr>
            <p:nvPr/>
          </p:nvSpPr>
          <p:spPr bwMode="auto">
            <a:xfrm>
              <a:off x="2248" y="2647"/>
              <a:ext cx="1256" cy="272"/>
            </a:xfrm>
            <a:custGeom>
              <a:avLst/>
              <a:gdLst>
                <a:gd name="T0" fmla="*/ 0 w 3767"/>
                <a:gd name="T1" fmla="*/ 814 h 814"/>
                <a:gd name="T2" fmla="*/ 3745 w 3767"/>
                <a:gd name="T3" fmla="*/ 814 h 814"/>
                <a:gd name="T4" fmla="*/ 3767 w 3767"/>
                <a:gd name="T5" fmla="*/ 406 h 814"/>
                <a:gd name="T6" fmla="*/ 3767 w 3767"/>
                <a:gd name="T7" fmla="*/ 397 h 814"/>
                <a:gd name="T8" fmla="*/ 3762 w 3767"/>
                <a:gd name="T9" fmla="*/ 0 h 814"/>
                <a:gd name="T10" fmla="*/ 21 w 3767"/>
                <a:gd name="T11" fmla="*/ 0 h 814"/>
                <a:gd name="T12" fmla="*/ 0 w 3767"/>
                <a:gd name="T13" fmla="*/ 799 h 814"/>
                <a:gd name="T14" fmla="*/ 0 w 3767"/>
                <a:gd name="T15" fmla="*/ 814 h 8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814">
                  <a:moveTo>
                    <a:pt x="0" y="814"/>
                  </a:moveTo>
                  <a:lnTo>
                    <a:pt x="3745" y="814"/>
                  </a:lnTo>
                  <a:lnTo>
                    <a:pt x="3767" y="406"/>
                  </a:lnTo>
                  <a:lnTo>
                    <a:pt x="3767" y="397"/>
                  </a:lnTo>
                  <a:lnTo>
                    <a:pt x="3762" y="0"/>
                  </a:lnTo>
                  <a:lnTo>
                    <a:pt x="21" y="0"/>
                  </a:lnTo>
                  <a:lnTo>
                    <a:pt x="0" y="799"/>
                  </a:lnTo>
                  <a:lnTo>
                    <a:pt x="0" y="814"/>
                  </a:lnTo>
                  <a:close/>
                </a:path>
              </a:pathLst>
            </a:custGeom>
            <a:solidFill>
              <a:srgbClr val="2DE2E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578" name="Freeform 10"/>
            <p:cNvSpPr>
              <a:spLocks/>
            </p:cNvSpPr>
            <p:nvPr/>
          </p:nvSpPr>
          <p:spPr bwMode="auto">
            <a:xfrm>
              <a:off x="2248" y="2661"/>
              <a:ext cx="1256" cy="267"/>
            </a:xfrm>
            <a:custGeom>
              <a:avLst/>
              <a:gdLst>
                <a:gd name="T0" fmla="*/ 0 w 3767"/>
                <a:gd name="T1" fmla="*/ 800 h 800"/>
                <a:gd name="T2" fmla="*/ 3741 w 3767"/>
                <a:gd name="T3" fmla="*/ 800 h 800"/>
                <a:gd name="T4" fmla="*/ 3767 w 3767"/>
                <a:gd name="T5" fmla="*/ 400 h 800"/>
                <a:gd name="T6" fmla="*/ 3767 w 3767"/>
                <a:gd name="T7" fmla="*/ 391 h 800"/>
                <a:gd name="T8" fmla="*/ 3761 w 3767"/>
                <a:gd name="T9" fmla="*/ 0 h 800"/>
                <a:gd name="T10" fmla="*/ 26 w 3767"/>
                <a:gd name="T11" fmla="*/ 0 h 800"/>
                <a:gd name="T12" fmla="*/ 0 w 3767"/>
                <a:gd name="T13" fmla="*/ 785 h 800"/>
                <a:gd name="T14" fmla="*/ 0 w 3767"/>
                <a:gd name="T15" fmla="*/ 800 h 8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800">
                  <a:moveTo>
                    <a:pt x="0" y="800"/>
                  </a:moveTo>
                  <a:lnTo>
                    <a:pt x="3741" y="800"/>
                  </a:lnTo>
                  <a:lnTo>
                    <a:pt x="3767" y="400"/>
                  </a:lnTo>
                  <a:lnTo>
                    <a:pt x="3767" y="391"/>
                  </a:lnTo>
                  <a:lnTo>
                    <a:pt x="3761" y="0"/>
                  </a:lnTo>
                  <a:lnTo>
                    <a:pt x="26" y="0"/>
                  </a:lnTo>
                  <a:lnTo>
                    <a:pt x="0" y="785"/>
                  </a:lnTo>
                  <a:lnTo>
                    <a:pt x="0" y="800"/>
                  </a:lnTo>
                  <a:close/>
                </a:path>
              </a:pathLst>
            </a:custGeom>
            <a:solidFill>
              <a:srgbClr val="33E0E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579" name="Freeform 11"/>
            <p:cNvSpPr>
              <a:spLocks/>
            </p:cNvSpPr>
            <p:nvPr/>
          </p:nvSpPr>
          <p:spPr bwMode="auto">
            <a:xfrm>
              <a:off x="2248" y="2675"/>
              <a:ext cx="1256" cy="262"/>
            </a:xfrm>
            <a:custGeom>
              <a:avLst/>
              <a:gdLst>
                <a:gd name="T0" fmla="*/ 0 w 3767"/>
                <a:gd name="T1" fmla="*/ 786 h 786"/>
                <a:gd name="T2" fmla="*/ 3735 w 3767"/>
                <a:gd name="T3" fmla="*/ 786 h 786"/>
                <a:gd name="T4" fmla="*/ 3767 w 3767"/>
                <a:gd name="T5" fmla="*/ 392 h 786"/>
                <a:gd name="T6" fmla="*/ 3767 w 3767"/>
                <a:gd name="T7" fmla="*/ 383 h 786"/>
                <a:gd name="T8" fmla="*/ 3760 w 3767"/>
                <a:gd name="T9" fmla="*/ 0 h 786"/>
                <a:gd name="T10" fmla="*/ 31 w 3767"/>
                <a:gd name="T11" fmla="*/ 0 h 786"/>
                <a:gd name="T12" fmla="*/ 0 w 3767"/>
                <a:gd name="T13" fmla="*/ 770 h 786"/>
                <a:gd name="T14" fmla="*/ 0 w 3767"/>
                <a:gd name="T15" fmla="*/ 786 h 7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786">
                  <a:moveTo>
                    <a:pt x="0" y="786"/>
                  </a:moveTo>
                  <a:lnTo>
                    <a:pt x="3735" y="786"/>
                  </a:lnTo>
                  <a:lnTo>
                    <a:pt x="3767" y="392"/>
                  </a:lnTo>
                  <a:lnTo>
                    <a:pt x="3767" y="383"/>
                  </a:lnTo>
                  <a:lnTo>
                    <a:pt x="3760" y="0"/>
                  </a:lnTo>
                  <a:lnTo>
                    <a:pt x="31" y="0"/>
                  </a:lnTo>
                  <a:lnTo>
                    <a:pt x="0" y="770"/>
                  </a:lnTo>
                  <a:lnTo>
                    <a:pt x="0" y="786"/>
                  </a:lnTo>
                  <a:close/>
                </a:path>
              </a:pathLst>
            </a:custGeom>
            <a:solidFill>
              <a:srgbClr val="35DDDD"/>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580" name="Freeform 12"/>
            <p:cNvSpPr>
              <a:spLocks/>
            </p:cNvSpPr>
            <p:nvPr/>
          </p:nvSpPr>
          <p:spPr bwMode="auto">
            <a:xfrm>
              <a:off x="2248" y="2689"/>
              <a:ext cx="1256" cy="258"/>
            </a:xfrm>
            <a:custGeom>
              <a:avLst/>
              <a:gdLst>
                <a:gd name="T0" fmla="*/ 0 w 3767"/>
                <a:gd name="T1" fmla="*/ 772 h 772"/>
                <a:gd name="T2" fmla="*/ 3729 w 3767"/>
                <a:gd name="T3" fmla="*/ 772 h 772"/>
                <a:gd name="T4" fmla="*/ 3767 w 3767"/>
                <a:gd name="T5" fmla="*/ 386 h 772"/>
                <a:gd name="T6" fmla="*/ 3767 w 3767"/>
                <a:gd name="T7" fmla="*/ 376 h 772"/>
                <a:gd name="T8" fmla="*/ 3759 w 3767"/>
                <a:gd name="T9" fmla="*/ 0 h 772"/>
                <a:gd name="T10" fmla="*/ 37 w 3767"/>
                <a:gd name="T11" fmla="*/ 0 h 772"/>
                <a:gd name="T12" fmla="*/ 0 w 3767"/>
                <a:gd name="T13" fmla="*/ 757 h 772"/>
                <a:gd name="T14" fmla="*/ 0 w 3767"/>
                <a:gd name="T15" fmla="*/ 772 h 7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772">
                  <a:moveTo>
                    <a:pt x="0" y="772"/>
                  </a:moveTo>
                  <a:lnTo>
                    <a:pt x="3729" y="772"/>
                  </a:lnTo>
                  <a:lnTo>
                    <a:pt x="3767" y="386"/>
                  </a:lnTo>
                  <a:lnTo>
                    <a:pt x="3767" y="376"/>
                  </a:lnTo>
                  <a:lnTo>
                    <a:pt x="3759" y="0"/>
                  </a:lnTo>
                  <a:lnTo>
                    <a:pt x="37" y="0"/>
                  </a:lnTo>
                  <a:lnTo>
                    <a:pt x="0" y="757"/>
                  </a:lnTo>
                  <a:lnTo>
                    <a:pt x="0" y="772"/>
                  </a:lnTo>
                  <a:close/>
                </a:path>
              </a:pathLst>
            </a:custGeom>
            <a:solidFill>
              <a:srgbClr val="38DBDB"/>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581" name="Freeform 13"/>
            <p:cNvSpPr>
              <a:spLocks/>
            </p:cNvSpPr>
            <p:nvPr/>
          </p:nvSpPr>
          <p:spPr bwMode="auto">
            <a:xfrm>
              <a:off x="2248" y="2703"/>
              <a:ext cx="1256" cy="253"/>
            </a:xfrm>
            <a:custGeom>
              <a:avLst/>
              <a:gdLst>
                <a:gd name="T0" fmla="*/ 0 w 3767"/>
                <a:gd name="T1" fmla="*/ 758 h 758"/>
                <a:gd name="T2" fmla="*/ 3725 w 3767"/>
                <a:gd name="T3" fmla="*/ 758 h 758"/>
                <a:gd name="T4" fmla="*/ 3767 w 3767"/>
                <a:gd name="T5" fmla="*/ 380 h 758"/>
                <a:gd name="T6" fmla="*/ 3767 w 3767"/>
                <a:gd name="T7" fmla="*/ 370 h 758"/>
                <a:gd name="T8" fmla="*/ 3757 w 3767"/>
                <a:gd name="T9" fmla="*/ 0 h 758"/>
                <a:gd name="T10" fmla="*/ 41 w 3767"/>
                <a:gd name="T11" fmla="*/ 0 h 758"/>
                <a:gd name="T12" fmla="*/ 0 w 3767"/>
                <a:gd name="T13" fmla="*/ 743 h 758"/>
                <a:gd name="T14" fmla="*/ 0 w 3767"/>
                <a:gd name="T15" fmla="*/ 758 h 7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758">
                  <a:moveTo>
                    <a:pt x="0" y="758"/>
                  </a:moveTo>
                  <a:lnTo>
                    <a:pt x="3725" y="758"/>
                  </a:lnTo>
                  <a:lnTo>
                    <a:pt x="3767" y="380"/>
                  </a:lnTo>
                  <a:lnTo>
                    <a:pt x="3767" y="370"/>
                  </a:lnTo>
                  <a:lnTo>
                    <a:pt x="3757" y="0"/>
                  </a:lnTo>
                  <a:lnTo>
                    <a:pt x="41" y="0"/>
                  </a:lnTo>
                  <a:lnTo>
                    <a:pt x="0" y="743"/>
                  </a:lnTo>
                  <a:lnTo>
                    <a:pt x="0" y="758"/>
                  </a:lnTo>
                  <a:close/>
                </a:path>
              </a:pathLst>
            </a:custGeom>
            <a:solidFill>
              <a:srgbClr val="3DD8D8"/>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582" name="Freeform 14"/>
            <p:cNvSpPr>
              <a:spLocks/>
            </p:cNvSpPr>
            <p:nvPr/>
          </p:nvSpPr>
          <p:spPr bwMode="auto">
            <a:xfrm>
              <a:off x="2248" y="2717"/>
              <a:ext cx="1256" cy="248"/>
            </a:xfrm>
            <a:custGeom>
              <a:avLst/>
              <a:gdLst>
                <a:gd name="T0" fmla="*/ 0 w 3767"/>
                <a:gd name="T1" fmla="*/ 746 h 746"/>
                <a:gd name="T2" fmla="*/ 3719 w 3767"/>
                <a:gd name="T3" fmla="*/ 746 h 746"/>
                <a:gd name="T4" fmla="*/ 3767 w 3767"/>
                <a:gd name="T5" fmla="*/ 374 h 746"/>
                <a:gd name="T6" fmla="*/ 3767 w 3767"/>
                <a:gd name="T7" fmla="*/ 363 h 746"/>
                <a:gd name="T8" fmla="*/ 3756 w 3767"/>
                <a:gd name="T9" fmla="*/ 0 h 746"/>
                <a:gd name="T10" fmla="*/ 47 w 3767"/>
                <a:gd name="T11" fmla="*/ 0 h 746"/>
                <a:gd name="T12" fmla="*/ 0 w 3767"/>
                <a:gd name="T13" fmla="*/ 730 h 746"/>
                <a:gd name="T14" fmla="*/ 0 w 3767"/>
                <a:gd name="T15" fmla="*/ 746 h 7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746">
                  <a:moveTo>
                    <a:pt x="0" y="746"/>
                  </a:moveTo>
                  <a:lnTo>
                    <a:pt x="3719" y="746"/>
                  </a:lnTo>
                  <a:lnTo>
                    <a:pt x="3767" y="374"/>
                  </a:lnTo>
                  <a:lnTo>
                    <a:pt x="3767" y="363"/>
                  </a:lnTo>
                  <a:lnTo>
                    <a:pt x="3756" y="0"/>
                  </a:lnTo>
                  <a:lnTo>
                    <a:pt x="47" y="0"/>
                  </a:lnTo>
                  <a:lnTo>
                    <a:pt x="0" y="730"/>
                  </a:lnTo>
                  <a:lnTo>
                    <a:pt x="0" y="746"/>
                  </a:lnTo>
                  <a:close/>
                </a:path>
              </a:pathLst>
            </a:custGeom>
            <a:solidFill>
              <a:srgbClr val="3FD6D6"/>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583" name="Freeform 15"/>
            <p:cNvSpPr>
              <a:spLocks/>
            </p:cNvSpPr>
            <p:nvPr/>
          </p:nvSpPr>
          <p:spPr bwMode="auto">
            <a:xfrm>
              <a:off x="2248" y="2731"/>
              <a:ext cx="1256" cy="243"/>
            </a:xfrm>
            <a:custGeom>
              <a:avLst/>
              <a:gdLst>
                <a:gd name="T0" fmla="*/ 0 w 3767"/>
                <a:gd name="T1" fmla="*/ 730 h 730"/>
                <a:gd name="T2" fmla="*/ 3713 w 3767"/>
                <a:gd name="T3" fmla="*/ 730 h 730"/>
                <a:gd name="T4" fmla="*/ 3767 w 3767"/>
                <a:gd name="T5" fmla="*/ 366 h 730"/>
                <a:gd name="T6" fmla="*/ 3767 w 3767"/>
                <a:gd name="T7" fmla="*/ 355 h 730"/>
                <a:gd name="T8" fmla="*/ 3754 w 3767"/>
                <a:gd name="T9" fmla="*/ 0 h 730"/>
                <a:gd name="T10" fmla="*/ 53 w 3767"/>
                <a:gd name="T11" fmla="*/ 0 h 730"/>
                <a:gd name="T12" fmla="*/ 0 w 3767"/>
                <a:gd name="T13" fmla="*/ 714 h 730"/>
                <a:gd name="T14" fmla="*/ 0 w 3767"/>
                <a:gd name="T15" fmla="*/ 730 h 7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730">
                  <a:moveTo>
                    <a:pt x="0" y="730"/>
                  </a:moveTo>
                  <a:lnTo>
                    <a:pt x="3713" y="730"/>
                  </a:lnTo>
                  <a:lnTo>
                    <a:pt x="3767" y="366"/>
                  </a:lnTo>
                  <a:lnTo>
                    <a:pt x="3767" y="355"/>
                  </a:lnTo>
                  <a:lnTo>
                    <a:pt x="3754" y="0"/>
                  </a:lnTo>
                  <a:lnTo>
                    <a:pt x="53" y="0"/>
                  </a:lnTo>
                  <a:lnTo>
                    <a:pt x="0" y="714"/>
                  </a:lnTo>
                  <a:lnTo>
                    <a:pt x="0" y="730"/>
                  </a:lnTo>
                  <a:close/>
                </a:path>
              </a:pathLst>
            </a:custGeom>
            <a:solidFill>
              <a:srgbClr val="42D3D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584" name="Freeform 16"/>
            <p:cNvSpPr>
              <a:spLocks/>
            </p:cNvSpPr>
            <p:nvPr/>
          </p:nvSpPr>
          <p:spPr bwMode="auto">
            <a:xfrm>
              <a:off x="2248" y="2745"/>
              <a:ext cx="1256" cy="239"/>
            </a:xfrm>
            <a:custGeom>
              <a:avLst/>
              <a:gdLst>
                <a:gd name="T0" fmla="*/ 0 w 3767"/>
                <a:gd name="T1" fmla="*/ 718 h 718"/>
                <a:gd name="T2" fmla="*/ 3709 w 3767"/>
                <a:gd name="T3" fmla="*/ 718 h 718"/>
                <a:gd name="T4" fmla="*/ 3767 w 3767"/>
                <a:gd name="T5" fmla="*/ 360 h 718"/>
                <a:gd name="T6" fmla="*/ 3767 w 3767"/>
                <a:gd name="T7" fmla="*/ 349 h 718"/>
                <a:gd name="T8" fmla="*/ 3753 w 3767"/>
                <a:gd name="T9" fmla="*/ 0 h 718"/>
                <a:gd name="T10" fmla="*/ 57 w 3767"/>
                <a:gd name="T11" fmla="*/ 0 h 718"/>
                <a:gd name="T12" fmla="*/ 0 w 3767"/>
                <a:gd name="T13" fmla="*/ 701 h 718"/>
                <a:gd name="T14" fmla="*/ 0 w 3767"/>
                <a:gd name="T15" fmla="*/ 718 h 7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718">
                  <a:moveTo>
                    <a:pt x="0" y="718"/>
                  </a:moveTo>
                  <a:lnTo>
                    <a:pt x="3709" y="718"/>
                  </a:lnTo>
                  <a:lnTo>
                    <a:pt x="3767" y="360"/>
                  </a:lnTo>
                  <a:lnTo>
                    <a:pt x="3767" y="349"/>
                  </a:lnTo>
                  <a:lnTo>
                    <a:pt x="3753" y="0"/>
                  </a:lnTo>
                  <a:lnTo>
                    <a:pt x="57" y="0"/>
                  </a:lnTo>
                  <a:lnTo>
                    <a:pt x="0" y="701"/>
                  </a:lnTo>
                  <a:lnTo>
                    <a:pt x="0" y="718"/>
                  </a:lnTo>
                  <a:close/>
                </a:path>
              </a:pathLst>
            </a:custGeom>
            <a:solidFill>
              <a:srgbClr val="47D1D1"/>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585" name="Freeform 17"/>
            <p:cNvSpPr>
              <a:spLocks/>
            </p:cNvSpPr>
            <p:nvPr/>
          </p:nvSpPr>
          <p:spPr bwMode="auto">
            <a:xfrm>
              <a:off x="2248" y="2759"/>
              <a:ext cx="1256" cy="234"/>
            </a:xfrm>
            <a:custGeom>
              <a:avLst/>
              <a:gdLst>
                <a:gd name="T0" fmla="*/ 0 w 3767"/>
                <a:gd name="T1" fmla="*/ 703 h 703"/>
                <a:gd name="T2" fmla="*/ 3703 w 3767"/>
                <a:gd name="T3" fmla="*/ 703 h 703"/>
                <a:gd name="T4" fmla="*/ 3767 w 3767"/>
                <a:gd name="T5" fmla="*/ 353 h 703"/>
                <a:gd name="T6" fmla="*/ 3767 w 3767"/>
                <a:gd name="T7" fmla="*/ 342 h 703"/>
                <a:gd name="T8" fmla="*/ 3752 w 3767"/>
                <a:gd name="T9" fmla="*/ 0 h 703"/>
                <a:gd name="T10" fmla="*/ 63 w 3767"/>
                <a:gd name="T11" fmla="*/ 0 h 703"/>
                <a:gd name="T12" fmla="*/ 0 w 3767"/>
                <a:gd name="T13" fmla="*/ 687 h 703"/>
                <a:gd name="T14" fmla="*/ 0 w 3767"/>
                <a:gd name="T15" fmla="*/ 703 h 7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703">
                  <a:moveTo>
                    <a:pt x="0" y="703"/>
                  </a:moveTo>
                  <a:lnTo>
                    <a:pt x="3703" y="703"/>
                  </a:lnTo>
                  <a:lnTo>
                    <a:pt x="3767" y="353"/>
                  </a:lnTo>
                  <a:lnTo>
                    <a:pt x="3767" y="342"/>
                  </a:lnTo>
                  <a:lnTo>
                    <a:pt x="3752" y="0"/>
                  </a:lnTo>
                  <a:lnTo>
                    <a:pt x="63" y="0"/>
                  </a:lnTo>
                  <a:lnTo>
                    <a:pt x="0" y="687"/>
                  </a:lnTo>
                  <a:lnTo>
                    <a:pt x="0" y="703"/>
                  </a:lnTo>
                  <a:close/>
                </a:path>
              </a:pathLst>
            </a:custGeom>
            <a:solidFill>
              <a:srgbClr val="4CD1D1"/>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586" name="Freeform 18"/>
            <p:cNvSpPr>
              <a:spLocks/>
            </p:cNvSpPr>
            <p:nvPr/>
          </p:nvSpPr>
          <p:spPr bwMode="auto">
            <a:xfrm>
              <a:off x="2248" y="2773"/>
              <a:ext cx="1256" cy="229"/>
            </a:xfrm>
            <a:custGeom>
              <a:avLst/>
              <a:gdLst>
                <a:gd name="T0" fmla="*/ 0 w 3767"/>
                <a:gd name="T1" fmla="*/ 689 h 689"/>
                <a:gd name="T2" fmla="*/ 3697 w 3767"/>
                <a:gd name="T3" fmla="*/ 689 h 689"/>
                <a:gd name="T4" fmla="*/ 3767 w 3767"/>
                <a:gd name="T5" fmla="*/ 347 h 689"/>
                <a:gd name="T6" fmla="*/ 3767 w 3767"/>
                <a:gd name="T7" fmla="*/ 334 h 689"/>
                <a:gd name="T8" fmla="*/ 3751 w 3767"/>
                <a:gd name="T9" fmla="*/ 0 h 689"/>
                <a:gd name="T10" fmla="*/ 68 w 3767"/>
                <a:gd name="T11" fmla="*/ 0 h 689"/>
                <a:gd name="T12" fmla="*/ 0 w 3767"/>
                <a:gd name="T13" fmla="*/ 673 h 689"/>
                <a:gd name="T14" fmla="*/ 0 w 3767"/>
                <a:gd name="T15" fmla="*/ 689 h 6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689">
                  <a:moveTo>
                    <a:pt x="0" y="689"/>
                  </a:moveTo>
                  <a:lnTo>
                    <a:pt x="3697" y="689"/>
                  </a:lnTo>
                  <a:lnTo>
                    <a:pt x="3767" y="347"/>
                  </a:lnTo>
                  <a:lnTo>
                    <a:pt x="3767" y="334"/>
                  </a:lnTo>
                  <a:lnTo>
                    <a:pt x="3751" y="0"/>
                  </a:lnTo>
                  <a:lnTo>
                    <a:pt x="68" y="0"/>
                  </a:lnTo>
                  <a:lnTo>
                    <a:pt x="0" y="673"/>
                  </a:lnTo>
                  <a:lnTo>
                    <a:pt x="0" y="689"/>
                  </a:lnTo>
                  <a:close/>
                </a:path>
              </a:pathLst>
            </a:custGeom>
            <a:solidFill>
              <a:srgbClr val="4FCECE"/>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587" name="Freeform 19"/>
            <p:cNvSpPr>
              <a:spLocks/>
            </p:cNvSpPr>
            <p:nvPr/>
          </p:nvSpPr>
          <p:spPr bwMode="auto">
            <a:xfrm>
              <a:off x="2248" y="2787"/>
              <a:ext cx="1256" cy="225"/>
            </a:xfrm>
            <a:custGeom>
              <a:avLst/>
              <a:gdLst>
                <a:gd name="T0" fmla="*/ 0 w 3767"/>
                <a:gd name="T1" fmla="*/ 675 h 675"/>
                <a:gd name="T2" fmla="*/ 3691 w 3767"/>
                <a:gd name="T3" fmla="*/ 675 h 675"/>
                <a:gd name="T4" fmla="*/ 3767 w 3767"/>
                <a:gd name="T5" fmla="*/ 339 h 675"/>
                <a:gd name="T6" fmla="*/ 3767 w 3767"/>
                <a:gd name="T7" fmla="*/ 327 h 675"/>
                <a:gd name="T8" fmla="*/ 3750 w 3767"/>
                <a:gd name="T9" fmla="*/ 0 h 675"/>
                <a:gd name="T10" fmla="*/ 73 w 3767"/>
                <a:gd name="T11" fmla="*/ 0 h 675"/>
                <a:gd name="T12" fmla="*/ 0 w 3767"/>
                <a:gd name="T13" fmla="*/ 658 h 675"/>
                <a:gd name="T14" fmla="*/ 0 w 3767"/>
                <a:gd name="T15" fmla="*/ 675 h 6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675">
                  <a:moveTo>
                    <a:pt x="0" y="675"/>
                  </a:moveTo>
                  <a:lnTo>
                    <a:pt x="3691" y="675"/>
                  </a:lnTo>
                  <a:lnTo>
                    <a:pt x="3767" y="339"/>
                  </a:lnTo>
                  <a:lnTo>
                    <a:pt x="3767" y="327"/>
                  </a:lnTo>
                  <a:lnTo>
                    <a:pt x="3750" y="0"/>
                  </a:lnTo>
                  <a:lnTo>
                    <a:pt x="73" y="0"/>
                  </a:lnTo>
                  <a:lnTo>
                    <a:pt x="0" y="658"/>
                  </a:lnTo>
                  <a:lnTo>
                    <a:pt x="0" y="675"/>
                  </a:lnTo>
                  <a:close/>
                </a:path>
              </a:pathLst>
            </a:custGeom>
            <a:solidFill>
              <a:srgbClr val="51CCCC"/>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588" name="Freeform 20"/>
            <p:cNvSpPr>
              <a:spLocks/>
            </p:cNvSpPr>
            <p:nvPr/>
          </p:nvSpPr>
          <p:spPr bwMode="auto">
            <a:xfrm>
              <a:off x="2248" y="2800"/>
              <a:ext cx="1256" cy="221"/>
            </a:xfrm>
            <a:custGeom>
              <a:avLst/>
              <a:gdLst>
                <a:gd name="T0" fmla="*/ 0 w 3767"/>
                <a:gd name="T1" fmla="*/ 662 h 662"/>
                <a:gd name="T2" fmla="*/ 3687 w 3767"/>
                <a:gd name="T3" fmla="*/ 662 h 662"/>
                <a:gd name="T4" fmla="*/ 3767 w 3767"/>
                <a:gd name="T5" fmla="*/ 333 h 662"/>
                <a:gd name="T6" fmla="*/ 3767 w 3767"/>
                <a:gd name="T7" fmla="*/ 321 h 662"/>
                <a:gd name="T8" fmla="*/ 3749 w 3767"/>
                <a:gd name="T9" fmla="*/ 0 h 662"/>
                <a:gd name="T10" fmla="*/ 79 w 3767"/>
                <a:gd name="T11" fmla="*/ 0 h 662"/>
                <a:gd name="T12" fmla="*/ 0 w 3767"/>
                <a:gd name="T13" fmla="*/ 645 h 662"/>
                <a:gd name="T14" fmla="*/ 0 w 3767"/>
                <a:gd name="T15" fmla="*/ 662 h 6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662">
                  <a:moveTo>
                    <a:pt x="0" y="662"/>
                  </a:moveTo>
                  <a:lnTo>
                    <a:pt x="3687" y="662"/>
                  </a:lnTo>
                  <a:lnTo>
                    <a:pt x="3767" y="333"/>
                  </a:lnTo>
                  <a:lnTo>
                    <a:pt x="3767" y="321"/>
                  </a:lnTo>
                  <a:lnTo>
                    <a:pt x="3749" y="0"/>
                  </a:lnTo>
                  <a:lnTo>
                    <a:pt x="79" y="0"/>
                  </a:lnTo>
                  <a:lnTo>
                    <a:pt x="0" y="645"/>
                  </a:lnTo>
                  <a:lnTo>
                    <a:pt x="0" y="662"/>
                  </a:lnTo>
                  <a:close/>
                </a:path>
              </a:pathLst>
            </a:custGeom>
            <a:solidFill>
              <a:srgbClr val="56C9C9"/>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589" name="Freeform 21"/>
            <p:cNvSpPr>
              <a:spLocks/>
            </p:cNvSpPr>
            <p:nvPr/>
          </p:nvSpPr>
          <p:spPr bwMode="auto">
            <a:xfrm>
              <a:off x="2248" y="2815"/>
              <a:ext cx="1256" cy="215"/>
            </a:xfrm>
            <a:custGeom>
              <a:avLst/>
              <a:gdLst>
                <a:gd name="T0" fmla="*/ 0 w 3767"/>
                <a:gd name="T1" fmla="*/ 646 h 646"/>
                <a:gd name="T2" fmla="*/ 3681 w 3767"/>
                <a:gd name="T3" fmla="*/ 646 h 646"/>
                <a:gd name="T4" fmla="*/ 3767 w 3767"/>
                <a:gd name="T5" fmla="*/ 326 h 646"/>
                <a:gd name="T6" fmla="*/ 3767 w 3767"/>
                <a:gd name="T7" fmla="*/ 312 h 646"/>
                <a:gd name="T8" fmla="*/ 3748 w 3767"/>
                <a:gd name="T9" fmla="*/ 0 h 646"/>
                <a:gd name="T10" fmla="*/ 84 w 3767"/>
                <a:gd name="T11" fmla="*/ 0 h 646"/>
                <a:gd name="T12" fmla="*/ 0 w 3767"/>
                <a:gd name="T13" fmla="*/ 629 h 646"/>
                <a:gd name="T14" fmla="*/ 0 w 3767"/>
                <a:gd name="T15" fmla="*/ 646 h 6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646">
                  <a:moveTo>
                    <a:pt x="0" y="646"/>
                  </a:moveTo>
                  <a:lnTo>
                    <a:pt x="3681" y="646"/>
                  </a:lnTo>
                  <a:lnTo>
                    <a:pt x="3767" y="326"/>
                  </a:lnTo>
                  <a:lnTo>
                    <a:pt x="3767" y="312"/>
                  </a:lnTo>
                  <a:lnTo>
                    <a:pt x="3748" y="0"/>
                  </a:lnTo>
                  <a:lnTo>
                    <a:pt x="84" y="0"/>
                  </a:lnTo>
                  <a:lnTo>
                    <a:pt x="0" y="629"/>
                  </a:lnTo>
                  <a:lnTo>
                    <a:pt x="0" y="646"/>
                  </a:lnTo>
                  <a:close/>
                </a:path>
              </a:pathLst>
            </a:custGeom>
            <a:solidFill>
              <a:srgbClr val="59C6C6"/>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590" name="Freeform 22"/>
            <p:cNvSpPr>
              <a:spLocks/>
            </p:cNvSpPr>
            <p:nvPr/>
          </p:nvSpPr>
          <p:spPr bwMode="auto">
            <a:xfrm>
              <a:off x="2248" y="2828"/>
              <a:ext cx="1256" cy="212"/>
            </a:xfrm>
            <a:custGeom>
              <a:avLst/>
              <a:gdLst>
                <a:gd name="T0" fmla="*/ 0 w 3767"/>
                <a:gd name="T1" fmla="*/ 634 h 634"/>
                <a:gd name="T2" fmla="*/ 3675 w 3767"/>
                <a:gd name="T3" fmla="*/ 634 h 634"/>
                <a:gd name="T4" fmla="*/ 3767 w 3767"/>
                <a:gd name="T5" fmla="*/ 319 h 634"/>
                <a:gd name="T6" fmla="*/ 3767 w 3767"/>
                <a:gd name="T7" fmla="*/ 307 h 634"/>
                <a:gd name="T8" fmla="*/ 3746 w 3767"/>
                <a:gd name="T9" fmla="*/ 0 h 634"/>
                <a:gd name="T10" fmla="*/ 89 w 3767"/>
                <a:gd name="T11" fmla="*/ 0 h 634"/>
                <a:gd name="T12" fmla="*/ 0 w 3767"/>
                <a:gd name="T13" fmla="*/ 617 h 634"/>
                <a:gd name="T14" fmla="*/ 0 w 3767"/>
                <a:gd name="T15" fmla="*/ 634 h 6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634">
                  <a:moveTo>
                    <a:pt x="0" y="634"/>
                  </a:moveTo>
                  <a:lnTo>
                    <a:pt x="3675" y="634"/>
                  </a:lnTo>
                  <a:lnTo>
                    <a:pt x="3767" y="319"/>
                  </a:lnTo>
                  <a:lnTo>
                    <a:pt x="3767" y="307"/>
                  </a:lnTo>
                  <a:lnTo>
                    <a:pt x="3746" y="0"/>
                  </a:lnTo>
                  <a:lnTo>
                    <a:pt x="89" y="0"/>
                  </a:lnTo>
                  <a:lnTo>
                    <a:pt x="0" y="617"/>
                  </a:lnTo>
                  <a:lnTo>
                    <a:pt x="0" y="634"/>
                  </a:lnTo>
                  <a:close/>
                </a:path>
              </a:pathLst>
            </a:custGeom>
            <a:solidFill>
              <a:srgbClr val="5BC4C4"/>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591" name="Freeform 23"/>
            <p:cNvSpPr>
              <a:spLocks/>
            </p:cNvSpPr>
            <p:nvPr/>
          </p:nvSpPr>
          <p:spPr bwMode="auto">
            <a:xfrm>
              <a:off x="2248" y="2842"/>
              <a:ext cx="1256" cy="207"/>
            </a:xfrm>
            <a:custGeom>
              <a:avLst/>
              <a:gdLst>
                <a:gd name="T0" fmla="*/ 0 w 3767"/>
                <a:gd name="T1" fmla="*/ 621 h 621"/>
                <a:gd name="T2" fmla="*/ 3671 w 3767"/>
                <a:gd name="T3" fmla="*/ 621 h 621"/>
                <a:gd name="T4" fmla="*/ 3767 w 3767"/>
                <a:gd name="T5" fmla="*/ 314 h 621"/>
                <a:gd name="T6" fmla="*/ 3767 w 3767"/>
                <a:gd name="T7" fmla="*/ 300 h 621"/>
                <a:gd name="T8" fmla="*/ 3745 w 3767"/>
                <a:gd name="T9" fmla="*/ 0 h 621"/>
                <a:gd name="T10" fmla="*/ 94 w 3767"/>
                <a:gd name="T11" fmla="*/ 0 h 621"/>
                <a:gd name="T12" fmla="*/ 0 w 3767"/>
                <a:gd name="T13" fmla="*/ 603 h 621"/>
                <a:gd name="T14" fmla="*/ 0 w 3767"/>
                <a:gd name="T15" fmla="*/ 621 h 6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621">
                  <a:moveTo>
                    <a:pt x="0" y="621"/>
                  </a:moveTo>
                  <a:lnTo>
                    <a:pt x="3671" y="621"/>
                  </a:lnTo>
                  <a:lnTo>
                    <a:pt x="3767" y="314"/>
                  </a:lnTo>
                  <a:lnTo>
                    <a:pt x="3767" y="300"/>
                  </a:lnTo>
                  <a:lnTo>
                    <a:pt x="3745" y="0"/>
                  </a:lnTo>
                  <a:lnTo>
                    <a:pt x="94" y="0"/>
                  </a:lnTo>
                  <a:lnTo>
                    <a:pt x="0" y="603"/>
                  </a:lnTo>
                  <a:lnTo>
                    <a:pt x="0" y="621"/>
                  </a:lnTo>
                  <a:close/>
                </a:path>
              </a:pathLst>
            </a:custGeom>
            <a:solidFill>
              <a:srgbClr val="63C4C4"/>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592" name="Freeform 24"/>
            <p:cNvSpPr>
              <a:spLocks/>
            </p:cNvSpPr>
            <p:nvPr/>
          </p:nvSpPr>
          <p:spPr bwMode="auto">
            <a:xfrm>
              <a:off x="2248" y="2856"/>
              <a:ext cx="1256" cy="202"/>
            </a:xfrm>
            <a:custGeom>
              <a:avLst/>
              <a:gdLst>
                <a:gd name="T0" fmla="*/ 0 w 3767"/>
                <a:gd name="T1" fmla="*/ 606 h 606"/>
                <a:gd name="T2" fmla="*/ 3665 w 3767"/>
                <a:gd name="T3" fmla="*/ 606 h 606"/>
                <a:gd name="T4" fmla="*/ 3767 w 3767"/>
                <a:gd name="T5" fmla="*/ 306 h 606"/>
                <a:gd name="T6" fmla="*/ 3767 w 3767"/>
                <a:gd name="T7" fmla="*/ 293 h 606"/>
                <a:gd name="T8" fmla="*/ 3743 w 3767"/>
                <a:gd name="T9" fmla="*/ 0 h 606"/>
                <a:gd name="T10" fmla="*/ 100 w 3767"/>
                <a:gd name="T11" fmla="*/ 0 h 606"/>
                <a:gd name="T12" fmla="*/ 0 w 3767"/>
                <a:gd name="T13" fmla="*/ 589 h 606"/>
                <a:gd name="T14" fmla="*/ 0 w 3767"/>
                <a:gd name="T15" fmla="*/ 606 h 60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606">
                  <a:moveTo>
                    <a:pt x="0" y="606"/>
                  </a:moveTo>
                  <a:lnTo>
                    <a:pt x="3665" y="606"/>
                  </a:lnTo>
                  <a:lnTo>
                    <a:pt x="3767" y="306"/>
                  </a:lnTo>
                  <a:lnTo>
                    <a:pt x="3767" y="293"/>
                  </a:lnTo>
                  <a:lnTo>
                    <a:pt x="3743" y="0"/>
                  </a:lnTo>
                  <a:lnTo>
                    <a:pt x="100" y="0"/>
                  </a:lnTo>
                  <a:lnTo>
                    <a:pt x="0" y="589"/>
                  </a:lnTo>
                  <a:lnTo>
                    <a:pt x="0" y="606"/>
                  </a:lnTo>
                  <a:close/>
                </a:path>
              </a:pathLst>
            </a:custGeom>
            <a:solidFill>
              <a:srgbClr val="66C1C1"/>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593" name="Freeform 25"/>
            <p:cNvSpPr>
              <a:spLocks/>
            </p:cNvSpPr>
            <p:nvPr/>
          </p:nvSpPr>
          <p:spPr bwMode="auto">
            <a:xfrm>
              <a:off x="2248" y="2870"/>
              <a:ext cx="1256" cy="198"/>
            </a:xfrm>
            <a:custGeom>
              <a:avLst/>
              <a:gdLst>
                <a:gd name="T0" fmla="*/ 0 w 3767"/>
                <a:gd name="T1" fmla="*/ 593 h 593"/>
                <a:gd name="T2" fmla="*/ 3659 w 3767"/>
                <a:gd name="T3" fmla="*/ 593 h 593"/>
                <a:gd name="T4" fmla="*/ 3767 w 3767"/>
                <a:gd name="T5" fmla="*/ 300 h 593"/>
                <a:gd name="T6" fmla="*/ 3767 w 3767"/>
                <a:gd name="T7" fmla="*/ 286 h 593"/>
                <a:gd name="T8" fmla="*/ 3742 w 3767"/>
                <a:gd name="T9" fmla="*/ 0 h 593"/>
                <a:gd name="T10" fmla="*/ 105 w 3767"/>
                <a:gd name="T11" fmla="*/ 0 h 593"/>
                <a:gd name="T12" fmla="*/ 0 w 3767"/>
                <a:gd name="T13" fmla="*/ 574 h 593"/>
                <a:gd name="T14" fmla="*/ 0 w 3767"/>
                <a:gd name="T15" fmla="*/ 593 h 5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593">
                  <a:moveTo>
                    <a:pt x="0" y="593"/>
                  </a:moveTo>
                  <a:lnTo>
                    <a:pt x="3659" y="593"/>
                  </a:lnTo>
                  <a:lnTo>
                    <a:pt x="3767" y="300"/>
                  </a:lnTo>
                  <a:lnTo>
                    <a:pt x="3767" y="286"/>
                  </a:lnTo>
                  <a:lnTo>
                    <a:pt x="3742" y="0"/>
                  </a:lnTo>
                  <a:lnTo>
                    <a:pt x="105" y="0"/>
                  </a:lnTo>
                  <a:lnTo>
                    <a:pt x="0" y="574"/>
                  </a:lnTo>
                  <a:lnTo>
                    <a:pt x="0" y="593"/>
                  </a:lnTo>
                  <a:close/>
                </a:path>
              </a:pathLst>
            </a:custGeom>
            <a:solidFill>
              <a:srgbClr val="68BFB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594" name="Freeform 26"/>
            <p:cNvSpPr>
              <a:spLocks/>
            </p:cNvSpPr>
            <p:nvPr/>
          </p:nvSpPr>
          <p:spPr bwMode="auto">
            <a:xfrm>
              <a:off x="2248" y="2884"/>
              <a:ext cx="1256" cy="193"/>
            </a:xfrm>
            <a:custGeom>
              <a:avLst/>
              <a:gdLst>
                <a:gd name="T0" fmla="*/ 0 w 3767"/>
                <a:gd name="T1" fmla="*/ 578 h 578"/>
                <a:gd name="T2" fmla="*/ 3655 w 3767"/>
                <a:gd name="T3" fmla="*/ 578 h 578"/>
                <a:gd name="T4" fmla="*/ 3767 w 3767"/>
                <a:gd name="T5" fmla="*/ 293 h 578"/>
                <a:gd name="T6" fmla="*/ 3767 w 3767"/>
                <a:gd name="T7" fmla="*/ 278 h 578"/>
                <a:gd name="T8" fmla="*/ 3741 w 3767"/>
                <a:gd name="T9" fmla="*/ 0 h 578"/>
                <a:gd name="T10" fmla="*/ 110 w 3767"/>
                <a:gd name="T11" fmla="*/ 0 h 578"/>
                <a:gd name="T12" fmla="*/ 0 w 3767"/>
                <a:gd name="T13" fmla="*/ 560 h 578"/>
                <a:gd name="T14" fmla="*/ 0 w 3767"/>
                <a:gd name="T15" fmla="*/ 578 h 5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578">
                  <a:moveTo>
                    <a:pt x="0" y="578"/>
                  </a:moveTo>
                  <a:lnTo>
                    <a:pt x="3655" y="578"/>
                  </a:lnTo>
                  <a:lnTo>
                    <a:pt x="3767" y="293"/>
                  </a:lnTo>
                  <a:lnTo>
                    <a:pt x="3767" y="278"/>
                  </a:lnTo>
                  <a:lnTo>
                    <a:pt x="3741" y="0"/>
                  </a:lnTo>
                  <a:lnTo>
                    <a:pt x="110" y="0"/>
                  </a:lnTo>
                  <a:lnTo>
                    <a:pt x="0" y="560"/>
                  </a:lnTo>
                  <a:lnTo>
                    <a:pt x="0" y="578"/>
                  </a:lnTo>
                  <a:close/>
                </a:path>
              </a:pathLst>
            </a:custGeom>
            <a:solidFill>
              <a:srgbClr val="6BBCBC"/>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595" name="Freeform 27"/>
            <p:cNvSpPr>
              <a:spLocks/>
            </p:cNvSpPr>
            <p:nvPr/>
          </p:nvSpPr>
          <p:spPr bwMode="auto">
            <a:xfrm>
              <a:off x="2248" y="2898"/>
              <a:ext cx="1256" cy="188"/>
            </a:xfrm>
            <a:custGeom>
              <a:avLst/>
              <a:gdLst>
                <a:gd name="T0" fmla="*/ 0 w 3767"/>
                <a:gd name="T1" fmla="*/ 566 h 566"/>
                <a:gd name="T2" fmla="*/ 3649 w 3767"/>
                <a:gd name="T3" fmla="*/ 566 h 566"/>
                <a:gd name="T4" fmla="*/ 3767 w 3767"/>
                <a:gd name="T5" fmla="*/ 286 h 566"/>
                <a:gd name="T6" fmla="*/ 3767 w 3767"/>
                <a:gd name="T7" fmla="*/ 273 h 566"/>
                <a:gd name="T8" fmla="*/ 3740 w 3767"/>
                <a:gd name="T9" fmla="*/ 0 h 566"/>
                <a:gd name="T10" fmla="*/ 116 w 3767"/>
                <a:gd name="T11" fmla="*/ 0 h 566"/>
                <a:gd name="T12" fmla="*/ 0 w 3767"/>
                <a:gd name="T13" fmla="*/ 547 h 566"/>
                <a:gd name="T14" fmla="*/ 0 w 3767"/>
                <a:gd name="T15" fmla="*/ 566 h 5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566">
                  <a:moveTo>
                    <a:pt x="0" y="566"/>
                  </a:moveTo>
                  <a:lnTo>
                    <a:pt x="3649" y="566"/>
                  </a:lnTo>
                  <a:lnTo>
                    <a:pt x="3767" y="286"/>
                  </a:lnTo>
                  <a:lnTo>
                    <a:pt x="3767" y="273"/>
                  </a:lnTo>
                  <a:lnTo>
                    <a:pt x="3740" y="0"/>
                  </a:lnTo>
                  <a:lnTo>
                    <a:pt x="116" y="0"/>
                  </a:lnTo>
                  <a:lnTo>
                    <a:pt x="0" y="547"/>
                  </a:lnTo>
                  <a:lnTo>
                    <a:pt x="0" y="566"/>
                  </a:lnTo>
                  <a:close/>
                </a:path>
              </a:pathLst>
            </a:custGeom>
            <a:solidFill>
              <a:srgbClr val="70BABA"/>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596" name="Freeform 28"/>
            <p:cNvSpPr>
              <a:spLocks/>
            </p:cNvSpPr>
            <p:nvPr/>
          </p:nvSpPr>
          <p:spPr bwMode="auto">
            <a:xfrm>
              <a:off x="2248" y="2912"/>
              <a:ext cx="1256" cy="183"/>
            </a:xfrm>
            <a:custGeom>
              <a:avLst/>
              <a:gdLst>
                <a:gd name="T0" fmla="*/ 0 w 3767"/>
                <a:gd name="T1" fmla="*/ 550 h 550"/>
                <a:gd name="T2" fmla="*/ 3643 w 3767"/>
                <a:gd name="T3" fmla="*/ 550 h 550"/>
                <a:gd name="T4" fmla="*/ 3767 w 3767"/>
                <a:gd name="T5" fmla="*/ 279 h 550"/>
                <a:gd name="T6" fmla="*/ 3767 w 3767"/>
                <a:gd name="T7" fmla="*/ 264 h 550"/>
                <a:gd name="T8" fmla="*/ 3738 w 3767"/>
                <a:gd name="T9" fmla="*/ 0 h 550"/>
                <a:gd name="T10" fmla="*/ 120 w 3767"/>
                <a:gd name="T11" fmla="*/ 0 h 550"/>
                <a:gd name="T12" fmla="*/ 0 w 3767"/>
                <a:gd name="T13" fmla="*/ 532 h 550"/>
                <a:gd name="T14" fmla="*/ 0 w 3767"/>
                <a:gd name="T15" fmla="*/ 550 h 5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550">
                  <a:moveTo>
                    <a:pt x="0" y="550"/>
                  </a:moveTo>
                  <a:lnTo>
                    <a:pt x="3643" y="550"/>
                  </a:lnTo>
                  <a:lnTo>
                    <a:pt x="3767" y="279"/>
                  </a:lnTo>
                  <a:lnTo>
                    <a:pt x="3767" y="264"/>
                  </a:lnTo>
                  <a:lnTo>
                    <a:pt x="3738" y="0"/>
                  </a:lnTo>
                  <a:lnTo>
                    <a:pt x="120" y="0"/>
                  </a:lnTo>
                  <a:lnTo>
                    <a:pt x="0" y="532"/>
                  </a:lnTo>
                  <a:lnTo>
                    <a:pt x="0" y="550"/>
                  </a:lnTo>
                  <a:close/>
                </a:path>
              </a:pathLst>
            </a:custGeom>
            <a:solidFill>
              <a:srgbClr val="72B7B7"/>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597" name="Freeform 29"/>
            <p:cNvSpPr>
              <a:spLocks/>
            </p:cNvSpPr>
            <p:nvPr/>
          </p:nvSpPr>
          <p:spPr bwMode="auto">
            <a:xfrm>
              <a:off x="2248" y="2926"/>
              <a:ext cx="1256" cy="179"/>
            </a:xfrm>
            <a:custGeom>
              <a:avLst/>
              <a:gdLst>
                <a:gd name="T0" fmla="*/ 0 w 3767"/>
                <a:gd name="T1" fmla="*/ 537 h 537"/>
                <a:gd name="T2" fmla="*/ 3638 w 3767"/>
                <a:gd name="T3" fmla="*/ 537 h 537"/>
                <a:gd name="T4" fmla="*/ 3767 w 3767"/>
                <a:gd name="T5" fmla="*/ 272 h 537"/>
                <a:gd name="T6" fmla="*/ 3767 w 3767"/>
                <a:gd name="T7" fmla="*/ 257 h 537"/>
                <a:gd name="T8" fmla="*/ 3737 w 3767"/>
                <a:gd name="T9" fmla="*/ 0 h 537"/>
                <a:gd name="T10" fmla="*/ 126 w 3767"/>
                <a:gd name="T11" fmla="*/ 0 h 537"/>
                <a:gd name="T12" fmla="*/ 0 w 3767"/>
                <a:gd name="T13" fmla="*/ 518 h 537"/>
                <a:gd name="T14" fmla="*/ 0 w 3767"/>
                <a:gd name="T15" fmla="*/ 537 h 5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537">
                  <a:moveTo>
                    <a:pt x="0" y="537"/>
                  </a:moveTo>
                  <a:lnTo>
                    <a:pt x="3638" y="537"/>
                  </a:lnTo>
                  <a:lnTo>
                    <a:pt x="3767" y="272"/>
                  </a:lnTo>
                  <a:lnTo>
                    <a:pt x="3767" y="257"/>
                  </a:lnTo>
                  <a:lnTo>
                    <a:pt x="3737" y="0"/>
                  </a:lnTo>
                  <a:lnTo>
                    <a:pt x="126" y="0"/>
                  </a:lnTo>
                  <a:lnTo>
                    <a:pt x="0" y="518"/>
                  </a:lnTo>
                  <a:lnTo>
                    <a:pt x="0" y="537"/>
                  </a:lnTo>
                  <a:close/>
                </a:path>
              </a:pathLst>
            </a:custGeom>
            <a:solidFill>
              <a:srgbClr val="75B5B5"/>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598" name="Freeform 30"/>
            <p:cNvSpPr>
              <a:spLocks/>
            </p:cNvSpPr>
            <p:nvPr/>
          </p:nvSpPr>
          <p:spPr bwMode="auto">
            <a:xfrm>
              <a:off x="2248" y="2939"/>
              <a:ext cx="1256" cy="175"/>
            </a:xfrm>
            <a:custGeom>
              <a:avLst/>
              <a:gdLst>
                <a:gd name="T0" fmla="*/ 0 w 3767"/>
                <a:gd name="T1" fmla="*/ 524 h 524"/>
                <a:gd name="T2" fmla="*/ 3633 w 3767"/>
                <a:gd name="T3" fmla="*/ 524 h 524"/>
                <a:gd name="T4" fmla="*/ 3767 w 3767"/>
                <a:gd name="T5" fmla="*/ 267 h 524"/>
                <a:gd name="T6" fmla="*/ 3767 w 3767"/>
                <a:gd name="T7" fmla="*/ 252 h 524"/>
                <a:gd name="T8" fmla="*/ 3736 w 3767"/>
                <a:gd name="T9" fmla="*/ 0 h 524"/>
                <a:gd name="T10" fmla="*/ 132 w 3767"/>
                <a:gd name="T11" fmla="*/ 0 h 524"/>
                <a:gd name="T12" fmla="*/ 0 w 3767"/>
                <a:gd name="T13" fmla="*/ 505 h 524"/>
                <a:gd name="T14" fmla="*/ 0 w 3767"/>
                <a:gd name="T15" fmla="*/ 524 h 5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524">
                  <a:moveTo>
                    <a:pt x="0" y="524"/>
                  </a:moveTo>
                  <a:lnTo>
                    <a:pt x="3633" y="524"/>
                  </a:lnTo>
                  <a:lnTo>
                    <a:pt x="3767" y="267"/>
                  </a:lnTo>
                  <a:lnTo>
                    <a:pt x="3767" y="252"/>
                  </a:lnTo>
                  <a:lnTo>
                    <a:pt x="3736" y="0"/>
                  </a:lnTo>
                  <a:lnTo>
                    <a:pt x="132" y="0"/>
                  </a:lnTo>
                  <a:lnTo>
                    <a:pt x="0" y="505"/>
                  </a:lnTo>
                  <a:lnTo>
                    <a:pt x="0" y="524"/>
                  </a:lnTo>
                  <a:close/>
                </a:path>
              </a:pathLst>
            </a:custGeom>
            <a:solidFill>
              <a:srgbClr val="7AB2B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599" name="Freeform 31"/>
            <p:cNvSpPr>
              <a:spLocks/>
            </p:cNvSpPr>
            <p:nvPr/>
          </p:nvSpPr>
          <p:spPr bwMode="auto">
            <a:xfrm>
              <a:off x="2248" y="2953"/>
              <a:ext cx="1256" cy="170"/>
            </a:xfrm>
            <a:custGeom>
              <a:avLst/>
              <a:gdLst>
                <a:gd name="T0" fmla="*/ 0 w 3767"/>
                <a:gd name="T1" fmla="*/ 510 h 510"/>
                <a:gd name="T2" fmla="*/ 3627 w 3767"/>
                <a:gd name="T3" fmla="*/ 510 h 510"/>
                <a:gd name="T4" fmla="*/ 3767 w 3767"/>
                <a:gd name="T5" fmla="*/ 260 h 510"/>
                <a:gd name="T6" fmla="*/ 3767 w 3767"/>
                <a:gd name="T7" fmla="*/ 244 h 510"/>
                <a:gd name="T8" fmla="*/ 3735 w 3767"/>
                <a:gd name="T9" fmla="*/ 0 h 510"/>
                <a:gd name="T10" fmla="*/ 136 w 3767"/>
                <a:gd name="T11" fmla="*/ 0 h 510"/>
                <a:gd name="T12" fmla="*/ 0 w 3767"/>
                <a:gd name="T13" fmla="*/ 490 h 510"/>
                <a:gd name="T14" fmla="*/ 0 w 3767"/>
                <a:gd name="T15" fmla="*/ 510 h 5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510">
                  <a:moveTo>
                    <a:pt x="0" y="510"/>
                  </a:moveTo>
                  <a:lnTo>
                    <a:pt x="3627" y="510"/>
                  </a:lnTo>
                  <a:lnTo>
                    <a:pt x="3767" y="260"/>
                  </a:lnTo>
                  <a:lnTo>
                    <a:pt x="3767" y="244"/>
                  </a:lnTo>
                  <a:lnTo>
                    <a:pt x="3735" y="0"/>
                  </a:lnTo>
                  <a:lnTo>
                    <a:pt x="136" y="0"/>
                  </a:lnTo>
                  <a:lnTo>
                    <a:pt x="0" y="490"/>
                  </a:lnTo>
                  <a:lnTo>
                    <a:pt x="0" y="510"/>
                  </a:lnTo>
                  <a:close/>
                </a:path>
              </a:pathLst>
            </a:custGeom>
            <a:solidFill>
              <a:srgbClr val="7CB2B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00" name="Freeform 32"/>
            <p:cNvSpPr>
              <a:spLocks/>
            </p:cNvSpPr>
            <p:nvPr/>
          </p:nvSpPr>
          <p:spPr bwMode="auto">
            <a:xfrm>
              <a:off x="2248" y="2967"/>
              <a:ext cx="1256" cy="165"/>
            </a:xfrm>
            <a:custGeom>
              <a:avLst/>
              <a:gdLst>
                <a:gd name="T0" fmla="*/ 0 w 3767"/>
                <a:gd name="T1" fmla="*/ 495 h 495"/>
                <a:gd name="T2" fmla="*/ 3622 w 3767"/>
                <a:gd name="T3" fmla="*/ 495 h 495"/>
                <a:gd name="T4" fmla="*/ 3767 w 3767"/>
                <a:gd name="T5" fmla="*/ 253 h 495"/>
                <a:gd name="T6" fmla="*/ 3767 w 3767"/>
                <a:gd name="T7" fmla="*/ 237 h 495"/>
                <a:gd name="T8" fmla="*/ 3734 w 3767"/>
                <a:gd name="T9" fmla="*/ 0 h 495"/>
                <a:gd name="T10" fmla="*/ 142 w 3767"/>
                <a:gd name="T11" fmla="*/ 0 h 495"/>
                <a:gd name="T12" fmla="*/ 0 w 3767"/>
                <a:gd name="T13" fmla="*/ 477 h 495"/>
                <a:gd name="T14" fmla="*/ 0 w 3767"/>
                <a:gd name="T15" fmla="*/ 495 h 4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495">
                  <a:moveTo>
                    <a:pt x="0" y="495"/>
                  </a:moveTo>
                  <a:lnTo>
                    <a:pt x="3622" y="495"/>
                  </a:lnTo>
                  <a:lnTo>
                    <a:pt x="3767" y="253"/>
                  </a:lnTo>
                  <a:lnTo>
                    <a:pt x="3767" y="237"/>
                  </a:lnTo>
                  <a:lnTo>
                    <a:pt x="3734" y="0"/>
                  </a:lnTo>
                  <a:lnTo>
                    <a:pt x="142" y="0"/>
                  </a:lnTo>
                  <a:lnTo>
                    <a:pt x="0" y="477"/>
                  </a:lnTo>
                  <a:lnTo>
                    <a:pt x="0" y="495"/>
                  </a:lnTo>
                  <a:close/>
                </a:path>
              </a:pathLst>
            </a:custGeom>
            <a:solidFill>
              <a:srgbClr val="82AFA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01" name="Freeform 33"/>
            <p:cNvSpPr>
              <a:spLocks/>
            </p:cNvSpPr>
            <p:nvPr/>
          </p:nvSpPr>
          <p:spPr bwMode="auto">
            <a:xfrm>
              <a:off x="2248" y="2981"/>
              <a:ext cx="1256" cy="161"/>
            </a:xfrm>
            <a:custGeom>
              <a:avLst/>
              <a:gdLst>
                <a:gd name="T0" fmla="*/ 0 w 3767"/>
                <a:gd name="T1" fmla="*/ 482 h 482"/>
                <a:gd name="T2" fmla="*/ 3617 w 3767"/>
                <a:gd name="T3" fmla="*/ 482 h 482"/>
                <a:gd name="T4" fmla="*/ 3767 w 3767"/>
                <a:gd name="T5" fmla="*/ 246 h 482"/>
                <a:gd name="T6" fmla="*/ 3767 w 3767"/>
                <a:gd name="T7" fmla="*/ 230 h 482"/>
                <a:gd name="T8" fmla="*/ 3733 w 3767"/>
                <a:gd name="T9" fmla="*/ 0 h 482"/>
                <a:gd name="T10" fmla="*/ 147 w 3767"/>
                <a:gd name="T11" fmla="*/ 0 h 482"/>
                <a:gd name="T12" fmla="*/ 0 w 3767"/>
                <a:gd name="T13" fmla="*/ 462 h 482"/>
                <a:gd name="T14" fmla="*/ 0 w 3767"/>
                <a:gd name="T15" fmla="*/ 482 h 4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482">
                  <a:moveTo>
                    <a:pt x="0" y="482"/>
                  </a:moveTo>
                  <a:lnTo>
                    <a:pt x="3617" y="482"/>
                  </a:lnTo>
                  <a:lnTo>
                    <a:pt x="3767" y="246"/>
                  </a:lnTo>
                  <a:lnTo>
                    <a:pt x="3767" y="230"/>
                  </a:lnTo>
                  <a:lnTo>
                    <a:pt x="3733" y="0"/>
                  </a:lnTo>
                  <a:lnTo>
                    <a:pt x="147" y="0"/>
                  </a:lnTo>
                  <a:lnTo>
                    <a:pt x="0" y="462"/>
                  </a:lnTo>
                  <a:lnTo>
                    <a:pt x="0" y="482"/>
                  </a:lnTo>
                  <a:close/>
                </a:path>
              </a:pathLst>
            </a:custGeom>
            <a:solidFill>
              <a:srgbClr val="87AFA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02" name="Freeform 34"/>
            <p:cNvSpPr>
              <a:spLocks/>
            </p:cNvSpPr>
            <p:nvPr/>
          </p:nvSpPr>
          <p:spPr bwMode="auto">
            <a:xfrm>
              <a:off x="2248" y="2995"/>
              <a:ext cx="1256" cy="156"/>
            </a:xfrm>
            <a:custGeom>
              <a:avLst/>
              <a:gdLst>
                <a:gd name="T0" fmla="*/ 0 w 3767"/>
                <a:gd name="T1" fmla="*/ 468 h 468"/>
                <a:gd name="T2" fmla="*/ 3611 w 3767"/>
                <a:gd name="T3" fmla="*/ 468 h 468"/>
                <a:gd name="T4" fmla="*/ 3767 w 3767"/>
                <a:gd name="T5" fmla="*/ 239 h 468"/>
                <a:gd name="T6" fmla="*/ 3767 w 3767"/>
                <a:gd name="T7" fmla="*/ 223 h 468"/>
                <a:gd name="T8" fmla="*/ 3732 w 3767"/>
                <a:gd name="T9" fmla="*/ 0 h 468"/>
                <a:gd name="T10" fmla="*/ 152 w 3767"/>
                <a:gd name="T11" fmla="*/ 0 h 468"/>
                <a:gd name="T12" fmla="*/ 0 w 3767"/>
                <a:gd name="T13" fmla="*/ 449 h 468"/>
                <a:gd name="T14" fmla="*/ 0 w 3767"/>
                <a:gd name="T15" fmla="*/ 468 h 4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468">
                  <a:moveTo>
                    <a:pt x="0" y="468"/>
                  </a:moveTo>
                  <a:lnTo>
                    <a:pt x="3611" y="468"/>
                  </a:lnTo>
                  <a:lnTo>
                    <a:pt x="3767" y="239"/>
                  </a:lnTo>
                  <a:lnTo>
                    <a:pt x="3767" y="223"/>
                  </a:lnTo>
                  <a:lnTo>
                    <a:pt x="3732" y="0"/>
                  </a:lnTo>
                  <a:lnTo>
                    <a:pt x="152" y="0"/>
                  </a:lnTo>
                  <a:lnTo>
                    <a:pt x="0" y="449"/>
                  </a:lnTo>
                  <a:lnTo>
                    <a:pt x="0" y="468"/>
                  </a:lnTo>
                  <a:close/>
                </a:path>
              </a:pathLst>
            </a:custGeom>
            <a:solidFill>
              <a:srgbClr val="89AAAA"/>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03" name="Freeform 35"/>
            <p:cNvSpPr>
              <a:spLocks/>
            </p:cNvSpPr>
            <p:nvPr/>
          </p:nvSpPr>
          <p:spPr bwMode="auto">
            <a:xfrm>
              <a:off x="2248" y="3009"/>
              <a:ext cx="1256" cy="152"/>
            </a:xfrm>
            <a:custGeom>
              <a:avLst/>
              <a:gdLst>
                <a:gd name="T0" fmla="*/ 0 w 3767"/>
                <a:gd name="T1" fmla="*/ 455 h 455"/>
                <a:gd name="T2" fmla="*/ 3606 w 3767"/>
                <a:gd name="T3" fmla="*/ 455 h 455"/>
                <a:gd name="T4" fmla="*/ 3767 w 3767"/>
                <a:gd name="T5" fmla="*/ 233 h 455"/>
                <a:gd name="T6" fmla="*/ 3767 w 3767"/>
                <a:gd name="T7" fmla="*/ 216 h 455"/>
                <a:gd name="T8" fmla="*/ 3729 w 3767"/>
                <a:gd name="T9" fmla="*/ 0 h 455"/>
                <a:gd name="T10" fmla="*/ 158 w 3767"/>
                <a:gd name="T11" fmla="*/ 0 h 455"/>
                <a:gd name="T12" fmla="*/ 0 w 3767"/>
                <a:gd name="T13" fmla="*/ 434 h 455"/>
                <a:gd name="T14" fmla="*/ 0 w 3767"/>
                <a:gd name="T15" fmla="*/ 455 h 4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455">
                  <a:moveTo>
                    <a:pt x="0" y="455"/>
                  </a:moveTo>
                  <a:lnTo>
                    <a:pt x="3606" y="455"/>
                  </a:lnTo>
                  <a:lnTo>
                    <a:pt x="3767" y="233"/>
                  </a:lnTo>
                  <a:lnTo>
                    <a:pt x="3767" y="216"/>
                  </a:lnTo>
                  <a:lnTo>
                    <a:pt x="3729" y="0"/>
                  </a:lnTo>
                  <a:lnTo>
                    <a:pt x="158" y="0"/>
                  </a:lnTo>
                  <a:lnTo>
                    <a:pt x="0" y="434"/>
                  </a:lnTo>
                  <a:lnTo>
                    <a:pt x="0" y="455"/>
                  </a:lnTo>
                  <a:close/>
                </a:path>
              </a:pathLst>
            </a:custGeom>
            <a:solidFill>
              <a:srgbClr val="8CAAAA"/>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04" name="Freeform 36"/>
            <p:cNvSpPr>
              <a:spLocks/>
            </p:cNvSpPr>
            <p:nvPr/>
          </p:nvSpPr>
          <p:spPr bwMode="auto">
            <a:xfrm>
              <a:off x="2248" y="3023"/>
              <a:ext cx="1256" cy="147"/>
            </a:xfrm>
            <a:custGeom>
              <a:avLst/>
              <a:gdLst>
                <a:gd name="T0" fmla="*/ 0 w 3767"/>
                <a:gd name="T1" fmla="*/ 441 h 441"/>
                <a:gd name="T2" fmla="*/ 3601 w 3767"/>
                <a:gd name="T3" fmla="*/ 441 h 441"/>
                <a:gd name="T4" fmla="*/ 3767 w 3767"/>
                <a:gd name="T5" fmla="*/ 226 h 441"/>
                <a:gd name="T6" fmla="*/ 3767 w 3767"/>
                <a:gd name="T7" fmla="*/ 209 h 441"/>
                <a:gd name="T8" fmla="*/ 3728 w 3767"/>
                <a:gd name="T9" fmla="*/ 0 h 441"/>
                <a:gd name="T10" fmla="*/ 163 w 3767"/>
                <a:gd name="T11" fmla="*/ 0 h 441"/>
                <a:gd name="T12" fmla="*/ 0 w 3767"/>
                <a:gd name="T13" fmla="*/ 420 h 441"/>
                <a:gd name="T14" fmla="*/ 0 w 3767"/>
                <a:gd name="T15" fmla="*/ 441 h 4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441">
                  <a:moveTo>
                    <a:pt x="0" y="441"/>
                  </a:moveTo>
                  <a:lnTo>
                    <a:pt x="3601" y="441"/>
                  </a:lnTo>
                  <a:lnTo>
                    <a:pt x="3767" y="226"/>
                  </a:lnTo>
                  <a:lnTo>
                    <a:pt x="3767" y="209"/>
                  </a:lnTo>
                  <a:lnTo>
                    <a:pt x="3728" y="0"/>
                  </a:lnTo>
                  <a:lnTo>
                    <a:pt x="163" y="0"/>
                  </a:lnTo>
                  <a:lnTo>
                    <a:pt x="0" y="420"/>
                  </a:lnTo>
                  <a:lnTo>
                    <a:pt x="0" y="441"/>
                  </a:lnTo>
                  <a:close/>
                </a:path>
              </a:pathLst>
            </a:custGeom>
            <a:solidFill>
              <a:srgbClr val="91A5A5"/>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05" name="Freeform 37"/>
            <p:cNvSpPr>
              <a:spLocks/>
            </p:cNvSpPr>
            <p:nvPr/>
          </p:nvSpPr>
          <p:spPr bwMode="auto">
            <a:xfrm>
              <a:off x="2248" y="3037"/>
              <a:ext cx="1256" cy="142"/>
            </a:xfrm>
            <a:custGeom>
              <a:avLst/>
              <a:gdLst>
                <a:gd name="T0" fmla="*/ 0 w 3767"/>
                <a:gd name="T1" fmla="*/ 426 h 426"/>
                <a:gd name="T2" fmla="*/ 3595 w 3767"/>
                <a:gd name="T3" fmla="*/ 426 h 426"/>
                <a:gd name="T4" fmla="*/ 3767 w 3767"/>
                <a:gd name="T5" fmla="*/ 219 h 426"/>
                <a:gd name="T6" fmla="*/ 3767 w 3767"/>
                <a:gd name="T7" fmla="*/ 202 h 426"/>
                <a:gd name="T8" fmla="*/ 3727 w 3767"/>
                <a:gd name="T9" fmla="*/ 0 h 426"/>
                <a:gd name="T10" fmla="*/ 168 w 3767"/>
                <a:gd name="T11" fmla="*/ 0 h 426"/>
                <a:gd name="T12" fmla="*/ 0 w 3767"/>
                <a:gd name="T13" fmla="*/ 407 h 426"/>
                <a:gd name="T14" fmla="*/ 0 w 3767"/>
                <a:gd name="T15" fmla="*/ 426 h 4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426">
                  <a:moveTo>
                    <a:pt x="0" y="426"/>
                  </a:moveTo>
                  <a:lnTo>
                    <a:pt x="3595" y="426"/>
                  </a:lnTo>
                  <a:lnTo>
                    <a:pt x="3767" y="219"/>
                  </a:lnTo>
                  <a:lnTo>
                    <a:pt x="3767" y="202"/>
                  </a:lnTo>
                  <a:lnTo>
                    <a:pt x="3727" y="0"/>
                  </a:lnTo>
                  <a:lnTo>
                    <a:pt x="168" y="0"/>
                  </a:lnTo>
                  <a:lnTo>
                    <a:pt x="0" y="407"/>
                  </a:lnTo>
                  <a:lnTo>
                    <a:pt x="0" y="426"/>
                  </a:lnTo>
                  <a:close/>
                </a:path>
              </a:pathLst>
            </a:custGeom>
            <a:solidFill>
              <a:srgbClr val="93A5A5"/>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06" name="Freeform 38"/>
            <p:cNvSpPr>
              <a:spLocks/>
            </p:cNvSpPr>
            <p:nvPr/>
          </p:nvSpPr>
          <p:spPr bwMode="auto">
            <a:xfrm>
              <a:off x="2248" y="3051"/>
              <a:ext cx="1256" cy="138"/>
            </a:xfrm>
            <a:custGeom>
              <a:avLst/>
              <a:gdLst>
                <a:gd name="T0" fmla="*/ 0 w 3767"/>
                <a:gd name="T1" fmla="*/ 414 h 414"/>
                <a:gd name="T2" fmla="*/ 3590 w 3767"/>
                <a:gd name="T3" fmla="*/ 414 h 414"/>
                <a:gd name="T4" fmla="*/ 3767 w 3767"/>
                <a:gd name="T5" fmla="*/ 213 h 414"/>
                <a:gd name="T6" fmla="*/ 3767 w 3767"/>
                <a:gd name="T7" fmla="*/ 195 h 414"/>
                <a:gd name="T8" fmla="*/ 3726 w 3767"/>
                <a:gd name="T9" fmla="*/ 0 h 414"/>
                <a:gd name="T10" fmla="*/ 173 w 3767"/>
                <a:gd name="T11" fmla="*/ 0 h 414"/>
                <a:gd name="T12" fmla="*/ 0 w 3767"/>
                <a:gd name="T13" fmla="*/ 393 h 414"/>
                <a:gd name="T14" fmla="*/ 0 w 3767"/>
                <a:gd name="T15" fmla="*/ 414 h 4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414">
                  <a:moveTo>
                    <a:pt x="0" y="414"/>
                  </a:moveTo>
                  <a:lnTo>
                    <a:pt x="3590" y="414"/>
                  </a:lnTo>
                  <a:lnTo>
                    <a:pt x="3767" y="213"/>
                  </a:lnTo>
                  <a:lnTo>
                    <a:pt x="3767" y="195"/>
                  </a:lnTo>
                  <a:lnTo>
                    <a:pt x="3726" y="0"/>
                  </a:lnTo>
                  <a:lnTo>
                    <a:pt x="173" y="0"/>
                  </a:lnTo>
                  <a:lnTo>
                    <a:pt x="0" y="393"/>
                  </a:lnTo>
                  <a:lnTo>
                    <a:pt x="0" y="414"/>
                  </a:lnTo>
                  <a:close/>
                </a:path>
              </a:pathLst>
            </a:custGeom>
            <a:solidFill>
              <a:srgbClr val="96A0A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07" name="Freeform 39"/>
            <p:cNvSpPr>
              <a:spLocks/>
            </p:cNvSpPr>
            <p:nvPr/>
          </p:nvSpPr>
          <p:spPr bwMode="auto">
            <a:xfrm>
              <a:off x="2248" y="3065"/>
              <a:ext cx="1256" cy="133"/>
            </a:xfrm>
            <a:custGeom>
              <a:avLst/>
              <a:gdLst>
                <a:gd name="T0" fmla="*/ 0 w 3767"/>
                <a:gd name="T1" fmla="*/ 399 h 399"/>
                <a:gd name="T2" fmla="*/ 3585 w 3767"/>
                <a:gd name="T3" fmla="*/ 399 h 399"/>
                <a:gd name="T4" fmla="*/ 3767 w 3767"/>
                <a:gd name="T5" fmla="*/ 207 h 399"/>
                <a:gd name="T6" fmla="*/ 3767 w 3767"/>
                <a:gd name="T7" fmla="*/ 188 h 399"/>
                <a:gd name="T8" fmla="*/ 3725 w 3767"/>
                <a:gd name="T9" fmla="*/ 0 h 399"/>
                <a:gd name="T10" fmla="*/ 179 w 3767"/>
                <a:gd name="T11" fmla="*/ 0 h 399"/>
                <a:gd name="T12" fmla="*/ 0 w 3767"/>
                <a:gd name="T13" fmla="*/ 378 h 399"/>
                <a:gd name="T14" fmla="*/ 0 w 3767"/>
                <a:gd name="T15" fmla="*/ 399 h 3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399">
                  <a:moveTo>
                    <a:pt x="0" y="399"/>
                  </a:moveTo>
                  <a:lnTo>
                    <a:pt x="3585" y="399"/>
                  </a:lnTo>
                  <a:lnTo>
                    <a:pt x="3767" y="207"/>
                  </a:lnTo>
                  <a:lnTo>
                    <a:pt x="3767" y="188"/>
                  </a:lnTo>
                  <a:lnTo>
                    <a:pt x="3725" y="0"/>
                  </a:lnTo>
                  <a:lnTo>
                    <a:pt x="179" y="0"/>
                  </a:lnTo>
                  <a:lnTo>
                    <a:pt x="0" y="378"/>
                  </a:lnTo>
                  <a:lnTo>
                    <a:pt x="0" y="399"/>
                  </a:lnTo>
                  <a:close/>
                </a:path>
              </a:pathLst>
            </a:custGeom>
            <a:solidFill>
              <a:srgbClr val="9BA0A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08" name="Freeform 40"/>
            <p:cNvSpPr>
              <a:spLocks/>
            </p:cNvSpPr>
            <p:nvPr/>
          </p:nvSpPr>
          <p:spPr bwMode="auto">
            <a:xfrm>
              <a:off x="2248" y="3079"/>
              <a:ext cx="1256" cy="128"/>
            </a:xfrm>
            <a:custGeom>
              <a:avLst/>
              <a:gdLst>
                <a:gd name="T0" fmla="*/ 0 w 3767"/>
                <a:gd name="T1" fmla="*/ 385 h 385"/>
                <a:gd name="T2" fmla="*/ 3579 w 3767"/>
                <a:gd name="T3" fmla="*/ 385 h 385"/>
                <a:gd name="T4" fmla="*/ 3767 w 3767"/>
                <a:gd name="T5" fmla="*/ 199 h 385"/>
                <a:gd name="T6" fmla="*/ 3767 w 3767"/>
                <a:gd name="T7" fmla="*/ 181 h 385"/>
                <a:gd name="T8" fmla="*/ 3724 w 3767"/>
                <a:gd name="T9" fmla="*/ 0 h 385"/>
                <a:gd name="T10" fmla="*/ 184 w 3767"/>
                <a:gd name="T11" fmla="*/ 0 h 385"/>
                <a:gd name="T12" fmla="*/ 0 w 3767"/>
                <a:gd name="T13" fmla="*/ 364 h 385"/>
                <a:gd name="T14" fmla="*/ 0 w 3767"/>
                <a:gd name="T15" fmla="*/ 385 h 3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385">
                  <a:moveTo>
                    <a:pt x="0" y="385"/>
                  </a:moveTo>
                  <a:lnTo>
                    <a:pt x="3579" y="385"/>
                  </a:lnTo>
                  <a:lnTo>
                    <a:pt x="3767" y="199"/>
                  </a:lnTo>
                  <a:lnTo>
                    <a:pt x="3767" y="181"/>
                  </a:lnTo>
                  <a:lnTo>
                    <a:pt x="3724" y="0"/>
                  </a:lnTo>
                  <a:lnTo>
                    <a:pt x="184" y="0"/>
                  </a:lnTo>
                  <a:lnTo>
                    <a:pt x="0" y="364"/>
                  </a:lnTo>
                  <a:lnTo>
                    <a:pt x="0" y="385"/>
                  </a:lnTo>
                  <a:close/>
                </a:path>
              </a:pathLst>
            </a:custGeom>
            <a:solidFill>
              <a:srgbClr val="9E9B9B"/>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09" name="Freeform 41"/>
            <p:cNvSpPr>
              <a:spLocks/>
            </p:cNvSpPr>
            <p:nvPr/>
          </p:nvSpPr>
          <p:spPr bwMode="auto">
            <a:xfrm>
              <a:off x="2248" y="3092"/>
              <a:ext cx="1256" cy="124"/>
            </a:xfrm>
            <a:custGeom>
              <a:avLst/>
              <a:gdLst>
                <a:gd name="T0" fmla="*/ 0 w 3767"/>
                <a:gd name="T1" fmla="*/ 372 h 372"/>
                <a:gd name="T2" fmla="*/ 3574 w 3767"/>
                <a:gd name="T3" fmla="*/ 372 h 372"/>
                <a:gd name="T4" fmla="*/ 3767 w 3767"/>
                <a:gd name="T5" fmla="*/ 194 h 372"/>
                <a:gd name="T6" fmla="*/ 3767 w 3767"/>
                <a:gd name="T7" fmla="*/ 174 h 372"/>
                <a:gd name="T8" fmla="*/ 3722 w 3767"/>
                <a:gd name="T9" fmla="*/ 0 h 372"/>
                <a:gd name="T10" fmla="*/ 189 w 3767"/>
                <a:gd name="T11" fmla="*/ 0 h 372"/>
                <a:gd name="T12" fmla="*/ 0 w 3767"/>
                <a:gd name="T13" fmla="*/ 350 h 372"/>
                <a:gd name="T14" fmla="*/ 0 w 3767"/>
                <a:gd name="T15" fmla="*/ 372 h 3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372">
                  <a:moveTo>
                    <a:pt x="0" y="372"/>
                  </a:moveTo>
                  <a:lnTo>
                    <a:pt x="3574" y="372"/>
                  </a:lnTo>
                  <a:lnTo>
                    <a:pt x="3767" y="194"/>
                  </a:lnTo>
                  <a:lnTo>
                    <a:pt x="3767" y="174"/>
                  </a:lnTo>
                  <a:lnTo>
                    <a:pt x="3722" y="0"/>
                  </a:lnTo>
                  <a:lnTo>
                    <a:pt x="189" y="0"/>
                  </a:lnTo>
                  <a:lnTo>
                    <a:pt x="0" y="350"/>
                  </a:lnTo>
                  <a:lnTo>
                    <a:pt x="0" y="372"/>
                  </a:lnTo>
                  <a:close/>
                </a:path>
              </a:pathLst>
            </a:custGeom>
            <a:solidFill>
              <a:srgbClr val="A39E9E"/>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10" name="Freeform 42"/>
            <p:cNvSpPr>
              <a:spLocks/>
            </p:cNvSpPr>
            <p:nvPr/>
          </p:nvSpPr>
          <p:spPr bwMode="auto">
            <a:xfrm>
              <a:off x="2248" y="3106"/>
              <a:ext cx="1256" cy="120"/>
            </a:xfrm>
            <a:custGeom>
              <a:avLst/>
              <a:gdLst>
                <a:gd name="T0" fmla="*/ 0 w 3767"/>
                <a:gd name="T1" fmla="*/ 358 h 358"/>
                <a:gd name="T2" fmla="*/ 3568 w 3767"/>
                <a:gd name="T3" fmla="*/ 358 h 358"/>
                <a:gd name="T4" fmla="*/ 3767 w 3767"/>
                <a:gd name="T5" fmla="*/ 186 h 358"/>
                <a:gd name="T6" fmla="*/ 3767 w 3767"/>
                <a:gd name="T7" fmla="*/ 168 h 358"/>
                <a:gd name="T8" fmla="*/ 3721 w 3767"/>
                <a:gd name="T9" fmla="*/ 0 h 358"/>
                <a:gd name="T10" fmla="*/ 195 w 3767"/>
                <a:gd name="T11" fmla="*/ 0 h 358"/>
                <a:gd name="T12" fmla="*/ 0 w 3767"/>
                <a:gd name="T13" fmla="*/ 337 h 358"/>
                <a:gd name="T14" fmla="*/ 0 w 3767"/>
                <a:gd name="T15" fmla="*/ 358 h 3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358">
                  <a:moveTo>
                    <a:pt x="0" y="358"/>
                  </a:moveTo>
                  <a:lnTo>
                    <a:pt x="3568" y="358"/>
                  </a:lnTo>
                  <a:lnTo>
                    <a:pt x="3767" y="186"/>
                  </a:lnTo>
                  <a:lnTo>
                    <a:pt x="3767" y="168"/>
                  </a:lnTo>
                  <a:lnTo>
                    <a:pt x="3721" y="0"/>
                  </a:lnTo>
                  <a:lnTo>
                    <a:pt x="195" y="0"/>
                  </a:lnTo>
                  <a:lnTo>
                    <a:pt x="0" y="337"/>
                  </a:lnTo>
                  <a:lnTo>
                    <a:pt x="0" y="358"/>
                  </a:lnTo>
                  <a:close/>
                </a:path>
              </a:pathLst>
            </a:custGeom>
            <a:solidFill>
              <a:srgbClr val="A89B9B"/>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11" name="Freeform 43"/>
            <p:cNvSpPr>
              <a:spLocks/>
            </p:cNvSpPr>
            <p:nvPr/>
          </p:nvSpPr>
          <p:spPr bwMode="auto">
            <a:xfrm>
              <a:off x="2248" y="3120"/>
              <a:ext cx="1256" cy="115"/>
            </a:xfrm>
            <a:custGeom>
              <a:avLst/>
              <a:gdLst>
                <a:gd name="T0" fmla="*/ 0 w 3767"/>
                <a:gd name="T1" fmla="*/ 344 h 344"/>
                <a:gd name="T2" fmla="*/ 3563 w 3767"/>
                <a:gd name="T3" fmla="*/ 344 h 344"/>
                <a:gd name="T4" fmla="*/ 3767 w 3767"/>
                <a:gd name="T5" fmla="*/ 179 h 344"/>
                <a:gd name="T6" fmla="*/ 3767 w 3767"/>
                <a:gd name="T7" fmla="*/ 160 h 344"/>
                <a:gd name="T8" fmla="*/ 3720 w 3767"/>
                <a:gd name="T9" fmla="*/ 0 h 344"/>
                <a:gd name="T10" fmla="*/ 199 w 3767"/>
                <a:gd name="T11" fmla="*/ 0 h 344"/>
                <a:gd name="T12" fmla="*/ 0 w 3767"/>
                <a:gd name="T13" fmla="*/ 323 h 344"/>
                <a:gd name="T14" fmla="*/ 0 w 3767"/>
                <a:gd name="T15" fmla="*/ 344 h 3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344">
                  <a:moveTo>
                    <a:pt x="0" y="344"/>
                  </a:moveTo>
                  <a:lnTo>
                    <a:pt x="3563" y="344"/>
                  </a:lnTo>
                  <a:lnTo>
                    <a:pt x="3767" y="179"/>
                  </a:lnTo>
                  <a:lnTo>
                    <a:pt x="3767" y="160"/>
                  </a:lnTo>
                  <a:lnTo>
                    <a:pt x="3720" y="0"/>
                  </a:lnTo>
                  <a:lnTo>
                    <a:pt x="199" y="0"/>
                  </a:lnTo>
                  <a:lnTo>
                    <a:pt x="0" y="323"/>
                  </a:lnTo>
                  <a:lnTo>
                    <a:pt x="0" y="344"/>
                  </a:lnTo>
                  <a:close/>
                </a:path>
              </a:pathLst>
            </a:custGeom>
            <a:solidFill>
              <a:srgbClr val="AA9999"/>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12" name="Freeform 44"/>
            <p:cNvSpPr>
              <a:spLocks/>
            </p:cNvSpPr>
            <p:nvPr/>
          </p:nvSpPr>
          <p:spPr bwMode="auto">
            <a:xfrm>
              <a:off x="2248" y="3134"/>
              <a:ext cx="1256" cy="110"/>
            </a:xfrm>
            <a:custGeom>
              <a:avLst/>
              <a:gdLst>
                <a:gd name="T0" fmla="*/ 0 w 3767"/>
                <a:gd name="T1" fmla="*/ 330 h 330"/>
                <a:gd name="T2" fmla="*/ 3558 w 3767"/>
                <a:gd name="T3" fmla="*/ 330 h 330"/>
                <a:gd name="T4" fmla="*/ 3767 w 3767"/>
                <a:gd name="T5" fmla="*/ 173 h 330"/>
                <a:gd name="T6" fmla="*/ 3767 w 3767"/>
                <a:gd name="T7" fmla="*/ 153 h 330"/>
                <a:gd name="T8" fmla="*/ 3719 w 3767"/>
                <a:gd name="T9" fmla="*/ 0 h 330"/>
                <a:gd name="T10" fmla="*/ 205 w 3767"/>
                <a:gd name="T11" fmla="*/ 0 h 330"/>
                <a:gd name="T12" fmla="*/ 0 w 3767"/>
                <a:gd name="T13" fmla="*/ 308 h 330"/>
                <a:gd name="T14" fmla="*/ 0 w 3767"/>
                <a:gd name="T15" fmla="*/ 330 h 3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330">
                  <a:moveTo>
                    <a:pt x="0" y="330"/>
                  </a:moveTo>
                  <a:lnTo>
                    <a:pt x="3558" y="330"/>
                  </a:lnTo>
                  <a:lnTo>
                    <a:pt x="3767" y="173"/>
                  </a:lnTo>
                  <a:lnTo>
                    <a:pt x="3767" y="153"/>
                  </a:lnTo>
                  <a:lnTo>
                    <a:pt x="3719" y="0"/>
                  </a:lnTo>
                  <a:lnTo>
                    <a:pt x="205" y="0"/>
                  </a:lnTo>
                  <a:lnTo>
                    <a:pt x="0" y="308"/>
                  </a:lnTo>
                  <a:lnTo>
                    <a:pt x="0" y="330"/>
                  </a:lnTo>
                  <a:close/>
                </a:path>
              </a:pathLst>
            </a:custGeom>
            <a:solidFill>
              <a:srgbClr val="AD9696"/>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13" name="Freeform 45"/>
            <p:cNvSpPr>
              <a:spLocks/>
            </p:cNvSpPr>
            <p:nvPr/>
          </p:nvSpPr>
          <p:spPr bwMode="auto">
            <a:xfrm>
              <a:off x="2248" y="3148"/>
              <a:ext cx="1256" cy="105"/>
            </a:xfrm>
            <a:custGeom>
              <a:avLst/>
              <a:gdLst>
                <a:gd name="T0" fmla="*/ 0 w 3767"/>
                <a:gd name="T1" fmla="*/ 316 h 316"/>
                <a:gd name="T2" fmla="*/ 3552 w 3767"/>
                <a:gd name="T3" fmla="*/ 316 h 316"/>
                <a:gd name="T4" fmla="*/ 3767 w 3767"/>
                <a:gd name="T5" fmla="*/ 166 h 316"/>
                <a:gd name="T6" fmla="*/ 3767 w 3767"/>
                <a:gd name="T7" fmla="*/ 147 h 316"/>
                <a:gd name="T8" fmla="*/ 3718 w 3767"/>
                <a:gd name="T9" fmla="*/ 0 h 316"/>
                <a:gd name="T10" fmla="*/ 211 w 3767"/>
                <a:gd name="T11" fmla="*/ 0 h 316"/>
                <a:gd name="T12" fmla="*/ 0 w 3767"/>
                <a:gd name="T13" fmla="*/ 295 h 316"/>
                <a:gd name="T14" fmla="*/ 0 w 3767"/>
                <a:gd name="T15" fmla="*/ 316 h 3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316">
                  <a:moveTo>
                    <a:pt x="0" y="316"/>
                  </a:moveTo>
                  <a:lnTo>
                    <a:pt x="3552" y="316"/>
                  </a:lnTo>
                  <a:lnTo>
                    <a:pt x="3767" y="166"/>
                  </a:lnTo>
                  <a:lnTo>
                    <a:pt x="3767" y="147"/>
                  </a:lnTo>
                  <a:lnTo>
                    <a:pt x="3718" y="0"/>
                  </a:lnTo>
                  <a:lnTo>
                    <a:pt x="211" y="0"/>
                  </a:lnTo>
                  <a:lnTo>
                    <a:pt x="0" y="295"/>
                  </a:lnTo>
                  <a:lnTo>
                    <a:pt x="0" y="316"/>
                  </a:lnTo>
                  <a:close/>
                </a:path>
              </a:pathLst>
            </a:custGeom>
            <a:solidFill>
              <a:srgbClr val="B2939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14" name="Freeform 46"/>
            <p:cNvSpPr>
              <a:spLocks/>
            </p:cNvSpPr>
            <p:nvPr/>
          </p:nvSpPr>
          <p:spPr bwMode="auto">
            <a:xfrm>
              <a:off x="2248" y="3162"/>
              <a:ext cx="1256" cy="101"/>
            </a:xfrm>
            <a:custGeom>
              <a:avLst/>
              <a:gdLst>
                <a:gd name="T0" fmla="*/ 0 w 3767"/>
                <a:gd name="T1" fmla="*/ 302 h 302"/>
                <a:gd name="T2" fmla="*/ 3547 w 3767"/>
                <a:gd name="T3" fmla="*/ 302 h 302"/>
                <a:gd name="T4" fmla="*/ 3767 w 3767"/>
                <a:gd name="T5" fmla="*/ 159 h 302"/>
                <a:gd name="T6" fmla="*/ 3767 w 3767"/>
                <a:gd name="T7" fmla="*/ 138 h 302"/>
                <a:gd name="T8" fmla="*/ 3715 w 3767"/>
                <a:gd name="T9" fmla="*/ 0 h 302"/>
                <a:gd name="T10" fmla="*/ 215 w 3767"/>
                <a:gd name="T11" fmla="*/ 0 h 302"/>
                <a:gd name="T12" fmla="*/ 0 w 3767"/>
                <a:gd name="T13" fmla="*/ 279 h 302"/>
                <a:gd name="T14" fmla="*/ 0 w 3767"/>
                <a:gd name="T15" fmla="*/ 302 h 3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302">
                  <a:moveTo>
                    <a:pt x="0" y="302"/>
                  </a:moveTo>
                  <a:lnTo>
                    <a:pt x="3547" y="302"/>
                  </a:lnTo>
                  <a:lnTo>
                    <a:pt x="3767" y="159"/>
                  </a:lnTo>
                  <a:lnTo>
                    <a:pt x="3767" y="138"/>
                  </a:lnTo>
                  <a:lnTo>
                    <a:pt x="3715" y="0"/>
                  </a:lnTo>
                  <a:lnTo>
                    <a:pt x="215" y="0"/>
                  </a:lnTo>
                  <a:lnTo>
                    <a:pt x="0" y="279"/>
                  </a:lnTo>
                  <a:lnTo>
                    <a:pt x="0" y="302"/>
                  </a:lnTo>
                  <a:close/>
                </a:path>
              </a:pathLst>
            </a:custGeom>
            <a:solidFill>
              <a:srgbClr val="B59191"/>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15" name="Freeform 47"/>
            <p:cNvSpPr>
              <a:spLocks/>
            </p:cNvSpPr>
            <p:nvPr/>
          </p:nvSpPr>
          <p:spPr bwMode="auto">
            <a:xfrm>
              <a:off x="2248" y="3176"/>
              <a:ext cx="1256" cy="96"/>
            </a:xfrm>
            <a:custGeom>
              <a:avLst/>
              <a:gdLst>
                <a:gd name="T0" fmla="*/ 0 w 3767"/>
                <a:gd name="T1" fmla="*/ 288 h 288"/>
                <a:gd name="T2" fmla="*/ 3542 w 3767"/>
                <a:gd name="T3" fmla="*/ 288 h 288"/>
                <a:gd name="T4" fmla="*/ 3767 w 3767"/>
                <a:gd name="T5" fmla="*/ 152 h 288"/>
                <a:gd name="T6" fmla="*/ 3767 w 3767"/>
                <a:gd name="T7" fmla="*/ 133 h 288"/>
                <a:gd name="T8" fmla="*/ 3714 w 3767"/>
                <a:gd name="T9" fmla="*/ 0 h 288"/>
                <a:gd name="T10" fmla="*/ 221 w 3767"/>
                <a:gd name="T11" fmla="*/ 0 h 288"/>
                <a:gd name="T12" fmla="*/ 0 w 3767"/>
                <a:gd name="T13" fmla="*/ 267 h 288"/>
                <a:gd name="T14" fmla="*/ 0 w 3767"/>
                <a:gd name="T15" fmla="*/ 288 h 2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288">
                  <a:moveTo>
                    <a:pt x="0" y="288"/>
                  </a:moveTo>
                  <a:lnTo>
                    <a:pt x="3542" y="288"/>
                  </a:lnTo>
                  <a:lnTo>
                    <a:pt x="3767" y="152"/>
                  </a:lnTo>
                  <a:lnTo>
                    <a:pt x="3767" y="133"/>
                  </a:lnTo>
                  <a:lnTo>
                    <a:pt x="3714" y="0"/>
                  </a:lnTo>
                  <a:lnTo>
                    <a:pt x="221" y="0"/>
                  </a:lnTo>
                  <a:lnTo>
                    <a:pt x="0" y="267"/>
                  </a:lnTo>
                  <a:lnTo>
                    <a:pt x="0" y="288"/>
                  </a:lnTo>
                  <a:close/>
                </a:path>
              </a:pathLst>
            </a:custGeom>
            <a:solidFill>
              <a:srgbClr val="BA9191"/>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16" name="Freeform 48"/>
            <p:cNvSpPr>
              <a:spLocks/>
            </p:cNvSpPr>
            <p:nvPr/>
          </p:nvSpPr>
          <p:spPr bwMode="auto">
            <a:xfrm>
              <a:off x="2248" y="3190"/>
              <a:ext cx="1256" cy="91"/>
            </a:xfrm>
            <a:custGeom>
              <a:avLst/>
              <a:gdLst>
                <a:gd name="T0" fmla="*/ 0 w 3767"/>
                <a:gd name="T1" fmla="*/ 275 h 275"/>
                <a:gd name="T2" fmla="*/ 3536 w 3767"/>
                <a:gd name="T3" fmla="*/ 275 h 275"/>
                <a:gd name="T4" fmla="*/ 3767 w 3767"/>
                <a:gd name="T5" fmla="*/ 147 h 275"/>
                <a:gd name="T6" fmla="*/ 3767 w 3767"/>
                <a:gd name="T7" fmla="*/ 126 h 275"/>
                <a:gd name="T8" fmla="*/ 3713 w 3767"/>
                <a:gd name="T9" fmla="*/ 0 h 275"/>
                <a:gd name="T10" fmla="*/ 226 w 3767"/>
                <a:gd name="T11" fmla="*/ 0 h 275"/>
                <a:gd name="T12" fmla="*/ 0 w 3767"/>
                <a:gd name="T13" fmla="*/ 253 h 275"/>
                <a:gd name="T14" fmla="*/ 0 w 3767"/>
                <a:gd name="T15" fmla="*/ 275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275">
                  <a:moveTo>
                    <a:pt x="0" y="275"/>
                  </a:moveTo>
                  <a:lnTo>
                    <a:pt x="3536" y="275"/>
                  </a:lnTo>
                  <a:lnTo>
                    <a:pt x="3767" y="147"/>
                  </a:lnTo>
                  <a:lnTo>
                    <a:pt x="3767" y="126"/>
                  </a:lnTo>
                  <a:lnTo>
                    <a:pt x="3713" y="0"/>
                  </a:lnTo>
                  <a:lnTo>
                    <a:pt x="226" y="0"/>
                  </a:lnTo>
                  <a:lnTo>
                    <a:pt x="0" y="253"/>
                  </a:lnTo>
                  <a:lnTo>
                    <a:pt x="0" y="275"/>
                  </a:lnTo>
                  <a:close/>
                </a:path>
              </a:pathLst>
            </a:custGeom>
            <a:solidFill>
              <a:srgbClr val="BC8E8E"/>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17" name="Freeform 49"/>
            <p:cNvSpPr>
              <a:spLocks/>
            </p:cNvSpPr>
            <p:nvPr/>
          </p:nvSpPr>
          <p:spPr bwMode="auto">
            <a:xfrm>
              <a:off x="2248" y="3204"/>
              <a:ext cx="1256" cy="87"/>
            </a:xfrm>
            <a:custGeom>
              <a:avLst/>
              <a:gdLst>
                <a:gd name="T0" fmla="*/ 0 w 3767"/>
                <a:gd name="T1" fmla="*/ 261 h 261"/>
                <a:gd name="T2" fmla="*/ 3531 w 3767"/>
                <a:gd name="T3" fmla="*/ 261 h 261"/>
                <a:gd name="T4" fmla="*/ 3767 w 3767"/>
                <a:gd name="T5" fmla="*/ 140 h 261"/>
                <a:gd name="T6" fmla="*/ 3767 w 3767"/>
                <a:gd name="T7" fmla="*/ 118 h 261"/>
                <a:gd name="T8" fmla="*/ 3712 w 3767"/>
                <a:gd name="T9" fmla="*/ 0 h 261"/>
                <a:gd name="T10" fmla="*/ 231 w 3767"/>
                <a:gd name="T11" fmla="*/ 0 h 261"/>
                <a:gd name="T12" fmla="*/ 0 w 3767"/>
                <a:gd name="T13" fmla="*/ 239 h 261"/>
                <a:gd name="T14" fmla="*/ 0 w 3767"/>
                <a:gd name="T15" fmla="*/ 261 h 2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261">
                  <a:moveTo>
                    <a:pt x="0" y="261"/>
                  </a:moveTo>
                  <a:lnTo>
                    <a:pt x="3531" y="261"/>
                  </a:lnTo>
                  <a:lnTo>
                    <a:pt x="3767" y="140"/>
                  </a:lnTo>
                  <a:lnTo>
                    <a:pt x="3767" y="118"/>
                  </a:lnTo>
                  <a:lnTo>
                    <a:pt x="3712" y="0"/>
                  </a:lnTo>
                  <a:lnTo>
                    <a:pt x="231" y="0"/>
                  </a:lnTo>
                  <a:lnTo>
                    <a:pt x="0" y="239"/>
                  </a:lnTo>
                  <a:lnTo>
                    <a:pt x="0" y="261"/>
                  </a:lnTo>
                  <a:close/>
                </a:path>
              </a:pathLst>
            </a:custGeom>
            <a:solidFill>
              <a:srgbClr val="C18C8C"/>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18" name="Freeform 50"/>
            <p:cNvSpPr>
              <a:spLocks/>
            </p:cNvSpPr>
            <p:nvPr/>
          </p:nvSpPr>
          <p:spPr bwMode="auto">
            <a:xfrm>
              <a:off x="2248" y="3218"/>
              <a:ext cx="1256" cy="82"/>
            </a:xfrm>
            <a:custGeom>
              <a:avLst/>
              <a:gdLst>
                <a:gd name="T0" fmla="*/ 0 w 3767"/>
                <a:gd name="T1" fmla="*/ 247 h 247"/>
                <a:gd name="T2" fmla="*/ 3525 w 3767"/>
                <a:gd name="T3" fmla="*/ 247 h 247"/>
                <a:gd name="T4" fmla="*/ 3767 w 3767"/>
                <a:gd name="T5" fmla="*/ 132 h 247"/>
                <a:gd name="T6" fmla="*/ 3767 w 3767"/>
                <a:gd name="T7" fmla="*/ 112 h 247"/>
                <a:gd name="T8" fmla="*/ 3711 w 3767"/>
                <a:gd name="T9" fmla="*/ 0 h 247"/>
                <a:gd name="T10" fmla="*/ 237 w 3767"/>
                <a:gd name="T11" fmla="*/ 0 h 247"/>
                <a:gd name="T12" fmla="*/ 0 w 3767"/>
                <a:gd name="T13" fmla="*/ 224 h 247"/>
                <a:gd name="T14" fmla="*/ 0 w 3767"/>
                <a:gd name="T15" fmla="*/ 247 h 2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247">
                  <a:moveTo>
                    <a:pt x="0" y="247"/>
                  </a:moveTo>
                  <a:lnTo>
                    <a:pt x="3525" y="247"/>
                  </a:lnTo>
                  <a:lnTo>
                    <a:pt x="3767" y="132"/>
                  </a:lnTo>
                  <a:lnTo>
                    <a:pt x="3767" y="112"/>
                  </a:lnTo>
                  <a:lnTo>
                    <a:pt x="3711" y="0"/>
                  </a:lnTo>
                  <a:lnTo>
                    <a:pt x="237" y="0"/>
                  </a:lnTo>
                  <a:lnTo>
                    <a:pt x="0" y="224"/>
                  </a:lnTo>
                  <a:lnTo>
                    <a:pt x="0" y="247"/>
                  </a:lnTo>
                  <a:close/>
                </a:path>
              </a:pathLst>
            </a:custGeom>
            <a:solidFill>
              <a:srgbClr val="C48989"/>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19" name="Freeform 51"/>
            <p:cNvSpPr>
              <a:spLocks/>
            </p:cNvSpPr>
            <p:nvPr/>
          </p:nvSpPr>
          <p:spPr bwMode="auto">
            <a:xfrm>
              <a:off x="2248" y="3232"/>
              <a:ext cx="1256" cy="78"/>
            </a:xfrm>
            <a:custGeom>
              <a:avLst/>
              <a:gdLst>
                <a:gd name="T0" fmla="*/ 0 w 3767"/>
                <a:gd name="T1" fmla="*/ 234 h 234"/>
                <a:gd name="T2" fmla="*/ 3520 w 3767"/>
                <a:gd name="T3" fmla="*/ 234 h 234"/>
                <a:gd name="T4" fmla="*/ 3767 w 3767"/>
                <a:gd name="T5" fmla="*/ 126 h 234"/>
                <a:gd name="T6" fmla="*/ 3767 w 3767"/>
                <a:gd name="T7" fmla="*/ 104 h 234"/>
                <a:gd name="T8" fmla="*/ 3710 w 3767"/>
                <a:gd name="T9" fmla="*/ 0 h 234"/>
                <a:gd name="T10" fmla="*/ 242 w 3767"/>
                <a:gd name="T11" fmla="*/ 0 h 234"/>
                <a:gd name="T12" fmla="*/ 0 w 3767"/>
                <a:gd name="T13" fmla="*/ 210 h 234"/>
                <a:gd name="T14" fmla="*/ 0 w 3767"/>
                <a:gd name="T15" fmla="*/ 234 h 2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234">
                  <a:moveTo>
                    <a:pt x="0" y="234"/>
                  </a:moveTo>
                  <a:lnTo>
                    <a:pt x="3520" y="234"/>
                  </a:lnTo>
                  <a:lnTo>
                    <a:pt x="3767" y="126"/>
                  </a:lnTo>
                  <a:lnTo>
                    <a:pt x="3767" y="104"/>
                  </a:lnTo>
                  <a:lnTo>
                    <a:pt x="3710" y="0"/>
                  </a:lnTo>
                  <a:lnTo>
                    <a:pt x="242" y="0"/>
                  </a:lnTo>
                  <a:lnTo>
                    <a:pt x="0" y="210"/>
                  </a:lnTo>
                  <a:lnTo>
                    <a:pt x="0" y="234"/>
                  </a:lnTo>
                  <a:close/>
                </a:path>
              </a:pathLst>
            </a:custGeom>
            <a:solidFill>
              <a:srgbClr val="C68787"/>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20" name="Freeform 52"/>
            <p:cNvSpPr>
              <a:spLocks/>
            </p:cNvSpPr>
            <p:nvPr/>
          </p:nvSpPr>
          <p:spPr bwMode="auto">
            <a:xfrm>
              <a:off x="2248" y="3245"/>
              <a:ext cx="1256" cy="74"/>
            </a:xfrm>
            <a:custGeom>
              <a:avLst/>
              <a:gdLst>
                <a:gd name="T0" fmla="*/ 0 w 3767"/>
                <a:gd name="T1" fmla="*/ 220 h 220"/>
                <a:gd name="T2" fmla="*/ 3514 w 3767"/>
                <a:gd name="T3" fmla="*/ 220 h 220"/>
                <a:gd name="T4" fmla="*/ 3767 w 3767"/>
                <a:gd name="T5" fmla="*/ 120 h 220"/>
                <a:gd name="T6" fmla="*/ 3767 w 3767"/>
                <a:gd name="T7" fmla="*/ 98 h 220"/>
                <a:gd name="T8" fmla="*/ 3709 w 3767"/>
                <a:gd name="T9" fmla="*/ 0 h 220"/>
                <a:gd name="T10" fmla="*/ 247 w 3767"/>
                <a:gd name="T11" fmla="*/ 0 h 220"/>
                <a:gd name="T12" fmla="*/ 0 w 3767"/>
                <a:gd name="T13" fmla="*/ 196 h 220"/>
                <a:gd name="T14" fmla="*/ 0 w 3767"/>
                <a:gd name="T15" fmla="*/ 220 h 2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220">
                  <a:moveTo>
                    <a:pt x="0" y="220"/>
                  </a:moveTo>
                  <a:lnTo>
                    <a:pt x="3514" y="220"/>
                  </a:lnTo>
                  <a:lnTo>
                    <a:pt x="3767" y="120"/>
                  </a:lnTo>
                  <a:lnTo>
                    <a:pt x="3767" y="98"/>
                  </a:lnTo>
                  <a:lnTo>
                    <a:pt x="3709" y="0"/>
                  </a:lnTo>
                  <a:lnTo>
                    <a:pt x="247" y="0"/>
                  </a:lnTo>
                  <a:lnTo>
                    <a:pt x="0" y="196"/>
                  </a:lnTo>
                  <a:lnTo>
                    <a:pt x="0" y="220"/>
                  </a:lnTo>
                  <a:close/>
                </a:path>
              </a:pathLst>
            </a:custGeom>
            <a:solidFill>
              <a:srgbClr val="CC8484"/>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21" name="Freeform 53"/>
            <p:cNvSpPr>
              <a:spLocks/>
            </p:cNvSpPr>
            <p:nvPr/>
          </p:nvSpPr>
          <p:spPr bwMode="auto">
            <a:xfrm>
              <a:off x="2248" y="3260"/>
              <a:ext cx="1256" cy="68"/>
            </a:xfrm>
            <a:custGeom>
              <a:avLst/>
              <a:gdLst>
                <a:gd name="T0" fmla="*/ 0 w 3767"/>
                <a:gd name="T1" fmla="*/ 205 h 205"/>
                <a:gd name="T2" fmla="*/ 3509 w 3767"/>
                <a:gd name="T3" fmla="*/ 205 h 205"/>
                <a:gd name="T4" fmla="*/ 3767 w 3767"/>
                <a:gd name="T5" fmla="*/ 112 h 205"/>
                <a:gd name="T6" fmla="*/ 3767 w 3767"/>
                <a:gd name="T7" fmla="*/ 90 h 205"/>
                <a:gd name="T8" fmla="*/ 3707 w 3767"/>
                <a:gd name="T9" fmla="*/ 0 h 205"/>
                <a:gd name="T10" fmla="*/ 252 w 3767"/>
                <a:gd name="T11" fmla="*/ 0 h 205"/>
                <a:gd name="T12" fmla="*/ 0 w 3767"/>
                <a:gd name="T13" fmla="*/ 182 h 205"/>
                <a:gd name="T14" fmla="*/ 0 w 3767"/>
                <a:gd name="T15" fmla="*/ 205 h 2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205">
                  <a:moveTo>
                    <a:pt x="0" y="205"/>
                  </a:moveTo>
                  <a:lnTo>
                    <a:pt x="3509" y="205"/>
                  </a:lnTo>
                  <a:lnTo>
                    <a:pt x="3767" y="112"/>
                  </a:lnTo>
                  <a:lnTo>
                    <a:pt x="3767" y="90"/>
                  </a:lnTo>
                  <a:lnTo>
                    <a:pt x="3707" y="0"/>
                  </a:lnTo>
                  <a:lnTo>
                    <a:pt x="252" y="0"/>
                  </a:lnTo>
                  <a:lnTo>
                    <a:pt x="0" y="182"/>
                  </a:lnTo>
                  <a:lnTo>
                    <a:pt x="0" y="205"/>
                  </a:lnTo>
                  <a:close/>
                </a:path>
              </a:pathLst>
            </a:custGeom>
            <a:solidFill>
              <a:srgbClr val="CE828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22" name="Freeform 54"/>
            <p:cNvSpPr>
              <a:spLocks/>
            </p:cNvSpPr>
            <p:nvPr/>
          </p:nvSpPr>
          <p:spPr bwMode="auto">
            <a:xfrm>
              <a:off x="2248" y="3273"/>
              <a:ext cx="1256" cy="64"/>
            </a:xfrm>
            <a:custGeom>
              <a:avLst/>
              <a:gdLst>
                <a:gd name="T0" fmla="*/ 0 w 3767"/>
                <a:gd name="T1" fmla="*/ 192 h 192"/>
                <a:gd name="T2" fmla="*/ 3504 w 3767"/>
                <a:gd name="T3" fmla="*/ 192 h 192"/>
                <a:gd name="T4" fmla="*/ 3767 w 3767"/>
                <a:gd name="T5" fmla="*/ 106 h 192"/>
                <a:gd name="T6" fmla="*/ 3767 w 3767"/>
                <a:gd name="T7" fmla="*/ 83 h 192"/>
                <a:gd name="T8" fmla="*/ 3706 w 3767"/>
                <a:gd name="T9" fmla="*/ 0 h 192"/>
                <a:gd name="T10" fmla="*/ 258 w 3767"/>
                <a:gd name="T11" fmla="*/ 0 h 192"/>
                <a:gd name="T12" fmla="*/ 0 w 3767"/>
                <a:gd name="T13" fmla="*/ 168 h 192"/>
                <a:gd name="T14" fmla="*/ 0 w 3767"/>
                <a:gd name="T15" fmla="*/ 192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192">
                  <a:moveTo>
                    <a:pt x="0" y="192"/>
                  </a:moveTo>
                  <a:lnTo>
                    <a:pt x="3504" y="192"/>
                  </a:lnTo>
                  <a:lnTo>
                    <a:pt x="3767" y="106"/>
                  </a:lnTo>
                  <a:lnTo>
                    <a:pt x="3767" y="83"/>
                  </a:lnTo>
                  <a:lnTo>
                    <a:pt x="3706" y="0"/>
                  </a:lnTo>
                  <a:lnTo>
                    <a:pt x="258" y="0"/>
                  </a:lnTo>
                  <a:lnTo>
                    <a:pt x="0" y="168"/>
                  </a:lnTo>
                  <a:lnTo>
                    <a:pt x="0" y="192"/>
                  </a:lnTo>
                  <a:close/>
                </a:path>
              </a:pathLst>
            </a:custGeom>
            <a:solidFill>
              <a:srgbClr val="D17F7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23" name="Freeform 55"/>
            <p:cNvSpPr>
              <a:spLocks/>
            </p:cNvSpPr>
            <p:nvPr/>
          </p:nvSpPr>
          <p:spPr bwMode="auto">
            <a:xfrm>
              <a:off x="2248" y="3287"/>
              <a:ext cx="1256" cy="60"/>
            </a:xfrm>
            <a:custGeom>
              <a:avLst/>
              <a:gdLst>
                <a:gd name="T0" fmla="*/ 0 w 3767"/>
                <a:gd name="T1" fmla="*/ 179 h 179"/>
                <a:gd name="T2" fmla="*/ 3498 w 3767"/>
                <a:gd name="T3" fmla="*/ 179 h 179"/>
                <a:gd name="T4" fmla="*/ 3767 w 3767"/>
                <a:gd name="T5" fmla="*/ 100 h 179"/>
                <a:gd name="T6" fmla="*/ 3767 w 3767"/>
                <a:gd name="T7" fmla="*/ 77 h 179"/>
                <a:gd name="T8" fmla="*/ 3705 w 3767"/>
                <a:gd name="T9" fmla="*/ 0 h 179"/>
                <a:gd name="T10" fmla="*/ 262 w 3767"/>
                <a:gd name="T11" fmla="*/ 0 h 179"/>
                <a:gd name="T12" fmla="*/ 0 w 3767"/>
                <a:gd name="T13" fmla="*/ 155 h 179"/>
                <a:gd name="T14" fmla="*/ 0 w 3767"/>
                <a:gd name="T15" fmla="*/ 179 h 1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179">
                  <a:moveTo>
                    <a:pt x="0" y="179"/>
                  </a:moveTo>
                  <a:lnTo>
                    <a:pt x="3498" y="179"/>
                  </a:lnTo>
                  <a:lnTo>
                    <a:pt x="3767" y="100"/>
                  </a:lnTo>
                  <a:lnTo>
                    <a:pt x="3767" y="77"/>
                  </a:lnTo>
                  <a:lnTo>
                    <a:pt x="3705" y="0"/>
                  </a:lnTo>
                  <a:lnTo>
                    <a:pt x="262" y="0"/>
                  </a:lnTo>
                  <a:lnTo>
                    <a:pt x="0" y="155"/>
                  </a:lnTo>
                  <a:lnTo>
                    <a:pt x="0" y="179"/>
                  </a:lnTo>
                  <a:close/>
                </a:path>
              </a:pathLst>
            </a:custGeom>
            <a:solidFill>
              <a:srgbClr val="D37C7C"/>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24" name="Freeform 56"/>
            <p:cNvSpPr>
              <a:spLocks/>
            </p:cNvSpPr>
            <p:nvPr/>
          </p:nvSpPr>
          <p:spPr bwMode="auto">
            <a:xfrm>
              <a:off x="2248" y="3301"/>
              <a:ext cx="1256" cy="55"/>
            </a:xfrm>
            <a:custGeom>
              <a:avLst/>
              <a:gdLst>
                <a:gd name="T0" fmla="*/ 0 w 3767"/>
                <a:gd name="T1" fmla="*/ 164 h 164"/>
                <a:gd name="T2" fmla="*/ 3493 w 3767"/>
                <a:gd name="T3" fmla="*/ 164 h 164"/>
                <a:gd name="T4" fmla="*/ 3767 w 3767"/>
                <a:gd name="T5" fmla="*/ 93 h 164"/>
                <a:gd name="T6" fmla="*/ 3767 w 3767"/>
                <a:gd name="T7" fmla="*/ 70 h 164"/>
                <a:gd name="T8" fmla="*/ 3704 w 3767"/>
                <a:gd name="T9" fmla="*/ 0 h 164"/>
                <a:gd name="T10" fmla="*/ 268 w 3767"/>
                <a:gd name="T11" fmla="*/ 0 h 164"/>
                <a:gd name="T12" fmla="*/ 0 w 3767"/>
                <a:gd name="T13" fmla="*/ 140 h 164"/>
                <a:gd name="T14" fmla="*/ 0 w 3767"/>
                <a:gd name="T15" fmla="*/ 164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164">
                  <a:moveTo>
                    <a:pt x="0" y="164"/>
                  </a:moveTo>
                  <a:lnTo>
                    <a:pt x="3493" y="164"/>
                  </a:lnTo>
                  <a:lnTo>
                    <a:pt x="3767" y="93"/>
                  </a:lnTo>
                  <a:lnTo>
                    <a:pt x="3767" y="70"/>
                  </a:lnTo>
                  <a:lnTo>
                    <a:pt x="3704" y="0"/>
                  </a:lnTo>
                  <a:lnTo>
                    <a:pt x="268" y="0"/>
                  </a:lnTo>
                  <a:lnTo>
                    <a:pt x="0" y="140"/>
                  </a:lnTo>
                  <a:lnTo>
                    <a:pt x="0" y="164"/>
                  </a:lnTo>
                  <a:close/>
                </a:path>
              </a:pathLst>
            </a:custGeom>
            <a:solidFill>
              <a:srgbClr val="DB7C7C"/>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25" name="Freeform 57"/>
            <p:cNvSpPr>
              <a:spLocks/>
            </p:cNvSpPr>
            <p:nvPr/>
          </p:nvSpPr>
          <p:spPr bwMode="auto">
            <a:xfrm>
              <a:off x="2248" y="3315"/>
              <a:ext cx="1256" cy="50"/>
            </a:xfrm>
            <a:custGeom>
              <a:avLst/>
              <a:gdLst>
                <a:gd name="T0" fmla="*/ 0 w 3767"/>
                <a:gd name="T1" fmla="*/ 151 h 151"/>
                <a:gd name="T2" fmla="*/ 3488 w 3767"/>
                <a:gd name="T3" fmla="*/ 151 h 151"/>
                <a:gd name="T4" fmla="*/ 3767 w 3767"/>
                <a:gd name="T5" fmla="*/ 87 h 151"/>
                <a:gd name="T6" fmla="*/ 3767 w 3767"/>
                <a:gd name="T7" fmla="*/ 63 h 151"/>
                <a:gd name="T8" fmla="*/ 3702 w 3767"/>
                <a:gd name="T9" fmla="*/ 0 h 151"/>
                <a:gd name="T10" fmla="*/ 274 w 3767"/>
                <a:gd name="T11" fmla="*/ 0 h 151"/>
                <a:gd name="T12" fmla="*/ 0 w 3767"/>
                <a:gd name="T13" fmla="*/ 126 h 151"/>
                <a:gd name="T14" fmla="*/ 0 w 3767"/>
                <a:gd name="T15" fmla="*/ 151 h 1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151">
                  <a:moveTo>
                    <a:pt x="0" y="151"/>
                  </a:moveTo>
                  <a:lnTo>
                    <a:pt x="3488" y="151"/>
                  </a:lnTo>
                  <a:lnTo>
                    <a:pt x="3767" y="87"/>
                  </a:lnTo>
                  <a:lnTo>
                    <a:pt x="3767" y="63"/>
                  </a:lnTo>
                  <a:lnTo>
                    <a:pt x="3702" y="0"/>
                  </a:lnTo>
                  <a:lnTo>
                    <a:pt x="274" y="0"/>
                  </a:lnTo>
                  <a:lnTo>
                    <a:pt x="0" y="126"/>
                  </a:lnTo>
                  <a:lnTo>
                    <a:pt x="0" y="151"/>
                  </a:lnTo>
                  <a:close/>
                </a:path>
              </a:pathLst>
            </a:custGeom>
            <a:solidFill>
              <a:srgbClr val="DD7A7A"/>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26" name="Freeform 58"/>
            <p:cNvSpPr>
              <a:spLocks/>
            </p:cNvSpPr>
            <p:nvPr/>
          </p:nvSpPr>
          <p:spPr bwMode="auto">
            <a:xfrm>
              <a:off x="2248" y="3329"/>
              <a:ext cx="1256" cy="45"/>
            </a:xfrm>
            <a:custGeom>
              <a:avLst/>
              <a:gdLst>
                <a:gd name="T0" fmla="*/ 0 w 3767"/>
                <a:gd name="T1" fmla="*/ 136 h 136"/>
                <a:gd name="T2" fmla="*/ 3482 w 3767"/>
                <a:gd name="T3" fmla="*/ 136 h 136"/>
                <a:gd name="T4" fmla="*/ 3767 w 3767"/>
                <a:gd name="T5" fmla="*/ 79 h 136"/>
                <a:gd name="T6" fmla="*/ 3767 w 3767"/>
                <a:gd name="T7" fmla="*/ 55 h 136"/>
                <a:gd name="T8" fmla="*/ 3701 w 3767"/>
                <a:gd name="T9" fmla="*/ 0 h 136"/>
                <a:gd name="T10" fmla="*/ 278 w 3767"/>
                <a:gd name="T11" fmla="*/ 0 h 136"/>
                <a:gd name="T12" fmla="*/ 0 w 3767"/>
                <a:gd name="T13" fmla="*/ 112 h 136"/>
                <a:gd name="T14" fmla="*/ 0 w 3767"/>
                <a:gd name="T15" fmla="*/ 136 h 1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136">
                  <a:moveTo>
                    <a:pt x="0" y="136"/>
                  </a:moveTo>
                  <a:lnTo>
                    <a:pt x="3482" y="136"/>
                  </a:lnTo>
                  <a:lnTo>
                    <a:pt x="3767" y="79"/>
                  </a:lnTo>
                  <a:lnTo>
                    <a:pt x="3767" y="55"/>
                  </a:lnTo>
                  <a:lnTo>
                    <a:pt x="3701" y="0"/>
                  </a:lnTo>
                  <a:lnTo>
                    <a:pt x="278" y="0"/>
                  </a:lnTo>
                  <a:lnTo>
                    <a:pt x="0" y="112"/>
                  </a:lnTo>
                  <a:lnTo>
                    <a:pt x="0" y="136"/>
                  </a:lnTo>
                  <a:close/>
                </a:path>
              </a:pathLst>
            </a:custGeom>
            <a:solidFill>
              <a:srgbClr val="E07777"/>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27" name="Freeform 59"/>
            <p:cNvSpPr>
              <a:spLocks/>
            </p:cNvSpPr>
            <p:nvPr/>
          </p:nvSpPr>
          <p:spPr bwMode="auto">
            <a:xfrm>
              <a:off x="2248" y="3343"/>
              <a:ext cx="1256" cy="41"/>
            </a:xfrm>
            <a:custGeom>
              <a:avLst/>
              <a:gdLst>
                <a:gd name="T0" fmla="*/ 0 w 3767"/>
                <a:gd name="T1" fmla="*/ 123 h 123"/>
                <a:gd name="T2" fmla="*/ 3477 w 3767"/>
                <a:gd name="T3" fmla="*/ 123 h 123"/>
                <a:gd name="T4" fmla="*/ 3767 w 3767"/>
                <a:gd name="T5" fmla="*/ 73 h 123"/>
                <a:gd name="T6" fmla="*/ 3767 w 3767"/>
                <a:gd name="T7" fmla="*/ 49 h 123"/>
                <a:gd name="T8" fmla="*/ 3699 w 3767"/>
                <a:gd name="T9" fmla="*/ 0 h 123"/>
                <a:gd name="T10" fmla="*/ 284 w 3767"/>
                <a:gd name="T11" fmla="*/ 0 h 123"/>
                <a:gd name="T12" fmla="*/ 0 w 3767"/>
                <a:gd name="T13" fmla="*/ 99 h 123"/>
                <a:gd name="T14" fmla="*/ 0 w 3767"/>
                <a:gd name="T15" fmla="*/ 123 h 1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123">
                  <a:moveTo>
                    <a:pt x="0" y="123"/>
                  </a:moveTo>
                  <a:lnTo>
                    <a:pt x="3477" y="123"/>
                  </a:lnTo>
                  <a:lnTo>
                    <a:pt x="3767" y="73"/>
                  </a:lnTo>
                  <a:lnTo>
                    <a:pt x="3767" y="49"/>
                  </a:lnTo>
                  <a:lnTo>
                    <a:pt x="3699" y="0"/>
                  </a:lnTo>
                  <a:lnTo>
                    <a:pt x="284" y="0"/>
                  </a:lnTo>
                  <a:lnTo>
                    <a:pt x="0" y="99"/>
                  </a:lnTo>
                  <a:lnTo>
                    <a:pt x="0" y="123"/>
                  </a:lnTo>
                  <a:close/>
                </a:path>
              </a:pathLst>
            </a:custGeom>
            <a:solidFill>
              <a:srgbClr val="E57575"/>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28" name="Freeform 60"/>
            <p:cNvSpPr>
              <a:spLocks/>
            </p:cNvSpPr>
            <p:nvPr/>
          </p:nvSpPr>
          <p:spPr bwMode="auto">
            <a:xfrm>
              <a:off x="2248" y="3357"/>
              <a:ext cx="1256" cy="36"/>
            </a:xfrm>
            <a:custGeom>
              <a:avLst/>
              <a:gdLst>
                <a:gd name="T0" fmla="*/ 0 w 3767"/>
                <a:gd name="T1" fmla="*/ 108 h 108"/>
                <a:gd name="T2" fmla="*/ 3472 w 3767"/>
                <a:gd name="T3" fmla="*/ 108 h 108"/>
                <a:gd name="T4" fmla="*/ 3767 w 3767"/>
                <a:gd name="T5" fmla="*/ 65 h 108"/>
                <a:gd name="T6" fmla="*/ 3767 w 3767"/>
                <a:gd name="T7" fmla="*/ 41 h 108"/>
                <a:gd name="T8" fmla="*/ 3698 w 3767"/>
                <a:gd name="T9" fmla="*/ 0 h 108"/>
                <a:gd name="T10" fmla="*/ 289 w 3767"/>
                <a:gd name="T11" fmla="*/ 0 h 108"/>
                <a:gd name="T12" fmla="*/ 0 w 3767"/>
                <a:gd name="T13" fmla="*/ 83 h 108"/>
                <a:gd name="T14" fmla="*/ 0 w 3767"/>
                <a:gd name="T15" fmla="*/ 108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108">
                  <a:moveTo>
                    <a:pt x="0" y="108"/>
                  </a:moveTo>
                  <a:lnTo>
                    <a:pt x="3472" y="108"/>
                  </a:lnTo>
                  <a:lnTo>
                    <a:pt x="3767" y="65"/>
                  </a:lnTo>
                  <a:lnTo>
                    <a:pt x="3767" y="41"/>
                  </a:lnTo>
                  <a:lnTo>
                    <a:pt x="3698" y="0"/>
                  </a:lnTo>
                  <a:lnTo>
                    <a:pt x="289" y="0"/>
                  </a:lnTo>
                  <a:lnTo>
                    <a:pt x="0" y="83"/>
                  </a:lnTo>
                  <a:lnTo>
                    <a:pt x="0" y="108"/>
                  </a:lnTo>
                  <a:close/>
                </a:path>
              </a:pathLst>
            </a:custGeom>
            <a:solidFill>
              <a:srgbClr val="E8727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29" name="Freeform 61"/>
            <p:cNvSpPr>
              <a:spLocks/>
            </p:cNvSpPr>
            <p:nvPr/>
          </p:nvSpPr>
          <p:spPr bwMode="auto">
            <a:xfrm>
              <a:off x="2248" y="3371"/>
              <a:ext cx="1256" cy="31"/>
            </a:xfrm>
            <a:custGeom>
              <a:avLst/>
              <a:gdLst>
                <a:gd name="T0" fmla="*/ 0 w 3767"/>
                <a:gd name="T1" fmla="*/ 95 h 95"/>
                <a:gd name="T2" fmla="*/ 3466 w 3767"/>
                <a:gd name="T3" fmla="*/ 95 h 95"/>
                <a:gd name="T4" fmla="*/ 3767 w 3767"/>
                <a:gd name="T5" fmla="*/ 59 h 95"/>
                <a:gd name="T6" fmla="*/ 3767 w 3767"/>
                <a:gd name="T7" fmla="*/ 35 h 95"/>
                <a:gd name="T8" fmla="*/ 3697 w 3767"/>
                <a:gd name="T9" fmla="*/ 0 h 95"/>
                <a:gd name="T10" fmla="*/ 294 w 3767"/>
                <a:gd name="T11" fmla="*/ 0 h 95"/>
                <a:gd name="T12" fmla="*/ 0 w 3767"/>
                <a:gd name="T13" fmla="*/ 70 h 95"/>
                <a:gd name="T14" fmla="*/ 0 w 3767"/>
                <a:gd name="T15" fmla="*/ 95 h 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95">
                  <a:moveTo>
                    <a:pt x="0" y="95"/>
                  </a:moveTo>
                  <a:lnTo>
                    <a:pt x="3466" y="95"/>
                  </a:lnTo>
                  <a:lnTo>
                    <a:pt x="3767" y="59"/>
                  </a:lnTo>
                  <a:lnTo>
                    <a:pt x="3767" y="35"/>
                  </a:lnTo>
                  <a:lnTo>
                    <a:pt x="3697" y="0"/>
                  </a:lnTo>
                  <a:lnTo>
                    <a:pt x="294" y="0"/>
                  </a:lnTo>
                  <a:lnTo>
                    <a:pt x="0" y="70"/>
                  </a:lnTo>
                  <a:lnTo>
                    <a:pt x="0" y="95"/>
                  </a:lnTo>
                  <a:close/>
                </a:path>
              </a:pathLst>
            </a:custGeom>
            <a:solidFill>
              <a:srgbClr val="EA707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30" name="Freeform 62"/>
            <p:cNvSpPr>
              <a:spLocks/>
            </p:cNvSpPr>
            <p:nvPr/>
          </p:nvSpPr>
          <p:spPr bwMode="auto">
            <a:xfrm>
              <a:off x="2248" y="3385"/>
              <a:ext cx="1256" cy="27"/>
            </a:xfrm>
            <a:custGeom>
              <a:avLst/>
              <a:gdLst>
                <a:gd name="T0" fmla="*/ 0 w 3767"/>
                <a:gd name="T1" fmla="*/ 81 h 81"/>
                <a:gd name="T2" fmla="*/ 3460 w 3767"/>
                <a:gd name="T3" fmla="*/ 81 h 81"/>
                <a:gd name="T4" fmla="*/ 3767 w 3767"/>
                <a:gd name="T5" fmla="*/ 53 h 81"/>
                <a:gd name="T6" fmla="*/ 3767 w 3767"/>
                <a:gd name="T7" fmla="*/ 28 h 81"/>
                <a:gd name="T8" fmla="*/ 3696 w 3767"/>
                <a:gd name="T9" fmla="*/ 0 h 81"/>
                <a:gd name="T10" fmla="*/ 300 w 3767"/>
                <a:gd name="T11" fmla="*/ 0 h 81"/>
                <a:gd name="T12" fmla="*/ 0 w 3767"/>
                <a:gd name="T13" fmla="*/ 55 h 81"/>
                <a:gd name="T14" fmla="*/ 0 w 3767"/>
                <a:gd name="T15" fmla="*/ 8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81">
                  <a:moveTo>
                    <a:pt x="0" y="81"/>
                  </a:moveTo>
                  <a:lnTo>
                    <a:pt x="3460" y="81"/>
                  </a:lnTo>
                  <a:lnTo>
                    <a:pt x="3767" y="53"/>
                  </a:lnTo>
                  <a:lnTo>
                    <a:pt x="3767" y="28"/>
                  </a:lnTo>
                  <a:lnTo>
                    <a:pt x="3696" y="0"/>
                  </a:lnTo>
                  <a:lnTo>
                    <a:pt x="300" y="0"/>
                  </a:lnTo>
                  <a:lnTo>
                    <a:pt x="0" y="55"/>
                  </a:lnTo>
                  <a:lnTo>
                    <a:pt x="0" y="81"/>
                  </a:lnTo>
                  <a:close/>
                </a:path>
              </a:pathLst>
            </a:custGeom>
            <a:solidFill>
              <a:srgbClr val="F2707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31" name="Freeform 63"/>
            <p:cNvSpPr>
              <a:spLocks/>
            </p:cNvSpPr>
            <p:nvPr/>
          </p:nvSpPr>
          <p:spPr bwMode="auto">
            <a:xfrm>
              <a:off x="2248" y="3398"/>
              <a:ext cx="1256" cy="23"/>
            </a:xfrm>
            <a:custGeom>
              <a:avLst/>
              <a:gdLst>
                <a:gd name="T0" fmla="*/ 0 w 3767"/>
                <a:gd name="T1" fmla="*/ 68 h 68"/>
                <a:gd name="T2" fmla="*/ 3456 w 3767"/>
                <a:gd name="T3" fmla="*/ 68 h 68"/>
                <a:gd name="T4" fmla="*/ 3767 w 3767"/>
                <a:gd name="T5" fmla="*/ 46 h 68"/>
                <a:gd name="T6" fmla="*/ 3767 w 3767"/>
                <a:gd name="T7" fmla="*/ 21 h 68"/>
                <a:gd name="T8" fmla="*/ 3695 w 3767"/>
                <a:gd name="T9" fmla="*/ 0 h 68"/>
                <a:gd name="T10" fmla="*/ 305 w 3767"/>
                <a:gd name="T11" fmla="*/ 0 h 68"/>
                <a:gd name="T12" fmla="*/ 0 w 3767"/>
                <a:gd name="T13" fmla="*/ 43 h 68"/>
                <a:gd name="T14" fmla="*/ 0 w 3767"/>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68">
                  <a:moveTo>
                    <a:pt x="0" y="68"/>
                  </a:moveTo>
                  <a:lnTo>
                    <a:pt x="3456" y="68"/>
                  </a:lnTo>
                  <a:lnTo>
                    <a:pt x="3767" y="46"/>
                  </a:lnTo>
                  <a:lnTo>
                    <a:pt x="3767" y="21"/>
                  </a:lnTo>
                  <a:lnTo>
                    <a:pt x="3695" y="0"/>
                  </a:lnTo>
                  <a:lnTo>
                    <a:pt x="305" y="0"/>
                  </a:lnTo>
                  <a:lnTo>
                    <a:pt x="0" y="43"/>
                  </a:lnTo>
                  <a:lnTo>
                    <a:pt x="0" y="68"/>
                  </a:lnTo>
                  <a:close/>
                </a:path>
              </a:pathLst>
            </a:custGeom>
            <a:solidFill>
              <a:srgbClr val="F46D6D"/>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32" name="Freeform 64"/>
            <p:cNvSpPr>
              <a:spLocks/>
            </p:cNvSpPr>
            <p:nvPr/>
          </p:nvSpPr>
          <p:spPr bwMode="auto">
            <a:xfrm>
              <a:off x="2248" y="3412"/>
              <a:ext cx="1256" cy="18"/>
            </a:xfrm>
            <a:custGeom>
              <a:avLst/>
              <a:gdLst>
                <a:gd name="T0" fmla="*/ 0 w 3767"/>
                <a:gd name="T1" fmla="*/ 53 h 53"/>
                <a:gd name="T2" fmla="*/ 3450 w 3767"/>
                <a:gd name="T3" fmla="*/ 53 h 53"/>
                <a:gd name="T4" fmla="*/ 3767 w 3767"/>
                <a:gd name="T5" fmla="*/ 40 h 53"/>
                <a:gd name="T6" fmla="*/ 3767 w 3767"/>
                <a:gd name="T7" fmla="*/ 14 h 53"/>
                <a:gd name="T8" fmla="*/ 3694 w 3767"/>
                <a:gd name="T9" fmla="*/ 0 h 53"/>
                <a:gd name="T10" fmla="*/ 310 w 3767"/>
                <a:gd name="T11" fmla="*/ 0 h 53"/>
                <a:gd name="T12" fmla="*/ 0 w 3767"/>
                <a:gd name="T13" fmla="*/ 28 h 53"/>
                <a:gd name="T14" fmla="*/ 0 w 3767"/>
                <a:gd name="T15" fmla="*/ 53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53">
                  <a:moveTo>
                    <a:pt x="0" y="53"/>
                  </a:moveTo>
                  <a:lnTo>
                    <a:pt x="3450" y="53"/>
                  </a:lnTo>
                  <a:lnTo>
                    <a:pt x="3767" y="40"/>
                  </a:lnTo>
                  <a:lnTo>
                    <a:pt x="3767" y="14"/>
                  </a:lnTo>
                  <a:lnTo>
                    <a:pt x="3694" y="0"/>
                  </a:lnTo>
                  <a:lnTo>
                    <a:pt x="310" y="0"/>
                  </a:lnTo>
                  <a:lnTo>
                    <a:pt x="0" y="28"/>
                  </a:lnTo>
                  <a:lnTo>
                    <a:pt x="0" y="53"/>
                  </a:lnTo>
                  <a:close/>
                </a:path>
              </a:pathLst>
            </a:custGeom>
            <a:solidFill>
              <a:srgbClr val="F76B6B"/>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33" name="Freeform 65"/>
            <p:cNvSpPr>
              <a:spLocks/>
            </p:cNvSpPr>
            <p:nvPr/>
          </p:nvSpPr>
          <p:spPr bwMode="auto">
            <a:xfrm>
              <a:off x="2248" y="3426"/>
              <a:ext cx="1256" cy="13"/>
            </a:xfrm>
            <a:custGeom>
              <a:avLst/>
              <a:gdLst>
                <a:gd name="T0" fmla="*/ 0 w 3767"/>
                <a:gd name="T1" fmla="*/ 39 h 39"/>
                <a:gd name="T2" fmla="*/ 3444 w 3767"/>
                <a:gd name="T3" fmla="*/ 39 h 39"/>
                <a:gd name="T4" fmla="*/ 3767 w 3767"/>
                <a:gd name="T5" fmla="*/ 31 h 39"/>
                <a:gd name="T6" fmla="*/ 3767 w 3767"/>
                <a:gd name="T7" fmla="*/ 7 h 39"/>
                <a:gd name="T8" fmla="*/ 3693 w 3767"/>
                <a:gd name="T9" fmla="*/ 0 h 39"/>
                <a:gd name="T10" fmla="*/ 315 w 3767"/>
                <a:gd name="T11" fmla="*/ 0 h 39"/>
                <a:gd name="T12" fmla="*/ 0 w 3767"/>
                <a:gd name="T13" fmla="*/ 14 h 39"/>
                <a:gd name="T14" fmla="*/ 0 w 3767"/>
                <a:gd name="T15" fmla="*/ 3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39">
                  <a:moveTo>
                    <a:pt x="0" y="39"/>
                  </a:moveTo>
                  <a:lnTo>
                    <a:pt x="3444" y="39"/>
                  </a:lnTo>
                  <a:lnTo>
                    <a:pt x="3767" y="31"/>
                  </a:lnTo>
                  <a:lnTo>
                    <a:pt x="3767" y="7"/>
                  </a:lnTo>
                  <a:lnTo>
                    <a:pt x="3693" y="0"/>
                  </a:lnTo>
                  <a:lnTo>
                    <a:pt x="315" y="0"/>
                  </a:lnTo>
                  <a:lnTo>
                    <a:pt x="0" y="14"/>
                  </a:lnTo>
                  <a:lnTo>
                    <a:pt x="0" y="39"/>
                  </a:lnTo>
                  <a:close/>
                </a:path>
              </a:pathLst>
            </a:custGeom>
            <a:solidFill>
              <a:srgbClr val="FC6868"/>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34" name="Rectangle 66"/>
            <p:cNvSpPr>
              <a:spLocks noChangeArrowheads="1"/>
            </p:cNvSpPr>
            <p:nvPr/>
          </p:nvSpPr>
          <p:spPr bwMode="auto">
            <a:xfrm>
              <a:off x="2248" y="3440"/>
              <a:ext cx="1256" cy="8"/>
            </a:xfrm>
            <a:prstGeom prst="rect">
              <a:avLst/>
            </a:prstGeom>
            <a:solidFill>
              <a:srgbClr val="FF6666"/>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a:p>
          </p:txBody>
        </p:sp>
        <p:sp>
          <p:nvSpPr>
            <p:cNvPr id="493635" name="Freeform 67"/>
            <p:cNvSpPr>
              <a:spLocks/>
            </p:cNvSpPr>
            <p:nvPr/>
          </p:nvSpPr>
          <p:spPr bwMode="auto">
            <a:xfrm>
              <a:off x="2249" y="3206"/>
              <a:ext cx="1255" cy="1017"/>
            </a:xfrm>
            <a:custGeom>
              <a:avLst/>
              <a:gdLst>
                <a:gd name="T0" fmla="*/ 3766 w 3766"/>
                <a:gd name="T1" fmla="*/ 2697 h 3052"/>
                <a:gd name="T2" fmla="*/ 0 w 3766"/>
                <a:gd name="T3" fmla="*/ 381 h 3052"/>
                <a:gd name="T4" fmla="*/ 51 w 3766"/>
                <a:gd name="T5" fmla="*/ 378 h 3052"/>
                <a:gd name="T6" fmla="*/ 83 w 3766"/>
                <a:gd name="T7" fmla="*/ 386 h 3052"/>
                <a:gd name="T8" fmla="*/ 116 w 3766"/>
                <a:gd name="T9" fmla="*/ 389 h 3052"/>
                <a:gd name="T10" fmla="*/ 143 w 3766"/>
                <a:gd name="T11" fmla="*/ 377 h 3052"/>
                <a:gd name="T12" fmla="*/ 178 w 3766"/>
                <a:gd name="T13" fmla="*/ 377 h 3052"/>
                <a:gd name="T14" fmla="*/ 261 w 3766"/>
                <a:gd name="T15" fmla="*/ 422 h 3052"/>
                <a:gd name="T16" fmla="*/ 361 w 3766"/>
                <a:gd name="T17" fmla="*/ 473 h 3052"/>
                <a:gd name="T18" fmla="*/ 391 w 3766"/>
                <a:gd name="T19" fmla="*/ 510 h 3052"/>
                <a:gd name="T20" fmla="*/ 482 w 3766"/>
                <a:gd name="T21" fmla="*/ 545 h 3052"/>
                <a:gd name="T22" fmla="*/ 557 w 3766"/>
                <a:gd name="T23" fmla="*/ 612 h 3052"/>
                <a:gd name="T24" fmla="*/ 668 w 3766"/>
                <a:gd name="T25" fmla="*/ 665 h 3052"/>
                <a:gd name="T26" fmla="*/ 803 w 3766"/>
                <a:gd name="T27" fmla="*/ 663 h 3052"/>
                <a:gd name="T28" fmla="*/ 914 w 3766"/>
                <a:gd name="T29" fmla="*/ 606 h 3052"/>
                <a:gd name="T30" fmla="*/ 1019 w 3766"/>
                <a:gd name="T31" fmla="*/ 555 h 3052"/>
                <a:gd name="T32" fmla="*/ 1165 w 3766"/>
                <a:gd name="T33" fmla="*/ 464 h 3052"/>
                <a:gd name="T34" fmla="*/ 1258 w 3766"/>
                <a:gd name="T35" fmla="*/ 397 h 3052"/>
                <a:gd name="T36" fmla="*/ 1338 w 3766"/>
                <a:gd name="T37" fmla="*/ 363 h 3052"/>
                <a:gd name="T38" fmla="*/ 1418 w 3766"/>
                <a:gd name="T39" fmla="*/ 318 h 3052"/>
                <a:gd name="T40" fmla="*/ 1484 w 3766"/>
                <a:gd name="T41" fmla="*/ 267 h 3052"/>
                <a:gd name="T42" fmla="*/ 1626 w 3766"/>
                <a:gd name="T43" fmla="*/ 108 h 3052"/>
                <a:gd name="T44" fmla="*/ 1701 w 3766"/>
                <a:gd name="T45" fmla="*/ 69 h 3052"/>
                <a:gd name="T46" fmla="*/ 1803 w 3766"/>
                <a:gd name="T47" fmla="*/ 20 h 3052"/>
                <a:gd name="T48" fmla="*/ 1861 w 3766"/>
                <a:gd name="T49" fmla="*/ 0 h 3052"/>
                <a:gd name="T50" fmla="*/ 1899 w 3766"/>
                <a:gd name="T51" fmla="*/ 10 h 3052"/>
                <a:gd name="T52" fmla="*/ 1979 w 3766"/>
                <a:gd name="T53" fmla="*/ 41 h 3052"/>
                <a:gd name="T54" fmla="*/ 2053 w 3766"/>
                <a:gd name="T55" fmla="*/ 53 h 3052"/>
                <a:gd name="T56" fmla="*/ 2112 w 3766"/>
                <a:gd name="T57" fmla="*/ 92 h 3052"/>
                <a:gd name="T58" fmla="*/ 2169 w 3766"/>
                <a:gd name="T59" fmla="*/ 127 h 3052"/>
                <a:gd name="T60" fmla="*/ 2241 w 3766"/>
                <a:gd name="T61" fmla="*/ 149 h 3052"/>
                <a:gd name="T62" fmla="*/ 2288 w 3766"/>
                <a:gd name="T63" fmla="*/ 189 h 3052"/>
                <a:gd name="T64" fmla="*/ 2343 w 3766"/>
                <a:gd name="T65" fmla="*/ 234 h 3052"/>
                <a:gd name="T66" fmla="*/ 2441 w 3766"/>
                <a:gd name="T67" fmla="*/ 275 h 3052"/>
                <a:gd name="T68" fmla="*/ 2469 w 3766"/>
                <a:gd name="T69" fmla="*/ 309 h 3052"/>
                <a:gd name="T70" fmla="*/ 2496 w 3766"/>
                <a:gd name="T71" fmla="*/ 316 h 3052"/>
                <a:gd name="T72" fmla="*/ 2528 w 3766"/>
                <a:gd name="T73" fmla="*/ 329 h 3052"/>
                <a:gd name="T74" fmla="*/ 2588 w 3766"/>
                <a:gd name="T75" fmla="*/ 356 h 3052"/>
                <a:gd name="T76" fmla="*/ 2619 w 3766"/>
                <a:gd name="T77" fmla="*/ 351 h 3052"/>
                <a:gd name="T78" fmla="*/ 2687 w 3766"/>
                <a:gd name="T79" fmla="*/ 365 h 3052"/>
                <a:gd name="T80" fmla="*/ 2760 w 3766"/>
                <a:gd name="T81" fmla="*/ 404 h 3052"/>
                <a:gd name="T82" fmla="*/ 2839 w 3766"/>
                <a:gd name="T83" fmla="*/ 425 h 3052"/>
                <a:gd name="T84" fmla="*/ 2953 w 3766"/>
                <a:gd name="T85" fmla="*/ 454 h 3052"/>
                <a:gd name="T86" fmla="*/ 3038 w 3766"/>
                <a:gd name="T87" fmla="*/ 494 h 3052"/>
                <a:gd name="T88" fmla="*/ 3087 w 3766"/>
                <a:gd name="T89" fmla="*/ 452 h 3052"/>
                <a:gd name="T90" fmla="*/ 3141 w 3766"/>
                <a:gd name="T91" fmla="*/ 435 h 3052"/>
                <a:gd name="T92" fmla="*/ 3233 w 3766"/>
                <a:gd name="T93" fmla="*/ 425 h 3052"/>
                <a:gd name="T94" fmla="*/ 3294 w 3766"/>
                <a:gd name="T95" fmla="*/ 416 h 3052"/>
                <a:gd name="T96" fmla="*/ 3367 w 3766"/>
                <a:gd name="T97" fmla="*/ 387 h 3052"/>
                <a:gd name="T98" fmla="*/ 3481 w 3766"/>
                <a:gd name="T99" fmla="*/ 332 h 3052"/>
                <a:gd name="T100" fmla="*/ 3568 w 3766"/>
                <a:gd name="T101" fmla="*/ 299 h 3052"/>
                <a:gd name="T102" fmla="*/ 3665 w 3766"/>
                <a:gd name="T103" fmla="*/ 306 h 3052"/>
                <a:gd name="T104" fmla="*/ 3750 w 3766"/>
                <a:gd name="T105" fmla="*/ 302 h 3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766" h="3052">
                  <a:moveTo>
                    <a:pt x="3766" y="298"/>
                  </a:moveTo>
                  <a:lnTo>
                    <a:pt x="3766" y="385"/>
                  </a:lnTo>
                  <a:lnTo>
                    <a:pt x="3766" y="1268"/>
                  </a:lnTo>
                  <a:lnTo>
                    <a:pt x="3766" y="1842"/>
                  </a:lnTo>
                  <a:lnTo>
                    <a:pt x="3766" y="2275"/>
                  </a:lnTo>
                  <a:lnTo>
                    <a:pt x="3766" y="2697"/>
                  </a:lnTo>
                  <a:lnTo>
                    <a:pt x="3766" y="3052"/>
                  </a:lnTo>
                  <a:lnTo>
                    <a:pt x="0" y="3052"/>
                  </a:lnTo>
                  <a:lnTo>
                    <a:pt x="0" y="1934"/>
                  </a:lnTo>
                  <a:lnTo>
                    <a:pt x="0" y="1846"/>
                  </a:lnTo>
                  <a:lnTo>
                    <a:pt x="0" y="1384"/>
                  </a:lnTo>
                  <a:lnTo>
                    <a:pt x="0" y="381"/>
                  </a:lnTo>
                  <a:lnTo>
                    <a:pt x="8" y="381"/>
                  </a:lnTo>
                  <a:lnTo>
                    <a:pt x="16" y="380"/>
                  </a:lnTo>
                  <a:lnTo>
                    <a:pt x="25" y="380"/>
                  </a:lnTo>
                  <a:lnTo>
                    <a:pt x="35" y="379"/>
                  </a:lnTo>
                  <a:lnTo>
                    <a:pt x="43" y="378"/>
                  </a:lnTo>
                  <a:lnTo>
                    <a:pt x="51" y="378"/>
                  </a:lnTo>
                  <a:lnTo>
                    <a:pt x="56" y="378"/>
                  </a:lnTo>
                  <a:lnTo>
                    <a:pt x="61" y="379"/>
                  </a:lnTo>
                  <a:lnTo>
                    <a:pt x="66" y="380"/>
                  </a:lnTo>
                  <a:lnTo>
                    <a:pt x="70" y="381"/>
                  </a:lnTo>
                  <a:lnTo>
                    <a:pt x="76" y="384"/>
                  </a:lnTo>
                  <a:lnTo>
                    <a:pt x="83" y="386"/>
                  </a:lnTo>
                  <a:lnTo>
                    <a:pt x="88" y="388"/>
                  </a:lnTo>
                  <a:lnTo>
                    <a:pt x="94" y="391"/>
                  </a:lnTo>
                  <a:lnTo>
                    <a:pt x="99" y="393"/>
                  </a:lnTo>
                  <a:lnTo>
                    <a:pt x="103" y="395"/>
                  </a:lnTo>
                  <a:lnTo>
                    <a:pt x="110" y="392"/>
                  </a:lnTo>
                  <a:lnTo>
                    <a:pt x="116" y="389"/>
                  </a:lnTo>
                  <a:lnTo>
                    <a:pt x="122" y="386"/>
                  </a:lnTo>
                  <a:lnTo>
                    <a:pt x="127" y="383"/>
                  </a:lnTo>
                  <a:lnTo>
                    <a:pt x="132" y="380"/>
                  </a:lnTo>
                  <a:lnTo>
                    <a:pt x="136" y="379"/>
                  </a:lnTo>
                  <a:lnTo>
                    <a:pt x="140" y="377"/>
                  </a:lnTo>
                  <a:lnTo>
                    <a:pt x="143" y="377"/>
                  </a:lnTo>
                  <a:lnTo>
                    <a:pt x="147" y="377"/>
                  </a:lnTo>
                  <a:lnTo>
                    <a:pt x="153" y="377"/>
                  </a:lnTo>
                  <a:lnTo>
                    <a:pt x="158" y="377"/>
                  </a:lnTo>
                  <a:lnTo>
                    <a:pt x="165" y="377"/>
                  </a:lnTo>
                  <a:lnTo>
                    <a:pt x="172" y="377"/>
                  </a:lnTo>
                  <a:lnTo>
                    <a:pt x="178" y="377"/>
                  </a:lnTo>
                  <a:lnTo>
                    <a:pt x="183" y="377"/>
                  </a:lnTo>
                  <a:lnTo>
                    <a:pt x="186" y="377"/>
                  </a:lnTo>
                  <a:lnTo>
                    <a:pt x="194" y="381"/>
                  </a:lnTo>
                  <a:lnTo>
                    <a:pt x="210" y="392"/>
                  </a:lnTo>
                  <a:lnTo>
                    <a:pt x="234" y="405"/>
                  </a:lnTo>
                  <a:lnTo>
                    <a:pt x="261" y="422"/>
                  </a:lnTo>
                  <a:lnTo>
                    <a:pt x="289" y="438"/>
                  </a:lnTo>
                  <a:lnTo>
                    <a:pt x="315" y="451"/>
                  </a:lnTo>
                  <a:lnTo>
                    <a:pt x="336" y="462"/>
                  </a:lnTo>
                  <a:lnTo>
                    <a:pt x="347" y="466"/>
                  </a:lnTo>
                  <a:lnTo>
                    <a:pt x="354" y="468"/>
                  </a:lnTo>
                  <a:lnTo>
                    <a:pt x="361" y="473"/>
                  </a:lnTo>
                  <a:lnTo>
                    <a:pt x="368" y="479"/>
                  </a:lnTo>
                  <a:lnTo>
                    <a:pt x="375" y="486"/>
                  </a:lnTo>
                  <a:lnTo>
                    <a:pt x="380" y="494"/>
                  </a:lnTo>
                  <a:lnTo>
                    <a:pt x="385" y="501"/>
                  </a:lnTo>
                  <a:lnTo>
                    <a:pt x="388" y="506"/>
                  </a:lnTo>
                  <a:lnTo>
                    <a:pt x="391" y="510"/>
                  </a:lnTo>
                  <a:lnTo>
                    <a:pt x="411" y="513"/>
                  </a:lnTo>
                  <a:lnTo>
                    <a:pt x="430" y="519"/>
                  </a:lnTo>
                  <a:lnTo>
                    <a:pt x="447" y="526"/>
                  </a:lnTo>
                  <a:lnTo>
                    <a:pt x="460" y="531"/>
                  </a:lnTo>
                  <a:lnTo>
                    <a:pt x="473" y="538"/>
                  </a:lnTo>
                  <a:lnTo>
                    <a:pt x="482" y="545"/>
                  </a:lnTo>
                  <a:lnTo>
                    <a:pt x="489" y="551"/>
                  </a:lnTo>
                  <a:lnTo>
                    <a:pt x="494" y="554"/>
                  </a:lnTo>
                  <a:lnTo>
                    <a:pt x="500" y="561"/>
                  </a:lnTo>
                  <a:lnTo>
                    <a:pt x="515" y="575"/>
                  </a:lnTo>
                  <a:lnTo>
                    <a:pt x="535" y="592"/>
                  </a:lnTo>
                  <a:lnTo>
                    <a:pt x="557" y="612"/>
                  </a:lnTo>
                  <a:lnTo>
                    <a:pt x="578" y="632"/>
                  </a:lnTo>
                  <a:lnTo>
                    <a:pt x="599" y="652"/>
                  </a:lnTo>
                  <a:lnTo>
                    <a:pt x="615" y="667"/>
                  </a:lnTo>
                  <a:lnTo>
                    <a:pt x="625" y="676"/>
                  </a:lnTo>
                  <a:lnTo>
                    <a:pt x="644" y="669"/>
                  </a:lnTo>
                  <a:lnTo>
                    <a:pt x="668" y="665"/>
                  </a:lnTo>
                  <a:lnTo>
                    <a:pt x="695" y="663"/>
                  </a:lnTo>
                  <a:lnTo>
                    <a:pt x="724" y="663"/>
                  </a:lnTo>
                  <a:lnTo>
                    <a:pt x="750" y="664"/>
                  </a:lnTo>
                  <a:lnTo>
                    <a:pt x="774" y="664"/>
                  </a:lnTo>
                  <a:lnTo>
                    <a:pt x="792" y="664"/>
                  </a:lnTo>
                  <a:lnTo>
                    <a:pt x="803" y="663"/>
                  </a:lnTo>
                  <a:lnTo>
                    <a:pt x="812" y="659"/>
                  </a:lnTo>
                  <a:lnTo>
                    <a:pt x="828" y="651"/>
                  </a:lnTo>
                  <a:lnTo>
                    <a:pt x="847" y="640"/>
                  </a:lnTo>
                  <a:lnTo>
                    <a:pt x="870" y="629"/>
                  </a:lnTo>
                  <a:lnTo>
                    <a:pt x="892" y="617"/>
                  </a:lnTo>
                  <a:lnTo>
                    <a:pt x="914" y="606"/>
                  </a:lnTo>
                  <a:lnTo>
                    <a:pt x="933" y="598"/>
                  </a:lnTo>
                  <a:lnTo>
                    <a:pt x="947" y="592"/>
                  </a:lnTo>
                  <a:lnTo>
                    <a:pt x="961" y="586"/>
                  </a:lnTo>
                  <a:lnTo>
                    <a:pt x="978" y="578"/>
                  </a:lnTo>
                  <a:lnTo>
                    <a:pt x="997" y="568"/>
                  </a:lnTo>
                  <a:lnTo>
                    <a:pt x="1019" y="555"/>
                  </a:lnTo>
                  <a:lnTo>
                    <a:pt x="1042" y="542"/>
                  </a:lnTo>
                  <a:lnTo>
                    <a:pt x="1067" y="527"/>
                  </a:lnTo>
                  <a:lnTo>
                    <a:pt x="1092" y="512"/>
                  </a:lnTo>
                  <a:lnTo>
                    <a:pt x="1117" y="496"/>
                  </a:lnTo>
                  <a:lnTo>
                    <a:pt x="1141" y="480"/>
                  </a:lnTo>
                  <a:lnTo>
                    <a:pt x="1165" y="464"/>
                  </a:lnTo>
                  <a:lnTo>
                    <a:pt x="1187" y="449"/>
                  </a:lnTo>
                  <a:lnTo>
                    <a:pt x="1208" y="435"/>
                  </a:lnTo>
                  <a:lnTo>
                    <a:pt x="1226" y="423"/>
                  </a:lnTo>
                  <a:lnTo>
                    <a:pt x="1240" y="412"/>
                  </a:lnTo>
                  <a:lnTo>
                    <a:pt x="1251" y="403"/>
                  </a:lnTo>
                  <a:lnTo>
                    <a:pt x="1258" y="397"/>
                  </a:lnTo>
                  <a:lnTo>
                    <a:pt x="1270" y="394"/>
                  </a:lnTo>
                  <a:lnTo>
                    <a:pt x="1282" y="388"/>
                  </a:lnTo>
                  <a:lnTo>
                    <a:pt x="1295" y="383"/>
                  </a:lnTo>
                  <a:lnTo>
                    <a:pt x="1310" y="377"/>
                  </a:lnTo>
                  <a:lnTo>
                    <a:pt x="1323" y="370"/>
                  </a:lnTo>
                  <a:lnTo>
                    <a:pt x="1338" y="363"/>
                  </a:lnTo>
                  <a:lnTo>
                    <a:pt x="1353" y="355"/>
                  </a:lnTo>
                  <a:lnTo>
                    <a:pt x="1367" y="347"/>
                  </a:lnTo>
                  <a:lnTo>
                    <a:pt x="1381" y="340"/>
                  </a:lnTo>
                  <a:lnTo>
                    <a:pt x="1394" y="332"/>
                  </a:lnTo>
                  <a:lnTo>
                    <a:pt x="1407" y="325"/>
                  </a:lnTo>
                  <a:lnTo>
                    <a:pt x="1418" y="318"/>
                  </a:lnTo>
                  <a:lnTo>
                    <a:pt x="1429" y="313"/>
                  </a:lnTo>
                  <a:lnTo>
                    <a:pt x="1437" y="307"/>
                  </a:lnTo>
                  <a:lnTo>
                    <a:pt x="1445" y="301"/>
                  </a:lnTo>
                  <a:lnTo>
                    <a:pt x="1449" y="298"/>
                  </a:lnTo>
                  <a:lnTo>
                    <a:pt x="1463" y="286"/>
                  </a:lnTo>
                  <a:lnTo>
                    <a:pt x="1484" y="267"/>
                  </a:lnTo>
                  <a:lnTo>
                    <a:pt x="1509" y="243"/>
                  </a:lnTo>
                  <a:lnTo>
                    <a:pt x="1537" y="214"/>
                  </a:lnTo>
                  <a:lnTo>
                    <a:pt x="1566" y="184"/>
                  </a:lnTo>
                  <a:lnTo>
                    <a:pt x="1591" y="155"/>
                  </a:lnTo>
                  <a:lnTo>
                    <a:pt x="1612" y="128"/>
                  </a:lnTo>
                  <a:lnTo>
                    <a:pt x="1626" y="108"/>
                  </a:lnTo>
                  <a:lnTo>
                    <a:pt x="1632" y="104"/>
                  </a:lnTo>
                  <a:lnTo>
                    <a:pt x="1643" y="100"/>
                  </a:lnTo>
                  <a:lnTo>
                    <a:pt x="1655" y="93"/>
                  </a:lnTo>
                  <a:lnTo>
                    <a:pt x="1669" y="86"/>
                  </a:lnTo>
                  <a:lnTo>
                    <a:pt x="1685" y="78"/>
                  </a:lnTo>
                  <a:lnTo>
                    <a:pt x="1701" y="69"/>
                  </a:lnTo>
                  <a:lnTo>
                    <a:pt x="1718" y="61"/>
                  </a:lnTo>
                  <a:lnTo>
                    <a:pt x="1737" y="52"/>
                  </a:lnTo>
                  <a:lnTo>
                    <a:pt x="1754" y="43"/>
                  </a:lnTo>
                  <a:lnTo>
                    <a:pt x="1771" y="35"/>
                  </a:lnTo>
                  <a:lnTo>
                    <a:pt x="1787" y="26"/>
                  </a:lnTo>
                  <a:lnTo>
                    <a:pt x="1803" y="20"/>
                  </a:lnTo>
                  <a:lnTo>
                    <a:pt x="1816" y="13"/>
                  </a:lnTo>
                  <a:lnTo>
                    <a:pt x="1827" y="8"/>
                  </a:lnTo>
                  <a:lnTo>
                    <a:pt x="1836" y="5"/>
                  </a:lnTo>
                  <a:lnTo>
                    <a:pt x="1843" y="2"/>
                  </a:lnTo>
                  <a:lnTo>
                    <a:pt x="1852" y="1"/>
                  </a:lnTo>
                  <a:lnTo>
                    <a:pt x="1861" y="0"/>
                  </a:lnTo>
                  <a:lnTo>
                    <a:pt x="1868" y="0"/>
                  </a:lnTo>
                  <a:lnTo>
                    <a:pt x="1876" y="1"/>
                  </a:lnTo>
                  <a:lnTo>
                    <a:pt x="1882" y="2"/>
                  </a:lnTo>
                  <a:lnTo>
                    <a:pt x="1889" y="5"/>
                  </a:lnTo>
                  <a:lnTo>
                    <a:pt x="1893" y="7"/>
                  </a:lnTo>
                  <a:lnTo>
                    <a:pt x="1899" y="10"/>
                  </a:lnTo>
                  <a:lnTo>
                    <a:pt x="1907" y="15"/>
                  </a:lnTo>
                  <a:lnTo>
                    <a:pt x="1919" y="20"/>
                  </a:lnTo>
                  <a:lnTo>
                    <a:pt x="1934" y="24"/>
                  </a:lnTo>
                  <a:lnTo>
                    <a:pt x="1948" y="30"/>
                  </a:lnTo>
                  <a:lnTo>
                    <a:pt x="1964" y="36"/>
                  </a:lnTo>
                  <a:lnTo>
                    <a:pt x="1979" y="41"/>
                  </a:lnTo>
                  <a:lnTo>
                    <a:pt x="1991" y="47"/>
                  </a:lnTo>
                  <a:lnTo>
                    <a:pt x="2000" y="53"/>
                  </a:lnTo>
                  <a:lnTo>
                    <a:pt x="2014" y="51"/>
                  </a:lnTo>
                  <a:lnTo>
                    <a:pt x="2027" y="49"/>
                  </a:lnTo>
                  <a:lnTo>
                    <a:pt x="2040" y="51"/>
                  </a:lnTo>
                  <a:lnTo>
                    <a:pt x="2053" y="53"/>
                  </a:lnTo>
                  <a:lnTo>
                    <a:pt x="2064" y="56"/>
                  </a:lnTo>
                  <a:lnTo>
                    <a:pt x="2075" y="61"/>
                  </a:lnTo>
                  <a:lnTo>
                    <a:pt x="2085" y="68"/>
                  </a:lnTo>
                  <a:lnTo>
                    <a:pt x="2094" y="76"/>
                  </a:lnTo>
                  <a:lnTo>
                    <a:pt x="2102" y="84"/>
                  </a:lnTo>
                  <a:lnTo>
                    <a:pt x="2112" y="92"/>
                  </a:lnTo>
                  <a:lnTo>
                    <a:pt x="2122" y="101"/>
                  </a:lnTo>
                  <a:lnTo>
                    <a:pt x="2134" y="108"/>
                  </a:lnTo>
                  <a:lnTo>
                    <a:pt x="2144" y="115"/>
                  </a:lnTo>
                  <a:lnTo>
                    <a:pt x="2153" y="120"/>
                  </a:lnTo>
                  <a:lnTo>
                    <a:pt x="2162" y="125"/>
                  </a:lnTo>
                  <a:lnTo>
                    <a:pt x="2169" y="127"/>
                  </a:lnTo>
                  <a:lnTo>
                    <a:pt x="2177" y="130"/>
                  </a:lnTo>
                  <a:lnTo>
                    <a:pt x="2189" y="133"/>
                  </a:lnTo>
                  <a:lnTo>
                    <a:pt x="2201" y="136"/>
                  </a:lnTo>
                  <a:lnTo>
                    <a:pt x="2215" y="141"/>
                  </a:lnTo>
                  <a:lnTo>
                    <a:pt x="2229" y="146"/>
                  </a:lnTo>
                  <a:lnTo>
                    <a:pt x="2241" y="149"/>
                  </a:lnTo>
                  <a:lnTo>
                    <a:pt x="2252" y="152"/>
                  </a:lnTo>
                  <a:lnTo>
                    <a:pt x="2257" y="155"/>
                  </a:lnTo>
                  <a:lnTo>
                    <a:pt x="2263" y="159"/>
                  </a:lnTo>
                  <a:lnTo>
                    <a:pt x="2270" y="166"/>
                  </a:lnTo>
                  <a:lnTo>
                    <a:pt x="2279" y="176"/>
                  </a:lnTo>
                  <a:lnTo>
                    <a:pt x="2288" y="189"/>
                  </a:lnTo>
                  <a:lnTo>
                    <a:pt x="2297" y="201"/>
                  </a:lnTo>
                  <a:lnTo>
                    <a:pt x="2307" y="211"/>
                  </a:lnTo>
                  <a:lnTo>
                    <a:pt x="2315" y="219"/>
                  </a:lnTo>
                  <a:lnTo>
                    <a:pt x="2320" y="223"/>
                  </a:lnTo>
                  <a:lnTo>
                    <a:pt x="2330" y="227"/>
                  </a:lnTo>
                  <a:lnTo>
                    <a:pt x="2343" y="234"/>
                  </a:lnTo>
                  <a:lnTo>
                    <a:pt x="2362" y="241"/>
                  </a:lnTo>
                  <a:lnTo>
                    <a:pt x="2382" y="249"/>
                  </a:lnTo>
                  <a:lnTo>
                    <a:pt x="2402" y="257"/>
                  </a:lnTo>
                  <a:lnTo>
                    <a:pt x="2419" y="265"/>
                  </a:lnTo>
                  <a:lnTo>
                    <a:pt x="2433" y="270"/>
                  </a:lnTo>
                  <a:lnTo>
                    <a:pt x="2441" y="275"/>
                  </a:lnTo>
                  <a:lnTo>
                    <a:pt x="2445" y="278"/>
                  </a:lnTo>
                  <a:lnTo>
                    <a:pt x="2450" y="284"/>
                  </a:lnTo>
                  <a:lnTo>
                    <a:pt x="2455" y="291"/>
                  </a:lnTo>
                  <a:lnTo>
                    <a:pt x="2460" y="298"/>
                  </a:lnTo>
                  <a:lnTo>
                    <a:pt x="2465" y="304"/>
                  </a:lnTo>
                  <a:lnTo>
                    <a:pt x="2469" y="309"/>
                  </a:lnTo>
                  <a:lnTo>
                    <a:pt x="2474" y="313"/>
                  </a:lnTo>
                  <a:lnTo>
                    <a:pt x="2477" y="314"/>
                  </a:lnTo>
                  <a:lnTo>
                    <a:pt x="2481" y="314"/>
                  </a:lnTo>
                  <a:lnTo>
                    <a:pt x="2485" y="315"/>
                  </a:lnTo>
                  <a:lnTo>
                    <a:pt x="2490" y="315"/>
                  </a:lnTo>
                  <a:lnTo>
                    <a:pt x="2496" y="316"/>
                  </a:lnTo>
                  <a:lnTo>
                    <a:pt x="2500" y="317"/>
                  </a:lnTo>
                  <a:lnTo>
                    <a:pt x="2506" y="318"/>
                  </a:lnTo>
                  <a:lnTo>
                    <a:pt x="2510" y="321"/>
                  </a:lnTo>
                  <a:lnTo>
                    <a:pt x="2514" y="322"/>
                  </a:lnTo>
                  <a:lnTo>
                    <a:pt x="2520" y="324"/>
                  </a:lnTo>
                  <a:lnTo>
                    <a:pt x="2528" y="329"/>
                  </a:lnTo>
                  <a:lnTo>
                    <a:pt x="2538" y="333"/>
                  </a:lnTo>
                  <a:lnTo>
                    <a:pt x="2549" y="339"/>
                  </a:lnTo>
                  <a:lnTo>
                    <a:pt x="2561" y="345"/>
                  </a:lnTo>
                  <a:lnTo>
                    <a:pt x="2571" y="351"/>
                  </a:lnTo>
                  <a:lnTo>
                    <a:pt x="2581" y="354"/>
                  </a:lnTo>
                  <a:lnTo>
                    <a:pt x="2588" y="356"/>
                  </a:lnTo>
                  <a:lnTo>
                    <a:pt x="2594" y="355"/>
                  </a:lnTo>
                  <a:lnTo>
                    <a:pt x="2600" y="355"/>
                  </a:lnTo>
                  <a:lnTo>
                    <a:pt x="2604" y="354"/>
                  </a:lnTo>
                  <a:lnTo>
                    <a:pt x="2610" y="353"/>
                  </a:lnTo>
                  <a:lnTo>
                    <a:pt x="2615" y="352"/>
                  </a:lnTo>
                  <a:lnTo>
                    <a:pt x="2619" y="351"/>
                  </a:lnTo>
                  <a:lnTo>
                    <a:pt x="2624" y="349"/>
                  </a:lnTo>
                  <a:lnTo>
                    <a:pt x="2627" y="348"/>
                  </a:lnTo>
                  <a:lnTo>
                    <a:pt x="2635" y="351"/>
                  </a:lnTo>
                  <a:lnTo>
                    <a:pt x="2649" y="355"/>
                  </a:lnTo>
                  <a:lnTo>
                    <a:pt x="2666" y="360"/>
                  </a:lnTo>
                  <a:lnTo>
                    <a:pt x="2687" y="365"/>
                  </a:lnTo>
                  <a:lnTo>
                    <a:pt x="2706" y="370"/>
                  </a:lnTo>
                  <a:lnTo>
                    <a:pt x="2723" y="376"/>
                  </a:lnTo>
                  <a:lnTo>
                    <a:pt x="2737" y="380"/>
                  </a:lnTo>
                  <a:lnTo>
                    <a:pt x="2745" y="384"/>
                  </a:lnTo>
                  <a:lnTo>
                    <a:pt x="2751" y="394"/>
                  </a:lnTo>
                  <a:lnTo>
                    <a:pt x="2760" y="404"/>
                  </a:lnTo>
                  <a:lnTo>
                    <a:pt x="2769" y="413"/>
                  </a:lnTo>
                  <a:lnTo>
                    <a:pt x="2777" y="420"/>
                  </a:lnTo>
                  <a:lnTo>
                    <a:pt x="2790" y="420"/>
                  </a:lnTo>
                  <a:lnTo>
                    <a:pt x="2805" y="422"/>
                  </a:lnTo>
                  <a:lnTo>
                    <a:pt x="2822" y="423"/>
                  </a:lnTo>
                  <a:lnTo>
                    <a:pt x="2839" y="425"/>
                  </a:lnTo>
                  <a:lnTo>
                    <a:pt x="2857" y="428"/>
                  </a:lnTo>
                  <a:lnTo>
                    <a:pt x="2877" y="433"/>
                  </a:lnTo>
                  <a:lnTo>
                    <a:pt x="2896" y="438"/>
                  </a:lnTo>
                  <a:lnTo>
                    <a:pt x="2916" y="442"/>
                  </a:lnTo>
                  <a:lnTo>
                    <a:pt x="2935" y="448"/>
                  </a:lnTo>
                  <a:lnTo>
                    <a:pt x="2953" y="454"/>
                  </a:lnTo>
                  <a:lnTo>
                    <a:pt x="2972" y="460"/>
                  </a:lnTo>
                  <a:lnTo>
                    <a:pt x="2988" y="466"/>
                  </a:lnTo>
                  <a:lnTo>
                    <a:pt x="3004" y="473"/>
                  </a:lnTo>
                  <a:lnTo>
                    <a:pt x="3017" y="480"/>
                  </a:lnTo>
                  <a:lnTo>
                    <a:pt x="3029" y="487"/>
                  </a:lnTo>
                  <a:lnTo>
                    <a:pt x="3038" y="494"/>
                  </a:lnTo>
                  <a:lnTo>
                    <a:pt x="3045" y="488"/>
                  </a:lnTo>
                  <a:lnTo>
                    <a:pt x="3053" y="481"/>
                  </a:lnTo>
                  <a:lnTo>
                    <a:pt x="3062" y="474"/>
                  </a:lnTo>
                  <a:lnTo>
                    <a:pt x="3071" y="466"/>
                  </a:lnTo>
                  <a:lnTo>
                    <a:pt x="3079" y="459"/>
                  </a:lnTo>
                  <a:lnTo>
                    <a:pt x="3087" y="452"/>
                  </a:lnTo>
                  <a:lnTo>
                    <a:pt x="3093" y="447"/>
                  </a:lnTo>
                  <a:lnTo>
                    <a:pt x="3098" y="442"/>
                  </a:lnTo>
                  <a:lnTo>
                    <a:pt x="3106" y="440"/>
                  </a:lnTo>
                  <a:lnTo>
                    <a:pt x="3116" y="439"/>
                  </a:lnTo>
                  <a:lnTo>
                    <a:pt x="3128" y="436"/>
                  </a:lnTo>
                  <a:lnTo>
                    <a:pt x="3141" y="435"/>
                  </a:lnTo>
                  <a:lnTo>
                    <a:pt x="3156" y="433"/>
                  </a:lnTo>
                  <a:lnTo>
                    <a:pt x="3171" y="432"/>
                  </a:lnTo>
                  <a:lnTo>
                    <a:pt x="3187" y="430"/>
                  </a:lnTo>
                  <a:lnTo>
                    <a:pt x="3203" y="428"/>
                  </a:lnTo>
                  <a:lnTo>
                    <a:pt x="3218" y="426"/>
                  </a:lnTo>
                  <a:lnTo>
                    <a:pt x="3233" y="425"/>
                  </a:lnTo>
                  <a:lnTo>
                    <a:pt x="3247" y="423"/>
                  </a:lnTo>
                  <a:lnTo>
                    <a:pt x="3260" y="422"/>
                  </a:lnTo>
                  <a:lnTo>
                    <a:pt x="3272" y="420"/>
                  </a:lnTo>
                  <a:lnTo>
                    <a:pt x="3282" y="418"/>
                  </a:lnTo>
                  <a:lnTo>
                    <a:pt x="3289" y="417"/>
                  </a:lnTo>
                  <a:lnTo>
                    <a:pt x="3294" y="416"/>
                  </a:lnTo>
                  <a:lnTo>
                    <a:pt x="3300" y="413"/>
                  </a:lnTo>
                  <a:lnTo>
                    <a:pt x="3309" y="410"/>
                  </a:lnTo>
                  <a:lnTo>
                    <a:pt x="3321" y="405"/>
                  </a:lnTo>
                  <a:lnTo>
                    <a:pt x="3334" y="401"/>
                  </a:lnTo>
                  <a:lnTo>
                    <a:pt x="3349" y="394"/>
                  </a:lnTo>
                  <a:lnTo>
                    <a:pt x="3367" y="387"/>
                  </a:lnTo>
                  <a:lnTo>
                    <a:pt x="3385" y="379"/>
                  </a:lnTo>
                  <a:lnTo>
                    <a:pt x="3404" y="370"/>
                  </a:lnTo>
                  <a:lnTo>
                    <a:pt x="3424" y="361"/>
                  </a:lnTo>
                  <a:lnTo>
                    <a:pt x="3443" y="352"/>
                  </a:lnTo>
                  <a:lnTo>
                    <a:pt x="3463" y="341"/>
                  </a:lnTo>
                  <a:lnTo>
                    <a:pt x="3481" y="332"/>
                  </a:lnTo>
                  <a:lnTo>
                    <a:pt x="3499" y="322"/>
                  </a:lnTo>
                  <a:lnTo>
                    <a:pt x="3515" y="312"/>
                  </a:lnTo>
                  <a:lnTo>
                    <a:pt x="3529" y="302"/>
                  </a:lnTo>
                  <a:lnTo>
                    <a:pt x="3542" y="293"/>
                  </a:lnTo>
                  <a:lnTo>
                    <a:pt x="3554" y="296"/>
                  </a:lnTo>
                  <a:lnTo>
                    <a:pt x="3568" y="299"/>
                  </a:lnTo>
                  <a:lnTo>
                    <a:pt x="3582" y="301"/>
                  </a:lnTo>
                  <a:lnTo>
                    <a:pt x="3598" y="302"/>
                  </a:lnTo>
                  <a:lnTo>
                    <a:pt x="3615" y="304"/>
                  </a:lnTo>
                  <a:lnTo>
                    <a:pt x="3631" y="305"/>
                  </a:lnTo>
                  <a:lnTo>
                    <a:pt x="3648" y="306"/>
                  </a:lnTo>
                  <a:lnTo>
                    <a:pt x="3665" y="306"/>
                  </a:lnTo>
                  <a:lnTo>
                    <a:pt x="3681" y="306"/>
                  </a:lnTo>
                  <a:lnTo>
                    <a:pt x="3697" y="306"/>
                  </a:lnTo>
                  <a:lnTo>
                    <a:pt x="3712" y="306"/>
                  </a:lnTo>
                  <a:lnTo>
                    <a:pt x="3726" y="305"/>
                  </a:lnTo>
                  <a:lnTo>
                    <a:pt x="3739" y="304"/>
                  </a:lnTo>
                  <a:lnTo>
                    <a:pt x="3750" y="302"/>
                  </a:lnTo>
                  <a:lnTo>
                    <a:pt x="3759" y="300"/>
                  </a:lnTo>
                  <a:lnTo>
                    <a:pt x="3766" y="298"/>
                  </a:lnTo>
                  <a:close/>
                </a:path>
              </a:pathLst>
            </a:custGeom>
            <a:solidFill>
              <a:srgbClr val="00B2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36" name="Freeform 68"/>
            <p:cNvSpPr>
              <a:spLocks/>
            </p:cNvSpPr>
            <p:nvPr/>
          </p:nvSpPr>
          <p:spPr bwMode="auto">
            <a:xfrm>
              <a:off x="3502" y="3305"/>
              <a:ext cx="4" cy="30"/>
            </a:xfrm>
            <a:custGeom>
              <a:avLst/>
              <a:gdLst>
                <a:gd name="T0" fmla="*/ 12 w 12"/>
                <a:gd name="T1" fmla="*/ 87 h 91"/>
                <a:gd name="T2" fmla="*/ 12 w 12"/>
                <a:gd name="T3" fmla="*/ 87 h 91"/>
                <a:gd name="T4" fmla="*/ 12 w 12"/>
                <a:gd name="T5" fmla="*/ 0 h 91"/>
                <a:gd name="T6" fmla="*/ 0 w 12"/>
                <a:gd name="T7" fmla="*/ 0 h 91"/>
                <a:gd name="T8" fmla="*/ 0 w 12"/>
                <a:gd name="T9" fmla="*/ 87 h 91"/>
                <a:gd name="T10" fmla="*/ 0 w 12"/>
                <a:gd name="T11" fmla="*/ 87 h 91"/>
                <a:gd name="T12" fmla="*/ 0 w 12"/>
                <a:gd name="T13" fmla="*/ 87 h 91"/>
                <a:gd name="T14" fmla="*/ 3 w 12"/>
                <a:gd name="T15" fmla="*/ 90 h 91"/>
                <a:gd name="T16" fmla="*/ 6 w 12"/>
                <a:gd name="T17" fmla="*/ 91 h 91"/>
                <a:gd name="T18" fmla="*/ 9 w 12"/>
                <a:gd name="T19" fmla="*/ 90 h 91"/>
                <a:gd name="T20" fmla="*/ 12 w 12"/>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91">
                  <a:moveTo>
                    <a:pt x="12" y="87"/>
                  </a:moveTo>
                  <a:lnTo>
                    <a:pt x="12" y="87"/>
                  </a:lnTo>
                  <a:lnTo>
                    <a:pt x="12" y="0"/>
                  </a:lnTo>
                  <a:lnTo>
                    <a:pt x="0" y="0"/>
                  </a:lnTo>
                  <a:lnTo>
                    <a:pt x="0" y="87"/>
                  </a:lnTo>
                  <a:lnTo>
                    <a:pt x="0" y="87"/>
                  </a:lnTo>
                  <a:lnTo>
                    <a:pt x="0" y="87"/>
                  </a:lnTo>
                  <a:lnTo>
                    <a:pt x="3" y="90"/>
                  </a:lnTo>
                  <a:lnTo>
                    <a:pt x="6" y="91"/>
                  </a:lnTo>
                  <a:lnTo>
                    <a:pt x="9" y="90"/>
                  </a:lnTo>
                  <a:lnTo>
                    <a:pt x="12" y="8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37" name="Freeform 69"/>
            <p:cNvSpPr>
              <a:spLocks/>
            </p:cNvSpPr>
            <p:nvPr/>
          </p:nvSpPr>
          <p:spPr bwMode="auto">
            <a:xfrm>
              <a:off x="3502" y="3334"/>
              <a:ext cx="4" cy="296"/>
            </a:xfrm>
            <a:custGeom>
              <a:avLst/>
              <a:gdLst>
                <a:gd name="T0" fmla="*/ 12 w 12"/>
                <a:gd name="T1" fmla="*/ 883 h 887"/>
                <a:gd name="T2" fmla="*/ 12 w 12"/>
                <a:gd name="T3" fmla="*/ 883 h 887"/>
                <a:gd name="T4" fmla="*/ 12 w 12"/>
                <a:gd name="T5" fmla="*/ 0 h 887"/>
                <a:gd name="T6" fmla="*/ 0 w 12"/>
                <a:gd name="T7" fmla="*/ 0 h 887"/>
                <a:gd name="T8" fmla="*/ 0 w 12"/>
                <a:gd name="T9" fmla="*/ 883 h 887"/>
                <a:gd name="T10" fmla="*/ 0 w 12"/>
                <a:gd name="T11" fmla="*/ 883 h 887"/>
                <a:gd name="T12" fmla="*/ 0 w 12"/>
                <a:gd name="T13" fmla="*/ 883 h 887"/>
                <a:gd name="T14" fmla="*/ 3 w 12"/>
                <a:gd name="T15" fmla="*/ 886 h 887"/>
                <a:gd name="T16" fmla="*/ 6 w 12"/>
                <a:gd name="T17" fmla="*/ 887 h 887"/>
                <a:gd name="T18" fmla="*/ 9 w 12"/>
                <a:gd name="T19" fmla="*/ 886 h 887"/>
                <a:gd name="T20" fmla="*/ 12 w 12"/>
                <a:gd name="T21" fmla="*/ 883 h 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887">
                  <a:moveTo>
                    <a:pt x="12" y="883"/>
                  </a:moveTo>
                  <a:lnTo>
                    <a:pt x="12" y="883"/>
                  </a:lnTo>
                  <a:lnTo>
                    <a:pt x="12" y="0"/>
                  </a:lnTo>
                  <a:lnTo>
                    <a:pt x="0" y="0"/>
                  </a:lnTo>
                  <a:lnTo>
                    <a:pt x="0" y="883"/>
                  </a:lnTo>
                  <a:lnTo>
                    <a:pt x="0" y="883"/>
                  </a:lnTo>
                  <a:lnTo>
                    <a:pt x="0" y="883"/>
                  </a:lnTo>
                  <a:lnTo>
                    <a:pt x="3" y="886"/>
                  </a:lnTo>
                  <a:lnTo>
                    <a:pt x="6" y="887"/>
                  </a:lnTo>
                  <a:lnTo>
                    <a:pt x="9" y="886"/>
                  </a:lnTo>
                  <a:lnTo>
                    <a:pt x="12" y="88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38" name="Freeform 70"/>
            <p:cNvSpPr>
              <a:spLocks/>
            </p:cNvSpPr>
            <p:nvPr/>
          </p:nvSpPr>
          <p:spPr bwMode="auto">
            <a:xfrm>
              <a:off x="3502" y="3628"/>
              <a:ext cx="4" cy="193"/>
            </a:xfrm>
            <a:custGeom>
              <a:avLst/>
              <a:gdLst>
                <a:gd name="T0" fmla="*/ 12 w 12"/>
                <a:gd name="T1" fmla="*/ 574 h 579"/>
                <a:gd name="T2" fmla="*/ 12 w 12"/>
                <a:gd name="T3" fmla="*/ 574 h 579"/>
                <a:gd name="T4" fmla="*/ 12 w 12"/>
                <a:gd name="T5" fmla="*/ 0 h 579"/>
                <a:gd name="T6" fmla="*/ 0 w 12"/>
                <a:gd name="T7" fmla="*/ 0 h 579"/>
                <a:gd name="T8" fmla="*/ 0 w 12"/>
                <a:gd name="T9" fmla="*/ 574 h 579"/>
                <a:gd name="T10" fmla="*/ 0 w 12"/>
                <a:gd name="T11" fmla="*/ 574 h 579"/>
                <a:gd name="T12" fmla="*/ 0 w 12"/>
                <a:gd name="T13" fmla="*/ 574 h 579"/>
                <a:gd name="T14" fmla="*/ 3 w 12"/>
                <a:gd name="T15" fmla="*/ 578 h 579"/>
                <a:gd name="T16" fmla="*/ 6 w 12"/>
                <a:gd name="T17" fmla="*/ 579 h 579"/>
                <a:gd name="T18" fmla="*/ 9 w 12"/>
                <a:gd name="T19" fmla="*/ 578 h 579"/>
                <a:gd name="T20" fmla="*/ 12 w 12"/>
                <a:gd name="T21" fmla="*/ 574 h 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579">
                  <a:moveTo>
                    <a:pt x="12" y="574"/>
                  </a:moveTo>
                  <a:lnTo>
                    <a:pt x="12" y="574"/>
                  </a:lnTo>
                  <a:lnTo>
                    <a:pt x="12" y="0"/>
                  </a:lnTo>
                  <a:lnTo>
                    <a:pt x="0" y="0"/>
                  </a:lnTo>
                  <a:lnTo>
                    <a:pt x="0" y="574"/>
                  </a:lnTo>
                  <a:lnTo>
                    <a:pt x="0" y="574"/>
                  </a:lnTo>
                  <a:lnTo>
                    <a:pt x="0" y="574"/>
                  </a:lnTo>
                  <a:lnTo>
                    <a:pt x="3" y="578"/>
                  </a:lnTo>
                  <a:lnTo>
                    <a:pt x="6" y="579"/>
                  </a:lnTo>
                  <a:lnTo>
                    <a:pt x="9" y="578"/>
                  </a:lnTo>
                  <a:lnTo>
                    <a:pt x="12" y="57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39" name="Freeform 71"/>
            <p:cNvSpPr>
              <a:spLocks/>
            </p:cNvSpPr>
            <p:nvPr/>
          </p:nvSpPr>
          <p:spPr bwMode="auto">
            <a:xfrm>
              <a:off x="3502" y="3820"/>
              <a:ext cx="4" cy="146"/>
            </a:xfrm>
            <a:custGeom>
              <a:avLst/>
              <a:gdLst>
                <a:gd name="T0" fmla="*/ 12 w 12"/>
                <a:gd name="T1" fmla="*/ 433 h 438"/>
                <a:gd name="T2" fmla="*/ 12 w 12"/>
                <a:gd name="T3" fmla="*/ 433 h 438"/>
                <a:gd name="T4" fmla="*/ 12 w 12"/>
                <a:gd name="T5" fmla="*/ 0 h 438"/>
                <a:gd name="T6" fmla="*/ 0 w 12"/>
                <a:gd name="T7" fmla="*/ 0 h 438"/>
                <a:gd name="T8" fmla="*/ 0 w 12"/>
                <a:gd name="T9" fmla="*/ 433 h 438"/>
                <a:gd name="T10" fmla="*/ 0 w 12"/>
                <a:gd name="T11" fmla="*/ 433 h 438"/>
                <a:gd name="T12" fmla="*/ 0 w 12"/>
                <a:gd name="T13" fmla="*/ 433 h 438"/>
                <a:gd name="T14" fmla="*/ 3 w 12"/>
                <a:gd name="T15" fmla="*/ 437 h 438"/>
                <a:gd name="T16" fmla="*/ 6 w 12"/>
                <a:gd name="T17" fmla="*/ 438 h 438"/>
                <a:gd name="T18" fmla="*/ 9 w 12"/>
                <a:gd name="T19" fmla="*/ 437 h 438"/>
                <a:gd name="T20" fmla="*/ 12 w 12"/>
                <a:gd name="T21" fmla="*/ 433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438">
                  <a:moveTo>
                    <a:pt x="12" y="433"/>
                  </a:moveTo>
                  <a:lnTo>
                    <a:pt x="12" y="433"/>
                  </a:lnTo>
                  <a:lnTo>
                    <a:pt x="12" y="0"/>
                  </a:lnTo>
                  <a:lnTo>
                    <a:pt x="0" y="0"/>
                  </a:lnTo>
                  <a:lnTo>
                    <a:pt x="0" y="433"/>
                  </a:lnTo>
                  <a:lnTo>
                    <a:pt x="0" y="433"/>
                  </a:lnTo>
                  <a:lnTo>
                    <a:pt x="0" y="433"/>
                  </a:lnTo>
                  <a:lnTo>
                    <a:pt x="3" y="437"/>
                  </a:lnTo>
                  <a:lnTo>
                    <a:pt x="6" y="438"/>
                  </a:lnTo>
                  <a:lnTo>
                    <a:pt x="9" y="437"/>
                  </a:lnTo>
                  <a:lnTo>
                    <a:pt x="12" y="43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40" name="Freeform 72"/>
            <p:cNvSpPr>
              <a:spLocks/>
            </p:cNvSpPr>
            <p:nvPr/>
          </p:nvSpPr>
          <p:spPr bwMode="auto">
            <a:xfrm>
              <a:off x="3502" y="3964"/>
              <a:ext cx="4" cy="142"/>
            </a:xfrm>
            <a:custGeom>
              <a:avLst/>
              <a:gdLst>
                <a:gd name="T0" fmla="*/ 12 w 12"/>
                <a:gd name="T1" fmla="*/ 422 h 426"/>
                <a:gd name="T2" fmla="*/ 12 w 12"/>
                <a:gd name="T3" fmla="*/ 422 h 426"/>
                <a:gd name="T4" fmla="*/ 12 w 12"/>
                <a:gd name="T5" fmla="*/ 0 h 426"/>
                <a:gd name="T6" fmla="*/ 0 w 12"/>
                <a:gd name="T7" fmla="*/ 0 h 426"/>
                <a:gd name="T8" fmla="*/ 0 w 12"/>
                <a:gd name="T9" fmla="*/ 422 h 426"/>
                <a:gd name="T10" fmla="*/ 0 w 12"/>
                <a:gd name="T11" fmla="*/ 422 h 426"/>
                <a:gd name="T12" fmla="*/ 0 w 12"/>
                <a:gd name="T13" fmla="*/ 422 h 426"/>
                <a:gd name="T14" fmla="*/ 3 w 12"/>
                <a:gd name="T15" fmla="*/ 425 h 426"/>
                <a:gd name="T16" fmla="*/ 6 w 12"/>
                <a:gd name="T17" fmla="*/ 426 h 426"/>
                <a:gd name="T18" fmla="*/ 9 w 12"/>
                <a:gd name="T19" fmla="*/ 425 h 426"/>
                <a:gd name="T20" fmla="*/ 12 w 12"/>
                <a:gd name="T21" fmla="*/ 422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426">
                  <a:moveTo>
                    <a:pt x="12" y="422"/>
                  </a:moveTo>
                  <a:lnTo>
                    <a:pt x="12" y="422"/>
                  </a:lnTo>
                  <a:lnTo>
                    <a:pt x="12" y="0"/>
                  </a:lnTo>
                  <a:lnTo>
                    <a:pt x="0" y="0"/>
                  </a:lnTo>
                  <a:lnTo>
                    <a:pt x="0" y="422"/>
                  </a:lnTo>
                  <a:lnTo>
                    <a:pt x="0" y="422"/>
                  </a:lnTo>
                  <a:lnTo>
                    <a:pt x="0" y="422"/>
                  </a:lnTo>
                  <a:lnTo>
                    <a:pt x="3" y="425"/>
                  </a:lnTo>
                  <a:lnTo>
                    <a:pt x="6" y="426"/>
                  </a:lnTo>
                  <a:lnTo>
                    <a:pt x="9" y="425"/>
                  </a:lnTo>
                  <a:lnTo>
                    <a:pt x="12" y="4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41" name="Freeform 73"/>
            <p:cNvSpPr>
              <a:spLocks/>
            </p:cNvSpPr>
            <p:nvPr/>
          </p:nvSpPr>
          <p:spPr bwMode="auto">
            <a:xfrm>
              <a:off x="3502" y="4105"/>
              <a:ext cx="4" cy="120"/>
            </a:xfrm>
            <a:custGeom>
              <a:avLst/>
              <a:gdLst>
                <a:gd name="T0" fmla="*/ 6 w 12"/>
                <a:gd name="T1" fmla="*/ 360 h 360"/>
                <a:gd name="T2" fmla="*/ 12 w 12"/>
                <a:gd name="T3" fmla="*/ 355 h 360"/>
                <a:gd name="T4" fmla="*/ 12 w 12"/>
                <a:gd name="T5" fmla="*/ 0 h 360"/>
                <a:gd name="T6" fmla="*/ 0 w 12"/>
                <a:gd name="T7" fmla="*/ 0 h 360"/>
                <a:gd name="T8" fmla="*/ 0 w 12"/>
                <a:gd name="T9" fmla="*/ 355 h 360"/>
                <a:gd name="T10" fmla="*/ 6 w 12"/>
                <a:gd name="T11" fmla="*/ 349 h 360"/>
                <a:gd name="T12" fmla="*/ 0 w 12"/>
                <a:gd name="T13" fmla="*/ 355 h 360"/>
                <a:gd name="T14" fmla="*/ 3 w 12"/>
                <a:gd name="T15" fmla="*/ 358 h 360"/>
                <a:gd name="T16" fmla="*/ 6 w 12"/>
                <a:gd name="T17" fmla="*/ 359 h 360"/>
                <a:gd name="T18" fmla="*/ 9 w 12"/>
                <a:gd name="T19" fmla="*/ 358 h 360"/>
                <a:gd name="T20" fmla="*/ 12 w 12"/>
                <a:gd name="T21" fmla="*/ 355 h 360"/>
                <a:gd name="T22" fmla="*/ 6 w 12"/>
                <a:gd name="T23" fmla="*/ 36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360">
                  <a:moveTo>
                    <a:pt x="6" y="360"/>
                  </a:moveTo>
                  <a:lnTo>
                    <a:pt x="12" y="355"/>
                  </a:lnTo>
                  <a:lnTo>
                    <a:pt x="12" y="0"/>
                  </a:lnTo>
                  <a:lnTo>
                    <a:pt x="0" y="0"/>
                  </a:lnTo>
                  <a:lnTo>
                    <a:pt x="0" y="355"/>
                  </a:lnTo>
                  <a:lnTo>
                    <a:pt x="6" y="349"/>
                  </a:lnTo>
                  <a:lnTo>
                    <a:pt x="0" y="355"/>
                  </a:lnTo>
                  <a:lnTo>
                    <a:pt x="3" y="358"/>
                  </a:lnTo>
                  <a:lnTo>
                    <a:pt x="6" y="359"/>
                  </a:lnTo>
                  <a:lnTo>
                    <a:pt x="9" y="358"/>
                  </a:lnTo>
                  <a:lnTo>
                    <a:pt x="12" y="355"/>
                  </a:lnTo>
                  <a:lnTo>
                    <a:pt x="6" y="36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42" name="Freeform 74"/>
            <p:cNvSpPr>
              <a:spLocks/>
            </p:cNvSpPr>
            <p:nvPr/>
          </p:nvSpPr>
          <p:spPr bwMode="auto">
            <a:xfrm>
              <a:off x="2247" y="4221"/>
              <a:ext cx="1257" cy="4"/>
            </a:xfrm>
            <a:custGeom>
              <a:avLst/>
              <a:gdLst>
                <a:gd name="T0" fmla="*/ 0 w 3771"/>
                <a:gd name="T1" fmla="*/ 6 h 11"/>
                <a:gd name="T2" fmla="*/ 5 w 3771"/>
                <a:gd name="T3" fmla="*/ 11 h 11"/>
                <a:gd name="T4" fmla="*/ 3771 w 3771"/>
                <a:gd name="T5" fmla="*/ 11 h 11"/>
                <a:gd name="T6" fmla="*/ 3771 w 3771"/>
                <a:gd name="T7" fmla="*/ 0 h 11"/>
                <a:gd name="T8" fmla="*/ 5 w 3771"/>
                <a:gd name="T9" fmla="*/ 0 h 11"/>
                <a:gd name="T10" fmla="*/ 11 w 3771"/>
                <a:gd name="T11" fmla="*/ 6 h 11"/>
                <a:gd name="T12" fmla="*/ 5 w 3771"/>
                <a:gd name="T13" fmla="*/ 0 h 11"/>
                <a:gd name="T14" fmla="*/ 2 w 3771"/>
                <a:gd name="T15" fmla="*/ 2 h 11"/>
                <a:gd name="T16" fmla="*/ 1 w 3771"/>
                <a:gd name="T17" fmla="*/ 6 h 11"/>
                <a:gd name="T18" fmla="*/ 2 w 3771"/>
                <a:gd name="T19" fmla="*/ 9 h 11"/>
                <a:gd name="T20" fmla="*/ 5 w 3771"/>
                <a:gd name="T21" fmla="*/ 11 h 11"/>
                <a:gd name="T22" fmla="*/ 0 w 3771"/>
                <a:gd name="T23"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71" h="11">
                  <a:moveTo>
                    <a:pt x="0" y="6"/>
                  </a:moveTo>
                  <a:lnTo>
                    <a:pt x="5" y="11"/>
                  </a:lnTo>
                  <a:lnTo>
                    <a:pt x="3771" y="11"/>
                  </a:lnTo>
                  <a:lnTo>
                    <a:pt x="3771" y="0"/>
                  </a:lnTo>
                  <a:lnTo>
                    <a:pt x="5" y="0"/>
                  </a:lnTo>
                  <a:lnTo>
                    <a:pt x="11" y="6"/>
                  </a:lnTo>
                  <a:lnTo>
                    <a:pt x="5" y="0"/>
                  </a:lnTo>
                  <a:lnTo>
                    <a:pt x="2" y="2"/>
                  </a:lnTo>
                  <a:lnTo>
                    <a:pt x="1" y="6"/>
                  </a:lnTo>
                  <a:lnTo>
                    <a:pt x="2" y="9"/>
                  </a:lnTo>
                  <a:lnTo>
                    <a:pt x="5" y="11"/>
                  </a:lnTo>
                  <a:lnTo>
                    <a:pt x="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43" name="Freeform 75"/>
            <p:cNvSpPr>
              <a:spLocks/>
            </p:cNvSpPr>
            <p:nvPr/>
          </p:nvSpPr>
          <p:spPr bwMode="auto">
            <a:xfrm>
              <a:off x="2247" y="3848"/>
              <a:ext cx="4" cy="375"/>
            </a:xfrm>
            <a:custGeom>
              <a:avLst/>
              <a:gdLst>
                <a:gd name="T0" fmla="*/ 0 w 11"/>
                <a:gd name="T1" fmla="*/ 6 h 1124"/>
                <a:gd name="T2" fmla="*/ 0 w 11"/>
                <a:gd name="T3" fmla="*/ 6 h 1124"/>
                <a:gd name="T4" fmla="*/ 0 w 11"/>
                <a:gd name="T5" fmla="*/ 1124 h 1124"/>
                <a:gd name="T6" fmla="*/ 11 w 11"/>
                <a:gd name="T7" fmla="*/ 1124 h 1124"/>
                <a:gd name="T8" fmla="*/ 11 w 11"/>
                <a:gd name="T9" fmla="*/ 6 h 1124"/>
                <a:gd name="T10" fmla="*/ 11 w 11"/>
                <a:gd name="T11" fmla="*/ 6 h 1124"/>
                <a:gd name="T12" fmla="*/ 11 w 11"/>
                <a:gd name="T13" fmla="*/ 6 h 1124"/>
                <a:gd name="T14" fmla="*/ 9 w 11"/>
                <a:gd name="T15" fmla="*/ 3 h 1124"/>
                <a:gd name="T16" fmla="*/ 5 w 11"/>
                <a:gd name="T17" fmla="*/ 0 h 1124"/>
                <a:gd name="T18" fmla="*/ 2 w 11"/>
                <a:gd name="T19" fmla="*/ 3 h 1124"/>
                <a:gd name="T20" fmla="*/ 0 w 11"/>
                <a:gd name="T21" fmla="*/ 6 h 1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124">
                  <a:moveTo>
                    <a:pt x="0" y="6"/>
                  </a:moveTo>
                  <a:lnTo>
                    <a:pt x="0" y="6"/>
                  </a:lnTo>
                  <a:lnTo>
                    <a:pt x="0" y="1124"/>
                  </a:lnTo>
                  <a:lnTo>
                    <a:pt x="11" y="1124"/>
                  </a:lnTo>
                  <a:lnTo>
                    <a:pt x="11" y="6"/>
                  </a:lnTo>
                  <a:lnTo>
                    <a:pt x="11" y="6"/>
                  </a:lnTo>
                  <a:lnTo>
                    <a:pt x="11" y="6"/>
                  </a:lnTo>
                  <a:lnTo>
                    <a:pt x="9" y="3"/>
                  </a:lnTo>
                  <a:lnTo>
                    <a:pt x="5" y="0"/>
                  </a:lnTo>
                  <a:lnTo>
                    <a:pt x="2" y="3"/>
                  </a:lnTo>
                  <a:lnTo>
                    <a:pt x="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44" name="Freeform 76"/>
            <p:cNvSpPr>
              <a:spLocks/>
            </p:cNvSpPr>
            <p:nvPr/>
          </p:nvSpPr>
          <p:spPr bwMode="auto">
            <a:xfrm>
              <a:off x="2247" y="3819"/>
              <a:ext cx="4" cy="31"/>
            </a:xfrm>
            <a:custGeom>
              <a:avLst/>
              <a:gdLst>
                <a:gd name="T0" fmla="*/ 0 w 11"/>
                <a:gd name="T1" fmla="*/ 6 h 94"/>
                <a:gd name="T2" fmla="*/ 0 w 11"/>
                <a:gd name="T3" fmla="*/ 6 h 94"/>
                <a:gd name="T4" fmla="*/ 0 w 11"/>
                <a:gd name="T5" fmla="*/ 94 h 94"/>
                <a:gd name="T6" fmla="*/ 11 w 11"/>
                <a:gd name="T7" fmla="*/ 94 h 94"/>
                <a:gd name="T8" fmla="*/ 11 w 11"/>
                <a:gd name="T9" fmla="*/ 6 h 94"/>
                <a:gd name="T10" fmla="*/ 11 w 11"/>
                <a:gd name="T11" fmla="*/ 6 h 94"/>
                <a:gd name="T12" fmla="*/ 11 w 11"/>
                <a:gd name="T13" fmla="*/ 6 h 94"/>
                <a:gd name="T14" fmla="*/ 9 w 11"/>
                <a:gd name="T15" fmla="*/ 2 h 94"/>
                <a:gd name="T16" fmla="*/ 5 w 11"/>
                <a:gd name="T17" fmla="*/ 0 h 94"/>
                <a:gd name="T18" fmla="*/ 2 w 11"/>
                <a:gd name="T19" fmla="*/ 2 h 94"/>
                <a:gd name="T20" fmla="*/ 0 w 11"/>
                <a:gd name="T21" fmla="*/ 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94">
                  <a:moveTo>
                    <a:pt x="0" y="6"/>
                  </a:moveTo>
                  <a:lnTo>
                    <a:pt x="0" y="6"/>
                  </a:lnTo>
                  <a:lnTo>
                    <a:pt x="0" y="94"/>
                  </a:lnTo>
                  <a:lnTo>
                    <a:pt x="11" y="94"/>
                  </a:lnTo>
                  <a:lnTo>
                    <a:pt x="11" y="6"/>
                  </a:lnTo>
                  <a:lnTo>
                    <a:pt x="11" y="6"/>
                  </a:lnTo>
                  <a:lnTo>
                    <a:pt x="11" y="6"/>
                  </a:lnTo>
                  <a:lnTo>
                    <a:pt x="9" y="2"/>
                  </a:lnTo>
                  <a:lnTo>
                    <a:pt x="5" y="0"/>
                  </a:lnTo>
                  <a:lnTo>
                    <a:pt x="2" y="2"/>
                  </a:lnTo>
                  <a:lnTo>
                    <a:pt x="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45" name="Freeform 77"/>
            <p:cNvSpPr>
              <a:spLocks/>
            </p:cNvSpPr>
            <p:nvPr/>
          </p:nvSpPr>
          <p:spPr bwMode="auto">
            <a:xfrm>
              <a:off x="2247" y="3665"/>
              <a:ext cx="4" cy="156"/>
            </a:xfrm>
            <a:custGeom>
              <a:avLst/>
              <a:gdLst>
                <a:gd name="T0" fmla="*/ 0 w 11"/>
                <a:gd name="T1" fmla="*/ 5 h 467"/>
                <a:gd name="T2" fmla="*/ 0 w 11"/>
                <a:gd name="T3" fmla="*/ 5 h 467"/>
                <a:gd name="T4" fmla="*/ 0 w 11"/>
                <a:gd name="T5" fmla="*/ 467 h 467"/>
                <a:gd name="T6" fmla="*/ 11 w 11"/>
                <a:gd name="T7" fmla="*/ 467 h 467"/>
                <a:gd name="T8" fmla="*/ 11 w 11"/>
                <a:gd name="T9" fmla="*/ 5 h 467"/>
                <a:gd name="T10" fmla="*/ 11 w 11"/>
                <a:gd name="T11" fmla="*/ 5 h 467"/>
                <a:gd name="T12" fmla="*/ 11 w 11"/>
                <a:gd name="T13" fmla="*/ 5 h 467"/>
                <a:gd name="T14" fmla="*/ 9 w 11"/>
                <a:gd name="T15" fmla="*/ 2 h 467"/>
                <a:gd name="T16" fmla="*/ 5 w 11"/>
                <a:gd name="T17" fmla="*/ 0 h 467"/>
                <a:gd name="T18" fmla="*/ 2 w 11"/>
                <a:gd name="T19" fmla="*/ 2 h 467"/>
                <a:gd name="T20" fmla="*/ 0 w 11"/>
                <a:gd name="T21" fmla="*/ 5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467">
                  <a:moveTo>
                    <a:pt x="0" y="5"/>
                  </a:moveTo>
                  <a:lnTo>
                    <a:pt x="0" y="5"/>
                  </a:lnTo>
                  <a:lnTo>
                    <a:pt x="0" y="467"/>
                  </a:lnTo>
                  <a:lnTo>
                    <a:pt x="11" y="467"/>
                  </a:lnTo>
                  <a:lnTo>
                    <a:pt x="11" y="5"/>
                  </a:lnTo>
                  <a:lnTo>
                    <a:pt x="11" y="5"/>
                  </a:lnTo>
                  <a:lnTo>
                    <a:pt x="11" y="5"/>
                  </a:lnTo>
                  <a:lnTo>
                    <a:pt x="9" y="2"/>
                  </a:lnTo>
                  <a:lnTo>
                    <a:pt x="5" y="0"/>
                  </a:lnTo>
                  <a:lnTo>
                    <a:pt x="2" y="2"/>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46" name="Freeform 78"/>
            <p:cNvSpPr>
              <a:spLocks/>
            </p:cNvSpPr>
            <p:nvPr/>
          </p:nvSpPr>
          <p:spPr bwMode="auto">
            <a:xfrm>
              <a:off x="2247" y="3331"/>
              <a:ext cx="4" cy="336"/>
            </a:xfrm>
            <a:custGeom>
              <a:avLst/>
              <a:gdLst>
                <a:gd name="T0" fmla="*/ 5 w 11"/>
                <a:gd name="T1" fmla="*/ 0 h 1008"/>
                <a:gd name="T2" fmla="*/ 0 w 11"/>
                <a:gd name="T3" fmla="*/ 5 h 1008"/>
                <a:gd name="T4" fmla="*/ 0 w 11"/>
                <a:gd name="T5" fmla="*/ 1008 h 1008"/>
                <a:gd name="T6" fmla="*/ 11 w 11"/>
                <a:gd name="T7" fmla="*/ 1008 h 1008"/>
                <a:gd name="T8" fmla="*/ 11 w 11"/>
                <a:gd name="T9" fmla="*/ 5 h 1008"/>
                <a:gd name="T10" fmla="*/ 5 w 11"/>
                <a:gd name="T11" fmla="*/ 11 h 1008"/>
                <a:gd name="T12" fmla="*/ 11 w 11"/>
                <a:gd name="T13" fmla="*/ 5 h 1008"/>
                <a:gd name="T14" fmla="*/ 9 w 11"/>
                <a:gd name="T15" fmla="*/ 2 h 1008"/>
                <a:gd name="T16" fmla="*/ 5 w 11"/>
                <a:gd name="T17" fmla="*/ 0 h 1008"/>
                <a:gd name="T18" fmla="*/ 2 w 11"/>
                <a:gd name="T19" fmla="*/ 2 h 1008"/>
                <a:gd name="T20" fmla="*/ 0 w 11"/>
                <a:gd name="T21" fmla="*/ 5 h 1008"/>
                <a:gd name="T22" fmla="*/ 5 w 11"/>
                <a:gd name="T23" fmla="*/ 0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008">
                  <a:moveTo>
                    <a:pt x="5" y="0"/>
                  </a:moveTo>
                  <a:lnTo>
                    <a:pt x="0" y="5"/>
                  </a:lnTo>
                  <a:lnTo>
                    <a:pt x="0" y="1008"/>
                  </a:lnTo>
                  <a:lnTo>
                    <a:pt x="11" y="1008"/>
                  </a:lnTo>
                  <a:lnTo>
                    <a:pt x="11" y="5"/>
                  </a:lnTo>
                  <a:lnTo>
                    <a:pt x="5" y="11"/>
                  </a:lnTo>
                  <a:lnTo>
                    <a:pt x="11" y="5"/>
                  </a:lnTo>
                  <a:lnTo>
                    <a:pt x="9" y="2"/>
                  </a:lnTo>
                  <a:lnTo>
                    <a:pt x="5" y="0"/>
                  </a:lnTo>
                  <a:lnTo>
                    <a:pt x="2" y="2"/>
                  </a:lnTo>
                  <a:lnTo>
                    <a:pt x="0" y="5"/>
                  </a:lnTo>
                  <a:lnTo>
                    <a:pt x="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47" name="Freeform 79"/>
            <p:cNvSpPr>
              <a:spLocks/>
            </p:cNvSpPr>
            <p:nvPr/>
          </p:nvSpPr>
          <p:spPr bwMode="auto">
            <a:xfrm>
              <a:off x="2249" y="3330"/>
              <a:ext cx="20" cy="5"/>
            </a:xfrm>
            <a:custGeom>
              <a:avLst/>
              <a:gdLst>
                <a:gd name="T0" fmla="*/ 62 w 62"/>
                <a:gd name="T1" fmla="*/ 3 h 15"/>
                <a:gd name="T2" fmla="*/ 62 w 62"/>
                <a:gd name="T3" fmla="*/ 3 h 15"/>
                <a:gd name="T4" fmla="*/ 56 w 62"/>
                <a:gd name="T5" fmla="*/ 1 h 15"/>
                <a:gd name="T6" fmla="*/ 51 w 62"/>
                <a:gd name="T7" fmla="*/ 0 h 15"/>
                <a:gd name="T8" fmla="*/ 43 w 62"/>
                <a:gd name="T9" fmla="*/ 1 h 15"/>
                <a:gd name="T10" fmla="*/ 35 w 62"/>
                <a:gd name="T11" fmla="*/ 3 h 15"/>
                <a:gd name="T12" fmla="*/ 25 w 62"/>
                <a:gd name="T13" fmla="*/ 4 h 15"/>
                <a:gd name="T14" fmla="*/ 16 w 62"/>
                <a:gd name="T15" fmla="*/ 4 h 15"/>
                <a:gd name="T16" fmla="*/ 8 w 62"/>
                <a:gd name="T17" fmla="*/ 5 h 15"/>
                <a:gd name="T18" fmla="*/ 0 w 62"/>
                <a:gd name="T19" fmla="*/ 4 h 15"/>
                <a:gd name="T20" fmla="*/ 0 w 62"/>
                <a:gd name="T21" fmla="*/ 15 h 15"/>
                <a:gd name="T22" fmla="*/ 8 w 62"/>
                <a:gd name="T23" fmla="*/ 14 h 15"/>
                <a:gd name="T24" fmla="*/ 16 w 62"/>
                <a:gd name="T25" fmla="*/ 13 h 15"/>
                <a:gd name="T26" fmla="*/ 25 w 62"/>
                <a:gd name="T27" fmla="*/ 13 h 15"/>
                <a:gd name="T28" fmla="*/ 35 w 62"/>
                <a:gd name="T29" fmla="*/ 12 h 15"/>
                <a:gd name="T30" fmla="*/ 43 w 62"/>
                <a:gd name="T31" fmla="*/ 11 h 15"/>
                <a:gd name="T32" fmla="*/ 51 w 62"/>
                <a:gd name="T33" fmla="*/ 12 h 15"/>
                <a:gd name="T34" fmla="*/ 56 w 62"/>
                <a:gd name="T35" fmla="*/ 11 h 15"/>
                <a:gd name="T36" fmla="*/ 60 w 62"/>
                <a:gd name="T37" fmla="*/ 12 h 15"/>
                <a:gd name="T38" fmla="*/ 60 w 62"/>
                <a:gd name="T39" fmla="*/ 12 h 15"/>
                <a:gd name="T40" fmla="*/ 62 w 62"/>
                <a:gd name="T41"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15">
                  <a:moveTo>
                    <a:pt x="62" y="3"/>
                  </a:moveTo>
                  <a:lnTo>
                    <a:pt x="62" y="3"/>
                  </a:lnTo>
                  <a:lnTo>
                    <a:pt x="56" y="1"/>
                  </a:lnTo>
                  <a:lnTo>
                    <a:pt x="51" y="0"/>
                  </a:lnTo>
                  <a:lnTo>
                    <a:pt x="43" y="1"/>
                  </a:lnTo>
                  <a:lnTo>
                    <a:pt x="35" y="3"/>
                  </a:lnTo>
                  <a:lnTo>
                    <a:pt x="25" y="4"/>
                  </a:lnTo>
                  <a:lnTo>
                    <a:pt x="16" y="4"/>
                  </a:lnTo>
                  <a:lnTo>
                    <a:pt x="8" y="5"/>
                  </a:lnTo>
                  <a:lnTo>
                    <a:pt x="0" y="4"/>
                  </a:lnTo>
                  <a:lnTo>
                    <a:pt x="0" y="15"/>
                  </a:lnTo>
                  <a:lnTo>
                    <a:pt x="8" y="14"/>
                  </a:lnTo>
                  <a:lnTo>
                    <a:pt x="16" y="13"/>
                  </a:lnTo>
                  <a:lnTo>
                    <a:pt x="25" y="13"/>
                  </a:lnTo>
                  <a:lnTo>
                    <a:pt x="35" y="12"/>
                  </a:lnTo>
                  <a:lnTo>
                    <a:pt x="43" y="11"/>
                  </a:lnTo>
                  <a:lnTo>
                    <a:pt x="51" y="12"/>
                  </a:lnTo>
                  <a:lnTo>
                    <a:pt x="56" y="11"/>
                  </a:lnTo>
                  <a:lnTo>
                    <a:pt x="60" y="12"/>
                  </a:lnTo>
                  <a:lnTo>
                    <a:pt x="60" y="12"/>
                  </a:lnTo>
                  <a:lnTo>
                    <a:pt x="62"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48" name="Freeform 80"/>
            <p:cNvSpPr>
              <a:spLocks/>
            </p:cNvSpPr>
            <p:nvPr/>
          </p:nvSpPr>
          <p:spPr bwMode="auto">
            <a:xfrm>
              <a:off x="2269" y="3331"/>
              <a:ext cx="16" cy="8"/>
            </a:xfrm>
            <a:custGeom>
              <a:avLst/>
              <a:gdLst>
                <a:gd name="T0" fmla="*/ 41 w 48"/>
                <a:gd name="T1" fmla="*/ 16 h 25"/>
                <a:gd name="T2" fmla="*/ 46 w 48"/>
                <a:gd name="T3" fmla="*/ 16 h 25"/>
                <a:gd name="T4" fmla="*/ 41 w 48"/>
                <a:gd name="T5" fmla="*/ 13 h 25"/>
                <a:gd name="T6" fmla="*/ 36 w 48"/>
                <a:gd name="T7" fmla="*/ 11 h 25"/>
                <a:gd name="T8" fmla="*/ 30 w 48"/>
                <a:gd name="T9" fmla="*/ 9 h 25"/>
                <a:gd name="T10" fmla="*/ 24 w 48"/>
                <a:gd name="T11" fmla="*/ 6 h 25"/>
                <a:gd name="T12" fmla="*/ 17 w 48"/>
                <a:gd name="T13" fmla="*/ 4 h 25"/>
                <a:gd name="T14" fmla="*/ 11 w 48"/>
                <a:gd name="T15" fmla="*/ 2 h 25"/>
                <a:gd name="T16" fmla="*/ 7 w 48"/>
                <a:gd name="T17" fmla="*/ 1 h 25"/>
                <a:gd name="T18" fmla="*/ 2 w 48"/>
                <a:gd name="T19" fmla="*/ 0 h 25"/>
                <a:gd name="T20" fmla="*/ 0 w 48"/>
                <a:gd name="T21" fmla="*/ 9 h 25"/>
                <a:gd name="T22" fmla="*/ 4 w 48"/>
                <a:gd name="T23" fmla="*/ 10 h 25"/>
                <a:gd name="T24" fmla="*/ 9 w 48"/>
                <a:gd name="T25" fmla="*/ 11 h 25"/>
                <a:gd name="T26" fmla="*/ 15 w 48"/>
                <a:gd name="T27" fmla="*/ 13 h 25"/>
                <a:gd name="T28" fmla="*/ 22 w 48"/>
                <a:gd name="T29" fmla="*/ 16 h 25"/>
                <a:gd name="T30" fmla="*/ 27 w 48"/>
                <a:gd name="T31" fmla="*/ 18 h 25"/>
                <a:gd name="T32" fmla="*/ 32 w 48"/>
                <a:gd name="T33" fmla="*/ 20 h 25"/>
                <a:gd name="T34" fmla="*/ 36 w 48"/>
                <a:gd name="T35" fmla="*/ 22 h 25"/>
                <a:gd name="T36" fmla="*/ 41 w 48"/>
                <a:gd name="T37" fmla="*/ 25 h 25"/>
                <a:gd name="T38" fmla="*/ 46 w 48"/>
                <a:gd name="T39" fmla="*/ 25 h 25"/>
                <a:gd name="T40" fmla="*/ 41 w 48"/>
                <a:gd name="T41" fmla="*/ 25 h 25"/>
                <a:gd name="T42" fmla="*/ 44 w 48"/>
                <a:gd name="T43" fmla="*/ 25 h 25"/>
                <a:gd name="T44" fmla="*/ 48 w 48"/>
                <a:gd name="T45" fmla="*/ 21 h 25"/>
                <a:gd name="T46" fmla="*/ 48 w 48"/>
                <a:gd name="T47" fmla="*/ 18 h 25"/>
                <a:gd name="T48" fmla="*/ 46 w 48"/>
                <a:gd name="T49" fmla="*/ 16 h 25"/>
                <a:gd name="T50" fmla="*/ 41 w 48"/>
                <a:gd name="T51" fmla="*/ 1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25">
                  <a:moveTo>
                    <a:pt x="41" y="16"/>
                  </a:moveTo>
                  <a:lnTo>
                    <a:pt x="46" y="16"/>
                  </a:lnTo>
                  <a:lnTo>
                    <a:pt x="41" y="13"/>
                  </a:lnTo>
                  <a:lnTo>
                    <a:pt x="36" y="11"/>
                  </a:lnTo>
                  <a:lnTo>
                    <a:pt x="30" y="9"/>
                  </a:lnTo>
                  <a:lnTo>
                    <a:pt x="24" y="6"/>
                  </a:lnTo>
                  <a:lnTo>
                    <a:pt x="17" y="4"/>
                  </a:lnTo>
                  <a:lnTo>
                    <a:pt x="11" y="2"/>
                  </a:lnTo>
                  <a:lnTo>
                    <a:pt x="7" y="1"/>
                  </a:lnTo>
                  <a:lnTo>
                    <a:pt x="2" y="0"/>
                  </a:lnTo>
                  <a:lnTo>
                    <a:pt x="0" y="9"/>
                  </a:lnTo>
                  <a:lnTo>
                    <a:pt x="4" y="10"/>
                  </a:lnTo>
                  <a:lnTo>
                    <a:pt x="9" y="11"/>
                  </a:lnTo>
                  <a:lnTo>
                    <a:pt x="15" y="13"/>
                  </a:lnTo>
                  <a:lnTo>
                    <a:pt x="22" y="16"/>
                  </a:lnTo>
                  <a:lnTo>
                    <a:pt x="27" y="18"/>
                  </a:lnTo>
                  <a:lnTo>
                    <a:pt x="32" y="20"/>
                  </a:lnTo>
                  <a:lnTo>
                    <a:pt x="36" y="22"/>
                  </a:lnTo>
                  <a:lnTo>
                    <a:pt x="41" y="25"/>
                  </a:lnTo>
                  <a:lnTo>
                    <a:pt x="46" y="25"/>
                  </a:lnTo>
                  <a:lnTo>
                    <a:pt x="41" y="25"/>
                  </a:lnTo>
                  <a:lnTo>
                    <a:pt x="44" y="25"/>
                  </a:lnTo>
                  <a:lnTo>
                    <a:pt x="48" y="21"/>
                  </a:lnTo>
                  <a:lnTo>
                    <a:pt x="48" y="18"/>
                  </a:lnTo>
                  <a:lnTo>
                    <a:pt x="46" y="16"/>
                  </a:lnTo>
                  <a:lnTo>
                    <a:pt x="41"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49" name="Freeform 81"/>
            <p:cNvSpPr>
              <a:spLocks/>
            </p:cNvSpPr>
            <p:nvPr/>
          </p:nvSpPr>
          <p:spPr bwMode="auto">
            <a:xfrm>
              <a:off x="2282" y="3329"/>
              <a:ext cx="14" cy="10"/>
            </a:xfrm>
            <a:custGeom>
              <a:avLst/>
              <a:gdLst>
                <a:gd name="T0" fmla="*/ 42 w 42"/>
                <a:gd name="T1" fmla="*/ 0 h 29"/>
                <a:gd name="T2" fmla="*/ 42 w 42"/>
                <a:gd name="T3" fmla="*/ 0 h 29"/>
                <a:gd name="T4" fmla="*/ 38 w 42"/>
                <a:gd name="T5" fmla="*/ 1 h 29"/>
                <a:gd name="T6" fmla="*/ 34 w 42"/>
                <a:gd name="T7" fmla="*/ 4 h 29"/>
                <a:gd name="T8" fmla="*/ 30 w 42"/>
                <a:gd name="T9" fmla="*/ 5 h 29"/>
                <a:gd name="T10" fmla="*/ 24 w 42"/>
                <a:gd name="T11" fmla="*/ 7 h 29"/>
                <a:gd name="T12" fmla="*/ 18 w 42"/>
                <a:gd name="T13" fmla="*/ 10 h 29"/>
                <a:gd name="T14" fmla="*/ 13 w 42"/>
                <a:gd name="T15" fmla="*/ 14 h 29"/>
                <a:gd name="T16" fmla="*/ 7 w 42"/>
                <a:gd name="T17" fmla="*/ 16 h 29"/>
                <a:gd name="T18" fmla="*/ 0 w 42"/>
                <a:gd name="T19" fmla="*/ 20 h 29"/>
                <a:gd name="T20" fmla="*/ 5 w 42"/>
                <a:gd name="T21" fmla="*/ 29 h 29"/>
                <a:gd name="T22" fmla="*/ 11 w 42"/>
                <a:gd name="T23" fmla="*/ 25 h 29"/>
                <a:gd name="T24" fmla="*/ 17 w 42"/>
                <a:gd name="T25" fmla="*/ 23 h 29"/>
                <a:gd name="T26" fmla="*/ 23 w 42"/>
                <a:gd name="T27" fmla="*/ 20 h 29"/>
                <a:gd name="T28" fmla="*/ 29 w 42"/>
                <a:gd name="T29" fmla="*/ 16 h 29"/>
                <a:gd name="T30" fmla="*/ 32 w 42"/>
                <a:gd name="T31" fmla="*/ 14 h 29"/>
                <a:gd name="T32" fmla="*/ 37 w 42"/>
                <a:gd name="T33" fmla="*/ 13 h 29"/>
                <a:gd name="T34" fmla="*/ 40 w 42"/>
                <a:gd name="T35" fmla="*/ 10 h 29"/>
                <a:gd name="T36" fmla="*/ 42 w 42"/>
                <a:gd name="T37" fmla="*/ 12 h 29"/>
                <a:gd name="T38" fmla="*/ 42 w 42"/>
                <a:gd name="T39" fmla="*/ 12 h 29"/>
                <a:gd name="T40" fmla="*/ 42 w 42"/>
                <a:gd name="T4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 h="29">
                  <a:moveTo>
                    <a:pt x="42" y="0"/>
                  </a:moveTo>
                  <a:lnTo>
                    <a:pt x="42" y="0"/>
                  </a:lnTo>
                  <a:lnTo>
                    <a:pt x="38" y="1"/>
                  </a:lnTo>
                  <a:lnTo>
                    <a:pt x="34" y="4"/>
                  </a:lnTo>
                  <a:lnTo>
                    <a:pt x="30" y="5"/>
                  </a:lnTo>
                  <a:lnTo>
                    <a:pt x="24" y="7"/>
                  </a:lnTo>
                  <a:lnTo>
                    <a:pt x="18" y="10"/>
                  </a:lnTo>
                  <a:lnTo>
                    <a:pt x="13" y="14"/>
                  </a:lnTo>
                  <a:lnTo>
                    <a:pt x="7" y="16"/>
                  </a:lnTo>
                  <a:lnTo>
                    <a:pt x="0" y="20"/>
                  </a:lnTo>
                  <a:lnTo>
                    <a:pt x="5" y="29"/>
                  </a:lnTo>
                  <a:lnTo>
                    <a:pt x="11" y="25"/>
                  </a:lnTo>
                  <a:lnTo>
                    <a:pt x="17" y="23"/>
                  </a:lnTo>
                  <a:lnTo>
                    <a:pt x="23" y="20"/>
                  </a:lnTo>
                  <a:lnTo>
                    <a:pt x="29" y="16"/>
                  </a:lnTo>
                  <a:lnTo>
                    <a:pt x="32" y="14"/>
                  </a:lnTo>
                  <a:lnTo>
                    <a:pt x="37" y="13"/>
                  </a:lnTo>
                  <a:lnTo>
                    <a:pt x="40" y="10"/>
                  </a:lnTo>
                  <a:lnTo>
                    <a:pt x="42" y="12"/>
                  </a:lnTo>
                  <a:lnTo>
                    <a:pt x="42" y="12"/>
                  </a:lnTo>
                  <a:lnTo>
                    <a:pt x="4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50" name="Freeform 82"/>
            <p:cNvSpPr>
              <a:spLocks/>
            </p:cNvSpPr>
            <p:nvPr/>
          </p:nvSpPr>
          <p:spPr bwMode="auto">
            <a:xfrm>
              <a:off x="2296" y="3329"/>
              <a:ext cx="15" cy="4"/>
            </a:xfrm>
            <a:custGeom>
              <a:avLst/>
              <a:gdLst>
                <a:gd name="T0" fmla="*/ 45 w 45"/>
                <a:gd name="T1" fmla="*/ 1 h 12"/>
                <a:gd name="T2" fmla="*/ 44 w 45"/>
                <a:gd name="T3" fmla="*/ 1 h 12"/>
                <a:gd name="T4" fmla="*/ 40 w 45"/>
                <a:gd name="T5" fmla="*/ 0 h 12"/>
                <a:gd name="T6" fmla="*/ 35 w 45"/>
                <a:gd name="T7" fmla="*/ 0 h 12"/>
                <a:gd name="T8" fmla="*/ 29 w 45"/>
                <a:gd name="T9" fmla="*/ 0 h 12"/>
                <a:gd name="T10" fmla="*/ 22 w 45"/>
                <a:gd name="T11" fmla="*/ 0 h 12"/>
                <a:gd name="T12" fmla="*/ 15 w 45"/>
                <a:gd name="T13" fmla="*/ 0 h 12"/>
                <a:gd name="T14" fmla="*/ 10 w 45"/>
                <a:gd name="T15" fmla="*/ 0 h 12"/>
                <a:gd name="T16" fmla="*/ 4 w 45"/>
                <a:gd name="T17" fmla="*/ 0 h 12"/>
                <a:gd name="T18" fmla="*/ 0 w 45"/>
                <a:gd name="T19" fmla="*/ 0 h 12"/>
                <a:gd name="T20" fmla="*/ 0 w 45"/>
                <a:gd name="T21" fmla="*/ 12 h 12"/>
                <a:gd name="T22" fmla="*/ 4 w 45"/>
                <a:gd name="T23" fmla="*/ 12 h 12"/>
                <a:gd name="T24" fmla="*/ 10 w 45"/>
                <a:gd name="T25" fmla="*/ 12 h 12"/>
                <a:gd name="T26" fmla="*/ 15 w 45"/>
                <a:gd name="T27" fmla="*/ 12 h 12"/>
                <a:gd name="T28" fmla="*/ 22 w 45"/>
                <a:gd name="T29" fmla="*/ 12 h 12"/>
                <a:gd name="T30" fmla="*/ 29 w 45"/>
                <a:gd name="T31" fmla="*/ 12 h 12"/>
                <a:gd name="T32" fmla="*/ 35 w 45"/>
                <a:gd name="T33" fmla="*/ 12 h 12"/>
                <a:gd name="T34" fmla="*/ 40 w 45"/>
                <a:gd name="T35" fmla="*/ 12 h 12"/>
                <a:gd name="T36" fmla="*/ 42 w 45"/>
                <a:gd name="T37" fmla="*/ 10 h 12"/>
                <a:gd name="T38" fmla="*/ 40 w 45"/>
                <a:gd name="T39" fmla="*/ 10 h 12"/>
                <a:gd name="T40" fmla="*/ 45 w 45"/>
                <a:gd name="T41"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 h="12">
                  <a:moveTo>
                    <a:pt x="45" y="1"/>
                  </a:moveTo>
                  <a:lnTo>
                    <a:pt x="44" y="1"/>
                  </a:lnTo>
                  <a:lnTo>
                    <a:pt x="40" y="0"/>
                  </a:lnTo>
                  <a:lnTo>
                    <a:pt x="35" y="0"/>
                  </a:lnTo>
                  <a:lnTo>
                    <a:pt x="29" y="0"/>
                  </a:lnTo>
                  <a:lnTo>
                    <a:pt x="22" y="0"/>
                  </a:lnTo>
                  <a:lnTo>
                    <a:pt x="15" y="0"/>
                  </a:lnTo>
                  <a:lnTo>
                    <a:pt x="10" y="0"/>
                  </a:lnTo>
                  <a:lnTo>
                    <a:pt x="4" y="0"/>
                  </a:lnTo>
                  <a:lnTo>
                    <a:pt x="0" y="0"/>
                  </a:lnTo>
                  <a:lnTo>
                    <a:pt x="0" y="12"/>
                  </a:lnTo>
                  <a:lnTo>
                    <a:pt x="4" y="12"/>
                  </a:lnTo>
                  <a:lnTo>
                    <a:pt x="10" y="12"/>
                  </a:lnTo>
                  <a:lnTo>
                    <a:pt x="15" y="12"/>
                  </a:lnTo>
                  <a:lnTo>
                    <a:pt x="22" y="12"/>
                  </a:lnTo>
                  <a:lnTo>
                    <a:pt x="29" y="12"/>
                  </a:lnTo>
                  <a:lnTo>
                    <a:pt x="35" y="12"/>
                  </a:lnTo>
                  <a:lnTo>
                    <a:pt x="40" y="12"/>
                  </a:lnTo>
                  <a:lnTo>
                    <a:pt x="42" y="10"/>
                  </a:lnTo>
                  <a:lnTo>
                    <a:pt x="40" y="10"/>
                  </a:lnTo>
                  <a:lnTo>
                    <a:pt x="45"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51" name="Freeform 83"/>
            <p:cNvSpPr>
              <a:spLocks/>
            </p:cNvSpPr>
            <p:nvPr/>
          </p:nvSpPr>
          <p:spPr bwMode="auto">
            <a:xfrm>
              <a:off x="2310" y="3330"/>
              <a:ext cx="54" cy="33"/>
            </a:xfrm>
            <a:custGeom>
              <a:avLst/>
              <a:gdLst>
                <a:gd name="T0" fmla="*/ 164 w 164"/>
                <a:gd name="T1" fmla="*/ 90 h 99"/>
                <a:gd name="T2" fmla="*/ 164 w 164"/>
                <a:gd name="T3" fmla="*/ 90 h 99"/>
                <a:gd name="T4" fmla="*/ 155 w 164"/>
                <a:gd name="T5" fmla="*/ 85 h 99"/>
                <a:gd name="T6" fmla="*/ 134 w 164"/>
                <a:gd name="T7" fmla="*/ 75 h 99"/>
                <a:gd name="T8" fmla="*/ 108 w 164"/>
                <a:gd name="T9" fmla="*/ 61 h 99"/>
                <a:gd name="T10" fmla="*/ 81 w 164"/>
                <a:gd name="T11" fmla="*/ 45 h 99"/>
                <a:gd name="T12" fmla="*/ 53 w 164"/>
                <a:gd name="T13" fmla="*/ 29 h 99"/>
                <a:gd name="T14" fmla="*/ 29 w 164"/>
                <a:gd name="T15" fmla="*/ 15 h 99"/>
                <a:gd name="T16" fmla="*/ 13 w 164"/>
                <a:gd name="T17" fmla="*/ 5 h 99"/>
                <a:gd name="T18" fmla="*/ 5 w 164"/>
                <a:gd name="T19" fmla="*/ 0 h 99"/>
                <a:gd name="T20" fmla="*/ 0 w 164"/>
                <a:gd name="T21" fmla="*/ 9 h 99"/>
                <a:gd name="T22" fmla="*/ 8 w 164"/>
                <a:gd name="T23" fmla="*/ 14 h 99"/>
                <a:gd name="T24" fmla="*/ 24 w 164"/>
                <a:gd name="T25" fmla="*/ 24 h 99"/>
                <a:gd name="T26" fmla="*/ 48 w 164"/>
                <a:gd name="T27" fmla="*/ 38 h 99"/>
                <a:gd name="T28" fmla="*/ 76 w 164"/>
                <a:gd name="T29" fmla="*/ 54 h 99"/>
                <a:gd name="T30" fmla="*/ 103 w 164"/>
                <a:gd name="T31" fmla="*/ 70 h 99"/>
                <a:gd name="T32" fmla="*/ 130 w 164"/>
                <a:gd name="T33" fmla="*/ 84 h 99"/>
                <a:gd name="T34" fmla="*/ 150 w 164"/>
                <a:gd name="T35" fmla="*/ 94 h 99"/>
                <a:gd name="T36" fmla="*/ 164 w 164"/>
                <a:gd name="T37" fmla="*/ 99 h 99"/>
                <a:gd name="T38" fmla="*/ 164 w 164"/>
                <a:gd name="T39" fmla="*/ 99 h 99"/>
                <a:gd name="T40" fmla="*/ 164 w 164"/>
                <a:gd name="T41" fmla="*/ 9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4" h="99">
                  <a:moveTo>
                    <a:pt x="164" y="90"/>
                  </a:moveTo>
                  <a:lnTo>
                    <a:pt x="164" y="90"/>
                  </a:lnTo>
                  <a:lnTo>
                    <a:pt x="155" y="85"/>
                  </a:lnTo>
                  <a:lnTo>
                    <a:pt x="134" y="75"/>
                  </a:lnTo>
                  <a:lnTo>
                    <a:pt x="108" y="61"/>
                  </a:lnTo>
                  <a:lnTo>
                    <a:pt x="81" y="45"/>
                  </a:lnTo>
                  <a:lnTo>
                    <a:pt x="53" y="29"/>
                  </a:lnTo>
                  <a:lnTo>
                    <a:pt x="29" y="15"/>
                  </a:lnTo>
                  <a:lnTo>
                    <a:pt x="13" y="5"/>
                  </a:lnTo>
                  <a:lnTo>
                    <a:pt x="5" y="0"/>
                  </a:lnTo>
                  <a:lnTo>
                    <a:pt x="0" y="9"/>
                  </a:lnTo>
                  <a:lnTo>
                    <a:pt x="8" y="14"/>
                  </a:lnTo>
                  <a:lnTo>
                    <a:pt x="24" y="24"/>
                  </a:lnTo>
                  <a:lnTo>
                    <a:pt x="48" y="38"/>
                  </a:lnTo>
                  <a:lnTo>
                    <a:pt x="76" y="54"/>
                  </a:lnTo>
                  <a:lnTo>
                    <a:pt x="103" y="70"/>
                  </a:lnTo>
                  <a:lnTo>
                    <a:pt x="130" y="84"/>
                  </a:lnTo>
                  <a:lnTo>
                    <a:pt x="150" y="94"/>
                  </a:lnTo>
                  <a:lnTo>
                    <a:pt x="164" y="99"/>
                  </a:lnTo>
                  <a:lnTo>
                    <a:pt x="164" y="99"/>
                  </a:lnTo>
                  <a:lnTo>
                    <a:pt x="164" y="9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52" name="Freeform 84"/>
            <p:cNvSpPr>
              <a:spLocks/>
            </p:cNvSpPr>
            <p:nvPr/>
          </p:nvSpPr>
          <p:spPr bwMode="auto">
            <a:xfrm>
              <a:off x="2364" y="3360"/>
              <a:ext cx="16" cy="17"/>
            </a:xfrm>
            <a:custGeom>
              <a:avLst/>
              <a:gdLst>
                <a:gd name="T0" fmla="*/ 44 w 48"/>
                <a:gd name="T1" fmla="*/ 43 h 52"/>
                <a:gd name="T2" fmla="*/ 48 w 48"/>
                <a:gd name="T3" fmla="*/ 47 h 52"/>
                <a:gd name="T4" fmla="*/ 46 w 48"/>
                <a:gd name="T5" fmla="*/ 42 h 52"/>
                <a:gd name="T6" fmla="*/ 42 w 48"/>
                <a:gd name="T7" fmla="*/ 36 h 52"/>
                <a:gd name="T8" fmla="*/ 38 w 48"/>
                <a:gd name="T9" fmla="*/ 29 h 52"/>
                <a:gd name="T10" fmla="*/ 31 w 48"/>
                <a:gd name="T11" fmla="*/ 20 h 52"/>
                <a:gd name="T12" fmla="*/ 24 w 48"/>
                <a:gd name="T13" fmla="*/ 13 h 52"/>
                <a:gd name="T14" fmla="*/ 16 w 48"/>
                <a:gd name="T15" fmla="*/ 8 h 52"/>
                <a:gd name="T16" fmla="*/ 9 w 48"/>
                <a:gd name="T17" fmla="*/ 2 h 52"/>
                <a:gd name="T18" fmla="*/ 0 w 48"/>
                <a:gd name="T19" fmla="*/ 0 h 52"/>
                <a:gd name="T20" fmla="*/ 0 w 48"/>
                <a:gd name="T21" fmla="*/ 9 h 52"/>
                <a:gd name="T22" fmla="*/ 5 w 48"/>
                <a:gd name="T23" fmla="*/ 11 h 52"/>
                <a:gd name="T24" fmla="*/ 12 w 48"/>
                <a:gd name="T25" fmla="*/ 14 h 52"/>
                <a:gd name="T26" fmla="*/ 17 w 48"/>
                <a:gd name="T27" fmla="*/ 20 h 52"/>
                <a:gd name="T28" fmla="*/ 24 w 48"/>
                <a:gd name="T29" fmla="*/ 27 h 52"/>
                <a:gd name="T30" fmla="*/ 29 w 48"/>
                <a:gd name="T31" fmla="*/ 34 h 52"/>
                <a:gd name="T32" fmla="*/ 33 w 48"/>
                <a:gd name="T33" fmla="*/ 41 h 52"/>
                <a:gd name="T34" fmla="*/ 37 w 48"/>
                <a:gd name="T35" fmla="*/ 47 h 52"/>
                <a:gd name="T36" fmla="*/ 39 w 48"/>
                <a:gd name="T37" fmla="*/ 49 h 52"/>
                <a:gd name="T38" fmla="*/ 44 w 48"/>
                <a:gd name="T39" fmla="*/ 52 h 52"/>
                <a:gd name="T40" fmla="*/ 39 w 48"/>
                <a:gd name="T41" fmla="*/ 49 h 52"/>
                <a:gd name="T42" fmla="*/ 41 w 48"/>
                <a:gd name="T43" fmla="*/ 51 h 52"/>
                <a:gd name="T44" fmla="*/ 45 w 48"/>
                <a:gd name="T45" fmla="*/ 52 h 52"/>
                <a:gd name="T46" fmla="*/ 47 w 48"/>
                <a:gd name="T47" fmla="*/ 50 h 52"/>
                <a:gd name="T48" fmla="*/ 48 w 48"/>
                <a:gd name="T49" fmla="*/ 47 h 52"/>
                <a:gd name="T50" fmla="*/ 44 w 48"/>
                <a:gd name="T51" fmla="*/ 4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52">
                  <a:moveTo>
                    <a:pt x="44" y="43"/>
                  </a:moveTo>
                  <a:lnTo>
                    <a:pt x="48" y="47"/>
                  </a:lnTo>
                  <a:lnTo>
                    <a:pt x="46" y="42"/>
                  </a:lnTo>
                  <a:lnTo>
                    <a:pt x="42" y="36"/>
                  </a:lnTo>
                  <a:lnTo>
                    <a:pt x="38" y="29"/>
                  </a:lnTo>
                  <a:lnTo>
                    <a:pt x="31" y="20"/>
                  </a:lnTo>
                  <a:lnTo>
                    <a:pt x="24" y="13"/>
                  </a:lnTo>
                  <a:lnTo>
                    <a:pt x="16" y="8"/>
                  </a:lnTo>
                  <a:lnTo>
                    <a:pt x="9" y="2"/>
                  </a:lnTo>
                  <a:lnTo>
                    <a:pt x="0" y="0"/>
                  </a:lnTo>
                  <a:lnTo>
                    <a:pt x="0" y="9"/>
                  </a:lnTo>
                  <a:lnTo>
                    <a:pt x="5" y="11"/>
                  </a:lnTo>
                  <a:lnTo>
                    <a:pt x="12" y="14"/>
                  </a:lnTo>
                  <a:lnTo>
                    <a:pt x="17" y="20"/>
                  </a:lnTo>
                  <a:lnTo>
                    <a:pt x="24" y="27"/>
                  </a:lnTo>
                  <a:lnTo>
                    <a:pt x="29" y="34"/>
                  </a:lnTo>
                  <a:lnTo>
                    <a:pt x="33" y="41"/>
                  </a:lnTo>
                  <a:lnTo>
                    <a:pt x="37" y="47"/>
                  </a:lnTo>
                  <a:lnTo>
                    <a:pt x="39" y="49"/>
                  </a:lnTo>
                  <a:lnTo>
                    <a:pt x="44" y="52"/>
                  </a:lnTo>
                  <a:lnTo>
                    <a:pt x="39" y="49"/>
                  </a:lnTo>
                  <a:lnTo>
                    <a:pt x="41" y="51"/>
                  </a:lnTo>
                  <a:lnTo>
                    <a:pt x="45" y="52"/>
                  </a:lnTo>
                  <a:lnTo>
                    <a:pt x="47" y="50"/>
                  </a:lnTo>
                  <a:lnTo>
                    <a:pt x="48" y="47"/>
                  </a:lnTo>
                  <a:lnTo>
                    <a:pt x="44" y="4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53" name="Freeform 85"/>
            <p:cNvSpPr>
              <a:spLocks/>
            </p:cNvSpPr>
            <p:nvPr/>
          </p:nvSpPr>
          <p:spPr bwMode="auto">
            <a:xfrm>
              <a:off x="2379" y="3374"/>
              <a:ext cx="35" cy="18"/>
            </a:xfrm>
            <a:custGeom>
              <a:avLst/>
              <a:gdLst>
                <a:gd name="T0" fmla="*/ 106 w 106"/>
                <a:gd name="T1" fmla="*/ 46 h 53"/>
                <a:gd name="T2" fmla="*/ 106 w 106"/>
                <a:gd name="T3" fmla="*/ 46 h 53"/>
                <a:gd name="T4" fmla="*/ 101 w 106"/>
                <a:gd name="T5" fmla="*/ 42 h 53"/>
                <a:gd name="T6" fmla="*/ 95 w 106"/>
                <a:gd name="T7" fmla="*/ 37 h 53"/>
                <a:gd name="T8" fmla="*/ 84 w 106"/>
                <a:gd name="T9" fmla="*/ 29 h 53"/>
                <a:gd name="T10" fmla="*/ 72 w 106"/>
                <a:gd name="T11" fmla="*/ 22 h 53"/>
                <a:gd name="T12" fmla="*/ 57 w 106"/>
                <a:gd name="T13" fmla="*/ 16 h 53"/>
                <a:gd name="T14" fmla="*/ 40 w 106"/>
                <a:gd name="T15" fmla="*/ 9 h 53"/>
                <a:gd name="T16" fmla="*/ 21 w 106"/>
                <a:gd name="T17" fmla="*/ 4 h 53"/>
                <a:gd name="T18" fmla="*/ 0 w 106"/>
                <a:gd name="T19" fmla="*/ 0 h 53"/>
                <a:gd name="T20" fmla="*/ 0 w 106"/>
                <a:gd name="T21" fmla="*/ 9 h 53"/>
                <a:gd name="T22" fmla="*/ 19 w 106"/>
                <a:gd name="T23" fmla="*/ 13 h 53"/>
                <a:gd name="T24" fmla="*/ 37 w 106"/>
                <a:gd name="T25" fmla="*/ 18 h 53"/>
                <a:gd name="T26" fmla="*/ 55 w 106"/>
                <a:gd name="T27" fmla="*/ 25 h 53"/>
                <a:gd name="T28" fmla="*/ 67 w 106"/>
                <a:gd name="T29" fmla="*/ 31 h 53"/>
                <a:gd name="T30" fmla="*/ 80 w 106"/>
                <a:gd name="T31" fmla="*/ 38 h 53"/>
                <a:gd name="T32" fmla="*/ 88 w 106"/>
                <a:gd name="T33" fmla="*/ 44 h 53"/>
                <a:gd name="T34" fmla="*/ 95 w 106"/>
                <a:gd name="T35" fmla="*/ 49 h 53"/>
                <a:gd name="T36" fmla="*/ 99 w 106"/>
                <a:gd name="T37" fmla="*/ 53 h 53"/>
                <a:gd name="T38" fmla="*/ 99 w 106"/>
                <a:gd name="T39" fmla="*/ 53 h 53"/>
                <a:gd name="T40" fmla="*/ 106 w 106"/>
                <a:gd name="T41"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6" h="53">
                  <a:moveTo>
                    <a:pt x="106" y="46"/>
                  </a:moveTo>
                  <a:lnTo>
                    <a:pt x="106" y="46"/>
                  </a:lnTo>
                  <a:lnTo>
                    <a:pt x="101" y="42"/>
                  </a:lnTo>
                  <a:lnTo>
                    <a:pt x="95" y="37"/>
                  </a:lnTo>
                  <a:lnTo>
                    <a:pt x="84" y="29"/>
                  </a:lnTo>
                  <a:lnTo>
                    <a:pt x="72" y="22"/>
                  </a:lnTo>
                  <a:lnTo>
                    <a:pt x="57" y="16"/>
                  </a:lnTo>
                  <a:lnTo>
                    <a:pt x="40" y="9"/>
                  </a:lnTo>
                  <a:lnTo>
                    <a:pt x="21" y="4"/>
                  </a:lnTo>
                  <a:lnTo>
                    <a:pt x="0" y="0"/>
                  </a:lnTo>
                  <a:lnTo>
                    <a:pt x="0" y="9"/>
                  </a:lnTo>
                  <a:lnTo>
                    <a:pt x="19" y="13"/>
                  </a:lnTo>
                  <a:lnTo>
                    <a:pt x="37" y="18"/>
                  </a:lnTo>
                  <a:lnTo>
                    <a:pt x="55" y="25"/>
                  </a:lnTo>
                  <a:lnTo>
                    <a:pt x="67" y="31"/>
                  </a:lnTo>
                  <a:lnTo>
                    <a:pt x="80" y="38"/>
                  </a:lnTo>
                  <a:lnTo>
                    <a:pt x="88" y="44"/>
                  </a:lnTo>
                  <a:lnTo>
                    <a:pt x="95" y="49"/>
                  </a:lnTo>
                  <a:lnTo>
                    <a:pt x="99" y="53"/>
                  </a:lnTo>
                  <a:lnTo>
                    <a:pt x="99" y="53"/>
                  </a:lnTo>
                  <a:lnTo>
                    <a:pt x="106" y="4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54" name="Freeform 86"/>
            <p:cNvSpPr>
              <a:spLocks/>
            </p:cNvSpPr>
            <p:nvPr/>
          </p:nvSpPr>
          <p:spPr bwMode="auto">
            <a:xfrm>
              <a:off x="2412" y="3389"/>
              <a:ext cx="47" cy="43"/>
            </a:xfrm>
            <a:custGeom>
              <a:avLst/>
              <a:gdLst>
                <a:gd name="T0" fmla="*/ 133 w 140"/>
                <a:gd name="T1" fmla="*/ 120 h 129"/>
                <a:gd name="T2" fmla="*/ 139 w 140"/>
                <a:gd name="T3" fmla="*/ 121 h 129"/>
                <a:gd name="T4" fmla="*/ 128 w 140"/>
                <a:gd name="T5" fmla="*/ 112 h 129"/>
                <a:gd name="T6" fmla="*/ 112 w 140"/>
                <a:gd name="T7" fmla="*/ 97 h 129"/>
                <a:gd name="T8" fmla="*/ 92 w 140"/>
                <a:gd name="T9" fmla="*/ 78 h 129"/>
                <a:gd name="T10" fmla="*/ 70 w 140"/>
                <a:gd name="T11" fmla="*/ 57 h 129"/>
                <a:gd name="T12" fmla="*/ 48 w 140"/>
                <a:gd name="T13" fmla="*/ 38 h 129"/>
                <a:gd name="T14" fmla="*/ 29 w 140"/>
                <a:gd name="T15" fmla="*/ 21 h 129"/>
                <a:gd name="T16" fmla="*/ 14 w 140"/>
                <a:gd name="T17" fmla="*/ 7 h 129"/>
                <a:gd name="T18" fmla="*/ 7 w 140"/>
                <a:gd name="T19" fmla="*/ 0 h 129"/>
                <a:gd name="T20" fmla="*/ 0 w 140"/>
                <a:gd name="T21" fmla="*/ 7 h 129"/>
                <a:gd name="T22" fmla="*/ 7 w 140"/>
                <a:gd name="T23" fmla="*/ 14 h 129"/>
                <a:gd name="T24" fmla="*/ 22 w 140"/>
                <a:gd name="T25" fmla="*/ 27 h 129"/>
                <a:gd name="T26" fmla="*/ 41 w 140"/>
                <a:gd name="T27" fmla="*/ 45 h 129"/>
                <a:gd name="T28" fmla="*/ 63 w 140"/>
                <a:gd name="T29" fmla="*/ 64 h 129"/>
                <a:gd name="T30" fmla="*/ 85 w 140"/>
                <a:gd name="T31" fmla="*/ 85 h 129"/>
                <a:gd name="T32" fmla="*/ 105 w 140"/>
                <a:gd name="T33" fmla="*/ 104 h 129"/>
                <a:gd name="T34" fmla="*/ 122 w 140"/>
                <a:gd name="T35" fmla="*/ 119 h 129"/>
                <a:gd name="T36" fmla="*/ 132 w 140"/>
                <a:gd name="T37" fmla="*/ 128 h 129"/>
                <a:gd name="T38" fmla="*/ 138 w 140"/>
                <a:gd name="T39" fmla="*/ 129 h 129"/>
                <a:gd name="T40" fmla="*/ 132 w 140"/>
                <a:gd name="T41" fmla="*/ 128 h 129"/>
                <a:gd name="T42" fmla="*/ 135 w 140"/>
                <a:gd name="T43" fmla="*/ 129 h 129"/>
                <a:gd name="T44" fmla="*/ 139 w 140"/>
                <a:gd name="T45" fmla="*/ 128 h 129"/>
                <a:gd name="T46" fmla="*/ 140 w 140"/>
                <a:gd name="T47" fmla="*/ 125 h 129"/>
                <a:gd name="T48" fmla="*/ 139 w 140"/>
                <a:gd name="T49" fmla="*/ 121 h 129"/>
                <a:gd name="T50" fmla="*/ 133 w 140"/>
                <a:gd name="T51" fmla="*/ 12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0" h="129">
                  <a:moveTo>
                    <a:pt x="133" y="120"/>
                  </a:moveTo>
                  <a:lnTo>
                    <a:pt x="139" y="121"/>
                  </a:lnTo>
                  <a:lnTo>
                    <a:pt x="128" y="112"/>
                  </a:lnTo>
                  <a:lnTo>
                    <a:pt x="112" y="97"/>
                  </a:lnTo>
                  <a:lnTo>
                    <a:pt x="92" y="78"/>
                  </a:lnTo>
                  <a:lnTo>
                    <a:pt x="70" y="57"/>
                  </a:lnTo>
                  <a:lnTo>
                    <a:pt x="48" y="38"/>
                  </a:lnTo>
                  <a:lnTo>
                    <a:pt x="29" y="21"/>
                  </a:lnTo>
                  <a:lnTo>
                    <a:pt x="14" y="7"/>
                  </a:lnTo>
                  <a:lnTo>
                    <a:pt x="7" y="0"/>
                  </a:lnTo>
                  <a:lnTo>
                    <a:pt x="0" y="7"/>
                  </a:lnTo>
                  <a:lnTo>
                    <a:pt x="7" y="14"/>
                  </a:lnTo>
                  <a:lnTo>
                    <a:pt x="22" y="27"/>
                  </a:lnTo>
                  <a:lnTo>
                    <a:pt x="41" y="45"/>
                  </a:lnTo>
                  <a:lnTo>
                    <a:pt x="63" y="64"/>
                  </a:lnTo>
                  <a:lnTo>
                    <a:pt x="85" y="85"/>
                  </a:lnTo>
                  <a:lnTo>
                    <a:pt x="105" y="104"/>
                  </a:lnTo>
                  <a:lnTo>
                    <a:pt x="122" y="119"/>
                  </a:lnTo>
                  <a:lnTo>
                    <a:pt x="132" y="128"/>
                  </a:lnTo>
                  <a:lnTo>
                    <a:pt x="138" y="129"/>
                  </a:lnTo>
                  <a:lnTo>
                    <a:pt x="132" y="128"/>
                  </a:lnTo>
                  <a:lnTo>
                    <a:pt x="135" y="129"/>
                  </a:lnTo>
                  <a:lnTo>
                    <a:pt x="139" y="128"/>
                  </a:lnTo>
                  <a:lnTo>
                    <a:pt x="140" y="125"/>
                  </a:lnTo>
                  <a:lnTo>
                    <a:pt x="139" y="121"/>
                  </a:lnTo>
                  <a:lnTo>
                    <a:pt x="133" y="12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55" name="Freeform 87"/>
            <p:cNvSpPr>
              <a:spLocks/>
            </p:cNvSpPr>
            <p:nvPr/>
          </p:nvSpPr>
          <p:spPr bwMode="auto">
            <a:xfrm>
              <a:off x="2456" y="3425"/>
              <a:ext cx="61" cy="7"/>
            </a:xfrm>
            <a:custGeom>
              <a:avLst/>
              <a:gdLst>
                <a:gd name="T0" fmla="*/ 179 w 181"/>
                <a:gd name="T1" fmla="*/ 2 h 23"/>
                <a:gd name="T2" fmla="*/ 179 w 181"/>
                <a:gd name="T3" fmla="*/ 2 h 23"/>
                <a:gd name="T4" fmla="*/ 169 w 181"/>
                <a:gd name="T5" fmla="*/ 2 h 23"/>
                <a:gd name="T6" fmla="*/ 151 w 181"/>
                <a:gd name="T7" fmla="*/ 2 h 23"/>
                <a:gd name="T8" fmla="*/ 127 w 181"/>
                <a:gd name="T9" fmla="*/ 2 h 23"/>
                <a:gd name="T10" fmla="*/ 101 w 181"/>
                <a:gd name="T11" fmla="*/ 0 h 23"/>
                <a:gd name="T12" fmla="*/ 72 w 181"/>
                <a:gd name="T13" fmla="*/ 2 h 23"/>
                <a:gd name="T14" fmla="*/ 45 w 181"/>
                <a:gd name="T15" fmla="*/ 4 h 23"/>
                <a:gd name="T16" fmla="*/ 19 w 181"/>
                <a:gd name="T17" fmla="*/ 7 h 23"/>
                <a:gd name="T18" fmla="*/ 0 w 181"/>
                <a:gd name="T19" fmla="*/ 14 h 23"/>
                <a:gd name="T20" fmla="*/ 5 w 181"/>
                <a:gd name="T21" fmla="*/ 23 h 23"/>
                <a:gd name="T22" fmla="*/ 22 w 181"/>
                <a:gd name="T23" fmla="*/ 16 h 23"/>
                <a:gd name="T24" fmla="*/ 45 w 181"/>
                <a:gd name="T25" fmla="*/ 13 h 23"/>
                <a:gd name="T26" fmla="*/ 72 w 181"/>
                <a:gd name="T27" fmla="*/ 11 h 23"/>
                <a:gd name="T28" fmla="*/ 101 w 181"/>
                <a:gd name="T29" fmla="*/ 12 h 23"/>
                <a:gd name="T30" fmla="*/ 127 w 181"/>
                <a:gd name="T31" fmla="*/ 13 h 23"/>
                <a:gd name="T32" fmla="*/ 151 w 181"/>
                <a:gd name="T33" fmla="*/ 13 h 23"/>
                <a:gd name="T34" fmla="*/ 169 w 181"/>
                <a:gd name="T35" fmla="*/ 13 h 23"/>
                <a:gd name="T36" fmla="*/ 181 w 181"/>
                <a:gd name="T37" fmla="*/ 11 h 23"/>
                <a:gd name="T38" fmla="*/ 181 w 181"/>
                <a:gd name="T39" fmla="*/ 11 h 23"/>
                <a:gd name="T40" fmla="*/ 179 w 181"/>
                <a:gd name="T41"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1" h="23">
                  <a:moveTo>
                    <a:pt x="179" y="2"/>
                  </a:moveTo>
                  <a:lnTo>
                    <a:pt x="179" y="2"/>
                  </a:lnTo>
                  <a:lnTo>
                    <a:pt x="169" y="2"/>
                  </a:lnTo>
                  <a:lnTo>
                    <a:pt x="151" y="2"/>
                  </a:lnTo>
                  <a:lnTo>
                    <a:pt x="127" y="2"/>
                  </a:lnTo>
                  <a:lnTo>
                    <a:pt x="101" y="0"/>
                  </a:lnTo>
                  <a:lnTo>
                    <a:pt x="72" y="2"/>
                  </a:lnTo>
                  <a:lnTo>
                    <a:pt x="45" y="4"/>
                  </a:lnTo>
                  <a:lnTo>
                    <a:pt x="19" y="7"/>
                  </a:lnTo>
                  <a:lnTo>
                    <a:pt x="0" y="14"/>
                  </a:lnTo>
                  <a:lnTo>
                    <a:pt x="5" y="23"/>
                  </a:lnTo>
                  <a:lnTo>
                    <a:pt x="22" y="16"/>
                  </a:lnTo>
                  <a:lnTo>
                    <a:pt x="45" y="13"/>
                  </a:lnTo>
                  <a:lnTo>
                    <a:pt x="72" y="11"/>
                  </a:lnTo>
                  <a:lnTo>
                    <a:pt x="101" y="12"/>
                  </a:lnTo>
                  <a:lnTo>
                    <a:pt x="127" y="13"/>
                  </a:lnTo>
                  <a:lnTo>
                    <a:pt x="151" y="13"/>
                  </a:lnTo>
                  <a:lnTo>
                    <a:pt x="169" y="13"/>
                  </a:lnTo>
                  <a:lnTo>
                    <a:pt x="181" y="11"/>
                  </a:lnTo>
                  <a:lnTo>
                    <a:pt x="181" y="11"/>
                  </a:lnTo>
                  <a:lnTo>
                    <a:pt x="179"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56" name="Freeform 88"/>
            <p:cNvSpPr>
              <a:spLocks/>
            </p:cNvSpPr>
            <p:nvPr/>
          </p:nvSpPr>
          <p:spPr bwMode="auto">
            <a:xfrm>
              <a:off x="2516" y="3402"/>
              <a:ext cx="49" cy="26"/>
            </a:xfrm>
            <a:custGeom>
              <a:avLst/>
              <a:gdLst>
                <a:gd name="T0" fmla="*/ 144 w 146"/>
                <a:gd name="T1" fmla="*/ 0 h 80"/>
                <a:gd name="T2" fmla="*/ 144 w 146"/>
                <a:gd name="T3" fmla="*/ 0 h 80"/>
                <a:gd name="T4" fmla="*/ 130 w 146"/>
                <a:gd name="T5" fmla="*/ 5 h 80"/>
                <a:gd name="T6" fmla="*/ 109 w 146"/>
                <a:gd name="T7" fmla="*/ 13 h 80"/>
                <a:gd name="T8" fmla="*/ 88 w 146"/>
                <a:gd name="T9" fmla="*/ 25 h 80"/>
                <a:gd name="T10" fmla="*/ 66 w 146"/>
                <a:gd name="T11" fmla="*/ 36 h 80"/>
                <a:gd name="T12" fmla="*/ 43 w 146"/>
                <a:gd name="T13" fmla="*/ 48 h 80"/>
                <a:gd name="T14" fmla="*/ 24 w 146"/>
                <a:gd name="T15" fmla="*/ 58 h 80"/>
                <a:gd name="T16" fmla="*/ 8 w 146"/>
                <a:gd name="T17" fmla="*/ 66 h 80"/>
                <a:gd name="T18" fmla="*/ 0 w 146"/>
                <a:gd name="T19" fmla="*/ 71 h 80"/>
                <a:gd name="T20" fmla="*/ 2 w 146"/>
                <a:gd name="T21" fmla="*/ 80 h 80"/>
                <a:gd name="T22" fmla="*/ 12 w 146"/>
                <a:gd name="T23" fmla="*/ 75 h 80"/>
                <a:gd name="T24" fmla="*/ 28 w 146"/>
                <a:gd name="T25" fmla="*/ 67 h 80"/>
                <a:gd name="T26" fmla="*/ 48 w 146"/>
                <a:gd name="T27" fmla="*/ 57 h 80"/>
                <a:gd name="T28" fmla="*/ 70 w 146"/>
                <a:gd name="T29" fmla="*/ 45 h 80"/>
                <a:gd name="T30" fmla="*/ 92 w 146"/>
                <a:gd name="T31" fmla="*/ 34 h 80"/>
                <a:gd name="T32" fmla="*/ 114 w 146"/>
                <a:gd name="T33" fmla="*/ 22 h 80"/>
                <a:gd name="T34" fmla="*/ 132 w 146"/>
                <a:gd name="T35" fmla="*/ 14 h 80"/>
                <a:gd name="T36" fmla="*/ 146 w 146"/>
                <a:gd name="T37" fmla="*/ 9 h 80"/>
                <a:gd name="T38" fmla="*/ 146 w 146"/>
                <a:gd name="T39" fmla="*/ 9 h 80"/>
                <a:gd name="T40" fmla="*/ 144 w 146"/>
                <a:gd name="T41"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6" h="80">
                  <a:moveTo>
                    <a:pt x="144" y="0"/>
                  </a:moveTo>
                  <a:lnTo>
                    <a:pt x="144" y="0"/>
                  </a:lnTo>
                  <a:lnTo>
                    <a:pt x="130" y="5"/>
                  </a:lnTo>
                  <a:lnTo>
                    <a:pt x="109" y="13"/>
                  </a:lnTo>
                  <a:lnTo>
                    <a:pt x="88" y="25"/>
                  </a:lnTo>
                  <a:lnTo>
                    <a:pt x="66" y="36"/>
                  </a:lnTo>
                  <a:lnTo>
                    <a:pt x="43" y="48"/>
                  </a:lnTo>
                  <a:lnTo>
                    <a:pt x="24" y="58"/>
                  </a:lnTo>
                  <a:lnTo>
                    <a:pt x="8" y="66"/>
                  </a:lnTo>
                  <a:lnTo>
                    <a:pt x="0" y="71"/>
                  </a:lnTo>
                  <a:lnTo>
                    <a:pt x="2" y="80"/>
                  </a:lnTo>
                  <a:lnTo>
                    <a:pt x="12" y="75"/>
                  </a:lnTo>
                  <a:lnTo>
                    <a:pt x="28" y="67"/>
                  </a:lnTo>
                  <a:lnTo>
                    <a:pt x="48" y="57"/>
                  </a:lnTo>
                  <a:lnTo>
                    <a:pt x="70" y="45"/>
                  </a:lnTo>
                  <a:lnTo>
                    <a:pt x="92" y="34"/>
                  </a:lnTo>
                  <a:lnTo>
                    <a:pt x="114" y="22"/>
                  </a:lnTo>
                  <a:lnTo>
                    <a:pt x="132" y="14"/>
                  </a:lnTo>
                  <a:lnTo>
                    <a:pt x="146" y="9"/>
                  </a:lnTo>
                  <a:lnTo>
                    <a:pt x="146" y="9"/>
                  </a:lnTo>
                  <a:lnTo>
                    <a:pt x="14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57" name="Freeform 89"/>
            <p:cNvSpPr>
              <a:spLocks/>
            </p:cNvSpPr>
            <p:nvPr/>
          </p:nvSpPr>
          <p:spPr bwMode="auto">
            <a:xfrm>
              <a:off x="2564" y="3337"/>
              <a:ext cx="106" cy="68"/>
            </a:xfrm>
            <a:custGeom>
              <a:avLst/>
              <a:gdLst>
                <a:gd name="T0" fmla="*/ 311 w 317"/>
                <a:gd name="T1" fmla="*/ 0 h 204"/>
                <a:gd name="T2" fmla="*/ 309 w 317"/>
                <a:gd name="T3" fmla="*/ 1 h 204"/>
                <a:gd name="T4" fmla="*/ 302 w 317"/>
                <a:gd name="T5" fmla="*/ 7 h 204"/>
                <a:gd name="T6" fmla="*/ 290 w 317"/>
                <a:gd name="T7" fmla="*/ 16 h 204"/>
                <a:gd name="T8" fmla="*/ 278 w 317"/>
                <a:gd name="T9" fmla="*/ 25 h 204"/>
                <a:gd name="T10" fmla="*/ 260 w 317"/>
                <a:gd name="T11" fmla="*/ 38 h 204"/>
                <a:gd name="T12" fmla="*/ 239 w 317"/>
                <a:gd name="T13" fmla="*/ 51 h 204"/>
                <a:gd name="T14" fmla="*/ 217 w 317"/>
                <a:gd name="T15" fmla="*/ 66 h 204"/>
                <a:gd name="T16" fmla="*/ 193 w 317"/>
                <a:gd name="T17" fmla="*/ 82 h 204"/>
                <a:gd name="T18" fmla="*/ 169 w 317"/>
                <a:gd name="T19" fmla="*/ 98 h 204"/>
                <a:gd name="T20" fmla="*/ 144 w 317"/>
                <a:gd name="T21" fmla="*/ 114 h 204"/>
                <a:gd name="T22" fmla="*/ 119 w 317"/>
                <a:gd name="T23" fmla="*/ 129 h 204"/>
                <a:gd name="T24" fmla="*/ 94 w 317"/>
                <a:gd name="T25" fmla="*/ 144 h 204"/>
                <a:gd name="T26" fmla="*/ 71 w 317"/>
                <a:gd name="T27" fmla="*/ 158 h 204"/>
                <a:gd name="T28" fmla="*/ 49 w 317"/>
                <a:gd name="T29" fmla="*/ 170 h 204"/>
                <a:gd name="T30" fmla="*/ 29 w 317"/>
                <a:gd name="T31" fmla="*/ 181 h 204"/>
                <a:gd name="T32" fmla="*/ 12 w 317"/>
                <a:gd name="T33" fmla="*/ 189 h 204"/>
                <a:gd name="T34" fmla="*/ 0 w 317"/>
                <a:gd name="T35" fmla="*/ 195 h 204"/>
                <a:gd name="T36" fmla="*/ 2 w 317"/>
                <a:gd name="T37" fmla="*/ 204 h 204"/>
                <a:gd name="T38" fmla="*/ 17 w 317"/>
                <a:gd name="T39" fmla="*/ 198 h 204"/>
                <a:gd name="T40" fmla="*/ 34 w 317"/>
                <a:gd name="T41" fmla="*/ 190 h 204"/>
                <a:gd name="T42" fmla="*/ 54 w 317"/>
                <a:gd name="T43" fmla="*/ 180 h 204"/>
                <a:gd name="T44" fmla="*/ 75 w 317"/>
                <a:gd name="T45" fmla="*/ 167 h 204"/>
                <a:gd name="T46" fmla="*/ 98 w 317"/>
                <a:gd name="T47" fmla="*/ 153 h 204"/>
                <a:gd name="T48" fmla="*/ 123 w 317"/>
                <a:gd name="T49" fmla="*/ 138 h 204"/>
                <a:gd name="T50" fmla="*/ 149 w 317"/>
                <a:gd name="T51" fmla="*/ 124 h 204"/>
                <a:gd name="T52" fmla="*/ 174 w 317"/>
                <a:gd name="T53" fmla="*/ 108 h 204"/>
                <a:gd name="T54" fmla="*/ 198 w 317"/>
                <a:gd name="T55" fmla="*/ 91 h 204"/>
                <a:gd name="T56" fmla="*/ 222 w 317"/>
                <a:gd name="T57" fmla="*/ 75 h 204"/>
                <a:gd name="T58" fmla="*/ 244 w 317"/>
                <a:gd name="T59" fmla="*/ 61 h 204"/>
                <a:gd name="T60" fmla="*/ 264 w 317"/>
                <a:gd name="T61" fmla="*/ 47 h 204"/>
                <a:gd name="T62" fmla="*/ 282 w 317"/>
                <a:gd name="T63" fmla="*/ 34 h 204"/>
                <a:gd name="T64" fmla="*/ 297 w 317"/>
                <a:gd name="T65" fmla="*/ 23 h 204"/>
                <a:gd name="T66" fmla="*/ 309 w 317"/>
                <a:gd name="T67" fmla="*/ 14 h 204"/>
                <a:gd name="T68" fmla="*/ 316 w 317"/>
                <a:gd name="T69" fmla="*/ 8 h 204"/>
                <a:gd name="T70" fmla="*/ 313 w 317"/>
                <a:gd name="T71" fmla="*/ 9 h 204"/>
                <a:gd name="T72" fmla="*/ 316 w 317"/>
                <a:gd name="T73" fmla="*/ 8 h 204"/>
                <a:gd name="T74" fmla="*/ 317 w 317"/>
                <a:gd name="T75" fmla="*/ 4 h 204"/>
                <a:gd name="T76" fmla="*/ 316 w 317"/>
                <a:gd name="T77" fmla="*/ 1 h 204"/>
                <a:gd name="T78" fmla="*/ 312 w 317"/>
                <a:gd name="T79" fmla="*/ 0 h 204"/>
                <a:gd name="T80" fmla="*/ 309 w 317"/>
                <a:gd name="T81" fmla="*/ 1 h 204"/>
                <a:gd name="T82" fmla="*/ 311 w 317"/>
                <a:gd name="T83"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7" h="204">
                  <a:moveTo>
                    <a:pt x="311" y="0"/>
                  </a:moveTo>
                  <a:lnTo>
                    <a:pt x="309" y="1"/>
                  </a:lnTo>
                  <a:lnTo>
                    <a:pt x="302" y="7"/>
                  </a:lnTo>
                  <a:lnTo>
                    <a:pt x="290" y="16"/>
                  </a:lnTo>
                  <a:lnTo>
                    <a:pt x="278" y="25"/>
                  </a:lnTo>
                  <a:lnTo>
                    <a:pt x="260" y="38"/>
                  </a:lnTo>
                  <a:lnTo>
                    <a:pt x="239" y="51"/>
                  </a:lnTo>
                  <a:lnTo>
                    <a:pt x="217" y="66"/>
                  </a:lnTo>
                  <a:lnTo>
                    <a:pt x="193" y="82"/>
                  </a:lnTo>
                  <a:lnTo>
                    <a:pt x="169" y="98"/>
                  </a:lnTo>
                  <a:lnTo>
                    <a:pt x="144" y="114"/>
                  </a:lnTo>
                  <a:lnTo>
                    <a:pt x="119" y="129"/>
                  </a:lnTo>
                  <a:lnTo>
                    <a:pt x="94" y="144"/>
                  </a:lnTo>
                  <a:lnTo>
                    <a:pt x="71" y="158"/>
                  </a:lnTo>
                  <a:lnTo>
                    <a:pt x="49" y="170"/>
                  </a:lnTo>
                  <a:lnTo>
                    <a:pt x="29" y="181"/>
                  </a:lnTo>
                  <a:lnTo>
                    <a:pt x="12" y="189"/>
                  </a:lnTo>
                  <a:lnTo>
                    <a:pt x="0" y="195"/>
                  </a:lnTo>
                  <a:lnTo>
                    <a:pt x="2" y="204"/>
                  </a:lnTo>
                  <a:lnTo>
                    <a:pt x="17" y="198"/>
                  </a:lnTo>
                  <a:lnTo>
                    <a:pt x="34" y="190"/>
                  </a:lnTo>
                  <a:lnTo>
                    <a:pt x="54" y="180"/>
                  </a:lnTo>
                  <a:lnTo>
                    <a:pt x="75" y="167"/>
                  </a:lnTo>
                  <a:lnTo>
                    <a:pt x="98" y="153"/>
                  </a:lnTo>
                  <a:lnTo>
                    <a:pt x="123" y="138"/>
                  </a:lnTo>
                  <a:lnTo>
                    <a:pt x="149" y="124"/>
                  </a:lnTo>
                  <a:lnTo>
                    <a:pt x="174" y="108"/>
                  </a:lnTo>
                  <a:lnTo>
                    <a:pt x="198" y="91"/>
                  </a:lnTo>
                  <a:lnTo>
                    <a:pt x="222" y="75"/>
                  </a:lnTo>
                  <a:lnTo>
                    <a:pt x="244" y="61"/>
                  </a:lnTo>
                  <a:lnTo>
                    <a:pt x="264" y="47"/>
                  </a:lnTo>
                  <a:lnTo>
                    <a:pt x="282" y="34"/>
                  </a:lnTo>
                  <a:lnTo>
                    <a:pt x="297" y="23"/>
                  </a:lnTo>
                  <a:lnTo>
                    <a:pt x="309" y="14"/>
                  </a:lnTo>
                  <a:lnTo>
                    <a:pt x="316" y="8"/>
                  </a:lnTo>
                  <a:lnTo>
                    <a:pt x="313" y="9"/>
                  </a:lnTo>
                  <a:lnTo>
                    <a:pt x="316" y="8"/>
                  </a:lnTo>
                  <a:lnTo>
                    <a:pt x="317" y="4"/>
                  </a:lnTo>
                  <a:lnTo>
                    <a:pt x="316" y="1"/>
                  </a:lnTo>
                  <a:lnTo>
                    <a:pt x="312" y="0"/>
                  </a:lnTo>
                  <a:lnTo>
                    <a:pt x="309" y="1"/>
                  </a:lnTo>
                  <a:lnTo>
                    <a:pt x="31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58" name="Freeform 90"/>
            <p:cNvSpPr>
              <a:spLocks/>
            </p:cNvSpPr>
            <p:nvPr/>
          </p:nvSpPr>
          <p:spPr bwMode="auto">
            <a:xfrm>
              <a:off x="2668" y="3304"/>
              <a:ext cx="65" cy="36"/>
            </a:xfrm>
            <a:custGeom>
              <a:avLst/>
              <a:gdLst>
                <a:gd name="T0" fmla="*/ 190 w 196"/>
                <a:gd name="T1" fmla="*/ 0 h 108"/>
                <a:gd name="T2" fmla="*/ 189 w 196"/>
                <a:gd name="T3" fmla="*/ 0 h 108"/>
                <a:gd name="T4" fmla="*/ 185 w 196"/>
                <a:gd name="T5" fmla="*/ 3 h 108"/>
                <a:gd name="T6" fmla="*/ 177 w 196"/>
                <a:gd name="T7" fmla="*/ 8 h 108"/>
                <a:gd name="T8" fmla="*/ 169 w 196"/>
                <a:gd name="T9" fmla="*/ 14 h 108"/>
                <a:gd name="T10" fmla="*/ 159 w 196"/>
                <a:gd name="T11" fmla="*/ 20 h 108"/>
                <a:gd name="T12" fmla="*/ 148 w 196"/>
                <a:gd name="T13" fmla="*/ 27 h 108"/>
                <a:gd name="T14" fmla="*/ 135 w 196"/>
                <a:gd name="T15" fmla="*/ 34 h 108"/>
                <a:gd name="T16" fmla="*/ 121 w 196"/>
                <a:gd name="T17" fmla="*/ 42 h 108"/>
                <a:gd name="T18" fmla="*/ 108 w 196"/>
                <a:gd name="T19" fmla="*/ 49 h 108"/>
                <a:gd name="T20" fmla="*/ 94 w 196"/>
                <a:gd name="T21" fmla="*/ 57 h 108"/>
                <a:gd name="T22" fmla="*/ 79 w 196"/>
                <a:gd name="T23" fmla="*/ 65 h 108"/>
                <a:gd name="T24" fmla="*/ 64 w 196"/>
                <a:gd name="T25" fmla="*/ 71 h 108"/>
                <a:gd name="T26" fmla="*/ 50 w 196"/>
                <a:gd name="T27" fmla="*/ 78 h 108"/>
                <a:gd name="T28" fmla="*/ 37 w 196"/>
                <a:gd name="T29" fmla="*/ 84 h 108"/>
                <a:gd name="T30" fmla="*/ 23 w 196"/>
                <a:gd name="T31" fmla="*/ 90 h 108"/>
                <a:gd name="T32" fmla="*/ 11 w 196"/>
                <a:gd name="T33" fmla="*/ 95 h 108"/>
                <a:gd name="T34" fmla="*/ 0 w 196"/>
                <a:gd name="T35" fmla="*/ 99 h 108"/>
                <a:gd name="T36" fmla="*/ 2 w 196"/>
                <a:gd name="T37" fmla="*/ 108 h 108"/>
                <a:gd name="T38" fmla="*/ 14 w 196"/>
                <a:gd name="T39" fmla="*/ 105 h 108"/>
                <a:gd name="T40" fmla="*/ 28 w 196"/>
                <a:gd name="T41" fmla="*/ 99 h 108"/>
                <a:gd name="T42" fmla="*/ 39 w 196"/>
                <a:gd name="T43" fmla="*/ 93 h 108"/>
                <a:gd name="T44" fmla="*/ 55 w 196"/>
                <a:gd name="T45" fmla="*/ 87 h 108"/>
                <a:gd name="T46" fmla="*/ 69 w 196"/>
                <a:gd name="T47" fmla="*/ 81 h 108"/>
                <a:gd name="T48" fmla="*/ 84 w 196"/>
                <a:gd name="T49" fmla="*/ 74 h 108"/>
                <a:gd name="T50" fmla="*/ 98 w 196"/>
                <a:gd name="T51" fmla="*/ 66 h 108"/>
                <a:gd name="T52" fmla="*/ 112 w 196"/>
                <a:gd name="T53" fmla="*/ 58 h 108"/>
                <a:gd name="T54" fmla="*/ 126 w 196"/>
                <a:gd name="T55" fmla="*/ 51 h 108"/>
                <a:gd name="T56" fmla="*/ 140 w 196"/>
                <a:gd name="T57" fmla="*/ 43 h 108"/>
                <a:gd name="T58" fmla="*/ 152 w 196"/>
                <a:gd name="T59" fmla="*/ 36 h 108"/>
                <a:gd name="T60" fmla="*/ 164 w 196"/>
                <a:gd name="T61" fmla="*/ 29 h 108"/>
                <a:gd name="T62" fmla="*/ 174 w 196"/>
                <a:gd name="T63" fmla="*/ 23 h 108"/>
                <a:gd name="T64" fmla="*/ 182 w 196"/>
                <a:gd name="T65" fmla="*/ 18 h 108"/>
                <a:gd name="T66" fmla="*/ 190 w 196"/>
                <a:gd name="T67" fmla="*/ 12 h 108"/>
                <a:gd name="T68" fmla="*/ 196 w 196"/>
                <a:gd name="T69" fmla="*/ 7 h 108"/>
                <a:gd name="T70" fmla="*/ 195 w 196"/>
                <a:gd name="T71" fmla="*/ 7 h 108"/>
                <a:gd name="T72" fmla="*/ 190 w 196"/>
                <a:gd name="T7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6" h="108">
                  <a:moveTo>
                    <a:pt x="190" y="0"/>
                  </a:moveTo>
                  <a:lnTo>
                    <a:pt x="189" y="0"/>
                  </a:lnTo>
                  <a:lnTo>
                    <a:pt x="185" y="3"/>
                  </a:lnTo>
                  <a:lnTo>
                    <a:pt x="177" y="8"/>
                  </a:lnTo>
                  <a:lnTo>
                    <a:pt x="169" y="14"/>
                  </a:lnTo>
                  <a:lnTo>
                    <a:pt x="159" y="20"/>
                  </a:lnTo>
                  <a:lnTo>
                    <a:pt x="148" y="27"/>
                  </a:lnTo>
                  <a:lnTo>
                    <a:pt x="135" y="34"/>
                  </a:lnTo>
                  <a:lnTo>
                    <a:pt x="121" y="42"/>
                  </a:lnTo>
                  <a:lnTo>
                    <a:pt x="108" y="49"/>
                  </a:lnTo>
                  <a:lnTo>
                    <a:pt x="94" y="57"/>
                  </a:lnTo>
                  <a:lnTo>
                    <a:pt x="79" y="65"/>
                  </a:lnTo>
                  <a:lnTo>
                    <a:pt x="64" y="71"/>
                  </a:lnTo>
                  <a:lnTo>
                    <a:pt x="50" y="78"/>
                  </a:lnTo>
                  <a:lnTo>
                    <a:pt x="37" y="84"/>
                  </a:lnTo>
                  <a:lnTo>
                    <a:pt x="23" y="90"/>
                  </a:lnTo>
                  <a:lnTo>
                    <a:pt x="11" y="95"/>
                  </a:lnTo>
                  <a:lnTo>
                    <a:pt x="0" y="99"/>
                  </a:lnTo>
                  <a:lnTo>
                    <a:pt x="2" y="108"/>
                  </a:lnTo>
                  <a:lnTo>
                    <a:pt x="14" y="105"/>
                  </a:lnTo>
                  <a:lnTo>
                    <a:pt x="28" y="99"/>
                  </a:lnTo>
                  <a:lnTo>
                    <a:pt x="39" y="93"/>
                  </a:lnTo>
                  <a:lnTo>
                    <a:pt x="55" y="87"/>
                  </a:lnTo>
                  <a:lnTo>
                    <a:pt x="69" y="81"/>
                  </a:lnTo>
                  <a:lnTo>
                    <a:pt x="84" y="74"/>
                  </a:lnTo>
                  <a:lnTo>
                    <a:pt x="98" y="66"/>
                  </a:lnTo>
                  <a:lnTo>
                    <a:pt x="112" y="58"/>
                  </a:lnTo>
                  <a:lnTo>
                    <a:pt x="126" y="51"/>
                  </a:lnTo>
                  <a:lnTo>
                    <a:pt x="140" y="43"/>
                  </a:lnTo>
                  <a:lnTo>
                    <a:pt x="152" y="36"/>
                  </a:lnTo>
                  <a:lnTo>
                    <a:pt x="164" y="29"/>
                  </a:lnTo>
                  <a:lnTo>
                    <a:pt x="174" y="23"/>
                  </a:lnTo>
                  <a:lnTo>
                    <a:pt x="182" y="18"/>
                  </a:lnTo>
                  <a:lnTo>
                    <a:pt x="190" y="12"/>
                  </a:lnTo>
                  <a:lnTo>
                    <a:pt x="196" y="7"/>
                  </a:lnTo>
                  <a:lnTo>
                    <a:pt x="195" y="7"/>
                  </a:lnTo>
                  <a:lnTo>
                    <a:pt x="19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59" name="Freeform 91"/>
            <p:cNvSpPr>
              <a:spLocks/>
            </p:cNvSpPr>
            <p:nvPr/>
          </p:nvSpPr>
          <p:spPr bwMode="auto">
            <a:xfrm>
              <a:off x="2731" y="3240"/>
              <a:ext cx="61" cy="66"/>
            </a:xfrm>
            <a:custGeom>
              <a:avLst/>
              <a:gdLst>
                <a:gd name="T0" fmla="*/ 176 w 183"/>
                <a:gd name="T1" fmla="*/ 0 h 198"/>
                <a:gd name="T2" fmla="*/ 174 w 183"/>
                <a:gd name="T3" fmla="*/ 2 h 198"/>
                <a:gd name="T4" fmla="*/ 160 w 183"/>
                <a:gd name="T5" fmla="*/ 23 h 198"/>
                <a:gd name="T6" fmla="*/ 141 w 183"/>
                <a:gd name="T7" fmla="*/ 48 h 198"/>
                <a:gd name="T8" fmla="*/ 116 w 183"/>
                <a:gd name="T9" fmla="*/ 78 h 198"/>
                <a:gd name="T10" fmla="*/ 87 w 183"/>
                <a:gd name="T11" fmla="*/ 108 h 198"/>
                <a:gd name="T12" fmla="*/ 58 w 183"/>
                <a:gd name="T13" fmla="*/ 136 h 198"/>
                <a:gd name="T14" fmla="*/ 33 w 183"/>
                <a:gd name="T15" fmla="*/ 161 h 198"/>
                <a:gd name="T16" fmla="*/ 13 w 183"/>
                <a:gd name="T17" fmla="*/ 180 h 198"/>
                <a:gd name="T18" fmla="*/ 0 w 183"/>
                <a:gd name="T19" fmla="*/ 191 h 198"/>
                <a:gd name="T20" fmla="*/ 5 w 183"/>
                <a:gd name="T21" fmla="*/ 198 h 198"/>
                <a:gd name="T22" fmla="*/ 20 w 183"/>
                <a:gd name="T23" fmla="*/ 187 h 198"/>
                <a:gd name="T24" fmla="*/ 40 w 183"/>
                <a:gd name="T25" fmla="*/ 167 h 198"/>
                <a:gd name="T26" fmla="*/ 65 w 183"/>
                <a:gd name="T27" fmla="*/ 143 h 198"/>
                <a:gd name="T28" fmla="*/ 94 w 183"/>
                <a:gd name="T29" fmla="*/ 115 h 198"/>
                <a:gd name="T30" fmla="*/ 123 w 183"/>
                <a:gd name="T31" fmla="*/ 85 h 198"/>
                <a:gd name="T32" fmla="*/ 148 w 183"/>
                <a:gd name="T33" fmla="*/ 55 h 198"/>
                <a:gd name="T34" fmla="*/ 169 w 183"/>
                <a:gd name="T35" fmla="*/ 28 h 198"/>
                <a:gd name="T36" fmla="*/ 183 w 183"/>
                <a:gd name="T37" fmla="*/ 7 h 198"/>
                <a:gd name="T38" fmla="*/ 181 w 183"/>
                <a:gd name="T39" fmla="*/ 9 h 198"/>
                <a:gd name="T40" fmla="*/ 183 w 183"/>
                <a:gd name="T41" fmla="*/ 7 h 198"/>
                <a:gd name="T42" fmla="*/ 183 w 183"/>
                <a:gd name="T43" fmla="*/ 4 h 198"/>
                <a:gd name="T44" fmla="*/ 181 w 183"/>
                <a:gd name="T45" fmla="*/ 0 h 198"/>
                <a:gd name="T46" fmla="*/ 176 w 183"/>
                <a:gd name="T47" fmla="*/ 0 h 198"/>
                <a:gd name="T48" fmla="*/ 174 w 183"/>
                <a:gd name="T49" fmla="*/ 2 h 198"/>
                <a:gd name="T50" fmla="*/ 176 w 183"/>
                <a:gd name="T51"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3" h="198">
                  <a:moveTo>
                    <a:pt x="176" y="0"/>
                  </a:moveTo>
                  <a:lnTo>
                    <a:pt x="174" y="2"/>
                  </a:lnTo>
                  <a:lnTo>
                    <a:pt x="160" y="23"/>
                  </a:lnTo>
                  <a:lnTo>
                    <a:pt x="141" y="48"/>
                  </a:lnTo>
                  <a:lnTo>
                    <a:pt x="116" y="78"/>
                  </a:lnTo>
                  <a:lnTo>
                    <a:pt x="87" y="108"/>
                  </a:lnTo>
                  <a:lnTo>
                    <a:pt x="58" y="136"/>
                  </a:lnTo>
                  <a:lnTo>
                    <a:pt x="33" y="161"/>
                  </a:lnTo>
                  <a:lnTo>
                    <a:pt x="13" y="180"/>
                  </a:lnTo>
                  <a:lnTo>
                    <a:pt x="0" y="191"/>
                  </a:lnTo>
                  <a:lnTo>
                    <a:pt x="5" y="198"/>
                  </a:lnTo>
                  <a:lnTo>
                    <a:pt x="20" y="187"/>
                  </a:lnTo>
                  <a:lnTo>
                    <a:pt x="40" y="167"/>
                  </a:lnTo>
                  <a:lnTo>
                    <a:pt x="65" y="143"/>
                  </a:lnTo>
                  <a:lnTo>
                    <a:pt x="94" y="115"/>
                  </a:lnTo>
                  <a:lnTo>
                    <a:pt x="123" y="85"/>
                  </a:lnTo>
                  <a:lnTo>
                    <a:pt x="148" y="55"/>
                  </a:lnTo>
                  <a:lnTo>
                    <a:pt x="169" y="28"/>
                  </a:lnTo>
                  <a:lnTo>
                    <a:pt x="183" y="7"/>
                  </a:lnTo>
                  <a:lnTo>
                    <a:pt x="181" y="9"/>
                  </a:lnTo>
                  <a:lnTo>
                    <a:pt x="183" y="7"/>
                  </a:lnTo>
                  <a:lnTo>
                    <a:pt x="183" y="4"/>
                  </a:lnTo>
                  <a:lnTo>
                    <a:pt x="181" y="0"/>
                  </a:lnTo>
                  <a:lnTo>
                    <a:pt x="176" y="0"/>
                  </a:lnTo>
                  <a:lnTo>
                    <a:pt x="174" y="2"/>
                  </a:lnTo>
                  <a:lnTo>
                    <a:pt x="17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60" name="Freeform 92"/>
            <p:cNvSpPr>
              <a:spLocks/>
            </p:cNvSpPr>
            <p:nvPr/>
          </p:nvSpPr>
          <p:spPr bwMode="auto">
            <a:xfrm>
              <a:off x="2790" y="3205"/>
              <a:ext cx="73" cy="38"/>
            </a:xfrm>
            <a:custGeom>
              <a:avLst/>
              <a:gdLst>
                <a:gd name="T0" fmla="*/ 220 w 221"/>
                <a:gd name="T1" fmla="*/ 0 h 114"/>
                <a:gd name="T2" fmla="*/ 219 w 221"/>
                <a:gd name="T3" fmla="*/ 0 h 114"/>
                <a:gd name="T4" fmla="*/ 212 w 221"/>
                <a:gd name="T5" fmla="*/ 2 h 114"/>
                <a:gd name="T6" fmla="*/ 203 w 221"/>
                <a:gd name="T7" fmla="*/ 6 h 114"/>
                <a:gd name="T8" fmla="*/ 190 w 221"/>
                <a:gd name="T9" fmla="*/ 10 h 114"/>
                <a:gd name="T10" fmla="*/ 178 w 221"/>
                <a:gd name="T11" fmla="*/ 17 h 114"/>
                <a:gd name="T12" fmla="*/ 162 w 221"/>
                <a:gd name="T13" fmla="*/ 24 h 114"/>
                <a:gd name="T14" fmla="*/ 146 w 221"/>
                <a:gd name="T15" fmla="*/ 32 h 114"/>
                <a:gd name="T16" fmla="*/ 129 w 221"/>
                <a:gd name="T17" fmla="*/ 40 h 114"/>
                <a:gd name="T18" fmla="*/ 111 w 221"/>
                <a:gd name="T19" fmla="*/ 49 h 114"/>
                <a:gd name="T20" fmla="*/ 93 w 221"/>
                <a:gd name="T21" fmla="*/ 58 h 114"/>
                <a:gd name="T22" fmla="*/ 76 w 221"/>
                <a:gd name="T23" fmla="*/ 66 h 114"/>
                <a:gd name="T24" fmla="*/ 60 w 221"/>
                <a:gd name="T25" fmla="*/ 75 h 114"/>
                <a:gd name="T26" fmla="*/ 44 w 221"/>
                <a:gd name="T27" fmla="*/ 83 h 114"/>
                <a:gd name="T28" fmla="*/ 30 w 221"/>
                <a:gd name="T29" fmla="*/ 90 h 114"/>
                <a:gd name="T30" fmla="*/ 17 w 221"/>
                <a:gd name="T31" fmla="*/ 97 h 114"/>
                <a:gd name="T32" fmla="*/ 7 w 221"/>
                <a:gd name="T33" fmla="*/ 102 h 114"/>
                <a:gd name="T34" fmla="*/ 0 w 221"/>
                <a:gd name="T35" fmla="*/ 105 h 114"/>
                <a:gd name="T36" fmla="*/ 5 w 221"/>
                <a:gd name="T37" fmla="*/ 114 h 114"/>
                <a:gd name="T38" fmla="*/ 12 w 221"/>
                <a:gd name="T39" fmla="*/ 111 h 114"/>
                <a:gd name="T40" fmla="*/ 22 w 221"/>
                <a:gd name="T41" fmla="*/ 106 h 114"/>
                <a:gd name="T42" fmla="*/ 35 w 221"/>
                <a:gd name="T43" fmla="*/ 99 h 114"/>
                <a:gd name="T44" fmla="*/ 48 w 221"/>
                <a:gd name="T45" fmla="*/ 93 h 114"/>
                <a:gd name="T46" fmla="*/ 64 w 221"/>
                <a:gd name="T47" fmla="*/ 85 h 114"/>
                <a:gd name="T48" fmla="*/ 80 w 221"/>
                <a:gd name="T49" fmla="*/ 75 h 114"/>
                <a:gd name="T50" fmla="*/ 98 w 221"/>
                <a:gd name="T51" fmla="*/ 67 h 114"/>
                <a:gd name="T52" fmla="*/ 116 w 221"/>
                <a:gd name="T53" fmla="*/ 58 h 114"/>
                <a:gd name="T54" fmla="*/ 133 w 221"/>
                <a:gd name="T55" fmla="*/ 49 h 114"/>
                <a:gd name="T56" fmla="*/ 150 w 221"/>
                <a:gd name="T57" fmla="*/ 41 h 114"/>
                <a:gd name="T58" fmla="*/ 166 w 221"/>
                <a:gd name="T59" fmla="*/ 33 h 114"/>
                <a:gd name="T60" fmla="*/ 182 w 221"/>
                <a:gd name="T61" fmla="*/ 26 h 114"/>
                <a:gd name="T62" fmla="*/ 195 w 221"/>
                <a:gd name="T63" fmla="*/ 19 h 114"/>
                <a:gd name="T64" fmla="*/ 205 w 221"/>
                <a:gd name="T65" fmla="*/ 15 h 114"/>
                <a:gd name="T66" fmla="*/ 214 w 221"/>
                <a:gd name="T67" fmla="*/ 11 h 114"/>
                <a:gd name="T68" fmla="*/ 221 w 221"/>
                <a:gd name="T69" fmla="*/ 9 h 114"/>
                <a:gd name="T70" fmla="*/ 220 w 221"/>
                <a:gd name="T71" fmla="*/ 9 h 114"/>
                <a:gd name="T72" fmla="*/ 220 w 221"/>
                <a:gd name="T7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1" h="114">
                  <a:moveTo>
                    <a:pt x="220" y="0"/>
                  </a:moveTo>
                  <a:lnTo>
                    <a:pt x="219" y="0"/>
                  </a:lnTo>
                  <a:lnTo>
                    <a:pt x="212" y="2"/>
                  </a:lnTo>
                  <a:lnTo>
                    <a:pt x="203" y="6"/>
                  </a:lnTo>
                  <a:lnTo>
                    <a:pt x="190" y="10"/>
                  </a:lnTo>
                  <a:lnTo>
                    <a:pt x="178" y="17"/>
                  </a:lnTo>
                  <a:lnTo>
                    <a:pt x="162" y="24"/>
                  </a:lnTo>
                  <a:lnTo>
                    <a:pt x="146" y="32"/>
                  </a:lnTo>
                  <a:lnTo>
                    <a:pt x="129" y="40"/>
                  </a:lnTo>
                  <a:lnTo>
                    <a:pt x="111" y="49"/>
                  </a:lnTo>
                  <a:lnTo>
                    <a:pt x="93" y="58"/>
                  </a:lnTo>
                  <a:lnTo>
                    <a:pt x="76" y="66"/>
                  </a:lnTo>
                  <a:lnTo>
                    <a:pt x="60" y="75"/>
                  </a:lnTo>
                  <a:lnTo>
                    <a:pt x="44" y="83"/>
                  </a:lnTo>
                  <a:lnTo>
                    <a:pt x="30" y="90"/>
                  </a:lnTo>
                  <a:lnTo>
                    <a:pt x="17" y="97"/>
                  </a:lnTo>
                  <a:lnTo>
                    <a:pt x="7" y="102"/>
                  </a:lnTo>
                  <a:lnTo>
                    <a:pt x="0" y="105"/>
                  </a:lnTo>
                  <a:lnTo>
                    <a:pt x="5" y="114"/>
                  </a:lnTo>
                  <a:lnTo>
                    <a:pt x="12" y="111"/>
                  </a:lnTo>
                  <a:lnTo>
                    <a:pt x="22" y="106"/>
                  </a:lnTo>
                  <a:lnTo>
                    <a:pt x="35" y="99"/>
                  </a:lnTo>
                  <a:lnTo>
                    <a:pt x="48" y="93"/>
                  </a:lnTo>
                  <a:lnTo>
                    <a:pt x="64" y="85"/>
                  </a:lnTo>
                  <a:lnTo>
                    <a:pt x="80" y="75"/>
                  </a:lnTo>
                  <a:lnTo>
                    <a:pt x="98" y="67"/>
                  </a:lnTo>
                  <a:lnTo>
                    <a:pt x="116" y="58"/>
                  </a:lnTo>
                  <a:lnTo>
                    <a:pt x="133" y="49"/>
                  </a:lnTo>
                  <a:lnTo>
                    <a:pt x="150" y="41"/>
                  </a:lnTo>
                  <a:lnTo>
                    <a:pt x="166" y="33"/>
                  </a:lnTo>
                  <a:lnTo>
                    <a:pt x="182" y="26"/>
                  </a:lnTo>
                  <a:lnTo>
                    <a:pt x="195" y="19"/>
                  </a:lnTo>
                  <a:lnTo>
                    <a:pt x="205" y="15"/>
                  </a:lnTo>
                  <a:lnTo>
                    <a:pt x="214" y="11"/>
                  </a:lnTo>
                  <a:lnTo>
                    <a:pt x="221" y="9"/>
                  </a:lnTo>
                  <a:lnTo>
                    <a:pt x="220" y="9"/>
                  </a:lnTo>
                  <a:lnTo>
                    <a:pt x="22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61" name="Freeform 93"/>
            <p:cNvSpPr>
              <a:spLocks/>
            </p:cNvSpPr>
            <p:nvPr/>
          </p:nvSpPr>
          <p:spPr bwMode="auto">
            <a:xfrm>
              <a:off x="2863" y="3204"/>
              <a:ext cx="19" cy="7"/>
            </a:xfrm>
            <a:custGeom>
              <a:avLst/>
              <a:gdLst>
                <a:gd name="T0" fmla="*/ 58 w 58"/>
                <a:gd name="T1" fmla="*/ 10 h 19"/>
                <a:gd name="T2" fmla="*/ 58 w 58"/>
                <a:gd name="T3" fmla="*/ 10 h 19"/>
                <a:gd name="T4" fmla="*/ 53 w 58"/>
                <a:gd name="T5" fmla="*/ 6 h 19"/>
                <a:gd name="T6" fmla="*/ 47 w 58"/>
                <a:gd name="T7" fmla="*/ 4 h 19"/>
                <a:gd name="T8" fmla="*/ 40 w 58"/>
                <a:gd name="T9" fmla="*/ 2 h 19"/>
                <a:gd name="T10" fmla="*/ 33 w 58"/>
                <a:gd name="T11" fmla="*/ 1 h 19"/>
                <a:gd name="T12" fmla="*/ 25 w 58"/>
                <a:gd name="T13" fmla="*/ 0 h 19"/>
                <a:gd name="T14" fmla="*/ 18 w 58"/>
                <a:gd name="T15" fmla="*/ 0 h 19"/>
                <a:gd name="T16" fmla="*/ 9 w 58"/>
                <a:gd name="T17" fmla="*/ 1 h 19"/>
                <a:gd name="T18" fmla="*/ 0 w 58"/>
                <a:gd name="T19" fmla="*/ 2 h 19"/>
                <a:gd name="T20" fmla="*/ 0 w 58"/>
                <a:gd name="T21" fmla="*/ 11 h 19"/>
                <a:gd name="T22" fmla="*/ 9 w 58"/>
                <a:gd name="T23" fmla="*/ 10 h 19"/>
                <a:gd name="T24" fmla="*/ 18 w 58"/>
                <a:gd name="T25" fmla="*/ 9 h 19"/>
                <a:gd name="T26" fmla="*/ 25 w 58"/>
                <a:gd name="T27" fmla="*/ 9 h 19"/>
                <a:gd name="T28" fmla="*/ 33 w 58"/>
                <a:gd name="T29" fmla="*/ 10 h 19"/>
                <a:gd name="T30" fmla="*/ 38 w 58"/>
                <a:gd name="T31" fmla="*/ 11 h 19"/>
                <a:gd name="T32" fmla="*/ 45 w 58"/>
                <a:gd name="T33" fmla="*/ 13 h 19"/>
                <a:gd name="T34" fmla="*/ 48 w 58"/>
                <a:gd name="T35" fmla="*/ 16 h 19"/>
                <a:gd name="T36" fmla="*/ 54 w 58"/>
                <a:gd name="T37" fmla="*/ 19 h 19"/>
                <a:gd name="T38" fmla="*/ 54 w 58"/>
                <a:gd name="T39" fmla="*/ 19 h 19"/>
                <a:gd name="T40" fmla="*/ 58 w 58"/>
                <a:gd name="T41" fmla="*/ 1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8" h="19">
                  <a:moveTo>
                    <a:pt x="58" y="10"/>
                  </a:moveTo>
                  <a:lnTo>
                    <a:pt x="58" y="10"/>
                  </a:lnTo>
                  <a:lnTo>
                    <a:pt x="53" y="6"/>
                  </a:lnTo>
                  <a:lnTo>
                    <a:pt x="47" y="4"/>
                  </a:lnTo>
                  <a:lnTo>
                    <a:pt x="40" y="2"/>
                  </a:lnTo>
                  <a:lnTo>
                    <a:pt x="33" y="1"/>
                  </a:lnTo>
                  <a:lnTo>
                    <a:pt x="25" y="0"/>
                  </a:lnTo>
                  <a:lnTo>
                    <a:pt x="18" y="0"/>
                  </a:lnTo>
                  <a:lnTo>
                    <a:pt x="9" y="1"/>
                  </a:lnTo>
                  <a:lnTo>
                    <a:pt x="0" y="2"/>
                  </a:lnTo>
                  <a:lnTo>
                    <a:pt x="0" y="11"/>
                  </a:lnTo>
                  <a:lnTo>
                    <a:pt x="9" y="10"/>
                  </a:lnTo>
                  <a:lnTo>
                    <a:pt x="18" y="9"/>
                  </a:lnTo>
                  <a:lnTo>
                    <a:pt x="25" y="9"/>
                  </a:lnTo>
                  <a:lnTo>
                    <a:pt x="33" y="10"/>
                  </a:lnTo>
                  <a:lnTo>
                    <a:pt x="38" y="11"/>
                  </a:lnTo>
                  <a:lnTo>
                    <a:pt x="45" y="13"/>
                  </a:lnTo>
                  <a:lnTo>
                    <a:pt x="48" y="16"/>
                  </a:lnTo>
                  <a:lnTo>
                    <a:pt x="54" y="19"/>
                  </a:lnTo>
                  <a:lnTo>
                    <a:pt x="54" y="19"/>
                  </a:lnTo>
                  <a:lnTo>
                    <a:pt x="58"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62" name="Freeform 94"/>
            <p:cNvSpPr>
              <a:spLocks/>
            </p:cNvSpPr>
            <p:nvPr/>
          </p:nvSpPr>
          <p:spPr bwMode="auto">
            <a:xfrm>
              <a:off x="2881" y="3208"/>
              <a:ext cx="36" cy="17"/>
            </a:xfrm>
            <a:custGeom>
              <a:avLst/>
              <a:gdLst>
                <a:gd name="T0" fmla="*/ 102 w 107"/>
                <a:gd name="T1" fmla="*/ 42 h 51"/>
                <a:gd name="T2" fmla="*/ 106 w 107"/>
                <a:gd name="T3" fmla="*/ 43 h 51"/>
                <a:gd name="T4" fmla="*/ 96 w 107"/>
                <a:gd name="T5" fmla="*/ 37 h 51"/>
                <a:gd name="T6" fmla="*/ 83 w 107"/>
                <a:gd name="T7" fmla="*/ 31 h 51"/>
                <a:gd name="T8" fmla="*/ 69 w 107"/>
                <a:gd name="T9" fmla="*/ 25 h 51"/>
                <a:gd name="T10" fmla="*/ 53 w 107"/>
                <a:gd name="T11" fmla="*/ 19 h 51"/>
                <a:gd name="T12" fmla="*/ 38 w 107"/>
                <a:gd name="T13" fmla="*/ 14 h 51"/>
                <a:gd name="T14" fmla="*/ 23 w 107"/>
                <a:gd name="T15" fmla="*/ 9 h 51"/>
                <a:gd name="T16" fmla="*/ 12 w 107"/>
                <a:gd name="T17" fmla="*/ 4 h 51"/>
                <a:gd name="T18" fmla="*/ 4 w 107"/>
                <a:gd name="T19" fmla="*/ 0 h 51"/>
                <a:gd name="T20" fmla="*/ 0 w 107"/>
                <a:gd name="T21" fmla="*/ 9 h 51"/>
                <a:gd name="T22" fmla="*/ 8 w 107"/>
                <a:gd name="T23" fmla="*/ 14 h 51"/>
                <a:gd name="T24" fmla="*/ 20 w 107"/>
                <a:gd name="T25" fmla="*/ 18 h 51"/>
                <a:gd name="T26" fmla="*/ 35 w 107"/>
                <a:gd name="T27" fmla="*/ 23 h 51"/>
                <a:gd name="T28" fmla="*/ 50 w 107"/>
                <a:gd name="T29" fmla="*/ 29 h 51"/>
                <a:gd name="T30" fmla="*/ 66 w 107"/>
                <a:gd name="T31" fmla="*/ 34 h 51"/>
                <a:gd name="T32" fmla="*/ 81 w 107"/>
                <a:gd name="T33" fmla="*/ 40 h 51"/>
                <a:gd name="T34" fmla="*/ 91 w 107"/>
                <a:gd name="T35" fmla="*/ 46 h 51"/>
                <a:gd name="T36" fmla="*/ 99 w 107"/>
                <a:gd name="T37" fmla="*/ 50 h 51"/>
                <a:gd name="T38" fmla="*/ 104 w 107"/>
                <a:gd name="T39" fmla="*/ 51 h 51"/>
                <a:gd name="T40" fmla="*/ 99 w 107"/>
                <a:gd name="T41" fmla="*/ 50 h 51"/>
                <a:gd name="T42" fmla="*/ 103 w 107"/>
                <a:gd name="T43" fmla="*/ 51 h 51"/>
                <a:gd name="T44" fmla="*/ 106 w 107"/>
                <a:gd name="T45" fmla="*/ 50 h 51"/>
                <a:gd name="T46" fmla="*/ 107 w 107"/>
                <a:gd name="T47" fmla="*/ 47 h 51"/>
                <a:gd name="T48" fmla="*/ 106 w 107"/>
                <a:gd name="T49" fmla="*/ 43 h 51"/>
                <a:gd name="T50" fmla="*/ 102 w 107"/>
                <a:gd name="T51" fmla="*/ 4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7" h="51">
                  <a:moveTo>
                    <a:pt x="102" y="42"/>
                  </a:moveTo>
                  <a:lnTo>
                    <a:pt x="106" y="43"/>
                  </a:lnTo>
                  <a:lnTo>
                    <a:pt x="96" y="37"/>
                  </a:lnTo>
                  <a:lnTo>
                    <a:pt x="83" y="31"/>
                  </a:lnTo>
                  <a:lnTo>
                    <a:pt x="69" y="25"/>
                  </a:lnTo>
                  <a:lnTo>
                    <a:pt x="53" y="19"/>
                  </a:lnTo>
                  <a:lnTo>
                    <a:pt x="38" y="14"/>
                  </a:lnTo>
                  <a:lnTo>
                    <a:pt x="23" y="9"/>
                  </a:lnTo>
                  <a:lnTo>
                    <a:pt x="12" y="4"/>
                  </a:lnTo>
                  <a:lnTo>
                    <a:pt x="4" y="0"/>
                  </a:lnTo>
                  <a:lnTo>
                    <a:pt x="0" y="9"/>
                  </a:lnTo>
                  <a:lnTo>
                    <a:pt x="8" y="14"/>
                  </a:lnTo>
                  <a:lnTo>
                    <a:pt x="20" y="18"/>
                  </a:lnTo>
                  <a:lnTo>
                    <a:pt x="35" y="23"/>
                  </a:lnTo>
                  <a:lnTo>
                    <a:pt x="50" y="29"/>
                  </a:lnTo>
                  <a:lnTo>
                    <a:pt x="66" y="34"/>
                  </a:lnTo>
                  <a:lnTo>
                    <a:pt x="81" y="40"/>
                  </a:lnTo>
                  <a:lnTo>
                    <a:pt x="91" y="46"/>
                  </a:lnTo>
                  <a:lnTo>
                    <a:pt x="99" y="50"/>
                  </a:lnTo>
                  <a:lnTo>
                    <a:pt x="104" y="51"/>
                  </a:lnTo>
                  <a:lnTo>
                    <a:pt x="99" y="50"/>
                  </a:lnTo>
                  <a:lnTo>
                    <a:pt x="103" y="51"/>
                  </a:lnTo>
                  <a:lnTo>
                    <a:pt x="106" y="50"/>
                  </a:lnTo>
                  <a:lnTo>
                    <a:pt x="107" y="47"/>
                  </a:lnTo>
                  <a:lnTo>
                    <a:pt x="106" y="43"/>
                  </a:lnTo>
                  <a:lnTo>
                    <a:pt x="102" y="4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63" name="Freeform 95"/>
            <p:cNvSpPr>
              <a:spLocks/>
            </p:cNvSpPr>
            <p:nvPr/>
          </p:nvSpPr>
          <p:spPr bwMode="auto">
            <a:xfrm>
              <a:off x="2915" y="3220"/>
              <a:ext cx="33" cy="12"/>
            </a:xfrm>
            <a:custGeom>
              <a:avLst/>
              <a:gdLst>
                <a:gd name="T0" fmla="*/ 98 w 98"/>
                <a:gd name="T1" fmla="*/ 28 h 35"/>
                <a:gd name="T2" fmla="*/ 98 w 98"/>
                <a:gd name="T3" fmla="*/ 28 h 35"/>
                <a:gd name="T4" fmla="*/ 89 w 98"/>
                <a:gd name="T5" fmla="*/ 20 h 35"/>
                <a:gd name="T6" fmla="*/ 79 w 98"/>
                <a:gd name="T7" fmla="*/ 12 h 35"/>
                <a:gd name="T8" fmla="*/ 66 w 98"/>
                <a:gd name="T9" fmla="*/ 8 h 35"/>
                <a:gd name="T10" fmla="*/ 55 w 98"/>
                <a:gd name="T11" fmla="*/ 4 h 35"/>
                <a:gd name="T12" fmla="*/ 41 w 98"/>
                <a:gd name="T13" fmla="*/ 2 h 35"/>
                <a:gd name="T14" fmla="*/ 28 w 98"/>
                <a:gd name="T15" fmla="*/ 0 h 35"/>
                <a:gd name="T16" fmla="*/ 15 w 98"/>
                <a:gd name="T17" fmla="*/ 2 h 35"/>
                <a:gd name="T18" fmla="*/ 0 w 98"/>
                <a:gd name="T19" fmla="*/ 4 h 35"/>
                <a:gd name="T20" fmla="*/ 2 w 98"/>
                <a:gd name="T21" fmla="*/ 13 h 35"/>
                <a:gd name="T22" fmla="*/ 15 w 98"/>
                <a:gd name="T23" fmla="*/ 11 h 35"/>
                <a:gd name="T24" fmla="*/ 28 w 98"/>
                <a:gd name="T25" fmla="*/ 11 h 35"/>
                <a:gd name="T26" fmla="*/ 41 w 98"/>
                <a:gd name="T27" fmla="*/ 11 h 35"/>
                <a:gd name="T28" fmla="*/ 52 w 98"/>
                <a:gd name="T29" fmla="*/ 13 h 35"/>
                <a:gd name="T30" fmla="*/ 64 w 98"/>
                <a:gd name="T31" fmla="*/ 17 h 35"/>
                <a:gd name="T32" fmla="*/ 74 w 98"/>
                <a:gd name="T33" fmla="*/ 21 h 35"/>
                <a:gd name="T34" fmla="*/ 82 w 98"/>
                <a:gd name="T35" fmla="*/ 27 h 35"/>
                <a:gd name="T36" fmla="*/ 91 w 98"/>
                <a:gd name="T37" fmla="*/ 35 h 35"/>
                <a:gd name="T38" fmla="*/ 91 w 98"/>
                <a:gd name="T39" fmla="*/ 35 h 35"/>
                <a:gd name="T40" fmla="*/ 98 w 98"/>
                <a:gd name="T41" fmla="*/ 2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8" h="35">
                  <a:moveTo>
                    <a:pt x="98" y="28"/>
                  </a:moveTo>
                  <a:lnTo>
                    <a:pt x="98" y="28"/>
                  </a:lnTo>
                  <a:lnTo>
                    <a:pt x="89" y="20"/>
                  </a:lnTo>
                  <a:lnTo>
                    <a:pt x="79" y="12"/>
                  </a:lnTo>
                  <a:lnTo>
                    <a:pt x="66" y="8"/>
                  </a:lnTo>
                  <a:lnTo>
                    <a:pt x="55" y="4"/>
                  </a:lnTo>
                  <a:lnTo>
                    <a:pt x="41" y="2"/>
                  </a:lnTo>
                  <a:lnTo>
                    <a:pt x="28" y="0"/>
                  </a:lnTo>
                  <a:lnTo>
                    <a:pt x="15" y="2"/>
                  </a:lnTo>
                  <a:lnTo>
                    <a:pt x="0" y="4"/>
                  </a:lnTo>
                  <a:lnTo>
                    <a:pt x="2" y="13"/>
                  </a:lnTo>
                  <a:lnTo>
                    <a:pt x="15" y="11"/>
                  </a:lnTo>
                  <a:lnTo>
                    <a:pt x="28" y="11"/>
                  </a:lnTo>
                  <a:lnTo>
                    <a:pt x="41" y="11"/>
                  </a:lnTo>
                  <a:lnTo>
                    <a:pt x="52" y="13"/>
                  </a:lnTo>
                  <a:lnTo>
                    <a:pt x="64" y="17"/>
                  </a:lnTo>
                  <a:lnTo>
                    <a:pt x="74" y="21"/>
                  </a:lnTo>
                  <a:lnTo>
                    <a:pt x="82" y="27"/>
                  </a:lnTo>
                  <a:lnTo>
                    <a:pt x="91" y="35"/>
                  </a:lnTo>
                  <a:lnTo>
                    <a:pt x="91" y="35"/>
                  </a:lnTo>
                  <a:lnTo>
                    <a:pt x="98" y="2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64" name="Freeform 96"/>
            <p:cNvSpPr>
              <a:spLocks/>
            </p:cNvSpPr>
            <p:nvPr/>
          </p:nvSpPr>
          <p:spPr bwMode="auto">
            <a:xfrm>
              <a:off x="2945" y="3230"/>
              <a:ext cx="27" cy="20"/>
            </a:xfrm>
            <a:custGeom>
              <a:avLst/>
              <a:gdLst>
                <a:gd name="T0" fmla="*/ 80 w 80"/>
                <a:gd name="T1" fmla="*/ 51 h 60"/>
                <a:gd name="T2" fmla="*/ 80 w 80"/>
                <a:gd name="T3" fmla="*/ 51 h 60"/>
                <a:gd name="T4" fmla="*/ 74 w 80"/>
                <a:gd name="T5" fmla="*/ 48 h 60"/>
                <a:gd name="T6" fmla="*/ 66 w 80"/>
                <a:gd name="T7" fmla="*/ 44 h 60"/>
                <a:gd name="T8" fmla="*/ 56 w 80"/>
                <a:gd name="T9" fmla="*/ 38 h 60"/>
                <a:gd name="T10" fmla="*/ 46 w 80"/>
                <a:gd name="T11" fmla="*/ 31 h 60"/>
                <a:gd name="T12" fmla="*/ 35 w 80"/>
                <a:gd name="T13" fmla="*/ 24 h 60"/>
                <a:gd name="T14" fmla="*/ 25 w 80"/>
                <a:gd name="T15" fmla="*/ 16 h 60"/>
                <a:gd name="T16" fmla="*/ 15 w 80"/>
                <a:gd name="T17" fmla="*/ 8 h 60"/>
                <a:gd name="T18" fmla="*/ 7 w 80"/>
                <a:gd name="T19" fmla="*/ 0 h 60"/>
                <a:gd name="T20" fmla="*/ 0 w 80"/>
                <a:gd name="T21" fmla="*/ 7 h 60"/>
                <a:gd name="T22" fmla="*/ 8 w 80"/>
                <a:gd name="T23" fmla="*/ 15 h 60"/>
                <a:gd name="T24" fmla="*/ 19 w 80"/>
                <a:gd name="T25" fmla="*/ 23 h 60"/>
                <a:gd name="T26" fmla="*/ 30 w 80"/>
                <a:gd name="T27" fmla="*/ 33 h 60"/>
                <a:gd name="T28" fmla="*/ 42 w 80"/>
                <a:gd name="T29" fmla="*/ 40 h 60"/>
                <a:gd name="T30" fmla="*/ 52 w 80"/>
                <a:gd name="T31" fmla="*/ 47 h 60"/>
                <a:gd name="T32" fmla="*/ 61 w 80"/>
                <a:gd name="T33" fmla="*/ 53 h 60"/>
                <a:gd name="T34" fmla="*/ 71 w 80"/>
                <a:gd name="T35" fmla="*/ 58 h 60"/>
                <a:gd name="T36" fmla="*/ 78 w 80"/>
                <a:gd name="T37" fmla="*/ 60 h 60"/>
                <a:gd name="T38" fmla="*/ 78 w 80"/>
                <a:gd name="T39" fmla="*/ 60 h 60"/>
                <a:gd name="T40" fmla="*/ 80 w 80"/>
                <a:gd name="T41" fmla="*/ 5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60">
                  <a:moveTo>
                    <a:pt x="80" y="51"/>
                  </a:moveTo>
                  <a:lnTo>
                    <a:pt x="80" y="51"/>
                  </a:lnTo>
                  <a:lnTo>
                    <a:pt x="74" y="48"/>
                  </a:lnTo>
                  <a:lnTo>
                    <a:pt x="66" y="44"/>
                  </a:lnTo>
                  <a:lnTo>
                    <a:pt x="56" y="38"/>
                  </a:lnTo>
                  <a:lnTo>
                    <a:pt x="46" y="31"/>
                  </a:lnTo>
                  <a:lnTo>
                    <a:pt x="35" y="24"/>
                  </a:lnTo>
                  <a:lnTo>
                    <a:pt x="25" y="16"/>
                  </a:lnTo>
                  <a:lnTo>
                    <a:pt x="15" y="8"/>
                  </a:lnTo>
                  <a:lnTo>
                    <a:pt x="7" y="0"/>
                  </a:lnTo>
                  <a:lnTo>
                    <a:pt x="0" y="7"/>
                  </a:lnTo>
                  <a:lnTo>
                    <a:pt x="8" y="15"/>
                  </a:lnTo>
                  <a:lnTo>
                    <a:pt x="19" y="23"/>
                  </a:lnTo>
                  <a:lnTo>
                    <a:pt x="30" y="33"/>
                  </a:lnTo>
                  <a:lnTo>
                    <a:pt x="42" y="40"/>
                  </a:lnTo>
                  <a:lnTo>
                    <a:pt x="52" y="47"/>
                  </a:lnTo>
                  <a:lnTo>
                    <a:pt x="61" y="53"/>
                  </a:lnTo>
                  <a:lnTo>
                    <a:pt x="71" y="58"/>
                  </a:lnTo>
                  <a:lnTo>
                    <a:pt x="78" y="60"/>
                  </a:lnTo>
                  <a:lnTo>
                    <a:pt x="78" y="60"/>
                  </a:lnTo>
                  <a:lnTo>
                    <a:pt x="80" y="5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65" name="Freeform 97"/>
            <p:cNvSpPr>
              <a:spLocks/>
            </p:cNvSpPr>
            <p:nvPr/>
          </p:nvSpPr>
          <p:spPr bwMode="auto">
            <a:xfrm>
              <a:off x="2971" y="3247"/>
              <a:ext cx="31" cy="12"/>
            </a:xfrm>
            <a:custGeom>
              <a:avLst/>
              <a:gdLst>
                <a:gd name="T0" fmla="*/ 91 w 92"/>
                <a:gd name="T1" fmla="*/ 27 h 36"/>
                <a:gd name="T2" fmla="*/ 92 w 92"/>
                <a:gd name="T3" fmla="*/ 27 h 36"/>
                <a:gd name="T4" fmla="*/ 85 w 92"/>
                <a:gd name="T5" fmla="*/ 25 h 36"/>
                <a:gd name="T6" fmla="*/ 75 w 92"/>
                <a:gd name="T7" fmla="*/ 21 h 36"/>
                <a:gd name="T8" fmla="*/ 62 w 92"/>
                <a:gd name="T9" fmla="*/ 18 h 36"/>
                <a:gd name="T10" fmla="*/ 48 w 92"/>
                <a:gd name="T11" fmla="*/ 13 h 36"/>
                <a:gd name="T12" fmla="*/ 34 w 92"/>
                <a:gd name="T13" fmla="*/ 9 h 36"/>
                <a:gd name="T14" fmla="*/ 22 w 92"/>
                <a:gd name="T15" fmla="*/ 5 h 36"/>
                <a:gd name="T16" fmla="*/ 10 w 92"/>
                <a:gd name="T17" fmla="*/ 2 h 36"/>
                <a:gd name="T18" fmla="*/ 2 w 92"/>
                <a:gd name="T19" fmla="*/ 0 h 36"/>
                <a:gd name="T20" fmla="*/ 0 w 92"/>
                <a:gd name="T21" fmla="*/ 9 h 36"/>
                <a:gd name="T22" fmla="*/ 8 w 92"/>
                <a:gd name="T23" fmla="*/ 11 h 36"/>
                <a:gd name="T24" fmla="*/ 20 w 92"/>
                <a:gd name="T25" fmla="*/ 15 h 36"/>
                <a:gd name="T26" fmla="*/ 32 w 92"/>
                <a:gd name="T27" fmla="*/ 18 h 36"/>
                <a:gd name="T28" fmla="*/ 46 w 92"/>
                <a:gd name="T29" fmla="*/ 23 h 36"/>
                <a:gd name="T30" fmla="*/ 60 w 92"/>
                <a:gd name="T31" fmla="*/ 27 h 36"/>
                <a:gd name="T32" fmla="*/ 72 w 92"/>
                <a:gd name="T33" fmla="*/ 31 h 36"/>
                <a:gd name="T34" fmla="*/ 83 w 92"/>
                <a:gd name="T35" fmla="*/ 34 h 36"/>
                <a:gd name="T36" fmla="*/ 87 w 92"/>
                <a:gd name="T37" fmla="*/ 36 h 36"/>
                <a:gd name="T38" fmla="*/ 88 w 92"/>
                <a:gd name="T39" fmla="*/ 36 h 36"/>
                <a:gd name="T40" fmla="*/ 91 w 92"/>
                <a:gd name="T41" fmla="*/ 27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2" h="36">
                  <a:moveTo>
                    <a:pt x="91" y="27"/>
                  </a:moveTo>
                  <a:lnTo>
                    <a:pt x="92" y="27"/>
                  </a:lnTo>
                  <a:lnTo>
                    <a:pt x="85" y="25"/>
                  </a:lnTo>
                  <a:lnTo>
                    <a:pt x="75" y="21"/>
                  </a:lnTo>
                  <a:lnTo>
                    <a:pt x="62" y="18"/>
                  </a:lnTo>
                  <a:lnTo>
                    <a:pt x="48" y="13"/>
                  </a:lnTo>
                  <a:lnTo>
                    <a:pt x="34" y="9"/>
                  </a:lnTo>
                  <a:lnTo>
                    <a:pt x="22" y="5"/>
                  </a:lnTo>
                  <a:lnTo>
                    <a:pt x="10" y="2"/>
                  </a:lnTo>
                  <a:lnTo>
                    <a:pt x="2" y="0"/>
                  </a:lnTo>
                  <a:lnTo>
                    <a:pt x="0" y="9"/>
                  </a:lnTo>
                  <a:lnTo>
                    <a:pt x="8" y="11"/>
                  </a:lnTo>
                  <a:lnTo>
                    <a:pt x="20" y="15"/>
                  </a:lnTo>
                  <a:lnTo>
                    <a:pt x="32" y="18"/>
                  </a:lnTo>
                  <a:lnTo>
                    <a:pt x="46" y="23"/>
                  </a:lnTo>
                  <a:lnTo>
                    <a:pt x="60" y="27"/>
                  </a:lnTo>
                  <a:lnTo>
                    <a:pt x="72" y="31"/>
                  </a:lnTo>
                  <a:lnTo>
                    <a:pt x="83" y="34"/>
                  </a:lnTo>
                  <a:lnTo>
                    <a:pt x="87" y="36"/>
                  </a:lnTo>
                  <a:lnTo>
                    <a:pt x="88" y="36"/>
                  </a:lnTo>
                  <a:lnTo>
                    <a:pt x="91" y="2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66" name="Freeform 98"/>
            <p:cNvSpPr>
              <a:spLocks/>
            </p:cNvSpPr>
            <p:nvPr/>
          </p:nvSpPr>
          <p:spPr bwMode="auto">
            <a:xfrm>
              <a:off x="3001" y="3256"/>
              <a:ext cx="22" cy="26"/>
            </a:xfrm>
            <a:custGeom>
              <a:avLst/>
              <a:gdLst>
                <a:gd name="T0" fmla="*/ 67 w 67"/>
                <a:gd name="T1" fmla="*/ 69 h 78"/>
                <a:gd name="T2" fmla="*/ 66 w 67"/>
                <a:gd name="T3" fmla="*/ 69 h 78"/>
                <a:gd name="T4" fmla="*/ 62 w 67"/>
                <a:gd name="T5" fmla="*/ 65 h 78"/>
                <a:gd name="T6" fmla="*/ 54 w 67"/>
                <a:gd name="T7" fmla="*/ 57 h 78"/>
                <a:gd name="T8" fmla="*/ 45 w 67"/>
                <a:gd name="T9" fmla="*/ 47 h 78"/>
                <a:gd name="T10" fmla="*/ 36 w 67"/>
                <a:gd name="T11" fmla="*/ 36 h 78"/>
                <a:gd name="T12" fmla="*/ 27 w 67"/>
                <a:gd name="T13" fmla="*/ 23 h 78"/>
                <a:gd name="T14" fmla="*/ 17 w 67"/>
                <a:gd name="T15" fmla="*/ 13 h 78"/>
                <a:gd name="T16" fmla="*/ 11 w 67"/>
                <a:gd name="T17" fmla="*/ 6 h 78"/>
                <a:gd name="T18" fmla="*/ 3 w 67"/>
                <a:gd name="T19" fmla="*/ 0 h 78"/>
                <a:gd name="T20" fmla="*/ 0 w 67"/>
                <a:gd name="T21" fmla="*/ 9 h 78"/>
                <a:gd name="T22" fmla="*/ 4 w 67"/>
                <a:gd name="T23" fmla="*/ 13 h 78"/>
                <a:gd name="T24" fmla="*/ 11 w 67"/>
                <a:gd name="T25" fmla="*/ 20 h 78"/>
                <a:gd name="T26" fmla="*/ 20 w 67"/>
                <a:gd name="T27" fmla="*/ 30 h 78"/>
                <a:gd name="T28" fmla="*/ 29 w 67"/>
                <a:gd name="T29" fmla="*/ 43 h 78"/>
                <a:gd name="T30" fmla="*/ 38 w 67"/>
                <a:gd name="T31" fmla="*/ 54 h 78"/>
                <a:gd name="T32" fmla="*/ 47 w 67"/>
                <a:gd name="T33" fmla="*/ 64 h 78"/>
                <a:gd name="T34" fmla="*/ 55 w 67"/>
                <a:gd name="T35" fmla="*/ 72 h 78"/>
                <a:gd name="T36" fmla="*/ 63 w 67"/>
                <a:gd name="T37" fmla="*/ 78 h 78"/>
                <a:gd name="T38" fmla="*/ 62 w 67"/>
                <a:gd name="T39" fmla="*/ 78 h 78"/>
                <a:gd name="T40" fmla="*/ 67 w 67"/>
                <a:gd name="T41" fmla="*/ 69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7" h="78">
                  <a:moveTo>
                    <a:pt x="67" y="69"/>
                  </a:moveTo>
                  <a:lnTo>
                    <a:pt x="66" y="69"/>
                  </a:lnTo>
                  <a:lnTo>
                    <a:pt x="62" y="65"/>
                  </a:lnTo>
                  <a:lnTo>
                    <a:pt x="54" y="57"/>
                  </a:lnTo>
                  <a:lnTo>
                    <a:pt x="45" y="47"/>
                  </a:lnTo>
                  <a:lnTo>
                    <a:pt x="36" y="36"/>
                  </a:lnTo>
                  <a:lnTo>
                    <a:pt x="27" y="23"/>
                  </a:lnTo>
                  <a:lnTo>
                    <a:pt x="17" y="13"/>
                  </a:lnTo>
                  <a:lnTo>
                    <a:pt x="11" y="6"/>
                  </a:lnTo>
                  <a:lnTo>
                    <a:pt x="3" y="0"/>
                  </a:lnTo>
                  <a:lnTo>
                    <a:pt x="0" y="9"/>
                  </a:lnTo>
                  <a:lnTo>
                    <a:pt x="4" y="13"/>
                  </a:lnTo>
                  <a:lnTo>
                    <a:pt x="11" y="20"/>
                  </a:lnTo>
                  <a:lnTo>
                    <a:pt x="20" y="30"/>
                  </a:lnTo>
                  <a:lnTo>
                    <a:pt x="29" y="43"/>
                  </a:lnTo>
                  <a:lnTo>
                    <a:pt x="38" y="54"/>
                  </a:lnTo>
                  <a:lnTo>
                    <a:pt x="47" y="64"/>
                  </a:lnTo>
                  <a:lnTo>
                    <a:pt x="55" y="72"/>
                  </a:lnTo>
                  <a:lnTo>
                    <a:pt x="63" y="78"/>
                  </a:lnTo>
                  <a:lnTo>
                    <a:pt x="62" y="78"/>
                  </a:lnTo>
                  <a:lnTo>
                    <a:pt x="67" y="6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67" name="Freeform 99"/>
            <p:cNvSpPr>
              <a:spLocks/>
            </p:cNvSpPr>
            <p:nvPr/>
          </p:nvSpPr>
          <p:spPr bwMode="auto">
            <a:xfrm>
              <a:off x="3021" y="3279"/>
              <a:ext cx="42" cy="20"/>
            </a:xfrm>
            <a:custGeom>
              <a:avLst/>
              <a:gdLst>
                <a:gd name="T0" fmla="*/ 125 w 125"/>
                <a:gd name="T1" fmla="*/ 51 h 61"/>
                <a:gd name="T2" fmla="*/ 125 w 125"/>
                <a:gd name="T3" fmla="*/ 51 h 61"/>
                <a:gd name="T4" fmla="*/ 117 w 125"/>
                <a:gd name="T5" fmla="*/ 47 h 61"/>
                <a:gd name="T6" fmla="*/ 103 w 125"/>
                <a:gd name="T7" fmla="*/ 41 h 61"/>
                <a:gd name="T8" fmla="*/ 85 w 125"/>
                <a:gd name="T9" fmla="*/ 33 h 61"/>
                <a:gd name="T10" fmla="*/ 65 w 125"/>
                <a:gd name="T11" fmla="*/ 25 h 61"/>
                <a:gd name="T12" fmla="*/ 45 w 125"/>
                <a:gd name="T13" fmla="*/ 17 h 61"/>
                <a:gd name="T14" fmla="*/ 26 w 125"/>
                <a:gd name="T15" fmla="*/ 10 h 61"/>
                <a:gd name="T16" fmla="*/ 14 w 125"/>
                <a:gd name="T17" fmla="*/ 3 h 61"/>
                <a:gd name="T18" fmla="*/ 5 w 125"/>
                <a:gd name="T19" fmla="*/ 0 h 61"/>
                <a:gd name="T20" fmla="*/ 0 w 125"/>
                <a:gd name="T21" fmla="*/ 9 h 61"/>
                <a:gd name="T22" fmla="*/ 9 w 125"/>
                <a:gd name="T23" fmla="*/ 12 h 61"/>
                <a:gd name="T24" fmla="*/ 24 w 125"/>
                <a:gd name="T25" fmla="*/ 19 h 61"/>
                <a:gd name="T26" fmla="*/ 42 w 125"/>
                <a:gd name="T27" fmla="*/ 26 h 61"/>
                <a:gd name="T28" fmla="*/ 63 w 125"/>
                <a:gd name="T29" fmla="*/ 34 h 61"/>
                <a:gd name="T30" fmla="*/ 83 w 125"/>
                <a:gd name="T31" fmla="*/ 42 h 61"/>
                <a:gd name="T32" fmla="*/ 99 w 125"/>
                <a:gd name="T33" fmla="*/ 50 h 61"/>
                <a:gd name="T34" fmla="*/ 112 w 125"/>
                <a:gd name="T35" fmla="*/ 56 h 61"/>
                <a:gd name="T36" fmla="*/ 120 w 125"/>
                <a:gd name="T37" fmla="*/ 61 h 61"/>
                <a:gd name="T38" fmla="*/ 120 w 125"/>
                <a:gd name="T39" fmla="*/ 61 h 61"/>
                <a:gd name="T40" fmla="*/ 125 w 125"/>
                <a:gd name="T41" fmla="*/ 5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5" h="61">
                  <a:moveTo>
                    <a:pt x="125" y="51"/>
                  </a:moveTo>
                  <a:lnTo>
                    <a:pt x="125" y="51"/>
                  </a:lnTo>
                  <a:lnTo>
                    <a:pt x="117" y="47"/>
                  </a:lnTo>
                  <a:lnTo>
                    <a:pt x="103" y="41"/>
                  </a:lnTo>
                  <a:lnTo>
                    <a:pt x="85" y="33"/>
                  </a:lnTo>
                  <a:lnTo>
                    <a:pt x="65" y="25"/>
                  </a:lnTo>
                  <a:lnTo>
                    <a:pt x="45" y="17"/>
                  </a:lnTo>
                  <a:lnTo>
                    <a:pt x="26" y="10"/>
                  </a:lnTo>
                  <a:lnTo>
                    <a:pt x="14" y="3"/>
                  </a:lnTo>
                  <a:lnTo>
                    <a:pt x="5" y="0"/>
                  </a:lnTo>
                  <a:lnTo>
                    <a:pt x="0" y="9"/>
                  </a:lnTo>
                  <a:lnTo>
                    <a:pt x="9" y="12"/>
                  </a:lnTo>
                  <a:lnTo>
                    <a:pt x="24" y="19"/>
                  </a:lnTo>
                  <a:lnTo>
                    <a:pt x="42" y="26"/>
                  </a:lnTo>
                  <a:lnTo>
                    <a:pt x="63" y="34"/>
                  </a:lnTo>
                  <a:lnTo>
                    <a:pt x="83" y="42"/>
                  </a:lnTo>
                  <a:lnTo>
                    <a:pt x="99" y="50"/>
                  </a:lnTo>
                  <a:lnTo>
                    <a:pt x="112" y="56"/>
                  </a:lnTo>
                  <a:lnTo>
                    <a:pt x="120" y="61"/>
                  </a:lnTo>
                  <a:lnTo>
                    <a:pt x="120" y="61"/>
                  </a:lnTo>
                  <a:lnTo>
                    <a:pt x="125" y="5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68" name="Freeform 100"/>
            <p:cNvSpPr>
              <a:spLocks/>
            </p:cNvSpPr>
            <p:nvPr/>
          </p:nvSpPr>
          <p:spPr bwMode="auto">
            <a:xfrm>
              <a:off x="3061" y="3296"/>
              <a:ext cx="13" cy="16"/>
            </a:xfrm>
            <a:custGeom>
              <a:avLst/>
              <a:gdLst>
                <a:gd name="T0" fmla="*/ 39 w 39"/>
                <a:gd name="T1" fmla="*/ 38 h 50"/>
                <a:gd name="T2" fmla="*/ 39 w 39"/>
                <a:gd name="T3" fmla="*/ 38 h 50"/>
                <a:gd name="T4" fmla="*/ 38 w 39"/>
                <a:gd name="T5" fmla="*/ 38 h 50"/>
                <a:gd name="T6" fmla="*/ 35 w 39"/>
                <a:gd name="T7" fmla="*/ 36 h 50"/>
                <a:gd name="T8" fmla="*/ 30 w 39"/>
                <a:gd name="T9" fmla="*/ 30 h 50"/>
                <a:gd name="T10" fmla="*/ 27 w 39"/>
                <a:gd name="T11" fmla="*/ 26 h 50"/>
                <a:gd name="T12" fmla="*/ 21 w 39"/>
                <a:gd name="T13" fmla="*/ 19 h 50"/>
                <a:gd name="T14" fmla="*/ 15 w 39"/>
                <a:gd name="T15" fmla="*/ 11 h 50"/>
                <a:gd name="T16" fmla="*/ 11 w 39"/>
                <a:gd name="T17" fmla="*/ 5 h 50"/>
                <a:gd name="T18" fmla="*/ 5 w 39"/>
                <a:gd name="T19" fmla="*/ 0 h 50"/>
                <a:gd name="T20" fmla="*/ 0 w 39"/>
                <a:gd name="T21" fmla="*/ 10 h 50"/>
                <a:gd name="T22" fmla="*/ 4 w 39"/>
                <a:gd name="T23" fmla="*/ 12 h 50"/>
                <a:gd name="T24" fmla="*/ 8 w 39"/>
                <a:gd name="T25" fmla="*/ 18 h 50"/>
                <a:gd name="T26" fmla="*/ 14 w 39"/>
                <a:gd name="T27" fmla="*/ 23 h 50"/>
                <a:gd name="T28" fmla="*/ 17 w 39"/>
                <a:gd name="T29" fmla="*/ 30 h 50"/>
                <a:gd name="T30" fmla="*/ 23 w 39"/>
                <a:gd name="T31" fmla="*/ 37 h 50"/>
                <a:gd name="T32" fmla="*/ 28 w 39"/>
                <a:gd name="T33" fmla="*/ 43 h 50"/>
                <a:gd name="T34" fmla="*/ 33 w 39"/>
                <a:gd name="T35" fmla="*/ 47 h 50"/>
                <a:gd name="T36" fmla="*/ 39 w 39"/>
                <a:gd name="T37" fmla="*/ 50 h 50"/>
                <a:gd name="T38" fmla="*/ 39 w 39"/>
                <a:gd name="T39" fmla="*/ 50 h 50"/>
                <a:gd name="T40" fmla="*/ 39 w 39"/>
                <a:gd name="T41" fmla="*/ 3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50">
                  <a:moveTo>
                    <a:pt x="39" y="38"/>
                  </a:moveTo>
                  <a:lnTo>
                    <a:pt x="39" y="38"/>
                  </a:lnTo>
                  <a:lnTo>
                    <a:pt x="38" y="38"/>
                  </a:lnTo>
                  <a:lnTo>
                    <a:pt x="35" y="36"/>
                  </a:lnTo>
                  <a:lnTo>
                    <a:pt x="30" y="30"/>
                  </a:lnTo>
                  <a:lnTo>
                    <a:pt x="27" y="26"/>
                  </a:lnTo>
                  <a:lnTo>
                    <a:pt x="21" y="19"/>
                  </a:lnTo>
                  <a:lnTo>
                    <a:pt x="15" y="11"/>
                  </a:lnTo>
                  <a:lnTo>
                    <a:pt x="11" y="5"/>
                  </a:lnTo>
                  <a:lnTo>
                    <a:pt x="5" y="0"/>
                  </a:lnTo>
                  <a:lnTo>
                    <a:pt x="0" y="10"/>
                  </a:lnTo>
                  <a:lnTo>
                    <a:pt x="4" y="12"/>
                  </a:lnTo>
                  <a:lnTo>
                    <a:pt x="8" y="18"/>
                  </a:lnTo>
                  <a:lnTo>
                    <a:pt x="14" y="23"/>
                  </a:lnTo>
                  <a:lnTo>
                    <a:pt x="17" y="30"/>
                  </a:lnTo>
                  <a:lnTo>
                    <a:pt x="23" y="37"/>
                  </a:lnTo>
                  <a:lnTo>
                    <a:pt x="28" y="43"/>
                  </a:lnTo>
                  <a:lnTo>
                    <a:pt x="33" y="47"/>
                  </a:lnTo>
                  <a:lnTo>
                    <a:pt x="39" y="50"/>
                  </a:lnTo>
                  <a:lnTo>
                    <a:pt x="39" y="50"/>
                  </a:lnTo>
                  <a:lnTo>
                    <a:pt x="39" y="3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69" name="Freeform 101"/>
            <p:cNvSpPr>
              <a:spLocks/>
            </p:cNvSpPr>
            <p:nvPr/>
          </p:nvSpPr>
          <p:spPr bwMode="auto">
            <a:xfrm>
              <a:off x="3074" y="3308"/>
              <a:ext cx="13" cy="6"/>
            </a:xfrm>
            <a:custGeom>
              <a:avLst/>
              <a:gdLst>
                <a:gd name="T0" fmla="*/ 39 w 39"/>
                <a:gd name="T1" fmla="*/ 9 h 18"/>
                <a:gd name="T2" fmla="*/ 39 w 39"/>
                <a:gd name="T3" fmla="*/ 9 h 18"/>
                <a:gd name="T4" fmla="*/ 35 w 39"/>
                <a:gd name="T5" fmla="*/ 8 h 18"/>
                <a:gd name="T6" fmla="*/ 30 w 39"/>
                <a:gd name="T7" fmla="*/ 6 h 18"/>
                <a:gd name="T8" fmla="*/ 24 w 39"/>
                <a:gd name="T9" fmla="*/ 5 h 18"/>
                <a:gd name="T10" fmla="*/ 20 w 39"/>
                <a:gd name="T11" fmla="*/ 4 h 18"/>
                <a:gd name="T12" fmla="*/ 13 w 39"/>
                <a:gd name="T13" fmla="*/ 2 h 18"/>
                <a:gd name="T14" fmla="*/ 8 w 39"/>
                <a:gd name="T15" fmla="*/ 2 h 18"/>
                <a:gd name="T16" fmla="*/ 4 w 39"/>
                <a:gd name="T17" fmla="*/ 1 h 18"/>
                <a:gd name="T18" fmla="*/ 0 w 39"/>
                <a:gd name="T19" fmla="*/ 0 h 18"/>
                <a:gd name="T20" fmla="*/ 0 w 39"/>
                <a:gd name="T21" fmla="*/ 12 h 18"/>
                <a:gd name="T22" fmla="*/ 4 w 39"/>
                <a:gd name="T23" fmla="*/ 10 h 18"/>
                <a:gd name="T24" fmla="*/ 8 w 39"/>
                <a:gd name="T25" fmla="*/ 12 h 18"/>
                <a:gd name="T26" fmla="*/ 13 w 39"/>
                <a:gd name="T27" fmla="*/ 12 h 18"/>
                <a:gd name="T28" fmla="*/ 17 w 39"/>
                <a:gd name="T29" fmla="*/ 13 h 18"/>
                <a:gd name="T30" fmla="*/ 22 w 39"/>
                <a:gd name="T31" fmla="*/ 14 h 18"/>
                <a:gd name="T32" fmla="*/ 28 w 39"/>
                <a:gd name="T33" fmla="*/ 15 h 18"/>
                <a:gd name="T34" fmla="*/ 32 w 39"/>
                <a:gd name="T35" fmla="*/ 17 h 18"/>
                <a:gd name="T36" fmla="*/ 35 w 39"/>
                <a:gd name="T37" fmla="*/ 18 h 18"/>
                <a:gd name="T38" fmla="*/ 35 w 39"/>
                <a:gd name="T39" fmla="*/ 18 h 18"/>
                <a:gd name="T40" fmla="*/ 39 w 39"/>
                <a:gd name="T41"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18">
                  <a:moveTo>
                    <a:pt x="39" y="9"/>
                  </a:moveTo>
                  <a:lnTo>
                    <a:pt x="39" y="9"/>
                  </a:lnTo>
                  <a:lnTo>
                    <a:pt x="35" y="8"/>
                  </a:lnTo>
                  <a:lnTo>
                    <a:pt x="30" y="6"/>
                  </a:lnTo>
                  <a:lnTo>
                    <a:pt x="24" y="5"/>
                  </a:lnTo>
                  <a:lnTo>
                    <a:pt x="20" y="4"/>
                  </a:lnTo>
                  <a:lnTo>
                    <a:pt x="13" y="2"/>
                  </a:lnTo>
                  <a:lnTo>
                    <a:pt x="8" y="2"/>
                  </a:lnTo>
                  <a:lnTo>
                    <a:pt x="4" y="1"/>
                  </a:lnTo>
                  <a:lnTo>
                    <a:pt x="0" y="0"/>
                  </a:lnTo>
                  <a:lnTo>
                    <a:pt x="0" y="12"/>
                  </a:lnTo>
                  <a:lnTo>
                    <a:pt x="4" y="10"/>
                  </a:lnTo>
                  <a:lnTo>
                    <a:pt x="8" y="12"/>
                  </a:lnTo>
                  <a:lnTo>
                    <a:pt x="13" y="12"/>
                  </a:lnTo>
                  <a:lnTo>
                    <a:pt x="17" y="13"/>
                  </a:lnTo>
                  <a:lnTo>
                    <a:pt x="22" y="14"/>
                  </a:lnTo>
                  <a:lnTo>
                    <a:pt x="28" y="15"/>
                  </a:lnTo>
                  <a:lnTo>
                    <a:pt x="32" y="17"/>
                  </a:lnTo>
                  <a:lnTo>
                    <a:pt x="35" y="18"/>
                  </a:lnTo>
                  <a:lnTo>
                    <a:pt x="35" y="18"/>
                  </a:lnTo>
                  <a:lnTo>
                    <a:pt x="39"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70" name="Freeform 102"/>
            <p:cNvSpPr>
              <a:spLocks/>
            </p:cNvSpPr>
            <p:nvPr/>
          </p:nvSpPr>
          <p:spPr bwMode="auto">
            <a:xfrm>
              <a:off x="3086" y="3311"/>
              <a:ext cx="27" cy="15"/>
            </a:xfrm>
            <a:custGeom>
              <a:avLst/>
              <a:gdLst>
                <a:gd name="T0" fmla="*/ 76 w 81"/>
                <a:gd name="T1" fmla="*/ 35 h 44"/>
                <a:gd name="T2" fmla="*/ 77 w 81"/>
                <a:gd name="T3" fmla="*/ 35 h 44"/>
                <a:gd name="T4" fmla="*/ 70 w 81"/>
                <a:gd name="T5" fmla="*/ 32 h 44"/>
                <a:gd name="T6" fmla="*/ 61 w 81"/>
                <a:gd name="T7" fmla="*/ 29 h 44"/>
                <a:gd name="T8" fmla="*/ 51 w 81"/>
                <a:gd name="T9" fmla="*/ 23 h 44"/>
                <a:gd name="T10" fmla="*/ 40 w 81"/>
                <a:gd name="T11" fmla="*/ 17 h 44"/>
                <a:gd name="T12" fmla="*/ 28 w 81"/>
                <a:gd name="T13" fmla="*/ 12 h 44"/>
                <a:gd name="T14" fmla="*/ 18 w 81"/>
                <a:gd name="T15" fmla="*/ 7 h 44"/>
                <a:gd name="T16" fmla="*/ 10 w 81"/>
                <a:gd name="T17" fmla="*/ 3 h 44"/>
                <a:gd name="T18" fmla="*/ 4 w 81"/>
                <a:gd name="T19" fmla="*/ 0 h 44"/>
                <a:gd name="T20" fmla="*/ 0 w 81"/>
                <a:gd name="T21" fmla="*/ 9 h 44"/>
                <a:gd name="T22" fmla="*/ 5 w 81"/>
                <a:gd name="T23" fmla="*/ 12 h 44"/>
                <a:gd name="T24" fmla="*/ 13 w 81"/>
                <a:gd name="T25" fmla="*/ 16 h 44"/>
                <a:gd name="T26" fmla="*/ 24 w 81"/>
                <a:gd name="T27" fmla="*/ 21 h 44"/>
                <a:gd name="T28" fmla="*/ 35 w 81"/>
                <a:gd name="T29" fmla="*/ 27 h 44"/>
                <a:gd name="T30" fmla="*/ 46 w 81"/>
                <a:gd name="T31" fmla="*/ 32 h 44"/>
                <a:gd name="T32" fmla="*/ 57 w 81"/>
                <a:gd name="T33" fmla="*/ 38 h 44"/>
                <a:gd name="T34" fmla="*/ 68 w 81"/>
                <a:gd name="T35" fmla="*/ 42 h 44"/>
                <a:gd name="T36" fmla="*/ 75 w 81"/>
                <a:gd name="T37" fmla="*/ 44 h 44"/>
                <a:gd name="T38" fmla="*/ 76 w 81"/>
                <a:gd name="T39" fmla="*/ 44 h 44"/>
                <a:gd name="T40" fmla="*/ 75 w 81"/>
                <a:gd name="T41" fmla="*/ 44 h 44"/>
                <a:gd name="T42" fmla="*/ 79 w 81"/>
                <a:gd name="T43" fmla="*/ 43 h 44"/>
                <a:gd name="T44" fmla="*/ 81 w 81"/>
                <a:gd name="T45" fmla="*/ 40 h 44"/>
                <a:gd name="T46" fmla="*/ 81 w 81"/>
                <a:gd name="T47" fmla="*/ 37 h 44"/>
                <a:gd name="T48" fmla="*/ 77 w 81"/>
                <a:gd name="T49" fmla="*/ 35 h 44"/>
                <a:gd name="T50" fmla="*/ 76 w 81"/>
                <a:gd name="T51" fmla="*/ 3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1" h="44">
                  <a:moveTo>
                    <a:pt x="76" y="35"/>
                  </a:moveTo>
                  <a:lnTo>
                    <a:pt x="77" y="35"/>
                  </a:lnTo>
                  <a:lnTo>
                    <a:pt x="70" y="32"/>
                  </a:lnTo>
                  <a:lnTo>
                    <a:pt x="61" y="29"/>
                  </a:lnTo>
                  <a:lnTo>
                    <a:pt x="51" y="23"/>
                  </a:lnTo>
                  <a:lnTo>
                    <a:pt x="40" y="17"/>
                  </a:lnTo>
                  <a:lnTo>
                    <a:pt x="28" y="12"/>
                  </a:lnTo>
                  <a:lnTo>
                    <a:pt x="18" y="7"/>
                  </a:lnTo>
                  <a:lnTo>
                    <a:pt x="10" y="3"/>
                  </a:lnTo>
                  <a:lnTo>
                    <a:pt x="4" y="0"/>
                  </a:lnTo>
                  <a:lnTo>
                    <a:pt x="0" y="9"/>
                  </a:lnTo>
                  <a:lnTo>
                    <a:pt x="5" y="12"/>
                  </a:lnTo>
                  <a:lnTo>
                    <a:pt x="13" y="16"/>
                  </a:lnTo>
                  <a:lnTo>
                    <a:pt x="24" y="21"/>
                  </a:lnTo>
                  <a:lnTo>
                    <a:pt x="35" y="27"/>
                  </a:lnTo>
                  <a:lnTo>
                    <a:pt x="46" y="32"/>
                  </a:lnTo>
                  <a:lnTo>
                    <a:pt x="57" y="38"/>
                  </a:lnTo>
                  <a:lnTo>
                    <a:pt x="68" y="42"/>
                  </a:lnTo>
                  <a:lnTo>
                    <a:pt x="75" y="44"/>
                  </a:lnTo>
                  <a:lnTo>
                    <a:pt x="76" y="44"/>
                  </a:lnTo>
                  <a:lnTo>
                    <a:pt x="75" y="44"/>
                  </a:lnTo>
                  <a:lnTo>
                    <a:pt x="79" y="43"/>
                  </a:lnTo>
                  <a:lnTo>
                    <a:pt x="81" y="40"/>
                  </a:lnTo>
                  <a:lnTo>
                    <a:pt x="81" y="37"/>
                  </a:lnTo>
                  <a:lnTo>
                    <a:pt x="77" y="35"/>
                  </a:lnTo>
                  <a:lnTo>
                    <a:pt x="76" y="3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71" name="Freeform 103"/>
            <p:cNvSpPr>
              <a:spLocks/>
            </p:cNvSpPr>
            <p:nvPr/>
          </p:nvSpPr>
          <p:spPr bwMode="auto">
            <a:xfrm>
              <a:off x="3111" y="3320"/>
              <a:ext cx="15" cy="6"/>
            </a:xfrm>
            <a:custGeom>
              <a:avLst/>
              <a:gdLst>
                <a:gd name="T0" fmla="*/ 41 w 44"/>
                <a:gd name="T1" fmla="*/ 0 h 17"/>
                <a:gd name="T2" fmla="*/ 37 w 44"/>
                <a:gd name="T3" fmla="*/ 0 h 17"/>
                <a:gd name="T4" fmla="*/ 35 w 44"/>
                <a:gd name="T5" fmla="*/ 1 h 17"/>
                <a:gd name="T6" fmla="*/ 30 w 44"/>
                <a:gd name="T7" fmla="*/ 2 h 17"/>
                <a:gd name="T8" fmla="*/ 25 w 44"/>
                <a:gd name="T9" fmla="*/ 3 h 17"/>
                <a:gd name="T10" fmla="*/ 21 w 44"/>
                <a:gd name="T11" fmla="*/ 4 h 17"/>
                <a:gd name="T12" fmla="*/ 15 w 44"/>
                <a:gd name="T13" fmla="*/ 5 h 17"/>
                <a:gd name="T14" fmla="*/ 12 w 44"/>
                <a:gd name="T15" fmla="*/ 7 h 17"/>
                <a:gd name="T16" fmla="*/ 6 w 44"/>
                <a:gd name="T17" fmla="*/ 7 h 17"/>
                <a:gd name="T18" fmla="*/ 0 w 44"/>
                <a:gd name="T19" fmla="*/ 8 h 17"/>
                <a:gd name="T20" fmla="*/ 0 w 44"/>
                <a:gd name="T21" fmla="*/ 17 h 17"/>
                <a:gd name="T22" fmla="*/ 6 w 44"/>
                <a:gd name="T23" fmla="*/ 16 h 17"/>
                <a:gd name="T24" fmla="*/ 12 w 44"/>
                <a:gd name="T25" fmla="*/ 16 h 17"/>
                <a:gd name="T26" fmla="*/ 17 w 44"/>
                <a:gd name="T27" fmla="*/ 15 h 17"/>
                <a:gd name="T28" fmla="*/ 23 w 44"/>
                <a:gd name="T29" fmla="*/ 13 h 17"/>
                <a:gd name="T30" fmla="*/ 28 w 44"/>
                <a:gd name="T31" fmla="*/ 12 h 17"/>
                <a:gd name="T32" fmla="*/ 32 w 44"/>
                <a:gd name="T33" fmla="*/ 11 h 17"/>
                <a:gd name="T34" fmla="*/ 37 w 44"/>
                <a:gd name="T35" fmla="*/ 10 h 17"/>
                <a:gd name="T36" fmla="*/ 41 w 44"/>
                <a:gd name="T37" fmla="*/ 9 h 17"/>
                <a:gd name="T38" fmla="*/ 37 w 44"/>
                <a:gd name="T39" fmla="*/ 9 h 17"/>
                <a:gd name="T40" fmla="*/ 41 w 44"/>
                <a:gd name="T41" fmla="*/ 9 h 17"/>
                <a:gd name="T42" fmla="*/ 44 w 44"/>
                <a:gd name="T43" fmla="*/ 7 h 17"/>
                <a:gd name="T44" fmla="*/ 44 w 44"/>
                <a:gd name="T45" fmla="*/ 2 h 17"/>
                <a:gd name="T46" fmla="*/ 40 w 44"/>
                <a:gd name="T47" fmla="*/ 0 h 17"/>
                <a:gd name="T48" fmla="*/ 37 w 44"/>
                <a:gd name="T49" fmla="*/ 0 h 17"/>
                <a:gd name="T50" fmla="*/ 41 w 44"/>
                <a:gd name="T5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4" h="17">
                  <a:moveTo>
                    <a:pt x="41" y="0"/>
                  </a:moveTo>
                  <a:lnTo>
                    <a:pt x="37" y="0"/>
                  </a:lnTo>
                  <a:lnTo>
                    <a:pt x="35" y="1"/>
                  </a:lnTo>
                  <a:lnTo>
                    <a:pt x="30" y="2"/>
                  </a:lnTo>
                  <a:lnTo>
                    <a:pt x="25" y="3"/>
                  </a:lnTo>
                  <a:lnTo>
                    <a:pt x="21" y="4"/>
                  </a:lnTo>
                  <a:lnTo>
                    <a:pt x="15" y="5"/>
                  </a:lnTo>
                  <a:lnTo>
                    <a:pt x="12" y="7"/>
                  </a:lnTo>
                  <a:lnTo>
                    <a:pt x="6" y="7"/>
                  </a:lnTo>
                  <a:lnTo>
                    <a:pt x="0" y="8"/>
                  </a:lnTo>
                  <a:lnTo>
                    <a:pt x="0" y="17"/>
                  </a:lnTo>
                  <a:lnTo>
                    <a:pt x="6" y="16"/>
                  </a:lnTo>
                  <a:lnTo>
                    <a:pt x="12" y="16"/>
                  </a:lnTo>
                  <a:lnTo>
                    <a:pt x="17" y="15"/>
                  </a:lnTo>
                  <a:lnTo>
                    <a:pt x="23" y="13"/>
                  </a:lnTo>
                  <a:lnTo>
                    <a:pt x="28" y="12"/>
                  </a:lnTo>
                  <a:lnTo>
                    <a:pt x="32" y="11"/>
                  </a:lnTo>
                  <a:lnTo>
                    <a:pt x="37" y="10"/>
                  </a:lnTo>
                  <a:lnTo>
                    <a:pt x="41" y="9"/>
                  </a:lnTo>
                  <a:lnTo>
                    <a:pt x="37" y="9"/>
                  </a:lnTo>
                  <a:lnTo>
                    <a:pt x="41" y="9"/>
                  </a:lnTo>
                  <a:lnTo>
                    <a:pt x="44" y="7"/>
                  </a:lnTo>
                  <a:lnTo>
                    <a:pt x="44" y="2"/>
                  </a:lnTo>
                  <a:lnTo>
                    <a:pt x="40" y="0"/>
                  </a:lnTo>
                  <a:lnTo>
                    <a:pt x="37" y="0"/>
                  </a:lnTo>
                  <a:lnTo>
                    <a:pt x="4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72" name="Freeform 104"/>
            <p:cNvSpPr>
              <a:spLocks/>
            </p:cNvSpPr>
            <p:nvPr/>
          </p:nvSpPr>
          <p:spPr bwMode="auto">
            <a:xfrm>
              <a:off x="3124" y="3320"/>
              <a:ext cx="41" cy="15"/>
            </a:xfrm>
            <a:custGeom>
              <a:avLst/>
              <a:gdLst>
                <a:gd name="T0" fmla="*/ 125 w 125"/>
                <a:gd name="T1" fmla="*/ 39 h 44"/>
                <a:gd name="T2" fmla="*/ 122 w 125"/>
                <a:gd name="T3" fmla="*/ 35 h 44"/>
                <a:gd name="T4" fmla="*/ 113 w 125"/>
                <a:gd name="T5" fmla="*/ 32 h 44"/>
                <a:gd name="T6" fmla="*/ 99 w 125"/>
                <a:gd name="T7" fmla="*/ 27 h 44"/>
                <a:gd name="T8" fmla="*/ 82 w 125"/>
                <a:gd name="T9" fmla="*/ 21 h 44"/>
                <a:gd name="T10" fmla="*/ 63 w 125"/>
                <a:gd name="T11" fmla="*/ 17 h 44"/>
                <a:gd name="T12" fmla="*/ 42 w 125"/>
                <a:gd name="T13" fmla="*/ 11 h 44"/>
                <a:gd name="T14" fmla="*/ 25 w 125"/>
                <a:gd name="T15" fmla="*/ 7 h 44"/>
                <a:gd name="T16" fmla="*/ 11 w 125"/>
                <a:gd name="T17" fmla="*/ 2 h 44"/>
                <a:gd name="T18" fmla="*/ 4 w 125"/>
                <a:gd name="T19" fmla="*/ 0 h 44"/>
                <a:gd name="T20" fmla="*/ 0 w 125"/>
                <a:gd name="T21" fmla="*/ 9 h 44"/>
                <a:gd name="T22" fmla="*/ 9 w 125"/>
                <a:gd name="T23" fmla="*/ 11 h 44"/>
                <a:gd name="T24" fmla="*/ 23 w 125"/>
                <a:gd name="T25" fmla="*/ 16 h 44"/>
                <a:gd name="T26" fmla="*/ 40 w 125"/>
                <a:gd name="T27" fmla="*/ 20 h 44"/>
                <a:gd name="T28" fmla="*/ 61 w 125"/>
                <a:gd name="T29" fmla="*/ 26 h 44"/>
                <a:gd name="T30" fmla="*/ 80 w 125"/>
                <a:gd name="T31" fmla="*/ 31 h 44"/>
                <a:gd name="T32" fmla="*/ 97 w 125"/>
                <a:gd name="T33" fmla="*/ 36 h 44"/>
                <a:gd name="T34" fmla="*/ 111 w 125"/>
                <a:gd name="T35" fmla="*/ 41 h 44"/>
                <a:gd name="T36" fmla="*/ 118 w 125"/>
                <a:gd name="T37" fmla="*/ 44 h 44"/>
                <a:gd name="T38" fmla="*/ 115 w 125"/>
                <a:gd name="T39" fmla="*/ 41 h 44"/>
                <a:gd name="T40" fmla="*/ 118 w 125"/>
                <a:gd name="T41" fmla="*/ 44 h 44"/>
                <a:gd name="T42" fmla="*/ 121 w 125"/>
                <a:gd name="T43" fmla="*/ 44 h 44"/>
                <a:gd name="T44" fmla="*/ 125 w 125"/>
                <a:gd name="T45" fmla="*/ 41 h 44"/>
                <a:gd name="T46" fmla="*/ 125 w 125"/>
                <a:gd name="T47" fmla="*/ 37 h 44"/>
                <a:gd name="T48" fmla="*/ 122 w 125"/>
                <a:gd name="T49" fmla="*/ 35 h 44"/>
                <a:gd name="T50" fmla="*/ 125 w 125"/>
                <a:gd name="T51" fmla="*/ 3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5" h="44">
                  <a:moveTo>
                    <a:pt x="125" y="39"/>
                  </a:moveTo>
                  <a:lnTo>
                    <a:pt x="122" y="35"/>
                  </a:lnTo>
                  <a:lnTo>
                    <a:pt x="113" y="32"/>
                  </a:lnTo>
                  <a:lnTo>
                    <a:pt x="99" y="27"/>
                  </a:lnTo>
                  <a:lnTo>
                    <a:pt x="82" y="21"/>
                  </a:lnTo>
                  <a:lnTo>
                    <a:pt x="63" y="17"/>
                  </a:lnTo>
                  <a:lnTo>
                    <a:pt x="42" y="11"/>
                  </a:lnTo>
                  <a:lnTo>
                    <a:pt x="25" y="7"/>
                  </a:lnTo>
                  <a:lnTo>
                    <a:pt x="11" y="2"/>
                  </a:lnTo>
                  <a:lnTo>
                    <a:pt x="4" y="0"/>
                  </a:lnTo>
                  <a:lnTo>
                    <a:pt x="0" y="9"/>
                  </a:lnTo>
                  <a:lnTo>
                    <a:pt x="9" y="11"/>
                  </a:lnTo>
                  <a:lnTo>
                    <a:pt x="23" y="16"/>
                  </a:lnTo>
                  <a:lnTo>
                    <a:pt x="40" y="20"/>
                  </a:lnTo>
                  <a:lnTo>
                    <a:pt x="61" y="26"/>
                  </a:lnTo>
                  <a:lnTo>
                    <a:pt x="80" y="31"/>
                  </a:lnTo>
                  <a:lnTo>
                    <a:pt x="97" y="36"/>
                  </a:lnTo>
                  <a:lnTo>
                    <a:pt x="111" y="41"/>
                  </a:lnTo>
                  <a:lnTo>
                    <a:pt x="118" y="44"/>
                  </a:lnTo>
                  <a:lnTo>
                    <a:pt x="115" y="41"/>
                  </a:lnTo>
                  <a:lnTo>
                    <a:pt x="118" y="44"/>
                  </a:lnTo>
                  <a:lnTo>
                    <a:pt x="121" y="44"/>
                  </a:lnTo>
                  <a:lnTo>
                    <a:pt x="125" y="41"/>
                  </a:lnTo>
                  <a:lnTo>
                    <a:pt x="125" y="37"/>
                  </a:lnTo>
                  <a:lnTo>
                    <a:pt x="122" y="35"/>
                  </a:lnTo>
                  <a:lnTo>
                    <a:pt x="125" y="3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73" name="Freeform 105"/>
            <p:cNvSpPr>
              <a:spLocks/>
            </p:cNvSpPr>
            <p:nvPr/>
          </p:nvSpPr>
          <p:spPr bwMode="auto">
            <a:xfrm>
              <a:off x="3162" y="3333"/>
              <a:ext cx="14" cy="14"/>
            </a:xfrm>
            <a:custGeom>
              <a:avLst/>
              <a:gdLst>
                <a:gd name="T0" fmla="*/ 37 w 42"/>
                <a:gd name="T1" fmla="*/ 33 h 42"/>
                <a:gd name="T2" fmla="*/ 39 w 42"/>
                <a:gd name="T3" fmla="*/ 33 h 42"/>
                <a:gd name="T4" fmla="*/ 32 w 42"/>
                <a:gd name="T5" fmla="*/ 27 h 42"/>
                <a:gd name="T6" fmla="*/ 23 w 42"/>
                <a:gd name="T7" fmla="*/ 18 h 42"/>
                <a:gd name="T8" fmla="*/ 15 w 42"/>
                <a:gd name="T9" fmla="*/ 9 h 42"/>
                <a:gd name="T10" fmla="*/ 10 w 42"/>
                <a:gd name="T11" fmla="*/ 0 h 42"/>
                <a:gd name="T12" fmla="*/ 0 w 42"/>
                <a:gd name="T13" fmla="*/ 2 h 42"/>
                <a:gd name="T14" fmla="*/ 6 w 42"/>
                <a:gd name="T15" fmla="*/ 13 h 42"/>
                <a:gd name="T16" fmla="*/ 16 w 42"/>
                <a:gd name="T17" fmla="*/ 25 h 42"/>
                <a:gd name="T18" fmla="*/ 26 w 42"/>
                <a:gd name="T19" fmla="*/ 34 h 42"/>
                <a:gd name="T20" fmla="*/ 35 w 42"/>
                <a:gd name="T21" fmla="*/ 42 h 42"/>
                <a:gd name="T22" fmla="*/ 37 w 42"/>
                <a:gd name="T23" fmla="*/ 42 h 42"/>
                <a:gd name="T24" fmla="*/ 35 w 42"/>
                <a:gd name="T25" fmla="*/ 42 h 42"/>
                <a:gd name="T26" fmla="*/ 38 w 42"/>
                <a:gd name="T27" fmla="*/ 42 h 42"/>
                <a:gd name="T28" fmla="*/ 42 w 42"/>
                <a:gd name="T29" fmla="*/ 39 h 42"/>
                <a:gd name="T30" fmla="*/ 42 w 42"/>
                <a:gd name="T31" fmla="*/ 35 h 42"/>
                <a:gd name="T32" fmla="*/ 39 w 42"/>
                <a:gd name="T33" fmla="*/ 33 h 42"/>
                <a:gd name="T34" fmla="*/ 37 w 42"/>
                <a:gd name="T35" fmla="*/ 3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 h="42">
                  <a:moveTo>
                    <a:pt x="37" y="33"/>
                  </a:moveTo>
                  <a:lnTo>
                    <a:pt x="39" y="33"/>
                  </a:lnTo>
                  <a:lnTo>
                    <a:pt x="32" y="27"/>
                  </a:lnTo>
                  <a:lnTo>
                    <a:pt x="23" y="18"/>
                  </a:lnTo>
                  <a:lnTo>
                    <a:pt x="15" y="9"/>
                  </a:lnTo>
                  <a:lnTo>
                    <a:pt x="10" y="0"/>
                  </a:lnTo>
                  <a:lnTo>
                    <a:pt x="0" y="2"/>
                  </a:lnTo>
                  <a:lnTo>
                    <a:pt x="6" y="13"/>
                  </a:lnTo>
                  <a:lnTo>
                    <a:pt x="16" y="25"/>
                  </a:lnTo>
                  <a:lnTo>
                    <a:pt x="26" y="34"/>
                  </a:lnTo>
                  <a:lnTo>
                    <a:pt x="35" y="42"/>
                  </a:lnTo>
                  <a:lnTo>
                    <a:pt x="37" y="42"/>
                  </a:lnTo>
                  <a:lnTo>
                    <a:pt x="35" y="42"/>
                  </a:lnTo>
                  <a:lnTo>
                    <a:pt x="38" y="42"/>
                  </a:lnTo>
                  <a:lnTo>
                    <a:pt x="42" y="39"/>
                  </a:lnTo>
                  <a:lnTo>
                    <a:pt x="42" y="35"/>
                  </a:lnTo>
                  <a:lnTo>
                    <a:pt x="39" y="33"/>
                  </a:lnTo>
                  <a:lnTo>
                    <a:pt x="37" y="3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74" name="Freeform 106"/>
            <p:cNvSpPr>
              <a:spLocks/>
            </p:cNvSpPr>
            <p:nvPr/>
          </p:nvSpPr>
          <p:spPr bwMode="auto">
            <a:xfrm>
              <a:off x="3174" y="3344"/>
              <a:ext cx="89" cy="28"/>
            </a:xfrm>
            <a:custGeom>
              <a:avLst/>
              <a:gdLst>
                <a:gd name="T0" fmla="*/ 258 w 266"/>
                <a:gd name="T1" fmla="*/ 75 h 83"/>
                <a:gd name="T2" fmla="*/ 264 w 266"/>
                <a:gd name="T3" fmla="*/ 75 h 83"/>
                <a:gd name="T4" fmla="*/ 254 w 266"/>
                <a:gd name="T5" fmla="*/ 67 h 83"/>
                <a:gd name="T6" fmla="*/ 243 w 266"/>
                <a:gd name="T7" fmla="*/ 60 h 83"/>
                <a:gd name="T8" fmla="*/ 229 w 266"/>
                <a:gd name="T9" fmla="*/ 53 h 83"/>
                <a:gd name="T10" fmla="*/ 212 w 266"/>
                <a:gd name="T11" fmla="*/ 47 h 83"/>
                <a:gd name="T12" fmla="*/ 196 w 266"/>
                <a:gd name="T13" fmla="*/ 41 h 83"/>
                <a:gd name="T14" fmla="*/ 177 w 266"/>
                <a:gd name="T15" fmla="*/ 34 h 83"/>
                <a:gd name="T16" fmla="*/ 159 w 266"/>
                <a:gd name="T17" fmla="*/ 28 h 83"/>
                <a:gd name="T18" fmla="*/ 140 w 266"/>
                <a:gd name="T19" fmla="*/ 23 h 83"/>
                <a:gd name="T20" fmla="*/ 120 w 266"/>
                <a:gd name="T21" fmla="*/ 18 h 83"/>
                <a:gd name="T22" fmla="*/ 101 w 266"/>
                <a:gd name="T23" fmla="*/ 13 h 83"/>
                <a:gd name="T24" fmla="*/ 81 w 266"/>
                <a:gd name="T25" fmla="*/ 9 h 83"/>
                <a:gd name="T26" fmla="*/ 62 w 266"/>
                <a:gd name="T27" fmla="*/ 5 h 83"/>
                <a:gd name="T28" fmla="*/ 45 w 266"/>
                <a:gd name="T29" fmla="*/ 3 h 83"/>
                <a:gd name="T30" fmla="*/ 28 w 266"/>
                <a:gd name="T31" fmla="*/ 2 h 83"/>
                <a:gd name="T32" fmla="*/ 13 w 266"/>
                <a:gd name="T33" fmla="*/ 0 h 83"/>
                <a:gd name="T34" fmla="*/ 0 w 266"/>
                <a:gd name="T35" fmla="*/ 1 h 83"/>
                <a:gd name="T36" fmla="*/ 0 w 266"/>
                <a:gd name="T37" fmla="*/ 10 h 83"/>
                <a:gd name="T38" fmla="*/ 13 w 266"/>
                <a:gd name="T39" fmla="*/ 11 h 83"/>
                <a:gd name="T40" fmla="*/ 28 w 266"/>
                <a:gd name="T41" fmla="*/ 11 h 83"/>
                <a:gd name="T42" fmla="*/ 45 w 266"/>
                <a:gd name="T43" fmla="*/ 12 h 83"/>
                <a:gd name="T44" fmla="*/ 62 w 266"/>
                <a:gd name="T45" fmla="*/ 15 h 83"/>
                <a:gd name="T46" fmla="*/ 79 w 266"/>
                <a:gd name="T47" fmla="*/ 18 h 83"/>
                <a:gd name="T48" fmla="*/ 99 w 266"/>
                <a:gd name="T49" fmla="*/ 23 h 83"/>
                <a:gd name="T50" fmla="*/ 118 w 266"/>
                <a:gd name="T51" fmla="*/ 27 h 83"/>
                <a:gd name="T52" fmla="*/ 137 w 266"/>
                <a:gd name="T53" fmla="*/ 32 h 83"/>
                <a:gd name="T54" fmla="*/ 157 w 266"/>
                <a:gd name="T55" fmla="*/ 37 h 83"/>
                <a:gd name="T56" fmla="*/ 175 w 266"/>
                <a:gd name="T57" fmla="*/ 43 h 83"/>
                <a:gd name="T58" fmla="*/ 194 w 266"/>
                <a:gd name="T59" fmla="*/ 50 h 83"/>
                <a:gd name="T60" fmla="*/ 210 w 266"/>
                <a:gd name="T61" fmla="*/ 56 h 83"/>
                <a:gd name="T62" fmla="*/ 224 w 266"/>
                <a:gd name="T63" fmla="*/ 63 h 83"/>
                <a:gd name="T64" fmla="*/ 238 w 266"/>
                <a:gd name="T65" fmla="*/ 69 h 83"/>
                <a:gd name="T66" fmla="*/ 250 w 266"/>
                <a:gd name="T67" fmla="*/ 76 h 83"/>
                <a:gd name="T68" fmla="*/ 258 w 266"/>
                <a:gd name="T69" fmla="*/ 82 h 83"/>
                <a:gd name="T70" fmla="*/ 264 w 266"/>
                <a:gd name="T71" fmla="*/ 82 h 83"/>
                <a:gd name="T72" fmla="*/ 258 w 266"/>
                <a:gd name="T73" fmla="*/ 82 h 83"/>
                <a:gd name="T74" fmla="*/ 261 w 266"/>
                <a:gd name="T75" fmla="*/ 83 h 83"/>
                <a:gd name="T76" fmla="*/ 264 w 266"/>
                <a:gd name="T77" fmla="*/ 82 h 83"/>
                <a:gd name="T78" fmla="*/ 266 w 266"/>
                <a:gd name="T79" fmla="*/ 79 h 83"/>
                <a:gd name="T80" fmla="*/ 264 w 266"/>
                <a:gd name="T81" fmla="*/ 75 h 83"/>
                <a:gd name="T82" fmla="*/ 258 w 266"/>
                <a:gd name="T83" fmla="*/ 7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83">
                  <a:moveTo>
                    <a:pt x="258" y="75"/>
                  </a:moveTo>
                  <a:lnTo>
                    <a:pt x="264" y="75"/>
                  </a:lnTo>
                  <a:lnTo>
                    <a:pt x="254" y="67"/>
                  </a:lnTo>
                  <a:lnTo>
                    <a:pt x="243" y="60"/>
                  </a:lnTo>
                  <a:lnTo>
                    <a:pt x="229" y="53"/>
                  </a:lnTo>
                  <a:lnTo>
                    <a:pt x="212" y="47"/>
                  </a:lnTo>
                  <a:lnTo>
                    <a:pt x="196" y="41"/>
                  </a:lnTo>
                  <a:lnTo>
                    <a:pt x="177" y="34"/>
                  </a:lnTo>
                  <a:lnTo>
                    <a:pt x="159" y="28"/>
                  </a:lnTo>
                  <a:lnTo>
                    <a:pt x="140" y="23"/>
                  </a:lnTo>
                  <a:lnTo>
                    <a:pt x="120" y="18"/>
                  </a:lnTo>
                  <a:lnTo>
                    <a:pt x="101" y="13"/>
                  </a:lnTo>
                  <a:lnTo>
                    <a:pt x="81" y="9"/>
                  </a:lnTo>
                  <a:lnTo>
                    <a:pt x="62" y="5"/>
                  </a:lnTo>
                  <a:lnTo>
                    <a:pt x="45" y="3"/>
                  </a:lnTo>
                  <a:lnTo>
                    <a:pt x="28" y="2"/>
                  </a:lnTo>
                  <a:lnTo>
                    <a:pt x="13" y="0"/>
                  </a:lnTo>
                  <a:lnTo>
                    <a:pt x="0" y="1"/>
                  </a:lnTo>
                  <a:lnTo>
                    <a:pt x="0" y="10"/>
                  </a:lnTo>
                  <a:lnTo>
                    <a:pt x="13" y="11"/>
                  </a:lnTo>
                  <a:lnTo>
                    <a:pt x="28" y="11"/>
                  </a:lnTo>
                  <a:lnTo>
                    <a:pt x="45" y="12"/>
                  </a:lnTo>
                  <a:lnTo>
                    <a:pt x="62" y="15"/>
                  </a:lnTo>
                  <a:lnTo>
                    <a:pt x="79" y="18"/>
                  </a:lnTo>
                  <a:lnTo>
                    <a:pt x="99" y="23"/>
                  </a:lnTo>
                  <a:lnTo>
                    <a:pt x="118" y="27"/>
                  </a:lnTo>
                  <a:lnTo>
                    <a:pt x="137" y="32"/>
                  </a:lnTo>
                  <a:lnTo>
                    <a:pt x="157" y="37"/>
                  </a:lnTo>
                  <a:lnTo>
                    <a:pt x="175" y="43"/>
                  </a:lnTo>
                  <a:lnTo>
                    <a:pt x="194" y="50"/>
                  </a:lnTo>
                  <a:lnTo>
                    <a:pt x="210" y="56"/>
                  </a:lnTo>
                  <a:lnTo>
                    <a:pt x="224" y="63"/>
                  </a:lnTo>
                  <a:lnTo>
                    <a:pt x="238" y="69"/>
                  </a:lnTo>
                  <a:lnTo>
                    <a:pt x="250" y="76"/>
                  </a:lnTo>
                  <a:lnTo>
                    <a:pt x="258" y="82"/>
                  </a:lnTo>
                  <a:lnTo>
                    <a:pt x="264" y="82"/>
                  </a:lnTo>
                  <a:lnTo>
                    <a:pt x="258" y="82"/>
                  </a:lnTo>
                  <a:lnTo>
                    <a:pt x="261" y="83"/>
                  </a:lnTo>
                  <a:lnTo>
                    <a:pt x="264" y="82"/>
                  </a:lnTo>
                  <a:lnTo>
                    <a:pt x="266" y="79"/>
                  </a:lnTo>
                  <a:lnTo>
                    <a:pt x="264" y="75"/>
                  </a:lnTo>
                  <a:lnTo>
                    <a:pt x="258" y="7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75" name="Freeform 107"/>
            <p:cNvSpPr>
              <a:spLocks/>
            </p:cNvSpPr>
            <p:nvPr/>
          </p:nvSpPr>
          <p:spPr bwMode="auto">
            <a:xfrm>
              <a:off x="3260" y="3352"/>
              <a:ext cx="23" cy="19"/>
            </a:xfrm>
            <a:custGeom>
              <a:avLst/>
              <a:gdLst>
                <a:gd name="T0" fmla="*/ 61 w 67"/>
                <a:gd name="T1" fmla="*/ 0 h 59"/>
                <a:gd name="T2" fmla="*/ 59 w 67"/>
                <a:gd name="T3" fmla="*/ 1 h 59"/>
                <a:gd name="T4" fmla="*/ 55 w 67"/>
                <a:gd name="T5" fmla="*/ 5 h 59"/>
                <a:gd name="T6" fmla="*/ 49 w 67"/>
                <a:gd name="T7" fmla="*/ 11 h 59"/>
                <a:gd name="T8" fmla="*/ 41 w 67"/>
                <a:gd name="T9" fmla="*/ 18 h 59"/>
                <a:gd name="T10" fmla="*/ 33 w 67"/>
                <a:gd name="T11" fmla="*/ 25 h 59"/>
                <a:gd name="T12" fmla="*/ 24 w 67"/>
                <a:gd name="T13" fmla="*/ 33 h 59"/>
                <a:gd name="T14" fmla="*/ 14 w 67"/>
                <a:gd name="T15" fmla="*/ 40 h 59"/>
                <a:gd name="T16" fmla="*/ 6 w 67"/>
                <a:gd name="T17" fmla="*/ 46 h 59"/>
                <a:gd name="T18" fmla="*/ 0 w 67"/>
                <a:gd name="T19" fmla="*/ 52 h 59"/>
                <a:gd name="T20" fmla="*/ 6 w 67"/>
                <a:gd name="T21" fmla="*/ 59 h 59"/>
                <a:gd name="T22" fmla="*/ 13 w 67"/>
                <a:gd name="T23" fmla="*/ 53 h 59"/>
                <a:gd name="T24" fmla="*/ 21 w 67"/>
                <a:gd name="T25" fmla="*/ 46 h 59"/>
                <a:gd name="T26" fmla="*/ 31 w 67"/>
                <a:gd name="T27" fmla="*/ 40 h 59"/>
                <a:gd name="T28" fmla="*/ 40 w 67"/>
                <a:gd name="T29" fmla="*/ 32 h 59"/>
                <a:gd name="T30" fmla="*/ 48 w 67"/>
                <a:gd name="T31" fmla="*/ 25 h 59"/>
                <a:gd name="T32" fmla="*/ 56 w 67"/>
                <a:gd name="T33" fmla="*/ 18 h 59"/>
                <a:gd name="T34" fmla="*/ 61 w 67"/>
                <a:gd name="T35" fmla="*/ 12 h 59"/>
                <a:gd name="T36" fmla="*/ 66 w 67"/>
                <a:gd name="T37" fmla="*/ 8 h 59"/>
                <a:gd name="T38" fmla="*/ 64 w 67"/>
                <a:gd name="T39" fmla="*/ 9 h 59"/>
                <a:gd name="T40" fmla="*/ 66 w 67"/>
                <a:gd name="T41" fmla="*/ 8 h 59"/>
                <a:gd name="T42" fmla="*/ 67 w 67"/>
                <a:gd name="T43" fmla="*/ 4 h 59"/>
                <a:gd name="T44" fmla="*/ 66 w 67"/>
                <a:gd name="T45" fmla="*/ 1 h 59"/>
                <a:gd name="T46" fmla="*/ 63 w 67"/>
                <a:gd name="T47" fmla="*/ 0 h 59"/>
                <a:gd name="T48" fmla="*/ 59 w 67"/>
                <a:gd name="T49" fmla="*/ 1 h 59"/>
                <a:gd name="T50" fmla="*/ 61 w 67"/>
                <a:gd name="T5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7" h="59">
                  <a:moveTo>
                    <a:pt x="61" y="0"/>
                  </a:moveTo>
                  <a:lnTo>
                    <a:pt x="59" y="1"/>
                  </a:lnTo>
                  <a:lnTo>
                    <a:pt x="55" y="5"/>
                  </a:lnTo>
                  <a:lnTo>
                    <a:pt x="49" y="11"/>
                  </a:lnTo>
                  <a:lnTo>
                    <a:pt x="41" y="18"/>
                  </a:lnTo>
                  <a:lnTo>
                    <a:pt x="33" y="25"/>
                  </a:lnTo>
                  <a:lnTo>
                    <a:pt x="24" y="33"/>
                  </a:lnTo>
                  <a:lnTo>
                    <a:pt x="14" y="40"/>
                  </a:lnTo>
                  <a:lnTo>
                    <a:pt x="6" y="46"/>
                  </a:lnTo>
                  <a:lnTo>
                    <a:pt x="0" y="52"/>
                  </a:lnTo>
                  <a:lnTo>
                    <a:pt x="6" y="59"/>
                  </a:lnTo>
                  <a:lnTo>
                    <a:pt x="13" y="53"/>
                  </a:lnTo>
                  <a:lnTo>
                    <a:pt x="21" y="46"/>
                  </a:lnTo>
                  <a:lnTo>
                    <a:pt x="31" y="40"/>
                  </a:lnTo>
                  <a:lnTo>
                    <a:pt x="40" y="32"/>
                  </a:lnTo>
                  <a:lnTo>
                    <a:pt x="48" y="25"/>
                  </a:lnTo>
                  <a:lnTo>
                    <a:pt x="56" y="18"/>
                  </a:lnTo>
                  <a:lnTo>
                    <a:pt x="61" y="12"/>
                  </a:lnTo>
                  <a:lnTo>
                    <a:pt x="66" y="8"/>
                  </a:lnTo>
                  <a:lnTo>
                    <a:pt x="64" y="9"/>
                  </a:lnTo>
                  <a:lnTo>
                    <a:pt x="66" y="8"/>
                  </a:lnTo>
                  <a:lnTo>
                    <a:pt x="67" y="4"/>
                  </a:lnTo>
                  <a:lnTo>
                    <a:pt x="66" y="1"/>
                  </a:lnTo>
                  <a:lnTo>
                    <a:pt x="63" y="0"/>
                  </a:lnTo>
                  <a:lnTo>
                    <a:pt x="59" y="1"/>
                  </a:lnTo>
                  <a:lnTo>
                    <a:pt x="6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76" name="Freeform 108"/>
            <p:cNvSpPr>
              <a:spLocks/>
            </p:cNvSpPr>
            <p:nvPr/>
          </p:nvSpPr>
          <p:spPr bwMode="auto">
            <a:xfrm>
              <a:off x="3281" y="3343"/>
              <a:ext cx="66" cy="12"/>
            </a:xfrm>
            <a:custGeom>
              <a:avLst/>
              <a:gdLst>
                <a:gd name="T0" fmla="*/ 197 w 200"/>
                <a:gd name="T1" fmla="*/ 0 h 36"/>
                <a:gd name="T2" fmla="*/ 197 w 200"/>
                <a:gd name="T3" fmla="*/ 0 h 36"/>
                <a:gd name="T4" fmla="*/ 193 w 200"/>
                <a:gd name="T5" fmla="*/ 1 h 36"/>
                <a:gd name="T6" fmla="*/ 186 w 200"/>
                <a:gd name="T7" fmla="*/ 2 h 36"/>
                <a:gd name="T8" fmla="*/ 176 w 200"/>
                <a:gd name="T9" fmla="*/ 5 h 36"/>
                <a:gd name="T10" fmla="*/ 164 w 200"/>
                <a:gd name="T11" fmla="*/ 6 h 36"/>
                <a:gd name="T12" fmla="*/ 151 w 200"/>
                <a:gd name="T13" fmla="*/ 7 h 36"/>
                <a:gd name="T14" fmla="*/ 137 w 200"/>
                <a:gd name="T15" fmla="*/ 9 h 36"/>
                <a:gd name="T16" fmla="*/ 122 w 200"/>
                <a:gd name="T17" fmla="*/ 11 h 36"/>
                <a:gd name="T18" fmla="*/ 107 w 200"/>
                <a:gd name="T19" fmla="*/ 13 h 36"/>
                <a:gd name="T20" fmla="*/ 91 w 200"/>
                <a:gd name="T21" fmla="*/ 14 h 36"/>
                <a:gd name="T22" fmla="*/ 75 w 200"/>
                <a:gd name="T23" fmla="*/ 16 h 36"/>
                <a:gd name="T24" fmla="*/ 60 w 200"/>
                <a:gd name="T25" fmla="*/ 17 h 36"/>
                <a:gd name="T26" fmla="*/ 45 w 200"/>
                <a:gd name="T27" fmla="*/ 20 h 36"/>
                <a:gd name="T28" fmla="*/ 32 w 200"/>
                <a:gd name="T29" fmla="*/ 21 h 36"/>
                <a:gd name="T30" fmla="*/ 20 w 200"/>
                <a:gd name="T31" fmla="*/ 23 h 36"/>
                <a:gd name="T32" fmla="*/ 10 w 200"/>
                <a:gd name="T33" fmla="*/ 24 h 36"/>
                <a:gd name="T34" fmla="*/ 0 w 200"/>
                <a:gd name="T35" fmla="*/ 27 h 36"/>
                <a:gd name="T36" fmla="*/ 3 w 200"/>
                <a:gd name="T37" fmla="*/ 36 h 36"/>
                <a:gd name="T38" fmla="*/ 10 w 200"/>
                <a:gd name="T39" fmla="*/ 33 h 36"/>
                <a:gd name="T40" fmla="*/ 20 w 200"/>
                <a:gd name="T41" fmla="*/ 32 h 36"/>
                <a:gd name="T42" fmla="*/ 32 w 200"/>
                <a:gd name="T43" fmla="*/ 30 h 36"/>
                <a:gd name="T44" fmla="*/ 45 w 200"/>
                <a:gd name="T45" fmla="*/ 29 h 36"/>
                <a:gd name="T46" fmla="*/ 60 w 200"/>
                <a:gd name="T47" fmla="*/ 27 h 36"/>
                <a:gd name="T48" fmla="*/ 75 w 200"/>
                <a:gd name="T49" fmla="*/ 25 h 36"/>
                <a:gd name="T50" fmla="*/ 91 w 200"/>
                <a:gd name="T51" fmla="*/ 23 h 36"/>
                <a:gd name="T52" fmla="*/ 107 w 200"/>
                <a:gd name="T53" fmla="*/ 22 h 36"/>
                <a:gd name="T54" fmla="*/ 122 w 200"/>
                <a:gd name="T55" fmla="*/ 20 h 36"/>
                <a:gd name="T56" fmla="*/ 137 w 200"/>
                <a:gd name="T57" fmla="*/ 19 h 36"/>
                <a:gd name="T58" fmla="*/ 151 w 200"/>
                <a:gd name="T59" fmla="*/ 16 h 36"/>
                <a:gd name="T60" fmla="*/ 164 w 200"/>
                <a:gd name="T61" fmla="*/ 15 h 36"/>
                <a:gd name="T62" fmla="*/ 176 w 200"/>
                <a:gd name="T63" fmla="*/ 14 h 36"/>
                <a:gd name="T64" fmla="*/ 186 w 200"/>
                <a:gd name="T65" fmla="*/ 12 h 36"/>
                <a:gd name="T66" fmla="*/ 193 w 200"/>
                <a:gd name="T67" fmla="*/ 11 h 36"/>
                <a:gd name="T68" fmla="*/ 200 w 200"/>
                <a:gd name="T69" fmla="*/ 9 h 36"/>
                <a:gd name="T70" fmla="*/ 200 w 200"/>
                <a:gd name="T71" fmla="*/ 9 h 36"/>
                <a:gd name="T72" fmla="*/ 197 w 200"/>
                <a:gd name="T7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0" h="36">
                  <a:moveTo>
                    <a:pt x="197" y="0"/>
                  </a:moveTo>
                  <a:lnTo>
                    <a:pt x="197" y="0"/>
                  </a:lnTo>
                  <a:lnTo>
                    <a:pt x="193" y="1"/>
                  </a:lnTo>
                  <a:lnTo>
                    <a:pt x="186" y="2"/>
                  </a:lnTo>
                  <a:lnTo>
                    <a:pt x="176" y="5"/>
                  </a:lnTo>
                  <a:lnTo>
                    <a:pt x="164" y="6"/>
                  </a:lnTo>
                  <a:lnTo>
                    <a:pt x="151" y="7"/>
                  </a:lnTo>
                  <a:lnTo>
                    <a:pt x="137" y="9"/>
                  </a:lnTo>
                  <a:lnTo>
                    <a:pt x="122" y="11"/>
                  </a:lnTo>
                  <a:lnTo>
                    <a:pt x="107" y="13"/>
                  </a:lnTo>
                  <a:lnTo>
                    <a:pt x="91" y="14"/>
                  </a:lnTo>
                  <a:lnTo>
                    <a:pt x="75" y="16"/>
                  </a:lnTo>
                  <a:lnTo>
                    <a:pt x="60" y="17"/>
                  </a:lnTo>
                  <a:lnTo>
                    <a:pt x="45" y="20"/>
                  </a:lnTo>
                  <a:lnTo>
                    <a:pt x="32" y="21"/>
                  </a:lnTo>
                  <a:lnTo>
                    <a:pt x="20" y="23"/>
                  </a:lnTo>
                  <a:lnTo>
                    <a:pt x="10" y="24"/>
                  </a:lnTo>
                  <a:lnTo>
                    <a:pt x="0" y="27"/>
                  </a:lnTo>
                  <a:lnTo>
                    <a:pt x="3" y="36"/>
                  </a:lnTo>
                  <a:lnTo>
                    <a:pt x="10" y="33"/>
                  </a:lnTo>
                  <a:lnTo>
                    <a:pt x="20" y="32"/>
                  </a:lnTo>
                  <a:lnTo>
                    <a:pt x="32" y="30"/>
                  </a:lnTo>
                  <a:lnTo>
                    <a:pt x="45" y="29"/>
                  </a:lnTo>
                  <a:lnTo>
                    <a:pt x="60" y="27"/>
                  </a:lnTo>
                  <a:lnTo>
                    <a:pt x="75" y="25"/>
                  </a:lnTo>
                  <a:lnTo>
                    <a:pt x="91" y="23"/>
                  </a:lnTo>
                  <a:lnTo>
                    <a:pt x="107" y="22"/>
                  </a:lnTo>
                  <a:lnTo>
                    <a:pt x="122" y="20"/>
                  </a:lnTo>
                  <a:lnTo>
                    <a:pt x="137" y="19"/>
                  </a:lnTo>
                  <a:lnTo>
                    <a:pt x="151" y="16"/>
                  </a:lnTo>
                  <a:lnTo>
                    <a:pt x="164" y="15"/>
                  </a:lnTo>
                  <a:lnTo>
                    <a:pt x="176" y="14"/>
                  </a:lnTo>
                  <a:lnTo>
                    <a:pt x="186" y="12"/>
                  </a:lnTo>
                  <a:lnTo>
                    <a:pt x="193" y="11"/>
                  </a:lnTo>
                  <a:lnTo>
                    <a:pt x="200" y="9"/>
                  </a:lnTo>
                  <a:lnTo>
                    <a:pt x="200" y="9"/>
                  </a:lnTo>
                  <a:lnTo>
                    <a:pt x="19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77" name="Freeform 109"/>
            <p:cNvSpPr>
              <a:spLocks/>
            </p:cNvSpPr>
            <p:nvPr/>
          </p:nvSpPr>
          <p:spPr bwMode="auto">
            <a:xfrm>
              <a:off x="3346" y="3302"/>
              <a:ext cx="85" cy="44"/>
            </a:xfrm>
            <a:custGeom>
              <a:avLst/>
              <a:gdLst>
                <a:gd name="T0" fmla="*/ 250 w 253"/>
                <a:gd name="T1" fmla="*/ 0 h 131"/>
                <a:gd name="T2" fmla="*/ 245 w 253"/>
                <a:gd name="T3" fmla="*/ 1 h 131"/>
                <a:gd name="T4" fmla="*/ 234 w 253"/>
                <a:gd name="T5" fmla="*/ 9 h 131"/>
                <a:gd name="T6" fmla="*/ 220 w 253"/>
                <a:gd name="T7" fmla="*/ 18 h 131"/>
                <a:gd name="T8" fmla="*/ 204 w 253"/>
                <a:gd name="T9" fmla="*/ 28 h 131"/>
                <a:gd name="T10" fmla="*/ 186 w 253"/>
                <a:gd name="T11" fmla="*/ 39 h 131"/>
                <a:gd name="T12" fmla="*/ 167 w 253"/>
                <a:gd name="T13" fmla="*/ 48 h 131"/>
                <a:gd name="T14" fmla="*/ 148 w 253"/>
                <a:gd name="T15" fmla="*/ 58 h 131"/>
                <a:gd name="T16" fmla="*/ 128 w 253"/>
                <a:gd name="T17" fmla="*/ 67 h 131"/>
                <a:gd name="T18" fmla="*/ 109 w 253"/>
                <a:gd name="T19" fmla="*/ 76 h 131"/>
                <a:gd name="T20" fmla="*/ 90 w 253"/>
                <a:gd name="T21" fmla="*/ 86 h 131"/>
                <a:gd name="T22" fmla="*/ 72 w 253"/>
                <a:gd name="T23" fmla="*/ 94 h 131"/>
                <a:gd name="T24" fmla="*/ 55 w 253"/>
                <a:gd name="T25" fmla="*/ 100 h 131"/>
                <a:gd name="T26" fmla="*/ 40 w 253"/>
                <a:gd name="T27" fmla="*/ 107 h 131"/>
                <a:gd name="T28" fmla="*/ 27 w 253"/>
                <a:gd name="T29" fmla="*/ 112 h 131"/>
                <a:gd name="T30" fmla="*/ 15 w 253"/>
                <a:gd name="T31" fmla="*/ 116 h 131"/>
                <a:gd name="T32" fmla="*/ 6 w 253"/>
                <a:gd name="T33" fmla="*/ 120 h 131"/>
                <a:gd name="T34" fmla="*/ 0 w 253"/>
                <a:gd name="T35" fmla="*/ 122 h 131"/>
                <a:gd name="T36" fmla="*/ 3 w 253"/>
                <a:gd name="T37" fmla="*/ 131 h 131"/>
                <a:gd name="T38" fmla="*/ 8 w 253"/>
                <a:gd name="T39" fmla="*/ 129 h 131"/>
                <a:gd name="T40" fmla="*/ 17 w 253"/>
                <a:gd name="T41" fmla="*/ 126 h 131"/>
                <a:gd name="T42" fmla="*/ 29 w 253"/>
                <a:gd name="T43" fmla="*/ 121 h 131"/>
                <a:gd name="T44" fmla="*/ 43 w 253"/>
                <a:gd name="T45" fmla="*/ 116 h 131"/>
                <a:gd name="T46" fmla="*/ 58 w 253"/>
                <a:gd name="T47" fmla="*/ 110 h 131"/>
                <a:gd name="T48" fmla="*/ 75 w 253"/>
                <a:gd name="T49" fmla="*/ 103 h 131"/>
                <a:gd name="T50" fmla="*/ 94 w 253"/>
                <a:gd name="T51" fmla="*/ 95 h 131"/>
                <a:gd name="T52" fmla="*/ 114 w 253"/>
                <a:gd name="T53" fmla="*/ 86 h 131"/>
                <a:gd name="T54" fmla="*/ 133 w 253"/>
                <a:gd name="T55" fmla="*/ 76 h 131"/>
                <a:gd name="T56" fmla="*/ 153 w 253"/>
                <a:gd name="T57" fmla="*/ 67 h 131"/>
                <a:gd name="T58" fmla="*/ 172 w 253"/>
                <a:gd name="T59" fmla="*/ 57 h 131"/>
                <a:gd name="T60" fmla="*/ 190 w 253"/>
                <a:gd name="T61" fmla="*/ 48 h 131"/>
                <a:gd name="T62" fmla="*/ 209 w 253"/>
                <a:gd name="T63" fmla="*/ 37 h 131"/>
                <a:gd name="T64" fmla="*/ 225 w 253"/>
                <a:gd name="T65" fmla="*/ 27 h 131"/>
                <a:gd name="T66" fmla="*/ 238 w 253"/>
                <a:gd name="T67" fmla="*/ 18 h 131"/>
                <a:gd name="T68" fmla="*/ 252 w 253"/>
                <a:gd name="T69" fmla="*/ 8 h 131"/>
                <a:gd name="T70" fmla="*/ 248 w 253"/>
                <a:gd name="T71" fmla="*/ 9 h 131"/>
                <a:gd name="T72" fmla="*/ 252 w 253"/>
                <a:gd name="T73" fmla="*/ 8 h 131"/>
                <a:gd name="T74" fmla="*/ 253 w 253"/>
                <a:gd name="T75" fmla="*/ 4 h 131"/>
                <a:gd name="T76" fmla="*/ 252 w 253"/>
                <a:gd name="T77" fmla="*/ 1 h 131"/>
                <a:gd name="T78" fmla="*/ 249 w 253"/>
                <a:gd name="T79" fmla="*/ 0 h 131"/>
                <a:gd name="T80" fmla="*/ 245 w 253"/>
                <a:gd name="T81" fmla="*/ 1 h 131"/>
                <a:gd name="T82" fmla="*/ 250 w 253"/>
                <a:gd name="T8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3" h="131">
                  <a:moveTo>
                    <a:pt x="250" y="0"/>
                  </a:moveTo>
                  <a:lnTo>
                    <a:pt x="245" y="1"/>
                  </a:lnTo>
                  <a:lnTo>
                    <a:pt x="234" y="9"/>
                  </a:lnTo>
                  <a:lnTo>
                    <a:pt x="220" y="18"/>
                  </a:lnTo>
                  <a:lnTo>
                    <a:pt x="204" y="28"/>
                  </a:lnTo>
                  <a:lnTo>
                    <a:pt x="186" y="39"/>
                  </a:lnTo>
                  <a:lnTo>
                    <a:pt x="167" y="48"/>
                  </a:lnTo>
                  <a:lnTo>
                    <a:pt x="148" y="58"/>
                  </a:lnTo>
                  <a:lnTo>
                    <a:pt x="128" y="67"/>
                  </a:lnTo>
                  <a:lnTo>
                    <a:pt x="109" y="76"/>
                  </a:lnTo>
                  <a:lnTo>
                    <a:pt x="90" y="86"/>
                  </a:lnTo>
                  <a:lnTo>
                    <a:pt x="72" y="94"/>
                  </a:lnTo>
                  <a:lnTo>
                    <a:pt x="55" y="100"/>
                  </a:lnTo>
                  <a:lnTo>
                    <a:pt x="40" y="107"/>
                  </a:lnTo>
                  <a:lnTo>
                    <a:pt x="27" y="112"/>
                  </a:lnTo>
                  <a:lnTo>
                    <a:pt x="15" y="116"/>
                  </a:lnTo>
                  <a:lnTo>
                    <a:pt x="6" y="120"/>
                  </a:lnTo>
                  <a:lnTo>
                    <a:pt x="0" y="122"/>
                  </a:lnTo>
                  <a:lnTo>
                    <a:pt x="3" y="131"/>
                  </a:lnTo>
                  <a:lnTo>
                    <a:pt x="8" y="129"/>
                  </a:lnTo>
                  <a:lnTo>
                    <a:pt x="17" y="126"/>
                  </a:lnTo>
                  <a:lnTo>
                    <a:pt x="29" y="121"/>
                  </a:lnTo>
                  <a:lnTo>
                    <a:pt x="43" y="116"/>
                  </a:lnTo>
                  <a:lnTo>
                    <a:pt x="58" y="110"/>
                  </a:lnTo>
                  <a:lnTo>
                    <a:pt x="75" y="103"/>
                  </a:lnTo>
                  <a:lnTo>
                    <a:pt x="94" y="95"/>
                  </a:lnTo>
                  <a:lnTo>
                    <a:pt x="114" y="86"/>
                  </a:lnTo>
                  <a:lnTo>
                    <a:pt x="133" y="76"/>
                  </a:lnTo>
                  <a:lnTo>
                    <a:pt x="153" y="67"/>
                  </a:lnTo>
                  <a:lnTo>
                    <a:pt x="172" y="57"/>
                  </a:lnTo>
                  <a:lnTo>
                    <a:pt x="190" y="48"/>
                  </a:lnTo>
                  <a:lnTo>
                    <a:pt x="209" y="37"/>
                  </a:lnTo>
                  <a:lnTo>
                    <a:pt x="225" y="27"/>
                  </a:lnTo>
                  <a:lnTo>
                    <a:pt x="238" y="18"/>
                  </a:lnTo>
                  <a:lnTo>
                    <a:pt x="252" y="8"/>
                  </a:lnTo>
                  <a:lnTo>
                    <a:pt x="248" y="9"/>
                  </a:lnTo>
                  <a:lnTo>
                    <a:pt x="252" y="8"/>
                  </a:lnTo>
                  <a:lnTo>
                    <a:pt x="253" y="4"/>
                  </a:lnTo>
                  <a:lnTo>
                    <a:pt x="252" y="1"/>
                  </a:lnTo>
                  <a:lnTo>
                    <a:pt x="249" y="0"/>
                  </a:lnTo>
                  <a:lnTo>
                    <a:pt x="245" y="1"/>
                  </a:lnTo>
                  <a:lnTo>
                    <a:pt x="25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78" name="Freeform 110"/>
            <p:cNvSpPr>
              <a:spLocks/>
            </p:cNvSpPr>
            <p:nvPr/>
          </p:nvSpPr>
          <p:spPr bwMode="auto">
            <a:xfrm>
              <a:off x="3429" y="3302"/>
              <a:ext cx="77" cy="8"/>
            </a:xfrm>
            <a:custGeom>
              <a:avLst/>
              <a:gdLst>
                <a:gd name="T0" fmla="*/ 231 w 231"/>
                <a:gd name="T1" fmla="*/ 9 h 23"/>
                <a:gd name="T2" fmla="*/ 224 w 231"/>
                <a:gd name="T3" fmla="*/ 4 h 23"/>
                <a:gd name="T4" fmla="*/ 217 w 231"/>
                <a:gd name="T5" fmla="*/ 7 h 23"/>
                <a:gd name="T6" fmla="*/ 209 w 231"/>
                <a:gd name="T7" fmla="*/ 9 h 23"/>
                <a:gd name="T8" fmla="*/ 198 w 231"/>
                <a:gd name="T9" fmla="*/ 10 h 23"/>
                <a:gd name="T10" fmla="*/ 185 w 231"/>
                <a:gd name="T11" fmla="*/ 11 h 23"/>
                <a:gd name="T12" fmla="*/ 171 w 231"/>
                <a:gd name="T13" fmla="*/ 11 h 23"/>
                <a:gd name="T14" fmla="*/ 156 w 231"/>
                <a:gd name="T15" fmla="*/ 11 h 23"/>
                <a:gd name="T16" fmla="*/ 140 w 231"/>
                <a:gd name="T17" fmla="*/ 11 h 23"/>
                <a:gd name="T18" fmla="*/ 124 w 231"/>
                <a:gd name="T19" fmla="*/ 11 h 23"/>
                <a:gd name="T20" fmla="*/ 107 w 231"/>
                <a:gd name="T21" fmla="*/ 11 h 23"/>
                <a:gd name="T22" fmla="*/ 90 w 231"/>
                <a:gd name="T23" fmla="*/ 11 h 23"/>
                <a:gd name="T24" fmla="*/ 74 w 231"/>
                <a:gd name="T25" fmla="*/ 10 h 23"/>
                <a:gd name="T26" fmla="*/ 57 w 231"/>
                <a:gd name="T27" fmla="*/ 9 h 23"/>
                <a:gd name="T28" fmla="*/ 41 w 231"/>
                <a:gd name="T29" fmla="*/ 8 h 23"/>
                <a:gd name="T30" fmla="*/ 28 w 231"/>
                <a:gd name="T31" fmla="*/ 5 h 23"/>
                <a:gd name="T32" fmla="*/ 14 w 231"/>
                <a:gd name="T33" fmla="*/ 2 h 23"/>
                <a:gd name="T34" fmla="*/ 2 w 231"/>
                <a:gd name="T35" fmla="*/ 0 h 23"/>
                <a:gd name="T36" fmla="*/ 0 w 231"/>
                <a:gd name="T37" fmla="*/ 9 h 23"/>
                <a:gd name="T38" fmla="*/ 12 w 231"/>
                <a:gd name="T39" fmla="*/ 11 h 23"/>
                <a:gd name="T40" fmla="*/ 26 w 231"/>
                <a:gd name="T41" fmla="*/ 15 h 23"/>
                <a:gd name="T42" fmla="*/ 41 w 231"/>
                <a:gd name="T43" fmla="*/ 17 h 23"/>
                <a:gd name="T44" fmla="*/ 57 w 231"/>
                <a:gd name="T45" fmla="*/ 18 h 23"/>
                <a:gd name="T46" fmla="*/ 74 w 231"/>
                <a:gd name="T47" fmla="*/ 19 h 23"/>
                <a:gd name="T48" fmla="*/ 90 w 231"/>
                <a:gd name="T49" fmla="*/ 20 h 23"/>
                <a:gd name="T50" fmla="*/ 107 w 231"/>
                <a:gd name="T51" fmla="*/ 23 h 23"/>
                <a:gd name="T52" fmla="*/ 124 w 231"/>
                <a:gd name="T53" fmla="*/ 23 h 23"/>
                <a:gd name="T54" fmla="*/ 140 w 231"/>
                <a:gd name="T55" fmla="*/ 23 h 23"/>
                <a:gd name="T56" fmla="*/ 156 w 231"/>
                <a:gd name="T57" fmla="*/ 23 h 23"/>
                <a:gd name="T58" fmla="*/ 171 w 231"/>
                <a:gd name="T59" fmla="*/ 23 h 23"/>
                <a:gd name="T60" fmla="*/ 185 w 231"/>
                <a:gd name="T61" fmla="*/ 20 h 23"/>
                <a:gd name="T62" fmla="*/ 198 w 231"/>
                <a:gd name="T63" fmla="*/ 19 h 23"/>
                <a:gd name="T64" fmla="*/ 209 w 231"/>
                <a:gd name="T65" fmla="*/ 18 h 23"/>
                <a:gd name="T66" fmla="*/ 219 w 231"/>
                <a:gd name="T67" fmla="*/ 16 h 23"/>
                <a:gd name="T68" fmla="*/ 226 w 231"/>
                <a:gd name="T69" fmla="*/ 13 h 23"/>
                <a:gd name="T70" fmla="*/ 219 w 231"/>
                <a:gd name="T71" fmla="*/ 9 h 23"/>
                <a:gd name="T72" fmla="*/ 226 w 231"/>
                <a:gd name="T73" fmla="*/ 13 h 23"/>
                <a:gd name="T74" fmla="*/ 230 w 231"/>
                <a:gd name="T75" fmla="*/ 11 h 23"/>
                <a:gd name="T76" fmla="*/ 230 w 231"/>
                <a:gd name="T77" fmla="*/ 8 h 23"/>
                <a:gd name="T78" fmla="*/ 227 w 231"/>
                <a:gd name="T79" fmla="*/ 5 h 23"/>
                <a:gd name="T80" fmla="*/ 224 w 231"/>
                <a:gd name="T81" fmla="*/ 4 h 23"/>
                <a:gd name="T82" fmla="*/ 231 w 231"/>
                <a:gd name="T83"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1" h="23">
                  <a:moveTo>
                    <a:pt x="231" y="9"/>
                  </a:moveTo>
                  <a:lnTo>
                    <a:pt x="224" y="4"/>
                  </a:lnTo>
                  <a:lnTo>
                    <a:pt x="217" y="7"/>
                  </a:lnTo>
                  <a:lnTo>
                    <a:pt x="209" y="9"/>
                  </a:lnTo>
                  <a:lnTo>
                    <a:pt x="198" y="10"/>
                  </a:lnTo>
                  <a:lnTo>
                    <a:pt x="185" y="11"/>
                  </a:lnTo>
                  <a:lnTo>
                    <a:pt x="171" y="11"/>
                  </a:lnTo>
                  <a:lnTo>
                    <a:pt x="156" y="11"/>
                  </a:lnTo>
                  <a:lnTo>
                    <a:pt x="140" y="11"/>
                  </a:lnTo>
                  <a:lnTo>
                    <a:pt x="124" y="11"/>
                  </a:lnTo>
                  <a:lnTo>
                    <a:pt x="107" y="11"/>
                  </a:lnTo>
                  <a:lnTo>
                    <a:pt x="90" y="11"/>
                  </a:lnTo>
                  <a:lnTo>
                    <a:pt x="74" y="10"/>
                  </a:lnTo>
                  <a:lnTo>
                    <a:pt x="57" y="9"/>
                  </a:lnTo>
                  <a:lnTo>
                    <a:pt x="41" y="8"/>
                  </a:lnTo>
                  <a:lnTo>
                    <a:pt x="28" y="5"/>
                  </a:lnTo>
                  <a:lnTo>
                    <a:pt x="14" y="2"/>
                  </a:lnTo>
                  <a:lnTo>
                    <a:pt x="2" y="0"/>
                  </a:lnTo>
                  <a:lnTo>
                    <a:pt x="0" y="9"/>
                  </a:lnTo>
                  <a:lnTo>
                    <a:pt x="12" y="11"/>
                  </a:lnTo>
                  <a:lnTo>
                    <a:pt x="26" y="15"/>
                  </a:lnTo>
                  <a:lnTo>
                    <a:pt x="41" y="17"/>
                  </a:lnTo>
                  <a:lnTo>
                    <a:pt x="57" y="18"/>
                  </a:lnTo>
                  <a:lnTo>
                    <a:pt x="74" y="19"/>
                  </a:lnTo>
                  <a:lnTo>
                    <a:pt x="90" y="20"/>
                  </a:lnTo>
                  <a:lnTo>
                    <a:pt x="107" y="23"/>
                  </a:lnTo>
                  <a:lnTo>
                    <a:pt x="124" y="23"/>
                  </a:lnTo>
                  <a:lnTo>
                    <a:pt x="140" y="23"/>
                  </a:lnTo>
                  <a:lnTo>
                    <a:pt x="156" y="23"/>
                  </a:lnTo>
                  <a:lnTo>
                    <a:pt x="171" y="23"/>
                  </a:lnTo>
                  <a:lnTo>
                    <a:pt x="185" y="20"/>
                  </a:lnTo>
                  <a:lnTo>
                    <a:pt x="198" y="19"/>
                  </a:lnTo>
                  <a:lnTo>
                    <a:pt x="209" y="18"/>
                  </a:lnTo>
                  <a:lnTo>
                    <a:pt x="219" y="16"/>
                  </a:lnTo>
                  <a:lnTo>
                    <a:pt x="226" y="13"/>
                  </a:lnTo>
                  <a:lnTo>
                    <a:pt x="219" y="9"/>
                  </a:lnTo>
                  <a:lnTo>
                    <a:pt x="226" y="13"/>
                  </a:lnTo>
                  <a:lnTo>
                    <a:pt x="230" y="11"/>
                  </a:lnTo>
                  <a:lnTo>
                    <a:pt x="230" y="8"/>
                  </a:lnTo>
                  <a:lnTo>
                    <a:pt x="227" y="5"/>
                  </a:lnTo>
                  <a:lnTo>
                    <a:pt x="224" y="4"/>
                  </a:lnTo>
                  <a:lnTo>
                    <a:pt x="231"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79" name="Freeform 111"/>
            <p:cNvSpPr>
              <a:spLocks/>
            </p:cNvSpPr>
            <p:nvPr/>
          </p:nvSpPr>
          <p:spPr bwMode="auto">
            <a:xfrm>
              <a:off x="3051" y="3662"/>
              <a:ext cx="453" cy="215"/>
            </a:xfrm>
            <a:custGeom>
              <a:avLst/>
              <a:gdLst>
                <a:gd name="T0" fmla="*/ 1327 w 1360"/>
                <a:gd name="T1" fmla="*/ 464 h 647"/>
                <a:gd name="T2" fmla="*/ 1286 w 1360"/>
                <a:gd name="T3" fmla="*/ 453 h 647"/>
                <a:gd name="T4" fmla="*/ 1246 w 1360"/>
                <a:gd name="T5" fmla="*/ 472 h 647"/>
                <a:gd name="T6" fmla="*/ 1210 w 1360"/>
                <a:gd name="T7" fmla="*/ 493 h 647"/>
                <a:gd name="T8" fmla="*/ 1170 w 1360"/>
                <a:gd name="T9" fmla="*/ 481 h 647"/>
                <a:gd name="T10" fmla="*/ 1149 w 1360"/>
                <a:gd name="T11" fmla="*/ 444 h 647"/>
                <a:gd name="T12" fmla="*/ 1102 w 1360"/>
                <a:gd name="T13" fmla="*/ 418 h 647"/>
                <a:gd name="T14" fmla="*/ 1051 w 1360"/>
                <a:gd name="T15" fmla="*/ 432 h 647"/>
                <a:gd name="T16" fmla="*/ 1028 w 1360"/>
                <a:gd name="T17" fmla="*/ 438 h 647"/>
                <a:gd name="T18" fmla="*/ 981 w 1360"/>
                <a:gd name="T19" fmla="*/ 431 h 647"/>
                <a:gd name="T20" fmla="*/ 934 w 1360"/>
                <a:gd name="T21" fmla="*/ 367 h 647"/>
                <a:gd name="T22" fmla="*/ 898 w 1360"/>
                <a:gd name="T23" fmla="*/ 352 h 647"/>
                <a:gd name="T24" fmla="*/ 846 w 1360"/>
                <a:gd name="T25" fmla="*/ 365 h 647"/>
                <a:gd name="T26" fmla="*/ 759 w 1360"/>
                <a:gd name="T27" fmla="*/ 384 h 647"/>
                <a:gd name="T28" fmla="*/ 677 w 1360"/>
                <a:gd name="T29" fmla="*/ 458 h 647"/>
                <a:gd name="T30" fmla="*/ 647 w 1360"/>
                <a:gd name="T31" fmla="*/ 466 h 647"/>
                <a:gd name="T32" fmla="*/ 602 w 1360"/>
                <a:gd name="T33" fmla="*/ 470 h 647"/>
                <a:gd name="T34" fmla="*/ 565 w 1360"/>
                <a:gd name="T35" fmla="*/ 524 h 647"/>
                <a:gd name="T36" fmla="*/ 570 w 1360"/>
                <a:gd name="T37" fmla="*/ 599 h 647"/>
                <a:gd name="T38" fmla="*/ 539 w 1360"/>
                <a:gd name="T39" fmla="*/ 604 h 647"/>
                <a:gd name="T40" fmla="*/ 506 w 1360"/>
                <a:gd name="T41" fmla="*/ 620 h 647"/>
                <a:gd name="T42" fmla="*/ 456 w 1360"/>
                <a:gd name="T43" fmla="*/ 610 h 647"/>
                <a:gd name="T44" fmla="*/ 417 w 1360"/>
                <a:gd name="T45" fmla="*/ 590 h 647"/>
                <a:gd name="T46" fmla="*/ 378 w 1360"/>
                <a:gd name="T47" fmla="*/ 580 h 647"/>
                <a:gd name="T48" fmla="*/ 332 w 1360"/>
                <a:gd name="T49" fmla="*/ 580 h 647"/>
                <a:gd name="T50" fmla="*/ 310 w 1360"/>
                <a:gd name="T51" fmla="*/ 614 h 647"/>
                <a:gd name="T52" fmla="*/ 255 w 1360"/>
                <a:gd name="T53" fmla="*/ 639 h 647"/>
                <a:gd name="T54" fmla="*/ 233 w 1360"/>
                <a:gd name="T55" fmla="*/ 627 h 647"/>
                <a:gd name="T56" fmla="*/ 217 w 1360"/>
                <a:gd name="T57" fmla="*/ 586 h 647"/>
                <a:gd name="T58" fmla="*/ 199 w 1360"/>
                <a:gd name="T59" fmla="*/ 552 h 647"/>
                <a:gd name="T60" fmla="*/ 159 w 1360"/>
                <a:gd name="T61" fmla="*/ 543 h 647"/>
                <a:gd name="T62" fmla="*/ 126 w 1360"/>
                <a:gd name="T63" fmla="*/ 542 h 647"/>
                <a:gd name="T64" fmla="*/ 106 w 1360"/>
                <a:gd name="T65" fmla="*/ 502 h 647"/>
                <a:gd name="T66" fmla="*/ 75 w 1360"/>
                <a:gd name="T67" fmla="*/ 485 h 647"/>
                <a:gd name="T68" fmla="*/ 35 w 1360"/>
                <a:gd name="T69" fmla="*/ 489 h 647"/>
                <a:gd name="T70" fmla="*/ 11 w 1360"/>
                <a:gd name="T71" fmla="*/ 479 h 647"/>
                <a:gd name="T72" fmla="*/ 70 w 1360"/>
                <a:gd name="T73" fmla="*/ 434 h 647"/>
                <a:gd name="T74" fmla="*/ 119 w 1360"/>
                <a:gd name="T75" fmla="*/ 424 h 647"/>
                <a:gd name="T76" fmla="*/ 241 w 1360"/>
                <a:gd name="T77" fmla="*/ 402 h 647"/>
                <a:gd name="T78" fmla="*/ 325 w 1360"/>
                <a:gd name="T79" fmla="*/ 360 h 647"/>
                <a:gd name="T80" fmla="*/ 440 w 1360"/>
                <a:gd name="T81" fmla="*/ 329 h 647"/>
                <a:gd name="T82" fmla="*/ 550 w 1360"/>
                <a:gd name="T83" fmla="*/ 328 h 647"/>
                <a:gd name="T84" fmla="*/ 627 w 1360"/>
                <a:gd name="T85" fmla="*/ 332 h 647"/>
                <a:gd name="T86" fmla="*/ 674 w 1360"/>
                <a:gd name="T87" fmla="*/ 345 h 647"/>
                <a:gd name="T88" fmla="*/ 755 w 1360"/>
                <a:gd name="T89" fmla="*/ 352 h 647"/>
                <a:gd name="T90" fmla="*/ 766 w 1360"/>
                <a:gd name="T91" fmla="*/ 318 h 647"/>
                <a:gd name="T92" fmla="*/ 727 w 1360"/>
                <a:gd name="T93" fmla="*/ 300 h 647"/>
                <a:gd name="T94" fmla="*/ 689 w 1360"/>
                <a:gd name="T95" fmla="*/ 294 h 647"/>
                <a:gd name="T96" fmla="*/ 655 w 1360"/>
                <a:gd name="T97" fmla="*/ 295 h 647"/>
                <a:gd name="T98" fmla="*/ 621 w 1360"/>
                <a:gd name="T99" fmla="*/ 282 h 647"/>
                <a:gd name="T100" fmla="*/ 662 w 1360"/>
                <a:gd name="T101" fmla="*/ 255 h 647"/>
                <a:gd name="T102" fmla="*/ 737 w 1360"/>
                <a:gd name="T103" fmla="*/ 211 h 647"/>
                <a:gd name="T104" fmla="*/ 817 w 1360"/>
                <a:gd name="T105" fmla="*/ 185 h 647"/>
                <a:gd name="T106" fmla="*/ 934 w 1360"/>
                <a:gd name="T107" fmla="*/ 165 h 647"/>
                <a:gd name="T108" fmla="*/ 1007 w 1360"/>
                <a:gd name="T109" fmla="*/ 152 h 647"/>
                <a:gd name="T110" fmla="*/ 1098 w 1360"/>
                <a:gd name="T111" fmla="*/ 102 h 647"/>
                <a:gd name="T112" fmla="*/ 1170 w 1360"/>
                <a:gd name="T113" fmla="*/ 76 h 647"/>
                <a:gd name="T114" fmla="*/ 1212 w 1360"/>
                <a:gd name="T115" fmla="*/ 40 h 647"/>
                <a:gd name="T116" fmla="*/ 1281 w 1360"/>
                <a:gd name="T117" fmla="*/ 15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60" h="647">
                  <a:moveTo>
                    <a:pt x="1360" y="0"/>
                  </a:moveTo>
                  <a:lnTo>
                    <a:pt x="1360" y="474"/>
                  </a:lnTo>
                  <a:lnTo>
                    <a:pt x="1354" y="470"/>
                  </a:lnTo>
                  <a:lnTo>
                    <a:pt x="1349" y="466"/>
                  </a:lnTo>
                  <a:lnTo>
                    <a:pt x="1342" y="464"/>
                  </a:lnTo>
                  <a:lnTo>
                    <a:pt x="1335" y="464"/>
                  </a:lnTo>
                  <a:lnTo>
                    <a:pt x="1327" y="464"/>
                  </a:lnTo>
                  <a:lnTo>
                    <a:pt x="1320" y="466"/>
                  </a:lnTo>
                  <a:lnTo>
                    <a:pt x="1314" y="470"/>
                  </a:lnTo>
                  <a:lnTo>
                    <a:pt x="1308" y="474"/>
                  </a:lnTo>
                  <a:lnTo>
                    <a:pt x="1303" y="472"/>
                  </a:lnTo>
                  <a:lnTo>
                    <a:pt x="1296" y="465"/>
                  </a:lnTo>
                  <a:lnTo>
                    <a:pt x="1290" y="458"/>
                  </a:lnTo>
                  <a:lnTo>
                    <a:pt x="1286" y="453"/>
                  </a:lnTo>
                  <a:lnTo>
                    <a:pt x="1281" y="450"/>
                  </a:lnTo>
                  <a:lnTo>
                    <a:pt x="1273" y="450"/>
                  </a:lnTo>
                  <a:lnTo>
                    <a:pt x="1265" y="453"/>
                  </a:lnTo>
                  <a:lnTo>
                    <a:pt x="1258" y="456"/>
                  </a:lnTo>
                  <a:lnTo>
                    <a:pt x="1252" y="460"/>
                  </a:lnTo>
                  <a:lnTo>
                    <a:pt x="1249" y="465"/>
                  </a:lnTo>
                  <a:lnTo>
                    <a:pt x="1246" y="472"/>
                  </a:lnTo>
                  <a:lnTo>
                    <a:pt x="1243" y="480"/>
                  </a:lnTo>
                  <a:lnTo>
                    <a:pt x="1238" y="478"/>
                  </a:lnTo>
                  <a:lnTo>
                    <a:pt x="1232" y="478"/>
                  </a:lnTo>
                  <a:lnTo>
                    <a:pt x="1226" y="480"/>
                  </a:lnTo>
                  <a:lnTo>
                    <a:pt x="1220" y="484"/>
                  </a:lnTo>
                  <a:lnTo>
                    <a:pt x="1216" y="488"/>
                  </a:lnTo>
                  <a:lnTo>
                    <a:pt x="1210" y="493"/>
                  </a:lnTo>
                  <a:lnTo>
                    <a:pt x="1207" y="498"/>
                  </a:lnTo>
                  <a:lnTo>
                    <a:pt x="1203" y="503"/>
                  </a:lnTo>
                  <a:lnTo>
                    <a:pt x="1194" y="502"/>
                  </a:lnTo>
                  <a:lnTo>
                    <a:pt x="1186" y="500"/>
                  </a:lnTo>
                  <a:lnTo>
                    <a:pt x="1180" y="494"/>
                  </a:lnTo>
                  <a:lnTo>
                    <a:pt x="1175" y="488"/>
                  </a:lnTo>
                  <a:lnTo>
                    <a:pt x="1170" y="481"/>
                  </a:lnTo>
                  <a:lnTo>
                    <a:pt x="1167" y="474"/>
                  </a:lnTo>
                  <a:lnTo>
                    <a:pt x="1165" y="469"/>
                  </a:lnTo>
                  <a:lnTo>
                    <a:pt x="1164" y="464"/>
                  </a:lnTo>
                  <a:lnTo>
                    <a:pt x="1163" y="460"/>
                  </a:lnTo>
                  <a:lnTo>
                    <a:pt x="1160" y="455"/>
                  </a:lnTo>
                  <a:lnTo>
                    <a:pt x="1155" y="449"/>
                  </a:lnTo>
                  <a:lnTo>
                    <a:pt x="1149" y="444"/>
                  </a:lnTo>
                  <a:lnTo>
                    <a:pt x="1144" y="437"/>
                  </a:lnTo>
                  <a:lnTo>
                    <a:pt x="1137" y="431"/>
                  </a:lnTo>
                  <a:lnTo>
                    <a:pt x="1130" y="426"/>
                  </a:lnTo>
                  <a:lnTo>
                    <a:pt x="1124" y="423"/>
                  </a:lnTo>
                  <a:lnTo>
                    <a:pt x="1117" y="421"/>
                  </a:lnTo>
                  <a:lnTo>
                    <a:pt x="1110" y="419"/>
                  </a:lnTo>
                  <a:lnTo>
                    <a:pt x="1102" y="418"/>
                  </a:lnTo>
                  <a:lnTo>
                    <a:pt x="1093" y="419"/>
                  </a:lnTo>
                  <a:lnTo>
                    <a:pt x="1085" y="421"/>
                  </a:lnTo>
                  <a:lnTo>
                    <a:pt x="1077" y="422"/>
                  </a:lnTo>
                  <a:lnTo>
                    <a:pt x="1070" y="423"/>
                  </a:lnTo>
                  <a:lnTo>
                    <a:pt x="1065" y="424"/>
                  </a:lnTo>
                  <a:lnTo>
                    <a:pt x="1057" y="428"/>
                  </a:lnTo>
                  <a:lnTo>
                    <a:pt x="1051" y="432"/>
                  </a:lnTo>
                  <a:lnTo>
                    <a:pt x="1044" y="440"/>
                  </a:lnTo>
                  <a:lnTo>
                    <a:pt x="1036" y="452"/>
                  </a:lnTo>
                  <a:lnTo>
                    <a:pt x="1036" y="447"/>
                  </a:lnTo>
                  <a:lnTo>
                    <a:pt x="1035" y="445"/>
                  </a:lnTo>
                  <a:lnTo>
                    <a:pt x="1034" y="442"/>
                  </a:lnTo>
                  <a:lnTo>
                    <a:pt x="1030" y="439"/>
                  </a:lnTo>
                  <a:lnTo>
                    <a:pt x="1028" y="438"/>
                  </a:lnTo>
                  <a:lnTo>
                    <a:pt x="1023" y="436"/>
                  </a:lnTo>
                  <a:lnTo>
                    <a:pt x="1017" y="434"/>
                  </a:lnTo>
                  <a:lnTo>
                    <a:pt x="1010" y="433"/>
                  </a:lnTo>
                  <a:lnTo>
                    <a:pt x="1003" y="433"/>
                  </a:lnTo>
                  <a:lnTo>
                    <a:pt x="995" y="432"/>
                  </a:lnTo>
                  <a:lnTo>
                    <a:pt x="988" y="431"/>
                  </a:lnTo>
                  <a:lnTo>
                    <a:pt x="981" y="431"/>
                  </a:lnTo>
                  <a:lnTo>
                    <a:pt x="981" y="409"/>
                  </a:lnTo>
                  <a:lnTo>
                    <a:pt x="978" y="392"/>
                  </a:lnTo>
                  <a:lnTo>
                    <a:pt x="973" y="381"/>
                  </a:lnTo>
                  <a:lnTo>
                    <a:pt x="965" y="373"/>
                  </a:lnTo>
                  <a:lnTo>
                    <a:pt x="957" y="368"/>
                  </a:lnTo>
                  <a:lnTo>
                    <a:pt x="946" y="366"/>
                  </a:lnTo>
                  <a:lnTo>
                    <a:pt x="934" y="367"/>
                  </a:lnTo>
                  <a:lnTo>
                    <a:pt x="922" y="369"/>
                  </a:lnTo>
                  <a:lnTo>
                    <a:pt x="920" y="366"/>
                  </a:lnTo>
                  <a:lnTo>
                    <a:pt x="917" y="362"/>
                  </a:lnTo>
                  <a:lnTo>
                    <a:pt x="914" y="360"/>
                  </a:lnTo>
                  <a:lnTo>
                    <a:pt x="909" y="357"/>
                  </a:lnTo>
                  <a:lnTo>
                    <a:pt x="903" y="354"/>
                  </a:lnTo>
                  <a:lnTo>
                    <a:pt x="898" y="352"/>
                  </a:lnTo>
                  <a:lnTo>
                    <a:pt x="891" y="350"/>
                  </a:lnTo>
                  <a:lnTo>
                    <a:pt x="884" y="349"/>
                  </a:lnTo>
                  <a:lnTo>
                    <a:pt x="876" y="349"/>
                  </a:lnTo>
                  <a:lnTo>
                    <a:pt x="869" y="350"/>
                  </a:lnTo>
                  <a:lnTo>
                    <a:pt x="861" y="353"/>
                  </a:lnTo>
                  <a:lnTo>
                    <a:pt x="853" y="358"/>
                  </a:lnTo>
                  <a:lnTo>
                    <a:pt x="846" y="365"/>
                  </a:lnTo>
                  <a:lnTo>
                    <a:pt x="839" y="371"/>
                  </a:lnTo>
                  <a:lnTo>
                    <a:pt x="833" y="379"/>
                  </a:lnTo>
                  <a:lnTo>
                    <a:pt x="829" y="387"/>
                  </a:lnTo>
                  <a:lnTo>
                    <a:pt x="809" y="383"/>
                  </a:lnTo>
                  <a:lnTo>
                    <a:pt x="792" y="381"/>
                  </a:lnTo>
                  <a:lnTo>
                    <a:pt x="775" y="382"/>
                  </a:lnTo>
                  <a:lnTo>
                    <a:pt x="759" y="384"/>
                  </a:lnTo>
                  <a:lnTo>
                    <a:pt x="744" y="387"/>
                  </a:lnTo>
                  <a:lnTo>
                    <a:pt x="730" y="392"/>
                  </a:lnTo>
                  <a:lnTo>
                    <a:pt x="719" y="397"/>
                  </a:lnTo>
                  <a:lnTo>
                    <a:pt x="709" y="401"/>
                  </a:lnTo>
                  <a:lnTo>
                    <a:pt x="693" y="417"/>
                  </a:lnTo>
                  <a:lnTo>
                    <a:pt x="682" y="438"/>
                  </a:lnTo>
                  <a:lnTo>
                    <a:pt x="677" y="458"/>
                  </a:lnTo>
                  <a:lnTo>
                    <a:pt x="676" y="471"/>
                  </a:lnTo>
                  <a:lnTo>
                    <a:pt x="673" y="474"/>
                  </a:lnTo>
                  <a:lnTo>
                    <a:pt x="668" y="476"/>
                  </a:lnTo>
                  <a:lnTo>
                    <a:pt x="661" y="473"/>
                  </a:lnTo>
                  <a:lnTo>
                    <a:pt x="655" y="470"/>
                  </a:lnTo>
                  <a:lnTo>
                    <a:pt x="651" y="466"/>
                  </a:lnTo>
                  <a:lnTo>
                    <a:pt x="647" y="466"/>
                  </a:lnTo>
                  <a:lnTo>
                    <a:pt x="642" y="468"/>
                  </a:lnTo>
                  <a:lnTo>
                    <a:pt x="638" y="470"/>
                  </a:lnTo>
                  <a:lnTo>
                    <a:pt x="632" y="470"/>
                  </a:lnTo>
                  <a:lnTo>
                    <a:pt x="624" y="469"/>
                  </a:lnTo>
                  <a:lnTo>
                    <a:pt x="616" y="468"/>
                  </a:lnTo>
                  <a:lnTo>
                    <a:pt x="607" y="468"/>
                  </a:lnTo>
                  <a:lnTo>
                    <a:pt x="602" y="470"/>
                  </a:lnTo>
                  <a:lnTo>
                    <a:pt x="597" y="476"/>
                  </a:lnTo>
                  <a:lnTo>
                    <a:pt x="590" y="482"/>
                  </a:lnTo>
                  <a:lnTo>
                    <a:pt x="584" y="490"/>
                  </a:lnTo>
                  <a:lnTo>
                    <a:pt x="578" y="500"/>
                  </a:lnTo>
                  <a:lnTo>
                    <a:pt x="573" y="509"/>
                  </a:lnTo>
                  <a:lnTo>
                    <a:pt x="568" y="517"/>
                  </a:lnTo>
                  <a:lnTo>
                    <a:pt x="565" y="524"/>
                  </a:lnTo>
                  <a:lnTo>
                    <a:pt x="558" y="532"/>
                  </a:lnTo>
                  <a:lnTo>
                    <a:pt x="551" y="544"/>
                  </a:lnTo>
                  <a:lnTo>
                    <a:pt x="547" y="559"/>
                  </a:lnTo>
                  <a:lnTo>
                    <a:pt x="550" y="569"/>
                  </a:lnTo>
                  <a:lnTo>
                    <a:pt x="558" y="577"/>
                  </a:lnTo>
                  <a:lnTo>
                    <a:pt x="566" y="589"/>
                  </a:lnTo>
                  <a:lnTo>
                    <a:pt x="570" y="599"/>
                  </a:lnTo>
                  <a:lnTo>
                    <a:pt x="569" y="606"/>
                  </a:lnTo>
                  <a:lnTo>
                    <a:pt x="566" y="607"/>
                  </a:lnTo>
                  <a:lnTo>
                    <a:pt x="561" y="608"/>
                  </a:lnTo>
                  <a:lnTo>
                    <a:pt x="555" y="608"/>
                  </a:lnTo>
                  <a:lnTo>
                    <a:pt x="551" y="607"/>
                  </a:lnTo>
                  <a:lnTo>
                    <a:pt x="545" y="606"/>
                  </a:lnTo>
                  <a:lnTo>
                    <a:pt x="539" y="604"/>
                  </a:lnTo>
                  <a:lnTo>
                    <a:pt x="534" y="602"/>
                  </a:lnTo>
                  <a:lnTo>
                    <a:pt x="529" y="598"/>
                  </a:lnTo>
                  <a:lnTo>
                    <a:pt x="527" y="603"/>
                  </a:lnTo>
                  <a:lnTo>
                    <a:pt x="523" y="606"/>
                  </a:lnTo>
                  <a:lnTo>
                    <a:pt x="519" y="611"/>
                  </a:lnTo>
                  <a:lnTo>
                    <a:pt x="513" y="615"/>
                  </a:lnTo>
                  <a:lnTo>
                    <a:pt x="506" y="620"/>
                  </a:lnTo>
                  <a:lnTo>
                    <a:pt x="498" y="623"/>
                  </a:lnTo>
                  <a:lnTo>
                    <a:pt x="490" y="626"/>
                  </a:lnTo>
                  <a:lnTo>
                    <a:pt x="481" y="628"/>
                  </a:lnTo>
                  <a:lnTo>
                    <a:pt x="475" y="621"/>
                  </a:lnTo>
                  <a:lnTo>
                    <a:pt x="468" y="615"/>
                  </a:lnTo>
                  <a:lnTo>
                    <a:pt x="463" y="612"/>
                  </a:lnTo>
                  <a:lnTo>
                    <a:pt x="456" y="610"/>
                  </a:lnTo>
                  <a:lnTo>
                    <a:pt x="450" y="608"/>
                  </a:lnTo>
                  <a:lnTo>
                    <a:pt x="442" y="608"/>
                  </a:lnTo>
                  <a:lnTo>
                    <a:pt x="435" y="610"/>
                  </a:lnTo>
                  <a:lnTo>
                    <a:pt x="427" y="612"/>
                  </a:lnTo>
                  <a:lnTo>
                    <a:pt x="427" y="604"/>
                  </a:lnTo>
                  <a:lnTo>
                    <a:pt x="423" y="597"/>
                  </a:lnTo>
                  <a:lnTo>
                    <a:pt x="417" y="590"/>
                  </a:lnTo>
                  <a:lnTo>
                    <a:pt x="411" y="582"/>
                  </a:lnTo>
                  <a:lnTo>
                    <a:pt x="408" y="580"/>
                  </a:lnTo>
                  <a:lnTo>
                    <a:pt x="403" y="577"/>
                  </a:lnTo>
                  <a:lnTo>
                    <a:pt x="397" y="576"/>
                  </a:lnTo>
                  <a:lnTo>
                    <a:pt x="391" y="576"/>
                  </a:lnTo>
                  <a:lnTo>
                    <a:pt x="385" y="577"/>
                  </a:lnTo>
                  <a:lnTo>
                    <a:pt x="378" y="580"/>
                  </a:lnTo>
                  <a:lnTo>
                    <a:pt x="372" y="582"/>
                  </a:lnTo>
                  <a:lnTo>
                    <a:pt x="368" y="586"/>
                  </a:lnTo>
                  <a:lnTo>
                    <a:pt x="364" y="580"/>
                  </a:lnTo>
                  <a:lnTo>
                    <a:pt x="360" y="576"/>
                  </a:lnTo>
                  <a:lnTo>
                    <a:pt x="352" y="575"/>
                  </a:lnTo>
                  <a:lnTo>
                    <a:pt x="339" y="577"/>
                  </a:lnTo>
                  <a:lnTo>
                    <a:pt x="332" y="580"/>
                  </a:lnTo>
                  <a:lnTo>
                    <a:pt x="325" y="584"/>
                  </a:lnTo>
                  <a:lnTo>
                    <a:pt x="320" y="589"/>
                  </a:lnTo>
                  <a:lnTo>
                    <a:pt x="315" y="594"/>
                  </a:lnTo>
                  <a:lnTo>
                    <a:pt x="312" y="599"/>
                  </a:lnTo>
                  <a:lnTo>
                    <a:pt x="309" y="605"/>
                  </a:lnTo>
                  <a:lnTo>
                    <a:pt x="309" y="610"/>
                  </a:lnTo>
                  <a:lnTo>
                    <a:pt x="310" y="614"/>
                  </a:lnTo>
                  <a:lnTo>
                    <a:pt x="296" y="612"/>
                  </a:lnTo>
                  <a:lnTo>
                    <a:pt x="283" y="612"/>
                  </a:lnTo>
                  <a:lnTo>
                    <a:pt x="274" y="614"/>
                  </a:lnTo>
                  <a:lnTo>
                    <a:pt x="268" y="619"/>
                  </a:lnTo>
                  <a:lnTo>
                    <a:pt x="262" y="626"/>
                  </a:lnTo>
                  <a:lnTo>
                    <a:pt x="259" y="632"/>
                  </a:lnTo>
                  <a:lnTo>
                    <a:pt x="255" y="639"/>
                  </a:lnTo>
                  <a:lnTo>
                    <a:pt x="252" y="647"/>
                  </a:lnTo>
                  <a:lnTo>
                    <a:pt x="247" y="643"/>
                  </a:lnTo>
                  <a:lnTo>
                    <a:pt x="239" y="640"/>
                  </a:lnTo>
                  <a:lnTo>
                    <a:pt x="231" y="639"/>
                  </a:lnTo>
                  <a:lnTo>
                    <a:pt x="223" y="640"/>
                  </a:lnTo>
                  <a:lnTo>
                    <a:pt x="229" y="632"/>
                  </a:lnTo>
                  <a:lnTo>
                    <a:pt x="233" y="627"/>
                  </a:lnTo>
                  <a:lnTo>
                    <a:pt x="233" y="623"/>
                  </a:lnTo>
                  <a:lnTo>
                    <a:pt x="228" y="622"/>
                  </a:lnTo>
                  <a:lnTo>
                    <a:pt x="228" y="615"/>
                  </a:lnTo>
                  <a:lnTo>
                    <a:pt x="226" y="606"/>
                  </a:lnTo>
                  <a:lnTo>
                    <a:pt x="221" y="598"/>
                  </a:lnTo>
                  <a:lnTo>
                    <a:pt x="214" y="592"/>
                  </a:lnTo>
                  <a:lnTo>
                    <a:pt x="217" y="586"/>
                  </a:lnTo>
                  <a:lnTo>
                    <a:pt x="217" y="580"/>
                  </a:lnTo>
                  <a:lnTo>
                    <a:pt x="215" y="573"/>
                  </a:lnTo>
                  <a:lnTo>
                    <a:pt x="213" y="567"/>
                  </a:lnTo>
                  <a:lnTo>
                    <a:pt x="211" y="565"/>
                  </a:lnTo>
                  <a:lnTo>
                    <a:pt x="207" y="560"/>
                  </a:lnTo>
                  <a:lnTo>
                    <a:pt x="204" y="557"/>
                  </a:lnTo>
                  <a:lnTo>
                    <a:pt x="199" y="552"/>
                  </a:lnTo>
                  <a:lnTo>
                    <a:pt x="194" y="548"/>
                  </a:lnTo>
                  <a:lnTo>
                    <a:pt x="188" y="544"/>
                  </a:lnTo>
                  <a:lnTo>
                    <a:pt x="182" y="542"/>
                  </a:lnTo>
                  <a:lnTo>
                    <a:pt x="178" y="541"/>
                  </a:lnTo>
                  <a:lnTo>
                    <a:pt x="172" y="541"/>
                  </a:lnTo>
                  <a:lnTo>
                    <a:pt x="166" y="541"/>
                  </a:lnTo>
                  <a:lnTo>
                    <a:pt x="159" y="543"/>
                  </a:lnTo>
                  <a:lnTo>
                    <a:pt x="152" y="545"/>
                  </a:lnTo>
                  <a:lnTo>
                    <a:pt x="146" y="548"/>
                  </a:lnTo>
                  <a:lnTo>
                    <a:pt x="139" y="551"/>
                  </a:lnTo>
                  <a:lnTo>
                    <a:pt x="132" y="556"/>
                  </a:lnTo>
                  <a:lnTo>
                    <a:pt x="125" y="559"/>
                  </a:lnTo>
                  <a:lnTo>
                    <a:pt x="126" y="551"/>
                  </a:lnTo>
                  <a:lnTo>
                    <a:pt x="126" y="542"/>
                  </a:lnTo>
                  <a:lnTo>
                    <a:pt x="125" y="533"/>
                  </a:lnTo>
                  <a:lnTo>
                    <a:pt x="125" y="526"/>
                  </a:lnTo>
                  <a:lnTo>
                    <a:pt x="124" y="523"/>
                  </a:lnTo>
                  <a:lnTo>
                    <a:pt x="120" y="518"/>
                  </a:lnTo>
                  <a:lnTo>
                    <a:pt x="116" y="512"/>
                  </a:lnTo>
                  <a:lnTo>
                    <a:pt x="111" y="508"/>
                  </a:lnTo>
                  <a:lnTo>
                    <a:pt x="106" y="502"/>
                  </a:lnTo>
                  <a:lnTo>
                    <a:pt x="100" y="498"/>
                  </a:lnTo>
                  <a:lnTo>
                    <a:pt x="94" y="495"/>
                  </a:lnTo>
                  <a:lnTo>
                    <a:pt x="91" y="494"/>
                  </a:lnTo>
                  <a:lnTo>
                    <a:pt x="87" y="493"/>
                  </a:lnTo>
                  <a:lnTo>
                    <a:pt x="84" y="490"/>
                  </a:lnTo>
                  <a:lnTo>
                    <a:pt x="79" y="488"/>
                  </a:lnTo>
                  <a:lnTo>
                    <a:pt x="75" y="485"/>
                  </a:lnTo>
                  <a:lnTo>
                    <a:pt x="68" y="482"/>
                  </a:lnTo>
                  <a:lnTo>
                    <a:pt x="61" y="480"/>
                  </a:lnTo>
                  <a:lnTo>
                    <a:pt x="53" y="479"/>
                  </a:lnTo>
                  <a:lnTo>
                    <a:pt x="44" y="479"/>
                  </a:lnTo>
                  <a:lnTo>
                    <a:pt x="43" y="484"/>
                  </a:lnTo>
                  <a:lnTo>
                    <a:pt x="39" y="487"/>
                  </a:lnTo>
                  <a:lnTo>
                    <a:pt x="35" y="489"/>
                  </a:lnTo>
                  <a:lnTo>
                    <a:pt x="29" y="490"/>
                  </a:lnTo>
                  <a:lnTo>
                    <a:pt x="22" y="492"/>
                  </a:lnTo>
                  <a:lnTo>
                    <a:pt x="15" y="492"/>
                  </a:lnTo>
                  <a:lnTo>
                    <a:pt x="7" y="490"/>
                  </a:lnTo>
                  <a:lnTo>
                    <a:pt x="0" y="490"/>
                  </a:lnTo>
                  <a:lnTo>
                    <a:pt x="4" y="485"/>
                  </a:lnTo>
                  <a:lnTo>
                    <a:pt x="11" y="479"/>
                  </a:lnTo>
                  <a:lnTo>
                    <a:pt x="19" y="472"/>
                  </a:lnTo>
                  <a:lnTo>
                    <a:pt x="29" y="464"/>
                  </a:lnTo>
                  <a:lnTo>
                    <a:pt x="38" y="456"/>
                  </a:lnTo>
                  <a:lnTo>
                    <a:pt x="47" y="449"/>
                  </a:lnTo>
                  <a:lnTo>
                    <a:pt x="55" y="442"/>
                  </a:lnTo>
                  <a:lnTo>
                    <a:pt x="60" y="436"/>
                  </a:lnTo>
                  <a:lnTo>
                    <a:pt x="70" y="434"/>
                  </a:lnTo>
                  <a:lnTo>
                    <a:pt x="79" y="432"/>
                  </a:lnTo>
                  <a:lnTo>
                    <a:pt x="87" y="431"/>
                  </a:lnTo>
                  <a:lnTo>
                    <a:pt x="95" y="429"/>
                  </a:lnTo>
                  <a:lnTo>
                    <a:pt x="102" y="426"/>
                  </a:lnTo>
                  <a:lnTo>
                    <a:pt x="109" y="425"/>
                  </a:lnTo>
                  <a:lnTo>
                    <a:pt x="115" y="424"/>
                  </a:lnTo>
                  <a:lnTo>
                    <a:pt x="119" y="424"/>
                  </a:lnTo>
                  <a:lnTo>
                    <a:pt x="127" y="423"/>
                  </a:lnTo>
                  <a:lnTo>
                    <a:pt x="142" y="422"/>
                  </a:lnTo>
                  <a:lnTo>
                    <a:pt x="163" y="418"/>
                  </a:lnTo>
                  <a:lnTo>
                    <a:pt x="185" y="415"/>
                  </a:lnTo>
                  <a:lnTo>
                    <a:pt x="206" y="410"/>
                  </a:lnTo>
                  <a:lnTo>
                    <a:pt x="226" y="406"/>
                  </a:lnTo>
                  <a:lnTo>
                    <a:pt x="241" y="402"/>
                  </a:lnTo>
                  <a:lnTo>
                    <a:pt x="250" y="399"/>
                  </a:lnTo>
                  <a:lnTo>
                    <a:pt x="258" y="394"/>
                  </a:lnTo>
                  <a:lnTo>
                    <a:pt x="268" y="389"/>
                  </a:lnTo>
                  <a:lnTo>
                    <a:pt x="282" y="381"/>
                  </a:lnTo>
                  <a:lnTo>
                    <a:pt x="297" y="374"/>
                  </a:lnTo>
                  <a:lnTo>
                    <a:pt x="312" y="366"/>
                  </a:lnTo>
                  <a:lnTo>
                    <a:pt x="325" y="360"/>
                  </a:lnTo>
                  <a:lnTo>
                    <a:pt x="336" y="355"/>
                  </a:lnTo>
                  <a:lnTo>
                    <a:pt x="342" y="353"/>
                  </a:lnTo>
                  <a:lnTo>
                    <a:pt x="352" y="351"/>
                  </a:lnTo>
                  <a:lnTo>
                    <a:pt x="369" y="347"/>
                  </a:lnTo>
                  <a:lnTo>
                    <a:pt x="391" y="342"/>
                  </a:lnTo>
                  <a:lnTo>
                    <a:pt x="415" y="336"/>
                  </a:lnTo>
                  <a:lnTo>
                    <a:pt x="440" y="329"/>
                  </a:lnTo>
                  <a:lnTo>
                    <a:pt x="461" y="323"/>
                  </a:lnTo>
                  <a:lnTo>
                    <a:pt x="478" y="319"/>
                  </a:lnTo>
                  <a:lnTo>
                    <a:pt x="486" y="316"/>
                  </a:lnTo>
                  <a:lnTo>
                    <a:pt x="497" y="319"/>
                  </a:lnTo>
                  <a:lnTo>
                    <a:pt x="512" y="322"/>
                  </a:lnTo>
                  <a:lnTo>
                    <a:pt x="530" y="326"/>
                  </a:lnTo>
                  <a:lnTo>
                    <a:pt x="550" y="328"/>
                  </a:lnTo>
                  <a:lnTo>
                    <a:pt x="568" y="331"/>
                  </a:lnTo>
                  <a:lnTo>
                    <a:pt x="585" y="334"/>
                  </a:lnTo>
                  <a:lnTo>
                    <a:pt x="599" y="335"/>
                  </a:lnTo>
                  <a:lnTo>
                    <a:pt x="608" y="334"/>
                  </a:lnTo>
                  <a:lnTo>
                    <a:pt x="614" y="332"/>
                  </a:lnTo>
                  <a:lnTo>
                    <a:pt x="621" y="332"/>
                  </a:lnTo>
                  <a:lnTo>
                    <a:pt x="627" y="332"/>
                  </a:lnTo>
                  <a:lnTo>
                    <a:pt x="634" y="334"/>
                  </a:lnTo>
                  <a:lnTo>
                    <a:pt x="640" y="336"/>
                  </a:lnTo>
                  <a:lnTo>
                    <a:pt x="647" y="337"/>
                  </a:lnTo>
                  <a:lnTo>
                    <a:pt x="651" y="339"/>
                  </a:lnTo>
                  <a:lnTo>
                    <a:pt x="656" y="340"/>
                  </a:lnTo>
                  <a:lnTo>
                    <a:pt x="663" y="343"/>
                  </a:lnTo>
                  <a:lnTo>
                    <a:pt x="674" y="345"/>
                  </a:lnTo>
                  <a:lnTo>
                    <a:pt x="688" y="349"/>
                  </a:lnTo>
                  <a:lnTo>
                    <a:pt x="704" y="352"/>
                  </a:lnTo>
                  <a:lnTo>
                    <a:pt x="719" y="355"/>
                  </a:lnTo>
                  <a:lnTo>
                    <a:pt x="733" y="358"/>
                  </a:lnTo>
                  <a:lnTo>
                    <a:pt x="744" y="359"/>
                  </a:lnTo>
                  <a:lnTo>
                    <a:pt x="750" y="358"/>
                  </a:lnTo>
                  <a:lnTo>
                    <a:pt x="755" y="352"/>
                  </a:lnTo>
                  <a:lnTo>
                    <a:pt x="755" y="343"/>
                  </a:lnTo>
                  <a:lnTo>
                    <a:pt x="751" y="335"/>
                  </a:lnTo>
                  <a:lnTo>
                    <a:pt x="744" y="329"/>
                  </a:lnTo>
                  <a:lnTo>
                    <a:pt x="746" y="324"/>
                  </a:lnTo>
                  <a:lnTo>
                    <a:pt x="752" y="321"/>
                  </a:lnTo>
                  <a:lnTo>
                    <a:pt x="759" y="319"/>
                  </a:lnTo>
                  <a:lnTo>
                    <a:pt x="766" y="318"/>
                  </a:lnTo>
                  <a:lnTo>
                    <a:pt x="768" y="310"/>
                  </a:lnTo>
                  <a:lnTo>
                    <a:pt x="766" y="302"/>
                  </a:lnTo>
                  <a:lnTo>
                    <a:pt x="759" y="298"/>
                  </a:lnTo>
                  <a:lnTo>
                    <a:pt x="752" y="297"/>
                  </a:lnTo>
                  <a:lnTo>
                    <a:pt x="744" y="298"/>
                  </a:lnTo>
                  <a:lnTo>
                    <a:pt x="735" y="299"/>
                  </a:lnTo>
                  <a:lnTo>
                    <a:pt x="727" y="300"/>
                  </a:lnTo>
                  <a:lnTo>
                    <a:pt x="718" y="300"/>
                  </a:lnTo>
                  <a:lnTo>
                    <a:pt x="710" y="300"/>
                  </a:lnTo>
                  <a:lnTo>
                    <a:pt x="704" y="298"/>
                  </a:lnTo>
                  <a:lnTo>
                    <a:pt x="700" y="297"/>
                  </a:lnTo>
                  <a:lnTo>
                    <a:pt x="698" y="294"/>
                  </a:lnTo>
                  <a:lnTo>
                    <a:pt x="694" y="294"/>
                  </a:lnTo>
                  <a:lnTo>
                    <a:pt x="689" y="294"/>
                  </a:lnTo>
                  <a:lnTo>
                    <a:pt x="682" y="294"/>
                  </a:lnTo>
                  <a:lnTo>
                    <a:pt x="677" y="294"/>
                  </a:lnTo>
                  <a:lnTo>
                    <a:pt x="670" y="295"/>
                  </a:lnTo>
                  <a:lnTo>
                    <a:pt x="664" y="296"/>
                  </a:lnTo>
                  <a:lnTo>
                    <a:pt x="658" y="298"/>
                  </a:lnTo>
                  <a:lnTo>
                    <a:pt x="655" y="300"/>
                  </a:lnTo>
                  <a:lnTo>
                    <a:pt x="655" y="295"/>
                  </a:lnTo>
                  <a:lnTo>
                    <a:pt x="654" y="288"/>
                  </a:lnTo>
                  <a:lnTo>
                    <a:pt x="651" y="284"/>
                  </a:lnTo>
                  <a:lnTo>
                    <a:pt x="647" y="282"/>
                  </a:lnTo>
                  <a:lnTo>
                    <a:pt x="641" y="282"/>
                  </a:lnTo>
                  <a:lnTo>
                    <a:pt x="634" y="282"/>
                  </a:lnTo>
                  <a:lnTo>
                    <a:pt x="627" y="282"/>
                  </a:lnTo>
                  <a:lnTo>
                    <a:pt x="621" y="282"/>
                  </a:lnTo>
                  <a:lnTo>
                    <a:pt x="629" y="276"/>
                  </a:lnTo>
                  <a:lnTo>
                    <a:pt x="635" y="271"/>
                  </a:lnTo>
                  <a:lnTo>
                    <a:pt x="642" y="266"/>
                  </a:lnTo>
                  <a:lnTo>
                    <a:pt x="648" y="263"/>
                  </a:lnTo>
                  <a:lnTo>
                    <a:pt x="653" y="259"/>
                  </a:lnTo>
                  <a:lnTo>
                    <a:pt x="657" y="257"/>
                  </a:lnTo>
                  <a:lnTo>
                    <a:pt x="662" y="255"/>
                  </a:lnTo>
                  <a:lnTo>
                    <a:pt x="666" y="253"/>
                  </a:lnTo>
                  <a:lnTo>
                    <a:pt x="673" y="251"/>
                  </a:lnTo>
                  <a:lnTo>
                    <a:pt x="684" y="245"/>
                  </a:lnTo>
                  <a:lnTo>
                    <a:pt x="696" y="239"/>
                  </a:lnTo>
                  <a:lnTo>
                    <a:pt x="710" y="229"/>
                  </a:lnTo>
                  <a:lnTo>
                    <a:pt x="724" y="220"/>
                  </a:lnTo>
                  <a:lnTo>
                    <a:pt x="737" y="211"/>
                  </a:lnTo>
                  <a:lnTo>
                    <a:pt x="748" y="203"/>
                  </a:lnTo>
                  <a:lnTo>
                    <a:pt x="755" y="195"/>
                  </a:lnTo>
                  <a:lnTo>
                    <a:pt x="763" y="194"/>
                  </a:lnTo>
                  <a:lnTo>
                    <a:pt x="773" y="193"/>
                  </a:lnTo>
                  <a:lnTo>
                    <a:pt x="787" y="190"/>
                  </a:lnTo>
                  <a:lnTo>
                    <a:pt x="800" y="188"/>
                  </a:lnTo>
                  <a:lnTo>
                    <a:pt x="817" y="185"/>
                  </a:lnTo>
                  <a:lnTo>
                    <a:pt x="833" y="182"/>
                  </a:lnTo>
                  <a:lnTo>
                    <a:pt x="852" y="179"/>
                  </a:lnTo>
                  <a:lnTo>
                    <a:pt x="869" y="176"/>
                  </a:lnTo>
                  <a:lnTo>
                    <a:pt x="887" y="173"/>
                  </a:lnTo>
                  <a:lnTo>
                    <a:pt x="904" y="170"/>
                  </a:lnTo>
                  <a:lnTo>
                    <a:pt x="919" y="168"/>
                  </a:lnTo>
                  <a:lnTo>
                    <a:pt x="934" y="165"/>
                  </a:lnTo>
                  <a:lnTo>
                    <a:pt x="947" y="163"/>
                  </a:lnTo>
                  <a:lnTo>
                    <a:pt x="957" y="162"/>
                  </a:lnTo>
                  <a:lnTo>
                    <a:pt x="965" y="161"/>
                  </a:lnTo>
                  <a:lnTo>
                    <a:pt x="970" y="161"/>
                  </a:lnTo>
                  <a:lnTo>
                    <a:pt x="979" y="160"/>
                  </a:lnTo>
                  <a:lnTo>
                    <a:pt x="991" y="156"/>
                  </a:lnTo>
                  <a:lnTo>
                    <a:pt x="1007" y="152"/>
                  </a:lnTo>
                  <a:lnTo>
                    <a:pt x="1026" y="145"/>
                  </a:lnTo>
                  <a:lnTo>
                    <a:pt x="1043" y="138"/>
                  </a:lnTo>
                  <a:lnTo>
                    <a:pt x="1059" y="131"/>
                  </a:lnTo>
                  <a:lnTo>
                    <a:pt x="1072" y="125"/>
                  </a:lnTo>
                  <a:lnTo>
                    <a:pt x="1080" y="120"/>
                  </a:lnTo>
                  <a:lnTo>
                    <a:pt x="1089" y="110"/>
                  </a:lnTo>
                  <a:lnTo>
                    <a:pt x="1098" y="102"/>
                  </a:lnTo>
                  <a:lnTo>
                    <a:pt x="1106" y="97"/>
                  </a:lnTo>
                  <a:lnTo>
                    <a:pt x="1113" y="93"/>
                  </a:lnTo>
                  <a:lnTo>
                    <a:pt x="1120" y="92"/>
                  </a:lnTo>
                  <a:lnTo>
                    <a:pt x="1129" y="89"/>
                  </a:lnTo>
                  <a:lnTo>
                    <a:pt x="1143" y="85"/>
                  </a:lnTo>
                  <a:lnTo>
                    <a:pt x="1156" y="81"/>
                  </a:lnTo>
                  <a:lnTo>
                    <a:pt x="1170" y="76"/>
                  </a:lnTo>
                  <a:lnTo>
                    <a:pt x="1181" y="70"/>
                  </a:lnTo>
                  <a:lnTo>
                    <a:pt x="1191" y="66"/>
                  </a:lnTo>
                  <a:lnTo>
                    <a:pt x="1195" y="61"/>
                  </a:lnTo>
                  <a:lnTo>
                    <a:pt x="1197" y="57"/>
                  </a:lnTo>
                  <a:lnTo>
                    <a:pt x="1202" y="52"/>
                  </a:lnTo>
                  <a:lnTo>
                    <a:pt x="1207" y="46"/>
                  </a:lnTo>
                  <a:lnTo>
                    <a:pt x="1212" y="40"/>
                  </a:lnTo>
                  <a:lnTo>
                    <a:pt x="1217" y="35"/>
                  </a:lnTo>
                  <a:lnTo>
                    <a:pt x="1223" y="29"/>
                  </a:lnTo>
                  <a:lnTo>
                    <a:pt x="1226" y="24"/>
                  </a:lnTo>
                  <a:lnTo>
                    <a:pt x="1230" y="21"/>
                  </a:lnTo>
                  <a:lnTo>
                    <a:pt x="1244" y="20"/>
                  </a:lnTo>
                  <a:lnTo>
                    <a:pt x="1262" y="19"/>
                  </a:lnTo>
                  <a:lnTo>
                    <a:pt x="1281" y="15"/>
                  </a:lnTo>
                  <a:lnTo>
                    <a:pt x="1302" y="12"/>
                  </a:lnTo>
                  <a:lnTo>
                    <a:pt x="1321" y="8"/>
                  </a:lnTo>
                  <a:lnTo>
                    <a:pt x="1338" y="5"/>
                  </a:lnTo>
                  <a:lnTo>
                    <a:pt x="1352" y="3"/>
                  </a:lnTo>
                  <a:lnTo>
                    <a:pt x="1360" y="0"/>
                  </a:lnTo>
                  <a:close/>
                </a:path>
              </a:pathLst>
            </a:custGeom>
            <a:solidFill>
              <a:srgbClr val="8CE519"/>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80" name="Freeform 112"/>
            <p:cNvSpPr>
              <a:spLocks/>
            </p:cNvSpPr>
            <p:nvPr/>
          </p:nvSpPr>
          <p:spPr bwMode="auto">
            <a:xfrm>
              <a:off x="3502" y="3662"/>
              <a:ext cx="4" cy="159"/>
            </a:xfrm>
            <a:custGeom>
              <a:avLst/>
              <a:gdLst>
                <a:gd name="T0" fmla="*/ 3 w 12"/>
                <a:gd name="T1" fmla="*/ 478 h 479"/>
                <a:gd name="T2" fmla="*/ 12 w 12"/>
                <a:gd name="T3" fmla="*/ 474 h 479"/>
                <a:gd name="T4" fmla="*/ 12 w 12"/>
                <a:gd name="T5" fmla="*/ 0 h 479"/>
                <a:gd name="T6" fmla="*/ 0 w 12"/>
                <a:gd name="T7" fmla="*/ 0 h 479"/>
                <a:gd name="T8" fmla="*/ 0 w 12"/>
                <a:gd name="T9" fmla="*/ 474 h 479"/>
                <a:gd name="T10" fmla="*/ 9 w 12"/>
                <a:gd name="T11" fmla="*/ 471 h 479"/>
                <a:gd name="T12" fmla="*/ 0 w 12"/>
                <a:gd name="T13" fmla="*/ 474 h 479"/>
                <a:gd name="T14" fmla="*/ 3 w 12"/>
                <a:gd name="T15" fmla="*/ 478 h 479"/>
                <a:gd name="T16" fmla="*/ 6 w 12"/>
                <a:gd name="T17" fmla="*/ 479 h 479"/>
                <a:gd name="T18" fmla="*/ 9 w 12"/>
                <a:gd name="T19" fmla="*/ 478 h 479"/>
                <a:gd name="T20" fmla="*/ 12 w 12"/>
                <a:gd name="T21" fmla="*/ 474 h 479"/>
                <a:gd name="T22" fmla="*/ 3 w 12"/>
                <a:gd name="T23" fmla="*/ 478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9">
                  <a:moveTo>
                    <a:pt x="3" y="478"/>
                  </a:moveTo>
                  <a:lnTo>
                    <a:pt x="12" y="474"/>
                  </a:lnTo>
                  <a:lnTo>
                    <a:pt x="12" y="0"/>
                  </a:lnTo>
                  <a:lnTo>
                    <a:pt x="0" y="0"/>
                  </a:lnTo>
                  <a:lnTo>
                    <a:pt x="0" y="474"/>
                  </a:lnTo>
                  <a:lnTo>
                    <a:pt x="9" y="471"/>
                  </a:lnTo>
                  <a:lnTo>
                    <a:pt x="0" y="474"/>
                  </a:lnTo>
                  <a:lnTo>
                    <a:pt x="3" y="478"/>
                  </a:lnTo>
                  <a:lnTo>
                    <a:pt x="6" y="479"/>
                  </a:lnTo>
                  <a:lnTo>
                    <a:pt x="9" y="478"/>
                  </a:lnTo>
                  <a:lnTo>
                    <a:pt x="12" y="474"/>
                  </a:lnTo>
                  <a:lnTo>
                    <a:pt x="3" y="47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81" name="Freeform 113"/>
            <p:cNvSpPr>
              <a:spLocks/>
            </p:cNvSpPr>
            <p:nvPr/>
          </p:nvSpPr>
          <p:spPr bwMode="auto">
            <a:xfrm>
              <a:off x="3485" y="3814"/>
              <a:ext cx="20" cy="8"/>
            </a:xfrm>
            <a:custGeom>
              <a:avLst/>
              <a:gdLst>
                <a:gd name="T0" fmla="*/ 4 w 59"/>
                <a:gd name="T1" fmla="*/ 22 h 22"/>
                <a:gd name="T2" fmla="*/ 8 w 59"/>
                <a:gd name="T3" fmla="*/ 20 h 22"/>
                <a:gd name="T4" fmla="*/ 13 w 59"/>
                <a:gd name="T5" fmla="*/ 16 h 22"/>
                <a:gd name="T6" fmla="*/ 18 w 59"/>
                <a:gd name="T7" fmla="*/ 13 h 22"/>
                <a:gd name="T8" fmla="*/ 23 w 59"/>
                <a:gd name="T9" fmla="*/ 11 h 22"/>
                <a:gd name="T10" fmla="*/ 31 w 59"/>
                <a:gd name="T11" fmla="*/ 12 h 22"/>
                <a:gd name="T12" fmla="*/ 38 w 59"/>
                <a:gd name="T13" fmla="*/ 11 h 22"/>
                <a:gd name="T14" fmla="*/ 42 w 59"/>
                <a:gd name="T15" fmla="*/ 13 h 22"/>
                <a:gd name="T16" fmla="*/ 48 w 59"/>
                <a:gd name="T17" fmla="*/ 16 h 22"/>
                <a:gd name="T18" fmla="*/ 53 w 59"/>
                <a:gd name="T19" fmla="*/ 20 h 22"/>
                <a:gd name="T20" fmla="*/ 59 w 59"/>
                <a:gd name="T21" fmla="*/ 13 h 22"/>
                <a:gd name="T22" fmla="*/ 53 w 59"/>
                <a:gd name="T23" fmla="*/ 7 h 22"/>
                <a:gd name="T24" fmla="*/ 47 w 59"/>
                <a:gd name="T25" fmla="*/ 4 h 22"/>
                <a:gd name="T26" fmla="*/ 38 w 59"/>
                <a:gd name="T27" fmla="*/ 2 h 22"/>
                <a:gd name="T28" fmla="*/ 31 w 59"/>
                <a:gd name="T29" fmla="*/ 0 h 22"/>
                <a:gd name="T30" fmla="*/ 23 w 59"/>
                <a:gd name="T31" fmla="*/ 2 h 22"/>
                <a:gd name="T32" fmla="*/ 14 w 59"/>
                <a:gd name="T33" fmla="*/ 4 h 22"/>
                <a:gd name="T34" fmla="*/ 8 w 59"/>
                <a:gd name="T35" fmla="*/ 7 h 22"/>
                <a:gd name="T36" fmla="*/ 1 w 59"/>
                <a:gd name="T37" fmla="*/ 13 h 22"/>
                <a:gd name="T38" fmla="*/ 4 w 59"/>
                <a:gd name="T39" fmla="*/ 11 h 22"/>
                <a:gd name="T40" fmla="*/ 1 w 59"/>
                <a:gd name="T41" fmla="*/ 13 h 22"/>
                <a:gd name="T42" fmla="*/ 0 w 59"/>
                <a:gd name="T43" fmla="*/ 16 h 22"/>
                <a:gd name="T44" fmla="*/ 1 w 59"/>
                <a:gd name="T45" fmla="*/ 20 h 22"/>
                <a:gd name="T46" fmla="*/ 4 w 59"/>
                <a:gd name="T47" fmla="*/ 21 h 22"/>
                <a:gd name="T48" fmla="*/ 8 w 59"/>
                <a:gd name="T49" fmla="*/ 20 h 22"/>
                <a:gd name="T50" fmla="*/ 4 w 59"/>
                <a:gd name="T51"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9" h="22">
                  <a:moveTo>
                    <a:pt x="4" y="22"/>
                  </a:moveTo>
                  <a:lnTo>
                    <a:pt x="8" y="20"/>
                  </a:lnTo>
                  <a:lnTo>
                    <a:pt x="13" y="16"/>
                  </a:lnTo>
                  <a:lnTo>
                    <a:pt x="18" y="13"/>
                  </a:lnTo>
                  <a:lnTo>
                    <a:pt x="23" y="11"/>
                  </a:lnTo>
                  <a:lnTo>
                    <a:pt x="31" y="12"/>
                  </a:lnTo>
                  <a:lnTo>
                    <a:pt x="38" y="11"/>
                  </a:lnTo>
                  <a:lnTo>
                    <a:pt x="42" y="13"/>
                  </a:lnTo>
                  <a:lnTo>
                    <a:pt x="48" y="16"/>
                  </a:lnTo>
                  <a:lnTo>
                    <a:pt x="53" y="20"/>
                  </a:lnTo>
                  <a:lnTo>
                    <a:pt x="59" y="13"/>
                  </a:lnTo>
                  <a:lnTo>
                    <a:pt x="53" y="7"/>
                  </a:lnTo>
                  <a:lnTo>
                    <a:pt x="47" y="4"/>
                  </a:lnTo>
                  <a:lnTo>
                    <a:pt x="38" y="2"/>
                  </a:lnTo>
                  <a:lnTo>
                    <a:pt x="31" y="0"/>
                  </a:lnTo>
                  <a:lnTo>
                    <a:pt x="23" y="2"/>
                  </a:lnTo>
                  <a:lnTo>
                    <a:pt x="14" y="4"/>
                  </a:lnTo>
                  <a:lnTo>
                    <a:pt x="8" y="7"/>
                  </a:lnTo>
                  <a:lnTo>
                    <a:pt x="1" y="13"/>
                  </a:lnTo>
                  <a:lnTo>
                    <a:pt x="4" y="11"/>
                  </a:lnTo>
                  <a:lnTo>
                    <a:pt x="1" y="13"/>
                  </a:lnTo>
                  <a:lnTo>
                    <a:pt x="0" y="16"/>
                  </a:lnTo>
                  <a:lnTo>
                    <a:pt x="1" y="20"/>
                  </a:lnTo>
                  <a:lnTo>
                    <a:pt x="4" y="21"/>
                  </a:lnTo>
                  <a:lnTo>
                    <a:pt x="8" y="20"/>
                  </a:lnTo>
                  <a:lnTo>
                    <a:pt x="4" y="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82" name="Freeform 114"/>
            <p:cNvSpPr>
              <a:spLocks/>
            </p:cNvSpPr>
            <p:nvPr/>
          </p:nvSpPr>
          <p:spPr bwMode="auto">
            <a:xfrm>
              <a:off x="3478" y="3811"/>
              <a:ext cx="9" cy="11"/>
            </a:xfrm>
            <a:custGeom>
              <a:avLst/>
              <a:gdLst>
                <a:gd name="T0" fmla="*/ 0 w 26"/>
                <a:gd name="T1" fmla="*/ 7 h 31"/>
                <a:gd name="T2" fmla="*/ 0 w 26"/>
                <a:gd name="T3" fmla="*/ 7 h 31"/>
                <a:gd name="T4" fmla="*/ 5 w 26"/>
                <a:gd name="T5" fmla="*/ 13 h 31"/>
                <a:gd name="T6" fmla="*/ 10 w 26"/>
                <a:gd name="T7" fmla="*/ 20 h 31"/>
                <a:gd name="T8" fmla="*/ 18 w 26"/>
                <a:gd name="T9" fmla="*/ 28 h 31"/>
                <a:gd name="T10" fmla="*/ 26 w 26"/>
                <a:gd name="T11" fmla="*/ 31 h 31"/>
                <a:gd name="T12" fmla="*/ 26 w 26"/>
                <a:gd name="T13" fmla="*/ 20 h 31"/>
                <a:gd name="T14" fmla="*/ 23 w 26"/>
                <a:gd name="T15" fmla="*/ 19 h 31"/>
                <a:gd name="T16" fmla="*/ 17 w 26"/>
                <a:gd name="T17" fmla="*/ 13 h 31"/>
                <a:gd name="T18" fmla="*/ 12 w 26"/>
                <a:gd name="T19" fmla="*/ 6 h 31"/>
                <a:gd name="T20" fmla="*/ 7 w 26"/>
                <a:gd name="T21" fmla="*/ 0 h 31"/>
                <a:gd name="T22" fmla="*/ 7 w 26"/>
                <a:gd name="T23" fmla="*/ 0 h 31"/>
                <a:gd name="T24" fmla="*/ 0 w 26"/>
                <a:gd name="T25" fmla="*/ 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1">
                  <a:moveTo>
                    <a:pt x="0" y="7"/>
                  </a:moveTo>
                  <a:lnTo>
                    <a:pt x="0" y="7"/>
                  </a:lnTo>
                  <a:lnTo>
                    <a:pt x="5" y="13"/>
                  </a:lnTo>
                  <a:lnTo>
                    <a:pt x="10" y="20"/>
                  </a:lnTo>
                  <a:lnTo>
                    <a:pt x="18" y="28"/>
                  </a:lnTo>
                  <a:lnTo>
                    <a:pt x="26" y="31"/>
                  </a:lnTo>
                  <a:lnTo>
                    <a:pt x="26" y="20"/>
                  </a:lnTo>
                  <a:lnTo>
                    <a:pt x="23" y="19"/>
                  </a:lnTo>
                  <a:lnTo>
                    <a:pt x="17" y="13"/>
                  </a:lnTo>
                  <a:lnTo>
                    <a:pt x="12" y="6"/>
                  </a:lnTo>
                  <a:lnTo>
                    <a:pt x="7" y="0"/>
                  </a:lnTo>
                  <a:lnTo>
                    <a:pt x="7" y="0"/>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83" name="Freeform 115"/>
            <p:cNvSpPr>
              <a:spLocks/>
            </p:cNvSpPr>
            <p:nvPr/>
          </p:nvSpPr>
          <p:spPr bwMode="auto">
            <a:xfrm>
              <a:off x="3469" y="3810"/>
              <a:ext cx="11" cy="5"/>
            </a:xfrm>
            <a:custGeom>
              <a:avLst/>
              <a:gdLst>
                <a:gd name="T0" fmla="*/ 4 w 33"/>
                <a:gd name="T1" fmla="*/ 15 h 15"/>
                <a:gd name="T2" fmla="*/ 4 w 33"/>
                <a:gd name="T3" fmla="*/ 15 h 15"/>
                <a:gd name="T4" fmla="*/ 10 w 33"/>
                <a:gd name="T5" fmla="*/ 11 h 15"/>
                <a:gd name="T6" fmla="*/ 17 w 33"/>
                <a:gd name="T7" fmla="*/ 9 h 15"/>
                <a:gd name="T8" fmla="*/ 25 w 33"/>
                <a:gd name="T9" fmla="*/ 9 h 15"/>
                <a:gd name="T10" fmla="*/ 26 w 33"/>
                <a:gd name="T11" fmla="*/ 10 h 15"/>
                <a:gd name="T12" fmla="*/ 33 w 33"/>
                <a:gd name="T13" fmla="*/ 3 h 15"/>
                <a:gd name="T14" fmla="*/ 25 w 33"/>
                <a:gd name="T15" fmla="*/ 0 h 15"/>
                <a:gd name="T16" fmla="*/ 17 w 33"/>
                <a:gd name="T17" fmla="*/ 0 h 15"/>
                <a:gd name="T18" fmla="*/ 8 w 33"/>
                <a:gd name="T19" fmla="*/ 2 h 15"/>
                <a:gd name="T20" fmla="*/ 0 w 33"/>
                <a:gd name="T21" fmla="*/ 6 h 15"/>
                <a:gd name="T22" fmla="*/ 0 w 33"/>
                <a:gd name="T23" fmla="*/ 6 h 15"/>
                <a:gd name="T24" fmla="*/ 4 w 33"/>
                <a:gd name="T25"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5">
                  <a:moveTo>
                    <a:pt x="4" y="15"/>
                  </a:moveTo>
                  <a:lnTo>
                    <a:pt x="4" y="15"/>
                  </a:lnTo>
                  <a:lnTo>
                    <a:pt x="10" y="11"/>
                  </a:lnTo>
                  <a:lnTo>
                    <a:pt x="17" y="9"/>
                  </a:lnTo>
                  <a:lnTo>
                    <a:pt x="25" y="9"/>
                  </a:lnTo>
                  <a:lnTo>
                    <a:pt x="26" y="10"/>
                  </a:lnTo>
                  <a:lnTo>
                    <a:pt x="33" y="3"/>
                  </a:lnTo>
                  <a:lnTo>
                    <a:pt x="25" y="0"/>
                  </a:lnTo>
                  <a:lnTo>
                    <a:pt x="17" y="0"/>
                  </a:lnTo>
                  <a:lnTo>
                    <a:pt x="8" y="2"/>
                  </a:lnTo>
                  <a:lnTo>
                    <a:pt x="0" y="6"/>
                  </a:lnTo>
                  <a:lnTo>
                    <a:pt x="0" y="6"/>
                  </a:lnTo>
                  <a:lnTo>
                    <a:pt x="4"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84" name="Freeform 116"/>
            <p:cNvSpPr>
              <a:spLocks/>
            </p:cNvSpPr>
            <p:nvPr/>
          </p:nvSpPr>
          <p:spPr bwMode="auto">
            <a:xfrm>
              <a:off x="3464" y="3812"/>
              <a:ext cx="7" cy="11"/>
            </a:xfrm>
            <a:custGeom>
              <a:avLst/>
              <a:gdLst>
                <a:gd name="T0" fmla="*/ 2 w 21"/>
                <a:gd name="T1" fmla="*/ 33 h 33"/>
                <a:gd name="T2" fmla="*/ 9 w 21"/>
                <a:gd name="T3" fmla="*/ 28 h 33"/>
                <a:gd name="T4" fmla="*/ 11 w 21"/>
                <a:gd name="T5" fmla="*/ 21 h 33"/>
                <a:gd name="T6" fmla="*/ 15 w 21"/>
                <a:gd name="T7" fmla="*/ 16 h 33"/>
                <a:gd name="T8" fmla="*/ 17 w 21"/>
                <a:gd name="T9" fmla="*/ 11 h 33"/>
                <a:gd name="T10" fmla="*/ 21 w 21"/>
                <a:gd name="T11" fmla="*/ 9 h 33"/>
                <a:gd name="T12" fmla="*/ 17 w 21"/>
                <a:gd name="T13" fmla="*/ 0 h 33"/>
                <a:gd name="T14" fmla="*/ 10 w 21"/>
                <a:gd name="T15" fmla="*/ 4 h 33"/>
                <a:gd name="T16" fmla="*/ 5 w 21"/>
                <a:gd name="T17" fmla="*/ 11 h 33"/>
                <a:gd name="T18" fmla="*/ 2 w 21"/>
                <a:gd name="T19" fmla="*/ 19 h 33"/>
                <a:gd name="T20" fmla="*/ 0 w 21"/>
                <a:gd name="T21" fmla="*/ 28 h 33"/>
                <a:gd name="T22" fmla="*/ 7 w 21"/>
                <a:gd name="T23" fmla="*/ 24 h 33"/>
                <a:gd name="T24" fmla="*/ 0 w 21"/>
                <a:gd name="T25" fmla="*/ 28 h 33"/>
                <a:gd name="T26" fmla="*/ 1 w 21"/>
                <a:gd name="T27" fmla="*/ 32 h 33"/>
                <a:gd name="T28" fmla="*/ 4 w 21"/>
                <a:gd name="T29" fmla="*/ 33 h 33"/>
                <a:gd name="T30" fmla="*/ 8 w 21"/>
                <a:gd name="T31" fmla="*/ 32 h 33"/>
                <a:gd name="T32" fmla="*/ 9 w 21"/>
                <a:gd name="T33" fmla="*/ 28 h 33"/>
                <a:gd name="T34" fmla="*/ 2 w 21"/>
                <a:gd name="T35"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33">
                  <a:moveTo>
                    <a:pt x="2" y="33"/>
                  </a:moveTo>
                  <a:lnTo>
                    <a:pt x="9" y="28"/>
                  </a:lnTo>
                  <a:lnTo>
                    <a:pt x="11" y="21"/>
                  </a:lnTo>
                  <a:lnTo>
                    <a:pt x="15" y="16"/>
                  </a:lnTo>
                  <a:lnTo>
                    <a:pt x="17" y="11"/>
                  </a:lnTo>
                  <a:lnTo>
                    <a:pt x="21" y="9"/>
                  </a:lnTo>
                  <a:lnTo>
                    <a:pt x="17" y="0"/>
                  </a:lnTo>
                  <a:lnTo>
                    <a:pt x="10" y="4"/>
                  </a:lnTo>
                  <a:lnTo>
                    <a:pt x="5" y="11"/>
                  </a:lnTo>
                  <a:lnTo>
                    <a:pt x="2" y="19"/>
                  </a:lnTo>
                  <a:lnTo>
                    <a:pt x="0" y="28"/>
                  </a:lnTo>
                  <a:lnTo>
                    <a:pt x="7" y="24"/>
                  </a:lnTo>
                  <a:lnTo>
                    <a:pt x="0" y="28"/>
                  </a:lnTo>
                  <a:lnTo>
                    <a:pt x="1" y="32"/>
                  </a:lnTo>
                  <a:lnTo>
                    <a:pt x="4" y="33"/>
                  </a:lnTo>
                  <a:lnTo>
                    <a:pt x="8" y="32"/>
                  </a:lnTo>
                  <a:lnTo>
                    <a:pt x="9" y="28"/>
                  </a:lnTo>
                  <a:lnTo>
                    <a:pt x="2" y="3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85" name="Freeform 117"/>
            <p:cNvSpPr>
              <a:spLocks/>
            </p:cNvSpPr>
            <p:nvPr/>
          </p:nvSpPr>
          <p:spPr bwMode="auto">
            <a:xfrm>
              <a:off x="3450" y="3819"/>
              <a:ext cx="16" cy="12"/>
            </a:xfrm>
            <a:custGeom>
              <a:avLst/>
              <a:gdLst>
                <a:gd name="T0" fmla="*/ 4 w 47"/>
                <a:gd name="T1" fmla="*/ 35 h 35"/>
                <a:gd name="T2" fmla="*/ 9 w 47"/>
                <a:gd name="T3" fmla="*/ 32 h 35"/>
                <a:gd name="T4" fmla="*/ 12 w 47"/>
                <a:gd name="T5" fmla="*/ 28 h 35"/>
                <a:gd name="T6" fmla="*/ 14 w 47"/>
                <a:gd name="T7" fmla="*/ 23 h 35"/>
                <a:gd name="T8" fmla="*/ 20 w 47"/>
                <a:gd name="T9" fmla="*/ 19 h 35"/>
                <a:gd name="T10" fmla="*/ 25 w 47"/>
                <a:gd name="T11" fmla="*/ 14 h 35"/>
                <a:gd name="T12" fmla="*/ 29 w 47"/>
                <a:gd name="T13" fmla="*/ 12 h 35"/>
                <a:gd name="T14" fmla="*/ 33 w 47"/>
                <a:gd name="T15" fmla="*/ 9 h 35"/>
                <a:gd name="T16" fmla="*/ 39 w 47"/>
                <a:gd name="T17" fmla="*/ 9 h 35"/>
                <a:gd name="T18" fmla="*/ 42 w 47"/>
                <a:gd name="T19" fmla="*/ 12 h 35"/>
                <a:gd name="T20" fmla="*/ 47 w 47"/>
                <a:gd name="T21" fmla="*/ 3 h 35"/>
                <a:gd name="T22" fmla="*/ 39 w 47"/>
                <a:gd name="T23" fmla="*/ 0 h 35"/>
                <a:gd name="T24" fmla="*/ 33 w 47"/>
                <a:gd name="T25" fmla="*/ 0 h 35"/>
                <a:gd name="T26" fmla="*/ 25 w 47"/>
                <a:gd name="T27" fmla="*/ 3 h 35"/>
                <a:gd name="T28" fmla="*/ 18 w 47"/>
                <a:gd name="T29" fmla="*/ 7 h 35"/>
                <a:gd name="T30" fmla="*/ 13 w 47"/>
                <a:gd name="T31" fmla="*/ 12 h 35"/>
                <a:gd name="T32" fmla="*/ 8 w 47"/>
                <a:gd name="T33" fmla="*/ 16 h 35"/>
                <a:gd name="T34" fmla="*/ 3 w 47"/>
                <a:gd name="T35" fmla="*/ 23 h 35"/>
                <a:gd name="T36" fmla="*/ 0 w 47"/>
                <a:gd name="T37" fmla="*/ 28 h 35"/>
                <a:gd name="T38" fmla="*/ 4 w 47"/>
                <a:gd name="T39" fmla="*/ 25 h 35"/>
                <a:gd name="T40" fmla="*/ 0 w 47"/>
                <a:gd name="T41" fmla="*/ 28 h 35"/>
                <a:gd name="T42" fmla="*/ 0 w 47"/>
                <a:gd name="T43" fmla="*/ 31 h 35"/>
                <a:gd name="T44" fmla="*/ 3 w 47"/>
                <a:gd name="T45" fmla="*/ 35 h 35"/>
                <a:gd name="T46" fmla="*/ 6 w 47"/>
                <a:gd name="T47" fmla="*/ 35 h 35"/>
                <a:gd name="T48" fmla="*/ 9 w 47"/>
                <a:gd name="T49" fmla="*/ 32 h 35"/>
                <a:gd name="T50" fmla="*/ 4 w 47"/>
                <a:gd name="T51"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7" h="35">
                  <a:moveTo>
                    <a:pt x="4" y="35"/>
                  </a:moveTo>
                  <a:lnTo>
                    <a:pt x="9" y="32"/>
                  </a:lnTo>
                  <a:lnTo>
                    <a:pt x="12" y="28"/>
                  </a:lnTo>
                  <a:lnTo>
                    <a:pt x="14" y="23"/>
                  </a:lnTo>
                  <a:lnTo>
                    <a:pt x="20" y="19"/>
                  </a:lnTo>
                  <a:lnTo>
                    <a:pt x="25" y="14"/>
                  </a:lnTo>
                  <a:lnTo>
                    <a:pt x="29" y="12"/>
                  </a:lnTo>
                  <a:lnTo>
                    <a:pt x="33" y="9"/>
                  </a:lnTo>
                  <a:lnTo>
                    <a:pt x="39" y="9"/>
                  </a:lnTo>
                  <a:lnTo>
                    <a:pt x="42" y="12"/>
                  </a:lnTo>
                  <a:lnTo>
                    <a:pt x="47" y="3"/>
                  </a:lnTo>
                  <a:lnTo>
                    <a:pt x="39" y="0"/>
                  </a:lnTo>
                  <a:lnTo>
                    <a:pt x="33" y="0"/>
                  </a:lnTo>
                  <a:lnTo>
                    <a:pt x="25" y="3"/>
                  </a:lnTo>
                  <a:lnTo>
                    <a:pt x="18" y="7"/>
                  </a:lnTo>
                  <a:lnTo>
                    <a:pt x="13" y="12"/>
                  </a:lnTo>
                  <a:lnTo>
                    <a:pt x="8" y="16"/>
                  </a:lnTo>
                  <a:lnTo>
                    <a:pt x="3" y="23"/>
                  </a:lnTo>
                  <a:lnTo>
                    <a:pt x="0" y="28"/>
                  </a:lnTo>
                  <a:lnTo>
                    <a:pt x="4" y="25"/>
                  </a:lnTo>
                  <a:lnTo>
                    <a:pt x="0" y="28"/>
                  </a:lnTo>
                  <a:lnTo>
                    <a:pt x="0" y="31"/>
                  </a:lnTo>
                  <a:lnTo>
                    <a:pt x="3" y="35"/>
                  </a:lnTo>
                  <a:lnTo>
                    <a:pt x="6" y="35"/>
                  </a:lnTo>
                  <a:lnTo>
                    <a:pt x="9" y="32"/>
                  </a:lnTo>
                  <a:lnTo>
                    <a:pt x="4" y="3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86" name="Freeform 118"/>
            <p:cNvSpPr>
              <a:spLocks/>
            </p:cNvSpPr>
            <p:nvPr/>
          </p:nvSpPr>
          <p:spPr bwMode="auto">
            <a:xfrm>
              <a:off x="3437" y="3816"/>
              <a:ext cx="15" cy="15"/>
            </a:xfrm>
            <a:custGeom>
              <a:avLst/>
              <a:gdLst>
                <a:gd name="T0" fmla="*/ 0 w 44"/>
                <a:gd name="T1" fmla="*/ 0 h 44"/>
                <a:gd name="T2" fmla="*/ 0 w 44"/>
                <a:gd name="T3" fmla="*/ 0 h 44"/>
                <a:gd name="T4" fmla="*/ 2 w 44"/>
                <a:gd name="T5" fmla="*/ 6 h 44"/>
                <a:gd name="T6" fmla="*/ 3 w 44"/>
                <a:gd name="T7" fmla="*/ 12 h 44"/>
                <a:gd name="T8" fmla="*/ 6 w 44"/>
                <a:gd name="T9" fmla="*/ 20 h 44"/>
                <a:gd name="T10" fmla="*/ 12 w 44"/>
                <a:gd name="T11" fmla="*/ 28 h 44"/>
                <a:gd name="T12" fmla="*/ 18 w 44"/>
                <a:gd name="T13" fmla="*/ 33 h 44"/>
                <a:gd name="T14" fmla="*/ 25 w 44"/>
                <a:gd name="T15" fmla="*/ 40 h 44"/>
                <a:gd name="T16" fmla="*/ 35 w 44"/>
                <a:gd name="T17" fmla="*/ 43 h 44"/>
                <a:gd name="T18" fmla="*/ 44 w 44"/>
                <a:gd name="T19" fmla="*/ 44 h 44"/>
                <a:gd name="T20" fmla="*/ 44 w 44"/>
                <a:gd name="T21" fmla="*/ 34 h 44"/>
                <a:gd name="T22" fmla="*/ 35 w 44"/>
                <a:gd name="T23" fmla="*/ 33 h 44"/>
                <a:gd name="T24" fmla="*/ 29 w 44"/>
                <a:gd name="T25" fmla="*/ 31 h 44"/>
                <a:gd name="T26" fmla="*/ 25 w 44"/>
                <a:gd name="T27" fmla="*/ 26 h 44"/>
                <a:gd name="T28" fmla="*/ 19 w 44"/>
                <a:gd name="T29" fmla="*/ 21 h 44"/>
                <a:gd name="T30" fmla="*/ 16 w 44"/>
                <a:gd name="T31" fmla="*/ 15 h 44"/>
                <a:gd name="T32" fmla="*/ 12 w 44"/>
                <a:gd name="T33" fmla="*/ 9 h 44"/>
                <a:gd name="T34" fmla="*/ 11 w 44"/>
                <a:gd name="T35" fmla="*/ 4 h 44"/>
                <a:gd name="T36" fmla="*/ 11 w 44"/>
                <a:gd name="T37" fmla="*/ 0 h 44"/>
                <a:gd name="T38" fmla="*/ 11 w 44"/>
                <a:gd name="T39" fmla="*/ 0 h 44"/>
                <a:gd name="T40" fmla="*/ 0 w 44"/>
                <a:gd name="T4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 h="44">
                  <a:moveTo>
                    <a:pt x="0" y="0"/>
                  </a:moveTo>
                  <a:lnTo>
                    <a:pt x="0" y="0"/>
                  </a:lnTo>
                  <a:lnTo>
                    <a:pt x="2" y="6"/>
                  </a:lnTo>
                  <a:lnTo>
                    <a:pt x="3" y="12"/>
                  </a:lnTo>
                  <a:lnTo>
                    <a:pt x="6" y="20"/>
                  </a:lnTo>
                  <a:lnTo>
                    <a:pt x="12" y="28"/>
                  </a:lnTo>
                  <a:lnTo>
                    <a:pt x="18" y="33"/>
                  </a:lnTo>
                  <a:lnTo>
                    <a:pt x="25" y="40"/>
                  </a:lnTo>
                  <a:lnTo>
                    <a:pt x="35" y="43"/>
                  </a:lnTo>
                  <a:lnTo>
                    <a:pt x="44" y="44"/>
                  </a:lnTo>
                  <a:lnTo>
                    <a:pt x="44" y="34"/>
                  </a:lnTo>
                  <a:lnTo>
                    <a:pt x="35" y="33"/>
                  </a:lnTo>
                  <a:lnTo>
                    <a:pt x="29" y="31"/>
                  </a:lnTo>
                  <a:lnTo>
                    <a:pt x="25" y="26"/>
                  </a:lnTo>
                  <a:lnTo>
                    <a:pt x="19" y="21"/>
                  </a:lnTo>
                  <a:lnTo>
                    <a:pt x="16" y="15"/>
                  </a:lnTo>
                  <a:lnTo>
                    <a:pt x="12" y="9"/>
                  </a:lnTo>
                  <a:lnTo>
                    <a:pt x="11" y="4"/>
                  </a:lnTo>
                  <a:lnTo>
                    <a:pt x="11" y="0"/>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87" name="Freeform 119"/>
            <p:cNvSpPr>
              <a:spLocks/>
            </p:cNvSpPr>
            <p:nvPr/>
          </p:nvSpPr>
          <p:spPr bwMode="auto">
            <a:xfrm>
              <a:off x="3425" y="3801"/>
              <a:ext cx="16" cy="15"/>
            </a:xfrm>
            <a:custGeom>
              <a:avLst/>
              <a:gdLst>
                <a:gd name="T0" fmla="*/ 0 w 48"/>
                <a:gd name="T1" fmla="*/ 10 h 46"/>
                <a:gd name="T2" fmla="*/ 0 w 48"/>
                <a:gd name="T3" fmla="*/ 10 h 46"/>
                <a:gd name="T4" fmla="*/ 6 w 48"/>
                <a:gd name="T5" fmla="*/ 13 h 46"/>
                <a:gd name="T6" fmla="*/ 13 w 48"/>
                <a:gd name="T7" fmla="*/ 16 h 46"/>
                <a:gd name="T8" fmla="*/ 18 w 48"/>
                <a:gd name="T9" fmla="*/ 22 h 46"/>
                <a:gd name="T10" fmla="*/ 24 w 48"/>
                <a:gd name="T11" fmla="*/ 29 h 46"/>
                <a:gd name="T12" fmla="*/ 30 w 48"/>
                <a:gd name="T13" fmla="*/ 35 h 46"/>
                <a:gd name="T14" fmla="*/ 34 w 48"/>
                <a:gd name="T15" fmla="*/ 40 h 46"/>
                <a:gd name="T16" fmla="*/ 37 w 48"/>
                <a:gd name="T17" fmla="*/ 44 h 46"/>
                <a:gd name="T18" fmla="*/ 37 w 48"/>
                <a:gd name="T19" fmla="*/ 46 h 46"/>
                <a:gd name="T20" fmla="*/ 48 w 48"/>
                <a:gd name="T21" fmla="*/ 46 h 46"/>
                <a:gd name="T22" fmla="*/ 46 w 48"/>
                <a:gd name="T23" fmla="*/ 39 h 46"/>
                <a:gd name="T24" fmla="*/ 41 w 48"/>
                <a:gd name="T25" fmla="*/ 34 h 46"/>
                <a:gd name="T26" fmla="*/ 37 w 48"/>
                <a:gd name="T27" fmla="*/ 28 h 46"/>
                <a:gd name="T28" fmla="*/ 31 w 48"/>
                <a:gd name="T29" fmla="*/ 22 h 46"/>
                <a:gd name="T30" fmla="*/ 25 w 48"/>
                <a:gd name="T31" fmla="*/ 15 h 46"/>
                <a:gd name="T32" fmla="*/ 17 w 48"/>
                <a:gd name="T33" fmla="*/ 10 h 46"/>
                <a:gd name="T34" fmla="*/ 10 w 48"/>
                <a:gd name="T35" fmla="*/ 4 h 46"/>
                <a:gd name="T36" fmla="*/ 5 w 48"/>
                <a:gd name="T37" fmla="*/ 0 h 46"/>
                <a:gd name="T38" fmla="*/ 5 w 48"/>
                <a:gd name="T39" fmla="*/ 0 h 46"/>
                <a:gd name="T40" fmla="*/ 0 w 48"/>
                <a:gd name="T41" fmla="*/ 1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46">
                  <a:moveTo>
                    <a:pt x="0" y="10"/>
                  </a:moveTo>
                  <a:lnTo>
                    <a:pt x="0" y="10"/>
                  </a:lnTo>
                  <a:lnTo>
                    <a:pt x="6" y="13"/>
                  </a:lnTo>
                  <a:lnTo>
                    <a:pt x="13" y="16"/>
                  </a:lnTo>
                  <a:lnTo>
                    <a:pt x="18" y="22"/>
                  </a:lnTo>
                  <a:lnTo>
                    <a:pt x="24" y="29"/>
                  </a:lnTo>
                  <a:lnTo>
                    <a:pt x="30" y="35"/>
                  </a:lnTo>
                  <a:lnTo>
                    <a:pt x="34" y="40"/>
                  </a:lnTo>
                  <a:lnTo>
                    <a:pt x="37" y="44"/>
                  </a:lnTo>
                  <a:lnTo>
                    <a:pt x="37" y="46"/>
                  </a:lnTo>
                  <a:lnTo>
                    <a:pt x="48" y="46"/>
                  </a:lnTo>
                  <a:lnTo>
                    <a:pt x="46" y="39"/>
                  </a:lnTo>
                  <a:lnTo>
                    <a:pt x="41" y="34"/>
                  </a:lnTo>
                  <a:lnTo>
                    <a:pt x="37" y="28"/>
                  </a:lnTo>
                  <a:lnTo>
                    <a:pt x="31" y="22"/>
                  </a:lnTo>
                  <a:lnTo>
                    <a:pt x="25" y="15"/>
                  </a:lnTo>
                  <a:lnTo>
                    <a:pt x="17" y="10"/>
                  </a:lnTo>
                  <a:lnTo>
                    <a:pt x="10" y="4"/>
                  </a:lnTo>
                  <a:lnTo>
                    <a:pt x="5" y="0"/>
                  </a:lnTo>
                  <a:lnTo>
                    <a:pt x="5" y="0"/>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88" name="Freeform 120"/>
            <p:cNvSpPr>
              <a:spLocks/>
            </p:cNvSpPr>
            <p:nvPr/>
          </p:nvSpPr>
          <p:spPr bwMode="auto">
            <a:xfrm>
              <a:off x="3405" y="3799"/>
              <a:ext cx="21" cy="6"/>
            </a:xfrm>
            <a:custGeom>
              <a:avLst/>
              <a:gdLst>
                <a:gd name="T0" fmla="*/ 2 w 63"/>
                <a:gd name="T1" fmla="*/ 16 h 16"/>
                <a:gd name="T2" fmla="*/ 2 w 63"/>
                <a:gd name="T3" fmla="*/ 16 h 16"/>
                <a:gd name="T4" fmla="*/ 6 w 63"/>
                <a:gd name="T5" fmla="*/ 15 h 16"/>
                <a:gd name="T6" fmla="*/ 13 w 63"/>
                <a:gd name="T7" fmla="*/ 13 h 16"/>
                <a:gd name="T8" fmla="*/ 21 w 63"/>
                <a:gd name="T9" fmla="*/ 12 h 16"/>
                <a:gd name="T10" fmla="*/ 29 w 63"/>
                <a:gd name="T11" fmla="*/ 11 h 16"/>
                <a:gd name="T12" fmla="*/ 38 w 63"/>
                <a:gd name="T13" fmla="*/ 11 h 16"/>
                <a:gd name="T14" fmla="*/ 46 w 63"/>
                <a:gd name="T15" fmla="*/ 11 h 16"/>
                <a:gd name="T16" fmla="*/ 52 w 63"/>
                <a:gd name="T17" fmla="*/ 12 h 16"/>
                <a:gd name="T18" fmla="*/ 58 w 63"/>
                <a:gd name="T19" fmla="*/ 15 h 16"/>
                <a:gd name="T20" fmla="*/ 63 w 63"/>
                <a:gd name="T21" fmla="*/ 5 h 16"/>
                <a:gd name="T22" fmla="*/ 54 w 63"/>
                <a:gd name="T23" fmla="*/ 3 h 16"/>
                <a:gd name="T24" fmla="*/ 46 w 63"/>
                <a:gd name="T25" fmla="*/ 2 h 16"/>
                <a:gd name="T26" fmla="*/ 38 w 63"/>
                <a:gd name="T27" fmla="*/ 0 h 16"/>
                <a:gd name="T28" fmla="*/ 29 w 63"/>
                <a:gd name="T29" fmla="*/ 2 h 16"/>
                <a:gd name="T30" fmla="*/ 21 w 63"/>
                <a:gd name="T31" fmla="*/ 3 h 16"/>
                <a:gd name="T32" fmla="*/ 13 w 63"/>
                <a:gd name="T33" fmla="*/ 4 h 16"/>
                <a:gd name="T34" fmla="*/ 6 w 63"/>
                <a:gd name="T35" fmla="*/ 5 h 16"/>
                <a:gd name="T36" fmla="*/ 0 w 63"/>
                <a:gd name="T37" fmla="*/ 6 h 16"/>
                <a:gd name="T38" fmla="*/ 0 w 63"/>
                <a:gd name="T39" fmla="*/ 6 h 16"/>
                <a:gd name="T40" fmla="*/ 2 w 63"/>
                <a:gd name="T41"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3" h="16">
                  <a:moveTo>
                    <a:pt x="2" y="16"/>
                  </a:moveTo>
                  <a:lnTo>
                    <a:pt x="2" y="16"/>
                  </a:lnTo>
                  <a:lnTo>
                    <a:pt x="6" y="15"/>
                  </a:lnTo>
                  <a:lnTo>
                    <a:pt x="13" y="13"/>
                  </a:lnTo>
                  <a:lnTo>
                    <a:pt x="21" y="12"/>
                  </a:lnTo>
                  <a:lnTo>
                    <a:pt x="29" y="11"/>
                  </a:lnTo>
                  <a:lnTo>
                    <a:pt x="38" y="11"/>
                  </a:lnTo>
                  <a:lnTo>
                    <a:pt x="46" y="11"/>
                  </a:lnTo>
                  <a:lnTo>
                    <a:pt x="52" y="12"/>
                  </a:lnTo>
                  <a:lnTo>
                    <a:pt x="58" y="15"/>
                  </a:lnTo>
                  <a:lnTo>
                    <a:pt x="63" y="5"/>
                  </a:lnTo>
                  <a:lnTo>
                    <a:pt x="54" y="3"/>
                  </a:lnTo>
                  <a:lnTo>
                    <a:pt x="46" y="2"/>
                  </a:lnTo>
                  <a:lnTo>
                    <a:pt x="38" y="0"/>
                  </a:lnTo>
                  <a:lnTo>
                    <a:pt x="29" y="2"/>
                  </a:lnTo>
                  <a:lnTo>
                    <a:pt x="21" y="3"/>
                  </a:lnTo>
                  <a:lnTo>
                    <a:pt x="13" y="4"/>
                  </a:lnTo>
                  <a:lnTo>
                    <a:pt x="6" y="5"/>
                  </a:lnTo>
                  <a:lnTo>
                    <a:pt x="0" y="6"/>
                  </a:lnTo>
                  <a:lnTo>
                    <a:pt x="0" y="6"/>
                  </a:lnTo>
                  <a:lnTo>
                    <a:pt x="2"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89" name="Freeform 121"/>
            <p:cNvSpPr>
              <a:spLocks/>
            </p:cNvSpPr>
            <p:nvPr/>
          </p:nvSpPr>
          <p:spPr bwMode="auto">
            <a:xfrm>
              <a:off x="3394" y="3801"/>
              <a:ext cx="12" cy="13"/>
            </a:xfrm>
            <a:custGeom>
              <a:avLst/>
              <a:gdLst>
                <a:gd name="T0" fmla="*/ 0 w 36"/>
                <a:gd name="T1" fmla="*/ 33 h 37"/>
                <a:gd name="T2" fmla="*/ 11 w 36"/>
                <a:gd name="T3" fmla="*/ 35 h 37"/>
                <a:gd name="T4" fmla="*/ 18 w 36"/>
                <a:gd name="T5" fmla="*/ 25 h 37"/>
                <a:gd name="T6" fmla="*/ 24 w 36"/>
                <a:gd name="T7" fmla="*/ 17 h 37"/>
                <a:gd name="T8" fmla="*/ 29 w 36"/>
                <a:gd name="T9" fmla="*/ 13 h 37"/>
                <a:gd name="T10" fmla="*/ 36 w 36"/>
                <a:gd name="T11" fmla="*/ 10 h 37"/>
                <a:gd name="T12" fmla="*/ 34 w 36"/>
                <a:gd name="T13" fmla="*/ 0 h 37"/>
                <a:gd name="T14" fmla="*/ 24 w 36"/>
                <a:gd name="T15" fmla="*/ 4 h 37"/>
                <a:gd name="T16" fmla="*/ 18 w 36"/>
                <a:gd name="T17" fmla="*/ 10 h 37"/>
                <a:gd name="T18" fmla="*/ 11 w 36"/>
                <a:gd name="T19" fmla="*/ 18 h 37"/>
                <a:gd name="T20" fmla="*/ 2 w 36"/>
                <a:gd name="T21" fmla="*/ 30 h 37"/>
                <a:gd name="T22" fmla="*/ 12 w 36"/>
                <a:gd name="T23" fmla="*/ 33 h 37"/>
                <a:gd name="T24" fmla="*/ 2 w 36"/>
                <a:gd name="T25" fmla="*/ 30 h 37"/>
                <a:gd name="T26" fmla="*/ 2 w 36"/>
                <a:gd name="T27" fmla="*/ 34 h 37"/>
                <a:gd name="T28" fmla="*/ 5 w 36"/>
                <a:gd name="T29" fmla="*/ 37 h 37"/>
                <a:gd name="T30" fmla="*/ 8 w 36"/>
                <a:gd name="T31" fmla="*/ 37 h 37"/>
                <a:gd name="T32" fmla="*/ 11 w 36"/>
                <a:gd name="T33" fmla="*/ 35 h 37"/>
                <a:gd name="T34" fmla="*/ 0 w 36"/>
                <a:gd name="T35" fmla="*/ 3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37">
                  <a:moveTo>
                    <a:pt x="0" y="33"/>
                  </a:moveTo>
                  <a:lnTo>
                    <a:pt x="11" y="35"/>
                  </a:lnTo>
                  <a:lnTo>
                    <a:pt x="18" y="25"/>
                  </a:lnTo>
                  <a:lnTo>
                    <a:pt x="24" y="17"/>
                  </a:lnTo>
                  <a:lnTo>
                    <a:pt x="29" y="13"/>
                  </a:lnTo>
                  <a:lnTo>
                    <a:pt x="36" y="10"/>
                  </a:lnTo>
                  <a:lnTo>
                    <a:pt x="34" y="0"/>
                  </a:lnTo>
                  <a:lnTo>
                    <a:pt x="24" y="4"/>
                  </a:lnTo>
                  <a:lnTo>
                    <a:pt x="18" y="10"/>
                  </a:lnTo>
                  <a:lnTo>
                    <a:pt x="11" y="18"/>
                  </a:lnTo>
                  <a:lnTo>
                    <a:pt x="2" y="30"/>
                  </a:lnTo>
                  <a:lnTo>
                    <a:pt x="12" y="33"/>
                  </a:lnTo>
                  <a:lnTo>
                    <a:pt x="2" y="30"/>
                  </a:lnTo>
                  <a:lnTo>
                    <a:pt x="2" y="34"/>
                  </a:lnTo>
                  <a:lnTo>
                    <a:pt x="5" y="37"/>
                  </a:lnTo>
                  <a:lnTo>
                    <a:pt x="8" y="37"/>
                  </a:lnTo>
                  <a:lnTo>
                    <a:pt x="11" y="35"/>
                  </a:lnTo>
                  <a:lnTo>
                    <a:pt x="0" y="3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90" name="Freeform 122"/>
            <p:cNvSpPr>
              <a:spLocks/>
            </p:cNvSpPr>
            <p:nvPr/>
          </p:nvSpPr>
          <p:spPr bwMode="auto">
            <a:xfrm>
              <a:off x="3393" y="3807"/>
              <a:ext cx="5" cy="5"/>
            </a:xfrm>
            <a:custGeom>
              <a:avLst/>
              <a:gdLst>
                <a:gd name="T0" fmla="*/ 0 w 15"/>
                <a:gd name="T1" fmla="*/ 6 h 16"/>
                <a:gd name="T2" fmla="*/ 0 w 15"/>
                <a:gd name="T3" fmla="*/ 6 h 16"/>
                <a:gd name="T4" fmla="*/ 3 w 15"/>
                <a:gd name="T5" fmla="*/ 10 h 16"/>
                <a:gd name="T6" fmla="*/ 3 w 15"/>
                <a:gd name="T7" fmla="*/ 11 h 16"/>
                <a:gd name="T8" fmla="*/ 5 w 15"/>
                <a:gd name="T9" fmla="*/ 11 h 16"/>
                <a:gd name="T10" fmla="*/ 3 w 15"/>
                <a:gd name="T11" fmla="*/ 16 h 16"/>
                <a:gd name="T12" fmla="*/ 15 w 15"/>
                <a:gd name="T13" fmla="*/ 16 h 16"/>
                <a:gd name="T14" fmla="*/ 14 w 15"/>
                <a:gd name="T15" fmla="*/ 11 h 16"/>
                <a:gd name="T16" fmla="*/ 13 w 15"/>
                <a:gd name="T17" fmla="*/ 6 h 16"/>
                <a:gd name="T18" fmla="*/ 10 w 15"/>
                <a:gd name="T19" fmla="*/ 3 h 16"/>
                <a:gd name="T20" fmla="*/ 7 w 15"/>
                <a:gd name="T21" fmla="*/ 0 h 16"/>
                <a:gd name="T22" fmla="*/ 7 w 15"/>
                <a:gd name="T23" fmla="*/ 0 h 16"/>
                <a:gd name="T24" fmla="*/ 0 w 15"/>
                <a:gd name="T2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16">
                  <a:moveTo>
                    <a:pt x="0" y="6"/>
                  </a:moveTo>
                  <a:lnTo>
                    <a:pt x="0" y="6"/>
                  </a:lnTo>
                  <a:lnTo>
                    <a:pt x="3" y="10"/>
                  </a:lnTo>
                  <a:lnTo>
                    <a:pt x="3" y="11"/>
                  </a:lnTo>
                  <a:lnTo>
                    <a:pt x="5" y="11"/>
                  </a:lnTo>
                  <a:lnTo>
                    <a:pt x="3" y="16"/>
                  </a:lnTo>
                  <a:lnTo>
                    <a:pt x="15" y="16"/>
                  </a:lnTo>
                  <a:lnTo>
                    <a:pt x="14" y="11"/>
                  </a:lnTo>
                  <a:lnTo>
                    <a:pt x="13" y="6"/>
                  </a:lnTo>
                  <a:lnTo>
                    <a:pt x="10" y="3"/>
                  </a:lnTo>
                  <a:lnTo>
                    <a:pt x="7" y="0"/>
                  </a:lnTo>
                  <a:lnTo>
                    <a:pt x="7" y="0"/>
                  </a:lnTo>
                  <a:lnTo>
                    <a:pt x="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91" name="Freeform 123"/>
            <p:cNvSpPr>
              <a:spLocks/>
            </p:cNvSpPr>
            <p:nvPr/>
          </p:nvSpPr>
          <p:spPr bwMode="auto">
            <a:xfrm>
              <a:off x="3376" y="3804"/>
              <a:ext cx="19" cy="5"/>
            </a:xfrm>
            <a:custGeom>
              <a:avLst/>
              <a:gdLst>
                <a:gd name="T0" fmla="*/ 0 w 57"/>
                <a:gd name="T1" fmla="*/ 5 h 16"/>
                <a:gd name="T2" fmla="*/ 4 w 57"/>
                <a:gd name="T3" fmla="*/ 10 h 16"/>
                <a:gd name="T4" fmla="*/ 11 w 57"/>
                <a:gd name="T5" fmla="*/ 10 h 16"/>
                <a:gd name="T6" fmla="*/ 18 w 57"/>
                <a:gd name="T7" fmla="*/ 11 h 16"/>
                <a:gd name="T8" fmla="*/ 26 w 57"/>
                <a:gd name="T9" fmla="*/ 12 h 16"/>
                <a:gd name="T10" fmla="*/ 33 w 57"/>
                <a:gd name="T11" fmla="*/ 12 h 16"/>
                <a:gd name="T12" fmla="*/ 40 w 57"/>
                <a:gd name="T13" fmla="*/ 13 h 16"/>
                <a:gd name="T14" fmla="*/ 45 w 57"/>
                <a:gd name="T15" fmla="*/ 14 h 16"/>
                <a:gd name="T16" fmla="*/ 49 w 57"/>
                <a:gd name="T17" fmla="*/ 16 h 16"/>
                <a:gd name="T18" fmla="*/ 50 w 57"/>
                <a:gd name="T19" fmla="*/ 16 h 16"/>
                <a:gd name="T20" fmla="*/ 57 w 57"/>
                <a:gd name="T21" fmla="*/ 10 h 16"/>
                <a:gd name="T22" fmla="*/ 53 w 57"/>
                <a:gd name="T23" fmla="*/ 7 h 16"/>
                <a:gd name="T24" fmla="*/ 48 w 57"/>
                <a:gd name="T25" fmla="*/ 5 h 16"/>
                <a:gd name="T26" fmla="*/ 40 w 57"/>
                <a:gd name="T27" fmla="*/ 4 h 16"/>
                <a:gd name="T28" fmla="*/ 33 w 57"/>
                <a:gd name="T29" fmla="*/ 3 h 16"/>
                <a:gd name="T30" fmla="*/ 26 w 57"/>
                <a:gd name="T31" fmla="*/ 3 h 16"/>
                <a:gd name="T32" fmla="*/ 18 w 57"/>
                <a:gd name="T33" fmla="*/ 2 h 16"/>
                <a:gd name="T34" fmla="*/ 11 w 57"/>
                <a:gd name="T35" fmla="*/ 0 h 16"/>
                <a:gd name="T36" fmla="*/ 4 w 57"/>
                <a:gd name="T37" fmla="*/ 0 h 16"/>
                <a:gd name="T38" fmla="*/ 9 w 57"/>
                <a:gd name="T39" fmla="*/ 5 h 16"/>
                <a:gd name="T40" fmla="*/ 4 w 57"/>
                <a:gd name="T41" fmla="*/ 0 h 16"/>
                <a:gd name="T42" fmla="*/ 1 w 57"/>
                <a:gd name="T43" fmla="*/ 2 h 16"/>
                <a:gd name="T44" fmla="*/ 0 w 57"/>
                <a:gd name="T45" fmla="*/ 5 h 16"/>
                <a:gd name="T46" fmla="*/ 1 w 57"/>
                <a:gd name="T47" fmla="*/ 8 h 16"/>
                <a:gd name="T48" fmla="*/ 4 w 57"/>
                <a:gd name="T49" fmla="*/ 10 h 16"/>
                <a:gd name="T50" fmla="*/ 0 w 57"/>
                <a:gd name="T5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7" h="16">
                  <a:moveTo>
                    <a:pt x="0" y="5"/>
                  </a:moveTo>
                  <a:lnTo>
                    <a:pt x="4" y="10"/>
                  </a:lnTo>
                  <a:lnTo>
                    <a:pt x="11" y="10"/>
                  </a:lnTo>
                  <a:lnTo>
                    <a:pt x="18" y="11"/>
                  </a:lnTo>
                  <a:lnTo>
                    <a:pt x="26" y="12"/>
                  </a:lnTo>
                  <a:lnTo>
                    <a:pt x="33" y="12"/>
                  </a:lnTo>
                  <a:lnTo>
                    <a:pt x="40" y="13"/>
                  </a:lnTo>
                  <a:lnTo>
                    <a:pt x="45" y="14"/>
                  </a:lnTo>
                  <a:lnTo>
                    <a:pt x="49" y="16"/>
                  </a:lnTo>
                  <a:lnTo>
                    <a:pt x="50" y="16"/>
                  </a:lnTo>
                  <a:lnTo>
                    <a:pt x="57" y="10"/>
                  </a:lnTo>
                  <a:lnTo>
                    <a:pt x="53" y="7"/>
                  </a:lnTo>
                  <a:lnTo>
                    <a:pt x="48" y="5"/>
                  </a:lnTo>
                  <a:lnTo>
                    <a:pt x="40" y="4"/>
                  </a:lnTo>
                  <a:lnTo>
                    <a:pt x="33" y="3"/>
                  </a:lnTo>
                  <a:lnTo>
                    <a:pt x="26" y="3"/>
                  </a:lnTo>
                  <a:lnTo>
                    <a:pt x="18" y="2"/>
                  </a:lnTo>
                  <a:lnTo>
                    <a:pt x="11" y="0"/>
                  </a:lnTo>
                  <a:lnTo>
                    <a:pt x="4" y="0"/>
                  </a:lnTo>
                  <a:lnTo>
                    <a:pt x="9" y="5"/>
                  </a:lnTo>
                  <a:lnTo>
                    <a:pt x="4" y="0"/>
                  </a:lnTo>
                  <a:lnTo>
                    <a:pt x="1" y="2"/>
                  </a:lnTo>
                  <a:lnTo>
                    <a:pt x="0" y="5"/>
                  </a:lnTo>
                  <a:lnTo>
                    <a:pt x="1" y="8"/>
                  </a:lnTo>
                  <a:lnTo>
                    <a:pt x="4" y="10"/>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92" name="Freeform 124"/>
            <p:cNvSpPr>
              <a:spLocks/>
            </p:cNvSpPr>
            <p:nvPr/>
          </p:nvSpPr>
          <p:spPr bwMode="auto">
            <a:xfrm>
              <a:off x="3356" y="3782"/>
              <a:ext cx="23" cy="23"/>
            </a:xfrm>
            <a:custGeom>
              <a:avLst/>
              <a:gdLst>
                <a:gd name="T0" fmla="*/ 0 w 69"/>
                <a:gd name="T1" fmla="*/ 10 h 71"/>
                <a:gd name="T2" fmla="*/ 6 w 69"/>
                <a:gd name="T3" fmla="*/ 14 h 71"/>
                <a:gd name="T4" fmla="*/ 17 w 69"/>
                <a:gd name="T5" fmla="*/ 11 h 71"/>
                <a:gd name="T6" fmla="*/ 29 w 69"/>
                <a:gd name="T7" fmla="*/ 11 h 71"/>
                <a:gd name="T8" fmla="*/ 39 w 69"/>
                <a:gd name="T9" fmla="*/ 13 h 71"/>
                <a:gd name="T10" fmla="*/ 45 w 69"/>
                <a:gd name="T11" fmla="*/ 16 h 71"/>
                <a:gd name="T12" fmla="*/ 52 w 69"/>
                <a:gd name="T13" fmla="*/ 23 h 71"/>
                <a:gd name="T14" fmla="*/ 56 w 69"/>
                <a:gd name="T15" fmla="*/ 33 h 71"/>
                <a:gd name="T16" fmla="*/ 60 w 69"/>
                <a:gd name="T17" fmla="*/ 49 h 71"/>
                <a:gd name="T18" fmla="*/ 60 w 69"/>
                <a:gd name="T19" fmla="*/ 71 h 71"/>
                <a:gd name="T20" fmla="*/ 69 w 69"/>
                <a:gd name="T21" fmla="*/ 71 h 71"/>
                <a:gd name="T22" fmla="*/ 69 w 69"/>
                <a:gd name="T23" fmla="*/ 49 h 71"/>
                <a:gd name="T24" fmla="*/ 65 w 69"/>
                <a:gd name="T25" fmla="*/ 31 h 71"/>
                <a:gd name="T26" fmla="*/ 61 w 69"/>
                <a:gd name="T27" fmla="*/ 18 h 71"/>
                <a:gd name="T28" fmla="*/ 52 w 69"/>
                <a:gd name="T29" fmla="*/ 9 h 71"/>
                <a:gd name="T30" fmla="*/ 41 w 69"/>
                <a:gd name="T31" fmla="*/ 3 h 71"/>
                <a:gd name="T32" fmla="*/ 29 w 69"/>
                <a:gd name="T33" fmla="*/ 0 h 71"/>
                <a:gd name="T34" fmla="*/ 17 w 69"/>
                <a:gd name="T35" fmla="*/ 2 h 71"/>
                <a:gd name="T36" fmla="*/ 3 w 69"/>
                <a:gd name="T37" fmla="*/ 5 h 71"/>
                <a:gd name="T38" fmla="*/ 9 w 69"/>
                <a:gd name="T39" fmla="*/ 8 h 71"/>
                <a:gd name="T40" fmla="*/ 3 w 69"/>
                <a:gd name="T41" fmla="*/ 5 h 71"/>
                <a:gd name="T42" fmla="*/ 1 w 69"/>
                <a:gd name="T43" fmla="*/ 7 h 71"/>
                <a:gd name="T44" fmla="*/ 0 w 69"/>
                <a:gd name="T45" fmla="*/ 10 h 71"/>
                <a:gd name="T46" fmla="*/ 2 w 69"/>
                <a:gd name="T47" fmla="*/ 13 h 71"/>
                <a:gd name="T48" fmla="*/ 6 w 69"/>
                <a:gd name="T49" fmla="*/ 14 h 71"/>
                <a:gd name="T50" fmla="*/ 0 w 69"/>
                <a:gd name="T51" fmla="*/ 1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 h="71">
                  <a:moveTo>
                    <a:pt x="0" y="10"/>
                  </a:moveTo>
                  <a:lnTo>
                    <a:pt x="6" y="14"/>
                  </a:lnTo>
                  <a:lnTo>
                    <a:pt x="17" y="11"/>
                  </a:lnTo>
                  <a:lnTo>
                    <a:pt x="29" y="11"/>
                  </a:lnTo>
                  <a:lnTo>
                    <a:pt x="39" y="13"/>
                  </a:lnTo>
                  <a:lnTo>
                    <a:pt x="45" y="16"/>
                  </a:lnTo>
                  <a:lnTo>
                    <a:pt x="52" y="23"/>
                  </a:lnTo>
                  <a:lnTo>
                    <a:pt x="56" y="33"/>
                  </a:lnTo>
                  <a:lnTo>
                    <a:pt x="60" y="49"/>
                  </a:lnTo>
                  <a:lnTo>
                    <a:pt x="60" y="71"/>
                  </a:lnTo>
                  <a:lnTo>
                    <a:pt x="69" y="71"/>
                  </a:lnTo>
                  <a:lnTo>
                    <a:pt x="69" y="49"/>
                  </a:lnTo>
                  <a:lnTo>
                    <a:pt x="65" y="31"/>
                  </a:lnTo>
                  <a:lnTo>
                    <a:pt x="61" y="18"/>
                  </a:lnTo>
                  <a:lnTo>
                    <a:pt x="52" y="9"/>
                  </a:lnTo>
                  <a:lnTo>
                    <a:pt x="41" y="3"/>
                  </a:lnTo>
                  <a:lnTo>
                    <a:pt x="29" y="0"/>
                  </a:lnTo>
                  <a:lnTo>
                    <a:pt x="17" y="2"/>
                  </a:lnTo>
                  <a:lnTo>
                    <a:pt x="3" y="5"/>
                  </a:lnTo>
                  <a:lnTo>
                    <a:pt x="9" y="8"/>
                  </a:lnTo>
                  <a:lnTo>
                    <a:pt x="3" y="5"/>
                  </a:lnTo>
                  <a:lnTo>
                    <a:pt x="1" y="7"/>
                  </a:lnTo>
                  <a:lnTo>
                    <a:pt x="0" y="10"/>
                  </a:lnTo>
                  <a:lnTo>
                    <a:pt x="2" y="13"/>
                  </a:lnTo>
                  <a:lnTo>
                    <a:pt x="6" y="14"/>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93" name="Freeform 125"/>
            <p:cNvSpPr>
              <a:spLocks/>
            </p:cNvSpPr>
            <p:nvPr/>
          </p:nvSpPr>
          <p:spPr bwMode="auto">
            <a:xfrm>
              <a:off x="3345" y="3776"/>
              <a:ext cx="14" cy="9"/>
            </a:xfrm>
            <a:custGeom>
              <a:avLst/>
              <a:gdLst>
                <a:gd name="T0" fmla="*/ 0 w 42"/>
                <a:gd name="T1" fmla="*/ 9 h 26"/>
                <a:gd name="T2" fmla="*/ 0 w 42"/>
                <a:gd name="T3" fmla="*/ 9 h 26"/>
                <a:gd name="T4" fmla="*/ 6 w 42"/>
                <a:gd name="T5" fmla="*/ 10 h 26"/>
                <a:gd name="T6" fmla="*/ 12 w 42"/>
                <a:gd name="T7" fmla="*/ 13 h 26"/>
                <a:gd name="T8" fmla="*/ 18 w 42"/>
                <a:gd name="T9" fmla="*/ 15 h 26"/>
                <a:gd name="T10" fmla="*/ 23 w 42"/>
                <a:gd name="T11" fmla="*/ 17 h 26"/>
                <a:gd name="T12" fmla="*/ 27 w 42"/>
                <a:gd name="T13" fmla="*/ 21 h 26"/>
                <a:gd name="T14" fmla="*/ 30 w 42"/>
                <a:gd name="T15" fmla="*/ 22 h 26"/>
                <a:gd name="T16" fmla="*/ 32 w 42"/>
                <a:gd name="T17" fmla="*/ 24 h 26"/>
                <a:gd name="T18" fmla="*/ 33 w 42"/>
                <a:gd name="T19" fmla="*/ 26 h 26"/>
                <a:gd name="T20" fmla="*/ 42 w 42"/>
                <a:gd name="T21" fmla="*/ 24 h 26"/>
                <a:gd name="T22" fmla="*/ 41 w 42"/>
                <a:gd name="T23" fmla="*/ 19 h 26"/>
                <a:gd name="T24" fmla="*/ 36 w 42"/>
                <a:gd name="T25" fmla="*/ 15 h 26"/>
                <a:gd name="T26" fmla="*/ 32 w 42"/>
                <a:gd name="T27" fmla="*/ 11 h 26"/>
                <a:gd name="T28" fmla="*/ 27 w 42"/>
                <a:gd name="T29" fmla="*/ 8 h 26"/>
                <a:gd name="T30" fmla="*/ 20 w 42"/>
                <a:gd name="T31" fmla="*/ 6 h 26"/>
                <a:gd name="T32" fmla="*/ 15 w 42"/>
                <a:gd name="T33" fmla="*/ 3 h 26"/>
                <a:gd name="T34" fmla="*/ 8 w 42"/>
                <a:gd name="T35" fmla="*/ 1 h 26"/>
                <a:gd name="T36" fmla="*/ 0 w 42"/>
                <a:gd name="T37" fmla="*/ 0 h 26"/>
                <a:gd name="T38" fmla="*/ 0 w 42"/>
                <a:gd name="T39" fmla="*/ 0 h 26"/>
                <a:gd name="T40" fmla="*/ 0 w 42"/>
                <a:gd name="T41" fmla="*/ 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 h="26">
                  <a:moveTo>
                    <a:pt x="0" y="9"/>
                  </a:moveTo>
                  <a:lnTo>
                    <a:pt x="0" y="9"/>
                  </a:lnTo>
                  <a:lnTo>
                    <a:pt x="6" y="10"/>
                  </a:lnTo>
                  <a:lnTo>
                    <a:pt x="12" y="13"/>
                  </a:lnTo>
                  <a:lnTo>
                    <a:pt x="18" y="15"/>
                  </a:lnTo>
                  <a:lnTo>
                    <a:pt x="23" y="17"/>
                  </a:lnTo>
                  <a:lnTo>
                    <a:pt x="27" y="21"/>
                  </a:lnTo>
                  <a:lnTo>
                    <a:pt x="30" y="22"/>
                  </a:lnTo>
                  <a:lnTo>
                    <a:pt x="32" y="24"/>
                  </a:lnTo>
                  <a:lnTo>
                    <a:pt x="33" y="26"/>
                  </a:lnTo>
                  <a:lnTo>
                    <a:pt x="42" y="24"/>
                  </a:lnTo>
                  <a:lnTo>
                    <a:pt x="41" y="19"/>
                  </a:lnTo>
                  <a:lnTo>
                    <a:pt x="36" y="15"/>
                  </a:lnTo>
                  <a:lnTo>
                    <a:pt x="32" y="11"/>
                  </a:lnTo>
                  <a:lnTo>
                    <a:pt x="27" y="8"/>
                  </a:lnTo>
                  <a:lnTo>
                    <a:pt x="20" y="6"/>
                  </a:lnTo>
                  <a:lnTo>
                    <a:pt x="15" y="3"/>
                  </a:lnTo>
                  <a:lnTo>
                    <a:pt x="8" y="1"/>
                  </a:lnTo>
                  <a:lnTo>
                    <a:pt x="0" y="0"/>
                  </a:lnTo>
                  <a:lnTo>
                    <a:pt x="0"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94" name="Freeform 126"/>
            <p:cNvSpPr>
              <a:spLocks/>
            </p:cNvSpPr>
            <p:nvPr/>
          </p:nvSpPr>
          <p:spPr bwMode="auto">
            <a:xfrm>
              <a:off x="3325" y="3776"/>
              <a:ext cx="20" cy="16"/>
            </a:xfrm>
            <a:custGeom>
              <a:avLst/>
              <a:gdLst>
                <a:gd name="T0" fmla="*/ 4 w 60"/>
                <a:gd name="T1" fmla="*/ 48 h 48"/>
                <a:gd name="T2" fmla="*/ 9 w 60"/>
                <a:gd name="T3" fmla="*/ 46 h 48"/>
                <a:gd name="T4" fmla="*/ 14 w 60"/>
                <a:gd name="T5" fmla="*/ 38 h 48"/>
                <a:gd name="T6" fmla="*/ 19 w 60"/>
                <a:gd name="T7" fmla="*/ 31 h 48"/>
                <a:gd name="T8" fmla="*/ 26 w 60"/>
                <a:gd name="T9" fmla="*/ 24 h 48"/>
                <a:gd name="T10" fmla="*/ 32 w 60"/>
                <a:gd name="T11" fmla="*/ 17 h 48"/>
                <a:gd name="T12" fmla="*/ 39 w 60"/>
                <a:gd name="T13" fmla="*/ 14 h 48"/>
                <a:gd name="T14" fmla="*/ 46 w 60"/>
                <a:gd name="T15" fmla="*/ 10 h 48"/>
                <a:gd name="T16" fmla="*/ 52 w 60"/>
                <a:gd name="T17" fmla="*/ 9 h 48"/>
                <a:gd name="T18" fmla="*/ 60 w 60"/>
                <a:gd name="T19" fmla="*/ 9 h 48"/>
                <a:gd name="T20" fmla="*/ 60 w 60"/>
                <a:gd name="T21" fmla="*/ 0 h 48"/>
                <a:gd name="T22" fmla="*/ 52 w 60"/>
                <a:gd name="T23" fmla="*/ 0 h 48"/>
                <a:gd name="T24" fmla="*/ 44 w 60"/>
                <a:gd name="T25" fmla="*/ 1 h 48"/>
                <a:gd name="T26" fmla="*/ 35 w 60"/>
                <a:gd name="T27" fmla="*/ 5 h 48"/>
                <a:gd name="T28" fmla="*/ 26 w 60"/>
                <a:gd name="T29" fmla="*/ 10 h 48"/>
                <a:gd name="T30" fmla="*/ 19 w 60"/>
                <a:gd name="T31" fmla="*/ 17 h 48"/>
                <a:gd name="T32" fmla="*/ 12 w 60"/>
                <a:gd name="T33" fmla="*/ 24 h 48"/>
                <a:gd name="T34" fmla="*/ 5 w 60"/>
                <a:gd name="T35" fmla="*/ 33 h 48"/>
                <a:gd name="T36" fmla="*/ 0 w 60"/>
                <a:gd name="T37" fmla="*/ 41 h 48"/>
                <a:gd name="T38" fmla="*/ 6 w 60"/>
                <a:gd name="T39" fmla="*/ 39 h 48"/>
                <a:gd name="T40" fmla="*/ 0 w 60"/>
                <a:gd name="T41" fmla="*/ 41 h 48"/>
                <a:gd name="T42" fmla="*/ 0 w 60"/>
                <a:gd name="T43" fmla="*/ 45 h 48"/>
                <a:gd name="T44" fmla="*/ 4 w 60"/>
                <a:gd name="T45" fmla="*/ 48 h 48"/>
                <a:gd name="T46" fmla="*/ 7 w 60"/>
                <a:gd name="T47" fmla="*/ 48 h 48"/>
                <a:gd name="T48" fmla="*/ 9 w 60"/>
                <a:gd name="T49" fmla="*/ 46 h 48"/>
                <a:gd name="T50" fmla="*/ 4 w 60"/>
                <a:gd name="T51"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48">
                  <a:moveTo>
                    <a:pt x="4" y="48"/>
                  </a:moveTo>
                  <a:lnTo>
                    <a:pt x="9" y="46"/>
                  </a:lnTo>
                  <a:lnTo>
                    <a:pt x="14" y="38"/>
                  </a:lnTo>
                  <a:lnTo>
                    <a:pt x="19" y="31"/>
                  </a:lnTo>
                  <a:lnTo>
                    <a:pt x="26" y="24"/>
                  </a:lnTo>
                  <a:lnTo>
                    <a:pt x="32" y="17"/>
                  </a:lnTo>
                  <a:lnTo>
                    <a:pt x="39" y="14"/>
                  </a:lnTo>
                  <a:lnTo>
                    <a:pt x="46" y="10"/>
                  </a:lnTo>
                  <a:lnTo>
                    <a:pt x="52" y="9"/>
                  </a:lnTo>
                  <a:lnTo>
                    <a:pt x="60" y="9"/>
                  </a:lnTo>
                  <a:lnTo>
                    <a:pt x="60" y="0"/>
                  </a:lnTo>
                  <a:lnTo>
                    <a:pt x="52" y="0"/>
                  </a:lnTo>
                  <a:lnTo>
                    <a:pt x="44" y="1"/>
                  </a:lnTo>
                  <a:lnTo>
                    <a:pt x="35" y="5"/>
                  </a:lnTo>
                  <a:lnTo>
                    <a:pt x="26" y="10"/>
                  </a:lnTo>
                  <a:lnTo>
                    <a:pt x="19" y="17"/>
                  </a:lnTo>
                  <a:lnTo>
                    <a:pt x="12" y="24"/>
                  </a:lnTo>
                  <a:lnTo>
                    <a:pt x="5" y="33"/>
                  </a:lnTo>
                  <a:lnTo>
                    <a:pt x="0" y="41"/>
                  </a:lnTo>
                  <a:lnTo>
                    <a:pt x="6" y="39"/>
                  </a:lnTo>
                  <a:lnTo>
                    <a:pt x="0" y="41"/>
                  </a:lnTo>
                  <a:lnTo>
                    <a:pt x="0" y="45"/>
                  </a:lnTo>
                  <a:lnTo>
                    <a:pt x="4" y="48"/>
                  </a:lnTo>
                  <a:lnTo>
                    <a:pt x="7" y="48"/>
                  </a:lnTo>
                  <a:lnTo>
                    <a:pt x="9" y="46"/>
                  </a:lnTo>
                  <a:lnTo>
                    <a:pt x="4" y="4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95" name="Freeform 127"/>
            <p:cNvSpPr>
              <a:spLocks/>
            </p:cNvSpPr>
            <p:nvPr/>
          </p:nvSpPr>
          <p:spPr bwMode="auto">
            <a:xfrm>
              <a:off x="3286" y="3787"/>
              <a:ext cx="41" cy="10"/>
            </a:xfrm>
            <a:custGeom>
              <a:avLst/>
              <a:gdLst>
                <a:gd name="T0" fmla="*/ 5 w 124"/>
                <a:gd name="T1" fmla="*/ 31 h 31"/>
                <a:gd name="T2" fmla="*/ 5 w 124"/>
                <a:gd name="T3" fmla="*/ 31 h 31"/>
                <a:gd name="T4" fmla="*/ 14 w 124"/>
                <a:gd name="T5" fmla="*/ 26 h 31"/>
                <a:gd name="T6" fmla="*/ 26 w 124"/>
                <a:gd name="T7" fmla="*/ 22 h 31"/>
                <a:gd name="T8" fmla="*/ 39 w 124"/>
                <a:gd name="T9" fmla="*/ 17 h 31"/>
                <a:gd name="T10" fmla="*/ 53 w 124"/>
                <a:gd name="T11" fmla="*/ 14 h 31"/>
                <a:gd name="T12" fmla="*/ 69 w 124"/>
                <a:gd name="T13" fmla="*/ 11 h 31"/>
                <a:gd name="T14" fmla="*/ 86 w 124"/>
                <a:gd name="T15" fmla="*/ 11 h 31"/>
                <a:gd name="T16" fmla="*/ 103 w 124"/>
                <a:gd name="T17" fmla="*/ 12 h 31"/>
                <a:gd name="T18" fmla="*/ 122 w 124"/>
                <a:gd name="T19" fmla="*/ 17 h 31"/>
                <a:gd name="T20" fmla="*/ 124 w 124"/>
                <a:gd name="T21" fmla="*/ 8 h 31"/>
                <a:gd name="T22" fmla="*/ 103 w 124"/>
                <a:gd name="T23" fmla="*/ 3 h 31"/>
                <a:gd name="T24" fmla="*/ 86 w 124"/>
                <a:gd name="T25" fmla="*/ 0 h 31"/>
                <a:gd name="T26" fmla="*/ 69 w 124"/>
                <a:gd name="T27" fmla="*/ 2 h 31"/>
                <a:gd name="T28" fmla="*/ 53 w 124"/>
                <a:gd name="T29" fmla="*/ 4 h 31"/>
                <a:gd name="T30" fmla="*/ 37 w 124"/>
                <a:gd name="T31" fmla="*/ 8 h 31"/>
                <a:gd name="T32" fmla="*/ 23 w 124"/>
                <a:gd name="T33" fmla="*/ 12 h 31"/>
                <a:gd name="T34" fmla="*/ 12 w 124"/>
                <a:gd name="T35" fmla="*/ 17 h 31"/>
                <a:gd name="T36" fmla="*/ 0 w 124"/>
                <a:gd name="T37" fmla="*/ 22 h 31"/>
                <a:gd name="T38" fmla="*/ 0 w 124"/>
                <a:gd name="T39" fmla="*/ 22 h 31"/>
                <a:gd name="T40" fmla="*/ 5 w 124"/>
                <a:gd name="T41"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4" h="31">
                  <a:moveTo>
                    <a:pt x="5" y="31"/>
                  </a:moveTo>
                  <a:lnTo>
                    <a:pt x="5" y="31"/>
                  </a:lnTo>
                  <a:lnTo>
                    <a:pt x="14" y="26"/>
                  </a:lnTo>
                  <a:lnTo>
                    <a:pt x="26" y="22"/>
                  </a:lnTo>
                  <a:lnTo>
                    <a:pt x="39" y="17"/>
                  </a:lnTo>
                  <a:lnTo>
                    <a:pt x="53" y="14"/>
                  </a:lnTo>
                  <a:lnTo>
                    <a:pt x="69" y="11"/>
                  </a:lnTo>
                  <a:lnTo>
                    <a:pt x="86" y="11"/>
                  </a:lnTo>
                  <a:lnTo>
                    <a:pt x="103" y="12"/>
                  </a:lnTo>
                  <a:lnTo>
                    <a:pt x="122" y="17"/>
                  </a:lnTo>
                  <a:lnTo>
                    <a:pt x="124" y="8"/>
                  </a:lnTo>
                  <a:lnTo>
                    <a:pt x="103" y="3"/>
                  </a:lnTo>
                  <a:lnTo>
                    <a:pt x="86" y="0"/>
                  </a:lnTo>
                  <a:lnTo>
                    <a:pt x="69" y="2"/>
                  </a:lnTo>
                  <a:lnTo>
                    <a:pt x="53" y="4"/>
                  </a:lnTo>
                  <a:lnTo>
                    <a:pt x="37" y="8"/>
                  </a:lnTo>
                  <a:lnTo>
                    <a:pt x="23" y="12"/>
                  </a:lnTo>
                  <a:lnTo>
                    <a:pt x="12" y="17"/>
                  </a:lnTo>
                  <a:lnTo>
                    <a:pt x="0" y="22"/>
                  </a:lnTo>
                  <a:lnTo>
                    <a:pt x="0" y="22"/>
                  </a:lnTo>
                  <a:lnTo>
                    <a:pt x="5" y="3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96" name="Freeform 128"/>
            <p:cNvSpPr>
              <a:spLocks/>
            </p:cNvSpPr>
            <p:nvPr/>
          </p:nvSpPr>
          <p:spPr bwMode="auto">
            <a:xfrm>
              <a:off x="3274" y="3794"/>
              <a:ext cx="14" cy="25"/>
            </a:xfrm>
            <a:custGeom>
              <a:avLst/>
              <a:gdLst>
                <a:gd name="T0" fmla="*/ 11 w 41"/>
                <a:gd name="T1" fmla="*/ 74 h 74"/>
                <a:gd name="T2" fmla="*/ 11 w 41"/>
                <a:gd name="T3" fmla="*/ 74 h 74"/>
                <a:gd name="T4" fmla="*/ 11 w 41"/>
                <a:gd name="T5" fmla="*/ 61 h 74"/>
                <a:gd name="T6" fmla="*/ 17 w 41"/>
                <a:gd name="T7" fmla="*/ 42 h 74"/>
                <a:gd name="T8" fmla="*/ 27 w 41"/>
                <a:gd name="T9" fmla="*/ 22 h 74"/>
                <a:gd name="T10" fmla="*/ 41 w 41"/>
                <a:gd name="T11" fmla="*/ 9 h 74"/>
                <a:gd name="T12" fmla="*/ 36 w 41"/>
                <a:gd name="T13" fmla="*/ 0 h 74"/>
                <a:gd name="T14" fmla="*/ 18 w 41"/>
                <a:gd name="T15" fmla="*/ 18 h 74"/>
                <a:gd name="T16" fmla="*/ 8 w 41"/>
                <a:gd name="T17" fmla="*/ 40 h 74"/>
                <a:gd name="T18" fmla="*/ 2 w 41"/>
                <a:gd name="T19" fmla="*/ 61 h 74"/>
                <a:gd name="T20" fmla="*/ 0 w 41"/>
                <a:gd name="T21" fmla="*/ 74 h 74"/>
                <a:gd name="T22" fmla="*/ 0 w 41"/>
                <a:gd name="T23" fmla="*/ 74 h 74"/>
                <a:gd name="T24" fmla="*/ 11 w 41"/>
                <a:gd name="T25"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74">
                  <a:moveTo>
                    <a:pt x="11" y="74"/>
                  </a:moveTo>
                  <a:lnTo>
                    <a:pt x="11" y="74"/>
                  </a:lnTo>
                  <a:lnTo>
                    <a:pt x="11" y="61"/>
                  </a:lnTo>
                  <a:lnTo>
                    <a:pt x="17" y="42"/>
                  </a:lnTo>
                  <a:lnTo>
                    <a:pt x="27" y="22"/>
                  </a:lnTo>
                  <a:lnTo>
                    <a:pt x="41" y="9"/>
                  </a:lnTo>
                  <a:lnTo>
                    <a:pt x="36" y="0"/>
                  </a:lnTo>
                  <a:lnTo>
                    <a:pt x="18" y="18"/>
                  </a:lnTo>
                  <a:lnTo>
                    <a:pt x="8" y="40"/>
                  </a:lnTo>
                  <a:lnTo>
                    <a:pt x="2" y="61"/>
                  </a:lnTo>
                  <a:lnTo>
                    <a:pt x="0" y="74"/>
                  </a:lnTo>
                  <a:lnTo>
                    <a:pt x="0" y="74"/>
                  </a:lnTo>
                  <a:lnTo>
                    <a:pt x="11" y="7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97" name="Freeform 129"/>
            <p:cNvSpPr>
              <a:spLocks/>
            </p:cNvSpPr>
            <p:nvPr/>
          </p:nvSpPr>
          <p:spPr bwMode="auto">
            <a:xfrm>
              <a:off x="3268" y="3817"/>
              <a:ext cx="10" cy="5"/>
            </a:xfrm>
            <a:custGeom>
              <a:avLst/>
              <a:gdLst>
                <a:gd name="T0" fmla="*/ 0 w 30"/>
                <a:gd name="T1" fmla="*/ 7 h 14"/>
                <a:gd name="T2" fmla="*/ 0 w 30"/>
                <a:gd name="T3" fmla="*/ 7 h 14"/>
                <a:gd name="T4" fmla="*/ 7 w 30"/>
                <a:gd name="T5" fmla="*/ 12 h 14"/>
                <a:gd name="T6" fmla="*/ 17 w 30"/>
                <a:gd name="T7" fmla="*/ 14 h 14"/>
                <a:gd name="T8" fmla="*/ 25 w 30"/>
                <a:gd name="T9" fmla="*/ 13 h 14"/>
                <a:gd name="T10" fmla="*/ 30 w 30"/>
                <a:gd name="T11" fmla="*/ 5 h 14"/>
                <a:gd name="T12" fmla="*/ 19 w 30"/>
                <a:gd name="T13" fmla="*/ 5 h 14"/>
                <a:gd name="T14" fmla="*/ 20 w 30"/>
                <a:gd name="T15" fmla="*/ 4 h 14"/>
                <a:gd name="T16" fmla="*/ 17 w 30"/>
                <a:gd name="T17" fmla="*/ 5 h 14"/>
                <a:gd name="T18" fmla="*/ 12 w 30"/>
                <a:gd name="T19" fmla="*/ 3 h 14"/>
                <a:gd name="T20" fmla="*/ 7 w 30"/>
                <a:gd name="T21" fmla="*/ 0 h 14"/>
                <a:gd name="T22" fmla="*/ 7 w 30"/>
                <a:gd name="T23" fmla="*/ 0 h 14"/>
                <a:gd name="T24" fmla="*/ 0 w 30"/>
                <a:gd name="T25"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14">
                  <a:moveTo>
                    <a:pt x="0" y="7"/>
                  </a:moveTo>
                  <a:lnTo>
                    <a:pt x="0" y="7"/>
                  </a:lnTo>
                  <a:lnTo>
                    <a:pt x="7" y="12"/>
                  </a:lnTo>
                  <a:lnTo>
                    <a:pt x="17" y="14"/>
                  </a:lnTo>
                  <a:lnTo>
                    <a:pt x="25" y="13"/>
                  </a:lnTo>
                  <a:lnTo>
                    <a:pt x="30" y="5"/>
                  </a:lnTo>
                  <a:lnTo>
                    <a:pt x="19" y="5"/>
                  </a:lnTo>
                  <a:lnTo>
                    <a:pt x="20" y="4"/>
                  </a:lnTo>
                  <a:lnTo>
                    <a:pt x="17" y="5"/>
                  </a:lnTo>
                  <a:lnTo>
                    <a:pt x="12" y="3"/>
                  </a:lnTo>
                  <a:lnTo>
                    <a:pt x="7" y="0"/>
                  </a:lnTo>
                  <a:lnTo>
                    <a:pt x="7" y="0"/>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98" name="Freeform 130"/>
            <p:cNvSpPr>
              <a:spLocks/>
            </p:cNvSpPr>
            <p:nvPr/>
          </p:nvSpPr>
          <p:spPr bwMode="auto">
            <a:xfrm>
              <a:off x="3262" y="3816"/>
              <a:ext cx="8" cy="4"/>
            </a:xfrm>
            <a:custGeom>
              <a:avLst/>
              <a:gdLst>
                <a:gd name="T0" fmla="*/ 4 w 23"/>
                <a:gd name="T1" fmla="*/ 12 h 12"/>
                <a:gd name="T2" fmla="*/ 5 w 23"/>
                <a:gd name="T3" fmla="*/ 12 h 12"/>
                <a:gd name="T4" fmla="*/ 8 w 23"/>
                <a:gd name="T5" fmla="*/ 10 h 12"/>
                <a:gd name="T6" fmla="*/ 12 w 23"/>
                <a:gd name="T7" fmla="*/ 9 h 12"/>
                <a:gd name="T8" fmla="*/ 15 w 23"/>
                <a:gd name="T9" fmla="*/ 9 h 12"/>
                <a:gd name="T10" fmla="*/ 16 w 23"/>
                <a:gd name="T11" fmla="*/ 11 h 12"/>
                <a:gd name="T12" fmla="*/ 23 w 23"/>
                <a:gd name="T13" fmla="*/ 4 h 12"/>
                <a:gd name="T14" fmla="*/ 18 w 23"/>
                <a:gd name="T15" fmla="*/ 0 h 12"/>
                <a:gd name="T16" fmla="*/ 12 w 23"/>
                <a:gd name="T17" fmla="*/ 0 h 12"/>
                <a:gd name="T18" fmla="*/ 6 w 23"/>
                <a:gd name="T19" fmla="*/ 1 h 12"/>
                <a:gd name="T20" fmla="*/ 0 w 23"/>
                <a:gd name="T21" fmla="*/ 3 h 12"/>
                <a:gd name="T22" fmla="*/ 2 w 23"/>
                <a:gd name="T23" fmla="*/ 3 h 12"/>
                <a:gd name="T24" fmla="*/ 4 w 23"/>
                <a:gd name="T25"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12">
                  <a:moveTo>
                    <a:pt x="4" y="12"/>
                  </a:moveTo>
                  <a:lnTo>
                    <a:pt x="5" y="12"/>
                  </a:lnTo>
                  <a:lnTo>
                    <a:pt x="8" y="10"/>
                  </a:lnTo>
                  <a:lnTo>
                    <a:pt x="12" y="9"/>
                  </a:lnTo>
                  <a:lnTo>
                    <a:pt x="15" y="9"/>
                  </a:lnTo>
                  <a:lnTo>
                    <a:pt x="16" y="11"/>
                  </a:lnTo>
                  <a:lnTo>
                    <a:pt x="23" y="4"/>
                  </a:lnTo>
                  <a:lnTo>
                    <a:pt x="18" y="0"/>
                  </a:lnTo>
                  <a:lnTo>
                    <a:pt x="12" y="0"/>
                  </a:lnTo>
                  <a:lnTo>
                    <a:pt x="6" y="1"/>
                  </a:lnTo>
                  <a:lnTo>
                    <a:pt x="0" y="3"/>
                  </a:lnTo>
                  <a:lnTo>
                    <a:pt x="2" y="3"/>
                  </a:lnTo>
                  <a:lnTo>
                    <a:pt x="4"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699" name="Freeform 131"/>
            <p:cNvSpPr>
              <a:spLocks/>
            </p:cNvSpPr>
            <p:nvPr/>
          </p:nvSpPr>
          <p:spPr bwMode="auto">
            <a:xfrm>
              <a:off x="3253" y="3816"/>
              <a:ext cx="11" cy="4"/>
            </a:xfrm>
            <a:custGeom>
              <a:avLst/>
              <a:gdLst>
                <a:gd name="T0" fmla="*/ 0 w 32"/>
                <a:gd name="T1" fmla="*/ 9 h 11"/>
                <a:gd name="T2" fmla="*/ 0 w 32"/>
                <a:gd name="T3" fmla="*/ 9 h 11"/>
                <a:gd name="T4" fmla="*/ 9 w 32"/>
                <a:gd name="T5" fmla="*/ 9 h 11"/>
                <a:gd name="T6" fmla="*/ 17 w 32"/>
                <a:gd name="T7" fmla="*/ 10 h 11"/>
                <a:gd name="T8" fmla="*/ 25 w 32"/>
                <a:gd name="T9" fmla="*/ 11 h 11"/>
                <a:gd name="T10" fmla="*/ 32 w 32"/>
                <a:gd name="T11" fmla="*/ 11 h 11"/>
                <a:gd name="T12" fmla="*/ 30 w 32"/>
                <a:gd name="T13" fmla="*/ 2 h 11"/>
                <a:gd name="T14" fmla="*/ 25 w 32"/>
                <a:gd name="T15" fmla="*/ 2 h 11"/>
                <a:gd name="T16" fmla="*/ 17 w 32"/>
                <a:gd name="T17" fmla="*/ 1 h 11"/>
                <a:gd name="T18" fmla="*/ 9 w 32"/>
                <a:gd name="T19" fmla="*/ 0 h 11"/>
                <a:gd name="T20" fmla="*/ 0 w 32"/>
                <a:gd name="T21" fmla="*/ 0 h 11"/>
                <a:gd name="T22" fmla="*/ 0 w 32"/>
                <a:gd name="T23" fmla="*/ 0 h 11"/>
                <a:gd name="T24" fmla="*/ 0 w 32"/>
                <a:gd name="T25"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1">
                  <a:moveTo>
                    <a:pt x="0" y="9"/>
                  </a:moveTo>
                  <a:lnTo>
                    <a:pt x="0" y="9"/>
                  </a:lnTo>
                  <a:lnTo>
                    <a:pt x="9" y="9"/>
                  </a:lnTo>
                  <a:lnTo>
                    <a:pt x="17" y="10"/>
                  </a:lnTo>
                  <a:lnTo>
                    <a:pt x="25" y="11"/>
                  </a:lnTo>
                  <a:lnTo>
                    <a:pt x="32" y="11"/>
                  </a:lnTo>
                  <a:lnTo>
                    <a:pt x="30" y="2"/>
                  </a:lnTo>
                  <a:lnTo>
                    <a:pt x="25" y="2"/>
                  </a:lnTo>
                  <a:lnTo>
                    <a:pt x="17" y="1"/>
                  </a:lnTo>
                  <a:lnTo>
                    <a:pt x="9" y="0"/>
                  </a:lnTo>
                  <a:lnTo>
                    <a:pt x="0" y="0"/>
                  </a:lnTo>
                  <a:lnTo>
                    <a:pt x="0"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00" name="Freeform 132"/>
            <p:cNvSpPr>
              <a:spLocks/>
            </p:cNvSpPr>
            <p:nvPr/>
          </p:nvSpPr>
          <p:spPr bwMode="auto">
            <a:xfrm>
              <a:off x="3237" y="3816"/>
              <a:ext cx="16" cy="22"/>
            </a:xfrm>
            <a:custGeom>
              <a:avLst/>
              <a:gdLst>
                <a:gd name="T0" fmla="*/ 6 w 47"/>
                <a:gd name="T1" fmla="*/ 65 h 65"/>
                <a:gd name="T2" fmla="*/ 9 w 47"/>
                <a:gd name="T3" fmla="*/ 62 h 65"/>
                <a:gd name="T4" fmla="*/ 13 w 47"/>
                <a:gd name="T5" fmla="*/ 56 h 65"/>
                <a:gd name="T6" fmla="*/ 17 w 47"/>
                <a:gd name="T7" fmla="*/ 48 h 65"/>
                <a:gd name="T8" fmla="*/ 23 w 47"/>
                <a:gd name="T9" fmla="*/ 39 h 65"/>
                <a:gd name="T10" fmla="*/ 29 w 47"/>
                <a:gd name="T11" fmla="*/ 30 h 65"/>
                <a:gd name="T12" fmla="*/ 33 w 47"/>
                <a:gd name="T13" fmla="*/ 23 h 65"/>
                <a:gd name="T14" fmla="*/ 40 w 47"/>
                <a:gd name="T15" fmla="*/ 16 h 65"/>
                <a:gd name="T16" fmla="*/ 46 w 47"/>
                <a:gd name="T17" fmla="*/ 10 h 65"/>
                <a:gd name="T18" fmla="*/ 47 w 47"/>
                <a:gd name="T19" fmla="*/ 9 h 65"/>
                <a:gd name="T20" fmla="*/ 47 w 47"/>
                <a:gd name="T21" fmla="*/ 0 h 65"/>
                <a:gd name="T22" fmla="*/ 39 w 47"/>
                <a:gd name="T23" fmla="*/ 3 h 65"/>
                <a:gd name="T24" fmla="*/ 33 w 47"/>
                <a:gd name="T25" fmla="*/ 9 h 65"/>
                <a:gd name="T26" fmla="*/ 26 w 47"/>
                <a:gd name="T27" fmla="*/ 16 h 65"/>
                <a:gd name="T28" fmla="*/ 19 w 47"/>
                <a:gd name="T29" fmla="*/ 25 h 65"/>
                <a:gd name="T30" fmla="*/ 14 w 47"/>
                <a:gd name="T31" fmla="*/ 34 h 65"/>
                <a:gd name="T32" fmla="*/ 8 w 47"/>
                <a:gd name="T33" fmla="*/ 44 h 65"/>
                <a:gd name="T34" fmla="*/ 3 w 47"/>
                <a:gd name="T35" fmla="*/ 52 h 65"/>
                <a:gd name="T36" fmla="*/ 0 w 47"/>
                <a:gd name="T37" fmla="*/ 60 h 65"/>
                <a:gd name="T38" fmla="*/ 3 w 47"/>
                <a:gd name="T39" fmla="*/ 56 h 65"/>
                <a:gd name="T40" fmla="*/ 0 w 47"/>
                <a:gd name="T41" fmla="*/ 60 h 65"/>
                <a:gd name="T42" fmla="*/ 1 w 47"/>
                <a:gd name="T43" fmla="*/ 63 h 65"/>
                <a:gd name="T44" fmla="*/ 3 w 47"/>
                <a:gd name="T45" fmla="*/ 65 h 65"/>
                <a:gd name="T46" fmla="*/ 7 w 47"/>
                <a:gd name="T47" fmla="*/ 64 h 65"/>
                <a:gd name="T48" fmla="*/ 9 w 47"/>
                <a:gd name="T49" fmla="*/ 62 h 65"/>
                <a:gd name="T50" fmla="*/ 6 w 47"/>
                <a:gd name="T51"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7" h="65">
                  <a:moveTo>
                    <a:pt x="6" y="65"/>
                  </a:moveTo>
                  <a:lnTo>
                    <a:pt x="9" y="62"/>
                  </a:lnTo>
                  <a:lnTo>
                    <a:pt x="13" y="56"/>
                  </a:lnTo>
                  <a:lnTo>
                    <a:pt x="17" y="48"/>
                  </a:lnTo>
                  <a:lnTo>
                    <a:pt x="23" y="39"/>
                  </a:lnTo>
                  <a:lnTo>
                    <a:pt x="29" y="30"/>
                  </a:lnTo>
                  <a:lnTo>
                    <a:pt x="33" y="23"/>
                  </a:lnTo>
                  <a:lnTo>
                    <a:pt x="40" y="16"/>
                  </a:lnTo>
                  <a:lnTo>
                    <a:pt x="46" y="10"/>
                  </a:lnTo>
                  <a:lnTo>
                    <a:pt x="47" y="9"/>
                  </a:lnTo>
                  <a:lnTo>
                    <a:pt x="47" y="0"/>
                  </a:lnTo>
                  <a:lnTo>
                    <a:pt x="39" y="3"/>
                  </a:lnTo>
                  <a:lnTo>
                    <a:pt x="33" y="9"/>
                  </a:lnTo>
                  <a:lnTo>
                    <a:pt x="26" y="16"/>
                  </a:lnTo>
                  <a:lnTo>
                    <a:pt x="19" y="25"/>
                  </a:lnTo>
                  <a:lnTo>
                    <a:pt x="14" y="34"/>
                  </a:lnTo>
                  <a:lnTo>
                    <a:pt x="8" y="44"/>
                  </a:lnTo>
                  <a:lnTo>
                    <a:pt x="3" y="52"/>
                  </a:lnTo>
                  <a:lnTo>
                    <a:pt x="0" y="60"/>
                  </a:lnTo>
                  <a:lnTo>
                    <a:pt x="3" y="56"/>
                  </a:lnTo>
                  <a:lnTo>
                    <a:pt x="0" y="60"/>
                  </a:lnTo>
                  <a:lnTo>
                    <a:pt x="1" y="63"/>
                  </a:lnTo>
                  <a:lnTo>
                    <a:pt x="3" y="65"/>
                  </a:lnTo>
                  <a:lnTo>
                    <a:pt x="7" y="64"/>
                  </a:lnTo>
                  <a:lnTo>
                    <a:pt x="9" y="62"/>
                  </a:lnTo>
                  <a:lnTo>
                    <a:pt x="6" y="6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01" name="Freeform 133"/>
            <p:cNvSpPr>
              <a:spLocks/>
            </p:cNvSpPr>
            <p:nvPr/>
          </p:nvSpPr>
          <p:spPr bwMode="auto">
            <a:xfrm>
              <a:off x="3231" y="3835"/>
              <a:ext cx="8" cy="18"/>
            </a:xfrm>
            <a:custGeom>
              <a:avLst/>
              <a:gdLst>
                <a:gd name="T0" fmla="*/ 11 w 24"/>
                <a:gd name="T1" fmla="*/ 47 h 54"/>
                <a:gd name="T2" fmla="*/ 11 w 24"/>
                <a:gd name="T3" fmla="*/ 47 h 54"/>
                <a:gd name="T4" fmla="*/ 11 w 24"/>
                <a:gd name="T5" fmla="*/ 40 h 54"/>
                <a:gd name="T6" fmla="*/ 13 w 24"/>
                <a:gd name="T7" fmla="*/ 26 h 54"/>
                <a:gd name="T8" fmla="*/ 20 w 24"/>
                <a:gd name="T9" fmla="*/ 15 h 54"/>
                <a:gd name="T10" fmla="*/ 24 w 24"/>
                <a:gd name="T11" fmla="*/ 9 h 54"/>
                <a:gd name="T12" fmla="*/ 21 w 24"/>
                <a:gd name="T13" fmla="*/ 0 h 54"/>
                <a:gd name="T14" fmla="*/ 11 w 24"/>
                <a:gd name="T15" fmla="*/ 10 h 54"/>
                <a:gd name="T16" fmla="*/ 4 w 24"/>
                <a:gd name="T17" fmla="*/ 24 h 54"/>
                <a:gd name="T18" fmla="*/ 0 w 24"/>
                <a:gd name="T19" fmla="*/ 40 h 54"/>
                <a:gd name="T20" fmla="*/ 4 w 24"/>
                <a:gd name="T21" fmla="*/ 54 h 54"/>
                <a:gd name="T22" fmla="*/ 4 w 24"/>
                <a:gd name="T23" fmla="*/ 54 h 54"/>
                <a:gd name="T24" fmla="*/ 11 w 24"/>
                <a:gd name="T25"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4">
                  <a:moveTo>
                    <a:pt x="11" y="47"/>
                  </a:moveTo>
                  <a:lnTo>
                    <a:pt x="11" y="47"/>
                  </a:lnTo>
                  <a:lnTo>
                    <a:pt x="11" y="40"/>
                  </a:lnTo>
                  <a:lnTo>
                    <a:pt x="13" y="26"/>
                  </a:lnTo>
                  <a:lnTo>
                    <a:pt x="20" y="15"/>
                  </a:lnTo>
                  <a:lnTo>
                    <a:pt x="24" y="9"/>
                  </a:lnTo>
                  <a:lnTo>
                    <a:pt x="21" y="0"/>
                  </a:lnTo>
                  <a:lnTo>
                    <a:pt x="11" y="10"/>
                  </a:lnTo>
                  <a:lnTo>
                    <a:pt x="4" y="24"/>
                  </a:lnTo>
                  <a:lnTo>
                    <a:pt x="0" y="40"/>
                  </a:lnTo>
                  <a:lnTo>
                    <a:pt x="4" y="54"/>
                  </a:lnTo>
                  <a:lnTo>
                    <a:pt x="4" y="54"/>
                  </a:lnTo>
                  <a:lnTo>
                    <a:pt x="11" y="4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02" name="Freeform 134"/>
            <p:cNvSpPr>
              <a:spLocks/>
            </p:cNvSpPr>
            <p:nvPr/>
          </p:nvSpPr>
          <p:spPr bwMode="auto">
            <a:xfrm>
              <a:off x="3233" y="3850"/>
              <a:ext cx="9" cy="15"/>
            </a:xfrm>
            <a:custGeom>
              <a:avLst/>
              <a:gdLst>
                <a:gd name="T0" fmla="*/ 25 w 29"/>
                <a:gd name="T1" fmla="*/ 45 h 45"/>
                <a:gd name="T2" fmla="*/ 25 w 29"/>
                <a:gd name="T3" fmla="*/ 45 h 45"/>
                <a:gd name="T4" fmla="*/ 29 w 29"/>
                <a:gd name="T5" fmla="*/ 33 h 45"/>
                <a:gd name="T6" fmla="*/ 24 w 29"/>
                <a:gd name="T7" fmla="*/ 21 h 45"/>
                <a:gd name="T8" fmla="*/ 15 w 29"/>
                <a:gd name="T9" fmla="*/ 8 h 45"/>
                <a:gd name="T10" fmla="*/ 7 w 29"/>
                <a:gd name="T11" fmla="*/ 0 h 45"/>
                <a:gd name="T12" fmla="*/ 0 w 29"/>
                <a:gd name="T13" fmla="*/ 7 h 45"/>
                <a:gd name="T14" fmla="*/ 8 w 29"/>
                <a:gd name="T15" fmla="*/ 15 h 45"/>
                <a:gd name="T16" fmla="*/ 15 w 29"/>
                <a:gd name="T17" fmla="*/ 25 h 45"/>
                <a:gd name="T18" fmla="*/ 20 w 29"/>
                <a:gd name="T19" fmla="*/ 33 h 45"/>
                <a:gd name="T20" fmla="*/ 21 w 29"/>
                <a:gd name="T21" fmla="*/ 36 h 45"/>
                <a:gd name="T22" fmla="*/ 21 w 29"/>
                <a:gd name="T23" fmla="*/ 36 h 45"/>
                <a:gd name="T24" fmla="*/ 25 w 29"/>
                <a:gd name="T2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45">
                  <a:moveTo>
                    <a:pt x="25" y="45"/>
                  </a:moveTo>
                  <a:lnTo>
                    <a:pt x="25" y="45"/>
                  </a:lnTo>
                  <a:lnTo>
                    <a:pt x="29" y="33"/>
                  </a:lnTo>
                  <a:lnTo>
                    <a:pt x="24" y="21"/>
                  </a:lnTo>
                  <a:lnTo>
                    <a:pt x="15" y="8"/>
                  </a:lnTo>
                  <a:lnTo>
                    <a:pt x="7" y="0"/>
                  </a:lnTo>
                  <a:lnTo>
                    <a:pt x="0" y="7"/>
                  </a:lnTo>
                  <a:lnTo>
                    <a:pt x="8" y="15"/>
                  </a:lnTo>
                  <a:lnTo>
                    <a:pt x="15" y="25"/>
                  </a:lnTo>
                  <a:lnTo>
                    <a:pt x="20" y="33"/>
                  </a:lnTo>
                  <a:lnTo>
                    <a:pt x="21" y="36"/>
                  </a:lnTo>
                  <a:lnTo>
                    <a:pt x="21" y="36"/>
                  </a:lnTo>
                  <a:lnTo>
                    <a:pt x="25" y="4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03" name="Freeform 135"/>
            <p:cNvSpPr>
              <a:spLocks/>
            </p:cNvSpPr>
            <p:nvPr/>
          </p:nvSpPr>
          <p:spPr bwMode="auto">
            <a:xfrm>
              <a:off x="3225" y="3860"/>
              <a:ext cx="16" cy="6"/>
            </a:xfrm>
            <a:custGeom>
              <a:avLst/>
              <a:gdLst>
                <a:gd name="T0" fmla="*/ 10 w 47"/>
                <a:gd name="T1" fmla="*/ 5 h 19"/>
                <a:gd name="T2" fmla="*/ 3 w 47"/>
                <a:gd name="T3" fmla="*/ 9 h 19"/>
                <a:gd name="T4" fmla="*/ 7 w 47"/>
                <a:gd name="T5" fmla="*/ 12 h 19"/>
                <a:gd name="T6" fmla="*/ 14 w 47"/>
                <a:gd name="T7" fmla="*/ 14 h 19"/>
                <a:gd name="T8" fmla="*/ 20 w 47"/>
                <a:gd name="T9" fmla="*/ 17 h 19"/>
                <a:gd name="T10" fmla="*/ 26 w 47"/>
                <a:gd name="T11" fmla="*/ 18 h 19"/>
                <a:gd name="T12" fmla="*/ 31 w 47"/>
                <a:gd name="T13" fmla="*/ 19 h 19"/>
                <a:gd name="T14" fmla="*/ 37 w 47"/>
                <a:gd name="T15" fmla="*/ 19 h 19"/>
                <a:gd name="T16" fmla="*/ 43 w 47"/>
                <a:gd name="T17" fmla="*/ 18 h 19"/>
                <a:gd name="T18" fmla="*/ 47 w 47"/>
                <a:gd name="T19" fmla="*/ 17 h 19"/>
                <a:gd name="T20" fmla="*/ 43 w 47"/>
                <a:gd name="T21" fmla="*/ 8 h 19"/>
                <a:gd name="T22" fmla="*/ 41 w 47"/>
                <a:gd name="T23" fmla="*/ 9 h 19"/>
                <a:gd name="T24" fmla="*/ 37 w 47"/>
                <a:gd name="T25" fmla="*/ 10 h 19"/>
                <a:gd name="T26" fmla="*/ 31 w 47"/>
                <a:gd name="T27" fmla="*/ 10 h 19"/>
                <a:gd name="T28" fmla="*/ 28 w 47"/>
                <a:gd name="T29" fmla="*/ 9 h 19"/>
                <a:gd name="T30" fmla="*/ 22 w 47"/>
                <a:gd name="T31" fmla="*/ 8 h 19"/>
                <a:gd name="T32" fmla="*/ 16 w 47"/>
                <a:gd name="T33" fmla="*/ 5 h 19"/>
                <a:gd name="T34" fmla="*/ 12 w 47"/>
                <a:gd name="T35" fmla="*/ 3 h 19"/>
                <a:gd name="T36" fmla="*/ 7 w 47"/>
                <a:gd name="T37" fmla="*/ 0 h 19"/>
                <a:gd name="T38" fmla="*/ 0 w 47"/>
                <a:gd name="T39" fmla="*/ 3 h 19"/>
                <a:gd name="T40" fmla="*/ 7 w 47"/>
                <a:gd name="T41" fmla="*/ 0 h 19"/>
                <a:gd name="T42" fmla="*/ 4 w 47"/>
                <a:gd name="T43" fmla="*/ 0 h 19"/>
                <a:gd name="T44" fmla="*/ 0 w 47"/>
                <a:gd name="T45" fmla="*/ 2 h 19"/>
                <a:gd name="T46" fmla="*/ 0 w 47"/>
                <a:gd name="T47" fmla="*/ 6 h 19"/>
                <a:gd name="T48" fmla="*/ 3 w 47"/>
                <a:gd name="T49" fmla="*/ 9 h 19"/>
                <a:gd name="T50" fmla="*/ 10 w 47"/>
                <a:gd name="T51"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7" h="19">
                  <a:moveTo>
                    <a:pt x="10" y="5"/>
                  </a:moveTo>
                  <a:lnTo>
                    <a:pt x="3" y="9"/>
                  </a:lnTo>
                  <a:lnTo>
                    <a:pt x="7" y="12"/>
                  </a:lnTo>
                  <a:lnTo>
                    <a:pt x="14" y="14"/>
                  </a:lnTo>
                  <a:lnTo>
                    <a:pt x="20" y="17"/>
                  </a:lnTo>
                  <a:lnTo>
                    <a:pt x="26" y="18"/>
                  </a:lnTo>
                  <a:lnTo>
                    <a:pt x="31" y="19"/>
                  </a:lnTo>
                  <a:lnTo>
                    <a:pt x="37" y="19"/>
                  </a:lnTo>
                  <a:lnTo>
                    <a:pt x="43" y="18"/>
                  </a:lnTo>
                  <a:lnTo>
                    <a:pt x="47" y="17"/>
                  </a:lnTo>
                  <a:lnTo>
                    <a:pt x="43" y="8"/>
                  </a:lnTo>
                  <a:lnTo>
                    <a:pt x="41" y="9"/>
                  </a:lnTo>
                  <a:lnTo>
                    <a:pt x="37" y="10"/>
                  </a:lnTo>
                  <a:lnTo>
                    <a:pt x="31" y="10"/>
                  </a:lnTo>
                  <a:lnTo>
                    <a:pt x="28" y="9"/>
                  </a:lnTo>
                  <a:lnTo>
                    <a:pt x="22" y="8"/>
                  </a:lnTo>
                  <a:lnTo>
                    <a:pt x="16" y="5"/>
                  </a:lnTo>
                  <a:lnTo>
                    <a:pt x="12" y="3"/>
                  </a:lnTo>
                  <a:lnTo>
                    <a:pt x="7" y="0"/>
                  </a:lnTo>
                  <a:lnTo>
                    <a:pt x="0" y="3"/>
                  </a:lnTo>
                  <a:lnTo>
                    <a:pt x="7" y="0"/>
                  </a:lnTo>
                  <a:lnTo>
                    <a:pt x="4" y="0"/>
                  </a:lnTo>
                  <a:lnTo>
                    <a:pt x="0" y="2"/>
                  </a:lnTo>
                  <a:lnTo>
                    <a:pt x="0" y="6"/>
                  </a:lnTo>
                  <a:lnTo>
                    <a:pt x="3" y="9"/>
                  </a:lnTo>
                  <a:lnTo>
                    <a:pt x="1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04" name="Freeform 136"/>
            <p:cNvSpPr>
              <a:spLocks/>
            </p:cNvSpPr>
            <p:nvPr/>
          </p:nvSpPr>
          <p:spPr bwMode="auto">
            <a:xfrm>
              <a:off x="3209" y="3861"/>
              <a:ext cx="20" cy="11"/>
            </a:xfrm>
            <a:custGeom>
              <a:avLst/>
              <a:gdLst>
                <a:gd name="T0" fmla="*/ 0 w 58"/>
                <a:gd name="T1" fmla="*/ 33 h 35"/>
                <a:gd name="T2" fmla="*/ 5 w 58"/>
                <a:gd name="T3" fmla="*/ 35 h 35"/>
                <a:gd name="T4" fmla="*/ 15 w 58"/>
                <a:gd name="T5" fmla="*/ 33 h 35"/>
                <a:gd name="T6" fmla="*/ 23 w 58"/>
                <a:gd name="T7" fmla="*/ 31 h 35"/>
                <a:gd name="T8" fmla="*/ 32 w 58"/>
                <a:gd name="T9" fmla="*/ 27 h 35"/>
                <a:gd name="T10" fmla="*/ 39 w 58"/>
                <a:gd name="T11" fmla="*/ 23 h 35"/>
                <a:gd name="T12" fmla="*/ 46 w 58"/>
                <a:gd name="T13" fmla="*/ 17 h 35"/>
                <a:gd name="T14" fmla="*/ 51 w 58"/>
                <a:gd name="T15" fmla="*/ 13 h 35"/>
                <a:gd name="T16" fmla="*/ 55 w 58"/>
                <a:gd name="T17" fmla="*/ 8 h 35"/>
                <a:gd name="T18" fmla="*/ 58 w 58"/>
                <a:gd name="T19" fmla="*/ 2 h 35"/>
                <a:gd name="T20" fmla="*/ 48 w 58"/>
                <a:gd name="T21" fmla="*/ 0 h 35"/>
                <a:gd name="T22" fmla="*/ 46 w 58"/>
                <a:gd name="T23" fmla="*/ 3 h 35"/>
                <a:gd name="T24" fmla="*/ 44 w 58"/>
                <a:gd name="T25" fmla="*/ 6 h 35"/>
                <a:gd name="T26" fmla="*/ 39 w 58"/>
                <a:gd name="T27" fmla="*/ 10 h 35"/>
                <a:gd name="T28" fmla="*/ 35 w 58"/>
                <a:gd name="T29" fmla="*/ 14 h 35"/>
                <a:gd name="T30" fmla="*/ 28 w 58"/>
                <a:gd name="T31" fmla="*/ 18 h 35"/>
                <a:gd name="T32" fmla="*/ 21 w 58"/>
                <a:gd name="T33" fmla="*/ 22 h 35"/>
                <a:gd name="T34" fmla="*/ 13 w 58"/>
                <a:gd name="T35" fmla="*/ 24 h 35"/>
                <a:gd name="T36" fmla="*/ 5 w 58"/>
                <a:gd name="T37" fmla="*/ 26 h 35"/>
                <a:gd name="T38" fmla="*/ 10 w 58"/>
                <a:gd name="T39" fmla="*/ 29 h 35"/>
                <a:gd name="T40" fmla="*/ 5 w 58"/>
                <a:gd name="T41" fmla="*/ 26 h 35"/>
                <a:gd name="T42" fmla="*/ 2 w 58"/>
                <a:gd name="T43" fmla="*/ 27 h 35"/>
                <a:gd name="T44" fmla="*/ 0 w 58"/>
                <a:gd name="T45" fmla="*/ 31 h 35"/>
                <a:gd name="T46" fmla="*/ 2 w 58"/>
                <a:gd name="T47" fmla="*/ 34 h 35"/>
                <a:gd name="T48" fmla="*/ 5 w 58"/>
                <a:gd name="T49" fmla="*/ 35 h 35"/>
                <a:gd name="T50" fmla="*/ 0 w 58"/>
                <a:gd name="T51" fmla="*/ 3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8" h="35">
                  <a:moveTo>
                    <a:pt x="0" y="33"/>
                  </a:moveTo>
                  <a:lnTo>
                    <a:pt x="5" y="35"/>
                  </a:lnTo>
                  <a:lnTo>
                    <a:pt x="15" y="33"/>
                  </a:lnTo>
                  <a:lnTo>
                    <a:pt x="23" y="31"/>
                  </a:lnTo>
                  <a:lnTo>
                    <a:pt x="32" y="27"/>
                  </a:lnTo>
                  <a:lnTo>
                    <a:pt x="39" y="23"/>
                  </a:lnTo>
                  <a:lnTo>
                    <a:pt x="46" y="17"/>
                  </a:lnTo>
                  <a:lnTo>
                    <a:pt x="51" y="13"/>
                  </a:lnTo>
                  <a:lnTo>
                    <a:pt x="55" y="8"/>
                  </a:lnTo>
                  <a:lnTo>
                    <a:pt x="58" y="2"/>
                  </a:lnTo>
                  <a:lnTo>
                    <a:pt x="48" y="0"/>
                  </a:lnTo>
                  <a:lnTo>
                    <a:pt x="46" y="3"/>
                  </a:lnTo>
                  <a:lnTo>
                    <a:pt x="44" y="6"/>
                  </a:lnTo>
                  <a:lnTo>
                    <a:pt x="39" y="10"/>
                  </a:lnTo>
                  <a:lnTo>
                    <a:pt x="35" y="14"/>
                  </a:lnTo>
                  <a:lnTo>
                    <a:pt x="28" y="18"/>
                  </a:lnTo>
                  <a:lnTo>
                    <a:pt x="21" y="22"/>
                  </a:lnTo>
                  <a:lnTo>
                    <a:pt x="13" y="24"/>
                  </a:lnTo>
                  <a:lnTo>
                    <a:pt x="5" y="26"/>
                  </a:lnTo>
                  <a:lnTo>
                    <a:pt x="10" y="29"/>
                  </a:lnTo>
                  <a:lnTo>
                    <a:pt x="5" y="26"/>
                  </a:lnTo>
                  <a:lnTo>
                    <a:pt x="2" y="27"/>
                  </a:lnTo>
                  <a:lnTo>
                    <a:pt x="0" y="31"/>
                  </a:lnTo>
                  <a:lnTo>
                    <a:pt x="2" y="34"/>
                  </a:lnTo>
                  <a:lnTo>
                    <a:pt x="5" y="35"/>
                  </a:lnTo>
                  <a:lnTo>
                    <a:pt x="0" y="3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05" name="Freeform 137"/>
            <p:cNvSpPr>
              <a:spLocks/>
            </p:cNvSpPr>
            <p:nvPr/>
          </p:nvSpPr>
          <p:spPr bwMode="auto">
            <a:xfrm>
              <a:off x="3192" y="3863"/>
              <a:ext cx="21" cy="9"/>
            </a:xfrm>
            <a:custGeom>
              <a:avLst/>
              <a:gdLst>
                <a:gd name="T0" fmla="*/ 0 w 63"/>
                <a:gd name="T1" fmla="*/ 7 h 26"/>
                <a:gd name="T2" fmla="*/ 5 w 63"/>
                <a:gd name="T3" fmla="*/ 12 h 26"/>
                <a:gd name="T4" fmla="*/ 13 w 63"/>
                <a:gd name="T5" fmla="*/ 10 h 26"/>
                <a:gd name="T6" fmla="*/ 19 w 63"/>
                <a:gd name="T7" fmla="*/ 9 h 26"/>
                <a:gd name="T8" fmla="*/ 27 w 63"/>
                <a:gd name="T9" fmla="*/ 9 h 26"/>
                <a:gd name="T10" fmla="*/ 32 w 63"/>
                <a:gd name="T11" fmla="*/ 10 h 26"/>
                <a:gd name="T12" fmla="*/ 37 w 63"/>
                <a:gd name="T13" fmla="*/ 12 h 26"/>
                <a:gd name="T14" fmla="*/ 43 w 63"/>
                <a:gd name="T15" fmla="*/ 16 h 26"/>
                <a:gd name="T16" fmla="*/ 49 w 63"/>
                <a:gd name="T17" fmla="*/ 20 h 26"/>
                <a:gd name="T18" fmla="*/ 53 w 63"/>
                <a:gd name="T19" fmla="*/ 26 h 26"/>
                <a:gd name="T20" fmla="*/ 63 w 63"/>
                <a:gd name="T21" fmla="*/ 22 h 26"/>
                <a:gd name="T22" fmla="*/ 56 w 63"/>
                <a:gd name="T23" fmla="*/ 14 h 26"/>
                <a:gd name="T24" fmla="*/ 48 w 63"/>
                <a:gd name="T25" fmla="*/ 7 h 26"/>
                <a:gd name="T26" fmla="*/ 42 w 63"/>
                <a:gd name="T27" fmla="*/ 3 h 26"/>
                <a:gd name="T28" fmla="*/ 34 w 63"/>
                <a:gd name="T29" fmla="*/ 1 h 26"/>
                <a:gd name="T30" fmla="*/ 27 w 63"/>
                <a:gd name="T31" fmla="*/ 0 h 26"/>
                <a:gd name="T32" fmla="*/ 19 w 63"/>
                <a:gd name="T33" fmla="*/ 0 h 26"/>
                <a:gd name="T34" fmla="*/ 11 w 63"/>
                <a:gd name="T35" fmla="*/ 1 h 26"/>
                <a:gd name="T36" fmla="*/ 3 w 63"/>
                <a:gd name="T37" fmla="*/ 3 h 26"/>
                <a:gd name="T38" fmla="*/ 9 w 63"/>
                <a:gd name="T39" fmla="*/ 9 h 26"/>
                <a:gd name="T40" fmla="*/ 3 w 63"/>
                <a:gd name="T41" fmla="*/ 3 h 26"/>
                <a:gd name="T42" fmla="*/ 1 w 63"/>
                <a:gd name="T43" fmla="*/ 6 h 26"/>
                <a:gd name="T44" fmla="*/ 0 w 63"/>
                <a:gd name="T45" fmla="*/ 9 h 26"/>
                <a:gd name="T46" fmla="*/ 2 w 63"/>
                <a:gd name="T47" fmla="*/ 11 h 26"/>
                <a:gd name="T48" fmla="*/ 5 w 63"/>
                <a:gd name="T49" fmla="*/ 12 h 26"/>
                <a:gd name="T50" fmla="*/ 0 w 63"/>
                <a:gd name="T51" fmla="*/ 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3" h="26">
                  <a:moveTo>
                    <a:pt x="0" y="7"/>
                  </a:moveTo>
                  <a:lnTo>
                    <a:pt x="5" y="12"/>
                  </a:lnTo>
                  <a:lnTo>
                    <a:pt x="13" y="10"/>
                  </a:lnTo>
                  <a:lnTo>
                    <a:pt x="19" y="9"/>
                  </a:lnTo>
                  <a:lnTo>
                    <a:pt x="27" y="9"/>
                  </a:lnTo>
                  <a:lnTo>
                    <a:pt x="32" y="10"/>
                  </a:lnTo>
                  <a:lnTo>
                    <a:pt x="37" y="12"/>
                  </a:lnTo>
                  <a:lnTo>
                    <a:pt x="43" y="16"/>
                  </a:lnTo>
                  <a:lnTo>
                    <a:pt x="49" y="20"/>
                  </a:lnTo>
                  <a:lnTo>
                    <a:pt x="53" y="26"/>
                  </a:lnTo>
                  <a:lnTo>
                    <a:pt x="63" y="22"/>
                  </a:lnTo>
                  <a:lnTo>
                    <a:pt x="56" y="14"/>
                  </a:lnTo>
                  <a:lnTo>
                    <a:pt x="48" y="7"/>
                  </a:lnTo>
                  <a:lnTo>
                    <a:pt x="42" y="3"/>
                  </a:lnTo>
                  <a:lnTo>
                    <a:pt x="34" y="1"/>
                  </a:lnTo>
                  <a:lnTo>
                    <a:pt x="27" y="0"/>
                  </a:lnTo>
                  <a:lnTo>
                    <a:pt x="19" y="0"/>
                  </a:lnTo>
                  <a:lnTo>
                    <a:pt x="11" y="1"/>
                  </a:lnTo>
                  <a:lnTo>
                    <a:pt x="3" y="3"/>
                  </a:lnTo>
                  <a:lnTo>
                    <a:pt x="9" y="9"/>
                  </a:lnTo>
                  <a:lnTo>
                    <a:pt x="3" y="3"/>
                  </a:lnTo>
                  <a:lnTo>
                    <a:pt x="1" y="6"/>
                  </a:lnTo>
                  <a:lnTo>
                    <a:pt x="0" y="9"/>
                  </a:lnTo>
                  <a:lnTo>
                    <a:pt x="2" y="11"/>
                  </a:lnTo>
                  <a:lnTo>
                    <a:pt x="5" y="12"/>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06" name="Freeform 138"/>
            <p:cNvSpPr>
              <a:spLocks/>
            </p:cNvSpPr>
            <p:nvPr/>
          </p:nvSpPr>
          <p:spPr bwMode="auto">
            <a:xfrm>
              <a:off x="3187" y="3855"/>
              <a:ext cx="8" cy="11"/>
            </a:xfrm>
            <a:custGeom>
              <a:avLst/>
              <a:gdLst>
                <a:gd name="T0" fmla="*/ 0 w 24"/>
                <a:gd name="T1" fmla="*/ 7 h 34"/>
                <a:gd name="T2" fmla="*/ 0 w 24"/>
                <a:gd name="T3" fmla="*/ 7 h 34"/>
                <a:gd name="T4" fmla="*/ 5 w 24"/>
                <a:gd name="T5" fmla="*/ 15 h 34"/>
                <a:gd name="T6" fmla="*/ 11 w 24"/>
                <a:gd name="T7" fmla="*/ 20 h 34"/>
                <a:gd name="T8" fmla="*/ 15 w 24"/>
                <a:gd name="T9" fmla="*/ 26 h 34"/>
                <a:gd name="T10" fmla="*/ 15 w 24"/>
                <a:gd name="T11" fmla="*/ 32 h 34"/>
                <a:gd name="T12" fmla="*/ 24 w 24"/>
                <a:gd name="T13" fmla="*/ 34 h 34"/>
                <a:gd name="T14" fmla="*/ 24 w 24"/>
                <a:gd name="T15" fmla="*/ 24 h 34"/>
                <a:gd name="T16" fmla="*/ 18 w 24"/>
                <a:gd name="T17" fmla="*/ 16 h 34"/>
                <a:gd name="T18" fmla="*/ 12 w 24"/>
                <a:gd name="T19" fmla="*/ 8 h 34"/>
                <a:gd name="T20" fmla="*/ 7 w 24"/>
                <a:gd name="T21" fmla="*/ 0 h 34"/>
                <a:gd name="T22" fmla="*/ 7 w 24"/>
                <a:gd name="T23" fmla="*/ 0 h 34"/>
                <a:gd name="T24" fmla="*/ 0 w 24"/>
                <a:gd name="T25" fmla="*/ 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34">
                  <a:moveTo>
                    <a:pt x="0" y="7"/>
                  </a:moveTo>
                  <a:lnTo>
                    <a:pt x="0" y="7"/>
                  </a:lnTo>
                  <a:lnTo>
                    <a:pt x="5" y="15"/>
                  </a:lnTo>
                  <a:lnTo>
                    <a:pt x="11" y="20"/>
                  </a:lnTo>
                  <a:lnTo>
                    <a:pt x="15" y="26"/>
                  </a:lnTo>
                  <a:lnTo>
                    <a:pt x="15" y="32"/>
                  </a:lnTo>
                  <a:lnTo>
                    <a:pt x="24" y="34"/>
                  </a:lnTo>
                  <a:lnTo>
                    <a:pt x="24" y="24"/>
                  </a:lnTo>
                  <a:lnTo>
                    <a:pt x="18" y="16"/>
                  </a:lnTo>
                  <a:lnTo>
                    <a:pt x="12" y="8"/>
                  </a:lnTo>
                  <a:lnTo>
                    <a:pt x="7" y="0"/>
                  </a:lnTo>
                  <a:lnTo>
                    <a:pt x="7" y="0"/>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07" name="Freeform 139"/>
            <p:cNvSpPr>
              <a:spLocks/>
            </p:cNvSpPr>
            <p:nvPr/>
          </p:nvSpPr>
          <p:spPr bwMode="auto">
            <a:xfrm>
              <a:off x="3172" y="3852"/>
              <a:ext cx="17" cy="6"/>
            </a:xfrm>
            <a:custGeom>
              <a:avLst/>
              <a:gdLst>
                <a:gd name="T0" fmla="*/ 0 w 52"/>
                <a:gd name="T1" fmla="*/ 15 h 18"/>
                <a:gd name="T2" fmla="*/ 8 w 52"/>
                <a:gd name="T3" fmla="*/ 17 h 18"/>
                <a:gd name="T4" fmla="*/ 12 w 52"/>
                <a:gd name="T5" fmla="*/ 15 h 18"/>
                <a:gd name="T6" fmla="*/ 16 w 52"/>
                <a:gd name="T7" fmla="*/ 12 h 18"/>
                <a:gd name="T8" fmla="*/ 23 w 52"/>
                <a:gd name="T9" fmla="*/ 10 h 18"/>
                <a:gd name="T10" fmla="*/ 28 w 52"/>
                <a:gd name="T11" fmla="*/ 9 h 18"/>
                <a:gd name="T12" fmla="*/ 34 w 52"/>
                <a:gd name="T13" fmla="*/ 9 h 18"/>
                <a:gd name="T14" fmla="*/ 39 w 52"/>
                <a:gd name="T15" fmla="*/ 10 h 18"/>
                <a:gd name="T16" fmla="*/ 42 w 52"/>
                <a:gd name="T17" fmla="*/ 12 h 18"/>
                <a:gd name="T18" fmla="*/ 45 w 52"/>
                <a:gd name="T19" fmla="*/ 14 h 18"/>
                <a:gd name="T20" fmla="*/ 52 w 52"/>
                <a:gd name="T21" fmla="*/ 7 h 18"/>
                <a:gd name="T22" fmla="*/ 47 w 52"/>
                <a:gd name="T23" fmla="*/ 3 h 18"/>
                <a:gd name="T24" fmla="*/ 41 w 52"/>
                <a:gd name="T25" fmla="*/ 1 h 18"/>
                <a:gd name="T26" fmla="*/ 34 w 52"/>
                <a:gd name="T27" fmla="*/ 0 h 18"/>
                <a:gd name="T28" fmla="*/ 28 w 52"/>
                <a:gd name="T29" fmla="*/ 0 h 18"/>
                <a:gd name="T30" fmla="*/ 21 w 52"/>
                <a:gd name="T31" fmla="*/ 1 h 18"/>
                <a:gd name="T32" fmla="*/ 14 w 52"/>
                <a:gd name="T33" fmla="*/ 3 h 18"/>
                <a:gd name="T34" fmla="*/ 7 w 52"/>
                <a:gd name="T35" fmla="*/ 5 h 18"/>
                <a:gd name="T36" fmla="*/ 1 w 52"/>
                <a:gd name="T37" fmla="*/ 10 h 18"/>
                <a:gd name="T38" fmla="*/ 9 w 52"/>
                <a:gd name="T39" fmla="*/ 12 h 18"/>
                <a:gd name="T40" fmla="*/ 1 w 52"/>
                <a:gd name="T41" fmla="*/ 10 h 18"/>
                <a:gd name="T42" fmla="*/ 0 w 52"/>
                <a:gd name="T43" fmla="*/ 14 h 18"/>
                <a:gd name="T44" fmla="*/ 1 w 52"/>
                <a:gd name="T45" fmla="*/ 17 h 18"/>
                <a:gd name="T46" fmla="*/ 5 w 52"/>
                <a:gd name="T47" fmla="*/ 18 h 18"/>
                <a:gd name="T48" fmla="*/ 8 w 52"/>
                <a:gd name="T49" fmla="*/ 17 h 18"/>
                <a:gd name="T50" fmla="*/ 0 w 52"/>
                <a:gd name="T51"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2" h="18">
                  <a:moveTo>
                    <a:pt x="0" y="15"/>
                  </a:moveTo>
                  <a:lnTo>
                    <a:pt x="8" y="17"/>
                  </a:lnTo>
                  <a:lnTo>
                    <a:pt x="12" y="15"/>
                  </a:lnTo>
                  <a:lnTo>
                    <a:pt x="16" y="12"/>
                  </a:lnTo>
                  <a:lnTo>
                    <a:pt x="23" y="10"/>
                  </a:lnTo>
                  <a:lnTo>
                    <a:pt x="28" y="9"/>
                  </a:lnTo>
                  <a:lnTo>
                    <a:pt x="34" y="9"/>
                  </a:lnTo>
                  <a:lnTo>
                    <a:pt x="39" y="10"/>
                  </a:lnTo>
                  <a:lnTo>
                    <a:pt x="42" y="12"/>
                  </a:lnTo>
                  <a:lnTo>
                    <a:pt x="45" y="14"/>
                  </a:lnTo>
                  <a:lnTo>
                    <a:pt x="52" y="7"/>
                  </a:lnTo>
                  <a:lnTo>
                    <a:pt x="47" y="3"/>
                  </a:lnTo>
                  <a:lnTo>
                    <a:pt x="41" y="1"/>
                  </a:lnTo>
                  <a:lnTo>
                    <a:pt x="34" y="0"/>
                  </a:lnTo>
                  <a:lnTo>
                    <a:pt x="28" y="0"/>
                  </a:lnTo>
                  <a:lnTo>
                    <a:pt x="21" y="1"/>
                  </a:lnTo>
                  <a:lnTo>
                    <a:pt x="14" y="3"/>
                  </a:lnTo>
                  <a:lnTo>
                    <a:pt x="7" y="5"/>
                  </a:lnTo>
                  <a:lnTo>
                    <a:pt x="1" y="10"/>
                  </a:lnTo>
                  <a:lnTo>
                    <a:pt x="9" y="12"/>
                  </a:lnTo>
                  <a:lnTo>
                    <a:pt x="1" y="10"/>
                  </a:lnTo>
                  <a:lnTo>
                    <a:pt x="0" y="14"/>
                  </a:lnTo>
                  <a:lnTo>
                    <a:pt x="1" y="17"/>
                  </a:lnTo>
                  <a:lnTo>
                    <a:pt x="5" y="18"/>
                  </a:lnTo>
                  <a:lnTo>
                    <a:pt x="8" y="17"/>
                  </a:lnTo>
                  <a:lnTo>
                    <a:pt x="0"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08" name="Freeform 140"/>
            <p:cNvSpPr>
              <a:spLocks/>
            </p:cNvSpPr>
            <p:nvPr/>
          </p:nvSpPr>
          <p:spPr bwMode="auto">
            <a:xfrm>
              <a:off x="3163" y="3851"/>
              <a:ext cx="12" cy="6"/>
            </a:xfrm>
            <a:custGeom>
              <a:avLst/>
              <a:gdLst>
                <a:gd name="T0" fmla="*/ 2 w 34"/>
                <a:gd name="T1" fmla="*/ 13 h 18"/>
                <a:gd name="T2" fmla="*/ 2 w 34"/>
                <a:gd name="T3" fmla="*/ 13 h 18"/>
                <a:gd name="T4" fmla="*/ 14 w 34"/>
                <a:gd name="T5" fmla="*/ 12 h 18"/>
                <a:gd name="T6" fmla="*/ 20 w 34"/>
                <a:gd name="T7" fmla="*/ 12 h 18"/>
                <a:gd name="T8" fmla="*/ 23 w 34"/>
                <a:gd name="T9" fmla="*/ 14 h 18"/>
                <a:gd name="T10" fmla="*/ 25 w 34"/>
                <a:gd name="T11" fmla="*/ 18 h 18"/>
                <a:gd name="T12" fmla="*/ 34 w 34"/>
                <a:gd name="T13" fmla="*/ 15 h 18"/>
                <a:gd name="T14" fmla="*/ 30 w 34"/>
                <a:gd name="T15" fmla="*/ 7 h 18"/>
                <a:gd name="T16" fmla="*/ 23 w 34"/>
                <a:gd name="T17" fmla="*/ 3 h 18"/>
                <a:gd name="T18" fmla="*/ 14 w 34"/>
                <a:gd name="T19" fmla="*/ 0 h 18"/>
                <a:gd name="T20" fmla="*/ 0 w 34"/>
                <a:gd name="T21" fmla="*/ 4 h 18"/>
                <a:gd name="T22" fmla="*/ 0 w 34"/>
                <a:gd name="T23" fmla="*/ 4 h 18"/>
                <a:gd name="T24" fmla="*/ 2 w 34"/>
                <a:gd name="T25"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18">
                  <a:moveTo>
                    <a:pt x="2" y="13"/>
                  </a:moveTo>
                  <a:lnTo>
                    <a:pt x="2" y="13"/>
                  </a:lnTo>
                  <a:lnTo>
                    <a:pt x="14" y="12"/>
                  </a:lnTo>
                  <a:lnTo>
                    <a:pt x="20" y="12"/>
                  </a:lnTo>
                  <a:lnTo>
                    <a:pt x="23" y="14"/>
                  </a:lnTo>
                  <a:lnTo>
                    <a:pt x="25" y="18"/>
                  </a:lnTo>
                  <a:lnTo>
                    <a:pt x="34" y="15"/>
                  </a:lnTo>
                  <a:lnTo>
                    <a:pt x="30" y="7"/>
                  </a:lnTo>
                  <a:lnTo>
                    <a:pt x="23" y="3"/>
                  </a:lnTo>
                  <a:lnTo>
                    <a:pt x="14" y="0"/>
                  </a:lnTo>
                  <a:lnTo>
                    <a:pt x="0" y="4"/>
                  </a:lnTo>
                  <a:lnTo>
                    <a:pt x="0" y="4"/>
                  </a:lnTo>
                  <a:lnTo>
                    <a:pt x="2"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09" name="Freeform 141"/>
            <p:cNvSpPr>
              <a:spLocks/>
            </p:cNvSpPr>
            <p:nvPr/>
          </p:nvSpPr>
          <p:spPr bwMode="auto">
            <a:xfrm>
              <a:off x="3152" y="3853"/>
              <a:ext cx="12" cy="15"/>
            </a:xfrm>
            <a:custGeom>
              <a:avLst/>
              <a:gdLst>
                <a:gd name="T0" fmla="*/ 4 w 35"/>
                <a:gd name="T1" fmla="*/ 46 h 46"/>
                <a:gd name="T2" fmla="*/ 10 w 35"/>
                <a:gd name="T3" fmla="*/ 39 h 46"/>
                <a:gd name="T4" fmla="*/ 9 w 35"/>
                <a:gd name="T5" fmla="*/ 37 h 46"/>
                <a:gd name="T6" fmla="*/ 9 w 35"/>
                <a:gd name="T7" fmla="*/ 33 h 46"/>
                <a:gd name="T8" fmla="*/ 11 w 35"/>
                <a:gd name="T9" fmla="*/ 29 h 46"/>
                <a:gd name="T10" fmla="*/ 13 w 35"/>
                <a:gd name="T11" fmla="*/ 24 h 46"/>
                <a:gd name="T12" fmla="*/ 18 w 35"/>
                <a:gd name="T13" fmla="*/ 19 h 46"/>
                <a:gd name="T14" fmla="*/ 23 w 35"/>
                <a:gd name="T15" fmla="*/ 16 h 46"/>
                <a:gd name="T16" fmla="*/ 29 w 35"/>
                <a:gd name="T17" fmla="*/ 11 h 46"/>
                <a:gd name="T18" fmla="*/ 35 w 35"/>
                <a:gd name="T19" fmla="*/ 9 h 46"/>
                <a:gd name="T20" fmla="*/ 33 w 35"/>
                <a:gd name="T21" fmla="*/ 0 h 46"/>
                <a:gd name="T22" fmla="*/ 25 w 35"/>
                <a:gd name="T23" fmla="*/ 2 h 46"/>
                <a:gd name="T24" fmla="*/ 18 w 35"/>
                <a:gd name="T25" fmla="*/ 7 h 46"/>
                <a:gd name="T26" fmla="*/ 11 w 35"/>
                <a:gd name="T27" fmla="*/ 13 h 46"/>
                <a:gd name="T28" fmla="*/ 7 w 35"/>
                <a:gd name="T29" fmla="*/ 17 h 46"/>
                <a:gd name="T30" fmla="*/ 2 w 35"/>
                <a:gd name="T31" fmla="*/ 24 h 46"/>
                <a:gd name="T32" fmla="*/ 0 w 35"/>
                <a:gd name="T33" fmla="*/ 31 h 46"/>
                <a:gd name="T34" fmla="*/ 0 w 35"/>
                <a:gd name="T35" fmla="*/ 37 h 46"/>
                <a:gd name="T36" fmla="*/ 1 w 35"/>
                <a:gd name="T37" fmla="*/ 43 h 46"/>
                <a:gd name="T38" fmla="*/ 7 w 35"/>
                <a:gd name="T39" fmla="*/ 37 h 46"/>
                <a:gd name="T40" fmla="*/ 1 w 35"/>
                <a:gd name="T41" fmla="*/ 43 h 46"/>
                <a:gd name="T42" fmla="*/ 3 w 35"/>
                <a:gd name="T43" fmla="*/ 46 h 46"/>
                <a:gd name="T44" fmla="*/ 8 w 35"/>
                <a:gd name="T45" fmla="*/ 46 h 46"/>
                <a:gd name="T46" fmla="*/ 10 w 35"/>
                <a:gd name="T47" fmla="*/ 42 h 46"/>
                <a:gd name="T48" fmla="*/ 10 w 35"/>
                <a:gd name="T49" fmla="*/ 39 h 46"/>
                <a:gd name="T50" fmla="*/ 4 w 35"/>
                <a:gd name="T5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5" h="46">
                  <a:moveTo>
                    <a:pt x="4" y="46"/>
                  </a:moveTo>
                  <a:lnTo>
                    <a:pt x="10" y="39"/>
                  </a:lnTo>
                  <a:lnTo>
                    <a:pt x="9" y="37"/>
                  </a:lnTo>
                  <a:lnTo>
                    <a:pt x="9" y="33"/>
                  </a:lnTo>
                  <a:lnTo>
                    <a:pt x="11" y="29"/>
                  </a:lnTo>
                  <a:lnTo>
                    <a:pt x="13" y="24"/>
                  </a:lnTo>
                  <a:lnTo>
                    <a:pt x="18" y="19"/>
                  </a:lnTo>
                  <a:lnTo>
                    <a:pt x="23" y="16"/>
                  </a:lnTo>
                  <a:lnTo>
                    <a:pt x="29" y="11"/>
                  </a:lnTo>
                  <a:lnTo>
                    <a:pt x="35" y="9"/>
                  </a:lnTo>
                  <a:lnTo>
                    <a:pt x="33" y="0"/>
                  </a:lnTo>
                  <a:lnTo>
                    <a:pt x="25" y="2"/>
                  </a:lnTo>
                  <a:lnTo>
                    <a:pt x="18" y="7"/>
                  </a:lnTo>
                  <a:lnTo>
                    <a:pt x="11" y="13"/>
                  </a:lnTo>
                  <a:lnTo>
                    <a:pt x="7" y="17"/>
                  </a:lnTo>
                  <a:lnTo>
                    <a:pt x="2" y="24"/>
                  </a:lnTo>
                  <a:lnTo>
                    <a:pt x="0" y="31"/>
                  </a:lnTo>
                  <a:lnTo>
                    <a:pt x="0" y="37"/>
                  </a:lnTo>
                  <a:lnTo>
                    <a:pt x="1" y="43"/>
                  </a:lnTo>
                  <a:lnTo>
                    <a:pt x="7" y="37"/>
                  </a:lnTo>
                  <a:lnTo>
                    <a:pt x="1" y="43"/>
                  </a:lnTo>
                  <a:lnTo>
                    <a:pt x="3" y="46"/>
                  </a:lnTo>
                  <a:lnTo>
                    <a:pt x="8" y="46"/>
                  </a:lnTo>
                  <a:lnTo>
                    <a:pt x="10" y="42"/>
                  </a:lnTo>
                  <a:lnTo>
                    <a:pt x="10" y="39"/>
                  </a:lnTo>
                  <a:lnTo>
                    <a:pt x="4" y="4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10" name="Freeform 142"/>
            <p:cNvSpPr>
              <a:spLocks/>
            </p:cNvSpPr>
            <p:nvPr/>
          </p:nvSpPr>
          <p:spPr bwMode="auto">
            <a:xfrm>
              <a:off x="3133" y="3864"/>
              <a:ext cx="22" cy="15"/>
            </a:xfrm>
            <a:custGeom>
              <a:avLst/>
              <a:gdLst>
                <a:gd name="T0" fmla="*/ 0 w 65"/>
                <a:gd name="T1" fmla="*/ 43 h 45"/>
                <a:gd name="T2" fmla="*/ 10 w 65"/>
                <a:gd name="T3" fmla="*/ 43 h 45"/>
                <a:gd name="T4" fmla="*/ 13 w 65"/>
                <a:gd name="T5" fmla="*/ 35 h 45"/>
                <a:gd name="T6" fmla="*/ 16 w 65"/>
                <a:gd name="T7" fmla="*/ 28 h 45"/>
                <a:gd name="T8" fmla="*/ 20 w 65"/>
                <a:gd name="T9" fmla="*/ 21 h 45"/>
                <a:gd name="T10" fmla="*/ 24 w 65"/>
                <a:gd name="T11" fmla="*/ 15 h 45"/>
                <a:gd name="T12" fmla="*/ 29 w 65"/>
                <a:gd name="T13" fmla="*/ 12 h 45"/>
                <a:gd name="T14" fmla="*/ 36 w 65"/>
                <a:gd name="T15" fmla="*/ 9 h 45"/>
                <a:gd name="T16" fmla="*/ 49 w 65"/>
                <a:gd name="T17" fmla="*/ 9 h 45"/>
                <a:gd name="T18" fmla="*/ 62 w 65"/>
                <a:gd name="T19" fmla="*/ 12 h 45"/>
                <a:gd name="T20" fmla="*/ 65 w 65"/>
                <a:gd name="T21" fmla="*/ 3 h 45"/>
                <a:gd name="T22" fmla="*/ 49 w 65"/>
                <a:gd name="T23" fmla="*/ 0 h 45"/>
                <a:gd name="T24" fmla="*/ 36 w 65"/>
                <a:gd name="T25" fmla="*/ 0 h 45"/>
                <a:gd name="T26" fmla="*/ 24 w 65"/>
                <a:gd name="T27" fmla="*/ 3 h 45"/>
                <a:gd name="T28" fmla="*/ 18 w 65"/>
                <a:gd name="T29" fmla="*/ 8 h 45"/>
                <a:gd name="T30" fmla="*/ 11 w 65"/>
                <a:gd name="T31" fmla="*/ 16 h 45"/>
                <a:gd name="T32" fmla="*/ 7 w 65"/>
                <a:gd name="T33" fmla="*/ 23 h 45"/>
                <a:gd name="T34" fmla="*/ 4 w 65"/>
                <a:gd name="T35" fmla="*/ 30 h 45"/>
                <a:gd name="T36" fmla="*/ 0 w 65"/>
                <a:gd name="T37" fmla="*/ 38 h 45"/>
                <a:gd name="T38" fmla="*/ 10 w 65"/>
                <a:gd name="T39" fmla="*/ 38 h 45"/>
                <a:gd name="T40" fmla="*/ 0 w 65"/>
                <a:gd name="T41" fmla="*/ 38 h 45"/>
                <a:gd name="T42" fmla="*/ 0 w 65"/>
                <a:gd name="T43" fmla="*/ 41 h 45"/>
                <a:gd name="T44" fmla="*/ 4 w 65"/>
                <a:gd name="T45" fmla="*/ 45 h 45"/>
                <a:gd name="T46" fmla="*/ 7 w 65"/>
                <a:gd name="T47" fmla="*/ 45 h 45"/>
                <a:gd name="T48" fmla="*/ 10 w 65"/>
                <a:gd name="T49" fmla="*/ 43 h 45"/>
                <a:gd name="T50" fmla="*/ 0 w 65"/>
                <a:gd name="T51"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5" h="45">
                  <a:moveTo>
                    <a:pt x="0" y="43"/>
                  </a:moveTo>
                  <a:lnTo>
                    <a:pt x="10" y="43"/>
                  </a:lnTo>
                  <a:lnTo>
                    <a:pt x="13" y="35"/>
                  </a:lnTo>
                  <a:lnTo>
                    <a:pt x="16" y="28"/>
                  </a:lnTo>
                  <a:lnTo>
                    <a:pt x="20" y="21"/>
                  </a:lnTo>
                  <a:lnTo>
                    <a:pt x="24" y="15"/>
                  </a:lnTo>
                  <a:lnTo>
                    <a:pt x="29" y="12"/>
                  </a:lnTo>
                  <a:lnTo>
                    <a:pt x="36" y="9"/>
                  </a:lnTo>
                  <a:lnTo>
                    <a:pt x="49" y="9"/>
                  </a:lnTo>
                  <a:lnTo>
                    <a:pt x="62" y="12"/>
                  </a:lnTo>
                  <a:lnTo>
                    <a:pt x="65" y="3"/>
                  </a:lnTo>
                  <a:lnTo>
                    <a:pt x="49" y="0"/>
                  </a:lnTo>
                  <a:lnTo>
                    <a:pt x="36" y="0"/>
                  </a:lnTo>
                  <a:lnTo>
                    <a:pt x="24" y="3"/>
                  </a:lnTo>
                  <a:lnTo>
                    <a:pt x="18" y="8"/>
                  </a:lnTo>
                  <a:lnTo>
                    <a:pt x="11" y="16"/>
                  </a:lnTo>
                  <a:lnTo>
                    <a:pt x="7" y="23"/>
                  </a:lnTo>
                  <a:lnTo>
                    <a:pt x="4" y="30"/>
                  </a:lnTo>
                  <a:lnTo>
                    <a:pt x="0" y="38"/>
                  </a:lnTo>
                  <a:lnTo>
                    <a:pt x="10" y="38"/>
                  </a:lnTo>
                  <a:lnTo>
                    <a:pt x="0" y="38"/>
                  </a:lnTo>
                  <a:lnTo>
                    <a:pt x="0" y="41"/>
                  </a:lnTo>
                  <a:lnTo>
                    <a:pt x="4" y="45"/>
                  </a:lnTo>
                  <a:lnTo>
                    <a:pt x="7" y="45"/>
                  </a:lnTo>
                  <a:lnTo>
                    <a:pt x="10" y="43"/>
                  </a:lnTo>
                  <a:lnTo>
                    <a:pt x="0" y="4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11" name="Freeform 143"/>
            <p:cNvSpPr>
              <a:spLocks/>
            </p:cNvSpPr>
            <p:nvPr/>
          </p:nvSpPr>
          <p:spPr bwMode="auto">
            <a:xfrm>
              <a:off x="3124" y="3873"/>
              <a:ext cx="12" cy="5"/>
            </a:xfrm>
            <a:custGeom>
              <a:avLst/>
              <a:gdLst>
                <a:gd name="T0" fmla="*/ 1 w 38"/>
                <a:gd name="T1" fmla="*/ 3 h 16"/>
                <a:gd name="T2" fmla="*/ 6 w 38"/>
                <a:gd name="T3" fmla="*/ 11 h 16"/>
                <a:gd name="T4" fmla="*/ 12 w 38"/>
                <a:gd name="T5" fmla="*/ 11 h 16"/>
                <a:gd name="T6" fmla="*/ 19 w 38"/>
                <a:gd name="T7" fmla="*/ 11 h 16"/>
                <a:gd name="T8" fmla="*/ 26 w 38"/>
                <a:gd name="T9" fmla="*/ 13 h 16"/>
                <a:gd name="T10" fmla="*/ 28 w 38"/>
                <a:gd name="T11" fmla="*/ 16 h 16"/>
                <a:gd name="T12" fmla="*/ 38 w 38"/>
                <a:gd name="T13" fmla="*/ 11 h 16"/>
                <a:gd name="T14" fmla="*/ 31 w 38"/>
                <a:gd name="T15" fmla="*/ 4 h 16"/>
                <a:gd name="T16" fmla="*/ 22 w 38"/>
                <a:gd name="T17" fmla="*/ 2 h 16"/>
                <a:gd name="T18" fmla="*/ 12 w 38"/>
                <a:gd name="T19" fmla="*/ 0 h 16"/>
                <a:gd name="T20" fmla="*/ 3 w 38"/>
                <a:gd name="T21" fmla="*/ 2 h 16"/>
                <a:gd name="T22" fmla="*/ 8 w 38"/>
                <a:gd name="T23" fmla="*/ 10 h 16"/>
                <a:gd name="T24" fmla="*/ 3 w 38"/>
                <a:gd name="T25" fmla="*/ 2 h 16"/>
                <a:gd name="T26" fmla="*/ 1 w 38"/>
                <a:gd name="T27" fmla="*/ 4 h 16"/>
                <a:gd name="T28" fmla="*/ 0 w 38"/>
                <a:gd name="T29" fmla="*/ 8 h 16"/>
                <a:gd name="T30" fmla="*/ 2 w 38"/>
                <a:gd name="T31" fmla="*/ 10 h 16"/>
                <a:gd name="T32" fmla="*/ 6 w 38"/>
                <a:gd name="T33" fmla="*/ 11 h 16"/>
                <a:gd name="T34" fmla="*/ 1 w 38"/>
                <a:gd name="T35"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16">
                  <a:moveTo>
                    <a:pt x="1" y="3"/>
                  </a:moveTo>
                  <a:lnTo>
                    <a:pt x="6" y="11"/>
                  </a:lnTo>
                  <a:lnTo>
                    <a:pt x="12" y="11"/>
                  </a:lnTo>
                  <a:lnTo>
                    <a:pt x="19" y="11"/>
                  </a:lnTo>
                  <a:lnTo>
                    <a:pt x="26" y="13"/>
                  </a:lnTo>
                  <a:lnTo>
                    <a:pt x="28" y="16"/>
                  </a:lnTo>
                  <a:lnTo>
                    <a:pt x="38" y="11"/>
                  </a:lnTo>
                  <a:lnTo>
                    <a:pt x="31" y="4"/>
                  </a:lnTo>
                  <a:lnTo>
                    <a:pt x="22" y="2"/>
                  </a:lnTo>
                  <a:lnTo>
                    <a:pt x="12" y="0"/>
                  </a:lnTo>
                  <a:lnTo>
                    <a:pt x="3" y="2"/>
                  </a:lnTo>
                  <a:lnTo>
                    <a:pt x="8" y="10"/>
                  </a:lnTo>
                  <a:lnTo>
                    <a:pt x="3" y="2"/>
                  </a:lnTo>
                  <a:lnTo>
                    <a:pt x="1" y="4"/>
                  </a:lnTo>
                  <a:lnTo>
                    <a:pt x="0" y="8"/>
                  </a:lnTo>
                  <a:lnTo>
                    <a:pt x="2" y="10"/>
                  </a:lnTo>
                  <a:lnTo>
                    <a:pt x="6" y="11"/>
                  </a:lnTo>
                  <a:lnTo>
                    <a:pt x="1"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12" name="Freeform 144"/>
            <p:cNvSpPr>
              <a:spLocks/>
            </p:cNvSpPr>
            <p:nvPr/>
          </p:nvSpPr>
          <p:spPr bwMode="auto">
            <a:xfrm>
              <a:off x="3124" y="3868"/>
              <a:ext cx="6" cy="8"/>
            </a:xfrm>
            <a:custGeom>
              <a:avLst/>
              <a:gdLst>
                <a:gd name="T0" fmla="*/ 2 w 17"/>
                <a:gd name="T1" fmla="*/ 4 h 26"/>
                <a:gd name="T2" fmla="*/ 8 w 17"/>
                <a:gd name="T3" fmla="*/ 9 h 26"/>
                <a:gd name="T4" fmla="*/ 9 w 17"/>
                <a:gd name="T5" fmla="*/ 9 h 26"/>
                <a:gd name="T6" fmla="*/ 8 w 17"/>
                <a:gd name="T7" fmla="*/ 8 h 26"/>
                <a:gd name="T8" fmla="*/ 5 w 17"/>
                <a:gd name="T9" fmla="*/ 12 h 26"/>
                <a:gd name="T10" fmla="*/ 0 w 17"/>
                <a:gd name="T11" fmla="*/ 19 h 26"/>
                <a:gd name="T12" fmla="*/ 7 w 17"/>
                <a:gd name="T13" fmla="*/ 26 h 26"/>
                <a:gd name="T14" fmla="*/ 14 w 17"/>
                <a:gd name="T15" fmla="*/ 17 h 26"/>
                <a:gd name="T16" fmla="*/ 17 w 17"/>
                <a:gd name="T17" fmla="*/ 10 h 26"/>
                <a:gd name="T18" fmla="*/ 16 w 17"/>
                <a:gd name="T19" fmla="*/ 2 h 26"/>
                <a:gd name="T20" fmla="*/ 8 w 17"/>
                <a:gd name="T21" fmla="*/ 0 h 26"/>
                <a:gd name="T22" fmla="*/ 14 w 17"/>
                <a:gd name="T23" fmla="*/ 4 h 26"/>
                <a:gd name="T24" fmla="*/ 8 w 17"/>
                <a:gd name="T25" fmla="*/ 0 h 26"/>
                <a:gd name="T26" fmla="*/ 5 w 17"/>
                <a:gd name="T27" fmla="*/ 1 h 26"/>
                <a:gd name="T28" fmla="*/ 3 w 17"/>
                <a:gd name="T29" fmla="*/ 4 h 26"/>
                <a:gd name="T30" fmla="*/ 5 w 17"/>
                <a:gd name="T31" fmla="*/ 8 h 26"/>
                <a:gd name="T32" fmla="*/ 8 w 17"/>
                <a:gd name="T33" fmla="*/ 9 h 26"/>
                <a:gd name="T34" fmla="*/ 2 w 17"/>
                <a:gd name="T35"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26">
                  <a:moveTo>
                    <a:pt x="2" y="4"/>
                  </a:moveTo>
                  <a:lnTo>
                    <a:pt x="8" y="9"/>
                  </a:lnTo>
                  <a:lnTo>
                    <a:pt x="9" y="9"/>
                  </a:lnTo>
                  <a:lnTo>
                    <a:pt x="8" y="8"/>
                  </a:lnTo>
                  <a:lnTo>
                    <a:pt x="5" y="12"/>
                  </a:lnTo>
                  <a:lnTo>
                    <a:pt x="0" y="19"/>
                  </a:lnTo>
                  <a:lnTo>
                    <a:pt x="7" y="26"/>
                  </a:lnTo>
                  <a:lnTo>
                    <a:pt x="14" y="17"/>
                  </a:lnTo>
                  <a:lnTo>
                    <a:pt x="17" y="10"/>
                  </a:lnTo>
                  <a:lnTo>
                    <a:pt x="16" y="2"/>
                  </a:lnTo>
                  <a:lnTo>
                    <a:pt x="8" y="0"/>
                  </a:lnTo>
                  <a:lnTo>
                    <a:pt x="14" y="4"/>
                  </a:lnTo>
                  <a:lnTo>
                    <a:pt x="8" y="0"/>
                  </a:lnTo>
                  <a:lnTo>
                    <a:pt x="5" y="1"/>
                  </a:lnTo>
                  <a:lnTo>
                    <a:pt x="3" y="4"/>
                  </a:lnTo>
                  <a:lnTo>
                    <a:pt x="5" y="8"/>
                  </a:lnTo>
                  <a:lnTo>
                    <a:pt x="8" y="9"/>
                  </a:lnTo>
                  <a:lnTo>
                    <a:pt x="2"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13" name="Freeform 145"/>
            <p:cNvSpPr>
              <a:spLocks/>
            </p:cNvSpPr>
            <p:nvPr/>
          </p:nvSpPr>
          <p:spPr bwMode="auto">
            <a:xfrm>
              <a:off x="3121" y="3858"/>
              <a:ext cx="8" cy="11"/>
            </a:xfrm>
            <a:custGeom>
              <a:avLst/>
              <a:gdLst>
                <a:gd name="T0" fmla="*/ 0 w 24"/>
                <a:gd name="T1" fmla="*/ 3 h 34"/>
                <a:gd name="T2" fmla="*/ 2 w 24"/>
                <a:gd name="T3" fmla="*/ 9 h 34"/>
                <a:gd name="T4" fmla="*/ 8 w 24"/>
                <a:gd name="T5" fmla="*/ 14 h 34"/>
                <a:gd name="T6" fmla="*/ 11 w 24"/>
                <a:gd name="T7" fmla="*/ 19 h 34"/>
                <a:gd name="T8" fmla="*/ 13 w 24"/>
                <a:gd name="T9" fmla="*/ 27 h 34"/>
                <a:gd name="T10" fmla="*/ 12 w 24"/>
                <a:gd name="T11" fmla="*/ 34 h 34"/>
                <a:gd name="T12" fmla="*/ 24 w 24"/>
                <a:gd name="T13" fmla="*/ 34 h 34"/>
                <a:gd name="T14" fmla="*/ 23 w 24"/>
                <a:gd name="T15" fmla="*/ 27 h 34"/>
                <a:gd name="T16" fmla="*/ 20 w 24"/>
                <a:gd name="T17" fmla="*/ 17 h 34"/>
                <a:gd name="T18" fmla="*/ 15 w 24"/>
                <a:gd name="T19" fmla="*/ 7 h 34"/>
                <a:gd name="T20" fmla="*/ 7 w 24"/>
                <a:gd name="T21" fmla="*/ 0 h 34"/>
                <a:gd name="T22" fmla="*/ 9 w 24"/>
                <a:gd name="T23" fmla="*/ 6 h 34"/>
                <a:gd name="T24" fmla="*/ 7 w 24"/>
                <a:gd name="T25" fmla="*/ 0 h 34"/>
                <a:gd name="T26" fmla="*/ 3 w 24"/>
                <a:gd name="T27" fmla="*/ 0 h 34"/>
                <a:gd name="T28" fmla="*/ 0 w 24"/>
                <a:gd name="T29" fmla="*/ 2 h 34"/>
                <a:gd name="T30" fmla="*/ 0 w 24"/>
                <a:gd name="T31" fmla="*/ 7 h 34"/>
                <a:gd name="T32" fmla="*/ 2 w 24"/>
                <a:gd name="T33" fmla="*/ 9 h 34"/>
                <a:gd name="T34" fmla="*/ 0 w 24"/>
                <a:gd name="T35" fmla="*/ 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34">
                  <a:moveTo>
                    <a:pt x="0" y="3"/>
                  </a:moveTo>
                  <a:lnTo>
                    <a:pt x="2" y="9"/>
                  </a:lnTo>
                  <a:lnTo>
                    <a:pt x="8" y="14"/>
                  </a:lnTo>
                  <a:lnTo>
                    <a:pt x="11" y="19"/>
                  </a:lnTo>
                  <a:lnTo>
                    <a:pt x="13" y="27"/>
                  </a:lnTo>
                  <a:lnTo>
                    <a:pt x="12" y="34"/>
                  </a:lnTo>
                  <a:lnTo>
                    <a:pt x="24" y="34"/>
                  </a:lnTo>
                  <a:lnTo>
                    <a:pt x="23" y="27"/>
                  </a:lnTo>
                  <a:lnTo>
                    <a:pt x="20" y="17"/>
                  </a:lnTo>
                  <a:lnTo>
                    <a:pt x="15" y="7"/>
                  </a:lnTo>
                  <a:lnTo>
                    <a:pt x="7" y="0"/>
                  </a:lnTo>
                  <a:lnTo>
                    <a:pt x="9" y="6"/>
                  </a:lnTo>
                  <a:lnTo>
                    <a:pt x="7" y="0"/>
                  </a:lnTo>
                  <a:lnTo>
                    <a:pt x="3" y="0"/>
                  </a:lnTo>
                  <a:lnTo>
                    <a:pt x="0" y="2"/>
                  </a:lnTo>
                  <a:lnTo>
                    <a:pt x="0" y="7"/>
                  </a:lnTo>
                  <a:lnTo>
                    <a:pt x="2" y="9"/>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14" name="Freeform 146"/>
            <p:cNvSpPr>
              <a:spLocks/>
            </p:cNvSpPr>
            <p:nvPr/>
          </p:nvSpPr>
          <p:spPr bwMode="auto">
            <a:xfrm>
              <a:off x="3120" y="3850"/>
              <a:ext cx="4" cy="10"/>
            </a:xfrm>
            <a:custGeom>
              <a:avLst/>
              <a:gdLst>
                <a:gd name="T0" fmla="*/ 0 w 12"/>
                <a:gd name="T1" fmla="*/ 4 h 29"/>
                <a:gd name="T2" fmla="*/ 0 w 12"/>
                <a:gd name="T3" fmla="*/ 4 h 29"/>
                <a:gd name="T4" fmla="*/ 2 w 12"/>
                <a:gd name="T5" fmla="*/ 9 h 29"/>
                <a:gd name="T6" fmla="*/ 3 w 12"/>
                <a:gd name="T7" fmla="*/ 15 h 29"/>
                <a:gd name="T8" fmla="*/ 3 w 12"/>
                <a:gd name="T9" fmla="*/ 21 h 29"/>
                <a:gd name="T10" fmla="*/ 1 w 12"/>
                <a:gd name="T11" fmla="*/ 26 h 29"/>
                <a:gd name="T12" fmla="*/ 10 w 12"/>
                <a:gd name="T13" fmla="*/ 29 h 29"/>
                <a:gd name="T14" fmla="*/ 12 w 12"/>
                <a:gd name="T15" fmla="*/ 21 h 29"/>
                <a:gd name="T16" fmla="*/ 12 w 12"/>
                <a:gd name="T17" fmla="*/ 15 h 29"/>
                <a:gd name="T18" fmla="*/ 11 w 12"/>
                <a:gd name="T19" fmla="*/ 7 h 29"/>
                <a:gd name="T20" fmla="*/ 9 w 12"/>
                <a:gd name="T21" fmla="*/ 0 h 29"/>
                <a:gd name="T22" fmla="*/ 9 w 12"/>
                <a:gd name="T23" fmla="*/ 0 h 29"/>
                <a:gd name="T24" fmla="*/ 0 w 12"/>
                <a:gd name="T25"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29">
                  <a:moveTo>
                    <a:pt x="0" y="4"/>
                  </a:moveTo>
                  <a:lnTo>
                    <a:pt x="0" y="4"/>
                  </a:lnTo>
                  <a:lnTo>
                    <a:pt x="2" y="9"/>
                  </a:lnTo>
                  <a:lnTo>
                    <a:pt x="3" y="15"/>
                  </a:lnTo>
                  <a:lnTo>
                    <a:pt x="3" y="21"/>
                  </a:lnTo>
                  <a:lnTo>
                    <a:pt x="1" y="26"/>
                  </a:lnTo>
                  <a:lnTo>
                    <a:pt x="10" y="29"/>
                  </a:lnTo>
                  <a:lnTo>
                    <a:pt x="12" y="21"/>
                  </a:lnTo>
                  <a:lnTo>
                    <a:pt x="12" y="15"/>
                  </a:lnTo>
                  <a:lnTo>
                    <a:pt x="11" y="7"/>
                  </a:lnTo>
                  <a:lnTo>
                    <a:pt x="9" y="0"/>
                  </a:lnTo>
                  <a:lnTo>
                    <a:pt x="9" y="0"/>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15" name="Freeform 147"/>
            <p:cNvSpPr>
              <a:spLocks/>
            </p:cNvSpPr>
            <p:nvPr/>
          </p:nvSpPr>
          <p:spPr bwMode="auto">
            <a:xfrm>
              <a:off x="3110" y="3840"/>
              <a:ext cx="13" cy="11"/>
            </a:xfrm>
            <a:custGeom>
              <a:avLst/>
              <a:gdLst>
                <a:gd name="T0" fmla="*/ 0 w 40"/>
                <a:gd name="T1" fmla="*/ 9 h 33"/>
                <a:gd name="T2" fmla="*/ 0 w 40"/>
                <a:gd name="T3" fmla="*/ 9 h 33"/>
                <a:gd name="T4" fmla="*/ 3 w 40"/>
                <a:gd name="T5" fmla="*/ 11 h 33"/>
                <a:gd name="T6" fmla="*/ 8 w 40"/>
                <a:gd name="T7" fmla="*/ 13 h 33"/>
                <a:gd name="T8" fmla="*/ 13 w 40"/>
                <a:gd name="T9" fmla="*/ 16 h 33"/>
                <a:gd name="T10" fmla="*/ 18 w 40"/>
                <a:gd name="T11" fmla="*/ 20 h 33"/>
                <a:gd name="T12" fmla="*/ 23 w 40"/>
                <a:gd name="T13" fmla="*/ 24 h 33"/>
                <a:gd name="T14" fmla="*/ 26 w 40"/>
                <a:gd name="T15" fmla="*/ 28 h 33"/>
                <a:gd name="T16" fmla="*/ 29 w 40"/>
                <a:gd name="T17" fmla="*/ 32 h 33"/>
                <a:gd name="T18" fmla="*/ 31 w 40"/>
                <a:gd name="T19" fmla="*/ 33 h 33"/>
                <a:gd name="T20" fmla="*/ 40 w 40"/>
                <a:gd name="T21" fmla="*/ 29 h 33"/>
                <a:gd name="T22" fmla="*/ 36 w 40"/>
                <a:gd name="T23" fmla="*/ 25 h 33"/>
                <a:gd name="T24" fmla="*/ 33 w 40"/>
                <a:gd name="T25" fmla="*/ 21 h 33"/>
                <a:gd name="T26" fmla="*/ 29 w 40"/>
                <a:gd name="T27" fmla="*/ 17 h 33"/>
                <a:gd name="T28" fmla="*/ 25 w 40"/>
                <a:gd name="T29" fmla="*/ 13 h 33"/>
                <a:gd name="T30" fmla="*/ 18 w 40"/>
                <a:gd name="T31" fmla="*/ 7 h 33"/>
                <a:gd name="T32" fmla="*/ 12 w 40"/>
                <a:gd name="T33" fmla="*/ 4 h 33"/>
                <a:gd name="T34" fmla="*/ 5 w 40"/>
                <a:gd name="T35" fmla="*/ 1 h 33"/>
                <a:gd name="T36" fmla="*/ 0 w 40"/>
                <a:gd name="T37" fmla="*/ 0 h 33"/>
                <a:gd name="T38" fmla="*/ 0 w 40"/>
                <a:gd name="T39" fmla="*/ 0 h 33"/>
                <a:gd name="T40" fmla="*/ 0 w 40"/>
                <a:gd name="T41" fmla="*/ 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33">
                  <a:moveTo>
                    <a:pt x="0" y="9"/>
                  </a:moveTo>
                  <a:lnTo>
                    <a:pt x="0" y="9"/>
                  </a:lnTo>
                  <a:lnTo>
                    <a:pt x="3" y="11"/>
                  </a:lnTo>
                  <a:lnTo>
                    <a:pt x="8" y="13"/>
                  </a:lnTo>
                  <a:lnTo>
                    <a:pt x="13" y="16"/>
                  </a:lnTo>
                  <a:lnTo>
                    <a:pt x="18" y="20"/>
                  </a:lnTo>
                  <a:lnTo>
                    <a:pt x="23" y="24"/>
                  </a:lnTo>
                  <a:lnTo>
                    <a:pt x="26" y="28"/>
                  </a:lnTo>
                  <a:lnTo>
                    <a:pt x="29" y="32"/>
                  </a:lnTo>
                  <a:lnTo>
                    <a:pt x="31" y="33"/>
                  </a:lnTo>
                  <a:lnTo>
                    <a:pt x="40" y="29"/>
                  </a:lnTo>
                  <a:lnTo>
                    <a:pt x="36" y="25"/>
                  </a:lnTo>
                  <a:lnTo>
                    <a:pt x="33" y="21"/>
                  </a:lnTo>
                  <a:lnTo>
                    <a:pt x="29" y="17"/>
                  </a:lnTo>
                  <a:lnTo>
                    <a:pt x="25" y="13"/>
                  </a:lnTo>
                  <a:lnTo>
                    <a:pt x="18" y="7"/>
                  </a:lnTo>
                  <a:lnTo>
                    <a:pt x="12" y="4"/>
                  </a:lnTo>
                  <a:lnTo>
                    <a:pt x="5" y="1"/>
                  </a:lnTo>
                  <a:lnTo>
                    <a:pt x="0" y="0"/>
                  </a:lnTo>
                  <a:lnTo>
                    <a:pt x="0"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16" name="Freeform 148"/>
            <p:cNvSpPr>
              <a:spLocks/>
            </p:cNvSpPr>
            <p:nvPr/>
          </p:nvSpPr>
          <p:spPr bwMode="auto">
            <a:xfrm>
              <a:off x="3091" y="3840"/>
              <a:ext cx="19" cy="10"/>
            </a:xfrm>
            <a:custGeom>
              <a:avLst/>
              <a:gdLst>
                <a:gd name="T0" fmla="*/ 0 w 58"/>
                <a:gd name="T1" fmla="*/ 23 h 29"/>
                <a:gd name="T2" fmla="*/ 7 w 58"/>
                <a:gd name="T3" fmla="*/ 29 h 29"/>
                <a:gd name="T4" fmla="*/ 14 w 58"/>
                <a:gd name="T5" fmla="*/ 25 h 29"/>
                <a:gd name="T6" fmla="*/ 21 w 58"/>
                <a:gd name="T7" fmla="*/ 21 h 29"/>
                <a:gd name="T8" fmla="*/ 27 w 58"/>
                <a:gd name="T9" fmla="*/ 17 h 29"/>
                <a:gd name="T10" fmla="*/ 34 w 58"/>
                <a:gd name="T11" fmla="*/ 15 h 29"/>
                <a:gd name="T12" fmla="*/ 40 w 58"/>
                <a:gd name="T13" fmla="*/ 13 h 29"/>
                <a:gd name="T14" fmla="*/ 46 w 58"/>
                <a:gd name="T15" fmla="*/ 10 h 29"/>
                <a:gd name="T16" fmla="*/ 52 w 58"/>
                <a:gd name="T17" fmla="*/ 12 h 29"/>
                <a:gd name="T18" fmla="*/ 58 w 58"/>
                <a:gd name="T19" fmla="*/ 10 h 29"/>
                <a:gd name="T20" fmla="*/ 58 w 58"/>
                <a:gd name="T21" fmla="*/ 1 h 29"/>
                <a:gd name="T22" fmla="*/ 52 w 58"/>
                <a:gd name="T23" fmla="*/ 0 h 29"/>
                <a:gd name="T24" fmla="*/ 46 w 58"/>
                <a:gd name="T25" fmla="*/ 1 h 29"/>
                <a:gd name="T26" fmla="*/ 38 w 58"/>
                <a:gd name="T27" fmla="*/ 4 h 29"/>
                <a:gd name="T28" fmla="*/ 31 w 58"/>
                <a:gd name="T29" fmla="*/ 6 h 29"/>
                <a:gd name="T30" fmla="*/ 24 w 58"/>
                <a:gd name="T31" fmla="*/ 8 h 29"/>
                <a:gd name="T32" fmla="*/ 16 w 58"/>
                <a:gd name="T33" fmla="*/ 12 h 29"/>
                <a:gd name="T34" fmla="*/ 10 w 58"/>
                <a:gd name="T35" fmla="*/ 16 h 29"/>
                <a:gd name="T36" fmla="*/ 3 w 58"/>
                <a:gd name="T37" fmla="*/ 20 h 29"/>
                <a:gd name="T38" fmla="*/ 10 w 58"/>
                <a:gd name="T39" fmla="*/ 25 h 29"/>
                <a:gd name="T40" fmla="*/ 3 w 58"/>
                <a:gd name="T41" fmla="*/ 20 h 29"/>
                <a:gd name="T42" fmla="*/ 0 w 58"/>
                <a:gd name="T43" fmla="*/ 22 h 29"/>
                <a:gd name="T44" fmla="*/ 0 w 58"/>
                <a:gd name="T45" fmla="*/ 25 h 29"/>
                <a:gd name="T46" fmla="*/ 4 w 58"/>
                <a:gd name="T47" fmla="*/ 29 h 29"/>
                <a:gd name="T48" fmla="*/ 7 w 58"/>
                <a:gd name="T49" fmla="*/ 29 h 29"/>
                <a:gd name="T50" fmla="*/ 0 w 58"/>
                <a:gd name="T51" fmla="*/ 2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8" h="29">
                  <a:moveTo>
                    <a:pt x="0" y="23"/>
                  </a:moveTo>
                  <a:lnTo>
                    <a:pt x="7" y="29"/>
                  </a:lnTo>
                  <a:lnTo>
                    <a:pt x="14" y="25"/>
                  </a:lnTo>
                  <a:lnTo>
                    <a:pt x="21" y="21"/>
                  </a:lnTo>
                  <a:lnTo>
                    <a:pt x="27" y="17"/>
                  </a:lnTo>
                  <a:lnTo>
                    <a:pt x="34" y="15"/>
                  </a:lnTo>
                  <a:lnTo>
                    <a:pt x="40" y="13"/>
                  </a:lnTo>
                  <a:lnTo>
                    <a:pt x="46" y="10"/>
                  </a:lnTo>
                  <a:lnTo>
                    <a:pt x="52" y="12"/>
                  </a:lnTo>
                  <a:lnTo>
                    <a:pt x="58" y="10"/>
                  </a:lnTo>
                  <a:lnTo>
                    <a:pt x="58" y="1"/>
                  </a:lnTo>
                  <a:lnTo>
                    <a:pt x="52" y="0"/>
                  </a:lnTo>
                  <a:lnTo>
                    <a:pt x="46" y="1"/>
                  </a:lnTo>
                  <a:lnTo>
                    <a:pt x="38" y="4"/>
                  </a:lnTo>
                  <a:lnTo>
                    <a:pt x="31" y="6"/>
                  </a:lnTo>
                  <a:lnTo>
                    <a:pt x="24" y="8"/>
                  </a:lnTo>
                  <a:lnTo>
                    <a:pt x="16" y="12"/>
                  </a:lnTo>
                  <a:lnTo>
                    <a:pt x="10" y="16"/>
                  </a:lnTo>
                  <a:lnTo>
                    <a:pt x="3" y="20"/>
                  </a:lnTo>
                  <a:lnTo>
                    <a:pt x="10" y="25"/>
                  </a:lnTo>
                  <a:lnTo>
                    <a:pt x="3" y="20"/>
                  </a:lnTo>
                  <a:lnTo>
                    <a:pt x="0" y="22"/>
                  </a:lnTo>
                  <a:lnTo>
                    <a:pt x="0" y="25"/>
                  </a:lnTo>
                  <a:lnTo>
                    <a:pt x="4" y="29"/>
                  </a:lnTo>
                  <a:lnTo>
                    <a:pt x="7" y="29"/>
                  </a:lnTo>
                  <a:lnTo>
                    <a:pt x="0"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17" name="Freeform 149"/>
            <p:cNvSpPr>
              <a:spLocks/>
            </p:cNvSpPr>
            <p:nvPr/>
          </p:nvSpPr>
          <p:spPr bwMode="auto">
            <a:xfrm>
              <a:off x="3090" y="3837"/>
              <a:ext cx="4" cy="11"/>
            </a:xfrm>
            <a:custGeom>
              <a:avLst/>
              <a:gdLst>
                <a:gd name="T0" fmla="*/ 0 w 12"/>
                <a:gd name="T1" fmla="*/ 0 h 34"/>
                <a:gd name="T2" fmla="*/ 0 w 12"/>
                <a:gd name="T3" fmla="*/ 0 h 34"/>
                <a:gd name="T4" fmla="*/ 1 w 12"/>
                <a:gd name="T5" fmla="*/ 7 h 34"/>
                <a:gd name="T6" fmla="*/ 3 w 12"/>
                <a:gd name="T7" fmla="*/ 16 h 34"/>
                <a:gd name="T8" fmla="*/ 3 w 12"/>
                <a:gd name="T9" fmla="*/ 25 h 34"/>
                <a:gd name="T10" fmla="*/ 1 w 12"/>
                <a:gd name="T11" fmla="*/ 32 h 34"/>
                <a:gd name="T12" fmla="*/ 11 w 12"/>
                <a:gd name="T13" fmla="*/ 34 h 34"/>
                <a:gd name="T14" fmla="*/ 12 w 12"/>
                <a:gd name="T15" fmla="*/ 25 h 34"/>
                <a:gd name="T16" fmla="*/ 12 w 12"/>
                <a:gd name="T17" fmla="*/ 16 h 34"/>
                <a:gd name="T18" fmla="*/ 11 w 12"/>
                <a:gd name="T19" fmla="*/ 7 h 34"/>
                <a:gd name="T20" fmla="*/ 12 w 12"/>
                <a:gd name="T21" fmla="*/ 0 h 34"/>
                <a:gd name="T22" fmla="*/ 12 w 12"/>
                <a:gd name="T23" fmla="*/ 0 h 34"/>
                <a:gd name="T24" fmla="*/ 0 w 12"/>
                <a:gd name="T2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34">
                  <a:moveTo>
                    <a:pt x="0" y="0"/>
                  </a:moveTo>
                  <a:lnTo>
                    <a:pt x="0" y="0"/>
                  </a:lnTo>
                  <a:lnTo>
                    <a:pt x="1" y="7"/>
                  </a:lnTo>
                  <a:lnTo>
                    <a:pt x="3" y="16"/>
                  </a:lnTo>
                  <a:lnTo>
                    <a:pt x="3" y="25"/>
                  </a:lnTo>
                  <a:lnTo>
                    <a:pt x="1" y="32"/>
                  </a:lnTo>
                  <a:lnTo>
                    <a:pt x="11" y="34"/>
                  </a:lnTo>
                  <a:lnTo>
                    <a:pt x="12" y="25"/>
                  </a:lnTo>
                  <a:lnTo>
                    <a:pt x="12" y="16"/>
                  </a:lnTo>
                  <a:lnTo>
                    <a:pt x="11" y="7"/>
                  </a:lnTo>
                  <a:lnTo>
                    <a:pt x="12" y="0"/>
                  </a:lnTo>
                  <a:lnTo>
                    <a:pt x="1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18" name="Freeform 150"/>
            <p:cNvSpPr>
              <a:spLocks/>
            </p:cNvSpPr>
            <p:nvPr/>
          </p:nvSpPr>
          <p:spPr bwMode="auto">
            <a:xfrm>
              <a:off x="3081" y="3825"/>
              <a:ext cx="13" cy="12"/>
            </a:xfrm>
            <a:custGeom>
              <a:avLst/>
              <a:gdLst>
                <a:gd name="T0" fmla="*/ 0 w 41"/>
                <a:gd name="T1" fmla="*/ 9 h 37"/>
                <a:gd name="T2" fmla="*/ 1 w 41"/>
                <a:gd name="T3" fmla="*/ 9 h 37"/>
                <a:gd name="T4" fmla="*/ 2 w 41"/>
                <a:gd name="T5" fmla="*/ 11 h 37"/>
                <a:gd name="T6" fmla="*/ 8 w 41"/>
                <a:gd name="T7" fmla="*/ 14 h 37"/>
                <a:gd name="T8" fmla="*/ 12 w 41"/>
                <a:gd name="T9" fmla="*/ 16 h 37"/>
                <a:gd name="T10" fmla="*/ 18 w 41"/>
                <a:gd name="T11" fmla="*/ 22 h 37"/>
                <a:gd name="T12" fmla="*/ 22 w 41"/>
                <a:gd name="T13" fmla="*/ 27 h 37"/>
                <a:gd name="T14" fmla="*/ 27 w 41"/>
                <a:gd name="T15" fmla="*/ 32 h 37"/>
                <a:gd name="T16" fmla="*/ 29 w 41"/>
                <a:gd name="T17" fmla="*/ 36 h 37"/>
                <a:gd name="T18" fmla="*/ 29 w 41"/>
                <a:gd name="T19" fmla="*/ 37 h 37"/>
                <a:gd name="T20" fmla="*/ 41 w 41"/>
                <a:gd name="T21" fmla="*/ 37 h 37"/>
                <a:gd name="T22" fmla="*/ 38 w 41"/>
                <a:gd name="T23" fmla="*/ 31 h 37"/>
                <a:gd name="T24" fmla="*/ 34 w 41"/>
                <a:gd name="T25" fmla="*/ 26 h 37"/>
                <a:gd name="T26" fmla="*/ 29 w 41"/>
                <a:gd name="T27" fmla="*/ 20 h 37"/>
                <a:gd name="T28" fmla="*/ 25 w 41"/>
                <a:gd name="T29" fmla="*/ 15 h 37"/>
                <a:gd name="T30" fmla="*/ 19 w 41"/>
                <a:gd name="T31" fmla="*/ 9 h 37"/>
                <a:gd name="T32" fmla="*/ 12 w 41"/>
                <a:gd name="T33" fmla="*/ 5 h 37"/>
                <a:gd name="T34" fmla="*/ 6 w 41"/>
                <a:gd name="T35" fmla="*/ 1 h 37"/>
                <a:gd name="T36" fmla="*/ 1 w 41"/>
                <a:gd name="T37" fmla="*/ 0 h 37"/>
                <a:gd name="T38" fmla="*/ 2 w 41"/>
                <a:gd name="T39" fmla="*/ 0 h 37"/>
                <a:gd name="T40" fmla="*/ 0 w 41"/>
                <a:gd name="T41" fmla="*/ 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37">
                  <a:moveTo>
                    <a:pt x="0" y="9"/>
                  </a:moveTo>
                  <a:lnTo>
                    <a:pt x="1" y="9"/>
                  </a:lnTo>
                  <a:lnTo>
                    <a:pt x="2" y="11"/>
                  </a:lnTo>
                  <a:lnTo>
                    <a:pt x="8" y="14"/>
                  </a:lnTo>
                  <a:lnTo>
                    <a:pt x="12" y="16"/>
                  </a:lnTo>
                  <a:lnTo>
                    <a:pt x="18" y="22"/>
                  </a:lnTo>
                  <a:lnTo>
                    <a:pt x="22" y="27"/>
                  </a:lnTo>
                  <a:lnTo>
                    <a:pt x="27" y="32"/>
                  </a:lnTo>
                  <a:lnTo>
                    <a:pt x="29" y="36"/>
                  </a:lnTo>
                  <a:lnTo>
                    <a:pt x="29" y="37"/>
                  </a:lnTo>
                  <a:lnTo>
                    <a:pt x="41" y="37"/>
                  </a:lnTo>
                  <a:lnTo>
                    <a:pt x="38" y="31"/>
                  </a:lnTo>
                  <a:lnTo>
                    <a:pt x="34" y="26"/>
                  </a:lnTo>
                  <a:lnTo>
                    <a:pt x="29" y="20"/>
                  </a:lnTo>
                  <a:lnTo>
                    <a:pt x="25" y="15"/>
                  </a:lnTo>
                  <a:lnTo>
                    <a:pt x="19" y="9"/>
                  </a:lnTo>
                  <a:lnTo>
                    <a:pt x="12" y="5"/>
                  </a:lnTo>
                  <a:lnTo>
                    <a:pt x="6" y="1"/>
                  </a:lnTo>
                  <a:lnTo>
                    <a:pt x="1" y="0"/>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19" name="Freeform 151"/>
            <p:cNvSpPr>
              <a:spLocks/>
            </p:cNvSpPr>
            <p:nvPr/>
          </p:nvSpPr>
          <p:spPr bwMode="auto">
            <a:xfrm>
              <a:off x="3064" y="3819"/>
              <a:ext cx="17" cy="9"/>
            </a:xfrm>
            <a:custGeom>
              <a:avLst/>
              <a:gdLst>
                <a:gd name="T0" fmla="*/ 9 w 53"/>
                <a:gd name="T1" fmla="*/ 6 h 25"/>
                <a:gd name="T2" fmla="*/ 5 w 53"/>
                <a:gd name="T3" fmla="*/ 11 h 25"/>
                <a:gd name="T4" fmla="*/ 14 w 53"/>
                <a:gd name="T5" fmla="*/ 11 h 25"/>
                <a:gd name="T6" fmla="*/ 21 w 53"/>
                <a:gd name="T7" fmla="*/ 12 h 25"/>
                <a:gd name="T8" fmla="*/ 28 w 53"/>
                <a:gd name="T9" fmla="*/ 14 h 25"/>
                <a:gd name="T10" fmla="*/ 33 w 53"/>
                <a:gd name="T11" fmla="*/ 16 h 25"/>
                <a:gd name="T12" fmla="*/ 38 w 53"/>
                <a:gd name="T13" fmla="*/ 20 h 25"/>
                <a:gd name="T14" fmla="*/ 42 w 53"/>
                <a:gd name="T15" fmla="*/ 22 h 25"/>
                <a:gd name="T16" fmla="*/ 46 w 53"/>
                <a:gd name="T17" fmla="*/ 24 h 25"/>
                <a:gd name="T18" fmla="*/ 51 w 53"/>
                <a:gd name="T19" fmla="*/ 25 h 25"/>
                <a:gd name="T20" fmla="*/ 53 w 53"/>
                <a:gd name="T21" fmla="*/ 16 h 25"/>
                <a:gd name="T22" fmla="*/ 51 w 53"/>
                <a:gd name="T23" fmla="*/ 15 h 25"/>
                <a:gd name="T24" fmla="*/ 47 w 53"/>
                <a:gd name="T25" fmla="*/ 13 h 25"/>
                <a:gd name="T26" fmla="*/ 42 w 53"/>
                <a:gd name="T27" fmla="*/ 11 h 25"/>
                <a:gd name="T28" fmla="*/ 38 w 53"/>
                <a:gd name="T29" fmla="*/ 7 h 25"/>
                <a:gd name="T30" fmla="*/ 30 w 53"/>
                <a:gd name="T31" fmla="*/ 5 h 25"/>
                <a:gd name="T32" fmla="*/ 23 w 53"/>
                <a:gd name="T33" fmla="*/ 3 h 25"/>
                <a:gd name="T34" fmla="*/ 14 w 53"/>
                <a:gd name="T35" fmla="*/ 1 h 25"/>
                <a:gd name="T36" fmla="*/ 5 w 53"/>
                <a:gd name="T37" fmla="*/ 1 h 25"/>
                <a:gd name="T38" fmla="*/ 0 w 53"/>
                <a:gd name="T39" fmla="*/ 6 h 25"/>
                <a:gd name="T40" fmla="*/ 5 w 53"/>
                <a:gd name="T41" fmla="*/ 0 h 25"/>
                <a:gd name="T42" fmla="*/ 1 w 53"/>
                <a:gd name="T43" fmla="*/ 3 h 25"/>
                <a:gd name="T44" fmla="*/ 0 w 53"/>
                <a:gd name="T45" fmla="*/ 6 h 25"/>
                <a:gd name="T46" fmla="*/ 1 w 53"/>
                <a:gd name="T47" fmla="*/ 9 h 25"/>
                <a:gd name="T48" fmla="*/ 5 w 53"/>
                <a:gd name="T49" fmla="*/ 12 h 25"/>
                <a:gd name="T50" fmla="*/ 9 w 53"/>
                <a:gd name="T51" fmla="*/ 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25">
                  <a:moveTo>
                    <a:pt x="9" y="6"/>
                  </a:moveTo>
                  <a:lnTo>
                    <a:pt x="5" y="11"/>
                  </a:lnTo>
                  <a:lnTo>
                    <a:pt x="14" y="11"/>
                  </a:lnTo>
                  <a:lnTo>
                    <a:pt x="21" y="12"/>
                  </a:lnTo>
                  <a:lnTo>
                    <a:pt x="28" y="14"/>
                  </a:lnTo>
                  <a:lnTo>
                    <a:pt x="33" y="16"/>
                  </a:lnTo>
                  <a:lnTo>
                    <a:pt x="38" y="20"/>
                  </a:lnTo>
                  <a:lnTo>
                    <a:pt x="42" y="22"/>
                  </a:lnTo>
                  <a:lnTo>
                    <a:pt x="46" y="24"/>
                  </a:lnTo>
                  <a:lnTo>
                    <a:pt x="51" y="25"/>
                  </a:lnTo>
                  <a:lnTo>
                    <a:pt x="53" y="16"/>
                  </a:lnTo>
                  <a:lnTo>
                    <a:pt x="51" y="15"/>
                  </a:lnTo>
                  <a:lnTo>
                    <a:pt x="47" y="13"/>
                  </a:lnTo>
                  <a:lnTo>
                    <a:pt x="42" y="11"/>
                  </a:lnTo>
                  <a:lnTo>
                    <a:pt x="38" y="7"/>
                  </a:lnTo>
                  <a:lnTo>
                    <a:pt x="30" y="5"/>
                  </a:lnTo>
                  <a:lnTo>
                    <a:pt x="23" y="3"/>
                  </a:lnTo>
                  <a:lnTo>
                    <a:pt x="14" y="1"/>
                  </a:lnTo>
                  <a:lnTo>
                    <a:pt x="5" y="1"/>
                  </a:lnTo>
                  <a:lnTo>
                    <a:pt x="0" y="6"/>
                  </a:lnTo>
                  <a:lnTo>
                    <a:pt x="5" y="0"/>
                  </a:lnTo>
                  <a:lnTo>
                    <a:pt x="1" y="3"/>
                  </a:lnTo>
                  <a:lnTo>
                    <a:pt x="0" y="6"/>
                  </a:lnTo>
                  <a:lnTo>
                    <a:pt x="1" y="9"/>
                  </a:lnTo>
                  <a:lnTo>
                    <a:pt x="5" y="12"/>
                  </a:lnTo>
                  <a:lnTo>
                    <a:pt x="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20" name="Freeform 152"/>
            <p:cNvSpPr>
              <a:spLocks/>
            </p:cNvSpPr>
            <p:nvPr/>
          </p:nvSpPr>
          <p:spPr bwMode="auto">
            <a:xfrm>
              <a:off x="3049" y="3821"/>
              <a:ext cx="18" cy="6"/>
            </a:xfrm>
            <a:custGeom>
              <a:avLst/>
              <a:gdLst>
                <a:gd name="T0" fmla="*/ 0 w 52"/>
                <a:gd name="T1" fmla="*/ 10 h 17"/>
                <a:gd name="T2" fmla="*/ 4 w 52"/>
                <a:gd name="T3" fmla="*/ 16 h 17"/>
                <a:gd name="T4" fmla="*/ 11 w 52"/>
                <a:gd name="T5" fmla="*/ 16 h 17"/>
                <a:gd name="T6" fmla="*/ 19 w 52"/>
                <a:gd name="T7" fmla="*/ 17 h 17"/>
                <a:gd name="T8" fmla="*/ 26 w 52"/>
                <a:gd name="T9" fmla="*/ 17 h 17"/>
                <a:gd name="T10" fmla="*/ 33 w 52"/>
                <a:gd name="T11" fmla="*/ 16 h 17"/>
                <a:gd name="T12" fmla="*/ 40 w 52"/>
                <a:gd name="T13" fmla="*/ 15 h 17"/>
                <a:gd name="T14" fmla="*/ 45 w 52"/>
                <a:gd name="T15" fmla="*/ 13 h 17"/>
                <a:gd name="T16" fmla="*/ 51 w 52"/>
                <a:gd name="T17" fmla="*/ 7 h 17"/>
                <a:gd name="T18" fmla="*/ 52 w 52"/>
                <a:gd name="T19" fmla="*/ 0 h 17"/>
                <a:gd name="T20" fmla="*/ 43 w 52"/>
                <a:gd name="T21" fmla="*/ 0 h 17"/>
                <a:gd name="T22" fmla="*/ 42 w 52"/>
                <a:gd name="T23" fmla="*/ 2 h 17"/>
                <a:gd name="T24" fmla="*/ 41 w 52"/>
                <a:gd name="T25" fmla="*/ 3 h 17"/>
                <a:gd name="T26" fmla="*/ 37 w 52"/>
                <a:gd name="T27" fmla="*/ 6 h 17"/>
                <a:gd name="T28" fmla="*/ 33 w 52"/>
                <a:gd name="T29" fmla="*/ 7 h 17"/>
                <a:gd name="T30" fmla="*/ 26 w 52"/>
                <a:gd name="T31" fmla="*/ 8 h 17"/>
                <a:gd name="T32" fmla="*/ 19 w 52"/>
                <a:gd name="T33" fmla="*/ 8 h 17"/>
                <a:gd name="T34" fmla="*/ 11 w 52"/>
                <a:gd name="T35" fmla="*/ 7 h 17"/>
                <a:gd name="T36" fmla="*/ 4 w 52"/>
                <a:gd name="T37" fmla="*/ 7 h 17"/>
                <a:gd name="T38" fmla="*/ 9 w 52"/>
                <a:gd name="T39" fmla="*/ 13 h 17"/>
                <a:gd name="T40" fmla="*/ 4 w 52"/>
                <a:gd name="T41" fmla="*/ 6 h 17"/>
                <a:gd name="T42" fmla="*/ 1 w 52"/>
                <a:gd name="T43" fmla="*/ 8 h 17"/>
                <a:gd name="T44" fmla="*/ 0 w 52"/>
                <a:gd name="T45" fmla="*/ 11 h 17"/>
                <a:gd name="T46" fmla="*/ 1 w 52"/>
                <a:gd name="T47" fmla="*/ 15 h 17"/>
                <a:gd name="T48" fmla="*/ 4 w 52"/>
                <a:gd name="T49" fmla="*/ 17 h 17"/>
                <a:gd name="T50" fmla="*/ 0 w 52"/>
                <a:gd name="T51" fmla="*/ 1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2" h="17">
                  <a:moveTo>
                    <a:pt x="0" y="10"/>
                  </a:moveTo>
                  <a:lnTo>
                    <a:pt x="4" y="16"/>
                  </a:lnTo>
                  <a:lnTo>
                    <a:pt x="11" y="16"/>
                  </a:lnTo>
                  <a:lnTo>
                    <a:pt x="19" y="17"/>
                  </a:lnTo>
                  <a:lnTo>
                    <a:pt x="26" y="17"/>
                  </a:lnTo>
                  <a:lnTo>
                    <a:pt x="33" y="16"/>
                  </a:lnTo>
                  <a:lnTo>
                    <a:pt x="40" y="15"/>
                  </a:lnTo>
                  <a:lnTo>
                    <a:pt x="45" y="13"/>
                  </a:lnTo>
                  <a:lnTo>
                    <a:pt x="51" y="7"/>
                  </a:lnTo>
                  <a:lnTo>
                    <a:pt x="52" y="0"/>
                  </a:lnTo>
                  <a:lnTo>
                    <a:pt x="43" y="0"/>
                  </a:lnTo>
                  <a:lnTo>
                    <a:pt x="42" y="2"/>
                  </a:lnTo>
                  <a:lnTo>
                    <a:pt x="41" y="3"/>
                  </a:lnTo>
                  <a:lnTo>
                    <a:pt x="37" y="6"/>
                  </a:lnTo>
                  <a:lnTo>
                    <a:pt x="33" y="7"/>
                  </a:lnTo>
                  <a:lnTo>
                    <a:pt x="26" y="8"/>
                  </a:lnTo>
                  <a:lnTo>
                    <a:pt x="19" y="8"/>
                  </a:lnTo>
                  <a:lnTo>
                    <a:pt x="11" y="7"/>
                  </a:lnTo>
                  <a:lnTo>
                    <a:pt x="4" y="7"/>
                  </a:lnTo>
                  <a:lnTo>
                    <a:pt x="9" y="13"/>
                  </a:lnTo>
                  <a:lnTo>
                    <a:pt x="4" y="6"/>
                  </a:lnTo>
                  <a:lnTo>
                    <a:pt x="1" y="8"/>
                  </a:lnTo>
                  <a:lnTo>
                    <a:pt x="0" y="11"/>
                  </a:lnTo>
                  <a:lnTo>
                    <a:pt x="1" y="15"/>
                  </a:lnTo>
                  <a:lnTo>
                    <a:pt x="4" y="17"/>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21" name="Freeform 153"/>
            <p:cNvSpPr>
              <a:spLocks/>
            </p:cNvSpPr>
            <p:nvPr/>
          </p:nvSpPr>
          <p:spPr bwMode="auto">
            <a:xfrm>
              <a:off x="3049" y="3805"/>
              <a:ext cx="23" cy="21"/>
            </a:xfrm>
            <a:custGeom>
              <a:avLst/>
              <a:gdLst>
                <a:gd name="T0" fmla="*/ 64 w 68"/>
                <a:gd name="T1" fmla="*/ 0 h 61"/>
                <a:gd name="T2" fmla="*/ 59 w 68"/>
                <a:gd name="T3" fmla="*/ 2 h 61"/>
                <a:gd name="T4" fmla="*/ 56 w 68"/>
                <a:gd name="T5" fmla="*/ 8 h 61"/>
                <a:gd name="T6" fmla="*/ 48 w 68"/>
                <a:gd name="T7" fmla="*/ 15 h 61"/>
                <a:gd name="T8" fmla="*/ 39 w 68"/>
                <a:gd name="T9" fmla="*/ 22 h 61"/>
                <a:gd name="T10" fmla="*/ 29 w 68"/>
                <a:gd name="T11" fmla="*/ 30 h 61"/>
                <a:gd name="T12" fmla="*/ 19 w 68"/>
                <a:gd name="T13" fmla="*/ 38 h 61"/>
                <a:gd name="T14" fmla="*/ 11 w 68"/>
                <a:gd name="T15" fmla="*/ 45 h 61"/>
                <a:gd name="T16" fmla="*/ 4 w 68"/>
                <a:gd name="T17" fmla="*/ 50 h 61"/>
                <a:gd name="T18" fmla="*/ 0 w 68"/>
                <a:gd name="T19" fmla="*/ 58 h 61"/>
                <a:gd name="T20" fmla="*/ 9 w 68"/>
                <a:gd name="T21" fmla="*/ 61 h 61"/>
                <a:gd name="T22" fmla="*/ 11 w 68"/>
                <a:gd name="T23" fmla="*/ 57 h 61"/>
                <a:gd name="T24" fmla="*/ 18 w 68"/>
                <a:gd name="T25" fmla="*/ 51 h 61"/>
                <a:gd name="T26" fmla="*/ 26 w 68"/>
                <a:gd name="T27" fmla="*/ 45 h 61"/>
                <a:gd name="T28" fmla="*/ 36 w 68"/>
                <a:gd name="T29" fmla="*/ 37 h 61"/>
                <a:gd name="T30" fmla="*/ 45 w 68"/>
                <a:gd name="T31" fmla="*/ 29 h 61"/>
                <a:gd name="T32" fmla="*/ 55 w 68"/>
                <a:gd name="T33" fmla="*/ 22 h 61"/>
                <a:gd name="T34" fmla="*/ 63 w 68"/>
                <a:gd name="T35" fmla="*/ 15 h 61"/>
                <a:gd name="T36" fmla="*/ 68 w 68"/>
                <a:gd name="T37" fmla="*/ 7 h 61"/>
                <a:gd name="T38" fmla="*/ 64 w 68"/>
                <a:gd name="T39" fmla="*/ 9 h 61"/>
                <a:gd name="T40" fmla="*/ 68 w 68"/>
                <a:gd name="T41" fmla="*/ 7 h 61"/>
                <a:gd name="T42" fmla="*/ 68 w 68"/>
                <a:gd name="T43" fmla="*/ 3 h 61"/>
                <a:gd name="T44" fmla="*/ 66 w 68"/>
                <a:gd name="T45" fmla="*/ 0 h 61"/>
                <a:gd name="T46" fmla="*/ 61 w 68"/>
                <a:gd name="T47" fmla="*/ 0 h 61"/>
                <a:gd name="T48" fmla="*/ 59 w 68"/>
                <a:gd name="T49" fmla="*/ 2 h 61"/>
                <a:gd name="T50" fmla="*/ 64 w 68"/>
                <a:gd name="T5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 h="61">
                  <a:moveTo>
                    <a:pt x="64" y="0"/>
                  </a:moveTo>
                  <a:lnTo>
                    <a:pt x="59" y="2"/>
                  </a:lnTo>
                  <a:lnTo>
                    <a:pt x="56" y="8"/>
                  </a:lnTo>
                  <a:lnTo>
                    <a:pt x="48" y="15"/>
                  </a:lnTo>
                  <a:lnTo>
                    <a:pt x="39" y="22"/>
                  </a:lnTo>
                  <a:lnTo>
                    <a:pt x="29" y="30"/>
                  </a:lnTo>
                  <a:lnTo>
                    <a:pt x="19" y="38"/>
                  </a:lnTo>
                  <a:lnTo>
                    <a:pt x="11" y="45"/>
                  </a:lnTo>
                  <a:lnTo>
                    <a:pt x="4" y="50"/>
                  </a:lnTo>
                  <a:lnTo>
                    <a:pt x="0" y="58"/>
                  </a:lnTo>
                  <a:lnTo>
                    <a:pt x="9" y="61"/>
                  </a:lnTo>
                  <a:lnTo>
                    <a:pt x="11" y="57"/>
                  </a:lnTo>
                  <a:lnTo>
                    <a:pt x="18" y="51"/>
                  </a:lnTo>
                  <a:lnTo>
                    <a:pt x="26" y="45"/>
                  </a:lnTo>
                  <a:lnTo>
                    <a:pt x="36" y="37"/>
                  </a:lnTo>
                  <a:lnTo>
                    <a:pt x="45" y="29"/>
                  </a:lnTo>
                  <a:lnTo>
                    <a:pt x="55" y="22"/>
                  </a:lnTo>
                  <a:lnTo>
                    <a:pt x="63" y="15"/>
                  </a:lnTo>
                  <a:lnTo>
                    <a:pt x="68" y="7"/>
                  </a:lnTo>
                  <a:lnTo>
                    <a:pt x="64" y="9"/>
                  </a:lnTo>
                  <a:lnTo>
                    <a:pt x="68" y="7"/>
                  </a:lnTo>
                  <a:lnTo>
                    <a:pt x="68" y="3"/>
                  </a:lnTo>
                  <a:lnTo>
                    <a:pt x="66" y="0"/>
                  </a:lnTo>
                  <a:lnTo>
                    <a:pt x="61" y="0"/>
                  </a:lnTo>
                  <a:lnTo>
                    <a:pt x="59" y="2"/>
                  </a:lnTo>
                  <a:lnTo>
                    <a:pt x="6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22" name="Freeform 154"/>
            <p:cNvSpPr>
              <a:spLocks/>
            </p:cNvSpPr>
            <p:nvPr/>
          </p:nvSpPr>
          <p:spPr bwMode="auto">
            <a:xfrm>
              <a:off x="3071" y="3801"/>
              <a:ext cx="19" cy="7"/>
            </a:xfrm>
            <a:custGeom>
              <a:avLst/>
              <a:gdLst>
                <a:gd name="T0" fmla="*/ 59 w 59"/>
                <a:gd name="T1" fmla="*/ 0 h 22"/>
                <a:gd name="T2" fmla="*/ 59 w 59"/>
                <a:gd name="T3" fmla="*/ 0 h 22"/>
                <a:gd name="T4" fmla="*/ 55 w 59"/>
                <a:gd name="T5" fmla="*/ 1 h 22"/>
                <a:gd name="T6" fmla="*/ 49 w 59"/>
                <a:gd name="T7" fmla="*/ 3 h 22"/>
                <a:gd name="T8" fmla="*/ 41 w 59"/>
                <a:gd name="T9" fmla="*/ 4 h 22"/>
                <a:gd name="T10" fmla="*/ 34 w 59"/>
                <a:gd name="T11" fmla="*/ 6 h 22"/>
                <a:gd name="T12" fmla="*/ 26 w 59"/>
                <a:gd name="T13" fmla="*/ 8 h 22"/>
                <a:gd name="T14" fmla="*/ 19 w 59"/>
                <a:gd name="T15" fmla="*/ 10 h 22"/>
                <a:gd name="T16" fmla="*/ 10 w 59"/>
                <a:gd name="T17" fmla="*/ 12 h 22"/>
                <a:gd name="T18" fmla="*/ 0 w 59"/>
                <a:gd name="T19" fmla="*/ 13 h 22"/>
                <a:gd name="T20" fmla="*/ 0 w 59"/>
                <a:gd name="T21" fmla="*/ 22 h 22"/>
                <a:gd name="T22" fmla="*/ 10 w 59"/>
                <a:gd name="T23" fmla="*/ 21 h 22"/>
                <a:gd name="T24" fmla="*/ 19 w 59"/>
                <a:gd name="T25" fmla="*/ 19 h 22"/>
                <a:gd name="T26" fmla="*/ 28 w 59"/>
                <a:gd name="T27" fmla="*/ 18 h 22"/>
                <a:gd name="T28" fmla="*/ 36 w 59"/>
                <a:gd name="T29" fmla="*/ 15 h 22"/>
                <a:gd name="T30" fmla="*/ 43 w 59"/>
                <a:gd name="T31" fmla="*/ 13 h 22"/>
                <a:gd name="T32" fmla="*/ 49 w 59"/>
                <a:gd name="T33" fmla="*/ 12 h 22"/>
                <a:gd name="T34" fmla="*/ 55 w 59"/>
                <a:gd name="T35" fmla="*/ 11 h 22"/>
                <a:gd name="T36" fmla="*/ 59 w 59"/>
                <a:gd name="T37" fmla="*/ 12 h 22"/>
                <a:gd name="T38" fmla="*/ 59 w 59"/>
                <a:gd name="T39" fmla="*/ 12 h 22"/>
                <a:gd name="T40" fmla="*/ 59 w 59"/>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9" h="22">
                  <a:moveTo>
                    <a:pt x="59" y="0"/>
                  </a:moveTo>
                  <a:lnTo>
                    <a:pt x="59" y="0"/>
                  </a:lnTo>
                  <a:lnTo>
                    <a:pt x="55" y="1"/>
                  </a:lnTo>
                  <a:lnTo>
                    <a:pt x="49" y="3"/>
                  </a:lnTo>
                  <a:lnTo>
                    <a:pt x="41" y="4"/>
                  </a:lnTo>
                  <a:lnTo>
                    <a:pt x="34" y="6"/>
                  </a:lnTo>
                  <a:lnTo>
                    <a:pt x="26" y="8"/>
                  </a:lnTo>
                  <a:lnTo>
                    <a:pt x="19" y="10"/>
                  </a:lnTo>
                  <a:lnTo>
                    <a:pt x="10" y="12"/>
                  </a:lnTo>
                  <a:lnTo>
                    <a:pt x="0" y="13"/>
                  </a:lnTo>
                  <a:lnTo>
                    <a:pt x="0" y="22"/>
                  </a:lnTo>
                  <a:lnTo>
                    <a:pt x="10" y="21"/>
                  </a:lnTo>
                  <a:lnTo>
                    <a:pt x="19" y="19"/>
                  </a:lnTo>
                  <a:lnTo>
                    <a:pt x="28" y="18"/>
                  </a:lnTo>
                  <a:lnTo>
                    <a:pt x="36" y="15"/>
                  </a:lnTo>
                  <a:lnTo>
                    <a:pt x="43" y="13"/>
                  </a:lnTo>
                  <a:lnTo>
                    <a:pt x="49" y="12"/>
                  </a:lnTo>
                  <a:lnTo>
                    <a:pt x="55" y="11"/>
                  </a:lnTo>
                  <a:lnTo>
                    <a:pt x="59" y="12"/>
                  </a:lnTo>
                  <a:lnTo>
                    <a:pt x="59" y="12"/>
                  </a:lnTo>
                  <a:lnTo>
                    <a:pt x="5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23" name="Freeform 155"/>
            <p:cNvSpPr>
              <a:spLocks/>
            </p:cNvSpPr>
            <p:nvPr/>
          </p:nvSpPr>
          <p:spPr bwMode="auto">
            <a:xfrm>
              <a:off x="3090" y="3793"/>
              <a:ext cx="45" cy="12"/>
            </a:xfrm>
            <a:custGeom>
              <a:avLst/>
              <a:gdLst>
                <a:gd name="T0" fmla="*/ 128 w 133"/>
                <a:gd name="T1" fmla="*/ 0 h 36"/>
                <a:gd name="T2" fmla="*/ 128 w 133"/>
                <a:gd name="T3" fmla="*/ 0 h 36"/>
                <a:gd name="T4" fmla="*/ 120 w 133"/>
                <a:gd name="T5" fmla="*/ 4 h 36"/>
                <a:gd name="T6" fmla="*/ 106 w 133"/>
                <a:gd name="T7" fmla="*/ 7 h 36"/>
                <a:gd name="T8" fmla="*/ 86 w 133"/>
                <a:gd name="T9" fmla="*/ 12 h 36"/>
                <a:gd name="T10" fmla="*/ 66 w 133"/>
                <a:gd name="T11" fmla="*/ 16 h 36"/>
                <a:gd name="T12" fmla="*/ 44 w 133"/>
                <a:gd name="T13" fmla="*/ 20 h 36"/>
                <a:gd name="T14" fmla="*/ 23 w 133"/>
                <a:gd name="T15" fmla="*/ 23 h 36"/>
                <a:gd name="T16" fmla="*/ 8 w 133"/>
                <a:gd name="T17" fmla="*/ 24 h 36"/>
                <a:gd name="T18" fmla="*/ 0 w 133"/>
                <a:gd name="T19" fmla="*/ 24 h 36"/>
                <a:gd name="T20" fmla="*/ 0 w 133"/>
                <a:gd name="T21" fmla="*/ 36 h 36"/>
                <a:gd name="T22" fmla="*/ 8 w 133"/>
                <a:gd name="T23" fmla="*/ 34 h 36"/>
                <a:gd name="T24" fmla="*/ 23 w 133"/>
                <a:gd name="T25" fmla="*/ 32 h 36"/>
                <a:gd name="T26" fmla="*/ 44 w 133"/>
                <a:gd name="T27" fmla="*/ 29 h 36"/>
                <a:gd name="T28" fmla="*/ 66 w 133"/>
                <a:gd name="T29" fmla="*/ 25 h 36"/>
                <a:gd name="T30" fmla="*/ 88 w 133"/>
                <a:gd name="T31" fmla="*/ 21 h 36"/>
                <a:gd name="T32" fmla="*/ 108 w 133"/>
                <a:gd name="T33" fmla="*/ 16 h 36"/>
                <a:gd name="T34" fmla="*/ 123 w 133"/>
                <a:gd name="T35" fmla="*/ 13 h 36"/>
                <a:gd name="T36" fmla="*/ 133 w 133"/>
                <a:gd name="T37" fmla="*/ 9 h 36"/>
                <a:gd name="T38" fmla="*/ 133 w 133"/>
                <a:gd name="T39" fmla="*/ 9 h 36"/>
                <a:gd name="T40" fmla="*/ 128 w 133"/>
                <a:gd name="T4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3" h="36">
                  <a:moveTo>
                    <a:pt x="128" y="0"/>
                  </a:moveTo>
                  <a:lnTo>
                    <a:pt x="128" y="0"/>
                  </a:lnTo>
                  <a:lnTo>
                    <a:pt x="120" y="4"/>
                  </a:lnTo>
                  <a:lnTo>
                    <a:pt x="106" y="7"/>
                  </a:lnTo>
                  <a:lnTo>
                    <a:pt x="86" y="12"/>
                  </a:lnTo>
                  <a:lnTo>
                    <a:pt x="66" y="16"/>
                  </a:lnTo>
                  <a:lnTo>
                    <a:pt x="44" y="20"/>
                  </a:lnTo>
                  <a:lnTo>
                    <a:pt x="23" y="23"/>
                  </a:lnTo>
                  <a:lnTo>
                    <a:pt x="8" y="24"/>
                  </a:lnTo>
                  <a:lnTo>
                    <a:pt x="0" y="24"/>
                  </a:lnTo>
                  <a:lnTo>
                    <a:pt x="0" y="36"/>
                  </a:lnTo>
                  <a:lnTo>
                    <a:pt x="8" y="34"/>
                  </a:lnTo>
                  <a:lnTo>
                    <a:pt x="23" y="32"/>
                  </a:lnTo>
                  <a:lnTo>
                    <a:pt x="44" y="29"/>
                  </a:lnTo>
                  <a:lnTo>
                    <a:pt x="66" y="25"/>
                  </a:lnTo>
                  <a:lnTo>
                    <a:pt x="88" y="21"/>
                  </a:lnTo>
                  <a:lnTo>
                    <a:pt x="108" y="16"/>
                  </a:lnTo>
                  <a:lnTo>
                    <a:pt x="123" y="13"/>
                  </a:lnTo>
                  <a:lnTo>
                    <a:pt x="133" y="9"/>
                  </a:lnTo>
                  <a:lnTo>
                    <a:pt x="133" y="9"/>
                  </a:lnTo>
                  <a:lnTo>
                    <a:pt x="12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24" name="Freeform 156"/>
            <p:cNvSpPr>
              <a:spLocks/>
            </p:cNvSpPr>
            <p:nvPr/>
          </p:nvSpPr>
          <p:spPr bwMode="auto">
            <a:xfrm>
              <a:off x="3133" y="3778"/>
              <a:ext cx="32" cy="18"/>
            </a:xfrm>
            <a:custGeom>
              <a:avLst/>
              <a:gdLst>
                <a:gd name="T0" fmla="*/ 95 w 95"/>
                <a:gd name="T1" fmla="*/ 0 h 54"/>
                <a:gd name="T2" fmla="*/ 95 w 95"/>
                <a:gd name="T3" fmla="*/ 0 h 54"/>
                <a:gd name="T4" fmla="*/ 87 w 95"/>
                <a:gd name="T5" fmla="*/ 2 h 54"/>
                <a:gd name="T6" fmla="*/ 77 w 95"/>
                <a:gd name="T7" fmla="*/ 6 h 54"/>
                <a:gd name="T8" fmla="*/ 62 w 95"/>
                <a:gd name="T9" fmla="*/ 12 h 54"/>
                <a:gd name="T10" fmla="*/ 47 w 95"/>
                <a:gd name="T11" fmla="*/ 20 h 54"/>
                <a:gd name="T12" fmla="*/ 33 w 95"/>
                <a:gd name="T13" fmla="*/ 27 h 54"/>
                <a:gd name="T14" fmla="*/ 19 w 95"/>
                <a:gd name="T15" fmla="*/ 35 h 54"/>
                <a:gd name="T16" fmla="*/ 8 w 95"/>
                <a:gd name="T17" fmla="*/ 41 h 54"/>
                <a:gd name="T18" fmla="*/ 0 w 95"/>
                <a:gd name="T19" fmla="*/ 45 h 54"/>
                <a:gd name="T20" fmla="*/ 5 w 95"/>
                <a:gd name="T21" fmla="*/ 54 h 54"/>
                <a:gd name="T22" fmla="*/ 13 w 95"/>
                <a:gd name="T23" fmla="*/ 50 h 54"/>
                <a:gd name="T24" fmla="*/ 23 w 95"/>
                <a:gd name="T25" fmla="*/ 44 h 54"/>
                <a:gd name="T26" fmla="*/ 37 w 95"/>
                <a:gd name="T27" fmla="*/ 36 h 54"/>
                <a:gd name="T28" fmla="*/ 52 w 95"/>
                <a:gd name="T29" fmla="*/ 29 h 54"/>
                <a:gd name="T30" fmla="*/ 67 w 95"/>
                <a:gd name="T31" fmla="*/ 21 h 54"/>
                <a:gd name="T32" fmla="*/ 79 w 95"/>
                <a:gd name="T33" fmla="*/ 16 h 54"/>
                <a:gd name="T34" fmla="*/ 90 w 95"/>
                <a:gd name="T35" fmla="*/ 11 h 54"/>
                <a:gd name="T36" fmla="*/ 95 w 95"/>
                <a:gd name="T37" fmla="*/ 9 h 54"/>
                <a:gd name="T38" fmla="*/ 95 w 95"/>
                <a:gd name="T39" fmla="*/ 9 h 54"/>
                <a:gd name="T40" fmla="*/ 95 w 95"/>
                <a:gd name="T41"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54">
                  <a:moveTo>
                    <a:pt x="95" y="0"/>
                  </a:moveTo>
                  <a:lnTo>
                    <a:pt x="95" y="0"/>
                  </a:lnTo>
                  <a:lnTo>
                    <a:pt x="87" y="2"/>
                  </a:lnTo>
                  <a:lnTo>
                    <a:pt x="77" y="6"/>
                  </a:lnTo>
                  <a:lnTo>
                    <a:pt x="62" y="12"/>
                  </a:lnTo>
                  <a:lnTo>
                    <a:pt x="47" y="20"/>
                  </a:lnTo>
                  <a:lnTo>
                    <a:pt x="33" y="27"/>
                  </a:lnTo>
                  <a:lnTo>
                    <a:pt x="19" y="35"/>
                  </a:lnTo>
                  <a:lnTo>
                    <a:pt x="8" y="41"/>
                  </a:lnTo>
                  <a:lnTo>
                    <a:pt x="0" y="45"/>
                  </a:lnTo>
                  <a:lnTo>
                    <a:pt x="5" y="54"/>
                  </a:lnTo>
                  <a:lnTo>
                    <a:pt x="13" y="50"/>
                  </a:lnTo>
                  <a:lnTo>
                    <a:pt x="23" y="44"/>
                  </a:lnTo>
                  <a:lnTo>
                    <a:pt x="37" y="36"/>
                  </a:lnTo>
                  <a:lnTo>
                    <a:pt x="52" y="29"/>
                  </a:lnTo>
                  <a:lnTo>
                    <a:pt x="67" y="21"/>
                  </a:lnTo>
                  <a:lnTo>
                    <a:pt x="79" y="16"/>
                  </a:lnTo>
                  <a:lnTo>
                    <a:pt x="90" y="11"/>
                  </a:lnTo>
                  <a:lnTo>
                    <a:pt x="95" y="9"/>
                  </a:lnTo>
                  <a:lnTo>
                    <a:pt x="95" y="9"/>
                  </a:lnTo>
                  <a:lnTo>
                    <a:pt x="9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25" name="Freeform 157"/>
            <p:cNvSpPr>
              <a:spLocks/>
            </p:cNvSpPr>
            <p:nvPr/>
          </p:nvSpPr>
          <p:spPr bwMode="auto">
            <a:xfrm>
              <a:off x="3165" y="3766"/>
              <a:ext cx="49" cy="15"/>
            </a:xfrm>
            <a:custGeom>
              <a:avLst/>
              <a:gdLst>
                <a:gd name="T0" fmla="*/ 144 w 148"/>
                <a:gd name="T1" fmla="*/ 0 h 46"/>
                <a:gd name="T2" fmla="*/ 142 w 148"/>
                <a:gd name="T3" fmla="*/ 0 h 46"/>
                <a:gd name="T4" fmla="*/ 134 w 148"/>
                <a:gd name="T5" fmla="*/ 2 h 46"/>
                <a:gd name="T6" fmla="*/ 118 w 148"/>
                <a:gd name="T7" fmla="*/ 7 h 46"/>
                <a:gd name="T8" fmla="*/ 97 w 148"/>
                <a:gd name="T9" fmla="*/ 12 h 46"/>
                <a:gd name="T10" fmla="*/ 71 w 148"/>
                <a:gd name="T11" fmla="*/ 19 h 46"/>
                <a:gd name="T12" fmla="*/ 47 w 148"/>
                <a:gd name="T13" fmla="*/ 25 h 46"/>
                <a:gd name="T14" fmla="*/ 26 w 148"/>
                <a:gd name="T15" fmla="*/ 31 h 46"/>
                <a:gd name="T16" fmla="*/ 8 w 148"/>
                <a:gd name="T17" fmla="*/ 34 h 46"/>
                <a:gd name="T18" fmla="*/ 0 w 148"/>
                <a:gd name="T19" fmla="*/ 37 h 46"/>
                <a:gd name="T20" fmla="*/ 0 w 148"/>
                <a:gd name="T21" fmla="*/ 46 h 46"/>
                <a:gd name="T22" fmla="*/ 11 w 148"/>
                <a:gd name="T23" fmla="*/ 43 h 46"/>
                <a:gd name="T24" fmla="*/ 28 w 148"/>
                <a:gd name="T25" fmla="*/ 40 h 46"/>
                <a:gd name="T26" fmla="*/ 50 w 148"/>
                <a:gd name="T27" fmla="*/ 34 h 46"/>
                <a:gd name="T28" fmla="*/ 74 w 148"/>
                <a:gd name="T29" fmla="*/ 28 h 46"/>
                <a:gd name="T30" fmla="*/ 99 w 148"/>
                <a:gd name="T31" fmla="*/ 22 h 46"/>
                <a:gd name="T32" fmla="*/ 121 w 148"/>
                <a:gd name="T33" fmla="*/ 16 h 46"/>
                <a:gd name="T34" fmla="*/ 137 w 148"/>
                <a:gd name="T35" fmla="*/ 11 h 46"/>
                <a:gd name="T36" fmla="*/ 145 w 148"/>
                <a:gd name="T37" fmla="*/ 9 h 46"/>
                <a:gd name="T38" fmla="*/ 144 w 148"/>
                <a:gd name="T39" fmla="*/ 9 h 46"/>
                <a:gd name="T40" fmla="*/ 145 w 148"/>
                <a:gd name="T41" fmla="*/ 9 h 46"/>
                <a:gd name="T42" fmla="*/ 148 w 148"/>
                <a:gd name="T43" fmla="*/ 7 h 46"/>
                <a:gd name="T44" fmla="*/ 148 w 148"/>
                <a:gd name="T45" fmla="*/ 3 h 46"/>
                <a:gd name="T46" fmla="*/ 146 w 148"/>
                <a:gd name="T47" fmla="*/ 1 h 46"/>
                <a:gd name="T48" fmla="*/ 142 w 148"/>
                <a:gd name="T49" fmla="*/ 0 h 46"/>
                <a:gd name="T50" fmla="*/ 144 w 148"/>
                <a:gd name="T5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8" h="46">
                  <a:moveTo>
                    <a:pt x="144" y="0"/>
                  </a:moveTo>
                  <a:lnTo>
                    <a:pt x="142" y="0"/>
                  </a:lnTo>
                  <a:lnTo>
                    <a:pt x="134" y="2"/>
                  </a:lnTo>
                  <a:lnTo>
                    <a:pt x="118" y="7"/>
                  </a:lnTo>
                  <a:lnTo>
                    <a:pt x="97" y="12"/>
                  </a:lnTo>
                  <a:lnTo>
                    <a:pt x="71" y="19"/>
                  </a:lnTo>
                  <a:lnTo>
                    <a:pt x="47" y="25"/>
                  </a:lnTo>
                  <a:lnTo>
                    <a:pt x="26" y="31"/>
                  </a:lnTo>
                  <a:lnTo>
                    <a:pt x="8" y="34"/>
                  </a:lnTo>
                  <a:lnTo>
                    <a:pt x="0" y="37"/>
                  </a:lnTo>
                  <a:lnTo>
                    <a:pt x="0" y="46"/>
                  </a:lnTo>
                  <a:lnTo>
                    <a:pt x="11" y="43"/>
                  </a:lnTo>
                  <a:lnTo>
                    <a:pt x="28" y="40"/>
                  </a:lnTo>
                  <a:lnTo>
                    <a:pt x="50" y="34"/>
                  </a:lnTo>
                  <a:lnTo>
                    <a:pt x="74" y="28"/>
                  </a:lnTo>
                  <a:lnTo>
                    <a:pt x="99" y="22"/>
                  </a:lnTo>
                  <a:lnTo>
                    <a:pt x="121" y="16"/>
                  </a:lnTo>
                  <a:lnTo>
                    <a:pt x="137" y="11"/>
                  </a:lnTo>
                  <a:lnTo>
                    <a:pt x="145" y="9"/>
                  </a:lnTo>
                  <a:lnTo>
                    <a:pt x="144" y="9"/>
                  </a:lnTo>
                  <a:lnTo>
                    <a:pt x="145" y="9"/>
                  </a:lnTo>
                  <a:lnTo>
                    <a:pt x="148" y="7"/>
                  </a:lnTo>
                  <a:lnTo>
                    <a:pt x="148" y="3"/>
                  </a:lnTo>
                  <a:lnTo>
                    <a:pt x="146" y="1"/>
                  </a:lnTo>
                  <a:lnTo>
                    <a:pt x="142" y="0"/>
                  </a:lnTo>
                  <a:lnTo>
                    <a:pt x="14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26" name="Freeform 158"/>
            <p:cNvSpPr>
              <a:spLocks/>
            </p:cNvSpPr>
            <p:nvPr/>
          </p:nvSpPr>
          <p:spPr bwMode="auto">
            <a:xfrm>
              <a:off x="3213" y="3766"/>
              <a:ext cx="41" cy="9"/>
            </a:xfrm>
            <a:custGeom>
              <a:avLst/>
              <a:gdLst>
                <a:gd name="T0" fmla="*/ 121 w 123"/>
                <a:gd name="T1" fmla="*/ 17 h 28"/>
                <a:gd name="T2" fmla="*/ 121 w 123"/>
                <a:gd name="T3" fmla="*/ 17 h 28"/>
                <a:gd name="T4" fmla="*/ 113 w 123"/>
                <a:gd name="T5" fmla="*/ 17 h 28"/>
                <a:gd name="T6" fmla="*/ 99 w 123"/>
                <a:gd name="T7" fmla="*/ 17 h 28"/>
                <a:gd name="T8" fmla="*/ 82 w 123"/>
                <a:gd name="T9" fmla="*/ 15 h 28"/>
                <a:gd name="T10" fmla="*/ 64 w 123"/>
                <a:gd name="T11" fmla="*/ 11 h 28"/>
                <a:gd name="T12" fmla="*/ 44 w 123"/>
                <a:gd name="T13" fmla="*/ 9 h 28"/>
                <a:gd name="T14" fmla="*/ 26 w 123"/>
                <a:gd name="T15" fmla="*/ 6 h 28"/>
                <a:gd name="T16" fmla="*/ 12 w 123"/>
                <a:gd name="T17" fmla="*/ 2 h 28"/>
                <a:gd name="T18" fmla="*/ 0 w 123"/>
                <a:gd name="T19" fmla="*/ 0 h 28"/>
                <a:gd name="T20" fmla="*/ 0 w 123"/>
                <a:gd name="T21" fmla="*/ 9 h 28"/>
                <a:gd name="T22" fmla="*/ 10 w 123"/>
                <a:gd name="T23" fmla="*/ 11 h 28"/>
                <a:gd name="T24" fmla="*/ 26 w 123"/>
                <a:gd name="T25" fmla="*/ 15 h 28"/>
                <a:gd name="T26" fmla="*/ 44 w 123"/>
                <a:gd name="T27" fmla="*/ 18 h 28"/>
                <a:gd name="T28" fmla="*/ 64 w 123"/>
                <a:gd name="T29" fmla="*/ 20 h 28"/>
                <a:gd name="T30" fmla="*/ 82 w 123"/>
                <a:gd name="T31" fmla="*/ 24 h 28"/>
                <a:gd name="T32" fmla="*/ 99 w 123"/>
                <a:gd name="T33" fmla="*/ 26 h 28"/>
                <a:gd name="T34" fmla="*/ 113 w 123"/>
                <a:gd name="T35" fmla="*/ 28 h 28"/>
                <a:gd name="T36" fmla="*/ 123 w 123"/>
                <a:gd name="T37" fmla="*/ 26 h 28"/>
                <a:gd name="T38" fmla="*/ 123 w 123"/>
                <a:gd name="T39" fmla="*/ 26 h 28"/>
                <a:gd name="T40" fmla="*/ 121 w 123"/>
                <a:gd name="T41"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3" h="28">
                  <a:moveTo>
                    <a:pt x="121" y="17"/>
                  </a:moveTo>
                  <a:lnTo>
                    <a:pt x="121" y="17"/>
                  </a:lnTo>
                  <a:lnTo>
                    <a:pt x="113" y="17"/>
                  </a:lnTo>
                  <a:lnTo>
                    <a:pt x="99" y="17"/>
                  </a:lnTo>
                  <a:lnTo>
                    <a:pt x="82" y="15"/>
                  </a:lnTo>
                  <a:lnTo>
                    <a:pt x="64" y="11"/>
                  </a:lnTo>
                  <a:lnTo>
                    <a:pt x="44" y="9"/>
                  </a:lnTo>
                  <a:lnTo>
                    <a:pt x="26" y="6"/>
                  </a:lnTo>
                  <a:lnTo>
                    <a:pt x="12" y="2"/>
                  </a:lnTo>
                  <a:lnTo>
                    <a:pt x="0" y="0"/>
                  </a:lnTo>
                  <a:lnTo>
                    <a:pt x="0" y="9"/>
                  </a:lnTo>
                  <a:lnTo>
                    <a:pt x="10" y="11"/>
                  </a:lnTo>
                  <a:lnTo>
                    <a:pt x="26" y="15"/>
                  </a:lnTo>
                  <a:lnTo>
                    <a:pt x="44" y="18"/>
                  </a:lnTo>
                  <a:lnTo>
                    <a:pt x="64" y="20"/>
                  </a:lnTo>
                  <a:lnTo>
                    <a:pt x="82" y="24"/>
                  </a:lnTo>
                  <a:lnTo>
                    <a:pt x="99" y="26"/>
                  </a:lnTo>
                  <a:lnTo>
                    <a:pt x="113" y="28"/>
                  </a:lnTo>
                  <a:lnTo>
                    <a:pt x="123" y="26"/>
                  </a:lnTo>
                  <a:lnTo>
                    <a:pt x="123" y="26"/>
                  </a:lnTo>
                  <a:lnTo>
                    <a:pt x="121"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27" name="Freeform 159"/>
            <p:cNvSpPr>
              <a:spLocks/>
            </p:cNvSpPr>
            <p:nvPr/>
          </p:nvSpPr>
          <p:spPr bwMode="auto">
            <a:xfrm>
              <a:off x="3253" y="3771"/>
              <a:ext cx="17" cy="6"/>
            </a:xfrm>
            <a:custGeom>
              <a:avLst/>
              <a:gdLst>
                <a:gd name="T0" fmla="*/ 50 w 50"/>
                <a:gd name="T1" fmla="*/ 9 h 18"/>
                <a:gd name="T2" fmla="*/ 50 w 50"/>
                <a:gd name="T3" fmla="*/ 9 h 18"/>
                <a:gd name="T4" fmla="*/ 46 w 50"/>
                <a:gd name="T5" fmla="*/ 8 h 18"/>
                <a:gd name="T6" fmla="*/ 41 w 50"/>
                <a:gd name="T7" fmla="*/ 5 h 18"/>
                <a:gd name="T8" fmla="*/ 34 w 50"/>
                <a:gd name="T9" fmla="*/ 4 h 18"/>
                <a:gd name="T10" fmla="*/ 28 w 50"/>
                <a:gd name="T11" fmla="*/ 2 h 18"/>
                <a:gd name="T12" fmla="*/ 20 w 50"/>
                <a:gd name="T13" fmla="*/ 1 h 18"/>
                <a:gd name="T14" fmla="*/ 14 w 50"/>
                <a:gd name="T15" fmla="*/ 0 h 18"/>
                <a:gd name="T16" fmla="*/ 7 w 50"/>
                <a:gd name="T17" fmla="*/ 1 h 18"/>
                <a:gd name="T18" fmla="*/ 0 w 50"/>
                <a:gd name="T19" fmla="*/ 2 h 18"/>
                <a:gd name="T20" fmla="*/ 2 w 50"/>
                <a:gd name="T21" fmla="*/ 11 h 18"/>
                <a:gd name="T22" fmla="*/ 7 w 50"/>
                <a:gd name="T23" fmla="*/ 10 h 18"/>
                <a:gd name="T24" fmla="*/ 14 w 50"/>
                <a:gd name="T25" fmla="*/ 11 h 18"/>
                <a:gd name="T26" fmla="*/ 20 w 50"/>
                <a:gd name="T27" fmla="*/ 10 h 18"/>
                <a:gd name="T28" fmla="*/ 26 w 50"/>
                <a:gd name="T29" fmla="*/ 11 h 18"/>
                <a:gd name="T30" fmla="*/ 32 w 50"/>
                <a:gd name="T31" fmla="*/ 13 h 18"/>
                <a:gd name="T32" fmla="*/ 39 w 50"/>
                <a:gd name="T33" fmla="*/ 15 h 18"/>
                <a:gd name="T34" fmla="*/ 43 w 50"/>
                <a:gd name="T35" fmla="*/ 17 h 18"/>
                <a:gd name="T36" fmla="*/ 48 w 50"/>
                <a:gd name="T37" fmla="*/ 18 h 18"/>
                <a:gd name="T38" fmla="*/ 48 w 50"/>
                <a:gd name="T39" fmla="*/ 18 h 18"/>
                <a:gd name="T40" fmla="*/ 50 w 50"/>
                <a:gd name="T41"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8">
                  <a:moveTo>
                    <a:pt x="50" y="9"/>
                  </a:moveTo>
                  <a:lnTo>
                    <a:pt x="50" y="9"/>
                  </a:lnTo>
                  <a:lnTo>
                    <a:pt x="46" y="8"/>
                  </a:lnTo>
                  <a:lnTo>
                    <a:pt x="41" y="5"/>
                  </a:lnTo>
                  <a:lnTo>
                    <a:pt x="34" y="4"/>
                  </a:lnTo>
                  <a:lnTo>
                    <a:pt x="28" y="2"/>
                  </a:lnTo>
                  <a:lnTo>
                    <a:pt x="20" y="1"/>
                  </a:lnTo>
                  <a:lnTo>
                    <a:pt x="14" y="0"/>
                  </a:lnTo>
                  <a:lnTo>
                    <a:pt x="7" y="1"/>
                  </a:lnTo>
                  <a:lnTo>
                    <a:pt x="0" y="2"/>
                  </a:lnTo>
                  <a:lnTo>
                    <a:pt x="2" y="11"/>
                  </a:lnTo>
                  <a:lnTo>
                    <a:pt x="7" y="10"/>
                  </a:lnTo>
                  <a:lnTo>
                    <a:pt x="14" y="11"/>
                  </a:lnTo>
                  <a:lnTo>
                    <a:pt x="20" y="10"/>
                  </a:lnTo>
                  <a:lnTo>
                    <a:pt x="26" y="11"/>
                  </a:lnTo>
                  <a:lnTo>
                    <a:pt x="32" y="13"/>
                  </a:lnTo>
                  <a:lnTo>
                    <a:pt x="39" y="15"/>
                  </a:lnTo>
                  <a:lnTo>
                    <a:pt x="43" y="17"/>
                  </a:lnTo>
                  <a:lnTo>
                    <a:pt x="48" y="18"/>
                  </a:lnTo>
                  <a:lnTo>
                    <a:pt x="48" y="18"/>
                  </a:lnTo>
                  <a:lnTo>
                    <a:pt x="5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28" name="Freeform 160"/>
            <p:cNvSpPr>
              <a:spLocks/>
            </p:cNvSpPr>
            <p:nvPr/>
          </p:nvSpPr>
          <p:spPr bwMode="auto">
            <a:xfrm>
              <a:off x="3269" y="3774"/>
              <a:ext cx="32" cy="9"/>
            </a:xfrm>
            <a:custGeom>
              <a:avLst/>
              <a:gdLst>
                <a:gd name="T0" fmla="*/ 93 w 97"/>
                <a:gd name="T1" fmla="*/ 17 h 29"/>
                <a:gd name="T2" fmla="*/ 93 w 97"/>
                <a:gd name="T3" fmla="*/ 17 h 29"/>
                <a:gd name="T4" fmla="*/ 89 w 97"/>
                <a:gd name="T5" fmla="*/ 17 h 29"/>
                <a:gd name="T6" fmla="*/ 78 w 97"/>
                <a:gd name="T7" fmla="*/ 17 h 29"/>
                <a:gd name="T8" fmla="*/ 64 w 97"/>
                <a:gd name="T9" fmla="*/ 15 h 29"/>
                <a:gd name="T10" fmla="*/ 50 w 97"/>
                <a:gd name="T11" fmla="*/ 11 h 29"/>
                <a:gd name="T12" fmla="*/ 34 w 97"/>
                <a:gd name="T13" fmla="*/ 8 h 29"/>
                <a:gd name="T14" fmla="*/ 21 w 97"/>
                <a:gd name="T15" fmla="*/ 4 h 29"/>
                <a:gd name="T16" fmla="*/ 9 w 97"/>
                <a:gd name="T17" fmla="*/ 2 h 29"/>
                <a:gd name="T18" fmla="*/ 2 w 97"/>
                <a:gd name="T19" fmla="*/ 0 h 29"/>
                <a:gd name="T20" fmla="*/ 0 w 97"/>
                <a:gd name="T21" fmla="*/ 9 h 29"/>
                <a:gd name="T22" fmla="*/ 7 w 97"/>
                <a:gd name="T23" fmla="*/ 11 h 29"/>
                <a:gd name="T24" fmla="*/ 18 w 97"/>
                <a:gd name="T25" fmla="*/ 14 h 29"/>
                <a:gd name="T26" fmla="*/ 32 w 97"/>
                <a:gd name="T27" fmla="*/ 17 h 29"/>
                <a:gd name="T28" fmla="*/ 48 w 97"/>
                <a:gd name="T29" fmla="*/ 21 h 29"/>
                <a:gd name="T30" fmla="*/ 64 w 97"/>
                <a:gd name="T31" fmla="*/ 24 h 29"/>
                <a:gd name="T32" fmla="*/ 78 w 97"/>
                <a:gd name="T33" fmla="*/ 26 h 29"/>
                <a:gd name="T34" fmla="*/ 89 w 97"/>
                <a:gd name="T35" fmla="*/ 29 h 29"/>
                <a:gd name="T36" fmla="*/ 97 w 97"/>
                <a:gd name="T37" fmla="*/ 26 h 29"/>
                <a:gd name="T38" fmla="*/ 97 w 97"/>
                <a:gd name="T39" fmla="*/ 26 h 29"/>
                <a:gd name="T40" fmla="*/ 93 w 97"/>
                <a:gd name="T41" fmla="*/ 1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29">
                  <a:moveTo>
                    <a:pt x="93" y="17"/>
                  </a:moveTo>
                  <a:lnTo>
                    <a:pt x="93" y="17"/>
                  </a:lnTo>
                  <a:lnTo>
                    <a:pt x="89" y="17"/>
                  </a:lnTo>
                  <a:lnTo>
                    <a:pt x="78" y="17"/>
                  </a:lnTo>
                  <a:lnTo>
                    <a:pt x="64" y="15"/>
                  </a:lnTo>
                  <a:lnTo>
                    <a:pt x="50" y="11"/>
                  </a:lnTo>
                  <a:lnTo>
                    <a:pt x="34" y="8"/>
                  </a:lnTo>
                  <a:lnTo>
                    <a:pt x="21" y="4"/>
                  </a:lnTo>
                  <a:lnTo>
                    <a:pt x="9" y="2"/>
                  </a:lnTo>
                  <a:lnTo>
                    <a:pt x="2" y="0"/>
                  </a:lnTo>
                  <a:lnTo>
                    <a:pt x="0" y="9"/>
                  </a:lnTo>
                  <a:lnTo>
                    <a:pt x="7" y="11"/>
                  </a:lnTo>
                  <a:lnTo>
                    <a:pt x="18" y="14"/>
                  </a:lnTo>
                  <a:lnTo>
                    <a:pt x="32" y="17"/>
                  </a:lnTo>
                  <a:lnTo>
                    <a:pt x="48" y="21"/>
                  </a:lnTo>
                  <a:lnTo>
                    <a:pt x="64" y="24"/>
                  </a:lnTo>
                  <a:lnTo>
                    <a:pt x="78" y="26"/>
                  </a:lnTo>
                  <a:lnTo>
                    <a:pt x="89" y="29"/>
                  </a:lnTo>
                  <a:lnTo>
                    <a:pt x="97" y="26"/>
                  </a:lnTo>
                  <a:lnTo>
                    <a:pt x="97" y="26"/>
                  </a:lnTo>
                  <a:lnTo>
                    <a:pt x="93"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29" name="Freeform 161"/>
            <p:cNvSpPr>
              <a:spLocks/>
            </p:cNvSpPr>
            <p:nvPr/>
          </p:nvSpPr>
          <p:spPr bwMode="auto">
            <a:xfrm>
              <a:off x="3297" y="3770"/>
              <a:ext cx="7" cy="12"/>
            </a:xfrm>
            <a:custGeom>
              <a:avLst/>
              <a:gdLst>
                <a:gd name="T0" fmla="*/ 0 w 19"/>
                <a:gd name="T1" fmla="*/ 5 h 38"/>
                <a:gd name="T2" fmla="*/ 3 w 19"/>
                <a:gd name="T3" fmla="*/ 10 h 38"/>
                <a:gd name="T4" fmla="*/ 8 w 19"/>
                <a:gd name="T5" fmla="*/ 13 h 38"/>
                <a:gd name="T6" fmla="*/ 10 w 19"/>
                <a:gd name="T7" fmla="*/ 19 h 38"/>
                <a:gd name="T8" fmla="*/ 10 w 19"/>
                <a:gd name="T9" fmla="*/ 27 h 38"/>
                <a:gd name="T10" fmla="*/ 8 w 19"/>
                <a:gd name="T11" fmla="*/ 29 h 38"/>
                <a:gd name="T12" fmla="*/ 12 w 19"/>
                <a:gd name="T13" fmla="*/ 38 h 38"/>
                <a:gd name="T14" fmla="*/ 19 w 19"/>
                <a:gd name="T15" fmla="*/ 29 h 38"/>
                <a:gd name="T16" fmla="*/ 19 w 19"/>
                <a:gd name="T17" fmla="*/ 19 h 38"/>
                <a:gd name="T18" fmla="*/ 15 w 19"/>
                <a:gd name="T19" fmla="*/ 8 h 38"/>
                <a:gd name="T20" fmla="*/ 5 w 19"/>
                <a:gd name="T21" fmla="*/ 0 h 38"/>
                <a:gd name="T22" fmla="*/ 9 w 19"/>
                <a:gd name="T23" fmla="*/ 5 h 38"/>
                <a:gd name="T24" fmla="*/ 5 w 19"/>
                <a:gd name="T25" fmla="*/ 0 h 38"/>
                <a:gd name="T26" fmla="*/ 2 w 19"/>
                <a:gd name="T27" fmla="*/ 2 h 38"/>
                <a:gd name="T28" fmla="*/ 0 w 19"/>
                <a:gd name="T29" fmla="*/ 4 h 38"/>
                <a:gd name="T30" fmla="*/ 1 w 19"/>
                <a:gd name="T31" fmla="*/ 7 h 38"/>
                <a:gd name="T32" fmla="*/ 3 w 19"/>
                <a:gd name="T33" fmla="*/ 10 h 38"/>
                <a:gd name="T34" fmla="*/ 0 w 19"/>
                <a:gd name="T35" fmla="*/ 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38">
                  <a:moveTo>
                    <a:pt x="0" y="5"/>
                  </a:moveTo>
                  <a:lnTo>
                    <a:pt x="3" y="10"/>
                  </a:lnTo>
                  <a:lnTo>
                    <a:pt x="8" y="13"/>
                  </a:lnTo>
                  <a:lnTo>
                    <a:pt x="10" y="19"/>
                  </a:lnTo>
                  <a:lnTo>
                    <a:pt x="10" y="27"/>
                  </a:lnTo>
                  <a:lnTo>
                    <a:pt x="8" y="29"/>
                  </a:lnTo>
                  <a:lnTo>
                    <a:pt x="12" y="38"/>
                  </a:lnTo>
                  <a:lnTo>
                    <a:pt x="19" y="29"/>
                  </a:lnTo>
                  <a:lnTo>
                    <a:pt x="19" y="19"/>
                  </a:lnTo>
                  <a:lnTo>
                    <a:pt x="15" y="8"/>
                  </a:lnTo>
                  <a:lnTo>
                    <a:pt x="5" y="0"/>
                  </a:lnTo>
                  <a:lnTo>
                    <a:pt x="9" y="5"/>
                  </a:lnTo>
                  <a:lnTo>
                    <a:pt x="5" y="0"/>
                  </a:lnTo>
                  <a:lnTo>
                    <a:pt x="2" y="2"/>
                  </a:lnTo>
                  <a:lnTo>
                    <a:pt x="0" y="4"/>
                  </a:lnTo>
                  <a:lnTo>
                    <a:pt x="1" y="7"/>
                  </a:lnTo>
                  <a:lnTo>
                    <a:pt x="3" y="10"/>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30" name="Freeform 162"/>
            <p:cNvSpPr>
              <a:spLocks/>
            </p:cNvSpPr>
            <p:nvPr/>
          </p:nvSpPr>
          <p:spPr bwMode="auto">
            <a:xfrm>
              <a:off x="3297" y="3766"/>
              <a:ext cx="11" cy="5"/>
            </a:xfrm>
            <a:custGeom>
              <a:avLst/>
              <a:gdLst>
                <a:gd name="T0" fmla="*/ 21 w 32"/>
                <a:gd name="T1" fmla="*/ 3 h 17"/>
                <a:gd name="T2" fmla="*/ 26 w 32"/>
                <a:gd name="T3" fmla="*/ 0 h 17"/>
                <a:gd name="T4" fmla="*/ 18 w 32"/>
                <a:gd name="T5" fmla="*/ 2 h 17"/>
                <a:gd name="T6" fmla="*/ 10 w 32"/>
                <a:gd name="T7" fmla="*/ 4 h 17"/>
                <a:gd name="T8" fmla="*/ 3 w 32"/>
                <a:gd name="T9" fmla="*/ 9 h 17"/>
                <a:gd name="T10" fmla="*/ 0 w 32"/>
                <a:gd name="T11" fmla="*/ 17 h 17"/>
                <a:gd name="T12" fmla="*/ 9 w 32"/>
                <a:gd name="T13" fmla="*/ 17 h 17"/>
                <a:gd name="T14" fmla="*/ 10 w 32"/>
                <a:gd name="T15" fmla="*/ 16 h 17"/>
                <a:gd name="T16" fmla="*/ 15 w 32"/>
                <a:gd name="T17" fmla="*/ 14 h 17"/>
                <a:gd name="T18" fmla="*/ 20 w 32"/>
                <a:gd name="T19" fmla="*/ 11 h 17"/>
                <a:gd name="T20" fmla="*/ 26 w 32"/>
                <a:gd name="T21" fmla="*/ 11 h 17"/>
                <a:gd name="T22" fmla="*/ 31 w 32"/>
                <a:gd name="T23" fmla="*/ 8 h 17"/>
                <a:gd name="T24" fmla="*/ 26 w 32"/>
                <a:gd name="T25" fmla="*/ 11 h 17"/>
                <a:gd name="T26" fmla="*/ 29 w 32"/>
                <a:gd name="T27" fmla="*/ 9 h 17"/>
                <a:gd name="T28" fmla="*/ 32 w 32"/>
                <a:gd name="T29" fmla="*/ 6 h 17"/>
                <a:gd name="T30" fmla="*/ 29 w 32"/>
                <a:gd name="T31" fmla="*/ 2 h 17"/>
                <a:gd name="T32" fmla="*/ 26 w 32"/>
                <a:gd name="T33" fmla="*/ 0 h 17"/>
                <a:gd name="T34" fmla="*/ 21 w 32"/>
                <a:gd name="T35"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17">
                  <a:moveTo>
                    <a:pt x="21" y="3"/>
                  </a:moveTo>
                  <a:lnTo>
                    <a:pt x="26" y="0"/>
                  </a:lnTo>
                  <a:lnTo>
                    <a:pt x="18" y="2"/>
                  </a:lnTo>
                  <a:lnTo>
                    <a:pt x="10" y="4"/>
                  </a:lnTo>
                  <a:lnTo>
                    <a:pt x="3" y="9"/>
                  </a:lnTo>
                  <a:lnTo>
                    <a:pt x="0" y="17"/>
                  </a:lnTo>
                  <a:lnTo>
                    <a:pt x="9" y="17"/>
                  </a:lnTo>
                  <a:lnTo>
                    <a:pt x="10" y="16"/>
                  </a:lnTo>
                  <a:lnTo>
                    <a:pt x="15" y="14"/>
                  </a:lnTo>
                  <a:lnTo>
                    <a:pt x="20" y="11"/>
                  </a:lnTo>
                  <a:lnTo>
                    <a:pt x="26" y="11"/>
                  </a:lnTo>
                  <a:lnTo>
                    <a:pt x="31" y="8"/>
                  </a:lnTo>
                  <a:lnTo>
                    <a:pt x="26" y="11"/>
                  </a:lnTo>
                  <a:lnTo>
                    <a:pt x="29" y="9"/>
                  </a:lnTo>
                  <a:lnTo>
                    <a:pt x="32" y="6"/>
                  </a:lnTo>
                  <a:lnTo>
                    <a:pt x="29" y="2"/>
                  </a:lnTo>
                  <a:lnTo>
                    <a:pt x="26" y="0"/>
                  </a:lnTo>
                  <a:lnTo>
                    <a:pt x="21"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31" name="Freeform 163"/>
            <p:cNvSpPr>
              <a:spLocks/>
            </p:cNvSpPr>
            <p:nvPr/>
          </p:nvSpPr>
          <p:spPr bwMode="auto">
            <a:xfrm>
              <a:off x="3300" y="3759"/>
              <a:ext cx="9" cy="9"/>
            </a:xfrm>
            <a:custGeom>
              <a:avLst/>
              <a:gdLst>
                <a:gd name="T0" fmla="*/ 5 w 26"/>
                <a:gd name="T1" fmla="*/ 10 h 28"/>
                <a:gd name="T2" fmla="*/ 5 w 26"/>
                <a:gd name="T3" fmla="*/ 10 h 28"/>
                <a:gd name="T4" fmla="*/ 10 w 26"/>
                <a:gd name="T5" fmla="*/ 11 h 28"/>
                <a:gd name="T6" fmla="*/ 15 w 26"/>
                <a:gd name="T7" fmla="*/ 13 h 28"/>
                <a:gd name="T8" fmla="*/ 15 w 26"/>
                <a:gd name="T9" fmla="*/ 18 h 28"/>
                <a:gd name="T10" fmla="*/ 13 w 26"/>
                <a:gd name="T11" fmla="*/ 23 h 28"/>
                <a:gd name="T12" fmla="*/ 23 w 26"/>
                <a:gd name="T13" fmla="*/ 28 h 28"/>
                <a:gd name="T14" fmla="*/ 26 w 26"/>
                <a:gd name="T15" fmla="*/ 18 h 28"/>
                <a:gd name="T16" fmla="*/ 21 w 26"/>
                <a:gd name="T17" fmla="*/ 6 h 28"/>
                <a:gd name="T18" fmla="*/ 12 w 26"/>
                <a:gd name="T19" fmla="*/ 2 h 28"/>
                <a:gd name="T20" fmla="*/ 3 w 26"/>
                <a:gd name="T21" fmla="*/ 0 h 28"/>
                <a:gd name="T22" fmla="*/ 3 w 26"/>
                <a:gd name="T23" fmla="*/ 0 h 28"/>
                <a:gd name="T24" fmla="*/ 3 w 26"/>
                <a:gd name="T25" fmla="*/ 0 h 28"/>
                <a:gd name="T26" fmla="*/ 1 w 26"/>
                <a:gd name="T27" fmla="*/ 3 h 28"/>
                <a:gd name="T28" fmla="*/ 0 w 26"/>
                <a:gd name="T29" fmla="*/ 6 h 28"/>
                <a:gd name="T30" fmla="*/ 2 w 26"/>
                <a:gd name="T31" fmla="*/ 8 h 28"/>
                <a:gd name="T32" fmla="*/ 5 w 26"/>
                <a:gd name="T33"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 h="28">
                  <a:moveTo>
                    <a:pt x="5" y="10"/>
                  </a:moveTo>
                  <a:lnTo>
                    <a:pt x="5" y="10"/>
                  </a:lnTo>
                  <a:lnTo>
                    <a:pt x="10" y="11"/>
                  </a:lnTo>
                  <a:lnTo>
                    <a:pt x="15" y="13"/>
                  </a:lnTo>
                  <a:lnTo>
                    <a:pt x="15" y="18"/>
                  </a:lnTo>
                  <a:lnTo>
                    <a:pt x="13" y="23"/>
                  </a:lnTo>
                  <a:lnTo>
                    <a:pt x="23" y="28"/>
                  </a:lnTo>
                  <a:lnTo>
                    <a:pt x="26" y="18"/>
                  </a:lnTo>
                  <a:lnTo>
                    <a:pt x="21" y="6"/>
                  </a:lnTo>
                  <a:lnTo>
                    <a:pt x="12" y="2"/>
                  </a:lnTo>
                  <a:lnTo>
                    <a:pt x="3" y="0"/>
                  </a:lnTo>
                  <a:lnTo>
                    <a:pt x="3" y="0"/>
                  </a:lnTo>
                  <a:lnTo>
                    <a:pt x="3" y="0"/>
                  </a:lnTo>
                  <a:lnTo>
                    <a:pt x="1" y="3"/>
                  </a:lnTo>
                  <a:lnTo>
                    <a:pt x="0" y="6"/>
                  </a:lnTo>
                  <a:lnTo>
                    <a:pt x="2" y="8"/>
                  </a:lnTo>
                  <a:lnTo>
                    <a:pt x="5"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32" name="Freeform 164"/>
            <p:cNvSpPr>
              <a:spLocks/>
            </p:cNvSpPr>
            <p:nvPr/>
          </p:nvSpPr>
          <p:spPr bwMode="auto">
            <a:xfrm>
              <a:off x="3282" y="3758"/>
              <a:ext cx="20" cy="6"/>
            </a:xfrm>
            <a:custGeom>
              <a:avLst/>
              <a:gdLst>
                <a:gd name="T0" fmla="*/ 5 w 60"/>
                <a:gd name="T1" fmla="*/ 10 h 18"/>
                <a:gd name="T2" fmla="*/ 0 w 60"/>
                <a:gd name="T3" fmla="*/ 6 h 18"/>
                <a:gd name="T4" fmla="*/ 3 w 60"/>
                <a:gd name="T5" fmla="*/ 12 h 18"/>
                <a:gd name="T6" fmla="*/ 10 w 60"/>
                <a:gd name="T7" fmla="*/ 15 h 18"/>
                <a:gd name="T8" fmla="*/ 17 w 60"/>
                <a:gd name="T9" fmla="*/ 17 h 18"/>
                <a:gd name="T10" fmla="*/ 25 w 60"/>
                <a:gd name="T11" fmla="*/ 18 h 18"/>
                <a:gd name="T12" fmla="*/ 34 w 60"/>
                <a:gd name="T13" fmla="*/ 17 h 18"/>
                <a:gd name="T14" fmla="*/ 42 w 60"/>
                <a:gd name="T15" fmla="*/ 16 h 18"/>
                <a:gd name="T16" fmla="*/ 51 w 60"/>
                <a:gd name="T17" fmla="*/ 15 h 18"/>
                <a:gd name="T18" fmla="*/ 60 w 60"/>
                <a:gd name="T19" fmla="*/ 14 h 18"/>
                <a:gd name="T20" fmla="*/ 58 w 60"/>
                <a:gd name="T21" fmla="*/ 4 h 18"/>
                <a:gd name="T22" fmla="*/ 51 w 60"/>
                <a:gd name="T23" fmla="*/ 6 h 18"/>
                <a:gd name="T24" fmla="*/ 42 w 60"/>
                <a:gd name="T25" fmla="*/ 7 h 18"/>
                <a:gd name="T26" fmla="*/ 34 w 60"/>
                <a:gd name="T27" fmla="*/ 8 h 18"/>
                <a:gd name="T28" fmla="*/ 25 w 60"/>
                <a:gd name="T29" fmla="*/ 7 h 18"/>
                <a:gd name="T30" fmla="*/ 17 w 60"/>
                <a:gd name="T31" fmla="*/ 8 h 18"/>
                <a:gd name="T32" fmla="*/ 12 w 60"/>
                <a:gd name="T33" fmla="*/ 6 h 18"/>
                <a:gd name="T34" fmla="*/ 10 w 60"/>
                <a:gd name="T35" fmla="*/ 6 h 18"/>
                <a:gd name="T36" fmla="*/ 11 w 60"/>
                <a:gd name="T37" fmla="*/ 6 h 18"/>
                <a:gd name="T38" fmla="*/ 5 w 60"/>
                <a:gd name="T39" fmla="*/ 1 h 18"/>
                <a:gd name="T40" fmla="*/ 11 w 60"/>
                <a:gd name="T41" fmla="*/ 6 h 18"/>
                <a:gd name="T42" fmla="*/ 9 w 60"/>
                <a:gd name="T43" fmla="*/ 2 h 18"/>
                <a:gd name="T44" fmla="*/ 5 w 60"/>
                <a:gd name="T45" fmla="*/ 0 h 18"/>
                <a:gd name="T46" fmla="*/ 2 w 60"/>
                <a:gd name="T47" fmla="*/ 2 h 18"/>
                <a:gd name="T48" fmla="*/ 0 w 60"/>
                <a:gd name="T49" fmla="*/ 6 h 18"/>
                <a:gd name="T50" fmla="*/ 5 w 60"/>
                <a:gd name="T51" fmla="*/ 1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18">
                  <a:moveTo>
                    <a:pt x="5" y="10"/>
                  </a:moveTo>
                  <a:lnTo>
                    <a:pt x="0" y="6"/>
                  </a:lnTo>
                  <a:lnTo>
                    <a:pt x="3" y="12"/>
                  </a:lnTo>
                  <a:lnTo>
                    <a:pt x="10" y="15"/>
                  </a:lnTo>
                  <a:lnTo>
                    <a:pt x="17" y="17"/>
                  </a:lnTo>
                  <a:lnTo>
                    <a:pt x="25" y="18"/>
                  </a:lnTo>
                  <a:lnTo>
                    <a:pt x="34" y="17"/>
                  </a:lnTo>
                  <a:lnTo>
                    <a:pt x="42" y="16"/>
                  </a:lnTo>
                  <a:lnTo>
                    <a:pt x="51" y="15"/>
                  </a:lnTo>
                  <a:lnTo>
                    <a:pt x="60" y="14"/>
                  </a:lnTo>
                  <a:lnTo>
                    <a:pt x="58" y="4"/>
                  </a:lnTo>
                  <a:lnTo>
                    <a:pt x="51" y="6"/>
                  </a:lnTo>
                  <a:lnTo>
                    <a:pt x="42" y="7"/>
                  </a:lnTo>
                  <a:lnTo>
                    <a:pt x="34" y="8"/>
                  </a:lnTo>
                  <a:lnTo>
                    <a:pt x="25" y="7"/>
                  </a:lnTo>
                  <a:lnTo>
                    <a:pt x="17" y="8"/>
                  </a:lnTo>
                  <a:lnTo>
                    <a:pt x="12" y="6"/>
                  </a:lnTo>
                  <a:lnTo>
                    <a:pt x="10" y="6"/>
                  </a:lnTo>
                  <a:lnTo>
                    <a:pt x="11" y="6"/>
                  </a:lnTo>
                  <a:lnTo>
                    <a:pt x="5" y="1"/>
                  </a:lnTo>
                  <a:lnTo>
                    <a:pt x="11" y="6"/>
                  </a:lnTo>
                  <a:lnTo>
                    <a:pt x="9" y="2"/>
                  </a:lnTo>
                  <a:lnTo>
                    <a:pt x="5" y="0"/>
                  </a:lnTo>
                  <a:lnTo>
                    <a:pt x="2" y="2"/>
                  </a:lnTo>
                  <a:lnTo>
                    <a:pt x="0" y="6"/>
                  </a:lnTo>
                  <a:lnTo>
                    <a:pt x="5"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33" name="Freeform 165"/>
            <p:cNvSpPr>
              <a:spLocks/>
            </p:cNvSpPr>
            <p:nvPr/>
          </p:nvSpPr>
          <p:spPr bwMode="auto">
            <a:xfrm>
              <a:off x="3267" y="3758"/>
              <a:ext cx="16" cy="5"/>
            </a:xfrm>
            <a:custGeom>
              <a:avLst/>
              <a:gdLst>
                <a:gd name="T0" fmla="*/ 0 w 49"/>
                <a:gd name="T1" fmla="*/ 12 h 17"/>
                <a:gd name="T2" fmla="*/ 9 w 49"/>
                <a:gd name="T3" fmla="*/ 16 h 17"/>
                <a:gd name="T4" fmla="*/ 12 w 49"/>
                <a:gd name="T5" fmla="*/ 15 h 17"/>
                <a:gd name="T6" fmla="*/ 16 w 49"/>
                <a:gd name="T7" fmla="*/ 12 h 17"/>
                <a:gd name="T8" fmla="*/ 21 w 49"/>
                <a:gd name="T9" fmla="*/ 11 h 17"/>
                <a:gd name="T10" fmla="*/ 28 w 49"/>
                <a:gd name="T11" fmla="*/ 10 h 17"/>
                <a:gd name="T12" fmla="*/ 33 w 49"/>
                <a:gd name="T13" fmla="*/ 11 h 17"/>
                <a:gd name="T14" fmla="*/ 40 w 49"/>
                <a:gd name="T15" fmla="*/ 11 h 17"/>
                <a:gd name="T16" fmla="*/ 45 w 49"/>
                <a:gd name="T17" fmla="*/ 11 h 17"/>
                <a:gd name="T18" fmla="*/ 49 w 49"/>
                <a:gd name="T19" fmla="*/ 10 h 17"/>
                <a:gd name="T20" fmla="*/ 49 w 49"/>
                <a:gd name="T21" fmla="*/ 1 h 17"/>
                <a:gd name="T22" fmla="*/ 45 w 49"/>
                <a:gd name="T23" fmla="*/ 0 h 17"/>
                <a:gd name="T24" fmla="*/ 40 w 49"/>
                <a:gd name="T25" fmla="*/ 0 h 17"/>
                <a:gd name="T26" fmla="*/ 33 w 49"/>
                <a:gd name="T27" fmla="*/ 0 h 17"/>
                <a:gd name="T28" fmla="*/ 28 w 49"/>
                <a:gd name="T29" fmla="*/ 1 h 17"/>
                <a:gd name="T30" fmla="*/ 21 w 49"/>
                <a:gd name="T31" fmla="*/ 2 h 17"/>
                <a:gd name="T32" fmla="*/ 14 w 49"/>
                <a:gd name="T33" fmla="*/ 3 h 17"/>
                <a:gd name="T34" fmla="*/ 7 w 49"/>
                <a:gd name="T35" fmla="*/ 6 h 17"/>
                <a:gd name="T36" fmla="*/ 2 w 49"/>
                <a:gd name="T37" fmla="*/ 9 h 17"/>
                <a:gd name="T38" fmla="*/ 12 w 49"/>
                <a:gd name="T39" fmla="*/ 12 h 17"/>
                <a:gd name="T40" fmla="*/ 2 w 49"/>
                <a:gd name="T41" fmla="*/ 9 h 17"/>
                <a:gd name="T42" fmla="*/ 1 w 49"/>
                <a:gd name="T43" fmla="*/ 12 h 17"/>
                <a:gd name="T44" fmla="*/ 2 w 49"/>
                <a:gd name="T45" fmla="*/ 16 h 17"/>
                <a:gd name="T46" fmla="*/ 6 w 49"/>
                <a:gd name="T47" fmla="*/ 17 h 17"/>
                <a:gd name="T48" fmla="*/ 9 w 49"/>
                <a:gd name="T49" fmla="*/ 16 h 17"/>
                <a:gd name="T50" fmla="*/ 0 w 49"/>
                <a:gd name="T51"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17">
                  <a:moveTo>
                    <a:pt x="0" y="12"/>
                  </a:moveTo>
                  <a:lnTo>
                    <a:pt x="9" y="16"/>
                  </a:lnTo>
                  <a:lnTo>
                    <a:pt x="12" y="15"/>
                  </a:lnTo>
                  <a:lnTo>
                    <a:pt x="16" y="12"/>
                  </a:lnTo>
                  <a:lnTo>
                    <a:pt x="21" y="11"/>
                  </a:lnTo>
                  <a:lnTo>
                    <a:pt x="28" y="10"/>
                  </a:lnTo>
                  <a:lnTo>
                    <a:pt x="33" y="11"/>
                  </a:lnTo>
                  <a:lnTo>
                    <a:pt x="40" y="11"/>
                  </a:lnTo>
                  <a:lnTo>
                    <a:pt x="45" y="11"/>
                  </a:lnTo>
                  <a:lnTo>
                    <a:pt x="49" y="10"/>
                  </a:lnTo>
                  <a:lnTo>
                    <a:pt x="49" y="1"/>
                  </a:lnTo>
                  <a:lnTo>
                    <a:pt x="45" y="0"/>
                  </a:lnTo>
                  <a:lnTo>
                    <a:pt x="40" y="0"/>
                  </a:lnTo>
                  <a:lnTo>
                    <a:pt x="33" y="0"/>
                  </a:lnTo>
                  <a:lnTo>
                    <a:pt x="28" y="1"/>
                  </a:lnTo>
                  <a:lnTo>
                    <a:pt x="21" y="2"/>
                  </a:lnTo>
                  <a:lnTo>
                    <a:pt x="14" y="3"/>
                  </a:lnTo>
                  <a:lnTo>
                    <a:pt x="7" y="6"/>
                  </a:lnTo>
                  <a:lnTo>
                    <a:pt x="2" y="9"/>
                  </a:lnTo>
                  <a:lnTo>
                    <a:pt x="12" y="12"/>
                  </a:lnTo>
                  <a:lnTo>
                    <a:pt x="2" y="9"/>
                  </a:lnTo>
                  <a:lnTo>
                    <a:pt x="1" y="12"/>
                  </a:lnTo>
                  <a:lnTo>
                    <a:pt x="2" y="16"/>
                  </a:lnTo>
                  <a:lnTo>
                    <a:pt x="6" y="17"/>
                  </a:lnTo>
                  <a:lnTo>
                    <a:pt x="9" y="16"/>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34" name="Freeform 166"/>
            <p:cNvSpPr>
              <a:spLocks/>
            </p:cNvSpPr>
            <p:nvPr/>
          </p:nvSpPr>
          <p:spPr bwMode="auto">
            <a:xfrm>
              <a:off x="3266" y="3754"/>
              <a:ext cx="5" cy="8"/>
            </a:xfrm>
            <a:custGeom>
              <a:avLst/>
              <a:gdLst>
                <a:gd name="T0" fmla="*/ 0 w 14"/>
                <a:gd name="T1" fmla="*/ 12 h 24"/>
                <a:gd name="T2" fmla="*/ 0 w 14"/>
                <a:gd name="T3" fmla="*/ 12 h 24"/>
                <a:gd name="T4" fmla="*/ 1 w 14"/>
                <a:gd name="T5" fmla="*/ 12 h 24"/>
                <a:gd name="T6" fmla="*/ 2 w 14"/>
                <a:gd name="T7" fmla="*/ 13 h 24"/>
                <a:gd name="T8" fmla="*/ 3 w 14"/>
                <a:gd name="T9" fmla="*/ 19 h 24"/>
                <a:gd name="T10" fmla="*/ 2 w 14"/>
                <a:gd name="T11" fmla="*/ 24 h 24"/>
                <a:gd name="T12" fmla="*/ 14 w 14"/>
                <a:gd name="T13" fmla="*/ 24 h 24"/>
                <a:gd name="T14" fmla="*/ 13 w 14"/>
                <a:gd name="T15" fmla="*/ 19 h 24"/>
                <a:gd name="T16" fmla="*/ 11 w 14"/>
                <a:gd name="T17" fmla="*/ 11 h 24"/>
                <a:gd name="T18" fmla="*/ 8 w 14"/>
                <a:gd name="T19" fmla="*/ 5 h 24"/>
                <a:gd name="T20" fmla="*/ 0 w 14"/>
                <a:gd name="T21" fmla="*/ 0 h 24"/>
                <a:gd name="T22" fmla="*/ 0 w 14"/>
                <a:gd name="T23" fmla="*/ 0 h 24"/>
                <a:gd name="T24" fmla="*/ 0 w 14"/>
                <a:gd name="T25"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24">
                  <a:moveTo>
                    <a:pt x="0" y="12"/>
                  </a:moveTo>
                  <a:lnTo>
                    <a:pt x="0" y="12"/>
                  </a:lnTo>
                  <a:lnTo>
                    <a:pt x="1" y="12"/>
                  </a:lnTo>
                  <a:lnTo>
                    <a:pt x="2" y="13"/>
                  </a:lnTo>
                  <a:lnTo>
                    <a:pt x="3" y="19"/>
                  </a:lnTo>
                  <a:lnTo>
                    <a:pt x="2" y="24"/>
                  </a:lnTo>
                  <a:lnTo>
                    <a:pt x="14" y="24"/>
                  </a:lnTo>
                  <a:lnTo>
                    <a:pt x="13" y="19"/>
                  </a:lnTo>
                  <a:lnTo>
                    <a:pt x="11" y="11"/>
                  </a:lnTo>
                  <a:lnTo>
                    <a:pt x="8" y="5"/>
                  </a:lnTo>
                  <a:lnTo>
                    <a:pt x="0" y="0"/>
                  </a:lnTo>
                  <a:lnTo>
                    <a:pt x="0" y="0"/>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35" name="Freeform 167"/>
            <p:cNvSpPr>
              <a:spLocks/>
            </p:cNvSpPr>
            <p:nvPr/>
          </p:nvSpPr>
          <p:spPr bwMode="auto">
            <a:xfrm>
              <a:off x="3256" y="3754"/>
              <a:ext cx="10" cy="4"/>
            </a:xfrm>
            <a:custGeom>
              <a:avLst/>
              <a:gdLst>
                <a:gd name="T0" fmla="*/ 2 w 31"/>
                <a:gd name="T1" fmla="*/ 3 h 12"/>
                <a:gd name="T2" fmla="*/ 5 w 31"/>
                <a:gd name="T3" fmla="*/ 11 h 12"/>
                <a:gd name="T4" fmla="*/ 11 w 31"/>
                <a:gd name="T5" fmla="*/ 12 h 12"/>
                <a:gd name="T6" fmla="*/ 18 w 31"/>
                <a:gd name="T7" fmla="*/ 12 h 12"/>
                <a:gd name="T8" fmla="*/ 25 w 31"/>
                <a:gd name="T9" fmla="*/ 12 h 12"/>
                <a:gd name="T10" fmla="*/ 31 w 31"/>
                <a:gd name="T11" fmla="*/ 12 h 12"/>
                <a:gd name="T12" fmla="*/ 31 w 31"/>
                <a:gd name="T13" fmla="*/ 0 h 12"/>
                <a:gd name="T14" fmla="*/ 25 w 31"/>
                <a:gd name="T15" fmla="*/ 0 h 12"/>
                <a:gd name="T16" fmla="*/ 18 w 31"/>
                <a:gd name="T17" fmla="*/ 0 h 12"/>
                <a:gd name="T18" fmla="*/ 11 w 31"/>
                <a:gd name="T19" fmla="*/ 0 h 12"/>
                <a:gd name="T20" fmla="*/ 5 w 31"/>
                <a:gd name="T21" fmla="*/ 2 h 12"/>
                <a:gd name="T22" fmla="*/ 7 w 31"/>
                <a:gd name="T23" fmla="*/ 10 h 12"/>
                <a:gd name="T24" fmla="*/ 5 w 31"/>
                <a:gd name="T25" fmla="*/ 2 h 12"/>
                <a:gd name="T26" fmla="*/ 1 w 31"/>
                <a:gd name="T27" fmla="*/ 3 h 12"/>
                <a:gd name="T28" fmla="*/ 0 w 31"/>
                <a:gd name="T29" fmla="*/ 6 h 12"/>
                <a:gd name="T30" fmla="*/ 1 w 31"/>
                <a:gd name="T31" fmla="*/ 10 h 12"/>
                <a:gd name="T32" fmla="*/ 5 w 31"/>
                <a:gd name="T33" fmla="*/ 11 h 12"/>
                <a:gd name="T34" fmla="*/ 2 w 31"/>
                <a:gd name="T3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12">
                  <a:moveTo>
                    <a:pt x="2" y="3"/>
                  </a:moveTo>
                  <a:lnTo>
                    <a:pt x="5" y="11"/>
                  </a:lnTo>
                  <a:lnTo>
                    <a:pt x="11" y="12"/>
                  </a:lnTo>
                  <a:lnTo>
                    <a:pt x="18" y="12"/>
                  </a:lnTo>
                  <a:lnTo>
                    <a:pt x="25" y="12"/>
                  </a:lnTo>
                  <a:lnTo>
                    <a:pt x="31" y="12"/>
                  </a:lnTo>
                  <a:lnTo>
                    <a:pt x="31" y="0"/>
                  </a:lnTo>
                  <a:lnTo>
                    <a:pt x="25" y="0"/>
                  </a:lnTo>
                  <a:lnTo>
                    <a:pt x="18" y="0"/>
                  </a:lnTo>
                  <a:lnTo>
                    <a:pt x="11" y="0"/>
                  </a:lnTo>
                  <a:lnTo>
                    <a:pt x="5" y="2"/>
                  </a:lnTo>
                  <a:lnTo>
                    <a:pt x="7" y="10"/>
                  </a:lnTo>
                  <a:lnTo>
                    <a:pt x="5" y="2"/>
                  </a:lnTo>
                  <a:lnTo>
                    <a:pt x="1" y="3"/>
                  </a:lnTo>
                  <a:lnTo>
                    <a:pt x="0" y="6"/>
                  </a:lnTo>
                  <a:lnTo>
                    <a:pt x="1" y="10"/>
                  </a:lnTo>
                  <a:lnTo>
                    <a:pt x="5" y="11"/>
                  </a:lnTo>
                  <a:lnTo>
                    <a:pt x="2"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36" name="Freeform 168"/>
            <p:cNvSpPr>
              <a:spLocks/>
            </p:cNvSpPr>
            <p:nvPr/>
          </p:nvSpPr>
          <p:spPr bwMode="auto">
            <a:xfrm>
              <a:off x="3257" y="3745"/>
              <a:ext cx="16" cy="12"/>
            </a:xfrm>
            <a:custGeom>
              <a:avLst/>
              <a:gdLst>
                <a:gd name="T0" fmla="*/ 47 w 50"/>
                <a:gd name="T1" fmla="*/ 0 h 37"/>
                <a:gd name="T2" fmla="*/ 47 w 50"/>
                <a:gd name="T3" fmla="*/ 0 h 37"/>
                <a:gd name="T4" fmla="*/ 43 w 50"/>
                <a:gd name="T5" fmla="*/ 1 h 37"/>
                <a:gd name="T6" fmla="*/ 37 w 50"/>
                <a:gd name="T7" fmla="*/ 3 h 37"/>
                <a:gd name="T8" fmla="*/ 32 w 50"/>
                <a:gd name="T9" fmla="*/ 6 h 37"/>
                <a:gd name="T10" fmla="*/ 28 w 50"/>
                <a:gd name="T11" fmla="*/ 9 h 37"/>
                <a:gd name="T12" fmla="*/ 22 w 50"/>
                <a:gd name="T13" fmla="*/ 12 h 37"/>
                <a:gd name="T14" fmla="*/ 15 w 50"/>
                <a:gd name="T15" fmla="*/ 18 h 37"/>
                <a:gd name="T16" fmla="*/ 7 w 50"/>
                <a:gd name="T17" fmla="*/ 24 h 37"/>
                <a:gd name="T18" fmla="*/ 0 w 50"/>
                <a:gd name="T19" fmla="*/ 30 h 37"/>
                <a:gd name="T20" fmla="*/ 5 w 50"/>
                <a:gd name="T21" fmla="*/ 37 h 37"/>
                <a:gd name="T22" fmla="*/ 14 w 50"/>
                <a:gd name="T23" fmla="*/ 31 h 37"/>
                <a:gd name="T24" fmla="*/ 20 w 50"/>
                <a:gd name="T25" fmla="*/ 25 h 37"/>
                <a:gd name="T26" fmla="*/ 27 w 50"/>
                <a:gd name="T27" fmla="*/ 22 h 37"/>
                <a:gd name="T28" fmla="*/ 32 w 50"/>
                <a:gd name="T29" fmla="*/ 18 h 37"/>
                <a:gd name="T30" fmla="*/ 37 w 50"/>
                <a:gd name="T31" fmla="*/ 15 h 37"/>
                <a:gd name="T32" fmla="*/ 42 w 50"/>
                <a:gd name="T33" fmla="*/ 12 h 37"/>
                <a:gd name="T34" fmla="*/ 45 w 50"/>
                <a:gd name="T35" fmla="*/ 10 h 37"/>
                <a:gd name="T36" fmla="*/ 50 w 50"/>
                <a:gd name="T37" fmla="*/ 9 h 37"/>
                <a:gd name="T38" fmla="*/ 50 w 50"/>
                <a:gd name="T39" fmla="*/ 9 h 37"/>
                <a:gd name="T40" fmla="*/ 47 w 50"/>
                <a:gd name="T4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37">
                  <a:moveTo>
                    <a:pt x="47" y="0"/>
                  </a:moveTo>
                  <a:lnTo>
                    <a:pt x="47" y="0"/>
                  </a:lnTo>
                  <a:lnTo>
                    <a:pt x="43" y="1"/>
                  </a:lnTo>
                  <a:lnTo>
                    <a:pt x="37" y="3"/>
                  </a:lnTo>
                  <a:lnTo>
                    <a:pt x="32" y="6"/>
                  </a:lnTo>
                  <a:lnTo>
                    <a:pt x="28" y="9"/>
                  </a:lnTo>
                  <a:lnTo>
                    <a:pt x="22" y="12"/>
                  </a:lnTo>
                  <a:lnTo>
                    <a:pt x="15" y="18"/>
                  </a:lnTo>
                  <a:lnTo>
                    <a:pt x="7" y="24"/>
                  </a:lnTo>
                  <a:lnTo>
                    <a:pt x="0" y="30"/>
                  </a:lnTo>
                  <a:lnTo>
                    <a:pt x="5" y="37"/>
                  </a:lnTo>
                  <a:lnTo>
                    <a:pt x="14" y="31"/>
                  </a:lnTo>
                  <a:lnTo>
                    <a:pt x="20" y="25"/>
                  </a:lnTo>
                  <a:lnTo>
                    <a:pt x="27" y="22"/>
                  </a:lnTo>
                  <a:lnTo>
                    <a:pt x="32" y="18"/>
                  </a:lnTo>
                  <a:lnTo>
                    <a:pt x="37" y="15"/>
                  </a:lnTo>
                  <a:lnTo>
                    <a:pt x="42" y="12"/>
                  </a:lnTo>
                  <a:lnTo>
                    <a:pt x="45" y="10"/>
                  </a:lnTo>
                  <a:lnTo>
                    <a:pt x="50" y="9"/>
                  </a:lnTo>
                  <a:lnTo>
                    <a:pt x="50" y="9"/>
                  </a:lnTo>
                  <a:lnTo>
                    <a:pt x="4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37" name="Freeform 169"/>
            <p:cNvSpPr>
              <a:spLocks/>
            </p:cNvSpPr>
            <p:nvPr/>
          </p:nvSpPr>
          <p:spPr bwMode="auto">
            <a:xfrm>
              <a:off x="3272" y="3725"/>
              <a:ext cx="32" cy="23"/>
            </a:xfrm>
            <a:custGeom>
              <a:avLst/>
              <a:gdLst>
                <a:gd name="T0" fmla="*/ 90 w 94"/>
                <a:gd name="T1" fmla="*/ 0 h 68"/>
                <a:gd name="T2" fmla="*/ 85 w 94"/>
                <a:gd name="T3" fmla="*/ 3 h 68"/>
                <a:gd name="T4" fmla="*/ 79 w 94"/>
                <a:gd name="T5" fmla="*/ 10 h 68"/>
                <a:gd name="T6" fmla="*/ 70 w 94"/>
                <a:gd name="T7" fmla="*/ 17 h 68"/>
                <a:gd name="T8" fmla="*/ 56 w 94"/>
                <a:gd name="T9" fmla="*/ 26 h 68"/>
                <a:gd name="T10" fmla="*/ 43 w 94"/>
                <a:gd name="T11" fmla="*/ 35 h 68"/>
                <a:gd name="T12" fmla="*/ 29 w 94"/>
                <a:gd name="T13" fmla="*/ 44 h 68"/>
                <a:gd name="T14" fmla="*/ 16 w 94"/>
                <a:gd name="T15" fmla="*/ 51 h 68"/>
                <a:gd name="T16" fmla="*/ 6 w 94"/>
                <a:gd name="T17" fmla="*/ 57 h 68"/>
                <a:gd name="T18" fmla="*/ 0 w 94"/>
                <a:gd name="T19" fmla="*/ 59 h 68"/>
                <a:gd name="T20" fmla="*/ 3 w 94"/>
                <a:gd name="T21" fmla="*/ 68 h 68"/>
                <a:gd name="T22" fmla="*/ 11 w 94"/>
                <a:gd name="T23" fmla="*/ 66 h 68"/>
                <a:gd name="T24" fmla="*/ 21 w 94"/>
                <a:gd name="T25" fmla="*/ 60 h 68"/>
                <a:gd name="T26" fmla="*/ 33 w 94"/>
                <a:gd name="T27" fmla="*/ 53 h 68"/>
                <a:gd name="T28" fmla="*/ 47 w 94"/>
                <a:gd name="T29" fmla="*/ 44 h 68"/>
                <a:gd name="T30" fmla="*/ 61 w 94"/>
                <a:gd name="T31" fmla="*/ 35 h 68"/>
                <a:gd name="T32" fmla="*/ 75 w 94"/>
                <a:gd name="T33" fmla="*/ 26 h 68"/>
                <a:gd name="T34" fmla="*/ 86 w 94"/>
                <a:gd name="T35" fmla="*/ 17 h 68"/>
                <a:gd name="T36" fmla="*/ 94 w 94"/>
                <a:gd name="T37" fmla="*/ 7 h 68"/>
                <a:gd name="T38" fmla="*/ 90 w 94"/>
                <a:gd name="T39" fmla="*/ 10 h 68"/>
                <a:gd name="T40" fmla="*/ 94 w 94"/>
                <a:gd name="T41" fmla="*/ 7 h 68"/>
                <a:gd name="T42" fmla="*/ 94 w 94"/>
                <a:gd name="T43" fmla="*/ 4 h 68"/>
                <a:gd name="T44" fmla="*/ 92 w 94"/>
                <a:gd name="T45" fmla="*/ 0 h 68"/>
                <a:gd name="T46" fmla="*/ 87 w 94"/>
                <a:gd name="T47" fmla="*/ 0 h 68"/>
                <a:gd name="T48" fmla="*/ 85 w 94"/>
                <a:gd name="T49" fmla="*/ 3 h 68"/>
                <a:gd name="T50" fmla="*/ 90 w 94"/>
                <a:gd name="T5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4" h="68">
                  <a:moveTo>
                    <a:pt x="90" y="0"/>
                  </a:moveTo>
                  <a:lnTo>
                    <a:pt x="85" y="3"/>
                  </a:lnTo>
                  <a:lnTo>
                    <a:pt x="79" y="10"/>
                  </a:lnTo>
                  <a:lnTo>
                    <a:pt x="70" y="17"/>
                  </a:lnTo>
                  <a:lnTo>
                    <a:pt x="56" y="26"/>
                  </a:lnTo>
                  <a:lnTo>
                    <a:pt x="43" y="35"/>
                  </a:lnTo>
                  <a:lnTo>
                    <a:pt x="29" y="44"/>
                  </a:lnTo>
                  <a:lnTo>
                    <a:pt x="16" y="51"/>
                  </a:lnTo>
                  <a:lnTo>
                    <a:pt x="6" y="57"/>
                  </a:lnTo>
                  <a:lnTo>
                    <a:pt x="0" y="59"/>
                  </a:lnTo>
                  <a:lnTo>
                    <a:pt x="3" y="68"/>
                  </a:lnTo>
                  <a:lnTo>
                    <a:pt x="11" y="66"/>
                  </a:lnTo>
                  <a:lnTo>
                    <a:pt x="21" y="60"/>
                  </a:lnTo>
                  <a:lnTo>
                    <a:pt x="33" y="53"/>
                  </a:lnTo>
                  <a:lnTo>
                    <a:pt x="47" y="44"/>
                  </a:lnTo>
                  <a:lnTo>
                    <a:pt x="61" y="35"/>
                  </a:lnTo>
                  <a:lnTo>
                    <a:pt x="75" y="26"/>
                  </a:lnTo>
                  <a:lnTo>
                    <a:pt x="86" y="17"/>
                  </a:lnTo>
                  <a:lnTo>
                    <a:pt x="94" y="7"/>
                  </a:lnTo>
                  <a:lnTo>
                    <a:pt x="90" y="10"/>
                  </a:lnTo>
                  <a:lnTo>
                    <a:pt x="94" y="7"/>
                  </a:lnTo>
                  <a:lnTo>
                    <a:pt x="94" y="4"/>
                  </a:lnTo>
                  <a:lnTo>
                    <a:pt x="92" y="0"/>
                  </a:lnTo>
                  <a:lnTo>
                    <a:pt x="87" y="0"/>
                  </a:lnTo>
                  <a:lnTo>
                    <a:pt x="85" y="3"/>
                  </a:lnTo>
                  <a:lnTo>
                    <a:pt x="9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38" name="Freeform 170"/>
            <p:cNvSpPr>
              <a:spLocks/>
            </p:cNvSpPr>
            <p:nvPr/>
          </p:nvSpPr>
          <p:spPr bwMode="auto">
            <a:xfrm>
              <a:off x="3302" y="3713"/>
              <a:ext cx="72" cy="15"/>
            </a:xfrm>
            <a:custGeom>
              <a:avLst/>
              <a:gdLst>
                <a:gd name="T0" fmla="*/ 215 w 215"/>
                <a:gd name="T1" fmla="*/ 0 h 45"/>
                <a:gd name="T2" fmla="*/ 215 w 215"/>
                <a:gd name="T3" fmla="*/ 0 h 45"/>
                <a:gd name="T4" fmla="*/ 210 w 215"/>
                <a:gd name="T5" fmla="*/ 1 h 45"/>
                <a:gd name="T6" fmla="*/ 202 w 215"/>
                <a:gd name="T7" fmla="*/ 2 h 45"/>
                <a:gd name="T8" fmla="*/ 192 w 215"/>
                <a:gd name="T9" fmla="*/ 3 h 45"/>
                <a:gd name="T10" fmla="*/ 179 w 215"/>
                <a:gd name="T11" fmla="*/ 6 h 45"/>
                <a:gd name="T12" fmla="*/ 164 w 215"/>
                <a:gd name="T13" fmla="*/ 8 h 45"/>
                <a:gd name="T14" fmla="*/ 149 w 215"/>
                <a:gd name="T15" fmla="*/ 10 h 45"/>
                <a:gd name="T16" fmla="*/ 132 w 215"/>
                <a:gd name="T17" fmla="*/ 14 h 45"/>
                <a:gd name="T18" fmla="*/ 114 w 215"/>
                <a:gd name="T19" fmla="*/ 16 h 45"/>
                <a:gd name="T20" fmla="*/ 97 w 215"/>
                <a:gd name="T21" fmla="*/ 19 h 45"/>
                <a:gd name="T22" fmla="*/ 78 w 215"/>
                <a:gd name="T23" fmla="*/ 23 h 45"/>
                <a:gd name="T24" fmla="*/ 62 w 215"/>
                <a:gd name="T25" fmla="*/ 25 h 45"/>
                <a:gd name="T26" fmla="*/ 45 w 215"/>
                <a:gd name="T27" fmla="*/ 29 h 45"/>
                <a:gd name="T28" fmla="*/ 32 w 215"/>
                <a:gd name="T29" fmla="*/ 31 h 45"/>
                <a:gd name="T30" fmla="*/ 18 w 215"/>
                <a:gd name="T31" fmla="*/ 33 h 45"/>
                <a:gd name="T32" fmla="*/ 8 w 215"/>
                <a:gd name="T33" fmla="*/ 34 h 45"/>
                <a:gd name="T34" fmla="*/ 0 w 215"/>
                <a:gd name="T35" fmla="*/ 35 h 45"/>
                <a:gd name="T36" fmla="*/ 0 w 215"/>
                <a:gd name="T37" fmla="*/ 45 h 45"/>
                <a:gd name="T38" fmla="*/ 8 w 215"/>
                <a:gd name="T39" fmla="*/ 44 h 45"/>
                <a:gd name="T40" fmla="*/ 18 w 215"/>
                <a:gd name="T41" fmla="*/ 42 h 45"/>
                <a:gd name="T42" fmla="*/ 32 w 215"/>
                <a:gd name="T43" fmla="*/ 40 h 45"/>
                <a:gd name="T44" fmla="*/ 45 w 215"/>
                <a:gd name="T45" fmla="*/ 38 h 45"/>
                <a:gd name="T46" fmla="*/ 62 w 215"/>
                <a:gd name="T47" fmla="*/ 34 h 45"/>
                <a:gd name="T48" fmla="*/ 78 w 215"/>
                <a:gd name="T49" fmla="*/ 32 h 45"/>
                <a:gd name="T50" fmla="*/ 97 w 215"/>
                <a:gd name="T51" fmla="*/ 29 h 45"/>
                <a:gd name="T52" fmla="*/ 114 w 215"/>
                <a:gd name="T53" fmla="*/ 25 h 45"/>
                <a:gd name="T54" fmla="*/ 132 w 215"/>
                <a:gd name="T55" fmla="*/ 23 h 45"/>
                <a:gd name="T56" fmla="*/ 149 w 215"/>
                <a:gd name="T57" fmla="*/ 19 h 45"/>
                <a:gd name="T58" fmla="*/ 164 w 215"/>
                <a:gd name="T59" fmla="*/ 17 h 45"/>
                <a:gd name="T60" fmla="*/ 179 w 215"/>
                <a:gd name="T61" fmla="*/ 15 h 45"/>
                <a:gd name="T62" fmla="*/ 192 w 215"/>
                <a:gd name="T63" fmla="*/ 13 h 45"/>
                <a:gd name="T64" fmla="*/ 202 w 215"/>
                <a:gd name="T65" fmla="*/ 11 h 45"/>
                <a:gd name="T66" fmla="*/ 210 w 215"/>
                <a:gd name="T67" fmla="*/ 10 h 45"/>
                <a:gd name="T68" fmla="*/ 215 w 215"/>
                <a:gd name="T69" fmla="*/ 11 h 45"/>
                <a:gd name="T70" fmla="*/ 215 w 215"/>
                <a:gd name="T71" fmla="*/ 11 h 45"/>
                <a:gd name="T72" fmla="*/ 215 w 215"/>
                <a:gd name="T73"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5" h="45">
                  <a:moveTo>
                    <a:pt x="215" y="0"/>
                  </a:moveTo>
                  <a:lnTo>
                    <a:pt x="215" y="0"/>
                  </a:lnTo>
                  <a:lnTo>
                    <a:pt x="210" y="1"/>
                  </a:lnTo>
                  <a:lnTo>
                    <a:pt x="202" y="2"/>
                  </a:lnTo>
                  <a:lnTo>
                    <a:pt x="192" y="3"/>
                  </a:lnTo>
                  <a:lnTo>
                    <a:pt x="179" y="6"/>
                  </a:lnTo>
                  <a:lnTo>
                    <a:pt x="164" y="8"/>
                  </a:lnTo>
                  <a:lnTo>
                    <a:pt x="149" y="10"/>
                  </a:lnTo>
                  <a:lnTo>
                    <a:pt x="132" y="14"/>
                  </a:lnTo>
                  <a:lnTo>
                    <a:pt x="114" y="16"/>
                  </a:lnTo>
                  <a:lnTo>
                    <a:pt x="97" y="19"/>
                  </a:lnTo>
                  <a:lnTo>
                    <a:pt x="78" y="23"/>
                  </a:lnTo>
                  <a:lnTo>
                    <a:pt x="62" y="25"/>
                  </a:lnTo>
                  <a:lnTo>
                    <a:pt x="45" y="29"/>
                  </a:lnTo>
                  <a:lnTo>
                    <a:pt x="32" y="31"/>
                  </a:lnTo>
                  <a:lnTo>
                    <a:pt x="18" y="33"/>
                  </a:lnTo>
                  <a:lnTo>
                    <a:pt x="8" y="34"/>
                  </a:lnTo>
                  <a:lnTo>
                    <a:pt x="0" y="35"/>
                  </a:lnTo>
                  <a:lnTo>
                    <a:pt x="0" y="45"/>
                  </a:lnTo>
                  <a:lnTo>
                    <a:pt x="8" y="44"/>
                  </a:lnTo>
                  <a:lnTo>
                    <a:pt x="18" y="42"/>
                  </a:lnTo>
                  <a:lnTo>
                    <a:pt x="32" y="40"/>
                  </a:lnTo>
                  <a:lnTo>
                    <a:pt x="45" y="38"/>
                  </a:lnTo>
                  <a:lnTo>
                    <a:pt x="62" y="34"/>
                  </a:lnTo>
                  <a:lnTo>
                    <a:pt x="78" y="32"/>
                  </a:lnTo>
                  <a:lnTo>
                    <a:pt x="97" y="29"/>
                  </a:lnTo>
                  <a:lnTo>
                    <a:pt x="114" y="25"/>
                  </a:lnTo>
                  <a:lnTo>
                    <a:pt x="132" y="23"/>
                  </a:lnTo>
                  <a:lnTo>
                    <a:pt x="149" y="19"/>
                  </a:lnTo>
                  <a:lnTo>
                    <a:pt x="164" y="17"/>
                  </a:lnTo>
                  <a:lnTo>
                    <a:pt x="179" y="15"/>
                  </a:lnTo>
                  <a:lnTo>
                    <a:pt x="192" y="13"/>
                  </a:lnTo>
                  <a:lnTo>
                    <a:pt x="202" y="11"/>
                  </a:lnTo>
                  <a:lnTo>
                    <a:pt x="210" y="10"/>
                  </a:lnTo>
                  <a:lnTo>
                    <a:pt x="215" y="11"/>
                  </a:lnTo>
                  <a:lnTo>
                    <a:pt x="215" y="11"/>
                  </a:lnTo>
                  <a:lnTo>
                    <a:pt x="21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39" name="Freeform 171"/>
            <p:cNvSpPr>
              <a:spLocks/>
            </p:cNvSpPr>
            <p:nvPr/>
          </p:nvSpPr>
          <p:spPr bwMode="auto">
            <a:xfrm>
              <a:off x="3374" y="3700"/>
              <a:ext cx="38" cy="17"/>
            </a:xfrm>
            <a:custGeom>
              <a:avLst/>
              <a:gdLst>
                <a:gd name="T0" fmla="*/ 106 w 113"/>
                <a:gd name="T1" fmla="*/ 0 h 50"/>
                <a:gd name="T2" fmla="*/ 106 w 113"/>
                <a:gd name="T3" fmla="*/ 0 h 50"/>
                <a:gd name="T4" fmla="*/ 99 w 113"/>
                <a:gd name="T5" fmla="*/ 5 h 50"/>
                <a:gd name="T6" fmla="*/ 87 w 113"/>
                <a:gd name="T7" fmla="*/ 10 h 50"/>
                <a:gd name="T8" fmla="*/ 72 w 113"/>
                <a:gd name="T9" fmla="*/ 17 h 50"/>
                <a:gd name="T10" fmla="*/ 55 w 113"/>
                <a:gd name="T11" fmla="*/ 24 h 50"/>
                <a:gd name="T12" fmla="*/ 36 w 113"/>
                <a:gd name="T13" fmla="*/ 31 h 50"/>
                <a:gd name="T14" fmla="*/ 20 w 113"/>
                <a:gd name="T15" fmla="*/ 36 h 50"/>
                <a:gd name="T16" fmla="*/ 8 w 113"/>
                <a:gd name="T17" fmla="*/ 39 h 50"/>
                <a:gd name="T18" fmla="*/ 0 w 113"/>
                <a:gd name="T19" fmla="*/ 39 h 50"/>
                <a:gd name="T20" fmla="*/ 0 w 113"/>
                <a:gd name="T21" fmla="*/ 50 h 50"/>
                <a:gd name="T22" fmla="*/ 10 w 113"/>
                <a:gd name="T23" fmla="*/ 48 h 50"/>
                <a:gd name="T24" fmla="*/ 23 w 113"/>
                <a:gd name="T25" fmla="*/ 45 h 50"/>
                <a:gd name="T26" fmla="*/ 39 w 113"/>
                <a:gd name="T27" fmla="*/ 40 h 50"/>
                <a:gd name="T28" fmla="*/ 57 w 113"/>
                <a:gd name="T29" fmla="*/ 33 h 50"/>
                <a:gd name="T30" fmla="*/ 74 w 113"/>
                <a:gd name="T31" fmla="*/ 26 h 50"/>
                <a:gd name="T32" fmla="*/ 91 w 113"/>
                <a:gd name="T33" fmla="*/ 20 h 50"/>
                <a:gd name="T34" fmla="*/ 104 w 113"/>
                <a:gd name="T35" fmla="*/ 14 h 50"/>
                <a:gd name="T36" fmla="*/ 113 w 113"/>
                <a:gd name="T37" fmla="*/ 7 h 50"/>
                <a:gd name="T38" fmla="*/ 113 w 113"/>
                <a:gd name="T39" fmla="*/ 7 h 50"/>
                <a:gd name="T40" fmla="*/ 106 w 113"/>
                <a:gd name="T4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3" h="50">
                  <a:moveTo>
                    <a:pt x="106" y="0"/>
                  </a:moveTo>
                  <a:lnTo>
                    <a:pt x="106" y="0"/>
                  </a:lnTo>
                  <a:lnTo>
                    <a:pt x="99" y="5"/>
                  </a:lnTo>
                  <a:lnTo>
                    <a:pt x="87" y="10"/>
                  </a:lnTo>
                  <a:lnTo>
                    <a:pt x="72" y="17"/>
                  </a:lnTo>
                  <a:lnTo>
                    <a:pt x="55" y="24"/>
                  </a:lnTo>
                  <a:lnTo>
                    <a:pt x="36" y="31"/>
                  </a:lnTo>
                  <a:lnTo>
                    <a:pt x="20" y="36"/>
                  </a:lnTo>
                  <a:lnTo>
                    <a:pt x="8" y="39"/>
                  </a:lnTo>
                  <a:lnTo>
                    <a:pt x="0" y="39"/>
                  </a:lnTo>
                  <a:lnTo>
                    <a:pt x="0" y="50"/>
                  </a:lnTo>
                  <a:lnTo>
                    <a:pt x="10" y="48"/>
                  </a:lnTo>
                  <a:lnTo>
                    <a:pt x="23" y="45"/>
                  </a:lnTo>
                  <a:lnTo>
                    <a:pt x="39" y="40"/>
                  </a:lnTo>
                  <a:lnTo>
                    <a:pt x="57" y="33"/>
                  </a:lnTo>
                  <a:lnTo>
                    <a:pt x="74" y="26"/>
                  </a:lnTo>
                  <a:lnTo>
                    <a:pt x="91" y="20"/>
                  </a:lnTo>
                  <a:lnTo>
                    <a:pt x="104" y="14"/>
                  </a:lnTo>
                  <a:lnTo>
                    <a:pt x="113" y="7"/>
                  </a:lnTo>
                  <a:lnTo>
                    <a:pt x="113" y="7"/>
                  </a:lnTo>
                  <a:lnTo>
                    <a:pt x="10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40" name="Freeform 172"/>
            <p:cNvSpPr>
              <a:spLocks/>
            </p:cNvSpPr>
            <p:nvPr/>
          </p:nvSpPr>
          <p:spPr bwMode="auto">
            <a:xfrm>
              <a:off x="3409" y="3691"/>
              <a:ext cx="13" cy="12"/>
            </a:xfrm>
            <a:custGeom>
              <a:avLst/>
              <a:gdLst>
                <a:gd name="T0" fmla="*/ 37 w 38"/>
                <a:gd name="T1" fmla="*/ 0 h 34"/>
                <a:gd name="T2" fmla="*/ 36 w 38"/>
                <a:gd name="T3" fmla="*/ 0 h 34"/>
                <a:gd name="T4" fmla="*/ 28 w 38"/>
                <a:gd name="T5" fmla="*/ 3 h 34"/>
                <a:gd name="T6" fmla="*/ 18 w 38"/>
                <a:gd name="T7" fmla="*/ 10 h 34"/>
                <a:gd name="T8" fmla="*/ 9 w 38"/>
                <a:gd name="T9" fmla="*/ 18 h 34"/>
                <a:gd name="T10" fmla="*/ 0 w 38"/>
                <a:gd name="T11" fmla="*/ 27 h 34"/>
                <a:gd name="T12" fmla="*/ 7 w 38"/>
                <a:gd name="T13" fmla="*/ 34 h 34"/>
                <a:gd name="T14" fmla="*/ 16 w 38"/>
                <a:gd name="T15" fmla="*/ 25 h 34"/>
                <a:gd name="T16" fmla="*/ 25 w 38"/>
                <a:gd name="T17" fmla="*/ 17 h 34"/>
                <a:gd name="T18" fmla="*/ 32 w 38"/>
                <a:gd name="T19" fmla="*/ 12 h 34"/>
                <a:gd name="T20" fmla="*/ 38 w 38"/>
                <a:gd name="T21" fmla="*/ 9 h 34"/>
                <a:gd name="T22" fmla="*/ 37 w 38"/>
                <a:gd name="T23" fmla="*/ 9 h 34"/>
                <a:gd name="T24" fmla="*/ 37 w 38"/>
                <a:gd name="T2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34">
                  <a:moveTo>
                    <a:pt x="37" y="0"/>
                  </a:moveTo>
                  <a:lnTo>
                    <a:pt x="36" y="0"/>
                  </a:lnTo>
                  <a:lnTo>
                    <a:pt x="28" y="3"/>
                  </a:lnTo>
                  <a:lnTo>
                    <a:pt x="18" y="10"/>
                  </a:lnTo>
                  <a:lnTo>
                    <a:pt x="9" y="18"/>
                  </a:lnTo>
                  <a:lnTo>
                    <a:pt x="0" y="27"/>
                  </a:lnTo>
                  <a:lnTo>
                    <a:pt x="7" y="34"/>
                  </a:lnTo>
                  <a:lnTo>
                    <a:pt x="16" y="25"/>
                  </a:lnTo>
                  <a:lnTo>
                    <a:pt x="25" y="17"/>
                  </a:lnTo>
                  <a:lnTo>
                    <a:pt x="32" y="12"/>
                  </a:lnTo>
                  <a:lnTo>
                    <a:pt x="38" y="9"/>
                  </a:lnTo>
                  <a:lnTo>
                    <a:pt x="37" y="9"/>
                  </a:lnTo>
                  <a:lnTo>
                    <a:pt x="3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41" name="Freeform 173"/>
            <p:cNvSpPr>
              <a:spLocks/>
            </p:cNvSpPr>
            <p:nvPr/>
          </p:nvSpPr>
          <p:spPr bwMode="auto">
            <a:xfrm>
              <a:off x="3422" y="3681"/>
              <a:ext cx="29" cy="13"/>
            </a:xfrm>
            <a:custGeom>
              <a:avLst/>
              <a:gdLst>
                <a:gd name="T0" fmla="*/ 78 w 87"/>
                <a:gd name="T1" fmla="*/ 0 h 39"/>
                <a:gd name="T2" fmla="*/ 78 w 87"/>
                <a:gd name="T3" fmla="*/ 0 h 39"/>
                <a:gd name="T4" fmla="*/ 75 w 87"/>
                <a:gd name="T5" fmla="*/ 2 h 39"/>
                <a:gd name="T6" fmla="*/ 66 w 87"/>
                <a:gd name="T7" fmla="*/ 7 h 39"/>
                <a:gd name="T8" fmla="*/ 56 w 87"/>
                <a:gd name="T9" fmla="*/ 12 h 39"/>
                <a:gd name="T10" fmla="*/ 42 w 87"/>
                <a:gd name="T11" fmla="*/ 17 h 39"/>
                <a:gd name="T12" fmla="*/ 28 w 87"/>
                <a:gd name="T13" fmla="*/ 22 h 39"/>
                <a:gd name="T14" fmla="*/ 15 w 87"/>
                <a:gd name="T15" fmla="*/ 25 h 39"/>
                <a:gd name="T16" fmla="*/ 5 w 87"/>
                <a:gd name="T17" fmla="*/ 28 h 39"/>
                <a:gd name="T18" fmla="*/ 0 w 87"/>
                <a:gd name="T19" fmla="*/ 30 h 39"/>
                <a:gd name="T20" fmla="*/ 0 w 87"/>
                <a:gd name="T21" fmla="*/ 39 h 39"/>
                <a:gd name="T22" fmla="*/ 8 w 87"/>
                <a:gd name="T23" fmla="*/ 38 h 39"/>
                <a:gd name="T24" fmla="*/ 17 w 87"/>
                <a:gd name="T25" fmla="*/ 34 h 39"/>
                <a:gd name="T26" fmla="*/ 31 w 87"/>
                <a:gd name="T27" fmla="*/ 31 h 39"/>
                <a:gd name="T28" fmla="*/ 44 w 87"/>
                <a:gd name="T29" fmla="*/ 26 h 39"/>
                <a:gd name="T30" fmla="*/ 58 w 87"/>
                <a:gd name="T31" fmla="*/ 22 h 39"/>
                <a:gd name="T32" fmla="*/ 71 w 87"/>
                <a:gd name="T33" fmla="*/ 16 h 39"/>
                <a:gd name="T34" fmla="*/ 80 w 87"/>
                <a:gd name="T35" fmla="*/ 11 h 39"/>
                <a:gd name="T36" fmla="*/ 87 w 87"/>
                <a:gd name="T37" fmla="*/ 4 h 39"/>
                <a:gd name="T38" fmla="*/ 87 w 87"/>
                <a:gd name="T39" fmla="*/ 4 h 39"/>
                <a:gd name="T40" fmla="*/ 78 w 87"/>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7" h="39">
                  <a:moveTo>
                    <a:pt x="78" y="0"/>
                  </a:moveTo>
                  <a:lnTo>
                    <a:pt x="78" y="0"/>
                  </a:lnTo>
                  <a:lnTo>
                    <a:pt x="75" y="2"/>
                  </a:lnTo>
                  <a:lnTo>
                    <a:pt x="66" y="7"/>
                  </a:lnTo>
                  <a:lnTo>
                    <a:pt x="56" y="12"/>
                  </a:lnTo>
                  <a:lnTo>
                    <a:pt x="42" y="17"/>
                  </a:lnTo>
                  <a:lnTo>
                    <a:pt x="28" y="22"/>
                  </a:lnTo>
                  <a:lnTo>
                    <a:pt x="15" y="25"/>
                  </a:lnTo>
                  <a:lnTo>
                    <a:pt x="5" y="28"/>
                  </a:lnTo>
                  <a:lnTo>
                    <a:pt x="0" y="30"/>
                  </a:lnTo>
                  <a:lnTo>
                    <a:pt x="0" y="39"/>
                  </a:lnTo>
                  <a:lnTo>
                    <a:pt x="8" y="38"/>
                  </a:lnTo>
                  <a:lnTo>
                    <a:pt x="17" y="34"/>
                  </a:lnTo>
                  <a:lnTo>
                    <a:pt x="31" y="31"/>
                  </a:lnTo>
                  <a:lnTo>
                    <a:pt x="44" y="26"/>
                  </a:lnTo>
                  <a:lnTo>
                    <a:pt x="58" y="22"/>
                  </a:lnTo>
                  <a:lnTo>
                    <a:pt x="71" y="16"/>
                  </a:lnTo>
                  <a:lnTo>
                    <a:pt x="80" y="11"/>
                  </a:lnTo>
                  <a:lnTo>
                    <a:pt x="87" y="4"/>
                  </a:lnTo>
                  <a:lnTo>
                    <a:pt x="87" y="4"/>
                  </a:lnTo>
                  <a:lnTo>
                    <a:pt x="7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42" name="Freeform 174"/>
            <p:cNvSpPr>
              <a:spLocks/>
            </p:cNvSpPr>
            <p:nvPr/>
          </p:nvSpPr>
          <p:spPr bwMode="auto">
            <a:xfrm>
              <a:off x="3448" y="3667"/>
              <a:ext cx="14" cy="16"/>
            </a:xfrm>
            <a:custGeom>
              <a:avLst/>
              <a:gdLst>
                <a:gd name="T0" fmla="*/ 39 w 43"/>
                <a:gd name="T1" fmla="*/ 0 h 48"/>
                <a:gd name="T2" fmla="*/ 35 w 43"/>
                <a:gd name="T3" fmla="*/ 3 h 48"/>
                <a:gd name="T4" fmla="*/ 32 w 43"/>
                <a:gd name="T5" fmla="*/ 6 h 48"/>
                <a:gd name="T6" fmla="*/ 28 w 43"/>
                <a:gd name="T7" fmla="*/ 11 h 48"/>
                <a:gd name="T8" fmla="*/ 22 w 43"/>
                <a:gd name="T9" fmla="*/ 16 h 48"/>
                <a:gd name="T10" fmla="*/ 18 w 43"/>
                <a:gd name="T11" fmla="*/ 22 h 48"/>
                <a:gd name="T12" fmla="*/ 12 w 43"/>
                <a:gd name="T13" fmla="*/ 28 h 48"/>
                <a:gd name="T14" fmla="*/ 8 w 43"/>
                <a:gd name="T15" fmla="*/ 34 h 48"/>
                <a:gd name="T16" fmla="*/ 3 w 43"/>
                <a:gd name="T17" fmla="*/ 39 h 48"/>
                <a:gd name="T18" fmla="*/ 0 w 43"/>
                <a:gd name="T19" fmla="*/ 44 h 48"/>
                <a:gd name="T20" fmla="*/ 9 w 43"/>
                <a:gd name="T21" fmla="*/ 48 h 48"/>
                <a:gd name="T22" fmla="*/ 10 w 43"/>
                <a:gd name="T23" fmla="*/ 44 h 48"/>
                <a:gd name="T24" fmla="*/ 14 w 43"/>
                <a:gd name="T25" fmla="*/ 40 h 48"/>
                <a:gd name="T26" fmla="*/ 19 w 43"/>
                <a:gd name="T27" fmla="*/ 35 h 48"/>
                <a:gd name="T28" fmla="*/ 25 w 43"/>
                <a:gd name="T29" fmla="*/ 29 h 48"/>
                <a:gd name="T30" fmla="*/ 29 w 43"/>
                <a:gd name="T31" fmla="*/ 23 h 48"/>
                <a:gd name="T32" fmla="*/ 35 w 43"/>
                <a:gd name="T33" fmla="*/ 17 h 48"/>
                <a:gd name="T34" fmla="*/ 39 w 43"/>
                <a:gd name="T35" fmla="*/ 13 h 48"/>
                <a:gd name="T36" fmla="*/ 42 w 43"/>
                <a:gd name="T37" fmla="*/ 9 h 48"/>
                <a:gd name="T38" fmla="*/ 39 w 43"/>
                <a:gd name="T39" fmla="*/ 12 h 48"/>
                <a:gd name="T40" fmla="*/ 42 w 43"/>
                <a:gd name="T41" fmla="*/ 9 h 48"/>
                <a:gd name="T42" fmla="*/ 43 w 43"/>
                <a:gd name="T43" fmla="*/ 6 h 48"/>
                <a:gd name="T44" fmla="*/ 42 w 43"/>
                <a:gd name="T45" fmla="*/ 3 h 48"/>
                <a:gd name="T46" fmla="*/ 39 w 43"/>
                <a:gd name="T47" fmla="*/ 1 h 48"/>
                <a:gd name="T48" fmla="*/ 35 w 43"/>
                <a:gd name="T49" fmla="*/ 3 h 48"/>
                <a:gd name="T50" fmla="*/ 39 w 43"/>
                <a:gd name="T5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3" h="48">
                  <a:moveTo>
                    <a:pt x="39" y="0"/>
                  </a:moveTo>
                  <a:lnTo>
                    <a:pt x="35" y="3"/>
                  </a:lnTo>
                  <a:lnTo>
                    <a:pt x="32" y="6"/>
                  </a:lnTo>
                  <a:lnTo>
                    <a:pt x="28" y="11"/>
                  </a:lnTo>
                  <a:lnTo>
                    <a:pt x="22" y="16"/>
                  </a:lnTo>
                  <a:lnTo>
                    <a:pt x="18" y="22"/>
                  </a:lnTo>
                  <a:lnTo>
                    <a:pt x="12" y="28"/>
                  </a:lnTo>
                  <a:lnTo>
                    <a:pt x="8" y="34"/>
                  </a:lnTo>
                  <a:lnTo>
                    <a:pt x="3" y="39"/>
                  </a:lnTo>
                  <a:lnTo>
                    <a:pt x="0" y="44"/>
                  </a:lnTo>
                  <a:lnTo>
                    <a:pt x="9" y="48"/>
                  </a:lnTo>
                  <a:lnTo>
                    <a:pt x="10" y="44"/>
                  </a:lnTo>
                  <a:lnTo>
                    <a:pt x="14" y="40"/>
                  </a:lnTo>
                  <a:lnTo>
                    <a:pt x="19" y="35"/>
                  </a:lnTo>
                  <a:lnTo>
                    <a:pt x="25" y="29"/>
                  </a:lnTo>
                  <a:lnTo>
                    <a:pt x="29" y="23"/>
                  </a:lnTo>
                  <a:lnTo>
                    <a:pt x="35" y="17"/>
                  </a:lnTo>
                  <a:lnTo>
                    <a:pt x="39" y="13"/>
                  </a:lnTo>
                  <a:lnTo>
                    <a:pt x="42" y="9"/>
                  </a:lnTo>
                  <a:lnTo>
                    <a:pt x="39" y="12"/>
                  </a:lnTo>
                  <a:lnTo>
                    <a:pt x="42" y="9"/>
                  </a:lnTo>
                  <a:lnTo>
                    <a:pt x="43" y="6"/>
                  </a:lnTo>
                  <a:lnTo>
                    <a:pt x="42" y="3"/>
                  </a:lnTo>
                  <a:lnTo>
                    <a:pt x="39" y="1"/>
                  </a:lnTo>
                  <a:lnTo>
                    <a:pt x="35" y="3"/>
                  </a:lnTo>
                  <a:lnTo>
                    <a:pt x="3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43" name="Freeform 175"/>
            <p:cNvSpPr>
              <a:spLocks/>
            </p:cNvSpPr>
            <p:nvPr/>
          </p:nvSpPr>
          <p:spPr bwMode="auto">
            <a:xfrm>
              <a:off x="3461" y="3660"/>
              <a:ext cx="45" cy="11"/>
            </a:xfrm>
            <a:custGeom>
              <a:avLst/>
              <a:gdLst>
                <a:gd name="T0" fmla="*/ 136 w 136"/>
                <a:gd name="T1" fmla="*/ 4 h 31"/>
                <a:gd name="T2" fmla="*/ 129 w 136"/>
                <a:gd name="T3" fmla="*/ 0 h 31"/>
                <a:gd name="T4" fmla="*/ 121 w 136"/>
                <a:gd name="T5" fmla="*/ 2 h 31"/>
                <a:gd name="T6" fmla="*/ 108 w 136"/>
                <a:gd name="T7" fmla="*/ 4 h 31"/>
                <a:gd name="T8" fmla="*/ 91 w 136"/>
                <a:gd name="T9" fmla="*/ 8 h 31"/>
                <a:gd name="T10" fmla="*/ 72 w 136"/>
                <a:gd name="T11" fmla="*/ 11 h 31"/>
                <a:gd name="T12" fmla="*/ 51 w 136"/>
                <a:gd name="T13" fmla="*/ 15 h 31"/>
                <a:gd name="T14" fmla="*/ 32 w 136"/>
                <a:gd name="T15" fmla="*/ 18 h 31"/>
                <a:gd name="T16" fmla="*/ 14 w 136"/>
                <a:gd name="T17" fmla="*/ 19 h 31"/>
                <a:gd name="T18" fmla="*/ 0 w 136"/>
                <a:gd name="T19" fmla="*/ 19 h 31"/>
                <a:gd name="T20" fmla="*/ 0 w 136"/>
                <a:gd name="T21" fmla="*/ 31 h 31"/>
                <a:gd name="T22" fmla="*/ 14 w 136"/>
                <a:gd name="T23" fmla="*/ 28 h 31"/>
                <a:gd name="T24" fmla="*/ 32 w 136"/>
                <a:gd name="T25" fmla="*/ 27 h 31"/>
                <a:gd name="T26" fmla="*/ 51 w 136"/>
                <a:gd name="T27" fmla="*/ 24 h 31"/>
                <a:gd name="T28" fmla="*/ 72 w 136"/>
                <a:gd name="T29" fmla="*/ 20 h 31"/>
                <a:gd name="T30" fmla="*/ 91 w 136"/>
                <a:gd name="T31" fmla="*/ 17 h 31"/>
                <a:gd name="T32" fmla="*/ 108 w 136"/>
                <a:gd name="T33" fmla="*/ 14 h 31"/>
                <a:gd name="T34" fmla="*/ 123 w 136"/>
                <a:gd name="T35" fmla="*/ 11 h 31"/>
                <a:gd name="T36" fmla="*/ 131 w 136"/>
                <a:gd name="T37" fmla="*/ 9 h 31"/>
                <a:gd name="T38" fmla="*/ 124 w 136"/>
                <a:gd name="T39" fmla="*/ 4 h 31"/>
                <a:gd name="T40" fmla="*/ 131 w 136"/>
                <a:gd name="T41" fmla="*/ 9 h 31"/>
                <a:gd name="T42" fmla="*/ 135 w 136"/>
                <a:gd name="T43" fmla="*/ 7 h 31"/>
                <a:gd name="T44" fmla="*/ 135 w 136"/>
                <a:gd name="T45" fmla="*/ 3 h 31"/>
                <a:gd name="T46" fmla="*/ 132 w 136"/>
                <a:gd name="T47" fmla="*/ 1 h 31"/>
                <a:gd name="T48" fmla="*/ 129 w 136"/>
                <a:gd name="T49" fmla="*/ 0 h 31"/>
                <a:gd name="T50" fmla="*/ 136 w 136"/>
                <a:gd name="T51"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6" h="31">
                  <a:moveTo>
                    <a:pt x="136" y="4"/>
                  </a:moveTo>
                  <a:lnTo>
                    <a:pt x="129" y="0"/>
                  </a:lnTo>
                  <a:lnTo>
                    <a:pt x="121" y="2"/>
                  </a:lnTo>
                  <a:lnTo>
                    <a:pt x="108" y="4"/>
                  </a:lnTo>
                  <a:lnTo>
                    <a:pt x="91" y="8"/>
                  </a:lnTo>
                  <a:lnTo>
                    <a:pt x="72" y="11"/>
                  </a:lnTo>
                  <a:lnTo>
                    <a:pt x="51" y="15"/>
                  </a:lnTo>
                  <a:lnTo>
                    <a:pt x="32" y="18"/>
                  </a:lnTo>
                  <a:lnTo>
                    <a:pt x="14" y="19"/>
                  </a:lnTo>
                  <a:lnTo>
                    <a:pt x="0" y="19"/>
                  </a:lnTo>
                  <a:lnTo>
                    <a:pt x="0" y="31"/>
                  </a:lnTo>
                  <a:lnTo>
                    <a:pt x="14" y="28"/>
                  </a:lnTo>
                  <a:lnTo>
                    <a:pt x="32" y="27"/>
                  </a:lnTo>
                  <a:lnTo>
                    <a:pt x="51" y="24"/>
                  </a:lnTo>
                  <a:lnTo>
                    <a:pt x="72" y="20"/>
                  </a:lnTo>
                  <a:lnTo>
                    <a:pt x="91" y="17"/>
                  </a:lnTo>
                  <a:lnTo>
                    <a:pt x="108" y="14"/>
                  </a:lnTo>
                  <a:lnTo>
                    <a:pt x="123" y="11"/>
                  </a:lnTo>
                  <a:lnTo>
                    <a:pt x="131" y="9"/>
                  </a:lnTo>
                  <a:lnTo>
                    <a:pt x="124" y="4"/>
                  </a:lnTo>
                  <a:lnTo>
                    <a:pt x="131" y="9"/>
                  </a:lnTo>
                  <a:lnTo>
                    <a:pt x="135" y="7"/>
                  </a:lnTo>
                  <a:lnTo>
                    <a:pt x="135" y="3"/>
                  </a:lnTo>
                  <a:lnTo>
                    <a:pt x="132" y="1"/>
                  </a:lnTo>
                  <a:lnTo>
                    <a:pt x="129" y="0"/>
                  </a:lnTo>
                  <a:lnTo>
                    <a:pt x="136"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44" name="Freeform 176"/>
            <p:cNvSpPr>
              <a:spLocks/>
            </p:cNvSpPr>
            <p:nvPr/>
          </p:nvSpPr>
          <p:spPr bwMode="auto">
            <a:xfrm>
              <a:off x="2582" y="3581"/>
              <a:ext cx="922" cy="299"/>
            </a:xfrm>
            <a:custGeom>
              <a:avLst/>
              <a:gdLst>
                <a:gd name="T0" fmla="*/ 2179 w 2766"/>
                <a:gd name="T1" fmla="*/ 436 h 898"/>
                <a:gd name="T2" fmla="*/ 2353 w 2766"/>
                <a:gd name="T3" fmla="*/ 406 h 898"/>
                <a:gd name="T4" fmla="*/ 2486 w 2766"/>
                <a:gd name="T5" fmla="*/ 363 h 898"/>
                <a:gd name="T6" fmla="*/ 2597 w 2766"/>
                <a:gd name="T7" fmla="*/ 309 h 898"/>
                <a:gd name="T8" fmla="*/ 2668 w 2766"/>
                <a:gd name="T9" fmla="*/ 262 h 898"/>
                <a:gd name="T10" fmla="*/ 2674 w 2766"/>
                <a:gd name="T11" fmla="*/ 125 h 898"/>
                <a:gd name="T12" fmla="*/ 2534 w 2766"/>
                <a:gd name="T13" fmla="*/ 82 h 898"/>
                <a:gd name="T14" fmla="*/ 2418 w 2766"/>
                <a:gd name="T15" fmla="*/ 20 h 898"/>
                <a:gd name="T16" fmla="*/ 2369 w 2766"/>
                <a:gd name="T17" fmla="*/ 3 h 898"/>
                <a:gd name="T18" fmla="*/ 2278 w 2766"/>
                <a:gd name="T19" fmla="*/ 41 h 898"/>
                <a:gd name="T20" fmla="*/ 2043 w 2766"/>
                <a:gd name="T21" fmla="*/ 88 h 898"/>
                <a:gd name="T22" fmla="*/ 1854 w 2766"/>
                <a:gd name="T23" fmla="*/ 209 h 898"/>
                <a:gd name="T24" fmla="*/ 1703 w 2766"/>
                <a:gd name="T25" fmla="*/ 242 h 898"/>
                <a:gd name="T26" fmla="*/ 1522 w 2766"/>
                <a:gd name="T27" fmla="*/ 271 h 898"/>
                <a:gd name="T28" fmla="*/ 1396 w 2766"/>
                <a:gd name="T29" fmla="*/ 301 h 898"/>
                <a:gd name="T30" fmla="*/ 1253 w 2766"/>
                <a:gd name="T31" fmla="*/ 330 h 898"/>
                <a:gd name="T32" fmla="*/ 1167 w 2766"/>
                <a:gd name="T33" fmla="*/ 357 h 898"/>
                <a:gd name="T34" fmla="*/ 1097 w 2766"/>
                <a:gd name="T35" fmla="*/ 310 h 898"/>
                <a:gd name="T36" fmla="*/ 970 w 2766"/>
                <a:gd name="T37" fmla="*/ 310 h 898"/>
                <a:gd name="T38" fmla="*/ 847 w 2766"/>
                <a:gd name="T39" fmla="*/ 322 h 898"/>
                <a:gd name="T40" fmla="*/ 719 w 2766"/>
                <a:gd name="T41" fmla="*/ 332 h 898"/>
                <a:gd name="T42" fmla="*/ 602 w 2766"/>
                <a:gd name="T43" fmla="*/ 429 h 898"/>
                <a:gd name="T44" fmla="*/ 457 w 2766"/>
                <a:gd name="T45" fmla="*/ 448 h 898"/>
                <a:gd name="T46" fmla="*/ 295 w 2766"/>
                <a:gd name="T47" fmla="*/ 485 h 898"/>
                <a:gd name="T48" fmla="*/ 138 w 2766"/>
                <a:gd name="T49" fmla="*/ 534 h 898"/>
                <a:gd name="T50" fmla="*/ 43 w 2766"/>
                <a:gd name="T51" fmla="*/ 594 h 898"/>
                <a:gd name="T52" fmla="*/ 77 w 2766"/>
                <a:gd name="T53" fmla="*/ 643 h 898"/>
                <a:gd name="T54" fmla="*/ 127 w 2766"/>
                <a:gd name="T55" fmla="*/ 658 h 898"/>
                <a:gd name="T56" fmla="*/ 149 w 2766"/>
                <a:gd name="T57" fmla="*/ 602 h 898"/>
                <a:gd name="T58" fmla="*/ 217 w 2766"/>
                <a:gd name="T59" fmla="*/ 598 h 898"/>
                <a:gd name="T60" fmla="*/ 285 w 2766"/>
                <a:gd name="T61" fmla="*/ 654 h 898"/>
                <a:gd name="T62" fmla="*/ 334 w 2766"/>
                <a:gd name="T63" fmla="*/ 671 h 898"/>
                <a:gd name="T64" fmla="*/ 402 w 2766"/>
                <a:gd name="T65" fmla="*/ 666 h 898"/>
                <a:gd name="T66" fmla="*/ 471 w 2766"/>
                <a:gd name="T67" fmla="*/ 691 h 898"/>
                <a:gd name="T68" fmla="*/ 484 w 2766"/>
                <a:gd name="T69" fmla="*/ 778 h 898"/>
                <a:gd name="T70" fmla="*/ 510 w 2766"/>
                <a:gd name="T71" fmla="*/ 825 h 898"/>
                <a:gd name="T72" fmla="*/ 517 w 2766"/>
                <a:gd name="T73" fmla="*/ 859 h 898"/>
                <a:gd name="T74" fmla="*/ 549 w 2766"/>
                <a:gd name="T75" fmla="*/ 897 h 898"/>
                <a:gd name="T76" fmla="*/ 607 w 2766"/>
                <a:gd name="T77" fmla="*/ 847 h 898"/>
                <a:gd name="T78" fmla="*/ 666 w 2766"/>
                <a:gd name="T79" fmla="*/ 817 h 898"/>
                <a:gd name="T80" fmla="*/ 721 w 2766"/>
                <a:gd name="T81" fmla="*/ 764 h 898"/>
                <a:gd name="T82" fmla="*/ 740 w 2766"/>
                <a:gd name="T83" fmla="*/ 703 h 898"/>
                <a:gd name="T84" fmla="*/ 819 w 2766"/>
                <a:gd name="T85" fmla="*/ 661 h 898"/>
                <a:gd name="T86" fmla="*/ 885 w 2766"/>
                <a:gd name="T87" fmla="*/ 636 h 898"/>
                <a:gd name="T88" fmla="*/ 963 w 2766"/>
                <a:gd name="T89" fmla="*/ 652 h 898"/>
                <a:gd name="T90" fmla="*/ 1029 w 2766"/>
                <a:gd name="T91" fmla="*/ 679 h 898"/>
                <a:gd name="T92" fmla="*/ 1075 w 2766"/>
                <a:gd name="T93" fmla="*/ 712 h 898"/>
                <a:gd name="T94" fmla="*/ 1135 w 2766"/>
                <a:gd name="T95" fmla="*/ 736 h 898"/>
                <a:gd name="T96" fmla="*/ 1165 w 2766"/>
                <a:gd name="T97" fmla="*/ 736 h 898"/>
                <a:gd name="T98" fmla="*/ 1217 w 2766"/>
                <a:gd name="T99" fmla="*/ 759 h 898"/>
                <a:gd name="T100" fmla="*/ 1279 w 2766"/>
                <a:gd name="T101" fmla="*/ 729 h 898"/>
                <a:gd name="T102" fmla="*/ 1363 w 2766"/>
                <a:gd name="T103" fmla="*/ 693 h 898"/>
                <a:gd name="T104" fmla="*/ 1444 w 2766"/>
                <a:gd name="T105" fmla="*/ 699 h 898"/>
                <a:gd name="T106" fmla="*/ 1525 w 2766"/>
                <a:gd name="T107" fmla="*/ 667 h 898"/>
                <a:gd name="T108" fmla="*/ 1688 w 2766"/>
                <a:gd name="T109" fmla="*/ 624 h 898"/>
                <a:gd name="T110" fmla="*/ 1867 w 2766"/>
                <a:gd name="T111" fmla="*/ 566 h 898"/>
                <a:gd name="T112" fmla="*/ 2020 w 2766"/>
                <a:gd name="T113" fmla="*/ 575 h 898"/>
                <a:gd name="T114" fmla="*/ 2110 w 2766"/>
                <a:gd name="T115" fmla="*/ 595 h 898"/>
                <a:gd name="T116" fmla="*/ 2165 w 2766"/>
                <a:gd name="T117" fmla="*/ 562 h 898"/>
                <a:gd name="T118" fmla="*/ 2110 w 2766"/>
                <a:gd name="T119" fmla="*/ 541 h 898"/>
                <a:gd name="T120" fmla="*/ 2061 w 2766"/>
                <a:gd name="T121" fmla="*/ 538 h 898"/>
                <a:gd name="T122" fmla="*/ 2054 w 2766"/>
                <a:gd name="T123" fmla="*/ 506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66" h="898">
                  <a:moveTo>
                    <a:pt x="2072" y="496"/>
                  </a:moveTo>
                  <a:lnTo>
                    <a:pt x="2079" y="494"/>
                  </a:lnTo>
                  <a:lnTo>
                    <a:pt x="2090" y="488"/>
                  </a:lnTo>
                  <a:lnTo>
                    <a:pt x="2102" y="482"/>
                  </a:lnTo>
                  <a:lnTo>
                    <a:pt x="2116" y="472"/>
                  </a:lnTo>
                  <a:lnTo>
                    <a:pt x="2130" y="463"/>
                  </a:lnTo>
                  <a:lnTo>
                    <a:pt x="2143" y="454"/>
                  </a:lnTo>
                  <a:lnTo>
                    <a:pt x="2154" y="446"/>
                  </a:lnTo>
                  <a:lnTo>
                    <a:pt x="2161" y="438"/>
                  </a:lnTo>
                  <a:lnTo>
                    <a:pt x="2169" y="437"/>
                  </a:lnTo>
                  <a:lnTo>
                    <a:pt x="2179" y="436"/>
                  </a:lnTo>
                  <a:lnTo>
                    <a:pt x="2193" y="433"/>
                  </a:lnTo>
                  <a:lnTo>
                    <a:pt x="2206" y="431"/>
                  </a:lnTo>
                  <a:lnTo>
                    <a:pt x="2223" y="428"/>
                  </a:lnTo>
                  <a:lnTo>
                    <a:pt x="2239" y="425"/>
                  </a:lnTo>
                  <a:lnTo>
                    <a:pt x="2258" y="422"/>
                  </a:lnTo>
                  <a:lnTo>
                    <a:pt x="2275" y="419"/>
                  </a:lnTo>
                  <a:lnTo>
                    <a:pt x="2293" y="416"/>
                  </a:lnTo>
                  <a:lnTo>
                    <a:pt x="2310" y="413"/>
                  </a:lnTo>
                  <a:lnTo>
                    <a:pt x="2325" y="411"/>
                  </a:lnTo>
                  <a:lnTo>
                    <a:pt x="2340" y="408"/>
                  </a:lnTo>
                  <a:lnTo>
                    <a:pt x="2353" y="406"/>
                  </a:lnTo>
                  <a:lnTo>
                    <a:pt x="2363" y="405"/>
                  </a:lnTo>
                  <a:lnTo>
                    <a:pt x="2371" y="404"/>
                  </a:lnTo>
                  <a:lnTo>
                    <a:pt x="2376" y="404"/>
                  </a:lnTo>
                  <a:lnTo>
                    <a:pt x="2385" y="403"/>
                  </a:lnTo>
                  <a:lnTo>
                    <a:pt x="2397" y="399"/>
                  </a:lnTo>
                  <a:lnTo>
                    <a:pt x="2413" y="395"/>
                  </a:lnTo>
                  <a:lnTo>
                    <a:pt x="2432" y="388"/>
                  </a:lnTo>
                  <a:lnTo>
                    <a:pt x="2449" y="381"/>
                  </a:lnTo>
                  <a:lnTo>
                    <a:pt x="2465" y="374"/>
                  </a:lnTo>
                  <a:lnTo>
                    <a:pt x="2478" y="368"/>
                  </a:lnTo>
                  <a:lnTo>
                    <a:pt x="2486" y="363"/>
                  </a:lnTo>
                  <a:lnTo>
                    <a:pt x="2495" y="353"/>
                  </a:lnTo>
                  <a:lnTo>
                    <a:pt x="2504" y="345"/>
                  </a:lnTo>
                  <a:lnTo>
                    <a:pt x="2512" y="340"/>
                  </a:lnTo>
                  <a:lnTo>
                    <a:pt x="2519" y="336"/>
                  </a:lnTo>
                  <a:lnTo>
                    <a:pt x="2526" y="335"/>
                  </a:lnTo>
                  <a:lnTo>
                    <a:pt x="2535" y="332"/>
                  </a:lnTo>
                  <a:lnTo>
                    <a:pt x="2549" y="328"/>
                  </a:lnTo>
                  <a:lnTo>
                    <a:pt x="2562" y="324"/>
                  </a:lnTo>
                  <a:lnTo>
                    <a:pt x="2576" y="319"/>
                  </a:lnTo>
                  <a:lnTo>
                    <a:pt x="2587" y="313"/>
                  </a:lnTo>
                  <a:lnTo>
                    <a:pt x="2597" y="309"/>
                  </a:lnTo>
                  <a:lnTo>
                    <a:pt x="2601" y="304"/>
                  </a:lnTo>
                  <a:lnTo>
                    <a:pt x="2603" y="300"/>
                  </a:lnTo>
                  <a:lnTo>
                    <a:pt x="2608" y="295"/>
                  </a:lnTo>
                  <a:lnTo>
                    <a:pt x="2613" y="289"/>
                  </a:lnTo>
                  <a:lnTo>
                    <a:pt x="2618" y="283"/>
                  </a:lnTo>
                  <a:lnTo>
                    <a:pt x="2623" y="278"/>
                  </a:lnTo>
                  <a:lnTo>
                    <a:pt x="2629" y="272"/>
                  </a:lnTo>
                  <a:lnTo>
                    <a:pt x="2632" y="267"/>
                  </a:lnTo>
                  <a:lnTo>
                    <a:pt x="2636" y="264"/>
                  </a:lnTo>
                  <a:lnTo>
                    <a:pt x="2650" y="263"/>
                  </a:lnTo>
                  <a:lnTo>
                    <a:pt x="2668" y="262"/>
                  </a:lnTo>
                  <a:lnTo>
                    <a:pt x="2687" y="258"/>
                  </a:lnTo>
                  <a:lnTo>
                    <a:pt x="2708" y="255"/>
                  </a:lnTo>
                  <a:lnTo>
                    <a:pt x="2727" y="251"/>
                  </a:lnTo>
                  <a:lnTo>
                    <a:pt x="2744" y="248"/>
                  </a:lnTo>
                  <a:lnTo>
                    <a:pt x="2758" y="246"/>
                  </a:lnTo>
                  <a:lnTo>
                    <a:pt x="2766" y="243"/>
                  </a:lnTo>
                  <a:lnTo>
                    <a:pt x="2766" y="143"/>
                  </a:lnTo>
                  <a:lnTo>
                    <a:pt x="2752" y="138"/>
                  </a:lnTo>
                  <a:lnTo>
                    <a:pt x="2731" y="134"/>
                  </a:lnTo>
                  <a:lnTo>
                    <a:pt x="2704" y="129"/>
                  </a:lnTo>
                  <a:lnTo>
                    <a:pt x="2674" y="125"/>
                  </a:lnTo>
                  <a:lnTo>
                    <a:pt x="2646" y="121"/>
                  </a:lnTo>
                  <a:lnTo>
                    <a:pt x="2622" y="117"/>
                  </a:lnTo>
                  <a:lnTo>
                    <a:pt x="2603" y="116"/>
                  </a:lnTo>
                  <a:lnTo>
                    <a:pt x="2594" y="115"/>
                  </a:lnTo>
                  <a:lnTo>
                    <a:pt x="2590" y="114"/>
                  </a:lnTo>
                  <a:lnTo>
                    <a:pt x="2585" y="109"/>
                  </a:lnTo>
                  <a:lnTo>
                    <a:pt x="2581" y="106"/>
                  </a:lnTo>
                  <a:lnTo>
                    <a:pt x="2575" y="101"/>
                  </a:lnTo>
                  <a:lnTo>
                    <a:pt x="2567" y="98"/>
                  </a:lnTo>
                  <a:lnTo>
                    <a:pt x="2553" y="91"/>
                  </a:lnTo>
                  <a:lnTo>
                    <a:pt x="2534" y="82"/>
                  </a:lnTo>
                  <a:lnTo>
                    <a:pt x="2513" y="72"/>
                  </a:lnTo>
                  <a:lnTo>
                    <a:pt x="2491" y="63"/>
                  </a:lnTo>
                  <a:lnTo>
                    <a:pt x="2473" y="54"/>
                  </a:lnTo>
                  <a:lnTo>
                    <a:pt x="2458" y="49"/>
                  </a:lnTo>
                  <a:lnTo>
                    <a:pt x="2451" y="46"/>
                  </a:lnTo>
                  <a:lnTo>
                    <a:pt x="2448" y="44"/>
                  </a:lnTo>
                  <a:lnTo>
                    <a:pt x="2443" y="41"/>
                  </a:lnTo>
                  <a:lnTo>
                    <a:pt x="2438" y="36"/>
                  </a:lnTo>
                  <a:lnTo>
                    <a:pt x="2432" y="32"/>
                  </a:lnTo>
                  <a:lnTo>
                    <a:pt x="2425" y="26"/>
                  </a:lnTo>
                  <a:lnTo>
                    <a:pt x="2418" y="20"/>
                  </a:lnTo>
                  <a:lnTo>
                    <a:pt x="2410" y="16"/>
                  </a:lnTo>
                  <a:lnTo>
                    <a:pt x="2403" y="12"/>
                  </a:lnTo>
                  <a:lnTo>
                    <a:pt x="2400" y="11"/>
                  </a:lnTo>
                  <a:lnTo>
                    <a:pt x="2395" y="10"/>
                  </a:lnTo>
                  <a:lnTo>
                    <a:pt x="2391" y="8"/>
                  </a:lnTo>
                  <a:lnTo>
                    <a:pt x="2386" y="6"/>
                  </a:lnTo>
                  <a:lnTo>
                    <a:pt x="2380" y="4"/>
                  </a:lnTo>
                  <a:lnTo>
                    <a:pt x="2375" y="3"/>
                  </a:lnTo>
                  <a:lnTo>
                    <a:pt x="2369" y="1"/>
                  </a:lnTo>
                  <a:lnTo>
                    <a:pt x="2363" y="0"/>
                  </a:lnTo>
                  <a:lnTo>
                    <a:pt x="2369" y="3"/>
                  </a:lnTo>
                  <a:lnTo>
                    <a:pt x="2373" y="9"/>
                  </a:lnTo>
                  <a:lnTo>
                    <a:pt x="2377" y="14"/>
                  </a:lnTo>
                  <a:lnTo>
                    <a:pt x="2379" y="19"/>
                  </a:lnTo>
                  <a:lnTo>
                    <a:pt x="2372" y="18"/>
                  </a:lnTo>
                  <a:lnTo>
                    <a:pt x="2362" y="19"/>
                  </a:lnTo>
                  <a:lnTo>
                    <a:pt x="2349" y="21"/>
                  </a:lnTo>
                  <a:lnTo>
                    <a:pt x="2334" y="25"/>
                  </a:lnTo>
                  <a:lnTo>
                    <a:pt x="2320" y="28"/>
                  </a:lnTo>
                  <a:lnTo>
                    <a:pt x="2304" y="33"/>
                  </a:lnTo>
                  <a:lnTo>
                    <a:pt x="2290" y="36"/>
                  </a:lnTo>
                  <a:lnTo>
                    <a:pt x="2278" y="41"/>
                  </a:lnTo>
                  <a:lnTo>
                    <a:pt x="2268" y="42"/>
                  </a:lnTo>
                  <a:lnTo>
                    <a:pt x="2251" y="43"/>
                  </a:lnTo>
                  <a:lnTo>
                    <a:pt x="2226" y="44"/>
                  </a:lnTo>
                  <a:lnTo>
                    <a:pt x="2198" y="45"/>
                  </a:lnTo>
                  <a:lnTo>
                    <a:pt x="2170" y="45"/>
                  </a:lnTo>
                  <a:lnTo>
                    <a:pt x="2142" y="46"/>
                  </a:lnTo>
                  <a:lnTo>
                    <a:pt x="2118" y="46"/>
                  </a:lnTo>
                  <a:lnTo>
                    <a:pt x="2101" y="46"/>
                  </a:lnTo>
                  <a:lnTo>
                    <a:pt x="2087" y="56"/>
                  </a:lnTo>
                  <a:lnTo>
                    <a:pt x="2068" y="69"/>
                  </a:lnTo>
                  <a:lnTo>
                    <a:pt x="2043" y="88"/>
                  </a:lnTo>
                  <a:lnTo>
                    <a:pt x="2015" y="108"/>
                  </a:lnTo>
                  <a:lnTo>
                    <a:pt x="1988" y="129"/>
                  </a:lnTo>
                  <a:lnTo>
                    <a:pt x="1962" y="148"/>
                  </a:lnTo>
                  <a:lnTo>
                    <a:pt x="1941" y="166"/>
                  </a:lnTo>
                  <a:lnTo>
                    <a:pt x="1927" y="178"/>
                  </a:lnTo>
                  <a:lnTo>
                    <a:pt x="1920" y="184"/>
                  </a:lnTo>
                  <a:lnTo>
                    <a:pt x="1911" y="188"/>
                  </a:lnTo>
                  <a:lnTo>
                    <a:pt x="1900" y="194"/>
                  </a:lnTo>
                  <a:lnTo>
                    <a:pt x="1886" y="199"/>
                  </a:lnTo>
                  <a:lnTo>
                    <a:pt x="1871" y="203"/>
                  </a:lnTo>
                  <a:lnTo>
                    <a:pt x="1854" y="209"/>
                  </a:lnTo>
                  <a:lnTo>
                    <a:pt x="1837" y="214"/>
                  </a:lnTo>
                  <a:lnTo>
                    <a:pt x="1818" y="217"/>
                  </a:lnTo>
                  <a:lnTo>
                    <a:pt x="1800" y="222"/>
                  </a:lnTo>
                  <a:lnTo>
                    <a:pt x="1783" y="225"/>
                  </a:lnTo>
                  <a:lnTo>
                    <a:pt x="1767" y="230"/>
                  </a:lnTo>
                  <a:lnTo>
                    <a:pt x="1752" y="232"/>
                  </a:lnTo>
                  <a:lnTo>
                    <a:pt x="1738" y="235"/>
                  </a:lnTo>
                  <a:lnTo>
                    <a:pt x="1727" y="238"/>
                  </a:lnTo>
                  <a:lnTo>
                    <a:pt x="1719" y="239"/>
                  </a:lnTo>
                  <a:lnTo>
                    <a:pt x="1713" y="240"/>
                  </a:lnTo>
                  <a:lnTo>
                    <a:pt x="1703" y="242"/>
                  </a:lnTo>
                  <a:lnTo>
                    <a:pt x="1690" y="245"/>
                  </a:lnTo>
                  <a:lnTo>
                    <a:pt x="1674" y="247"/>
                  </a:lnTo>
                  <a:lnTo>
                    <a:pt x="1658" y="249"/>
                  </a:lnTo>
                  <a:lnTo>
                    <a:pt x="1641" y="251"/>
                  </a:lnTo>
                  <a:lnTo>
                    <a:pt x="1624" y="254"/>
                  </a:lnTo>
                  <a:lnTo>
                    <a:pt x="1609" y="254"/>
                  </a:lnTo>
                  <a:lnTo>
                    <a:pt x="1596" y="254"/>
                  </a:lnTo>
                  <a:lnTo>
                    <a:pt x="1582" y="255"/>
                  </a:lnTo>
                  <a:lnTo>
                    <a:pt x="1564" y="258"/>
                  </a:lnTo>
                  <a:lnTo>
                    <a:pt x="1544" y="264"/>
                  </a:lnTo>
                  <a:lnTo>
                    <a:pt x="1522" y="271"/>
                  </a:lnTo>
                  <a:lnTo>
                    <a:pt x="1501" y="277"/>
                  </a:lnTo>
                  <a:lnTo>
                    <a:pt x="1483" y="283"/>
                  </a:lnTo>
                  <a:lnTo>
                    <a:pt x="1469" y="287"/>
                  </a:lnTo>
                  <a:lnTo>
                    <a:pt x="1462" y="289"/>
                  </a:lnTo>
                  <a:lnTo>
                    <a:pt x="1455" y="290"/>
                  </a:lnTo>
                  <a:lnTo>
                    <a:pt x="1449" y="290"/>
                  </a:lnTo>
                  <a:lnTo>
                    <a:pt x="1441" y="289"/>
                  </a:lnTo>
                  <a:lnTo>
                    <a:pt x="1434" y="289"/>
                  </a:lnTo>
                  <a:lnTo>
                    <a:pt x="1425" y="292"/>
                  </a:lnTo>
                  <a:lnTo>
                    <a:pt x="1412" y="296"/>
                  </a:lnTo>
                  <a:lnTo>
                    <a:pt x="1396" y="301"/>
                  </a:lnTo>
                  <a:lnTo>
                    <a:pt x="1379" y="305"/>
                  </a:lnTo>
                  <a:lnTo>
                    <a:pt x="1363" y="310"/>
                  </a:lnTo>
                  <a:lnTo>
                    <a:pt x="1347" y="314"/>
                  </a:lnTo>
                  <a:lnTo>
                    <a:pt x="1335" y="319"/>
                  </a:lnTo>
                  <a:lnTo>
                    <a:pt x="1327" y="322"/>
                  </a:lnTo>
                  <a:lnTo>
                    <a:pt x="1320" y="325"/>
                  </a:lnTo>
                  <a:lnTo>
                    <a:pt x="1310" y="327"/>
                  </a:lnTo>
                  <a:lnTo>
                    <a:pt x="1297" y="328"/>
                  </a:lnTo>
                  <a:lnTo>
                    <a:pt x="1283" y="329"/>
                  </a:lnTo>
                  <a:lnTo>
                    <a:pt x="1268" y="330"/>
                  </a:lnTo>
                  <a:lnTo>
                    <a:pt x="1253" y="330"/>
                  </a:lnTo>
                  <a:lnTo>
                    <a:pt x="1239" y="330"/>
                  </a:lnTo>
                  <a:lnTo>
                    <a:pt x="1228" y="330"/>
                  </a:lnTo>
                  <a:lnTo>
                    <a:pt x="1223" y="335"/>
                  </a:lnTo>
                  <a:lnTo>
                    <a:pt x="1216" y="340"/>
                  </a:lnTo>
                  <a:lnTo>
                    <a:pt x="1208" y="344"/>
                  </a:lnTo>
                  <a:lnTo>
                    <a:pt x="1199" y="349"/>
                  </a:lnTo>
                  <a:lnTo>
                    <a:pt x="1190" y="352"/>
                  </a:lnTo>
                  <a:lnTo>
                    <a:pt x="1182" y="356"/>
                  </a:lnTo>
                  <a:lnTo>
                    <a:pt x="1175" y="357"/>
                  </a:lnTo>
                  <a:lnTo>
                    <a:pt x="1170" y="358"/>
                  </a:lnTo>
                  <a:lnTo>
                    <a:pt x="1167" y="357"/>
                  </a:lnTo>
                  <a:lnTo>
                    <a:pt x="1162" y="352"/>
                  </a:lnTo>
                  <a:lnTo>
                    <a:pt x="1157" y="346"/>
                  </a:lnTo>
                  <a:lnTo>
                    <a:pt x="1152" y="340"/>
                  </a:lnTo>
                  <a:lnTo>
                    <a:pt x="1146" y="332"/>
                  </a:lnTo>
                  <a:lnTo>
                    <a:pt x="1142" y="325"/>
                  </a:lnTo>
                  <a:lnTo>
                    <a:pt x="1137" y="319"/>
                  </a:lnTo>
                  <a:lnTo>
                    <a:pt x="1133" y="316"/>
                  </a:lnTo>
                  <a:lnTo>
                    <a:pt x="1127" y="313"/>
                  </a:lnTo>
                  <a:lnTo>
                    <a:pt x="1119" y="311"/>
                  </a:lnTo>
                  <a:lnTo>
                    <a:pt x="1109" y="310"/>
                  </a:lnTo>
                  <a:lnTo>
                    <a:pt x="1097" y="310"/>
                  </a:lnTo>
                  <a:lnTo>
                    <a:pt x="1086" y="310"/>
                  </a:lnTo>
                  <a:lnTo>
                    <a:pt x="1073" y="310"/>
                  </a:lnTo>
                  <a:lnTo>
                    <a:pt x="1062" y="311"/>
                  </a:lnTo>
                  <a:lnTo>
                    <a:pt x="1051" y="312"/>
                  </a:lnTo>
                  <a:lnTo>
                    <a:pt x="1041" y="313"/>
                  </a:lnTo>
                  <a:lnTo>
                    <a:pt x="1030" y="313"/>
                  </a:lnTo>
                  <a:lnTo>
                    <a:pt x="1017" y="313"/>
                  </a:lnTo>
                  <a:lnTo>
                    <a:pt x="1004" y="313"/>
                  </a:lnTo>
                  <a:lnTo>
                    <a:pt x="992" y="312"/>
                  </a:lnTo>
                  <a:lnTo>
                    <a:pt x="980" y="311"/>
                  </a:lnTo>
                  <a:lnTo>
                    <a:pt x="970" y="310"/>
                  </a:lnTo>
                  <a:lnTo>
                    <a:pt x="963" y="309"/>
                  </a:lnTo>
                  <a:lnTo>
                    <a:pt x="959" y="309"/>
                  </a:lnTo>
                  <a:lnTo>
                    <a:pt x="952" y="309"/>
                  </a:lnTo>
                  <a:lnTo>
                    <a:pt x="943" y="310"/>
                  </a:lnTo>
                  <a:lnTo>
                    <a:pt x="932" y="311"/>
                  </a:lnTo>
                  <a:lnTo>
                    <a:pt x="920" y="312"/>
                  </a:lnTo>
                  <a:lnTo>
                    <a:pt x="906" y="314"/>
                  </a:lnTo>
                  <a:lnTo>
                    <a:pt x="891" y="316"/>
                  </a:lnTo>
                  <a:lnTo>
                    <a:pt x="876" y="318"/>
                  </a:lnTo>
                  <a:lnTo>
                    <a:pt x="861" y="320"/>
                  </a:lnTo>
                  <a:lnTo>
                    <a:pt x="847" y="322"/>
                  </a:lnTo>
                  <a:lnTo>
                    <a:pt x="832" y="324"/>
                  </a:lnTo>
                  <a:lnTo>
                    <a:pt x="819" y="326"/>
                  </a:lnTo>
                  <a:lnTo>
                    <a:pt x="806" y="328"/>
                  </a:lnTo>
                  <a:lnTo>
                    <a:pt x="795" y="329"/>
                  </a:lnTo>
                  <a:lnTo>
                    <a:pt x="787" y="330"/>
                  </a:lnTo>
                  <a:lnTo>
                    <a:pt x="780" y="332"/>
                  </a:lnTo>
                  <a:lnTo>
                    <a:pt x="769" y="333"/>
                  </a:lnTo>
                  <a:lnTo>
                    <a:pt x="756" y="333"/>
                  </a:lnTo>
                  <a:lnTo>
                    <a:pt x="744" y="333"/>
                  </a:lnTo>
                  <a:lnTo>
                    <a:pt x="731" y="333"/>
                  </a:lnTo>
                  <a:lnTo>
                    <a:pt x="719" y="332"/>
                  </a:lnTo>
                  <a:lnTo>
                    <a:pt x="709" y="329"/>
                  </a:lnTo>
                  <a:lnTo>
                    <a:pt x="702" y="328"/>
                  </a:lnTo>
                  <a:lnTo>
                    <a:pt x="698" y="327"/>
                  </a:lnTo>
                  <a:lnTo>
                    <a:pt x="692" y="334"/>
                  </a:lnTo>
                  <a:lnTo>
                    <a:pt x="681" y="346"/>
                  </a:lnTo>
                  <a:lnTo>
                    <a:pt x="667" y="361"/>
                  </a:lnTo>
                  <a:lnTo>
                    <a:pt x="652" y="379"/>
                  </a:lnTo>
                  <a:lnTo>
                    <a:pt x="636" y="396"/>
                  </a:lnTo>
                  <a:lnTo>
                    <a:pt x="621" y="411"/>
                  </a:lnTo>
                  <a:lnTo>
                    <a:pt x="608" y="422"/>
                  </a:lnTo>
                  <a:lnTo>
                    <a:pt x="602" y="429"/>
                  </a:lnTo>
                  <a:lnTo>
                    <a:pt x="594" y="432"/>
                  </a:lnTo>
                  <a:lnTo>
                    <a:pt x="582" y="435"/>
                  </a:lnTo>
                  <a:lnTo>
                    <a:pt x="567" y="437"/>
                  </a:lnTo>
                  <a:lnTo>
                    <a:pt x="551" y="438"/>
                  </a:lnTo>
                  <a:lnTo>
                    <a:pt x="534" y="440"/>
                  </a:lnTo>
                  <a:lnTo>
                    <a:pt x="518" y="440"/>
                  </a:lnTo>
                  <a:lnTo>
                    <a:pt x="505" y="442"/>
                  </a:lnTo>
                  <a:lnTo>
                    <a:pt x="496" y="442"/>
                  </a:lnTo>
                  <a:lnTo>
                    <a:pt x="487" y="443"/>
                  </a:lnTo>
                  <a:lnTo>
                    <a:pt x="475" y="445"/>
                  </a:lnTo>
                  <a:lnTo>
                    <a:pt x="457" y="448"/>
                  </a:lnTo>
                  <a:lnTo>
                    <a:pt x="439" y="453"/>
                  </a:lnTo>
                  <a:lnTo>
                    <a:pt x="420" y="458"/>
                  </a:lnTo>
                  <a:lnTo>
                    <a:pt x="400" y="462"/>
                  </a:lnTo>
                  <a:lnTo>
                    <a:pt x="381" y="464"/>
                  </a:lnTo>
                  <a:lnTo>
                    <a:pt x="365" y="467"/>
                  </a:lnTo>
                  <a:lnTo>
                    <a:pt x="357" y="468"/>
                  </a:lnTo>
                  <a:lnTo>
                    <a:pt x="346" y="470"/>
                  </a:lnTo>
                  <a:lnTo>
                    <a:pt x="335" y="472"/>
                  </a:lnTo>
                  <a:lnTo>
                    <a:pt x="322" y="476"/>
                  </a:lnTo>
                  <a:lnTo>
                    <a:pt x="309" y="480"/>
                  </a:lnTo>
                  <a:lnTo>
                    <a:pt x="295" y="485"/>
                  </a:lnTo>
                  <a:lnTo>
                    <a:pt x="280" y="491"/>
                  </a:lnTo>
                  <a:lnTo>
                    <a:pt x="265" y="495"/>
                  </a:lnTo>
                  <a:lnTo>
                    <a:pt x="249" y="501"/>
                  </a:lnTo>
                  <a:lnTo>
                    <a:pt x="233" y="507"/>
                  </a:lnTo>
                  <a:lnTo>
                    <a:pt x="217" y="511"/>
                  </a:lnTo>
                  <a:lnTo>
                    <a:pt x="202" y="517"/>
                  </a:lnTo>
                  <a:lnTo>
                    <a:pt x="187" y="522"/>
                  </a:lnTo>
                  <a:lnTo>
                    <a:pt x="172" y="526"/>
                  </a:lnTo>
                  <a:lnTo>
                    <a:pt x="157" y="530"/>
                  </a:lnTo>
                  <a:lnTo>
                    <a:pt x="145" y="533"/>
                  </a:lnTo>
                  <a:lnTo>
                    <a:pt x="138" y="534"/>
                  </a:lnTo>
                  <a:lnTo>
                    <a:pt x="129" y="538"/>
                  </a:lnTo>
                  <a:lnTo>
                    <a:pt x="120" y="541"/>
                  </a:lnTo>
                  <a:lnTo>
                    <a:pt x="109" y="546"/>
                  </a:lnTo>
                  <a:lnTo>
                    <a:pt x="100" y="550"/>
                  </a:lnTo>
                  <a:lnTo>
                    <a:pt x="91" y="554"/>
                  </a:lnTo>
                  <a:lnTo>
                    <a:pt x="84" y="557"/>
                  </a:lnTo>
                  <a:lnTo>
                    <a:pt x="78" y="559"/>
                  </a:lnTo>
                  <a:lnTo>
                    <a:pt x="73" y="563"/>
                  </a:lnTo>
                  <a:lnTo>
                    <a:pt x="65" y="571"/>
                  </a:lnTo>
                  <a:lnTo>
                    <a:pt x="54" y="581"/>
                  </a:lnTo>
                  <a:lnTo>
                    <a:pt x="43" y="594"/>
                  </a:lnTo>
                  <a:lnTo>
                    <a:pt x="30" y="605"/>
                  </a:lnTo>
                  <a:lnTo>
                    <a:pt x="18" y="617"/>
                  </a:lnTo>
                  <a:lnTo>
                    <a:pt x="8" y="626"/>
                  </a:lnTo>
                  <a:lnTo>
                    <a:pt x="0" y="632"/>
                  </a:lnTo>
                  <a:lnTo>
                    <a:pt x="9" y="634"/>
                  </a:lnTo>
                  <a:lnTo>
                    <a:pt x="19" y="636"/>
                  </a:lnTo>
                  <a:lnTo>
                    <a:pt x="32" y="638"/>
                  </a:lnTo>
                  <a:lnTo>
                    <a:pt x="45" y="641"/>
                  </a:lnTo>
                  <a:lnTo>
                    <a:pt x="57" y="642"/>
                  </a:lnTo>
                  <a:lnTo>
                    <a:pt x="68" y="643"/>
                  </a:lnTo>
                  <a:lnTo>
                    <a:pt x="77" y="643"/>
                  </a:lnTo>
                  <a:lnTo>
                    <a:pt x="83" y="643"/>
                  </a:lnTo>
                  <a:lnTo>
                    <a:pt x="88" y="645"/>
                  </a:lnTo>
                  <a:lnTo>
                    <a:pt x="93" y="649"/>
                  </a:lnTo>
                  <a:lnTo>
                    <a:pt x="100" y="652"/>
                  </a:lnTo>
                  <a:lnTo>
                    <a:pt x="107" y="657"/>
                  </a:lnTo>
                  <a:lnTo>
                    <a:pt x="114" y="662"/>
                  </a:lnTo>
                  <a:lnTo>
                    <a:pt x="120" y="668"/>
                  </a:lnTo>
                  <a:lnTo>
                    <a:pt x="123" y="673"/>
                  </a:lnTo>
                  <a:lnTo>
                    <a:pt x="124" y="677"/>
                  </a:lnTo>
                  <a:lnTo>
                    <a:pt x="127" y="668"/>
                  </a:lnTo>
                  <a:lnTo>
                    <a:pt x="127" y="658"/>
                  </a:lnTo>
                  <a:lnTo>
                    <a:pt x="125" y="650"/>
                  </a:lnTo>
                  <a:lnTo>
                    <a:pt x="124" y="643"/>
                  </a:lnTo>
                  <a:lnTo>
                    <a:pt x="124" y="638"/>
                  </a:lnTo>
                  <a:lnTo>
                    <a:pt x="128" y="636"/>
                  </a:lnTo>
                  <a:lnTo>
                    <a:pt x="133" y="635"/>
                  </a:lnTo>
                  <a:lnTo>
                    <a:pt x="140" y="636"/>
                  </a:lnTo>
                  <a:lnTo>
                    <a:pt x="141" y="627"/>
                  </a:lnTo>
                  <a:lnTo>
                    <a:pt x="141" y="618"/>
                  </a:lnTo>
                  <a:lnTo>
                    <a:pt x="143" y="610"/>
                  </a:lnTo>
                  <a:lnTo>
                    <a:pt x="146" y="604"/>
                  </a:lnTo>
                  <a:lnTo>
                    <a:pt x="149" y="602"/>
                  </a:lnTo>
                  <a:lnTo>
                    <a:pt x="154" y="597"/>
                  </a:lnTo>
                  <a:lnTo>
                    <a:pt x="160" y="592"/>
                  </a:lnTo>
                  <a:lnTo>
                    <a:pt x="165" y="586"/>
                  </a:lnTo>
                  <a:lnTo>
                    <a:pt x="172" y="581"/>
                  </a:lnTo>
                  <a:lnTo>
                    <a:pt x="178" y="577"/>
                  </a:lnTo>
                  <a:lnTo>
                    <a:pt x="184" y="573"/>
                  </a:lnTo>
                  <a:lnTo>
                    <a:pt x="190" y="572"/>
                  </a:lnTo>
                  <a:lnTo>
                    <a:pt x="200" y="575"/>
                  </a:lnTo>
                  <a:lnTo>
                    <a:pt x="208" y="583"/>
                  </a:lnTo>
                  <a:lnTo>
                    <a:pt x="214" y="592"/>
                  </a:lnTo>
                  <a:lnTo>
                    <a:pt x="217" y="598"/>
                  </a:lnTo>
                  <a:lnTo>
                    <a:pt x="219" y="604"/>
                  </a:lnTo>
                  <a:lnTo>
                    <a:pt x="223" y="612"/>
                  </a:lnTo>
                  <a:lnTo>
                    <a:pt x="224" y="621"/>
                  </a:lnTo>
                  <a:lnTo>
                    <a:pt x="225" y="628"/>
                  </a:lnTo>
                  <a:lnTo>
                    <a:pt x="233" y="625"/>
                  </a:lnTo>
                  <a:lnTo>
                    <a:pt x="243" y="624"/>
                  </a:lnTo>
                  <a:lnTo>
                    <a:pt x="254" y="625"/>
                  </a:lnTo>
                  <a:lnTo>
                    <a:pt x="264" y="628"/>
                  </a:lnTo>
                  <a:lnTo>
                    <a:pt x="273" y="634"/>
                  </a:lnTo>
                  <a:lnTo>
                    <a:pt x="280" y="643"/>
                  </a:lnTo>
                  <a:lnTo>
                    <a:pt x="285" y="654"/>
                  </a:lnTo>
                  <a:lnTo>
                    <a:pt x="287" y="668"/>
                  </a:lnTo>
                  <a:lnTo>
                    <a:pt x="290" y="665"/>
                  </a:lnTo>
                  <a:lnTo>
                    <a:pt x="295" y="662"/>
                  </a:lnTo>
                  <a:lnTo>
                    <a:pt x="299" y="660"/>
                  </a:lnTo>
                  <a:lnTo>
                    <a:pt x="305" y="658"/>
                  </a:lnTo>
                  <a:lnTo>
                    <a:pt x="310" y="656"/>
                  </a:lnTo>
                  <a:lnTo>
                    <a:pt x="314" y="654"/>
                  </a:lnTo>
                  <a:lnTo>
                    <a:pt x="319" y="654"/>
                  </a:lnTo>
                  <a:lnTo>
                    <a:pt x="321" y="656"/>
                  </a:lnTo>
                  <a:lnTo>
                    <a:pt x="327" y="661"/>
                  </a:lnTo>
                  <a:lnTo>
                    <a:pt x="334" y="671"/>
                  </a:lnTo>
                  <a:lnTo>
                    <a:pt x="343" y="677"/>
                  </a:lnTo>
                  <a:lnTo>
                    <a:pt x="350" y="680"/>
                  </a:lnTo>
                  <a:lnTo>
                    <a:pt x="357" y="679"/>
                  </a:lnTo>
                  <a:lnTo>
                    <a:pt x="363" y="680"/>
                  </a:lnTo>
                  <a:lnTo>
                    <a:pt x="369" y="681"/>
                  </a:lnTo>
                  <a:lnTo>
                    <a:pt x="374" y="680"/>
                  </a:lnTo>
                  <a:lnTo>
                    <a:pt x="378" y="676"/>
                  </a:lnTo>
                  <a:lnTo>
                    <a:pt x="384" y="671"/>
                  </a:lnTo>
                  <a:lnTo>
                    <a:pt x="391" y="666"/>
                  </a:lnTo>
                  <a:lnTo>
                    <a:pt x="397" y="664"/>
                  </a:lnTo>
                  <a:lnTo>
                    <a:pt x="402" y="666"/>
                  </a:lnTo>
                  <a:lnTo>
                    <a:pt x="409" y="667"/>
                  </a:lnTo>
                  <a:lnTo>
                    <a:pt x="417" y="671"/>
                  </a:lnTo>
                  <a:lnTo>
                    <a:pt x="422" y="675"/>
                  </a:lnTo>
                  <a:lnTo>
                    <a:pt x="429" y="674"/>
                  </a:lnTo>
                  <a:lnTo>
                    <a:pt x="437" y="675"/>
                  </a:lnTo>
                  <a:lnTo>
                    <a:pt x="445" y="676"/>
                  </a:lnTo>
                  <a:lnTo>
                    <a:pt x="452" y="679"/>
                  </a:lnTo>
                  <a:lnTo>
                    <a:pt x="459" y="681"/>
                  </a:lnTo>
                  <a:lnTo>
                    <a:pt x="464" y="684"/>
                  </a:lnTo>
                  <a:lnTo>
                    <a:pt x="469" y="688"/>
                  </a:lnTo>
                  <a:lnTo>
                    <a:pt x="471" y="691"/>
                  </a:lnTo>
                  <a:lnTo>
                    <a:pt x="473" y="703"/>
                  </a:lnTo>
                  <a:lnTo>
                    <a:pt x="478" y="716"/>
                  </a:lnTo>
                  <a:lnTo>
                    <a:pt x="483" y="730"/>
                  </a:lnTo>
                  <a:lnTo>
                    <a:pt x="488" y="737"/>
                  </a:lnTo>
                  <a:lnTo>
                    <a:pt x="493" y="739"/>
                  </a:lnTo>
                  <a:lnTo>
                    <a:pt x="496" y="744"/>
                  </a:lnTo>
                  <a:lnTo>
                    <a:pt x="499" y="750"/>
                  </a:lnTo>
                  <a:lnTo>
                    <a:pt x="500" y="754"/>
                  </a:lnTo>
                  <a:lnTo>
                    <a:pt x="497" y="761"/>
                  </a:lnTo>
                  <a:lnTo>
                    <a:pt x="492" y="769"/>
                  </a:lnTo>
                  <a:lnTo>
                    <a:pt x="484" y="778"/>
                  </a:lnTo>
                  <a:lnTo>
                    <a:pt x="473" y="784"/>
                  </a:lnTo>
                  <a:lnTo>
                    <a:pt x="484" y="785"/>
                  </a:lnTo>
                  <a:lnTo>
                    <a:pt x="492" y="786"/>
                  </a:lnTo>
                  <a:lnTo>
                    <a:pt x="500" y="790"/>
                  </a:lnTo>
                  <a:lnTo>
                    <a:pt x="505" y="793"/>
                  </a:lnTo>
                  <a:lnTo>
                    <a:pt x="510" y="798"/>
                  </a:lnTo>
                  <a:lnTo>
                    <a:pt x="513" y="803"/>
                  </a:lnTo>
                  <a:lnTo>
                    <a:pt x="516" y="808"/>
                  </a:lnTo>
                  <a:lnTo>
                    <a:pt x="516" y="814"/>
                  </a:lnTo>
                  <a:lnTo>
                    <a:pt x="513" y="819"/>
                  </a:lnTo>
                  <a:lnTo>
                    <a:pt x="510" y="825"/>
                  </a:lnTo>
                  <a:lnTo>
                    <a:pt x="504" y="830"/>
                  </a:lnTo>
                  <a:lnTo>
                    <a:pt x="500" y="835"/>
                  </a:lnTo>
                  <a:lnTo>
                    <a:pt x="494" y="840"/>
                  </a:lnTo>
                  <a:lnTo>
                    <a:pt x="491" y="845"/>
                  </a:lnTo>
                  <a:lnTo>
                    <a:pt x="488" y="849"/>
                  </a:lnTo>
                  <a:lnTo>
                    <a:pt x="489" y="853"/>
                  </a:lnTo>
                  <a:lnTo>
                    <a:pt x="494" y="856"/>
                  </a:lnTo>
                  <a:lnTo>
                    <a:pt x="499" y="857"/>
                  </a:lnTo>
                  <a:lnTo>
                    <a:pt x="504" y="858"/>
                  </a:lnTo>
                  <a:lnTo>
                    <a:pt x="511" y="858"/>
                  </a:lnTo>
                  <a:lnTo>
                    <a:pt x="517" y="859"/>
                  </a:lnTo>
                  <a:lnTo>
                    <a:pt x="521" y="861"/>
                  </a:lnTo>
                  <a:lnTo>
                    <a:pt x="525" y="863"/>
                  </a:lnTo>
                  <a:lnTo>
                    <a:pt x="527" y="867"/>
                  </a:lnTo>
                  <a:lnTo>
                    <a:pt x="528" y="877"/>
                  </a:lnTo>
                  <a:lnTo>
                    <a:pt x="528" y="885"/>
                  </a:lnTo>
                  <a:lnTo>
                    <a:pt x="528" y="891"/>
                  </a:lnTo>
                  <a:lnTo>
                    <a:pt x="527" y="896"/>
                  </a:lnTo>
                  <a:lnTo>
                    <a:pt x="531" y="898"/>
                  </a:lnTo>
                  <a:lnTo>
                    <a:pt x="536" y="898"/>
                  </a:lnTo>
                  <a:lnTo>
                    <a:pt x="542" y="898"/>
                  </a:lnTo>
                  <a:lnTo>
                    <a:pt x="549" y="897"/>
                  </a:lnTo>
                  <a:lnTo>
                    <a:pt x="556" y="896"/>
                  </a:lnTo>
                  <a:lnTo>
                    <a:pt x="563" y="894"/>
                  </a:lnTo>
                  <a:lnTo>
                    <a:pt x="570" y="893"/>
                  </a:lnTo>
                  <a:lnTo>
                    <a:pt x="574" y="890"/>
                  </a:lnTo>
                  <a:lnTo>
                    <a:pt x="576" y="883"/>
                  </a:lnTo>
                  <a:lnTo>
                    <a:pt x="581" y="875"/>
                  </a:lnTo>
                  <a:lnTo>
                    <a:pt x="586" y="869"/>
                  </a:lnTo>
                  <a:lnTo>
                    <a:pt x="590" y="861"/>
                  </a:lnTo>
                  <a:lnTo>
                    <a:pt x="596" y="855"/>
                  </a:lnTo>
                  <a:lnTo>
                    <a:pt x="602" y="850"/>
                  </a:lnTo>
                  <a:lnTo>
                    <a:pt x="607" y="847"/>
                  </a:lnTo>
                  <a:lnTo>
                    <a:pt x="613" y="846"/>
                  </a:lnTo>
                  <a:lnTo>
                    <a:pt x="615" y="840"/>
                  </a:lnTo>
                  <a:lnTo>
                    <a:pt x="618" y="835"/>
                  </a:lnTo>
                  <a:lnTo>
                    <a:pt x="620" y="831"/>
                  </a:lnTo>
                  <a:lnTo>
                    <a:pt x="623" y="827"/>
                  </a:lnTo>
                  <a:lnTo>
                    <a:pt x="628" y="825"/>
                  </a:lnTo>
                  <a:lnTo>
                    <a:pt x="634" y="825"/>
                  </a:lnTo>
                  <a:lnTo>
                    <a:pt x="642" y="826"/>
                  </a:lnTo>
                  <a:lnTo>
                    <a:pt x="651" y="830"/>
                  </a:lnTo>
                  <a:lnTo>
                    <a:pt x="658" y="823"/>
                  </a:lnTo>
                  <a:lnTo>
                    <a:pt x="666" y="817"/>
                  </a:lnTo>
                  <a:lnTo>
                    <a:pt x="673" y="814"/>
                  </a:lnTo>
                  <a:lnTo>
                    <a:pt x="678" y="816"/>
                  </a:lnTo>
                  <a:lnTo>
                    <a:pt x="674" y="800"/>
                  </a:lnTo>
                  <a:lnTo>
                    <a:pt x="671" y="785"/>
                  </a:lnTo>
                  <a:lnTo>
                    <a:pt x="673" y="771"/>
                  </a:lnTo>
                  <a:lnTo>
                    <a:pt x="678" y="762"/>
                  </a:lnTo>
                  <a:lnTo>
                    <a:pt x="685" y="762"/>
                  </a:lnTo>
                  <a:lnTo>
                    <a:pt x="694" y="762"/>
                  </a:lnTo>
                  <a:lnTo>
                    <a:pt x="702" y="762"/>
                  </a:lnTo>
                  <a:lnTo>
                    <a:pt x="711" y="763"/>
                  </a:lnTo>
                  <a:lnTo>
                    <a:pt x="721" y="764"/>
                  </a:lnTo>
                  <a:lnTo>
                    <a:pt x="729" y="767"/>
                  </a:lnTo>
                  <a:lnTo>
                    <a:pt x="735" y="770"/>
                  </a:lnTo>
                  <a:lnTo>
                    <a:pt x="741" y="775"/>
                  </a:lnTo>
                  <a:lnTo>
                    <a:pt x="754" y="766"/>
                  </a:lnTo>
                  <a:lnTo>
                    <a:pt x="755" y="754"/>
                  </a:lnTo>
                  <a:lnTo>
                    <a:pt x="750" y="743"/>
                  </a:lnTo>
                  <a:lnTo>
                    <a:pt x="745" y="738"/>
                  </a:lnTo>
                  <a:lnTo>
                    <a:pt x="740" y="728"/>
                  </a:lnTo>
                  <a:lnTo>
                    <a:pt x="738" y="717"/>
                  </a:lnTo>
                  <a:lnTo>
                    <a:pt x="738" y="708"/>
                  </a:lnTo>
                  <a:lnTo>
                    <a:pt x="740" y="703"/>
                  </a:lnTo>
                  <a:lnTo>
                    <a:pt x="749" y="703"/>
                  </a:lnTo>
                  <a:lnTo>
                    <a:pt x="758" y="704"/>
                  </a:lnTo>
                  <a:lnTo>
                    <a:pt x="766" y="706"/>
                  </a:lnTo>
                  <a:lnTo>
                    <a:pt x="772" y="711"/>
                  </a:lnTo>
                  <a:lnTo>
                    <a:pt x="776" y="698"/>
                  </a:lnTo>
                  <a:lnTo>
                    <a:pt x="781" y="689"/>
                  </a:lnTo>
                  <a:lnTo>
                    <a:pt x="788" y="681"/>
                  </a:lnTo>
                  <a:lnTo>
                    <a:pt x="795" y="677"/>
                  </a:lnTo>
                  <a:lnTo>
                    <a:pt x="802" y="674"/>
                  </a:lnTo>
                  <a:lnTo>
                    <a:pt x="811" y="667"/>
                  </a:lnTo>
                  <a:lnTo>
                    <a:pt x="819" y="661"/>
                  </a:lnTo>
                  <a:lnTo>
                    <a:pt x="824" y="654"/>
                  </a:lnTo>
                  <a:lnTo>
                    <a:pt x="826" y="645"/>
                  </a:lnTo>
                  <a:lnTo>
                    <a:pt x="830" y="632"/>
                  </a:lnTo>
                  <a:lnTo>
                    <a:pt x="839" y="619"/>
                  </a:lnTo>
                  <a:lnTo>
                    <a:pt x="851" y="612"/>
                  </a:lnTo>
                  <a:lnTo>
                    <a:pt x="858" y="612"/>
                  </a:lnTo>
                  <a:lnTo>
                    <a:pt x="865" y="616"/>
                  </a:lnTo>
                  <a:lnTo>
                    <a:pt x="869" y="619"/>
                  </a:lnTo>
                  <a:lnTo>
                    <a:pt x="875" y="625"/>
                  </a:lnTo>
                  <a:lnTo>
                    <a:pt x="881" y="630"/>
                  </a:lnTo>
                  <a:lnTo>
                    <a:pt x="885" y="636"/>
                  </a:lnTo>
                  <a:lnTo>
                    <a:pt x="892" y="641"/>
                  </a:lnTo>
                  <a:lnTo>
                    <a:pt x="899" y="643"/>
                  </a:lnTo>
                  <a:lnTo>
                    <a:pt x="906" y="635"/>
                  </a:lnTo>
                  <a:lnTo>
                    <a:pt x="915" y="629"/>
                  </a:lnTo>
                  <a:lnTo>
                    <a:pt x="924" y="626"/>
                  </a:lnTo>
                  <a:lnTo>
                    <a:pt x="930" y="625"/>
                  </a:lnTo>
                  <a:lnTo>
                    <a:pt x="937" y="628"/>
                  </a:lnTo>
                  <a:lnTo>
                    <a:pt x="946" y="635"/>
                  </a:lnTo>
                  <a:lnTo>
                    <a:pt x="953" y="644"/>
                  </a:lnTo>
                  <a:lnTo>
                    <a:pt x="958" y="652"/>
                  </a:lnTo>
                  <a:lnTo>
                    <a:pt x="963" y="652"/>
                  </a:lnTo>
                  <a:lnTo>
                    <a:pt x="969" y="652"/>
                  </a:lnTo>
                  <a:lnTo>
                    <a:pt x="974" y="653"/>
                  </a:lnTo>
                  <a:lnTo>
                    <a:pt x="977" y="656"/>
                  </a:lnTo>
                  <a:lnTo>
                    <a:pt x="984" y="650"/>
                  </a:lnTo>
                  <a:lnTo>
                    <a:pt x="990" y="646"/>
                  </a:lnTo>
                  <a:lnTo>
                    <a:pt x="995" y="645"/>
                  </a:lnTo>
                  <a:lnTo>
                    <a:pt x="1001" y="648"/>
                  </a:lnTo>
                  <a:lnTo>
                    <a:pt x="1009" y="654"/>
                  </a:lnTo>
                  <a:lnTo>
                    <a:pt x="1018" y="662"/>
                  </a:lnTo>
                  <a:lnTo>
                    <a:pt x="1025" y="672"/>
                  </a:lnTo>
                  <a:lnTo>
                    <a:pt x="1029" y="679"/>
                  </a:lnTo>
                  <a:lnTo>
                    <a:pt x="1033" y="679"/>
                  </a:lnTo>
                  <a:lnTo>
                    <a:pt x="1039" y="680"/>
                  </a:lnTo>
                  <a:lnTo>
                    <a:pt x="1045" y="681"/>
                  </a:lnTo>
                  <a:lnTo>
                    <a:pt x="1050" y="683"/>
                  </a:lnTo>
                  <a:lnTo>
                    <a:pt x="1056" y="685"/>
                  </a:lnTo>
                  <a:lnTo>
                    <a:pt x="1062" y="687"/>
                  </a:lnTo>
                  <a:lnTo>
                    <a:pt x="1066" y="689"/>
                  </a:lnTo>
                  <a:lnTo>
                    <a:pt x="1070" y="690"/>
                  </a:lnTo>
                  <a:lnTo>
                    <a:pt x="1072" y="695"/>
                  </a:lnTo>
                  <a:lnTo>
                    <a:pt x="1074" y="703"/>
                  </a:lnTo>
                  <a:lnTo>
                    <a:pt x="1075" y="712"/>
                  </a:lnTo>
                  <a:lnTo>
                    <a:pt x="1075" y="721"/>
                  </a:lnTo>
                  <a:lnTo>
                    <a:pt x="1083" y="721"/>
                  </a:lnTo>
                  <a:lnTo>
                    <a:pt x="1089" y="723"/>
                  </a:lnTo>
                  <a:lnTo>
                    <a:pt x="1095" y="725"/>
                  </a:lnTo>
                  <a:lnTo>
                    <a:pt x="1099" y="729"/>
                  </a:lnTo>
                  <a:lnTo>
                    <a:pt x="1104" y="724"/>
                  </a:lnTo>
                  <a:lnTo>
                    <a:pt x="1111" y="721"/>
                  </a:lnTo>
                  <a:lnTo>
                    <a:pt x="1117" y="720"/>
                  </a:lnTo>
                  <a:lnTo>
                    <a:pt x="1122" y="722"/>
                  </a:lnTo>
                  <a:lnTo>
                    <a:pt x="1128" y="728"/>
                  </a:lnTo>
                  <a:lnTo>
                    <a:pt x="1135" y="736"/>
                  </a:lnTo>
                  <a:lnTo>
                    <a:pt x="1140" y="743"/>
                  </a:lnTo>
                  <a:lnTo>
                    <a:pt x="1142" y="748"/>
                  </a:lnTo>
                  <a:lnTo>
                    <a:pt x="1142" y="752"/>
                  </a:lnTo>
                  <a:lnTo>
                    <a:pt x="1142" y="756"/>
                  </a:lnTo>
                  <a:lnTo>
                    <a:pt x="1142" y="761"/>
                  </a:lnTo>
                  <a:lnTo>
                    <a:pt x="1141" y="766"/>
                  </a:lnTo>
                  <a:lnTo>
                    <a:pt x="1148" y="759"/>
                  </a:lnTo>
                  <a:lnTo>
                    <a:pt x="1152" y="750"/>
                  </a:lnTo>
                  <a:lnTo>
                    <a:pt x="1156" y="741"/>
                  </a:lnTo>
                  <a:lnTo>
                    <a:pt x="1157" y="735"/>
                  </a:lnTo>
                  <a:lnTo>
                    <a:pt x="1165" y="736"/>
                  </a:lnTo>
                  <a:lnTo>
                    <a:pt x="1173" y="736"/>
                  </a:lnTo>
                  <a:lnTo>
                    <a:pt x="1182" y="736"/>
                  </a:lnTo>
                  <a:lnTo>
                    <a:pt x="1189" y="737"/>
                  </a:lnTo>
                  <a:lnTo>
                    <a:pt x="1193" y="739"/>
                  </a:lnTo>
                  <a:lnTo>
                    <a:pt x="1196" y="744"/>
                  </a:lnTo>
                  <a:lnTo>
                    <a:pt x="1197" y="750"/>
                  </a:lnTo>
                  <a:lnTo>
                    <a:pt x="1197" y="754"/>
                  </a:lnTo>
                  <a:lnTo>
                    <a:pt x="1201" y="754"/>
                  </a:lnTo>
                  <a:lnTo>
                    <a:pt x="1207" y="754"/>
                  </a:lnTo>
                  <a:lnTo>
                    <a:pt x="1213" y="756"/>
                  </a:lnTo>
                  <a:lnTo>
                    <a:pt x="1217" y="759"/>
                  </a:lnTo>
                  <a:lnTo>
                    <a:pt x="1220" y="767"/>
                  </a:lnTo>
                  <a:lnTo>
                    <a:pt x="1223" y="777"/>
                  </a:lnTo>
                  <a:lnTo>
                    <a:pt x="1228" y="787"/>
                  </a:lnTo>
                  <a:lnTo>
                    <a:pt x="1237" y="792"/>
                  </a:lnTo>
                  <a:lnTo>
                    <a:pt x="1247" y="785"/>
                  </a:lnTo>
                  <a:lnTo>
                    <a:pt x="1254" y="770"/>
                  </a:lnTo>
                  <a:lnTo>
                    <a:pt x="1259" y="755"/>
                  </a:lnTo>
                  <a:lnTo>
                    <a:pt x="1260" y="745"/>
                  </a:lnTo>
                  <a:lnTo>
                    <a:pt x="1263" y="739"/>
                  </a:lnTo>
                  <a:lnTo>
                    <a:pt x="1271" y="735"/>
                  </a:lnTo>
                  <a:lnTo>
                    <a:pt x="1279" y="729"/>
                  </a:lnTo>
                  <a:lnTo>
                    <a:pt x="1283" y="725"/>
                  </a:lnTo>
                  <a:lnTo>
                    <a:pt x="1280" y="720"/>
                  </a:lnTo>
                  <a:lnTo>
                    <a:pt x="1280" y="713"/>
                  </a:lnTo>
                  <a:lnTo>
                    <a:pt x="1280" y="706"/>
                  </a:lnTo>
                  <a:lnTo>
                    <a:pt x="1284" y="703"/>
                  </a:lnTo>
                  <a:lnTo>
                    <a:pt x="1289" y="700"/>
                  </a:lnTo>
                  <a:lnTo>
                    <a:pt x="1299" y="697"/>
                  </a:lnTo>
                  <a:lnTo>
                    <a:pt x="1312" y="692"/>
                  </a:lnTo>
                  <a:lnTo>
                    <a:pt x="1328" y="689"/>
                  </a:lnTo>
                  <a:lnTo>
                    <a:pt x="1346" y="689"/>
                  </a:lnTo>
                  <a:lnTo>
                    <a:pt x="1363" y="693"/>
                  </a:lnTo>
                  <a:lnTo>
                    <a:pt x="1380" y="704"/>
                  </a:lnTo>
                  <a:lnTo>
                    <a:pt x="1394" y="721"/>
                  </a:lnTo>
                  <a:lnTo>
                    <a:pt x="1397" y="725"/>
                  </a:lnTo>
                  <a:lnTo>
                    <a:pt x="1399" y="729"/>
                  </a:lnTo>
                  <a:lnTo>
                    <a:pt x="1402" y="731"/>
                  </a:lnTo>
                  <a:lnTo>
                    <a:pt x="1406" y="733"/>
                  </a:lnTo>
                  <a:lnTo>
                    <a:pt x="1410" y="728"/>
                  </a:lnTo>
                  <a:lnTo>
                    <a:pt x="1417" y="722"/>
                  </a:lnTo>
                  <a:lnTo>
                    <a:pt x="1425" y="715"/>
                  </a:lnTo>
                  <a:lnTo>
                    <a:pt x="1435" y="707"/>
                  </a:lnTo>
                  <a:lnTo>
                    <a:pt x="1444" y="699"/>
                  </a:lnTo>
                  <a:lnTo>
                    <a:pt x="1453" y="692"/>
                  </a:lnTo>
                  <a:lnTo>
                    <a:pt x="1461" y="685"/>
                  </a:lnTo>
                  <a:lnTo>
                    <a:pt x="1466" y="679"/>
                  </a:lnTo>
                  <a:lnTo>
                    <a:pt x="1476" y="677"/>
                  </a:lnTo>
                  <a:lnTo>
                    <a:pt x="1485" y="675"/>
                  </a:lnTo>
                  <a:lnTo>
                    <a:pt x="1493" y="674"/>
                  </a:lnTo>
                  <a:lnTo>
                    <a:pt x="1501" y="672"/>
                  </a:lnTo>
                  <a:lnTo>
                    <a:pt x="1508" y="669"/>
                  </a:lnTo>
                  <a:lnTo>
                    <a:pt x="1515" y="668"/>
                  </a:lnTo>
                  <a:lnTo>
                    <a:pt x="1521" y="667"/>
                  </a:lnTo>
                  <a:lnTo>
                    <a:pt x="1525" y="667"/>
                  </a:lnTo>
                  <a:lnTo>
                    <a:pt x="1533" y="666"/>
                  </a:lnTo>
                  <a:lnTo>
                    <a:pt x="1548" y="665"/>
                  </a:lnTo>
                  <a:lnTo>
                    <a:pt x="1569" y="661"/>
                  </a:lnTo>
                  <a:lnTo>
                    <a:pt x="1591" y="658"/>
                  </a:lnTo>
                  <a:lnTo>
                    <a:pt x="1612" y="653"/>
                  </a:lnTo>
                  <a:lnTo>
                    <a:pt x="1632" y="649"/>
                  </a:lnTo>
                  <a:lnTo>
                    <a:pt x="1647" y="645"/>
                  </a:lnTo>
                  <a:lnTo>
                    <a:pt x="1656" y="642"/>
                  </a:lnTo>
                  <a:lnTo>
                    <a:pt x="1664" y="637"/>
                  </a:lnTo>
                  <a:lnTo>
                    <a:pt x="1674" y="632"/>
                  </a:lnTo>
                  <a:lnTo>
                    <a:pt x="1688" y="624"/>
                  </a:lnTo>
                  <a:lnTo>
                    <a:pt x="1703" y="617"/>
                  </a:lnTo>
                  <a:lnTo>
                    <a:pt x="1718" y="609"/>
                  </a:lnTo>
                  <a:lnTo>
                    <a:pt x="1731" y="603"/>
                  </a:lnTo>
                  <a:lnTo>
                    <a:pt x="1742" y="598"/>
                  </a:lnTo>
                  <a:lnTo>
                    <a:pt x="1748" y="596"/>
                  </a:lnTo>
                  <a:lnTo>
                    <a:pt x="1758" y="594"/>
                  </a:lnTo>
                  <a:lnTo>
                    <a:pt x="1775" y="590"/>
                  </a:lnTo>
                  <a:lnTo>
                    <a:pt x="1797" y="585"/>
                  </a:lnTo>
                  <a:lnTo>
                    <a:pt x="1821" y="579"/>
                  </a:lnTo>
                  <a:lnTo>
                    <a:pt x="1846" y="572"/>
                  </a:lnTo>
                  <a:lnTo>
                    <a:pt x="1867" y="566"/>
                  </a:lnTo>
                  <a:lnTo>
                    <a:pt x="1884" y="562"/>
                  </a:lnTo>
                  <a:lnTo>
                    <a:pt x="1892" y="559"/>
                  </a:lnTo>
                  <a:lnTo>
                    <a:pt x="1903" y="562"/>
                  </a:lnTo>
                  <a:lnTo>
                    <a:pt x="1918" y="565"/>
                  </a:lnTo>
                  <a:lnTo>
                    <a:pt x="1936" y="569"/>
                  </a:lnTo>
                  <a:lnTo>
                    <a:pt x="1956" y="571"/>
                  </a:lnTo>
                  <a:lnTo>
                    <a:pt x="1974" y="574"/>
                  </a:lnTo>
                  <a:lnTo>
                    <a:pt x="1991" y="577"/>
                  </a:lnTo>
                  <a:lnTo>
                    <a:pt x="2005" y="578"/>
                  </a:lnTo>
                  <a:lnTo>
                    <a:pt x="2014" y="577"/>
                  </a:lnTo>
                  <a:lnTo>
                    <a:pt x="2020" y="575"/>
                  </a:lnTo>
                  <a:lnTo>
                    <a:pt x="2027" y="575"/>
                  </a:lnTo>
                  <a:lnTo>
                    <a:pt x="2033" y="575"/>
                  </a:lnTo>
                  <a:lnTo>
                    <a:pt x="2040" y="577"/>
                  </a:lnTo>
                  <a:lnTo>
                    <a:pt x="2046" y="579"/>
                  </a:lnTo>
                  <a:lnTo>
                    <a:pt x="2053" y="580"/>
                  </a:lnTo>
                  <a:lnTo>
                    <a:pt x="2057" y="582"/>
                  </a:lnTo>
                  <a:lnTo>
                    <a:pt x="2062" y="583"/>
                  </a:lnTo>
                  <a:lnTo>
                    <a:pt x="2069" y="586"/>
                  </a:lnTo>
                  <a:lnTo>
                    <a:pt x="2080" y="588"/>
                  </a:lnTo>
                  <a:lnTo>
                    <a:pt x="2094" y="592"/>
                  </a:lnTo>
                  <a:lnTo>
                    <a:pt x="2110" y="595"/>
                  </a:lnTo>
                  <a:lnTo>
                    <a:pt x="2125" y="598"/>
                  </a:lnTo>
                  <a:lnTo>
                    <a:pt x="2139" y="601"/>
                  </a:lnTo>
                  <a:lnTo>
                    <a:pt x="2150" y="602"/>
                  </a:lnTo>
                  <a:lnTo>
                    <a:pt x="2156" y="601"/>
                  </a:lnTo>
                  <a:lnTo>
                    <a:pt x="2161" y="595"/>
                  </a:lnTo>
                  <a:lnTo>
                    <a:pt x="2161" y="586"/>
                  </a:lnTo>
                  <a:lnTo>
                    <a:pt x="2157" y="578"/>
                  </a:lnTo>
                  <a:lnTo>
                    <a:pt x="2150" y="572"/>
                  </a:lnTo>
                  <a:lnTo>
                    <a:pt x="2152" y="567"/>
                  </a:lnTo>
                  <a:lnTo>
                    <a:pt x="2158" y="564"/>
                  </a:lnTo>
                  <a:lnTo>
                    <a:pt x="2165" y="562"/>
                  </a:lnTo>
                  <a:lnTo>
                    <a:pt x="2172" y="561"/>
                  </a:lnTo>
                  <a:lnTo>
                    <a:pt x="2174" y="553"/>
                  </a:lnTo>
                  <a:lnTo>
                    <a:pt x="2172" y="545"/>
                  </a:lnTo>
                  <a:lnTo>
                    <a:pt x="2165" y="541"/>
                  </a:lnTo>
                  <a:lnTo>
                    <a:pt x="2158" y="540"/>
                  </a:lnTo>
                  <a:lnTo>
                    <a:pt x="2150" y="541"/>
                  </a:lnTo>
                  <a:lnTo>
                    <a:pt x="2141" y="542"/>
                  </a:lnTo>
                  <a:lnTo>
                    <a:pt x="2133" y="543"/>
                  </a:lnTo>
                  <a:lnTo>
                    <a:pt x="2124" y="543"/>
                  </a:lnTo>
                  <a:lnTo>
                    <a:pt x="2116" y="543"/>
                  </a:lnTo>
                  <a:lnTo>
                    <a:pt x="2110" y="541"/>
                  </a:lnTo>
                  <a:lnTo>
                    <a:pt x="2106" y="540"/>
                  </a:lnTo>
                  <a:lnTo>
                    <a:pt x="2104" y="537"/>
                  </a:lnTo>
                  <a:lnTo>
                    <a:pt x="2100" y="537"/>
                  </a:lnTo>
                  <a:lnTo>
                    <a:pt x="2095" y="537"/>
                  </a:lnTo>
                  <a:lnTo>
                    <a:pt x="2088" y="537"/>
                  </a:lnTo>
                  <a:lnTo>
                    <a:pt x="2083" y="537"/>
                  </a:lnTo>
                  <a:lnTo>
                    <a:pt x="2076" y="538"/>
                  </a:lnTo>
                  <a:lnTo>
                    <a:pt x="2070" y="539"/>
                  </a:lnTo>
                  <a:lnTo>
                    <a:pt x="2064" y="541"/>
                  </a:lnTo>
                  <a:lnTo>
                    <a:pt x="2061" y="543"/>
                  </a:lnTo>
                  <a:lnTo>
                    <a:pt x="2061" y="538"/>
                  </a:lnTo>
                  <a:lnTo>
                    <a:pt x="2060" y="531"/>
                  </a:lnTo>
                  <a:lnTo>
                    <a:pt x="2057" y="527"/>
                  </a:lnTo>
                  <a:lnTo>
                    <a:pt x="2053" y="525"/>
                  </a:lnTo>
                  <a:lnTo>
                    <a:pt x="2047" y="525"/>
                  </a:lnTo>
                  <a:lnTo>
                    <a:pt x="2040" y="525"/>
                  </a:lnTo>
                  <a:lnTo>
                    <a:pt x="2033" y="525"/>
                  </a:lnTo>
                  <a:lnTo>
                    <a:pt x="2027" y="525"/>
                  </a:lnTo>
                  <a:lnTo>
                    <a:pt x="2035" y="519"/>
                  </a:lnTo>
                  <a:lnTo>
                    <a:pt x="2041" y="514"/>
                  </a:lnTo>
                  <a:lnTo>
                    <a:pt x="2048" y="509"/>
                  </a:lnTo>
                  <a:lnTo>
                    <a:pt x="2054" y="506"/>
                  </a:lnTo>
                  <a:lnTo>
                    <a:pt x="2059" y="502"/>
                  </a:lnTo>
                  <a:lnTo>
                    <a:pt x="2063" y="500"/>
                  </a:lnTo>
                  <a:lnTo>
                    <a:pt x="2068" y="498"/>
                  </a:lnTo>
                  <a:lnTo>
                    <a:pt x="2072" y="496"/>
                  </a:lnTo>
                  <a:close/>
                </a:path>
              </a:pathLst>
            </a:custGeom>
            <a:solidFill>
              <a:srgbClr val="8CE519"/>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45" name="Freeform 177"/>
            <p:cNvSpPr>
              <a:spLocks/>
            </p:cNvSpPr>
            <p:nvPr/>
          </p:nvSpPr>
          <p:spPr bwMode="auto">
            <a:xfrm>
              <a:off x="3271" y="3745"/>
              <a:ext cx="2" cy="3"/>
            </a:xfrm>
            <a:custGeom>
              <a:avLst/>
              <a:gdLst>
                <a:gd name="T0" fmla="*/ 3 w 6"/>
                <a:gd name="T1" fmla="*/ 0 h 9"/>
                <a:gd name="T2" fmla="*/ 1 w 6"/>
                <a:gd name="T3" fmla="*/ 2 h 9"/>
                <a:gd name="T4" fmla="*/ 0 w 6"/>
                <a:gd name="T5" fmla="*/ 6 h 9"/>
                <a:gd name="T6" fmla="*/ 2 w 6"/>
                <a:gd name="T7" fmla="*/ 8 h 9"/>
                <a:gd name="T8" fmla="*/ 6 w 6"/>
                <a:gd name="T9" fmla="*/ 9 h 9"/>
                <a:gd name="T10" fmla="*/ 3 w 6"/>
                <a:gd name="T11" fmla="*/ 0 h 9"/>
              </a:gdLst>
              <a:ahLst/>
              <a:cxnLst>
                <a:cxn ang="0">
                  <a:pos x="T0" y="T1"/>
                </a:cxn>
                <a:cxn ang="0">
                  <a:pos x="T2" y="T3"/>
                </a:cxn>
                <a:cxn ang="0">
                  <a:pos x="T4" y="T5"/>
                </a:cxn>
                <a:cxn ang="0">
                  <a:pos x="T6" y="T7"/>
                </a:cxn>
                <a:cxn ang="0">
                  <a:pos x="T8" y="T9"/>
                </a:cxn>
                <a:cxn ang="0">
                  <a:pos x="T10" y="T11"/>
                </a:cxn>
              </a:cxnLst>
              <a:rect l="0" t="0" r="r" b="b"/>
              <a:pathLst>
                <a:path w="6" h="9">
                  <a:moveTo>
                    <a:pt x="3" y="0"/>
                  </a:moveTo>
                  <a:lnTo>
                    <a:pt x="1" y="2"/>
                  </a:lnTo>
                  <a:lnTo>
                    <a:pt x="0" y="6"/>
                  </a:lnTo>
                  <a:lnTo>
                    <a:pt x="2" y="8"/>
                  </a:lnTo>
                  <a:lnTo>
                    <a:pt x="6" y="9"/>
                  </a:lnTo>
                  <a:lnTo>
                    <a:pt x="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46" name="Freeform 178"/>
            <p:cNvSpPr>
              <a:spLocks/>
            </p:cNvSpPr>
            <p:nvPr/>
          </p:nvSpPr>
          <p:spPr bwMode="auto">
            <a:xfrm>
              <a:off x="3272" y="3725"/>
              <a:ext cx="32" cy="23"/>
            </a:xfrm>
            <a:custGeom>
              <a:avLst/>
              <a:gdLst>
                <a:gd name="T0" fmla="*/ 90 w 94"/>
                <a:gd name="T1" fmla="*/ 0 h 68"/>
                <a:gd name="T2" fmla="*/ 85 w 94"/>
                <a:gd name="T3" fmla="*/ 3 h 68"/>
                <a:gd name="T4" fmla="*/ 79 w 94"/>
                <a:gd name="T5" fmla="*/ 10 h 68"/>
                <a:gd name="T6" fmla="*/ 70 w 94"/>
                <a:gd name="T7" fmla="*/ 17 h 68"/>
                <a:gd name="T8" fmla="*/ 56 w 94"/>
                <a:gd name="T9" fmla="*/ 26 h 68"/>
                <a:gd name="T10" fmla="*/ 43 w 94"/>
                <a:gd name="T11" fmla="*/ 35 h 68"/>
                <a:gd name="T12" fmla="*/ 29 w 94"/>
                <a:gd name="T13" fmla="*/ 44 h 68"/>
                <a:gd name="T14" fmla="*/ 16 w 94"/>
                <a:gd name="T15" fmla="*/ 51 h 68"/>
                <a:gd name="T16" fmla="*/ 6 w 94"/>
                <a:gd name="T17" fmla="*/ 57 h 68"/>
                <a:gd name="T18" fmla="*/ 0 w 94"/>
                <a:gd name="T19" fmla="*/ 59 h 68"/>
                <a:gd name="T20" fmla="*/ 3 w 94"/>
                <a:gd name="T21" fmla="*/ 68 h 68"/>
                <a:gd name="T22" fmla="*/ 11 w 94"/>
                <a:gd name="T23" fmla="*/ 66 h 68"/>
                <a:gd name="T24" fmla="*/ 21 w 94"/>
                <a:gd name="T25" fmla="*/ 60 h 68"/>
                <a:gd name="T26" fmla="*/ 33 w 94"/>
                <a:gd name="T27" fmla="*/ 53 h 68"/>
                <a:gd name="T28" fmla="*/ 47 w 94"/>
                <a:gd name="T29" fmla="*/ 44 h 68"/>
                <a:gd name="T30" fmla="*/ 61 w 94"/>
                <a:gd name="T31" fmla="*/ 35 h 68"/>
                <a:gd name="T32" fmla="*/ 75 w 94"/>
                <a:gd name="T33" fmla="*/ 26 h 68"/>
                <a:gd name="T34" fmla="*/ 86 w 94"/>
                <a:gd name="T35" fmla="*/ 17 h 68"/>
                <a:gd name="T36" fmla="*/ 94 w 94"/>
                <a:gd name="T37" fmla="*/ 7 h 68"/>
                <a:gd name="T38" fmla="*/ 90 w 94"/>
                <a:gd name="T39" fmla="*/ 10 h 68"/>
                <a:gd name="T40" fmla="*/ 94 w 94"/>
                <a:gd name="T41" fmla="*/ 7 h 68"/>
                <a:gd name="T42" fmla="*/ 94 w 94"/>
                <a:gd name="T43" fmla="*/ 4 h 68"/>
                <a:gd name="T44" fmla="*/ 92 w 94"/>
                <a:gd name="T45" fmla="*/ 0 h 68"/>
                <a:gd name="T46" fmla="*/ 87 w 94"/>
                <a:gd name="T47" fmla="*/ 0 h 68"/>
                <a:gd name="T48" fmla="*/ 85 w 94"/>
                <a:gd name="T49" fmla="*/ 3 h 68"/>
                <a:gd name="T50" fmla="*/ 90 w 94"/>
                <a:gd name="T5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4" h="68">
                  <a:moveTo>
                    <a:pt x="90" y="0"/>
                  </a:moveTo>
                  <a:lnTo>
                    <a:pt x="85" y="3"/>
                  </a:lnTo>
                  <a:lnTo>
                    <a:pt x="79" y="10"/>
                  </a:lnTo>
                  <a:lnTo>
                    <a:pt x="70" y="17"/>
                  </a:lnTo>
                  <a:lnTo>
                    <a:pt x="56" y="26"/>
                  </a:lnTo>
                  <a:lnTo>
                    <a:pt x="43" y="35"/>
                  </a:lnTo>
                  <a:lnTo>
                    <a:pt x="29" y="44"/>
                  </a:lnTo>
                  <a:lnTo>
                    <a:pt x="16" y="51"/>
                  </a:lnTo>
                  <a:lnTo>
                    <a:pt x="6" y="57"/>
                  </a:lnTo>
                  <a:lnTo>
                    <a:pt x="0" y="59"/>
                  </a:lnTo>
                  <a:lnTo>
                    <a:pt x="3" y="68"/>
                  </a:lnTo>
                  <a:lnTo>
                    <a:pt x="11" y="66"/>
                  </a:lnTo>
                  <a:lnTo>
                    <a:pt x="21" y="60"/>
                  </a:lnTo>
                  <a:lnTo>
                    <a:pt x="33" y="53"/>
                  </a:lnTo>
                  <a:lnTo>
                    <a:pt x="47" y="44"/>
                  </a:lnTo>
                  <a:lnTo>
                    <a:pt x="61" y="35"/>
                  </a:lnTo>
                  <a:lnTo>
                    <a:pt x="75" y="26"/>
                  </a:lnTo>
                  <a:lnTo>
                    <a:pt x="86" y="17"/>
                  </a:lnTo>
                  <a:lnTo>
                    <a:pt x="94" y="7"/>
                  </a:lnTo>
                  <a:lnTo>
                    <a:pt x="90" y="10"/>
                  </a:lnTo>
                  <a:lnTo>
                    <a:pt x="94" y="7"/>
                  </a:lnTo>
                  <a:lnTo>
                    <a:pt x="94" y="4"/>
                  </a:lnTo>
                  <a:lnTo>
                    <a:pt x="92" y="0"/>
                  </a:lnTo>
                  <a:lnTo>
                    <a:pt x="87" y="0"/>
                  </a:lnTo>
                  <a:lnTo>
                    <a:pt x="85" y="3"/>
                  </a:lnTo>
                  <a:lnTo>
                    <a:pt x="9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47" name="Freeform 179"/>
            <p:cNvSpPr>
              <a:spLocks/>
            </p:cNvSpPr>
            <p:nvPr/>
          </p:nvSpPr>
          <p:spPr bwMode="auto">
            <a:xfrm>
              <a:off x="3302" y="3713"/>
              <a:ext cx="72" cy="15"/>
            </a:xfrm>
            <a:custGeom>
              <a:avLst/>
              <a:gdLst>
                <a:gd name="T0" fmla="*/ 215 w 215"/>
                <a:gd name="T1" fmla="*/ 0 h 45"/>
                <a:gd name="T2" fmla="*/ 215 w 215"/>
                <a:gd name="T3" fmla="*/ 0 h 45"/>
                <a:gd name="T4" fmla="*/ 210 w 215"/>
                <a:gd name="T5" fmla="*/ 1 h 45"/>
                <a:gd name="T6" fmla="*/ 202 w 215"/>
                <a:gd name="T7" fmla="*/ 2 h 45"/>
                <a:gd name="T8" fmla="*/ 192 w 215"/>
                <a:gd name="T9" fmla="*/ 3 h 45"/>
                <a:gd name="T10" fmla="*/ 179 w 215"/>
                <a:gd name="T11" fmla="*/ 6 h 45"/>
                <a:gd name="T12" fmla="*/ 164 w 215"/>
                <a:gd name="T13" fmla="*/ 8 h 45"/>
                <a:gd name="T14" fmla="*/ 149 w 215"/>
                <a:gd name="T15" fmla="*/ 10 h 45"/>
                <a:gd name="T16" fmla="*/ 132 w 215"/>
                <a:gd name="T17" fmla="*/ 14 h 45"/>
                <a:gd name="T18" fmla="*/ 114 w 215"/>
                <a:gd name="T19" fmla="*/ 16 h 45"/>
                <a:gd name="T20" fmla="*/ 97 w 215"/>
                <a:gd name="T21" fmla="*/ 19 h 45"/>
                <a:gd name="T22" fmla="*/ 78 w 215"/>
                <a:gd name="T23" fmla="*/ 23 h 45"/>
                <a:gd name="T24" fmla="*/ 62 w 215"/>
                <a:gd name="T25" fmla="*/ 25 h 45"/>
                <a:gd name="T26" fmla="*/ 45 w 215"/>
                <a:gd name="T27" fmla="*/ 29 h 45"/>
                <a:gd name="T28" fmla="*/ 32 w 215"/>
                <a:gd name="T29" fmla="*/ 31 h 45"/>
                <a:gd name="T30" fmla="*/ 18 w 215"/>
                <a:gd name="T31" fmla="*/ 33 h 45"/>
                <a:gd name="T32" fmla="*/ 8 w 215"/>
                <a:gd name="T33" fmla="*/ 34 h 45"/>
                <a:gd name="T34" fmla="*/ 0 w 215"/>
                <a:gd name="T35" fmla="*/ 35 h 45"/>
                <a:gd name="T36" fmla="*/ 0 w 215"/>
                <a:gd name="T37" fmla="*/ 45 h 45"/>
                <a:gd name="T38" fmla="*/ 8 w 215"/>
                <a:gd name="T39" fmla="*/ 44 h 45"/>
                <a:gd name="T40" fmla="*/ 18 w 215"/>
                <a:gd name="T41" fmla="*/ 42 h 45"/>
                <a:gd name="T42" fmla="*/ 32 w 215"/>
                <a:gd name="T43" fmla="*/ 40 h 45"/>
                <a:gd name="T44" fmla="*/ 45 w 215"/>
                <a:gd name="T45" fmla="*/ 38 h 45"/>
                <a:gd name="T46" fmla="*/ 62 w 215"/>
                <a:gd name="T47" fmla="*/ 34 h 45"/>
                <a:gd name="T48" fmla="*/ 78 w 215"/>
                <a:gd name="T49" fmla="*/ 32 h 45"/>
                <a:gd name="T50" fmla="*/ 97 w 215"/>
                <a:gd name="T51" fmla="*/ 29 h 45"/>
                <a:gd name="T52" fmla="*/ 114 w 215"/>
                <a:gd name="T53" fmla="*/ 25 h 45"/>
                <a:gd name="T54" fmla="*/ 132 w 215"/>
                <a:gd name="T55" fmla="*/ 23 h 45"/>
                <a:gd name="T56" fmla="*/ 149 w 215"/>
                <a:gd name="T57" fmla="*/ 19 h 45"/>
                <a:gd name="T58" fmla="*/ 164 w 215"/>
                <a:gd name="T59" fmla="*/ 17 h 45"/>
                <a:gd name="T60" fmla="*/ 179 w 215"/>
                <a:gd name="T61" fmla="*/ 15 h 45"/>
                <a:gd name="T62" fmla="*/ 192 w 215"/>
                <a:gd name="T63" fmla="*/ 13 h 45"/>
                <a:gd name="T64" fmla="*/ 202 w 215"/>
                <a:gd name="T65" fmla="*/ 11 h 45"/>
                <a:gd name="T66" fmla="*/ 210 w 215"/>
                <a:gd name="T67" fmla="*/ 10 h 45"/>
                <a:gd name="T68" fmla="*/ 215 w 215"/>
                <a:gd name="T69" fmla="*/ 11 h 45"/>
                <a:gd name="T70" fmla="*/ 215 w 215"/>
                <a:gd name="T71" fmla="*/ 11 h 45"/>
                <a:gd name="T72" fmla="*/ 215 w 215"/>
                <a:gd name="T73"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5" h="45">
                  <a:moveTo>
                    <a:pt x="215" y="0"/>
                  </a:moveTo>
                  <a:lnTo>
                    <a:pt x="215" y="0"/>
                  </a:lnTo>
                  <a:lnTo>
                    <a:pt x="210" y="1"/>
                  </a:lnTo>
                  <a:lnTo>
                    <a:pt x="202" y="2"/>
                  </a:lnTo>
                  <a:lnTo>
                    <a:pt x="192" y="3"/>
                  </a:lnTo>
                  <a:lnTo>
                    <a:pt x="179" y="6"/>
                  </a:lnTo>
                  <a:lnTo>
                    <a:pt x="164" y="8"/>
                  </a:lnTo>
                  <a:lnTo>
                    <a:pt x="149" y="10"/>
                  </a:lnTo>
                  <a:lnTo>
                    <a:pt x="132" y="14"/>
                  </a:lnTo>
                  <a:lnTo>
                    <a:pt x="114" y="16"/>
                  </a:lnTo>
                  <a:lnTo>
                    <a:pt x="97" y="19"/>
                  </a:lnTo>
                  <a:lnTo>
                    <a:pt x="78" y="23"/>
                  </a:lnTo>
                  <a:lnTo>
                    <a:pt x="62" y="25"/>
                  </a:lnTo>
                  <a:lnTo>
                    <a:pt x="45" y="29"/>
                  </a:lnTo>
                  <a:lnTo>
                    <a:pt x="32" y="31"/>
                  </a:lnTo>
                  <a:lnTo>
                    <a:pt x="18" y="33"/>
                  </a:lnTo>
                  <a:lnTo>
                    <a:pt x="8" y="34"/>
                  </a:lnTo>
                  <a:lnTo>
                    <a:pt x="0" y="35"/>
                  </a:lnTo>
                  <a:lnTo>
                    <a:pt x="0" y="45"/>
                  </a:lnTo>
                  <a:lnTo>
                    <a:pt x="8" y="44"/>
                  </a:lnTo>
                  <a:lnTo>
                    <a:pt x="18" y="42"/>
                  </a:lnTo>
                  <a:lnTo>
                    <a:pt x="32" y="40"/>
                  </a:lnTo>
                  <a:lnTo>
                    <a:pt x="45" y="38"/>
                  </a:lnTo>
                  <a:lnTo>
                    <a:pt x="62" y="34"/>
                  </a:lnTo>
                  <a:lnTo>
                    <a:pt x="78" y="32"/>
                  </a:lnTo>
                  <a:lnTo>
                    <a:pt x="97" y="29"/>
                  </a:lnTo>
                  <a:lnTo>
                    <a:pt x="114" y="25"/>
                  </a:lnTo>
                  <a:lnTo>
                    <a:pt x="132" y="23"/>
                  </a:lnTo>
                  <a:lnTo>
                    <a:pt x="149" y="19"/>
                  </a:lnTo>
                  <a:lnTo>
                    <a:pt x="164" y="17"/>
                  </a:lnTo>
                  <a:lnTo>
                    <a:pt x="179" y="15"/>
                  </a:lnTo>
                  <a:lnTo>
                    <a:pt x="192" y="13"/>
                  </a:lnTo>
                  <a:lnTo>
                    <a:pt x="202" y="11"/>
                  </a:lnTo>
                  <a:lnTo>
                    <a:pt x="210" y="10"/>
                  </a:lnTo>
                  <a:lnTo>
                    <a:pt x="215" y="11"/>
                  </a:lnTo>
                  <a:lnTo>
                    <a:pt x="215" y="11"/>
                  </a:lnTo>
                  <a:lnTo>
                    <a:pt x="21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48" name="Freeform 180"/>
            <p:cNvSpPr>
              <a:spLocks/>
            </p:cNvSpPr>
            <p:nvPr/>
          </p:nvSpPr>
          <p:spPr bwMode="auto">
            <a:xfrm>
              <a:off x="3374" y="3700"/>
              <a:ext cx="38" cy="17"/>
            </a:xfrm>
            <a:custGeom>
              <a:avLst/>
              <a:gdLst>
                <a:gd name="T0" fmla="*/ 106 w 113"/>
                <a:gd name="T1" fmla="*/ 0 h 50"/>
                <a:gd name="T2" fmla="*/ 106 w 113"/>
                <a:gd name="T3" fmla="*/ 0 h 50"/>
                <a:gd name="T4" fmla="*/ 99 w 113"/>
                <a:gd name="T5" fmla="*/ 5 h 50"/>
                <a:gd name="T6" fmla="*/ 87 w 113"/>
                <a:gd name="T7" fmla="*/ 10 h 50"/>
                <a:gd name="T8" fmla="*/ 72 w 113"/>
                <a:gd name="T9" fmla="*/ 17 h 50"/>
                <a:gd name="T10" fmla="*/ 55 w 113"/>
                <a:gd name="T11" fmla="*/ 24 h 50"/>
                <a:gd name="T12" fmla="*/ 36 w 113"/>
                <a:gd name="T13" fmla="*/ 31 h 50"/>
                <a:gd name="T14" fmla="*/ 20 w 113"/>
                <a:gd name="T15" fmla="*/ 36 h 50"/>
                <a:gd name="T16" fmla="*/ 8 w 113"/>
                <a:gd name="T17" fmla="*/ 39 h 50"/>
                <a:gd name="T18" fmla="*/ 0 w 113"/>
                <a:gd name="T19" fmla="*/ 39 h 50"/>
                <a:gd name="T20" fmla="*/ 0 w 113"/>
                <a:gd name="T21" fmla="*/ 50 h 50"/>
                <a:gd name="T22" fmla="*/ 10 w 113"/>
                <a:gd name="T23" fmla="*/ 48 h 50"/>
                <a:gd name="T24" fmla="*/ 23 w 113"/>
                <a:gd name="T25" fmla="*/ 45 h 50"/>
                <a:gd name="T26" fmla="*/ 39 w 113"/>
                <a:gd name="T27" fmla="*/ 40 h 50"/>
                <a:gd name="T28" fmla="*/ 57 w 113"/>
                <a:gd name="T29" fmla="*/ 33 h 50"/>
                <a:gd name="T30" fmla="*/ 74 w 113"/>
                <a:gd name="T31" fmla="*/ 26 h 50"/>
                <a:gd name="T32" fmla="*/ 91 w 113"/>
                <a:gd name="T33" fmla="*/ 20 h 50"/>
                <a:gd name="T34" fmla="*/ 104 w 113"/>
                <a:gd name="T35" fmla="*/ 14 h 50"/>
                <a:gd name="T36" fmla="*/ 113 w 113"/>
                <a:gd name="T37" fmla="*/ 7 h 50"/>
                <a:gd name="T38" fmla="*/ 113 w 113"/>
                <a:gd name="T39" fmla="*/ 7 h 50"/>
                <a:gd name="T40" fmla="*/ 106 w 113"/>
                <a:gd name="T4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3" h="50">
                  <a:moveTo>
                    <a:pt x="106" y="0"/>
                  </a:moveTo>
                  <a:lnTo>
                    <a:pt x="106" y="0"/>
                  </a:lnTo>
                  <a:lnTo>
                    <a:pt x="99" y="5"/>
                  </a:lnTo>
                  <a:lnTo>
                    <a:pt x="87" y="10"/>
                  </a:lnTo>
                  <a:lnTo>
                    <a:pt x="72" y="17"/>
                  </a:lnTo>
                  <a:lnTo>
                    <a:pt x="55" y="24"/>
                  </a:lnTo>
                  <a:lnTo>
                    <a:pt x="36" y="31"/>
                  </a:lnTo>
                  <a:lnTo>
                    <a:pt x="20" y="36"/>
                  </a:lnTo>
                  <a:lnTo>
                    <a:pt x="8" y="39"/>
                  </a:lnTo>
                  <a:lnTo>
                    <a:pt x="0" y="39"/>
                  </a:lnTo>
                  <a:lnTo>
                    <a:pt x="0" y="50"/>
                  </a:lnTo>
                  <a:lnTo>
                    <a:pt x="10" y="48"/>
                  </a:lnTo>
                  <a:lnTo>
                    <a:pt x="23" y="45"/>
                  </a:lnTo>
                  <a:lnTo>
                    <a:pt x="39" y="40"/>
                  </a:lnTo>
                  <a:lnTo>
                    <a:pt x="57" y="33"/>
                  </a:lnTo>
                  <a:lnTo>
                    <a:pt x="74" y="26"/>
                  </a:lnTo>
                  <a:lnTo>
                    <a:pt x="91" y="20"/>
                  </a:lnTo>
                  <a:lnTo>
                    <a:pt x="104" y="14"/>
                  </a:lnTo>
                  <a:lnTo>
                    <a:pt x="113" y="7"/>
                  </a:lnTo>
                  <a:lnTo>
                    <a:pt x="113" y="7"/>
                  </a:lnTo>
                  <a:lnTo>
                    <a:pt x="10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49" name="Freeform 181"/>
            <p:cNvSpPr>
              <a:spLocks/>
            </p:cNvSpPr>
            <p:nvPr/>
          </p:nvSpPr>
          <p:spPr bwMode="auto">
            <a:xfrm>
              <a:off x="3409" y="3691"/>
              <a:ext cx="13" cy="12"/>
            </a:xfrm>
            <a:custGeom>
              <a:avLst/>
              <a:gdLst>
                <a:gd name="T0" fmla="*/ 37 w 38"/>
                <a:gd name="T1" fmla="*/ 0 h 34"/>
                <a:gd name="T2" fmla="*/ 36 w 38"/>
                <a:gd name="T3" fmla="*/ 0 h 34"/>
                <a:gd name="T4" fmla="*/ 28 w 38"/>
                <a:gd name="T5" fmla="*/ 3 h 34"/>
                <a:gd name="T6" fmla="*/ 18 w 38"/>
                <a:gd name="T7" fmla="*/ 10 h 34"/>
                <a:gd name="T8" fmla="*/ 9 w 38"/>
                <a:gd name="T9" fmla="*/ 18 h 34"/>
                <a:gd name="T10" fmla="*/ 0 w 38"/>
                <a:gd name="T11" fmla="*/ 27 h 34"/>
                <a:gd name="T12" fmla="*/ 7 w 38"/>
                <a:gd name="T13" fmla="*/ 34 h 34"/>
                <a:gd name="T14" fmla="*/ 16 w 38"/>
                <a:gd name="T15" fmla="*/ 25 h 34"/>
                <a:gd name="T16" fmla="*/ 25 w 38"/>
                <a:gd name="T17" fmla="*/ 17 h 34"/>
                <a:gd name="T18" fmla="*/ 32 w 38"/>
                <a:gd name="T19" fmla="*/ 12 h 34"/>
                <a:gd name="T20" fmla="*/ 38 w 38"/>
                <a:gd name="T21" fmla="*/ 9 h 34"/>
                <a:gd name="T22" fmla="*/ 37 w 38"/>
                <a:gd name="T23" fmla="*/ 9 h 34"/>
                <a:gd name="T24" fmla="*/ 37 w 38"/>
                <a:gd name="T2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34">
                  <a:moveTo>
                    <a:pt x="37" y="0"/>
                  </a:moveTo>
                  <a:lnTo>
                    <a:pt x="36" y="0"/>
                  </a:lnTo>
                  <a:lnTo>
                    <a:pt x="28" y="3"/>
                  </a:lnTo>
                  <a:lnTo>
                    <a:pt x="18" y="10"/>
                  </a:lnTo>
                  <a:lnTo>
                    <a:pt x="9" y="18"/>
                  </a:lnTo>
                  <a:lnTo>
                    <a:pt x="0" y="27"/>
                  </a:lnTo>
                  <a:lnTo>
                    <a:pt x="7" y="34"/>
                  </a:lnTo>
                  <a:lnTo>
                    <a:pt x="16" y="25"/>
                  </a:lnTo>
                  <a:lnTo>
                    <a:pt x="25" y="17"/>
                  </a:lnTo>
                  <a:lnTo>
                    <a:pt x="32" y="12"/>
                  </a:lnTo>
                  <a:lnTo>
                    <a:pt x="38" y="9"/>
                  </a:lnTo>
                  <a:lnTo>
                    <a:pt x="37" y="9"/>
                  </a:lnTo>
                  <a:lnTo>
                    <a:pt x="3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50" name="Freeform 182"/>
            <p:cNvSpPr>
              <a:spLocks/>
            </p:cNvSpPr>
            <p:nvPr/>
          </p:nvSpPr>
          <p:spPr bwMode="auto">
            <a:xfrm>
              <a:off x="3422" y="3681"/>
              <a:ext cx="29" cy="13"/>
            </a:xfrm>
            <a:custGeom>
              <a:avLst/>
              <a:gdLst>
                <a:gd name="T0" fmla="*/ 78 w 87"/>
                <a:gd name="T1" fmla="*/ 0 h 39"/>
                <a:gd name="T2" fmla="*/ 78 w 87"/>
                <a:gd name="T3" fmla="*/ 0 h 39"/>
                <a:gd name="T4" fmla="*/ 75 w 87"/>
                <a:gd name="T5" fmla="*/ 2 h 39"/>
                <a:gd name="T6" fmla="*/ 66 w 87"/>
                <a:gd name="T7" fmla="*/ 7 h 39"/>
                <a:gd name="T8" fmla="*/ 56 w 87"/>
                <a:gd name="T9" fmla="*/ 12 h 39"/>
                <a:gd name="T10" fmla="*/ 42 w 87"/>
                <a:gd name="T11" fmla="*/ 17 h 39"/>
                <a:gd name="T12" fmla="*/ 28 w 87"/>
                <a:gd name="T13" fmla="*/ 22 h 39"/>
                <a:gd name="T14" fmla="*/ 15 w 87"/>
                <a:gd name="T15" fmla="*/ 25 h 39"/>
                <a:gd name="T16" fmla="*/ 5 w 87"/>
                <a:gd name="T17" fmla="*/ 28 h 39"/>
                <a:gd name="T18" fmla="*/ 0 w 87"/>
                <a:gd name="T19" fmla="*/ 30 h 39"/>
                <a:gd name="T20" fmla="*/ 0 w 87"/>
                <a:gd name="T21" fmla="*/ 39 h 39"/>
                <a:gd name="T22" fmla="*/ 8 w 87"/>
                <a:gd name="T23" fmla="*/ 38 h 39"/>
                <a:gd name="T24" fmla="*/ 17 w 87"/>
                <a:gd name="T25" fmla="*/ 34 h 39"/>
                <a:gd name="T26" fmla="*/ 31 w 87"/>
                <a:gd name="T27" fmla="*/ 31 h 39"/>
                <a:gd name="T28" fmla="*/ 44 w 87"/>
                <a:gd name="T29" fmla="*/ 26 h 39"/>
                <a:gd name="T30" fmla="*/ 58 w 87"/>
                <a:gd name="T31" fmla="*/ 22 h 39"/>
                <a:gd name="T32" fmla="*/ 71 w 87"/>
                <a:gd name="T33" fmla="*/ 16 h 39"/>
                <a:gd name="T34" fmla="*/ 80 w 87"/>
                <a:gd name="T35" fmla="*/ 11 h 39"/>
                <a:gd name="T36" fmla="*/ 87 w 87"/>
                <a:gd name="T37" fmla="*/ 4 h 39"/>
                <a:gd name="T38" fmla="*/ 87 w 87"/>
                <a:gd name="T39" fmla="*/ 4 h 39"/>
                <a:gd name="T40" fmla="*/ 78 w 87"/>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7" h="39">
                  <a:moveTo>
                    <a:pt x="78" y="0"/>
                  </a:moveTo>
                  <a:lnTo>
                    <a:pt x="78" y="0"/>
                  </a:lnTo>
                  <a:lnTo>
                    <a:pt x="75" y="2"/>
                  </a:lnTo>
                  <a:lnTo>
                    <a:pt x="66" y="7"/>
                  </a:lnTo>
                  <a:lnTo>
                    <a:pt x="56" y="12"/>
                  </a:lnTo>
                  <a:lnTo>
                    <a:pt x="42" y="17"/>
                  </a:lnTo>
                  <a:lnTo>
                    <a:pt x="28" y="22"/>
                  </a:lnTo>
                  <a:lnTo>
                    <a:pt x="15" y="25"/>
                  </a:lnTo>
                  <a:lnTo>
                    <a:pt x="5" y="28"/>
                  </a:lnTo>
                  <a:lnTo>
                    <a:pt x="0" y="30"/>
                  </a:lnTo>
                  <a:lnTo>
                    <a:pt x="0" y="39"/>
                  </a:lnTo>
                  <a:lnTo>
                    <a:pt x="8" y="38"/>
                  </a:lnTo>
                  <a:lnTo>
                    <a:pt x="17" y="34"/>
                  </a:lnTo>
                  <a:lnTo>
                    <a:pt x="31" y="31"/>
                  </a:lnTo>
                  <a:lnTo>
                    <a:pt x="44" y="26"/>
                  </a:lnTo>
                  <a:lnTo>
                    <a:pt x="58" y="22"/>
                  </a:lnTo>
                  <a:lnTo>
                    <a:pt x="71" y="16"/>
                  </a:lnTo>
                  <a:lnTo>
                    <a:pt x="80" y="11"/>
                  </a:lnTo>
                  <a:lnTo>
                    <a:pt x="87" y="4"/>
                  </a:lnTo>
                  <a:lnTo>
                    <a:pt x="87" y="4"/>
                  </a:lnTo>
                  <a:lnTo>
                    <a:pt x="7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51" name="Freeform 183"/>
            <p:cNvSpPr>
              <a:spLocks/>
            </p:cNvSpPr>
            <p:nvPr/>
          </p:nvSpPr>
          <p:spPr bwMode="auto">
            <a:xfrm>
              <a:off x="3448" y="3667"/>
              <a:ext cx="14" cy="16"/>
            </a:xfrm>
            <a:custGeom>
              <a:avLst/>
              <a:gdLst>
                <a:gd name="T0" fmla="*/ 39 w 43"/>
                <a:gd name="T1" fmla="*/ 0 h 48"/>
                <a:gd name="T2" fmla="*/ 35 w 43"/>
                <a:gd name="T3" fmla="*/ 3 h 48"/>
                <a:gd name="T4" fmla="*/ 32 w 43"/>
                <a:gd name="T5" fmla="*/ 6 h 48"/>
                <a:gd name="T6" fmla="*/ 28 w 43"/>
                <a:gd name="T7" fmla="*/ 11 h 48"/>
                <a:gd name="T8" fmla="*/ 22 w 43"/>
                <a:gd name="T9" fmla="*/ 16 h 48"/>
                <a:gd name="T10" fmla="*/ 18 w 43"/>
                <a:gd name="T11" fmla="*/ 22 h 48"/>
                <a:gd name="T12" fmla="*/ 12 w 43"/>
                <a:gd name="T13" fmla="*/ 28 h 48"/>
                <a:gd name="T14" fmla="*/ 8 w 43"/>
                <a:gd name="T15" fmla="*/ 34 h 48"/>
                <a:gd name="T16" fmla="*/ 3 w 43"/>
                <a:gd name="T17" fmla="*/ 39 h 48"/>
                <a:gd name="T18" fmla="*/ 0 w 43"/>
                <a:gd name="T19" fmla="*/ 44 h 48"/>
                <a:gd name="T20" fmla="*/ 9 w 43"/>
                <a:gd name="T21" fmla="*/ 48 h 48"/>
                <a:gd name="T22" fmla="*/ 10 w 43"/>
                <a:gd name="T23" fmla="*/ 44 h 48"/>
                <a:gd name="T24" fmla="*/ 14 w 43"/>
                <a:gd name="T25" fmla="*/ 40 h 48"/>
                <a:gd name="T26" fmla="*/ 19 w 43"/>
                <a:gd name="T27" fmla="*/ 35 h 48"/>
                <a:gd name="T28" fmla="*/ 25 w 43"/>
                <a:gd name="T29" fmla="*/ 29 h 48"/>
                <a:gd name="T30" fmla="*/ 29 w 43"/>
                <a:gd name="T31" fmla="*/ 23 h 48"/>
                <a:gd name="T32" fmla="*/ 35 w 43"/>
                <a:gd name="T33" fmla="*/ 17 h 48"/>
                <a:gd name="T34" fmla="*/ 39 w 43"/>
                <a:gd name="T35" fmla="*/ 13 h 48"/>
                <a:gd name="T36" fmla="*/ 42 w 43"/>
                <a:gd name="T37" fmla="*/ 9 h 48"/>
                <a:gd name="T38" fmla="*/ 39 w 43"/>
                <a:gd name="T39" fmla="*/ 12 h 48"/>
                <a:gd name="T40" fmla="*/ 42 w 43"/>
                <a:gd name="T41" fmla="*/ 9 h 48"/>
                <a:gd name="T42" fmla="*/ 43 w 43"/>
                <a:gd name="T43" fmla="*/ 6 h 48"/>
                <a:gd name="T44" fmla="*/ 42 w 43"/>
                <a:gd name="T45" fmla="*/ 3 h 48"/>
                <a:gd name="T46" fmla="*/ 39 w 43"/>
                <a:gd name="T47" fmla="*/ 1 h 48"/>
                <a:gd name="T48" fmla="*/ 35 w 43"/>
                <a:gd name="T49" fmla="*/ 3 h 48"/>
                <a:gd name="T50" fmla="*/ 39 w 43"/>
                <a:gd name="T5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3" h="48">
                  <a:moveTo>
                    <a:pt x="39" y="0"/>
                  </a:moveTo>
                  <a:lnTo>
                    <a:pt x="35" y="3"/>
                  </a:lnTo>
                  <a:lnTo>
                    <a:pt x="32" y="6"/>
                  </a:lnTo>
                  <a:lnTo>
                    <a:pt x="28" y="11"/>
                  </a:lnTo>
                  <a:lnTo>
                    <a:pt x="22" y="16"/>
                  </a:lnTo>
                  <a:lnTo>
                    <a:pt x="18" y="22"/>
                  </a:lnTo>
                  <a:lnTo>
                    <a:pt x="12" y="28"/>
                  </a:lnTo>
                  <a:lnTo>
                    <a:pt x="8" y="34"/>
                  </a:lnTo>
                  <a:lnTo>
                    <a:pt x="3" y="39"/>
                  </a:lnTo>
                  <a:lnTo>
                    <a:pt x="0" y="44"/>
                  </a:lnTo>
                  <a:lnTo>
                    <a:pt x="9" y="48"/>
                  </a:lnTo>
                  <a:lnTo>
                    <a:pt x="10" y="44"/>
                  </a:lnTo>
                  <a:lnTo>
                    <a:pt x="14" y="40"/>
                  </a:lnTo>
                  <a:lnTo>
                    <a:pt x="19" y="35"/>
                  </a:lnTo>
                  <a:lnTo>
                    <a:pt x="25" y="29"/>
                  </a:lnTo>
                  <a:lnTo>
                    <a:pt x="29" y="23"/>
                  </a:lnTo>
                  <a:lnTo>
                    <a:pt x="35" y="17"/>
                  </a:lnTo>
                  <a:lnTo>
                    <a:pt x="39" y="13"/>
                  </a:lnTo>
                  <a:lnTo>
                    <a:pt x="42" y="9"/>
                  </a:lnTo>
                  <a:lnTo>
                    <a:pt x="39" y="12"/>
                  </a:lnTo>
                  <a:lnTo>
                    <a:pt x="42" y="9"/>
                  </a:lnTo>
                  <a:lnTo>
                    <a:pt x="43" y="6"/>
                  </a:lnTo>
                  <a:lnTo>
                    <a:pt x="42" y="3"/>
                  </a:lnTo>
                  <a:lnTo>
                    <a:pt x="39" y="1"/>
                  </a:lnTo>
                  <a:lnTo>
                    <a:pt x="35" y="3"/>
                  </a:lnTo>
                  <a:lnTo>
                    <a:pt x="3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52" name="Freeform 184"/>
            <p:cNvSpPr>
              <a:spLocks/>
            </p:cNvSpPr>
            <p:nvPr/>
          </p:nvSpPr>
          <p:spPr bwMode="auto">
            <a:xfrm>
              <a:off x="3461" y="3660"/>
              <a:ext cx="45" cy="11"/>
            </a:xfrm>
            <a:custGeom>
              <a:avLst/>
              <a:gdLst>
                <a:gd name="T0" fmla="*/ 124 w 136"/>
                <a:gd name="T1" fmla="*/ 4 h 31"/>
                <a:gd name="T2" fmla="*/ 129 w 136"/>
                <a:gd name="T3" fmla="*/ 0 h 31"/>
                <a:gd name="T4" fmla="*/ 121 w 136"/>
                <a:gd name="T5" fmla="*/ 2 h 31"/>
                <a:gd name="T6" fmla="*/ 108 w 136"/>
                <a:gd name="T7" fmla="*/ 4 h 31"/>
                <a:gd name="T8" fmla="*/ 91 w 136"/>
                <a:gd name="T9" fmla="*/ 8 h 31"/>
                <a:gd name="T10" fmla="*/ 72 w 136"/>
                <a:gd name="T11" fmla="*/ 11 h 31"/>
                <a:gd name="T12" fmla="*/ 51 w 136"/>
                <a:gd name="T13" fmla="*/ 15 h 31"/>
                <a:gd name="T14" fmla="*/ 32 w 136"/>
                <a:gd name="T15" fmla="*/ 18 h 31"/>
                <a:gd name="T16" fmla="*/ 14 w 136"/>
                <a:gd name="T17" fmla="*/ 19 h 31"/>
                <a:gd name="T18" fmla="*/ 0 w 136"/>
                <a:gd name="T19" fmla="*/ 19 h 31"/>
                <a:gd name="T20" fmla="*/ 0 w 136"/>
                <a:gd name="T21" fmla="*/ 31 h 31"/>
                <a:gd name="T22" fmla="*/ 14 w 136"/>
                <a:gd name="T23" fmla="*/ 28 h 31"/>
                <a:gd name="T24" fmla="*/ 32 w 136"/>
                <a:gd name="T25" fmla="*/ 27 h 31"/>
                <a:gd name="T26" fmla="*/ 51 w 136"/>
                <a:gd name="T27" fmla="*/ 24 h 31"/>
                <a:gd name="T28" fmla="*/ 72 w 136"/>
                <a:gd name="T29" fmla="*/ 20 h 31"/>
                <a:gd name="T30" fmla="*/ 91 w 136"/>
                <a:gd name="T31" fmla="*/ 17 h 31"/>
                <a:gd name="T32" fmla="*/ 108 w 136"/>
                <a:gd name="T33" fmla="*/ 14 h 31"/>
                <a:gd name="T34" fmla="*/ 123 w 136"/>
                <a:gd name="T35" fmla="*/ 11 h 31"/>
                <a:gd name="T36" fmla="*/ 131 w 136"/>
                <a:gd name="T37" fmla="*/ 9 h 31"/>
                <a:gd name="T38" fmla="*/ 136 w 136"/>
                <a:gd name="T39" fmla="*/ 4 h 31"/>
                <a:gd name="T40" fmla="*/ 131 w 136"/>
                <a:gd name="T41" fmla="*/ 9 h 31"/>
                <a:gd name="T42" fmla="*/ 135 w 136"/>
                <a:gd name="T43" fmla="*/ 7 h 31"/>
                <a:gd name="T44" fmla="*/ 135 w 136"/>
                <a:gd name="T45" fmla="*/ 3 h 31"/>
                <a:gd name="T46" fmla="*/ 132 w 136"/>
                <a:gd name="T47" fmla="*/ 1 h 31"/>
                <a:gd name="T48" fmla="*/ 129 w 136"/>
                <a:gd name="T49" fmla="*/ 0 h 31"/>
                <a:gd name="T50" fmla="*/ 124 w 136"/>
                <a:gd name="T51"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6" h="31">
                  <a:moveTo>
                    <a:pt x="124" y="4"/>
                  </a:moveTo>
                  <a:lnTo>
                    <a:pt x="129" y="0"/>
                  </a:lnTo>
                  <a:lnTo>
                    <a:pt x="121" y="2"/>
                  </a:lnTo>
                  <a:lnTo>
                    <a:pt x="108" y="4"/>
                  </a:lnTo>
                  <a:lnTo>
                    <a:pt x="91" y="8"/>
                  </a:lnTo>
                  <a:lnTo>
                    <a:pt x="72" y="11"/>
                  </a:lnTo>
                  <a:lnTo>
                    <a:pt x="51" y="15"/>
                  </a:lnTo>
                  <a:lnTo>
                    <a:pt x="32" y="18"/>
                  </a:lnTo>
                  <a:lnTo>
                    <a:pt x="14" y="19"/>
                  </a:lnTo>
                  <a:lnTo>
                    <a:pt x="0" y="19"/>
                  </a:lnTo>
                  <a:lnTo>
                    <a:pt x="0" y="31"/>
                  </a:lnTo>
                  <a:lnTo>
                    <a:pt x="14" y="28"/>
                  </a:lnTo>
                  <a:lnTo>
                    <a:pt x="32" y="27"/>
                  </a:lnTo>
                  <a:lnTo>
                    <a:pt x="51" y="24"/>
                  </a:lnTo>
                  <a:lnTo>
                    <a:pt x="72" y="20"/>
                  </a:lnTo>
                  <a:lnTo>
                    <a:pt x="91" y="17"/>
                  </a:lnTo>
                  <a:lnTo>
                    <a:pt x="108" y="14"/>
                  </a:lnTo>
                  <a:lnTo>
                    <a:pt x="123" y="11"/>
                  </a:lnTo>
                  <a:lnTo>
                    <a:pt x="131" y="9"/>
                  </a:lnTo>
                  <a:lnTo>
                    <a:pt x="136" y="4"/>
                  </a:lnTo>
                  <a:lnTo>
                    <a:pt x="131" y="9"/>
                  </a:lnTo>
                  <a:lnTo>
                    <a:pt x="135" y="7"/>
                  </a:lnTo>
                  <a:lnTo>
                    <a:pt x="135" y="3"/>
                  </a:lnTo>
                  <a:lnTo>
                    <a:pt x="132" y="1"/>
                  </a:lnTo>
                  <a:lnTo>
                    <a:pt x="129" y="0"/>
                  </a:lnTo>
                  <a:lnTo>
                    <a:pt x="124"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53" name="Freeform 185"/>
            <p:cNvSpPr>
              <a:spLocks/>
            </p:cNvSpPr>
            <p:nvPr/>
          </p:nvSpPr>
          <p:spPr bwMode="auto">
            <a:xfrm>
              <a:off x="3502" y="3626"/>
              <a:ext cx="4" cy="36"/>
            </a:xfrm>
            <a:custGeom>
              <a:avLst/>
              <a:gdLst>
                <a:gd name="T0" fmla="*/ 4 w 12"/>
                <a:gd name="T1" fmla="*/ 10 h 106"/>
                <a:gd name="T2" fmla="*/ 0 w 12"/>
                <a:gd name="T3" fmla="*/ 6 h 106"/>
                <a:gd name="T4" fmla="*/ 0 w 12"/>
                <a:gd name="T5" fmla="*/ 106 h 106"/>
                <a:gd name="T6" fmla="*/ 12 w 12"/>
                <a:gd name="T7" fmla="*/ 106 h 106"/>
                <a:gd name="T8" fmla="*/ 12 w 12"/>
                <a:gd name="T9" fmla="*/ 6 h 106"/>
                <a:gd name="T10" fmla="*/ 8 w 12"/>
                <a:gd name="T11" fmla="*/ 1 h 106"/>
                <a:gd name="T12" fmla="*/ 12 w 12"/>
                <a:gd name="T13" fmla="*/ 6 h 106"/>
                <a:gd name="T14" fmla="*/ 9 w 12"/>
                <a:gd name="T15" fmla="*/ 2 h 106"/>
                <a:gd name="T16" fmla="*/ 6 w 12"/>
                <a:gd name="T17" fmla="*/ 0 h 106"/>
                <a:gd name="T18" fmla="*/ 3 w 12"/>
                <a:gd name="T19" fmla="*/ 2 h 106"/>
                <a:gd name="T20" fmla="*/ 0 w 12"/>
                <a:gd name="T21" fmla="*/ 6 h 106"/>
                <a:gd name="T22" fmla="*/ 4 w 12"/>
                <a:gd name="T23" fmla="*/ 1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06">
                  <a:moveTo>
                    <a:pt x="4" y="10"/>
                  </a:moveTo>
                  <a:lnTo>
                    <a:pt x="0" y="6"/>
                  </a:lnTo>
                  <a:lnTo>
                    <a:pt x="0" y="106"/>
                  </a:lnTo>
                  <a:lnTo>
                    <a:pt x="12" y="106"/>
                  </a:lnTo>
                  <a:lnTo>
                    <a:pt x="12" y="6"/>
                  </a:lnTo>
                  <a:lnTo>
                    <a:pt x="8" y="1"/>
                  </a:lnTo>
                  <a:lnTo>
                    <a:pt x="12" y="6"/>
                  </a:lnTo>
                  <a:lnTo>
                    <a:pt x="9" y="2"/>
                  </a:lnTo>
                  <a:lnTo>
                    <a:pt x="6" y="0"/>
                  </a:lnTo>
                  <a:lnTo>
                    <a:pt x="3" y="2"/>
                  </a:lnTo>
                  <a:lnTo>
                    <a:pt x="0" y="6"/>
                  </a:lnTo>
                  <a:lnTo>
                    <a:pt x="4"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54" name="Freeform 186"/>
            <p:cNvSpPr>
              <a:spLocks/>
            </p:cNvSpPr>
            <p:nvPr/>
          </p:nvSpPr>
          <p:spPr bwMode="auto">
            <a:xfrm>
              <a:off x="3447" y="3617"/>
              <a:ext cx="58" cy="13"/>
            </a:xfrm>
            <a:custGeom>
              <a:avLst/>
              <a:gdLst>
                <a:gd name="T0" fmla="*/ 0 w 174"/>
                <a:gd name="T1" fmla="*/ 12 h 38"/>
                <a:gd name="T2" fmla="*/ 0 w 174"/>
                <a:gd name="T3" fmla="*/ 12 h 38"/>
                <a:gd name="T4" fmla="*/ 9 w 174"/>
                <a:gd name="T5" fmla="*/ 12 h 38"/>
                <a:gd name="T6" fmla="*/ 28 w 174"/>
                <a:gd name="T7" fmla="*/ 13 h 38"/>
                <a:gd name="T8" fmla="*/ 52 w 174"/>
                <a:gd name="T9" fmla="*/ 16 h 38"/>
                <a:gd name="T10" fmla="*/ 80 w 174"/>
                <a:gd name="T11" fmla="*/ 21 h 38"/>
                <a:gd name="T12" fmla="*/ 110 w 174"/>
                <a:gd name="T13" fmla="*/ 25 h 38"/>
                <a:gd name="T14" fmla="*/ 137 w 174"/>
                <a:gd name="T15" fmla="*/ 29 h 38"/>
                <a:gd name="T16" fmla="*/ 157 w 174"/>
                <a:gd name="T17" fmla="*/ 34 h 38"/>
                <a:gd name="T18" fmla="*/ 170 w 174"/>
                <a:gd name="T19" fmla="*/ 38 h 38"/>
                <a:gd name="T20" fmla="*/ 174 w 174"/>
                <a:gd name="T21" fmla="*/ 29 h 38"/>
                <a:gd name="T22" fmla="*/ 159 w 174"/>
                <a:gd name="T23" fmla="*/ 25 h 38"/>
                <a:gd name="T24" fmla="*/ 137 w 174"/>
                <a:gd name="T25" fmla="*/ 20 h 38"/>
                <a:gd name="T26" fmla="*/ 110 w 174"/>
                <a:gd name="T27" fmla="*/ 15 h 38"/>
                <a:gd name="T28" fmla="*/ 80 w 174"/>
                <a:gd name="T29" fmla="*/ 12 h 38"/>
                <a:gd name="T30" fmla="*/ 52 w 174"/>
                <a:gd name="T31" fmla="*/ 7 h 38"/>
                <a:gd name="T32" fmla="*/ 28 w 174"/>
                <a:gd name="T33" fmla="*/ 4 h 38"/>
                <a:gd name="T34" fmla="*/ 9 w 174"/>
                <a:gd name="T35" fmla="*/ 3 h 38"/>
                <a:gd name="T36" fmla="*/ 0 w 174"/>
                <a:gd name="T37" fmla="*/ 0 h 38"/>
                <a:gd name="T38" fmla="*/ 0 w 174"/>
                <a:gd name="T39" fmla="*/ 0 h 38"/>
                <a:gd name="T40" fmla="*/ 0 w 174"/>
                <a:gd name="T41" fmla="*/ 1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4" h="38">
                  <a:moveTo>
                    <a:pt x="0" y="12"/>
                  </a:moveTo>
                  <a:lnTo>
                    <a:pt x="0" y="12"/>
                  </a:lnTo>
                  <a:lnTo>
                    <a:pt x="9" y="12"/>
                  </a:lnTo>
                  <a:lnTo>
                    <a:pt x="28" y="13"/>
                  </a:lnTo>
                  <a:lnTo>
                    <a:pt x="52" y="16"/>
                  </a:lnTo>
                  <a:lnTo>
                    <a:pt x="80" y="21"/>
                  </a:lnTo>
                  <a:lnTo>
                    <a:pt x="110" y="25"/>
                  </a:lnTo>
                  <a:lnTo>
                    <a:pt x="137" y="29"/>
                  </a:lnTo>
                  <a:lnTo>
                    <a:pt x="157" y="34"/>
                  </a:lnTo>
                  <a:lnTo>
                    <a:pt x="170" y="38"/>
                  </a:lnTo>
                  <a:lnTo>
                    <a:pt x="174" y="29"/>
                  </a:lnTo>
                  <a:lnTo>
                    <a:pt x="159" y="25"/>
                  </a:lnTo>
                  <a:lnTo>
                    <a:pt x="137" y="20"/>
                  </a:lnTo>
                  <a:lnTo>
                    <a:pt x="110" y="15"/>
                  </a:lnTo>
                  <a:lnTo>
                    <a:pt x="80" y="12"/>
                  </a:lnTo>
                  <a:lnTo>
                    <a:pt x="52" y="7"/>
                  </a:lnTo>
                  <a:lnTo>
                    <a:pt x="28" y="4"/>
                  </a:lnTo>
                  <a:lnTo>
                    <a:pt x="9" y="3"/>
                  </a:lnTo>
                  <a:lnTo>
                    <a:pt x="0" y="0"/>
                  </a:lnTo>
                  <a:lnTo>
                    <a:pt x="0" y="0"/>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55" name="Freeform 187"/>
            <p:cNvSpPr>
              <a:spLocks/>
            </p:cNvSpPr>
            <p:nvPr/>
          </p:nvSpPr>
          <p:spPr bwMode="auto">
            <a:xfrm>
              <a:off x="3440" y="3613"/>
              <a:ext cx="7" cy="8"/>
            </a:xfrm>
            <a:custGeom>
              <a:avLst/>
              <a:gdLst>
                <a:gd name="T0" fmla="*/ 0 w 21"/>
                <a:gd name="T1" fmla="*/ 9 h 24"/>
                <a:gd name="T2" fmla="*/ 0 w 21"/>
                <a:gd name="T3" fmla="*/ 9 h 24"/>
                <a:gd name="T4" fmla="*/ 4 w 21"/>
                <a:gd name="T5" fmla="*/ 12 h 24"/>
                <a:gd name="T6" fmla="*/ 9 w 21"/>
                <a:gd name="T7" fmla="*/ 16 h 24"/>
                <a:gd name="T8" fmla="*/ 14 w 21"/>
                <a:gd name="T9" fmla="*/ 22 h 24"/>
                <a:gd name="T10" fmla="*/ 21 w 21"/>
                <a:gd name="T11" fmla="*/ 24 h 24"/>
                <a:gd name="T12" fmla="*/ 21 w 21"/>
                <a:gd name="T13" fmla="*/ 12 h 24"/>
                <a:gd name="T14" fmla="*/ 19 w 21"/>
                <a:gd name="T15" fmla="*/ 12 h 24"/>
                <a:gd name="T16" fmla="*/ 16 w 21"/>
                <a:gd name="T17" fmla="*/ 9 h 24"/>
                <a:gd name="T18" fmla="*/ 11 w 21"/>
                <a:gd name="T19" fmla="*/ 6 h 24"/>
                <a:gd name="T20" fmla="*/ 4 w 21"/>
                <a:gd name="T21" fmla="*/ 0 h 24"/>
                <a:gd name="T22" fmla="*/ 4 w 21"/>
                <a:gd name="T23" fmla="*/ 0 h 24"/>
                <a:gd name="T24" fmla="*/ 0 w 21"/>
                <a:gd name="T25"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24">
                  <a:moveTo>
                    <a:pt x="0" y="9"/>
                  </a:moveTo>
                  <a:lnTo>
                    <a:pt x="0" y="9"/>
                  </a:lnTo>
                  <a:lnTo>
                    <a:pt x="4" y="12"/>
                  </a:lnTo>
                  <a:lnTo>
                    <a:pt x="9" y="16"/>
                  </a:lnTo>
                  <a:lnTo>
                    <a:pt x="14" y="22"/>
                  </a:lnTo>
                  <a:lnTo>
                    <a:pt x="21" y="24"/>
                  </a:lnTo>
                  <a:lnTo>
                    <a:pt x="21" y="12"/>
                  </a:lnTo>
                  <a:lnTo>
                    <a:pt x="19" y="12"/>
                  </a:lnTo>
                  <a:lnTo>
                    <a:pt x="16" y="9"/>
                  </a:lnTo>
                  <a:lnTo>
                    <a:pt x="11" y="6"/>
                  </a:lnTo>
                  <a:lnTo>
                    <a:pt x="4" y="0"/>
                  </a:lnTo>
                  <a:lnTo>
                    <a:pt x="4"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56" name="Freeform 188"/>
            <p:cNvSpPr>
              <a:spLocks/>
            </p:cNvSpPr>
            <p:nvPr/>
          </p:nvSpPr>
          <p:spPr bwMode="auto">
            <a:xfrm>
              <a:off x="3399" y="3595"/>
              <a:ext cx="42" cy="21"/>
            </a:xfrm>
            <a:custGeom>
              <a:avLst/>
              <a:gdLst>
                <a:gd name="T0" fmla="*/ 0 w 127"/>
                <a:gd name="T1" fmla="*/ 9 h 64"/>
                <a:gd name="T2" fmla="*/ 1 w 127"/>
                <a:gd name="T3" fmla="*/ 9 h 64"/>
                <a:gd name="T4" fmla="*/ 7 w 127"/>
                <a:gd name="T5" fmla="*/ 11 h 64"/>
                <a:gd name="T6" fmla="*/ 22 w 127"/>
                <a:gd name="T7" fmla="*/ 17 h 64"/>
                <a:gd name="T8" fmla="*/ 40 w 127"/>
                <a:gd name="T9" fmla="*/ 25 h 64"/>
                <a:gd name="T10" fmla="*/ 61 w 127"/>
                <a:gd name="T11" fmla="*/ 34 h 64"/>
                <a:gd name="T12" fmla="*/ 81 w 127"/>
                <a:gd name="T13" fmla="*/ 45 h 64"/>
                <a:gd name="T14" fmla="*/ 101 w 127"/>
                <a:gd name="T15" fmla="*/ 54 h 64"/>
                <a:gd name="T16" fmla="*/ 115 w 127"/>
                <a:gd name="T17" fmla="*/ 61 h 64"/>
                <a:gd name="T18" fmla="*/ 123 w 127"/>
                <a:gd name="T19" fmla="*/ 64 h 64"/>
                <a:gd name="T20" fmla="*/ 127 w 127"/>
                <a:gd name="T21" fmla="*/ 55 h 64"/>
                <a:gd name="T22" fmla="*/ 119 w 127"/>
                <a:gd name="T23" fmla="*/ 51 h 64"/>
                <a:gd name="T24" fmla="*/ 105 w 127"/>
                <a:gd name="T25" fmla="*/ 45 h 64"/>
                <a:gd name="T26" fmla="*/ 86 w 127"/>
                <a:gd name="T27" fmla="*/ 35 h 64"/>
                <a:gd name="T28" fmla="*/ 65 w 127"/>
                <a:gd name="T29" fmla="*/ 25 h 64"/>
                <a:gd name="T30" fmla="*/ 42 w 127"/>
                <a:gd name="T31" fmla="*/ 16 h 64"/>
                <a:gd name="T32" fmla="*/ 24 w 127"/>
                <a:gd name="T33" fmla="*/ 8 h 64"/>
                <a:gd name="T34" fmla="*/ 9 w 127"/>
                <a:gd name="T35" fmla="*/ 2 h 64"/>
                <a:gd name="T36" fmla="*/ 1 w 127"/>
                <a:gd name="T37" fmla="*/ 0 h 64"/>
                <a:gd name="T38" fmla="*/ 2 w 127"/>
                <a:gd name="T39" fmla="*/ 0 h 64"/>
                <a:gd name="T40" fmla="*/ 0 w 127"/>
                <a:gd name="T41" fmla="*/ 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7" h="64">
                  <a:moveTo>
                    <a:pt x="0" y="9"/>
                  </a:moveTo>
                  <a:lnTo>
                    <a:pt x="1" y="9"/>
                  </a:lnTo>
                  <a:lnTo>
                    <a:pt x="7" y="11"/>
                  </a:lnTo>
                  <a:lnTo>
                    <a:pt x="22" y="17"/>
                  </a:lnTo>
                  <a:lnTo>
                    <a:pt x="40" y="25"/>
                  </a:lnTo>
                  <a:lnTo>
                    <a:pt x="61" y="34"/>
                  </a:lnTo>
                  <a:lnTo>
                    <a:pt x="81" y="45"/>
                  </a:lnTo>
                  <a:lnTo>
                    <a:pt x="101" y="54"/>
                  </a:lnTo>
                  <a:lnTo>
                    <a:pt x="115" y="61"/>
                  </a:lnTo>
                  <a:lnTo>
                    <a:pt x="123" y="64"/>
                  </a:lnTo>
                  <a:lnTo>
                    <a:pt x="127" y="55"/>
                  </a:lnTo>
                  <a:lnTo>
                    <a:pt x="119" y="51"/>
                  </a:lnTo>
                  <a:lnTo>
                    <a:pt x="105" y="45"/>
                  </a:lnTo>
                  <a:lnTo>
                    <a:pt x="86" y="35"/>
                  </a:lnTo>
                  <a:lnTo>
                    <a:pt x="65" y="25"/>
                  </a:lnTo>
                  <a:lnTo>
                    <a:pt x="42" y="16"/>
                  </a:lnTo>
                  <a:lnTo>
                    <a:pt x="24" y="8"/>
                  </a:lnTo>
                  <a:lnTo>
                    <a:pt x="9" y="2"/>
                  </a:lnTo>
                  <a:lnTo>
                    <a:pt x="1" y="0"/>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57" name="Freeform 189"/>
            <p:cNvSpPr>
              <a:spLocks/>
            </p:cNvSpPr>
            <p:nvPr/>
          </p:nvSpPr>
          <p:spPr bwMode="auto">
            <a:xfrm>
              <a:off x="3383" y="3583"/>
              <a:ext cx="16" cy="15"/>
            </a:xfrm>
            <a:custGeom>
              <a:avLst/>
              <a:gdLst>
                <a:gd name="T0" fmla="*/ 0 w 50"/>
                <a:gd name="T1" fmla="*/ 9 h 43"/>
                <a:gd name="T2" fmla="*/ 0 w 50"/>
                <a:gd name="T3" fmla="*/ 9 h 43"/>
                <a:gd name="T4" fmla="*/ 6 w 50"/>
                <a:gd name="T5" fmla="*/ 12 h 43"/>
                <a:gd name="T6" fmla="*/ 14 w 50"/>
                <a:gd name="T7" fmla="*/ 17 h 43"/>
                <a:gd name="T8" fmla="*/ 19 w 50"/>
                <a:gd name="T9" fmla="*/ 21 h 43"/>
                <a:gd name="T10" fmla="*/ 26 w 50"/>
                <a:gd name="T11" fmla="*/ 27 h 43"/>
                <a:gd name="T12" fmla="*/ 32 w 50"/>
                <a:gd name="T13" fmla="*/ 32 h 43"/>
                <a:gd name="T14" fmla="*/ 38 w 50"/>
                <a:gd name="T15" fmla="*/ 36 h 43"/>
                <a:gd name="T16" fmla="*/ 44 w 50"/>
                <a:gd name="T17" fmla="*/ 41 h 43"/>
                <a:gd name="T18" fmla="*/ 48 w 50"/>
                <a:gd name="T19" fmla="*/ 43 h 43"/>
                <a:gd name="T20" fmla="*/ 50 w 50"/>
                <a:gd name="T21" fmla="*/ 34 h 43"/>
                <a:gd name="T22" fmla="*/ 48 w 50"/>
                <a:gd name="T23" fmla="*/ 32 h 43"/>
                <a:gd name="T24" fmla="*/ 45 w 50"/>
                <a:gd name="T25" fmla="*/ 29 h 43"/>
                <a:gd name="T26" fmla="*/ 39 w 50"/>
                <a:gd name="T27" fmla="*/ 25 h 43"/>
                <a:gd name="T28" fmla="*/ 33 w 50"/>
                <a:gd name="T29" fmla="*/ 20 h 43"/>
                <a:gd name="T30" fmla="*/ 26 w 50"/>
                <a:gd name="T31" fmla="*/ 14 h 43"/>
                <a:gd name="T32" fmla="*/ 18 w 50"/>
                <a:gd name="T33" fmla="*/ 8 h 43"/>
                <a:gd name="T34" fmla="*/ 10 w 50"/>
                <a:gd name="T35" fmla="*/ 3 h 43"/>
                <a:gd name="T36" fmla="*/ 2 w 50"/>
                <a:gd name="T37" fmla="*/ 0 h 43"/>
                <a:gd name="T38" fmla="*/ 2 w 50"/>
                <a:gd name="T39" fmla="*/ 0 h 43"/>
                <a:gd name="T40" fmla="*/ 0 w 50"/>
                <a:gd name="T41" fmla="*/ 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43">
                  <a:moveTo>
                    <a:pt x="0" y="9"/>
                  </a:moveTo>
                  <a:lnTo>
                    <a:pt x="0" y="9"/>
                  </a:lnTo>
                  <a:lnTo>
                    <a:pt x="6" y="12"/>
                  </a:lnTo>
                  <a:lnTo>
                    <a:pt x="14" y="17"/>
                  </a:lnTo>
                  <a:lnTo>
                    <a:pt x="19" y="21"/>
                  </a:lnTo>
                  <a:lnTo>
                    <a:pt x="26" y="27"/>
                  </a:lnTo>
                  <a:lnTo>
                    <a:pt x="32" y="32"/>
                  </a:lnTo>
                  <a:lnTo>
                    <a:pt x="38" y="36"/>
                  </a:lnTo>
                  <a:lnTo>
                    <a:pt x="44" y="41"/>
                  </a:lnTo>
                  <a:lnTo>
                    <a:pt x="48" y="43"/>
                  </a:lnTo>
                  <a:lnTo>
                    <a:pt x="50" y="34"/>
                  </a:lnTo>
                  <a:lnTo>
                    <a:pt x="48" y="32"/>
                  </a:lnTo>
                  <a:lnTo>
                    <a:pt x="45" y="29"/>
                  </a:lnTo>
                  <a:lnTo>
                    <a:pt x="39" y="25"/>
                  </a:lnTo>
                  <a:lnTo>
                    <a:pt x="33" y="20"/>
                  </a:lnTo>
                  <a:lnTo>
                    <a:pt x="26" y="14"/>
                  </a:lnTo>
                  <a:lnTo>
                    <a:pt x="18" y="8"/>
                  </a:lnTo>
                  <a:lnTo>
                    <a:pt x="10" y="3"/>
                  </a:lnTo>
                  <a:lnTo>
                    <a:pt x="2" y="0"/>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58" name="Freeform 190"/>
            <p:cNvSpPr>
              <a:spLocks/>
            </p:cNvSpPr>
            <p:nvPr/>
          </p:nvSpPr>
          <p:spPr bwMode="auto">
            <a:xfrm>
              <a:off x="3368" y="3579"/>
              <a:ext cx="15" cy="7"/>
            </a:xfrm>
            <a:custGeom>
              <a:avLst/>
              <a:gdLst>
                <a:gd name="T0" fmla="*/ 5 w 45"/>
                <a:gd name="T1" fmla="*/ 0 h 22"/>
                <a:gd name="T2" fmla="*/ 3 w 45"/>
                <a:gd name="T3" fmla="*/ 9 h 22"/>
                <a:gd name="T4" fmla="*/ 9 w 45"/>
                <a:gd name="T5" fmla="*/ 10 h 22"/>
                <a:gd name="T6" fmla="*/ 14 w 45"/>
                <a:gd name="T7" fmla="*/ 13 h 22"/>
                <a:gd name="T8" fmla="*/ 20 w 45"/>
                <a:gd name="T9" fmla="*/ 14 h 22"/>
                <a:gd name="T10" fmla="*/ 26 w 45"/>
                <a:gd name="T11" fmla="*/ 16 h 22"/>
                <a:gd name="T12" fmla="*/ 30 w 45"/>
                <a:gd name="T13" fmla="*/ 17 h 22"/>
                <a:gd name="T14" fmla="*/ 35 w 45"/>
                <a:gd name="T15" fmla="*/ 19 h 22"/>
                <a:gd name="T16" fmla="*/ 40 w 45"/>
                <a:gd name="T17" fmla="*/ 21 h 22"/>
                <a:gd name="T18" fmla="*/ 43 w 45"/>
                <a:gd name="T19" fmla="*/ 22 h 22"/>
                <a:gd name="T20" fmla="*/ 45 w 45"/>
                <a:gd name="T21" fmla="*/ 13 h 22"/>
                <a:gd name="T22" fmla="*/ 42 w 45"/>
                <a:gd name="T23" fmla="*/ 11 h 22"/>
                <a:gd name="T24" fmla="*/ 37 w 45"/>
                <a:gd name="T25" fmla="*/ 10 h 22"/>
                <a:gd name="T26" fmla="*/ 33 w 45"/>
                <a:gd name="T27" fmla="*/ 8 h 22"/>
                <a:gd name="T28" fmla="*/ 28 w 45"/>
                <a:gd name="T29" fmla="*/ 7 h 22"/>
                <a:gd name="T30" fmla="*/ 22 w 45"/>
                <a:gd name="T31" fmla="*/ 5 h 22"/>
                <a:gd name="T32" fmla="*/ 17 w 45"/>
                <a:gd name="T33" fmla="*/ 3 h 22"/>
                <a:gd name="T34" fmla="*/ 11 w 45"/>
                <a:gd name="T35" fmla="*/ 1 h 22"/>
                <a:gd name="T36" fmla="*/ 5 w 45"/>
                <a:gd name="T37" fmla="*/ 0 h 22"/>
                <a:gd name="T38" fmla="*/ 3 w 45"/>
                <a:gd name="T39" fmla="*/ 9 h 22"/>
                <a:gd name="T40" fmla="*/ 5 w 45"/>
                <a:gd name="T41" fmla="*/ 0 h 22"/>
                <a:gd name="T42" fmla="*/ 2 w 45"/>
                <a:gd name="T43" fmla="*/ 1 h 22"/>
                <a:gd name="T44" fmla="*/ 0 w 45"/>
                <a:gd name="T45" fmla="*/ 3 h 22"/>
                <a:gd name="T46" fmla="*/ 1 w 45"/>
                <a:gd name="T47" fmla="*/ 7 h 22"/>
                <a:gd name="T48" fmla="*/ 3 w 45"/>
                <a:gd name="T49" fmla="*/ 9 h 22"/>
                <a:gd name="T50" fmla="*/ 5 w 45"/>
                <a:gd name="T5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22">
                  <a:moveTo>
                    <a:pt x="5" y="0"/>
                  </a:moveTo>
                  <a:lnTo>
                    <a:pt x="3" y="9"/>
                  </a:lnTo>
                  <a:lnTo>
                    <a:pt x="9" y="10"/>
                  </a:lnTo>
                  <a:lnTo>
                    <a:pt x="14" y="13"/>
                  </a:lnTo>
                  <a:lnTo>
                    <a:pt x="20" y="14"/>
                  </a:lnTo>
                  <a:lnTo>
                    <a:pt x="26" y="16"/>
                  </a:lnTo>
                  <a:lnTo>
                    <a:pt x="30" y="17"/>
                  </a:lnTo>
                  <a:lnTo>
                    <a:pt x="35" y="19"/>
                  </a:lnTo>
                  <a:lnTo>
                    <a:pt x="40" y="21"/>
                  </a:lnTo>
                  <a:lnTo>
                    <a:pt x="43" y="22"/>
                  </a:lnTo>
                  <a:lnTo>
                    <a:pt x="45" y="13"/>
                  </a:lnTo>
                  <a:lnTo>
                    <a:pt x="42" y="11"/>
                  </a:lnTo>
                  <a:lnTo>
                    <a:pt x="37" y="10"/>
                  </a:lnTo>
                  <a:lnTo>
                    <a:pt x="33" y="8"/>
                  </a:lnTo>
                  <a:lnTo>
                    <a:pt x="28" y="7"/>
                  </a:lnTo>
                  <a:lnTo>
                    <a:pt x="22" y="5"/>
                  </a:lnTo>
                  <a:lnTo>
                    <a:pt x="17" y="3"/>
                  </a:lnTo>
                  <a:lnTo>
                    <a:pt x="11" y="1"/>
                  </a:lnTo>
                  <a:lnTo>
                    <a:pt x="5" y="0"/>
                  </a:lnTo>
                  <a:lnTo>
                    <a:pt x="3" y="9"/>
                  </a:lnTo>
                  <a:lnTo>
                    <a:pt x="5" y="0"/>
                  </a:lnTo>
                  <a:lnTo>
                    <a:pt x="2" y="1"/>
                  </a:lnTo>
                  <a:lnTo>
                    <a:pt x="0" y="3"/>
                  </a:lnTo>
                  <a:lnTo>
                    <a:pt x="1" y="7"/>
                  </a:lnTo>
                  <a:lnTo>
                    <a:pt x="3" y="9"/>
                  </a:lnTo>
                  <a:lnTo>
                    <a:pt x="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59" name="Freeform 191"/>
            <p:cNvSpPr>
              <a:spLocks/>
            </p:cNvSpPr>
            <p:nvPr/>
          </p:nvSpPr>
          <p:spPr bwMode="auto">
            <a:xfrm>
              <a:off x="3369" y="3579"/>
              <a:ext cx="7" cy="10"/>
            </a:xfrm>
            <a:custGeom>
              <a:avLst/>
              <a:gdLst>
                <a:gd name="T0" fmla="*/ 16 w 21"/>
                <a:gd name="T1" fmla="*/ 29 h 29"/>
                <a:gd name="T2" fmla="*/ 21 w 21"/>
                <a:gd name="T3" fmla="*/ 22 h 29"/>
                <a:gd name="T4" fmla="*/ 19 w 21"/>
                <a:gd name="T5" fmla="*/ 17 h 29"/>
                <a:gd name="T6" fmla="*/ 16 w 21"/>
                <a:gd name="T7" fmla="*/ 11 h 29"/>
                <a:gd name="T8" fmla="*/ 10 w 21"/>
                <a:gd name="T9" fmla="*/ 5 h 29"/>
                <a:gd name="T10" fmla="*/ 2 w 21"/>
                <a:gd name="T11" fmla="*/ 0 h 29"/>
                <a:gd name="T12" fmla="*/ 0 w 21"/>
                <a:gd name="T13" fmla="*/ 9 h 29"/>
                <a:gd name="T14" fmla="*/ 3 w 21"/>
                <a:gd name="T15" fmla="*/ 11 h 29"/>
                <a:gd name="T16" fmla="*/ 7 w 21"/>
                <a:gd name="T17" fmla="*/ 16 h 29"/>
                <a:gd name="T18" fmla="*/ 10 w 21"/>
                <a:gd name="T19" fmla="*/ 22 h 29"/>
                <a:gd name="T20" fmla="*/ 14 w 21"/>
                <a:gd name="T21" fmla="*/ 26 h 29"/>
                <a:gd name="T22" fmla="*/ 18 w 21"/>
                <a:gd name="T23" fmla="*/ 19 h 29"/>
                <a:gd name="T24" fmla="*/ 14 w 21"/>
                <a:gd name="T25" fmla="*/ 26 h 29"/>
                <a:gd name="T26" fmla="*/ 16 w 21"/>
                <a:gd name="T27" fmla="*/ 29 h 29"/>
                <a:gd name="T28" fmla="*/ 19 w 21"/>
                <a:gd name="T29" fmla="*/ 27 h 29"/>
                <a:gd name="T30" fmla="*/ 21 w 21"/>
                <a:gd name="T31" fmla="*/ 25 h 29"/>
                <a:gd name="T32" fmla="*/ 21 w 21"/>
                <a:gd name="T33" fmla="*/ 22 h 29"/>
                <a:gd name="T34" fmla="*/ 16 w 21"/>
                <a:gd name="T3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29">
                  <a:moveTo>
                    <a:pt x="16" y="29"/>
                  </a:moveTo>
                  <a:lnTo>
                    <a:pt x="21" y="22"/>
                  </a:lnTo>
                  <a:lnTo>
                    <a:pt x="19" y="17"/>
                  </a:lnTo>
                  <a:lnTo>
                    <a:pt x="16" y="11"/>
                  </a:lnTo>
                  <a:lnTo>
                    <a:pt x="10" y="5"/>
                  </a:lnTo>
                  <a:lnTo>
                    <a:pt x="2" y="0"/>
                  </a:lnTo>
                  <a:lnTo>
                    <a:pt x="0" y="9"/>
                  </a:lnTo>
                  <a:lnTo>
                    <a:pt x="3" y="11"/>
                  </a:lnTo>
                  <a:lnTo>
                    <a:pt x="7" y="16"/>
                  </a:lnTo>
                  <a:lnTo>
                    <a:pt x="10" y="22"/>
                  </a:lnTo>
                  <a:lnTo>
                    <a:pt x="14" y="26"/>
                  </a:lnTo>
                  <a:lnTo>
                    <a:pt x="18" y="19"/>
                  </a:lnTo>
                  <a:lnTo>
                    <a:pt x="14" y="26"/>
                  </a:lnTo>
                  <a:lnTo>
                    <a:pt x="16" y="29"/>
                  </a:lnTo>
                  <a:lnTo>
                    <a:pt x="19" y="27"/>
                  </a:lnTo>
                  <a:lnTo>
                    <a:pt x="21" y="25"/>
                  </a:lnTo>
                  <a:lnTo>
                    <a:pt x="21" y="22"/>
                  </a:lnTo>
                  <a:lnTo>
                    <a:pt x="16"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60" name="Freeform 192"/>
            <p:cNvSpPr>
              <a:spLocks/>
            </p:cNvSpPr>
            <p:nvPr/>
          </p:nvSpPr>
          <p:spPr bwMode="auto">
            <a:xfrm>
              <a:off x="3340" y="3585"/>
              <a:ext cx="35" cy="11"/>
            </a:xfrm>
            <a:custGeom>
              <a:avLst/>
              <a:gdLst>
                <a:gd name="T0" fmla="*/ 6 w 106"/>
                <a:gd name="T1" fmla="*/ 33 h 33"/>
                <a:gd name="T2" fmla="*/ 6 w 106"/>
                <a:gd name="T3" fmla="*/ 33 h 33"/>
                <a:gd name="T4" fmla="*/ 17 w 106"/>
                <a:gd name="T5" fmla="*/ 29 h 33"/>
                <a:gd name="T6" fmla="*/ 31 w 106"/>
                <a:gd name="T7" fmla="*/ 25 h 33"/>
                <a:gd name="T8" fmla="*/ 47 w 106"/>
                <a:gd name="T9" fmla="*/ 21 h 33"/>
                <a:gd name="T10" fmla="*/ 62 w 106"/>
                <a:gd name="T11" fmla="*/ 17 h 33"/>
                <a:gd name="T12" fmla="*/ 77 w 106"/>
                <a:gd name="T13" fmla="*/ 14 h 33"/>
                <a:gd name="T14" fmla="*/ 88 w 106"/>
                <a:gd name="T15" fmla="*/ 12 h 33"/>
                <a:gd name="T16" fmla="*/ 98 w 106"/>
                <a:gd name="T17" fmla="*/ 12 h 33"/>
                <a:gd name="T18" fmla="*/ 104 w 106"/>
                <a:gd name="T19" fmla="*/ 12 h 33"/>
                <a:gd name="T20" fmla="*/ 106 w 106"/>
                <a:gd name="T21" fmla="*/ 2 h 33"/>
                <a:gd name="T22" fmla="*/ 98 w 106"/>
                <a:gd name="T23" fmla="*/ 0 h 33"/>
                <a:gd name="T24" fmla="*/ 88 w 106"/>
                <a:gd name="T25" fmla="*/ 2 h 33"/>
                <a:gd name="T26" fmla="*/ 74 w 106"/>
                <a:gd name="T27" fmla="*/ 5 h 33"/>
                <a:gd name="T28" fmla="*/ 59 w 106"/>
                <a:gd name="T29" fmla="*/ 8 h 33"/>
                <a:gd name="T30" fmla="*/ 44 w 106"/>
                <a:gd name="T31" fmla="*/ 12 h 33"/>
                <a:gd name="T32" fmla="*/ 28 w 106"/>
                <a:gd name="T33" fmla="*/ 16 h 33"/>
                <a:gd name="T34" fmla="*/ 15 w 106"/>
                <a:gd name="T35" fmla="*/ 20 h 33"/>
                <a:gd name="T36" fmla="*/ 3 w 106"/>
                <a:gd name="T37" fmla="*/ 24 h 33"/>
                <a:gd name="T38" fmla="*/ 3 w 106"/>
                <a:gd name="T39" fmla="*/ 24 h 33"/>
                <a:gd name="T40" fmla="*/ 3 w 106"/>
                <a:gd name="T41" fmla="*/ 24 h 33"/>
                <a:gd name="T42" fmla="*/ 1 w 106"/>
                <a:gd name="T43" fmla="*/ 26 h 33"/>
                <a:gd name="T44" fmla="*/ 0 w 106"/>
                <a:gd name="T45" fmla="*/ 30 h 33"/>
                <a:gd name="T46" fmla="*/ 2 w 106"/>
                <a:gd name="T47" fmla="*/ 32 h 33"/>
                <a:gd name="T48" fmla="*/ 6 w 106"/>
                <a:gd name="T49"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6" h="33">
                  <a:moveTo>
                    <a:pt x="6" y="33"/>
                  </a:moveTo>
                  <a:lnTo>
                    <a:pt x="6" y="33"/>
                  </a:lnTo>
                  <a:lnTo>
                    <a:pt x="17" y="29"/>
                  </a:lnTo>
                  <a:lnTo>
                    <a:pt x="31" y="25"/>
                  </a:lnTo>
                  <a:lnTo>
                    <a:pt x="47" y="21"/>
                  </a:lnTo>
                  <a:lnTo>
                    <a:pt x="62" y="17"/>
                  </a:lnTo>
                  <a:lnTo>
                    <a:pt x="77" y="14"/>
                  </a:lnTo>
                  <a:lnTo>
                    <a:pt x="88" y="12"/>
                  </a:lnTo>
                  <a:lnTo>
                    <a:pt x="98" y="12"/>
                  </a:lnTo>
                  <a:lnTo>
                    <a:pt x="104" y="12"/>
                  </a:lnTo>
                  <a:lnTo>
                    <a:pt x="106" y="2"/>
                  </a:lnTo>
                  <a:lnTo>
                    <a:pt x="98" y="0"/>
                  </a:lnTo>
                  <a:lnTo>
                    <a:pt x="88" y="2"/>
                  </a:lnTo>
                  <a:lnTo>
                    <a:pt x="74" y="5"/>
                  </a:lnTo>
                  <a:lnTo>
                    <a:pt x="59" y="8"/>
                  </a:lnTo>
                  <a:lnTo>
                    <a:pt x="44" y="12"/>
                  </a:lnTo>
                  <a:lnTo>
                    <a:pt x="28" y="16"/>
                  </a:lnTo>
                  <a:lnTo>
                    <a:pt x="15" y="20"/>
                  </a:lnTo>
                  <a:lnTo>
                    <a:pt x="3" y="24"/>
                  </a:lnTo>
                  <a:lnTo>
                    <a:pt x="3" y="24"/>
                  </a:lnTo>
                  <a:lnTo>
                    <a:pt x="3" y="24"/>
                  </a:lnTo>
                  <a:lnTo>
                    <a:pt x="1" y="26"/>
                  </a:lnTo>
                  <a:lnTo>
                    <a:pt x="0" y="30"/>
                  </a:lnTo>
                  <a:lnTo>
                    <a:pt x="2" y="32"/>
                  </a:lnTo>
                  <a:lnTo>
                    <a:pt x="6" y="3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61" name="Freeform 193"/>
            <p:cNvSpPr>
              <a:spLocks/>
            </p:cNvSpPr>
            <p:nvPr/>
          </p:nvSpPr>
          <p:spPr bwMode="auto">
            <a:xfrm>
              <a:off x="3281" y="3593"/>
              <a:ext cx="61" cy="5"/>
            </a:xfrm>
            <a:custGeom>
              <a:avLst/>
              <a:gdLst>
                <a:gd name="T0" fmla="*/ 7 w 184"/>
                <a:gd name="T1" fmla="*/ 15 h 16"/>
                <a:gd name="T2" fmla="*/ 5 w 184"/>
                <a:gd name="T3" fmla="*/ 16 h 16"/>
                <a:gd name="T4" fmla="*/ 22 w 184"/>
                <a:gd name="T5" fmla="*/ 16 h 16"/>
                <a:gd name="T6" fmla="*/ 46 w 184"/>
                <a:gd name="T7" fmla="*/ 16 h 16"/>
                <a:gd name="T8" fmla="*/ 74 w 184"/>
                <a:gd name="T9" fmla="*/ 15 h 16"/>
                <a:gd name="T10" fmla="*/ 102 w 184"/>
                <a:gd name="T11" fmla="*/ 15 h 16"/>
                <a:gd name="T12" fmla="*/ 130 w 184"/>
                <a:gd name="T13" fmla="*/ 13 h 16"/>
                <a:gd name="T14" fmla="*/ 155 w 184"/>
                <a:gd name="T15" fmla="*/ 12 h 16"/>
                <a:gd name="T16" fmla="*/ 172 w 184"/>
                <a:gd name="T17" fmla="*/ 10 h 16"/>
                <a:gd name="T18" fmla="*/ 184 w 184"/>
                <a:gd name="T19" fmla="*/ 9 h 16"/>
                <a:gd name="T20" fmla="*/ 181 w 184"/>
                <a:gd name="T21" fmla="*/ 0 h 16"/>
                <a:gd name="T22" fmla="*/ 172 w 184"/>
                <a:gd name="T23" fmla="*/ 1 h 16"/>
                <a:gd name="T24" fmla="*/ 155 w 184"/>
                <a:gd name="T25" fmla="*/ 2 h 16"/>
                <a:gd name="T26" fmla="*/ 130 w 184"/>
                <a:gd name="T27" fmla="*/ 4 h 16"/>
                <a:gd name="T28" fmla="*/ 102 w 184"/>
                <a:gd name="T29" fmla="*/ 4 h 16"/>
                <a:gd name="T30" fmla="*/ 74 w 184"/>
                <a:gd name="T31" fmla="*/ 4 h 16"/>
                <a:gd name="T32" fmla="*/ 46 w 184"/>
                <a:gd name="T33" fmla="*/ 5 h 16"/>
                <a:gd name="T34" fmla="*/ 22 w 184"/>
                <a:gd name="T35" fmla="*/ 5 h 16"/>
                <a:gd name="T36" fmla="*/ 5 w 184"/>
                <a:gd name="T37" fmla="*/ 5 h 16"/>
                <a:gd name="T38" fmla="*/ 3 w 184"/>
                <a:gd name="T39" fmla="*/ 6 h 16"/>
                <a:gd name="T40" fmla="*/ 5 w 184"/>
                <a:gd name="T41" fmla="*/ 5 h 16"/>
                <a:gd name="T42" fmla="*/ 2 w 184"/>
                <a:gd name="T43" fmla="*/ 7 h 16"/>
                <a:gd name="T44" fmla="*/ 0 w 184"/>
                <a:gd name="T45" fmla="*/ 10 h 16"/>
                <a:gd name="T46" fmla="*/ 2 w 184"/>
                <a:gd name="T47" fmla="*/ 14 h 16"/>
                <a:gd name="T48" fmla="*/ 5 w 184"/>
                <a:gd name="T49" fmla="*/ 16 h 16"/>
                <a:gd name="T50" fmla="*/ 7 w 184"/>
                <a:gd name="T5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4" h="16">
                  <a:moveTo>
                    <a:pt x="7" y="15"/>
                  </a:moveTo>
                  <a:lnTo>
                    <a:pt x="5" y="16"/>
                  </a:lnTo>
                  <a:lnTo>
                    <a:pt x="22" y="16"/>
                  </a:lnTo>
                  <a:lnTo>
                    <a:pt x="46" y="16"/>
                  </a:lnTo>
                  <a:lnTo>
                    <a:pt x="74" y="15"/>
                  </a:lnTo>
                  <a:lnTo>
                    <a:pt x="102" y="15"/>
                  </a:lnTo>
                  <a:lnTo>
                    <a:pt x="130" y="13"/>
                  </a:lnTo>
                  <a:lnTo>
                    <a:pt x="155" y="12"/>
                  </a:lnTo>
                  <a:lnTo>
                    <a:pt x="172" y="10"/>
                  </a:lnTo>
                  <a:lnTo>
                    <a:pt x="184" y="9"/>
                  </a:lnTo>
                  <a:lnTo>
                    <a:pt x="181" y="0"/>
                  </a:lnTo>
                  <a:lnTo>
                    <a:pt x="172" y="1"/>
                  </a:lnTo>
                  <a:lnTo>
                    <a:pt x="155" y="2"/>
                  </a:lnTo>
                  <a:lnTo>
                    <a:pt x="130" y="4"/>
                  </a:lnTo>
                  <a:lnTo>
                    <a:pt x="102" y="4"/>
                  </a:lnTo>
                  <a:lnTo>
                    <a:pt x="74" y="4"/>
                  </a:lnTo>
                  <a:lnTo>
                    <a:pt x="46" y="5"/>
                  </a:lnTo>
                  <a:lnTo>
                    <a:pt x="22" y="5"/>
                  </a:lnTo>
                  <a:lnTo>
                    <a:pt x="5" y="5"/>
                  </a:lnTo>
                  <a:lnTo>
                    <a:pt x="3" y="6"/>
                  </a:lnTo>
                  <a:lnTo>
                    <a:pt x="5" y="5"/>
                  </a:lnTo>
                  <a:lnTo>
                    <a:pt x="2" y="7"/>
                  </a:lnTo>
                  <a:lnTo>
                    <a:pt x="0" y="10"/>
                  </a:lnTo>
                  <a:lnTo>
                    <a:pt x="2" y="14"/>
                  </a:lnTo>
                  <a:lnTo>
                    <a:pt x="5" y="16"/>
                  </a:lnTo>
                  <a:lnTo>
                    <a:pt x="7"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62" name="Freeform 194"/>
            <p:cNvSpPr>
              <a:spLocks/>
            </p:cNvSpPr>
            <p:nvPr/>
          </p:nvSpPr>
          <p:spPr bwMode="auto">
            <a:xfrm>
              <a:off x="3223" y="3595"/>
              <a:ext cx="60" cy="46"/>
            </a:xfrm>
            <a:custGeom>
              <a:avLst/>
              <a:gdLst>
                <a:gd name="T0" fmla="*/ 6 w 179"/>
                <a:gd name="T1" fmla="*/ 140 h 140"/>
                <a:gd name="T2" fmla="*/ 6 w 179"/>
                <a:gd name="T3" fmla="*/ 140 h 140"/>
                <a:gd name="T4" fmla="*/ 20 w 179"/>
                <a:gd name="T5" fmla="*/ 127 h 140"/>
                <a:gd name="T6" fmla="*/ 42 w 179"/>
                <a:gd name="T7" fmla="*/ 110 h 140"/>
                <a:gd name="T8" fmla="*/ 67 w 179"/>
                <a:gd name="T9" fmla="*/ 90 h 140"/>
                <a:gd name="T10" fmla="*/ 93 w 179"/>
                <a:gd name="T11" fmla="*/ 70 h 140"/>
                <a:gd name="T12" fmla="*/ 121 w 179"/>
                <a:gd name="T13" fmla="*/ 50 h 140"/>
                <a:gd name="T14" fmla="*/ 146 w 179"/>
                <a:gd name="T15" fmla="*/ 32 h 140"/>
                <a:gd name="T16" fmla="*/ 166 w 179"/>
                <a:gd name="T17" fmla="*/ 18 h 140"/>
                <a:gd name="T18" fmla="*/ 179 w 179"/>
                <a:gd name="T19" fmla="*/ 9 h 140"/>
                <a:gd name="T20" fmla="*/ 175 w 179"/>
                <a:gd name="T21" fmla="*/ 0 h 140"/>
                <a:gd name="T22" fmla="*/ 161 w 179"/>
                <a:gd name="T23" fmla="*/ 9 h 140"/>
                <a:gd name="T24" fmla="*/ 142 w 179"/>
                <a:gd name="T25" fmla="*/ 23 h 140"/>
                <a:gd name="T26" fmla="*/ 116 w 179"/>
                <a:gd name="T27" fmla="*/ 41 h 140"/>
                <a:gd name="T28" fmla="*/ 89 w 179"/>
                <a:gd name="T29" fmla="*/ 63 h 140"/>
                <a:gd name="T30" fmla="*/ 60 w 179"/>
                <a:gd name="T31" fmla="*/ 83 h 140"/>
                <a:gd name="T32" fmla="*/ 35 w 179"/>
                <a:gd name="T33" fmla="*/ 103 h 140"/>
                <a:gd name="T34" fmla="*/ 13 w 179"/>
                <a:gd name="T35" fmla="*/ 120 h 140"/>
                <a:gd name="T36" fmla="*/ 0 w 179"/>
                <a:gd name="T37" fmla="*/ 133 h 140"/>
                <a:gd name="T38" fmla="*/ 0 w 179"/>
                <a:gd name="T39" fmla="*/ 133 h 140"/>
                <a:gd name="T40" fmla="*/ 6 w 179"/>
                <a:gd name="T41"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9" h="140">
                  <a:moveTo>
                    <a:pt x="6" y="140"/>
                  </a:moveTo>
                  <a:lnTo>
                    <a:pt x="6" y="140"/>
                  </a:lnTo>
                  <a:lnTo>
                    <a:pt x="20" y="127"/>
                  </a:lnTo>
                  <a:lnTo>
                    <a:pt x="42" y="110"/>
                  </a:lnTo>
                  <a:lnTo>
                    <a:pt x="67" y="90"/>
                  </a:lnTo>
                  <a:lnTo>
                    <a:pt x="93" y="70"/>
                  </a:lnTo>
                  <a:lnTo>
                    <a:pt x="121" y="50"/>
                  </a:lnTo>
                  <a:lnTo>
                    <a:pt x="146" y="32"/>
                  </a:lnTo>
                  <a:lnTo>
                    <a:pt x="166" y="18"/>
                  </a:lnTo>
                  <a:lnTo>
                    <a:pt x="179" y="9"/>
                  </a:lnTo>
                  <a:lnTo>
                    <a:pt x="175" y="0"/>
                  </a:lnTo>
                  <a:lnTo>
                    <a:pt x="161" y="9"/>
                  </a:lnTo>
                  <a:lnTo>
                    <a:pt x="142" y="23"/>
                  </a:lnTo>
                  <a:lnTo>
                    <a:pt x="116" y="41"/>
                  </a:lnTo>
                  <a:lnTo>
                    <a:pt x="89" y="63"/>
                  </a:lnTo>
                  <a:lnTo>
                    <a:pt x="60" y="83"/>
                  </a:lnTo>
                  <a:lnTo>
                    <a:pt x="35" y="103"/>
                  </a:lnTo>
                  <a:lnTo>
                    <a:pt x="13" y="120"/>
                  </a:lnTo>
                  <a:lnTo>
                    <a:pt x="0" y="133"/>
                  </a:lnTo>
                  <a:lnTo>
                    <a:pt x="0" y="133"/>
                  </a:lnTo>
                  <a:lnTo>
                    <a:pt x="6" y="14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63" name="Freeform 195"/>
            <p:cNvSpPr>
              <a:spLocks/>
            </p:cNvSpPr>
            <p:nvPr/>
          </p:nvSpPr>
          <p:spPr bwMode="auto">
            <a:xfrm>
              <a:off x="3153" y="3639"/>
              <a:ext cx="72" cy="23"/>
            </a:xfrm>
            <a:custGeom>
              <a:avLst/>
              <a:gdLst>
                <a:gd name="T0" fmla="*/ 2 w 218"/>
                <a:gd name="T1" fmla="*/ 70 h 70"/>
                <a:gd name="T2" fmla="*/ 2 w 218"/>
                <a:gd name="T3" fmla="*/ 70 h 70"/>
                <a:gd name="T4" fmla="*/ 7 w 218"/>
                <a:gd name="T5" fmla="*/ 68 h 70"/>
                <a:gd name="T6" fmla="*/ 15 w 218"/>
                <a:gd name="T7" fmla="*/ 67 h 70"/>
                <a:gd name="T8" fmla="*/ 27 w 218"/>
                <a:gd name="T9" fmla="*/ 65 h 70"/>
                <a:gd name="T10" fmla="*/ 40 w 218"/>
                <a:gd name="T11" fmla="*/ 62 h 70"/>
                <a:gd name="T12" fmla="*/ 56 w 218"/>
                <a:gd name="T13" fmla="*/ 59 h 70"/>
                <a:gd name="T14" fmla="*/ 72 w 218"/>
                <a:gd name="T15" fmla="*/ 55 h 70"/>
                <a:gd name="T16" fmla="*/ 89 w 218"/>
                <a:gd name="T17" fmla="*/ 51 h 70"/>
                <a:gd name="T18" fmla="*/ 107 w 218"/>
                <a:gd name="T19" fmla="*/ 47 h 70"/>
                <a:gd name="T20" fmla="*/ 126 w 218"/>
                <a:gd name="T21" fmla="*/ 43 h 70"/>
                <a:gd name="T22" fmla="*/ 143 w 218"/>
                <a:gd name="T23" fmla="*/ 39 h 70"/>
                <a:gd name="T24" fmla="*/ 160 w 218"/>
                <a:gd name="T25" fmla="*/ 33 h 70"/>
                <a:gd name="T26" fmla="*/ 175 w 218"/>
                <a:gd name="T27" fmla="*/ 28 h 70"/>
                <a:gd name="T28" fmla="*/ 189 w 218"/>
                <a:gd name="T29" fmla="*/ 24 h 70"/>
                <a:gd name="T30" fmla="*/ 201 w 218"/>
                <a:gd name="T31" fmla="*/ 18 h 70"/>
                <a:gd name="T32" fmla="*/ 210 w 218"/>
                <a:gd name="T33" fmla="*/ 13 h 70"/>
                <a:gd name="T34" fmla="*/ 218 w 218"/>
                <a:gd name="T35" fmla="*/ 7 h 70"/>
                <a:gd name="T36" fmla="*/ 212 w 218"/>
                <a:gd name="T37" fmla="*/ 0 h 70"/>
                <a:gd name="T38" fmla="*/ 206 w 218"/>
                <a:gd name="T39" fmla="*/ 4 h 70"/>
                <a:gd name="T40" fmla="*/ 197 w 218"/>
                <a:gd name="T41" fmla="*/ 9 h 70"/>
                <a:gd name="T42" fmla="*/ 186 w 218"/>
                <a:gd name="T43" fmla="*/ 15 h 70"/>
                <a:gd name="T44" fmla="*/ 173 w 218"/>
                <a:gd name="T45" fmla="*/ 19 h 70"/>
                <a:gd name="T46" fmla="*/ 158 w 218"/>
                <a:gd name="T47" fmla="*/ 24 h 70"/>
                <a:gd name="T48" fmla="*/ 141 w 218"/>
                <a:gd name="T49" fmla="*/ 29 h 70"/>
                <a:gd name="T50" fmla="*/ 123 w 218"/>
                <a:gd name="T51" fmla="*/ 34 h 70"/>
                <a:gd name="T52" fmla="*/ 105 w 218"/>
                <a:gd name="T53" fmla="*/ 38 h 70"/>
                <a:gd name="T54" fmla="*/ 87 w 218"/>
                <a:gd name="T55" fmla="*/ 42 h 70"/>
                <a:gd name="T56" fmla="*/ 70 w 218"/>
                <a:gd name="T57" fmla="*/ 46 h 70"/>
                <a:gd name="T58" fmla="*/ 54 w 218"/>
                <a:gd name="T59" fmla="*/ 50 h 70"/>
                <a:gd name="T60" fmla="*/ 40 w 218"/>
                <a:gd name="T61" fmla="*/ 52 h 70"/>
                <a:gd name="T62" fmla="*/ 25 w 218"/>
                <a:gd name="T63" fmla="*/ 56 h 70"/>
                <a:gd name="T64" fmla="*/ 15 w 218"/>
                <a:gd name="T65" fmla="*/ 58 h 70"/>
                <a:gd name="T66" fmla="*/ 7 w 218"/>
                <a:gd name="T67" fmla="*/ 59 h 70"/>
                <a:gd name="T68" fmla="*/ 0 w 218"/>
                <a:gd name="T69" fmla="*/ 60 h 70"/>
                <a:gd name="T70" fmla="*/ 0 w 218"/>
                <a:gd name="T71" fmla="*/ 60 h 70"/>
                <a:gd name="T72" fmla="*/ 2 w 218"/>
                <a:gd name="T7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8" h="70">
                  <a:moveTo>
                    <a:pt x="2" y="70"/>
                  </a:moveTo>
                  <a:lnTo>
                    <a:pt x="2" y="70"/>
                  </a:lnTo>
                  <a:lnTo>
                    <a:pt x="7" y="68"/>
                  </a:lnTo>
                  <a:lnTo>
                    <a:pt x="15" y="67"/>
                  </a:lnTo>
                  <a:lnTo>
                    <a:pt x="27" y="65"/>
                  </a:lnTo>
                  <a:lnTo>
                    <a:pt x="40" y="62"/>
                  </a:lnTo>
                  <a:lnTo>
                    <a:pt x="56" y="59"/>
                  </a:lnTo>
                  <a:lnTo>
                    <a:pt x="72" y="55"/>
                  </a:lnTo>
                  <a:lnTo>
                    <a:pt x="89" y="51"/>
                  </a:lnTo>
                  <a:lnTo>
                    <a:pt x="107" y="47"/>
                  </a:lnTo>
                  <a:lnTo>
                    <a:pt x="126" y="43"/>
                  </a:lnTo>
                  <a:lnTo>
                    <a:pt x="143" y="39"/>
                  </a:lnTo>
                  <a:lnTo>
                    <a:pt x="160" y="33"/>
                  </a:lnTo>
                  <a:lnTo>
                    <a:pt x="175" y="28"/>
                  </a:lnTo>
                  <a:lnTo>
                    <a:pt x="189" y="24"/>
                  </a:lnTo>
                  <a:lnTo>
                    <a:pt x="201" y="18"/>
                  </a:lnTo>
                  <a:lnTo>
                    <a:pt x="210" y="13"/>
                  </a:lnTo>
                  <a:lnTo>
                    <a:pt x="218" y="7"/>
                  </a:lnTo>
                  <a:lnTo>
                    <a:pt x="212" y="0"/>
                  </a:lnTo>
                  <a:lnTo>
                    <a:pt x="206" y="4"/>
                  </a:lnTo>
                  <a:lnTo>
                    <a:pt x="197" y="9"/>
                  </a:lnTo>
                  <a:lnTo>
                    <a:pt x="186" y="15"/>
                  </a:lnTo>
                  <a:lnTo>
                    <a:pt x="173" y="19"/>
                  </a:lnTo>
                  <a:lnTo>
                    <a:pt x="158" y="24"/>
                  </a:lnTo>
                  <a:lnTo>
                    <a:pt x="141" y="29"/>
                  </a:lnTo>
                  <a:lnTo>
                    <a:pt x="123" y="34"/>
                  </a:lnTo>
                  <a:lnTo>
                    <a:pt x="105" y="38"/>
                  </a:lnTo>
                  <a:lnTo>
                    <a:pt x="87" y="42"/>
                  </a:lnTo>
                  <a:lnTo>
                    <a:pt x="70" y="46"/>
                  </a:lnTo>
                  <a:lnTo>
                    <a:pt x="54" y="50"/>
                  </a:lnTo>
                  <a:lnTo>
                    <a:pt x="40" y="52"/>
                  </a:lnTo>
                  <a:lnTo>
                    <a:pt x="25" y="56"/>
                  </a:lnTo>
                  <a:lnTo>
                    <a:pt x="15" y="58"/>
                  </a:lnTo>
                  <a:lnTo>
                    <a:pt x="7" y="59"/>
                  </a:lnTo>
                  <a:lnTo>
                    <a:pt x="0" y="60"/>
                  </a:lnTo>
                  <a:lnTo>
                    <a:pt x="0" y="60"/>
                  </a:lnTo>
                  <a:lnTo>
                    <a:pt x="2" y="7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64" name="Freeform 196"/>
            <p:cNvSpPr>
              <a:spLocks/>
            </p:cNvSpPr>
            <p:nvPr/>
          </p:nvSpPr>
          <p:spPr bwMode="auto">
            <a:xfrm>
              <a:off x="3114" y="3659"/>
              <a:ext cx="39" cy="8"/>
            </a:xfrm>
            <a:custGeom>
              <a:avLst/>
              <a:gdLst>
                <a:gd name="T0" fmla="*/ 0 w 118"/>
                <a:gd name="T1" fmla="*/ 23 h 24"/>
                <a:gd name="T2" fmla="*/ 0 w 118"/>
                <a:gd name="T3" fmla="*/ 23 h 24"/>
                <a:gd name="T4" fmla="*/ 13 w 118"/>
                <a:gd name="T5" fmla="*/ 24 h 24"/>
                <a:gd name="T6" fmla="*/ 28 w 118"/>
                <a:gd name="T7" fmla="*/ 23 h 24"/>
                <a:gd name="T8" fmla="*/ 45 w 118"/>
                <a:gd name="T9" fmla="*/ 21 h 24"/>
                <a:gd name="T10" fmla="*/ 62 w 118"/>
                <a:gd name="T11" fmla="*/ 19 h 24"/>
                <a:gd name="T12" fmla="*/ 78 w 118"/>
                <a:gd name="T13" fmla="*/ 16 h 24"/>
                <a:gd name="T14" fmla="*/ 94 w 118"/>
                <a:gd name="T15" fmla="*/ 14 h 24"/>
                <a:gd name="T16" fmla="*/ 107 w 118"/>
                <a:gd name="T17" fmla="*/ 12 h 24"/>
                <a:gd name="T18" fmla="*/ 118 w 118"/>
                <a:gd name="T19" fmla="*/ 10 h 24"/>
                <a:gd name="T20" fmla="*/ 116 w 118"/>
                <a:gd name="T21" fmla="*/ 0 h 24"/>
                <a:gd name="T22" fmla="*/ 107 w 118"/>
                <a:gd name="T23" fmla="*/ 3 h 24"/>
                <a:gd name="T24" fmla="*/ 94 w 118"/>
                <a:gd name="T25" fmla="*/ 5 h 24"/>
                <a:gd name="T26" fmla="*/ 78 w 118"/>
                <a:gd name="T27" fmla="*/ 7 h 24"/>
                <a:gd name="T28" fmla="*/ 62 w 118"/>
                <a:gd name="T29" fmla="*/ 10 h 24"/>
                <a:gd name="T30" fmla="*/ 45 w 118"/>
                <a:gd name="T31" fmla="*/ 12 h 24"/>
                <a:gd name="T32" fmla="*/ 28 w 118"/>
                <a:gd name="T33" fmla="*/ 14 h 24"/>
                <a:gd name="T34" fmla="*/ 13 w 118"/>
                <a:gd name="T35" fmla="*/ 13 h 24"/>
                <a:gd name="T36" fmla="*/ 0 w 118"/>
                <a:gd name="T37" fmla="*/ 14 h 24"/>
                <a:gd name="T38" fmla="*/ 0 w 118"/>
                <a:gd name="T39" fmla="*/ 14 h 24"/>
                <a:gd name="T40" fmla="*/ 0 w 118"/>
                <a:gd name="T41"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8" h="24">
                  <a:moveTo>
                    <a:pt x="0" y="23"/>
                  </a:moveTo>
                  <a:lnTo>
                    <a:pt x="0" y="23"/>
                  </a:lnTo>
                  <a:lnTo>
                    <a:pt x="13" y="24"/>
                  </a:lnTo>
                  <a:lnTo>
                    <a:pt x="28" y="23"/>
                  </a:lnTo>
                  <a:lnTo>
                    <a:pt x="45" y="21"/>
                  </a:lnTo>
                  <a:lnTo>
                    <a:pt x="62" y="19"/>
                  </a:lnTo>
                  <a:lnTo>
                    <a:pt x="78" y="16"/>
                  </a:lnTo>
                  <a:lnTo>
                    <a:pt x="94" y="14"/>
                  </a:lnTo>
                  <a:lnTo>
                    <a:pt x="107" y="12"/>
                  </a:lnTo>
                  <a:lnTo>
                    <a:pt x="118" y="10"/>
                  </a:lnTo>
                  <a:lnTo>
                    <a:pt x="116" y="0"/>
                  </a:lnTo>
                  <a:lnTo>
                    <a:pt x="107" y="3"/>
                  </a:lnTo>
                  <a:lnTo>
                    <a:pt x="94" y="5"/>
                  </a:lnTo>
                  <a:lnTo>
                    <a:pt x="78" y="7"/>
                  </a:lnTo>
                  <a:lnTo>
                    <a:pt x="62" y="10"/>
                  </a:lnTo>
                  <a:lnTo>
                    <a:pt x="45" y="12"/>
                  </a:lnTo>
                  <a:lnTo>
                    <a:pt x="28" y="14"/>
                  </a:lnTo>
                  <a:lnTo>
                    <a:pt x="13" y="13"/>
                  </a:lnTo>
                  <a:lnTo>
                    <a:pt x="0" y="14"/>
                  </a:lnTo>
                  <a:lnTo>
                    <a:pt x="0" y="14"/>
                  </a:lnTo>
                  <a:lnTo>
                    <a:pt x="0"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65" name="Freeform 197"/>
            <p:cNvSpPr>
              <a:spLocks/>
            </p:cNvSpPr>
            <p:nvPr/>
          </p:nvSpPr>
          <p:spPr bwMode="auto">
            <a:xfrm>
              <a:off x="3069" y="3664"/>
              <a:ext cx="45" cy="15"/>
            </a:xfrm>
            <a:custGeom>
              <a:avLst/>
              <a:gdLst>
                <a:gd name="T0" fmla="*/ 2 w 135"/>
                <a:gd name="T1" fmla="*/ 45 h 45"/>
                <a:gd name="T2" fmla="*/ 1 w 135"/>
                <a:gd name="T3" fmla="*/ 45 h 45"/>
                <a:gd name="T4" fmla="*/ 9 w 135"/>
                <a:gd name="T5" fmla="*/ 43 h 45"/>
                <a:gd name="T6" fmla="*/ 23 w 135"/>
                <a:gd name="T7" fmla="*/ 39 h 45"/>
                <a:gd name="T8" fmla="*/ 41 w 135"/>
                <a:gd name="T9" fmla="*/ 32 h 45"/>
                <a:gd name="T10" fmla="*/ 62 w 135"/>
                <a:gd name="T11" fmla="*/ 26 h 45"/>
                <a:gd name="T12" fmla="*/ 84 w 135"/>
                <a:gd name="T13" fmla="*/ 20 h 45"/>
                <a:gd name="T14" fmla="*/ 104 w 135"/>
                <a:gd name="T15" fmla="*/ 14 h 45"/>
                <a:gd name="T16" fmla="*/ 121 w 135"/>
                <a:gd name="T17" fmla="*/ 10 h 45"/>
                <a:gd name="T18" fmla="*/ 135 w 135"/>
                <a:gd name="T19" fmla="*/ 9 h 45"/>
                <a:gd name="T20" fmla="*/ 135 w 135"/>
                <a:gd name="T21" fmla="*/ 0 h 45"/>
                <a:gd name="T22" fmla="*/ 121 w 135"/>
                <a:gd name="T23" fmla="*/ 1 h 45"/>
                <a:gd name="T24" fmla="*/ 102 w 135"/>
                <a:gd name="T25" fmla="*/ 5 h 45"/>
                <a:gd name="T26" fmla="*/ 81 w 135"/>
                <a:gd name="T27" fmla="*/ 10 h 45"/>
                <a:gd name="T28" fmla="*/ 60 w 135"/>
                <a:gd name="T29" fmla="*/ 17 h 45"/>
                <a:gd name="T30" fmla="*/ 39 w 135"/>
                <a:gd name="T31" fmla="*/ 23 h 45"/>
                <a:gd name="T32" fmla="*/ 21 w 135"/>
                <a:gd name="T33" fmla="*/ 30 h 45"/>
                <a:gd name="T34" fmla="*/ 7 w 135"/>
                <a:gd name="T35" fmla="*/ 33 h 45"/>
                <a:gd name="T36" fmla="*/ 1 w 135"/>
                <a:gd name="T37" fmla="*/ 36 h 45"/>
                <a:gd name="T38" fmla="*/ 0 w 135"/>
                <a:gd name="T39" fmla="*/ 36 h 45"/>
                <a:gd name="T40" fmla="*/ 2 w 135"/>
                <a:gd name="T41"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5" h="45">
                  <a:moveTo>
                    <a:pt x="2" y="45"/>
                  </a:moveTo>
                  <a:lnTo>
                    <a:pt x="1" y="45"/>
                  </a:lnTo>
                  <a:lnTo>
                    <a:pt x="9" y="43"/>
                  </a:lnTo>
                  <a:lnTo>
                    <a:pt x="23" y="39"/>
                  </a:lnTo>
                  <a:lnTo>
                    <a:pt x="41" y="32"/>
                  </a:lnTo>
                  <a:lnTo>
                    <a:pt x="62" y="26"/>
                  </a:lnTo>
                  <a:lnTo>
                    <a:pt x="84" y="20"/>
                  </a:lnTo>
                  <a:lnTo>
                    <a:pt x="104" y="14"/>
                  </a:lnTo>
                  <a:lnTo>
                    <a:pt x="121" y="10"/>
                  </a:lnTo>
                  <a:lnTo>
                    <a:pt x="135" y="9"/>
                  </a:lnTo>
                  <a:lnTo>
                    <a:pt x="135" y="0"/>
                  </a:lnTo>
                  <a:lnTo>
                    <a:pt x="121" y="1"/>
                  </a:lnTo>
                  <a:lnTo>
                    <a:pt x="102" y="5"/>
                  </a:lnTo>
                  <a:lnTo>
                    <a:pt x="81" y="10"/>
                  </a:lnTo>
                  <a:lnTo>
                    <a:pt x="60" y="17"/>
                  </a:lnTo>
                  <a:lnTo>
                    <a:pt x="39" y="23"/>
                  </a:lnTo>
                  <a:lnTo>
                    <a:pt x="21" y="30"/>
                  </a:lnTo>
                  <a:lnTo>
                    <a:pt x="7" y="33"/>
                  </a:lnTo>
                  <a:lnTo>
                    <a:pt x="1" y="36"/>
                  </a:lnTo>
                  <a:lnTo>
                    <a:pt x="0" y="36"/>
                  </a:lnTo>
                  <a:lnTo>
                    <a:pt x="2" y="4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66" name="Freeform 198"/>
            <p:cNvSpPr>
              <a:spLocks/>
            </p:cNvSpPr>
            <p:nvPr/>
          </p:nvSpPr>
          <p:spPr bwMode="auto">
            <a:xfrm>
              <a:off x="3058" y="3675"/>
              <a:ext cx="12" cy="4"/>
            </a:xfrm>
            <a:custGeom>
              <a:avLst/>
              <a:gdLst>
                <a:gd name="T0" fmla="*/ 6 w 34"/>
                <a:gd name="T1" fmla="*/ 11 h 12"/>
                <a:gd name="T2" fmla="*/ 5 w 34"/>
                <a:gd name="T3" fmla="*/ 12 h 12"/>
                <a:gd name="T4" fmla="*/ 12 w 34"/>
                <a:gd name="T5" fmla="*/ 11 h 12"/>
                <a:gd name="T6" fmla="*/ 20 w 34"/>
                <a:gd name="T7" fmla="*/ 12 h 12"/>
                <a:gd name="T8" fmla="*/ 26 w 34"/>
                <a:gd name="T9" fmla="*/ 12 h 12"/>
                <a:gd name="T10" fmla="*/ 34 w 34"/>
                <a:gd name="T11" fmla="*/ 11 h 12"/>
                <a:gd name="T12" fmla="*/ 32 w 34"/>
                <a:gd name="T13" fmla="*/ 2 h 12"/>
                <a:gd name="T14" fmla="*/ 26 w 34"/>
                <a:gd name="T15" fmla="*/ 3 h 12"/>
                <a:gd name="T16" fmla="*/ 20 w 34"/>
                <a:gd name="T17" fmla="*/ 3 h 12"/>
                <a:gd name="T18" fmla="*/ 12 w 34"/>
                <a:gd name="T19" fmla="*/ 2 h 12"/>
                <a:gd name="T20" fmla="*/ 5 w 34"/>
                <a:gd name="T21" fmla="*/ 0 h 12"/>
                <a:gd name="T22" fmla="*/ 4 w 34"/>
                <a:gd name="T23" fmla="*/ 2 h 12"/>
                <a:gd name="T24" fmla="*/ 5 w 34"/>
                <a:gd name="T25" fmla="*/ 0 h 12"/>
                <a:gd name="T26" fmla="*/ 1 w 34"/>
                <a:gd name="T27" fmla="*/ 3 h 12"/>
                <a:gd name="T28" fmla="*/ 0 w 34"/>
                <a:gd name="T29" fmla="*/ 6 h 12"/>
                <a:gd name="T30" fmla="*/ 1 w 34"/>
                <a:gd name="T31" fmla="*/ 10 h 12"/>
                <a:gd name="T32" fmla="*/ 5 w 34"/>
                <a:gd name="T33" fmla="*/ 12 h 12"/>
                <a:gd name="T34" fmla="*/ 6 w 34"/>
                <a:gd name="T35"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 h="12">
                  <a:moveTo>
                    <a:pt x="6" y="11"/>
                  </a:moveTo>
                  <a:lnTo>
                    <a:pt x="5" y="12"/>
                  </a:lnTo>
                  <a:lnTo>
                    <a:pt x="12" y="11"/>
                  </a:lnTo>
                  <a:lnTo>
                    <a:pt x="20" y="12"/>
                  </a:lnTo>
                  <a:lnTo>
                    <a:pt x="26" y="12"/>
                  </a:lnTo>
                  <a:lnTo>
                    <a:pt x="34" y="11"/>
                  </a:lnTo>
                  <a:lnTo>
                    <a:pt x="32" y="2"/>
                  </a:lnTo>
                  <a:lnTo>
                    <a:pt x="26" y="3"/>
                  </a:lnTo>
                  <a:lnTo>
                    <a:pt x="20" y="3"/>
                  </a:lnTo>
                  <a:lnTo>
                    <a:pt x="12" y="2"/>
                  </a:lnTo>
                  <a:lnTo>
                    <a:pt x="5" y="0"/>
                  </a:lnTo>
                  <a:lnTo>
                    <a:pt x="4" y="2"/>
                  </a:lnTo>
                  <a:lnTo>
                    <a:pt x="5" y="0"/>
                  </a:lnTo>
                  <a:lnTo>
                    <a:pt x="1" y="3"/>
                  </a:lnTo>
                  <a:lnTo>
                    <a:pt x="0" y="6"/>
                  </a:lnTo>
                  <a:lnTo>
                    <a:pt x="1" y="10"/>
                  </a:lnTo>
                  <a:lnTo>
                    <a:pt x="5" y="12"/>
                  </a:lnTo>
                  <a:lnTo>
                    <a:pt x="6"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67" name="Freeform 199"/>
            <p:cNvSpPr>
              <a:spLocks/>
            </p:cNvSpPr>
            <p:nvPr/>
          </p:nvSpPr>
          <p:spPr bwMode="auto">
            <a:xfrm>
              <a:off x="3024" y="3676"/>
              <a:ext cx="36" cy="14"/>
            </a:xfrm>
            <a:custGeom>
              <a:avLst/>
              <a:gdLst>
                <a:gd name="T0" fmla="*/ 5 w 110"/>
                <a:gd name="T1" fmla="*/ 42 h 42"/>
                <a:gd name="T2" fmla="*/ 5 w 110"/>
                <a:gd name="T3" fmla="*/ 42 h 42"/>
                <a:gd name="T4" fmla="*/ 11 w 110"/>
                <a:gd name="T5" fmla="*/ 39 h 42"/>
                <a:gd name="T6" fmla="*/ 23 w 110"/>
                <a:gd name="T7" fmla="*/ 34 h 42"/>
                <a:gd name="T8" fmla="*/ 39 w 110"/>
                <a:gd name="T9" fmla="*/ 29 h 42"/>
                <a:gd name="T10" fmla="*/ 55 w 110"/>
                <a:gd name="T11" fmla="*/ 25 h 42"/>
                <a:gd name="T12" fmla="*/ 72 w 110"/>
                <a:gd name="T13" fmla="*/ 20 h 42"/>
                <a:gd name="T14" fmla="*/ 88 w 110"/>
                <a:gd name="T15" fmla="*/ 16 h 42"/>
                <a:gd name="T16" fmla="*/ 101 w 110"/>
                <a:gd name="T17" fmla="*/ 11 h 42"/>
                <a:gd name="T18" fmla="*/ 110 w 110"/>
                <a:gd name="T19" fmla="*/ 9 h 42"/>
                <a:gd name="T20" fmla="*/ 108 w 110"/>
                <a:gd name="T21" fmla="*/ 0 h 42"/>
                <a:gd name="T22" fmla="*/ 98 w 110"/>
                <a:gd name="T23" fmla="*/ 2 h 42"/>
                <a:gd name="T24" fmla="*/ 86 w 110"/>
                <a:gd name="T25" fmla="*/ 7 h 42"/>
                <a:gd name="T26" fmla="*/ 70 w 110"/>
                <a:gd name="T27" fmla="*/ 11 h 42"/>
                <a:gd name="T28" fmla="*/ 53 w 110"/>
                <a:gd name="T29" fmla="*/ 16 h 42"/>
                <a:gd name="T30" fmla="*/ 37 w 110"/>
                <a:gd name="T31" fmla="*/ 20 h 42"/>
                <a:gd name="T32" fmla="*/ 21 w 110"/>
                <a:gd name="T33" fmla="*/ 25 h 42"/>
                <a:gd name="T34" fmla="*/ 9 w 110"/>
                <a:gd name="T35" fmla="*/ 29 h 42"/>
                <a:gd name="T36" fmla="*/ 0 w 110"/>
                <a:gd name="T37" fmla="*/ 33 h 42"/>
                <a:gd name="T38" fmla="*/ 0 w 110"/>
                <a:gd name="T39" fmla="*/ 33 h 42"/>
                <a:gd name="T40" fmla="*/ 5 w 110"/>
                <a:gd name="T4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0" h="42">
                  <a:moveTo>
                    <a:pt x="5" y="42"/>
                  </a:moveTo>
                  <a:lnTo>
                    <a:pt x="5" y="42"/>
                  </a:lnTo>
                  <a:lnTo>
                    <a:pt x="11" y="39"/>
                  </a:lnTo>
                  <a:lnTo>
                    <a:pt x="23" y="34"/>
                  </a:lnTo>
                  <a:lnTo>
                    <a:pt x="39" y="29"/>
                  </a:lnTo>
                  <a:lnTo>
                    <a:pt x="55" y="25"/>
                  </a:lnTo>
                  <a:lnTo>
                    <a:pt x="72" y="20"/>
                  </a:lnTo>
                  <a:lnTo>
                    <a:pt x="88" y="16"/>
                  </a:lnTo>
                  <a:lnTo>
                    <a:pt x="101" y="11"/>
                  </a:lnTo>
                  <a:lnTo>
                    <a:pt x="110" y="9"/>
                  </a:lnTo>
                  <a:lnTo>
                    <a:pt x="108" y="0"/>
                  </a:lnTo>
                  <a:lnTo>
                    <a:pt x="98" y="2"/>
                  </a:lnTo>
                  <a:lnTo>
                    <a:pt x="86" y="7"/>
                  </a:lnTo>
                  <a:lnTo>
                    <a:pt x="70" y="11"/>
                  </a:lnTo>
                  <a:lnTo>
                    <a:pt x="53" y="16"/>
                  </a:lnTo>
                  <a:lnTo>
                    <a:pt x="37" y="20"/>
                  </a:lnTo>
                  <a:lnTo>
                    <a:pt x="21" y="25"/>
                  </a:lnTo>
                  <a:lnTo>
                    <a:pt x="9" y="29"/>
                  </a:lnTo>
                  <a:lnTo>
                    <a:pt x="0" y="33"/>
                  </a:lnTo>
                  <a:lnTo>
                    <a:pt x="0" y="33"/>
                  </a:lnTo>
                  <a:lnTo>
                    <a:pt x="5" y="4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68" name="Freeform 200"/>
            <p:cNvSpPr>
              <a:spLocks/>
            </p:cNvSpPr>
            <p:nvPr/>
          </p:nvSpPr>
          <p:spPr bwMode="auto">
            <a:xfrm>
              <a:off x="2990" y="3687"/>
              <a:ext cx="35" cy="6"/>
            </a:xfrm>
            <a:custGeom>
              <a:avLst/>
              <a:gdLst>
                <a:gd name="T0" fmla="*/ 8 w 107"/>
                <a:gd name="T1" fmla="*/ 16 h 18"/>
                <a:gd name="T2" fmla="*/ 5 w 107"/>
                <a:gd name="T3" fmla="*/ 18 h 18"/>
                <a:gd name="T4" fmla="*/ 16 w 107"/>
                <a:gd name="T5" fmla="*/ 18 h 18"/>
                <a:gd name="T6" fmla="*/ 30 w 107"/>
                <a:gd name="T7" fmla="*/ 18 h 18"/>
                <a:gd name="T8" fmla="*/ 45 w 107"/>
                <a:gd name="T9" fmla="*/ 18 h 18"/>
                <a:gd name="T10" fmla="*/ 60 w 107"/>
                <a:gd name="T11" fmla="*/ 16 h 18"/>
                <a:gd name="T12" fmla="*/ 74 w 107"/>
                <a:gd name="T13" fmla="*/ 15 h 18"/>
                <a:gd name="T14" fmla="*/ 87 w 107"/>
                <a:gd name="T15" fmla="*/ 14 h 18"/>
                <a:gd name="T16" fmla="*/ 99 w 107"/>
                <a:gd name="T17" fmla="*/ 11 h 18"/>
                <a:gd name="T18" fmla="*/ 107 w 107"/>
                <a:gd name="T19" fmla="*/ 9 h 18"/>
                <a:gd name="T20" fmla="*/ 102 w 107"/>
                <a:gd name="T21" fmla="*/ 0 h 18"/>
                <a:gd name="T22" fmla="*/ 96 w 107"/>
                <a:gd name="T23" fmla="*/ 2 h 18"/>
                <a:gd name="T24" fmla="*/ 87 w 107"/>
                <a:gd name="T25" fmla="*/ 4 h 18"/>
                <a:gd name="T26" fmla="*/ 74 w 107"/>
                <a:gd name="T27" fmla="*/ 6 h 18"/>
                <a:gd name="T28" fmla="*/ 60 w 107"/>
                <a:gd name="T29" fmla="*/ 7 h 18"/>
                <a:gd name="T30" fmla="*/ 45 w 107"/>
                <a:gd name="T31" fmla="*/ 7 h 18"/>
                <a:gd name="T32" fmla="*/ 30 w 107"/>
                <a:gd name="T33" fmla="*/ 7 h 18"/>
                <a:gd name="T34" fmla="*/ 16 w 107"/>
                <a:gd name="T35" fmla="*/ 7 h 18"/>
                <a:gd name="T36" fmla="*/ 5 w 107"/>
                <a:gd name="T37" fmla="*/ 7 h 18"/>
                <a:gd name="T38" fmla="*/ 1 w 107"/>
                <a:gd name="T39" fmla="*/ 9 h 18"/>
                <a:gd name="T40" fmla="*/ 5 w 107"/>
                <a:gd name="T41" fmla="*/ 7 h 18"/>
                <a:gd name="T42" fmla="*/ 1 w 107"/>
                <a:gd name="T43" fmla="*/ 9 h 18"/>
                <a:gd name="T44" fmla="*/ 0 w 107"/>
                <a:gd name="T45" fmla="*/ 12 h 18"/>
                <a:gd name="T46" fmla="*/ 1 w 107"/>
                <a:gd name="T47" fmla="*/ 16 h 18"/>
                <a:gd name="T48" fmla="*/ 5 w 107"/>
                <a:gd name="T49" fmla="*/ 18 h 18"/>
                <a:gd name="T50" fmla="*/ 8 w 107"/>
                <a:gd name="T5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7" h="18">
                  <a:moveTo>
                    <a:pt x="8" y="16"/>
                  </a:moveTo>
                  <a:lnTo>
                    <a:pt x="5" y="18"/>
                  </a:lnTo>
                  <a:lnTo>
                    <a:pt x="16" y="18"/>
                  </a:lnTo>
                  <a:lnTo>
                    <a:pt x="30" y="18"/>
                  </a:lnTo>
                  <a:lnTo>
                    <a:pt x="45" y="18"/>
                  </a:lnTo>
                  <a:lnTo>
                    <a:pt x="60" y="16"/>
                  </a:lnTo>
                  <a:lnTo>
                    <a:pt x="74" y="15"/>
                  </a:lnTo>
                  <a:lnTo>
                    <a:pt x="87" y="14"/>
                  </a:lnTo>
                  <a:lnTo>
                    <a:pt x="99" y="11"/>
                  </a:lnTo>
                  <a:lnTo>
                    <a:pt x="107" y="9"/>
                  </a:lnTo>
                  <a:lnTo>
                    <a:pt x="102" y="0"/>
                  </a:lnTo>
                  <a:lnTo>
                    <a:pt x="96" y="2"/>
                  </a:lnTo>
                  <a:lnTo>
                    <a:pt x="87" y="4"/>
                  </a:lnTo>
                  <a:lnTo>
                    <a:pt x="74" y="6"/>
                  </a:lnTo>
                  <a:lnTo>
                    <a:pt x="60" y="7"/>
                  </a:lnTo>
                  <a:lnTo>
                    <a:pt x="45" y="7"/>
                  </a:lnTo>
                  <a:lnTo>
                    <a:pt x="30" y="7"/>
                  </a:lnTo>
                  <a:lnTo>
                    <a:pt x="16" y="7"/>
                  </a:lnTo>
                  <a:lnTo>
                    <a:pt x="5" y="7"/>
                  </a:lnTo>
                  <a:lnTo>
                    <a:pt x="1" y="9"/>
                  </a:lnTo>
                  <a:lnTo>
                    <a:pt x="5" y="7"/>
                  </a:lnTo>
                  <a:lnTo>
                    <a:pt x="1" y="9"/>
                  </a:lnTo>
                  <a:lnTo>
                    <a:pt x="0" y="12"/>
                  </a:lnTo>
                  <a:lnTo>
                    <a:pt x="1" y="16"/>
                  </a:lnTo>
                  <a:lnTo>
                    <a:pt x="5" y="18"/>
                  </a:lnTo>
                  <a:lnTo>
                    <a:pt x="8"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69" name="Freeform 201"/>
            <p:cNvSpPr>
              <a:spLocks/>
            </p:cNvSpPr>
            <p:nvPr/>
          </p:nvSpPr>
          <p:spPr bwMode="auto">
            <a:xfrm>
              <a:off x="2972" y="3690"/>
              <a:ext cx="20" cy="12"/>
            </a:xfrm>
            <a:custGeom>
              <a:avLst/>
              <a:gdLst>
                <a:gd name="T0" fmla="*/ 0 w 61"/>
                <a:gd name="T1" fmla="*/ 37 h 37"/>
                <a:gd name="T2" fmla="*/ 0 w 61"/>
                <a:gd name="T3" fmla="*/ 37 h 37"/>
                <a:gd name="T4" fmla="*/ 5 w 61"/>
                <a:gd name="T5" fmla="*/ 34 h 37"/>
                <a:gd name="T6" fmla="*/ 13 w 61"/>
                <a:gd name="T7" fmla="*/ 33 h 37"/>
                <a:gd name="T8" fmla="*/ 21 w 61"/>
                <a:gd name="T9" fmla="*/ 30 h 37"/>
                <a:gd name="T10" fmla="*/ 30 w 61"/>
                <a:gd name="T11" fmla="*/ 26 h 37"/>
                <a:gd name="T12" fmla="*/ 40 w 61"/>
                <a:gd name="T13" fmla="*/ 22 h 37"/>
                <a:gd name="T14" fmla="*/ 49 w 61"/>
                <a:gd name="T15" fmla="*/ 17 h 37"/>
                <a:gd name="T16" fmla="*/ 57 w 61"/>
                <a:gd name="T17" fmla="*/ 11 h 37"/>
                <a:gd name="T18" fmla="*/ 61 w 61"/>
                <a:gd name="T19" fmla="*/ 7 h 37"/>
                <a:gd name="T20" fmla="*/ 54 w 61"/>
                <a:gd name="T21" fmla="*/ 0 h 37"/>
                <a:gd name="T22" fmla="*/ 50 w 61"/>
                <a:gd name="T23" fmla="*/ 5 h 37"/>
                <a:gd name="T24" fmla="*/ 44 w 61"/>
                <a:gd name="T25" fmla="*/ 8 h 37"/>
                <a:gd name="T26" fmla="*/ 36 w 61"/>
                <a:gd name="T27" fmla="*/ 13 h 37"/>
                <a:gd name="T28" fmla="*/ 28 w 61"/>
                <a:gd name="T29" fmla="*/ 17 h 37"/>
                <a:gd name="T30" fmla="*/ 19 w 61"/>
                <a:gd name="T31" fmla="*/ 21 h 37"/>
                <a:gd name="T32" fmla="*/ 11 w 61"/>
                <a:gd name="T33" fmla="*/ 24 h 37"/>
                <a:gd name="T34" fmla="*/ 5 w 61"/>
                <a:gd name="T35" fmla="*/ 25 h 37"/>
                <a:gd name="T36" fmla="*/ 0 w 61"/>
                <a:gd name="T37" fmla="*/ 25 h 37"/>
                <a:gd name="T38" fmla="*/ 0 w 61"/>
                <a:gd name="T39" fmla="*/ 25 h 37"/>
                <a:gd name="T40" fmla="*/ 0 w 61"/>
                <a:gd name="T4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 h="37">
                  <a:moveTo>
                    <a:pt x="0" y="37"/>
                  </a:moveTo>
                  <a:lnTo>
                    <a:pt x="0" y="37"/>
                  </a:lnTo>
                  <a:lnTo>
                    <a:pt x="5" y="34"/>
                  </a:lnTo>
                  <a:lnTo>
                    <a:pt x="13" y="33"/>
                  </a:lnTo>
                  <a:lnTo>
                    <a:pt x="21" y="30"/>
                  </a:lnTo>
                  <a:lnTo>
                    <a:pt x="30" y="26"/>
                  </a:lnTo>
                  <a:lnTo>
                    <a:pt x="40" y="22"/>
                  </a:lnTo>
                  <a:lnTo>
                    <a:pt x="49" y="17"/>
                  </a:lnTo>
                  <a:lnTo>
                    <a:pt x="57" y="11"/>
                  </a:lnTo>
                  <a:lnTo>
                    <a:pt x="61" y="7"/>
                  </a:lnTo>
                  <a:lnTo>
                    <a:pt x="54" y="0"/>
                  </a:lnTo>
                  <a:lnTo>
                    <a:pt x="50" y="5"/>
                  </a:lnTo>
                  <a:lnTo>
                    <a:pt x="44" y="8"/>
                  </a:lnTo>
                  <a:lnTo>
                    <a:pt x="36" y="13"/>
                  </a:lnTo>
                  <a:lnTo>
                    <a:pt x="28" y="17"/>
                  </a:lnTo>
                  <a:lnTo>
                    <a:pt x="19" y="21"/>
                  </a:lnTo>
                  <a:lnTo>
                    <a:pt x="11" y="24"/>
                  </a:lnTo>
                  <a:lnTo>
                    <a:pt x="5" y="25"/>
                  </a:lnTo>
                  <a:lnTo>
                    <a:pt x="0" y="25"/>
                  </a:lnTo>
                  <a:lnTo>
                    <a:pt x="0" y="25"/>
                  </a:lnTo>
                  <a:lnTo>
                    <a:pt x="0" y="3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70" name="Freeform 202"/>
            <p:cNvSpPr>
              <a:spLocks/>
            </p:cNvSpPr>
            <p:nvPr/>
          </p:nvSpPr>
          <p:spPr bwMode="auto">
            <a:xfrm>
              <a:off x="2959" y="3684"/>
              <a:ext cx="13" cy="18"/>
            </a:xfrm>
            <a:custGeom>
              <a:avLst/>
              <a:gdLst>
                <a:gd name="T0" fmla="*/ 0 w 40"/>
                <a:gd name="T1" fmla="*/ 9 h 53"/>
                <a:gd name="T2" fmla="*/ 0 w 40"/>
                <a:gd name="T3" fmla="*/ 9 h 53"/>
                <a:gd name="T4" fmla="*/ 4 w 40"/>
                <a:gd name="T5" fmla="*/ 11 h 53"/>
                <a:gd name="T6" fmla="*/ 7 w 40"/>
                <a:gd name="T7" fmla="*/ 16 h 53"/>
                <a:gd name="T8" fmla="*/ 12 w 40"/>
                <a:gd name="T9" fmla="*/ 23 h 53"/>
                <a:gd name="T10" fmla="*/ 18 w 40"/>
                <a:gd name="T11" fmla="*/ 31 h 53"/>
                <a:gd name="T12" fmla="*/ 23 w 40"/>
                <a:gd name="T13" fmla="*/ 39 h 53"/>
                <a:gd name="T14" fmla="*/ 29 w 40"/>
                <a:gd name="T15" fmla="*/ 45 h 53"/>
                <a:gd name="T16" fmla="*/ 35 w 40"/>
                <a:gd name="T17" fmla="*/ 50 h 53"/>
                <a:gd name="T18" fmla="*/ 40 w 40"/>
                <a:gd name="T19" fmla="*/ 53 h 53"/>
                <a:gd name="T20" fmla="*/ 40 w 40"/>
                <a:gd name="T21" fmla="*/ 41 h 53"/>
                <a:gd name="T22" fmla="*/ 39 w 40"/>
                <a:gd name="T23" fmla="*/ 41 h 53"/>
                <a:gd name="T24" fmla="*/ 36 w 40"/>
                <a:gd name="T25" fmla="*/ 38 h 53"/>
                <a:gd name="T26" fmla="*/ 30 w 40"/>
                <a:gd name="T27" fmla="*/ 32 h 53"/>
                <a:gd name="T28" fmla="*/ 27 w 40"/>
                <a:gd name="T29" fmla="*/ 26 h 53"/>
                <a:gd name="T30" fmla="*/ 21 w 40"/>
                <a:gd name="T31" fmla="*/ 18 h 53"/>
                <a:gd name="T32" fmla="*/ 16 w 40"/>
                <a:gd name="T33" fmla="*/ 11 h 53"/>
                <a:gd name="T34" fmla="*/ 11 w 40"/>
                <a:gd name="T35" fmla="*/ 5 h 53"/>
                <a:gd name="T36" fmla="*/ 5 w 40"/>
                <a:gd name="T37" fmla="*/ 0 h 53"/>
                <a:gd name="T38" fmla="*/ 5 w 40"/>
                <a:gd name="T39" fmla="*/ 0 h 53"/>
                <a:gd name="T40" fmla="*/ 0 w 40"/>
                <a:gd name="T41" fmla="*/ 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53">
                  <a:moveTo>
                    <a:pt x="0" y="9"/>
                  </a:moveTo>
                  <a:lnTo>
                    <a:pt x="0" y="9"/>
                  </a:lnTo>
                  <a:lnTo>
                    <a:pt x="4" y="11"/>
                  </a:lnTo>
                  <a:lnTo>
                    <a:pt x="7" y="16"/>
                  </a:lnTo>
                  <a:lnTo>
                    <a:pt x="12" y="23"/>
                  </a:lnTo>
                  <a:lnTo>
                    <a:pt x="18" y="31"/>
                  </a:lnTo>
                  <a:lnTo>
                    <a:pt x="23" y="39"/>
                  </a:lnTo>
                  <a:lnTo>
                    <a:pt x="29" y="45"/>
                  </a:lnTo>
                  <a:lnTo>
                    <a:pt x="35" y="50"/>
                  </a:lnTo>
                  <a:lnTo>
                    <a:pt x="40" y="53"/>
                  </a:lnTo>
                  <a:lnTo>
                    <a:pt x="40" y="41"/>
                  </a:lnTo>
                  <a:lnTo>
                    <a:pt x="39" y="41"/>
                  </a:lnTo>
                  <a:lnTo>
                    <a:pt x="36" y="38"/>
                  </a:lnTo>
                  <a:lnTo>
                    <a:pt x="30" y="32"/>
                  </a:lnTo>
                  <a:lnTo>
                    <a:pt x="27" y="26"/>
                  </a:lnTo>
                  <a:lnTo>
                    <a:pt x="21" y="18"/>
                  </a:lnTo>
                  <a:lnTo>
                    <a:pt x="16" y="11"/>
                  </a:lnTo>
                  <a:lnTo>
                    <a:pt x="11" y="5"/>
                  </a:lnTo>
                  <a:lnTo>
                    <a:pt x="5" y="0"/>
                  </a:lnTo>
                  <a:lnTo>
                    <a:pt x="5"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71" name="Freeform 203"/>
            <p:cNvSpPr>
              <a:spLocks/>
            </p:cNvSpPr>
            <p:nvPr/>
          </p:nvSpPr>
          <p:spPr bwMode="auto">
            <a:xfrm>
              <a:off x="2932" y="3682"/>
              <a:ext cx="28" cy="5"/>
            </a:xfrm>
            <a:custGeom>
              <a:avLst/>
              <a:gdLst>
                <a:gd name="T0" fmla="*/ 0 w 84"/>
                <a:gd name="T1" fmla="*/ 13 h 16"/>
                <a:gd name="T2" fmla="*/ 0 w 84"/>
                <a:gd name="T3" fmla="*/ 13 h 16"/>
                <a:gd name="T4" fmla="*/ 11 w 84"/>
                <a:gd name="T5" fmla="*/ 12 h 16"/>
                <a:gd name="T6" fmla="*/ 22 w 84"/>
                <a:gd name="T7" fmla="*/ 12 h 16"/>
                <a:gd name="T8" fmla="*/ 35 w 84"/>
                <a:gd name="T9" fmla="*/ 12 h 16"/>
                <a:gd name="T10" fmla="*/ 46 w 84"/>
                <a:gd name="T11" fmla="*/ 12 h 16"/>
                <a:gd name="T12" fmla="*/ 58 w 84"/>
                <a:gd name="T13" fmla="*/ 12 h 16"/>
                <a:gd name="T14" fmla="*/ 68 w 84"/>
                <a:gd name="T15" fmla="*/ 12 h 16"/>
                <a:gd name="T16" fmla="*/ 75 w 84"/>
                <a:gd name="T17" fmla="*/ 14 h 16"/>
                <a:gd name="T18" fmla="*/ 79 w 84"/>
                <a:gd name="T19" fmla="*/ 16 h 16"/>
                <a:gd name="T20" fmla="*/ 84 w 84"/>
                <a:gd name="T21" fmla="*/ 7 h 16"/>
                <a:gd name="T22" fmla="*/ 77 w 84"/>
                <a:gd name="T23" fmla="*/ 5 h 16"/>
                <a:gd name="T24" fmla="*/ 68 w 84"/>
                <a:gd name="T25" fmla="*/ 2 h 16"/>
                <a:gd name="T26" fmla="*/ 58 w 84"/>
                <a:gd name="T27" fmla="*/ 0 h 16"/>
                <a:gd name="T28" fmla="*/ 46 w 84"/>
                <a:gd name="T29" fmla="*/ 0 h 16"/>
                <a:gd name="T30" fmla="*/ 35 w 84"/>
                <a:gd name="T31" fmla="*/ 0 h 16"/>
                <a:gd name="T32" fmla="*/ 22 w 84"/>
                <a:gd name="T33" fmla="*/ 0 h 16"/>
                <a:gd name="T34" fmla="*/ 11 w 84"/>
                <a:gd name="T35" fmla="*/ 2 h 16"/>
                <a:gd name="T36" fmla="*/ 0 w 84"/>
                <a:gd name="T37" fmla="*/ 4 h 16"/>
                <a:gd name="T38" fmla="*/ 0 w 84"/>
                <a:gd name="T39" fmla="*/ 4 h 16"/>
                <a:gd name="T40" fmla="*/ 0 w 84"/>
                <a:gd name="T41"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6">
                  <a:moveTo>
                    <a:pt x="0" y="13"/>
                  </a:moveTo>
                  <a:lnTo>
                    <a:pt x="0" y="13"/>
                  </a:lnTo>
                  <a:lnTo>
                    <a:pt x="11" y="12"/>
                  </a:lnTo>
                  <a:lnTo>
                    <a:pt x="22" y="12"/>
                  </a:lnTo>
                  <a:lnTo>
                    <a:pt x="35" y="12"/>
                  </a:lnTo>
                  <a:lnTo>
                    <a:pt x="46" y="12"/>
                  </a:lnTo>
                  <a:lnTo>
                    <a:pt x="58" y="12"/>
                  </a:lnTo>
                  <a:lnTo>
                    <a:pt x="68" y="12"/>
                  </a:lnTo>
                  <a:lnTo>
                    <a:pt x="75" y="14"/>
                  </a:lnTo>
                  <a:lnTo>
                    <a:pt x="79" y="16"/>
                  </a:lnTo>
                  <a:lnTo>
                    <a:pt x="84" y="7"/>
                  </a:lnTo>
                  <a:lnTo>
                    <a:pt x="77" y="5"/>
                  </a:lnTo>
                  <a:lnTo>
                    <a:pt x="68" y="2"/>
                  </a:lnTo>
                  <a:lnTo>
                    <a:pt x="58" y="0"/>
                  </a:lnTo>
                  <a:lnTo>
                    <a:pt x="46" y="0"/>
                  </a:lnTo>
                  <a:lnTo>
                    <a:pt x="35" y="0"/>
                  </a:lnTo>
                  <a:lnTo>
                    <a:pt x="22" y="0"/>
                  </a:lnTo>
                  <a:lnTo>
                    <a:pt x="11" y="2"/>
                  </a:lnTo>
                  <a:lnTo>
                    <a:pt x="0" y="4"/>
                  </a:lnTo>
                  <a:lnTo>
                    <a:pt x="0" y="4"/>
                  </a:lnTo>
                  <a:lnTo>
                    <a:pt x="0"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72" name="Freeform 204"/>
            <p:cNvSpPr>
              <a:spLocks/>
            </p:cNvSpPr>
            <p:nvPr/>
          </p:nvSpPr>
          <p:spPr bwMode="auto">
            <a:xfrm>
              <a:off x="2903" y="3682"/>
              <a:ext cx="29" cy="5"/>
            </a:xfrm>
            <a:custGeom>
              <a:avLst/>
              <a:gdLst>
                <a:gd name="T0" fmla="*/ 0 w 88"/>
                <a:gd name="T1" fmla="*/ 9 h 15"/>
                <a:gd name="T2" fmla="*/ 0 w 88"/>
                <a:gd name="T3" fmla="*/ 9 h 15"/>
                <a:gd name="T4" fmla="*/ 7 w 88"/>
                <a:gd name="T5" fmla="*/ 10 h 15"/>
                <a:gd name="T6" fmla="*/ 17 w 88"/>
                <a:gd name="T7" fmla="*/ 12 h 15"/>
                <a:gd name="T8" fmla="*/ 29 w 88"/>
                <a:gd name="T9" fmla="*/ 13 h 15"/>
                <a:gd name="T10" fmla="*/ 41 w 88"/>
                <a:gd name="T11" fmla="*/ 15 h 15"/>
                <a:gd name="T12" fmla="*/ 54 w 88"/>
                <a:gd name="T13" fmla="*/ 15 h 15"/>
                <a:gd name="T14" fmla="*/ 67 w 88"/>
                <a:gd name="T15" fmla="*/ 15 h 15"/>
                <a:gd name="T16" fmla="*/ 78 w 88"/>
                <a:gd name="T17" fmla="*/ 15 h 15"/>
                <a:gd name="T18" fmla="*/ 88 w 88"/>
                <a:gd name="T19" fmla="*/ 13 h 15"/>
                <a:gd name="T20" fmla="*/ 88 w 88"/>
                <a:gd name="T21" fmla="*/ 4 h 15"/>
                <a:gd name="T22" fmla="*/ 78 w 88"/>
                <a:gd name="T23" fmla="*/ 4 h 15"/>
                <a:gd name="T24" fmla="*/ 67 w 88"/>
                <a:gd name="T25" fmla="*/ 4 h 15"/>
                <a:gd name="T26" fmla="*/ 54 w 88"/>
                <a:gd name="T27" fmla="*/ 4 h 15"/>
                <a:gd name="T28" fmla="*/ 41 w 88"/>
                <a:gd name="T29" fmla="*/ 4 h 15"/>
                <a:gd name="T30" fmla="*/ 29 w 88"/>
                <a:gd name="T31" fmla="*/ 4 h 15"/>
                <a:gd name="T32" fmla="*/ 17 w 88"/>
                <a:gd name="T33" fmla="*/ 2 h 15"/>
                <a:gd name="T34" fmla="*/ 7 w 88"/>
                <a:gd name="T35" fmla="*/ 1 h 15"/>
                <a:gd name="T36" fmla="*/ 0 w 88"/>
                <a:gd name="T37" fmla="*/ 0 h 15"/>
                <a:gd name="T38" fmla="*/ 0 w 88"/>
                <a:gd name="T39" fmla="*/ 0 h 15"/>
                <a:gd name="T40" fmla="*/ 0 w 88"/>
                <a:gd name="T41"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8" h="15">
                  <a:moveTo>
                    <a:pt x="0" y="9"/>
                  </a:moveTo>
                  <a:lnTo>
                    <a:pt x="0" y="9"/>
                  </a:lnTo>
                  <a:lnTo>
                    <a:pt x="7" y="10"/>
                  </a:lnTo>
                  <a:lnTo>
                    <a:pt x="17" y="12"/>
                  </a:lnTo>
                  <a:lnTo>
                    <a:pt x="29" y="13"/>
                  </a:lnTo>
                  <a:lnTo>
                    <a:pt x="41" y="15"/>
                  </a:lnTo>
                  <a:lnTo>
                    <a:pt x="54" y="15"/>
                  </a:lnTo>
                  <a:lnTo>
                    <a:pt x="67" y="15"/>
                  </a:lnTo>
                  <a:lnTo>
                    <a:pt x="78" y="15"/>
                  </a:lnTo>
                  <a:lnTo>
                    <a:pt x="88" y="13"/>
                  </a:lnTo>
                  <a:lnTo>
                    <a:pt x="88" y="4"/>
                  </a:lnTo>
                  <a:lnTo>
                    <a:pt x="78" y="4"/>
                  </a:lnTo>
                  <a:lnTo>
                    <a:pt x="67" y="4"/>
                  </a:lnTo>
                  <a:lnTo>
                    <a:pt x="54" y="4"/>
                  </a:lnTo>
                  <a:lnTo>
                    <a:pt x="41" y="4"/>
                  </a:lnTo>
                  <a:lnTo>
                    <a:pt x="29" y="4"/>
                  </a:lnTo>
                  <a:lnTo>
                    <a:pt x="17" y="2"/>
                  </a:lnTo>
                  <a:lnTo>
                    <a:pt x="7" y="1"/>
                  </a:lnTo>
                  <a:lnTo>
                    <a:pt x="0" y="0"/>
                  </a:lnTo>
                  <a:lnTo>
                    <a:pt x="0"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73" name="Freeform 205"/>
            <p:cNvSpPr>
              <a:spLocks/>
            </p:cNvSpPr>
            <p:nvPr/>
          </p:nvSpPr>
          <p:spPr bwMode="auto">
            <a:xfrm>
              <a:off x="2842" y="3682"/>
              <a:ext cx="61" cy="11"/>
            </a:xfrm>
            <a:custGeom>
              <a:avLst/>
              <a:gdLst>
                <a:gd name="T0" fmla="*/ 0 w 183"/>
                <a:gd name="T1" fmla="*/ 33 h 33"/>
                <a:gd name="T2" fmla="*/ 0 w 183"/>
                <a:gd name="T3" fmla="*/ 33 h 33"/>
                <a:gd name="T4" fmla="*/ 7 w 183"/>
                <a:gd name="T5" fmla="*/ 32 h 33"/>
                <a:gd name="T6" fmla="*/ 15 w 183"/>
                <a:gd name="T7" fmla="*/ 31 h 33"/>
                <a:gd name="T8" fmla="*/ 26 w 183"/>
                <a:gd name="T9" fmla="*/ 30 h 33"/>
                <a:gd name="T10" fmla="*/ 39 w 183"/>
                <a:gd name="T11" fmla="*/ 27 h 33"/>
                <a:gd name="T12" fmla="*/ 52 w 183"/>
                <a:gd name="T13" fmla="*/ 25 h 33"/>
                <a:gd name="T14" fmla="*/ 67 w 183"/>
                <a:gd name="T15" fmla="*/ 24 h 33"/>
                <a:gd name="T16" fmla="*/ 81 w 183"/>
                <a:gd name="T17" fmla="*/ 22 h 33"/>
                <a:gd name="T18" fmla="*/ 96 w 183"/>
                <a:gd name="T19" fmla="*/ 19 h 33"/>
                <a:gd name="T20" fmla="*/ 111 w 183"/>
                <a:gd name="T21" fmla="*/ 17 h 33"/>
                <a:gd name="T22" fmla="*/ 126 w 183"/>
                <a:gd name="T23" fmla="*/ 16 h 33"/>
                <a:gd name="T24" fmla="*/ 140 w 183"/>
                <a:gd name="T25" fmla="*/ 14 h 33"/>
                <a:gd name="T26" fmla="*/ 152 w 183"/>
                <a:gd name="T27" fmla="*/ 13 h 33"/>
                <a:gd name="T28" fmla="*/ 163 w 183"/>
                <a:gd name="T29" fmla="*/ 11 h 33"/>
                <a:gd name="T30" fmla="*/ 172 w 183"/>
                <a:gd name="T31" fmla="*/ 10 h 33"/>
                <a:gd name="T32" fmla="*/ 179 w 183"/>
                <a:gd name="T33" fmla="*/ 11 h 33"/>
                <a:gd name="T34" fmla="*/ 183 w 183"/>
                <a:gd name="T35" fmla="*/ 10 h 33"/>
                <a:gd name="T36" fmla="*/ 183 w 183"/>
                <a:gd name="T37" fmla="*/ 1 h 33"/>
                <a:gd name="T38" fmla="*/ 179 w 183"/>
                <a:gd name="T39" fmla="*/ 0 h 33"/>
                <a:gd name="T40" fmla="*/ 172 w 183"/>
                <a:gd name="T41" fmla="*/ 1 h 33"/>
                <a:gd name="T42" fmla="*/ 163 w 183"/>
                <a:gd name="T43" fmla="*/ 2 h 33"/>
                <a:gd name="T44" fmla="*/ 152 w 183"/>
                <a:gd name="T45" fmla="*/ 3 h 33"/>
                <a:gd name="T46" fmla="*/ 140 w 183"/>
                <a:gd name="T47" fmla="*/ 5 h 33"/>
                <a:gd name="T48" fmla="*/ 126 w 183"/>
                <a:gd name="T49" fmla="*/ 7 h 33"/>
                <a:gd name="T50" fmla="*/ 111 w 183"/>
                <a:gd name="T51" fmla="*/ 8 h 33"/>
                <a:gd name="T52" fmla="*/ 96 w 183"/>
                <a:gd name="T53" fmla="*/ 10 h 33"/>
                <a:gd name="T54" fmla="*/ 81 w 183"/>
                <a:gd name="T55" fmla="*/ 13 h 33"/>
                <a:gd name="T56" fmla="*/ 67 w 183"/>
                <a:gd name="T57" fmla="*/ 15 h 33"/>
                <a:gd name="T58" fmla="*/ 52 w 183"/>
                <a:gd name="T59" fmla="*/ 16 h 33"/>
                <a:gd name="T60" fmla="*/ 39 w 183"/>
                <a:gd name="T61" fmla="*/ 18 h 33"/>
                <a:gd name="T62" fmla="*/ 26 w 183"/>
                <a:gd name="T63" fmla="*/ 21 h 33"/>
                <a:gd name="T64" fmla="*/ 15 w 183"/>
                <a:gd name="T65" fmla="*/ 22 h 33"/>
                <a:gd name="T66" fmla="*/ 7 w 183"/>
                <a:gd name="T67" fmla="*/ 23 h 33"/>
                <a:gd name="T68" fmla="*/ 0 w 183"/>
                <a:gd name="T69" fmla="*/ 24 h 33"/>
                <a:gd name="T70" fmla="*/ 0 w 183"/>
                <a:gd name="T71" fmla="*/ 24 h 33"/>
                <a:gd name="T72" fmla="*/ 0 w 183"/>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3" h="33">
                  <a:moveTo>
                    <a:pt x="0" y="33"/>
                  </a:moveTo>
                  <a:lnTo>
                    <a:pt x="0" y="33"/>
                  </a:lnTo>
                  <a:lnTo>
                    <a:pt x="7" y="32"/>
                  </a:lnTo>
                  <a:lnTo>
                    <a:pt x="15" y="31"/>
                  </a:lnTo>
                  <a:lnTo>
                    <a:pt x="26" y="30"/>
                  </a:lnTo>
                  <a:lnTo>
                    <a:pt x="39" y="27"/>
                  </a:lnTo>
                  <a:lnTo>
                    <a:pt x="52" y="25"/>
                  </a:lnTo>
                  <a:lnTo>
                    <a:pt x="67" y="24"/>
                  </a:lnTo>
                  <a:lnTo>
                    <a:pt x="81" y="22"/>
                  </a:lnTo>
                  <a:lnTo>
                    <a:pt x="96" y="19"/>
                  </a:lnTo>
                  <a:lnTo>
                    <a:pt x="111" y="17"/>
                  </a:lnTo>
                  <a:lnTo>
                    <a:pt x="126" y="16"/>
                  </a:lnTo>
                  <a:lnTo>
                    <a:pt x="140" y="14"/>
                  </a:lnTo>
                  <a:lnTo>
                    <a:pt x="152" y="13"/>
                  </a:lnTo>
                  <a:lnTo>
                    <a:pt x="163" y="11"/>
                  </a:lnTo>
                  <a:lnTo>
                    <a:pt x="172" y="10"/>
                  </a:lnTo>
                  <a:lnTo>
                    <a:pt x="179" y="11"/>
                  </a:lnTo>
                  <a:lnTo>
                    <a:pt x="183" y="10"/>
                  </a:lnTo>
                  <a:lnTo>
                    <a:pt x="183" y="1"/>
                  </a:lnTo>
                  <a:lnTo>
                    <a:pt x="179" y="0"/>
                  </a:lnTo>
                  <a:lnTo>
                    <a:pt x="172" y="1"/>
                  </a:lnTo>
                  <a:lnTo>
                    <a:pt x="163" y="2"/>
                  </a:lnTo>
                  <a:lnTo>
                    <a:pt x="152" y="3"/>
                  </a:lnTo>
                  <a:lnTo>
                    <a:pt x="140" y="5"/>
                  </a:lnTo>
                  <a:lnTo>
                    <a:pt x="126" y="7"/>
                  </a:lnTo>
                  <a:lnTo>
                    <a:pt x="111" y="8"/>
                  </a:lnTo>
                  <a:lnTo>
                    <a:pt x="96" y="10"/>
                  </a:lnTo>
                  <a:lnTo>
                    <a:pt x="81" y="13"/>
                  </a:lnTo>
                  <a:lnTo>
                    <a:pt x="67" y="15"/>
                  </a:lnTo>
                  <a:lnTo>
                    <a:pt x="52" y="16"/>
                  </a:lnTo>
                  <a:lnTo>
                    <a:pt x="39" y="18"/>
                  </a:lnTo>
                  <a:lnTo>
                    <a:pt x="26" y="21"/>
                  </a:lnTo>
                  <a:lnTo>
                    <a:pt x="15" y="22"/>
                  </a:lnTo>
                  <a:lnTo>
                    <a:pt x="7" y="23"/>
                  </a:lnTo>
                  <a:lnTo>
                    <a:pt x="0" y="24"/>
                  </a:lnTo>
                  <a:lnTo>
                    <a:pt x="0" y="24"/>
                  </a:lnTo>
                  <a:lnTo>
                    <a:pt x="0" y="3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74" name="Freeform 206"/>
            <p:cNvSpPr>
              <a:spLocks/>
            </p:cNvSpPr>
            <p:nvPr/>
          </p:nvSpPr>
          <p:spPr bwMode="auto">
            <a:xfrm>
              <a:off x="2813" y="3688"/>
              <a:ext cx="29" cy="5"/>
            </a:xfrm>
            <a:custGeom>
              <a:avLst/>
              <a:gdLst>
                <a:gd name="T0" fmla="*/ 9 w 87"/>
                <a:gd name="T1" fmla="*/ 7 h 16"/>
                <a:gd name="T2" fmla="*/ 2 w 87"/>
                <a:gd name="T3" fmla="*/ 10 h 16"/>
                <a:gd name="T4" fmla="*/ 9 w 87"/>
                <a:gd name="T5" fmla="*/ 11 h 16"/>
                <a:gd name="T6" fmla="*/ 16 w 87"/>
                <a:gd name="T7" fmla="*/ 12 h 16"/>
                <a:gd name="T8" fmla="*/ 26 w 87"/>
                <a:gd name="T9" fmla="*/ 14 h 16"/>
                <a:gd name="T10" fmla="*/ 38 w 87"/>
                <a:gd name="T11" fmla="*/ 16 h 16"/>
                <a:gd name="T12" fmla="*/ 51 w 87"/>
                <a:gd name="T13" fmla="*/ 16 h 16"/>
                <a:gd name="T14" fmla="*/ 63 w 87"/>
                <a:gd name="T15" fmla="*/ 16 h 16"/>
                <a:gd name="T16" fmla="*/ 76 w 87"/>
                <a:gd name="T17" fmla="*/ 16 h 16"/>
                <a:gd name="T18" fmla="*/ 87 w 87"/>
                <a:gd name="T19" fmla="*/ 14 h 16"/>
                <a:gd name="T20" fmla="*/ 87 w 87"/>
                <a:gd name="T21" fmla="*/ 5 h 16"/>
                <a:gd name="T22" fmla="*/ 76 w 87"/>
                <a:gd name="T23" fmla="*/ 5 h 16"/>
                <a:gd name="T24" fmla="*/ 63 w 87"/>
                <a:gd name="T25" fmla="*/ 5 h 16"/>
                <a:gd name="T26" fmla="*/ 51 w 87"/>
                <a:gd name="T27" fmla="*/ 5 h 16"/>
                <a:gd name="T28" fmla="*/ 38 w 87"/>
                <a:gd name="T29" fmla="*/ 5 h 16"/>
                <a:gd name="T30" fmla="*/ 26 w 87"/>
                <a:gd name="T31" fmla="*/ 5 h 16"/>
                <a:gd name="T32" fmla="*/ 16 w 87"/>
                <a:gd name="T33" fmla="*/ 3 h 16"/>
                <a:gd name="T34" fmla="*/ 9 w 87"/>
                <a:gd name="T35" fmla="*/ 2 h 16"/>
                <a:gd name="T36" fmla="*/ 7 w 87"/>
                <a:gd name="T37" fmla="*/ 0 h 16"/>
                <a:gd name="T38" fmla="*/ 0 w 87"/>
                <a:gd name="T39" fmla="*/ 3 h 16"/>
                <a:gd name="T40" fmla="*/ 7 w 87"/>
                <a:gd name="T41" fmla="*/ 0 h 16"/>
                <a:gd name="T42" fmla="*/ 4 w 87"/>
                <a:gd name="T43" fmla="*/ 0 h 16"/>
                <a:gd name="T44" fmla="*/ 0 w 87"/>
                <a:gd name="T45" fmla="*/ 3 h 16"/>
                <a:gd name="T46" fmla="*/ 0 w 87"/>
                <a:gd name="T47" fmla="*/ 7 h 16"/>
                <a:gd name="T48" fmla="*/ 2 w 87"/>
                <a:gd name="T49" fmla="*/ 10 h 16"/>
                <a:gd name="T50" fmla="*/ 9 w 87"/>
                <a:gd name="T51" fmla="*/ 7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7" h="16">
                  <a:moveTo>
                    <a:pt x="9" y="7"/>
                  </a:moveTo>
                  <a:lnTo>
                    <a:pt x="2" y="10"/>
                  </a:lnTo>
                  <a:lnTo>
                    <a:pt x="9" y="11"/>
                  </a:lnTo>
                  <a:lnTo>
                    <a:pt x="16" y="12"/>
                  </a:lnTo>
                  <a:lnTo>
                    <a:pt x="26" y="14"/>
                  </a:lnTo>
                  <a:lnTo>
                    <a:pt x="38" y="16"/>
                  </a:lnTo>
                  <a:lnTo>
                    <a:pt x="51" y="16"/>
                  </a:lnTo>
                  <a:lnTo>
                    <a:pt x="63" y="16"/>
                  </a:lnTo>
                  <a:lnTo>
                    <a:pt x="76" y="16"/>
                  </a:lnTo>
                  <a:lnTo>
                    <a:pt x="87" y="14"/>
                  </a:lnTo>
                  <a:lnTo>
                    <a:pt x="87" y="5"/>
                  </a:lnTo>
                  <a:lnTo>
                    <a:pt x="76" y="5"/>
                  </a:lnTo>
                  <a:lnTo>
                    <a:pt x="63" y="5"/>
                  </a:lnTo>
                  <a:lnTo>
                    <a:pt x="51" y="5"/>
                  </a:lnTo>
                  <a:lnTo>
                    <a:pt x="38" y="5"/>
                  </a:lnTo>
                  <a:lnTo>
                    <a:pt x="26" y="5"/>
                  </a:lnTo>
                  <a:lnTo>
                    <a:pt x="16" y="3"/>
                  </a:lnTo>
                  <a:lnTo>
                    <a:pt x="9" y="2"/>
                  </a:lnTo>
                  <a:lnTo>
                    <a:pt x="7" y="0"/>
                  </a:lnTo>
                  <a:lnTo>
                    <a:pt x="0" y="3"/>
                  </a:lnTo>
                  <a:lnTo>
                    <a:pt x="7" y="0"/>
                  </a:lnTo>
                  <a:lnTo>
                    <a:pt x="4" y="0"/>
                  </a:lnTo>
                  <a:lnTo>
                    <a:pt x="0" y="3"/>
                  </a:lnTo>
                  <a:lnTo>
                    <a:pt x="0" y="7"/>
                  </a:lnTo>
                  <a:lnTo>
                    <a:pt x="2" y="10"/>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75" name="Freeform 207"/>
            <p:cNvSpPr>
              <a:spLocks/>
            </p:cNvSpPr>
            <p:nvPr/>
          </p:nvSpPr>
          <p:spPr bwMode="auto">
            <a:xfrm>
              <a:off x="2781" y="3689"/>
              <a:ext cx="35" cy="36"/>
            </a:xfrm>
            <a:custGeom>
              <a:avLst/>
              <a:gdLst>
                <a:gd name="T0" fmla="*/ 6 w 104"/>
                <a:gd name="T1" fmla="*/ 108 h 108"/>
                <a:gd name="T2" fmla="*/ 7 w 104"/>
                <a:gd name="T3" fmla="*/ 107 h 108"/>
                <a:gd name="T4" fmla="*/ 14 w 104"/>
                <a:gd name="T5" fmla="*/ 100 h 108"/>
                <a:gd name="T6" fmla="*/ 26 w 104"/>
                <a:gd name="T7" fmla="*/ 89 h 108"/>
                <a:gd name="T8" fmla="*/ 41 w 104"/>
                <a:gd name="T9" fmla="*/ 74 h 108"/>
                <a:gd name="T10" fmla="*/ 57 w 104"/>
                <a:gd name="T11" fmla="*/ 57 h 108"/>
                <a:gd name="T12" fmla="*/ 72 w 104"/>
                <a:gd name="T13" fmla="*/ 40 h 108"/>
                <a:gd name="T14" fmla="*/ 86 w 104"/>
                <a:gd name="T15" fmla="*/ 25 h 108"/>
                <a:gd name="T16" fmla="*/ 97 w 104"/>
                <a:gd name="T17" fmla="*/ 12 h 108"/>
                <a:gd name="T18" fmla="*/ 104 w 104"/>
                <a:gd name="T19" fmla="*/ 4 h 108"/>
                <a:gd name="T20" fmla="*/ 95 w 104"/>
                <a:gd name="T21" fmla="*/ 0 h 108"/>
                <a:gd name="T22" fmla="*/ 91 w 104"/>
                <a:gd name="T23" fmla="*/ 5 h 108"/>
                <a:gd name="T24" fmla="*/ 79 w 104"/>
                <a:gd name="T25" fmla="*/ 18 h 108"/>
                <a:gd name="T26" fmla="*/ 65 w 104"/>
                <a:gd name="T27" fmla="*/ 33 h 108"/>
                <a:gd name="T28" fmla="*/ 51 w 104"/>
                <a:gd name="T29" fmla="*/ 50 h 108"/>
                <a:gd name="T30" fmla="*/ 34 w 104"/>
                <a:gd name="T31" fmla="*/ 67 h 108"/>
                <a:gd name="T32" fmla="*/ 20 w 104"/>
                <a:gd name="T33" fmla="*/ 82 h 108"/>
                <a:gd name="T34" fmla="*/ 7 w 104"/>
                <a:gd name="T35" fmla="*/ 94 h 108"/>
                <a:gd name="T36" fmla="*/ 0 w 104"/>
                <a:gd name="T37" fmla="*/ 100 h 108"/>
                <a:gd name="T38" fmla="*/ 1 w 104"/>
                <a:gd name="T39" fmla="*/ 99 h 108"/>
                <a:gd name="T40" fmla="*/ 6 w 104"/>
                <a:gd name="T41"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4" h="108">
                  <a:moveTo>
                    <a:pt x="6" y="108"/>
                  </a:moveTo>
                  <a:lnTo>
                    <a:pt x="7" y="107"/>
                  </a:lnTo>
                  <a:lnTo>
                    <a:pt x="14" y="100"/>
                  </a:lnTo>
                  <a:lnTo>
                    <a:pt x="26" y="89"/>
                  </a:lnTo>
                  <a:lnTo>
                    <a:pt x="41" y="74"/>
                  </a:lnTo>
                  <a:lnTo>
                    <a:pt x="57" y="57"/>
                  </a:lnTo>
                  <a:lnTo>
                    <a:pt x="72" y="40"/>
                  </a:lnTo>
                  <a:lnTo>
                    <a:pt x="86" y="25"/>
                  </a:lnTo>
                  <a:lnTo>
                    <a:pt x="97" y="12"/>
                  </a:lnTo>
                  <a:lnTo>
                    <a:pt x="104" y="4"/>
                  </a:lnTo>
                  <a:lnTo>
                    <a:pt x="95" y="0"/>
                  </a:lnTo>
                  <a:lnTo>
                    <a:pt x="91" y="5"/>
                  </a:lnTo>
                  <a:lnTo>
                    <a:pt x="79" y="18"/>
                  </a:lnTo>
                  <a:lnTo>
                    <a:pt x="65" y="33"/>
                  </a:lnTo>
                  <a:lnTo>
                    <a:pt x="51" y="50"/>
                  </a:lnTo>
                  <a:lnTo>
                    <a:pt x="34" y="67"/>
                  </a:lnTo>
                  <a:lnTo>
                    <a:pt x="20" y="82"/>
                  </a:lnTo>
                  <a:lnTo>
                    <a:pt x="7" y="94"/>
                  </a:lnTo>
                  <a:lnTo>
                    <a:pt x="0" y="100"/>
                  </a:lnTo>
                  <a:lnTo>
                    <a:pt x="1" y="99"/>
                  </a:lnTo>
                  <a:lnTo>
                    <a:pt x="6" y="10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76" name="Freeform 208"/>
            <p:cNvSpPr>
              <a:spLocks/>
            </p:cNvSpPr>
            <p:nvPr/>
          </p:nvSpPr>
          <p:spPr bwMode="auto">
            <a:xfrm>
              <a:off x="2747" y="3722"/>
              <a:ext cx="36" cy="8"/>
            </a:xfrm>
            <a:custGeom>
              <a:avLst/>
              <a:gdLst>
                <a:gd name="T0" fmla="*/ 0 w 108"/>
                <a:gd name="T1" fmla="*/ 23 h 23"/>
                <a:gd name="T2" fmla="*/ 0 w 108"/>
                <a:gd name="T3" fmla="*/ 23 h 23"/>
                <a:gd name="T4" fmla="*/ 9 w 108"/>
                <a:gd name="T5" fmla="*/ 23 h 23"/>
                <a:gd name="T6" fmla="*/ 22 w 108"/>
                <a:gd name="T7" fmla="*/ 22 h 23"/>
                <a:gd name="T8" fmla="*/ 38 w 108"/>
                <a:gd name="T9" fmla="*/ 21 h 23"/>
                <a:gd name="T10" fmla="*/ 55 w 108"/>
                <a:gd name="T11" fmla="*/ 19 h 23"/>
                <a:gd name="T12" fmla="*/ 71 w 108"/>
                <a:gd name="T13" fmla="*/ 18 h 23"/>
                <a:gd name="T14" fmla="*/ 86 w 108"/>
                <a:gd name="T15" fmla="*/ 15 h 23"/>
                <a:gd name="T16" fmla="*/ 99 w 108"/>
                <a:gd name="T17" fmla="*/ 13 h 23"/>
                <a:gd name="T18" fmla="*/ 108 w 108"/>
                <a:gd name="T19" fmla="*/ 9 h 23"/>
                <a:gd name="T20" fmla="*/ 103 w 108"/>
                <a:gd name="T21" fmla="*/ 0 h 23"/>
                <a:gd name="T22" fmla="*/ 96 w 108"/>
                <a:gd name="T23" fmla="*/ 4 h 23"/>
                <a:gd name="T24" fmla="*/ 86 w 108"/>
                <a:gd name="T25" fmla="*/ 6 h 23"/>
                <a:gd name="T26" fmla="*/ 71 w 108"/>
                <a:gd name="T27" fmla="*/ 8 h 23"/>
                <a:gd name="T28" fmla="*/ 55 w 108"/>
                <a:gd name="T29" fmla="*/ 9 h 23"/>
                <a:gd name="T30" fmla="*/ 38 w 108"/>
                <a:gd name="T31" fmla="*/ 12 h 23"/>
                <a:gd name="T32" fmla="*/ 22 w 108"/>
                <a:gd name="T33" fmla="*/ 11 h 23"/>
                <a:gd name="T34" fmla="*/ 9 w 108"/>
                <a:gd name="T35" fmla="*/ 12 h 23"/>
                <a:gd name="T36" fmla="*/ 0 w 108"/>
                <a:gd name="T37" fmla="*/ 12 h 23"/>
                <a:gd name="T38" fmla="*/ 0 w 108"/>
                <a:gd name="T39" fmla="*/ 12 h 23"/>
                <a:gd name="T40" fmla="*/ 0 w 108"/>
                <a:gd name="T41"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8" h="23">
                  <a:moveTo>
                    <a:pt x="0" y="23"/>
                  </a:moveTo>
                  <a:lnTo>
                    <a:pt x="0" y="23"/>
                  </a:lnTo>
                  <a:lnTo>
                    <a:pt x="9" y="23"/>
                  </a:lnTo>
                  <a:lnTo>
                    <a:pt x="22" y="22"/>
                  </a:lnTo>
                  <a:lnTo>
                    <a:pt x="38" y="21"/>
                  </a:lnTo>
                  <a:lnTo>
                    <a:pt x="55" y="19"/>
                  </a:lnTo>
                  <a:lnTo>
                    <a:pt x="71" y="18"/>
                  </a:lnTo>
                  <a:lnTo>
                    <a:pt x="86" y="15"/>
                  </a:lnTo>
                  <a:lnTo>
                    <a:pt x="99" y="13"/>
                  </a:lnTo>
                  <a:lnTo>
                    <a:pt x="108" y="9"/>
                  </a:lnTo>
                  <a:lnTo>
                    <a:pt x="103" y="0"/>
                  </a:lnTo>
                  <a:lnTo>
                    <a:pt x="96" y="4"/>
                  </a:lnTo>
                  <a:lnTo>
                    <a:pt x="86" y="6"/>
                  </a:lnTo>
                  <a:lnTo>
                    <a:pt x="71" y="8"/>
                  </a:lnTo>
                  <a:lnTo>
                    <a:pt x="55" y="9"/>
                  </a:lnTo>
                  <a:lnTo>
                    <a:pt x="38" y="12"/>
                  </a:lnTo>
                  <a:lnTo>
                    <a:pt x="22" y="11"/>
                  </a:lnTo>
                  <a:lnTo>
                    <a:pt x="9" y="12"/>
                  </a:lnTo>
                  <a:lnTo>
                    <a:pt x="0" y="12"/>
                  </a:lnTo>
                  <a:lnTo>
                    <a:pt x="0" y="12"/>
                  </a:lnTo>
                  <a:lnTo>
                    <a:pt x="0"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77" name="Freeform 209"/>
            <p:cNvSpPr>
              <a:spLocks/>
            </p:cNvSpPr>
            <p:nvPr/>
          </p:nvSpPr>
          <p:spPr bwMode="auto">
            <a:xfrm>
              <a:off x="2702" y="3726"/>
              <a:ext cx="45" cy="12"/>
            </a:xfrm>
            <a:custGeom>
              <a:avLst/>
              <a:gdLst>
                <a:gd name="T0" fmla="*/ 5 w 136"/>
                <a:gd name="T1" fmla="*/ 35 h 35"/>
                <a:gd name="T2" fmla="*/ 5 w 136"/>
                <a:gd name="T3" fmla="*/ 35 h 35"/>
                <a:gd name="T4" fmla="*/ 21 w 136"/>
                <a:gd name="T5" fmla="*/ 33 h 35"/>
                <a:gd name="T6" fmla="*/ 40 w 136"/>
                <a:gd name="T7" fmla="*/ 31 h 35"/>
                <a:gd name="T8" fmla="*/ 61 w 136"/>
                <a:gd name="T9" fmla="*/ 26 h 35"/>
                <a:gd name="T10" fmla="*/ 80 w 136"/>
                <a:gd name="T11" fmla="*/ 22 h 35"/>
                <a:gd name="T12" fmla="*/ 99 w 136"/>
                <a:gd name="T13" fmla="*/ 17 h 35"/>
                <a:gd name="T14" fmla="*/ 115 w 136"/>
                <a:gd name="T15" fmla="*/ 14 h 35"/>
                <a:gd name="T16" fmla="*/ 127 w 136"/>
                <a:gd name="T17" fmla="*/ 11 h 35"/>
                <a:gd name="T18" fmla="*/ 136 w 136"/>
                <a:gd name="T19" fmla="*/ 11 h 35"/>
                <a:gd name="T20" fmla="*/ 136 w 136"/>
                <a:gd name="T21" fmla="*/ 0 h 35"/>
                <a:gd name="T22" fmla="*/ 127 w 136"/>
                <a:gd name="T23" fmla="*/ 2 h 35"/>
                <a:gd name="T24" fmla="*/ 115 w 136"/>
                <a:gd name="T25" fmla="*/ 4 h 35"/>
                <a:gd name="T26" fmla="*/ 96 w 136"/>
                <a:gd name="T27" fmla="*/ 8 h 35"/>
                <a:gd name="T28" fmla="*/ 78 w 136"/>
                <a:gd name="T29" fmla="*/ 12 h 35"/>
                <a:gd name="T30" fmla="*/ 58 w 136"/>
                <a:gd name="T31" fmla="*/ 17 h 35"/>
                <a:gd name="T32" fmla="*/ 40 w 136"/>
                <a:gd name="T33" fmla="*/ 22 h 35"/>
                <a:gd name="T34" fmla="*/ 21 w 136"/>
                <a:gd name="T35" fmla="*/ 24 h 35"/>
                <a:gd name="T36" fmla="*/ 5 w 136"/>
                <a:gd name="T37" fmla="*/ 26 h 35"/>
                <a:gd name="T38" fmla="*/ 5 w 136"/>
                <a:gd name="T39" fmla="*/ 26 h 35"/>
                <a:gd name="T40" fmla="*/ 5 w 136"/>
                <a:gd name="T41" fmla="*/ 26 h 35"/>
                <a:gd name="T42" fmla="*/ 1 w 136"/>
                <a:gd name="T43" fmla="*/ 27 h 35"/>
                <a:gd name="T44" fmla="*/ 0 w 136"/>
                <a:gd name="T45" fmla="*/ 31 h 35"/>
                <a:gd name="T46" fmla="*/ 1 w 136"/>
                <a:gd name="T47" fmla="*/ 34 h 35"/>
                <a:gd name="T48" fmla="*/ 5 w 136"/>
                <a:gd name="T49"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6" h="35">
                  <a:moveTo>
                    <a:pt x="5" y="35"/>
                  </a:moveTo>
                  <a:lnTo>
                    <a:pt x="5" y="35"/>
                  </a:lnTo>
                  <a:lnTo>
                    <a:pt x="21" y="33"/>
                  </a:lnTo>
                  <a:lnTo>
                    <a:pt x="40" y="31"/>
                  </a:lnTo>
                  <a:lnTo>
                    <a:pt x="61" y="26"/>
                  </a:lnTo>
                  <a:lnTo>
                    <a:pt x="80" y="22"/>
                  </a:lnTo>
                  <a:lnTo>
                    <a:pt x="99" y="17"/>
                  </a:lnTo>
                  <a:lnTo>
                    <a:pt x="115" y="14"/>
                  </a:lnTo>
                  <a:lnTo>
                    <a:pt x="127" y="11"/>
                  </a:lnTo>
                  <a:lnTo>
                    <a:pt x="136" y="11"/>
                  </a:lnTo>
                  <a:lnTo>
                    <a:pt x="136" y="0"/>
                  </a:lnTo>
                  <a:lnTo>
                    <a:pt x="127" y="2"/>
                  </a:lnTo>
                  <a:lnTo>
                    <a:pt x="115" y="4"/>
                  </a:lnTo>
                  <a:lnTo>
                    <a:pt x="96" y="8"/>
                  </a:lnTo>
                  <a:lnTo>
                    <a:pt x="78" y="12"/>
                  </a:lnTo>
                  <a:lnTo>
                    <a:pt x="58" y="17"/>
                  </a:lnTo>
                  <a:lnTo>
                    <a:pt x="40" y="22"/>
                  </a:lnTo>
                  <a:lnTo>
                    <a:pt x="21" y="24"/>
                  </a:lnTo>
                  <a:lnTo>
                    <a:pt x="5" y="26"/>
                  </a:lnTo>
                  <a:lnTo>
                    <a:pt x="5" y="26"/>
                  </a:lnTo>
                  <a:lnTo>
                    <a:pt x="5" y="26"/>
                  </a:lnTo>
                  <a:lnTo>
                    <a:pt x="1" y="27"/>
                  </a:lnTo>
                  <a:lnTo>
                    <a:pt x="0" y="31"/>
                  </a:lnTo>
                  <a:lnTo>
                    <a:pt x="1" y="34"/>
                  </a:lnTo>
                  <a:lnTo>
                    <a:pt x="5" y="3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78" name="Freeform 210"/>
            <p:cNvSpPr>
              <a:spLocks/>
            </p:cNvSpPr>
            <p:nvPr/>
          </p:nvSpPr>
          <p:spPr bwMode="auto">
            <a:xfrm>
              <a:off x="2629" y="3735"/>
              <a:ext cx="75" cy="25"/>
            </a:xfrm>
            <a:custGeom>
              <a:avLst/>
              <a:gdLst>
                <a:gd name="T0" fmla="*/ 5 w 225"/>
                <a:gd name="T1" fmla="*/ 76 h 76"/>
                <a:gd name="T2" fmla="*/ 6 w 225"/>
                <a:gd name="T3" fmla="*/ 76 h 76"/>
                <a:gd name="T4" fmla="*/ 19 w 225"/>
                <a:gd name="T5" fmla="*/ 72 h 76"/>
                <a:gd name="T6" fmla="*/ 33 w 225"/>
                <a:gd name="T7" fmla="*/ 69 h 76"/>
                <a:gd name="T8" fmla="*/ 48 w 225"/>
                <a:gd name="T9" fmla="*/ 64 h 76"/>
                <a:gd name="T10" fmla="*/ 63 w 225"/>
                <a:gd name="T11" fmla="*/ 60 h 76"/>
                <a:gd name="T12" fmla="*/ 78 w 225"/>
                <a:gd name="T13" fmla="*/ 54 h 76"/>
                <a:gd name="T14" fmla="*/ 94 w 225"/>
                <a:gd name="T15" fmla="*/ 49 h 76"/>
                <a:gd name="T16" fmla="*/ 110 w 225"/>
                <a:gd name="T17" fmla="*/ 44 h 76"/>
                <a:gd name="T18" fmla="*/ 126 w 225"/>
                <a:gd name="T19" fmla="*/ 38 h 76"/>
                <a:gd name="T20" fmla="*/ 141 w 225"/>
                <a:gd name="T21" fmla="*/ 33 h 76"/>
                <a:gd name="T22" fmla="*/ 156 w 225"/>
                <a:gd name="T23" fmla="*/ 28 h 76"/>
                <a:gd name="T24" fmla="*/ 170 w 225"/>
                <a:gd name="T25" fmla="*/ 23 h 76"/>
                <a:gd name="T26" fmla="*/ 183 w 225"/>
                <a:gd name="T27" fmla="*/ 18 h 76"/>
                <a:gd name="T28" fmla="*/ 196 w 225"/>
                <a:gd name="T29" fmla="*/ 15 h 76"/>
                <a:gd name="T30" fmla="*/ 207 w 225"/>
                <a:gd name="T31" fmla="*/ 13 h 76"/>
                <a:gd name="T32" fmla="*/ 217 w 225"/>
                <a:gd name="T33" fmla="*/ 10 h 76"/>
                <a:gd name="T34" fmla="*/ 225 w 225"/>
                <a:gd name="T35" fmla="*/ 9 h 76"/>
                <a:gd name="T36" fmla="*/ 225 w 225"/>
                <a:gd name="T37" fmla="*/ 0 h 76"/>
                <a:gd name="T38" fmla="*/ 217 w 225"/>
                <a:gd name="T39" fmla="*/ 1 h 76"/>
                <a:gd name="T40" fmla="*/ 205 w 225"/>
                <a:gd name="T41" fmla="*/ 4 h 76"/>
                <a:gd name="T42" fmla="*/ 194 w 225"/>
                <a:gd name="T43" fmla="*/ 6 h 76"/>
                <a:gd name="T44" fmla="*/ 181 w 225"/>
                <a:gd name="T45" fmla="*/ 9 h 76"/>
                <a:gd name="T46" fmla="*/ 167 w 225"/>
                <a:gd name="T47" fmla="*/ 14 h 76"/>
                <a:gd name="T48" fmla="*/ 154 w 225"/>
                <a:gd name="T49" fmla="*/ 18 h 76"/>
                <a:gd name="T50" fmla="*/ 139 w 225"/>
                <a:gd name="T51" fmla="*/ 24 h 76"/>
                <a:gd name="T52" fmla="*/ 124 w 225"/>
                <a:gd name="T53" fmla="*/ 29 h 76"/>
                <a:gd name="T54" fmla="*/ 108 w 225"/>
                <a:gd name="T55" fmla="*/ 34 h 76"/>
                <a:gd name="T56" fmla="*/ 92 w 225"/>
                <a:gd name="T57" fmla="*/ 40 h 76"/>
                <a:gd name="T58" fmla="*/ 76 w 225"/>
                <a:gd name="T59" fmla="*/ 45 h 76"/>
                <a:gd name="T60" fmla="*/ 61 w 225"/>
                <a:gd name="T61" fmla="*/ 50 h 76"/>
                <a:gd name="T62" fmla="*/ 46 w 225"/>
                <a:gd name="T63" fmla="*/ 55 h 76"/>
                <a:gd name="T64" fmla="*/ 31 w 225"/>
                <a:gd name="T65" fmla="*/ 60 h 76"/>
                <a:gd name="T66" fmla="*/ 16 w 225"/>
                <a:gd name="T67" fmla="*/ 63 h 76"/>
                <a:gd name="T68" fmla="*/ 4 w 225"/>
                <a:gd name="T69" fmla="*/ 67 h 76"/>
                <a:gd name="T70" fmla="*/ 5 w 225"/>
                <a:gd name="T71" fmla="*/ 67 h 76"/>
                <a:gd name="T72" fmla="*/ 4 w 225"/>
                <a:gd name="T73" fmla="*/ 67 h 76"/>
                <a:gd name="T74" fmla="*/ 1 w 225"/>
                <a:gd name="T75" fmla="*/ 69 h 76"/>
                <a:gd name="T76" fmla="*/ 0 w 225"/>
                <a:gd name="T77" fmla="*/ 72 h 76"/>
                <a:gd name="T78" fmla="*/ 3 w 225"/>
                <a:gd name="T79" fmla="*/ 75 h 76"/>
                <a:gd name="T80" fmla="*/ 6 w 225"/>
                <a:gd name="T81" fmla="*/ 76 h 76"/>
                <a:gd name="T82" fmla="*/ 5 w 225"/>
                <a:gd name="T83"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5" h="76">
                  <a:moveTo>
                    <a:pt x="5" y="76"/>
                  </a:moveTo>
                  <a:lnTo>
                    <a:pt x="6" y="76"/>
                  </a:lnTo>
                  <a:lnTo>
                    <a:pt x="19" y="72"/>
                  </a:lnTo>
                  <a:lnTo>
                    <a:pt x="33" y="69"/>
                  </a:lnTo>
                  <a:lnTo>
                    <a:pt x="48" y="64"/>
                  </a:lnTo>
                  <a:lnTo>
                    <a:pt x="63" y="60"/>
                  </a:lnTo>
                  <a:lnTo>
                    <a:pt x="78" y="54"/>
                  </a:lnTo>
                  <a:lnTo>
                    <a:pt x="94" y="49"/>
                  </a:lnTo>
                  <a:lnTo>
                    <a:pt x="110" y="44"/>
                  </a:lnTo>
                  <a:lnTo>
                    <a:pt x="126" y="38"/>
                  </a:lnTo>
                  <a:lnTo>
                    <a:pt x="141" y="33"/>
                  </a:lnTo>
                  <a:lnTo>
                    <a:pt x="156" y="28"/>
                  </a:lnTo>
                  <a:lnTo>
                    <a:pt x="170" y="23"/>
                  </a:lnTo>
                  <a:lnTo>
                    <a:pt x="183" y="18"/>
                  </a:lnTo>
                  <a:lnTo>
                    <a:pt x="196" y="15"/>
                  </a:lnTo>
                  <a:lnTo>
                    <a:pt x="207" y="13"/>
                  </a:lnTo>
                  <a:lnTo>
                    <a:pt x="217" y="10"/>
                  </a:lnTo>
                  <a:lnTo>
                    <a:pt x="225" y="9"/>
                  </a:lnTo>
                  <a:lnTo>
                    <a:pt x="225" y="0"/>
                  </a:lnTo>
                  <a:lnTo>
                    <a:pt x="217" y="1"/>
                  </a:lnTo>
                  <a:lnTo>
                    <a:pt x="205" y="4"/>
                  </a:lnTo>
                  <a:lnTo>
                    <a:pt x="194" y="6"/>
                  </a:lnTo>
                  <a:lnTo>
                    <a:pt x="181" y="9"/>
                  </a:lnTo>
                  <a:lnTo>
                    <a:pt x="167" y="14"/>
                  </a:lnTo>
                  <a:lnTo>
                    <a:pt x="154" y="18"/>
                  </a:lnTo>
                  <a:lnTo>
                    <a:pt x="139" y="24"/>
                  </a:lnTo>
                  <a:lnTo>
                    <a:pt x="124" y="29"/>
                  </a:lnTo>
                  <a:lnTo>
                    <a:pt x="108" y="34"/>
                  </a:lnTo>
                  <a:lnTo>
                    <a:pt x="92" y="40"/>
                  </a:lnTo>
                  <a:lnTo>
                    <a:pt x="76" y="45"/>
                  </a:lnTo>
                  <a:lnTo>
                    <a:pt x="61" y="50"/>
                  </a:lnTo>
                  <a:lnTo>
                    <a:pt x="46" y="55"/>
                  </a:lnTo>
                  <a:lnTo>
                    <a:pt x="31" y="60"/>
                  </a:lnTo>
                  <a:lnTo>
                    <a:pt x="16" y="63"/>
                  </a:lnTo>
                  <a:lnTo>
                    <a:pt x="4" y="67"/>
                  </a:lnTo>
                  <a:lnTo>
                    <a:pt x="5" y="67"/>
                  </a:lnTo>
                  <a:lnTo>
                    <a:pt x="4" y="67"/>
                  </a:lnTo>
                  <a:lnTo>
                    <a:pt x="1" y="69"/>
                  </a:lnTo>
                  <a:lnTo>
                    <a:pt x="0" y="72"/>
                  </a:lnTo>
                  <a:lnTo>
                    <a:pt x="3" y="75"/>
                  </a:lnTo>
                  <a:lnTo>
                    <a:pt x="6" y="76"/>
                  </a:lnTo>
                  <a:lnTo>
                    <a:pt x="5" y="7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79" name="Freeform 211"/>
            <p:cNvSpPr>
              <a:spLocks/>
            </p:cNvSpPr>
            <p:nvPr/>
          </p:nvSpPr>
          <p:spPr bwMode="auto">
            <a:xfrm>
              <a:off x="2608" y="3757"/>
              <a:ext cx="22" cy="12"/>
            </a:xfrm>
            <a:custGeom>
              <a:avLst/>
              <a:gdLst>
                <a:gd name="T0" fmla="*/ 3 w 68"/>
                <a:gd name="T1" fmla="*/ 35 h 35"/>
                <a:gd name="T2" fmla="*/ 3 w 68"/>
                <a:gd name="T3" fmla="*/ 35 h 35"/>
                <a:gd name="T4" fmla="*/ 10 w 68"/>
                <a:gd name="T5" fmla="*/ 33 h 35"/>
                <a:gd name="T6" fmla="*/ 15 w 68"/>
                <a:gd name="T7" fmla="*/ 29 h 35"/>
                <a:gd name="T8" fmla="*/ 24 w 68"/>
                <a:gd name="T9" fmla="*/ 26 h 35"/>
                <a:gd name="T10" fmla="*/ 35 w 68"/>
                <a:gd name="T11" fmla="*/ 21 h 35"/>
                <a:gd name="T12" fmla="*/ 44 w 68"/>
                <a:gd name="T13" fmla="*/ 17 h 35"/>
                <a:gd name="T14" fmla="*/ 53 w 68"/>
                <a:gd name="T15" fmla="*/ 13 h 35"/>
                <a:gd name="T16" fmla="*/ 62 w 68"/>
                <a:gd name="T17" fmla="*/ 10 h 35"/>
                <a:gd name="T18" fmla="*/ 68 w 68"/>
                <a:gd name="T19" fmla="*/ 9 h 35"/>
                <a:gd name="T20" fmla="*/ 68 w 68"/>
                <a:gd name="T21" fmla="*/ 0 h 35"/>
                <a:gd name="T22" fmla="*/ 60 w 68"/>
                <a:gd name="T23" fmla="*/ 1 h 35"/>
                <a:gd name="T24" fmla="*/ 51 w 68"/>
                <a:gd name="T25" fmla="*/ 4 h 35"/>
                <a:gd name="T26" fmla="*/ 42 w 68"/>
                <a:gd name="T27" fmla="*/ 8 h 35"/>
                <a:gd name="T28" fmla="*/ 30 w 68"/>
                <a:gd name="T29" fmla="*/ 12 h 35"/>
                <a:gd name="T30" fmla="*/ 22 w 68"/>
                <a:gd name="T31" fmla="*/ 17 h 35"/>
                <a:gd name="T32" fmla="*/ 13 w 68"/>
                <a:gd name="T33" fmla="*/ 20 h 35"/>
                <a:gd name="T34" fmla="*/ 5 w 68"/>
                <a:gd name="T35" fmla="*/ 24 h 35"/>
                <a:gd name="T36" fmla="*/ 0 w 68"/>
                <a:gd name="T37" fmla="*/ 26 h 35"/>
                <a:gd name="T38" fmla="*/ 0 w 68"/>
                <a:gd name="T39" fmla="*/ 26 h 35"/>
                <a:gd name="T40" fmla="*/ 3 w 68"/>
                <a:gd name="T41"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35">
                  <a:moveTo>
                    <a:pt x="3" y="35"/>
                  </a:moveTo>
                  <a:lnTo>
                    <a:pt x="3" y="35"/>
                  </a:lnTo>
                  <a:lnTo>
                    <a:pt x="10" y="33"/>
                  </a:lnTo>
                  <a:lnTo>
                    <a:pt x="15" y="29"/>
                  </a:lnTo>
                  <a:lnTo>
                    <a:pt x="24" y="26"/>
                  </a:lnTo>
                  <a:lnTo>
                    <a:pt x="35" y="21"/>
                  </a:lnTo>
                  <a:lnTo>
                    <a:pt x="44" y="17"/>
                  </a:lnTo>
                  <a:lnTo>
                    <a:pt x="53" y="13"/>
                  </a:lnTo>
                  <a:lnTo>
                    <a:pt x="62" y="10"/>
                  </a:lnTo>
                  <a:lnTo>
                    <a:pt x="68" y="9"/>
                  </a:lnTo>
                  <a:lnTo>
                    <a:pt x="68" y="0"/>
                  </a:lnTo>
                  <a:lnTo>
                    <a:pt x="60" y="1"/>
                  </a:lnTo>
                  <a:lnTo>
                    <a:pt x="51" y="4"/>
                  </a:lnTo>
                  <a:lnTo>
                    <a:pt x="42" y="8"/>
                  </a:lnTo>
                  <a:lnTo>
                    <a:pt x="30" y="12"/>
                  </a:lnTo>
                  <a:lnTo>
                    <a:pt x="22" y="17"/>
                  </a:lnTo>
                  <a:lnTo>
                    <a:pt x="13" y="20"/>
                  </a:lnTo>
                  <a:lnTo>
                    <a:pt x="5" y="24"/>
                  </a:lnTo>
                  <a:lnTo>
                    <a:pt x="0" y="26"/>
                  </a:lnTo>
                  <a:lnTo>
                    <a:pt x="0" y="26"/>
                  </a:lnTo>
                  <a:lnTo>
                    <a:pt x="3" y="3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80" name="Freeform 212"/>
            <p:cNvSpPr>
              <a:spLocks/>
            </p:cNvSpPr>
            <p:nvPr/>
          </p:nvSpPr>
          <p:spPr bwMode="auto">
            <a:xfrm>
              <a:off x="2580" y="3766"/>
              <a:ext cx="29" cy="27"/>
            </a:xfrm>
            <a:custGeom>
              <a:avLst/>
              <a:gdLst>
                <a:gd name="T0" fmla="*/ 6 w 85"/>
                <a:gd name="T1" fmla="*/ 72 h 81"/>
                <a:gd name="T2" fmla="*/ 7 w 85"/>
                <a:gd name="T3" fmla="*/ 81 h 81"/>
                <a:gd name="T4" fmla="*/ 16 w 85"/>
                <a:gd name="T5" fmla="*/ 74 h 81"/>
                <a:gd name="T6" fmla="*/ 26 w 85"/>
                <a:gd name="T7" fmla="*/ 65 h 81"/>
                <a:gd name="T8" fmla="*/ 39 w 85"/>
                <a:gd name="T9" fmla="*/ 54 h 81"/>
                <a:gd name="T10" fmla="*/ 51 w 85"/>
                <a:gd name="T11" fmla="*/ 42 h 81"/>
                <a:gd name="T12" fmla="*/ 63 w 85"/>
                <a:gd name="T13" fmla="*/ 30 h 81"/>
                <a:gd name="T14" fmla="*/ 73 w 85"/>
                <a:gd name="T15" fmla="*/ 19 h 81"/>
                <a:gd name="T16" fmla="*/ 81 w 85"/>
                <a:gd name="T17" fmla="*/ 11 h 81"/>
                <a:gd name="T18" fmla="*/ 85 w 85"/>
                <a:gd name="T19" fmla="*/ 9 h 81"/>
                <a:gd name="T20" fmla="*/ 82 w 85"/>
                <a:gd name="T21" fmla="*/ 0 h 81"/>
                <a:gd name="T22" fmla="*/ 74 w 85"/>
                <a:gd name="T23" fmla="*/ 4 h 81"/>
                <a:gd name="T24" fmla="*/ 66 w 85"/>
                <a:gd name="T25" fmla="*/ 12 h 81"/>
                <a:gd name="T26" fmla="*/ 56 w 85"/>
                <a:gd name="T27" fmla="*/ 23 h 81"/>
                <a:gd name="T28" fmla="*/ 45 w 85"/>
                <a:gd name="T29" fmla="*/ 35 h 81"/>
                <a:gd name="T30" fmla="*/ 32 w 85"/>
                <a:gd name="T31" fmla="*/ 47 h 81"/>
                <a:gd name="T32" fmla="*/ 19 w 85"/>
                <a:gd name="T33" fmla="*/ 58 h 81"/>
                <a:gd name="T34" fmla="*/ 9 w 85"/>
                <a:gd name="T35" fmla="*/ 67 h 81"/>
                <a:gd name="T36" fmla="*/ 2 w 85"/>
                <a:gd name="T37" fmla="*/ 72 h 81"/>
                <a:gd name="T38" fmla="*/ 3 w 85"/>
                <a:gd name="T39" fmla="*/ 81 h 81"/>
                <a:gd name="T40" fmla="*/ 2 w 85"/>
                <a:gd name="T41" fmla="*/ 72 h 81"/>
                <a:gd name="T42" fmla="*/ 0 w 85"/>
                <a:gd name="T43" fmla="*/ 74 h 81"/>
                <a:gd name="T44" fmla="*/ 0 w 85"/>
                <a:gd name="T45" fmla="*/ 78 h 81"/>
                <a:gd name="T46" fmla="*/ 3 w 85"/>
                <a:gd name="T47" fmla="*/ 81 h 81"/>
                <a:gd name="T48" fmla="*/ 7 w 85"/>
                <a:gd name="T49" fmla="*/ 81 h 81"/>
                <a:gd name="T50" fmla="*/ 6 w 85"/>
                <a:gd name="T51" fmla="*/ 7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5" h="81">
                  <a:moveTo>
                    <a:pt x="6" y="72"/>
                  </a:moveTo>
                  <a:lnTo>
                    <a:pt x="7" y="81"/>
                  </a:lnTo>
                  <a:lnTo>
                    <a:pt x="16" y="74"/>
                  </a:lnTo>
                  <a:lnTo>
                    <a:pt x="26" y="65"/>
                  </a:lnTo>
                  <a:lnTo>
                    <a:pt x="39" y="54"/>
                  </a:lnTo>
                  <a:lnTo>
                    <a:pt x="51" y="42"/>
                  </a:lnTo>
                  <a:lnTo>
                    <a:pt x="63" y="30"/>
                  </a:lnTo>
                  <a:lnTo>
                    <a:pt x="73" y="19"/>
                  </a:lnTo>
                  <a:lnTo>
                    <a:pt x="81" y="11"/>
                  </a:lnTo>
                  <a:lnTo>
                    <a:pt x="85" y="9"/>
                  </a:lnTo>
                  <a:lnTo>
                    <a:pt x="82" y="0"/>
                  </a:lnTo>
                  <a:lnTo>
                    <a:pt x="74" y="4"/>
                  </a:lnTo>
                  <a:lnTo>
                    <a:pt x="66" y="12"/>
                  </a:lnTo>
                  <a:lnTo>
                    <a:pt x="56" y="23"/>
                  </a:lnTo>
                  <a:lnTo>
                    <a:pt x="45" y="35"/>
                  </a:lnTo>
                  <a:lnTo>
                    <a:pt x="32" y="47"/>
                  </a:lnTo>
                  <a:lnTo>
                    <a:pt x="19" y="58"/>
                  </a:lnTo>
                  <a:lnTo>
                    <a:pt x="9" y="67"/>
                  </a:lnTo>
                  <a:lnTo>
                    <a:pt x="2" y="72"/>
                  </a:lnTo>
                  <a:lnTo>
                    <a:pt x="3" y="81"/>
                  </a:lnTo>
                  <a:lnTo>
                    <a:pt x="2" y="72"/>
                  </a:lnTo>
                  <a:lnTo>
                    <a:pt x="0" y="74"/>
                  </a:lnTo>
                  <a:lnTo>
                    <a:pt x="0" y="78"/>
                  </a:lnTo>
                  <a:lnTo>
                    <a:pt x="3" y="81"/>
                  </a:lnTo>
                  <a:lnTo>
                    <a:pt x="7" y="81"/>
                  </a:lnTo>
                  <a:lnTo>
                    <a:pt x="6" y="7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81" name="Freeform 213"/>
            <p:cNvSpPr>
              <a:spLocks/>
            </p:cNvSpPr>
            <p:nvPr/>
          </p:nvSpPr>
          <p:spPr bwMode="auto">
            <a:xfrm>
              <a:off x="2581" y="3790"/>
              <a:ext cx="30" cy="7"/>
            </a:xfrm>
            <a:custGeom>
              <a:avLst/>
              <a:gdLst>
                <a:gd name="T0" fmla="*/ 86 w 90"/>
                <a:gd name="T1" fmla="*/ 11 h 22"/>
                <a:gd name="T2" fmla="*/ 85 w 90"/>
                <a:gd name="T3" fmla="*/ 11 h 22"/>
                <a:gd name="T4" fmla="*/ 79 w 90"/>
                <a:gd name="T5" fmla="*/ 10 h 22"/>
                <a:gd name="T6" fmla="*/ 70 w 90"/>
                <a:gd name="T7" fmla="*/ 10 h 22"/>
                <a:gd name="T8" fmla="*/ 59 w 90"/>
                <a:gd name="T9" fmla="*/ 10 h 22"/>
                <a:gd name="T10" fmla="*/ 47 w 90"/>
                <a:gd name="T11" fmla="*/ 9 h 22"/>
                <a:gd name="T12" fmla="*/ 34 w 90"/>
                <a:gd name="T13" fmla="*/ 7 h 22"/>
                <a:gd name="T14" fmla="*/ 21 w 90"/>
                <a:gd name="T15" fmla="*/ 5 h 22"/>
                <a:gd name="T16" fmla="*/ 12 w 90"/>
                <a:gd name="T17" fmla="*/ 2 h 22"/>
                <a:gd name="T18" fmla="*/ 3 w 90"/>
                <a:gd name="T19" fmla="*/ 0 h 22"/>
                <a:gd name="T20" fmla="*/ 0 w 90"/>
                <a:gd name="T21" fmla="*/ 9 h 22"/>
                <a:gd name="T22" fmla="*/ 10 w 90"/>
                <a:gd name="T23" fmla="*/ 11 h 22"/>
                <a:gd name="T24" fmla="*/ 21 w 90"/>
                <a:gd name="T25" fmla="*/ 14 h 22"/>
                <a:gd name="T26" fmla="*/ 34 w 90"/>
                <a:gd name="T27" fmla="*/ 16 h 22"/>
                <a:gd name="T28" fmla="*/ 47 w 90"/>
                <a:gd name="T29" fmla="*/ 18 h 22"/>
                <a:gd name="T30" fmla="*/ 59 w 90"/>
                <a:gd name="T31" fmla="*/ 19 h 22"/>
                <a:gd name="T32" fmla="*/ 70 w 90"/>
                <a:gd name="T33" fmla="*/ 22 h 22"/>
                <a:gd name="T34" fmla="*/ 79 w 90"/>
                <a:gd name="T35" fmla="*/ 22 h 22"/>
                <a:gd name="T36" fmla="*/ 85 w 90"/>
                <a:gd name="T37" fmla="*/ 21 h 22"/>
                <a:gd name="T38" fmla="*/ 84 w 90"/>
                <a:gd name="T39" fmla="*/ 21 h 22"/>
                <a:gd name="T40" fmla="*/ 85 w 90"/>
                <a:gd name="T41" fmla="*/ 21 h 22"/>
                <a:gd name="T42" fmla="*/ 89 w 90"/>
                <a:gd name="T43" fmla="*/ 19 h 22"/>
                <a:gd name="T44" fmla="*/ 90 w 90"/>
                <a:gd name="T45" fmla="*/ 16 h 22"/>
                <a:gd name="T46" fmla="*/ 89 w 90"/>
                <a:gd name="T47" fmla="*/ 13 h 22"/>
                <a:gd name="T48" fmla="*/ 85 w 90"/>
                <a:gd name="T49" fmla="*/ 11 h 22"/>
                <a:gd name="T50" fmla="*/ 86 w 90"/>
                <a:gd name="T51"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0" h="22">
                  <a:moveTo>
                    <a:pt x="86" y="11"/>
                  </a:moveTo>
                  <a:lnTo>
                    <a:pt x="85" y="11"/>
                  </a:lnTo>
                  <a:lnTo>
                    <a:pt x="79" y="10"/>
                  </a:lnTo>
                  <a:lnTo>
                    <a:pt x="70" y="10"/>
                  </a:lnTo>
                  <a:lnTo>
                    <a:pt x="59" y="10"/>
                  </a:lnTo>
                  <a:lnTo>
                    <a:pt x="47" y="9"/>
                  </a:lnTo>
                  <a:lnTo>
                    <a:pt x="34" y="7"/>
                  </a:lnTo>
                  <a:lnTo>
                    <a:pt x="21" y="5"/>
                  </a:lnTo>
                  <a:lnTo>
                    <a:pt x="12" y="2"/>
                  </a:lnTo>
                  <a:lnTo>
                    <a:pt x="3" y="0"/>
                  </a:lnTo>
                  <a:lnTo>
                    <a:pt x="0" y="9"/>
                  </a:lnTo>
                  <a:lnTo>
                    <a:pt x="10" y="11"/>
                  </a:lnTo>
                  <a:lnTo>
                    <a:pt x="21" y="14"/>
                  </a:lnTo>
                  <a:lnTo>
                    <a:pt x="34" y="16"/>
                  </a:lnTo>
                  <a:lnTo>
                    <a:pt x="47" y="18"/>
                  </a:lnTo>
                  <a:lnTo>
                    <a:pt x="59" y="19"/>
                  </a:lnTo>
                  <a:lnTo>
                    <a:pt x="70" y="22"/>
                  </a:lnTo>
                  <a:lnTo>
                    <a:pt x="79" y="22"/>
                  </a:lnTo>
                  <a:lnTo>
                    <a:pt x="85" y="21"/>
                  </a:lnTo>
                  <a:lnTo>
                    <a:pt x="84" y="21"/>
                  </a:lnTo>
                  <a:lnTo>
                    <a:pt x="85" y="21"/>
                  </a:lnTo>
                  <a:lnTo>
                    <a:pt x="89" y="19"/>
                  </a:lnTo>
                  <a:lnTo>
                    <a:pt x="90" y="16"/>
                  </a:lnTo>
                  <a:lnTo>
                    <a:pt x="89" y="13"/>
                  </a:lnTo>
                  <a:lnTo>
                    <a:pt x="85" y="11"/>
                  </a:lnTo>
                  <a:lnTo>
                    <a:pt x="86"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82" name="Freeform 214"/>
            <p:cNvSpPr>
              <a:spLocks/>
            </p:cNvSpPr>
            <p:nvPr/>
          </p:nvSpPr>
          <p:spPr bwMode="auto">
            <a:xfrm>
              <a:off x="2609" y="3793"/>
              <a:ext cx="16" cy="15"/>
            </a:xfrm>
            <a:custGeom>
              <a:avLst/>
              <a:gdLst>
                <a:gd name="T0" fmla="*/ 38 w 48"/>
                <a:gd name="T1" fmla="*/ 38 h 44"/>
                <a:gd name="T2" fmla="*/ 48 w 48"/>
                <a:gd name="T3" fmla="*/ 39 h 44"/>
                <a:gd name="T4" fmla="*/ 46 w 48"/>
                <a:gd name="T5" fmla="*/ 33 h 44"/>
                <a:gd name="T6" fmla="*/ 41 w 48"/>
                <a:gd name="T7" fmla="*/ 27 h 44"/>
                <a:gd name="T8" fmla="*/ 35 w 48"/>
                <a:gd name="T9" fmla="*/ 21 h 44"/>
                <a:gd name="T10" fmla="*/ 27 w 48"/>
                <a:gd name="T11" fmla="*/ 15 h 44"/>
                <a:gd name="T12" fmla="*/ 21 w 48"/>
                <a:gd name="T13" fmla="*/ 10 h 44"/>
                <a:gd name="T14" fmla="*/ 14 w 48"/>
                <a:gd name="T15" fmla="*/ 6 h 44"/>
                <a:gd name="T16" fmla="*/ 8 w 48"/>
                <a:gd name="T17" fmla="*/ 3 h 44"/>
                <a:gd name="T18" fmla="*/ 2 w 48"/>
                <a:gd name="T19" fmla="*/ 0 h 44"/>
                <a:gd name="T20" fmla="*/ 0 w 48"/>
                <a:gd name="T21" fmla="*/ 10 h 44"/>
                <a:gd name="T22" fmla="*/ 3 w 48"/>
                <a:gd name="T23" fmla="*/ 12 h 44"/>
                <a:gd name="T24" fmla="*/ 9 w 48"/>
                <a:gd name="T25" fmla="*/ 15 h 44"/>
                <a:gd name="T26" fmla="*/ 16 w 48"/>
                <a:gd name="T27" fmla="*/ 19 h 44"/>
                <a:gd name="T28" fmla="*/ 23 w 48"/>
                <a:gd name="T29" fmla="*/ 22 h 44"/>
                <a:gd name="T30" fmla="*/ 29 w 48"/>
                <a:gd name="T31" fmla="*/ 28 h 44"/>
                <a:gd name="T32" fmla="*/ 34 w 48"/>
                <a:gd name="T33" fmla="*/ 34 h 44"/>
                <a:gd name="T34" fmla="*/ 37 w 48"/>
                <a:gd name="T35" fmla="*/ 37 h 44"/>
                <a:gd name="T36" fmla="*/ 37 w 48"/>
                <a:gd name="T37" fmla="*/ 39 h 44"/>
                <a:gd name="T38" fmla="*/ 47 w 48"/>
                <a:gd name="T39" fmla="*/ 41 h 44"/>
                <a:gd name="T40" fmla="*/ 37 w 48"/>
                <a:gd name="T41" fmla="*/ 39 h 44"/>
                <a:gd name="T42" fmla="*/ 39 w 48"/>
                <a:gd name="T43" fmla="*/ 43 h 44"/>
                <a:gd name="T44" fmla="*/ 42 w 48"/>
                <a:gd name="T45" fmla="*/ 44 h 44"/>
                <a:gd name="T46" fmla="*/ 46 w 48"/>
                <a:gd name="T47" fmla="*/ 43 h 44"/>
                <a:gd name="T48" fmla="*/ 48 w 48"/>
                <a:gd name="T49" fmla="*/ 39 h 44"/>
                <a:gd name="T50" fmla="*/ 38 w 48"/>
                <a:gd name="T51" fmla="*/ 3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44">
                  <a:moveTo>
                    <a:pt x="38" y="38"/>
                  </a:moveTo>
                  <a:lnTo>
                    <a:pt x="48" y="39"/>
                  </a:lnTo>
                  <a:lnTo>
                    <a:pt x="46" y="33"/>
                  </a:lnTo>
                  <a:lnTo>
                    <a:pt x="41" y="27"/>
                  </a:lnTo>
                  <a:lnTo>
                    <a:pt x="35" y="21"/>
                  </a:lnTo>
                  <a:lnTo>
                    <a:pt x="27" y="15"/>
                  </a:lnTo>
                  <a:lnTo>
                    <a:pt x="21" y="10"/>
                  </a:lnTo>
                  <a:lnTo>
                    <a:pt x="14" y="6"/>
                  </a:lnTo>
                  <a:lnTo>
                    <a:pt x="8" y="3"/>
                  </a:lnTo>
                  <a:lnTo>
                    <a:pt x="2" y="0"/>
                  </a:lnTo>
                  <a:lnTo>
                    <a:pt x="0" y="10"/>
                  </a:lnTo>
                  <a:lnTo>
                    <a:pt x="3" y="12"/>
                  </a:lnTo>
                  <a:lnTo>
                    <a:pt x="9" y="15"/>
                  </a:lnTo>
                  <a:lnTo>
                    <a:pt x="16" y="19"/>
                  </a:lnTo>
                  <a:lnTo>
                    <a:pt x="23" y="22"/>
                  </a:lnTo>
                  <a:lnTo>
                    <a:pt x="29" y="28"/>
                  </a:lnTo>
                  <a:lnTo>
                    <a:pt x="34" y="34"/>
                  </a:lnTo>
                  <a:lnTo>
                    <a:pt x="37" y="37"/>
                  </a:lnTo>
                  <a:lnTo>
                    <a:pt x="37" y="39"/>
                  </a:lnTo>
                  <a:lnTo>
                    <a:pt x="47" y="41"/>
                  </a:lnTo>
                  <a:lnTo>
                    <a:pt x="37" y="39"/>
                  </a:lnTo>
                  <a:lnTo>
                    <a:pt x="39" y="43"/>
                  </a:lnTo>
                  <a:lnTo>
                    <a:pt x="42" y="44"/>
                  </a:lnTo>
                  <a:lnTo>
                    <a:pt x="46" y="43"/>
                  </a:lnTo>
                  <a:lnTo>
                    <a:pt x="48" y="39"/>
                  </a:lnTo>
                  <a:lnTo>
                    <a:pt x="38" y="3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83" name="Freeform 215"/>
            <p:cNvSpPr>
              <a:spLocks/>
            </p:cNvSpPr>
            <p:nvPr/>
          </p:nvSpPr>
          <p:spPr bwMode="auto">
            <a:xfrm>
              <a:off x="2622" y="3794"/>
              <a:ext cx="4" cy="13"/>
            </a:xfrm>
            <a:custGeom>
              <a:avLst/>
              <a:gdLst>
                <a:gd name="T0" fmla="*/ 0 w 11"/>
                <a:gd name="T1" fmla="*/ 4 h 38"/>
                <a:gd name="T2" fmla="*/ 0 w 11"/>
                <a:gd name="T3" fmla="*/ 3 h 38"/>
                <a:gd name="T4" fmla="*/ 1 w 11"/>
                <a:gd name="T5" fmla="*/ 9 h 38"/>
                <a:gd name="T6" fmla="*/ 2 w 11"/>
                <a:gd name="T7" fmla="*/ 17 h 38"/>
                <a:gd name="T8" fmla="*/ 2 w 11"/>
                <a:gd name="T9" fmla="*/ 27 h 38"/>
                <a:gd name="T10" fmla="*/ 0 w 11"/>
                <a:gd name="T11" fmla="*/ 35 h 38"/>
                <a:gd name="T12" fmla="*/ 9 w 11"/>
                <a:gd name="T13" fmla="*/ 38 h 38"/>
                <a:gd name="T14" fmla="*/ 11 w 11"/>
                <a:gd name="T15" fmla="*/ 27 h 38"/>
                <a:gd name="T16" fmla="*/ 11 w 11"/>
                <a:gd name="T17" fmla="*/ 17 h 38"/>
                <a:gd name="T18" fmla="*/ 10 w 11"/>
                <a:gd name="T19" fmla="*/ 9 h 38"/>
                <a:gd name="T20" fmla="*/ 9 w 11"/>
                <a:gd name="T21" fmla="*/ 1 h 38"/>
                <a:gd name="T22" fmla="*/ 9 w 11"/>
                <a:gd name="T23" fmla="*/ 0 h 38"/>
                <a:gd name="T24" fmla="*/ 0 w 11"/>
                <a:gd name="T25" fmla="*/ 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38">
                  <a:moveTo>
                    <a:pt x="0" y="4"/>
                  </a:moveTo>
                  <a:lnTo>
                    <a:pt x="0" y="3"/>
                  </a:lnTo>
                  <a:lnTo>
                    <a:pt x="1" y="9"/>
                  </a:lnTo>
                  <a:lnTo>
                    <a:pt x="2" y="17"/>
                  </a:lnTo>
                  <a:lnTo>
                    <a:pt x="2" y="27"/>
                  </a:lnTo>
                  <a:lnTo>
                    <a:pt x="0" y="35"/>
                  </a:lnTo>
                  <a:lnTo>
                    <a:pt x="9" y="38"/>
                  </a:lnTo>
                  <a:lnTo>
                    <a:pt x="11" y="27"/>
                  </a:lnTo>
                  <a:lnTo>
                    <a:pt x="11" y="17"/>
                  </a:lnTo>
                  <a:lnTo>
                    <a:pt x="10" y="9"/>
                  </a:lnTo>
                  <a:lnTo>
                    <a:pt x="9" y="1"/>
                  </a:lnTo>
                  <a:lnTo>
                    <a:pt x="9" y="0"/>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84" name="Freeform 216"/>
            <p:cNvSpPr>
              <a:spLocks/>
            </p:cNvSpPr>
            <p:nvPr/>
          </p:nvSpPr>
          <p:spPr bwMode="auto">
            <a:xfrm>
              <a:off x="2622" y="3790"/>
              <a:ext cx="8" cy="6"/>
            </a:xfrm>
            <a:custGeom>
              <a:avLst/>
              <a:gdLst>
                <a:gd name="T0" fmla="*/ 16 w 25"/>
                <a:gd name="T1" fmla="*/ 7 h 16"/>
                <a:gd name="T2" fmla="*/ 21 w 25"/>
                <a:gd name="T3" fmla="*/ 3 h 16"/>
                <a:gd name="T4" fmla="*/ 13 w 25"/>
                <a:gd name="T5" fmla="*/ 0 h 16"/>
                <a:gd name="T6" fmla="*/ 7 w 25"/>
                <a:gd name="T7" fmla="*/ 3 h 16"/>
                <a:gd name="T8" fmla="*/ 0 w 25"/>
                <a:gd name="T9" fmla="*/ 7 h 16"/>
                <a:gd name="T10" fmla="*/ 0 w 25"/>
                <a:gd name="T11" fmla="*/ 16 h 16"/>
                <a:gd name="T12" fmla="*/ 9 w 25"/>
                <a:gd name="T13" fmla="*/ 12 h 16"/>
                <a:gd name="T14" fmla="*/ 9 w 25"/>
                <a:gd name="T15" fmla="*/ 12 h 16"/>
                <a:gd name="T16" fmla="*/ 9 w 25"/>
                <a:gd name="T17" fmla="*/ 12 h 16"/>
                <a:gd name="T18" fmla="*/ 13 w 25"/>
                <a:gd name="T19" fmla="*/ 12 h 16"/>
                <a:gd name="T20" fmla="*/ 19 w 25"/>
                <a:gd name="T21" fmla="*/ 12 h 16"/>
                <a:gd name="T22" fmla="*/ 25 w 25"/>
                <a:gd name="T23" fmla="*/ 7 h 16"/>
                <a:gd name="T24" fmla="*/ 19 w 25"/>
                <a:gd name="T25" fmla="*/ 12 h 16"/>
                <a:gd name="T26" fmla="*/ 23 w 25"/>
                <a:gd name="T27" fmla="*/ 11 h 16"/>
                <a:gd name="T28" fmla="*/ 25 w 25"/>
                <a:gd name="T29" fmla="*/ 8 h 16"/>
                <a:gd name="T30" fmla="*/ 25 w 25"/>
                <a:gd name="T31" fmla="*/ 5 h 16"/>
                <a:gd name="T32" fmla="*/ 21 w 25"/>
                <a:gd name="T33" fmla="*/ 3 h 16"/>
                <a:gd name="T34" fmla="*/ 16 w 25"/>
                <a:gd name="T35" fmla="*/ 7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16">
                  <a:moveTo>
                    <a:pt x="16" y="7"/>
                  </a:moveTo>
                  <a:lnTo>
                    <a:pt x="21" y="3"/>
                  </a:lnTo>
                  <a:lnTo>
                    <a:pt x="13" y="0"/>
                  </a:lnTo>
                  <a:lnTo>
                    <a:pt x="7" y="3"/>
                  </a:lnTo>
                  <a:lnTo>
                    <a:pt x="0" y="7"/>
                  </a:lnTo>
                  <a:lnTo>
                    <a:pt x="0" y="16"/>
                  </a:lnTo>
                  <a:lnTo>
                    <a:pt x="9" y="12"/>
                  </a:lnTo>
                  <a:lnTo>
                    <a:pt x="9" y="12"/>
                  </a:lnTo>
                  <a:lnTo>
                    <a:pt x="9" y="12"/>
                  </a:lnTo>
                  <a:lnTo>
                    <a:pt x="13" y="12"/>
                  </a:lnTo>
                  <a:lnTo>
                    <a:pt x="19" y="12"/>
                  </a:lnTo>
                  <a:lnTo>
                    <a:pt x="25" y="7"/>
                  </a:lnTo>
                  <a:lnTo>
                    <a:pt x="19" y="12"/>
                  </a:lnTo>
                  <a:lnTo>
                    <a:pt x="23" y="11"/>
                  </a:lnTo>
                  <a:lnTo>
                    <a:pt x="25" y="8"/>
                  </a:lnTo>
                  <a:lnTo>
                    <a:pt x="25" y="5"/>
                  </a:lnTo>
                  <a:lnTo>
                    <a:pt x="21" y="3"/>
                  </a:lnTo>
                  <a:lnTo>
                    <a:pt x="16"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85" name="Freeform 217"/>
            <p:cNvSpPr>
              <a:spLocks/>
            </p:cNvSpPr>
            <p:nvPr/>
          </p:nvSpPr>
          <p:spPr bwMode="auto">
            <a:xfrm>
              <a:off x="2627" y="3781"/>
              <a:ext cx="5" cy="12"/>
            </a:xfrm>
            <a:custGeom>
              <a:avLst/>
              <a:gdLst>
                <a:gd name="T0" fmla="*/ 8 w 13"/>
                <a:gd name="T1" fmla="*/ 0 h 36"/>
                <a:gd name="T2" fmla="*/ 7 w 13"/>
                <a:gd name="T3" fmla="*/ 1 h 36"/>
                <a:gd name="T4" fmla="*/ 2 w 13"/>
                <a:gd name="T5" fmla="*/ 9 h 36"/>
                <a:gd name="T6" fmla="*/ 1 w 13"/>
                <a:gd name="T7" fmla="*/ 18 h 36"/>
                <a:gd name="T8" fmla="*/ 1 w 13"/>
                <a:gd name="T9" fmla="*/ 27 h 36"/>
                <a:gd name="T10" fmla="*/ 0 w 13"/>
                <a:gd name="T11" fmla="*/ 36 h 36"/>
                <a:gd name="T12" fmla="*/ 9 w 13"/>
                <a:gd name="T13" fmla="*/ 36 h 36"/>
                <a:gd name="T14" fmla="*/ 10 w 13"/>
                <a:gd name="T15" fmla="*/ 27 h 36"/>
                <a:gd name="T16" fmla="*/ 10 w 13"/>
                <a:gd name="T17" fmla="*/ 18 h 36"/>
                <a:gd name="T18" fmla="*/ 11 w 13"/>
                <a:gd name="T19" fmla="*/ 11 h 36"/>
                <a:gd name="T20" fmla="*/ 13 w 13"/>
                <a:gd name="T21" fmla="*/ 8 h 36"/>
                <a:gd name="T22" fmla="*/ 12 w 13"/>
                <a:gd name="T23" fmla="*/ 9 h 36"/>
                <a:gd name="T24" fmla="*/ 8 w 13"/>
                <a:gd name="T2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36">
                  <a:moveTo>
                    <a:pt x="8" y="0"/>
                  </a:moveTo>
                  <a:lnTo>
                    <a:pt x="7" y="1"/>
                  </a:lnTo>
                  <a:lnTo>
                    <a:pt x="2" y="9"/>
                  </a:lnTo>
                  <a:lnTo>
                    <a:pt x="1" y="18"/>
                  </a:lnTo>
                  <a:lnTo>
                    <a:pt x="1" y="27"/>
                  </a:lnTo>
                  <a:lnTo>
                    <a:pt x="0" y="36"/>
                  </a:lnTo>
                  <a:lnTo>
                    <a:pt x="9" y="36"/>
                  </a:lnTo>
                  <a:lnTo>
                    <a:pt x="10" y="27"/>
                  </a:lnTo>
                  <a:lnTo>
                    <a:pt x="10" y="18"/>
                  </a:lnTo>
                  <a:lnTo>
                    <a:pt x="11" y="11"/>
                  </a:lnTo>
                  <a:lnTo>
                    <a:pt x="13" y="8"/>
                  </a:lnTo>
                  <a:lnTo>
                    <a:pt x="12" y="9"/>
                  </a:lnTo>
                  <a:lnTo>
                    <a:pt x="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86" name="Freeform 218"/>
            <p:cNvSpPr>
              <a:spLocks/>
            </p:cNvSpPr>
            <p:nvPr/>
          </p:nvSpPr>
          <p:spPr bwMode="auto">
            <a:xfrm>
              <a:off x="2630" y="3769"/>
              <a:ext cx="15" cy="15"/>
            </a:xfrm>
            <a:custGeom>
              <a:avLst/>
              <a:gdLst>
                <a:gd name="T0" fmla="*/ 46 w 46"/>
                <a:gd name="T1" fmla="*/ 0 h 43"/>
                <a:gd name="T2" fmla="*/ 46 w 46"/>
                <a:gd name="T3" fmla="*/ 0 h 43"/>
                <a:gd name="T4" fmla="*/ 39 w 46"/>
                <a:gd name="T5" fmla="*/ 3 h 43"/>
                <a:gd name="T6" fmla="*/ 32 w 46"/>
                <a:gd name="T7" fmla="*/ 6 h 43"/>
                <a:gd name="T8" fmla="*/ 26 w 46"/>
                <a:gd name="T9" fmla="*/ 11 h 43"/>
                <a:gd name="T10" fmla="*/ 18 w 46"/>
                <a:gd name="T11" fmla="*/ 16 h 43"/>
                <a:gd name="T12" fmla="*/ 12 w 46"/>
                <a:gd name="T13" fmla="*/ 22 h 43"/>
                <a:gd name="T14" fmla="*/ 7 w 46"/>
                <a:gd name="T15" fmla="*/ 28 h 43"/>
                <a:gd name="T16" fmla="*/ 2 w 46"/>
                <a:gd name="T17" fmla="*/ 32 h 43"/>
                <a:gd name="T18" fmla="*/ 0 w 46"/>
                <a:gd name="T19" fmla="*/ 34 h 43"/>
                <a:gd name="T20" fmla="*/ 4 w 46"/>
                <a:gd name="T21" fmla="*/ 43 h 43"/>
                <a:gd name="T22" fmla="*/ 9 w 46"/>
                <a:gd name="T23" fmla="*/ 39 h 43"/>
                <a:gd name="T24" fmla="*/ 13 w 46"/>
                <a:gd name="T25" fmla="*/ 35 h 43"/>
                <a:gd name="T26" fmla="*/ 19 w 46"/>
                <a:gd name="T27" fmla="*/ 29 h 43"/>
                <a:gd name="T28" fmla="*/ 25 w 46"/>
                <a:gd name="T29" fmla="*/ 23 h 43"/>
                <a:gd name="T30" fmla="*/ 31 w 46"/>
                <a:gd name="T31" fmla="*/ 20 h 43"/>
                <a:gd name="T32" fmla="*/ 36 w 46"/>
                <a:gd name="T33" fmla="*/ 15 h 43"/>
                <a:gd name="T34" fmla="*/ 41 w 46"/>
                <a:gd name="T35" fmla="*/ 12 h 43"/>
                <a:gd name="T36" fmla="*/ 46 w 46"/>
                <a:gd name="T37" fmla="*/ 12 h 43"/>
                <a:gd name="T38" fmla="*/ 46 w 46"/>
                <a:gd name="T39" fmla="*/ 12 h 43"/>
                <a:gd name="T40" fmla="*/ 46 w 46"/>
                <a:gd name="T4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43">
                  <a:moveTo>
                    <a:pt x="46" y="0"/>
                  </a:moveTo>
                  <a:lnTo>
                    <a:pt x="46" y="0"/>
                  </a:lnTo>
                  <a:lnTo>
                    <a:pt x="39" y="3"/>
                  </a:lnTo>
                  <a:lnTo>
                    <a:pt x="32" y="6"/>
                  </a:lnTo>
                  <a:lnTo>
                    <a:pt x="26" y="11"/>
                  </a:lnTo>
                  <a:lnTo>
                    <a:pt x="18" y="16"/>
                  </a:lnTo>
                  <a:lnTo>
                    <a:pt x="12" y="22"/>
                  </a:lnTo>
                  <a:lnTo>
                    <a:pt x="7" y="28"/>
                  </a:lnTo>
                  <a:lnTo>
                    <a:pt x="2" y="32"/>
                  </a:lnTo>
                  <a:lnTo>
                    <a:pt x="0" y="34"/>
                  </a:lnTo>
                  <a:lnTo>
                    <a:pt x="4" y="43"/>
                  </a:lnTo>
                  <a:lnTo>
                    <a:pt x="9" y="39"/>
                  </a:lnTo>
                  <a:lnTo>
                    <a:pt x="13" y="35"/>
                  </a:lnTo>
                  <a:lnTo>
                    <a:pt x="19" y="29"/>
                  </a:lnTo>
                  <a:lnTo>
                    <a:pt x="25" y="23"/>
                  </a:lnTo>
                  <a:lnTo>
                    <a:pt x="31" y="20"/>
                  </a:lnTo>
                  <a:lnTo>
                    <a:pt x="36" y="15"/>
                  </a:lnTo>
                  <a:lnTo>
                    <a:pt x="41" y="12"/>
                  </a:lnTo>
                  <a:lnTo>
                    <a:pt x="46" y="12"/>
                  </a:lnTo>
                  <a:lnTo>
                    <a:pt x="46" y="12"/>
                  </a:lnTo>
                  <a:lnTo>
                    <a:pt x="4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87" name="Freeform 219"/>
            <p:cNvSpPr>
              <a:spLocks/>
            </p:cNvSpPr>
            <p:nvPr/>
          </p:nvSpPr>
          <p:spPr bwMode="auto">
            <a:xfrm>
              <a:off x="2645" y="3769"/>
              <a:ext cx="11" cy="12"/>
            </a:xfrm>
            <a:custGeom>
              <a:avLst/>
              <a:gdLst>
                <a:gd name="T0" fmla="*/ 30 w 32"/>
                <a:gd name="T1" fmla="*/ 30 h 35"/>
                <a:gd name="T2" fmla="*/ 32 w 32"/>
                <a:gd name="T3" fmla="*/ 31 h 35"/>
                <a:gd name="T4" fmla="*/ 28 w 32"/>
                <a:gd name="T5" fmla="*/ 23 h 35"/>
                <a:gd name="T6" fmla="*/ 21 w 32"/>
                <a:gd name="T7" fmla="*/ 14 h 35"/>
                <a:gd name="T8" fmla="*/ 12 w 32"/>
                <a:gd name="T9" fmla="*/ 5 h 35"/>
                <a:gd name="T10" fmla="*/ 0 w 32"/>
                <a:gd name="T11" fmla="*/ 0 h 35"/>
                <a:gd name="T12" fmla="*/ 0 w 32"/>
                <a:gd name="T13" fmla="*/ 12 h 35"/>
                <a:gd name="T14" fmla="*/ 8 w 32"/>
                <a:gd name="T15" fmla="*/ 14 h 35"/>
                <a:gd name="T16" fmla="*/ 14 w 32"/>
                <a:gd name="T17" fmla="*/ 21 h 35"/>
                <a:gd name="T18" fmla="*/ 19 w 32"/>
                <a:gd name="T19" fmla="*/ 28 h 35"/>
                <a:gd name="T20" fmla="*/ 22 w 32"/>
                <a:gd name="T21" fmla="*/ 34 h 35"/>
                <a:gd name="T22" fmla="*/ 24 w 32"/>
                <a:gd name="T23" fmla="*/ 35 h 35"/>
                <a:gd name="T24" fmla="*/ 30 w 32"/>
                <a:gd name="T25" fmla="*/ 3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35">
                  <a:moveTo>
                    <a:pt x="30" y="30"/>
                  </a:moveTo>
                  <a:lnTo>
                    <a:pt x="32" y="31"/>
                  </a:lnTo>
                  <a:lnTo>
                    <a:pt x="28" y="23"/>
                  </a:lnTo>
                  <a:lnTo>
                    <a:pt x="21" y="14"/>
                  </a:lnTo>
                  <a:lnTo>
                    <a:pt x="12" y="5"/>
                  </a:lnTo>
                  <a:lnTo>
                    <a:pt x="0" y="0"/>
                  </a:lnTo>
                  <a:lnTo>
                    <a:pt x="0" y="12"/>
                  </a:lnTo>
                  <a:lnTo>
                    <a:pt x="8" y="14"/>
                  </a:lnTo>
                  <a:lnTo>
                    <a:pt x="14" y="21"/>
                  </a:lnTo>
                  <a:lnTo>
                    <a:pt x="19" y="28"/>
                  </a:lnTo>
                  <a:lnTo>
                    <a:pt x="22" y="34"/>
                  </a:lnTo>
                  <a:lnTo>
                    <a:pt x="24" y="35"/>
                  </a:lnTo>
                  <a:lnTo>
                    <a:pt x="30"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88" name="Freeform 220"/>
            <p:cNvSpPr>
              <a:spLocks/>
            </p:cNvSpPr>
            <p:nvPr/>
          </p:nvSpPr>
          <p:spPr bwMode="auto">
            <a:xfrm>
              <a:off x="2653" y="3779"/>
              <a:ext cx="6" cy="13"/>
            </a:xfrm>
            <a:custGeom>
              <a:avLst/>
              <a:gdLst>
                <a:gd name="T0" fmla="*/ 9 w 17"/>
                <a:gd name="T1" fmla="*/ 28 h 37"/>
                <a:gd name="T2" fmla="*/ 17 w 17"/>
                <a:gd name="T3" fmla="*/ 32 h 37"/>
                <a:gd name="T4" fmla="*/ 14 w 17"/>
                <a:gd name="T5" fmla="*/ 25 h 37"/>
                <a:gd name="T6" fmla="*/ 13 w 17"/>
                <a:gd name="T7" fmla="*/ 15 h 37"/>
                <a:gd name="T8" fmla="*/ 10 w 17"/>
                <a:gd name="T9" fmla="*/ 7 h 37"/>
                <a:gd name="T10" fmla="*/ 6 w 17"/>
                <a:gd name="T11" fmla="*/ 0 h 37"/>
                <a:gd name="T12" fmla="*/ 0 w 17"/>
                <a:gd name="T13" fmla="*/ 5 h 37"/>
                <a:gd name="T14" fmla="*/ 1 w 17"/>
                <a:gd name="T15" fmla="*/ 9 h 37"/>
                <a:gd name="T16" fmla="*/ 4 w 17"/>
                <a:gd name="T17" fmla="*/ 17 h 37"/>
                <a:gd name="T18" fmla="*/ 5 w 17"/>
                <a:gd name="T19" fmla="*/ 25 h 37"/>
                <a:gd name="T20" fmla="*/ 5 w 17"/>
                <a:gd name="T21" fmla="*/ 32 h 37"/>
                <a:gd name="T22" fmla="*/ 13 w 17"/>
                <a:gd name="T23" fmla="*/ 37 h 37"/>
                <a:gd name="T24" fmla="*/ 5 w 17"/>
                <a:gd name="T25" fmla="*/ 32 h 37"/>
                <a:gd name="T26" fmla="*/ 8 w 17"/>
                <a:gd name="T27" fmla="*/ 36 h 37"/>
                <a:gd name="T28" fmla="*/ 11 w 17"/>
                <a:gd name="T29" fmla="*/ 37 h 37"/>
                <a:gd name="T30" fmla="*/ 14 w 17"/>
                <a:gd name="T31" fmla="*/ 36 h 37"/>
                <a:gd name="T32" fmla="*/ 17 w 17"/>
                <a:gd name="T33" fmla="*/ 32 h 37"/>
                <a:gd name="T34" fmla="*/ 9 w 17"/>
                <a:gd name="T35" fmla="*/ 2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37">
                  <a:moveTo>
                    <a:pt x="9" y="28"/>
                  </a:moveTo>
                  <a:lnTo>
                    <a:pt x="17" y="32"/>
                  </a:lnTo>
                  <a:lnTo>
                    <a:pt x="14" y="25"/>
                  </a:lnTo>
                  <a:lnTo>
                    <a:pt x="13" y="15"/>
                  </a:lnTo>
                  <a:lnTo>
                    <a:pt x="10" y="7"/>
                  </a:lnTo>
                  <a:lnTo>
                    <a:pt x="6" y="0"/>
                  </a:lnTo>
                  <a:lnTo>
                    <a:pt x="0" y="5"/>
                  </a:lnTo>
                  <a:lnTo>
                    <a:pt x="1" y="9"/>
                  </a:lnTo>
                  <a:lnTo>
                    <a:pt x="4" y="17"/>
                  </a:lnTo>
                  <a:lnTo>
                    <a:pt x="5" y="25"/>
                  </a:lnTo>
                  <a:lnTo>
                    <a:pt x="5" y="32"/>
                  </a:lnTo>
                  <a:lnTo>
                    <a:pt x="13" y="37"/>
                  </a:lnTo>
                  <a:lnTo>
                    <a:pt x="5" y="32"/>
                  </a:lnTo>
                  <a:lnTo>
                    <a:pt x="8" y="36"/>
                  </a:lnTo>
                  <a:lnTo>
                    <a:pt x="11" y="37"/>
                  </a:lnTo>
                  <a:lnTo>
                    <a:pt x="14" y="36"/>
                  </a:lnTo>
                  <a:lnTo>
                    <a:pt x="17" y="32"/>
                  </a:lnTo>
                  <a:lnTo>
                    <a:pt x="9" y="2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89" name="Freeform 221"/>
            <p:cNvSpPr>
              <a:spLocks/>
            </p:cNvSpPr>
            <p:nvPr/>
          </p:nvSpPr>
          <p:spPr bwMode="auto">
            <a:xfrm>
              <a:off x="2656" y="3787"/>
              <a:ext cx="24" cy="18"/>
            </a:xfrm>
            <a:custGeom>
              <a:avLst/>
              <a:gdLst>
                <a:gd name="T0" fmla="*/ 60 w 70"/>
                <a:gd name="T1" fmla="*/ 47 h 55"/>
                <a:gd name="T2" fmla="*/ 70 w 70"/>
                <a:gd name="T3" fmla="*/ 50 h 55"/>
                <a:gd name="T4" fmla="*/ 66 w 70"/>
                <a:gd name="T5" fmla="*/ 35 h 55"/>
                <a:gd name="T6" fmla="*/ 62 w 70"/>
                <a:gd name="T7" fmla="*/ 23 h 55"/>
                <a:gd name="T8" fmla="*/ 54 w 70"/>
                <a:gd name="T9" fmla="*/ 12 h 55"/>
                <a:gd name="T10" fmla="*/ 43 w 70"/>
                <a:gd name="T11" fmla="*/ 6 h 55"/>
                <a:gd name="T12" fmla="*/ 32 w 70"/>
                <a:gd name="T13" fmla="*/ 2 h 55"/>
                <a:gd name="T14" fmla="*/ 20 w 70"/>
                <a:gd name="T15" fmla="*/ 0 h 55"/>
                <a:gd name="T16" fmla="*/ 9 w 70"/>
                <a:gd name="T17" fmla="*/ 2 h 55"/>
                <a:gd name="T18" fmla="*/ 0 w 70"/>
                <a:gd name="T19" fmla="*/ 6 h 55"/>
                <a:gd name="T20" fmla="*/ 4 w 70"/>
                <a:gd name="T21" fmla="*/ 15 h 55"/>
                <a:gd name="T22" fmla="*/ 11 w 70"/>
                <a:gd name="T23" fmla="*/ 11 h 55"/>
                <a:gd name="T24" fmla="*/ 20 w 70"/>
                <a:gd name="T25" fmla="*/ 11 h 55"/>
                <a:gd name="T26" fmla="*/ 29 w 70"/>
                <a:gd name="T27" fmla="*/ 11 h 55"/>
                <a:gd name="T28" fmla="*/ 39 w 70"/>
                <a:gd name="T29" fmla="*/ 15 h 55"/>
                <a:gd name="T30" fmla="*/ 47 w 70"/>
                <a:gd name="T31" fmla="*/ 19 h 55"/>
                <a:gd name="T32" fmla="*/ 52 w 70"/>
                <a:gd name="T33" fmla="*/ 27 h 55"/>
                <a:gd name="T34" fmla="*/ 57 w 70"/>
                <a:gd name="T35" fmla="*/ 38 h 55"/>
                <a:gd name="T36" fmla="*/ 58 w 70"/>
                <a:gd name="T37" fmla="*/ 50 h 55"/>
                <a:gd name="T38" fmla="*/ 67 w 70"/>
                <a:gd name="T39" fmla="*/ 54 h 55"/>
                <a:gd name="T40" fmla="*/ 58 w 70"/>
                <a:gd name="T41" fmla="*/ 50 h 55"/>
                <a:gd name="T42" fmla="*/ 60 w 70"/>
                <a:gd name="T43" fmla="*/ 54 h 55"/>
                <a:gd name="T44" fmla="*/ 64 w 70"/>
                <a:gd name="T45" fmla="*/ 55 h 55"/>
                <a:gd name="T46" fmla="*/ 67 w 70"/>
                <a:gd name="T47" fmla="*/ 54 h 55"/>
                <a:gd name="T48" fmla="*/ 70 w 70"/>
                <a:gd name="T49" fmla="*/ 50 h 55"/>
                <a:gd name="T50" fmla="*/ 60 w 70"/>
                <a:gd name="T51" fmla="*/ 47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 h="55">
                  <a:moveTo>
                    <a:pt x="60" y="47"/>
                  </a:moveTo>
                  <a:lnTo>
                    <a:pt x="70" y="50"/>
                  </a:lnTo>
                  <a:lnTo>
                    <a:pt x="66" y="35"/>
                  </a:lnTo>
                  <a:lnTo>
                    <a:pt x="62" y="23"/>
                  </a:lnTo>
                  <a:lnTo>
                    <a:pt x="54" y="12"/>
                  </a:lnTo>
                  <a:lnTo>
                    <a:pt x="43" y="6"/>
                  </a:lnTo>
                  <a:lnTo>
                    <a:pt x="32" y="2"/>
                  </a:lnTo>
                  <a:lnTo>
                    <a:pt x="20" y="0"/>
                  </a:lnTo>
                  <a:lnTo>
                    <a:pt x="9" y="2"/>
                  </a:lnTo>
                  <a:lnTo>
                    <a:pt x="0" y="6"/>
                  </a:lnTo>
                  <a:lnTo>
                    <a:pt x="4" y="15"/>
                  </a:lnTo>
                  <a:lnTo>
                    <a:pt x="11" y="11"/>
                  </a:lnTo>
                  <a:lnTo>
                    <a:pt x="20" y="11"/>
                  </a:lnTo>
                  <a:lnTo>
                    <a:pt x="29" y="11"/>
                  </a:lnTo>
                  <a:lnTo>
                    <a:pt x="39" y="15"/>
                  </a:lnTo>
                  <a:lnTo>
                    <a:pt x="47" y="19"/>
                  </a:lnTo>
                  <a:lnTo>
                    <a:pt x="52" y="27"/>
                  </a:lnTo>
                  <a:lnTo>
                    <a:pt x="57" y="38"/>
                  </a:lnTo>
                  <a:lnTo>
                    <a:pt x="58" y="50"/>
                  </a:lnTo>
                  <a:lnTo>
                    <a:pt x="67" y="54"/>
                  </a:lnTo>
                  <a:lnTo>
                    <a:pt x="58" y="50"/>
                  </a:lnTo>
                  <a:lnTo>
                    <a:pt x="60" y="54"/>
                  </a:lnTo>
                  <a:lnTo>
                    <a:pt x="64" y="55"/>
                  </a:lnTo>
                  <a:lnTo>
                    <a:pt x="67" y="54"/>
                  </a:lnTo>
                  <a:lnTo>
                    <a:pt x="70" y="50"/>
                  </a:lnTo>
                  <a:lnTo>
                    <a:pt x="60" y="4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90" name="Freeform 222"/>
            <p:cNvSpPr>
              <a:spLocks/>
            </p:cNvSpPr>
            <p:nvPr/>
          </p:nvSpPr>
          <p:spPr bwMode="auto">
            <a:xfrm>
              <a:off x="2676" y="3797"/>
              <a:ext cx="14" cy="8"/>
            </a:xfrm>
            <a:custGeom>
              <a:avLst/>
              <a:gdLst>
                <a:gd name="T0" fmla="*/ 40 w 40"/>
                <a:gd name="T1" fmla="*/ 2 h 22"/>
                <a:gd name="T2" fmla="*/ 40 w 40"/>
                <a:gd name="T3" fmla="*/ 1 h 22"/>
                <a:gd name="T4" fmla="*/ 36 w 40"/>
                <a:gd name="T5" fmla="*/ 0 h 22"/>
                <a:gd name="T6" fmla="*/ 31 w 40"/>
                <a:gd name="T7" fmla="*/ 0 h 22"/>
                <a:gd name="T8" fmla="*/ 26 w 40"/>
                <a:gd name="T9" fmla="*/ 1 h 22"/>
                <a:gd name="T10" fmla="*/ 20 w 40"/>
                <a:gd name="T11" fmla="*/ 3 h 22"/>
                <a:gd name="T12" fmla="*/ 14 w 40"/>
                <a:gd name="T13" fmla="*/ 6 h 22"/>
                <a:gd name="T14" fmla="*/ 10 w 40"/>
                <a:gd name="T15" fmla="*/ 8 h 22"/>
                <a:gd name="T16" fmla="*/ 5 w 40"/>
                <a:gd name="T17" fmla="*/ 10 h 22"/>
                <a:gd name="T18" fmla="*/ 0 w 40"/>
                <a:gd name="T19" fmla="*/ 15 h 22"/>
                <a:gd name="T20" fmla="*/ 7 w 40"/>
                <a:gd name="T21" fmla="*/ 22 h 22"/>
                <a:gd name="T22" fmla="*/ 10 w 40"/>
                <a:gd name="T23" fmla="*/ 19 h 22"/>
                <a:gd name="T24" fmla="*/ 14 w 40"/>
                <a:gd name="T25" fmla="*/ 17 h 22"/>
                <a:gd name="T26" fmla="*/ 19 w 40"/>
                <a:gd name="T27" fmla="*/ 15 h 22"/>
                <a:gd name="T28" fmla="*/ 24 w 40"/>
                <a:gd name="T29" fmla="*/ 12 h 22"/>
                <a:gd name="T30" fmla="*/ 28 w 40"/>
                <a:gd name="T31" fmla="*/ 10 h 22"/>
                <a:gd name="T32" fmla="*/ 31 w 40"/>
                <a:gd name="T33" fmla="*/ 9 h 22"/>
                <a:gd name="T34" fmla="*/ 36 w 40"/>
                <a:gd name="T35" fmla="*/ 9 h 22"/>
                <a:gd name="T36" fmla="*/ 36 w 40"/>
                <a:gd name="T37" fmla="*/ 10 h 22"/>
                <a:gd name="T38" fmla="*/ 36 w 40"/>
                <a:gd name="T39" fmla="*/ 9 h 22"/>
                <a:gd name="T40" fmla="*/ 40 w 40"/>
                <a:gd name="T41"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22">
                  <a:moveTo>
                    <a:pt x="40" y="2"/>
                  </a:moveTo>
                  <a:lnTo>
                    <a:pt x="40" y="1"/>
                  </a:lnTo>
                  <a:lnTo>
                    <a:pt x="36" y="0"/>
                  </a:lnTo>
                  <a:lnTo>
                    <a:pt x="31" y="0"/>
                  </a:lnTo>
                  <a:lnTo>
                    <a:pt x="26" y="1"/>
                  </a:lnTo>
                  <a:lnTo>
                    <a:pt x="20" y="3"/>
                  </a:lnTo>
                  <a:lnTo>
                    <a:pt x="14" y="6"/>
                  </a:lnTo>
                  <a:lnTo>
                    <a:pt x="10" y="8"/>
                  </a:lnTo>
                  <a:lnTo>
                    <a:pt x="5" y="10"/>
                  </a:lnTo>
                  <a:lnTo>
                    <a:pt x="0" y="15"/>
                  </a:lnTo>
                  <a:lnTo>
                    <a:pt x="7" y="22"/>
                  </a:lnTo>
                  <a:lnTo>
                    <a:pt x="10" y="19"/>
                  </a:lnTo>
                  <a:lnTo>
                    <a:pt x="14" y="17"/>
                  </a:lnTo>
                  <a:lnTo>
                    <a:pt x="19" y="15"/>
                  </a:lnTo>
                  <a:lnTo>
                    <a:pt x="24" y="12"/>
                  </a:lnTo>
                  <a:lnTo>
                    <a:pt x="28" y="10"/>
                  </a:lnTo>
                  <a:lnTo>
                    <a:pt x="31" y="9"/>
                  </a:lnTo>
                  <a:lnTo>
                    <a:pt x="36" y="9"/>
                  </a:lnTo>
                  <a:lnTo>
                    <a:pt x="36" y="10"/>
                  </a:lnTo>
                  <a:lnTo>
                    <a:pt x="36" y="9"/>
                  </a:lnTo>
                  <a:lnTo>
                    <a:pt x="4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91" name="Freeform 223"/>
            <p:cNvSpPr>
              <a:spLocks/>
            </p:cNvSpPr>
            <p:nvPr/>
          </p:nvSpPr>
          <p:spPr bwMode="auto">
            <a:xfrm>
              <a:off x="2688" y="3798"/>
              <a:ext cx="11" cy="11"/>
            </a:xfrm>
            <a:custGeom>
              <a:avLst/>
              <a:gdLst>
                <a:gd name="T0" fmla="*/ 30 w 32"/>
                <a:gd name="T1" fmla="*/ 23 h 32"/>
                <a:gd name="T2" fmla="*/ 30 w 32"/>
                <a:gd name="T3" fmla="*/ 23 h 32"/>
                <a:gd name="T4" fmla="*/ 26 w 32"/>
                <a:gd name="T5" fmla="*/ 21 h 32"/>
                <a:gd name="T6" fmla="*/ 18 w 32"/>
                <a:gd name="T7" fmla="*/ 15 h 32"/>
                <a:gd name="T8" fmla="*/ 11 w 32"/>
                <a:gd name="T9" fmla="*/ 6 h 32"/>
                <a:gd name="T10" fmla="*/ 4 w 32"/>
                <a:gd name="T11" fmla="*/ 0 h 32"/>
                <a:gd name="T12" fmla="*/ 0 w 32"/>
                <a:gd name="T13" fmla="*/ 7 h 32"/>
                <a:gd name="T14" fmla="*/ 4 w 32"/>
                <a:gd name="T15" fmla="*/ 13 h 32"/>
                <a:gd name="T16" fmla="*/ 11 w 32"/>
                <a:gd name="T17" fmla="*/ 22 h 32"/>
                <a:gd name="T18" fmla="*/ 22 w 32"/>
                <a:gd name="T19" fmla="*/ 30 h 32"/>
                <a:gd name="T20" fmla="*/ 32 w 32"/>
                <a:gd name="T21" fmla="*/ 32 h 32"/>
                <a:gd name="T22" fmla="*/ 32 w 32"/>
                <a:gd name="T23" fmla="*/ 32 h 32"/>
                <a:gd name="T24" fmla="*/ 30 w 32"/>
                <a:gd name="T2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32">
                  <a:moveTo>
                    <a:pt x="30" y="23"/>
                  </a:moveTo>
                  <a:lnTo>
                    <a:pt x="30" y="23"/>
                  </a:lnTo>
                  <a:lnTo>
                    <a:pt x="26" y="21"/>
                  </a:lnTo>
                  <a:lnTo>
                    <a:pt x="18" y="15"/>
                  </a:lnTo>
                  <a:lnTo>
                    <a:pt x="11" y="6"/>
                  </a:lnTo>
                  <a:lnTo>
                    <a:pt x="4" y="0"/>
                  </a:lnTo>
                  <a:lnTo>
                    <a:pt x="0" y="7"/>
                  </a:lnTo>
                  <a:lnTo>
                    <a:pt x="4" y="13"/>
                  </a:lnTo>
                  <a:lnTo>
                    <a:pt x="11" y="22"/>
                  </a:lnTo>
                  <a:lnTo>
                    <a:pt x="22" y="30"/>
                  </a:lnTo>
                  <a:lnTo>
                    <a:pt x="32" y="32"/>
                  </a:lnTo>
                  <a:lnTo>
                    <a:pt x="32" y="32"/>
                  </a:lnTo>
                  <a:lnTo>
                    <a:pt x="30"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92" name="Freeform 224"/>
            <p:cNvSpPr>
              <a:spLocks/>
            </p:cNvSpPr>
            <p:nvPr/>
          </p:nvSpPr>
          <p:spPr bwMode="auto">
            <a:xfrm>
              <a:off x="2698" y="3805"/>
              <a:ext cx="9" cy="5"/>
            </a:xfrm>
            <a:custGeom>
              <a:avLst/>
              <a:gdLst>
                <a:gd name="T0" fmla="*/ 24 w 27"/>
                <a:gd name="T1" fmla="*/ 2 h 14"/>
                <a:gd name="T2" fmla="*/ 23 w 27"/>
                <a:gd name="T3" fmla="*/ 2 h 14"/>
                <a:gd name="T4" fmla="*/ 20 w 27"/>
                <a:gd name="T5" fmla="*/ 2 h 14"/>
                <a:gd name="T6" fmla="*/ 14 w 27"/>
                <a:gd name="T7" fmla="*/ 2 h 14"/>
                <a:gd name="T8" fmla="*/ 8 w 27"/>
                <a:gd name="T9" fmla="*/ 0 h 14"/>
                <a:gd name="T10" fmla="*/ 0 w 27"/>
                <a:gd name="T11" fmla="*/ 2 h 14"/>
                <a:gd name="T12" fmla="*/ 2 w 27"/>
                <a:gd name="T13" fmla="*/ 11 h 14"/>
                <a:gd name="T14" fmla="*/ 8 w 27"/>
                <a:gd name="T15" fmla="*/ 11 h 14"/>
                <a:gd name="T16" fmla="*/ 14 w 27"/>
                <a:gd name="T17" fmla="*/ 11 h 14"/>
                <a:gd name="T18" fmla="*/ 20 w 27"/>
                <a:gd name="T19" fmla="*/ 14 h 14"/>
                <a:gd name="T20" fmla="*/ 27 w 27"/>
                <a:gd name="T21" fmla="*/ 11 h 14"/>
                <a:gd name="T22" fmla="*/ 26 w 27"/>
                <a:gd name="T23" fmla="*/ 11 h 14"/>
                <a:gd name="T24" fmla="*/ 24 w 27"/>
                <a:gd name="T25"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14">
                  <a:moveTo>
                    <a:pt x="24" y="2"/>
                  </a:moveTo>
                  <a:lnTo>
                    <a:pt x="23" y="2"/>
                  </a:lnTo>
                  <a:lnTo>
                    <a:pt x="20" y="2"/>
                  </a:lnTo>
                  <a:lnTo>
                    <a:pt x="14" y="2"/>
                  </a:lnTo>
                  <a:lnTo>
                    <a:pt x="8" y="0"/>
                  </a:lnTo>
                  <a:lnTo>
                    <a:pt x="0" y="2"/>
                  </a:lnTo>
                  <a:lnTo>
                    <a:pt x="2" y="11"/>
                  </a:lnTo>
                  <a:lnTo>
                    <a:pt x="8" y="11"/>
                  </a:lnTo>
                  <a:lnTo>
                    <a:pt x="14" y="11"/>
                  </a:lnTo>
                  <a:lnTo>
                    <a:pt x="20" y="14"/>
                  </a:lnTo>
                  <a:lnTo>
                    <a:pt x="27" y="11"/>
                  </a:lnTo>
                  <a:lnTo>
                    <a:pt x="26" y="11"/>
                  </a:lnTo>
                  <a:lnTo>
                    <a:pt x="24"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93" name="Freeform 225"/>
            <p:cNvSpPr>
              <a:spLocks/>
            </p:cNvSpPr>
            <p:nvPr/>
          </p:nvSpPr>
          <p:spPr bwMode="auto">
            <a:xfrm>
              <a:off x="2706" y="3800"/>
              <a:ext cx="9" cy="9"/>
            </a:xfrm>
            <a:custGeom>
              <a:avLst/>
              <a:gdLst>
                <a:gd name="T0" fmla="*/ 25 w 25"/>
                <a:gd name="T1" fmla="*/ 0 h 25"/>
                <a:gd name="T2" fmla="*/ 24 w 25"/>
                <a:gd name="T3" fmla="*/ 0 h 25"/>
                <a:gd name="T4" fmla="*/ 16 w 25"/>
                <a:gd name="T5" fmla="*/ 2 h 25"/>
                <a:gd name="T6" fmla="*/ 8 w 25"/>
                <a:gd name="T7" fmla="*/ 8 h 25"/>
                <a:gd name="T8" fmla="*/ 2 w 25"/>
                <a:gd name="T9" fmla="*/ 14 h 25"/>
                <a:gd name="T10" fmla="*/ 0 w 25"/>
                <a:gd name="T11" fmla="*/ 16 h 25"/>
                <a:gd name="T12" fmla="*/ 2 w 25"/>
                <a:gd name="T13" fmla="*/ 25 h 25"/>
                <a:gd name="T14" fmla="*/ 9 w 25"/>
                <a:gd name="T15" fmla="*/ 21 h 25"/>
                <a:gd name="T16" fmla="*/ 15 w 25"/>
                <a:gd name="T17" fmla="*/ 15 h 25"/>
                <a:gd name="T18" fmla="*/ 20 w 25"/>
                <a:gd name="T19" fmla="*/ 12 h 25"/>
                <a:gd name="T20" fmla="*/ 24 w 25"/>
                <a:gd name="T21" fmla="*/ 9 h 25"/>
                <a:gd name="T22" fmla="*/ 23 w 25"/>
                <a:gd name="T23" fmla="*/ 9 h 25"/>
                <a:gd name="T24" fmla="*/ 25 w 25"/>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25">
                  <a:moveTo>
                    <a:pt x="25" y="0"/>
                  </a:moveTo>
                  <a:lnTo>
                    <a:pt x="24" y="0"/>
                  </a:lnTo>
                  <a:lnTo>
                    <a:pt x="16" y="2"/>
                  </a:lnTo>
                  <a:lnTo>
                    <a:pt x="8" y="8"/>
                  </a:lnTo>
                  <a:lnTo>
                    <a:pt x="2" y="14"/>
                  </a:lnTo>
                  <a:lnTo>
                    <a:pt x="0" y="16"/>
                  </a:lnTo>
                  <a:lnTo>
                    <a:pt x="2" y="25"/>
                  </a:lnTo>
                  <a:lnTo>
                    <a:pt x="9" y="21"/>
                  </a:lnTo>
                  <a:lnTo>
                    <a:pt x="15" y="15"/>
                  </a:lnTo>
                  <a:lnTo>
                    <a:pt x="20" y="12"/>
                  </a:lnTo>
                  <a:lnTo>
                    <a:pt x="24" y="9"/>
                  </a:lnTo>
                  <a:lnTo>
                    <a:pt x="23" y="9"/>
                  </a:lnTo>
                  <a:lnTo>
                    <a:pt x="2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94" name="Freeform 226"/>
            <p:cNvSpPr>
              <a:spLocks/>
            </p:cNvSpPr>
            <p:nvPr/>
          </p:nvSpPr>
          <p:spPr bwMode="auto">
            <a:xfrm>
              <a:off x="2714" y="3800"/>
              <a:ext cx="10" cy="7"/>
            </a:xfrm>
            <a:custGeom>
              <a:avLst/>
              <a:gdLst>
                <a:gd name="T0" fmla="*/ 26 w 30"/>
                <a:gd name="T1" fmla="*/ 12 h 21"/>
                <a:gd name="T2" fmla="*/ 30 w 30"/>
                <a:gd name="T3" fmla="*/ 14 h 21"/>
                <a:gd name="T4" fmla="*/ 24 w 30"/>
                <a:gd name="T5" fmla="*/ 7 h 21"/>
                <a:gd name="T6" fmla="*/ 14 w 30"/>
                <a:gd name="T7" fmla="*/ 3 h 21"/>
                <a:gd name="T8" fmla="*/ 8 w 30"/>
                <a:gd name="T9" fmla="*/ 2 h 21"/>
                <a:gd name="T10" fmla="*/ 2 w 30"/>
                <a:gd name="T11" fmla="*/ 0 h 21"/>
                <a:gd name="T12" fmla="*/ 0 w 30"/>
                <a:gd name="T13" fmla="*/ 9 h 21"/>
                <a:gd name="T14" fmla="*/ 5 w 30"/>
                <a:gd name="T15" fmla="*/ 12 h 21"/>
                <a:gd name="T16" fmla="*/ 12 w 30"/>
                <a:gd name="T17" fmla="*/ 13 h 21"/>
                <a:gd name="T18" fmla="*/ 19 w 30"/>
                <a:gd name="T19" fmla="*/ 16 h 21"/>
                <a:gd name="T20" fmla="*/ 21 w 30"/>
                <a:gd name="T21" fmla="*/ 18 h 21"/>
                <a:gd name="T22" fmla="*/ 26 w 30"/>
                <a:gd name="T23" fmla="*/ 21 h 21"/>
                <a:gd name="T24" fmla="*/ 21 w 30"/>
                <a:gd name="T25" fmla="*/ 18 h 21"/>
                <a:gd name="T26" fmla="*/ 24 w 30"/>
                <a:gd name="T27" fmla="*/ 21 h 21"/>
                <a:gd name="T28" fmla="*/ 28 w 30"/>
                <a:gd name="T29" fmla="*/ 21 h 21"/>
                <a:gd name="T30" fmla="*/ 30 w 30"/>
                <a:gd name="T31" fmla="*/ 17 h 21"/>
                <a:gd name="T32" fmla="*/ 30 w 30"/>
                <a:gd name="T33" fmla="*/ 14 h 21"/>
                <a:gd name="T34" fmla="*/ 26 w 30"/>
                <a:gd name="T35"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21">
                  <a:moveTo>
                    <a:pt x="26" y="12"/>
                  </a:moveTo>
                  <a:lnTo>
                    <a:pt x="30" y="14"/>
                  </a:lnTo>
                  <a:lnTo>
                    <a:pt x="24" y="7"/>
                  </a:lnTo>
                  <a:lnTo>
                    <a:pt x="14" y="3"/>
                  </a:lnTo>
                  <a:lnTo>
                    <a:pt x="8" y="2"/>
                  </a:lnTo>
                  <a:lnTo>
                    <a:pt x="2" y="0"/>
                  </a:lnTo>
                  <a:lnTo>
                    <a:pt x="0" y="9"/>
                  </a:lnTo>
                  <a:lnTo>
                    <a:pt x="5" y="12"/>
                  </a:lnTo>
                  <a:lnTo>
                    <a:pt x="12" y="13"/>
                  </a:lnTo>
                  <a:lnTo>
                    <a:pt x="19" y="16"/>
                  </a:lnTo>
                  <a:lnTo>
                    <a:pt x="21" y="18"/>
                  </a:lnTo>
                  <a:lnTo>
                    <a:pt x="26" y="21"/>
                  </a:lnTo>
                  <a:lnTo>
                    <a:pt x="21" y="18"/>
                  </a:lnTo>
                  <a:lnTo>
                    <a:pt x="24" y="21"/>
                  </a:lnTo>
                  <a:lnTo>
                    <a:pt x="28" y="21"/>
                  </a:lnTo>
                  <a:lnTo>
                    <a:pt x="30" y="17"/>
                  </a:lnTo>
                  <a:lnTo>
                    <a:pt x="30" y="14"/>
                  </a:lnTo>
                  <a:lnTo>
                    <a:pt x="26"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95" name="Freeform 227"/>
            <p:cNvSpPr>
              <a:spLocks/>
            </p:cNvSpPr>
            <p:nvPr/>
          </p:nvSpPr>
          <p:spPr bwMode="auto">
            <a:xfrm>
              <a:off x="2723" y="3803"/>
              <a:ext cx="18" cy="8"/>
            </a:xfrm>
            <a:custGeom>
              <a:avLst/>
              <a:gdLst>
                <a:gd name="T0" fmla="*/ 54 w 54"/>
                <a:gd name="T1" fmla="*/ 22 h 24"/>
                <a:gd name="T2" fmla="*/ 54 w 54"/>
                <a:gd name="T3" fmla="*/ 22 h 24"/>
                <a:gd name="T4" fmla="*/ 50 w 54"/>
                <a:gd name="T5" fmla="*/ 16 h 24"/>
                <a:gd name="T6" fmla="*/ 45 w 54"/>
                <a:gd name="T7" fmla="*/ 12 h 24"/>
                <a:gd name="T8" fmla="*/ 39 w 54"/>
                <a:gd name="T9" fmla="*/ 8 h 24"/>
                <a:gd name="T10" fmla="*/ 31 w 54"/>
                <a:gd name="T11" fmla="*/ 6 h 24"/>
                <a:gd name="T12" fmla="*/ 24 w 54"/>
                <a:gd name="T13" fmla="*/ 4 h 24"/>
                <a:gd name="T14" fmla="*/ 15 w 54"/>
                <a:gd name="T15" fmla="*/ 3 h 24"/>
                <a:gd name="T16" fmla="*/ 7 w 54"/>
                <a:gd name="T17" fmla="*/ 0 h 24"/>
                <a:gd name="T18" fmla="*/ 0 w 54"/>
                <a:gd name="T19" fmla="*/ 3 h 24"/>
                <a:gd name="T20" fmla="*/ 0 w 54"/>
                <a:gd name="T21" fmla="*/ 12 h 24"/>
                <a:gd name="T22" fmla="*/ 7 w 54"/>
                <a:gd name="T23" fmla="*/ 12 h 24"/>
                <a:gd name="T24" fmla="*/ 15 w 54"/>
                <a:gd name="T25" fmla="*/ 12 h 24"/>
                <a:gd name="T26" fmla="*/ 22 w 54"/>
                <a:gd name="T27" fmla="*/ 13 h 24"/>
                <a:gd name="T28" fmla="*/ 28 w 54"/>
                <a:gd name="T29" fmla="*/ 15 h 24"/>
                <a:gd name="T30" fmla="*/ 34 w 54"/>
                <a:gd name="T31" fmla="*/ 17 h 24"/>
                <a:gd name="T32" fmla="*/ 40 w 54"/>
                <a:gd name="T33" fmla="*/ 21 h 24"/>
                <a:gd name="T34" fmla="*/ 43 w 54"/>
                <a:gd name="T35" fmla="*/ 23 h 24"/>
                <a:gd name="T36" fmla="*/ 45 w 54"/>
                <a:gd name="T37" fmla="*/ 24 h 24"/>
                <a:gd name="T38" fmla="*/ 45 w 54"/>
                <a:gd name="T39" fmla="*/ 24 h 24"/>
                <a:gd name="T40" fmla="*/ 54 w 54"/>
                <a:gd name="T41"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24">
                  <a:moveTo>
                    <a:pt x="54" y="22"/>
                  </a:moveTo>
                  <a:lnTo>
                    <a:pt x="54" y="22"/>
                  </a:lnTo>
                  <a:lnTo>
                    <a:pt x="50" y="16"/>
                  </a:lnTo>
                  <a:lnTo>
                    <a:pt x="45" y="12"/>
                  </a:lnTo>
                  <a:lnTo>
                    <a:pt x="39" y="8"/>
                  </a:lnTo>
                  <a:lnTo>
                    <a:pt x="31" y="6"/>
                  </a:lnTo>
                  <a:lnTo>
                    <a:pt x="24" y="4"/>
                  </a:lnTo>
                  <a:lnTo>
                    <a:pt x="15" y="3"/>
                  </a:lnTo>
                  <a:lnTo>
                    <a:pt x="7" y="0"/>
                  </a:lnTo>
                  <a:lnTo>
                    <a:pt x="0" y="3"/>
                  </a:lnTo>
                  <a:lnTo>
                    <a:pt x="0" y="12"/>
                  </a:lnTo>
                  <a:lnTo>
                    <a:pt x="7" y="12"/>
                  </a:lnTo>
                  <a:lnTo>
                    <a:pt x="15" y="12"/>
                  </a:lnTo>
                  <a:lnTo>
                    <a:pt x="22" y="13"/>
                  </a:lnTo>
                  <a:lnTo>
                    <a:pt x="28" y="15"/>
                  </a:lnTo>
                  <a:lnTo>
                    <a:pt x="34" y="17"/>
                  </a:lnTo>
                  <a:lnTo>
                    <a:pt x="40" y="21"/>
                  </a:lnTo>
                  <a:lnTo>
                    <a:pt x="43" y="23"/>
                  </a:lnTo>
                  <a:lnTo>
                    <a:pt x="45" y="24"/>
                  </a:lnTo>
                  <a:lnTo>
                    <a:pt x="45" y="24"/>
                  </a:lnTo>
                  <a:lnTo>
                    <a:pt x="54" y="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96" name="Freeform 228"/>
            <p:cNvSpPr>
              <a:spLocks/>
            </p:cNvSpPr>
            <p:nvPr/>
          </p:nvSpPr>
          <p:spPr bwMode="auto">
            <a:xfrm>
              <a:off x="2738" y="3811"/>
              <a:ext cx="8" cy="17"/>
            </a:xfrm>
            <a:custGeom>
              <a:avLst/>
              <a:gdLst>
                <a:gd name="T0" fmla="*/ 22 w 24"/>
                <a:gd name="T1" fmla="*/ 42 h 51"/>
                <a:gd name="T2" fmla="*/ 24 w 24"/>
                <a:gd name="T3" fmla="*/ 42 h 51"/>
                <a:gd name="T4" fmla="*/ 20 w 24"/>
                <a:gd name="T5" fmla="*/ 38 h 51"/>
                <a:gd name="T6" fmla="*/ 16 w 24"/>
                <a:gd name="T7" fmla="*/ 25 h 51"/>
                <a:gd name="T8" fmla="*/ 11 w 24"/>
                <a:gd name="T9" fmla="*/ 11 h 51"/>
                <a:gd name="T10" fmla="*/ 9 w 24"/>
                <a:gd name="T11" fmla="*/ 0 h 51"/>
                <a:gd name="T12" fmla="*/ 0 w 24"/>
                <a:gd name="T13" fmla="*/ 2 h 51"/>
                <a:gd name="T14" fmla="*/ 2 w 24"/>
                <a:gd name="T15" fmla="*/ 14 h 51"/>
                <a:gd name="T16" fmla="*/ 6 w 24"/>
                <a:gd name="T17" fmla="*/ 27 h 51"/>
                <a:gd name="T18" fmla="*/ 11 w 24"/>
                <a:gd name="T19" fmla="*/ 42 h 51"/>
                <a:gd name="T20" fmla="*/ 19 w 24"/>
                <a:gd name="T21" fmla="*/ 51 h 51"/>
                <a:gd name="T22" fmla="*/ 20 w 24"/>
                <a:gd name="T23" fmla="*/ 51 h 51"/>
                <a:gd name="T24" fmla="*/ 22 w 24"/>
                <a:gd name="T25" fmla="*/ 4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1">
                  <a:moveTo>
                    <a:pt x="22" y="42"/>
                  </a:moveTo>
                  <a:lnTo>
                    <a:pt x="24" y="42"/>
                  </a:lnTo>
                  <a:lnTo>
                    <a:pt x="20" y="38"/>
                  </a:lnTo>
                  <a:lnTo>
                    <a:pt x="16" y="25"/>
                  </a:lnTo>
                  <a:lnTo>
                    <a:pt x="11" y="11"/>
                  </a:lnTo>
                  <a:lnTo>
                    <a:pt x="9" y="0"/>
                  </a:lnTo>
                  <a:lnTo>
                    <a:pt x="0" y="2"/>
                  </a:lnTo>
                  <a:lnTo>
                    <a:pt x="2" y="14"/>
                  </a:lnTo>
                  <a:lnTo>
                    <a:pt x="6" y="27"/>
                  </a:lnTo>
                  <a:lnTo>
                    <a:pt x="11" y="42"/>
                  </a:lnTo>
                  <a:lnTo>
                    <a:pt x="19" y="51"/>
                  </a:lnTo>
                  <a:lnTo>
                    <a:pt x="20" y="51"/>
                  </a:lnTo>
                  <a:lnTo>
                    <a:pt x="22" y="4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97" name="Freeform 229"/>
            <p:cNvSpPr>
              <a:spLocks/>
            </p:cNvSpPr>
            <p:nvPr/>
          </p:nvSpPr>
          <p:spPr bwMode="auto">
            <a:xfrm>
              <a:off x="2744" y="3825"/>
              <a:ext cx="6" cy="7"/>
            </a:xfrm>
            <a:custGeom>
              <a:avLst/>
              <a:gdLst>
                <a:gd name="T0" fmla="*/ 18 w 18"/>
                <a:gd name="T1" fmla="*/ 22 h 22"/>
                <a:gd name="T2" fmla="*/ 18 w 18"/>
                <a:gd name="T3" fmla="*/ 22 h 22"/>
                <a:gd name="T4" fmla="*/ 16 w 18"/>
                <a:gd name="T5" fmla="*/ 16 h 22"/>
                <a:gd name="T6" fmla="*/ 14 w 18"/>
                <a:gd name="T7" fmla="*/ 9 h 22"/>
                <a:gd name="T8" fmla="*/ 9 w 18"/>
                <a:gd name="T9" fmla="*/ 4 h 22"/>
                <a:gd name="T10" fmla="*/ 2 w 18"/>
                <a:gd name="T11" fmla="*/ 0 h 22"/>
                <a:gd name="T12" fmla="*/ 0 w 18"/>
                <a:gd name="T13" fmla="*/ 9 h 22"/>
                <a:gd name="T14" fmla="*/ 2 w 18"/>
                <a:gd name="T15" fmla="*/ 11 h 22"/>
                <a:gd name="T16" fmla="*/ 5 w 18"/>
                <a:gd name="T17" fmla="*/ 14 h 22"/>
                <a:gd name="T18" fmla="*/ 7 w 18"/>
                <a:gd name="T19" fmla="*/ 19 h 22"/>
                <a:gd name="T20" fmla="*/ 7 w 18"/>
                <a:gd name="T21" fmla="*/ 22 h 22"/>
                <a:gd name="T22" fmla="*/ 7 w 18"/>
                <a:gd name="T23" fmla="*/ 22 h 22"/>
                <a:gd name="T24" fmla="*/ 18 w 18"/>
                <a:gd name="T2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22">
                  <a:moveTo>
                    <a:pt x="18" y="22"/>
                  </a:moveTo>
                  <a:lnTo>
                    <a:pt x="18" y="22"/>
                  </a:lnTo>
                  <a:lnTo>
                    <a:pt x="16" y="16"/>
                  </a:lnTo>
                  <a:lnTo>
                    <a:pt x="14" y="9"/>
                  </a:lnTo>
                  <a:lnTo>
                    <a:pt x="9" y="4"/>
                  </a:lnTo>
                  <a:lnTo>
                    <a:pt x="2" y="0"/>
                  </a:lnTo>
                  <a:lnTo>
                    <a:pt x="0" y="9"/>
                  </a:lnTo>
                  <a:lnTo>
                    <a:pt x="2" y="11"/>
                  </a:lnTo>
                  <a:lnTo>
                    <a:pt x="5" y="14"/>
                  </a:lnTo>
                  <a:lnTo>
                    <a:pt x="7" y="19"/>
                  </a:lnTo>
                  <a:lnTo>
                    <a:pt x="7" y="22"/>
                  </a:lnTo>
                  <a:lnTo>
                    <a:pt x="7" y="22"/>
                  </a:lnTo>
                  <a:lnTo>
                    <a:pt x="18" y="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98" name="Freeform 230"/>
            <p:cNvSpPr>
              <a:spLocks/>
            </p:cNvSpPr>
            <p:nvPr/>
          </p:nvSpPr>
          <p:spPr bwMode="auto">
            <a:xfrm>
              <a:off x="2738" y="3832"/>
              <a:ext cx="12" cy="12"/>
            </a:xfrm>
            <a:custGeom>
              <a:avLst/>
              <a:gdLst>
                <a:gd name="T0" fmla="*/ 4 w 36"/>
                <a:gd name="T1" fmla="*/ 24 h 36"/>
                <a:gd name="T2" fmla="*/ 6 w 36"/>
                <a:gd name="T3" fmla="*/ 34 h 36"/>
                <a:gd name="T4" fmla="*/ 18 w 36"/>
                <a:gd name="T5" fmla="*/ 28 h 36"/>
                <a:gd name="T6" fmla="*/ 26 w 36"/>
                <a:gd name="T7" fmla="*/ 18 h 36"/>
                <a:gd name="T8" fmla="*/ 33 w 36"/>
                <a:gd name="T9" fmla="*/ 9 h 36"/>
                <a:gd name="T10" fmla="*/ 36 w 36"/>
                <a:gd name="T11" fmla="*/ 0 h 36"/>
                <a:gd name="T12" fmla="*/ 25 w 36"/>
                <a:gd name="T13" fmla="*/ 0 h 36"/>
                <a:gd name="T14" fmla="*/ 24 w 36"/>
                <a:gd name="T15" fmla="*/ 5 h 36"/>
                <a:gd name="T16" fmla="*/ 19 w 36"/>
                <a:gd name="T17" fmla="*/ 12 h 36"/>
                <a:gd name="T18" fmla="*/ 11 w 36"/>
                <a:gd name="T19" fmla="*/ 21 h 36"/>
                <a:gd name="T20" fmla="*/ 3 w 36"/>
                <a:gd name="T21" fmla="*/ 25 h 36"/>
                <a:gd name="T22" fmla="*/ 4 w 36"/>
                <a:gd name="T23" fmla="*/ 36 h 36"/>
                <a:gd name="T24" fmla="*/ 3 w 36"/>
                <a:gd name="T25" fmla="*/ 25 h 36"/>
                <a:gd name="T26" fmla="*/ 1 w 36"/>
                <a:gd name="T27" fmla="*/ 28 h 36"/>
                <a:gd name="T28" fmla="*/ 0 w 36"/>
                <a:gd name="T29" fmla="*/ 31 h 36"/>
                <a:gd name="T30" fmla="*/ 2 w 36"/>
                <a:gd name="T31" fmla="*/ 33 h 36"/>
                <a:gd name="T32" fmla="*/ 6 w 36"/>
                <a:gd name="T33" fmla="*/ 34 h 36"/>
                <a:gd name="T34" fmla="*/ 4 w 36"/>
                <a:gd name="T35"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36">
                  <a:moveTo>
                    <a:pt x="4" y="24"/>
                  </a:moveTo>
                  <a:lnTo>
                    <a:pt x="6" y="34"/>
                  </a:lnTo>
                  <a:lnTo>
                    <a:pt x="18" y="28"/>
                  </a:lnTo>
                  <a:lnTo>
                    <a:pt x="26" y="18"/>
                  </a:lnTo>
                  <a:lnTo>
                    <a:pt x="33" y="9"/>
                  </a:lnTo>
                  <a:lnTo>
                    <a:pt x="36" y="0"/>
                  </a:lnTo>
                  <a:lnTo>
                    <a:pt x="25" y="0"/>
                  </a:lnTo>
                  <a:lnTo>
                    <a:pt x="24" y="5"/>
                  </a:lnTo>
                  <a:lnTo>
                    <a:pt x="19" y="12"/>
                  </a:lnTo>
                  <a:lnTo>
                    <a:pt x="11" y="21"/>
                  </a:lnTo>
                  <a:lnTo>
                    <a:pt x="3" y="25"/>
                  </a:lnTo>
                  <a:lnTo>
                    <a:pt x="4" y="36"/>
                  </a:lnTo>
                  <a:lnTo>
                    <a:pt x="3" y="25"/>
                  </a:lnTo>
                  <a:lnTo>
                    <a:pt x="1" y="28"/>
                  </a:lnTo>
                  <a:lnTo>
                    <a:pt x="0" y="31"/>
                  </a:lnTo>
                  <a:lnTo>
                    <a:pt x="2" y="33"/>
                  </a:lnTo>
                  <a:lnTo>
                    <a:pt x="6" y="34"/>
                  </a:lnTo>
                  <a:lnTo>
                    <a:pt x="4"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799" name="Freeform 231"/>
            <p:cNvSpPr>
              <a:spLocks/>
            </p:cNvSpPr>
            <p:nvPr/>
          </p:nvSpPr>
          <p:spPr bwMode="auto">
            <a:xfrm>
              <a:off x="2740" y="3840"/>
              <a:ext cx="15" cy="12"/>
            </a:xfrm>
            <a:custGeom>
              <a:avLst/>
              <a:gdLst>
                <a:gd name="T0" fmla="*/ 47 w 47"/>
                <a:gd name="T1" fmla="*/ 36 h 36"/>
                <a:gd name="T2" fmla="*/ 47 w 47"/>
                <a:gd name="T3" fmla="*/ 36 h 36"/>
                <a:gd name="T4" fmla="*/ 47 w 47"/>
                <a:gd name="T5" fmla="*/ 29 h 36"/>
                <a:gd name="T6" fmla="*/ 45 w 47"/>
                <a:gd name="T7" fmla="*/ 23 h 36"/>
                <a:gd name="T8" fmla="*/ 40 w 47"/>
                <a:gd name="T9" fmla="*/ 16 h 36"/>
                <a:gd name="T10" fmla="*/ 36 w 47"/>
                <a:gd name="T11" fmla="*/ 12 h 36"/>
                <a:gd name="T12" fmla="*/ 29 w 47"/>
                <a:gd name="T13" fmla="*/ 7 h 36"/>
                <a:gd name="T14" fmla="*/ 20 w 47"/>
                <a:gd name="T15" fmla="*/ 4 h 36"/>
                <a:gd name="T16" fmla="*/ 11 w 47"/>
                <a:gd name="T17" fmla="*/ 2 h 36"/>
                <a:gd name="T18" fmla="*/ 0 w 47"/>
                <a:gd name="T19" fmla="*/ 0 h 36"/>
                <a:gd name="T20" fmla="*/ 0 w 47"/>
                <a:gd name="T21" fmla="*/ 12 h 36"/>
                <a:gd name="T22" fmla="*/ 11 w 47"/>
                <a:gd name="T23" fmla="*/ 12 h 36"/>
                <a:gd name="T24" fmla="*/ 18 w 47"/>
                <a:gd name="T25" fmla="*/ 13 h 36"/>
                <a:gd name="T26" fmla="*/ 24 w 47"/>
                <a:gd name="T27" fmla="*/ 16 h 36"/>
                <a:gd name="T28" fmla="*/ 29 w 47"/>
                <a:gd name="T29" fmla="*/ 18 h 36"/>
                <a:gd name="T30" fmla="*/ 34 w 47"/>
                <a:gd name="T31" fmla="*/ 23 h 36"/>
                <a:gd name="T32" fmla="*/ 36 w 47"/>
                <a:gd name="T33" fmla="*/ 28 h 36"/>
                <a:gd name="T34" fmla="*/ 38 w 47"/>
                <a:gd name="T35" fmla="*/ 31 h 36"/>
                <a:gd name="T36" fmla="*/ 38 w 47"/>
                <a:gd name="T37" fmla="*/ 36 h 36"/>
                <a:gd name="T38" fmla="*/ 38 w 47"/>
                <a:gd name="T39" fmla="*/ 36 h 36"/>
                <a:gd name="T40" fmla="*/ 47 w 47"/>
                <a:gd name="T4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 h="36">
                  <a:moveTo>
                    <a:pt x="47" y="36"/>
                  </a:moveTo>
                  <a:lnTo>
                    <a:pt x="47" y="36"/>
                  </a:lnTo>
                  <a:lnTo>
                    <a:pt x="47" y="29"/>
                  </a:lnTo>
                  <a:lnTo>
                    <a:pt x="45" y="23"/>
                  </a:lnTo>
                  <a:lnTo>
                    <a:pt x="40" y="16"/>
                  </a:lnTo>
                  <a:lnTo>
                    <a:pt x="36" y="12"/>
                  </a:lnTo>
                  <a:lnTo>
                    <a:pt x="29" y="7"/>
                  </a:lnTo>
                  <a:lnTo>
                    <a:pt x="20" y="4"/>
                  </a:lnTo>
                  <a:lnTo>
                    <a:pt x="11" y="2"/>
                  </a:lnTo>
                  <a:lnTo>
                    <a:pt x="0" y="0"/>
                  </a:lnTo>
                  <a:lnTo>
                    <a:pt x="0" y="12"/>
                  </a:lnTo>
                  <a:lnTo>
                    <a:pt x="11" y="12"/>
                  </a:lnTo>
                  <a:lnTo>
                    <a:pt x="18" y="13"/>
                  </a:lnTo>
                  <a:lnTo>
                    <a:pt x="24" y="16"/>
                  </a:lnTo>
                  <a:lnTo>
                    <a:pt x="29" y="18"/>
                  </a:lnTo>
                  <a:lnTo>
                    <a:pt x="34" y="23"/>
                  </a:lnTo>
                  <a:lnTo>
                    <a:pt x="36" y="28"/>
                  </a:lnTo>
                  <a:lnTo>
                    <a:pt x="38" y="31"/>
                  </a:lnTo>
                  <a:lnTo>
                    <a:pt x="38" y="36"/>
                  </a:lnTo>
                  <a:lnTo>
                    <a:pt x="38" y="36"/>
                  </a:lnTo>
                  <a:lnTo>
                    <a:pt x="47" y="3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00" name="Freeform 232"/>
            <p:cNvSpPr>
              <a:spLocks/>
            </p:cNvSpPr>
            <p:nvPr/>
          </p:nvSpPr>
          <p:spPr bwMode="auto">
            <a:xfrm>
              <a:off x="2743" y="3852"/>
              <a:ext cx="12" cy="14"/>
            </a:xfrm>
            <a:custGeom>
              <a:avLst/>
              <a:gdLst>
                <a:gd name="T0" fmla="*/ 9 w 36"/>
                <a:gd name="T1" fmla="*/ 35 h 42"/>
                <a:gd name="T2" fmla="*/ 9 w 36"/>
                <a:gd name="T3" fmla="*/ 35 h 42"/>
                <a:gd name="T4" fmla="*/ 9 w 36"/>
                <a:gd name="T5" fmla="*/ 35 h 42"/>
                <a:gd name="T6" fmla="*/ 11 w 36"/>
                <a:gd name="T7" fmla="*/ 33 h 42"/>
                <a:gd name="T8" fmla="*/ 13 w 36"/>
                <a:gd name="T9" fmla="*/ 29 h 42"/>
                <a:gd name="T10" fmla="*/ 19 w 36"/>
                <a:gd name="T11" fmla="*/ 25 h 42"/>
                <a:gd name="T12" fmla="*/ 24 w 36"/>
                <a:gd name="T13" fmla="*/ 19 h 42"/>
                <a:gd name="T14" fmla="*/ 29 w 36"/>
                <a:gd name="T15" fmla="*/ 15 h 42"/>
                <a:gd name="T16" fmla="*/ 34 w 36"/>
                <a:gd name="T17" fmla="*/ 8 h 42"/>
                <a:gd name="T18" fmla="*/ 36 w 36"/>
                <a:gd name="T19" fmla="*/ 0 h 42"/>
                <a:gd name="T20" fmla="*/ 27 w 36"/>
                <a:gd name="T21" fmla="*/ 0 h 42"/>
                <a:gd name="T22" fmla="*/ 25 w 36"/>
                <a:gd name="T23" fmla="*/ 3 h 42"/>
                <a:gd name="T24" fmla="*/ 23 w 36"/>
                <a:gd name="T25" fmla="*/ 8 h 42"/>
                <a:gd name="T26" fmla="*/ 17 w 36"/>
                <a:gd name="T27" fmla="*/ 12 h 42"/>
                <a:gd name="T28" fmla="*/ 12 w 36"/>
                <a:gd name="T29" fmla="*/ 18 h 42"/>
                <a:gd name="T30" fmla="*/ 7 w 36"/>
                <a:gd name="T31" fmla="*/ 23 h 42"/>
                <a:gd name="T32" fmla="*/ 2 w 36"/>
                <a:gd name="T33" fmla="*/ 28 h 42"/>
                <a:gd name="T34" fmla="*/ 0 w 36"/>
                <a:gd name="T35" fmla="*/ 35 h 42"/>
                <a:gd name="T36" fmla="*/ 2 w 36"/>
                <a:gd name="T37" fmla="*/ 42 h 42"/>
                <a:gd name="T38" fmla="*/ 2 w 36"/>
                <a:gd name="T39" fmla="*/ 42 h 42"/>
                <a:gd name="T40" fmla="*/ 9 w 36"/>
                <a:gd name="T41"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42">
                  <a:moveTo>
                    <a:pt x="9" y="35"/>
                  </a:moveTo>
                  <a:lnTo>
                    <a:pt x="9" y="35"/>
                  </a:lnTo>
                  <a:lnTo>
                    <a:pt x="9" y="35"/>
                  </a:lnTo>
                  <a:lnTo>
                    <a:pt x="11" y="33"/>
                  </a:lnTo>
                  <a:lnTo>
                    <a:pt x="13" y="29"/>
                  </a:lnTo>
                  <a:lnTo>
                    <a:pt x="19" y="25"/>
                  </a:lnTo>
                  <a:lnTo>
                    <a:pt x="24" y="19"/>
                  </a:lnTo>
                  <a:lnTo>
                    <a:pt x="29" y="15"/>
                  </a:lnTo>
                  <a:lnTo>
                    <a:pt x="34" y="8"/>
                  </a:lnTo>
                  <a:lnTo>
                    <a:pt x="36" y="0"/>
                  </a:lnTo>
                  <a:lnTo>
                    <a:pt x="27" y="0"/>
                  </a:lnTo>
                  <a:lnTo>
                    <a:pt x="25" y="3"/>
                  </a:lnTo>
                  <a:lnTo>
                    <a:pt x="23" y="8"/>
                  </a:lnTo>
                  <a:lnTo>
                    <a:pt x="17" y="12"/>
                  </a:lnTo>
                  <a:lnTo>
                    <a:pt x="12" y="18"/>
                  </a:lnTo>
                  <a:lnTo>
                    <a:pt x="7" y="23"/>
                  </a:lnTo>
                  <a:lnTo>
                    <a:pt x="2" y="28"/>
                  </a:lnTo>
                  <a:lnTo>
                    <a:pt x="0" y="35"/>
                  </a:lnTo>
                  <a:lnTo>
                    <a:pt x="2" y="42"/>
                  </a:lnTo>
                  <a:lnTo>
                    <a:pt x="2" y="42"/>
                  </a:lnTo>
                  <a:lnTo>
                    <a:pt x="9" y="3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01" name="Freeform 233"/>
            <p:cNvSpPr>
              <a:spLocks/>
            </p:cNvSpPr>
            <p:nvPr/>
          </p:nvSpPr>
          <p:spPr bwMode="auto">
            <a:xfrm>
              <a:off x="2744" y="3864"/>
              <a:ext cx="15" cy="6"/>
            </a:xfrm>
            <a:custGeom>
              <a:avLst/>
              <a:gdLst>
                <a:gd name="T0" fmla="*/ 46 w 46"/>
                <a:gd name="T1" fmla="*/ 18 h 18"/>
                <a:gd name="T2" fmla="*/ 46 w 46"/>
                <a:gd name="T3" fmla="*/ 18 h 18"/>
                <a:gd name="T4" fmla="*/ 42 w 46"/>
                <a:gd name="T5" fmla="*/ 10 h 18"/>
                <a:gd name="T6" fmla="*/ 37 w 46"/>
                <a:gd name="T7" fmla="*/ 7 h 18"/>
                <a:gd name="T8" fmla="*/ 32 w 46"/>
                <a:gd name="T9" fmla="*/ 6 h 18"/>
                <a:gd name="T10" fmla="*/ 25 w 46"/>
                <a:gd name="T11" fmla="*/ 5 h 18"/>
                <a:gd name="T12" fmla="*/ 18 w 46"/>
                <a:gd name="T13" fmla="*/ 5 h 18"/>
                <a:gd name="T14" fmla="*/ 14 w 46"/>
                <a:gd name="T15" fmla="*/ 4 h 18"/>
                <a:gd name="T16" fmla="*/ 10 w 46"/>
                <a:gd name="T17" fmla="*/ 2 h 18"/>
                <a:gd name="T18" fmla="*/ 7 w 46"/>
                <a:gd name="T19" fmla="*/ 0 h 18"/>
                <a:gd name="T20" fmla="*/ 0 w 46"/>
                <a:gd name="T21" fmla="*/ 7 h 18"/>
                <a:gd name="T22" fmla="*/ 6 w 46"/>
                <a:gd name="T23" fmla="*/ 12 h 18"/>
                <a:gd name="T24" fmla="*/ 11 w 46"/>
                <a:gd name="T25" fmla="*/ 13 h 18"/>
                <a:gd name="T26" fmla="*/ 18 w 46"/>
                <a:gd name="T27" fmla="*/ 14 h 18"/>
                <a:gd name="T28" fmla="*/ 25 w 46"/>
                <a:gd name="T29" fmla="*/ 14 h 18"/>
                <a:gd name="T30" fmla="*/ 30 w 46"/>
                <a:gd name="T31" fmla="*/ 15 h 18"/>
                <a:gd name="T32" fmla="*/ 34 w 46"/>
                <a:gd name="T33" fmla="*/ 16 h 18"/>
                <a:gd name="T34" fmla="*/ 35 w 46"/>
                <a:gd name="T35" fmla="*/ 17 h 18"/>
                <a:gd name="T36" fmla="*/ 37 w 46"/>
                <a:gd name="T37" fmla="*/ 18 h 18"/>
                <a:gd name="T38" fmla="*/ 37 w 46"/>
                <a:gd name="T39" fmla="*/ 18 h 18"/>
                <a:gd name="T40" fmla="*/ 46 w 46"/>
                <a:gd name="T4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18">
                  <a:moveTo>
                    <a:pt x="46" y="18"/>
                  </a:moveTo>
                  <a:lnTo>
                    <a:pt x="46" y="18"/>
                  </a:lnTo>
                  <a:lnTo>
                    <a:pt x="42" y="10"/>
                  </a:lnTo>
                  <a:lnTo>
                    <a:pt x="37" y="7"/>
                  </a:lnTo>
                  <a:lnTo>
                    <a:pt x="32" y="6"/>
                  </a:lnTo>
                  <a:lnTo>
                    <a:pt x="25" y="5"/>
                  </a:lnTo>
                  <a:lnTo>
                    <a:pt x="18" y="5"/>
                  </a:lnTo>
                  <a:lnTo>
                    <a:pt x="14" y="4"/>
                  </a:lnTo>
                  <a:lnTo>
                    <a:pt x="10" y="2"/>
                  </a:lnTo>
                  <a:lnTo>
                    <a:pt x="7" y="0"/>
                  </a:lnTo>
                  <a:lnTo>
                    <a:pt x="0" y="7"/>
                  </a:lnTo>
                  <a:lnTo>
                    <a:pt x="6" y="12"/>
                  </a:lnTo>
                  <a:lnTo>
                    <a:pt x="11" y="13"/>
                  </a:lnTo>
                  <a:lnTo>
                    <a:pt x="18" y="14"/>
                  </a:lnTo>
                  <a:lnTo>
                    <a:pt x="25" y="14"/>
                  </a:lnTo>
                  <a:lnTo>
                    <a:pt x="30" y="15"/>
                  </a:lnTo>
                  <a:lnTo>
                    <a:pt x="34" y="16"/>
                  </a:lnTo>
                  <a:lnTo>
                    <a:pt x="35" y="17"/>
                  </a:lnTo>
                  <a:lnTo>
                    <a:pt x="37" y="18"/>
                  </a:lnTo>
                  <a:lnTo>
                    <a:pt x="37" y="18"/>
                  </a:lnTo>
                  <a:lnTo>
                    <a:pt x="46"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02" name="Freeform 234"/>
            <p:cNvSpPr>
              <a:spLocks/>
            </p:cNvSpPr>
            <p:nvPr/>
          </p:nvSpPr>
          <p:spPr bwMode="auto">
            <a:xfrm>
              <a:off x="2756" y="3870"/>
              <a:ext cx="4" cy="11"/>
            </a:xfrm>
            <a:custGeom>
              <a:avLst/>
              <a:gdLst>
                <a:gd name="T0" fmla="*/ 8 w 11"/>
                <a:gd name="T1" fmla="*/ 26 h 34"/>
                <a:gd name="T2" fmla="*/ 9 w 11"/>
                <a:gd name="T3" fmla="*/ 30 h 34"/>
                <a:gd name="T4" fmla="*/ 10 w 11"/>
                <a:gd name="T5" fmla="*/ 24 h 34"/>
                <a:gd name="T6" fmla="*/ 11 w 11"/>
                <a:gd name="T7" fmla="*/ 18 h 34"/>
                <a:gd name="T8" fmla="*/ 10 w 11"/>
                <a:gd name="T9" fmla="*/ 10 h 34"/>
                <a:gd name="T10" fmla="*/ 9 w 11"/>
                <a:gd name="T11" fmla="*/ 0 h 34"/>
                <a:gd name="T12" fmla="*/ 0 w 11"/>
                <a:gd name="T13" fmla="*/ 0 h 34"/>
                <a:gd name="T14" fmla="*/ 1 w 11"/>
                <a:gd name="T15" fmla="*/ 10 h 34"/>
                <a:gd name="T16" fmla="*/ 0 w 11"/>
                <a:gd name="T17" fmla="*/ 18 h 34"/>
                <a:gd name="T18" fmla="*/ 1 w 11"/>
                <a:gd name="T19" fmla="*/ 24 h 34"/>
                <a:gd name="T20" fmla="*/ 0 w 11"/>
                <a:gd name="T21" fmla="*/ 28 h 34"/>
                <a:gd name="T22" fmla="*/ 1 w 11"/>
                <a:gd name="T23" fmla="*/ 33 h 34"/>
                <a:gd name="T24" fmla="*/ 0 w 11"/>
                <a:gd name="T25" fmla="*/ 28 h 34"/>
                <a:gd name="T26" fmla="*/ 1 w 11"/>
                <a:gd name="T27" fmla="*/ 31 h 34"/>
                <a:gd name="T28" fmla="*/ 3 w 11"/>
                <a:gd name="T29" fmla="*/ 34 h 34"/>
                <a:gd name="T30" fmla="*/ 6 w 11"/>
                <a:gd name="T31" fmla="*/ 33 h 34"/>
                <a:gd name="T32" fmla="*/ 9 w 11"/>
                <a:gd name="T33" fmla="*/ 30 h 34"/>
                <a:gd name="T34" fmla="*/ 8 w 11"/>
                <a:gd name="T35"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34">
                  <a:moveTo>
                    <a:pt x="8" y="26"/>
                  </a:moveTo>
                  <a:lnTo>
                    <a:pt x="9" y="30"/>
                  </a:lnTo>
                  <a:lnTo>
                    <a:pt x="10" y="24"/>
                  </a:lnTo>
                  <a:lnTo>
                    <a:pt x="11" y="18"/>
                  </a:lnTo>
                  <a:lnTo>
                    <a:pt x="10" y="10"/>
                  </a:lnTo>
                  <a:lnTo>
                    <a:pt x="9" y="0"/>
                  </a:lnTo>
                  <a:lnTo>
                    <a:pt x="0" y="0"/>
                  </a:lnTo>
                  <a:lnTo>
                    <a:pt x="1" y="10"/>
                  </a:lnTo>
                  <a:lnTo>
                    <a:pt x="0" y="18"/>
                  </a:lnTo>
                  <a:lnTo>
                    <a:pt x="1" y="24"/>
                  </a:lnTo>
                  <a:lnTo>
                    <a:pt x="0" y="28"/>
                  </a:lnTo>
                  <a:lnTo>
                    <a:pt x="1" y="33"/>
                  </a:lnTo>
                  <a:lnTo>
                    <a:pt x="0" y="28"/>
                  </a:lnTo>
                  <a:lnTo>
                    <a:pt x="1" y="31"/>
                  </a:lnTo>
                  <a:lnTo>
                    <a:pt x="3" y="34"/>
                  </a:lnTo>
                  <a:lnTo>
                    <a:pt x="6" y="33"/>
                  </a:lnTo>
                  <a:lnTo>
                    <a:pt x="9" y="30"/>
                  </a:lnTo>
                  <a:lnTo>
                    <a:pt x="8" y="2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03" name="Freeform 235"/>
            <p:cNvSpPr>
              <a:spLocks/>
            </p:cNvSpPr>
            <p:nvPr/>
          </p:nvSpPr>
          <p:spPr bwMode="auto">
            <a:xfrm>
              <a:off x="2757" y="3876"/>
              <a:ext cx="18" cy="6"/>
            </a:xfrm>
            <a:custGeom>
              <a:avLst/>
              <a:gdLst>
                <a:gd name="T0" fmla="*/ 46 w 55"/>
                <a:gd name="T1" fmla="*/ 3 h 18"/>
                <a:gd name="T2" fmla="*/ 49 w 55"/>
                <a:gd name="T3" fmla="*/ 0 h 18"/>
                <a:gd name="T4" fmla="*/ 44 w 55"/>
                <a:gd name="T5" fmla="*/ 2 h 18"/>
                <a:gd name="T6" fmla="*/ 38 w 55"/>
                <a:gd name="T7" fmla="*/ 3 h 18"/>
                <a:gd name="T8" fmla="*/ 31 w 55"/>
                <a:gd name="T9" fmla="*/ 5 h 18"/>
                <a:gd name="T10" fmla="*/ 25 w 55"/>
                <a:gd name="T11" fmla="*/ 7 h 18"/>
                <a:gd name="T12" fmla="*/ 18 w 55"/>
                <a:gd name="T13" fmla="*/ 8 h 18"/>
                <a:gd name="T14" fmla="*/ 12 w 55"/>
                <a:gd name="T15" fmla="*/ 7 h 18"/>
                <a:gd name="T16" fmla="*/ 8 w 55"/>
                <a:gd name="T17" fmla="*/ 8 h 18"/>
                <a:gd name="T18" fmla="*/ 7 w 55"/>
                <a:gd name="T19" fmla="*/ 7 h 18"/>
                <a:gd name="T20" fmla="*/ 0 w 55"/>
                <a:gd name="T21" fmla="*/ 14 h 18"/>
                <a:gd name="T22" fmla="*/ 5 w 55"/>
                <a:gd name="T23" fmla="*/ 17 h 18"/>
                <a:gd name="T24" fmla="*/ 12 w 55"/>
                <a:gd name="T25" fmla="*/ 18 h 18"/>
                <a:gd name="T26" fmla="*/ 18 w 55"/>
                <a:gd name="T27" fmla="*/ 17 h 18"/>
                <a:gd name="T28" fmla="*/ 25 w 55"/>
                <a:gd name="T29" fmla="*/ 16 h 18"/>
                <a:gd name="T30" fmla="*/ 33 w 55"/>
                <a:gd name="T31" fmla="*/ 15 h 18"/>
                <a:gd name="T32" fmla="*/ 40 w 55"/>
                <a:gd name="T33" fmla="*/ 12 h 18"/>
                <a:gd name="T34" fmla="*/ 47 w 55"/>
                <a:gd name="T35" fmla="*/ 11 h 18"/>
                <a:gd name="T36" fmla="*/ 51 w 55"/>
                <a:gd name="T37" fmla="*/ 9 h 18"/>
                <a:gd name="T38" fmla="*/ 55 w 55"/>
                <a:gd name="T39" fmla="*/ 5 h 18"/>
                <a:gd name="T40" fmla="*/ 51 w 55"/>
                <a:gd name="T41" fmla="*/ 9 h 18"/>
                <a:gd name="T42" fmla="*/ 55 w 55"/>
                <a:gd name="T43" fmla="*/ 7 h 18"/>
                <a:gd name="T44" fmla="*/ 55 w 55"/>
                <a:gd name="T45" fmla="*/ 3 h 18"/>
                <a:gd name="T46" fmla="*/ 52 w 55"/>
                <a:gd name="T47" fmla="*/ 1 h 18"/>
                <a:gd name="T48" fmla="*/ 49 w 55"/>
                <a:gd name="T49" fmla="*/ 0 h 18"/>
                <a:gd name="T50" fmla="*/ 46 w 55"/>
                <a:gd name="T51"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 h="18">
                  <a:moveTo>
                    <a:pt x="46" y="3"/>
                  </a:moveTo>
                  <a:lnTo>
                    <a:pt x="49" y="0"/>
                  </a:lnTo>
                  <a:lnTo>
                    <a:pt x="44" y="2"/>
                  </a:lnTo>
                  <a:lnTo>
                    <a:pt x="38" y="3"/>
                  </a:lnTo>
                  <a:lnTo>
                    <a:pt x="31" y="5"/>
                  </a:lnTo>
                  <a:lnTo>
                    <a:pt x="25" y="7"/>
                  </a:lnTo>
                  <a:lnTo>
                    <a:pt x="18" y="8"/>
                  </a:lnTo>
                  <a:lnTo>
                    <a:pt x="12" y="7"/>
                  </a:lnTo>
                  <a:lnTo>
                    <a:pt x="8" y="8"/>
                  </a:lnTo>
                  <a:lnTo>
                    <a:pt x="7" y="7"/>
                  </a:lnTo>
                  <a:lnTo>
                    <a:pt x="0" y="14"/>
                  </a:lnTo>
                  <a:lnTo>
                    <a:pt x="5" y="17"/>
                  </a:lnTo>
                  <a:lnTo>
                    <a:pt x="12" y="18"/>
                  </a:lnTo>
                  <a:lnTo>
                    <a:pt x="18" y="17"/>
                  </a:lnTo>
                  <a:lnTo>
                    <a:pt x="25" y="16"/>
                  </a:lnTo>
                  <a:lnTo>
                    <a:pt x="33" y="15"/>
                  </a:lnTo>
                  <a:lnTo>
                    <a:pt x="40" y="12"/>
                  </a:lnTo>
                  <a:lnTo>
                    <a:pt x="47" y="11"/>
                  </a:lnTo>
                  <a:lnTo>
                    <a:pt x="51" y="9"/>
                  </a:lnTo>
                  <a:lnTo>
                    <a:pt x="55" y="5"/>
                  </a:lnTo>
                  <a:lnTo>
                    <a:pt x="51" y="9"/>
                  </a:lnTo>
                  <a:lnTo>
                    <a:pt x="55" y="7"/>
                  </a:lnTo>
                  <a:lnTo>
                    <a:pt x="55" y="3"/>
                  </a:lnTo>
                  <a:lnTo>
                    <a:pt x="52" y="1"/>
                  </a:lnTo>
                  <a:lnTo>
                    <a:pt x="49" y="0"/>
                  </a:lnTo>
                  <a:lnTo>
                    <a:pt x="46"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04" name="Freeform 236"/>
            <p:cNvSpPr>
              <a:spLocks/>
            </p:cNvSpPr>
            <p:nvPr/>
          </p:nvSpPr>
          <p:spPr bwMode="auto">
            <a:xfrm>
              <a:off x="2772" y="3861"/>
              <a:ext cx="16" cy="17"/>
            </a:xfrm>
            <a:custGeom>
              <a:avLst/>
              <a:gdLst>
                <a:gd name="T0" fmla="*/ 38 w 49"/>
                <a:gd name="T1" fmla="*/ 5 h 51"/>
                <a:gd name="T2" fmla="*/ 43 w 49"/>
                <a:gd name="T3" fmla="*/ 0 h 51"/>
                <a:gd name="T4" fmla="*/ 36 w 49"/>
                <a:gd name="T5" fmla="*/ 2 h 51"/>
                <a:gd name="T6" fmla="*/ 29 w 49"/>
                <a:gd name="T7" fmla="*/ 6 h 51"/>
                <a:gd name="T8" fmla="*/ 22 w 49"/>
                <a:gd name="T9" fmla="*/ 11 h 51"/>
                <a:gd name="T10" fmla="*/ 17 w 49"/>
                <a:gd name="T11" fmla="*/ 18 h 51"/>
                <a:gd name="T12" fmla="*/ 11 w 49"/>
                <a:gd name="T13" fmla="*/ 26 h 51"/>
                <a:gd name="T14" fmla="*/ 6 w 49"/>
                <a:gd name="T15" fmla="*/ 33 h 51"/>
                <a:gd name="T16" fmla="*/ 2 w 49"/>
                <a:gd name="T17" fmla="*/ 41 h 51"/>
                <a:gd name="T18" fmla="*/ 0 w 49"/>
                <a:gd name="T19" fmla="*/ 49 h 51"/>
                <a:gd name="T20" fmla="*/ 9 w 49"/>
                <a:gd name="T21" fmla="*/ 51 h 51"/>
                <a:gd name="T22" fmla="*/ 11 w 49"/>
                <a:gd name="T23" fmla="*/ 46 h 51"/>
                <a:gd name="T24" fmla="*/ 16 w 49"/>
                <a:gd name="T25" fmla="*/ 38 h 51"/>
                <a:gd name="T26" fmla="*/ 20 w 49"/>
                <a:gd name="T27" fmla="*/ 31 h 51"/>
                <a:gd name="T28" fmla="*/ 24 w 49"/>
                <a:gd name="T29" fmla="*/ 23 h 51"/>
                <a:gd name="T30" fmla="*/ 29 w 49"/>
                <a:gd name="T31" fmla="*/ 18 h 51"/>
                <a:gd name="T32" fmla="*/ 34 w 49"/>
                <a:gd name="T33" fmla="*/ 15 h 51"/>
                <a:gd name="T34" fmla="*/ 38 w 49"/>
                <a:gd name="T35" fmla="*/ 11 h 51"/>
                <a:gd name="T36" fmla="*/ 43 w 49"/>
                <a:gd name="T37" fmla="*/ 11 h 51"/>
                <a:gd name="T38" fmla="*/ 48 w 49"/>
                <a:gd name="T39" fmla="*/ 7 h 51"/>
                <a:gd name="T40" fmla="*/ 43 w 49"/>
                <a:gd name="T41" fmla="*/ 11 h 51"/>
                <a:gd name="T42" fmla="*/ 46 w 49"/>
                <a:gd name="T43" fmla="*/ 9 h 51"/>
                <a:gd name="T44" fmla="*/ 49 w 49"/>
                <a:gd name="T45" fmla="*/ 6 h 51"/>
                <a:gd name="T46" fmla="*/ 46 w 49"/>
                <a:gd name="T47" fmla="*/ 2 h 51"/>
                <a:gd name="T48" fmla="*/ 43 w 49"/>
                <a:gd name="T49" fmla="*/ 0 h 51"/>
                <a:gd name="T50" fmla="*/ 38 w 49"/>
                <a:gd name="T51" fmla="*/ 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51">
                  <a:moveTo>
                    <a:pt x="38" y="5"/>
                  </a:moveTo>
                  <a:lnTo>
                    <a:pt x="43" y="0"/>
                  </a:lnTo>
                  <a:lnTo>
                    <a:pt x="36" y="2"/>
                  </a:lnTo>
                  <a:lnTo>
                    <a:pt x="29" y="6"/>
                  </a:lnTo>
                  <a:lnTo>
                    <a:pt x="22" y="11"/>
                  </a:lnTo>
                  <a:lnTo>
                    <a:pt x="17" y="18"/>
                  </a:lnTo>
                  <a:lnTo>
                    <a:pt x="11" y="26"/>
                  </a:lnTo>
                  <a:lnTo>
                    <a:pt x="6" y="33"/>
                  </a:lnTo>
                  <a:lnTo>
                    <a:pt x="2" y="41"/>
                  </a:lnTo>
                  <a:lnTo>
                    <a:pt x="0" y="49"/>
                  </a:lnTo>
                  <a:lnTo>
                    <a:pt x="9" y="51"/>
                  </a:lnTo>
                  <a:lnTo>
                    <a:pt x="11" y="46"/>
                  </a:lnTo>
                  <a:lnTo>
                    <a:pt x="16" y="38"/>
                  </a:lnTo>
                  <a:lnTo>
                    <a:pt x="20" y="31"/>
                  </a:lnTo>
                  <a:lnTo>
                    <a:pt x="24" y="23"/>
                  </a:lnTo>
                  <a:lnTo>
                    <a:pt x="29" y="18"/>
                  </a:lnTo>
                  <a:lnTo>
                    <a:pt x="34" y="15"/>
                  </a:lnTo>
                  <a:lnTo>
                    <a:pt x="38" y="11"/>
                  </a:lnTo>
                  <a:lnTo>
                    <a:pt x="43" y="11"/>
                  </a:lnTo>
                  <a:lnTo>
                    <a:pt x="48" y="7"/>
                  </a:lnTo>
                  <a:lnTo>
                    <a:pt x="43" y="11"/>
                  </a:lnTo>
                  <a:lnTo>
                    <a:pt x="46" y="9"/>
                  </a:lnTo>
                  <a:lnTo>
                    <a:pt x="49" y="6"/>
                  </a:lnTo>
                  <a:lnTo>
                    <a:pt x="46" y="2"/>
                  </a:lnTo>
                  <a:lnTo>
                    <a:pt x="43" y="0"/>
                  </a:lnTo>
                  <a:lnTo>
                    <a:pt x="38"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05" name="Freeform 237"/>
            <p:cNvSpPr>
              <a:spLocks/>
            </p:cNvSpPr>
            <p:nvPr/>
          </p:nvSpPr>
          <p:spPr bwMode="auto">
            <a:xfrm>
              <a:off x="2785" y="3854"/>
              <a:ext cx="15" cy="9"/>
            </a:xfrm>
            <a:custGeom>
              <a:avLst/>
              <a:gdLst>
                <a:gd name="T0" fmla="*/ 39 w 47"/>
                <a:gd name="T1" fmla="*/ 6 h 27"/>
                <a:gd name="T2" fmla="*/ 45 w 47"/>
                <a:gd name="T3" fmla="*/ 5 h 27"/>
                <a:gd name="T4" fmla="*/ 35 w 47"/>
                <a:gd name="T5" fmla="*/ 2 h 27"/>
                <a:gd name="T6" fmla="*/ 26 w 47"/>
                <a:gd name="T7" fmla="*/ 0 h 27"/>
                <a:gd name="T8" fmla="*/ 19 w 47"/>
                <a:gd name="T9" fmla="*/ 0 h 27"/>
                <a:gd name="T10" fmla="*/ 13 w 47"/>
                <a:gd name="T11" fmla="*/ 3 h 27"/>
                <a:gd name="T12" fmla="*/ 7 w 47"/>
                <a:gd name="T13" fmla="*/ 9 h 27"/>
                <a:gd name="T14" fmla="*/ 5 w 47"/>
                <a:gd name="T15" fmla="*/ 13 h 27"/>
                <a:gd name="T16" fmla="*/ 3 w 47"/>
                <a:gd name="T17" fmla="*/ 18 h 27"/>
                <a:gd name="T18" fmla="*/ 0 w 47"/>
                <a:gd name="T19" fmla="*/ 25 h 27"/>
                <a:gd name="T20" fmla="*/ 10 w 47"/>
                <a:gd name="T21" fmla="*/ 27 h 27"/>
                <a:gd name="T22" fmla="*/ 12 w 47"/>
                <a:gd name="T23" fmla="*/ 22 h 27"/>
                <a:gd name="T24" fmla="*/ 14 w 47"/>
                <a:gd name="T25" fmla="*/ 18 h 27"/>
                <a:gd name="T26" fmla="*/ 16 w 47"/>
                <a:gd name="T27" fmla="*/ 13 h 27"/>
                <a:gd name="T28" fmla="*/ 18 w 47"/>
                <a:gd name="T29" fmla="*/ 12 h 27"/>
                <a:gd name="T30" fmla="*/ 21 w 47"/>
                <a:gd name="T31" fmla="*/ 10 h 27"/>
                <a:gd name="T32" fmla="*/ 26 w 47"/>
                <a:gd name="T33" fmla="*/ 10 h 27"/>
                <a:gd name="T34" fmla="*/ 32 w 47"/>
                <a:gd name="T35" fmla="*/ 11 h 27"/>
                <a:gd name="T36" fmla="*/ 41 w 47"/>
                <a:gd name="T37" fmla="*/ 14 h 27"/>
                <a:gd name="T38" fmla="*/ 46 w 47"/>
                <a:gd name="T39" fmla="*/ 13 h 27"/>
                <a:gd name="T40" fmla="*/ 41 w 47"/>
                <a:gd name="T41" fmla="*/ 14 h 27"/>
                <a:gd name="T42" fmla="*/ 44 w 47"/>
                <a:gd name="T43" fmla="*/ 14 h 27"/>
                <a:gd name="T44" fmla="*/ 47 w 47"/>
                <a:gd name="T45" fmla="*/ 11 h 27"/>
                <a:gd name="T46" fmla="*/ 47 w 47"/>
                <a:gd name="T47" fmla="*/ 7 h 27"/>
                <a:gd name="T48" fmla="*/ 45 w 47"/>
                <a:gd name="T49" fmla="*/ 5 h 27"/>
                <a:gd name="T50" fmla="*/ 39 w 47"/>
                <a:gd name="T51"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7" h="27">
                  <a:moveTo>
                    <a:pt x="39" y="6"/>
                  </a:moveTo>
                  <a:lnTo>
                    <a:pt x="45" y="5"/>
                  </a:lnTo>
                  <a:lnTo>
                    <a:pt x="35" y="2"/>
                  </a:lnTo>
                  <a:lnTo>
                    <a:pt x="26" y="0"/>
                  </a:lnTo>
                  <a:lnTo>
                    <a:pt x="19" y="0"/>
                  </a:lnTo>
                  <a:lnTo>
                    <a:pt x="13" y="3"/>
                  </a:lnTo>
                  <a:lnTo>
                    <a:pt x="7" y="9"/>
                  </a:lnTo>
                  <a:lnTo>
                    <a:pt x="5" y="13"/>
                  </a:lnTo>
                  <a:lnTo>
                    <a:pt x="3" y="18"/>
                  </a:lnTo>
                  <a:lnTo>
                    <a:pt x="0" y="25"/>
                  </a:lnTo>
                  <a:lnTo>
                    <a:pt x="10" y="27"/>
                  </a:lnTo>
                  <a:lnTo>
                    <a:pt x="12" y="22"/>
                  </a:lnTo>
                  <a:lnTo>
                    <a:pt x="14" y="18"/>
                  </a:lnTo>
                  <a:lnTo>
                    <a:pt x="16" y="13"/>
                  </a:lnTo>
                  <a:lnTo>
                    <a:pt x="18" y="12"/>
                  </a:lnTo>
                  <a:lnTo>
                    <a:pt x="21" y="10"/>
                  </a:lnTo>
                  <a:lnTo>
                    <a:pt x="26" y="10"/>
                  </a:lnTo>
                  <a:lnTo>
                    <a:pt x="32" y="11"/>
                  </a:lnTo>
                  <a:lnTo>
                    <a:pt x="41" y="14"/>
                  </a:lnTo>
                  <a:lnTo>
                    <a:pt x="46" y="13"/>
                  </a:lnTo>
                  <a:lnTo>
                    <a:pt x="41" y="14"/>
                  </a:lnTo>
                  <a:lnTo>
                    <a:pt x="44" y="14"/>
                  </a:lnTo>
                  <a:lnTo>
                    <a:pt x="47" y="11"/>
                  </a:lnTo>
                  <a:lnTo>
                    <a:pt x="47" y="7"/>
                  </a:lnTo>
                  <a:lnTo>
                    <a:pt x="45" y="5"/>
                  </a:lnTo>
                  <a:lnTo>
                    <a:pt x="3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06" name="Freeform 238"/>
            <p:cNvSpPr>
              <a:spLocks/>
            </p:cNvSpPr>
            <p:nvPr/>
          </p:nvSpPr>
          <p:spPr bwMode="auto">
            <a:xfrm>
              <a:off x="2798" y="3850"/>
              <a:ext cx="12" cy="8"/>
            </a:xfrm>
            <a:custGeom>
              <a:avLst/>
              <a:gdLst>
                <a:gd name="T0" fmla="*/ 27 w 36"/>
                <a:gd name="T1" fmla="*/ 8 h 24"/>
                <a:gd name="T2" fmla="*/ 35 w 36"/>
                <a:gd name="T3" fmla="*/ 3 h 24"/>
                <a:gd name="T4" fmla="*/ 26 w 36"/>
                <a:gd name="T5" fmla="*/ 0 h 24"/>
                <a:gd name="T6" fmla="*/ 16 w 36"/>
                <a:gd name="T7" fmla="*/ 3 h 24"/>
                <a:gd name="T8" fmla="*/ 7 w 36"/>
                <a:gd name="T9" fmla="*/ 10 h 24"/>
                <a:gd name="T10" fmla="*/ 0 w 36"/>
                <a:gd name="T11" fmla="*/ 17 h 24"/>
                <a:gd name="T12" fmla="*/ 7 w 36"/>
                <a:gd name="T13" fmla="*/ 24 h 24"/>
                <a:gd name="T14" fmla="*/ 14 w 36"/>
                <a:gd name="T15" fmla="*/ 17 h 24"/>
                <a:gd name="T16" fmla="*/ 21 w 36"/>
                <a:gd name="T17" fmla="*/ 13 h 24"/>
                <a:gd name="T18" fmla="*/ 26 w 36"/>
                <a:gd name="T19" fmla="*/ 9 h 24"/>
                <a:gd name="T20" fmla="*/ 28 w 36"/>
                <a:gd name="T21" fmla="*/ 10 h 24"/>
                <a:gd name="T22" fmla="*/ 36 w 36"/>
                <a:gd name="T23" fmla="*/ 6 h 24"/>
                <a:gd name="T24" fmla="*/ 28 w 36"/>
                <a:gd name="T25" fmla="*/ 10 h 24"/>
                <a:gd name="T26" fmla="*/ 31 w 36"/>
                <a:gd name="T27" fmla="*/ 11 h 24"/>
                <a:gd name="T28" fmla="*/ 35 w 36"/>
                <a:gd name="T29" fmla="*/ 10 h 24"/>
                <a:gd name="T30" fmla="*/ 36 w 36"/>
                <a:gd name="T31" fmla="*/ 7 h 24"/>
                <a:gd name="T32" fmla="*/ 35 w 36"/>
                <a:gd name="T33" fmla="*/ 3 h 24"/>
                <a:gd name="T34" fmla="*/ 27 w 36"/>
                <a:gd name="T35" fmla="*/ 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24">
                  <a:moveTo>
                    <a:pt x="27" y="8"/>
                  </a:moveTo>
                  <a:lnTo>
                    <a:pt x="35" y="3"/>
                  </a:lnTo>
                  <a:lnTo>
                    <a:pt x="26" y="0"/>
                  </a:lnTo>
                  <a:lnTo>
                    <a:pt x="16" y="3"/>
                  </a:lnTo>
                  <a:lnTo>
                    <a:pt x="7" y="10"/>
                  </a:lnTo>
                  <a:lnTo>
                    <a:pt x="0" y="17"/>
                  </a:lnTo>
                  <a:lnTo>
                    <a:pt x="7" y="24"/>
                  </a:lnTo>
                  <a:lnTo>
                    <a:pt x="14" y="17"/>
                  </a:lnTo>
                  <a:lnTo>
                    <a:pt x="21" y="13"/>
                  </a:lnTo>
                  <a:lnTo>
                    <a:pt x="26" y="9"/>
                  </a:lnTo>
                  <a:lnTo>
                    <a:pt x="28" y="10"/>
                  </a:lnTo>
                  <a:lnTo>
                    <a:pt x="36" y="6"/>
                  </a:lnTo>
                  <a:lnTo>
                    <a:pt x="28" y="10"/>
                  </a:lnTo>
                  <a:lnTo>
                    <a:pt x="31" y="11"/>
                  </a:lnTo>
                  <a:lnTo>
                    <a:pt x="35" y="10"/>
                  </a:lnTo>
                  <a:lnTo>
                    <a:pt x="36" y="7"/>
                  </a:lnTo>
                  <a:lnTo>
                    <a:pt x="35" y="3"/>
                  </a:lnTo>
                  <a:lnTo>
                    <a:pt x="27"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07" name="Freeform 239"/>
            <p:cNvSpPr>
              <a:spLocks/>
            </p:cNvSpPr>
            <p:nvPr/>
          </p:nvSpPr>
          <p:spPr bwMode="auto">
            <a:xfrm>
              <a:off x="2804" y="3833"/>
              <a:ext cx="6" cy="20"/>
            </a:xfrm>
            <a:custGeom>
              <a:avLst/>
              <a:gdLst>
                <a:gd name="T0" fmla="*/ 12 w 17"/>
                <a:gd name="T1" fmla="*/ 0 h 59"/>
                <a:gd name="T2" fmla="*/ 10 w 17"/>
                <a:gd name="T3" fmla="*/ 0 h 59"/>
                <a:gd name="T4" fmla="*/ 2 w 17"/>
                <a:gd name="T5" fmla="*/ 12 h 59"/>
                <a:gd name="T6" fmla="*/ 0 w 17"/>
                <a:gd name="T7" fmla="*/ 27 h 59"/>
                <a:gd name="T8" fmla="*/ 3 w 17"/>
                <a:gd name="T9" fmla="*/ 43 h 59"/>
                <a:gd name="T10" fmla="*/ 8 w 17"/>
                <a:gd name="T11" fmla="*/ 59 h 59"/>
                <a:gd name="T12" fmla="*/ 17 w 17"/>
                <a:gd name="T13" fmla="*/ 57 h 59"/>
                <a:gd name="T14" fmla="*/ 12 w 17"/>
                <a:gd name="T15" fmla="*/ 41 h 59"/>
                <a:gd name="T16" fmla="*/ 11 w 17"/>
                <a:gd name="T17" fmla="*/ 27 h 59"/>
                <a:gd name="T18" fmla="*/ 11 w 17"/>
                <a:gd name="T19" fmla="*/ 14 h 59"/>
                <a:gd name="T20" fmla="*/ 15 w 17"/>
                <a:gd name="T21" fmla="*/ 9 h 59"/>
                <a:gd name="T22" fmla="*/ 12 w 17"/>
                <a:gd name="T23" fmla="*/ 9 h 59"/>
                <a:gd name="T24" fmla="*/ 15 w 17"/>
                <a:gd name="T25" fmla="*/ 9 h 59"/>
                <a:gd name="T26" fmla="*/ 17 w 17"/>
                <a:gd name="T27" fmla="*/ 6 h 59"/>
                <a:gd name="T28" fmla="*/ 17 w 17"/>
                <a:gd name="T29" fmla="*/ 2 h 59"/>
                <a:gd name="T30" fmla="*/ 13 w 17"/>
                <a:gd name="T31" fmla="*/ 0 h 59"/>
                <a:gd name="T32" fmla="*/ 10 w 17"/>
                <a:gd name="T33" fmla="*/ 0 h 59"/>
                <a:gd name="T34" fmla="*/ 12 w 17"/>
                <a:gd name="T35"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59">
                  <a:moveTo>
                    <a:pt x="12" y="0"/>
                  </a:moveTo>
                  <a:lnTo>
                    <a:pt x="10" y="0"/>
                  </a:lnTo>
                  <a:lnTo>
                    <a:pt x="2" y="12"/>
                  </a:lnTo>
                  <a:lnTo>
                    <a:pt x="0" y="27"/>
                  </a:lnTo>
                  <a:lnTo>
                    <a:pt x="3" y="43"/>
                  </a:lnTo>
                  <a:lnTo>
                    <a:pt x="8" y="59"/>
                  </a:lnTo>
                  <a:lnTo>
                    <a:pt x="17" y="57"/>
                  </a:lnTo>
                  <a:lnTo>
                    <a:pt x="12" y="41"/>
                  </a:lnTo>
                  <a:lnTo>
                    <a:pt x="11" y="27"/>
                  </a:lnTo>
                  <a:lnTo>
                    <a:pt x="11" y="14"/>
                  </a:lnTo>
                  <a:lnTo>
                    <a:pt x="15" y="9"/>
                  </a:lnTo>
                  <a:lnTo>
                    <a:pt x="12" y="9"/>
                  </a:lnTo>
                  <a:lnTo>
                    <a:pt x="15" y="9"/>
                  </a:lnTo>
                  <a:lnTo>
                    <a:pt x="17" y="6"/>
                  </a:lnTo>
                  <a:lnTo>
                    <a:pt x="17" y="2"/>
                  </a:lnTo>
                  <a:lnTo>
                    <a:pt x="13" y="0"/>
                  </a:lnTo>
                  <a:lnTo>
                    <a:pt x="10" y="0"/>
                  </a:lnTo>
                  <a:lnTo>
                    <a:pt x="1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08" name="Freeform 240"/>
            <p:cNvSpPr>
              <a:spLocks/>
            </p:cNvSpPr>
            <p:nvPr/>
          </p:nvSpPr>
          <p:spPr bwMode="auto">
            <a:xfrm>
              <a:off x="2808" y="3833"/>
              <a:ext cx="23" cy="7"/>
            </a:xfrm>
            <a:custGeom>
              <a:avLst/>
              <a:gdLst>
                <a:gd name="T0" fmla="*/ 62 w 68"/>
                <a:gd name="T1" fmla="*/ 14 h 23"/>
                <a:gd name="T2" fmla="*/ 67 w 68"/>
                <a:gd name="T3" fmla="*/ 15 h 23"/>
                <a:gd name="T4" fmla="*/ 60 w 68"/>
                <a:gd name="T5" fmla="*/ 10 h 23"/>
                <a:gd name="T6" fmla="*/ 52 w 68"/>
                <a:gd name="T7" fmla="*/ 6 h 23"/>
                <a:gd name="T8" fmla="*/ 43 w 68"/>
                <a:gd name="T9" fmla="*/ 4 h 23"/>
                <a:gd name="T10" fmla="*/ 33 w 68"/>
                <a:gd name="T11" fmla="*/ 3 h 23"/>
                <a:gd name="T12" fmla="*/ 24 w 68"/>
                <a:gd name="T13" fmla="*/ 2 h 23"/>
                <a:gd name="T14" fmla="*/ 16 w 68"/>
                <a:gd name="T15" fmla="*/ 0 h 23"/>
                <a:gd name="T16" fmla="*/ 7 w 68"/>
                <a:gd name="T17" fmla="*/ 0 h 23"/>
                <a:gd name="T18" fmla="*/ 0 w 68"/>
                <a:gd name="T19" fmla="*/ 2 h 23"/>
                <a:gd name="T20" fmla="*/ 0 w 68"/>
                <a:gd name="T21" fmla="*/ 11 h 23"/>
                <a:gd name="T22" fmla="*/ 7 w 68"/>
                <a:gd name="T23" fmla="*/ 12 h 23"/>
                <a:gd name="T24" fmla="*/ 16 w 68"/>
                <a:gd name="T25" fmla="*/ 12 h 23"/>
                <a:gd name="T26" fmla="*/ 24 w 68"/>
                <a:gd name="T27" fmla="*/ 11 h 23"/>
                <a:gd name="T28" fmla="*/ 33 w 68"/>
                <a:gd name="T29" fmla="*/ 12 h 23"/>
                <a:gd name="T30" fmla="*/ 43 w 68"/>
                <a:gd name="T31" fmla="*/ 13 h 23"/>
                <a:gd name="T32" fmla="*/ 49 w 68"/>
                <a:gd name="T33" fmla="*/ 15 h 23"/>
                <a:gd name="T34" fmla="*/ 55 w 68"/>
                <a:gd name="T35" fmla="*/ 19 h 23"/>
                <a:gd name="T36" fmla="*/ 60 w 68"/>
                <a:gd name="T37" fmla="*/ 22 h 23"/>
                <a:gd name="T38" fmla="*/ 64 w 68"/>
                <a:gd name="T39" fmla="*/ 23 h 23"/>
                <a:gd name="T40" fmla="*/ 60 w 68"/>
                <a:gd name="T41" fmla="*/ 22 h 23"/>
                <a:gd name="T42" fmla="*/ 63 w 68"/>
                <a:gd name="T43" fmla="*/ 23 h 23"/>
                <a:gd name="T44" fmla="*/ 67 w 68"/>
                <a:gd name="T45" fmla="*/ 22 h 23"/>
                <a:gd name="T46" fmla="*/ 68 w 68"/>
                <a:gd name="T47" fmla="*/ 19 h 23"/>
                <a:gd name="T48" fmla="*/ 67 w 68"/>
                <a:gd name="T49" fmla="*/ 15 h 23"/>
                <a:gd name="T50" fmla="*/ 62 w 68"/>
                <a:gd name="T51"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 h="23">
                  <a:moveTo>
                    <a:pt x="62" y="14"/>
                  </a:moveTo>
                  <a:lnTo>
                    <a:pt x="67" y="15"/>
                  </a:lnTo>
                  <a:lnTo>
                    <a:pt x="60" y="10"/>
                  </a:lnTo>
                  <a:lnTo>
                    <a:pt x="52" y="6"/>
                  </a:lnTo>
                  <a:lnTo>
                    <a:pt x="43" y="4"/>
                  </a:lnTo>
                  <a:lnTo>
                    <a:pt x="33" y="3"/>
                  </a:lnTo>
                  <a:lnTo>
                    <a:pt x="24" y="2"/>
                  </a:lnTo>
                  <a:lnTo>
                    <a:pt x="16" y="0"/>
                  </a:lnTo>
                  <a:lnTo>
                    <a:pt x="7" y="0"/>
                  </a:lnTo>
                  <a:lnTo>
                    <a:pt x="0" y="2"/>
                  </a:lnTo>
                  <a:lnTo>
                    <a:pt x="0" y="11"/>
                  </a:lnTo>
                  <a:lnTo>
                    <a:pt x="7" y="12"/>
                  </a:lnTo>
                  <a:lnTo>
                    <a:pt x="16" y="12"/>
                  </a:lnTo>
                  <a:lnTo>
                    <a:pt x="24" y="11"/>
                  </a:lnTo>
                  <a:lnTo>
                    <a:pt x="33" y="12"/>
                  </a:lnTo>
                  <a:lnTo>
                    <a:pt x="43" y="13"/>
                  </a:lnTo>
                  <a:lnTo>
                    <a:pt x="49" y="15"/>
                  </a:lnTo>
                  <a:lnTo>
                    <a:pt x="55" y="19"/>
                  </a:lnTo>
                  <a:lnTo>
                    <a:pt x="60" y="22"/>
                  </a:lnTo>
                  <a:lnTo>
                    <a:pt x="64" y="23"/>
                  </a:lnTo>
                  <a:lnTo>
                    <a:pt x="60" y="22"/>
                  </a:lnTo>
                  <a:lnTo>
                    <a:pt x="63" y="23"/>
                  </a:lnTo>
                  <a:lnTo>
                    <a:pt x="67" y="22"/>
                  </a:lnTo>
                  <a:lnTo>
                    <a:pt x="68" y="19"/>
                  </a:lnTo>
                  <a:lnTo>
                    <a:pt x="67" y="15"/>
                  </a:lnTo>
                  <a:lnTo>
                    <a:pt x="62"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09" name="Freeform 241"/>
            <p:cNvSpPr>
              <a:spLocks/>
            </p:cNvSpPr>
            <p:nvPr/>
          </p:nvSpPr>
          <p:spPr bwMode="auto">
            <a:xfrm>
              <a:off x="2829" y="3825"/>
              <a:ext cx="6" cy="15"/>
            </a:xfrm>
            <a:custGeom>
              <a:avLst/>
              <a:gdLst>
                <a:gd name="T0" fmla="*/ 0 w 20"/>
                <a:gd name="T1" fmla="*/ 7 h 46"/>
                <a:gd name="T2" fmla="*/ 5 w 20"/>
                <a:gd name="T3" fmla="*/ 10 h 46"/>
                <a:gd name="T4" fmla="*/ 6 w 20"/>
                <a:gd name="T5" fmla="*/ 12 h 46"/>
                <a:gd name="T6" fmla="*/ 10 w 20"/>
                <a:gd name="T7" fmla="*/ 21 h 46"/>
                <a:gd name="T8" fmla="*/ 9 w 20"/>
                <a:gd name="T9" fmla="*/ 30 h 46"/>
                <a:gd name="T10" fmla="*/ 0 w 20"/>
                <a:gd name="T11" fmla="*/ 37 h 46"/>
                <a:gd name="T12" fmla="*/ 2 w 20"/>
                <a:gd name="T13" fmla="*/ 46 h 46"/>
                <a:gd name="T14" fmla="*/ 18 w 20"/>
                <a:gd name="T15" fmla="*/ 35 h 46"/>
                <a:gd name="T16" fmla="*/ 20 w 20"/>
                <a:gd name="T17" fmla="*/ 21 h 46"/>
                <a:gd name="T18" fmla="*/ 15 w 20"/>
                <a:gd name="T19" fmla="*/ 7 h 46"/>
                <a:gd name="T20" fmla="*/ 5 w 20"/>
                <a:gd name="T21" fmla="*/ 0 h 46"/>
                <a:gd name="T22" fmla="*/ 9 w 20"/>
                <a:gd name="T23" fmla="*/ 3 h 46"/>
                <a:gd name="T24" fmla="*/ 5 w 20"/>
                <a:gd name="T25" fmla="*/ 0 h 46"/>
                <a:gd name="T26" fmla="*/ 1 w 20"/>
                <a:gd name="T27" fmla="*/ 2 h 46"/>
                <a:gd name="T28" fmla="*/ 0 w 20"/>
                <a:gd name="T29" fmla="*/ 5 h 46"/>
                <a:gd name="T30" fmla="*/ 1 w 20"/>
                <a:gd name="T31" fmla="*/ 8 h 46"/>
                <a:gd name="T32" fmla="*/ 5 w 20"/>
                <a:gd name="T33" fmla="*/ 10 h 46"/>
                <a:gd name="T34" fmla="*/ 0 w 20"/>
                <a:gd name="T35"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46">
                  <a:moveTo>
                    <a:pt x="0" y="7"/>
                  </a:moveTo>
                  <a:lnTo>
                    <a:pt x="5" y="10"/>
                  </a:lnTo>
                  <a:lnTo>
                    <a:pt x="6" y="12"/>
                  </a:lnTo>
                  <a:lnTo>
                    <a:pt x="10" y="21"/>
                  </a:lnTo>
                  <a:lnTo>
                    <a:pt x="9" y="30"/>
                  </a:lnTo>
                  <a:lnTo>
                    <a:pt x="0" y="37"/>
                  </a:lnTo>
                  <a:lnTo>
                    <a:pt x="2" y="46"/>
                  </a:lnTo>
                  <a:lnTo>
                    <a:pt x="18" y="35"/>
                  </a:lnTo>
                  <a:lnTo>
                    <a:pt x="20" y="21"/>
                  </a:lnTo>
                  <a:lnTo>
                    <a:pt x="15" y="7"/>
                  </a:lnTo>
                  <a:lnTo>
                    <a:pt x="5" y="0"/>
                  </a:lnTo>
                  <a:lnTo>
                    <a:pt x="9" y="3"/>
                  </a:lnTo>
                  <a:lnTo>
                    <a:pt x="5" y="0"/>
                  </a:lnTo>
                  <a:lnTo>
                    <a:pt x="1" y="2"/>
                  </a:lnTo>
                  <a:lnTo>
                    <a:pt x="0" y="5"/>
                  </a:lnTo>
                  <a:lnTo>
                    <a:pt x="1" y="8"/>
                  </a:lnTo>
                  <a:lnTo>
                    <a:pt x="5" y="10"/>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10" name="Freeform 242"/>
            <p:cNvSpPr>
              <a:spLocks/>
            </p:cNvSpPr>
            <p:nvPr/>
          </p:nvSpPr>
          <p:spPr bwMode="auto">
            <a:xfrm>
              <a:off x="2826" y="3813"/>
              <a:ext cx="6" cy="14"/>
            </a:xfrm>
            <a:custGeom>
              <a:avLst/>
              <a:gdLst>
                <a:gd name="T0" fmla="*/ 7 w 16"/>
                <a:gd name="T1" fmla="*/ 0 h 43"/>
                <a:gd name="T2" fmla="*/ 4 w 16"/>
                <a:gd name="T3" fmla="*/ 2 h 43"/>
                <a:gd name="T4" fmla="*/ 0 w 16"/>
                <a:gd name="T5" fmla="*/ 11 h 43"/>
                <a:gd name="T6" fmla="*/ 0 w 16"/>
                <a:gd name="T7" fmla="*/ 20 h 43"/>
                <a:gd name="T8" fmla="*/ 2 w 16"/>
                <a:gd name="T9" fmla="*/ 32 h 43"/>
                <a:gd name="T10" fmla="*/ 7 w 16"/>
                <a:gd name="T11" fmla="*/ 43 h 43"/>
                <a:gd name="T12" fmla="*/ 16 w 16"/>
                <a:gd name="T13" fmla="*/ 39 h 43"/>
                <a:gd name="T14" fmla="*/ 12 w 16"/>
                <a:gd name="T15" fmla="*/ 30 h 43"/>
                <a:gd name="T16" fmla="*/ 9 w 16"/>
                <a:gd name="T17" fmla="*/ 20 h 43"/>
                <a:gd name="T18" fmla="*/ 9 w 16"/>
                <a:gd name="T19" fmla="*/ 11 h 43"/>
                <a:gd name="T20" fmla="*/ 11 w 16"/>
                <a:gd name="T21" fmla="*/ 9 h 43"/>
                <a:gd name="T22" fmla="*/ 7 w 16"/>
                <a:gd name="T23" fmla="*/ 11 h 43"/>
                <a:gd name="T24" fmla="*/ 11 w 16"/>
                <a:gd name="T25" fmla="*/ 9 h 43"/>
                <a:gd name="T26" fmla="*/ 12 w 16"/>
                <a:gd name="T27" fmla="*/ 6 h 43"/>
                <a:gd name="T28" fmla="*/ 11 w 16"/>
                <a:gd name="T29" fmla="*/ 2 h 43"/>
                <a:gd name="T30" fmla="*/ 7 w 16"/>
                <a:gd name="T31" fmla="*/ 1 h 43"/>
                <a:gd name="T32" fmla="*/ 4 w 16"/>
                <a:gd name="T33" fmla="*/ 2 h 43"/>
                <a:gd name="T34" fmla="*/ 7 w 16"/>
                <a:gd name="T35"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43">
                  <a:moveTo>
                    <a:pt x="7" y="0"/>
                  </a:moveTo>
                  <a:lnTo>
                    <a:pt x="4" y="2"/>
                  </a:lnTo>
                  <a:lnTo>
                    <a:pt x="0" y="11"/>
                  </a:lnTo>
                  <a:lnTo>
                    <a:pt x="0" y="20"/>
                  </a:lnTo>
                  <a:lnTo>
                    <a:pt x="2" y="32"/>
                  </a:lnTo>
                  <a:lnTo>
                    <a:pt x="7" y="43"/>
                  </a:lnTo>
                  <a:lnTo>
                    <a:pt x="16" y="39"/>
                  </a:lnTo>
                  <a:lnTo>
                    <a:pt x="12" y="30"/>
                  </a:lnTo>
                  <a:lnTo>
                    <a:pt x="9" y="20"/>
                  </a:lnTo>
                  <a:lnTo>
                    <a:pt x="9" y="11"/>
                  </a:lnTo>
                  <a:lnTo>
                    <a:pt x="11" y="9"/>
                  </a:lnTo>
                  <a:lnTo>
                    <a:pt x="7" y="11"/>
                  </a:lnTo>
                  <a:lnTo>
                    <a:pt x="11" y="9"/>
                  </a:lnTo>
                  <a:lnTo>
                    <a:pt x="12" y="6"/>
                  </a:lnTo>
                  <a:lnTo>
                    <a:pt x="11" y="2"/>
                  </a:lnTo>
                  <a:lnTo>
                    <a:pt x="7" y="1"/>
                  </a:lnTo>
                  <a:lnTo>
                    <a:pt x="4" y="2"/>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11" name="Freeform 243"/>
            <p:cNvSpPr>
              <a:spLocks/>
            </p:cNvSpPr>
            <p:nvPr/>
          </p:nvSpPr>
          <p:spPr bwMode="auto">
            <a:xfrm>
              <a:off x="2829" y="3813"/>
              <a:ext cx="12" cy="6"/>
            </a:xfrm>
            <a:custGeom>
              <a:avLst/>
              <a:gdLst>
                <a:gd name="T0" fmla="*/ 28 w 37"/>
                <a:gd name="T1" fmla="*/ 14 h 18"/>
                <a:gd name="T2" fmla="*/ 36 w 37"/>
                <a:gd name="T3" fmla="*/ 10 h 18"/>
                <a:gd name="T4" fmla="*/ 29 w 37"/>
                <a:gd name="T5" fmla="*/ 4 h 18"/>
                <a:gd name="T6" fmla="*/ 18 w 37"/>
                <a:gd name="T7" fmla="*/ 2 h 18"/>
                <a:gd name="T8" fmla="*/ 9 w 37"/>
                <a:gd name="T9" fmla="*/ 1 h 18"/>
                <a:gd name="T10" fmla="*/ 0 w 37"/>
                <a:gd name="T11" fmla="*/ 0 h 18"/>
                <a:gd name="T12" fmla="*/ 0 w 37"/>
                <a:gd name="T13" fmla="*/ 11 h 18"/>
                <a:gd name="T14" fmla="*/ 9 w 37"/>
                <a:gd name="T15" fmla="*/ 10 h 18"/>
                <a:gd name="T16" fmla="*/ 18 w 37"/>
                <a:gd name="T17" fmla="*/ 11 h 18"/>
                <a:gd name="T18" fmla="*/ 24 w 37"/>
                <a:gd name="T19" fmla="*/ 14 h 18"/>
                <a:gd name="T20" fmla="*/ 29 w 37"/>
                <a:gd name="T21" fmla="*/ 17 h 18"/>
                <a:gd name="T22" fmla="*/ 37 w 37"/>
                <a:gd name="T23" fmla="*/ 14 h 18"/>
                <a:gd name="T24" fmla="*/ 29 w 37"/>
                <a:gd name="T25" fmla="*/ 17 h 18"/>
                <a:gd name="T26" fmla="*/ 32 w 37"/>
                <a:gd name="T27" fmla="*/ 18 h 18"/>
                <a:gd name="T28" fmla="*/ 36 w 37"/>
                <a:gd name="T29" fmla="*/ 17 h 18"/>
                <a:gd name="T30" fmla="*/ 37 w 37"/>
                <a:gd name="T31" fmla="*/ 14 h 18"/>
                <a:gd name="T32" fmla="*/ 36 w 37"/>
                <a:gd name="T33" fmla="*/ 10 h 18"/>
                <a:gd name="T34" fmla="*/ 28 w 37"/>
                <a:gd name="T35"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18">
                  <a:moveTo>
                    <a:pt x="28" y="14"/>
                  </a:moveTo>
                  <a:lnTo>
                    <a:pt x="36" y="10"/>
                  </a:lnTo>
                  <a:lnTo>
                    <a:pt x="29" y="4"/>
                  </a:lnTo>
                  <a:lnTo>
                    <a:pt x="18" y="2"/>
                  </a:lnTo>
                  <a:lnTo>
                    <a:pt x="9" y="1"/>
                  </a:lnTo>
                  <a:lnTo>
                    <a:pt x="0" y="0"/>
                  </a:lnTo>
                  <a:lnTo>
                    <a:pt x="0" y="11"/>
                  </a:lnTo>
                  <a:lnTo>
                    <a:pt x="9" y="10"/>
                  </a:lnTo>
                  <a:lnTo>
                    <a:pt x="18" y="11"/>
                  </a:lnTo>
                  <a:lnTo>
                    <a:pt x="24" y="14"/>
                  </a:lnTo>
                  <a:lnTo>
                    <a:pt x="29" y="17"/>
                  </a:lnTo>
                  <a:lnTo>
                    <a:pt x="37" y="14"/>
                  </a:lnTo>
                  <a:lnTo>
                    <a:pt x="29" y="17"/>
                  </a:lnTo>
                  <a:lnTo>
                    <a:pt x="32" y="18"/>
                  </a:lnTo>
                  <a:lnTo>
                    <a:pt x="36" y="17"/>
                  </a:lnTo>
                  <a:lnTo>
                    <a:pt x="37" y="14"/>
                  </a:lnTo>
                  <a:lnTo>
                    <a:pt x="36" y="10"/>
                  </a:lnTo>
                  <a:lnTo>
                    <a:pt x="28"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12" name="Freeform 244"/>
            <p:cNvSpPr>
              <a:spLocks/>
            </p:cNvSpPr>
            <p:nvPr/>
          </p:nvSpPr>
          <p:spPr bwMode="auto">
            <a:xfrm>
              <a:off x="2838" y="3805"/>
              <a:ext cx="10" cy="13"/>
            </a:xfrm>
            <a:custGeom>
              <a:avLst/>
              <a:gdLst>
                <a:gd name="T0" fmla="*/ 25 w 29"/>
                <a:gd name="T1" fmla="*/ 0 h 38"/>
                <a:gd name="T2" fmla="*/ 26 w 29"/>
                <a:gd name="T3" fmla="*/ 0 h 38"/>
                <a:gd name="T4" fmla="*/ 17 w 29"/>
                <a:gd name="T5" fmla="*/ 4 h 38"/>
                <a:gd name="T6" fmla="*/ 9 w 29"/>
                <a:gd name="T7" fmla="*/ 14 h 38"/>
                <a:gd name="T8" fmla="*/ 3 w 29"/>
                <a:gd name="T9" fmla="*/ 24 h 38"/>
                <a:gd name="T10" fmla="*/ 0 w 29"/>
                <a:gd name="T11" fmla="*/ 38 h 38"/>
                <a:gd name="T12" fmla="*/ 9 w 29"/>
                <a:gd name="T13" fmla="*/ 38 h 38"/>
                <a:gd name="T14" fmla="*/ 12 w 29"/>
                <a:gd name="T15" fmla="*/ 26 h 38"/>
                <a:gd name="T16" fmla="*/ 18 w 29"/>
                <a:gd name="T17" fmla="*/ 18 h 38"/>
                <a:gd name="T18" fmla="*/ 24 w 29"/>
                <a:gd name="T19" fmla="*/ 11 h 38"/>
                <a:gd name="T20" fmla="*/ 28 w 29"/>
                <a:gd name="T21" fmla="*/ 9 h 38"/>
                <a:gd name="T22" fmla="*/ 29 w 29"/>
                <a:gd name="T23" fmla="*/ 9 h 38"/>
                <a:gd name="T24" fmla="*/ 25 w 29"/>
                <a:gd name="T2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38">
                  <a:moveTo>
                    <a:pt x="25" y="0"/>
                  </a:moveTo>
                  <a:lnTo>
                    <a:pt x="26" y="0"/>
                  </a:lnTo>
                  <a:lnTo>
                    <a:pt x="17" y="4"/>
                  </a:lnTo>
                  <a:lnTo>
                    <a:pt x="9" y="14"/>
                  </a:lnTo>
                  <a:lnTo>
                    <a:pt x="3" y="24"/>
                  </a:lnTo>
                  <a:lnTo>
                    <a:pt x="0" y="38"/>
                  </a:lnTo>
                  <a:lnTo>
                    <a:pt x="9" y="38"/>
                  </a:lnTo>
                  <a:lnTo>
                    <a:pt x="12" y="26"/>
                  </a:lnTo>
                  <a:lnTo>
                    <a:pt x="18" y="18"/>
                  </a:lnTo>
                  <a:lnTo>
                    <a:pt x="24" y="11"/>
                  </a:lnTo>
                  <a:lnTo>
                    <a:pt x="28" y="9"/>
                  </a:lnTo>
                  <a:lnTo>
                    <a:pt x="29" y="9"/>
                  </a:lnTo>
                  <a:lnTo>
                    <a:pt x="2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13" name="Freeform 245"/>
            <p:cNvSpPr>
              <a:spLocks/>
            </p:cNvSpPr>
            <p:nvPr/>
          </p:nvSpPr>
          <p:spPr bwMode="auto">
            <a:xfrm>
              <a:off x="2846" y="3798"/>
              <a:ext cx="12" cy="10"/>
            </a:xfrm>
            <a:custGeom>
              <a:avLst/>
              <a:gdLst>
                <a:gd name="T0" fmla="*/ 26 w 35"/>
                <a:gd name="T1" fmla="*/ 0 h 29"/>
                <a:gd name="T2" fmla="*/ 26 w 35"/>
                <a:gd name="T3" fmla="*/ 1 h 29"/>
                <a:gd name="T4" fmla="*/ 23 w 35"/>
                <a:gd name="T5" fmla="*/ 5 h 29"/>
                <a:gd name="T6" fmla="*/ 16 w 35"/>
                <a:gd name="T7" fmla="*/ 9 h 29"/>
                <a:gd name="T8" fmla="*/ 7 w 35"/>
                <a:gd name="T9" fmla="*/ 16 h 29"/>
                <a:gd name="T10" fmla="*/ 0 w 35"/>
                <a:gd name="T11" fmla="*/ 20 h 29"/>
                <a:gd name="T12" fmla="*/ 4 w 35"/>
                <a:gd name="T13" fmla="*/ 29 h 29"/>
                <a:gd name="T14" fmla="*/ 11 w 35"/>
                <a:gd name="T15" fmla="*/ 26 h 29"/>
                <a:gd name="T16" fmla="*/ 20 w 35"/>
                <a:gd name="T17" fmla="*/ 19 h 29"/>
                <a:gd name="T18" fmla="*/ 29 w 35"/>
                <a:gd name="T19" fmla="*/ 12 h 29"/>
                <a:gd name="T20" fmla="*/ 35 w 35"/>
                <a:gd name="T21" fmla="*/ 1 h 29"/>
                <a:gd name="T22" fmla="*/ 35 w 35"/>
                <a:gd name="T23" fmla="*/ 3 h 29"/>
                <a:gd name="T24" fmla="*/ 26 w 35"/>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29">
                  <a:moveTo>
                    <a:pt x="26" y="0"/>
                  </a:moveTo>
                  <a:lnTo>
                    <a:pt x="26" y="1"/>
                  </a:lnTo>
                  <a:lnTo>
                    <a:pt x="23" y="5"/>
                  </a:lnTo>
                  <a:lnTo>
                    <a:pt x="16" y="9"/>
                  </a:lnTo>
                  <a:lnTo>
                    <a:pt x="7" y="16"/>
                  </a:lnTo>
                  <a:lnTo>
                    <a:pt x="0" y="20"/>
                  </a:lnTo>
                  <a:lnTo>
                    <a:pt x="4" y="29"/>
                  </a:lnTo>
                  <a:lnTo>
                    <a:pt x="11" y="26"/>
                  </a:lnTo>
                  <a:lnTo>
                    <a:pt x="20" y="19"/>
                  </a:lnTo>
                  <a:lnTo>
                    <a:pt x="29" y="12"/>
                  </a:lnTo>
                  <a:lnTo>
                    <a:pt x="35" y="1"/>
                  </a:lnTo>
                  <a:lnTo>
                    <a:pt x="35" y="3"/>
                  </a:lnTo>
                  <a:lnTo>
                    <a:pt x="2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14" name="Freeform 246"/>
            <p:cNvSpPr>
              <a:spLocks/>
            </p:cNvSpPr>
            <p:nvPr/>
          </p:nvSpPr>
          <p:spPr bwMode="auto">
            <a:xfrm>
              <a:off x="2855" y="3783"/>
              <a:ext cx="11" cy="16"/>
            </a:xfrm>
            <a:custGeom>
              <a:avLst/>
              <a:gdLst>
                <a:gd name="T0" fmla="*/ 32 w 32"/>
                <a:gd name="T1" fmla="*/ 0 h 48"/>
                <a:gd name="T2" fmla="*/ 32 w 32"/>
                <a:gd name="T3" fmla="*/ 0 h 48"/>
                <a:gd name="T4" fmla="*/ 16 w 32"/>
                <a:gd name="T5" fmla="*/ 8 h 48"/>
                <a:gd name="T6" fmla="*/ 7 w 32"/>
                <a:gd name="T7" fmla="*/ 21 h 48"/>
                <a:gd name="T8" fmla="*/ 2 w 32"/>
                <a:gd name="T9" fmla="*/ 36 h 48"/>
                <a:gd name="T10" fmla="*/ 0 w 32"/>
                <a:gd name="T11" fmla="*/ 45 h 48"/>
                <a:gd name="T12" fmla="*/ 9 w 32"/>
                <a:gd name="T13" fmla="*/ 48 h 48"/>
                <a:gd name="T14" fmla="*/ 11 w 32"/>
                <a:gd name="T15" fmla="*/ 38 h 48"/>
                <a:gd name="T16" fmla="*/ 16 w 32"/>
                <a:gd name="T17" fmla="*/ 26 h 48"/>
                <a:gd name="T18" fmla="*/ 23 w 32"/>
                <a:gd name="T19" fmla="*/ 14 h 48"/>
                <a:gd name="T20" fmla="*/ 32 w 32"/>
                <a:gd name="T21" fmla="*/ 9 h 48"/>
                <a:gd name="T22" fmla="*/ 32 w 32"/>
                <a:gd name="T23" fmla="*/ 9 h 48"/>
                <a:gd name="T24" fmla="*/ 32 w 32"/>
                <a:gd name="T2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48">
                  <a:moveTo>
                    <a:pt x="32" y="0"/>
                  </a:moveTo>
                  <a:lnTo>
                    <a:pt x="32" y="0"/>
                  </a:lnTo>
                  <a:lnTo>
                    <a:pt x="16" y="8"/>
                  </a:lnTo>
                  <a:lnTo>
                    <a:pt x="7" y="21"/>
                  </a:lnTo>
                  <a:lnTo>
                    <a:pt x="2" y="36"/>
                  </a:lnTo>
                  <a:lnTo>
                    <a:pt x="0" y="45"/>
                  </a:lnTo>
                  <a:lnTo>
                    <a:pt x="9" y="48"/>
                  </a:lnTo>
                  <a:lnTo>
                    <a:pt x="11" y="38"/>
                  </a:lnTo>
                  <a:lnTo>
                    <a:pt x="16" y="26"/>
                  </a:lnTo>
                  <a:lnTo>
                    <a:pt x="23" y="14"/>
                  </a:lnTo>
                  <a:lnTo>
                    <a:pt x="32" y="9"/>
                  </a:lnTo>
                  <a:lnTo>
                    <a:pt x="32" y="9"/>
                  </a:lnTo>
                  <a:lnTo>
                    <a:pt x="3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15" name="Freeform 247"/>
            <p:cNvSpPr>
              <a:spLocks/>
            </p:cNvSpPr>
            <p:nvPr/>
          </p:nvSpPr>
          <p:spPr bwMode="auto">
            <a:xfrm>
              <a:off x="2866" y="3783"/>
              <a:ext cx="17" cy="14"/>
            </a:xfrm>
            <a:custGeom>
              <a:avLst/>
              <a:gdLst>
                <a:gd name="T0" fmla="*/ 44 w 53"/>
                <a:gd name="T1" fmla="*/ 33 h 40"/>
                <a:gd name="T2" fmla="*/ 48 w 53"/>
                <a:gd name="T3" fmla="*/ 30 h 40"/>
                <a:gd name="T4" fmla="*/ 44 w 53"/>
                <a:gd name="T5" fmla="*/ 28 h 40"/>
                <a:gd name="T6" fmla="*/ 38 w 53"/>
                <a:gd name="T7" fmla="*/ 25 h 40"/>
                <a:gd name="T8" fmla="*/ 33 w 53"/>
                <a:gd name="T9" fmla="*/ 19 h 40"/>
                <a:gd name="T10" fmla="*/ 28 w 53"/>
                <a:gd name="T11" fmla="*/ 13 h 40"/>
                <a:gd name="T12" fmla="*/ 22 w 53"/>
                <a:gd name="T13" fmla="*/ 8 h 40"/>
                <a:gd name="T14" fmla="*/ 16 w 53"/>
                <a:gd name="T15" fmla="*/ 3 h 40"/>
                <a:gd name="T16" fmla="*/ 8 w 53"/>
                <a:gd name="T17" fmla="*/ 0 h 40"/>
                <a:gd name="T18" fmla="*/ 0 w 53"/>
                <a:gd name="T19" fmla="*/ 0 h 40"/>
                <a:gd name="T20" fmla="*/ 0 w 53"/>
                <a:gd name="T21" fmla="*/ 9 h 40"/>
                <a:gd name="T22" fmla="*/ 6 w 53"/>
                <a:gd name="T23" fmla="*/ 9 h 40"/>
                <a:gd name="T24" fmla="*/ 12 w 53"/>
                <a:gd name="T25" fmla="*/ 12 h 40"/>
                <a:gd name="T26" fmla="*/ 15 w 53"/>
                <a:gd name="T27" fmla="*/ 14 h 40"/>
                <a:gd name="T28" fmla="*/ 21 w 53"/>
                <a:gd name="T29" fmla="*/ 20 h 40"/>
                <a:gd name="T30" fmla="*/ 26 w 53"/>
                <a:gd name="T31" fmla="*/ 26 h 40"/>
                <a:gd name="T32" fmla="*/ 31 w 53"/>
                <a:gd name="T33" fmla="*/ 32 h 40"/>
                <a:gd name="T34" fmla="*/ 39 w 53"/>
                <a:gd name="T35" fmla="*/ 37 h 40"/>
                <a:gd name="T36" fmla="*/ 48 w 53"/>
                <a:gd name="T37" fmla="*/ 40 h 40"/>
                <a:gd name="T38" fmla="*/ 53 w 53"/>
                <a:gd name="T39" fmla="*/ 37 h 40"/>
                <a:gd name="T40" fmla="*/ 48 w 53"/>
                <a:gd name="T41" fmla="*/ 40 h 40"/>
                <a:gd name="T42" fmla="*/ 52 w 53"/>
                <a:gd name="T43" fmla="*/ 38 h 40"/>
                <a:gd name="T44" fmla="*/ 53 w 53"/>
                <a:gd name="T45" fmla="*/ 35 h 40"/>
                <a:gd name="T46" fmla="*/ 52 w 53"/>
                <a:gd name="T47" fmla="*/ 32 h 40"/>
                <a:gd name="T48" fmla="*/ 48 w 53"/>
                <a:gd name="T49" fmla="*/ 30 h 40"/>
                <a:gd name="T50" fmla="*/ 44 w 53"/>
                <a:gd name="T51" fmla="*/ 3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40">
                  <a:moveTo>
                    <a:pt x="44" y="33"/>
                  </a:moveTo>
                  <a:lnTo>
                    <a:pt x="48" y="30"/>
                  </a:lnTo>
                  <a:lnTo>
                    <a:pt x="44" y="28"/>
                  </a:lnTo>
                  <a:lnTo>
                    <a:pt x="38" y="25"/>
                  </a:lnTo>
                  <a:lnTo>
                    <a:pt x="33" y="19"/>
                  </a:lnTo>
                  <a:lnTo>
                    <a:pt x="28" y="13"/>
                  </a:lnTo>
                  <a:lnTo>
                    <a:pt x="22" y="8"/>
                  </a:lnTo>
                  <a:lnTo>
                    <a:pt x="16" y="3"/>
                  </a:lnTo>
                  <a:lnTo>
                    <a:pt x="8" y="0"/>
                  </a:lnTo>
                  <a:lnTo>
                    <a:pt x="0" y="0"/>
                  </a:lnTo>
                  <a:lnTo>
                    <a:pt x="0" y="9"/>
                  </a:lnTo>
                  <a:lnTo>
                    <a:pt x="6" y="9"/>
                  </a:lnTo>
                  <a:lnTo>
                    <a:pt x="12" y="12"/>
                  </a:lnTo>
                  <a:lnTo>
                    <a:pt x="15" y="14"/>
                  </a:lnTo>
                  <a:lnTo>
                    <a:pt x="21" y="20"/>
                  </a:lnTo>
                  <a:lnTo>
                    <a:pt x="26" y="26"/>
                  </a:lnTo>
                  <a:lnTo>
                    <a:pt x="31" y="32"/>
                  </a:lnTo>
                  <a:lnTo>
                    <a:pt x="39" y="37"/>
                  </a:lnTo>
                  <a:lnTo>
                    <a:pt x="48" y="40"/>
                  </a:lnTo>
                  <a:lnTo>
                    <a:pt x="53" y="37"/>
                  </a:lnTo>
                  <a:lnTo>
                    <a:pt x="48" y="40"/>
                  </a:lnTo>
                  <a:lnTo>
                    <a:pt x="52" y="38"/>
                  </a:lnTo>
                  <a:lnTo>
                    <a:pt x="53" y="35"/>
                  </a:lnTo>
                  <a:lnTo>
                    <a:pt x="52" y="32"/>
                  </a:lnTo>
                  <a:lnTo>
                    <a:pt x="48" y="30"/>
                  </a:lnTo>
                  <a:lnTo>
                    <a:pt x="44" y="3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16" name="Freeform 248"/>
            <p:cNvSpPr>
              <a:spLocks/>
            </p:cNvSpPr>
            <p:nvPr/>
          </p:nvSpPr>
          <p:spPr bwMode="auto">
            <a:xfrm>
              <a:off x="2880" y="3787"/>
              <a:ext cx="12" cy="9"/>
            </a:xfrm>
            <a:custGeom>
              <a:avLst/>
              <a:gdLst>
                <a:gd name="T0" fmla="*/ 35 w 35"/>
                <a:gd name="T1" fmla="*/ 0 h 26"/>
                <a:gd name="T2" fmla="*/ 35 w 35"/>
                <a:gd name="T3" fmla="*/ 0 h 26"/>
                <a:gd name="T4" fmla="*/ 28 w 35"/>
                <a:gd name="T5" fmla="*/ 2 h 26"/>
                <a:gd name="T6" fmla="*/ 18 w 35"/>
                <a:gd name="T7" fmla="*/ 6 h 26"/>
                <a:gd name="T8" fmla="*/ 8 w 35"/>
                <a:gd name="T9" fmla="*/ 13 h 26"/>
                <a:gd name="T10" fmla="*/ 0 w 35"/>
                <a:gd name="T11" fmla="*/ 22 h 26"/>
                <a:gd name="T12" fmla="*/ 9 w 35"/>
                <a:gd name="T13" fmla="*/ 26 h 26"/>
                <a:gd name="T14" fmla="*/ 14 w 35"/>
                <a:gd name="T15" fmla="*/ 19 h 26"/>
                <a:gd name="T16" fmla="*/ 22 w 35"/>
                <a:gd name="T17" fmla="*/ 15 h 26"/>
                <a:gd name="T18" fmla="*/ 30 w 35"/>
                <a:gd name="T19" fmla="*/ 11 h 26"/>
                <a:gd name="T20" fmla="*/ 35 w 35"/>
                <a:gd name="T21" fmla="*/ 11 h 26"/>
                <a:gd name="T22" fmla="*/ 35 w 35"/>
                <a:gd name="T23" fmla="*/ 11 h 26"/>
                <a:gd name="T24" fmla="*/ 35 w 35"/>
                <a:gd name="T2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26">
                  <a:moveTo>
                    <a:pt x="35" y="0"/>
                  </a:moveTo>
                  <a:lnTo>
                    <a:pt x="35" y="0"/>
                  </a:lnTo>
                  <a:lnTo>
                    <a:pt x="28" y="2"/>
                  </a:lnTo>
                  <a:lnTo>
                    <a:pt x="18" y="6"/>
                  </a:lnTo>
                  <a:lnTo>
                    <a:pt x="8" y="13"/>
                  </a:lnTo>
                  <a:lnTo>
                    <a:pt x="0" y="22"/>
                  </a:lnTo>
                  <a:lnTo>
                    <a:pt x="9" y="26"/>
                  </a:lnTo>
                  <a:lnTo>
                    <a:pt x="14" y="19"/>
                  </a:lnTo>
                  <a:lnTo>
                    <a:pt x="22" y="15"/>
                  </a:lnTo>
                  <a:lnTo>
                    <a:pt x="30" y="11"/>
                  </a:lnTo>
                  <a:lnTo>
                    <a:pt x="35" y="11"/>
                  </a:lnTo>
                  <a:lnTo>
                    <a:pt x="35" y="11"/>
                  </a:lnTo>
                  <a:lnTo>
                    <a:pt x="3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17" name="Freeform 249"/>
            <p:cNvSpPr>
              <a:spLocks/>
            </p:cNvSpPr>
            <p:nvPr/>
          </p:nvSpPr>
          <p:spPr bwMode="auto">
            <a:xfrm>
              <a:off x="2892" y="3787"/>
              <a:ext cx="11" cy="13"/>
            </a:xfrm>
            <a:custGeom>
              <a:avLst/>
              <a:gdLst>
                <a:gd name="T0" fmla="*/ 28 w 32"/>
                <a:gd name="T1" fmla="*/ 27 h 39"/>
                <a:gd name="T2" fmla="*/ 32 w 32"/>
                <a:gd name="T3" fmla="*/ 32 h 39"/>
                <a:gd name="T4" fmla="*/ 28 w 32"/>
                <a:gd name="T5" fmla="*/ 23 h 39"/>
                <a:gd name="T6" fmla="*/ 20 w 32"/>
                <a:gd name="T7" fmla="*/ 13 h 39"/>
                <a:gd name="T8" fmla="*/ 9 w 32"/>
                <a:gd name="T9" fmla="*/ 5 h 39"/>
                <a:gd name="T10" fmla="*/ 0 w 32"/>
                <a:gd name="T11" fmla="*/ 0 h 39"/>
                <a:gd name="T12" fmla="*/ 0 w 32"/>
                <a:gd name="T13" fmla="*/ 11 h 39"/>
                <a:gd name="T14" fmla="*/ 5 w 32"/>
                <a:gd name="T15" fmla="*/ 14 h 39"/>
                <a:gd name="T16" fmla="*/ 13 w 32"/>
                <a:gd name="T17" fmla="*/ 19 h 39"/>
                <a:gd name="T18" fmla="*/ 18 w 32"/>
                <a:gd name="T19" fmla="*/ 27 h 39"/>
                <a:gd name="T20" fmla="*/ 23 w 32"/>
                <a:gd name="T21" fmla="*/ 34 h 39"/>
                <a:gd name="T22" fmla="*/ 28 w 32"/>
                <a:gd name="T23" fmla="*/ 39 h 39"/>
                <a:gd name="T24" fmla="*/ 23 w 32"/>
                <a:gd name="T25" fmla="*/ 34 h 39"/>
                <a:gd name="T26" fmla="*/ 25 w 32"/>
                <a:gd name="T27" fmla="*/ 37 h 39"/>
                <a:gd name="T28" fmla="*/ 29 w 32"/>
                <a:gd name="T29" fmla="*/ 38 h 39"/>
                <a:gd name="T30" fmla="*/ 31 w 32"/>
                <a:gd name="T31" fmla="*/ 35 h 39"/>
                <a:gd name="T32" fmla="*/ 32 w 32"/>
                <a:gd name="T33" fmla="*/ 32 h 39"/>
                <a:gd name="T34" fmla="*/ 28 w 32"/>
                <a:gd name="T35" fmla="*/ 2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39">
                  <a:moveTo>
                    <a:pt x="28" y="27"/>
                  </a:moveTo>
                  <a:lnTo>
                    <a:pt x="32" y="32"/>
                  </a:lnTo>
                  <a:lnTo>
                    <a:pt x="28" y="23"/>
                  </a:lnTo>
                  <a:lnTo>
                    <a:pt x="20" y="13"/>
                  </a:lnTo>
                  <a:lnTo>
                    <a:pt x="9" y="5"/>
                  </a:lnTo>
                  <a:lnTo>
                    <a:pt x="0" y="0"/>
                  </a:lnTo>
                  <a:lnTo>
                    <a:pt x="0" y="11"/>
                  </a:lnTo>
                  <a:lnTo>
                    <a:pt x="5" y="14"/>
                  </a:lnTo>
                  <a:lnTo>
                    <a:pt x="13" y="19"/>
                  </a:lnTo>
                  <a:lnTo>
                    <a:pt x="18" y="27"/>
                  </a:lnTo>
                  <a:lnTo>
                    <a:pt x="23" y="34"/>
                  </a:lnTo>
                  <a:lnTo>
                    <a:pt x="28" y="39"/>
                  </a:lnTo>
                  <a:lnTo>
                    <a:pt x="23" y="34"/>
                  </a:lnTo>
                  <a:lnTo>
                    <a:pt x="25" y="37"/>
                  </a:lnTo>
                  <a:lnTo>
                    <a:pt x="29" y="38"/>
                  </a:lnTo>
                  <a:lnTo>
                    <a:pt x="31" y="35"/>
                  </a:lnTo>
                  <a:lnTo>
                    <a:pt x="32" y="32"/>
                  </a:lnTo>
                  <a:lnTo>
                    <a:pt x="28" y="2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18" name="Freeform 250"/>
            <p:cNvSpPr>
              <a:spLocks/>
            </p:cNvSpPr>
            <p:nvPr/>
          </p:nvSpPr>
          <p:spPr bwMode="auto">
            <a:xfrm>
              <a:off x="2901" y="3796"/>
              <a:ext cx="8" cy="5"/>
            </a:xfrm>
            <a:custGeom>
              <a:avLst/>
              <a:gdLst>
                <a:gd name="T0" fmla="*/ 16 w 24"/>
                <a:gd name="T1" fmla="*/ 6 h 14"/>
                <a:gd name="T2" fmla="*/ 22 w 24"/>
                <a:gd name="T3" fmla="*/ 6 h 14"/>
                <a:gd name="T4" fmla="*/ 17 w 24"/>
                <a:gd name="T5" fmla="*/ 3 h 14"/>
                <a:gd name="T6" fmla="*/ 11 w 24"/>
                <a:gd name="T7" fmla="*/ 2 h 14"/>
                <a:gd name="T8" fmla="*/ 5 w 24"/>
                <a:gd name="T9" fmla="*/ 0 h 14"/>
                <a:gd name="T10" fmla="*/ 0 w 24"/>
                <a:gd name="T11" fmla="*/ 0 h 14"/>
                <a:gd name="T12" fmla="*/ 0 w 24"/>
                <a:gd name="T13" fmla="*/ 12 h 14"/>
                <a:gd name="T14" fmla="*/ 5 w 24"/>
                <a:gd name="T15" fmla="*/ 12 h 14"/>
                <a:gd name="T16" fmla="*/ 11 w 24"/>
                <a:gd name="T17" fmla="*/ 11 h 14"/>
                <a:gd name="T18" fmla="*/ 14 w 24"/>
                <a:gd name="T19" fmla="*/ 12 h 14"/>
                <a:gd name="T20" fmla="*/ 16 w 24"/>
                <a:gd name="T21" fmla="*/ 13 h 14"/>
                <a:gd name="T22" fmla="*/ 22 w 24"/>
                <a:gd name="T23" fmla="*/ 13 h 14"/>
                <a:gd name="T24" fmla="*/ 16 w 24"/>
                <a:gd name="T25" fmla="*/ 13 h 14"/>
                <a:gd name="T26" fmla="*/ 19 w 24"/>
                <a:gd name="T27" fmla="*/ 14 h 14"/>
                <a:gd name="T28" fmla="*/ 22 w 24"/>
                <a:gd name="T29" fmla="*/ 13 h 14"/>
                <a:gd name="T30" fmla="*/ 24 w 24"/>
                <a:gd name="T31" fmla="*/ 10 h 14"/>
                <a:gd name="T32" fmla="*/ 22 w 24"/>
                <a:gd name="T33" fmla="*/ 6 h 14"/>
                <a:gd name="T34" fmla="*/ 16 w 24"/>
                <a:gd name="T35"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14">
                  <a:moveTo>
                    <a:pt x="16" y="6"/>
                  </a:moveTo>
                  <a:lnTo>
                    <a:pt x="22" y="6"/>
                  </a:lnTo>
                  <a:lnTo>
                    <a:pt x="17" y="3"/>
                  </a:lnTo>
                  <a:lnTo>
                    <a:pt x="11" y="2"/>
                  </a:lnTo>
                  <a:lnTo>
                    <a:pt x="5" y="0"/>
                  </a:lnTo>
                  <a:lnTo>
                    <a:pt x="0" y="0"/>
                  </a:lnTo>
                  <a:lnTo>
                    <a:pt x="0" y="12"/>
                  </a:lnTo>
                  <a:lnTo>
                    <a:pt x="5" y="12"/>
                  </a:lnTo>
                  <a:lnTo>
                    <a:pt x="11" y="11"/>
                  </a:lnTo>
                  <a:lnTo>
                    <a:pt x="14" y="12"/>
                  </a:lnTo>
                  <a:lnTo>
                    <a:pt x="16" y="13"/>
                  </a:lnTo>
                  <a:lnTo>
                    <a:pt x="22" y="13"/>
                  </a:lnTo>
                  <a:lnTo>
                    <a:pt x="16" y="13"/>
                  </a:lnTo>
                  <a:lnTo>
                    <a:pt x="19" y="14"/>
                  </a:lnTo>
                  <a:lnTo>
                    <a:pt x="22" y="13"/>
                  </a:lnTo>
                  <a:lnTo>
                    <a:pt x="24" y="10"/>
                  </a:lnTo>
                  <a:lnTo>
                    <a:pt x="22" y="6"/>
                  </a:lnTo>
                  <a:lnTo>
                    <a:pt x="16"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19" name="Freeform 251"/>
            <p:cNvSpPr>
              <a:spLocks/>
            </p:cNvSpPr>
            <p:nvPr/>
          </p:nvSpPr>
          <p:spPr bwMode="auto">
            <a:xfrm>
              <a:off x="2907" y="3794"/>
              <a:ext cx="9" cy="6"/>
            </a:xfrm>
            <a:custGeom>
              <a:avLst/>
              <a:gdLst>
                <a:gd name="T0" fmla="*/ 29 w 29"/>
                <a:gd name="T1" fmla="*/ 2 h 18"/>
                <a:gd name="T2" fmla="*/ 29 w 29"/>
                <a:gd name="T3" fmla="*/ 2 h 18"/>
                <a:gd name="T4" fmla="*/ 21 w 29"/>
                <a:gd name="T5" fmla="*/ 0 h 18"/>
                <a:gd name="T6" fmla="*/ 14 w 29"/>
                <a:gd name="T7" fmla="*/ 1 h 18"/>
                <a:gd name="T8" fmla="*/ 8 w 29"/>
                <a:gd name="T9" fmla="*/ 4 h 18"/>
                <a:gd name="T10" fmla="*/ 0 w 29"/>
                <a:gd name="T11" fmla="*/ 11 h 18"/>
                <a:gd name="T12" fmla="*/ 6 w 29"/>
                <a:gd name="T13" fmla="*/ 18 h 18"/>
                <a:gd name="T14" fmla="*/ 12 w 29"/>
                <a:gd name="T15" fmla="*/ 13 h 18"/>
                <a:gd name="T16" fmla="*/ 17 w 29"/>
                <a:gd name="T17" fmla="*/ 10 h 18"/>
                <a:gd name="T18" fmla="*/ 21 w 29"/>
                <a:gd name="T19" fmla="*/ 9 h 18"/>
                <a:gd name="T20" fmla="*/ 25 w 29"/>
                <a:gd name="T21" fmla="*/ 11 h 18"/>
                <a:gd name="T22" fmla="*/ 25 w 29"/>
                <a:gd name="T23" fmla="*/ 11 h 18"/>
                <a:gd name="T24" fmla="*/ 29 w 29"/>
                <a:gd name="T25"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18">
                  <a:moveTo>
                    <a:pt x="29" y="2"/>
                  </a:moveTo>
                  <a:lnTo>
                    <a:pt x="29" y="2"/>
                  </a:lnTo>
                  <a:lnTo>
                    <a:pt x="21" y="0"/>
                  </a:lnTo>
                  <a:lnTo>
                    <a:pt x="14" y="1"/>
                  </a:lnTo>
                  <a:lnTo>
                    <a:pt x="8" y="4"/>
                  </a:lnTo>
                  <a:lnTo>
                    <a:pt x="0" y="11"/>
                  </a:lnTo>
                  <a:lnTo>
                    <a:pt x="6" y="18"/>
                  </a:lnTo>
                  <a:lnTo>
                    <a:pt x="12" y="13"/>
                  </a:lnTo>
                  <a:lnTo>
                    <a:pt x="17" y="10"/>
                  </a:lnTo>
                  <a:lnTo>
                    <a:pt x="21" y="9"/>
                  </a:lnTo>
                  <a:lnTo>
                    <a:pt x="25" y="11"/>
                  </a:lnTo>
                  <a:lnTo>
                    <a:pt x="25" y="11"/>
                  </a:lnTo>
                  <a:lnTo>
                    <a:pt x="29"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20" name="Freeform 252"/>
            <p:cNvSpPr>
              <a:spLocks/>
            </p:cNvSpPr>
            <p:nvPr/>
          </p:nvSpPr>
          <p:spPr bwMode="auto">
            <a:xfrm>
              <a:off x="2915" y="3795"/>
              <a:ext cx="11" cy="14"/>
            </a:xfrm>
            <a:custGeom>
              <a:avLst/>
              <a:gdLst>
                <a:gd name="T0" fmla="*/ 30 w 34"/>
                <a:gd name="T1" fmla="*/ 30 h 41"/>
                <a:gd name="T2" fmla="*/ 34 w 34"/>
                <a:gd name="T3" fmla="*/ 34 h 41"/>
                <a:gd name="T4" fmla="*/ 31 w 34"/>
                <a:gd name="T5" fmla="*/ 26 h 41"/>
                <a:gd name="T6" fmla="*/ 23 w 34"/>
                <a:gd name="T7" fmla="*/ 16 h 41"/>
                <a:gd name="T8" fmla="*/ 13 w 34"/>
                <a:gd name="T9" fmla="*/ 8 h 41"/>
                <a:gd name="T10" fmla="*/ 4 w 34"/>
                <a:gd name="T11" fmla="*/ 0 h 41"/>
                <a:gd name="T12" fmla="*/ 0 w 34"/>
                <a:gd name="T13" fmla="*/ 9 h 41"/>
                <a:gd name="T14" fmla="*/ 7 w 34"/>
                <a:gd name="T15" fmla="*/ 15 h 41"/>
                <a:gd name="T16" fmla="*/ 16 w 34"/>
                <a:gd name="T17" fmla="*/ 23 h 41"/>
                <a:gd name="T18" fmla="*/ 21 w 34"/>
                <a:gd name="T19" fmla="*/ 31 h 41"/>
                <a:gd name="T20" fmla="*/ 25 w 34"/>
                <a:gd name="T21" fmla="*/ 37 h 41"/>
                <a:gd name="T22" fmla="*/ 30 w 34"/>
                <a:gd name="T23" fmla="*/ 41 h 41"/>
                <a:gd name="T24" fmla="*/ 25 w 34"/>
                <a:gd name="T25" fmla="*/ 37 h 41"/>
                <a:gd name="T26" fmla="*/ 27 w 34"/>
                <a:gd name="T27" fmla="*/ 39 h 41"/>
                <a:gd name="T28" fmla="*/ 31 w 34"/>
                <a:gd name="T29" fmla="*/ 40 h 41"/>
                <a:gd name="T30" fmla="*/ 33 w 34"/>
                <a:gd name="T31" fmla="*/ 38 h 41"/>
                <a:gd name="T32" fmla="*/ 34 w 34"/>
                <a:gd name="T33" fmla="*/ 34 h 41"/>
                <a:gd name="T34" fmla="*/ 30 w 34"/>
                <a:gd name="T35"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 h="41">
                  <a:moveTo>
                    <a:pt x="30" y="30"/>
                  </a:moveTo>
                  <a:lnTo>
                    <a:pt x="34" y="34"/>
                  </a:lnTo>
                  <a:lnTo>
                    <a:pt x="31" y="26"/>
                  </a:lnTo>
                  <a:lnTo>
                    <a:pt x="23" y="16"/>
                  </a:lnTo>
                  <a:lnTo>
                    <a:pt x="13" y="8"/>
                  </a:lnTo>
                  <a:lnTo>
                    <a:pt x="4" y="0"/>
                  </a:lnTo>
                  <a:lnTo>
                    <a:pt x="0" y="9"/>
                  </a:lnTo>
                  <a:lnTo>
                    <a:pt x="7" y="15"/>
                  </a:lnTo>
                  <a:lnTo>
                    <a:pt x="16" y="23"/>
                  </a:lnTo>
                  <a:lnTo>
                    <a:pt x="21" y="31"/>
                  </a:lnTo>
                  <a:lnTo>
                    <a:pt x="25" y="37"/>
                  </a:lnTo>
                  <a:lnTo>
                    <a:pt x="30" y="41"/>
                  </a:lnTo>
                  <a:lnTo>
                    <a:pt x="25" y="37"/>
                  </a:lnTo>
                  <a:lnTo>
                    <a:pt x="27" y="39"/>
                  </a:lnTo>
                  <a:lnTo>
                    <a:pt x="31" y="40"/>
                  </a:lnTo>
                  <a:lnTo>
                    <a:pt x="33" y="38"/>
                  </a:lnTo>
                  <a:lnTo>
                    <a:pt x="34" y="34"/>
                  </a:lnTo>
                  <a:lnTo>
                    <a:pt x="30"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21" name="Freeform 253"/>
            <p:cNvSpPr>
              <a:spLocks/>
            </p:cNvSpPr>
            <p:nvPr/>
          </p:nvSpPr>
          <p:spPr bwMode="auto">
            <a:xfrm>
              <a:off x="2925" y="3805"/>
              <a:ext cx="15" cy="7"/>
            </a:xfrm>
            <a:custGeom>
              <a:avLst/>
              <a:gdLst>
                <a:gd name="T0" fmla="*/ 45 w 45"/>
                <a:gd name="T1" fmla="*/ 15 h 22"/>
                <a:gd name="T2" fmla="*/ 43 w 45"/>
                <a:gd name="T3" fmla="*/ 12 h 22"/>
                <a:gd name="T4" fmla="*/ 38 w 45"/>
                <a:gd name="T5" fmla="*/ 11 h 22"/>
                <a:gd name="T6" fmla="*/ 34 w 45"/>
                <a:gd name="T7" fmla="*/ 9 h 22"/>
                <a:gd name="T8" fmla="*/ 28 w 45"/>
                <a:gd name="T9" fmla="*/ 8 h 22"/>
                <a:gd name="T10" fmla="*/ 22 w 45"/>
                <a:gd name="T11" fmla="*/ 6 h 22"/>
                <a:gd name="T12" fmla="*/ 17 w 45"/>
                <a:gd name="T13" fmla="*/ 3 h 22"/>
                <a:gd name="T14" fmla="*/ 10 w 45"/>
                <a:gd name="T15" fmla="*/ 2 h 22"/>
                <a:gd name="T16" fmla="*/ 4 w 45"/>
                <a:gd name="T17" fmla="*/ 1 h 22"/>
                <a:gd name="T18" fmla="*/ 0 w 45"/>
                <a:gd name="T19" fmla="*/ 0 h 22"/>
                <a:gd name="T20" fmla="*/ 0 w 45"/>
                <a:gd name="T21" fmla="*/ 11 h 22"/>
                <a:gd name="T22" fmla="*/ 4 w 45"/>
                <a:gd name="T23" fmla="*/ 10 h 22"/>
                <a:gd name="T24" fmla="*/ 10 w 45"/>
                <a:gd name="T25" fmla="*/ 11 h 22"/>
                <a:gd name="T26" fmla="*/ 14 w 45"/>
                <a:gd name="T27" fmla="*/ 12 h 22"/>
                <a:gd name="T28" fmla="*/ 20 w 45"/>
                <a:gd name="T29" fmla="*/ 15 h 22"/>
                <a:gd name="T30" fmla="*/ 26 w 45"/>
                <a:gd name="T31" fmla="*/ 17 h 22"/>
                <a:gd name="T32" fmla="*/ 32 w 45"/>
                <a:gd name="T33" fmla="*/ 18 h 22"/>
                <a:gd name="T34" fmla="*/ 36 w 45"/>
                <a:gd name="T35" fmla="*/ 20 h 22"/>
                <a:gd name="T36" fmla="*/ 38 w 45"/>
                <a:gd name="T37" fmla="*/ 22 h 22"/>
                <a:gd name="T38" fmla="*/ 36 w 45"/>
                <a:gd name="T39" fmla="*/ 19 h 22"/>
                <a:gd name="T40" fmla="*/ 38 w 45"/>
                <a:gd name="T41" fmla="*/ 22 h 22"/>
                <a:gd name="T42" fmla="*/ 42 w 45"/>
                <a:gd name="T43" fmla="*/ 22 h 22"/>
                <a:gd name="T44" fmla="*/ 45 w 45"/>
                <a:gd name="T45" fmla="*/ 18 h 22"/>
                <a:gd name="T46" fmla="*/ 45 w 45"/>
                <a:gd name="T47" fmla="*/ 15 h 22"/>
                <a:gd name="T48" fmla="*/ 43 w 45"/>
                <a:gd name="T49" fmla="*/ 12 h 22"/>
                <a:gd name="T50" fmla="*/ 45 w 45"/>
                <a:gd name="T51"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22">
                  <a:moveTo>
                    <a:pt x="45" y="15"/>
                  </a:moveTo>
                  <a:lnTo>
                    <a:pt x="43" y="12"/>
                  </a:lnTo>
                  <a:lnTo>
                    <a:pt x="38" y="11"/>
                  </a:lnTo>
                  <a:lnTo>
                    <a:pt x="34" y="9"/>
                  </a:lnTo>
                  <a:lnTo>
                    <a:pt x="28" y="8"/>
                  </a:lnTo>
                  <a:lnTo>
                    <a:pt x="22" y="6"/>
                  </a:lnTo>
                  <a:lnTo>
                    <a:pt x="17" y="3"/>
                  </a:lnTo>
                  <a:lnTo>
                    <a:pt x="10" y="2"/>
                  </a:lnTo>
                  <a:lnTo>
                    <a:pt x="4" y="1"/>
                  </a:lnTo>
                  <a:lnTo>
                    <a:pt x="0" y="0"/>
                  </a:lnTo>
                  <a:lnTo>
                    <a:pt x="0" y="11"/>
                  </a:lnTo>
                  <a:lnTo>
                    <a:pt x="4" y="10"/>
                  </a:lnTo>
                  <a:lnTo>
                    <a:pt x="10" y="11"/>
                  </a:lnTo>
                  <a:lnTo>
                    <a:pt x="14" y="12"/>
                  </a:lnTo>
                  <a:lnTo>
                    <a:pt x="20" y="15"/>
                  </a:lnTo>
                  <a:lnTo>
                    <a:pt x="26" y="17"/>
                  </a:lnTo>
                  <a:lnTo>
                    <a:pt x="32" y="18"/>
                  </a:lnTo>
                  <a:lnTo>
                    <a:pt x="36" y="20"/>
                  </a:lnTo>
                  <a:lnTo>
                    <a:pt x="38" y="22"/>
                  </a:lnTo>
                  <a:lnTo>
                    <a:pt x="36" y="19"/>
                  </a:lnTo>
                  <a:lnTo>
                    <a:pt x="38" y="22"/>
                  </a:lnTo>
                  <a:lnTo>
                    <a:pt x="42" y="22"/>
                  </a:lnTo>
                  <a:lnTo>
                    <a:pt x="45" y="18"/>
                  </a:lnTo>
                  <a:lnTo>
                    <a:pt x="45" y="15"/>
                  </a:lnTo>
                  <a:lnTo>
                    <a:pt x="43" y="12"/>
                  </a:lnTo>
                  <a:lnTo>
                    <a:pt x="45"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22" name="Freeform 254"/>
            <p:cNvSpPr>
              <a:spLocks/>
            </p:cNvSpPr>
            <p:nvPr/>
          </p:nvSpPr>
          <p:spPr bwMode="auto">
            <a:xfrm>
              <a:off x="2937" y="3810"/>
              <a:ext cx="5" cy="13"/>
            </a:xfrm>
            <a:custGeom>
              <a:avLst/>
              <a:gdLst>
                <a:gd name="T0" fmla="*/ 10 w 15"/>
                <a:gd name="T1" fmla="*/ 27 h 39"/>
                <a:gd name="T2" fmla="*/ 15 w 15"/>
                <a:gd name="T3" fmla="*/ 33 h 39"/>
                <a:gd name="T4" fmla="*/ 15 w 15"/>
                <a:gd name="T5" fmla="*/ 24 h 39"/>
                <a:gd name="T6" fmla="*/ 14 w 15"/>
                <a:gd name="T7" fmla="*/ 15 h 39"/>
                <a:gd name="T8" fmla="*/ 12 w 15"/>
                <a:gd name="T9" fmla="*/ 5 h 39"/>
                <a:gd name="T10" fmla="*/ 9 w 15"/>
                <a:gd name="T11" fmla="*/ 0 h 39"/>
                <a:gd name="T12" fmla="*/ 0 w 15"/>
                <a:gd name="T13" fmla="*/ 4 h 39"/>
                <a:gd name="T14" fmla="*/ 2 w 15"/>
                <a:gd name="T15" fmla="*/ 8 h 39"/>
                <a:gd name="T16" fmla="*/ 5 w 15"/>
                <a:gd name="T17" fmla="*/ 15 h 39"/>
                <a:gd name="T18" fmla="*/ 6 w 15"/>
                <a:gd name="T19" fmla="*/ 24 h 39"/>
                <a:gd name="T20" fmla="*/ 6 w 15"/>
                <a:gd name="T21" fmla="*/ 33 h 39"/>
                <a:gd name="T22" fmla="*/ 10 w 15"/>
                <a:gd name="T23" fmla="*/ 39 h 39"/>
                <a:gd name="T24" fmla="*/ 6 w 15"/>
                <a:gd name="T25" fmla="*/ 33 h 39"/>
                <a:gd name="T26" fmla="*/ 7 w 15"/>
                <a:gd name="T27" fmla="*/ 36 h 39"/>
                <a:gd name="T28" fmla="*/ 10 w 15"/>
                <a:gd name="T29" fmla="*/ 37 h 39"/>
                <a:gd name="T30" fmla="*/ 14 w 15"/>
                <a:gd name="T31" fmla="*/ 36 h 39"/>
                <a:gd name="T32" fmla="*/ 15 w 15"/>
                <a:gd name="T33" fmla="*/ 33 h 39"/>
                <a:gd name="T34" fmla="*/ 10 w 15"/>
                <a:gd name="T35" fmla="*/ 2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39">
                  <a:moveTo>
                    <a:pt x="10" y="27"/>
                  </a:moveTo>
                  <a:lnTo>
                    <a:pt x="15" y="33"/>
                  </a:lnTo>
                  <a:lnTo>
                    <a:pt x="15" y="24"/>
                  </a:lnTo>
                  <a:lnTo>
                    <a:pt x="14" y="15"/>
                  </a:lnTo>
                  <a:lnTo>
                    <a:pt x="12" y="5"/>
                  </a:lnTo>
                  <a:lnTo>
                    <a:pt x="9" y="0"/>
                  </a:lnTo>
                  <a:lnTo>
                    <a:pt x="0" y="4"/>
                  </a:lnTo>
                  <a:lnTo>
                    <a:pt x="2" y="8"/>
                  </a:lnTo>
                  <a:lnTo>
                    <a:pt x="5" y="15"/>
                  </a:lnTo>
                  <a:lnTo>
                    <a:pt x="6" y="24"/>
                  </a:lnTo>
                  <a:lnTo>
                    <a:pt x="6" y="33"/>
                  </a:lnTo>
                  <a:lnTo>
                    <a:pt x="10" y="39"/>
                  </a:lnTo>
                  <a:lnTo>
                    <a:pt x="6" y="33"/>
                  </a:lnTo>
                  <a:lnTo>
                    <a:pt x="7" y="36"/>
                  </a:lnTo>
                  <a:lnTo>
                    <a:pt x="10" y="37"/>
                  </a:lnTo>
                  <a:lnTo>
                    <a:pt x="14" y="36"/>
                  </a:lnTo>
                  <a:lnTo>
                    <a:pt x="15" y="33"/>
                  </a:lnTo>
                  <a:lnTo>
                    <a:pt x="10" y="2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23" name="Freeform 255"/>
            <p:cNvSpPr>
              <a:spLocks/>
            </p:cNvSpPr>
            <p:nvPr/>
          </p:nvSpPr>
          <p:spPr bwMode="auto">
            <a:xfrm>
              <a:off x="2940" y="3819"/>
              <a:ext cx="10" cy="6"/>
            </a:xfrm>
            <a:custGeom>
              <a:avLst/>
              <a:gdLst>
                <a:gd name="T0" fmla="*/ 21 w 29"/>
                <a:gd name="T1" fmla="*/ 10 h 18"/>
                <a:gd name="T2" fmla="*/ 28 w 29"/>
                <a:gd name="T3" fmla="*/ 10 h 18"/>
                <a:gd name="T4" fmla="*/ 22 w 29"/>
                <a:gd name="T5" fmla="*/ 6 h 18"/>
                <a:gd name="T6" fmla="*/ 15 w 29"/>
                <a:gd name="T7" fmla="*/ 4 h 18"/>
                <a:gd name="T8" fmla="*/ 8 w 29"/>
                <a:gd name="T9" fmla="*/ 1 h 18"/>
                <a:gd name="T10" fmla="*/ 0 w 29"/>
                <a:gd name="T11" fmla="*/ 0 h 18"/>
                <a:gd name="T12" fmla="*/ 0 w 29"/>
                <a:gd name="T13" fmla="*/ 12 h 18"/>
                <a:gd name="T14" fmla="*/ 8 w 29"/>
                <a:gd name="T15" fmla="*/ 10 h 18"/>
                <a:gd name="T16" fmla="*/ 13 w 29"/>
                <a:gd name="T17" fmla="*/ 13 h 18"/>
                <a:gd name="T18" fmla="*/ 18 w 29"/>
                <a:gd name="T19" fmla="*/ 15 h 18"/>
                <a:gd name="T20" fmla="*/ 21 w 29"/>
                <a:gd name="T21" fmla="*/ 17 h 18"/>
                <a:gd name="T22" fmla="*/ 28 w 29"/>
                <a:gd name="T23" fmla="*/ 17 h 18"/>
                <a:gd name="T24" fmla="*/ 21 w 29"/>
                <a:gd name="T25" fmla="*/ 17 h 18"/>
                <a:gd name="T26" fmla="*/ 24 w 29"/>
                <a:gd name="T27" fmla="*/ 18 h 18"/>
                <a:gd name="T28" fmla="*/ 28 w 29"/>
                <a:gd name="T29" fmla="*/ 17 h 18"/>
                <a:gd name="T30" fmla="*/ 29 w 29"/>
                <a:gd name="T31" fmla="*/ 14 h 18"/>
                <a:gd name="T32" fmla="*/ 28 w 29"/>
                <a:gd name="T33" fmla="*/ 10 h 18"/>
                <a:gd name="T34" fmla="*/ 21 w 29"/>
                <a:gd name="T35" fmla="*/ 1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18">
                  <a:moveTo>
                    <a:pt x="21" y="10"/>
                  </a:moveTo>
                  <a:lnTo>
                    <a:pt x="28" y="10"/>
                  </a:lnTo>
                  <a:lnTo>
                    <a:pt x="22" y="6"/>
                  </a:lnTo>
                  <a:lnTo>
                    <a:pt x="15" y="4"/>
                  </a:lnTo>
                  <a:lnTo>
                    <a:pt x="8" y="1"/>
                  </a:lnTo>
                  <a:lnTo>
                    <a:pt x="0" y="0"/>
                  </a:lnTo>
                  <a:lnTo>
                    <a:pt x="0" y="12"/>
                  </a:lnTo>
                  <a:lnTo>
                    <a:pt x="8" y="10"/>
                  </a:lnTo>
                  <a:lnTo>
                    <a:pt x="13" y="13"/>
                  </a:lnTo>
                  <a:lnTo>
                    <a:pt x="18" y="15"/>
                  </a:lnTo>
                  <a:lnTo>
                    <a:pt x="21" y="17"/>
                  </a:lnTo>
                  <a:lnTo>
                    <a:pt x="28" y="17"/>
                  </a:lnTo>
                  <a:lnTo>
                    <a:pt x="21" y="17"/>
                  </a:lnTo>
                  <a:lnTo>
                    <a:pt x="24" y="18"/>
                  </a:lnTo>
                  <a:lnTo>
                    <a:pt x="28" y="17"/>
                  </a:lnTo>
                  <a:lnTo>
                    <a:pt x="29" y="14"/>
                  </a:lnTo>
                  <a:lnTo>
                    <a:pt x="28" y="10"/>
                  </a:lnTo>
                  <a:lnTo>
                    <a:pt x="21"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24" name="Freeform 256"/>
            <p:cNvSpPr>
              <a:spLocks/>
            </p:cNvSpPr>
            <p:nvPr/>
          </p:nvSpPr>
          <p:spPr bwMode="auto">
            <a:xfrm>
              <a:off x="2947" y="3819"/>
              <a:ext cx="10" cy="6"/>
            </a:xfrm>
            <a:custGeom>
              <a:avLst/>
              <a:gdLst>
                <a:gd name="T0" fmla="*/ 30 w 30"/>
                <a:gd name="T1" fmla="*/ 4 h 17"/>
                <a:gd name="T2" fmla="*/ 30 w 30"/>
                <a:gd name="T3" fmla="*/ 4 h 17"/>
                <a:gd name="T4" fmla="*/ 21 w 30"/>
                <a:gd name="T5" fmla="*/ 0 h 17"/>
                <a:gd name="T6" fmla="*/ 14 w 30"/>
                <a:gd name="T7" fmla="*/ 1 h 17"/>
                <a:gd name="T8" fmla="*/ 6 w 30"/>
                <a:gd name="T9" fmla="*/ 5 h 17"/>
                <a:gd name="T10" fmla="*/ 0 w 30"/>
                <a:gd name="T11" fmla="*/ 10 h 17"/>
                <a:gd name="T12" fmla="*/ 7 w 30"/>
                <a:gd name="T13" fmla="*/ 17 h 17"/>
                <a:gd name="T14" fmla="*/ 10 w 30"/>
                <a:gd name="T15" fmla="*/ 14 h 17"/>
                <a:gd name="T16" fmla="*/ 16 w 30"/>
                <a:gd name="T17" fmla="*/ 10 h 17"/>
                <a:gd name="T18" fmla="*/ 21 w 30"/>
                <a:gd name="T19" fmla="*/ 9 h 17"/>
                <a:gd name="T20" fmla="*/ 23 w 30"/>
                <a:gd name="T21" fmla="*/ 10 h 17"/>
                <a:gd name="T22" fmla="*/ 23 w 30"/>
                <a:gd name="T23" fmla="*/ 10 h 17"/>
                <a:gd name="T24" fmla="*/ 30 w 30"/>
                <a:gd name="T25"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17">
                  <a:moveTo>
                    <a:pt x="30" y="4"/>
                  </a:moveTo>
                  <a:lnTo>
                    <a:pt x="30" y="4"/>
                  </a:lnTo>
                  <a:lnTo>
                    <a:pt x="21" y="0"/>
                  </a:lnTo>
                  <a:lnTo>
                    <a:pt x="14" y="1"/>
                  </a:lnTo>
                  <a:lnTo>
                    <a:pt x="6" y="5"/>
                  </a:lnTo>
                  <a:lnTo>
                    <a:pt x="0" y="10"/>
                  </a:lnTo>
                  <a:lnTo>
                    <a:pt x="7" y="17"/>
                  </a:lnTo>
                  <a:lnTo>
                    <a:pt x="10" y="14"/>
                  </a:lnTo>
                  <a:lnTo>
                    <a:pt x="16" y="10"/>
                  </a:lnTo>
                  <a:lnTo>
                    <a:pt x="21" y="9"/>
                  </a:lnTo>
                  <a:lnTo>
                    <a:pt x="23" y="10"/>
                  </a:lnTo>
                  <a:lnTo>
                    <a:pt x="23" y="10"/>
                  </a:lnTo>
                  <a:lnTo>
                    <a:pt x="3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25" name="Freeform 257"/>
            <p:cNvSpPr>
              <a:spLocks/>
            </p:cNvSpPr>
            <p:nvPr/>
          </p:nvSpPr>
          <p:spPr bwMode="auto">
            <a:xfrm>
              <a:off x="2955" y="3820"/>
              <a:ext cx="10" cy="10"/>
            </a:xfrm>
            <a:custGeom>
              <a:avLst/>
              <a:gdLst>
                <a:gd name="T0" fmla="*/ 29 w 29"/>
                <a:gd name="T1" fmla="*/ 29 h 29"/>
                <a:gd name="T2" fmla="*/ 29 w 29"/>
                <a:gd name="T3" fmla="*/ 29 h 29"/>
                <a:gd name="T4" fmla="*/ 25 w 29"/>
                <a:gd name="T5" fmla="*/ 21 h 29"/>
                <a:gd name="T6" fmla="*/ 19 w 29"/>
                <a:gd name="T7" fmla="*/ 13 h 29"/>
                <a:gd name="T8" fmla="*/ 13 w 29"/>
                <a:gd name="T9" fmla="*/ 5 h 29"/>
                <a:gd name="T10" fmla="*/ 7 w 29"/>
                <a:gd name="T11" fmla="*/ 0 h 29"/>
                <a:gd name="T12" fmla="*/ 0 w 29"/>
                <a:gd name="T13" fmla="*/ 6 h 29"/>
                <a:gd name="T14" fmla="*/ 6 w 29"/>
                <a:gd name="T15" fmla="*/ 12 h 29"/>
                <a:gd name="T16" fmla="*/ 13 w 29"/>
                <a:gd name="T17" fmla="*/ 20 h 29"/>
                <a:gd name="T18" fmla="*/ 16 w 29"/>
                <a:gd name="T19" fmla="*/ 26 h 29"/>
                <a:gd name="T20" fmla="*/ 17 w 29"/>
                <a:gd name="T21" fmla="*/ 29 h 29"/>
                <a:gd name="T22" fmla="*/ 17 w 29"/>
                <a:gd name="T23" fmla="*/ 29 h 29"/>
                <a:gd name="T24" fmla="*/ 29 w 29"/>
                <a:gd name="T2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29">
                  <a:moveTo>
                    <a:pt x="29" y="29"/>
                  </a:moveTo>
                  <a:lnTo>
                    <a:pt x="29" y="29"/>
                  </a:lnTo>
                  <a:lnTo>
                    <a:pt x="25" y="21"/>
                  </a:lnTo>
                  <a:lnTo>
                    <a:pt x="19" y="13"/>
                  </a:lnTo>
                  <a:lnTo>
                    <a:pt x="13" y="5"/>
                  </a:lnTo>
                  <a:lnTo>
                    <a:pt x="7" y="0"/>
                  </a:lnTo>
                  <a:lnTo>
                    <a:pt x="0" y="6"/>
                  </a:lnTo>
                  <a:lnTo>
                    <a:pt x="6" y="12"/>
                  </a:lnTo>
                  <a:lnTo>
                    <a:pt x="13" y="20"/>
                  </a:lnTo>
                  <a:lnTo>
                    <a:pt x="16" y="26"/>
                  </a:lnTo>
                  <a:lnTo>
                    <a:pt x="17" y="29"/>
                  </a:lnTo>
                  <a:lnTo>
                    <a:pt x="17" y="29"/>
                  </a:lnTo>
                  <a:lnTo>
                    <a:pt x="29"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26" name="Freeform 258"/>
            <p:cNvSpPr>
              <a:spLocks/>
            </p:cNvSpPr>
            <p:nvPr/>
          </p:nvSpPr>
          <p:spPr bwMode="auto">
            <a:xfrm>
              <a:off x="2961" y="3830"/>
              <a:ext cx="4" cy="7"/>
            </a:xfrm>
            <a:custGeom>
              <a:avLst/>
              <a:gdLst>
                <a:gd name="T0" fmla="*/ 1 w 12"/>
                <a:gd name="T1" fmla="*/ 14 h 22"/>
                <a:gd name="T2" fmla="*/ 9 w 12"/>
                <a:gd name="T3" fmla="*/ 19 h 22"/>
                <a:gd name="T4" fmla="*/ 10 w 12"/>
                <a:gd name="T5" fmla="*/ 13 h 22"/>
                <a:gd name="T6" fmla="*/ 12 w 12"/>
                <a:gd name="T7" fmla="*/ 8 h 22"/>
                <a:gd name="T8" fmla="*/ 12 w 12"/>
                <a:gd name="T9" fmla="*/ 4 h 22"/>
                <a:gd name="T10" fmla="*/ 12 w 12"/>
                <a:gd name="T11" fmla="*/ 0 h 22"/>
                <a:gd name="T12" fmla="*/ 0 w 12"/>
                <a:gd name="T13" fmla="*/ 0 h 22"/>
                <a:gd name="T14" fmla="*/ 0 w 12"/>
                <a:gd name="T15" fmla="*/ 4 h 22"/>
                <a:gd name="T16" fmla="*/ 0 w 12"/>
                <a:gd name="T17" fmla="*/ 8 h 22"/>
                <a:gd name="T18" fmla="*/ 1 w 12"/>
                <a:gd name="T19" fmla="*/ 13 h 22"/>
                <a:gd name="T20" fmla="*/ 0 w 12"/>
                <a:gd name="T21" fmla="*/ 16 h 22"/>
                <a:gd name="T22" fmla="*/ 8 w 12"/>
                <a:gd name="T23" fmla="*/ 21 h 22"/>
                <a:gd name="T24" fmla="*/ 0 w 12"/>
                <a:gd name="T25" fmla="*/ 16 h 22"/>
                <a:gd name="T26" fmla="*/ 1 w 12"/>
                <a:gd name="T27" fmla="*/ 20 h 22"/>
                <a:gd name="T28" fmla="*/ 4 w 12"/>
                <a:gd name="T29" fmla="*/ 22 h 22"/>
                <a:gd name="T30" fmla="*/ 7 w 12"/>
                <a:gd name="T31" fmla="*/ 21 h 22"/>
                <a:gd name="T32" fmla="*/ 9 w 12"/>
                <a:gd name="T33" fmla="*/ 19 h 22"/>
                <a:gd name="T34" fmla="*/ 1 w 12"/>
                <a:gd name="T35" fmla="*/ 1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22">
                  <a:moveTo>
                    <a:pt x="1" y="14"/>
                  </a:moveTo>
                  <a:lnTo>
                    <a:pt x="9" y="19"/>
                  </a:lnTo>
                  <a:lnTo>
                    <a:pt x="10" y="13"/>
                  </a:lnTo>
                  <a:lnTo>
                    <a:pt x="12" y="8"/>
                  </a:lnTo>
                  <a:lnTo>
                    <a:pt x="12" y="4"/>
                  </a:lnTo>
                  <a:lnTo>
                    <a:pt x="12" y="0"/>
                  </a:lnTo>
                  <a:lnTo>
                    <a:pt x="0" y="0"/>
                  </a:lnTo>
                  <a:lnTo>
                    <a:pt x="0" y="4"/>
                  </a:lnTo>
                  <a:lnTo>
                    <a:pt x="0" y="8"/>
                  </a:lnTo>
                  <a:lnTo>
                    <a:pt x="1" y="13"/>
                  </a:lnTo>
                  <a:lnTo>
                    <a:pt x="0" y="16"/>
                  </a:lnTo>
                  <a:lnTo>
                    <a:pt x="8" y="21"/>
                  </a:lnTo>
                  <a:lnTo>
                    <a:pt x="0" y="16"/>
                  </a:lnTo>
                  <a:lnTo>
                    <a:pt x="1" y="20"/>
                  </a:lnTo>
                  <a:lnTo>
                    <a:pt x="4" y="22"/>
                  </a:lnTo>
                  <a:lnTo>
                    <a:pt x="7" y="21"/>
                  </a:lnTo>
                  <a:lnTo>
                    <a:pt x="9" y="19"/>
                  </a:lnTo>
                  <a:lnTo>
                    <a:pt x="1"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27" name="Freeform 259"/>
            <p:cNvSpPr>
              <a:spLocks/>
            </p:cNvSpPr>
            <p:nvPr/>
          </p:nvSpPr>
          <p:spPr bwMode="auto">
            <a:xfrm>
              <a:off x="2961" y="3824"/>
              <a:ext cx="8" cy="13"/>
            </a:xfrm>
            <a:custGeom>
              <a:avLst/>
              <a:gdLst>
                <a:gd name="T0" fmla="*/ 21 w 25"/>
                <a:gd name="T1" fmla="*/ 1 h 40"/>
                <a:gd name="T2" fmla="*/ 14 w 25"/>
                <a:gd name="T3" fmla="*/ 6 h 40"/>
                <a:gd name="T4" fmla="*/ 14 w 25"/>
                <a:gd name="T5" fmla="*/ 11 h 40"/>
                <a:gd name="T6" fmla="*/ 11 w 25"/>
                <a:gd name="T7" fmla="*/ 18 h 40"/>
                <a:gd name="T8" fmla="*/ 6 w 25"/>
                <a:gd name="T9" fmla="*/ 27 h 40"/>
                <a:gd name="T10" fmla="*/ 0 w 25"/>
                <a:gd name="T11" fmla="*/ 33 h 40"/>
                <a:gd name="T12" fmla="*/ 7 w 25"/>
                <a:gd name="T13" fmla="*/ 40 h 40"/>
                <a:gd name="T14" fmla="*/ 15 w 25"/>
                <a:gd name="T15" fmla="*/ 32 h 40"/>
                <a:gd name="T16" fmla="*/ 20 w 25"/>
                <a:gd name="T17" fmla="*/ 23 h 40"/>
                <a:gd name="T18" fmla="*/ 23 w 25"/>
                <a:gd name="T19" fmla="*/ 14 h 40"/>
                <a:gd name="T20" fmla="*/ 25 w 25"/>
                <a:gd name="T21" fmla="*/ 6 h 40"/>
                <a:gd name="T22" fmla="*/ 19 w 25"/>
                <a:gd name="T23" fmla="*/ 10 h 40"/>
                <a:gd name="T24" fmla="*/ 25 w 25"/>
                <a:gd name="T25" fmla="*/ 6 h 40"/>
                <a:gd name="T26" fmla="*/ 23 w 25"/>
                <a:gd name="T27" fmla="*/ 2 h 40"/>
                <a:gd name="T28" fmla="*/ 20 w 25"/>
                <a:gd name="T29" fmla="*/ 0 h 40"/>
                <a:gd name="T30" fmla="*/ 16 w 25"/>
                <a:gd name="T31" fmla="*/ 2 h 40"/>
                <a:gd name="T32" fmla="*/ 14 w 25"/>
                <a:gd name="T33" fmla="*/ 6 h 40"/>
                <a:gd name="T34" fmla="*/ 21 w 25"/>
                <a:gd name="T35" fmla="*/ 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40">
                  <a:moveTo>
                    <a:pt x="21" y="1"/>
                  </a:moveTo>
                  <a:lnTo>
                    <a:pt x="14" y="6"/>
                  </a:lnTo>
                  <a:lnTo>
                    <a:pt x="14" y="11"/>
                  </a:lnTo>
                  <a:lnTo>
                    <a:pt x="11" y="18"/>
                  </a:lnTo>
                  <a:lnTo>
                    <a:pt x="6" y="27"/>
                  </a:lnTo>
                  <a:lnTo>
                    <a:pt x="0" y="33"/>
                  </a:lnTo>
                  <a:lnTo>
                    <a:pt x="7" y="40"/>
                  </a:lnTo>
                  <a:lnTo>
                    <a:pt x="15" y="32"/>
                  </a:lnTo>
                  <a:lnTo>
                    <a:pt x="20" y="23"/>
                  </a:lnTo>
                  <a:lnTo>
                    <a:pt x="23" y="14"/>
                  </a:lnTo>
                  <a:lnTo>
                    <a:pt x="25" y="6"/>
                  </a:lnTo>
                  <a:lnTo>
                    <a:pt x="19" y="10"/>
                  </a:lnTo>
                  <a:lnTo>
                    <a:pt x="25" y="6"/>
                  </a:lnTo>
                  <a:lnTo>
                    <a:pt x="23" y="2"/>
                  </a:lnTo>
                  <a:lnTo>
                    <a:pt x="20" y="0"/>
                  </a:lnTo>
                  <a:lnTo>
                    <a:pt x="16" y="2"/>
                  </a:lnTo>
                  <a:lnTo>
                    <a:pt x="14" y="6"/>
                  </a:lnTo>
                  <a:lnTo>
                    <a:pt x="21"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28" name="Freeform 260"/>
            <p:cNvSpPr>
              <a:spLocks/>
            </p:cNvSpPr>
            <p:nvPr/>
          </p:nvSpPr>
          <p:spPr bwMode="auto">
            <a:xfrm>
              <a:off x="2967" y="3824"/>
              <a:ext cx="12" cy="4"/>
            </a:xfrm>
            <a:custGeom>
              <a:avLst/>
              <a:gdLst>
                <a:gd name="T0" fmla="*/ 34 w 34"/>
                <a:gd name="T1" fmla="*/ 2 h 11"/>
                <a:gd name="T2" fmla="*/ 34 w 34"/>
                <a:gd name="T3" fmla="*/ 2 h 11"/>
                <a:gd name="T4" fmla="*/ 26 w 34"/>
                <a:gd name="T5" fmla="*/ 1 h 11"/>
                <a:gd name="T6" fmla="*/ 17 w 34"/>
                <a:gd name="T7" fmla="*/ 0 h 11"/>
                <a:gd name="T8" fmla="*/ 9 w 34"/>
                <a:gd name="T9" fmla="*/ 1 h 11"/>
                <a:gd name="T10" fmla="*/ 2 w 34"/>
                <a:gd name="T11" fmla="*/ 0 h 11"/>
                <a:gd name="T12" fmla="*/ 0 w 34"/>
                <a:gd name="T13" fmla="*/ 9 h 11"/>
                <a:gd name="T14" fmla="*/ 9 w 34"/>
                <a:gd name="T15" fmla="*/ 10 h 11"/>
                <a:gd name="T16" fmla="*/ 17 w 34"/>
                <a:gd name="T17" fmla="*/ 11 h 11"/>
                <a:gd name="T18" fmla="*/ 26 w 34"/>
                <a:gd name="T19" fmla="*/ 10 h 11"/>
                <a:gd name="T20" fmla="*/ 32 w 34"/>
                <a:gd name="T21" fmla="*/ 11 h 11"/>
                <a:gd name="T22" fmla="*/ 32 w 34"/>
                <a:gd name="T23" fmla="*/ 11 h 11"/>
                <a:gd name="T24" fmla="*/ 34 w 34"/>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11">
                  <a:moveTo>
                    <a:pt x="34" y="2"/>
                  </a:moveTo>
                  <a:lnTo>
                    <a:pt x="34" y="2"/>
                  </a:lnTo>
                  <a:lnTo>
                    <a:pt x="26" y="1"/>
                  </a:lnTo>
                  <a:lnTo>
                    <a:pt x="17" y="0"/>
                  </a:lnTo>
                  <a:lnTo>
                    <a:pt x="9" y="1"/>
                  </a:lnTo>
                  <a:lnTo>
                    <a:pt x="2" y="0"/>
                  </a:lnTo>
                  <a:lnTo>
                    <a:pt x="0" y="9"/>
                  </a:lnTo>
                  <a:lnTo>
                    <a:pt x="9" y="10"/>
                  </a:lnTo>
                  <a:lnTo>
                    <a:pt x="17" y="11"/>
                  </a:lnTo>
                  <a:lnTo>
                    <a:pt x="26" y="10"/>
                  </a:lnTo>
                  <a:lnTo>
                    <a:pt x="32" y="11"/>
                  </a:lnTo>
                  <a:lnTo>
                    <a:pt x="32" y="11"/>
                  </a:lnTo>
                  <a:lnTo>
                    <a:pt x="34"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29" name="Freeform 261"/>
            <p:cNvSpPr>
              <a:spLocks/>
            </p:cNvSpPr>
            <p:nvPr/>
          </p:nvSpPr>
          <p:spPr bwMode="auto">
            <a:xfrm>
              <a:off x="2978" y="3825"/>
              <a:ext cx="5" cy="9"/>
            </a:xfrm>
            <a:custGeom>
              <a:avLst/>
              <a:gdLst>
                <a:gd name="T0" fmla="*/ 9 w 14"/>
                <a:gd name="T1" fmla="*/ 16 h 28"/>
                <a:gd name="T2" fmla="*/ 14 w 14"/>
                <a:gd name="T3" fmla="*/ 22 h 28"/>
                <a:gd name="T4" fmla="*/ 13 w 14"/>
                <a:gd name="T5" fmla="*/ 18 h 28"/>
                <a:gd name="T6" fmla="*/ 12 w 14"/>
                <a:gd name="T7" fmla="*/ 11 h 28"/>
                <a:gd name="T8" fmla="*/ 9 w 14"/>
                <a:gd name="T9" fmla="*/ 4 h 28"/>
                <a:gd name="T10" fmla="*/ 2 w 14"/>
                <a:gd name="T11" fmla="*/ 0 h 28"/>
                <a:gd name="T12" fmla="*/ 0 w 14"/>
                <a:gd name="T13" fmla="*/ 9 h 28"/>
                <a:gd name="T14" fmla="*/ 2 w 14"/>
                <a:gd name="T15" fmla="*/ 11 h 28"/>
                <a:gd name="T16" fmla="*/ 3 w 14"/>
                <a:gd name="T17" fmla="*/ 13 h 28"/>
                <a:gd name="T18" fmla="*/ 4 w 14"/>
                <a:gd name="T19" fmla="*/ 18 h 28"/>
                <a:gd name="T20" fmla="*/ 3 w 14"/>
                <a:gd name="T21" fmla="*/ 22 h 28"/>
                <a:gd name="T22" fmla="*/ 9 w 14"/>
                <a:gd name="T23" fmla="*/ 28 h 28"/>
                <a:gd name="T24" fmla="*/ 3 w 14"/>
                <a:gd name="T25" fmla="*/ 22 h 28"/>
                <a:gd name="T26" fmla="*/ 5 w 14"/>
                <a:gd name="T27" fmla="*/ 26 h 28"/>
                <a:gd name="T28" fmla="*/ 9 w 14"/>
                <a:gd name="T29" fmla="*/ 27 h 28"/>
                <a:gd name="T30" fmla="*/ 12 w 14"/>
                <a:gd name="T31" fmla="*/ 26 h 28"/>
                <a:gd name="T32" fmla="*/ 14 w 14"/>
                <a:gd name="T33" fmla="*/ 22 h 28"/>
                <a:gd name="T34" fmla="*/ 9 w 14"/>
                <a:gd name="T35" fmla="*/ 1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28">
                  <a:moveTo>
                    <a:pt x="9" y="16"/>
                  </a:moveTo>
                  <a:lnTo>
                    <a:pt x="14" y="22"/>
                  </a:lnTo>
                  <a:lnTo>
                    <a:pt x="13" y="18"/>
                  </a:lnTo>
                  <a:lnTo>
                    <a:pt x="12" y="11"/>
                  </a:lnTo>
                  <a:lnTo>
                    <a:pt x="9" y="4"/>
                  </a:lnTo>
                  <a:lnTo>
                    <a:pt x="2" y="0"/>
                  </a:lnTo>
                  <a:lnTo>
                    <a:pt x="0" y="9"/>
                  </a:lnTo>
                  <a:lnTo>
                    <a:pt x="2" y="11"/>
                  </a:lnTo>
                  <a:lnTo>
                    <a:pt x="3" y="13"/>
                  </a:lnTo>
                  <a:lnTo>
                    <a:pt x="4" y="18"/>
                  </a:lnTo>
                  <a:lnTo>
                    <a:pt x="3" y="22"/>
                  </a:lnTo>
                  <a:lnTo>
                    <a:pt x="9" y="28"/>
                  </a:lnTo>
                  <a:lnTo>
                    <a:pt x="3" y="22"/>
                  </a:lnTo>
                  <a:lnTo>
                    <a:pt x="5" y="26"/>
                  </a:lnTo>
                  <a:lnTo>
                    <a:pt x="9" y="27"/>
                  </a:lnTo>
                  <a:lnTo>
                    <a:pt x="12" y="26"/>
                  </a:lnTo>
                  <a:lnTo>
                    <a:pt x="14" y="22"/>
                  </a:lnTo>
                  <a:lnTo>
                    <a:pt x="9"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30" name="Freeform 262"/>
            <p:cNvSpPr>
              <a:spLocks/>
            </p:cNvSpPr>
            <p:nvPr/>
          </p:nvSpPr>
          <p:spPr bwMode="auto">
            <a:xfrm>
              <a:off x="2981" y="3830"/>
              <a:ext cx="8" cy="4"/>
            </a:xfrm>
            <a:custGeom>
              <a:avLst/>
              <a:gdLst>
                <a:gd name="T0" fmla="*/ 25 w 25"/>
                <a:gd name="T1" fmla="*/ 8 h 13"/>
                <a:gd name="T2" fmla="*/ 24 w 25"/>
                <a:gd name="T3" fmla="*/ 8 h 13"/>
                <a:gd name="T4" fmla="*/ 18 w 25"/>
                <a:gd name="T5" fmla="*/ 4 h 13"/>
                <a:gd name="T6" fmla="*/ 10 w 25"/>
                <a:gd name="T7" fmla="*/ 2 h 13"/>
                <a:gd name="T8" fmla="*/ 4 w 25"/>
                <a:gd name="T9" fmla="*/ 0 h 13"/>
                <a:gd name="T10" fmla="*/ 0 w 25"/>
                <a:gd name="T11" fmla="*/ 0 h 13"/>
                <a:gd name="T12" fmla="*/ 0 w 25"/>
                <a:gd name="T13" fmla="*/ 12 h 13"/>
                <a:gd name="T14" fmla="*/ 4 w 25"/>
                <a:gd name="T15" fmla="*/ 12 h 13"/>
                <a:gd name="T16" fmla="*/ 10 w 25"/>
                <a:gd name="T17" fmla="*/ 11 h 13"/>
                <a:gd name="T18" fmla="*/ 13 w 25"/>
                <a:gd name="T19" fmla="*/ 13 h 13"/>
                <a:gd name="T20" fmla="*/ 17 w 25"/>
                <a:gd name="T21" fmla="*/ 13 h 13"/>
                <a:gd name="T22" fmla="*/ 16 w 25"/>
                <a:gd name="T23" fmla="*/ 13 h 13"/>
                <a:gd name="T24" fmla="*/ 25 w 25"/>
                <a:gd name="T2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13">
                  <a:moveTo>
                    <a:pt x="25" y="8"/>
                  </a:moveTo>
                  <a:lnTo>
                    <a:pt x="24" y="8"/>
                  </a:lnTo>
                  <a:lnTo>
                    <a:pt x="18" y="4"/>
                  </a:lnTo>
                  <a:lnTo>
                    <a:pt x="10" y="2"/>
                  </a:lnTo>
                  <a:lnTo>
                    <a:pt x="4" y="0"/>
                  </a:lnTo>
                  <a:lnTo>
                    <a:pt x="0" y="0"/>
                  </a:lnTo>
                  <a:lnTo>
                    <a:pt x="0" y="12"/>
                  </a:lnTo>
                  <a:lnTo>
                    <a:pt x="4" y="12"/>
                  </a:lnTo>
                  <a:lnTo>
                    <a:pt x="10" y="11"/>
                  </a:lnTo>
                  <a:lnTo>
                    <a:pt x="13" y="13"/>
                  </a:lnTo>
                  <a:lnTo>
                    <a:pt x="17" y="13"/>
                  </a:lnTo>
                  <a:lnTo>
                    <a:pt x="16" y="13"/>
                  </a:lnTo>
                  <a:lnTo>
                    <a:pt x="25"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31" name="Freeform 263"/>
            <p:cNvSpPr>
              <a:spLocks/>
            </p:cNvSpPr>
            <p:nvPr/>
          </p:nvSpPr>
          <p:spPr bwMode="auto">
            <a:xfrm>
              <a:off x="2986" y="3833"/>
              <a:ext cx="8" cy="14"/>
            </a:xfrm>
            <a:custGeom>
              <a:avLst/>
              <a:gdLst>
                <a:gd name="T0" fmla="*/ 24 w 24"/>
                <a:gd name="T1" fmla="*/ 30 h 42"/>
                <a:gd name="T2" fmla="*/ 24 w 24"/>
                <a:gd name="T3" fmla="*/ 30 h 42"/>
                <a:gd name="T4" fmla="*/ 18 w 24"/>
                <a:gd name="T5" fmla="*/ 28 h 42"/>
                <a:gd name="T6" fmla="*/ 15 w 24"/>
                <a:gd name="T7" fmla="*/ 20 h 42"/>
                <a:gd name="T8" fmla="*/ 11 w 24"/>
                <a:gd name="T9" fmla="*/ 10 h 42"/>
                <a:gd name="T10" fmla="*/ 9 w 24"/>
                <a:gd name="T11" fmla="*/ 0 h 42"/>
                <a:gd name="T12" fmla="*/ 0 w 24"/>
                <a:gd name="T13" fmla="*/ 5 h 42"/>
                <a:gd name="T14" fmla="*/ 2 w 24"/>
                <a:gd name="T15" fmla="*/ 12 h 42"/>
                <a:gd name="T16" fmla="*/ 6 w 24"/>
                <a:gd name="T17" fmla="*/ 22 h 42"/>
                <a:gd name="T18" fmla="*/ 11 w 24"/>
                <a:gd name="T19" fmla="*/ 35 h 42"/>
                <a:gd name="T20" fmla="*/ 24 w 24"/>
                <a:gd name="T21" fmla="*/ 42 h 42"/>
                <a:gd name="T22" fmla="*/ 24 w 24"/>
                <a:gd name="T23" fmla="*/ 42 h 42"/>
                <a:gd name="T24" fmla="*/ 24 w 24"/>
                <a:gd name="T25" fmla="*/ 3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42">
                  <a:moveTo>
                    <a:pt x="24" y="30"/>
                  </a:moveTo>
                  <a:lnTo>
                    <a:pt x="24" y="30"/>
                  </a:lnTo>
                  <a:lnTo>
                    <a:pt x="18" y="28"/>
                  </a:lnTo>
                  <a:lnTo>
                    <a:pt x="15" y="20"/>
                  </a:lnTo>
                  <a:lnTo>
                    <a:pt x="11" y="10"/>
                  </a:lnTo>
                  <a:lnTo>
                    <a:pt x="9" y="0"/>
                  </a:lnTo>
                  <a:lnTo>
                    <a:pt x="0" y="5"/>
                  </a:lnTo>
                  <a:lnTo>
                    <a:pt x="2" y="12"/>
                  </a:lnTo>
                  <a:lnTo>
                    <a:pt x="6" y="22"/>
                  </a:lnTo>
                  <a:lnTo>
                    <a:pt x="11" y="35"/>
                  </a:lnTo>
                  <a:lnTo>
                    <a:pt x="24" y="42"/>
                  </a:lnTo>
                  <a:lnTo>
                    <a:pt x="24" y="42"/>
                  </a:lnTo>
                  <a:lnTo>
                    <a:pt x="24"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32" name="Freeform 264"/>
            <p:cNvSpPr>
              <a:spLocks/>
            </p:cNvSpPr>
            <p:nvPr/>
          </p:nvSpPr>
          <p:spPr bwMode="auto">
            <a:xfrm>
              <a:off x="2994" y="3829"/>
              <a:ext cx="10" cy="18"/>
            </a:xfrm>
            <a:custGeom>
              <a:avLst/>
              <a:gdLst>
                <a:gd name="T0" fmla="*/ 17 w 28"/>
                <a:gd name="T1" fmla="*/ 0 h 53"/>
                <a:gd name="T2" fmla="*/ 17 w 28"/>
                <a:gd name="T3" fmla="*/ 0 h 53"/>
                <a:gd name="T4" fmla="*/ 17 w 28"/>
                <a:gd name="T5" fmla="*/ 9 h 53"/>
                <a:gd name="T6" fmla="*/ 12 w 28"/>
                <a:gd name="T7" fmla="*/ 24 h 53"/>
                <a:gd name="T8" fmla="*/ 7 w 28"/>
                <a:gd name="T9" fmla="*/ 37 h 53"/>
                <a:gd name="T10" fmla="*/ 0 w 28"/>
                <a:gd name="T11" fmla="*/ 41 h 53"/>
                <a:gd name="T12" fmla="*/ 0 w 28"/>
                <a:gd name="T13" fmla="*/ 53 h 53"/>
                <a:gd name="T14" fmla="*/ 14 w 28"/>
                <a:gd name="T15" fmla="*/ 43 h 53"/>
                <a:gd name="T16" fmla="*/ 22 w 28"/>
                <a:gd name="T17" fmla="*/ 26 h 53"/>
                <a:gd name="T18" fmla="*/ 26 w 28"/>
                <a:gd name="T19" fmla="*/ 11 h 53"/>
                <a:gd name="T20" fmla="*/ 28 w 28"/>
                <a:gd name="T21" fmla="*/ 0 h 53"/>
                <a:gd name="T22" fmla="*/ 28 w 28"/>
                <a:gd name="T23" fmla="*/ 0 h 53"/>
                <a:gd name="T24" fmla="*/ 17 w 28"/>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53">
                  <a:moveTo>
                    <a:pt x="17" y="0"/>
                  </a:moveTo>
                  <a:lnTo>
                    <a:pt x="17" y="0"/>
                  </a:lnTo>
                  <a:lnTo>
                    <a:pt x="17" y="9"/>
                  </a:lnTo>
                  <a:lnTo>
                    <a:pt x="12" y="24"/>
                  </a:lnTo>
                  <a:lnTo>
                    <a:pt x="7" y="37"/>
                  </a:lnTo>
                  <a:lnTo>
                    <a:pt x="0" y="41"/>
                  </a:lnTo>
                  <a:lnTo>
                    <a:pt x="0" y="53"/>
                  </a:lnTo>
                  <a:lnTo>
                    <a:pt x="14" y="43"/>
                  </a:lnTo>
                  <a:lnTo>
                    <a:pt x="22" y="26"/>
                  </a:lnTo>
                  <a:lnTo>
                    <a:pt x="26" y="11"/>
                  </a:lnTo>
                  <a:lnTo>
                    <a:pt x="28" y="0"/>
                  </a:lnTo>
                  <a:lnTo>
                    <a:pt x="28" y="0"/>
                  </a:lnTo>
                  <a:lnTo>
                    <a:pt x="1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33" name="Freeform 265"/>
            <p:cNvSpPr>
              <a:spLocks/>
            </p:cNvSpPr>
            <p:nvPr/>
          </p:nvSpPr>
          <p:spPr bwMode="auto">
            <a:xfrm>
              <a:off x="3000" y="3822"/>
              <a:ext cx="11" cy="7"/>
            </a:xfrm>
            <a:custGeom>
              <a:avLst/>
              <a:gdLst>
                <a:gd name="T0" fmla="*/ 24 w 33"/>
                <a:gd name="T1" fmla="*/ 5 h 22"/>
                <a:gd name="T2" fmla="*/ 24 w 33"/>
                <a:gd name="T3" fmla="*/ 4 h 22"/>
                <a:gd name="T4" fmla="*/ 22 w 33"/>
                <a:gd name="T5" fmla="*/ 2 h 22"/>
                <a:gd name="T6" fmla="*/ 15 w 33"/>
                <a:gd name="T7" fmla="*/ 7 h 22"/>
                <a:gd name="T8" fmla="*/ 6 w 33"/>
                <a:gd name="T9" fmla="*/ 13 h 22"/>
                <a:gd name="T10" fmla="*/ 0 w 33"/>
                <a:gd name="T11" fmla="*/ 22 h 22"/>
                <a:gd name="T12" fmla="*/ 11 w 33"/>
                <a:gd name="T13" fmla="*/ 22 h 22"/>
                <a:gd name="T14" fmla="*/ 13 w 33"/>
                <a:gd name="T15" fmla="*/ 20 h 22"/>
                <a:gd name="T16" fmla="*/ 19 w 33"/>
                <a:gd name="T17" fmla="*/ 16 h 22"/>
                <a:gd name="T18" fmla="*/ 29 w 33"/>
                <a:gd name="T19" fmla="*/ 9 h 22"/>
                <a:gd name="T20" fmla="*/ 33 w 33"/>
                <a:gd name="T21" fmla="*/ 1 h 22"/>
                <a:gd name="T22" fmla="*/ 33 w 33"/>
                <a:gd name="T23" fmla="*/ 0 h 22"/>
                <a:gd name="T24" fmla="*/ 24 w 33"/>
                <a:gd name="T25" fmla="*/ 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22">
                  <a:moveTo>
                    <a:pt x="24" y="5"/>
                  </a:moveTo>
                  <a:lnTo>
                    <a:pt x="24" y="4"/>
                  </a:lnTo>
                  <a:lnTo>
                    <a:pt x="22" y="2"/>
                  </a:lnTo>
                  <a:lnTo>
                    <a:pt x="15" y="7"/>
                  </a:lnTo>
                  <a:lnTo>
                    <a:pt x="6" y="13"/>
                  </a:lnTo>
                  <a:lnTo>
                    <a:pt x="0" y="22"/>
                  </a:lnTo>
                  <a:lnTo>
                    <a:pt x="11" y="22"/>
                  </a:lnTo>
                  <a:lnTo>
                    <a:pt x="13" y="20"/>
                  </a:lnTo>
                  <a:lnTo>
                    <a:pt x="19" y="16"/>
                  </a:lnTo>
                  <a:lnTo>
                    <a:pt x="29" y="9"/>
                  </a:lnTo>
                  <a:lnTo>
                    <a:pt x="33" y="1"/>
                  </a:lnTo>
                  <a:lnTo>
                    <a:pt x="33" y="0"/>
                  </a:lnTo>
                  <a:lnTo>
                    <a:pt x="24"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34" name="Freeform 266"/>
            <p:cNvSpPr>
              <a:spLocks/>
            </p:cNvSpPr>
            <p:nvPr/>
          </p:nvSpPr>
          <p:spPr bwMode="auto">
            <a:xfrm>
              <a:off x="3007" y="3813"/>
              <a:ext cx="4" cy="10"/>
            </a:xfrm>
            <a:custGeom>
              <a:avLst/>
              <a:gdLst>
                <a:gd name="T0" fmla="*/ 9 w 12"/>
                <a:gd name="T1" fmla="*/ 0 h 30"/>
                <a:gd name="T2" fmla="*/ 9 w 12"/>
                <a:gd name="T3" fmla="*/ 0 h 30"/>
                <a:gd name="T4" fmla="*/ 1 w 12"/>
                <a:gd name="T5" fmla="*/ 7 h 30"/>
                <a:gd name="T6" fmla="*/ 0 w 12"/>
                <a:gd name="T7" fmla="*/ 15 h 30"/>
                <a:gd name="T8" fmla="*/ 1 w 12"/>
                <a:gd name="T9" fmla="*/ 22 h 30"/>
                <a:gd name="T10" fmla="*/ 3 w 12"/>
                <a:gd name="T11" fmla="*/ 30 h 30"/>
                <a:gd name="T12" fmla="*/ 12 w 12"/>
                <a:gd name="T13" fmla="*/ 25 h 30"/>
                <a:gd name="T14" fmla="*/ 10 w 12"/>
                <a:gd name="T15" fmla="*/ 22 h 30"/>
                <a:gd name="T16" fmla="*/ 11 w 12"/>
                <a:gd name="T17" fmla="*/ 15 h 30"/>
                <a:gd name="T18" fmla="*/ 10 w 12"/>
                <a:gd name="T19" fmla="*/ 9 h 30"/>
                <a:gd name="T20" fmla="*/ 9 w 12"/>
                <a:gd name="T21" fmla="*/ 9 h 30"/>
                <a:gd name="T22" fmla="*/ 9 w 12"/>
                <a:gd name="T23" fmla="*/ 9 h 30"/>
                <a:gd name="T24" fmla="*/ 9 w 12"/>
                <a:gd name="T2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30">
                  <a:moveTo>
                    <a:pt x="9" y="0"/>
                  </a:moveTo>
                  <a:lnTo>
                    <a:pt x="9" y="0"/>
                  </a:lnTo>
                  <a:lnTo>
                    <a:pt x="1" y="7"/>
                  </a:lnTo>
                  <a:lnTo>
                    <a:pt x="0" y="15"/>
                  </a:lnTo>
                  <a:lnTo>
                    <a:pt x="1" y="22"/>
                  </a:lnTo>
                  <a:lnTo>
                    <a:pt x="3" y="30"/>
                  </a:lnTo>
                  <a:lnTo>
                    <a:pt x="12" y="25"/>
                  </a:lnTo>
                  <a:lnTo>
                    <a:pt x="10" y="22"/>
                  </a:lnTo>
                  <a:lnTo>
                    <a:pt x="11" y="15"/>
                  </a:lnTo>
                  <a:lnTo>
                    <a:pt x="10" y="9"/>
                  </a:lnTo>
                  <a:lnTo>
                    <a:pt x="9" y="9"/>
                  </a:lnTo>
                  <a:lnTo>
                    <a:pt x="9" y="9"/>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35" name="Freeform 267"/>
            <p:cNvSpPr>
              <a:spLocks/>
            </p:cNvSpPr>
            <p:nvPr/>
          </p:nvSpPr>
          <p:spPr bwMode="auto">
            <a:xfrm>
              <a:off x="3010" y="3809"/>
              <a:ext cx="38" cy="13"/>
            </a:xfrm>
            <a:custGeom>
              <a:avLst/>
              <a:gdLst>
                <a:gd name="T0" fmla="*/ 114 w 114"/>
                <a:gd name="T1" fmla="*/ 35 h 39"/>
                <a:gd name="T2" fmla="*/ 114 w 114"/>
                <a:gd name="T3" fmla="*/ 35 h 39"/>
                <a:gd name="T4" fmla="*/ 99 w 114"/>
                <a:gd name="T5" fmla="*/ 16 h 39"/>
                <a:gd name="T6" fmla="*/ 80 w 114"/>
                <a:gd name="T7" fmla="*/ 5 h 39"/>
                <a:gd name="T8" fmla="*/ 62 w 114"/>
                <a:gd name="T9" fmla="*/ 0 h 39"/>
                <a:gd name="T10" fmla="*/ 44 w 114"/>
                <a:gd name="T11" fmla="*/ 0 h 39"/>
                <a:gd name="T12" fmla="*/ 27 w 114"/>
                <a:gd name="T13" fmla="*/ 4 h 39"/>
                <a:gd name="T14" fmla="*/ 13 w 114"/>
                <a:gd name="T15" fmla="*/ 8 h 39"/>
                <a:gd name="T16" fmla="*/ 4 w 114"/>
                <a:gd name="T17" fmla="*/ 12 h 39"/>
                <a:gd name="T18" fmla="*/ 0 w 114"/>
                <a:gd name="T19" fmla="*/ 14 h 39"/>
                <a:gd name="T20" fmla="*/ 0 w 114"/>
                <a:gd name="T21" fmla="*/ 23 h 39"/>
                <a:gd name="T22" fmla="*/ 7 w 114"/>
                <a:gd name="T23" fmla="*/ 21 h 39"/>
                <a:gd name="T24" fmla="*/ 16 w 114"/>
                <a:gd name="T25" fmla="*/ 17 h 39"/>
                <a:gd name="T26" fmla="*/ 30 w 114"/>
                <a:gd name="T27" fmla="*/ 13 h 39"/>
                <a:gd name="T28" fmla="*/ 44 w 114"/>
                <a:gd name="T29" fmla="*/ 9 h 39"/>
                <a:gd name="T30" fmla="*/ 62 w 114"/>
                <a:gd name="T31" fmla="*/ 9 h 39"/>
                <a:gd name="T32" fmla="*/ 78 w 114"/>
                <a:gd name="T33" fmla="*/ 14 h 39"/>
                <a:gd name="T34" fmla="*/ 92 w 114"/>
                <a:gd name="T35" fmla="*/ 23 h 39"/>
                <a:gd name="T36" fmla="*/ 105 w 114"/>
                <a:gd name="T37" fmla="*/ 39 h 39"/>
                <a:gd name="T38" fmla="*/ 105 w 114"/>
                <a:gd name="T39" fmla="*/ 39 h 39"/>
                <a:gd name="T40" fmla="*/ 114 w 114"/>
                <a:gd name="T41" fmla="*/ 35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4" h="39">
                  <a:moveTo>
                    <a:pt x="114" y="35"/>
                  </a:moveTo>
                  <a:lnTo>
                    <a:pt x="114" y="35"/>
                  </a:lnTo>
                  <a:lnTo>
                    <a:pt x="99" y="16"/>
                  </a:lnTo>
                  <a:lnTo>
                    <a:pt x="80" y="5"/>
                  </a:lnTo>
                  <a:lnTo>
                    <a:pt x="62" y="0"/>
                  </a:lnTo>
                  <a:lnTo>
                    <a:pt x="44" y="0"/>
                  </a:lnTo>
                  <a:lnTo>
                    <a:pt x="27" y="4"/>
                  </a:lnTo>
                  <a:lnTo>
                    <a:pt x="13" y="8"/>
                  </a:lnTo>
                  <a:lnTo>
                    <a:pt x="4" y="12"/>
                  </a:lnTo>
                  <a:lnTo>
                    <a:pt x="0" y="14"/>
                  </a:lnTo>
                  <a:lnTo>
                    <a:pt x="0" y="23"/>
                  </a:lnTo>
                  <a:lnTo>
                    <a:pt x="7" y="21"/>
                  </a:lnTo>
                  <a:lnTo>
                    <a:pt x="16" y="17"/>
                  </a:lnTo>
                  <a:lnTo>
                    <a:pt x="30" y="13"/>
                  </a:lnTo>
                  <a:lnTo>
                    <a:pt x="44" y="9"/>
                  </a:lnTo>
                  <a:lnTo>
                    <a:pt x="62" y="9"/>
                  </a:lnTo>
                  <a:lnTo>
                    <a:pt x="78" y="14"/>
                  </a:lnTo>
                  <a:lnTo>
                    <a:pt x="92" y="23"/>
                  </a:lnTo>
                  <a:lnTo>
                    <a:pt x="105" y="39"/>
                  </a:lnTo>
                  <a:lnTo>
                    <a:pt x="105" y="39"/>
                  </a:lnTo>
                  <a:lnTo>
                    <a:pt x="114" y="3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36" name="Freeform 268"/>
            <p:cNvSpPr>
              <a:spLocks/>
            </p:cNvSpPr>
            <p:nvPr/>
          </p:nvSpPr>
          <p:spPr bwMode="auto">
            <a:xfrm>
              <a:off x="3045" y="3820"/>
              <a:ext cx="7" cy="7"/>
            </a:xfrm>
            <a:custGeom>
              <a:avLst/>
              <a:gdLst>
                <a:gd name="T0" fmla="*/ 13 w 22"/>
                <a:gd name="T1" fmla="*/ 13 h 19"/>
                <a:gd name="T2" fmla="*/ 18 w 22"/>
                <a:gd name="T3" fmla="*/ 10 h 19"/>
                <a:gd name="T4" fmla="*/ 15 w 22"/>
                <a:gd name="T5" fmla="*/ 8 h 19"/>
                <a:gd name="T6" fmla="*/ 14 w 22"/>
                <a:gd name="T7" fmla="*/ 6 h 19"/>
                <a:gd name="T8" fmla="*/ 13 w 22"/>
                <a:gd name="T9" fmla="*/ 4 h 19"/>
                <a:gd name="T10" fmla="*/ 9 w 22"/>
                <a:gd name="T11" fmla="*/ 0 h 19"/>
                <a:gd name="T12" fmla="*/ 0 w 22"/>
                <a:gd name="T13" fmla="*/ 4 h 19"/>
                <a:gd name="T14" fmla="*/ 3 w 22"/>
                <a:gd name="T15" fmla="*/ 9 h 19"/>
                <a:gd name="T16" fmla="*/ 7 w 22"/>
                <a:gd name="T17" fmla="*/ 13 h 19"/>
                <a:gd name="T18" fmla="*/ 10 w 22"/>
                <a:gd name="T19" fmla="*/ 17 h 19"/>
                <a:gd name="T20" fmla="*/ 16 w 22"/>
                <a:gd name="T21" fmla="*/ 19 h 19"/>
                <a:gd name="T22" fmla="*/ 22 w 22"/>
                <a:gd name="T23" fmla="*/ 16 h 19"/>
                <a:gd name="T24" fmla="*/ 16 w 22"/>
                <a:gd name="T25" fmla="*/ 19 h 19"/>
                <a:gd name="T26" fmla="*/ 20 w 22"/>
                <a:gd name="T27" fmla="*/ 18 h 19"/>
                <a:gd name="T28" fmla="*/ 22 w 22"/>
                <a:gd name="T29" fmla="*/ 16 h 19"/>
                <a:gd name="T30" fmla="*/ 22 w 22"/>
                <a:gd name="T31" fmla="*/ 12 h 19"/>
                <a:gd name="T32" fmla="*/ 18 w 22"/>
                <a:gd name="T33" fmla="*/ 10 h 19"/>
                <a:gd name="T34" fmla="*/ 13 w 22"/>
                <a:gd name="T35"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19">
                  <a:moveTo>
                    <a:pt x="13" y="13"/>
                  </a:moveTo>
                  <a:lnTo>
                    <a:pt x="18" y="10"/>
                  </a:lnTo>
                  <a:lnTo>
                    <a:pt x="15" y="8"/>
                  </a:lnTo>
                  <a:lnTo>
                    <a:pt x="14" y="6"/>
                  </a:lnTo>
                  <a:lnTo>
                    <a:pt x="13" y="4"/>
                  </a:lnTo>
                  <a:lnTo>
                    <a:pt x="9" y="0"/>
                  </a:lnTo>
                  <a:lnTo>
                    <a:pt x="0" y="4"/>
                  </a:lnTo>
                  <a:lnTo>
                    <a:pt x="3" y="9"/>
                  </a:lnTo>
                  <a:lnTo>
                    <a:pt x="7" y="13"/>
                  </a:lnTo>
                  <a:lnTo>
                    <a:pt x="10" y="17"/>
                  </a:lnTo>
                  <a:lnTo>
                    <a:pt x="16" y="19"/>
                  </a:lnTo>
                  <a:lnTo>
                    <a:pt x="22" y="16"/>
                  </a:lnTo>
                  <a:lnTo>
                    <a:pt x="16" y="19"/>
                  </a:lnTo>
                  <a:lnTo>
                    <a:pt x="20" y="18"/>
                  </a:lnTo>
                  <a:lnTo>
                    <a:pt x="22" y="16"/>
                  </a:lnTo>
                  <a:lnTo>
                    <a:pt x="22" y="12"/>
                  </a:lnTo>
                  <a:lnTo>
                    <a:pt x="18" y="10"/>
                  </a:lnTo>
                  <a:lnTo>
                    <a:pt x="13"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37" name="Freeform 269"/>
            <p:cNvSpPr>
              <a:spLocks/>
            </p:cNvSpPr>
            <p:nvPr/>
          </p:nvSpPr>
          <p:spPr bwMode="auto">
            <a:xfrm>
              <a:off x="3049" y="3805"/>
              <a:ext cx="23" cy="21"/>
            </a:xfrm>
            <a:custGeom>
              <a:avLst/>
              <a:gdLst>
                <a:gd name="T0" fmla="*/ 64 w 68"/>
                <a:gd name="T1" fmla="*/ 0 h 61"/>
                <a:gd name="T2" fmla="*/ 59 w 68"/>
                <a:gd name="T3" fmla="*/ 2 h 61"/>
                <a:gd name="T4" fmla="*/ 56 w 68"/>
                <a:gd name="T5" fmla="*/ 8 h 61"/>
                <a:gd name="T6" fmla="*/ 48 w 68"/>
                <a:gd name="T7" fmla="*/ 15 h 61"/>
                <a:gd name="T8" fmla="*/ 39 w 68"/>
                <a:gd name="T9" fmla="*/ 22 h 61"/>
                <a:gd name="T10" fmla="*/ 29 w 68"/>
                <a:gd name="T11" fmla="*/ 30 h 61"/>
                <a:gd name="T12" fmla="*/ 19 w 68"/>
                <a:gd name="T13" fmla="*/ 38 h 61"/>
                <a:gd name="T14" fmla="*/ 11 w 68"/>
                <a:gd name="T15" fmla="*/ 45 h 61"/>
                <a:gd name="T16" fmla="*/ 4 w 68"/>
                <a:gd name="T17" fmla="*/ 50 h 61"/>
                <a:gd name="T18" fmla="*/ 0 w 68"/>
                <a:gd name="T19" fmla="*/ 58 h 61"/>
                <a:gd name="T20" fmla="*/ 9 w 68"/>
                <a:gd name="T21" fmla="*/ 61 h 61"/>
                <a:gd name="T22" fmla="*/ 11 w 68"/>
                <a:gd name="T23" fmla="*/ 57 h 61"/>
                <a:gd name="T24" fmla="*/ 18 w 68"/>
                <a:gd name="T25" fmla="*/ 51 h 61"/>
                <a:gd name="T26" fmla="*/ 26 w 68"/>
                <a:gd name="T27" fmla="*/ 45 h 61"/>
                <a:gd name="T28" fmla="*/ 36 w 68"/>
                <a:gd name="T29" fmla="*/ 37 h 61"/>
                <a:gd name="T30" fmla="*/ 45 w 68"/>
                <a:gd name="T31" fmla="*/ 29 h 61"/>
                <a:gd name="T32" fmla="*/ 55 w 68"/>
                <a:gd name="T33" fmla="*/ 22 h 61"/>
                <a:gd name="T34" fmla="*/ 63 w 68"/>
                <a:gd name="T35" fmla="*/ 15 h 61"/>
                <a:gd name="T36" fmla="*/ 68 w 68"/>
                <a:gd name="T37" fmla="*/ 7 h 61"/>
                <a:gd name="T38" fmla="*/ 64 w 68"/>
                <a:gd name="T39" fmla="*/ 9 h 61"/>
                <a:gd name="T40" fmla="*/ 68 w 68"/>
                <a:gd name="T41" fmla="*/ 7 h 61"/>
                <a:gd name="T42" fmla="*/ 68 w 68"/>
                <a:gd name="T43" fmla="*/ 3 h 61"/>
                <a:gd name="T44" fmla="*/ 66 w 68"/>
                <a:gd name="T45" fmla="*/ 0 h 61"/>
                <a:gd name="T46" fmla="*/ 61 w 68"/>
                <a:gd name="T47" fmla="*/ 0 h 61"/>
                <a:gd name="T48" fmla="*/ 59 w 68"/>
                <a:gd name="T49" fmla="*/ 2 h 61"/>
                <a:gd name="T50" fmla="*/ 64 w 68"/>
                <a:gd name="T5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 h="61">
                  <a:moveTo>
                    <a:pt x="64" y="0"/>
                  </a:moveTo>
                  <a:lnTo>
                    <a:pt x="59" y="2"/>
                  </a:lnTo>
                  <a:lnTo>
                    <a:pt x="56" y="8"/>
                  </a:lnTo>
                  <a:lnTo>
                    <a:pt x="48" y="15"/>
                  </a:lnTo>
                  <a:lnTo>
                    <a:pt x="39" y="22"/>
                  </a:lnTo>
                  <a:lnTo>
                    <a:pt x="29" y="30"/>
                  </a:lnTo>
                  <a:lnTo>
                    <a:pt x="19" y="38"/>
                  </a:lnTo>
                  <a:lnTo>
                    <a:pt x="11" y="45"/>
                  </a:lnTo>
                  <a:lnTo>
                    <a:pt x="4" y="50"/>
                  </a:lnTo>
                  <a:lnTo>
                    <a:pt x="0" y="58"/>
                  </a:lnTo>
                  <a:lnTo>
                    <a:pt x="9" y="61"/>
                  </a:lnTo>
                  <a:lnTo>
                    <a:pt x="11" y="57"/>
                  </a:lnTo>
                  <a:lnTo>
                    <a:pt x="18" y="51"/>
                  </a:lnTo>
                  <a:lnTo>
                    <a:pt x="26" y="45"/>
                  </a:lnTo>
                  <a:lnTo>
                    <a:pt x="36" y="37"/>
                  </a:lnTo>
                  <a:lnTo>
                    <a:pt x="45" y="29"/>
                  </a:lnTo>
                  <a:lnTo>
                    <a:pt x="55" y="22"/>
                  </a:lnTo>
                  <a:lnTo>
                    <a:pt x="63" y="15"/>
                  </a:lnTo>
                  <a:lnTo>
                    <a:pt x="68" y="7"/>
                  </a:lnTo>
                  <a:lnTo>
                    <a:pt x="64" y="9"/>
                  </a:lnTo>
                  <a:lnTo>
                    <a:pt x="68" y="7"/>
                  </a:lnTo>
                  <a:lnTo>
                    <a:pt x="68" y="3"/>
                  </a:lnTo>
                  <a:lnTo>
                    <a:pt x="66" y="0"/>
                  </a:lnTo>
                  <a:lnTo>
                    <a:pt x="61" y="0"/>
                  </a:lnTo>
                  <a:lnTo>
                    <a:pt x="59" y="2"/>
                  </a:lnTo>
                  <a:lnTo>
                    <a:pt x="6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38" name="Freeform 270"/>
            <p:cNvSpPr>
              <a:spLocks/>
            </p:cNvSpPr>
            <p:nvPr/>
          </p:nvSpPr>
          <p:spPr bwMode="auto">
            <a:xfrm>
              <a:off x="3071" y="3801"/>
              <a:ext cx="19" cy="7"/>
            </a:xfrm>
            <a:custGeom>
              <a:avLst/>
              <a:gdLst>
                <a:gd name="T0" fmla="*/ 59 w 59"/>
                <a:gd name="T1" fmla="*/ 0 h 22"/>
                <a:gd name="T2" fmla="*/ 59 w 59"/>
                <a:gd name="T3" fmla="*/ 0 h 22"/>
                <a:gd name="T4" fmla="*/ 55 w 59"/>
                <a:gd name="T5" fmla="*/ 1 h 22"/>
                <a:gd name="T6" fmla="*/ 49 w 59"/>
                <a:gd name="T7" fmla="*/ 3 h 22"/>
                <a:gd name="T8" fmla="*/ 41 w 59"/>
                <a:gd name="T9" fmla="*/ 4 h 22"/>
                <a:gd name="T10" fmla="*/ 34 w 59"/>
                <a:gd name="T11" fmla="*/ 6 h 22"/>
                <a:gd name="T12" fmla="*/ 26 w 59"/>
                <a:gd name="T13" fmla="*/ 8 h 22"/>
                <a:gd name="T14" fmla="*/ 19 w 59"/>
                <a:gd name="T15" fmla="*/ 10 h 22"/>
                <a:gd name="T16" fmla="*/ 10 w 59"/>
                <a:gd name="T17" fmla="*/ 12 h 22"/>
                <a:gd name="T18" fmla="*/ 0 w 59"/>
                <a:gd name="T19" fmla="*/ 13 h 22"/>
                <a:gd name="T20" fmla="*/ 0 w 59"/>
                <a:gd name="T21" fmla="*/ 22 h 22"/>
                <a:gd name="T22" fmla="*/ 10 w 59"/>
                <a:gd name="T23" fmla="*/ 21 h 22"/>
                <a:gd name="T24" fmla="*/ 19 w 59"/>
                <a:gd name="T25" fmla="*/ 19 h 22"/>
                <a:gd name="T26" fmla="*/ 28 w 59"/>
                <a:gd name="T27" fmla="*/ 18 h 22"/>
                <a:gd name="T28" fmla="*/ 36 w 59"/>
                <a:gd name="T29" fmla="*/ 15 h 22"/>
                <a:gd name="T30" fmla="*/ 43 w 59"/>
                <a:gd name="T31" fmla="*/ 13 h 22"/>
                <a:gd name="T32" fmla="*/ 49 w 59"/>
                <a:gd name="T33" fmla="*/ 12 h 22"/>
                <a:gd name="T34" fmla="*/ 55 w 59"/>
                <a:gd name="T35" fmla="*/ 11 h 22"/>
                <a:gd name="T36" fmla="*/ 59 w 59"/>
                <a:gd name="T37" fmla="*/ 12 h 22"/>
                <a:gd name="T38" fmla="*/ 59 w 59"/>
                <a:gd name="T39" fmla="*/ 12 h 22"/>
                <a:gd name="T40" fmla="*/ 59 w 59"/>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9" h="22">
                  <a:moveTo>
                    <a:pt x="59" y="0"/>
                  </a:moveTo>
                  <a:lnTo>
                    <a:pt x="59" y="0"/>
                  </a:lnTo>
                  <a:lnTo>
                    <a:pt x="55" y="1"/>
                  </a:lnTo>
                  <a:lnTo>
                    <a:pt x="49" y="3"/>
                  </a:lnTo>
                  <a:lnTo>
                    <a:pt x="41" y="4"/>
                  </a:lnTo>
                  <a:lnTo>
                    <a:pt x="34" y="6"/>
                  </a:lnTo>
                  <a:lnTo>
                    <a:pt x="26" y="8"/>
                  </a:lnTo>
                  <a:lnTo>
                    <a:pt x="19" y="10"/>
                  </a:lnTo>
                  <a:lnTo>
                    <a:pt x="10" y="12"/>
                  </a:lnTo>
                  <a:lnTo>
                    <a:pt x="0" y="13"/>
                  </a:lnTo>
                  <a:lnTo>
                    <a:pt x="0" y="22"/>
                  </a:lnTo>
                  <a:lnTo>
                    <a:pt x="10" y="21"/>
                  </a:lnTo>
                  <a:lnTo>
                    <a:pt x="19" y="19"/>
                  </a:lnTo>
                  <a:lnTo>
                    <a:pt x="28" y="18"/>
                  </a:lnTo>
                  <a:lnTo>
                    <a:pt x="36" y="15"/>
                  </a:lnTo>
                  <a:lnTo>
                    <a:pt x="43" y="13"/>
                  </a:lnTo>
                  <a:lnTo>
                    <a:pt x="49" y="12"/>
                  </a:lnTo>
                  <a:lnTo>
                    <a:pt x="55" y="11"/>
                  </a:lnTo>
                  <a:lnTo>
                    <a:pt x="59" y="12"/>
                  </a:lnTo>
                  <a:lnTo>
                    <a:pt x="59" y="12"/>
                  </a:lnTo>
                  <a:lnTo>
                    <a:pt x="5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39" name="Freeform 271"/>
            <p:cNvSpPr>
              <a:spLocks/>
            </p:cNvSpPr>
            <p:nvPr/>
          </p:nvSpPr>
          <p:spPr bwMode="auto">
            <a:xfrm>
              <a:off x="3090" y="3793"/>
              <a:ext cx="45" cy="12"/>
            </a:xfrm>
            <a:custGeom>
              <a:avLst/>
              <a:gdLst>
                <a:gd name="T0" fmla="*/ 128 w 133"/>
                <a:gd name="T1" fmla="*/ 0 h 36"/>
                <a:gd name="T2" fmla="*/ 128 w 133"/>
                <a:gd name="T3" fmla="*/ 0 h 36"/>
                <a:gd name="T4" fmla="*/ 120 w 133"/>
                <a:gd name="T5" fmla="*/ 4 h 36"/>
                <a:gd name="T6" fmla="*/ 106 w 133"/>
                <a:gd name="T7" fmla="*/ 7 h 36"/>
                <a:gd name="T8" fmla="*/ 86 w 133"/>
                <a:gd name="T9" fmla="*/ 12 h 36"/>
                <a:gd name="T10" fmla="*/ 66 w 133"/>
                <a:gd name="T11" fmla="*/ 16 h 36"/>
                <a:gd name="T12" fmla="*/ 44 w 133"/>
                <a:gd name="T13" fmla="*/ 20 h 36"/>
                <a:gd name="T14" fmla="*/ 23 w 133"/>
                <a:gd name="T15" fmla="*/ 23 h 36"/>
                <a:gd name="T16" fmla="*/ 8 w 133"/>
                <a:gd name="T17" fmla="*/ 24 h 36"/>
                <a:gd name="T18" fmla="*/ 0 w 133"/>
                <a:gd name="T19" fmla="*/ 24 h 36"/>
                <a:gd name="T20" fmla="*/ 0 w 133"/>
                <a:gd name="T21" fmla="*/ 36 h 36"/>
                <a:gd name="T22" fmla="*/ 8 w 133"/>
                <a:gd name="T23" fmla="*/ 34 h 36"/>
                <a:gd name="T24" fmla="*/ 23 w 133"/>
                <a:gd name="T25" fmla="*/ 32 h 36"/>
                <a:gd name="T26" fmla="*/ 44 w 133"/>
                <a:gd name="T27" fmla="*/ 29 h 36"/>
                <a:gd name="T28" fmla="*/ 66 w 133"/>
                <a:gd name="T29" fmla="*/ 25 h 36"/>
                <a:gd name="T30" fmla="*/ 88 w 133"/>
                <a:gd name="T31" fmla="*/ 21 h 36"/>
                <a:gd name="T32" fmla="*/ 108 w 133"/>
                <a:gd name="T33" fmla="*/ 16 h 36"/>
                <a:gd name="T34" fmla="*/ 123 w 133"/>
                <a:gd name="T35" fmla="*/ 13 h 36"/>
                <a:gd name="T36" fmla="*/ 133 w 133"/>
                <a:gd name="T37" fmla="*/ 9 h 36"/>
                <a:gd name="T38" fmla="*/ 133 w 133"/>
                <a:gd name="T39" fmla="*/ 9 h 36"/>
                <a:gd name="T40" fmla="*/ 128 w 133"/>
                <a:gd name="T4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3" h="36">
                  <a:moveTo>
                    <a:pt x="128" y="0"/>
                  </a:moveTo>
                  <a:lnTo>
                    <a:pt x="128" y="0"/>
                  </a:lnTo>
                  <a:lnTo>
                    <a:pt x="120" y="4"/>
                  </a:lnTo>
                  <a:lnTo>
                    <a:pt x="106" y="7"/>
                  </a:lnTo>
                  <a:lnTo>
                    <a:pt x="86" y="12"/>
                  </a:lnTo>
                  <a:lnTo>
                    <a:pt x="66" y="16"/>
                  </a:lnTo>
                  <a:lnTo>
                    <a:pt x="44" y="20"/>
                  </a:lnTo>
                  <a:lnTo>
                    <a:pt x="23" y="23"/>
                  </a:lnTo>
                  <a:lnTo>
                    <a:pt x="8" y="24"/>
                  </a:lnTo>
                  <a:lnTo>
                    <a:pt x="0" y="24"/>
                  </a:lnTo>
                  <a:lnTo>
                    <a:pt x="0" y="36"/>
                  </a:lnTo>
                  <a:lnTo>
                    <a:pt x="8" y="34"/>
                  </a:lnTo>
                  <a:lnTo>
                    <a:pt x="23" y="32"/>
                  </a:lnTo>
                  <a:lnTo>
                    <a:pt x="44" y="29"/>
                  </a:lnTo>
                  <a:lnTo>
                    <a:pt x="66" y="25"/>
                  </a:lnTo>
                  <a:lnTo>
                    <a:pt x="88" y="21"/>
                  </a:lnTo>
                  <a:lnTo>
                    <a:pt x="108" y="16"/>
                  </a:lnTo>
                  <a:lnTo>
                    <a:pt x="123" y="13"/>
                  </a:lnTo>
                  <a:lnTo>
                    <a:pt x="133" y="9"/>
                  </a:lnTo>
                  <a:lnTo>
                    <a:pt x="133" y="9"/>
                  </a:lnTo>
                  <a:lnTo>
                    <a:pt x="12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40" name="Freeform 272"/>
            <p:cNvSpPr>
              <a:spLocks/>
            </p:cNvSpPr>
            <p:nvPr/>
          </p:nvSpPr>
          <p:spPr bwMode="auto">
            <a:xfrm>
              <a:off x="3133" y="3778"/>
              <a:ext cx="32" cy="18"/>
            </a:xfrm>
            <a:custGeom>
              <a:avLst/>
              <a:gdLst>
                <a:gd name="T0" fmla="*/ 95 w 95"/>
                <a:gd name="T1" fmla="*/ 0 h 54"/>
                <a:gd name="T2" fmla="*/ 95 w 95"/>
                <a:gd name="T3" fmla="*/ 0 h 54"/>
                <a:gd name="T4" fmla="*/ 87 w 95"/>
                <a:gd name="T5" fmla="*/ 2 h 54"/>
                <a:gd name="T6" fmla="*/ 77 w 95"/>
                <a:gd name="T7" fmla="*/ 6 h 54"/>
                <a:gd name="T8" fmla="*/ 62 w 95"/>
                <a:gd name="T9" fmla="*/ 12 h 54"/>
                <a:gd name="T10" fmla="*/ 47 w 95"/>
                <a:gd name="T11" fmla="*/ 20 h 54"/>
                <a:gd name="T12" fmla="*/ 33 w 95"/>
                <a:gd name="T13" fmla="*/ 27 h 54"/>
                <a:gd name="T14" fmla="*/ 19 w 95"/>
                <a:gd name="T15" fmla="*/ 35 h 54"/>
                <a:gd name="T16" fmla="*/ 8 w 95"/>
                <a:gd name="T17" fmla="*/ 41 h 54"/>
                <a:gd name="T18" fmla="*/ 0 w 95"/>
                <a:gd name="T19" fmla="*/ 45 h 54"/>
                <a:gd name="T20" fmla="*/ 5 w 95"/>
                <a:gd name="T21" fmla="*/ 54 h 54"/>
                <a:gd name="T22" fmla="*/ 13 w 95"/>
                <a:gd name="T23" fmla="*/ 50 h 54"/>
                <a:gd name="T24" fmla="*/ 23 w 95"/>
                <a:gd name="T25" fmla="*/ 44 h 54"/>
                <a:gd name="T26" fmla="*/ 37 w 95"/>
                <a:gd name="T27" fmla="*/ 36 h 54"/>
                <a:gd name="T28" fmla="*/ 52 w 95"/>
                <a:gd name="T29" fmla="*/ 29 h 54"/>
                <a:gd name="T30" fmla="*/ 67 w 95"/>
                <a:gd name="T31" fmla="*/ 21 h 54"/>
                <a:gd name="T32" fmla="*/ 79 w 95"/>
                <a:gd name="T33" fmla="*/ 16 h 54"/>
                <a:gd name="T34" fmla="*/ 90 w 95"/>
                <a:gd name="T35" fmla="*/ 11 h 54"/>
                <a:gd name="T36" fmla="*/ 95 w 95"/>
                <a:gd name="T37" fmla="*/ 9 h 54"/>
                <a:gd name="T38" fmla="*/ 95 w 95"/>
                <a:gd name="T39" fmla="*/ 9 h 54"/>
                <a:gd name="T40" fmla="*/ 95 w 95"/>
                <a:gd name="T41"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54">
                  <a:moveTo>
                    <a:pt x="95" y="0"/>
                  </a:moveTo>
                  <a:lnTo>
                    <a:pt x="95" y="0"/>
                  </a:lnTo>
                  <a:lnTo>
                    <a:pt x="87" y="2"/>
                  </a:lnTo>
                  <a:lnTo>
                    <a:pt x="77" y="6"/>
                  </a:lnTo>
                  <a:lnTo>
                    <a:pt x="62" y="12"/>
                  </a:lnTo>
                  <a:lnTo>
                    <a:pt x="47" y="20"/>
                  </a:lnTo>
                  <a:lnTo>
                    <a:pt x="33" y="27"/>
                  </a:lnTo>
                  <a:lnTo>
                    <a:pt x="19" y="35"/>
                  </a:lnTo>
                  <a:lnTo>
                    <a:pt x="8" y="41"/>
                  </a:lnTo>
                  <a:lnTo>
                    <a:pt x="0" y="45"/>
                  </a:lnTo>
                  <a:lnTo>
                    <a:pt x="5" y="54"/>
                  </a:lnTo>
                  <a:lnTo>
                    <a:pt x="13" y="50"/>
                  </a:lnTo>
                  <a:lnTo>
                    <a:pt x="23" y="44"/>
                  </a:lnTo>
                  <a:lnTo>
                    <a:pt x="37" y="36"/>
                  </a:lnTo>
                  <a:lnTo>
                    <a:pt x="52" y="29"/>
                  </a:lnTo>
                  <a:lnTo>
                    <a:pt x="67" y="21"/>
                  </a:lnTo>
                  <a:lnTo>
                    <a:pt x="79" y="16"/>
                  </a:lnTo>
                  <a:lnTo>
                    <a:pt x="90" y="11"/>
                  </a:lnTo>
                  <a:lnTo>
                    <a:pt x="95" y="9"/>
                  </a:lnTo>
                  <a:lnTo>
                    <a:pt x="95" y="9"/>
                  </a:lnTo>
                  <a:lnTo>
                    <a:pt x="9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41" name="Freeform 273"/>
            <p:cNvSpPr>
              <a:spLocks/>
            </p:cNvSpPr>
            <p:nvPr/>
          </p:nvSpPr>
          <p:spPr bwMode="auto">
            <a:xfrm>
              <a:off x="3165" y="3766"/>
              <a:ext cx="49" cy="15"/>
            </a:xfrm>
            <a:custGeom>
              <a:avLst/>
              <a:gdLst>
                <a:gd name="T0" fmla="*/ 144 w 148"/>
                <a:gd name="T1" fmla="*/ 0 h 46"/>
                <a:gd name="T2" fmla="*/ 142 w 148"/>
                <a:gd name="T3" fmla="*/ 0 h 46"/>
                <a:gd name="T4" fmla="*/ 134 w 148"/>
                <a:gd name="T5" fmla="*/ 2 h 46"/>
                <a:gd name="T6" fmla="*/ 118 w 148"/>
                <a:gd name="T7" fmla="*/ 7 h 46"/>
                <a:gd name="T8" fmla="*/ 97 w 148"/>
                <a:gd name="T9" fmla="*/ 12 h 46"/>
                <a:gd name="T10" fmla="*/ 71 w 148"/>
                <a:gd name="T11" fmla="*/ 19 h 46"/>
                <a:gd name="T12" fmla="*/ 47 w 148"/>
                <a:gd name="T13" fmla="*/ 25 h 46"/>
                <a:gd name="T14" fmla="*/ 26 w 148"/>
                <a:gd name="T15" fmla="*/ 31 h 46"/>
                <a:gd name="T16" fmla="*/ 8 w 148"/>
                <a:gd name="T17" fmla="*/ 34 h 46"/>
                <a:gd name="T18" fmla="*/ 0 w 148"/>
                <a:gd name="T19" fmla="*/ 37 h 46"/>
                <a:gd name="T20" fmla="*/ 0 w 148"/>
                <a:gd name="T21" fmla="*/ 46 h 46"/>
                <a:gd name="T22" fmla="*/ 11 w 148"/>
                <a:gd name="T23" fmla="*/ 43 h 46"/>
                <a:gd name="T24" fmla="*/ 28 w 148"/>
                <a:gd name="T25" fmla="*/ 40 h 46"/>
                <a:gd name="T26" fmla="*/ 50 w 148"/>
                <a:gd name="T27" fmla="*/ 34 h 46"/>
                <a:gd name="T28" fmla="*/ 74 w 148"/>
                <a:gd name="T29" fmla="*/ 28 h 46"/>
                <a:gd name="T30" fmla="*/ 99 w 148"/>
                <a:gd name="T31" fmla="*/ 22 h 46"/>
                <a:gd name="T32" fmla="*/ 121 w 148"/>
                <a:gd name="T33" fmla="*/ 16 h 46"/>
                <a:gd name="T34" fmla="*/ 137 w 148"/>
                <a:gd name="T35" fmla="*/ 11 h 46"/>
                <a:gd name="T36" fmla="*/ 145 w 148"/>
                <a:gd name="T37" fmla="*/ 9 h 46"/>
                <a:gd name="T38" fmla="*/ 144 w 148"/>
                <a:gd name="T39" fmla="*/ 9 h 46"/>
                <a:gd name="T40" fmla="*/ 145 w 148"/>
                <a:gd name="T41" fmla="*/ 9 h 46"/>
                <a:gd name="T42" fmla="*/ 148 w 148"/>
                <a:gd name="T43" fmla="*/ 7 h 46"/>
                <a:gd name="T44" fmla="*/ 148 w 148"/>
                <a:gd name="T45" fmla="*/ 3 h 46"/>
                <a:gd name="T46" fmla="*/ 146 w 148"/>
                <a:gd name="T47" fmla="*/ 1 h 46"/>
                <a:gd name="T48" fmla="*/ 142 w 148"/>
                <a:gd name="T49" fmla="*/ 0 h 46"/>
                <a:gd name="T50" fmla="*/ 144 w 148"/>
                <a:gd name="T5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8" h="46">
                  <a:moveTo>
                    <a:pt x="144" y="0"/>
                  </a:moveTo>
                  <a:lnTo>
                    <a:pt x="142" y="0"/>
                  </a:lnTo>
                  <a:lnTo>
                    <a:pt x="134" y="2"/>
                  </a:lnTo>
                  <a:lnTo>
                    <a:pt x="118" y="7"/>
                  </a:lnTo>
                  <a:lnTo>
                    <a:pt x="97" y="12"/>
                  </a:lnTo>
                  <a:lnTo>
                    <a:pt x="71" y="19"/>
                  </a:lnTo>
                  <a:lnTo>
                    <a:pt x="47" y="25"/>
                  </a:lnTo>
                  <a:lnTo>
                    <a:pt x="26" y="31"/>
                  </a:lnTo>
                  <a:lnTo>
                    <a:pt x="8" y="34"/>
                  </a:lnTo>
                  <a:lnTo>
                    <a:pt x="0" y="37"/>
                  </a:lnTo>
                  <a:lnTo>
                    <a:pt x="0" y="46"/>
                  </a:lnTo>
                  <a:lnTo>
                    <a:pt x="11" y="43"/>
                  </a:lnTo>
                  <a:lnTo>
                    <a:pt x="28" y="40"/>
                  </a:lnTo>
                  <a:lnTo>
                    <a:pt x="50" y="34"/>
                  </a:lnTo>
                  <a:lnTo>
                    <a:pt x="74" y="28"/>
                  </a:lnTo>
                  <a:lnTo>
                    <a:pt x="99" y="22"/>
                  </a:lnTo>
                  <a:lnTo>
                    <a:pt x="121" y="16"/>
                  </a:lnTo>
                  <a:lnTo>
                    <a:pt x="137" y="11"/>
                  </a:lnTo>
                  <a:lnTo>
                    <a:pt x="145" y="9"/>
                  </a:lnTo>
                  <a:lnTo>
                    <a:pt x="144" y="9"/>
                  </a:lnTo>
                  <a:lnTo>
                    <a:pt x="145" y="9"/>
                  </a:lnTo>
                  <a:lnTo>
                    <a:pt x="148" y="7"/>
                  </a:lnTo>
                  <a:lnTo>
                    <a:pt x="148" y="3"/>
                  </a:lnTo>
                  <a:lnTo>
                    <a:pt x="146" y="1"/>
                  </a:lnTo>
                  <a:lnTo>
                    <a:pt x="142" y="0"/>
                  </a:lnTo>
                  <a:lnTo>
                    <a:pt x="14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42" name="Freeform 274"/>
            <p:cNvSpPr>
              <a:spLocks/>
            </p:cNvSpPr>
            <p:nvPr/>
          </p:nvSpPr>
          <p:spPr bwMode="auto">
            <a:xfrm>
              <a:off x="3213" y="3766"/>
              <a:ext cx="41" cy="9"/>
            </a:xfrm>
            <a:custGeom>
              <a:avLst/>
              <a:gdLst>
                <a:gd name="T0" fmla="*/ 121 w 123"/>
                <a:gd name="T1" fmla="*/ 17 h 28"/>
                <a:gd name="T2" fmla="*/ 121 w 123"/>
                <a:gd name="T3" fmla="*/ 17 h 28"/>
                <a:gd name="T4" fmla="*/ 113 w 123"/>
                <a:gd name="T5" fmla="*/ 17 h 28"/>
                <a:gd name="T6" fmla="*/ 99 w 123"/>
                <a:gd name="T7" fmla="*/ 17 h 28"/>
                <a:gd name="T8" fmla="*/ 82 w 123"/>
                <a:gd name="T9" fmla="*/ 15 h 28"/>
                <a:gd name="T10" fmla="*/ 64 w 123"/>
                <a:gd name="T11" fmla="*/ 11 h 28"/>
                <a:gd name="T12" fmla="*/ 44 w 123"/>
                <a:gd name="T13" fmla="*/ 9 h 28"/>
                <a:gd name="T14" fmla="*/ 26 w 123"/>
                <a:gd name="T15" fmla="*/ 6 h 28"/>
                <a:gd name="T16" fmla="*/ 12 w 123"/>
                <a:gd name="T17" fmla="*/ 2 h 28"/>
                <a:gd name="T18" fmla="*/ 0 w 123"/>
                <a:gd name="T19" fmla="*/ 0 h 28"/>
                <a:gd name="T20" fmla="*/ 0 w 123"/>
                <a:gd name="T21" fmla="*/ 9 h 28"/>
                <a:gd name="T22" fmla="*/ 10 w 123"/>
                <a:gd name="T23" fmla="*/ 11 h 28"/>
                <a:gd name="T24" fmla="*/ 26 w 123"/>
                <a:gd name="T25" fmla="*/ 15 h 28"/>
                <a:gd name="T26" fmla="*/ 44 w 123"/>
                <a:gd name="T27" fmla="*/ 18 h 28"/>
                <a:gd name="T28" fmla="*/ 64 w 123"/>
                <a:gd name="T29" fmla="*/ 20 h 28"/>
                <a:gd name="T30" fmla="*/ 82 w 123"/>
                <a:gd name="T31" fmla="*/ 24 h 28"/>
                <a:gd name="T32" fmla="*/ 99 w 123"/>
                <a:gd name="T33" fmla="*/ 26 h 28"/>
                <a:gd name="T34" fmla="*/ 113 w 123"/>
                <a:gd name="T35" fmla="*/ 28 h 28"/>
                <a:gd name="T36" fmla="*/ 123 w 123"/>
                <a:gd name="T37" fmla="*/ 26 h 28"/>
                <a:gd name="T38" fmla="*/ 123 w 123"/>
                <a:gd name="T39" fmla="*/ 26 h 28"/>
                <a:gd name="T40" fmla="*/ 121 w 123"/>
                <a:gd name="T41"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3" h="28">
                  <a:moveTo>
                    <a:pt x="121" y="17"/>
                  </a:moveTo>
                  <a:lnTo>
                    <a:pt x="121" y="17"/>
                  </a:lnTo>
                  <a:lnTo>
                    <a:pt x="113" y="17"/>
                  </a:lnTo>
                  <a:lnTo>
                    <a:pt x="99" y="17"/>
                  </a:lnTo>
                  <a:lnTo>
                    <a:pt x="82" y="15"/>
                  </a:lnTo>
                  <a:lnTo>
                    <a:pt x="64" y="11"/>
                  </a:lnTo>
                  <a:lnTo>
                    <a:pt x="44" y="9"/>
                  </a:lnTo>
                  <a:lnTo>
                    <a:pt x="26" y="6"/>
                  </a:lnTo>
                  <a:lnTo>
                    <a:pt x="12" y="2"/>
                  </a:lnTo>
                  <a:lnTo>
                    <a:pt x="0" y="0"/>
                  </a:lnTo>
                  <a:lnTo>
                    <a:pt x="0" y="9"/>
                  </a:lnTo>
                  <a:lnTo>
                    <a:pt x="10" y="11"/>
                  </a:lnTo>
                  <a:lnTo>
                    <a:pt x="26" y="15"/>
                  </a:lnTo>
                  <a:lnTo>
                    <a:pt x="44" y="18"/>
                  </a:lnTo>
                  <a:lnTo>
                    <a:pt x="64" y="20"/>
                  </a:lnTo>
                  <a:lnTo>
                    <a:pt x="82" y="24"/>
                  </a:lnTo>
                  <a:lnTo>
                    <a:pt x="99" y="26"/>
                  </a:lnTo>
                  <a:lnTo>
                    <a:pt x="113" y="28"/>
                  </a:lnTo>
                  <a:lnTo>
                    <a:pt x="123" y="26"/>
                  </a:lnTo>
                  <a:lnTo>
                    <a:pt x="123" y="26"/>
                  </a:lnTo>
                  <a:lnTo>
                    <a:pt x="121"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43" name="Freeform 275"/>
            <p:cNvSpPr>
              <a:spLocks/>
            </p:cNvSpPr>
            <p:nvPr/>
          </p:nvSpPr>
          <p:spPr bwMode="auto">
            <a:xfrm>
              <a:off x="3253" y="3771"/>
              <a:ext cx="17" cy="6"/>
            </a:xfrm>
            <a:custGeom>
              <a:avLst/>
              <a:gdLst>
                <a:gd name="T0" fmla="*/ 50 w 50"/>
                <a:gd name="T1" fmla="*/ 9 h 18"/>
                <a:gd name="T2" fmla="*/ 50 w 50"/>
                <a:gd name="T3" fmla="*/ 9 h 18"/>
                <a:gd name="T4" fmla="*/ 46 w 50"/>
                <a:gd name="T5" fmla="*/ 8 h 18"/>
                <a:gd name="T6" fmla="*/ 41 w 50"/>
                <a:gd name="T7" fmla="*/ 5 h 18"/>
                <a:gd name="T8" fmla="*/ 34 w 50"/>
                <a:gd name="T9" fmla="*/ 4 h 18"/>
                <a:gd name="T10" fmla="*/ 28 w 50"/>
                <a:gd name="T11" fmla="*/ 2 h 18"/>
                <a:gd name="T12" fmla="*/ 20 w 50"/>
                <a:gd name="T13" fmla="*/ 1 h 18"/>
                <a:gd name="T14" fmla="*/ 14 w 50"/>
                <a:gd name="T15" fmla="*/ 0 h 18"/>
                <a:gd name="T16" fmla="*/ 7 w 50"/>
                <a:gd name="T17" fmla="*/ 1 h 18"/>
                <a:gd name="T18" fmla="*/ 0 w 50"/>
                <a:gd name="T19" fmla="*/ 2 h 18"/>
                <a:gd name="T20" fmla="*/ 2 w 50"/>
                <a:gd name="T21" fmla="*/ 11 h 18"/>
                <a:gd name="T22" fmla="*/ 7 w 50"/>
                <a:gd name="T23" fmla="*/ 10 h 18"/>
                <a:gd name="T24" fmla="*/ 14 w 50"/>
                <a:gd name="T25" fmla="*/ 11 h 18"/>
                <a:gd name="T26" fmla="*/ 20 w 50"/>
                <a:gd name="T27" fmla="*/ 10 h 18"/>
                <a:gd name="T28" fmla="*/ 26 w 50"/>
                <a:gd name="T29" fmla="*/ 11 h 18"/>
                <a:gd name="T30" fmla="*/ 32 w 50"/>
                <a:gd name="T31" fmla="*/ 13 h 18"/>
                <a:gd name="T32" fmla="*/ 39 w 50"/>
                <a:gd name="T33" fmla="*/ 15 h 18"/>
                <a:gd name="T34" fmla="*/ 43 w 50"/>
                <a:gd name="T35" fmla="*/ 17 h 18"/>
                <a:gd name="T36" fmla="*/ 48 w 50"/>
                <a:gd name="T37" fmla="*/ 18 h 18"/>
                <a:gd name="T38" fmla="*/ 48 w 50"/>
                <a:gd name="T39" fmla="*/ 18 h 18"/>
                <a:gd name="T40" fmla="*/ 50 w 50"/>
                <a:gd name="T41"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8">
                  <a:moveTo>
                    <a:pt x="50" y="9"/>
                  </a:moveTo>
                  <a:lnTo>
                    <a:pt x="50" y="9"/>
                  </a:lnTo>
                  <a:lnTo>
                    <a:pt x="46" y="8"/>
                  </a:lnTo>
                  <a:lnTo>
                    <a:pt x="41" y="5"/>
                  </a:lnTo>
                  <a:lnTo>
                    <a:pt x="34" y="4"/>
                  </a:lnTo>
                  <a:lnTo>
                    <a:pt x="28" y="2"/>
                  </a:lnTo>
                  <a:lnTo>
                    <a:pt x="20" y="1"/>
                  </a:lnTo>
                  <a:lnTo>
                    <a:pt x="14" y="0"/>
                  </a:lnTo>
                  <a:lnTo>
                    <a:pt x="7" y="1"/>
                  </a:lnTo>
                  <a:lnTo>
                    <a:pt x="0" y="2"/>
                  </a:lnTo>
                  <a:lnTo>
                    <a:pt x="2" y="11"/>
                  </a:lnTo>
                  <a:lnTo>
                    <a:pt x="7" y="10"/>
                  </a:lnTo>
                  <a:lnTo>
                    <a:pt x="14" y="11"/>
                  </a:lnTo>
                  <a:lnTo>
                    <a:pt x="20" y="10"/>
                  </a:lnTo>
                  <a:lnTo>
                    <a:pt x="26" y="11"/>
                  </a:lnTo>
                  <a:lnTo>
                    <a:pt x="32" y="13"/>
                  </a:lnTo>
                  <a:lnTo>
                    <a:pt x="39" y="15"/>
                  </a:lnTo>
                  <a:lnTo>
                    <a:pt x="43" y="17"/>
                  </a:lnTo>
                  <a:lnTo>
                    <a:pt x="48" y="18"/>
                  </a:lnTo>
                  <a:lnTo>
                    <a:pt x="48" y="18"/>
                  </a:lnTo>
                  <a:lnTo>
                    <a:pt x="5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44" name="Freeform 276"/>
            <p:cNvSpPr>
              <a:spLocks/>
            </p:cNvSpPr>
            <p:nvPr/>
          </p:nvSpPr>
          <p:spPr bwMode="auto">
            <a:xfrm>
              <a:off x="3269" y="3774"/>
              <a:ext cx="32" cy="9"/>
            </a:xfrm>
            <a:custGeom>
              <a:avLst/>
              <a:gdLst>
                <a:gd name="T0" fmla="*/ 93 w 97"/>
                <a:gd name="T1" fmla="*/ 17 h 29"/>
                <a:gd name="T2" fmla="*/ 93 w 97"/>
                <a:gd name="T3" fmla="*/ 17 h 29"/>
                <a:gd name="T4" fmla="*/ 89 w 97"/>
                <a:gd name="T5" fmla="*/ 17 h 29"/>
                <a:gd name="T6" fmla="*/ 78 w 97"/>
                <a:gd name="T7" fmla="*/ 17 h 29"/>
                <a:gd name="T8" fmla="*/ 64 w 97"/>
                <a:gd name="T9" fmla="*/ 15 h 29"/>
                <a:gd name="T10" fmla="*/ 50 w 97"/>
                <a:gd name="T11" fmla="*/ 11 h 29"/>
                <a:gd name="T12" fmla="*/ 34 w 97"/>
                <a:gd name="T13" fmla="*/ 8 h 29"/>
                <a:gd name="T14" fmla="*/ 21 w 97"/>
                <a:gd name="T15" fmla="*/ 4 h 29"/>
                <a:gd name="T16" fmla="*/ 9 w 97"/>
                <a:gd name="T17" fmla="*/ 2 h 29"/>
                <a:gd name="T18" fmla="*/ 2 w 97"/>
                <a:gd name="T19" fmla="*/ 0 h 29"/>
                <a:gd name="T20" fmla="*/ 0 w 97"/>
                <a:gd name="T21" fmla="*/ 9 h 29"/>
                <a:gd name="T22" fmla="*/ 7 w 97"/>
                <a:gd name="T23" fmla="*/ 11 h 29"/>
                <a:gd name="T24" fmla="*/ 18 w 97"/>
                <a:gd name="T25" fmla="*/ 14 h 29"/>
                <a:gd name="T26" fmla="*/ 32 w 97"/>
                <a:gd name="T27" fmla="*/ 17 h 29"/>
                <a:gd name="T28" fmla="*/ 48 w 97"/>
                <a:gd name="T29" fmla="*/ 21 h 29"/>
                <a:gd name="T30" fmla="*/ 64 w 97"/>
                <a:gd name="T31" fmla="*/ 24 h 29"/>
                <a:gd name="T32" fmla="*/ 78 w 97"/>
                <a:gd name="T33" fmla="*/ 26 h 29"/>
                <a:gd name="T34" fmla="*/ 89 w 97"/>
                <a:gd name="T35" fmla="*/ 29 h 29"/>
                <a:gd name="T36" fmla="*/ 97 w 97"/>
                <a:gd name="T37" fmla="*/ 26 h 29"/>
                <a:gd name="T38" fmla="*/ 97 w 97"/>
                <a:gd name="T39" fmla="*/ 26 h 29"/>
                <a:gd name="T40" fmla="*/ 93 w 97"/>
                <a:gd name="T41" fmla="*/ 1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29">
                  <a:moveTo>
                    <a:pt x="93" y="17"/>
                  </a:moveTo>
                  <a:lnTo>
                    <a:pt x="93" y="17"/>
                  </a:lnTo>
                  <a:lnTo>
                    <a:pt x="89" y="17"/>
                  </a:lnTo>
                  <a:lnTo>
                    <a:pt x="78" y="17"/>
                  </a:lnTo>
                  <a:lnTo>
                    <a:pt x="64" y="15"/>
                  </a:lnTo>
                  <a:lnTo>
                    <a:pt x="50" y="11"/>
                  </a:lnTo>
                  <a:lnTo>
                    <a:pt x="34" y="8"/>
                  </a:lnTo>
                  <a:lnTo>
                    <a:pt x="21" y="4"/>
                  </a:lnTo>
                  <a:lnTo>
                    <a:pt x="9" y="2"/>
                  </a:lnTo>
                  <a:lnTo>
                    <a:pt x="2" y="0"/>
                  </a:lnTo>
                  <a:lnTo>
                    <a:pt x="0" y="9"/>
                  </a:lnTo>
                  <a:lnTo>
                    <a:pt x="7" y="11"/>
                  </a:lnTo>
                  <a:lnTo>
                    <a:pt x="18" y="14"/>
                  </a:lnTo>
                  <a:lnTo>
                    <a:pt x="32" y="17"/>
                  </a:lnTo>
                  <a:lnTo>
                    <a:pt x="48" y="21"/>
                  </a:lnTo>
                  <a:lnTo>
                    <a:pt x="64" y="24"/>
                  </a:lnTo>
                  <a:lnTo>
                    <a:pt x="78" y="26"/>
                  </a:lnTo>
                  <a:lnTo>
                    <a:pt x="89" y="29"/>
                  </a:lnTo>
                  <a:lnTo>
                    <a:pt x="97" y="26"/>
                  </a:lnTo>
                  <a:lnTo>
                    <a:pt x="97" y="26"/>
                  </a:lnTo>
                  <a:lnTo>
                    <a:pt x="93"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45" name="Freeform 277"/>
            <p:cNvSpPr>
              <a:spLocks/>
            </p:cNvSpPr>
            <p:nvPr/>
          </p:nvSpPr>
          <p:spPr bwMode="auto">
            <a:xfrm>
              <a:off x="3297" y="3770"/>
              <a:ext cx="7" cy="12"/>
            </a:xfrm>
            <a:custGeom>
              <a:avLst/>
              <a:gdLst>
                <a:gd name="T0" fmla="*/ 0 w 19"/>
                <a:gd name="T1" fmla="*/ 5 h 38"/>
                <a:gd name="T2" fmla="*/ 3 w 19"/>
                <a:gd name="T3" fmla="*/ 10 h 38"/>
                <a:gd name="T4" fmla="*/ 8 w 19"/>
                <a:gd name="T5" fmla="*/ 13 h 38"/>
                <a:gd name="T6" fmla="*/ 10 w 19"/>
                <a:gd name="T7" fmla="*/ 19 h 38"/>
                <a:gd name="T8" fmla="*/ 10 w 19"/>
                <a:gd name="T9" fmla="*/ 27 h 38"/>
                <a:gd name="T10" fmla="*/ 8 w 19"/>
                <a:gd name="T11" fmla="*/ 29 h 38"/>
                <a:gd name="T12" fmla="*/ 12 w 19"/>
                <a:gd name="T13" fmla="*/ 38 h 38"/>
                <a:gd name="T14" fmla="*/ 19 w 19"/>
                <a:gd name="T15" fmla="*/ 29 h 38"/>
                <a:gd name="T16" fmla="*/ 19 w 19"/>
                <a:gd name="T17" fmla="*/ 19 h 38"/>
                <a:gd name="T18" fmla="*/ 15 w 19"/>
                <a:gd name="T19" fmla="*/ 8 h 38"/>
                <a:gd name="T20" fmla="*/ 5 w 19"/>
                <a:gd name="T21" fmla="*/ 0 h 38"/>
                <a:gd name="T22" fmla="*/ 9 w 19"/>
                <a:gd name="T23" fmla="*/ 5 h 38"/>
                <a:gd name="T24" fmla="*/ 5 w 19"/>
                <a:gd name="T25" fmla="*/ 0 h 38"/>
                <a:gd name="T26" fmla="*/ 2 w 19"/>
                <a:gd name="T27" fmla="*/ 2 h 38"/>
                <a:gd name="T28" fmla="*/ 0 w 19"/>
                <a:gd name="T29" fmla="*/ 4 h 38"/>
                <a:gd name="T30" fmla="*/ 1 w 19"/>
                <a:gd name="T31" fmla="*/ 7 h 38"/>
                <a:gd name="T32" fmla="*/ 3 w 19"/>
                <a:gd name="T33" fmla="*/ 10 h 38"/>
                <a:gd name="T34" fmla="*/ 0 w 19"/>
                <a:gd name="T35" fmla="*/ 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38">
                  <a:moveTo>
                    <a:pt x="0" y="5"/>
                  </a:moveTo>
                  <a:lnTo>
                    <a:pt x="3" y="10"/>
                  </a:lnTo>
                  <a:lnTo>
                    <a:pt x="8" y="13"/>
                  </a:lnTo>
                  <a:lnTo>
                    <a:pt x="10" y="19"/>
                  </a:lnTo>
                  <a:lnTo>
                    <a:pt x="10" y="27"/>
                  </a:lnTo>
                  <a:lnTo>
                    <a:pt x="8" y="29"/>
                  </a:lnTo>
                  <a:lnTo>
                    <a:pt x="12" y="38"/>
                  </a:lnTo>
                  <a:lnTo>
                    <a:pt x="19" y="29"/>
                  </a:lnTo>
                  <a:lnTo>
                    <a:pt x="19" y="19"/>
                  </a:lnTo>
                  <a:lnTo>
                    <a:pt x="15" y="8"/>
                  </a:lnTo>
                  <a:lnTo>
                    <a:pt x="5" y="0"/>
                  </a:lnTo>
                  <a:lnTo>
                    <a:pt x="9" y="5"/>
                  </a:lnTo>
                  <a:lnTo>
                    <a:pt x="5" y="0"/>
                  </a:lnTo>
                  <a:lnTo>
                    <a:pt x="2" y="2"/>
                  </a:lnTo>
                  <a:lnTo>
                    <a:pt x="0" y="4"/>
                  </a:lnTo>
                  <a:lnTo>
                    <a:pt x="1" y="7"/>
                  </a:lnTo>
                  <a:lnTo>
                    <a:pt x="3" y="10"/>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46" name="Freeform 278"/>
            <p:cNvSpPr>
              <a:spLocks/>
            </p:cNvSpPr>
            <p:nvPr/>
          </p:nvSpPr>
          <p:spPr bwMode="auto">
            <a:xfrm>
              <a:off x="3297" y="3766"/>
              <a:ext cx="11" cy="5"/>
            </a:xfrm>
            <a:custGeom>
              <a:avLst/>
              <a:gdLst>
                <a:gd name="T0" fmla="*/ 21 w 32"/>
                <a:gd name="T1" fmla="*/ 3 h 17"/>
                <a:gd name="T2" fmla="*/ 26 w 32"/>
                <a:gd name="T3" fmla="*/ 0 h 17"/>
                <a:gd name="T4" fmla="*/ 18 w 32"/>
                <a:gd name="T5" fmla="*/ 2 h 17"/>
                <a:gd name="T6" fmla="*/ 10 w 32"/>
                <a:gd name="T7" fmla="*/ 4 h 17"/>
                <a:gd name="T8" fmla="*/ 3 w 32"/>
                <a:gd name="T9" fmla="*/ 9 h 17"/>
                <a:gd name="T10" fmla="*/ 0 w 32"/>
                <a:gd name="T11" fmla="*/ 17 h 17"/>
                <a:gd name="T12" fmla="*/ 9 w 32"/>
                <a:gd name="T13" fmla="*/ 17 h 17"/>
                <a:gd name="T14" fmla="*/ 10 w 32"/>
                <a:gd name="T15" fmla="*/ 16 h 17"/>
                <a:gd name="T16" fmla="*/ 15 w 32"/>
                <a:gd name="T17" fmla="*/ 14 h 17"/>
                <a:gd name="T18" fmla="*/ 20 w 32"/>
                <a:gd name="T19" fmla="*/ 11 h 17"/>
                <a:gd name="T20" fmla="*/ 26 w 32"/>
                <a:gd name="T21" fmla="*/ 11 h 17"/>
                <a:gd name="T22" fmla="*/ 31 w 32"/>
                <a:gd name="T23" fmla="*/ 8 h 17"/>
                <a:gd name="T24" fmla="*/ 26 w 32"/>
                <a:gd name="T25" fmla="*/ 11 h 17"/>
                <a:gd name="T26" fmla="*/ 29 w 32"/>
                <a:gd name="T27" fmla="*/ 9 h 17"/>
                <a:gd name="T28" fmla="*/ 32 w 32"/>
                <a:gd name="T29" fmla="*/ 6 h 17"/>
                <a:gd name="T30" fmla="*/ 29 w 32"/>
                <a:gd name="T31" fmla="*/ 2 h 17"/>
                <a:gd name="T32" fmla="*/ 26 w 32"/>
                <a:gd name="T33" fmla="*/ 0 h 17"/>
                <a:gd name="T34" fmla="*/ 21 w 32"/>
                <a:gd name="T35"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17">
                  <a:moveTo>
                    <a:pt x="21" y="3"/>
                  </a:moveTo>
                  <a:lnTo>
                    <a:pt x="26" y="0"/>
                  </a:lnTo>
                  <a:lnTo>
                    <a:pt x="18" y="2"/>
                  </a:lnTo>
                  <a:lnTo>
                    <a:pt x="10" y="4"/>
                  </a:lnTo>
                  <a:lnTo>
                    <a:pt x="3" y="9"/>
                  </a:lnTo>
                  <a:lnTo>
                    <a:pt x="0" y="17"/>
                  </a:lnTo>
                  <a:lnTo>
                    <a:pt x="9" y="17"/>
                  </a:lnTo>
                  <a:lnTo>
                    <a:pt x="10" y="16"/>
                  </a:lnTo>
                  <a:lnTo>
                    <a:pt x="15" y="14"/>
                  </a:lnTo>
                  <a:lnTo>
                    <a:pt x="20" y="11"/>
                  </a:lnTo>
                  <a:lnTo>
                    <a:pt x="26" y="11"/>
                  </a:lnTo>
                  <a:lnTo>
                    <a:pt x="31" y="8"/>
                  </a:lnTo>
                  <a:lnTo>
                    <a:pt x="26" y="11"/>
                  </a:lnTo>
                  <a:lnTo>
                    <a:pt x="29" y="9"/>
                  </a:lnTo>
                  <a:lnTo>
                    <a:pt x="32" y="6"/>
                  </a:lnTo>
                  <a:lnTo>
                    <a:pt x="29" y="2"/>
                  </a:lnTo>
                  <a:lnTo>
                    <a:pt x="26" y="0"/>
                  </a:lnTo>
                  <a:lnTo>
                    <a:pt x="21"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47" name="Freeform 279"/>
            <p:cNvSpPr>
              <a:spLocks/>
            </p:cNvSpPr>
            <p:nvPr/>
          </p:nvSpPr>
          <p:spPr bwMode="auto">
            <a:xfrm>
              <a:off x="3300" y="3759"/>
              <a:ext cx="9" cy="9"/>
            </a:xfrm>
            <a:custGeom>
              <a:avLst/>
              <a:gdLst>
                <a:gd name="T0" fmla="*/ 5 w 26"/>
                <a:gd name="T1" fmla="*/ 10 h 28"/>
                <a:gd name="T2" fmla="*/ 5 w 26"/>
                <a:gd name="T3" fmla="*/ 10 h 28"/>
                <a:gd name="T4" fmla="*/ 10 w 26"/>
                <a:gd name="T5" fmla="*/ 11 h 28"/>
                <a:gd name="T6" fmla="*/ 15 w 26"/>
                <a:gd name="T7" fmla="*/ 13 h 28"/>
                <a:gd name="T8" fmla="*/ 15 w 26"/>
                <a:gd name="T9" fmla="*/ 18 h 28"/>
                <a:gd name="T10" fmla="*/ 13 w 26"/>
                <a:gd name="T11" fmla="*/ 23 h 28"/>
                <a:gd name="T12" fmla="*/ 23 w 26"/>
                <a:gd name="T13" fmla="*/ 28 h 28"/>
                <a:gd name="T14" fmla="*/ 26 w 26"/>
                <a:gd name="T15" fmla="*/ 18 h 28"/>
                <a:gd name="T16" fmla="*/ 21 w 26"/>
                <a:gd name="T17" fmla="*/ 6 h 28"/>
                <a:gd name="T18" fmla="*/ 12 w 26"/>
                <a:gd name="T19" fmla="*/ 2 h 28"/>
                <a:gd name="T20" fmla="*/ 3 w 26"/>
                <a:gd name="T21" fmla="*/ 0 h 28"/>
                <a:gd name="T22" fmla="*/ 3 w 26"/>
                <a:gd name="T23" fmla="*/ 0 h 28"/>
                <a:gd name="T24" fmla="*/ 3 w 26"/>
                <a:gd name="T25" fmla="*/ 0 h 28"/>
                <a:gd name="T26" fmla="*/ 1 w 26"/>
                <a:gd name="T27" fmla="*/ 3 h 28"/>
                <a:gd name="T28" fmla="*/ 0 w 26"/>
                <a:gd name="T29" fmla="*/ 6 h 28"/>
                <a:gd name="T30" fmla="*/ 2 w 26"/>
                <a:gd name="T31" fmla="*/ 8 h 28"/>
                <a:gd name="T32" fmla="*/ 5 w 26"/>
                <a:gd name="T33"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 h="28">
                  <a:moveTo>
                    <a:pt x="5" y="10"/>
                  </a:moveTo>
                  <a:lnTo>
                    <a:pt x="5" y="10"/>
                  </a:lnTo>
                  <a:lnTo>
                    <a:pt x="10" y="11"/>
                  </a:lnTo>
                  <a:lnTo>
                    <a:pt x="15" y="13"/>
                  </a:lnTo>
                  <a:lnTo>
                    <a:pt x="15" y="18"/>
                  </a:lnTo>
                  <a:lnTo>
                    <a:pt x="13" y="23"/>
                  </a:lnTo>
                  <a:lnTo>
                    <a:pt x="23" y="28"/>
                  </a:lnTo>
                  <a:lnTo>
                    <a:pt x="26" y="18"/>
                  </a:lnTo>
                  <a:lnTo>
                    <a:pt x="21" y="6"/>
                  </a:lnTo>
                  <a:lnTo>
                    <a:pt x="12" y="2"/>
                  </a:lnTo>
                  <a:lnTo>
                    <a:pt x="3" y="0"/>
                  </a:lnTo>
                  <a:lnTo>
                    <a:pt x="3" y="0"/>
                  </a:lnTo>
                  <a:lnTo>
                    <a:pt x="3" y="0"/>
                  </a:lnTo>
                  <a:lnTo>
                    <a:pt x="1" y="3"/>
                  </a:lnTo>
                  <a:lnTo>
                    <a:pt x="0" y="6"/>
                  </a:lnTo>
                  <a:lnTo>
                    <a:pt x="2" y="8"/>
                  </a:lnTo>
                  <a:lnTo>
                    <a:pt x="5"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48" name="Freeform 280"/>
            <p:cNvSpPr>
              <a:spLocks/>
            </p:cNvSpPr>
            <p:nvPr/>
          </p:nvSpPr>
          <p:spPr bwMode="auto">
            <a:xfrm>
              <a:off x="3282" y="3758"/>
              <a:ext cx="20" cy="6"/>
            </a:xfrm>
            <a:custGeom>
              <a:avLst/>
              <a:gdLst>
                <a:gd name="T0" fmla="*/ 5 w 60"/>
                <a:gd name="T1" fmla="*/ 10 h 18"/>
                <a:gd name="T2" fmla="*/ 0 w 60"/>
                <a:gd name="T3" fmla="*/ 6 h 18"/>
                <a:gd name="T4" fmla="*/ 3 w 60"/>
                <a:gd name="T5" fmla="*/ 12 h 18"/>
                <a:gd name="T6" fmla="*/ 10 w 60"/>
                <a:gd name="T7" fmla="*/ 15 h 18"/>
                <a:gd name="T8" fmla="*/ 17 w 60"/>
                <a:gd name="T9" fmla="*/ 17 h 18"/>
                <a:gd name="T10" fmla="*/ 25 w 60"/>
                <a:gd name="T11" fmla="*/ 18 h 18"/>
                <a:gd name="T12" fmla="*/ 34 w 60"/>
                <a:gd name="T13" fmla="*/ 17 h 18"/>
                <a:gd name="T14" fmla="*/ 42 w 60"/>
                <a:gd name="T15" fmla="*/ 16 h 18"/>
                <a:gd name="T16" fmla="*/ 51 w 60"/>
                <a:gd name="T17" fmla="*/ 15 h 18"/>
                <a:gd name="T18" fmla="*/ 60 w 60"/>
                <a:gd name="T19" fmla="*/ 14 h 18"/>
                <a:gd name="T20" fmla="*/ 58 w 60"/>
                <a:gd name="T21" fmla="*/ 4 h 18"/>
                <a:gd name="T22" fmla="*/ 51 w 60"/>
                <a:gd name="T23" fmla="*/ 6 h 18"/>
                <a:gd name="T24" fmla="*/ 42 w 60"/>
                <a:gd name="T25" fmla="*/ 7 h 18"/>
                <a:gd name="T26" fmla="*/ 34 w 60"/>
                <a:gd name="T27" fmla="*/ 8 h 18"/>
                <a:gd name="T28" fmla="*/ 25 w 60"/>
                <a:gd name="T29" fmla="*/ 7 h 18"/>
                <a:gd name="T30" fmla="*/ 17 w 60"/>
                <a:gd name="T31" fmla="*/ 8 h 18"/>
                <a:gd name="T32" fmla="*/ 12 w 60"/>
                <a:gd name="T33" fmla="*/ 6 h 18"/>
                <a:gd name="T34" fmla="*/ 10 w 60"/>
                <a:gd name="T35" fmla="*/ 6 h 18"/>
                <a:gd name="T36" fmla="*/ 11 w 60"/>
                <a:gd name="T37" fmla="*/ 6 h 18"/>
                <a:gd name="T38" fmla="*/ 5 w 60"/>
                <a:gd name="T39" fmla="*/ 1 h 18"/>
                <a:gd name="T40" fmla="*/ 11 w 60"/>
                <a:gd name="T41" fmla="*/ 6 h 18"/>
                <a:gd name="T42" fmla="*/ 9 w 60"/>
                <a:gd name="T43" fmla="*/ 2 h 18"/>
                <a:gd name="T44" fmla="*/ 5 w 60"/>
                <a:gd name="T45" fmla="*/ 0 h 18"/>
                <a:gd name="T46" fmla="*/ 2 w 60"/>
                <a:gd name="T47" fmla="*/ 2 h 18"/>
                <a:gd name="T48" fmla="*/ 0 w 60"/>
                <a:gd name="T49" fmla="*/ 6 h 18"/>
                <a:gd name="T50" fmla="*/ 5 w 60"/>
                <a:gd name="T51" fmla="*/ 1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18">
                  <a:moveTo>
                    <a:pt x="5" y="10"/>
                  </a:moveTo>
                  <a:lnTo>
                    <a:pt x="0" y="6"/>
                  </a:lnTo>
                  <a:lnTo>
                    <a:pt x="3" y="12"/>
                  </a:lnTo>
                  <a:lnTo>
                    <a:pt x="10" y="15"/>
                  </a:lnTo>
                  <a:lnTo>
                    <a:pt x="17" y="17"/>
                  </a:lnTo>
                  <a:lnTo>
                    <a:pt x="25" y="18"/>
                  </a:lnTo>
                  <a:lnTo>
                    <a:pt x="34" y="17"/>
                  </a:lnTo>
                  <a:lnTo>
                    <a:pt x="42" y="16"/>
                  </a:lnTo>
                  <a:lnTo>
                    <a:pt x="51" y="15"/>
                  </a:lnTo>
                  <a:lnTo>
                    <a:pt x="60" y="14"/>
                  </a:lnTo>
                  <a:lnTo>
                    <a:pt x="58" y="4"/>
                  </a:lnTo>
                  <a:lnTo>
                    <a:pt x="51" y="6"/>
                  </a:lnTo>
                  <a:lnTo>
                    <a:pt x="42" y="7"/>
                  </a:lnTo>
                  <a:lnTo>
                    <a:pt x="34" y="8"/>
                  </a:lnTo>
                  <a:lnTo>
                    <a:pt x="25" y="7"/>
                  </a:lnTo>
                  <a:lnTo>
                    <a:pt x="17" y="8"/>
                  </a:lnTo>
                  <a:lnTo>
                    <a:pt x="12" y="6"/>
                  </a:lnTo>
                  <a:lnTo>
                    <a:pt x="10" y="6"/>
                  </a:lnTo>
                  <a:lnTo>
                    <a:pt x="11" y="6"/>
                  </a:lnTo>
                  <a:lnTo>
                    <a:pt x="5" y="1"/>
                  </a:lnTo>
                  <a:lnTo>
                    <a:pt x="11" y="6"/>
                  </a:lnTo>
                  <a:lnTo>
                    <a:pt x="9" y="2"/>
                  </a:lnTo>
                  <a:lnTo>
                    <a:pt x="5" y="0"/>
                  </a:lnTo>
                  <a:lnTo>
                    <a:pt x="2" y="2"/>
                  </a:lnTo>
                  <a:lnTo>
                    <a:pt x="0" y="6"/>
                  </a:lnTo>
                  <a:lnTo>
                    <a:pt x="5"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49" name="Freeform 281"/>
            <p:cNvSpPr>
              <a:spLocks/>
            </p:cNvSpPr>
            <p:nvPr/>
          </p:nvSpPr>
          <p:spPr bwMode="auto">
            <a:xfrm>
              <a:off x="3267" y="3758"/>
              <a:ext cx="16" cy="5"/>
            </a:xfrm>
            <a:custGeom>
              <a:avLst/>
              <a:gdLst>
                <a:gd name="T0" fmla="*/ 0 w 49"/>
                <a:gd name="T1" fmla="*/ 12 h 17"/>
                <a:gd name="T2" fmla="*/ 9 w 49"/>
                <a:gd name="T3" fmla="*/ 16 h 17"/>
                <a:gd name="T4" fmla="*/ 12 w 49"/>
                <a:gd name="T5" fmla="*/ 15 h 17"/>
                <a:gd name="T6" fmla="*/ 16 w 49"/>
                <a:gd name="T7" fmla="*/ 12 h 17"/>
                <a:gd name="T8" fmla="*/ 21 w 49"/>
                <a:gd name="T9" fmla="*/ 11 h 17"/>
                <a:gd name="T10" fmla="*/ 28 w 49"/>
                <a:gd name="T11" fmla="*/ 10 h 17"/>
                <a:gd name="T12" fmla="*/ 33 w 49"/>
                <a:gd name="T13" fmla="*/ 11 h 17"/>
                <a:gd name="T14" fmla="*/ 40 w 49"/>
                <a:gd name="T15" fmla="*/ 11 h 17"/>
                <a:gd name="T16" fmla="*/ 45 w 49"/>
                <a:gd name="T17" fmla="*/ 11 h 17"/>
                <a:gd name="T18" fmla="*/ 49 w 49"/>
                <a:gd name="T19" fmla="*/ 10 h 17"/>
                <a:gd name="T20" fmla="*/ 49 w 49"/>
                <a:gd name="T21" fmla="*/ 1 h 17"/>
                <a:gd name="T22" fmla="*/ 45 w 49"/>
                <a:gd name="T23" fmla="*/ 0 h 17"/>
                <a:gd name="T24" fmla="*/ 40 w 49"/>
                <a:gd name="T25" fmla="*/ 0 h 17"/>
                <a:gd name="T26" fmla="*/ 33 w 49"/>
                <a:gd name="T27" fmla="*/ 0 h 17"/>
                <a:gd name="T28" fmla="*/ 28 w 49"/>
                <a:gd name="T29" fmla="*/ 1 h 17"/>
                <a:gd name="T30" fmla="*/ 21 w 49"/>
                <a:gd name="T31" fmla="*/ 2 h 17"/>
                <a:gd name="T32" fmla="*/ 14 w 49"/>
                <a:gd name="T33" fmla="*/ 3 h 17"/>
                <a:gd name="T34" fmla="*/ 7 w 49"/>
                <a:gd name="T35" fmla="*/ 6 h 17"/>
                <a:gd name="T36" fmla="*/ 2 w 49"/>
                <a:gd name="T37" fmla="*/ 9 h 17"/>
                <a:gd name="T38" fmla="*/ 12 w 49"/>
                <a:gd name="T39" fmla="*/ 12 h 17"/>
                <a:gd name="T40" fmla="*/ 2 w 49"/>
                <a:gd name="T41" fmla="*/ 9 h 17"/>
                <a:gd name="T42" fmla="*/ 1 w 49"/>
                <a:gd name="T43" fmla="*/ 12 h 17"/>
                <a:gd name="T44" fmla="*/ 2 w 49"/>
                <a:gd name="T45" fmla="*/ 16 h 17"/>
                <a:gd name="T46" fmla="*/ 6 w 49"/>
                <a:gd name="T47" fmla="*/ 17 h 17"/>
                <a:gd name="T48" fmla="*/ 9 w 49"/>
                <a:gd name="T49" fmla="*/ 16 h 17"/>
                <a:gd name="T50" fmla="*/ 0 w 49"/>
                <a:gd name="T51"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17">
                  <a:moveTo>
                    <a:pt x="0" y="12"/>
                  </a:moveTo>
                  <a:lnTo>
                    <a:pt x="9" y="16"/>
                  </a:lnTo>
                  <a:lnTo>
                    <a:pt x="12" y="15"/>
                  </a:lnTo>
                  <a:lnTo>
                    <a:pt x="16" y="12"/>
                  </a:lnTo>
                  <a:lnTo>
                    <a:pt x="21" y="11"/>
                  </a:lnTo>
                  <a:lnTo>
                    <a:pt x="28" y="10"/>
                  </a:lnTo>
                  <a:lnTo>
                    <a:pt x="33" y="11"/>
                  </a:lnTo>
                  <a:lnTo>
                    <a:pt x="40" y="11"/>
                  </a:lnTo>
                  <a:lnTo>
                    <a:pt x="45" y="11"/>
                  </a:lnTo>
                  <a:lnTo>
                    <a:pt x="49" y="10"/>
                  </a:lnTo>
                  <a:lnTo>
                    <a:pt x="49" y="1"/>
                  </a:lnTo>
                  <a:lnTo>
                    <a:pt x="45" y="0"/>
                  </a:lnTo>
                  <a:lnTo>
                    <a:pt x="40" y="0"/>
                  </a:lnTo>
                  <a:lnTo>
                    <a:pt x="33" y="0"/>
                  </a:lnTo>
                  <a:lnTo>
                    <a:pt x="28" y="1"/>
                  </a:lnTo>
                  <a:lnTo>
                    <a:pt x="21" y="2"/>
                  </a:lnTo>
                  <a:lnTo>
                    <a:pt x="14" y="3"/>
                  </a:lnTo>
                  <a:lnTo>
                    <a:pt x="7" y="6"/>
                  </a:lnTo>
                  <a:lnTo>
                    <a:pt x="2" y="9"/>
                  </a:lnTo>
                  <a:lnTo>
                    <a:pt x="12" y="12"/>
                  </a:lnTo>
                  <a:lnTo>
                    <a:pt x="2" y="9"/>
                  </a:lnTo>
                  <a:lnTo>
                    <a:pt x="1" y="12"/>
                  </a:lnTo>
                  <a:lnTo>
                    <a:pt x="2" y="16"/>
                  </a:lnTo>
                  <a:lnTo>
                    <a:pt x="6" y="17"/>
                  </a:lnTo>
                  <a:lnTo>
                    <a:pt x="9" y="16"/>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50" name="Freeform 282"/>
            <p:cNvSpPr>
              <a:spLocks/>
            </p:cNvSpPr>
            <p:nvPr/>
          </p:nvSpPr>
          <p:spPr bwMode="auto">
            <a:xfrm>
              <a:off x="3266" y="3754"/>
              <a:ext cx="5" cy="8"/>
            </a:xfrm>
            <a:custGeom>
              <a:avLst/>
              <a:gdLst>
                <a:gd name="T0" fmla="*/ 0 w 14"/>
                <a:gd name="T1" fmla="*/ 12 h 24"/>
                <a:gd name="T2" fmla="*/ 0 w 14"/>
                <a:gd name="T3" fmla="*/ 12 h 24"/>
                <a:gd name="T4" fmla="*/ 1 w 14"/>
                <a:gd name="T5" fmla="*/ 12 h 24"/>
                <a:gd name="T6" fmla="*/ 2 w 14"/>
                <a:gd name="T7" fmla="*/ 13 h 24"/>
                <a:gd name="T8" fmla="*/ 3 w 14"/>
                <a:gd name="T9" fmla="*/ 19 h 24"/>
                <a:gd name="T10" fmla="*/ 2 w 14"/>
                <a:gd name="T11" fmla="*/ 24 h 24"/>
                <a:gd name="T12" fmla="*/ 14 w 14"/>
                <a:gd name="T13" fmla="*/ 24 h 24"/>
                <a:gd name="T14" fmla="*/ 13 w 14"/>
                <a:gd name="T15" fmla="*/ 19 h 24"/>
                <a:gd name="T16" fmla="*/ 11 w 14"/>
                <a:gd name="T17" fmla="*/ 11 h 24"/>
                <a:gd name="T18" fmla="*/ 8 w 14"/>
                <a:gd name="T19" fmla="*/ 5 h 24"/>
                <a:gd name="T20" fmla="*/ 0 w 14"/>
                <a:gd name="T21" fmla="*/ 0 h 24"/>
                <a:gd name="T22" fmla="*/ 0 w 14"/>
                <a:gd name="T23" fmla="*/ 0 h 24"/>
                <a:gd name="T24" fmla="*/ 0 w 14"/>
                <a:gd name="T25"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24">
                  <a:moveTo>
                    <a:pt x="0" y="12"/>
                  </a:moveTo>
                  <a:lnTo>
                    <a:pt x="0" y="12"/>
                  </a:lnTo>
                  <a:lnTo>
                    <a:pt x="1" y="12"/>
                  </a:lnTo>
                  <a:lnTo>
                    <a:pt x="2" y="13"/>
                  </a:lnTo>
                  <a:lnTo>
                    <a:pt x="3" y="19"/>
                  </a:lnTo>
                  <a:lnTo>
                    <a:pt x="2" y="24"/>
                  </a:lnTo>
                  <a:lnTo>
                    <a:pt x="14" y="24"/>
                  </a:lnTo>
                  <a:lnTo>
                    <a:pt x="13" y="19"/>
                  </a:lnTo>
                  <a:lnTo>
                    <a:pt x="11" y="11"/>
                  </a:lnTo>
                  <a:lnTo>
                    <a:pt x="8" y="5"/>
                  </a:lnTo>
                  <a:lnTo>
                    <a:pt x="0" y="0"/>
                  </a:lnTo>
                  <a:lnTo>
                    <a:pt x="0" y="0"/>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51" name="Freeform 283"/>
            <p:cNvSpPr>
              <a:spLocks/>
            </p:cNvSpPr>
            <p:nvPr/>
          </p:nvSpPr>
          <p:spPr bwMode="auto">
            <a:xfrm>
              <a:off x="3256" y="3754"/>
              <a:ext cx="10" cy="4"/>
            </a:xfrm>
            <a:custGeom>
              <a:avLst/>
              <a:gdLst>
                <a:gd name="T0" fmla="*/ 2 w 31"/>
                <a:gd name="T1" fmla="*/ 3 h 12"/>
                <a:gd name="T2" fmla="*/ 5 w 31"/>
                <a:gd name="T3" fmla="*/ 11 h 12"/>
                <a:gd name="T4" fmla="*/ 11 w 31"/>
                <a:gd name="T5" fmla="*/ 12 h 12"/>
                <a:gd name="T6" fmla="*/ 18 w 31"/>
                <a:gd name="T7" fmla="*/ 12 h 12"/>
                <a:gd name="T8" fmla="*/ 25 w 31"/>
                <a:gd name="T9" fmla="*/ 12 h 12"/>
                <a:gd name="T10" fmla="*/ 31 w 31"/>
                <a:gd name="T11" fmla="*/ 12 h 12"/>
                <a:gd name="T12" fmla="*/ 31 w 31"/>
                <a:gd name="T13" fmla="*/ 0 h 12"/>
                <a:gd name="T14" fmla="*/ 25 w 31"/>
                <a:gd name="T15" fmla="*/ 0 h 12"/>
                <a:gd name="T16" fmla="*/ 18 w 31"/>
                <a:gd name="T17" fmla="*/ 0 h 12"/>
                <a:gd name="T18" fmla="*/ 11 w 31"/>
                <a:gd name="T19" fmla="*/ 0 h 12"/>
                <a:gd name="T20" fmla="*/ 5 w 31"/>
                <a:gd name="T21" fmla="*/ 2 h 12"/>
                <a:gd name="T22" fmla="*/ 7 w 31"/>
                <a:gd name="T23" fmla="*/ 10 h 12"/>
                <a:gd name="T24" fmla="*/ 5 w 31"/>
                <a:gd name="T25" fmla="*/ 2 h 12"/>
                <a:gd name="T26" fmla="*/ 1 w 31"/>
                <a:gd name="T27" fmla="*/ 3 h 12"/>
                <a:gd name="T28" fmla="*/ 0 w 31"/>
                <a:gd name="T29" fmla="*/ 6 h 12"/>
                <a:gd name="T30" fmla="*/ 1 w 31"/>
                <a:gd name="T31" fmla="*/ 10 h 12"/>
                <a:gd name="T32" fmla="*/ 5 w 31"/>
                <a:gd name="T33" fmla="*/ 11 h 12"/>
                <a:gd name="T34" fmla="*/ 2 w 31"/>
                <a:gd name="T3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12">
                  <a:moveTo>
                    <a:pt x="2" y="3"/>
                  </a:moveTo>
                  <a:lnTo>
                    <a:pt x="5" y="11"/>
                  </a:lnTo>
                  <a:lnTo>
                    <a:pt x="11" y="12"/>
                  </a:lnTo>
                  <a:lnTo>
                    <a:pt x="18" y="12"/>
                  </a:lnTo>
                  <a:lnTo>
                    <a:pt x="25" y="12"/>
                  </a:lnTo>
                  <a:lnTo>
                    <a:pt x="31" y="12"/>
                  </a:lnTo>
                  <a:lnTo>
                    <a:pt x="31" y="0"/>
                  </a:lnTo>
                  <a:lnTo>
                    <a:pt x="25" y="0"/>
                  </a:lnTo>
                  <a:lnTo>
                    <a:pt x="18" y="0"/>
                  </a:lnTo>
                  <a:lnTo>
                    <a:pt x="11" y="0"/>
                  </a:lnTo>
                  <a:lnTo>
                    <a:pt x="5" y="2"/>
                  </a:lnTo>
                  <a:lnTo>
                    <a:pt x="7" y="10"/>
                  </a:lnTo>
                  <a:lnTo>
                    <a:pt x="5" y="2"/>
                  </a:lnTo>
                  <a:lnTo>
                    <a:pt x="1" y="3"/>
                  </a:lnTo>
                  <a:lnTo>
                    <a:pt x="0" y="6"/>
                  </a:lnTo>
                  <a:lnTo>
                    <a:pt x="1" y="10"/>
                  </a:lnTo>
                  <a:lnTo>
                    <a:pt x="5" y="11"/>
                  </a:lnTo>
                  <a:lnTo>
                    <a:pt x="2"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52" name="Freeform 284"/>
            <p:cNvSpPr>
              <a:spLocks/>
            </p:cNvSpPr>
            <p:nvPr/>
          </p:nvSpPr>
          <p:spPr bwMode="auto">
            <a:xfrm>
              <a:off x="3257" y="3745"/>
              <a:ext cx="16" cy="12"/>
            </a:xfrm>
            <a:custGeom>
              <a:avLst/>
              <a:gdLst>
                <a:gd name="T0" fmla="*/ 47 w 50"/>
                <a:gd name="T1" fmla="*/ 0 h 37"/>
                <a:gd name="T2" fmla="*/ 43 w 50"/>
                <a:gd name="T3" fmla="*/ 1 h 37"/>
                <a:gd name="T4" fmla="*/ 37 w 50"/>
                <a:gd name="T5" fmla="*/ 3 h 37"/>
                <a:gd name="T6" fmla="*/ 32 w 50"/>
                <a:gd name="T7" fmla="*/ 6 h 37"/>
                <a:gd name="T8" fmla="*/ 28 w 50"/>
                <a:gd name="T9" fmla="*/ 9 h 37"/>
                <a:gd name="T10" fmla="*/ 22 w 50"/>
                <a:gd name="T11" fmla="*/ 12 h 37"/>
                <a:gd name="T12" fmla="*/ 15 w 50"/>
                <a:gd name="T13" fmla="*/ 18 h 37"/>
                <a:gd name="T14" fmla="*/ 7 w 50"/>
                <a:gd name="T15" fmla="*/ 24 h 37"/>
                <a:gd name="T16" fmla="*/ 0 w 50"/>
                <a:gd name="T17" fmla="*/ 30 h 37"/>
                <a:gd name="T18" fmla="*/ 5 w 50"/>
                <a:gd name="T19" fmla="*/ 37 h 37"/>
                <a:gd name="T20" fmla="*/ 14 w 50"/>
                <a:gd name="T21" fmla="*/ 31 h 37"/>
                <a:gd name="T22" fmla="*/ 20 w 50"/>
                <a:gd name="T23" fmla="*/ 25 h 37"/>
                <a:gd name="T24" fmla="*/ 27 w 50"/>
                <a:gd name="T25" fmla="*/ 22 h 37"/>
                <a:gd name="T26" fmla="*/ 32 w 50"/>
                <a:gd name="T27" fmla="*/ 18 h 37"/>
                <a:gd name="T28" fmla="*/ 37 w 50"/>
                <a:gd name="T29" fmla="*/ 15 h 37"/>
                <a:gd name="T30" fmla="*/ 42 w 50"/>
                <a:gd name="T31" fmla="*/ 12 h 37"/>
                <a:gd name="T32" fmla="*/ 45 w 50"/>
                <a:gd name="T33" fmla="*/ 10 h 37"/>
                <a:gd name="T34" fmla="*/ 50 w 50"/>
                <a:gd name="T35" fmla="*/ 9 h 37"/>
                <a:gd name="T36" fmla="*/ 47 w 50"/>
                <a:gd name="T3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 h="37">
                  <a:moveTo>
                    <a:pt x="47" y="0"/>
                  </a:moveTo>
                  <a:lnTo>
                    <a:pt x="43" y="1"/>
                  </a:lnTo>
                  <a:lnTo>
                    <a:pt x="37" y="3"/>
                  </a:lnTo>
                  <a:lnTo>
                    <a:pt x="32" y="6"/>
                  </a:lnTo>
                  <a:lnTo>
                    <a:pt x="28" y="9"/>
                  </a:lnTo>
                  <a:lnTo>
                    <a:pt x="22" y="12"/>
                  </a:lnTo>
                  <a:lnTo>
                    <a:pt x="15" y="18"/>
                  </a:lnTo>
                  <a:lnTo>
                    <a:pt x="7" y="24"/>
                  </a:lnTo>
                  <a:lnTo>
                    <a:pt x="0" y="30"/>
                  </a:lnTo>
                  <a:lnTo>
                    <a:pt x="5" y="37"/>
                  </a:lnTo>
                  <a:lnTo>
                    <a:pt x="14" y="31"/>
                  </a:lnTo>
                  <a:lnTo>
                    <a:pt x="20" y="25"/>
                  </a:lnTo>
                  <a:lnTo>
                    <a:pt x="27" y="22"/>
                  </a:lnTo>
                  <a:lnTo>
                    <a:pt x="32" y="18"/>
                  </a:lnTo>
                  <a:lnTo>
                    <a:pt x="37" y="15"/>
                  </a:lnTo>
                  <a:lnTo>
                    <a:pt x="42" y="12"/>
                  </a:lnTo>
                  <a:lnTo>
                    <a:pt x="45" y="10"/>
                  </a:lnTo>
                  <a:lnTo>
                    <a:pt x="50" y="9"/>
                  </a:lnTo>
                  <a:lnTo>
                    <a:pt x="4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53" name="Freeform 285"/>
            <p:cNvSpPr>
              <a:spLocks/>
            </p:cNvSpPr>
            <p:nvPr/>
          </p:nvSpPr>
          <p:spPr bwMode="auto">
            <a:xfrm>
              <a:off x="3272" y="3745"/>
              <a:ext cx="2" cy="3"/>
            </a:xfrm>
            <a:custGeom>
              <a:avLst/>
              <a:gdLst>
                <a:gd name="T0" fmla="*/ 3 w 6"/>
                <a:gd name="T1" fmla="*/ 9 h 9"/>
                <a:gd name="T2" fmla="*/ 6 w 6"/>
                <a:gd name="T3" fmla="*/ 7 h 9"/>
                <a:gd name="T4" fmla="*/ 6 w 6"/>
                <a:gd name="T5" fmla="*/ 3 h 9"/>
                <a:gd name="T6" fmla="*/ 4 w 6"/>
                <a:gd name="T7" fmla="*/ 1 h 9"/>
                <a:gd name="T8" fmla="*/ 0 w 6"/>
                <a:gd name="T9" fmla="*/ 0 h 9"/>
                <a:gd name="T10" fmla="*/ 3 w 6"/>
                <a:gd name="T11" fmla="*/ 9 h 9"/>
              </a:gdLst>
              <a:ahLst/>
              <a:cxnLst>
                <a:cxn ang="0">
                  <a:pos x="T0" y="T1"/>
                </a:cxn>
                <a:cxn ang="0">
                  <a:pos x="T2" y="T3"/>
                </a:cxn>
                <a:cxn ang="0">
                  <a:pos x="T4" y="T5"/>
                </a:cxn>
                <a:cxn ang="0">
                  <a:pos x="T6" y="T7"/>
                </a:cxn>
                <a:cxn ang="0">
                  <a:pos x="T8" y="T9"/>
                </a:cxn>
                <a:cxn ang="0">
                  <a:pos x="T10" y="T11"/>
                </a:cxn>
              </a:cxnLst>
              <a:rect l="0" t="0" r="r" b="b"/>
              <a:pathLst>
                <a:path w="6" h="9">
                  <a:moveTo>
                    <a:pt x="3" y="9"/>
                  </a:moveTo>
                  <a:lnTo>
                    <a:pt x="6" y="7"/>
                  </a:lnTo>
                  <a:lnTo>
                    <a:pt x="6" y="3"/>
                  </a:lnTo>
                  <a:lnTo>
                    <a:pt x="4" y="1"/>
                  </a:lnTo>
                  <a:lnTo>
                    <a:pt x="0" y="0"/>
                  </a:lnTo>
                  <a:lnTo>
                    <a:pt x="3"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54" name="Freeform 286"/>
            <p:cNvSpPr>
              <a:spLocks/>
            </p:cNvSpPr>
            <p:nvPr/>
          </p:nvSpPr>
          <p:spPr bwMode="auto">
            <a:xfrm>
              <a:off x="2249" y="3663"/>
              <a:ext cx="395" cy="208"/>
            </a:xfrm>
            <a:custGeom>
              <a:avLst/>
              <a:gdLst>
                <a:gd name="T0" fmla="*/ 1043 w 1187"/>
                <a:gd name="T1" fmla="*/ 346 h 624"/>
                <a:gd name="T2" fmla="*/ 1084 w 1187"/>
                <a:gd name="T3" fmla="*/ 309 h 624"/>
                <a:gd name="T4" fmla="*/ 1129 w 1187"/>
                <a:gd name="T5" fmla="*/ 290 h 624"/>
                <a:gd name="T6" fmla="*/ 1155 w 1187"/>
                <a:gd name="T7" fmla="*/ 256 h 624"/>
                <a:gd name="T8" fmla="*/ 1187 w 1187"/>
                <a:gd name="T9" fmla="*/ 234 h 624"/>
                <a:gd name="T10" fmla="*/ 1113 w 1187"/>
                <a:gd name="T11" fmla="*/ 210 h 624"/>
                <a:gd name="T12" fmla="*/ 1051 w 1187"/>
                <a:gd name="T13" fmla="*/ 197 h 624"/>
                <a:gd name="T14" fmla="*/ 983 w 1187"/>
                <a:gd name="T15" fmla="*/ 164 h 624"/>
                <a:gd name="T16" fmla="*/ 908 w 1187"/>
                <a:gd name="T17" fmla="*/ 125 h 624"/>
                <a:gd name="T18" fmla="*/ 863 w 1187"/>
                <a:gd name="T19" fmla="*/ 106 h 624"/>
                <a:gd name="T20" fmla="*/ 795 w 1187"/>
                <a:gd name="T21" fmla="*/ 97 h 624"/>
                <a:gd name="T22" fmla="*/ 702 w 1187"/>
                <a:gd name="T23" fmla="*/ 87 h 624"/>
                <a:gd name="T24" fmla="*/ 641 w 1187"/>
                <a:gd name="T25" fmla="*/ 82 h 624"/>
                <a:gd name="T26" fmla="*/ 586 w 1187"/>
                <a:gd name="T27" fmla="*/ 65 h 624"/>
                <a:gd name="T28" fmla="*/ 499 w 1187"/>
                <a:gd name="T29" fmla="*/ 30 h 624"/>
                <a:gd name="T30" fmla="*/ 423 w 1187"/>
                <a:gd name="T31" fmla="*/ 3 h 624"/>
                <a:gd name="T32" fmla="*/ 377 w 1187"/>
                <a:gd name="T33" fmla="*/ 1 h 624"/>
                <a:gd name="T34" fmla="*/ 305 w 1187"/>
                <a:gd name="T35" fmla="*/ 5 h 624"/>
                <a:gd name="T36" fmla="*/ 225 w 1187"/>
                <a:gd name="T37" fmla="*/ 11 h 624"/>
                <a:gd name="T38" fmla="*/ 175 w 1187"/>
                <a:gd name="T39" fmla="*/ 10 h 624"/>
                <a:gd name="T40" fmla="*/ 109 w 1187"/>
                <a:gd name="T41" fmla="*/ 8 h 624"/>
                <a:gd name="T42" fmla="*/ 35 w 1187"/>
                <a:gd name="T43" fmla="*/ 9 h 624"/>
                <a:gd name="T44" fmla="*/ 4 w 1187"/>
                <a:gd name="T45" fmla="*/ 465 h 624"/>
                <a:gd name="T46" fmla="*/ 28 w 1187"/>
                <a:gd name="T47" fmla="*/ 453 h 624"/>
                <a:gd name="T48" fmla="*/ 52 w 1187"/>
                <a:gd name="T49" fmla="*/ 477 h 624"/>
                <a:gd name="T50" fmla="*/ 116 w 1187"/>
                <a:gd name="T51" fmla="*/ 482 h 624"/>
                <a:gd name="T52" fmla="*/ 123 w 1187"/>
                <a:gd name="T53" fmla="*/ 466 h 624"/>
                <a:gd name="T54" fmla="*/ 145 w 1187"/>
                <a:gd name="T55" fmla="*/ 468 h 624"/>
                <a:gd name="T56" fmla="*/ 154 w 1187"/>
                <a:gd name="T57" fmla="*/ 459 h 624"/>
                <a:gd name="T58" fmla="*/ 165 w 1187"/>
                <a:gd name="T59" fmla="*/ 437 h 624"/>
                <a:gd name="T60" fmla="*/ 178 w 1187"/>
                <a:gd name="T61" fmla="*/ 403 h 624"/>
                <a:gd name="T62" fmla="*/ 202 w 1187"/>
                <a:gd name="T63" fmla="*/ 388 h 624"/>
                <a:gd name="T64" fmla="*/ 213 w 1187"/>
                <a:gd name="T65" fmla="*/ 405 h 624"/>
                <a:gd name="T66" fmla="*/ 236 w 1187"/>
                <a:gd name="T67" fmla="*/ 459 h 624"/>
                <a:gd name="T68" fmla="*/ 257 w 1187"/>
                <a:gd name="T69" fmla="*/ 482 h 624"/>
                <a:gd name="T70" fmla="*/ 278 w 1187"/>
                <a:gd name="T71" fmla="*/ 473 h 624"/>
                <a:gd name="T72" fmla="*/ 297 w 1187"/>
                <a:gd name="T73" fmla="*/ 491 h 624"/>
                <a:gd name="T74" fmla="*/ 313 w 1187"/>
                <a:gd name="T75" fmla="*/ 515 h 624"/>
                <a:gd name="T76" fmla="*/ 340 w 1187"/>
                <a:gd name="T77" fmla="*/ 497 h 624"/>
                <a:gd name="T78" fmla="*/ 369 w 1187"/>
                <a:gd name="T79" fmla="*/ 534 h 624"/>
                <a:gd name="T80" fmla="*/ 361 w 1187"/>
                <a:gd name="T81" fmla="*/ 547 h 624"/>
                <a:gd name="T82" fmla="*/ 389 w 1187"/>
                <a:gd name="T83" fmla="*/ 546 h 624"/>
                <a:gd name="T84" fmla="*/ 417 w 1187"/>
                <a:gd name="T85" fmla="*/ 550 h 624"/>
                <a:gd name="T86" fmla="*/ 449 w 1187"/>
                <a:gd name="T87" fmla="*/ 582 h 624"/>
                <a:gd name="T88" fmla="*/ 470 w 1187"/>
                <a:gd name="T89" fmla="*/ 601 h 624"/>
                <a:gd name="T90" fmla="*/ 495 w 1187"/>
                <a:gd name="T91" fmla="*/ 598 h 624"/>
                <a:gd name="T92" fmla="*/ 535 w 1187"/>
                <a:gd name="T93" fmla="*/ 614 h 624"/>
                <a:gd name="T94" fmla="*/ 600 w 1187"/>
                <a:gd name="T95" fmla="*/ 618 h 624"/>
                <a:gd name="T96" fmla="*/ 623 w 1187"/>
                <a:gd name="T97" fmla="*/ 601 h 624"/>
                <a:gd name="T98" fmla="*/ 664 w 1187"/>
                <a:gd name="T99" fmla="*/ 571 h 624"/>
                <a:gd name="T100" fmla="*/ 720 w 1187"/>
                <a:gd name="T101" fmla="*/ 546 h 624"/>
                <a:gd name="T102" fmla="*/ 726 w 1187"/>
                <a:gd name="T103" fmla="*/ 496 h 624"/>
                <a:gd name="T104" fmla="*/ 769 w 1187"/>
                <a:gd name="T105" fmla="*/ 475 h 624"/>
                <a:gd name="T106" fmla="*/ 823 w 1187"/>
                <a:gd name="T107" fmla="*/ 480 h 624"/>
                <a:gd name="T108" fmla="*/ 869 w 1187"/>
                <a:gd name="T109" fmla="*/ 468 h 624"/>
                <a:gd name="T110" fmla="*/ 902 w 1187"/>
                <a:gd name="T111" fmla="*/ 427 h 624"/>
                <a:gd name="T112" fmla="*/ 953 w 1187"/>
                <a:gd name="T113" fmla="*/ 408 h 624"/>
                <a:gd name="T114" fmla="*/ 967 w 1187"/>
                <a:gd name="T115" fmla="*/ 387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87" h="624">
                  <a:moveTo>
                    <a:pt x="1000" y="384"/>
                  </a:moveTo>
                  <a:lnTo>
                    <a:pt x="1008" y="378"/>
                  </a:lnTo>
                  <a:lnTo>
                    <a:pt x="1018" y="369"/>
                  </a:lnTo>
                  <a:lnTo>
                    <a:pt x="1030" y="357"/>
                  </a:lnTo>
                  <a:lnTo>
                    <a:pt x="1043" y="346"/>
                  </a:lnTo>
                  <a:lnTo>
                    <a:pt x="1054" y="333"/>
                  </a:lnTo>
                  <a:lnTo>
                    <a:pt x="1065" y="323"/>
                  </a:lnTo>
                  <a:lnTo>
                    <a:pt x="1073" y="315"/>
                  </a:lnTo>
                  <a:lnTo>
                    <a:pt x="1078" y="311"/>
                  </a:lnTo>
                  <a:lnTo>
                    <a:pt x="1084" y="309"/>
                  </a:lnTo>
                  <a:lnTo>
                    <a:pt x="1091" y="306"/>
                  </a:lnTo>
                  <a:lnTo>
                    <a:pt x="1100" y="302"/>
                  </a:lnTo>
                  <a:lnTo>
                    <a:pt x="1109" y="298"/>
                  </a:lnTo>
                  <a:lnTo>
                    <a:pt x="1120" y="293"/>
                  </a:lnTo>
                  <a:lnTo>
                    <a:pt x="1129" y="290"/>
                  </a:lnTo>
                  <a:lnTo>
                    <a:pt x="1138" y="286"/>
                  </a:lnTo>
                  <a:lnTo>
                    <a:pt x="1145" y="285"/>
                  </a:lnTo>
                  <a:lnTo>
                    <a:pt x="1147" y="276"/>
                  </a:lnTo>
                  <a:lnTo>
                    <a:pt x="1152" y="266"/>
                  </a:lnTo>
                  <a:lnTo>
                    <a:pt x="1155" y="256"/>
                  </a:lnTo>
                  <a:lnTo>
                    <a:pt x="1157" y="250"/>
                  </a:lnTo>
                  <a:lnTo>
                    <a:pt x="1161" y="246"/>
                  </a:lnTo>
                  <a:lnTo>
                    <a:pt x="1168" y="243"/>
                  </a:lnTo>
                  <a:lnTo>
                    <a:pt x="1178" y="238"/>
                  </a:lnTo>
                  <a:lnTo>
                    <a:pt x="1187" y="234"/>
                  </a:lnTo>
                  <a:lnTo>
                    <a:pt x="1178" y="229"/>
                  </a:lnTo>
                  <a:lnTo>
                    <a:pt x="1164" y="223"/>
                  </a:lnTo>
                  <a:lnTo>
                    <a:pt x="1148" y="219"/>
                  </a:lnTo>
                  <a:lnTo>
                    <a:pt x="1131" y="214"/>
                  </a:lnTo>
                  <a:lnTo>
                    <a:pt x="1113" y="210"/>
                  </a:lnTo>
                  <a:lnTo>
                    <a:pt x="1096" y="206"/>
                  </a:lnTo>
                  <a:lnTo>
                    <a:pt x="1080" y="204"/>
                  </a:lnTo>
                  <a:lnTo>
                    <a:pt x="1067" y="202"/>
                  </a:lnTo>
                  <a:lnTo>
                    <a:pt x="1060" y="200"/>
                  </a:lnTo>
                  <a:lnTo>
                    <a:pt x="1051" y="197"/>
                  </a:lnTo>
                  <a:lnTo>
                    <a:pt x="1041" y="192"/>
                  </a:lnTo>
                  <a:lnTo>
                    <a:pt x="1028" y="187"/>
                  </a:lnTo>
                  <a:lnTo>
                    <a:pt x="1014" y="180"/>
                  </a:lnTo>
                  <a:lnTo>
                    <a:pt x="1000" y="172"/>
                  </a:lnTo>
                  <a:lnTo>
                    <a:pt x="983" y="164"/>
                  </a:lnTo>
                  <a:lnTo>
                    <a:pt x="967" y="156"/>
                  </a:lnTo>
                  <a:lnTo>
                    <a:pt x="951" y="148"/>
                  </a:lnTo>
                  <a:lnTo>
                    <a:pt x="937" y="140"/>
                  </a:lnTo>
                  <a:lnTo>
                    <a:pt x="922" y="132"/>
                  </a:lnTo>
                  <a:lnTo>
                    <a:pt x="908" y="125"/>
                  </a:lnTo>
                  <a:lnTo>
                    <a:pt x="895" y="119"/>
                  </a:lnTo>
                  <a:lnTo>
                    <a:pt x="885" y="113"/>
                  </a:lnTo>
                  <a:lnTo>
                    <a:pt x="876" y="110"/>
                  </a:lnTo>
                  <a:lnTo>
                    <a:pt x="870" y="108"/>
                  </a:lnTo>
                  <a:lnTo>
                    <a:pt x="863" y="106"/>
                  </a:lnTo>
                  <a:lnTo>
                    <a:pt x="854" y="105"/>
                  </a:lnTo>
                  <a:lnTo>
                    <a:pt x="843" y="103"/>
                  </a:lnTo>
                  <a:lnTo>
                    <a:pt x="828" y="101"/>
                  </a:lnTo>
                  <a:lnTo>
                    <a:pt x="812" y="100"/>
                  </a:lnTo>
                  <a:lnTo>
                    <a:pt x="795" y="97"/>
                  </a:lnTo>
                  <a:lnTo>
                    <a:pt x="776" y="95"/>
                  </a:lnTo>
                  <a:lnTo>
                    <a:pt x="758" y="93"/>
                  </a:lnTo>
                  <a:lnTo>
                    <a:pt x="739" y="90"/>
                  </a:lnTo>
                  <a:lnTo>
                    <a:pt x="720" y="89"/>
                  </a:lnTo>
                  <a:lnTo>
                    <a:pt x="702" y="87"/>
                  </a:lnTo>
                  <a:lnTo>
                    <a:pt x="686" y="86"/>
                  </a:lnTo>
                  <a:lnTo>
                    <a:pt x="671" y="85"/>
                  </a:lnTo>
                  <a:lnTo>
                    <a:pt x="658" y="84"/>
                  </a:lnTo>
                  <a:lnTo>
                    <a:pt x="648" y="82"/>
                  </a:lnTo>
                  <a:lnTo>
                    <a:pt x="641" y="82"/>
                  </a:lnTo>
                  <a:lnTo>
                    <a:pt x="634" y="81"/>
                  </a:lnTo>
                  <a:lnTo>
                    <a:pt x="625" y="79"/>
                  </a:lnTo>
                  <a:lnTo>
                    <a:pt x="614" y="76"/>
                  </a:lnTo>
                  <a:lnTo>
                    <a:pt x="601" y="71"/>
                  </a:lnTo>
                  <a:lnTo>
                    <a:pt x="586" y="65"/>
                  </a:lnTo>
                  <a:lnTo>
                    <a:pt x="570" y="58"/>
                  </a:lnTo>
                  <a:lnTo>
                    <a:pt x="553" y="52"/>
                  </a:lnTo>
                  <a:lnTo>
                    <a:pt x="536" y="45"/>
                  </a:lnTo>
                  <a:lnTo>
                    <a:pt x="518" y="37"/>
                  </a:lnTo>
                  <a:lnTo>
                    <a:pt x="499" y="30"/>
                  </a:lnTo>
                  <a:lnTo>
                    <a:pt x="482" y="23"/>
                  </a:lnTo>
                  <a:lnTo>
                    <a:pt x="466" y="17"/>
                  </a:lnTo>
                  <a:lnTo>
                    <a:pt x="450" y="11"/>
                  </a:lnTo>
                  <a:lnTo>
                    <a:pt x="435" y="7"/>
                  </a:lnTo>
                  <a:lnTo>
                    <a:pt x="423" y="3"/>
                  </a:lnTo>
                  <a:lnTo>
                    <a:pt x="412" y="1"/>
                  </a:lnTo>
                  <a:lnTo>
                    <a:pt x="407" y="1"/>
                  </a:lnTo>
                  <a:lnTo>
                    <a:pt x="399" y="0"/>
                  </a:lnTo>
                  <a:lnTo>
                    <a:pt x="388" y="0"/>
                  </a:lnTo>
                  <a:lnTo>
                    <a:pt x="377" y="1"/>
                  </a:lnTo>
                  <a:lnTo>
                    <a:pt x="364" y="1"/>
                  </a:lnTo>
                  <a:lnTo>
                    <a:pt x="351" y="2"/>
                  </a:lnTo>
                  <a:lnTo>
                    <a:pt x="336" y="3"/>
                  </a:lnTo>
                  <a:lnTo>
                    <a:pt x="321" y="3"/>
                  </a:lnTo>
                  <a:lnTo>
                    <a:pt x="305" y="5"/>
                  </a:lnTo>
                  <a:lnTo>
                    <a:pt x="288" y="7"/>
                  </a:lnTo>
                  <a:lnTo>
                    <a:pt x="272" y="8"/>
                  </a:lnTo>
                  <a:lnTo>
                    <a:pt x="256" y="9"/>
                  </a:lnTo>
                  <a:lnTo>
                    <a:pt x="240" y="10"/>
                  </a:lnTo>
                  <a:lnTo>
                    <a:pt x="225" y="11"/>
                  </a:lnTo>
                  <a:lnTo>
                    <a:pt x="211" y="13"/>
                  </a:lnTo>
                  <a:lnTo>
                    <a:pt x="197" y="14"/>
                  </a:lnTo>
                  <a:lnTo>
                    <a:pt x="193" y="13"/>
                  </a:lnTo>
                  <a:lnTo>
                    <a:pt x="185" y="10"/>
                  </a:lnTo>
                  <a:lnTo>
                    <a:pt x="175" y="10"/>
                  </a:lnTo>
                  <a:lnTo>
                    <a:pt x="165" y="9"/>
                  </a:lnTo>
                  <a:lnTo>
                    <a:pt x="153" y="8"/>
                  </a:lnTo>
                  <a:lnTo>
                    <a:pt x="139" y="8"/>
                  </a:lnTo>
                  <a:lnTo>
                    <a:pt x="125" y="8"/>
                  </a:lnTo>
                  <a:lnTo>
                    <a:pt x="109" y="8"/>
                  </a:lnTo>
                  <a:lnTo>
                    <a:pt x="94" y="8"/>
                  </a:lnTo>
                  <a:lnTo>
                    <a:pt x="78" y="8"/>
                  </a:lnTo>
                  <a:lnTo>
                    <a:pt x="63" y="9"/>
                  </a:lnTo>
                  <a:lnTo>
                    <a:pt x="48" y="9"/>
                  </a:lnTo>
                  <a:lnTo>
                    <a:pt x="35" y="9"/>
                  </a:lnTo>
                  <a:lnTo>
                    <a:pt x="22" y="10"/>
                  </a:lnTo>
                  <a:lnTo>
                    <a:pt x="11" y="10"/>
                  </a:lnTo>
                  <a:lnTo>
                    <a:pt x="0" y="11"/>
                  </a:lnTo>
                  <a:lnTo>
                    <a:pt x="0" y="473"/>
                  </a:lnTo>
                  <a:lnTo>
                    <a:pt x="4" y="465"/>
                  </a:lnTo>
                  <a:lnTo>
                    <a:pt x="6" y="460"/>
                  </a:lnTo>
                  <a:lnTo>
                    <a:pt x="8" y="457"/>
                  </a:lnTo>
                  <a:lnTo>
                    <a:pt x="12" y="455"/>
                  </a:lnTo>
                  <a:lnTo>
                    <a:pt x="19" y="453"/>
                  </a:lnTo>
                  <a:lnTo>
                    <a:pt x="28" y="453"/>
                  </a:lnTo>
                  <a:lnTo>
                    <a:pt x="38" y="453"/>
                  </a:lnTo>
                  <a:lnTo>
                    <a:pt x="44" y="455"/>
                  </a:lnTo>
                  <a:lnTo>
                    <a:pt x="47" y="459"/>
                  </a:lnTo>
                  <a:lnTo>
                    <a:pt x="51" y="468"/>
                  </a:lnTo>
                  <a:lnTo>
                    <a:pt x="52" y="477"/>
                  </a:lnTo>
                  <a:lnTo>
                    <a:pt x="53" y="482"/>
                  </a:lnTo>
                  <a:lnTo>
                    <a:pt x="60" y="475"/>
                  </a:lnTo>
                  <a:lnTo>
                    <a:pt x="63" y="498"/>
                  </a:lnTo>
                  <a:lnTo>
                    <a:pt x="80" y="461"/>
                  </a:lnTo>
                  <a:lnTo>
                    <a:pt x="116" y="482"/>
                  </a:lnTo>
                  <a:lnTo>
                    <a:pt x="108" y="469"/>
                  </a:lnTo>
                  <a:lnTo>
                    <a:pt x="109" y="469"/>
                  </a:lnTo>
                  <a:lnTo>
                    <a:pt x="112" y="468"/>
                  </a:lnTo>
                  <a:lnTo>
                    <a:pt x="117" y="467"/>
                  </a:lnTo>
                  <a:lnTo>
                    <a:pt x="123" y="466"/>
                  </a:lnTo>
                  <a:lnTo>
                    <a:pt x="128" y="465"/>
                  </a:lnTo>
                  <a:lnTo>
                    <a:pt x="134" y="464"/>
                  </a:lnTo>
                  <a:lnTo>
                    <a:pt x="139" y="464"/>
                  </a:lnTo>
                  <a:lnTo>
                    <a:pt x="142" y="465"/>
                  </a:lnTo>
                  <a:lnTo>
                    <a:pt x="145" y="468"/>
                  </a:lnTo>
                  <a:lnTo>
                    <a:pt x="146" y="472"/>
                  </a:lnTo>
                  <a:lnTo>
                    <a:pt x="146" y="476"/>
                  </a:lnTo>
                  <a:lnTo>
                    <a:pt x="146" y="477"/>
                  </a:lnTo>
                  <a:lnTo>
                    <a:pt x="150" y="469"/>
                  </a:lnTo>
                  <a:lnTo>
                    <a:pt x="154" y="459"/>
                  </a:lnTo>
                  <a:lnTo>
                    <a:pt x="155" y="450"/>
                  </a:lnTo>
                  <a:lnTo>
                    <a:pt x="155" y="447"/>
                  </a:lnTo>
                  <a:lnTo>
                    <a:pt x="166" y="453"/>
                  </a:lnTo>
                  <a:lnTo>
                    <a:pt x="165" y="449"/>
                  </a:lnTo>
                  <a:lnTo>
                    <a:pt x="165" y="437"/>
                  </a:lnTo>
                  <a:lnTo>
                    <a:pt x="164" y="425"/>
                  </a:lnTo>
                  <a:lnTo>
                    <a:pt x="166" y="416"/>
                  </a:lnTo>
                  <a:lnTo>
                    <a:pt x="169" y="412"/>
                  </a:lnTo>
                  <a:lnTo>
                    <a:pt x="173" y="408"/>
                  </a:lnTo>
                  <a:lnTo>
                    <a:pt x="178" y="403"/>
                  </a:lnTo>
                  <a:lnTo>
                    <a:pt x="183" y="398"/>
                  </a:lnTo>
                  <a:lnTo>
                    <a:pt x="189" y="395"/>
                  </a:lnTo>
                  <a:lnTo>
                    <a:pt x="194" y="392"/>
                  </a:lnTo>
                  <a:lnTo>
                    <a:pt x="198" y="389"/>
                  </a:lnTo>
                  <a:lnTo>
                    <a:pt x="202" y="388"/>
                  </a:lnTo>
                  <a:lnTo>
                    <a:pt x="204" y="389"/>
                  </a:lnTo>
                  <a:lnTo>
                    <a:pt x="205" y="394"/>
                  </a:lnTo>
                  <a:lnTo>
                    <a:pt x="205" y="398"/>
                  </a:lnTo>
                  <a:lnTo>
                    <a:pt x="207" y="402"/>
                  </a:lnTo>
                  <a:lnTo>
                    <a:pt x="213" y="405"/>
                  </a:lnTo>
                  <a:lnTo>
                    <a:pt x="221" y="412"/>
                  </a:lnTo>
                  <a:lnTo>
                    <a:pt x="228" y="420"/>
                  </a:lnTo>
                  <a:lnTo>
                    <a:pt x="230" y="427"/>
                  </a:lnTo>
                  <a:lnTo>
                    <a:pt x="231" y="440"/>
                  </a:lnTo>
                  <a:lnTo>
                    <a:pt x="236" y="459"/>
                  </a:lnTo>
                  <a:lnTo>
                    <a:pt x="240" y="480"/>
                  </a:lnTo>
                  <a:lnTo>
                    <a:pt x="243" y="493"/>
                  </a:lnTo>
                  <a:lnTo>
                    <a:pt x="246" y="490"/>
                  </a:lnTo>
                  <a:lnTo>
                    <a:pt x="252" y="485"/>
                  </a:lnTo>
                  <a:lnTo>
                    <a:pt x="257" y="482"/>
                  </a:lnTo>
                  <a:lnTo>
                    <a:pt x="262" y="480"/>
                  </a:lnTo>
                  <a:lnTo>
                    <a:pt x="267" y="476"/>
                  </a:lnTo>
                  <a:lnTo>
                    <a:pt x="272" y="475"/>
                  </a:lnTo>
                  <a:lnTo>
                    <a:pt x="276" y="473"/>
                  </a:lnTo>
                  <a:lnTo>
                    <a:pt x="278" y="473"/>
                  </a:lnTo>
                  <a:lnTo>
                    <a:pt x="284" y="473"/>
                  </a:lnTo>
                  <a:lnTo>
                    <a:pt x="290" y="475"/>
                  </a:lnTo>
                  <a:lnTo>
                    <a:pt x="294" y="477"/>
                  </a:lnTo>
                  <a:lnTo>
                    <a:pt x="297" y="482"/>
                  </a:lnTo>
                  <a:lnTo>
                    <a:pt x="297" y="491"/>
                  </a:lnTo>
                  <a:lnTo>
                    <a:pt x="297" y="503"/>
                  </a:lnTo>
                  <a:lnTo>
                    <a:pt x="299" y="514"/>
                  </a:lnTo>
                  <a:lnTo>
                    <a:pt x="304" y="519"/>
                  </a:lnTo>
                  <a:lnTo>
                    <a:pt x="307" y="518"/>
                  </a:lnTo>
                  <a:lnTo>
                    <a:pt x="313" y="515"/>
                  </a:lnTo>
                  <a:lnTo>
                    <a:pt x="318" y="513"/>
                  </a:lnTo>
                  <a:lnTo>
                    <a:pt x="324" y="508"/>
                  </a:lnTo>
                  <a:lnTo>
                    <a:pt x="330" y="505"/>
                  </a:lnTo>
                  <a:lnTo>
                    <a:pt x="336" y="500"/>
                  </a:lnTo>
                  <a:lnTo>
                    <a:pt x="340" y="497"/>
                  </a:lnTo>
                  <a:lnTo>
                    <a:pt x="344" y="493"/>
                  </a:lnTo>
                  <a:lnTo>
                    <a:pt x="351" y="496"/>
                  </a:lnTo>
                  <a:lnTo>
                    <a:pt x="359" y="510"/>
                  </a:lnTo>
                  <a:lnTo>
                    <a:pt x="365" y="524"/>
                  </a:lnTo>
                  <a:lnTo>
                    <a:pt x="369" y="534"/>
                  </a:lnTo>
                  <a:lnTo>
                    <a:pt x="367" y="537"/>
                  </a:lnTo>
                  <a:lnTo>
                    <a:pt x="362" y="542"/>
                  </a:lnTo>
                  <a:lnTo>
                    <a:pt x="357" y="545"/>
                  </a:lnTo>
                  <a:lnTo>
                    <a:pt x="355" y="546"/>
                  </a:lnTo>
                  <a:lnTo>
                    <a:pt x="361" y="547"/>
                  </a:lnTo>
                  <a:lnTo>
                    <a:pt x="368" y="548"/>
                  </a:lnTo>
                  <a:lnTo>
                    <a:pt x="373" y="548"/>
                  </a:lnTo>
                  <a:lnTo>
                    <a:pt x="380" y="548"/>
                  </a:lnTo>
                  <a:lnTo>
                    <a:pt x="385" y="547"/>
                  </a:lnTo>
                  <a:lnTo>
                    <a:pt x="389" y="546"/>
                  </a:lnTo>
                  <a:lnTo>
                    <a:pt x="393" y="545"/>
                  </a:lnTo>
                  <a:lnTo>
                    <a:pt x="395" y="544"/>
                  </a:lnTo>
                  <a:lnTo>
                    <a:pt x="403" y="558"/>
                  </a:lnTo>
                  <a:lnTo>
                    <a:pt x="410" y="546"/>
                  </a:lnTo>
                  <a:lnTo>
                    <a:pt x="417" y="550"/>
                  </a:lnTo>
                  <a:lnTo>
                    <a:pt x="424" y="553"/>
                  </a:lnTo>
                  <a:lnTo>
                    <a:pt x="432" y="560"/>
                  </a:lnTo>
                  <a:lnTo>
                    <a:pt x="439" y="566"/>
                  </a:lnTo>
                  <a:lnTo>
                    <a:pt x="444" y="574"/>
                  </a:lnTo>
                  <a:lnTo>
                    <a:pt x="449" y="582"/>
                  </a:lnTo>
                  <a:lnTo>
                    <a:pt x="452" y="591"/>
                  </a:lnTo>
                  <a:lnTo>
                    <a:pt x="454" y="600"/>
                  </a:lnTo>
                  <a:lnTo>
                    <a:pt x="459" y="600"/>
                  </a:lnTo>
                  <a:lnTo>
                    <a:pt x="465" y="601"/>
                  </a:lnTo>
                  <a:lnTo>
                    <a:pt x="470" y="601"/>
                  </a:lnTo>
                  <a:lnTo>
                    <a:pt x="474" y="601"/>
                  </a:lnTo>
                  <a:lnTo>
                    <a:pt x="479" y="601"/>
                  </a:lnTo>
                  <a:lnTo>
                    <a:pt x="483" y="601"/>
                  </a:lnTo>
                  <a:lnTo>
                    <a:pt x="489" y="600"/>
                  </a:lnTo>
                  <a:lnTo>
                    <a:pt x="495" y="598"/>
                  </a:lnTo>
                  <a:lnTo>
                    <a:pt x="503" y="601"/>
                  </a:lnTo>
                  <a:lnTo>
                    <a:pt x="513" y="606"/>
                  </a:lnTo>
                  <a:lnTo>
                    <a:pt x="522" y="610"/>
                  </a:lnTo>
                  <a:lnTo>
                    <a:pt x="527" y="616"/>
                  </a:lnTo>
                  <a:lnTo>
                    <a:pt x="535" y="614"/>
                  </a:lnTo>
                  <a:lnTo>
                    <a:pt x="546" y="613"/>
                  </a:lnTo>
                  <a:lnTo>
                    <a:pt x="559" y="613"/>
                  </a:lnTo>
                  <a:lnTo>
                    <a:pt x="573" y="614"/>
                  </a:lnTo>
                  <a:lnTo>
                    <a:pt x="586" y="616"/>
                  </a:lnTo>
                  <a:lnTo>
                    <a:pt x="600" y="618"/>
                  </a:lnTo>
                  <a:lnTo>
                    <a:pt x="613" y="621"/>
                  </a:lnTo>
                  <a:lnTo>
                    <a:pt x="624" y="624"/>
                  </a:lnTo>
                  <a:lnTo>
                    <a:pt x="628" y="618"/>
                  </a:lnTo>
                  <a:lnTo>
                    <a:pt x="628" y="610"/>
                  </a:lnTo>
                  <a:lnTo>
                    <a:pt x="623" y="601"/>
                  </a:lnTo>
                  <a:lnTo>
                    <a:pt x="617" y="595"/>
                  </a:lnTo>
                  <a:lnTo>
                    <a:pt x="625" y="592"/>
                  </a:lnTo>
                  <a:lnTo>
                    <a:pt x="636" y="586"/>
                  </a:lnTo>
                  <a:lnTo>
                    <a:pt x="649" y="579"/>
                  </a:lnTo>
                  <a:lnTo>
                    <a:pt x="664" y="571"/>
                  </a:lnTo>
                  <a:lnTo>
                    <a:pt x="679" y="564"/>
                  </a:lnTo>
                  <a:lnTo>
                    <a:pt x="693" y="558"/>
                  </a:lnTo>
                  <a:lnTo>
                    <a:pt x="704" y="553"/>
                  </a:lnTo>
                  <a:lnTo>
                    <a:pt x="712" y="552"/>
                  </a:lnTo>
                  <a:lnTo>
                    <a:pt x="720" y="546"/>
                  </a:lnTo>
                  <a:lnTo>
                    <a:pt x="720" y="532"/>
                  </a:lnTo>
                  <a:lnTo>
                    <a:pt x="717" y="516"/>
                  </a:lnTo>
                  <a:lnTo>
                    <a:pt x="712" y="506"/>
                  </a:lnTo>
                  <a:lnTo>
                    <a:pt x="718" y="502"/>
                  </a:lnTo>
                  <a:lnTo>
                    <a:pt x="726" y="496"/>
                  </a:lnTo>
                  <a:lnTo>
                    <a:pt x="735" y="490"/>
                  </a:lnTo>
                  <a:lnTo>
                    <a:pt x="744" y="485"/>
                  </a:lnTo>
                  <a:lnTo>
                    <a:pt x="753" y="481"/>
                  </a:lnTo>
                  <a:lnTo>
                    <a:pt x="761" y="477"/>
                  </a:lnTo>
                  <a:lnTo>
                    <a:pt x="769" y="475"/>
                  </a:lnTo>
                  <a:lnTo>
                    <a:pt x="775" y="474"/>
                  </a:lnTo>
                  <a:lnTo>
                    <a:pt x="783" y="474"/>
                  </a:lnTo>
                  <a:lnTo>
                    <a:pt x="793" y="476"/>
                  </a:lnTo>
                  <a:lnTo>
                    <a:pt x="808" y="477"/>
                  </a:lnTo>
                  <a:lnTo>
                    <a:pt x="823" y="480"/>
                  </a:lnTo>
                  <a:lnTo>
                    <a:pt x="838" y="481"/>
                  </a:lnTo>
                  <a:lnTo>
                    <a:pt x="851" y="481"/>
                  </a:lnTo>
                  <a:lnTo>
                    <a:pt x="861" y="481"/>
                  </a:lnTo>
                  <a:lnTo>
                    <a:pt x="868" y="479"/>
                  </a:lnTo>
                  <a:lnTo>
                    <a:pt x="869" y="468"/>
                  </a:lnTo>
                  <a:lnTo>
                    <a:pt x="866" y="452"/>
                  </a:lnTo>
                  <a:lnTo>
                    <a:pt x="867" y="437"/>
                  </a:lnTo>
                  <a:lnTo>
                    <a:pt x="879" y="431"/>
                  </a:lnTo>
                  <a:lnTo>
                    <a:pt x="891" y="429"/>
                  </a:lnTo>
                  <a:lnTo>
                    <a:pt x="902" y="427"/>
                  </a:lnTo>
                  <a:lnTo>
                    <a:pt x="915" y="424"/>
                  </a:lnTo>
                  <a:lnTo>
                    <a:pt x="926" y="420"/>
                  </a:lnTo>
                  <a:lnTo>
                    <a:pt x="937" y="416"/>
                  </a:lnTo>
                  <a:lnTo>
                    <a:pt x="946" y="411"/>
                  </a:lnTo>
                  <a:lnTo>
                    <a:pt x="953" y="408"/>
                  </a:lnTo>
                  <a:lnTo>
                    <a:pt x="956" y="404"/>
                  </a:lnTo>
                  <a:lnTo>
                    <a:pt x="961" y="400"/>
                  </a:lnTo>
                  <a:lnTo>
                    <a:pt x="964" y="395"/>
                  </a:lnTo>
                  <a:lnTo>
                    <a:pt x="966" y="392"/>
                  </a:lnTo>
                  <a:lnTo>
                    <a:pt x="967" y="387"/>
                  </a:lnTo>
                  <a:lnTo>
                    <a:pt x="975" y="386"/>
                  </a:lnTo>
                  <a:lnTo>
                    <a:pt x="983" y="385"/>
                  </a:lnTo>
                  <a:lnTo>
                    <a:pt x="990" y="385"/>
                  </a:lnTo>
                  <a:lnTo>
                    <a:pt x="1000" y="384"/>
                  </a:lnTo>
                  <a:close/>
                </a:path>
              </a:pathLst>
            </a:custGeom>
            <a:solidFill>
              <a:srgbClr val="8CE519"/>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55" name="Freeform 287"/>
            <p:cNvSpPr>
              <a:spLocks/>
            </p:cNvSpPr>
            <p:nvPr/>
          </p:nvSpPr>
          <p:spPr bwMode="auto">
            <a:xfrm>
              <a:off x="2581" y="3766"/>
              <a:ext cx="28" cy="27"/>
            </a:xfrm>
            <a:custGeom>
              <a:avLst/>
              <a:gdLst>
                <a:gd name="T0" fmla="*/ 80 w 83"/>
                <a:gd name="T1" fmla="*/ 0 h 81"/>
                <a:gd name="T2" fmla="*/ 80 w 83"/>
                <a:gd name="T3" fmla="*/ 0 h 81"/>
                <a:gd name="T4" fmla="*/ 72 w 83"/>
                <a:gd name="T5" fmla="*/ 4 h 81"/>
                <a:gd name="T6" fmla="*/ 64 w 83"/>
                <a:gd name="T7" fmla="*/ 12 h 81"/>
                <a:gd name="T8" fmla="*/ 54 w 83"/>
                <a:gd name="T9" fmla="*/ 23 h 81"/>
                <a:gd name="T10" fmla="*/ 43 w 83"/>
                <a:gd name="T11" fmla="*/ 35 h 81"/>
                <a:gd name="T12" fmla="*/ 30 w 83"/>
                <a:gd name="T13" fmla="*/ 47 h 81"/>
                <a:gd name="T14" fmla="*/ 17 w 83"/>
                <a:gd name="T15" fmla="*/ 58 h 81"/>
                <a:gd name="T16" fmla="*/ 7 w 83"/>
                <a:gd name="T17" fmla="*/ 67 h 81"/>
                <a:gd name="T18" fmla="*/ 0 w 83"/>
                <a:gd name="T19" fmla="*/ 72 h 81"/>
                <a:gd name="T20" fmla="*/ 5 w 83"/>
                <a:gd name="T21" fmla="*/ 81 h 81"/>
                <a:gd name="T22" fmla="*/ 14 w 83"/>
                <a:gd name="T23" fmla="*/ 74 h 81"/>
                <a:gd name="T24" fmla="*/ 24 w 83"/>
                <a:gd name="T25" fmla="*/ 65 h 81"/>
                <a:gd name="T26" fmla="*/ 37 w 83"/>
                <a:gd name="T27" fmla="*/ 54 h 81"/>
                <a:gd name="T28" fmla="*/ 49 w 83"/>
                <a:gd name="T29" fmla="*/ 42 h 81"/>
                <a:gd name="T30" fmla="*/ 61 w 83"/>
                <a:gd name="T31" fmla="*/ 30 h 81"/>
                <a:gd name="T32" fmla="*/ 71 w 83"/>
                <a:gd name="T33" fmla="*/ 19 h 81"/>
                <a:gd name="T34" fmla="*/ 79 w 83"/>
                <a:gd name="T35" fmla="*/ 11 h 81"/>
                <a:gd name="T36" fmla="*/ 83 w 83"/>
                <a:gd name="T37" fmla="*/ 9 h 81"/>
                <a:gd name="T38" fmla="*/ 83 w 83"/>
                <a:gd name="T39" fmla="*/ 9 h 81"/>
                <a:gd name="T40" fmla="*/ 80 w 83"/>
                <a:gd name="T4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 h="81">
                  <a:moveTo>
                    <a:pt x="80" y="0"/>
                  </a:moveTo>
                  <a:lnTo>
                    <a:pt x="80" y="0"/>
                  </a:lnTo>
                  <a:lnTo>
                    <a:pt x="72" y="4"/>
                  </a:lnTo>
                  <a:lnTo>
                    <a:pt x="64" y="12"/>
                  </a:lnTo>
                  <a:lnTo>
                    <a:pt x="54" y="23"/>
                  </a:lnTo>
                  <a:lnTo>
                    <a:pt x="43" y="35"/>
                  </a:lnTo>
                  <a:lnTo>
                    <a:pt x="30" y="47"/>
                  </a:lnTo>
                  <a:lnTo>
                    <a:pt x="17" y="58"/>
                  </a:lnTo>
                  <a:lnTo>
                    <a:pt x="7" y="67"/>
                  </a:lnTo>
                  <a:lnTo>
                    <a:pt x="0" y="72"/>
                  </a:lnTo>
                  <a:lnTo>
                    <a:pt x="5" y="81"/>
                  </a:lnTo>
                  <a:lnTo>
                    <a:pt x="14" y="74"/>
                  </a:lnTo>
                  <a:lnTo>
                    <a:pt x="24" y="65"/>
                  </a:lnTo>
                  <a:lnTo>
                    <a:pt x="37" y="54"/>
                  </a:lnTo>
                  <a:lnTo>
                    <a:pt x="49" y="42"/>
                  </a:lnTo>
                  <a:lnTo>
                    <a:pt x="61" y="30"/>
                  </a:lnTo>
                  <a:lnTo>
                    <a:pt x="71" y="19"/>
                  </a:lnTo>
                  <a:lnTo>
                    <a:pt x="79" y="11"/>
                  </a:lnTo>
                  <a:lnTo>
                    <a:pt x="83" y="9"/>
                  </a:lnTo>
                  <a:lnTo>
                    <a:pt x="83" y="9"/>
                  </a:lnTo>
                  <a:lnTo>
                    <a:pt x="8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56" name="Freeform 288"/>
            <p:cNvSpPr>
              <a:spLocks/>
            </p:cNvSpPr>
            <p:nvPr/>
          </p:nvSpPr>
          <p:spPr bwMode="auto">
            <a:xfrm>
              <a:off x="2608" y="3757"/>
              <a:ext cx="24" cy="12"/>
            </a:xfrm>
            <a:custGeom>
              <a:avLst/>
              <a:gdLst>
                <a:gd name="T0" fmla="*/ 62 w 74"/>
                <a:gd name="T1" fmla="*/ 4 h 35"/>
                <a:gd name="T2" fmla="*/ 68 w 74"/>
                <a:gd name="T3" fmla="*/ 0 h 35"/>
                <a:gd name="T4" fmla="*/ 60 w 74"/>
                <a:gd name="T5" fmla="*/ 1 h 35"/>
                <a:gd name="T6" fmla="*/ 51 w 74"/>
                <a:gd name="T7" fmla="*/ 4 h 35"/>
                <a:gd name="T8" fmla="*/ 42 w 74"/>
                <a:gd name="T9" fmla="*/ 8 h 35"/>
                <a:gd name="T10" fmla="*/ 30 w 74"/>
                <a:gd name="T11" fmla="*/ 12 h 35"/>
                <a:gd name="T12" fmla="*/ 22 w 74"/>
                <a:gd name="T13" fmla="*/ 17 h 35"/>
                <a:gd name="T14" fmla="*/ 13 w 74"/>
                <a:gd name="T15" fmla="*/ 20 h 35"/>
                <a:gd name="T16" fmla="*/ 5 w 74"/>
                <a:gd name="T17" fmla="*/ 24 h 35"/>
                <a:gd name="T18" fmla="*/ 0 w 74"/>
                <a:gd name="T19" fmla="*/ 26 h 35"/>
                <a:gd name="T20" fmla="*/ 3 w 74"/>
                <a:gd name="T21" fmla="*/ 35 h 35"/>
                <a:gd name="T22" fmla="*/ 10 w 74"/>
                <a:gd name="T23" fmla="*/ 33 h 35"/>
                <a:gd name="T24" fmla="*/ 15 w 74"/>
                <a:gd name="T25" fmla="*/ 29 h 35"/>
                <a:gd name="T26" fmla="*/ 24 w 74"/>
                <a:gd name="T27" fmla="*/ 26 h 35"/>
                <a:gd name="T28" fmla="*/ 35 w 74"/>
                <a:gd name="T29" fmla="*/ 21 h 35"/>
                <a:gd name="T30" fmla="*/ 44 w 74"/>
                <a:gd name="T31" fmla="*/ 17 h 35"/>
                <a:gd name="T32" fmla="*/ 53 w 74"/>
                <a:gd name="T33" fmla="*/ 13 h 35"/>
                <a:gd name="T34" fmla="*/ 62 w 74"/>
                <a:gd name="T35" fmla="*/ 10 h 35"/>
                <a:gd name="T36" fmla="*/ 68 w 74"/>
                <a:gd name="T37" fmla="*/ 9 h 35"/>
                <a:gd name="T38" fmla="*/ 74 w 74"/>
                <a:gd name="T39" fmla="*/ 4 h 35"/>
                <a:gd name="T40" fmla="*/ 68 w 74"/>
                <a:gd name="T41" fmla="*/ 9 h 35"/>
                <a:gd name="T42" fmla="*/ 71 w 74"/>
                <a:gd name="T43" fmla="*/ 8 h 35"/>
                <a:gd name="T44" fmla="*/ 72 w 74"/>
                <a:gd name="T45" fmla="*/ 4 h 35"/>
                <a:gd name="T46" fmla="*/ 71 w 74"/>
                <a:gd name="T47" fmla="*/ 1 h 35"/>
                <a:gd name="T48" fmla="*/ 68 w 74"/>
                <a:gd name="T49" fmla="*/ 0 h 35"/>
                <a:gd name="T50" fmla="*/ 62 w 74"/>
                <a:gd name="T51"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4" h="35">
                  <a:moveTo>
                    <a:pt x="62" y="4"/>
                  </a:moveTo>
                  <a:lnTo>
                    <a:pt x="68" y="0"/>
                  </a:lnTo>
                  <a:lnTo>
                    <a:pt x="60" y="1"/>
                  </a:lnTo>
                  <a:lnTo>
                    <a:pt x="51" y="4"/>
                  </a:lnTo>
                  <a:lnTo>
                    <a:pt x="42" y="8"/>
                  </a:lnTo>
                  <a:lnTo>
                    <a:pt x="30" y="12"/>
                  </a:lnTo>
                  <a:lnTo>
                    <a:pt x="22" y="17"/>
                  </a:lnTo>
                  <a:lnTo>
                    <a:pt x="13" y="20"/>
                  </a:lnTo>
                  <a:lnTo>
                    <a:pt x="5" y="24"/>
                  </a:lnTo>
                  <a:lnTo>
                    <a:pt x="0" y="26"/>
                  </a:lnTo>
                  <a:lnTo>
                    <a:pt x="3" y="35"/>
                  </a:lnTo>
                  <a:lnTo>
                    <a:pt x="10" y="33"/>
                  </a:lnTo>
                  <a:lnTo>
                    <a:pt x="15" y="29"/>
                  </a:lnTo>
                  <a:lnTo>
                    <a:pt x="24" y="26"/>
                  </a:lnTo>
                  <a:lnTo>
                    <a:pt x="35" y="21"/>
                  </a:lnTo>
                  <a:lnTo>
                    <a:pt x="44" y="17"/>
                  </a:lnTo>
                  <a:lnTo>
                    <a:pt x="53" y="13"/>
                  </a:lnTo>
                  <a:lnTo>
                    <a:pt x="62" y="10"/>
                  </a:lnTo>
                  <a:lnTo>
                    <a:pt x="68" y="9"/>
                  </a:lnTo>
                  <a:lnTo>
                    <a:pt x="74" y="4"/>
                  </a:lnTo>
                  <a:lnTo>
                    <a:pt x="68" y="9"/>
                  </a:lnTo>
                  <a:lnTo>
                    <a:pt x="71" y="8"/>
                  </a:lnTo>
                  <a:lnTo>
                    <a:pt x="72" y="4"/>
                  </a:lnTo>
                  <a:lnTo>
                    <a:pt x="71" y="1"/>
                  </a:lnTo>
                  <a:lnTo>
                    <a:pt x="68" y="0"/>
                  </a:lnTo>
                  <a:lnTo>
                    <a:pt x="62"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57" name="Freeform 289"/>
            <p:cNvSpPr>
              <a:spLocks/>
            </p:cNvSpPr>
            <p:nvPr/>
          </p:nvSpPr>
          <p:spPr bwMode="auto">
            <a:xfrm>
              <a:off x="2628" y="3747"/>
              <a:ext cx="8" cy="11"/>
            </a:xfrm>
            <a:custGeom>
              <a:avLst/>
              <a:gdLst>
                <a:gd name="T0" fmla="*/ 13 w 24"/>
                <a:gd name="T1" fmla="*/ 0 h 35"/>
                <a:gd name="T2" fmla="*/ 13 w 24"/>
                <a:gd name="T3" fmla="*/ 0 h 35"/>
                <a:gd name="T4" fmla="*/ 12 w 24"/>
                <a:gd name="T5" fmla="*/ 5 h 35"/>
                <a:gd name="T6" fmla="*/ 8 w 24"/>
                <a:gd name="T7" fmla="*/ 14 h 35"/>
                <a:gd name="T8" fmla="*/ 4 w 24"/>
                <a:gd name="T9" fmla="*/ 25 h 35"/>
                <a:gd name="T10" fmla="*/ 0 w 24"/>
                <a:gd name="T11" fmla="*/ 35 h 35"/>
                <a:gd name="T12" fmla="*/ 12 w 24"/>
                <a:gd name="T13" fmla="*/ 35 h 35"/>
                <a:gd name="T14" fmla="*/ 13 w 24"/>
                <a:gd name="T15" fmla="*/ 27 h 35"/>
                <a:gd name="T16" fmla="*/ 17 w 24"/>
                <a:gd name="T17" fmla="*/ 17 h 35"/>
                <a:gd name="T18" fmla="*/ 21 w 24"/>
                <a:gd name="T19" fmla="*/ 8 h 35"/>
                <a:gd name="T20" fmla="*/ 24 w 24"/>
                <a:gd name="T21" fmla="*/ 0 h 35"/>
                <a:gd name="T22" fmla="*/ 24 w 24"/>
                <a:gd name="T23" fmla="*/ 0 h 35"/>
                <a:gd name="T24" fmla="*/ 13 w 24"/>
                <a:gd name="T2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35">
                  <a:moveTo>
                    <a:pt x="13" y="0"/>
                  </a:moveTo>
                  <a:lnTo>
                    <a:pt x="13" y="0"/>
                  </a:lnTo>
                  <a:lnTo>
                    <a:pt x="12" y="5"/>
                  </a:lnTo>
                  <a:lnTo>
                    <a:pt x="8" y="14"/>
                  </a:lnTo>
                  <a:lnTo>
                    <a:pt x="4" y="25"/>
                  </a:lnTo>
                  <a:lnTo>
                    <a:pt x="0" y="35"/>
                  </a:lnTo>
                  <a:lnTo>
                    <a:pt x="12" y="35"/>
                  </a:lnTo>
                  <a:lnTo>
                    <a:pt x="13" y="27"/>
                  </a:lnTo>
                  <a:lnTo>
                    <a:pt x="17" y="17"/>
                  </a:lnTo>
                  <a:lnTo>
                    <a:pt x="21" y="8"/>
                  </a:lnTo>
                  <a:lnTo>
                    <a:pt x="24" y="0"/>
                  </a:lnTo>
                  <a:lnTo>
                    <a:pt x="24" y="0"/>
                  </a:lnTo>
                  <a:lnTo>
                    <a:pt x="1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58" name="Freeform 290"/>
            <p:cNvSpPr>
              <a:spLocks/>
            </p:cNvSpPr>
            <p:nvPr/>
          </p:nvSpPr>
          <p:spPr bwMode="auto">
            <a:xfrm>
              <a:off x="2633" y="3740"/>
              <a:ext cx="13" cy="7"/>
            </a:xfrm>
            <a:custGeom>
              <a:avLst/>
              <a:gdLst>
                <a:gd name="T0" fmla="*/ 33 w 40"/>
                <a:gd name="T1" fmla="*/ 9 h 22"/>
                <a:gd name="T2" fmla="*/ 33 w 40"/>
                <a:gd name="T3" fmla="*/ 0 h 22"/>
                <a:gd name="T4" fmla="*/ 24 w 40"/>
                <a:gd name="T5" fmla="*/ 5 h 22"/>
                <a:gd name="T6" fmla="*/ 13 w 40"/>
                <a:gd name="T7" fmla="*/ 9 h 22"/>
                <a:gd name="T8" fmla="*/ 7 w 40"/>
                <a:gd name="T9" fmla="*/ 13 h 22"/>
                <a:gd name="T10" fmla="*/ 0 w 40"/>
                <a:gd name="T11" fmla="*/ 21 h 22"/>
                <a:gd name="T12" fmla="*/ 11 w 40"/>
                <a:gd name="T13" fmla="*/ 21 h 22"/>
                <a:gd name="T14" fmla="*/ 11 w 40"/>
                <a:gd name="T15" fmla="*/ 22 h 22"/>
                <a:gd name="T16" fmla="*/ 18 w 40"/>
                <a:gd name="T17" fmla="*/ 18 h 22"/>
                <a:gd name="T18" fmla="*/ 28 w 40"/>
                <a:gd name="T19" fmla="*/ 14 h 22"/>
                <a:gd name="T20" fmla="*/ 38 w 40"/>
                <a:gd name="T21" fmla="*/ 9 h 22"/>
                <a:gd name="T22" fmla="*/ 38 w 40"/>
                <a:gd name="T23" fmla="*/ 0 h 22"/>
                <a:gd name="T24" fmla="*/ 38 w 40"/>
                <a:gd name="T25" fmla="*/ 9 h 22"/>
                <a:gd name="T26" fmla="*/ 40 w 40"/>
                <a:gd name="T27" fmla="*/ 7 h 22"/>
                <a:gd name="T28" fmla="*/ 40 w 40"/>
                <a:gd name="T29" fmla="*/ 2 h 22"/>
                <a:gd name="T30" fmla="*/ 36 w 40"/>
                <a:gd name="T31" fmla="*/ 0 h 22"/>
                <a:gd name="T32" fmla="*/ 33 w 40"/>
                <a:gd name="T33" fmla="*/ 0 h 22"/>
                <a:gd name="T34" fmla="*/ 33 w 40"/>
                <a:gd name="T35"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22">
                  <a:moveTo>
                    <a:pt x="33" y="9"/>
                  </a:moveTo>
                  <a:lnTo>
                    <a:pt x="33" y="0"/>
                  </a:lnTo>
                  <a:lnTo>
                    <a:pt x="24" y="5"/>
                  </a:lnTo>
                  <a:lnTo>
                    <a:pt x="13" y="9"/>
                  </a:lnTo>
                  <a:lnTo>
                    <a:pt x="7" y="13"/>
                  </a:lnTo>
                  <a:lnTo>
                    <a:pt x="0" y="21"/>
                  </a:lnTo>
                  <a:lnTo>
                    <a:pt x="11" y="21"/>
                  </a:lnTo>
                  <a:lnTo>
                    <a:pt x="11" y="22"/>
                  </a:lnTo>
                  <a:lnTo>
                    <a:pt x="18" y="18"/>
                  </a:lnTo>
                  <a:lnTo>
                    <a:pt x="28" y="14"/>
                  </a:lnTo>
                  <a:lnTo>
                    <a:pt x="38" y="9"/>
                  </a:lnTo>
                  <a:lnTo>
                    <a:pt x="38" y="0"/>
                  </a:lnTo>
                  <a:lnTo>
                    <a:pt x="38" y="9"/>
                  </a:lnTo>
                  <a:lnTo>
                    <a:pt x="40" y="7"/>
                  </a:lnTo>
                  <a:lnTo>
                    <a:pt x="40" y="2"/>
                  </a:lnTo>
                  <a:lnTo>
                    <a:pt x="36" y="0"/>
                  </a:lnTo>
                  <a:lnTo>
                    <a:pt x="33" y="0"/>
                  </a:lnTo>
                  <a:lnTo>
                    <a:pt x="33"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59" name="Freeform 291"/>
            <p:cNvSpPr>
              <a:spLocks/>
            </p:cNvSpPr>
            <p:nvPr/>
          </p:nvSpPr>
          <p:spPr bwMode="auto">
            <a:xfrm>
              <a:off x="2604" y="3729"/>
              <a:ext cx="41" cy="14"/>
            </a:xfrm>
            <a:custGeom>
              <a:avLst/>
              <a:gdLst>
                <a:gd name="T0" fmla="*/ 0 w 123"/>
                <a:gd name="T1" fmla="*/ 9 h 41"/>
                <a:gd name="T2" fmla="*/ 0 w 123"/>
                <a:gd name="T3" fmla="*/ 9 h 41"/>
                <a:gd name="T4" fmla="*/ 13 w 123"/>
                <a:gd name="T5" fmla="*/ 11 h 41"/>
                <a:gd name="T6" fmla="*/ 29 w 123"/>
                <a:gd name="T7" fmla="*/ 14 h 41"/>
                <a:gd name="T8" fmla="*/ 45 w 123"/>
                <a:gd name="T9" fmla="*/ 17 h 41"/>
                <a:gd name="T10" fmla="*/ 63 w 123"/>
                <a:gd name="T11" fmla="*/ 22 h 41"/>
                <a:gd name="T12" fmla="*/ 80 w 123"/>
                <a:gd name="T13" fmla="*/ 26 h 41"/>
                <a:gd name="T14" fmla="*/ 96 w 123"/>
                <a:gd name="T15" fmla="*/ 31 h 41"/>
                <a:gd name="T16" fmla="*/ 109 w 123"/>
                <a:gd name="T17" fmla="*/ 37 h 41"/>
                <a:gd name="T18" fmla="*/ 118 w 123"/>
                <a:gd name="T19" fmla="*/ 41 h 41"/>
                <a:gd name="T20" fmla="*/ 123 w 123"/>
                <a:gd name="T21" fmla="*/ 32 h 41"/>
                <a:gd name="T22" fmla="*/ 113 w 123"/>
                <a:gd name="T23" fmla="*/ 27 h 41"/>
                <a:gd name="T24" fmla="*/ 98 w 123"/>
                <a:gd name="T25" fmla="*/ 22 h 41"/>
                <a:gd name="T26" fmla="*/ 82 w 123"/>
                <a:gd name="T27" fmla="*/ 17 h 41"/>
                <a:gd name="T28" fmla="*/ 65 w 123"/>
                <a:gd name="T29" fmla="*/ 13 h 41"/>
                <a:gd name="T30" fmla="*/ 47 w 123"/>
                <a:gd name="T31" fmla="*/ 8 h 41"/>
                <a:gd name="T32" fmla="*/ 29 w 123"/>
                <a:gd name="T33" fmla="*/ 5 h 41"/>
                <a:gd name="T34" fmla="*/ 13 w 123"/>
                <a:gd name="T35" fmla="*/ 2 h 41"/>
                <a:gd name="T36" fmla="*/ 0 w 123"/>
                <a:gd name="T37" fmla="*/ 0 h 41"/>
                <a:gd name="T38" fmla="*/ 0 w 123"/>
                <a:gd name="T39" fmla="*/ 0 h 41"/>
                <a:gd name="T40" fmla="*/ 0 w 123"/>
                <a:gd name="T41" fmla="*/ 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3" h="41">
                  <a:moveTo>
                    <a:pt x="0" y="9"/>
                  </a:moveTo>
                  <a:lnTo>
                    <a:pt x="0" y="9"/>
                  </a:lnTo>
                  <a:lnTo>
                    <a:pt x="13" y="11"/>
                  </a:lnTo>
                  <a:lnTo>
                    <a:pt x="29" y="14"/>
                  </a:lnTo>
                  <a:lnTo>
                    <a:pt x="45" y="17"/>
                  </a:lnTo>
                  <a:lnTo>
                    <a:pt x="63" y="22"/>
                  </a:lnTo>
                  <a:lnTo>
                    <a:pt x="80" y="26"/>
                  </a:lnTo>
                  <a:lnTo>
                    <a:pt x="96" y="31"/>
                  </a:lnTo>
                  <a:lnTo>
                    <a:pt x="109" y="37"/>
                  </a:lnTo>
                  <a:lnTo>
                    <a:pt x="118" y="41"/>
                  </a:lnTo>
                  <a:lnTo>
                    <a:pt x="123" y="32"/>
                  </a:lnTo>
                  <a:lnTo>
                    <a:pt x="113" y="27"/>
                  </a:lnTo>
                  <a:lnTo>
                    <a:pt x="98" y="22"/>
                  </a:lnTo>
                  <a:lnTo>
                    <a:pt x="82" y="17"/>
                  </a:lnTo>
                  <a:lnTo>
                    <a:pt x="65" y="13"/>
                  </a:lnTo>
                  <a:lnTo>
                    <a:pt x="47" y="8"/>
                  </a:lnTo>
                  <a:lnTo>
                    <a:pt x="29" y="5"/>
                  </a:lnTo>
                  <a:lnTo>
                    <a:pt x="13" y="2"/>
                  </a:lnTo>
                  <a:lnTo>
                    <a:pt x="0" y="0"/>
                  </a:lnTo>
                  <a:lnTo>
                    <a:pt x="0"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60" name="Freeform 292"/>
            <p:cNvSpPr>
              <a:spLocks/>
            </p:cNvSpPr>
            <p:nvPr/>
          </p:nvSpPr>
          <p:spPr bwMode="auto">
            <a:xfrm>
              <a:off x="2538" y="3698"/>
              <a:ext cx="66" cy="34"/>
            </a:xfrm>
            <a:custGeom>
              <a:avLst/>
              <a:gdLst>
                <a:gd name="T0" fmla="*/ 0 w 198"/>
                <a:gd name="T1" fmla="*/ 9 h 103"/>
                <a:gd name="T2" fmla="*/ 0 w 198"/>
                <a:gd name="T3" fmla="*/ 9 h 103"/>
                <a:gd name="T4" fmla="*/ 6 w 198"/>
                <a:gd name="T5" fmla="*/ 12 h 103"/>
                <a:gd name="T6" fmla="*/ 14 w 198"/>
                <a:gd name="T7" fmla="*/ 15 h 103"/>
                <a:gd name="T8" fmla="*/ 24 w 198"/>
                <a:gd name="T9" fmla="*/ 21 h 103"/>
                <a:gd name="T10" fmla="*/ 37 w 198"/>
                <a:gd name="T11" fmla="*/ 26 h 103"/>
                <a:gd name="T12" fmla="*/ 50 w 198"/>
                <a:gd name="T13" fmla="*/ 33 h 103"/>
                <a:gd name="T14" fmla="*/ 65 w 198"/>
                <a:gd name="T15" fmla="*/ 41 h 103"/>
                <a:gd name="T16" fmla="*/ 80 w 198"/>
                <a:gd name="T17" fmla="*/ 49 h 103"/>
                <a:gd name="T18" fmla="*/ 96 w 198"/>
                <a:gd name="T19" fmla="*/ 57 h 103"/>
                <a:gd name="T20" fmla="*/ 112 w 198"/>
                <a:gd name="T21" fmla="*/ 65 h 103"/>
                <a:gd name="T22" fmla="*/ 128 w 198"/>
                <a:gd name="T23" fmla="*/ 73 h 103"/>
                <a:gd name="T24" fmla="*/ 143 w 198"/>
                <a:gd name="T25" fmla="*/ 81 h 103"/>
                <a:gd name="T26" fmla="*/ 157 w 198"/>
                <a:gd name="T27" fmla="*/ 88 h 103"/>
                <a:gd name="T28" fmla="*/ 169 w 198"/>
                <a:gd name="T29" fmla="*/ 94 h 103"/>
                <a:gd name="T30" fmla="*/ 181 w 198"/>
                <a:gd name="T31" fmla="*/ 99 h 103"/>
                <a:gd name="T32" fmla="*/ 190 w 198"/>
                <a:gd name="T33" fmla="*/ 102 h 103"/>
                <a:gd name="T34" fmla="*/ 198 w 198"/>
                <a:gd name="T35" fmla="*/ 103 h 103"/>
                <a:gd name="T36" fmla="*/ 198 w 198"/>
                <a:gd name="T37" fmla="*/ 94 h 103"/>
                <a:gd name="T38" fmla="*/ 192 w 198"/>
                <a:gd name="T39" fmla="*/ 93 h 103"/>
                <a:gd name="T40" fmla="*/ 183 w 198"/>
                <a:gd name="T41" fmla="*/ 89 h 103"/>
                <a:gd name="T42" fmla="*/ 174 w 198"/>
                <a:gd name="T43" fmla="*/ 85 h 103"/>
                <a:gd name="T44" fmla="*/ 161 w 198"/>
                <a:gd name="T45" fmla="*/ 79 h 103"/>
                <a:gd name="T46" fmla="*/ 148 w 198"/>
                <a:gd name="T47" fmla="*/ 72 h 103"/>
                <a:gd name="T48" fmla="*/ 133 w 198"/>
                <a:gd name="T49" fmla="*/ 64 h 103"/>
                <a:gd name="T50" fmla="*/ 117 w 198"/>
                <a:gd name="T51" fmla="*/ 56 h 103"/>
                <a:gd name="T52" fmla="*/ 101 w 198"/>
                <a:gd name="T53" fmla="*/ 48 h 103"/>
                <a:gd name="T54" fmla="*/ 85 w 198"/>
                <a:gd name="T55" fmla="*/ 40 h 103"/>
                <a:gd name="T56" fmla="*/ 70 w 198"/>
                <a:gd name="T57" fmla="*/ 32 h 103"/>
                <a:gd name="T58" fmla="*/ 55 w 198"/>
                <a:gd name="T59" fmla="*/ 24 h 103"/>
                <a:gd name="T60" fmla="*/ 41 w 198"/>
                <a:gd name="T61" fmla="*/ 17 h 103"/>
                <a:gd name="T62" fmla="*/ 29 w 198"/>
                <a:gd name="T63" fmla="*/ 12 h 103"/>
                <a:gd name="T64" fmla="*/ 18 w 198"/>
                <a:gd name="T65" fmla="*/ 6 h 103"/>
                <a:gd name="T66" fmla="*/ 8 w 198"/>
                <a:gd name="T67" fmla="*/ 2 h 103"/>
                <a:gd name="T68" fmla="*/ 2 w 198"/>
                <a:gd name="T69" fmla="*/ 0 h 103"/>
                <a:gd name="T70" fmla="*/ 2 w 198"/>
                <a:gd name="T71" fmla="*/ 0 h 103"/>
                <a:gd name="T72" fmla="*/ 0 w 198"/>
                <a:gd name="T73" fmla="*/ 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8" h="103">
                  <a:moveTo>
                    <a:pt x="0" y="9"/>
                  </a:moveTo>
                  <a:lnTo>
                    <a:pt x="0" y="9"/>
                  </a:lnTo>
                  <a:lnTo>
                    <a:pt x="6" y="12"/>
                  </a:lnTo>
                  <a:lnTo>
                    <a:pt x="14" y="15"/>
                  </a:lnTo>
                  <a:lnTo>
                    <a:pt x="24" y="21"/>
                  </a:lnTo>
                  <a:lnTo>
                    <a:pt x="37" y="26"/>
                  </a:lnTo>
                  <a:lnTo>
                    <a:pt x="50" y="33"/>
                  </a:lnTo>
                  <a:lnTo>
                    <a:pt x="65" y="41"/>
                  </a:lnTo>
                  <a:lnTo>
                    <a:pt x="80" y="49"/>
                  </a:lnTo>
                  <a:lnTo>
                    <a:pt x="96" y="57"/>
                  </a:lnTo>
                  <a:lnTo>
                    <a:pt x="112" y="65"/>
                  </a:lnTo>
                  <a:lnTo>
                    <a:pt x="128" y="73"/>
                  </a:lnTo>
                  <a:lnTo>
                    <a:pt x="143" y="81"/>
                  </a:lnTo>
                  <a:lnTo>
                    <a:pt x="157" y="88"/>
                  </a:lnTo>
                  <a:lnTo>
                    <a:pt x="169" y="94"/>
                  </a:lnTo>
                  <a:lnTo>
                    <a:pt x="181" y="99"/>
                  </a:lnTo>
                  <a:lnTo>
                    <a:pt x="190" y="102"/>
                  </a:lnTo>
                  <a:lnTo>
                    <a:pt x="198" y="103"/>
                  </a:lnTo>
                  <a:lnTo>
                    <a:pt x="198" y="94"/>
                  </a:lnTo>
                  <a:lnTo>
                    <a:pt x="192" y="93"/>
                  </a:lnTo>
                  <a:lnTo>
                    <a:pt x="183" y="89"/>
                  </a:lnTo>
                  <a:lnTo>
                    <a:pt x="174" y="85"/>
                  </a:lnTo>
                  <a:lnTo>
                    <a:pt x="161" y="79"/>
                  </a:lnTo>
                  <a:lnTo>
                    <a:pt x="148" y="72"/>
                  </a:lnTo>
                  <a:lnTo>
                    <a:pt x="133" y="64"/>
                  </a:lnTo>
                  <a:lnTo>
                    <a:pt x="117" y="56"/>
                  </a:lnTo>
                  <a:lnTo>
                    <a:pt x="101" y="48"/>
                  </a:lnTo>
                  <a:lnTo>
                    <a:pt x="85" y="40"/>
                  </a:lnTo>
                  <a:lnTo>
                    <a:pt x="70" y="32"/>
                  </a:lnTo>
                  <a:lnTo>
                    <a:pt x="55" y="24"/>
                  </a:lnTo>
                  <a:lnTo>
                    <a:pt x="41" y="17"/>
                  </a:lnTo>
                  <a:lnTo>
                    <a:pt x="29" y="12"/>
                  </a:lnTo>
                  <a:lnTo>
                    <a:pt x="18" y="6"/>
                  </a:lnTo>
                  <a:lnTo>
                    <a:pt x="8" y="2"/>
                  </a:lnTo>
                  <a:lnTo>
                    <a:pt x="2" y="0"/>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61" name="Freeform 293"/>
            <p:cNvSpPr>
              <a:spLocks/>
            </p:cNvSpPr>
            <p:nvPr/>
          </p:nvSpPr>
          <p:spPr bwMode="auto">
            <a:xfrm>
              <a:off x="2462" y="3689"/>
              <a:ext cx="77" cy="12"/>
            </a:xfrm>
            <a:custGeom>
              <a:avLst/>
              <a:gdLst>
                <a:gd name="T0" fmla="*/ 0 w 230"/>
                <a:gd name="T1" fmla="*/ 11 h 35"/>
                <a:gd name="T2" fmla="*/ 0 w 230"/>
                <a:gd name="T3" fmla="*/ 11 h 35"/>
                <a:gd name="T4" fmla="*/ 7 w 230"/>
                <a:gd name="T5" fmla="*/ 10 h 35"/>
                <a:gd name="T6" fmla="*/ 17 w 230"/>
                <a:gd name="T7" fmla="*/ 11 h 35"/>
                <a:gd name="T8" fmla="*/ 30 w 230"/>
                <a:gd name="T9" fmla="*/ 12 h 35"/>
                <a:gd name="T10" fmla="*/ 45 w 230"/>
                <a:gd name="T11" fmla="*/ 13 h 35"/>
                <a:gd name="T12" fmla="*/ 61 w 230"/>
                <a:gd name="T13" fmla="*/ 15 h 35"/>
                <a:gd name="T14" fmla="*/ 79 w 230"/>
                <a:gd name="T15" fmla="*/ 17 h 35"/>
                <a:gd name="T16" fmla="*/ 98 w 230"/>
                <a:gd name="T17" fmla="*/ 18 h 35"/>
                <a:gd name="T18" fmla="*/ 117 w 230"/>
                <a:gd name="T19" fmla="*/ 20 h 35"/>
                <a:gd name="T20" fmla="*/ 135 w 230"/>
                <a:gd name="T21" fmla="*/ 23 h 35"/>
                <a:gd name="T22" fmla="*/ 154 w 230"/>
                <a:gd name="T23" fmla="*/ 25 h 35"/>
                <a:gd name="T24" fmla="*/ 171 w 230"/>
                <a:gd name="T25" fmla="*/ 27 h 35"/>
                <a:gd name="T26" fmla="*/ 187 w 230"/>
                <a:gd name="T27" fmla="*/ 28 h 35"/>
                <a:gd name="T28" fmla="*/ 202 w 230"/>
                <a:gd name="T29" fmla="*/ 31 h 35"/>
                <a:gd name="T30" fmla="*/ 213 w 230"/>
                <a:gd name="T31" fmla="*/ 33 h 35"/>
                <a:gd name="T32" fmla="*/ 222 w 230"/>
                <a:gd name="T33" fmla="*/ 34 h 35"/>
                <a:gd name="T34" fmla="*/ 228 w 230"/>
                <a:gd name="T35" fmla="*/ 35 h 35"/>
                <a:gd name="T36" fmla="*/ 230 w 230"/>
                <a:gd name="T37" fmla="*/ 26 h 35"/>
                <a:gd name="T38" fmla="*/ 222 w 230"/>
                <a:gd name="T39" fmla="*/ 25 h 35"/>
                <a:gd name="T40" fmla="*/ 213 w 230"/>
                <a:gd name="T41" fmla="*/ 24 h 35"/>
                <a:gd name="T42" fmla="*/ 202 w 230"/>
                <a:gd name="T43" fmla="*/ 21 h 35"/>
                <a:gd name="T44" fmla="*/ 187 w 230"/>
                <a:gd name="T45" fmla="*/ 19 h 35"/>
                <a:gd name="T46" fmla="*/ 171 w 230"/>
                <a:gd name="T47" fmla="*/ 18 h 35"/>
                <a:gd name="T48" fmla="*/ 154 w 230"/>
                <a:gd name="T49" fmla="*/ 16 h 35"/>
                <a:gd name="T50" fmla="*/ 135 w 230"/>
                <a:gd name="T51" fmla="*/ 13 h 35"/>
                <a:gd name="T52" fmla="*/ 117 w 230"/>
                <a:gd name="T53" fmla="*/ 11 h 35"/>
                <a:gd name="T54" fmla="*/ 98 w 230"/>
                <a:gd name="T55" fmla="*/ 9 h 35"/>
                <a:gd name="T56" fmla="*/ 79 w 230"/>
                <a:gd name="T57" fmla="*/ 8 h 35"/>
                <a:gd name="T58" fmla="*/ 61 w 230"/>
                <a:gd name="T59" fmla="*/ 5 h 35"/>
                <a:gd name="T60" fmla="*/ 45 w 230"/>
                <a:gd name="T61" fmla="*/ 4 h 35"/>
                <a:gd name="T62" fmla="*/ 30 w 230"/>
                <a:gd name="T63" fmla="*/ 3 h 35"/>
                <a:gd name="T64" fmla="*/ 17 w 230"/>
                <a:gd name="T65" fmla="*/ 2 h 35"/>
                <a:gd name="T66" fmla="*/ 7 w 230"/>
                <a:gd name="T67" fmla="*/ 1 h 35"/>
                <a:gd name="T68" fmla="*/ 0 w 230"/>
                <a:gd name="T69" fmla="*/ 0 h 35"/>
                <a:gd name="T70" fmla="*/ 0 w 230"/>
                <a:gd name="T71" fmla="*/ 0 h 35"/>
                <a:gd name="T72" fmla="*/ 0 w 230"/>
                <a:gd name="T73"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35">
                  <a:moveTo>
                    <a:pt x="0" y="11"/>
                  </a:moveTo>
                  <a:lnTo>
                    <a:pt x="0" y="11"/>
                  </a:lnTo>
                  <a:lnTo>
                    <a:pt x="7" y="10"/>
                  </a:lnTo>
                  <a:lnTo>
                    <a:pt x="17" y="11"/>
                  </a:lnTo>
                  <a:lnTo>
                    <a:pt x="30" y="12"/>
                  </a:lnTo>
                  <a:lnTo>
                    <a:pt x="45" y="13"/>
                  </a:lnTo>
                  <a:lnTo>
                    <a:pt x="61" y="15"/>
                  </a:lnTo>
                  <a:lnTo>
                    <a:pt x="79" y="17"/>
                  </a:lnTo>
                  <a:lnTo>
                    <a:pt x="98" y="18"/>
                  </a:lnTo>
                  <a:lnTo>
                    <a:pt x="117" y="20"/>
                  </a:lnTo>
                  <a:lnTo>
                    <a:pt x="135" y="23"/>
                  </a:lnTo>
                  <a:lnTo>
                    <a:pt x="154" y="25"/>
                  </a:lnTo>
                  <a:lnTo>
                    <a:pt x="171" y="27"/>
                  </a:lnTo>
                  <a:lnTo>
                    <a:pt x="187" y="28"/>
                  </a:lnTo>
                  <a:lnTo>
                    <a:pt x="202" y="31"/>
                  </a:lnTo>
                  <a:lnTo>
                    <a:pt x="213" y="33"/>
                  </a:lnTo>
                  <a:lnTo>
                    <a:pt x="222" y="34"/>
                  </a:lnTo>
                  <a:lnTo>
                    <a:pt x="228" y="35"/>
                  </a:lnTo>
                  <a:lnTo>
                    <a:pt x="230" y="26"/>
                  </a:lnTo>
                  <a:lnTo>
                    <a:pt x="222" y="25"/>
                  </a:lnTo>
                  <a:lnTo>
                    <a:pt x="213" y="24"/>
                  </a:lnTo>
                  <a:lnTo>
                    <a:pt x="202" y="21"/>
                  </a:lnTo>
                  <a:lnTo>
                    <a:pt x="187" y="19"/>
                  </a:lnTo>
                  <a:lnTo>
                    <a:pt x="171" y="18"/>
                  </a:lnTo>
                  <a:lnTo>
                    <a:pt x="154" y="16"/>
                  </a:lnTo>
                  <a:lnTo>
                    <a:pt x="135" y="13"/>
                  </a:lnTo>
                  <a:lnTo>
                    <a:pt x="117" y="11"/>
                  </a:lnTo>
                  <a:lnTo>
                    <a:pt x="98" y="9"/>
                  </a:lnTo>
                  <a:lnTo>
                    <a:pt x="79" y="8"/>
                  </a:lnTo>
                  <a:lnTo>
                    <a:pt x="61" y="5"/>
                  </a:lnTo>
                  <a:lnTo>
                    <a:pt x="45" y="4"/>
                  </a:lnTo>
                  <a:lnTo>
                    <a:pt x="30" y="3"/>
                  </a:lnTo>
                  <a:lnTo>
                    <a:pt x="17" y="2"/>
                  </a:lnTo>
                  <a:lnTo>
                    <a:pt x="7" y="1"/>
                  </a:lnTo>
                  <a:lnTo>
                    <a:pt x="0" y="0"/>
                  </a:lnTo>
                  <a:lnTo>
                    <a:pt x="0" y="0"/>
                  </a:lnTo>
                  <a:lnTo>
                    <a:pt x="0"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62" name="Freeform 294"/>
            <p:cNvSpPr>
              <a:spLocks/>
            </p:cNvSpPr>
            <p:nvPr/>
          </p:nvSpPr>
          <p:spPr bwMode="auto">
            <a:xfrm>
              <a:off x="2386" y="3662"/>
              <a:ext cx="76" cy="31"/>
            </a:xfrm>
            <a:custGeom>
              <a:avLst/>
              <a:gdLst>
                <a:gd name="T0" fmla="*/ 0 w 229"/>
                <a:gd name="T1" fmla="*/ 9 h 91"/>
                <a:gd name="T2" fmla="*/ 0 w 229"/>
                <a:gd name="T3" fmla="*/ 9 h 91"/>
                <a:gd name="T4" fmla="*/ 9 w 229"/>
                <a:gd name="T5" fmla="*/ 11 h 91"/>
                <a:gd name="T6" fmla="*/ 22 w 229"/>
                <a:gd name="T7" fmla="*/ 14 h 91"/>
                <a:gd name="T8" fmla="*/ 37 w 229"/>
                <a:gd name="T9" fmla="*/ 19 h 91"/>
                <a:gd name="T10" fmla="*/ 53 w 229"/>
                <a:gd name="T11" fmla="*/ 25 h 91"/>
                <a:gd name="T12" fmla="*/ 69 w 229"/>
                <a:gd name="T13" fmla="*/ 30 h 91"/>
                <a:gd name="T14" fmla="*/ 86 w 229"/>
                <a:gd name="T15" fmla="*/ 37 h 91"/>
                <a:gd name="T16" fmla="*/ 105 w 229"/>
                <a:gd name="T17" fmla="*/ 44 h 91"/>
                <a:gd name="T18" fmla="*/ 123 w 229"/>
                <a:gd name="T19" fmla="*/ 52 h 91"/>
                <a:gd name="T20" fmla="*/ 140 w 229"/>
                <a:gd name="T21" fmla="*/ 59 h 91"/>
                <a:gd name="T22" fmla="*/ 157 w 229"/>
                <a:gd name="T23" fmla="*/ 66 h 91"/>
                <a:gd name="T24" fmla="*/ 173 w 229"/>
                <a:gd name="T25" fmla="*/ 73 h 91"/>
                <a:gd name="T26" fmla="*/ 188 w 229"/>
                <a:gd name="T27" fmla="*/ 79 h 91"/>
                <a:gd name="T28" fmla="*/ 201 w 229"/>
                <a:gd name="T29" fmla="*/ 83 h 91"/>
                <a:gd name="T30" fmla="*/ 212 w 229"/>
                <a:gd name="T31" fmla="*/ 87 h 91"/>
                <a:gd name="T32" fmla="*/ 221 w 229"/>
                <a:gd name="T33" fmla="*/ 89 h 91"/>
                <a:gd name="T34" fmla="*/ 229 w 229"/>
                <a:gd name="T35" fmla="*/ 91 h 91"/>
                <a:gd name="T36" fmla="*/ 229 w 229"/>
                <a:gd name="T37" fmla="*/ 80 h 91"/>
                <a:gd name="T38" fmla="*/ 224 w 229"/>
                <a:gd name="T39" fmla="*/ 80 h 91"/>
                <a:gd name="T40" fmla="*/ 214 w 229"/>
                <a:gd name="T41" fmla="*/ 77 h 91"/>
                <a:gd name="T42" fmla="*/ 203 w 229"/>
                <a:gd name="T43" fmla="*/ 74 h 91"/>
                <a:gd name="T44" fmla="*/ 190 w 229"/>
                <a:gd name="T45" fmla="*/ 69 h 91"/>
                <a:gd name="T46" fmla="*/ 175 w 229"/>
                <a:gd name="T47" fmla="*/ 64 h 91"/>
                <a:gd name="T48" fmla="*/ 159 w 229"/>
                <a:gd name="T49" fmla="*/ 57 h 91"/>
                <a:gd name="T50" fmla="*/ 142 w 229"/>
                <a:gd name="T51" fmla="*/ 50 h 91"/>
                <a:gd name="T52" fmla="*/ 125 w 229"/>
                <a:gd name="T53" fmla="*/ 43 h 91"/>
                <a:gd name="T54" fmla="*/ 107 w 229"/>
                <a:gd name="T55" fmla="*/ 35 h 91"/>
                <a:gd name="T56" fmla="*/ 88 w 229"/>
                <a:gd name="T57" fmla="*/ 28 h 91"/>
                <a:gd name="T58" fmla="*/ 71 w 229"/>
                <a:gd name="T59" fmla="*/ 21 h 91"/>
                <a:gd name="T60" fmla="*/ 55 w 229"/>
                <a:gd name="T61" fmla="*/ 16 h 91"/>
                <a:gd name="T62" fmla="*/ 39 w 229"/>
                <a:gd name="T63" fmla="*/ 10 h 91"/>
                <a:gd name="T64" fmla="*/ 24 w 229"/>
                <a:gd name="T65" fmla="*/ 5 h 91"/>
                <a:gd name="T66" fmla="*/ 12 w 229"/>
                <a:gd name="T67" fmla="*/ 2 h 91"/>
                <a:gd name="T68" fmla="*/ 0 w 229"/>
                <a:gd name="T69" fmla="*/ 0 h 91"/>
                <a:gd name="T70" fmla="*/ 0 w 229"/>
                <a:gd name="T71" fmla="*/ 0 h 91"/>
                <a:gd name="T72" fmla="*/ 0 w 229"/>
                <a:gd name="T73" fmla="*/ 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9" h="91">
                  <a:moveTo>
                    <a:pt x="0" y="9"/>
                  </a:moveTo>
                  <a:lnTo>
                    <a:pt x="0" y="9"/>
                  </a:lnTo>
                  <a:lnTo>
                    <a:pt x="9" y="11"/>
                  </a:lnTo>
                  <a:lnTo>
                    <a:pt x="22" y="14"/>
                  </a:lnTo>
                  <a:lnTo>
                    <a:pt x="37" y="19"/>
                  </a:lnTo>
                  <a:lnTo>
                    <a:pt x="53" y="25"/>
                  </a:lnTo>
                  <a:lnTo>
                    <a:pt x="69" y="30"/>
                  </a:lnTo>
                  <a:lnTo>
                    <a:pt x="86" y="37"/>
                  </a:lnTo>
                  <a:lnTo>
                    <a:pt x="105" y="44"/>
                  </a:lnTo>
                  <a:lnTo>
                    <a:pt x="123" y="52"/>
                  </a:lnTo>
                  <a:lnTo>
                    <a:pt x="140" y="59"/>
                  </a:lnTo>
                  <a:lnTo>
                    <a:pt x="157" y="66"/>
                  </a:lnTo>
                  <a:lnTo>
                    <a:pt x="173" y="73"/>
                  </a:lnTo>
                  <a:lnTo>
                    <a:pt x="188" y="79"/>
                  </a:lnTo>
                  <a:lnTo>
                    <a:pt x="201" y="83"/>
                  </a:lnTo>
                  <a:lnTo>
                    <a:pt x="212" y="87"/>
                  </a:lnTo>
                  <a:lnTo>
                    <a:pt x="221" y="89"/>
                  </a:lnTo>
                  <a:lnTo>
                    <a:pt x="229" y="91"/>
                  </a:lnTo>
                  <a:lnTo>
                    <a:pt x="229" y="80"/>
                  </a:lnTo>
                  <a:lnTo>
                    <a:pt x="224" y="80"/>
                  </a:lnTo>
                  <a:lnTo>
                    <a:pt x="214" y="77"/>
                  </a:lnTo>
                  <a:lnTo>
                    <a:pt x="203" y="74"/>
                  </a:lnTo>
                  <a:lnTo>
                    <a:pt x="190" y="69"/>
                  </a:lnTo>
                  <a:lnTo>
                    <a:pt x="175" y="64"/>
                  </a:lnTo>
                  <a:lnTo>
                    <a:pt x="159" y="57"/>
                  </a:lnTo>
                  <a:lnTo>
                    <a:pt x="142" y="50"/>
                  </a:lnTo>
                  <a:lnTo>
                    <a:pt x="125" y="43"/>
                  </a:lnTo>
                  <a:lnTo>
                    <a:pt x="107" y="35"/>
                  </a:lnTo>
                  <a:lnTo>
                    <a:pt x="88" y="28"/>
                  </a:lnTo>
                  <a:lnTo>
                    <a:pt x="71" y="21"/>
                  </a:lnTo>
                  <a:lnTo>
                    <a:pt x="55" y="16"/>
                  </a:lnTo>
                  <a:lnTo>
                    <a:pt x="39" y="10"/>
                  </a:lnTo>
                  <a:lnTo>
                    <a:pt x="24" y="5"/>
                  </a:lnTo>
                  <a:lnTo>
                    <a:pt x="12" y="2"/>
                  </a:lnTo>
                  <a:lnTo>
                    <a:pt x="0" y="0"/>
                  </a:lnTo>
                  <a:lnTo>
                    <a:pt x="0"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63" name="Freeform 295"/>
            <p:cNvSpPr>
              <a:spLocks/>
            </p:cNvSpPr>
            <p:nvPr/>
          </p:nvSpPr>
          <p:spPr bwMode="auto">
            <a:xfrm>
              <a:off x="2313" y="3661"/>
              <a:ext cx="73" cy="8"/>
            </a:xfrm>
            <a:custGeom>
              <a:avLst/>
              <a:gdLst>
                <a:gd name="T0" fmla="*/ 2 w 219"/>
                <a:gd name="T1" fmla="*/ 24 h 24"/>
                <a:gd name="T2" fmla="*/ 4 w 219"/>
                <a:gd name="T3" fmla="*/ 24 h 24"/>
                <a:gd name="T4" fmla="*/ 18 w 219"/>
                <a:gd name="T5" fmla="*/ 23 h 24"/>
                <a:gd name="T6" fmla="*/ 32 w 219"/>
                <a:gd name="T7" fmla="*/ 22 h 24"/>
                <a:gd name="T8" fmla="*/ 47 w 219"/>
                <a:gd name="T9" fmla="*/ 21 h 24"/>
                <a:gd name="T10" fmla="*/ 63 w 219"/>
                <a:gd name="T11" fmla="*/ 20 h 24"/>
                <a:gd name="T12" fmla="*/ 79 w 219"/>
                <a:gd name="T13" fmla="*/ 19 h 24"/>
                <a:gd name="T14" fmla="*/ 95 w 219"/>
                <a:gd name="T15" fmla="*/ 17 h 24"/>
                <a:gd name="T16" fmla="*/ 112 w 219"/>
                <a:gd name="T17" fmla="*/ 15 h 24"/>
                <a:gd name="T18" fmla="*/ 128 w 219"/>
                <a:gd name="T19" fmla="*/ 15 h 24"/>
                <a:gd name="T20" fmla="*/ 143 w 219"/>
                <a:gd name="T21" fmla="*/ 15 h 24"/>
                <a:gd name="T22" fmla="*/ 158 w 219"/>
                <a:gd name="T23" fmla="*/ 13 h 24"/>
                <a:gd name="T24" fmla="*/ 171 w 219"/>
                <a:gd name="T25" fmla="*/ 13 h 24"/>
                <a:gd name="T26" fmla="*/ 184 w 219"/>
                <a:gd name="T27" fmla="*/ 13 h 24"/>
                <a:gd name="T28" fmla="*/ 195 w 219"/>
                <a:gd name="T29" fmla="*/ 12 h 24"/>
                <a:gd name="T30" fmla="*/ 206 w 219"/>
                <a:gd name="T31" fmla="*/ 11 h 24"/>
                <a:gd name="T32" fmla="*/ 214 w 219"/>
                <a:gd name="T33" fmla="*/ 12 h 24"/>
                <a:gd name="T34" fmla="*/ 219 w 219"/>
                <a:gd name="T35" fmla="*/ 12 h 24"/>
                <a:gd name="T36" fmla="*/ 219 w 219"/>
                <a:gd name="T37" fmla="*/ 3 h 24"/>
                <a:gd name="T38" fmla="*/ 214 w 219"/>
                <a:gd name="T39" fmla="*/ 3 h 24"/>
                <a:gd name="T40" fmla="*/ 206 w 219"/>
                <a:gd name="T41" fmla="*/ 1 h 24"/>
                <a:gd name="T42" fmla="*/ 195 w 219"/>
                <a:gd name="T43" fmla="*/ 0 h 24"/>
                <a:gd name="T44" fmla="*/ 184 w 219"/>
                <a:gd name="T45" fmla="*/ 1 h 24"/>
                <a:gd name="T46" fmla="*/ 171 w 219"/>
                <a:gd name="T47" fmla="*/ 1 h 24"/>
                <a:gd name="T48" fmla="*/ 158 w 219"/>
                <a:gd name="T49" fmla="*/ 4 h 24"/>
                <a:gd name="T50" fmla="*/ 143 w 219"/>
                <a:gd name="T51" fmla="*/ 4 h 24"/>
                <a:gd name="T52" fmla="*/ 128 w 219"/>
                <a:gd name="T53" fmla="*/ 4 h 24"/>
                <a:gd name="T54" fmla="*/ 112 w 219"/>
                <a:gd name="T55" fmla="*/ 6 h 24"/>
                <a:gd name="T56" fmla="*/ 95 w 219"/>
                <a:gd name="T57" fmla="*/ 8 h 24"/>
                <a:gd name="T58" fmla="*/ 79 w 219"/>
                <a:gd name="T59" fmla="*/ 9 h 24"/>
                <a:gd name="T60" fmla="*/ 63 w 219"/>
                <a:gd name="T61" fmla="*/ 11 h 24"/>
                <a:gd name="T62" fmla="*/ 47 w 219"/>
                <a:gd name="T63" fmla="*/ 12 h 24"/>
                <a:gd name="T64" fmla="*/ 32 w 219"/>
                <a:gd name="T65" fmla="*/ 13 h 24"/>
                <a:gd name="T66" fmla="*/ 18 w 219"/>
                <a:gd name="T67" fmla="*/ 14 h 24"/>
                <a:gd name="T68" fmla="*/ 4 w 219"/>
                <a:gd name="T69" fmla="*/ 15 h 24"/>
                <a:gd name="T70" fmla="*/ 6 w 219"/>
                <a:gd name="T71" fmla="*/ 15 h 24"/>
                <a:gd name="T72" fmla="*/ 4 w 219"/>
                <a:gd name="T73" fmla="*/ 15 h 24"/>
                <a:gd name="T74" fmla="*/ 1 w 219"/>
                <a:gd name="T75" fmla="*/ 16 h 24"/>
                <a:gd name="T76" fmla="*/ 0 w 219"/>
                <a:gd name="T77" fmla="*/ 20 h 24"/>
                <a:gd name="T78" fmla="*/ 1 w 219"/>
                <a:gd name="T79" fmla="*/ 23 h 24"/>
                <a:gd name="T80" fmla="*/ 4 w 219"/>
                <a:gd name="T81" fmla="*/ 24 h 24"/>
                <a:gd name="T82" fmla="*/ 2 w 219"/>
                <a:gd name="T83"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9" h="24">
                  <a:moveTo>
                    <a:pt x="2" y="24"/>
                  </a:moveTo>
                  <a:lnTo>
                    <a:pt x="4" y="24"/>
                  </a:lnTo>
                  <a:lnTo>
                    <a:pt x="18" y="23"/>
                  </a:lnTo>
                  <a:lnTo>
                    <a:pt x="32" y="22"/>
                  </a:lnTo>
                  <a:lnTo>
                    <a:pt x="47" y="21"/>
                  </a:lnTo>
                  <a:lnTo>
                    <a:pt x="63" y="20"/>
                  </a:lnTo>
                  <a:lnTo>
                    <a:pt x="79" y="19"/>
                  </a:lnTo>
                  <a:lnTo>
                    <a:pt x="95" y="17"/>
                  </a:lnTo>
                  <a:lnTo>
                    <a:pt x="112" y="15"/>
                  </a:lnTo>
                  <a:lnTo>
                    <a:pt x="128" y="15"/>
                  </a:lnTo>
                  <a:lnTo>
                    <a:pt x="143" y="15"/>
                  </a:lnTo>
                  <a:lnTo>
                    <a:pt x="158" y="13"/>
                  </a:lnTo>
                  <a:lnTo>
                    <a:pt x="171" y="13"/>
                  </a:lnTo>
                  <a:lnTo>
                    <a:pt x="184" y="13"/>
                  </a:lnTo>
                  <a:lnTo>
                    <a:pt x="195" y="12"/>
                  </a:lnTo>
                  <a:lnTo>
                    <a:pt x="206" y="11"/>
                  </a:lnTo>
                  <a:lnTo>
                    <a:pt x="214" y="12"/>
                  </a:lnTo>
                  <a:lnTo>
                    <a:pt x="219" y="12"/>
                  </a:lnTo>
                  <a:lnTo>
                    <a:pt x="219" y="3"/>
                  </a:lnTo>
                  <a:lnTo>
                    <a:pt x="214" y="3"/>
                  </a:lnTo>
                  <a:lnTo>
                    <a:pt x="206" y="1"/>
                  </a:lnTo>
                  <a:lnTo>
                    <a:pt x="195" y="0"/>
                  </a:lnTo>
                  <a:lnTo>
                    <a:pt x="184" y="1"/>
                  </a:lnTo>
                  <a:lnTo>
                    <a:pt x="171" y="1"/>
                  </a:lnTo>
                  <a:lnTo>
                    <a:pt x="158" y="4"/>
                  </a:lnTo>
                  <a:lnTo>
                    <a:pt x="143" y="4"/>
                  </a:lnTo>
                  <a:lnTo>
                    <a:pt x="128" y="4"/>
                  </a:lnTo>
                  <a:lnTo>
                    <a:pt x="112" y="6"/>
                  </a:lnTo>
                  <a:lnTo>
                    <a:pt x="95" y="8"/>
                  </a:lnTo>
                  <a:lnTo>
                    <a:pt x="79" y="9"/>
                  </a:lnTo>
                  <a:lnTo>
                    <a:pt x="63" y="11"/>
                  </a:lnTo>
                  <a:lnTo>
                    <a:pt x="47" y="12"/>
                  </a:lnTo>
                  <a:lnTo>
                    <a:pt x="32" y="13"/>
                  </a:lnTo>
                  <a:lnTo>
                    <a:pt x="18" y="14"/>
                  </a:lnTo>
                  <a:lnTo>
                    <a:pt x="4" y="15"/>
                  </a:lnTo>
                  <a:lnTo>
                    <a:pt x="6" y="15"/>
                  </a:lnTo>
                  <a:lnTo>
                    <a:pt x="4" y="15"/>
                  </a:lnTo>
                  <a:lnTo>
                    <a:pt x="1" y="16"/>
                  </a:lnTo>
                  <a:lnTo>
                    <a:pt x="0" y="20"/>
                  </a:lnTo>
                  <a:lnTo>
                    <a:pt x="1" y="23"/>
                  </a:lnTo>
                  <a:lnTo>
                    <a:pt x="4" y="24"/>
                  </a:lnTo>
                  <a:lnTo>
                    <a:pt x="2"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64" name="Freeform 296"/>
            <p:cNvSpPr>
              <a:spLocks/>
            </p:cNvSpPr>
            <p:nvPr/>
          </p:nvSpPr>
          <p:spPr bwMode="auto">
            <a:xfrm>
              <a:off x="2247" y="3664"/>
              <a:ext cx="68" cy="5"/>
            </a:xfrm>
            <a:custGeom>
              <a:avLst/>
              <a:gdLst>
                <a:gd name="T0" fmla="*/ 11 w 204"/>
                <a:gd name="T1" fmla="*/ 9 h 16"/>
                <a:gd name="T2" fmla="*/ 5 w 204"/>
                <a:gd name="T3" fmla="*/ 14 h 16"/>
                <a:gd name="T4" fmla="*/ 16 w 204"/>
                <a:gd name="T5" fmla="*/ 14 h 16"/>
                <a:gd name="T6" fmla="*/ 27 w 204"/>
                <a:gd name="T7" fmla="*/ 14 h 16"/>
                <a:gd name="T8" fmla="*/ 40 w 204"/>
                <a:gd name="T9" fmla="*/ 13 h 16"/>
                <a:gd name="T10" fmla="*/ 53 w 204"/>
                <a:gd name="T11" fmla="*/ 13 h 16"/>
                <a:gd name="T12" fmla="*/ 68 w 204"/>
                <a:gd name="T13" fmla="*/ 13 h 16"/>
                <a:gd name="T14" fmla="*/ 83 w 204"/>
                <a:gd name="T15" fmla="*/ 12 h 16"/>
                <a:gd name="T16" fmla="*/ 99 w 204"/>
                <a:gd name="T17" fmla="*/ 12 h 16"/>
                <a:gd name="T18" fmla="*/ 114 w 204"/>
                <a:gd name="T19" fmla="*/ 12 h 16"/>
                <a:gd name="T20" fmla="*/ 130 w 204"/>
                <a:gd name="T21" fmla="*/ 12 h 16"/>
                <a:gd name="T22" fmla="*/ 144 w 204"/>
                <a:gd name="T23" fmla="*/ 12 h 16"/>
                <a:gd name="T24" fmla="*/ 158 w 204"/>
                <a:gd name="T25" fmla="*/ 12 h 16"/>
                <a:gd name="T26" fmla="*/ 170 w 204"/>
                <a:gd name="T27" fmla="*/ 12 h 16"/>
                <a:gd name="T28" fmla="*/ 180 w 204"/>
                <a:gd name="T29" fmla="*/ 14 h 16"/>
                <a:gd name="T30" fmla="*/ 190 w 204"/>
                <a:gd name="T31" fmla="*/ 13 h 16"/>
                <a:gd name="T32" fmla="*/ 196 w 204"/>
                <a:gd name="T33" fmla="*/ 15 h 16"/>
                <a:gd name="T34" fmla="*/ 200 w 204"/>
                <a:gd name="T35" fmla="*/ 16 h 16"/>
                <a:gd name="T36" fmla="*/ 204 w 204"/>
                <a:gd name="T37" fmla="*/ 7 h 16"/>
                <a:gd name="T38" fmla="*/ 199 w 204"/>
                <a:gd name="T39" fmla="*/ 6 h 16"/>
                <a:gd name="T40" fmla="*/ 190 w 204"/>
                <a:gd name="T41" fmla="*/ 4 h 16"/>
                <a:gd name="T42" fmla="*/ 180 w 204"/>
                <a:gd name="T43" fmla="*/ 3 h 16"/>
                <a:gd name="T44" fmla="*/ 170 w 204"/>
                <a:gd name="T45" fmla="*/ 3 h 16"/>
                <a:gd name="T46" fmla="*/ 158 w 204"/>
                <a:gd name="T47" fmla="*/ 0 h 16"/>
                <a:gd name="T48" fmla="*/ 144 w 204"/>
                <a:gd name="T49" fmla="*/ 0 h 16"/>
                <a:gd name="T50" fmla="*/ 130 w 204"/>
                <a:gd name="T51" fmla="*/ 0 h 16"/>
                <a:gd name="T52" fmla="*/ 114 w 204"/>
                <a:gd name="T53" fmla="*/ 0 h 16"/>
                <a:gd name="T54" fmla="*/ 99 w 204"/>
                <a:gd name="T55" fmla="*/ 0 h 16"/>
                <a:gd name="T56" fmla="*/ 83 w 204"/>
                <a:gd name="T57" fmla="*/ 0 h 16"/>
                <a:gd name="T58" fmla="*/ 68 w 204"/>
                <a:gd name="T59" fmla="*/ 1 h 16"/>
                <a:gd name="T60" fmla="*/ 53 w 204"/>
                <a:gd name="T61" fmla="*/ 1 h 16"/>
                <a:gd name="T62" fmla="*/ 40 w 204"/>
                <a:gd name="T63" fmla="*/ 1 h 16"/>
                <a:gd name="T64" fmla="*/ 27 w 204"/>
                <a:gd name="T65" fmla="*/ 3 h 16"/>
                <a:gd name="T66" fmla="*/ 16 w 204"/>
                <a:gd name="T67" fmla="*/ 3 h 16"/>
                <a:gd name="T68" fmla="*/ 5 w 204"/>
                <a:gd name="T69" fmla="*/ 5 h 16"/>
                <a:gd name="T70" fmla="*/ 0 w 204"/>
                <a:gd name="T71" fmla="*/ 9 h 16"/>
                <a:gd name="T72" fmla="*/ 5 w 204"/>
                <a:gd name="T73" fmla="*/ 5 h 16"/>
                <a:gd name="T74" fmla="*/ 2 w 204"/>
                <a:gd name="T75" fmla="*/ 6 h 16"/>
                <a:gd name="T76" fmla="*/ 1 w 204"/>
                <a:gd name="T77" fmla="*/ 9 h 16"/>
                <a:gd name="T78" fmla="*/ 2 w 204"/>
                <a:gd name="T79" fmla="*/ 13 h 16"/>
                <a:gd name="T80" fmla="*/ 5 w 204"/>
                <a:gd name="T81" fmla="*/ 14 h 16"/>
                <a:gd name="T82" fmla="*/ 11 w 204"/>
                <a:gd name="T8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4" h="16">
                  <a:moveTo>
                    <a:pt x="11" y="9"/>
                  </a:moveTo>
                  <a:lnTo>
                    <a:pt x="5" y="14"/>
                  </a:lnTo>
                  <a:lnTo>
                    <a:pt x="16" y="14"/>
                  </a:lnTo>
                  <a:lnTo>
                    <a:pt x="27" y="14"/>
                  </a:lnTo>
                  <a:lnTo>
                    <a:pt x="40" y="13"/>
                  </a:lnTo>
                  <a:lnTo>
                    <a:pt x="53" y="13"/>
                  </a:lnTo>
                  <a:lnTo>
                    <a:pt x="68" y="13"/>
                  </a:lnTo>
                  <a:lnTo>
                    <a:pt x="83" y="12"/>
                  </a:lnTo>
                  <a:lnTo>
                    <a:pt x="99" y="12"/>
                  </a:lnTo>
                  <a:lnTo>
                    <a:pt x="114" y="12"/>
                  </a:lnTo>
                  <a:lnTo>
                    <a:pt x="130" y="12"/>
                  </a:lnTo>
                  <a:lnTo>
                    <a:pt x="144" y="12"/>
                  </a:lnTo>
                  <a:lnTo>
                    <a:pt x="158" y="12"/>
                  </a:lnTo>
                  <a:lnTo>
                    <a:pt x="170" y="12"/>
                  </a:lnTo>
                  <a:lnTo>
                    <a:pt x="180" y="14"/>
                  </a:lnTo>
                  <a:lnTo>
                    <a:pt x="190" y="13"/>
                  </a:lnTo>
                  <a:lnTo>
                    <a:pt x="196" y="15"/>
                  </a:lnTo>
                  <a:lnTo>
                    <a:pt x="200" y="16"/>
                  </a:lnTo>
                  <a:lnTo>
                    <a:pt x="204" y="7"/>
                  </a:lnTo>
                  <a:lnTo>
                    <a:pt x="199" y="6"/>
                  </a:lnTo>
                  <a:lnTo>
                    <a:pt x="190" y="4"/>
                  </a:lnTo>
                  <a:lnTo>
                    <a:pt x="180" y="3"/>
                  </a:lnTo>
                  <a:lnTo>
                    <a:pt x="170" y="3"/>
                  </a:lnTo>
                  <a:lnTo>
                    <a:pt x="158" y="0"/>
                  </a:lnTo>
                  <a:lnTo>
                    <a:pt x="144" y="0"/>
                  </a:lnTo>
                  <a:lnTo>
                    <a:pt x="130" y="0"/>
                  </a:lnTo>
                  <a:lnTo>
                    <a:pt x="114" y="0"/>
                  </a:lnTo>
                  <a:lnTo>
                    <a:pt x="99" y="0"/>
                  </a:lnTo>
                  <a:lnTo>
                    <a:pt x="83" y="0"/>
                  </a:lnTo>
                  <a:lnTo>
                    <a:pt x="68" y="1"/>
                  </a:lnTo>
                  <a:lnTo>
                    <a:pt x="53" y="1"/>
                  </a:lnTo>
                  <a:lnTo>
                    <a:pt x="40" y="1"/>
                  </a:lnTo>
                  <a:lnTo>
                    <a:pt x="27" y="3"/>
                  </a:lnTo>
                  <a:lnTo>
                    <a:pt x="16" y="3"/>
                  </a:lnTo>
                  <a:lnTo>
                    <a:pt x="5" y="5"/>
                  </a:lnTo>
                  <a:lnTo>
                    <a:pt x="0" y="9"/>
                  </a:lnTo>
                  <a:lnTo>
                    <a:pt x="5" y="5"/>
                  </a:lnTo>
                  <a:lnTo>
                    <a:pt x="2" y="6"/>
                  </a:lnTo>
                  <a:lnTo>
                    <a:pt x="1" y="9"/>
                  </a:lnTo>
                  <a:lnTo>
                    <a:pt x="2" y="13"/>
                  </a:lnTo>
                  <a:lnTo>
                    <a:pt x="5" y="14"/>
                  </a:lnTo>
                  <a:lnTo>
                    <a:pt x="11"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65" name="Freeform 297"/>
            <p:cNvSpPr>
              <a:spLocks/>
            </p:cNvSpPr>
            <p:nvPr/>
          </p:nvSpPr>
          <p:spPr bwMode="auto">
            <a:xfrm>
              <a:off x="2247" y="3667"/>
              <a:ext cx="4" cy="155"/>
            </a:xfrm>
            <a:custGeom>
              <a:avLst/>
              <a:gdLst>
                <a:gd name="T0" fmla="*/ 1 w 11"/>
                <a:gd name="T1" fmla="*/ 460 h 466"/>
                <a:gd name="T2" fmla="*/ 11 w 11"/>
                <a:gd name="T3" fmla="*/ 462 h 466"/>
                <a:gd name="T4" fmla="*/ 11 w 11"/>
                <a:gd name="T5" fmla="*/ 0 h 466"/>
                <a:gd name="T6" fmla="*/ 0 w 11"/>
                <a:gd name="T7" fmla="*/ 0 h 466"/>
                <a:gd name="T8" fmla="*/ 0 w 11"/>
                <a:gd name="T9" fmla="*/ 462 h 466"/>
                <a:gd name="T10" fmla="*/ 10 w 11"/>
                <a:gd name="T11" fmla="*/ 464 h 466"/>
                <a:gd name="T12" fmla="*/ 0 w 11"/>
                <a:gd name="T13" fmla="*/ 462 h 466"/>
                <a:gd name="T14" fmla="*/ 2 w 11"/>
                <a:gd name="T15" fmla="*/ 465 h 466"/>
                <a:gd name="T16" fmla="*/ 5 w 11"/>
                <a:gd name="T17" fmla="*/ 466 h 466"/>
                <a:gd name="T18" fmla="*/ 9 w 11"/>
                <a:gd name="T19" fmla="*/ 465 h 466"/>
                <a:gd name="T20" fmla="*/ 11 w 11"/>
                <a:gd name="T21" fmla="*/ 462 h 466"/>
                <a:gd name="T22" fmla="*/ 1 w 11"/>
                <a:gd name="T23" fmla="*/ 460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466">
                  <a:moveTo>
                    <a:pt x="1" y="460"/>
                  </a:moveTo>
                  <a:lnTo>
                    <a:pt x="11" y="462"/>
                  </a:lnTo>
                  <a:lnTo>
                    <a:pt x="11" y="0"/>
                  </a:lnTo>
                  <a:lnTo>
                    <a:pt x="0" y="0"/>
                  </a:lnTo>
                  <a:lnTo>
                    <a:pt x="0" y="462"/>
                  </a:lnTo>
                  <a:lnTo>
                    <a:pt x="10" y="464"/>
                  </a:lnTo>
                  <a:lnTo>
                    <a:pt x="0" y="462"/>
                  </a:lnTo>
                  <a:lnTo>
                    <a:pt x="2" y="465"/>
                  </a:lnTo>
                  <a:lnTo>
                    <a:pt x="5" y="466"/>
                  </a:lnTo>
                  <a:lnTo>
                    <a:pt x="9" y="465"/>
                  </a:lnTo>
                  <a:lnTo>
                    <a:pt x="11" y="462"/>
                  </a:lnTo>
                  <a:lnTo>
                    <a:pt x="1" y="46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66" name="Freeform 298"/>
            <p:cNvSpPr>
              <a:spLocks/>
            </p:cNvSpPr>
            <p:nvPr/>
          </p:nvSpPr>
          <p:spPr bwMode="auto">
            <a:xfrm>
              <a:off x="2247" y="3813"/>
              <a:ext cx="6" cy="9"/>
            </a:xfrm>
            <a:custGeom>
              <a:avLst/>
              <a:gdLst>
                <a:gd name="T0" fmla="*/ 15 w 17"/>
                <a:gd name="T1" fmla="*/ 0 h 25"/>
                <a:gd name="T2" fmla="*/ 16 w 17"/>
                <a:gd name="T3" fmla="*/ 0 h 25"/>
                <a:gd name="T4" fmla="*/ 9 w 17"/>
                <a:gd name="T5" fmla="*/ 3 h 25"/>
                <a:gd name="T6" fmla="*/ 5 w 17"/>
                <a:gd name="T7" fmla="*/ 8 h 25"/>
                <a:gd name="T8" fmla="*/ 3 w 17"/>
                <a:gd name="T9" fmla="*/ 13 h 25"/>
                <a:gd name="T10" fmla="*/ 0 w 17"/>
                <a:gd name="T11" fmla="*/ 21 h 25"/>
                <a:gd name="T12" fmla="*/ 9 w 17"/>
                <a:gd name="T13" fmla="*/ 25 h 25"/>
                <a:gd name="T14" fmla="*/ 12 w 17"/>
                <a:gd name="T15" fmla="*/ 17 h 25"/>
                <a:gd name="T16" fmla="*/ 15 w 17"/>
                <a:gd name="T17" fmla="*/ 13 h 25"/>
                <a:gd name="T18" fmla="*/ 16 w 17"/>
                <a:gd name="T19" fmla="*/ 10 h 25"/>
                <a:gd name="T20" fmla="*/ 16 w 17"/>
                <a:gd name="T21" fmla="*/ 9 h 25"/>
                <a:gd name="T22" fmla="*/ 17 w 17"/>
                <a:gd name="T23" fmla="*/ 9 h 25"/>
                <a:gd name="T24" fmla="*/ 15 w 17"/>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25">
                  <a:moveTo>
                    <a:pt x="15" y="0"/>
                  </a:moveTo>
                  <a:lnTo>
                    <a:pt x="16" y="0"/>
                  </a:lnTo>
                  <a:lnTo>
                    <a:pt x="9" y="3"/>
                  </a:lnTo>
                  <a:lnTo>
                    <a:pt x="5" y="8"/>
                  </a:lnTo>
                  <a:lnTo>
                    <a:pt x="3" y="13"/>
                  </a:lnTo>
                  <a:lnTo>
                    <a:pt x="0" y="21"/>
                  </a:lnTo>
                  <a:lnTo>
                    <a:pt x="9" y="25"/>
                  </a:lnTo>
                  <a:lnTo>
                    <a:pt x="12" y="17"/>
                  </a:lnTo>
                  <a:lnTo>
                    <a:pt x="15" y="13"/>
                  </a:lnTo>
                  <a:lnTo>
                    <a:pt x="16" y="10"/>
                  </a:lnTo>
                  <a:lnTo>
                    <a:pt x="16" y="9"/>
                  </a:lnTo>
                  <a:lnTo>
                    <a:pt x="17" y="9"/>
                  </a:lnTo>
                  <a:lnTo>
                    <a:pt x="1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67" name="Freeform 299"/>
            <p:cNvSpPr>
              <a:spLocks/>
            </p:cNvSpPr>
            <p:nvPr/>
          </p:nvSpPr>
          <p:spPr bwMode="auto">
            <a:xfrm>
              <a:off x="2252" y="3813"/>
              <a:ext cx="12" cy="3"/>
            </a:xfrm>
            <a:custGeom>
              <a:avLst/>
              <a:gdLst>
                <a:gd name="T0" fmla="*/ 34 w 34"/>
                <a:gd name="T1" fmla="*/ 2 h 11"/>
                <a:gd name="T2" fmla="*/ 34 w 34"/>
                <a:gd name="T3" fmla="*/ 2 h 11"/>
                <a:gd name="T4" fmla="*/ 27 w 34"/>
                <a:gd name="T5" fmla="*/ 1 h 11"/>
                <a:gd name="T6" fmla="*/ 17 w 34"/>
                <a:gd name="T7" fmla="*/ 0 h 11"/>
                <a:gd name="T8" fmla="*/ 8 w 34"/>
                <a:gd name="T9" fmla="*/ 1 h 11"/>
                <a:gd name="T10" fmla="*/ 0 w 34"/>
                <a:gd name="T11" fmla="*/ 2 h 11"/>
                <a:gd name="T12" fmla="*/ 2 w 34"/>
                <a:gd name="T13" fmla="*/ 11 h 11"/>
                <a:gd name="T14" fmla="*/ 8 w 34"/>
                <a:gd name="T15" fmla="*/ 10 h 11"/>
                <a:gd name="T16" fmla="*/ 17 w 34"/>
                <a:gd name="T17" fmla="*/ 11 h 11"/>
                <a:gd name="T18" fmla="*/ 27 w 34"/>
                <a:gd name="T19" fmla="*/ 10 h 11"/>
                <a:gd name="T20" fmla="*/ 32 w 34"/>
                <a:gd name="T21" fmla="*/ 11 h 11"/>
                <a:gd name="T22" fmla="*/ 32 w 34"/>
                <a:gd name="T23" fmla="*/ 11 h 11"/>
                <a:gd name="T24" fmla="*/ 34 w 34"/>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11">
                  <a:moveTo>
                    <a:pt x="34" y="2"/>
                  </a:moveTo>
                  <a:lnTo>
                    <a:pt x="34" y="2"/>
                  </a:lnTo>
                  <a:lnTo>
                    <a:pt x="27" y="1"/>
                  </a:lnTo>
                  <a:lnTo>
                    <a:pt x="17" y="0"/>
                  </a:lnTo>
                  <a:lnTo>
                    <a:pt x="8" y="1"/>
                  </a:lnTo>
                  <a:lnTo>
                    <a:pt x="0" y="2"/>
                  </a:lnTo>
                  <a:lnTo>
                    <a:pt x="2" y="11"/>
                  </a:lnTo>
                  <a:lnTo>
                    <a:pt x="8" y="10"/>
                  </a:lnTo>
                  <a:lnTo>
                    <a:pt x="17" y="11"/>
                  </a:lnTo>
                  <a:lnTo>
                    <a:pt x="27" y="10"/>
                  </a:lnTo>
                  <a:lnTo>
                    <a:pt x="32" y="11"/>
                  </a:lnTo>
                  <a:lnTo>
                    <a:pt x="32" y="11"/>
                  </a:lnTo>
                  <a:lnTo>
                    <a:pt x="34"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68" name="Freeform 300"/>
            <p:cNvSpPr>
              <a:spLocks/>
            </p:cNvSpPr>
            <p:nvPr/>
          </p:nvSpPr>
          <p:spPr bwMode="auto">
            <a:xfrm>
              <a:off x="2263" y="3813"/>
              <a:ext cx="5" cy="13"/>
            </a:xfrm>
            <a:custGeom>
              <a:avLst/>
              <a:gdLst>
                <a:gd name="T0" fmla="*/ 7 w 15"/>
                <a:gd name="T1" fmla="*/ 29 h 37"/>
                <a:gd name="T2" fmla="*/ 15 w 15"/>
                <a:gd name="T3" fmla="*/ 32 h 37"/>
                <a:gd name="T4" fmla="*/ 13 w 15"/>
                <a:gd name="T5" fmla="*/ 27 h 37"/>
                <a:gd name="T6" fmla="*/ 12 w 15"/>
                <a:gd name="T7" fmla="*/ 17 h 37"/>
                <a:gd name="T8" fmla="*/ 9 w 15"/>
                <a:gd name="T9" fmla="*/ 7 h 37"/>
                <a:gd name="T10" fmla="*/ 2 w 15"/>
                <a:gd name="T11" fmla="*/ 0 h 37"/>
                <a:gd name="T12" fmla="*/ 0 w 15"/>
                <a:gd name="T13" fmla="*/ 9 h 37"/>
                <a:gd name="T14" fmla="*/ 0 w 15"/>
                <a:gd name="T15" fmla="*/ 11 h 37"/>
                <a:gd name="T16" fmla="*/ 3 w 15"/>
                <a:gd name="T17" fmla="*/ 19 h 37"/>
                <a:gd name="T18" fmla="*/ 4 w 15"/>
                <a:gd name="T19" fmla="*/ 27 h 37"/>
                <a:gd name="T20" fmla="*/ 5 w 15"/>
                <a:gd name="T21" fmla="*/ 32 h 37"/>
                <a:gd name="T22" fmla="*/ 13 w 15"/>
                <a:gd name="T23" fmla="*/ 35 h 37"/>
                <a:gd name="T24" fmla="*/ 5 w 15"/>
                <a:gd name="T25" fmla="*/ 32 h 37"/>
                <a:gd name="T26" fmla="*/ 7 w 15"/>
                <a:gd name="T27" fmla="*/ 35 h 37"/>
                <a:gd name="T28" fmla="*/ 10 w 15"/>
                <a:gd name="T29" fmla="*/ 37 h 37"/>
                <a:gd name="T30" fmla="*/ 13 w 15"/>
                <a:gd name="T31" fmla="*/ 35 h 37"/>
                <a:gd name="T32" fmla="*/ 15 w 15"/>
                <a:gd name="T33" fmla="*/ 32 h 37"/>
                <a:gd name="T34" fmla="*/ 7 w 15"/>
                <a:gd name="T35" fmla="*/ 2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37">
                  <a:moveTo>
                    <a:pt x="7" y="29"/>
                  </a:moveTo>
                  <a:lnTo>
                    <a:pt x="15" y="32"/>
                  </a:lnTo>
                  <a:lnTo>
                    <a:pt x="13" y="27"/>
                  </a:lnTo>
                  <a:lnTo>
                    <a:pt x="12" y="17"/>
                  </a:lnTo>
                  <a:lnTo>
                    <a:pt x="9" y="7"/>
                  </a:lnTo>
                  <a:lnTo>
                    <a:pt x="2" y="0"/>
                  </a:lnTo>
                  <a:lnTo>
                    <a:pt x="0" y="9"/>
                  </a:lnTo>
                  <a:lnTo>
                    <a:pt x="0" y="11"/>
                  </a:lnTo>
                  <a:lnTo>
                    <a:pt x="3" y="19"/>
                  </a:lnTo>
                  <a:lnTo>
                    <a:pt x="4" y="27"/>
                  </a:lnTo>
                  <a:lnTo>
                    <a:pt x="5" y="32"/>
                  </a:lnTo>
                  <a:lnTo>
                    <a:pt x="13" y="35"/>
                  </a:lnTo>
                  <a:lnTo>
                    <a:pt x="5" y="32"/>
                  </a:lnTo>
                  <a:lnTo>
                    <a:pt x="7" y="35"/>
                  </a:lnTo>
                  <a:lnTo>
                    <a:pt x="10" y="37"/>
                  </a:lnTo>
                  <a:lnTo>
                    <a:pt x="13" y="35"/>
                  </a:lnTo>
                  <a:lnTo>
                    <a:pt x="15" y="32"/>
                  </a:lnTo>
                  <a:lnTo>
                    <a:pt x="7"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69" name="Freeform 301"/>
            <p:cNvSpPr>
              <a:spLocks/>
            </p:cNvSpPr>
            <p:nvPr/>
          </p:nvSpPr>
          <p:spPr bwMode="auto">
            <a:xfrm>
              <a:off x="2265" y="3820"/>
              <a:ext cx="5" cy="5"/>
            </a:xfrm>
            <a:custGeom>
              <a:avLst/>
              <a:gdLst>
                <a:gd name="T0" fmla="*/ 14 w 14"/>
                <a:gd name="T1" fmla="*/ 4 h 14"/>
                <a:gd name="T2" fmla="*/ 6 w 14"/>
                <a:gd name="T3" fmla="*/ 1 h 14"/>
                <a:gd name="T4" fmla="*/ 0 w 14"/>
                <a:gd name="T5" fmla="*/ 8 h 14"/>
                <a:gd name="T6" fmla="*/ 6 w 14"/>
                <a:gd name="T7" fmla="*/ 14 h 14"/>
                <a:gd name="T8" fmla="*/ 13 w 14"/>
                <a:gd name="T9" fmla="*/ 8 h 14"/>
                <a:gd name="T10" fmla="*/ 5 w 14"/>
                <a:gd name="T11" fmla="*/ 4 h 14"/>
                <a:gd name="T12" fmla="*/ 13 w 14"/>
                <a:gd name="T13" fmla="*/ 8 h 14"/>
                <a:gd name="T14" fmla="*/ 14 w 14"/>
                <a:gd name="T15" fmla="*/ 4 h 14"/>
                <a:gd name="T16" fmla="*/ 13 w 14"/>
                <a:gd name="T17" fmla="*/ 1 h 14"/>
                <a:gd name="T18" fmla="*/ 10 w 14"/>
                <a:gd name="T19" fmla="*/ 0 h 14"/>
                <a:gd name="T20" fmla="*/ 6 w 14"/>
                <a:gd name="T21" fmla="*/ 1 h 14"/>
                <a:gd name="T22" fmla="*/ 14 w 14"/>
                <a:gd name="T23"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4">
                  <a:moveTo>
                    <a:pt x="14" y="4"/>
                  </a:moveTo>
                  <a:lnTo>
                    <a:pt x="6" y="1"/>
                  </a:lnTo>
                  <a:lnTo>
                    <a:pt x="0" y="8"/>
                  </a:lnTo>
                  <a:lnTo>
                    <a:pt x="6" y="14"/>
                  </a:lnTo>
                  <a:lnTo>
                    <a:pt x="13" y="8"/>
                  </a:lnTo>
                  <a:lnTo>
                    <a:pt x="5" y="4"/>
                  </a:lnTo>
                  <a:lnTo>
                    <a:pt x="13" y="8"/>
                  </a:lnTo>
                  <a:lnTo>
                    <a:pt x="14" y="4"/>
                  </a:lnTo>
                  <a:lnTo>
                    <a:pt x="13" y="1"/>
                  </a:lnTo>
                  <a:lnTo>
                    <a:pt x="10" y="0"/>
                  </a:lnTo>
                  <a:lnTo>
                    <a:pt x="6" y="1"/>
                  </a:lnTo>
                  <a:lnTo>
                    <a:pt x="14"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70" name="Freeform 302"/>
            <p:cNvSpPr>
              <a:spLocks/>
            </p:cNvSpPr>
            <p:nvPr/>
          </p:nvSpPr>
          <p:spPr bwMode="auto">
            <a:xfrm>
              <a:off x="2267" y="3822"/>
              <a:ext cx="4" cy="9"/>
            </a:xfrm>
            <a:custGeom>
              <a:avLst/>
              <a:gdLst>
                <a:gd name="T0" fmla="*/ 4 w 13"/>
                <a:gd name="T1" fmla="*/ 21 h 28"/>
                <a:gd name="T2" fmla="*/ 13 w 13"/>
                <a:gd name="T3" fmla="*/ 23 h 28"/>
                <a:gd name="T4" fmla="*/ 9 w 13"/>
                <a:gd name="T5" fmla="*/ 0 h 28"/>
                <a:gd name="T6" fmla="*/ 0 w 13"/>
                <a:gd name="T7" fmla="*/ 0 h 28"/>
                <a:gd name="T8" fmla="*/ 4 w 13"/>
                <a:gd name="T9" fmla="*/ 23 h 28"/>
                <a:gd name="T10" fmla="*/ 13 w 13"/>
                <a:gd name="T11" fmla="*/ 25 h 28"/>
                <a:gd name="T12" fmla="*/ 4 w 13"/>
                <a:gd name="T13" fmla="*/ 23 h 28"/>
                <a:gd name="T14" fmla="*/ 5 w 13"/>
                <a:gd name="T15" fmla="*/ 27 h 28"/>
                <a:gd name="T16" fmla="*/ 8 w 13"/>
                <a:gd name="T17" fmla="*/ 28 h 28"/>
                <a:gd name="T18" fmla="*/ 12 w 13"/>
                <a:gd name="T19" fmla="*/ 27 h 28"/>
                <a:gd name="T20" fmla="*/ 13 w 13"/>
                <a:gd name="T21" fmla="*/ 23 h 28"/>
                <a:gd name="T22" fmla="*/ 4 w 13"/>
                <a:gd name="T23"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28">
                  <a:moveTo>
                    <a:pt x="4" y="21"/>
                  </a:moveTo>
                  <a:lnTo>
                    <a:pt x="13" y="23"/>
                  </a:lnTo>
                  <a:lnTo>
                    <a:pt x="9" y="0"/>
                  </a:lnTo>
                  <a:lnTo>
                    <a:pt x="0" y="0"/>
                  </a:lnTo>
                  <a:lnTo>
                    <a:pt x="4" y="23"/>
                  </a:lnTo>
                  <a:lnTo>
                    <a:pt x="13" y="25"/>
                  </a:lnTo>
                  <a:lnTo>
                    <a:pt x="4" y="23"/>
                  </a:lnTo>
                  <a:lnTo>
                    <a:pt x="5" y="27"/>
                  </a:lnTo>
                  <a:lnTo>
                    <a:pt x="8" y="28"/>
                  </a:lnTo>
                  <a:lnTo>
                    <a:pt x="12" y="27"/>
                  </a:lnTo>
                  <a:lnTo>
                    <a:pt x="13" y="23"/>
                  </a:lnTo>
                  <a:lnTo>
                    <a:pt x="4"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71" name="Freeform 303"/>
            <p:cNvSpPr>
              <a:spLocks/>
            </p:cNvSpPr>
            <p:nvPr/>
          </p:nvSpPr>
          <p:spPr bwMode="auto">
            <a:xfrm>
              <a:off x="2268" y="3816"/>
              <a:ext cx="9" cy="14"/>
            </a:xfrm>
            <a:custGeom>
              <a:avLst/>
              <a:gdLst>
                <a:gd name="T0" fmla="*/ 24 w 26"/>
                <a:gd name="T1" fmla="*/ 0 h 43"/>
                <a:gd name="T2" fmla="*/ 17 w 26"/>
                <a:gd name="T3" fmla="*/ 2 h 43"/>
                <a:gd name="T4" fmla="*/ 0 w 26"/>
                <a:gd name="T5" fmla="*/ 39 h 43"/>
                <a:gd name="T6" fmla="*/ 9 w 26"/>
                <a:gd name="T7" fmla="*/ 43 h 43"/>
                <a:gd name="T8" fmla="*/ 26 w 26"/>
                <a:gd name="T9" fmla="*/ 7 h 43"/>
                <a:gd name="T10" fmla="*/ 19 w 26"/>
                <a:gd name="T11" fmla="*/ 9 h 43"/>
                <a:gd name="T12" fmla="*/ 26 w 26"/>
                <a:gd name="T13" fmla="*/ 7 h 43"/>
                <a:gd name="T14" fmla="*/ 26 w 26"/>
                <a:gd name="T15" fmla="*/ 3 h 43"/>
                <a:gd name="T16" fmla="*/ 24 w 26"/>
                <a:gd name="T17" fmla="*/ 0 h 43"/>
                <a:gd name="T18" fmla="*/ 19 w 26"/>
                <a:gd name="T19" fmla="*/ 0 h 43"/>
                <a:gd name="T20" fmla="*/ 17 w 26"/>
                <a:gd name="T21" fmla="*/ 2 h 43"/>
                <a:gd name="T22" fmla="*/ 24 w 26"/>
                <a:gd name="T23"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43">
                  <a:moveTo>
                    <a:pt x="24" y="0"/>
                  </a:moveTo>
                  <a:lnTo>
                    <a:pt x="17" y="2"/>
                  </a:lnTo>
                  <a:lnTo>
                    <a:pt x="0" y="39"/>
                  </a:lnTo>
                  <a:lnTo>
                    <a:pt x="9" y="43"/>
                  </a:lnTo>
                  <a:lnTo>
                    <a:pt x="26" y="7"/>
                  </a:lnTo>
                  <a:lnTo>
                    <a:pt x="19" y="9"/>
                  </a:lnTo>
                  <a:lnTo>
                    <a:pt x="26" y="7"/>
                  </a:lnTo>
                  <a:lnTo>
                    <a:pt x="26" y="3"/>
                  </a:lnTo>
                  <a:lnTo>
                    <a:pt x="24" y="0"/>
                  </a:lnTo>
                  <a:lnTo>
                    <a:pt x="19" y="0"/>
                  </a:lnTo>
                  <a:lnTo>
                    <a:pt x="17" y="2"/>
                  </a:lnTo>
                  <a:lnTo>
                    <a:pt x="2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72" name="Freeform 304"/>
            <p:cNvSpPr>
              <a:spLocks/>
            </p:cNvSpPr>
            <p:nvPr/>
          </p:nvSpPr>
          <p:spPr bwMode="auto">
            <a:xfrm>
              <a:off x="2275" y="3816"/>
              <a:ext cx="14" cy="10"/>
            </a:xfrm>
            <a:custGeom>
              <a:avLst/>
              <a:gdLst>
                <a:gd name="T0" fmla="*/ 33 w 42"/>
                <a:gd name="T1" fmla="*/ 27 h 30"/>
                <a:gd name="T2" fmla="*/ 40 w 42"/>
                <a:gd name="T3" fmla="*/ 20 h 30"/>
                <a:gd name="T4" fmla="*/ 5 w 42"/>
                <a:gd name="T5" fmla="*/ 0 h 30"/>
                <a:gd name="T6" fmla="*/ 0 w 42"/>
                <a:gd name="T7" fmla="*/ 9 h 30"/>
                <a:gd name="T8" fmla="*/ 36 w 42"/>
                <a:gd name="T9" fmla="*/ 30 h 30"/>
                <a:gd name="T10" fmla="*/ 42 w 42"/>
                <a:gd name="T11" fmla="*/ 23 h 30"/>
                <a:gd name="T12" fmla="*/ 36 w 42"/>
                <a:gd name="T13" fmla="*/ 30 h 30"/>
                <a:gd name="T14" fmla="*/ 39 w 42"/>
                <a:gd name="T15" fmla="*/ 30 h 30"/>
                <a:gd name="T16" fmla="*/ 42 w 42"/>
                <a:gd name="T17" fmla="*/ 26 h 30"/>
                <a:gd name="T18" fmla="*/ 42 w 42"/>
                <a:gd name="T19" fmla="*/ 23 h 30"/>
                <a:gd name="T20" fmla="*/ 40 w 42"/>
                <a:gd name="T21" fmla="*/ 20 h 30"/>
                <a:gd name="T22" fmla="*/ 33 w 42"/>
                <a:gd name="T23" fmla="*/ 2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30">
                  <a:moveTo>
                    <a:pt x="33" y="27"/>
                  </a:moveTo>
                  <a:lnTo>
                    <a:pt x="40" y="20"/>
                  </a:lnTo>
                  <a:lnTo>
                    <a:pt x="5" y="0"/>
                  </a:lnTo>
                  <a:lnTo>
                    <a:pt x="0" y="9"/>
                  </a:lnTo>
                  <a:lnTo>
                    <a:pt x="36" y="30"/>
                  </a:lnTo>
                  <a:lnTo>
                    <a:pt x="42" y="23"/>
                  </a:lnTo>
                  <a:lnTo>
                    <a:pt x="36" y="30"/>
                  </a:lnTo>
                  <a:lnTo>
                    <a:pt x="39" y="30"/>
                  </a:lnTo>
                  <a:lnTo>
                    <a:pt x="42" y="26"/>
                  </a:lnTo>
                  <a:lnTo>
                    <a:pt x="42" y="23"/>
                  </a:lnTo>
                  <a:lnTo>
                    <a:pt x="40" y="20"/>
                  </a:lnTo>
                  <a:lnTo>
                    <a:pt x="33" y="2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73" name="Freeform 305"/>
            <p:cNvSpPr>
              <a:spLocks/>
            </p:cNvSpPr>
            <p:nvPr/>
          </p:nvSpPr>
          <p:spPr bwMode="auto">
            <a:xfrm>
              <a:off x="2283" y="3818"/>
              <a:ext cx="6" cy="7"/>
            </a:xfrm>
            <a:custGeom>
              <a:avLst/>
              <a:gdLst>
                <a:gd name="T0" fmla="*/ 4 w 17"/>
                <a:gd name="T1" fmla="*/ 0 h 19"/>
                <a:gd name="T2" fmla="*/ 0 w 17"/>
                <a:gd name="T3" fmla="*/ 7 h 19"/>
                <a:gd name="T4" fmla="*/ 8 w 17"/>
                <a:gd name="T5" fmla="*/ 19 h 19"/>
                <a:gd name="T6" fmla="*/ 17 w 17"/>
                <a:gd name="T7" fmla="*/ 15 h 19"/>
                <a:gd name="T8" fmla="*/ 9 w 17"/>
                <a:gd name="T9" fmla="*/ 2 h 19"/>
                <a:gd name="T10" fmla="*/ 6 w 17"/>
                <a:gd name="T11" fmla="*/ 9 h 19"/>
                <a:gd name="T12" fmla="*/ 9 w 17"/>
                <a:gd name="T13" fmla="*/ 2 h 19"/>
                <a:gd name="T14" fmla="*/ 7 w 17"/>
                <a:gd name="T15" fmla="*/ 0 h 19"/>
                <a:gd name="T16" fmla="*/ 4 w 17"/>
                <a:gd name="T17" fmla="*/ 0 h 19"/>
                <a:gd name="T18" fmla="*/ 0 w 17"/>
                <a:gd name="T19" fmla="*/ 3 h 19"/>
                <a:gd name="T20" fmla="*/ 0 w 17"/>
                <a:gd name="T21" fmla="*/ 7 h 19"/>
                <a:gd name="T22" fmla="*/ 4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4" y="0"/>
                  </a:moveTo>
                  <a:lnTo>
                    <a:pt x="0" y="7"/>
                  </a:lnTo>
                  <a:lnTo>
                    <a:pt x="8" y="19"/>
                  </a:lnTo>
                  <a:lnTo>
                    <a:pt x="17" y="15"/>
                  </a:lnTo>
                  <a:lnTo>
                    <a:pt x="9" y="2"/>
                  </a:lnTo>
                  <a:lnTo>
                    <a:pt x="6" y="9"/>
                  </a:lnTo>
                  <a:lnTo>
                    <a:pt x="9" y="2"/>
                  </a:lnTo>
                  <a:lnTo>
                    <a:pt x="7" y="0"/>
                  </a:lnTo>
                  <a:lnTo>
                    <a:pt x="4" y="0"/>
                  </a:lnTo>
                  <a:lnTo>
                    <a:pt x="0" y="3"/>
                  </a:lnTo>
                  <a:lnTo>
                    <a:pt x="0" y="7"/>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74" name="Freeform 306"/>
            <p:cNvSpPr>
              <a:spLocks/>
            </p:cNvSpPr>
            <p:nvPr/>
          </p:nvSpPr>
          <p:spPr bwMode="auto">
            <a:xfrm>
              <a:off x="2284" y="3816"/>
              <a:ext cx="13" cy="5"/>
            </a:xfrm>
            <a:custGeom>
              <a:avLst/>
              <a:gdLst>
                <a:gd name="T0" fmla="*/ 38 w 38"/>
                <a:gd name="T1" fmla="*/ 1 h 15"/>
                <a:gd name="T2" fmla="*/ 38 w 38"/>
                <a:gd name="T3" fmla="*/ 1 h 15"/>
                <a:gd name="T4" fmla="*/ 32 w 38"/>
                <a:gd name="T5" fmla="*/ 0 h 15"/>
                <a:gd name="T6" fmla="*/ 27 w 38"/>
                <a:gd name="T7" fmla="*/ 0 h 15"/>
                <a:gd name="T8" fmla="*/ 21 w 38"/>
                <a:gd name="T9" fmla="*/ 1 h 15"/>
                <a:gd name="T10" fmla="*/ 16 w 38"/>
                <a:gd name="T11" fmla="*/ 2 h 15"/>
                <a:gd name="T12" fmla="*/ 9 w 38"/>
                <a:gd name="T13" fmla="*/ 4 h 15"/>
                <a:gd name="T14" fmla="*/ 4 w 38"/>
                <a:gd name="T15" fmla="*/ 5 h 15"/>
                <a:gd name="T16" fmla="*/ 1 w 38"/>
                <a:gd name="T17" fmla="*/ 6 h 15"/>
                <a:gd name="T18" fmla="*/ 0 w 38"/>
                <a:gd name="T19" fmla="*/ 6 h 15"/>
                <a:gd name="T20" fmla="*/ 2 w 38"/>
                <a:gd name="T21" fmla="*/ 15 h 15"/>
                <a:gd name="T22" fmla="*/ 3 w 38"/>
                <a:gd name="T23" fmla="*/ 15 h 15"/>
                <a:gd name="T24" fmla="*/ 7 w 38"/>
                <a:gd name="T25" fmla="*/ 14 h 15"/>
                <a:gd name="T26" fmla="*/ 11 w 38"/>
                <a:gd name="T27" fmla="*/ 13 h 15"/>
                <a:gd name="T28" fmla="*/ 16 w 38"/>
                <a:gd name="T29" fmla="*/ 12 h 15"/>
                <a:gd name="T30" fmla="*/ 21 w 38"/>
                <a:gd name="T31" fmla="*/ 10 h 15"/>
                <a:gd name="T32" fmla="*/ 27 w 38"/>
                <a:gd name="T33" fmla="*/ 9 h 15"/>
                <a:gd name="T34" fmla="*/ 32 w 38"/>
                <a:gd name="T35" fmla="*/ 9 h 15"/>
                <a:gd name="T36" fmla="*/ 33 w 38"/>
                <a:gd name="T37" fmla="*/ 10 h 15"/>
                <a:gd name="T38" fmla="*/ 33 w 38"/>
                <a:gd name="T39" fmla="*/ 10 h 15"/>
                <a:gd name="T40" fmla="*/ 38 w 38"/>
                <a:gd name="T41"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15">
                  <a:moveTo>
                    <a:pt x="38" y="1"/>
                  </a:moveTo>
                  <a:lnTo>
                    <a:pt x="38" y="1"/>
                  </a:lnTo>
                  <a:lnTo>
                    <a:pt x="32" y="0"/>
                  </a:lnTo>
                  <a:lnTo>
                    <a:pt x="27" y="0"/>
                  </a:lnTo>
                  <a:lnTo>
                    <a:pt x="21" y="1"/>
                  </a:lnTo>
                  <a:lnTo>
                    <a:pt x="16" y="2"/>
                  </a:lnTo>
                  <a:lnTo>
                    <a:pt x="9" y="4"/>
                  </a:lnTo>
                  <a:lnTo>
                    <a:pt x="4" y="5"/>
                  </a:lnTo>
                  <a:lnTo>
                    <a:pt x="1" y="6"/>
                  </a:lnTo>
                  <a:lnTo>
                    <a:pt x="0" y="6"/>
                  </a:lnTo>
                  <a:lnTo>
                    <a:pt x="2" y="15"/>
                  </a:lnTo>
                  <a:lnTo>
                    <a:pt x="3" y="15"/>
                  </a:lnTo>
                  <a:lnTo>
                    <a:pt x="7" y="14"/>
                  </a:lnTo>
                  <a:lnTo>
                    <a:pt x="11" y="13"/>
                  </a:lnTo>
                  <a:lnTo>
                    <a:pt x="16" y="12"/>
                  </a:lnTo>
                  <a:lnTo>
                    <a:pt x="21" y="10"/>
                  </a:lnTo>
                  <a:lnTo>
                    <a:pt x="27" y="9"/>
                  </a:lnTo>
                  <a:lnTo>
                    <a:pt x="32" y="9"/>
                  </a:lnTo>
                  <a:lnTo>
                    <a:pt x="33" y="10"/>
                  </a:lnTo>
                  <a:lnTo>
                    <a:pt x="33" y="10"/>
                  </a:lnTo>
                  <a:lnTo>
                    <a:pt x="3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75" name="Freeform 307"/>
            <p:cNvSpPr>
              <a:spLocks/>
            </p:cNvSpPr>
            <p:nvPr/>
          </p:nvSpPr>
          <p:spPr bwMode="auto">
            <a:xfrm>
              <a:off x="2295" y="3817"/>
              <a:ext cx="4" cy="7"/>
            </a:xfrm>
            <a:custGeom>
              <a:avLst/>
              <a:gdLst>
                <a:gd name="T0" fmla="*/ 2 w 11"/>
                <a:gd name="T1" fmla="*/ 14 h 22"/>
                <a:gd name="T2" fmla="*/ 10 w 11"/>
                <a:gd name="T3" fmla="*/ 17 h 22"/>
                <a:gd name="T4" fmla="*/ 11 w 11"/>
                <a:gd name="T5" fmla="*/ 16 h 22"/>
                <a:gd name="T6" fmla="*/ 10 w 11"/>
                <a:gd name="T7" fmla="*/ 12 h 22"/>
                <a:gd name="T8" fmla="*/ 9 w 11"/>
                <a:gd name="T9" fmla="*/ 6 h 22"/>
                <a:gd name="T10" fmla="*/ 5 w 11"/>
                <a:gd name="T11" fmla="*/ 0 h 22"/>
                <a:gd name="T12" fmla="*/ 0 w 11"/>
                <a:gd name="T13" fmla="*/ 9 h 22"/>
                <a:gd name="T14" fmla="*/ 0 w 11"/>
                <a:gd name="T15" fmla="*/ 11 h 22"/>
                <a:gd name="T16" fmla="*/ 1 w 11"/>
                <a:gd name="T17" fmla="*/ 12 h 22"/>
                <a:gd name="T18" fmla="*/ 0 w 11"/>
                <a:gd name="T19" fmla="*/ 16 h 22"/>
                <a:gd name="T20" fmla="*/ 1 w 11"/>
                <a:gd name="T21" fmla="*/ 17 h 22"/>
                <a:gd name="T22" fmla="*/ 9 w 11"/>
                <a:gd name="T23" fmla="*/ 21 h 22"/>
                <a:gd name="T24" fmla="*/ 1 w 11"/>
                <a:gd name="T25" fmla="*/ 17 h 22"/>
                <a:gd name="T26" fmla="*/ 2 w 11"/>
                <a:gd name="T27" fmla="*/ 21 h 22"/>
                <a:gd name="T28" fmla="*/ 6 w 11"/>
                <a:gd name="T29" fmla="*/ 22 h 22"/>
                <a:gd name="T30" fmla="*/ 9 w 11"/>
                <a:gd name="T31" fmla="*/ 21 h 22"/>
                <a:gd name="T32" fmla="*/ 10 w 11"/>
                <a:gd name="T33" fmla="*/ 17 h 22"/>
                <a:gd name="T34" fmla="*/ 2 w 11"/>
                <a:gd name="T35" fmla="*/ 1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22">
                  <a:moveTo>
                    <a:pt x="2" y="14"/>
                  </a:moveTo>
                  <a:lnTo>
                    <a:pt x="10" y="17"/>
                  </a:lnTo>
                  <a:lnTo>
                    <a:pt x="11" y="16"/>
                  </a:lnTo>
                  <a:lnTo>
                    <a:pt x="10" y="12"/>
                  </a:lnTo>
                  <a:lnTo>
                    <a:pt x="9" y="6"/>
                  </a:lnTo>
                  <a:lnTo>
                    <a:pt x="5" y="0"/>
                  </a:lnTo>
                  <a:lnTo>
                    <a:pt x="0" y="9"/>
                  </a:lnTo>
                  <a:lnTo>
                    <a:pt x="0" y="11"/>
                  </a:lnTo>
                  <a:lnTo>
                    <a:pt x="1" y="12"/>
                  </a:lnTo>
                  <a:lnTo>
                    <a:pt x="0" y="16"/>
                  </a:lnTo>
                  <a:lnTo>
                    <a:pt x="1" y="17"/>
                  </a:lnTo>
                  <a:lnTo>
                    <a:pt x="9" y="21"/>
                  </a:lnTo>
                  <a:lnTo>
                    <a:pt x="1" y="17"/>
                  </a:lnTo>
                  <a:lnTo>
                    <a:pt x="2" y="21"/>
                  </a:lnTo>
                  <a:lnTo>
                    <a:pt x="6" y="22"/>
                  </a:lnTo>
                  <a:lnTo>
                    <a:pt x="9" y="21"/>
                  </a:lnTo>
                  <a:lnTo>
                    <a:pt x="10" y="17"/>
                  </a:lnTo>
                  <a:lnTo>
                    <a:pt x="2"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76" name="Freeform 308"/>
            <p:cNvSpPr>
              <a:spLocks/>
            </p:cNvSpPr>
            <p:nvPr/>
          </p:nvSpPr>
          <p:spPr bwMode="auto">
            <a:xfrm>
              <a:off x="2296" y="3810"/>
              <a:ext cx="6" cy="14"/>
            </a:xfrm>
            <a:custGeom>
              <a:avLst/>
              <a:gdLst>
                <a:gd name="T0" fmla="*/ 15 w 19"/>
                <a:gd name="T1" fmla="*/ 1 h 40"/>
                <a:gd name="T2" fmla="*/ 8 w 19"/>
                <a:gd name="T3" fmla="*/ 6 h 40"/>
                <a:gd name="T4" fmla="*/ 8 w 19"/>
                <a:gd name="T5" fmla="*/ 9 h 40"/>
                <a:gd name="T6" fmla="*/ 7 w 19"/>
                <a:gd name="T7" fmla="*/ 17 h 40"/>
                <a:gd name="T8" fmla="*/ 4 w 19"/>
                <a:gd name="T9" fmla="*/ 27 h 40"/>
                <a:gd name="T10" fmla="*/ 0 w 19"/>
                <a:gd name="T11" fmla="*/ 33 h 40"/>
                <a:gd name="T12" fmla="*/ 7 w 19"/>
                <a:gd name="T13" fmla="*/ 40 h 40"/>
                <a:gd name="T14" fmla="*/ 13 w 19"/>
                <a:gd name="T15" fmla="*/ 30 h 40"/>
                <a:gd name="T16" fmla="*/ 16 w 19"/>
                <a:gd name="T17" fmla="*/ 19 h 40"/>
                <a:gd name="T18" fmla="*/ 17 w 19"/>
                <a:gd name="T19" fmla="*/ 9 h 40"/>
                <a:gd name="T20" fmla="*/ 17 w 19"/>
                <a:gd name="T21" fmla="*/ 6 h 40"/>
                <a:gd name="T22" fmla="*/ 11 w 19"/>
                <a:gd name="T23" fmla="*/ 10 h 40"/>
                <a:gd name="T24" fmla="*/ 19 w 19"/>
                <a:gd name="T25" fmla="*/ 6 h 40"/>
                <a:gd name="T26" fmla="*/ 16 w 19"/>
                <a:gd name="T27" fmla="*/ 2 h 40"/>
                <a:gd name="T28" fmla="*/ 13 w 19"/>
                <a:gd name="T29" fmla="*/ 0 h 40"/>
                <a:gd name="T30" fmla="*/ 9 w 19"/>
                <a:gd name="T31" fmla="*/ 2 h 40"/>
                <a:gd name="T32" fmla="*/ 7 w 19"/>
                <a:gd name="T33" fmla="*/ 6 h 40"/>
                <a:gd name="T34" fmla="*/ 15 w 19"/>
                <a:gd name="T35" fmla="*/ 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40">
                  <a:moveTo>
                    <a:pt x="15" y="1"/>
                  </a:moveTo>
                  <a:lnTo>
                    <a:pt x="8" y="6"/>
                  </a:lnTo>
                  <a:lnTo>
                    <a:pt x="8" y="9"/>
                  </a:lnTo>
                  <a:lnTo>
                    <a:pt x="7" y="17"/>
                  </a:lnTo>
                  <a:lnTo>
                    <a:pt x="4" y="27"/>
                  </a:lnTo>
                  <a:lnTo>
                    <a:pt x="0" y="33"/>
                  </a:lnTo>
                  <a:lnTo>
                    <a:pt x="7" y="40"/>
                  </a:lnTo>
                  <a:lnTo>
                    <a:pt x="13" y="30"/>
                  </a:lnTo>
                  <a:lnTo>
                    <a:pt x="16" y="19"/>
                  </a:lnTo>
                  <a:lnTo>
                    <a:pt x="17" y="9"/>
                  </a:lnTo>
                  <a:lnTo>
                    <a:pt x="17" y="6"/>
                  </a:lnTo>
                  <a:lnTo>
                    <a:pt x="11" y="10"/>
                  </a:lnTo>
                  <a:lnTo>
                    <a:pt x="19" y="6"/>
                  </a:lnTo>
                  <a:lnTo>
                    <a:pt x="16" y="2"/>
                  </a:lnTo>
                  <a:lnTo>
                    <a:pt x="13" y="0"/>
                  </a:lnTo>
                  <a:lnTo>
                    <a:pt x="9" y="2"/>
                  </a:lnTo>
                  <a:lnTo>
                    <a:pt x="7" y="6"/>
                  </a:lnTo>
                  <a:lnTo>
                    <a:pt x="15"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77" name="Freeform 309"/>
            <p:cNvSpPr>
              <a:spLocks/>
            </p:cNvSpPr>
            <p:nvPr/>
          </p:nvSpPr>
          <p:spPr bwMode="auto">
            <a:xfrm>
              <a:off x="2300" y="3811"/>
              <a:ext cx="6" cy="5"/>
            </a:xfrm>
            <a:custGeom>
              <a:avLst/>
              <a:gdLst>
                <a:gd name="T0" fmla="*/ 9 w 18"/>
                <a:gd name="T1" fmla="*/ 11 h 16"/>
                <a:gd name="T2" fmla="*/ 16 w 18"/>
                <a:gd name="T3" fmla="*/ 7 h 16"/>
                <a:gd name="T4" fmla="*/ 4 w 18"/>
                <a:gd name="T5" fmla="*/ 0 h 16"/>
                <a:gd name="T6" fmla="*/ 0 w 18"/>
                <a:gd name="T7" fmla="*/ 9 h 16"/>
                <a:gd name="T8" fmla="*/ 11 w 18"/>
                <a:gd name="T9" fmla="*/ 16 h 16"/>
                <a:gd name="T10" fmla="*/ 18 w 18"/>
                <a:gd name="T11" fmla="*/ 11 h 16"/>
                <a:gd name="T12" fmla="*/ 11 w 18"/>
                <a:gd name="T13" fmla="*/ 16 h 16"/>
                <a:gd name="T14" fmla="*/ 14 w 18"/>
                <a:gd name="T15" fmla="*/ 16 h 16"/>
                <a:gd name="T16" fmla="*/ 18 w 18"/>
                <a:gd name="T17" fmla="*/ 13 h 16"/>
                <a:gd name="T18" fmla="*/ 18 w 18"/>
                <a:gd name="T19" fmla="*/ 9 h 16"/>
                <a:gd name="T20" fmla="*/ 16 w 18"/>
                <a:gd name="T21" fmla="*/ 7 h 16"/>
                <a:gd name="T22" fmla="*/ 9 w 18"/>
                <a:gd name="T23"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6">
                  <a:moveTo>
                    <a:pt x="9" y="11"/>
                  </a:moveTo>
                  <a:lnTo>
                    <a:pt x="16" y="7"/>
                  </a:lnTo>
                  <a:lnTo>
                    <a:pt x="4" y="0"/>
                  </a:lnTo>
                  <a:lnTo>
                    <a:pt x="0" y="9"/>
                  </a:lnTo>
                  <a:lnTo>
                    <a:pt x="11" y="16"/>
                  </a:lnTo>
                  <a:lnTo>
                    <a:pt x="18" y="11"/>
                  </a:lnTo>
                  <a:lnTo>
                    <a:pt x="11" y="16"/>
                  </a:lnTo>
                  <a:lnTo>
                    <a:pt x="14" y="16"/>
                  </a:lnTo>
                  <a:lnTo>
                    <a:pt x="18" y="13"/>
                  </a:lnTo>
                  <a:lnTo>
                    <a:pt x="18" y="9"/>
                  </a:lnTo>
                  <a:lnTo>
                    <a:pt x="16" y="7"/>
                  </a:lnTo>
                  <a:lnTo>
                    <a:pt x="9"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78" name="Freeform 310"/>
            <p:cNvSpPr>
              <a:spLocks/>
            </p:cNvSpPr>
            <p:nvPr/>
          </p:nvSpPr>
          <p:spPr bwMode="auto">
            <a:xfrm>
              <a:off x="2301" y="3801"/>
              <a:ext cx="5" cy="13"/>
            </a:xfrm>
            <a:custGeom>
              <a:avLst/>
              <a:gdLst>
                <a:gd name="T0" fmla="*/ 4 w 13"/>
                <a:gd name="T1" fmla="*/ 0 h 40"/>
                <a:gd name="T2" fmla="*/ 4 w 13"/>
                <a:gd name="T3" fmla="*/ 0 h 40"/>
                <a:gd name="T4" fmla="*/ 0 w 13"/>
                <a:gd name="T5" fmla="*/ 12 h 40"/>
                <a:gd name="T6" fmla="*/ 1 w 13"/>
                <a:gd name="T7" fmla="*/ 24 h 40"/>
                <a:gd name="T8" fmla="*/ 3 w 13"/>
                <a:gd name="T9" fmla="*/ 36 h 40"/>
                <a:gd name="T10" fmla="*/ 4 w 13"/>
                <a:gd name="T11" fmla="*/ 40 h 40"/>
                <a:gd name="T12" fmla="*/ 13 w 13"/>
                <a:gd name="T13" fmla="*/ 40 h 40"/>
                <a:gd name="T14" fmla="*/ 12 w 13"/>
                <a:gd name="T15" fmla="*/ 36 h 40"/>
                <a:gd name="T16" fmla="*/ 13 w 13"/>
                <a:gd name="T17" fmla="*/ 24 h 40"/>
                <a:gd name="T18" fmla="*/ 12 w 13"/>
                <a:gd name="T19" fmla="*/ 12 h 40"/>
                <a:gd name="T20" fmla="*/ 13 w 13"/>
                <a:gd name="T21" fmla="*/ 5 h 40"/>
                <a:gd name="T22" fmla="*/ 13 w 13"/>
                <a:gd name="T23" fmla="*/ 5 h 40"/>
                <a:gd name="T24" fmla="*/ 4 w 13"/>
                <a:gd name="T25"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40">
                  <a:moveTo>
                    <a:pt x="4" y="0"/>
                  </a:moveTo>
                  <a:lnTo>
                    <a:pt x="4" y="0"/>
                  </a:lnTo>
                  <a:lnTo>
                    <a:pt x="0" y="12"/>
                  </a:lnTo>
                  <a:lnTo>
                    <a:pt x="1" y="24"/>
                  </a:lnTo>
                  <a:lnTo>
                    <a:pt x="3" y="36"/>
                  </a:lnTo>
                  <a:lnTo>
                    <a:pt x="4" y="40"/>
                  </a:lnTo>
                  <a:lnTo>
                    <a:pt x="13" y="40"/>
                  </a:lnTo>
                  <a:lnTo>
                    <a:pt x="12" y="36"/>
                  </a:lnTo>
                  <a:lnTo>
                    <a:pt x="13" y="24"/>
                  </a:lnTo>
                  <a:lnTo>
                    <a:pt x="12" y="12"/>
                  </a:lnTo>
                  <a:lnTo>
                    <a:pt x="13" y="5"/>
                  </a:lnTo>
                  <a:lnTo>
                    <a:pt x="13" y="5"/>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79" name="Freeform 311"/>
            <p:cNvSpPr>
              <a:spLocks/>
            </p:cNvSpPr>
            <p:nvPr/>
          </p:nvSpPr>
          <p:spPr bwMode="auto">
            <a:xfrm>
              <a:off x="2303" y="3791"/>
              <a:ext cx="13" cy="12"/>
            </a:xfrm>
            <a:custGeom>
              <a:avLst/>
              <a:gdLst>
                <a:gd name="T0" fmla="*/ 40 w 40"/>
                <a:gd name="T1" fmla="*/ 0 h 36"/>
                <a:gd name="T2" fmla="*/ 40 w 40"/>
                <a:gd name="T3" fmla="*/ 0 h 36"/>
                <a:gd name="T4" fmla="*/ 35 w 40"/>
                <a:gd name="T5" fmla="*/ 3 h 36"/>
                <a:gd name="T6" fmla="*/ 29 w 40"/>
                <a:gd name="T7" fmla="*/ 5 h 36"/>
                <a:gd name="T8" fmla="*/ 25 w 40"/>
                <a:gd name="T9" fmla="*/ 8 h 36"/>
                <a:gd name="T10" fmla="*/ 19 w 40"/>
                <a:gd name="T11" fmla="*/ 12 h 36"/>
                <a:gd name="T12" fmla="*/ 12 w 40"/>
                <a:gd name="T13" fmla="*/ 18 h 36"/>
                <a:gd name="T14" fmla="*/ 8 w 40"/>
                <a:gd name="T15" fmla="*/ 22 h 36"/>
                <a:gd name="T16" fmla="*/ 3 w 40"/>
                <a:gd name="T17" fmla="*/ 27 h 36"/>
                <a:gd name="T18" fmla="*/ 0 w 40"/>
                <a:gd name="T19" fmla="*/ 31 h 36"/>
                <a:gd name="T20" fmla="*/ 9 w 40"/>
                <a:gd name="T21" fmla="*/ 36 h 36"/>
                <a:gd name="T22" fmla="*/ 10 w 40"/>
                <a:gd name="T23" fmla="*/ 34 h 36"/>
                <a:gd name="T24" fmla="*/ 15 w 40"/>
                <a:gd name="T25" fmla="*/ 29 h 36"/>
                <a:gd name="T26" fmla="*/ 19 w 40"/>
                <a:gd name="T27" fmla="*/ 24 h 36"/>
                <a:gd name="T28" fmla="*/ 24 w 40"/>
                <a:gd name="T29" fmla="*/ 21 h 36"/>
                <a:gd name="T30" fmla="*/ 29 w 40"/>
                <a:gd name="T31" fmla="*/ 18 h 36"/>
                <a:gd name="T32" fmla="*/ 34 w 40"/>
                <a:gd name="T33" fmla="*/ 14 h 36"/>
                <a:gd name="T34" fmla="*/ 37 w 40"/>
                <a:gd name="T35" fmla="*/ 12 h 36"/>
                <a:gd name="T36" fmla="*/ 40 w 40"/>
                <a:gd name="T37" fmla="*/ 12 h 36"/>
                <a:gd name="T38" fmla="*/ 40 w 40"/>
                <a:gd name="T39" fmla="*/ 12 h 36"/>
                <a:gd name="T40" fmla="*/ 40 w 40"/>
                <a:gd name="T4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36">
                  <a:moveTo>
                    <a:pt x="40" y="0"/>
                  </a:moveTo>
                  <a:lnTo>
                    <a:pt x="40" y="0"/>
                  </a:lnTo>
                  <a:lnTo>
                    <a:pt x="35" y="3"/>
                  </a:lnTo>
                  <a:lnTo>
                    <a:pt x="29" y="5"/>
                  </a:lnTo>
                  <a:lnTo>
                    <a:pt x="25" y="8"/>
                  </a:lnTo>
                  <a:lnTo>
                    <a:pt x="19" y="12"/>
                  </a:lnTo>
                  <a:lnTo>
                    <a:pt x="12" y="18"/>
                  </a:lnTo>
                  <a:lnTo>
                    <a:pt x="8" y="22"/>
                  </a:lnTo>
                  <a:lnTo>
                    <a:pt x="3" y="27"/>
                  </a:lnTo>
                  <a:lnTo>
                    <a:pt x="0" y="31"/>
                  </a:lnTo>
                  <a:lnTo>
                    <a:pt x="9" y="36"/>
                  </a:lnTo>
                  <a:lnTo>
                    <a:pt x="10" y="34"/>
                  </a:lnTo>
                  <a:lnTo>
                    <a:pt x="15" y="29"/>
                  </a:lnTo>
                  <a:lnTo>
                    <a:pt x="19" y="24"/>
                  </a:lnTo>
                  <a:lnTo>
                    <a:pt x="24" y="21"/>
                  </a:lnTo>
                  <a:lnTo>
                    <a:pt x="29" y="18"/>
                  </a:lnTo>
                  <a:lnTo>
                    <a:pt x="34" y="14"/>
                  </a:lnTo>
                  <a:lnTo>
                    <a:pt x="37" y="12"/>
                  </a:lnTo>
                  <a:lnTo>
                    <a:pt x="40" y="12"/>
                  </a:lnTo>
                  <a:lnTo>
                    <a:pt x="40" y="12"/>
                  </a:lnTo>
                  <a:lnTo>
                    <a:pt x="4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80" name="Freeform 312"/>
            <p:cNvSpPr>
              <a:spLocks/>
            </p:cNvSpPr>
            <p:nvPr/>
          </p:nvSpPr>
          <p:spPr bwMode="auto">
            <a:xfrm>
              <a:off x="2315" y="3791"/>
              <a:ext cx="4" cy="8"/>
            </a:xfrm>
            <a:custGeom>
              <a:avLst/>
              <a:gdLst>
                <a:gd name="T0" fmla="*/ 10 w 11"/>
                <a:gd name="T1" fmla="*/ 15 h 24"/>
                <a:gd name="T2" fmla="*/ 11 w 11"/>
                <a:gd name="T3" fmla="*/ 16 h 24"/>
                <a:gd name="T4" fmla="*/ 11 w 11"/>
                <a:gd name="T5" fmla="*/ 15 h 24"/>
                <a:gd name="T6" fmla="*/ 11 w 11"/>
                <a:gd name="T7" fmla="*/ 12 h 24"/>
                <a:gd name="T8" fmla="*/ 10 w 11"/>
                <a:gd name="T9" fmla="*/ 5 h 24"/>
                <a:gd name="T10" fmla="*/ 3 w 11"/>
                <a:gd name="T11" fmla="*/ 0 h 24"/>
                <a:gd name="T12" fmla="*/ 3 w 11"/>
                <a:gd name="T13" fmla="*/ 12 h 24"/>
                <a:gd name="T14" fmla="*/ 0 w 11"/>
                <a:gd name="T15" fmla="*/ 10 h 24"/>
                <a:gd name="T16" fmla="*/ 2 w 11"/>
                <a:gd name="T17" fmla="*/ 12 h 24"/>
                <a:gd name="T18" fmla="*/ 2 w 11"/>
                <a:gd name="T19" fmla="*/ 18 h 24"/>
                <a:gd name="T20" fmla="*/ 6 w 11"/>
                <a:gd name="T21" fmla="*/ 23 h 24"/>
                <a:gd name="T22" fmla="*/ 7 w 11"/>
                <a:gd name="T23" fmla="*/ 24 h 24"/>
                <a:gd name="T24" fmla="*/ 10 w 11"/>
                <a:gd name="T25"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4">
                  <a:moveTo>
                    <a:pt x="10" y="15"/>
                  </a:moveTo>
                  <a:lnTo>
                    <a:pt x="11" y="16"/>
                  </a:lnTo>
                  <a:lnTo>
                    <a:pt x="11" y="15"/>
                  </a:lnTo>
                  <a:lnTo>
                    <a:pt x="11" y="12"/>
                  </a:lnTo>
                  <a:lnTo>
                    <a:pt x="10" y="5"/>
                  </a:lnTo>
                  <a:lnTo>
                    <a:pt x="3" y="0"/>
                  </a:lnTo>
                  <a:lnTo>
                    <a:pt x="3" y="12"/>
                  </a:lnTo>
                  <a:lnTo>
                    <a:pt x="0" y="10"/>
                  </a:lnTo>
                  <a:lnTo>
                    <a:pt x="2" y="12"/>
                  </a:lnTo>
                  <a:lnTo>
                    <a:pt x="2" y="18"/>
                  </a:lnTo>
                  <a:lnTo>
                    <a:pt x="6" y="23"/>
                  </a:lnTo>
                  <a:lnTo>
                    <a:pt x="7" y="24"/>
                  </a:lnTo>
                  <a:lnTo>
                    <a:pt x="10"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81" name="Freeform 313"/>
            <p:cNvSpPr>
              <a:spLocks/>
            </p:cNvSpPr>
            <p:nvPr/>
          </p:nvSpPr>
          <p:spPr bwMode="auto">
            <a:xfrm>
              <a:off x="2317" y="3796"/>
              <a:ext cx="10" cy="10"/>
            </a:xfrm>
            <a:custGeom>
              <a:avLst/>
              <a:gdLst>
                <a:gd name="T0" fmla="*/ 30 w 30"/>
                <a:gd name="T1" fmla="*/ 30 h 30"/>
                <a:gd name="T2" fmla="*/ 30 w 30"/>
                <a:gd name="T3" fmla="*/ 30 h 30"/>
                <a:gd name="T4" fmla="*/ 27 w 30"/>
                <a:gd name="T5" fmla="*/ 21 h 30"/>
                <a:gd name="T6" fmla="*/ 19 w 30"/>
                <a:gd name="T7" fmla="*/ 12 h 30"/>
                <a:gd name="T8" fmla="*/ 9 w 30"/>
                <a:gd name="T9" fmla="*/ 5 h 30"/>
                <a:gd name="T10" fmla="*/ 3 w 30"/>
                <a:gd name="T11" fmla="*/ 0 h 30"/>
                <a:gd name="T12" fmla="*/ 0 w 30"/>
                <a:gd name="T13" fmla="*/ 9 h 30"/>
                <a:gd name="T14" fmla="*/ 5 w 30"/>
                <a:gd name="T15" fmla="*/ 12 h 30"/>
                <a:gd name="T16" fmla="*/ 12 w 30"/>
                <a:gd name="T17" fmla="*/ 19 h 30"/>
                <a:gd name="T18" fmla="*/ 17 w 30"/>
                <a:gd name="T19" fmla="*/ 26 h 30"/>
                <a:gd name="T20" fmla="*/ 19 w 30"/>
                <a:gd name="T21" fmla="*/ 30 h 30"/>
                <a:gd name="T22" fmla="*/ 19 w 30"/>
                <a:gd name="T23" fmla="*/ 30 h 30"/>
                <a:gd name="T24" fmla="*/ 30 w 30"/>
                <a:gd name="T25"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30" y="30"/>
                  </a:moveTo>
                  <a:lnTo>
                    <a:pt x="30" y="30"/>
                  </a:lnTo>
                  <a:lnTo>
                    <a:pt x="27" y="21"/>
                  </a:lnTo>
                  <a:lnTo>
                    <a:pt x="19" y="12"/>
                  </a:lnTo>
                  <a:lnTo>
                    <a:pt x="9" y="5"/>
                  </a:lnTo>
                  <a:lnTo>
                    <a:pt x="3" y="0"/>
                  </a:lnTo>
                  <a:lnTo>
                    <a:pt x="0" y="9"/>
                  </a:lnTo>
                  <a:lnTo>
                    <a:pt x="5" y="12"/>
                  </a:lnTo>
                  <a:lnTo>
                    <a:pt x="12" y="19"/>
                  </a:lnTo>
                  <a:lnTo>
                    <a:pt x="17" y="26"/>
                  </a:lnTo>
                  <a:lnTo>
                    <a:pt x="19" y="30"/>
                  </a:lnTo>
                  <a:lnTo>
                    <a:pt x="19" y="30"/>
                  </a:lnTo>
                  <a:lnTo>
                    <a:pt x="30"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82" name="Freeform 314"/>
            <p:cNvSpPr>
              <a:spLocks/>
            </p:cNvSpPr>
            <p:nvPr/>
          </p:nvSpPr>
          <p:spPr bwMode="auto">
            <a:xfrm>
              <a:off x="2324" y="3806"/>
              <a:ext cx="7" cy="23"/>
            </a:xfrm>
            <a:custGeom>
              <a:avLst/>
              <a:gdLst>
                <a:gd name="T0" fmla="*/ 15 w 23"/>
                <a:gd name="T1" fmla="*/ 63 h 71"/>
                <a:gd name="T2" fmla="*/ 23 w 23"/>
                <a:gd name="T3" fmla="*/ 65 h 71"/>
                <a:gd name="T4" fmla="*/ 19 w 23"/>
                <a:gd name="T5" fmla="*/ 53 h 71"/>
                <a:gd name="T6" fmla="*/ 16 w 23"/>
                <a:gd name="T7" fmla="*/ 32 h 71"/>
                <a:gd name="T8" fmla="*/ 11 w 23"/>
                <a:gd name="T9" fmla="*/ 13 h 71"/>
                <a:gd name="T10" fmla="*/ 11 w 23"/>
                <a:gd name="T11" fmla="*/ 0 h 71"/>
                <a:gd name="T12" fmla="*/ 0 w 23"/>
                <a:gd name="T13" fmla="*/ 0 h 71"/>
                <a:gd name="T14" fmla="*/ 2 w 23"/>
                <a:gd name="T15" fmla="*/ 13 h 71"/>
                <a:gd name="T16" fmla="*/ 6 w 23"/>
                <a:gd name="T17" fmla="*/ 32 h 71"/>
                <a:gd name="T18" fmla="*/ 10 w 23"/>
                <a:gd name="T19" fmla="*/ 53 h 71"/>
                <a:gd name="T20" fmla="*/ 13 w 23"/>
                <a:gd name="T21" fmla="*/ 68 h 71"/>
                <a:gd name="T22" fmla="*/ 21 w 23"/>
                <a:gd name="T23" fmla="*/ 70 h 71"/>
                <a:gd name="T24" fmla="*/ 13 w 23"/>
                <a:gd name="T25" fmla="*/ 68 h 71"/>
                <a:gd name="T26" fmla="*/ 16 w 23"/>
                <a:gd name="T27" fmla="*/ 70 h 71"/>
                <a:gd name="T28" fmla="*/ 19 w 23"/>
                <a:gd name="T29" fmla="*/ 71 h 71"/>
                <a:gd name="T30" fmla="*/ 21 w 23"/>
                <a:gd name="T31" fmla="*/ 69 h 71"/>
                <a:gd name="T32" fmla="*/ 23 w 23"/>
                <a:gd name="T33" fmla="*/ 65 h 71"/>
                <a:gd name="T34" fmla="*/ 15 w 23"/>
                <a:gd name="T35" fmla="*/ 63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71">
                  <a:moveTo>
                    <a:pt x="15" y="63"/>
                  </a:moveTo>
                  <a:lnTo>
                    <a:pt x="23" y="65"/>
                  </a:lnTo>
                  <a:lnTo>
                    <a:pt x="19" y="53"/>
                  </a:lnTo>
                  <a:lnTo>
                    <a:pt x="16" y="32"/>
                  </a:lnTo>
                  <a:lnTo>
                    <a:pt x="11" y="13"/>
                  </a:lnTo>
                  <a:lnTo>
                    <a:pt x="11" y="0"/>
                  </a:lnTo>
                  <a:lnTo>
                    <a:pt x="0" y="0"/>
                  </a:lnTo>
                  <a:lnTo>
                    <a:pt x="2" y="13"/>
                  </a:lnTo>
                  <a:lnTo>
                    <a:pt x="6" y="32"/>
                  </a:lnTo>
                  <a:lnTo>
                    <a:pt x="10" y="53"/>
                  </a:lnTo>
                  <a:lnTo>
                    <a:pt x="13" y="68"/>
                  </a:lnTo>
                  <a:lnTo>
                    <a:pt x="21" y="70"/>
                  </a:lnTo>
                  <a:lnTo>
                    <a:pt x="13" y="68"/>
                  </a:lnTo>
                  <a:lnTo>
                    <a:pt x="16" y="70"/>
                  </a:lnTo>
                  <a:lnTo>
                    <a:pt x="19" y="71"/>
                  </a:lnTo>
                  <a:lnTo>
                    <a:pt x="21" y="69"/>
                  </a:lnTo>
                  <a:lnTo>
                    <a:pt x="23" y="65"/>
                  </a:lnTo>
                  <a:lnTo>
                    <a:pt x="15" y="6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83" name="Freeform 315"/>
            <p:cNvSpPr>
              <a:spLocks/>
            </p:cNvSpPr>
            <p:nvPr/>
          </p:nvSpPr>
          <p:spPr bwMode="auto">
            <a:xfrm>
              <a:off x="2329" y="3819"/>
              <a:ext cx="12" cy="10"/>
            </a:xfrm>
            <a:custGeom>
              <a:avLst/>
              <a:gdLst>
                <a:gd name="T0" fmla="*/ 38 w 38"/>
                <a:gd name="T1" fmla="*/ 0 h 30"/>
                <a:gd name="T2" fmla="*/ 38 w 38"/>
                <a:gd name="T3" fmla="*/ 0 h 30"/>
                <a:gd name="T4" fmla="*/ 35 w 38"/>
                <a:gd name="T5" fmla="*/ 1 h 30"/>
                <a:gd name="T6" fmla="*/ 30 w 38"/>
                <a:gd name="T7" fmla="*/ 4 h 30"/>
                <a:gd name="T8" fmla="*/ 25 w 38"/>
                <a:gd name="T9" fmla="*/ 5 h 30"/>
                <a:gd name="T10" fmla="*/ 20 w 38"/>
                <a:gd name="T11" fmla="*/ 8 h 30"/>
                <a:gd name="T12" fmla="*/ 14 w 38"/>
                <a:gd name="T13" fmla="*/ 10 h 30"/>
                <a:gd name="T14" fmla="*/ 9 w 38"/>
                <a:gd name="T15" fmla="*/ 15 h 30"/>
                <a:gd name="T16" fmla="*/ 3 w 38"/>
                <a:gd name="T17" fmla="*/ 20 h 30"/>
                <a:gd name="T18" fmla="*/ 0 w 38"/>
                <a:gd name="T19" fmla="*/ 23 h 30"/>
                <a:gd name="T20" fmla="*/ 6 w 38"/>
                <a:gd name="T21" fmla="*/ 30 h 30"/>
                <a:gd name="T22" fmla="*/ 10 w 38"/>
                <a:gd name="T23" fmla="*/ 26 h 30"/>
                <a:gd name="T24" fmla="*/ 16 w 38"/>
                <a:gd name="T25" fmla="*/ 22 h 30"/>
                <a:gd name="T26" fmla="*/ 19 w 38"/>
                <a:gd name="T27" fmla="*/ 20 h 30"/>
                <a:gd name="T28" fmla="*/ 25 w 38"/>
                <a:gd name="T29" fmla="*/ 17 h 30"/>
                <a:gd name="T30" fmla="*/ 29 w 38"/>
                <a:gd name="T31" fmla="*/ 14 h 30"/>
                <a:gd name="T32" fmla="*/ 33 w 38"/>
                <a:gd name="T33" fmla="*/ 13 h 30"/>
                <a:gd name="T34" fmla="*/ 37 w 38"/>
                <a:gd name="T35" fmla="*/ 10 h 30"/>
                <a:gd name="T36" fmla="*/ 38 w 38"/>
                <a:gd name="T37" fmla="*/ 12 h 30"/>
                <a:gd name="T38" fmla="*/ 38 w 38"/>
                <a:gd name="T39" fmla="*/ 12 h 30"/>
                <a:gd name="T40" fmla="*/ 38 w 38"/>
                <a:gd name="T4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30">
                  <a:moveTo>
                    <a:pt x="38" y="0"/>
                  </a:moveTo>
                  <a:lnTo>
                    <a:pt x="38" y="0"/>
                  </a:lnTo>
                  <a:lnTo>
                    <a:pt x="35" y="1"/>
                  </a:lnTo>
                  <a:lnTo>
                    <a:pt x="30" y="4"/>
                  </a:lnTo>
                  <a:lnTo>
                    <a:pt x="25" y="5"/>
                  </a:lnTo>
                  <a:lnTo>
                    <a:pt x="20" y="8"/>
                  </a:lnTo>
                  <a:lnTo>
                    <a:pt x="14" y="10"/>
                  </a:lnTo>
                  <a:lnTo>
                    <a:pt x="9" y="15"/>
                  </a:lnTo>
                  <a:lnTo>
                    <a:pt x="3" y="20"/>
                  </a:lnTo>
                  <a:lnTo>
                    <a:pt x="0" y="23"/>
                  </a:lnTo>
                  <a:lnTo>
                    <a:pt x="6" y="30"/>
                  </a:lnTo>
                  <a:lnTo>
                    <a:pt x="10" y="26"/>
                  </a:lnTo>
                  <a:lnTo>
                    <a:pt x="16" y="22"/>
                  </a:lnTo>
                  <a:lnTo>
                    <a:pt x="19" y="20"/>
                  </a:lnTo>
                  <a:lnTo>
                    <a:pt x="25" y="17"/>
                  </a:lnTo>
                  <a:lnTo>
                    <a:pt x="29" y="14"/>
                  </a:lnTo>
                  <a:lnTo>
                    <a:pt x="33" y="13"/>
                  </a:lnTo>
                  <a:lnTo>
                    <a:pt x="37" y="10"/>
                  </a:lnTo>
                  <a:lnTo>
                    <a:pt x="38" y="12"/>
                  </a:lnTo>
                  <a:lnTo>
                    <a:pt x="38" y="12"/>
                  </a:lnTo>
                  <a:lnTo>
                    <a:pt x="3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84" name="Freeform 316"/>
            <p:cNvSpPr>
              <a:spLocks/>
            </p:cNvSpPr>
            <p:nvPr/>
          </p:nvSpPr>
          <p:spPr bwMode="auto">
            <a:xfrm>
              <a:off x="2341" y="3819"/>
              <a:ext cx="8" cy="5"/>
            </a:xfrm>
            <a:custGeom>
              <a:avLst/>
              <a:gdLst>
                <a:gd name="T0" fmla="*/ 24 w 24"/>
                <a:gd name="T1" fmla="*/ 15 h 15"/>
                <a:gd name="T2" fmla="*/ 24 w 24"/>
                <a:gd name="T3" fmla="*/ 15 h 15"/>
                <a:gd name="T4" fmla="*/ 20 w 24"/>
                <a:gd name="T5" fmla="*/ 7 h 15"/>
                <a:gd name="T6" fmla="*/ 14 w 24"/>
                <a:gd name="T7" fmla="*/ 4 h 15"/>
                <a:gd name="T8" fmla="*/ 6 w 24"/>
                <a:gd name="T9" fmla="*/ 1 h 15"/>
                <a:gd name="T10" fmla="*/ 0 w 24"/>
                <a:gd name="T11" fmla="*/ 0 h 15"/>
                <a:gd name="T12" fmla="*/ 0 w 24"/>
                <a:gd name="T13" fmla="*/ 12 h 15"/>
                <a:gd name="T14" fmla="*/ 6 w 24"/>
                <a:gd name="T15" fmla="*/ 10 h 15"/>
                <a:gd name="T16" fmla="*/ 10 w 24"/>
                <a:gd name="T17" fmla="*/ 13 h 15"/>
                <a:gd name="T18" fmla="*/ 13 w 24"/>
                <a:gd name="T19" fmla="*/ 14 h 15"/>
                <a:gd name="T20" fmla="*/ 13 w 24"/>
                <a:gd name="T21" fmla="*/ 15 h 15"/>
                <a:gd name="T22" fmla="*/ 13 w 24"/>
                <a:gd name="T23" fmla="*/ 15 h 15"/>
                <a:gd name="T24" fmla="*/ 24 w 24"/>
                <a:gd name="T25"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15">
                  <a:moveTo>
                    <a:pt x="24" y="15"/>
                  </a:moveTo>
                  <a:lnTo>
                    <a:pt x="24" y="15"/>
                  </a:lnTo>
                  <a:lnTo>
                    <a:pt x="20" y="7"/>
                  </a:lnTo>
                  <a:lnTo>
                    <a:pt x="14" y="4"/>
                  </a:lnTo>
                  <a:lnTo>
                    <a:pt x="6" y="1"/>
                  </a:lnTo>
                  <a:lnTo>
                    <a:pt x="0" y="0"/>
                  </a:lnTo>
                  <a:lnTo>
                    <a:pt x="0" y="12"/>
                  </a:lnTo>
                  <a:lnTo>
                    <a:pt x="6" y="10"/>
                  </a:lnTo>
                  <a:lnTo>
                    <a:pt x="10" y="13"/>
                  </a:lnTo>
                  <a:lnTo>
                    <a:pt x="13" y="14"/>
                  </a:lnTo>
                  <a:lnTo>
                    <a:pt x="13" y="15"/>
                  </a:lnTo>
                  <a:lnTo>
                    <a:pt x="13" y="15"/>
                  </a:lnTo>
                  <a:lnTo>
                    <a:pt x="24"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85" name="Freeform 317"/>
            <p:cNvSpPr>
              <a:spLocks/>
            </p:cNvSpPr>
            <p:nvPr/>
          </p:nvSpPr>
          <p:spPr bwMode="auto">
            <a:xfrm>
              <a:off x="2346" y="3824"/>
              <a:ext cx="4" cy="14"/>
            </a:xfrm>
            <a:custGeom>
              <a:avLst/>
              <a:gdLst>
                <a:gd name="T0" fmla="*/ 13 w 13"/>
                <a:gd name="T1" fmla="*/ 31 h 42"/>
                <a:gd name="T2" fmla="*/ 13 w 13"/>
                <a:gd name="T3" fmla="*/ 31 h 42"/>
                <a:gd name="T4" fmla="*/ 13 w 13"/>
                <a:gd name="T5" fmla="*/ 31 h 42"/>
                <a:gd name="T6" fmla="*/ 10 w 13"/>
                <a:gd name="T7" fmla="*/ 21 h 42"/>
                <a:gd name="T8" fmla="*/ 11 w 13"/>
                <a:gd name="T9" fmla="*/ 9 h 42"/>
                <a:gd name="T10" fmla="*/ 11 w 13"/>
                <a:gd name="T11" fmla="*/ 0 h 42"/>
                <a:gd name="T12" fmla="*/ 0 w 13"/>
                <a:gd name="T13" fmla="*/ 0 h 42"/>
                <a:gd name="T14" fmla="*/ 0 w 13"/>
                <a:gd name="T15" fmla="*/ 9 h 42"/>
                <a:gd name="T16" fmla="*/ 1 w 13"/>
                <a:gd name="T17" fmla="*/ 21 h 42"/>
                <a:gd name="T18" fmla="*/ 3 w 13"/>
                <a:gd name="T19" fmla="*/ 33 h 42"/>
                <a:gd name="T20" fmla="*/ 13 w 13"/>
                <a:gd name="T21" fmla="*/ 42 h 42"/>
                <a:gd name="T22" fmla="*/ 13 w 13"/>
                <a:gd name="T23" fmla="*/ 42 h 42"/>
                <a:gd name="T24" fmla="*/ 13 w 13"/>
                <a:gd name="T25" fmla="*/ 3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42">
                  <a:moveTo>
                    <a:pt x="13" y="31"/>
                  </a:moveTo>
                  <a:lnTo>
                    <a:pt x="13" y="31"/>
                  </a:lnTo>
                  <a:lnTo>
                    <a:pt x="13" y="31"/>
                  </a:lnTo>
                  <a:lnTo>
                    <a:pt x="10" y="21"/>
                  </a:lnTo>
                  <a:lnTo>
                    <a:pt x="11" y="9"/>
                  </a:lnTo>
                  <a:lnTo>
                    <a:pt x="11" y="0"/>
                  </a:lnTo>
                  <a:lnTo>
                    <a:pt x="0" y="0"/>
                  </a:lnTo>
                  <a:lnTo>
                    <a:pt x="0" y="9"/>
                  </a:lnTo>
                  <a:lnTo>
                    <a:pt x="1" y="21"/>
                  </a:lnTo>
                  <a:lnTo>
                    <a:pt x="3" y="33"/>
                  </a:lnTo>
                  <a:lnTo>
                    <a:pt x="13" y="42"/>
                  </a:lnTo>
                  <a:lnTo>
                    <a:pt x="13" y="42"/>
                  </a:lnTo>
                  <a:lnTo>
                    <a:pt x="13" y="3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86" name="Freeform 318"/>
            <p:cNvSpPr>
              <a:spLocks/>
            </p:cNvSpPr>
            <p:nvPr/>
          </p:nvSpPr>
          <p:spPr bwMode="auto">
            <a:xfrm>
              <a:off x="2350" y="3827"/>
              <a:ext cx="14" cy="11"/>
            </a:xfrm>
            <a:custGeom>
              <a:avLst/>
              <a:gdLst>
                <a:gd name="T0" fmla="*/ 36 w 43"/>
                <a:gd name="T1" fmla="*/ 0 h 34"/>
                <a:gd name="T2" fmla="*/ 36 w 43"/>
                <a:gd name="T3" fmla="*/ 0 h 34"/>
                <a:gd name="T4" fmla="*/ 33 w 43"/>
                <a:gd name="T5" fmla="*/ 3 h 34"/>
                <a:gd name="T6" fmla="*/ 28 w 43"/>
                <a:gd name="T7" fmla="*/ 7 h 34"/>
                <a:gd name="T8" fmla="*/ 24 w 43"/>
                <a:gd name="T9" fmla="*/ 10 h 34"/>
                <a:gd name="T10" fmla="*/ 18 w 43"/>
                <a:gd name="T11" fmla="*/ 14 h 34"/>
                <a:gd name="T12" fmla="*/ 12 w 43"/>
                <a:gd name="T13" fmla="*/ 18 h 34"/>
                <a:gd name="T14" fmla="*/ 8 w 43"/>
                <a:gd name="T15" fmla="*/ 21 h 34"/>
                <a:gd name="T16" fmla="*/ 2 w 43"/>
                <a:gd name="T17" fmla="*/ 23 h 34"/>
                <a:gd name="T18" fmla="*/ 0 w 43"/>
                <a:gd name="T19" fmla="*/ 23 h 34"/>
                <a:gd name="T20" fmla="*/ 0 w 43"/>
                <a:gd name="T21" fmla="*/ 34 h 34"/>
                <a:gd name="T22" fmla="*/ 4 w 43"/>
                <a:gd name="T23" fmla="*/ 32 h 34"/>
                <a:gd name="T24" fmla="*/ 10 w 43"/>
                <a:gd name="T25" fmla="*/ 30 h 34"/>
                <a:gd name="T26" fmla="*/ 17 w 43"/>
                <a:gd name="T27" fmla="*/ 28 h 34"/>
                <a:gd name="T28" fmla="*/ 22 w 43"/>
                <a:gd name="T29" fmla="*/ 23 h 34"/>
                <a:gd name="T30" fmla="*/ 28 w 43"/>
                <a:gd name="T31" fmla="*/ 20 h 34"/>
                <a:gd name="T32" fmla="*/ 35 w 43"/>
                <a:gd name="T33" fmla="*/ 14 h 34"/>
                <a:gd name="T34" fmla="*/ 40 w 43"/>
                <a:gd name="T35" fmla="*/ 10 h 34"/>
                <a:gd name="T36" fmla="*/ 43 w 43"/>
                <a:gd name="T37" fmla="*/ 7 h 34"/>
                <a:gd name="T38" fmla="*/ 43 w 43"/>
                <a:gd name="T39" fmla="*/ 7 h 34"/>
                <a:gd name="T40" fmla="*/ 36 w 43"/>
                <a:gd name="T4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3" h="34">
                  <a:moveTo>
                    <a:pt x="36" y="0"/>
                  </a:moveTo>
                  <a:lnTo>
                    <a:pt x="36" y="0"/>
                  </a:lnTo>
                  <a:lnTo>
                    <a:pt x="33" y="3"/>
                  </a:lnTo>
                  <a:lnTo>
                    <a:pt x="28" y="7"/>
                  </a:lnTo>
                  <a:lnTo>
                    <a:pt x="24" y="10"/>
                  </a:lnTo>
                  <a:lnTo>
                    <a:pt x="18" y="14"/>
                  </a:lnTo>
                  <a:lnTo>
                    <a:pt x="12" y="18"/>
                  </a:lnTo>
                  <a:lnTo>
                    <a:pt x="8" y="21"/>
                  </a:lnTo>
                  <a:lnTo>
                    <a:pt x="2" y="23"/>
                  </a:lnTo>
                  <a:lnTo>
                    <a:pt x="0" y="23"/>
                  </a:lnTo>
                  <a:lnTo>
                    <a:pt x="0" y="34"/>
                  </a:lnTo>
                  <a:lnTo>
                    <a:pt x="4" y="32"/>
                  </a:lnTo>
                  <a:lnTo>
                    <a:pt x="10" y="30"/>
                  </a:lnTo>
                  <a:lnTo>
                    <a:pt x="17" y="28"/>
                  </a:lnTo>
                  <a:lnTo>
                    <a:pt x="22" y="23"/>
                  </a:lnTo>
                  <a:lnTo>
                    <a:pt x="28" y="20"/>
                  </a:lnTo>
                  <a:lnTo>
                    <a:pt x="35" y="14"/>
                  </a:lnTo>
                  <a:lnTo>
                    <a:pt x="40" y="10"/>
                  </a:lnTo>
                  <a:lnTo>
                    <a:pt x="43" y="7"/>
                  </a:lnTo>
                  <a:lnTo>
                    <a:pt x="43" y="7"/>
                  </a:lnTo>
                  <a:lnTo>
                    <a:pt x="3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87" name="Freeform 319"/>
            <p:cNvSpPr>
              <a:spLocks/>
            </p:cNvSpPr>
            <p:nvPr/>
          </p:nvSpPr>
          <p:spPr bwMode="auto">
            <a:xfrm>
              <a:off x="2362" y="3827"/>
              <a:ext cx="12" cy="14"/>
            </a:xfrm>
            <a:custGeom>
              <a:avLst/>
              <a:gdLst>
                <a:gd name="T0" fmla="*/ 35 w 35"/>
                <a:gd name="T1" fmla="*/ 44 h 44"/>
                <a:gd name="T2" fmla="*/ 35 w 35"/>
                <a:gd name="T3" fmla="*/ 44 h 44"/>
                <a:gd name="T4" fmla="*/ 30 w 35"/>
                <a:gd name="T5" fmla="*/ 33 h 44"/>
                <a:gd name="T6" fmla="*/ 23 w 35"/>
                <a:gd name="T7" fmla="*/ 17 h 44"/>
                <a:gd name="T8" fmla="*/ 14 w 35"/>
                <a:gd name="T9" fmla="*/ 2 h 44"/>
                <a:gd name="T10" fmla="*/ 0 w 35"/>
                <a:gd name="T11" fmla="*/ 0 h 44"/>
                <a:gd name="T12" fmla="*/ 7 w 35"/>
                <a:gd name="T13" fmla="*/ 7 h 44"/>
                <a:gd name="T14" fmla="*/ 7 w 35"/>
                <a:gd name="T15" fmla="*/ 9 h 44"/>
                <a:gd name="T16" fmla="*/ 14 w 35"/>
                <a:gd name="T17" fmla="*/ 22 h 44"/>
                <a:gd name="T18" fmla="*/ 21 w 35"/>
                <a:gd name="T19" fmla="*/ 36 h 44"/>
                <a:gd name="T20" fmla="*/ 23 w 35"/>
                <a:gd name="T21" fmla="*/ 44 h 44"/>
                <a:gd name="T22" fmla="*/ 23 w 35"/>
                <a:gd name="T23" fmla="*/ 44 h 44"/>
                <a:gd name="T24" fmla="*/ 35 w 35"/>
                <a:gd name="T25"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44">
                  <a:moveTo>
                    <a:pt x="35" y="44"/>
                  </a:moveTo>
                  <a:lnTo>
                    <a:pt x="35" y="44"/>
                  </a:lnTo>
                  <a:lnTo>
                    <a:pt x="30" y="33"/>
                  </a:lnTo>
                  <a:lnTo>
                    <a:pt x="23" y="17"/>
                  </a:lnTo>
                  <a:lnTo>
                    <a:pt x="14" y="2"/>
                  </a:lnTo>
                  <a:lnTo>
                    <a:pt x="0" y="0"/>
                  </a:lnTo>
                  <a:lnTo>
                    <a:pt x="7" y="7"/>
                  </a:lnTo>
                  <a:lnTo>
                    <a:pt x="7" y="9"/>
                  </a:lnTo>
                  <a:lnTo>
                    <a:pt x="14" y="22"/>
                  </a:lnTo>
                  <a:lnTo>
                    <a:pt x="21" y="36"/>
                  </a:lnTo>
                  <a:lnTo>
                    <a:pt x="23" y="44"/>
                  </a:lnTo>
                  <a:lnTo>
                    <a:pt x="23" y="44"/>
                  </a:lnTo>
                  <a:lnTo>
                    <a:pt x="35" y="4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88" name="Freeform 320"/>
            <p:cNvSpPr>
              <a:spLocks/>
            </p:cNvSpPr>
            <p:nvPr/>
          </p:nvSpPr>
          <p:spPr bwMode="auto">
            <a:xfrm>
              <a:off x="2366" y="3841"/>
              <a:ext cx="8" cy="6"/>
            </a:xfrm>
            <a:custGeom>
              <a:avLst/>
              <a:gdLst>
                <a:gd name="T0" fmla="*/ 5 w 24"/>
                <a:gd name="T1" fmla="*/ 8 h 17"/>
                <a:gd name="T2" fmla="*/ 6 w 24"/>
                <a:gd name="T3" fmla="*/ 17 h 17"/>
                <a:gd name="T4" fmla="*/ 9 w 24"/>
                <a:gd name="T5" fmla="*/ 16 h 17"/>
                <a:gd name="T6" fmla="*/ 14 w 24"/>
                <a:gd name="T7" fmla="*/ 11 h 17"/>
                <a:gd name="T8" fmla="*/ 19 w 24"/>
                <a:gd name="T9" fmla="*/ 6 h 17"/>
                <a:gd name="T10" fmla="*/ 24 w 24"/>
                <a:gd name="T11" fmla="*/ 0 h 17"/>
                <a:gd name="T12" fmla="*/ 12 w 24"/>
                <a:gd name="T13" fmla="*/ 0 h 17"/>
                <a:gd name="T14" fmla="*/ 12 w 24"/>
                <a:gd name="T15" fmla="*/ 0 h 17"/>
                <a:gd name="T16" fmla="*/ 8 w 24"/>
                <a:gd name="T17" fmla="*/ 4 h 17"/>
                <a:gd name="T18" fmla="*/ 4 w 24"/>
                <a:gd name="T19" fmla="*/ 6 h 17"/>
                <a:gd name="T20" fmla="*/ 2 w 24"/>
                <a:gd name="T21" fmla="*/ 8 h 17"/>
                <a:gd name="T22" fmla="*/ 3 w 24"/>
                <a:gd name="T23" fmla="*/ 17 h 17"/>
                <a:gd name="T24" fmla="*/ 2 w 24"/>
                <a:gd name="T25" fmla="*/ 8 h 17"/>
                <a:gd name="T26" fmla="*/ 0 w 24"/>
                <a:gd name="T27" fmla="*/ 10 h 17"/>
                <a:gd name="T28" fmla="*/ 0 w 24"/>
                <a:gd name="T29" fmla="*/ 13 h 17"/>
                <a:gd name="T30" fmla="*/ 3 w 24"/>
                <a:gd name="T31" fmla="*/ 17 h 17"/>
                <a:gd name="T32" fmla="*/ 6 w 24"/>
                <a:gd name="T33" fmla="*/ 17 h 17"/>
                <a:gd name="T34" fmla="*/ 5 w 24"/>
                <a:gd name="T35"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17">
                  <a:moveTo>
                    <a:pt x="5" y="8"/>
                  </a:moveTo>
                  <a:lnTo>
                    <a:pt x="6" y="17"/>
                  </a:lnTo>
                  <a:lnTo>
                    <a:pt x="9" y="16"/>
                  </a:lnTo>
                  <a:lnTo>
                    <a:pt x="14" y="11"/>
                  </a:lnTo>
                  <a:lnTo>
                    <a:pt x="19" y="6"/>
                  </a:lnTo>
                  <a:lnTo>
                    <a:pt x="24" y="0"/>
                  </a:lnTo>
                  <a:lnTo>
                    <a:pt x="12" y="0"/>
                  </a:lnTo>
                  <a:lnTo>
                    <a:pt x="12" y="0"/>
                  </a:lnTo>
                  <a:lnTo>
                    <a:pt x="8" y="4"/>
                  </a:lnTo>
                  <a:lnTo>
                    <a:pt x="4" y="6"/>
                  </a:lnTo>
                  <a:lnTo>
                    <a:pt x="2" y="8"/>
                  </a:lnTo>
                  <a:lnTo>
                    <a:pt x="3" y="17"/>
                  </a:lnTo>
                  <a:lnTo>
                    <a:pt x="2" y="8"/>
                  </a:lnTo>
                  <a:lnTo>
                    <a:pt x="0" y="10"/>
                  </a:lnTo>
                  <a:lnTo>
                    <a:pt x="0" y="13"/>
                  </a:lnTo>
                  <a:lnTo>
                    <a:pt x="3" y="17"/>
                  </a:lnTo>
                  <a:lnTo>
                    <a:pt x="6" y="17"/>
                  </a:lnTo>
                  <a:lnTo>
                    <a:pt x="5"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89" name="Freeform 321"/>
            <p:cNvSpPr>
              <a:spLocks/>
            </p:cNvSpPr>
            <p:nvPr/>
          </p:nvSpPr>
          <p:spPr bwMode="auto">
            <a:xfrm>
              <a:off x="2367" y="3843"/>
              <a:ext cx="15" cy="5"/>
            </a:xfrm>
            <a:custGeom>
              <a:avLst/>
              <a:gdLst>
                <a:gd name="T0" fmla="*/ 46 w 46"/>
                <a:gd name="T1" fmla="*/ 2 h 14"/>
                <a:gd name="T2" fmla="*/ 38 w 46"/>
                <a:gd name="T3" fmla="*/ 2 h 14"/>
                <a:gd name="T4" fmla="*/ 38 w 46"/>
                <a:gd name="T5" fmla="*/ 0 h 14"/>
                <a:gd name="T6" fmla="*/ 34 w 46"/>
                <a:gd name="T7" fmla="*/ 2 h 14"/>
                <a:gd name="T8" fmla="*/ 30 w 46"/>
                <a:gd name="T9" fmla="*/ 3 h 14"/>
                <a:gd name="T10" fmla="*/ 26 w 46"/>
                <a:gd name="T11" fmla="*/ 4 h 14"/>
                <a:gd name="T12" fmla="*/ 19 w 46"/>
                <a:gd name="T13" fmla="*/ 3 h 14"/>
                <a:gd name="T14" fmla="*/ 14 w 46"/>
                <a:gd name="T15" fmla="*/ 4 h 14"/>
                <a:gd name="T16" fmla="*/ 7 w 46"/>
                <a:gd name="T17" fmla="*/ 3 h 14"/>
                <a:gd name="T18" fmla="*/ 2 w 46"/>
                <a:gd name="T19" fmla="*/ 2 h 14"/>
                <a:gd name="T20" fmla="*/ 0 w 46"/>
                <a:gd name="T21" fmla="*/ 11 h 14"/>
                <a:gd name="T22" fmla="*/ 7 w 46"/>
                <a:gd name="T23" fmla="*/ 12 h 14"/>
                <a:gd name="T24" fmla="*/ 14 w 46"/>
                <a:gd name="T25" fmla="*/ 13 h 14"/>
                <a:gd name="T26" fmla="*/ 19 w 46"/>
                <a:gd name="T27" fmla="*/ 14 h 14"/>
                <a:gd name="T28" fmla="*/ 26 w 46"/>
                <a:gd name="T29" fmla="*/ 13 h 14"/>
                <a:gd name="T30" fmla="*/ 32 w 46"/>
                <a:gd name="T31" fmla="*/ 12 h 14"/>
                <a:gd name="T32" fmla="*/ 37 w 46"/>
                <a:gd name="T33" fmla="*/ 11 h 14"/>
                <a:gd name="T34" fmla="*/ 40 w 46"/>
                <a:gd name="T35" fmla="*/ 10 h 14"/>
                <a:gd name="T36" fmla="*/ 45 w 46"/>
                <a:gd name="T37" fmla="*/ 6 h 14"/>
                <a:gd name="T38" fmla="*/ 37 w 46"/>
                <a:gd name="T39" fmla="*/ 6 h 14"/>
                <a:gd name="T40" fmla="*/ 46 w 46"/>
                <a:gd name="T41"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14">
                  <a:moveTo>
                    <a:pt x="46" y="2"/>
                  </a:moveTo>
                  <a:lnTo>
                    <a:pt x="38" y="2"/>
                  </a:lnTo>
                  <a:lnTo>
                    <a:pt x="38" y="0"/>
                  </a:lnTo>
                  <a:lnTo>
                    <a:pt x="34" y="2"/>
                  </a:lnTo>
                  <a:lnTo>
                    <a:pt x="30" y="3"/>
                  </a:lnTo>
                  <a:lnTo>
                    <a:pt x="26" y="4"/>
                  </a:lnTo>
                  <a:lnTo>
                    <a:pt x="19" y="3"/>
                  </a:lnTo>
                  <a:lnTo>
                    <a:pt x="14" y="4"/>
                  </a:lnTo>
                  <a:lnTo>
                    <a:pt x="7" y="3"/>
                  </a:lnTo>
                  <a:lnTo>
                    <a:pt x="2" y="2"/>
                  </a:lnTo>
                  <a:lnTo>
                    <a:pt x="0" y="11"/>
                  </a:lnTo>
                  <a:lnTo>
                    <a:pt x="7" y="12"/>
                  </a:lnTo>
                  <a:lnTo>
                    <a:pt x="14" y="13"/>
                  </a:lnTo>
                  <a:lnTo>
                    <a:pt x="19" y="14"/>
                  </a:lnTo>
                  <a:lnTo>
                    <a:pt x="26" y="13"/>
                  </a:lnTo>
                  <a:lnTo>
                    <a:pt x="32" y="12"/>
                  </a:lnTo>
                  <a:lnTo>
                    <a:pt x="37" y="11"/>
                  </a:lnTo>
                  <a:lnTo>
                    <a:pt x="40" y="10"/>
                  </a:lnTo>
                  <a:lnTo>
                    <a:pt x="45" y="6"/>
                  </a:lnTo>
                  <a:lnTo>
                    <a:pt x="37" y="6"/>
                  </a:lnTo>
                  <a:lnTo>
                    <a:pt x="46"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90" name="Freeform 322"/>
            <p:cNvSpPr>
              <a:spLocks/>
            </p:cNvSpPr>
            <p:nvPr/>
          </p:nvSpPr>
          <p:spPr bwMode="auto">
            <a:xfrm>
              <a:off x="2379" y="3844"/>
              <a:ext cx="6" cy="7"/>
            </a:xfrm>
            <a:custGeom>
              <a:avLst/>
              <a:gdLst>
                <a:gd name="T0" fmla="*/ 8 w 17"/>
                <a:gd name="T1" fmla="*/ 13 h 20"/>
                <a:gd name="T2" fmla="*/ 17 w 17"/>
                <a:gd name="T3" fmla="*/ 13 h 20"/>
                <a:gd name="T4" fmla="*/ 9 w 17"/>
                <a:gd name="T5" fmla="*/ 0 h 20"/>
                <a:gd name="T6" fmla="*/ 0 w 17"/>
                <a:gd name="T7" fmla="*/ 4 h 20"/>
                <a:gd name="T8" fmla="*/ 8 w 17"/>
                <a:gd name="T9" fmla="*/ 18 h 20"/>
                <a:gd name="T10" fmla="*/ 17 w 17"/>
                <a:gd name="T11" fmla="*/ 18 h 20"/>
                <a:gd name="T12" fmla="*/ 8 w 17"/>
                <a:gd name="T13" fmla="*/ 18 h 20"/>
                <a:gd name="T14" fmla="*/ 10 w 17"/>
                <a:gd name="T15" fmla="*/ 20 h 20"/>
                <a:gd name="T16" fmla="*/ 14 w 17"/>
                <a:gd name="T17" fmla="*/ 20 h 20"/>
                <a:gd name="T18" fmla="*/ 17 w 17"/>
                <a:gd name="T19" fmla="*/ 17 h 20"/>
                <a:gd name="T20" fmla="*/ 17 w 17"/>
                <a:gd name="T21" fmla="*/ 13 h 20"/>
                <a:gd name="T22" fmla="*/ 8 w 17"/>
                <a:gd name="T23"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8" y="13"/>
                  </a:moveTo>
                  <a:lnTo>
                    <a:pt x="17" y="13"/>
                  </a:lnTo>
                  <a:lnTo>
                    <a:pt x="9" y="0"/>
                  </a:lnTo>
                  <a:lnTo>
                    <a:pt x="0" y="4"/>
                  </a:lnTo>
                  <a:lnTo>
                    <a:pt x="8" y="18"/>
                  </a:lnTo>
                  <a:lnTo>
                    <a:pt x="17" y="18"/>
                  </a:lnTo>
                  <a:lnTo>
                    <a:pt x="8" y="18"/>
                  </a:lnTo>
                  <a:lnTo>
                    <a:pt x="10" y="20"/>
                  </a:lnTo>
                  <a:lnTo>
                    <a:pt x="14" y="20"/>
                  </a:lnTo>
                  <a:lnTo>
                    <a:pt x="17" y="17"/>
                  </a:lnTo>
                  <a:lnTo>
                    <a:pt x="17" y="13"/>
                  </a:lnTo>
                  <a:lnTo>
                    <a:pt x="8"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91" name="Freeform 323"/>
            <p:cNvSpPr>
              <a:spLocks/>
            </p:cNvSpPr>
            <p:nvPr/>
          </p:nvSpPr>
          <p:spPr bwMode="auto">
            <a:xfrm>
              <a:off x="2382" y="3844"/>
              <a:ext cx="5" cy="6"/>
            </a:xfrm>
            <a:custGeom>
              <a:avLst/>
              <a:gdLst>
                <a:gd name="T0" fmla="*/ 12 w 16"/>
                <a:gd name="T1" fmla="*/ 0 h 18"/>
                <a:gd name="T2" fmla="*/ 6 w 16"/>
                <a:gd name="T3" fmla="*/ 2 h 18"/>
                <a:gd name="T4" fmla="*/ 0 w 16"/>
                <a:gd name="T5" fmla="*/ 13 h 18"/>
                <a:gd name="T6" fmla="*/ 9 w 16"/>
                <a:gd name="T7" fmla="*/ 18 h 18"/>
                <a:gd name="T8" fmla="*/ 16 w 16"/>
                <a:gd name="T9" fmla="*/ 6 h 18"/>
                <a:gd name="T10" fmla="*/ 10 w 16"/>
                <a:gd name="T11" fmla="*/ 9 h 18"/>
                <a:gd name="T12" fmla="*/ 16 w 16"/>
                <a:gd name="T13" fmla="*/ 6 h 18"/>
                <a:gd name="T14" fmla="*/ 16 w 16"/>
                <a:gd name="T15" fmla="*/ 3 h 18"/>
                <a:gd name="T16" fmla="*/ 13 w 16"/>
                <a:gd name="T17" fmla="*/ 0 h 18"/>
                <a:gd name="T18" fmla="*/ 9 w 16"/>
                <a:gd name="T19" fmla="*/ 0 h 18"/>
                <a:gd name="T20" fmla="*/ 6 w 16"/>
                <a:gd name="T21" fmla="*/ 2 h 18"/>
                <a:gd name="T22" fmla="*/ 12 w 16"/>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8">
                  <a:moveTo>
                    <a:pt x="12" y="0"/>
                  </a:moveTo>
                  <a:lnTo>
                    <a:pt x="6" y="2"/>
                  </a:lnTo>
                  <a:lnTo>
                    <a:pt x="0" y="13"/>
                  </a:lnTo>
                  <a:lnTo>
                    <a:pt x="9" y="18"/>
                  </a:lnTo>
                  <a:lnTo>
                    <a:pt x="16" y="6"/>
                  </a:lnTo>
                  <a:lnTo>
                    <a:pt x="10" y="9"/>
                  </a:lnTo>
                  <a:lnTo>
                    <a:pt x="16" y="6"/>
                  </a:lnTo>
                  <a:lnTo>
                    <a:pt x="16" y="3"/>
                  </a:lnTo>
                  <a:lnTo>
                    <a:pt x="13" y="0"/>
                  </a:lnTo>
                  <a:lnTo>
                    <a:pt x="9" y="0"/>
                  </a:lnTo>
                  <a:lnTo>
                    <a:pt x="6" y="2"/>
                  </a:lnTo>
                  <a:lnTo>
                    <a:pt x="1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92" name="Freeform 324"/>
            <p:cNvSpPr>
              <a:spLocks/>
            </p:cNvSpPr>
            <p:nvPr/>
          </p:nvSpPr>
          <p:spPr bwMode="auto">
            <a:xfrm>
              <a:off x="2385" y="3844"/>
              <a:ext cx="17" cy="21"/>
            </a:xfrm>
            <a:custGeom>
              <a:avLst/>
              <a:gdLst>
                <a:gd name="T0" fmla="*/ 45 w 50"/>
                <a:gd name="T1" fmla="*/ 53 h 63"/>
                <a:gd name="T2" fmla="*/ 50 w 50"/>
                <a:gd name="T3" fmla="*/ 58 h 63"/>
                <a:gd name="T4" fmla="*/ 48 w 50"/>
                <a:gd name="T5" fmla="*/ 48 h 63"/>
                <a:gd name="T6" fmla="*/ 45 w 50"/>
                <a:gd name="T7" fmla="*/ 37 h 63"/>
                <a:gd name="T8" fmla="*/ 40 w 50"/>
                <a:gd name="T9" fmla="*/ 29 h 63"/>
                <a:gd name="T10" fmla="*/ 33 w 50"/>
                <a:gd name="T11" fmla="*/ 20 h 63"/>
                <a:gd name="T12" fmla="*/ 26 w 50"/>
                <a:gd name="T13" fmla="*/ 14 h 63"/>
                <a:gd name="T14" fmla="*/ 17 w 50"/>
                <a:gd name="T15" fmla="*/ 6 h 63"/>
                <a:gd name="T16" fmla="*/ 10 w 50"/>
                <a:gd name="T17" fmla="*/ 3 h 63"/>
                <a:gd name="T18" fmla="*/ 2 w 50"/>
                <a:gd name="T19" fmla="*/ 0 h 63"/>
                <a:gd name="T20" fmla="*/ 0 w 50"/>
                <a:gd name="T21" fmla="*/ 9 h 63"/>
                <a:gd name="T22" fmla="*/ 6 w 50"/>
                <a:gd name="T23" fmla="*/ 12 h 63"/>
                <a:gd name="T24" fmla="*/ 12 w 50"/>
                <a:gd name="T25" fmla="*/ 16 h 63"/>
                <a:gd name="T26" fmla="*/ 19 w 50"/>
                <a:gd name="T27" fmla="*/ 21 h 63"/>
                <a:gd name="T28" fmla="*/ 26 w 50"/>
                <a:gd name="T29" fmla="*/ 27 h 63"/>
                <a:gd name="T30" fmla="*/ 31 w 50"/>
                <a:gd name="T31" fmla="*/ 34 h 63"/>
                <a:gd name="T32" fmla="*/ 35 w 50"/>
                <a:gd name="T33" fmla="*/ 42 h 63"/>
                <a:gd name="T34" fmla="*/ 39 w 50"/>
                <a:gd name="T35" fmla="*/ 50 h 63"/>
                <a:gd name="T36" fmla="*/ 39 w 50"/>
                <a:gd name="T37" fmla="*/ 58 h 63"/>
                <a:gd name="T38" fmla="*/ 45 w 50"/>
                <a:gd name="T39" fmla="*/ 63 h 63"/>
                <a:gd name="T40" fmla="*/ 39 w 50"/>
                <a:gd name="T41" fmla="*/ 58 h 63"/>
                <a:gd name="T42" fmla="*/ 41 w 50"/>
                <a:gd name="T43" fmla="*/ 61 h 63"/>
                <a:gd name="T44" fmla="*/ 45 w 50"/>
                <a:gd name="T45" fmla="*/ 63 h 63"/>
                <a:gd name="T46" fmla="*/ 48 w 50"/>
                <a:gd name="T47" fmla="*/ 61 h 63"/>
                <a:gd name="T48" fmla="*/ 50 w 50"/>
                <a:gd name="T49" fmla="*/ 58 h 63"/>
                <a:gd name="T50" fmla="*/ 45 w 50"/>
                <a:gd name="T51" fmla="*/ 5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63">
                  <a:moveTo>
                    <a:pt x="45" y="53"/>
                  </a:moveTo>
                  <a:lnTo>
                    <a:pt x="50" y="58"/>
                  </a:lnTo>
                  <a:lnTo>
                    <a:pt x="48" y="48"/>
                  </a:lnTo>
                  <a:lnTo>
                    <a:pt x="45" y="37"/>
                  </a:lnTo>
                  <a:lnTo>
                    <a:pt x="40" y="29"/>
                  </a:lnTo>
                  <a:lnTo>
                    <a:pt x="33" y="20"/>
                  </a:lnTo>
                  <a:lnTo>
                    <a:pt x="26" y="14"/>
                  </a:lnTo>
                  <a:lnTo>
                    <a:pt x="17" y="6"/>
                  </a:lnTo>
                  <a:lnTo>
                    <a:pt x="10" y="3"/>
                  </a:lnTo>
                  <a:lnTo>
                    <a:pt x="2" y="0"/>
                  </a:lnTo>
                  <a:lnTo>
                    <a:pt x="0" y="9"/>
                  </a:lnTo>
                  <a:lnTo>
                    <a:pt x="6" y="12"/>
                  </a:lnTo>
                  <a:lnTo>
                    <a:pt x="12" y="16"/>
                  </a:lnTo>
                  <a:lnTo>
                    <a:pt x="19" y="21"/>
                  </a:lnTo>
                  <a:lnTo>
                    <a:pt x="26" y="27"/>
                  </a:lnTo>
                  <a:lnTo>
                    <a:pt x="31" y="34"/>
                  </a:lnTo>
                  <a:lnTo>
                    <a:pt x="35" y="42"/>
                  </a:lnTo>
                  <a:lnTo>
                    <a:pt x="39" y="50"/>
                  </a:lnTo>
                  <a:lnTo>
                    <a:pt x="39" y="58"/>
                  </a:lnTo>
                  <a:lnTo>
                    <a:pt x="45" y="63"/>
                  </a:lnTo>
                  <a:lnTo>
                    <a:pt x="39" y="58"/>
                  </a:lnTo>
                  <a:lnTo>
                    <a:pt x="41" y="61"/>
                  </a:lnTo>
                  <a:lnTo>
                    <a:pt x="45" y="63"/>
                  </a:lnTo>
                  <a:lnTo>
                    <a:pt x="48" y="61"/>
                  </a:lnTo>
                  <a:lnTo>
                    <a:pt x="50" y="58"/>
                  </a:lnTo>
                  <a:lnTo>
                    <a:pt x="45" y="5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93" name="Freeform 325"/>
            <p:cNvSpPr>
              <a:spLocks/>
            </p:cNvSpPr>
            <p:nvPr/>
          </p:nvSpPr>
          <p:spPr bwMode="auto">
            <a:xfrm>
              <a:off x="2400" y="3861"/>
              <a:ext cx="15" cy="5"/>
            </a:xfrm>
            <a:custGeom>
              <a:avLst/>
              <a:gdLst>
                <a:gd name="T0" fmla="*/ 42 w 45"/>
                <a:gd name="T1" fmla="*/ 0 h 14"/>
                <a:gd name="T2" fmla="*/ 40 w 45"/>
                <a:gd name="T3" fmla="*/ 0 h 14"/>
                <a:gd name="T4" fmla="*/ 34 w 45"/>
                <a:gd name="T5" fmla="*/ 2 h 14"/>
                <a:gd name="T6" fmla="*/ 29 w 45"/>
                <a:gd name="T7" fmla="*/ 4 h 14"/>
                <a:gd name="T8" fmla="*/ 25 w 45"/>
                <a:gd name="T9" fmla="*/ 2 h 14"/>
                <a:gd name="T10" fmla="*/ 20 w 45"/>
                <a:gd name="T11" fmla="*/ 2 h 14"/>
                <a:gd name="T12" fmla="*/ 16 w 45"/>
                <a:gd name="T13" fmla="*/ 2 h 14"/>
                <a:gd name="T14" fmla="*/ 11 w 45"/>
                <a:gd name="T15" fmla="*/ 4 h 14"/>
                <a:gd name="T16" fmla="*/ 5 w 45"/>
                <a:gd name="T17" fmla="*/ 2 h 14"/>
                <a:gd name="T18" fmla="*/ 0 w 45"/>
                <a:gd name="T19" fmla="*/ 2 h 14"/>
                <a:gd name="T20" fmla="*/ 0 w 45"/>
                <a:gd name="T21" fmla="*/ 12 h 14"/>
                <a:gd name="T22" fmla="*/ 5 w 45"/>
                <a:gd name="T23" fmla="*/ 12 h 14"/>
                <a:gd name="T24" fmla="*/ 11 w 45"/>
                <a:gd name="T25" fmla="*/ 13 h 14"/>
                <a:gd name="T26" fmla="*/ 16 w 45"/>
                <a:gd name="T27" fmla="*/ 14 h 14"/>
                <a:gd name="T28" fmla="*/ 20 w 45"/>
                <a:gd name="T29" fmla="*/ 14 h 14"/>
                <a:gd name="T30" fmla="*/ 25 w 45"/>
                <a:gd name="T31" fmla="*/ 14 h 14"/>
                <a:gd name="T32" fmla="*/ 29 w 45"/>
                <a:gd name="T33" fmla="*/ 13 h 14"/>
                <a:gd name="T34" fmla="*/ 36 w 45"/>
                <a:gd name="T35" fmla="*/ 12 h 14"/>
                <a:gd name="T36" fmla="*/ 42 w 45"/>
                <a:gd name="T37" fmla="*/ 9 h 14"/>
                <a:gd name="T38" fmla="*/ 40 w 45"/>
                <a:gd name="T39" fmla="*/ 9 h 14"/>
                <a:gd name="T40" fmla="*/ 42 w 45"/>
                <a:gd name="T41" fmla="*/ 9 h 14"/>
                <a:gd name="T42" fmla="*/ 45 w 45"/>
                <a:gd name="T43" fmla="*/ 7 h 14"/>
                <a:gd name="T44" fmla="*/ 45 w 45"/>
                <a:gd name="T45" fmla="*/ 4 h 14"/>
                <a:gd name="T46" fmla="*/ 43 w 45"/>
                <a:gd name="T47" fmla="*/ 1 h 14"/>
                <a:gd name="T48" fmla="*/ 40 w 45"/>
                <a:gd name="T49" fmla="*/ 0 h 14"/>
                <a:gd name="T50" fmla="*/ 42 w 4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14">
                  <a:moveTo>
                    <a:pt x="42" y="0"/>
                  </a:moveTo>
                  <a:lnTo>
                    <a:pt x="40" y="0"/>
                  </a:lnTo>
                  <a:lnTo>
                    <a:pt x="34" y="2"/>
                  </a:lnTo>
                  <a:lnTo>
                    <a:pt x="29" y="4"/>
                  </a:lnTo>
                  <a:lnTo>
                    <a:pt x="25" y="2"/>
                  </a:lnTo>
                  <a:lnTo>
                    <a:pt x="20" y="2"/>
                  </a:lnTo>
                  <a:lnTo>
                    <a:pt x="16" y="2"/>
                  </a:lnTo>
                  <a:lnTo>
                    <a:pt x="11" y="4"/>
                  </a:lnTo>
                  <a:lnTo>
                    <a:pt x="5" y="2"/>
                  </a:lnTo>
                  <a:lnTo>
                    <a:pt x="0" y="2"/>
                  </a:lnTo>
                  <a:lnTo>
                    <a:pt x="0" y="12"/>
                  </a:lnTo>
                  <a:lnTo>
                    <a:pt x="5" y="12"/>
                  </a:lnTo>
                  <a:lnTo>
                    <a:pt x="11" y="13"/>
                  </a:lnTo>
                  <a:lnTo>
                    <a:pt x="16" y="14"/>
                  </a:lnTo>
                  <a:lnTo>
                    <a:pt x="20" y="14"/>
                  </a:lnTo>
                  <a:lnTo>
                    <a:pt x="25" y="14"/>
                  </a:lnTo>
                  <a:lnTo>
                    <a:pt x="29" y="13"/>
                  </a:lnTo>
                  <a:lnTo>
                    <a:pt x="36" y="12"/>
                  </a:lnTo>
                  <a:lnTo>
                    <a:pt x="42" y="9"/>
                  </a:lnTo>
                  <a:lnTo>
                    <a:pt x="40" y="9"/>
                  </a:lnTo>
                  <a:lnTo>
                    <a:pt x="42" y="9"/>
                  </a:lnTo>
                  <a:lnTo>
                    <a:pt x="45" y="7"/>
                  </a:lnTo>
                  <a:lnTo>
                    <a:pt x="45" y="4"/>
                  </a:lnTo>
                  <a:lnTo>
                    <a:pt x="43" y="1"/>
                  </a:lnTo>
                  <a:lnTo>
                    <a:pt x="40" y="0"/>
                  </a:lnTo>
                  <a:lnTo>
                    <a:pt x="4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94" name="Freeform 326"/>
            <p:cNvSpPr>
              <a:spLocks/>
            </p:cNvSpPr>
            <p:nvPr/>
          </p:nvSpPr>
          <p:spPr bwMode="auto">
            <a:xfrm>
              <a:off x="2413" y="3861"/>
              <a:ext cx="13" cy="9"/>
            </a:xfrm>
            <a:custGeom>
              <a:avLst/>
              <a:gdLst>
                <a:gd name="T0" fmla="*/ 32 w 37"/>
                <a:gd name="T1" fmla="*/ 18 h 28"/>
                <a:gd name="T2" fmla="*/ 37 w 37"/>
                <a:gd name="T3" fmla="*/ 23 h 28"/>
                <a:gd name="T4" fmla="*/ 31 w 37"/>
                <a:gd name="T5" fmla="*/ 14 h 28"/>
                <a:gd name="T6" fmla="*/ 21 w 37"/>
                <a:gd name="T7" fmla="*/ 8 h 28"/>
                <a:gd name="T8" fmla="*/ 10 w 37"/>
                <a:gd name="T9" fmla="*/ 4 h 28"/>
                <a:gd name="T10" fmla="*/ 2 w 37"/>
                <a:gd name="T11" fmla="*/ 0 h 28"/>
                <a:gd name="T12" fmla="*/ 0 w 37"/>
                <a:gd name="T13" fmla="*/ 9 h 28"/>
                <a:gd name="T14" fmla="*/ 8 w 37"/>
                <a:gd name="T15" fmla="*/ 13 h 28"/>
                <a:gd name="T16" fmla="*/ 17 w 37"/>
                <a:gd name="T17" fmla="*/ 17 h 28"/>
                <a:gd name="T18" fmla="*/ 26 w 37"/>
                <a:gd name="T19" fmla="*/ 21 h 28"/>
                <a:gd name="T20" fmla="*/ 28 w 37"/>
                <a:gd name="T21" fmla="*/ 23 h 28"/>
                <a:gd name="T22" fmla="*/ 34 w 37"/>
                <a:gd name="T23" fmla="*/ 28 h 28"/>
                <a:gd name="T24" fmla="*/ 28 w 37"/>
                <a:gd name="T25" fmla="*/ 23 h 28"/>
                <a:gd name="T26" fmla="*/ 29 w 37"/>
                <a:gd name="T27" fmla="*/ 26 h 28"/>
                <a:gd name="T28" fmla="*/ 33 w 37"/>
                <a:gd name="T29" fmla="*/ 28 h 28"/>
                <a:gd name="T30" fmla="*/ 36 w 37"/>
                <a:gd name="T31" fmla="*/ 26 h 28"/>
                <a:gd name="T32" fmla="*/ 37 w 37"/>
                <a:gd name="T33" fmla="*/ 23 h 28"/>
                <a:gd name="T34" fmla="*/ 32 w 37"/>
                <a:gd name="T3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28">
                  <a:moveTo>
                    <a:pt x="32" y="18"/>
                  </a:moveTo>
                  <a:lnTo>
                    <a:pt x="37" y="23"/>
                  </a:lnTo>
                  <a:lnTo>
                    <a:pt x="31" y="14"/>
                  </a:lnTo>
                  <a:lnTo>
                    <a:pt x="21" y="8"/>
                  </a:lnTo>
                  <a:lnTo>
                    <a:pt x="10" y="4"/>
                  </a:lnTo>
                  <a:lnTo>
                    <a:pt x="2" y="0"/>
                  </a:lnTo>
                  <a:lnTo>
                    <a:pt x="0" y="9"/>
                  </a:lnTo>
                  <a:lnTo>
                    <a:pt x="8" y="13"/>
                  </a:lnTo>
                  <a:lnTo>
                    <a:pt x="17" y="17"/>
                  </a:lnTo>
                  <a:lnTo>
                    <a:pt x="26" y="21"/>
                  </a:lnTo>
                  <a:lnTo>
                    <a:pt x="28" y="23"/>
                  </a:lnTo>
                  <a:lnTo>
                    <a:pt x="34" y="28"/>
                  </a:lnTo>
                  <a:lnTo>
                    <a:pt x="28" y="23"/>
                  </a:lnTo>
                  <a:lnTo>
                    <a:pt x="29" y="26"/>
                  </a:lnTo>
                  <a:lnTo>
                    <a:pt x="33" y="28"/>
                  </a:lnTo>
                  <a:lnTo>
                    <a:pt x="36" y="26"/>
                  </a:lnTo>
                  <a:lnTo>
                    <a:pt x="37" y="23"/>
                  </a:lnTo>
                  <a:lnTo>
                    <a:pt x="32"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95" name="Freeform 327"/>
            <p:cNvSpPr>
              <a:spLocks/>
            </p:cNvSpPr>
            <p:nvPr/>
          </p:nvSpPr>
          <p:spPr bwMode="auto">
            <a:xfrm>
              <a:off x="2424" y="3866"/>
              <a:ext cx="34" cy="7"/>
            </a:xfrm>
            <a:custGeom>
              <a:avLst/>
              <a:gdLst>
                <a:gd name="T0" fmla="*/ 96 w 103"/>
                <a:gd name="T1" fmla="*/ 12 h 22"/>
                <a:gd name="T2" fmla="*/ 99 w 103"/>
                <a:gd name="T3" fmla="*/ 12 h 22"/>
                <a:gd name="T4" fmla="*/ 88 w 103"/>
                <a:gd name="T5" fmla="*/ 9 h 22"/>
                <a:gd name="T6" fmla="*/ 74 w 103"/>
                <a:gd name="T7" fmla="*/ 7 h 22"/>
                <a:gd name="T8" fmla="*/ 60 w 103"/>
                <a:gd name="T9" fmla="*/ 4 h 22"/>
                <a:gd name="T10" fmla="*/ 47 w 103"/>
                <a:gd name="T11" fmla="*/ 2 h 22"/>
                <a:gd name="T12" fmla="*/ 33 w 103"/>
                <a:gd name="T13" fmla="*/ 0 h 22"/>
                <a:gd name="T14" fmla="*/ 20 w 103"/>
                <a:gd name="T15" fmla="*/ 0 h 22"/>
                <a:gd name="T16" fmla="*/ 9 w 103"/>
                <a:gd name="T17" fmla="*/ 2 h 22"/>
                <a:gd name="T18" fmla="*/ 0 w 103"/>
                <a:gd name="T19" fmla="*/ 4 h 22"/>
                <a:gd name="T20" fmla="*/ 2 w 103"/>
                <a:gd name="T21" fmla="*/ 14 h 22"/>
                <a:gd name="T22" fmla="*/ 9 w 103"/>
                <a:gd name="T23" fmla="*/ 11 h 22"/>
                <a:gd name="T24" fmla="*/ 20 w 103"/>
                <a:gd name="T25" fmla="*/ 11 h 22"/>
                <a:gd name="T26" fmla="*/ 33 w 103"/>
                <a:gd name="T27" fmla="*/ 11 h 22"/>
                <a:gd name="T28" fmla="*/ 47 w 103"/>
                <a:gd name="T29" fmla="*/ 11 h 22"/>
                <a:gd name="T30" fmla="*/ 60 w 103"/>
                <a:gd name="T31" fmla="*/ 14 h 22"/>
                <a:gd name="T32" fmla="*/ 74 w 103"/>
                <a:gd name="T33" fmla="*/ 16 h 22"/>
                <a:gd name="T34" fmla="*/ 86 w 103"/>
                <a:gd name="T35" fmla="*/ 18 h 22"/>
                <a:gd name="T36" fmla="*/ 97 w 103"/>
                <a:gd name="T37" fmla="*/ 22 h 22"/>
                <a:gd name="T38" fmla="*/ 100 w 103"/>
                <a:gd name="T39" fmla="*/ 22 h 22"/>
                <a:gd name="T40" fmla="*/ 97 w 103"/>
                <a:gd name="T41" fmla="*/ 22 h 22"/>
                <a:gd name="T42" fmla="*/ 100 w 103"/>
                <a:gd name="T43" fmla="*/ 20 h 22"/>
                <a:gd name="T44" fmla="*/ 103 w 103"/>
                <a:gd name="T45" fmla="*/ 18 h 22"/>
                <a:gd name="T46" fmla="*/ 103 w 103"/>
                <a:gd name="T47" fmla="*/ 15 h 22"/>
                <a:gd name="T48" fmla="*/ 99 w 103"/>
                <a:gd name="T49" fmla="*/ 12 h 22"/>
                <a:gd name="T50" fmla="*/ 96 w 103"/>
                <a:gd name="T51"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3" h="22">
                  <a:moveTo>
                    <a:pt x="96" y="12"/>
                  </a:moveTo>
                  <a:lnTo>
                    <a:pt x="99" y="12"/>
                  </a:lnTo>
                  <a:lnTo>
                    <a:pt x="88" y="9"/>
                  </a:lnTo>
                  <a:lnTo>
                    <a:pt x="74" y="7"/>
                  </a:lnTo>
                  <a:lnTo>
                    <a:pt x="60" y="4"/>
                  </a:lnTo>
                  <a:lnTo>
                    <a:pt x="47" y="2"/>
                  </a:lnTo>
                  <a:lnTo>
                    <a:pt x="33" y="0"/>
                  </a:lnTo>
                  <a:lnTo>
                    <a:pt x="20" y="0"/>
                  </a:lnTo>
                  <a:lnTo>
                    <a:pt x="9" y="2"/>
                  </a:lnTo>
                  <a:lnTo>
                    <a:pt x="0" y="4"/>
                  </a:lnTo>
                  <a:lnTo>
                    <a:pt x="2" y="14"/>
                  </a:lnTo>
                  <a:lnTo>
                    <a:pt x="9" y="11"/>
                  </a:lnTo>
                  <a:lnTo>
                    <a:pt x="20" y="11"/>
                  </a:lnTo>
                  <a:lnTo>
                    <a:pt x="33" y="11"/>
                  </a:lnTo>
                  <a:lnTo>
                    <a:pt x="47" y="11"/>
                  </a:lnTo>
                  <a:lnTo>
                    <a:pt x="60" y="14"/>
                  </a:lnTo>
                  <a:lnTo>
                    <a:pt x="74" y="16"/>
                  </a:lnTo>
                  <a:lnTo>
                    <a:pt x="86" y="18"/>
                  </a:lnTo>
                  <a:lnTo>
                    <a:pt x="97" y="22"/>
                  </a:lnTo>
                  <a:lnTo>
                    <a:pt x="100" y="22"/>
                  </a:lnTo>
                  <a:lnTo>
                    <a:pt x="97" y="22"/>
                  </a:lnTo>
                  <a:lnTo>
                    <a:pt x="100" y="20"/>
                  </a:lnTo>
                  <a:lnTo>
                    <a:pt x="103" y="18"/>
                  </a:lnTo>
                  <a:lnTo>
                    <a:pt x="103" y="15"/>
                  </a:lnTo>
                  <a:lnTo>
                    <a:pt x="99" y="12"/>
                  </a:lnTo>
                  <a:lnTo>
                    <a:pt x="96"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96" name="Freeform 328"/>
            <p:cNvSpPr>
              <a:spLocks/>
            </p:cNvSpPr>
            <p:nvPr/>
          </p:nvSpPr>
          <p:spPr bwMode="auto">
            <a:xfrm>
              <a:off x="2453" y="3860"/>
              <a:ext cx="6" cy="13"/>
            </a:xfrm>
            <a:custGeom>
              <a:avLst/>
              <a:gdLst>
                <a:gd name="T0" fmla="*/ 3 w 19"/>
                <a:gd name="T1" fmla="*/ 0 h 38"/>
                <a:gd name="T2" fmla="*/ 2 w 19"/>
                <a:gd name="T3" fmla="*/ 9 h 38"/>
                <a:gd name="T4" fmla="*/ 5 w 19"/>
                <a:gd name="T5" fmla="*/ 12 h 38"/>
                <a:gd name="T6" fmla="*/ 10 w 19"/>
                <a:gd name="T7" fmla="*/ 20 h 38"/>
                <a:gd name="T8" fmla="*/ 10 w 19"/>
                <a:gd name="T9" fmla="*/ 26 h 38"/>
                <a:gd name="T10" fmla="*/ 9 w 19"/>
                <a:gd name="T11" fmla="*/ 28 h 38"/>
                <a:gd name="T12" fmla="*/ 13 w 19"/>
                <a:gd name="T13" fmla="*/ 38 h 38"/>
                <a:gd name="T14" fmla="*/ 19 w 19"/>
                <a:gd name="T15" fmla="*/ 28 h 38"/>
                <a:gd name="T16" fmla="*/ 19 w 19"/>
                <a:gd name="T17" fmla="*/ 18 h 38"/>
                <a:gd name="T18" fmla="*/ 15 w 19"/>
                <a:gd name="T19" fmla="*/ 8 h 38"/>
                <a:gd name="T20" fmla="*/ 7 w 19"/>
                <a:gd name="T21" fmla="*/ 0 h 38"/>
                <a:gd name="T22" fmla="*/ 5 w 19"/>
                <a:gd name="T23" fmla="*/ 9 h 38"/>
                <a:gd name="T24" fmla="*/ 7 w 19"/>
                <a:gd name="T25" fmla="*/ 0 h 38"/>
                <a:gd name="T26" fmla="*/ 3 w 19"/>
                <a:gd name="T27" fmla="*/ 0 h 38"/>
                <a:gd name="T28" fmla="*/ 0 w 19"/>
                <a:gd name="T29" fmla="*/ 2 h 38"/>
                <a:gd name="T30" fmla="*/ 0 w 19"/>
                <a:gd name="T31" fmla="*/ 7 h 38"/>
                <a:gd name="T32" fmla="*/ 2 w 19"/>
                <a:gd name="T33" fmla="*/ 9 h 38"/>
                <a:gd name="T34" fmla="*/ 3 w 19"/>
                <a:gd name="T3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38">
                  <a:moveTo>
                    <a:pt x="3" y="0"/>
                  </a:moveTo>
                  <a:lnTo>
                    <a:pt x="2" y="9"/>
                  </a:lnTo>
                  <a:lnTo>
                    <a:pt x="5" y="12"/>
                  </a:lnTo>
                  <a:lnTo>
                    <a:pt x="10" y="20"/>
                  </a:lnTo>
                  <a:lnTo>
                    <a:pt x="10" y="26"/>
                  </a:lnTo>
                  <a:lnTo>
                    <a:pt x="9" y="28"/>
                  </a:lnTo>
                  <a:lnTo>
                    <a:pt x="13" y="38"/>
                  </a:lnTo>
                  <a:lnTo>
                    <a:pt x="19" y="28"/>
                  </a:lnTo>
                  <a:lnTo>
                    <a:pt x="19" y="18"/>
                  </a:lnTo>
                  <a:lnTo>
                    <a:pt x="15" y="8"/>
                  </a:lnTo>
                  <a:lnTo>
                    <a:pt x="7" y="0"/>
                  </a:lnTo>
                  <a:lnTo>
                    <a:pt x="5" y="9"/>
                  </a:lnTo>
                  <a:lnTo>
                    <a:pt x="7" y="0"/>
                  </a:lnTo>
                  <a:lnTo>
                    <a:pt x="3" y="0"/>
                  </a:lnTo>
                  <a:lnTo>
                    <a:pt x="0" y="2"/>
                  </a:lnTo>
                  <a:lnTo>
                    <a:pt x="0" y="7"/>
                  </a:lnTo>
                  <a:lnTo>
                    <a:pt x="2" y="9"/>
                  </a:lnTo>
                  <a:lnTo>
                    <a:pt x="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97" name="Freeform 329"/>
            <p:cNvSpPr>
              <a:spLocks/>
            </p:cNvSpPr>
            <p:nvPr/>
          </p:nvSpPr>
          <p:spPr bwMode="auto">
            <a:xfrm>
              <a:off x="2454" y="3845"/>
              <a:ext cx="32" cy="18"/>
            </a:xfrm>
            <a:custGeom>
              <a:avLst/>
              <a:gdLst>
                <a:gd name="T0" fmla="*/ 96 w 96"/>
                <a:gd name="T1" fmla="*/ 0 h 54"/>
                <a:gd name="T2" fmla="*/ 96 w 96"/>
                <a:gd name="T3" fmla="*/ 0 h 54"/>
                <a:gd name="T4" fmla="*/ 87 w 96"/>
                <a:gd name="T5" fmla="*/ 2 h 54"/>
                <a:gd name="T6" fmla="*/ 74 w 96"/>
                <a:gd name="T7" fmla="*/ 7 h 54"/>
                <a:gd name="T8" fmla="*/ 61 w 96"/>
                <a:gd name="T9" fmla="*/ 14 h 54"/>
                <a:gd name="T10" fmla="*/ 46 w 96"/>
                <a:gd name="T11" fmla="*/ 21 h 54"/>
                <a:gd name="T12" fmla="*/ 31 w 96"/>
                <a:gd name="T13" fmla="*/ 29 h 54"/>
                <a:gd name="T14" fmla="*/ 17 w 96"/>
                <a:gd name="T15" fmla="*/ 36 h 54"/>
                <a:gd name="T16" fmla="*/ 7 w 96"/>
                <a:gd name="T17" fmla="*/ 41 h 54"/>
                <a:gd name="T18" fmla="*/ 0 w 96"/>
                <a:gd name="T19" fmla="*/ 45 h 54"/>
                <a:gd name="T20" fmla="*/ 2 w 96"/>
                <a:gd name="T21" fmla="*/ 54 h 54"/>
                <a:gd name="T22" fmla="*/ 12 w 96"/>
                <a:gd name="T23" fmla="*/ 51 h 54"/>
                <a:gd name="T24" fmla="*/ 22 w 96"/>
                <a:gd name="T25" fmla="*/ 45 h 54"/>
                <a:gd name="T26" fmla="*/ 36 w 96"/>
                <a:gd name="T27" fmla="*/ 38 h 54"/>
                <a:gd name="T28" fmla="*/ 50 w 96"/>
                <a:gd name="T29" fmla="*/ 30 h 54"/>
                <a:gd name="T30" fmla="*/ 65 w 96"/>
                <a:gd name="T31" fmla="*/ 23 h 54"/>
                <a:gd name="T32" fmla="*/ 79 w 96"/>
                <a:gd name="T33" fmla="*/ 16 h 54"/>
                <a:gd name="T34" fmla="*/ 89 w 96"/>
                <a:gd name="T35" fmla="*/ 12 h 54"/>
                <a:gd name="T36" fmla="*/ 96 w 96"/>
                <a:gd name="T37" fmla="*/ 12 h 54"/>
                <a:gd name="T38" fmla="*/ 96 w 96"/>
                <a:gd name="T39" fmla="*/ 12 h 54"/>
                <a:gd name="T40" fmla="*/ 96 w 96"/>
                <a:gd name="T41"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6" h="54">
                  <a:moveTo>
                    <a:pt x="96" y="0"/>
                  </a:moveTo>
                  <a:lnTo>
                    <a:pt x="96" y="0"/>
                  </a:lnTo>
                  <a:lnTo>
                    <a:pt x="87" y="2"/>
                  </a:lnTo>
                  <a:lnTo>
                    <a:pt x="74" y="7"/>
                  </a:lnTo>
                  <a:lnTo>
                    <a:pt x="61" y="14"/>
                  </a:lnTo>
                  <a:lnTo>
                    <a:pt x="46" y="21"/>
                  </a:lnTo>
                  <a:lnTo>
                    <a:pt x="31" y="29"/>
                  </a:lnTo>
                  <a:lnTo>
                    <a:pt x="17" y="36"/>
                  </a:lnTo>
                  <a:lnTo>
                    <a:pt x="7" y="41"/>
                  </a:lnTo>
                  <a:lnTo>
                    <a:pt x="0" y="45"/>
                  </a:lnTo>
                  <a:lnTo>
                    <a:pt x="2" y="54"/>
                  </a:lnTo>
                  <a:lnTo>
                    <a:pt x="12" y="51"/>
                  </a:lnTo>
                  <a:lnTo>
                    <a:pt x="22" y="45"/>
                  </a:lnTo>
                  <a:lnTo>
                    <a:pt x="36" y="38"/>
                  </a:lnTo>
                  <a:lnTo>
                    <a:pt x="50" y="30"/>
                  </a:lnTo>
                  <a:lnTo>
                    <a:pt x="65" y="23"/>
                  </a:lnTo>
                  <a:lnTo>
                    <a:pt x="79" y="16"/>
                  </a:lnTo>
                  <a:lnTo>
                    <a:pt x="89" y="12"/>
                  </a:lnTo>
                  <a:lnTo>
                    <a:pt x="96" y="12"/>
                  </a:lnTo>
                  <a:lnTo>
                    <a:pt x="96" y="12"/>
                  </a:lnTo>
                  <a:lnTo>
                    <a:pt x="9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98" name="Freeform 330"/>
            <p:cNvSpPr>
              <a:spLocks/>
            </p:cNvSpPr>
            <p:nvPr/>
          </p:nvSpPr>
          <p:spPr bwMode="auto">
            <a:xfrm>
              <a:off x="2485" y="3831"/>
              <a:ext cx="5" cy="18"/>
            </a:xfrm>
            <a:custGeom>
              <a:avLst/>
              <a:gdLst>
                <a:gd name="T0" fmla="*/ 1 w 17"/>
                <a:gd name="T1" fmla="*/ 1 h 56"/>
                <a:gd name="T2" fmla="*/ 0 w 17"/>
                <a:gd name="T3" fmla="*/ 5 h 56"/>
                <a:gd name="T4" fmla="*/ 4 w 17"/>
                <a:gd name="T5" fmla="*/ 16 h 56"/>
                <a:gd name="T6" fmla="*/ 8 w 17"/>
                <a:gd name="T7" fmla="*/ 30 h 56"/>
                <a:gd name="T8" fmla="*/ 8 w 17"/>
                <a:gd name="T9" fmla="*/ 43 h 56"/>
                <a:gd name="T10" fmla="*/ 4 w 17"/>
                <a:gd name="T11" fmla="*/ 44 h 56"/>
                <a:gd name="T12" fmla="*/ 4 w 17"/>
                <a:gd name="T13" fmla="*/ 56 h 56"/>
                <a:gd name="T14" fmla="*/ 17 w 17"/>
                <a:gd name="T15" fmla="*/ 45 h 56"/>
                <a:gd name="T16" fmla="*/ 17 w 17"/>
                <a:gd name="T17" fmla="*/ 30 h 56"/>
                <a:gd name="T18" fmla="*/ 13 w 17"/>
                <a:gd name="T19" fmla="*/ 13 h 56"/>
                <a:gd name="T20" fmla="*/ 9 w 17"/>
                <a:gd name="T21" fmla="*/ 3 h 56"/>
                <a:gd name="T22" fmla="*/ 8 w 17"/>
                <a:gd name="T23" fmla="*/ 8 h 56"/>
                <a:gd name="T24" fmla="*/ 9 w 17"/>
                <a:gd name="T25" fmla="*/ 3 h 56"/>
                <a:gd name="T26" fmla="*/ 7 w 17"/>
                <a:gd name="T27" fmla="*/ 0 h 56"/>
                <a:gd name="T28" fmla="*/ 3 w 17"/>
                <a:gd name="T29" fmla="*/ 0 h 56"/>
                <a:gd name="T30" fmla="*/ 1 w 17"/>
                <a:gd name="T31" fmla="*/ 2 h 56"/>
                <a:gd name="T32" fmla="*/ 0 w 17"/>
                <a:gd name="T33" fmla="*/ 5 h 56"/>
                <a:gd name="T34" fmla="*/ 1 w 17"/>
                <a:gd name="T35"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56">
                  <a:moveTo>
                    <a:pt x="1" y="1"/>
                  </a:moveTo>
                  <a:lnTo>
                    <a:pt x="0" y="5"/>
                  </a:lnTo>
                  <a:lnTo>
                    <a:pt x="4" y="16"/>
                  </a:lnTo>
                  <a:lnTo>
                    <a:pt x="8" y="30"/>
                  </a:lnTo>
                  <a:lnTo>
                    <a:pt x="8" y="43"/>
                  </a:lnTo>
                  <a:lnTo>
                    <a:pt x="4" y="44"/>
                  </a:lnTo>
                  <a:lnTo>
                    <a:pt x="4" y="56"/>
                  </a:lnTo>
                  <a:lnTo>
                    <a:pt x="17" y="45"/>
                  </a:lnTo>
                  <a:lnTo>
                    <a:pt x="17" y="30"/>
                  </a:lnTo>
                  <a:lnTo>
                    <a:pt x="13" y="13"/>
                  </a:lnTo>
                  <a:lnTo>
                    <a:pt x="9" y="3"/>
                  </a:lnTo>
                  <a:lnTo>
                    <a:pt x="8" y="8"/>
                  </a:lnTo>
                  <a:lnTo>
                    <a:pt x="9" y="3"/>
                  </a:lnTo>
                  <a:lnTo>
                    <a:pt x="7" y="0"/>
                  </a:lnTo>
                  <a:lnTo>
                    <a:pt x="3" y="0"/>
                  </a:lnTo>
                  <a:lnTo>
                    <a:pt x="1" y="2"/>
                  </a:lnTo>
                  <a:lnTo>
                    <a:pt x="0" y="5"/>
                  </a:lnTo>
                  <a:lnTo>
                    <a:pt x="1"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899" name="Freeform 331"/>
            <p:cNvSpPr>
              <a:spLocks/>
            </p:cNvSpPr>
            <p:nvPr/>
          </p:nvSpPr>
          <p:spPr bwMode="auto">
            <a:xfrm>
              <a:off x="2485" y="3819"/>
              <a:ext cx="22" cy="14"/>
            </a:xfrm>
            <a:custGeom>
              <a:avLst/>
              <a:gdLst>
                <a:gd name="T0" fmla="*/ 66 w 66"/>
                <a:gd name="T1" fmla="*/ 0 h 42"/>
                <a:gd name="T2" fmla="*/ 66 w 66"/>
                <a:gd name="T3" fmla="*/ 0 h 42"/>
                <a:gd name="T4" fmla="*/ 59 w 66"/>
                <a:gd name="T5" fmla="*/ 3 h 42"/>
                <a:gd name="T6" fmla="*/ 51 w 66"/>
                <a:gd name="T7" fmla="*/ 5 h 42"/>
                <a:gd name="T8" fmla="*/ 42 w 66"/>
                <a:gd name="T9" fmla="*/ 8 h 42"/>
                <a:gd name="T10" fmla="*/ 33 w 66"/>
                <a:gd name="T11" fmla="*/ 13 h 42"/>
                <a:gd name="T12" fmla="*/ 24 w 66"/>
                <a:gd name="T13" fmla="*/ 17 h 42"/>
                <a:gd name="T14" fmla="*/ 15 w 66"/>
                <a:gd name="T15" fmla="*/ 23 h 42"/>
                <a:gd name="T16" fmla="*/ 7 w 66"/>
                <a:gd name="T17" fmla="*/ 30 h 42"/>
                <a:gd name="T18" fmla="*/ 0 w 66"/>
                <a:gd name="T19" fmla="*/ 35 h 42"/>
                <a:gd name="T20" fmla="*/ 7 w 66"/>
                <a:gd name="T21" fmla="*/ 42 h 42"/>
                <a:gd name="T22" fmla="*/ 11 w 66"/>
                <a:gd name="T23" fmla="*/ 37 h 42"/>
                <a:gd name="T24" fmla="*/ 19 w 66"/>
                <a:gd name="T25" fmla="*/ 32 h 42"/>
                <a:gd name="T26" fmla="*/ 28 w 66"/>
                <a:gd name="T27" fmla="*/ 27 h 42"/>
                <a:gd name="T28" fmla="*/ 38 w 66"/>
                <a:gd name="T29" fmla="*/ 22 h 42"/>
                <a:gd name="T30" fmla="*/ 47 w 66"/>
                <a:gd name="T31" fmla="*/ 17 h 42"/>
                <a:gd name="T32" fmla="*/ 54 w 66"/>
                <a:gd name="T33" fmla="*/ 14 h 42"/>
                <a:gd name="T34" fmla="*/ 62 w 66"/>
                <a:gd name="T35" fmla="*/ 12 h 42"/>
                <a:gd name="T36" fmla="*/ 66 w 66"/>
                <a:gd name="T37" fmla="*/ 12 h 42"/>
                <a:gd name="T38" fmla="*/ 66 w 66"/>
                <a:gd name="T39" fmla="*/ 12 h 42"/>
                <a:gd name="T40" fmla="*/ 66 w 66"/>
                <a:gd name="T4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6" h="42">
                  <a:moveTo>
                    <a:pt x="66" y="0"/>
                  </a:moveTo>
                  <a:lnTo>
                    <a:pt x="66" y="0"/>
                  </a:lnTo>
                  <a:lnTo>
                    <a:pt x="59" y="3"/>
                  </a:lnTo>
                  <a:lnTo>
                    <a:pt x="51" y="5"/>
                  </a:lnTo>
                  <a:lnTo>
                    <a:pt x="42" y="8"/>
                  </a:lnTo>
                  <a:lnTo>
                    <a:pt x="33" y="13"/>
                  </a:lnTo>
                  <a:lnTo>
                    <a:pt x="24" y="17"/>
                  </a:lnTo>
                  <a:lnTo>
                    <a:pt x="15" y="23"/>
                  </a:lnTo>
                  <a:lnTo>
                    <a:pt x="7" y="30"/>
                  </a:lnTo>
                  <a:lnTo>
                    <a:pt x="0" y="35"/>
                  </a:lnTo>
                  <a:lnTo>
                    <a:pt x="7" y="42"/>
                  </a:lnTo>
                  <a:lnTo>
                    <a:pt x="11" y="37"/>
                  </a:lnTo>
                  <a:lnTo>
                    <a:pt x="19" y="32"/>
                  </a:lnTo>
                  <a:lnTo>
                    <a:pt x="28" y="27"/>
                  </a:lnTo>
                  <a:lnTo>
                    <a:pt x="38" y="22"/>
                  </a:lnTo>
                  <a:lnTo>
                    <a:pt x="47" y="17"/>
                  </a:lnTo>
                  <a:lnTo>
                    <a:pt x="54" y="14"/>
                  </a:lnTo>
                  <a:lnTo>
                    <a:pt x="62" y="12"/>
                  </a:lnTo>
                  <a:lnTo>
                    <a:pt x="66" y="12"/>
                  </a:lnTo>
                  <a:lnTo>
                    <a:pt x="66" y="12"/>
                  </a:lnTo>
                  <a:lnTo>
                    <a:pt x="6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00" name="Freeform 332"/>
            <p:cNvSpPr>
              <a:spLocks/>
            </p:cNvSpPr>
            <p:nvPr/>
          </p:nvSpPr>
          <p:spPr bwMode="auto">
            <a:xfrm>
              <a:off x="2507" y="3819"/>
              <a:ext cx="32" cy="7"/>
            </a:xfrm>
            <a:custGeom>
              <a:avLst/>
              <a:gdLst>
                <a:gd name="T0" fmla="*/ 89 w 96"/>
                <a:gd name="T1" fmla="*/ 7 h 19"/>
                <a:gd name="T2" fmla="*/ 89 w 96"/>
                <a:gd name="T3" fmla="*/ 7 h 19"/>
                <a:gd name="T4" fmla="*/ 86 w 96"/>
                <a:gd name="T5" fmla="*/ 8 h 19"/>
                <a:gd name="T6" fmla="*/ 76 w 96"/>
                <a:gd name="T7" fmla="*/ 7 h 19"/>
                <a:gd name="T8" fmla="*/ 63 w 96"/>
                <a:gd name="T9" fmla="*/ 7 h 19"/>
                <a:gd name="T10" fmla="*/ 48 w 96"/>
                <a:gd name="T11" fmla="*/ 7 h 19"/>
                <a:gd name="T12" fmla="*/ 33 w 96"/>
                <a:gd name="T13" fmla="*/ 5 h 19"/>
                <a:gd name="T14" fmla="*/ 18 w 96"/>
                <a:gd name="T15" fmla="*/ 4 h 19"/>
                <a:gd name="T16" fmla="*/ 8 w 96"/>
                <a:gd name="T17" fmla="*/ 1 h 19"/>
                <a:gd name="T18" fmla="*/ 0 w 96"/>
                <a:gd name="T19" fmla="*/ 0 h 19"/>
                <a:gd name="T20" fmla="*/ 0 w 96"/>
                <a:gd name="T21" fmla="*/ 12 h 19"/>
                <a:gd name="T22" fmla="*/ 8 w 96"/>
                <a:gd name="T23" fmla="*/ 11 h 19"/>
                <a:gd name="T24" fmla="*/ 18 w 96"/>
                <a:gd name="T25" fmla="*/ 13 h 19"/>
                <a:gd name="T26" fmla="*/ 33 w 96"/>
                <a:gd name="T27" fmla="*/ 14 h 19"/>
                <a:gd name="T28" fmla="*/ 48 w 96"/>
                <a:gd name="T29" fmla="*/ 16 h 19"/>
                <a:gd name="T30" fmla="*/ 63 w 96"/>
                <a:gd name="T31" fmla="*/ 19 h 19"/>
                <a:gd name="T32" fmla="*/ 76 w 96"/>
                <a:gd name="T33" fmla="*/ 19 h 19"/>
                <a:gd name="T34" fmla="*/ 86 w 96"/>
                <a:gd name="T35" fmla="*/ 17 h 19"/>
                <a:gd name="T36" fmla="*/ 96 w 96"/>
                <a:gd name="T37" fmla="*/ 14 h 19"/>
                <a:gd name="T38" fmla="*/ 96 w 96"/>
                <a:gd name="T39" fmla="*/ 14 h 19"/>
                <a:gd name="T40" fmla="*/ 89 w 96"/>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6" h="19">
                  <a:moveTo>
                    <a:pt x="89" y="7"/>
                  </a:moveTo>
                  <a:lnTo>
                    <a:pt x="89" y="7"/>
                  </a:lnTo>
                  <a:lnTo>
                    <a:pt x="86" y="8"/>
                  </a:lnTo>
                  <a:lnTo>
                    <a:pt x="76" y="7"/>
                  </a:lnTo>
                  <a:lnTo>
                    <a:pt x="63" y="7"/>
                  </a:lnTo>
                  <a:lnTo>
                    <a:pt x="48" y="7"/>
                  </a:lnTo>
                  <a:lnTo>
                    <a:pt x="33" y="5"/>
                  </a:lnTo>
                  <a:lnTo>
                    <a:pt x="18" y="4"/>
                  </a:lnTo>
                  <a:lnTo>
                    <a:pt x="8" y="1"/>
                  </a:lnTo>
                  <a:lnTo>
                    <a:pt x="0" y="0"/>
                  </a:lnTo>
                  <a:lnTo>
                    <a:pt x="0" y="12"/>
                  </a:lnTo>
                  <a:lnTo>
                    <a:pt x="8" y="11"/>
                  </a:lnTo>
                  <a:lnTo>
                    <a:pt x="18" y="13"/>
                  </a:lnTo>
                  <a:lnTo>
                    <a:pt x="33" y="14"/>
                  </a:lnTo>
                  <a:lnTo>
                    <a:pt x="48" y="16"/>
                  </a:lnTo>
                  <a:lnTo>
                    <a:pt x="63" y="19"/>
                  </a:lnTo>
                  <a:lnTo>
                    <a:pt x="76" y="19"/>
                  </a:lnTo>
                  <a:lnTo>
                    <a:pt x="86" y="17"/>
                  </a:lnTo>
                  <a:lnTo>
                    <a:pt x="96" y="14"/>
                  </a:lnTo>
                  <a:lnTo>
                    <a:pt x="96" y="14"/>
                  </a:lnTo>
                  <a:lnTo>
                    <a:pt x="8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01" name="Freeform 333"/>
            <p:cNvSpPr>
              <a:spLocks/>
            </p:cNvSpPr>
            <p:nvPr/>
          </p:nvSpPr>
          <p:spPr bwMode="auto">
            <a:xfrm>
              <a:off x="2536" y="3805"/>
              <a:ext cx="6" cy="19"/>
            </a:xfrm>
            <a:custGeom>
              <a:avLst/>
              <a:gdLst>
                <a:gd name="T0" fmla="*/ 18 w 18"/>
                <a:gd name="T1" fmla="*/ 0 h 56"/>
                <a:gd name="T2" fmla="*/ 18 w 18"/>
                <a:gd name="T3" fmla="*/ 0 h 56"/>
                <a:gd name="T4" fmla="*/ 1 w 18"/>
                <a:gd name="T5" fmla="*/ 9 h 56"/>
                <a:gd name="T6" fmla="*/ 0 w 18"/>
                <a:gd name="T7" fmla="*/ 26 h 56"/>
                <a:gd name="T8" fmla="*/ 3 w 18"/>
                <a:gd name="T9" fmla="*/ 42 h 56"/>
                <a:gd name="T10" fmla="*/ 3 w 18"/>
                <a:gd name="T11" fmla="*/ 49 h 56"/>
                <a:gd name="T12" fmla="*/ 10 w 18"/>
                <a:gd name="T13" fmla="*/ 56 h 56"/>
                <a:gd name="T14" fmla="*/ 13 w 18"/>
                <a:gd name="T15" fmla="*/ 42 h 56"/>
                <a:gd name="T16" fmla="*/ 9 w 18"/>
                <a:gd name="T17" fmla="*/ 26 h 56"/>
                <a:gd name="T18" fmla="*/ 10 w 18"/>
                <a:gd name="T19" fmla="*/ 14 h 56"/>
                <a:gd name="T20" fmla="*/ 18 w 18"/>
                <a:gd name="T21" fmla="*/ 9 h 56"/>
                <a:gd name="T22" fmla="*/ 18 w 18"/>
                <a:gd name="T23" fmla="*/ 9 h 56"/>
                <a:gd name="T24" fmla="*/ 18 w 18"/>
                <a:gd name="T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56">
                  <a:moveTo>
                    <a:pt x="18" y="0"/>
                  </a:moveTo>
                  <a:lnTo>
                    <a:pt x="18" y="0"/>
                  </a:lnTo>
                  <a:lnTo>
                    <a:pt x="1" y="9"/>
                  </a:lnTo>
                  <a:lnTo>
                    <a:pt x="0" y="26"/>
                  </a:lnTo>
                  <a:lnTo>
                    <a:pt x="3" y="42"/>
                  </a:lnTo>
                  <a:lnTo>
                    <a:pt x="3" y="49"/>
                  </a:lnTo>
                  <a:lnTo>
                    <a:pt x="10" y="56"/>
                  </a:lnTo>
                  <a:lnTo>
                    <a:pt x="13" y="42"/>
                  </a:lnTo>
                  <a:lnTo>
                    <a:pt x="9" y="26"/>
                  </a:lnTo>
                  <a:lnTo>
                    <a:pt x="10" y="14"/>
                  </a:lnTo>
                  <a:lnTo>
                    <a:pt x="18" y="9"/>
                  </a:lnTo>
                  <a:lnTo>
                    <a:pt x="18" y="9"/>
                  </a:lnTo>
                  <a:lnTo>
                    <a:pt x="1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02" name="Freeform 334"/>
            <p:cNvSpPr>
              <a:spLocks/>
            </p:cNvSpPr>
            <p:nvPr/>
          </p:nvSpPr>
          <p:spPr bwMode="auto">
            <a:xfrm>
              <a:off x="2542" y="3797"/>
              <a:ext cx="27" cy="11"/>
            </a:xfrm>
            <a:custGeom>
              <a:avLst/>
              <a:gdLst>
                <a:gd name="T0" fmla="*/ 74 w 82"/>
                <a:gd name="T1" fmla="*/ 0 h 34"/>
                <a:gd name="T2" fmla="*/ 72 w 82"/>
                <a:gd name="T3" fmla="*/ 1 h 34"/>
                <a:gd name="T4" fmla="*/ 71 w 82"/>
                <a:gd name="T5" fmla="*/ 2 h 34"/>
                <a:gd name="T6" fmla="*/ 64 w 82"/>
                <a:gd name="T7" fmla="*/ 5 h 34"/>
                <a:gd name="T8" fmla="*/ 55 w 82"/>
                <a:gd name="T9" fmla="*/ 10 h 34"/>
                <a:gd name="T10" fmla="*/ 46 w 82"/>
                <a:gd name="T11" fmla="*/ 15 h 34"/>
                <a:gd name="T12" fmla="*/ 35 w 82"/>
                <a:gd name="T13" fmla="*/ 18 h 34"/>
                <a:gd name="T14" fmla="*/ 22 w 82"/>
                <a:gd name="T15" fmla="*/ 22 h 34"/>
                <a:gd name="T16" fmla="*/ 12 w 82"/>
                <a:gd name="T17" fmla="*/ 24 h 34"/>
                <a:gd name="T18" fmla="*/ 0 w 82"/>
                <a:gd name="T19" fmla="*/ 25 h 34"/>
                <a:gd name="T20" fmla="*/ 0 w 82"/>
                <a:gd name="T21" fmla="*/ 34 h 34"/>
                <a:gd name="T22" fmla="*/ 12 w 82"/>
                <a:gd name="T23" fmla="*/ 33 h 34"/>
                <a:gd name="T24" fmla="*/ 24 w 82"/>
                <a:gd name="T25" fmla="*/ 31 h 34"/>
                <a:gd name="T26" fmla="*/ 37 w 82"/>
                <a:gd name="T27" fmla="*/ 27 h 34"/>
                <a:gd name="T28" fmla="*/ 48 w 82"/>
                <a:gd name="T29" fmla="*/ 24 h 34"/>
                <a:gd name="T30" fmla="*/ 60 w 82"/>
                <a:gd name="T31" fmla="*/ 19 h 34"/>
                <a:gd name="T32" fmla="*/ 69 w 82"/>
                <a:gd name="T33" fmla="*/ 15 h 34"/>
                <a:gd name="T34" fmla="*/ 76 w 82"/>
                <a:gd name="T35" fmla="*/ 11 h 34"/>
                <a:gd name="T36" fmla="*/ 82 w 82"/>
                <a:gd name="T37" fmla="*/ 5 h 34"/>
                <a:gd name="T38" fmla="*/ 80 w 82"/>
                <a:gd name="T39" fmla="*/ 7 h 34"/>
                <a:gd name="T40" fmla="*/ 74 w 82"/>
                <a:gd name="T4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2" h="34">
                  <a:moveTo>
                    <a:pt x="74" y="0"/>
                  </a:moveTo>
                  <a:lnTo>
                    <a:pt x="72" y="1"/>
                  </a:lnTo>
                  <a:lnTo>
                    <a:pt x="71" y="2"/>
                  </a:lnTo>
                  <a:lnTo>
                    <a:pt x="64" y="5"/>
                  </a:lnTo>
                  <a:lnTo>
                    <a:pt x="55" y="10"/>
                  </a:lnTo>
                  <a:lnTo>
                    <a:pt x="46" y="15"/>
                  </a:lnTo>
                  <a:lnTo>
                    <a:pt x="35" y="18"/>
                  </a:lnTo>
                  <a:lnTo>
                    <a:pt x="22" y="22"/>
                  </a:lnTo>
                  <a:lnTo>
                    <a:pt x="12" y="24"/>
                  </a:lnTo>
                  <a:lnTo>
                    <a:pt x="0" y="25"/>
                  </a:lnTo>
                  <a:lnTo>
                    <a:pt x="0" y="34"/>
                  </a:lnTo>
                  <a:lnTo>
                    <a:pt x="12" y="33"/>
                  </a:lnTo>
                  <a:lnTo>
                    <a:pt x="24" y="31"/>
                  </a:lnTo>
                  <a:lnTo>
                    <a:pt x="37" y="27"/>
                  </a:lnTo>
                  <a:lnTo>
                    <a:pt x="48" y="24"/>
                  </a:lnTo>
                  <a:lnTo>
                    <a:pt x="60" y="19"/>
                  </a:lnTo>
                  <a:lnTo>
                    <a:pt x="69" y="15"/>
                  </a:lnTo>
                  <a:lnTo>
                    <a:pt x="76" y="11"/>
                  </a:lnTo>
                  <a:lnTo>
                    <a:pt x="82" y="5"/>
                  </a:lnTo>
                  <a:lnTo>
                    <a:pt x="80" y="7"/>
                  </a:lnTo>
                  <a:lnTo>
                    <a:pt x="7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03" name="Freeform 335"/>
            <p:cNvSpPr>
              <a:spLocks/>
            </p:cNvSpPr>
            <p:nvPr/>
          </p:nvSpPr>
          <p:spPr bwMode="auto">
            <a:xfrm>
              <a:off x="2566" y="3791"/>
              <a:ext cx="7" cy="8"/>
            </a:xfrm>
            <a:custGeom>
              <a:avLst/>
              <a:gdLst>
                <a:gd name="T0" fmla="*/ 13 w 19"/>
                <a:gd name="T1" fmla="*/ 0 h 26"/>
                <a:gd name="T2" fmla="*/ 10 w 19"/>
                <a:gd name="T3" fmla="*/ 5 h 26"/>
                <a:gd name="T4" fmla="*/ 9 w 19"/>
                <a:gd name="T5" fmla="*/ 8 h 26"/>
                <a:gd name="T6" fmla="*/ 6 w 19"/>
                <a:gd name="T7" fmla="*/ 11 h 26"/>
                <a:gd name="T8" fmla="*/ 4 w 19"/>
                <a:gd name="T9" fmla="*/ 14 h 26"/>
                <a:gd name="T10" fmla="*/ 0 w 19"/>
                <a:gd name="T11" fmla="*/ 19 h 26"/>
                <a:gd name="T12" fmla="*/ 6 w 19"/>
                <a:gd name="T13" fmla="*/ 26 h 26"/>
                <a:gd name="T14" fmla="*/ 11 w 19"/>
                <a:gd name="T15" fmla="*/ 21 h 26"/>
                <a:gd name="T16" fmla="*/ 16 w 19"/>
                <a:gd name="T17" fmla="*/ 15 h 26"/>
                <a:gd name="T18" fmla="*/ 18 w 19"/>
                <a:gd name="T19" fmla="*/ 11 h 26"/>
                <a:gd name="T20" fmla="*/ 19 w 19"/>
                <a:gd name="T21" fmla="*/ 5 h 26"/>
                <a:gd name="T22" fmla="*/ 16 w 19"/>
                <a:gd name="T23" fmla="*/ 10 h 26"/>
                <a:gd name="T24" fmla="*/ 19 w 19"/>
                <a:gd name="T25" fmla="*/ 5 h 26"/>
                <a:gd name="T26" fmla="*/ 18 w 19"/>
                <a:gd name="T27" fmla="*/ 2 h 26"/>
                <a:gd name="T28" fmla="*/ 14 w 19"/>
                <a:gd name="T29" fmla="*/ 0 h 26"/>
                <a:gd name="T30" fmla="*/ 11 w 19"/>
                <a:gd name="T31" fmla="*/ 2 h 26"/>
                <a:gd name="T32" fmla="*/ 10 w 19"/>
                <a:gd name="T33" fmla="*/ 5 h 26"/>
                <a:gd name="T34" fmla="*/ 13 w 19"/>
                <a:gd name="T3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6">
                  <a:moveTo>
                    <a:pt x="13" y="0"/>
                  </a:moveTo>
                  <a:lnTo>
                    <a:pt x="10" y="5"/>
                  </a:lnTo>
                  <a:lnTo>
                    <a:pt x="9" y="8"/>
                  </a:lnTo>
                  <a:lnTo>
                    <a:pt x="6" y="11"/>
                  </a:lnTo>
                  <a:lnTo>
                    <a:pt x="4" y="14"/>
                  </a:lnTo>
                  <a:lnTo>
                    <a:pt x="0" y="19"/>
                  </a:lnTo>
                  <a:lnTo>
                    <a:pt x="6" y="26"/>
                  </a:lnTo>
                  <a:lnTo>
                    <a:pt x="11" y="21"/>
                  </a:lnTo>
                  <a:lnTo>
                    <a:pt x="16" y="15"/>
                  </a:lnTo>
                  <a:lnTo>
                    <a:pt x="18" y="11"/>
                  </a:lnTo>
                  <a:lnTo>
                    <a:pt x="19" y="5"/>
                  </a:lnTo>
                  <a:lnTo>
                    <a:pt x="16" y="10"/>
                  </a:lnTo>
                  <a:lnTo>
                    <a:pt x="19" y="5"/>
                  </a:lnTo>
                  <a:lnTo>
                    <a:pt x="18" y="2"/>
                  </a:lnTo>
                  <a:lnTo>
                    <a:pt x="14" y="0"/>
                  </a:lnTo>
                  <a:lnTo>
                    <a:pt x="11" y="2"/>
                  </a:lnTo>
                  <a:lnTo>
                    <a:pt x="10" y="5"/>
                  </a:lnTo>
                  <a:lnTo>
                    <a:pt x="1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04" name="Freeform 336"/>
            <p:cNvSpPr>
              <a:spLocks/>
            </p:cNvSpPr>
            <p:nvPr/>
          </p:nvSpPr>
          <p:spPr bwMode="auto">
            <a:xfrm>
              <a:off x="2571" y="3790"/>
              <a:ext cx="12" cy="4"/>
            </a:xfrm>
            <a:custGeom>
              <a:avLst/>
              <a:gdLst>
                <a:gd name="T0" fmla="*/ 31 w 38"/>
                <a:gd name="T1" fmla="*/ 0 h 13"/>
                <a:gd name="T2" fmla="*/ 32 w 38"/>
                <a:gd name="T3" fmla="*/ 0 h 13"/>
                <a:gd name="T4" fmla="*/ 24 w 38"/>
                <a:gd name="T5" fmla="*/ 1 h 13"/>
                <a:gd name="T6" fmla="*/ 17 w 38"/>
                <a:gd name="T7" fmla="*/ 1 h 13"/>
                <a:gd name="T8" fmla="*/ 9 w 38"/>
                <a:gd name="T9" fmla="*/ 2 h 13"/>
                <a:gd name="T10" fmla="*/ 0 w 38"/>
                <a:gd name="T11" fmla="*/ 3 h 13"/>
                <a:gd name="T12" fmla="*/ 3 w 38"/>
                <a:gd name="T13" fmla="*/ 13 h 13"/>
                <a:gd name="T14" fmla="*/ 9 w 38"/>
                <a:gd name="T15" fmla="*/ 11 h 13"/>
                <a:gd name="T16" fmla="*/ 17 w 38"/>
                <a:gd name="T17" fmla="*/ 10 h 13"/>
                <a:gd name="T18" fmla="*/ 24 w 38"/>
                <a:gd name="T19" fmla="*/ 10 h 13"/>
                <a:gd name="T20" fmla="*/ 35 w 38"/>
                <a:gd name="T21" fmla="*/ 9 h 13"/>
                <a:gd name="T22" fmla="*/ 36 w 38"/>
                <a:gd name="T23" fmla="*/ 9 h 13"/>
                <a:gd name="T24" fmla="*/ 35 w 38"/>
                <a:gd name="T25" fmla="*/ 9 h 13"/>
                <a:gd name="T26" fmla="*/ 38 w 38"/>
                <a:gd name="T27" fmla="*/ 7 h 13"/>
                <a:gd name="T28" fmla="*/ 38 w 38"/>
                <a:gd name="T29" fmla="*/ 3 h 13"/>
                <a:gd name="T30" fmla="*/ 36 w 38"/>
                <a:gd name="T31" fmla="*/ 1 h 13"/>
                <a:gd name="T32" fmla="*/ 32 w 38"/>
                <a:gd name="T33" fmla="*/ 0 h 13"/>
                <a:gd name="T34" fmla="*/ 31 w 38"/>
                <a:gd name="T3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13">
                  <a:moveTo>
                    <a:pt x="31" y="0"/>
                  </a:moveTo>
                  <a:lnTo>
                    <a:pt x="32" y="0"/>
                  </a:lnTo>
                  <a:lnTo>
                    <a:pt x="24" y="1"/>
                  </a:lnTo>
                  <a:lnTo>
                    <a:pt x="17" y="1"/>
                  </a:lnTo>
                  <a:lnTo>
                    <a:pt x="9" y="2"/>
                  </a:lnTo>
                  <a:lnTo>
                    <a:pt x="0" y="3"/>
                  </a:lnTo>
                  <a:lnTo>
                    <a:pt x="3" y="13"/>
                  </a:lnTo>
                  <a:lnTo>
                    <a:pt x="9" y="11"/>
                  </a:lnTo>
                  <a:lnTo>
                    <a:pt x="17" y="10"/>
                  </a:lnTo>
                  <a:lnTo>
                    <a:pt x="24" y="10"/>
                  </a:lnTo>
                  <a:lnTo>
                    <a:pt x="35" y="9"/>
                  </a:lnTo>
                  <a:lnTo>
                    <a:pt x="36" y="9"/>
                  </a:lnTo>
                  <a:lnTo>
                    <a:pt x="35" y="9"/>
                  </a:lnTo>
                  <a:lnTo>
                    <a:pt x="38" y="7"/>
                  </a:lnTo>
                  <a:lnTo>
                    <a:pt x="38" y="3"/>
                  </a:lnTo>
                  <a:lnTo>
                    <a:pt x="36" y="1"/>
                  </a:lnTo>
                  <a:lnTo>
                    <a:pt x="32" y="0"/>
                  </a:lnTo>
                  <a:lnTo>
                    <a:pt x="3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05" name="Freeform 337"/>
            <p:cNvSpPr>
              <a:spLocks/>
            </p:cNvSpPr>
            <p:nvPr/>
          </p:nvSpPr>
          <p:spPr bwMode="auto">
            <a:xfrm>
              <a:off x="2249" y="3847"/>
              <a:ext cx="1255" cy="376"/>
            </a:xfrm>
            <a:custGeom>
              <a:avLst/>
              <a:gdLst>
                <a:gd name="T0" fmla="*/ 3745 w 3766"/>
                <a:gd name="T1" fmla="*/ 774 h 1127"/>
                <a:gd name="T2" fmla="*/ 3696 w 3766"/>
                <a:gd name="T3" fmla="*/ 762 h 1127"/>
                <a:gd name="T4" fmla="*/ 3647 w 3766"/>
                <a:gd name="T5" fmla="*/ 784 h 1127"/>
                <a:gd name="T6" fmla="*/ 3607 w 3766"/>
                <a:gd name="T7" fmla="*/ 753 h 1127"/>
                <a:gd name="T8" fmla="*/ 3577 w 3766"/>
                <a:gd name="T9" fmla="*/ 782 h 1127"/>
                <a:gd name="T10" fmla="*/ 3506 w 3766"/>
                <a:gd name="T11" fmla="*/ 797 h 1127"/>
                <a:gd name="T12" fmla="*/ 3467 w 3766"/>
                <a:gd name="T13" fmla="*/ 773 h 1127"/>
                <a:gd name="T14" fmla="*/ 3400 w 3766"/>
                <a:gd name="T15" fmla="*/ 801 h 1127"/>
                <a:gd name="T16" fmla="*/ 3282 w 3766"/>
                <a:gd name="T17" fmla="*/ 785 h 1127"/>
                <a:gd name="T18" fmla="*/ 3222 w 3766"/>
                <a:gd name="T19" fmla="*/ 822 h 1127"/>
                <a:gd name="T20" fmla="*/ 3172 w 3766"/>
                <a:gd name="T21" fmla="*/ 835 h 1127"/>
                <a:gd name="T22" fmla="*/ 3071 w 3766"/>
                <a:gd name="T23" fmla="*/ 825 h 1127"/>
                <a:gd name="T24" fmla="*/ 2990 w 3766"/>
                <a:gd name="T25" fmla="*/ 797 h 1127"/>
                <a:gd name="T26" fmla="*/ 2920 w 3766"/>
                <a:gd name="T27" fmla="*/ 784 h 1127"/>
                <a:gd name="T28" fmla="*/ 2827 w 3766"/>
                <a:gd name="T29" fmla="*/ 761 h 1127"/>
                <a:gd name="T30" fmla="*/ 2786 w 3766"/>
                <a:gd name="T31" fmla="*/ 764 h 1127"/>
                <a:gd name="T32" fmla="*/ 2724 w 3766"/>
                <a:gd name="T33" fmla="*/ 687 h 1127"/>
                <a:gd name="T34" fmla="*/ 2702 w 3766"/>
                <a:gd name="T35" fmla="*/ 759 h 1127"/>
                <a:gd name="T36" fmla="*/ 2611 w 3766"/>
                <a:gd name="T37" fmla="*/ 734 h 1127"/>
                <a:gd name="T38" fmla="*/ 2560 w 3766"/>
                <a:gd name="T39" fmla="*/ 735 h 1127"/>
                <a:gd name="T40" fmla="*/ 2520 w 3766"/>
                <a:gd name="T41" fmla="*/ 728 h 1127"/>
                <a:gd name="T42" fmla="*/ 2460 w 3766"/>
                <a:gd name="T43" fmla="*/ 730 h 1127"/>
                <a:gd name="T44" fmla="*/ 2426 w 3766"/>
                <a:gd name="T45" fmla="*/ 702 h 1127"/>
                <a:gd name="T46" fmla="*/ 2360 w 3766"/>
                <a:gd name="T47" fmla="*/ 713 h 1127"/>
                <a:gd name="T48" fmla="*/ 2319 w 3766"/>
                <a:gd name="T49" fmla="*/ 678 h 1127"/>
                <a:gd name="T50" fmla="*/ 2273 w 3766"/>
                <a:gd name="T51" fmla="*/ 680 h 1127"/>
                <a:gd name="T52" fmla="*/ 2256 w 3766"/>
                <a:gd name="T53" fmla="*/ 661 h 1127"/>
                <a:gd name="T54" fmla="*/ 2197 w 3766"/>
                <a:gd name="T55" fmla="*/ 698 h 1127"/>
                <a:gd name="T56" fmla="*/ 2154 w 3766"/>
                <a:gd name="T57" fmla="*/ 669 h 1127"/>
                <a:gd name="T58" fmla="*/ 2094 w 3766"/>
                <a:gd name="T59" fmla="*/ 655 h 1127"/>
                <a:gd name="T60" fmla="*/ 2056 w 3766"/>
                <a:gd name="T61" fmla="*/ 643 h 1127"/>
                <a:gd name="T62" fmla="*/ 2034 w 3766"/>
                <a:gd name="T63" fmla="*/ 546 h 1127"/>
                <a:gd name="T64" fmla="*/ 2001 w 3766"/>
                <a:gd name="T65" fmla="*/ 606 h 1127"/>
                <a:gd name="T66" fmla="*/ 1939 w 3766"/>
                <a:gd name="T67" fmla="*/ 491 h 1127"/>
                <a:gd name="T68" fmla="*/ 1899 w 3766"/>
                <a:gd name="T69" fmla="*/ 546 h 1127"/>
                <a:gd name="T70" fmla="*/ 1834 w 3766"/>
                <a:gd name="T71" fmla="*/ 523 h 1127"/>
                <a:gd name="T72" fmla="*/ 1765 w 3766"/>
                <a:gd name="T73" fmla="*/ 484 h 1127"/>
                <a:gd name="T74" fmla="*/ 1727 w 3766"/>
                <a:gd name="T75" fmla="*/ 411 h 1127"/>
                <a:gd name="T76" fmla="*/ 1675 w 3766"/>
                <a:gd name="T77" fmla="*/ 480 h 1127"/>
                <a:gd name="T78" fmla="*/ 1557 w 3766"/>
                <a:gd name="T79" fmla="*/ 443 h 1127"/>
                <a:gd name="T80" fmla="*/ 1449 w 3766"/>
                <a:gd name="T81" fmla="*/ 390 h 1127"/>
                <a:gd name="T82" fmla="*/ 1421 w 3766"/>
                <a:gd name="T83" fmla="*/ 365 h 1127"/>
                <a:gd name="T84" fmla="*/ 1388 w 3766"/>
                <a:gd name="T85" fmla="*/ 329 h 1127"/>
                <a:gd name="T86" fmla="*/ 1358 w 3766"/>
                <a:gd name="T87" fmla="*/ 330 h 1127"/>
                <a:gd name="T88" fmla="*/ 1320 w 3766"/>
                <a:gd name="T89" fmla="*/ 292 h 1127"/>
                <a:gd name="T90" fmla="*/ 1244 w 3766"/>
                <a:gd name="T91" fmla="*/ 258 h 1127"/>
                <a:gd name="T92" fmla="*/ 1184 w 3766"/>
                <a:gd name="T93" fmla="*/ 236 h 1127"/>
                <a:gd name="T94" fmla="*/ 1068 w 3766"/>
                <a:gd name="T95" fmla="*/ 187 h 1127"/>
                <a:gd name="T96" fmla="*/ 982 w 3766"/>
                <a:gd name="T97" fmla="*/ 158 h 1127"/>
                <a:gd name="T98" fmla="*/ 921 w 3766"/>
                <a:gd name="T99" fmla="*/ 108 h 1127"/>
                <a:gd name="T100" fmla="*/ 872 w 3766"/>
                <a:gd name="T101" fmla="*/ 100 h 1127"/>
                <a:gd name="T102" fmla="*/ 808 w 3766"/>
                <a:gd name="T103" fmla="*/ 79 h 1127"/>
                <a:gd name="T104" fmla="*/ 764 w 3766"/>
                <a:gd name="T105" fmla="*/ 31 h 1127"/>
                <a:gd name="T106" fmla="*/ 685 w 3766"/>
                <a:gd name="T107" fmla="*/ 75 h 1127"/>
                <a:gd name="T108" fmla="*/ 546 w 3766"/>
                <a:gd name="T109" fmla="*/ 61 h 1127"/>
                <a:gd name="T110" fmla="*/ 470 w 3766"/>
                <a:gd name="T111" fmla="*/ 49 h 1127"/>
                <a:gd name="T112" fmla="*/ 404 w 3766"/>
                <a:gd name="T113" fmla="*/ 35 h 1127"/>
                <a:gd name="T114" fmla="*/ 326 w 3766"/>
                <a:gd name="T115" fmla="*/ 31 h 1127"/>
                <a:gd name="T116" fmla="*/ 219 w 3766"/>
                <a:gd name="T117" fmla="*/ 22 h 1127"/>
                <a:gd name="T118" fmla="*/ 64 w 3766"/>
                <a:gd name="T119" fmla="*/ 17 h 1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766" h="1127">
                  <a:moveTo>
                    <a:pt x="0" y="9"/>
                  </a:moveTo>
                  <a:lnTo>
                    <a:pt x="0" y="892"/>
                  </a:lnTo>
                  <a:lnTo>
                    <a:pt x="0" y="1127"/>
                  </a:lnTo>
                  <a:lnTo>
                    <a:pt x="2079" y="1127"/>
                  </a:lnTo>
                  <a:lnTo>
                    <a:pt x="3766" y="1127"/>
                  </a:lnTo>
                  <a:lnTo>
                    <a:pt x="3766" y="772"/>
                  </a:lnTo>
                  <a:lnTo>
                    <a:pt x="3764" y="775"/>
                  </a:lnTo>
                  <a:lnTo>
                    <a:pt x="3759" y="776"/>
                  </a:lnTo>
                  <a:lnTo>
                    <a:pt x="3753" y="775"/>
                  </a:lnTo>
                  <a:lnTo>
                    <a:pt x="3748" y="772"/>
                  </a:lnTo>
                  <a:lnTo>
                    <a:pt x="3745" y="774"/>
                  </a:lnTo>
                  <a:lnTo>
                    <a:pt x="3742" y="776"/>
                  </a:lnTo>
                  <a:lnTo>
                    <a:pt x="3737" y="777"/>
                  </a:lnTo>
                  <a:lnTo>
                    <a:pt x="3733" y="777"/>
                  </a:lnTo>
                  <a:lnTo>
                    <a:pt x="3727" y="777"/>
                  </a:lnTo>
                  <a:lnTo>
                    <a:pt x="3721" y="777"/>
                  </a:lnTo>
                  <a:lnTo>
                    <a:pt x="3717" y="776"/>
                  </a:lnTo>
                  <a:lnTo>
                    <a:pt x="3712" y="775"/>
                  </a:lnTo>
                  <a:lnTo>
                    <a:pt x="3705" y="778"/>
                  </a:lnTo>
                  <a:lnTo>
                    <a:pt x="3701" y="777"/>
                  </a:lnTo>
                  <a:lnTo>
                    <a:pt x="3697" y="773"/>
                  </a:lnTo>
                  <a:lnTo>
                    <a:pt x="3696" y="762"/>
                  </a:lnTo>
                  <a:lnTo>
                    <a:pt x="3694" y="766"/>
                  </a:lnTo>
                  <a:lnTo>
                    <a:pt x="3689" y="768"/>
                  </a:lnTo>
                  <a:lnTo>
                    <a:pt x="3684" y="770"/>
                  </a:lnTo>
                  <a:lnTo>
                    <a:pt x="3679" y="772"/>
                  </a:lnTo>
                  <a:lnTo>
                    <a:pt x="3673" y="773"/>
                  </a:lnTo>
                  <a:lnTo>
                    <a:pt x="3668" y="774"/>
                  </a:lnTo>
                  <a:lnTo>
                    <a:pt x="3663" y="774"/>
                  </a:lnTo>
                  <a:lnTo>
                    <a:pt x="3661" y="774"/>
                  </a:lnTo>
                  <a:lnTo>
                    <a:pt x="3657" y="775"/>
                  </a:lnTo>
                  <a:lnTo>
                    <a:pt x="3653" y="780"/>
                  </a:lnTo>
                  <a:lnTo>
                    <a:pt x="3647" y="784"/>
                  </a:lnTo>
                  <a:lnTo>
                    <a:pt x="3641" y="789"/>
                  </a:lnTo>
                  <a:lnTo>
                    <a:pt x="3638" y="772"/>
                  </a:lnTo>
                  <a:lnTo>
                    <a:pt x="3637" y="744"/>
                  </a:lnTo>
                  <a:lnTo>
                    <a:pt x="3637" y="714"/>
                  </a:lnTo>
                  <a:lnTo>
                    <a:pt x="3637" y="687"/>
                  </a:lnTo>
                  <a:lnTo>
                    <a:pt x="3631" y="693"/>
                  </a:lnTo>
                  <a:lnTo>
                    <a:pt x="3625" y="702"/>
                  </a:lnTo>
                  <a:lnTo>
                    <a:pt x="3621" y="714"/>
                  </a:lnTo>
                  <a:lnTo>
                    <a:pt x="3615" y="727"/>
                  </a:lnTo>
                  <a:lnTo>
                    <a:pt x="3610" y="741"/>
                  </a:lnTo>
                  <a:lnTo>
                    <a:pt x="3607" y="753"/>
                  </a:lnTo>
                  <a:lnTo>
                    <a:pt x="3603" y="765"/>
                  </a:lnTo>
                  <a:lnTo>
                    <a:pt x="3601" y="772"/>
                  </a:lnTo>
                  <a:lnTo>
                    <a:pt x="3593" y="768"/>
                  </a:lnTo>
                  <a:lnTo>
                    <a:pt x="3589" y="760"/>
                  </a:lnTo>
                  <a:lnTo>
                    <a:pt x="3586" y="751"/>
                  </a:lnTo>
                  <a:lnTo>
                    <a:pt x="3586" y="743"/>
                  </a:lnTo>
                  <a:lnTo>
                    <a:pt x="3582" y="749"/>
                  </a:lnTo>
                  <a:lnTo>
                    <a:pt x="3581" y="757"/>
                  </a:lnTo>
                  <a:lnTo>
                    <a:pt x="3581" y="766"/>
                  </a:lnTo>
                  <a:lnTo>
                    <a:pt x="3581" y="775"/>
                  </a:lnTo>
                  <a:lnTo>
                    <a:pt x="3577" y="782"/>
                  </a:lnTo>
                  <a:lnTo>
                    <a:pt x="3570" y="783"/>
                  </a:lnTo>
                  <a:lnTo>
                    <a:pt x="3563" y="782"/>
                  </a:lnTo>
                  <a:lnTo>
                    <a:pt x="3559" y="777"/>
                  </a:lnTo>
                  <a:lnTo>
                    <a:pt x="3553" y="778"/>
                  </a:lnTo>
                  <a:lnTo>
                    <a:pt x="3544" y="777"/>
                  </a:lnTo>
                  <a:lnTo>
                    <a:pt x="3536" y="775"/>
                  </a:lnTo>
                  <a:lnTo>
                    <a:pt x="3530" y="774"/>
                  </a:lnTo>
                  <a:lnTo>
                    <a:pt x="3526" y="775"/>
                  </a:lnTo>
                  <a:lnTo>
                    <a:pt x="3520" y="780"/>
                  </a:lnTo>
                  <a:lnTo>
                    <a:pt x="3513" y="788"/>
                  </a:lnTo>
                  <a:lnTo>
                    <a:pt x="3506" y="797"/>
                  </a:lnTo>
                  <a:lnTo>
                    <a:pt x="3505" y="775"/>
                  </a:lnTo>
                  <a:lnTo>
                    <a:pt x="3502" y="745"/>
                  </a:lnTo>
                  <a:lnTo>
                    <a:pt x="3495" y="717"/>
                  </a:lnTo>
                  <a:lnTo>
                    <a:pt x="3482" y="691"/>
                  </a:lnTo>
                  <a:lnTo>
                    <a:pt x="3488" y="709"/>
                  </a:lnTo>
                  <a:lnTo>
                    <a:pt x="3490" y="725"/>
                  </a:lnTo>
                  <a:lnTo>
                    <a:pt x="3488" y="738"/>
                  </a:lnTo>
                  <a:lnTo>
                    <a:pt x="3483" y="750"/>
                  </a:lnTo>
                  <a:lnTo>
                    <a:pt x="3478" y="760"/>
                  </a:lnTo>
                  <a:lnTo>
                    <a:pt x="3472" y="768"/>
                  </a:lnTo>
                  <a:lnTo>
                    <a:pt x="3467" y="773"/>
                  </a:lnTo>
                  <a:lnTo>
                    <a:pt x="3466" y="774"/>
                  </a:lnTo>
                  <a:lnTo>
                    <a:pt x="3455" y="767"/>
                  </a:lnTo>
                  <a:lnTo>
                    <a:pt x="3451" y="775"/>
                  </a:lnTo>
                  <a:lnTo>
                    <a:pt x="3440" y="770"/>
                  </a:lnTo>
                  <a:lnTo>
                    <a:pt x="3441" y="777"/>
                  </a:lnTo>
                  <a:lnTo>
                    <a:pt x="3440" y="783"/>
                  </a:lnTo>
                  <a:lnTo>
                    <a:pt x="3436" y="790"/>
                  </a:lnTo>
                  <a:lnTo>
                    <a:pt x="3433" y="797"/>
                  </a:lnTo>
                  <a:lnTo>
                    <a:pt x="3427" y="799"/>
                  </a:lnTo>
                  <a:lnTo>
                    <a:pt x="3416" y="800"/>
                  </a:lnTo>
                  <a:lnTo>
                    <a:pt x="3400" y="801"/>
                  </a:lnTo>
                  <a:lnTo>
                    <a:pt x="3380" y="803"/>
                  </a:lnTo>
                  <a:lnTo>
                    <a:pt x="3360" y="804"/>
                  </a:lnTo>
                  <a:lnTo>
                    <a:pt x="3341" y="806"/>
                  </a:lnTo>
                  <a:lnTo>
                    <a:pt x="3324" y="809"/>
                  </a:lnTo>
                  <a:lnTo>
                    <a:pt x="3313" y="814"/>
                  </a:lnTo>
                  <a:lnTo>
                    <a:pt x="3310" y="801"/>
                  </a:lnTo>
                  <a:lnTo>
                    <a:pt x="3305" y="789"/>
                  </a:lnTo>
                  <a:lnTo>
                    <a:pt x="3296" y="775"/>
                  </a:lnTo>
                  <a:lnTo>
                    <a:pt x="3283" y="761"/>
                  </a:lnTo>
                  <a:lnTo>
                    <a:pt x="3286" y="772"/>
                  </a:lnTo>
                  <a:lnTo>
                    <a:pt x="3282" y="785"/>
                  </a:lnTo>
                  <a:lnTo>
                    <a:pt x="3275" y="803"/>
                  </a:lnTo>
                  <a:lnTo>
                    <a:pt x="3269" y="817"/>
                  </a:lnTo>
                  <a:lnTo>
                    <a:pt x="3265" y="814"/>
                  </a:lnTo>
                  <a:lnTo>
                    <a:pt x="3258" y="813"/>
                  </a:lnTo>
                  <a:lnTo>
                    <a:pt x="3252" y="813"/>
                  </a:lnTo>
                  <a:lnTo>
                    <a:pt x="3247" y="817"/>
                  </a:lnTo>
                  <a:lnTo>
                    <a:pt x="3245" y="820"/>
                  </a:lnTo>
                  <a:lnTo>
                    <a:pt x="3241" y="822"/>
                  </a:lnTo>
                  <a:lnTo>
                    <a:pt x="3235" y="822"/>
                  </a:lnTo>
                  <a:lnTo>
                    <a:pt x="3228" y="822"/>
                  </a:lnTo>
                  <a:lnTo>
                    <a:pt x="3222" y="822"/>
                  </a:lnTo>
                  <a:lnTo>
                    <a:pt x="3217" y="820"/>
                  </a:lnTo>
                  <a:lnTo>
                    <a:pt x="3213" y="817"/>
                  </a:lnTo>
                  <a:lnTo>
                    <a:pt x="3212" y="814"/>
                  </a:lnTo>
                  <a:lnTo>
                    <a:pt x="3207" y="815"/>
                  </a:lnTo>
                  <a:lnTo>
                    <a:pt x="3202" y="817"/>
                  </a:lnTo>
                  <a:lnTo>
                    <a:pt x="3197" y="821"/>
                  </a:lnTo>
                  <a:lnTo>
                    <a:pt x="3191" y="824"/>
                  </a:lnTo>
                  <a:lnTo>
                    <a:pt x="3187" y="828"/>
                  </a:lnTo>
                  <a:lnTo>
                    <a:pt x="3181" y="831"/>
                  </a:lnTo>
                  <a:lnTo>
                    <a:pt x="3177" y="833"/>
                  </a:lnTo>
                  <a:lnTo>
                    <a:pt x="3172" y="835"/>
                  </a:lnTo>
                  <a:lnTo>
                    <a:pt x="3165" y="835"/>
                  </a:lnTo>
                  <a:lnTo>
                    <a:pt x="3155" y="831"/>
                  </a:lnTo>
                  <a:lnTo>
                    <a:pt x="3141" y="828"/>
                  </a:lnTo>
                  <a:lnTo>
                    <a:pt x="3126" y="822"/>
                  </a:lnTo>
                  <a:lnTo>
                    <a:pt x="3109" y="816"/>
                  </a:lnTo>
                  <a:lnTo>
                    <a:pt x="3093" y="812"/>
                  </a:lnTo>
                  <a:lnTo>
                    <a:pt x="3078" y="806"/>
                  </a:lnTo>
                  <a:lnTo>
                    <a:pt x="3064" y="803"/>
                  </a:lnTo>
                  <a:lnTo>
                    <a:pt x="3067" y="809"/>
                  </a:lnTo>
                  <a:lnTo>
                    <a:pt x="3069" y="817"/>
                  </a:lnTo>
                  <a:lnTo>
                    <a:pt x="3071" y="825"/>
                  </a:lnTo>
                  <a:lnTo>
                    <a:pt x="3071" y="833"/>
                  </a:lnTo>
                  <a:lnTo>
                    <a:pt x="3063" y="833"/>
                  </a:lnTo>
                  <a:lnTo>
                    <a:pt x="3057" y="835"/>
                  </a:lnTo>
                  <a:lnTo>
                    <a:pt x="3053" y="838"/>
                  </a:lnTo>
                  <a:lnTo>
                    <a:pt x="3049" y="843"/>
                  </a:lnTo>
                  <a:lnTo>
                    <a:pt x="3046" y="833"/>
                  </a:lnTo>
                  <a:lnTo>
                    <a:pt x="3038" y="825"/>
                  </a:lnTo>
                  <a:lnTo>
                    <a:pt x="3028" y="817"/>
                  </a:lnTo>
                  <a:lnTo>
                    <a:pt x="3015" y="809"/>
                  </a:lnTo>
                  <a:lnTo>
                    <a:pt x="3003" y="803"/>
                  </a:lnTo>
                  <a:lnTo>
                    <a:pt x="2990" y="797"/>
                  </a:lnTo>
                  <a:lnTo>
                    <a:pt x="2979" y="792"/>
                  </a:lnTo>
                  <a:lnTo>
                    <a:pt x="2969" y="789"/>
                  </a:lnTo>
                  <a:lnTo>
                    <a:pt x="2969" y="795"/>
                  </a:lnTo>
                  <a:lnTo>
                    <a:pt x="2967" y="798"/>
                  </a:lnTo>
                  <a:lnTo>
                    <a:pt x="2962" y="799"/>
                  </a:lnTo>
                  <a:lnTo>
                    <a:pt x="2956" y="798"/>
                  </a:lnTo>
                  <a:lnTo>
                    <a:pt x="2948" y="796"/>
                  </a:lnTo>
                  <a:lnTo>
                    <a:pt x="2940" y="792"/>
                  </a:lnTo>
                  <a:lnTo>
                    <a:pt x="2932" y="788"/>
                  </a:lnTo>
                  <a:lnTo>
                    <a:pt x="2924" y="782"/>
                  </a:lnTo>
                  <a:lnTo>
                    <a:pt x="2920" y="784"/>
                  </a:lnTo>
                  <a:lnTo>
                    <a:pt x="2913" y="784"/>
                  </a:lnTo>
                  <a:lnTo>
                    <a:pt x="2903" y="782"/>
                  </a:lnTo>
                  <a:lnTo>
                    <a:pt x="2892" y="780"/>
                  </a:lnTo>
                  <a:lnTo>
                    <a:pt x="2880" y="776"/>
                  </a:lnTo>
                  <a:lnTo>
                    <a:pt x="2867" y="772"/>
                  </a:lnTo>
                  <a:lnTo>
                    <a:pt x="2857" y="768"/>
                  </a:lnTo>
                  <a:lnTo>
                    <a:pt x="2848" y="764"/>
                  </a:lnTo>
                  <a:lnTo>
                    <a:pt x="2850" y="795"/>
                  </a:lnTo>
                  <a:lnTo>
                    <a:pt x="2827" y="762"/>
                  </a:lnTo>
                  <a:lnTo>
                    <a:pt x="2827" y="761"/>
                  </a:lnTo>
                  <a:lnTo>
                    <a:pt x="2827" y="761"/>
                  </a:lnTo>
                  <a:lnTo>
                    <a:pt x="2827" y="762"/>
                  </a:lnTo>
                  <a:lnTo>
                    <a:pt x="2827" y="767"/>
                  </a:lnTo>
                  <a:lnTo>
                    <a:pt x="2824" y="773"/>
                  </a:lnTo>
                  <a:lnTo>
                    <a:pt x="2818" y="777"/>
                  </a:lnTo>
                  <a:lnTo>
                    <a:pt x="2810" y="781"/>
                  </a:lnTo>
                  <a:lnTo>
                    <a:pt x="2806" y="785"/>
                  </a:lnTo>
                  <a:lnTo>
                    <a:pt x="2803" y="780"/>
                  </a:lnTo>
                  <a:lnTo>
                    <a:pt x="2799" y="773"/>
                  </a:lnTo>
                  <a:lnTo>
                    <a:pt x="2793" y="766"/>
                  </a:lnTo>
                  <a:lnTo>
                    <a:pt x="2787" y="758"/>
                  </a:lnTo>
                  <a:lnTo>
                    <a:pt x="2786" y="764"/>
                  </a:lnTo>
                  <a:lnTo>
                    <a:pt x="2783" y="767"/>
                  </a:lnTo>
                  <a:lnTo>
                    <a:pt x="2778" y="769"/>
                  </a:lnTo>
                  <a:lnTo>
                    <a:pt x="2772" y="770"/>
                  </a:lnTo>
                  <a:lnTo>
                    <a:pt x="2770" y="784"/>
                  </a:lnTo>
                  <a:lnTo>
                    <a:pt x="2763" y="790"/>
                  </a:lnTo>
                  <a:lnTo>
                    <a:pt x="2758" y="788"/>
                  </a:lnTo>
                  <a:lnTo>
                    <a:pt x="2756" y="775"/>
                  </a:lnTo>
                  <a:lnTo>
                    <a:pt x="2755" y="756"/>
                  </a:lnTo>
                  <a:lnTo>
                    <a:pt x="2750" y="730"/>
                  </a:lnTo>
                  <a:lnTo>
                    <a:pt x="2739" y="706"/>
                  </a:lnTo>
                  <a:lnTo>
                    <a:pt x="2724" y="687"/>
                  </a:lnTo>
                  <a:lnTo>
                    <a:pt x="2729" y="704"/>
                  </a:lnTo>
                  <a:lnTo>
                    <a:pt x="2730" y="729"/>
                  </a:lnTo>
                  <a:lnTo>
                    <a:pt x="2729" y="752"/>
                  </a:lnTo>
                  <a:lnTo>
                    <a:pt x="2729" y="766"/>
                  </a:lnTo>
                  <a:lnTo>
                    <a:pt x="2727" y="770"/>
                  </a:lnTo>
                  <a:lnTo>
                    <a:pt x="2721" y="774"/>
                  </a:lnTo>
                  <a:lnTo>
                    <a:pt x="2713" y="777"/>
                  </a:lnTo>
                  <a:lnTo>
                    <a:pt x="2703" y="778"/>
                  </a:lnTo>
                  <a:lnTo>
                    <a:pt x="2705" y="773"/>
                  </a:lnTo>
                  <a:lnTo>
                    <a:pt x="2705" y="766"/>
                  </a:lnTo>
                  <a:lnTo>
                    <a:pt x="2702" y="759"/>
                  </a:lnTo>
                  <a:lnTo>
                    <a:pt x="2691" y="758"/>
                  </a:lnTo>
                  <a:lnTo>
                    <a:pt x="2683" y="758"/>
                  </a:lnTo>
                  <a:lnTo>
                    <a:pt x="2673" y="756"/>
                  </a:lnTo>
                  <a:lnTo>
                    <a:pt x="2661" y="752"/>
                  </a:lnTo>
                  <a:lnTo>
                    <a:pt x="2649" y="748"/>
                  </a:lnTo>
                  <a:lnTo>
                    <a:pt x="2637" y="742"/>
                  </a:lnTo>
                  <a:lnTo>
                    <a:pt x="2628" y="735"/>
                  </a:lnTo>
                  <a:lnTo>
                    <a:pt x="2621" y="727"/>
                  </a:lnTo>
                  <a:lnTo>
                    <a:pt x="2618" y="718"/>
                  </a:lnTo>
                  <a:lnTo>
                    <a:pt x="2613" y="725"/>
                  </a:lnTo>
                  <a:lnTo>
                    <a:pt x="2611" y="734"/>
                  </a:lnTo>
                  <a:lnTo>
                    <a:pt x="2610" y="743"/>
                  </a:lnTo>
                  <a:lnTo>
                    <a:pt x="2608" y="753"/>
                  </a:lnTo>
                  <a:lnTo>
                    <a:pt x="2603" y="743"/>
                  </a:lnTo>
                  <a:lnTo>
                    <a:pt x="2597" y="737"/>
                  </a:lnTo>
                  <a:lnTo>
                    <a:pt x="2591" y="733"/>
                  </a:lnTo>
                  <a:lnTo>
                    <a:pt x="2585" y="732"/>
                  </a:lnTo>
                  <a:lnTo>
                    <a:pt x="2578" y="733"/>
                  </a:lnTo>
                  <a:lnTo>
                    <a:pt x="2572" y="735"/>
                  </a:lnTo>
                  <a:lnTo>
                    <a:pt x="2565" y="738"/>
                  </a:lnTo>
                  <a:lnTo>
                    <a:pt x="2560" y="743"/>
                  </a:lnTo>
                  <a:lnTo>
                    <a:pt x="2560" y="735"/>
                  </a:lnTo>
                  <a:lnTo>
                    <a:pt x="2560" y="725"/>
                  </a:lnTo>
                  <a:lnTo>
                    <a:pt x="2560" y="716"/>
                  </a:lnTo>
                  <a:lnTo>
                    <a:pt x="2560" y="707"/>
                  </a:lnTo>
                  <a:lnTo>
                    <a:pt x="2549" y="703"/>
                  </a:lnTo>
                  <a:lnTo>
                    <a:pt x="2542" y="694"/>
                  </a:lnTo>
                  <a:lnTo>
                    <a:pt x="2536" y="682"/>
                  </a:lnTo>
                  <a:lnTo>
                    <a:pt x="2531" y="671"/>
                  </a:lnTo>
                  <a:lnTo>
                    <a:pt x="2531" y="683"/>
                  </a:lnTo>
                  <a:lnTo>
                    <a:pt x="2528" y="701"/>
                  </a:lnTo>
                  <a:lnTo>
                    <a:pt x="2523" y="717"/>
                  </a:lnTo>
                  <a:lnTo>
                    <a:pt x="2520" y="728"/>
                  </a:lnTo>
                  <a:lnTo>
                    <a:pt x="2516" y="727"/>
                  </a:lnTo>
                  <a:lnTo>
                    <a:pt x="2510" y="726"/>
                  </a:lnTo>
                  <a:lnTo>
                    <a:pt x="2505" y="722"/>
                  </a:lnTo>
                  <a:lnTo>
                    <a:pt x="2498" y="720"/>
                  </a:lnTo>
                  <a:lnTo>
                    <a:pt x="2491" y="717"/>
                  </a:lnTo>
                  <a:lnTo>
                    <a:pt x="2485" y="714"/>
                  </a:lnTo>
                  <a:lnTo>
                    <a:pt x="2481" y="712"/>
                  </a:lnTo>
                  <a:lnTo>
                    <a:pt x="2477" y="712"/>
                  </a:lnTo>
                  <a:lnTo>
                    <a:pt x="2471" y="716"/>
                  </a:lnTo>
                  <a:lnTo>
                    <a:pt x="2465" y="722"/>
                  </a:lnTo>
                  <a:lnTo>
                    <a:pt x="2460" y="730"/>
                  </a:lnTo>
                  <a:lnTo>
                    <a:pt x="2458" y="738"/>
                  </a:lnTo>
                  <a:lnTo>
                    <a:pt x="2446" y="724"/>
                  </a:lnTo>
                  <a:lnTo>
                    <a:pt x="2445" y="725"/>
                  </a:lnTo>
                  <a:lnTo>
                    <a:pt x="2442" y="727"/>
                  </a:lnTo>
                  <a:lnTo>
                    <a:pt x="2437" y="732"/>
                  </a:lnTo>
                  <a:lnTo>
                    <a:pt x="2434" y="735"/>
                  </a:lnTo>
                  <a:lnTo>
                    <a:pt x="2430" y="729"/>
                  </a:lnTo>
                  <a:lnTo>
                    <a:pt x="2431" y="721"/>
                  </a:lnTo>
                  <a:lnTo>
                    <a:pt x="2433" y="712"/>
                  </a:lnTo>
                  <a:lnTo>
                    <a:pt x="2434" y="703"/>
                  </a:lnTo>
                  <a:lnTo>
                    <a:pt x="2426" y="702"/>
                  </a:lnTo>
                  <a:lnTo>
                    <a:pt x="2419" y="703"/>
                  </a:lnTo>
                  <a:lnTo>
                    <a:pt x="2413" y="704"/>
                  </a:lnTo>
                  <a:lnTo>
                    <a:pt x="2407" y="707"/>
                  </a:lnTo>
                  <a:lnTo>
                    <a:pt x="2402" y="711"/>
                  </a:lnTo>
                  <a:lnTo>
                    <a:pt x="2396" y="716"/>
                  </a:lnTo>
                  <a:lnTo>
                    <a:pt x="2391" y="721"/>
                  </a:lnTo>
                  <a:lnTo>
                    <a:pt x="2387" y="726"/>
                  </a:lnTo>
                  <a:lnTo>
                    <a:pt x="2380" y="724"/>
                  </a:lnTo>
                  <a:lnTo>
                    <a:pt x="2374" y="721"/>
                  </a:lnTo>
                  <a:lnTo>
                    <a:pt x="2367" y="718"/>
                  </a:lnTo>
                  <a:lnTo>
                    <a:pt x="2360" y="713"/>
                  </a:lnTo>
                  <a:lnTo>
                    <a:pt x="2355" y="709"/>
                  </a:lnTo>
                  <a:lnTo>
                    <a:pt x="2349" y="703"/>
                  </a:lnTo>
                  <a:lnTo>
                    <a:pt x="2344" y="697"/>
                  </a:lnTo>
                  <a:lnTo>
                    <a:pt x="2340" y="690"/>
                  </a:lnTo>
                  <a:lnTo>
                    <a:pt x="2338" y="695"/>
                  </a:lnTo>
                  <a:lnTo>
                    <a:pt x="2333" y="698"/>
                  </a:lnTo>
                  <a:lnTo>
                    <a:pt x="2328" y="703"/>
                  </a:lnTo>
                  <a:lnTo>
                    <a:pt x="2324" y="707"/>
                  </a:lnTo>
                  <a:lnTo>
                    <a:pt x="2317" y="699"/>
                  </a:lnTo>
                  <a:lnTo>
                    <a:pt x="2317" y="689"/>
                  </a:lnTo>
                  <a:lnTo>
                    <a:pt x="2319" y="678"/>
                  </a:lnTo>
                  <a:lnTo>
                    <a:pt x="2323" y="669"/>
                  </a:lnTo>
                  <a:lnTo>
                    <a:pt x="2318" y="675"/>
                  </a:lnTo>
                  <a:lnTo>
                    <a:pt x="2312" y="680"/>
                  </a:lnTo>
                  <a:lnTo>
                    <a:pt x="2305" y="685"/>
                  </a:lnTo>
                  <a:lnTo>
                    <a:pt x="2297" y="688"/>
                  </a:lnTo>
                  <a:lnTo>
                    <a:pt x="2289" y="691"/>
                  </a:lnTo>
                  <a:lnTo>
                    <a:pt x="2284" y="696"/>
                  </a:lnTo>
                  <a:lnTo>
                    <a:pt x="2278" y="701"/>
                  </a:lnTo>
                  <a:lnTo>
                    <a:pt x="2276" y="707"/>
                  </a:lnTo>
                  <a:lnTo>
                    <a:pt x="2273" y="693"/>
                  </a:lnTo>
                  <a:lnTo>
                    <a:pt x="2273" y="680"/>
                  </a:lnTo>
                  <a:lnTo>
                    <a:pt x="2275" y="671"/>
                  </a:lnTo>
                  <a:lnTo>
                    <a:pt x="2278" y="663"/>
                  </a:lnTo>
                  <a:lnTo>
                    <a:pt x="2283" y="656"/>
                  </a:lnTo>
                  <a:lnTo>
                    <a:pt x="2289" y="650"/>
                  </a:lnTo>
                  <a:lnTo>
                    <a:pt x="2295" y="646"/>
                  </a:lnTo>
                  <a:lnTo>
                    <a:pt x="2303" y="640"/>
                  </a:lnTo>
                  <a:lnTo>
                    <a:pt x="2295" y="640"/>
                  </a:lnTo>
                  <a:lnTo>
                    <a:pt x="2286" y="642"/>
                  </a:lnTo>
                  <a:lnTo>
                    <a:pt x="2276" y="647"/>
                  </a:lnTo>
                  <a:lnTo>
                    <a:pt x="2267" y="653"/>
                  </a:lnTo>
                  <a:lnTo>
                    <a:pt x="2256" y="661"/>
                  </a:lnTo>
                  <a:lnTo>
                    <a:pt x="2247" y="667"/>
                  </a:lnTo>
                  <a:lnTo>
                    <a:pt x="2239" y="677"/>
                  </a:lnTo>
                  <a:lnTo>
                    <a:pt x="2232" y="685"/>
                  </a:lnTo>
                  <a:lnTo>
                    <a:pt x="2231" y="679"/>
                  </a:lnTo>
                  <a:lnTo>
                    <a:pt x="2229" y="670"/>
                  </a:lnTo>
                  <a:lnTo>
                    <a:pt x="2227" y="659"/>
                  </a:lnTo>
                  <a:lnTo>
                    <a:pt x="2224" y="653"/>
                  </a:lnTo>
                  <a:lnTo>
                    <a:pt x="2219" y="661"/>
                  </a:lnTo>
                  <a:lnTo>
                    <a:pt x="2213" y="672"/>
                  </a:lnTo>
                  <a:lnTo>
                    <a:pt x="2205" y="685"/>
                  </a:lnTo>
                  <a:lnTo>
                    <a:pt x="2197" y="698"/>
                  </a:lnTo>
                  <a:lnTo>
                    <a:pt x="2196" y="690"/>
                  </a:lnTo>
                  <a:lnTo>
                    <a:pt x="2193" y="682"/>
                  </a:lnTo>
                  <a:lnTo>
                    <a:pt x="2189" y="672"/>
                  </a:lnTo>
                  <a:lnTo>
                    <a:pt x="2184" y="663"/>
                  </a:lnTo>
                  <a:lnTo>
                    <a:pt x="2178" y="654"/>
                  </a:lnTo>
                  <a:lnTo>
                    <a:pt x="2172" y="645"/>
                  </a:lnTo>
                  <a:lnTo>
                    <a:pt x="2165" y="637"/>
                  </a:lnTo>
                  <a:lnTo>
                    <a:pt x="2157" y="628"/>
                  </a:lnTo>
                  <a:lnTo>
                    <a:pt x="2158" y="640"/>
                  </a:lnTo>
                  <a:lnTo>
                    <a:pt x="2157" y="655"/>
                  </a:lnTo>
                  <a:lnTo>
                    <a:pt x="2154" y="669"/>
                  </a:lnTo>
                  <a:lnTo>
                    <a:pt x="2153" y="679"/>
                  </a:lnTo>
                  <a:lnTo>
                    <a:pt x="2138" y="664"/>
                  </a:lnTo>
                  <a:lnTo>
                    <a:pt x="2129" y="672"/>
                  </a:lnTo>
                  <a:lnTo>
                    <a:pt x="2128" y="670"/>
                  </a:lnTo>
                  <a:lnTo>
                    <a:pt x="2125" y="664"/>
                  </a:lnTo>
                  <a:lnTo>
                    <a:pt x="2120" y="657"/>
                  </a:lnTo>
                  <a:lnTo>
                    <a:pt x="2114" y="651"/>
                  </a:lnTo>
                  <a:lnTo>
                    <a:pt x="2110" y="655"/>
                  </a:lnTo>
                  <a:lnTo>
                    <a:pt x="2104" y="655"/>
                  </a:lnTo>
                  <a:lnTo>
                    <a:pt x="2099" y="655"/>
                  </a:lnTo>
                  <a:lnTo>
                    <a:pt x="2094" y="655"/>
                  </a:lnTo>
                  <a:lnTo>
                    <a:pt x="2089" y="653"/>
                  </a:lnTo>
                  <a:lnTo>
                    <a:pt x="2086" y="647"/>
                  </a:lnTo>
                  <a:lnTo>
                    <a:pt x="2083" y="639"/>
                  </a:lnTo>
                  <a:lnTo>
                    <a:pt x="2083" y="632"/>
                  </a:lnTo>
                  <a:lnTo>
                    <a:pt x="2079" y="635"/>
                  </a:lnTo>
                  <a:lnTo>
                    <a:pt x="2073" y="640"/>
                  </a:lnTo>
                  <a:lnTo>
                    <a:pt x="2069" y="646"/>
                  </a:lnTo>
                  <a:lnTo>
                    <a:pt x="2066" y="655"/>
                  </a:lnTo>
                  <a:lnTo>
                    <a:pt x="2062" y="651"/>
                  </a:lnTo>
                  <a:lnTo>
                    <a:pt x="2059" y="648"/>
                  </a:lnTo>
                  <a:lnTo>
                    <a:pt x="2056" y="643"/>
                  </a:lnTo>
                  <a:lnTo>
                    <a:pt x="2051" y="640"/>
                  </a:lnTo>
                  <a:lnTo>
                    <a:pt x="2057" y="630"/>
                  </a:lnTo>
                  <a:lnTo>
                    <a:pt x="2062" y="618"/>
                  </a:lnTo>
                  <a:lnTo>
                    <a:pt x="2064" y="607"/>
                  </a:lnTo>
                  <a:lnTo>
                    <a:pt x="2059" y="596"/>
                  </a:lnTo>
                  <a:lnTo>
                    <a:pt x="2053" y="586"/>
                  </a:lnTo>
                  <a:lnTo>
                    <a:pt x="2047" y="571"/>
                  </a:lnTo>
                  <a:lnTo>
                    <a:pt x="2041" y="552"/>
                  </a:lnTo>
                  <a:lnTo>
                    <a:pt x="2034" y="530"/>
                  </a:lnTo>
                  <a:lnTo>
                    <a:pt x="2034" y="538"/>
                  </a:lnTo>
                  <a:lnTo>
                    <a:pt x="2034" y="546"/>
                  </a:lnTo>
                  <a:lnTo>
                    <a:pt x="2034" y="553"/>
                  </a:lnTo>
                  <a:lnTo>
                    <a:pt x="2034" y="559"/>
                  </a:lnTo>
                  <a:lnTo>
                    <a:pt x="2032" y="564"/>
                  </a:lnTo>
                  <a:lnTo>
                    <a:pt x="2027" y="572"/>
                  </a:lnTo>
                  <a:lnTo>
                    <a:pt x="2022" y="580"/>
                  </a:lnTo>
                  <a:lnTo>
                    <a:pt x="2019" y="588"/>
                  </a:lnTo>
                  <a:lnTo>
                    <a:pt x="2018" y="596"/>
                  </a:lnTo>
                  <a:lnTo>
                    <a:pt x="2014" y="604"/>
                  </a:lnTo>
                  <a:lnTo>
                    <a:pt x="2008" y="611"/>
                  </a:lnTo>
                  <a:lnTo>
                    <a:pt x="2001" y="617"/>
                  </a:lnTo>
                  <a:lnTo>
                    <a:pt x="2001" y="606"/>
                  </a:lnTo>
                  <a:lnTo>
                    <a:pt x="2000" y="588"/>
                  </a:lnTo>
                  <a:lnTo>
                    <a:pt x="1999" y="571"/>
                  </a:lnTo>
                  <a:lnTo>
                    <a:pt x="1999" y="561"/>
                  </a:lnTo>
                  <a:lnTo>
                    <a:pt x="1996" y="556"/>
                  </a:lnTo>
                  <a:lnTo>
                    <a:pt x="1992" y="548"/>
                  </a:lnTo>
                  <a:lnTo>
                    <a:pt x="1985" y="539"/>
                  </a:lnTo>
                  <a:lnTo>
                    <a:pt x="1976" y="529"/>
                  </a:lnTo>
                  <a:lnTo>
                    <a:pt x="1966" y="519"/>
                  </a:lnTo>
                  <a:lnTo>
                    <a:pt x="1955" y="507"/>
                  </a:lnTo>
                  <a:lnTo>
                    <a:pt x="1947" y="498"/>
                  </a:lnTo>
                  <a:lnTo>
                    <a:pt x="1939" y="491"/>
                  </a:lnTo>
                  <a:lnTo>
                    <a:pt x="1945" y="507"/>
                  </a:lnTo>
                  <a:lnTo>
                    <a:pt x="1946" y="529"/>
                  </a:lnTo>
                  <a:lnTo>
                    <a:pt x="1945" y="555"/>
                  </a:lnTo>
                  <a:lnTo>
                    <a:pt x="1945" y="578"/>
                  </a:lnTo>
                  <a:lnTo>
                    <a:pt x="1942" y="574"/>
                  </a:lnTo>
                  <a:lnTo>
                    <a:pt x="1936" y="568"/>
                  </a:lnTo>
                  <a:lnTo>
                    <a:pt x="1929" y="563"/>
                  </a:lnTo>
                  <a:lnTo>
                    <a:pt x="1922" y="559"/>
                  </a:lnTo>
                  <a:lnTo>
                    <a:pt x="1914" y="554"/>
                  </a:lnTo>
                  <a:lnTo>
                    <a:pt x="1906" y="549"/>
                  </a:lnTo>
                  <a:lnTo>
                    <a:pt x="1899" y="546"/>
                  </a:lnTo>
                  <a:lnTo>
                    <a:pt x="1895" y="543"/>
                  </a:lnTo>
                  <a:lnTo>
                    <a:pt x="1889" y="547"/>
                  </a:lnTo>
                  <a:lnTo>
                    <a:pt x="1882" y="548"/>
                  </a:lnTo>
                  <a:lnTo>
                    <a:pt x="1874" y="547"/>
                  </a:lnTo>
                  <a:lnTo>
                    <a:pt x="1866" y="545"/>
                  </a:lnTo>
                  <a:lnTo>
                    <a:pt x="1858" y="541"/>
                  </a:lnTo>
                  <a:lnTo>
                    <a:pt x="1852" y="537"/>
                  </a:lnTo>
                  <a:lnTo>
                    <a:pt x="1848" y="532"/>
                  </a:lnTo>
                  <a:lnTo>
                    <a:pt x="1847" y="529"/>
                  </a:lnTo>
                  <a:lnTo>
                    <a:pt x="1842" y="527"/>
                  </a:lnTo>
                  <a:lnTo>
                    <a:pt x="1834" y="523"/>
                  </a:lnTo>
                  <a:lnTo>
                    <a:pt x="1825" y="521"/>
                  </a:lnTo>
                  <a:lnTo>
                    <a:pt x="1813" y="520"/>
                  </a:lnTo>
                  <a:lnTo>
                    <a:pt x="1803" y="517"/>
                  </a:lnTo>
                  <a:lnTo>
                    <a:pt x="1793" y="516"/>
                  </a:lnTo>
                  <a:lnTo>
                    <a:pt x="1784" y="516"/>
                  </a:lnTo>
                  <a:lnTo>
                    <a:pt x="1777" y="517"/>
                  </a:lnTo>
                  <a:lnTo>
                    <a:pt x="1777" y="509"/>
                  </a:lnTo>
                  <a:lnTo>
                    <a:pt x="1776" y="499"/>
                  </a:lnTo>
                  <a:lnTo>
                    <a:pt x="1772" y="490"/>
                  </a:lnTo>
                  <a:lnTo>
                    <a:pt x="1769" y="485"/>
                  </a:lnTo>
                  <a:lnTo>
                    <a:pt x="1765" y="484"/>
                  </a:lnTo>
                  <a:lnTo>
                    <a:pt x="1762" y="488"/>
                  </a:lnTo>
                  <a:lnTo>
                    <a:pt x="1757" y="492"/>
                  </a:lnTo>
                  <a:lnTo>
                    <a:pt x="1752" y="499"/>
                  </a:lnTo>
                  <a:lnTo>
                    <a:pt x="1753" y="495"/>
                  </a:lnTo>
                  <a:lnTo>
                    <a:pt x="1754" y="490"/>
                  </a:lnTo>
                  <a:lnTo>
                    <a:pt x="1753" y="484"/>
                  </a:lnTo>
                  <a:lnTo>
                    <a:pt x="1752" y="478"/>
                  </a:lnTo>
                  <a:lnTo>
                    <a:pt x="1748" y="468"/>
                  </a:lnTo>
                  <a:lnTo>
                    <a:pt x="1744" y="451"/>
                  </a:lnTo>
                  <a:lnTo>
                    <a:pt x="1737" y="430"/>
                  </a:lnTo>
                  <a:lnTo>
                    <a:pt x="1727" y="411"/>
                  </a:lnTo>
                  <a:lnTo>
                    <a:pt x="1727" y="430"/>
                  </a:lnTo>
                  <a:lnTo>
                    <a:pt x="1723" y="453"/>
                  </a:lnTo>
                  <a:lnTo>
                    <a:pt x="1714" y="477"/>
                  </a:lnTo>
                  <a:lnTo>
                    <a:pt x="1701" y="493"/>
                  </a:lnTo>
                  <a:lnTo>
                    <a:pt x="1697" y="489"/>
                  </a:lnTo>
                  <a:lnTo>
                    <a:pt x="1694" y="478"/>
                  </a:lnTo>
                  <a:lnTo>
                    <a:pt x="1692" y="466"/>
                  </a:lnTo>
                  <a:lnTo>
                    <a:pt x="1686" y="454"/>
                  </a:lnTo>
                  <a:lnTo>
                    <a:pt x="1685" y="464"/>
                  </a:lnTo>
                  <a:lnTo>
                    <a:pt x="1681" y="472"/>
                  </a:lnTo>
                  <a:lnTo>
                    <a:pt x="1675" y="480"/>
                  </a:lnTo>
                  <a:lnTo>
                    <a:pt x="1669" y="488"/>
                  </a:lnTo>
                  <a:lnTo>
                    <a:pt x="1665" y="480"/>
                  </a:lnTo>
                  <a:lnTo>
                    <a:pt x="1657" y="470"/>
                  </a:lnTo>
                  <a:lnTo>
                    <a:pt x="1646" y="462"/>
                  </a:lnTo>
                  <a:lnTo>
                    <a:pt x="1632" y="454"/>
                  </a:lnTo>
                  <a:lnTo>
                    <a:pt x="1619" y="448"/>
                  </a:lnTo>
                  <a:lnTo>
                    <a:pt x="1604" y="441"/>
                  </a:lnTo>
                  <a:lnTo>
                    <a:pt x="1590" y="436"/>
                  </a:lnTo>
                  <a:lnTo>
                    <a:pt x="1578" y="434"/>
                  </a:lnTo>
                  <a:lnTo>
                    <a:pt x="1568" y="441"/>
                  </a:lnTo>
                  <a:lnTo>
                    <a:pt x="1557" y="443"/>
                  </a:lnTo>
                  <a:lnTo>
                    <a:pt x="1543" y="440"/>
                  </a:lnTo>
                  <a:lnTo>
                    <a:pt x="1528" y="433"/>
                  </a:lnTo>
                  <a:lnTo>
                    <a:pt x="1513" y="425"/>
                  </a:lnTo>
                  <a:lnTo>
                    <a:pt x="1500" y="414"/>
                  </a:lnTo>
                  <a:lnTo>
                    <a:pt x="1487" y="404"/>
                  </a:lnTo>
                  <a:lnTo>
                    <a:pt x="1479" y="396"/>
                  </a:lnTo>
                  <a:lnTo>
                    <a:pt x="1475" y="396"/>
                  </a:lnTo>
                  <a:lnTo>
                    <a:pt x="1469" y="395"/>
                  </a:lnTo>
                  <a:lnTo>
                    <a:pt x="1462" y="394"/>
                  </a:lnTo>
                  <a:lnTo>
                    <a:pt x="1456" y="391"/>
                  </a:lnTo>
                  <a:lnTo>
                    <a:pt x="1449" y="390"/>
                  </a:lnTo>
                  <a:lnTo>
                    <a:pt x="1442" y="387"/>
                  </a:lnTo>
                  <a:lnTo>
                    <a:pt x="1437" y="385"/>
                  </a:lnTo>
                  <a:lnTo>
                    <a:pt x="1432" y="381"/>
                  </a:lnTo>
                  <a:lnTo>
                    <a:pt x="1428" y="383"/>
                  </a:lnTo>
                  <a:lnTo>
                    <a:pt x="1424" y="387"/>
                  </a:lnTo>
                  <a:lnTo>
                    <a:pt x="1422" y="390"/>
                  </a:lnTo>
                  <a:lnTo>
                    <a:pt x="1421" y="391"/>
                  </a:lnTo>
                  <a:lnTo>
                    <a:pt x="1417" y="385"/>
                  </a:lnTo>
                  <a:lnTo>
                    <a:pt x="1418" y="375"/>
                  </a:lnTo>
                  <a:lnTo>
                    <a:pt x="1420" y="369"/>
                  </a:lnTo>
                  <a:lnTo>
                    <a:pt x="1421" y="365"/>
                  </a:lnTo>
                  <a:lnTo>
                    <a:pt x="1416" y="367"/>
                  </a:lnTo>
                  <a:lnTo>
                    <a:pt x="1412" y="367"/>
                  </a:lnTo>
                  <a:lnTo>
                    <a:pt x="1407" y="367"/>
                  </a:lnTo>
                  <a:lnTo>
                    <a:pt x="1402" y="366"/>
                  </a:lnTo>
                  <a:lnTo>
                    <a:pt x="1398" y="364"/>
                  </a:lnTo>
                  <a:lnTo>
                    <a:pt x="1393" y="363"/>
                  </a:lnTo>
                  <a:lnTo>
                    <a:pt x="1389" y="361"/>
                  </a:lnTo>
                  <a:lnTo>
                    <a:pt x="1385" y="359"/>
                  </a:lnTo>
                  <a:lnTo>
                    <a:pt x="1382" y="353"/>
                  </a:lnTo>
                  <a:lnTo>
                    <a:pt x="1383" y="341"/>
                  </a:lnTo>
                  <a:lnTo>
                    <a:pt x="1388" y="329"/>
                  </a:lnTo>
                  <a:lnTo>
                    <a:pt x="1390" y="319"/>
                  </a:lnTo>
                  <a:lnTo>
                    <a:pt x="1391" y="311"/>
                  </a:lnTo>
                  <a:lnTo>
                    <a:pt x="1391" y="303"/>
                  </a:lnTo>
                  <a:lnTo>
                    <a:pt x="1390" y="294"/>
                  </a:lnTo>
                  <a:lnTo>
                    <a:pt x="1386" y="284"/>
                  </a:lnTo>
                  <a:lnTo>
                    <a:pt x="1382" y="288"/>
                  </a:lnTo>
                  <a:lnTo>
                    <a:pt x="1377" y="299"/>
                  </a:lnTo>
                  <a:lnTo>
                    <a:pt x="1372" y="311"/>
                  </a:lnTo>
                  <a:lnTo>
                    <a:pt x="1367" y="324"/>
                  </a:lnTo>
                  <a:lnTo>
                    <a:pt x="1365" y="337"/>
                  </a:lnTo>
                  <a:lnTo>
                    <a:pt x="1358" y="330"/>
                  </a:lnTo>
                  <a:lnTo>
                    <a:pt x="1350" y="337"/>
                  </a:lnTo>
                  <a:lnTo>
                    <a:pt x="1343" y="340"/>
                  </a:lnTo>
                  <a:lnTo>
                    <a:pt x="1334" y="339"/>
                  </a:lnTo>
                  <a:lnTo>
                    <a:pt x="1325" y="338"/>
                  </a:lnTo>
                  <a:lnTo>
                    <a:pt x="1319" y="335"/>
                  </a:lnTo>
                  <a:lnTo>
                    <a:pt x="1318" y="331"/>
                  </a:lnTo>
                  <a:lnTo>
                    <a:pt x="1319" y="324"/>
                  </a:lnTo>
                  <a:lnTo>
                    <a:pt x="1321" y="316"/>
                  </a:lnTo>
                  <a:lnTo>
                    <a:pt x="1322" y="309"/>
                  </a:lnTo>
                  <a:lnTo>
                    <a:pt x="1322" y="302"/>
                  </a:lnTo>
                  <a:lnTo>
                    <a:pt x="1320" y="292"/>
                  </a:lnTo>
                  <a:lnTo>
                    <a:pt x="1317" y="279"/>
                  </a:lnTo>
                  <a:lnTo>
                    <a:pt x="1311" y="267"/>
                  </a:lnTo>
                  <a:lnTo>
                    <a:pt x="1307" y="278"/>
                  </a:lnTo>
                  <a:lnTo>
                    <a:pt x="1301" y="290"/>
                  </a:lnTo>
                  <a:lnTo>
                    <a:pt x="1290" y="301"/>
                  </a:lnTo>
                  <a:lnTo>
                    <a:pt x="1282" y="309"/>
                  </a:lnTo>
                  <a:lnTo>
                    <a:pt x="1268" y="286"/>
                  </a:lnTo>
                  <a:lnTo>
                    <a:pt x="1263" y="296"/>
                  </a:lnTo>
                  <a:lnTo>
                    <a:pt x="1260" y="284"/>
                  </a:lnTo>
                  <a:lnTo>
                    <a:pt x="1254" y="270"/>
                  </a:lnTo>
                  <a:lnTo>
                    <a:pt x="1244" y="258"/>
                  </a:lnTo>
                  <a:lnTo>
                    <a:pt x="1235" y="246"/>
                  </a:lnTo>
                  <a:lnTo>
                    <a:pt x="1234" y="254"/>
                  </a:lnTo>
                  <a:lnTo>
                    <a:pt x="1231" y="261"/>
                  </a:lnTo>
                  <a:lnTo>
                    <a:pt x="1225" y="266"/>
                  </a:lnTo>
                  <a:lnTo>
                    <a:pt x="1217" y="270"/>
                  </a:lnTo>
                  <a:lnTo>
                    <a:pt x="1214" y="266"/>
                  </a:lnTo>
                  <a:lnTo>
                    <a:pt x="1209" y="260"/>
                  </a:lnTo>
                  <a:lnTo>
                    <a:pt x="1203" y="254"/>
                  </a:lnTo>
                  <a:lnTo>
                    <a:pt x="1198" y="247"/>
                  </a:lnTo>
                  <a:lnTo>
                    <a:pt x="1191" y="240"/>
                  </a:lnTo>
                  <a:lnTo>
                    <a:pt x="1184" y="236"/>
                  </a:lnTo>
                  <a:lnTo>
                    <a:pt x="1178" y="231"/>
                  </a:lnTo>
                  <a:lnTo>
                    <a:pt x="1173" y="230"/>
                  </a:lnTo>
                  <a:lnTo>
                    <a:pt x="1167" y="228"/>
                  </a:lnTo>
                  <a:lnTo>
                    <a:pt x="1156" y="224"/>
                  </a:lnTo>
                  <a:lnTo>
                    <a:pt x="1143" y="219"/>
                  </a:lnTo>
                  <a:lnTo>
                    <a:pt x="1128" y="212"/>
                  </a:lnTo>
                  <a:lnTo>
                    <a:pt x="1112" y="205"/>
                  </a:lnTo>
                  <a:lnTo>
                    <a:pt x="1097" y="198"/>
                  </a:lnTo>
                  <a:lnTo>
                    <a:pt x="1083" y="192"/>
                  </a:lnTo>
                  <a:lnTo>
                    <a:pt x="1074" y="188"/>
                  </a:lnTo>
                  <a:lnTo>
                    <a:pt x="1068" y="187"/>
                  </a:lnTo>
                  <a:lnTo>
                    <a:pt x="1064" y="185"/>
                  </a:lnTo>
                  <a:lnTo>
                    <a:pt x="1058" y="183"/>
                  </a:lnTo>
                  <a:lnTo>
                    <a:pt x="1053" y="180"/>
                  </a:lnTo>
                  <a:lnTo>
                    <a:pt x="1049" y="176"/>
                  </a:lnTo>
                  <a:lnTo>
                    <a:pt x="1045" y="173"/>
                  </a:lnTo>
                  <a:lnTo>
                    <a:pt x="1041" y="169"/>
                  </a:lnTo>
                  <a:lnTo>
                    <a:pt x="1037" y="166"/>
                  </a:lnTo>
                  <a:lnTo>
                    <a:pt x="1021" y="170"/>
                  </a:lnTo>
                  <a:lnTo>
                    <a:pt x="1006" y="170"/>
                  </a:lnTo>
                  <a:lnTo>
                    <a:pt x="993" y="166"/>
                  </a:lnTo>
                  <a:lnTo>
                    <a:pt x="982" y="158"/>
                  </a:lnTo>
                  <a:lnTo>
                    <a:pt x="972" y="149"/>
                  </a:lnTo>
                  <a:lnTo>
                    <a:pt x="965" y="140"/>
                  </a:lnTo>
                  <a:lnTo>
                    <a:pt x="958" y="130"/>
                  </a:lnTo>
                  <a:lnTo>
                    <a:pt x="955" y="122"/>
                  </a:lnTo>
                  <a:lnTo>
                    <a:pt x="948" y="125"/>
                  </a:lnTo>
                  <a:lnTo>
                    <a:pt x="940" y="129"/>
                  </a:lnTo>
                  <a:lnTo>
                    <a:pt x="932" y="133"/>
                  </a:lnTo>
                  <a:lnTo>
                    <a:pt x="924" y="135"/>
                  </a:lnTo>
                  <a:lnTo>
                    <a:pt x="924" y="126"/>
                  </a:lnTo>
                  <a:lnTo>
                    <a:pt x="923" y="117"/>
                  </a:lnTo>
                  <a:lnTo>
                    <a:pt x="921" y="108"/>
                  </a:lnTo>
                  <a:lnTo>
                    <a:pt x="917" y="100"/>
                  </a:lnTo>
                  <a:lnTo>
                    <a:pt x="916" y="109"/>
                  </a:lnTo>
                  <a:lnTo>
                    <a:pt x="911" y="119"/>
                  </a:lnTo>
                  <a:lnTo>
                    <a:pt x="907" y="126"/>
                  </a:lnTo>
                  <a:lnTo>
                    <a:pt x="901" y="127"/>
                  </a:lnTo>
                  <a:lnTo>
                    <a:pt x="898" y="120"/>
                  </a:lnTo>
                  <a:lnTo>
                    <a:pt x="894" y="106"/>
                  </a:lnTo>
                  <a:lnTo>
                    <a:pt x="891" y="93"/>
                  </a:lnTo>
                  <a:lnTo>
                    <a:pt x="887" y="85"/>
                  </a:lnTo>
                  <a:lnTo>
                    <a:pt x="880" y="90"/>
                  </a:lnTo>
                  <a:lnTo>
                    <a:pt x="872" y="100"/>
                  </a:lnTo>
                  <a:lnTo>
                    <a:pt x="864" y="111"/>
                  </a:lnTo>
                  <a:lnTo>
                    <a:pt x="858" y="122"/>
                  </a:lnTo>
                  <a:lnTo>
                    <a:pt x="856" y="100"/>
                  </a:lnTo>
                  <a:lnTo>
                    <a:pt x="852" y="75"/>
                  </a:lnTo>
                  <a:lnTo>
                    <a:pt x="843" y="54"/>
                  </a:lnTo>
                  <a:lnTo>
                    <a:pt x="829" y="32"/>
                  </a:lnTo>
                  <a:lnTo>
                    <a:pt x="831" y="49"/>
                  </a:lnTo>
                  <a:lnTo>
                    <a:pt x="831" y="69"/>
                  </a:lnTo>
                  <a:lnTo>
                    <a:pt x="831" y="85"/>
                  </a:lnTo>
                  <a:lnTo>
                    <a:pt x="830" y="91"/>
                  </a:lnTo>
                  <a:lnTo>
                    <a:pt x="808" y="79"/>
                  </a:lnTo>
                  <a:lnTo>
                    <a:pt x="803" y="91"/>
                  </a:lnTo>
                  <a:lnTo>
                    <a:pt x="791" y="64"/>
                  </a:lnTo>
                  <a:lnTo>
                    <a:pt x="790" y="73"/>
                  </a:lnTo>
                  <a:lnTo>
                    <a:pt x="787" y="86"/>
                  </a:lnTo>
                  <a:lnTo>
                    <a:pt x="784" y="100"/>
                  </a:lnTo>
                  <a:lnTo>
                    <a:pt x="782" y="114"/>
                  </a:lnTo>
                  <a:lnTo>
                    <a:pt x="777" y="95"/>
                  </a:lnTo>
                  <a:lnTo>
                    <a:pt x="774" y="66"/>
                  </a:lnTo>
                  <a:lnTo>
                    <a:pt x="771" y="34"/>
                  </a:lnTo>
                  <a:lnTo>
                    <a:pt x="766" y="9"/>
                  </a:lnTo>
                  <a:lnTo>
                    <a:pt x="764" y="31"/>
                  </a:lnTo>
                  <a:lnTo>
                    <a:pt x="759" y="53"/>
                  </a:lnTo>
                  <a:lnTo>
                    <a:pt x="750" y="71"/>
                  </a:lnTo>
                  <a:lnTo>
                    <a:pt x="739" y="81"/>
                  </a:lnTo>
                  <a:lnTo>
                    <a:pt x="737" y="70"/>
                  </a:lnTo>
                  <a:lnTo>
                    <a:pt x="735" y="58"/>
                  </a:lnTo>
                  <a:lnTo>
                    <a:pt x="733" y="48"/>
                  </a:lnTo>
                  <a:lnTo>
                    <a:pt x="732" y="45"/>
                  </a:lnTo>
                  <a:lnTo>
                    <a:pt x="715" y="88"/>
                  </a:lnTo>
                  <a:lnTo>
                    <a:pt x="707" y="82"/>
                  </a:lnTo>
                  <a:lnTo>
                    <a:pt x="697" y="78"/>
                  </a:lnTo>
                  <a:lnTo>
                    <a:pt x="685" y="75"/>
                  </a:lnTo>
                  <a:lnTo>
                    <a:pt x="672" y="73"/>
                  </a:lnTo>
                  <a:lnTo>
                    <a:pt x="660" y="71"/>
                  </a:lnTo>
                  <a:lnTo>
                    <a:pt x="646" y="71"/>
                  </a:lnTo>
                  <a:lnTo>
                    <a:pt x="634" y="71"/>
                  </a:lnTo>
                  <a:lnTo>
                    <a:pt x="624" y="72"/>
                  </a:lnTo>
                  <a:lnTo>
                    <a:pt x="613" y="69"/>
                  </a:lnTo>
                  <a:lnTo>
                    <a:pt x="600" y="66"/>
                  </a:lnTo>
                  <a:lnTo>
                    <a:pt x="586" y="64"/>
                  </a:lnTo>
                  <a:lnTo>
                    <a:pt x="573" y="62"/>
                  </a:lnTo>
                  <a:lnTo>
                    <a:pt x="559" y="61"/>
                  </a:lnTo>
                  <a:lnTo>
                    <a:pt x="546" y="61"/>
                  </a:lnTo>
                  <a:lnTo>
                    <a:pt x="535" y="62"/>
                  </a:lnTo>
                  <a:lnTo>
                    <a:pt x="527" y="64"/>
                  </a:lnTo>
                  <a:lnTo>
                    <a:pt x="522" y="58"/>
                  </a:lnTo>
                  <a:lnTo>
                    <a:pt x="513" y="54"/>
                  </a:lnTo>
                  <a:lnTo>
                    <a:pt x="503" y="49"/>
                  </a:lnTo>
                  <a:lnTo>
                    <a:pt x="495" y="46"/>
                  </a:lnTo>
                  <a:lnTo>
                    <a:pt x="489" y="48"/>
                  </a:lnTo>
                  <a:lnTo>
                    <a:pt x="483" y="49"/>
                  </a:lnTo>
                  <a:lnTo>
                    <a:pt x="479" y="49"/>
                  </a:lnTo>
                  <a:lnTo>
                    <a:pt x="474" y="49"/>
                  </a:lnTo>
                  <a:lnTo>
                    <a:pt x="470" y="49"/>
                  </a:lnTo>
                  <a:lnTo>
                    <a:pt x="465" y="49"/>
                  </a:lnTo>
                  <a:lnTo>
                    <a:pt x="459" y="48"/>
                  </a:lnTo>
                  <a:lnTo>
                    <a:pt x="454" y="48"/>
                  </a:lnTo>
                  <a:lnTo>
                    <a:pt x="448" y="47"/>
                  </a:lnTo>
                  <a:lnTo>
                    <a:pt x="441" y="46"/>
                  </a:lnTo>
                  <a:lnTo>
                    <a:pt x="434" y="43"/>
                  </a:lnTo>
                  <a:lnTo>
                    <a:pt x="427" y="41"/>
                  </a:lnTo>
                  <a:lnTo>
                    <a:pt x="420" y="39"/>
                  </a:lnTo>
                  <a:lnTo>
                    <a:pt x="415" y="38"/>
                  </a:lnTo>
                  <a:lnTo>
                    <a:pt x="409" y="37"/>
                  </a:lnTo>
                  <a:lnTo>
                    <a:pt x="404" y="35"/>
                  </a:lnTo>
                  <a:lnTo>
                    <a:pt x="400" y="37"/>
                  </a:lnTo>
                  <a:lnTo>
                    <a:pt x="394" y="39"/>
                  </a:lnTo>
                  <a:lnTo>
                    <a:pt x="387" y="40"/>
                  </a:lnTo>
                  <a:lnTo>
                    <a:pt x="380" y="41"/>
                  </a:lnTo>
                  <a:lnTo>
                    <a:pt x="376" y="41"/>
                  </a:lnTo>
                  <a:lnTo>
                    <a:pt x="369" y="40"/>
                  </a:lnTo>
                  <a:lnTo>
                    <a:pt x="362" y="39"/>
                  </a:lnTo>
                  <a:lnTo>
                    <a:pt x="353" y="38"/>
                  </a:lnTo>
                  <a:lnTo>
                    <a:pt x="344" y="35"/>
                  </a:lnTo>
                  <a:lnTo>
                    <a:pt x="335" y="33"/>
                  </a:lnTo>
                  <a:lnTo>
                    <a:pt x="326" y="31"/>
                  </a:lnTo>
                  <a:lnTo>
                    <a:pt x="320" y="27"/>
                  </a:lnTo>
                  <a:lnTo>
                    <a:pt x="314" y="29"/>
                  </a:lnTo>
                  <a:lnTo>
                    <a:pt x="309" y="30"/>
                  </a:lnTo>
                  <a:lnTo>
                    <a:pt x="305" y="32"/>
                  </a:lnTo>
                  <a:lnTo>
                    <a:pt x="304" y="32"/>
                  </a:lnTo>
                  <a:lnTo>
                    <a:pt x="285" y="20"/>
                  </a:lnTo>
                  <a:lnTo>
                    <a:pt x="284" y="37"/>
                  </a:lnTo>
                  <a:lnTo>
                    <a:pt x="274" y="29"/>
                  </a:lnTo>
                  <a:lnTo>
                    <a:pt x="252" y="24"/>
                  </a:lnTo>
                  <a:lnTo>
                    <a:pt x="238" y="6"/>
                  </a:lnTo>
                  <a:lnTo>
                    <a:pt x="219" y="22"/>
                  </a:lnTo>
                  <a:lnTo>
                    <a:pt x="210" y="12"/>
                  </a:lnTo>
                  <a:lnTo>
                    <a:pt x="186" y="17"/>
                  </a:lnTo>
                  <a:lnTo>
                    <a:pt x="170" y="0"/>
                  </a:lnTo>
                  <a:lnTo>
                    <a:pt x="164" y="22"/>
                  </a:lnTo>
                  <a:lnTo>
                    <a:pt x="156" y="19"/>
                  </a:lnTo>
                  <a:lnTo>
                    <a:pt x="145" y="18"/>
                  </a:lnTo>
                  <a:lnTo>
                    <a:pt x="130" y="17"/>
                  </a:lnTo>
                  <a:lnTo>
                    <a:pt x="114" y="16"/>
                  </a:lnTo>
                  <a:lnTo>
                    <a:pt x="98" y="16"/>
                  </a:lnTo>
                  <a:lnTo>
                    <a:pt x="80" y="16"/>
                  </a:lnTo>
                  <a:lnTo>
                    <a:pt x="64" y="17"/>
                  </a:lnTo>
                  <a:lnTo>
                    <a:pt x="50" y="19"/>
                  </a:lnTo>
                  <a:lnTo>
                    <a:pt x="33" y="6"/>
                  </a:lnTo>
                  <a:lnTo>
                    <a:pt x="25" y="22"/>
                  </a:lnTo>
                  <a:lnTo>
                    <a:pt x="0" y="9"/>
                  </a:lnTo>
                  <a:close/>
                </a:path>
              </a:pathLst>
            </a:custGeom>
            <a:solidFill>
              <a:srgbClr val="8CE519"/>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06" name="Freeform 338"/>
            <p:cNvSpPr>
              <a:spLocks/>
            </p:cNvSpPr>
            <p:nvPr/>
          </p:nvSpPr>
          <p:spPr bwMode="auto">
            <a:xfrm>
              <a:off x="2247" y="3850"/>
              <a:ext cx="4" cy="296"/>
            </a:xfrm>
            <a:custGeom>
              <a:avLst/>
              <a:gdLst>
                <a:gd name="T0" fmla="*/ 11 w 11"/>
                <a:gd name="T1" fmla="*/ 883 h 887"/>
                <a:gd name="T2" fmla="*/ 11 w 11"/>
                <a:gd name="T3" fmla="*/ 883 h 887"/>
                <a:gd name="T4" fmla="*/ 11 w 11"/>
                <a:gd name="T5" fmla="*/ 0 h 887"/>
                <a:gd name="T6" fmla="*/ 0 w 11"/>
                <a:gd name="T7" fmla="*/ 0 h 887"/>
                <a:gd name="T8" fmla="*/ 0 w 11"/>
                <a:gd name="T9" fmla="*/ 883 h 887"/>
                <a:gd name="T10" fmla="*/ 0 w 11"/>
                <a:gd name="T11" fmla="*/ 883 h 887"/>
                <a:gd name="T12" fmla="*/ 0 w 11"/>
                <a:gd name="T13" fmla="*/ 883 h 887"/>
                <a:gd name="T14" fmla="*/ 2 w 11"/>
                <a:gd name="T15" fmla="*/ 886 h 887"/>
                <a:gd name="T16" fmla="*/ 5 w 11"/>
                <a:gd name="T17" fmla="*/ 887 h 887"/>
                <a:gd name="T18" fmla="*/ 9 w 11"/>
                <a:gd name="T19" fmla="*/ 886 h 887"/>
                <a:gd name="T20" fmla="*/ 11 w 11"/>
                <a:gd name="T21" fmla="*/ 883 h 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887">
                  <a:moveTo>
                    <a:pt x="11" y="883"/>
                  </a:moveTo>
                  <a:lnTo>
                    <a:pt x="11" y="883"/>
                  </a:lnTo>
                  <a:lnTo>
                    <a:pt x="11" y="0"/>
                  </a:lnTo>
                  <a:lnTo>
                    <a:pt x="0" y="0"/>
                  </a:lnTo>
                  <a:lnTo>
                    <a:pt x="0" y="883"/>
                  </a:lnTo>
                  <a:lnTo>
                    <a:pt x="0" y="883"/>
                  </a:lnTo>
                  <a:lnTo>
                    <a:pt x="0" y="883"/>
                  </a:lnTo>
                  <a:lnTo>
                    <a:pt x="2" y="886"/>
                  </a:lnTo>
                  <a:lnTo>
                    <a:pt x="5" y="887"/>
                  </a:lnTo>
                  <a:lnTo>
                    <a:pt x="9" y="886"/>
                  </a:lnTo>
                  <a:lnTo>
                    <a:pt x="11" y="88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07" name="Freeform 339"/>
            <p:cNvSpPr>
              <a:spLocks/>
            </p:cNvSpPr>
            <p:nvPr/>
          </p:nvSpPr>
          <p:spPr bwMode="auto">
            <a:xfrm>
              <a:off x="2247" y="4145"/>
              <a:ext cx="4" cy="80"/>
            </a:xfrm>
            <a:custGeom>
              <a:avLst/>
              <a:gdLst>
                <a:gd name="T0" fmla="*/ 5 w 11"/>
                <a:gd name="T1" fmla="*/ 229 h 240"/>
                <a:gd name="T2" fmla="*/ 11 w 11"/>
                <a:gd name="T3" fmla="*/ 235 h 240"/>
                <a:gd name="T4" fmla="*/ 11 w 11"/>
                <a:gd name="T5" fmla="*/ 0 h 240"/>
                <a:gd name="T6" fmla="*/ 0 w 11"/>
                <a:gd name="T7" fmla="*/ 0 h 240"/>
                <a:gd name="T8" fmla="*/ 0 w 11"/>
                <a:gd name="T9" fmla="*/ 235 h 240"/>
                <a:gd name="T10" fmla="*/ 5 w 11"/>
                <a:gd name="T11" fmla="*/ 240 h 240"/>
                <a:gd name="T12" fmla="*/ 0 w 11"/>
                <a:gd name="T13" fmla="*/ 235 h 240"/>
                <a:gd name="T14" fmla="*/ 2 w 11"/>
                <a:gd name="T15" fmla="*/ 238 h 240"/>
                <a:gd name="T16" fmla="*/ 5 w 11"/>
                <a:gd name="T17" fmla="*/ 239 h 240"/>
                <a:gd name="T18" fmla="*/ 9 w 11"/>
                <a:gd name="T19" fmla="*/ 238 h 240"/>
                <a:gd name="T20" fmla="*/ 11 w 11"/>
                <a:gd name="T21" fmla="*/ 235 h 240"/>
                <a:gd name="T22" fmla="*/ 5 w 11"/>
                <a:gd name="T23" fmla="*/ 229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240">
                  <a:moveTo>
                    <a:pt x="5" y="229"/>
                  </a:moveTo>
                  <a:lnTo>
                    <a:pt x="11" y="235"/>
                  </a:lnTo>
                  <a:lnTo>
                    <a:pt x="11" y="0"/>
                  </a:lnTo>
                  <a:lnTo>
                    <a:pt x="0" y="0"/>
                  </a:lnTo>
                  <a:lnTo>
                    <a:pt x="0" y="235"/>
                  </a:lnTo>
                  <a:lnTo>
                    <a:pt x="5" y="240"/>
                  </a:lnTo>
                  <a:lnTo>
                    <a:pt x="0" y="235"/>
                  </a:lnTo>
                  <a:lnTo>
                    <a:pt x="2" y="238"/>
                  </a:lnTo>
                  <a:lnTo>
                    <a:pt x="5" y="239"/>
                  </a:lnTo>
                  <a:lnTo>
                    <a:pt x="9" y="238"/>
                  </a:lnTo>
                  <a:lnTo>
                    <a:pt x="11" y="235"/>
                  </a:lnTo>
                  <a:lnTo>
                    <a:pt x="5" y="2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08" name="Freeform 340"/>
            <p:cNvSpPr>
              <a:spLocks/>
            </p:cNvSpPr>
            <p:nvPr/>
          </p:nvSpPr>
          <p:spPr bwMode="auto">
            <a:xfrm>
              <a:off x="2249" y="4221"/>
              <a:ext cx="695" cy="4"/>
            </a:xfrm>
            <a:custGeom>
              <a:avLst/>
              <a:gdLst>
                <a:gd name="T0" fmla="*/ 2079 w 2085"/>
                <a:gd name="T1" fmla="*/ 0 h 11"/>
                <a:gd name="T2" fmla="*/ 2079 w 2085"/>
                <a:gd name="T3" fmla="*/ 0 h 11"/>
                <a:gd name="T4" fmla="*/ 0 w 2085"/>
                <a:gd name="T5" fmla="*/ 0 h 11"/>
                <a:gd name="T6" fmla="*/ 0 w 2085"/>
                <a:gd name="T7" fmla="*/ 11 h 11"/>
                <a:gd name="T8" fmla="*/ 2079 w 2085"/>
                <a:gd name="T9" fmla="*/ 11 h 11"/>
                <a:gd name="T10" fmla="*/ 2079 w 2085"/>
                <a:gd name="T11" fmla="*/ 11 h 11"/>
                <a:gd name="T12" fmla="*/ 2079 w 2085"/>
                <a:gd name="T13" fmla="*/ 11 h 11"/>
                <a:gd name="T14" fmla="*/ 2082 w 2085"/>
                <a:gd name="T15" fmla="*/ 9 h 11"/>
                <a:gd name="T16" fmla="*/ 2085 w 2085"/>
                <a:gd name="T17" fmla="*/ 6 h 11"/>
                <a:gd name="T18" fmla="*/ 2082 w 2085"/>
                <a:gd name="T19" fmla="*/ 2 h 11"/>
                <a:gd name="T20" fmla="*/ 2079 w 2085"/>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85" h="11">
                  <a:moveTo>
                    <a:pt x="2079" y="0"/>
                  </a:moveTo>
                  <a:lnTo>
                    <a:pt x="2079" y="0"/>
                  </a:lnTo>
                  <a:lnTo>
                    <a:pt x="0" y="0"/>
                  </a:lnTo>
                  <a:lnTo>
                    <a:pt x="0" y="11"/>
                  </a:lnTo>
                  <a:lnTo>
                    <a:pt x="2079" y="11"/>
                  </a:lnTo>
                  <a:lnTo>
                    <a:pt x="2079" y="11"/>
                  </a:lnTo>
                  <a:lnTo>
                    <a:pt x="2079" y="11"/>
                  </a:lnTo>
                  <a:lnTo>
                    <a:pt x="2082" y="9"/>
                  </a:lnTo>
                  <a:lnTo>
                    <a:pt x="2085" y="6"/>
                  </a:lnTo>
                  <a:lnTo>
                    <a:pt x="2082" y="2"/>
                  </a:lnTo>
                  <a:lnTo>
                    <a:pt x="207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09" name="Freeform 341"/>
            <p:cNvSpPr>
              <a:spLocks/>
            </p:cNvSpPr>
            <p:nvPr/>
          </p:nvSpPr>
          <p:spPr bwMode="auto">
            <a:xfrm>
              <a:off x="2942" y="4221"/>
              <a:ext cx="564" cy="4"/>
            </a:xfrm>
            <a:custGeom>
              <a:avLst/>
              <a:gdLst>
                <a:gd name="T0" fmla="*/ 1681 w 1693"/>
                <a:gd name="T1" fmla="*/ 6 h 11"/>
                <a:gd name="T2" fmla="*/ 1687 w 1693"/>
                <a:gd name="T3" fmla="*/ 0 h 11"/>
                <a:gd name="T4" fmla="*/ 0 w 1693"/>
                <a:gd name="T5" fmla="*/ 0 h 11"/>
                <a:gd name="T6" fmla="*/ 0 w 1693"/>
                <a:gd name="T7" fmla="*/ 11 h 11"/>
                <a:gd name="T8" fmla="*/ 1687 w 1693"/>
                <a:gd name="T9" fmla="*/ 11 h 11"/>
                <a:gd name="T10" fmla="*/ 1693 w 1693"/>
                <a:gd name="T11" fmla="*/ 6 h 11"/>
                <a:gd name="T12" fmla="*/ 1687 w 1693"/>
                <a:gd name="T13" fmla="*/ 11 h 11"/>
                <a:gd name="T14" fmla="*/ 1690 w 1693"/>
                <a:gd name="T15" fmla="*/ 9 h 11"/>
                <a:gd name="T16" fmla="*/ 1693 w 1693"/>
                <a:gd name="T17" fmla="*/ 6 h 11"/>
                <a:gd name="T18" fmla="*/ 1690 w 1693"/>
                <a:gd name="T19" fmla="*/ 2 h 11"/>
                <a:gd name="T20" fmla="*/ 1687 w 1693"/>
                <a:gd name="T21" fmla="*/ 0 h 11"/>
                <a:gd name="T22" fmla="*/ 1681 w 1693"/>
                <a:gd name="T23"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3" h="11">
                  <a:moveTo>
                    <a:pt x="1681" y="6"/>
                  </a:moveTo>
                  <a:lnTo>
                    <a:pt x="1687" y="0"/>
                  </a:lnTo>
                  <a:lnTo>
                    <a:pt x="0" y="0"/>
                  </a:lnTo>
                  <a:lnTo>
                    <a:pt x="0" y="11"/>
                  </a:lnTo>
                  <a:lnTo>
                    <a:pt x="1687" y="11"/>
                  </a:lnTo>
                  <a:lnTo>
                    <a:pt x="1693" y="6"/>
                  </a:lnTo>
                  <a:lnTo>
                    <a:pt x="1687" y="11"/>
                  </a:lnTo>
                  <a:lnTo>
                    <a:pt x="1690" y="9"/>
                  </a:lnTo>
                  <a:lnTo>
                    <a:pt x="1693" y="6"/>
                  </a:lnTo>
                  <a:lnTo>
                    <a:pt x="1690" y="2"/>
                  </a:lnTo>
                  <a:lnTo>
                    <a:pt x="1687" y="0"/>
                  </a:lnTo>
                  <a:lnTo>
                    <a:pt x="1681"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10" name="Freeform 342"/>
            <p:cNvSpPr>
              <a:spLocks/>
            </p:cNvSpPr>
            <p:nvPr/>
          </p:nvSpPr>
          <p:spPr bwMode="auto">
            <a:xfrm>
              <a:off x="3502" y="4103"/>
              <a:ext cx="4" cy="120"/>
            </a:xfrm>
            <a:custGeom>
              <a:avLst/>
              <a:gdLst>
                <a:gd name="T0" fmla="*/ 11 w 12"/>
                <a:gd name="T1" fmla="*/ 7 h 361"/>
                <a:gd name="T2" fmla="*/ 0 w 12"/>
                <a:gd name="T3" fmla="*/ 6 h 361"/>
                <a:gd name="T4" fmla="*/ 0 w 12"/>
                <a:gd name="T5" fmla="*/ 361 h 361"/>
                <a:gd name="T6" fmla="*/ 12 w 12"/>
                <a:gd name="T7" fmla="*/ 361 h 361"/>
                <a:gd name="T8" fmla="*/ 12 w 12"/>
                <a:gd name="T9" fmla="*/ 6 h 361"/>
                <a:gd name="T10" fmla="*/ 1 w 12"/>
                <a:gd name="T11" fmla="*/ 4 h 361"/>
                <a:gd name="T12" fmla="*/ 12 w 12"/>
                <a:gd name="T13" fmla="*/ 6 h 361"/>
                <a:gd name="T14" fmla="*/ 9 w 12"/>
                <a:gd name="T15" fmla="*/ 2 h 361"/>
                <a:gd name="T16" fmla="*/ 6 w 12"/>
                <a:gd name="T17" fmla="*/ 0 h 361"/>
                <a:gd name="T18" fmla="*/ 3 w 12"/>
                <a:gd name="T19" fmla="*/ 2 h 361"/>
                <a:gd name="T20" fmla="*/ 0 w 12"/>
                <a:gd name="T21" fmla="*/ 6 h 361"/>
                <a:gd name="T22" fmla="*/ 11 w 12"/>
                <a:gd name="T23" fmla="*/ 7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361">
                  <a:moveTo>
                    <a:pt x="11" y="7"/>
                  </a:moveTo>
                  <a:lnTo>
                    <a:pt x="0" y="6"/>
                  </a:lnTo>
                  <a:lnTo>
                    <a:pt x="0" y="361"/>
                  </a:lnTo>
                  <a:lnTo>
                    <a:pt x="12" y="361"/>
                  </a:lnTo>
                  <a:lnTo>
                    <a:pt x="12" y="6"/>
                  </a:lnTo>
                  <a:lnTo>
                    <a:pt x="1" y="4"/>
                  </a:lnTo>
                  <a:lnTo>
                    <a:pt x="12" y="6"/>
                  </a:lnTo>
                  <a:lnTo>
                    <a:pt x="9" y="2"/>
                  </a:lnTo>
                  <a:lnTo>
                    <a:pt x="6" y="0"/>
                  </a:lnTo>
                  <a:lnTo>
                    <a:pt x="3" y="2"/>
                  </a:lnTo>
                  <a:lnTo>
                    <a:pt x="0" y="6"/>
                  </a:lnTo>
                  <a:lnTo>
                    <a:pt x="11"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11" name="Freeform 343"/>
            <p:cNvSpPr>
              <a:spLocks/>
            </p:cNvSpPr>
            <p:nvPr/>
          </p:nvSpPr>
          <p:spPr bwMode="auto">
            <a:xfrm>
              <a:off x="3496" y="4103"/>
              <a:ext cx="10" cy="5"/>
            </a:xfrm>
            <a:custGeom>
              <a:avLst/>
              <a:gdLst>
                <a:gd name="T0" fmla="*/ 9 w 28"/>
                <a:gd name="T1" fmla="*/ 7 h 15"/>
                <a:gd name="T2" fmla="*/ 1 w 28"/>
                <a:gd name="T3" fmla="*/ 8 h 15"/>
                <a:gd name="T4" fmla="*/ 9 w 28"/>
                <a:gd name="T5" fmla="*/ 13 h 15"/>
                <a:gd name="T6" fmla="*/ 16 w 28"/>
                <a:gd name="T7" fmla="*/ 15 h 15"/>
                <a:gd name="T8" fmla="*/ 23 w 28"/>
                <a:gd name="T9" fmla="*/ 13 h 15"/>
                <a:gd name="T10" fmla="*/ 28 w 28"/>
                <a:gd name="T11" fmla="*/ 6 h 15"/>
                <a:gd name="T12" fmla="*/ 18 w 28"/>
                <a:gd name="T13" fmla="*/ 3 h 15"/>
                <a:gd name="T14" fmla="*/ 18 w 28"/>
                <a:gd name="T15" fmla="*/ 3 h 15"/>
                <a:gd name="T16" fmla="*/ 16 w 28"/>
                <a:gd name="T17" fmla="*/ 3 h 15"/>
                <a:gd name="T18" fmla="*/ 12 w 28"/>
                <a:gd name="T19" fmla="*/ 3 h 15"/>
                <a:gd name="T20" fmla="*/ 8 w 28"/>
                <a:gd name="T21" fmla="*/ 1 h 15"/>
                <a:gd name="T22" fmla="*/ 0 w 28"/>
                <a:gd name="T23" fmla="*/ 2 h 15"/>
                <a:gd name="T24" fmla="*/ 8 w 28"/>
                <a:gd name="T25" fmla="*/ 1 h 15"/>
                <a:gd name="T26" fmla="*/ 5 w 28"/>
                <a:gd name="T27" fmla="*/ 0 h 15"/>
                <a:gd name="T28" fmla="*/ 1 w 28"/>
                <a:gd name="T29" fmla="*/ 1 h 15"/>
                <a:gd name="T30" fmla="*/ 0 w 28"/>
                <a:gd name="T31" fmla="*/ 5 h 15"/>
                <a:gd name="T32" fmla="*/ 1 w 28"/>
                <a:gd name="T33" fmla="*/ 8 h 15"/>
                <a:gd name="T34" fmla="*/ 9 w 28"/>
                <a:gd name="T35"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 h="15">
                  <a:moveTo>
                    <a:pt x="9" y="7"/>
                  </a:moveTo>
                  <a:lnTo>
                    <a:pt x="1" y="8"/>
                  </a:lnTo>
                  <a:lnTo>
                    <a:pt x="9" y="13"/>
                  </a:lnTo>
                  <a:lnTo>
                    <a:pt x="16" y="15"/>
                  </a:lnTo>
                  <a:lnTo>
                    <a:pt x="23" y="13"/>
                  </a:lnTo>
                  <a:lnTo>
                    <a:pt x="28" y="6"/>
                  </a:lnTo>
                  <a:lnTo>
                    <a:pt x="18" y="3"/>
                  </a:lnTo>
                  <a:lnTo>
                    <a:pt x="18" y="3"/>
                  </a:lnTo>
                  <a:lnTo>
                    <a:pt x="16" y="3"/>
                  </a:lnTo>
                  <a:lnTo>
                    <a:pt x="12" y="3"/>
                  </a:lnTo>
                  <a:lnTo>
                    <a:pt x="8" y="1"/>
                  </a:lnTo>
                  <a:lnTo>
                    <a:pt x="0" y="2"/>
                  </a:lnTo>
                  <a:lnTo>
                    <a:pt x="8" y="1"/>
                  </a:lnTo>
                  <a:lnTo>
                    <a:pt x="5" y="0"/>
                  </a:lnTo>
                  <a:lnTo>
                    <a:pt x="1" y="1"/>
                  </a:lnTo>
                  <a:lnTo>
                    <a:pt x="0" y="5"/>
                  </a:lnTo>
                  <a:lnTo>
                    <a:pt x="1" y="8"/>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12" name="Freeform 344"/>
            <p:cNvSpPr>
              <a:spLocks/>
            </p:cNvSpPr>
            <p:nvPr/>
          </p:nvSpPr>
          <p:spPr bwMode="auto">
            <a:xfrm>
              <a:off x="3485" y="4104"/>
              <a:ext cx="14" cy="4"/>
            </a:xfrm>
            <a:custGeom>
              <a:avLst/>
              <a:gdLst>
                <a:gd name="T0" fmla="*/ 8 w 44"/>
                <a:gd name="T1" fmla="*/ 9 h 14"/>
                <a:gd name="T2" fmla="*/ 2 w 44"/>
                <a:gd name="T3" fmla="*/ 11 h 14"/>
                <a:gd name="T4" fmla="*/ 8 w 44"/>
                <a:gd name="T5" fmla="*/ 12 h 14"/>
                <a:gd name="T6" fmla="*/ 13 w 44"/>
                <a:gd name="T7" fmla="*/ 13 h 14"/>
                <a:gd name="T8" fmla="*/ 19 w 44"/>
                <a:gd name="T9" fmla="*/ 14 h 14"/>
                <a:gd name="T10" fmla="*/ 25 w 44"/>
                <a:gd name="T11" fmla="*/ 14 h 14"/>
                <a:gd name="T12" fmla="*/ 29 w 44"/>
                <a:gd name="T13" fmla="*/ 13 h 14"/>
                <a:gd name="T14" fmla="*/ 35 w 44"/>
                <a:gd name="T15" fmla="*/ 12 h 14"/>
                <a:gd name="T16" fmla="*/ 41 w 44"/>
                <a:gd name="T17" fmla="*/ 8 h 14"/>
                <a:gd name="T18" fmla="*/ 44 w 44"/>
                <a:gd name="T19" fmla="*/ 5 h 14"/>
                <a:gd name="T20" fmla="*/ 35 w 44"/>
                <a:gd name="T21" fmla="*/ 0 h 14"/>
                <a:gd name="T22" fmla="*/ 34 w 44"/>
                <a:gd name="T23" fmla="*/ 1 h 14"/>
                <a:gd name="T24" fmla="*/ 33 w 44"/>
                <a:gd name="T25" fmla="*/ 3 h 14"/>
                <a:gd name="T26" fmla="*/ 29 w 44"/>
                <a:gd name="T27" fmla="*/ 4 h 14"/>
                <a:gd name="T28" fmla="*/ 25 w 44"/>
                <a:gd name="T29" fmla="*/ 3 h 14"/>
                <a:gd name="T30" fmla="*/ 19 w 44"/>
                <a:gd name="T31" fmla="*/ 3 h 14"/>
                <a:gd name="T32" fmla="*/ 13 w 44"/>
                <a:gd name="T33" fmla="*/ 4 h 14"/>
                <a:gd name="T34" fmla="*/ 10 w 44"/>
                <a:gd name="T35" fmla="*/ 3 h 14"/>
                <a:gd name="T36" fmla="*/ 6 w 44"/>
                <a:gd name="T37" fmla="*/ 1 h 14"/>
                <a:gd name="T38" fmla="*/ 1 w 44"/>
                <a:gd name="T39" fmla="*/ 3 h 14"/>
                <a:gd name="T40" fmla="*/ 6 w 44"/>
                <a:gd name="T41" fmla="*/ 1 h 14"/>
                <a:gd name="T42" fmla="*/ 3 w 44"/>
                <a:gd name="T43" fmla="*/ 1 h 14"/>
                <a:gd name="T44" fmla="*/ 0 w 44"/>
                <a:gd name="T45" fmla="*/ 4 h 14"/>
                <a:gd name="T46" fmla="*/ 0 w 44"/>
                <a:gd name="T47" fmla="*/ 8 h 14"/>
                <a:gd name="T48" fmla="*/ 2 w 44"/>
                <a:gd name="T49" fmla="*/ 11 h 14"/>
                <a:gd name="T50" fmla="*/ 8 w 44"/>
                <a:gd name="T51"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4" h="14">
                  <a:moveTo>
                    <a:pt x="8" y="9"/>
                  </a:moveTo>
                  <a:lnTo>
                    <a:pt x="2" y="11"/>
                  </a:lnTo>
                  <a:lnTo>
                    <a:pt x="8" y="12"/>
                  </a:lnTo>
                  <a:lnTo>
                    <a:pt x="13" y="13"/>
                  </a:lnTo>
                  <a:lnTo>
                    <a:pt x="19" y="14"/>
                  </a:lnTo>
                  <a:lnTo>
                    <a:pt x="25" y="14"/>
                  </a:lnTo>
                  <a:lnTo>
                    <a:pt x="29" y="13"/>
                  </a:lnTo>
                  <a:lnTo>
                    <a:pt x="35" y="12"/>
                  </a:lnTo>
                  <a:lnTo>
                    <a:pt x="41" y="8"/>
                  </a:lnTo>
                  <a:lnTo>
                    <a:pt x="44" y="5"/>
                  </a:lnTo>
                  <a:lnTo>
                    <a:pt x="35" y="0"/>
                  </a:lnTo>
                  <a:lnTo>
                    <a:pt x="34" y="1"/>
                  </a:lnTo>
                  <a:lnTo>
                    <a:pt x="33" y="3"/>
                  </a:lnTo>
                  <a:lnTo>
                    <a:pt x="29" y="4"/>
                  </a:lnTo>
                  <a:lnTo>
                    <a:pt x="25" y="3"/>
                  </a:lnTo>
                  <a:lnTo>
                    <a:pt x="19" y="3"/>
                  </a:lnTo>
                  <a:lnTo>
                    <a:pt x="13" y="4"/>
                  </a:lnTo>
                  <a:lnTo>
                    <a:pt x="10" y="3"/>
                  </a:lnTo>
                  <a:lnTo>
                    <a:pt x="6" y="1"/>
                  </a:lnTo>
                  <a:lnTo>
                    <a:pt x="1" y="3"/>
                  </a:lnTo>
                  <a:lnTo>
                    <a:pt x="6" y="1"/>
                  </a:lnTo>
                  <a:lnTo>
                    <a:pt x="3" y="1"/>
                  </a:lnTo>
                  <a:lnTo>
                    <a:pt x="0" y="4"/>
                  </a:lnTo>
                  <a:lnTo>
                    <a:pt x="0" y="8"/>
                  </a:lnTo>
                  <a:lnTo>
                    <a:pt x="2" y="11"/>
                  </a:lnTo>
                  <a:lnTo>
                    <a:pt x="8"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13" name="Freeform 345"/>
            <p:cNvSpPr>
              <a:spLocks/>
            </p:cNvSpPr>
            <p:nvPr/>
          </p:nvSpPr>
          <p:spPr bwMode="auto">
            <a:xfrm>
              <a:off x="3479" y="4100"/>
              <a:ext cx="8" cy="8"/>
            </a:xfrm>
            <a:custGeom>
              <a:avLst/>
              <a:gdLst>
                <a:gd name="T0" fmla="*/ 11 w 26"/>
                <a:gd name="T1" fmla="*/ 8 h 26"/>
                <a:gd name="T2" fmla="*/ 0 w 26"/>
                <a:gd name="T3" fmla="*/ 5 h 26"/>
                <a:gd name="T4" fmla="*/ 3 w 26"/>
                <a:gd name="T5" fmla="*/ 17 h 26"/>
                <a:gd name="T6" fmla="*/ 8 w 26"/>
                <a:gd name="T7" fmla="*/ 25 h 26"/>
                <a:gd name="T8" fmla="*/ 15 w 26"/>
                <a:gd name="T9" fmla="*/ 26 h 26"/>
                <a:gd name="T10" fmla="*/ 26 w 26"/>
                <a:gd name="T11" fmla="*/ 21 h 26"/>
                <a:gd name="T12" fmla="*/ 19 w 26"/>
                <a:gd name="T13" fmla="*/ 15 h 26"/>
                <a:gd name="T14" fmla="*/ 15 w 26"/>
                <a:gd name="T15" fmla="*/ 17 h 26"/>
                <a:gd name="T16" fmla="*/ 13 w 26"/>
                <a:gd name="T17" fmla="*/ 16 h 26"/>
                <a:gd name="T18" fmla="*/ 12 w 26"/>
                <a:gd name="T19" fmla="*/ 15 h 26"/>
                <a:gd name="T20" fmla="*/ 12 w 26"/>
                <a:gd name="T21" fmla="*/ 5 h 26"/>
                <a:gd name="T22" fmla="*/ 2 w 26"/>
                <a:gd name="T23" fmla="*/ 3 h 26"/>
                <a:gd name="T24" fmla="*/ 12 w 26"/>
                <a:gd name="T25" fmla="*/ 5 h 26"/>
                <a:gd name="T26" fmla="*/ 10 w 26"/>
                <a:gd name="T27" fmla="*/ 2 h 26"/>
                <a:gd name="T28" fmla="*/ 6 w 26"/>
                <a:gd name="T29" fmla="*/ 0 h 26"/>
                <a:gd name="T30" fmla="*/ 3 w 26"/>
                <a:gd name="T31" fmla="*/ 2 h 26"/>
                <a:gd name="T32" fmla="*/ 0 w 26"/>
                <a:gd name="T33" fmla="*/ 5 h 26"/>
                <a:gd name="T34" fmla="*/ 11 w 26"/>
                <a:gd name="T35"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26">
                  <a:moveTo>
                    <a:pt x="11" y="8"/>
                  </a:moveTo>
                  <a:lnTo>
                    <a:pt x="0" y="5"/>
                  </a:lnTo>
                  <a:lnTo>
                    <a:pt x="3" y="17"/>
                  </a:lnTo>
                  <a:lnTo>
                    <a:pt x="8" y="25"/>
                  </a:lnTo>
                  <a:lnTo>
                    <a:pt x="15" y="26"/>
                  </a:lnTo>
                  <a:lnTo>
                    <a:pt x="26" y="21"/>
                  </a:lnTo>
                  <a:lnTo>
                    <a:pt x="19" y="15"/>
                  </a:lnTo>
                  <a:lnTo>
                    <a:pt x="15" y="17"/>
                  </a:lnTo>
                  <a:lnTo>
                    <a:pt x="13" y="16"/>
                  </a:lnTo>
                  <a:lnTo>
                    <a:pt x="12" y="15"/>
                  </a:lnTo>
                  <a:lnTo>
                    <a:pt x="12" y="5"/>
                  </a:lnTo>
                  <a:lnTo>
                    <a:pt x="2" y="3"/>
                  </a:lnTo>
                  <a:lnTo>
                    <a:pt x="12" y="5"/>
                  </a:lnTo>
                  <a:lnTo>
                    <a:pt x="10" y="2"/>
                  </a:lnTo>
                  <a:lnTo>
                    <a:pt x="6" y="0"/>
                  </a:lnTo>
                  <a:lnTo>
                    <a:pt x="3" y="2"/>
                  </a:lnTo>
                  <a:lnTo>
                    <a:pt x="0" y="5"/>
                  </a:lnTo>
                  <a:lnTo>
                    <a:pt x="11"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14" name="Freeform 346"/>
            <p:cNvSpPr>
              <a:spLocks/>
            </p:cNvSpPr>
            <p:nvPr/>
          </p:nvSpPr>
          <p:spPr bwMode="auto">
            <a:xfrm>
              <a:off x="3469" y="4101"/>
              <a:ext cx="13" cy="6"/>
            </a:xfrm>
            <a:custGeom>
              <a:avLst/>
              <a:gdLst>
                <a:gd name="T0" fmla="*/ 0 w 40"/>
                <a:gd name="T1" fmla="*/ 20 h 20"/>
                <a:gd name="T2" fmla="*/ 0 w 40"/>
                <a:gd name="T3" fmla="*/ 20 h 20"/>
                <a:gd name="T4" fmla="*/ 2 w 40"/>
                <a:gd name="T5" fmla="*/ 20 h 20"/>
                <a:gd name="T6" fmla="*/ 7 w 40"/>
                <a:gd name="T7" fmla="*/ 18 h 20"/>
                <a:gd name="T8" fmla="*/ 12 w 40"/>
                <a:gd name="T9" fmla="*/ 17 h 20"/>
                <a:gd name="T10" fmla="*/ 19 w 40"/>
                <a:gd name="T11" fmla="*/ 16 h 20"/>
                <a:gd name="T12" fmla="*/ 24 w 40"/>
                <a:gd name="T13" fmla="*/ 15 h 20"/>
                <a:gd name="T14" fmla="*/ 31 w 40"/>
                <a:gd name="T15" fmla="*/ 13 h 20"/>
                <a:gd name="T16" fmla="*/ 36 w 40"/>
                <a:gd name="T17" fmla="*/ 9 h 20"/>
                <a:gd name="T18" fmla="*/ 40 w 40"/>
                <a:gd name="T19" fmla="*/ 5 h 20"/>
                <a:gd name="T20" fmla="*/ 31 w 40"/>
                <a:gd name="T21" fmla="*/ 0 h 20"/>
                <a:gd name="T22" fmla="*/ 29 w 40"/>
                <a:gd name="T23" fmla="*/ 2 h 20"/>
                <a:gd name="T24" fmla="*/ 26 w 40"/>
                <a:gd name="T25" fmla="*/ 4 h 20"/>
                <a:gd name="T26" fmla="*/ 21 w 40"/>
                <a:gd name="T27" fmla="*/ 6 h 20"/>
                <a:gd name="T28" fmla="*/ 17 w 40"/>
                <a:gd name="T29" fmla="*/ 7 h 20"/>
                <a:gd name="T30" fmla="*/ 12 w 40"/>
                <a:gd name="T31" fmla="*/ 8 h 20"/>
                <a:gd name="T32" fmla="*/ 7 w 40"/>
                <a:gd name="T33" fmla="*/ 9 h 20"/>
                <a:gd name="T34" fmla="*/ 2 w 40"/>
                <a:gd name="T35" fmla="*/ 8 h 20"/>
                <a:gd name="T36" fmla="*/ 0 w 40"/>
                <a:gd name="T37" fmla="*/ 8 h 20"/>
                <a:gd name="T38" fmla="*/ 0 w 40"/>
                <a:gd name="T39" fmla="*/ 8 h 20"/>
                <a:gd name="T40" fmla="*/ 0 w 40"/>
                <a:gd name="T41"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20">
                  <a:moveTo>
                    <a:pt x="0" y="20"/>
                  </a:moveTo>
                  <a:lnTo>
                    <a:pt x="0" y="20"/>
                  </a:lnTo>
                  <a:lnTo>
                    <a:pt x="2" y="20"/>
                  </a:lnTo>
                  <a:lnTo>
                    <a:pt x="7" y="18"/>
                  </a:lnTo>
                  <a:lnTo>
                    <a:pt x="12" y="17"/>
                  </a:lnTo>
                  <a:lnTo>
                    <a:pt x="19" y="16"/>
                  </a:lnTo>
                  <a:lnTo>
                    <a:pt x="24" y="15"/>
                  </a:lnTo>
                  <a:lnTo>
                    <a:pt x="31" y="13"/>
                  </a:lnTo>
                  <a:lnTo>
                    <a:pt x="36" y="9"/>
                  </a:lnTo>
                  <a:lnTo>
                    <a:pt x="40" y="5"/>
                  </a:lnTo>
                  <a:lnTo>
                    <a:pt x="31" y="0"/>
                  </a:lnTo>
                  <a:lnTo>
                    <a:pt x="29" y="2"/>
                  </a:lnTo>
                  <a:lnTo>
                    <a:pt x="26" y="4"/>
                  </a:lnTo>
                  <a:lnTo>
                    <a:pt x="21" y="6"/>
                  </a:lnTo>
                  <a:lnTo>
                    <a:pt x="17" y="7"/>
                  </a:lnTo>
                  <a:lnTo>
                    <a:pt x="12" y="8"/>
                  </a:lnTo>
                  <a:lnTo>
                    <a:pt x="7" y="9"/>
                  </a:lnTo>
                  <a:lnTo>
                    <a:pt x="2" y="8"/>
                  </a:lnTo>
                  <a:lnTo>
                    <a:pt x="0" y="8"/>
                  </a:lnTo>
                  <a:lnTo>
                    <a:pt x="0" y="8"/>
                  </a:lnTo>
                  <a:lnTo>
                    <a:pt x="0" y="2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15" name="Freeform 347"/>
            <p:cNvSpPr>
              <a:spLocks/>
            </p:cNvSpPr>
            <p:nvPr/>
          </p:nvSpPr>
          <p:spPr bwMode="auto">
            <a:xfrm>
              <a:off x="3461" y="4103"/>
              <a:ext cx="8" cy="9"/>
            </a:xfrm>
            <a:custGeom>
              <a:avLst/>
              <a:gdLst>
                <a:gd name="T0" fmla="*/ 0 w 24"/>
                <a:gd name="T1" fmla="*/ 22 h 25"/>
                <a:gd name="T2" fmla="*/ 7 w 24"/>
                <a:gd name="T3" fmla="*/ 25 h 25"/>
                <a:gd name="T4" fmla="*/ 13 w 24"/>
                <a:gd name="T5" fmla="*/ 20 h 25"/>
                <a:gd name="T6" fmla="*/ 19 w 24"/>
                <a:gd name="T7" fmla="*/ 15 h 25"/>
                <a:gd name="T8" fmla="*/ 23 w 24"/>
                <a:gd name="T9" fmla="*/ 12 h 25"/>
                <a:gd name="T10" fmla="*/ 24 w 24"/>
                <a:gd name="T11" fmla="*/ 12 h 25"/>
                <a:gd name="T12" fmla="*/ 24 w 24"/>
                <a:gd name="T13" fmla="*/ 0 h 25"/>
                <a:gd name="T14" fmla="*/ 18 w 24"/>
                <a:gd name="T15" fmla="*/ 2 h 25"/>
                <a:gd name="T16" fmla="*/ 12 w 24"/>
                <a:gd name="T17" fmla="*/ 8 h 25"/>
                <a:gd name="T18" fmla="*/ 7 w 24"/>
                <a:gd name="T19" fmla="*/ 13 h 25"/>
                <a:gd name="T20" fmla="*/ 2 w 24"/>
                <a:gd name="T21" fmla="*/ 16 h 25"/>
                <a:gd name="T22" fmla="*/ 9 w 24"/>
                <a:gd name="T23" fmla="*/ 20 h 25"/>
                <a:gd name="T24" fmla="*/ 2 w 24"/>
                <a:gd name="T25" fmla="*/ 16 h 25"/>
                <a:gd name="T26" fmla="*/ 0 w 24"/>
                <a:gd name="T27" fmla="*/ 19 h 25"/>
                <a:gd name="T28" fmla="*/ 0 w 24"/>
                <a:gd name="T29" fmla="*/ 22 h 25"/>
                <a:gd name="T30" fmla="*/ 3 w 24"/>
                <a:gd name="T31" fmla="*/ 25 h 25"/>
                <a:gd name="T32" fmla="*/ 7 w 24"/>
                <a:gd name="T33" fmla="*/ 25 h 25"/>
                <a:gd name="T34" fmla="*/ 0 w 24"/>
                <a:gd name="T35" fmla="*/ 2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5">
                  <a:moveTo>
                    <a:pt x="0" y="22"/>
                  </a:moveTo>
                  <a:lnTo>
                    <a:pt x="7" y="25"/>
                  </a:lnTo>
                  <a:lnTo>
                    <a:pt x="13" y="20"/>
                  </a:lnTo>
                  <a:lnTo>
                    <a:pt x="19" y="15"/>
                  </a:lnTo>
                  <a:lnTo>
                    <a:pt x="23" y="12"/>
                  </a:lnTo>
                  <a:lnTo>
                    <a:pt x="24" y="12"/>
                  </a:lnTo>
                  <a:lnTo>
                    <a:pt x="24" y="0"/>
                  </a:lnTo>
                  <a:lnTo>
                    <a:pt x="18" y="2"/>
                  </a:lnTo>
                  <a:lnTo>
                    <a:pt x="12" y="8"/>
                  </a:lnTo>
                  <a:lnTo>
                    <a:pt x="7" y="13"/>
                  </a:lnTo>
                  <a:lnTo>
                    <a:pt x="2" y="16"/>
                  </a:lnTo>
                  <a:lnTo>
                    <a:pt x="9" y="20"/>
                  </a:lnTo>
                  <a:lnTo>
                    <a:pt x="2" y="16"/>
                  </a:lnTo>
                  <a:lnTo>
                    <a:pt x="0" y="19"/>
                  </a:lnTo>
                  <a:lnTo>
                    <a:pt x="0" y="22"/>
                  </a:lnTo>
                  <a:lnTo>
                    <a:pt x="3" y="25"/>
                  </a:lnTo>
                  <a:lnTo>
                    <a:pt x="7" y="25"/>
                  </a:lnTo>
                  <a:lnTo>
                    <a:pt x="0" y="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16" name="Freeform 348"/>
            <p:cNvSpPr>
              <a:spLocks/>
            </p:cNvSpPr>
            <p:nvPr/>
          </p:nvSpPr>
          <p:spPr bwMode="auto">
            <a:xfrm>
              <a:off x="3459" y="4074"/>
              <a:ext cx="5" cy="37"/>
            </a:xfrm>
            <a:custGeom>
              <a:avLst/>
              <a:gdLst>
                <a:gd name="T0" fmla="*/ 8 w 15"/>
                <a:gd name="T1" fmla="*/ 10 h 109"/>
                <a:gd name="T2" fmla="*/ 1 w 15"/>
                <a:gd name="T3" fmla="*/ 6 h 109"/>
                <a:gd name="T4" fmla="*/ 0 w 15"/>
                <a:gd name="T5" fmla="*/ 33 h 109"/>
                <a:gd name="T6" fmla="*/ 0 w 15"/>
                <a:gd name="T7" fmla="*/ 63 h 109"/>
                <a:gd name="T8" fmla="*/ 2 w 15"/>
                <a:gd name="T9" fmla="*/ 91 h 109"/>
                <a:gd name="T10" fmla="*/ 6 w 15"/>
                <a:gd name="T11" fmla="*/ 109 h 109"/>
                <a:gd name="T12" fmla="*/ 15 w 15"/>
                <a:gd name="T13" fmla="*/ 107 h 109"/>
                <a:gd name="T14" fmla="*/ 11 w 15"/>
                <a:gd name="T15" fmla="*/ 91 h 109"/>
                <a:gd name="T16" fmla="*/ 11 w 15"/>
                <a:gd name="T17" fmla="*/ 63 h 109"/>
                <a:gd name="T18" fmla="*/ 11 w 15"/>
                <a:gd name="T19" fmla="*/ 33 h 109"/>
                <a:gd name="T20" fmla="*/ 10 w 15"/>
                <a:gd name="T21" fmla="*/ 6 h 109"/>
                <a:gd name="T22" fmla="*/ 3 w 15"/>
                <a:gd name="T23" fmla="*/ 1 h 109"/>
                <a:gd name="T24" fmla="*/ 11 w 15"/>
                <a:gd name="T25" fmla="*/ 6 h 109"/>
                <a:gd name="T26" fmla="*/ 9 w 15"/>
                <a:gd name="T27" fmla="*/ 2 h 109"/>
                <a:gd name="T28" fmla="*/ 6 w 15"/>
                <a:gd name="T29" fmla="*/ 0 h 109"/>
                <a:gd name="T30" fmla="*/ 2 w 15"/>
                <a:gd name="T31" fmla="*/ 2 h 109"/>
                <a:gd name="T32" fmla="*/ 0 w 15"/>
                <a:gd name="T33" fmla="*/ 6 h 109"/>
                <a:gd name="T34" fmla="*/ 8 w 15"/>
                <a:gd name="T35" fmla="*/ 1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109">
                  <a:moveTo>
                    <a:pt x="8" y="10"/>
                  </a:moveTo>
                  <a:lnTo>
                    <a:pt x="1" y="6"/>
                  </a:lnTo>
                  <a:lnTo>
                    <a:pt x="0" y="33"/>
                  </a:lnTo>
                  <a:lnTo>
                    <a:pt x="0" y="63"/>
                  </a:lnTo>
                  <a:lnTo>
                    <a:pt x="2" y="91"/>
                  </a:lnTo>
                  <a:lnTo>
                    <a:pt x="6" y="109"/>
                  </a:lnTo>
                  <a:lnTo>
                    <a:pt x="15" y="107"/>
                  </a:lnTo>
                  <a:lnTo>
                    <a:pt x="11" y="91"/>
                  </a:lnTo>
                  <a:lnTo>
                    <a:pt x="11" y="63"/>
                  </a:lnTo>
                  <a:lnTo>
                    <a:pt x="11" y="33"/>
                  </a:lnTo>
                  <a:lnTo>
                    <a:pt x="10" y="6"/>
                  </a:lnTo>
                  <a:lnTo>
                    <a:pt x="3" y="1"/>
                  </a:lnTo>
                  <a:lnTo>
                    <a:pt x="11" y="6"/>
                  </a:lnTo>
                  <a:lnTo>
                    <a:pt x="9" y="2"/>
                  </a:lnTo>
                  <a:lnTo>
                    <a:pt x="6" y="0"/>
                  </a:lnTo>
                  <a:lnTo>
                    <a:pt x="2" y="2"/>
                  </a:lnTo>
                  <a:lnTo>
                    <a:pt x="0" y="6"/>
                  </a:lnTo>
                  <a:lnTo>
                    <a:pt x="8"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17" name="Freeform 349"/>
            <p:cNvSpPr>
              <a:spLocks/>
            </p:cNvSpPr>
            <p:nvPr/>
          </p:nvSpPr>
          <p:spPr bwMode="auto">
            <a:xfrm>
              <a:off x="3448" y="4075"/>
              <a:ext cx="14" cy="31"/>
            </a:xfrm>
            <a:custGeom>
              <a:avLst/>
              <a:gdLst>
                <a:gd name="T0" fmla="*/ 4 w 42"/>
                <a:gd name="T1" fmla="*/ 94 h 94"/>
                <a:gd name="T2" fmla="*/ 9 w 42"/>
                <a:gd name="T3" fmla="*/ 91 h 94"/>
                <a:gd name="T4" fmla="*/ 11 w 42"/>
                <a:gd name="T5" fmla="*/ 84 h 94"/>
                <a:gd name="T6" fmla="*/ 14 w 42"/>
                <a:gd name="T7" fmla="*/ 72 h 94"/>
                <a:gd name="T8" fmla="*/ 18 w 42"/>
                <a:gd name="T9" fmla="*/ 60 h 94"/>
                <a:gd name="T10" fmla="*/ 22 w 42"/>
                <a:gd name="T11" fmla="*/ 46 h 94"/>
                <a:gd name="T12" fmla="*/ 28 w 42"/>
                <a:gd name="T13" fmla="*/ 34 h 94"/>
                <a:gd name="T14" fmla="*/ 33 w 42"/>
                <a:gd name="T15" fmla="*/ 22 h 94"/>
                <a:gd name="T16" fmla="*/ 37 w 42"/>
                <a:gd name="T17" fmla="*/ 14 h 94"/>
                <a:gd name="T18" fmla="*/ 42 w 42"/>
                <a:gd name="T19" fmla="*/ 9 h 94"/>
                <a:gd name="T20" fmla="*/ 37 w 42"/>
                <a:gd name="T21" fmla="*/ 0 h 94"/>
                <a:gd name="T22" fmla="*/ 31 w 42"/>
                <a:gd name="T23" fmla="*/ 7 h 94"/>
                <a:gd name="T24" fmla="*/ 24 w 42"/>
                <a:gd name="T25" fmla="*/ 17 h 94"/>
                <a:gd name="T26" fmla="*/ 19 w 42"/>
                <a:gd name="T27" fmla="*/ 31 h 94"/>
                <a:gd name="T28" fmla="*/ 13 w 42"/>
                <a:gd name="T29" fmla="*/ 44 h 94"/>
                <a:gd name="T30" fmla="*/ 9 w 42"/>
                <a:gd name="T31" fmla="*/ 58 h 94"/>
                <a:gd name="T32" fmla="*/ 5 w 42"/>
                <a:gd name="T33" fmla="*/ 70 h 94"/>
                <a:gd name="T34" fmla="*/ 2 w 42"/>
                <a:gd name="T35" fmla="*/ 82 h 94"/>
                <a:gd name="T36" fmla="*/ 0 w 42"/>
                <a:gd name="T37" fmla="*/ 88 h 94"/>
                <a:gd name="T38" fmla="*/ 4 w 42"/>
                <a:gd name="T39" fmla="*/ 85 h 94"/>
                <a:gd name="T40" fmla="*/ 0 w 42"/>
                <a:gd name="T41" fmla="*/ 88 h 94"/>
                <a:gd name="T42" fmla="*/ 1 w 42"/>
                <a:gd name="T43" fmla="*/ 92 h 94"/>
                <a:gd name="T44" fmla="*/ 3 w 42"/>
                <a:gd name="T45" fmla="*/ 94 h 94"/>
                <a:gd name="T46" fmla="*/ 6 w 42"/>
                <a:gd name="T47" fmla="*/ 93 h 94"/>
                <a:gd name="T48" fmla="*/ 9 w 42"/>
                <a:gd name="T49" fmla="*/ 91 h 94"/>
                <a:gd name="T50" fmla="*/ 4 w 42"/>
                <a:gd name="T51"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94">
                  <a:moveTo>
                    <a:pt x="4" y="94"/>
                  </a:moveTo>
                  <a:lnTo>
                    <a:pt x="9" y="91"/>
                  </a:lnTo>
                  <a:lnTo>
                    <a:pt x="11" y="84"/>
                  </a:lnTo>
                  <a:lnTo>
                    <a:pt x="14" y="72"/>
                  </a:lnTo>
                  <a:lnTo>
                    <a:pt x="18" y="60"/>
                  </a:lnTo>
                  <a:lnTo>
                    <a:pt x="22" y="46"/>
                  </a:lnTo>
                  <a:lnTo>
                    <a:pt x="28" y="34"/>
                  </a:lnTo>
                  <a:lnTo>
                    <a:pt x="33" y="22"/>
                  </a:lnTo>
                  <a:lnTo>
                    <a:pt x="37" y="14"/>
                  </a:lnTo>
                  <a:lnTo>
                    <a:pt x="42" y="9"/>
                  </a:lnTo>
                  <a:lnTo>
                    <a:pt x="37" y="0"/>
                  </a:lnTo>
                  <a:lnTo>
                    <a:pt x="31" y="7"/>
                  </a:lnTo>
                  <a:lnTo>
                    <a:pt x="24" y="17"/>
                  </a:lnTo>
                  <a:lnTo>
                    <a:pt x="19" y="31"/>
                  </a:lnTo>
                  <a:lnTo>
                    <a:pt x="13" y="44"/>
                  </a:lnTo>
                  <a:lnTo>
                    <a:pt x="9" y="58"/>
                  </a:lnTo>
                  <a:lnTo>
                    <a:pt x="5" y="70"/>
                  </a:lnTo>
                  <a:lnTo>
                    <a:pt x="2" y="82"/>
                  </a:lnTo>
                  <a:lnTo>
                    <a:pt x="0" y="88"/>
                  </a:lnTo>
                  <a:lnTo>
                    <a:pt x="4" y="85"/>
                  </a:lnTo>
                  <a:lnTo>
                    <a:pt x="0" y="88"/>
                  </a:lnTo>
                  <a:lnTo>
                    <a:pt x="1" y="92"/>
                  </a:lnTo>
                  <a:lnTo>
                    <a:pt x="3" y="94"/>
                  </a:lnTo>
                  <a:lnTo>
                    <a:pt x="6" y="93"/>
                  </a:lnTo>
                  <a:lnTo>
                    <a:pt x="9" y="91"/>
                  </a:lnTo>
                  <a:lnTo>
                    <a:pt x="4" y="9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18" name="Freeform 350"/>
            <p:cNvSpPr>
              <a:spLocks/>
            </p:cNvSpPr>
            <p:nvPr/>
          </p:nvSpPr>
          <p:spPr bwMode="auto">
            <a:xfrm>
              <a:off x="3442" y="4093"/>
              <a:ext cx="7" cy="13"/>
            </a:xfrm>
            <a:custGeom>
              <a:avLst/>
              <a:gdLst>
                <a:gd name="T0" fmla="*/ 9 w 20"/>
                <a:gd name="T1" fmla="*/ 9 h 39"/>
                <a:gd name="T2" fmla="*/ 0 w 20"/>
                <a:gd name="T3" fmla="*/ 6 h 39"/>
                <a:gd name="T4" fmla="*/ 1 w 20"/>
                <a:gd name="T5" fmla="*/ 14 h 39"/>
                <a:gd name="T6" fmla="*/ 3 w 20"/>
                <a:gd name="T7" fmla="*/ 24 h 39"/>
                <a:gd name="T8" fmla="*/ 9 w 20"/>
                <a:gd name="T9" fmla="*/ 35 h 39"/>
                <a:gd name="T10" fmla="*/ 20 w 20"/>
                <a:gd name="T11" fmla="*/ 39 h 39"/>
                <a:gd name="T12" fmla="*/ 20 w 20"/>
                <a:gd name="T13" fmla="*/ 30 h 39"/>
                <a:gd name="T14" fmla="*/ 16 w 20"/>
                <a:gd name="T15" fmla="*/ 28 h 39"/>
                <a:gd name="T16" fmla="*/ 12 w 20"/>
                <a:gd name="T17" fmla="*/ 22 h 39"/>
                <a:gd name="T18" fmla="*/ 10 w 20"/>
                <a:gd name="T19" fmla="*/ 14 h 39"/>
                <a:gd name="T20" fmla="*/ 11 w 20"/>
                <a:gd name="T21" fmla="*/ 6 h 39"/>
                <a:gd name="T22" fmla="*/ 2 w 20"/>
                <a:gd name="T23" fmla="*/ 3 h 39"/>
                <a:gd name="T24" fmla="*/ 11 w 20"/>
                <a:gd name="T25" fmla="*/ 6 h 39"/>
                <a:gd name="T26" fmla="*/ 9 w 20"/>
                <a:gd name="T27" fmla="*/ 3 h 39"/>
                <a:gd name="T28" fmla="*/ 5 w 20"/>
                <a:gd name="T29" fmla="*/ 0 h 39"/>
                <a:gd name="T30" fmla="*/ 2 w 20"/>
                <a:gd name="T31" fmla="*/ 3 h 39"/>
                <a:gd name="T32" fmla="*/ 0 w 20"/>
                <a:gd name="T33" fmla="*/ 6 h 39"/>
                <a:gd name="T34" fmla="*/ 9 w 20"/>
                <a:gd name="T35"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39">
                  <a:moveTo>
                    <a:pt x="9" y="9"/>
                  </a:moveTo>
                  <a:lnTo>
                    <a:pt x="0" y="6"/>
                  </a:lnTo>
                  <a:lnTo>
                    <a:pt x="1" y="14"/>
                  </a:lnTo>
                  <a:lnTo>
                    <a:pt x="3" y="24"/>
                  </a:lnTo>
                  <a:lnTo>
                    <a:pt x="9" y="35"/>
                  </a:lnTo>
                  <a:lnTo>
                    <a:pt x="20" y="39"/>
                  </a:lnTo>
                  <a:lnTo>
                    <a:pt x="20" y="30"/>
                  </a:lnTo>
                  <a:lnTo>
                    <a:pt x="16" y="28"/>
                  </a:lnTo>
                  <a:lnTo>
                    <a:pt x="12" y="22"/>
                  </a:lnTo>
                  <a:lnTo>
                    <a:pt x="10" y="14"/>
                  </a:lnTo>
                  <a:lnTo>
                    <a:pt x="11" y="6"/>
                  </a:lnTo>
                  <a:lnTo>
                    <a:pt x="2" y="3"/>
                  </a:lnTo>
                  <a:lnTo>
                    <a:pt x="11" y="6"/>
                  </a:lnTo>
                  <a:lnTo>
                    <a:pt x="9" y="3"/>
                  </a:lnTo>
                  <a:lnTo>
                    <a:pt x="5" y="0"/>
                  </a:lnTo>
                  <a:lnTo>
                    <a:pt x="2" y="3"/>
                  </a:lnTo>
                  <a:lnTo>
                    <a:pt x="0" y="6"/>
                  </a:lnTo>
                  <a:lnTo>
                    <a:pt x="9"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19" name="Freeform 351"/>
            <p:cNvSpPr>
              <a:spLocks/>
            </p:cNvSpPr>
            <p:nvPr/>
          </p:nvSpPr>
          <p:spPr bwMode="auto">
            <a:xfrm>
              <a:off x="3440" y="4094"/>
              <a:ext cx="5" cy="12"/>
            </a:xfrm>
            <a:custGeom>
              <a:avLst/>
              <a:gdLst>
                <a:gd name="T0" fmla="*/ 10 w 15"/>
                <a:gd name="T1" fmla="*/ 35 h 35"/>
                <a:gd name="T2" fmla="*/ 10 w 15"/>
                <a:gd name="T3" fmla="*/ 35 h 35"/>
                <a:gd name="T4" fmla="*/ 11 w 15"/>
                <a:gd name="T5" fmla="*/ 26 h 35"/>
                <a:gd name="T6" fmla="*/ 10 w 15"/>
                <a:gd name="T7" fmla="*/ 17 h 35"/>
                <a:gd name="T8" fmla="*/ 11 w 15"/>
                <a:gd name="T9" fmla="*/ 10 h 35"/>
                <a:gd name="T10" fmla="*/ 15 w 15"/>
                <a:gd name="T11" fmla="*/ 6 h 35"/>
                <a:gd name="T12" fmla="*/ 8 w 15"/>
                <a:gd name="T13" fmla="*/ 0 h 35"/>
                <a:gd name="T14" fmla="*/ 2 w 15"/>
                <a:gd name="T15" fmla="*/ 8 h 35"/>
                <a:gd name="T16" fmla="*/ 1 w 15"/>
                <a:gd name="T17" fmla="*/ 17 h 35"/>
                <a:gd name="T18" fmla="*/ 0 w 15"/>
                <a:gd name="T19" fmla="*/ 26 h 35"/>
                <a:gd name="T20" fmla="*/ 1 w 15"/>
                <a:gd name="T21" fmla="*/ 35 h 35"/>
                <a:gd name="T22" fmla="*/ 1 w 15"/>
                <a:gd name="T23" fmla="*/ 35 h 35"/>
                <a:gd name="T24" fmla="*/ 10 w 15"/>
                <a:gd name="T25"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5">
                  <a:moveTo>
                    <a:pt x="10" y="35"/>
                  </a:moveTo>
                  <a:lnTo>
                    <a:pt x="10" y="35"/>
                  </a:lnTo>
                  <a:lnTo>
                    <a:pt x="11" y="26"/>
                  </a:lnTo>
                  <a:lnTo>
                    <a:pt x="10" y="17"/>
                  </a:lnTo>
                  <a:lnTo>
                    <a:pt x="11" y="10"/>
                  </a:lnTo>
                  <a:lnTo>
                    <a:pt x="15" y="6"/>
                  </a:lnTo>
                  <a:lnTo>
                    <a:pt x="8" y="0"/>
                  </a:lnTo>
                  <a:lnTo>
                    <a:pt x="2" y="8"/>
                  </a:lnTo>
                  <a:lnTo>
                    <a:pt x="1" y="17"/>
                  </a:lnTo>
                  <a:lnTo>
                    <a:pt x="0" y="26"/>
                  </a:lnTo>
                  <a:lnTo>
                    <a:pt x="1" y="35"/>
                  </a:lnTo>
                  <a:lnTo>
                    <a:pt x="1" y="35"/>
                  </a:lnTo>
                  <a:lnTo>
                    <a:pt x="10" y="3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20" name="Freeform 352"/>
            <p:cNvSpPr>
              <a:spLocks/>
            </p:cNvSpPr>
            <p:nvPr/>
          </p:nvSpPr>
          <p:spPr bwMode="auto">
            <a:xfrm>
              <a:off x="3433" y="4105"/>
              <a:ext cx="11" cy="5"/>
            </a:xfrm>
            <a:custGeom>
              <a:avLst/>
              <a:gdLst>
                <a:gd name="T0" fmla="*/ 8 w 31"/>
                <a:gd name="T1" fmla="*/ 8 h 16"/>
                <a:gd name="T2" fmla="*/ 0 w 31"/>
                <a:gd name="T3" fmla="*/ 5 h 16"/>
                <a:gd name="T4" fmla="*/ 7 w 31"/>
                <a:gd name="T5" fmla="*/ 14 h 16"/>
                <a:gd name="T6" fmla="*/ 16 w 31"/>
                <a:gd name="T7" fmla="*/ 16 h 16"/>
                <a:gd name="T8" fmla="*/ 27 w 31"/>
                <a:gd name="T9" fmla="*/ 12 h 16"/>
                <a:gd name="T10" fmla="*/ 31 w 31"/>
                <a:gd name="T11" fmla="*/ 2 h 16"/>
                <a:gd name="T12" fmla="*/ 22 w 31"/>
                <a:gd name="T13" fmla="*/ 2 h 16"/>
                <a:gd name="T14" fmla="*/ 20 w 31"/>
                <a:gd name="T15" fmla="*/ 5 h 16"/>
                <a:gd name="T16" fmla="*/ 16 w 31"/>
                <a:gd name="T17" fmla="*/ 4 h 16"/>
                <a:gd name="T18" fmla="*/ 12 w 31"/>
                <a:gd name="T19" fmla="*/ 4 h 16"/>
                <a:gd name="T20" fmla="*/ 9 w 31"/>
                <a:gd name="T21" fmla="*/ 3 h 16"/>
                <a:gd name="T22" fmla="*/ 1 w 31"/>
                <a:gd name="T23" fmla="*/ 1 h 16"/>
                <a:gd name="T24" fmla="*/ 9 w 31"/>
                <a:gd name="T25" fmla="*/ 3 h 16"/>
                <a:gd name="T26" fmla="*/ 7 w 31"/>
                <a:gd name="T27" fmla="*/ 0 h 16"/>
                <a:gd name="T28" fmla="*/ 4 w 31"/>
                <a:gd name="T29" fmla="*/ 0 h 16"/>
                <a:gd name="T30" fmla="*/ 1 w 31"/>
                <a:gd name="T31" fmla="*/ 2 h 16"/>
                <a:gd name="T32" fmla="*/ 0 w 31"/>
                <a:gd name="T33" fmla="*/ 5 h 16"/>
                <a:gd name="T34" fmla="*/ 8 w 31"/>
                <a:gd name="T35"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16">
                  <a:moveTo>
                    <a:pt x="8" y="8"/>
                  </a:moveTo>
                  <a:lnTo>
                    <a:pt x="0" y="5"/>
                  </a:lnTo>
                  <a:lnTo>
                    <a:pt x="7" y="14"/>
                  </a:lnTo>
                  <a:lnTo>
                    <a:pt x="16" y="16"/>
                  </a:lnTo>
                  <a:lnTo>
                    <a:pt x="27" y="12"/>
                  </a:lnTo>
                  <a:lnTo>
                    <a:pt x="31" y="2"/>
                  </a:lnTo>
                  <a:lnTo>
                    <a:pt x="22" y="2"/>
                  </a:lnTo>
                  <a:lnTo>
                    <a:pt x="20" y="5"/>
                  </a:lnTo>
                  <a:lnTo>
                    <a:pt x="16" y="4"/>
                  </a:lnTo>
                  <a:lnTo>
                    <a:pt x="12" y="4"/>
                  </a:lnTo>
                  <a:lnTo>
                    <a:pt x="9" y="3"/>
                  </a:lnTo>
                  <a:lnTo>
                    <a:pt x="1" y="1"/>
                  </a:lnTo>
                  <a:lnTo>
                    <a:pt x="9" y="3"/>
                  </a:lnTo>
                  <a:lnTo>
                    <a:pt x="7" y="0"/>
                  </a:lnTo>
                  <a:lnTo>
                    <a:pt x="4" y="0"/>
                  </a:lnTo>
                  <a:lnTo>
                    <a:pt x="1" y="2"/>
                  </a:lnTo>
                  <a:lnTo>
                    <a:pt x="0" y="5"/>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21" name="Freeform 353"/>
            <p:cNvSpPr>
              <a:spLocks/>
            </p:cNvSpPr>
            <p:nvPr/>
          </p:nvSpPr>
          <p:spPr bwMode="auto">
            <a:xfrm>
              <a:off x="3425" y="4103"/>
              <a:ext cx="11" cy="6"/>
            </a:xfrm>
            <a:custGeom>
              <a:avLst/>
              <a:gdLst>
                <a:gd name="T0" fmla="*/ 0 w 32"/>
                <a:gd name="T1" fmla="*/ 12 h 16"/>
                <a:gd name="T2" fmla="*/ 0 w 32"/>
                <a:gd name="T3" fmla="*/ 12 h 16"/>
                <a:gd name="T4" fmla="*/ 5 w 32"/>
                <a:gd name="T5" fmla="*/ 12 h 16"/>
                <a:gd name="T6" fmla="*/ 14 w 32"/>
                <a:gd name="T7" fmla="*/ 14 h 16"/>
                <a:gd name="T8" fmla="*/ 23 w 32"/>
                <a:gd name="T9" fmla="*/ 16 h 16"/>
                <a:gd name="T10" fmla="*/ 32 w 32"/>
                <a:gd name="T11" fmla="*/ 13 h 16"/>
                <a:gd name="T12" fmla="*/ 25 w 32"/>
                <a:gd name="T13" fmla="*/ 6 h 16"/>
                <a:gd name="T14" fmla="*/ 23 w 32"/>
                <a:gd name="T15" fmla="*/ 5 h 16"/>
                <a:gd name="T16" fmla="*/ 14 w 32"/>
                <a:gd name="T17" fmla="*/ 5 h 16"/>
                <a:gd name="T18" fmla="*/ 7 w 32"/>
                <a:gd name="T19" fmla="*/ 2 h 16"/>
                <a:gd name="T20" fmla="*/ 0 w 32"/>
                <a:gd name="T21" fmla="*/ 0 h 16"/>
                <a:gd name="T22" fmla="*/ 0 w 32"/>
                <a:gd name="T23" fmla="*/ 0 h 16"/>
                <a:gd name="T24" fmla="*/ 0 w 32"/>
                <a:gd name="T25"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6">
                  <a:moveTo>
                    <a:pt x="0" y="12"/>
                  </a:moveTo>
                  <a:lnTo>
                    <a:pt x="0" y="12"/>
                  </a:lnTo>
                  <a:lnTo>
                    <a:pt x="5" y="12"/>
                  </a:lnTo>
                  <a:lnTo>
                    <a:pt x="14" y="14"/>
                  </a:lnTo>
                  <a:lnTo>
                    <a:pt x="23" y="16"/>
                  </a:lnTo>
                  <a:lnTo>
                    <a:pt x="32" y="13"/>
                  </a:lnTo>
                  <a:lnTo>
                    <a:pt x="25" y="6"/>
                  </a:lnTo>
                  <a:lnTo>
                    <a:pt x="23" y="5"/>
                  </a:lnTo>
                  <a:lnTo>
                    <a:pt x="14" y="5"/>
                  </a:lnTo>
                  <a:lnTo>
                    <a:pt x="7" y="2"/>
                  </a:lnTo>
                  <a:lnTo>
                    <a:pt x="0" y="0"/>
                  </a:lnTo>
                  <a:lnTo>
                    <a:pt x="0" y="0"/>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22" name="Freeform 354"/>
            <p:cNvSpPr>
              <a:spLocks/>
            </p:cNvSpPr>
            <p:nvPr/>
          </p:nvSpPr>
          <p:spPr bwMode="auto">
            <a:xfrm>
              <a:off x="3415" y="4103"/>
              <a:ext cx="10" cy="11"/>
            </a:xfrm>
            <a:custGeom>
              <a:avLst/>
              <a:gdLst>
                <a:gd name="T0" fmla="*/ 0 w 30"/>
                <a:gd name="T1" fmla="*/ 29 h 33"/>
                <a:gd name="T2" fmla="*/ 11 w 30"/>
                <a:gd name="T3" fmla="*/ 31 h 33"/>
                <a:gd name="T4" fmla="*/ 16 w 30"/>
                <a:gd name="T5" fmla="*/ 23 h 33"/>
                <a:gd name="T6" fmla="*/ 23 w 30"/>
                <a:gd name="T7" fmla="*/ 15 h 33"/>
                <a:gd name="T8" fmla="*/ 28 w 30"/>
                <a:gd name="T9" fmla="*/ 12 h 33"/>
                <a:gd name="T10" fmla="*/ 30 w 30"/>
                <a:gd name="T11" fmla="*/ 12 h 33"/>
                <a:gd name="T12" fmla="*/ 30 w 30"/>
                <a:gd name="T13" fmla="*/ 0 h 33"/>
                <a:gd name="T14" fmla="*/ 23 w 30"/>
                <a:gd name="T15" fmla="*/ 2 h 33"/>
                <a:gd name="T16" fmla="*/ 16 w 30"/>
                <a:gd name="T17" fmla="*/ 8 h 33"/>
                <a:gd name="T18" fmla="*/ 10 w 30"/>
                <a:gd name="T19" fmla="*/ 16 h 33"/>
                <a:gd name="T20" fmla="*/ 2 w 30"/>
                <a:gd name="T21" fmla="*/ 27 h 33"/>
                <a:gd name="T22" fmla="*/ 12 w 30"/>
                <a:gd name="T23" fmla="*/ 29 h 33"/>
                <a:gd name="T24" fmla="*/ 2 w 30"/>
                <a:gd name="T25" fmla="*/ 27 h 33"/>
                <a:gd name="T26" fmla="*/ 2 w 30"/>
                <a:gd name="T27" fmla="*/ 30 h 33"/>
                <a:gd name="T28" fmla="*/ 5 w 30"/>
                <a:gd name="T29" fmla="*/ 33 h 33"/>
                <a:gd name="T30" fmla="*/ 8 w 30"/>
                <a:gd name="T31" fmla="*/ 33 h 33"/>
                <a:gd name="T32" fmla="*/ 11 w 30"/>
                <a:gd name="T33" fmla="*/ 31 h 33"/>
                <a:gd name="T34" fmla="*/ 0 w 30"/>
                <a:gd name="T35" fmla="*/ 2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33">
                  <a:moveTo>
                    <a:pt x="0" y="29"/>
                  </a:moveTo>
                  <a:lnTo>
                    <a:pt x="11" y="31"/>
                  </a:lnTo>
                  <a:lnTo>
                    <a:pt x="16" y="23"/>
                  </a:lnTo>
                  <a:lnTo>
                    <a:pt x="23" y="15"/>
                  </a:lnTo>
                  <a:lnTo>
                    <a:pt x="28" y="12"/>
                  </a:lnTo>
                  <a:lnTo>
                    <a:pt x="30" y="12"/>
                  </a:lnTo>
                  <a:lnTo>
                    <a:pt x="30" y="0"/>
                  </a:lnTo>
                  <a:lnTo>
                    <a:pt x="23" y="2"/>
                  </a:lnTo>
                  <a:lnTo>
                    <a:pt x="16" y="8"/>
                  </a:lnTo>
                  <a:lnTo>
                    <a:pt x="10" y="16"/>
                  </a:lnTo>
                  <a:lnTo>
                    <a:pt x="2" y="27"/>
                  </a:lnTo>
                  <a:lnTo>
                    <a:pt x="12" y="29"/>
                  </a:lnTo>
                  <a:lnTo>
                    <a:pt x="2" y="27"/>
                  </a:lnTo>
                  <a:lnTo>
                    <a:pt x="2" y="30"/>
                  </a:lnTo>
                  <a:lnTo>
                    <a:pt x="5" y="33"/>
                  </a:lnTo>
                  <a:lnTo>
                    <a:pt x="8" y="33"/>
                  </a:lnTo>
                  <a:lnTo>
                    <a:pt x="11" y="31"/>
                  </a:lnTo>
                  <a:lnTo>
                    <a:pt x="0"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23" name="Freeform 355"/>
            <p:cNvSpPr>
              <a:spLocks/>
            </p:cNvSpPr>
            <p:nvPr/>
          </p:nvSpPr>
          <p:spPr bwMode="auto">
            <a:xfrm>
              <a:off x="3408" y="4076"/>
              <a:ext cx="11" cy="37"/>
            </a:xfrm>
            <a:custGeom>
              <a:avLst/>
              <a:gdLst>
                <a:gd name="T0" fmla="*/ 9 w 34"/>
                <a:gd name="T1" fmla="*/ 2 h 110"/>
                <a:gd name="T2" fmla="*/ 1 w 34"/>
                <a:gd name="T3" fmla="*/ 7 h 110"/>
                <a:gd name="T4" fmla="*/ 12 w 34"/>
                <a:gd name="T5" fmla="*/ 31 h 110"/>
                <a:gd name="T6" fmla="*/ 19 w 34"/>
                <a:gd name="T7" fmla="*/ 58 h 110"/>
                <a:gd name="T8" fmla="*/ 22 w 34"/>
                <a:gd name="T9" fmla="*/ 88 h 110"/>
                <a:gd name="T10" fmla="*/ 22 w 34"/>
                <a:gd name="T11" fmla="*/ 110 h 110"/>
                <a:gd name="T12" fmla="*/ 34 w 34"/>
                <a:gd name="T13" fmla="*/ 110 h 110"/>
                <a:gd name="T14" fmla="*/ 32 w 34"/>
                <a:gd name="T15" fmla="*/ 88 h 110"/>
                <a:gd name="T16" fmla="*/ 28 w 34"/>
                <a:gd name="T17" fmla="*/ 58 h 110"/>
                <a:gd name="T18" fmla="*/ 21 w 34"/>
                <a:gd name="T19" fmla="*/ 29 h 110"/>
                <a:gd name="T20" fmla="*/ 8 w 34"/>
                <a:gd name="T21" fmla="*/ 2 h 110"/>
                <a:gd name="T22" fmla="*/ 0 w 34"/>
                <a:gd name="T23" fmla="*/ 7 h 110"/>
                <a:gd name="T24" fmla="*/ 8 w 34"/>
                <a:gd name="T25" fmla="*/ 2 h 110"/>
                <a:gd name="T26" fmla="*/ 5 w 34"/>
                <a:gd name="T27" fmla="*/ 0 h 110"/>
                <a:gd name="T28" fmla="*/ 3 w 34"/>
                <a:gd name="T29" fmla="*/ 1 h 110"/>
                <a:gd name="T30" fmla="*/ 1 w 34"/>
                <a:gd name="T31" fmla="*/ 3 h 110"/>
                <a:gd name="T32" fmla="*/ 1 w 34"/>
                <a:gd name="T33" fmla="*/ 7 h 110"/>
                <a:gd name="T34" fmla="*/ 9 w 34"/>
                <a:gd name="T35" fmla="*/ 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 h="110">
                  <a:moveTo>
                    <a:pt x="9" y="2"/>
                  </a:moveTo>
                  <a:lnTo>
                    <a:pt x="1" y="7"/>
                  </a:lnTo>
                  <a:lnTo>
                    <a:pt x="12" y="31"/>
                  </a:lnTo>
                  <a:lnTo>
                    <a:pt x="19" y="58"/>
                  </a:lnTo>
                  <a:lnTo>
                    <a:pt x="22" y="88"/>
                  </a:lnTo>
                  <a:lnTo>
                    <a:pt x="22" y="110"/>
                  </a:lnTo>
                  <a:lnTo>
                    <a:pt x="34" y="110"/>
                  </a:lnTo>
                  <a:lnTo>
                    <a:pt x="32" y="88"/>
                  </a:lnTo>
                  <a:lnTo>
                    <a:pt x="28" y="58"/>
                  </a:lnTo>
                  <a:lnTo>
                    <a:pt x="21" y="29"/>
                  </a:lnTo>
                  <a:lnTo>
                    <a:pt x="8" y="2"/>
                  </a:lnTo>
                  <a:lnTo>
                    <a:pt x="0" y="7"/>
                  </a:lnTo>
                  <a:lnTo>
                    <a:pt x="8" y="2"/>
                  </a:lnTo>
                  <a:lnTo>
                    <a:pt x="5" y="0"/>
                  </a:lnTo>
                  <a:lnTo>
                    <a:pt x="3" y="1"/>
                  </a:lnTo>
                  <a:lnTo>
                    <a:pt x="1" y="3"/>
                  </a:lnTo>
                  <a:lnTo>
                    <a:pt x="1" y="7"/>
                  </a:lnTo>
                  <a:lnTo>
                    <a:pt x="9"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24" name="Freeform 356"/>
            <p:cNvSpPr>
              <a:spLocks/>
            </p:cNvSpPr>
            <p:nvPr/>
          </p:nvSpPr>
          <p:spPr bwMode="auto">
            <a:xfrm>
              <a:off x="3403" y="4077"/>
              <a:ext cx="11" cy="30"/>
            </a:xfrm>
            <a:custGeom>
              <a:avLst/>
              <a:gdLst>
                <a:gd name="T0" fmla="*/ 2 w 34"/>
                <a:gd name="T1" fmla="*/ 89 h 89"/>
                <a:gd name="T2" fmla="*/ 8 w 34"/>
                <a:gd name="T3" fmla="*/ 88 h 89"/>
                <a:gd name="T4" fmla="*/ 9 w 34"/>
                <a:gd name="T5" fmla="*/ 87 h 89"/>
                <a:gd name="T6" fmla="*/ 13 w 34"/>
                <a:gd name="T7" fmla="*/ 83 h 89"/>
                <a:gd name="T8" fmla="*/ 20 w 34"/>
                <a:gd name="T9" fmla="*/ 73 h 89"/>
                <a:gd name="T10" fmla="*/ 26 w 34"/>
                <a:gd name="T11" fmla="*/ 63 h 89"/>
                <a:gd name="T12" fmla="*/ 30 w 34"/>
                <a:gd name="T13" fmla="*/ 51 h 89"/>
                <a:gd name="T14" fmla="*/ 34 w 34"/>
                <a:gd name="T15" fmla="*/ 36 h 89"/>
                <a:gd name="T16" fmla="*/ 30 w 34"/>
                <a:gd name="T17" fmla="*/ 18 h 89"/>
                <a:gd name="T18" fmla="*/ 25 w 34"/>
                <a:gd name="T19" fmla="*/ 0 h 89"/>
                <a:gd name="T20" fmla="*/ 16 w 34"/>
                <a:gd name="T21" fmla="*/ 5 h 89"/>
                <a:gd name="T22" fmla="*/ 21 w 34"/>
                <a:gd name="T23" fmla="*/ 21 h 89"/>
                <a:gd name="T24" fmla="*/ 22 w 34"/>
                <a:gd name="T25" fmla="*/ 36 h 89"/>
                <a:gd name="T26" fmla="*/ 21 w 34"/>
                <a:gd name="T27" fmla="*/ 48 h 89"/>
                <a:gd name="T28" fmla="*/ 17 w 34"/>
                <a:gd name="T29" fmla="*/ 59 h 89"/>
                <a:gd name="T30" fmla="*/ 11 w 34"/>
                <a:gd name="T31" fmla="*/ 69 h 89"/>
                <a:gd name="T32" fmla="*/ 6 w 34"/>
                <a:gd name="T33" fmla="*/ 76 h 89"/>
                <a:gd name="T34" fmla="*/ 2 w 34"/>
                <a:gd name="T35" fmla="*/ 80 h 89"/>
                <a:gd name="T36" fmla="*/ 1 w 34"/>
                <a:gd name="T37" fmla="*/ 81 h 89"/>
                <a:gd name="T38" fmla="*/ 6 w 34"/>
                <a:gd name="T39" fmla="*/ 80 h 89"/>
                <a:gd name="T40" fmla="*/ 1 w 34"/>
                <a:gd name="T41" fmla="*/ 81 h 89"/>
                <a:gd name="T42" fmla="*/ 0 w 34"/>
                <a:gd name="T43" fmla="*/ 85 h 89"/>
                <a:gd name="T44" fmla="*/ 1 w 34"/>
                <a:gd name="T45" fmla="*/ 88 h 89"/>
                <a:gd name="T46" fmla="*/ 4 w 34"/>
                <a:gd name="T47" fmla="*/ 89 h 89"/>
                <a:gd name="T48" fmla="*/ 8 w 34"/>
                <a:gd name="T49" fmla="*/ 88 h 89"/>
                <a:gd name="T50" fmla="*/ 2 w 34"/>
                <a:gd name="T51"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4" h="89">
                  <a:moveTo>
                    <a:pt x="2" y="89"/>
                  </a:moveTo>
                  <a:lnTo>
                    <a:pt x="8" y="88"/>
                  </a:lnTo>
                  <a:lnTo>
                    <a:pt x="9" y="87"/>
                  </a:lnTo>
                  <a:lnTo>
                    <a:pt x="13" y="83"/>
                  </a:lnTo>
                  <a:lnTo>
                    <a:pt x="20" y="73"/>
                  </a:lnTo>
                  <a:lnTo>
                    <a:pt x="26" y="63"/>
                  </a:lnTo>
                  <a:lnTo>
                    <a:pt x="30" y="51"/>
                  </a:lnTo>
                  <a:lnTo>
                    <a:pt x="34" y="36"/>
                  </a:lnTo>
                  <a:lnTo>
                    <a:pt x="30" y="18"/>
                  </a:lnTo>
                  <a:lnTo>
                    <a:pt x="25" y="0"/>
                  </a:lnTo>
                  <a:lnTo>
                    <a:pt x="16" y="5"/>
                  </a:lnTo>
                  <a:lnTo>
                    <a:pt x="21" y="21"/>
                  </a:lnTo>
                  <a:lnTo>
                    <a:pt x="22" y="36"/>
                  </a:lnTo>
                  <a:lnTo>
                    <a:pt x="21" y="48"/>
                  </a:lnTo>
                  <a:lnTo>
                    <a:pt x="17" y="59"/>
                  </a:lnTo>
                  <a:lnTo>
                    <a:pt x="11" y="69"/>
                  </a:lnTo>
                  <a:lnTo>
                    <a:pt x="6" y="76"/>
                  </a:lnTo>
                  <a:lnTo>
                    <a:pt x="2" y="80"/>
                  </a:lnTo>
                  <a:lnTo>
                    <a:pt x="1" y="81"/>
                  </a:lnTo>
                  <a:lnTo>
                    <a:pt x="6" y="80"/>
                  </a:lnTo>
                  <a:lnTo>
                    <a:pt x="1" y="81"/>
                  </a:lnTo>
                  <a:lnTo>
                    <a:pt x="0" y="85"/>
                  </a:lnTo>
                  <a:lnTo>
                    <a:pt x="1" y="88"/>
                  </a:lnTo>
                  <a:lnTo>
                    <a:pt x="4" y="89"/>
                  </a:lnTo>
                  <a:lnTo>
                    <a:pt x="8" y="88"/>
                  </a:lnTo>
                  <a:lnTo>
                    <a:pt x="2" y="8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25" name="Freeform 357"/>
            <p:cNvSpPr>
              <a:spLocks/>
            </p:cNvSpPr>
            <p:nvPr/>
          </p:nvSpPr>
          <p:spPr bwMode="auto">
            <a:xfrm>
              <a:off x="3399" y="4101"/>
              <a:ext cx="6" cy="6"/>
            </a:xfrm>
            <a:custGeom>
              <a:avLst/>
              <a:gdLst>
                <a:gd name="T0" fmla="*/ 9 w 18"/>
                <a:gd name="T1" fmla="*/ 6 h 16"/>
                <a:gd name="T2" fmla="*/ 2 w 18"/>
                <a:gd name="T3" fmla="*/ 10 h 16"/>
                <a:gd name="T4" fmla="*/ 14 w 18"/>
                <a:gd name="T5" fmla="*/ 16 h 16"/>
                <a:gd name="T6" fmla="*/ 18 w 18"/>
                <a:gd name="T7" fmla="*/ 7 h 16"/>
                <a:gd name="T8" fmla="*/ 7 w 18"/>
                <a:gd name="T9" fmla="*/ 0 h 16"/>
                <a:gd name="T10" fmla="*/ 0 w 18"/>
                <a:gd name="T11" fmla="*/ 4 h 16"/>
                <a:gd name="T12" fmla="*/ 7 w 18"/>
                <a:gd name="T13" fmla="*/ 0 h 16"/>
                <a:gd name="T14" fmla="*/ 4 w 18"/>
                <a:gd name="T15" fmla="*/ 0 h 16"/>
                <a:gd name="T16" fmla="*/ 0 w 18"/>
                <a:gd name="T17" fmla="*/ 3 h 16"/>
                <a:gd name="T18" fmla="*/ 0 w 18"/>
                <a:gd name="T19" fmla="*/ 7 h 16"/>
                <a:gd name="T20" fmla="*/ 2 w 18"/>
                <a:gd name="T21" fmla="*/ 10 h 16"/>
                <a:gd name="T22" fmla="*/ 9 w 18"/>
                <a:gd name="T23"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6">
                  <a:moveTo>
                    <a:pt x="9" y="6"/>
                  </a:moveTo>
                  <a:lnTo>
                    <a:pt x="2" y="10"/>
                  </a:lnTo>
                  <a:lnTo>
                    <a:pt x="14" y="16"/>
                  </a:lnTo>
                  <a:lnTo>
                    <a:pt x="18" y="7"/>
                  </a:lnTo>
                  <a:lnTo>
                    <a:pt x="7" y="0"/>
                  </a:lnTo>
                  <a:lnTo>
                    <a:pt x="0" y="4"/>
                  </a:lnTo>
                  <a:lnTo>
                    <a:pt x="7" y="0"/>
                  </a:lnTo>
                  <a:lnTo>
                    <a:pt x="4" y="0"/>
                  </a:lnTo>
                  <a:lnTo>
                    <a:pt x="0" y="3"/>
                  </a:lnTo>
                  <a:lnTo>
                    <a:pt x="0" y="7"/>
                  </a:lnTo>
                  <a:lnTo>
                    <a:pt x="2" y="10"/>
                  </a:lnTo>
                  <a:lnTo>
                    <a:pt x="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26" name="Freeform 358"/>
            <p:cNvSpPr>
              <a:spLocks/>
            </p:cNvSpPr>
            <p:nvPr/>
          </p:nvSpPr>
          <p:spPr bwMode="auto">
            <a:xfrm>
              <a:off x="3398" y="4103"/>
              <a:ext cx="4" cy="4"/>
            </a:xfrm>
            <a:custGeom>
              <a:avLst/>
              <a:gdLst>
                <a:gd name="T0" fmla="*/ 3 w 12"/>
                <a:gd name="T1" fmla="*/ 14 h 14"/>
                <a:gd name="T2" fmla="*/ 9 w 12"/>
                <a:gd name="T3" fmla="*/ 10 h 14"/>
                <a:gd name="T4" fmla="*/ 12 w 12"/>
                <a:gd name="T5" fmla="*/ 2 h 14"/>
                <a:gd name="T6" fmla="*/ 3 w 12"/>
                <a:gd name="T7" fmla="*/ 0 h 14"/>
                <a:gd name="T8" fmla="*/ 0 w 12"/>
                <a:gd name="T9" fmla="*/ 8 h 14"/>
                <a:gd name="T10" fmla="*/ 5 w 12"/>
                <a:gd name="T11" fmla="*/ 4 h 14"/>
                <a:gd name="T12" fmla="*/ 0 w 12"/>
                <a:gd name="T13" fmla="*/ 8 h 14"/>
                <a:gd name="T14" fmla="*/ 1 w 12"/>
                <a:gd name="T15" fmla="*/ 11 h 14"/>
                <a:gd name="T16" fmla="*/ 3 w 12"/>
                <a:gd name="T17" fmla="*/ 14 h 14"/>
                <a:gd name="T18" fmla="*/ 7 w 12"/>
                <a:gd name="T19" fmla="*/ 12 h 14"/>
                <a:gd name="T20" fmla="*/ 9 w 12"/>
                <a:gd name="T21" fmla="*/ 10 h 14"/>
                <a:gd name="T22" fmla="*/ 3 w 12"/>
                <a:gd name="T2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4">
                  <a:moveTo>
                    <a:pt x="3" y="14"/>
                  </a:moveTo>
                  <a:lnTo>
                    <a:pt x="9" y="10"/>
                  </a:lnTo>
                  <a:lnTo>
                    <a:pt x="12" y="2"/>
                  </a:lnTo>
                  <a:lnTo>
                    <a:pt x="3" y="0"/>
                  </a:lnTo>
                  <a:lnTo>
                    <a:pt x="0" y="8"/>
                  </a:lnTo>
                  <a:lnTo>
                    <a:pt x="5" y="4"/>
                  </a:lnTo>
                  <a:lnTo>
                    <a:pt x="0" y="8"/>
                  </a:lnTo>
                  <a:lnTo>
                    <a:pt x="1" y="11"/>
                  </a:lnTo>
                  <a:lnTo>
                    <a:pt x="3" y="14"/>
                  </a:lnTo>
                  <a:lnTo>
                    <a:pt x="7" y="12"/>
                  </a:lnTo>
                  <a:lnTo>
                    <a:pt x="9" y="10"/>
                  </a:lnTo>
                  <a:lnTo>
                    <a:pt x="3"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27" name="Freeform 359"/>
            <p:cNvSpPr>
              <a:spLocks/>
            </p:cNvSpPr>
            <p:nvPr/>
          </p:nvSpPr>
          <p:spPr bwMode="auto">
            <a:xfrm>
              <a:off x="3394" y="4103"/>
              <a:ext cx="5" cy="4"/>
            </a:xfrm>
            <a:custGeom>
              <a:avLst/>
              <a:gdLst>
                <a:gd name="T0" fmla="*/ 9 w 17"/>
                <a:gd name="T1" fmla="*/ 3 h 14"/>
                <a:gd name="T2" fmla="*/ 4 w 17"/>
                <a:gd name="T3" fmla="*/ 9 h 14"/>
                <a:gd name="T4" fmla="*/ 15 w 17"/>
                <a:gd name="T5" fmla="*/ 14 h 14"/>
                <a:gd name="T6" fmla="*/ 17 w 17"/>
                <a:gd name="T7" fmla="*/ 4 h 14"/>
                <a:gd name="T8" fmla="*/ 6 w 17"/>
                <a:gd name="T9" fmla="*/ 0 h 14"/>
                <a:gd name="T10" fmla="*/ 0 w 17"/>
                <a:gd name="T11" fmla="*/ 6 h 14"/>
                <a:gd name="T12" fmla="*/ 6 w 17"/>
                <a:gd name="T13" fmla="*/ 0 h 14"/>
                <a:gd name="T14" fmla="*/ 3 w 17"/>
                <a:gd name="T15" fmla="*/ 1 h 14"/>
                <a:gd name="T16" fmla="*/ 0 w 17"/>
                <a:gd name="T17" fmla="*/ 3 h 14"/>
                <a:gd name="T18" fmla="*/ 1 w 17"/>
                <a:gd name="T19" fmla="*/ 7 h 14"/>
                <a:gd name="T20" fmla="*/ 4 w 17"/>
                <a:gd name="T21" fmla="*/ 9 h 14"/>
                <a:gd name="T22" fmla="*/ 9 w 17"/>
                <a:gd name="T23"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4">
                  <a:moveTo>
                    <a:pt x="9" y="3"/>
                  </a:moveTo>
                  <a:lnTo>
                    <a:pt x="4" y="9"/>
                  </a:lnTo>
                  <a:lnTo>
                    <a:pt x="15" y="14"/>
                  </a:lnTo>
                  <a:lnTo>
                    <a:pt x="17" y="4"/>
                  </a:lnTo>
                  <a:lnTo>
                    <a:pt x="6" y="0"/>
                  </a:lnTo>
                  <a:lnTo>
                    <a:pt x="0" y="6"/>
                  </a:lnTo>
                  <a:lnTo>
                    <a:pt x="6" y="0"/>
                  </a:lnTo>
                  <a:lnTo>
                    <a:pt x="3" y="1"/>
                  </a:lnTo>
                  <a:lnTo>
                    <a:pt x="0" y="3"/>
                  </a:lnTo>
                  <a:lnTo>
                    <a:pt x="1" y="7"/>
                  </a:lnTo>
                  <a:lnTo>
                    <a:pt x="4" y="9"/>
                  </a:lnTo>
                  <a:lnTo>
                    <a:pt x="9"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28" name="Freeform 360"/>
            <p:cNvSpPr>
              <a:spLocks/>
            </p:cNvSpPr>
            <p:nvPr/>
          </p:nvSpPr>
          <p:spPr bwMode="auto">
            <a:xfrm>
              <a:off x="3391" y="4104"/>
              <a:ext cx="7" cy="10"/>
            </a:xfrm>
            <a:custGeom>
              <a:avLst/>
              <a:gdLst>
                <a:gd name="T0" fmla="*/ 10 w 19"/>
                <a:gd name="T1" fmla="*/ 30 h 30"/>
                <a:gd name="T2" fmla="*/ 10 w 19"/>
                <a:gd name="T3" fmla="*/ 30 h 30"/>
                <a:gd name="T4" fmla="*/ 13 w 19"/>
                <a:gd name="T5" fmla="*/ 23 h 30"/>
                <a:gd name="T6" fmla="*/ 16 w 19"/>
                <a:gd name="T7" fmla="*/ 15 h 30"/>
                <a:gd name="T8" fmla="*/ 19 w 19"/>
                <a:gd name="T9" fmla="*/ 8 h 30"/>
                <a:gd name="T10" fmla="*/ 16 w 19"/>
                <a:gd name="T11" fmla="*/ 0 h 30"/>
                <a:gd name="T12" fmla="*/ 7 w 19"/>
                <a:gd name="T13" fmla="*/ 3 h 30"/>
                <a:gd name="T14" fmla="*/ 7 w 19"/>
                <a:gd name="T15" fmla="*/ 8 h 30"/>
                <a:gd name="T16" fmla="*/ 7 w 19"/>
                <a:gd name="T17" fmla="*/ 13 h 30"/>
                <a:gd name="T18" fmla="*/ 4 w 19"/>
                <a:gd name="T19" fmla="*/ 19 h 30"/>
                <a:gd name="T20" fmla="*/ 0 w 19"/>
                <a:gd name="T21" fmla="*/ 26 h 30"/>
                <a:gd name="T22" fmla="*/ 0 w 19"/>
                <a:gd name="T23" fmla="*/ 26 h 30"/>
                <a:gd name="T24" fmla="*/ 10 w 19"/>
                <a:gd name="T25"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30">
                  <a:moveTo>
                    <a:pt x="10" y="30"/>
                  </a:moveTo>
                  <a:lnTo>
                    <a:pt x="10" y="30"/>
                  </a:lnTo>
                  <a:lnTo>
                    <a:pt x="13" y="23"/>
                  </a:lnTo>
                  <a:lnTo>
                    <a:pt x="16" y="15"/>
                  </a:lnTo>
                  <a:lnTo>
                    <a:pt x="19" y="8"/>
                  </a:lnTo>
                  <a:lnTo>
                    <a:pt x="16" y="0"/>
                  </a:lnTo>
                  <a:lnTo>
                    <a:pt x="7" y="3"/>
                  </a:lnTo>
                  <a:lnTo>
                    <a:pt x="7" y="8"/>
                  </a:lnTo>
                  <a:lnTo>
                    <a:pt x="7" y="13"/>
                  </a:lnTo>
                  <a:lnTo>
                    <a:pt x="4" y="19"/>
                  </a:lnTo>
                  <a:lnTo>
                    <a:pt x="0" y="26"/>
                  </a:lnTo>
                  <a:lnTo>
                    <a:pt x="0" y="26"/>
                  </a:lnTo>
                  <a:lnTo>
                    <a:pt x="10"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29" name="Freeform 361"/>
            <p:cNvSpPr>
              <a:spLocks/>
            </p:cNvSpPr>
            <p:nvPr/>
          </p:nvSpPr>
          <p:spPr bwMode="auto">
            <a:xfrm>
              <a:off x="3351" y="4112"/>
              <a:ext cx="44" cy="8"/>
            </a:xfrm>
            <a:custGeom>
              <a:avLst/>
              <a:gdLst>
                <a:gd name="T0" fmla="*/ 0 w 131"/>
                <a:gd name="T1" fmla="*/ 19 h 24"/>
                <a:gd name="T2" fmla="*/ 8 w 131"/>
                <a:gd name="T3" fmla="*/ 24 h 24"/>
                <a:gd name="T4" fmla="*/ 18 w 131"/>
                <a:gd name="T5" fmla="*/ 19 h 24"/>
                <a:gd name="T6" fmla="*/ 34 w 131"/>
                <a:gd name="T7" fmla="*/ 16 h 24"/>
                <a:gd name="T8" fmla="*/ 53 w 131"/>
                <a:gd name="T9" fmla="*/ 13 h 24"/>
                <a:gd name="T10" fmla="*/ 73 w 131"/>
                <a:gd name="T11" fmla="*/ 12 h 24"/>
                <a:gd name="T12" fmla="*/ 93 w 131"/>
                <a:gd name="T13" fmla="*/ 11 h 24"/>
                <a:gd name="T14" fmla="*/ 109 w 131"/>
                <a:gd name="T15" fmla="*/ 10 h 24"/>
                <a:gd name="T16" fmla="*/ 120 w 131"/>
                <a:gd name="T17" fmla="*/ 9 h 24"/>
                <a:gd name="T18" fmla="*/ 131 w 131"/>
                <a:gd name="T19" fmla="*/ 4 h 24"/>
                <a:gd name="T20" fmla="*/ 121 w 131"/>
                <a:gd name="T21" fmla="*/ 0 h 24"/>
                <a:gd name="T22" fmla="*/ 120 w 131"/>
                <a:gd name="T23" fmla="*/ 0 h 24"/>
                <a:gd name="T24" fmla="*/ 109 w 131"/>
                <a:gd name="T25" fmla="*/ 1 h 24"/>
                <a:gd name="T26" fmla="*/ 93 w 131"/>
                <a:gd name="T27" fmla="*/ 2 h 24"/>
                <a:gd name="T28" fmla="*/ 73 w 131"/>
                <a:gd name="T29" fmla="*/ 3 h 24"/>
                <a:gd name="T30" fmla="*/ 53 w 131"/>
                <a:gd name="T31" fmla="*/ 4 h 24"/>
                <a:gd name="T32" fmla="*/ 34 w 131"/>
                <a:gd name="T33" fmla="*/ 6 h 24"/>
                <a:gd name="T34" fmla="*/ 16 w 131"/>
                <a:gd name="T35" fmla="*/ 10 h 24"/>
                <a:gd name="T36" fmla="*/ 3 w 131"/>
                <a:gd name="T37" fmla="*/ 14 h 24"/>
                <a:gd name="T38" fmla="*/ 11 w 131"/>
                <a:gd name="T39" fmla="*/ 19 h 24"/>
                <a:gd name="T40" fmla="*/ 3 w 131"/>
                <a:gd name="T41" fmla="*/ 14 h 24"/>
                <a:gd name="T42" fmla="*/ 1 w 131"/>
                <a:gd name="T43" fmla="*/ 17 h 24"/>
                <a:gd name="T44" fmla="*/ 1 w 131"/>
                <a:gd name="T45" fmla="*/ 20 h 24"/>
                <a:gd name="T46" fmla="*/ 5 w 131"/>
                <a:gd name="T47" fmla="*/ 24 h 24"/>
                <a:gd name="T48" fmla="*/ 8 w 131"/>
                <a:gd name="T49" fmla="*/ 24 h 24"/>
                <a:gd name="T50" fmla="*/ 0 w 131"/>
                <a:gd name="T51"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1" h="24">
                  <a:moveTo>
                    <a:pt x="0" y="19"/>
                  </a:moveTo>
                  <a:lnTo>
                    <a:pt x="8" y="24"/>
                  </a:lnTo>
                  <a:lnTo>
                    <a:pt x="18" y="19"/>
                  </a:lnTo>
                  <a:lnTo>
                    <a:pt x="34" y="16"/>
                  </a:lnTo>
                  <a:lnTo>
                    <a:pt x="53" y="13"/>
                  </a:lnTo>
                  <a:lnTo>
                    <a:pt x="73" y="12"/>
                  </a:lnTo>
                  <a:lnTo>
                    <a:pt x="93" y="11"/>
                  </a:lnTo>
                  <a:lnTo>
                    <a:pt x="109" y="10"/>
                  </a:lnTo>
                  <a:lnTo>
                    <a:pt x="120" y="9"/>
                  </a:lnTo>
                  <a:lnTo>
                    <a:pt x="131" y="4"/>
                  </a:lnTo>
                  <a:lnTo>
                    <a:pt x="121" y="0"/>
                  </a:lnTo>
                  <a:lnTo>
                    <a:pt x="120" y="0"/>
                  </a:lnTo>
                  <a:lnTo>
                    <a:pt x="109" y="1"/>
                  </a:lnTo>
                  <a:lnTo>
                    <a:pt x="93" y="2"/>
                  </a:lnTo>
                  <a:lnTo>
                    <a:pt x="73" y="3"/>
                  </a:lnTo>
                  <a:lnTo>
                    <a:pt x="53" y="4"/>
                  </a:lnTo>
                  <a:lnTo>
                    <a:pt x="34" y="6"/>
                  </a:lnTo>
                  <a:lnTo>
                    <a:pt x="16" y="10"/>
                  </a:lnTo>
                  <a:lnTo>
                    <a:pt x="3" y="14"/>
                  </a:lnTo>
                  <a:lnTo>
                    <a:pt x="11" y="19"/>
                  </a:lnTo>
                  <a:lnTo>
                    <a:pt x="3" y="14"/>
                  </a:lnTo>
                  <a:lnTo>
                    <a:pt x="1" y="17"/>
                  </a:lnTo>
                  <a:lnTo>
                    <a:pt x="1" y="20"/>
                  </a:lnTo>
                  <a:lnTo>
                    <a:pt x="5" y="24"/>
                  </a:lnTo>
                  <a:lnTo>
                    <a:pt x="8" y="24"/>
                  </a:lnTo>
                  <a:lnTo>
                    <a:pt x="0" y="1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30" name="Freeform 362"/>
            <p:cNvSpPr>
              <a:spLocks/>
            </p:cNvSpPr>
            <p:nvPr/>
          </p:nvSpPr>
          <p:spPr bwMode="auto">
            <a:xfrm>
              <a:off x="3341" y="4100"/>
              <a:ext cx="14" cy="19"/>
            </a:xfrm>
            <a:custGeom>
              <a:avLst/>
              <a:gdLst>
                <a:gd name="T0" fmla="*/ 8 w 40"/>
                <a:gd name="T1" fmla="*/ 1 h 57"/>
                <a:gd name="T2" fmla="*/ 2 w 40"/>
                <a:gd name="T3" fmla="*/ 8 h 57"/>
                <a:gd name="T4" fmla="*/ 14 w 40"/>
                <a:gd name="T5" fmla="*/ 21 h 57"/>
                <a:gd name="T6" fmla="*/ 22 w 40"/>
                <a:gd name="T7" fmla="*/ 34 h 57"/>
                <a:gd name="T8" fmla="*/ 28 w 40"/>
                <a:gd name="T9" fmla="*/ 46 h 57"/>
                <a:gd name="T10" fmla="*/ 29 w 40"/>
                <a:gd name="T11" fmla="*/ 57 h 57"/>
                <a:gd name="T12" fmla="*/ 40 w 40"/>
                <a:gd name="T13" fmla="*/ 57 h 57"/>
                <a:gd name="T14" fmla="*/ 37 w 40"/>
                <a:gd name="T15" fmla="*/ 43 h 57"/>
                <a:gd name="T16" fmla="*/ 31 w 40"/>
                <a:gd name="T17" fmla="*/ 30 h 57"/>
                <a:gd name="T18" fmla="*/ 21 w 40"/>
                <a:gd name="T19" fmla="*/ 15 h 57"/>
                <a:gd name="T20" fmla="*/ 8 w 40"/>
                <a:gd name="T21" fmla="*/ 1 h 57"/>
                <a:gd name="T22" fmla="*/ 2 w 40"/>
                <a:gd name="T23" fmla="*/ 8 h 57"/>
                <a:gd name="T24" fmla="*/ 8 w 40"/>
                <a:gd name="T25" fmla="*/ 1 h 57"/>
                <a:gd name="T26" fmla="*/ 5 w 40"/>
                <a:gd name="T27" fmla="*/ 0 h 57"/>
                <a:gd name="T28" fmla="*/ 2 w 40"/>
                <a:gd name="T29" fmla="*/ 1 h 57"/>
                <a:gd name="T30" fmla="*/ 0 w 40"/>
                <a:gd name="T31" fmla="*/ 4 h 57"/>
                <a:gd name="T32" fmla="*/ 2 w 40"/>
                <a:gd name="T33" fmla="*/ 8 h 57"/>
                <a:gd name="T34" fmla="*/ 8 w 40"/>
                <a:gd name="T35" fmla="*/ 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57">
                  <a:moveTo>
                    <a:pt x="8" y="1"/>
                  </a:moveTo>
                  <a:lnTo>
                    <a:pt x="2" y="8"/>
                  </a:lnTo>
                  <a:lnTo>
                    <a:pt x="14" y="21"/>
                  </a:lnTo>
                  <a:lnTo>
                    <a:pt x="22" y="34"/>
                  </a:lnTo>
                  <a:lnTo>
                    <a:pt x="28" y="46"/>
                  </a:lnTo>
                  <a:lnTo>
                    <a:pt x="29" y="57"/>
                  </a:lnTo>
                  <a:lnTo>
                    <a:pt x="40" y="57"/>
                  </a:lnTo>
                  <a:lnTo>
                    <a:pt x="37" y="43"/>
                  </a:lnTo>
                  <a:lnTo>
                    <a:pt x="31" y="30"/>
                  </a:lnTo>
                  <a:lnTo>
                    <a:pt x="21" y="15"/>
                  </a:lnTo>
                  <a:lnTo>
                    <a:pt x="8" y="1"/>
                  </a:lnTo>
                  <a:lnTo>
                    <a:pt x="2" y="8"/>
                  </a:lnTo>
                  <a:lnTo>
                    <a:pt x="8" y="1"/>
                  </a:lnTo>
                  <a:lnTo>
                    <a:pt x="5" y="0"/>
                  </a:lnTo>
                  <a:lnTo>
                    <a:pt x="2" y="1"/>
                  </a:lnTo>
                  <a:lnTo>
                    <a:pt x="0" y="4"/>
                  </a:lnTo>
                  <a:lnTo>
                    <a:pt x="2" y="8"/>
                  </a:lnTo>
                  <a:lnTo>
                    <a:pt x="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31" name="Freeform 363"/>
            <p:cNvSpPr>
              <a:spLocks/>
            </p:cNvSpPr>
            <p:nvPr/>
          </p:nvSpPr>
          <p:spPr bwMode="auto">
            <a:xfrm>
              <a:off x="3337" y="4100"/>
              <a:ext cx="9" cy="21"/>
            </a:xfrm>
            <a:custGeom>
              <a:avLst/>
              <a:gdLst>
                <a:gd name="T0" fmla="*/ 1 w 27"/>
                <a:gd name="T1" fmla="*/ 63 h 64"/>
                <a:gd name="T2" fmla="*/ 9 w 27"/>
                <a:gd name="T3" fmla="*/ 61 h 64"/>
                <a:gd name="T4" fmla="*/ 15 w 27"/>
                <a:gd name="T5" fmla="*/ 46 h 64"/>
                <a:gd name="T6" fmla="*/ 21 w 27"/>
                <a:gd name="T7" fmla="*/ 29 h 64"/>
                <a:gd name="T8" fmla="*/ 27 w 27"/>
                <a:gd name="T9" fmla="*/ 14 h 64"/>
                <a:gd name="T10" fmla="*/ 21 w 27"/>
                <a:gd name="T11" fmla="*/ 0 h 64"/>
                <a:gd name="T12" fmla="*/ 15 w 27"/>
                <a:gd name="T13" fmla="*/ 7 h 64"/>
                <a:gd name="T14" fmla="*/ 16 w 27"/>
                <a:gd name="T15" fmla="*/ 14 h 64"/>
                <a:gd name="T16" fmla="*/ 12 w 27"/>
                <a:gd name="T17" fmla="*/ 26 h 64"/>
                <a:gd name="T18" fmla="*/ 5 w 27"/>
                <a:gd name="T19" fmla="*/ 43 h 64"/>
                <a:gd name="T20" fmla="*/ 0 w 27"/>
                <a:gd name="T21" fmla="*/ 58 h 64"/>
                <a:gd name="T22" fmla="*/ 8 w 27"/>
                <a:gd name="T23" fmla="*/ 56 h 64"/>
                <a:gd name="T24" fmla="*/ 0 w 27"/>
                <a:gd name="T25" fmla="*/ 58 h 64"/>
                <a:gd name="T26" fmla="*/ 1 w 27"/>
                <a:gd name="T27" fmla="*/ 62 h 64"/>
                <a:gd name="T28" fmla="*/ 3 w 27"/>
                <a:gd name="T29" fmla="*/ 64 h 64"/>
                <a:gd name="T30" fmla="*/ 7 w 27"/>
                <a:gd name="T31" fmla="*/ 63 h 64"/>
                <a:gd name="T32" fmla="*/ 9 w 27"/>
                <a:gd name="T33" fmla="*/ 61 h 64"/>
                <a:gd name="T34" fmla="*/ 1 w 27"/>
                <a:gd name="T35" fmla="*/ 6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64">
                  <a:moveTo>
                    <a:pt x="1" y="63"/>
                  </a:moveTo>
                  <a:lnTo>
                    <a:pt x="9" y="61"/>
                  </a:lnTo>
                  <a:lnTo>
                    <a:pt x="15" y="46"/>
                  </a:lnTo>
                  <a:lnTo>
                    <a:pt x="21" y="29"/>
                  </a:lnTo>
                  <a:lnTo>
                    <a:pt x="27" y="14"/>
                  </a:lnTo>
                  <a:lnTo>
                    <a:pt x="21" y="0"/>
                  </a:lnTo>
                  <a:lnTo>
                    <a:pt x="15" y="7"/>
                  </a:lnTo>
                  <a:lnTo>
                    <a:pt x="16" y="14"/>
                  </a:lnTo>
                  <a:lnTo>
                    <a:pt x="12" y="26"/>
                  </a:lnTo>
                  <a:lnTo>
                    <a:pt x="5" y="43"/>
                  </a:lnTo>
                  <a:lnTo>
                    <a:pt x="0" y="58"/>
                  </a:lnTo>
                  <a:lnTo>
                    <a:pt x="8" y="56"/>
                  </a:lnTo>
                  <a:lnTo>
                    <a:pt x="0" y="58"/>
                  </a:lnTo>
                  <a:lnTo>
                    <a:pt x="1" y="62"/>
                  </a:lnTo>
                  <a:lnTo>
                    <a:pt x="3" y="64"/>
                  </a:lnTo>
                  <a:lnTo>
                    <a:pt x="7" y="63"/>
                  </a:lnTo>
                  <a:lnTo>
                    <a:pt x="9" y="61"/>
                  </a:lnTo>
                  <a:lnTo>
                    <a:pt x="1" y="6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32" name="Freeform 364"/>
            <p:cNvSpPr>
              <a:spLocks/>
            </p:cNvSpPr>
            <p:nvPr/>
          </p:nvSpPr>
          <p:spPr bwMode="auto">
            <a:xfrm>
              <a:off x="3330" y="4117"/>
              <a:ext cx="10" cy="4"/>
            </a:xfrm>
            <a:custGeom>
              <a:avLst/>
              <a:gdLst>
                <a:gd name="T0" fmla="*/ 9 w 30"/>
                <a:gd name="T1" fmla="*/ 11 h 13"/>
                <a:gd name="T2" fmla="*/ 9 w 30"/>
                <a:gd name="T3" fmla="*/ 11 h 13"/>
                <a:gd name="T4" fmla="*/ 11 w 30"/>
                <a:gd name="T5" fmla="*/ 9 h 13"/>
                <a:gd name="T6" fmla="*/ 15 w 30"/>
                <a:gd name="T7" fmla="*/ 9 h 13"/>
                <a:gd name="T8" fmla="*/ 21 w 30"/>
                <a:gd name="T9" fmla="*/ 11 h 13"/>
                <a:gd name="T10" fmla="*/ 23 w 30"/>
                <a:gd name="T11" fmla="*/ 13 h 13"/>
                <a:gd name="T12" fmla="*/ 30 w 30"/>
                <a:gd name="T13" fmla="*/ 6 h 13"/>
                <a:gd name="T14" fmla="*/ 23 w 30"/>
                <a:gd name="T15" fmla="*/ 1 h 13"/>
                <a:gd name="T16" fmla="*/ 15 w 30"/>
                <a:gd name="T17" fmla="*/ 0 h 13"/>
                <a:gd name="T18" fmla="*/ 7 w 30"/>
                <a:gd name="T19" fmla="*/ 0 h 13"/>
                <a:gd name="T20" fmla="*/ 0 w 30"/>
                <a:gd name="T21" fmla="*/ 8 h 13"/>
                <a:gd name="T22" fmla="*/ 0 w 30"/>
                <a:gd name="T23" fmla="*/ 8 h 13"/>
                <a:gd name="T24" fmla="*/ 9 w 30"/>
                <a:gd name="T25"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13">
                  <a:moveTo>
                    <a:pt x="9" y="11"/>
                  </a:moveTo>
                  <a:lnTo>
                    <a:pt x="9" y="11"/>
                  </a:lnTo>
                  <a:lnTo>
                    <a:pt x="11" y="9"/>
                  </a:lnTo>
                  <a:lnTo>
                    <a:pt x="15" y="9"/>
                  </a:lnTo>
                  <a:lnTo>
                    <a:pt x="21" y="11"/>
                  </a:lnTo>
                  <a:lnTo>
                    <a:pt x="23" y="13"/>
                  </a:lnTo>
                  <a:lnTo>
                    <a:pt x="30" y="6"/>
                  </a:lnTo>
                  <a:lnTo>
                    <a:pt x="23" y="1"/>
                  </a:lnTo>
                  <a:lnTo>
                    <a:pt x="15" y="0"/>
                  </a:lnTo>
                  <a:lnTo>
                    <a:pt x="7" y="0"/>
                  </a:lnTo>
                  <a:lnTo>
                    <a:pt x="0" y="8"/>
                  </a:lnTo>
                  <a:lnTo>
                    <a:pt x="0" y="8"/>
                  </a:lnTo>
                  <a:lnTo>
                    <a:pt x="9"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33" name="Freeform 365"/>
            <p:cNvSpPr>
              <a:spLocks/>
            </p:cNvSpPr>
            <p:nvPr/>
          </p:nvSpPr>
          <p:spPr bwMode="auto">
            <a:xfrm>
              <a:off x="3318" y="4117"/>
              <a:ext cx="15" cy="6"/>
            </a:xfrm>
            <a:custGeom>
              <a:avLst/>
              <a:gdLst>
                <a:gd name="T0" fmla="*/ 5 w 45"/>
                <a:gd name="T1" fmla="*/ 10 h 19"/>
                <a:gd name="T2" fmla="*/ 0 w 45"/>
                <a:gd name="T3" fmla="*/ 5 h 19"/>
                <a:gd name="T4" fmla="*/ 3 w 45"/>
                <a:gd name="T5" fmla="*/ 12 h 19"/>
                <a:gd name="T6" fmla="*/ 7 w 45"/>
                <a:gd name="T7" fmla="*/ 15 h 19"/>
                <a:gd name="T8" fmla="*/ 15 w 45"/>
                <a:gd name="T9" fmla="*/ 18 h 19"/>
                <a:gd name="T10" fmla="*/ 21 w 45"/>
                <a:gd name="T11" fmla="*/ 19 h 19"/>
                <a:gd name="T12" fmla="*/ 28 w 45"/>
                <a:gd name="T13" fmla="*/ 19 h 19"/>
                <a:gd name="T14" fmla="*/ 35 w 45"/>
                <a:gd name="T15" fmla="*/ 18 h 19"/>
                <a:gd name="T16" fmla="*/ 40 w 45"/>
                <a:gd name="T17" fmla="*/ 15 h 19"/>
                <a:gd name="T18" fmla="*/ 45 w 45"/>
                <a:gd name="T19" fmla="*/ 10 h 19"/>
                <a:gd name="T20" fmla="*/ 36 w 45"/>
                <a:gd name="T21" fmla="*/ 7 h 19"/>
                <a:gd name="T22" fmla="*/ 36 w 45"/>
                <a:gd name="T23" fmla="*/ 6 h 19"/>
                <a:gd name="T24" fmla="*/ 32 w 45"/>
                <a:gd name="T25" fmla="*/ 8 h 19"/>
                <a:gd name="T26" fmla="*/ 28 w 45"/>
                <a:gd name="T27" fmla="*/ 7 h 19"/>
                <a:gd name="T28" fmla="*/ 21 w 45"/>
                <a:gd name="T29" fmla="*/ 7 h 19"/>
                <a:gd name="T30" fmla="*/ 15 w 45"/>
                <a:gd name="T31" fmla="*/ 8 h 19"/>
                <a:gd name="T32" fmla="*/ 12 w 45"/>
                <a:gd name="T33" fmla="*/ 6 h 19"/>
                <a:gd name="T34" fmla="*/ 10 w 45"/>
                <a:gd name="T35" fmla="*/ 5 h 19"/>
                <a:gd name="T36" fmla="*/ 10 w 45"/>
                <a:gd name="T37" fmla="*/ 5 h 19"/>
                <a:gd name="T38" fmla="*/ 5 w 45"/>
                <a:gd name="T39" fmla="*/ 0 h 19"/>
                <a:gd name="T40" fmla="*/ 10 w 45"/>
                <a:gd name="T41" fmla="*/ 5 h 19"/>
                <a:gd name="T42" fmla="*/ 8 w 45"/>
                <a:gd name="T43" fmla="*/ 2 h 19"/>
                <a:gd name="T44" fmla="*/ 5 w 45"/>
                <a:gd name="T45" fmla="*/ 0 h 19"/>
                <a:gd name="T46" fmla="*/ 2 w 45"/>
                <a:gd name="T47" fmla="*/ 2 h 19"/>
                <a:gd name="T48" fmla="*/ 0 w 45"/>
                <a:gd name="T49" fmla="*/ 5 h 19"/>
                <a:gd name="T50" fmla="*/ 5 w 45"/>
                <a:gd name="T51" fmla="*/ 1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19">
                  <a:moveTo>
                    <a:pt x="5" y="10"/>
                  </a:moveTo>
                  <a:lnTo>
                    <a:pt x="0" y="5"/>
                  </a:lnTo>
                  <a:lnTo>
                    <a:pt x="3" y="12"/>
                  </a:lnTo>
                  <a:lnTo>
                    <a:pt x="7" y="15"/>
                  </a:lnTo>
                  <a:lnTo>
                    <a:pt x="15" y="18"/>
                  </a:lnTo>
                  <a:lnTo>
                    <a:pt x="21" y="19"/>
                  </a:lnTo>
                  <a:lnTo>
                    <a:pt x="28" y="19"/>
                  </a:lnTo>
                  <a:lnTo>
                    <a:pt x="35" y="18"/>
                  </a:lnTo>
                  <a:lnTo>
                    <a:pt x="40" y="15"/>
                  </a:lnTo>
                  <a:lnTo>
                    <a:pt x="45" y="10"/>
                  </a:lnTo>
                  <a:lnTo>
                    <a:pt x="36" y="7"/>
                  </a:lnTo>
                  <a:lnTo>
                    <a:pt x="36" y="6"/>
                  </a:lnTo>
                  <a:lnTo>
                    <a:pt x="32" y="8"/>
                  </a:lnTo>
                  <a:lnTo>
                    <a:pt x="28" y="7"/>
                  </a:lnTo>
                  <a:lnTo>
                    <a:pt x="21" y="7"/>
                  </a:lnTo>
                  <a:lnTo>
                    <a:pt x="15" y="8"/>
                  </a:lnTo>
                  <a:lnTo>
                    <a:pt x="12" y="6"/>
                  </a:lnTo>
                  <a:lnTo>
                    <a:pt x="10" y="5"/>
                  </a:lnTo>
                  <a:lnTo>
                    <a:pt x="10" y="5"/>
                  </a:lnTo>
                  <a:lnTo>
                    <a:pt x="5" y="0"/>
                  </a:lnTo>
                  <a:lnTo>
                    <a:pt x="10" y="5"/>
                  </a:lnTo>
                  <a:lnTo>
                    <a:pt x="8" y="2"/>
                  </a:lnTo>
                  <a:lnTo>
                    <a:pt x="5" y="0"/>
                  </a:lnTo>
                  <a:lnTo>
                    <a:pt x="2" y="2"/>
                  </a:lnTo>
                  <a:lnTo>
                    <a:pt x="0" y="5"/>
                  </a:lnTo>
                  <a:lnTo>
                    <a:pt x="5"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34" name="Freeform 366"/>
            <p:cNvSpPr>
              <a:spLocks/>
            </p:cNvSpPr>
            <p:nvPr/>
          </p:nvSpPr>
          <p:spPr bwMode="auto">
            <a:xfrm>
              <a:off x="3306" y="4117"/>
              <a:ext cx="13" cy="10"/>
            </a:xfrm>
            <a:custGeom>
              <a:avLst/>
              <a:gdLst>
                <a:gd name="T0" fmla="*/ 0 w 40"/>
                <a:gd name="T1" fmla="*/ 30 h 30"/>
                <a:gd name="T2" fmla="*/ 0 w 40"/>
                <a:gd name="T3" fmla="*/ 30 h 30"/>
                <a:gd name="T4" fmla="*/ 6 w 40"/>
                <a:gd name="T5" fmla="*/ 29 h 30"/>
                <a:gd name="T6" fmla="*/ 11 w 40"/>
                <a:gd name="T7" fmla="*/ 27 h 30"/>
                <a:gd name="T8" fmla="*/ 17 w 40"/>
                <a:gd name="T9" fmla="*/ 23 h 30"/>
                <a:gd name="T10" fmla="*/ 22 w 40"/>
                <a:gd name="T11" fmla="*/ 20 h 30"/>
                <a:gd name="T12" fmla="*/ 27 w 40"/>
                <a:gd name="T13" fmla="*/ 16 h 30"/>
                <a:gd name="T14" fmla="*/ 32 w 40"/>
                <a:gd name="T15" fmla="*/ 13 h 30"/>
                <a:gd name="T16" fmla="*/ 37 w 40"/>
                <a:gd name="T17" fmla="*/ 11 h 30"/>
                <a:gd name="T18" fmla="*/ 40 w 40"/>
                <a:gd name="T19" fmla="*/ 10 h 30"/>
                <a:gd name="T20" fmla="*/ 40 w 40"/>
                <a:gd name="T21" fmla="*/ 0 h 30"/>
                <a:gd name="T22" fmla="*/ 34 w 40"/>
                <a:gd name="T23" fmla="*/ 2 h 30"/>
                <a:gd name="T24" fmla="*/ 27 w 40"/>
                <a:gd name="T25" fmla="*/ 4 h 30"/>
                <a:gd name="T26" fmla="*/ 23 w 40"/>
                <a:gd name="T27" fmla="*/ 7 h 30"/>
                <a:gd name="T28" fmla="*/ 17 w 40"/>
                <a:gd name="T29" fmla="*/ 11 h 30"/>
                <a:gd name="T30" fmla="*/ 13 w 40"/>
                <a:gd name="T31" fmla="*/ 14 h 30"/>
                <a:gd name="T32" fmla="*/ 7 w 40"/>
                <a:gd name="T33" fmla="*/ 18 h 30"/>
                <a:gd name="T34" fmla="*/ 3 w 40"/>
                <a:gd name="T35" fmla="*/ 20 h 30"/>
                <a:gd name="T36" fmla="*/ 0 w 40"/>
                <a:gd name="T37" fmla="*/ 21 h 30"/>
                <a:gd name="T38" fmla="*/ 0 w 40"/>
                <a:gd name="T39" fmla="*/ 21 h 30"/>
                <a:gd name="T40" fmla="*/ 0 w 40"/>
                <a:gd name="T41"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30">
                  <a:moveTo>
                    <a:pt x="0" y="30"/>
                  </a:moveTo>
                  <a:lnTo>
                    <a:pt x="0" y="30"/>
                  </a:lnTo>
                  <a:lnTo>
                    <a:pt x="6" y="29"/>
                  </a:lnTo>
                  <a:lnTo>
                    <a:pt x="11" y="27"/>
                  </a:lnTo>
                  <a:lnTo>
                    <a:pt x="17" y="23"/>
                  </a:lnTo>
                  <a:lnTo>
                    <a:pt x="22" y="20"/>
                  </a:lnTo>
                  <a:lnTo>
                    <a:pt x="27" y="16"/>
                  </a:lnTo>
                  <a:lnTo>
                    <a:pt x="32" y="13"/>
                  </a:lnTo>
                  <a:lnTo>
                    <a:pt x="37" y="11"/>
                  </a:lnTo>
                  <a:lnTo>
                    <a:pt x="40" y="10"/>
                  </a:lnTo>
                  <a:lnTo>
                    <a:pt x="40" y="0"/>
                  </a:lnTo>
                  <a:lnTo>
                    <a:pt x="34" y="2"/>
                  </a:lnTo>
                  <a:lnTo>
                    <a:pt x="27" y="4"/>
                  </a:lnTo>
                  <a:lnTo>
                    <a:pt x="23" y="7"/>
                  </a:lnTo>
                  <a:lnTo>
                    <a:pt x="17" y="11"/>
                  </a:lnTo>
                  <a:lnTo>
                    <a:pt x="13" y="14"/>
                  </a:lnTo>
                  <a:lnTo>
                    <a:pt x="7" y="18"/>
                  </a:lnTo>
                  <a:lnTo>
                    <a:pt x="3" y="20"/>
                  </a:lnTo>
                  <a:lnTo>
                    <a:pt x="0" y="21"/>
                  </a:lnTo>
                  <a:lnTo>
                    <a:pt x="0" y="21"/>
                  </a:lnTo>
                  <a:lnTo>
                    <a:pt x="0"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35" name="Freeform 367"/>
            <p:cNvSpPr>
              <a:spLocks/>
            </p:cNvSpPr>
            <p:nvPr/>
          </p:nvSpPr>
          <p:spPr bwMode="auto">
            <a:xfrm>
              <a:off x="3269" y="4113"/>
              <a:ext cx="37" cy="14"/>
            </a:xfrm>
            <a:custGeom>
              <a:avLst/>
              <a:gdLst>
                <a:gd name="T0" fmla="*/ 9 w 112"/>
                <a:gd name="T1" fmla="*/ 5 h 41"/>
                <a:gd name="T2" fmla="*/ 3 w 112"/>
                <a:gd name="T3" fmla="*/ 9 h 41"/>
                <a:gd name="T4" fmla="*/ 17 w 112"/>
                <a:gd name="T5" fmla="*/ 13 h 41"/>
                <a:gd name="T6" fmla="*/ 32 w 112"/>
                <a:gd name="T7" fmla="*/ 18 h 41"/>
                <a:gd name="T8" fmla="*/ 48 w 112"/>
                <a:gd name="T9" fmla="*/ 23 h 41"/>
                <a:gd name="T10" fmla="*/ 65 w 112"/>
                <a:gd name="T11" fmla="*/ 29 h 41"/>
                <a:gd name="T12" fmla="*/ 80 w 112"/>
                <a:gd name="T13" fmla="*/ 34 h 41"/>
                <a:gd name="T14" fmla="*/ 94 w 112"/>
                <a:gd name="T15" fmla="*/ 38 h 41"/>
                <a:gd name="T16" fmla="*/ 105 w 112"/>
                <a:gd name="T17" fmla="*/ 41 h 41"/>
                <a:gd name="T18" fmla="*/ 112 w 112"/>
                <a:gd name="T19" fmla="*/ 41 h 41"/>
                <a:gd name="T20" fmla="*/ 112 w 112"/>
                <a:gd name="T21" fmla="*/ 32 h 41"/>
                <a:gd name="T22" fmla="*/ 105 w 112"/>
                <a:gd name="T23" fmla="*/ 32 h 41"/>
                <a:gd name="T24" fmla="*/ 96 w 112"/>
                <a:gd name="T25" fmla="*/ 29 h 41"/>
                <a:gd name="T26" fmla="*/ 82 w 112"/>
                <a:gd name="T27" fmla="*/ 25 h 41"/>
                <a:gd name="T28" fmla="*/ 67 w 112"/>
                <a:gd name="T29" fmla="*/ 19 h 41"/>
                <a:gd name="T30" fmla="*/ 50 w 112"/>
                <a:gd name="T31" fmla="*/ 14 h 41"/>
                <a:gd name="T32" fmla="*/ 34 w 112"/>
                <a:gd name="T33" fmla="*/ 9 h 41"/>
                <a:gd name="T34" fmla="*/ 19 w 112"/>
                <a:gd name="T35" fmla="*/ 3 h 41"/>
                <a:gd name="T36" fmla="*/ 6 w 112"/>
                <a:gd name="T37" fmla="*/ 0 h 41"/>
                <a:gd name="T38" fmla="*/ 0 w 112"/>
                <a:gd name="T39" fmla="*/ 5 h 41"/>
                <a:gd name="T40" fmla="*/ 6 w 112"/>
                <a:gd name="T41" fmla="*/ 0 h 41"/>
                <a:gd name="T42" fmla="*/ 2 w 112"/>
                <a:gd name="T43" fmla="*/ 1 h 41"/>
                <a:gd name="T44" fmla="*/ 0 w 112"/>
                <a:gd name="T45" fmla="*/ 3 h 41"/>
                <a:gd name="T46" fmla="*/ 1 w 112"/>
                <a:gd name="T47" fmla="*/ 7 h 41"/>
                <a:gd name="T48" fmla="*/ 3 w 112"/>
                <a:gd name="T49" fmla="*/ 9 h 41"/>
                <a:gd name="T50" fmla="*/ 9 w 112"/>
                <a:gd name="T51" fmla="*/ 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2" h="41">
                  <a:moveTo>
                    <a:pt x="9" y="5"/>
                  </a:moveTo>
                  <a:lnTo>
                    <a:pt x="3" y="9"/>
                  </a:lnTo>
                  <a:lnTo>
                    <a:pt x="17" y="13"/>
                  </a:lnTo>
                  <a:lnTo>
                    <a:pt x="32" y="18"/>
                  </a:lnTo>
                  <a:lnTo>
                    <a:pt x="48" y="23"/>
                  </a:lnTo>
                  <a:lnTo>
                    <a:pt x="65" y="29"/>
                  </a:lnTo>
                  <a:lnTo>
                    <a:pt x="80" y="34"/>
                  </a:lnTo>
                  <a:lnTo>
                    <a:pt x="94" y="38"/>
                  </a:lnTo>
                  <a:lnTo>
                    <a:pt x="105" y="41"/>
                  </a:lnTo>
                  <a:lnTo>
                    <a:pt x="112" y="41"/>
                  </a:lnTo>
                  <a:lnTo>
                    <a:pt x="112" y="32"/>
                  </a:lnTo>
                  <a:lnTo>
                    <a:pt x="105" y="32"/>
                  </a:lnTo>
                  <a:lnTo>
                    <a:pt x="96" y="29"/>
                  </a:lnTo>
                  <a:lnTo>
                    <a:pt x="82" y="25"/>
                  </a:lnTo>
                  <a:lnTo>
                    <a:pt x="67" y="19"/>
                  </a:lnTo>
                  <a:lnTo>
                    <a:pt x="50" y="14"/>
                  </a:lnTo>
                  <a:lnTo>
                    <a:pt x="34" y="9"/>
                  </a:lnTo>
                  <a:lnTo>
                    <a:pt x="19" y="3"/>
                  </a:lnTo>
                  <a:lnTo>
                    <a:pt x="6" y="0"/>
                  </a:lnTo>
                  <a:lnTo>
                    <a:pt x="0" y="5"/>
                  </a:lnTo>
                  <a:lnTo>
                    <a:pt x="6" y="0"/>
                  </a:lnTo>
                  <a:lnTo>
                    <a:pt x="2" y="1"/>
                  </a:lnTo>
                  <a:lnTo>
                    <a:pt x="0" y="3"/>
                  </a:lnTo>
                  <a:lnTo>
                    <a:pt x="1" y="7"/>
                  </a:lnTo>
                  <a:lnTo>
                    <a:pt x="3" y="9"/>
                  </a:lnTo>
                  <a:lnTo>
                    <a:pt x="9"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36" name="Freeform 368"/>
            <p:cNvSpPr>
              <a:spLocks/>
            </p:cNvSpPr>
            <p:nvPr/>
          </p:nvSpPr>
          <p:spPr bwMode="auto">
            <a:xfrm>
              <a:off x="3269" y="4115"/>
              <a:ext cx="5" cy="12"/>
            </a:xfrm>
            <a:custGeom>
              <a:avLst/>
              <a:gdLst>
                <a:gd name="T0" fmla="*/ 11 w 16"/>
                <a:gd name="T1" fmla="*/ 35 h 35"/>
                <a:gd name="T2" fmla="*/ 16 w 16"/>
                <a:gd name="T3" fmla="*/ 30 h 35"/>
                <a:gd name="T4" fmla="*/ 16 w 16"/>
                <a:gd name="T5" fmla="*/ 22 h 35"/>
                <a:gd name="T6" fmla="*/ 14 w 16"/>
                <a:gd name="T7" fmla="*/ 13 h 35"/>
                <a:gd name="T8" fmla="*/ 11 w 16"/>
                <a:gd name="T9" fmla="*/ 5 h 35"/>
                <a:gd name="T10" fmla="*/ 9 w 16"/>
                <a:gd name="T11" fmla="*/ 0 h 35"/>
                <a:gd name="T12" fmla="*/ 0 w 16"/>
                <a:gd name="T13" fmla="*/ 0 h 35"/>
                <a:gd name="T14" fmla="*/ 2 w 16"/>
                <a:gd name="T15" fmla="*/ 8 h 35"/>
                <a:gd name="T16" fmla="*/ 4 w 16"/>
                <a:gd name="T17" fmla="*/ 16 h 35"/>
                <a:gd name="T18" fmla="*/ 7 w 16"/>
                <a:gd name="T19" fmla="*/ 22 h 35"/>
                <a:gd name="T20" fmla="*/ 7 w 16"/>
                <a:gd name="T21" fmla="*/ 30 h 35"/>
                <a:gd name="T22" fmla="*/ 11 w 16"/>
                <a:gd name="T23" fmla="*/ 26 h 35"/>
                <a:gd name="T24" fmla="*/ 7 w 16"/>
                <a:gd name="T25" fmla="*/ 30 h 35"/>
                <a:gd name="T26" fmla="*/ 8 w 16"/>
                <a:gd name="T27" fmla="*/ 34 h 35"/>
                <a:gd name="T28" fmla="*/ 11 w 16"/>
                <a:gd name="T29" fmla="*/ 35 h 35"/>
                <a:gd name="T30" fmla="*/ 15 w 16"/>
                <a:gd name="T31" fmla="*/ 34 h 35"/>
                <a:gd name="T32" fmla="*/ 16 w 16"/>
                <a:gd name="T33" fmla="*/ 30 h 35"/>
                <a:gd name="T34" fmla="*/ 11 w 16"/>
                <a:gd name="T35"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35">
                  <a:moveTo>
                    <a:pt x="11" y="35"/>
                  </a:moveTo>
                  <a:lnTo>
                    <a:pt x="16" y="30"/>
                  </a:lnTo>
                  <a:lnTo>
                    <a:pt x="16" y="22"/>
                  </a:lnTo>
                  <a:lnTo>
                    <a:pt x="14" y="13"/>
                  </a:lnTo>
                  <a:lnTo>
                    <a:pt x="11" y="5"/>
                  </a:lnTo>
                  <a:lnTo>
                    <a:pt x="9" y="0"/>
                  </a:lnTo>
                  <a:lnTo>
                    <a:pt x="0" y="0"/>
                  </a:lnTo>
                  <a:lnTo>
                    <a:pt x="2" y="8"/>
                  </a:lnTo>
                  <a:lnTo>
                    <a:pt x="4" y="16"/>
                  </a:lnTo>
                  <a:lnTo>
                    <a:pt x="7" y="22"/>
                  </a:lnTo>
                  <a:lnTo>
                    <a:pt x="7" y="30"/>
                  </a:lnTo>
                  <a:lnTo>
                    <a:pt x="11" y="26"/>
                  </a:lnTo>
                  <a:lnTo>
                    <a:pt x="7" y="30"/>
                  </a:lnTo>
                  <a:lnTo>
                    <a:pt x="8" y="34"/>
                  </a:lnTo>
                  <a:lnTo>
                    <a:pt x="11" y="35"/>
                  </a:lnTo>
                  <a:lnTo>
                    <a:pt x="15" y="34"/>
                  </a:lnTo>
                  <a:lnTo>
                    <a:pt x="16" y="30"/>
                  </a:lnTo>
                  <a:lnTo>
                    <a:pt x="11" y="3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37" name="Freeform 369"/>
            <p:cNvSpPr>
              <a:spLocks/>
            </p:cNvSpPr>
            <p:nvPr/>
          </p:nvSpPr>
          <p:spPr bwMode="auto">
            <a:xfrm>
              <a:off x="3264" y="4124"/>
              <a:ext cx="8" cy="6"/>
            </a:xfrm>
            <a:custGeom>
              <a:avLst/>
              <a:gdLst>
                <a:gd name="T0" fmla="*/ 0 w 26"/>
                <a:gd name="T1" fmla="*/ 14 h 18"/>
                <a:gd name="T2" fmla="*/ 9 w 26"/>
                <a:gd name="T3" fmla="*/ 16 h 18"/>
                <a:gd name="T4" fmla="*/ 11 w 26"/>
                <a:gd name="T5" fmla="*/ 12 h 18"/>
                <a:gd name="T6" fmla="*/ 15 w 26"/>
                <a:gd name="T7" fmla="*/ 10 h 18"/>
                <a:gd name="T8" fmla="*/ 18 w 26"/>
                <a:gd name="T9" fmla="*/ 9 h 18"/>
                <a:gd name="T10" fmla="*/ 26 w 26"/>
                <a:gd name="T11" fmla="*/ 9 h 18"/>
                <a:gd name="T12" fmla="*/ 26 w 26"/>
                <a:gd name="T13" fmla="*/ 0 h 18"/>
                <a:gd name="T14" fmla="*/ 18 w 26"/>
                <a:gd name="T15" fmla="*/ 0 h 18"/>
                <a:gd name="T16" fmla="*/ 10 w 26"/>
                <a:gd name="T17" fmla="*/ 1 h 18"/>
                <a:gd name="T18" fmla="*/ 4 w 26"/>
                <a:gd name="T19" fmla="*/ 6 h 18"/>
                <a:gd name="T20" fmla="*/ 0 w 26"/>
                <a:gd name="T21" fmla="*/ 11 h 18"/>
                <a:gd name="T22" fmla="*/ 9 w 26"/>
                <a:gd name="T23" fmla="*/ 14 h 18"/>
                <a:gd name="T24" fmla="*/ 0 w 26"/>
                <a:gd name="T25" fmla="*/ 11 h 18"/>
                <a:gd name="T26" fmla="*/ 0 w 26"/>
                <a:gd name="T27" fmla="*/ 15 h 18"/>
                <a:gd name="T28" fmla="*/ 3 w 26"/>
                <a:gd name="T29" fmla="*/ 18 h 18"/>
                <a:gd name="T30" fmla="*/ 7 w 26"/>
                <a:gd name="T31" fmla="*/ 18 h 18"/>
                <a:gd name="T32" fmla="*/ 9 w 26"/>
                <a:gd name="T33" fmla="*/ 16 h 18"/>
                <a:gd name="T34" fmla="*/ 0 w 26"/>
                <a:gd name="T35"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8">
                  <a:moveTo>
                    <a:pt x="0" y="14"/>
                  </a:moveTo>
                  <a:lnTo>
                    <a:pt x="9" y="16"/>
                  </a:lnTo>
                  <a:lnTo>
                    <a:pt x="11" y="12"/>
                  </a:lnTo>
                  <a:lnTo>
                    <a:pt x="15" y="10"/>
                  </a:lnTo>
                  <a:lnTo>
                    <a:pt x="18" y="9"/>
                  </a:lnTo>
                  <a:lnTo>
                    <a:pt x="26" y="9"/>
                  </a:lnTo>
                  <a:lnTo>
                    <a:pt x="26" y="0"/>
                  </a:lnTo>
                  <a:lnTo>
                    <a:pt x="18" y="0"/>
                  </a:lnTo>
                  <a:lnTo>
                    <a:pt x="10" y="1"/>
                  </a:lnTo>
                  <a:lnTo>
                    <a:pt x="4" y="6"/>
                  </a:lnTo>
                  <a:lnTo>
                    <a:pt x="0" y="11"/>
                  </a:lnTo>
                  <a:lnTo>
                    <a:pt x="9" y="14"/>
                  </a:lnTo>
                  <a:lnTo>
                    <a:pt x="0" y="11"/>
                  </a:lnTo>
                  <a:lnTo>
                    <a:pt x="0" y="15"/>
                  </a:lnTo>
                  <a:lnTo>
                    <a:pt x="3" y="18"/>
                  </a:lnTo>
                  <a:lnTo>
                    <a:pt x="7" y="18"/>
                  </a:lnTo>
                  <a:lnTo>
                    <a:pt x="9" y="16"/>
                  </a:lnTo>
                  <a:lnTo>
                    <a:pt x="0"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38" name="Freeform 370"/>
            <p:cNvSpPr>
              <a:spLocks/>
            </p:cNvSpPr>
            <p:nvPr/>
          </p:nvSpPr>
          <p:spPr bwMode="auto">
            <a:xfrm>
              <a:off x="3237" y="4109"/>
              <a:ext cx="30" cy="19"/>
            </a:xfrm>
            <a:custGeom>
              <a:avLst/>
              <a:gdLst>
                <a:gd name="T0" fmla="*/ 9 w 89"/>
                <a:gd name="T1" fmla="*/ 4 h 59"/>
                <a:gd name="T2" fmla="*/ 3 w 89"/>
                <a:gd name="T3" fmla="*/ 9 h 59"/>
                <a:gd name="T4" fmla="*/ 12 w 89"/>
                <a:gd name="T5" fmla="*/ 13 h 59"/>
                <a:gd name="T6" fmla="*/ 24 w 89"/>
                <a:gd name="T7" fmla="*/ 17 h 59"/>
                <a:gd name="T8" fmla="*/ 35 w 89"/>
                <a:gd name="T9" fmla="*/ 23 h 59"/>
                <a:gd name="T10" fmla="*/ 48 w 89"/>
                <a:gd name="T11" fmla="*/ 30 h 59"/>
                <a:gd name="T12" fmla="*/ 60 w 89"/>
                <a:gd name="T13" fmla="*/ 38 h 59"/>
                <a:gd name="T14" fmla="*/ 70 w 89"/>
                <a:gd name="T15" fmla="*/ 45 h 59"/>
                <a:gd name="T16" fmla="*/ 76 w 89"/>
                <a:gd name="T17" fmla="*/ 52 h 59"/>
                <a:gd name="T18" fmla="*/ 80 w 89"/>
                <a:gd name="T19" fmla="*/ 59 h 59"/>
                <a:gd name="T20" fmla="*/ 89 w 89"/>
                <a:gd name="T21" fmla="*/ 59 h 59"/>
                <a:gd name="T22" fmla="*/ 86 w 89"/>
                <a:gd name="T23" fmla="*/ 47 h 59"/>
                <a:gd name="T24" fmla="*/ 76 w 89"/>
                <a:gd name="T25" fmla="*/ 38 h 59"/>
                <a:gd name="T26" fmla="*/ 65 w 89"/>
                <a:gd name="T27" fmla="*/ 29 h 59"/>
                <a:gd name="T28" fmla="*/ 52 w 89"/>
                <a:gd name="T29" fmla="*/ 21 h 59"/>
                <a:gd name="T30" fmla="*/ 40 w 89"/>
                <a:gd name="T31" fmla="*/ 14 h 59"/>
                <a:gd name="T32" fmla="*/ 26 w 89"/>
                <a:gd name="T33" fmla="*/ 8 h 59"/>
                <a:gd name="T34" fmla="*/ 15 w 89"/>
                <a:gd name="T35" fmla="*/ 4 h 59"/>
                <a:gd name="T36" fmla="*/ 6 w 89"/>
                <a:gd name="T37" fmla="*/ 0 h 59"/>
                <a:gd name="T38" fmla="*/ 0 w 89"/>
                <a:gd name="T39" fmla="*/ 6 h 59"/>
                <a:gd name="T40" fmla="*/ 6 w 89"/>
                <a:gd name="T41" fmla="*/ 0 h 59"/>
                <a:gd name="T42" fmla="*/ 2 w 89"/>
                <a:gd name="T43" fmla="*/ 1 h 59"/>
                <a:gd name="T44" fmla="*/ 0 w 89"/>
                <a:gd name="T45" fmla="*/ 4 h 59"/>
                <a:gd name="T46" fmla="*/ 1 w 89"/>
                <a:gd name="T47" fmla="*/ 7 h 59"/>
                <a:gd name="T48" fmla="*/ 3 w 89"/>
                <a:gd name="T49" fmla="*/ 9 h 59"/>
                <a:gd name="T50" fmla="*/ 9 w 89"/>
                <a:gd name="T51"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9" h="59">
                  <a:moveTo>
                    <a:pt x="9" y="4"/>
                  </a:moveTo>
                  <a:lnTo>
                    <a:pt x="3" y="9"/>
                  </a:lnTo>
                  <a:lnTo>
                    <a:pt x="12" y="13"/>
                  </a:lnTo>
                  <a:lnTo>
                    <a:pt x="24" y="17"/>
                  </a:lnTo>
                  <a:lnTo>
                    <a:pt x="35" y="23"/>
                  </a:lnTo>
                  <a:lnTo>
                    <a:pt x="48" y="30"/>
                  </a:lnTo>
                  <a:lnTo>
                    <a:pt x="60" y="38"/>
                  </a:lnTo>
                  <a:lnTo>
                    <a:pt x="70" y="45"/>
                  </a:lnTo>
                  <a:lnTo>
                    <a:pt x="76" y="52"/>
                  </a:lnTo>
                  <a:lnTo>
                    <a:pt x="80" y="59"/>
                  </a:lnTo>
                  <a:lnTo>
                    <a:pt x="89" y="59"/>
                  </a:lnTo>
                  <a:lnTo>
                    <a:pt x="86" y="47"/>
                  </a:lnTo>
                  <a:lnTo>
                    <a:pt x="76" y="38"/>
                  </a:lnTo>
                  <a:lnTo>
                    <a:pt x="65" y="29"/>
                  </a:lnTo>
                  <a:lnTo>
                    <a:pt x="52" y="21"/>
                  </a:lnTo>
                  <a:lnTo>
                    <a:pt x="40" y="14"/>
                  </a:lnTo>
                  <a:lnTo>
                    <a:pt x="26" y="8"/>
                  </a:lnTo>
                  <a:lnTo>
                    <a:pt x="15" y="4"/>
                  </a:lnTo>
                  <a:lnTo>
                    <a:pt x="6" y="0"/>
                  </a:lnTo>
                  <a:lnTo>
                    <a:pt x="0" y="6"/>
                  </a:lnTo>
                  <a:lnTo>
                    <a:pt x="6" y="0"/>
                  </a:lnTo>
                  <a:lnTo>
                    <a:pt x="2" y="1"/>
                  </a:lnTo>
                  <a:lnTo>
                    <a:pt x="0" y="4"/>
                  </a:lnTo>
                  <a:lnTo>
                    <a:pt x="1" y="7"/>
                  </a:lnTo>
                  <a:lnTo>
                    <a:pt x="3" y="9"/>
                  </a:lnTo>
                  <a:lnTo>
                    <a:pt x="9"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39" name="Freeform 371"/>
            <p:cNvSpPr>
              <a:spLocks/>
            </p:cNvSpPr>
            <p:nvPr/>
          </p:nvSpPr>
          <p:spPr bwMode="auto">
            <a:xfrm>
              <a:off x="3222" y="4106"/>
              <a:ext cx="18" cy="10"/>
            </a:xfrm>
            <a:custGeom>
              <a:avLst/>
              <a:gdLst>
                <a:gd name="T0" fmla="*/ 9 w 55"/>
                <a:gd name="T1" fmla="*/ 7 h 28"/>
                <a:gd name="T2" fmla="*/ 1 w 55"/>
                <a:gd name="T3" fmla="*/ 8 h 28"/>
                <a:gd name="T4" fmla="*/ 10 w 55"/>
                <a:gd name="T5" fmla="*/ 15 h 28"/>
                <a:gd name="T6" fmla="*/ 18 w 55"/>
                <a:gd name="T7" fmla="*/ 20 h 28"/>
                <a:gd name="T8" fmla="*/ 27 w 55"/>
                <a:gd name="T9" fmla="*/ 23 h 28"/>
                <a:gd name="T10" fmla="*/ 35 w 55"/>
                <a:gd name="T11" fmla="*/ 26 h 28"/>
                <a:gd name="T12" fmla="*/ 43 w 55"/>
                <a:gd name="T13" fmla="*/ 28 h 28"/>
                <a:gd name="T14" fmla="*/ 50 w 55"/>
                <a:gd name="T15" fmla="*/ 26 h 28"/>
                <a:gd name="T16" fmla="*/ 55 w 55"/>
                <a:gd name="T17" fmla="*/ 19 h 28"/>
                <a:gd name="T18" fmla="*/ 55 w 55"/>
                <a:gd name="T19" fmla="*/ 11 h 28"/>
                <a:gd name="T20" fmla="*/ 46 w 55"/>
                <a:gd name="T21" fmla="*/ 13 h 28"/>
                <a:gd name="T22" fmla="*/ 46 w 55"/>
                <a:gd name="T23" fmla="*/ 16 h 28"/>
                <a:gd name="T24" fmla="*/ 46 w 55"/>
                <a:gd name="T25" fmla="*/ 16 h 28"/>
                <a:gd name="T26" fmla="*/ 43 w 55"/>
                <a:gd name="T27" fmla="*/ 16 h 28"/>
                <a:gd name="T28" fmla="*/ 38 w 55"/>
                <a:gd name="T29" fmla="*/ 16 h 28"/>
                <a:gd name="T30" fmla="*/ 30 w 55"/>
                <a:gd name="T31" fmla="*/ 14 h 28"/>
                <a:gd name="T32" fmla="*/ 23 w 55"/>
                <a:gd name="T33" fmla="*/ 11 h 28"/>
                <a:gd name="T34" fmla="*/ 15 w 55"/>
                <a:gd name="T35" fmla="*/ 6 h 28"/>
                <a:gd name="T36" fmla="*/ 8 w 55"/>
                <a:gd name="T37" fmla="*/ 1 h 28"/>
                <a:gd name="T38" fmla="*/ 0 w 55"/>
                <a:gd name="T39" fmla="*/ 3 h 28"/>
                <a:gd name="T40" fmla="*/ 8 w 55"/>
                <a:gd name="T41" fmla="*/ 1 h 28"/>
                <a:gd name="T42" fmla="*/ 5 w 55"/>
                <a:gd name="T43" fmla="*/ 0 h 28"/>
                <a:gd name="T44" fmla="*/ 1 w 55"/>
                <a:gd name="T45" fmla="*/ 1 h 28"/>
                <a:gd name="T46" fmla="*/ 0 w 55"/>
                <a:gd name="T47" fmla="*/ 5 h 28"/>
                <a:gd name="T48" fmla="*/ 1 w 55"/>
                <a:gd name="T49" fmla="*/ 8 h 28"/>
                <a:gd name="T50" fmla="*/ 9 w 55"/>
                <a:gd name="T51" fmla="*/ 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 h="28">
                  <a:moveTo>
                    <a:pt x="9" y="7"/>
                  </a:moveTo>
                  <a:lnTo>
                    <a:pt x="1" y="8"/>
                  </a:lnTo>
                  <a:lnTo>
                    <a:pt x="10" y="15"/>
                  </a:lnTo>
                  <a:lnTo>
                    <a:pt x="18" y="20"/>
                  </a:lnTo>
                  <a:lnTo>
                    <a:pt x="27" y="23"/>
                  </a:lnTo>
                  <a:lnTo>
                    <a:pt x="35" y="26"/>
                  </a:lnTo>
                  <a:lnTo>
                    <a:pt x="43" y="28"/>
                  </a:lnTo>
                  <a:lnTo>
                    <a:pt x="50" y="26"/>
                  </a:lnTo>
                  <a:lnTo>
                    <a:pt x="55" y="19"/>
                  </a:lnTo>
                  <a:lnTo>
                    <a:pt x="55" y="11"/>
                  </a:lnTo>
                  <a:lnTo>
                    <a:pt x="46" y="13"/>
                  </a:lnTo>
                  <a:lnTo>
                    <a:pt x="46" y="16"/>
                  </a:lnTo>
                  <a:lnTo>
                    <a:pt x="46" y="16"/>
                  </a:lnTo>
                  <a:lnTo>
                    <a:pt x="43" y="16"/>
                  </a:lnTo>
                  <a:lnTo>
                    <a:pt x="38" y="16"/>
                  </a:lnTo>
                  <a:lnTo>
                    <a:pt x="30" y="14"/>
                  </a:lnTo>
                  <a:lnTo>
                    <a:pt x="23" y="11"/>
                  </a:lnTo>
                  <a:lnTo>
                    <a:pt x="15" y="6"/>
                  </a:lnTo>
                  <a:lnTo>
                    <a:pt x="8" y="1"/>
                  </a:lnTo>
                  <a:lnTo>
                    <a:pt x="0" y="3"/>
                  </a:lnTo>
                  <a:lnTo>
                    <a:pt x="8" y="1"/>
                  </a:lnTo>
                  <a:lnTo>
                    <a:pt x="5" y="0"/>
                  </a:lnTo>
                  <a:lnTo>
                    <a:pt x="1" y="1"/>
                  </a:lnTo>
                  <a:lnTo>
                    <a:pt x="0" y="5"/>
                  </a:lnTo>
                  <a:lnTo>
                    <a:pt x="1" y="8"/>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40" name="Freeform 372"/>
            <p:cNvSpPr>
              <a:spLocks/>
            </p:cNvSpPr>
            <p:nvPr/>
          </p:nvSpPr>
          <p:spPr bwMode="auto">
            <a:xfrm>
              <a:off x="3196" y="4100"/>
              <a:ext cx="29" cy="10"/>
            </a:xfrm>
            <a:custGeom>
              <a:avLst/>
              <a:gdLst>
                <a:gd name="T0" fmla="*/ 10 w 85"/>
                <a:gd name="T1" fmla="*/ 5 h 30"/>
                <a:gd name="T2" fmla="*/ 3 w 85"/>
                <a:gd name="T3" fmla="*/ 9 h 30"/>
                <a:gd name="T4" fmla="*/ 13 w 85"/>
                <a:gd name="T5" fmla="*/ 14 h 30"/>
                <a:gd name="T6" fmla="*/ 23 w 85"/>
                <a:gd name="T7" fmla="*/ 17 h 30"/>
                <a:gd name="T8" fmla="*/ 36 w 85"/>
                <a:gd name="T9" fmla="*/ 22 h 30"/>
                <a:gd name="T10" fmla="*/ 47 w 85"/>
                <a:gd name="T11" fmla="*/ 25 h 30"/>
                <a:gd name="T12" fmla="*/ 59 w 85"/>
                <a:gd name="T13" fmla="*/ 28 h 30"/>
                <a:gd name="T14" fmla="*/ 70 w 85"/>
                <a:gd name="T15" fmla="*/ 30 h 30"/>
                <a:gd name="T16" fmla="*/ 78 w 85"/>
                <a:gd name="T17" fmla="*/ 30 h 30"/>
                <a:gd name="T18" fmla="*/ 85 w 85"/>
                <a:gd name="T19" fmla="*/ 25 h 30"/>
                <a:gd name="T20" fmla="*/ 76 w 85"/>
                <a:gd name="T21" fmla="*/ 21 h 30"/>
                <a:gd name="T22" fmla="*/ 76 w 85"/>
                <a:gd name="T23" fmla="*/ 21 h 30"/>
                <a:gd name="T24" fmla="*/ 70 w 85"/>
                <a:gd name="T25" fmla="*/ 21 h 30"/>
                <a:gd name="T26" fmla="*/ 61 w 85"/>
                <a:gd name="T27" fmla="*/ 18 h 30"/>
                <a:gd name="T28" fmla="*/ 50 w 85"/>
                <a:gd name="T29" fmla="*/ 16 h 30"/>
                <a:gd name="T30" fmla="*/ 38 w 85"/>
                <a:gd name="T31" fmla="*/ 13 h 30"/>
                <a:gd name="T32" fmla="*/ 26 w 85"/>
                <a:gd name="T33" fmla="*/ 8 h 30"/>
                <a:gd name="T34" fmla="*/ 15 w 85"/>
                <a:gd name="T35" fmla="*/ 5 h 30"/>
                <a:gd name="T36" fmla="*/ 7 w 85"/>
                <a:gd name="T37" fmla="*/ 0 h 30"/>
                <a:gd name="T38" fmla="*/ 0 w 85"/>
                <a:gd name="T39" fmla="*/ 5 h 30"/>
                <a:gd name="T40" fmla="*/ 7 w 85"/>
                <a:gd name="T41" fmla="*/ 0 h 30"/>
                <a:gd name="T42" fmla="*/ 4 w 85"/>
                <a:gd name="T43" fmla="*/ 0 h 30"/>
                <a:gd name="T44" fmla="*/ 0 w 85"/>
                <a:gd name="T45" fmla="*/ 2 h 30"/>
                <a:gd name="T46" fmla="*/ 0 w 85"/>
                <a:gd name="T47" fmla="*/ 7 h 30"/>
                <a:gd name="T48" fmla="*/ 3 w 85"/>
                <a:gd name="T49" fmla="*/ 9 h 30"/>
                <a:gd name="T50" fmla="*/ 10 w 85"/>
                <a:gd name="T51" fmla="*/ 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5" h="30">
                  <a:moveTo>
                    <a:pt x="10" y="5"/>
                  </a:moveTo>
                  <a:lnTo>
                    <a:pt x="3" y="9"/>
                  </a:lnTo>
                  <a:lnTo>
                    <a:pt x="13" y="14"/>
                  </a:lnTo>
                  <a:lnTo>
                    <a:pt x="23" y="17"/>
                  </a:lnTo>
                  <a:lnTo>
                    <a:pt x="36" y="22"/>
                  </a:lnTo>
                  <a:lnTo>
                    <a:pt x="47" y="25"/>
                  </a:lnTo>
                  <a:lnTo>
                    <a:pt x="59" y="28"/>
                  </a:lnTo>
                  <a:lnTo>
                    <a:pt x="70" y="30"/>
                  </a:lnTo>
                  <a:lnTo>
                    <a:pt x="78" y="30"/>
                  </a:lnTo>
                  <a:lnTo>
                    <a:pt x="85" y="25"/>
                  </a:lnTo>
                  <a:lnTo>
                    <a:pt x="76" y="21"/>
                  </a:lnTo>
                  <a:lnTo>
                    <a:pt x="76" y="21"/>
                  </a:lnTo>
                  <a:lnTo>
                    <a:pt x="70" y="21"/>
                  </a:lnTo>
                  <a:lnTo>
                    <a:pt x="61" y="18"/>
                  </a:lnTo>
                  <a:lnTo>
                    <a:pt x="50" y="16"/>
                  </a:lnTo>
                  <a:lnTo>
                    <a:pt x="38" y="13"/>
                  </a:lnTo>
                  <a:lnTo>
                    <a:pt x="26" y="8"/>
                  </a:lnTo>
                  <a:lnTo>
                    <a:pt x="15" y="5"/>
                  </a:lnTo>
                  <a:lnTo>
                    <a:pt x="7" y="0"/>
                  </a:lnTo>
                  <a:lnTo>
                    <a:pt x="0" y="5"/>
                  </a:lnTo>
                  <a:lnTo>
                    <a:pt x="7" y="0"/>
                  </a:lnTo>
                  <a:lnTo>
                    <a:pt x="4" y="0"/>
                  </a:lnTo>
                  <a:lnTo>
                    <a:pt x="0" y="2"/>
                  </a:lnTo>
                  <a:lnTo>
                    <a:pt x="0" y="7"/>
                  </a:lnTo>
                  <a:lnTo>
                    <a:pt x="3" y="9"/>
                  </a:lnTo>
                  <a:lnTo>
                    <a:pt x="1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41" name="Freeform 373"/>
            <p:cNvSpPr>
              <a:spLocks/>
            </p:cNvSpPr>
            <p:nvPr/>
          </p:nvSpPr>
          <p:spPr bwMode="auto">
            <a:xfrm>
              <a:off x="3196" y="4102"/>
              <a:ext cx="4" cy="12"/>
            </a:xfrm>
            <a:custGeom>
              <a:avLst/>
              <a:gdLst>
                <a:gd name="T0" fmla="*/ 3 w 12"/>
                <a:gd name="T1" fmla="*/ 33 h 35"/>
                <a:gd name="T2" fmla="*/ 12 w 12"/>
                <a:gd name="T3" fmla="*/ 31 h 35"/>
                <a:gd name="T4" fmla="*/ 10 w 12"/>
                <a:gd name="T5" fmla="*/ 0 h 35"/>
                <a:gd name="T6" fmla="*/ 0 w 12"/>
                <a:gd name="T7" fmla="*/ 0 h 35"/>
                <a:gd name="T8" fmla="*/ 3 w 12"/>
                <a:gd name="T9" fmla="*/ 31 h 35"/>
                <a:gd name="T10" fmla="*/ 12 w 12"/>
                <a:gd name="T11" fmla="*/ 28 h 35"/>
                <a:gd name="T12" fmla="*/ 3 w 12"/>
                <a:gd name="T13" fmla="*/ 31 h 35"/>
                <a:gd name="T14" fmla="*/ 4 w 12"/>
                <a:gd name="T15" fmla="*/ 34 h 35"/>
                <a:gd name="T16" fmla="*/ 7 w 12"/>
                <a:gd name="T17" fmla="*/ 35 h 35"/>
                <a:gd name="T18" fmla="*/ 11 w 12"/>
                <a:gd name="T19" fmla="*/ 34 h 35"/>
                <a:gd name="T20" fmla="*/ 12 w 12"/>
                <a:gd name="T21" fmla="*/ 31 h 35"/>
                <a:gd name="T22" fmla="*/ 3 w 12"/>
                <a:gd name="T23" fmla="*/ 3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35">
                  <a:moveTo>
                    <a:pt x="3" y="33"/>
                  </a:moveTo>
                  <a:lnTo>
                    <a:pt x="12" y="31"/>
                  </a:lnTo>
                  <a:lnTo>
                    <a:pt x="10" y="0"/>
                  </a:lnTo>
                  <a:lnTo>
                    <a:pt x="0" y="0"/>
                  </a:lnTo>
                  <a:lnTo>
                    <a:pt x="3" y="31"/>
                  </a:lnTo>
                  <a:lnTo>
                    <a:pt x="12" y="28"/>
                  </a:lnTo>
                  <a:lnTo>
                    <a:pt x="3" y="31"/>
                  </a:lnTo>
                  <a:lnTo>
                    <a:pt x="4" y="34"/>
                  </a:lnTo>
                  <a:lnTo>
                    <a:pt x="7" y="35"/>
                  </a:lnTo>
                  <a:lnTo>
                    <a:pt x="11" y="34"/>
                  </a:lnTo>
                  <a:lnTo>
                    <a:pt x="12" y="31"/>
                  </a:lnTo>
                  <a:lnTo>
                    <a:pt x="3" y="3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42" name="Freeform 374"/>
            <p:cNvSpPr>
              <a:spLocks/>
            </p:cNvSpPr>
            <p:nvPr/>
          </p:nvSpPr>
          <p:spPr bwMode="auto">
            <a:xfrm>
              <a:off x="3189" y="4100"/>
              <a:ext cx="11" cy="13"/>
            </a:xfrm>
            <a:custGeom>
              <a:avLst/>
              <a:gdLst>
                <a:gd name="T0" fmla="*/ 0 w 33"/>
                <a:gd name="T1" fmla="*/ 4 h 39"/>
                <a:gd name="T2" fmla="*/ 1 w 33"/>
                <a:gd name="T3" fmla="*/ 7 h 39"/>
                <a:gd name="T4" fmla="*/ 24 w 33"/>
                <a:gd name="T5" fmla="*/ 39 h 39"/>
                <a:gd name="T6" fmla="*/ 33 w 33"/>
                <a:gd name="T7" fmla="*/ 34 h 39"/>
                <a:gd name="T8" fmla="*/ 10 w 33"/>
                <a:gd name="T9" fmla="*/ 2 h 39"/>
                <a:gd name="T10" fmla="*/ 11 w 33"/>
                <a:gd name="T11" fmla="*/ 4 h 39"/>
                <a:gd name="T12" fmla="*/ 10 w 33"/>
                <a:gd name="T13" fmla="*/ 2 h 39"/>
                <a:gd name="T14" fmla="*/ 8 w 33"/>
                <a:gd name="T15" fmla="*/ 0 h 39"/>
                <a:gd name="T16" fmla="*/ 4 w 33"/>
                <a:gd name="T17" fmla="*/ 0 h 39"/>
                <a:gd name="T18" fmla="*/ 1 w 33"/>
                <a:gd name="T19" fmla="*/ 3 h 39"/>
                <a:gd name="T20" fmla="*/ 1 w 33"/>
                <a:gd name="T21" fmla="*/ 7 h 39"/>
                <a:gd name="T22" fmla="*/ 0 w 33"/>
                <a:gd name="T23" fmla="*/ 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39">
                  <a:moveTo>
                    <a:pt x="0" y="4"/>
                  </a:moveTo>
                  <a:lnTo>
                    <a:pt x="1" y="7"/>
                  </a:lnTo>
                  <a:lnTo>
                    <a:pt x="24" y="39"/>
                  </a:lnTo>
                  <a:lnTo>
                    <a:pt x="33" y="34"/>
                  </a:lnTo>
                  <a:lnTo>
                    <a:pt x="10" y="2"/>
                  </a:lnTo>
                  <a:lnTo>
                    <a:pt x="11" y="4"/>
                  </a:lnTo>
                  <a:lnTo>
                    <a:pt x="10" y="2"/>
                  </a:lnTo>
                  <a:lnTo>
                    <a:pt x="8" y="0"/>
                  </a:lnTo>
                  <a:lnTo>
                    <a:pt x="4" y="0"/>
                  </a:lnTo>
                  <a:lnTo>
                    <a:pt x="1" y="3"/>
                  </a:lnTo>
                  <a:lnTo>
                    <a:pt x="1" y="7"/>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43" name="Freeform 375"/>
            <p:cNvSpPr>
              <a:spLocks/>
            </p:cNvSpPr>
            <p:nvPr/>
          </p:nvSpPr>
          <p:spPr bwMode="auto">
            <a:xfrm>
              <a:off x="3189" y="4101"/>
              <a:ext cx="4" cy="2"/>
            </a:xfrm>
            <a:custGeom>
              <a:avLst/>
              <a:gdLst>
                <a:gd name="T0" fmla="*/ 11 w 11"/>
                <a:gd name="T1" fmla="*/ 6 h 6"/>
                <a:gd name="T2" fmla="*/ 11 w 11"/>
                <a:gd name="T3" fmla="*/ 6 h 6"/>
                <a:gd name="T4" fmla="*/ 11 w 11"/>
                <a:gd name="T5" fmla="*/ 1 h 6"/>
                <a:gd name="T6" fmla="*/ 11 w 11"/>
                <a:gd name="T7" fmla="*/ 0 h 6"/>
                <a:gd name="T8" fmla="*/ 0 w 11"/>
                <a:gd name="T9" fmla="*/ 0 h 6"/>
                <a:gd name="T10" fmla="*/ 0 w 11"/>
                <a:gd name="T11" fmla="*/ 1 h 6"/>
                <a:gd name="T12" fmla="*/ 11 w 11"/>
                <a:gd name="T13" fmla="*/ 1 h 6"/>
                <a:gd name="T14" fmla="*/ 11 w 11"/>
                <a:gd name="T15" fmla="*/ 0 h 6"/>
                <a:gd name="T16" fmla="*/ 0 w 11"/>
                <a:gd name="T17" fmla="*/ 0 h 6"/>
                <a:gd name="T18" fmla="*/ 0 w 11"/>
                <a:gd name="T19" fmla="*/ 1 h 6"/>
                <a:gd name="T20" fmla="*/ 0 w 11"/>
                <a:gd name="T21" fmla="*/ 6 h 6"/>
                <a:gd name="T22" fmla="*/ 0 w 11"/>
                <a:gd name="T23" fmla="*/ 6 h 6"/>
                <a:gd name="T24" fmla="*/ 11 w 11"/>
                <a:gd name="T2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6">
                  <a:moveTo>
                    <a:pt x="11" y="6"/>
                  </a:moveTo>
                  <a:lnTo>
                    <a:pt x="11" y="6"/>
                  </a:lnTo>
                  <a:lnTo>
                    <a:pt x="11" y="1"/>
                  </a:lnTo>
                  <a:lnTo>
                    <a:pt x="11" y="0"/>
                  </a:lnTo>
                  <a:lnTo>
                    <a:pt x="0" y="0"/>
                  </a:lnTo>
                  <a:lnTo>
                    <a:pt x="0" y="1"/>
                  </a:lnTo>
                  <a:lnTo>
                    <a:pt x="11" y="1"/>
                  </a:lnTo>
                  <a:lnTo>
                    <a:pt x="11" y="0"/>
                  </a:lnTo>
                  <a:lnTo>
                    <a:pt x="0" y="0"/>
                  </a:lnTo>
                  <a:lnTo>
                    <a:pt x="0" y="1"/>
                  </a:lnTo>
                  <a:lnTo>
                    <a:pt x="0" y="6"/>
                  </a:lnTo>
                  <a:lnTo>
                    <a:pt x="0" y="6"/>
                  </a:lnTo>
                  <a:lnTo>
                    <a:pt x="11"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44" name="Freeform 376"/>
            <p:cNvSpPr>
              <a:spLocks/>
            </p:cNvSpPr>
            <p:nvPr/>
          </p:nvSpPr>
          <p:spPr bwMode="auto">
            <a:xfrm>
              <a:off x="3182" y="4103"/>
              <a:ext cx="11" cy="8"/>
            </a:xfrm>
            <a:custGeom>
              <a:avLst/>
              <a:gdLst>
                <a:gd name="T0" fmla="*/ 0 w 33"/>
                <a:gd name="T1" fmla="*/ 18 h 23"/>
                <a:gd name="T2" fmla="*/ 10 w 33"/>
                <a:gd name="T3" fmla="*/ 20 h 23"/>
                <a:gd name="T4" fmla="*/ 13 w 33"/>
                <a:gd name="T5" fmla="*/ 18 h 23"/>
                <a:gd name="T6" fmla="*/ 21 w 33"/>
                <a:gd name="T7" fmla="*/ 15 h 23"/>
                <a:gd name="T8" fmla="*/ 27 w 33"/>
                <a:gd name="T9" fmla="*/ 9 h 23"/>
                <a:gd name="T10" fmla="*/ 33 w 33"/>
                <a:gd name="T11" fmla="*/ 0 h 23"/>
                <a:gd name="T12" fmla="*/ 22 w 33"/>
                <a:gd name="T13" fmla="*/ 0 h 23"/>
                <a:gd name="T14" fmla="*/ 21 w 33"/>
                <a:gd name="T15" fmla="*/ 2 h 23"/>
                <a:gd name="T16" fmla="*/ 16 w 33"/>
                <a:gd name="T17" fmla="*/ 6 h 23"/>
                <a:gd name="T18" fmla="*/ 8 w 33"/>
                <a:gd name="T19" fmla="*/ 9 h 23"/>
                <a:gd name="T20" fmla="*/ 1 w 33"/>
                <a:gd name="T21" fmla="*/ 17 h 23"/>
                <a:gd name="T22" fmla="*/ 11 w 33"/>
                <a:gd name="T23" fmla="*/ 18 h 23"/>
                <a:gd name="T24" fmla="*/ 1 w 33"/>
                <a:gd name="T25" fmla="*/ 17 h 23"/>
                <a:gd name="T26" fmla="*/ 2 w 33"/>
                <a:gd name="T27" fmla="*/ 21 h 23"/>
                <a:gd name="T28" fmla="*/ 5 w 33"/>
                <a:gd name="T29" fmla="*/ 23 h 23"/>
                <a:gd name="T30" fmla="*/ 8 w 33"/>
                <a:gd name="T31" fmla="*/ 22 h 23"/>
                <a:gd name="T32" fmla="*/ 10 w 33"/>
                <a:gd name="T33" fmla="*/ 20 h 23"/>
                <a:gd name="T34" fmla="*/ 0 w 33"/>
                <a:gd name="T35"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23">
                  <a:moveTo>
                    <a:pt x="0" y="18"/>
                  </a:moveTo>
                  <a:lnTo>
                    <a:pt x="10" y="20"/>
                  </a:lnTo>
                  <a:lnTo>
                    <a:pt x="13" y="18"/>
                  </a:lnTo>
                  <a:lnTo>
                    <a:pt x="21" y="15"/>
                  </a:lnTo>
                  <a:lnTo>
                    <a:pt x="27" y="9"/>
                  </a:lnTo>
                  <a:lnTo>
                    <a:pt x="33" y="0"/>
                  </a:lnTo>
                  <a:lnTo>
                    <a:pt x="22" y="0"/>
                  </a:lnTo>
                  <a:lnTo>
                    <a:pt x="21" y="2"/>
                  </a:lnTo>
                  <a:lnTo>
                    <a:pt x="16" y="6"/>
                  </a:lnTo>
                  <a:lnTo>
                    <a:pt x="8" y="9"/>
                  </a:lnTo>
                  <a:lnTo>
                    <a:pt x="1" y="17"/>
                  </a:lnTo>
                  <a:lnTo>
                    <a:pt x="11" y="18"/>
                  </a:lnTo>
                  <a:lnTo>
                    <a:pt x="1" y="17"/>
                  </a:lnTo>
                  <a:lnTo>
                    <a:pt x="2" y="21"/>
                  </a:lnTo>
                  <a:lnTo>
                    <a:pt x="5" y="23"/>
                  </a:lnTo>
                  <a:lnTo>
                    <a:pt x="8" y="22"/>
                  </a:lnTo>
                  <a:lnTo>
                    <a:pt x="10" y="20"/>
                  </a:lnTo>
                  <a:lnTo>
                    <a:pt x="0"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45" name="Freeform 377"/>
            <p:cNvSpPr>
              <a:spLocks/>
            </p:cNvSpPr>
            <p:nvPr/>
          </p:nvSpPr>
          <p:spPr bwMode="auto">
            <a:xfrm>
              <a:off x="3176" y="4098"/>
              <a:ext cx="10" cy="11"/>
            </a:xfrm>
            <a:custGeom>
              <a:avLst/>
              <a:gdLst>
                <a:gd name="T0" fmla="*/ 11 w 29"/>
                <a:gd name="T1" fmla="*/ 5 h 32"/>
                <a:gd name="T2" fmla="*/ 1 w 29"/>
                <a:gd name="T3" fmla="*/ 7 h 32"/>
                <a:gd name="T4" fmla="*/ 8 w 29"/>
                <a:gd name="T5" fmla="*/ 16 h 32"/>
                <a:gd name="T6" fmla="*/ 13 w 29"/>
                <a:gd name="T7" fmla="*/ 22 h 32"/>
                <a:gd name="T8" fmla="*/ 17 w 29"/>
                <a:gd name="T9" fmla="*/ 29 h 32"/>
                <a:gd name="T10" fmla="*/ 18 w 29"/>
                <a:gd name="T11" fmla="*/ 32 h 32"/>
                <a:gd name="T12" fmla="*/ 29 w 29"/>
                <a:gd name="T13" fmla="*/ 32 h 32"/>
                <a:gd name="T14" fmla="*/ 26 w 29"/>
                <a:gd name="T15" fmla="*/ 24 h 32"/>
                <a:gd name="T16" fmla="*/ 20 w 29"/>
                <a:gd name="T17" fmla="*/ 17 h 32"/>
                <a:gd name="T18" fmla="*/ 15 w 29"/>
                <a:gd name="T19" fmla="*/ 9 h 32"/>
                <a:gd name="T20" fmla="*/ 10 w 29"/>
                <a:gd name="T21" fmla="*/ 3 h 32"/>
                <a:gd name="T22" fmla="*/ 0 w 29"/>
                <a:gd name="T23" fmla="*/ 5 h 32"/>
                <a:gd name="T24" fmla="*/ 10 w 29"/>
                <a:gd name="T25" fmla="*/ 3 h 32"/>
                <a:gd name="T26" fmla="*/ 8 w 29"/>
                <a:gd name="T27" fmla="*/ 0 h 32"/>
                <a:gd name="T28" fmla="*/ 4 w 29"/>
                <a:gd name="T29" fmla="*/ 0 h 32"/>
                <a:gd name="T30" fmla="*/ 1 w 29"/>
                <a:gd name="T31" fmla="*/ 4 h 32"/>
                <a:gd name="T32" fmla="*/ 1 w 29"/>
                <a:gd name="T33" fmla="*/ 7 h 32"/>
                <a:gd name="T34" fmla="*/ 11 w 29"/>
                <a:gd name="T35" fmla="*/ 5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32">
                  <a:moveTo>
                    <a:pt x="11" y="5"/>
                  </a:moveTo>
                  <a:lnTo>
                    <a:pt x="1" y="7"/>
                  </a:lnTo>
                  <a:lnTo>
                    <a:pt x="8" y="16"/>
                  </a:lnTo>
                  <a:lnTo>
                    <a:pt x="13" y="22"/>
                  </a:lnTo>
                  <a:lnTo>
                    <a:pt x="17" y="29"/>
                  </a:lnTo>
                  <a:lnTo>
                    <a:pt x="18" y="32"/>
                  </a:lnTo>
                  <a:lnTo>
                    <a:pt x="29" y="32"/>
                  </a:lnTo>
                  <a:lnTo>
                    <a:pt x="26" y="24"/>
                  </a:lnTo>
                  <a:lnTo>
                    <a:pt x="20" y="17"/>
                  </a:lnTo>
                  <a:lnTo>
                    <a:pt x="15" y="9"/>
                  </a:lnTo>
                  <a:lnTo>
                    <a:pt x="10" y="3"/>
                  </a:lnTo>
                  <a:lnTo>
                    <a:pt x="0" y="5"/>
                  </a:lnTo>
                  <a:lnTo>
                    <a:pt x="10" y="3"/>
                  </a:lnTo>
                  <a:lnTo>
                    <a:pt x="8" y="0"/>
                  </a:lnTo>
                  <a:lnTo>
                    <a:pt x="4" y="0"/>
                  </a:lnTo>
                  <a:lnTo>
                    <a:pt x="1" y="4"/>
                  </a:lnTo>
                  <a:lnTo>
                    <a:pt x="1" y="7"/>
                  </a:lnTo>
                  <a:lnTo>
                    <a:pt x="11"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46" name="Freeform 378"/>
            <p:cNvSpPr>
              <a:spLocks/>
            </p:cNvSpPr>
            <p:nvPr/>
          </p:nvSpPr>
          <p:spPr bwMode="auto">
            <a:xfrm>
              <a:off x="3171" y="4100"/>
              <a:ext cx="9" cy="6"/>
            </a:xfrm>
            <a:custGeom>
              <a:avLst/>
              <a:gdLst>
                <a:gd name="T0" fmla="*/ 11 w 26"/>
                <a:gd name="T1" fmla="*/ 12 h 17"/>
                <a:gd name="T2" fmla="*/ 5 w 26"/>
                <a:gd name="T3" fmla="*/ 17 h 17"/>
                <a:gd name="T4" fmla="*/ 12 w 26"/>
                <a:gd name="T5" fmla="*/ 16 h 17"/>
                <a:gd name="T6" fmla="*/ 18 w 26"/>
                <a:gd name="T7" fmla="*/ 14 h 17"/>
                <a:gd name="T8" fmla="*/ 24 w 26"/>
                <a:gd name="T9" fmla="*/ 8 h 17"/>
                <a:gd name="T10" fmla="*/ 26 w 26"/>
                <a:gd name="T11" fmla="*/ 0 h 17"/>
                <a:gd name="T12" fmla="*/ 15 w 26"/>
                <a:gd name="T13" fmla="*/ 0 h 17"/>
                <a:gd name="T14" fmla="*/ 15 w 26"/>
                <a:gd name="T15" fmla="*/ 3 h 17"/>
                <a:gd name="T16" fmla="*/ 14 w 26"/>
                <a:gd name="T17" fmla="*/ 4 h 17"/>
                <a:gd name="T18" fmla="*/ 10 w 26"/>
                <a:gd name="T19" fmla="*/ 7 h 17"/>
                <a:gd name="T20" fmla="*/ 5 w 26"/>
                <a:gd name="T21" fmla="*/ 8 h 17"/>
                <a:gd name="T22" fmla="*/ 0 w 26"/>
                <a:gd name="T23" fmla="*/ 12 h 17"/>
                <a:gd name="T24" fmla="*/ 5 w 26"/>
                <a:gd name="T25" fmla="*/ 8 h 17"/>
                <a:gd name="T26" fmla="*/ 2 w 26"/>
                <a:gd name="T27" fmla="*/ 9 h 17"/>
                <a:gd name="T28" fmla="*/ 1 w 26"/>
                <a:gd name="T29" fmla="*/ 12 h 17"/>
                <a:gd name="T30" fmla="*/ 2 w 26"/>
                <a:gd name="T31" fmla="*/ 16 h 17"/>
                <a:gd name="T32" fmla="*/ 5 w 26"/>
                <a:gd name="T33" fmla="*/ 17 h 17"/>
                <a:gd name="T34" fmla="*/ 11 w 26"/>
                <a:gd name="T35"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7">
                  <a:moveTo>
                    <a:pt x="11" y="12"/>
                  </a:moveTo>
                  <a:lnTo>
                    <a:pt x="5" y="17"/>
                  </a:lnTo>
                  <a:lnTo>
                    <a:pt x="12" y="16"/>
                  </a:lnTo>
                  <a:lnTo>
                    <a:pt x="18" y="14"/>
                  </a:lnTo>
                  <a:lnTo>
                    <a:pt x="24" y="8"/>
                  </a:lnTo>
                  <a:lnTo>
                    <a:pt x="26" y="0"/>
                  </a:lnTo>
                  <a:lnTo>
                    <a:pt x="15" y="0"/>
                  </a:lnTo>
                  <a:lnTo>
                    <a:pt x="15" y="3"/>
                  </a:lnTo>
                  <a:lnTo>
                    <a:pt x="14" y="4"/>
                  </a:lnTo>
                  <a:lnTo>
                    <a:pt x="10" y="7"/>
                  </a:lnTo>
                  <a:lnTo>
                    <a:pt x="5" y="8"/>
                  </a:lnTo>
                  <a:lnTo>
                    <a:pt x="0" y="12"/>
                  </a:lnTo>
                  <a:lnTo>
                    <a:pt x="5" y="8"/>
                  </a:lnTo>
                  <a:lnTo>
                    <a:pt x="2" y="9"/>
                  </a:lnTo>
                  <a:lnTo>
                    <a:pt x="1" y="12"/>
                  </a:lnTo>
                  <a:lnTo>
                    <a:pt x="2" y="16"/>
                  </a:lnTo>
                  <a:lnTo>
                    <a:pt x="5" y="17"/>
                  </a:lnTo>
                  <a:lnTo>
                    <a:pt x="11"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47" name="Freeform 379"/>
            <p:cNvSpPr>
              <a:spLocks/>
            </p:cNvSpPr>
            <p:nvPr/>
          </p:nvSpPr>
          <p:spPr bwMode="auto">
            <a:xfrm>
              <a:off x="3166" y="4104"/>
              <a:ext cx="9" cy="8"/>
            </a:xfrm>
            <a:custGeom>
              <a:avLst/>
              <a:gdLst>
                <a:gd name="T0" fmla="*/ 0 w 26"/>
                <a:gd name="T1" fmla="*/ 5 h 25"/>
                <a:gd name="T2" fmla="*/ 0 w 26"/>
                <a:gd name="T3" fmla="*/ 5 h 25"/>
                <a:gd name="T4" fmla="*/ 1 w 26"/>
                <a:gd name="T5" fmla="*/ 20 h 25"/>
                <a:gd name="T6" fmla="*/ 12 w 26"/>
                <a:gd name="T7" fmla="*/ 25 h 25"/>
                <a:gd name="T8" fmla="*/ 23 w 26"/>
                <a:gd name="T9" fmla="*/ 17 h 25"/>
                <a:gd name="T10" fmla="*/ 26 w 26"/>
                <a:gd name="T11" fmla="*/ 0 h 25"/>
                <a:gd name="T12" fmla="*/ 15 w 26"/>
                <a:gd name="T13" fmla="*/ 0 h 25"/>
                <a:gd name="T14" fmla="*/ 14 w 26"/>
                <a:gd name="T15" fmla="*/ 12 h 25"/>
                <a:gd name="T16" fmla="*/ 10 w 26"/>
                <a:gd name="T17" fmla="*/ 15 h 25"/>
                <a:gd name="T18" fmla="*/ 10 w 26"/>
                <a:gd name="T19" fmla="*/ 15 h 25"/>
                <a:gd name="T20" fmla="*/ 9 w 26"/>
                <a:gd name="T21" fmla="*/ 5 h 25"/>
                <a:gd name="T22" fmla="*/ 9 w 26"/>
                <a:gd name="T23" fmla="*/ 5 h 25"/>
                <a:gd name="T24" fmla="*/ 0 w 26"/>
                <a:gd name="T25" fmla="*/ 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25">
                  <a:moveTo>
                    <a:pt x="0" y="5"/>
                  </a:moveTo>
                  <a:lnTo>
                    <a:pt x="0" y="5"/>
                  </a:lnTo>
                  <a:lnTo>
                    <a:pt x="1" y="20"/>
                  </a:lnTo>
                  <a:lnTo>
                    <a:pt x="12" y="25"/>
                  </a:lnTo>
                  <a:lnTo>
                    <a:pt x="23" y="17"/>
                  </a:lnTo>
                  <a:lnTo>
                    <a:pt x="26" y="0"/>
                  </a:lnTo>
                  <a:lnTo>
                    <a:pt x="15" y="0"/>
                  </a:lnTo>
                  <a:lnTo>
                    <a:pt x="14" y="12"/>
                  </a:lnTo>
                  <a:lnTo>
                    <a:pt x="10" y="15"/>
                  </a:lnTo>
                  <a:lnTo>
                    <a:pt x="10" y="15"/>
                  </a:lnTo>
                  <a:lnTo>
                    <a:pt x="9" y="5"/>
                  </a:lnTo>
                  <a:lnTo>
                    <a:pt x="9" y="5"/>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48" name="Freeform 380"/>
            <p:cNvSpPr>
              <a:spLocks/>
            </p:cNvSpPr>
            <p:nvPr/>
          </p:nvSpPr>
          <p:spPr bwMode="auto">
            <a:xfrm>
              <a:off x="3155" y="4075"/>
              <a:ext cx="14" cy="31"/>
            </a:xfrm>
            <a:custGeom>
              <a:avLst/>
              <a:gdLst>
                <a:gd name="T0" fmla="*/ 9 w 41"/>
                <a:gd name="T1" fmla="*/ 3 h 93"/>
                <a:gd name="T2" fmla="*/ 1 w 41"/>
                <a:gd name="T3" fmla="*/ 8 h 93"/>
                <a:gd name="T4" fmla="*/ 15 w 41"/>
                <a:gd name="T5" fmla="*/ 27 h 93"/>
                <a:gd name="T6" fmla="*/ 25 w 41"/>
                <a:gd name="T7" fmla="*/ 50 h 93"/>
                <a:gd name="T8" fmla="*/ 31 w 41"/>
                <a:gd name="T9" fmla="*/ 74 h 93"/>
                <a:gd name="T10" fmla="*/ 32 w 41"/>
                <a:gd name="T11" fmla="*/ 93 h 93"/>
                <a:gd name="T12" fmla="*/ 41 w 41"/>
                <a:gd name="T13" fmla="*/ 93 h 93"/>
                <a:gd name="T14" fmla="*/ 40 w 41"/>
                <a:gd name="T15" fmla="*/ 74 h 93"/>
                <a:gd name="T16" fmla="*/ 34 w 41"/>
                <a:gd name="T17" fmla="*/ 47 h 93"/>
                <a:gd name="T18" fmla="*/ 24 w 41"/>
                <a:gd name="T19" fmla="*/ 22 h 93"/>
                <a:gd name="T20" fmla="*/ 8 w 41"/>
                <a:gd name="T21" fmla="*/ 1 h 93"/>
                <a:gd name="T22" fmla="*/ 0 w 41"/>
                <a:gd name="T23" fmla="*/ 7 h 93"/>
                <a:gd name="T24" fmla="*/ 8 w 41"/>
                <a:gd name="T25" fmla="*/ 1 h 93"/>
                <a:gd name="T26" fmla="*/ 4 w 41"/>
                <a:gd name="T27" fmla="*/ 0 h 93"/>
                <a:gd name="T28" fmla="*/ 1 w 41"/>
                <a:gd name="T29" fmla="*/ 1 h 93"/>
                <a:gd name="T30" fmla="*/ 0 w 41"/>
                <a:gd name="T31" fmla="*/ 5 h 93"/>
                <a:gd name="T32" fmla="*/ 1 w 41"/>
                <a:gd name="T33" fmla="*/ 8 h 93"/>
                <a:gd name="T34" fmla="*/ 9 w 41"/>
                <a:gd name="T35" fmla="*/ 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 h="93">
                  <a:moveTo>
                    <a:pt x="9" y="3"/>
                  </a:moveTo>
                  <a:lnTo>
                    <a:pt x="1" y="8"/>
                  </a:lnTo>
                  <a:lnTo>
                    <a:pt x="15" y="27"/>
                  </a:lnTo>
                  <a:lnTo>
                    <a:pt x="25" y="50"/>
                  </a:lnTo>
                  <a:lnTo>
                    <a:pt x="31" y="74"/>
                  </a:lnTo>
                  <a:lnTo>
                    <a:pt x="32" y="93"/>
                  </a:lnTo>
                  <a:lnTo>
                    <a:pt x="41" y="93"/>
                  </a:lnTo>
                  <a:lnTo>
                    <a:pt x="40" y="74"/>
                  </a:lnTo>
                  <a:lnTo>
                    <a:pt x="34" y="47"/>
                  </a:lnTo>
                  <a:lnTo>
                    <a:pt x="24" y="22"/>
                  </a:lnTo>
                  <a:lnTo>
                    <a:pt x="8" y="1"/>
                  </a:lnTo>
                  <a:lnTo>
                    <a:pt x="0" y="7"/>
                  </a:lnTo>
                  <a:lnTo>
                    <a:pt x="8" y="1"/>
                  </a:lnTo>
                  <a:lnTo>
                    <a:pt x="4" y="0"/>
                  </a:lnTo>
                  <a:lnTo>
                    <a:pt x="1" y="1"/>
                  </a:lnTo>
                  <a:lnTo>
                    <a:pt x="0" y="5"/>
                  </a:lnTo>
                  <a:lnTo>
                    <a:pt x="1" y="8"/>
                  </a:lnTo>
                  <a:lnTo>
                    <a:pt x="9"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49" name="Freeform 381"/>
            <p:cNvSpPr>
              <a:spLocks/>
            </p:cNvSpPr>
            <p:nvPr/>
          </p:nvSpPr>
          <p:spPr bwMode="auto">
            <a:xfrm>
              <a:off x="3155" y="4076"/>
              <a:ext cx="6" cy="27"/>
            </a:xfrm>
            <a:custGeom>
              <a:avLst/>
              <a:gdLst>
                <a:gd name="T0" fmla="*/ 15 w 16"/>
                <a:gd name="T1" fmla="*/ 81 h 81"/>
                <a:gd name="T2" fmla="*/ 15 w 16"/>
                <a:gd name="T3" fmla="*/ 81 h 81"/>
                <a:gd name="T4" fmla="*/ 15 w 16"/>
                <a:gd name="T5" fmla="*/ 67 h 81"/>
                <a:gd name="T6" fmla="*/ 16 w 16"/>
                <a:gd name="T7" fmla="*/ 44 h 81"/>
                <a:gd name="T8" fmla="*/ 14 w 16"/>
                <a:gd name="T9" fmla="*/ 19 h 81"/>
                <a:gd name="T10" fmla="*/ 9 w 16"/>
                <a:gd name="T11" fmla="*/ 0 h 81"/>
                <a:gd name="T12" fmla="*/ 0 w 16"/>
                <a:gd name="T13" fmla="*/ 4 h 81"/>
                <a:gd name="T14" fmla="*/ 4 w 16"/>
                <a:gd name="T15" fmla="*/ 19 h 81"/>
                <a:gd name="T16" fmla="*/ 4 w 16"/>
                <a:gd name="T17" fmla="*/ 44 h 81"/>
                <a:gd name="T18" fmla="*/ 3 w 16"/>
                <a:gd name="T19" fmla="*/ 67 h 81"/>
                <a:gd name="T20" fmla="*/ 3 w 16"/>
                <a:gd name="T21" fmla="*/ 81 h 81"/>
                <a:gd name="T22" fmla="*/ 3 w 16"/>
                <a:gd name="T23" fmla="*/ 81 h 81"/>
                <a:gd name="T24" fmla="*/ 15 w 16"/>
                <a:gd name="T25"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81">
                  <a:moveTo>
                    <a:pt x="15" y="81"/>
                  </a:moveTo>
                  <a:lnTo>
                    <a:pt x="15" y="81"/>
                  </a:lnTo>
                  <a:lnTo>
                    <a:pt x="15" y="67"/>
                  </a:lnTo>
                  <a:lnTo>
                    <a:pt x="16" y="44"/>
                  </a:lnTo>
                  <a:lnTo>
                    <a:pt x="14" y="19"/>
                  </a:lnTo>
                  <a:lnTo>
                    <a:pt x="9" y="0"/>
                  </a:lnTo>
                  <a:lnTo>
                    <a:pt x="0" y="4"/>
                  </a:lnTo>
                  <a:lnTo>
                    <a:pt x="4" y="19"/>
                  </a:lnTo>
                  <a:lnTo>
                    <a:pt x="4" y="44"/>
                  </a:lnTo>
                  <a:lnTo>
                    <a:pt x="3" y="67"/>
                  </a:lnTo>
                  <a:lnTo>
                    <a:pt x="3" y="81"/>
                  </a:lnTo>
                  <a:lnTo>
                    <a:pt x="3" y="81"/>
                  </a:lnTo>
                  <a:lnTo>
                    <a:pt x="15" y="8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50" name="Freeform 382"/>
            <p:cNvSpPr>
              <a:spLocks/>
            </p:cNvSpPr>
            <p:nvPr/>
          </p:nvSpPr>
          <p:spPr bwMode="auto">
            <a:xfrm>
              <a:off x="3148" y="4103"/>
              <a:ext cx="12" cy="6"/>
            </a:xfrm>
            <a:custGeom>
              <a:avLst/>
              <a:gdLst>
                <a:gd name="T0" fmla="*/ 0 w 37"/>
                <a:gd name="T1" fmla="*/ 10 h 18"/>
                <a:gd name="T2" fmla="*/ 5 w 37"/>
                <a:gd name="T3" fmla="*/ 18 h 18"/>
                <a:gd name="T4" fmla="*/ 16 w 37"/>
                <a:gd name="T5" fmla="*/ 16 h 18"/>
                <a:gd name="T6" fmla="*/ 25 w 37"/>
                <a:gd name="T7" fmla="*/ 12 h 18"/>
                <a:gd name="T8" fmla="*/ 32 w 37"/>
                <a:gd name="T9" fmla="*/ 8 h 18"/>
                <a:gd name="T10" fmla="*/ 37 w 37"/>
                <a:gd name="T11" fmla="*/ 0 h 18"/>
                <a:gd name="T12" fmla="*/ 25 w 37"/>
                <a:gd name="T13" fmla="*/ 0 h 18"/>
                <a:gd name="T14" fmla="*/ 25 w 37"/>
                <a:gd name="T15" fmla="*/ 1 h 18"/>
                <a:gd name="T16" fmla="*/ 21 w 37"/>
                <a:gd name="T17" fmla="*/ 3 h 18"/>
                <a:gd name="T18" fmla="*/ 14 w 37"/>
                <a:gd name="T19" fmla="*/ 7 h 18"/>
                <a:gd name="T20" fmla="*/ 5 w 37"/>
                <a:gd name="T21" fmla="*/ 7 h 18"/>
                <a:gd name="T22" fmla="*/ 9 w 37"/>
                <a:gd name="T23" fmla="*/ 15 h 18"/>
                <a:gd name="T24" fmla="*/ 5 w 37"/>
                <a:gd name="T25" fmla="*/ 7 h 18"/>
                <a:gd name="T26" fmla="*/ 1 w 37"/>
                <a:gd name="T27" fmla="*/ 9 h 18"/>
                <a:gd name="T28" fmla="*/ 0 w 37"/>
                <a:gd name="T29" fmla="*/ 12 h 18"/>
                <a:gd name="T30" fmla="*/ 1 w 37"/>
                <a:gd name="T31" fmla="*/ 16 h 18"/>
                <a:gd name="T32" fmla="*/ 5 w 37"/>
                <a:gd name="T33" fmla="*/ 18 h 18"/>
                <a:gd name="T34" fmla="*/ 0 w 37"/>
                <a:gd name="T35" fmla="*/ 1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18">
                  <a:moveTo>
                    <a:pt x="0" y="10"/>
                  </a:moveTo>
                  <a:lnTo>
                    <a:pt x="5" y="18"/>
                  </a:lnTo>
                  <a:lnTo>
                    <a:pt x="16" y="16"/>
                  </a:lnTo>
                  <a:lnTo>
                    <a:pt x="25" y="12"/>
                  </a:lnTo>
                  <a:lnTo>
                    <a:pt x="32" y="8"/>
                  </a:lnTo>
                  <a:lnTo>
                    <a:pt x="37" y="0"/>
                  </a:lnTo>
                  <a:lnTo>
                    <a:pt x="25" y="0"/>
                  </a:lnTo>
                  <a:lnTo>
                    <a:pt x="25" y="1"/>
                  </a:lnTo>
                  <a:lnTo>
                    <a:pt x="21" y="3"/>
                  </a:lnTo>
                  <a:lnTo>
                    <a:pt x="14" y="7"/>
                  </a:lnTo>
                  <a:lnTo>
                    <a:pt x="5" y="7"/>
                  </a:lnTo>
                  <a:lnTo>
                    <a:pt x="9" y="15"/>
                  </a:lnTo>
                  <a:lnTo>
                    <a:pt x="5" y="7"/>
                  </a:lnTo>
                  <a:lnTo>
                    <a:pt x="1" y="9"/>
                  </a:lnTo>
                  <a:lnTo>
                    <a:pt x="0" y="12"/>
                  </a:lnTo>
                  <a:lnTo>
                    <a:pt x="1" y="16"/>
                  </a:lnTo>
                  <a:lnTo>
                    <a:pt x="5" y="18"/>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51" name="Freeform 383"/>
            <p:cNvSpPr>
              <a:spLocks/>
            </p:cNvSpPr>
            <p:nvPr/>
          </p:nvSpPr>
          <p:spPr bwMode="auto">
            <a:xfrm>
              <a:off x="3146" y="4098"/>
              <a:ext cx="6" cy="10"/>
            </a:xfrm>
            <a:custGeom>
              <a:avLst/>
              <a:gdLst>
                <a:gd name="T0" fmla="*/ 0 w 19"/>
                <a:gd name="T1" fmla="*/ 9 h 28"/>
                <a:gd name="T2" fmla="*/ 0 w 19"/>
                <a:gd name="T3" fmla="*/ 9 h 28"/>
                <a:gd name="T4" fmla="*/ 8 w 19"/>
                <a:gd name="T5" fmla="*/ 11 h 28"/>
                <a:gd name="T6" fmla="*/ 9 w 19"/>
                <a:gd name="T7" fmla="*/ 14 h 28"/>
                <a:gd name="T8" fmla="*/ 9 w 19"/>
                <a:gd name="T9" fmla="*/ 20 h 28"/>
                <a:gd name="T10" fmla="*/ 7 w 19"/>
                <a:gd name="T11" fmla="*/ 23 h 28"/>
                <a:gd name="T12" fmla="*/ 16 w 19"/>
                <a:gd name="T13" fmla="*/ 28 h 28"/>
                <a:gd name="T14" fmla="*/ 19 w 19"/>
                <a:gd name="T15" fmla="*/ 20 h 28"/>
                <a:gd name="T16" fmla="*/ 19 w 19"/>
                <a:gd name="T17" fmla="*/ 12 h 28"/>
                <a:gd name="T18" fmla="*/ 13 w 19"/>
                <a:gd name="T19" fmla="*/ 1 h 28"/>
                <a:gd name="T20" fmla="*/ 0 w 19"/>
                <a:gd name="T21" fmla="*/ 0 h 28"/>
                <a:gd name="T22" fmla="*/ 0 w 19"/>
                <a:gd name="T23" fmla="*/ 0 h 28"/>
                <a:gd name="T24" fmla="*/ 0 w 19"/>
                <a:gd name="T25" fmla="*/ 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28">
                  <a:moveTo>
                    <a:pt x="0" y="9"/>
                  </a:moveTo>
                  <a:lnTo>
                    <a:pt x="0" y="9"/>
                  </a:lnTo>
                  <a:lnTo>
                    <a:pt x="8" y="11"/>
                  </a:lnTo>
                  <a:lnTo>
                    <a:pt x="9" y="14"/>
                  </a:lnTo>
                  <a:lnTo>
                    <a:pt x="9" y="20"/>
                  </a:lnTo>
                  <a:lnTo>
                    <a:pt x="7" y="23"/>
                  </a:lnTo>
                  <a:lnTo>
                    <a:pt x="16" y="28"/>
                  </a:lnTo>
                  <a:lnTo>
                    <a:pt x="19" y="20"/>
                  </a:lnTo>
                  <a:lnTo>
                    <a:pt x="19" y="12"/>
                  </a:lnTo>
                  <a:lnTo>
                    <a:pt x="13" y="1"/>
                  </a:lnTo>
                  <a:lnTo>
                    <a:pt x="0" y="0"/>
                  </a:lnTo>
                  <a:lnTo>
                    <a:pt x="0"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52" name="Freeform 384"/>
            <p:cNvSpPr>
              <a:spLocks/>
            </p:cNvSpPr>
            <p:nvPr/>
          </p:nvSpPr>
          <p:spPr bwMode="auto">
            <a:xfrm>
              <a:off x="3120" y="4085"/>
              <a:ext cx="26" cy="16"/>
            </a:xfrm>
            <a:custGeom>
              <a:avLst/>
              <a:gdLst>
                <a:gd name="T0" fmla="*/ 8 w 78"/>
                <a:gd name="T1" fmla="*/ 8 h 49"/>
                <a:gd name="T2" fmla="*/ 0 w 78"/>
                <a:gd name="T3" fmla="*/ 5 h 49"/>
                <a:gd name="T4" fmla="*/ 4 w 78"/>
                <a:gd name="T5" fmla="*/ 16 h 49"/>
                <a:gd name="T6" fmla="*/ 12 w 78"/>
                <a:gd name="T7" fmla="*/ 25 h 49"/>
                <a:gd name="T8" fmla="*/ 22 w 78"/>
                <a:gd name="T9" fmla="*/ 33 h 49"/>
                <a:gd name="T10" fmla="*/ 35 w 78"/>
                <a:gd name="T11" fmla="*/ 39 h 49"/>
                <a:gd name="T12" fmla="*/ 47 w 78"/>
                <a:gd name="T13" fmla="*/ 44 h 49"/>
                <a:gd name="T14" fmla="*/ 59 w 78"/>
                <a:gd name="T15" fmla="*/ 47 h 49"/>
                <a:gd name="T16" fmla="*/ 70 w 78"/>
                <a:gd name="T17" fmla="*/ 49 h 49"/>
                <a:gd name="T18" fmla="*/ 78 w 78"/>
                <a:gd name="T19" fmla="*/ 49 h 49"/>
                <a:gd name="T20" fmla="*/ 78 w 78"/>
                <a:gd name="T21" fmla="*/ 40 h 49"/>
                <a:gd name="T22" fmla="*/ 70 w 78"/>
                <a:gd name="T23" fmla="*/ 40 h 49"/>
                <a:gd name="T24" fmla="*/ 61 w 78"/>
                <a:gd name="T25" fmla="*/ 38 h 49"/>
                <a:gd name="T26" fmla="*/ 50 w 78"/>
                <a:gd name="T27" fmla="*/ 35 h 49"/>
                <a:gd name="T28" fmla="*/ 37 w 78"/>
                <a:gd name="T29" fmla="*/ 30 h 49"/>
                <a:gd name="T30" fmla="*/ 27 w 78"/>
                <a:gd name="T31" fmla="*/ 24 h 49"/>
                <a:gd name="T32" fmla="*/ 19 w 78"/>
                <a:gd name="T33" fmla="*/ 19 h 49"/>
                <a:gd name="T34" fmla="*/ 13 w 78"/>
                <a:gd name="T35" fmla="*/ 12 h 49"/>
                <a:gd name="T36" fmla="*/ 10 w 78"/>
                <a:gd name="T37" fmla="*/ 5 h 49"/>
                <a:gd name="T38" fmla="*/ 2 w 78"/>
                <a:gd name="T39" fmla="*/ 1 h 49"/>
                <a:gd name="T40" fmla="*/ 10 w 78"/>
                <a:gd name="T41" fmla="*/ 5 h 49"/>
                <a:gd name="T42" fmla="*/ 8 w 78"/>
                <a:gd name="T43" fmla="*/ 1 h 49"/>
                <a:gd name="T44" fmla="*/ 5 w 78"/>
                <a:gd name="T45" fmla="*/ 0 h 49"/>
                <a:gd name="T46" fmla="*/ 2 w 78"/>
                <a:gd name="T47" fmla="*/ 1 h 49"/>
                <a:gd name="T48" fmla="*/ 0 w 78"/>
                <a:gd name="T49" fmla="*/ 5 h 49"/>
                <a:gd name="T50" fmla="*/ 8 w 78"/>
                <a:gd name="T51" fmla="*/ 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8" h="49">
                  <a:moveTo>
                    <a:pt x="8" y="8"/>
                  </a:moveTo>
                  <a:lnTo>
                    <a:pt x="0" y="5"/>
                  </a:lnTo>
                  <a:lnTo>
                    <a:pt x="4" y="16"/>
                  </a:lnTo>
                  <a:lnTo>
                    <a:pt x="12" y="25"/>
                  </a:lnTo>
                  <a:lnTo>
                    <a:pt x="22" y="33"/>
                  </a:lnTo>
                  <a:lnTo>
                    <a:pt x="35" y="39"/>
                  </a:lnTo>
                  <a:lnTo>
                    <a:pt x="47" y="44"/>
                  </a:lnTo>
                  <a:lnTo>
                    <a:pt x="59" y="47"/>
                  </a:lnTo>
                  <a:lnTo>
                    <a:pt x="70" y="49"/>
                  </a:lnTo>
                  <a:lnTo>
                    <a:pt x="78" y="49"/>
                  </a:lnTo>
                  <a:lnTo>
                    <a:pt x="78" y="40"/>
                  </a:lnTo>
                  <a:lnTo>
                    <a:pt x="70" y="40"/>
                  </a:lnTo>
                  <a:lnTo>
                    <a:pt x="61" y="38"/>
                  </a:lnTo>
                  <a:lnTo>
                    <a:pt x="50" y="35"/>
                  </a:lnTo>
                  <a:lnTo>
                    <a:pt x="37" y="30"/>
                  </a:lnTo>
                  <a:lnTo>
                    <a:pt x="27" y="24"/>
                  </a:lnTo>
                  <a:lnTo>
                    <a:pt x="19" y="19"/>
                  </a:lnTo>
                  <a:lnTo>
                    <a:pt x="13" y="12"/>
                  </a:lnTo>
                  <a:lnTo>
                    <a:pt x="10" y="5"/>
                  </a:lnTo>
                  <a:lnTo>
                    <a:pt x="2" y="1"/>
                  </a:lnTo>
                  <a:lnTo>
                    <a:pt x="10" y="5"/>
                  </a:lnTo>
                  <a:lnTo>
                    <a:pt x="8" y="1"/>
                  </a:lnTo>
                  <a:lnTo>
                    <a:pt x="5" y="0"/>
                  </a:lnTo>
                  <a:lnTo>
                    <a:pt x="2" y="1"/>
                  </a:lnTo>
                  <a:lnTo>
                    <a:pt x="0" y="5"/>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53" name="Freeform 385"/>
            <p:cNvSpPr>
              <a:spLocks/>
            </p:cNvSpPr>
            <p:nvPr/>
          </p:nvSpPr>
          <p:spPr bwMode="auto">
            <a:xfrm>
              <a:off x="3116" y="4085"/>
              <a:ext cx="6" cy="15"/>
            </a:xfrm>
            <a:custGeom>
              <a:avLst/>
              <a:gdLst>
                <a:gd name="T0" fmla="*/ 0 w 18"/>
                <a:gd name="T1" fmla="*/ 40 h 44"/>
                <a:gd name="T2" fmla="*/ 9 w 18"/>
                <a:gd name="T3" fmla="*/ 40 h 44"/>
                <a:gd name="T4" fmla="*/ 12 w 18"/>
                <a:gd name="T5" fmla="*/ 29 h 44"/>
                <a:gd name="T6" fmla="*/ 13 w 18"/>
                <a:gd name="T7" fmla="*/ 20 h 44"/>
                <a:gd name="T8" fmla="*/ 15 w 18"/>
                <a:gd name="T9" fmla="*/ 12 h 44"/>
                <a:gd name="T10" fmla="*/ 18 w 18"/>
                <a:gd name="T11" fmla="*/ 7 h 44"/>
                <a:gd name="T12" fmla="*/ 12 w 18"/>
                <a:gd name="T13" fmla="*/ 0 h 44"/>
                <a:gd name="T14" fmla="*/ 6 w 18"/>
                <a:gd name="T15" fmla="*/ 10 h 44"/>
                <a:gd name="T16" fmla="*/ 4 w 18"/>
                <a:gd name="T17" fmla="*/ 20 h 44"/>
                <a:gd name="T18" fmla="*/ 2 w 18"/>
                <a:gd name="T19" fmla="*/ 29 h 44"/>
                <a:gd name="T20" fmla="*/ 0 w 18"/>
                <a:gd name="T21" fmla="*/ 38 h 44"/>
                <a:gd name="T22" fmla="*/ 9 w 18"/>
                <a:gd name="T23" fmla="*/ 38 h 44"/>
                <a:gd name="T24" fmla="*/ 0 w 18"/>
                <a:gd name="T25" fmla="*/ 38 h 44"/>
                <a:gd name="T26" fmla="*/ 1 w 18"/>
                <a:gd name="T27" fmla="*/ 42 h 44"/>
                <a:gd name="T28" fmla="*/ 4 w 18"/>
                <a:gd name="T29" fmla="*/ 44 h 44"/>
                <a:gd name="T30" fmla="*/ 7 w 18"/>
                <a:gd name="T31" fmla="*/ 43 h 44"/>
                <a:gd name="T32" fmla="*/ 9 w 18"/>
                <a:gd name="T33" fmla="*/ 40 h 44"/>
                <a:gd name="T34" fmla="*/ 0 w 18"/>
                <a:gd name="T35" fmla="*/ 4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44">
                  <a:moveTo>
                    <a:pt x="0" y="40"/>
                  </a:moveTo>
                  <a:lnTo>
                    <a:pt x="9" y="40"/>
                  </a:lnTo>
                  <a:lnTo>
                    <a:pt x="12" y="29"/>
                  </a:lnTo>
                  <a:lnTo>
                    <a:pt x="13" y="20"/>
                  </a:lnTo>
                  <a:lnTo>
                    <a:pt x="15" y="12"/>
                  </a:lnTo>
                  <a:lnTo>
                    <a:pt x="18" y="7"/>
                  </a:lnTo>
                  <a:lnTo>
                    <a:pt x="12" y="0"/>
                  </a:lnTo>
                  <a:lnTo>
                    <a:pt x="6" y="10"/>
                  </a:lnTo>
                  <a:lnTo>
                    <a:pt x="4" y="20"/>
                  </a:lnTo>
                  <a:lnTo>
                    <a:pt x="2" y="29"/>
                  </a:lnTo>
                  <a:lnTo>
                    <a:pt x="0" y="38"/>
                  </a:lnTo>
                  <a:lnTo>
                    <a:pt x="9" y="38"/>
                  </a:lnTo>
                  <a:lnTo>
                    <a:pt x="0" y="38"/>
                  </a:lnTo>
                  <a:lnTo>
                    <a:pt x="1" y="42"/>
                  </a:lnTo>
                  <a:lnTo>
                    <a:pt x="4" y="44"/>
                  </a:lnTo>
                  <a:lnTo>
                    <a:pt x="7" y="43"/>
                  </a:lnTo>
                  <a:lnTo>
                    <a:pt x="9" y="40"/>
                  </a:lnTo>
                  <a:lnTo>
                    <a:pt x="0" y="4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54" name="Freeform 386"/>
            <p:cNvSpPr>
              <a:spLocks/>
            </p:cNvSpPr>
            <p:nvPr/>
          </p:nvSpPr>
          <p:spPr bwMode="auto">
            <a:xfrm>
              <a:off x="3100" y="4089"/>
              <a:ext cx="19" cy="10"/>
            </a:xfrm>
            <a:custGeom>
              <a:avLst/>
              <a:gdLst>
                <a:gd name="T0" fmla="*/ 0 w 58"/>
                <a:gd name="T1" fmla="*/ 17 h 28"/>
                <a:gd name="T2" fmla="*/ 9 w 58"/>
                <a:gd name="T3" fmla="*/ 20 h 28"/>
                <a:gd name="T4" fmla="*/ 14 w 58"/>
                <a:gd name="T5" fmla="*/ 17 h 28"/>
                <a:gd name="T6" fmla="*/ 20 w 58"/>
                <a:gd name="T7" fmla="*/ 14 h 28"/>
                <a:gd name="T8" fmla="*/ 25 w 58"/>
                <a:gd name="T9" fmla="*/ 11 h 28"/>
                <a:gd name="T10" fmla="*/ 31 w 58"/>
                <a:gd name="T11" fmla="*/ 11 h 28"/>
                <a:gd name="T12" fmla="*/ 34 w 58"/>
                <a:gd name="T13" fmla="*/ 11 h 28"/>
                <a:gd name="T14" fmla="*/ 40 w 58"/>
                <a:gd name="T15" fmla="*/ 15 h 28"/>
                <a:gd name="T16" fmla="*/ 45 w 58"/>
                <a:gd name="T17" fmla="*/ 19 h 28"/>
                <a:gd name="T18" fmla="*/ 49 w 58"/>
                <a:gd name="T19" fmla="*/ 28 h 28"/>
                <a:gd name="T20" fmla="*/ 58 w 58"/>
                <a:gd name="T21" fmla="*/ 26 h 28"/>
                <a:gd name="T22" fmla="*/ 54 w 58"/>
                <a:gd name="T23" fmla="*/ 15 h 28"/>
                <a:gd name="T24" fmla="*/ 47 w 58"/>
                <a:gd name="T25" fmla="*/ 8 h 28"/>
                <a:gd name="T26" fmla="*/ 39 w 58"/>
                <a:gd name="T27" fmla="*/ 2 h 28"/>
                <a:gd name="T28" fmla="*/ 31 w 58"/>
                <a:gd name="T29" fmla="*/ 0 h 28"/>
                <a:gd name="T30" fmla="*/ 23 w 58"/>
                <a:gd name="T31" fmla="*/ 2 h 28"/>
                <a:gd name="T32" fmla="*/ 16 w 58"/>
                <a:gd name="T33" fmla="*/ 4 h 28"/>
                <a:gd name="T34" fmla="*/ 9 w 58"/>
                <a:gd name="T35" fmla="*/ 8 h 28"/>
                <a:gd name="T36" fmla="*/ 2 w 58"/>
                <a:gd name="T37" fmla="*/ 14 h 28"/>
                <a:gd name="T38" fmla="*/ 11 w 58"/>
                <a:gd name="T39" fmla="*/ 17 h 28"/>
                <a:gd name="T40" fmla="*/ 2 w 58"/>
                <a:gd name="T41" fmla="*/ 14 h 28"/>
                <a:gd name="T42" fmla="*/ 1 w 58"/>
                <a:gd name="T43" fmla="*/ 17 h 28"/>
                <a:gd name="T44" fmla="*/ 2 w 58"/>
                <a:gd name="T45" fmla="*/ 20 h 28"/>
                <a:gd name="T46" fmla="*/ 6 w 58"/>
                <a:gd name="T47" fmla="*/ 22 h 28"/>
                <a:gd name="T48" fmla="*/ 9 w 58"/>
                <a:gd name="T49" fmla="*/ 20 h 28"/>
                <a:gd name="T50" fmla="*/ 0 w 58"/>
                <a:gd name="T51"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8" h="28">
                  <a:moveTo>
                    <a:pt x="0" y="17"/>
                  </a:moveTo>
                  <a:lnTo>
                    <a:pt x="9" y="20"/>
                  </a:lnTo>
                  <a:lnTo>
                    <a:pt x="14" y="17"/>
                  </a:lnTo>
                  <a:lnTo>
                    <a:pt x="20" y="14"/>
                  </a:lnTo>
                  <a:lnTo>
                    <a:pt x="25" y="11"/>
                  </a:lnTo>
                  <a:lnTo>
                    <a:pt x="31" y="11"/>
                  </a:lnTo>
                  <a:lnTo>
                    <a:pt x="34" y="11"/>
                  </a:lnTo>
                  <a:lnTo>
                    <a:pt x="40" y="15"/>
                  </a:lnTo>
                  <a:lnTo>
                    <a:pt x="45" y="19"/>
                  </a:lnTo>
                  <a:lnTo>
                    <a:pt x="49" y="28"/>
                  </a:lnTo>
                  <a:lnTo>
                    <a:pt x="58" y="26"/>
                  </a:lnTo>
                  <a:lnTo>
                    <a:pt x="54" y="15"/>
                  </a:lnTo>
                  <a:lnTo>
                    <a:pt x="47" y="8"/>
                  </a:lnTo>
                  <a:lnTo>
                    <a:pt x="39" y="2"/>
                  </a:lnTo>
                  <a:lnTo>
                    <a:pt x="31" y="0"/>
                  </a:lnTo>
                  <a:lnTo>
                    <a:pt x="23" y="2"/>
                  </a:lnTo>
                  <a:lnTo>
                    <a:pt x="16" y="4"/>
                  </a:lnTo>
                  <a:lnTo>
                    <a:pt x="9" y="8"/>
                  </a:lnTo>
                  <a:lnTo>
                    <a:pt x="2" y="14"/>
                  </a:lnTo>
                  <a:lnTo>
                    <a:pt x="11" y="17"/>
                  </a:lnTo>
                  <a:lnTo>
                    <a:pt x="2" y="14"/>
                  </a:lnTo>
                  <a:lnTo>
                    <a:pt x="1" y="17"/>
                  </a:lnTo>
                  <a:lnTo>
                    <a:pt x="2" y="20"/>
                  </a:lnTo>
                  <a:lnTo>
                    <a:pt x="6" y="22"/>
                  </a:lnTo>
                  <a:lnTo>
                    <a:pt x="9" y="20"/>
                  </a:lnTo>
                  <a:lnTo>
                    <a:pt x="0"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55" name="Freeform 387"/>
            <p:cNvSpPr>
              <a:spLocks/>
            </p:cNvSpPr>
            <p:nvPr/>
          </p:nvSpPr>
          <p:spPr bwMode="auto">
            <a:xfrm>
              <a:off x="3100" y="4082"/>
              <a:ext cx="4" cy="13"/>
            </a:xfrm>
            <a:custGeom>
              <a:avLst/>
              <a:gdLst>
                <a:gd name="T0" fmla="*/ 4 w 11"/>
                <a:gd name="T1" fmla="*/ 9 h 40"/>
                <a:gd name="T2" fmla="*/ 1 w 11"/>
                <a:gd name="T3" fmla="*/ 4 h 40"/>
                <a:gd name="T4" fmla="*/ 0 w 11"/>
                <a:gd name="T5" fmla="*/ 13 h 40"/>
                <a:gd name="T6" fmla="*/ 0 w 11"/>
                <a:gd name="T7" fmla="*/ 22 h 40"/>
                <a:gd name="T8" fmla="*/ 0 w 11"/>
                <a:gd name="T9" fmla="*/ 32 h 40"/>
                <a:gd name="T10" fmla="*/ 0 w 11"/>
                <a:gd name="T11" fmla="*/ 40 h 40"/>
                <a:gd name="T12" fmla="*/ 11 w 11"/>
                <a:gd name="T13" fmla="*/ 40 h 40"/>
                <a:gd name="T14" fmla="*/ 11 w 11"/>
                <a:gd name="T15" fmla="*/ 32 h 40"/>
                <a:gd name="T16" fmla="*/ 11 w 11"/>
                <a:gd name="T17" fmla="*/ 22 h 40"/>
                <a:gd name="T18" fmla="*/ 11 w 11"/>
                <a:gd name="T19" fmla="*/ 13 h 40"/>
                <a:gd name="T20" fmla="*/ 10 w 11"/>
                <a:gd name="T21" fmla="*/ 4 h 40"/>
                <a:gd name="T22" fmla="*/ 7 w 11"/>
                <a:gd name="T23" fmla="*/ 0 h 40"/>
                <a:gd name="T24" fmla="*/ 10 w 11"/>
                <a:gd name="T25" fmla="*/ 4 h 40"/>
                <a:gd name="T26" fmla="*/ 9 w 11"/>
                <a:gd name="T27" fmla="*/ 1 h 40"/>
                <a:gd name="T28" fmla="*/ 6 w 11"/>
                <a:gd name="T29" fmla="*/ 0 h 40"/>
                <a:gd name="T30" fmla="*/ 2 w 11"/>
                <a:gd name="T31" fmla="*/ 1 h 40"/>
                <a:gd name="T32" fmla="*/ 1 w 11"/>
                <a:gd name="T33" fmla="*/ 4 h 40"/>
                <a:gd name="T34" fmla="*/ 4 w 11"/>
                <a:gd name="T35" fmla="*/ 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40">
                  <a:moveTo>
                    <a:pt x="4" y="9"/>
                  </a:moveTo>
                  <a:lnTo>
                    <a:pt x="1" y="4"/>
                  </a:lnTo>
                  <a:lnTo>
                    <a:pt x="0" y="13"/>
                  </a:lnTo>
                  <a:lnTo>
                    <a:pt x="0" y="22"/>
                  </a:lnTo>
                  <a:lnTo>
                    <a:pt x="0" y="32"/>
                  </a:lnTo>
                  <a:lnTo>
                    <a:pt x="0" y="40"/>
                  </a:lnTo>
                  <a:lnTo>
                    <a:pt x="11" y="40"/>
                  </a:lnTo>
                  <a:lnTo>
                    <a:pt x="11" y="32"/>
                  </a:lnTo>
                  <a:lnTo>
                    <a:pt x="11" y="22"/>
                  </a:lnTo>
                  <a:lnTo>
                    <a:pt x="11" y="13"/>
                  </a:lnTo>
                  <a:lnTo>
                    <a:pt x="10" y="4"/>
                  </a:lnTo>
                  <a:lnTo>
                    <a:pt x="7" y="0"/>
                  </a:lnTo>
                  <a:lnTo>
                    <a:pt x="10" y="4"/>
                  </a:lnTo>
                  <a:lnTo>
                    <a:pt x="9" y="1"/>
                  </a:lnTo>
                  <a:lnTo>
                    <a:pt x="6" y="0"/>
                  </a:lnTo>
                  <a:lnTo>
                    <a:pt x="2" y="1"/>
                  </a:lnTo>
                  <a:lnTo>
                    <a:pt x="1" y="4"/>
                  </a:lnTo>
                  <a:lnTo>
                    <a:pt x="4"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56" name="Freeform 388"/>
            <p:cNvSpPr>
              <a:spLocks/>
            </p:cNvSpPr>
            <p:nvPr/>
          </p:nvSpPr>
          <p:spPr bwMode="auto">
            <a:xfrm>
              <a:off x="3091" y="4069"/>
              <a:ext cx="11" cy="16"/>
            </a:xfrm>
            <a:custGeom>
              <a:avLst/>
              <a:gdLst>
                <a:gd name="T0" fmla="*/ 10 w 35"/>
                <a:gd name="T1" fmla="*/ 5 h 46"/>
                <a:gd name="T2" fmla="*/ 0 w 35"/>
                <a:gd name="T3" fmla="*/ 6 h 46"/>
                <a:gd name="T4" fmla="*/ 5 w 35"/>
                <a:gd name="T5" fmla="*/ 19 h 46"/>
                <a:gd name="T6" fmla="*/ 12 w 35"/>
                <a:gd name="T7" fmla="*/ 30 h 46"/>
                <a:gd name="T8" fmla="*/ 20 w 35"/>
                <a:gd name="T9" fmla="*/ 40 h 46"/>
                <a:gd name="T10" fmla="*/ 32 w 35"/>
                <a:gd name="T11" fmla="*/ 46 h 46"/>
                <a:gd name="T12" fmla="*/ 35 w 35"/>
                <a:gd name="T13" fmla="*/ 37 h 46"/>
                <a:gd name="T14" fmla="*/ 27 w 35"/>
                <a:gd name="T15" fmla="*/ 33 h 46"/>
                <a:gd name="T16" fmla="*/ 21 w 35"/>
                <a:gd name="T17" fmla="*/ 25 h 46"/>
                <a:gd name="T18" fmla="*/ 14 w 35"/>
                <a:gd name="T19" fmla="*/ 14 h 46"/>
                <a:gd name="T20" fmla="*/ 10 w 35"/>
                <a:gd name="T21" fmla="*/ 4 h 46"/>
                <a:gd name="T22" fmla="*/ 0 w 35"/>
                <a:gd name="T23" fmla="*/ 5 h 46"/>
                <a:gd name="T24" fmla="*/ 10 w 35"/>
                <a:gd name="T25" fmla="*/ 4 h 46"/>
                <a:gd name="T26" fmla="*/ 7 w 35"/>
                <a:gd name="T27" fmla="*/ 0 h 46"/>
                <a:gd name="T28" fmla="*/ 4 w 35"/>
                <a:gd name="T29" fmla="*/ 0 h 46"/>
                <a:gd name="T30" fmla="*/ 2 w 35"/>
                <a:gd name="T31" fmla="*/ 3 h 46"/>
                <a:gd name="T32" fmla="*/ 0 w 35"/>
                <a:gd name="T33" fmla="*/ 6 h 46"/>
                <a:gd name="T34" fmla="*/ 10 w 35"/>
                <a:gd name="T35" fmla="*/ 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46">
                  <a:moveTo>
                    <a:pt x="10" y="5"/>
                  </a:moveTo>
                  <a:lnTo>
                    <a:pt x="0" y="6"/>
                  </a:lnTo>
                  <a:lnTo>
                    <a:pt x="5" y="19"/>
                  </a:lnTo>
                  <a:lnTo>
                    <a:pt x="12" y="30"/>
                  </a:lnTo>
                  <a:lnTo>
                    <a:pt x="20" y="40"/>
                  </a:lnTo>
                  <a:lnTo>
                    <a:pt x="32" y="46"/>
                  </a:lnTo>
                  <a:lnTo>
                    <a:pt x="35" y="37"/>
                  </a:lnTo>
                  <a:lnTo>
                    <a:pt x="27" y="33"/>
                  </a:lnTo>
                  <a:lnTo>
                    <a:pt x="21" y="25"/>
                  </a:lnTo>
                  <a:lnTo>
                    <a:pt x="14" y="14"/>
                  </a:lnTo>
                  <a:lnTo>
                    <a:pt x="10" y="4"/>
                  </a:lnTo>
                  <a:lnTo>
                    <a:pt x="0" y="5"/>
                  </a:lnTo>
                  <a:lnTo>
                    <a:pt x="10" y="4"/>
                  </a:lnTo>
                  <a:lnTo>
                    <a:pt x="7" y="0"/>
                  </a:lnTo>
                  <a:lnTo>
                    <a:pt x="4" y="0"/>
                  </a:lnTo>
                  <a:lnTo>
                    <a:pt x="2" y="3"/>
                  </a:lnTo>
                  <a:lnTo>
                    <a:pt x="0" y="6"/>
                  </a:lnTo>
                  <a:lnTo>
                    <a:pt x="1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57" name="Freeform 389"/>
            <p:cNvSpPr>
              <a:spLocks/>
            </p:cNvSpPr>
            <p:nvPr/>
          </p:nvSpPr>
          <p:spPr bwMode="auto">
            <a:xfrm>
              <a:off x="3087" y="4071"/>
              <a:ext cx="7" cy="21"/>
            </a:xfrm>
            <a:custGeom>
              <a:avLst/>
              <a:gdLst>
                <a:gd name="T0" fmla="*/ 5 w 21"/>
                <a:gd name="T1" fmla="*/ 63 h 63"/>
                <a:gd name="T2" fmla="*/ 9 w 21"/>
                <a:gd name="T3" fmla="*/ 58 h 63"/>
                <a:gd name="T4" fmla="*/ 13 w 21"/>
                <a:gd name="T5" fmla="*/ 47 h 63"/>
                <a:gd name="T6" fmla="*/ 17 w 21"/>
                <a:gd name="T7" fmla="*/ 31 h 63"/>
                <a:gd name="T8" fmla="*/ 21 w 21"/>
                <a:gd name="T9" fmla="*/ 12 h 63"/>
                <a:gd name="T10" fmla="*/ 21 w 21"/>
                <a:gd name="T11" fmla="*/ 0 h 63"/>
                <a:gd name="T12" fmla="*/ 11 w 21"/>
                <a:gd name="T13" fmla="*/ 0 h 63"/>
                <a:gd name="T14" fmla="*/ 11 w 21"/>
                <a:gd name="T15" fmla="*/ 12 h 63"/>
                <a:gd name="T16" fmla="*/ 8 w 21"/>
                <a:gd name="T17" fmla="*/ 28 h 63"/>
                <a:gd name="T18" fmla="*/ 3 w 21"/>
                <a:gd name="T19" fmla="*/ 45 h 63"/>
                <a:gd name="T20" fmla="*/ 0 w 21"/>
                <a:gd name="T21" fmla="*/ 56 h 63"/>
                <a:gd name="T22" fmla="*/ 5 w 21"/>
                <a:gd name="T23" fmla="*/ 51 h 63"/>
                <a:gd name="T24" fmla="*/ 0 w 21"/>
                <a:gd name="T25" fmla="*/ 56 h 63"/>
                <a:gd name="T26" fmla="*/ 1 w 21"/>
                <a:gd name="T27" fmla="*/ 59 h 63"/>
                <a:gd name="T28" fmla="*/ 3 w 21"/>
                <a:gd name="T29" fmla="*/ 62 h 63"/>
                <a:gd name="T30" fmla="*/ 7 w 21"/>
                <a:gd name="T31" fmla="*/ 61 h 63"/>
                <a:gd name="T32" fmla="*/ 9 w 21"/>
                <a:gd name="T33" fmla="*/ 58 h 63"/>
                <a:gd name="T34" fmla="*/ 5 w 21"/>
                <a:gd name="T35"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63">
                  <a:moveTo>
                    <a:pt x="5" y="63"/>
                  </a:moveTo>
                  <a:lnTo>
                    <a:pt x="9" y="58"/>
                  </a:lnTo>
                  <a:lnTo>
                    <a:pt x="13" y="47"/>
                  </a:lnTo>
                  <a:lnTo>
                    <a:pt x="17" y="31"/>
                  </a:lnTo>
                  <a:lnTo>
                    <a:pt x="21" y="12"/>
                  </a:lnTo>
                  <a:lnTo>
                    <a:pt x="21" y="0"/>
                  </a:lnTo>
                  <a:lnTo>
                    <a:pt x="11" y="0"/>
                  </a:lnTo>
                  <a:lnTo>
                    <a:pt x="11" y="12"/>
                  </a:lnTo>
                  <a:lnTo>
                    <a:pt x="8" y="28"/>
                  </a:lnTo>
                  <a:lnTo>
                    <a:pt x="3" y="45"/>
                  </a:lnTo>
                  <a:lnTo>
                    <a:pt x="0" y="56"/>
                  </a:lnTo>
                  <a:lnTo>
                    <a:pt x="5" y="51"/>
                  </a:lnTo>
                  <a:lnTo>
                    <a:pt x="0" y="56"/>
                  </a:lnTo>
                  <a:lnTo>
                    <a:pt x="1" y="59"/>
                  </a:lnTo>
                  <a:lnTo>
                    <a:pt x="3" y="62"/>
                  </a:lnTo>
                  <a:lnTo>
                    <a:pt x="7" y="61"/>
                  </a:lnTo>
                  <a:lnTo>
                    <a:pt x="9" y="58"/>
                  </a:lnTo>
                  <a:lnTo>
                    <a:pt x="5" y="6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58" name="Freeform 390"/>
            <p:cNvSpPr>
              <a:spLocks/>
            </p:cNvSpPr>
            <p:nvPr/>
          </p:nvSpPr>
          <p:spPr bwMode="auto">
            <a:xfrm>
              <a:off x="3074" y="4083"/>
              <a:ext cx="15" cy="9"/>
            </a:xfrm>
            <a:custGeom>
              <a:avLst/>
              <a:gdLst>
                <a:gd name="T0" fmla="*/ 2 w 44"/>
                <a:gd name="T1" fmla="*/ 10 h 27"/>
                <a:gd name="T2" fmla="*/ 1 w 44"/>
                <a:gd name="T3" fmla="*/ 10 h 27"/>
                <a:gd name="T4" fmla="*/ 3 w 44"/>
                <a:gd name="T5" fmla="*/ 10 h 27"/>
                <a:gd name="T6" fmla="*/ 7 w 44"/>
                <a:gd name="T7" fmla="*/ 12 h 27"/>
                <a:gd name="T8" fmla="*/ 13 w 44"/>
                <a:gd name="T9" fmla="*/ 14 h 27"/>
                <a:gd name="T10" fmla="*/ 21 w 44"/>
                <a:gd name="T11" fmla="*/ 18 h 27"/>
                <a:gd name="T12" fmla="*/ 26 w 44"/>
                <a:gd name="T13" fmla="*/ 20 h 27"/>
                <a:gd name="T14" fmla="*/ 33 w 44"/>
                <a:gd name="T15" fmla="*/ 23 h 27"/>
                <a:gd name="T16" fmla="*/ 39 w 44"/>
                <a:gd name="T17" fmla="*/ 25 h 27"/>
                <a:gd name="T18" fmla="*/ 44 w 44"/>
                <a:gd name="T19" fmla="*/ 27 h 27"/>
                <a:gd name="T20" fmla="*/ 44 w 44"/>
                <a:gd name="T21" fmla="*/ 15 h 27"/>
                <a:gd name="T22" fmla="*/ 41 w 44"/>
                <a:gd name="T23" fmla="*/ 15 h 27"/>
                <a:gd name="T24" fmla="*/ 36 w 44"/>
                <a:gd name="T25" fmla="*/ 14 h 27"/>
                <a:gd name="T26" fmla="*/ 31 w 44"/>
                <a:gd name="T27" fmla="*/ 11 h 27"/>
                <a:gd name="T28" fmla="*/ 23 w 44"/>
                <a:gd name="T29" fmla="*/ 9 h 27"/>
                <a:gd name="T30" fmla="*/ 17 w 44"/>
                <a:gd name="T31" fmla="*/ 5 h 27"/>
                <a:gd name="T32" fmla="*/ 11 w 44"/>
                <a:gd name="T33" fmla="*/ 3 h 27"/>
                <a:gd name="T34" fmla="*/ 6 w 44"/>
                <a:gd name="T35" fmla="*/ 0 h 27"/>
                <a:gd name="T36" fmla="*/ 1 w 44"/>
                <a:gd name="T37" fmla="*/ 0 h 27"/>
                <a:gd name="T38" fmla="*/ 0 w 44"/>
                <a:gd name="T39" fmla="*/ 0 h 27"/>
                <a:gd name="T40" fmla="*/ 2 w 44"/>
                <a:gd name="T41"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 h="27">
                  <a:moveTo>
                    <a:pt x="2" y="10"/>
                  </a:moveTo>
                  <a:lnTo>
                    <a:pt x="1" y="10"/>
                  </a:lnTo>
                  <a:lnTo>
                    <a:pt x="3" y="10"/>
                  </a:lnTo>
                  <a:lnTo>
                    <a:pt x="7" y="12"/>
                  </a:lnTo>
                  <a:lnTo>
                    <a:pt x="13" y="14"/>
                  </a:lnTo>
                  <a:lnTo>
                    <a:pt x="21" y="18"/>
                  </a:lnTo>
                  <a:lnTo>
                    <a:pt x="26" y="20"/>
                  </a:lnTo>
                  <a:lnTo>
                    <a:pt x="33" y="23"/>
                  </a:lnTo>
                  <a:lnTo>
                    <a:pt x="39" y="25"/>
                  </a:lnTo>
                  <a:lnTo>
                    <a:pt x="44" y="27"/>
                  </a:lnTo>
                  <a:lnTo>
                    <a:pt x="44" y="15"/>
                  </a:lnTo>
                  <a:lnTo>
                    <a:pt x="41" y="15"/>
                  </a:lnTo>
                  <a:lnTo>
                    <a:pt x="36" y="14"/>
                  </a:lnTo>
                  <a:lnTo>
                    <a:pt x="31" y="11"/>
                  </a:lnTo>
                  <a:lnTo>
                    <a:pt x="23" y="9"/>
                  </a:lnTo>
                  <a:lnTo>
                    <a:pt x="17" y="5"/>
                  </a:lnTo>
                  <a:lnTo>
                    <a:pt x="11" y="3"/>
                  </a:lnTo>
                  <a:lnTo>
                    <a:pt x="6" y="0"/>
                  </a:lnTo>
                  <a:lnTo>
                    <a:pt x="1" y="0"/>
                  </a:lnTo>
                  <a:lnTo>
                    <a:pt x="0" y="0"/>
                  </a:lnTo>
                  <a:lnTo>
                    <a:pt x="2"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59" name="Freeform 391"/>
            <p:cNvSpPr>
              <a:spLocks/>
            </p:cNvSpPr>
            <p:nvPr/>
          </p:nvSpPr>
          <p:spPr bwMode="auto">
            <a:xfrm>
              <a:off x="3066" y="4083"/>
              <a:ext cx="9" cy="12"/>
            </a:xfrm>
            <a:custGeom>
              <a:avLst/>
              <a:gdLst>
                <a:gd name="T0" fmla="*/ 2 w 26"/>
                <a:gd name="T1" fmla="*/ 35 h 36"/>
                <a:gd name="T2" fmla="*/ 11 w 26"/>
                <a:gd name="T3" fmla="*/ 31 h 36"/>
                <a:gd name="T4" fmla="*/ 13 w 26"/>
                <a:gd name="T5" fmla="*/ 25 h 36"/>
                <a:gd name="T6" fmla="*/ 16 w 26"/>
                <a:gd name="T7" fmla="*/ 19 h 36"/>
                <a:gd name="T8" fmla="*/ 23 w 26"/>
                <a:gd name="T9" fmla="*/ 12 h 36"/>
                <a:gd name="T10" fmla="*/ 26 w 26"/>
                <a:gd name="T11" fmla="*/ 10 h 36"/>
                <a:gd name="T12" fmla="*/ 24 w 26"/>
                <a:gd name="T13" fmla="*/ 0 h 36"/>
                <a:gd name="T14" fmla="*/ 16 w 26"/>
                <a:gd name="T15" fmla="*/ 5 h 36"/>
                <a:gd name="T16" fmla="*/ 9 w 26"/>
                <a:gd name="T17" fmla="*/ 12 h 36"/>
                <a:gd name="T18" fmla="*/ 3 w 26"/>
                <a:gd name="T19" fmla="*/ 22 h 36"/>
                <a:gd name="T20" fmla="*/ 0 w 26"/>
                <a:gd name="T21" fmla="*/ 31 h 36"/>
                <a:gd name="T22" fmla="*/ 9 w 26"/>
                <a:gd name="T23" fmla="*/ 28 h 36"/>
                <a:gd name="T24" fmla="*/ 0 w 26"/>
                <a:gd name="T25" fmla="*/ 31 h 36"/>
                <a:gd name="T26" fmla="*/ 2 w 26"/>
                <a:gd name="T27" fmla="*/ 35 h 36"/>
                <a:gd name="T28" fmla="*/ 6 w 26"/>
                <a:gd name="T29" fmla="*/ 36 h 36"/>
                <a:gd name="T30" fmla="*/ 9 w 26"/>
                <a:gd name="T31" fmla="*/ 35 h 36"/>
                <a:gd name="T32" fmla="*/ 11 w 26"/>
                <a:gd name="T33" fmla="*/ 31 h 36"/>
                <a:gd name="T34" fmla="*/ 2 w 26"/>
                <a:gd name="T35" fmla="*/ 3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36">
                  <a:moveTo>
                    <a:pt x="2" y="35"/>
                  </a:moveTo>
                  <a:lnTo>
                    <a:pt x="11" y="31"/>
                  </a:lnTo>
                  <a:lnTo>
                    <a:pt x="13" y="25"/>
                  </a:lnTo>
                  <a:lnTo>
                    <a:pt x="16" y="19"/>
                  </a:lnTo>
                  <a:lnTo>
                    <a:pt x="23" y="12"/>
                  </a:lnTo>
                  <a:lnTo>
                    <a:pt x="26" y="10"/>
                  </a:lnTo>
                  <a:lnTo>
                    <a:pt x="24" y="0"/>
                  </a:lnTo>
                  <a:lnTo>
                    <a:pt x="16" y="5"/>
                  </a:lnTo>
                  <a:lnTo>
                    <a:pt x="9" y="12"/>
                  </a:lnTo>
                  <a:lnTo>
                    <a:pt x="3" y="22"/>
                  </a:lnTo>
                  <a:lnTo>
                    <a:pt x="0" y="31"/>
                  </a:lnTo>
                  <a:lnTo>
                    <a:pt x="9" y="28"/>
                  </a:lnTo>
                  <a:lnTo>
                    <a:pt x="0" y="31"/>
                  </a:lnTo>
                  <a:lnTo>
                    <a:pt x="2" y="35"/>
                  </a:lnTo>
                  <a:lnTo>
                    <a:pt x="6" y="36"/>
                  </a:lnTo>
                  <a:lnTo>
                    <a:pt x="9" y="35"/>
                  </a:lnTo>
                  <a:lnTo>
                    <a:pt x="11" y="31"/>
                  </a:lnTo>
                  <a:lnTo>
                    <a:pt x="2" y="3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60" name="Freeform 392"/>
            <p:cNvSpPr>
              <a:spLocks/>
            </p:cNvSpPr>
            <p:nvPr/>
          </p:nvSpPr>
          <p:spPr bwMode="auto">
            <a:xfrm>
              <a:off x="3063" y="4087"/>
              <a:ext cx="6" cy="8"/>
            </a:xfrm>
            <a:custGeom>
              <a:avLst/>
              <a:gdLst>
                <a:gd name="T0" fmla="*/ 7 w 19"/>
                <a:gd name="T1" fmla="*/ 8 h 23"/>
                <a:gd name="T2" fmla="*/ 1 w 19"/>
                <a:gd name="T3" fmla="*/ 8 h 23"/>
                <a:gd name="T4" fmla="*/ 12 w 19"/>
                <a:gd name="T5" fmla="*/ 23 h 23"/>
                <a:gd name="T6" fmla="*/ 19 w 19"/>
                <a:gd name="T7" fmla="*/ 16 h 23"/>
                <a:gd name="T8" fmla="*/ 8 w 19"/>
                <a:gd name="T9" fmla="*/ 1 h 23"/>
                <a:gd name="T10" fmla="*/ 2 w 19"/>
                <a:gd name="T11" fmla="*/ 1 h 23"/>
                <a:gd name="T12" fmla="*/ 8 w 19"/>
                <a:gd name="T13" fmla="*/ 1 h 23"/>
                <a:gd name="T14" fmla="*/ 4 w 19"/>
                <a:gd name="T15" fmla="*/ 0 h 23"/>
                <a:gd name="T16" fmla="*/ 1 w 19"/>
                <a:gd name="T17" fmla="*/ 1 h 23"/>
                <a:gd name="T18" fmla="*/ 0 w 19"/>
                <a:gd name="T19" fmla="*/ 5 h 23"/>
                <a:gd name="T20" fmla="*/ 1 w 19"/>
                <a:gd name="T21" fmla="*/ 8 h 23"/>
                <a:gd name="T22" fmla="*/ 7 w 19"/>
                <a:gd name="T23"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23">
                  <a:moveTo>
                    <a:pt x="7" y="8"/>
                  </a:moveTo>
                  <a:lnTo>
                    <a:pt x="1" y="8"/>
                  </a:lnTo>
                  <a:lnTo>
                    <a:pt x="12" y="23"/>
                  </a:lnTo>
                  <a:lnTo>
                    <a:pt x="19" y="16"/>
                  </a:lnTo>
                  <a:lnTo>
                    <a:pt x="8" y="1"/>
                  </a:lnTo>
                  <a:lnTo>
                    <a:pt x="2" y="1"/>
                  </a:lnTo>
                  <a:lnTo>
                    <a:pt x="8" y="1"/>
                  </a:lnTo>
                  <a:lnTo>
                    <a:pt x="4" y="0"/>
                  </a:lnTo>
                  <a:lnTo>
                    <a:pt x="1" y="1"/>
                  </a:lnTo>
                  <a:lnTo>
                    <a:pt x="0" y="5"/>
                  </a:lnTo>
                  <a:lnTo>
                    <a:pt x="1" y="8"/>
                  </a:lnTo>
                  <a:lnTo>
                    <a:pt x="7"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61" name="Freeform 393"/>
            <p:cNvSpPr>
              <a:spLocks/>
            </p:cNvSpPr>
            <p:nvPr/>
          </p:nvSpPr>
          <p:spPr bwMode="auto">
            <a:xfrm>
              <a:off x="3059" y="4087"/>
              <a:ext cx="6" cy="7"/>
            </a:xfrm>
            <a:custGeom>
              <a:avLst/>
              <a:gdLst>
                <a:gd name="T0" fmla="*/ 0 w 19"/>
                <a:gd name="T1" fmla="*/ 18 h 20"/>
                <a:gd name="T2" fmla="*/ 7 w 19"/>
                <a:gd name="T3" fmla="*/ 17 h 20"/>
                <a:gd name="T4" fmla="*/ 11 w 19"/>
                <a:gd name="T5" fmla="*/ 15 h 20"/>
                <a:gd name="T6" fmla="*/ 15 w 19"/>
                <a:gd name="T7" fmla="*/ 10 h 20"/>
                <a:gd name="T8" fmla="*/ 17 w 19"/>
                <a:gd name="T9" fmla="*/ 8 h 20"/>
                <a:gd name="T10" fmla="*/ 19 w 19"/>
                <a:gd name="T11" fmla="*/ 7 h 20"/>
                <a:gd name="T12" fmla="*/ 14 w 19"/>
                <a:gd name="T13" fmla="*/ 0 h 20"/>
                <a:gd name="T14" fmla="*/ 13 w 19"/>
                <a:gd name="T15" fmla="*/ 1 h 20"/>
                <a:gd name="T16" fmla="*/ 8 w 19"/>
                <a:gd name="T17" fmla="*/ 4 h 20"/>
                <a:gd name="T18" fmla="*/ 4 w 19"/>
                <a:gd name="T19" fmla="*/ 8 h 20"/>
                <a:gd name="T20" fmla="*/ 0 w 19"/>
                <a:gd name="T21" fmla="*/ 13 h 20"/>
                <a:gd name="T22" fmla="*/ 7 w 19"/>
                <a:gd name="T23" fmla="*/ 12 h 20"/>
                <a:gd name="T24" fmla="*/ 0 w 19"/>
                <a:gd name="T25" fmla="*/ 13 h 20"/>
                <a:gd name="T26" fmla="*/ 0 w 19"/>
                <a:gd name="T27" fmla="*/ 16 h 20"/>
                <a:gd name="T28" fmla="*/ 3 w 19"/>
                <a:gd name="T29" fmla="*/ 18 h 20"/>
                <a:gd name="T30" fmla="*/ 5 w 19"/>
                <a:gd name="T31" fmla="*/ 20 h 20"/>
                <a:gd name="T32" fmla="*/ 7 w 19"/>
                <a:gd name="T33" fmla="*/ 17 h 20"/>
                <a:gd name="T34" fmla="*/ 0 w 19"/>
                <a:gd name="T35"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0">
                  <a:moveTo>
                    <a:pt x="0" y="18"/>
                  </a:moveTo>
                  <a:lnTo>
                    <a:pt x="7" y="17"/>
                  </a:lnTo>
                  <a:lnTo>
                    <a:pt x="11" y="15"/>
                  </a:lnTo>
                  <a:lnTo>
                    <a:pt x="15" y="10"/>
                  </a:lnTo>
                  <a:lnTo>
                    <a:pt x="17" y="8"/>
                  </a:lnTo>
                  <a:lnTo>
                    <a:pt x="19" y="7"/>
                  </a:lnTo>
                  <a:lnTo>
                    <a:pt x="14" y="0"/>
                  </a:lnTo>
                  <a:lnTo>
                    <a:pt x="13" y="1"/>
                  </a:lnTo>
                  <a:lnTo>
                    <a:pt x="8" y="4"/>
                  </a:lnTo>
                  <a:lnTo>
                    <a:pt x="4" y="8"/>
                  </a:lnTo>
                  <a:lnTo>
                    <a:pt x="0" y="13"/>
                  </a:lnTo>
                  <a:lnTo>
                    <a:pt x="7" y="12"/>
                  </a:lnTo>
                  <a:lnTo>
                    <a:pt x="0" y="13"/>
                  </a:lnTo>
                  <a:lnTo>
                    <a:pt x="0" y="16"/>
                  </a:lnTo>
                  <a:lnTo>
                    <a:pt x="3" y="18"/>
                  </a:lnTo>
                  <a:lnTo>
                    <a:pt x="5" y="20"/>
                  </a:lnTo>
                  <a:lnTo>
                    <a:pt x="7" y="17"/>
                  </a:lnTo>
                  <a:lnTo>
                    <a:pt x="0"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62" name="Freeform 394"/>
            <p:cNvSpPr>
              <a:spLocks/>
            </p:cNvSpPr>
            <p:nvPr/>
          </p:nvSpPr>
          <p:spPr bwMode="auto">
            <a:xfrm>
              <a:off x="3057" y="4080"/>
              <a:ext cx="5" cy="13"/>
            </a:xfrm>
            <a:custGeom>
              <a:avLst/>
              <a:gdLst>
                <a:gd name="T0" fmla="*/ 7 w 13"/>
                <a:gd name="T1" fmla="*/ 10 h 41"/>
                <a:gd name="T2" fmla="*/ 2 w 13"/>
                <a:gd name="T3" fmla="*/ 6 h 41"/>
                <a:gd name="T4" fmla="*/ 2 w 13"/>
                <a:gd name="T5" fmla="*/ 15 h 41"/>
                <a:gd name="T6" fmla="*/ 1 w 13"/>
                <a:gd name="T7" fmla="*/ 24 h 41"/>
                <a:gd name="T8" fmla="*/ 0 w 13"/>
                <a:gd name="T9" fmla="*/ 32 h 41"/>
                <a:gd name="T10" fmla="*/ 4 w 13"/>
                <a:gd name="T11" fmla="*/ 41 h 41"/>
                <a:gd name="T12" fmla="*/ 11 w 13"/>
                <a:gd name="T13" fmla="*/ 35 h 41"/>
                <a:gd name="T14" fmla="*/ 9 w 13"/>
                <a:gd name="T15" fmla="*/ 32 h 41"/>
                <a:gd name="T16" fmla="*/ 10 w 13"/>
                <a:gd name="T17" fmla="*/ 24 h 41"/>
                <a:gd name="T18" fmla="*/ 11 w 13"/>
                <a:gd name="T19" fmla="*/ 15 h 41"/>
                <a:gd name="T20" fmla="*/ 13 w 13"/>
                <a:gd name="T21" fmla="*/ 6 h 41"/>
                <a:gd name="T22" fmla="*/ 9 w 13"/>
                <a:gd name="T23" fmla="*/ 1 h 41"/>
                <a:gd name="T24" fmla="*/ 13 w 13"/>
                <a:gd name="T25" fmla="*/ 6 h 41"/>
                <a:gd name="T26" fmla="*/ 11 w 13"/>
                <a:gd name="T27" fmla="*/ 2 h 41"/>
                <a:gd name="T28" fmla="*/ 8 w 13"/>
                <a:gd name="T29" fmla="*/ 0 h 41"/>
                <a:gd name="T30" fmla="*/ 4 w 13"/>
                <a:gd name="T31" fmla="*/ 2 h 41"/>
                <a:gd name="T32" fmla="*/ 2 w 13"/>
                <a:gd name="T33" fmla="*/ 6 h 41"/>
                <a:gd name="T34" fmla="*/ 7 w 13"/>
                <a:gd name="T35" fmla="*/ 1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41">
                  <a:moveTo>
                    <a:pt x="7" y="10"/>
                  </a:moveTo>
                  <a:lnTo>
                    <a:pt x="2" y="6"/>
                  </a:lnTo>
                  <a:lnTo>
                    <a:pt x="2" y="15"/>
                  </a:lnTo>
                  <a:lnTo>
                    <a:pt x="1" y="24"/>
                  </a:lnTo>
                  <a:lnTo>
                    <a:pt x="0" y="32"/>
                  </a:lnTo>
                  <a:lnTo>
                    <a:pt x="4" y="41"/>
                  </a:lnTo>
                  <a:lnTo>
                    <a:pt x="11" y="35"/>
                  </a:lnTo>
                  <a:lnTo>
                    <a:pt x="9" y="32"/>
                  </a:lnTo>
                  <a:lnTo>
                    <a:pt x="10" y="24"/>
                  </a:lnTo>
                  <a:lnTo>
                    <a:pt x="11" y="15"/>
                  </a:lnTo>
                  <a:lnTo>
                    <a:pt x="13" y="6"/>
                  </a:lnTo>
                  <a:lnTo>
                    <a:pt x="9" y="1"/>
                  </a:lnTo>
                  <a:lnTo>
                    <a:pt x="13" y="6"/>
                  </a:lnTo>
                  <a:lnTo>
                    <a:pt x="11" y="2"/>
                  </a:lnTo>
                  <a:lnTo>
                    <a:pt x="8" y="0"/>
                  </a:lnTo>
                  <a:lnTo>
                    <a:pt x="4" y="2"/>
                  </a:lnTo>
                  <a:lnTo>
                    <a:pt x="2" y="6"/>
                  </a:lnTo>
                  <a:lnTo>
                    <a:pt x="7"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63" name="Freeform 395"/>
            <p:cNvSpPr>
              <a:spLocks/>
            </p:cNvSpPr>
            <p:nvPr/>
          </p:nvSpPr>
          <p:spPr bwMode="auto">
            <a:xfrm>
              <a:off x="3043" y="4079"/>
              <a:ext cx="17" cy="12"/>
            </a:xfrm>
            <a:custGeom>
              <a:avLst/>
              <a:gdLst>
                <a:gd name="T0" fmla="*/ 5 w 53"/>
                <a:gd name="T1" fmla="*/ 34 h 34"/>
                <a:gd name="T2" fmla="*/ 8 w 53"/>
                <a:gd name="T3" fmla="*/ 33 h 34"/>
                <a:gd name="T4" fmla="*/ 13 w 53"/>
                <a:gd name="T5" fmla="*/ 29 h 34"/>
                <a:gd name="T6" fmla="*/ 17 w 53"/>
                <a:gd name="T7" fmla="*/ 23 h 34"/>
                <a:gd name="T8" fmla="*/ 22 w 53"/>
                <a:gd name="T9" fmla="*/ 20 h 34"/>
                <a:gd name="T10" fmla="*/ 28 w 53"/>
                <a:gd name="T11" fmla="*/ 16 h 34"/>
                <a:gd name="T12" fmla="*/ 32 w 53"/>
                <a:gd name="T13" fmla="*/ 13 h 34"/>
                <a:gd name="T14" fmla="*/ 37 w 53"/>
                <a:gd name="T15" fmla="*/ 11 h 34"/>
                <a:gd name="T16" fmla="*/ 44 w 53"/>
                <a:gd name="T17" fmla="*/ 11 h 34"/>
                <a:gd name="T18" fmla="*/ 51 w 53"/>
                <a:gd name="T19" fmla="*/ 11 h 34"/>
                <a:gd name="T20" fmla="*/ 53 w 53"/>
                <a:gd name="T21" fmla="*/ 2 h 34"/>
                <a:gd name="T22" fmla="*/ 44 w 53"/>
                <a:gd name="T23" fmla="*/ 0 h 34"/>
                <a:gd name="T24" fmla="*/ 37 w 53"/>
                <a:gd name="T25" fmla="*/ 2 h 34"/>
                <a:gd name="T26" fmla="*/ 30 w 53"/>
                <a:gd name="T27" fmla="*/ 3 h 34"/>
                <a:gd name="T28" fmla="*/ 23 w 53"/>
                <a:gd name="T29" fmla="*/ 7 h 34"/>
                <a:gd name="T30" fmla="*/ 17 w 53"/>
                <a:gd name="T31" fmla="*/ 10 h 34"/>
                <a:gd name="T32" fmla="*/ 10 w 53"/>
                <a:gd name="T33" fmla="*/ 16 h 34"/>
                <a:gd name="T34" fmla="*/ 6 w 53"/>
                <a:gd name="T35" fmla="*/ 22 h 34"/>
                <a:gd name="T36" fmla="*/ 1 w 53"/>
                <a:gd name="T37" fmla="*/ 26 h 34"/>
                <a:gd name="T38" fmla="*/ 5 w 53"/>
                <a:gd name="T39" fmla="*/ 25 h 34"/>
                <a:gd name="T40" fmla="*/ 1 w 53"/>
                <a:gd name="T41" fmla="*/ 26 h 34"/>
                <a:gd name="T42" fmla="*/ 0 w 53"/>
                <a:gd name="T43" fmla="*/ 30 h 34"/>
                <a:gd name="T44" fmla="*/ 1 w 53"/>
                <a:gd name="T45" fmla="*/ 33 h 34"/>
                <a:gd name="T46" fmla="*/ 5 w 53"/>
                <a:gd name="T47" fmla="*/ 34 h 34"/>
                <a:gd name="T48" fmla="*/ 8 w 53"/>
                <a:gd name="T49" fmla="*/ 33 h 34"/>
                <a:gd name="T50" fmla="*/ 5 w 53"/>
                <a:gd name="T5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34">
                  <a:moveTo>
                    <a:pt x="5" y="34"/>
                  </a:moveTo>
                  <a:lnTo>
                    <a:pt x="8" y="33"/>
                  </a:lnTo>
                  <a:lnTo>
                    <a:pt x="13" y="29"/>
                  </a:lnTo>
                  <a:lnTo>
                    <a:pt x="17" y="23"/>
                  </a:lnTo>
                  <a:lnTo>
                    <a:pt x="22" y="20"/>
                  </a:lnTo>
                  <a:lnTo>
                    <a:pt x="28" y="16"/>
                  </a:lnTo>
                  <a:lnTo>
                    <a:pt x="32" y="13"/>
                  </a:lnTo>
                  <a:lnTo>
                    <a:pt x="37" y="11"/>
                  </a:lnTo>
                  <a:lnTo>
                    <a:pt x="44" y="11"/>
                  </a:lnTo>
                  <a:lnTo>
                    <a:pt x="51" y="11"/>
                  </a:lnTo>
                  <a:lnTo>
                    <a:pt x="53" y="2"/>
                  </a:lnTo>
                  <a:lnTo>
                    <a:pt x="44" y="0"/>
                  </a:lnTo>
                  <a:lnTo>
                    <a:pt x="37" y="2"/>
                  </a:lnTo>
                  <a:lnTo>
                    <a:pt x="30" y="3"/>
                  </a:lnTo>
                  <a:lnTo>
                    <a:pt x="23" y="7"/>
                  </a:lnTo>
                  <a:lnTo>
                    <a:pt x="17" y="10"/>
                  </a:lnTo>
                  <a:lnTo>
                    <a:pt x="10" y="16"/>
                  </a:lnTo>
                  <a:lnTo>
                    <a:pt x="6" y="22"/>
                  </a:lnTo>
                  <a:lnTo>
                    <a:pt x="1" y="26"/>
                  </a:lnTo>
                  <a:lnTo>
                    <a:pt x="5" y="25"/>
                  </a:lnTo>
                  <a:lnTo>
                    <a:pt x="1" y="26"/>
                  </a:lnTo>
                  <a:lnTo>
                    <a:pt x="0" y="30"/>
                  </a:lnTo>
                  <a:lnTo>
                    <a:pt x="1" y="33"/>
                  </a:lnTo>
                  <a:lnTo>
                    <a:pt x="5" y="34"/>
                  </a:lnTo>
                  <a:lnTo>
                    <a:pt x="8" y="33"/>
                  </a:lnTo>
                  <a:lnTo>
                    <a:pt x="5"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64" name="Freeform 396"/>
            <p:cNvSpPr>
              <a:spLocks/>
            </p:cNvSpPr>
            <p:nvPr/>
          </p:nvSpPr>
          <p:spPr bwMode="auto">
            <a:xfrm>
              <a:off x="3027" y="4076"/>
              <a:ext cx="17" cy="15"/>
            </a:xfrm>
            <a:custGeom>
              <a:avLst/>
              <a:gdLst>
                <a:gd name="T0" fmla="*/ 9 w 52"/>
                <a:gd name="T1" fmla="*/ 5 h 44"/>
                <a:gd name="T2" fmla="*/ 0 w 52"/>
                <a:gd name="T3" fmla="*/ 7 h 44"/>
                <a:gd name="T4" fmla="*/ 5 w 52"/>
                <a:gd name="T5" fmla="*/ 13 h 44"/>
                <a:gd name="T6" fmla="*/ 11 w 52"/>
                <a:gd name="T7" fmla="*/ 20 h 44"/>
                <a:gd name="T8" fmla="*/ 16 w 52"/>
                <a:gd name="T9" fmla="*/ 26 h 44"/>
                <a:gd name="T10" fmla="*/ 23 w 52"/>
                <a:gd name="T11" fmla="*/ 32 h 44"/>
                <a:gd name="T12" fmla="*/ 30 w 52"/>
                <a:gd name="T13" fmla="*/ 36 h 44"/>
                <a:gd name="T14" fmla="*/ 37 w 52"/>
                <a:gd name="T15" fmla="*/ 40 h 44"/>
                <a:gd name="T16" fmla="*/ 44 w 52"/>
                <a:gd name="T17" fmla="*/ 42 h 44"/>
                <a:gd name="T18" fmla="*/ 52 w 52"/>
                <a:gd name="T19" fmla="*/ 44 h 44"/>
                <a:gd name="T20" fmla="*/ 52 w 52"/>
                <a:gd name="T21" fmla="*/ 35 h 44"/>
                <a:gd name="T22" fmla="*/ 46 w 52"/>
                <a:gd name="T23" fmla="*/ 33 h 44"/>
                <a:gd name="T24" fmla="*/ 41 w 52"/>
                <a:gd name="T25" fmla="*/ 31 h 44"/>
                <a:gd name="T26" fmla="*/ 35 w 52"/>
                <a:gd name="T27" fmla="*/ 27 h 44"/>
                <a:gd name="T28" fmla="*/ 28 w 52"/>
                <a:gd name="T29" fmla="*/ 23 h 44"/>
                <a:gd name="T30" fmla="*/ 23 w 52"/>
                <a:gd name="T31" fmla="*/ 19 h 44"/>
                <a:gd name="T32" fmla="*/ 17 w 52"/>
                <a:gd name="T33" fmla="*/ 13 h 44"/>
                <a:gd name="T34" fmla="*/ 14 w 52"/>
                <a:gd name="T35" fmla="*/ 9 h 44"/>
                <a:gd name="T36" fmla="*/ 9 w 52"/>
                <a:gd name="T37" fmla="*/ 2 h 44"/>
                <a:gd name="T38" fmla="*/ 0 w 52"/>
                <a:gd name="T39" fmla="*/ 3 h 44"/>
                <a:gd name="T40" fmla="*/ 9 w 52"/>
                <a:gd name="T41" fmla="*/ 2 h 44"/>
                <a:gd name="T42" fmla="*/ 7 w 52"/>
                <a:gd name="T43" fmla="*/ 0 h 44"/>
                <a:gd name="T44" fmla="*/ 4 w 52"/>
                <a:gd name="T45" fmla="*/ 0 h 44"/>
                <a:gd name="T46" fmla="*/ 0 w 52"/>
                <a:gd name="T47" fmla="*/ 3 h 44"/>
                <a:gd name="T48" fmla="*/ 0 w 52"/>
                <a:gd name="T49" fmla="*/ 7 h 44"/>
                <a:gd name="T50" fmla="*/ 9 w 52"/>
                <a:gd name="T51"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2" h="44">
                  <a:moveTo>
                    <a:pt x="9" y="5"/>
                  </a:moveTo>
                  <a:lnTo>
                    <a:pt x="0" y="7"/>
                  </a:lnTo>
                  <a:lnTo>
                    <a:pt x="5" y="13"/>
                  </a:lnTo>
                  <a:lnTo>
                    <a:pt x="11" y="20"/>
                  </a:lnTo>
                  <a:lnTo>
                    <a:pt x="16" y="26"/>
                  </a:lnTo>
                  <a:lnTo>
                    <a:pt x="23" y="32"/>
                  </a:lnTo>
                  <a:lnTo>
                    <a:pt x="30" y="36"/>
                  </a:lnTo>
                  <a:lnTo>
                    <a:pt x="37" y="40"/>
                  </a:lnTo>
                  <a:lnTo>
                    <a:pt x="44" y="42"/>
                  </a:lnTo>
                  <a:lnTo>
                    <a:pt x="52" y="44"/>
                  </a:lnTo>
                  <a:lnTo>
                    <a:pt x="52" y="35"/>
                  </a:lnTo>
                  <a:lnTo>
                    <a:pt x="46" y="33"/>
                  </a:lnTo>
                  <a:lnTo>
                    <a:pt x="41" y="31"/>
                  </a:lnTo>
                  <a:lnTo>
                    <a:pt x="35" y="27"/>
                  </a:lnTo>
                  <a:lnTo>
                    <a:pt x="28" y="23"/>
                  </a:lnTo>
                  <a:lnTo>
                    <a:pt x="23" y="19"/>
                  </a:lnTo>
                  <a:lnTo>
                    <a:pt x="17" y="13"/>
                  </a:lnTo>
                  <a:lnTo>
                    <a:pt x="14" y="9"/>
                  </a:lnTo>
                  <a:lnTo>
                    <a:pt x="9" y="2"/>
                  </a:lnTo>
                  <a:lnTo>
                    <a:pt x="0" y="3"/>
                  </a:lnTo>
                  <a:lnTo>
                    <a:pt x="9" y="2"/>
                  </a:lnTo>
                  <a:lnTo>
                    <a:pt x="7" y="0"/>
                  </a:lnTo>
                  <a:lnTo>
                    <a:pt x="4" y="0"/>
                  </a:lnTo>
                  <a:lnTo>
                    <a:pt x="0" y="3"/>
                  </a:lnTo>
                  <a:lnTo>
                    <a:pt x="0" y="7"/>
                  </a:lnTo>
                  <a:lnTo>
                    <a:pt x="9"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65" name="Freeform 397"/>
            <p:cNvSpPr>
              <a:spLocks/>
            </p:cNvSpPr>
            <p:nvPr/>
          </p:nvSpPr>
          <p:spPr bwMode="auto">
            <a:xfrm>
              <a:off x="3022" y="4077"/>
              <a:ext cx="8" cy="8"/>
            </a:xfrm>
            <a:custGeom>
              <a:avLst/>
              <a:gdLst>
                <a:gd name="T0" fmla="*/ 3 w 25"/>
                <a:gd name="T1" fmla="*/ 23 h 23"/>
                <a:gd name="T2" fmla="*/ 9 w 25"/>
                <a:gd name="T3" fmla="*/ 21 h 23"/>
                <a:gd name="T4" fmla="*/ 13 w 25"/>
                <a:gd name="T5" fmla="*/ 17 h 23"/>
                <a:gd name="T6" fmla="*/ 17 w 25"/>
                <a:gd name="T7" fmla="*/ 13 h 23"/>
                <a:gd name="T8" fmla="*/ 22 w 25"/>
                <a:gd name="T9" fmla="*/ 9 h 23"/>
                <a:gd name="T10" fmla="*/ 25 w 25"/>
                <a:gd name="T11" fmla="*/ 2 h 23"/>
                <a:gd name="T12" fmla="*/ 16 w 25"/>
                <a:gd name="T13" fmla="*/ 0 h 23"/>
                <a:gd name="T14" fmla="*/ 15 w 25"/>
                <a:gd name="T15" fmla="*/ 2 h 23"/>
                <a:gd name="T16" fmla="*/ 11 w 25"/>
                <a:gd name="T17" fmla="*/ 6 h 23"/>
                <a:gd name="T18" fmla="*/ 6 w 25"/>
                <a:gd name="T19" fmla="*/ 10 h 23"/>
                <a:gd name="T20" fmla="*/ 0 w 25"/>
                <a:gd name="T21" fmla="*/ 16 h 23"/>
                <a:gd name="T22" fmla="*/ 7 w 25"/>
                <a:gd name="T23" fmla="*/ 14 h 23"/>
                <a:gd name="T24" fmla="*/ 0 w 25"/>
                <a:gd name="T25" fmla="*/ 16 h 23"/>
                <a:gd name="T26" fmla="*/ 0 w 25"/>
                <a:gd name="T27" fmla="*/ 20 h 23"/>
                <a:gd name="T28" fmla="*/ 4 w 25"/>
                <a:gd name="T29" fmla="*/ 23 h 23"/>
                <a:gd name="T30" fmla="*/ 7 w 25"/>
                <a:gd name="T31" fmla="*/ 23 h 23"/>
                <a:gd name="T32" fmla="*/ 9 w 25"/>
                <a:gd name="T33" fmla="*/ 21 h 23"/>
                <a:gd name="T34" fmla="*/ 3 w 25"/>
                <a:gd name="T3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23">
                  <a:moveTo>
                    <a:pt x="3" y="23"/>
                  </a:moveTo>
                  <a:lnTo>
                    <a:pt x="9" y="21"/>
                  </a:lnTo>
                  <a:lnTo>
                    <a:pt x="13" y="17"/>
                  </a:lnTo>
                  <a:lnTo>
                    <a:pt x="17" y="13"/>
                  </a:lnTo>
                  <a:lnTo>
                    <a:pt x="22" y="9"/>
                  </a:lnTo>
                  <a:lnTo>
                    <a:pt x="25" y="2"/>
                  </a:lnTo>
                  <a:lnTo>
                    <a:pt x="16" y="0"/>
                  </a:lnTo>
                  <a:lnTo>
                    <a:pt x="15" y="2"/>
                  </a:lnTo>
                  <a:lnTo>
                    <a:pt x="11" y="6"/>
                  </a:lnTo>
                  <a:lnTo>
                    <a:pt x="6" y="10"/>
                  </a:lnTo>
                  <a:lnTo>
                    <a:pt x="0" y="16"/>
                  </a:lnTo>
                  <a:lnTo>
                    <a:pt x="7" y="14"/>
                  </a:lnTo>
                  <a:lnTo>
                    <a:pt x="0" y="16"/>
                  </a:lnTo>
                  <a:lnTo>
                    <a:pt x="0" y="20"/>
                  </a:lnTo>
                  <a:lnTo>
                    <a:pt x="4" y="23"/>
                  </a:lnTo>
                  <a:lnTo>
                    <a:pt x="7" y="23"/>
                  </a:lnTo>
                  <a:lnTo>
                    <a:pt x="9" y="21"/>
                  </a:lnTo>
                  <a:lnTo>
                    <a:pt x="3"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66" name="Freeform 398"/>
            <p:cNvSpPr>
              <a:spLocks/>
            </p:cNvSpPr>
            <p:nvPr/>
          </p:nvSpPr>
          <p:spPr bwMode="auto">
            <a:xfrm>
              <a:off x="3019" y="4069"/>
              <a:ext cx="5" cy="16"/>
            </a:xfrm>
            <a:custGeom>
              <a:avLst/>
              <a:gdLst>
                <a:gd name="T0" fmla="*/ 15 w 15"/>
                <a:gd name="T1" fmla="*/ 6 h 48"/>
                <a:gd name="T2" fmla="*/ 6 w 15"/>
                <a:gd name="T3" fmla="*/ 3 h 48"/>
                <a:gd name="T4" fmla="*/ 3 w 15"/>
                <a:gd name="T5" fmla="*/ 13 h 48"/>
                <a:gd name="T6" fmla="*/ 0 w 15"/>
                <a:gd name="T7" fmla="*/ 25 h 48"/>
                <a:gd name="T8" fmla="*/ 0 w 15"/>
                <a:gd name="T9" fmla="*/ 37 h 48"/>
                <a:gd name="T10" fmla="*/ 10 w 15"/>
                <a:gd name="T11" fmla="*/ 48 h 48"/>
                <a:gd name="T12" fmla="*/ 14 w 15"/>
                <a:gd name="T13" fmla="*/ 39 h 48"/>
                <a:gd name="T14" fmla="*/ 10 w 15"/>
                <a:gd name="T15" fmla="*/ 34 h 48"/>
                <a:gd name="T16" fmla="*/ 10 w 15"/>
                <a:gd name="T17" fmla="*/ 25 h 48"/>
                <a:gd name="T18" fmla="*/ 12 w 15"/>
                <a:gd name="T19" fmla="*/ 15 h 48"/>
                <a:gd name="T20" fmla="*/ 15 w 15"/>
                <a:gd name="T21" fmla="*/ 6 h 48"/>
                <a:gd name="T22" fmla="*/ 6 w 15"/>
                <a:gd name="T23" fmla="*/ 3 h 48"/>
                <a:gd name="T24" fmla="*/ 15 w 15"/>
                <a:gd name="T25" fmla="*/ 6 h 48"/>
                <a:gd name="T26" fmla="*/ 14 w 15"/>
                <a:gd name="T27" fmla="*/ 2 h 48"/>
                <a:gd name="T28" fmla="*/ 12 w 15"/>
                <a:gd name="T29" fmla="*/ 0 h 48"/>
                <a:gd name="T30" fmla="*/ 8 w 15"/>
                <a:gd name="T31" fmla="*/ 0 h 48"/>
                <a:gd name="T32" fmla="*/ 6 w 15"/>
                <a:gd name="T33" fmla="*/ 3 h 48"/>
                <a:gd name="T34" fmla="*/ 15 w 15"/>
                <a:gd name="T35" fmla="*/ 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8">
                  <a:moveTo>
                    <a:pt x="15" y="6"/>
                  </a:moveTo>
                  <a:lnTo>
                    <a:pt x="6" y="3"/>
                  </a:lnTo>
                  <a:lnTo>
                    <a:pt x="3" y="13"/>
                  </a:lnTo>
                  <a:lnTo>
                    <a:pt x="0" y="25"/>
                  </a:lnTo>
                  <a:lnTo>
                    <a:pt x="0" y="37"/>
                  </a:lnTo>
                  <a:lnTo>
                    <a:pt x="10" y="48"/>
                  </a:lnTo>
                  <a:lnTo>
                    <a:pt x="14" y="39"/>
                  </a:lnTo>
                  <a:lnTo>
                    <a:pt x="10" y="34"/>
                  </a:lnTo>
                  <a:lnTo>
                    <a:pt x="10" y="25"/>
                  </a:lnTo>
                  <a:lnTo>
                    <a:pt x="12" y="15"/>
                  </a:lnTo>
                  <a:lnTo>
                    <a:pt x="15" y="6"/>
                  </a:lnTo>
                  <a:lnTo>
                    <a:pt x="6" y="3"/>
                  </a:lnTo>
                  <a:lnTo>
                    <a:pt x="15" y="6"/>
                  </a:lnTo>
                  <a:lnTo>
                    <a:pt x="14" y="2"/>
                  </a:lnTo>
                  <a:lnTo>
                    <a:pt x="12" y="0"/>
                  </a:lnTo>
                  <a:lnTo>
                    <a:pt x="8" y="0"/>
                  </a:lnTo>
                  <a:lnTo>
                    <a:pt x="6" y="3"/>
                  </a:lnTo>
                  <a:lnTo>
                    <a:pt x="15"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67" name="Freeform 399"/>
            <p:cNvSpPr>
              <a:spLocks/>
            </p:cNvSpPr>
            <p:nvPr/>
          </p:nvSpPr>
          <p:spPr bwMode="auto">
            <a:xfrm>
              <a:off x="3006" y="4070"/>
              <a:ext cx="18" cy="15"/>
            </a:xfrm>
            <a:custGeom>
              <a:avLst/>
              <a:gdLst>
                <a:gd name="T0" fmla="*/ 0 w 56"/>
                <a:gd name="T1" fmla="*/ 40 h 45"/>
                <a:gd name="T2" fmla="*/ 9 w 56"/>
                <a:gd name="T3" fmla="*/ 40 h 45"/>
                <a:gd name="T4" fmla="*/ 12 w 56"/>
                <a:gd name="T5" fmla="*/ 36 h 45"/>
                <a:gd name="T6" fmla="*/ 16 w 56"/>
                <a:gd name="T7" fmla="*/ 32 h 45"/>
                <a:gd name="T8" fmla="*/ 21 w 56"/>
                <a:gd name="T9" fmla="*/ 29 h 45"/>
                <a:gd name="T10" fmla="*/ 28 w 56"/>
                <a:gd name="T11" fmla="*/ 26 h 45"/>
                <a:gd name="T12" fmla="*/ 37 w 56"/>
                <a:gd name="T13" fmla="*/ 22 h 45"/>
                <a:gd name="T14" fmla="*/ 44 w 56"/>
                <a:gd name="T15" fmla="*/ 18 h 45"/>
                <a:gd name="T16" fmla="*/ 51 w 56"/>
                <a:gd name="T17" fmla="*/ 12 h 45"/>
                <a:gd name="T18" fmla="*/ 56 w 56"/>
                <a:gd name="T19" fmla="*/ 3 h 45"/>
                <a:gd name="T20" fmla="*/ 47 w 56"/>
                <a:gd name="T21" fmla="*/ 0 h 45"/>
                <a:gd name="T22" fmla="*/ 44 w 56"/>
                <a:gd name="T23" fmla="*/ 5 h 45"/>
                <a:gd name="T24" fmla="*/ 39 w 56"/>
                <a:gd name="T25" fmla="*/ 8 h 45"/>
                <a:gd name="T26" fmla="*/ 32 w 56"/>
                <a:gd name="T27" fmla="*/ 13 h 45"/>
                <a:gd name="T28" fmla="*/ 25 w 56"/>
                <a:gd name="T29" fmla="*/ 16 h 45"/>
                <a:gd name="T30" fmla="*/ 16 w 56"/>
                <a:gd name="T31" fmla="*/ 20 h 45"/>
                <a:gd name="T32" fmla="*/ 9 w 56"/>
                <a:gd name="T33" fmla="*/ 26 h 45"/>
                <a:gd name="T34" fmla="*/ 2 w 56"/>
                <a:gd name="T35" fmla="*/ 31 h 45"/>
                <a:gd name="T36" fmla="*/ 0 w 56"/>
                <a:gd name="T37" fmla="*/ 40 h 45"/>
                <a:gd name="T38" fmla="*/ 9 w 56"/>
                <a:gd name="T39" fmla="*/ 40 h 45"/>
                <a:gd name="T40" fmla="*/ 0 w 56"/>
                <a:gd name="T41" fmla="*/ 40 h 45"/>
                <a:gd name="T42" fmla="*/ 1 w 56"/>
                <a:gd name="T43" fmla="*/ 44 h 45"/>
                <a:gd name="T44" fmla="*/ 5 w 56"/>
                <a:gd name="T45" fmla="*/ 45 h 45"/>
                <a:gd name="T46" fmla="*/ 8 w 56"/>
                <a:gd name="T47" fmla="*/ 44 h 45"/>
                <a:gd name="T48" fmla="*/ 9 w 56"/>
                <a:gd name="T49" fmla="*/ 40 h 45"/>
                <a:gd name="T50" fmla="*/ 0 w 56"/>
                <a:gd name="T51" fmla="*/ 4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6" h="45">
                  <a:moveTo>
                    <a:pt x="0" y="40"/>
                  </a:moveTo>
                  <a:lnTo>
                    <a:pt x="9" y="40"/>
                  </a:lnTo>
                  <a:lnTo>
                    <a:pt x="12" y="36"/>
                  </a:lnTo>
                  <a:lnTo>
                    <a:pt x="16" y="32"/>
                  </a:lnTo>
                  <a:lnTo>
                    <a:pt x="21" y="29"/>
                  </a:lnTo>
                  <a:lnTo>
                    <a:pt x="28" y="26"/>
                  </a:lnTo>
                  <a:lnTo>
                    <a:pt x="37" y="22"/>
                  </a:lnTo>
                  <a:lnTo>
                    <a:pt x="44" y="18"/>
                  </a:lnTo>
                  <a:lnTo>
                    <a:pt x="51" y="12"/>
                  </a:lnTo>
                  <a:lnTo>
                    <a:pt x="56" y="3"/>
                  </a:lnTo>
                  <a:lnTo>
                    <a:pt x="47" y="0"/>
                  </a:lnTo>
                  <a:lnTo>
                    <a:pt x="44" y="5"/>
                  </a:lnTo>
                  <a:lnTo>
                    <a:pt x="39" y="8"/>
                  </a:lnTo>
                  <a:lnTo>
                    <a:pt x="32" y="13"/>
                  </a:lnTo>
                  <a:lnTo>
                    <a:pt x="25" y="16"/>
                  </a:lnTo>
                  <a:lnTo>
                    <a:pt x="16" y="20"/>
                  </a:lnTo>
                  <a:lnTo>
                    <a:pt x="9" y="26"/>
                  </a:lnTo>
                  <a:lnTo>
                    <a:pt x="2" y="31"/>
                  </a:lnTo>
                  <a:lnTo>
                    <a:pt x="0" y="40"/>
                  </a:lnTo>
                  <a:lnTo>
                    <a:pt x="9" y="40"/>
                  </a:lnTo>
                  <a:lnTo>
                    <a:pt x="0" y="40"/>
                  </a:lnTo>
                  <a:lnTo>
                    <a:pt x="1" y="44"/>
                  </a:lnTo>
                  <a:lnTo>
                    <a:pt x="5" y="45"/>
                  </a:lnTo>
                  <a:lnTo>
                    <a:pt x="8" y="44"/>
                  </a:lnTo>
                  <a:lnTo>
                    <a:pt x="9" y="40"/>
                  </a:lnTo>
                  <a:lnTo>
                    <a:pt x="0" y="4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68" name="Freeform 400"/>
            <p:cNvSpPr>
              <a:spLocks/>
            </p:cNvSpPr>
            <p:nvPr/>
          </p:nvSpPr>
          <p:spPr bwMode="auto">
            <a:xfrm>
              <a:off x="3005" y="4059"/>
              <a:ext cx="13" cy="24"/>
            </a:xfrm>
            <a:custGeom>
              <a:avLst/>
              <a:gdLst>
                <a:gd name="T0" fmla="*/ 35 w 40"/>
                <a:gd name="T1" fmla="*/ 10 h 72"/>
                <a:gd name="T2" fmla="*/ 33 w 40"/>
                <a:gd name="T3" fmla="*/ 0 h 72"/>
                <a:gd name="T4" fmla="*/ 25 w 40"/>
                <a:gd name="T5" fmla="*/ 7 h 72"/>
                <a:gd name="T6" fmla="*/ 18 w 40"/>
                <a:gd name="T7" fmla="*/ 12 h 72"/>
                <a:gd name="T8" fmla="*/ 11 w 40"/>
                <a:gd name="T9" fmla="*/ 18 h 72"/>
                <a:gd name="T10" fmla="*/ 5 w 40"/>
                <a:gd name="T11" fmla="*/ 26 h 72"/>
                <a:gd name="T12" fmla="*/ 2 w 40"/>
                <a:gd name="T13" fmla="*/ 35 h 72"/>
                <a:gd name="T14" fmla="*/ 0 w 40"/>
                <a:gd name="T15" fmla="*/ 45 h 72"/>
                <a:gd name="T16" fmla="*/ 1 w 40"/>
                <a:gd name="T17" fmla="*/ 58 h 72"/>
                <a:gd name="T18" fmla="*/ 3 w 40"/>
                <a:gd name="T19" fmla="*/ 72 h 72"/>
                <a:gd name="T20" fmla="*/ 12 w 40"/>
                <a:gd name="T21" fmla="*/ 72 h 72"/>
                <a:gd name="T22" fmla="*/ 10 w 40"/>
                <a:gd name="T23" fmla="*/ 58 h 72"/>
                <a:gd name="T24" fmla="*/ 11 w 40"/>
                <a:gd name="T25" fmla="*/ 45 h 72"/>
                <a:gd name="T26" fmla="*/ 11 w 40"/>
                <a:gd name="T27" fmla="*/ 37 h 72"/>
                <a:gd name="T28" fmla="*/ 15 w 40"/>
                <a:gd name="T29" fmla="*/ 30 h 72"/>
                <a:gd name="T30" fmla="*/ 18 w 40"/>
                <a:gd name="T31" fmla="*/ 24 h 72"/>
                <a:gd name="T32" fmla="*/ 25 w 40"/>
                <a:gd name="T33" fmla="*/ 19 h 72"/>
                <a:gd name="T34" fmla="*/ 29 w 40"/>
                <a:gd name="T35" fmla="*/ 14 h 72"/>
                <a:gd name="T36" fmla="*/ 37 w 40"/>
                <a:gd name="T37" fmla="*/ 10 h 72"/>
                <a:gd name="T38" fmla="*/ 35 w 40"/>
                <a:gd name="T39" fmla="*/ 0 h 72"/>
                <a:gd name="T40" fmla="*/ 37 w 40"/>
                <a:gd name="T41" fmla="*/ 10 h 72"/>
                <a:gd name="T42" fmla="*/ 40 w 40"/>
                <a:gd name="T43" fmla="*/ 7 h 72"/>
                <a:gd name="T44" fmla="*/ 40 w 40"/>
                <a:gd name="T45" fmla="*/ 3 h 72"/>
                <a:gd name="T46" fmla="*/ 36 w 40"/>
                <a:gd name="T47" fmla="*/ 0 h 72"/>
                <a:gd name="T48" fmla="*/ 33 w 40"/>
                <a:gd name="T49" fmla="*/ 0 h 72"/>
                <a:gd name="T50" fmla="*/ 35 w 40"/>
                <a:gd name="T51" fmla="*/ 1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0" h="72">
                  <a:moveTo>
                    <a:pt x="35" y="10"/>
                  </a:moveTo>
                  <a:lnTo>
                    <a:pt x="33" y="0"/>
                  </a:lnTo>
                  <a:lnTo>
                    <a:pt x="25" y="7"/>
                  </a:lnTo>
                  <a:lnTo>
                    <a:pt x="18" y="12"/>
                  </a:lnTo>
                  <a:lnTo>
                    <a:pt x="11" y="18"/>
                  </a:lnTo>
                  <a:lnTo>
                    <a:pt x="5" y="26"/>
                  </a:lnTo>
                  <a:lnTo>
                    <a:pt x="2" y="35"/>
                  </a:lnTo>
                  <a:lnTo>
                    <a:pt x="0" y="45"/>
                  </a:lnTo>
                  <a:lnTo>
                    <a:pt x="1" y="58"/>
                  </a:lnTo>
                  <a:lnTo>
                    <a:pt x="3" y="72"/>
                  </a:lnTo>
                  <a:lnTo>
                    <a:pt x="12" y="72"/>
                  </a:lnTo>
                  <a:lnTo>
                    <a:pt x="10" y="58"/>
                  </a:lnTo>
                  <a:lnTo>
                    <a:pt x="11" y="45"/>
                  </a:lnTo>
                  <a:lnTo>
                    <a:pt x="11" y="37"/>
                  </a:lnTo>
                  <a:lnTo>
                    <a:pt x="15" y="30"/>
                  </a:lnTo>
                  <a:lnTo>
                    <a:pt x="18" y="24"/>
                  </a:lnTo>
                  <a:lnTo>
                    <a:pt x="25" y="19"/>
                  </a:lnTo>
                  <a:lnTo>
                    <a:pt x="29" y="14"/>
                  </a:lnTo>
                  <a:lnTo>
                    <a:pt x="37" y="10"/>
                  </a:lnTo>
                  <a:lnTo>
                    <a:pt x="35" y="0"/>
                  </a:lnTo>
                  <a:lnTo>
                    <a:pt x="37" y="10"/>
                  </a:lnTo>
                  <a:lnTo>
                    <a:pt x="40" y="7"/>
                  </a:lnTo>
                  <a:lnTo>
                    <a:pt x="40" y="3"/>
                  </a:lnTo>
                  <a:lnTo>
                    <a:pt x="36" y="0"/>
                  </a:lnTo>
                  <a:lnTo>
                    <a:pt x="33" y="0"/>
                  </a:lnTo>
                  <a:lnTo>
                    <a:pt x="35"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69" name="Freeform 401"/>
            <p:cNvSpPr>
              <a:spLocks/>
            </p:cNvSpPr>
            <p:nvPr/>
          </p:nvSpPr>
          <p:spPr bwMode="auto">
            <a:xfrm>
              <a:off x="2991" y="4059"/>
              <a:ext cx="25" cy="18"/>
            </a:xfrm>
            <a:custGeom>
              <a:avLst/>
              <a:gdLst>
                <a:gd name="T0" fmla="*/ 0 w 75"/>
                <a:gd name="T1" fmla="*/ 51 h 54"/>
                <a:gd name="T2" fmla="*/ 8 w 75"/>
                <a:gd name="T3" fmla="*/ 53 h 54"/>
                <a:gd name="T4" fmla="*/ 15 w 75"/>
                <a:gd name="T5" fmla="*/ 45 h 54"/>
                <a:gd name="T6" fmla="*/ 23 w 75"/>
                <a:gd name="T7" fmla="*/ 36 h 54"/>
                <a:gd name="T8" fmla="*/ 32 w 75"/>
                <a:gd name="T9" fmla="*/ 29 h 54"/>
                <a:gd name="T10" fmla="*/ 41 w 75"/>
                <a:gd name="T11" fmla="*/ 22 h 54"/>
                <a:gd name="T12" fmla="*/ 50 w 75"/>
                <a:gd name="T13" fmla="*/ 16 h 54"/>
                <a:gd name="T14" fmla="*/ 59 w 75"/>
                <a:gd name="T15" fmla="*/ 12 h 54"/>
                <a:gd name="T16" fmla="*/ 67 w 75"/>
                <a:gd name="T17" fmla="*/ 10 h 54"/>
                <a:gd name="T18" fmla="*/ 75 w 75"/>
                <a:gd name="T19" fmla="*/ 10 h 54"/>
                <a:gd name="T20" fmla="*/ 75 w 75"/>
                <a:gd name="T21" fmla="*/ 0 h 54"/>
                <a:gd name="T22" fmla="*/ 67 w 75"/>
                <a:gd name="T23" fmla="*/ 0 h 54"/>
                <a:gd name="T24" fmla="*/ 57 w 75"/>
                <a:gd name="T25" fmla="*/ 3 h 54"/>
                <a:gd name="T26" fmla="*/ 45 w 75"/>
                <a:gd name="T27" fmla="*/ 7 h 54"/>
                <a:gd name="T28" fmla="*/ 36 w 75"/>
                <a:gd name="T29" fmla="*/ 13 h 54"/>
                <a:gd name="T30" fmla="*/ 25 w 75"/>
                <a:gd name="T31" fmla="*/ 22 h 54"/>
                <a:gd name="T32" fmla="*/ 16 w 75"/>
                <a:gd name="T33" fmla="*/ 29 h 54"/>
                <a:gd name="T34" fmla="*/ 8 w 75"/>
                <a:gd name="T35" fmla="*/ 38 h 54"/>
                <a:gd name="T36" fmla="*/ 1 w 75"/>
                <a:gd name="T37" fmla="*/ 46 h 54"/>
                <a:gd name="T38" fmla="*/ 9 w 75"/>
                <a:gd name="T39" fmla="*/ 48 h 54"/>
                <a:gd name="T40" fmla="*/ 1 w 75"/>
                <a:gd name="T41" fmla="*/ 46 h 54"/>
                <a:gd name="T42" fmla="*/ 0 w 75"/>
                <a:gd name="T43" fmla="*/ 50 h 54"/>
                <a:gd name="T44" fmla="*/ 1 w 75"/>
                <a:gd name="T45" fmla="*/ 53 h 54"/>
                <a:gd name="T46" fmla="*/ 4 w 75"/>
                <a:gd name="T47" fmla="*/ 54 h 54"/>
                <a:gd name="T48" fmla="*/ 8 w 75"/>
                <a:gd name="T49" fmla="*/ 53 h 54"/>
                <a:gd name="T50" fmla="*/ 0 w 75"/>
                <a:gd name="T51" fmla="*/ 5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54">
                  <a:moveTo>
                    <a:pt x="0" y="51"/>
                  </a:moveTo>
                  <a:lnTo>
                    <a:pt x="8" y="53"/>
                  </a:lnTo>
                  <a:lnTo>
                    <a:pt x="15" y="45"/>
                  </a:lnTo>
                  <a:lnTo>
                    <a:pt x="23" y="36"/>
                  </a:lnTo>
                  <a:lnTo>
                    <a:pt x="32" y="29"/>
                  </a:lnTo>
                  <a:lnTo>
                    <a:pt x="41" y="22"/>
                  </a:lnTo>
                  <a:lnTo>
                    <a:pt x="50" y="16"/>
                  </a:lnTo>
                  <a:lnTo>
                    <a:pt x="59" y="12"/>
                  </a:lnTo>
                  <a:lnTo>
                    <a:pt x="67" y="10"/>
                  </a:lnTo>
                  <a:lnTo>
                    <a:pt x="75" y="10"/>
                  </a:lnTo>
                  <a:lnTo>
                    <a:pt x="75" y="0"/>
                  </a:lnTo>
                  <a:lnTo>
                    <a:pt x="67" y="0"/>
                  </a:lnTo>
                  <a:lnTo>
                    <a:pt x="57" y="3"/>
                  </a:lnTo>
                  <a:lnTo>
                    <a:pt x="45" y="7"/>
                  </a:lnTo>
                  <a:lnTo>
                    <a:pt x="36" y="13"/>
                  </a:lnTo>
                  <a:lnTo>
                    <a:pt x="25" y="22"/>
                  </a:lnTo>
                  <a:lnTo>
                    <a:pt x="16" y="29"/>
                  </a:lnTo>
                  <a:lnTo>
                    <a:pt x="8" y="38"/>
                  </a:lnTo>
                  <a:lnTo>
                    <a:pt x="1" y="46"/>
                  </a:lnTo>
                  <a:lnTo>
                    <a:pt x="9" y="48"/>
                  </a:lnTo>
                  <a:lnTo>
                    <a:pt x="1" y="46"/>
                  </a:lnTo>
                  <a:lnTo>
                    <a:pt x="0" y="50"/>
                  </a:lnTo>
                  <a:lnTo>
                    <a:pt x="1" y="53"/>
                  </a:lnTo>
                  <a:lnTo>
                    <a:pt x="4" y="54"/>
                  </a:lnTo>
                  <a:lnTo>
                    <a:pt x="8" y="53"/>
                  </a:lnTo>
                  <a:lnTo>
                    <a:pt x="0" y="5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70" name="Freeform 402"/>
            <p:cNvSpPr>
              <a:spLocks/>
            </p:cNvSpPr>
            <p:nvPr/>
          </p:nvSpPr>
          <p:spPr bwMode="auto">
            <a:xfrm>
              <a:off x="2989" y="4063"/>
              <a:ext cx="5" cy="13"/>
            </a:xfrm>
            <a:custGeom>
              <a:avLst/>
              <a:gdLst>
                <a:gd name="T0" fmla="*/ 8 w 17"/>
                <a:gd name="T1" fmla="*/ 8 h 38"/>
                <a:gd name="T2" fmla="*/ 0 w 17"/>
                <a:gd name="T3" fmla="*/ 7 h 38"/>
                <a:gd name="T4" fmla="*/ 2 w 17"/>
                <a:gd name="T5" fmla="*/ 13 h 38"/>
                <a:gd name="T6" fmla="*/ 4 w 17"/>
                <a:gd name="T7" fmla="*/ 23 h 38"/>
                <a:gd name="T8" fmla="*/ 7 w 17"/>
                <a:gd name="T9" fmla="*/ 32 h 38"/>
                <a:gd name="T10" fmla="*/ 8 w 17"/>
                <a:gd name="T11" fmla="*/ 38 h 38"/>
                <a:gd name="T12" fmla="*/ 17 w 17"/>
                <a:gd name="T13" fmla="*/ 35 h 38"/>
                <a:gd name="T14" fmla="*/ 16 w 17"/>
                <a:gd name="T15" fmla="*/ 30 h 38"/>
                <a:gd name="T16" fmla="*/ 13 w 17"/>
                <a:gd name="T17" fmla="*/ 21 h 38"/>
                <a:gd name="T18" fmla="*/ 11 w 17"/>
                <a:gd name="T19" fmla="*/ 10 h 38"/>
                <a:gd name="T20" fmla="*/ 9 w 17"/>
                <a:gd name="T21" fmla="*/ 2 h 38"/>
                <a:gd name="T22" fmla="*/ 1 w 17"/>
                <a:gd name="T23" fmla="*/ 1 h 38"/>
                <a:gd name="T24" fmla="*/ 9 w 17"/>
                <a:gd name="T25" fmla="*/ 2 h 38"/>
                <a:gd name="T26" fmla="*/ 7 w 17"/>
                <a:gd name="T27" fmla="*/ 0 h 38"/>
                <a:gd name="T28" fmla="*/ 3 w 17"/>
                <a:gd name="T29" fmla="*/ 0 h 38"/>
                <a:gd name="T30" fmla="*/ 0 w 17"/>
                <a:gd name="T31" fmla="*/ 3 h 38"/>
                <a:gd name="T32" fmla="*/ 0 w 17"/>
                <a:gd name="T33" fmla="*/ 7 h 38"/>
                <a:gd name="T34" fmla="*/ 8 w 17"/>
                <a:gd name="T35"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38">
                  <a:moveTo>
                    <a:pt x="8" y="8"/>
                  </a:moveTo>
                  <a:lnTo>
                    <a:pt x="0" y="7"/>
                  </a:lnTo>
                  <a:lnTo>
                    <a:pt x="2" y="13"/>
                  </a:lnTo>
                  <a:lnTo>
                    <a:pt x="4" y="23"/>
                  </a:lnTo>
                  <a:lnTo>
                    <a:pt x="7" y="32"/>
                  </a:lnTo>
                  <a:lnTo>
                    <a:pt x="8" y="38"/>
                  </a:lnTo>
                  <a:lnTo>
                    <a:pt x="17" y="35"/>
                  </a:lnTo>
                  <a:lnTo>
                    <a:pt x="16" y="30"/>
                  </a:lnTo>
                  <a:lnTo>
                    <a:pt x="13" y="21"/>
                  </a:lnTo>
                  <a:lnTo>
                    <a:pt x="11" y="10"/>
                  </a:lnTo>
                  <a:lnTo>
                    <a:pt x="9" y="2"/>
                  </a:lnTo>
                  <a:lnTo>
                    <a:pt x="1" y="1"/>
                  </a:lnTo>
                  <a:lnTo>
                    <a:pt x="9" y="2"/>
                  </a:lnTo>
                  <a:lnTo>
                    <a:pt x="7" y="0"/>
                  </a:lnTo>
                  <a:lnTo>
                    <a:pt x="3" y="0"/>
                  </a:lnTo>
                  <a:lnTo>
                    <a:pt x="0" y="3"/>
                  </a:lnTo>
                  <a:lnTo>
                    <a:pt x="0" y="7"/>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71" name="Freeform 403"/>
            <p:cNvSpPr>
              <a:spLocks/>
            </p:cNvSpPr>
            <p:nvPr/>
          </p:nvSpPr>
          <p:spPr bwMode="auto">
            <a:xfrm>
              <a:off x="2979" y="4064"/>
              <a:ext cx="12" cy="18"/>
            </a:xfrm>
            <a:custGeom>
              <a:avLst/>
              <a:gdLst>
                <a:gd name="T0" fmla="*/ 0 w 36"/>
                <a:gd name="T1" fmla="*/ 49 h 54"/>
                <a:gd name="T2" fmla="*/ 9 w 36"/>
                <a:gd name="T3" fmla="*/ 52 h 54"/>
                <a:gd name="T4" fmla="*/ 17 w 36"/>
                <a:gd name="T5" fmla="*/ 38 h 54"/>
                <a:gd name="T6" fmla="*/ 25 w 36"/>
                <a:gd name="T7" fmla="*/ 25 h 54"/>
                <a:gd name="T8" fmla="*/ 31 w 36"/>
                <a:gd name="T9" fmla="*/ 14 h 54"/>
                <a:gd name="T10" fmla="*/ 36 w 36"/>
                <a:gd name="T11" fmla="*/ 7 h 54"/>
                <a:gd name="T12" fmla="*/ 29 w 36"/>
                <a:gd name="T13" fmla="*/ 0 h 54"/>
                <a:gd name="T14" fmla="*/ 22 w 36"/>
                <a:gd name="T15" fmla="*/ 9 h 54"/>
                <a:gd name="T16" fmla="*/ 16 w 36"/>
                <a:gd name="T17" fmla="*/ 21 h 54"/>
                <a:gd name="T18" fmla="*/ 8 w 36"/>
                <a:gd name="T19" fmla="*/ 33 h 54"/>
                <a:gd name="T20" fmla="*/ 0 w 36"/>
                <a:gd name="T21" fmla="*/ 47 h 54"/>
                <a:gd name="T22" fmla="*/ 9 w 36"/>
                <a:gd name="T23" fmla="*/ 49 h 54"/>
                <a:gd name="T24" fmla="*/ 0 w 36"/>
                <a:gd name="T25" fmla="*/ 47 h 54"/>
                <a:gd name="T26" fmla="*/ 0 w 36"/>
                <a:gd name="T27" fmla="*/ 50 h 54"/>
                <a:gd name="T28" fmla="*/ 4 w 36"/>
                <a:gd name="T29" fmla="*/ 54 h 54"/>
                <a:gd name="T30" fmla="*/ 7 w 36"/>
                <a:gd name="T31" fmla="*/ 54 h 54"/>
                <a:gd name="T32" fmla="*/ 9 w 36"/>
                <a:gd name="T33" fmla="*/ 52 h 54"/>
                <a:gd name="T34" fmla="*/ 0 w 36"/>
                <a:gd name="T35" fmla="*/ 4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54">
                  <a:moveTo>
                    <a:pt x="0" y="49"/>
                  </a:moveTo>
                  <a:lnTo>
                    <a:pt x="9" y="52"/>
                  </a:lnTo>
                  <a:lnTo>
                    <a:pt x="17" y="38"/>
                  </a:lnTo>
                  <a:lnTo>
                    <a:pt x="25" y="25"/>
                  </a:lnTo>
                  <a:lnTo>
                    <a:pt x="31" y="14"/>
                  </a:lnTo>
                  <a:lnTo>
                    <a:pt x="36" y="7"/>
                  </a:lnTo>
                  <a:lnTo>
                    <a:pt x="29" y="0"/>
                  </a:lnTo>
                  <a:lnTo>
                    <a:pt x="22" y="9"/>
                  </a:lnTo>
                  <a:lnTo>
                    <a:pt x="16" y="21"/>
                  </a:lnTo>
                  <a:lnTo>
                    <a:pt x="8" y="33"/>
                  </a:lnTo>
                  <a:lnTo>
                    <a:pt x="0" y="47"/>
                  </a:lnTo>
                  <a:lnTo>
                    <a:pt x="9" y="49"/>
                  </a:lnTo>
                  <a:lnTo>
                    <a:pt x="0" y="47"/>
                  </a:lnTo>
                  <a:lnTo>
                    <a:pt x="0" y="50"/>
                  </a:lnTo>
                  <a:lnTo>
                    <a:pt x="4" y="54"/>
                  </a:lnTo>
                  <a:lnTo>
                    <a:pt x="7" y="54"/>
                  </a:lnTo>
                  <a:lnTo>
                    <a:pt x="9" y="52"/>
                  </a:lnTo>
                  <a:lnTo>
                    <a:pt x="0" y="4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72" name="Freeform 404"/>
            <p:cNvSpPr>
              <a:spLocks/>
            </p:cNvSpPr>
            <p:nvPr/>
          </p:nvSpPr>
          <p:spPr bwMode="auto">
            <a:xfrm>
              <a:off x="2966" y="4055"/>
              <a:ext cx="16" cy="25"/>
            </a:xfrm>
            <a:custGeom>
              <a:avLst/>
              <a:gdLst>
                <a:gd name="T0" fmla="*/ 9 w 49"/>
                <a:gd name="T1" fmla="*/ 3 h 74"/>
                <a:gd name="T2" fmla="*/ 1 w 49"/>
                <a:gd name="T3" fmla="*/ 8 h 74"/>
                <a:gd name="T4" fmla="*/ 9 w 49"/>
                <a:gd name="T5" fmla="*/ 16 h 74"/>
                <a:gd name="T6" fmla="*/ 16 w 49"/>
                <a:gd name="T7" fmla="*/ 24 h 74"/>
                <a:gd name="T8" fmla="*/ 22 w 49"/>
                <a:gd name="T9" fmla="*/ 32 h 74"/>
                <a:gd name="T10" fmla="*/ 28 w 49"/>
                <a:gd name="T11" fmla="*/ 41 h 74"/>
                <a:gd name="T12" fmla="*/ 32 w 49"/>
                <a:gd name="T13" fmla="*/ 50 h 74"/>
                <a:gd name="T14" fmla="*/ 37 w 49"/>
                <a:gd name="T15" fmla="*/ 59 h 74"/>
                <a:gd name="T16" fmla="*/ 39 w 49"/>
                <a:gd name="T17" fmla="*/ 67 h 74"/>
                <a:gd name="T18" fmla="*/ 40 w 49"/>
                <a:gd name="T19" fmla="*/ 74 h 74"/>
                <a:gd name="T20" fmla="*/ 49 w 49"/>
                <a:gd name="T21" fmla="*/ 74 h 74"/>
                <a:gd name="T22" fmla="*/ 48 w 49"/>
                <a:gd name="T23" fmla="*/ 65 h 74"/>
                <a:gd name="T24" fmla="*/ 46 w 49"/>
                <a:gd name="T25" fmla="*/ 57 h 74"/>
                <a:gd name="T26" fmla="*/ 41 w 49"/>
                <a:gd name="T27" fmla="*/ 46 h 74"/>
                <a:gd name="T28" fmla="*/ 37 w 49"/>
                <a:gd name="T29" fmla="*/ 37 h 74"/>
                <a:gd name="T30" fmla="*/ 31 w 49"/>
                <a:gd name="T31" fmla="*/ 27 h 74"/>
                <a:gd name="T32" fmla="*/ 23 w 49"/>
                <a:gd name="T33" fmla="*/ 17 h 74"/>
                <a:gd name="T34" fmla="*/ 16 w 49"/>
                <a:gd name="T35" fmla="*/ 9 h 74"/>
                <a:gd name="T36" fmla="*/ 8 w 49"/>
                <a:gd name="T37" fmla="*/ 1 h 74"/>
                <a:gd name="T38" fmla="*/ 0 w 49"/>
                <a:gd name="T39" fmla="*/ 6 h 74"/>
                <a:gd name="T40" fmla="*/ 8 w 49"/>
                <a:gd name="T41" fmla="*/ 1 h 74"/>
                <a:gd name="T42" fmla="*/ 5 w 49"/>
                <a:gd name="T43" fmla="*/ 0 h 74"/>
                <a:gd name="T44" fmla="*/ 1 w 49"/>
                <a:gd name="T45" fmla="*/ 1 h 74"/>
                <a:gd name="T46" fmla="*/ 0 w 49"/>
                <a:gd name="T47" fmla="*/ 4 h 74"/>
                <a:gd name="T48" fmla="*/ 1 w 49"/>
                <a:gd name="T49" fmla="*/ 8 h 74"/>
                <a:gd name="T50" fmla="*/ 9 w 49"/>
                <a:gd name="T51" fmla="*/ 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74">
                  <a:moveTo>
                    <a:pt x="9" y="3"/>
                  </a:moveTo>
                  <a:lnTo>
                    <a:pt x="1" y="8"/>
                  </a:lnTo>
                  <a:lnTo>
                    <a:pt x="9" y="16"/>
                  </a:lnTo>
                  <a:lnTo>
                    <a:pt x="16" y="24"/>
                  </a:lnTo>
                  <a:lnTo>
                    <a:pt x="22" y="32"/>
                  </a:lnTo>
                  <a:lnTo>
                    <a:pt x="28" y="41"/>
                  </a:lnTo>
                  <a:lnTo>
                    <a:pt x="32" y="50"/>
                  </a:lnTo>
                  <a:lnTo>
                    <a:pt x="37" y="59"/>
                  </a:lnTo>
                  <a:lnTo>
                    <a:pt x="39" y="67"/>
                  </a:lnTo>
                  <a:lnTo>
                    <a:pt x="40" y="74"/>
                  </a:lnTo>
                  <a:lnTo>
                    <a:pt x="49" y="74"/>
                  </a:lnTo>
                  <a:lnTo>
                    <a:pt x="48" y="65"/>
                  </a:lnTo>
                  <a:lnTo>
                    <a:pt x="46" y="57"/>
                  </a:lnTo>
                  <a:lnTo>
                    <a:pt x="41" y="46"/>
                  </a:lnTo>
                  <a:lnTo>
                    <a:pt x="37" y="37"/>
                  </a:lnTo>
                  <a:lnTo>
                    <a:pt x="31" y="27"/>
                  </a:lnTo>
                  <a:lnTo>
                    <a:pt x="23" y="17"/>
                  </a:lnTo>
                  <a:lnTo>
                    <a:pt x="16" y="9"/>
                  </a:lnTo>
                  <a:lnTo>
                    <a:pt x="8" y="1"/>
                  </a:lnTo>
                  <a:lnTo>
                    <a:pt x="0" y="6"/>
                  </a:lnTo>
                  <a:lnTo>
                    <a:pt x="8" y="1"/>
                  </a:lnTo>
                  <a:lnTo>
                    <a:pt x="5" y="0"/>
                  </a:lnTo>
                  <a:lnTo>
                    <a:pt x="1" y="1"/>
                  </a:lnTo>
                  <a:lnTo>
                    <a:pt x="0" y="4"/>
                  </a:lnTo>
                  <a:lnTo>
                    <a:pt x="1" y="8"/>
                  </a:lnTo>
                  <a:lnTo>
                    <a:pt x="9"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73" name="Freeform 405"/>
            <p:cNvSpPr>
              <a:spLocks/>
            </p:cNvSpPr>
            <p:nvPr/>
          </p:nvSpPr>
          <p:spPr bwMode="auto">
            <a:xfrm>
              <a:off x="2965" y="4056"/>
              <a:ext cx="5" cy="19"/>
            </a:xfrm>
            <a:custGeom>
              <a:avLst/>
              <a:gdLst>
                <a:gd name="T0" fmla="*/ 2 w 16"/>
                <a:gd name="T1" fmla="*/ 55 h 56"/>
                <a:gd name="T2" fmla="*/ 11 w 16"/>
                <a:gd name="T3" fmla="*/ 52 h 56"/>
                <a:gd name="T4" fmla="*/ 11 w 16"/>
                <a:gd name="T5" fmla="*/ 42 h 56"/>
                <a:gd name="T6" fmla="*/ 13 w 16"/>
                <a:gd name="T7" fmla="*/ 28 h 56"/>
                <a:gd name="T8" fmla="*/ 16 w 16"/>
                <a:gd name="T9" fmla="*/ 13 h 56"/>
                <a:gd name="T10" fmla="*/ 13 w 16"/>
                <a:gd name="T11" fmla="*/ 0 h 56"/>
                <a:gd name="T12" fmla="*/ 4 w 16"/>
                <a:gd name="T13" fmla="*/ 3 h 56"/>
                <a:gd name="T14" fmla="*/ 4 w 16"/>
                <a:gd name="T15" fmla="*/ 13 h 56"/>
                <a:gd name="T16" fmla="*/ 4 w 16"/>
                <a:gd name="T17" fmla="*/ 28 h 56"/>
                <a:gd name="T18" fmla="*/ 2 w 16"/>
                <a:gd name="T19" fmla="*/ 42 h 56"/>
                <a:gd name="T20" fmla="*/ 0 w 16"/>
                <a:gd name="T21" fmla="*/ 52 h 56"/>
                <a:gd name="T22" fmla="*/ 9 w 16"/>
                <a:gd name="T23" fmla="*/ 48 h 56"/>
                <a:gd name="T24" fmla="*/ 0 w 16"/>
                <a:gd name="T25" fmla="*/ 52 h 56"/>
                <a:gd name="T26" fmla="*/ 2 w 16"/>
                <a:gd name="T27" fmla="*/ 55 h 56"/>
                <a:gd name="T28" fmla="*/ 5 w 16"/>
                <a:gd name="T29" fmla="*/ 56 h 56"/>
                <a:gd name="T30" fmla="*/ 9 w 16"/>
                <a:gd name="T31" fmla="*/ 55 h 56"/>
                <a:gd name="T32" fmla="*/ 11 w 16"/>
                <a:gd name="T33" fmla="*/ 52 h 56"/>
                <a:gd name="T34" fmla="*/ 2 w 16"/>
                <a:gd name="T35" fmla="*/ 5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56">
                  <a:moveTo>
                    <a:pt x="2" y="55"/>
                  </a:moveTo>
                  <a:lnTo>
                    <a:pt x="11" y="52"/>
                  </a:lnTo>
                  <a:lnTo>
                    <a:pt x="11" y="42"/>
                  </a:lnTo>
                  <a:lnTo>
                    <a:pt x="13" y="28"/>
                  </a:lnTo>
                  <a:lnTo>
                    <a:pt x="16" y="13"/>
                  </a:lnTo>
                  <a:lnTo>
                    <a:pt x="13" y="0"/>
                  </a:lnTo>
                  <a:lnTo>
                    <a:pt x="4" y="3"/>
                  </a:lnTo>
                  <a:lnTo>
                    <a:pt x="4" y="13"/>
                  </a:lnTo>
                  <a:lnTo>
                    <a:pt x="4" y="28"/>
                  </a:lnTo>
                  <a:lnTo>
                    <a:pt x="2" y="42"/>
                  </a:lnTo>
                  <a:lnTo>
                    <a:pt x="0" y="52"/>
                  </a:lnTo>
                  <a:lnTo>
                    <a:pt x="9" y="48"/>
                  </a:lnTo>
                  <a:lnTo>
                    <a:pt x="0" y="52"/>
                  </a:lnTo>
                  <a:lnTo>
                    <a:pt x="2" y="55"/>
                  </a:lnTo>
                  <a:lnTo>
                    <a:pt x="5" y="56"/>
                  </a:lnTo>
                  <a:lnTo>
                    <a:pt x="9" y="55"/>
                  </a:lnTo>
                  <a:lnTo>
                    <a:pt x="11" y="52"/>
                  </a:lnTo>
                  <a:lnTo>
                    <a:pt x="2" y="5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74" name="Freeform 406"/>
            <p:cNvSpPr>
              <a:spLocks/>
            </p:cNvSpPr>
            <p:nvPr/>
          </p:nvSpPr>
          <p:spPr bwMode="auto">
            <a:xfrm>
              <a:off x="2960" y="4067"/>
              <a:ext cx="8" cy="8"/>
            </a:xfrm>
            <a:custGeom>
              <a:avLst/>
              <a:gdLst>
                <a:gd name="T0" fmla="*/ 8 w 23"/>
                <a:gd name="T1" fmla="*/ 8 h 23"/>
                <a:gd name="T2" fmla="*/ 1 w 23"/>
                <a:gd name="T3" fmla="*/ 8 h 23"/>
                <a:gd name="T4" fmla="*/ 16 w 23"/>
                <a:gd name="T5" fmla="*/ 23 h 23"/>
                <a:gd name="T6" fmla="*/ 23 w 23"/>
                <a:gd name="T7" fmla="*/ 16 h 23"/>
                <a:gd name="T8" fmla="*/ 8 w 23"/>
                <a:gd name="T9" fmla="*/ 2 h 23"/>
                <a:gd name="T10" fmla="*/ 1 w 23"/>
                <a:gd name="T11" fmla="*/ 2 h 23"/>
                <a:gd name="T12" fmla="*/ 8 w 23"/>
                <a:gd name="T13" fmla="*/ 2 h 23"/>
                <a:gd name="T14" fmla="*/ 4 w 23"/>
                <a:gd name="T15" fmla="*/ 0 h 23"/>
                <a:gd name="T16" fmla="*/ 1 w 23"/>
                <a:gd name="T17" fmla="*/ 2 h 23"/>
                <a:gd name="T18" fmla="*/ 0 w 23"/>
                <a:gd name="T19" fmla="*/ 5 h 23"/>
                <a:gd name="T20" fmla="*/ 1 w 23"/>
                <a:gd name="T21" fmla="*/ 8 h 23"/>
                <a:gd name="T22" fmla="*/ 8 w 23"/>
                <a:gd name="T23"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23">
                  <a:moveTo>
                    <a:pt x="8" y="8"/>
                  </a:moveTo>
                  <a:lnTo>
                    <a:pt x="1" y="8"/>
                  </a:lnTo>
                  <a:lnTo>
                    <a:pt x="16" y="23"/>
                  </a:lnTo>
                  <a:lnTo>
                    <a:pt x="23" y="16"/>
                  </a:lnTo>
                  <a:lnTo>
                    <a:pt x="8" y="2"/>
                  </a:lnTo>
                  <a:lnTo>
                    <a:pt x="1" y="2"/>
                  </a:lnTo>
                  <a:lnTo>
                    <a:pt x="8" y="2"/>
                  </a:lnTo>
                  <a:lnTo>
                    <a:pt x="4" y="0"/>
                  </a:lnTo>
                  <a:lnTo>
                    <a:pt x="1" y="2"/>
                  </a:lnTo>
                  <a:lnTo>
                    <a:pt x="0" y="5"/>
                  </a:lnTo>
                  <a:lnTo>
                    <a:pt x="1" y="8"/>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75" name="Freeform 407"/>
            <p:cNvSpPr>
              <a:spLocks/>
            </p:cNvSpPr>
            <p:nvPr/>
          </p:nvSpPr>
          <p:spPr bwMode="auto">
            <a:xfrm>
              <a:off x="2957" y="4068"/>
              <a:ext cx="6" cy="5"/>
            </a:xfrm>
            <a:custGeom>
              <a:avLst/>
              <a:gdLst>
                <a:gd name="T0" fmla="*/ 0 w 17"/>
                <a:gd name="T1" fmla="*/ 13 h 16"/>
                <a:gd name="T2" fmla="*/ 8 w 17"/>
                <a:gd name="T3" fmla="*/ 14 h 16"/>
                <a:gd name="T4" fmla="*/ 17 w 17"/>
                <a:gd name="T5" fmla="*/ 6 h 16"/>
                <a:gd name="T6" fmla="*/ 10 w 17"/>
                <a:gd name="T7" fmla="*/ 0 h 16"/>
                <a:gd name="T8" fmla="*/ 1 w 17"/>
                <a:gd name="T9" fmla="*/ 8 h 16"/>
                <a:gd name="T10" fmla="*/ 9 w 17"/>
                <a:gd name="T11" fmla="*/ 9 h 16"/>
                <a:gd name="T12" fmla="*/ 1 w 17"/>
                <a:gd name="T13" fmla="*/ 8 h 16"/>
                <a:gd name="T14" fmla="*/ 0 w 17"/>
                <a:gd name="T15" fmla="*/ 11 h 16"/>
                <a:gd name="T16" fmla="*/ 1 w 17"/>
                <a:gd name="T17" fmla="*/ 14 h 16"/>
                <a:gd name="T18" fmla="*/ 4 w 17"/>
                <a:gd name="T19" fmla="*/ 16 h 16"/>
                <a:gd name="T20" fmla="*/ 8 w 17"/>
                <a:gd name="T21" fmla="*/ 14 h 16"/>
                <a:gd name="T22" fmla="*/ 0 w 17"/>
                <a:gd name="T23"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0" y="13"/>
                  </a:moveTo>
                  <a:lnTo>
                    <a:pt x="8" y="14"/>
                  </a:lnTo>
                  <a:lnTo>
                    <a:pt x="17" y="6"/>
                  </a:lnTo>
                  <a:lnTo>
                    <a:pt x="10" y="0"/>
                  </a:lnTo>
                  <a:lnTo>
                    <a:pt x="1" y="8"/>
                  </a:lnTo>
                  <a:lnTo>
                    <a:pt x="9" y="9"/>
                  </a:lnTo>
                  <a:lnTo>
                    <a:pt x="1" y="8"/>
                  </a:lnTo>
                  <a:lnTo>
                    <a:pt x="0" y="11"/>
                  </a:lnTo>
                  <a:lnTo>
                    <a:pt x="1" y="14"/>
                  </a:lnTo>
                  <a:lnTo>
                    <a:pt x="4" y="16"/>
                  </a:lnTo>
                  <a:lnTo>
                    <a:pt x="8" y="14"/>
                  </a:lnTo>
                  <a:lnTo>
                    <a:pt x="0"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76" name="Freeform 408"/>
            <p:cNvSpPr>
              <a:spLocks/>
            </p:cNvSpPr>
            <p:nvPr/>
          </p:nvSpPr>
          <p:spPr bwMode="auto">
            <a:xfrm>
              <a:off x="2952" y="4063"/>
              <a:ext cx="8" cy="9"/>
            </a:xfrm>
            <a:custGeom>
              <a:avLst/>
              <a:gdLst>
                <a:gd name="T0" fmla="*/ 8 w 24"/>
                <a:gd name="T1" fmla="*/ 8 h 27"/>
                <a:gd name="T2" fmla="*/ 1 w 24"/>
                <a:gd name="T3" fmla="*/ 8 h 27"/>
                <a:gd name="T4" fmla="*/ 7 w 24"/>
                <a:gd name="T5" fmla="*/ 14 h 27"/>
                <a:gd name="T6" fmla="*/ 10 w 24"/>
                <a:gd name="T7" fmla="*/ 19 h 27"/>
                <a:gd name="T8" fmla="*/ 14 w 24"/>
                <a:gd name="T9" fmla="*/ 25 h 27"/>
                <a:gd name="T10" fmla="*/ 15 w 24"/>
                <a:gd name="T11" fmla="*/ 27 h 27"/>
                <a:gd name="T12" fmla="*/ 24 w 24"/>
                <a:gd name="T13" fmla="*/ 23 h 27"/>
                <a:gd name="T14" fmla="*/ 23 w 24"/>
                <a:gd name="T15" fmla="*/ 20 h 27"/>
                <a:gd name="T16" fmla="*/ 19 w 24"/>
                <a:gd name="T17" fmla="*/ 15 h 27"/>
                <a:gd name="T18" fmla="*/ 14 w 24"/>
                <a:gd name="T19" fmla="*/ 7 h 27"/>
                <a:gd name="T20" fmla="*/ 8 w 24"/>
                <a:gd name="T21" fmla="*/ 1 h 27"/>
                <a:gd name="T22" fmla="*/ 1 w 24"/>
                <a:gd name="T23" fmla="*/ 1 h 27"/>
                <a:gd name="T24" fmla="*/ 8 w 24"/>
                <a:gd name="T25" fmla="*/ 1 h 27"/>
                <a:gd name="T26" fmla="*/ 4 w 24"/>
                <a:gd name="T27" fmla="*/ 0 h 27"/>
                <a:gd name="T28" fmla="*/ 1 w 24"/>
                <a:gd name="T29" fmla="*/ 1 h 27"/>
                <a:gd name="T30" fmla="*/ 0 w 24"/>
                <a:gd name="T31" fmla="*/ 4 h 27"/>
                <a:gd name="T32" fmla="*/ 1 w 24"/>
                <a:gd name="T33" fmla="*/ 8 h 27"/>
                <a:gd name="T34" fmla="*/ 8 w 24"/>
                <a:gd name="T35" fmla="*/ 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7">
                  <a:moveTo>
                    <a:pt x="8" y="8"/>
                  </a:moveTo>
                  <a:lnTo>
                    <a:pt x="1" y="8"/>
                  </a:lnTo>
                  <a:lnTo>
                    <a:pt x="7" y="14"/>
                  </a:lnTo>
                  <a:lnTo>
                    <a:pt x="10" y="19"/>
                  </a:lnTo>
                  <a:lnTo>
                    <a:pt x="14" y="25"/>
                  </a:lnTo>
                  <a:lnTo>
                    <a:pt x="15" y="27"/>
                  </a:lnTo>
                  <a:lnTo>
                    <a:pt x="24" y="23"/>
                  </a:lnTo>
                  <a:lnTo>
                    <a:pt x="23" y="20"/>
                  </a:lnTo>
                  <a:lnTo>
                    <a:pt x="19" y="15"/>
                  </a:lnTo>
                  <a:lnTo>
                    <a:pt x="14" y="7"/>
                  </a:lnTo>
                  <a:lnTo>
                    <a:pt x="8" y="1"/>
                  </a:lnTo>
                  <a:lnTo>
                    <a:pt x="1" y="1"/>
                  </a:lnTo>
                  <a:lnTo>
                    <a:pt x="8" y="1"/>
                  </a:lnTo>
                  <a:lnTo>
                    <a:pt x="4" y="0"/>
                  </a:lnTo>
                  <a:lnTo>
                    <a:pt x="1" y="1"/>
                  </a:lnTo>
                  <a:lnTo>
                    <a:pt x="0" y="4"/>
                  </a:lnTo>
                  <a:lnTo>
                    <a:pt x="1" y="8"/>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77" name="Freeform 409"/>
            <p:cNvSpPr>
              <a:spLocks/>
            </p:cNvSpPr>
            <p:nvPr/>
          </p:nvSpPr>
          <p:spPr bwMode="auto">
            <a:xfrm>
              <a:off x="2947" y="4063"/>
              <a:ext cx="8" cy="5"/>
            </a:xfrm>
            <a:custGeom>
              <a:avLst/>
              <a:gdLst>
                <a:gd name="T0" fmla="*/ 0 w 24"/>
                <a:gd name="T1" fmla="*/ 13 h 13"/>
                <a:gd name="T2" fmla="*/ 0 w 24"/>
                <a:gd name="T3" fmla="*/ 13 h 13"/>
                <a:gd name="T4" fmla="*/ 5 w 24"/>
                <a:gd name="T5" fmla="*/ 13 h 13"/>
                <a:gd name="T6" fmla="*/ 10 w 24"/>
                <a:gd name="T7" fmla="*/ 13 h 13"/>
                <a:gd name="T8" fmla="*/ 17 w 24"/>
                <a:gd name="T9" fmla="*/ 11 h 13"/>
                <a:gd name="T10" fmla="*/ 24 w 24"/>
                <a:gd name="T11" fmla="*/ 7 h 13"/>
                <a:gd name="T12" fmla="*/ 17 w 24"/>
                <a:gd name="T13" fmla="*/ 0 h 13"/>
                <a:gd name="T14" fmla="*/ 15 w 24"/>
                <a:gd name="T15" fmla="*/ 2 h 13"/>
                <a:gd name="T16" fmla="*/ 10 w 24"/>
                <a:gd name="T17" fmla="*/ 1 h 13"/>
                <a:gd name="T18" fmla="*/ 5 w 24"/>
                <a:gd name="T19" fmla="*/ 1 h 13"/>
                <a:gd name="T20" fmla="*/ 0 w 24"/>
                <a:gd name="T21" fmla="*/ 1 h 13"/>
                <a:gd name="T22" fmla="*/ 0 w 24"/>
                <a:gd name="T23" fmla="*/ 1 h 13"/>
                <a:gd name="T24" fmla="*/ 0 w 24"/>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13">
                  <a:moveTo>
                    <a:pt x="0" y="13"/>
                  </a:moveTo>
                  <a:lnTo>
                    <a:pt x="0" y="13"/>
                  </a:lnTo>
                  <a:lnTo>
                    <a:pt x="5" y="13"/>
                  </a:lnTo>
                  <a:lnTo>
                    <a:pt x="10" y="13"/>
                  </a:lnTo>
                  <a:lnTo>
                    <a:pt x="17" y="11"/>
                  </a:lnTo>
                  <a:lnTo>
                    <a:pt x="24" y="7"/>
                  </a:lnTo>
                  <a:lnTo>
                    <a:pt x="17" y="0"/>
                  </a:lnTo>
                  <a:lnTo>
                    <a:pt x="15" y="2"/>
                  </a:lnTo>
                  <a:lnTo>
                    <a:pt x="10" y="1"/>
                  </a:lnTo>
                  <a:lnTo>
                    <a:pt x="5" y="1"/>
                  </a:lnTo>
                  <a:lnTo>
                    <a:pt x="0" y="1"/>
                  </a:lnTo>
                  <a:lnTo>
                    <a:pt x="0" y="1"/>
                  </a:lnTo>
                  <a:lnTo>
                    <a:pt x="0"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78" name="Freeform 410"/>
            <p:cNvSpPr>
              <a:spLocks/>
            </p:cNvSpPr>
            <p:nvPr/>
          </p:nvSpPr>
          <p:spPr bwMode="auto">
            <a:xfrm>
              <a:off x="2941" y="4056"/>
              <a:ext cx="6" cy="12"/>
            </a:xfrm>
            <a:custGeom>
              <a:avLst/>
              <a:gdLst>
                <a:gd name="T0" fmla="*/ 8 w 16"/>
                <a:gd name="T1" fmla="*/ 11 h 35"/>
                <a:gd name="T2" fmla="*/ 0 w 16"/>
                <a:gd name="T3" fmla="*/ 6 h 35"/>
                <a:gd name="T4" fmla="*/ 1 w 16"/>
                <a:gd name="T5" fmla="*/ 13 h 35"/>
                <a:gd name="T6" fmla="*/ 3 w 16"/>
                <a:gd name="T7" fmla="*/ 22 h 35"/>
                <a:gd name="T8" fmla="*/ 8 w 16"/>
                <a:gd name="T9" fmla="*/ 30 h 35"/>
                <a:gd name="T10" fmla="*/ 16 w 16"/>
                <a:gd name="T11" fmla="*/ 35 h 35"/>
                <a:gd name="T12" fmla="*/ 16 w 16"/>
                <a:gd name="T13" fmla="*/ 23 h 35"/>
                <a:gd name="T14" fmla="*/ 15 w 16"/>
                <a:gd name="T15" fmla="*/ 23 h 35"/>
                <a:gd name="T16" fmla="*/ 12 w 16"/>
                <a:gd name="T17" fmla="*/ 20 h 35"/>
                <a:gd name="T18" fmla="*/ 10 w 16"/>
                <a:gd name="T19" fmla="*/ 13 h 35"/>
                <a:gd name="T20" fmla="*/ 11 w 16"/>
                <a:gd name="T21" fmla="*/ 6 h 35"/>
                <a:gd name="T22" fmla="*/ 3 w 16"/>
                <a:gd name="T23" fmla="*/ 1 h 35"/>
                <a:gd name="T24" fmla="*/ 11 w 16"/>
                <a:gd name="T25" fmla="*/ 6 h 35"/>
                <a:gd name="T26" fmla="*/ 9 w 16"/>
                <a:gd name="T27" fmla="*/ 2 h 35"/>
                <a:gd name="T28" fmla="*/ 5 w 16"/>
                <a:gd name="T29" fmla="*/ 0 h 35"/>
                <a:gd name="T30" fmla="*/ 2 w 16"/>
                <a:gd name="T31" fmla="*/ 2 h 35"/>
                <a:gd name="T32" fmla="*/ 0 w 16"/>
                <a:gd name="T33" fmla="*/ 6 h 35"/>
                <a:gd name="T34" fmla="*/ 8 w 16"/>
                <a:gd name="T35"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35">
                  <a:moveTo>
                    <a:pt x="8" y="11"/>
                  </a:moveTo>
                  <a:lnTo>
                    <a:pt x="0" y="6"/>
                  </a:lnTo>
                  <a:lnTo>
                    <a:pt x="1" y="13"/>
                  </a:lnTo>
                  <a:lnTo>
                    <a:pt x="3" y="22"/>
                  </a:lnTo>
                  <a:lnTo>
                    <a:pt x="8" y="30"/>
                  </a:lnTo>
                  <a:lnTo>
                    <a:pt x="16" y="35"/>
                  </a:lnTo>
                  <a:lnTo>
                    <a:pt x="16" y="23"/>
                  </a:lnTo>
                  <a:lnTo>
                    <a:pt x="15" y="23"/>
                  </a:lnTo>
                  <a:lnTo>
                    <a:pt x="12" y="20"/>
                  </a:lnTo>
                  <a:lnTo>
                    <a:pt x="10" y="13"/>
                  </a:lnTo>
                  <a:lnTo>
                    <a:pt x="11" y="6"/>
                  </a:lnTo>
                  <a:lnTo>
                    <a:pt x="3" y="1"/>
                  </a:lnTo>
                  <a:lnTo>
                    <a:pt x="11" y="6"/>
                  </a:lnTo>
                  <a:lnTo>
                    <a:pt x="9" y="2"/>
                  </a:lnTo>
                  <a:lnTo>
                    <a:pt x="5" y="0"/>
                  </a:lnTo>
                  <a:lnTo>
                    <a:pt x="2" y="2"/>
                  </a:lnTo>
                  <a:lnTo>
                    <a:pt x="0" y="6"/>
                  </a:lnTo>
                  <a:lnTo>
                    <a:pt x="8"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79" name="Freeform 411"/>
            <p:cNvSpPr>
              <a:spLocks/>
            </p:cNvSpPr>
            <p:nvPr/>
          </p:nvSpPr>
          <p:spPr bwMode="auto">
            <a:xfrm>
              <a:off x="2936" y="4056"/>
              <a:ext cx="8" cy="11"/>
            </a:xfrm>
            <a:custGeom>
              <a:avLst/>
              <a:gdLst>
                <a:gd name="T0" fmla="*/ 3 w 25"/>
                <a:gd name="T1" fmla="*/ 32 h 32"/>
                <a:gd name="T2" fmla="*/ 11 w 25"/>
                <a:gd name="T3" fmla="*/ 28 h 32"/>
                <a:gd name="T4" fmla="*/ 12 w 25"/>
                <a:gd name="T5" fmla="*/ 21 h 32"/>
                <a:gd name="T6" fmla="*/ 16 w 25"/>
                <a:gd name="T7" fmla="*/ 16 h 32"/>
                <a:gd name="T8" fmla="*/ 21 w 25"/>
                <a:gd name="T9" fmla="*/ 12 h 32"/>
                <a:gd name="T10" fmla="*/ 25 w 25"/>
                <a:gd name="T11" fmla="*/ 10 h 32"/>
                <a:gd name="T12" fmla="*/ 20 w 25"/>
                <a:gd name="T13" fmla="*/ 0 h 32"/>
                <a:gd name="T14" fmla="*/ 14 w 25"/>
                <a:gd name="T15" fmla="*/ 5 h 32"/>
                <a:gd name="T16" fmla="*/ 9 w 25"/>
                <a:gd name="T17" fmla="*/ 10 h 32"/>
                <a:gd name="T18" fmla="*/ 3 w 25"/>
                <a:gd name="T19" fmla="*/ 16 h 32"/>
                <a:gd name="T20" fmla="*/ 0 w 25"/>
                <a:gd name="T21" fmla="*/ 28 h 32"/>
                <a:gd name="T22" fmla="*/ 8 w 25"/>
                <a:gd name="T23" fmla="*/ 23 h 32"/>
                <a:gd name="T24" fmla="*/ 0 w 25"/>
                <a:gd name="T25" fmla="*/ 28 h 32"/>
                <a:gd name="T26" fmla="*/ 2 w 25"/>
                <a:gd name="T27" fmla="*/ 31 h 32"/>
                <a:gd name="T28" fmla="*/ 5 w 25"/>
                <a:gd name="T29" fmla="*/ 32 h 32"/>
                <a:gd name="T30" fmla="*/ 9 w 25"/>
                <a:gd name="T31" fmla="*/ 31 h 32"/>
                <a:gd name="T32" fmla="*/ 11 w 25"/>
                <a:gd name="T33" fmla="*/ 28 h 32"/>
                <a:gd name="T34" fmla="*/ 3 w 25"/>
                <a:gd name="T35"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32">
                  <a:moveTo>
                    <a:pt x="3" y="32"/>
                  </a:moveTo>
                  <a:lnTo>
                    <a:pt x="11" y="28"/>
                  </a:lnTo>
                  <a:lnTo>
                    <a:pt x="12" y="21"/>
                  </a:lnTo>
                  <a:lnTo>
                    <a:pt x="16" y="16"/>
                  </a:lnTo>
                  <a:lnTo>
                    <a:pt x="21" y="12"/>
                  </a:lnTo>
                  <a:lnTo>
                    <a:pt x="25" y="10"/>
                  </a:lnTo>
                  <a:lnTo>
                    <a:pt x="20" y="0"/>
                  </a:lnTo>
                  <a:lnTo>
                    <a:pt x="14" y="5"/>
                  </a:lnTo>
                  <a:lnTo>
                    <a:pt x="9" y="10"/>
                  </a:lnTo>
                  <a:lnTo>
                    <a:pt x="3" y="16"/>
                  </a:lnTo>
                  <a:lnTo>
                    <a:pt x="0" y="28"/>
                  </a:lnTo>
                  <a:lnTo>
                    <a:pt x="8" y="23"/>
                  </a:lnTo>
                  <a:lnTo>
                    <a:pt x="0" y="28"/>
                  </a:lnTo>
                  <a:lnTo>
                    <a:pt x="2" y="31"/>
                  </a:lnTo>
                  <a:lnTo>
                    <a:pt x="5" y="32"/>
                  </a:lnTo>
                  <a:lnTo>
                    <a:pt x="9" y="31"/>
                  </a:lnTo>
                  <a:lnTo>
                    <a:pt x="11" y="28"/>
                  </a:lnTo>
                  <a:lnTo>
                    <a:pt x="3" y="3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80" name="Freeform 412"/>
            <p:cNvSpPr>
              <a:spLocks/>
            </p:cNvSpPr>
            <p:nvPr/>
          </p:nvSpPr>
          <p:spPr bwMode="auto">
            <a:xfrm>
              <a:off x="2931" y="4059"/>
              <a:ext cx="7" cy="8"/>
            </a:xfrm>
            <a:custGeom>
              <a:avLst/>
              <a:gdLst>
                <a:gd name="T0" fmla="*/ 0 w 22"/>
                <a:gd name="T1" fmla="*/ 3 h 24"/>
                <a:gd name="T2" fmla="*/ 2 w 22"/>
                <a:gd name="T3" fmla="*/ 10 h 24"/>
                <a:gd name="T4" fmla="*/ 6 w 22"/>
                <a:gd name="T5" fmla="*/ 12 h 24"/>
                <a:gd name="T6" fmla="*/ 8 w 22"/>
                <a:gd name="T7" fmla="*/ 15 h 24"/>
                <a:gd name="T8" fmla="*/ 11 w 22"/>
                <a:gd name="T9" fmla="*/ 20 h 24"/>
                <a:gd name="T10" fmla="*/ 17 w 22"/>
                <a:gd name="T11" fmla="*/ 24 h 24"/>
                <a:gd name="T12" fmla="*/ 22 w 22"/>
                <a:gd name="T13" fmla="*/ 15 h 24"/>
                <a:gd name="T14" fmla="*/ 18 w 22"/>
                <a:gd name="T15" fmla="*/ 13 h 24"/>
                <a:gd name="T16" fmla="*/ 17 w 22"/>
                <a:gd name="T17" fmla="*/ 11 h 24"/>
                <a:gd name="T18" fmla="*/ 12 w 22"/>
                <a:gd name="T19" fmla="*/ 5 h 24"/>
                <a:gd name="T20" fmla="*/ 7 w 22"/>
                <a:gd name="T21" fmla="*/ 0 h 24"/>
                <a:gd name="T22" fmla="*/ 9 w 22"/>
                <a:gd name="T23" fmla="*/ 7 h 24"/>
                <a:gd name="T24" fmla="*/ 7 w 22"/>
                <a:gd name="T25" fmla="*/ 0 h 24"/>
                <a:gd name="T26" fmla="*/ 3 w 22"/>
                <a:gd name="T27" fmla="*/ 0 h 24"/>
                <a:gd name="T28" fmla="*/ 0 w 22"/>
                <a:gd name="T29" fmla="*/ 3 h 24"/>
                <a:gd name="T30" fmla="*/ 0 w 22"/>
                <a:gd name="T31" fmla="*/ 7 h 24"/>
                <a:gd name="T32" fmla="*/ 2 w 22"/>
                <a:gd name="T33" fmla="*/ 10 h 24"/>
                <a:gd name="T34" fmla="*/ 0 w 22"/>
                <a:gd name="T35"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4">
                  <a:moveTo>
                    <a:pt x="0" y="3"/>
                  </a:moveTo>
                  <a:lnTo>
                    <a:pt x="2" y="10"/>
                  </a:lnTo>
                  <a:lnTo>
                    <a:pt x="6" y="12"/>
                  </a:lnTo>
                  <a:lnTo>
                    <a:pt x="8" y="15"/>
                  </a:lnTo>
                  <a:lnTo>
                    <a:pt x="11" y="20"/>
                  </a:lnTo>
                  <a:lnTo>
                    <a:pt x="17" y="24"/>
                  </a:lnTo>
                  <a:lnTo>
                    <a:pt x="22" y="15"/>
                  </a:lnTo>
                  <a:lnTo>
                    <a:pt x="18" y="13"/>
                  </a:lnTo>
                  <a:lnTo>
                    <a:pt x="17" y="11"/>
                  </a:lnTo>
                  <a:lnTo>
                    <a:pt x="12" y="5"/>
                  </a:lnTo>
                  <a:lnTo>
                    <a:pt x="7" y="0"/>
                  </a:lnTo>
                  <a:lnTo>
                    <a:pt x="9" y="7"/>
                  </a:lnTo>
                  <a:lnTo>
                    <a:pt x="7" y="0"/>
                  </a:lnTo>
                  <a:lnTo>
                    <a:pt x="3" y="0"/>
                  </a:lnTo>
                  <a:lnTo>
                    <a:pt x="0" y="3"/>
                  </a:lnTo>
                  <a:lnTo>
                    <a:pt x="0" y="7"/>
                  </a:lnTo>
                  <a:lnTo>
                    <a:pt x="2" y="10"/>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81" name="Freeform 413"/>
            <p:cNvSpPr>
              <a:spLocks/>
            </p:cNvSpPr>
            <p:nvPr/>
          </p:nvSpPr>
          <p:spPr bwMode="auto">
            <a:xfrm>
              <a:off x="2931" y="4045"/>
              <a:ext cx="7" cy="16"/>
            </a:xfrm>
            <a:custGeom>
              <a:avLst/>
              <a:gdLst>
                <a:gd name="T0" fmla="*/ 9 w 22"/>
                <a:gd name="T1" fmla="*/ 7 h 49"/>
                <a:gd name="T2" fmla="*/ 9 w 22"/>
                <a:gd name="T3" fmla="*/ 7 h 49"/>
                <a:gd name="T4" fmla="*/ 12 w 22"/>
                <a:gd name="T5" fmla="*/ 14 h 49"/>
                <a:gd name="T6" fmla="*/ 10 w 22"/>
                <a:gd name="T7" fmla="*/ 24 h 49"/>
                <a:gd name="T8" fmla="*/ 6 w 22"/>
                <a:gd name="T9" fmla="*/ 34 h 49"/>
                <a:gd name="T10" fmla="*/ 0 w 22"/>
                <a:gd name="T11" fmla="*/ 45 h 49"/>
                <a:gd name="T12" fmla="*/ 9 w 22"/>
                <a:gd name="T13" fmla="*/ 49 h 49"/>
                <a:gd name="T14" fmla="*/ 15 w 22"/>
                <a:gd name="T15" fmla="*/ 39 h 49"/>
                <a:gd name="T16" fmla="*/ 19 w 22"/>
                <a:gd name="T17" fmla="*/ 26 h 49"/>
                <a:gd name="T18" fmla="*/ 22 w 22"/>
                <a:gd name="T19" fmla="*/ 14 h 49"/>
                <a:gd name="T20" fmla="*/ 16 w 22"/>
                <a:gd name="T21" fmla="*/ 0 h 49"/>
                <a:gd name="T22" fmla="*/ 16 w 22"/>
                <a:gd name="T23" fmla="*/ 0 h 49"/>
                <a:gd name="T24" fmla="*/ 9 w 22"/>
                <a:gd name="T25" fmla="*/ 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49">
                  <a:moveTo>
                    <a:pt x="9" y="7"/>
                  </a:moveTo>
                  <a:lnTo>
                    <a:pt x="9" y="7"/>
                  </a:lnTo>
                  <a:lnTo>
                    <a:pt x="12" y="14"/>
                  </a:lnTo>
                  <a:lnTo>
                    <a:pt x="10" y="24"/>
                  </a:lnTo>
                  <a:lnTo>
                    <a:pt x="6" y="34"/>
                  </a:lnTo>
                  <a:lnTo>
                    <a:pt x="0" y="45"/>
                  </a:lnTo>
                  <a:lnTo>
                    <a:pt x="9" y="49"/>
                  </a:lnTo>
                  <a:lnTo>
                    <a:pt x="15" y="39"/>
                  </a:lnTo>
                  <a:lnTo>
                    <a:pt x="19" y="26"/>
                  </a:lnTo>
                  <a:lnTo>
                    <a:pt x="22" y="14"/>
                  </a:lnTo>
                  <a:lnTo>
                    <a:pt x="16" y="0"/>
                  </a:lnTo>
                  <a:lnTo>
                    <a:pt x="16" y="0"/>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82" name="Freeform 414"/>
            <p:cNvSpPr>
              <a:spLocks/>
            </p:cNvSpPr>
            <p:nvPr/>
          </p:nvSpPr>
          <p:spPr bwMode="auto">
            <a:xfrm>
              <a:off x="2925" y="4022"/>
              <a:ext cx="11" cy="25"/>
            </a:xfrm>
            <a:custGeom>
              <a:avLst/>
              <a:gdLst>
                <a:gd name="T0" fmla="*/ 9 w 33"/>
                <a:gd name="T1" fmla="*/ 5 h 75"/>
                <a:gd name="T2" fmla="*/ 0 w 33"/>
                <a:gd name="T3" fmla="*/ 6 h 75"/>
                <a:gd name="T4" fmla="*/ 7 w 33"/>
                <a:gd name="T5" fmla="*/ 28 h 75"/>
                <a:gd name="T6" fmla="*/ 12 w 33"/>
                <a:gd name="T7" fmla="*/ 47 h 75"/>
                <a:gd name="T8" fmla="*/ 18 w 33"/>
                <a:gd name="T9" fmla="*/ 63 h 75"/>
                <a:gd name="T10" fmla="*/ 26 w 33"/>
                <a:gd name="T11" fmla="*/ 75 h 75"/>
                <a:gd name="T12" fmla="*/ 33 w 33"/>
                <a:gd name="T13" fmla="*/ 68 h 75"/>
                <a:gd name="T14" fmla="*/ 27 w 33"/>
                <a:gd name="T15" fmla="*/ 59 h 75"/>
                <a:gd name="T16" fmla="*/ 21 w 33"/>
                <a:gd name="T17" fmla="*/ 45 h 75"/>
                <a:gd name="T18" fmla="*/ 16 w 33"/>
                <a:gd name="T19" fmla="*/ 26 h 75"/>
                <a:gd name="T20" fmla="*/ 9 w 33"/>
                <a:gd name="T21" fmla="*/ 4 h 75"/>
                <a:gd name="T22" fmla="*/ 0 w 33"/>
                <a:gd name="T23" fmla="*/ 5 h 75"/>
                <a:gd name="T24" fmla="*/ 9 w 33"/>
                <a:gd name="T25" fmla="*/ 4 h 75"/>
                <a:gd name="T26" fmla="*/ 7 w 33"/>
                <a:gd name="T27" fmla="*/ 0 h 75"/>
                <a:gd name="T28" fmla="*/ 3 w 33"/>
                <a:gd name="T29" fmla="*/ 0 h 75"/>
                <a:gd name="T30" fmla="*/ 1 w 33"/>
                <a:gd name="T31" fmla="*/ 3 h 75"/>
                <a:gd name="T32" fmla="*/ 0 w 33"/>
                <a:gd name="T33" fmla="*/ 6 h 75"/>
                <a:gd name="T34" fmla="*/ 9 w 33"/>
                <a:gd name="T35" fmla="*/ 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75">
                  <a:moveTo>
                    <a:pt x="9" y="5"/>
                  </a:moveTo>
                  <a:lnTo>
                    <a:pt x="0" y="6"/>
                  </a:lnTo>
                  <a:lnTo>
                    <a:pt x="7" y="28"/>
                  </a:lnTo>
                  <a:lnTo>
                    <a:pt x="12" y="47"/>
                  </a:lnTo>
                  <a:lnTo>
                    <a:pt x="18" y="63"/>
                  </a:lnTo>
                  <a:lnTo>
                    <a:pt x="26" y="75"/>
                  </a:lnTo>
                  <a:lnTo>
                    <a:pt x="33" y="68"/>
                  </a:lnTo>
                  <a:lnTo>
                    <a:pt x="27" y="59"/>
                  </a:lnTo>
                  <a:lnTo>
                    <a:pt x="21" y="45"/>
                  </a:lnTo>
                  <a:lnTo>
                    <a:pt x="16" y="26"/>
                  </a:lnTo>
                  <a:lnTo>
                    <a:pt x="9" y="4"/>
                  </a:lnTo>
                  <a:lnTo>
                    <a:pt x="0" y="5"/>
                  </a:lnTo>
                  <a:lnTo>
                    <a:pt x="9" y="4"/>
                  </a:lnTo>
                  <a:lnTo>
                    <a:pt x="7" y="0"/>
                  </a:lnTo>
                  <a:lnTo>
                    <a:pt x="3" y="0"/>
                  </a:lnTo>
                  <a:lnTo>
                    <a:pt x="1" y="3"/>
                  </a:lnTo>
                  <a:lnTo>
                    <a:pt x="0" y="6"/>
                  </a:lnTo>
                  <a:lnTo>
                    <a:pt x="9"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83" name="Freeform 415"/>
            <p:cNvSpPr>
              <a:spLocks/>
            </p:cNvSpPr>
            <p:nvPr/>
          </p:nvSpPr>
          <p:spPr bwMode="auto">
            <a:xfrm>
              <a:off x="2925" y="4024"/>
              <a:ext cx="4" cy="10"/>
            </a:xfrm>
            <a:custGeom>
              <a:avLst/>
              <a:gdLst>
                <a:gd name="T0" fmla="*/ 11 w 11"/>
                <a:gd name="T1" fmla="*/ 29 h 29"/>
                <a:gd name="T2" fmla="*/ 11 w 11"/>
                <a:gd name="T3" fmla="*/ 29 h 29"/>
                <a:gd name="T4" fmla="*/ 11 w 11"/>
                <a:gd name="T5" fmla="*/ 23 h 29"/>
                <a:gd name="T6" fmla="*/ 11 w 11"/>
                <a:gd name="T7" fmla="*/ 16 h 29"/>
                <a:gd name="T8" fmla="*/ 11 w 11"/>
                <a:gd name="T9" fmla="*/ 8 h 29"/>
                <a:gd name="T10" fmla="*/ 10 w 11"/>
                <a:gd name="T11" fmla="*/ 0 h 29"/>
                <a:gd name="T12" fmla="*/ 1 w 11"/>
                <a:gd name="T13" fmla="*/ 0 h 29"/>
                <a:gd name="T14" fmla="*/ 0 w 11"/>
                <a:gd name="T15" fmla="*/ 8 h 29"/>
                <a:gd name="T16" fmla="*/ 0 w 11"/>
                <a:gd name="T17" fmla="*/ 16 h 29"/>
                <a:gd name="T18" fmla="*/ 0 w 11"/>
                <a:gd name="T19" fmla="*/ 23 h 29"/>
                <a:gd name="T20" fmla="*/ 0 w 11"/>
                <a:gd name="T21" fmla="*/ 29 h 29"/>
                <a:gd name="T22" fmla="*/ 0 w 11"/>
                <a:gd name="T23" fmla="*/ 29 h 29"/>
                <a:gd name="T24" fmla="*/ 11 w 11"/>
                <a:gd name="T2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9">
                  <a:moveTo>
                    <a:pt x="11" y="29"/>
                  </a:moveTo>
                  <a:lnTo>
                    <a:pt x="11" y="29"/>
                  </a:lnTo>
                  <a:lnTo>
                    <a:pt x="11" y="23"/>
                  </a:lnTo>
                  <a:lnTo>
                    <a:pt x="11" y="16"/>
                  </a:lnTo>
                  <a:lnTo>
                    <a:pt x="11" y="8"/>
                  </a:lnTo>
                  <a:lnTo>
                    <a:pt x="10" y="0"/>
                  </a:lnTo>
                  <a:lnTo>
                    <a:pt x="1" y="0"/>
                  </a:lnTo>
                  <a:lnTo>
                    <a:pt x="0" y="8"/>
                  </a:lnTo>
                  <a:lnTo>
                    <a:pt x="0" y="16"/>
                  </a:lnTo>
                  <a:lnTo>
                    <a:pt x="0" y="23"/>
                  </a:lnTo>
                  <a:lnTo>
                    <a:pt x="0" y="29"/>
                  </a:lnTo>
                  <a:lnTo>
                    <a:pt x="0" y="29"/>
                  </a:lnTo>
                  <a:lnTo>
                    <a:pt x="11"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84" name="Freeform 416"/>
            <p:cNvSpPr>
              <a:spLocks/>
            </p:cNvSpPr>
            <p:nvPr/>
          </p:nvSpPr>
          <p:spPr bwMode="auto">
            <a:xfrm>
              <a:off x="2920" y="4034"/>
              <a:ext cx="9" cy="9"/>
            </a:xfrm>
            <a:custGeom>
              <a:avLst/>
              <a:gdLst>
                <a:gd name="T0" fmla="*/ 11 w 26"/>
                <a:gd name="T1" fmla="*/ 29 h 29"/>
                <a:gd name="T2" fmla="*/ 11 w 26"/>
                <a:gd name="T3" fmla="*/ 29 h 29"/>
                <a:gd name="T4" fmla="*/ 12 w 26"/>
                <a:gd name="T5" fmla="*/ 24 h 29"/>
                <a:gd name="T6" fmla="*/ 18 w 26"/>
                <a:gd name="T7" fmla="*/ 16 h 29"/>
                <a:gd name="T8" fmla="*/ 23 w 26"/>
                <a:gd name="T9" fmla="*/ 8 h 29"/>
                <a:gd name="T10" fmla="*/ 26 w 26"/>
                <a:gd name="T11" fmla="*/ 0 h 29"/>
                <a:gd name="T12" fmla="*/ 15 w 26"/>
                <a:gd name="T13" fmla="*/ 0 h 29"/>
                <a:gd name="T14" fmla="*/ 13 w 26"/>
                <a:gd name="T15" fmla="*/ 3 h 29"/>
                <a:gd name="T16" fmla="*/ 9 w 26"/>
                <a:gd name="T17" fmla="*/ 11 h 29"/>
                <a:gd name="T18" fmla="*/ 3 w 26"/>
                <a:gd name="T19" fmla="*/ 19 h 29"/>
                <a:gd name="T20" fmla="*/ 0 w 26"/>
                <a:gd name="T21" fmla="*/ 29 h 29"/>
                <a:gd name="T22" fmla="*/ 0 w 26"/>
                <a:gd name="T23" fmla="*/ 29 h 29"/>
                <a:gd name="T24" fmla="*/ 11 w 26"/>
                <a:gd name="T2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29">
                  <a:moveTo>
                    <a:pt x="11" y="29"/>
                  </a:moveTo>
                  <a:lnTo>
                    <a:pt x="11" y="29"/>
                  </a:lnTo>
                  <a:lnTo>
                    <a:pt x="12" y="24"/>
                  </a:lnTo>
                  <a:lnTo>
                    <a:pt x="18" y="16"/>
                  </a:lnTo>
                  <a:lnTo>
                    <a:pt x="23" y="8"/>
                  </a:lnTo>
                  <a:lnTo>
                    <a:pt x="26" y="0"/>
                  </a:lnTo>
                  <a:lnTo>
                    <a:pt x="15" y="0"/>
                  </a:lnTo>
                  <a:lnTo>
                    <a:pt x="13" y="3"/>
                  </a:lnTo>
                  <a:lnTo>
                    <a:pt x="9" y="11"/>
                  </a:lnTo>
                  <a:lnTo>
                    <a:pt x="3" y="19"/>
                  </a:lnTo>
                  <a:lnTo>
                    <a:pt x="0" y="29"/>
                  </a:lnTo>
                  <a:lnTo>
                    <a:pt x="0" y="29"/>
                  </a:lnTo>
                  <a:lnTo>
                    <a:pt x="11"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85" name="Freeform 417"/>
            <p:cNvSpPr>
              <a:spLocks/>
            </p:cNvSpPr>
            <p:nvPr/>
          </p:nvSpPr>
          <p:spPr bwMode="auto">
            <a:xfrm>
              <a:off x="2914" y="4043"/>
              <a:ext cx="10" cy="12"/>
            </a:xfrm>
            <a:custGeom>
              <a:avLst/>
              <a:gdLst>
                <a:gd name="T0" fmla="*/ 0 w 30"/>
                <a:gd name="T1" fmla="*/ 29 h 34"/>
                <a:gd name="T2" fmla="*/ 8 w 30"/>
                <a:gd name="T3" fmla="*/ 34 h 34"/>
                <a:gd name="T4" fmla="*/ 16 w 30"/>
                <a:gd name="T5" fmla="*/ 27 h 34"/>
                <a:gd name="T6" fmla="*/ 23 w 30"/>
                <a:gd name="T7" fmla="*/ 19 h 34"/>
                <a:gd name="T8" fmla="*/ 28 w 30"/>
                <a:gd name="T9" fmla="*/ 10 h 34"/>
                <a:gd name="T10" fmla="*/ 30 w 30"/>
                <a:gd name="T11" fmla="*/ 0 h 34"/>
                <a:gd name="T12" fmla="*/ 19 w 30"/>
                <a:gd name="T13" fmla="*/ 0 h 34"/>
                <a:gd name="T14" fmla="*/ 19 w 30"/>
                <a:gd name="T15" fmla="*/ 7 h 34"/>
                <a:gd name="T16" fmla="*/ 14 w 30"/>
                <a:gd name="T17" fmla="*/ 14 h 34"/>
                <a:gd name="T18" fmla="*/ 9 w 30"/>
                <a:gd name="T19" fmla="*/ 20 h 34"/>
                <a:gd name="T20" fmla="*/ 4 w 30"/>
                <a:gd name="T21" fmla="*/ 24 h 34"/>
                <a:gd name="T22" fmla="*/ 12 w 30"/>
                <a:gd name="T23" fmla="*/ 29 h 34"/>
                <a:gd name="T24" fmla="*/ 4 w 30"/>
                <a:gd name="T25" fmla="*/ 24 h 34"/>
                <a:gd name="T26" fmla="*/ 1 w 30"/>
                <a:gd name="T27" fmla="*/ 27 h 34"/>
                <a:gd name="T28" fmla="*/ 1 w 30"/>
                <a:gd name="T29" fmla="*/ 30 h 34"/>
                <a:gd name="T30" fmla="*/ 5 w 30"/>
                <a:gd name="T31" fmla="*/ 34 h 34"/>
                <a:gd name="T32" fmla="*/ 8 w 30"/>
                <a:gd name="T33" fmla="*/ 34 h 34"/>
                <a:gd name="T34" fmla="*/ 0 w 30"/>
                <a:gd name="T35" fmla="*/ 29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34">
                  <a:moveTo>
                    <a:pt x="0" y="29"/>
                  </a:moveTo>
                  <a:lnTo>
                    <a:pt x="8" y="34"/>
                  </a:lnTo>
                  <a:lnTo>
                    <a:pt x="16" y="27"/>
                  </a:lnTo>
                  <a:lnTo>
                    <a:pt x="23" y="19"/>
                  </a:lnTo>
                  <a:lnTo>
                    <a:pt x="28" y="10"/>
                  </a:lnTo>
                  <a:lnTo>
                    <a:pt x="30" y="0"/>
                  </a:lnTo>
                  <a:lnTo>
                    <a:pt x="19" y="0"/>
                  </a:lnTo>
                  <a:lnTo>
                    <a:pt x="19" y="7"/>
                  </a:lnTo>
                  <a:lnTo>
                    <a:pt x="14" y="14"/>
                  </a:lnTo>
                  <a:lnTo>
                    <a:pt x="9" y="20"/>
                  </a:lnTo>
                  <a:lnTo>
                    <a:pt x="4" y="24"/>
                  </a:lnTo>
                  <a:lnTo>
                    <a:pt x="12" y="29"/>
                  </a:lnTo>
                  <a:lnTo>
                    <a:pt x="4" y="24"/>
                  </a:lnTo>
                  <a:lnTo>
                    <a:pt x="1" y="27"/>
                  </a:lnTo>
                  <a:lnTo>
                    <a:pt x="1" y="30"/>
                  </a:lnTo>
                  <a:lnTo>
                    <a:pt x="5" y="34"/>
                  </a:lnTo>
                  <a:lnTo>
                    <a:pt x="8" y="34"/>
                  </a:lnTo>
                  <a:lnTo>
                    <a:pt x="0"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86" name="Freeform 418"/>
            <p:cNvSpPr>
              <a:spLocks/>
            </p:cNvSpPr>
            <p:nvPr/>
          </p:nvSpPr>
          <p:spPr bwMode="auto">
            <a:xfrm>
              <a:off x="2913" y="4034"/>
              <a:ext cx="5" cy="19"/>
            </a:xfrm>
            <a:custGeom>
              <a:avLst/>
              <a:gdLst>
                <a:gd name="T0" fmla="*/ 0 w 14"/>
                <a:gd name="T1" fmla="*/ 0 h 56"/>
                <a:gd name="T2" fmla="*/ 0 w 14"/>
                <a:gd name="T3" fmla="*/ 0 h 56"/>
                <a:gd name="T4" fmla="*/ 0 w 14"/>
                <a:gd name="T5" fmla="*/ 10 h 56"/>
                <a:gd name="T6" fmla="*/ 2 w 14"/>
                <a:gd name="T7" fmla="*/ 27 h 56"/>
                <a:gd name="T8" fmla="*/ 2 w 14"/>
                <a:gd name="T9" fmla="*/ 45 h 56"/>
                <a:gd name="T10" fmla="*/ 2 w 14"/>
                <a:gd name="T11" fmla="*/ 56 h 56"/>
                <a:gd name="T12" fmla="*/ 14 w 14"/>
                <a:gd name="T13" fmla="*/ 56 h 56"/>
                <a:gd name="T14" fmla="*/ 14 w 14"/>
                <a:gd name="T15" fmla="*/ 45 h 56"/>
                <a:gd name="T16" fmla="*/ 11 w 14"/>
                <a:gd name="T17" fmla="*/ 27 h 56"/>
                <a:gd name="T18" fmla="*/ 11 w 14"/>
                <a:gd name="T19" fmla="*/ 10 h 56"/>
                <a:gd name="T20" fmla="*/ 11 w 14"/>
                <a:gd name="T21" fmla="*/ 0 h 56"/>
                <a:gd name="T22" fmla="*/ 11 w 14"/>
                <a:gd name="T23" fmla="*/ 0 h 56"/>
                <a:gd name="T24" fmla="*/ 0 w 14"/>
                <a:gd name="T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56">
                  <a:moveTo>
                    <a:pt x="0" y="0"/>
                  </a:moveTo>
                  <a:lnTo>
                    <a:pt x="0" y="0"/>
                  </a:lnTo>
                  <a:lnTo>
                    <a:pt x="0" y="10"/>
                  </a:lnTo>
                  <a:lnTo>
                    <a:pt x="2" y="27"/>
                  </a:lnTo>
                  <a:lnTo>
                    <a:pt x="2" y="45"/>
                  </a:lnTo>
                  <a:lnTo>
                    <a:pt x="2" y="56"/>
                  </a:lnTo>
                  <a:lnTo>
                    <a:pt x="14" y="56"/>
                  </a:lnTo>
                  <a:lnTo>
                    <a:pt x="14" y="45"/>
                  </a:lnTo>
                  <a:lnTo>
                    <a:pt x="11" y="27"/>
                  </a:lnTo>
                  <a:lnTo>
                    <a:pt x="11" y="10"/>
                  </a:lnTo>
                  <a:lnTo>
                    <a:pt x="11" y="0"/>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87" name="Freeform 419"/>
            <p:cNvSpPr>
              <a:spLocks/>
            </p:cNvSpPr>
            <p:nvPr/>
          </p:nvSpPr>
          <p:spPr bwMode="auto">
            <a:xfrm>
              <a:off x="2894" y="4010"/>
              <a:ext cx="23" cy="24"/>
            </a:xfrm>
            <a:custGeom>
              <a:avLst/>
              <a:gdLst>
                <a:gd name="T0" fmla="*/ 8 w 69"/>
                <a:gd name="T1" fmla="*/ 2 h 74"/>
                <a:gd name="T2" fmla="*/ 1 w 69"/>
                <a:gd name="T3" fmla="*/ 8 h 74"/>
                <a:gd name="T4" fmla="*/ 9 w 69"/>
                <a:gd name="T5" fmla="*/ 14 h 74"/>
                <a:gd name="T6" fmla="*/ 17 w 69"/>
                <a:gd name="T7" fmla="*/ 24 h 74"/>
                <a:gd name="T8" fmla="*/ 27 w 69"/>
                <a:gd name="T9" fmla="*/ 35 h 74"/>
                <a:gd name="T10" fmla="*/ 37 w 69"/>
                <a:gd name="T11" fmla="*/ 45 h 74"/>
                <a:gd name="T12" fmla="*/ 47 w 69"/>
                <a:gd name="T13" fmla="*/ 56 h 74"/>
                <a:gd name="T14" fmla="*/ 52 w 69"/>
                <a:gd name="T15" fmla="*/ 64 h 74"/>
                <a:gd name="T16" fmla="*/ 57 w 69"/>
                <a:gd name="T17" fmla="*/ 72 h 74"/>
                <a:gd name="T18" fmla="*/ 58 w 69"/>
                <a:gd name="T19" fmla="*/ 74 h 74"/>
                <a:gd name="T20" fmla="*/ 69 w 69"/>
                <a:gd name="T21" fmla="*/ 74 h 74"/>
                <a:gd name="T22" fmla="*/ 66 w 69"/>
                <a:gd name="T23" fmla="*/ 67 h 74"/>
                <a:gd name="T24" fmla="*/ 61 w 69"/>
                <a:gd name="T25" fmla="*/ 59 h 74"/>
                <a:gd name="T26" fmla="*/ 53 w 69"/>
                <a:gd name="T27" fmla="*/ 49 h 74"/>
                <a:gd name="T28" fmla="*/ 44 w 69"/>
                <a:gd name="T29" fmla="*/ 38 h 74"/>
                <a:gd name="T30" fmla="*/ 34 w 69"/>
                <a:gd name="T31" fmla="*/ 28 h 74"/>
                <a:gd name="T32" fmla="*/ 24 w 69"/>
                <a:gd name="T33" fmla="*/ 17 h 74"/>
                <a:gd name="T34" fmla="*/ 16 w 69"/>
                <a:gd name="T35" fmla="*/ 8 h 74"/>
                <a:gd name="T36" fmla="*/ 8 w 69"/>
                <a:gd name="T37" fmla="*/ 1 h 74"/>
                <a:gd name="T38" fmla="*/ 1 w 69"/>
                <a:gd name="T39" fmla="*/ 6 h 74"/>
                <a:gd name="T40" fmla="*/ 8 w 69"/>
                <a:gd name="T41" fmla="*/ 1 h 74"/>
                <a:gd name="T42" fmla="*/ 4 w 69"/>
                <a:gd name="T43" fmla="*/ 0 h 74"/>
                <a:gd name="T44" fmla="*/ 1 w 69"/>
                <a:gd name="T45" fmla="*/ 1 h 74"/>
                <a:gd name="T46" fmla="*/ 0 w 69"/>
                <a:gd name="T47" fmla="*/ 4 h 74"/>
                <a:gd name="T48" fmla="*/ 1 w 69"/>
                <a:gd name="T49" fmla="*/ 8 h 74"/>
                <a:gd name="T50" fmla="*/ 8 w 69"/>
                <a:gd name="T51" fmla="*/ 2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 h="74">
                  <a:moveTo>
                    <a:pt x="8" y="2"/>
                  </a:moveTo>
                  <a:lnTo>
                    <a:pt x="1" y="8"/>
                  </a:lnTo>
                  <a:lnTo>
                    <a:pt x="9" y="14"/>
                  </a:lnTo>
                  <a:lnTo>
                    <a:pt x="17" y="24"/>
                  </a:lnTo>
                  <a:lnTo>
                    <a:pt x="27" y="35"/>
                  </a:lnTo>
                  <a:lnTo>
                    <a:pt x="37" y="45"/>
                  </a:lnTo>
                  <a:lnTo>
                    <a:pt x="47" y="56"/>
                  </a:lnTo>
                  <a:lnTo>
                    <a:pt x="52" y="64"/>
                  </a:lnTo>
                  <a:lnTo>
                    <a:pt x="57" y="72"/>
                  </a:lnTo>
                  <a:lnTo>
                    <a:pt x="58" y="74"/>
                  </a:lnTo>
                  <a:lnTo>
                    <a:pt x="69" y="74"/>
                  </a:lnTo>
                  <a:lnTo>
                    <a:pt x="66" y="67"/>
                  </a:lnTo>
                  <a:lnTo>
                    <a:pt x="61" y="59"/>
                  </a:lnTo>
                  <a:lnTo>
                    <a:pt x="53" y="49"/>
                  </a:lnTo>
                  <a:lnTo>
                    <a:pt x="44" y="38"/>
                  </a:lnTo>
                  <a:lnTo>
                    <a:pt x="34" y="28"/>
                  </a:lnTo>
                  <a:lnTo>
                    <a:pt x="24" y="17"/>
                  </a:lnTo>
                  <a:lnTo>
                    <a:pt x="16" y="8"/>
                  </a:lnTo>
                  <a:lnTo>
                    <a:pt x="8" y="1"/>
                  </a:lnTo>
                  <a:lnTo>
                    <a:pt x="1" y="6"/>
                  </a:lnTo>
                  <a:lnTo>
                    <a:pt x="8" y="1"/>
                  </a:lnTo>
                  <a:lnTo>
                    <a:pt x="4" y="0"/>
                  </a:lnTo>
                  <a:lnTo>
                    <a:pt x="1" y="1"/>
                  </a:lnTo>
                  <a:lnTo>
                    <a:pt x="0" y="4"/>
                  </a:lnTo>
                  <a:lnTo>
                    <a:pt x="1" y="8"/>
                  </a:lnTo>
                  <a:lnTo>
                    <a:pt x="8"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88" name="Freeform 420"/>
            <p:cNvSpPr>
              <a:spLocks/>
            </p:cNvSpPr>
            <p:nvPr/>
          </p:nvSpPr>
          <p:spPr bwMode="auto">
            <a:xfrm>
              <a:off x="2894" y="4010"/>
              <a:ext cx="5" cy="32"/>
            </a:xfrm>
            <a:custGeom>
              <a:avLst/>
              <a:gdLst>
                <a:gd name="T0" fmla="*/ 4 w 16"/>
                <a:gd name="T1" fmla="*/ 91 h 94"/>
                <a:gd name="T2" fmla="*/ 15 w 16"/>
                <a:gd name="T3" fmla="*/ 89 h 94"/>
                <a:gd name="T4" fmla="*/ 15 w 16"/>
                <a:gd name="T5" fmla="*/ 66 h 94"/>
                <a:gd name="T6" fmla="*/ 16 w 16"/>
                <a:gd name="T7" fmla="*/ 40 h 94"/>
                <a:gd name="T8" fmla="*/ 14 w 16"/>
                <a:gd name="T9" fmla="*/ 18 h 94"/>
                <a:gd name="T10" fmla="*/ 7 w 16"/>
                <a:gd name="T11" fmla="*/ 0 h 94"/>
                <a:gd name="T12" fmla="*/ 0 w 16"/>
                <a:gd name="T13" fmla="*/ 4 h 94"/>
                <a:gd name="T14" fmla="*/ 4 w 16"/>
                <a:gd name="T15" fmla="*/ 18 h 94"/>
                <a:gd name="T16" fmla="*/ 4 w 16"/>
                <a:gd name="T17" fmla="*/ 40 h 94"/>
                <a:gd name="T18" fmla="*/ 3 w 16"/>
                <a:gd name="T19" fmla="*/ 66 h 94"/>
                <a:gd name="T20" fmla="*/ 3 w 16"/>
                <a:gd name="T21" fmla="*/ 89 h 94"/>
                <a:gd name="T22" fmla="*/ 14 w 16"/>
                <a:gd name="T23" fmla="*/ 87 h 94"/>
                <a:gd name="T24" fmla="*/ 3 w 16"/>
                <a:gd name="T25" fmla="*/ 89 h 94"/>
                <a:gd name="T26" fmla="*/ 6 w 16"/>
                <a:gd name="T27" fmla="*/ 93 h 94"/>
                <a:gd name="T28" fmla="*/ 9 w 16"/>
                <a:gd name="T29" fmla="*/ 94 h 94"/>
                <a:gd name="T30" fmla="*/ 12 w 16"/>
                <a:gd name="T31" fmla="*/ 93 h 94"/>
                <a:gd name="T32" fmla="*/ 15 w 16"/>
                <a:gd name="T33" fmla="*/ 89 h 94"/>
                <a:gd name="T34" fmla="*/ 4 w 16"/>
                <a:gd name="T35" fmla="*/ 9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94">
                  <a:moveTo>
                    <a:pt x="4" y="91"/>
                  </a:moveTo>
                  <a:lnTo>
                    <a:pt x="15" y="89"/>
                  </a:lnTo>
                  <a:lnTo>
                    <a:pt x="15" y="66"/>
                  </a:lnTo>
                  <a:lnTo>
                    <a:pt x="16" y="40"/>
                  </a:lnTo>
                  <a:lnTo>
                    <a:pt x="14" y="18"/>
                  </a:lnTo>
                  <a:lnTo>
                    <a:pt x="7" y="0"/>
                  </a:lnTo>
                  <a:lnTo>
                    <a:pt x="0" y="4"/>
                  </a:lnTo>
                  <a:lnTo>
                    <a:pt x="4" y="18"/>
                  </a:lnTo>
                  <a:lnTo>
                    <a:pt x="4" y="40"/>
                  </a:lnTo>
                  <a:lnTo>
                    <a:pt x="3" y="66"/>
                  </a:lnTo>
                  <a:lnTo>
                    <a:pt x="3" y="89"/>
                  </a:lnTo>
                  <a:lnTo>
                    <a:pt x="14" y="87"/>
                  </a:lnTo>
                  <a:lnTo>
                    <a:pt x="3" y="89"/>
                  </a:lnTo>
                  <a:lnTo>
                    <a:pt x="6" y="93"/>
                  </a:lnTo>
                  <a:lnTo>
                    <a:pt x="9" y="94"/>
                  </a:lnTo>
                  <a:lnTo>
                    <a:pt x="12" y="93"/>
                  </a:lnTo>
                  <a:lnTo>
                    <a:pt x="15" y="89"/>
                  </a:lnTo>
                  <a:lnTo>
                    <a:pt x="4" y="9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89" name="Freeform 421"/>
            <p:cNvSpPr>
              <a:spLocks/>
            </p:cNvSpPr>
            <p:nvPr/>
          </p:nvSpPr>
          <p:spPr bwMode="auto">
            <a:xfrm>
              <a:off x="2879" y="4027"/>
              <a:ext cx="20" cy="14"/>
            </a:xfrm>
            <a:custGeom>
              <a:avLst/>
              <a:gdLst>
                <a:gd name="T0" fmla="*/ 8 w 60"/>
                <a:gd name="T1" fmla="*/ 8 h 42"/>
                <a:gd name="T2" fmla="*/ 2 w 60"/>
                <a:gd name="T3" fmla="*/ 9 h 42"/>
                <a:gd name="T4" fmla="*/ 7 w 60"/>
                <a:gd name="T5" fmla="*/ 13 h 42"/>
                <a:gd name="T6" fmla="*/ 14 w 60"/>
                <a:gd name="T7" fmla="*/ 16 h 42"/>
                <a:gd name="T8" fmla="*/ 22 w 60"/>
                <a:gd name="T9" fmla="*/ 21 h 42"/>
                <a:gd name="T10" fmla="*/ 30 w 60"/>
                <a:gd name="T11" fmla="*/ 25 h 42"/>
                <a:gd name="T12" fmla="*/ 37 w 60"/>
                <a:gd name="T13" fmla="*/ 30 h 42"/>
                <a:gd name="T14" fmla="*/ 42 w 60"/>
                <a:gd name="T15" fmla="*/ 33 h 42"/>
                <a:gd name="T16" fmla="*/ 48 w 60"/>
                <a:gd name="T17" fmla="*/ 39 h 42"/>
                <a:gd name="T18" fmla="*/ 50 w 60"/>
                <a:gd name="T19" fmla="*/ 42 h 42"/>
                <a:gd name="T20" fmla="*/ 60 w 60"/>
                <a:gd name="T21" fmla="*/ 38 h 42"/>
                <a:gd name="T22" fmla="*/ 55 w 60"/>
                <a:gd name="T23" fmla="*/ 32 h 42"/>
                <a:gd name="T24" fmla="*/ 49 w 60"/>
                <a:gd name="T25" fmla="*/ 26 h 42"/>
                <a:gd name="T26" fmla="*/ 41 w 60"/>
                <a:gd name="T27" fmla="*/ 21 h 42"/>
                <a:gd name="T28" fmla="*/ 34 w 60"/>
                <a:gd name="T29" fmla="*/ 16 h 42"/>
                <a:gd name="T30" fmla="*/ 26 w 60"/>
                <a:gd name="T31" fmla="*/ 11 h 42"/>
                <a:gd name="T32" fmla="*/ 18 w 60"/>
                <a:gd name="T33" fmla="*/ 7 h 42"/>
                <a:gd name="T34" fmla="*/ 11 w 60"/>
                <a:gd name="T35" fmla="*/ 3 h 42"/>
                <a:gd name="T36" fmla="*/ 7 w 60"/>
                <a:gd name="T37" fmla="*/ 0 h 42"/>
                <a:gd name="T38" fmla="*/ 1 w 60"/>
                <a:gd name="T39" fmla="*/ 1 h 42"/>
                <a:gd name="T40" fmla="*/ 7 w 60"/>
                <a:gd name="T41" fmla="*/ 0 h 42"/>
                <a:gd name="T42" fmla="*/ 3 w 60"/>
                <a:gd name="T43" fmla="*/ 0 h 42"/>
                <a:gd name="T44" fmla="*/ 0 w 60"/>
                <a:gd name="T45" fmla="*/ 2 h 42"/>
                <a:gd name="T46" fmla="*/ 0 w 60"/>
                <a:gd name="T47" fmla="*/ 7 h 42"/>
                <a:gd name="T48" fmla="*/ 2 w 60"/>
                <a:gd name="T49" fmla="*/ 9 h 42"/>
                <a:gd name="T50" fmla="*/ 8 w 60"/>
                <a:gd name="T51" fmla="*/ 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42">
                  <a:moveTo>
                    <a:pt x="8" y="8"/>
                  </a:moveTo>
                  <a:lnTo>
                    <a:pt x="2" y="9"/>
                  </a:lnTo>
                  <a:lnTo>
                    <a:pt x="7" y="13"/>
                  </a:lnTo>
                  <a:lnTo>
                    <a:pt x="14" y="16"/>
                  </a:lnTo>
                  <a:lnTo>
                    <a:pt x="22" y="21"/>
                  </a:lnTo>
                  <a:lnTo>
                    <a:pt x="30" y="25"/>
                  </a:lnTo>
                  <a:lnTo>
                    <a:pt x="37" y="30"/>
                  </a:lnTo>
                  <a:lnTo>
                    <a:pt x="42" y="33"/>
                  </a:lnTo>
                  <a:lnTo>
                    <a:pt x="48" y="39"/>
                  </a:lnTo>
                  <a:lnTo>
                    <a:pt x="50" y="42"/>
                  </a:lnTo>
                  <a:lnTo>
                    <a:pt x="60" y="38"/>
                  </a:lnTo>
                  <a:lnTo>
                    <a:pt x="55" y="32"/>
                  </a:lnTo>
                  <a:lnTo>
                    <a:pt x="49" y="26"/>
                  </a:lnTo>
                  <a:lnTo>
                    <a:pt x="41" y="21"/>
                  </a:lnTo>
                  <a:lnTo>
                    <a:pt x="34" y="16"/>
                  </a:lnTo>
                  <a:lnTo>
                    <a:pt x="26" y="11"/>
                  </a:lnTo>
                  <a:lnTo>
                    <a:pt x="18" y="7"/>
                  </a:lnTo>
                  <a:lnTo>
                    <a:pt x="11" y="3"/>
                  </a:lnTo>
                  <a:lnTo>
                    <a:pt x="7" y="0"/>
                  </a:lnTo>
                  <a:lnTo>
                    <a:pt x="1" y="1"/>
                  </a:lnTo>
                  <a:lnTo>
                    <a:pt x="7" y="0"/>
                  </a:lnTo>
                  <a:lnTo>
                    <a:pt x="3" y="0"/>
                  </a:lnTo>
                  <a:lnTo>
                    <a:pt x="0" y="2"/>
                  </a:lnTo>
                  <a:lnTo>
                    <a:pt x="0" y="7"/>
                  </a:lnTo>
                  <a:lnTo>
                    <a:pt x="2" y="9"/>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90" name="Freeform 422"/>
            <p:cNvSpPr>
              <a:spLocks/>
            </p:cNvSpPr>
            <p:nvPr/>
          </p:nvSpPr>
          <p:spPr bwMode="auto">
            <a:xfrm>
              <a:off x="2862" y="4022"/>
              <a:ext cx="19" cy="10"/>
            </a:xfrm>
            <a:custGeom>
              <a:avLst/>
              <a:gdLst>
                <a:gd name="T0" fmla="*/ 2 w 57"/>
                <a:gd name="T1" fmla="*/ 9 h 31"/>
                <a:gd name="T2" fmla="*/ 0 w 57"/>
                <a:gd name="T3" fmla="*/ 6 h 31"/>
                <a:gd name="T4" fmla="*/ 2 w 57"/>
                <a:gd name="T5" fmla="*/ 12 h 31"/>
                <a:gd name="T6" fmla="*/ 8 w 57"/>
                <a:gd name="T7" fmla="*/ 17 h 31"/>
                <a:gd name="T8" fmla="*/ 15 w 57"/>
                <a:gd name="T9" fmla="*/ 23 h 31"/>
                <a:gd name="T10" fmla="*/ 24 w 57"/>
                <a:gd name="T11" fmla="*/ 26 h 31"/>
                <a:gd name="T12" fmla="*/ 32 w 57"/>
                <a:gd name="T13" fmla="*/ 29 h 31"/>
                <a:gd name="T14" fmla="*/ 41 w 57"/>
                <a:gd name="T15" fmla="*/ 31 h 31"/>
                <a:gd name="T16" fmla="*/ 50 w 57"/>
                <a:gd name="T17" fmla="*/ 29 h 31"/>
                <a:gd name="T18" fmla="*/ 57 w 57"/>
                <a:gd name="T19" fmla="*/ 23 h 31"/>
                <a:gd name="T20" fmla="*/ 50 w 57"/>
                <a:gd name="T21" fmla="*/ 16 h 31"/>
                <a:gd name="T22" fmla="*/ 46 w 57"/>
                <a:gd name="T23" fmla="*/ 20 h 31"/>
                <a:gd name="T24" fmla="*/ 41 w 57"/>
                <a:gd name="T25" fmla="*/ 20 h 31"/>
                <a:gd name="T26" fmla="*/ 34 w 57"/>
                <a:gd name="T27" fmla="*/ 20 h 31"/>
                <a:gd name="T28" fmla="*/ 26 w 57"/>
                <a:gd name="T29" fmla="*/ 17 h 31"/>
                <a:gd name="T30" fmla="*/ 19 w 57"/>
                <a:gd name="T31" fmla="*/ 14 h 31"/>
                <a:gd name="T32" fmla="*/ 15 w 57"/>
                <a:gd name="T33" fmla="*/ 10 h 31"/>
                <a:gd name="T34" fmla="*/ 11 w 57"/>
                <a:gd name="T35" fmla="*/ 7 h 31"/>
                <a:gd name="T36" fmla="*/ 11 w 57"/>
                <a:gd name="T37" fmla="*/ 6 h 31"/>
                <a:gd name="T38" fmla="*/ 9 w 57"/>
                <a:gd name="T39" fmla="*/ 2 h 31"/>
                <a:gd name="T40" fmla="*/ 11 w 57"/>
                <a:gd name="T41" fmla="*/ 6 h 31"/>
                <a:gd name="T42" fmla="*/ 9 w 57"/>
                <a:gd name="T43" fmla="*/ 2 h 31"/>
                <a:gd name="T44" fmla="*/ 6 w 57"/>
                <a:gd name="T45" fmla="*/ 0 h 31"/>
                <a:gd name="T46" fmla="*/ 2 w 57"/>
                <a:gd name="T47" fmla="*/ 2 h 31"/>
                <a:gd name="T48" fmla="*/ 0 w 57"/>
                <a:gd name="T49" fmla="*/ 6 h 31"/>
                <a:gd name="T50" fmla="*/ 2 w 57"/>
                <a:gd name="T51"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7" h="31">
                  <a:moveTo>
                    <a:pt x="2" y="9"/>
                  </a:moveTo>
                  <a:lnTo>
                    <a:pt x="0" y="6"/>
                  </a:lnTo>
                  <a:lnTo>
                    <a:pt x="2" y="12"/>
                  </a:lnTo>
                  <a:lnTo>
                    <a:pt x="8" y="17"/>
                  </a:lnTo>
                  <a:lnTo>
                    <a:pt x="15" y="23"/>
                  </a:lnTo>
                  <a:lnTo>
                    <a:pt x="24" y="26"/>
                  </a:lnTo>
                  <a:lnTo>
                    <a:pt x="32" y="29"/>
                  </a:lnTo>
                  <a:lnTo>
                    <a:pt x="41" y="31"/>
                  </a:lnTo>
                  <a:lnTo>
                    <a:pt x="50" y="29"/>
                  </a:lnTo>
                  <a:lnTo>
                    <a:pt x="57" y="23"/>
                  </a:lnTo>
                  <a:lnTo>
                    <a:pt x="50" y="16"/>
                  </a:lnTo>
                  <a:lnTo>
                    <a:pt x="46" y="20"/>
                  </a:lnTo>
                  <a:lnTo>
                    <a:pt x="41" y="20"/>
                  </a:lnTo>
                  <a:lnTo>
                    <a:pt x="34" y="20"/>
                  </a:lnTo>
                  <a:lnTo>
                    <a:pt x="26" y="17"/>
                  </a:lnTo>
                  <a:lnTo>
                    <a:pt x="19" y="14"/>
                  </a:lnTo>
                  <a:lnTo>
                    <a:pt x="15" y="10"/>
                  </a:lnTo>
                  <a:lnTo>
                    <a:pt x="11" y="7"/>
                  </a:lnTo>
                  <a:lnTo>
                    <a:pt x="11" y="6"/>
                  </a:lnTo>
                  <a:lnTo>
                    <a:pt x="9" y="2"/>
                  </a:lnTo>
                  <a:lnTo>
                    <a:pt x="11" y="6"/>
                  </a:lnTo>
                  <a:lnTo>
                    <a:pt x="9" y="2"/>
                  </a:lnTo>
                  <a:lnTo>
                    <a:pt x="6" y="0"/>
                  </a:lnTo>
                  <a:lnTo>
                    <a:pt x="2" y="2"/>
                  </a:lnTo>
                  <a:lnTo>
                    <a:pt x="0" y="6"/>
                  </a:lnTo>
                  <a:lnTo>
                    <a:pt x="2"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91" name="Freeform 423"/>
            <p:cNvSpPr>
              <a:spLocks/>
            </p:cNvSpPr>
            <p:nvPr/>
          </p:nvSpPr>
          <p:spPr bwMode="auto">
            <a:xfrm>
              <a:off x="2839" y="4018"/>
              <a:ext cx="26" cy="7"/>
            </a:xfrm>
            <a:custGeom>
              <a:avLst/>
              <a:gdLst>
                <a:gd name="T0" fmla="*/ 0 w 78"/>
                <a:gd name="T1" fmla="*/ 5 h 21"/>
                <a:gd name="T2" fmla="*/ 6 w 78"/>
                <a:gd name="T3" fmla="*/ 11 h 21"/>
                <a:gd name="T4" fmla="*/ 12 w 78"/>
                <a:gd name="T5" fmla="*/ 10 h 21"/>
                <a:gd name="T6" fmla="*/ 21 w 78"/>
                <a:gd name="T7" fmla="*/ 11 h 21"/>
                <a:gd name="T8" fmla="*/ 31 w 78"/>
                <a:gd name="T9" fmla="*/ 11 h 21"/>
                <a:gd name="T10" fmla="*/ 41 w 78"/>
                <a:gd name="T11" fmla="*/ 13 h 21"/>
                <a:gd name="T12" fmla="*/ 53 w 78"/>
                <a:gd name="T13" fmla="*/ 14 h 21"/>
                <a:gd name="T14" fmla="*/ 61 w 78"/>
                <a:gd name="T15" fmla="*/ 17 h 21"/>
                <a:gd name="T16" fmla="*/ 68 w 78"/>
                <a:gd name="T17" fmla="*/ 20 h 21"/>
                <a:gd name="T18" fmla="*/ 71 w 78"/>
                <a:gd name="T19" fmla="*/ 21 h 21"/>
                <a:gd name="T20" fmla="*/ 78 w 78"/>
                <a:gd name="T21" fmla="*/ 14 h 21"/>
                <a:gd name="T22" fmla="*/ 72 w 78"/>
                <a:gd name="T23" fmla="*/ 11 h 21"/>
                <a:gd name="T24" fmla="*/ 63 w 78"/>
                <a:gd name="T25" fmla="*/ 8 h 21"/>
                <a:gd name="T26" fmla="*/ 53 w 78"/>
                <a:gd name="T27" fmla="*/ 5 h 21"/>
                <a:gd name="T28" fmla="*/ 41 w 78"/>
                <a:gd name="T29" fmla="*/ 4 h 21"/>
                <a:gd name="T30" fmla="*/ 31 w 78"/>
                <a:gd name="T31" fmla="*/ 2 h 21"/>
                <a:gd name="T32" fmla="*/ 21 w 78"/>
                <a:gd name="T33" fmla="*/ 0 h 21"/>
                <a:gd name="T34" fmla="*/ 12 w 78"/>
                <a:gd name="T35" fmla="*/ 1 h 21"/>
                <a:gd name="T36" fmla="*/ 4 w 78"/>
                <a:gd name="T37" fmla="*/ 2 h 21"/>
                <a:gd name="T38" fmla="*/ 9 w 78"/>
                <a:gd name="T39" fmla="*/ 8 h 21"/>
                <a:gd name="T40" fmla="*/ 4 w 78"/>
                <a:gd name="T41" fmla="*/ 2 h 21"/>
                <a:gd name="T42" fmla="*/ 1 w 78"/>
                <a:gd name="T43" fmla="*/ 4 h 21"/>
                <a:gd name="T44" fmla="*/ 0 w 78"/>
                <a:gd name="T45" fmla="*/ 8 h 21"/>
                <a:gd name="T46" fmla="*/ 2 w 78"/>
                <a:gd name="T47" fmla="*/ 10 h 21"/>
                <a:gd name="T48" fmla="*/ 6 w 78"/>
                <a:gd name="T49" fmla="*/ 11 h 21"/>
                <a:gd name="T50" fmla="*/ 0 w 78"/>
                <a:gd name="T51"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8" h="21">
                  <a:moveTo>
                    <a:pt x="0" y="5"/>
                  </a:moveTo>
                  <a:lnTo>
                    <a:pt x="6" y="11"/>
                  </a:lnTo>
                  <a:lnTo>
                    <a:pt x="12" y="10"/>
                  </a:lnTo>
                  <a:lnTo>
                    <a:pt x="21" y="11"/>
                  </a:lnTo>
                  <a:lnTo>
                    <a:pt x="31" y="11"/>
                  </a:lnTo>
                  <a:lnTo>
                    <a:pt x="41" y="13"/>
                  </a:lnTo>
                  <a:lnTo>
                    <a:pt x="53" y="14"/>
                  </a:lnTo>
                  <a:lnTo>
                    <a:pt x="61" y="17"/>
                  </a:lnTo>
                  <a:lnTo>
                    <a:pt x="68" y="20"/>
                  </a:lnTo>
                  <a:lnTo>
                    <a:pt x="71" y="21"/>
                  </a:lnTo>
                  <a:lnTo>
                    <a:pt x="78" y="14"/>
                  </a:lnTo>
                  <a:lnTo>
                    <a:pt x="72" y="11"/>
                  </a:lnTo>
                  <a:lnTo>
                    <a:pt x="63" y="8"/>
                  </a:lnTo>
                  <a:lnTo>
                    <a:pt x="53" y="5"/>
                  </a:lnTo>
                  <a:lnTo>
                    <a:pt x="41" y="4"/>
                  </a:lnTo>
                  <a:lnTo>
                    <a:pt x="31" y="2"/>
                  </a:lnTo>
                  <a:lnTo>
                    <a:pt x="21" y="0"/>
                  </a:lnTo>
                  <a:lnTo>
                    <a:pt x="12" y="1"/>
                  </a:lnTo>
                  <a:lnTo>
                    <a:pt x="4" y="2"/>
                  </a:lnTo>
                  <a:lnTo>
                    <a:pt x="9" y="8"/>
                  </a:lnTo>
                  <a:lnTo>
                    <a:pt x="4" y="2"/>
                  </a:lnTo>
                  <a:lnTo>
                    <a:pt x="1" y="4"/>
                  </a:lnTo>
                  <a:lnTo>
                    <a:pt x="0" y="8"/>
                  </a:lnTo>
                  <a:lnTo>
                    <a:pt x="2" y="10"/>
                  </a:lnTo>
                  <a:lnTo>
                    <a:pt x="6" y="11"/>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92" name="Freeform 424"/>
            <p:cNvSpPr>
              <a:spLocks/>
            </p:cNvSpPr>
            <p:nvPr/>
          </p:nvSpPr>
          <p:spPr bwMode="auto">
            <a:xfrm>
              <a:off x="2837" y="4008"/>
              <a:ext cx="5" cy="12"/>
            </a:xfrm>
            <a:custGeom>
              <a:avLst/>
              <a:gdLst>
                <a:gd name="T0" fmla="*/ 0 w 15"/>
                <a:gd name="T1" fmla="*/ 8 h 38"/>
                <a:gd name="T2" fmla="*/ 0 w 15"/>
                <a:gd name="T3" fmla="*/ 9 h 38"/>
                <a:gd name="T4" fmla="*/ 2 w 15"/>
                <a:gd name="T5" fmla="*/ 11 h 38"/>
                <a:gd name="T6" fmla="*/ 5 w 15"/>
                <a:gd name="T7" fmla="*/ 19 h 38"/>
                <a:gd name="T8" fmla="*/ 6 w 15"/>
                <a:gd name="T9" fmla="*/ 28 h 38"/>
                <a:gd name="T10" fmla="*/ 6 w 15"/>
                <a:gd name="T11" fmla="*/ 35 h 38"/>
                <a:gd name="T12" fmla="*/ 15 w 15"/>
                <a:gd name="T13" fmla="*/ 38 h 38"/>
                <a:gd name="T14" fmla="*/ 15 w 15"/>
                <a:gd name="T15" fmla="*/ 28 h 38"/>
                <a:gd name="T16" fmla="*/ 14 w 15"/>
                <a:gd name="T17" fmla="*/ 17 h 38"/>
                <a:gd name="T18" fmla="*/ 11 w 15"/>
                <a:gd name="T19" fmla="*/ 7 h 38"/>
                <a:gd name="T20" fmla="*/ 5 w 15"/>
                <a:gd name="T21" fmla="*/ 0 h 38"/>
                <a:gd name="T22" fmla="*/ 5 w 15"/>
                <a:gd name="T23" fmla="*/ 1 h 38"/>
                <a:gd name="T24" fmla="*/ 0 w 15"/>
                <a:gd name="T25"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8">
                  <a:moveTo>
                    <a:pt x="0" y="8"/>
                  </a:moveTo>
                  <a:lnTo>
                    <a:pt x="0" y="9"/>
                  </a:lnTo>
                  <a:lnTo>
                    <a:pt x="2" y="11"/>
                  </a:lnTo>
                  <a:lnTo>
                    <a:pt x="5" y="19"/>
                  </a:lnTo>
                  <a:lnTo>
                    <a:pt x="6" y="28"/>
                  </a:lnTo>
                  <a:lnTo>
                    <a:pt x="6" y="35"/>
                  </a:lnTo>
                  <a:lnTo>
                    <a:pt x="15" y="38"/>
                  </a:lnTo>
                  <a:lnTo>
                    <a:pt x="15" y="28"/>
                  </a:lnTo>
                  <a:lnTo>
                    <a:pt x="14" y="17"/>
                  </a:lnTo>
                  <a:lnTo>
                    <a:pt x="11" y="7"/>
                  </a:lnTo>
                  <a:lnTo>
                    <a:pt x="5" y="0"/>
                  </a:lnTo>
                  <a:lnTo>
                    <a:pt x="5" y="1"/>
                  </a:lnTo>
                  <a:lnTo>
                    <a:pt x="0"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93" name="Freeform 425"/>
            <p:cNvSpPr>
              <a:spLocks/>
            </p:cNvSpPr>
            <p:nvPr/>
          </p:nvSpPr>
          <p:spPr bwMode="auto">
            <a:xfrm>
              <a:off x="2831" y="4007"/>
              <a:ext cx="8" cy="8"/>
            </a:xfrm>
            <a:custGeom>
              <a:avLst/>
              <a:gdLst>
                <a:gd name="T0" fmla="*/ 0 w 24"/>
                <a:gd name="T1" fmla="*/ 18 h 24"/>
                <a:gd name="T2" fmla="*/ 8 w 24"/>
                <a:gd name="T3" fmla="*/ 23 h 24"/>
                <a:gd name="T4" fmla="*/ 14 w 24"/>
                <a:gd name="T5" fmla="*/ 16 h 24"/>
                <a:gd name="T6" fmla="*/ 18 w 24"/>
                <a:gd name="T7" fmla="*/ 11 h 24"/>
                <a:gd name="T8" fmla="*/ 19 w 24"/>
                <a:gd name="T9" fmla="*/ 9 h 24"/>
                <a:gd name="T10" fmla="*/ 19 w 24"/>
                <a:gd name="T11" fmla="*/ 9 h 24"/>
                <a:gd name="T12" fmla="*/ 24 w 24"/>
                <a:gd name="T13" fmla="*/ 2 h 24"/>
                <a:gd name="T14" fmla="*/ 17 w 24"/>
                <a:gd name="T15" fmla="*/ 0 h 24"/>
                <a:gd name="T16" fmla="*/ 11 w 24"/>
                <a:gd name="T17" fmla="*/ 4 h 24"/>
                <a:gd name="T18" fmla="*/ 7 w 24"/>
                <a:gd name="T19" fmla="*/ 9 h 24"/>
                <a:gd name="T20" fmla="*/ 1 w 24"/>
                <a:gd name="T21" fmla="*/ 16 h 24"/>
                <a:gd name="T22" fmla="*/ 9 w 24"/>
                <a:gd name="T23" fmla="*/ 20 h 24"/>
                <a:gd name="T24" fmla="*/ 1 w 24"/>
                <a:gd name="T25" fmla="*/ 16 h 24"/>
                <a:gd name="T26" fmla="*/ 0 w 24"/>
                <a:gd name="T27" fmla="*/ 19 h 24"/>
                <a:gd name="T28" fmla="*/ 1 w 24"/>
                <a:gd name="T29" fmla="*/ 23 h 24"/>
                <a:gd name="T30" fmla="*/ 5 w 24"/>
                <a:gd name="T31" fmla="*/ 24 h 24"/>
                <a:gd name="T32" fmla="*/ 8 w 24"/>
                <a:gd name="T33" fmla="*/ 23 h 24"/>
                <a:gd name="T34" fmla="*/ 0 w 24"/>
                <a:gd name="T35" fmla="*/ 1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4">
                  <a:moveTo>
                    <a:pt x="0" y="18"/>
                  </a:moveTo>
                  <a:lnTo>
                    <a:pt x="8" y="23"/>
                  </a:lnTo>
                  <a:lnTo>
                    <a:pt x="14" y="16"/>
                  </a:lnTo>
                  <a:lnTo>
                    <a:pt x="18" y="11"/>
                  </a:lnTo>
                  <a:lnTo>
                    <a:pt x="19" y="9"/>
                  </a:lnTo>
                  <a:lnTo>
                    <a:pt x="19" y="9"/>
                  </a:lnTo>
                  <a:lnTo>
                    <a:pt x="24" y="2"/>
                  </a:lnTo>
                  <a:lnTo>
                    <a:pt x="17" y="0"/>
                  </a:lnTo>
                  <a:lnTo>
                    <a:pt x="11" y="4"/>
                  </a:lnTo>
                  <a:lnTo>
                    <a:pt x="7" y="9"/>
                  </a:lnTo>
                  <a:lnTo>
                    <a:pt x="1" y="16"/>
                  </a:lnTo>
                  <a:lnTo>
                    <a:pt x="9" y="20"/>
                  </a:lnTo>
                  <a:lnTo>
                    <a:pt x="1" y="16"/>
                  </a:lnTo>
                  <a:lnTo>
                    <a:pt x="0" y="19"/>
                  </a:lnTo>
                  <a:lnTo>
                    <a:pt x="1" y="23"/>
                  </a:lnTo>
                  <a:lnTo>
                    <a:pt x="5" y="24"/>
                  </a:lnTo>
                  <a:lnTo>
                    <a:pt x="8" y="23"/>
                  </a:lnTo>
                  <a:lnTo>
                    <a:pt x="0"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94" name="Freeform 426"/>
            <p:cNvSpPr>
              <a:spLocks/>
            </p:cNvSpPr>
            <p:nvPr/>
          </p:nvSpPr>
          <p:spPr bwMode="auto">
            <a:xfrm>
              <a:off x="2831" y="4006"/>
              <a:ext cx="4" cy="8"/>
            </a:xfrm>
            <a:custGeom>
              <a:avLst/>
              <a:gdLst>
                <a:gd name="T0" fmla="*/ 0 w 13"/>
                <a:gd name="T1" fmla="*/ 3 h 23"/>
                <a:gd name="T2" fmla="*/ 0 w 13"/>
                <a:gd name="T3" fmla="*/ 3 h 23"/>
                <a:gd name="T4" fmla="*/ 1 w 13"/>
                <a:gd name="T5" fmla="*/ 7 h 23"/>
                <a:gd name="T6" fmla="*/ 1 w 13"/>
                <a:gd name="T7" fmla="*/ 13 h 23"/>
                <a:gd name="T8" fmla="*/ 1 w 13"/>
                <a:gd name="T9" fmla="*/ 16 h 23"/>
                <a:gd name="T10" fmla="*/ 0 w 13"/>
                <a:gd name="T11" fmla="*/ 21 h 23"/>
                <a:gd name="T12" fmla="*/ 9 w 13"/>
                <a:gd name="T13" fmla="*/ 23 h 23"/>
                <a:gd name="T14" fmla="*/ 10 w 13"/>
                <a:gd name="T15" fmla="*/ 19 h 23"/>
                <a:gd name="T16" fmla="*/ 13 w 13"/>
                <a:gd name="T17" fmla="*/ 13 h 23"/>
                <a:gd name="T18" fmla="*/ 10 w 13"/>
                <a:gd name="T19" fmla="*/ 7 h 23"/>
                <a:gd name="T20" fmla="*/ 9 w 13"/>
                <a:gd name="T21" fmla="*/ 0 h 23"/>
                <a:gd name="T22" fmla="*/ 9 w 13"/>
                <a:gd name="T23" fmla="*/ 0 h 23"/>
                <a:gd name="T24" fmla="*/ 0 w 13"/>
                <a:gd name="T25"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23">
                  <a:moveTo>
                    <a:pt x="0" y="3"/>
                  </a:moveTo>
                  <a:lnTo>
                    <a:pt x="0" y="3"/>
                  </a:lnTo>
                  <a:lnTo>
                    <a:pt x="1" y="7"/>
                  </a:lnTo>
                  <a:lnTo>
                    <a:pt x="1" y="13"/>
                  </a:lnTo>
                  <a:lnTo>
                    <a:pt x="1" y="16"/>
                  </a:lnTo>
                  <a:lnTo>
                    <a:pt x="0" y="21"/>
                  </a:lnTo>
                  <a:lnTo>
                    <a:pt x="9" y="23"/>
                  </a:lnTo>
                  <a:lnTo>
                    <a:pt x="10" y="19"/>
                  </a:lnTo>
                  <a:lnTo>
                    <a:pt x="13" y="13"/>
                  </a:lnTo>
                  <a:lnTo>
                    <a:pt x="10" y="7"/>
                  </a:lnTo>
                  <a:lnTo>
                    <a:pt x="9" y="0"/>
                  </a:lnTo>
                  <a:lnTo>
                    <a:pt x="9" y="0"/>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95" name="Freeform 427"/>
            <p:cNvSpPr>
              <a:spLocks/>
            </p:cNvSpPr>
            <p:nvPr/>
          </p:nvSpPr>
          <p:spPr bwMode="auto">
            <a:xfrm>
              <a:off x="2823" y="3983"/>
              <a:ext cx="11" cy="24"/>
            </a:xfrm>
            <a:custGeom>
              <a:avLst/>
              <a:gdLst>
                <a:gd name="T0" fmla="*/ 9 w 33"/>
                <a:gd name="T1" fmla="*/ 5 h 74"/>
                <a:gd name="T2" fmla="*/ 0 w 33"/>
                <a:gd name="T3" fmla="*/ 7 h 74"/>
                <a:gd name="T4" fmla="*/ 9 w 33"/>
                <a:gd name="T5" fmla="*/ 26 h 74"/>
                <a:gd name="T6" fmla="*/ 16 w 33"/>
                <a:gd name="T7" fmla="*/ 46 h 74"/>
                <a:gd name="T8" fmla="*/ 21 w 33"/>
                <a:gd name="T9" fmla="*/ 63 h 74"/>
                <a:gd name="T10" fmla="*/ 24 w 33"/>
                <a:gd name="T11" fmla="*/ 74 h 74"/>
                <a:gd name="T12" fmla="*/ 33 w 33"/>
                <a:gd name="T13" fmla="*/ 71 h 74"/>
                <a:gd name="T14" fmla="*/ 30 w 33"/>
                <a:gd name="T15" fmla="*/ 61 h 74"/>
                <a:gd name="T16" fmla="*/ 25 w 33"/>
                <a:gd name="T17" fmla="*/ 44 h 74"/>
                <a:gd name="T18" fmla="*/ 18 w 33"/>
                <a:gd name="T19" fmla="*/ 23 h 74"/>
                <a:gd name="T20" fmla="*/ 9 w 33"/>
                <a:gd name="T21" fmla="*/ 3 h 74"/>
                <a:gd name="T22" fmla="*/ 0 w 33"/>
                <a:gd name="T23" fmla="*/ 5 h 74"/>
                <a:gd name="T24" fmla="*/ 9 w 33"/>
                <a:gd name="T25" fmla="*/ 3 h 74"/>
                <a:gd name="T26" fmla="*/ 7 w 33"/>
                <a:gd name="T27" fmla="*/ 0 h 74"/>
                <a:gd name="T28" fmla="*/ 3 w 33"/>
                <a:gd name="T29" fmla="*/ 0 h 74"/>
                <a:gd name="T30" fmla="*/ 0 w 33"/>
                <a:gd name="T31" fmla="*/ 4 h 74"/>
                <a:gd name="T32" fmla="*/ 0 w 33"/>
                <a:gd name="T33" fmla="*/ 7 h 74"/>
                <a:gd name="T34" fmla="*/ 9 w 33"/>
                <a:gd name="T35" fmla="*/ 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74">
                  <a:moveTo>
                    <a:pt x="9" y="5"/>
                  </a:moveTo>
                  <a:lnTo>
                    <a:pt x="0" y="7"/>
                  </a:lnTo>
                  <a:lnTo>
                    <a:pt x="9" y="26"/>
                  </a:lnTo>
                  <a:lnTo>
                    <a:pt x="16" y="46"/>
                  </a:lnTo>
                  <a:lnTo>
                    <a:pt x="21" y="63"/>
                  </a:lnTo>
                  <a:lnTo>
                    <a:pt x="24" y="74"/>
                  </a:lnTo>
                  <a:lnTo>
                    <a:pt x="33" y="71"/>
                  </a:lnTo>
                  <a:lnTo>
                    <a:pt x="30" y="61"/>
                  </a:lnTo>
                  <a:lnTo>
                    <a:pt x="25" y="44"/>
                  </a:lnTo>
                  <a:lnTo>
                    <a:pt x="18" y="23"/>
                  </a:lnTo>
                  <a:lnTo>
                    <a:pt x="9" y="3"/>
                  </a:lnTo>
                  <a:lnTo>
                    <a:pt x="0" y="5"/>
                  </a:lnTo>
                  <a:lnTo>
                    <a:pt x="9" y="3"/>
                  </a:lnTo>
                  <a:lnTo>
                    <a:pt x="7" y="0"/>
                  </a:lnTo>
                  <a:lnTo>
                    <a:pt x="3" y="0"/>
                  </a:lnTo>
                  <a:lnTo>
                    <a:pt x="0" y="4"/>
                  </a:lnTo>
                  <a:lnTo>
                    <a:pt x="0" y="7"/>
                  </a:lnTo>
                  <a:lnTo>
                    <a:pt x="9"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96" name="Freeform 428"/>
            <p:cNvSpPr>
              <a:spLocks/>
            </p:cNvSpPr>
            <p:nvPr/>
          </p:nvSpPr>
          <p:spPr bwMode="auto">
            <a:xfrm>
              <a:off x="2814" y="3984"/>
              <a:ext cx="12" cy="30"/>
            </a:xfrm>
            <a:custGeom>
              <a:avLst/>
              <a:gdLst>
                <a:gd name="T0" fmla="*/ 4 w 35"/>
                <a:gd name="T1" fmla="*/ 88 h 88"/>
                <a:gd name="T2" fmla="*/ 8 w 35"/>
                <a:gd name="T3" fmla="*/ 86 h 88"/>
                <a:gd name="T4" fmla="*/ 21 w 35"/>
                <a:gd name="T5" fmla="*/ 69 h 88"/>
                <a:gd name="T6" fmla="*/ 30 w 35"/>
                <a:gd name="T7" fmla="*/ 43 h 88"/>
                <a:gd name="T8" fmla="*/ 35 w 35"/>
                <a:gd name="T9" fmla="*/ 19 h 88"/>
                <a:gd name="T10" fmla="*/ 35 w 35"/>
                <a:gd name="T11" fmla="*/ 0 h 88"/>
                <a:gd name="T12" fmla="*/ 26 w 35"/>
                <a:gd name="T13" fmla="*/ 0 h 88"/>
                <a:gd name="T14" fmla="*/ 26 w 35"/>
                <a:gd name="T15" fmla="*/ 19 h 88"/>
                <a:gd name="T16" fmla="*/ 21 w 35"/>
                <a:gd name="T17" fmla="*/ 41 h 88"/>
                <a:gd name="T18" fmla="*/ 12 w 35"/>
                <a:gd name="T19" fmla="*/ 64 h 88"/>
                <a:gd name="T20" fmla="*/ 1 w 35"/>
                <a:gd name="T21" fmla="*/ 79 h 88"/>
                <a:gd name="T22" fmla="*/ 4 w 35"/>
                <a:gd name="T23" fmla="*/ 77 h 88"/>
                <a:gd name="T24" fmla="*/ 1 w 35"/>
                <a:gd name="T25" fmla="*/ 79 h 88"/>
                <a:gd name="T26" fmla="*/ 0 w 35"/>
                <a:gd name="T27" fmla="*/ 82 h 88"/>
                <a:gd name="T28" fmla="*/ 1 w 35"/>
                <a:gd name="T29" fmla="*/ 86 h 88"/>
                <a:gd name="T30" fmla="*/ 4 w 35"/>
                <a:gd name="T31" fmla="*/ 87 h 88"/>
                <a:gd name="T32" fmla="*/ 8 w 35"/>
                <a:gd name="T33" fmla="*/ 86 h 88"/>
                <a:gd name="T34" fmla="*/ 4 w 35"/>
                <a:gd name="T35"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88">
                  <a:moveTo>
                    <a:pt x="4" y="88"/>
                  </a:moveTo>
                  <a:lnTo>
                    <a:pt x="8" y="86"/>
                  </a:lnTo>
                  <a:lnTo>
                    <a:pt x="21" y="69"/>
                  </a:lnTo>
                  <a:lnTo>
                    <a:pt x="30" y="43"/>
                  </a:lnTo>
                  <a:lnTo>
                    <a:pt x="35" y="19"/>
                  </a:lnTo>
                  <a:lnTo>
                    <a:pt x="35" y="0"/>
                  </a:lnTo>
                  <a:lnTo>
                    <a:pt x="26" y="0"/>
                  </a:lnTo>
                  <a:lnTo>
                    <a:pt x="26" y="19"/>
                  </a:lnTo>
                  <a:lnTo>
                    <a:pt x="21" y="41"/>
                  </a:lnTo>
                  <a:lnTo>
                    <a:pt x="12" y="64"/>
                  </a:lnTo>
                  <a:lnTo>
                    <a:pt x="1" y="79"/>
                  </a:lnTo>
                  <a:lnTo>
                    <a:pt x="4" y="77"/>
                  </a:lnTo>
                  <a:lnTo>
                    <a:pt x="1" y="79"/>
                  </a:lnTo>
                  <a:lnTo>
                    <a:pt x="0" y="82"/>
                  </a:lnTo>
                  <a:lnTo>
                    <a:pt x="1" y="86"/>
                  </a:lnTo>
                  <a:lnTo>
                    <a:pt x="4" y="87"/>
                  </a:lnTo>
                  <a:lnTo>
                    <a:pt x="8" y="86"/>
                  </a:lnTo>
                  <a:lnTo>
                    <a:pt x="4" y="8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97" name="Freeform 429"/>
            <p:cNvSpPr>
              <a:spLocks/>
            </p:cNvSpPr>
            <p:nvPr/>
          </p:nvSpPr>
          <p:spPr bwMode="auto">
            <a:xfrm>
              <a:off x="2809" y="3997"/>
              <a:ext cx="7" cy="17"/>
            </a:xfrm>
            <a:custGeom>
              <a:avLst/>
              <a:gdLst>
                <a:gd name="T0" fmla="*/ 11 w 20"/>
                <a:gd name="T1" fmla="*/ 4 h 49"/>
                <a:gd name="T2" fmla="*/ 2 w 20"/>
                <a:gd name="T3" fmla="*/ 8 h 49"/>
                <a:gd name="T4" fmla="*/ 6 w 20"/>
                <a:gd name="T5" fmla="*/ 17 h 49"/>
                <a:gd name="T6" fmla="*/ 9 w 20"/>
                <a:gd name="T7" fmla="*/ 28 h 49"/>
                <a:gd name="T8" fmla="*/ 11 w 20"/>
                <a:gd name="T9" fmla="*/ 41 h 49"/>
                <a:gd name="T10" fmla="*/ 20 w 20"/>
                <a:gd name="T11" fmla="*/ 49 h 49"/>
                <a:gd name="T12" fmla="*/ 20 w 20"/>
                <a:gd name="T13" fmla="*/ 38 h 49"/>
                <a:gd name="T14" fmla="*/ 20 w 20"/>
                <a:gd name="T15" fmla="*/ 37 h 49"/>
                <a:gd name="T16" fmla="*/ 18 w 20"/>
                <a:gd name="T17" fmla="*/ 28 h 49"/>
                <a:gd name="T18" fmla="*/ 16 w 20"/>
                <a:gd name="T19" fmla="*/ 15 h 49"/>
                <a:gd name="T20" fmla="*/ 9 w 20"/>
                <a:gd name="T21" fmla="*/ 1 h 49"/>
                <a:gd name="T22" fmla="*/ 0 w 20"/>
                <a:gd name="T23" fmla="*/ 4 h 49"/>
                <a:gd name="T24" fmla="*/ 9 w 20"/>
                <a:gd name="T25" fmla="*/ 1 h 49"/>
                <a:gd name="T26" fmla="*/ 5 w 20"/>
                <a:gd name="T27" fmla="*/ 0 h 49"/>
                <a:gd name="T28" fmla="*/ 2 w 20"/>
                <a:gd name="T29" fmla="*/ 1 h 49"/>
                <a:gd name="T30" fmla="*/ 1 w 20"/>
                <a:gd name="T31" fmla="*/ 4 h 49"/>
                <a:gd name="T32" fmla="*/ 2 w 20"/>
                <a:gd name="T33" fmla="*/ 8 h 49"/>
                <a:gd name="T34" fmla="*/ 11 w 20"/>
                <a:gd name="T35" fmla="*/ 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49">
                  <a:moveTo>
                    <a:pt x="11" y="4"/>
                  </a:moveTo>
                  <a:lnTo>
                    <a:pt x="2" y="8"/>
                  </a:lnTo>
                  <a:lnTo>
                    <a:pt x="6" y="17"/>
                  </a:lnTo>
                  <a:lnTo>
                    <a:pt x="9" y="28"/>
                  </a:lnTo>
                  <a:lnTo>
                    <a:pt x="11" y="41"/>
                  </a:lnTo>
                  <a:lnTo>
                    <a:pt x="20" y="49"/>
                  </a:lnTo>
                  <a:lnTo>
                    <a:pt x="20" y="38"/>
                  </a:lnTo>
                  <a:lnTo>
                    <a:pt x="20" y="37"/>
                  </a:lnTo>
                  <a:lnTo>
                    <a:pt x="18" y="28"/>
                  </a:lnTo>
                  <a:lnTo>
                    <a:pt x="16" y="15"/>
                  </a:lnTo>
                  <a:lnTo>
                    <a:pt x="9" y="1"/>
                  </a:lnTo>
                  <a:lnTo>
                    <a:pt x="0" y="4"/>
                  </a:lnTo>
                  <a:lnTo>
                    <a:pt x="9" y="1"/>
                  </a:lnTo>
                  <a:lnTo>
                    <a:pt x="5" y="0"/>
                  </a:lnTo>
                  <a:lnTo>
                    <a:pt x="2" y="1"/>
                  </a:lnTo>
                  <a:lnTo>
                    <a:pt x="1" y="4"/>
                  </a:lnTo>
                  <a:lnTo>
                    <a:pt x="2" y="8"/>
                  </a:lnTo>
                  <a:lnTo>
                    <a:pt x="11"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98" name="Freeform 430"/>
            <p:cNvSpPr>
              <a:spLocks/>
            </p:cNvSpPr>
            <p:nvPr/>
          </p:nvSpPr>
          <p:spPr bwMode="auto">
            <a:xfrm>
              <a:off x="2804" y="3999"/>
              <a:ext cx="9" cy="12"/>
            </a:xfrm>
            <a:custGeom>
              <a:avLst/>
              <a:gdLst>
                <a:gd name="T0" fmla="*/ 0 w 27"/>
                <a:gd name="T1" fmla="*/ 35 h 38"/>
                <a:gd name="T2" fmla="*/ 8 w 27"/>
                <a:gd name="T3" fmla="*/ 37 h 38"/>
                <a:gd name="T4" fmla="*/ 14 w 27"/>
                <a:gd name="T5" fmla="*/ 28 h 38"/>
                <a:gd name="T6" fmla="*/ 20 w 27"/>
                <a:gd name="T7" fmla="*/ 20 h 38"/>
                <a:gd name="T8" fmla="*/ 25 w 27"/>
                <a:gd name="T9" fmla="*/ 11 h 38"/>
                <a:gd name="T10" fmla="*/ 27 w 27"/>
                <a:gd name="T11" fmla="*/ 0 h 38"/>
                <a:gd name="T12" fmla="*/ 16 w 27"/>
                <a:gd name="T13" fmla="*/ 0 h 38"/>
                <a:gd name="T14" fmla="*/ 16 w 27"/>
                <a:gd name="T15" fmla="*/ 8 h 38"/>
                <a:gd name="T16" fmla="*/ 11 w 27"/>
                <a:gd name="T17" fmla="*/ 15 h 38"/>
                <a:gd name="T18" fmla="*/ 5 w 27"/>
                <a:gd name="T19" fmla="*/ 23 h 38"/>
                <a:gd name="T20" fmla="*/ 1 w 27"/>
                <a:gd name="T21" fmla="*/ 30 h 38"/>
                <a:gd name="T22" fmla="*/ 9 w 27"/>
                <a:gd name="T23" fmla="*/ 33 h 38"/>
                <a:gd name="T24" fmla="*/ 1 w 27"/>
                <a:gd name="T25" fmla="*/ 30 h 38"/>
                <a:gd name="T26" fmla="*/ 0 w 27"/>
                <a:gd name="T27" fmla="*/ 34 h 38"/>
                <a:gd name="T28" fmla="*/ 1 w 27"/>
                <a:gd name="T29" fmla="*/ 37 h 38"/>
                <a:gd name="T30" fmla="*/ 4 w 27"/>
                <a:gd name="T31" fmla="*/ 38 h 38"/>
                <a:gd name="T32" fmla="*/ 8 w 27"/>
                <a:gd name="T33" fmla="*/ 37 h 38"/>
                <a:gd name="T34" fmla="*/ 0 w 27"/>
                <a:gd name="T35" fmla="*/ 3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38">
                  <a:moveTo>
                    <a:pt x="0" y="35"/>
                  </a:moveTo>
                  <a:lnTo>
                    <a:pt x="8" y="37"/>
                  </a:lnTo>
                  <a:lnTo>
                    <a:pt x="14" y="28"/>
                  </a:lnTo>
                  <a:lnTo>
                    <a:pt x="20" y="20"/>
                  </a:lnTo>
                  <a:lnTo>
                    <a:pt x="25" y="11"/>
                  </a:lnTo>
                  <a:lnTo>
                    <a:pt x="27" y="0"/>
                  </a:lnTo>
                  <a:lnTo>
                    <a:pt x="16" y="0"/>
                  </a:lnTo>
                  <a:lnTo>
                    <a:pt x="16" y="8"/>
                  </a:lnTo>
                  <a:lnTo>
                    <a:pt x="11" y="15"/>
                  </a:lnTo>
                  <a:lnTo>
                    <a:pt x="5" y="23"/>
                  </a:lnTo>
                  <a:lnTo>
                    <a:pt x="1" y="30"/>
                  </a:lnTo>
                  <a:lnTo>
                    <a:pt x="9" y="33"/>
                  </a:lnTo>
                  <a:lnTo>
                    <a:pt x="1" y="30"/>
                  </a:lnTo>
                  <a:lnTo>
                    <a:pt x="0" y="34"/>
                  </a:lnTo>
                  <a:lnTo>
                    <a:pt x="1" y="37"/>
                  </a:lnTo>
                  <a:lnTo>
                    <a:pt x="4" y="38"/>
                  </a:lnTo>
                  <a:lnTo>
                    <a:pt x="8" y="37"/>
                  </a:lnTo>
                  <a:lnTo>
                    <a:pt x="0" y="3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3999" name="Freeform 431"/>
            <p:cNvSpPr>
              <a:spLocks/>
            </p:cNvSpPr>
            <p:nvPr/>
          </p:nvSpPr>
          <p:spPr bwMode="auto">
            <a:xfrm>
              <a:off x="2773" y="3990"/>
              <a:ext cx="34" cy="20"/>
            </a:xfrm>
            <a:custGeom>
              <a:avLst/>
              <a:gdLst>
                <a:gd name="T0" fmla="*/ 9 w 101"/>
                <a:gd name="T1" fmla="*/ 7 h 60"/>
                <a:gd name="T2" fmla="*/ 5 w 101"/>
                <a:gd name="T3" fmla="*/ 9 h 60"/>
                <a:gd name="T4" fmla="*/ 16 w 101"/>
                <a:gd name="T5" fmla="*/ 12 h 60"/>
                <a:gd name="T6" fmla="*/ 30 w 101"/>
                <a:gd name="T7" fmla="*/ 16 h 60"/>
                <a:gd name="T8" fmla="*/ 43 w 101"/>
                <a:gd name="T9" fmla="*/ 23 h 60"/>
                <a:gd name="T10" fmla="*/ 57 w 101"/>
                <a:gd name="T11" fmla="*/ 30 h 60"/>
                <a:gd name="T12" fmla="*/ 71 w 101"/>
                <a:gd name="T13" fmla="*/ 38 h 60"/>
                <a:gd name="T14" fmla="*/ 80 w 101"/>
                <a:gd name="T15" fmla="*/ 45 h 60"/>
                <a:gd name="T16" fmla="*/ 87 w 101"/>
                <a:gd name="T17" fmla="*/ 53 h 60"/>
                <a:gd name="T18" fmla="*/ 92 w 101"/>
                <a:gd name="T19" fmla="*/ 60 h 60"/>
                <a:gd name="T20" fmla="*/ 101 w 101"/>
                <a:gd name="T21" fmla="*/ 58 h 60"/>
                <a:gd name="T22" fmla="*/ 96 w 101"/>
                <a:gd name="T23" fmla="*/ 48 h 60"/>
                <a:gd name="T24" fmla="*/ 87 w 101"/>
                <a:gd name="T25" fmla="*/ 38 h 60"/>
                <a:gd name="T26" fmla="*/ 76 w 101"/>
                <a:gd name="T27" fmla="*/ 29 h 60"/>
                <a:gd name="T28" fmla="*/ 62 w 101"/>
                <a:gd name="T29" fmla="*/ 21 h 60"/>
                <a:gd name="T30" fmla="*/ 48 w 101"/>
                <a:gd name="T31" fmla="*/ 14 h 60"/>
                <a:gd name="T32" fmla="*/ 32 w 101"/>
                <a:gd name="T33" fmla="*/ 7 h 60"/>
                <a:gd name="T34" fmla="*/ 18 w 101"/>
                <a:gd name="T35" fmla="*/ 3 h 60"/>
                <a:gd name="T36" fmla="*/ 5 w 101"/>
                <a:gd name="T37" fmla="*/ 0 h 60"/>
                <a:gd name="T38" fmla="*/ 0 w 101"/>
                <a:gd name="T39" fmla="*/ 3 h 60"/>
                <a:gd name="T40" fmla="*/ 5 w 101"/>
                <a:gd name="T41" fmla="*/ 0 h 60"/>
                <a:gd name="T42" fmla="*/ 1 w 101"/>
                <a:gd name="T43" fmla="*/ 1 h 60"/>
                <a:gd name="T44" fmla="*/ 0 w 101"/>
                <a:gd name="T45" fmla="*/ 5 h 60"/>
                <a:gd name="T46" fmla="*/ 1 w 101"/>
                <a:gd name="T47" fmla="*/ 8 h 60"/>
                <a:gd name="T48" fmla="*/ 5 w 101"/>
                <a:gd name="T49" fmla="*/ 9 h 60"/>
                <a:gd name="T50" fmla="*/ 9 w 101"/>
                <a:gd name="T51" fmla="*/ 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1" h="60">
                  <a:moveTo>
                    <a:pt x="9" y="7"/>
                  </a:moveTo>
                  <a:lnTo>
                    <a:pt x="5" y="9"/>
                  </a:lnTo>
                  <a:lnTo>
                    <a:pt x="16" y="12"/>
                  </a:lnTo>
                  <a:lnTo>
                    <a:pt x="30" y="16"/>
                  </a:lnTo>
                  <a:lnTo>
                    <a:pt x="43" y="23"/>
                  </a:lnTo>
                  <a:lnTo>
                    <a:pt x="57" y="30"/>
                  </a:lnTo>
                  <a:lnTo>
                    <a:pt x="71" y="38"/>
                  </a:lnTo>
                  <a:lnTo>
                    <a:pt x="80" y="45"/>
                  </a:lnTo>
                  <a:lnTo>
                    <a:pt x="87" y="53"/>
                  </a:lnTo>
                  <a:lnTo>
                    <a:pt x="92" y="60"/>
                  </a:lnTo>
                  <a:lnTo>
                    <a:pt x="101" y="58"/>
                  </a:lnTo>
                  <a:lnTo>
                    <a:pt x="96" y="48"/>
                  </a:lnTo>
                  <a:lnTo>
                    <a:pt x="87" y="38"/>
                  </a:lnTo>
                  <a:lnTo>
                    <a:pt x="76" y="29"/>
                  </a:lnTo>
                  <a:lnTo>
                    <a:pt x="62" y="21"/>
                  </a:lnTo>
                  <a:lnTo>
                    <a:pt x="48" y="14"/>
                  </a:lnTo>
                  <a:lnTo>
                    <a:pt x="32" y="7"/>
                  </a:lnTo>
                  <a:lnTo>
                    <a:pt x="18" y="3"/>
                  </a:lnTo>
                  <a:lnTo>
                    <a:pt x="5" y="0"/>
                  </a:lnTo>
                  <a:lnTo>
                    <a:pt x="0" y="3"/>
                  </a:lnTo>
                  <a:lnTo>
                    <a:pt x="5" y="0"/>
                  </a:lnTo>
                  <a:lnTo>
                    <a:pt x="1" y="1"/>
                  </a:lnTo>
                  <a:lnTo>
                    <a:pt x="0" y="5"/>
                  </a:lnTo>
                  <a:lnTo>
                    <a:pt x="1" y="8"/>
                  </a:lnTo>
                  <a:lnTo>
                    <a:pt x="5" y="9"/>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00" name="Freeform 432"/>
            <p:cNvSpPr>
              <a:spLocks/>
            </p:cNvSpPr>
            <p:nvPr/>
          </p:nvSpPr>
          <p:spPr bwMode="auto">
            <a:xfrm>
              <a:off x="2740" y="3977"/>
              <a:ext cx="36" cy="20"/>
            </a:xfrm>
            <a:custGeom>
              <a:avLst/>
              <a:gdLst>
                <a:gd name="T0" fmla="*/ 4 w 107"/>
                <a:gd name="T1" fmla="*/ 12 h 59"/>
                <a:gd name="T2" fmla="*/ 1 w 107"/>
                <a:gd name="T3" fmla="*/ 9 h 59"/>
                <a:gd name="T4" fmla="*/ 9 w 107"/>
                <a:gd name="T5" fmla="*/ 18 h 59"/>
                <a:gd name="T6" fmla="*/ 21 w 107"/>
                <a:gd name="T7" fmla="*/ 28 h 59"/>
                <a:gd name="T8" fmla="*/ 36 w 107"/>
                <a:gd name="T9" fmla="*/ 39 h 59"/>
                <a:gd name="T10" fmla="*/ 51 w 107"/>
                <a:gd name="T11" fmla="*/ 47 h 59"/>
                <a:gd name="T12" fmla="*/ 67 w 107"/>
                <a:gd name="T13" fmla="*/ 54 h 59"/>
                <a:gd name="T14" fmla="*/ 82 w 107"/>
                <a:gd name="T15" fmla="*/ 59 h 59"/>
                <a:gd name="T16" fmla="*/ 96 w 107"/>
                <a:gd name="T17" fmla="*/ 55 h 59"/>
                <a:gd name="T18" fmla="*/ 107 w 107"/>
                <a:gd name="T19" fmla="*/ 46 h 59"/>
                <a:gd name="T20" fmla="*/ 98 w 107"/>
                <a:gd name="T21" fmla="*/ 42 h 59"/>
                <a:gd name="T22" fmla="*/ 91 w 107"/>
                <a:gd name="T23" fmla="*/ 46 h 59"/>
                <a:gd name="T24" fmla="*/ 82 w 107"/>
                <a:gd name="T25" fmla="*/ 47 h 59"/>
                <a:gd name="T26" fmla="*/ 69 w 107"/>
                <a:gd name="T27" fmla="*/ 45 h 59"/>
                <a:gd name="T28" fmla="*/ 56 w 107"/>
                <a:gd name="T29" fmla="*/ 38 h 59"/>
                <a:gd name="T30" fmla="*/ 41 w 107"/>
                <a:gd name="T31" fmla="*/ 30 h 59"/>
                <a:gd name="T32" fmla="*/ 28 w 107"/>
                <a:gd name="T33" fmla="*/ 21 h 59"/>
                <a:gd name="T34" fmla="*/ 16 w 107"/>
                <a:gd name="T35" fmla="*/ 11 h 59"/>
                <a:gd name="T36" fmla="*/ 8 w 107"/>
                <a:gd name="T37" fmla="*/ 3 h 59"/>
                <a:gd name="T38" fmla="*/ 4 w 107"/>
                <a:gd name="T39" fmla="*/ 0 h 59"/>
                <a:gd name="T40" fmla="*/ 8 w 107"/>
                <a:gd name="T41" fmla="*/ 3 h 59"/>
                <a:gd name="T42" fmla="*/ 4 w 107"/>
                <a:gd name="T43" fmla="*/ 1 h 59"/>
                <a:gd name="T44" fmla="*/ 1 w 107"/>
                <a:gd name="T45" fmla="*/ 3 h 59"/>
                <a:gd name="T46" fmla="*/ 0 w 107"/>
                <a:gd name="T47" fmla="*/ 6 h 59"/>
                <a:gd name="T48" fmla="*/ 1 w 107"/>
                <a:gd name="T49" fmla="*/ 9 h 59"/>
                <a:gd name="T50" fmla="*/ 4 w 107"/>
                <a:gd name="T51" fmla="*/ 1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7" h="59">
                  <a:moveTo>
                    <a:pt x="4" y="12"/>
                  </a:moveTo>
                  <a:lnTo>
                    <a:pt x="1" y="9"/>
                  </a:lnTo>
                  <a:lnTo>
                    <a:pt x="9" y="18"/>
                  </a:lnTo>
                  <a:lnTo>
                    <a:pt x="21" y="28"/>
                  </a:lnTo>
                  <a:lnTo>
                    <a:pt x="36" y="39"/>
                  </a:lnTo>
                  <a:lnTo>
                    <a:pt x="51" y="47"/>
                  </a:lnTo>
                  <a:lnTo>
                    <a:pt x="67" y="54"/>
                  </a:lnTo>
                  <a:lnTo>
                    <a:pt x="82" y="59"/>
                  </a:lnTo>
                  <a:lnTo>
                    <a:pt x="96" y="55"/>
                  </a:lnTo>
                  <a:lnTo>
                    <a:pt x="107" y="46"/>
                  </a:lnTo>
                  <a:lnTo>
                    <a:pt x="98" y="42"/>
                  </a:lnTo>
                  <a:lnTo>
                    <a:pt x="91" y="46"/>
                  </a:lnTo>
                  <a:lnTo>
                    <a:pt x="82" y="47"/>
                  </a:lnTo>
                  <a:lnTo>
                    <a:pt x="69" y="45"/>
                  </a:lnTo>
                  <a:lnTo>
                    <a:pt x="56" y="38"/>
                  </a:lnTo>
                  <a:lnTo>
                    <a:pt x="41" y="30"/>
                  </a:lnTo>
                  <a:lnTo>
                    <a:pt x="28" y="21"/>
                  </a:lnTo>
                  <a:lnTo>
                    <a:pt x="16" y="11"/>
                  </a:lnTo>
                  <a:lnTo>
                    <a:pt x="8" y="3"/>
                  </a:lnTo>
                  <a:lnTo>
                    <a:pt x="4" y="0"/>
                  </a:lnTo>
                  <a:lnTo>
                    <a:pt x="8" y="3"/>
                  </a:lnTo>
                  <a:lnTo>
                    <a:pt x="4" y="1"/>
                  </a:lnTo>
                  <a:lnTo>
                    <a:pt x="1" y="3"/>
                  </a:lnTo>
                  <a:lnTo>
                    <a:pt x="0" y="6"/>
                  </a:lnTo>
                  <a:lnTo>
                    <a:pt x="1" y="9"/>
                  </a:lnTo>
                  <a:lnTo>
                    <a:pt x="4"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01" name="Freeform 433"/>
            <p:cNvSpPr>
              <a:spLocks/>
            </p:cNvSpPr>
            <p:nvPr/>
          </p:nvSpPr>
          <p:spPr bwMode="auto">
            <a:xfrm>
              <a:off x="2725" y="3973"/>
              <a:ext cx="17" cy="8"/>
            </a:xfrm>
            <a:custGeom>
              <a:avLst/>
              <a:gdLst>
                <a:gd name="T0" fmla="*/ 5 w 51"/>
                <a:gd name="T1" fmla="*/ 9 h 25"/>
                <a:gd name="T2" fmla="*/ 1 w 51"/>
                <a:gd name="T3" fmla="*/ 8 h 25"/>
                <a:gd name="T4" fmla="*/ 6 w 51"/>
                <a:gd name="T5" fmla="*/ 12 h 25"/>
                <a:gd name="T6" fmla="*/ 12 w 51"/>
                <a:gd name="T7" fmla="*/ 14 h 25"/>
                <a:gd name="T8" fmla="*/ 20 w 51"/>
                <a:gd name="T9" fmla="*/ 18 h 25"/>
                <a:gd name="T10" fmla="*/ 27 w 51"/>
                <a:gd name="T11" fmla="*/ 19 h 25"/>
                <a:gd name="T12" fmla="*/ 33 w 51"/>
                <a:gd name="T13" fmla="*/ 21 h 25"/>
                <a:gd name="T14" fmla="*/ 41 w 51"/>
                <a:gd name="T15" fmla="*/ 22 h 25"/>
                <a:gd name="T16" fmla="*/ 47 w 51"/>
                <a:gd name="T17" fmla="*/ 24 h 25"/>
                <a:gd name="T18" fmla="*/ 51 w 51"/>
                <a:gd name="T19" fmla="*/ 25 h 25"/>
                <a:gd name="T20" fmla="*/ 51 w 51"/>
                <a:gd name="T21" fmla="*/ 13 h 25"/>
                <a:gd name="T22" fmla="*/ 47 w 51"/>
                <a:gd name="T23" fmla="*/ 14 h 25"/>
                <a:gd name="T24" fmla="*/ 41 w 51"/>
                <a:gd name="T25" fmla="*/ 13 h 25"/>
                <a:gd name="T26" fmla="*/ 35 w 51"/>
                <a:gd name="T27" fmla="*/ 12 h 25"/>
                <a:gd name="T28" fmla="*/ 29 w 51"/>
                <a:gd name="T29" fmla="*/ 10 h 25"/>
                <a:gd name="T30" fmla="*/ 22 w 51"/>
                <a:gd name="T31" fmla="*/ 9 h 25"/>
                <a:gd name="T32" fmla="*/ 17 w 51"/>
                <a:gd name="T33" fmla="*/ 5 h 25"/>
                <a:gd name="T34" fmla="*/ 11 w 51"/>
                <a:gd name="T35" fmla="*/ 3 h 25"/>
                <a:gd name="T36" fmla="*/ 8 w 51"/>
                <a:gd name="T37" fmla="*/ 1 h 25"/>
                <a:gd name="T38" fmla="*/ 3 w 51"/>
                <a:gd name="T39" fmla="*/ 0 h 25"/>
                <a:gd name="T40" fmla="*/ 8 w 51"/>
                <a:gd name="T41" fmla="*/ 1 h 25"/>
                <a:gd name="T42" fmla="*/ 4 w 51"/>
                <a:gd name="T43" fmla="*/ 0 h 25"/>
                <a:gd name="T44" fmla="*/ 1 w 51"/>
                <a:gd name="T45" fmla="*/ 1 h 25"/>
                <a:gd name="T46" fmla="*/ 0 w 51"/>
                <a:gd name="T47" fmla="*/ 4 h 25"/>
                <a:gd name="T48" fmla="*/ 1 w 51"/>
                <a:gd name="T49" fmla="*/ 8 h 25"/>
                <a:gd name="T50" fmla="*/ 5 w 51"/>
                <a:gd name="T51"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1" h="25">
                  <a:moveTo>
                    <a:pt x="5" y="9"/>
                  </a:moveTo>
                  <a:lnTo>
                    <a:pt x="1" y="8"/>
                  </a:lnTo>
                  <a:lnTo>
                    <a:pt x="6" y="12"/>
                  </a:lnTo>
                  <a:lnTo>
                    <a:pt x="12" y="14"/>
                  </a:lnTo>
                  <a:lnTo>
                    <a:pt x="20" y="18"/>
                  </a:lnTo>
                  <a:lnTo>
                    <a:pt x="27" y="19"/>
                  </a:lnTo>
                  <a:lnTo>
                    <a:pt x="33" y="21"/>
                  </a:lnTo>
                  <a:lnTo>
                    <a:pt x="41" y="22"/>
                  </a:lnTo>
                  <a:lnTo>
                    <a:pt x="47" y="24"/>
                  </a:lnTo>
                  <a:lnTo>
                    <a:pt x="51" y="25"/>
                  </a:lnTo>
                  <a:lnTo>
                    <a:pt x="51" y="13"/>
                  </a:lnTo>
                  <a:lnTo>
                    <a:pt x="47" y="14"/>
                  </a:lnTo>
                  <a:lnTo>
                    <a:pt x="41" y="13"/>
                  </a:lnTo>
                  <a:lnTo>
                    <a:pt x="35" y="12"/>
                  </a:lnTo>
                  <a:lnTo>
                    <a:pt x="29" y="10"/>
                  </a:lnTo>
                  <a:lnTo>
                    <a:pt x="22" y="9"/>
                  </a:lnTo>
                  <a:lnTo>
                    <a:pt x="17" y="5"/>
                  </a:lnTo>
                  <a:lnTo>
                    <a:pt x="11" y="3"/>
                  </a:lnTo>
                  <a:lnTo>
                    <a:pt x="8" y="1"/>
                  </a:lnTo>
                  <a:lnTo>
                    <a:pt x="3" y="0"/>
                  </a:lnTo>
                  <a:lnTo>
                    <a:pt x="8" y="1"/>
                  </a:lnTo>
                  <a:lnTo>
                    <a:pt x="4" y="0"/>
                  </a:lnTo>
                  <a:lnTo>
                    <a:pt x="1" y="1"/>
                  </a:lnTo>
                  <a:lnTo>
                    <a:pt x="0" y="4"/>
                  </a:lnTo>
                  <a:lnTo>
                    <a:pt x="1" y="8"/>
                  </a:lnTo>
                  <a:lnTo>
                    <a:pt x="5"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02" name="Freeform 434"/>
            <p:cNvSpPr>
              <a:spLocks/>
            </p:cNvSpPr>
            <p:nvPr/>
          </p:nvSpPr>
          <p:spPr bwMode="auto">
            <a:xfrm>
              <a:off x="2721" y="3973"/>
              <a:ext cx="5" cy="6"/>
            </a:xfrm>
            <a:custGeom>
              <a:avLst/>
              <a:gdLst>
                <a:gd name="T0" fmla="*/ 1 w 17"/>
                <a:gd name="T1" fmla="*/ 18 h 19"/>
                <a:gd name="T2" fmla="*/ 9 w 17"/>
                <a:gd name="T3" fmla="*/ 17 h 19"/>
                <a:gd name="T4" fmla="*/ 9 w 17"/>
                <a:gd name="T5" fmla="*/ 16 h 19"/>
                <a:gd name="T6" fmla="*/ 12 w 17"/>
                <a:gd name="T7" fmla="*/ 13 h 19"/>
                <a:gd name="T8" fmla="*/ 14 w 17"/>
                <a:gd name="T9" fmla="*/ 11 h 19"/>
                <a:gd name="T10" fmla="*/ 17 w 17"/>
                <a:gd name="T11" fmla="*/ 9 h 19"/>
                <a:gd name="T12" fmla="*/ 15 w 17"/>
                <a:gd name="T13" fmla="*/ 0 h 19"/>
                <a:gd name="T14" fmla="*/ 9 w 17"/>
                <a:gd name="T15" fmla="*/ 2 h 19"/>
                <a:gd name="T16" fmla="*/ 5 w 17"/>
                <a:gd name="T17" fmla="*/ 6 h 19"/>
                <a:gd name="T18" fmla="*/ 2 w 17"/>
                <a:gd name="T19" fmla="*/ 11 h 19"/>
                <a:gd name="T20" fmla="*/ 0 w 17"/>
                <a:gd name="T21" fmla="*/ 12 h 19"/>
                <a:gd name="T22" fmla="*/ 8 w 17"/>
                <a:gd name="T23" fmla="*/ 11 h 19"/>
                <a:gd name="T24" fmla="*/ 0 w 17"/>
                <a:gd name="T25" fmla="*/ 12 h 19"/>
                <a:gd name="T26" fmla="*/ 0 w 17"/>
                <a:gd name="T27" fmla="*/ 16 h 19"/>
                <a:gd name="T28" fmla="*/ 4 w 17"/>
                <a:gd name="T29" fmla="*/ 19 h 19"/>
                <a:gd name="T30" fmla="*/ 7 w 17"/>
                <a:gd name="T31" fmla="*/ 19 h 19"/>
                <a:gd name="T32" fmla="*/ 9 w 17"/>
                <a:gd name="T33" fmla="*/ 17 h 19"/>
                <a:gd name="T34" fmla="*/ 1 w 17"/>
                <a:gd name="T35"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19">
                  <a:moveTo>
                    <a:pt x="1" y="18"/>
                  </a:moveTo>
                  <a:lnTo>
                    <a:pt x="9" y="17"/>
                  </a:lnTo>
                  <a:lnTo>
                    <a:pt x="9" y="16"/>
                  </a:lnTo>
                  <a:lnTo>
                    <a:pt x="12" y="13"/>
                  </a:lnTo>
                  <a:lnTo>
                    <a:pt x="14" y="11"/>
                  </a:lnTo>
                  <a:lnTo>
                    <a:pt x="17" y="9"/>
                  </a:lnTo>
                  <a:lnTo>
                    <a:pt x="15" y="0"/>
                  </a:lnTo>
                  <a:lnTo>
                    <a:pt x="9" y="2"/>
                  </a:lnTo>
                  <a:lnTo>
                    <a:pt x="5" y="6"/>
                  </a:lnTo>
                  <a:lnTo>
                    <a:pt x="2" y="11"/>
                  </a:lnTo>
                  <a:lnTo>
                    <a:pt x="0" y="12"/>
                  </a:lnTo>
                  <a:lnTo>
                    <a:pt x="8" y="11"/>
                  </a:lnTo>
                  <a:lnTo>
                    <a:pt x="0" y="12"/>
                  </a:lnTo>
                  <a:lnTo>
                    <a:pt x="0" y="16"/>
                  </a:lnTo>
                  <a:lnTo>
                    <a:pt x="4" y="19"/>
                  </a:lnTo>
                  <a:lnTo>
                    <a:pt x="7" y="19"/>
                  </a:lnTo>
                  <a:lnTo>
                    <a:pt x="9" y="17"/>
                  </a:lnTo>
                  <a:lnTo>
                    <a:pt x="1"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03" name="Freeform 435"/>
            <p:cNvSpPr>
              <a:spLocks/>
            </p:cNvSpPr>
            <p:nvPr/>
          </p:nvSpPr>
          <p:spPr bwMode="auto">
            <a:xfrm>
              <a:off x="2720" y="3968"/>
              <a:ext cx="4" cy="11"/>
            </a:xfrm>
            <a:custGeom>
              <a:avLst/>
              <a:gdLst>
                <a:gd name="T0" fmla="*/ 10 w 12"/>
                <a:gd name="T1" fmla="*/ 9 h 34"/>
                <a:gd name="T2" fmla="*/ 3 w 12"/>
                <a:gd name="T3" fmla="*/ 3 h 34"/>
                <a:gd name="T4" fmla="*/ 2 w 12"/>
                <a:gd name="T5" fmla="*/ 6 h 34"/>
                <a:gd name="T6" fmla="*/ 1 w 12"/>
                <a:gd name="T7" fmla="*/ 14 h 34"/>
                <a:gd name="T8" fmla="*/ 0 w 12"/>
                <a:gd name="T9" fmla="*/ 24 h 34"/>
                <a:gd name="T10" fmla="*/ 4 w 12"/>
                <a:gd name="T11" fmla="*/ 34 h 34"/>
                <a:gd name="T12" fmla="*/ 11 w 12"/>
                <a:gd name="T13" fmla="*/ 27 h 34"/>
                <a:gd name="T14" fmla="*/ 9 w 12"/>
                <a:gd name="T15" fmla="*/ 24 h 34"/>
                <a:gd name="T16" fmla="*/ 10 w 12"/>
                <a:gd name="T17" fmla="*/ 14 h 34"/>
                <a:gd name="T18" fmla="*/ 11 w 12"/>
                <a:gd name="T19" fmla="*/ 9 h 34"/>
                <a:gd name="T20" fmla="*/ 12 w 12"/>
                <a:gd name="T21" fmla="*/ 5 h 34"/>
                <a:gd name="T22" fmla="*/ 5 w 12"/>
                <a:gd name="T23" fmla="*/ 0 h 34"/>
                <a:gd name="T24" fmla="*/ 12 w 12"/>
                <a:gd name="T25" fmla="*/ 5 h 34"/>
                <a:gd name="T26" fmla="*/ 11 w 12"/>
                <a:gd name="T27" fmla="*/ 2 h 34"/>
                <a:gd name="T28" fmla="*/ 9 w 12"/>
                <a:gd name="T29" fmla="*/ 0 h 34"/>
                <a:gd name="T30" fmla="*/ 5 w 12"/>
                <a:gd name="T31" fmla="*/ 0 h 34"/>
                <a:gd name="T32" fmla="*/ 3 w 12"/>
                <a:gd name="T33" fmla="*/ 3 h 34"/>
                <a:gd name="T34" fmla="*/ 10 w 12"/>
                <a:gd name="T35" fmla="*/ 9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34">
                  <a:moveTo>
                    <a:pt x="10" y="9"/>
                  </a:moveTo>
                  <a:lnTo>
                    <a:pt x="3" y="3"/>
                  </a:lnTo>
                  <a:lnTo>
                    <a:pt x="2" y="6"/>
                  </a:lnTo>
                  <a:lnTo>
                    <a:pt x="1" y="14"/>
                  </a:lnTo>
                  <a:lnTo>
                    <a:pt x="0" y="24"/>
                  </a:lnTo>
                  <a:lnTo>
                    <a:pt x="4" y="34"/>
                  </a:lnTo>
                  <a:lnTo>
                    <a:pt x="11" y="27"/>
                  </a:lnTo>
                  <a:lnTo>
                    <a:pt x="9" y="24"/>
                  </a:lnTo>
                  <a:lnTo>
                    <a:pt x="10" y="14"/>
                  </a:lnTo>
                  <a:lnTo>
                    <a:pt x="11" y="9"/>
                  </a:lnTo>
                  <a:lnTo>
                    <a:pt x="12" y="5"/>
                  </a:lnTo>
                  <a:lnTo>
                    <a:pt x="5" y="0"/>
                  </a:lnTo>
                  <a:lnTo>
                    <a:pt x="12" y="5"/>
                  </a:lnTo>
                  <a:lnTo>
                    <a:pt x="11" y="2"/>
                  </a:lnTo>
                  <a:lnTo>
                    <a:pt x="9" y="0"/>
                  </a:lnTo>
                  <a:lnTo>
                    <a:pt x="5" y="0"/>
                  </a:lnTo>
                  <a:lnTo>
                    <a:pt x="3" y="3"/>
                  </a:lnTo>
                  <a:lnTo>
                    <a:pt x="1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04" name="Freeform 436"/>
            <p:cNvSpPr>
              <a:spLocks/>
            </p:cNvSpPr>
            <p:nvPr/>
          </p:nvSpPr>
          <p:spPr bwMode="auto">
            <a:xfrm>
              <a:off x="2710" y="3966"/>
              <a:ext cx="13" cy="6"/>
            </a:xfrm>
            <a:custGeom>
              <a:avLst/>
              <a:gdLst>
                <a:gd name="T0" fmla="*/ 0 w 39"/>
                <a:gd name="T1" fmla="*/ 9 h 18"/>
                <a:gd name="T2" fmla="*/ 0 w 39"/>
                <a:gd name="T3" fmla="*/ 9 h 18"/>
                <a:gd name="T4" fmla="*/ 4 w 39"/>
                <a:gd name="T5" fmla="*/ 10 h 18"/>
                <a:gd name="T6" fmla="*/ 8 w 39"/>
                <a:gd name="T7" fmla="*/ 12 h 18"/>
                <a:gd name="T8" fmla="*/ 13 w 39"/>
                <a:gd name="T9" fmla="*/ 14 h 18"/>
                <a:gd name="T10" fmla="*/ 17 w 39"/>
                <a:gd name="T11" fmla="*/ 16 h 18"/>
                <a:gd name="T12" fmla="*/ 23 w 39"/>
                <a:gd name="T13" fmla="*/ 17 h 18"/>
                <a:gd name="T14" fmla="*/ 28 w 39"/>
                <a:gd name="T15" fmla="*/ 18 h 18"/>
                <a:gd name="T16" fmla="*/ 33 w 39"/>
                <a:gd name="T17" fmla="*/ 17 h 18"/>
                <a:gd name="T18" fmla="*/ 39 w 39"/>
                <a:gd name="T19" fmla="*/ 15 h 18"/>
                <a:gd name="T20" fmla="*/ 34 w 39"/>
                <a:gd name="T21" fmla="*/ 6 h 18"/>
                <a:gd name="T22" fmla="*/ 31 w 39"/>
                <a:gd name="T23" fmla="*/ 8 h 18"/>
                <a:gd name="T24" fmla="*/ 28 w 39"/>
                <a:gd name="T25" fmla="*/ 7 h 18"/>
                <a:gd name="T26" fmla="*/ 23 w 39"/>
                <a:gd name="T27" fmla="*/ 8 h 18"/>
                <a:gd name="T28" fmla="*/ 20 w 39"/>
                <a:gd name="T29" fmla="*/ 7 h 18"/>
                <a:gd name="T30" fmla="*/ 15 w 39"/>
                <a:gd name="T31" fmla="*/ 4 h 18"/>
                <a:gd name="T32" fmla="*/ 10 w 39"/>
                <a:gd name="T33" fmla="*/ 3 h 18"/>
                <a:gd name="T34" fmla="*/ 6 w 39"/>
                <a:gd name="T35" fmla="*/ 1 h 18"/>
                <a:gd name="T36" fmla="*/ 2 w 39"/>
                <a:gd name="T37" fmla="*/ 0 h 18"/>
                <a:gd name="T38" fmla="*/ 2 w 39"/>
                <a:gd name="T39" fmla="*/ 0 h 18"/>
                <a:gd name="T40" fmla="*/ 0 w 39"/>
                <a:gd name="T41"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18">
                  <a:moveTo>
                    <a:pt x="0" y="9"/>
                  </a:moveTo>
                  <a:lnTo>
                    <a:pt x="0" y="9"/>
                  </a:lnTo>
                  <a:lnTo>
                    <a:pt x="4" y="10"/>
                  </a:lnTo>
                  <a:lnTo>
                    <a:pt x="8" y="12"/>
                  </a:lnTo>
                  <a:lnTo>
                    <a:pt x="13" y="14"/>
                  </a:lnTo>
                  <a:lnTo>
                    <a:pt x="17" y="16"/>
                  </a:lnTo>
                  <a:lnTo>
                    <a:pt x="23" y="17"/>
                  </a:lnTo>
                  <a:lnTo>
                    <a:pt x="28" y="18"/>
                  </a:lnTo>
                  <a:lnTo>
                    <a:pt x="33" y="17"/>
                  </a:lnTo>
                  <a:lnTo>
                    <a:pt x="39" y="15"/>
                  </a:lnTo>
                  <a:lnTo>
                    <a:pt x="34" y="6"/>
                  </a:lnTo>
                  <a:lnTo>
                    <a:pt x="31" y="8"/>
                  </a:lnTo>
                  <a:lnTo>
                    <a:pt x="28" y="7"/>
                  </a:lnTo>
                  <a:lnTo>
                    <a:pt x="23" y="8"/>
                  </a:lnTo>
                  <a:lnTo>
                    <a:pt x="20" y="7"/>
                  </a:lnTo>
                  <a:lnTo>
                    <a:pt x="15" y="4"/>
                  </a:lnTo>
                  <a:lnTo>
                    <a:pt x="10" y="3"/>
                  </a:lnTo>
                  <a:lnTo>
                    <a:pt x="6" y="1"/>
                  </a:lnTo>
                  <a:lnTo>
                    <a:pt x="2" y="0"/>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05" name="Freeform 437"/>
            <p:cNvSpPr>
              <a:spLocks/>
            </p:cNvSpPr>
            <p:nvPr/>
          </p:nvSpPr>
          <p:spPr bwMode="auto">
            <a:xfrm>
              <a:off x="2708" y="3953"/>
              <a:ext cx="5" cy="16"/>
            </a:xfrm>
            <a:custGeom>
              <a:avLst/>
              <a:gdLst>
                <a:gd name="T0" fmla="*/ 8 w 17"/>
                <a:gd name="T1" fmla="*/ 0 h 46"/>
                <a:gd name="T2" fmla="*/ 8 w 17"/>
                <a:gd name="T3" fmla="*/ 1 h 46"/>
                <a:gd name="T4" fmla="*/ 6 w 17"/>
                <a:gd name="T5" fmla="*/ 9 h 46"/>
                <a:gd name="T6" fmla="*/ 1 w 17"/>
                <a:gd name="T7" fmla="*/ 22 h 46"/>
                <a:gd name="T8" fmla="*/ 0 w 17"/>
                <a:gd name="T9" fmla="*/ 35 h 46"/>
                <a:gd name="T10" fmla="*/ 7 w 17"/>
                <a:gd name="T11" fmla="*/ 46 h 46"/>
                <a:gd name="T12" fmla="*/ 9 w 17"/>
                <a:gd name="T13" fmla="*/ 37 h 46"/>
                <a:gd name="T14" fmla="*/ 9 w 17"/>
                <a:gd name="T15" fmla="*/ 35 h 46"/>
                <a:gd name="T16" fmla="*/ 11 w 17"/>
                <a:gd name="T17" fmla="*/ 24 h 46"/>
                <a:gd name="T18" fmla="*/ 15 w 17"/>
                <a:gd name="T19" fmla="*/ 12 h 46"/>
                <a:gd name="T20" fmla="*/ 17 w 17"/>
                <a:gd name="T21" fmla="*/ 1 h 46"/>
                <a:gd name="T22" fmla="*/ 17 w 17"/>
                <a:gd name="T23" fmla="*/ 2 h 46"/>
                <a:gd name="T24" fmla="*/ 8 w 17"/>
                <a:gd name="T2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46">
                  <a:moveTo>
                    <a:pt x="8" y="0"/>
                  </a:moveTo>
                  <a:lnTo>
                    <a:pt x="8" y="1"/>
                  </a:lnTo>
                  <a:lnTo>
                    <a:pt x="6" y="9"/>
                  </a:lnTo>
                  <a:lnTo>
                    <a:pt x="1" y="22"/>
                  </a:lnTo>
                  <a:lnTo>
                    <a:pt x="0" y="35"/>
                  </a:lnTo>
                  <a:lnTo>
                    <a:pt x="7" y="46"/>
                  </a:lnTo>
                  <a:lnTo>
                    <a:pt x="9" y="37"/>
                  </a:lnTo>
                  <a:lnTo>
                    <a:pt x="9" y="35"/>
                  </a:lnTo>
                  <a:lnTo>
                    <a:pt x="11" y="24"/>
                  </a:lnTo>
                  <a:lnTo>
                    <a:pt x="15" y="12"/>
                  </a:lnTo>
                  <a:lnTo>
                    <a:pt x="17" y="1"/>
                  </a:lnTo>
                  <a:lnTo>
                    <a:pt x="17" y="2"/>
                  </a:lnTo>
                  <a:lnTo>
                    <a:pt x="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06" name="Freeform 438"/>
            <p:cNvSpPr>
              <a:spLocks/>
            </p:cNvSpPr>
            <p:nvPr/>
          </p:nvSpPr>
          <p:spPr bwMode="auto">
            <a:xfrm>
              <a:off x="2709" y="3940"/>
              <a:ext cx="5" cy="14"/>
            </a:xfrm>
            <a:custGeom>
              <a:avLst/>
              <a:gdLst>
                <a:gd name="T0" fmla="*/ 4 w 14"/>
                <a:gd name="T1" fmla="*/ 9 h 41"/>
                <a:gd name="T2" fmla="*/ 0 w 14"/>
                <a:gd name="T3" fmla="*/ 6 h 41"/>
                <a:gd name="T4" fmla="*/ 3 w 14"/>
                <a:gd name="T5" fmla="*/ 16 h 41"/>
                <a:gd name="T6" fmla="*/ 4 w 14"/>
                <a:gd name="T7" fmla="*/ 24 h 41"/>
                <a:gd name="T8" fmla="*/ 4 w 14"/>
                <a:gd name="T9" fmla="*/ 32 h 41"/>
                <a:gd name="T10" fmla="*/ 3 w 14"/>
                <a:gd name="T11" fmla="*/ 39 h 41"/>
                <a:gd name="T12" fmla="*/ 12 w 14"/>
                <a:gd name="T13" fmla="*/ 41 h 41"/>
                <a:gd name="T14" fmla="*/ 14 w 14"/>
                <a:gd name="T15" fmla="*/ 32 h 41"/>
                <a:gd name="T16" fmla="*/ 14 w 14"/>
                <a:gd name="T17" fmla="*/ 24 h 41"/>
                <a:gd name="T18" fmla="*/ 12 w 14"/>
                <a:gd name="T19" fmla="*/ 14 h 41"/>
                <a:gd name="T20" fmla="*/ 9 w 14"/>
                <a:gd name="T21" fmla="*/ 4 h 41"/>
                <a:gd name="T22" fmla="*/ 4 w 14"/>
                <a:gd name="T23" fmla="*/ 0 h 41"/>
                <a:gd name="T24" fmla="*/ 9 w 14"/>
                <a:gd name="T25" fmla="*/ 4 h 41"/>
                <a:gd name="T26" fmla="*/ 7 w 14"/>
                <a:gd name="T27" fmla="*/ 0 h 41"/>
                <a:gd name="T28" fmla="*/ 3 w 14"/>
                <a:gd name="T29" fmla="*/ 0 h 41"/>
                <a:gd name="T30" fmla="*/ 1 w 14"/>
                <a:gd name="T31" fmla="*/ 3 h 41"/>
                <a:gd name="T32" fmla="*/ 0 w 14"/>
                <a:gd name="T33" fmla="*/ 6 h 41"/>
                <a:gd name="T34" fmla="*/ 4 w 14"/>
                <a:gd name="T35" fmla="*/ 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41">
                  <a:moveTo>
                    <a:pt x="4" y="9"/>
                  </a:moveTo>
                  <a:lnTo>
                    <a:pt x="0" y="6"/>
                  </a:lnTo>
                  <a:lnTo>
                    <a:pt x="3" y="16"/>
                  </a:lnTo>
                  <a:lnTo>
                    <a:pt x="4" y="24"/>
                  </a:lnTo>
                  <a:lnTo>
                    <a:pt x="4" y="32"/>
                  </a:lnTo>
                  <a:lnTo>
                    <a:pt x="3" y="39"/>
                  </a:lnTo>
                  <a:lnTo>
                    <a:pt x="12" y="41"/>
                  </a:lnTo>
                  <a:lnTo>
                    <a:pt x="14" y="32"/>
                  </a:lnTo>
                  <a:lnTo>
                    <a:pt x="14" y="24"/>
                  </a:lnTo>
                  <a:lnTo>
                    <a:pt x="12" y="14"/>
                  </a:lnTo>
                  <a:lnTo>
                    <a:pt x="9" y="4"/>
                  </a:lnTo>
                  <a:lnTo>
                    <a:pt x="4" y="0"/>
                  </a:lnTo>
                  <a:lnTo>
                    <a:pt x="9" y="4"/>
                  </a:lnTo>
                  <a:lnTo>
                    <a:pt x="7" y="0"/>
                  </a:lnTo>
                  <a:lnTo>
                    <a:pt x="3" y="0"/>
                  </a:lnTo>
                  <a:lnTo>
                    <a:pt x="1" y="3"/>
                  </a:lnTo>
                  <a:lnTo>
                    <a:pt x="0" y="6"/>
                  </a:lnTo>
                  <a:lnTo>
                    <a:pt x="4"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07" name="Freeform 439"/>
            <p:cNvSpPr>
              <a:spLocks/>
            </p:cNvSpPr>
            <p:nvPr/>
          </p:nvSpPr>
          <p:spPr bwMode="auto">
            <a:xfrm>
              <a:off x="2703" y="3940"/>
              <a:ext cx="8" cy="17"/>
            </a:xfrm>
            <a:custGeom>
              <a:avLst/>
              <a:gdLst>
                <a:gd name="T0" fmla="*/ 10 w 24"/>
                <a:gd name="T1" fmla="*/ 45 h 50"/>
                <a:gd name="T2" fmla="*/ 10 w 24"/>
                <a:gd name="T3" fmla="*/ 46 h 50"/>
                <a:gd name="T4" fmla="*/ 14 w 24"/>
                <a:gd name="T5" fmla="*/ 33 h 50"/>
                <a:gd name="T6" fmla="*/ 20 w 24"/>
                <a:gd name="T7" fmla="*/ 22 h 50"/>
                <a:gd name="T8" fmla="*/ 24 w 24"/>
                <a:gd name="T9" fmla="*/ 12 h 50"/>
                <a:gd name="T10" fmla="*/ 24 w 24"/>
                <a:gd name="T11" fmla="*/ 9 h 50"/>
                <a:gd name="T12" fmla="*/ 24 w 24"/>
                <a:gd name="T13" fmla="*/ 0 h 50"/>
                <a:gd name="T14" fmla="*/ 15 w 24"/>
                <a:gd name="T15" fmla="*/ 7 h 50"/>
                <a:gd name="T16" fmla="*/ 11 w 24"/>
                <a:gd name="T17" fmla="*/ 17 h 50"/>
                <a:gd name="T18" fmla="*/ 5 w 24"/>
                <a:gd name="T19" fmla="*/ 31 h 50"/>
                <a:gd name="T20" fmla="*/ 0 w 24"/>
                <a:gd name="T21" fmla="*/ 44 h 50"/>
                <a:gd name="T22" fmla="*/ 0 w 24"/>
                <a:gd name="T23" fmla="*/ 45 h 50"/>
                <a:gd name="T24" fmla="*/ 0 w 24"/>
                <a:gd name="T25" fmla="*/ 44 h 50"/>
                <a:gd name="T26" fmla="*/ 1 w 24"/>
                <a:gd name="T27" fmla="*/ 47 h 50"/>
                <a:gd name="T28" fmla="*/ 4 w 24"/>
                <a:gd name="T29" fmla="*/ 50 h 50"/>
                <a:gd name="T30" fmla="*/ 7 w 24"/>
                <a:gd name="T31" fmla="*/ 48 h 50"/>
                <a:gd name="T32" fmla="*/ 10 w 24"/>
                <a:gd name="T33" fmla="*/ 46 h 50"/>
                <a:gd name="T34" fmla="*/ 10 w 24"/>
                <a:gd name="T35" fmla="*/ 4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50">
                  <a:moveTo>
                    <a:pt x="10" y="45"/>
                  </a:moveTo>
                  <a:lnTo>
                    <a:pt x="10" y="46"/>
                  </a:lnTo>
                  <a:lnTo>
                    <a:pt x="14" y="33"/>
                  </a:lnTo>
                  <a:lnTo>
                    <a:pt x="20" y="22"/>
                  </a:lnTo>
                  <a:lnTo>
                    <a:pt x="24" y="12"/>
                  </a:lnTo>
                  <a:lnTo>
                    <a:pt x="24" y="9"/>
                  </a:lnTo>
                  <a:lnTo>
                    <a:pt x="24" y="0"/>
                  </a:lnTo>
                  <a:lnTo>
                    <a:pt x="15" y="7"/>
                  </a:lnTo>
                  <a:lnTo>
                    <a:pt x="11" y="17"/>
                  </a:lnTo>
                  <a:lnTo>
                    <a:pt x="5" y="31"/>
                  </a:lnTo>
                  <a:lnTo>
                    <a:pt x="0" y="44"/>
                  </a:lnTo>
                  <a:lnTo>
                    <a:pt x="0" y="45"/>
                  </a:lnTo>
                  <a:lnTo>
                    <a:pt x="0" y="44"/>
                  </a:lnTo>
                  <a:lnTo>
                    <a:pt x="1" y="47"/>
                  </a:lnTo>
                  <a:lnTo>
                    <a:pt x="4" y="50"/>
                  </a:lnTo>
                  <a:lnTo>
                    <a:pt x="7" y="48"/>
                  </a:lnTo>
                  <a:lnTo>
                    <a:pt x="10" y="46"/>
                  </a:lnTo>
                  <a:lnTo>
                    <a:pt x="10" y="4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08" name="Freeform 440"/>
            <p:cNvSpPr>
              <a:spLocks/>
            </p:cNvSpPr>
            <p:nvPr/>
          </p:nvSpPr>
          <p:spPr bwMode="auto">
            <a:xfrm>
              <a:off x="2702" y="3955"/>
              <a:ext cx="4" cy="6"/>
            </a:xfrm>
            <a:custGeom>
              <a:avLst/>
              <a:gdLst>
                <a:gd name="T0" fmla="*/ 1 w 12"/>
                <a:gd name="T1" fmla="*/ 16 h 17"/>
                <a:gd name="T2" fmla="*/ 9 w 12"/>
                <a:gd name="T3" fmla="*/ 13 h 17"/>
                <a:gd name="T4" fmla="*/ 12 w 12"/>
                <a:gd name="T5" fmla="*/ 0 h 17"/>
                <a:gd name="T6" fmla="*/ 2 w 12"/>
                <a:gd name="T7" fmla="*/ 0 h 17"/>
                <a:gd name="T8" fmla="*/ 0 w 12"/>
                <a:gd name="T9" fmla="*/ 13 h 17"/>
                <a:gd name="T10" fmla="*/ 8 w 12"/>
                <a:gd name="T11" fmla="*/ 9 h 17"/>
                <a:gd name="T12" fmla="*/ 0 w 12"/>
                <a:gd name="T13" fmla="*/ 13 h 17"/>
                <a:gd name="T14" fmla="*/ 1 w 12"/>
                <a:gd name="T15" fmla="*/ 16 h 17"/>
                <a:gd name="T16" fmla="*/ 5 w 12"/>
                <a:gd name="T17" fmla="*/ 17 h 17"/>
                <a:gd name="T18" fmla="*/ 8 w 12"/>
                <a:gd name="T19" fmla="*/ 16 h 17"/>
                <a:gd name="T20" fmla="*/ 9 w 12"/>
                <a:gd name="T21" fmla="*/ 13 h 17"/>
                <a:gd name="T22" fmla="*/ 1 w 12"/>
                <a:gd name="T23"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7">
                  <a:moveTo>
                    <a:pt x="1" y="16"/>
                  </a:moveTo>
                  <a:lnTo>
                    <a:pt x="9" y="13"/>
                  </a:lnTo>
                  <a:lnTo>
                    <a:pt x="12" y="0"/>
                  </a:lnTo>
                  <a:lnTo>
                    <a:pt x="2" y="0"/>
                  </a:lnTo>
                  <a:lnTo>
                    <a:pt x="0" y="13"/>
                  </a:lnTo>
                  <a:lnTo>
                    <a:pt x="8" y="9"/>
                  </a:lnTo>
                  <a:lnTo>
                    <a:pt x="0" y="13"/>
                  </a:lnTo>
                  <a:lnTo>
                    <a:pt x="1" y="16"/>
                  </a:lnTo>
                  <a:lnTo>
                    <a:pt x="5" y="17"/>
                  </a:lnTo>
                  <a:lnTo>
                    <a:pt x="8" y="16"/>
                  </a:lnTo>
                  <a:lnTo>
                    <a:pt x="9" y="13"/>
                  </a:lnTo>
                  <a:lnTo>
                    <a:pt x="1"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09" name="Freeform 441"/>
            <p:cNvSpPr>
              <a:spLocks/>
            </p:cNvSpPr>
            <p:nvPr/>
          </p:nvSpPr>
          <p:spPr bwMode="auto">
            <a:xfrm>
              <a:off x="2700" y="3956"/>
              <a:ext cx="5" cy="5"/>
            </a:xfrm>
            <a:custGeom>
              <a:avLst/>
              <a:gdLst>
                <a:gd name="T0" fmla="*/ 8 w 15"/>
                <a:gd name="T1" fmla="*/ 8 h 15"/>
                <a:gd name="T2" fmla="*/ 1 w 15"/>
                <a:gd name="T3" fmla="*/ 8 h 15"/>
                <a:gd name="T4" fmla="*/ 8 w 15"/>
                <a:gd name="T5" fmla="*/ 15 h 15"/>
                <a:gd name="T6" fmla="*/ 15 w 15"/>
                <a:gd name="T7" fmla="*/ 8 h 15"/>
                <a:gd name="T8" fmla="*/ 8 w 15"/>
                <a:gd name="T9" fmla="*/ 1 h 15"/>
                <a:gd name="T10" fmla="*/ 1 w 15"/>
                <a:gd name="T11" fmla="*/ 1 h 15"/>
                <a:gd name="T12" fmla="*/ 8 w 15"/>
                <a:gd name="T13" fmla="*/ 1 h 15"/>
                <a:gd name="T14" fmla="*/ 5 w 15"/>
                <a:gd name="T15" fmla="*/ 0 h 15"/>
                <a:gd name="T16" fmla="*/ 1 w 15"/>
                <a:gd name="T17" fmla="*/ 1 h 15"/>
                <a:gd name="T18" fmla="*/ 0 w 15"/>
                <a:gd name="T19" fmla="*/ 5 h 15"/>
                <a:gd name="T20" fmla="*/ 1 w 15"/>
                <a:gd name="T21" fmla="*/ 8 h 15"/>
                <a:gd name="T22" fmla="*/ 8 w 15"/>
                <a:gd name="T23"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5">
                  <a:moveTo>
                    <a:pt x="8" y="8"/>
                  </a:moveTo>
                  <a:lnTo>
                    <a:pt x="1" y="8"/>
                  </a:lnTo>
                  <a:lnTo>
                    <a:pt x="8" y="15"/>
                  </a:lnTo>
                  <a:lnTo>
                    <a:pt x="15" y="8"/>
                  </a:lnTo>
                  <a:lnTo>
                    <a:pt x="8" y="1"/>
                  </a:lnTo>
                  <a:lnTo>
                    <a:pt x="1" y="1"/>
                  </a:lnTo>
                  <a:lnTo>
                    <a:pt x="8" y="1"/>
                  </a:lnTo>
                  <a:lnTo>
                    <a:pt x="5" y="0"/>
                  </a:lnTo>
                  <a:lnTo>
                    <a:pt x="1" y="1"/>
                  </a:lnTo>
                  <a:lnTo>
                    <a:pt x="0" y="5"/>
                  </a:lnTo>
                  <a:lnTo>
                    <a:pt x="1" y="8"/>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10" name="Freeform 442"/>
            <p:cNvSpPr>
              <a:spLocks/>
            </p:cNvSpPr>
            <p:nvPr/>
          </p:nvSpPr>
          <p:spPr bwMode="auto">
            <a:xfrm>
              <a:off x="2697" y="3956"/>
              <a:ext cx="5" cy="5"/>
            </a:xfrm>
            <a:custGeom>
              <a:avLst/>
              <a:gdLst>
                <a:gd name="T0" fmla="*/ 8 w 16"/>
                <a:gd name="T1" fmla="*/ 14 h 15"/>
                <a:gd name="T2" fmla="*/ 8 w 16"/>
                <a:gd name="T3" fmla="*/ 14 h 15"/>
                <a:gd name="T4" fmla="*/ 16 w 16"/>
                <a:gd name="T5" fmla="*/ 7 h 15"/>
                <a:gd name="T6" fmla="*/ 9 w 16"/>
                <a:gd name="T7" fmla="*/ 0 h 15"/>
                <a:gd name="T8" fmla="*/ 1 w 16"/>
                <a:gd name="T9" fmla="*/ 7 h 15"/>
                <a:gd name="T10" fmla="*/ 1 w 16"/>
                <a:gd name="T11" fmla="*/ 7 h 15"/>
                <a:gd name="T12" fmla="*/ 1 w 16"/>
                <a:gd name="T13" fmla="*/ 7 h 15"/>
                <a:gd name="T14" fmla="*/ 0 w 16"/>
                <a:gd name="T15" fmla="*/ 11 h 15"/>
                <a:gd name="T16" fmla="*/ 1 w 16"/>
                <a:gd name="T17" fmla="*/ 14 h 15"/>
                <a:gd name="T18" fmla="*/ 5 w 16"/>
                <a:gd name="T19" fmla="*/ 15 h 15"/>
                <a:gd name="T20" fmla="*/ 8 w 16"/>
                <a:gd name="T21"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5">
                  <a:moveTo>
                    <a:pt x="8" y="14"/>
                  </a:moveTo>
                  <a:lnTo>
                    <a:pt x="8" y="14"/>
                  </a:lnTo>
                  <a:lnTo>
                    <a:pt x="16" y="7"/>
                  </a:lnTo>
                  <a:lnTo>
                    <a:pt x="9" y="0"/>
                  </a:lnTo>
                  <a:lnTo>
                    <a:pt x="1" y="7"/>
                  </a:lnTo>
                  <a:lnTo>
                    <a:pt x="1" y="7"/>
                  </a:lnTo>
                  <a:lnTo>
                    <a:pt x="1" y="7"/>
                  </a:lnTo>
                  <a:lnTo>
                    <a:pt x="0" y="11"/>
                  </a:lnTo>
                  <a:lnTo>
                    <a:pt x="1" y="14"/>
                  </a:lnTo>
                  <a:lnTo>
                    <a:pt x="5" y="15"/>
                  </a:lnTo>
                  <a:lnTo>
                    <a:pt x="8"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11" name="Freeform 443"/>
            <p:cNvSpPr>
              <a:spLocks/>
            </p:cNvSpPr>
            <p:nvPr/>
          </p:nvSpPr>
          <p:spPr bwMode="auto">
            <a:xfrm>
              <a:off x="2688" y="3958"/>
              <a:ext cx="12" cy="4"/>
            </a:xfrm>
            <a:custGeom>
              <a:avLst/>
              <a:gdLst>
                <a:gd name="T0" fmla="*/ 0 w 36"/>
                <a:gd name="T1" fmla="*/ 9 h 14"/>
                <a:gd name="T2" fmla="*/ 1 w 36"/>
                <a:gd name="T3" fmla="*/ 9 h 14"/>
                <a:gd name="T4" fmla="*/ 6 w 36"/>
                <a:gd name="T5" fmla="*/ 11 h 14"/>
                <a:gd name="T6" fmla="*/ 17 w 36"/>
                <a:gd name="T7" fmla="*/ 12 h 14"/>
                <a:gd name="T8" fmla="*/ 26 w 36"/>
                <a:gd name="T9" fmla="*/ 14 h 14"/>
                <a:gd name="T10" fmla="*/ 36 w 36"/>
                <a:gd name="T11" fmla="*/ 9 h 14"/>
                <a:gd name="T12" fmla="*/ 29 w 36"/>
                <a:gd name="T13" fmla="*/ 2 h 14"/>
                <a:gd name="T14" fmla="*/ 26 w 36"/>
                <a:gd name="T15" fmla="*/ 4 h 14"/>
                <a:gd name="T16" fmla="*/ 17 w 36"/>
                <a:gd name="T17" fmla="*/ 3 h 14"/>
                <a:gd name="T18" fmla="*/ 9 w 36"/>
                <a:gd name="T19" fmla="*/ 2 h 14"/>
                <a:gd name="T20" fmla="*/ 3 w 36"/>
                <a:gd name="T21" fmla="*/ 0 h 14"/>
                <a:gd name="T22" fmla="*/ 4 w 36"/>
                <a:gd name="T23" fmla="*/ 0 h 14"/>
                <a:gd name="T24" fmla="*/ 0 w 36"/>
                <a:gd name="T2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14">
                  <a:moveTo>
                    <a:pt x="0" y="9"/>
                  </a:moveTo>
                  <a:lnTo>
                    <a:pt x="1" y="9"/>
                  </a:lnTo>
                  <a:lnTo>
                    <a:pt x="6" y="11"/>
                  </a:lnTo>
                  <a:lnTo>
                    <a:pt x="17" y="12"/>
                  </a:lnTo>
                  <a:lnTo>
                    <a:pt x="26" y="14"/>
                  </a:lnTo>
                  <a:lnTo>
                    <a:pt x="36" y="9"/>
                  </a:lnTo>
                  <a:lnTo>
                    <a:pt x="29" y="2"/>
                  </a:lnTo>
                  <a:lnTo>
                    <a:pt x="26" y="4"/>
                  </a:lnTo>
                  <a:lnTo>
                    <a:pt x="17" y="3"/>
                  </a:lnTo>
                  <a:lnTo>
                    <a:pt x="9" y="2"/>
                  </a:lnTo>
                  <a:lnTo>
                    <a:pt x="3" y="0"/>
                  </a:lnTo>
                  <a:lnTo>
                    <a:pt x="4"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12" name="Freeform 444"/>
            <p:cNvSpPr>
              <a:spLocks/>
            </p:cNvSpPr>
            <p:nvPr/>
          </p:nvSpPr>
          <p:spPr bwMode="auto">
            <a:xfrm>
              <a:off x="2686" y="3950"/>
              <a:ext cx="5" cy="11"/>
            </a:xfrm>
            <a:custGeom>
              <a:avLst/>
              <a:gdLst>
                <a:gd name="T0" fmla="*/ 6 w 15"/>
                <a:gd name="T1" fmla="*/ 0 h 31"/>
                <a:gd name="T2" fmla="*/ 6 w 15"/>
                <a:gd name="T3" fmla="*/ 0 h 31"/>
                <a:gd name="T4" fmla="*/ 5 w 15"/>
                <a:gd name="T5" fmla="*/ 6 h 31"/>
                <a:gd name="T6" fmla="*/ 2 w 15"/>
                <a:gd name="T7" fmla="*/ 14 h 31"/>
                <a:gd name="T8" fmla="*/ 0 w 15"/>
                <a:gd name="T9" fmla="*/ 22 h 31"/>
                <a:gd name="T10" fmla="*/ 5 w 15"/>
                <a:gd name="T11" fmla="*/ 31 h 31"/>
                <a:gd name="T12" fmla="*/ 9 w 15"/>
                <a:gd name="T13" fmla="*/ 22 h 31"/>
                <a:gd name="T14" fmla="*/ 11 w 15"/>
                <a:gd name="T15" fmla="*/ 22 h 31"/>
                <a:gd name="T16" fmla="*/ 11 w 15"/>
                <a:gd name="T17" fmla="*/ 16 h 31"/>
                <a:gd name="T18" fmla="*/ 14 w 15"/>
                <a:gd name="T19" fmla="*/ 8 h 31"/>
                <a:gd name="T20" fmla="*/ 15 w 15"/>
                <a:gd name="T21" fmla="*/ 0 h 31"/>
                <a:gd name="T22" fmla="*/ 15 w 15"/>
                <a:gd name="T23" fmla="*/ 0 h 31"/>
                <a:gd name="T24" fmla="*/ 6 w 15"/>
                <a:gd name="T2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6" y="0"/>
                  </a:moveTo>
                  <a:lnTo>
                    <a:pt x="6" y="0"/>
                  </a:lnTo>
                  <a:lnTo>
                    <a:pt x="5" y="6"/>
                  </a:lnTo>
                  <a:lnTo>
                    <a:pt x="2" y="14"/>
                  </a:lnTo>
                  <a:lnTo>
                    <a:pt x="0" y="22"/>
                  </a:lnTo>
                  <a:lnTo>
                    <a:pt x="5" y="31"/>
                  </a:lnTo>
                  <a:lnTo>
                    <a:pt x="9" y="22"/>
                  </a:lnTo>
                  <a:lnTo>
                    <a:pt x="11" y="22"/>
                  </a:lnTo>
                  <a:lnTo>
                    <a:pt x="11" y="16"/>
                  </a:lnTo>
                  <a:lnTo>
                    <a:pt x="14" y="8"/>
                  </a:lnTo>
                  <a:lnTo>
                    <a:pt x="15" y="0"/>
                  </a:lnTo>
                  <a:lnTo>
                    <a:pt x="15" y="0"/>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13" name="Freeform 445"/>
            <p:cNvSpPr>
              <a:spLocks/>
            </p:cNvSpPr>
            <p:nvPr/>
          </p:nvSpPr>
          <p:spPr bwMode="auto">
            <a:xfrm>
              <a:off x="2684" y="3935"/>
              <a:ext cx="7" cy="15"/>
            </a:xfrm>
            <a:custGeom>
              <a:avLst/>
              <a:gdLst>
                <a:gd name="T0" fmla="*/ 12 w 22"/>
                <a:gd name="T1" fmla="*/ 5 h 47"/>
                <a:gd name="T2" fmla="*/ 1 w 22"/>
                <a:gd name="T3" fmla="*/ 7 h 47"/>
                <a:gd name="T4" fmla="*/ 7 w 22"/>
                <a:gd name="T5" fmla="*/ 18 h 47"/>
                <a:gd name="T6" fmla="*/ 10 w 22"/>
                <a:gd name="T7" fmla="*/ 31 h 47"/>
                <a:gd name="T8" fmla="*/ 13 w 22"/>
                <a:gd name="T9" fmla="*/ 40 h 47"/>
                <a:gd name="T10" fmla="*/ 13 w 22"/>
                <a:gd name="T11" fmla="*/ 47 h 47"/>
                <a:gd name="T12" fmla="*/ 22 w 22"/>
                <a:gd name="T13" fmla="*/ 47 h 47"/>
                <a:gd name="T14" fmla="*/ 22 w 22"/>
                <a:gd name="T15" fmla="*/ 40 h 47"/>
                <a:gd name="T16" fmla="*/ 20 w 22"/>
                <a:gd name="T17" fmla="*/ 29 h 47"/>
                <a:gd name="T18" fmla="*/ 16 w 22"/>
                <a:gd name="T19" fmla="*/ 16 h 47"/>
                <a:gd name="T20" fmla="*/ 10 w 22"/>
                <a:gd name="T21" fmla="*/ 2 h 47"/>
                <a:gd name="T22" fmla="*/ 0 w 22"/>
                <a:gd name="T23" fmla="*/ 5 h 47"/>
                <a:gd name="T24" fmla="*/ 10 w 22"/>
                <a:gd name="T25" fmla="*/ 2 h 47"/>
                <a:gd name="T26" fmla="*/ 8 w 22"/>
                <a:gd name="T27" fmla="*/ 0 h 47"/>
                <a:gd name="T28" fmla="*/ 5 w 22"/>
                <a:gd name="T29" fmla="*/ 0 h 47"/>
                <a:gd name="T30" fmla="*/ 1 w 22"/>
                <a:gd name="T31" fmla="*/ 4 h 47"/>
                <a:gd name="T32" fmla="*/ 1 w 22"/>
                <a:gd name="T33" fmla="*/ 7 h 47"/>
                <a:gd name="T34" fmla="*/ 12 w 22"/>
                <a:gd name="T35" fmla="*/ 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47">
                  <a:moveTo>
                    <a:pt x="12" y="5"/>
                  </a:moveTo>
                  <a:lnTo>
                    <a:pt x="1" y="7"/>
                  </a:lnTo>
                  <a:lnTo>
                    <a:pt x="7" y="18"/>
                  </a:lnTo>
                  <a:lnTo>
                    <a:pt x="10" y="31"/>
                  </a:lnTo>
                  <a:lnTo>
                    <a:pt x="13" y="40"/>
                  </a:lnTo>
                  <a:lnTo>
                    <a:pt x="13" y="47"/>
                  </a:lnTo>
                  <a:lnTo>
                    <a:pt x="22" y="47"/>
                  </a:lnTo>
                  <a:lnTo>
                    <a:pt x="22" y="40"/>
                  </a:lnTo>
                  <a:lnTo>
                    <a:pt x="20" y="29"/>
                  </a:lnTo>
                  <a:lnTo>
                    <a:pt x="16" y="16"/>
                  </a:lnTo>
                  <a:lnTo>
                    <a:pt x="10" y="2"/>
                  </a:lnTo>
                  <a:lnTo>
                    <a:pt x="0" y="5"/>
                  </a:lnTo>
                  <a:lnTo>
                    <a:pt x="10" y="2"/>
                  </a:lnTo>
                  <a:lnTo>
                    <a:pt x="8" y="0"/>
                  </a:lnTo>
                  <a:lnTo>
                    <a:pt x="5" y="0"/>
                  </a:lnTo>
                  <a:lnTo>
                    <a:pt x="1" y="4"/>
                  </a:lnTo>
                  <a:lnTo>
                    <a:pt x="1" y="7"/>
                  </a:lnTo>
                  <a:lnTo>
                    <a:pt x="12"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14" name="Freeform 446"/>
            <p:cNvSpPr>
              <a:spLocks/>
            </p:cNvSpPr>
            <p:nvPr/>
          </p:nvSpPr>
          <p:spPr bwMode="auto">
            <a:xfrm>
              <a:off x="2675" y="3936"/>
              <a:ext cx="13" cy="16"/>
            </a:xfrm>
            <a:custGeom>
              <a:avLst/>
              <a:gdLst>
                <a:gd name="T0" fmla="*/ 0 w 39"/>
                <a:gd name="T1" fmla="*/ 44 h 47"/>
                <a:gd name="T2" fmla="*/ 8 w 39"/>
                <a:gd name="T3" fmla="*/ 45 h 47"/>
                <a:gd name="T4" fmla="*/ 16 w 39"/>
                <a:gd name="T5" fmla="*/ 37 h 47"/>
                <a:gd name="T6" fmla="*/ 26 w 39"/>
                <a:gd name="T7" fmla="*/ 25 h 47"/>
                <a:gd name="T8" fmla="*/ 34 w 39"/>
                <a:gd name="T9" fmla="*/ 13 h 47"/>
                <a:gd name="T10" fmla="*/ 39 w 39"/>
                <a:gd name="T11" fmla="*/ 0 h 47"/>
                <a:gd name="T12" fmla="*/ 27 w 39"/>
                <a:gd name="T13" fmla="*/ 0 h 47"/>
                <a:gd name="T14" fmla="*/ 25 w 39"/>
                <a:gd name="T15" fmla="*/ 9 h 47"/>
                <a:gd name="T16" fmla="*/ 19 w 39"/>
                <a:gd name="T17" fmla="*/ 20 h 47"/>
                <a:gd name="T18" fmla="*/ 9 w 39"/>
                <a:gd name="T19" fmla="*/ 31 h 47"/>
                <a:gd name="T20" fmla="*/ 1 w 39"/>
                <a:gd name="T21" fmla="*/ 39 h 47"/>
                <a:gd name="T22" fmla="*/ 9 w 39"/>
                <a:gd name="T23" fmla="*/ 40 h 47"/>
                <a:gd name="T24" fmla="*/ 1 w 39"/>
                <a:gd name="T25" fmla="*/ 39 h 47"/>
                <a:gd name="T26" fmla="*/ 0 w 39"/>
                <a:gd name="T27" fmla="*/ 42 h 47"/>
                <a:gd name="T28" fmla="*/ 1 w 39"/>
                <a:gd name="T29" fmla="*/ 45 h 47"/>
                <a:gd name="T30" fmla="*/ 4 w 39"/>
                <a:gd name="T31" fmla="*/ 47 h 47"/>
                <a:gd name="T32" fmla="*/ 8 w 39"/>
                <a:gd name="T33" fmla="*/ 45 h 47"/>
                <a:gd name="T34" fmla="*/ 0 w 39"/>
                <a:gd name="T35" fmla="*/ 4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47">
                  <a:moveTo>
                    <a:pt x="0" y="44"/>
                  </a:moveTo>
                  <a:lnTo>
                    <a:pt x="8" y="45"/>
                  </a:lnTo>
                  <a:lnTo>
                    <a:pt x="16" y="37"/>
                  </a:lnTo>
                  <a:lnTo>
                    <a:pt x="26" y="25"/>
                  </a:lnTo>
                  <a:lnTo>
                    <a:pt x="34" y="13"/>
                  </a:lnTo>
                  <a:lnTo>
                    <a:pt x="39" y="0"/>
                  </a:lnTo>
                  <a:lnTo>
                    <a:pt x="27" y="0"/>
                  </a:lnTo>
                  <a:lnTo>
                    <a:pt x="25" y="9"/>
                  </a:lnTo>
                  <a:lnTo>
                    <a:pt x="19" y="20"/>
                  </a:lnTo>
                  <a:lnTo>
                    <a:pt x="9" y="31"/>
                  </a:lnTo>
                  <a:lnTo>
                    <a:pt x="1" y="39"/>
                  </a:lnTo>
                  <a:lnTo>
                    <a:pt x="9" y="40"/>
                  </a:lnTo>
                  <a:lnTo>
                    <a:pt x="1" y="39"/>
                  </a:lnTo>
                  <a:lnTo>
                    <a:pt x="0" y="42"/>
                  </a:lnTo>
                  <a:lnTo>
                    <a:pt x="1" y="45"/>
                  </a:lnTo>
                  <a:lnTo>
                    <a:pt x="4" y="47"/>
                  </a:lnTo>
                  <a:lnTo>
                    <a:pt x="8" y="45"/>
                  </a:lnTo>
                  <a:lnTo>
                    <a:pt x="0" y="4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15" name="Freeform 447"/>
            <p:cNvSpPr>
              <a:spLocks/>
            </p:cNvSpPr>
            <p:nvPr/>
          </p:nvSpPr>
          <p:spPr bwMode="auto">
            <a:xfrm>
              <a:off x="2670" y="3941"/>
              <a:ext cx="8" cy="10"/>
            </a:xfrm>
            <a:custGeom>
              <a:avLst/>
              <a:gdLst>
                <a:gd name="T0" fmla="*/ 9 w 23"/>
                <a:gd name="T1" fmla="*/ 6 h 29"/>
                <a:gd name="T2" fmla="*/ 0 w 23"/>
                <a:gd name="T3" fmla="*/ 6 h 29"/>
                <a:gd name="T4" fmla="*/ 14 w 23"/>
                <a:gd name="T5" fmla="*/ 29 h 29"/>
                <a:gd name="T6" fmla="*/ 23 w 23"/>
                <a:gd name="T7" fmla="*/ 25 h 29"/>
                <a:gd name="T8" fmla="*/ 9 w 23"/>
                <a:gd name="T9" fmla="*/ 2 h 29"/>
                <a:gd name="T10" fmla="*/ 0 w 23"/>
                <a:gd name="T11" fmla="*/ 2 h 29"/>
                <a:gd name="T12" fmla="*/ 9 w 23"/>
                <a:gd name="T13" fmla="*/ 2 h 29"/>
                <a:gd name="T14" fmla="*/ 7 w 23"/>
                <a:gd name="T15" fmla="*/ 0 h 29"/>
                <a:gd name="T16" fmla="*/ 3 w 23"/>
                <a:gd name="T17" fmla="*/ 0 h 29"/>
                <a:gd name="T18" fmla="*/ 0 w 23"/>
                <a:gd name="T19" fmla="*/ 3 h 29"/>
                <a:gd name="T20" fmla="*/ 0 w 23"/>
                <a:gd name="T21" fmla="*/ 6 h 29"/>
                <a:gd name="T22" fmla="*/ 9 w 23"/>
                <a:gd name="T23"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29">
                  <a:moveTo>
                    <a:pt x="9" y="6"/>
                  </a:moveTo>
                  <a:lnTo>
                    <a:pt x="0" y="6"/>
                  </a:lnTo>
                  <a:lnTo>
                    <a:pt x="14" y="29"/>
                  </a:lnTo>
                  <a:lnTo>
                    <a:pt x="23" y="25"/>
                  </a:lnTo>
                  <a:lnTo>
                    <a:pt x="9" y="2"/>
                  </a:lnTo>
                  <a:lnTo>
                    <a:pt x="0" y="2"/>
                  </a:lnTo>
                  <a:lnTo>
                    <a:pt x="9" y="2"/>
                  </a:lnTo>
                  <a:lnTo>
                    <a:pt x="7" y="0"/>
                  </a:lnTo>
                  <a:lnTo>
                    <a:pt x="3" y="0"/>
                  </a:lnTo>
                  <a:lnTo>
                    <a:pt x="0" y="3"/>
                  </a:lnTo>
                  <a:lnTo>
                    <a:pt x="0" y="6"/>
                  </a:lnTo>
                  <a:lnTo>
                    <a:pt x="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16" name="Freeform 448"/>
            <p:cNvSpPr>
              <a:spLocks/>
            </p:cNvSpPr>
            <p:nvPr/>
          </p:nvSpPr>
          <p:spPr bwMode="auto">
            <a:xfrm>
              <a:off x="2668" y="3942"/>
              <a:ext cx="5" cy="6"/>
            </a:xfrm>
            <a:custGeom>
              <a:avLst/>
              <a:gdLst>
                <a:gd name="T0" fmla="*/ 0 w 15"/>
                <a:gd name="T1" fmla="*/ 12 h 17"/>
                <a:gd name="T2" fmla="*/ 9 w 15"/>
                <a:gd name="T3" fmla="*/ 15 h 17"/>
                <a:gd name="T4" fmla="*/ 15 w 15"/>
                <a:gd name="T5" fmla="*/ 4 h 17"/>
                <a:gd name="T6" fmla="*/ 6 w 15"/>
                <a:gd name="T7" fmla="*/ 0 h 17"/>
                <a:gd name="T8" fmla="*/ 0 w 15"/>
                <a:gd name="T9" fmla="*/ 10 h 17"/>
                <a:gd name="T10" fmla="*/ 9 w 15"/>
                <a:gd name="T11" fmla="*/ 12 h 17"/>
                <a:gd name="T12" fmla="*/ 0 w 15"/>
                <a:gd name="T13" fmla="*/ 10 h 17"/>
                <a:gd name="T14" fmla="*/ 0 w 15"/>
                <a:gd name="T15" fmla="*/ 14 h 17"/>
                <a:gd name="T16" fmla="*/ 4 w 15"/>
                <a:gd name="T17" fmla="*/ 17 h 17"/>
                <a:gd name="T18" fmla="*/ 7 w 15"/>
                <a:gd name="T19" fmla="*/ 17 h 17"/>
                <a:gd name="T20" fmla="*/ 9 w 15"/>
                <a:gd name="T21" fmla="*/ 15 h 17"/>
                <a:gd name="T22" fmla="*/ 0 w 15"/>
                <a:gd name="T23"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0" y="12"/>
                  </a:moveTo>
                  <a:lnTo>
                    <a:pt x="9" y="15"/>
                  </a:lnTo>
                  <a:lnTo>
                    <a:pt x="15" y="4"/>
                  </a:lnTo>
                  <a:lnTo>
                    <a:pt x="6" y="0"/>
                  </a:lnTo>
                  <a:lnTo>
                    <a:pt x="0" y="10"/>
                  </a:lnTo>
                  <a:lnTo>
                    <a:pt x="9" y="12"/>
                  </a:lnTo>
                  <a:lnTo>
                    <a:pt x="0" y="10"/>
                  </a:lnTo>
                  <a:lnTo>
                    <a:pt x="0" y="14"/>
                  </a:lnTo>
                  <a:lnTo>
                    <a:pt x="4" y="17"/>
                  </a:lnTo>
                  <a:lnTo>
                    <a:pt x="7" y="17"/>
                  </a:lnTo>
                  <a:lnTo>
                    <a:pt x="9" y="15"/>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17" name="Freeform 449"/>
            <p:cNvSpPr>
              <a:spLocks/>
            </p:cNvSpPr>
            <p:nvPr/>
          </p:nvSpPr>
          <p:spPr bwMode="auto">
            <a:xfrm>
              <a:off x="2659" y="3928"/>
              <a:ext cx="12" cy="18"/>
            </a:xfrm>
            <a:custGeom>
              <a:avLst/>
              <a:gdLst>
                <a:gd name="T0" fmla="*/ 11 w 37"/>
                <a:gd name="T1" fmla="*/ 5 h 55"/>
                <a:gd name="T2" fmla="*/ 2 w 37"/>
                <a:gd name="T3" fmla="*/ 8 h 55"/>
                <a:gd name="T4" fmla="*/ 11 w 37"/>
                <a:gd name="T5" fmla="*/ 20 h 55"/>
                <a:gd name="T6" fmla="*/ 19 w 37"/>
                <a:gd name="T7" fmla="*/ 31 h 55"/>
                <a:gd name="T8" fmla="*/ 26 w 37"/>
                <a:gd name="T9" fmla="*/ 44 h 55"/>
                <a:gd name="T10" fmla="*/ 28 w 37"/>
                <a:gd name="T11" fmla="*/ 55 h 55"/>
                <a:gd name="T12" fmla="*/ 37 w 37"/>
                <a:gd name="T13" fmla="*/ 55 h 55"/>
                <a:gd name="T14" fmla="*/ 35 w 37"/>
                <a:gd name="T15" fmla="*/ 42 h 55"/>
                <a:gd name="T16" fmla="*/ 28 w 37"/>
                <a:gd name="T17" fmla="*/ 27 h 55"/>
                <a:gd name="T18" fmla="*/ 18 w 37"/>
                <a:gd name="T19" fmla="*/ 13 h 55"/>
                <a:gd name="T20" fmla="*/ 9 w 37"/>
                <a:gd name="T21" fmla="*/ 2 h 55"/>
                <a:gd name="T22" fmla="*/ 0 w 37"/>
                <a:gd name="T23" fmla="*/ 5 h 55"/>
                <a:gd name="T24" fmla="*/ 9 w 37"/>
                <a:gd name="T25" fmla="*/ 2 h 55"/>
                <a:gd name="T26" fmla="*/ 5 w 37"/>
                <a:gd name="T27" fmla="*/ 0 h 55"/>
                <a:gd name="T28" fmla="*/ 2 w 37"/>
                <a:gd name="T29" fmla="*/ 2 h 55"/>
                <a:gd name="T30" fmla="*/ 1 w 37"/>
                <a:gd name="T31" fmla="*/ 5 h 55"/>
                <a:gd name="T32" fmla="*/ 2 w 37"/>
                <a:gd name="T33" fmla="*/ 8 h 55"/>
                <a:gd name="T34" fmla="*/ 11 w 37"/>
                <a:gd name="T35" fmla="*/ 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55">
                  <a:moveTo>
                    <a:pt x="11" y="5"/>
                  </a:moveTo>
                  <a:lnTo>
                    <a:pt x="2" y="8"/>
                  </a:lnTo>
                  <a:lnTo>
                    <a:pt x="11" y="20"/>
                  </a:lnTo>
                  <a:lnTo>
                    <a:pt x="19" y="31"/>
                  </a:lnTo>
                  <a:lnTo>
                    <a:pt x="26" y="44"/>
                  </a:lnTo>
                  <a:lnTo>
                    <a:pt x="28" y="55"/>
                  </a:lnTo>
                  <a:lnTo>
                    <a:pt x="37" y="55"/>
                  </a:lnTo>
                  <a:lnTo>
                    <a:pt x="35" y="42"/>
                  </a:lnTo>
                  <a:lnTo>
                    <a:pt x="28" y="27"/>
                  </a:lnTo>
                  <a:lnTo>
                    <a:pt x="18" y="13"/>
                  </a:lnTo>
                  <a:lnTo>
                    <a:pt x="9" y="2"/>
                  </a:lnTo>
                  <a:lnTo>
                    <a:pt x="0" y="5"/>
                  </a:lnTo>
                  <a:lnTo>
                    <a:pt x="9" y="2"/>
                  </a:lnTo>
                  <a:lnTo>
                    <a:pt x="5" y="0"/>
                  </a:lnTo>
                  <a:lnTo>
                    <a:pt x="2" y="2"/>
                  </a:lnTo>
                  <a:lnTo>
                    <a:pt x="1" y="5"/>
                  </a:lnTo>
                  <a:lnTo>
                    <a:pt x="2" y="8"/>
                  </a:lnTo>
                  <a:lnTo>
                    <a:pt x="11"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18" name="Freeform 450"/>
            <p:cNvSpPr>
              <a:spLocks/>
            </p:cNvSpPr>
            <p:nvPr/>
          </p:nvSpPr>
          <p:spPr bwMode="auto">
            <a:xfrm>
              <a:off x="2653" y="3929"/>
              <a:ext cx="9" cy="10"/>
            </a:xfrm>
            <a:custGeom>
              <a:avLst/>
              <a:gdLst>
                <a:gd name="T0" fmla="*/ 0 w 29"/>
                <a:gd name="T1" fmla="*/ 26 h 29"/>
                <a:gd name="T2" fmla="*/ 6 w 29"/>
                <a:gd name="T3" fmla="*/ 29 h 29"/>
                <a:gd name="T4" fmla="*/ 15 w 29"/>
                <a:gd name="T5" fmla="*/ 24 h 29"/>
                <a:gd name="T6" fmla="*/ 22 w 29"/>
                <a:gd name="T7" fmla="*/ 18 h 29"/>
                <a:gd name="T8" fmla="*/ 27 w 29"/>
                <a:gd name="T9" fmla="*/ 9 h 29"/>
                <a:gd name="T10" fmla="*/ 29 w 29"/>
                <a:gd name="T11" fmla="*/ 0 h 29"/>
                <a:gd name="T12" fmla="*/ 18 w 29"/>
                <a:gd name="T13" fmla="*/ 0 h 29"/>
                <a:gd name="T14" fmla="*/ 18 w 29"/>
                <a:gd name="T15" fmla="*/ 7 h 29"/>
                <a:gd name="T16" fmla="*/ 15 w 29"/>
                <a:gd name="T17" fmla="*/ 12 h 29"/>
                <a:gd name="T18" fmla="*/ 11 w 29"/>
                <a:gd name="T19" fmla="*/ 15 h 29"/>
                <a:gd name="T20" fmla="*/ 4 w 29"/>
                <a:gd name="T21" fmla="*/ 20 h 29"/>
                <a:gd name="T22" fmla="*/ 10 w 29"/>
                <a:gd name="T23" fmla="*/ 22 h 29"/>
                <a:gd name="T24" fmla="*/ 4 w 29"/>
                <a:gd name="T25" fmla="*/ 20 h 29"/>
                <a:gd name="T26" fmla="*/ 2 w 29"/>
                <a:gd name="T27" fmla="*/ 22 h 29"/>
                <a:gd name="T28" fmla="*/ 0 w 29"/>
                <a:gd name="T29" fmla="*/ 25 h 29"/>
                <a:gd name="T30" fmla="*/ 3 w 29"/>
                <a:gd name="T31" fmla="*/ 28 h 29"/>
                <a:gd name="T32" fmla="*/ 6 w 29"/>
                <a:gd name="T33" fmla="*/ 29 h 29"/>
                <a:gd name="T34" fmla="*/ 0 w 29"/>
                <a:gd name="T35" fmla="*/ 2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29">
                  <a:moveTo>
                    <a:pt x="0" y="26"/>
                  </a:moveTo>
                  <a:lnTo>
                    <a:pt x="6" y="29"/>
                  </a:lnTo>
                  <a:lnTo>
                    <a:pt x="15" y="24"/>
                  </a:lnTo>
                  <a:lnTo>
                    <a:pt x="22" y="18"/>
                  </a:lnTo>
                  <a:lnTo>
                    <a:pt x="27" y="9"/>
                  </a:lnTo>
                  <a:lnTo>
                    <a:pt x="29" y="0"/>
                  </a:lnTo>
                  <a:lnTo>
                    <a:pt x="18" y="0"/>
                  </a:lnTo>
                  <a:lnTo>
                    <a:pt x="18" y="7"/>
                  </a:lnTo>
                  <a:lnTo>
                    <a:pt x="15" y="12"/>
                  </a:lnTo>
                  <a:lnTo>
                    <a:pt x="11" y="15"/>
                  </a:lnTo>
                  <a:lnTo>
                    <a:pt x="4" y="20"/>
                  </a:lnTo>
                  <a:lnTo>
                    <a:pt x="10" y="22"/>
                  </a:lnTo>
                  <a:lnTo>
                    <a:pt x="4" y="20"/>
                  </a:lnTo>
                  <a:lnTo>
                    <a:pt x="2" y="22"/>
                  </a:lnTo>
                  <a:lnTo>
                    <a:pt x="0" y="25"/>
                  </a:lnTo>
                  <a:lnTo>
                    <a:pt x="3" y="28"/>
                  </a:lnTo>
                  <a:lnTo>
                    <a:pt x="6" y="29"/>
                  </a:lnTo>
                  <a:lnTo>
                    <a:pt x="0" y="2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19" name="Freeform 451"/>
            <p:cNvSpPr>
              <a:spLocks/>
            </p:cNvSpPr>
            <p:nvPr/>
          </p:nvSpPr>
          <p:spPr bwMode="auto">
            <a:xfrm>
              <a:off x="2640" y="3922"/>
              <a:ext cx="16" cy="16"/>
            </a:xfrm>
            <a:custGeom>
              <a:avLst/>
              <a:gdLst>
                <a:gd name="T0" fmla="*/ 0 w 49"/>
                <a:gd name="T1" fmla="*/ 10 h 47"/>
                <a:gd name="T2" fmla="*/ 0 w 49"/>
                <a:gd name="T3" fmla="*/ 10 h 47"/>
                <a:gd name="T4" fmla="*/ 3 w 49"/>
                <a:gd name="T5" fmla="*/ 11 h 47"/>
                <a:gd name="T6" fmla="*/ 9 w 49"/>
                <a:gd name="T7" fmla="*/ 15 h 47"/>
                <a:gd name="T8" fmla="*/ 14 w 49"/>
                <a:gd name="T9" fmla="*/ 19 h 47"/>
                <a:gd name="T10" fmla="*/ 21 w 49"/>
                <a:gd name="T11" fmla="*/ 26 h 47"/>
                <a:gd name="T12" fmla="*/ 27 w 49"/>
                <a:gd name="T13" fmla="*/ 33 h 47"/>
                <a:gd name="T14" fmla="*/ 33 w 49"/>
                <a:gd name="T15" fmla="*/ 38 h 47"/>
                <a:gd name="T16" fmla="*/ 37 w 49"/>
                <a:gd name="T17" fmla="*/ 44 h 47"/>
                <a:gd name="T18" fmla="*/ 39 w 49"/>
                <a:gd name="T19" fmla="*/ 47 h 47"/>
                <a:gd name="T20" fmla="*/ 49 w 49"/>
                <a:gd name="T21" fmla="*/ 43 h 47"/>
                <a:gd name="T22" fmla="*/ 44 w 49"/>
                <a:gd name="T23" fmla="*/ 37 h 47"/>
                <a:gd name="T24" fmla="*/ 39 w 49"/>
                <a:gd name="T25" fmla="*/ 31 h 47"/>
                <a:gd name="T26" fmla="*/ 34 w 49"/>
                <a:gd name="T27" fmla="*/ 26 h 47"/>
                <a:gd name="T28" fmla="*/ 28 w 49"/>
                <a:gd name="T29" fmla="*/ 19 h 47"/>
                <a:gd name="T30" fmla="*/ 21 w 49"/>
                <a:gd name="T31" fmla="*/ 12 h 47"/>
                <a:gd name="T32" fmla="*/ 13 w 49"/>
                <a:gd name="T33" fmla="*/ 6 h 47"/>
                <a:gd name="T34" fmla="*/ 7 w 49"/>
                <a:gd name="T35" fmla="*/ 2 h 47"/>
                <a:gd name="T36" fmla="*/ 0 w 49"/>
                <a:gd name="T37" fmla="*/ 0 h 47"/>
                <a:gd name="T38" fmla="*/ 0 w 49"/>
                <a:gd name="T39" fmla="*/ 0 h 47"/>
                <a:gd name="T40" fmla="*/ 0 w 49"/>
                <a:gd name="T41" fmla="*/ 1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47">
                  <a:moveTo>
                    <a:pt x="0" y="10"/>
                  </a:moveTo>
                  <a:lnTo>
                    <a:pt x="0" y="10"/>
                  </a:lnTo>
                  <a:lnTo>
                    <a:pt x="3" y="11"/>
                  </a:lnTo>
                  <a:lnTo>
                    <a:pt x="9" y="15"/>
                  </a:lnTo>
                  <a:lnTo>
                    <a:pt x="14" y="19"/>
                  </a:lnTo>
                  <a:lnTo>
                    <a:pt x="21" y="26"/>
                  </a:lnTo>
                  <a:lnTo>
                    <a:pt x="27" y="33"/>
                  </a:lnTo>
                  <a:lnTo>
                    <a:pt x="33" y="38"/>
                  </a:lnTo>
                  <a:lnTo>
                    <a:pt x="37" y="44"/>
                  </a:lnTo>
                  <a:lnTo>
                    <a:pt x="39" y="47"/>
                  </a:lnTo>
                  <a:lnTo>
                    <a:pt x="49" y="43"/>
                  </a:lnTo>
                  <a:lnTo>
                    <a:pt x="44" y="37"/>
                  </a:lnTo>
                  <a:lnTo>
                    <a:pt x="39" y="31"/>
                  </a:lnTo>
                  <a:lnTo>
                    <a:pt x="34" y="26"/>
                  </a:lnTo>
                  <a:lnTo>
                    <a:pt x="28" y="19"/>
                  </a:lnTo>
                  <a:lnTo>
                    <a:pt x="21" y="12"/>
                  </a:lnTo>
                  <a:lnTo>
                    <a:pt x="13" y="6"/>
                  </a:lnTo>
                  <a:lnTo>
                    <a:pt x="7" y="2"/>
                  </a:lnTo>
                  <a:lnTo>
                    <a:pt x="0" y="0"/>
                  </a:lnTo>
                  <a:lnTo>
                    <a:pt x="0" y="0"/>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20" name="Freeform 452"/>
            <p:cNvSpPr>
              <a:spLocks/>
            </p:cNvSpPr>
            <p:nvPr/>
          </p:nvSpPr>
          <p:spPr bwMode="auto">
            <a:xfrm>
              <a:off x="2605" y="3908"/>
              <a:ext cx="35" cy="18"/>
            </a:xfrm>
            <a:custGeom>
              <a:avLst/>
              <a:gdLst>
                <a:gd name="T0" fmla="*/ 5 w 104"/>
                <a:gd name="T1" fmla="*/ 11 h 53"/>
                <a:gd name="T2" fmla="*/ 4 w 104"/>
                <a:gd name="T3" fmla="*/ 10 h 53"/>
                <a:gd name="T4" fmla="*/ 12 w 104"/>
                <a:gd name="T5" fmla="*/ 15 h 53"/>
                <a:gd name="T6" fmla="*/ 26 w 104"/>
                <a:gd name="T7" fmla="*/ 21 h 53"/>
                <a:gd name="T8" fmla="*/ 40 w 104"/>
                <a:gd name="T9" fmla="*/ 27 h 53"/>
                <a:gd name="T10" fmla="*/ 56 w 104"/>
                <a:gd name="T11" fmla="*/ 34 h 53"/>
                <a:gd name="T12" fmla="*/ 71 w 104"/>
                <a:gd name="T13" fmla="*/ 41 h 53"/>
                <a:gd name="T14" fmla="*/ 86 w 104"/>
                <a:gd name="T15" fmla="*/ 47 h 53"/>
                <a:gd name="T16" fmla="*/ 96 w 104"/>
                <a:gd name="T17" fmla="*/ 50 h 53"/>
                <a:gd name="T18" fmla="*/ 104 w 104"/>
                <a:gd name="T19" fmla="*/ 53 h 53"/>
                <a:gd name="T20" fmla="*/ 104 w 104"/>
                <a:gd name="T21" fmla="*/ 43 h 53"/>
                <a:gd name="T22" fmla="*/ 99 w 104"/>
                <a:gd name="T23" fmla="*/ 41 h 53"/>
                <a:gd name="T24" fmla="*/ 88 w 104"/>
                <a:gd name="T25" fmla="*/ 38 h 53"/>
                <a:gd name="T26" fmla="*/ 76 w 104"/>
                <a:gd name="T27" fmla="*/ 32 h 53"/>
                <a:gd name="T28" fmla="*/ 61 w 104"/>
                <a:gd name="T29" fmla="*/ 25 h 53"/>
                <a:gd name="T30" fmla="*/ 45 w 104"/>
                <a:gd name="T31" fmla="*/ 18 h 53"/>
                <a:gd name="T32" fmla="*/ 30 w 104"/>
                <a:gd name="T33" fmla="*/ 11 h 53"/>
                <a:gd name="T34" fmla="*/ 16 w 104"/>
                <a:gd name="T35" fmla="*/ 6 h 53"/>
                <a:gd name="T36" fmla="*/ 6 w 104"/>
                <a:gd name="T37" fmla="*/ 1 h 53"/>
                <a:gd name="T38" fmla="*/ 5 w 104"/>
                <a:gd name="T39" fmla="*/ 0 h 53"/>
                <a:gd name="T40" fmla="*/ 6 w 104"/>
                <a:gd name="T41" fmla="*/ 1 h 53"/>
                <a:gd name="T42" fmla="*/ 3 w 104"/>
                <a:gd name="T43" fmla="*/ 2 h 53"/>
                <a:gd name="T44" fmla="*/ 0 w 104"/>
                <a:gd name="T45" fmla="*/ 5 h 53"/>
                <a:gd name="T46" fmla="*/ 1 w 104"/>
                <a:gd name="T47" fmla="*/ 8 h 53"/>
                <a:gd name="T48" fmla="*/ 4 w 104"/>
                <a:gd name="T49" fmla="*/ 10 h 53"/>
                <a:gd name="T50" fmla="*/ 5 w 104"/>
                <a:gd name="T51"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4" h="53">
                  <a:moveTo>
                    <a:pt x="5" y="11"/>
                  </a:moveTo>
                  <a:lnTo>
                    <a:pt x="4" y="10"/>
                  </a:lnTo>
                  <a:lnTo>
                    <a:pt x="12" y="15"/>
                  </a:lnTo>
                  <a:lnTo>
                    <a:pt x="26" y="21"/>
                  </a:lnTo>
                  <a:lnTo>
                    <a:pt x="40" y="27"/>
                  </a:lnTo>
                  <a:lnTo>
                    <a:pt x="56" y="34"/>
                  </a:lnTo>
                  <a:lnTo>
                    <a:pt x="71" y="41"/>
                  </a:lnTo>
                  <a:lnTo>
                    <a:pt x="86" y="47"/>
                  </a:lnTo>
                  <a:lnTo>
                    <a:pt x="96" y="50"/>
                  </a:lnTo>
                  <a:lnTo>
                    <a:pt x="104" y="53"/>
                  </a:lnTo>
                  <a:lnTo>
                    <a:pt x="104" y="43"/>
                  </a:lnTo>
                  <a:lnTo>
                    <a:pt x="99" y="41"/>
                  </a:lnTo>
                  <a:lnTo>
                    <a:pt x="88" y="38"/>
                  </a:lnTo>
                  <a:lnTo>
                    <a:pt x="76" y="32"/>
                  </a:lnTo>
                  <a:lnTo>
                    <a:pt x="61" y="25"/>
                  </a:lnTo>
                  <a:lnTo>
                    <a:pt x="45" y="18"/>
                  </a:lnTo>
                  <a:lnTo>
                    <a:pt x="30" y="11"/>
                  </a:lnTo>
                  <a:lnTo>
                    <a:pt x="16" y="6"/>
                  </a:lnTo>
                  <a:lnTo>
                    <a:pt x="6" y="1"/>
                  </a:lnTo>
                  <a:lnTo>
                    <a:pt x="5" y="0"/>
                  </a:lnTo>
                  <a:lnTo>
                    <a:pt x="6" y="1"/>
                  </a:lnTo>
                  <a:lnTo>
                    <a:pt x="3" y="2"/>
                  </a:lnTo>
                  <a:lnTo>
                    <a:pt x="0" y="5"/>
                  </a:lnTo>
                  <a:lnTo>
                    <a:pt x="1" y="8"/>
                  </a:lnTo>
                  <a:lnTo>
                    <a:pt x="4" y="10"/>
                  </a:lnTo>
                  <a:lnTo>
                    <a:pt x="5"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21" name="Freeform 453"/>
            <p:cNvSpPr>
              <a:spLocks/>
            </p:cNvSpPr>
            <p:nvPr/>
          </p:nvSpPr>
          <p:spPr bwMode="auto">
            <a:xfrm>
              <a:off x="2593" y="3901"/>
              <a:ext cx="14" cy="11"/>
            </a:xfrm>
            <a:custGeom>
              <a:avLst/>
              <a:gdLst>
                <a:gd name="T0" fmla="*/ 7 w 41"/>
                <a:gd name="T1" fmla="*/ 9 h 32"/>
                <a:gd name="T2" fmla="*/ 1 w 41"/>
                <a:gd name="T3" fmla="*/ 8 h 32"/>
                <a:gd name="T4" fmla="*/ 4 w 41"/>
                <a:gd name="T5" fmla="*/ 12 h 32"/>
                <a:gd name="T6" fmla="*/ 9 w 41"/>
                <a:gd name="T7" fmla="*/ 15 h 32"/>
                <a:gd name="T8" fmla="*/ 12 w 41"/>
                <a:gd name="T9" fmla="*/ 19 h 32"/>
                <a:gd name="T10" fmla="*/ 18 w 41"/>
                <a:gd name="T11" fmla="*/ 22 h 32"/>
                <a:gd name="T12" fmla="*/ 23 w 41"/>
                <a:gd name="T13" fmla="*/ 27 h 32"/>
                <a:gd name="T14" fmla="*/ 29 w 41"/>
                <a:gd name="T15" fmla="*/ 29 h 32"/>
                <a:gd name="T16" fmla="*/ 34 w 41"/>
                <a:gd name="T17" fmla="*/ 30 h 32"/>
                <a:gd name="T18" fmla="*/ 41 w 41"/>
                <a:gd name="T19" fmla="*/ 32 h 32"/>
                <a:gd name="T20" fmla="*/ 41 w 41"/>
                <a:gd name="T21" fmla="*/ 21 h 32"/>
                <a:gd name="T22" fmla="*/ 36 w 41"/>
                <a:gd name="T23" fmla="*/ 21 h 32"/>
                <a:gd name="T24" fmla="*/ 32 w 41"/>
                <a:gd name="T25" fmla="*/ 20 h 32"/>
                <a:gd name="T26" fmla="*/ 27 w 41"/>
                <a:gd name="T27" fmla="*/ 18 h 32"/>
                <a:gd name="T28" fmla="*/ 23 w 41"/>
                <a:gd name="T29" fmla="*/ 15 h 32"/>
                <a:gd name="T30" fmla="*/ 19 w 41"/>
                <a:gd name="T31" fmla="*/ 12 h 32"/>
                <a:gd name="T32" fmla="*/ 16 w 41"/>
                <a:gd name="T33" fmla="*/ 8 h 32"/>
                <a:gd name="T34" fmla="*/ 11 w 41"/>
                <a:gd name="T35" fmla="*/ 5 h 32"/>
                <a:gd name="T36" fmla="*/ 8 w 41"/>
                <a:gd name="T37" fmla="*/ 1 h 32"/>
                <a:gd name="T38" fmla="*/ 2 w 41"/>
                <a:gd name="T39" fmla="*/ 0 h 32"/>
                <a:gd name="T40" fmla="*/ 8 w 41"/>
                <a:gd name="T41" fmla="*/ 1 h 32"/>
                <a:gd name="T42" fmla="*/ 4 w 41"/>
                <a:gd name="T43" fmla="*/ 0 h 32"/>
                <a:gd name="T44" fmla="*/ 1 w 41"/>
                <a:gd name="T45" fmla="*/ 1 h 32"/>
                <a:gd name="T46" fmla="*/ 0 w 41"/>
                <a:gd name="T47" fmla="*/ 5 h 32"/>
                <a:gd name="T48" fmla="*/ 1 w 41"/>
                <a:gd name="T49" fmla="*/ 8 h 32"/>
                <a:gd name="T50" fmla="*/ 7 w 41"/>
                <a:gd name="T51"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32">
                  <a:moveTo>
                    <a:pt x="7" y="9"/>
                  </a:moveTo>
                  <a:lnTo>
                    <a:pt x="1" y="8"/>
                  </a:lnTo>
                  <a:lnTo>
                    <a:pt x="4" y="12"/>
                  </a:lnTo>
                  <a:lnTo>
                    <a:pt x="9" y="15"/>
                  </a:lnTo>
                  <a:lnTo>
                    <a:pt x="12" y="19"/>
                  </a:lnTo>
                  <a:lnTo>
                    <a:pt x="18" y="22"/>
                  </a:lnTo>
                  <a:lnTo>
                    <a:pt x="23" y="27"/>
                  </a:lnTo>
                  <a:lnTo>
                    <a:pt x="29" y="29"/>
                  </a:lnTo>
                  <a:lnTo>
                    <a:pt x="34" y="30"/>
                  </a:lnTo>
                  <a:lnTo>
                    <a:pt x="41" y="32"/>
                  </a:lnTo>
                  <a:lnTo>
                    <a:pt x="41" y="21"/>
                  </a:lnTo>
                  <a:lnTo>
                    <a:pt x="36" y="21"/>
                  </a:lnTo>
                  <a:lnTo>
                    <a:pt x="32" y="20"/>
                  </a:lnTo>
                  <a:lnTo>
                    <a:pt x="27" y="18"/>
                  </a:lnTo>
                  <a:lnTo>
                    <a:pt x="23" y="15"/>
                  </a:lnTo>
                  <a:lnTo>
                    <a:pt x="19" y="12"/>
                  </a:lnTo>
                  <a:lnTo>
                    <a:pt x="16" y="8"/>
                  </a:lnTo>
                  <a:lnTo>
                    <a:pt x="11" y="5"/>
                  </a:lnTo>
                  <a:lnTo>
                    <a:pt x="8" y="1"/>
                  </a:lnTo>
                  <a:lnTo>
                    <a:pt x="2" y="0"/>
                  </a:lnTo>
                  <a:lnTo>
                    <a:pt x="8" y="1"/>
                  </a:lnTo>
                  <a:lnTo>
                    <a:pt x="4" y="0"/>
                  </a:lnTo>
                  <a:lnTo>
                    <a:pt x="1" y="1"/>
                  </a:lnTo>
                  <a:lnTo>
                    <a:pt x="0" y="5"/>
                  </a:lnTo>
                  <a:lnTo>
                    <a:pt x="1" y="8"/>
                  </a:lnTo>
                  <a:lnTo>
                    <a:pt x="7"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22" name="Freeform 454"/>
            <p:cNvSpPr>
              <a:spLocks/>
            </p:cNvSpPr>
            <p:nvPr/>
          </p:nvSpPr>
          <p:spPr bwMode="auto">
            <a:xfrm>
              <a:off x="2565" y="3887"/>
              <a:ext cx="30" cy="19"/>
            </a:xfrm>
            <a:custGeom>
              <a:avLst/>
              <a:gdLst>
                <a:gd name="T0" fmla="*/ 6 w 90"/>
                <a:gd name="T1" fmla="*/ 9 h 57"/>
                <a:gd name="T2" fmla="*/ 0 w 90"/>
                <a:gd name="T3" fmla="*/ 7 h 57"/>
                <a:gd name="T4" fmla="*/ 4 w 90"/>
                <a:gd name="T5" fmla="*/ 15 h 57"/>
                <a:gd name="T6" fmla="*/ 12 w 90"/>
                <a:gd name="T7" fmla="*/ 24 h 57"/>
                <a:gd name="T8" fmla="*/ 19 w 90"/>
                <a:gd name="T9" fmla="*/ 34 h 57"/>
                <a:gd name="T10" fmla="*/ 29 w 90"/>
                <a:gd name="T11" fmla="*/ 43 h 57"/>
                <a:gd name="T12" fmla="*/ 40 w 90"/>
                <a:gd name="T13" fmla="*/ 52 h 57"/>
                <a:gd name="T14" fmla="*/ 56 w 90"/>
                <a:gd name="T15" fmla="*/ 57 h 57"/>
                <a:gd name="T16" fmla="*/ 71 w 90"/>
                <a:gd name="T17" fmla="*/ 57 h 57"/>
                <a:gd name="T18" fmla="*/ 90 w 90"/>
                <a:gd name="T19" fmla="*/ 52 h 57"/>
                <a:gd name="T20" fmla="*/ 85 w 90"/>
                <a:gd name="T21" fmla="*/ 43 h 57"/>
                <a:gd name="T22" fmla="*/ 71 w 90"/>
                <a:gd name="T23" fmla="*/ 48 h 57"/>
                <a:gd name="T24" fmla="*/ 56 w 90"/>
                <a:gd name="T25" fmla="*/ 48 h 57"/>
                <a:gd name="T26" fmla="*/ 45 w 90"/>
                <a:gd name="T27" fmla="*/ 43 h 57"/>
                <a:gd name="T28" fmla="*/ 36 w 90"/>
                <a:gd name="T29" fmla="*/ 36 h 57"/>
                <a:gd name="T30" fmla="*/ 25 w 90"/>
                <a:gd name="T31" fmla="*/ 27 h 57"/>
                <a:gd name="T32" fmla="*/ 19 w 90"/>
                <a:gd name="T33" fmla="*/ 19 h 57"/>
                <a:gd name="T34" fmla="*/ 13 w 90"/>
                <a:gd name="T35" fmla="*/ 10 h 57"/>
                <a:gd name="T36" fmla="*/ 9 w 90"/>
                <a:gd name="T37" fmla="*/ 2 h 57"/>
                <a:gd name="T38" fmla="*/ 4 w 90"/>
                <a:gd name="T39" fmla="*/ 0 h 57"/>
                <a:gd name="T40" fmla="*/ 9 w 90"/>
                <a:gd name="T41" fmla="*/ 2 h 57"/>
                <a:gd name="T42" fmla="*/ 7 w 90"/>
                <a:gd name="T43" fmla="*/ 0 h 57"/>
                <a:gd name="T44" fmla="*/ 4 w 90"/>
                <a:gd name="T45" fmla="*/ 0 h 57"/>
                <a:gd name="T46" fmla="*/ 0 w 90"/>
                <a:gd name="T47" fmla="*/ 3 h 57"/>
                <a:gd name="T48" fmla="*/ 0 w 90"/>
                <a:gd name="T49" fmla="*/ 7 h 57"/>
                <a:gd name="T50" fmla="*/ 6 w 90"/>
                <a:gd name="T51" fmla="*/ 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0" h="57">
                  <a:moveTo>
                    <a:pt x="6" y="9"/>
                  </a:moveTo>
                  <a:lnTo>
                    <a:pt x="0" y="7"/>
                  </a:lnTo>
                  <a:lnTo>
                    <a:pt x="4" y="15"/>
                  </a:lnTo>
                  <a:lnTo>
                    <a:pt x="12" y="24"/>
                  </a:lnTo>
                  <a:lnTo>
                    <a:pt x="19" y="34"/>
                  </a:lnTo>
                  <a:lnTo>
                    <a:pt x="29" y="43"/>
                  </a:lnTo>
                  <a:lnTo>
                    <a:pt x="40" y="52"/>
                  </a:lnTo>
                  <a:lnTo>
                    <a:pt x="56" y="57"/>
                  </a:lnTo>
                  <a:lnTo>
                    <a:pt x="71" y="57"/>
                  </a:lnTo>
                  <a:lnTo>
                    <a:pt x="90" y="52"/>
                  </a:lnTo>
                  <a:lnTo>
                    <a:pt x="85" y="43"/>
                  </a:lnTo>
                  <a:lnTo>
                    <a:pt x="71" y="48"/>
                  </a:lnTo>
                  <a:lnTo>
                    <a:pt x="56" y="48"/>
                  </a:lnTo>
                  <a:lnTo>
                    <a:pt x="45" y="43"/>
                  </a:lnTo>
                  <a:lnTo>
                    <a:pt x="36" y="36"/>
                  </a:lnTo>
                  <a:lnTo>
                    <a:pt x="25" y="27"/>
                  </a:lnTo>
                  <a:lnTo>
                    <a:pt x="19" y="19"/>
                  </a:lnTo>
                  <a:lnTo>
                    <a:pt x="13" y="10"/>
                  </a:lnTo>
                  <a:lnTo>
                    <a:pt x="9" y="2"/>
                  </a:lnTo>
                  <a:lnTo>
                    <a:pt x="4" y="0"/>
                  </a:lnTo>
                  <a:lnTo>
                    <a:pt x="9" y="2"/>
                  </a:lnTo>
                  <a:lnTo>
                    <a:pt x="7" y="0"/>
                  </a:lnTo>
                  <a:lnTo>
                    <a:pt x="4" y="0"/>
                  </a:lnTo>
                  <a:lnTo>
                    <a:pt x="0" y="3"/>
                  </a:lnTo>
                  <a:lnTo>
                    <a:pt x="0" y="7"/>
                  </a:lnTo>
                  <a:lnTo>
                    <a:pt x="6"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23" name="Freeform 455"/>
            <p:cNvSpPr>
              <a:spLocks/>
            </p:cNvSpPr>
            <p:nvPr/>
          </p:nvSpPr>
          <p:spPr bwMode="auto">
            <a:xfrm>
              <a:off x="2555" y="3887"/>
              <a:ext cx="12" cy="7"/>
            </a:xfrm>
            <a:custGeom>
              <a:avLst/>
              <a:gdLst>
                <a:gd name="T0" fmla="*/ 0 w 37"/>
                <a:gd name="T1" fmla="*/ 17 h 22"/>
                <a:gd name="T2" fmla="*/ 5 w 37"/>
                <a:gd name="T3" fmla="*/ 22 h 22"/>
                <a:gd name="T4" fmla="*/ 14 w 37"/>
                <a:gd name="T5" fmla="*/ 19 h 22"/>
                <a:gd name="T6" fmla="*/ 23 w 37"/>
                <a:gd name="T7" fmla="*/ 16 h 22"/>
                <a:gd name="T8" fmla="*/ 31 w 37"/>
                <a:gd name="T9" fmla="*/ 11 h 22"/>
                <a:gd name="T10" fmla="*/ 37 w 37"/>
                <a:gd name="T11" fmla="*/ 9 h 22"/>
                <a:gd name="T12" fmla="*/ 35 w 37"/>
                <a:gd name="T13" fmla="*/ 0 h 22"/>
                <a:gd name="T14" fmla="*/ 27 w 37"/>
                <a:gd name="T15" fmla="*/ 2 h 22"/>
                <a:gd name="T16" fmla="*/ 19 w 37"/>
                <a:gd name="T17" fmla="*/ 7 h 22"/>
                <a:gd name="T18" fmla="*/ 12 w 37"/>
                <a:gd name="T19" fmla="*/ 10 h 22"/>
                <a:gd name="T20" fmla="*/ 5 w 37"/>
                <a:gd name="T21" fmla="*/ 12 h 22"/>
                <a:gd name="T22" fmla="*/ 10 w 37"/>
                <a:gd name="T23" fmla="*/ 17 h 22"/>
                <a:gd name="T24" fmla="*/ 5 w 37"/>
                <a:gd name="T25" fmla="*/ 12 h 22"/>
                <a:gd name="T26" fmla="*/ 2 w 37"/>
                <a:gd name="T27" fmla="*/ 14 h 22"/>
                <a:gd name="T28" fmla="*/ 0 w 37"/>
                <a:gd name="T29" fmla="*/ 17 h 22"/>
                <a:gd name="T30" fmla="*/ 2 w 37"/>
                <a:gd name="T31" fmla="*/ 20 h 22"/>
                <a:gd name="T32" fmla="*/ 5 w 37"/>
                <a:gd name="T33" fmla="*/ 22 h 22"/>
                <a:gd name="T34" fmla="*/ 0 w 37"/>
                <a:gd name="T35"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22">
                  <a:moveTo>
                    <a:pt x="0" y="17"/>
                  </a:moveTo>
                  <a:lnTo>
                    <a:pt x="5" y="22"/>
                  </a:lnTo>
                  <a:lnTo>
                    <a:pt x="14" y="19"/>
                  </a:lnTo>
                  <a:lnTo>
                    <a:pt x="23" y="16"/>
                  </a:lnTo>
                  <a:lnTo>
                    <a:pt x="31" y="11"/>
                  </a:lnTo>
                  <a:lnTo>
                    <a:pt x="37" y="9"/>
                  </a:lnTo>
                  <a:lnTo>
                    <a:pt x="35" y="0"/>
                  </a:lnTo>
                  <a:lnTo>
                    <a:pt x="27" y="2"/>
                  </a:lnTo>
                  <a:lnTo>
                    <a:pt x="19" y="7"/>
                  </a:lnTo>
                  <a:lnTo>
                    <a:pt x="12" y="10"/>
                  </a:lnTo>
                  <a:lnTo>
                    <a:pt x="5" y="12"/>
                  </a:lnTo>
                  <a:lnTo>
                    <a:pt x="10" y="17"/>
                  </a:lnTo>
                  <a:lnTo>
                    <a:pt x="5" y="12"/>
                  </a:lnTo>
                  <a:lnTo>
                    <a:pt x="2" y="14"/>
                  </a:lnTo>
                  <a:lnTo>
                    <a:pt x="0" y="17"/>
                  </a:lnTo>
                  <a:lnTo>
                    <a:pt x="2" y="20"/>
                  </a:lnTo>
                  <a:lnTo>
                    <a:pt x="5" y="22"/>
                  </a:lnTo>
                  <a:lnTo>
                    <a:pt x="0"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24" name="Freeform 456"/>
            <p:cNvSpPr>
              <a:spLocks/>
            </p:cNvSpPr>
            <p:nvPr/>
          </p:nvSpPr>
          <p:spPr bwMode="auto">
            <a:xfrm>
              <a:off x="2552" y="3879"/>
              <a:ext cx="6" cy="13"/>
            </a:xfrm>
            <a:custGeom>
              <a:avLst/>
              <a:gdLst>
                <a:gd name="T0" fmla="*/ 12 w 18"/>
                <a:gd name="T1" fmla="*/ 5 h 40"/>
                <a:gd name="T2" fmla="*/ 2 w 18"/>
                <a:gd name="T3" fmla="*/ 7 h 40"/>
                <a:gd name="T4" fmla="*/ 5 w 18"/>
                <a:gd name="T5" fmla="*/ 14 h 40"/>
                <a:gd name="T6" fmla="*/ 7 w 18"/>
                <a:gd name="T7" fmla="*/ 22 h 40"/>
                <a:gd name="T8" fmla="*/ 8 w 18"/>
                <a:gd name="T9" fmla="*/ 31 h 40"/>
                <a:gd name="T10" fmla="*/ 8 w 18"/>
                <a:gd name="T11" fmla="*/ 40 h 40"/>
                <a:gd name="T12" fmla="*/ 18 w 18"/>
                <a:gd name="T13" fmla="*/ 40 h 40"/>
                <a:gd name="T14" fmla="*/ 18 w 18"/>
                <a:gd name="T15" fmla="*/ 31 h 40"/>
                <a:gd name="T16" fmla="*/ 16 w 18"/>
                <a:gd name="T17" fmla="*/ 22 h 40"/>
                <a:gd name="T18" fmla="*/ 14 w 18"/>
                <a:gd name="T19" fmla="*/ 11 h 40"/>
                <a:gd name="T20" fmla="*/ 11 w 18"/>
                <a:gd name="T21" fmla="*/ 2 h 40"/>
                <a:gd name="T22" fmla="*/ 0 w 18"/>
                <a:gd name="T23" fmla="*/ 5 h 40"/>
                <a:gd name="T24" fmla="*/ 11 w 18"/>
                <a:gd name="T25" fmla="*/ 2 h 40"/>
                <a:gd name="T26" fmla="*/ 8 w 18"/>
                <a:gd name="T27" fmla="*/ 0 h 40"/>
                <a:gd name="T28" fmla="*/ 5 w 18"/>
                <a:gd name="T29" fmla="*/ 0 h 40"/>
                <a:gd name="T30" fmla="*/ 2 w 18"/>
                <a:gd name="T31" fmla="*/ 3 h 40"/>
                <a:gd name="T32" fmla="*/ 2 w 18"/>
                <a:gd name="T33" fmla="*/ 7 h 40"/>
                <a:gd name="T34" fmla="*/ 12 w 18"/>
                <a:gd name="T35" fmla="*/ 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40">
                  <a:moveTo>
                    <a:pt x="12" y="5"/>
                  </a:moveTo>
                  <a:lnTo>
                    <a:pt x="2" y="7"/>
                  </a:lnTo>
                  <a:lnTo>
                    <a:pt x="5" y="14"/>
                  </a:lnTo>
                  <a:lnTo>
                    <a:pt x="7" y="22"/>
                  </a:lnTo>
                  <a:lnTo>
                    <a:pt x="8" y="31"/>
                  </a:lnTo>
                  <a:lnTo>
                    <a:pt x="8" y="40"/>
                  </a:lnTo>
                  <a:lnTo>
                    <a:pt x="18" y="40"/>
                  </a:lnTo>
                  <a:lnTo>
                    <a:pt x="18" y="31"/>
                  </a:lnTo>
                  <a:lnTo>
                    <a:pt x="16" y="22"/>
                  </a:lnTo>
                  <a:lnTo>
                    <a:pt x="14" y="11"/>
                  </a:lnTo>
                  <a:lnTo>
                    <a:pt x="11" y="2"/>
                  </a:lnTo>
                  <a:lnTo>
                    <a:pt x="0" y="5"/>
                  </a:lnTo>
                  <a:lnTo>
                    <a:pt x="11" y="2"/>
                  </a:lnTo>
                  <a:lnTo>
                    <a:pt x="8" y="0"/>
                  </a:lnTo>
                  <a:lnTo>
                    <a:pt x="5" y="0"/>
                  </a:lnTo>
                  <a:lnTo>
                    <a:pt x="2" y="3"/>
                  </a:lnTo>
                  <a:lnTo>
                    <a:pt x="2" y="7"/>
                  </a:lnTo>
                  <a:lnTo>
                    <a:pt x="12"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25" name="Freeform 457"/>
            <p:cNvSpPr>
              <a:spLocks/>
            </p:cNvSpPr>
            <p:nvPr/>
          </p:nvSpPr>
          <p:spPr bwMode="auto">
            <a:xfrm>
              <a:off x="2548" y="3881"/>
              <a:ext cx="8" cy="10"/>
            </a:xfrm>
            <a:custGeom>
              <a:avLst/>
              <a:gdLst>
                <a:gd name="T0" fmla="*/ 0 w 24"/>
                <a:gd name="T1" fmla="*/ 32 h 32"/>
                <a:gd name="T2" fmla="*/ 0 w 24"/>
                <a:gd name="T3" fmla="*/ 32 h 32"/>
                <a:gd name="T4" fmla="*/ 11 w 24"/>
                <a:gd name="T5" fmla="*/ 29 h 32"/>
                <a:gd name="T6" fmla="*/ 17 w 24"/>
                <a:gd name="T7" fmla="*/ 21 h 32"/>
                <a:gd name="T8" fmla="*/ 22 w 24"/>
                <a:gd name="T9" fmla="*/ 10 h 32"/>
                <a:gd name="T10" fmla="*/ 24 w 24"/>
                <a:gd name="T11" fmla="*/ 0 h 32"/>
                <a:gd name="T12" fmla="*/ 12 w 24"/>
                <a:gd name="T13" fmla="*/ 0 h 32"/>
                <a:gd name="T14" fmla="*/ 12 w 24"/>
                <a:gd name="T15" fmla="*/ 8 h 32"/>
                <a:gd name="T16" fmla="*/ 8 w 24"/>
                <a:gd name="T17" fmla="*/ 17 h 32"/>
                <a:gd name="T18" fmla="*/ 4 w 24"/>
                <a:gd name="T19" fmla="*/ 22 h 32"/>
                <a:gd name="T20" fmla="*/ 4 w 24"/>
                <a:gd name="T21" fmla="*/ 22 h 32"/>
                <a:gd name="T22" fmla="*/ 4 w 24"/>
                <a:gd name="T23" fmla="*/ 22 h 32"/>
                <a:gd name="T24" fmla="*/ 0 w 24"/>
                <a:gd name="T25"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32">
                  <a:moveTo>
                    <a:pt x="0" y="32"/>
                  </a:moveTo>
                  <a:lnTo>
                    <a:pt x="0" y="32"/>
                  </a:lnTo>
                  <a:lnTo>
                    <a:pt x="11" y="29"/>
                  </a:lnTo>
                  <a:lnTo>
                    <a:pt x="17" y="21"/>
                  </a:lnTo>
                  <a:lnTo>
                    <a:pt x="22" y="10"/>
                  </a:lnTo>
                  <a:lnTo>
                    <a:pt x="24" y="0"/>
                  </a:lnTo>
                  <a:lnTo>
                    <a:pt x="12" y="0"/>
                  </a:lnTo>
                  <a:lnTo>
                    <a:pt x="12" y="8"/>
                  </a:lnTo>
                  <a:lnTo>
                    <a:pt x="8" y="17"/>
                  </a:lnTo>
                  <a:lnTo>
                    <a:pt x="4" y="22"/>
                  </a:lnTo>
                  <a:lnTo>
                    <a:pt x="4" y="22"/>
                  </a:lnTo>
                  <a:lnTo>
                    <a:pt x="4" y="22"/>
                  </a:lnTo>
                  <a:lnTo>
                    <a:pt x="0" y="3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26" name="Freeform 458"/>
            <p:cNvSpPr>
              <a:spLocks/>
            </p:cNvSpPr>
            <p:nvPr/>
          </p:nvSpPr>
          <p:spPr bwMode="auto">
            <a:xfrm>
              <a:off x="2543" y="3874"/>
              <a:ext cx="7" cy="17"/>
            </a:xfrm>
            <a:custGeom>
              <a:avLst/>
              <a:gdLst>
                <a:gd name="T0" fmla="*/ 5 w 20"/>
                <a:gd name="T1" fmla="*/ 9 h 52"/>
                <a:gd name="T2" fmla="*/ 1 w 20"/>
                <a:gd name="T3" fmla="*/ 8 h 52"/>
                <a:gd name="T4" fmla="*/ 3 w 20"/>
                <a:gd name="T5" fmla="*/ 14 h 52"/>
                <a:gd name="T6" fmla="*/ 7 w 20"/>
                <a:gd name="T7" fmla="*/ 28 h 52"/>
                <a:gd name="T8" fmla="*/ 10 w 20"/>
                <a:gd name="T9" fmla="*/ 41 h 52"/>
                <a:gd name="T10" fmla="*/ 16 w 20"/>
                <a:gd name="T11" fmla="*/ 52 h 52"/>
                <a:gd name="T12" fmla="*/ 20 w 20"/>
                <a:gd name="T13" fmla="*/ 42 h 52"/>
                <a:gd name="T14" fmla="*/ 19 w 20"/>
                <a:gd name="T15" fmla="*/ 39 h 52"/>
                <a:gd name="T16" fmla="*/ 16 w 20"/>
                <a:gd name="T17" fmla="*/ 25 h 52"/>
                <a:gd name="T18" fmla="*/ 12 w 20"/>
                <a:gd name="T19" fmla="*/ 11 h 52"/>
                <a:gd name="T20" fmla="*/ 8 w 20"/>
                <a:gd name="T21" fmla="*/ 1 h 52"/>
                <a:gd name="T22" fmla="*/ 3 w 20"/>
                <a:gd name="T23" fmla="*/ 0 h 52"/>
                <a:gd name="T24" fmla="*/ 8 w 20"/>
                <a:gd name="T25" fmla="*/ 1 h 52"/>
                <a:gd name="T26" fmla="*/ 4 w 20"/>
                <a:gd name="T27" fmla="*/ 0 h 52"/>
                <a:gd name="T28" fmla="*/ 1 w 20"/>
                <a:gd name="T29" fmla="*/ 1 h 52"/>
                <a:gd name="T30" fmla="*/ 0 w 20"/>
                <a:gd name="T31" fmla="*/ 5 h 52"/>
                <a:gd name="T32" fmla="*/ 1 w 20"/>
                <a:gd name="T33" fmla="*/ 8 h 52"/>
                <a:gd name="T34" fmla="*/ 5 w 20"/>
                <a:gd name="T35" fmla="*/ 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52">
                  <a:moveTo>
                    <a:pt x="5" y="9"/>
                  </a:moveTo>
                  <a:lnTo>
                    <a:pt x="1" y="8"/>
                  </a:lnTo>
                  <a:lnTo>
                    <a:pt x="3" y="14"/>
                  </a:lnTo>
                  <a:lnTo>
                    <a:pt x="7" y="28"/>
                  </a:lnTo>
                  <a:lnTo>
                    <a:pt x="10" y="41"/>
                  </a:lnTo>
                  <a:lnTo>
                    <a:pt x="16" y="52"/>
                  </a:lnTo>
                  <a:lnTo>
                    <a:pt x="20" y="42"/>
                  </a:lnTo>
                  <a:lnTo>
                    <a:pt x="19" y="39"/>
                  </a:lnTo>
                  <a:lnTo>
                    <a:pt x="16" y="25"/>
                  </a:lnTo>
                  <a:lnTo>
                    <a:pt x="12" y="11"/>
                  </a:lnTo>
                  <a:lnTo>
                    <a:pt x="8" y="1"/>
                  </a:lnTo>
                  <a:lnTo>
                    <a:pt x="3" y="0"/>
                  </a:lnTo>
                  <a:lnTo>
                    <a:pt x="8" y="1"/>
                  </a:lnTo>
                  <a:lnTo>
                    <a:pt x="4" y="0"/>
                  </a:lnTo>
                  <a:lnTo>
                    <a:pt x="1"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27" name="Freeform 459"/>
            <p:cNvSpPr>
              <a:spLocks/>
            </p:cNvSpPr>
            <p:nvPr/>
          </p:nvSpPr>
          <p:spPr bwMode="auto">
            <a:xfrm>
              <a:off x="2533" y="3874"/>
              <a:ext cx="12" cy="16"/>
            </a:xfrm>
            <a:custGeom>
              <a:avLst/>
              <a:gdLst>
                <a:gd name="T0" fmla="*/ 0 w 35"/>
                <a:gd name="T1" fmla="*/ 42 h 47"/>
                <a:gd name="T2" fmla="*/ 9 w 35"/>
                <a:gd name="T3" fmla="*/ 45 h 47"/>
                <a:gd name="T4" fmla="*/ 16 w 35"/>
                <a:gd name="T5" fmla="*/ 33 h 47"/>
                <a:gd name="T6" fmla="*/ 23 w 35"/>
                <a:gd name="T7" fmla="*/ 23 h 47"/>
                <a:gd name="T8" fmla="*/ 31 w 35"/>
                <a:gd name="T9" fmla="*/ 14 h 47"/>
                <a:gd name="T10" fmla="*/ 35 w 35"/>
                <a:gd name="T11" fmla="*/ 9 h 47"/>
                <a:gd name="T12" fmla="*/ 33 w 35"/>
                <a:gd name="T13" fmla="*/ 0 h 47"/>
                <a:gd name="T14" fmla="*/ 24 w 35"/>
                <a:gd name="T15" fmla="*/ 7 h 47"/>
                <a:gd name="T16" fmla="*/ 16 w 35"/>
                <a:gd name="T17" fmla="*/ 16 h 47"/>
                <a:gd name="T18" fmla="*/ 7 w 35"/>
                <a:gd name="T19" fmla="*/ 29 h 47"/>
                <a:gd name="T20" fmla="*/ 0 w 35"/>
                <a:gd name="T21" fmla="*/ 40 h 47"/>
                <a:gd name="T22" fmla="*/ 9 w 35"/>
                <a:gd name="T23" fmla="*/ 42 h 47"/>
                <a:gd name="T24" fmla="*/ 0 w 35"/>
                <a:gd name="T25" fmla="*/ 40 h 47"/>
                <a:gd name="T26" fmla="*/ 0 w 35"/>
                <a:gd name="T27" fmla="*/ 44 h 47"/>
                <a:gd name="T28" fmla="*/ 3 w 35"/>
                <a:gd name="T29" fmla="*/ 47 h 47"/>
                <a:gd name="T30" fmla="*/ 7 w 35"/>
                <a:gd name="T31" fmla="*/ 47 h 47"/>
                <a:gd name="T32" fmla="*/ 9 w 35"/>
                <a:gd name="T33" fmla="*/ 45 h 47"/>
                <a:gd name="T34" fmla="*/ 0 w 35"/>
                <a:gd name="T35"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47">
                  <a:moveTo>
                    <a:pt x="0" y="42"/>
                  </a:moveTo>
                  <a:lnTo>
                    <a:pt x="9" y="45"/>
                  </a:lnTo>
                  <a:lnTo>
                    <a:pt x="16" y="33"/>
                  </a:lnTo>
                  <a:lnTo>
                    <a:pt x="23" y="23"/>
                  </a:lnTo>
                  <a:lnTo>
                    <a:pt x="31" y="14"/>
                  </a:lnTo>
                  <a:lnTo>
                    <a:pt x="35" y="9"/>
                  </a:lnTo>
                  <a:lnTo>
                    <a:pt x="33" y="0"/>
                  </a:lnTo>
                  <a:lnTo>
                    <a:pt x="24" y="7"/>
                  </a:lnTo>
                  <a:lnTo>
                    <a:pt x="16" y="16"/>
                  </a:lnTo>
                  <a:lnTo>
                    <a:pt x="7" y="29"/>
                  </a:lnTo>
                  <a:lnTo>
                    <a:pt x="0" y="40"/>
                  </a:lnTo>
                  <a:lnTo>
                    <a:pt x="9" y="42"/>
                  </a:lnTo>
                  <a:lnTo>
                    <a:pt x="0" y="40"/>
                  </a:lnTo>
                  <a:lnTo>
                    <a:pt x="0" y="44"/>
                  </a:lnTo>
                  <a:lnTo>
                    <a:pt x="3" y="47"/>
                  </a:lnTo>
                  <a:lnTo>
                    <a:pt x="7" y="47"/>
                  </a:lnTo>
                  <a:lnTo>
                    <a:pt x="9" y="45"/>
                  </a:lnTo>
                  <a:lnTo>
                    <a:pt x="0" y="4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28" name="Freeform 460"/>
            <p:cNvSpPr>
              <a:spLocks/>
            </p:cNvSpPr>
            <p:nvPr/>
          </p:nvSpPr>
          <p:spPr bwMode="auto">
            <a:xfrm>
              <a:off x="2523" y="3856"/>
              <a:ext cx="13" cy="32"/>
            </a:xfrm>
            <a:custGeom>
              <a:avLst/>
              <a:gdLst>
                <a:gd name="T0" fmla="*/ 10 w 38"/>
                <a:gd name="T1" fmla="*/ 4 h 95"/>
                <a:gd name="T2" fmla="*/ 2 w 38"/>
                <a:gd name="T3" fmla="*/ 7 h 95"/>
                <a:gd name="T4" fmla="*/ 14 w 38"/>
                <a:gd name="T5" fmla="*/ 29 h 95"/>
                <a:gd name="T6" fmla="*/ 23 w 38"/>
                <a:gd name="T7" fmla="*/ 50 h 95"/>
                <a:gd name="T8" fmla="*/ 28 w 38"/>
                <a:gd name="T9" fmla="*/ 73 h 95"/>
                <a:gd name="T10" fmla="*/ 29 w 38"/>
                <a:gd name="T11" fmla="*/ 95 h 95"/>
                <a:gd name="T12" fmla="*/ 38 w 38"/>
                <a:gd name="T13" fmla="*/ 95 h 95"/>
                <a:gd name="T14" fmla="*/ 37 w 38"/>
                <a:gd name="T15" fmla="*/ 73 h 95"/>
                <a:gd name="T16" fmla="*/ 32 w 38"/>
                <a:gd name="T17" fmla="*/ 47 h 95"/>
                <a:gd name="T18" fmla="*/ 23 w 38"/>
                <a:gd name="T19" fmla="*/ 24 h 95"/>
                <a:gd name="T20" fmla="*/ 8 w 38"/>
                <a:gd name="T21" fmla="*/ 3 h 95"/>
                <a:gd name="T22" fmla="*/ 0 w 38"/>
                <a:gd name="T23" fmla="*/ 6 h 95"/>
                <a:gd name="T24" fmla="*/ 8 w 38"/>
                <a:gd name="T25" fmla="*/ 3 h 95"/>
                <a:gd name="T26" fmla="*/ 6 w 38"/>
                <a:gd name="T27" fmla="*/ 0 h 95"/>
                <a:gd name="T28" fmla="*/ 4 w 38"/>
                <a:gd name="T29" fmla="*/ 2 h 95"/>
                <a:gd name="T30" fmla="*/ 2 w 38"/>
                <a:gd name="T31" fmla="*/ 4 h 95"/>
                <a:gd name="T32" fmla="*/ 2 w 38"/>
                <a:gd name="T33" fmla="*/ 7 h 95"/>
                <a:gd name="T34" fmla="*/ 10 w 38"/>
                <a:gd name="T35" fmla="*/ 4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95">
                  <a:moveTo>
                    <a:pt x="10" y="4"/>
                  </a:moveTo>
                  <a:lnTo>
                    <a:pt x="2" y="7"/>
                  </a:lnTo>
                  <a:lnTo>
                    <a:pt x="14" y="29"/>
                  </a:lnTo>
                  <a:lnTo>
                    <a:pt x="23" y="50"/>
                  </a:lnTo>
                  <a:lnTo>
                    <a:pt x="28" y="73"/>
                  </a:lnTo>
                  <a:lnTo>
                    <a:pt x="29" y="95"/>
                  </a:lnTo>
                  <a:lnTo>
                    <a:pt x="38" y="95"/>
                  </a:lnTo>
                  <a:lnTo>
                    <a:pt x="37" y="73"/>
                  </a:lnTo>
                  <a:lnTo>
                    <a:pt x="32" y="47"/>
                  </a:lnTo>
                  <a:lnTo>
                    <a:pt x="23" y="24"/>
                  </a:lnTo>
                  <a:lnTo>
                    <a:pt x="8" y="3"/>
                  </a:lnTo>
                  <a:lnTo>
                    <a:pt x="0" y="6"/>
                  </a:lnTo>
                  <a:lnTo>
                    <a:pt x="8" y="3"/>
                  </a:lnTo>
                  <a:lnTo>
                    <a:pt x="6" y="0"/>
                  </a:lnTo>
                  <a:lnTo>
                    <a:pt x="4" y="2"/>
                  </a:lnTo>
                  <a:lnTo>
                    <a:pt x="2" y="4"/>
                  </a:lnTo>
                  <a:lnTo>
                    <a:pt x="2" y="7"/>
                  </a:lnTo>
                  <a:lnTo>
                    <a:pt x="1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29" name="Freeform 461"/>
            <p:cNvSpPr>
              <a:spLocks/>
            </p:cNvSpPr>
            <p:nvPr/>
          </p:nvSpPr>
          <p:spPr bwMode="auto">
            <a:xfrm>
              <a:off x="2523" y="3858"/>
              <a:ext cx="5" cy="21"/>
            </a:xfrm>
            <a:custGeom>
              <a:avLst/>
              <a:gdLst>
                <a:gd name="T0" fmla="*/ 4 w 13"/>
                <a:gd name="T1" fmla="*/ 65 h 65"/>
                <a:gd name="T2" fmla="*/ 11 w 13"/>
                <a:gd name="T3" fmla="*/ 60 h 65"/>
                <a:gd name="T4" fmla="*/ 13 w 13"/>
                <a:gd name="T5" fmla="*/ 54 h 65"/>
                <a:gd name="T6" fmla="*/ 13 w 13"/>
                <a:gd name="T7" fmla="*/ 38 h 65"/>
                <a:gd name="T8" fmla="*/ 12 w 13"/>
                <a:gd name="T9" fmla="*/ 18 h 65"/>
                <a:gd name="T10" fmla="*/ 10 w 13"/>
                <a:gd name="T11" fmla="*/ 0 h 65"/>
                <a:gd name="T12" fmla="*/ 0 w 13"/>
                <a:gd name="T13" fmla="*/ 2 h 65"/>
                <a:gd name="T14" fmla="*/ 3 w 13"/>
                <a:gd name="T15" fmla="*/ 18 h 65"/>
                <a:gd name="T16" fmla="*/ 2 w 13"/>
                <a:gd name="T17" fmla="*/ 38 h 65"/>
                <a:gd name="T18" fmla="*/ 2 w 13"/>
                <a:gd name="T19" fmla="*/ 54 h 65"/>
                <a:gd name="T20" fmla="*/ 2 w 13"/>
                <a:gd name="T21" fmla="*/ 60 h 65"/>
                <a:gd name="T22" fmla="*/ 8 w 13"/>
                <a:gd name="T23" fmla="*/ 56 h 65"/>
                <a:gd name="T24" fmla="*/ 2 w 13"/>
                <a:gd name="T25" fmla="*/ 60 h 65"/>
                <a:gd name="T26" fmla="*/ 3 w 13"/>
                <a:gd name="T27" fmla="*/ 64 h 65"/>
                <a:gd name="T28" fmla="*/ 6 w 13"/>
                <a:gd name="T29" fmla="*/ 65 h 65"/>
                <a:gd name="T30" fmla="*/ 10 w 13"/>
                <a:gd name="T31" fmla="*/ 64 h 65"/>
                <a:gd name="T32" fmla="*/ 11 w 13"/>
                <a:gd name="T33" fmla="*/ 60 h 65"/>
                <a:gd name="T34" fmla="*/ 4 w 13"/>
                <a:gd name="T35"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65">
                  <a:moveTo>
                    <a:pt x="4" y="65"/>
                  </a:moveTo>
                  <a:lnTo>
                    <a:pt x="11" y="60"/>
                  </a:lnTo>
                  <a:lnTo>
                    <a:pt x="13" y="54"/>
                  </a:lnTo>
                  <a:lnTo>
                    <a:pt x="13" y="38"/>
                  </a:lnTo>
                  <a:lnTo>
                    <a:pt x="12" y="18"/>
                  </a:lnTo>
                  <a:lnTo>
                    <a:pt x="10" y="0"/>
                  </a:lnTo>
                  <a:lnTo>
                    <a:pt x="0" y="2"/>
                  </a:lnTo>
                  <a:lnTo>
                    <a:pt x="3" y="18"/>
                  </a:lnTo>
                  <a:lnTo>
                    <a:pt x="2" y="38"/>
                  </a:lnTo>
                  <a:lnTo>
                    <a:pt x="2" y="54"/>
                  </a:lnTo>
                  <a:lnTo>
                    <a:pt x="2" y="60"/>
                  </a:lnTo>
                  <a:lnTo>
                    <a:pt x="8" y="56"/>
                  </a:lnTo>
                  <a:lnTo>
                    <a:pt x="2" y="60"/>
                  </a:lnTo>
                  <a:lnTo>
                    <a:pt x="3" y="64"/>
                  </a:lnTo>
                  <a:lnTo>
                    <a:pt x="6" y="65"/>
                  </a:lnTo>
                  <a:lnTo>
                    <a:pt x="10" y="64"/>
                  </a:lnTo>
                  <a:lnTo>
                    <a:pt x="11" y="60"/>
                  </a:lnTo>
                  <a:lnTo>
                    <a:pt x="4" y="6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30" name="Freeform 462"/>
            <p:cNvSpPr>
              <a:spLocks/>
            </p:cNvSpPr>
            <p:nvPr/>
          </p:nvSpPr>
          <p:spPr bwMode="auto">
            <a:xfrm>
              <a:off x="2517" y="3872"/>
              <a:ext cx="9" cy="7"/>
            </a:xfrm>
            <a:custGeom>
              <a:avLst/>
              <a:gdLst>
                <a:gd name="T0" fmla="*/ 9 w 28"/>
                <a:gd name="T1" fmla="*/ 7 h 22"/>
                <a:gd name="T2" fmla="*/ 2 w 28"/>
                <a:gd name="T3" fmla="*/ 9 h 22"/>
                <a:gd name="T4" fmla="*/ 24 w 28"/>
                <a:gd name="T5" fmla="*/ 22 h 22"/>
                <a:gd name="T6" fmla="*/ 28 w 28"/>
                <a:gd name="T7" fmla="*/ 13 h 22"/>
                <a:gd name="T8" fmla="*/ 7 w 28"/>
                <a:gd name="T9" fmla="*/ 0 h 22"/>
                <a:gd name="T10" fmla="*/ 0 w 28"/>
                <a:gd name="T11" fmla="*/ 3 h 22"/>
                <a:gd name="T12" fmla="*/ 7 w 28"/>
                <a:gd name="T13" fmla="*/ 0 h 22"/>
                <a:gd name="T14" fmla="*/ 3 w 28"/>
                <a:gd name="T15" fmla="*/ 0 h 22"/>
                <a:gd name="T16" fmla="*/ 0 w 28"/>
                <a:gd name="T17" fmla="*/ 3 h 22"/>
                <a:gd name="T18" fmla="*/ 0 w 28"/>
                <a:gd name="T19" fmla="*/ 7 h 22"/>
                <a:gd name="T20" fmla="*/ 2 w 28"/>
                <a:gd name="T21" fmla="*/ 9 h 22"/>
                <a:gd name="T22" fmla="*/ 9 w 28"/>
                <a:gd name="T2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22">
                  <a:moveTo>
                    <a:pt x="9" y="7"/>
                  </a:moveTo>
                  <a:lnTo>
                    <a:pt x="2" y="9"/>
                  </a:lnTo>
                  <a:lnTo>
                    <a:pt x="24" y="22"/>
                  </a:lnTo>
                  <a:lnTo>
                    <a:pt x="28" y="13"/>
                  </a:lnTo>
                  <a:lnTo>
                    <a:pt x="7" y="0"/>
                  </a:lnTo>
                  <a:lnTo>
                    <a:pt x="0" y="3"/>
                  </a:lnTo>
                  <a:lnTo>
                    <a:pt x="7" y="0"/>
                  </a:lnTo>
                  <a:lnTo>
                    <a:pt x="3" y="0"/>
                  </a:lnTo>
                  <a:lnTo>
                    <a:pt x="0" y="3"/>
                  </a:lnTo>
                  <a:lnTo>
                    <a:pt x="0" y="7"/>
                  </a:lnTo>
                  <a:lnTo>
                    <a:pt x="2" y="9"/>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31" name="Freeform 463"/>
            <p:cNvSpPr>
              <a:spLocks/>
            </p:cNvSpPr>
            <p:nvPr/>
          </p:nvSpPr>
          <p:spPr bwMode="auto">
            <a:xfrm>
              <a:off x="2515" y="3873"/>
              <a:ext cx="5" cy="6"/>
            </a:xfrm>
            <a:custGeom>
              <a:avLst/>
              <a:gdLst>
                <a:gd name="T0" fmla="*/ 0 w 15"/>
                <a:gd name="T1" fmla="*/ 16 h 19"/>
                <a:gd name="T2" fmla="*/ 9 w 15"/>
                <a:gd name="T3" fmla="*/ 17 h 19"/>
                <a:gd name="T4" fmla="*/ 15 w 15"/>
                <a:gd name="T5" fmla="*/ 4 h 19"/>
                <a:gd name="T6" fmla="*/ 6 w 15"/>
                <a:gd name="T7" fmla="*/ 0 h 19"/>
                <a:gd name="T8" fmla="*/ 0 w 15"/>
                <a:gd name="T9" fmla="*/ 12 h 19"/>
                <a:gd name="T10" fmla="*/ 9 w 15"/>
                <a:gd name="T11" fmla="*/ 13 h 19"/>
                <a:gd name="T12" fmla="*/ 0 w 15"/>
                <a:gd name="T13" fmla="*/ 12 h 19"/>
                <a:gd name="T14" fmla="*/ 0 w 15"/>
                <a:gd name="T15" fmla="*/ 16 h 19"/>
                <a:gd name="T16" fmla="*/ 4 w 15"/>
                <a:gd name="T17" fmla="*/ 19 h 19"/>
                <a:gd name="T18" fmla="*/ 7 w 15"/>
                <a:gd name="T19" fmla="*/ 19 h 19"/>
                <a:gd name="T20" fmla="*/ 9 w 15"/>
                <a:gd name="T21" fmla="*/ 17 h 19"/>
                <a:gd name="T22" fmla="*/ 0 w 15"/>
                <a:gd name="T2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9">
                  <a:moveTo>
                    <a:pt x="0" y="16"/>
                  </a:moveTo>
                  <a:lnTo>
                    <a:pt x="9" y="17"/>
                  </a:lnTo>
                  <a:lnTo>
                    <a:pt x="15" y="4"/>
                  </a:lnTo>
                  <a:lnTo>
                    <a:pt x="6" y="0"/>
                  </a:lnTo>
                  <a:lnTo>
                    <a:pt x="0" y="12"/>
                  </a:lnTo>
                  <a:lnTo>
                    <a:pt x="9" y="13"/>
                  </a:lnTo>
                  <a:lnTo>
                    <a:pt x="0" y="12"/>
                  </a:lnTo>
                  <a:lnTo>
                    <a:pt x="0" y="16"/>
                  </a:lnTo>
                  <a:lnTo>
                    <a:pt x="4" y="19"/>
                  </a:lnTo>
                  <a:lnTo>
                    <a:pt x="7" y="19"/>
                  </a:lnTo>
                  <a:lnTo>
                    <a:pt x="9" y="17"/>
                  </a:lnTo>
                  <a:lnTo>
                    <a:pt x="0"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32" name="Freeform 464"/>
            <p:cNvSpPr>
              <a:spLocks/>
            </p:cNvSpPr>
            <p:nvPr/>
          </p:nvSpPr>
          <p:spPr bwMode="auto">
            <a:xfrm>
              <a:off x="2510" y="3867"/>
              <a:ext cx="8" cy="11"/>
            </a:xfrm>
            <a:custGeom>
              <a:avLst/>
              <a:gdLst>
                <a:gd name="T0" fmla="*/ 12 w 22"/>
                <a:gd name="T1" fmla="*/ 5 h 34"/>
                <a:gd name="T2" fmla="*/ 2 w 22"/>
                <a:gd name="T3" fmla="*/ 6 h 34"/>
                <a:gd name="T4" fmla="*/ 13 w 22"/>
                <a:gd name="T5" fmla="*/ 34 h 34"/>
                <a:gd name="T6" fmla="*/ 22 w 22"/>
                <a:gd name="T7" fmla="*/ 31 h 34"/>
                <a:gd name="T8" fmla="*/ 11 w 22"/>
                <a:gd name="T9" fmla="*/ 4 h 34"/>
                <a:gd name="T10" fmla="*/ 0 w 22"/>
                <a:gd name="T11" fmla="*/ 5 h 34"/>
                <a:gd name="T12" fmla="*/ 11 w 22"/>
                <a:gd name="T13" fmla="*/ 4 h 34"/>
                <a:gd name="T14" fmla="*/ 8 w 22"/>
                <a:gd name="T15" fmla="*/ 0 h 34"/>
                <a:gd name="T16" fmla="*/ 5 w 22"/>
                <a:gd name="T17" fmla="*/ 0 h 34"/>
                <a:gd name="T18" fmla="*/ 3 w 22"/>
                <a:gd name="T19" fmla="*/ 3 h 34"/>
                <a:gd name="T20" fmla="*/ 2 w 22"/>
                <a:gd name="T21" fmla="*/ 6 h 34"/>
                <a:gd name="T22" fmla="*/ 12 w 22"/>
                <a:gd name="T23" fmla="*/ 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34">
                  <a:moveTo>
                    <a:pt x="12" y="5"/>
                  </a:moveTo>
                  <a:lnTo>
                    <a:pt x="2" y="6"/>
                  </a:lnTo>
                  <a:lnTo>
                    <a:pt x="13" y="34"/>
                  </a:lnTo>
                  <a:lnTo>
                    <a:pt x="22" y="31"/>
                  </a:lnTo>
                  <a:lnTo>
                    <a:pt x="11" y="4"/>
                  </a:lnTo>
                  <a:lnTo>
                    <a:pt x="0" y="5"/>
                  </a:lnTo>
                  <a:lnTo>
                    <a:pt x="11" y="4"/>
                  </a:lnTo>
                  <a:lnTo>
                    <a:pt x="8" y="0"/>
                  </a:lnTo>
                  <a:lnTo>
                    <a:pt x="5" y="0"/>
                  </a:lnTo>
                  <a:lnTo>
                    <a:pt x="3" y="3"/>
                  </a:lnTo>
                  <a:lnTo>
                    <a:pt x="2" y="6"/>
                  </a:lnTo>
                  <a:lnTo>
                    <a:pt x="12"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33" name="Freeform 465"/>
            <p:cNvSpPr>
              <a:spLocks/>
            </p:cNvSpPr>
            <p:nvPr/>
          </p:nvSpPr>
          <p:spPr bwMode="auto">
            <a:xfrm>
              <a:off x="2507" y="3869"/>
              <a:ext cx="7" cy="18"/>
            </a:xfrm>
            <a:custGeom>
              <a:avLst/>
              <a:gdLst>
                <a:gd name="T0" fmla="*/ 1 w 21"/>
                <a:gd name="T1" fmla="*/ 53 h 55"/>
                <a:gd name="T2" fmla="*/ 11 w 21"/>
                <a:gd name="T3" fmla="*/ 50 h 55"/>
                <a:gd name="T4" fmla="*/ 13 w 21"/>
                <a:gd name="T5" fmla="*/ 36 h 55"/>
                <a:gd name="T6" fmla="*/ 15 w 21"/>
                <a:gd name="T7" fmla="*/ 23 h 55"/>
                <a:gd name="T8" fmla="*/ 19 w 21"/>
                <a:gd name="T9" fmla="*/ 10 h 55"/>
                <a:gd name="T10" fmla="*/ 21 w 21"/>
                <a:gd name="T11" fmla="*/ 0 h 55"/>
                <a:gd name="T12" fmla="*/ 9 w 21"/>
                <a:gd name="T13" fmla="*/ 0 h 55"/>
                <a:gd name="T14" fmla="*/ 9 w 21"/>
                <a:gd name="T15" fmla="*/ 8 h 55"/>
                <a:gd name="T16" fmla="*/ 6 w 21"/>
                <a:gd name="T17" fmla="*/ 21 h 55"/>
                <a:gd name="T18" fmla="*/ 4 w 21"/>
                <a:gd name="T19" fmla="*/ 36 h 55"/>
                <a:gd name="T20" fmla="*/ 1 w 21"/>
                <a:gd name="T21" fmla="*/ 50 h 55"/>
                <a:gd name="T22" fmla="*/ 11 w 21"/>
                <a:gd name="T23" fmla="*/ 48 h 55"/>
                <a:gd name="T24" fmla="*/ 0 w 21"/>
                <a:gd name="T25" fmla="*/ 50 h 55"/>
                <a:gd name="T26" fmla="*/ 3 w 21"/>
                <a:gd name="T27" fmla="*/ 54 h 55"/>
                <a:gd name="T28" fmla="*/ 6 w 21"/>
                <a:gd name="T29" fmla="*/ 55 h 55"/>
                <a:gd name="T30" fmla="*/ 9 w 21"/>
                <a:gd name="T31" fmla="*/ 54 h 55"/>
                <a:gd name="T32" fmla="*/ 12 w 21"/>
                <a:gd name="T33" fmla="*/ 50 h 55"/>
                <a:gd name="T34" fmla="*/ 1 w 21"/>
                <a:gd name="T35"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55">
                  <a:moveTo>
                    <a:pt x="1" y="53"/>
                  </a:moveTo>
                  <a:lnTo>
                    <a:pt x="11" y="50"/>
                  </a:lnTo>
                  <a:lnTo>
                    <a:pt x="13" y="36"/>
                  </a:lnTo>
                  <a:lnTo>
                    <a:pt x="15" y="23"/>
                  </a:lnTo>
                  <a:lnTo>
                    <a:pt x="19" y="10"/>
                  </a:lnTo>
                  <a:lnTo>
                    <a:pt x="21" y="0"/>
                  </a:lnTo>
                  <a:lnTo>
                    <a:pt x="9" y="0"/>
                  </a:lnTo>
                  <a:lnTo>
                    <a:pt x="9" y="8"/>
                  </a:lnTo>
                  <a:lnTo>
                    <a:pt x="6" y="21"/>
                  </a:lnTo>
                  <a:lnTo>
                    <a:pt x="4" y="36"/>
                  </a:lnTo>
                  <a:lnTo>
                    <a:pt x="1" y="50"/>
                  </a:lnTo>
                  <a:lnTo>
                    <a:pt x="11" y="48"/>
                  </a:lnTo>
                  <a:lnTo>
                    <a:pt x="0" y="50"/>
                  </a:lnTo>
                  <a:lnTo>
                    <a:pt x="3" y="54"/>
                  </a:lnTo>
                  <a:lnTo>
                    <a:pt x="6" y="55"/>
                  </a:lnTo>
                  <a:lnTo>
                    <a:pt x="9" y="54"/>
                  </a:lnTo>
                  <a:lnTo>
                    <a:pt x="12" y="50"/>
                  </a:lnTo>
                  <a:lnTo>
                    <a:pt x="1" y="5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34" name="Freeform 466"/>
            <p:cNvSpPr>
              <a:spLocks/>
            </p:cNvSpPr>
            <p:nvPr/>
          </p:nvSpPr>
          <p:spPr bwMode="auto">
            <a:xfrm>
              <a:off x="2502" y="3849"/>
              <a:ext cx="9" cy="37"/>
            </a:xfrm>
            <a:custGeom>
              <a:avLst/>
              <a:gdLst>
                <a:gd name="T0" fmla="*/ 12 w 27"/>
                <a:gd name="T1" fmla="*/ 5 h 113"/>
                <a:gd name="T2" fmla="*/ 1 w 27"/>
                <a:gd name="T3" fmla="*/ 6 h 113"/>
                <a:gd name="T4" fmla="*/ 6 w 27"/>
                <a:gd name="T5" fmla="*/ 30 h 113"/>
                <a:gd name="T6" fmla="*/ 9 w 27"/>
                <a:gd name="T7" fmla="*/ 62 h 113"/>
                <a:gd name="T8" fmla="*/ 13 w 27"/>
                <a:gd name="T9" fmla="*/ 91 h 113"/>
                <a:gd name="T10" fmla="*/ 17 w 27"/>
                <a:gd name="T11" fmla="*/ 113 h 113"/>
                <a:gd name="T12" fmla="*/ 27 w 27"/>
                <a:gd name="T13" fmla="*/ 108 h 113"/>
                <a:gd name="T14" fmla="*/ 22 w 27"/>
                <a:gd name="T15" fmla="*/ 91 h 113"/>
                <a:gd name="T16" fmla="*/ 19 w 27"/>
                <a:gd name="T17" fmla="*/ 62 h 113"/>
                <a:gd name="T18" fmla="*/ 15 w 27"/>
                <a:gd name="T19" fmla="*/ 30 h 113"/>
                <a:gd name="T20" fmla="*/ 11 w 27"/>
                <a:gd name="T21" fmla="*/ 4 h 113"/>
                <a:gd name="T22" fmla="*/ 0 w 27"/>
                <a:gd name="T23" fmla="*/ 5 h 113"/>
                <a:gd name="T24" fmla="*/ 11 w 27"/>
                <a:gd name="T25" fmla="*/ 4 h 113"/>
                <a:gd name="T26" fmla="*/ 8 w 27"/>
                <a:gd name="T27" fmla="*/ 0 h 113"/>
                <a:gd name="T28" fmla="*/ 5 w 27"/>
                <a:gd name="T29" fmla="*/ 0 h 113"/>
                <a:gd name="T30" fmla="*/ 3 w 27"/>
                <a:gd name="T31" fmla="*/ 3 h 113"/>
                <a:gd name="T32" fmla="*/ 1 w 27"/>
                <a:gd name="T33" fmla="*/ 6 h 113"/>
                <a:gd name="T34" fmla="*/ 12 w 27"/>
                <a:gd name="T35" fmla="*/ 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113">
                  <a:moveTo>
                    <a:pt x="12" y="5"/>
                  </a:moveTo>
                  <a:lnTo>
                    <a:pt x="1" y="6"/>
                  </a:lnTo>
                  <a:lnTo>
                    <a:pt x="6" y="30"/>
                  </a:lnTo>
                  <a:lnTo>
                    <a:pt x="9" y="62"/>
                  </a:lnTo>
                  <a:lnTo>
                    <a:pt x="13" y="91"/>
                  </a:lnTo>
                  <a:lnTo>
                    <a:pt x="17" y="113"/>
                  </a:lnTo>
                  <a:lnTo>
                    <a:pt x="27" y="108"/>
                  </a:lnTo>
                  <a:lnTo>
                    <a:pt x="22" y="91"/>
                  </a:lnTo>
                  <a:lnTo>
                    <a:pt x="19" y="62"/>
                  </a:lnTo>
                  <a:lnTo>
                    <a:pt x="15" y="30"/>
                  </a:lnTo>
                  <a:lnTo>
                    <a:pt x="11" y="4"/>
                  </a:lnTo>
                  <a:lnTo>
                    <a:pt x="0" y="5"/>
                  </a:lnTo>
                  <a:lnTo>
                    <a:pt x="11" y="4"/>
                  </a:lnTo>
                  <a:lnTo>
                    <a:pt x="8" y="0"/>
                  </a:lnTo>
                  <a:lnTo>
                    <a:pt x="5" y="0"/>
                  </a:lnTo>
                  <a:lnTo>
                    <a:pt x="3" y="3"/>
                  </a:lnTo>
                  <a:lnTo>
                    <a:pt x="1" y="6"/>
                  </a:lnTo>
                  <a:lnTo>
                    <a:pt x="12"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35" name="Freeform 467"/>
            <p:cNvSpPr>
              <a:spLocks/>
            </p:cNvSpPr>
            <p:nvPr/>
          </p:nvSpPr>
          <p:spPr bwMode="auto">
            <a:xfrm>
              <a:off x="2493" y="3850"/>
              <a:ext cx="13" cy="26"/>
            </a:xfrm>
            <a:custGeom>
              <a:avLst/>
              <a:gdLst>
                <a:gd name="T0" fmla="*/ 0 w 39"/>
                <a:gd name="T1" fmla="*/ 72 h 77"/>
                <a:gd name="T2" fmla="*/ 8 w 39"/>
                <a:gd name="T3" fmla="*/ 77 h 77"/>
                <a:gd name="T4" fmla="*/ 22 w 39"/>
                <a:gd name="T5" fmla="*/ 64 h 77"/>
                <a:gd name="T6" fmla="*/ 31 w 39"/>
                <a:gd name="T7" fmla="*/ 45 h 77"/>
                <a:gd name="T8" fmla="*/ 35 w 39"/>
                <a:gd name="T9" fmla="*/ 22 h 77"/>
                <a:gd name="T10" fmla="*/ 39 w 39"/>
                <a:gd name="T11" fmla="*/ 0 h 77"/>
                <a:gd name="T12" fmla="*/ 27 w 39"/>
                <a:gd name="T13" fmla="*/ 0 h 77"/>
                <a:gd name="T14" fmla="*/ 26 w 39"/>
                <a:gd name="T15" fmla="*/ 22 h 77"/>
                <a:gd name="T16" fmla="*/ 22 w 39"/>
                <a:gd name="T17" fmla="*/ 42 h 77"/>
                <a:gd name="T18" fmla="*/ 12 w 39"/>
                <a:gd name="T19" fmla="*/ 60 h 77"/>
                <a:gd name="T20" fmla="*/ 3 w 39"/>
                <a:gd name="T21" fmla="*/ 68 h 77"/>
                <a:gd name="T22" fmla="*/ 11 w 39"/>
                <a:gd name="T23" fmla="*/ 72 h 77"/>
                <a:gd name="T24" fmla="*/ 3 w 39"/>
                <a:gd name="T25" fmla="*/ 68 h 77"/>
                <a:gd name="T26" fmla="*/ 1 w 39"/>
                <a:gd name="T27" fmla="*/ 70 h 77"/>
                <a:gd name="T28" fmla="*/ 1 w 39"/>
                <a:gd name="T29" fmla="*/ 73 h 77"/>
                <a:gd name="T30" fmla="*/ 4 w 39"/>
                <a:gd name="T31" fmla="*/ 77 h 77"/>
                <a:gd name="T32" fmla="*/ 8 w 39"/>
                <a:gd name="T33" fmla="*/ 77 h 77"/>
                <a:gd name="T34" fmla="*/ 0 w 39"/>
                <a:gd name="T35" fmla="*/ 72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77">
                  <a:moveTo>
                    <a:pt x="0" y="72"/>
                  </a:moveTo>
                  <a:lnTo>
                    <a:pt x="8" y="77"/>
                  </a:lnTo>
                  <a:lnTo>
                    <a:pt x="22" y="64"/>
                  </a:lnTo>
                  <a:lnTo>
                    <a:pt x="31" y="45"/>
                  </a:lnTo>
                  <a:lnTo>
                    <a:pt x="35" y="22"/>
                  </a:lnTo>
                  <a:lnTo>
                    <a:pt x="39" y="0"/>
                  </a:lnTo>
                  <a:lnTo>
                    <a:pt x="27" y="0"/>
                  </a:lnTo>
                  <a:lnTo>
                    <a:pt x="26" y="22"/>
                  </a:lnTo>
                  <a:lnTo>
                    <a:pt x="22" y="42"/>
                  </a:lnTo>
                  <a:lnTo>
                    <a:pt x="12" y="60"/>
                  </a:lnTo>
                  <a:lnTo>
                    <a:pt x="3" y="68"/>
                  </a:lnTo>
                  <a:lnTo>
                    <a:pt x="11" y="72"/>
                  </a:lnTo>
                  <a:lnTo>
                    <a:pt x="3" y="68"/>
                  </a:lnTo>
                  <a:lnTo>
                    <a:pt x="1" y="70"/>
                  </a:lnTo>
                  <a:lnTo>
                    <a:pt x="1" y="73"/>
                  </a:lnTo>
                  <a:lnTo>
                    <a:pt x="4" y="77"/>
                  </a:lnTo>
                  <a:lnTo>
                    <a:pt x="8" y="77"/>
                  </a:lnTo>
                  <a:lnTo>
                    <a:pt x="0" y="7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36" name="Freeform 468"/>
            <p:cNvSpPr>
              <a:spLocks/>
            </p:cNvSpPr>
            <p:nvPr/>
          </p:nvSpPr>
          <p:spPr bwMode="auto">
            <a:xfrm>
              <a:off x="2491" y="3861"/>
              <a:ext cx="6" cy="13"/>
            </a:xfrm>
            <a:custGeom>
              <a:avLst/>
              <a:gdLst>
                <a:gd name="T0" fmla="*/ 9 w 17"/>
                <a:gd name="T1" fmla="*/ 6 h 41"/>
                <a:gd name="T2" fmla="*/ 0 w 17"/>
                <a:gd name="T3" fmla="*/ 6 h 41"/>
                <a:gd name="T4" fmla="*/ 1 w 17"/>
                <a:gd name="T5" fmla="*/ 9 h 41"/>
                <a:gd name="T6" fmla="*/ 4 w 17"/>
                <a:gd name="T7" fmla="*/ 19 h 41"/>
                <a:gd name="T8" fmla="*/ 6 w 17"/>
                <a:gd name="T9" fmla="*/ 30 h 41"/>
                <a:gd name="T10" fmla="*/ 6 w 17"/>
                <a:gd name="T11" fmla="*/ 41 h 41"/>
                <a:gd name="T12" fmla="*/ 17 w 17"/>
                <a:gd name="T13" fmla="*/ 41 h 41"/>
                <a:gd name="T14" fmla="*/ 15 w 17"/>
                <a:gd name="T15" fmla="*/ 30 h 41"/>
                <a:gd name="T16" fmla="*/ 13 w 17"/>
                <a:gd name="T17" fmla="*/ 17 h 41"/>
                <a:gd name="T18" fmla="*/ 10 w 17"/>
                <a:gd name="T19" fmla="*/ 7 h 41"/>
                <a:gd name="T20" fmla="*/ 9 w 17"/>
                <a:gd name="T21" fmla="*/ 3 h 41"/>
                <a:gd name="T22" fmla="*/ 0 w 17"/>
                <a:gd name="T23" fmla="*/ 3 h 41"/>
                <a:gd name="T24" fmla="*/ 9 w 17"/>
                <a:gd name="T25" fmla="*/ 3 h 41"/>
                <a:gd name="T26" fmla="*/ 7 w 17"/>
                <a:gd name="T27" fmla="*/ 0 h 41"/>
                <a:gd name="T28" fmla="*/ 4 w 17"/>
                <a:gd name="T29" fmla="*/ 0 h 41"/>
                <a:gd name="T30" fmla="*/ 1 w 17"/>
                <a:gd name="T31" fmla="*/ 2 h 41"/>
                <a:gd name="T32" fmla="*/ 0 w 17"/>
                <a:gd name="T33" fmla="*/ 6 h 41"/>
                <a:gd name="T34" fmla="*/ 9 w 17"/>
                <a:gd name="T35"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41">
                  <a:moveTo>
                    <a:pt x="9" y="6"/>
                  </a:moveTo>
                  <a:lnTo>
                    <a:pt x="0" y="6"/>
                  </a:lnTo>
                  <a:lnTo>
                    <a:pt x="1" y="9"/>
                  </a:lnTo>
                  <a:lnTo>
                    <a:pt x="4" y="19"/>
                  </a:lnTo>
                  <a:lnTo>
                    <a:pt x="6" y="30"/>
                  </a:lnTo>
                  <a:lnTo>
                    <a:pt x="6" y="41"/>
                  </a:lnTo>
                  <a:lnTo>
                    <a:pt x="17" y="41"/>
                  </a:lnTo>
                  <a:lnTo>
                    <a:pt x="15" y="30"/>
                  </a:lnTo>
                  <a:lnTo>
                    <a:pt x="13" y="17"/>
                  </a:lnTo>
                  <a:lnTo>
                    <a:pt x="10" y="7"/>
                  </a:lnTo>
                  <a:lnTo>
                    <a:pt x="9" y="3"/>
                  </a:lnTo>
                  <a:lnTo>
                    <a:pt x="0" y="3"/>
                  </a:lnTo>
                  <a:lnTo>
                    <a:pt x="9" y="3"/>
                  </a:lnTo>
                  <a:lnTo>
                    <a:pt x="7" y="0"/>
                  </a:lnTo>
                  <a:lnTo>
                    <a:pt x="4" y="0"/>
                  </a:lnTo>
                  <a:lnTo>
                    <a:pt x="1" y="2"/>
                  </a:lnTo>
                  <a:lnTo>
                    <a:pt x="0" y="6"/>
                  </a:lnTo>
                  <a:lnTo>
                    <a:pt x="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37" name="Freeform 469"/>
            <p:cNvSpPr>
              <a:spLocks/>
            </p:cNvSpPr>
            <p:nvPr/>
          </p:nvSpPr>
          <p:spPr bwMode="auto">
            <a:xfrm>
              <a:off x="2485" y="3862"/>
              <a:ext cx="9" cy="16"/>
            </a:xfrm>
            <a:custGeom>
              <a:avLst/>
              <a:gdLst>
                <a:gd name="T0" fmla="*/ 1 w 26"/>
                <a:gd name="T1" fmla="*/ 48 h 50"/>
                <a:gd name="T2" fmla="*/ 9 w 26"/>
                <a:gd name="T3" fmla="*/ 46 h 50"/>
                <a:gd name="T4" fmla="*/ 26 w 26"/>
                <a:gd name="T5" fmla="*/ 3 h 50"/>
                <a:gd name="T6" fmla="*/ 17 w 26"/>
                <a:gd name="T7" fmla="*/ 0 h 50"/>
                <a:gd name="T8" fmla="*/ 0 w 26"/>
                <a:gd name="T9" fmla="*/ 44 h 50"/>
                <a:gd name="T10" fmla="*/ 8 w 26"/>
                <a:gd name="T11" fmla="*/ 42 h 50"/>
                <a:gd name="T12" fmla="*/ 0 w 26"/>
                <a:gd name="T13" fmla="*/ 44 h 50"/>
                <a:gd name="T14" fmla="*/ 1 w 26"/>
                <a:gd name="T15" fmla="*/ 47 h 50"/>
                <a:gd name="T16" fmla="*/ 3 w 26"/>
                <a:gd name="T17" fmla="*/ 50 h 50"/>
                <a:gd name="T18" fmla="*/ 7 w 26"/>
                <a:gd name="T19" fmla="*/ 48 h 50"/>
                <a:gd name="T20" fmla="*/ 9 w 26"/>
                <a:gd name="T21" fmla="*/ 46 h 50"/>
                <a:gd name="T22" fmla="*/ 1 w 26"/>
                <a:gd name="T23" fmla="*/ 4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50">
                  <a:moveTo>
                    <a:pt x="1" y="48"/>
                  </a:moveTo>
                  <a:lnTo>
                    <a:pt x="9" y="46"/>
                  </a:lnTo>
                  <a:lnTo>
                    <a:pt x="26" y="3"/>
                  </a:lnTo>
                  <a:lnTo>
                    <a:pt x="17" y="0"/>
                  </a:lnTo>
                  <a:lnTo>
                    <a:pt x="0" y="44"/>
                  </a:lnTo>
                  <a:lnTo>
                    <a:pt x="8" y="42"/>
                  </a:lnTo>
                  <a:lnTo>
                    <a:pt x="0" y="44"/>
                  </a:lnTo>
                  <a:lnTo>
                    <a:pt x="1" y="47"/>
                  </a:lnTo>
                  <a:lnTo>
                    <a:pt x="3" y="50"/>
                  </a:lnTo>
                  <a:lnTo>
                    <a:pt x="7" y="48"/>
                  </a:lnTo>
                  <a:lnTo>
                    <a:pt x="9" y="46"/>
                  </a:lnTo>
                  <a:lnTo>
                    <a:pt x="1" y="4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38" name="Freeform 470"/>
            <p:cNvSpPr>
              <a:spLocks/>
            </p:cNvSpPr>
            <p:nvPr/>
          </p:nvSpPr>
          <p:spPr bwMode="auto">
            <a:xfrm>
              <a:off x="2455" y="3869"/>
              <a:ext cx="33" cy="9"/>
            </a:xfrm>
            <a:custGeom>
              <a:avLst/>
              <a:gdLst>
                <a:gd name="T0" fmla="*/ 3 w 98"/>
                <a:gd name="T1" fmla="*/ 12 h 26"/>
                <a:gd name="T2" fmla="*/ 4 w 98"/>
                <a:gd name="T3" fmla="*/ 12 h 26"/>
                <a:gd name="T4" fmla="*/ 14 w 98"/>
                <a:gd name="T5" fmla="*/ 12 h 26"/>
                <a:gd name="T6" fmla="*/ 26 w 98"/>
                <a:gd name="T7" fmla="*/ 12 h 26"/>
                <a:gd name="T8" fmla="*/ 40 w 98"/>
                <a:gd name="T9" fmla="*/ 10 h 26"/>
                <a:gd name="T10" fmla="*/ 52 w 98"/>
                <a:gd name="T11" fmla="*/ 13 h 26"/>
                <a:gd name="T12" fmla="*/ 65 w 98"/>
                <a:gd name="T13" fmla="*/ 15 h 26"/>
                <a:gd name="T14" fmla="*/ 76 w 98"/>
                <a:gd name="T15" fmla="*/ 17 h 26"/>
                <a:gd name="T16" fmla="*/ 84 w 98"/>
                <a:gd name="T17" fmla="*/ 22 h 26"/>
                <a:gd name="T18" fmla="*/ 91 w 98"/>
                <a:gd name="T19" fmla="*/ 26 h 26"/>
                <a:gd name="T20" fmla="*/ 98 w 98"/>
                <a:gd name="T21" fmla="*/ 20 h 26"/>
                <a:gd name="T22" fmla="*/ 89 w 98"/>
                <a:gd name="T23" fmla="*/ 13 h 26"/>
                <a:gd name="T24" fmla="*/ 78 w 98"/>
                <a:gd name="T25" fmla="*/ 8 h 26"/>
                <a:gd name="T26" fmla="*/ 65 w 98"/>
                <a:gd name="T27" fmla="*/ 6 h 26"/>
                <a:gd name="T28" fmla="*/ 52 w 98"/>
                <a:gd name="T29" fmla="*/ 4 h 26"/>
                <a:gd name="T30" fmla="*/ 40 w 98"/>
                <a:gd name="T31" fmla="*/ 1 h 26"/>
                <a:gd name="T32" fmla="*/ 26 w 98"/>
                <a:gd name="T33" fmla="*/ 0 h 26"/>
                <a:gd name="T34" fmla="*/ 14 w 98"/>
                <a:gd name="T35" fmla="*/ 0 h 26"/>
                <a:gd name="T36" fmla="*/ 4 w 98"/>
                <a:gd name="T37" fmla="*/ 2 h 26"/>
                <a:gd name="T38" fmla="*/ 5 w 98"/>
                <a:gd name="T39" fmla="*/ 2 h 26"/>
                <a:gd name="T40" fmla="*/ 4 w 98"/>
                <a:gd name="T41" fmla="*/ 2 h 26"/>
                <a:gd name="T42" fmla="*/ 1 w 98"/>
                <a:gd name="T43" fmla="*/ 4 h 26"/>
                <a:gd name="T44" fmla="*/ 0 w 98"/>
                <a:gd name="T45" fmla="*/ 7 h 26"/>
                <a:gd name="T46" fmla="*/ 1 w 98"/>
                <a:gd name="T47" fmla="*/ 10 h 26"/>
                <a:gd name="T48" fmla="*/ 4 w 98"/>
                <a:gd name="T49" fmla="*/ 12 h 26"/>
                <a:gd name="T50" fmla="*/ 3 w 98"/>
                <a:gd name="T51"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8" h="26">
                  <a:moveTo>
                    <a:pt x="3" y="12"/>
                  </a:moveTo>
                  <a:lnTo>
                    <a:pt x="4" y="12"/>
                  </a:lnTo>
                  <a:lnTo>
                    <a:pt x="14" y="12"/>
                  </a:lnTo>
                  <a:lnTo>
                    <a:pt x="26" y="12"/>
                  </a:lnTo>
                  <a:lnTo>
                    <a:pt x="40" y="10"/>
                  </a:lnTo>
                  <a:lnTo>
                    <a:pt x="52" y="13"/>
                  </a:lnTo>
                  <a:lnTo>
                    <a:pt x="65" y="15"/>
                  </a:lnTo>
                  <a:lnTo>
                    <a:pt x="76" y="17"/>
                  </a:lnTo>
                  <a:lnTo>
                    <a:pt x="84" y="22"/>
                  </a:lnTo>
                  <a:lnTo>
                    <a:pt x="91" y="26"/>
                  </a:lnTo>
                  <a:lnTo>
                    <a:pt x="98" y="20"/>
                  </a:lnTo>
                  <a:lnTo>
                    <a:pt x="89" y="13"/>
                  </a:lnTo>
                  <a:lnTo>
                    <a:pt x="78" y="8"/>
                  </a:lnTo>
                  <a:lnTo>
                    <a:pt x="65" y="6"/>
                  </a:lnTo>
                  <a:lnTo>
                    <a:pt x="52" y="4"/>
                  </a:lnTo>
                  <a:lnTo>
                    <a:pt x="40" y="1"/>
                  </a:lnTo>
                  <a:lnTo>
                    <a:pt x="26" y="0"/>
                  </a:lnTo>
                  <a:lnTo>
                    <a:pt x="14" y="0"/>
                  </a:lnTo>
                  <a:lnTo>
                    <a:pt x="4" y="2"/>
                  </a:lnTo>
                  <a:lnTo>
                    <a:pt x="5" y="2"/>
                  </a:lnTo>
                  <a:lnTo>
                    <a:pt x="4" y="2"/>
                  </a:lnTo>
                  <a:lnTo>
                    <a:pt x="1" y="4"/>
                  </a:lnTo>
                  <a:lnTo>
                    <a:pt x="0" y="7"/>
                  </a:lnTo>
                  <a:lnTo>
                    <a:pt x="1" y="10"/>
                  </a:lnTo>
                  <a:lnTo>
                    <a:pt x="4" y="12"/>
                  </a:lnTo>
                  <a:lnTo>
                    <a:pt x="3"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39" name="Freeform 471"/>
            <p:cNvSpPr>
              <a:spLocks/>
            </p:cNvSpPr>
            <p:nvPr/>
          </p:nvSpPr>
          <p:spPr bwMode="auto">
            <a:xfrm>
              <a:off x="2423" y="3866"/>
              <a:ext cx="34" cy="7"/>
            </a:xfrm>
            <a:custGeom>
              <a:avLst/>
              <a:gdLst>
                <a:gd name="T0" fmla="*/ 0 w 103"/>
                <a:gd name="T1" fmla="*/ 9 h 22"/>
                <a:gd name="T2" fmla="*/ 6 w 103"/>
                <a:gd name="T3" fmla="*/ 14 h 22"/>
                <a:gd name="T4" fmla="*/ 13 w 103"/>
                <a:gd name="T5" fmla="*/ 11 h 22"/>
                <a:gd name="T6" fmla="*/ 24 w 103"/>
                <a:gd name="T7" fmla="*/ 11 h 22"/>
                <a:gd name="T8" fmla="*/ 37 w 103"/>
                <a:gd name="T9" fmla="*/ 11 h 22"/>
                <a:gd name="T10" fmla="*/ 51 w 103"/>
                <a:gd name="T11" fmla="*/ 11 h 22"/>
                <a:gd name="T12" fmla="*/ 64 w 103"/>
                <a:gd name="T13" fmla="*/ 14 h 22"/>
                <a:gd name="T14" fmla="*/ 78 w 103"/>
                <a:gd name="T15" fmla="*/ 16 h 22"/>
                <a:gd name="T16" fmla="*/ 90 w 103"/>
                <a:gd name="T17" fmla="*/ 18 h 22"/>
                <a:gd name="T18" fmla="*/ 101 w 103"/>
                <a:gd name="T19" fmla="*/ 22 h 22"/>
                <a:gd name="T20" fmla="*/ 103 w 103"/>
                <a:gd name="T21" fmla="*/ 12 h 22"/>
                <a:gd name="T22" fmla="*/ 92 w 103"/>
                <a:gd name="T23" fmla="*/ 9 h 22"/>
                <a:gd name="T24" fmla="*/ 78 w 103"/>
                <a:gd name="T25" fmla="*/ 7 h 22"/>
                <a:gd name="T26" fmla="*/ 64 w 103"/>
                <a:gd name="T27" fmla="*/ 4 h 22"/>
                <a:gd name="T28" fmla="*/ 51 w 103"/>
                <a:gd name="T29" fmla="*/ 2 h 22"/>
                <a:gd name="T30" fmla="*/ 37 w 103"/>
                <a:gd name="T31" fmla="*/ 0 h 22"/>
                <a:gd name="T32" fmla="*/ 24 w 103"/>
                <a:gd name="T33" fmla="*/ 0 h 22"/>
                <a:gd name="T34" fmla="*/ 13 w 103"/>
                <a:gd name="T35" fmla="*/ 2 h 22"/>
                <a:gd name="T36" fmla="*/ 4 w 103"/>
                <a:gd name="T37" fmla="*/ 4 h 22"/>
                <a:gd name="T38" fmla="*/ 9 w 103"/>
                <a:gd name="T39" fmla="*/ 9 h 22"/>
                <a:gd name="T40" fmla="*/ 4 w 103"/>
                <a:gd name="T41" fmla="*/ 4 h 22"/>
                <a:gd name="T42" fmla="*/ 1 w 103"/>
                <a:gd name="T43" fmla="*/ 7 h 22"/>
                <a:gd name="T44" fmla="*/ 0 w 103"/>
                <a:gd name="T45" fmla="*/ 10 h 22"/>
                <a:gd name="T46" fmla="*/ 3 w 103"/>
                <a:gd name="T47" fmla="*/ 12 h 22"/>
                <a:gd name="T48" fmla="*/ 6 w 103"/>
                <a:gd name="T49" fmla="*/ 14 h 22"/>
                <a:gd name="T50" fmla="*/ 0 w 103"/>
                <a:gd name="T51"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3" h="22">
                  <a:moveTo>
                    <a:pt x="0" y="9"/>
                  </a:moveTo>
                  <a:lnTo>
                    <a:pt x="6" y="14"/>
                  </a:lnTo>
                  <a:lnTo>
                    <a:pt x="13" y="11"/>
                  </a:lnTo>
                  <a:lnTo>
                    <a:pt x="24" y="11"/>
                  </a:lnTo>
                  <a:lnTo>
                    <a:pt x="37" y="11"/>
                  </a:lnTo>
                  <a:lnTo>
                    <a:pt x="51" y="11"/>
                  </a:lnTo>
                  <a:lnTo>
                    <a:pt x="64" y="14"/>
                  </a:lnTo>
                  <a:lnTo>
                    <a:pt x="78" y="16"/>
                  </a:lnTo>
                  <a:lnTo>
                    <a:pt x="90" y="18"/>
                  </a:lnTo>
                  <a:lnTo>
                    <a:pt x="101" y="22"/>
                  </a:lnTo>
                  <a:lnTo>
                    <a:pt x="103" y="12"/>
                  </a:lnTo>
                  <a:lnTo>
                    <a:pt x="92" y="9"/>
                  </a:lnTo>
                  <a:lnTo>
                    <a:pt x="78" y="7"/>
                  </a:lnTo>
                  <a:lnTo>
                    <a:pt x="64" y="4"/>
                  </a:lnTo>
                  <a:lnTo>
                    <a:pt x="51" y="2"/>
                  </a:lnTo>
                  <a:lnTo>
                    <a:pt x="37" y="0"/>
                  </a:lnTo>
                  <a:lnTo>
                    <a:pt x="24" y="0"/>
                  </a:lnTo>
                  <a:lnTo>
                    <a:pt x="13" y="2"/>
                  </a:lnTo>
                  <a:lnTo>
                    <a:pt x="4" y="4"/>
                  </a:lnTo>
                  <a:lnTo>
                    <a:pt x="9" y="9"/>
                  </a:lnTo>
                  <a:lnTo>
                    <a:pt x="4" y="4"/>
                  </a:lnTo>
                  <a:lnTo>
                    <a:pt x="1" y="7"/>
                  </a:lnTo>
                  <a:lnTo>
                    <a:pt x="0" y="10"/>
                  </a:lnTo>
                  <a:lnTo>
                    <a:pt x="3" y="12"/>
                  </a:lnTo>
                  <a:lnTo>
                    <a:pt x="6" y="14"/>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40" name="Freeform 472"/>
            <p:cNvSpPr>
              <a:spLocks/>
            </p:cNvSpPr>
            <p:nvPr/>
          </p:nvSpPr>
          <p:spPr bwMode="auto">
            <a:xfrm>
              <a:off x="2412" y="3861"/>
              <a:ext cx="14" cy="8"/>
            </a:xfrm>
            <a:custGeom>
              <a:avLst/>
              <a:gdLst>
                <a:gd name="T0" fmla="*/ 6 w 41"/>
                <a:gd name="T1" fmla="*/ 9 h 23"/>
                <a:gd name="T2" fmla="*/ 4 w 41"/>
                <a:gd name="T3" fmla="*/ 9 h 23"/>
                <a:gd name="T4" fmla="*/ 12 w 41"/>
                <a:gd name="T5" fmla="*/ 13 h 23"/>
                <a:gd name="T6" fmla="*/ 21 w 41"/>
                <a:gd name="T7" fmla="*/ 17 h 23"/>
                <a:gd name="T8" fmla="*/ 30 w 41"/>
                <a:gd name="T9" fmla="*/ 21 h 23"/>
                <a:gd name="T10" fmla="*/ 32 w 41"/>
                <a:gd name="T11" fmla="*/ 23 h 23"/>
                <a:gd name="T12" fmla="*/ 41 w 41"/>
                <a:gd name="T13" fmla="*/ 23 h 23"/>
                <a:gd name="T14" fmla="*/ 35 w 41"/>
                <a:gd name="T15" fmla="*/ 14 h 23"/>
                <a:gd name="T16" fmla="*/ 25 w 41"/>
                <a:gd name="T17" fmla="*/ 8 h 23"/>
                <a:gd name="T18" fmla="*/ 14 w 41"/>
                <a:gd name="T19" fmla="*/ 4 h 23"/>
                <a:gd name="T20" fmla="*/ 6 w 41"/>
                <a:gd name="T21" fmla="*/ 0 h 23"/>
                <a:gd name="T22" fmla="*/ 4 w 41"/>
                <a:gd name="T23" fmla="*/ 0 h 23"/>
                <a:gd name="T24" fmla="*/ 6 w 41"/>
                <a:gd name="T25" fmla="*/ 0 h 23"/>
                <a:gd name="T26" fmla="*/ 2 w 41"/>
                <a:gd name="T27" fmla="*/ 1 h 23"/>
                <a:gd name="T28" fmla="*/ 0 w 41"/>
                <a:gd name="T29" fmla="*/ 4 h 23"/>
                <a:gd name="T30" fmla="*/ 1 w 41"/>
                <a:gd name="T31" fmla="*/ 7 h 23"/>
                <a:gd name="T32" fmla="*/ 4 w 41"/>
                <a:gd name="T33" fmla="*/ 9 h 23"/>
                <a:gd name="T34" fmla="*/ 6 w 41"/>
                <a:gd name="T35"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 h="23">
                  <a:moveTo>
                    <a:pt x="6" y="9"/>
                  </a:moveTo>
                  <a:lnTo>
                    <a:pt x="4" y="9"/>
                  </a:lnTo>
                  <a:lnTo>
                    <a:pt x="12" y="13"/>
                  </a:lnTo>
                  <a:lnTo>
                    <a:pt x="21" y="17"/>
                  </a:lnTo>
                  <a:lnTo>
                    <a:pt x="30" y="21"/>
                  </a:lnTo>
                  <a:lnTo>
                    <a:pt x="32" y="23"/>
                  </a:lnTo>
                  <a:lnTo>
                    <a:pt x="41" y="23"/>
                  </a:lnTo>
                  <a:lnTo>
                    <a:pt x="35" y="14"/>
                  </a:lnTo>
                  <a:lnTo>
                    <a:pt x="25" y="8"/>
                  </a:lnTo>
                  <a:lnTo>
                    <a:pt x="14" y="4"/>
                  </a:lnTo>
                  <a:lnTo>
                    <a:pt x="6" y="0"/>
                  </a:lnTo>
                  <a:lnTo>
                    <a:pt x="4" y="0"/>
                  </a:lnTo>
                  <a:lnTo>
                    <a:pt x="6" y="0"/>
                  </a:lnTo>
                  <a:lnTo>
                    <a:pt x="2" y="1"/>
                  </a:lnTo>
                  <a:lnTo>
                    <a:pt x="0" y="4"/>
                  </a:lnTo>
                  <a:lnTo>
                    <a:pt x="1" y="7"/>
                  </a:lnTo>
                  <a:lnTo>
                    <a:pt x="4" y="9"/>
                  </a:lnTo>
                  <a:lnTo>
                    <a:pt x="6"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41" name="Freeform 473"/>
            <p:cNvSpPr>
              <a:spLocks/>
            </p:cNvSpPr>
            <p:nvPr/>
          </p:nvSpPr>
          <p:spPr bwMode="auto">
            <a:xfrm>
              <a:off x="2398" y="3861"/>
              <a:ext cx="16" cy="5"/>
            </a:xfrm>
            <a:custGeom>
              <a:avLst/>
              <a:gdLst>
                <a:gd name="T0" fmla="*/ 5 w 47"/>
                <a:gd name="T1" fmla="*/ 12 h 14"/>
                <a:gd name="T2" fmla="*/ 5 w 47"/>
                <a:gd name="T3" fmla="*/ 12 h 14"/>
                <a:gd name="T4" fmla="*/ 10 w 47"/>
                <a:gd name="T5" fmla="*/ 12 h 14"/>
                <a:gd name="T6" fmla="*/ 16 w 47"/>
                <a:gd name="T7" fmla="*/ 13 h 14"/>
                <a:gd name="T8" fmla="*/ 21 w 47"/>
                <a:gd name="T9" fmla="*/ 14 h 14"/>
                <a:gd name="T10" fmla="*/ 25 w 47"/>
                <a:gd name="T11" fmla="*/ 14 h 14"/>
                <a:gd name="T12" fmla="*/ 30 w 47"/>
                <a:gd name="T13" fmla="*/ 14 h 14"/>
                <a:gd name="T14" fmla="*/ 34 w 47"/>
                <a:gd name="T15" fmla="*/ 13 h 14"/>
                <a:gd name="T16" fmla="*/ 41 w 47"/>
                <a:gd name="T17" fmla="*/ 12 h 14"/>
                <a:gd name="T18" fmla="*/ 47 w 47"/>
                <a:gd name="T19" fmla="*/ 9 h 14"/>
                <a:gd name="T20" fmla="*/ 45 w 47"/>
                <a:gd name="T21" fmla="*/ 0 h 14"/>
                <a:gd name="T22" fmla="*/ 39 w 47"/>
                <a:gd name="T23" fmla="*/ 2 h 14"/>
                <a:gd name="T24" fmla="*/ 34 w 47"/>
                <a:gd name="T25" fmla="*/ 4 h 14"/>
                <a:gd name="T26" fmla="*/ 30 w 47"/>
                <a:gd name="T27" fmla="*/ 2 h 14"/>
                <a:gd name="T28" fmla="*/ 25 w 47"/>
                <a:gd name="T29" fmla="*/ 2 h 14"/>
                <a:gd name="T30" fmla="*/ 21 w 47"/>
                <a:gd name="T31" fmla="*/ 2 h 14"/>
                <a:gd name="T32" fmla="*/ 16 w 47"/>
                <a:gd name="T33" fmla="*/ 4 h 14"/>
                <a:gd name="T34" fmla="*/ 10 w 47"/>
                <a:gd name="T35" fmla="*/ 2 h 14"/>
                <a:gd name="T36" fmla="*/ 5 w 47"/>
                <a:gd name="T37" fmla="*/ 2 h 14"/>
                <a:gd name="T38" fmla="*/ 5 w 47"/>
                <a:gd name="T39" fmla="*/ 2 h 14"/>
                <a:gd name="T40" fmla="*/ 5 w 47"/>
                <a:gd name="T41" fmla="*/ 2 h 14"/>
                <a:gd name="T42" fmla="*/ 1 w 47"/>
                <a:gd name="T43" fmla="*/ 4 h 14"/>
                <a:gd name="T44" fmla="*/ 0 w 47"/>
                <a:gd name="T45" fmla="*/ 7 h 14"/>
                <a:gd name="T46" fmla="*/ 1 w 47"/>
                <a:gd name="T47" fmla="*/ 10 h 14"/>
                <a:gd name="T48" fmla="*/ 5 w 47"/>
                <a:gd name="T49"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7" h="14">
                  <a:moveTo>
                    <a:pt x="5" y="12"/>
                  </a:moveTo>
                  <a:lnTo>
                    <a:pt x="5" y="12"/>
                  </a:lnTo>
                  <a:lnTo>
                    <a:pt x="10" y="12"/>
                  </a:lnTo>
                  <a:lnTo>
                    <a:pt x="16" y="13"/>
                  </a:lnTo>
                  <a:lnTo>
                    <a:pt x="21" y="14"/>
                  </a:lnTo>
                  <a:lnTo>
                    <a:pt x="25" y="14"/>
                  </a:lnTo>
                  <a:lnTo>
                    <a:pt x="30" y="14"/>
                  </a:lnTo>
                  <a:lnTo>
                    <a:pt x="34" y="13"/>
                  </a:lnTo>
                  <a:lnTo>
                    <a:pt x="41" y="12"/>
                  </a:lnTo>
                  <a:lnTo>
                    <a:pt x="47" y="9"/>
                  </a:lnTo>
                  <a:lnTo>
                    <a:pt x="45" y="0"/>
                  </a:lnTo>
                  <a:lnTo>
                    <a:pt x="39" y="2"/>
                  </a:lnTo>
                  <a:lnTo>
                    <a:pt x="34" y="4"/>
                  </a:lnTo>
                  <a:lnTo>
                    <a:pt x="30" y="2"/>
                  </a:lnTo>
                  <a:lnTo>
                    <a:pt x="25" y="2"/>
                  </a:lnTo>
                  <a:lnTo>
                    <a:pt x="21" y="2"/>
                  </a:lnTo>
                  <a:lnTo>
                    <a:pt x="16" y="4"/>
                  </a:lnTo>
                  <a:lnTo>
                    <a:pt x="10" y="2"/>
                  </a:lnTo>
                  <a:lnTo>
                    <a:pt x="5" y="2"/>
                  </a:lnTo>
                  <a:lnTo>
                    <a:pt x="5" y="2"/>
                  </a:lnTo>
                  <a:lnTo>
                    <a:pt x="5" y="2"/>
                  </a:lnTo>
                  <a:lnTo>
                    <a:pt x="1" y="4"/>
                  </a:lnTo>
                  <a:lnTo>
                    <a:pt x="0" y="7"/>
                  </a:lnTo>
                  <a:lnTo>
                    <a:pt x="1" y="10"/>
                  </a:lnTo>
                  <a:lnTo>
                    <a:pt x="5"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42" name="Freeform 474"/>
            <p:cNvSpPr>
              <a:spLocks/>
            </p:cNvSpPr>
            <p:nvPr/>
          </p:nvSpPr>
          <p:spPr bwMode="auto">
            <a:xfrm>
              <a:off x="2382" y="3858"/>
              <a:ext cx="18" cy="7"/>
            </a:xfrm>
            <a:custGeom>
              <a:avLst/>
              <a:gdLst>
                <a:gd name="T0" fmla="*/ 4 w 54"/>
                <a:gd name="T1" fmla="*/ 9 h 22"/>
                <a:gd name="T2" fmla="*/ 4 w 54"/>
                <a:gd name="T3" fmla="*/ 9 h 22"/>
                <a:gd name="T4" fmla="*/ 8 w 54"/>
                <a:gd name="T5" fmla="*/ 10 h 22"/>
                <a:gd name="T6" fmla="*/ 15 w 54"/>
                <a:gd name="T7" fmla="*/ 11 h 22"/>
                <a:gd name="T8" fmla="*/ 19 w 54"/>
                <a:gd name="T9" fmla="*/ 12 h 22"/>
                <a:gd name="T10" fmla="*/ 26 w 54"/>
                <a:gd name="T11" fmla="*/ 15 h 22"/>
                <a:gd name="T12" fmla="*/ 33 w 54"/>
                <a:gd name="T13" fmla="*/ 17 h 22"/>
                <a:gd name="T14" fmla="*/ 40 w 54"/>
                <a:gd name="T15" fmla="*/ 19 h 22"/>
                <a:gd name="T16" fmla="*/ 48 w 54"/>
                <a:gd name="T17" fmla="*/ 20 h 22"/>
                <a:gd name="T18" fmla="*/ 54 w 54"/>
                <a:gd name="T19" fmla="*/ 22 h 22"/>
                <a:gd name="T20" fmla="*/ 54 w 54"/>
                <a:gd name="T21" fmla="*/ 12 h 22"/>
                <a:gd name="T22" fmla="*/ 48 w 54"/>
                <a:gd name="T23" fmla="*/ 11 h 22"/>
                <a:gd name="T24" fmla="*/ 42 w 54"/>
                <a:gd name="T25" fmla="*/ 10 h 22"/>
                <a:gd name="T26" fmla="*/ 35 w 54"/>
                <a:gd name="T27" fmla="*/ 8 h 22"/>
                <a:gd name="T28" fmla="*/ 28 w 54"/>
                <a:gd name="T29" fmla="*/ 6 h 22"/>
                <a:gd name="T30" fmla="*/ 21 w 54"/>
                <a:gd name="T31" fmla="*/ 3 h 22"/>
                <a:gd name="T32" fmla="*/ 15 w 54"/>
                <a:gd name="T33" fmla="*/ 2 h 22"/>
                <a:gd name="T34" fmla="*/ 10 w 54"/>
                <a:gd name="T35" fmla="*/ 1 h 22"/>
                <a:gd name="T36" fmla="*/ 4 w 54"/>
                <a:gd name="T37" fmla="*/ 0 h 22"/>
                <a:gd name="T38" fmla="*/ 4 w 54"/>
                <a:gd name="T39" fmla="*/ 0 h 22"/>
                <a:gd name="T40" fmla="*/ 4 w 54"/>
                <a:gd name="T41" fmla="*/ 0 h 22"/>
                <a:gd name="T42" fmla="*/ 1 w 54"/>
                <a:gd name="T43" fmla="*/ 1 h 22"/>
                <a:gd name="T44" fmla="*/ 0 w 54"/>
                <a:gd name="T45" fmla="*/ 4 h 22"/>
                <a:gd name="T46" fmla="*/ 1 w 54"/>
                <a:gd name="T47" fmla="*/ 8 h 22"/>
                <a:gd name="T48" fmla="*/ 4 w 54"/>
                <a:gd name="T49"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4" h="22">
                  <a:moveTo>
                    <a:pt x="4" y="9"/>
                  </a:moveTo>
                  <a:lnTo>
                    <a:pt x="4" y="9"/>
                  </a:lnTo>
                  <a:lnTo>
                    <a:pt x="8" y="10"/>
                  </a:lnTo>
                  <a:lnTo>
                    <a:pt x="15" y="11"/>
                  </a:lnTo>
                  <a:lnTo>
                    <a:pt x="19" y="12"/>
                  </a:lnTo>
                  <a:lnTo>
                    <a:pt x="26" y="15"/>
                  </a:lnTo>
                  <a:lnTo>
                    <a:pt x="33" y="17"/>
                  </a:lnTo>
                  <a:lnTo>
                    <a:pt x="40" y="19"/>
                  </a:lnTo>
                  <a:lnTo>
                    <a:pt x="48" y="20"/>
                  </a:lnTo>
                  <a:lnTo>
                    <a:pt x="54" y="22"/>
                  </a:lnTo>
                  <a:lnTo>
                    <a:pt x="54" y="12"/>
                  </a:lnTo>
                  <a:lnTo>
                    <a:pt x="48" y="11"/>
                  </a:lnTo>
                  <a:lnTo>
                    <a:pt x="42" y="10"/>
                  </a:lnTo>
                  <a:lnTo>
                    <a:pt x="35" y="8"/>
                  </a:lnTo>
                  <a:lnTo>
                    <a:pt x="28" y="6"/>
                  </a:lnTo>
                  <a:lnTo>
                    <a:pt x="21" y="3"/>
                  </a:lnTo>
                  <a:lnTo>
                    <a:pt x="15" y="2"/>
                  </a:lnTo>
                  <a:lnTo>
                    <a:pt x="10" y="1"/>
                  </a:lnTo>
                  <a:lnTo>
                    <a:pt x="4" y="0"/>
                  </a:lnTo>
                  <a:lnTo>
                    <a:pt x="4" y="0"/>
                  </a:lnTo>
                  <a:lnTo>
                    <a:pt x="4" y="0"/>
                  </a:lnTo>
                  <a:lnTo>
                    <a:pt x="1" y="1"/>
                  </a:lnTo>
                  <a:lnTo>
                    <a:pt x="0" y="4"/>
                  </a:lnTo>
                  <a:lnTo>
                    <a:pt x="1" y="8"/>
                  </a:lnTo>
                  <a:lnTo>
                    <a:pt x="4"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43" name="Freeform 475"/>
            <p:cNvSpPr>
              <a:spLocks/>
            </p:cNvSpPr>
            <p:nvPr/>
          </p:nvSpPr>
          <p:spPr bwMode="auto">
            <a:xfrm>
              <a:off x="2375" y="3858"/>
              <a:ext cx="8" cy="5"/>
            </a:xfrm>
            <a:custGeom>
              <a:avLst/>
              <a:gdLst>
                <a:gd name="T0" fmla="*/ 0 w 24"/>
                <a:gd name="T1" fmla="*/ 16 h 16"/>
                <a:gd name="T2" fmla="*/ 0 w 24"/>
                <a:gd name="T3" fmla="*/ 16 h 16"/>
                <a:gd name="T4" fmla="*/ 7 w 24"/>
                <a:gd name="T5" fmla="*/ 14 h 16"/>
                <a:gd name="T6" fmla="*/ 15 w 24"/>
                <a:gd name="T7" fmla="*/ 12 h 16"/>
                <a:gd name="T8" fmla="*/ 21 w 24"/>
                <a:gd name="T9" fmla="*/ 10 h 16"/>
                <a:gd name="T10" fmla="*/ 24 w 24"/>
                <a:gd name="T11" fmla="*/ 9 h 16"/>
                <a:gd name="T12" fmla="*/ 24 w 24"/>
                <a:gd name="T13" fmla="*/ 0 h 16"/>
                <a:gd name="T14" fmla="*/ 19 w 24"/>
                <a:gd name="T15" fmla="*/ 1 h 16"/>
                <a:gd name="T16" fmla="*/ 13 w 24"/>
                <a:gd name="T17" fmla="*/ 3 h 16"/>
                <a:gd name="T18" fmla="*/ 7 w 24"/>
                <a:gd name="T19" fmla="*/ 4 h 16"/>
                <a:gd name="T20" fmla="*/ 0 w 24"/>
                <a:gd name="T21" fmla="*/ 4 h 16"/>
                <a:gd name="T22" fmla="*/ 0 w 24"/>
                <a:gd name="T23" fmla="*/ 4 h 16"/>
                <a:gd name="T24" fmla="*/ 0 w 24"/>
                <a:gd name="T25"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16">
                  <a:moveTo>
                    <a:pt x="0" y="16"/>
                  </a:moveTo>
                  <a:lnTo>
                    <a:pt x="0" y="16"/>
                  </a:lnTo>
                  <a:lnTo>
                    <a:pt x="7" y="14"/>
                  </a:lnTo>
                  <a:lnTo>
                    <a:pt x="15" y="12"/>
                  </a:lnTo>
                  <a:lnTo>
                    <a:pt x="21" y="10"/>
                  </a:lnTo>
                  <a:lnTo>
                    <a:pt x="24" y="9"/>
                  </a:lnTo>
                  <a:lnTo>
                    <a:pt x="24" y="0"/>
                  </a:lnTo>
                  <a:lnTo>
                    <a:pt x="19" y="1"/>
                  </a:lnTo>
                  <a:lnTo>
                    <a:pt x="13" y="3"/>
                  </a:lnTo>
                  <a:lnTo>
                    <a:pt x="7" y="4"/>
                  </a:lnTo>
                  <a:lnTo>
                    <a:pt x="0" y="4"/>
                  </a:lnTo>
                  <a:lnTo>
                    <a:pt x="0" y="4"/>
                  </a:lnTo>
                  <a:lnTo>
                    <a:pt x="0"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44" name="Freeform 476"/>
            <p:cNvSpPr>
              <a:spLocks/>
            </p:cNvSpPr>
            <p:nvPr/>
          </p:nvSpPr>
          <p:spPr bwMode="auto">
            <a:xfrm>
              <a:off x="2354" y="3855"/>
              <a:ext cx="21" cy="8"/>
            </a:xfrm>
            <a:custGeom>
              <a:avLst/>
              <a:gdLst>
                <a:gd name="T0" fmla="*/ 5 w 65"/>
                <a:gd name="T1" fmla="*/ 9 h 24"/>
                <a:gd name="T2" fmla="*/ 2 w 65"/>
                <a:gd name="T3" fmla="*/ 9 h 24"/>
                <a:gd name="T4" fmla="*/ 10 w 65"/>
                <a:gd name="T5" fmla="*/ 12 h 24"/>
                <a:gd name="T6" fmla="*/ 18 w 65"/>
                <a:gd name="T7" fmla="*/ 15 h 24"/>
                <a:gd name="T8" fmla="*/ 28 w 65"/>
                <a:gd name="T9" fmla="*/ 17 h 24"/>
                <a:gd name="T10" fmla="*/ 38 w 65"/>
                <a:gd name="T11" fmla="*/ 19 h 24"/>
                <a:gd name="T12" fmla="*/ 47 w 65"/>
                <a:gd name="T13" fmla="*/ 20 h 24"/>
                <a:gd name="T14" fmla="*/ 54 w 65"/>
                <a:gd name="T15" fmla="*/ 22 h 24"/>
                <a:gd name="T16" fmla="*/ 61 w 65"/>
                <a:gd name="T17" fmla="*/ 23 h 24"/>
                <a:gd name="T18" fmla="*/ 65 w 65"/>
                <a:gd name="T19" fmla="*/ 24 h 24"/>
                <a:gd name="T20" fmla="*/ 65 w 65"/>
                <a:gd name="T21" fmla="*/ 12 h 24"/>
                <a:gd name="T22" fmla="*/ 61 w 65"/>
                <a:gd name="T23" fmla="*/ 14 h 24"/>
                <a:gd name="T24" fmla="*/ 54 w 65"/>
                <a:gd name="T25" fmla="*/ 12 h 24"/>
                <a:gd name="T26" fmla="*/ 47 w 65"/>
                <a:gd name="T27" fmla="*/ 11 h 24"/>
                <a:gd name="T28" fmla="*/ 38 w 65"/>
                <a:gd name="T29" fmla="*/ 10 h 24"/>
                <a:gd name="T30" fmla="*/ 30 w 65"/>
                <a:gd name="T31" fmla="*/ 8 h 24"/>
                <a:gd name="T32" fmla="*/ 21 w 65"/>
                <a:gd name="T33" fmla="*/ 6 h 24"/>
                <a:gd name="T34" fmla="*/ 13 w 65"/>
                <a:gd name="T35" fmla="*/ 3 h 24"/>
                <a:gd name="T36" fmla="*/ 7 w 65"/>
                <a:gd name="T37" fmla="*/ 0 h 24"/>
                <a:gd name="T38" fmla="*/ 5 w 65"/>
                <a:gd name="T39" fmla="*/ 0 h 24"/>
                <a:gd name="T40" fmla="*/ 7 w 65"/>
                <a:gd name="T41" fmla="*/ 0 h 24"/>
                <a:gd name="T42" fmla="*/ 3 w 65"/>
                <a:gd name="T43" fmla="*/ 0 h 24"/>
                <a:gd name="T44" fmla="*/ 0 w 65"/>
                <a:gd name="T45" fmla="*/ 2 h 24"/>
                <a:gd name="T46" fmla="*/ 0 w 65"/>
                <a:gd name="T47" fmla="*/ 7 h 24"/>
                <a:gd name="T48" fmla="*/ 2 w 65"/>
                <a:gd name="T49" fmla="*/ 9 h 24"/>
                <a:gd name="T50" fmla="*/ 5 w 65"/>
                <a:gd name="T51"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5" h="24">
                  <a:moveTo>
                    <a:pt x="5" y="9"/>
                  </a:moveTo>
                  <a:lnTo>
                    <a:pt x="2" y="9"/>
                  </a:lnTo>
                  <a:lnTo>
                    <a:pt x="10" y="12"/>
                  </a:lnTo>
                  <a:lnTo>
                    <a:pt x="18" y="15"/>
                  </a:lnTo>
                  <a:lnTo>
                    <a:pt x="28" y="17"/>
                  </a:lnTo>
                  <a:lnTo>
                    <a:pt x="38" y="19"/>
                  </a:lnTo>
                  <a:lnTo>
                    <a:pt x="47" y="20"/>
                  </a:lnTo>
                  <a:lnTo>
                    <a:pt x="54" y="22"/>
                  </a:lnTo>
                  <a:lnTo>
                    <a:pt x="61" y="23"/>
                  </a:lnTo>
                  <a:lnTo>
                    <a:pt x="65" y="24"/>
                  </a:lnTo>
                  <a:lnTo>
                    <a:pt x="65" y="12"/>
                  </a:lnTo>
                  <a:lnTo>
                    <a:pt x="61" y="14"/>
                  </a:lnTo>
                  <a:lnTo>
                    <a:pt x="54" y="12"/>
                  </a:lnTo>
                  <a:lnTo>
                    <a:pt x="47" y="11"/>
                  </a:lnTo>
                  <a:lnTo>
                    <a:pt x="38" y="10"/>
                  </a:lnTo>
                  <a:lnTo>
                    <a:pt x="30" y="8"/>
                  </a:lnTo>
                  <a:lnTo>
                    <a:pt x="21" y="6"/>
                  </a:lnTo>
                  <a:lnTo>
                    <a:pt x="13" y="3"/>
                  </a:lnTo>
                  <a:lnTo>
                    <a:pt x="7" y="0"/>
                  </a:lnTo>
                  <a:lnTo>
                    <a:pt x="5" y="0"/>
                  </a:lnTo>
                  <a:lnTo>
                    <a:pt x="7" y="0"/>
                  </a:lnTo>
                  <a:lnTo>
                    <a:pt x="3" y="0"/>
                  </a:lnTo>
                  <a:lnTo>
                    <a:pt x="0" y="2"/>
                  </a:lnTo>
                  <a:lnTo>
                    <a:pt x="0" y="7"/>
                  </a:lnTo>
                  <a:lnTo>
                    <a:pt x="2" y="9"/>
                  </a:lnTo>
                  <a:lnTo>
                    <a:pt x="5"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45" name="Freeform 477"/>
            <p:cNvSpPr>
              <a:spLocks/>
            </p:cNvSpPr>
            <p:nvPr/>
          </p:nvSpPr>
          <p:spPr bwMode="auto">
            <a:xfrm>
              <a:off x="2348" y="3855"/>
              <a:ext cx="7" cy="5"/>
            </a:xfrm>
            <a:custGeom>
              <a:avLst/>
              <a:gdLst>
                <a:gd name="T0" fmla="*/ 2 w 21"/>
                <a:gd name="T1" fmla="*/ 14 h 14"/>
                <a:gd name="T2" fmla="*/ 6 w 21"/>
                <a:gd name="T3" fmla="*/ 14 h 14"/>
                <a:gd name="T4" fmla="*/ 7 w 21"/>
                <a:gd name="T5" fmla="*/ 14 h 14"/>
                <a:gd name="T6" fmla="*/ 11 w 21"/>
                <a:gd name="T7" fmla="*/ 11 h 14"/>
                <a:gd name="T8" fmla="*/ 16 w 21"/>
                <a:gd name="T9" fmla="*/ 10 h 14"/>
                <a:gd name="T10" fmla="*/ 21 w 21"/>
                <a:gd name="T11" fmla="*/ 9 h 14"/>
                <a:gd name="T12" fmla="*/ 21 w 21"/>
                <a:gd name="T13" fmla="*/ 0 h 14"/>
                <a:gd name="T14" fmla="*/ 14 w 21"/>
                <a:gd name="T15" fmla="*/ 1 h 14"/>
                <a:gd name="T16" fmla="*/ 9 w 21"/>
                <a:gd name="T17" fmla="*/ 2 h 14"/>
                <a:gd name="T18" fmla="*/ 5 w 21"/>
                <a:gd name="T19" fmla="*/ 4 h 14"/>
                <a:gd name="T20" fmla="*/ 3 w 21"/>
                <a:gd name="T21" fmla="*/ 4 h 14"/>
                <a:gd name="T22" fmla="*/ 7 w 21"/>
                <a:gd name="T23" fmla="*/ 4 h 14"/>
                <a:gd name="T24" fmla="*/ 3 w 21"/>
                <a:gd name="T25" fmla="*/ 4 h 14"/>
                <a:gd name="T26" fmla="*/ 1 w 21"/>
                <a:gd name="T27" fmla="*/ 7 h 14"/>
                <a:gd name="T28" fmla="*/ 0 w 21"/>
                <a:gd name="T29" fmla="*/ 10 h 14"/>
                <a:gd name="T30" fmla="*/ 2 w 21"/>
                <a:gd name="T31" fmla="*/ 12 h 14"/>
                <a:gd name="T32" fmla="*/ 6 w 21"/>
                <a:gd name="T33" fmla="*/ 14 h 14"/>
                <a:gd name="T34" fmla="*/ 2 w 21"/>
                <a:gd name="T35"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14">
                  <a:moveTo>
                    <a:pt x="2" y="14"/>
                  </a:moveTo>
                  <a:lnTo>
                    <a:pt x="6" y="14"/>
                  </a:lnTo>
                  <a:lnTo>
                    <a:pt x="7" y="14"/>
                  </a:lnTo>
                  <a:lnTo>
                    <a:pt x="11" y="11"/>
                  </a:lnTo>
                  <a:lnTo>
                    <a:pt x="16" y="10"/>
                  </a:lnTo>
                  <a:lnTo>
                    <a:pt x="21" y="9"/>
                  </a:lnTo>
                  <a:lnTo>
                    <a:pt x="21" y="0"/>
                  </a:lnTo>
                  <a:lnTo>
                    <a:pt x="14" y="1"/>
                  </a:lnTo>
                  <a:lnTo>
                    <a:pt x="9" y="2"/>
                  </a:lnTo>
                  <a:lnTo>
                    <a:pt x="5" y="4"/>
                  </a:lnTo>
                  <a:lnTo>
                    <a:pt x="3" y="4"/>
                  </a:lnTo>
                  <a:lnTo>
                    <a:pt x="7" y="4"/>
                  </a:lnTo>
                  <a:lnTo>
                    <a:pt x="3" y="4"/>
                  </a:lnTo>
                  <a:lnTo>
                    <a:pt x="1" y="7"/>
                  </a:lnTo>
                  <a:lnTo>
                    <a:pt x="0" y="10"/>
                  </a:lnTo>
                  <a:lnTo>
                    <a:pt x="2" y="12"/>
                  </a:lnTo>
                  <a:lnTo>
                    <a:pt x="6" y="14"/>
                  </a:lnTo>
                  <a:lnTo>
                    <a:pt x="2"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46" name="Freeform 478"/>
            <p:cNvSpPr>
              <a:spLocks/>
            </p:cNvSpPr>
            <p:nvPr/>
          </p:nvSpPr>
          <p:spPr bwMode="auto">
            <a:xfrm>
              <a:off x="2342" y="3853"/>
              <a:ext cx="9" cy="7"/>
            </a:xfrm>
            <a:custGeom>
              <a:avLst/>
              <a:gdLst>
                <a:gd name="T0" fmla="*/ 9 w 25"/>
                <a:gd name="T1" fmla="*/ 4 h 21"/>
                <a:gd name="T2" fmla="*/ 2 w 25"/>
                <a:gd name="T3" fmla="*/ 9 h 21"/>
                <a:gd name="T4" fmla="*/ 20 w 25"/>
                <a:gd name="T5" fmla="*/ 21 h 21"/>
                <a:gd name="T6" fmla="*/ 25 w 25"/>
                <a:gd name="T7" fmla="*/ 11 h 21"/>
                <a:gd name="T8" fmla="*/ 7 w 25"/>
                <a:gd name="T9" fmla="*/ 0 h 21"/>
                <a:gd name="T10" fmla="*/ 0 w 25"/>
                <a:gd name="T11" fmla="*/ 4 h 21"/>
                <a:gd name="T12" fmla="*/ 7 w 25"/>
                <a:gd name="T13" fmla="*/ 0 h 21"/>
                <a:gd name="T14" fmla="*/ 3 w 25"/>
                <a:gd name="T15" fmla="*/ 0 h 21"/>
                <a:gd name="T16" fmla="*/ 0 w 25"/>
                <a:gd name="T17" fmla="*/ 2 h 21"/>
                <a:gd name="T18" fmla="*/ 0 w 25"/>
                <a:gd name="T19" fmla="*/ 7 h 21"/>
                <a:gd name="T20" fmla="*/ 2 w 25"/>
                <a:gd name="T21" fmla="*/ 9 h 21"/>
                <a:gd name="T22" fmla="*/ 9 w 25"/>
                <a:gd name="T23" fmla="*/ 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21">
                  <a:moveTo>
                    <a:pt x="9" y="4"/>
                  </a:moveTo>
                  <a:lnTo>
                    <a:pt x="2" y="9"/>
                  </a:lnTo>
                  <a:lnTo>
                    <a:pt x="20" y="21"/>
                  </a:lnTo>
                  <a:lnTo>
                    <a:pt x="25" y="11"/>
                  </a:lnTo>
                  <a:lnTo>
                    <a:pt x="7" y="0"/>
                  </a:lnTo>
                  <a:lnTo>
                    <a:pt x="0" y="4"/>
                  </a:lnTo>
                  <a:lnTo>
                    <a:pt x="7" y="0"/>
                  </a:lnTo>
                  <a:lnTo>
                    <a:pt x="3" y="0"/>
                  </a:lnTo>
                  <a:lnTo>
                    <a:pt x="0" y="2"/>
                  </a:lnTo>
                  <a:lnTo>
                    <a:pt x="0" y="7"/>
                  </a:lnTo>
                  <a:lnTo>
                    <a:pt x="2" y="9"/>
                  </a:lnTo>
                  <a:lnTo>
                    <a:pt x="9"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47" name="Freeform 479"/>
            <p:cNvSpPr>
              <a:spLocks/>
            </p:cNvSpPr>
            <p:nvPr/>
          </p:nvSpPr>
          <p:spPr bwMode="auto">
            <a:xfrm>
              <a:off x="2342" y="3854"/>
              <a:ext cx="3" cy="7"/>
            </a:xfrm>
            <a:custGeom>
              <a:avLst/>
              <a:gdLst>
                <a:gd name="T0" fmla="*/ 1 w 10"/>
                <a:gd name="T1" fmla="*/ 20 h 21"/>
                <a:gd name="T2" fmla="*/ 9 w 10"/>
                <a:gd name="T3" fmla="*/ 17 h 21"/>
                <a:gd name="T4" fmla="*/ 10 w 10"/>
                <a:gd name="T5" fmla="*/ 0 h 21"/>
                <a:gd name="T6" fmla="*/ 1 w 10"/>
                <a:gd name="T7" fmla="*/ 0 h 21"/>
                <a:gd name="T8" fmla="*/ 0 w 10"/>
                <a:gd name="T9" fmla="*/ 17 h 21"/>
                <a:gd name="T10" fmla="*/ 8 w 10"/>
                <a:gd name="T11" fmla="*/ 13 h 21"/>
                <a:gd name="T12" fmla="*/ 0 w 10"/>
                <a:gd name="T13" fmla="*/ 17 h 21"/>
                <a:gd name="T14" fmla="*/ 1 w 10"/>
                <a:gd name="T15" fmla="*/ 20 h 21"/>
                <a:gd name="T16" fmla="*/ 4 w 10"/>
                <a:gd name="T17" fmla="*/ 21 h 21"/>
                <a:gd name="T18" fmla="*/ 8 w 10"/>
                <a:gd name="T19" fmla="*/ 20 h 21"/>
                <a:gd name="T20" fmla="*/ 9 w 10"/>
                <a:gd name="T21" fmla="*/ 17 h 21"/>
                <a:gd name="T22" fmla="*/ 1 w 10"/>
                <a:gd name="T23"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1">
                  <a:moveTo>
                    <a:pt x="1" y="20"/>
                  </a:moveTo>
                  <a:lnTo>
                    <a:pt x="9" y="17"/>
                  </a:lnTo>
                  <a:lnTo>
                    <a:pt x="10" y="0"/>
                  </a:lnTo>
                  <a:lnTo>
                    <a:pt x="1" y="0"/>
                  </a:lnTo>
                  <a:lnTo>
                    <a:pt x="0" y="17"/>
                  </a:lnTo>
                  <a:lnTo>
                    <a:pt x="8" y="13"/>
                  </a:lnTo>
                  <a:lnTo>
                    <a:pt x="0" y="17"/>
                  </a:lnTo>
                  <a:lnTo>
                    <a:pt x="1" y="20"/>
                  </a:lnTo>
                  <a:lnTo>
                    <a:pt x="4" y="21"/>
                  </a:lnTo>
                  <a:lnTo>
                    <a:pt x="8" y="20"/>
                  </a:lnTo>
                  <a:lnTo>
                    <a:pt x="9" y="17"/>
                  </a:lnTo>
                  <a:lnTo>
                    <a:pt x="1" y="2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48" name="Freeform 480"/>
            <p:cNvSpPr>
              <a:spLocks/>
            </p:cNvSpPr>
            <p:nvPr/>
          </p:nvSpPr>
          <p:spPr bwMode="auto">
            <a:xfrm>
              <a:off x="2338" y="3855"/>
              <a:ext cx="7" cy="6"/>
            </a:xfrm>
            <a:custGeom>
              <a:avLst/>
              <a:gdLst>
                <a:gd name="T0" fmla="*/ 4 w 19"/>
                <a:gd name="T1" fmla="*/ 9 h 16"/>
                <a:gd name="T2" fmla="*/ 1 w 19"/>
                <a:gd name="T3" fmla="*/ 8 h 16"/>
                <a:gd name="T4" fmla="*/ 12 w 19"/>
                <a:gd name="T5" fmla="*/ 16 h 16"/>
                <a:gd name="T6" fmla="*/ 19 w 19"/>
                <a:gd name="T7" fmla="*/ 9 h 16"/>
                <a:gd name="T8" fmla="*/ 8 w 19"/>
                <a:gd name="T9" fmla="*/ 1 h 16"/>
                <a:gd name="T10" fmla="*/ 6 w 19"/>
                <a:gd name="T11" fmla="*/ 0 h 16"/>
                <a:gd name="T12" fmla="*/ 8 w 19"/>
                <a:gd name="T13" fmla="*/ 1 h 16"/>
                <a:gd name="T14" fmla="*/ 5 w 19"/>
                <a:gd name="T15" fmla="*/ 0 h 16"/>
                <a:gd name="T16" fmla="*/ 1 w 19"/>
                <a:gd name="T17" fmla="*/ 1 h 16"/>
                <a:gd name="T18" fmla="*/ 0 w 19"/>
                <a:gd name="T19" fmla="*/ 5 h 16"/>
                <a:gd name="T20" fmla="*/ 1 w 19"/>
                <a:gd name="T21" fmla="*/ 8 h 16"/>
                <a:gd name="T22" fmla="*/ 4 w 19"/>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6">
                  <a:moveTo>
                    <a:pt x="4" y="9"/>
                  </a:moveTo>
                  <a:lnTo>
                    <a:pt x="1" y="8"/>
                  </a:lnTo>
                  <a:lnTo>
                    <a:pt x="12" y="16"/>
                  </a:lnTo>
                  <a:lnTo>
                    <a:pt x="19" y="9"/>
                  </a:lnTo>
                  <a:lnTo>
                    <a:pt x="8" y="1"/>
                  </a:lnTo>
                  <a:lnTo>
                    <a:pt x="6" y="0"/>
                  </a:lnTo>
                  <a:lnTo>
                    <a:pt x="8" y="1"/>
                  </a:lnTo>
                  <a:lnTo>
                    <a:pt x="5" y="0"/>
                  </a:lnTo>
                  <a:lnTo>
                    <a:pt x="1" y="1"/>
                  </a:lnTo>
                  <a:lnTo>
                    <a:pt x="0" y="5"/>
                  </a:lnTo>
                  <a:lnTo>
                    <a:pt x="1" y="8"/>
                  </a:lnTo>
                  <a:lnTo>
                    <a:pt x="4"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49" name="Freeform 481"/>
            <p:cNvSpPr>
              <a:spLocks/>
            </p:cNvSpPr>
            <p:nvPr/>
          </p:nvSpPr>
          <p:spPr bwMode="auto">
            <a:xfrm>
              <a:off x="2331" y="3854"/>
              <a:ext cx="9" cy="4"/>
            </a:xfrm>
            <a:custGeom>
              <a:avLst/>
              <a:gdLst>
                <a:gd name="T0" fmla="*/ 1 w 27"/>
                <a:gd name="T1" fmla="*/ 7 h 14"/>
                <a:gd name="T2" fmla="*/ 3 w 27"/>
                <a:gd name="T3" fmla="*/ 10 h 14"/>
                <a:gd name="T4" fmla="*/ 25 w 27"/>
                <a:gd name="T5" fmla="*/ 14 h 14"/>
                <a:gd name="T6" fmla="*/ 27 w 27"/>
                <a:gd name="T7" fmla="*/ 5 h 14"/>
                <a:gd name="T8" fmla="*/ 5 w 27"/>
                <a:gd name="T9" fmla="*/ 0 h 14"/>
                <a:gd name="T10" fmla="*/ 8 w 27"/>
                <a:gd name="T11" fmla="*/ 3 h 14"/>
                <a:gd name="T12" fmla="*/ 5 w 27"/>
                <a:gd name="T13" fmla="*/ 0 h 14"/>
                <a:gd name="T14" fmla="*/ 2 w 27"/>
                <a:gd name="T15" fmla="*/ 1 h 14"/>
                <a:gd name="T16" fmla="*/ 0 w 27"/>
                <a:gd name="T17" fmla="*/ 4 h 14"/>
                <a:gd name="T18" fmla="*/ 1 w 27"/>
                <a:gd name="T19" fmla="*/ 7 h 14"/>
                <a:gd name="T20" fmla="*/ 3 w 27"/>
                <a:gd name="T21" fmla="*/ 10 h 14"/>
                <a:gd name="T22" fmla="*/ 1 w 27"/>
                <a:gd name="T23"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 h="14">
                  <a:moveTo>
                    <a:pt x="1" y="7"/>
                  </a:moveTo>
                  <a:lnTo>
                    <a:pt x="3" y="10"/>
                  </a:lnTo>
                  <a:lnTo>
                    <a:pt x="25" y="14"/>
                  </a:lnTo>
                  <a:lnTo>
                    <a:pt x="27" y="5"/>
                  </a:lnTo>
                  <a:lnTo>
                    <a:pt x="5" y="0"/>
                  </a:lnTo>
                  <a:lnTo>
                    <a:pt x="8" y="3"/>
                  </a:lnTo>
                  <a:lnTo>
                    <a:pt x="5" y="0"/>
                  </a:lnTo>
                  <a:lnTo>
                    <a:pt x="2" y="1"/>
                  </a:lnTo>
                  <a:lnTo>
                    <a:pt x="0" y="4"/>
                  </a:lnTo>
                  <a:lnTo>
                    <a:pt x="1" y="7"/>
                  </a:lnTo>
                  <a:lnTo>
                    <a:pt x="3" y="10"/>
                  </a:lnTo>
                  <a:lnTo>
                    <a:pt x="1"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50" name="Freeform 482"/>
            <p:cNvSpPr>
              <a:spLocks/>
            </p:cNvSpPr>
            <p:nvPr/>
          </p:nvSpPr>
          <p:spPr bwMode="auto">
            <a:xfrm>
              <a:off x="2327" y="3848"/>
              <a:ext cx="7" cy="8"/>
            </a:xfrm>
            <a:custGeom>
              <a:avLst/>
              <a:gdLst>
                <a:gd name="T0" fmla="*/ 7 w 21"/>
                <a:gd name="T1" fmla="*/ 8 h 25"/>
                <a:gd name="T2" fmla="*/ 0 w 21"/>
                <a:gd name="T3" fmla="*/ 7 h 25"/>
                <a:gd name="T4" fmla="*/ 14 w 21"/>
                <a:gd name="T5" fmla="*/ 25 h 25"/>
                <a:gd name="T6" fmla="*/ 21 w 21"/>
                <a:gd name="T7" fmla="*/ 21 h 25"/>
                <a:gd name="T8" fmla="*/ 7 w 21"/>
                <a:gd name="T9" fmla="*/ 2 h 25"/>
                <a:gd name="T10" fmla="*/ 0 w 21"/>
                <a:gd name="T11" fmla="*/ 1 h 25"/>
                <a:gd name="T12" fmla="*/ 7 w 21"/>
                <a:gd name="T13" fmla="*/ 2 h 25"/>
                <a:gd name="T14" fmla="*/ 5 w 21"/>
                <a:gd name="T15" fmla="*/ 0 h 25"/>
                <a:gd name="T16" fmla="*/ 2 w 21"/>
                <a:gd name="T17" fmla="*/ 1 h 25"/>
                <a:gd name="T18" fmla="*/ 0 w 21"/>
                <a:gd name="T19" fmla="*/ 3 h 25"/>
                <a:gd name="T20" fmla="*/ 0 w 21"/>
                <a:gd name="T21" fmla="*/ 7 h 25"/>
                <a:gd name="T22" fmla="*/ 7 w 21"/>
                <a:gd name="T23"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25">
                  <a:moveTo>
                    <a:pt x="7" y="8"/>
                  </a:moveTo>
                  <a:lnTo>
                    <a:pt x="0" y="7"/>
                  </a:lnTo>
                  <a:lnTo>
                    <a:pt x="14" y="25"/>
                  </a:lnTo>
                  <a:lnTo>
                    <a:pt x="21" y="21"/>
                  </a:lnTo>
                  <a:lnTo>
                    <a:pt x="7" y="2"/>
                  </a:lnTo>
                  <a:lnTo>
                    <a:pt x="0" y="1"/>
                  </a:lnTo>
                  <a:lnTo>
                    <a:pt x="7" y="2"/>
                  </a:lnTo>
                  <a:lnTo>
                    <a:pt x="5" y="0"/>
                  </a:lnTo>
                  <a:lnTo>
                    <a:pt x="2" y="1"/>
                  </a:lnTo>
                  <a:lnTo>
                    <a:pt x="0" y="3"/>
                  </a:lnTo>
                  <a:lnTo>
                    <a:pt x="0" y="7"/>
                  </a:lnTo>
                  <a:lnTo>
                    <a:pt x="7"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51" name="Freeform 483"/>
            <p:cNvSpPr>
              <a:spLocks/>
            </p:cNvSpPr>
            <p:nvPr/>
          </p:nvSpPr>
          <p:spPr bwMode="auto">
            <a:xfrm>
              <a:off x="2320" y="3848"/>
              <a:ext cx="9" cy="8"/>
            </a:xfrm>
            <a:custGeom>
              <a:avLst/>
              <a:gdLst>
                <a:gd name="T0" fmla="*/ 1 w 28"/>
                <a:gd name="T1" fmla="*/ 23 h 24"/>
                <a:gd name="T2" fmla="*/ 8 w 28"/>
                <a:gd name="T3" fmla="*/ 23 h 24"/>
                <a:gd name="T4" fmla="*/ 28 w 28"/>
                <a:gd name="T5" fmla="*/ 7 h 24"/>
                <a:gd name="T6" fmla="*/ 21 w 28"/>
                <a:gd name="T7" fmla="*/ 0 h 24"/>
                <a:gd name="T8" fmla="*/ 1 w 28"/>
                <a:gd name="T9" fmla="*/ 16 h 24"/>
                <a:gd name="T10" fmla="*/ 8 w 28"/>
                <a:gd name="T11" fmla="*/ 16 h 24"/>
                <a:gd name="T12" fmla="*/ 1 w 28"/>
                <a:gd name="T13" fmla="*/ 16 h 24"/>
                <a:gd name="T14" fmla="*/ 0 w 28"/>
                <a:gd name="T15" fmla="*/ 20 h 24"/>
                <a:gd name="T16" fmla="*/ 1 w 28"/>
                <a:gd name="T17" fmla="*/ 23 h 24"/>
                <a:gd name="T18" fmla="*/ 5 w 28"/>
                <a:gd name="T19" fmla="*/ 24 h 24"/>
                <a:gd name="T20" fmla="*/ 8 w 28"/>
                <a:gd name="T21" fmla="*/ 23 h 24"/>
                <a:gd name="T22" fmla="*/ 1 w 28"/>
                <a:gd name="T23"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24">
                  <a:moveTo>
                    <a:pt x="1" y="23"/>
                  </a:moveTo>
                  <a:lnTo>
                    <a:pt x="8" y="23"/>
                  </a:lnTo>
                  <a:lnTo>
                    <a:pt x="28" y="7"/>
                  </a:lnTo>
                  <a:lnTo>
                    <a:pt x="21" y="0"/>
                  </a:lnTo>
                  <a:lnTo>
                    <a:pt x="1" y="16"/>
                  </a:lnTo>
                  <a:lnTo>
                    <a:pt x="8" y="16"/>
                  </a:lnTo>
                  <a:lnTo>
                    <a:pt x="1" y="16"/>
                  </a:lnTo>
                  <a:lnTo>
                    <a:pt x="0" y="20"/>
                  </a:lnTo>
                  <a:lnTo>
                    <a:pt x="1" y="23"/>
                  </a:lnTo>
                  <a:lnTo>
                    <a:pt x="5" y="24"/>
                  </a:lnTo>
                  <a:lnTo>
                    <a:pt x="8" y="23"/>
                  </a:lnTo>
                  <a:lnTo>
                    <a:pt x="1"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52" name="Freeform 484"/>
            <p:cNvSpPr>
              <a:spLocks/>
            </p:cNvSpPr>
            <p:nvPr/>
          </p:nvSpPr>
          <p:spPr bwMode="auto">
            <a:xfrm>
              <a:off x="2317" y="3850"/>
              <a:ext cx="6" cy="6"/>
            </a:xfrm>
            <a:custGeom>
              <a:avLst/>
              <a:gdLst>
                <a:gd name="T0" fmla="*/ 5 w 17"/>
                <a:gd name="T1" fmla="*/ 9 h 17"/>
                <a:gd name="T2" fmla="*/ 1 w 17"/>
                <a:gd name="T3" fmla="*/ 8 h 17"/>
                <a:gd name="T4" fmla="*/ 10 w 17"/>
                <a:gd name="T5" fmla="*/ 17 h 17"/>
                <a:gd name="T6" fmla="*/ 17 w 17"/>
                <a:gd name="T7" fmla="*/ 10 h 17"/>
                <a:gd name="T8" fmla="*/ 8 w 17"/>
                <a:gd name="T9" fmla="*/ 1 h 17"/>
                <a:gd name="T10" fmla="*/ 5 w 17"/>
                <a:gd name="T11" fmla="*/ 0 h 17"/>
                <a:gd name="T12" fmla="*/ 8 w 17"/>
                <a:gd name="T13" fmla="*/ 1 h 17"/>
                <a:gd name="T14" fmla="*/ 5 w 17"/>
                <a:gd name="T15" fmla="*/ 0 h 17"/>
                <a:gd name="T16" fmla="*/ 1 w 17"/>
                <a:gd name="T17" fmla="*/ 1 h 17"/>
                <a:gd name="T18" fmla="*/ 0 w 17"/>
                <a:gd name="T19" fmla="*/ 4 h 17"/>
                <a:gd name="T20" fmla="*/ 1 w 17"/>
                <a:gd name="T21" fmla="*/ 8 h 17"/>
                <a:gd name="T22" fmla="*/ 5 w 17"/>
                <a:gd name="T23"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7">
                  <a:moveTo>
                    <a:pt x="5" y="9"/>
                  </a:moveTo>
                  <a:lnTo>
                    <a:pt x="1" y="8"/>
                  </a:lnTo>
                  <a:lnTo>
                    <a:pt x="10" y="17"/>
                  </a:lnTo>
                  <a:lnTo>
                    <a:pt x="17" y="10"/>
                  </a:lnTo>
                  <a:lnTo>
                    <a:pt x="8" y="1"/>
                  </a:lnTo>
                  <a:lnTo>
                    <a:pt x="5" y="0"/>
                  </a:lnTo>
                  <a:lnTo>
                    <a:pt x="8" y="1"/>
                  </a:lnTo>
                  <a:lnTo>
                    <a:pt x="5" y="0"/>
                  </a:lnTo>
                  <a:lnTo>
                    <a:pt x="1" y="1"/>
                  </a:lnTo>
                  <a:lnTo>
                    <a:pt x="0" y="4"/>
                  </a:lnTo>
                  <a:lnTo>
                    <a:pt x="1" y="8"/>
                  </a:lnTo>
                  <a:lnTo>
                    <a:pt x="5"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53" name="Freeform 485"/>
            <p:cNvSpPr>
              <a:spLocks/>
            </p:cNvSpPr>
            <p:nvPr/>
          </p:nvSpPr>
          <p:spPr bwMode="auto">
            <a:xfrm>
              <a:off x="2309" y="3850"/>
              <a:ext cx="10" cy="5"/>
            </a:xfrm>
            <a:custGeom>
              <a:avLst/>
              <a:gdLst>
                <a:gd name="T0" fmla="*/ 1 w 29"/>
                <a:gd name="T1" fmla="*/ 12 h 14"/>
                <a:gd name="T2" fmla="*/ 5 w 29"/>
                <a:gd name="T3" fmla="*/ 14 h 14"/>
                <a:gd name="T4" fmla="*/ 29 w 29"/>
                <a:gd name="T5" fmla="*/ 9 h 14"/>
                <a:gd name="T6" fmla="*/ 29 w 29"/>
                <a:gd name="T7" fmla="*/ 0 h 14"/>
                <a:gd name="T8" fmla="*/ 5 w 29"/>
                <a:gd name="T9" fmla="*/ 4 h 14"/>
                <a:gd name="T10" fmla="*/ 8 w 29"/>
                <a:gd name="T11" fmla="*/ 6 h 14"/>
                <a:gd name="T12" fmla="*/ 5 w 29"/>
                <a:gd name="T13" fmla="*/ 4 h 14"/>
                <a:gd name="T14" fmla="*/ 1 w 29"/>
                <a:gd name="T15" fmla="*/ 6 h 14"/>
                <a:gd name="T16" fmla="*/ 0 w 29"/>
                <a:gd name="T17" fmla="*/ 9 h 14"/>
                <a:gd name="T18" fmla="*/ 1 w 29"/>
                <a:gd name="T19" fmla="*/ 12 h 14"/>
                <a:gd name="T20" fmla="*/ 5 w 29"/>
                <a:gd name="T21" fmla="*/ 14 h 14"/>
                <a:gd name="T22" fmla="*/ 1 w 29"/>
                <a:gd name="T23"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14">
                  <a:moveTo>
                    <a:pt x="1" y="12"/>
                  </a:moveTo>
                  <a:lnTo>
                    <a:pt x="5" y="14"/>
                  </a:lnTo>
                  <a:lnTo>
                    <a:pt x="29" y="9"/>
                  </a:lnTo>
                  <a:lnTo>
                    <a:pt x="29" y="0"/>
                  </a:lnTo>
                  <a:lnTo>
                    <a:pt x="5" y="4"/>
                  </a:lnTo>
                  <a:lnTo>
                    <a:pt x="8" y="6"/>
                  </a:lnTo>
                  <a:lnTo>
                    <a:pt x="5" y="4"/>
                  </a:lnTo>
                  <a:lnTo>
                    <a:pt x="1" y="6"/>
                  </a:lnTo>
                  <a:lnTo>
                    <a:pt x="0" y="9"/>
                  </a:lnTo>
                  <a:lnTo>
                    <a:pt x="1" y="12"/>
                  </a:lnTo>
                  <a:lnTo>
                    <a:pt x="5" y="14"/>
                  </a:lnTo>
                  <a:lnTo>
                    <a:pt x="1"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54" name="Freeform 486"/>
            <p:cNvSpPr>
              <a:spLocks/>
            </p:cNvSpPr>
            <p:nvPr/>
          </p:nvSpPr>
          <p:spPr bwMode="auto">
            <a:xfrm>
              <a:off x="2304" y="3846"/>
              <a:ext cx="8" cy="8"/>
            </a:xfrm>
            <a:custGeom>
              <a:avLst/>
              <a:gdLst>
                <a:gd name="T0" fmla="*/ 9 w 24"/>
                <a:gd name="T1" fmla="*/ 6 h 25"/>
                <a:gd name="T2" fmla="*/ 1 w 24"/>
                <a:gd name="T3" fmla="*/ 8 h 25"/>
                <a:gd name="T4" fmla="*/ 17 w 24"/>
                <a:gd name="T5" fmla="*/ 25 h 25"/>
                <a:gd name="T6" fmla="*/ 24 w 24"/>
                <a:gd name="T7" fmla="*/ 19 h 25"/>
                <a:gd name="T8" fmla="*/ 8 w 24"/>
                <a:gd name="T9" fmla="*/ 1 h 25"/>
                <a:gd name="T10" fmla="*/ 0 w 24"/>
                <a:gd name="T11" fmla="*/ 4 h 25"/>
                <a:gd name="T12" fmla="*/ 8 w 24"/>
                <a:gd name="T13" fmla="*/ 1 h 25"/>
                <a:gd name="T14" fmla="*/ 5 w 24"/>
                <a:gd name="T15" fmla="*/ 0 h 25"/>
                <a:gd name="T16" fmla="*/ 1 w 24"/>
                <a:gd name="T17" fmla="*/ 1 h 25"/>
                <a:gd name="T18" fmla="*/ 0 w 24"/>
                <a:gd name="T19" fmla="*/ 5 h 25"/>
                <a:gd name="T20" fmla="*/ 1 w 24"/>
                <a:gd name="T21" fmla="*/ 8 h 25"/>
                <a:gd name="T22" fmla="*/ 9 w 24"/>
                <a:gd name="T23" fmla="*/ 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25">
                  <a:moveTo>
                    <a:pt x="9" y="6"/>
                  </a:moveTo>
                  <a:lnTo>
                    <a:pt x="1" y="8"/>
                  </a:lnTo>
                  <a:lnTo>
                    <a:pt x="17" y="25"/>
                  </a:lnTo>
                  <a:lnTo>
                    <a:pt x="24" y="19"/>
                  </a:lnTo>
                  <a:lnTo>
                    <a:pt x="8" y="1"/>
                  </a:lnTo>
                  <a:lnTo>
                    <a:pt x="0" y="4"/>
                  </a:lnTo>
                  <a:lnTo>
                    <a:pt x="8" y="1"/>
                  </a:lnTo>
                  <a:lnTo>
                    <a:pt x="5" y="0"/>
                  </a:lnTo>
                  <a:lnTo>
                    <a:pt x="1" y="1"/>
                  </a:lnTo>
                  <a:lnTo>
                    <a:pt x="0" y="5"/>
                  </a:lnTo>
                  <a:lnTo>
                    <a:pt x="1" y="8"/>
                  </a:lnTo>
                  <a:lnTo>
                    <a:pt x="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55" name="Freeform 487"/>
            <p:cNvSpPr>
              <a:spLocks/>
            </p:cNvSpPr>
            <p:nvPr/>
          </p:nvSpPr>
          <p:spPr bwMode="auto">
            <a:xfrm>
              <a:off x="2302" y="3847"/>
              <a:ext cx="5" cy="9"/>
            </a:xfrm>
            <a:custGeom>
              <a:avLst/>
              <a:gdLst>
                <a:gd name="T0" fmla="*/ 4 w 15"/>
                <a:gd name="T1" fmla="*/ 27 h 27"/>
                <a:gd name="T2" fmla="*/ 10 w 15"/>
                <a:gd name="T3" fmla="*/ 24 h 27"/>
                <a:gd name="T4" fmla="*/ 15 w 15"/>
                <a:gd name="T5" fmla="*/ 2 h 27"/>
                <a:gd name="T6" fmla="*/ 6 w 15"/>
                <a:gd name="T7" fmla="*/ 0 h 27"/>
                <a:gd name="T8" fmla="*/ 0 w 15"/>
                <a:gd name="T9" fmla="*/ 21 h 27"/>
                <a:gd name="T10" fmla="*/ 6 w 15"/>
                <a:gd name="T11" fmla="*/ 18 h 27"/>
                <a:gd name="T12" fmla="*/ 0 w 15"/>
                <a:gd name="T13" fmla="*/ 21 h 27"/>
                <a:gd name="T14" fmla="*/ 2 w 15"/>
                <a:gd name="T15" fmla="*/ 25 h 27"/>
                <a:gd name="T16" fmla="*/ 4 w 15"/>
                <a:gd name="T17" fmla="*/ 27 h 27"/>
                <a:gd name="T18" fmla="*/ 7 w 15"/>
                <a:gd name="T19" fmla="*/ 26 h 27"/>
                <a:gd name="T20" fmla="*/ 10 w 15"/>
                <a:gd name="T21" fmla="*/ 24 h 27"/>
                <a:gd name="T22" fmla="*/ 4 w 15"/>
                <a:gd name="T23"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7">
                  <a:moveTo>
                    <a:pt x="4" y="27"/>
                  </a:moveTo>
                  <a:lnTo>
                    <a:pt x="10" y="24"/>
                  </a:lnTo>
                  <a:lnTo>
                    <a:pt x="15" y="2"/>
                  </a:lnTo>
                  <a:lnTo>
                    <a:pt x="6" y="0"/>
                  </a:lnTo>
                  <a:lnTo>
                    <a:pt x="0" y="21"/>
                  </a:lnTo>
                  <a:lnTo>
                    <a:pt x="6" y="18"/>
                  </a:lnTo>
                  <a:lnTo>
                    <a:pt x="0" y="21"/>
                  </a:lnTo>
                  <a:lnTo>
                    <a:pt x="2" y="25"/>
                  </a:lnTo>
                  <a:lnTo>
                    <a:pt x="4" y="27"/>
                  </a:lnTo>
                  <a:lnTo>
                    <a:pt x="7" y="26"/>
                  </a:lnTo>
                  <a:lnTo>
                    <a:pt x="10" y="24"/>
                  </a:lnTo>
                  <a:lnTo>
                    <a:pt x="4" y="2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56" name="Freeform 488"/>
            <p:cNvSpPr>
              <a:spLocks/>
            </p:cNvSpPr>
            <p:nvPr/>
          </p:nvSpPr>
          <p:spPr bwMode="auto">
            <a:xfrm>
              <a:off x="2264" y="3851"/>
              <a:ext cx="40" cy="5"/>
            </a:xfrm>
            <a:custGeom>
              <a:avLst/>
              <a:gdLst>
                <a:gd name="T0" fmla="*/ 1 w 120"/>
                <a:gd name="T1" fmla="*/ 13 h 16"/>
                <a:gd name="T2" fmla="*/ 5 w 120"/>
                <a:gd name="T3" fmla="*/ 14 h 16"/>
                <a:gd name="T4" fmla="*/ 19 w 120"/>
                <a:gd name="T5" fmla="*/ 12 h 16"/>
                <a:gd name="T6" fmla="*/ 35 w 120"/>
                <a:gd name="T7" fmla="*/ 12 h 16"/>
                <a:gd name="T8" fmla="*/ 53 w 120"/>
                <a:gd name="T9" fmla="*/ 12 h 16"/>
                <a:gd name="T10" fmla="*/ 69 w 120"/>
                <a:gd name="T11" fmla="*/ 12 h 16"/>
                <a:gd name="T12" fmla="*/ 85 w 120"/>
                <a:gd name="T13" fmla="*/ 12 h 16"/>
                <a:gd name="T14" fmla="*/ 100 w 120"/>
                <a:gd name="T15" fmla="*/ 13 h 16"/>
                <a:gd name="T16" fmla="*/ 111 w 120"/>
                <a:gd name="T17" fmla="*/ 14 h 16"/>
                <a:gd name="T18" fmla="*/ 118 w 120"/>
                <a:gd name="T19" fmla="*/ 16 h 16"/>
                <a:gd name="T20" fmla="*/ 120 w 120"/>
                <a:gd name="T21" fmla="*/ 7 h 16"/>
                <a:gd name="T22" fmla="*/ 111 w 120"/>
                <a:gd name="T23" fmla="*/ 5 h 16"/>
                <a:gd name="T24" fmla="*/ 100 w 120"/>
                <a:gd name="T25" fmla="*/ 4 h 16"/>
                <a:gd name="T26" fmla="*/ 85 w 120"/>
                <a:gd name="T27" fmla="*/ 2 h 16"/>
                <a:gd name="T28" fmla="*/ 69 w 120"/>
                <a:gd name="T29" fmla="*/ 0 h 16"/>
                <a:gd name="T30" fmla="*/ 53 w 120"/>
                <a:gd name="T31" fmla="*/ 0 h 16"/>
                <a:gd name="T32" fmla="*/ 35 w 120"/>
                <a:gd name="T33" fmla="*/ 0 h 16"/>
                <a:gd name="T34" fmla="*/ 19 w 120"/>
                <a:gd name="T35" fmla="*/ 2 h 16"/>
                <a:gd name="T36" fmla="*/ 5 w 120"/>
                <a:gd name="T37" fmla="*/ 5 h 16"/>
                <a:gd name="T38" fmla="*/ 8 w 120"/>
                <a:gd name="T39" fmla="*/ 6 h 16"/>
                <a:gd name="T40" fmla="*/ 5 w 120"/>
                <a:gd name="T41" fmla="*/ 5 h 16"/>
                <a:gd name="T42" fmla="*/ 1 w 120"/>
                <a:gd name="T43" fmla="*/ 6 h 16"/>
                <a:gd name="T44" fmla="*/ 0 w 120"/>
                <a:gd name="T45" fmla="*/ 9 h 16"/>
                <a:gd name="T46" fmla="*/ 1 w 120"/>
                <a:gd name="T47" fmla="*/ 13 h 16"/>
                <a:gd name="T48" fmla="*/ 5 w 120"/>
                <a:gd name="T49" fmla="*/ 14 h 16"/>
                <a:gd name="T50" fmla="*/ 1 w 120"/>
                <a:gd name="T51"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0" h="16">
                  <a:moveTo>
                    <a:pt x="1" y="13"/>
                  </a:moveTo>
                  <a:lnTo>
                    <a:pt x="5" y="14"/>
                  </a:lnTo>
                  <a:lnTo>
                    <a:pt x="19" y="12"/>
                  </a:lnTo>
                  <a:lnTo>
                    <a:pt x="35" y="12"/>
                  </a:lnTo>
                  <a:lnTo>
                    <a:pt x="53" y="12"/>
                  </a:lnTo>
                  <a:lnTo>
                    <a:pt x="69" y="12"/>
                  </a:lnTo>
                  <a:lnTo>
                    <a:pt x="85" y="12"/>
                  </a:lnTo>
                  <a:lnTo>
                    <a:pt x="100" y="13"/>
                  </a:lnTo>
                  <a:lnTo>
                    <a:pt x="111" y="14"/>
                  </a:lnTo>
                  <a:lnTo>
                    <a:pt x="118" y="16"/>
                  </a:lnTo>
                  <a:lnTo>
                    <a:pt x="120" y="7"/>
                  </a:lnTo>
                  <a:lnTo>
                    <a:pt x="111" y="5"/>
                  </a:lnTo>
                  <a:lnTo>
                    <a:pt x="100" y="4"/>
                  </a:lnTo>
                  <a:lnTo>
                    <a:pt x="85" y="2"/>
                  </a:lnTo>
                  <a:lnTo>
                    <a:pt x="69" y="0"/>
                  </a:lnTo>
                  <a:lnTo>
                    <a:pt x="53" y="0"/>
                  </a:lnTo>
                  <a:lnTo>
                    <a:pt x="35" y="0"/>
                  </a:lnTo>
                  <a:lnTo>
                    <a:pt x="19" y="2"/>
                  </a:lnTo>
                  <a:lnTo>
                    <a:pt x="5" y="5"/>
                  </a:lnTo>
                  <a:lnTo>
                    <a:pt x="8" y="6"/>
                  </a:lnTo>
                  <a:lnTo>
                    <a:pt x="5" y="5"/>
                  </a:lnTo>
                  <a:lnTo>
                    <a:pt x="1" y="6"/>
                  </a:lnTo>
                  <a:lnTo>
                    <a:pt x="0" y="9"/>
                  </a:lnTo>
                  <a:lnTo>
                    <a:pt x="1" y="13"/>
                  </a:lnTo>
                  <a:lnTo>
                    <a:pt x="5" y="14"/>
                  </a:lnTo>
                  <a:lnTo>
                    <a:pt x="1"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57" name="Freeform 489"/>
            <p:cNvSpPr>
              <a:spLocks/>
            </p:cNvSpPr>
            <p:nvPr/>
          </p:nvSpPr>
          <p:spPr bwMode="auto">
            <a:xfrm>
              <a:off x="2258" y="3848"/>
              <a:ext cx="8" cy="7"/>
            </a:xfrm>
            <a:custGeom>
              <a:avLst/>
              <a:gdLst>
                <a:gd name="T0" fmla="*/ 9 w 24"/>
                <a:gd name="T1" fmla="*/ 7 h 22"/>
                <a:gd name="T2" fmla="*/ 1 w 24"/>
                <a:gd name="T3" fmla="*/ 8 h 22"/>
                <a:gd name="T4" fmla="*/ 17 w 24"/>
                <a:gd name="T5" fmla="*/ 22 h 22"/>
                <a:gd name="T6" fmla="*/ 24 w 24"/>
                <a:gd name="T7" fmla="*/ 15 h 22"/>
                <a:gd name="T8" fmla="*/ 8 w 24"/>
                <a:gd name="T9" fmla="*/ 1 h 22"/>
                <a:gd name="T10" fmla="*/ 0 w 24"/>
                <a:gd name="T11" fmla="*/ 2 h 22"/>
                <a:gd name="T12" fmla="*/ 8 w 24"/>
                <a:gd name="T13" fmla="*/ 1 h 22"/>
                <a:gd name="T14" fmla="*/ 4 w 24"/>
                <a:gd name="T15" fmla="*/ 0 h 22"/>
                <a:gd name="T16" fmla="*/ 1 w 24"/>
                <a:gd name="T17" fmla="*/ 1 h 22"/>
                <a:gd name="T18" fmla="*/ 0 w 24"/>
                <a:gd name="T19" fmla="*/ 5 h 22"/>
                <a:gd name="T20" fmla="*/ 1 w 24"/>
                <a:gd name="T21" fmla="*/ 8 h 22"/>
                <a:gd name="T22" fmla="*/ 9 w 24"/>
                <a:gd name="T2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22">
                  <a:moveTo>
                    <a:pt x="9" y="7"/>
                  </a:moveTo>
                  <a:lnTo>
                    <a:pt x="1" y="8"/>
                  </a:lnTo>
                  <a:lnTo>
                    <a:pt x="17" y="22"/>
                  </a:lnTo>
                  <a:lnTo>
                    <a:pt x="24" y="15"/>
                  </a:lnTo>
                  <a:lnTo>
                    <a:pt x="8" y="1"/>
                  </a:lnTo>
                  <a:lnTo>
                    <a:pt x="0" y="2"/>
                  </a:lnTo>
                  <a:lnTo>
                    <a:pt x="8" y="1"/>
                  </a:lnTo>
                  <a:lnTo>
                    <a:pt x="4" y="0"/>
                  </a:lnTo>
                  <a:lnTo>
                    <a:pt x="1" y="1"/>
                  </a:lnTo>
                  <a:lnTo>
                    <a:pt x="0" y="5"/>
                  </a:lnTo>
                  <a:lnTo>
                    <a:pt x="1" y="8"/>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58" name="Freeform 490"/>
            <p:cNvSpPr>
              <a:spLocks/>
            </p:cNvSpPr>
            <p:nvPr/>
          </p:nvSpPr>
          <p:spPr bwMode="auto">
            <a:xfrm>
              <a:off x="2256" y="3848"/>
              <a:ext cx="5" cy="8"/>
            </a:xfrm>
            <a:custGeom>
              <a:avLst/>
              <a:gdLst>
                <a:gd name="T0" fmla="*/ 2 w 17"/>
                <a:gd name="T1" fmla="*/ 23 h 23"/>
                <a:gd name="T2" fmla="*/ 9 w 17"/>
                <a:gd name="T3" fmla="*/ 21 h 23"/>
                <a:gd name="T4" fmla="*/ 17 w 17"/>
                <a:gd name="T5" fmla="*/ 5 h 23"/>
                <a:gd name="T6" fmla="*/ 8 w 17"/>
                <a:gd name="T7" fmla="*/ 0 h 23"/>
                <a:gd name="T8" fmla="*/ 0 w 17"/>
                <a:gd name="T9" fmla="*/ 16 h 23"/>
                <a:gd name="T10" fmla="*/ 7 w 17"/>
                <a:gd name="T11" fmla="*/ 14 h 23"/>
                <a:gd name="T12" fmla="*/ 0 w 17"/>
                <a:gd name="T13" fmla="*/ 16 h 23"/>
                <a:gd name="T14" fmla="*/ 0 w 17"/>
                <a:gd name="T15" fmla="*/ 20 h 23"/>
                <a:gd name="T16" fmla="*/ 3 w 17"/>
                <a:gd name="T17" fmla="*/ 23 h 23"/>
                <a:gd name="T18" fmla="*/ 7 w 17"/>
                <a:gd name="T19" fmla="*/ 23 h 23"/>
                <a:gd name="T20" fmla="*/ 9 w 17"/>
                <a:gd name="T21" fmla="*/ 21 h 23"/>
                <a:gd name="T22" fmla="*/ 2 w 17"/>
                <a:gd name="T2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3">
                  <a:moveTo>
                    <a:pt x="2" y="23"/>
                  </a:moveTo>
                  <a:lnTo>
                    <a:pt x="9" y="21"/>
                  </a:lnTo>
                  <a:lnTo>
                    <a:pt x="17" y="5"/>
                  </a:lnTo>
                  <a:lnTo>
                    <a:pt x="8" y="0"/>
                  </a:lnTo>
                  <a:lnTo>
                    <a:pt x="0" y="16"/>
                  </a:lnTo>
                  <a:lnTo>
                    <a:pt x="7" y="14"/>
                  </a:lnTo>
                  <a:lnTo>
                    <a:pt x="0" y="16"/>
                  </a:lnTo>
                  <a:lnTo>
                    <a:pt x="0" y="20"/>
                  </a:lnTo>
                  <a:lnTo>
                    <a:pt x="3" y="23"/>
                  </a:lnTo>
                  <a:lnTo>
                    <a:pt x="7" y="23"/>
                  </a:lnTo>
                  <a:lnTo>
                    <a:pt x="9" y="21"/>
                  </a:lnTo>
                  <a:lnTo>
                    <a:pt x="2"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59" name="Freeform 491"/>
            <p:cNvSpPr>
              <a:spLocks/>
            </p:cNvSpPr>
            <p:nvPr/>
          </p:nvSpPr>
          <p:spPr bwMode="auto">
            <a:xfrm>
              <a:off x="2247" y="3849"/>
              <a:ext cx="11" cy="7"/>
            </a:xfrm>
            <a:custGeom>
              <a:avLst/>
              <a:gdLst>
                <a:gd name="T0" fmla="*/ 11 w 33"/>
                <a:gd name="T1" fmla="*/ 5 h 22"/>
                <a:gd name="T2" fmla="*/ 3 w 33"/>
                <a:gd name="T3" fmla="*/ 10 h 22"/>
                <a:gd name="T4" fmla="*/ 28 w 33"/>
                <a:gd name="T5" fmla="*/ 22 h 22"/>
                <a:gd name="T6" fmla="*/ 33 w 33"/>
                <a:gd name="T7" fmla="*/ 13 h 22"/>
                <a:gd name="T8" fmla="*/ 8 w 33"/>
                <a:gd name="T9" fmla="*/ 0 h 22"/>
                <a:gd name="T10" fmla="*/ 0 w 33"/>
                <a:gd name="T11" fmla="*/ 5 h 22"/>
                <a:gd name="T12" fmla="*/ 8 w 33"/>
                <a:gd name="T13" fmla="*/ 0 h 22"/>
                <a:gd name="T14" fmla="*/ 4 w 33"/>
                <a:gd name="T15" fmla="*/ 0 h 22"/>
                <a:gd name="T16" fmla="*/ 1 w 33"/>
                <a:gd name="T17" fmla="*/ 3 h 22"/>
                <a:gd name="T18" fmla="*/ 1 w 33"/>
                <a:gd name="T19" fmla="*/ 7 h 22"/>
                <a:gd name="T20" fmla="*/ 3 w 33"/>
                <a:gd name="T21" fmla="*/ 10 h 22"/>
                <a:gd name="T22" fmla="*/ 11 w 33"/>
                <a:gd name="T23" fmla="*/ 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22">
                  <a:moveTo>
                    <a:pt x="11" y="5"/>
                  </a:moveTo>
                  <a:lnTo>
                    <a:pt x="3" y="10"/>
                  </a:lnTo>
                  <a:lnTo>
                    <a:pt x="28" y="22"/>
                  </a:lnTo>
                  <a:lnTo>
                    <a:pt x="33" y="13"/>
                  </a:lnTo>
                  <a:lnTo>
                    <a:pt x="8" y="0"/>
                  </a:lnTo>
                  <a:lnTo>
                    <a:pt x="0" y="5"/>
                  </a:lnTo>
                  <a:lnTo>
                    <a:pt x="8" y="0"/>
                  </a:lnTo>
                  <a:lnTo>
                    <a:pt x="4" y="0"/>
                  </a:lnTo>
                  <a:lnTo>
                    <a:pt x="1" y="3"/>
                  </a:lnTo>
                  <a:lnTo>
                    <a:pt x="1" y="7"/>
                  </a:lnTo>
                  <a:lnTo>
                    <a:pt x="3" y="10"/>
                  </a:lnTo>
                  <a:lnTo>
                    <a:pt x="11"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60" name="Freeform 492"/>
            <p:cNvSpPr>
              <a:spLocks/>
            </p:cNvSpPr>
            <p:nvPr/>
          </p:nvSpPr>
          <p:spPr bwMode="auto">
            <a:xfrm>
              <a:off x="2640" y="3911"/>
              <a:ext cx="864" cy="178"/>
            </a:xfrm>
            <a:custGeom>
              <a:avLst/>
              <a:gdLst>
                <a:gd name="T0" fmla="*/ 1207 w 2593"/>
                <a:gd name="T1" fmla="*/ 533 h 535"/>
                <a:gd name="T2" fmla="*/ 1155 w 2593"/>
                <a:gd name="T3" fmla="*/ 512 h 535"/>
                <a:gd name="T4" fmla="*/ 1116 w 2593"/>
                <a:gd name="T5" fmla="*/ 500 h 535"/>
                <a:gd name="T6" fmla="*/ 1122 w 2593"/>
                <a:gd name="T7" fmla="*/ 455 h 535"/>
                <a:gd name="T8" fmla="*/ 1058 w 2593"/>
                <a:gd name="T9" fmla="*/ 488 h 535"/>
                <a:gd name="T10" fmla="*/ 1016 w 2593"/>
                <a:gd name="T11" fmla="*/ 481 h 535"/>
                <a:gd name="T12" fmla="*/ 965 w 2593"/>
                <a:gd name="T13" fmla="*/ 473 h 535"/>
                <a:gd name="T14" fmla="*/ 916 w 2593"/>
                <a:gd name="T15" fmla="*/ 462 h 535"/>
                <a:gd name="T16" fmla="*/ 883 w 2593"/>
                <a:gd name="T17" fmla="*/ 452 h 535"/>
                <a:gd name="T18" fmla="*/ 861 w 2593"/>
                <a:gd name="T19" fmla="*/ 347 h 535"/>
                <a:gd name="T20" fmla="*/ 835 w 2593"/>
                <a:gd name="T21" fmla="*/ 420 h 535"/>
                <a:gd name="T22" fmla="*/ 793 w 2593"/>
                <a:gd name="T23" fmla="*/ 328 h 535"/>
                <a:gd name="T24" fmla="*/ 756 w 2593"/>
                <a:gd name="T25" fmla="*/ 372 h 535"/>
                <a:gd name="T26" fmla="*/ 685 w 2593"/>
                <a:gd name="T27" fmla="*/ 350 h 535"/>
                <a:gd name="T28" fmla="*/ 611 w 2593"/>
                <a:gd name="T29" fmla="*/ 325 h 535"/>
                <a:gd name="T30" fmla="*/ 580 w 2593"/>
                <a:gd name="T31" fmla="*/ 304 h 535"/>
                <a:gd name="T32" fmla="*/ 541 w 2593"/>
                <a:gd name="T33" fmla="*/ 286 h 535"/>
                <a:gd name="T34" fmla="*/ 492 w 2593"/>
                <a:gd name="T35" fmla="*/ 289 h 535"/>
                <a:gd name="T36" fmla="*/ 370 w 2593"/>
                <a:gd name="T37" fmla="*/ 249 h 535"/>
                <a:gd name="T38" fmla="*/ 276 w 2593"/>
                <a:gd name="T39" fmla="*/ 199 h 535"/>
                <a:gd name="T40" fmla="*/ 247 w 2593"/>
                <a:gd name="T41" fmla="*/ 178 h 535"/>
                <a:gd name="T42" fmla="*/ 209 w 2593"/>
                <a:gd name="T43" fmla="*/ 162 h 535"/>
                <a:gd name="T44" fmla="*/ 199 w 2593"/>
                <a:gd name="T45" fmla="*/ 120 h 535"/>
                <a:gd name="T46" fmla="*/ 146 w 2593"/>
                <a:gd name="T47" fmla="*/ 133 h 535"/>
                <a:gd name="T48" fmla="*/ 109 w 2593"/>
                <a:gd name="T49" fmla="*/ 118 h 535"/>
                <a:gd name="T50" fmla="*/ 44 w 2593"/>
                <a:gd name="T51" fmla="*/ 79 h 535"/>
                <a:gd name="T52" fmla="*/ 26 w 2593"/>
                <a:gd name="T53" fmla="*/ 38 h 535"/>
                <a:gd name="T54" fmla="*/ 233 w 2593"/>
                <a:gd name="T55" fmla="*/ 36 h 535"/>
                <a:gd name="T56" fmla="*/ 287 w 2593"/>
                <a:gd name="T57" fmla="*/ 20 h 535"/>
                <a:gd name="T58" fmla="*/ 431 w 2593"/>
                <a:gd name="T59" fmla="*/ 12 h 535"/>
                <a:gd name="T60" fmla="*/ 616 w 2593"/>
                <a:gd name="T61" fmla="*/ 15 h 535"/>
                <a:gd name="T62" fmla="*/ 772 w 2593"/>
                <a:gd name="T63" fmla="*/ 5 h 535"/>
                <a:gd name="T64" fmla="*/ 889 w 2593"/>
                <a:gd name="T65" fmla="*/ 31 h 535"/>
                <a:gd name="T66" fmla="*/ 1145 w 2593"/>
                <a:gd name="T67" fmla="*/ 32 h 535"/>
                <a:gd name="T68" fmla="*/ 1328 w 2593"/>
                <a:gd name="T69" fmla="*/ 30 h 535"/>
                <a:gd name="T70" fmla="*/ 1427 w 2593"/>
                <a:gd name="T71" fmla="*/ 15 h 535"/>
                <a:gd name="T72" fmla="*/ 1570 w 2593"/>
                <a:gd name="T73" fmla="*/ 5 h 535"/>
                <a:gd name="T74" fmla="*/ 1617 w 2593"/>
                <a:gd name="T75" fmla="*/ 23 h 535"/>
                <a:gd name="T76" fmla="*/ 1617 w 2593"/>
                <a:gd name="T77" fmla="*/ 58 h 535"/>
                <a:gd name="T78" fmla="*/ 1670 w 2593"/>
                <a:gd name="T79" fmla="*/ 83 h 535"/>
                <a:gd name="T80" fmla="*/ 1662 w 2593"/>
                <a:gd name="T81" fmla="*/ 103 h 535"/>
                <a:gd name="T82" fmla="*/ 1799 w 2593"/>
                <a:gd name="T83" fmla="*/ 109 h 535"/>
                <a:gd name="T84" fmla="*/ 1944 w 2593"/>
                <a:gd name="T85" fmla="*/ 99 h 535"/>
                <a:gd name="T86" fmla="*/ 2064 w 2593"/>
                <a:gd name="T87" fmla="*/ 81 h 535"/>
                <a:gd name="T88" fmla="*/ 2129 w 2593"/>
                <a:gd name="T89" fmla="*/ 89 h 535"/>
                <a:gd name="T90" fmla="*/ 2206 w 2593"/>
                <a:gd name="T91" fmla="*/ 93 h 535"/>
                <a:gd name="T92" fmla="*/ 2302 w 2593"/>
                <a:gd name="T93" fmla="*/ 93 h 535"/>
                <a:gd name="T94" fmla="*/ 2400 w 2593"/>
                <a:gd name="T95" fmla="*/ 95 h 535"/>
                <a:gd name="T96" fmla="*/ 2507 w 2593"/>
                <a:gd name="T97" fmla="*/ 107 h 535"/>
                <a:gd name="T98" fmla="*/ 2593 w 2593"/>
                <a:gd name="T99" fmla="*/ 141 h 535"/>
                <a:gd name="T100" fmla="*/ 2480 w 2593"/>
                <a:gd name="T101" fmla="*/ 164 h 535"/>
                <a:gd name="T102" fmla="*/ 2434 w 2593"/>
                <a:gd name="T103" fmla="*/ 206 h 535"/>
                <a:gd name="T104" fmla="*/ 2379 w 2593"/>
                <a:gd name="T105" fmla="*/ 236 h 535"/>
                <a:gd name="T106" fmla="*/ 2242 w 2593"/>
                <a:gd name="T107" fmla="*/ 213 h 535"/>
                <a:gd name="T108" fmla="*/ 2026 w 2593"/>
                <a:gd name="T109" fmla="*/ 239 h 535"/>
                <a:gd name="T110" fmla="*/ 1857 w 2593"/>
                <a:gd name="T111" fmla="*/ 263 h 535"/>
                <a:gd name="T112" fmla="*/ 1765 w 2593"/>
                <a:gd name="T113" fmla="*/ 300 h 535"/>
                <a:gd name="T114" fmla="*/ 1643 w 2593"/>
                <a:gd name="T115" fmla="*/ 331 h 535"/>
                <a:gd name="T116" fmla="*/ 1500 w 2593"/>
                <a:gd name="T117" fmla="*/ 385 h 535"/>
                <a:gd name="T118" fmla="*/ 1367 w 2593"/>
                <a:gd name="T119" fmla="*/ 423 h 535"/>
                <a:gd name="T120" fmla="*/ 1286 w 2593"/>
                <a:gd name="T121" fmla="*/ 492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93" h="535">
                  <a:moveTo>
                    <a:pt x="1261" y="512"/>
                  </a:moveTo>
                  <a:lnTo>
                    <a:pt x="1253" y="511"/>
                  </a:lnTo>
                  <a:lnTo>
                    <a:pt x="1246" y="512"/>
                  </a:lnTo>
                  <a:lnTo>
                    <a:pt x="1240" y="513"/>
                  </a:lnTo>
                  <a:lnTo>
                    <a:pt x="1234" y="516"/>
                  </a:lnTo>
                  <a:lnTo>
                    <a:pt x="1229" y="520"/>
                  </a:lnTo>
                  <a:lnTo>
                    <a:pt x="1223" y="525"/>
                  </a:lnTo>
                  <a:lnTo>
                    <a:pt x="1218" y="530"/>
                  </a:lnTo>
                  <a:lnTo>
                    <a:pt x="1214" y="535"/>
                  </a:lnTo>
                  <a:lnTo>
                    <a:pt x="1207" y="533"/>
                  </a:lnTo>
                  <a:lnTo>
                    <a:pt x="1201" y="530"/>
                  </a:lnTo>
                  <a:lnTo>
                    <a:pt x="1194" y="527"/>
                  </a:lnTo>
                  <a:lnTo>
                    <a:pt x="1187" y="522"/>
                  </a:lnTo>
                  <a:lnTo>
                    <a:pt x="1182" y="518"/>
                  </a:lnTo>
                  <a:lnTo>
                    <a:pt x="1176" y="512"/>
                  </a:lnTo>
                  <a:lnTo>
                    <a:pt x="1171" y="506"/>
                  </a:lnTo>
                  <a:lnTo>
                    <a:pt x="1167" y="499"/>
                  </a:lnTo>
                  <a:lnTo>
                    <a:pt x="1165" y="504"/>
                  </a:lnTo>
                  <a:lnTo>
                    <a:pt x="1160" y="507"/>
                  </a:lnTo>
                  <a:lnTo>
                    <a:pt x="1155" y="512"/>
                  </a:lnTo>
                  <a:lnTo>
                    <a:pt x="1151" y="516"/>
                  </a:lnTo>
                  <a:lnTo>
                    <a:pt x="1144" y="508"/>
                  </a:lnTo>
                  <a:lnTo>
                    <a:pt x="1144" y="498"/>
                  </a:lnTo>
                  <a:lnTo>
                    <a:pt x="1146" y="487"/>
                  </a:lnTo>
                  <a:lnTo>
                    <a:pt x="1150" y="478"/>
                  </a:lnTo>
                  <a:lnTo>
                    <a:pt x="1145" y="484"/>
                  </a:lnTo>
                  <a:lnTo>
                    <a:pt x="1139" y="489"/>
                  </a:lnTo>
                  <a:lnTo>
                    <a:pt x="1132" y="494"/>
                  </a:lnTo>
                  <a:lnTo>
                    <a:pt x="1124" y="497"/>
                  </a:lnTo>
                  <a:lnTo>
                    <a:pt x="1116" y="500"/>
                  </a:lnTo>
                  <a:lnTo>
                    <a:pt x="1111" y="505"/>
                  </a:lnTo>
                  <a:lnTo>
                    <a:pt x="1105" y="510"/>
                  </a:lnTo>
                  <a:lnTo>
                    <a:pt x="1103" y="516"/>
                  </a:lnTo>
                  <a:lnTo>
                    <a:pt x="1100" y="502"/>
                  </a:lnTo>
                  <a:lnTo>
                    <a:pt x="1100" y="489"/>
                  </a:lnTo>
                  <a:lnTo>
                    <a:pt x="1102" y="480"/>
                  </a:lnTo>
                  <a:lnTo>
                    <a:pt x="1105" y="472"/>
                  </a:lnTo>
                  <a:lnTo>
                    <a:pt x="1110" y="465"/>
                  </a:lnTo>
                  <a:lnTo>
                    <a:pt x="1116" y="459"/>
                  </a:lnTo>
                  <a:lnTo>
                    <a:pt x="1122" y="455"/>
                  </a:lnTo>
                  <a:lnTo>
                    <a:pt x="1130" y="449"/>
                  </a:lnTo>
                  <a:lnTo>
                    <a:pt x="1122" y="449"/>
                  </a:lnTo>
                  <a:lnTo>
                    <a:pt x="1113" y="451"/>
                  </a:lnTo>
                  <a:lnTo>
                    <a:pt x="1103" y="456"/>
                  </a:lnTo>
                  <a:lnTo>
                    <a:pt x="1094" y="462"/>
                  </a:lnTo>
                  <a:lnTo>
                    <a:pt x="1083" y="470"/>
                  </a:lnTo>
                  <a:lnTo>
                    <a:pt x="1074" y="476"/>
                  </a:lnTo>
                  <a:lnTo>
                    <a:pt x="1066" y="486"/>
                  </a:lnTo>
                  <a:lnTo>
                    <a:pt x="1059" y="494"/>
                  </a:lnTo>
                  <a:lnTo>
                    <a:pt x="1058" y="488"/>
                  </a:lnTo>
                  <a:lnTo>
                    <a:pt x="1056" y="479"/>
                  </a:lnTo>
                  <a:lnTo>
                    <a:pt x="1054" y="468"/>
                  </a:lnTo>
                  <a:lnTo>
                    <a:pt x="1051" y="462"/>
                  </a:lnTo>
                  <a:lnTo>
                    <a:pt x="1046" y="470"/>
                  </a:lnTo>
                  <a:lnTo>
                    <a:pt x="1040" y="481"/>
                  </a:lnTo>
                  <a:lnTo>
                    <a:pt x="1032" y="494"/>
                  </a:lnTo>
                  <a:lnTo>
                    <a:pt x="1024" y="507"/>
                  </a:lnTo>
                  <a:lnTo>
                    <a:pt x="1023" y="499"/>
                  </a:lnTo>
                  <a:lnTo>
                    <a:pt x="1020" y="491"/>
                  </a:lnTo>
                  <a:lnTo>
                    <a:pt x="1016" y="481"/>
                  </a:lnTo>
                  <a:lnTo>
                    <a:pt x="1011" y="472"/>
                  </a:lnTo>
                  <a:lnTo>
                    <a:pt x="1005" y="463"/>
                  </a:lnTo>
                  <a:lnTo>
                    <a:pt x="999" y="454"/>
                  </a:lnTo>
                  <a:lnTo>
                    <a:pt x="992" y="446"/>
                  </a:lnTo>
                  <a:lnTo>
                    <a:pt x="984" y="437"/>
                  </a:lnTo>
                  <a:lnTo>
                    <a:pt x="985" y="449"/>
                  </a:lnTo>
                  <a:lnTo>
                    <a:pt x="984" y="464"/>
                  </a:lnTo>
                  <a:lnTo>
                    <a:pt x="981" y="478"/>
                  </a:lnTo>
                  <a:lnTo>
                    <a:pt x="980" y="488"/>
                  </a:lnTo>
                  <a:lnTo>
                    <a:pt x="965" y="473"/>
                  </a:lnTo>
                  <a:lnTo>
                    <a:pt x="956" y="481"/>
                  </a:lnTo>
                  <a:lnTo>
                    <a:pt x="955" y="479"/>
                  </a:lnTo>
                  <a:lnTo>
                    <a:pt x="952" y="473"/>
                  </a:lnTo>
                  <a:lnTo>
                    <a:pt x="947" y="466"/>
                  </a:lnTo>
                  <a:lnTo>
                    <a:pt x="941" y="460"/>
                  </a:lnTo>
                  <a:lnTo>
                    <a:pt x="937" y="464"/>
                  </a:lnTo>
                  <a:lnTo>
                    <a:pt x="931" y="464"/>
                  </a:lnTo>
                  <a:lnTo>
                    <a:pt x="926" y="464"/>
                  </a:lnTo>
                  <a:lnTo>
                    <a:pt x="921" y="464"/>
                  </a:lnTo>
                  <a:lnTo>
                    <a:pt x="916" y="462"/>
                  </a:lnTo>
                  <a:lnTo>
                    <a:pt x="913" y="456"/>
                  </a:lnTo>
                  <a:lnTo>
                    <a:pt x="910" y="448"/>
                  </a:lnTo>
                  <a:lnTo>
                    <a:pt x="910" y="441"/>
                  </a:lnTo>
                  <a:lnTo>
                    <a:pt x="906" y="444"/>
                  </a:lnTo>
                  <a:lnTo>
                    <a:pt x="900" y="449"/>
                  </a:lnTo>
                  <a:lnTo>
                    <a:pt x="896" y="455"/>
                  </a:lnTo>
                  <a:lnTo>
                    <a:pt x="893" y="464"/>
                  </a:lnTo>
                  <a:lnTo>
                    <a:pt x="889" y="460"/>
                  </a:lnTo>
                  <a:lnTo>
                    <a:pt x="886" y="457"/>
                  </a:lnTo>
                  <a:lnTo>
                    <a:pt x="883" y="452"/>
                  </a:lnTo>
                  <a:lnTo>
                    <a:pt x="878" y="449"/>
                  </a:lnTo>
                  <a:lnTo>
                    <a:pt x="884" y="439"/>
                  </a:lnTo>
                  <a:lnTo>
                    <a:pt x="889" y="427"/>
                  </a:lnTo>
                  <a:lnTo>
                    <a:pt x="891" y="416"/>
                  </a:lnTo>
                  <a:lnTo>
                    <a:pt x="886" y="405"/>
                  </a:lnTo>
                  <a:lnTo>
                    <a:pt x="880" y="395"/>
                  </a:lnTo>
                  <a:lnTo>
                    <a:pt x="874" y="380"/>
                  </a:lnTo>
                  <a:lnTo>
                    <a:pt x="868" y="361"/>
                  </a:lnTo>
                  <a:lnTo>
                    <a:pt x="861" y="339"/>
                  </a:lnTo>
                  <a:lnTo>
                    <a:pt x="861" y="347"/>
                  </a:lnTo>
                  <a:lnTo>
                    <a:pt x="861" y="355"/>
                  </a:lnTo>
                  <a:lnTo>
                    <a:pt x="861" y="362"/>
                  </a:lnTo>
                  <a:lnTo>
                    <a:pt x="861" y="368"/>
                  </a:lnTo>
                  <a:lnTo>
                    <a:pt x="859" y="373"/>
                  </a:lnTo>
                  <a:lnTo>
                    <a:pt x="854" y="381"/>
                  </a:lnTo>
                  <a:lnTo>
                    <a:pt x="849" y="389"/>
                  </a:lnTo>
                  <a:lnTo>
                    <a:pt x="846" y="397"/>
                  </a:lnTo>
                  <a:lnTo>
                    <a:pt x="845" y="405"/>
                  </a:lnTo>
                  <a:lnTo>
                    <a:pt x="841" y="413"/>
                  </a:lnTo>
                  <a:lnTo>
                    <a:pt x="835" y="420"/>
                  </a:lnTo>
                  <a:lnTo>
                    <a:pt x="828" y="426"/>
                  </a:lnTo>
                  <a:lnTo>
                    <a:pt x="828" y="415"/>
                  </a:lnTo>
                  <a:lnTo>
                    <a:pt x="827" y="397"/>
                  </a:lnTo>
                  <a:lnTo>
                    <a:pt x="826" y="380"/>
                  </a:lnTo>
                  <a:lnTo>
                    <a:pt x="826" y="370"/>
                  </a:lnTo>
                  <a:lnTo>
                    <a:pt x="823" y="365"/>
                  </a:lnTo>
                  <a:lnTo>
                    <a:pt x="819" y="357"/>
                  </a:lnTo>
                  <a:lnTo>
                    <a:pt x="812" y="348"/>
                  </a:lnTo>
                  <a:lnTo>
                    <a:pt x="803" y="338"/>
                  </a:lnTo>
                  <a:lnTo>
                    <a:pt x="793" y="328"/>
                  </a:lnTo>
                  <a:lnTo>
                    <a:pt x="782" y="316"/>
                  </a:lnTo>
                  <a:lnTo>
                    <a:pt x="774" y="307"/>
                  </a:lnTo>
                  <a:lnTo>
                    <a:pt x="766" y="300"/>
                  </a:lnTo>
                  <a:lnTo>
                    <a:pt x="772" y="316"/>
                  </a:lnTo>
                  <a:lnTo>
                    <a:pt x="773" y="338"/>
                  </a:lnTo>
                  <a:lnTo>
                    <a:pt x="772" y="364"/>
                  </a:lnTo>
                  <a:lnTo>
                    <a:pt x="772" y="387"/>
                  </a:lnTo>
                  <a:lnTo>
                    <a:pt x="769" y="383"/>
                  </a:lnTo>
                  <a:lnTo>
                    <a:pt x="763" y="377"/>
                  </a:lnTo>
                  <a:lnTo>
                    <a:pt x="756" y="372"/>
                  </a:lnTo>
                  <a:lnTo>
                    <a:pt x="749" y="368"/>
                  </a:lnTo>
                  <a:lnTo>
                    <a:pt x="741" y="363"/>
                  </a:lnTo>
                  <a:lnTo>
                    <a:pt x="733" y="358"/>
                  </a:lnTo>
                  <a:lnTo>
                    <a:pt x="726" y="355"/>
                  </a:lnTo>
                  <a:lnTo>
                    <a:pt x="722" y="352"/>
                  </a:lnTo>
                  <a:lnTo>
                    <a:pt x="716" y="356"/>
                  </a:lnTo>
                  <a:lnTo>
                    <a:pt x="709" y="357"/>
                  </a:lnTo>
                  <a:lnTo>
                    <a:pt x="701" y="356"/>
                  </a:lnTo>
                  <a:lnTo>
                    <a:pt x="693" y="354"/>
                  </a:lnTo>
                  <a:lnTo>
                    <a:pt x="685" y="350"/>
                  </a:lnTo>
                  <a:lnTo>
                    <a:pt x="679" y="346"/>
                  </a:lnTo>
                  <a:lnTo>
                    <a:pt x="675" y="341"/>
                  </a:lnTo>
                  <a:lnTo>
                    <a:pt x="674" y="338"/>
                  </a:lnTo>
                  <a:lnTo>
                    <a:pt x="669" y="336"/>
                  </a:lnTo>
                  <a:lnTo>
                    <a:pt x="661" y="332"/>
                  </a:lnTo>
                  <a:lnTo>
                    <a:pt x="652" y="330"/>
                  </a:lnTo>
                  <a:lnTo>
                    <a:pt x="640" y="329"/>
                  </a:lnTo>
                  <a:lnTo>
                    <a:pt x="630" y="326"/>
                  </a:lnTo>
                  <a:lnTo>
                    <a:pt x="620" y="325"/>
                  </a:lnTo>
                  <a:lnTo>
                    <a:pt x="611" y="325"/>
                  </a:lnTo>
                  <a:lnTo>
                    <a:pt x="604" y="326"/>
                  </a:lnTo>
                  <a:lnTo>
                    <a:pt x="604" y="318"/>
                  </a:lnTo>
                  <a:lnTo>
                    <a:pt x="603" y="308"/>
                  </a:lnTo>
                  <a:lnTo>
                    <a:pt x="599" y="299"/>
                  </a:lnTo>
                  <a:lnTo>
                    <a:pt x="596" y="294"/>
                  </a:lnTo>
                  <a:lnTo>
                    <a:pt x="592" y="293"/>
                  </a:lnTo>
                  <a:lnTo>
                    <a:pt x="589" y="297"/>
                  </a:lnTo>
                  <a:lnTo>
                    <a:pt x="584" y="301"/>
                  </a:lnTo>
                  <a:lnTo>
                    <a:pt x="579" y="308"/>
                  </a:lnTo>
                  <a:lnTo>
                    <a:pt x="580" y="304"/>
                  </a:lnTo>
                  <a:lnTo>
                    <a:pt x="581" y="299"/>
                  </a:lnTo>
                  <a:lnTo>
                    <a:pt x="580" y="293"/>
                  </a:lnTo>
                  <a:lnTo>
                    <a:pt x="579" y="287"/>
                  </a:lnTo>
                  <a:lnTo>
                    <a:pt x="575" y="277"/>
                  </a:lnTo>
                  <a:lnTo>
                    <a:pt x="571" y="260"/>
                  </a:lnTo>
                  <a:lnTo>
                    <a:pt x="564" y="239"/>
                  </a:lnTo>
                  <a:lnTo>
                    <a:pt x="554" y="220"/>
                  </a:lnTo>
                  <a:lnTo>
                    <a:pt x="554" y="239"/>
                  </a:lnTo>
                  <a:lnTo>
                    <a:pt x="550" y="262"/>
                  </a:lnTo>
                  <a:lnTo>
                    <a:pt x="541" y="286"/>
                  </a:lnTo>
                  <a:lnTo>
                    <a:pt x="528" y="302"/>
                  </a:lnTo>
                  <a:lnTo>
                    <a:pt x="524" y="298"/>
                  </a:lnTo>
                  <a:lnTo>
                    <a:pt x="521" y="287"/>
                  </a:lnTo>
                  <a:lnTo>
                    <a:pt x="519" y="275"/>
                  </a:lnTo>
                  <a:lnTo>
                    <a:pt x="513" y="263"/>
                  </a:lnTo>
                  <a:lnTo>
                    <a:pt x="512" y="273"/>
                  </a:lnTo>
                  <a:lnTo>
                    <a:pt x="508" y="281"/>
                  </a:lnTo>
                  <a:lnTo>
                    <a:pt x="502" y="289"/>
                  </a:lnTo>
                  <a:lnTo>
                    <a:pt x="496" y="297"/>
                  </a:lnTo>
                  <a:lnTo>
                    <a:pt x="492" y="289"/>
                  </a:lnTo>
                  <a:lnTo>
                    <a:pt x="484" y="279"/>
                  </a:lnTo>
                  <a:lnTo>
                    <a:pt x="473" y="271"/>
                  </a:lnTo>
                  <a:lnTo>
                    <a:pt x="459" y="263"/>
                  </a:lnTo>
                  <a:lnTo>
                    <a:pt x="446" y="257"/>
                  </a:lnTo>
                  <a:lnTo>
                    <a:pt x="431" y="250"/>
                  </a:lnTo>
                  <a:lnTo>
                    <a:pt x="417" y="245"/>
                  </a:lnTo>
                  <a:lnTo>
                    <a:pt x="405" y="243"/>
                  </a:lnTo>
                  <a:lnTo>
                    <a:pt x="395" y="250"/>
                  </a:lnTo>
                  <a:lnTo>
                    <a:pt x="384" y="252"/>
                  </a:lnTo>
                  <a:lnTo>
                    <a:pt x="370" y="249"/>
                  </a:lnTo>
                  <a:lnTo>
                    <a:pt x="355" y="242"/>
                  </a:lnTo>
                  <a:lnTo>
                    <a:pt x="340" y="234"/>
                  </a:lnTo>
                  <a:lnTo>
                    <a:pt x="327" y="223"/>
                  </a:lnTo>
                  <a:lnTo>
                    <a:pt x="314" y="213"/>
                  </a:lnTo>
                  <a:lnTo>
                    <a:pt x="306" y="205"/>
                  </a:lnTo>
                  <a:lnTo>
                    <a:pt x="302" y="205"/>
                  </a:lnTo>
                  <a:lnTo>
                    <a:pt x="296" y="204"/>
                  </a:lnTo>
                  <a:lnTo>
                    <a:pt x="289" y="203"/>
                  </a:lnTo>
                  <a:lnTo>
                    <a:pt x="283" y="200"/>
                  </a:lnTo>
                  <a:lnTo>
                    <a:pt x="276" y="199"/>
                  </a:lnTo>
                  <a:lnTo>
                    <a:pt x="269" y="196"/>
                  </a:lnTo>
                  <a:lnTo>
                    <a:pt x="264" y="194"/>
                  </a:lnTo>
                  <a:lnTo>
                    <a:pt x="259" y="190"/>
                  </a:lnTo>
                  <a:lnTo>
                    <a:pt x="255" y="192"/>
                  </a:lnTo>
                  <a:lnTo>
                    <a:pt x="251" y="196"/>
                  </a:lnTo>
                  <a:lnTo>
                    <a:pt x="249" y="199"/>
                  </a:lnTo>
                  <a:lnTo>
                    <a:pt x="248" y="200"/>
                  </a:lnTo>
                  <a:lnTo>
                    <a:pt x="244" y="194"/>
                  </a:lnTo>
                  <a:lnTo>
                    <a:pt x="245" y="184"/>
                  </a:lnTo>
                  <a:lnTo>
                    <a:pt x="247" y="178"/>
                  </a:lnTo>
                  <a:lnTo>
                    <a:pt x="248" y="174"/>
                  </a:lnTo>
                  <a:lnTo>
                    <a:pt x="243" y="176"/>
                  </a:lnTo>
                  <a:lnTo>
                    <a:pt x="239" y="176"/>
                  </a:lnTo>
                  <a:lnTo>
                    <a:pt x="234" y="176"/>
                  </a:lnTo>
                  <a:lnTo>
                    <a:pt x="229" y="175"/>
                  </a:lnTo>
                  <a:lnTo>
                    <a:pt x="225" y="173"/>
                  </a:lnTo>
                  <a:lnTo>
                    <a:pt x="220" y="172"/>
                  </a:lnTo>
                  <a:lnTo>
                    <a:pt x="216" y="170"/>
                  </a:lnTo>
                  <a:lnTo>
                    <a:pt x="212" y="168"/>
                  </a:lnTo>
                  <a:lnTo>
                    <a:pt x="209" y="162"/>
                  </a:lnTo>
                  <a:lnTo>
                    <a:pt x="210" y="150"/>
                  </a:lnTo>
                  <a:lnTo>
                    <a:pt x="215" y="138"/>
                  </a:lnTo>
                  <a:lnTo>
                    <a:pt x="217" y="128"/>
                  </a:lnTo>
                  <a:lnTo>
                    <a:pt x="218" y="120"/>
                  </a:lnTo>
                  <a:lnTo>
                    <a:pt x="218" y="112"/>
                  </a:lnTo>
                  <a:lnTo>
                    <a:pt x="217" y="103"/>
                  </a:lnTo>
                  <a:lnTo>
                    <a:pt x="213" y="93"/>
                  </a:lnTo>
                  <a:lnTo>
                    <a:pt x="209" y="97"/>
                  </a:lnTo>
                  <a:lnTo>
                    <a:pt x="204" y="108"/>
                  </a:lnTo>
                  <a:lnTo>
                    <a:pt x="199" y="120"/>
                  </a:lnTo>
                  <a:lnTo>
                    <a:pt x="194" y="133"/>
                  </a:lnTo>
                  <a:lnTo>
                    <a:pt x="192" y="146"/>
                  </a:lnTo>
                  <a:lnTo>
                    <a:pt x="185" y="139"/>
                  </a:lnTo>
                  <a:lnTo>
                    <a:pt x="177" y="146"/>
                  </a:lnTo>
                  <a:lnTo>
                    <a:pt x="170" y="149"/>
                  </a:lnTo>
                  <a:lnTo>
                    <a:pt x="161" y="148"/>
                  </a:lnTo>
                  <a:lnTo>
                    <a:pt x="152" y="147"/>
                  </a:lnTo>
                  <a:lnTo>
                    <a:pt x="146" y="144"/>
                  </a:lnTo>
                  <a:lnTo>
                    <a:pt x="145" y="140"/>
                  </a:lnTo>
                  <a:lnTo>
                    <a:pt x="146" y="133"/>
                  </a:lnTo>
                  <a:lnTo>
                    <a:pt x="148" y="125"/>
                  </a:lnTo>
                  <a:lnTo>
                    <a:pt x="149" y="118"/>
                  </a:lnTo>
                  <a:lnTo>
                    <a:pt x="149" y="111"/>
                  </a:lnTo>
                  <a:lnTo>
                    <a:pt x="147" y="101"/>
                  </a:lnTo>
                  <a:lnTo>
                    <a:pt x="144" y="88"/>
                  </a:lnTo>
                  <a:lnTo>
                    <a:pt x="138" y="76"/>
                  </a:lnTo>
                  <a:lnTo>
                    <a:pt x="134" y="87"/>
                  </a:lnTo>
                  <a:lnTo>
                    <a:pt x="128" y="99"/>
                  </a:lnTo>
                  <a:lnTo>
                    <a:pt x="117" y="110"/>
                  </a:lnTo>
                  <a:lnTo>
                    <a:pt x="109" y="118"/>
                  </a:lnTo>
                  <a:lnTo>
                    <a:pt x="95" y="95"/>
                  </a:lnTo>
                  <a:lnTo>
                    <a:pt x="90" y="105"/>
                  </a:lnTo>
                  <a:lnTo>
                    <a:pt x="87" y="93"/>
                  </a:lnTo>
                  <a:lnTo>
                    <a:pt x="81" y="79"/>
                  </a:lnTo>
                  <a:lnTo>
                    <a:pt x="71" y="67"/>
                  </a:lnTo>
                  <a:lnTo>
                    <a:pt x="62" y="55"/>
                  </a:lnTo>
                  <a:lnTo>
                    <a:pt x="61" y="63"/>
                  </a:lnTo>
                  <a:lnTo>
                    <a:pt x="58" y="70"/>
                  </a:lnTo>
                  <a:lnTo>
                    <a:pt x="52" y="75"/>
                  </a:lnTo>
                  <a:lnTo>
                    <a:pt x="44" y="79"/>
                  </a:lnTo>
                  <a:lnTo>
                    <a:pt x="41" y="75"/>
                  </a:lnTo>
                  <a:lnTo>
                    <a:pt x="36" y="69"/>
                  </a:lnTo>
                  <a:lnTo>
                    <a:pt x="30" y="63"/>
                  </a:lnTo>
                  <a:lnTo>
                    <a:pt x="25" y="56"/>
                  </a:lnTo>
                  <a:lnTo>
                    <a:pt x="18" y="49"/>
                  </a:lnTo>
                  <a:lnTo>
                    <a:pt x="11" y="45"/>
                  </a:lnTo>
                  <a:lnTo>
                    <a:pt x="5" y="40"/>
                  </a:lnTo>
                  <a:lnTo>
                    <a:pt x="0" y="39"/>
                  </a:lnTo>
                  <a:lnTo>
                    <a:pt x="12" y="38"/>
                  </a:lnTo>
                  <a:lnTo>
                    <a:pt x="26" y="38"/>
                  </a:lnTo>
                  <a:lnTo>
                    <a:pt x="43" y="38"/>
                  </a:lnTo>
                  <a:lnTo>
                    <a:pt x="61" y="37"/>
                  </a:lnTo>
                  <a:lnTo>
                    <a:pt x="83" y="37"/>
                  </a:lnTo>
                  <a:lnTo>
                    <a:pt x="105" y="37"/>
                  </a:lnTo>
                  <a:lnTo>
                    <a:pt x="128" y="36"/>
                  </a:lnTo>
                  <a:lnTo>
                    <a:pt x="150" y="36"/>
                  </a:lnTo>
                  <a:lnTo>
                    <a:pt x="172" y="36"/>
                  </a:lnTo>
                  <a:lnTo>
                    <a:pt x="194" y="36"/>
                  </a:lnTo>
                  <a:lnTo>
                    <a:pt x="215" y="36"/>
                  </a:lnTo>
                  <a:lnTo>
                    <a:pt x="233" y="36"/>
                  </a:lnTo>
                  <a:lnTo>
                    <a:pt x="249" y="37"/>
                  </a:lnTo>
                  <a:lnTo>
                    <a:pt x="263" y="37"/>
                  </a:lnTo>
                  <a:lnTo>
                    <a:pt x="273" y="37"/>
                  </a:lnTo>
                  <a:lnTo>
                    <a:pt x="279" y="38"/>
                  </a:lnTo>
                  <a:lnTo>
                    <a:pt x="277" y="33"/>
                  </a:lnTo>
                  <a:lnTo>
                    <a:pt x="275" y="29"/>
                  </a:lnTo>
                  <a:lnTo>
                    <a:pt x="272" y="25"/>
                  </a:lnTo>
                  <a:lnTo>
                    <a:pt x="265" y="22"/>
                  </a:lnTo>
                  <a:lnTo>
                    <a:pt x="275" y="21"/>
                  </a:lnTo>
                  <a:lnTo>
                    <a:pt x="287" y="20"/>
                  </a:lnTo>
                  <a:lnTo>
                    <a:pt x="299" y="18"/>
                  </a:lnTo>
                  <a:lnTo>
                    <a:pt x="313" y="17"/>
                  </a:lnTo>
                  <a:lnTo>
                    <a:pt x="328" y="16"/>
                  </a:lnTo>
                  <a:lnTo>
                    <a:pt x="343" y="15"/>
                  </a:lnTo>
                  <a:lnTo>
                    <a:pt x="358" y="14"/>
                  </a:lnTo>
                  <a:lnTo>
                    <a:pt x="374" y="13"/>
                  </a:lnTo>
                  <a:lnTo>
                    <a:pt x="389" y="13"/>
                  </a:lnTo>
                  <a:lnTo>
                    <a:pt x="403" y="12"/>
                  </a:lnTo>
                  <a:lnTo>
                    <a:pt x="417" y="12"/>
                  </a:lnTo>
                  <a:lnTo>
                    <a:pt x="431" y="12"/>
                  </a:lnTo>
                  <a:lnTo>
                    <a:pt x="442" y="12"/>
                  </a:lnTo>
                  <a:lnTo>
                    <a:pt x="454" y="13"/>
                  </a:lnTo>
                  <a:lnTo>
                    <a:pt x="463" y="13"/>
                  </a:lnTo>
                  <a:lnTo>
                    <a:pt x="470" y="14"/>
                  </a:lnTo>
                  <a:lnTo>
                    <a:pt x="487" y="15"/>
                  </a:lnTo>
                  <a:lnTo>
                    <a:pt x="509" y="16"/>
                  </a:lnTo>
                  <a:lnTo>
                    <a:pt x="535" y="16"/>
                  </a:lnTo>
                  <a:lnTo>
                    <a:pt x="564" y="16"/>
                  </a:lnTo>
                  <a:lnTo>
                    <a:pt x="591" y="16"/>
                  </a:lnTo>
                  <a:lnTo>
                    <a:pt x="616" y="15"/>
                  </a:lnTo>
                  <a:lnTo>
                    <a:pt x="637" y="15"/>
                  </a:lnTo>
                  <a:lnTo>
                    <a:pt x="651" y="14"/>
                  </a:lnTo>
                  <a:lnTo>
                    <a:pt x="663" y="13"/>
                  </a:lnTo>
                  <a:lnTo>
                    <a:pt x="680" y="10"/>
                  </a:lnTo>
                  <a:lnTo>
                    <a:pt x="700" y="8"/>
                  </a:lnTo>
                  <a:lnTo>
                    <a:pt x="719" y="6"/>
                  </a:lnTo>
                  <a:lnTo>
                    <a:pt x="739" y="5"/>
                  </a:lnTo>
                  <a:lnTo>
                    <a:pt x="755" y="4"/>
                  </a:lnTo>
                  <a:lnTo>
                    <a:pt x="766" y="4"/>
                  </a:lnTo>
                  <a:lnTo>
                    <a:pt x="772" y="5"/>
                  </a:lnTo>
                  <a:lnTo>
                    <a:pt x="772" y="12"/>
                  </a:lnTo>
                  <a:lnTo>
                    <a:pt x="765" y="20"/>
                  </a:lnTo>
                  <a:lnTo>
                    <a:pt x="756" y="28"/>
                  </a:lnTo>
                  <a:lnTo>
                    <a:pt x="748" y="34"/>
                  </a:lnTo>
                  <a:lnTo>
                    <a:pt x="761" y="33"/>
                  </a:lnTo>
                  <a:lnTo>
                    <a:pt x="780" y="32"/>
                  </a:lnTo>
                  <a:lnTo>
                    <a:pt x="802" y="32"/>
                  </a:lnTo>
                  <a:lnTo>
                    <a:pt x="828" y="31"/>
                  </a:lnTo>
                  <a:lnTo>
                    <a:pt x="858" y="31"/>
                  </a:lnTo>
                  <a:lnTo>
                    <a:pt x="889" y="31"/>
                  </a:lnTo>
                  <a:lnTo>
                    <a:pt x="922" y="31"/>
                  </a:lnTo>
                  <a:lnTo>
                    <a:pt x="955" y="31"/>
                  </a:lnTo>
                  <a:lnTo>
                    <a:pt x="987" y="32"/>
                  </a:lnTo>
                  <a:lnTo>
                    <a:pt x="1019" y="32"/>
                  </a:lnTo>
                  <a:lnTo>
                    <a:pt x="1049" y="32"/>
                  </a:lnTo>
                  <a:lnTo>
                    <a:pt x="1076" y="32"/>
                  </a:lnTo>
                  <a:lnTo>
                    <a:pt x="1100" y="32"/>
                  </a:lnTo>
                  <a:lnTo>
                    <a:pt x="1121" y="32"/>
                  </a:lnTo>
                  <a:lnTo>
                    <a:pt x="1136" y="32"/>
                  </a:lnTo>
                  <a:lnTo>
                    <a:pt x="1145" y="32"/>
                  </a:lnTo>
                  <a:lnTo>
                    <a:pt x="1161" y="31"/>
                  </a:lnTo>
                  <a:lnTo>
                    <a:pt x="1183" y="31"/>
                  </a:lnTo>
                  <a:lnTo>
                    <a:pt x="1208" y="30"/>
                  </a:lnTo>
                  <a:lnTo>
                    <a:pt x="1236" y="29"/>
                  </a:lnTo>
                  <a:lnTo>
                    <a:pt x="1262" y="29"/>
                  </a:lnTo>
                  <a:lnTo>
                    <a:pt x="1284" y="28"/>
                  </a:lnTo>
                  <a:lnTo>
                    <a:pt x="1301" y="28"/>
                  </a:lnTo>
                  <a:lnTo>
                    <a:pt x="1309" y="28"/>
                  </a:lnTo>
                  <a:lnTo>
                    <a:pt x="1316" y="29"/>
                  </a:lnTo>
                  <a:lnTo>
                    <a:pt x="1328" y="30"/>
                  </a:lnTo>
                  <a:lnTo>
                    <a:pt x="1343" y="31"/>
                  </a:lnTo>
                  <a:lnTo>
                    <a:pt x="1360" y="32"/>
                  </a:lnTo>
                  <a:lnTo>
                    <a:pt x="1377" y="33"/>
                  </a:lnTo>
                  <a:lnTo>
                    <a:pt x="1393" y="33"/>
                  </a:lnTo>
                  <a:lnTo>
                    <a:pt x="1406" y="34"/>
                  </a:lnTo>
                  <a:lnTo>
                    <a:pt x="1414" y="34"/>
                  </a:lnTo>
                  <a:lnTo>
                    <a:pt x="1416" y="30"/>
                  </a:lnTo>
                  <a:lnTo>
                    <a:pt x="1419" y="25"/>
                  </a:lnTo>
                  <a:lnTo>
                    <a:pt x="1422" y="20"/>
                  </a:lnTo>
                  <a:lnTo>
                    <a:pt x="1427" y="15"/>
                  </a:lnTo>
                  <a:lnTo>
                    <a:pt x="1431" y="10"/>
                  </a:lnTo>
                  <a:lnTo>
                    <a:pt x="1437" y="7"/>
                  </a:lnTo>
                  <a:lnTo>
                    <a:pt x="1443" y="5"/>
                  </a:lnTo>
                  <a:lnTo>
                    <a:pt x="1450" y="4"/>
                  </a:lnTo>
                  <a:lnTo>
                    <a:pt x="1460" y="4"/>
                  </a:lnTo>
                  <a:lnTo>
                    <a:pt x="1477" y="4"/>
                  </a:lnTo>
                  <a:lnTo>
                    <a:pt x="1499" y="5"/>
                  </a:lnTo>
                  <a:lnTo>
                    <a:pt x="1524" y="5"/>
                  </a:lnTo>
                  <a:lnTo>
                    <a:pt x="1548" y="5"/>
                  </a:lnTo>
                  <a:lnTo>
                    <a:pt x="1570" y="5"/>
                  </a:lnTo>
                  <a:lnTo>
                    <a:pt x="1587" y="5"/>
                  </a:lnTo>
                  <a:lnTo>
                    <a:pt x="1597" y="4"/>
                  </a:lnTo>
                  <a:lnTo>
                    <a:pt x="1604" y="2"/>
                  </a:lnTo>
                  <a:lnTo>
                    <a:pt x="1610" y="1"/>
                  </a:lnTo>
                  <a:lnTo>
                    <a:pt x="1614" y="0"/>
                  </a:lnTo>
                  <a:lnTo>
                    <a:pt x="1619" y="0"/>
                  </a:lnTo>
                  <a:lnTo>
                    <a:pt x="1619" y="5"/>
                  </a:lnTo>
                  <a:lnTo>
                    <a:pt x="1618" y="10"/>
                  </a:lnTo>
                  <a:lnTo>
                    <a:pt x="1617" y="17"/>
                  </a:lnTo>
                  <a:lnTo>
                    <a:pt x="1617" y="23"/>
                  </a:lnTo>
                  <a:lnTo>
                    <a:pt x="1605" y="25"/>
                  </a:lnTo>
                  <a:lnTo>
                    <a:pt x="1598" y="26"/>
                  </a:lnTo>
                  <a:lnTo>
                    <a:pt x="1596" y="29"/>
                  </a:lnTo>
                  <a:lnTo>
                    <a:pt x="1596" y="36"/>
                  </a:lnTo>
                  <a:lnTo>
                    <a:pt x="1596" y="44"/>
                  </a:lnTo>
                  <a:lnTo>
                    <a:pt x="1597" y="49"/>
                  </a:lnTo>
                  <a:lnTo>
                    <a:pt x="1601" y="53"/>
                  </a:lnTo>
                  <a:lnTo>
                    <a:pt x="1606" y="55"/>
                  </a:lnTo>
                  <a:lnTo>
                    <a:pt x="1611" y="56"/>
                  </a:lnTo>
                  <a:lnTo>
                    <a:pt x="1617" y="58"/>
                  </a:lnTo>
                  <a:lnTo>
                    <a:pt x="1625" y="61"/>
                  </a:lnTo>
                  <a:lnTo>
                    <a:pt x="1633" y="63"/>
                  </a:lnTo>
                  <a:lnTo>
                    <a:pt x="1642" y="65"/>
                  </a:lnTo>
                  <a:lnTo>
                    <a:pt x="1650" y="68"/>
                  </a:lnTo>
                  <a:lnTo>
                    <a:pt x="1657" y="70"/>
                  </a:lnTo>
                  <a:lnTo>
                    <a:pt x="1662" y="70"/>
                  </a:lnTo>
                  <a:lnTo>
                    <a:pt x="1670" y="71"/>
                  </a:lnTo>
                  <a:lnTo>
                    <a:pt x="1676" y="73"/>
                  </a:lnTo>
                  <a:lnTo>
                    <a:pt x="1676" y="78"/>
                  </a:lnTo>
                  <a:lnTo>
                    <a:pt x="1670" y="83"/>
                  </a:lnTo>
                  <a:lnTo>
                    <a:pt x="1666" y="85"/>
                  </a:lnTo>
                  <a:lnTo>
                    <a:pt x="1660" y="88"/>
                  </a:lnTo>
                  <a:lnTo>
                    <a:pt x="1654" y="91"/>
                  </a:lnTo>
                  <a:lnTo>
                    <a:pt x="1649" y="94"/>
                  </a:lnTo>
                  <a:lnTo>
                    <a:pt x="1645" y="96"/>
                  </a:lnTo>
                  <a:lnTo>
                    <a:pt x="1643" y="99"/>
                  </a:lnTo>
                  <a:lnTo>
                    <a:pt x="1642" y="101"/>
                  </a:lnTo>
                  <a:lnTo>
                    <a:pt x="1644" y="102"/>
                  </a:lnTo>
                  <a:lnTo>
                    <a:pt x="1651" y="103"/>
                  </a:lnTo>
                  <a:lnTo>
                    <a:pt x="1662" y="103"/>
                  </a:lnTo>
                  <a:lnTo>
                    <a:pt x="1677" y="104"/>
                  </a:lnTo>
                  <a:lnTo>
                    <a:pt x="1693" y="103"/>
                  </a:lnTo>
                  <a:lnTo>
                    <a:pt x="1711" y="103"/>
                  </a:lnTo>
                  <a:lnTo>
                    <a:pt x="1727" y="103"/>
                  </a:lnTo>
                  <a:lnTo>
                    <a:pt x="1740" y="102"/>
                  </a:lnTo>
                  <a:lnTo>
                    <a:pt x="1749" y="102"/>
                  </a:lnTo>
                  <a:lnTo>
                    <a:pt x="1759" y="102"/>
                  </a:lnTo>
                  <a:lnTo>
                    <a:pt x="1770" y="104"/>
                  </a:lnTo>
                  <a:lnTo>
                    <a:pt x="1784" y="107"/>
                  </a:lnTo>
                  <a:lnTo>
                    <a:pt x="1799" y="109"/>
                  </a:lnTo>
                  <a:lnTo>
                    <a:pt x="1815" y="111"/>
                  </a:lnTo>
                  <a:lnTo>
                    <a:pt x="1828" y="113"/>
                  </a:lnTo>
                  <a:lnTo>
                    <a:pt x="1841" y="115"/>
                  </a:lnTo>
                  <a:lnTo>
                    <a:pt x="1851" y="115"/>
                  </a:lnTo>
                  <a:lnTo>
                    <a:pt x="1862" y="113"/>
                  </a:lnTo>
                  <a:lnTo>
                    <a:pt x="1876" y="111"/>
                  </a:lnTo>
                  <a:lnTo>
                    <a:pt x="1894" y="108"/>
                  </a:lnTo>
                  <a:lnTo>
                    <a:pt x="1911" y="104"/>
                  </a:lnTo>
                  <a:lnTo>
                    <a:pt x="1929" y="101"/>
                  </a:lnTo>
                  <a:lnTo>
                    <a:pt x="1944" y="99"/>
                  </a:lnTo>
                  <a:lnTo>
                    <a:pt x="1957" y="96"/>
                  </a:lnTo>
                  <a:lnTo>
                    <a:pt x="1963" y="95"/>
                  </a:lnTo>
                  <a:lnTo>
                    <a:pt x="1969" y="95"/>
                  </a:lnTo>
                  <a:lnTo>
                    <a:pt x="1979" y="95"/>
                  </a:lnTo>
                  <a:lnTo>
                    <a:pt x="1992" y="95"/>
                  </a:lnTo>
                  <a:lnTo>
                    <a:pt x="2006" y="94"/>
                  </a:lnTo>
                  <a:lnTo>
                    <a:pt x="2021" y="93"/>
                  </a:lnTo>
                  <a:lnTo>
                    <a:pt x="2036" y="91"/>
                  </a:lnTo>
                  <a:lnTo>
                    <a:pt x="2050" y="87"/>
                  </a:lnTo>
                  <a:lnTo>
                    <a:pt x="2064" y="81"/>
                  </a:lnTo>
                  <a:lnTo>
                    <a:pt x="2071" y="84"/>
                  </a:lnTo>
                  <a:lnTo>
                    <a:pt x="2078" y="86"/>
                  </a:lnTo>
                  <a:lnTo>
                    <a:pt x="2084" y="88"/>
                  </a:lnTo>
                  <a:lnTo>
                    <a:pt x="2091" y="89"/>
                  </a:lnTo>
                  <a:lnTo>
                    <a:pt x="2097" y="89"/>
                  </a:lnTo>
                  <a:lnTo>
                    <a:pt x="2104" y="91"/>
                  </a:lnTo>
                  <a:lnTo>
                    <a:pt x="2110" y="91"/>
                  </a:lnTo>
                  <a:lnTo>
                    <a:pt x="2116" y="91"/>
                  </a:lnTo>
                  <a:lnTo>
                    <a:pt x="2121" y="91"/>
                  </a:lnTo>
                  <a:lnTo>
                    <a:pt x="2129" y="89"/>
                  </a:lnTo>
                  <a:lnTo>
                    <a:pt x="2139" y="89"/>
                  </a:lnTo>
                  <a:lnTo>
                    <a:pt x="2148" y="88"/>
                  </a:lnTo>
                  <a:lnTo>
                    <a:pt x="2157" y="88"/>
                  </a:lnTo>
                  <a:lnTo>
                    <a:pt x="2165" y="87"/>
                  </a:lnTo>
                  <a:lnTo>
                    <a:pt x="2172" y="87"/>
                  </a:lnTo>
                  <a:lnTo>
                    <a:pt x="2176" y="87"/>
                  </a:lnTo>
                  <a:lnTo>
                    <a:pt x="2181" y="88"/>
                  </a:lnTo>
                  <a:lnTo>
                    <a:pt x="2188" y="89"/>
                  </a:lnTo>
                  <a:lnTo>
                    <a:pt x="2196" y="92"/>
                  </a:lnTo>
                  <a:lnTo>
                    <a:pt x="2206" y="93"/>
                  </a:lnTo>
                  <a:lnTo>
                    <a:pt x="2216" y="95"/>
                  </a:lnTo>
                  <a:lnTo>
                    <a:pt x="2227" y="96"/>
                  </a:lnTo>
                  <a:lnTo>
                    <a:pt x="2237" y="97"/>
                  </a:lnTo>
                  <a:lnTo>
                    <a:pt x="2246" y="97"/>
                  </a:lnTo>
                  <a:lnTo>
                    <a:pt x="2255" y="97"/>
                  </a:lnTo>
                  <a:lnTo>
                    <a:pt x="2265" y="97"/>
                  </a:lnTo>
                  <a:lnTo>
                    <a:pt x="2275" y="96"/>
                  </a:lnTo>
                  <a:lnTo>
                    <a:pt x="2284" y="95"/>
                  </a:lnTo>
                  <a:lnTo>
                    <a:pt x="2294" y="94"/>
                  </a:lnTo>
                  <a:lnTo>
                    <a:pt x="2302" y="93"/>
                  </a:lnTo>
                  <a:lnTo>
                    <a:pt x="2310" y="92"/>
                  </a:lnTo>
                  <a:lnTo>
                    <a:pt x="2317" y="89"/>
                  </a:lnTo>
                  <a:lnTo>
                    <a:pt x="2325" y="89"/>
                  </a:lnTo>
                  <a:lnTo>
                    <a:pt x="2337" y="89"/>
                  </a:lnTo>
                  <a:lnTo>
                    <a:pt x="2348" y="88"/>
                  </a:lnTo>
                  <a:lnTo>
                    <a:pt x="2361" y="88"/>
                  </a:lnTo>
                  <a:lnTo>
                    <a:pt x="2372" y="89"/>
                  </a:lnTo>
                  <a:lnTo>
                    <a:pt x="2384" y="91"/>
                  </a:lnTo>
                  <a:lnTo>
                    <a:pt x="2393" y="92"/>
                  </a:lnTo>
                  <a:lnTo>
                    <a:pt x="2400" y="95"/>
                  </a:lnTo>
                  <a:lnTo>
                    <a:pt x="2401" y="102"/>
                  </a:lnTo>
                  <a:lnTo>
                    <a:pt x="2405" y="107"/>
                  </a:lnTo>
                  <a:lnTo>
                    <a:pt x="2410" y="109"/>
                  </a:lnTo>
                  <a:lnTo>
                    <a:pt x="2416" y="110"/>
                  </a:lnTo>
                  <a:lnTo>
                    <a:pt x="2421" y="110"/>
                  </a:lnTo>
                  <a:lnTo>
                    <a:pt x="2434" y="109"/>
                  </a:lnTo>
                  <a:lnTo>
                    <a:pt x="2451" y="108"/>
                  </a:lnTo>
                  <a:lnTo>
                    <a:pt x="2471" y="108"/>
                  </a:lnTo>
                  <a:lnTo>
                    <a:pt x="2490" y="107"/>
                  </a:lnTo>
                  <a:lnTo>
                    <a:pt x="2507" y="107"/>
                  </a:lnTo>
                  <a:lnTo>
                    <a:pt x="2522" y="108"/>
                  </a:lnTo>
                  <a:lnTo>
                    <a:pt x="2531" y="110"/>
                  </a:lnTo>
                  <a:lnTo>
                    <a:pt x="2538" y="113"/>
                  </a:lnTo>
                  <a:lnTo>
                    <a:pt x="2547" y="117"/>
                  </a:lnTo>
                  <a:lnTo>
                    <a:pt x="2556" y="120"/>
                  </a:lnTo>
                  <a:lnTo>
                    <a:pt x="2567" y="125"/>
                  </a:lnTo>
                  <a:lnTo>
                    <a:pt x="2576" y="129"/>
                  </a:lnTo>
                  <a:lnTo>
                    <a:pt x="2584" y="134"/>
                  </a:lnTo>
                  <a:lnTo>
                    <a:pt x="2590" y="138"/>
                  </a:lnTo>
                  <a:lnTo>
                    <a:pt x="2593" y="141"/>
                  </a:lnTo>
                  <a:lnTo>
                    <a:pt x="2593" y="157"/>
                  </a:lnTo>
                  <a:lnTo>
                    <a:pt x="2583" y="159"/>
                  </a:lnTo>
                  <a:lnTo>
                    <a:pt x="2570" y="162"/>
                  </a:lnTo>
                  <a:lnTo>
                    <a:pt x="2555" y="163"/>
                  </a:lnTo>
                  <a:lnTo>
                    <a:pt x="2540" y="164"/>
                  </a:lnTo>
                  <a:lnTo>
                    <a:pt x="2524" y="164"/>
                  </a:lnTo>
                  <a:lnTo>
                    <a:pt x="2509" y="164"/>
                  </a:lnTo>
                  <a:lnTo>
                    <a:pt x="2497" y="164"/>
                  </a:lnTo>
                  <a:lnTo>
                    <a:pt x="2488" y="164"/>
                  </a:lnTo>
                  <a:lnTo>
                    <a:pt x="2480" y="164"/>
                  </a:lnTo>
                  <a:lnTo>
                    <a:pt x="2473" y="164"/>
                  </a:lnTo>
                  <a:lnTo>
                    <a:pt x="2466" y="164"/>
                  </a:lnTo>
                  <a:lnTo>
                    <a:pt x="2460" y="165"/>
                  </a:lnTo>
                  <a:lnTo>
                    <a:pt x="2455" y="167"/>
                  </a:lnTo>
                  <a:lnTo>
                    <a:pt x="2450" y="170"/>
                  </a:lnTo>
                  <a:lnTo>
                    <a:pt x="2446" y="174"/>
                  </a:lnTo>
                  <a:lnTo>
                    <a:pt x="2444" y="181"/>
                  </a:lnTo>
                  <a:lnTo>
                    <a:pt x="2441" y="192"/>
                  </a:lnTo>
                  <a:lnTo>
                    <a:pt x="2436" y="200"/>
                  </a:lnTo>
                  <a:lnTo>
                    <a:pt x="2434" y="206"/>
                  </a:lnTo>
                  <a:lnTo>
                    <a:pt x="2435" y="212"/>
                  </a:lnTo>
                  <a:lnTo>
                    <a:pt x="2438" y="220"/>
                  </a:lnTo>
                  <a:lnTo>
                    <a:pt x="2443" y="229"/>
                  </a:lnTo>
                  <a:lnTo>
                    <a:pt x="2441" y="236"/>
                  </a:lnTo>
                  <a:lnTo>
                    <a:pt x="2429" y="239"/>
                  </a:lnTo>
                  <a:lnTo>
                    <a:pt x="2424" y="239"/>
                  </a:lnTo>
                  <a:lnTo>
                    <a:pt x="2416" y="239"/>
                  </a:lnTo>
                  <a:lnTo>
                    <a:pt x="2405" y="238"/>
                  </a:lnTo>
                  <a:lnTo>
                    <a:pt x="2393" y="237"/>
                  </a:lnTo>
                  <a:lnTo>
                    <a:pt x="2379" y="236"/>
                  </a:lnTo>
                  <a:lnTo>
                    <a:pt x="2365" y="235"/>
                  </a:lnTo>
                  <a:lnTo>
                    <a:pt x="2349" y="234"/>
                  </a:lnTo>
                  <a:lnTo>
                    <a:pt x="2334" y="231"/>
                  </a:lnTo>
                  <a:lnTo>
                    <a:pt x="2318" y="230"/>
                  </a:lnTo>
                  <a:lnTo>
                    <a:pt x="2302" y="228"/>
                  </a:lnTo>
                  <a:lnTo>
                    <a:pt x="2287" y="226"/>
                  </a:lnTo>
                  <a:lnTo>
                    <a:pt x="2274" y="222"/>
                  </a:lnTo>
                  <a:lnTo>
                    <a:pt x="2261" y="220"/>
                  </a:lnTo>
                  <a:lnTo>
                    <a:pt x="2251" y="217"/>
                  </a:lnTo>
                  <a:lnTo>
                    <a:pt x="2242" y="213"/>
                  </a:lnTo>
                  <a:lnTo>
                    <a:pt x="2235" y="210"/>
                  </a:lnTo>
                  <a:lnTo>
                    <a:pt x="2224" y="212"/>
                  </a:lnTo>
                  <a:lnTo>
                    <a:pt x="2208" y="214"/>
                  </a:lnTo>
                  <a:lnTo>
                    <a:pt x="2189" y="217"/>
                  </a:lnTo>
                  <a:lnTo>
                    <a:pt x="2166" y="220"/>
                  </a:lnTo>
                  <a:lnTo>
                    <a:pt x="2141" y="223"/>
                  </a:lnTo>
                  <a:lnTo>
                    <a:pt x="2113" y="227"/>
                  </a:lnTo>
                  <a:lnTo>
                    <a:pt x="2085" y="231"/>
                  </a:lnTo>
                  <a:lnTo>
                    <a:pt x="2055" y="235"/>
                  </a:lnTo>
                  <a:lnTo>
                    <a:pt x="2026" y="239"/>
                  </a:lnTo>
                  <a:lnTo>
                    <a:pt x="1998" y="243"/>
                  </a:lnTo>
                  <a:lnTo>
                    <a:pt x="1971" y="246"/>
                  </a:lnTo>
                  <a:lnTo>
                    <a:pt x="1949" y="250"/>
                  </a:lnTo>
                  <a:lnTo>
                    <a:pt x="1928" y="253"/>
                  </a:lnTo>
                  <a:lnTo>
                    <a:pt x="1911" y="255"/>
                  </a:lnTo>
                  <a:lnTo>
                    <a:pt x="1899" y="258"/>
                  </a:lnTo>
                  <a:lnTo>
                    <a:pt x="1893" y="259"/>
                  </a:lnTo>
                  <a:lnTo>
                    <a:pt x="1883" y="260"/>
                  </a:lnTo>
                  <a:lnTo>
                    <a:pt x="1871" y="262"/>
                  </a:lnTo>
                  <a:lnTo>
                    <a:pt x="1857" y="263"/>
                  </a:lnTo>
                  <a:lnTo>
                    <a:pt x="1842" y="265"/>
                  </a:lnTo>
                  <a:lnTo>
                    <a:pt x="1827" y="265"/>
                  </a:lnTo>
                  <a:lnTo>
                    <a:pt x="1815" y="266"/>
                  </a:lnTo>
                  <a:lnTo>
                    <a:pt x="1803" y="266"/>
                  </a:lnTo>
                  <a:lnTo>
                    <a:pt x="1796" y="265"/>
                  </a:lnTo>
                  <a:lnTo>
                    <a:pt x="1791" y="269"/>
                  </a:lnTo>
                  <a:lnTo>
                    <a:pt x="1784" y="275"/>
                  </a:lnTo>
                  <a:lnTo>
                    <a:pt x="1777" y="283"/>
                  </a:lnTo>
                  <a:lnTo>
                    <a:pt x="1771" y="291"/>
                  </a:lnTo>
                  <a:lnTo>
                    <a:pt x="1765" y="300"/>
                  </a:lnTo>
                  <a:lnTo>
                    <a:pt x="1761" y="308"/>
                  </a:lnTo>
                  <a:lnTo>
                    <a:pt x="1757" y="316"/>
                  </a:lnTo>
                  <a:lnTo>
                    <a:pt x="1756" y="323"/>
                  </a:lnTo>
                  <a:lnTo>
                    <a:pt x="1739" y="324"/>
                  </a:lnTo>
                  <a:lnTo>
                    <a:pt x="1721" y="325"/>
                  </a:lnTo>
                  <a:lnTo>
                    <a:pt x="1703" y="325"/>
                  </a:lnTo>
                  <a:lnTo>
                    <a:pt x="1684" y="326"/>
                  </a:lnTo>
                  <a:lnTo>
                    <a:pt x="1668" y="328"/>
                  </a:lnTo>
                  <a:lnTo>
                    <a:pt x="1654" y="329"/>
                  </a:lnTo>
                  <a:lnTo>
                    <a:pt x="1643" y="331"/>
                  </a:lnTo>
                  <a:lnTo>
                    <a:pt x="1635" y="334"/>
                  </a:lnTo>
                  <a:lnTo>
                    <a:pt x="1630" y="337"/>
                  </a:lnTo>
                  <a:lnTo>
                    <a:pt x="1621" y="340"/>
                  </a:lnTo>
                  <a:lnTo>
                    <a:pt x="1610" y="345"/>
                  </a:lnTo>
                  <a:lnTo>
                    <a:pt x="1595" y="350"/>
                  </a:lnTo>
                  <a:lnTo>
                    <a:pt x="1579" y="357"/>
                  </a:lnTo>
                  <a:lnTo>
                    <a:pt x="1561" y="364"/>
                  </a:lnTo>
                  <a:lnTo>
                    <a:pt x="1540" y="371"/>
                  </a:lnTo>
                  <a:lnTo>
                    <a:pt x="1521" y="378"/>
                  </a:lnTo>
                  <a:lnTo>
                    <a:pt x="1500" y="385"/>
                  </a:lnTo>
                  <a:lnTo>
                    <a:pt x="1480" y="392"/>
                  </a:lnTo>
                  <a:lnTo>
                    <a:pt x="1461" y="399"/>
                  </a:lnTo>
                  <a:lnTo>
                    <a:pt x="1443" y="404"/>
                  </a:lnTo>
                  <a:lnTo>
                    <a:pt x="1427" y="409"/>
                  </a:lnTo>
                  <a:lnTo>
                    <a:pt x="1413" y="412"/>
                  </a:lnTo>
                  <a:lnTo>
                    <a:pt x="1403" y="416"/>
                  </a:lnTo>
                  <a:lnTo>
                    <a:pt x="1395" y="417"/>
                  </a:lnTo>
                  <a:lnTo>
                    <a:pt x="1384" y="418"/>
                  </a:lnTo>
                  <a:lnTo>
                    <a:pt x="1375" y="420"/>
                  </a:lnTo>
                  <a:lnTo>
                    <a:pt x="1367" y="423"/>
                  </a:lnTo>
                  <a:lnTo>
                    <a:pt x="1360" y="425"/>
                  </a:lnTo>
                  <a:lnTo>
                    <a:pt x="1355" y="428"/>
                  </a:lnTo>
                  <a:lnTo>
                    <a:pt x="1349" y="432"/>
                  </a:lnTo>
                  <a:lnTo>
                    <a:pt x="1343" y="435"/>
                  </a:lnTo>
                  <a:lnTo>
                    <a:pt x="1339" y="439"/>
                  </a:lnTo>
                  <a:lnTo>
                    <a:pt x="1332" y="446"/>
                  </a:lnTo>
                  <a:lnTo>
                    <a:pt x="1321" y="455"/>
                  </a:lnTo>
                  <a:lnTo>
                    <a:pt x="1310" y="467"/>
                  </a:lnTo>
                  <a:lnTo>
                    <a:pt x="1298" y="480"/>
                  </a:lnTo>
                  <a:lnTo>
                    <a:pt x="1286" y="492"/>
                  </a:lnTo>
                  <a:lnTo>
                    <a:pt x="1276" y="503"/>
                  </a:lnTo>
                  <a:lnTo>
                    <a:pt x="1266" y="510"/>
                  </a:lnTo>
                  <a:lnTo>
                    <a:pt x="1261" y="512"/>
                  </a:lnTo>
                  <a:close/>
                </a:path>
              </a:pathLst>
            </a:custGeom>
            <a:solidFill>
              <a:srgbClr val="00E5E5"/>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61" name="Freeform 493"/>
            <p:cNvSpPr>
              <a:spLocks/>
            </p:cNvSpPr>
            <p:nvPr/>
          </p:nvSpPr>
          <p:spPr bwMode="auto">
            <a:xfrm>
              <a:off x="3043" y="4079"/>
              <a:ext cx="17" cy="12"/>
            </a:xfrm>
            <a:custGeom>
              <a:avLst/>
              <a:gdLst>
                <a:gd name="T0" fmla="*/ 5 w 53"/>
                <a:gd name="T1" fmla="*/ 34 h 34"/>
                <a:gd name="T2" fmla="*/ 8 w 53"/>
                <a:gd name="T3" fmla="*/ 33 h 34"/>
                <a:gd name="T4" fmla="*/ 13 w 53"/>
                <a:gd name="T5" fmla="*/ 29 h 34"/>
                <a:gd name="T6" fmla="*/ 17 w 53"/>
                <a:gd name="T7" fmla="*/ 23 h 34"/>
                <a:gd name="T8" fmla="*/ 22 w 53"/>
                <a:gd name="T9" fmla="*/ 20 h 34"/>
                <a:gd name="T10" fmla="*/ 28 w 53"/>
                <a:gd name="T11" fmla="*/ 16 h 34"/>
                <a:gd name="T12" fmla="*/ 32 w 53"/>
                <a:gd name="T13" fmla="*/ 13 h 34"/>
                <a:gd name="T14" fmla="*/ 37 w 53"/>
                <a:gd name="T15" fmla="*/ 11 h 34"/>
                <a:gd name="T16" fmla="*/ 44 w 53"/>
                <a:gd name="T17" fmla="*/ 11 h 34"/>
                <a:gd name="T18" fmla="*/ 51 w 53"/>
                <a:gd name="T19" fmla="*/ 11 h 34"/>
                <a:gd name="T20" fmla="*/ 53 w 53"/>
                <a:gd name="T21" fmla="*/ 2 h 34"/>
                <a:gd name="T22" fmla="*/ 44 w 53"/>
                <a:gd name="T23" fmla="*/ 0 h 34"/>
                <a:gd name="T24" fmla="*/ 37 w 53"/>
                <a:gd name="T25" fmla="*/ 2 h 34"/>
                <a:gd name="T26" fmla="*/ 30 w 53"/>
                <a:gd name="T27" fmla="*/ 3 h 34"/>
                <a:gd name="T28" fmla="*/ 23 w 53"/>
                <a:gd name="T29" fmla="*/ 7 h 34"/>
                <a:gd name="T30" fmla="*/ 17 w 53"/>
                <a:gd name="T31" fmla="*/ 10 h 34"/>
                <a:gd name="T32" fmla="*/ 10 w 53"/>
                <a:gd name="T33" fmla="*/ 16 h 34"/>
                <a:gd name="T34" fmla="*/ 6 w 53"/>
                <a:gd name="T35" fmla="*/ 22 h 34"/>
                <a:gd name="T36" fmla="*/ 1 w 53"/>
                <a:gd name="T37" fmla="*/ 26 h 34"/>
                <a:gd name="T38" fmla="*/ 5 w 53"/>
                <a:gd name="T39" fmla="*/ 25 h 34"/>
                <a:gd name="T40" fmla="*/ 1 w 53"/>
                <a:gd name="T41" fmla="*/ 26 h 34"/>
                <a:gd name="T42" fmla="*/ 0 w 53"/>
                <a:gd name="T43" fmla="*/ 30 h 34"/>
                <a:gd name="T44" fmla="*/ 1 w 53"/>
                <a:gd name="T45" fmla="*/ 33 h 34"/>
                <a:gd name="T46" fmla="*/ 5 w 53"/>
                <a:gd name="T47" fmla="*/ 34 h 34"/>
                <a:gd name="T48" fmla="*/ 8 w 53"/>
                <a:gd name="T49" fmla="*/ 33 h 34"/>
                <a:gd name="T50" fmla="*/ 5 w 53"/>
                <a:gd name="T5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34">
                  <a:moveTo>
                    <a:pt x="5" y="34"/>
                  </a:moveTo>
                  <a:lnTo>
                    <a:pt x="8" y="33"/>
                  </a:lnTo>
                  <a:lnTo>
                    <a:pt x="13" y="29"/>
                  </a:lnTo>
                  <a:lnTo>
                    <a:pt x="17" y="23"/>
                  </a:lnTo>
                  <a:lnTo>
                    <a:pt x="22" y="20"/>
                  </a:lnTo>
                  <a:lnTo>
                    <a:pt x="28" y="16"/>
                  </a:lnTo>
                  <a:lnTo>
                    <a:pt x="32" y="13"/>
                  </a:lnTo>
                  <a:lnTo>
                    <a:pt x="37" y="11"/>
                  </a:lnTo>
                  <a:lnTo>
                    <a:pt x="44" y="11"/>
                  </a:lnTo>
                  <a:lnTo>
                    <a:pt x="51" y="11"/>
                  </a:lnTo>
                  <a:lnTo>
                    <a:pt x="53" y="2"/>
                  </a:lnTo>
                  <a:lnTo>
                    <a:pt x="44" y="0"/>
                  </a:lnTo>
                  <a:lnTo>
                    <a:pt x="37" y="2"/>
                  </a:lnTo>
                  <a:lnTo>
                    <a:pt x="30" y="3"/>
                  </a:lnTo>
                  <a:lnTo>
                    <a:pt x="23" y="7"/>
                  </a:lnTo>
                  <a:lnTo>
                    <a:pt x="17" y="10"/>
                  </a:lnTo>
                  <a:lnTo>
                    <a:pt x="10" y="16"/>
                  </a:lnTo>
                  <a:lnTo>
                    <a:pt x="6" y="22"/>
                  </a:lnTo>
                  <a:lnTo>
                    <a:pt x="1" y="26"/>
                  </a:lnTo>
                  <a:lnTo>
                    <a:pt x="5" y="25"/>
                  </a:lnTo>
                  <a:lnTo>
                    <a:pt x="1" y="26"/>
                  </a:lnTo>
                  <a:lnTo>
                    <a:pt x="0" y="30"/>
                  </a:lnTo>
                  <a:lnTo>
                    <a:pt x="1" y="33"/>
                  </a:lnTo>
                  <a:lnTo>
                    <a:pt x="5" y="34"/>
                  </a:lnTo>
                  <a:lnTo>
                    <a:pt x="8" y="33"/>
                  </a:lnTo>
                  <a:lnTo>
                    <a:pt x="5"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62" name="Freeform 494"/>
            <p:cNvSpPr>
              <a:spLocks/>
            </p:cNvSpPr>
            <p:nvPr/>
          </p:nvSpPr>
          <p:spPr bwMode="auto">
            <a:xfrm>
              <a:off x="3027" y="4076"/>
              <a:ext cx="17" cy="15"/>
            </a:xfrm>
            <a:custGeom>
              <a:avLst/>
              <a:gdLst>
                <a:gd name="T0" fmla="*/ 9 w 52"/>
                <a:gd name="T1" fmla="*/ 5 h 44"/>
                <a:gd name="T2" fmla="*/ 0 w 52"/>
                <a:gd name="T3" fmla="*/ 7 h 44"/>
                <a:gd name="T4" fmla="*/ 5 w 52"/>
                <a:gd name="T5" fmla="*/ 13 h 44"/>
                <a:gd name="T6" fmla="*/ 11 w 52"/>
                <a:gd name="T7" fmla="*/ 20 h 44"/>
                <a:gd name="T8" fmla="*/ 16 w 52"/>
                <a:gd name="T9" fmla="*/ 26 h 44"/>
                <a:gd name="T10" fmla="*/ 23 w 52"/>
                <a:gd name="T11" fmla="*/ 32 h 44"/>
                <a:gd name="T12" fmla="*/ 30 w 52"/>
                <a:gd name="T13" fmla="*/ 36 h 44"/>
                <a:gd name="T14" fmla="*/ 37 w 52"/>
                <a:gd name="T15" fmla="*/ 40 h 44"/>
                <a:gd name="T16" fmla="*/ 44 w 52"/>
                <a:gd name="T17" fmla="*/ 42 h 44"/>
                <a:gd name="T18" fmla="*/ 52 w 52"/>
                <a:gd name="T19" fmla="*/ 44 h 44"/>
                <a:gd name="T20" fmla="*/ 52 w 52"/>
                <a:gd name="T21" fmla="*/ 35 h 44"/>
                <a:gd name="T22" fmla="*/ 46 w 52"/>
                <a:gd name="T23" fmla="*/ 33 h 44"/>
                <a:gd name="T24" fmla="*/ 41 w 52"/>
                <a:gd name="T25" fmla="*/ 31 h 44"/>
                <a:gd name="T26" fmla="*/ 35 w 52"/>
                <a:gd name="T27" fmla="*/ 27 h 44"/>
                <a:gd name="T28" fmla="*/ 28 w 52"/>
                <a:gd name="T29" fmla="*/ 23 h 44"/>
                <a:gd name="T30" fmla="*/ 23 w 52"/>
                <a:gd name="T31" fmla="*/ 19 h 44"/>
                <a:gd name="T32" fmla="*/ 17 w 52"/>
                <a:gd name="T33" fmla="*/ 13 h 44"/>
                <a:gd name="T34" fmla="*/ 14 w 52"/>
                <a:gd name="T35" fmla="*/ 9 h 44"/>
                <a:gd name="T36" fmla="*/ 9 w 52"/>
                <a:gd name="T37" fmla="*/ 2 h 44"/>
                <a:gd name="T38" fmla="*/ 0 w 52"/>
                <a:gd name="T39" fmla="*/ 3 h 44"/>
                <a:gd name="T40" fmla="*/ 9 w 52"/>
                <a:gd name="T41" fmla="*/ 2 h 44"/>
                <a:gd name="T42" fmla="*/ 7 w 52"/>
                <a:gd name="T43" fmla="*/ 0 h 44"/>
                <a:gd name="T44" fmla="*/ 4 w 52"/>
                <a:gd name="T45" fmla="*/ 0 h 44"/>
                <a:gd name="T46" fmla="*/ 0 w 52"/>
                <a:gd name="T47" fmla="*/ 3 h 44"/>
                <a:gd name="T48" fmla="*/ 0 w 52"/>
                <a:gd name="T49" fmla="*/ 7 h 44"/>
                <a:gd name="T50" fmla="*/ 9 w 52"/>
                <a:gd name="T51"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2" h="44">
                  <a:moveTo>
                    <a:pt x="9" y="5"/>
                  </a:moveTo>
                  <a:lnTo>
                    <a:pt x="0" y="7"/>
                  </a:lnTo>
                  <a:lnTo>
                    <a:pt x="5" y="13"/>
                  </a:lnTo>
                  <a:lnTo>
                    <a:pt x="11" y="20"/>
                  </a:lnTo>
                  <a:lnTo>
                    <a:pt x="16" y="26"/>
                  </a:lnTo>
                  <a:lnTo>
                    <a:pt x="23" y="32"/>
                  </a:lnTo>
                  <a:lnTo>
                    <a:pt x="30" y="36"/>
                  </a:lnTo>
                  <a:lnTo>
                    <a:pt x="37" y="40"/>
                  </a:lnTo>
                  <a:lnTo>
                    <a:pt x="44" y="42"/>
                  </a:lnTo>
                  <a:lnTo>
                    <a:pt x="52" y="44"/>
                  </a:lnTo>
                  <a:lnTo>
                    <a:pt x="52" y="35"/>
                  </a:lnTo>
                  <a:lnTo>
                    <a:pt x="46" y="33"/>
                  </a:lnTo>
                  <a:lnTo>
                    <a:pt x="41" y="31"/>
                  </a:lnTo>
                  <a:lnTo>
                    <a:pt x="35" y="27"/>
                  </a:lnTo>
                  <a:lnTo>
                    <a:pt x="28" y="23"/>
                  </a:lnTo>
                  <a:lnTo>
                    <a:pt x="23" y="19"/>
                  </a:lnTo>
                  <a:lnTo>
                    <a:pt x="17" y="13"/>
                  </a:lnTo>
                  <a:lnTo>
                    <a:pt x="14" y="9"/>
                  </a:lnTo>
                  <a:lnTo>
                    <a:pt x="9" y="2"/>
                  </a:lnTo>
                  <a:lnTo>
                    <a:pt x="0" y="3"/>
                  </a:lnTo>
                  <a:lnTo>
                    <a:pt x="9" y="2"/>
                  </a:lnTo>
                  <a:lnTo>
                    <a:pt x="7" y="0"/>
                  </a:lnTo>
                  <a:lnTo>
                    <a:pt x="4" y="0"/>
                  </a:lnTo>
                  <a:lnTo>
                    <a:pt x="0" y="3"/>
                  </a:lnTo>
                  <a:lnTo>
                    <a:pt x="0" y="7"/>
                  </a:lnTo>
                  <a:lnTo>
                    <a:pt x="9"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63" name="Freeform 495"/>
            <p:cNvSpPr>
              <a:spLocks/>
            </p:cNvSpPr>
            <p:nvPr/>
          </p:nvSpPr>
          <p:spPr bwMode="auto">
            <a:xfrm>
              <a:off x="3022" y="4077"/>
              <a:ext cx="8" cy="8"/>
            </a:xfrm>
            <a:custGeom>
              <a:avLst/>
              <a:gdLst>
                <a:gd name="T0" fmla="*/ 3 w 25"/>
                <a:gd name="T1" fmla="*/ 23 h 23"/>
                <a:gd name="T2" fmla="*/ 9 w 25"/>
                <a:gd name="T3" fmla="*/ 21 h 23"/>
                <a:gd name="T4" fmla="*/ 13 w 25"/>
                <a:gd name="T5" fmla="*/ 17 h 23"/>
                <a:gd name="T6" fmla="*/ 17 w 25"/>
                <a:gd name="T7" fmla="*/ 13 h 23"/>
                <a:gd name="T8" fmla="*/ 22 w 25"/>
                <a:gd name="T9" fmla="*/ 9 h 23"/>
                <a:gd name="T10" fmla="*/ 25 w 25"/>
                <a:gd name="T11" fmla="*/ 2 h 23"/>
                <a:gd name="T12" fmla="*/ 16 w 25"/>
                <a:gd name="T13" fmla="*/ 0 h 23"/>
                <a:gd name="T14" fmla="*/ 15 w 25"/>
                <a:gd name="T15" fmla="*/ 2 h 23"/>
                <a:gd name="T16" fmla="*/ 11 w 25"/>
                <a:gd name="T17" fmla="*/ 6 h 23"/>
                <a:gd name="T18" fmla="*/ 6 w 25"/>
                <a:gd name="T19" fmla="*/ 10 h 23"/>
                <a:gd name="T20" fmla="*/ 0 w 25"/>
                <a:gd name="T21" fmla="*/ 16 h 23"/>
                <a:gd name="T22" fmla="*/ 7 w 25"/>
                <a:gd name="T23" fmla="*/ 14 h 23"/>
                <a:gd name="T24" fmla="*/ 0 w 25"/>
                <a:gd name="T25" fmla="*/ 16 h 23"/>
                <a:gd name="T26" fmla="*/ 0 w 25"/>
                <a:gd name="T27" fmla="*/ 20 h 23"/>
                <a:gd name="T28" fmla="*/ 4 w 25"/>
                <a:gd name="T29" fmla="*/ 23 h 23"/>
                <a:gd name="T30" fmla="*/ 7 w 25"/>
                <a:gd name="T31" fmla="*/ 23 h 23"/>
                <a:gd name="T32" fmla="*/ 9 w 25"/>
                <a:gd name="T33" fmla="*/ 21 h 23"/>
                <a:gd name="T34" fmla="*/ 3 w 25"/>
                <a:gd name="T3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23">
                  <a:moveTo>
                    <a:pt x="3" y="23"/>
                  </a:moveTo>
                  <a:lnTo>
                    <a:pt x="9" y="21"/>
                  </a:lnTo>
                  <a:lnTo>
                    <a:pt x="13" y="17"/>
                  </a:lnTo>
                  <a:lnTo>
                    <a:pt x="17" y="13"/>
                  </a:lnTo>
                  <a:lnTo>
                    <a:pt x="22" y="9"/>
                  </a:lnTo>
                  <a:lnTo>
                    <a:pt x="25" y="2"/>
                  </a:lnTo>
                  <a:lnTo>
                    <a:pt x="16" y="0"/>
                  </a:lnTo>
                  <a:lnTo>
                    <a:pt x="15" y="2"/>
                  </a:lnTo>
                  <a:lnTo>
                    <a:pt x="11" y="6"/>
                  </a:lnTo>
                  <a:lnTo>
                    <a:pt x="6" y="10"/>
                  </a:lnTo>
                  <a:lnTo>
                    <a:pt x="0" y="16"/>
                  </a:lnTo>
                  <a:lnTo>
                    <a:pt x="7" y="14"/>
                  </a:lnTo>
                  <a:lnTo>
                    <a:pt x="0" y="16"/>
                  </a:lnTo>
                  <a:lnTo>
                    <a:pt x="0" y="20"/>
                  </a:lnTo>
                  <a:lnTo>
                    <a:pt x="4" y="23"/>
                  </a:lnTo>
                  <a:lnTo>
                    <a:pt x="7" y="23"/>
                  </a:lnTo>
                  <a:lnTo>
                    <a:pt x="9" y="21"/>
                  </a:lnTo>
                  <a:lnTo>
                    <a:pt x="3"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64" name="Freeform 496"/>
            <p:cNvSpPr>
              <a:spLocks/>
            </p:cNvSpPr>
            <p:nvPr/>
          </p:nvSpPr>
          <p:spPr bwMode="auto">
            <a:xfrm>
              <a:off x="3019" y="4069"/>
              <a:ext cx="5" cy="16"/>
            </a:xfrm>
            <a:custGeom>
              <a:avLst/>
              <a:gdLst>
                <a:gd name="T0" fmla="*/ 15 w 15"/>
                <a:gd name="T1" fmla="*/ 6 h 48"/>
                <a:gd name="T2" fmla="*/ 6 w 15"/>
                <a:gd name="T3" fmla="*/ 3 h 48"/>
                <a:gd name="T4" fmla="*/ 3 w 15"/>
                <a:gd name="T5" fmla="*/ 13 h 48"/>
                <a:gd name="T6" fmla="*/ 0 w 15"/>
                <a:gd name="T7" fmla="*/ 25 h 48"/>
                <a:gd name="T8" fmla="*/ 0 w 15"/>
                <a:gd name="T9" fmla="*/ 37 h 48"/>
                <a:gd name="T10" fmla="*/ 10 w 15"/>
                <a:gd name="T11" fmla="*/ 48 h 48"/>
                <a:gd name="T12" fmla="*/ 14 w 15"/>
                <a:gd name="T13" fmla="*/ 39 h 48"/>
                <a:gd name="T14" fmla="*/ 10 w 15"/>
                <a:gd name="T15" fmla="*/ 34 h 48"/>
                <a:gd name="T16" fmla="*/ 10 w 15"/>
                <a:gd name="T17" fmla="*/ 25 h 48"/>
                <a:gd name="T18" fmla="*/ 12 w 15"/>
                <a:gd name="T19" fmla="*/ 15 h 48"/>
                <a:gd name="T20" fmla="*/ 15 w 15"/>
                <a:gd name="T21" fmla="*/ 6 h 48"/>
                <a:gd name="T22" fmla="*/ 6 w 15"/>
                <a:gd name="T23" fmla="*/ 3 h 48"/>
                <a:gd name="T24" fmla="*/ 15 w 15"/>
                <a:gd name="T25" fmla="*/ 6 h 48"/>
                <a:gd name="T26" fmla="*/ 14 w 15"/>
                <a:gd name="T27" fmla="*/ 2 h 48"/>
                <a:gd name="T28" fmla="*/ 12 w 15"/>
                <a:gd name="T29" fmla="*/ 0 h 48"/>
                <a:gd name="T30" fmla="*/ 8 w 15"/>
                <a:gd name="T31" fmla="*/ 0 h 48"/>
                <a:gd name="T32" fmla="*/ 6 w 15"/>
                <a:gd name="T33" fmla="*/ 3 h 48"/>
                <a:gd name="T34" fmla="*/ 15 w 15"/>
                <a:gd name="T35" fmla="*/ 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8">
                  <a:moveTo>
                    <a:pt x="15" y="6"/>
                  </a:moveTo>
                  <a:lnTo>
                    <a:pt x="6" y="3"/>
                  </a:lnTo>
                  <a:lnTo>
                    <a:pt x="3" y="13"/>
                  </a:lnTo>
                  <a:lnTo>
                    <a:pt x="0" y="25"/>
                  </a:lnTo>
                  <a:lnTo>
                    <a:pt x="0" y="37"/>
                  </a:lnTo>
                  <a:lnTo>
                    <a:pt x="10" y="48"/>
                  </a:lnTo>
                  <a:lnTo>
                    <a:pt x="14" y="39"/>
                  </a:lnTo>
                  <a:lnTo>
                    <a:pt x="10" y="34"/>
                  </a:lnTo>
                  <a:lnTo>
                    <a:pt x="10" y="25"/>
                  </a:lnTo>
                  <a:lnTo>
                    <a:pt x="12" y="15"/>
                  </a:lnTo>
                  <a:lnTo>
                    <a:pt x="15" y="6"/>
                  </a:lnTo>
                  <a:lnTo>
                    <a:pt x="6" y="3"/>
                  </a:lnTo>
                  <a:lnTo>
                    <a:pt x="15" y="6"/>
                  </a:lnTo>
                  <a:lnTo>
                    <a:pt x="14" y="2"/>
                  </a:lnTo>
                  <a:lnTo>
                    <a:pt x="12" y="0"/>
                  </a:lnTo>
                  <a:lnTo>
                    <a:pt x="8" y="0"/>
                  </a:lnTo>
                  <a:lnTo>
                    <a:pt x="6" y="3"/>
                  </a:lnTo>
                  <a:lnTo>
                    <a:pt x="15"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65" name="Freeform 497"/>
            <p:cNvSpPr>
              <a:spLocks/>
            </p:cNvSpPr>
            <p:nvPr/>
          </p:nvSpPr>
          <p:spPr bwMode="auto">
            <a:xfrm>
              <a:off x="3006" y="4070"/>
              <a:ext cx="18" cy="15"/>
            </a:xfrm>
            <a:custGeom>
              <a:avLst/>
              <a:gdLst>
                <a:gd name="T0" fmla="*/ 0 w 56"/>
                <a:gd name="T1" fmla="*/ 40 h 45"/>
                <a:gd name="T2" fmla="*/ 9 w 56"/>
                <a:gd name="T3" fmla="*/ 40 h 45"/>
                <a:gd name="T4" fmla="*/ 12 w 56"/>
                <a:gd name="T5" fmla="*/ 36 h 45"/>
                <a:gd name="T6" fmla="*/ 16 w 56"/>
                <a:gd name="T7" fmla="*/ 32 h 45"/>
                <a:gd name="T8" fmla="*/ 21 w 56"/>
                <a:gd name="T9" fmla="*/ 29 h 45"/>
                <a:gd name="T10" fmla="*/ 28 w 56"/>
                <a:gd name="T11" fmla="*/ 26 h 45"/>
                <a:gd name="T12" fmla="*/ 37 w 56"/>
                <a:gd name="T13" fmla="*/ 22 h 45"/>
                <a:gd name="T14" fmla="*/ 44 w 56"/>
                <a:gd name="T15" fmla="*/ 18 h 45"/>
                <a:gd name="T16" fmla="*/ 51 w 56"/>
                <a:gd name="T17" fmla="*/ 12 h 45"/>
                <a:gd name="T18" fmla="*/ 56 w 56"/>
                <a:gd name="T19" fmla="*/ 3 h 45"/>
                <a:gd name="T20" fmla="*/ 47 w 56"/>
                <a:gd name="T21" fmla="*/ 0 h 45"/>
                <a:gd name="T22" fmla="*/ 44 w 56"/>
                <a:gd name="T23" fmla="*/ 5 h 45"/>
                <a:gd name="T24" fmla="*/ 39 w 56"/>
                <a:gd name="T25" fmla="*/ 8 h 45"/>
                <a:gd name="T26" fmla="*/ 32 w 56"/>
                <a:gd name="T27" fmla="*/ 13 h 45"/>
                <a:gd name="T28" fmla="*/ 25 w 56"/>
                <a:gd name="T29" fmla="*/ 16 h 45"/>
                <a:gd name="T30" fmla="*/ 16 w 56"/>
                <a:gd name="T31" fmla="*/ 20 h 45"/>
                <a:gd name="T32" fmla="*/ 9 w 56"/>
                <a:gd name="T33" fmla="*/ 26 h 45"/>
                <a:gd name="T34" fmla="*/ 2 w 56"/>
                <a:gd name="T35" fmla="*/ 31 h 45"/>
                <a:gd name="T36" fmla="*/ 0 w 56"/>
                <a:gd name="T37" fmla="*/ 40 h 45"/>
                <a:gd name="T38" fmla="*/ 9 w 56"/>
                <a:gd name="T39" fmla="*/ 40 h 45"/>
                <a:gd name="T40" fmla="*/ 0 w 56"/>
                <a:gd name="T41" fmla="*/ 40 h 45"/>
                <a:gd name="T42" fmla="*/ 1 w 56"/>
                <a:gd name="T43" fmla="*/ 44 h 45"/>
                <a:gd name="T44" fmla="*/ 5 w 56"/>
                <a:gd name="T45" fmla="*/ 45 h 45"/>
                <a:gd name="T46" fmla="*/ 8 w 56"/>
                <a:gd name="T47" fmla="*/ 44 h 45"/>
                <a:gd name="T48" fmla="*/ 9 w 56"/>
                <a:gd name="T49" fmla="*/ 40 h 45"/>
                <a:gd name="T50" fmla="*/ 0 w 56"/>
                <a:gd name="T51" fmla="*/ 4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6" h="45">
                  <a:moveTo>
                    <a:pt x="0" y="40"/>
                  </a:moveTo>
                  <a:lnTo>
                    <a:pt x="9" y="40"/>
                  </a:lnTo>
                  <a:lnTo>
                    <a:pt x="12" y="36"/>
                  </a:lnTo>
                  <a:lnTo>
                    <a:pt x="16" y="32"/>
                  </a:lnTo>
                  <a:lnTo>
                    <a:pt x="21" y="29"/>
                  </a:lnTo>
                  <a:lnTo>
                    <a:pt x="28" y="26"/>
                  </a:lnTo>
                  <a:lnTo>
                    <a:pt x="37" y="22"/>
                  </a:lnTo>
                  <a:lnTo>
                    <a:pt x="44" y="18"/>
                  </a:lnTo>
                  <a:lnTo>
                    <a:pt x="51" y="12"/>
                  </a:lnTo>
                  <a:lnTo>
                    <a:pt x="56" y="3"/>
                  </a:lnTo>
                  <a:lnTo>
                    <a:pt x="47" y="0"/>
                  </a:lnTo>
                  <a:lnTo>
                    <a:pt x="44" y="5"/>
                  </a:lnTo>
                  <a:lnTo>
                    <a:pt x="39" y="8"/>
                  </a:lnTo>
                  <a:lnTo>
                    <a:pt x="32" y="13"/>
                  </a:lnTo>
                  <a:lnTo>
                    <a:pt x="25" y="16"/>
                  </a:lnTo>
                  <a:lnTo>
                    <a:pt x="16" y="20"/>
                  </a:lnTo>
                  <a:lnTo>
                    <a:pt x="9" y="26"/>
                  </a:lnTo>
                  <a:lnTo>
                    <a:pt x="2" y="31"/>
                  </a:lnTo>
                  <a:lnTo>
                    <a:pt x="0" y="40"/>
                  </a:lnTo>
                  <a:lnTo>
                    <a:pt x="9" y="40"/>
                  </a:lnTo>
                  <a:lnTo>
                    <a:pt x="0" y="40"/>
                  </a:lnTo>
                  <a:lnTo>
                    <a:pt x="1" y="44"/>
                  </a:lnTo>
                  <a:lnTo>
                    <a:pt x="5" y="45"/>
                  </a:lnTo>
                  <a:lnTo>
                    <a:pt x="8" y="44"/>
                  </a:lnTo>
                  <a:lnTo>
                    <a:pt x="9" y="40"/>
                  </a:lnTo>
                  <a:lnTo>
                    <a:pt x="0" y="4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66" name="Freeform 498"/>
            <p:cNvSpPr>
              <a:spLocks/>
            </p:cNvSpPr>
            <p:nvPr/>
          </p:nvSpPr>
          <p:spPr bwMode="auto">
            <a:xfrm>
              <a:off x="3005" y="4059"/>
              <a:ext cx="13" cy="24"/>
            </a:xfrm>
            <a:custGeom>
              <a:avLst/>
              <a:gdLst>
                <a:gd name="T0" fmla="*/ 35 w 40"/>
                <a:gd name="T1" fmla="*/ 10 h 72"/>
                <a:gd name="T2" fmla="*/ 33 w 40"/>
                <a:gd name="T3" fmla="*/ 0 h 72"/>
                <a:gd name="T4" fmla="*/ 25 w 40"/>
                <a:gd name="T5" fmla="*/ 7 h 72"/>
                <a:gd name="T6" fmla="*/ 18 w 40"/>
                <a:gd name="T7" fmla="*/ 12 h 72"/>
                <a:gd name="T8" fmla="*/ 11 w 40"/>
                <a:gd name="T9" fmla="*/ 18 h 72"/>
                <a:gd name="T10" fmla="*/ 5 w 40"/>
                <a:gd name="T11" fmla="*/ 26 h 72"/>
                <a:gd name="T12" fmla="*/ 2 w 40"/>
                <a:gd name="T13" fmla="*/ 35 h 72"/>
                <a:gd name="T14" fmla="*/ 0 w 40"/>
                <a:gd name="T15" fmla="*/ 45 h 72"/>
                <a:gd name="T16" fmla="*/ 1 w 40"/>
                <a:gd name="T17" fmla="*/ 58 h 72"/>
                <a:gd name="T18" fmla="*/ 3 w 40"/>
                <a:gd name="T19" fmla="*/ 72 h 72"/>
                <a:gd name="T20" fmla="*/ 12 w 40"/>
                <a:gd name="T21" fmla="*/ 72 h 72"/>
                <a:gd name="T22" fmla="*/ 10 w 40"/>
                <a:gd name="T23" fmla="*/ 58 h 72"/>
                <a:gd name="T24" fmla="*/ 11 w 40"/>
                <a:gd name="T25" fmla="*/ 45 h 72"/>
                <a:gd name="T26" fmla="*/ 11 w 40"/>
                <a:gd name="T27" fmla="*/ 37 h 72"/>
                <a:gd name="T28" fmla="*/ 15 w 40"/>
                <a:gd name="T29" fmla="*/ 30 h 72"/>
                <a:gd name="T30" fmla="*/ 18 w 40"/>
                <a:gd name="T31" fmla="*/ 24 h 72"/>
                <a:gd name="T32" fmla="*/ 25 w 40"/>
                <a:gd name="T33" fmla="*/ 19 h 72"/>
                <a:gd name="T34" fmla="*/ 29 w 40"/>
                <a:gd name="T35" fmla="*/ 14 h 72"/>
                <a:gd name="T36" fmla="*/ 37 w 40"/>
                <a:gd name="T37" fmla="*/ 10 h 72"/>
                <a:gd name="T38" fmla="*/ 35 w 40"/>
                <a:gd name="T39" fmla="*/ 0 h 72"/>
                <a:gd name="T40" fmla="*/ 37 w 40"/>
                <a:gd name="T41" fmla="*/ 10 h 72"/>
                <a:gd name="T42" fmla="*/ 40 w 40"/>
                <a:gd name="T43" fmla="*/ 7 h 72"/>
                <a:gd name="T44" fmla="*/ 40 w 40"/>
                <a:gd name="T45" fmla="*/ 3 h 72"/>
                <a:gd name="T46" fmla="*/ 36 w 40"/>
                <a:gd name="T47" fmla="*/ 0 h 72"/>
                <a:gd name="T48" fmla="*/ 33 w 40"/>
                <a:gd name="T49" fmla="*/ 0 h 72"/>
                <a:gd name="T50" fmla="*/ 35 w 40"/>
                <a:gd name="T51" fmla="*/ 1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0" h="72">
                  <a:moveTo>
                    <a:pt x="35" y="10"/>
                  </a:moveTo>
                  <a:lnTo>
                    <a:pt x="33" y="0"/>
                  </a:lnTo>
                  <a:lnTo>
                    <a:pt x="25" y="7"/>
                  </a:lnTo>
                  <a:lnTo>
                    <a:pt x="18" y="12"/>
                  </a:lnTo>
                  <a:lnTo>
                    <a:pt x="11" y="18"/>
                  </a:lnTo>
                  <a:lnTo>
                    <a:pt x="5" y="26"/>
                  </a:lnTo>
                  <a:lnTo>
                    <a:pt x="2" y="35"/>
                  </a:lnTo>
                  <a:lnTo>
                    <a:pt x="0" y="45"/>
                  </a:lnTo>
                  <a:lnTo>
                    <a:pt x="1" y="58"/>
                  </a:lnTo>
                  <a:lnTo>
                    <a:pt x="3" y="72"/>
                  </a:lnTo>
                  <a:lnTo>
                    <a:pt x="12" y="72"/>
                  </a:lnTo>
                  <a:lnTo>
                    <a:pt x="10" y="58"/>
                  </a:lnTo>
                  <a:lnTo>
                    <a:pt x="11" y="45"/>
                  </a:lnTo>
                  <a:lnTo>
                    <a:pt x="11" y="37"/>
                  </a:lnTo>
                  <a:lnTo>
                    <a:pt x="15" y="30"/>
                  </a:lnTo>
                  <a:lnTo>
                    <a:pt x="18" y="24"/>
                  </a:lnTo>
                  <a:lnTo>
                    <a:pt x="25" y="19"/>
                  </a:lnTo>
                  <a:lnTo>
                    <a:pt x="29" y="14"/>
                  </a:lnTo>
                  <a:lnTo>
                    <a:pt x="37" y="10"/>
                  </a:lnTo>
                  <a:lnTo>
                    <a:pt x="35" y="0"/>
                  </a:lnTo>
                  <a:lnTo>
                    <a:pt x="37" y="10"/>
                  </a:lnTo>
                  <a:lnTo>
                    <a:pt x="40" y="7"/>
                  </a:lnTo>
                  <a:lnTo>
                    <a:pt x="40" y="3"/>
                  </a:lnTo>
                  <a:lnTo>
                    <a:pt x="36" y="0"/>
                  </a:lnTo>
                  <a:lnTo>
                    <a:pt x="33" y="0"/>
                  </a:lnTo>
                  <a:lnTo>
                    <a:pt x="35"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67" name="Freeform 499"/>
            <p:cNvSpPr>
              <a:spLocks/>
            </p:cNvSpPr>
            <p:nvPr/>
          </p:nvSpPr>
          <p:spPr bwMode="auto">
            <a:xfrm>
              <a:off x="2991" y="4059"/>
              <a:ext cx="25" cy="18"/>
            </a:xfrm>
            <a:custGeom>
              <a:avLst/>
              <a:gdLst>
                <a:gd name="T0" fmla="*/ 0 w 75"/>
                <a:gd name="T1" fmla="*/ 51 h 54"/>
                <a:gd name="T2" fmla="*/ 8 w 75"/>
                <a:gd name="T3" fmla="*/ 53 h 54"/>
                <a:gd name="T4" fmla="*/ 15 w 75"/>
                <a:gd name="T5" fmla="*/ 45 h 54"/>
                <a:gd name="T6" fmla="*/ 23 w 75"/>
                <a:gd name="T7" fmla="*/ 36 h 54"/>
                <a:gd name="T8" fmla="*/ 32 w 75"/>
                <a:gd name="T9" fmla="*/ 29 h 54"/>
                <a:gd name="T10" fmla="*/ 41 w 75"/>
                <a:gd name="T11" fmla="*/ 22 h 54"/>
                <a:gd name="T12" fmla="*/ 50 w 75"/>
                <a:gd name="T13" fmla="*/ 16 h 54"/>
                <a:gd name="T14" fmla="*/ 59 w 75"/>
                <a:gd name="T15" fmla="*/ 12 h 54"/>
                <a:gd name="T16" fmla="*/ 67 w 75"/>
                <a:gd name="T17" fmla="*/ 10 h 54"/>
                <a:gd name="T18" fmla="*/ 75 w 75"/>
                <a:gd name="T19" fmla="*/ 10 h 54"/>
                <a:gd name="T20" fmla="*/ 75 w 75"/>
                <a:gd name="T21" fmla="*/ 0 h 54"/>
                <a:gd name="T22" fmla="*/ 67 w 75"/>
                <a:gd name="T23" fmla="*/ 0 h 54"/>
                <a:gd name="T24" fmla="*/ 57 w 75"/>
                <a:gd name="T25" fmla="*/ 3 h 54"/>
                <a:gd name="T26" fmla="*/ 45 w 75"/>
                <a:gd name="T27" fmla="*/ 7 h 54"/>
                <a:gd name="T28" fmla="*/ 36 w 75"/>
                <a:gd name="T29" fmla="*/ 13 h 54"/>
                <a:gd name="T30" fmla="*/ 25 w 75"/>
                <a:gd name="T31" fmla="*/ 22 h 54"/>
                <a:gd name="T32" fmla="*/ 16 w 75"/>
                <a:gd name="T33" fmla="*/ 29 h 54"/>
                <a:gd name="T34" fmla="*/ 8 w 75"/>
                <a:gd name="T35" fmla="*/ 38 h 54"/>
                <a:gd name="T36" fmla="*/ 1 w 75"/>
                <a:gd name="T37" fmla="*/ 46 h 54"/>
                <a:gd name="T38" fmla="*/ 9 w 75"/>
                <a:gd name="T39" fmla="*/ 48 h 54"/>
                <a:gd name="T40" fmla="*/ 1 w 75"/>
                <a:gd name="T41" fmla="*/ 46 h 54"/>
                <a:gd name="T42" fmla="*/ 0 w 75"/>
                <a:gd name="T43" fmla="*/ 50 h 54"/>
                <a:gd name="T44" fmla="*/ 1 w 75"/>
                <a:gd name="T45" fmla="*/ 53 h 54"/>
                <a:gd name="T46" fmla="*/ 4 w 75"/>
                <a:gd name="T47" fmla="*/ 54 h 54"/>
                <a:gd name="T48" fmla="*/ 8 w 75"/>
                <a:gd name="T49" fmla="*/ 53 h 54"/>
                <a:gd name="T50" fmla="*/ 0 w 75"/>
                <a:gd name="T51" fmla="*/ 5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54">
                  <a:moveTo>
                    <a:pt x="0" y="51"/>
                  </a:moveTo>
                  <a:lnTo>
                    <a:pt x="8" y="53"/>
                  </a:lnTo>
                  <a:lnTo>
                    <a:pt x="15" y="45"/>
                  </a:lnTo>
                  <a:lnTo>
                    <a:pt x="23" y="36"/>
                  </a:lnTo>
                  <a:lnTo>
                    <a:pt x="32" y="29"/>
                  </a:lnTo>
                  <a:lnTo>
                    <a:pt x="41" y="22"/>
                  </a:lnTo>
                  <a:lnTo>
                    <a:pt x="50" y="16"/>
                  </a:lnTo>
                  <a:lnTo>
                    <a:pt x="59" y="12"/>
                  </a:lnTo>
                  <a:lnTo>
                    <a:pt x="67" y="10"/>
                  </a:lnTo>
                  <a:lnTo>
                    <a:pt x="75" y="10"/>
                  </a:lnTo>
                  <a:lnTo>
                    <a:pt x="75" y="0"/>
                  </a:lnTo>
                  <a:lnTo>
                    <a:pt x="67" y="0"/>
                  </a:lnTo>
                  <a:lnTo>
                    <a:pt x="57" y="3"/>
                  </a:lnTo>
                  <a:lnTo>
                    <a:pt x="45" y="7"/>
                  </a:lnTo>
                  <a:lnTo>
                    <a:pt x="36" y="13"/>
                  </a:lnTo>
                  <a:lnTo>
                    <a:pt x="25" y="22"/>
                  </a:lnTo>
                  <a:lnTo>
                    <a:pt x="16" y="29"/>
                  </a:lnTo>
                  <a:lnTo>
                    <a:pt x="8" y="38"/>
                  </a:lnTo>
                  <a:lnTo>
                    <a:pt x="1" y="46"/>
                  </a:lnTo>
                  <a:lnTo>
                    <a:pt x="9" y="48"/>
                  </a:lnTo>
                  <a:lnTo>
                    <a:pt x="1" y="46"/>
                  </a:lnTo>
                  <a:lnTo>
                    <a:pt x="0" y="50"/>
                  </a:lnTo>
                  <a:lnTo>
                    <a:pt x="1" y="53"/>
                  </a:lnTo>
                  <a:lnTo>
                    <a:pt x="4" y="54"/>
                  </a:lnTo>
                  <a:lnTo>
                    <a:pt x="8" y="53"/>
                  </a:lnTo>
                  <a:lnTo>
                    <a:pt x="0" y="5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68" name="Freeform 500"/>
            <p:cNvSpPr>
              <a:spLocks/>
            </p:cNvSpPr>
            <p:nvPr/>
          </p:nvSpPr>
          <p:spPr bwMode="auto">
            <a:xfrm>
              <a:off x="2989" y="4063"/>
              <a:ext cx="5" cy="13"/>
            </a:xfrm>
            <a:custGeom>
              <a:avLst/>
              <a:gdLst>
                <a:gd name="T0" fmla="*/ 8 w 17"/>
                <a:gd name="T1" fmla="*/ 8 h 38"/>
                <a:gd name="T2" fmla="*/ 0 w 17"/>
                <a:gd name="T3" fmla="*/ 7 h 38"/>
                <a:gd name="T4" fmla="*/ 2 w 17"/>
                <a:gd name="T5" fmla="*/ 13 h 38"/>
                <a:gd name="T6" fmla="*/ 4 w 17"/>
                <a:gd name="T7" fmla="*/ 23 h 38"/>
                <a:gd name="T8" fmla="*/ 7 w 17"/>
                <a:gd name="T9" fmla="*/ 32 h 38"/>
                <a:gd name="T10" fmla="*/ 8 w 17"/>
                <a:gd name="T11" fmla="*/ 38 h 38"/>
                <a:gd name="T12" fmla="*/ 17 w 17"/>
                <a:gd name="T13" fmla="*/ 35 h 38"/>
                <a:gd name="T14" fmla="*/ 16 w 17"/>
                <a:gd name="T15" fmla="*/ 30 h 38"/>
                <a:gd name="T16" fmla="*/ 13 w 17"/>
                <a:gd name="T17" fmla="*/ 21 h 38"/>
                <a:gd name="T18" fmla="*/ 11 w 17"/>
                <a:gd name="T19" fmla="*/ 10 h 38"/>
                <a:gd name="T20" fmla="*/ 9 w 17"/>
                <a:gd name="T21" fmla="*/ 2 h 38"/>
                <a:gd name="T22" fmla="*/ 1 w 17"/>
                <a:gd name="T23" fmla="*/ 1 h 38"/>
                <a:gd name="T24" fmla="*/ 9 w 17"/>
                <a:gd name="T25" fmla="*/ 2 h 38"/>
                <a:gd name="T26" fmla="*/ 7 w 17"/>
                <a:gd name="T27" fmla="*/ 0 h 38"/>
                <a:gd name="T28" fmla="*/ 3 w 17"/>
                <a:gd name="T29" fmla="*/ 0 h 38"/>
                <a:gd name="T30" fmla="*/ 0 w 17"/>
                <a:gd name="T31" fmla="*/ 3 h 38"/>
                <a:gd name="T32" fmla="*/ 0 w 17"/>
                <a:gd name="T33" fmla="*/ 7 h 38"/>
                <a:gd name="T34" fmla="*/ 8 w 17"/>
                <a:gd name="T35"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38">
                  <a:moveTo>
                    <a:pt x="8" y="8"/>
                  </a:moveTo>
                  <a:lnTo>
                    <a:pt x="0" y="7"/>
                  </a:lnTo>
                  <a:lnTo>
                    <a:pt x="2" y="13"/>
                  </a:lnTo>
                  <a:lnTo>
                    <a:pt x="4" y="23"/>
                  </a:lnTo>
                  <a:lnTo>
                    <a:pt x="7" y="32"/>
                  </a:lnTo>
                  <a:lnTo>
                    <a:pt x="8" y="38"/>
                  </a:lnTo>
                  <a:lnTo>
                    <a:pt x="17" y="35"/>
                  </a:lnTo>
                  <a:lnTo>
                    <a:pt x="16" y="30"/>
                  </a:lnTo>
                  <a:lnTo>
                    <a:pt x="13" y="21"/>
                  </a:lnTo>
                  <a:lnTo>
                    <a:pt x="11" y="10"/>
                  </a:lnTo>
                  <a:lnTo>
                    <a:pt x="9" y="2"/>
                  </a:lnTo>
                  <a:lnTo>
                    <a:pt x="1" y="1"/>
                  </a:lnTo>
                  <a:lnTo>
                    <a:pt x="9" y="2"/>
                  </a:lnTo>
                  <a:lnTo>
                    <a:pt x="7" y="0"/>
                  </a:lnTo>
                  <a:lnTo>
                    <a:pt x="3" y="0"/>
                  </a:lnTo>
                  <a:lnTo>
                    <a:pt x="0" y="3"/>
                  </a:lnTo>
                  <a:lnTo>
                    <a:pt x="0" y="7"/>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69" name="Freeform 501"/>
            <p:cNvSpPr>
              <a:spLocks/>
            </p:cNvSpPr>
            <p:nvPr/>
          </p:nvSpPr>
          <p:spPr bwMode="auto">
            <a:xfrm>
              <a:off x="2979" y="4064"/>
              <a:ext cx="12" cy="18"/>
            </a:xfrm>
            <a:custGeom>
              <a:avLst/>
              <a:gdLst>
                <a:gd name="T0" fmla="*/ 0 w 36"/>
                <a:gd name="T1" fmla="*/ 49 h 54"/>
                <a:gd name="T2" fmla="*/ 9 w 36"/>
                <a:gd name="T3" fmla="*/ 52 h 54"/>
                <a:gd name="T4" fmla="*/ 17 w 36"/>
                <a:gd name="T5" fmla="*/ 38 h 54"/>
                <a:gd name="T6" fmla="*/ 25 w 36"/>
                <a:gd name="T7" fmla="*/ 25 h 54"/>
                <a:gd name="T8" fmla="*/ 31 w 36"/>
                <a:gd name="T9" fmla="*/ 14 h 54"/>
                <a:gd name="T10" fmla="*/ 36 w 36"/>
                <a:gd name="T11" fmla="*/ 7 h 54"/>
                <a:gd name="T12" fmla="*/ 29 w 36"/>
                <a:gd name="T13" fmla="*/ 0 h 54"/>
                <a:gd name="T14" fmla="*/ 22 w 36"/>
                <a:gd name="T15" fmla="*/ 9 h 54"/>
                <a:gd name="T16" fmla="*/ 16 w 36"/>
                <a:gd name="T17" fmla="*/ 21 h 54"/>
                <a:gd name="T18" fmla="*/ 8 w 36"/>
                <a:gd name="T19" fmla="*/ 33 h 54"/>
                <a:gd name="T20" fmla="*/ 0 w 36"/>
                <a:gd name="T21" fmla="*/ 47 h 54"/>
                <a:gd name="T22" fmla="*/ 9 w 36"/>
                <a:gd name="T23" fmla="*/ 49 h 54"/>
                <a:gd name="T24" fmla="*/ 0 w 36"/>
                <a:gd name="T25" fmla="*/ 47 h 54"/>
                <a:gd name="T26" fmla="*/ 0 w 36"/>
                <a:gd name="T27" fmla="*/ 50 h 54"/>
                <a:gd name="T28" fmla="*/ 4 w 36"/>
                <a:gd name="T29" fmla="*/ 54 h 54"/>
                <a:gd name="T30" fmla="*/ 7 w 36"/>
                <a:gd name="T31" fmla="*/ 54 h 54"/>
                <a:gd name="T32" fmla="*/ 9 w 36"/>
                <a:gd name="T33" fmla="*/ 52 h 54"/>
                <a:gd name="T34" fmla="*/ 0 w 36"/>
                <a:gd name="T35" fmla="*/ 4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54">
                  <a:moveTo>
                    <a:pt x="0" y="49"/>
                  </a:moveTo>
                  <a:lnTo>
                    <a:pt x="9" y="52"/>
                  </a:lnTo>
                  <a:lnTo>
                    <a:pt x="17" y="38"/>
                  </a:lnTo>
                  <a:lnTo>
                    <a:pt x="25" y="25"/>
                  </a:lnTo>
                  <a:lnTo>
                    <a:pt x="31" y="14"/>
                  </a:lnTo>
                  <a:lnTo>
                    <a:pt x="36" y="7"/>
                  </a:lnTo>
                  <a:lnTo>
                    <a:pt x="29" y="0"/>
                  </a:lnTo>
                  <a:lnTo>
                    <a:pt x="22" y="9"/>
                  </a:lnTo>
                  <a:lnTo>
                    <a:pt x="16" y="21"/>
                  </a:lnTo>
                  <a:lnTo>
                    <a:pt x="8" y="33"/>
                  </a:lnTo>
                  <a:lnTo>
                    <a:pt x="0" y="47"/>
                  </a:lnTo>
                  <a:lnTo>
                    <a:pt x="9" y="49"/>
                  </a:lnTo>
                  <a:lnTo>
                    <a:pt x="0" y="47"/>
                  </a:lnTo>
                  <a:lnTo>
                    <a:pt x="0" y="50"/>
                  </a:lnTo>
                  <a:lnTo>
                    <a:pt x="4" y="54"/>
                  </a:lnTo>
                  <a:lnTo>
                    <a:pt x="7" y="54"/>
                  </a:lnTo>
                  <a:lnTo>
                    <a:pt x="9" y="52"/>
                  </a:lnTo>
                  <a:lnTo>
                    <a:pt x="0" y="4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70" name="Freeform 502"/>
            <p:cNvSpPr>
              <a:spLocks/>
            </p:cNvSpPr>
            <p:nvPr/>
          </p:nvSpPr>
          <p:spPr bwMode="auto">
            <a:xfrm>
              <a:off x="2966" y="4055"/>
              <a:ext cx="16" cy="25"/>
            </a:xfrm>
            <a:custGeom>
              <a:avLst/>
              <a:gdLst>
                <a:gd name="T0" fmla="*/ 9 w 49"/>
                <a:gd name="T1" fmla="*/ 3 h 74"/>
                <a:gd name="T2" fmla="*/ 1 w 49"/>
                <a:gd name="T3" fmla="*/ 8 h 74"/>
                <a:gd name="T4" fmla="*/ 9 w 49"/>
                <a:gd name="T5" fmla="*/ 16 h 74"/>
                <a:gd name="T6" fmla="*/ 16 w 49"/>
                <a:gd name="T7" fmla="*/ 24 h 74"/>
                <a:gd name="T8" fmla="*/ 22 w 49"/>
                <a:gd name="T9" fmla="*/ 32 h 74"/>
                <a:gd name="T10" fmla="*/ 28 w 49"/>
                <a:gd name="T11" fmla="*/ 41 h 74"/>
                <a:gd name="T12" fmla="*/ 32 w 49"/>
                <a:gd name="T13" fmla="*/ 50 h 74"/>
                <a:gd name="T14" fmla="*/ 37 w 49"/>
                <a:gd name="T15" fmla="*/ 59 h 74"/>
                <a:gd name="T16" fmla="*/ 39 w 49"/>
                <a:gd name="T17" fmla="*/ 67 h 74"/>
                <a:gd name="T18" fmla="*/ 40 w 49"/>
                <a:gd name="T19" fmla="*/ 74 h 74"/>
                <a:gd name="T20" fmla="*/ 49 w 49"/>
                <a:gd name="T21" fmla="*/ 74 h 74"/>
                <a:gd name="T22" fmla="*/ 48 w 49"/>
                <a:gd name="T23" fmla="*/ 65 h 74"/>
                <a:gd name="T24" fmla="*/ 46 w 49"/>
                <a:gd name="T25" fmla="*/ 57 h 74"/>
                <a:gd name="T26" fmla="*/ 41 w 49"/>
                <a:gd name="T27" fmla="*/ 46 h 74"/>
                <a:gd name="T28" fmla="*/ 37 w 49"/>
                <a:gd name="T29" fmla="*/ 37 h 74"/>
                <a:gd name="T30" fmla="*/ 31 w 49"/>
                <a:gd name="T31" fmla="*/ 27 h 74"/>
                <a:gd name="T32" fmla="*/ 23 w 49"/>
                <a:gd name="T33" fmla="*/ 17 h 74"/>
                <a:gd name="T34" fmla="*/ 16 w 49"/>
                <a:gd name="T35" fmla="*/ 9 h 74"/>
                <a:gd name="T36" fmla="*/ 8 w 49"/>
                <a:gd name="T37" fmla="*/ 1 h 74"/>
                <a:gd name="T38" fmla="*/ 0 w 49"/>
                <a:gd name="T39" fmla="*/ 6 h 74"/>
                <a:gd name="T40" fmla="*/ 8 w 49"/>
                <a:gd name="T41" fmla="*/ 1 h 74"/>
                <a:gd name="T42" fmla="*/ 5 w 49"/>
                <a:gd name="T43" fmla="*/ 0 h 74"/>
                <a:gd name="T44" fmla="*/ 1 w 49"/>
                <a:gd name="T45" fmla="*/ 1 h 74"/>
                <a:gd name="T46" fmla="*/ 0 w 49"/>
                <a:gd name="T47" fmla="*/ 4 h 74"/>
                <a:gd name="T48" fmla="*/ 1 w 49"/>
                <a:gd name="T49" fmla="*/ 8 h 74"/>
                <a:gd name="T50" fmla="*/ 9 w 49"/>
                <a:gd name="T51" fmla="*/ 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74">
                  <a:moveTo>
                    <a:pt x="9" y="3"/>
                  </a:moveTo>
                  <a:lnTo>
                    <a:pt x="1" y="8"/>
                  </a:lnTo>
                  <a:lnTo>
                    <a:pt x="9" y="16"/>
                  </a:lnTo>
                  <a:lnTo>
                    <a:pt x="16" y="24"/>
                  </a:lnTo>
                  <a:lnTo>
                    <a:pt x="22" y="32"/>
                  </a:lnTo>
                  <a:lnTo>
                    <a:pt x="28" y="41"/>
                  </a:lnTo>
                  <a:lnTo>
                    <a:pt x="32" y="50"/>
                  </a:lnTo>
                  <a:lnTo>
                    <a:pt x="37" y="59"/>
                  </a:lnTo>
                  <a:lnTo>
                    <a:pt x="39" y="67"/>
                  </a:lnTo>
                  <a:lnTo>
                    <a:pt x="40" y="74"/>
                  </a:lnTo>
                  <a:lnTo>
                    <a:pt x="49" y="74"/>
                  </a:lnTo>
                  <a:lnTo>
                    <a:pt x="48" y="65"/>
                  </a:lnTo>
                  <a:lnTo>
                    <a:pt x="46" y="57"/>
                  </a:lnTo>
                  <a:lnTo>
                    <a:pt x="41" y="46"/>
                  </a:lnTo>
                  <a:lnTo>
                    <a:pt x="37" y="37"/>
                  </a:lnTo>
                  <a:lnTo>
                    <a:pt x="31" y="27"/>
                  </a:lnTo>
                  <a:lnTo>
                    <a:pt x="23" y="17"/>
                  </a:lnTo>
                  <a:lnTo>
                    <a:pt x="16" y="9"/>
                  </a:lnTo>
                  <a:lnTo>
                    <a:pt x="8" y="1"/>
                  </a:lnTo>
                  <a:lnTo>
                    <a:pt x="0" y="6"/>
                  </a:lnTo>
                  <a:lnTo>
                    <a:pt x="8" y="1"/>
                  </a:lnTo>
                  <a:lnTo>
                    <a:pt x="5" y="0"/>
                  </a:lnTo>
                  <a:lnTo>
                    <a:pt x="1" y="1"/>
                  </a:lnTo>
                  <a:lnTo>
                    <a:pt x="0" y="4"/>
                  </a:lnTo>
                  <a:lnTo>
                    <a:pt x="1" y="8"/>
                  </a:lnTo>
                  <a:lnTo>
                    <a:pt x="9"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71" name="Freeform 503"/>
            <p:cNvSpPr>
              <a:spLocks/>
            </p:cNvSpPr>
            <p:nvPr/>
          </p:nvSpPr>
          <p:spPr bwMode="auto">
            <a:xfrm>
              <a:off x="2965" y="4056"/>
              <a:ext cx="5" cy="19"/>
            </a:xfrm>
            <a:custGeom>
              <a:avLst/>
              <a:gdLst>
                <a:gd name="T0" fmla="*/ 2 w 16"/>
                <a:gd name="T1" fmla="*/ 55 h 56"/>
                <a:gd name="T2" fmla="*/ 11 w 16"/>
                <a:gd name="T3" fmla="*/ 52 h 56"/>
                <a:gd name="T4" fmla="*/ 11 w 16"/>
                <a:gd name="T5" fmla="*/ 42 h 56"/>
                <a:gd name="T6" fmla="*/ 13 w 16"/>
                <a:gd name="T7" fmla="*/ 28 h 56"/>
                <a:gd name="T8" fmla="*/ 16 w 16"/>
                <a:gd name="T9" fmla="*/ 13 h 56"/>
                <a:gd name="T10" fmla="*/ 13 w 16"/>
                <a:gd name="T11" fmla="*/ 0 h 56"/>
                <a:gd name="T12" fmla="*/ 4 w 16"/>
                <a:gd name="T13" fmla="*/ 3 h 56"/>
                <a:gd name="T14" fmla="*/ 4 w 16"/>
                <a:gd name="T15" fmla="*/ 13 h 56"/>
                <a:gd name="T16" fmla="*/ 4 w 16"/>
                <a:gd name="T17" fmla="*/ 28 h 56"/>
                <a:gd name="T18" fmla="*/ 2 w 16"/>
                <a:gd name="T19" fmla="*/ 42 h 56"/>
                <a:gd name="T20" fmla="*/ 0 w 16"/>
                <a:gd name="T21" fmla="*/ 52 h 56"/>
                <a:gd name="T22" fmla="*/ 9 w 16"/>
                <a:gd name="T23" fmla="*/ 48 h 56"/>
                <a:gd name="T24" fmla="*/ 0 w 16"/>
                <a:gd name="T25" fmla="*/ 52 h 56"/>
                <a:gd name="T26" fmla="*/ 2 w 16"/>
                <a:gd name="T27" fmla="*/ 55 h 56"/>
                <a:gd name="T28" fmla="*/ 5 w 16"/>
                <a:gd name="T29" fmla="*/ 56 h 56"/>
                <a:gd name="T30" fmla="*/ 9 w 16"/>
                <a:gd name="T31" fmla="*/ 55 h 56"/>
                <a:gd name="T32" fmla="*/ 11 w 16"/>
                <a:gd name="T33" fmla="*/ 52 h 56"/>
                <a:gd name="T34" fmla="*/ 2 w 16"/>
                <a:gd name="T35" fmla="*/ 5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56">
                  <a:moveTo>
                    <a:pt x="2" y="55"/>
                  </a:moveTo>
                  <a:lnTo>
                    <a:pt x="11" y="52"/>
                  </a:lnTo>
                  <a:lnTo>
                    <a:pt x="11" y="42"/>
                  </a:lnTo>
                  <a:lnTo>
                    <a:pt x="13" y="28"/>
                  </a:lnTo>
                  <a:lnTo>
                    <a:pt x="16" y="13"/>
                  </a:lnTo>
                  <a:lnTo>
                    <a:pt x="13" y="0"/>
                  </a:lnTo>
                  <a:lnTo>
                    <a:pt x="4" y="3"/>
                  </a:lnTo>
                  <a:lnTo>
                    <a:pt x="4" y="13"/>
                  </a:lnTo>
                  <a:lnTo>
                    <a:pt x="4" y="28"/>
                  </a:lnTo>
                  <a:lnTo>
                    <a:pt x="2" y="42"/>
                  </a:lnTo>
                  <a:lnTo>
                    <a:pt x="0" y="52"/>
                  </a:lnTo>
                  <a:lnTo>
                    <a:pt x="9" y="48"/>
                  </a:lnTo>
                  <a:lnTo>
                    <a:pt x="0" y="52"/>
                  </a:lnTo>
                  <a:lnTo>
                    <a:pt x="2" y="55"/>
                  </a:lnTo>
                  <a:lnTo>
                    <a:pt x="5" y="56"/>
                  </a:lnTo>
                  <a:lnTo>
                    <a:pt x="9" y="55"/>
                  </a:lnTo>
                  <a:lnTo>
                    <a:pt x="11" y="52"/>
                  </a:lnTo>
                  <a:lnTo>
                    <a:pt x="2" y="5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72" name="Freeform 504"/>
            <p:cNvSpPr>
              <a:spLocks/>
            </p:cNvSpPr>
            <p:nvPr/>
          </p:nvSpPr>
          <p:spPr bwMode="auto">
            <a:xfrm>
              <a:off x="2960" y="4067"/>
              <a:ext cx="8" cy="8"/>
            </a:xfrm>
            <a:custGeom>
              <a:avLst/>
              <a:gdLst>
                <a:gd name="T0" fmla="*/ 8 w 23"/>
                <a:gd name="T1" fmla="*/ 8 h 23"/>
                <a:gd name="T2" fmla="*/ 1 w 23"/>
                <a:gd name="T3" fmla="*/ 8 h 23"/>
                <a:gd name="T4" fmla="*/ 16 w 23"/>
                <a:gd name="T5" fmla="*/ 23 h 23"/>
                <a:gd name="T6" fmla="*/ 23 w 23"/>
                <a:gd name="T7" fmla="*/ 16 h 23"/>
                <a:gd name="T8" fmla="*/ 8 w 23"/>
                <a:gd name="T9" fmla="*/ 2 h 23"/>
                <a:gd name="T10" fmla="*/ 1 w 23"/>
                <a:gd name="T11" fmla="*/ 2 h 23"/>
                <a:gd name="T12" fmla="*/ 8 w 23"/>
                <a:gd name="T13" fmla="*/ 2 h 23"/>
                <a:gd name="T14" fmla="*/ 4 w 23"/>
                <a:gd name="T15" fmla="*/ 0 h 23"/>
                <a:gd name="T16" fmla="*/ 1 w 23"/>
                <a:gd name="T17" fmla="*/ 2 h 23"/>
                <a:gd name="T18" fmla="*/ 0 w 23"/>
                <a:gd name="T19" fmla="*/ 5 h 23"/>
                <a:gd name="T20" fmla="*/ 1 w 23"/>
                <a:gd name="T21" fmla="*/ 8 h 23"/>
                <a:gd name="T22" fmla="*/ 8 w 23"/>
                <a:gd name="T23"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23">
                  <a:moveTo>
                    <a:pt x="8" y="8"/>
                  </a:moveTo>
                  <a:lnTo>
                    <a:pt x="1" y="8"/>
                  </a:lnTo>
                  <a:lnTo>
                    <a:pt x="16" y="23"/>
                  </a:lnTo>
                  <a:lnTo>
                    <a:pt x="23" y="16"/>
                  </a:lnTo>
                  <a:lnTo>
                    <a:pt x="8" y="2"/>
                  </a:lnTo>
                  <a:lnTo>
                    <a:pt x="1" y="2"/>
                  </a:lnTo>
                  <a:lnTo>
                    <a:pt x="8" y="2"/>
                  </a:lnTo>
                  <a:lnTo>
                    <a:pt x="4" y="0"/>
                  </a:lnTo>
                  <a:lnTo>
                    <a:pt x="1" y="2"/>
                  </a:lnTo>
                  <a:lnTo>
                    <a:pt x="0" y="5"/>
                  </a:lnTo>
                  <a:lnTo>
                    <a:pt x="1" y="8"/>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73" name="Freeform 505"/>
            <p:cNvSpPr>
              <a:spLocks/>
            </p:cNvSpPr>
            <p:nvPr/>
          </p:nvSpPr>
          <p:spPr bwMode="auto">
            <a:xfrm>
              <a:off x="2957" y="4068"/>
              <a:ext cx="6" cy="5"/>
            </a:xfrm>
            <a:custGeom>
              <a:avLst/>
              <a:gdLst>
                <a:gd name="T0" fmla="*/ 0 w 17"/>
                <a:gd name="T1" fmla="*/ 13 h 16"/>
                <a:gd name="T2" fmla="*/ 8 w 17"/>
                <a:gd name="T3" fmla="*/ 14 h 16"/>
                <a:gd name="T4" fmla="*/ 17 w 17"/>
                <a:gd name="T5" fmla="*/ 6 h 16"/>
                <a:gd name="T6" fmla="*/ 10 w 17"/>
                <a:gd name="T7" fmla="*/ 0 h 16"/>
                <a:gd name="T8" fmla="*/ 1 w 17"/>
                <a:gd name="T9" fmla="*/ 8 h 16"/>
                <a:gd name="T10" fmla="*/ 9 w 17"/>
                <a:gd name="T11" fmla="*/ 9 h 16"/>
                <a:gd name="T12" fmla="*/ 1 w 17"/>
                <a:gd name="T13" fmla="*/ 8 h 16"/>
                <a:gd name="T14" fmla="*/ 0 w 17"/>
                <a:gd name="T15" fmla="*/ 11 h 16"/>
                <a:gd name="T16" fmla="*/ 1 w 17"/>
                <a:gd name="T17" fmla="*/ 14 h 16"/>
                <a:gd name="T18" fmla="*/ 4 w 17"/>
                <a:gd name="T19" fmla="*/ 16 h 16"/>
                <a:gd name="T20" fmla="*/ 8 w 17"/>
                <a:gd name="T21" fmla="*/ 14 h 16"/>
                <a:gd name="T22" fmla="*/ 0 w 17"/>
                <a:gd name="T23"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0" y="13"/>
                  </a:moveTo>
                  <a:lnTo>
                    <a:pt x="8" y="14"/>
                  </a:lnTo>
                  <a:lnTo>
                    <a:pt x="17" y="6"/>
                  </a:lnTo>
                  <a:lnTo>
                    <a:pt x="10" y="0"/>
                  </a:lnTo>
                  <a:lnTo>
                    <a:pt x="1" y="8"/>
                  </a:lnTo>
                  <a:lnTo>
                    <a:pt x="9" y="9"/>
                  </a:lnTo>
                  <a:lnTo>
                    <a:pt x="1" y="8"/>
                  </a:lnTo>
                  <a:lnTo>
                    <a:pt x="0" y="11"/>
                  </a:lnTo>
                  <a:lnTo>
                    <a:pt x="1" y="14"/>
                  </a:lnTo>
                  <a:lnTo>
                    <a:pt x="4" y="16"/>
                  </a:lnTo>
                  <a:lnTo>
                    <a:pt x="8" y="14"/>
                  </a:lnTo>
                  <a:lnTo>
                    <a:pt x="0"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74" name="Freeform 506"/>
            <p:cNvSpPr>
              <a:spLocks/>
            </p:cNvSpPr>
            <p:nvPr/>
          </p:nvSpPr>
          <p:spPr bwMode="auto">
            <a:xfrm>
              <a:off x="2952" y="4063"/>
              <a:ext cx="8" cy="9"/>
            </a:xfrm>
            <a:custGeom>
              <a:avLst/>
              <a:gdLst>
                <a:gd name="T0" fmla="*/ 8 w 24"/>
                <a:gd name="T1" fmla="*/ 8 h 27"/>
                <a:gd name="T2" fmla="*/ 1 w 24"/>
                <a:gd name="T3" fmla="*/ 8 h 27"/>
                <a:gd name="T4" fmla="*/ 7 w 24"/>
                <a:gd name="T5" fmla="*/ 14 h 27"/>
                <a:gd name="T6" fmla="*/ 10 w 24"/>
                <a:gd name="T7" fmla="*/ 19 h 27"/>
                <a:gd name="T8" fmla="*/ 14 w 24"/>
                <a:gd name="T9" fmla="*/ 25 h 27"/>
                <a:gd name="T10" fmla="*/ 15 w 24"/>
                <a:gd name="T11" fmla="*/ 27 h 27"/>
                <a:gd name="T12" fmla="*/ 24 w 24"/>
                <a:gd name="T13" fmla="*/ 23 h 27"/>
                <a:gd name="T14" fmla="*/ 23 w 24"/>
                <a:gd name="T15" fmla="*/ 20 h 27"/>
                <a:gd name="T16" fmla="*/ 19 w 24"/>
                <a:gd name="T17" fmla="*/ 15 h 27"/>
                <a:gd name="T18" fmla="*/ 14 w 24"/>
                <a:gd name="T19" fmla="*/ 7 h 27"/>
                <a:gd name="T20" fmla="*/ 8 w 24"/>
                <a:gd name="T21" fmla="*/ 1 h 27"/>
                <a:gd name="T22" fmla="*/ 1 w 24"/>
                <a:gd name="T23" fmla="*/ 1 h 27"/>
                <a:gd name="T24" fmla="*/ 8 w 24"/>
                <a:gd name="T25" fmla="*/ 1 h 27"/>
                <a:gd name="T26" fmla="*/ 4 w 24"/>
                <a:gd name="T27" fmla="*/ 0 h 27"/>
                <a:gd name="T28" fmla="*/ 1 w 24"/>
                <a:gd name="T29" fmla="*/ 1 h 27"/>
                <a:gd name="T30" fmla="*/ 0 w 24"/>
                <a:gd name="T31" fmla="*/ 4 h 27"/>
                <a:gd name="T32" fmla="*/ 1 w 24"/>
                <a:gd name="T33" fmla="*/ 8 h 27"/>
                <a:gd name="T34" fmla="*/ 8 w 24"/>
                <a:gd name="T35" fmla="*/ 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7">
                  <a:moveTo>
                    <a:pt x="8" y="8"/>
                  </a:moveTo>
                  <a:lnTo>
                    <a:pt x="1" y="8"/>
                  </a:lnTo>
                  <a:lnTo>
                    <a:pt x="7" y="14"/>
                  </a:lnTo>
                  <a:lnTo>
                    <a:pt x="10" y="19"/>
                  </a:lnTo>
                  <a:lnTo>
                    <a:pt x="14" y="25"/>
                  </a:lnTo>
                  <a:lnTo>
                    <a:pt x="15" y="27"/>
                  </a:lnTo>
                  <a:lnTo>
                    <a:pt x="24" y="23"/>
                  </a:lnTo>
                  <a:lnTo>
                    <a:pt x="23" y="20"/>
                  </a:lnTo>
                  <a:lnTo>
                    <a:pt x="19" y="15"/>
                  </a:lnTo>
                  <a:lnTo>
                    <a:pt x="14" y="7"/>
                  </a:lnTo>
                  <a:lnTo>
                    <a:pt x="8" y="1"/>
                  </a:lnTo>
                  <a:lnTo>
                    <a:pt x="1" y="1"/>
                  </a:lnTo>
                  <a:lnTo>
                    <a:pt x="8" y="1"/>
                  </a:lnTo>
                  <a:lnTo>
                    <a:pt x="4" y="0"/>
                  </a:lnTo>
                  <a:lnTo>
                    <a:pt x="1" y="1"/>
                  </a:lnTo>
                  <a:lnTo>
                    <a:pt x="0" y="4"/>
                  </a:lnTo>
                  <a:lnTo>
                    <a:pt x="1" y="8"/>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75" name="Freeform 507"/>
            <p:cNvSpPr>
              <a:spLocks/>
            </p:cNvSpPr>
            <p:nvPr/>
          </p:nvSpPr>
          <p:spPr bwMode="auto">
            <a:xfrm>
              <a:off x="2947" y="4063"/>
              <a:ext cx="8" cy="5"/>
            </a:xfrm>
            <a:custGeom>
              <a:avLst/>
              <a:gdLst>
                <a:gd name="T0" fmla="*/ 0 w 24"/>
                <a:gd name="T1" fmla="*/ 13 h 13"/>
                <a:gd name="T2" fmla="*/ 0 w 24"/>
                <a:gd name="T3" fmla="*/ 13 h 13"/>
                <a:gd name="T4" fmla="*/ 5 w 24"/>
                <a:gd name="T5" fmla="*/ 13 h 13"/>
                <a:gd name="T6" fmla="*/ 10 w 24"/>
                <a:gd name="T7" fmla="*/ 13 h 13"/>
                <a:gd name="T8" fmla="*/ 17 w 24"/>
                <a:gd name="T9" fmla="*/ 11 h 13"/>
                <a:gd name="T10" fmla="*/ 24 w 24"/>
                <a:gd name="T11" fmla="*/ 7 h 13"/>
                <a:gd name="T12" fmla="*/ 17 w 24"/>
                <a:gd name="T13" fmla="*/ 0 h 13"/>
                <a:gd name="T14" fmla="*/ 15 w 24"/>
                <a:gd name="T15" fmla="*/ 2 h 13"/>
                <a:gd name="T16" fmla="*/ 10 w 24"/>
                <a:gd name="T17" fmla="*/ 1 h 13"/>
                <a:gd name="T18" fmla="*/ 5 w 24"/>
                <a:gd name="T19" fmla="*/ 1 h 13"/>
                <a:gd name="T20" fmla="*/ 0 w 24"/>
                <a:gd name="T21" fmla="*/ 1 h 13"/>
                <a:gd name="T22" fmla="*/ 0 w 24"/>
                <a:gd name="T23" fmla="*/ 1 h 13"/>
                <a:gd name="T24" fmla="*/ 0 w 24"/>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13">
                  <a:moveTo>
                    <a:pt x="0" y="13"/>
                  </a:moveTo>
                  <a:lnTo>
                    <a:pt x="0" y="13"/>
                  </a:lnTo>
                  <a:lnTo>
                    <a:pt x="5" y="13"/>
                  </a:lnTo>
                  <a:lnTo>
                    <a:pt x="10" y="13"/>
                  </a:lnTo>
                  <a:lnTo>
                    <a:pt x="17" y="11"/>
                  </a:lnTo>
                  <a:lnTo>
                    <a:pt x="24" y="7"/>
                  </a:lnTo>
                  <a:lnTo>
                    <a:pt x="17" y="0"/>
                  </a:lnTo>
                  <a:lnTo>
                    <a:pt x="15" y="2"/>
                  </a:lnTo>
                  <a:lnTo>
                    <a:pt x="10" y="1"/>
                  </a:lnTo>
                  <a:lnTo>
                    <a:pt x="5" y="1"/>
                  </a:lnTo>
                  <a:lnTo>
                    <a:pt x="0" y="1"/>
                  </a:lnTo>
                  <a:lnTo>
                    <a:pt x="0" y="1"/>
                  </a:lnTo>
                  <a:lnTo>
                    <a:pt x="0"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76" name="Freeform 508"/>
            <p:cNvSpPr>
              <a:spLocks/>
            </p:cNvSpPr>
            <p:nvPr/>
          </p:nvSpPr>
          <p:spPr bwMode="auto">
            <a:xfrm>
              <a:off x="2941" y="4056"/>
              <a:ext cx="6" cy="12"/>
            </a:xfrm>
            <a:custGeom>
              <a:avLst/>
              <a:gdLst>
                <a:gd name="T0" fmla="*/ 8 w 16"/>
                <a:gd name="T1" fmla="*/ 11 h 35"/>
                <a:gd name="T2" fmla="*/ 0 w 16"/>
                <a:gd name="T3" fmla="*/ 6 h 35"/>
                <a:gd name="T4" fmla="*/ 1 w 16"/>
                <a:gd name="T5" fmla="*/ 13 h 35"/>
                <a:gd name="T6" fmla="*/ 3 w 16"/>
                <a:gd name="T7" fmla="*/ 22 h 35"/>
                <a:gd name="T8" fmla="*/ 8 w 16"/>
                <a:gd name="T9" fmla="*/ 30 h 35"/>
                <a:gd name="T10" fmla="*/ 16 w 16"/>
                <a:gd name="T11" fmla="*/ 35 h 35"/>
                <a:gd name="T12" fmla="*/ 16 w 16"/>
                <a:gd name="T13" fmla="*/ 23 h 35"/>
                <a:gd name="T14" fmla="*/ 15 w 16"/>
                <a:gd name="T15" fmla="*/ 23 h 35"/>
                <a:gd name="T16" fmla="*/ 12 w 16"/>
                <a:gd name="T17" fmla="*/ 20 h 35"/>
                <a:gd name="T18" fmla="*/ 10 w 16"/>
                <a:gd name="T19" fmla="*/ 13 h 35"/>
                <a:gd name="T20" fmla="*/ 11 w 16"/>
                <a:gd name="T21" fmla="*/ 6 h 35"/>
                <a:gd name="T22" fmla="*/ 3 w 16"/>
                <a:gd name="T23" fmla="*/ 1 h 35"/>
                <a:gd name="T24" fmla="*/ 11 w 16"/>
                <a:gd name="T25" fmla="*/ 6 h 35"/>
                <a:gd name="T26" fmla="*/ 9 w 16"/>
                <a:gd name="T27" fmla="*/ 2 h 35"/>
                <a:gd name="T28" fmla="*/ 5 w 16"/>
                <a:gd name="T29" fmla="*/ 0 h 35"/>
                <a:gd name="T30" fmla="*/ 2 w 16"/>
                <a:gd name="T31" fmla="*/ 2 h 35"/>
                <a:gd name="T32" fmla="*/ 0 w 16"/>
                <a:gd name="T33" fmla="*/ 6 h 35"/>
                <a:gd name="T34" fmla="*/ 8 w 16"/>
                <a:gd name="T35"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35">
                  <a:moveTo>
                    <a:pt x="8" y="11"/>
                  </a:moveTo>
                  <a:lnTo>
                    <a:pt x="0" y="6"/>
                  </a:lnTo>
                  <a:lnTo>
                    <a:pt x="1" y="13"/>
                  </a:lnTo>
                  <a:lnTo>
                    <a:pt x="3" y="22"/>
                  </a:lnTo>
                  <a:lnTo>
                    <a:pt x="8" y="30"/>
                  </a:lnTo>
                  <a:lnTo>
                    <a:pt x="16" y="35"/>
                  </a:lnTo>
                  <a:lnTo>
                    <a:pt x="16" y="23"/>
                  </a:lnTo>
                  <a:lnTo>
                    <a:pt x="15" y="23"/>
                  </a:lnTo>
                  <a:lnTo>
                    <a:pt x="12" y="20"/>
                  </a:lnTo>
                  <a:lnTo>
                    <a:pt x="10" y="13"/>
                  </a:lnTo>
                  <a:lnTo>
                    <a:pt x="11" y="6"/>
                  </a:lnTo>
                  <a:lnTo>
                    <a:pt x="3" y="1"/>
                  </a:lnTo>
                  <a:lnTo>
                    <a:pt x="11" y="6"/>
                  </a:lnTo>
                  <a:lnTo>
                    <a:pt x="9" y="2"/>
                  </a:lnTo>
                  <a:lnTo>
                    <a:pt x="5" y="0"/>
                  </a:lnTo>
                  <a:lnTo>
                    <a:pt x="2" y="2"/>
                  </a:lnTo>
                  <a:lnTo>
                    <a:pt x="0" y="6"/>
                  </a:lnTo>
                  <a:lnTo>
                    <a:pt x="8"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77" name="Freeform 509"/>
            <p:cNvSpPr>
              <a:spLocks/>
            </p:cNvSpPr>
            <p:nvPr/>
          </p:nvSpPr>
          <p:spPr bwMode="auto">
            <a:xfrm>
              <a:off x="2936" y="4056"/>
              <a:ext cx="8" cy="11"/>
            </a:xfrm>
            <a:custGeom>
              <a:avLst/>
              <a:gdLst>
                <a:gd name="T0" fmla="*/ 3 w 25"/>
                <a:gd name="T1" fmla="*/ 32 h 32"/>
                <a:gd name="T2" fmla="*/ 11 w 25"/>
                <a:gd name="T3" fmla="*/ 28 h 32"/>
                <a:gd name="T4" fmla="*/ 12 w 25"/>
                <a:gd name="T5" fmla="*/ 21 h 32"/>
                <a:gd name="T6" fmla="*/ 16 w 25"/>
                <a:gd name="T7" fmla="*/ 16 h 32"/>
                <a:gd name="T8" fmla="*/ 21 w 25"/>
                <a:gd name="T9" fmla="*/ 12 h 32"/>
                <a:gd name="T10" fmla="*/ 25 w 25"/>
                <a:gd name="T11" fmla="*/ 10 h 32"/>
                <a:gd name="T12" fmla="*/ 20 w 25"/>
                <a:gd name="T13" fmla="*/ 0 h 32"/>
                <a:gd name="T14" fmla="*/ 14 w 25"/>
                <a:gd name="T15" fmla="*/ 5 h 32"/>
                <a:gd name="T16" fmla="*/ 9 w 25"/>
                <a:gd name="T17" fmla="*/ 10 h 32"/>
                <a:gd name="T18" fmla="*/ 3 w 25"/>
                <a:gd name="T19" fmla="*/ 16 h 32"/>
                <a:gd name="T20" fmla="*/ 0 w 25"/>
                <a:gd name="T21" fmla="*/ 28 h 32"/>
                <a:gd name="T22" fmla="*/ 8 w 25"/>
                <a:gd name="T23" fmla="*/ 23 h 32"/>
                <a:gd name="T24" fmla="*/ 0 w 25"/>
                <a:gd name="T25" fmla="*/ 28 h 32"/>
                <a:gd name="T26" fmla="*/ 2 w 25"/>
                <a:gd name="T27" fmla="*/ 31 h 32"/>
                <a:gd name="T28" fmla="*/ 5 w 25"/>
                <a:gd name="T29" fmla="*/ 32 h 32"/>
                <a:gd name="T30" fmla="*/ 9 w 25"/>
                <a:gd name="T31" fmla="*/ 31 h 32"/>
                <a:gd name="T32" fmla="*/ 11 w 25"/>
                <a:gd name="T33" fmla="*/ 28 h 32"/>
                <a:gd name="T34" fmla="*/ 3 w 25"/>
                <a:gd name="T35"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32">
                  <a:moveTo>
                    <a:pt x="3" y="32"/>
                  </a:moveTo>
                  <a:lnTo>
                    <a:pt x="11" y="28"/>
                  </a:lnTo>
                  <a:lnTo>
                    <a:pt x="12" y="21"/>
                  </a:lnTo>
                  <a:lnTo>
                    <a:pt x="16" y="16"/>
                  </a:lnTo>
                  <a:lnTo>
                    <a:pt x="21" y="12"/>
                  </a:lnTo>
                  <a:lnTo>
                    <a:pt x="25" y="10"/>
                  </a:lnTo>
                  <a:lnTo>
                    <a:pt x="20" y="0"/>
                  </a:lnTo>
                  <a:lnTo>
                    <a:pt x="14" y="5"/>
                  </a:lnTo>
                  <a:lnTo>
                    <a:pt x="9" y="10"/>
                  </a:lnTo>
                  <a:lnTo>
                    <a:pt x="3" y="16"/>
                  </a:lnTo>
                  <a:lnTo>
                    <a:pt x="0" y="28"/>
                  </a:lnTo>
                  <a:lnTo>
                    <a:pt x="8" y="23"/>
                  </a:lnTo>
                  <a:lnTo>
                    <a:pt x="0" y="28"/>
                  </a:lnTo>
                  <a:lnTo>
                    <a:pt x="2" y="31"/>
                  </a:lnTo>
                  <a:lnTo>
                    <a:pt x="5" y="32"/>
                  </a:lnTo>
                  <a:lnTo>
                    <a:pt x="9" y="31"/>
                  </a:lnTo>
                  <a:lnTo>
                    <a:pt x="11" y="28"/>
                  </a:lnTo>
                  <a:lnTo>
                    <a:pt x="3" y="3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78" name="Freeform 510"/>
            <p:cNvSpPr>
              <a:spLocks/>
            </p:cNvSpPr>
            <p:nvPr/>
          </p:nvSpPr>
          <p:spPr bwMode="auto">
            <a:xfrm>
              <a:off x="2931" y="4059"/>
              <a:ext cx="7" cy="8"/>
            </a:xfrm>
            <a:custGeom>
              <a:avLst/>
              <a:gdLst>
                <a:gd name="T0" fmla="*/ 0 w 22"/>
                <a:gd name="T1" fmla="*/ 3 h 24"/>
                <a:gd name="T2" fmla="*/ 2 w 22"/>
                <a:gd name="T3" fmla="*/ 10 h 24"/>
                <a:gd name="T4" fmla="*/ 6 w 22"/>
                <a:gd name="T5" fmla="*/ 12 h 24"/>
                <a:gd name="T6" fmla="*/ 8 w 22"/>
                <a:gd name="T7" fmla="*/ 15 h 24"/>
                <a:gd name="T8" fmla="*/ 11 w 22"/>
                <a:gd name="T9" fmla="*/ 20 h 24"/>
                <a:gd name="T10" fmla="*/ 17 w 22"/>
                <a:gd name="T11" fmla="*/ 24 h 24"/>
                <a:gd name="T12" fmla="*/ 22 w 22"/>
                <a:gd name="T13" fmla="*/ 15 h 24"/>
                <a:gd name="T14" fmla="*/ 18 w 22"/>
                <a:gd name="T15" fmla="*/ 13 h 24"/>
                <a:gd name="T16" fmla="*/ 17 w 22"/>
                <a:gd name="T17" fmla="*/ 11 h 24"/>
                <a:gd name="T18" fmla="*/ 12 w 22"/>
                <a:gd name="T19" fmla="*/ 5 h 24"/>
                <a:gd name="T20" fmla="*/ 7 w 22"/>
                <a:gd name="T21" fmla="*/ 0 h 24"/>
                <a:gd name="T22" fmla="*/ 9 w 22"/>
                <a:gd name="T23" fmla="*/ 7 h 24"/>
                <a:gd name="T24" fmla="*/ 7 w 22"/>
                <a:gd name="T25" fmla="*/ 0 h 24"/>
                <a:gd name="T26" fmla="*/ 3 w 22"/>
                <a:gd name="T27" fmla="*/ 0 h 24"/>
                <a:gd name="T28" fmla="*/ 0 w 22"/>
                <a:gd name="T29" fmla="*/ 3 h 24"/>
                <a:gd name="T30" fmla="*/ 0 w 22"/>
                <a:gd name="T31" fmla="*/ 7 h 24"/>
                <a:gd name="T32" fmla="*/ 2 w 22"/>
                <a:gd name="T33" fmla="*/ 10 h 24"/>
                <a:gd name="T34" fmla="*/ 0 w 22"/>
                <a:gd name="T35"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4">
                  <a:moveTo>
                    <a:pt x="0" y="3"/>
                  </a:moveTo>
                  <a:lnTo>
                    <a:pt x="2" y="10"/>
                  </a:lnTo>
                  <a:lnTo>
                    <a:pt x="6" y="12"/>
                  </a:lnTo>
                  <a:lnTo>
                    <a:pt x="8" y="15"/>
                  </a:lnTo>
                  <a:lnTo>
                    <a:pt x="11" y="20"/>
                  </a:lnTo>
                  <a:lnTo>
                    <a:pt x="17" y="24"/>
                  </a:lnTo>
                  <a:lnTo>
                    <a:pt x="22" y="15"/>
                  </a:lnTo>
                  <a:lnTo>
                    <a:pt x="18" y="13"/>
                  </a:lnTo>
                  <a:lnTo>
                    <a:pt x="17" y="11"/>
                  </a:lnTo>
                  <a:lnTo>
                    <a:pt x="12" y="5"/>
                  </a:lnTo>
                  <a:lnTo>
                    <a:pt x="7" y="0"/>
                  </a:lnTo>
                  <a:lnTo>
                    <a:pt x="9" y="7"/>
                  </a:lnTo>
                  <a:lnTo>
                    <a:pt x="7" y="0"/>
                  </a:lnTo>
                  <a:lnTo>
                    <a:pt x="3" y="0"/>
                  </a:lnTo>
                  <a:lnTo>
                    <a:pt x="0" y="3"/>
                  </a:lnTo>
                  <a:lnTo>
                    <a:pt x="0" y="7"/>
                  </a:lnTo>
                  <a:lnTo>
                    <a:pt x="2" y="10"/>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79" name="Freeform 511"/>
            <p:cNvSpPr>
              <a:spLocks/>
            </p:cNvSpPr>
            <p:nvPr/>
          </p:nvSpPr>
          <p:spPr bwMode="auto">
            <a:xfrm>
              <a:off x="2931" y="4045"/>
              <a:ext cx="7" cy="16"/>
            </a:xfrm>
            <a:custGeom>
              <a:avLst/>
              <a:gdLst>
                <a:gd name="T0" fmla="*/ 9 w 22"/>
                <a:gd name="T1" fmla="*/ 7 h 49"/>
                <a:gd name="T2" fmla="*/ 9 w 22"/>
                <a:gd name="T3" fmla="*/ 7 h 49"/>
                <a:gd name="T4" fmla="*/ 12 w 22"/>
                <a:gd name="T5" fmla="*/ 14 h 49"/>
                <a:gd name="T6" fmla="*/ 10 w 22"/>
                <a:gd name="T7" fmla="*/ 24 h 49"/>
                <a:gd name="T8" fmla="*/ 6 w 22"/>
                <a:gd name="T9" fmla="*/ 34 h 49"/>
                <a:gd name="T10" fmla="*/ 0 w 22"/>
                <a:gd name="T11" fmla="*/ 45 h 49"/>
                <a:gd name="T12" fmla="*/ 9 w 22"/>
                <a:gd name="T13" fmla="*/ 49 h 49"/>
                <a:gd name="T14" fmla="*/ 15 w 22"/>
                <a:gd name="T15" fmla="*/ 39 h 49"/>
                <a:gd name="T16" fmla="*/ 19 w 22"/>
                <a:gd name="T17" fmla="*/ 26 h 49"/>
                <a:gd name="T18" fmla="*/ 22 w 22"/>
                <a:gd name="T19" fmla="*/ 14 h 49"/>
                <a:gd name="T20" fmla="*/ 16 w 22"/>
                <a:gd name="T21" fmla="*/ 0 h 49"/>
                <a:gd name="T22" fmla="*/ 16 w 22"/>
                <a:gd name="T23" fmla="*/ 0 h 49"/>
                <a:gd name="T24" fmla="*/ 9 w 22"/>
                <a:gd name="T25" fmla="*/ 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49">
                  <a:moveTo>
                    <a:pt x="9" y="7"/>
                  </a:moveTo>
                  <a:lnTo>
                    <a:pt x="9" y="7"/>
                  </a:lnTo>
                  <a:lnTo>
                    <a:pt x="12" y="14"/>
                  </a:lnTo>
                  <a:lnTo>
                    <a:pt x="10" y="24"/>
                  </a:lnTo>
                  <a:lnTo>
                    <a:pt x="6" y="34"/>
                  </a:lnTo>
                  <a:lnTo>
                    <a:pt x="0" y="45"/>
                  </a:lnTo>
                  <a:lnTo>
                    <a:pt x="9" y="49"/>
                  </a:lnTo>
                  <a:lnTo>
                    <a:pt x="15" y="39"/>
                  </a:lnTo>
                  <a:lnTo>
                    <a:pt x="19" y="26"/>
                  </a:lnTo>
                  <a:lnTo>
                    <a:pt x="22" y="14"/>
                  </a:lnTo>
                  <a:lnTo>
                    <a:pt x="16" y="0"/>
                  </a:lnTo>
                  <a:lnTo>
                    <a:pt x="16" y="0"/>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80" name="Freeform 512"/>
            <p:cNvSpPr>
              <a:spLocks/>
            </p:cNvSpPr>
            <p:nvPr/>
          </p:nvSpPr>
          <p:spPr bwMode="auto">
            <a:xfrm>
              <a:off x="2925" y="4022"/>
              <a:ext cx="11" cy="25"/>
            </a:xfrm>
            <a:custGeom>
              <a:avLst/>
              <a:gdLst>
                <a:gd name="T0" fmla="*/ 9 w 33"/>
                <a:gd name="T1" fmla="*/ 5 h 75"/>
                <a:gd name="T2" fmla="*/ 0 w 33"/>
                <a:gd name="T3" fmla="*/ 6 h 75"/>
                <a:gd name="T4" fmla="*/ 7 w 33"/>
                <a:gd name="T5" fmla="*/ 28 h 75"/>
                <a:gd name="T6" fmla="*/ 12 w 33"/>
                <a:gd name="T7" fmla="*/ 47 h 75"/>
                <a:gd name="T8" fmla="*/ 18 w 33"/>
                <a:gd name="T9" fmla="*/ 63 h 75"/>
                <a:gd name="T10" fmla="*/ 26 w 33"/>
                <a:gd name="T11" fmla="*/ 75 h 75"/>
                <a:gd name="T12" fmla="*/ 33 w 33"/>
                <a:gd name="T13" fmla="*/ 68 h 75"/>
                <a:gd name="T14" fmla="*/ 27 w 33"/>
                <a:gd name="T15" fmla="*/ 59 h 75"/>
                <a:gd name="T16" fmla="*/ 21 w 33"/>
                <a:gd name="T17" fmla="*/ 45 h 75"/>
                <a:gd name="T18" fmla="*/ 16 w 33"/>
                <a:gd name="T19" fmla="*/ 26 h 75"/>
                <a:gd name="T20" fmla="*/ 9 w 33"/>
                <a:gd name="T21" fmla="*/ 4 h 75"/>
                <a:gd name="T22" fmla="*/ 0 w 33"/>
                <a:gd name="T23" fmla="*/ 5 h 75"/>
                <a:gd name="T24" fmla="*/ 9 w 33"/>
                <a:gd name="T25" fmla="*/ 4 h 75"/>
                <a:gd name="T26" fmla="*/ 7 w 33"/>
                <a:gd name="T27" fmla="*/ 0 h 75"/>
                <a:gd name="T28" fmla="*/ 3 w 33"/>
                <a:gd name="T29" fmla="*/ 0 h 75"/>
                <a:gd name="T30" fmla="*/ 1 w 33"/>
                <a:gd name="T31" fmla="*/ 3 h 75"/>
                <a:gd name="T32" fmla="*/ 0 w 33"/>
                <a:gd name="T33" fmla="*/ 6 h 75"/>
                <a:gd name="T34" fmla="*/ 9 w 33"/>
                <a:gd name="T35" fmla="*/ 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75">
                  <a:moveTo>
                    <a:pt x="9" y="5"/>
                  </a:moveTo>
                  <a:lnTo>
                    <a:pt x="0" y="6"/>
                  </a:lnTo>
                  <a:lnTo>
                    <a:pt x="7" y="28"/>
                  </a:lnTo>
                  <a:lnTo>
                    <a:pt x="12" y="47"/>
                  </a:lnTo>
                  <a:lnTo>
                    <a:pt x="18" y="63"/>
                  </a:lnTo>
                  <a:lnTo>
                    <a:pt x="26" y="75"/>
                  </a:lnTo>
                  <a:lnTo>
                    <a:pt x="33" y="68"/>
                  </a:lnTo>
                  <a:lnTo>
                    <a:pt x="27" y="59"/>
                  </a:lnTo>
                  <a:lnTo>
                    <a:pt x="21" y="45"/>
                  </a:lnTo>
                  <a:lnTo>
                    <a:pt x="16" y="26"/>
                  </a:lnTo>
                  <a:lnTo>
                    <a:pt x="9" y="4"/>
                  </a:lnTo>
                  <a:lnTo>
                    <a:pt x="0" y="5"/>
                  </a:lnTo>
                  <a:lnTo>
                    <a:pt x="9" y="4"/>
                  </a:lnTo>
                  <a:lnTo>
                    <a:pt x="7" y="0"/>
                  </a:lnTo>
                  <a:lnTo>
                    <a:pt x="3" y="0"/>
                  </a:lnTo>
                  <a:lnTo>
                    <a:pt x="1" y="3"/>
                  </a:lnTo>
                  <a:lnTo>
                    <a:pt x="0" y="6"/>
                  </a:lnTo>
                  <a:lnTo>
                    <a:pt x="9"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81" name="Freeform 513"/>
            <p:cNvSpPr>
              <a:spLocks/>
            </p:cNvSpPr>
            <p:nvPr/>
          </p:nvSpPr>
          <p:spPr bwMode="auto">
            <a:xfrm>
              <a:off x="2925" y="4024"/>
              <a:ext cx="4" cy="10"/>
            </a:xfrm>
            <a:custGeom>
              <a:avLst/>
              <a:gdLst>
                <a:gd name="T0" fmla="*/ 11 w 11"/>
                <a:gd name="T1" fmla="*/ 29 h 29"/>
                <a:gd name="T2" fmla="*/ 11 w 11"/>
                <a:gd name="T3" fmla="*/ 29 h 29"/>
                <a:gd name="T4" fmla="*/ 11 w 11"/>
                <a:gd name="T5" fmla="*/ 23 h 29"/>
                <a:gd name="T6" fmla="*/ 11 w 11"/>
                <a:gd name="T7" fmla="*/ 16 h 29"/>
                <a:gd name="T8" fmla="*/ 11 w 11"/>
                <a:gd name="T9" fmla="*/ 8 h 29"/>
                <a:gd name="T10" fmla="*/ 10 w 11"/>
                <a:gd name="T11" fmla="*/ 0 h 29"/>
                <a:gd name="T12" fmla="*/ 1 w 11"/>
                <a:gd name="T13" fmla="*/ 0 h 29"/>
                <a:gd name="T14" fmla="*/ 0 w 11"/>
                <a:gd name="T15" fmla="*/ 8 h 29"/>
                <a:gd name="T16" fmla="*/ 0 w 11"/>
                <a:gd name="T17" fmla="*/ 16 h 29"/>
                <a:gd name="T18" fmla="*/ 0 w 11"/>
                <a:gd name="T19" fmla="*/ 23 h 29"/>
                <a:gd name="T20" fmla="*/ 0 w 11"/>
                <a:gd name="T21" fmla="*/ 29 h 29"/>
                <a:gd name="T22" fmla="*/ 0 w 11"/>
                <a:gd name="T23" fmla="*/ 29 h 29"/>
                <a:gd name="T24" fmla="*/ 11 w 11"/>
                <a:gd name="T2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9">
                  <a:moveTo>
                    <a:pt x="11" y="29"/>
                  </a:moveTo>
                  <a:lnTo>
                    <a:pt x="11" y="29"/>
                  </a:lnTo>
                  <a:lnTo>
                    <a:pt x="11" y="23"/>
                  </a:lnTo>
                  <a:lnTo>
                    <a:pt x="11" y="16"/>
                  </a:lnTo>
                  <a:lnTo>
                    <a:pt x="11" y="8"/>
                  </a:lnTo>
                  <a:lnTo>
                    <a:pt x="10" y="0"/>
                  </a:lnTo>
                  <a:lnTo>
                    <a:pt x="1" y="0"/>
                  </a:lnTo>
                  <a:lnTo>
                    <a:pt x="0" y="8"/>
                  </a:lnTo>
                  <a:lnTo>
                    <a:pt x="0" y="16"/>
                  </a:lnTo>
                  <a:lnTo>
                    <a:pt x="0" y="23"/>
                  </a:lnTo>
                  <a:lnTo>
                    <a:pt x="0" y="29"/>
                  </a:lnTo>
                  <a:lnTo>
                    <a:pt x="0" y="29"/>
                  </a:lnTo>
                  <a:lnTo>
                    <a:pt x="11"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82" name="Freeform 514"/>
            <p:cNvSpPr>
              <a:spLocks/>
            </p:cNvSpPr>
            <p:nvPr/>
          </p:nvSpPr>
          <p:spPr bwMode="auto">
            <a:xfrm>
              <a:off x="2920" y="4034"/>
              <a:ext cx="9" cy="9"/>
            </a:xfrm>
            <a:custGeom>
              <a:avLst/>
              <a:gdLst>
                <a:gd name="T0" fmla="*/ 11 w 26"/>
                <a:gd name="T1" fmla="*/ 29 h 29"/>
                <a:gd name="T2" fmla="*/ 11 w 26"/>
                <a:gd name="T3" fmla="*/ 29 h 29"/>
                <a:gd name="T4" fmla="*/ 12 w 26"/>
                <a:gd name="T5" fmla="*/ 24 h 29"/>
                <a:gd name="T6" fmla="*/ 18 w 26"/>
                <a:gd name="T7" fmla="*/ 16 h 29"/>
                <a:gd name="T8" fmla="*/ 23 w 26"/>
                <a:gd name="T9" fmla="*/ 8 h 29"/>
                <a:gd name="T10" fmla="*/ 26 w 26"/>
                <a:gd name="T11" fmla="*/ 0 h 29"/>
                <a:gd name="T12" fmla="*/ 15 w 26"/>
                <a:gd name="T13" fmla="*/ 0 h 29"/>
                <a:gd name="T14" fmla="*/ 13 w 26"/>
                <a:gd name="T15" fmla="*/ 3 h 29"/>
                <a:gd name="T16" fmla="*/ 9 w 26"/>
                <a:gd name="T17" fmla="*/ 11 h 29"/>
                <a:gd name="T18" fmla="*/ 3 w 26"/>
                <a:gd name="T19" fmla="*/ 19 h 29"/>
                <a:gd name="T20" fmla="*/ 0 w 26"/>
                <a:gd name="T21" fmla="*/ 29 h 29"/>
                <a:gd name="T22" fmla="*/ 0 w 26"/>
                <a:gd name="T23" fmla="*/ 29 h 29"/>
                <a:gd name="T24" fmla="*/ 11 w 26"/>
                <a:gd name="T2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29">
                  <a:moveTo>
                    <a:pt x="11" y="29"/>
                  </a:moveTo>
                  <a:lnTo>
                    <a:pt x="11" y="29"/>
                  </a:lnTo>
                  <a:lnTo>
                    <a:pt x="12" y="24"/>
                  </a:lnTo>
                  <a:lnTo>
                    <a:pt x="18" y="16"/>
                  </a:lnTo>
                  <a:lnTo>
                    <a:pt x="23" y="8"/>
                  </a:lnTo>
                  <a:lnTo>
                    <a:pt x="26" y="0"/>
                  </a:lnTo>
                  <a:lnTo>
                    <a:pt x="15" y="0"/>
                  </a:lnTo>
                  <a:lnTo>
                    <a:pt x="13" y="3"/>
                  </a:lnTo>
                  <a:lnTo>
                    <a:pt x="9" y="11"/>
                  </a:lnTo>
                  <a:lnTo>
                    <a:pt x="3" y="19"/>
                  </a:lnTo>
                  <a:lnTo>
                    <a:pt x="0" y="29"/>
                  </a:lnTo>
                  <a:lnTo>
                    <a:pt x="0" y="29"/>
                  </a:lnTo>
                  <a:lnTo>
                    <a:pt x="11"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83" name="Freeform 515"/>
            <p:cNvSpPr>
              <a:spLocks/>
            </p:cNvSpPr>
            <p:nvPr/>
          </p:nvSpPr>
          <p:spPr bwMode="auto">
            <a:xfrm>
              <a:off x="2914" y="4043"/>
              <a:ext cx="10" cy="12"/>
            </a:xfrm>
            <a:custGeom>
              <a:avLst/>
              <a:gdLst>
                <a:gd name="T0" fmla="*/ 0 w 30"/>
                <a:gd name="T1" fmla="*/ 29 h 34"/>
                <a:gd name="T2" fmla="*/ 8 w 30"/>
                <a:gd name="T3" fmla="*/ 34 h 34"/>
                <a:gd name="T4" fmla="*/ 16 w 30"/>
                <a:gd name="T5" fmla="*/ 27 h 34"/>
                <a:gd name="T6" fmla="*/ 23 w 30"/>
                <a:gd name="T7" fmla="*/ 19 h 34"/>
                <a:gd name="T8" fmla="*/ 28 w 30"/>
                <a:gd name="T9" fmla="*/ 10 h 34"/>
                <a:gd name="T10" fmla="*/ 30 w 30"/>
                <a:gd name="T11" fmla="*/ 0 h 34"/>
                <a:gd name="T12" fmla="*/ 19 w 30"/>
                <a:gd name="T13" fmla="*/ 0 h 34"/>
                <a:gd name="T14" fmla="*/ 19 w 30"/>
                <a:gd name="T15" fmla="*/ 7 h 34"/>
                <a:gd name="T16" fmla="*/ 14 w 30"/>
                <a:gd name="T17" fmla="*/ 14 h 34"/>
                <a:gd name="T18" fmla="*/ 9 w 30"/>
                <a:gd name="T19" fmla="*/ 20 h 34"/>
                <a:gd name="T20" fmla="*/ 4 w 30"/>
                <a:gd name="T21" fmla="*/ 24 h 34"/>
                <a:gd name="T22" fmla="*/ 12 w 30"/>
                <a:gd name="T23" fmla="*/ 29 h 34"/>
                <a:gd name="T24" fmla="*/ 4 w 30"/>
                <a:gd name="T25" fmla="*/ 24 h 34"/>
                <a:gd name="T26" fmla="*/ 1 w 30"/>
                <a:gd name="T27" fmla="*/ 27 h 34"/>
                <a:gd name="T28" fmla="*/ 1 w 30"/>
                <a:gd name="T29" fmla="*/ 30 h 34"/>
                <a:gd name="T30" fmla="*/ 5 w 30"/>
                <a:gd name="T31" fmla="*/ 34 h 34"/>
                <a:gd name="T32" fmla="*/ 8 w 30"/>
                <a:gd name="T33" fmla="*/ 34 h 34"/>
                <a:gd name="T34" fmla="*/ 0 w 30"/>
                <a:gd name="T35" fmla="*/ 29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34">
                  <a:moveTo>
                    <a:pt x="0" y="29"/>
                  </a:moveTo>
                  <a:lnTo>
                    <a:pt x="8" y="34"/>
                  </a:lnTo>
                  <a:lnTo>
                    <a:pt x="16" y="27"/>
                  </a:lnTo>
                  <a:lnTo>
                    <a:pt x="23" y="19"/>
                  </a:lnTo>
                  <a:lnTo>
                    <a:pt x="28" y="10"/>
                  </a:lnTo>
                  <a:lnTo>
                    <a:pt x="30" y="0"/>
                  </a:lnTo>
                  <a:lnTo>
                    <a:pt x="19" y="0"/>
                  </a:lnTo>
                  <a:lnTo>
                    <a:pt x="19" y="7"/>
                  </a:lnTo>
                  <a:lnTo>
                    <a:pt x="14" y="14"/>
                  </a:lnTo>
                  <a:lnTo>
                    <a:pt x="9" y="20"/>
                  </a:lnTo>
                  <a:lnTo>
                    <a:pt x="4" y="24"/>
                  </a:lnTo>
                  <a:lnTo>
                    <a:pt x="12" y="29"/>
                  </a:lnTo>
                  <a:lnTo>
                    <a:pt x="4" y="24"/>
                  </a:lnTo>
                  <a:lnTo>
                    <a:pt x="1" y="27"/>
                  </a:lnTo>
                  <a:lnTo>
                    <a:pt x="1" y="30"/>
                  </a:lnTo>
                  <a:lnTo>
                    <a:pt x="5" y="34"/>
                  </a:lnTo>
                  <a:lnTo>
                    <a:pt x="8" y="34"/>
                  </a:lnTo>
                  <a:lnTo>
                    <a:pt x="0"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84" name="Freeform 516"/>
            <p:cNvSpPr>
              <a:spLocks/>
            </p:cNvSpPr>
            <p:nvPr/>
          </p:nvSpPr>
          <p:spPr bwMode="auto">
            <a:xfrm>
              <a:off x="2913" y="4034"/>
              <a:ext cx="5" cy="19"/>
            </a:xfrm>
            <a:custGeom>
              <a:avLst/>
              <a:gdLst>
                <a:gd name="T0" fmla="*/ 0 w 14"/>
                <a:gd name="T1" fmla="*/ 0 h 56"/>
                <a:gd name="T2" fmla="*/ 0 w 14"/>
                <a:gd name="T3" fmla="*/ 0 h 56"/>
                <a:gd name="T4" fmla="*/ 0 w 14"/>
                <a:gd name="T5" fmla="*/ 10 h 56"/>
                <a:gd name="T6" fmla="*/ 2 w 14"/>
                <a:gd name="T7" fmla="*/ 27 h 56"/>
                <a:gd name="T8" fmla="*/ 2 w 14"/>
                <a:gd name="T9" fmla="*/ 45 h 56"/>
                <a:gd name="T10" fmla="*/ 2 w 14"/>
                <a:gd name="T11" fmla="*/ 56 h 56"/>
                <a:gd name="T12" fmla="*/ 14 w 14"/>
                <a:gd name="T13" fmla="*/ 56 h 56"/>
                <a:gd name="T14" fmla="*/ 14 w 14"/>
                <a:gd name="T15" fmla="*/ 45 h 56"/>
                <a:gd name="T16" fmla="*/ 11 w 14"/>
                <a:gd name="T17" fmla="*/ 27 h 56"/>
                <a:gd name="T18" fmla="*/ 11 w 14"/>
                <a:gd name="T19" fmla="*/ 10 h 56"/>
                <a:gd name="T20" fmla="*/ 11 w 14"/>
                <a:gd name="T21" fmla="*/ 0 h 56"/>
                <a:gd name="T22" fmla="*/ 11 w 14"/>
                <a:gd name="T23" fmla="*/ 0 h 56"/>
                <a:gd name="T24" fmla="*/ 0 w 14"/>
                <a:gd name="T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56">
                  <a:moveTo>
                    <a:pt x="0" y="0"/>
                  </a:moveTo>
                  <a:lnTo>
                    <a:pt x="0" y="0"/>
                  </a:lnTo>
                  <a:lnTo>
                    <a:pt x="0" y="10"/>
                  </a:lnTo>
                  <a:lnTo>
                    <a:pt x="2" y="27"/>
                  </a:lnTo>
                  <a:lnTo>
                    <a:pt x="2" y="45"/>
                  </a:lnTo>
                  <a:lnTo>
                    <a:pt x="2" y="56"/>
                  </a:lnTo>
                  <a:lnTo>
                    <a:pt x="14" y="56"/>
                  </a:lnTo>
                  <a:lnTo>
                    <a:pt x="14" y="45"/>
                  </a:lnTo>
                  <a:lnTo>
                    <a:pt x="11" y="27"/>
                  </a:lnTo>
                  <a:lnTo>
                    <a:pt x="11" y="10"/>
                  </a:lnTo>
                  <a:lnTo>
                    <a:pt x="11" y="0"/>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85" name="Freeform 517"/>
            <p:cNvSpPr>
              <a:spLocks/>
            </p:cNvSpPr>
            <p:nvPr/>
          </p:nvSpPr>
          <p:spPr bwMode="auto">
            <a:xfrm>
              <a:off x="2894" y="4010"/>
              <a:ext cx="23" cy="24"/>
            </a:xfrm>
            <a:custGeom>
              <a:avLst/>
              <a:gdLst>
                <a:gd name="T0" fmla="*/ 8 w 69"/>
                <a:gd name="T1" fmla="*/ 2 h 74"/>
                <a:gd name="T2" fmla="*/ 1 w 69"/>
                <a:gd name="T3" fmla="*/ 8 h 74"/>
                <a:gd name="T4" fmla="*/ 9 w 69"/>
                <a:gd name="T5" fmla="*/ 14 h 74"/>
                <a:gd name="T6" fmla="*/ 17 w 69"/>
                <a:gd name="T7" fmla="*/ 24 h 74"/>
                <a:gd name="T8" fmla="*/ 27 w 69"/>
                <a:gd name="T9" fmla="*/ 35 h 74"/>
                <a:gd name="T10" fmla="*/ 37 w 69"/>
                <a:gd name="T11" fmla="*/ 45 h 74"/>
                <a:gd name="T12" fmla="*/ 47 w 69"/>
                <a:gd name="T13" fmla="*/ 56 h 74"/>
                <a:gd name="T14" fmla="*/ 52 w 69"/>
                <a:gd name="T15" fmla="*/ 64 h 74"/>
                <a:gd name="T16" fmla="*/ 57 w 69"/>
                <a:gd name="T17" fmla="*/ 72 h 74"/>
                <a:gd name="T18" fmla="*/ 58 w 69"/>
                <a:gd name="T19" fmla="*/ 74 h 74"/>
                <a:gd name="T20" fmla="*/ 69 w 69"/>
                <a:gd name="T21" fmla="*/ 74 h 74"/>
                <a:gd name="T22" fmla="*/ 66 w 69"/>
                <a:gd name="T23" fmla="*/ 67 h 74"/>
                <a:gd name="T24" fmla="*/ 61 w 69"/>
                <a:gd name="T25" fmla="*/ 59 h 74"/>
                <a:gd name="T26" fmla="*/ 53 w 69"/>
                <a:gd name="T27" fmla="*/ 49 h 74"/>
                <a:gd name="T28" fmla="*/ 44 w 69"/>
                <a:gd name="T29" fmla="*/ 38 h 74"/>
                <a:gd name="T30" fmla="*/ 34 w 69"/>
                <a:gd name="T31" fmla="*/ 28 h 74"/>
                <a:gd name="T32" fmla="*/ 24 w 69"/>
                <a:gd name="T33" fmla="*/ 17 h 74"/>
                <a:gd name="T34" fmla="*/ 16 w 69"/>
                <a:gd name="T35" fmla="*/ 8 h 74"/>
                <a:gd name="T36" fmla="*/ 8 w 69"/>
                <a:gd name="T37" fmla="*/ 1 h 74"/>
                <a:gd name="T38" fmla="*/ 1 w 69"/>
                <a:gd name="T39" fmla="*/ 6 h 74"/>
                <a:gd name="T40" fmla="*/ 8 w 69"/>
                <a:gd name="T41" fmla="*/ 1 h 74"/>
                <a:gd name="T42" fmla="*/ 4 w 69"/>
                <a:gd name="T43" fmla="*/ 0 h 74"/>
                <a:gd name="T44" fmla="*/ 1 w 69"/>
                <a:gd name="T45" fmla="*/ 1 h 74"/>
                <a:gd name="T46" fmla="*/ 0 w 69"/>
                <a:gd name="T47" fmla="*/ 4 h 74"/>
                <a:gd name="T48" fmla="*/ 1 w 69"/>
                <a:gd name="T49" fmla="*/ 8 h 74"/>
                <a:gd name="T50" fmla="*/ 8 w 69"/>
                <a:gd name="T51" fmla="*/ 2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 h="74">
                  <a:moveTo>
                    <a:pt x="8" y="2"/>
                  </a:moveTo>
                  <a:lnTo>
                    <a:pt x="1" y="8"/>
                  </a:lnTo>
                  <a:lnTo>
                    <a:pt x="9" y="14"/>
                  </a:lnTo>
                  <a:lnTo>
                    <a:pt x="17" y="24"/>
                  </a:lnTo>
                  <a:lnTo>
                    <a:pt x="27" y="35"/>
                  </a:lnTo>
                  <a:lnTo>
                    <a:pt x="37" y="45"/>
                  </a:lnTo>
                  <a:lnTo>
                    <a:pt x="47" y="56"/>
                  </a:lnTo>
                  <a:lnTo>
                    <a:pt x="52" y="64"/>
                  </a:lnTo>
                  <a:lnTo>
                    <a:pt x="57" y="72"/>
                  </a:lnTo>
                  <a:lnTo>
                    <a:pt x="58" y="74"/>
                  </a:lnTo>
                  <a:lnTo>
                    <a:pt x="69" y="74"/>
                  </a:lnTo>
                  <a:lnTo>
                    <a:pt x="66" y="67"/>
                  </a:lnTo>
                  <a:lnTo>
                    <a:pt x="61" y="59"/>
                  </a:lnTo>
                  <a:lnTo>
                    <a:pt x="53" y="49"/>
                  </a:lnTo>
                  <a:lnTo>
                    <a:pt x="44" y="38"/>
                  </a:lnTo>
                  <a:lnTo>
                    <a:pt x="34" y="28"/>
                  </a:lnTo>
                  <a:lnTo>
                    <a:pt x="24" y="17"/>
                  </a:lnTo>
                  <a:lnTo>
                    <a:pt x="16" y="8"/>
                  </a:lnTo>
                  <a:lnTo>
                    <a:pt x="8" y="1"/>
                  </a:lnTo>
                  <a:lnTo>
                    <a:pt x="1" y="6"/>
                  </a:lnTo>
                  <a:lnTo>
                    <a:pt x="8" y="1"/>
                  </a:lnTo>
                  <a:lnTo>
                    <a:pt x="4" y="0"/>
                  </a:lnTo>
                  <a:lnTo>
                    <a:pt x="1" y="1"/>
                  </a:lnTo>
                  <a:lnTo>
                    <a:pt x="0" y="4"/>
                  </a:lnTo>
                  <a:lnTo>
                    <a:pt x="1" y="8"/>
                  </a:lnTo>
                  <a:lnTo>
                    <a:pt x="8"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86" name="Freeform 518"/>
            <p:cNvSpPr>
              <a:spLocks/>
            </p:cNvSpPr>
            <p:nvPr/>
          </p:nvSpPr>
          <p:spPr bwMode="auto">
            <a:xfrm>
              <a:off x="2894" y="4010"/>
              <a:ext cx="5" cy="32"/>
            </a:xfrm>
            <a:custGeom>
              <a:avLst/>
              <a:gdLst>
                <a:gd name="T0" fmla="*/ 4 w 16"/>
                <a:gd name="T1" fmla="*/ 91 h 94"/>
                <a:gd name="T2" fmla="*/ 15 w 16"/>
                <a:gd name="T3" fmla="*/ 89 h 94"/>
                <a:gd name="T4" fmla="*/ 15 w 16"/>
                <a:gd name="T5" fmla="*/ 66 h 94"/>
                <a:gd name="T6" fmla="*/ 16 w 16"/>
                <a:gd name="T7" fmla="*/ 40 h 94"/>
                <a:gd name="T8" fmla="*/ 14 w 16"/>
                <a:gd name="T9" fmla="*/ 18 h 94"/>
                <a:gd name="T10" fmla="*/ 7 w 16"/>
                <a:gd name="T11" fmla="*/ 0 h 94"/>
                <a:gd name="T12" fmla="*/ 0 w 16"/>
                <a:gd name="T13" fmla="*/ 4 h 94"/>
                <a:gd name="T14" fmla="*/ 4 w 16"/>
                <a:gd name="T15" fmla="*/ 18 h 94"/>
                <a:gd name="T16" fmla="*/ 4 w 16"/>
                <a:gd name="T17" fmla="*/ 40 h 94"/>
                <a:gd name="T18" fmla="*/ 3 w 16"/>
                <a:gd name="T19" fmla="*/ 66 h 94"/>
                <a:gd name="T20" fmla="*/ 3 w 16"/>
                <a:gd name="T21" fmla="*/ 89 h 94"/>
                <a:gd name="T22" fmla="*/ 14 w 16"/>
                <a:gd name="T23" fmla="*/ 87 h 94"/>
                <a:gd name="T24" fmla="*/ 3 w 16"/>
                <a:gd name="T25" fmla="*/ 89 h 94"/>
                <a:gd name="T26" fmla="*/ 6 w 16"/>
                <a:gd name="T27" fmla="*/ 93 h 94"/>
                <a:gd name="T28" fmla="*/ 9 w 16"/>
                <a:gd name="T29" fmla="*/ 94 h 94"/>
                <a:gd name="T30" fmla="*/ 12 w 16"/>
                <a:gd name="T31" fmla="*/ 93 h 94"/>
                <a:gd name="T32" fmla="*/ 15 w 16"/>
                <a:gd name="T33" fmla="*/ 89 h 94"/>
                <a:gd name="T34" fmla="*/ 4 w 16"/>
                <a:gd name="T35" fmla="*/ 9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94">
                  <a:moveTo>
                    <a:pt x="4" y="91"/>
                  </a:moveTo>
                  <a:lnTo>
                    <a:pt x="15" y="89"/>
                  </a:lnTo>
                  <a:lnTo>
                    <a:pt x="15" y="66"/>
                  </a:lnTo>
                  <a:lnTo>
                    <a:pt x="16" y="40"/>
                  </a:lnTo>
                  <a:lnTo>
                    <a:pt x="14" y="18"/>
                  </a:lnTo>
                  <a:lnTo>
                    <a:pt x="7" y="0"/>
                  </a:lnTo>
                  <a:lnTo>
                    <a:pt x="0" y="4"/>
                  </a:lnTo>
                  <a:lnTo>
                    <a:pt x="4" y="18"/>
                  </a:lnTo>
                  <a:lnTo>
                    <a:pt x="4" y="40"/>
                  </a:lnTo>
                  <a:lnTo>
                    <a:pt x="3" y="66"/>
                  </a:lnTo>
                  <a:lnTo>
                    <a:pt x="3" y="89"/>
                  </a:lnTo>
                  <a:lnTo>
                    <a:pt x="14" y="87"/>
                  </a:lnTo>
                  <a:lnTo>
                    <a:pt x="3" y="89"/>
                  </a:lnTo>
                  <a:lnTo>
                    <a:pt x="6" y="93"/>
                  </a:lnTo>
                  <a:lnTo>
                    <a:pt x="9" y="94"/>
                  </a:lnTo>
                  <a:lnTo>
                    <a:pt x="12" y="93"/>
                  </a:lnTo>
                  <a:lnTo>
                    <a:pt x="15" y="89"/>
                  </a:lnTo>
                  <a:lnTo>
                    <a:pt x="4" y="9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87" name="Freeform 519"/>
            <p:cNvSpPr>
              <a:spLocks/>
            </p:cNvSpPr>
            <p:nvPr/>
          </p:nvSpPr>
          <p:spPr bwMode="auto">
            <a:xfrm>
              <a:off x="2879" y="4027"/>
              <a:ext cx="20" cy="14"/>
            </a:xfrm>
            <a:custGeom>
              <a:avLst/>
              <a:gdLst>
                <a:gd name="T0" fmla="*/ 8 w 60"/>
                <a:gd name="T1" fmla="*/ 8 h 42"/>
                <a:gd name="T2" fmla="*/ 2 w 60"/>
                <a:gd name="T3" fmla="*/ 9 h 42"/>
                <a:gd name="T4" fmla="*/ 7 w 60"/>
                <a:gd name="T5" fmla="*/ 13 h 42"/>
                <a:gd name="T6" fmla="*/ 14 w 60"/>
                <a:gd name="T7" fmla="*/ 16 h 42"/>
                <a:gd name="T8" fmla="*/ 22 w 60"/>
                <a:gd name="T9" fmla="*/ 21 h 42"/>
                <a:gd name="T10" fmla="*/ 30 w 60"/>
                <a:gd name="T11" fmla="*/ 25 h 42"/>
                <a:gd name="T12" fmla="*/ 37 w 60"/>
                <a:gd name="T13" fmla="*/ 30 h 42"/>
                <a:gd name="T14" fmla="*/ 42 w 60"/>
                <a:gd name="T15" fmla="*/ 33 h 42"/>
                <a:gd name="T16" fmla="*/ 48 w 60"/>
                <a:gd name="T17" fmla="*/ 39 h 42"/>
                <a:gd name="T18" fmla="*/ 50 w 60"/>
                <a:gd name="T19" fmla="*/ 42 h 42"/>
                <a:gd name="T20" fmla="*/ 60 w 60"/>
                <a:gd name="T21" fmla="*/ 38 h 42"/>
                <a:gd name="T22" fmla="*/ 55 w 60"/>
                <a:gd name="T23" fmla="*/ 32 h 42"/>
                <a:gd name="T24" fmla="*/ 49 w 60"/>
                <a:gd name="T25" fmla="*/ 26 h 42"/>
                <a:gd name="T26" fmla="*/ 41 w 60"/>
                <a:gd name="T27" fmla="*/ 21 h 42"/>
                <a:gd name="T28" fmla="*/ 34 w 60"/>
                <a:gd name="T29" fmla="*/ 16 h 42"/>
                <a:gd name="T30" fmla="*/ 26 w 60"/>
                <a:gd name="T31" fmla="*/ 11 h 42"/>
                <a:gd name="T32" fmla="*/ 18 w 60"/>
                <a:gd name="T33" fmla="*/ 7 h 42"/>
                <a:gd name="T34" fmla="*/ 11 w 60"/>
                <a:gd name="T35" fmla="*/ 3 h 42"/>
                <a:gd name="T36" fmla="*/ 7 w 60"/>
                <a:gd name="T37" fmla="*/ 0 h 42"/>
                <a:gd name="T38" fmla="*/ 1 w 60"/>
                <a:gd name="T39" fmla="*/ 1 h 42"/>
                <a:gd name="T40" fmla="*/ 7 w 60"/>
                <a:gd name="T41" fmla="*/ 0 h 42"/>
                <a:gd name="T42" fmla="*/ 3 w 60"/>
                <a:gd name="T43" fmla="*/ 0 h 42"/>
                <a:gd name="T44" fmla="*/ 0 w 60"/>
                <a:gd name="T45" fmla="*/ 2 h 42"/>
                <a:gd name="T46" fmla="*/ 0 w 60"/>
                <a:gd name="T47" fmla="*/ 7 h 42"/>
                <a:gd name="T48" fmla="*/ 2 w 60"/>
                <a:gd name="T49" fmla="*/ 9 h 42"/>
                <a:gd name="T50" fmla="*/ 8 w 60"/>
                <a:gd name="T51" fmla="*/ 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42">
                  <a:moveTo>
                    <a:pt x="8" y="8"/>
                  </a:moveTo>
                  <a:lnTo>
                    <a:pt x="2" y="9"/>
                  </a:lnTo>
                  <a:lnTo>
                    <a:pt x="7" y="13"/>
                  </a:lnTo>
                  <a:lnTo>
                    <a:pt x="14" y="16"/>
                  </a:lnTo>
                  <a:lnTo>
                    <a:pt x="22" y="21"/>
                  </a:lnTo>
                  <a:lnTo>
                    <a:pt x="30" y="25"/>
                  </a:lnTo>
                  <a:lnTo>
                    <a:pt x="37" y="30"/>
                  </a:lnTo>
                  <a:lnTo>
                    <a:pt x="42" y="33"/>
                  </a:lnTo>
                  <a:lnTo>
                    <a:pt x="48" y="39"/>
                  </a:lnTo>
                  <a:lnTo>
                    <a:pt x="50" y="42"/>
                  </a:lnTo>
                  <a:lnTo>
                    <a:pt x="60" y="38"/>
                  </a:lnTo>
                  <a:lnTo>
                    <a:pt x="55" y="32"/>
                  </a:lnTo>
                  <a:lnTo>
                    <a:pt x="49" y="26"/>
                  </a:lnTo>
                  <a:lnTo>
                    <a:pt x="41" y="21"/>
                  </a:lnTo>
                  <a:lnTo>
                    <a:pt x="34" y="16"/>
                  </a:lnTo>
                  <a:lnTo>
                    <a:pt x="26" y="11"/>
                  </a:lnTo>
                  <a:lnTo>
                    <a:pt x="18" y="7"/>
                  </a:lnTo>
                  <a:lnTo>
                    <a:pt x="11" y="3"/>
                  </a:lnTo>
                  <a:lnTo>
                    <a:pt x="7" y="0"/>
                  </a:lnTo>
                  <a:lnTo>
                    <a:pt x="1" y="1"/>
                  </a:lnTo>
                  <a:lnTo>
                    <a:pt x="7" y="0"/>
                  </a:lnTo>
                  <a:lnTo>
                    <a:pt x="3" y="0"/>
                  </a:lnTo>
                  <a:lnTo>
                    <a:pt x="0" y="2"/>
                  </a:lnTo>
                  <a:lnTo>
                    <a:pt x="0" y="7"/>
                  </a:lnTo>
                  <a:lnTo>
                    <a:pt x="2" y="9"/>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88" name="Freeform 520"/>
            <p:cNvSpPr>
              <a:spLocks/>
            </p:cNvSpPr>
            <p:nvPr/>
          </p:nvSpPr>
          <p:spPr bwMode="auto">
            <a:xfrm>
              <a:off x="2862" y="4022"/>
              <a:ext cx="19" cy="10"/>
            </a:xfrm>
            <a:custGeom>
              <a:avLst/>
              <a:gdLst>
                <a:gd name="T0" fmla="*/ 2 w 57"/>
                <a:gd name="T1" fmla="*/ 9 h 31"/>
                <a:gd name="T2" fmla="*/ 0 w 57"/>
                <a:gd name="T3" fmla="*/ 6 h 31"/>
                <a:gd name="T4" fmla="*/ 2 w 57"/>
                <a:gd name="T5" fmla="*/ 12 h 31"/>
                <a:gd name="T6" fmla="*/ 8 w 57"/>
                <a:gd name="T7" fmla="*/ 17 h 31"/>
                <a:gd name="T8" fmla="*/ 15 w 57"/>
                <a:gd name="T9" fmla="*/ 23 h 31"/>
                <a:gd name="T10" fmla="*/ 24 w 57"/>
                <a:gd name="T11" fmla="*/ 26 h 31"/>
                <a:gd name="T12" fmla="*/ 32 w 57"/>
                <a:gd name="T13" fmla="*/ 29 h 31"/>
                <a:gd name="T14" fmla="*/ 41 w 57"/>
                <a:gd name="T15" fmla="*/ 31 h 31"/>
                <a:gd name="T16" fmla="*/ 50 w 57"/>
                <a:gd name="T17" fmla="*/ 29 h 31"/>
                <a:gd name="T18" fmla="*/ 57 w 57"/>
                <a:gd name="T19" fmla="*/ 23 h 31"/>
                <a:gd name="T20" fmla="*/ 50 w 57"/>
                <a:gd name="T21" fmla="*/ 16 h 31"/>
                <a:gd name="T22" fmla="*/ 46 w 57"/>
                <a:gd name="T23" fmla="*/ 20 h 31"/>
                <a:gd name="T24" fmla="*/ 41 w 57"/>
                <a:gd name="T25" fmla="*/ 20 h 31"/>
                <a:gd name="T26" fmla="*/ 34 w 57"/>
                <a:gd name="T27" fmla="*/ 20 h 31"/>
                <a:gd name="T28" fmla="*/ 26 w 57"/>
                <a:gd name="T29" fmla="*/ 17 h 31"/>
                <a:gd name="T30" fmla="*/ 19 w 57"/>
                <a:gd name="T31" fmla="*/ 14 h 31"/>
                <a:gd name="T32" fmla="*/ 15 w 57"/>
                <a:gd name="T33" fmla="*/ 10 h 31"/>
                <a:gd name="T34" fmla="*/ 11 w 57"/>
                <a:gd name="T35" fmla="*/ 7 h 31"/>
                <a:gd name="T36" fmla="*/ 11 w 57"/>
                <a:gd name="T37" fmla="*/ 6 h 31"/>
                <a:gd name="T38" fmla="*/ 9 w 57"/>
                <a:gd name="T39" fmla="*/ 2 h 31"/>
                <a:gd name="T40" fmla="*/ 11 w 57"/>
                <a:gd name="T41" fmla="*/ 6 h 31"/>
                <a:gd name="T42" fmla="*/ 9 w 57"/>
                <a:gd name="T43" fmla="*/ 2 h 31"/>
                <a:gd name="T44" fmla="*/ 6 w 57"/>
                <a:gd name="T45" fmla="*/ 0 h 31"/>
                <a:gd name="T46" fmla="*/ 2 w 57"/>
                <a:gd name="T47" fmla="*/ 2 h 31"/>
                <a:gd name="T48" fmla="*/ 0 w 57"/>
                <a:gd name="T49" fmla="*/ 6 h 31"/>
                <a:gd name="T50" fmla="*/ 2 w 57"/>
                <a:gd name="T51"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7" h="31">
                  <a:moveTo>
                    <a:pt x="2" y="9"/>
                  </a:moveTo>
                  <a:lnTo>
                    <a:pt x="0" y="6"/>
                  </a:lnTo>
                  <a:lnTo>
                    <a:pt x="2" y="12"/>
                  </a:lnTo>
                  <a:lnTo>
                    <a:pt x="8" y="17"/>
                  </a:lnTo>
                  <a:lnTo>
                    <a:pt x="15" y="23"/>
                  </a:lnTo>
                  <a:lnTo>
                    <a:pt x="24" y="26"/>
                  </a:lnTo>
                  <a:lnTo>
                    <a:pt x="32" y="29"/>
                  </a:lnTo>
                  <a:lnTo>
                    <a:pt x="41" y="31"/>
                  </a:lnTo>
                  <a:lnTo>
                    <a:pt x="50" y="29"/>
                  </a:lnTo>
                  <a:lnTo>
                    <a:pt x="57" y="23"/>
                  </a:lnTo>
                  <a:lnTo>
                    <a:pt x="50" y="16"/>
                  </a:lnTo>
                  <a:lnTo>
                    <a:pt x="46" y="20"/>
                  </a:lnTo>
                  <a:lnTo>
                    <a:pt x="41" y="20"/>
                  </a:lnTo>
                  <a:lnTo>
                    <a:pt x="34" y="20"/>
                  </a:lnTo>
                  <a:lnTo>
                    <a:pt x="26" y="17"/>
                  </a:lnTo>
                  <a:lnTo>
                    <a:pt x="19" y="14"/>
                  </a:lnTo>
                  <a:lnTo>
                    <a:pt x="15" y="10"/>
                  </a:lnTo>
                  <a:lnTo>
                    <a:pt x="11" y="7"/>
                  </a:lnTo>
                  <a:lnTo>
                    <a:pt x="11" y="6"/>
                  </a:lnTo>
                  <a:lnTo>
                    <a:pt x="9" y="2"/>
                  </a:lnTo>
                  <a:lnTo>
                    <a:pt x="11" y="6"/>
                  </a:lnTo>
                  <a:lnTo>
                    <a:pt x="9" y="2"/>
                  </a:lnTo>
                  <a:lnTo>
                    <a:pt x="6" y="0"/>
                  </a:lnTo>
                  <a:lnTo>
                    <a:pt x="2" y="2"/>
                  </a:lnTo>
                  <a:lnTo>
                    <a:pt x="0" y="6"/>
                  </a:lnTo>
                  <a:lnTo>
                    <a:pt x="2"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89" name="Freeform 521"/>
            <p:cNvSpPr>
              <a:spLocks/>
            </p:cNvSpPr>
            <p:nvPr/>
          </p:nvSpPr>
          <p:spPr bwMode="auto">
            <a:xfrm>
              <a:off x="2839" y="4018"/>
              <a:ext cx="26" cy="7"/>
            </a:xfrm>
            <a:custGeom>
              <a:avLst/>
              <a:gdLst>
                <a:gd name="T0" fmla="*/ 0 w 78"/>
                <a:gd name="T1" fmla="*/ 5 h 21"/>
                <a:gd name="T2" fmla="*/ 6 w 78"/>
                <a:gd name="T3" fmla="*/ 11 h 21"/>
                <a:gd name="T4" fmla="*/ 12 w 78"/>
                <a:gd name="T5" fmla="*/ 10 h 21"/>
                <a:gd name="T6" fmla="*/ 21 w 78"/>
                <a:gd name="T7" fmla="*/ 11 h 21"/>
                <a:gd name="T8" fmla="*/ 31 w 78"/>
                <a:gd name="T9" fmla="*/ 11 h 21"/>
                <a:gd name="T10" fmla="*/ 41 w 78"/>
                <a:gd name="T11" fmla="*/ 13 h 21"/>
                <a:gd name="T12" fmla="*/ 53 w 78"/>
                <a:gd name="T13" fmla="*/ 14 h 21"/>
                <a:gd name="T14" fmla="*/ 61 w 78"/>
                <a:gd name="T15" fmla="*/ 17 h 21"/>
                <a:gd name="T16" fmla="*/ 68 w 78"/>
                <a:gd name="T17" fmla="*/ 20 h 21"/>
                <a:gd name="T18" fmla="*/ 71 w 78"/>
                <a:gd name="T19" fmla="*/ 21 h 21"/>
                <a:gd name="T20" fmla="*/ 78 w 78"/>
                <a:gd name="T21" fmla="*/ 14 h 21"/>
                <a:gd name="T22" fmla="*/ 72 w 78"/>
                <a:gd name="T23" fmla="*/ 11 h 21"/>
                <a:gd name="T24" fmla="*/ 63 w 78"/>
                <a:gd name="T25" fmla="*/ 8 h 21"/>
                <a:gd name="T26" fmla="*/ 53 w 78"/>
                <a:gd name="T27" fmla="*/ 5 h 21"/>
                <a:gd name="T28" fmla="*/ 41 w 78"/>
                <a:gd name="T29" fmla="*/ 4 h 21"/>
                <a:gd name="T30" fmla="*/ 31 w 78"/>
                <a:gd name="T31" fmla="*/ 2 h 21"/>
                <a:gd name="T32" fmla="*/ 21 w 78"/>
                <a:gd name="T33" fmla="*/ 0 h 21"/>
                <a:gd name="T34" fmla="*/ 12 w 78"/>
                <a:gd name="T35" fmla="*/ 1 h 21"/>
                <a:gd name="T36" fmla="*/ 4 w 78"/>
                <a:gd name="T37" fmla="*/ 2 h 21"/>
                <a:gd name="T38" fmla="*/ 9 w 78"/>
                <a:gd name="T39" fmla="*/ 8 h 21"/>
                <a:gd name="T40" fmla="*/ 4 w 78"/>
                <a:gd name="T41" fmla="*/ 2 h 21"/>
                <a:gd name="T42" fmla="*/ 1 w 78"/>
                <a:gd name="T43" fmla="*/ 4 h 21"/>
                <a:gd name="T44" fmla="*/ 0 w 78"/>
                <a:gd name="T45" fmla="*/ 8 h 21"/>
                <a:gd name="T46" fmla="*/ 2 w 78"/>
                <a:gd name="T47" fmla="*/ 10 h 21"/>
                <a:gd name="T48" fmla="*/ 6 w 78"/>
                <a:gd name="T49" fmla="*/ 11 h 21"/>
                <a:gd name="T50" fmla="*/ 0 w 78"/>
                <a:gd name="T51"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8" h="21">
                  <a:moveTo>
                    <a:pt x="0" y="5"/>
                  </a:moveTo>
                  <a:lnTo>
                    <a:pt x="6" y="11"/>
                  </a:lnTo>
                  <a:lnTo>
                    <a:pt x="12" y="10"/>
                  </a:lnTo>
                  <a:lnTo>
                    <a:pt x="21" y="11"/>
                  </a:lnTo>
                  <a:lnTo>
                    <a:pt x="31" y="11"/>
                  </a:lnTo>
                  <a:lnTo>
                    <a:pt x="41" y="13"/>
                  </a:lnTo>
                  <a:lnTo>
                    <a:pt x="53" y="14"/>
                  </a:lnTo>
                  <a:lnTo>
                    <a:pt x="61" y="17"/>
                  </a:lnTo>
                  <a:lnTo>
                    <a:pt x="68" y="20"/>
                  </a:lnTo>
                  <a:lnTo>
                    <a:pt x="71" y="21"/>
                  </a:lnTo>
                  <a:lnTo>
                    <a:pt x="78" y="14"/>
                  </a:lnTo>
                  <a:lnTo>
                    <a:pt x="72" y="11"/>
                  </a:lnTo>
                  <a:lnTo>
                    <a:pt x="63" y="8"/>
                  </a:lnTo>
                  <a:lnTo>
                    <a:pt x="53" y="5"/>
                  </a:lnTo>
                  <a:lnTo>
                    <a:pt x="41" y="4"/>
                  </a:lnTo>
                  <a:lnTo>
                    <a:pt x="31" y="2"/>
                  </a:lnTo>
                  <a:lnTo>
                    <a:pt x="21" y="0"/>
                  </a:lnTo>
                  <a:lnTo>
                    <a:pt x="12" y="1"/>
                  </a:lnTo>
                  <a:lnTo>
                    <a:pt x="4" y="2"/>
                  </a:lnTo>
                  <a:lnTo>
                    <a:pt x="9" y="8"/>
                  </a:lnTo>
                  <a:lnTo>
                    <a:pt x="4" y="2"/>
                  </a:lnTo>
                  <a:lnTo>
                    <a:pt x="1" y="4"/>
                  </a:lnTo>
                  <a:lnTo>
                    <a:pt x="0" y="8"/>
                  </a:lnTo>
                  <a:lnTo>
                    <a:pt x="2" y="10"/>
                  </a:lnTo>
                  <a:lnTo>
                    <a:pt x="6" y="11"/>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90" name="Freeform 522"/>
            <p:cNvSpPr>
              <a:spLocks/>
            </p:cNvSpPr>
            <p:nvPr/>
          </p:nvSpPr>
          <p:spPr bwMode="auto">
            <a:xfrm>
              <a:off x="2837" y="4008"/>
              <a:ext cx="5" cy="12"/>
            </a:xfrm>
            <a:custGeom>
              <a:avLst/>
              <a:gdLst>
                <a:gd name="T0" fmla="*/ 0 w 15"/>
                <a:gd name="T1" fmla="*/ 8 h 38"/>
                <a:gd name="T2" fmla="*/ 0 w 15"/>
                <a:gd name="T3" fmla="*/ 9 h 38"/>
                <a:gd name="T4" fmla="*/ 2 w 15"/>
                <a:gd name="T5" fmla="*/ 11 h 38"/>
                <a:gd name="T6" fmla="*/ 5 w 15"/>
                <a:gd name="T7" fmla="*/ 19 h 38"/>
                <a:gd name="T8" fmla="*/ 6 w 15"/>
                <a:gd name="T9" fmla="*/ 28 h 38"/>
                <a:gd name="T10" fmla="*/ 6 w 15"/>
                <a:gd name="T11" fmla="*/ 35 h 38"/>
                <a:gd name="T12" fmla="*/ 15 w 15"/>
                <a:gd name="T13" fmla="*/ 38 h 38"/>
                <a:gd name="T14" fmla="*/ 15 w 15"/>
                <a:gd name="T15" fmla="*/ 28 h 38"/>
                <a:gd name="T16" fmla="*/ 14 w 15"/>
                <a:gd name="T17" fmla="*/ 17 h 38"/>
                <a:gd name="T18" fmla="*/ 11 w 15"/>
                <a:gd name="T19" fmla="*/ 7 h 38"/>
                <a:gd name="T20" fmla="*/ 5 w 15"/>
                <a:gd name="T21" fmla="*/ 0 h 38"/>
                <a:gd name="T22" fmla="*/ 5 w 15"/>
                <a:gd name="T23" fmla="*/ 1 h 38"/>
                <a:gd name="T24" fmla="*/ 0 w 15"/>
                <a:gd name="T25"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8">
                  <a:moveTo>
                    <a:pt x="0" y="8"/>
                  </a:moveTo>
                  <a:lnTo>
                    <a:pt x="0" y="9"/>
                  </a:lnTo>
                  <a:lnTo>
                    <a:pt x="2" y="11"/>
                  </a:lnTo>
                  <a:lnTo>
                    <a:pt x="5" y="19"/>
                  </a:lnTo>
                  <a:lnTo>
                    <a:pt x="6" y="28"/>
                  </a:lnTo>
                  <a:lnTo>
                    <a:pt x="6" y="35"/>
                  </a:lnTo>
                  <a:lnTo>
                    <a:pt x="15" y="38"/>
                  </a:lnTo>
                  <a:lnTo>
                    <a:pt x="15" y="28"/>
                  </a:lnTo>
                  <a:lnTo>
                    <a:pt x="14" y="17"/>
                  </a:lnTo>
                  <a:lnTo>
                    <a:pt x="11" y="7"/>
                  </a:lnTo>
                  <a:lnTo>
                    <a:pt x="5" y="0"/>
                  </a:lnTo>
                  <a:lnTo>
                    <a:pt x="5" y="1"/>
                  </a:lnTo>
                  <a:lnTo>
                    <a:pt x="0"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91" name="Freeform 523"/>
            <p:cNvSpPr>
              <a:spLocks/>
            </p:cNvSpPr>
            <p:nvPr/>
          </p:nvSpPr>
          <p:spPr bwMode="auto">
            <a:xfrm>
              <a:off x="2831" y="4007"/>
              <a:ext cx="8" cy="8"/>
            </a:xfrm>
            <a:custGeom>
              <a:avLst/>
              <a:gdLst>
                <a:gd name="T0" fmla="*/ 0 w 24"/>
                <a:gd name="T1" fmla="*/ 18 h 24"/>
                <a:gd name="T2" fmla="*/ 8 w 24"/>
                <a:gd name="T3" fmla="*/ 23 h 24"/>
                <a:gd name="T4" fmla="*/ 14 w 24"/>
                <a:gd name="T5" fmla="*/ 16 h 24"/>
                <a:gd name="T6" fmla="*/ 18 w 24"/>
                <a:gd name="T7" fmla="*/ 11 h 24"/>
                <a:gd name="T8" fmla="*/ 19 w 24"/>
                <a:gd name="T9" fmla="*/ 9 h 24"/>
                <a:gd name="T10" fmla="*/ 19 w 24"/>
                <a:gd name="T11" fmla="*/ 9 h 24"/>
                <a:gd name="T12" fmla="*/ 24 w 24"/>
                <a:gd name="T13" fmla="*/ 2 h 24"/>
                <a:gd name="T14" fmla="*/ 17 w 24"/>
                <a:gd name="T15" fmla="*/ 0 h 24"/>
                <a:gd name="T16" fmla="*/ 11 w 24"/>
                <a:gd name="T17" fmla="*/ 4 h 24"/>
                <a:gd name="T18" fmla="*/ 7 w 24"/>
                <a:gd name="T19" fmla="*/ 9 h 24"/>
                <a:gd name="T20" fmla="*/ 1 w 24"/>
                <a:gd name="T21" fmla="*/ 16 h 24"/>
                <a:gd name="T22" fmla="*/ 9 w 24"/>
                <a:gd name="T23" fmla="*/ 20 h 24"/>
                <a:gd name="T24" fmla="*/ 1 w 24"/>
                <a:gd name="T25" fmla="*/ 16 h 24"/>
                <a:gd name="T26" fmla="*/ 0 w 24"/>
                <a:gd name="T27" fmla="*/ 19 h 24"/>
                <a:gd name="T28" fmla="*/ 1 w 24"/>
                <a:gd name="T29" fmla="*/ 23 h 24"/>
                <a:gd name="T30" fmla="*/ 5 w 24"/>
                <a:gd name="T31" fmla="*/ 24 h 24"/>
                <a:gd name="T32" fmla="*/ 8 w 24"/>
                <a:gd name="T33" fmla="*/ 23 h 24"/>
                <a:gd name="T34" fmla="*/ 0 w 24"/>
                <a:gd name="T35" fmla="*/ 1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4">
                  <a:moveTo>
                    <a:pt x="0" y="18"/>
                  </a:moveTo>
                  <a:lnTo>
                    <a:pt x="8" y="23"/>
                  </a:lnTo>
                  <a:lnTo>
                    <a:pt x="14" y="16"/>
                  </a:lnTo>
                  <a:lnTo>
                    <a:pt x="18" y="11"/>
                  </a:lnTo>
                  <a:lnTo>
                    <a:pt x="19" y="9"/>
                  </a:lnTo>
                  <a:lnTo>
                    <a:pt x="19" y="9"/>
                  </a:lnTo>
                  <a:lnTo>
                    <a:pt x="24" y="2"/>
                  </a:lnTo>
                  <a:lnTo>
                    <a:pt x="17" y="0"/>
                  </a:lnTo>
                  <a:lnTo>
                    <a:pt x="11" y="4"/>
                  </a:lnTo>
                  <a:lnTo>
                    <a:pt x="7" y="9"/>
                  </a:lnTo>
                  <a:lnTo>
                    <a:pt x="1" y="16"/>
                  </a:lnTo>
                  <a:lnTo>
                    <a:pt x="9" y="20"/>
                  </a:lnTo>
                  <a:lnTo>
                    <a:pt x="1" y="16"/>
                  </a:lnTo>
                  <a:lnTo>
                    <a:pt x="0" y="19"/>
                  </a:lnTo>
                  <a:lnTo>
                    <a:pt x="1" y="23"/>
                  </a:lnTo>
                  <a:lnTo>
                    <a:pt x="5" y="24"/>
                  </a:lnTo>
                  <a:lnTo>
                    <a:pt x="8" y="23"/>
                  </a:lnTo>
                  <a:lnTo>
                    <a:pt x="0"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92" name="Freeform 524"/>
            <p:cNvSpPr>
              <a:spLocks/>
            </p:cNvSpPr>
            <p:nvPr/>
          </p:nvSpPr>
          <p:spPr bwMode="auto">
            <a:xfrm>
              <a:off x="2831" y="4006"/>
              <a:ext cx="4" cy="8"/>
            </a:xfrm>
            <a:custGeom>
              <a:avLst/>
              <a:gdLst>
                <a:gd name="T0" fmla="*/ 0 w 13"/>
                <a:gd name="T1" fmla="*/ 3 h 23"/>
                <a:gd name="T2" fmla="*/ 0 w 13"/>
                <a:gd name="T3" fmla="*/ 3 h 23"/>
                <a:gd name="T4" fmla="*/ 1 w 13"/>
                <a:gd name="T5" fmla="*/ 7 h 23"/>
                <a:gd name="T6" fmla="*/ 1 w 13"/>
                <a:gd name="T7" fmla="*/ 13 h 23"/>
                <a:gd name="T8" fmla="*/ 1 w 13"/>
                <a:gd name="T9" fmla="*/ 16 h 23"/>
                <a:gd name="T10" fmla="*/ 0 w 13"/>
                <a:gd name="T11" fmla="*/ 21 h 23"/>
                <a:gd name="T12" fmla="*/ 9 w 13"/>
                <a:gd name="T13" fmla="*/ 23 h 23"/>
                <a:gd name="T14" fmla="*/ 10 w 13"/>
                <a:gd name="T15" fmla="*/ 19 h 23"/>
                <a:gd name="T16" fmla="*/ 13 w 13"/>
                <a:gd name="T17" fmla="*/ 13 h 23"/>
                <a:gd name="T18" fmla="*/ 10 w 13"/>
                <a:gd name="T19" fmla="*/ 7 h 23"/>
                <a:gd name="T20" fmla="*/ 9 w 13"/>
                <a:gd name="T21" fmla="*/ 0 h 23"/>
                <a:gd name="T22" fmla="*/ 9 w 13"/>
                <a:gd name="T23" fmla="*/ 0 h 23"/>
                <a:gd name="T24" fmla="*/ 0 w 13"/>
                <a:gd name="T25"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23">
                  <a:moveTo>
                    <a:pt x="0" y="3"/>
                  </a:moveTo>
                  <a:lnTo>
                    <a:pt x="0" y="3"/>
                  </a:lnTo>
                  <a:lnTo>
                    <a:pt x="1" y="7"/>
                  </a:lnTo>
                  <a:lnTo>
                    <a:pt x="1" y="13"/>
                  </a:lnTo>
                  <a:lnTo>
                    <a:pt x="1" y="16"/>
                  </a:lnTo>
                  <a:lnTo>
                    <a:pt x="0" y="21"/>
                  </a:lnTo>
                  <a:lnTo>
                    <a:pt x="9" y="23"/>
                  </a:lnTo>
                  <a:lnTo>
                    <a:pt x="10" y="19"/>
                  </a:lnTo>
                  <a:lnTo>
                    <a:pt x="13" y="13"/>
                  </a:lnTo>
                  <a:lnTo>
                    <a:pt x="10" y="7"/>
                  </a:lnTo>
                  <a:lnTo>
                    <a:pt x="9" y="0"/>
                  </a:lnTo>
                  <a:lnTo>
                    <a:pt x="9" y="0"/>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93" name="Freeform 525"/>
            <p:cNvSpPr>
              <a:spLocks/>
            </p:cNvSpPr>
            <p:nvPr/>
          </p:nvSpPr>
          <p:spPr bwMode="auto">
            <a:xfrm>
              <a:off x="2823" y="3983"/>
              <a:ext cx="11" cy="24"/>
            </a:xfrm>
            <a:custGeom>
              <a:avLst/>
              <a:gdLst>
                <a:gd name="T0" fmla="*/ 9 w 33"/>
                <a:gd name="T1" fmla="*/ 5 h 74"/>
                <a:gd name="T2" fmla="*/ 0 w 33"/>
                <a:gd name="T3" fmla="*/ 7 h 74"/>
                <a:gd name="T4" fmla="*/ 9 w 33"/>
                <a:gd name="T5" fmla="*/ 26 h 74"/>
                <a:gd name="T6" fmla="*/ 16 w 33"/>
                <a:gd name="T7" fmla="*/ 46 h 74"/>
                <a:gd name="T8" fmla="*/ 21 w 33"/>
                <a:gd name="T9" fmla="*/ 63 h 74"/>
                <a:gd name="T10" fmla="*/ 24 w 33"/>
                <a:gd name="T11" fmla="*/ 74 h 74"/>
                <a:gd name="T12" fmla="*/ 33 w 33"/>
                <a:gd name="T13" fmla="*/ 71 h 74"/>
                <a:gd name="T14" fmla="*/ 30 w 33"/>
                <a:gd name="T15" fmla="*/ 61 h 74"/>
                <a:gd name="T16" fmla="*/ 25 w 33"/>
                <a:gd name="T17" fmla="*/ 44 h 74"/>
                <a:gd name="T18" fmla="*/ 18 w 33"/>
                <a:gd name="T19" fmla="*/ 23 h 74"/>
                <a:gd name="T20" fmla="*/ 9 w 33"/>
                <a:gd name="T21" fmla="*/ 3 h 74"/>
                <a:gd name="T22" fmla="*/ 0 w 33"/>
                <a:gd name="T23" fmla="*/ 5 h 74"/>
                <a:gd name="T24" fmla="*/ 9 w 33"/>
                <a:gd name="T25" fmla="*/ 3 h 74"/>
                <a:gd name="T26" fmla="*/ 7 w 33"/>
                <a:gd name="T27" fmla="*/ 0 h 74"/>
                <a:gd name="T28" fmla="*/ 3 w 33"/>
                <a:gd name="T29" fmla="*/ 0 h 74"/>
                <a:gd name="T30" fmla="*/ 0 w 33"/>
                <a:gd name="T31" fmla="*/ 4 h 74"/>
                <a:gd name="T32" fmla="*/ 0 w 33"/>
                <a:gd name="T33" fmla="*/ 7 h 74"/>
                <a:gd name="T34" fmla="*/ 9 w 33"/>
                <a:gd name="T35" fmla="*/ 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74">
                  <a:moveTo>
                    <a:pt x="9" y="5"/>
                  </a:moveTo>
                  <a:lnTo>
                    <a:pt x="0" y="7"/>
                  </a:lnTo>
                  <a:lnTo>
                    <a:pt x="9" y="26"/>
                  </a:lnTo>
                  <a:lnTo>
                    <a:pt x="16" y="46"/>
                  </a:lnTo>
                  <a:lnTo>
                    <a:pt x="21" y="63"/>
                  </a:lnTo>
                  <a:lnTo>
                    <a:pt x="24" y="74"/>
                  </a:lnTo>
                  <a:lnTo>
                    <a:pt x="33" y="71"/>
                  </a:lnTo>
                  <a:lnTo>
                    <a:pt x="30" y="61"/>
                  </a:lnTo>
                  <a:lnTo>
                    <a:pt x="25" y="44"/>
                  </a:lnTo>
                  <a:lnTo>
                    <a:pt x="18" y="23"/>
                  </a:lnTo>
                  <a:lnTo>
                    <a:pt x="9" y="3"/>
                  </a:lnTo>
                  <a:lnTo>
                    <a:pt x="0" y="5"/>
                  </a:lnTo>
                  <a:lnTo>
                    <a:pt x="9" y="3"/>
                  </a:lnTo>
                  <a:lnTo>
                    <a:pt x="7" y="0"/>
                  </a:lnTo>
                  <a:lnTo>
                    <a:pt x="3" y="0"/>
                  </a:lnTo>
                  <a:lnTo>
                    <a:pt x="0" y="4"/>
                  </a:lnTo>
                  <a:lnTo>
                    <a:pt x="0" y="7"/>
                  </a:lnTo>
                  <a:lnTo>
                    <a:pt x="9"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94" name="Freeform 526"/>
            <p:cNvSpPr>
              <a:spLocks/>
            </p:cNvSpPr>
            <p:nvPr/>
          </p:nvSpPr>
          <p:spPr bwMode="auto">
            <a:xfrm>
              <a:off x="2814" y="3984"/>
              <a:ext cx="12" cy="30"/>
            </a:xfrm>
            <a:custGeom>
              <a:avLst/>
              <a:gdLst>
                <a:gd name="T0" fmla="*/ 4 w 35"/>
                <a:gd name="T1" fmla="*/ 88 h 88"/>
                <a:gd name="T2" fmla="*/ 8 w 35"/>
                <a:gd name="T3" fmla="*/ 86 h 88"/>
                <a:gd name="T4" fmla="*/ 21 w 35"/>
                <a:gd name="T5" fmla="*/ 69 h 88"/>
                <a:gd name="T6" fmla="*/ 30 w 35"/>
                <a:gd name="T7" fmla="*/ 43 h 88"/>
                <a:gd name="T8" fmla="*/ 35 w 35"/>
                <a:gd name="T9" fmla="*/ 19 h 88"/>
                <a:gd name="T10" fmla="*/ 35 w 35"/>
                <a:gd name="T11" fmla="*/ 0 h 88"/>
                <a:gd name="T12" fmla="*/ 26 w 35"/>
                <a:gd name="T13" fmla="*/ 0 h 88"/>
                <a:gd name="T14" fmla="*/ 26 w 35"/>
                <a:gd name="T15" fmla="*/ 19 h 88"/>
                <a:gd name="T16" fmla="*/ 21 w 35"/>
                <a:gd name="T17" fmla="*/ 41 h 88"/>
                <a:gd name="T18" fmla="*/ 12 w 35"/>
                <a:gd name="T19" fmla="*/ 64 h 88"/>
                <a:gd name="T20" fmla="*/ 1 w 35"/>
                <a:gd name="T21" fmla="*/ 79 h 88"/>
                <a:gd name="T22" fmla="*/ 4 w 35"/>
                <a:gd name="T23" fmla="*/ 77 h 88"/>
                <a:gd name="T24" fmla="*/ 1 w 35"/>
                <a:gd name="T25" fmla="*/ 79 h 88"/>
                <a:gd name="T26" fmla="*/ 0 w 35"/>
                <a:gd name="T27" fmla="*/ 82 h 88"/>
                <a:gd name="T28" fmla="*/ 1 w 35"/>
                <a:gd name="T29" fmla="*/ 86 h 88"/>
                <a:gd name="T30" fmla="*/ 4 w 35"/>
                <a:gd name="T31" fmla="*/ 87 h 88"/>
                <a:gd name="T32" fmla="*/ 8 w 35"/>
                <a:gd name="T33" fmla="*/ 86 h 88"/>
                <a:gd name="T34" fmla="*/ 4 w 35"/>
                <a:gd name="T35"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88">
                  <a:moveTo>
                    <a:pt x="4" y="88"/>
                  </a:moveTo>
                  <a:lnTo>
                    <a:pt x="8" y="86"/>
                  </a:lnTo>
                  <a:lnTo>
                    <a:pt x="21" y="69"/>
                  </a:lnTo>
                  <a:lnTo>
                    <a:pt x="30" y="43"/>
                  </a:lnTo>
                  <a:lnTo>
                    <a:pt x="35" y="19"/>
                  </a:lnTo>
                  <a:lnTo>
                    <a:pt x="35" y="0"/>
                  </a:lnTo>
                  <a:lnTo>
                    <a:pt x="26" y="0"/>
                  </a:lnTo>
                  <a:lnTo>
                    <a:pt x="26" y="19"/>
                  </a:lnTo>
                  <a:lnTo>
                    <a:pt x="21" y="41"/>
                  </a:lnTo>
                  <a:lnTo>
                    <a:pt x="12" y="64"/>
                  </a:lnTo>
                  <a:lnTo>
                    <a:pt x="1" y="79"/>
                  </a:lnTo>
                  <a:lnTo>
                    <a:pt x="4" y="77"/>
                  </a:lnTo>
                  <a:lnTo>
                    <a:pt x="1" y="79"/>
                  </a:lnTo>
                  <a:lnTo>
                    <a:pt x="0" y="82"/>
                  </a:lnTo>
                  <a:lnTo>
                    <a:pt x="1" y="86"/>
                  </a:lnTo>
                  <a:lnTo>
                    <a:pt x="4" y="87"/>
                  </a:lnTo>
                  <a:lnTo>
                    <a:pt x="8" y="86"/>
                  </a:lnTo>
                  <a:lnTo>
                    <a:pt x="4" y="8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95" name="Freeform 527"/>
            <p:cNvSpPr>
              <a:spLocks/>
            </p:cNvSpPr>
            <p:nvPr/>
          </p:nvSpPr>
          <p:spPr bwMode="auto">
            <a:xfrm>
              <a:off x="2809" y="3997"/>
              <a:ext cx="7" cy="17"/>
            </a:xfrm>
            <a:custGeom>
              <a:avLst/>
              <a:gdLst>
                <a:gd name="T0" fmla="*/ 11 w 20"/>
                <a:gd name="T1" fmla="*/ 4 h 49"/>
                <a:gd name="T2" fmla="*/ 2 w 20"/>
                <a:gd name="T3" fmla="*/ 8 h 49"/>
                <a:gd name="T4" fmla="*/ 6 w 20"/>
                <a:gd name="T5" fmla="*/ 17 h 49"/>
                <a:gd name="T6" fmla="*/ 9 w 20"/>
                <a:gd name="T7" fmla="*/ 28 h 49"/>
                <a:gd name="T8" fmla="*/ 11 w 20"/>
                <a:gd name="T9" fmla="*/ 41 h 49"/>
                <a:gd name="T10" fmla="*/ 20 w 20"/>
                <a:gd name="T11" fmla="*/ 49 h 49"/>
                <a:gd name="T12" fmla="*/ 20 w 20"/>
                <a:gd name="T13" fmla="*/ 38 h 49"/>
                <a:gd name="T14" fmla="*/ 20 w 20"/>
                <a:gd name="T15" fmla="*/ 37 h 49"/>
                <a:gd name="T16" fmla="*/ 18 w 20"/>
                <a:gd name="T17" fmla="*/ 28 h 49"/>
                <a:gd name="T18" fmla="*/ 16 w 20"/>
                <a:gd name="T19" fmla="*/ 15 h 49"/>
                <a:gd name="T20" fmla="*/ 9 w 20"/>
                <a:gd name="T21" fmla="*/ 1 h 49"/>
                <a:gd name="T22" fmla="*/ 0 w 20"/>
                <a:gd name="T23" fmla="*/ 4 h 49"/>
                <a:gd name="T24" fmla="*/ 9 w 20"/>
                <a:gd name="T25" fmla="*/ 1 h 49"/>
                <a:gd name="T26" fmla="*/ 5 w 20"/>
                <a:gd name="T27" fmla="*/ 0 h 49"/>
                <a:gd name="T28" fmla="*/ 2 w 20"/>
                <a:gd name="T29" fmla="*/ 1 h 49"/>
                <a:gd name="T30" fmla="*/ 1 w 20"/>
                <a:gd name="T31" fmla="*/ 4 h 49"/>
                <a:gd name="T32" fmla="*/ 2 w 20"/>
                <a:gd name="T33" fmla="*/ 8 h 49"/>
                <a:gd name="T34" fmla="*/ 11 w 20"/>
                <a:gd name="T35" fmla="*/ 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49">
                  <a:moveTo>
                    <a:pt x="11" y="4"/>
                  </a:moveTo>
                  <a:lnTo>
                    <a:pt x="2" y="8"/>
                  </a:lnTo>
                  <a:lnTo>
                    <a:pt x="6" y="17"/>
                  </a:lnTo>
                  <a:lnTo>
                    <a:pt x="9" y="28"/>
                  </a:lnTo>
                  <a:lnTo>
                    <a:pt x="11" y="41"/>
                  </a:lnTo>
                  <a:lnTo>
                    <a:pt x="20" y="49"/>
                  </a:lnTo>
                  <a:lnTo>
                    <a:pt x="20" y="38"/>
                  </a:lnTo>
                  <a:lnTo>
                    <a:pt x="20" y="37"/>
                  </a:lnTo>
                  <a:lnTo>
                    <a:pt x="18" y="28"/>
                  </a:lnTo>
                  <a:lnTo>
                    <a:pt x="16" y="15"/>
                  </a:lnTo>
                  <a:lnTo>
                    <a:pt x="9" y="1"/>
                  </a:lnTo>
                  <a:lnTo>
                    <a:pt x="0" y="4"/>
                  </a:lnTo>
                  <a:lnTo>
                    <a:pt x="9" y="1"/>
                  </a:lnTo>
                  <a:lnTo>
                    <a:pt x="5" y="0"/>
                  </a:lnTo>
                  <a:lnTo>
                    <a:pt x="2" y="1"/>
                  </a:lnTo>
                  <a:lnTo>
                    <a:pt x="1" y="4"/>
                  </a:lnTo>
                  <a:lnTo>
                    <a:pt x="2" y="8"/>
                  </a:lnTo>
                  <a:lnTo>
                    <a:pt x="11"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96" name="Freeform 528"/>
            <p:cNvSpPr>
              <a:spLocks/>
            </p:cNvSpPr>
            <p:nvPr/>
          </p:nvSpPr>
          <p:spPr bwMode="auto">
            <a:xfrm>
              <a:off x="2804" y="3999"/>
              <a:ext cx="9" cy="12"/>
            </a:xfrm>
            <a:custGeom>
              <a:avLst/>
              <a:gdLst>
                <a:gd name="T0" fmla="*/ 0 w 27"/>
                <a:gd name="T1" fmla="*/ 35 h 38"/>
                <a:gd name="T2" fmla="*/ 8 w 27"/>
                <a:gd name="T3" fmla="*/ 37 h 38"/>
                <a:gd name="T4" fmla="*/ 14 w 27"/>
                <a:gd name="T5" fmla="*/ 28 h 38"/>
                <a:gd name="T6" fmla="*/ 20 w 27"/>
                <a:gd name="T7" fmla="*/ 20 h 38"/>
                <a:gd name="T8" fmla="*/ 25 w 27"/>
                <a:gd name="T9" fmla="*/ 11 h 38"/>
                <a:gd name="T10" fmla="*/ 27 w 27"/>
                <a:gd name="T11" fmla="*/ 0 h 38"/>
                <a:gd name="T12" fmla="*/ 16 w 27"/>
                <a:gd name="T13" fmla="*/ 0 h 38"/>
                <a:gd name="T14" fmla="*/ 16 w 27"/>
                <a:gd name="T15" fmla="*/ 8 h 38"/>
                <a:gd name="T16" fmla="*/ 11 w 27"/>
                <a:gd name="T17" fmla="*/ 15 h 38"/>
                <a:gd name="T18" fmla="*/ 5 w 27"/>
                <a:gd name="T19" fmla="*/ 23 h 38"/>
                <a:gd name="T20" fmla="*/ 1 w 27"/>
                <a:gd name="T21" fmla="*/ 30 h 38"/>
                <a:gd name="T22" fmla="*/ 9 w 27"/>
                <a:gd name="T23" fmla="*/ 33 h 38"/>
                <a:gd name="T24" fmla="*/ 1 w 27"/>
                <a:gd name="T25" fmla="*/ 30 h 38"/>
                <a:gd name="T26" fmla="*/ 0 w 27"/>
                <a:gd name="T27" fmla="*/ 34 h 38"/>
                <a:gd name="T28" fmla="*/ 1 w 27"/>
                <a:gd name="T29" fmla="*/ 37 h 38"/>
                <a:gd name="T30" fmla="*/ 4 w 27"/>
                <a:gd name="T31" fmla="*/ 38 h 38"/>
                <a:gd name="T32" fmla="*/ 8 w 27"/>
                <a:gd name="T33" fmla="*/ 37 h 38"/>
                <a:gd name="T34" fmla="*/ 0 w 27"/>
                <a:gd name="T35" fmla="*/ 3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38">
                  <a:moveTo>
                    <a:pt x="0" y="35"/>
                  </a:moveTo>
                  <a:lnTo>
                    <a:pt x="8" y="37"/>
                  </a:lnTo>
                  <a:lnTo>
                    <a:pt x="14" y="28"/>
                  </a:lnTo>
                  <a:lnTo>
                    <a:pt x="20" y="20"/>
                  </a:lnTo>
                  <a:lnTo>
                    <a:pt x="25" y="11"/>
                  </a:lnTo>
                  <a:lnTo>
                    <a:pt x="27" y="0"/>
                  </a:lnTo>
                  <a:lnTo>
                    <a:pt x="16" y="0"/>
                  </a:lnTo>
                  <a:lnTo>
                    <a:pt x="16" y="8"/>
                  </a:lnTo>
                  <a:lnTo>
                    <a:pt x="11" y="15"/>
                  </a:lnTo>
                  <a:lnTo>
                    <a:pt x="5" y="23"/>
                  </a:lnTo>
                  <a:lnTo>
                    <a:pt x="1" y="30"/>
                  </a:lnTo>
                  <a:lnTo>
                    <a:pt x="9" y="33"/>
                  </a:lnTo>
                  <a:lnTo>
                    <a:pt x="1" y="30"/>
                  </a:lnTo>
                  <a:lnTo>
                    <a:pt x="0" y="34"/>
                  </a:lnTo>
                  <a:lnTo>
                    <a:pt x="1" y="37"/>
                  </a:lnTo>
                  <a:lnTo>
                    <a:pt x="4" y="38"/>
                  </a:lnTo>
                  <a:lnTo>
                    <a:pt x="8" y="37"/>
                  </a:lnTo>
                  <a:lnTo>
                    <a:pt x="0" y="3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97" name="Freeform 529"/>
            <p:cNvSpPr>
              <a:spLocks/>
            </p:cNvSpPr>
            <p:nvPr/>
          </p:nvSpPr>
          <p:spPr bwMode="auto">
            <a:xfrm>
              <a:off x="2773" y="3990"/>
              <a:ext cx="34" cy="20"/>
            </a:xfrm>
            <a:custGeom>
              <a:avLst/>
              <a:gdLst>
                <a:gd name="T0" fmla="*/ 9 w 101"/>
                <a:gd name="T1" fmla="*/ 7 h 60"/>
                <a:gd name="T2" fmla="*/ 5 w 101"/>
                <a:gd name="T3" fmla="*/ 9 h 60"/>
                <a:gd name="T4" fmla="*/ 16 w 101"/>
                <a:gd name="T5" fmla="*/ 12 h 60"/>
                <a:gd name="T6" fmla="*/ 30 w 101"/>
                <a:gd name="T7" fmla="*/ 16 h 60"/>
                <a:gd name="T8" fmla="*/ 43 w 101"/>
                <a:gd name="T9" fmla="*/ 23 h 60"/>
                <a:gd name="T10" fmla="*/ 57 w 101"/>
                <a:gd name="T11" fmla="*/ 30 h 60"/>
                <a:gd name="T12" fmla="*/ 71 w 101"/>
                <a:gd name="T13" fmla="*/ 38 h 60"/>
                <a:gd name="T14" fmla="*/ 80 w 101"/>
                <a:gd name="T15" fmla="*/ 45 h 60"/>
                <a:gd name="T16" fmla="*/ 87 w 101"/>
                <a:gd name="T17" fmla="*/ 53 h 60"/>
                <a:gd name="T18" fmla="*/ 92 w 101"/>
                <a:gd name="T19" fmla="*/ 60 h 60"/>
                <a:gd name="T20" fmla="*/ 101 w 101"/>
                <a:gd name="T21" fmla="*/ 58 h 60"/>
                <a:gd name="T22" fmla="*/ 96 w 101"/>
                <a:gd name="T23" fmla="*/ 48 h 60"/>
                <a:gd name="T24" fmla="*/ 87 w 101"/>
                <a:gd name="T25" fmla="*/ 38 h 60"/>
                <a:gd name="T26" fmla="*/ 76 w 101"/>
                <a:gd name="T27" fmla="*/ 29 h 60"/>
                <a:gd name="T28" fmla="*/ 62 w 101"/>
                <a:gd name="T29" fmla="*/ 21 h 60"/>
                <a:gd name="T30" fmla="*/ 48 w 101"/>
                <a:gd name="T31" fmla="*/ 14 h 60"/>
                <a:gd name="T32" fmla="*/ 32 w 101"/>
                <a:gd name="T33" fmla="*/ 7 h 60"/>
                <a:gd name="T34" fmla="*/ 18 w 101"/>
                <a:gd name="T35" fmla="*/ 3 h 60"/>
                <a:gd name="T36" fmla="*/ 5 w 101"/>
                <a:gd name="T37" fmla="*/ 0 h 60"/>
                <a:gd name="T38" fmla="*/ 0 w 101"/>
                <a:gd name="T39" fmla="*/ 3 h 60"/>
                <a:gd name="T40" fmla="*/ 5 w 101"/>
                <a:gd name="T41" fmla="*/ 0 h 60"/>
                <a:gd name="T42" fmla="*/ 1 w 101"/>
                <a:gd name="T43" fmla="*/ 1 h 60"/>
                <a:gd name="T44" fmla="*/ 0 w 101"/>
                <a:gd name="T45" fmla="*/ 5 h 60"/>
                <a:gd name="T46" fmla="*/ 1 w 101"/>
                <a:gd name="T47" fmla="*/ 8 h 60"/>
                <a:gd name="T48" fmla="*/ 5 w 101"/>
                <a:gd name="T49" fmla="*/ 9 h 60"/>
                <a:gd name="T50" fmla="*/ 9 w 101"/>
                <a:gd name="T51" fmla="*/ 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1" h="60">
                  <a:moveTo>
                    <a:pt x="9" y="7"/>
                  </a:moveTo>
                  <a:lnTo>
                    <a:pt x="5" y="9"/>
                  </a:lnTo>
                  <a:lnTo>
                    <a:pt x="16" y="12"/>
                  </a:lnTo>
                  <a:lnTo>
                    <a:pt x="30" y="16"/>
                  </a:lnTo>
                  <a:lnTo>
                    <a:pt x="43" y="23"/>
                  </a:lnTo>
                  <a:lnTo>
                    <a:pt x="57" y="30"/>
                  </a:lnTo>
                  <a:lnTo>
                    <a:pt x="71" y="38"/>
                  </a:lnTo>
                  <a:lnTo>
                    <a:pt x="80" y="45"/>
                  </a:lnTo>
                  <a:lnTo>
                    <a:pt x="87" y="53"/>
                  </a:lnTo>
                  <a:lnTo>
                    <a:pt x="92" y="60"/>
                  </a:lnTo>
                  <a:lnTo>
                    <a:pt x="101" y="58"/>
                  </a:lnTo>
                  <a:lnTo>
                    <a:pt x="96" y="48"/>
                  </a:lnTo>
                  <a:lnTo>
                    <a:pt x="87" y="38"/>
                  </a:lnTo>
                  <a:lnTo>
                    <a:pt x="76" y="29"/>
                  </a:lnTo>
                  <a:lnTo>
                    <a:pt x="62" y="21"/>
                  </a:lnTo>
                  <a:lnTo>
                    <a:pt x="48" y="14"/>
                  </a:lnTo>
                  <a:lnTo>
                    <a:pt x="32" y="7"/>
                  </a:lnTo>
                  <a:lnTo>
                    <a:pt x="18" y="3"/>
                  </a:lnTo>
                  <a:lnTo>
                    <a:pt x="5" y="0"/>
                  </a:lnTo>
                  <a:lnTo>
                    <a:pt x="0" y="3"/>
                  </a:lnTo>
                  <a:lnTo>
                    <a:pt x="5" y="0"/>
                  </a:lnTo>
                  <a:lnTo>
                    <a:pt x="1" y="1"/>
                  </a:lnTo>
                  <a:lnTo>
                    <a:pt x="0" y="5"/>
                  </a:lnTo>
                  <a:lnTo>
                    <a:pt x="1" y="8"/>
                  </a:lnTo>
                  <a:lnTo>
                    <a:pt x="5" y="9"/>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98" name="Freeform 530"/>
            <p:cNvSpPr>
              <a:spLocks/>
            </p:cNvSpPr>
            <p:nvPr/>
          </p:nvSpPr>
          <p:spPr bwMode="auto">
            <a:xfrm>
              <a:off x="2740" y="3977"/>
              <a:ext cx="36" cy="20"/>
            </a:xfrm>
            <a:custGeom>
              <a:avLst/>
              <a:gdLst>
                <a:gd name="T0" fmla="*/ 4 w 107"/>
                <a:gd name="T1" fmla="*/ 12 h 59"/>
                <a:gd name="T2" fmla="*/ 1 w 107"/>
                <a:gd name="T3" fmla="*/ 9 h 59"/>
                <a:gd name="T4" fmla="*/ 9 w 107"/>
                <a:gd name="T5" fmla="*/ 18 h 59"/>
                <a:gd name="T6" fmla="*/ 21 w 107"/>
                <a:gd name="T7" fmla="*/ 28 h 59"/>
                <a:gd name="T8" fmla="*/ 36 w 107"/>
                <a:gd name="T9" fmla="*/ 39 h 59"/>
                <a:gd name="T10" fmla="*/ 51 w 107"/>
                <a:gd name="T11" fmla="*/ 47 h 59"/>
                <a:gd name="T12" fmla="*/ 67 w 107"/>
                <a:gd name="T13" fmla="*/ 54 h 59"/>
                <a:gd name="T14" fmla="*/ 82 w 107"/>
                <a:gd name="T15" fmla="*/ 59 h 59"/>
                <a:gd name="T16" fmla="*/ 96 w 107"/>
                <a:gd name="T17" fmla="*/ 55 h 59"/>
                <a:gd name="T18" fmla="*/ 107 w 107"/>
                <a:gd name="T19" fmla="*/ 46 h 59"/>
                <a:gd name="T20" fmla="*/ 98 w 107"/>
                <a:gd name="T21" fmla="*/ 42 h 59"/>
                <a:gd name="T22" fmla="*/ 91 w 107"/>
                <a:gd name="T23" fmla="*/ 46 h 59"/>
                <a:gd name="T24" fmla="*/ 82 w 107"/>
                <a:gd name="T25" fmla="*/ 47 h 59"/>
                <a:gd name="T26" fmla="*/ 69 w 107"/>
                <a:gd name="T27" fmla="*/ 45 h 59"/>
                <a:gd name="T28" fmla="*/ 56 w 107"/>
                <a:gd name="T29" fmla="*/ 38 h 59"/>
                <a:gd name="T30" fmla="*/ 41 w 107"/>
                <a:gd name="T31" fmla="*/ 30 h 59"/>
                <a:gd name="T32" fmla="*/ 28 w 107"/>
                <a:gd name="T33" fmla="*/ 21 h 59"/>
                <a:gd name="T34" fmla="*/ 16 w 107"/>
                <a:gd name="T35" fmla="*/ 11 h 59"/>
                <a:gd name="T36" fmla="*/ 8 w 107"/>
                <a:gd name="T37" fmla="*/ 3 h 59"/>
                <a:gd name="T38" fmla="*/ 4 w 107"/>
                <a:gd name="T39" fmla="*/ 0 h 59"/>
                <a:gd name="T40" fmla="*/ 8 w 107"/>
                <a:gd name="T41" fmla="*/ 3 h 59"/>
                <a:gd name="T42" fmla="*/ 4 w 107"/>
                <a:gd name="T43" fmla="*/ 1 h 59"/>
                <a:gd name="T44" fmla="*/ 1 w 107"/>
                <a:gd name="T45" fmla="*/ 3 h 59"/>
                <a:gd name="T46" fmla="*/ 0 w 107"/>
                <a:gd name="T47" fmla="*/ 6 h 59"/>
                <a:gd name="T48" fmla="*/ 1 w 107"/>
                <a:gd name="T49" fmla="*/ 9 h 59"/>
                <a:gd name="T50" fmla="*/ 4 w 107"/>
                <a:gd name="T51" fmla="*/ 1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7" h="59">
                  <a:moveTo>
                    <a:pt x="4" y="12"/>
                  </a:moveTo>
                  <a:lnTo>
                    <a:pt x="1" y="9"/>
                  </a:lnTo>
                  <a:lnTo>
                    <a:pt x="9" y="18"/>
                  </a:lnTo>
                  <a:lnTo>
                    <a:pt x="21" y="28"/>
                  </a:lnTo>
                  <a:lnTo>
                    <a:pt x="36" y="39"/>
                  </a:lnTo>
                  <a:lnTo>
                    <a:pt x="51" y="47"/>
                  </a:lnTo>
                  <a:lnTo>
                    <a:pt x="67" y="54"/>
                  </a:lnTo>
                  <a:lnTo>
                    <a:pt x="82" y="59"/>
                  </a:lnTo>
                  <a:lnTo>
                    <a:pt x="96" y="55"/>
                  </a:lnTo>
                  <a:lnTo>
                    <a:pt x="107" y="46"/>
                  </a:lnTo>
                  <a:lnTo>
                    <a:pt x="98" y="42"/>
                  </a:lnTo>
                  <a:lnTo>
                    <a:pt x="91" y="46"/>
                  </a:lnTo>
                  <a:lnTo>
                    <a:pt x="82" y="47"/>
                  </a:lnTo>
                  <a:lnTo>
                    <a:pt x="69" y="45"/>
                  </a:lnTo>
                  <a:lnTo>
                    <a:pt x="56" y="38"/>
                  </a:lnTo>
                  <a:lnTo>
                    <a:pt x="41" y="30"/>
                  </a:lnTo>
                  <a:lnTo>
                    <a:pt x="28" y="21"/>
                  </a:lnTo>
                  <a:lnTo>
                    <a:pt x="16" y="11"/>
                  </a:lnTo>
                  <a:lnTo>
                    <a:pt x="8" y="3"/>
                  </a:lnTo>
                  <a:lnTo>
                    <a:pt x="4" y="0"/>
                  </a:lnTo>
                  <a:lnTo>
                    <a:pt x="8" y="3"/>
                  </a:lnTo>
                  <a:lnTo>
                    <a:pt x="4" y="1"/>
                  </a:lnTo>
                  <a:lnTo>
                    <a:pt x="1" y="3"/>
                  </a:lnTo>
                  <a:lnTo>
                    <a:pt x="0" y="6"/>
                  </a:lnTo>
                  <a:lnTo>
                    <a:pt x="1" y="9"/>
                  </a:lnTo>
                  <a:lnTo>
                    <a:pt x="4"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099" name="Freeform 531"/>
            <p:cNvSpPr>
              <a:spLocks/>
            </p:cNvSpPr>
            <p:nvPr/>
          </p:nvSpPr>
          <p:spPr bwMode="auto">
            <a:xfrm>
              <a:off x="2725" y="3973"/>
              <a:ext cx="17" cy="8"/>
            </a:xfrm>
            <a:custGeom>
              <a:avLst/>
              <a:gdLst>
                <a:gd name="T0" fmla="*/ 5 w 51"/>
                <a:gd name="T1" fmla="*/ 9 h 25"/>
                <a:gd name="T2" fmla="*/ 1 w 51"/>
                <a:gd name="T3" fmla="*/ 8 h 25"/>
                <a:gd name="T4" fmla="*/ 6 w 51"/>
                <a:gd name="T5" fmla="*/ 12 h 25"/>
                <a:gd name="T6" fmla="*/ 12 w 51"/>
                <a:gd name="T7" fmla="*/ 14 h 25"/>
                <a:gd name="T8" fmla="*/ 20 w 51"/>
                <a:gd name="T9" fmla="*/ 18 h 25"/>
                <a:gd name="T10" fmla="*/ 27 w 51"/>
                <a:gd name="T11" fmla="*/ 19 h 25"/>
                <a:gd name="T12" fmla="*/ 33 w 51"/>
                <a:gd name="T13" fmla="*/ 21 h 25"/>
                <a:gd name="T14" fmla="*/ 41 w 51"/>
                <a:gd name="T15" fmla="*/ 22 h 25"/>
                <a:gd name="T16" fmla="*/ 47 w 51"/>
                <a:gd name="T17" fmla="*/ 24 h 25"/>
                <a:gd name="T18" fmla="*/ 51 w 51"/>
                <a:gd name="T19" fmla="*/ 25 h 25"/>
                <a:gd name="T20" fmla="*/ 51 w 51"/>
                <a:gd name="T21" fmla="*/ 13 h 25"/>
                <a:gd name="T22" fmla="*/ 47 w 51"/>
                <a:gd name="T23" fmla="*/ 14 h 25"/>
                <a:gd name="T24" fmla="*/ 41 w 51"/>
                <a:gd name="T25" fmla="*/ 13 h 25"/>
                <a:gd name="T26" fmla="*/ 35 w 51"/>
                <a:gd name="T27" fmla="*/ 12 h 25"/>
                <a:gd name="T28" fmla="*/ 29 w 51"/>
                <a:gd name="T29" fmla="*/ 10 h 25"/>
                <a:gd name="T30" fmla="*/ 22 w 51"/>
                <a:gd name="T31" fmla="*/ 9 h 25"/>
                <a:gd name="T32" fmla="*/ 17 w 51"/>
                <a:gd name="T33" fmla="*/ 5 h 25"/>
                <a:gd name="T34" fmla="*/ 11 w 51"/>
                <a:gd name="T35" fmla="*/ 3 h 25"/>
                <a:gd name="T36" fmla="*/ 8 w 51"/>
                <a:gd name="T37" fmla="*/ 1 h 25"/>
                <a:gd name="T38" fmla="*/ 3 w 51"/>
                <a:gd name="T39" fmla="*/ 0 h 25"/>
                <a:gd name="T40" fmla="*/ 8 w 51"/>
                <a:gd name="T41" fmla="*/ 1 h 25"/>
                <a:gd name="T42" fmla="*/ 4 w 51"/>
                <a:gd name="T43" fmla="*/ 0 h 25"/>
                <a:gd name="T44" fmla="*/ 1 w 51"/>
                <a:gd name="T45" fmla="*/ 1 h 25"/>
                <a:gd name="T46" fmla="*/ 0 w 51"/>
                <a:gd name="T47" fmla="*/ 4 h 25"/>
                <a:gd name="T48" fmla="*/ 1 w 51"/>
                <a:gd name="T49" fmla="*/ 8 h 25"/>
                <a:gd name="T50" fmla="*/ 5 w 51"/>
                <a:gd name="T51"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1" h="25">
                  <a:moveTo>
                    <a:pt x="5" y="9"/>
                  </a:moveTo>
                  <a:lnTo>
                    <a:pt x="1" y="8"/>
                  </a:lnTo>
                  <a:lnTo>
                    <a:pt x="6" y="12"/>
                  </a:lnTo>
                  <a:lnTo>
                    <a:pt x="12" y="14"/>
                  </a:lnTo>
                  <a:lnTo>
                    <a:pt x="20" y="18"/>
                  </a:lnTo>
                  <a:lnTo>
                    <a:pt x="27" y="19"/>
                  </a:lnTo>
                  <a:lnTo>
                    <a:pt x="33" y="21"/>
                  </a:lnTo>
                  <a:lnTo>
                    <a:pt x="41" y="22"/>
                  </a:lnTo>
                  <a:lnTo>
                    <a:pt x="47" y="24"/>
                  </a:lnTo>
                  <a:lnTo>
                    <a:pt x="51" y="25"/>
                  </a:lnTo>
                  <a:lnTo>
                    <a:pt x="51" y="13"/>
                  </a:lnTo>
                  <a:lnTo>
                    <a:pt x="47" y="14"/>
                  </a:lnTo>
                  <a:lnTo>
                    <a:pt x="41" y="13"/>
                  </a:lnTo>
                  <a:lnTo>
                    <a:pt x="35" y="12"/>
                  </a:lnTo>
                  <a:lnTo>
                    <a:pt x="29" y="10"/>
                  </a:lnTo>
                  <a:lnTo>
                    <a:pt x="22" y="9"/>
                  </a:lnTo>
                  <a:lnTo>
                    <a:pt x="17" y="5"/>
                  </a:lnTo>
                  <a:lnTo>
                    <a:pt x="11" y="3"/>
                  </a:lnTo>
                  <a:lnTo>
                    <a:pt x="8" y="1"/>
                  </a:lnTo>
                  <a:lnTo>
                    <a:pt x="3" y="0"/>
                  </a:lnTo>
                  <a:lnTo>
                    <a:pt x="8" y="1"/>
                  </a:lnTo>
                  <a:lnTo>
                    <a:pt x="4" y="0"/>
                  </a:lnTo>
                  <a:lnTo>
                    <a:pt x="1" y="1"/>
                  </a:lnTo>
                  <a:lnTo>
                    <a:pt x="0" y="4"/>
                  </a:lnTo>
                  <a:lnTo>
                    <a:pt x="1" y="8"/>
                  </a:lnTo>
                  <a:lnTo>
                    <a:pt x="5"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00" name="Freeform 532"/>
            <p:cNvSpPr>
              <a:spLocks/>
            </p:cNvSpPr>
            <p:nvPr/>
          </p:nvSpPr>
          <p:spPr bwMode="auto">
            <a:xfrm>
              <a:off x="2721" y="3973"/>
              <a:ext cx="5" cy="6"/>
            </a:xfrm>
            <a:custGeom>
              <a:avLst/>
              <a:gdLst>
                <a:gd name="T0" fmla="*/ 1 w 17"/>
                <a:gd name="T1" fmla="*/ 18 h 19"/>
                <a:gd name="T2" fmla="*/ 9 w 17"/>
                <a:gd name="T3" fmla="*/ 17 h 19"/>
                <a:gd name="T4" fmla="*/ 9 w 17"/>
                <a:gd name="T5" fmla="*/ 16 h 19"/>
                <a:gd name="T6" fmla="*/ 12 w 17"/>
                <a:gd name="T7" fmla="*/ 13 h 19"/>
                <a:gd name="T8" fmla="*/ 14 w 17"/>
                <a:gd name="T9" fmla="*/ 11 h 19"/>
                <a:gd name="T10" fmla="*/ 17 w 17"/>
                <a:gd name="T11" fmla="*/ 9 h 19"/>
                <a:gd name="T12" fmla="*/ 15 w 17"/>
                <a:gd name="T13" fmla="*/ 0 h 19"/>
                <a:gd name="T14" fmla="*/ 9 w 17"/>
                <a:gd name="T15" fmla="*/ 2 h 19"/>
                <a:gd name="T16" fmla="*/ 5 w 17"/>
                <a:gd name="T17" fmla="*/ 6 h 19"/>
                <a:gd name="T18" fmla="*/ 2 w 17"/>
                <a:gd name="T19" fmla="*/ 11 h 19"/>
                <a:gd name="T20" fmla="*/ 0 w 17"/>
                <a:gd name="T21" fmla="*/ 12 h 19"/>
                <a:gd name="T22" fmla="*/ 8 w 17"/>
                <a:gd name="T23" fmla="*/ 11 h 19"/>
                <a:gd name="T24" fmla="*/ 0 w 17"/>
                <a:gd name="T25" fmla="*/ 12 h 19"/>
                <a:gd name="T26" fmla="*/ 0 w 17"/>
                <a:gd name="T27" fmla="*/ 16 h 19"/>
                <a:gd name="T28" fmla="*/ 4 w 17"/>
                <a:gd name="T29" fmla="*/ 19 h 19"/>
                <a:gd name="T30" fmla="*/ 7 w 17"/>
                <a:gd name="T31" fmla="*/ 19 h 19"/>
                <a:gd name="T32" fmla="*/ 9 w 17"/>
                <a:gd name="T33" fmla="*/ 17 h 19"/>
                <a:gd name="T34" fmla="*/ 1 w 17"/>
                <a:gd name="T35"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19">
                  <a:moveTo>
                    <a:pt x="1" y="18"/>
                  </a:moveTo>
                  <a:lnTo>
                    <a:pt x="9" y="17"/>
                  </a:lnTo>
                  <a:lnTo>
                    <a:pt x="9" y="16"/>
                  </a:lnTo>
                  <a:lnTo>
                    <a:pt x="12" y="13"/>
                  </a:lnTo>
                  <a:lnTo>
                    <a:pt x="14" y="11"/>
                  </a:lnTo>
                  <a:lnTo>
                    <a:pt x="17" y="9"/>
                  </a:lnTo>
                  <a:lnTo>
                    <a:pt x="15" y="0"/>
                  </a:lnTo>
                  <a:lnTo>
                    <a:pt x="9" y="2"/>
                  </a:lnTo>
                  <a:lnTo>
                    <a:pt x="5" y="6"/>
                  </a:lnTo>
                  <a:lnTo>
                    <a:pt x="2" y="11"/>
                  </a:lnTo>
                  <a:lnTo>
                    <a:pt x="0" y="12"/>
                  </a:lnTo>
                  <a:lnTo>
                    <a:pt x="8" y="11"/>
                  </a:lnTo>
                  <a:lnTo>
                    <a:pt x="0" y="12"/>
                  </a:lnTo>
                  <a:lnTo>
                    <a:pt x="0" y="16"/>
                  </a:lnTo>
                  <a:lnTo>
                    <a:pt x="4" y="19"/>
                  </a:lnTo>
                  <a:lnTo>
                    <a:pt x="7" y="19"/>
                  </a:lnTo>
                  <a:lnTo>
                    <a:pt x="9" y="17"/>
                  </a:lnTo>
                  <a:lnTo>
                    <a:pt x="1"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01" name="Freeform 533"/>
            <p:cNvSpPr>
              <a:spLocks/>
            </p:cNvSpPr>
            <p:nvPr/>
          </p:nvSpPr>
          <p:spPr bwMode="auto">
            <a:xfrm>
              <a:off x="2720" y="3968"/>
              <a:ext cx="4" cy="11"/>
            </a:xfrm>
            <a:custGeom>
              <a:avLst/>
              <a:gdLst>
                <a:gd name="T0" fmla="*/ 10 w 12"/>
                <a:gd name="T1" fmla="*/ 9 h 34"/>
                <a:gd name="T2" fmla="*/ 3 w 12"/>
                <a:gd name="T3" fmla="*/ 3 h 34"/>
                <a:gd name="T4" fmla="*/ 2 w 12"/>
                <a:gd name="T5" fmla="*/ 6 h 34"/>
                <a:gd name="T6" fmla="*/ 1 w 12"/>
                <a:gd name="T7" fmla="*/ 14 h 34"/>
                <a:gd name="T8" fmla="*/ 0 w 12"/>
                <a:gd name="T9" fmla="*/ 24 h 34"/>
                <a:gd name="T10" fmla="*/ 4 w 12"/>
                <a:gd name="T11" fmla="*/ 34 h 34"/>
                <a:gd name="T12" fmla="*/ 11 w 12"/>
                <a:gd name="T13" fmla="*/ 27 h 34"/>
                <a:gd name="T14" fmla="*/ 9 w 12"/>
                <a:gd name="T15" fmla="*/ 24 h 34"/>
                <a:gd name="T16" fmla="*/ 10 w 12"/>
                <a:gd name="T17" fmla="*/ 14 h 34"/>
                <a:gd name="T18" fmla="*/ 11 w 12"/>
                <a:gd name="T19" fmla="*/ 9 h 34"/>
                <a:gd name="T20" fmla="*/ 12 w 12"/>
                <a:gd name="T21" fmla="*/ 5 h 34"/>
                <a:gd name="T22" fmla="*/ 5 w 12"/>
                <a:gd name="T23" fmla="*/ 0 h 34"/>
                <a:gd name="T24" fmla="*/ 12 w 12"/>
                <a:gd name="T25" fmla="*/ 5 h 34"/>
                <a:gd name="T26" fmla="*/ 11 w 12"/>
                <a:gd name="T27" fmla="*/ 2 h 34"/>
                <a:gd name="T28" fmla="*/ 9 w 12"/>
                <a:gd name="T29" fmla="*/ 0 h 34"/>
                <a:gd name="T30" fmla="*/ 5 w 12"/>
                <a:gd name="T31" fmla="*/ 0 h 34"/>
                <a:gd name="T32" fmla="*/ 3 w 12"/>
                <a:gd name="T33" fmla="*/ 3 h 34"/>
                <a:gd name="T34" fmla="*/ 10 w 12"/>
                <a:gd name="T35" fmla="*/ 9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34">
                  <a:moveTo>
                    <a:pt x="10" y="9"/>
                  </a:moveTo>
                  <a:lnTo>
                    <a:pt x="3" y="3"/>
                  </a:lnTo>
                  <a:lnTo>
                    <a:pt x="2" y="6"/>
                  </a:lnTo>
                  <a:lnTo>
                    <a:pt x="1" y="14"/>
                  </a:lnTo>
                  <a:lnTo>
                    <a:pt x="0" y="24"/>
                  </a:lnTo>
                  <a:lnTo>
                    <a:pt x="4" y="34"/>
                  </a:lnTo>
                  <a:lnTo>
                    <a:pt x="11" y="27"/>
                  </a:lnTo>
                  <a:lnTo>
                    <a:pt x="9" y="24"/>
                  </a:lnTo>
                  <a:lnTo>
                    <a:pt x="10" y="14"/>
                  </a:lnTo>
                  <a:lnTo>
                    <a:pt x="11" y="9"/>
                  </a:lnTo>
                  <a:lnTo>
                    <a:pt x="12" y="5"/>
                  </a:lnTo>
                  <a:lnTo>
                    <a:pt x="5" y="0"/>
                  </a:lnTo>
                  <a:lnTo>
                    <a:pt x="12" y="5"/>
                  </a:lnTo>
                  <a:lnTo>
                    <a:pt x="11" y="2"/>
                  </a:lnTo>
                  <a:lnTo>
                    <a:pt x="9" y="0"/>
                  </a:lnTo>
                  <a:lnTo>
                    <a:pt x="5" y="0"/>
                  </a:lnTo>
                  <a:lnTo>
                    <a:pt x="3" y="3"/>
                  </a:lnTo>
                  <a:lnTo>
                    <a:pt x="1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02" name="Freeform 534"/>
            <p:cNvSpPr>
              <a:spLocks/>
            </p:cNvSpPr>
            <p:nvPr/>
          </p:nvSpPr>
          <p:spPr bwMode="auto">
            <a:xfrm>
              <a:off x="2710" y="3966"/>
              <a:ext cx="13" cy="6"/>
            </a:xfrm>
            <a:custGeom>
              <a:avLst/>
              <a:gdLst>
                <a:gd name="T0" fmla="*/ 0 w 39"/>
                <a:gd name="T1" fmla="*/ 9 h 18"/>
                <a:gd name="T2" fmla="*/ 0 w 39"/>
                <a:gd name="T3" fmla="*/ 9 h 18"/>
                <a:gd name="T4" fmla="*/ 4 w 39"/>
                <a:gd name="T5" fmla="*/ 10 h 18"/>
                <a:gd name="T6" fmla="*/ 8 w 39"/>
                <a:gd name="T7" fmla="*/ 12 h 18"/>
                <a:gd name="T8" fmla="*/ 13 w 39"/>
                <a:gd name="T9" fmla="*/ 14 h 18"/>
                <a:gd name="T10" fmla="*/ 17 w 39"/>
                <a:gd name="T11" fmla="*/ 16 h 18"/>
                <a:gd name="T12" fmla="*/ 23 w 39"/>
                <a:gd name="T13" fmla="*/ 17 h 18"/>
                <a:gd name="T14" fmla="*/ 28 w 39"/>
                <a:gd name="T15" fmla="*/ 18 h 18"/>
                <a:gd name="T16" fmla="*/ 33 w 39"/>
                <a:gd name="T17" fmla="*/ 17 h 18"/>
                <a:gd name="T18" fmla="*/ 39 w 39"/>
                <a:gd name="T19" fmla="*/ 15 h 18"/>
                <a:gd name="T20" fmla="*/ 34 w 39"/>
                <a:gd name="T21" fmla="*/ 6 h 18"/>
                <a:gd name="T22" fmla="*/ 31 w 39"/>
                <a:gd name="T23" fmla="*/ 8 h 18"/>
                <a:gd name="T24" fmla="*/ 28 w 39"/>
                <a:gd name="T25" fmla="*/ 7 h 18"/>
                <a:gd name="T26" fmla="*/ 23 w 39"/>
                <a:gd name="T27" fmla="*/ 8 h 18"/>
                <a:gd name="T28" fmla="*/ 20 w 39"/>
                <a:gd name="T29" fmla="*/ 7 h 18"/>
                <a:gd name="T30" fmla="*/ 15 w 39"/>
                <a:gd name="T31" fmla="*/ 4 h 18"/>
                <a:gd name="T32" fmla="*/ 10 w 39"/>
                <a:gd name="T33" fmla="*/ 3 h 18"/>
                <a:gd name="T34" fmla="*/ 6 w 39"/>
                <a:gd name="T35" fmla="*/ 1 h 18"/>
                <a:gd name="T36" fmla="*/ 2 w 39"/>
                <a:gd name="T37" fmla="*/ 0 h 18"/>
                <a:gd name="T38" fmla="*/ 2 w 39"/>
                <a:gd name="T39" fmla="*/ 0 h 18"/>
                <a:gd name="T40" fmla="*/ 0 w 39"/>
                <a:gd name="T41"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18">
                  <a:moveTo>
                    <a:pt x="0" y="9"/>
                  </a:moveTo>
                  <a:lnTo>
                    <a:pt x="0" y="9"/>
                  </a:lnTo>
                  <a:lnTo>
                    <a:pt x="4" y="10"/>
                  </a:lnTo>
                  <a:lnTo>
                    <a:pt x="8" y="12"/>
                  </a:lnTo>
                  <a:lnTo>
                    <a:pt x="13" y="14"/>
                  </a:lnTo>
                  <a:lnTo>
                    <a:pt x="17" y="16"/>
                  </a:lnTo>
                  <a:lnTo>
                    <a:pt x="23" y="17"/>
                  </a:lnTo>
                  <a:lnTo>
                    <a:pt x="28" y="18"/>
                  </a:lnTo>
                  <a:lnTo>
                    <a:pt x="33" y="17"/>
                  </a:lnTo>
                  <a:lnTo>
                    <a:pt x="39" y="15"/>
                  </a:lnTo>
                  <a:lnTo>
                    <a:pt x="34" y="6"/>
                  </a:lnTo>
                  <a:lnTo>
                    <a:pt x="31" y="8"/>
                  </a:lnTo>
                  <a:lnTo>
                    <a:pt x="28" y="7"/>
                  </a:lnTo>
                  <a:lnTo>
                    <a:pt x="23" y="8"/>
                  </a:lnTo>
                  <a:lnTo>
                    <a:pt x="20" y="7"/>
                  </a:lnTo>
                  <a:lnTo>
                    <a:pt x="15" y="4"/>
                  </a:lnTo>
                  <a:lnTo>
                    <a:pt x="10" y="3"/>
                  </a:lnTo>
                  <a:lnTo>
                    <a:pt x="6" y="1"/>
                  </a:lnTo>
                  <a:lnTo>
                    <a:pt x="2" y="0"/>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03" name="Freeform 535"/>
            <p:cNvSpPr>
              <a:spLocks/>
            </p:cNvSpPr>
            <p:nvPr/>
          </p:nvSpPr>
          <p:spPr bwMode="auto">
            <a:xfrm>
              <a:off x="2708" y="3953"/>
              <a:ext cx="5" cy="16"/>
            </a:xfrm>
            <a:custGeom>
              <a:avLst/>
              <a:gdLst>
                <a:gd name="T0" fmla="*/ 8 w 17"/>
                <a:gd name="T1" fmla="*/ 0 h 46"/>
                <a:gd name="T2" fmla="*/ 8 w 17"/>
                <a:gd name="T3" fmla="*/ 1 h 46"/>
                <a:gd name="T4" fmla="*/ 6 w 17"/>
                <a:gd name="T5" fmla="*/ 9 h 46"/>
                <a:gd name="T6" fmla="*/ 1 w 17"/>
                <a:gd name="T7" fmla="*/ 22 h 46"/>
                <a:gd name="T8" fmla="*/ 0 w 17"/>
                <a:gd name="T9" fmla="*/ 35 h 46"/>
                <a:gd name="T10" fmla="*/ 7 w 17"/>
                <a:gd name="T11" fmla="*/ 46 h 46"/>
                <a:gd name="T12" fmla="*/ 9 w 17"/>
                <a:gd name="T13" fmla="*/ 37 h 46"/>
                <a:gd name="T14" fmla="*/ 9 w 17"/>
                <a:gd name="T15" fmla="*/ 35 h 46"/>
                <a:gd name="T16" fmla="*/ 11 w 17"/>
                <a:gd name="T17" fmla="*/ 24 h 46"/>
                <a:gd name="T18" fmla="*/ 15 w 17"/>
                <a:gd name="T19" fmla="*/ 12 h 46"/>
                <a:gd name="T20" fmla="*/ 17 w 17"/>
                <a:gd name="T21" fmla="*/ 1 h 46"/>
                <a:gd name="T22" fmla="*/ 17 w 17"/>
                <a:gd name="T23" fmla="*/ 2 h 46"/>
                <a:gd name="T24" fmla="*/ 8 w 17"/>
                <a:gd name="T2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46">
                  <a:moveTo>
                    <a:pt x="8" y="0"/>
                  </a:moveTo>
                  <a:lnTo>
                    <a:pt x="8" y="1"/>
                  </a:lnTo>
                  <a:lnTo>
                    <a:pt x="6" y="9"/>
                  </a:lnTo>
                  <a:lnTo>
                    <a:pt x="1" y="22"/>
                  </a:lnTo>
                  <a:lnTo>
                    <a:pt x="0" y="35"/>
                  </a:lnTo>
                  <a:lnTo>
                    <a:pt x="7" y="46"/>
                  </a:lnTo>
                  <a:lnTo>
                    <a:pt x="9" y="37"/>
                  </a:lnTo>
                  <a:lnTo>
                    <a:pt x="9" y="35"/>
                  </a:lnTo>
                  <a:lnTo>
                    <a:pt x="11" y="24"/>
                  </a:lnTo>
                  <a:lnTo>
                    <a:pt x="15" y="12"/>
                  </a:lnTo>
                  <a:lnTo>
                    <a:pt x="17" y="1"/>
                  </a:lnTo>
                  <a:lnTo>
                    <a:pt x="17" y="2"/>
                  </a:lnTo>
                  <a:lnTo>
                    <a:pt x="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04" name="Freeform 536"/>
            <p:cNvSpPr>
              <a:spLocks/>
            </p:cNvSpPr>
            <p:nvPr/>
          </p:nvSpPr>
          <p:spPr bwMode="auto">
            <a:xfrm>
              <a:off x="2709" y="3940"/>
              <a:ext cx="5" cy="14"/>
            </a:xfrm>
            <a:custGeom>
              <a:avLst/>
              <a:gdLst>
                <a:gd name="T0" fmla="*/ 4 w 14"/>
                <a:gd name="T1" fmla="*/ 9 h 41"/>
                <a:gd name="T2" fmla="*/ 0 w 14"/>
                <a:gd name="T3" fmla="*/ 6 h 41"/>
                <a:gd name="T4" fmla="*/ 3 w 14"/>
                <a:gd name="T5" fmla="*/ 16 h 41"/>
                <a:gd name="T6" fmla="*/ 4 w 14"/>
                <a:gd name="T7" fmla="*/ 24 h 41"/>
                <a:gd name="T8" fmla="*/ 4 w 14"/>
                <a:gd name="T9" fmla="*/ 32 h 41"/>
                <a:gd name="T10" fmla="*/ 3 w 14"/>
                <a:gd name="T11" fmla="*/ 39 h 41"/>
                <a:gd name="T12" fmla="*/ 12 w 14"/>
                <a:gd name="T13" fmla="*/ 41 h 41"/>
                <a:gd name="T14" fmla="*/ 14 w 14"/>
                <a:gd name="T15" fmla="*/ 32 h 41"/>
                <a:gd name="T16" fmla="*/ 14 w 14"/>
                <a:gd name="T17" fmla="*/ 24 h 41"/>
                <a:gd name="T18" fmla="*/ 12 w 14"/>
                <a:gd name="T19" fmla="*/ 14 h 41"/>
                <a:gd name="T20" fmla="*/ 9 w 14"/>
                <a:gd name="T21" fmla="*/ 4 h 41"/>
                <a:gd name="T22" fmla="*/ 4 w 14"/>
                <a:gd name="T23" fmla="*/ 0 h 41"/>
                <a:gd name="T24" fmla="*/ 9 w 14"/>
                <a:gd name="T25" fmla="*/ 4 h 41"/>
                <a:gd name="T26" fmla="*/ 7 w 14"/>
                <a:gd name="T27" fmla="*/ 0 h 41"/>
                <a:gd name="T28" fmla="*/ 3 w 14"/>
                <a:gd name="T29" fmla="*/ 0 h 41"/>
                <a:gd name="T30" fmla="*/ 1 w 14"/>
                <a:gd name="T31" fmla="*/ 3 h 41"/>
                <a:gd name="T32" fmla="*/ 0 w 14"/>
                <a:gd name="T33" fmla="*/ 6 h 41"/>
                <a:gd name="T34" fmla="*/ 4 w 14"/>
                <a:gd name="T35" fmla="*/ 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41">
                  <a:moveTo>
                    <a:pt x="4" y="9"/>
                  </a:moveTo>
                  <a:lnTo>
                    <a:pt x="0" y="6"/>
                  </a:lnTo>
                  <a:lnTo>
                    <a:pt x="3" y="16"/>
                  </a:lnTo>
                  <a:lnTo>
                    <a:pt x="4" y="24"/>
                  </a:lnTo>
                  <a:lnTo>
                    <a:pt x="4" y="32"/>
                  </a:lnTo>
                  <a:lnTo>
                    <a:pt x="3" y="39"/>
                  </a:lnTo>
                  <a:lnTo>
                    <a:pt x="12" y="41"/>
                  </a:lnTo>
                  <a:lnTo>
                    <a:pt x="14" y="32"/>
                  </a:lnTo>
                  <a:lnTo>
                    <a:pt x="14" y="24"/>
                  </a:lnTo>
                  <a:lnTo>
                    <a:pt x="12" y="14"/>
                  </a:lnTo>
                  <a:lnTo>
                    <a:pt x="9" y="4"/>
                  </a:lnTo>
                  <a:lnTo>
                    <a:pt x="4" y="0"/>
                  </a:lnTo>
                  <a:lnTo>
                    <a:pt x="9" y="4"/>
                  </a:lnTo>
                  <a:lnTo>
                    <a:pt x="7" y="0"/>
                  </a:lnTo>
                  <a:lnTo>
                    <a:pt x="3" y="0"/>
                  </a:lnTo>
                  <a:lnTo>
                    <a:pt x="1" y="3"/>
                  </a:lnTo>
                  <a:lnTo>
                    <a:pt x="0" y="6"/>
                  </a:lnTo>
                  <a:lnTo>
                    <a:pt x="4"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05" name="Freeform 537"/>
            <p:cNvSpPr>
              <a:spLocks/>
            </p:cNvSpPr>
            <p:nvPr/>
          </p:nvSpPr>
          <p:spPr bwMode="auto">
            <a:xfrm>
              <a:off x="2703" y="3940"/>
              <a:ext cx="8" cy="17"/>
            </a:xfrm>
            <a:custGeom>
              <a:avLst/>
              <a:gdLst>
                <a:gd name="T0" fmla="*/ 10 w 24"/>
                <a:gd name="T1" fmla="*/ 45 h 50"/>
                <a:gd name="T2" fmla="*/ 10 w 24"/>
                <a:gd name="T3" fmla="*/ 46 h 50"/>
                <a:gd name="T4" fmla="*/ 14 w 24"/>
                <a:gd name="T5" fmla="*/ 33 h 50"/>
                <a:gd name="T6" fmla="*/ 20 w 24"/>
                <a:gd name="T7" fmla="*/ 22 h 50"/>
                <a:gd name="T8" fmla="*/ 24 w 24"/>
                <a:gd name="T9" fmla="*/ 12 h 50"/>
                <a:gd name="T10" fmla="*/ 24 w 24"/>
                <a:gd name="T11" fmla="*/ 9 h 50"/>
                <a:gd name="T12" fmla="*/ 24 w 24"/>
                <a:gd name="T13" fmla="*/ 0 h 50"/>
                <a:gd name="T14" fmla="*/ 15 w 24"/>
                <a:gd name="T15" fmla="*/ 7 h 50"/>
                <a:gd name="T16" fmla="*/ 11 w 24"/>
                <a:gd name="T17" fmla="*/ 17 h 50"/>
                <a:gd name="T18" fmla="*/ 5 w 24"/>
                <a:gd name="T19" fmla="*/ 31 h 50"/>
                <a:gd name="T20" fmla="*/ 0 w 24"/>
                <a:gd name="T21" fmla="*/ 44 h 50"/>
                <a:gd name="T22" fmla="*/ 0 w 24"/>
                <a:gd name="T23" fmla="*/ 45 h 50"/>
                <a:gd name="T24" fmla="*/ 0 w 24"/>
                <a:gd name="T25" fmla="*/ 44 h 50"/>
                <a:gd name="T26" fmla="*/ 1 w 24"/>
                <a:gd name="T27" fmla="*/ 47 h 50"/>
                <a:gd name="T28" fmla="*/ 4 w 24"/>
                <a:gd name="T29" fmla="*/ 50 h 50"/>
                <a:gd name="T30" fmla="*/ 7 w 24"/>
                <a:gd name="T31" fmla="*/ 48 h 50"/>
                <a:gd name="T32" fmla="*/ 10 w 24"/>
                <a:gd name="T33" fmla="*/ 46 h 50"/>
                <a:gd name="T34" fmla="*/ 10 w 24"/>
                <a:gd name="T35" fmla="*/ 4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50">
                  <a:moveTo>
                    <a:pt x="10" y="45"/>
                  </a:moveTo>
                  <a:lnTo>
                    <a:pt x="10" y="46"/>
                  </a:lnTo>
                  <a:lnTo>
                    <a:pt x="14" y="33"/>
                  </a:lnTo>
                  <a:lnTo>
                    <a:pt x="20" y="22"/>
                  </a:lnTo>
                  <a:lnTo>
                    <a:pt x="24" y="12"/>
                  </a:lnTo>
                  <a:lnTo>
                    <a:pt x="24" y="9"/>
                  </a:lnTo>
                  <a:lnTo>
                    <a:pt x="24" y="0"/>
                  </a:lnTo>
                  <a:lnTo>
                    <a:pt x="15" y="7"/>
                  </a:lnTo>
                  <a:lnTo>
                    <a:pt x="11" y="17"/>
                  </a:lnTo>
                  <a:lnTo>
                    <a:pt x="5" y="31"/>
                  </a:lnTo>
                  <a:lnTo>
                    <a:pt x="0" y="44"/>
                  </a:lnTo>
                  <a:lnTo>
                    <a:pt x="0" y="45"/>
                  </a:lnTo>
                  <a:lnTo>
                    <a:pt x="0" y="44"/>
                  </a:lnTo>
                  <a:lnTo>
                    <a:pt x="1" y="47"/>
                  </a:lnTo>
                  <a:lnTo>
                    <a:pt x="4" y="50"/>
                  </a:lnTo>
                  <a:lnTo>
                    <a:pt x="7" y="48"/>
                  </a:lnTo>
                  <a:lnTo>
                    <a:pt x="10" y="46"/>
                  </a:lnTo>
                  <a:lnTo>
                    <a:pt x="10" y="4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06" name="Freeform 538"/>
            <p:cNvSpPr>
              <a:spLocks/>
            </p:cNvSpPr>
            <p:nvPr/>
          </p:nvSpPr>
          <p:spPr bwMode="auto">
            <a:xfrm>
              <a:off x="2702" y="3955"/>
              <a:ext cx="4" cy="6"/>
            </a:xfrm>
            <a:custGeom>
              <a:avLst/>
              <a:gdLst>
                <a:gd name="T0" fmla="*/ 1 w 12"/>
                <a:gd name="T1" fmla="*/ 16 h 17"/>
                <a:gd name="T2" fmla="*/ 9 w 12"/>
                <a:gd name="T3" fmla="*/ 13 h 17"/>
                <a:gd name="T4" fmla="*/ 12 w 12"/>
                <a:gd name="T5" fmla="*/ 0 h 17"/>
                <a:gd name="T6" fmla="*/ 2 w 12"/>
                <a:gd name="T7" fmla="*/ 0 h 17"/>
                <a:gd name="T8" fmla="*/ 0 w 12"/>
                <a:gd name="T9" fmla="*/ 13 h 17"/>
                <a:gd name="T10" fmla="*/ 8 w 12"/>
                <a:gd name="T11" fmla="*/ 9 h 17"/>
                <a:gd name="T12" fmla="*/ 0 w 12"/>
                <a:gd name="T13" fmla="*/ 13 h 17"/>
                <a:gd name="T14" fmla="*/ 1 w 12"/>
                <a:gd name="T15" fmla="*/ 16 h 17"/>
                <a:gd name="T16" fmla="*/ 5 w 12"/>
                <a:gd name="T17" fmla="*/ 17 h 17"/>
                <a:gd name="T18" fmla="*/ 8 w 12"/>
                <a:gd name="T19" fmla="*/ 16 h 17"/>
                <a:gd name="T20" fmla="*/ 9 w 12"/>
                <a:gd name="T21" fmla="*/ 13 h 17"/>
                <a:gd name="T22" fmla="*/ 1 w 12"/>
                <a:gd name="T23"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7">
                  <a:moveTo>
                    <a:pt x="1" y="16"/>
                  </a:moveTo>
                  <a:lnTo>
                    <a:pt x="9" y="13"/>
                  </a:lnTo>
                  <a:lnTo>
                    <a:pt x="12" y="0"/>
                  </a:lnTo>
                  <a:lnTo>
                    <a:pt x="2" y="0"/>
                  </a:lnTo>
                  <a:lnTo>
                    <a:pt x="0" y="13"/>
                  </a:lnTo>
                  <a:lnTo>
                    <a:pt x="8" y="9"/>
                  </a:lnTo>
                  <a:lnTo>
                    <a:pt x="0" y="13"/>
                  </a:lnTo>
                  <a:lnTo>
                    <a:pt x="1" y="16"/>
                  </a:lnTo>
                  <a:lnTo>
                    <a:pt x="5" y="17"/>
                  </a:lnTo>
                  <a:lnTo>
                    <a:pt x="8" y="16"/>
                  </a:lnTo>
                  <a:lnTo>
                    <a:pt x="9" y="13"/>
                  </a:lnTo>
                  <a:lnTo>
                    <a:pt x="1"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07" name="Freeform 539"/>
            <p:cNvSpPr>
              <a:spLocks/>
            </p:cNvSpPr>
            <p:nvPr/>
          </p:nvSpPr>
          <p:spPr bwMode="auto">
            <a:xfrm>
              <a:off x="2700" y="3956"/>
              <a:ext cx="5" cy="5"/>
            </a:xfrm>
            <a:custGeom>
              <a:avLst/>
              <a:gdLst>
                <a:gd name="T0" fmla="*/ 8 w 15"/>
                <a:gd name="T1" fmla="*/ 8 h 15"/>
                <a:gd name="T2" fmla="*/ 1 w 15"/>
                <a:gd name="T3" fmla="*/ 8 h 15"/>
                <a:gd name="T4" fmla="*/ 8 w 15"/>
                <a:gd name="T5" fmla="*/ 15 h 15"/>
                <a:gd name="T6" fmla="*/ 15 w 15"/>
                <a:gd name="T7" fmla="*/ 8 h 15"/>
                <a:gd name="T8" fmla="*/ 8 w 15"/>
                <a:gd name="T9" fmla="*/ 1 h 15"/>
                <a:gd name="T10" fmla="*/ 1 w 15"/>
                <a:gd name="T11" fmla="*/ 1 h 15"/>
                <a:gd name="T12" fmla="*/ 8 w 15"/>
                <a:gd name="T13" fmla="*/ 1 h 15"/>
                <a:gd name="T14" fmla="*/ 5 w 15"/>
                <a:gd name="T15" fmla="*/ 0 h 15"/>
                <a:gd name="T16" fmla="*/ 1 w 15"/>
                <a:gd name="T17" fmla="*/ 1 h 15"/>
                <a:gd name="T18" fmla="*/ 0 w 15"/>
                <a:gd name="T19" fmla="*/ 5 h 15"/>
                <a:gd name="T20" fmla="*/ 1 w 15"/>
                <a:gd name="T21" fmla="*/ 8 h 15"/>
                <a:gd name="T22" fmla="*/ 8 w 15"/>
                <a:gd name="T23"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5">
                  <a:moveTo>
                    <a:pt x="8" y="8"/>
                  </a:moveTo>
                  <a:lnTo>
                    <a:pt x="1" y="8"/>
                  </a:lnTo>
                  <a:lnTo>
                    <a:pt x="8" y="15"/>
                  </a:lnTo>
                  <a:lnTo>
                    <a:pt x="15" y="8"/>
                  </a:lnTo>
                  <a:lnTo>
                    <a:pt x="8" y="1"/>
                  </a:lnTo>
                  <a:lnTo>
                    <a:pt x="1" y="1"/>
                  </a:lnTo>
                  <a:lnTo>
                    <a:pt x="8" y="1"/>
                  </a:lnTo>
                  <a:lnTo>
                    <a:pt x="5" y="0"/>
                  </a:lnTo>
                  <a:lnTo>
                    <a:pt x="1" y="1"/>
                  </a:lnTo>
                  <a:lnTo>
                    <a:pt x="0" y="5"/>
                  </a:lnTo>
                  <a:lnTo>
                    <a:pt x="1" y="8"/>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08" name="Freeform 540"/>
            <p:cNvSpPr>
              <a:spLocks/>
            </p:cNvSpPr>
            <p:nvPr/>
          </p:nvSpPr>
          <p:spPr bwMode="auto">
            <a:xfrm>
              <a:off x="2697" y="3956"/>
              <a:ext cx="5" cy="5"/>
            </a:xfrm>
            <a:custGeom>
              <a:avLst/>
              <a:gdLst>
                <a:gd name="T0" fmla="*/ 8 w 16"/>
                <a:gd name="T1" fmla="*/ 14 h 15"/>
                <a:gd name="T2" fmla="*/ 8 w 16"/>
                <a:gd name="T3" fmla="*/ 14 h 15"/>
                <a:gd name="T4" fmla="*/ 16 w 16"/>
                <a:gd name="T5" fmla="*/ 7 h 15"/>
                <a:gd name="T6" fmla="*/ 9 w 16"/>
                <a:gd name="T7" fmla="*/ 0 h 15"/>
                <a:gd name="T8" fmla="*/ 1 w 16"/>
                <a:gd name="T9" fmla="*/ 7 h 15"/>
                <a:gd name="T10" fmla="*/ 1 w 16"/>
                <a:gd name="T11" fmla="*/ 7 h 15"/>
                <a:gd name="T12" fmla="*/ 1 w 16"/>
                <a:gd name="T13" fmla="*/ 7 h 15"/>
                <a:gd name="T14" fmla="*/ 0 w 16"/>
                <a:gd name="T15" fmla="*/ 11 h 15"/>
                <a:gd name="T16" fmla="*/ 1 w 16"/>
                <a:gd name="T17" fmla="*/ 14 h 15"/>
                <a:gd name="T18" fmla="*/ 5 w 16"/>
                <a:gd name="T19" fmla="*/ 15 h 15"/>
                <a:gd name="T20" fmla="*/ 8 w 16"/>
                <a:gd name="T21"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5">
                  <a:moveTo>
                    <a:pt x="8" y="14"/>
                  </a:moveTo>
                  <a:lnTo>
                    <a:pt x="8" y="14"/>
                  </a:lnTo>
                  <a:lnTo>
                    <a:pt x="16" y="7"/>
                  </a:lnTo>
                  <a:lnTo>
                    <a:pt x="9" y="0"/>
                  </a:lnTo>
                  <a:lnTo>
                    <a:pt x="1" y="7"/>
                  </a:lnTo>
                  <a:lnTo>
                    <a:pt x="1" y="7"/>
                  </a:lnTo>
                  <a:lnTo>
                    <a:pt x="1" y="7"/>
                  </a:lnTo>
                  <a:lnTo>
                    <a:pt x="0" y="11"/>
                  </a:lnTo>
                  <a:lnTo>
                    <a:pt x="1" y="14"/>
                  </a:lnTo>
                  <a:lnTo>
                    <a:pt x="5" y="15"/>
                  </a:lnTo>
                  <a:lnTo>
                    <a:pt x="8"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09" name="Freeform 541"/>
            <p:cNvSpPr>
              <a:spLocks/>
            </p:cNvSpPr>
            <p:nvPr/>
          </p:nvSpPr>
          <p:spPr bwMode="auto">
            <a:xfrm>
              <a:off x="2688" y="3958"/>
              <a:ext cx="12" cy="4"/>
            </a:xfrm>
            <a:custGeom>
              <a:avLst/>
              <a:gdLst>
                <a:gd name="T0" fmla="*/ 0 w 36"/>
                <a:gd name="T1" fmla="*/ 9 h 14"/>
                <a:gd name="T2" fmla="*/ 1 w 36"/>
                <a:gd name="T3" fmla="*/ 9 h 14"/>
                <a:gd name="T4" fmla="*/ 6 w 36"/>
                <a:gd name="T5" fmla="*/ 11 h 14"/>
                <a:gd name="T6" fmla="*/ 17 w 36"/>
                <a:gd name="T7" fmla="*/ 12 h 14"/>
                <a:gd name="T8" fmla="*/ 26 w 36"/>
                <a:gd name="T9" fmla="*/ 14 h 14"/>
                <a:gd name="T10" fmla="*/ 36 w 36"/>
                <a:gd name="T11" fmla="*/ 9 h 14"/>
                <a:gd name="T12" fmla="*/ 29 w 36"/>
                <a:gd name="T13" fmla="*/ 2 h 14"/>
                <a:gd name="T14" fmla="*/ 26 w 36"/>
                <a:gd name="T15" fmla="*/ 4 h 14"/>
                <a:gd name="T16" fmla="*/ 17 w 36"/>
                <a:gd name="T17" fmla="*/ 3 h 14"/>
                <a:gd name="T18" fmla="*/ 9 w 36"/>
                <a:gd name="T19" fmla="*/ 2 h 14"/>
                <a:gd name="T20" fmla="*/ 3 w 36"/>
                <a:gd name="T21" fmla="*/ 0 h 14"/>
                <a:gd name="T22" fmla="*/ 4 w 36"/>
                <a:gd name="T23" fmla="*/ 0 h 14"/>
                <a:gd name="T24" fmla="*/ 0 w 36"/>
                <a:gd name="T2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14">
                  <a:moveTo>
                    <a:pt x="0" y="9"/>
                  </a:moveTo>
                  <a:lnTo>
                    <a:pt x="1" y="9"/>
                  </a:lnTo>
                  <a:lnTo>
                    <a:pt x="6" y="11"/>
                  </a:lnTo>
                  <a:lnTo>
                    <a:pt x="17" y="12"/>
                  </a:lnTo>
                  <a:lnTo>
                    <a:pt x="26" y="14"/>
                  </a:lnTo>
                  <a:lnTo>
                    <a:pt x="36" y="9"/>
                  </a:lnTo>
                  <a:lnTo>
                    <a:pt x="29" y="2"/>
                  </a:lnTo>
                  <a:lnTo>
                    <a:pt x="26" y="4"/>
                  </a:lnTo>
                  <a:lnTo>
                    <a:pt x="17" y="3"/>
                  </a:lnTo>
                  <a:lnTo>
                    <a:pt x="9" y="2"/>
                  </a:lnTo>
                  <a:lnTo>
                    <a:pt x="3" y="0"/>
                  </a:lnTo>
                  <a:lnTo>
                    <a:pt x="4"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10" name="Freeform 542"/>
            <p:cNvSpPr>
              <a:spLocks/>
            </p:cNvSpPr>
            <p:nvPr/>
          </p:nvSpPr>
          <p:spPr bwMode="auto">
            <a:xfrm>
              <a:off x="2686" y="3950"/>
              <a:ext cx="5" cy="11"/>
            </a:xfrm>
            <a:custGeom>
              <a:avLst/>
              <a:gdLst>
                <a:gd name="T0" fmla="*/ 6 w 15"/>
                <a:gd name="T1" fmla="*/ 0 h 31"/>
                <a:gd name="T2" fmla="*/ 6 w 15"/>
                <a:gd name="T3" fmla="*/ 0 h 31"/>
                <a:gd name="T4" fmla="*/ 5 w 15"/>
                <a:gd name="T5" fmla="*/ 6 h 31"/>
                <a:gd name="T6" fmla="*/ 2 w 15"/>
                <a:gd name="T7" fmla="*/ 14 h 31"/>
                <a:gd name="T8" fmla="*/ 0 w 15"/>
                <a:gd name="T9" fmla="*/ 22 h 31"/>
                <a:gd name="T10" fmla="*/ 5 w 15"/>
                <a:gd name="T11" fmla="*/ 31 h 31"/>
                <a:gd name="T12" fmla="*/ 9 w 15"/>
                <a:gd name="T13" fmla="*/ 22 h 31"/>
                <a:gd name="T14" fmla="*/ 11 w 15"/>
                <a:gd name="T15" fmla="*/ 22 h 31"/>
                <a:gd name="T16" fmla="*/ 11 w 15"/>
                <a:gd name="T17" fmla="*/ 16 h 31"/>
                <a:gd name="T18" fmla="*/ 14 w 15"/>
                <a:gd name="T19" fmla="*/ 8 h 31"/>
                <a:gd name="T20" fmla="*/ 15 w 15"/>
                <a:gd name="T21" fmla="*/ 0 h 31"/>
                <a:gd name="T22" fmla="*/ 15 w 15"/>
                <a:gd name="T23" fmla="*/ 0 h 31"/>
                <a:gd name="T24" fmla="*/ 6 w 15"/>
                <a:gd name="T2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6" y="0"/>
                  </a:moveTo>
                  <a:lnTo>
                    <a:pt x="6" y="0"/>
                  </a:lnTo>
                  <a:lnTo>
                    <a:pt x="5" y="6"/>
                  </a:lnTo>
                  <a:lnTo>
                    <a:pt x="2" y="14"/>
                  </a:lnTo>
                  <a:lnTo>
                    <a:pt x="0" y="22"/>
                  </a:lnTo>
                  <a:lnTo>
                    <a:pt x="5" y="31"/>
                  </a:lnTo>
                  <a:lnTo>
                    <a:pt x="9" y="22"/>
                  </a:lnTo>
                  <a:lnTo>
                    <a:pt x="11" y="22"/>
                  </a:lnTo>
                  <a:lnTo>
                    <a:pt x="11" y="16"/>
                  </a:lnTo>
                  <a:lnTo>
                    <a:pt x="14" y="8"/>
                  </a:lnTo>
                  <a:lnTo>
                    <a:pt x="15" y="0"/>
                  </a:lnTo>
                  <a:lnTo>
                    <a:pt x="15" y="0"/>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11" name="Freeform 543"/>
            <p:cNvSpPr>
              <a:spLocks/>
            </p:cNvSpPr>
            <p:nvPr/>
          </p:nvSpPr>
          <p:spPr bwMode="auto">
            <a:xfrm>
              <a:off x="2684" y="3935"/>
              <a:ext cx="7" cy="15"/>
            </a:xfrm>
            <a:custGeom>
              <a:avLst/>
              <a:gdLst>
                <a:gd name="T0" fmla="*/ 12 w 22"/>
                <a:gd name="T1" fmla="*/ 5 h 47"/>
                <a:gd name="T2" fmla="*/ 1 w 22"/>
                <a:gd name="T3" fmla="*/ 7 h 47"/>
                <a:gd name="T4" fmla="*/ 7 w 22"/>
                <a:gd name="T5" fmla="*/ 18 h 47"/>
                <a:gd name="T6" fmla="*/ 10 w 22"/>
                <a:gd name="T7" fmla="*/ 31 h 47"/>
                <a:gd name="T8" fmla="*/ 13 w 22"/>
                <a:gd name="T9" fmla="*/ 40 h 47"/>
                <a:gd name="T10" fmla="*/ 13 w 22"/>
                <a:gd name="T11" fmla="*/ 47 h 47"/>
                <a:gd name="T12" fmla="*/ 22 w 22"/>
                <a:gd name="T13" fmla="*/ 47 h 47"/>
                <a:gd name="T14" fmla="*/ 22 w 22"/>
                <a:gd name="T15" fmla="*/ 40 h 47"/>
                <a:gd name="T16" fmla="*/ 20 w 22"/>
                <a:gd name="T17" fmla="*/ 29 h 47"/>
                <a:gd name="T18" fmla="*/ 16 w 22"/>
                <a:gd name="T19" fmla="*/ 16 h 47"/>
                <a:gd name="T20" fmla="*/ 10 w 22"/>
                <a:gd name="T21" fmla="*/ 2 h 47"/>
                <a:gd name="T22" fmla="*/ 0 w 22"/>
                <a:gd name="T23" fmla="*/ 5 h 47"/>
                <a:gd name="T24" fmla="*/ 10 w 22"/>
                <a:gd name="T25" fmla="*/ 2 h 47"/>
                <a:gd name="T26" fmla="*/ 8 w 22"/>
                <a:gd name="T27" fmla="*/ 0 h 47"/>
                <a:gd name="T28" fmla="*/ 5 w 22"/>
                <a:gd name="T29" fmla="*/ 0 h 47"/>
                <a:gd name="T30" fmla="*/ 1 w 22"/>
                <a:gd name="T31" fmla="*/ 4 h 47"/>
                <a:gd name="T32" fmla="*/ 1 w 22"/>
                <a:gd name="T33" fmla="*/ 7 h 47"/>
                <a:gd name="T34" fmla="*/ 12 w 22"/>
                <a:gd name="T35" fmla="*/ 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47">
                  <a:moveTo>
                    <a:pt x="12" y="5"/>
                  </a:moveTo>
                  <a:lnTo>
                    <a:pt x="1" y="7"/>
                  </a:lnTo>
                  <a:lnTo>
                    <a:pt x="7" y="18"/>
                  </a:lnTo>
                  <a:lnTo>
                    <a:pt x="10" y="31"/>
                  </a:lnTo>
                  <a:lnTo>
                    <a:pt x="13" y="40"/>
                  </a:lnTo>
                  <a:lnTo>
                    <a:pt x="13" y="47"/>
                  </a:lnTo>
                  <a:lnTo>
                    <a:pt x="22" y="47"/>
                  </a:lnTo>
                  <a:lnTo>
                    <a:pt x="22" y="40"/>
                  </a:lnTo>
                  <a:lnTo>
                    <a:pt x="20" y="29"/>
                  </a:lnTo>
                  <a:lnTo>
                    <a:pt x="16" y="16"/>
                  </a:lnTo>
                  <a:lnTo>
                    <a:pt x="10" y="2"/>
                  </a:lnTo>
                  <a:lnTo>
                    <a:pt x="0" y="5"/>
                  </a:lnTo>
                  <a:lnTo>
                    <a:pt x="10" y="2"/>
                  </a:lnTo>
                  <a:lnTo>
                    <a:pt x="8" y="0"/>
                  </a:lnTo>
                  <a:lnTo>
                    <a:pt x="5" y="0"/>
                  </a:lnTo>
                  <a:lnTo>
                    <a:pt x="1" y="4"/>
                  </a:lnTo>
                  <a:lnTo>
                    <a:pt x="1" y="7"/>
                  </a:lnTo>
                  <a:lnTo>
                    <a:pt x="12"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12" name="Freeform 544"/>
            <p:cNvSpPr>
              <a:spLocks/>
            </p:cNvSpPr>
            <p:nvPr/>
          </p:nvSpPr>
          <p:spPr bwMode="auto">
            <a:xfrm>
              <a:off x="2675" y="3936"/>
              <a:ext cx="13" cy="16"/>
            </a:xfrm>
            <a:custGeom>
              <a:avLst/>
              <a:gdLst>
                <a:gd name="T0" fmla="*/ 0 w 39"/>
                <a:gd name="T1" fmla="*/ 44 h 47"/>
                <a:gd name="T2" fmla="*/ 8 w 39"/>
                <a:gd name="T3" fmla="*/ 45 h 47"/>
                <a:gd name="T4" fmla="*/ 16 w 39"/>
                <a:gd name="T5" fmla="*/ 37 h 47"/>
                <a:gd name="T6" fmla="*/ 26 w 39"/>
                <a:gd name="T7" fmla="*/ 25 h 47"/>
                <a:gd name="T8" fmla="*/ 34 w 39"/>
                <a:gd name="T9" fmla="*/ 13 h 47"/>
                <a:gd name="T10" fmla="*/ 39 w 39"/>
                <a:gd name="T11" fmla="*/ 0 h 47"/>
                <a:gd name="T12" fmla="*/ 27 w 39"/>
                <a:gd name="T13" fmla="*/ 0 h 47"/>
                <a:gd name="T14" fmla="*/ 25 w 39"/>
                <a:gd name="T15" fmla="*/ 9 h 47"/>
                <a:gd name="T16" fmla="*/ 19 w 39"/>
                <a:gd name="T17" fmla="*/ 20 h 47"/>
                <a:gd name="T18" fmla="*/ 9 w 39"/>
                <a:gd name="T19" fmla="*/ 31 h 47"/>
                <a:gd name="T20" fmla="*/ 1 w 39"/>
                <a:gd name="T21" fmla="*/ 39 h 47"/>
                <a:gd name="T22" fmla="*/ 9 w 39"/>
                <a:gd name="T23" fmla="*/ 40 h 47"/>
                <a:gd name="T24" fmla="*/ 1 w 39"/>
                <a:gd name="T25" fmla="*/ 39 h 47"/>
                <a:gd name="T26" fmla="*/ 0 w 39"/>
                <a:gd name="T27" fmla="*/ 42 h 47"/>
                <a:gd name="T28" fmla="*/ 1 w 39"/>
                <a:gd name="T29" fmla="*/ 45 h 47"/>
                <a:gd name="T30" fmla="*/ 4 w 39"/>
                <a:gd name="T31" fmla="*/ 47 h 47"/>
                <a:gd name="T32" fmla="*/ 8 w 39"/>
                <a:gd name="T33" fmla="*/ 45 h 47"/>
                <a:gd name="T34" fmla="*/ 0 w 39"/>
                <a:gd name="T35" fmla="*/ 4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47">
                  <a:moveTo>
                    <a:pt x="0" y="44"/>
                  </a:moveTo>
                  <a:lnTo>
                    <a:pt x="8" y="45"/>
                  </a:lnTo>
                  <a:lnTo>
                    <a:pt x="16" y="37"/>
                  </a:lnTo>
                  <a:lnTo>
                    <a:pt x="26" y="25"/>
                  </a:lnTo>
                  <a:lnTo>
                    <a:pt x="34" y="13"/>
                  </a:lnTo>
                  <a:lnTo>
                    <a:pt x="39" y="0"/>
                  </a:lnTo>
                  <a:lnTo>
                    <a:pt x="27" y="0"/>
                  </a:lnTo>
                  <a:lnTo>
                    <a:pt x="25" y="9"/>
                  </a:lnTo>
                  <a:lnTo>
                    <a:pt x="19" y="20"/>
                  </a:lnTo>
                  <a:lnTo>
                    <a:pt x="9" y="31"/>
                  </a:lnTo>
                  <a:lnTo>
                    <a:pt x="1" y="39"/>
                  </a:lnTo>
                  <a:lnTo>
                    <a:pt x="9" y="40"/>
                  </a:lnTo>
                  <a:lnTo>
                    <a:pt x="1" y="39"/>
                  </a:lnTo>
                  <a:lnTo>
                    <a:pt x="0" y="42"/>
                  </a:lnTo>
                  <a:lnTo>
                    <a:pt x="1" y="45"/>
                  </a:lnTo>
                  <a:lnTo>
                    <a:pt x="4" y="47"/>
                  </a:lnTo>
                  <a:lnTo>
                    <a:pt x="8" y="45"/>
                  </a:lnTo>
                  <a:lnTo>
                    <a:pt x="0" y="4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13" name="Freeform 545"/>
            <p:cNvSpPr>
              <a:spLocks/>
            </p:cNvSpPr>
            <p:nvPr/>
          </p:nvSpPr>
          <p:spPr bwMode="auto">
            <a:xfrm>
              <a:off x="2670" y="3941"/>
              <a:ext cx="8" cy="10"/>
            </a:xfrm>
            <a:custGeom>
              <a:avLst/>
              <a:gdLst>
                <a:gd name="T0" fmla="*/ 9 w 23"/>
                <a:gd name="T1" fmla="*/ 6 h 29"/>
                <a:gd name="T2" fmla="*/ 0 w 23"/>
                <a:gd name="T3" fmla="*/ 6 h 29"/>
                <a:gd name="T4" fmla="*/ 14 w 23"/>
                <a:gd name="T5" fmla="*/ 29 h 29"/>
                <a:gd name="T6" fmla="*/ 23 w 23"/>
                <a:gd name="T7" fmla="*/ 25 h 29"/>
                <a:gd name="T8" fmla="*/ 9 w 23"/>
                <a:gd name="T9" fmla="*/ 2 h 29"/>
                <a:gd name="T10" fmla="*/ 0 w 23"/>
                <a:gd name="T11" fmla="*/ 2 h 29"/>
                <a:gd name="T12" fmla="*/ 9 w 23"/>
                <a:gd name="T13" fmla="*/ 2 h 29"/>
                <a:gd name="T14" fmla="*/ 7 w 23"/>
                <a:gd name="T15" fmla="*/ 0 h 29"/>
                <a:gd name="T16" fmla="*/ 3 w 23"/>
                <a:gd name="T17" fmla="*/ 0 h 29"/>
                <a:gd name="T18" fmla="*/ 0 w 23"/>
                <a:gd name="T19" fmla="*/ 3 h 29"/>
                <a:gd name="T20" fmla="*/ 0 w 23"/>
                <a:gd name="T21" fmla="*/ 6 h 29"/>
                <a:gd name="T22" fmla="*/ 9 w 23"/>
                <a:gd name="T23"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29">
                  <a:moveTo>
                    <a:pt x="9" y="6"/>
                  </a:moveTo>
                  <a:lnTo>
                    <a:pt x="0" y="6"/>
                  </a:lnTo>
                  <a:lnTo>
                    <a:pt x="14" y="29"/>
                  </a:lnTo>
                  <a:lnTo>
                    <a:pt x="23" y="25"/>
                  </a:lnTo>
                  <a:lnTo>
                    <a:pt x="9" y="2"/>
                  </a:lnTo>
                  <a:lnTo>
                    <a:pt x="0" y="2"/>
                  </a:lnTo>
                  <a:lnTo>
                    <a:pt x="9" y="2"/>
                  </a:lnTo>
                  <a:lnTo>
                    <a:pt x="7" y="0"/>
                  </a:lnTo>
                  <a:lnTo>
                    <a:pt x="3" y="0"/>
                  </a:lnTo>
                  <a:lnTo>
                    <a:pt x="0" y="3"/>
                  </a:lnTo>
                  <a:lnTo>
                    <a:pt x="0" y="6"/>
                  </a:lnTo>
                  <a:lnTo>
                    <a:pt x="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14" name="Freeform 546"/>
            <p:cNvSpPr>
              <a:spLocks/>
            </p:cNvSpPr>
            <p:nvPr/>
          </p:nvSpPr>
          <p:spPr bwMode="auto">
            <a:xfrm>
              <a:off x="2668" y="3942"/>
              <a:ext cx="5" cy="6"/>
            </a:xfrm>
            <a:custGeom>
              <a:avLst/>
              <a:gdLst>
                <a:gd name="T0" fmla="*/ 0 w 15"/>
                <a:gd name="T1" fmla="*/ 12 h 17"/>
                <a:gd name="T2" fmla="*/ 9 w 15"/>
                <a:gd name="T3" fmla="*/ 15 h 17"/>
                <a:gd name="T4" fmla="*/ 15 w 15"/>
                <a:gd name="T5" fmla="*/ 4 h 17"/>
                <a:gd name="T6" fmla="*/ 6 w 15"/>
                <a:gd name="T7" fmla="*/ 0 h 17"/>
                <a:gd name="T8" fmla="*/ 0 w 15"/>
                <a:gd name="T9" fmla="*/ 10 h 17"/>
                <a:gd name="T10" fmla="*/ 9 w 15"/>
                <a:gd name="T11" fmla="*/ 12 h 17"/>
                <a:gd name="T12" fmla="*/ 0 w 15"/>
                <a:gd name="T13" fmla="*/ 10 h 17"/>
                <a:gd name="T14" fmla="*/ 0 w 15"/>
                <a:gd name="T15" fmla="*/ 14 h 17"/>
                <a:gd name="T16" fmla="*/ 4 w 15"/>
                <a:gd name="T17" fmla="*/ 17 h 17"/>
                <a:gd name="T18" fmla="*/ 7 w 15"/>
                <a:gd name="T19" fmla="*/ 17 h 17"/>
                <a:gd name="T20" fmla="*/ 9 w 15"/>
                <a:gd name="T21" fmla="*/ 15 h 17"/>
                <a:gd name="T22" fmla="*/ 0 w 15"/>
                <a:gd name="T23"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0" y="12"/>
                  </a:moveTo>
                  <a:lnTo>
                    <a:pt x="9" y="15"/>
                  </a:lnTo>
                  <a:lnTo>
                    <a:pt x="15" y="4"/>
                  </a:lnTo>
                  <a:lnTo>
                    <a:pt x="6" y="0"/>
                  </a:lnTo>
                  <a:lnTo>
                    <a:pt x="0" y="10"/>
                  </a:lnTo>
                  <a:lnTo>
                    <a:pt x="9" y="12"/>
                  </a:lnTo>
                  <a:lnTo>
                    <a:pt x="0" y="10"/>
                  </a:lnTo>
                  <a:lnTo>
                    <a:pt x="0" y="14"/>
                  </a:lnTo>
                  <a:lnTo>
                    <a:pt x="4" y="17"/>
                  </a:lnTo>
                  <a:lnTo>
                    <a:pt x="7" y="17"/>
                  </a:lnTo>
                  <a:lnTo>
                    <a:pt x="9" y="15"/>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15" name="Freeform 547"/>
            <p:cNvSpPr>
              <a:spLocks/>
            </p:cNvSpPr>
            <p:nvPr/>
          </p:nvSpPr>
          <p:spPr bwMode="auto">
            <a:xfrm>
              <a:off x="2659" y="3928"/>
              <a:ext cx="12" cy="18"/>
            </a:xfrm>
            <a:custGeom>
              <a:avLst/>
              <a:gdLst>
                <a:gd name="T0" fmla="*/ 11 w 37"/>
                <a:gd name="T1" fmla="*/ 5 h 55"/>
                <a:gd name="T2" fmla="*/ 2 w 37"/>
                <a:gd name="T3" fmla="*/ 8 h 55"/>
                <a:gd name="T4" fmla="*/ 11 w 37"/>
                <a:gd name="T5" fmla="*/ 20 h 55"/>
                <a:gd name="T6" fmla="*/ 19 w 37"/>
                <a:gd name="T7" fmla="*/ 31 h 55"/>
                <a:gd name="T8" fmla="*/ 26 w 37"/>
                <a:gd name="T9" fmla="*/ 44 h 55"/>
                <a:gd name="T10" fmla="*/ 28 w 37"/>
                <a:gd name="T11" fmla="*/ 55 h 55"/>
                <a:gd name="T12" fmla="*/ 37 w 37"/>
                <a:gd name="T13" fmla="*/ 55 h 55"/>
                <a:gd name="T14" fmla="*/ 35 w 37"/>
                <a:gd name="T15" fmla="*/ 42 h 55"/>
                <a:gd name="T16" fmla="*/ 28 w 37"/>
                <a:gd name="T17" fmla="*/ 27 h 55"/>
                <a:gd name="T18" fmla="*/ 18 w 37"/>
                <a:gd name="T19" fmla="*/ 13 h 55"/>
                <a:gd name="T20" fmla="*/ 9 w 37"/>
                <a:gd name="T21" fmla="*/ 2 h 55"/>
                <a:gd name="T22" fmla="*/ 0 w 37"/>
                <a:gd name="T23" fmla="*/ 5 h 55"/>
                <a:gd name="T24" fmla="*/ 9 w 37"/>
                <a:gd name="T25" fmla="*/ 2 h 55"/>
                <a:gd name="T26" fmla="*/ 5 w 37"/>
                <a:gd name="T27" fmla="*/ 0 h 55"/>
                <a:gd name="T28" fmla="*/ 2 w 37"/>
                <a:gd name="T29" fmla="*/ 2 h 55"/>
                <a:gd name="T30" fmla="*/ 1 w 37"/>
                <a:gd name="T31" fmla="*/ 5 h 55"/>
                <a:gd name="T32" fmla="*/ 2 w 37"/>
                <a:gd name="T33" fmla="*/ 8 h 55"/>
                <a:gd name="T34" fmla="*/ 11 w 37"/>
                <a:gd name="T35" fmla="*/ 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55">
                  <a:moveTo>
                    <a:pt x="11" y="5"/>
                  </a:moveTo>
                  <a:lnTo>
                    <a:pt x="2" y="8"/>
                  </a:lnTo>
                  <a:lnTo>
                    <a:pt x="11" y="20"/>
                  </a:lnTo>
                  <a:lnTo>
                    <a:pt x="19" y="31"/>
                  </a:lnTo>
                  <a:lnTo>
                    <a:pt x="26" y="44"/>
                  </a:lnTo>
                  <a:lnTo>
                    <a:pt x="28" y="55"/>
                  </a:lnTo>
                  <a:lnTo>
                    <a:pt x="37" y="55"/>
                  </a:lnTo>
                  <a:lnTo>
                    <a:pt x="35" y="42"/>
                  </a:lnTo>
                  <a:lnTo>
                    <a:pt x="28" y="27"/>
                  </a:lnTo>
                  <a:lnTo>
                    <a:pt x="18" y="13"/>
                  </a:lnTo>
                  <a:lnTo>
                    <a:pt x="9" y="2"/>
                  </a:lnTo>
                  <a:lnTo>
                    <a:pt x="0" y="5"/>
                  </a:lnTo>
                  <a:lnTo>
                    <a:pt x="9" y="2"/>
                  </a:lnTo>
                  <a:lnTo>
                    <a:pt x="5" y="0"/>
                  </a:lnTo>
                  <a:lnTo>
                    <a:pt x="2" y="2"/>
                  </a:lnTo>
                  <a:lnTo>
                    <a:pt x="1" y="5"/>
                  </a:lnTo>
                  <a:lnTo>
                    <a:pt x="2" y="8"/>
                  </a:lnTo>
                  <a:lnTo>
                    <a:pt x="11"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16" name="Freeform 548"/>
            <p:cNvSpPr>
              <a:spLocks/>
            </p:cNvSpPr>
            <p:nvPr/>
          </p:nvSpPr>
          <p:spPr bwMode="auto">
            <a:xfrm>
              <a:off x="2653" y="3929"/>
              <a:ext cx="9" cy="10"/>
            </a:xfrm>
            <a:custGeom>
              <a:avLst/>
              <a:gdLst>
                <a:gd name="T0" fmla="*/ 0 w 29"/>
                <a:gd name="T1" fmla="*/ 26 h 29"/>
                <a:gd name="T2" fmla="*/ 6 w 29"/>
                <a:gd name="T3" fmla="*/ 29 h 29"/>
                <a:gd name="T4" fmla="*/ 15 w 29"/>
                <a:gd name="T5" fmla="*/ 24 h 29"/>
                <a:gd name="T6" fmla="*/ 22 w 29"/>
                <a:gd name="T7" fmla="*/ 18 h 29"/>
                <a:gd name="T8" fmla="*/ 27 w 29"/>
                <a:gd name="T9" fmla="*/ 9 h 29"/>
                <a:gd name="T10" fmla="*/ 29 w 29"/>
                <a:gd name="T11" fmla="*/ 0 h 29"/>
                <a:gd name="T12" fmla="*/ 18 w 29"/>
                <a:gd name="T13" fmla="*/ 0 h 29"/>
                <a:gd name="T14" fmla="*/ 18 w 29"/>
                <a:gd name="T15" fmla="*/ 7 h 29"/>
                <a:gd name="T16" fmla="*/ 15 w 29"/>
                <a:gd name="T17" fmla="*/ 12 h 29"/>
                <a:gd name="T18" fmla="*/ 11 w 29"/>
                <a:gd name="T19" fmla="*/ 15 h 29"/>
                <a:gd name="T20" fmla="*/ 4 w 29"/>
                <a:gd name="T21" fmla="*/ 20 h 29"/>
                <a:gd name="T22" fmla="*/ 10 w 29"/>
                <a:gd name="T23" fmla="*/ 22 h 29"/>
                <a:gd name="T24" fmla="*/ 4 w 29"/>
                <a:gd name="T25" fmla="*/ 20 h 29"/>
                <a:gd name="T26" fmla="*/ 2 w 29"/>
                <a:gd name="T27" fmla="*/ 22 h 29"/>
                <a:gd name="T28" fmla="*/ 0 w 29"/>
                <a:gd name="T29" fmla="*/ 25 h 29"/>
                <a:gd name="T30" fmla="*/ 3 w 29"/>
                <a:gd name="T31" fmla="*/ 28 h 29"/>
                <a:gd name="T32" fmla="*/ 6 w 29"/>
                <a:gd name="T33" fmla="*/ 29 h 29"/>
                <a:gd name="T34" fmla="*/ 0 w 29"/>
                <a:gd name="T35" fmla="*/ 2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29">
                  <a:moveTo>
                    <a:pt x="0" y="26"/>
                  </a:moveTo>
                  <a:lnTo>
                    <a:pt x="6" y="29"/>
                  </a:lnTo>
                  <a:lnTo>
                    <a:pt x="15" y="24"/>
                  </a:lnTo>
                  <a:lnTo>
                    <a:pt x="22" y="18"/>
                  </a:lnTo>
                  <a:lnTo>
                    <a:pt x="27" y="9"/>
                  </a:lnTo>
                  <a:lnTo>
                    <a:pt x="29" y="0"/>
                  </a:lnTo>
                  <a:lnTo>
                    <a:pt x="18" y="0"/>
                  </a:lnTo>
                  <a:lnTo>
                    <a:pt x="18" y="7"/>
                  </a:lnTo>
                  <a:lnTo>
                    <a:pt x="15" y="12"/>
                  </a:lnTo>
                  <a:lnTo>
                    <a:pt x="11" y="15"/>
                  </a:lnTo>
                  <a:lnTo>
                    <a:pt x="4" y="20"/>
                  </a:lnTo>
                  <a:lnTo>
                    <a:pt x="10" y="22"/>
                  </a:lnTo>
                  <a:lnTo>
                    <a:pt x="4" y="20"/>
                  </a:lnTo>
                  <a:lnTo>
                    <a:pt x="2" y="22"/>
                  </a:lnTo>
                  <a:lnTo>
                    <a:pt x="0" y="25"/>
                  </a:lnTo>
                  <a:lnTo>
                    <a:pt x="3" y="28"/>
                  </a:lnTo>
                  <a:lnTo>
                    <a:pt x="6" y="29"/>
                  </a:lnTo>
                  <a:lnTo>
                    <a:pt x="0" y="2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17" name="Freeform 549"/>
            <p:cNvSpPr>
              <a:spLocks/>
            </p:cNvSpPr>
            <p:nvPr/>
          </p:nvSpPr>
          <p:spPr bwMode="auto">
            <a:xfrm>
              <a:off x="2638" y="3922"/>
              <a:ext cx="18" cy="16"/>
            </a:xfrm>
            <a:custGeom>
              <a:avLst/>
              <a:gdLst>
                <a:gd name="T0" fmla="*/ 4 w 53"/>
                <a:gd name="T1" fmla="*/ 0 h 47"/>
                <a:gd name="T2" fmla="*/ 4 w 53"/>
                <a:gd name="T3" fmla="*/ 10 h 47"/>
                <a:gd name="T4" fmla="*/ 7 w 53"/>
                <a:gd name="T5" fmla="*/ 11 h 47"/>
                <a:gd name="T6" fmla="*/ 13 w 53"/>
                <a:gd name="T7" fmla="*/ 15 h 47"/>
                <a:gd name="T8" fmla="*/ 18 w 53"/>
                <a:gd name="T9" fmla="*/ 19 h 47"/>
                <a:gd name="T10" fmla="*/ 25 w 53"/>
                <a:gd name="T11" fmla="*/ 26 h 47"/>
                <a:gd name="T12" fmla="*/ 31 w 53"/>
                <a:gd name="T13" fmla="*/ 33 h 47"/>
                <a:gd name="T14" fmla="*/ 37 w 53"/>
                <a:gd name="T15" fmla="*/ 38 h 47"/>
                <a:gd name="T16" fmla="*/ 41 w 53"/>
                <a:gd name="T17" fmla="*/ 44 h 47"/>
                <a:gd name="T18" fmla="*/ 43 w 53"/>
                <a:gd name="T19" fmla="*/ 47 h 47"/>
                <a:gd name="T20" fmla="*/ 53 w 53"/>
                <a:gd name="T21" fmla="*/ 43 h 47"/>
                <a:gd name="T22" fmla="*/ 48 w 53"/>
                <a:gd name="T23" fmla="*/ 37 h 47"/>
                <a:gd name="T24" fmla="*/ 43 w 53"/>
                <a:gd name="T25" fmla="*/ 31 h 47"/>
                <a:gd name="T26" fmla="*/ 38 w 53"/>
                <a:gd name="T27" fmla="*/ 26 h 47"/>
                <a:gd name="T28" fmla="*/ 32 w 53"/>
                <a:gd name="T29" fmla="*/ 19 h 47"/>
                <a:gd name="T30" fmla="*/ 25 w 53"/>
                <a:gd name="T31" fmla="*/ 12 h 47"/>
                <a:gd name="T32" fmla="*/ 17 w 53"/>
                <a:gd name="T33" fmla="*/ 6 h 47"/>
                <a:gd name="T34" fmla="*/ 11 w 53"/>
                <a:gd name="T35" fmla="*/ 2 h 47"/>
                <a:gd name="T36" fmla="*/ 4 w 53"/>
                <a:gd name="T37" fmla="*/ 0 h 47"/>
                <a:gd name="T38" fmla="*/ 4 w 53"/>
                <a:gd name="T39" fmla="*/ 10 h 47"/>
                <a:gd name="T40" fmla="*/ 4 w 53"/>
                <a:gd name="T41" fmla="*/ 0 h 47"/>
                <a:gd name="T42" fmla="*/ 1 w 53"/>
                <a:gd name="T43" fmla="*/ 2 h 47"/>
                <a:gd name="T44" fmla="*/ 0 w 53"/>
                <a:gd name="T45" fmla="*/ 5 h 47"/>
                <a:gd name="T46" fmla="*/ 1 w 53"/>
                <a:gd name="T47" fmla="*/ 8 h 47"/>
                <a:gd name="T48" fmla="*/ 4 w 53"/>
                <a:gd name="T49" fmla="*/ 10 h 47"/>
                <a:gd name="T50" fmla="*/ 4 w 53"/>
                <a:gd name="T5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47">
                  <a:moveTo>
                    <a:pt x="4" y="0"/>
                  </a:moveTo>
                  <a:lnTo>
                    <a:pt x="4" y="10"/>
                  </a:lnTo>
                  <a:lnTo>
                    <a:pt x="7" y="11"/>
                  </a:lnTo>
                  <a:lnTo>
                    <a:pt x="13" y="15"/>
                  </a:lnTo>
                  <a:lnTo>
                    <a:pt x="18" y="19"/>
                  </a:lnTo>
                  <a:lnTo>
                    <a:pt x="25" y="26"/>
                  </a:lnTo>
                  <a:lnTo>
                    <a:pt x="31" y="33"/>
                  </a:lnTo>
                  <a:lnTo>
                    <a:pt x="37" y="38"/>
                  </a:lnTo>
                  <a:lnTo>
                    <a:pt x="41" y="44"/>
                  </a:lnTo>
                  <a:lnTo>
                    <a:pt x="43" y="47"/>
                  </a:lnTo>
                  <a:lnTo>
                    <a:pt x="53" y="43"/>
                  </a:lnTo>
                  <a:lnTo>
                    <a:pt x="48" y="37"/>
                  </a:lnTo>
                  <a:lnTo>
                    <a:pt x="43" y="31"/>
                  </a:lnTo>
                  <a:lnTo>
                    <a:pt x="38" y="26"/>
                  </a:lnTo>
                  <a:lnTo>
                    <a:pt x="32" y="19"/>
                  </a:lnTo>
                  <a:lnTo>
                    <a:pt x="25" y="12"/>
                  </a:lnTo>
                  <a:lnTo>
                    <a:pt x="17" y="6"/>
                  </a:lnTo>
                  <a:lnTo>
                    <a:pt x="11" y="2"/>
                  </a:lnTo>
                  <a:lnTo>
                    <a:pt x="4" y="0"/>
                  </a:lnTo>
                  <a:lnTo>
                    <a:pt x="4" y="10"/>
                  </a:lnTo>
                  <a:lnTo>
                    <a:pt x="4" y="0"/>
                  </a:lnTo>
                  <a:lnTo>
                    <a:pt x="1" y="2"/>
                  </a:lnTo>
                  <a:lnTo>
                    <a:pt x="0" y="5"/>
                  </a:lnTo>
                  <a:lnTo>
                    <a:pt x="1" y="8"/>
                  </a:lnTo>
                  <a:lnTo>
                    <a:pt x="4" y="10"/>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18" name="Freeform 550"/>
            <p:cNvSpPr>
              <a:spLocks/>
            </p:cNvSpPr>
            <p:nvPr/>
          </p:nvSpPr>
          <p:spPr bwMode="auto">
            <a:xfrm>
              <a:off x="2640" y="3921"/>
              <a:ext cx="94" cy="5"/>
            </a:xfrm>
            <a:custGeom>
              <a:avLst/>
              <a:gdLst>
                <a:gd name="T0" fmla="*/ 274 w 283"/>
                <a:gd name="T1" fmla="*/ 9 h 14"/>
                <a:gd name="T2" fmla="*/ 279 w 283"/>
                <a:gd name="T3" fmla="*/ 3 h 14"/>
                <a:gd name="T4" fmla="*/ 273 w 283"/>
                <a:gd name="T5" fmla="*/ 2 h 14"/>
                <a:gd name="T6" fmla="*/ 263 w 283"/>
                <a:gd name="T7" fmla="*/ 1 h 14"/>
                <a:gd name="T8" fmla="*/ 249 w 283"/>
                <a:gd name="T9" fmla="*/ 1 h 14"/>
                <a:gd name="T10" fmla="*/ 233 w 283"/>
                <a:gd name="T11" fmla="*/ 0 h 14"/>
                <a:gd name="T12" fmla="*/ 215 w 283"/>
                <a:gd name="T13" fmla="*/ 0 h 14"/>
                <a:gd name="T14" fmla="*/ 194 w 283"/>
                <a:gd name="T15" fmla="*/ 0 h 14"/>
                <a:gd name="T16" fmla="*/ 172 w 283"/>
                <a:gd name="T17" fmla="*/ 0 h 14"/>
                <a:gd name="T18" fmla="*/ 150 w 283"/>
                <a:gd name="T19" fmla="*/ 0 h 14"/>
                <a:gd name="T20" fmla="*/ 128 w 283"/>
                <a:gd name="T21" fmla="*/ 0 h 14"/>
                <a:gd name="T22" fmla="*/ 105 w 283"/>
                <a:gd name="T23" fmla="*/ 1 h 14"/>
                <a:gd name="T24" fmla="*/ 83 w 283"/>
                <a:gd name="T25" fmla="*/ 1 h 14"/>
                <a:gd name="T26" fmla="*/ 61 w 283"/>
                <a:gd name="T27" fmla="*/ 1 h 14"/>
                <a:gd name="T28" fmla="*/ 43 w 283"/>
                <a:gd name="T29" fmla="*/ 2 h 14"/>
                <a:gd name="T30" fmla="*/ 26 w 283"/>
                <a:gd name="T31" fmla="*/ 2 h 14"/>
                <a:gd name="T32" fmla="*/ 12 w 283"/>
                <a:gd name="T33" fmla="*/ 2 h 14"/>
                <a:gd name="T34" fmla="*/ 0 w 283"/>
                <a:gd name="T35" fmla="*/ 4 h 14"/>
                <a:gd name="T36" fmla="*/ 0 w 283"/>
                <a:gd name="T37" fmla="*/ 14 h 14"/>
                <a:gd name="T38" fmla="*/ 12 w 283"/>
                <a:gd name="T39" fmla="*/ 14 h 14"/>
                <a:gd name="T40" fmla="*/ 26 w 283"/>
                <a:gd name="T41" fmla="*/ 14 h 14"/>
                <a:gd name="T42" fmla="*/ 43 w 283"/>
                <a:gd name="T43" fmla="*/ 14 h 14"/>
                <a:gd name="T44" fmla="*/ 61 w 283"/>
                <a:gd name="T45" fmla="*/ 12 h 14"/>
                <a:gd name="T46" fmla="*/ 83 w 283"/>
                <a:gd name="T47" fmla="*/ 12 h 14"/>
                <a:gd name="T48" fmla="*/ 105 w 283"/>
                <a:gd name="T49" fmla="*/ 12 h 14"/>
                <a:gd name="T50" fmla="*/ 128 w 283"/>
                <a:gd name="T51" fmla="*/ 11 h 14"/>
                <a:gd name="T52" fmla="*/ 150 w 283"/>
                <a:gd name="T53" fmla="*/ 11 h 14"/>
                <a:gd name="T54" fmla="*/ 172 w 283"/>
                <a:gd name="T55" fmla="*/ 11 h 14"/>
                <a:gd name="T56" fmla="*/ 194 w 283"/>
                <a:gd name="T57" fmla="*/ 11 h 14"/>
                <a:gd name="T58" fmla="*/ 215 w 283"/>
                <a:gd name="T59" fmla="*/ 11 h 14"/>
                <a:gd name="T60" fmla="*/ 233 w 283"/>
                <a:gd name="T61" fmla="*/ 11 h 14"/>
                <a:gd name="T62" fmla="*/ 249 w 283"/>
                <a:gd name="T63" fmla="*/ 12 h 14"/>
                <a:gd name="T64" fmla="*/ 263 w 283"/>
                <a:gd name="T65" fmla="*/ 12 h 14"/>
                <a:gd name="T66" fmla="*/ 273 w 283"/>
                <a:gd name="T67" fmla="*/ 11 h 14"/>
                <a:gd name="T68" fmla="*/ 279 w 283"/>
                <a:gd name="T69" fmla="*/ 12 h 14"/>
                <a:gd name="T70" fmla="*/ 283 w 283"/>
                <a:gd name="T71" fmla="*/ 7 h 14"/>
                <a:gd name="T72" fmla="*/ 279 w 283"/>
                <a:gd name="T73" fmla="*/ 12 h 14"/>
                <a:gd name="T74" fmla="*/ 282 w 283"/>
                <a:gd name="T75" fmla="*/ 11 h 14"/>
                <a:gd name="T76" fmla="*/ 283 w 283"/>
                <a:gd name="T77" fmla="*/ 8 h 14"/>
                <a:gd name="T78" fmla="*/ 282 w 283"/>
                <a:gd name="T79" fmla="*/ 4 h 14"/>
                <a:gd name="T80" fmla="*/ 279 w 283"/>
                <a:gd name="T81" fmla="*/ 3 h 14"/>
                <a:gd name="T82" fmla="*/ 274 w 283"/>
                <a:gd name="T83"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3" h="14">
                  <a:moveTo>
                    <a:pt x="274" y="9"/>
                  </a:moveTo>
                  <a:lnTo>
                    <a:pt x="279" y="3"/>
                  </a:lnTo>
                  <a:lnTo>
                    <a:pt x="273" y="2"/>
                  </a:lnTo>
                  <a:lnTo>
                    <a:pt x="263" y="1"/>
                  </a:lnTo>
                  <a:lnTo>
                    <a:pt x="249" y="1"/>
                  </a:lnTo>
                  <a:lnTo>
                    <a:pt x="233" y="0"/>
                  </a:lnTo>
                  <a:lnTo>
                    <a:pt x="215" y="0"/>
                  </a:lnTo>
                  <a:lnTo>
                    <a:pt x="194" y="0"/>
                  </a:lnTo>
                  <a:lnTo>
                    <a:pt x="172" y="0"/>
                  </a:lnTo>
                  <a:lnTo>
                    <a:pt x="150" y="0"/>
                  </a:lnTo>
                  <a:lnTo>
                    <a:pt x="128" y="0"/>
                  </a:lnTo>
                  <a:lnTo>
                    <a:pt x="105" y="1"/>
                  </a:lnTo>
                  <a:lnTo>
                    <a:pt x="83" y="1"/>
                  </a:lnTo>
                  <a:lnTo>
                    <a:pt x="61" y="1"/>
                  </a:lnTo>
                  <a:lnTo>
                    <a:pt x="43" y="2"/>
                  </a:lnTo>
                  <a:lnTo>
                    <a:pt x="26" y="2"/>
                  </a:lnTo>
                  <a:lnTo>
                    <a:pt x="12" y="2"/>
                  </a:lnTo>
                  <a:lnTo>
                    <a:pt x="0" y="4"/>
                  </a:lnTo>
                  <a:lnTo>
                    <a:pt x="0" y="14"/>
                  </a:lnTo>
                  <a:lnTo>
                    <a:pt x="12" y="14"/>
                  </a:lnTo>
                  <a:lnTo>
                    <a:pt x="26" y="14"/>
                  </a:lnTo>
                  <a:lnTo>
                    <a:pt x="43" y="14"/>
                  </a:lnTo>
                  <a:lnTo>
                    <a:pt x="61" y="12"/>
                  </a:lnTo>
                  <a:lnTo>
                    <a:pt x="83" y="12"/>
                  </a:lnTo>
                  <a:lnTo>
                    <a:pt x="105" y="12"/>
                  </a:lnTo>
                  <a:lnTo>
                    <a:pt x="128" y="11"/>
                  </a:lnTo>
                  <a:lnTo>
                    <a:pt x="150" y="11"/>
                  </a:lnTo>
                  <a:lnTo>
                    <a:pt x="172" y="11"/>
                  </a:lnTo>
                  <a:lnTo>
                    <a:pt x="194" y="11"/>
                  </a:lnTo>
                  <a:lnTo>
                    <a:pt x="215" y="11"/>
                  </a:lnTo>
                  <a:lnTo>
                    <a:pt x="233" y="11"/>
                  </a:lnTo>
                  <a:lnTo>
                    <a:pt x="249" y="12"/>
                  </a:lnTo>
                  <a:lnTo>
                    <a:pt x="263" y="12"/>
                  </a:lnTo>
                  <a:lnTo>
                    <a:pt x="273" y="11"/>
                  </a:lnTo>
                  <a:lnTo>
                    <a:pt x="279" y="12"/>
                  </a:lnTo>
                  <a:lnTo>
                    <a:pt x="283" y="7"/>
                  </a:lnTo>
                  <a:lnTo>
                    <a:pt x="279" y="12"/>
                  </a:lnTo>
                  <a:lnTo>
                    <a:pt x="282" y="11"/>
                  </a:lnTo>
                  <a:lnTo>
                    <a:pt x="283" y="8"/>
                  </a:lnTo>
                  <a:lnTo>
                    <a:pt x="282" y="4"/>
                  </a:lnTo>
                  <a:lnTo>
                    <a:pt x="279" y="3"/>
                  </a:lnTo>
                  <a:lnTo>
                    <a:pt x="274"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19" name="Freeform 551"/>
            <p:cNvSpPr>
              <a:spLocks/>
            </p:cNvSpPr>
            <p:nvPr/>
          </p:nvSpPr>
          <p:spPr bwMode="auto">
            <a:xfrm>
              <a:off x="2726" y="3917"/>
              <a:ext cx="8" cy="7"/>
            </a:xfrm>
            <a:custGeom>
              <a:avLst/>
              <a:gdLst>
                <a:gd name="T0" fmla="*/ 5 w 23"/>
                <a:gd name="T1" fmla="*/ 0 h 22"/>
                <a:gd name="T2" fmla="*/ 4 w 23"/>
                <a:gd name="T3" fmla="*/ 9 h 22"/>
                <a:gd name="T4" fmla="*/ 9 w 23"/>
                <a:gd name="T5" fmla="*/ 13 h 22"/>
                <a:gd name="T6" fmla="*/ 11 w 23"/>
                <a:gd name="T7" fmla="*/ 14 h 22"/>
                <a:gd name="T8" fmla="*/ 13 w 23"/>
                <a:gd name="T9" fmla="*/ 17 h 22"/>
                <a:gd name="T10" fmla="*/ 14 w 23"/>
                <a:gd name="T11" fmla="*/ 22 h 22"/>
                <a:gd name="T12" fmla="*/ 23 w 23"/>
                <a:gd name="T13" fmla="*/ 20 h 22"/>
                <a:gd name="T14" fmla="*/ 22 w 23"/>
                <a:gd name="T15" fmla="*/ 15 h 22"/>
                <a:gd name="T16" fmla="*/ 20 w 23"/>
                <a:gd name="T17" fmla="*/ 9 h 22"/>
                <a:gd name="T18" fmla="*/ 14 w 23"/>
                <a:gd name="T19" fmla="*/ 4 h 22"/>
                <a:gd name="T20" fmla="*/ 6 w 23"/>
                <a:gd name="T21" fmla="*/ 0 h 22"/>
                <a:gd name="T22" fmla="*/ 5 w 23"/>
                <a:gd name="T23" fmla="*/ 9 h 22"/>
                <a:gd name="T24" fmla="*/ 6 w 23"/>
                <a:gd name="T25" fmla="*/ 0 h 22"/>
                <a:gd name="T26" fmla="*/ 3 w 23"/>
                <a:gd name="T27" fmla="*/ 1 h 22"/>
                <a:gd name="T28" fmla="*/ 0 w 23"/>
                <a:gd name="T29" fmla="*/ 4 h 22"/>
                <a:gd name="T30" fmla="*/ 1 w 23"/>
                <a:gd name="T31" fmla="*/ 7 h 22"/>
                <a:gd name="T32" fmla="*/ 4 w 23"/>
                <a:gd name="T33" fmla="*/ 9 h 22"/>
                <a:gd name="T34" fmla="*/ 5 w 23"/>
                <a:gd name="T3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22">
                  <a:moveTo>
                    <a:pt x="5" y="0"/>
                  </a:moveTo>
                  <a:lnTo>
                    <a:pt x="4" y="9"/>
                  </a:lnTo>
                  <a:lnTo>
                    <a:pt x="9" y="13"/>
                  </a:lnTo>
                  <a:lnTo>
                    <a:pt x="11" y="14"/>
                  </a:lnTo>
                  <a:lnTo>
                    <a:pt x="13" y="17"/>
                  </a:lnTo>
                  <a:lnTo>
                    <a:pt x="14" y="22"/>
                  </a:lnTo>
                  <a:lnTo>
                    <a:pt x="23" y="20"/>
                  </a:lnTo>
                  <a:lnTo>
                    <a:pt x="22" y="15"/>
                  </a:lnTo>
                  <a:lnTo>
                    <a:pt x="20" y="9"/>
                  </a:lnTo>
                  <a:lnTo>
                    <a:pt x="14" y="4"/>
                  </a:lnTo>
                  <a:lnTo>
                    <a:pt x="6" y="0"/>
                  </a:lnTo>
                  <a:lnTo>
                    <a:pt x="5" y="9"/>
                  </a:lnTo>
                  <a:lnTo>
                    <a:pt x="6" y="0"/>
                  </a:lnTo>
                  <a:lnTo>
                    <a:pt x="3" y="1"/>
                  </a:lnTo>
                  <a:lnTo>
                    <a:pt x="0" y="4"/>
                  </a:lnTo>
                  <a:lnTo>
                    <a:pt x="1" y="7"/>
                  </a:lnTo>
                  <a:lnTo>
                    <a:pt x="4" y="9"/>
                  </a:lnTo>
                  <a:lnTo>
                    <a:pt x="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20" name="Freeform 552"/>
            <p:cNvSpPr>
              <a:spLocks/>
            </p:cNvSpPr>
            <p:nvPr/>
          </p:nvSpPr>
          <p:spPr bwMode="auto">
            <a:xfrm>
              <a:off x="2728" y="3913"/>
              <a:ext cx="68" cy="7"/>
            </a:xfrm>
            <a:custGeom>
              <a:avLst/>
              <a:gdLst>
                <a:gd name="T0" fmla="*/ 205 w 205"/>
                <a:gd name="T1" fmla="*/ 3 h 20"/>
                <a:gd name="T2" fmla="*/ 205 w 205"/>
                <a:gd name="T3" fmla="*/ 3 h 20"/>
                <a:gd name="T4" fmla="*/ 198 w 205"/>
                <a:gd name="T5" fmla="*/ 2 h 20"/>
                <a:gd name="T6" fmla="*/ 189 w 205"/>
                <a:gd name="T7" fmla="*/ 1 h 20"/>
                <a:gd name="T8" fmla="*/ 177 w 205"/>
                <a:gd name="T9" fmla="*/ 0 h 20"/>
                <a:gd name="T10" fmla="*/ 166 w 205"/>
                <a:gd name="T11" fmla="*/ 0 h 20"/>
                <a:gd name="T12" fmla="*/ 152 w 205"/>
                <a:gd name="T13" fmla="*/ 0 h 20"/>
                <a:gd name="T14" fmla="*/ 138 w 205"/>
                <a:gd name="T15" fmla="*/ 0 h 20"/>
                <a:gd name="T16" fmla="*/ 124 w 205"/>
                <a:gd name="T17" fmla="*/ 1 h 20"/>
                <a:gd name="T18" fmla="*/ 109 w 205"/>
                <a:gd name="T19" fmla="*/ 1 h 20"/>
                <a:gd name="T20" fmla="*/ 93 w 205"/>
                <a:gd name="T21" fmla="*/ 3 h 20"/>
                <a:gd name="T22" fmla="*/ 78 w 205"/>
                <a:gd name="T23" fmla="*/ 4 h 20"/>
                <a:gd name="T24" fmla="*/ 63 w 205"/>
                <a:gd name="T25" fmla="*/ 6 h 20"/>
                <a:gd name="T26" fmla="*/ 48 w 205"/>
                <a:gd name="T27" fmla="*/ 7 h 20"/>
                <a:gd name="T28" fmla="*/ 34 w 205"/>
                <a:gd name="T29" fmla="*/ 8 h 20"/>
                <a:gd name="T30" fmla="*/ 22 w 205"/>
                <a:gd name="T31" fmla="*/ 9 h 20"/>
                <a:gd name="T32" fmla="*/ 10 w 205"/>
                <a:gd name="T33" fmla="*/ 10 h 20"/>
                <a:gd name="T34" fmla="*/ 0 w 205"/>
                <a:gd name="T35" fmla="*/ 11 h 20"/>
                <a:gd name="T36" fmla="*/ 0 w 205"/>
                <a:gd name="T37" fmla="*/ 20 h 20"/>
                <a:gd name="T38" fmla="*/ 10 w 205"/>
                <a:gd name="T39" fmla="*/ 19 h 20"/>
                <a:gd name="T40" fmla="*/ 22 w 205"/>
                <a:gd name="T41" fmla="*/ 18 h 20"/>
                <a:gd name="T42" fmla="*/ 34 w 205"/>
                <a:gd name="T43" fmla="*/ 17 h 20"/>
                <a:gd name="T44" fmla="*/ 48 w 205"/>
                <a:gd name="T45" fmla="*/ 16 h 20"/>
                <a:gd name="T46" fmla="*/ 63 w 205"/>
                <a:gd name="T47" fmla="*/ 15 h 20"/>
                <a:gd name="T48" fmla="*/ 78 w 205"/>
                <a:gd name="T49" fmla="*/ 14 h 20"/>
                <a:gd name="T50" fmla="*/ 93 w 205"/>
                <a:gd name="T51" fmla="*/ 12 h 20"/>
                <a:gd name="T52" fmla="*/ 109 w 205"/>
                <a:gd name="T53" fmla="*/ 12 h 20"/>
                <a:gd name="T54" fmla="*/ 124 w 205"/>
                <a:gd name="T55" fmla="*/ 12 h 20"/>
                <a:gd name="T56" fmla="*/ 138 w 205"/>
                <a:gd name="T57" fmla="*/ 11 h 20"/>
                <a:gd name="T58" fmla="*/ 152 w 205"/>
                <a:gd name="T59" fmla="*/ 11 h 20"/>
                <a:gd name="T60" fmla="*/ 166 w 205"/>
                <a:gd name="T61" fmla="*/ 11 h 20"/>
                <a:gd name="T62" fmla="*/ 177 w 205"/>
                <a:gd name="T63" fmla="*/ 11 h 20"/>
                <a:gd name="T64" fmla="*/ 189 w 205"/>
                <a:gd name="T65" fmla="*/ 12 h 20"/>
                <a:gd name="T66" fmla="*/ 198 w 205"/>
                <a:gd name="T67" fmla="*/ 11 h 20"/>
                <a:gd name="T68" fmla="*/ 205 w 205"/>
                <a:gd name="T69" fmla="*/ 12 h 20"/>
                <a:gd name="T70" fmla="*/ 205 w 205"/>
                <a:gd name="T71" fmla="*/ 12 h 20"/>
                <a:gd name="T72" fmla="*/ 205 w 205"/>
                <a:gd name="T73"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5" h="20">
                  <a:moveTo>
                    <a:pt x="205" y="3"/>
                  </a:moveTo>
                  <a:lnTo>
                    <a:pt x="205" y="3"/>
                  </a:lnTo>
                  <a:lnTo>
                    <a:pt x="198" y="2"/>
                  </a:lnTo>
                  <a:lnTo>
                    <a:pt x="189" y="1"/>
                  </a:lnTo>
                  <a:lnTo>
                    <a:pt x="177" y="0"/>
                  </a:lnTo>
                  <a:lnTo>
                    <a:pt x="166" y="0"/>
                  </a:lnTo>
                  <a:lnTo>
                    <a:pt x="152" y="0"/>
                  </a:lnTo>
                  <a:lnTo>
                    <a:pt x="138" y="0"/>
                  </a:lnTo>
                  <a:lnTo>
                    <a:pt x="124" y="1"/>
                  </a:lnTo>
                  <a:lnTo>
                    <a:pt x="109" y="1"/>
                  </a:lnTo>
                  <a:lnTo>
                    <a:pt x="93" y="3"/>
                  </a:lnTo>
                  <a:lnTo>
                    <a:pt x="78" y="4"/>
                  </a:lnTo>
                  <a:lnTo>
                    <a:pt x="63" y="6"/>
                  </a:lnTo>
                  <a:lnTo>
                    <a:pt x="48" y="7"/>
                  </a:lnTo>
                  <a:lnTo>
                    <a:pt x="34" y="8"/>
                  </a:lnTo>
                  <a:lnTo>
                    <a:pt x="22" y="9"/>
                  </a:lnTo>
                  <a:lnTo>
                    <a:pt x="10" y="10"/>
                  </a:lnTo>
                  <a:lnTo>
                    <a:pt x="0" y="11"/>
                  </a:lnTo>
                  <a:lnTo>
                    <a:pt x="0" y="20"/>
                  </a:lnTo>
                  <a:lnTo>
                    <a:pt x="10" y="19"/>
                  </a:lnTo>
                  <a:lnTo>
                    <a:pt x="22" y="18"/>
                  </a:lnTo>
                  <a:lnTo>
                    <a:pt x="34" y="17"/>
                  </a:lnTo>
                  <a:lnTo>
                    <a:pt x="48" y="16"/>
                  </a:lnTo>
                  <a:lnTo>
                    <a:pt x="63" y="15"/>
                  </a:lnTo>
                  <a:lnTo>
                    <a:pt x="78" y="14"/>
                  </a:lnTo>
                  <a:lnTo>
                    <a:pt x="93" y="12"/>
                  </a:lnTo>
                  <a:lnTo>
                    <a:pt x="109" y="12"/>
                  </a:lnTo>
                  <a:lnTo>
                    <a:pt x="124" y="12"/>
                  </a:lnTo>
                  <a:lnTo>
                    <a:pt x="138" y="11"/>
                  </a:lnTo>
                  <a:lnTo>
                    <a:pt x="152" y="11"/>
                  </a:lnTo>
                  <a:lnTo>
                    <a:pt x="166" y="11"/>
                  </a:lnTo>
                  <a:lnTo>
                    <a:pt x="177" y="11"/>
                  </a:lnTo>
                  <a:lnTo>
                    <a:pt x="189" y="12"/>
                  </a:lnTo>
                  <a:lnTo>
                    <a:pt x="198" y="11"/>
                  </a:lnTo>
                  <a:lnTo>
                    <a:pt x="205" y="12"/>
                  </a:lnTo>
                  <a:lnTo>
                    <a:pt x="205" y="12"/>
                  </a:lnTo>
                  <a:lnTo>
                    <a:pt x="205"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21" name="Freeform 553"/>
            <p:cNvSpPr>
              <a:spLocks/>
            </p:cNvSpPr>
            <p:nvPr/>
          </p:nvSpPr>
          <p:spPr bwMode="auto">
            <a:xfrm>
              <a:off x="2796" y="3914"/>
              <a:ext cx="61" cy="4"/>
            </a:xfrm>
            <a:custGeom>
              <a:avLst/>
              <a:gdLst>
                <a:gd name="T0" fmla="*/ 181 w 181"/>
                <a:gd name="T1" fmla="*/ 0 h 13"/>
                <a:gd name="T2" fmla="*/ 181 w 181"/>
                <a:gd name="T3" fmla="*/ 0 h 13"/>
                <a:gd name="T4" fmla="*/ 167 w 181"/>
                <a:gd name="T5" fmla="*/ 0 h 13"/>
                <a:gd name="T6" fmla="*/ 146 w 181"/>
                <a:gd name="T7" fmla="*/ 0 h 13"/>
                <a:gd name="T8" fmla="*/ 121 w 181"/>
                <a:gd name="T9" fmla="*/ 1 h 13"/>
                <a:gd name="T10" fmla="*/ 94 w 181"/>
                <a:gd name="T11" fmla="*/ 1 h 13"/>
                <a:gd name="T12" fmla="*/ 65 w 181"/>
                <a:gd name="T13" fmla="*/ 1 h 13"/>
                <a:gd name="T14" fmla="*/ 39 w 181"/>
                <a:gd name="T15" fmla="*/ 1 h 13"/>
                <a:gd name="T16" fmla="*/ 17 w 181"/>
                <a:gd name="T17" fmla="*/ 1 h 13"/>
                <a:gd name="T18" fmla="*/ 0 w 181"/>
                <a:gd name="T19" fmla="*/ 0 h 13"/>
                <a:gd name="T20" fmla="*/ 0 w 181"/>
                <a:gd name="T21" fmla="*/ 9 h 13"/>
                <a:gd name="T22" fmla="*/ 17 w 181"/>
                <a:gd name="T23" fmla="*/ 11 h 13"/>
                <a:gd name="T24" fmla="*/ 39 w 181"/>
                <a:gd name="T25" fmla="*/ 13 h 13"/>
                <a:gd name="T26" fmla="*/ 65 w 181"/>
                <a:gd name="T27" fmla="*/ 13 h 13"/>
                <a:gd name="T28" fmla="*/ 94 w 181"/>
                <a:gd name="T29" fmla="*/ 13 h 13"/>
                <a:gd name="T30" fmla="*/ 121 w 181"/>
                <a:gd name="T31" fmla="*/ 13 h 13"/>
                <a:gd name="T32" fmla="*/ 146 w 181"/>
                <a:gd name="T33" fmla="*/ 12 h 13"/>
                <a:gd name="T34" fmla="*/ 167 w 181"/>
                <a:gd name="T35" fmla="*/ 12 h 13"/>
                <a:gd name="T36" fmla="*/ 181 w 181"/>
                <a:gd name="T37" fmla="*/ 9 h 13"/>
                <a:gd name="T38" fmla="*/ 181 w 181"/>
                <a:gd name="T39" fmla="*/ 9 h 13"/>
                <a:gd name="T40" fmla="*/ 181 w 181"/>
                <a:gd name="T4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1" h="13">
                  <a:moveTo>
                    <a:pt x="181" y="0"/>
                  </a:moveTo>
                  <a:lnTo>
                    <a:pt x="181" y="0"/>
                  </a:lnTo>
                  <a:lnTo>
                    <a:pt x="167" y="0"/>
                  </a:lnTo>
                  <a:lnTo>
                    <a:pt x="146" y="0"/>
                  </a:lnTo>
                  <a:lnTo>
                    <a:pt x="121" y="1"/>
                  </a:lnTo>
                  <a:lnTo>
                    <a:pt x="94" y="1"/>
                  </a:lnTo>
                  <a:lnTo>
                    <a:pt x="65" y="1"/>
                  </a:lnTo>
                  <a:lnTo>
                    <a:pt x="39" y="1"/>
                  </a:lnTo>
                  <a:lnTo>
                    <a:pt x="17" y="1"/>
                  </a:lnTo>
                  <a:lnTo>
                    <a:pt x="0" y="0"/>
                  </a:lnTo>
                  <a:lnTo>
                    <a:pt x="0" y="9"/>
                  </a:lnTo>
                  <a:lnTo>
                    <a:pt x="17" y="11"/>
                  </a:lnTo>
                  <a:lnTo>
                    <a:pt x="39" y="13"/>
                  </a:lnTo>
                  <a:lnTo>
                    <a:pt x="65" y="13"/>
                  </a:lnTo>
                  <a:lnTo>
                    <a:pt x="94" y="13"/>
                  </a:lnTo>
                  <a:lnTo>
                    <a:pt x="121" y="13"/>
                  </a:lnTo>
                  <a:lnTo>
                    <a:pt x="146" y="12"/>
                  </a:lnTo>
                  <a:lnTo>
                    <a:pt x="167" y="12"/>
                  </a:lnTo>
                  <a:lnTo>
                    <a:pt x="181" y="9"/>
                  </a:lnTo>
                  <a:lnTo>
                    <a:pt x="181" y="9"/>
                  </a:lnTo>
                  <a:lnTo>
                    <a:pt x="18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22" name="Freeform 554"/>
            <p:cNvSpPr>
              <a:spLocks/>
            </p:cNvSpPr>
            <p:nvPr/>
          </p:nvSpPr>
          <p:spPr bwMode="auto">
            <a:xfrm>
              <a:off x="2857" y="3910"/>
              <a:ext cx="42" cy="7"/>
            </a:xfrm>
            <a:custGeom>
              <a:avLst/>
              <a:gdLst>
                <a:gd name="T0" fmla="*/ 126 w 126"/>
                <a:gd name="T1" fmla="*/ 4 h 20"/>
                <a:gd name="T2" fmla="*/ 124 w 126"/>
                <a:gd name="T3" fmla="*/ 3 h 20"/>
                <a:gd name="T4" fmla="*/ 115 w 126"/>
                <a:gd name="T5" fmla="*/ 1 h 20"/>
                <a:gd name="T6" fmla="*/ 104 w 126"/>
                <a:gd name="T7" fmla="*/ 0 h 20"/>
                <a:gd name="T8" fmla="*/ 88 w 126"/>
                <a:gd name="T9" fmla="*/ 2 h 20"/>
                <a:gd name="T10" fmla="*/ 68 w 126"/>
                <a:gd name="T11" fmla="*/ 3 h 20"/>
                <a:gd name="T12" fmla="*/ 49 w 126"/>
                <a:gd name="T13" fmla="*/ 6 h 20"/>
                <a:gd name="T14" fmla="*/ 29 w 126"/>
                <a:gd name="T15" fmla="*/ 8 h 20"/>
                <a:gd name="T16" fmla="*/ 12 w 126"/>
                <a:gd name="T17" fmla="*/ 10 h 20"/>
                <a:gd name="T18" fmla="*/ 0 w 126"/>
                <a:gd name="T19" fmla="*/ 11 h 20"/>
                <a:gd name="T20" fmla="*/ 0 w 126"/>
                <a:gd name="T21" fmla="*/ 20 h 20"/>
                <a:gd name="T22" fmla="*/ 12 w 126"/>
                <a:gd name="T23" fmla="*/ 19 h 20"/>
                <a:gd name="T24" fmla="*/ 29 w 126"/>
                <a:gd name="T25" fmla="*/ 17 h 20"/>
                <a:gd name="T26" fmla="*/ 49 w 126"/>
                <a:gd name="T27" fmla="*/ 15 h 20"/>
                <a:gd name="T28" fmla="*/ 68 w 126"/>
                <a:gd name="T29" fmla="*/ 12 h 20"/>
                <a:gd name="T30" fmla="*/ 88 w 126"/>
                <a:gd name="T31" fmla="*/ 11 h 20"/>
                <a:gd name="T32" fmla="*/ 104 w 126"/>
                <a:gd name="T33" fmla="*/ 11 h 20"/>
                <a:gd name="T34" fmla="*/ 115 w 126"/>
                <a:gd name="T35" fmla="*/ 10 h 20"/>
                <a:gd name="T36" fmla="*/ 118 w 126"/>
                <a:gd name="T37" fmla="*/ 10 h 20"/>
                <a:gd name="T38" fmla="*/ 116 w 126"/>
                <a:gd name="T39" fmla="*/ 9 h 20"/>
                <a:gd name="T40" fmla="*/ 126 w 126"/>
                <a:gd name="T41"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6" h="20">
                  <a:moveTo>
                    <a:pt x="126" y="4"/>
                  </a:moveTo>
                  <a:lnTo>
                    <a:pt x="124" y="3"/>
                  </a:lnTo>
                  <a:lnTo>
                    <a:pt x="115" y="1"/>
                  </a:lnTo>
                  <a:lnTo>
                    <a:pt x="104" y="0"/>
                  </a:lnTo>
                  <a:lnTo>
                    <a:pt x="88" y="2"/>
                  </a:lnTo>
                  <a:lnTo>
                    <a:pt x="68" y="3"/>
                  </a:lnTo>
                  <a:lnTo>
                    <a:pt x="49" y="6"/>
                  </a:lnTo>
                  <a:lnTo>
                    <a:pt x="29" y="8"/>
                  </a:lnTo>
                  <a:lnTo>
                    <a:pt x="12" y="10"/>
                  </a:lnTo>
                  <a:lnTo>
                    <a:pt x="0" y="11"/>
                  </a:lnTo>
                  <a:lnTo>
                    <a:pt x="0" y="20"/>
                  </a:lnTo>
                  <a:lnTo>
                    <a:pt x="12" y="19"/>
                  </a:lnTo>
                  <a:lnTo>
                    <a:pt x="29" y="17"/>
                  </a:lnTo>
                  <a:lnTo>
                    <a:pt x="49" y="15"/>
                  </a:lnTo>
                  <a:lnTo>
                    <a:pt x="68" y="12"/>
                  </a:lnTo>
                  <a:lnTo>
                    <a:pt x="88" y="11"/>
                  </a:lnTo>
                  <a:lnTo>
                    <a:pt x="104" y="11"/>
                  </a:lnTo>
                  <a:lnTo>
                    <a:pt x="115" y="10"/>
                  </a:lnTo>
                  <a:lnTo>
                    <a:pt x="118" y="10"/>
                  </a:lnTo>
                  <a:lnTo>
                    <a:pt x="116" y="9"/>
                  </a:lnTo>
                  <a:lnTo>
                    <a:pt x="126"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23" name="Freeform 555"/>
            <p:cNvSpPr>
              <a:spLocks/>
            </p:cNvSpPr>
            <p:nvPr/>
          </p:nvSpPr>
          <p:spPr bwMode="auto">
            <a:xfrm>
              <a:off x="2887" y="3912"/>
              <a:ext cx="12" cy="12"/>
            </a:xfrm>
            <a:custGeom>
              <a:avLst/>
              <a:gdLst>
                <a:gd name="T0" fmla="*/ 5 w 34"/>
                <a:gd name="T1" fmla="*/ 28 h 37"/>
                <a:gd name="T2" fmla="*/ 8 w 34"/>
                <a:gd name="T3" fmla="*/ 36 h 37"/>
                <a:gd name="T4" fmla="*/ 16 w 34"/>
                <a:gd name="T5" fmla="*/ 29 h 37"/>
                <a:gd name="T6" fmla="*/ 26 w 34"/>
                <a:gd name="T7" fmla="*/ 21 h 37"/>
                <a:gd name="T8" fmla="*/ 34 w 34"/>
                <a:gd name="T9" fmla="*/ 12 h 37"/>
                <a:gd name="T10" fmla="*/ 34 w 34"/>
                <a:gd name="T11" fmla="*/ 0 h 37"/>
                <a:gd name="T12" fmla="*/ 24 w 34"/>
                <a:gd name="T13" fmla="*/ 5 h 37"/>
                <a:gd name="T14" fmla="*/ 24 w 34"/>
                <a:gd name="T15" fmla="*/ 7 h 37"/>
                <a:gd name="T16" fmla="*/ 19 w 34"/>
                <a:gd name="T17" fmla="*/ 14 h 37"/>
                <a:gd name="T18" fmla="*/ 9 w 34"/>
                <a:gd name="T19" fmla="*/ 22 h 37"/>
                <a:gd name="T20" fmla="*/ 1 w 34"/>
                <a:gd name="T21" fmla="*/ 29 h 37"/>
                <a:gd name="T22" fmla="*/ 5 w 34"/>
                <a:gd name="T23" fmla="*/ 37 h 37"/>
                <a:gd name="T24" fmla="*/ 1 w 34"/>
                <a:gd name="T25" fmla="*/ 29 h 37"/>
                <a:gd name="T26" fmla="*/ 0 w 34"/>
                <a:gd name="T27" fmla="*/ 32 h 37"/>
                <a:gd name="T28" fmla="*/ 1 w 34"/>
                <a:gd name="T29" fmla="*/ 36 h 37"/>
                <a:gd name="T30" fmla="*/ 5 w 34"/>
                <a:gd name="T31" fmla="*/ 37 h 37"/>
                <a:gd name="T32" fmla="*/ 8 w 34"/>
                <a:gd name="T33" fmla="*/ 36 h 37"/>
                <a:gd name="T34" fmla="*/ 5 w 34"/>
                <a:gd name="T35" fmla="*/ 2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 h="37">
                  <a:moveTo>
                    <a:pt x="5" y="28"/>
                  </a:moveTo>
                  <a:lnTo>
                    <a:pt x="8" y="36"/>
                  </a:lnTo>
                  <a:lnTo>
                    <a:pt x="16" y="29"/>
                  </a:lnTo>
                  <a:lnTo>
                    <a:pt x="26" y="21"/>
                  </a:lnTo>
                  <a:lnTo>
                    <a:pt x="34" y="12"/>
                  </a:lnTo>
                  <a:lnTo>
                    <a:pt x="34" y="0"/>
                  </a:lnTo>
                  <a:lnTo>
                    <a:pt x="24" y="5"/>
                  </a:lnTo>
                  <a:lnTo>
                    <a:pt x="24" y="7"/>
                  </a:lnTo>
                  <a:lnTo>
                    <a:pt x="19" y="14"/>
                  </a:lnTo>
                  <a:lnTo>
                    <a:pt x="9" y="22"/>
                  </a:lnTo>
                  <a:lnTo>
                    <a:pt x="1" y="29"/>
                  </a:lnTo>
                  <a:lnTo>
                    <a:pt x="5" y="37"/>
                  </a:lnTo>
                  <a:lnTo>
                    <a:pt x="1" y="29"/>
                  </a:lnTo>
                  <a:lnTo>
                    <a:pt x="0" y="32"/>
                  </a:lnTo>
                  <a:lnTo>
                    <a:pt x="1" y="36"/>
                  </a:lnTo>
                  <a:lnTo>
                    <a:pt x="5" y="37"/>
                  </a:lnTo>
                  <a:lnTo>
                    <a:pt x="8" y="36"/>
                  </a:lnTo>
                  <a:lnTo>
                    <a:pt x="5" y="2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24" name="Freeform 556"/>
            <p:cNvSpPr>
              <a:spLocks/>
            </p:cNvSpPr>
            <p:nvPr/>
          </p:nvSpPr>
          <p:spPr bwMode="auto">
            <a:xfrm>
              <a:off x="2889" y="3919"/>
              <a:ext cx="132" cy="5"/>
            </a:xfrm>
            <a:custGeom>
              <a:avLst/>
              <a:gdLst>
                <a:gd name="T0" fmla="*/ 397 w 397"/>
                <a:gd name="T1" fmla="*/ 3 h 14"/>
                <a:gd name="T2" fmla="*/ 397 w 397"/>
                <a:gd name="T3" fmla="*/ 3 h 14"/>
                <a:gd name="T4" fmla="*/ 388 w 397"/>
                <a:gd name="T5" fmla="*/ 1 h 14"/>
                <a:gd name="T6" fmla="*/ 373 w 397"/>
                <a:gd name="T7" fmla="*/ 1 h 14"/>
                <a:gd name="T8" fmla="*/ 352 w 397"/>
                <a:gd name="T9" fmla="*/ 1 h 14"/>
                <a:gd name="T10" fmla="*/ 328 w 397"/>
                <a:gd name="T11" fmla="*/ 1 h 14"/>
                <a:gd name="T12" fmla="*/ 301 w 397"/>
                <a:gd name="T13" fmla="*/ 1 h 14"/>
                <a:gd name="T14" fmla="*/ 271 w 397"/>
                <a:gd name="T15" fmla="*/ 1 h 14"/>
                <a:gd name="T16" fmla="*/ 239 w 397"/>
                <a:gd name="T17" fmla="*/ 1 h 14"/>
                <a:gd name="T18" fmla="*/ 207 w 397"/>
                <a:gd name="T19" fmla="*/ 0 h 14"/>
                <a:gd name="T20" fmla="*/ 174 w 397"/>
                <a:gd name="T21" fmla="*/ 0 h 14"/>
                <a:gd name="T22" fmla="*/ 141 w 397"/>
                <a:gd name="T23" fmla="*/ 0 h 14"/>
                <a:gd name="T24" fmla="*/ 110 w 397"/>
                <a:gd name="T25" fmla="*/ 0 h 14"/>
                <a:gd name="T26" fmla="*/ 80 w 397"/>
                <a:gd name="T27" fmla="*/ 0 h 14"/>
                <a:gd name="T28" fmla="*/ 54 w 397"/>
                <a:gd name="T29" fmla="*/ 1 h 14"/>
                <a:gd name="T30" fmla="*/ 32 w 397"/>
                <a:gd name="T31" fmla="*/ 1 h 14"/>
                <a:gd name="T32" fmla="*/ 13 w 397"/>
                <a:gd name="T33" fmla="*/ 4 h 14"/>
                <a:gd name="T34" fmla="*/ 0 w 397"/>
                <a:gd name="T35" fmla="*/ 5 h 14"/>
                <a:gd name="T36" fmla="*/ 0 w 397"/>
                <a:gd name="T37" fmla="*/ 14 h 14"/>
                <a:gd name="T38" fmla="*/ 13 w 397"/>
                <a:gd name="T39" fmla="*/ 13 h 14"/>
                <a:gd name="T40" fmla="*/ 32 w 397"/>
                <a:gd name="T41" fmla="*/ 13 h 14"/>
                <a:gd name="T42" fmla="*/ 54 w 397"/>
                <a:gd name="T43" fmla="*/ 13 h 14"/>
                <a:gd name="T44" fmla="*/ 80 w 397"/>
                <a:gd name="T45" fmla="*/ 12 h 14"/>
                <a:gd name="T46" fmla="*/ 110 w 397"/>
                <a:gd name="T47" fmla="*/ 12 h 14"/>
                <a:gd name="T48" fmla="*/ 141 w 397"/>
                <a:gd name="T49" fmla="*/ 12 h 14"/>
                <a:gd name="T50" fmla="*/ 174 w 397"/>
                <a:gd name="T51" fmla="*/ 12 h 14"/>
                <a:gd name="T52" fmla="*/ 207 w 397"/>
                <a:gd name="T53" fmla="*/ 12 h 14"/>
                <a:gd name="T54" fmla="*/ 239 w 397"/>
                <a:gd name="T55" fmla="*/ 13 h 14"/>
                <a:gd name="T56" fmla="*/ 271 w 397"/>
                <a:gd name="T57" fmla="*/ 13 h 14"/>
                <a:gd name="T58" fmla="*/ 301 w 397"/>
                <a:gd name="T59" fmla="*/ 13 h 14"/>
                <a:gd name="T60" fmla="*/ 328 w 397"/>
                <a:gd name="T61" fmla="*/ 13 h 14"/>
                <a:gd name="T62" fmla="*/ 352 w 397"/>
                <a:gd name="T63" fmla="*/ 13 h 14"/>
                <a:gd name="T64" fmla="*/ 373 w 397"/>
                <a:gd name="T65" fmla="*/ 13 h 14"/>
                <a:gd name="T66" fmla="*/ 388 w 397"/>
                <a:gd name="T67" fmla="*/ 13 h 14"/>
                <a:gd name="T68" fmla="*/ 397 w 397"/>
                <a:gd name="T69" fmla="*/ 12 h 14"/>
                <a:gd name="T70" fmla="*/ 397 w 397"/>
                <a:gd name="T71" fmla="*/ 12 h 14"/>
                <a:gd name="T72" fmla="*/ 397 w 397"/>
                <a:gd name="T73"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97" h="14">
                  <a:moveTo>
                    <a:pt x="397" y="3"/>
                  </a:moveTo>
                  <a:lnTo>
                    <a:pt x="397" y="3"/>
                  </a:lnTo>
                  <a:lnTo>
                    <a:pt x="388" y="1"/>
                  </a:lnTo>
                  <a:lnTo>
                    <a:pt x="373" y="1"/>
                  </a:lnTo>
                  <a:lnTo>
                    <a:pt x="352" y="1"/>
                  </a:lnTo>
                  <a:lnTo>
                    <a:pt x="328" y="1"/>
                  </a:lnTo>
                  <a:lnTo>
                    <a:pt x="301" y="1"/>
                  </a:lnTo>
                  <a:lnTo>
                    <a:pt x="271" y="1"/>
                  </a:lnTo>
                  <a:lnTo>
                    <a:pt x="239" y="1"/>
                  </a:lnTo>
                  <a:lnTo>
                    <a:pt x="207" y="0"/>
                  </a:lnTo>
                  <a:lnTo>
                    <a:pt x="174" y="0"/>
                  </a:lnTo>
                  <a:lnTo>
                    <a:pt x="141" y="0"/>
                  </a:lnTo>
                  <a:lnTo>
                    <a:pt x="110" y="0"/>
                  </a:lnTo>
                  <a:lnTo>
                    <a:pt x="80" y="0"/>
                  </a:lnTo>
                  <a:lnTo>
                    <a:pt x="54" y="1"/>
                  </a:lnTo>
                  <a:lnTo>
                    <a:pt x="32" y="1"/>
                  </a:lnTo>
                  <a:lnTo>
                    <a:pt x="13" y="4"/>
                  </a:lnTo>
                  <a:lnTo>
                    <a:pt x="0" y="5"/>
                  </a:lnTo>
                  <a:lnTo>
                    <a:pt x="0" y="14"/>
                  </a:lnTo>
                  <a:lnTo>
                    <a:pt x="13" y="13"/>
                  </a:lnTo>
                  <a:lnTo>
                    <a:pt x="32" y="13"/>
                  </a:lnTo>
                  <a:lnTo>
                    <a:pt x="54" y="13"/>
                  </a:lnTo>
                  <a:lnTo>
                    <a:pt x="80" y="12"/>
                  </a:lnTo>
                  <a:lnTo>
                    <a:pt x="110" y="12"/>
                  </a:lnTo>
                  <a:lnTo>
                    <a:pt x="141" y="12"/>
                  </a:lnTo>
                  <a:lnTo>
                    <a:pt x="174" y="12"/>
                  </a:lnTo>
                  <a:lnTo>
                    <a:pt x="207" y="12"/>
                  </a:lnTo>
                  <a:lnTo>
                    <a:pt x="239" y="13"/>
                  </a:lnTo>
                  <a:lnTo>
                    <a:pt x="271" y="13"/>
                  </a:lnTo>
                  <a:lnTo>
                    <a:pt x="301" y="13"/>
                  </a:lnTo>
                  <a:lnTo>
                    <a:pt x="328" y="13"/>
                  </a:lnTo>
                  <a:lnTo>
                    <a:pt x="352" y="13"/>
                  </a:lnTo>
                  <a:lnTo>
                    <a:pt x="373" y="13"/>
                  </a:lnTo>
                  <a:lnTo>
                    <a:pt x="388" y="13"/>
                  </a:lnTo>
                  <a:lnTo>
                    <a:pt x="397" y="12"/>
                  </a:lnTo>
                  <a:lnTo>
                    <a:pt x="397" y="12"/>
                  </a:lnTo>
                  <a:lnTo>
                    <a:pt x="397"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25" name="Freeform 557"/>
            <p:cNvSpPr>
              <a:spLocks/>
            </p:cNvSpPr>
            <p:nvPr/>
          </p:nvSpPr>
          <p:spPr bwMode="auto">
            <a:xfrm>
              <a:off x="3021" y="3918"/>
              <a:ext cx="55" cy="5"/>
            </a:xfrm>
            <a:custGeom>
              <a:avLst/>
              <a:gdLst>
                <a:gd name="T0" fmla="*/ 165 w 165"/>
                <a:gd name="T1" fmla="*/ 1 h 15"/>
                <a:gd name="T2" fmla="*/ 164 w 165"/>
                <a:gd name="T3" fmla="*/ 1 h 15"/>
                <a:gd name="T4" fmla="*/ 156 w 165"/>
                <a:gd name="T5" fmla="*/ 0 h 15"/>
                <a:gd name="T6" fmla="*/ 139 w 165"/>
                <a:gd name="T7" fmla="*/ 0 h 15"/>
                <a:gd name="T8" fmla="*/ 117 w 165"/>
                <a:gd name="T9" fmla="*/ 1 h 15"/>
                <a:gd name="T10" fmla="*/ 91 w 165"/>
                <a:gd name="T11" fmla="*/ 1 h 15"/>
                <a:gd name="T12" fmla="*/ 63 w 165"/>
                <a:gd name="T13" fmla="*/ 3 h 15"/>
                <a:gd name="T14" fmla="*/ 38 w 165"/>
                <a:gd name="T15" fmla="*/ 3 h 15"/>
                <a:gd name="T16" fmla="*/ 16 w 165"/>
                <a:gd name="T17" fmla="*/ 3 h 15"/>
                <a:gd name="T18" fmla="*/ 0 w 165"/>
                <a:gd name="T19" fmla="*/ 6 h 15"/>
                <a:gd name="T20" fmla="*/ 0 w 165"/>
                <a:gd name="T21" fmla="*/ 15 h 15"/>
                <a:gd name="T22" fmla="*/ 16 w 165"/>
                <a:gd name="T23" fmla="*/ 15 h 15"/>
                <a:gd name="T24" fmla="*/ 38 w 165"/>
                <a:gd name="T25" fmla="*/ 15 h 15"/>
                <a:gd name="T26" fmla="*/ 63 w 165"/>
                <a:gd name="T27" fmla="*/ 12 h 15"/>
                <a:gd name="T28" fmla="*/ 91 w 165"/>
                <a:gd name="T29" fmla="*/ 12 h 15"/>
                <a:gd name="T30" fmla="*/ 117 w 165"/>
                <a:gd name="T31" fmla="*/ 12 h 15"/>
                <a:gd name="T32" fmla="*/ 139 w 165"/>
                <a:gd name="T33" fmla="*/ 11 h 15"/>
                <a:gd name="T34" fmla="*/ 156 w 165"/>
                <a:gd name="T35" fmla="*/ 11 h 15"/>
                <a:gd name="T36" fmla="*/ 164 w 165"/>
                <a:gd name="T37" fmla="*/ 10 h 15"/>
                <a:gd name="T38" fmla="*/ 163 w 165"/>
                <a:gd name="T39" fmla="*/ 10 h 15"/>
                <a:gd name="T40" fmla="*/ 165 w 165"/>
                <a:gd name="T41"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5" h="15">
                  <a:moveTo>
                    <a:pt x="165" y="1"/>
                  </a:moveTo>
                  <a:lnTo>
                    <a:pt x="164" y="1"/>
                  </a:lnTo>
                  <a:lnTo>
                    <a:pt x="156" y="0"/>
                  </a:lnTo>
                  <a:lnTo>
                    <a:pt x="139" y="0"/>
                  </a:lnTo>
                  <a:lnTo>
                    <a:pt x="117" y="1"/>
                  </a:lnTo>
                  <a:lnTo>
                    <a:pt x="91" y="1"/>
                  </a:lnTo>
                  <a:lnTo>
                    <a:pt x="63" y="3"/>
                  </a:lnTo>
                  <a:lnTo>
                    <a:pt x="38" y="3"/>
                  </a:lnTo>
                  <a:lnTo>
                    <a:pt x="16" y="3"/>
                  </a:lnTo>
                  <a:lnTo>
                    <a:pt x="0" y="6"/>
                  </a:lnTo>
                  <a:lnTo>
                    <a:pt x="0" y="15"/>
                  </a:lnTo>
                  <a:lnTo>
                    <a:pt x="16" y="15"/>
                  </a:lnTo>
                  <a:lnTo>
                    <a:pt x="38" y="15"/>
                  </a:lnTo>
                  <a:lnTo>
                    <a:pt x="63" y="12"/>
                  </a:lnTo>
                  <a:lnTo>
                    <a:pt x="91" y="12"/>
                  </a:lnTo>
                  <a:lnTo>
                    <a:pt x="117" y="12"/>
                  </a:lnTo>
                  <a:lnTo>
                    <a:pt x="139" y="11"/>
                  </a:lnTo>
                  <a:lnTo>
                    <a:pt x="156" y="11"/>
                  </a:lnTo>
                  <a:lnTo>
                    <a:pt x="164" y="10"/>
                  </a:lnTo>
                  <a:lnTo>
                    <a:pt x="163" y="10"/>
                  </a:lnTo>
                  <a:lnTo>
                    <a:pt x="165"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26" name="Freeform 558"/>
            <p:cNvSpPr>
              <a:spLocks/>
            </p:cNvSpPr>
            <p:nvPr/>
          </p:nvSpPr>
          <p:spPr bwMode="auto">
            <a:xfrm>
              <a:off x="3076" y="3919"/>
              <a:ext cx="37" cy="5"/>
            </a:xfrm>
            <a:custGeom>
              <a:avLst/>
              <a:gdLst>
                <a:gd name="T0" fmla="*/ 101 w 112"/>
                <a:gd name="T1" fmla="*/ 10 h 17"/>
                <a:gd name="T2" fmla="*/ 106 w 112"/>
                <a:gd name="T3" fmla="*/ 6 h 17"/>
                <a:gd name="T4" fmla="*/ 98 w 112"/>
                <a:gd name="T5" fmla="*/ 6 h 17"/>
                <a:gd name="T6" fmla="*/ 85 w 112"/>
                <a:gd name="T7" fmla="*/ 5 h 17"/>
                <a:gd name="T8" fmla="*/ 69 w 112"/>
                <a:gd name="T9" fmla="*/ 5 h 17"/>
                <a:gd name="T10" fmla="*/ 52 w 112"/>
                <a:gd name="T11" fmla="*/ 5 h 17"/>
                <a:gd name="T12" fmla="*/ 35 w 112"/>
                <a:gd name="T13" fmla="*/ 3 h 17"/>
                <a:gd name="T14" fmla="*/ 20 w 112"/>
                <a:gd name="T15" fmla="*/ 2 h 17"/>
                <a:gd name="T16" fmla="*/ 8 w 112"/>
                <a:gd name="T17" fmla="*/ 1 h 17"/>
                <a:gd name="T18" fmla="*/ 2 w 112"/>
                <a:gd name="T19" fmla="*/ 0 h 17"/>
                <a:gd name="T20" fmla="*/ 0 w 112"/>
                <a:gd name="T21" fmla="*/ 9 h 17"/>
                <a:gd name="T22" fmla="*/ 8 w 112"/>
                <a:gd name="T23" fmla="*/ 10 h 17"/>
                <a:gd name="T24" fmla="*/ 20 w 112"/>
                <a:gd name="T25" fmla="*/ 11 h 17"/>
                <a:gd name="T26" fmla="*/ 35 w 112"/>
                <a:gd name="T27" fmla="*/ 13 h 17"/>
                <a:gd name="T28" fmla="*/ 52 w 112"/>
                <a:gd name="T29" fmla="*/ 14 h 17"/>
                <a:gd name="T30" fmla="*/ 69 w 112"/>
                <a:gd name="T31" fmla="*/ 16 h 17"/>
                <a:gd name="T32" fmla="*/ 85 w 112"/>
                <a:gd name="T33" fmla="*/ 16 h 17"/>
                <a:gd name="T34" fmla="*/ 98 w 112"/>
                <a:gd name="T35" fmla="*/ 17 h 17"/>
                <a:gd name="T36" fmla="*/ 106 w 112"/>
                <a:gd name="T37" fmla="*/ 17 h 17"/>
                <a:gd name="T38" fmla="*/ 111 w 112"/>
                <a:gd name="T39" fmla="*/ 13 h 17"/>
                <a:gd name="T40" fmla="*/ 106 w 112"/>
                <a:gd name="T41" fmla="*/ 17 h 17"/>
                <a:gd name="T42" fmla="*/ 110 w 112"/>
                <a:gd name="T43" fmla="*/ 15 h 17"/>
                <a:gd name="T44" fmla="*/ 112 w 112"/>
                <a:gd name="T45" fmla="*/ 11 h 17"/>
                <a:gd name="T46" fmla="*/ 110 w 112"/>
                <a:gd name="T47" fmla="*/ 8 h 17"/>
                <a:gd name="T48" fmla="*/ 106 w 112"/>
                <a:gd name="T49" fmla="*/ 6 h 17"/>
                <a:gd name="T50" fmla="*/ 101 w 112"/>
                <a:gd name="T51" fmla="*/ 1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2" h="17">
                  <a:moveTo>
                    <a:pt x="101" y="10"/>
                  </a:moveTo>
                  <a:lnTo>
                    <a:pt x="106" y="6"/>
                  </a:lnTo>
                  <a:lnTo>
                    <a:pt x="98" y="6"/>
                  </a:lnTo>
                  <a:lnTo>
                    <a:pt x="85" y="5"/>
                  </a:lnTo>
                  <a:lnTo>
                    <a:pt x="69" y="5"/>
                  </a:lnTo>
                  <a:lnTo>
                    <a:pt x="52" y="5"/>
                  </a:lnTo>
                  <a:lnTo>
                    <a:pt x="35" y="3"/>
                  </a:lnTo>
                  <a:lnTo>
                    <a:pt x="20" y="2"/>
                  </a:lnTo>
                  <a:lnTo>
                    <a:pt x="8" y="1"/>
                  </a:lnTo>
                  <a:lnTo>
                    <a:pt x="2" y="0"/>
                  </a:lnTo>
                  <a:lnTo>
                    <a:pt x="0" y="9"/>
                  </a:lnTo>
                  <a:lnTo>
                    <a:pt x="8" y="10"/>
                  </a:lnTo>
                  <a:lnTo>
                    <a:pt x="20" y="11"/>
                  </a:lnTo>
                  <a:lnTo>
                    <a:pt x="35" y="13"/>
                  </a:lnTo>
                  <a:lnTo>
                    <a:pt x="52" y="14"/>
                  </a:lnTo>
                  <a:lnTo>
                    <a:pt x="69" y="16"/>
                  </a:lnTo>
                  <a:lnTo>
                    <a:pt x="85" y="16"/>
                  </a:lnTo>
                  <a:lnTo>
                    <a:pt x="98" y="17"/>
                  </a:lnTo>
                  <a:lnTo>
                    <a:pt x="106" y="17"/>
                  </a:lnTo>
                  <a:lnTo>
                    <a:pt x="111" y="13"/>
                  </a:lnTo>
                  <a:lnTo>
                    <a:pt x="106" y="17"/>
                  </a:lnTo>
                  <a:lnTo>
                    <a:pt x="110" y="15"/>
                  </a:lnTo>
                  <a:lnTo>
                    <a:pt x="112" y="11"/>
                  </a:lnTo>
                  <a:lnTo>
                    <a:pt x="110" y="8"/>
                  </a:lnTo>
                  <a:lnTo>
                    <a:pt x="106" y="6"/>
                  </a:lnTo>
                  <a:lnTo>
                    <a:pt x="101"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27" name="Freeform 559"/>
            <p:cNvSpPr>
              <a:spLocks/>
            </p:cNvSpPr>
            <p:nvPr/>
          </p:nvSpPr>
          <p:spPr bwMode="auto">
            <a:xfrm>
              <a:off x="3109" y="3910"/>
              <a:ext cx="14" cy="13"/>
            </a:xfrm>
            <a:custGeom>
              <a:avLst/>
              <a:gdLst>
                <a:gd name="T0" fmla="*/ 41 w 41"/>
                <a:gd name="T1" fmla="*/ 0 h 38"/>
                <a:gd name="T2" fmla="*/ 41 w 41"/>
                <a:gd name="T3" fmla="*/ 0 h 38"/>
                <a:gd name="T4" fmla="*/ 33 w 41"/>
                <a:gd name="T5" fmla="*/ 2 h 38"/>
                <a:gd name="T6" fmla="*/ 26 w 41"/>
                <a:gd name="T7" fmla="*/ 4 h 38"/>
                <a:gd name="T8" fmla="*/ 19 w 41"/>
                <a:gd name="T9" fmla="*/ 9 h 38"/>
                <a:gd name="T10" fmla="*/ 14 w 41"/>
                <a:gd name="T11" fmla="*/ 14 h 38"/>
                <a:gd name="T12" fmla="*/ 10 w 41"/>
                <a:gd name="T13" fmla="*/ 18 h 38"/>
                <a:gd name="T14" fmla="*/ 5 w 41"/>
                <a:gd name="T15" fmla="*/ 25 h 38"/>
                <a:gd name="T16" fmla="*/ 3 w 41"/>
                <a:gd name="T17" fmla="*/ 30 h 38"/>
                <a:gd name="T18" fmla="*/ 0 w 41"/>
                <a:gd name="T19" fmla="*/ 35 h 38"/>
                <a:gd name="T20" fmla="*/ 10 w 41"/>
                <a:gd name="T21" fmla="*/ 38 h 38"/>
                <a:gd name="T22" fmla="*/ 12 w 41"/>
                <a:gd name="T23" fmla="*/ 34 h 38"/>
                <a:gd name="T24" fmla="*/ 14 w 41"/>
                <a:gd name="T25" fmla="*/ 30 h 38"/>
                <a:gd name="T26" fmla="*/ 17 w 41"/>
                <a:gd name="T27" fmla="*/ 25 h 38"/>
                <a:gd name="T28" fmla="*/ 21 w 41"/>
                <a:gd name="T29" fmla="*/ 20 h 38"/>
                <a:gd name="T30" fmla="*/ 26 w 41"/>
                <a:gd name="T31" fmla="*/ 16 h 38"/>
                <a:gd name="T32" fmla="*/ 30 w 41"/>
                <a:gd name="T33" fmla="*/ 14 h 38"/>
                <a:gd name="T34" fmla="*/ 35 w 41"/>
                <a:gd name="T35" fmla="*/ 11 h 38"/>
                <a:gd name="T36" fmla="*/ 41 w 41"/>
                <a:gd name="T37" fmla="*/ 11 h 38"/>
                <a:gd name="T38" fmla="*/ 41 w 41"/>
                <a:gd name="T39" fmla="*/ 11 h 38"/>
                <a:gd name="T40" fmla="*/ 41 w 41"/>
                <a:gd name="T4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38">
                  <a:moveTo>
                    <a:pt x="41" y="0"/>
                  </a:moveTo>
                  <a:lnTo>
                    <a:pt x="41" y="0"/>
                  </a:lnTo>
                  <a:lnTo>
                    <a:pt x="33" y="2"/>
                  </a:lnTo>
                  <a:lnTo>
                    <a:pt x="26" y="4"/>
                  </a:lnTo>
                  <a:lnTo>
                    <a:pt x="19" y="9"/>
                  </a:lnTo>
                  <a:lnTo>
                    <a:pt x="14" y="14"/>
                  </a:lnTo>
                  <a:lnTo>
                    <a:pt x="10" y="18"/>
                  </a:lnTo>
                  <a:lnTo>
                    <a:pt x="5" y="25"/>
                  </a:lnTo>
                  <a:lnTo>
                    <a:pt x="3" y="30"/>
                  </a:lnTo>
                  <a:lnTo>
                    <a:pt x="0" y="35"/>
                  </a:lnTo>
                  <a:lnTo>
                    <a:pt x="10" y="38"/>
                  </a:lnTo>
                  <a:lnTo>
                    <a:pt x="12" y="34"/>
                  </a:lnTo>
                  <a:lnTo>
                    <a:pt x="14" y="30"/>
                  </a:lnTo>
                  <a:lnTo>
                    <a:pt x="17" y="25"/>
                  </a:lnTo>
                  <a:lnTo>
                    <a:pt x="21" y="20"/>
                  </a:lnTo>
                  <a:lnTo>
                    <a:pt x="26" y="16"/>
                  </a:lnTo>
                  <a:lnTo>
                    <a:pt x="30" y="14"/>
                  </a:lnTo>
                  <a:lnTo>
                    <a:pt x="35" y="11"/>
                  </a:lnTo>
                  <a:lnTo>
                    <a:pt x="41" y="11"/>
                  </a:lnTo>
                  <a:lnTo>
                    <a:pt x="41" y="11"/>
                  </a:lnTo>
                  <a:lnTo>
                    <a:pt x="4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28" name="Freeform 560"/>
            <p:cNvSpPr>
              <a:spLocks/>
            </p:cNvSpPr>
            <p:nvPr/>
          </p:nvSpPr>
          <p:spPr bwMode="auto">
            <a:xfrm>
              <a:off x="3123" y="3910"/>
              <a:ext cx="51" cy="4"/>
            </a:xfrm>
            <a:custGeom>
              <a:avLst/>
              <a:gdLst>
                <a:gd name="T0" fmla="*/ 147 w 152"/>
                <a:gd name="T1" fmla="*/ 1 h 12"/>
                <a:gd name="T2" fmla="*/ 147 w 152"/>
                <a:gd name="T3" fmla="*/ 1 h 12"/>
                <a:gd name="T4" fmla="*/ 137 w 152"/>
                <a:gd name="T5" fmla="*/ 1 h 12"/>
                <a:gd name="T6" fmla="*/ 120 w 152"/>
                <a:gd name="T7" fmla="*/ 1 h 12"/>
                <a:gd name="T8" fmla="*/ 98 w 152"/>
                <a:gd name="T9" fmla="*/ 1 h 12"/>
                <a:gd name="T10" fmla="*/ 74 w 152"/>
                <a:gd name="T11" fmla="*/ 1 h 12"/>
                <a:gd name="T12" fmla="*/ 49 w 152"/>
                <a:gd name="T13" fmla="*/ 1 h 12"/>
                <a:gd name="T14" fmla="*/ 27 w 152"/>
                <a:gd name="T15" fmla="*/ 0 h 12"/>
                <a:gd name="T16" fmla="*/ 10 w 152"/>
                <a:gd name="T17" fmla="*/ 0 h 12"/>
                <a:gd name="T18" fmla="*/ 0 w 152"/>
                <a:gd name="T19" fmla="*/ 0 h 12"/>
                <a:gd name="T20" fmla="*/ 0 w 152"/>
                <a:gd name="T21" fmla="*/ 11 h 12"/>
                <a:gd name="T22" fmla="*/ 10 w 152"/>
                <a:gd name="T23" fmla="*/ 11 h 12"/>
                <a:gd name="T24" fmla="*/ 27 w 152"/>
                <a:gd name="T25" fmla="*/ 11 h 12"/>
                <a:gd name="T26" fmla="*/ 49 w 152"/>
                <a:gd name="T27" fmla="*/ 12 h 12"/>
                <a:gd name="T28" fmla="*/ 74 w 152"/>
                <a:gd name="T29" fmla="*/ 12 h 12"/>
                <a:gd name="T30" fmla="*/ 98 w 152"/>
                <a:gd name="T31" fmla="*/ 12 h 12"/>
                <a:gd name="T32" fmla="*/ 120 w 152"/>
                <a:gd name="T33" fmla="*/ 12 h 12"/>
                <a:gd name="T34" fmla="*/ 137 w 152"/>
                <a:gd name="T35" fmla="*/ 12 h 12"/>
                <a:gd name="T36" fmla="*/ 147 w 152"/>
                <a:gd name="T37" fmla="*/ 10 h 12"/>
                <a:gd name="T38" fmla="*/ 147 w 152"/>
                <a:gd name="T39" fmla="*/ 10 h 12"/>
                <a:gd name="T40" fmla="*/ 147 w 152"/>
                <a:gd name="T41" fmla="*/ 10 h 12"/>
                <a:gd name="T42" fmla="*/ 151 w 152"/>
                <a:gd name="T43" fmla="*/ 9 h 12"/>
                <a:gd name="T44" fmla="*/ 152 w 152"/>
                <a:gd name="T45" fmla="*/ 6 h 12"/>
                <a:gd name="T46" fmla="*/ 151 w 152"/>
                <a:gd name="T47" fmla="*/ 2 h 12"/>
                <a:gd name="T48" fmla="*/ 147 w 152"/>
                <a:gd name="T4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2" h="12">
                  <a:moveTo>
                    <a:pt x="147" y="1"/>
                  </a:moveTo>
                  <a:lnTo>
                    <a:pt x="147" y="1"/>
                  </a:lnTo>
                  <a:lnTo>
                    <a:pt x="137" y="1"/>
                  </a:lnTo>
                  <a:lnTo>
                    <a:pt x="120" y="1"/>
                  </a:lnTo>
                  <a:lnTo>
                    <a:pt x="98" y="1"/>
                  </a:lnTo>
                  <a:lnTo>
                    <a:pt x="74" y="1"/>
                  </a:lnTo>
                  <a:lnTo>
                    <a:pt x="49" y="1"/>
                  </a:lnTo>
                  <a:lnTo>
                    <a:pt x="27" y="0"/>
                  </a:lnTo>
                  <a:lnTo>
                    <a:pt x="10" y="0"/>
                  </a:lnTo>
                  <a:lnTo>
                    <a:pt x="0" y="0"/>
                  </a:lnTo>
                  <a:lnTo>
                    <a:pt x="0" y="11"/>
                  </a:lnTo>
                  <a:lnTo>
                    <a:pt x="10" y="11"/>
                  </a:lnTo>
                  <a:lnTo>
                    <a:pt x="27" y="11"/>
                  </a:lnTo>
                  <a:lnTo>
                    <a:pt x="49" y="12"/>
                  </a:lnTo>
                  <a:lnTo>
                    <a:pt x="74" y="12"/>
                  </a:lnTo>
                  <a:lnTo>
                    <a:pt x="98" y="12"/>
                  </a:lnTo>
                  <a:lnTo>
                    <a:pt x="120" y="12"/>
                  </a:lnTo>
                  <a:lnTo>
                    <a:pt x="137" y="12"/>
                  </a:lnTo>
                  <a:lnTo>
                    <a:pt x="147" y="10"/>
                  </a:lnTo>
                  <a:lnTo>
                    <a:pt x="147" y="10"/>
                  </a:lnTo>
                  <a:lnTo>
                    <a:pt x="147" y="10"/>
                  </a:lnTo>
                  <a:lnTo>
                    <a:pt x="151" y="9"/>
                  </a:lnTo>
                  <a:lnTo>
                    <a:pt x="152" y="6"/>
                  </a:lnTo>
                  <a:lnTo>
                    <a:pt x="151" y="2"/>
                  </a:lnTo>
                  <a:lnTo>
                    <a:pt x="147"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29" name="Freeform 561"/>
            <p:cNvSpPr>
              <a:spLocks/>
            </p:cNvSpPr>
            <p:nvPr/>
          </p:nvSpPr>
          <p:spPr bwMode="auto">
            <a:xfrm>
              <a:off x="3172" y="3909"/>
              <a:ext cx="9" cy="5"/>
            </a:xfrm>
            <a:custGeom>
              <a:avLst/>
              <a:gdLst>
                <a:gd name="T0" fmla="*/ 27 w 28"/>
                <a:gd name="T1" fmla="*/ 5 h 14"/>
                <a:gd name="T2" fmla="*/ 22 w 28"/>
                <a:gd name="T3" fmla="*/ 0 h 14"/>
                <a:gd name="T4" fmla="*/ 17 w 28"/>
                <a:gd name="T5" fmla="*/ 2 h 14"/>
                <a:gd name="T6" fmla="*/ 12 w 28"/>
                <a:gd name="T7" fmla="*/ 3 h 14"/>
                <a:gd name="T8" fmla="*/ 7 w 28"/>
                <a:gd name="T9" fmla="*/ 4 h 14"/>
                <a:gd name="T10" fmla="*/ 0 w 28"/>
                <a:gd name="T11" fmla="*/ 5 h 14"/>
                <a:gd name="T12" fmla="*/ 0 w 28"/>
                <a:gd name="T13" fmla="*/ 14 h 14"/>
                <a:gd name="T14" fmla="*/ 7 w 28"/>
                <a:gd name="T15" fmla="*/ 13 h 14"/>
                <a:gd name="T16" fmla="*/ 14 w 28"/>
                <a:gd name="T17" fmla="*/ 12 h 14"/>
                <a:gd name="T18" fmla="*/ 17 w 28"/>
                <a:gd name="T19" fmla="*/ 11 h 14"/>
                <a:gd name="T20" fmla="*/ 22 w 28"/>
                <a:gd name="T21" fmla="*/ 12 h 14"/>
                <a:gd name="T22" fmla="*/ 17 w 28"/>
                <a:gd name="T23" fmla="*/ 7 h 14"/>
                <a:gd name="T24" fmla="*/ 22 w 28"/>
                <a:gd name="T25" fmla="*/ 12 h 14"/>
                <a:gd name="T26" fmla="*/ 25 w 28"/>
                <a:gd name="T27" fmla="*/ 10 h 14"/>
                <a:gd name="T28" fmla="*/ 28 w 28"/>
                <a:gd name="T29" fmla="*/ 6 h 14"/>
                <a:gd name="T30" fmla="*/ 25 w 28"/>
                <a:gd name="T31" fmla="*/ 3 h 14"/>
                <a:gd name="T32" fmla="*/ 22 w 28"/>
                <a:gd name="T33" fmla="*/ 0 h 14"/>
                <a:gd name="T34" fmla="*/ 27 w 28"/>
                <a:gd name="T35"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 h="14">
                  <a:moveTo>
                    <a:pt x="27" y="5"/>
                  </a:moveTo>
                  <a:lnTo>
                    <a:pt x="22" y="0"/>
                  </a:lnTo>
                  <a:lnTo>
                    <a:pt x="17" y="2"/>
                  </a:lnTo>
                  <a:lnTo>
                    <a:pt x="12" y="3"/>
                  </a:lnTo>
                  <a:lnTo>
                    <a:pt x="7" y="4"/>
                  </a:lnTo>
                  <a:lnTo>
                    <a:pt x="0" y="5"/>
                  </a:lnTo>
                  <a:lnTo>
                    <a:pt x="0" y="14"/>
                  </a:lnTo>
                  <a:lnTo>
                    <a:pt x="7" y="13"/>
                  </a:lnTo>
                  <a:lnTo>
                    <a:pt x="14" y="12"/>
                  </a:lnTo>
                  <a:lnTo>
                    <a:pt x="17" y="11"/>
                  </a:lnTo>
                  <a:lnTo>
                    <a:pt x="22" y="12"/>
                  </a:lnTo>
                  <a:lnTo>
                    <a:pt x="17" y="7"/>
                  </a:lnTo>
                  <a:lnTo>
                    <a:pt x="22" y="12"/>
                  </a:lnTo>
                  <a:lnTo>
                    <a:pt x="25" y="10"/>
                  </a:lnTo>
                  <a:lnTo>
                    <a:pt x="28" y="6"/>
                  </a:lnTo>
                  <a:lnTo>
                    <a:pt x="25" y="3"/>
                  </a:lnTo>
                  <a:lnTo>
                    <a:pt x="22" y="0"/>
                  </a:lnTo>
                  <a:lnTo>
                    <a:pt x="27"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30" name="Freeform 562"/>
            <p:cNvSpPr>
              <a:spLocks/>
            </p:cNvSpPr>
            <p:nvPr/>
          </p:nvSpPr>
          <p:spPr bwMode="auto">
            <a:xfrm>
              <a:off x="3177" y="3911"/>
              <a:ext cx="4" cy="9"/>
            </a:xfrm>
            <a:custGeom>
              <a:avLst/>
              <a:gdLst>
                <a:gd name="T0" fmla="*/ 6 w 13"/>
                <a:gd name="T1" fmla="*/ 29 h 29"/>
                <a:gd name="T2" fmla="*/ 11 w 13"/>
                <a:gd name="T3" fmla="*/ 24 h 29"/>
                <a:gd name="T4" fmla="*/ 10 w 13"/>
                <a:gd name="T5" fmla="*/ 18 h 29"/>
                <a:gd name="T6" fmla="*/ 11 w 13"/>
                <a:gd name="T7" fmla="*/ 11 h 29"/>
                <a:gd name="T8" fmla="*/ 13 w 13"/>
                <a:gd name="T9" fmla="*/ 6 h 29"/>
                <a:gd name="T10" fmla="*/ 13 w 13"/>
                <a:gd name="T11" fmla="*/ 0 h 29"/>
                <a:gd name="T12" fmla="*/ 3 w 13"/>
                <a:gd name="T13" fmla="*/ 2 h 29"/>
                <a:gd name="T14" fmla="*/ 3 w 13"/>
                <a:gd name="T15" fmla="*/ 6 h 29"/>
                <a:gd name="T16" fmla="*/ 2 w 13"/>
                <a:gd name="T17" fmla="*/ 11 h 29"/>
                <a:gd name="T18" fmla="*/ 1 w 13"/>
                <a:gd name="T19" fmla="*/ 18 h 29"/>
                <a:gd name="T20" fmla="*/ 0 w 13"/>
                <a:gd name="T21" fmla="*/ 24 h 29"/>
                <a:gd name="T22" fmla="*/ 6 w 13"/>
                <a:gd name="T23" fmla="*/ 19 h 29"/>
                <a:gd name="T24" fmla="*/ 0 w 13"/>
                <a:gd name="T25" fmla="*/ 24 h 29"/>
                <a:gd name="T26" fmla="*/ 2 w 13"/>
                <a:gd name="T27" fmla="*/ 27 h 29"/>
                <a:gd name="T28" fmla="*/ 6 w 13"/>
                <a:gd name="T29" fmla="*/ 29 h 29"/>
                <a:gd name="T30" fmla="*/ 9 w 13"/>
                <a:gd name="T31" fmla="*/ 27 h 29"/>
                <a:gd name="T32" fmla="*/ 11 w 13"/>
                <a:gd name="T33" fmla="*/ 24 h 29"/>
                <a:gd name="T34" fmla="*/ 6 w 13"/>
                <a:gd name="T3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29">
                  <a:moveTo>
                    <a:pt x="6" y="29"/>
                  </a:moveTo>
                  <a:lnTo>
                    <a:pt x="11" y="24"/>
                  </a:lnTo>
                  <a:lnTo>
                    <a:pt x="10" y="18"/>
                  </a:lnTo>
                  <a:lnTo>
                    <a:pt x="11" y="11"/>
                  </a:lnTo>
                  <a:lnTo>
                    <a:pt x="13" y="6"/>
                  </a:lnTo>
                  <a:lnTo>
                    <a:pt x="13" y="0"/>
                  </a:lnTo>
                  <a:lnTo>
                    <a:pt x="3" y="2"/>
                  </a:lnTo>
                  <a:lnTo>
                    <a:pt x="3" y="6"/>
                  </a:lnTo>
                  <a:lnTo>
                    <a:pt x="2" y="11"/>
                  </a:lnTo>
                  <a:lnTo>
                    <a:pt x="1" y="18"/>
                  </a:lnTo>
                  <a:lnTo>
                    <a:pt x="0" y="24"/>
                  </a:lnTo>
                  <a:lnTo>
                    <a:pt x="6" y="19"/>
                  </a:lnTo>
                  <a:lnTo>
                    <a:pt x="0" y="24"/>
                  </a:lnTo>
                  <a:lnTo>
                    <a:pt x="2" y="27"/>
                  </a:lnTo>
                  <a:lnTo>
                    <a:pt x="6" y="29"/>
                  </a:lnTo>
                  <a:lnTo>
                    <a:pt x="9" y="27"/>
                  </a:lnTo>
                  <a:lnTo>
                    <a:pt x="11" y="24"/>
                  </a:lnTo>
                  <a:lnTo>
                    <a:pt x="6"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31" name="Freeform 563"/>
            <p:cNvSpPr>
              <a:spLocks/>
            </p:cNvSpPr>
            <p:nvPr/>
          </p:nvSpPr>
          <p:spPr bwMode="auto">
            <a:xfrm>
              <a:off x="3170" y="3917"/>
              <a:ext cx="9" cy="6"/>
            </a:xfrm>
            <a:custGeom>
              <a:avLst/>
              <a:gdLst>
                <a:gd name="T0" fmla="*/ 12 w 27"/>
                <a:gd name="T1" fmla="*/ 18 h 18"/>
                <a:gd name="T2" fmla="*/ 12 w 27"/>
                <a:gd name="T3" fmla="*/ 18 h 18"/>
                <a:gd name="T4" fmla="*/ 11 w 27"/>
                <a:gd name="T5" fmla="*/ 12 h 18"/>
                <a:gd name="T6" fmla="*/ 9 w 27"/>
                <a:gd name="T7" fmla="*/ 13 h 18"/>
                <a:gd name="T8" fmla="*/ 15 w 27"/>
                <a:gd name="T9" fmla="*/ 12 h 18"/>
                <a:gd name="T10" fmla="*/ 27 w 27"/>
                <a:gd name="T11" fmla="*/ 10 h 18"/>
                <a:gd name="T12" fmla="*/ 27 w 27"/>
                <a:gd name="T13" fmla="*/ 0 h 18"/>
                <a:gd name="T14" fmla="*/ 15 w 27"/>
                <a:gd name="T15" fmla="*/ 3 h 18"/>
                <a:gd name="T16" fmla="*/ 7 w 27"/>
                <a:gd name="T17" fmla="*/ 4 h 18"/>
                <a:gd name="T18" fmla="*/ 1 w 27"/>
                <a:gd name="T19" fmla="*/ 10 h 18"/>
                <a:gd name="T20" fmla="*/ 0 w 27"/>
                <a:gd name="T21" fmla="*/ 18 h 18"/>
                <a:gd name="T22" fmla="*/ 0 w 27"/>
                <a:gd name="T23" fmla="*/ 18 h 18"/>
                <a:gd name="T24" fmla="*/ 12 w 27"/>
                <a:gd name="T25"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18">
                  <a:moveTo>
                    <a:pt x="12" y="18"/>
                  </a:moveTo>
                  <a:lnTo>
                    <a:pt x="12" y="18"/>
                  </a:lnTo>
                  <a:lnTo>
                    <a:pt x="11" y="12"/>
                  </a:lnTo>
                  <a:lnTo>
                    <a:pt x="9" y="13"/>
                  </a:lnTo>
                  <a:lnTo>
                    <a:pt x="15" y="12"/>
                  </a:lnTo>
                  <a:lnTo>
                    <a:pt x="27" y="10"/>
                  </a:lnTo>
                  <a:lnTo>
                    <a:pt x="27" y="0"/>
                  </a:lnTo>
                  <a:lnTo>
                    <a:pt x="15" y="3"/>
                  </a:lnTo>
                  <a:lnTo>
                    <a:pt x="7" y="4"/>
                  </a:lnTo>
                  <a:lnTo>
                    <a:pt x="1" y="10"/>
                  </a:lnTo>
                  <a:lnTo>
                    <a:pt x="0" y="18"/>
                  </a:lnTo>
                  <a:lnTo>
                    <a:pt x="0" y="18"/>
                  </a:lnTo>
                  <a:lnTo>
                    <a:pt x="12"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32" name="Freeform 564"/>
            <p:cNvSpPr>
              <a:spLocks/>
            </p:cNvSpPr>
            <p:nvPr/>
          </p:nvSpPr>
          <p:spPr bwMode="auto">
            <a:xfrm>
              <a:off x="3170" y="3923"/>
              <a:ext cx="6" cy="8"/>
            </a:xfrm>
            <a:custGeom>
              <a:avLst/>
              <a:gdLst>
                <a:gd name="T0" fmla="*/ 18 w 18"/>
                <a:gd name="T1" fmla="*/ 14 h 24"/>
                <a:gd name="T2" fmla="*/ 16 w 18"/>
                <a:gd name="T3" fmla="*/ 14 h 24"/>
                <a:gd name="T4" fmla="*/ 13 w 18"/>
                <a:gd name="T5" fmla="*/ 12 h 24"/>
                <a:gd name="T6" fmla="*/ 12 w 18"/>
                <a:gd name="T7" fmla="*/ 11 h 24"/>
                <a:gd name="T8" fmla="*/ 11 w 18"/>
                <a:gd name="T9" fmla="*/ 8 h 24"/>
                <a:gd name="T10" fmla="*/ 12 w 18"/>
                <a:gd name="T11" fmla="*/ 0 h 24"/>
                <a:gd name="T12" fmla="*/ 0 w 18"/>
                <a:gd name="T13" fmla="*/ 0 h 24"/>
                <a:gd name="T14" fmla="*/ 1 w 18"/>
                <a:gd name="T15" fmla="*/ 8 h 24"/>
                <a:gd name="T16" fmla="*/ 3 w 18"/>
                <a:gd name="T17" fmla="*/ 16 h 24"/>
                <a:gd name="T18" fmla="*/ 8 w 18"/>
                <a:gd name="T19" fmla="*/ 21 h 24"/>
                <a:gd name="T20" fmla="*/ 16 w 18"/>
                <a:gd name="T21" fmla="*/ 24 h 24"/>
                <a:gd name="T22" fmla="*/ 15 w 18"/>
                <a:gd name="T23" fmla="*/ 24 h 24"/>
                <a:gd name="T24" fmla="*/ 18 w 18"/>
                <a:gd name="T25"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24">
                  <a:moveTo>
                    <a:pt x="18" y="14"/>
                  </a:moveTo>
                  <a:lnTo>
                    <a:pt x="16" y="14"/>
                  </a:lnTo>
                  <a:lnTo>
                    <a:pt x="13" y="12"/>
                  </a:lnTo>
                  <a:lnTo>
                    <a:pt x="12" y="11"/>
                  </a:lnTo>
                  <a:lnTo>
                    <a:pt x="11" y="8"/>
                  </a:lnTo>
                  <a:lnTo>
                    <a:pt x="12" y="0"/>
                  </a:lnTo>
                  <a:lnTo>
                    <a:pt x="0" y="0"/>
                  </a:lnTo>
                  <a:lnTo>
                    <a:pt x="1" y="8"/>
                  </a:lnTo>
                  <a:lnTo>
                    <a:pt x="3" y="16"/>
                  </a:lnTo>
                  <a:lnTo>
                    <a:pt x="8" y="21"/>
                  </a:lnTo>
                  <a:lnTo>
                    <a:pt x="16" y="24"/>
                  </a:lnTo>
                  <a:lnTo>
                    <a:pt x="15" y="24"/>
                  </a:lnTo>
                  <a:lnTo>
                    <a:pt x="18"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33" name="Freeform 565"/>
            <p:cNvSpPr>
              <a:spLocks/>
            </p:cNvSpPr>
            <p:nvPr/>
          </p:nvSpPr>
          <p:spPr bwMode="auto">
            <a:xfrm>
              <a:off x="3175" y="3928"/>
              <a:ext cx="19" cy="8"/>
            </a:xfrm>
            <a:custGeom>
              <a:avLst/>
              <a:gdLst>
                <a:gd name="T0" fmla="*/ 57 w 57"/>
                <a:gd name="T1" fmla="*/ 14 h 26"/>
                <a:gd name="T2" fmla="*/ 57 w 57"/>
                <a:gd name="T3" fmla="*/ 14 h 26"/>
                <a:gd name="T4" fmla="*/ 52 w 57"/>
                <a:gd name="T5" fmla="*/ 15 h 26"/>
                <a:gd name="T6" fmla="*/ 46 w 57"/>
                <a:gd name="T7" fmla="*/ 13 h 26"/>
                <a:gd name="T8" fmla="*/ 38 w 57"/>
                <a:gd name="T9" fmla="*/ 11 h 26"/>
                <a:gd name="T10" fmla="*/ 29 w 57"/>
                <a:gd name="T11" fmla="*/ 8 h 26"/>
                <a:gd name="T12" fmla="*/ 21 w 57"/>
                <a:gd name="T13" fmla="*/ 6 h 26"/>
                <a:gd name="T14" fmla="*/ 13 w 57"/>
                <a:gd name="T15" fmla="*/ 4 h 26"/>
                <a:gd name="T16" fmla="*/ 7 w 57"/>
                <a:gd name="T17" fmla="*/ 2 h 26"/>
                <a:gd name="T18" fmla="*/ 3 w 57"/>
                <a:gd name="T19" fmla="*/ 0 h 26"/>
                <a:gd name="T20" fmla="*/ 0 w 57"/>
                <a:gd name="T21" fmla="*/ 10 h 26"/>
                <a:gd name="T22" fmla="*/ 5 w 57"/>
                <a:gd name="T23" fmla="*/ 11 h 26"/>
                <a:gd name="T24" fmla="*/ 11 w 57"/>
                <a:gd name="T25" fmla="*/ 13 h 26"/>
                <a:gd name="T26" fmla="*/ 19 w 57"/>
                <a:gd name="T27" fmla="*/ 15 h 26"/>
                <a:gd name="T28" fmla="*/ 27 w 57"/>
                <a:gd name="T29" fmla="*/ 18 h 26"/>
                <a:gd name="T30" fmla="*/ 36 w 57"/>
                <a:gd name="T31" fmla="*/ 20 h 26"/>
                <a:gd name="T32" fmla="*/ 44 w 57"/>
                <a:gd name="T33" fmla="*/ 22 h 26"/>
                <a:gd name="T34" fmla="*/ 52 w 57"/>
                <a:gd name="T35" fmla="*/ 25 h 26"/>
                <a:gd name="T36" fmla="*/ 57 w 57"/>
                <a:gd name="T37" fmla="*/ 26 h 26"/>
                <a:gd name="T38" fmla="*/ 57 w 57"/>
                <a:gd name="T39" fmla="*/ 26 h 26"/>
                <a:gd name="T40" fmla="*/ 57 w 57"/>
                <a:gd name="T41"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 h="26">
                  <a:moveTo>
                    <a:pt x="57" y="14"/>
                  </a:moveTo>
                  <a:lnTo>
                    <a:pt x="57" y="14"/>
                  </a:lnTo>
                  <a:lnTo>
                    <a:pt x="52" y="15"/>
                  </a:lnTo>
                  <a:lnTo>
                    <a:pt x="46" y="13"/>
                  </a:lnTo>
                  <a:lnTo>
                    <a:pt x="38" y="11"/>
                  </a:lnTo>
                  <a:lnTo>
                    <a:pt x="29" y="8"/>
                  </a:lnTo>
                  <a:lnTo>
                    <a:pt x="21" y="6"/>
                  </a:lnTo>
                  <a:lnTo>
                    <a:pt x="13" y="4"/>
                  </a:lnTo>
                  <a:lnTo>
                    <a:pt x="7" y="2"/>
                  </a:lnTo>
                  <a:lnTo>
                    <a:pt x="3" y="0"/>
                  </a:lnTo>
                  <a:lnTo>
                    <a:pt x="0" y="10"/>
                  </a:lnTo>
                  <a:lnTo>
                    <a:pt x="5" y="11"/>
                  </a:lnTo>
                  <a:lnTo>
                    <a:pt x="11" y="13"/>
                  </a:lnTo>
                  <a:lnTo>
                    <a:pt x="19" y="15"/>
                  </a:lnTo>
                  <a:lnTo>
                    <a:pt x="27" y="18"/>
                  </a:lnTo>
                  <a:lnTo>
                    <a:pt x="36" y="20"/>
                  </a:lnTo>
                  <a:lnTo>
                    <a:pt x="44" y="22"/>
                  </a:lnTo>
                  <a:lnTo>
                    <a:pt x="52" y="25"/>
                  </a:lnTo>
                  <a:lnTo>
                    <a:pt x="57" y="26"/>
                  </a:lnTo>
                  <a:lnTo>
                    <a:pt x="57" y="26"/>
                  </a:lnTo>
                  <a:lnTo>
                    <a:pt x="57"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34" name="Freeform 566"/>
            <p:cNvSpPr>
              <a:spLocks/>
            </p:cNvSpPr>
            <p:nvPr/>
          </p:nvSpPr>
          <p:spPr bwMode="auto">
            <a:xfrm>
              <a:off x="3194" y="3932"/>
              <a:ext cx="6" cy="8"/>
            </a:xfrm>
            <a:custGeom>
              <a:avLst/>
              <a:gdLst>
                <a:gd name="T0" fmla="*/ 11 w 19"/>
                <a:gd name="T1" fmla="*/ 23 h 23"/>
                <a:gd name="T2" fmla="*/ 11 w 19"/>
                <a:gd name="T3" fmla="*/ 23 h 23"/>
                <a:gd name="T4" fmla="*/ 19 w 19"/>
                <a:gd name="T5" fmla="*/ 16 h 23"/>
                <a:gd name="T6" fmla="*/ 18 w 19"/>
                <a:gd name="T7" fmla="*/ 6 h 23"/>
                <a:gd name="T8" fmla="*/ 10 w 19"/>
                <a:gd name="T9" fmla="*/ 3 h 23"/>
                <a:gd name="T10" fmla="*/ 0 w 19"/>
                <a:gd name="T11" fmla="*/ 0 h 23"/>
                <a:gd name="T12" fmla="*/ 0 w 19"/>
                <a:gd name="T13" fmla="*/ 12 h 23"/>
                <a:gd name="T14" fmla="*/ 7 w 19"/>
                <a:gd name="T15" fmla="*/ 12 h 23"/>
                <a:gd name="T16" fmla="*/ 11 w 19"/>
                <a:gd name="T17" fmla="*/ 13 h 23"/>
                <a:gd name="T18" fmla="*/ 10 w 19"/>
                <a:gd name="T19" fmla="*/ 12 h 23"/>
                <a:gd name="T20" fmla="*/ 6 w 19"/>
                <a:gd name="T21" fmla="*/ 14 h 23"/>
                <a:gd name="T22" fmla="*/ 6 w 19"/>
                <a:gd name="T23" fmla="*/ 14 h 23"/>
                <a:gd name="T24" fmla="*/ 11 w 19"/>
                <a:gd name="T2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23">
                  <a:moveTo>
                    <a:pt x="11" y="23"/>
                  </a:moveTo>
                  <a:lnTo>
                    <a:pt x="11" y="23"/>
                  </a:lnTo>
                  <a:lnTo>
                    <a:pt x="19" y="16"/>
                  </a:lnTo>
                  <a:lnTo>
                    <a:pt x="18" y="6"/>
                  </a:lnTo>
                  <a:lnTo>
                    <a:pt x="10" y="3"/>
                  </a:lnTo>
                  <a:lnTo>
                    <a:pt x="0" y="0"/>
                  </a:lnTo>
                  <a:lnTo>
                    <a:pt x="0" y="12"/>
                  </a:lnTo>
                  <a:lnTo>
                    <a:pt x="7" y="12"/>
                  </a:lnTo>
                  <a:lnTo>
                    <a:pt x="11" y="13"/>
                  </a:lnTo>
                  <a:lnTo>
                    <a:pt x="10" y="12"/>
                  </a:lnTo>
                  <a:lnTo>
                    <a:pt x="6" y="14"/>
                  </a:lnTo>
                  <a:lnTo>
                    <a:pt x="6" y="14"/>
                  </a:lnTo>
                  <a:lnTo>
                    <a:pt x="11"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35" name="Freeform 567"/>
            <p:cNvSpPr>
              <a:spLocks/>
            </p:cNvSpPr>
            <p:nvPr/>
          </p:nvSpPr>
          <p:spPr bwMode="auto">
            <a:xfrm>
              <a:off x="3185" y="3937"/>
              <a:ext cx="12" cy="10"/>
            </a:xfrm>
            <a:custGeom>
              <a:avLst/>
              <a:gdLst>
                <a:gd name="T0" fmla="*/ 8 w 36"/>
                <a:gd name="T1" fmla="*/ 19 h 29"/>
                <a:gd name="T2" fmla="*/ 8 w 36"/>
                <a:gd name="T3" fmla="*/ 19 h 29"/>
                <a:gd name="T4" fmla="*/ 9 w 36"/>
                <a:gd name="T5" fmla="*/ 22 h 29"/>
                <a:gd name="T6" fmla="*/ 9 w 36"/>
                <a:gd name="T7" fmla="*/ 23 h 29"/>
                <a:gd name="T8" fmla="*/ 12 w 36"/>
                <a:gd name="T9" fmla="*/ 22 h 29"/>
                <a:gd name="T10" fmla="*/ 14 w 36"/>
                <a:gd name="T11" fmla="*/ 21 h 29"/>
                <a:gd name="T12" fmla="*/ 20 w 36"/>
                <a:gd name="T13" fmla="*/ 17 h 29"/>
                <a:gd name="T14" fmla="*/ 25 w 36"/>
                <a:gd name="T15" fmla="*/ 15 h 29"/>
                <a:gd name="T16" fmla="*/ 31 w 36"/>
                <a:gd name="T17" fmla="*/ 11 h 29"/>
                <a:gd name="T18" fmla="*/ 36 w 36"/>
                <a:gd name="T19" fmla="*/ 9 h 29"/>
                <a:gd name="T20" fmla="*/ 31 w 36"/>
                <a:gd name="T21" fmla="*/ 0 h 29"/>
                <a:gd name="T22" fmla="*/ 27 w 36"/>
                <a:gd name="T23" fmla="*/ 2 h 29"/>
                <a:gd name="T24" fmla="*/ 21 w 36"/>
                <a:gd name="T25" fmla="*/ 6 h 29"/>
                <a:gd name="T26" fmla="*/ 15 w 36"/>
                <a:gd name="T27" fmla="*/ 8 h 29"/>
                <a:gd name="T28" fmla="*/ 9 w 36"/>
                <a:gd name="T29" fmla="*/ 11 h 29"/>
                <a:gd name="T30" fmla="*/ 5 w 36"/>
                <a:gd name="T31" fmla="*/ 15 h 29"/>
                <a:gd name="T32" fmla="*/ 3 w 36"/>
                <a:gd name="T33" fmla="*/ 18 h 29"/>
                <a:gd name="T34" fmla="*/ 0 w 36"/>
                <a:gd name="T35" fmla="*/ 24 h 29"/>
                <a:gd name="T36" fmla="*/ 6 w 36"/>
                <a:gd name="T37" fmla="*/ 29 h 29"/>
                <a:gd name="T38" fmla="*/ 6 w 36"/>
                <a:gd name="T39" fmla="*/ 29 h 29"/>
                <a:gd name="T40" fmla="*/ 8 w 36"/>
                <a:gd name="T41"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29">
                  <a:moveTo>
                    <a:pt x="8" y="19"/>
                  </a:moveTo>
                  <a:lnTo>
                    <a:pt x="8" y="19"/>
                  </a:lnTo>
                  <a:lnTo>
                    <a:pt x="9" y="22"/>
                  </a:lnTo>
                  <a:lnTo>
                    <a:pt x="9" y="23"/>
                  </a:lnTo>
                  <a:lnTo>
                    <a:pt x="12" y="22"/>
                  </a:lnTo>
                  <a:lnTo>
                    <a:pt x="14" y="21"/>
                  </a:lnTo>
                  <a:lnTo>
                    <a:pt x="20" y="17"/>
                  </a:lnTo>
                  <a:lnTo>
                    <a:pt x="25" y="15"/>
                  </a:lnTo>
                  <a:lnTo>
                    <a:pt x="31" y="11"/>
                  </a:lnTo>
                  <a:lnTo>
                    <a:pt x="36" y="9"/>
                  </a:lnTo>
                  <a:lnTo>
                    <a:pt x="31" y="0"/>
                  </a:lnTo>
                  <a:lnTo>
                    <a:pt x="27" y="2"/>
                  </a:lnTo>
                  <a:lnTo>
                    <a:pt x="21" y="6"/>
                  </a:lnTo>
                  <a:lnTo>
                    <a:pt x="15" y="8"/>
                  </a:lnTo>
                  <a:lnTo>
                    <a:pt x="9" y="11"/>
                  </a:lnTo>
                  <a:lnTo>
                    <a:pt x="5" y="15"/>
                  </a:lnTo>
                  <a:lnTo>
                    <a:pt x="3" y="18"/>
                  </a:lnTo>
                  <a:lnTo>
                    <a:pt x="0" y="24"/>
                  </a:lnTo>
                  <a:lnTo>
                    <a:pt x="6" y="29"/>
                  </a:lnTo>
                  <a:lnTo>
                    <a:pt x="6" y="29"/>
                  </a:lnTo>
                  <a:lnTo>
                    <a:pt x="8" y="1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36" name="Freeform 568"/>
            <p:cNvSpPr>
              <a:spLocks/>
            </p:cNvSpPr>
            <p:nvPr/>
          </p:nvSpPr>
          <p:spPr bwMode="auto">
            <a:xfrm>
              <a:off x="3187" y="3943"/>
              <a:ext cx="36" cy="5"/>
            </a:xfrm>
            <a:custGeom>
              <a:avLst/>
              <a:gdLst>
                <a:gd name="T0" fmla="*/ 106 w 106"/>
                <a:gd name="T1" fmla="*/ 1 h 14"/>
                <a:gd name="T2" fmla="*/ 106 w 106"/>
                <a:gd name="T3" fmla="*/ 1 h 14"/>
                <a:gd name="T4" fmla="*/ 97 w 106"/>
                <a:gd name="T5" fmla="*/ 0 h 14"/>
                <a:gd name="T6" fmla="*/ 84 w 106"/>
                <a:gd name="T7" fmla="*/ 1 h 14"/>
                <a:gd name="T8" fmla="*/ 68 w 106"/>
                <a:gd name="T9" fmla="*/ 1 h 14"/>
                <a:gd name="T10" fmla="*/ 50 w 106"/>
                <a:gd name="T11" fmla="*/ 1 h 14"/>
                <a:gd name="T12" fmla="*/ 34 w 106"/>
                <a:gd name="T13" fmla="*/ 3 h 14"/>
                <a:gd name="T14" fmla="*/ 19 w 106"/>
                <a:gd name="T15" fmla="*/ 1 h 14"/>
                <a:gd name="T16" fmla="*/ 8 w 106"/>
                <a:gd name="T17" fmla="*/ 3 h 14"/>
                <a:gd name="T18" fmla="*/ 2 w 106"/>
                <a:gd name="T19" fmla="*/ 1 h 14"/>
                <a:gd name="T20" fmla="*/ 0 w 106"/>
                <a:gd name="T21" fmla="*/ 11 h 14"/>
                <a:gd name="T22" fmla="*/ 8 w 106"/>
                <a:gd name="T23" fmla="*/ 12 h 14"/>
                <a:gd name="T24" fmla="*/ 19 w 106"/>
                <a:gd name="T25" fmla="*/ 13 h 14"/>
                <a:gd name="T26" fmla="*/ 34 w 106"/>
                <a:gd name="T27" fmla="*/ 14 h 14"/>
                <a:gd name="T28" fmla="*/ 50 w 106"/>
                <a:gd name="T29" fmla="*/ 13 h 14"/>
                <a:gd name="T30" fmla="*/ 68 w 106"/>
                <a:gd name="T31" fmla="*/ 13 h 14"/>
                <a:gd name="T32" fmla="*/ 84 w 106"/>
                <a:gd name="T33" fmla="*/ 13 h 14"/>
                <a:gd name="T34" fmla="*/ 97 w 106"/>
                <a:gd name="T35" fmla="*/ 12 h 14"/>
                <a:gd name="T36" fmla="*/ 106 w 106"/>
                <a:gd name="T37" fmla="*/ 11 h 14"/>
                <a:gd name="T38" fmla="*/ 106 w 106"/>
                <a:gd name="T39" fmla="*/ 11 h 14"/>
                <a:gd name="T40" fmla="*/ 106 w 106"/>
                <a:gd name="T41"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6" h="14">
                  <a:moveTo>
                    <a:pt x="106" y="1"/>
                  </a:moveTo>
                  <a:lnTo>
                    <a:pt x="106" y="1"/>
                  </a:lnTo>
                  <a:lnTo>
                    <a:pt x="97" y="0"/>
                  </a:lnTo>
                  <a:lnTo>
                    <a:pt x="84" y="1"/>
                  </a:lnTo>
                  <a:lnTo>
                    <a:pt x="68" y="1"/>
                  </a:lnTo>
                  <a:lnTo>
                    <a:pt x="50" y="1"/>
                  </a:lnTo>
                  <a:lnTo>
                    <a:pt x="34" y="3"/>
                  </a:lnTo>
                  <a:lnTo>
                    <a:pt x="19" y="1"/>
                  </a:lnTo>
                  <a:lnTo>
                    <a:pt x="8" y="3"/>
                  </a:lnTo>
                  <a:lnTo>
                    <a:pt x="2" y="1"/>
                  </a:lnTo>
                  <a:lnTo>
                    <a:pt x="0" y="11"/>
                  </a:lnTo>
                  <a:lnTo>
                    <a:pt x="8" y="12"/>
                  </a:lnTo>
                  <a:lnTo>
                    <a:pt x="19" y="13"/>
                  </a:lnTo>
                  <a:lnTo>
                    <a:pt x="34" y="14"/>
                  </a:lnTo>
                  <a:lnTo>
                    <a:pt x="50" y="13"/>
                  </a:lnTo>
                  <a:lnTo>
                    <a:pt x="68" y="13"/>
                  </a:lnTo>
                  <a:lnTo>
                    <a:pt x="84" y="13"/>
                  </a:lnTo>
                  <a:lnTo>
                    <a:pt x="97" y="12"/>
                  </a:lnTo>
                  <a:lnTo>
                    <a:pt x="106" y="11"/>
                  </a:lnTo>
                  <a:lnTo>
                    <a:pt x="106" y="11"/>
                  </a:lnTo>
                  <a:lnTo>
                    <a:pt x="106"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37" name="Freeform 569"/>
            <p:cNvSpPr>
              <a:spLocks/>
            </p:cNvSpPr>
            <p:nvPr/>
          </p:nvSpPr>
          <p:spPr bwMode="auto">
            <a:xfrm>
              <a:off x="3223" y="3943"/>
              <a:ext cx="34" cy="8"/>
            </a:xfrm>
            <a:custGeom>
              <a:avLst/>
              <a:gdLst>
                <a:gd name="T0" fmla="*/ 102 w 102"/>
                <a:gd name="T1" fmla="*/ 13 h 23"/>
                <a:gd name="T2" fmla="*/ 102 w 102"/>
                <a:gd name="T3" fmla="*/ 13 h 23"/>
                <a:gd name="T4" fmla="*/ 92 w 102"/>
                <a:gd name="T5" fmla="*/ 12 h 23"/>
                <a:gd name="T6" fmla="*/ 79 w 102"/>
                <a:gd name="T7" fmla="*/ 12 h 23"/>
                <a:gd name="T8" fmla="*/ 66 w 102"/>
                <a:gd name="T9" fmla="*/ 10 h 23"/>
                <a:gd name="T10" fmla="*/ 50 w 102"/>
                <a:gd name="T11" fmla="*/ 7 h 23"/>
                <a:gd name="T12" fmla="*/ 35 w 102"/>
                <a:gd name="T13" fmla="*/ 5 h 23"/>
                <a:gd name="T14" fmla="*/ 21 w 102"/>
                <a:gd name="T15" fmla="*/ 3 h 23"/>
                <a:gd name="T16" fmla="*/ 10 w 102"/>
                <a:gd name="T17" fmla="*/ 0 h 23"/>
                <a:gd name="T18" fmla="*/ 0 w 102"/>
                <a:gd name="T19" fmla="*/ 0 h 23"/>
                <a:gd name="T20" fmla="*/ 0 w 102"/>
                <a:gd name="T21" fmla="*/ 10 h 23"/>
                <a:gd name="T22" fmla="*/ 10 w 102"/>
                <a:gd name="T23" fmla="*/ 10 h 23"/>
                <a:gd name="T24" fmla="*/ 21 w 102"/>
                <a:gd name="T25" fmla="*/ 12 h 23"/>
                <a:gd name="T26" fmla="*/ 35 w 102"/>
                <a:gd name="T27" fmla="*/ 14 h 23"/>
                <a:gd name="T28" fmla="*/ 50 w 102"/>
                <a:gd name="T29" fmla="*/ 16 h 23"/>
                <a:gd name="T30" fmla="*/ 66 w 102"/>
                <a:gd name="T31" fmla="*/ 19 h 23"/>
                <a:gd name="T32" fmla="*/ 79 w 102"/>
                <a:gd name="T33" fmla="*/ 21 h 23"/>
                <a:gd name="T34" fmla="*/ 92 w 102"/>
                <a:gd name="T35" fmla="*/ 23 h 23"/>
                <a:gd name="T36" fmla="*/ 102 w 102"/>
                <a:gd name="T37" fmla="*/ 22 h 23"/>
                <a:gd name="T38" fmla="*/ 102 w 102"/>
                <a:gd name="T39" fmla="*/ 22 h 23"/>
                <a:gd name="T40" fmla="*/ 102 w 102"/>
                <a:gd name="T4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2" h="23">
                  <a:moveTo>
                    <a:pt x="102" y="13"/>
                  </a:moveTo>
                  <a:lnTo>
                    <a:pt x="102" y="13"/>
                  </a:lnTo>
                  <a:lnTo>
                    <a:pt x="92" y="12"/>
                  </a:lnTo>
                  <a:lnTo>
                    <a:pt x="79" y="12"/>
                  </a:lnTo>
                  <a:lnTo>
                    <a:pt x="66" y="10"/>
                  </a:lnTo>
                  <a:lnTo>
                    <a:pt x="50" y="7"/>
                  </a:lnTo>
                  <a:lnTo>
                    <a:pt x="35" y="5"/>
                  </a:lnTo>
                  <a:lnTo>
                    <a:pt x="21" y="3"/>
                  </a:lnTo>
                  <a:lnTo>
                    <a:pt x="10" y="0"/>
                  </a:lnTo>
                  <a:lnTo>
                    <a:pt x="0" y="0"/>
                  </a:lnTo>
                  <a:lnTo>
                    <a:pt x="0" y="10"/>
                  </a:lnTo>
                  <a:lnTo>
                    <a:pt x="10" y="10"/>
                  </a:lnTo>
                  <a:lnTo>
                    <a:pt x="21" y="12"/>
                  </a:lnTo>
                  <a:lnTo>
                    <a:pt x="35" y="14"/>
                  </a:lnTo>
                  <a:lnTo>
                    <a:pt x="50" y="16"/>
                  </a:lnTo>
                  <a:lnTo>
                    <a:pt x="66" y="19"/>
                  </a:lnTo>
                  <a:lnTo>
                    <a:pt x="79" y="21"/>
                  </a:lnTo>
                  <a:lnTo>
                    <a:pt x="92" y="23"/>
                  </a:lnTo>
                  <a:lnTo>
                    <a:pt x="102" y="22"/>
                  </a:lnTo>
                  <a:lnTo>
                    <a:pt x="102" y="22"/>
                  </a:lnTo>
                  <a:lnTo>
                    <a:pt x="102"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38" name="Freeform 570"/>
            <p:cNvSpPr>
              <a:spLocks/>
            </p:cNvSpPr>
            <p:nvPr/>
          </p:nvSpPr>
          <p:spPr bwMode="auto">
            <a:xfrm>
              <a:off x="3257" y="3941"/>
              <a:ext cx="37" cy="10"/>
            </a:xfrm>
            <a:custGeom>
              <a:avLst/>
              <a:gdLst>
                <a:gd name="T0" fmla="*/ 112 w 112"/>
                <a:gd name="T1" fmla="*/ 0 h 30"/>
                <a:gd name="T2" fmla="*/ 112 w 112"/>
                <a:gd name="T3" fmla="*/ 0 h 30"/>
                <a:gd name="T4" fmla="*/ 106 w 112"/>
                <a:gd name="T5" fmla="*/ 3 h 30"/>
                <a:gd name="T6" fmla="*/ 93 w 112"/>
                <a:gd name="T7" fmla="*/ 5 h 30"/>
                <a:gd name="T8" fmla="*/ 78 w 112"/>
                <a:gd name="T9" fmla="*/ 7 h 30"/>
                <a:gd name="T10" fmla="*/ 60 w 112"/>
                <a:gd name="T11" fmla="*/ 11 h 30"/>
                <a:gd name="T12" fmla="*/ 43 w 112"/>
                <a:gd name="T13" fmla="*/ 14 h 30"/>
                <a:gd name="T14" fmla="*/ 25 w 112"/>
                <a:gd name="T15" fmla="*/ 18 h 30"/>
                <a:gd name="T16" fmla="*/ 11 w 112"/>
                <a:gd name="T17" fmla="*/ 20 h 30"/>
                <a:gd name="T18" fmla="*/ 0 w 112"/>
                <a:gd name="T19" fmla="*/ 21 h 30"/>
                <a:gd name="T20" fmla="*/ 0 w 112"/>
                <a:gd name="T21" fmla="*/ 30 h 30"/>
                <a:gd name="T22" fmla="*/ 11 w 112"/>
                <a:gd name="T23" fmla="*/ 29 h 30"/>
                <a:gd name="T24" fmla="*/ 25 w 112"/>
                <a:gd name="T25" fmla="*/ 27 h 30"/>
                <a:gd name="T26" fmla="*/ 43 w 112"/>
                <a:gd name="T27" fmla="*/ 23 h 30"/>
                <a:gd name="T28" fmla="*/ 60 w 112"/>
                <a:gd name="T29" fmla="*/ 20 h 30"/>
                <a:gd name="T30" fmla="*/ 78 w 112"/>
                <a:gd name="T31" fmla="*/ 16 h 30"/>
                <a:gd name="T32" fmla="*/ 93 w 112"/>
                <a:gd name="T33" fmla="*/ 14 h 30"/>
                <a:gd name="T34" fmla="*/ 106 w 112"/>
                <a:gd name="T35" fmla="*/ 12 h 30"/>
                <a:gd name="T36" fmla="*/ 112 w 112"/>
                <a:gd name="T37" fmla="*/ 12 h 30"/>
                <a:gd name="T38" fmla="*/ 112 w 112"/>
                <a:gd name="T39" fmla="*/ 12 h 30"/>
                <a:gd name="T40" fmla="*/ 112 w 112"/>
                <a:gd name="T4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2" h="30">
                  <a:moveTo>
                    <a:pt x="112" y="0"/>
                  </a:moveTo>
                  <a:lnTo>
                    <a:pt x="112" y="0"/>
                  </a:lnTo>
                  <a:lnTo>
                    <a:pt x="106" y="3"/>
                  </a:lnTo>
                  <a:lnTo>
                    <a:pt x="93" y="5"/>
                  </a:lnTo>
                  <a:lnTo>
                    <a:pt x="78" y="7"/>
                  </a:lnTo>
                  <a:lnTo>
                    <a:pt x="60" y="11"/>
                  </a:lnTo>
                  <a:lnTo>
                    <a:pt x="43" y="14"/>
                  </a:lnTo>
                  <a:lnTo>
                    <a:pt x="25" y="18"/>
                  </a:lnTo>
                  <a:lnTo>
                    <a:pt x="11" y="20"/>
                  </a:lnTo>
                  <a:lnTo>
                    <a:pt x="0" y="21"/>
                  </a:lnTo>
                  <a:lnTo>
                    <a:pt x="0" y="30"/>
                  </a:lnTo>
                  <a:lnTo>
                    <a:pt x="11" y="29"/>
                  </a:lnTo>
                  <a:lnTo>
                    <a:pt x="25" y="27"/>
                  </a:lnTo>
                  <a:lnTo>
                    <a:pt x="43" y="23"/>
                  </a:lnTo>
                  <a:lnTo>
                    <a:pt x="60" y="20"/>
                  </a:lnTo>
                  <a:lnTo>
                    <a:pt x="78" y="16"/>
                  </a:lnTo>
                  <a:lnTo>
                    <a:pt x="93" y="14"/>
                  </a:lnTo>
                  <a:lnTo>
                    <a:pt x="106" y="12"/>
                  </a:lnTo>
                  <a:lnTo>
                    <a:pt x="112" y="12"/>
                  </a:lnTo>
                  <a:lnTo>
                    <a:pt x="112" y="12"/>
                  </a:lnTo>
                  <a:lnTo>
                    <a:pt x="11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39" name="Freeform 571"/>
            <p:cNvSpPr>
              <a:spLocks/>
            </p:cNvSpPr>
            <p:nvPr/>
          </p:nvSpPr>
          <p:spPr bwMode="auto">
            <a:xfrm>
              <a:off x="3294" y="3937"/>
              <a:ext cx="35" cy="8"/>
            </a:xfrm>
            <a:custGeom>
              <a:avLst/>
              <a:gdLst>
                <a:gd name="T0" fmla="*/ 103 w 106"/>
                <a:gd name="T1" fmla="*/ 0 h 24"/>
                <a:gd name="T2" fmla="*/ 99 w 106"/>
                <a:gd name="T3" fmla="*/ 0 h 24"/>
                <a:gd name="T4" fmla="*/ 86 w 106"/>
                <a:gd name="T5" fmla="*/ 6 h 24"/>
                <a:gd name="T6" fmla="*/ 73 w 106"/>
                <a:gd name="T7" fmla="*/ 9 h 24"/>
                <a:gd name="T8" fmla="*/ 58 w 106"/>
                <a:gd name="T9" fmla="*/ 11 h 24"/>
                <a:gd name="T10" fmla="*/ 43 w 106"/>
                <a:gd name="T11" fmla="*/ 12 h 24"/>
                <a:gd name="T12" fmla="*/ 29 w 106"/>
                <a:gd name="T13" fmla="*/ 12 h 24"/>
                <a:gd name="T14" fmla="*/ 16 w 106"/>
                <a:gd name="T15" fmla="*/ 12 h 24"/>
                <a:gd name="T16" fmla="*/ 6 w 106"/>
                <a:gd name="T17" fmla="*/ 12 h 24"/>
                <a:gd name="T18" fmla="*/ 0 w 106"/>
                <a:gd name="T19" fmla="*/ 12 h 24"/>
                <a:gd name="T20" fmla="*/ 0 w 106"/>
                <a:gd name="T21" fmla="*/ 24 h 24"/>
                <a:gd name="T22" fmla="*/ 6 w 106"/>
                <a:gd name="T23" fmla="*/ 24 h 24"/>
                <a:gd name="T24" fmla="*/ 16 w 106"/>
                <a:gd name="T25" fmla="*/ 24 h 24"/>
                <a:gd name="T26" fmla="*/ 29 w 106"/>
                <a:gd name="T27" fmla="*/ 24 h 24"/>
                <a:gd name="T28" fmla="*/ 43 w 106"/>
                <a:gd name="T29" fmla="*/ 22 h 24"/>
                <a:gd name="T30" fmla="*/ 58 w 106"/>
                <a:gd name="T31" fmla="*/ 20 h 24"/>
                <a:gd name="T32" fmla="*/ 73 w 106"/>
                <a:gd name="T33" fmla="*/ 18 h 24"/>
                <a:gd name="T34" fmla="*/ 89 w 106"/>
                <a:gd name="T35" fmla="*/ 15 h 24"/>
                <a:gd name="T36" fmla="*/ 103 w 106"/>
                <a:gd name="T37" fmla="*/ 9 h 24"/>
                <a:gd name="T38" fmla="*/ 99 w 106"/>
                <a:gd name="T39" fmla="*/ 9 h 24"/>
                <a:gd name="T40" fmla="*/ 103 w 106"/>
                <a:gd name="T41" fmla="*/ 9 h 24"/>
                <a:gd name="T42" fmla="*/ 106 w 106"/>
                <a:gd name="T43" fmla="*/ 7 h 24"/>
                <a:gd name="T44" fmla="*/ 106 w 106"/>
                <a:gd name="T45" fmla="*/ 2 h 24"/>
                <a:gd name="T46" fmla="*/ 102 w 106"/>
                <a:gd name="T47" fmla="*/ 0 h 24"/>
                <a:gd name="T48" fmla="*/ 99 w 106"/>
                <a:gd name="T49" fmla="*/ 0 h 24"/>
                <a:gd name="T50" fmla="*/ 103 w 106"/>
                <a:gd name="T5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6" h="24">
                  <a:moveTo>
                    <a:pt x="103" y="0"/>
                  </a:moveTo>
                  <a:lnTo>
                    <a:pt x="99" y="0"/>
                  </a:lnTo>
                  <a:lnTo>
                    <a:pt x="86" y="6"/>
                  </a:lnTo>
                  <a:lnTo>
                    <a:pt x="73" y="9"/>
                  </a:lnTo>
                  <a:lnTo>
                    <a:pt x="58" y="11"/>
                  </a:lnTo>
                  <a:lnTo>
                    <a:pt x="43" y="12"/>
                  </a:lnTo>
                  <a:lnTo>
                    <a:pt x="29" y="12"/>
                  </a:lnTo>
                  <a:lnTo>
                    <a:pt x="16" y="12"/>
                  </a:lnTo>
                  <a:lnTo>
                    <a:pt x="6" y="12"/>
                  </a:lnTo>
                  <a:lnTo>
                    <a:pt x="0" y="12"/>
                  </a:lnTo>
                  <a:lnTo>
                    <a:pt x="0" y="24"/>
                  </a:lnTo>
                  <a:lnTo>
                    <a:pt x="6" y="24"/>
                  </a:lnTo>
                  <a:lnTo>
                    <a:pt x="16" y="24"/>
                  </a:lnTo>
                  <a:lnTo>
                    <a:pt x="29" y="24"/>
                  </a:lnTo>
                  <a:lnTo>
                    <a:pt x="43" y="22"/>
                  </a:lnTo>
                  <a:lnTo>
                    <a:pt x="58" y="20"/>
                  </a:lnTo>
                  <a:lnTo>
                    <a:pt x="73" y="18"/>
                  </a:lnTo>
                  <a:lnTo>
                    <a:pt x="89" y="15"/>
                  </a:lnTo>
                  <a:lnTo>
                    <a:pt x="103" y="9"/>
                  </a:lnTo>
                  <a:lnTo>
                    <a:pt x="99" y="9"/>
                  </a:lnTo>
                  <a:lnTo>
                    <a:pt x="103" y="9"/>
                  </a:lnTo>
                  <a:lnTo>
                    <a:pt x="106" y="7"/>
                  </a:lnTo>
                  <a:lnTo>
                    <a:pt x="106" y="2"/>
                  </a:lnTo>
                  <a:lnTo>
                    <a:pt x="102" y="0"/>
                  </a:lnTo>
                  <a:lnTo>
                    <a:pt x="99" y="0"/>
                  </a:lnTo>
                  <a:lnTo>
                    <a:pt x="10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40" name="Freeform 572"/>
            <p:cNvSpPr>
              <a:spLocks/>
            </p:cNvSpPr>
            <p:nvPr/>
          </p:nvSpPr>
          <p:spPr bwMode="auto">
            <a:xfrm>
              <a:off x="3327" y="3937"/>
              <a:ext cx="18" cy="6"/>
            </a:xfrm>
            <a:custGeom>
              <a:avLst/>
              <a:gdLst>
                <a:gd name="T0" fmla="*/ 54 w 54"/>
                <a:gd name="T1" fmla="*/ 8 h 19"/>
                <a:gd name="T2" fmla="*/ 54 w 54"/>
                <a:gd name="T3" fmla="*/ 8 h 19"/>
                <a:gd name="T4" fmla="*/ 48 w 54"/>
                <a:gd name="T5" fmla="*/ 8 h 19"/>
                <a:gd name="T6" fmla="*/ 42 w 54"/>
                <a:gd name="T7" fmla="*/ 9 h 19"/>
                <a:gd name="T8" fmla="*/ 35 w 54"/>
                <a:gd name="T9" fmla="*/ 8 h 19"/>
                <a:gd name="T10" fmla="*/ 29 w 54"/>
                <a:gd name="T11" fmla="*/ 8 h 19"/>
                <a:gd name="T12" fmla="*/ 23 w 54"/>
                <a:gd name="T13" fmla="*/ 7 h 19"/>
                <a:gd name="T14" fmla="*/ 17 w 54"/>
                <a:gd name="T15" fmla="*/ 4 h 19"/>
                <a:gd name="T16" fmla="*/ 10 w 54"/>
                <a:gd name="T17" fmla="*/ 2 h 19"/>
                <a:gd name="T18" fmla="*/ 4 w 54"/>
                <a:gd name="T19" fmla="*/ 0 h 19"/>
                <a:gd name="T20" fmla="*/ 0 w 54"/>
                <a:gd name="T21" fmla="*/ 9 h 19"/>
                <a:gd name="T22" fmla="*/ 8 w 54"/>
                <a:gd name="T23" fmla="*/ 11 h 19"/>
                <a:gd name="T24" fmla="*/ 15 w 54"/>
                <a:gd name="T25" fmla="*/ 14 h 19"/>
                <a:gd name="T26" fmla="*/ 21 w 54"/>
                <a:gd name="T27" fmla="*/ 16 h 19"/>
                <a:gd name="T28" fmla="*/ 29 w 54"/>
                <a:gd name="T29" fmla="*/ 17 h 19"/>
                <a:gd name="T30" fmla="*/ 35 w 54"/>
                <a:gd name="T31" fmla="*/ 17 h 19"/>
                <a:gd name="T32" fmla="*/ 42 w 54"/>
                <a:gd name="T33" fmla="*/ 18 h 19"/>
                <a:gd name="T34" fmla="*/ 48 w 54"/>
                <a:gd name="T35" fmla="*/ 19 h 19"/>
                <a:gd name="T36" fmla="*/ 54 w 54"/>
                <a:gd name="T37" fmla="*/ 19 h 19"/>
                <a:gd name="T38" fmla="*/ 54 w 54"/>
                <a:gd name="T39" fmla="*/ 19 h 19"/>
                <a:gd name="T40" fmla="*/ 54 w 54"/>
                <a:gd name="T41"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19">
                  <a:moveTo>
                    <a:pt x="54" y="8"/>
                  </a:moveTo>
                  <a:lnTo>
                    <a:pt x="54" y="8"/>
                  </a:lnTo>
                  <a:lnTo>
                    <a:pt x="48" y="8"/>
                  </a:lnTo>
                  <a:lnTo>
                    <a:pt x="42" y="9"/>
                  </a:lnTo>
                  <a:lnTo>
                    <a:pt x="35" y="8"/>
                  </a:lnTo>
                  <a:lnTo>
                    <a:pt x="29" y="8"/>
                  </a:lnTo>
                  <a:lnTo>
                    <a:pt x="23" y="7"/>
                  </a:lnTo>
                  <a:lnTo>
                    <a:pt x="17" y="4"/>
                  </a:lnTo>
                  <a:lnTo>
                    <a:pt x="10" y="2"/>
                  </a:lnTo>
                  <a:lnTo>
                    <a:pt x="4" y="0"/>
                  </a:lnTo>
                  <a:lnTo>
                    <a:pt x="0" y="9"/>
                  </a:lnTo>
                  <a:lnTo>
                    <a:pt x="8" y="11"/>
                  </a:lnTo>
                  <a:lnTo>
                    <a:pt x="15" y="14"/>
                  </a:lnTo>
                  <a:lnTo>
                    <a:pt x="21" y="16"/>
                  </a:lnTo>
                  <a:lnTo>
                    <a:pt x="29" y="17"/>
                  </a:lnTo>
                  <a:lnTo>
                    <a:pt x="35" y="17"/>
                  </a:lnTo>
                  <a:lnTo>
                    <a:pt x="42" y="18"/>
                  </a:lnTo>
                  <a:lnTo>
                    <a:pt x="48" y="19"/>
                  </a:lnTo>
                  <a:lnTo>
                    <a:pt x="54" y="19"/>
                  </a:lnTo>
                  <a:lnTo>
                    <a:pt x="54" y="19"/>
                  </a:lnTo>
                  <a:lnTo>
                    <a:pt x="54"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41" name="Freeform 573"/>
            <p:cNvSpPr>
              <a:spLocks/>
            </p:cNvSpPr>
            <p:nvPr/>
          </p:nvSpPr>
          <p:spPr bwMode="auto">
            <a:xfrm>
              <a:off x="3345" y="3938"/>
              <a:ext cx="21" cy="5"/>
            </a:xfrm>
            <a:custGeom>
              <a:avLst/>
              <a:gdLst>
                <a:gd name="T0" fmla="*/ 62 w 62"/>
                <a:gd name="T1" fmla="*/ 2 h 15"/>
                <a:gd name="T2" fmla="*/ 60 w 62"/>
                <a:gd name="T3" fmla="*/ 2 h 15"/>
                <a:gd name="T4" fmla="*/ 56 w 62"/>
                <a:gd name="T5" fmla="*/ 0 h 15"/>
                <a:gd name="T6" fmla="*/ 49 w 62"/>
                <a:gd name="T7" fmla="*/ 2 h 15"/>
                <a:gd name="T8" fmla="*/ 41 w 62"/>
                <a:gd name="T9" fmla="*/ 3 h 15"/>
                <a:gd name="T10" fmla="*/ 32 w 62"/>
                <a:gd name="T11" fmla="*/ 3 h 15"/>
                <a:gd name="T12" fmla="*/ 23 w 62"/>
                <a:gd name="T13" fmla="*/ 4 h 15"/>
                <a:gd name="T14" fmla="*/ 13 w 62"/>
                <a:gd name="T15" fmla="*/ 4 h 15"/>
                <a:gd name="T16" fmla="*/ 5 w 62"/>
                <a:gd name="T17" fmla="*/ 5 h 15"/>
                <a:gd name="T18" fmla="*/ 0 w 62"/>
                <a:gd name="T19" fmla="*/ 4 h 15"/>
                <a:gd name="T20" fmla="*/ 0 w 62"/>
                <a:gd name="T21" fmla="*/ 15 h 15"/>
                <a:gd name="T22" fmla="*/ 5 w 62"/>
                <a:gd name="T23" fmla="*/ 14 h 15"/>
                <a:gd name="T24" fmla="*/ 13 w 62"/>
                <a:gd name="T25" fmla="*/ 13 h 15"/>
                <a:gd name="T26" fmla="*/ 23 w 62"/>
                <a:gd name="T27" fmla="*/ 13 h 15"/>
                <a:gd name="T28" fmla="*/ 32 w 62"/>
                <a:gd name="T29" fmla="*/ 12 h 15"/>
                <a:gd name="T30" fmla="*/ 41 w 62"/>
                <a:gd name="T31" fmla="*/ 12 h 15"/>
                <a:gd name="T32" fmla="*/ 49 w 62"/>
                <a:gd name="T33" fmla="*/ 11 h 15"/>
                <a:gd name="T34" fmla="*/ 56 w 62"/>
                <a:gd name="T35" fmla="*/ 12 h 15"/>
                <a:gd name="T36" fmla="*/ 60 w 62"/>
                <a:gd name="T37" fmla="*/ 11 h 15"/>
                <a:gd name="T38" fmla="*/ 59 w 62"/>
                <a:gd name="T39" fmla="*/ 11 h 15"/>
                <a:gd name="T40" fmla="*/ 62 w 62"/>
                <a:gd name="T41"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15">
                  <a:moveTo>
                    <a:pt x="62" y="2"/>
                  </a:moveTo>
                  <a:lnTo>
                    <a:pt x="60" y="2"/>
                  </a:lnTo>
                  <a:lnTo>
                    <a:pt x="56" y="0"/>
                  </a:lnTo>
                  <a:lnTo>
                    <a:pt x="49" y="2"/>
                  </a:lnTo>
                  <a:lnTo>
                    <a:pt x="41" y="3"/>
                  </a:lnTo>
                  <a:lnTo>
                    <a:pt x="32" y="3"/>
                  </a:lnTo>
                  <a:lnTo>
                    <a:pt x="23" y="4"/>
                  </a:lnTo>
                  <a:lnTo>
                    <a:pt x="13" y="4"/>
                  </a:lnTo>
                  <a:lnTo>
                    <a:pt x="5" y="5"/>
                  </a:lnTo>
                  <a:lnTo>
                    <a:pt x="0" y="4"/>
                  </a:lnTo>
                  <a:lnTo>
                    <a:pt x="0" y="15"/>
                  </a:lnTo>
                  <a:lnTo>
                    <a:pt x="5" y="14"/>
                  </a:lnTo>
                  <a:lnTo>
                    <a:pt x="13" y="13"/>
                  </a:lnTo>
                  <a:lnTo>
                    <a:pt x="23" y="13"/>
                  </a:lnTo>
                  <a:lnTo>
                    <a:pt x="32" y="12"/>
                  </a:lnTo>
                  <a:lnTo>
                    <a:pt x="41" y="12"/>
                  </a:lnTo>
                  <a:lnTo>
                    <a:pt x="49" y="11"/>
                  </a:lnTo>
                  <a:lnTo>
                    <a:pt x="56" y="12"/>
                  </a:lnTo>
                  <a:lnTo>
                    <a:pt x="60" y="11"/>
                  </a:lnTo>
                  <a:lnTo>
                    <a:pt x="59" y="11"/>
                  </a:lnTo>
                  <a:lnTo>
                    <a:pt x="62"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42" name="Freeform 574"/>
            <p:cNvSpPr>
              <a:spLocks/>
            </p:cNvSpPr>
            <p:nvPr/>
          </p:nvSpPr>
          <p:spPr bwMode="auto">
            <a:xfrm>
              <a:off x="3365" y="3939"/>
              <a:ext cx="23" cy="6"/>
            </a:xfrm>
            <a:custGeom>
              <a:avLst/>
              <a:gdLst>
                <a:gd name="T0" fmla="*/ 71 w 71"/>
                <a:gd name="T1" fmla="*/ 9 h 20"/>
                <a:gd name="T2" fmla="*/ 71 w 71"/>
                <a:gd name="T3" fmla="*/ 9 h 20"/>
                <a:gd name="T4" fmla="*/ 62 w 71"/>
                <a:gd name="T5" fmla="*/ 9 h 20"/>
                <a:gd name="T6" fmla="*/ 52 w 71"/>
                <a:gd name="T7" fmla="*/ 9 h 20"/>
                <a:gd name="T8" fmla="*/ 41 w 71"/>
                <a:gd name="T9" fmla="*/ 8 h 20"/>
                <a:gd name="T10" fmla="*/ 31 w 71"/>
                <a:gd name="T11" fmla="*/ 5 h 20"/>
                <a:gd name="T12" fmla="*/ 21 w 71"/>
                <a:gd name="T13" fmla="*/ 4 h 20"/>
                <a:gd name="T14" fmla="*/ 14 w 71"/>
                <a:gd name="T15" fmla="*/ 2 h 20"/>
                <a:gd name="T16" fmla="*/ 6 w 71"/>
                <a:gd name="T17" fmla="*/ 1 h 20"/>
                <a:gd name="T18" fmla="*/ 3 w 71"/>
                <a:gd name="T19" fmla="*/ 0 h 20"/>
                <a:gd name="T20" fmla="*/ 0 w 71"/>
                <a:gd name="T21" fmla="*/ 9 h 20"/>
                <a:gd name="T22" fmla="*/ 6 w 71"/>
                <a:gd name="T23" fmla="*/ 10 h 20"/>
                <a:gd name="T24" fmla="*/ 12 w 71"/>
                <a:gd name="T25" fmla="*/ 11 h 20"/>
                <a:gd name="T26" fmla="*/ 21 w 71"/>
                <a:gd name="T27" fmla="*/ 13 h 20"/>
                <a:gd name="T28" fmla="*/ 31 w 71"/>
                <a:gd name="T29" fmla="*/ 14 h 20"/>
                <a:gd name="T30" fmla="*/ 41 w 71"/>
                <a:gd name="T31" fmla="*/ 17 h 20"/>
                <a:gd name="T32" fmla="*/ 52 w 71"/>
                <a:gd name="T33" fmla="*/ 18 h 20"/>
                <a:gd name="T34" fmla="*/ 62 w 71"/>
                <a:gd name="T35" fmla="*/ 20 h 20"/>
                <a:gd name="T36" fmla="*/ 71 w 71"/>
                <a:gd name="T37" fmla="*/ 20 h 20"/>
                <a:gd name="T38" fmla="*/ 71 w 71"/>
                <a:gd name="T39" fmla="*/ 20 h 20"/>
                <a:gd name="T40" fmla="*/ 71 w 71"/>
                <a:gd name="T41"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 h="20">
                  <a:moveTo>
                    <a:pt x="71" y="9"/>
                  </a:moveTo>
                  <a:lnTo>
                    <a:pt x="71" y="9"/>
                  </a:lnTo>
                  <a:lnTo>
                    <a:pt x="62" y="9"/>
                  </a:lnTo>
                  <a:lnTo>
                    <a:pt x="52" y="9"/>
                  </a:lnTo>
                  <a:lnTo>
                    <a:pt x="41" y="8"/>
                  </a:lnTo>
                  <a:lnTo>
                    <a:pt x="31" y="5"/>
                  </a:lnTo>
                  <a:lnTo>
                    <a:pt x="21" y="4"/>
                  </a:lnTo>
                  <a:lnTo>
                    <a:pt x="14" y="2"/>
                  </a:lnTo>
                  <a:lnTo>
                    <a:pt x="6" y="1"/>
                  </a:lnTo>
                  <a:lnTo>
                    <a:pt x="3" y="0"/>
                  </a:lnTo>
                  <a:lnTo>
                    <a:pt x="0" y="9"/>
                  </a:lnTo>
                  <a:lnTo>
                    <a:pt x="6" y="10"/>
                  </a:lnTo>
                  <a:lnTo>
                    <a:pt x="12" y="11"/>
                  </a:lnTo>
                  <a:lnTo>
                    <a:pt x="21" y="13"/>
                  </a:lnTo>
                  <a:lnTo>
                    <a:pt x="31" y="14"/>
                  </a:lnTo>
                  <a:lnTo>
                    <a:pt x="41" y="17"/>
                  </a:lnTo>
                  <a:lnTo>
                    <a:pt x="52" y="18"/>
                  </a:lnTo>
                  <a:lnTo>
                    <a:pt x="62" y="20"/>
                  </a:lnTo>
                  <a:lnTo>
                    <a:pt x="71" y="20"/>
                  </a:lnTo>
                  <a:lnTo>
                    <a:pt x="71" y="20"/>
                  </a:lnTo>
                  <a:lnTo>
                    <a:pt x="71"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43" name="Freeform 575"/>
            <p:cNvSpPr>
              <a:spLocks/>
            </p:cNvSpPr>
            <p:nvPr/>
          </p:nvSpPr>
          <p:spPr bwMode="auto">
            <a:xfrm>
              <a:off x="3388" y="3939"/>
              <a:ext cx="26" cy="6"/>
            </a:xfrm>
            <a:custGeom>
              <a:avLst/>
              <a:gdLst>
                <a:gd name="T0" fmla="*/ 71 w 76"/>
                <a:gd name="T1" fmla="*/ 0 h 19"/>
                <a:gd name="T2" fmla="*/ 70 w 76"/>
                <a:gd name="T3" fmla="*/ 1 h 19"/>
                <a:gd name="T4" fmla="*/ 63 w 76"/>
                <a:gd name="T5" fmla="*/ 3 h 19"/>
                <a:gd name="T6" fmla="*/ 56 w 76"/>
                <a:gd name="T7" fmla="*/ 4 h 19"/>
                <a:gd name="T8" fmla="*/ 48 w 76"/>
                <a:gd name="T9" fmla="*/ 5 h 19"/>
                <a:gd name="T10" fmla="*/ 38 w 76"/>
                <a:gd name="T11" fmla="*/ 7 h 19"/>
                <a:gd name="T12" fmla="*/ 29 w 76"/>
                <a:gd name="T13" fmla="*/ 8 h 19"/>
                <a:gd name="T14" fmla="*/ 19 w 76"/>
                <a:gd name="T15" fmla="*/ 8 h 19"/>
                <a:gd name="T16" fmla="*/ 9 w 76"/>
                <a:gd name="T17" fmla="*/ 8 h 19"/>
                <a:gd name="T18" fmla="*/ 0 w 76"/>
                <a:gd name="T19" fmla="*/ 8 h 19"/>
                <a:gd name="T20" fmla="*/ 0 w 76"/>
                <a:gd name="T21" fmla="*/ 19 h 19"/>
                <a:gd name="T22" fmla="*/ 9 w 76"/>
                <a:gd name="T23" fmla="*/ 19 h 19"/>
                <a:gd name="T24" fmla="*/ 19 w 76"/>
                <a:gd name="T25" fmla="*/ 19 h 19"/>
                <a:gd name="T26" fmla="*/ 29 w 76"/>
                <a:gd name="T27" fmla="*/ 17 h 19"/>
                <a:gd name="T28" fmla="*/ 38 w 76"/>
                <a:gd name="T29" fmla="*/ 16 h 19"/>
                <a:gd name="T30" fmla="*/ 48 w 76"/>
                <a:gd name="T31" fmla="*/ 15 h 19"/>
                <a:gd name="T32" fmla="*/ 56 w 76"/>
                <a:gd name="T33" fmla="*/ 13 h 19"/>
                <a:gd name="T34" fmla="*/ 65 w 76"/>
                <a:gd name="T35" fmla="*/ 12 h 19"/>
                <a:gd name="T36" fmla="*/ 72 w 76"/>
                <a:gd name="T37" fmla="*/ 10 h 19"/>
                <a:gd name="T38" fmla="*/ 71 w 76"/>
                <a:gd name="T39" fmla="*/ 11 h 19"/>
                <a:gd name="T40" fmla="*/ 72 w 76"/>
                <a:gd name="T41" fmla="*/ 10 h 19"/>
                <a:gd name="T42" fmla="*/ 76 w 76"/>
                <a:gd name="T43" fmla="*/ 8 h 19"/>
                <a:gd name="T44" fmla="*/ 76 w 76"/>
                <a:gd name="T45" fmla="*/ 4 h 19"/>
                <a:gd name="T46" fmla="*/ 73 w 76"/>
                <a:gd name="T47" fmla="*/ 2 h 19"/>
                <a:gd name="T48" fmla="*/ 70 w 76"/>
                <a:gd name="T49" fmla="*/ 1 h 19"/>
                <a:gd name="T50" fmla="*/ 71 w 76"/>
                <a:gd name="T5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6" h="19">
                  <a:moveTo>
                    <a:pt x="71" y="0"/>
                  </a:moveTo>
                  <a:lnTo>
                    <a:pt x="70" y="1"/>
                  </a:lnTo>
                  <a:lnTo>
                    <a:pt x="63" y="3"/>
                  </a:lnTo>
                  <a:lnTo>
                    <a:pt x="56" y="4"/>
                  </a:lnTo>
                  <a:lnTo>
                    <a:pt x="48" y="5"/>
                  </a:lnTo>
                  <a:lnTo>
                    <a:pt x="38" y="7"/>
                  </a:lnTo>
                  <a:lnTo>
                    <a:pt x="29" y="8"/>
                  </a:lnTo>
                  <a:lnTo>
                    <a:pt x="19" y="8"/>
                  </a:lnTo>
                  <a:lnTo>
                    <a:pt x="9" y="8"/>
                  </a:lnTo>
                  <a:lnTo>
                    <a:pt x="0" y="8"/>
                  </a:lnTo>
                  <a:lnTo>
                    <a:pt x="0" y="19"/>
                  </a:lnTo>
                  <a:lnTo>
                    <a:pt x="9" y="19"/>
                  </a:lnTo>
                  <a:lnTo>
                    <a:pt x="19" y="19"/>
                  </a:lnTo>
                  <a:lnTo>
                    <a:pt x="29" y="17"/>
                  </a:lnTo>
                  <a:lnTo>
                    <a:pt x="38" y="16"/>
                  </a:lnTo>
                  <a:lnTo>
                    <a:pt x="48" y="15"/>
                  </a:lnTo>
                  <a:lnTo>
                    <a:pt x="56" y="13"/>
                  </a:lnTo>
                  <a:lnTo>
                    <a:pt x="65" y="12"/>
                  </a:lnTo>
                  <a:lnTo>
                    <a:pt x="72" y="10"/>
                  </a:lnTo>
                  <a:lnTo>
                    <a:pt x="71" y="11"/>
                  </a:lnTo>
                  <a:lnTo>
                    <a:pt x="72" y="10"/>
                  </a:lnTo>
                  <a:lnTo>
                    <a:pt x="76" y="8"/>
                  </a:lnTo>
                  <a:lnTo>
                    <a:pt x="76" y="4"/>
                  </a:lnTo>
                  <a:lnTo>
                    <a:pt x="73" y="2"/>
                  </a:lnTo>
                  <a:lnTo>
                    <a:pt x="70" y="1"/>
                  </a:lnTo>
                  <a:lnTo>
                    <a:pt x="7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44" name="Freeform 576"/>
            <p:cNvSpPr>
              <a:spLocks/>
            </p:cNvSpPr>
            <p:nvPr/>
          </p:nvSpPr>
          <p:spPr bwMode="auto">
            <a:xfrm>
              <a:off x="3412" y="3939"/>
              <a:ext cx="29" cy="5"/>
            </a:xfrm>
            <a:custGeom>
              <a:avLst/>
              <a:gdLst>
                <a:gd name="T0" fmla="*/ 88 w 88"/>
                <a:gd name="T1" fmla="*/ 12 h 17"/>
                <a:gd name="T2" fmla="*/ 85 w 88"/>
                <a:gd name="T3" fmla="*/ 8 h 17"/>
                <a:gd name="T4" fmla="*/ 77 w 88"/>
                <a:gd name="T5" fmla="*/ 4 h 17"/>
                <a:gd name="T6" fmla="*/ 67 w 88"/>
                <a:gd name="T7" fmla="*/ 3 h 17"/>
                <a:gd name="T8" fmla="*/ 55 w 88"/>
                <a:gd name="T9" fmla="*/ 2 h 17"/>
                <a:gd name="T10" fmla="*/ 44 w 88"/>
                <a:gd name="T11" fmla="*/ 0 h 17"/>
                <a:gd name="T12" fmla="*/ 31 w 88"/>
                <a:gd name="T13" fmla="*/ 0 h 17"/>
                <a:gd name="T14" fmla="*/ 20 w 88"/>
                <a:gd name="T15" fmla="*/ 1 h 17"/>
                <a:gd name="T16" fmla="*/ 8 w 88"/>
                <a:gd name="T17" fmla="*/ 1 h 17"/>
                <a:gd name="T18" fmla="*/ 0 w 88"/>
                <a:gd name="T19" fmla="*/ 1 h 17"/>
                <a:gd name="T20" fmla="*/ 0 w 88"/>
                <a:gd name="T21" fmla="*/ 12 h 17"/>
                <a:gd name="T22" fmla="*/ 8 w 88"/>
                <a:gd name="T23" fmla="*/ 12 h 17"/>
                <a:gd name="T24" fmla="*/ 20 w 88"/>
                <a:gd name="T25" fmla="*/ 12 h 17"/>
                <a:gd name="T26" fmla="*/ 31 w 88"/>
                <a:gd name="T27" fmla="*/ 11 h 17"/>
                <a:gd name="T28" fmla="*/ 44 w 88"/>
                <a:gd name="T29" fmla="*/ 11 h 17"/>
                <a:gd name="T30" fmla="*/ 55 w 88"/>
                <a:gd name="T31" fmla="*/ 11 h 17"/>
                <a:gd name="T32" fmla="*/ 67 w 88"/>
                <a:gd name="T33" fmla="*/ 12 h 17"/>
                <a:gd name="T34" fmla="*/ 75 w 88"/>
                <a:gd name="T35" fmla="*/ 13 h 17"/>
                <a:gd name="T36" fmla="*/ 80 w 88"/>
                <a:gd name="T37" fmla="*/ 17 h 17"/>
                <a:gd name="T38" fmla="*/ 77 w 88"/>
                <a:gd name="T39" fmla="*/ 12 h 17"/>
                <a:gd name="T40" fmla="*/ 80 w 88"/>
                <a:gd name="T41" fmla="*/ 17 h 17"/>
                <a:gd name="T42" fmla="*/ 84 w 88"/>
                <a:gd name="T43" fmla="*/ 17 h 17"/>
                <a:gd name="T44" fmla="*/ 87 w 88"/>
                <a:gd name="T45" fmla="*/ 13 h 17"/>
                <a:gd name="T46" fmla="*/ 87 w 88"/>
                <a:gd name="T47" fmla="*/ 10 h 17"/>
                <a:gd name="T48" fmla="*/ 85 w 88"/>
                <a:gd name="T49" fmla="*/ 8 h 17"/>
                <a:gd name="T50" fmla="*/ 88 w 88"/>
                <a:gd name="T51"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8" h="17">
                  <a:moveTo>
                    <a:pt x="88" y="12"/>
                  </a:moveTo>
                  <a:lnTo>
                    <a:pt x="85" y="8"/>
                  </a:lnTo>
                  <a:lnTo>
                    <a:pt x="77" y="4"/>
                  </a:lnTo>
                  <a:lnTo>
                    <a:pt x="67" y="3"/>
                  </a:lnTo>
                  <a:lnTo>
                    <a:pt x="55" y="2"/>
                  </a:lnTo>
                  <a:lnTo>
                    <a:pt x="44" y="0"/>
                  </a:lnTo>
                  <a:lnTo>
                    <a:pt x="31" y="0"/>
                  </a:lnTo>
                  <a:lnTo>
                    <a:pt x="20" y="1"/>
                  </a:lnTo>
                  <a:lnTo>
                    <a:pt x="8" y="1"/>
                  </a:lnTo>
                  <a:lnTo>
                    <a:pt x="0" y="1"/>
                  </a:lnTo>
                  <a:lnTo>
                    <a:pt x="0" y="12"/>
                  </a:lnTo>
                  <a:lnTo>
                    <a:pt x="8" y="12"/>
                  </a:lnTo>
                  <a:lnTo>
                    <a:pt x="20" y="12"/>
                  </a:lnTo>
                  <a:lnTo>
                    <a:pt x="31" y="11"/>
                  </a:lnTo>
                  <a:lnTo>
                    <a:pt x="44" y="11"/>
                  </a:lnTo>
                  <a:lnTo>
                    <a:pt x="55" y="11"/>
                  </a:lnTo>
                  <a:lnTo>
                    <a:pt x="67" y="12"/>
                  </a:lnTo>
                  <a:lnTo>
                    <a:pt x="75" y="13"/>
                  </a:lnTo>
                  <a:lnTo>
                    <a:pt x="80" y="17"/>
                  </a:lnTo>
                  <a:lnTo>
                    <a:pt x="77" y="12"/>
                  </a:lnTo>
                  <a:lnTo>
                    <a:pt x="80" y="17"/>
                  </a:lnTo>
                  <a:lnTo>
                    <a:pt x="84" y="17"/>
                  </a:lnTo>
                  <a:lnTo>
                    <a:pt x="87" y="13"/>
                  </a:lnTo>
                  <a:lnTo>
                    <a:pt x="87" y="10"/>
                  </a:lnTo>
                  <a:lnTo>
                    <a:pt x="85" y="8"/>
                  </a:lnTo>
                  <a:lnTo>
                    <a:pt x="88"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45" name="Freeform 577"/>
            <p:cNvSpPr>
              <a:spLocks/>
            </p:cNvSpPr>
            <p:nvPr/>
          </p:nvSpPr>
          <p:spPr bwMode="auto">
            <a:xfrm>
              <a:off x="3438" y="3943"/>
              <a:ext cx="7" cy="7"/>
            </a:xfrm>
            <a:custGeom>
              <a:avLst/>
              <a:gdLst>
                <a:gd name="T0" fmla="*/ 22 w 22"/>
                <a:gd name="T1" fmla="*/ 9 h 21"/>
                <a:gd name="T2" fmla="*/ 22 w 22"/>
                <a:gd name="T3" fmla="*/ 9 h 21"/>
                <a:gd name="T4" fmla="*/ 17 w 22"/>
                <a:gd name="T5" fmla="*/ 9 h 21"/>
                <a:gd name="T6" fmla="*/ 14 w 22"/>
                <a:gd name="T7" fmla="*/ 8 h 21"/>
                <a:gd name="T8" fmla="*/ 11 w 22"/>
                <a:gd name="T9" fmla="*/ 5 h 21"/>
                <a:gd name="T10" fmla="*/ 11 w 22"/>
                <a:gd name="T11" fmla="*/ 0 h 21"/>
                <a:gd name="T12" fmla="*/ 0 w 22"/>
                <a:gd name="T13" fmla="*/ 0 h 21"/>
                <a:gd name="T14" fmla="*/ 2 w 22"/>
                <a:gd name="T15" fmla="*/ 9 h 21"/>
                <a:gd name="T16" fmla="*/ 9 w 22"/>
                <a:gd name="T17" fmla="*/ 15 h 21"/>
                <a:gd name="T18" fmla="*/ 15 w 22"/>
                <a:gd name="T19" fmla="*/ 18 h 21"/>
                <a:gd name="T20" fmla="*/ 22 w 22"/>
                <a:gd name="T21" fmla="*/ 21 h 21"/>
                <a:gd name="T22" fmla="*/ 22 w 22"/>
                <a:gd name="T23" fmla="*/ 21 h 21"/>
                <a:gd name="T24" fmla="*/ 22 w 22"/>
                <a:gd name="T25" fmla="*/ 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21">
                  <a:moveTo>
                    <a:pt x="22" y="9"/>
                  </a:moveTo>
                  <a:lnTo>
                    <a:pt x="22" y="9"/>
                  </a:lnTo>
                  <a:lnTo>
                    <a:pt x="17" y="9"/>
                  </a:lnTo>
                  <a:lnTo>
                    <a:pt x="14" y="8"/>
                  </a:lnTo>
                  <a:lnTo>
                    <a:pt x="11" y="5"/>
                  </a:lnTo>
                  <a:lnTo>
                    <a:pt x="11" y="0"/>
                  </a:lnTo>
                  <a:lnTo>
                    <a:pt x="0" y="0"/>
                  </a:lnTo>
                  <a:lnTo>
                    <a:pt x="2" y="9"/>
                  </a:lnTo>
                  <a:lnTo>
                    <a:pt x="9" y="15"/>
                  </a:lnTo>
                  <a:lnTo>
                    <a:pt x="15" y="18"/>
                  </a:lnTo>
                  <a:lnTo>
                    <a:pt x="22" y="21"/>
                  </a:lnTo>
                  <a:lnTo>
                    <a:pt x="22" y="21"/>
                  </a:lnTo>
                  <a:lnTo>
                    <a:pt x="22"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46" name="Freeform 578"/>
            <p:cNvSpPr>
              <a:spLocks/>
            </p:cNvSpPr>
            <p:nvPr/>
          </p:nvSpPr>
          <p:spPr bwMode="auto">
            <a:xfrm>
              <a:off x="3445" y="3945"/>
              <a:ext cx="39" cy="5"/>
            </a:xfrm>
            <a:custGeom>
              <a:avLst/>
              <a:gdLst>
                <a:gd name="T0" fmla="*/ 117 w 117"/>
                <a:gd name="T1" fmla="*/ 4 h 15"/>
                <a:gd name="T2" fmla="*/ 117 w 117"/>
                <a:gd name="T3" fmla="*/ 4 h 15"/>
                <a:gd name="T4" fmla="*/ 106 w 117"/>
                <a:gd name="T5" fmla="*/ 2 h 15"/>
                <a:gd name="T6" fmla="*/ 91 w 117"/>
                <a:gd name="T7" fmla="*/ 0 h 15"/>
                <a:gd name="T8" fmla="*/ 74 w 117"/>
                <a:gd name="T9" fmla="*/ 0 h 15"/>
                <a:gd name="T10" fmla="*/ 55 w 117"/>
                <a:gd name="T11" fmla="*/ 1 h 15"/>
                <a:gd name="T12" fmla="*/ 35 w 117"/>
                <a:gd name="T13" fmla="*/ 1 h 15"/>
                <a:gd name="T14" fmla="*/ 18 w 117"/>
                <a:gd name="T15" fmla="*/ 3 h 15"/>
                <a:gd name="T16" fmla="*/ 5 w 117"/>
                <a:gd name="T17" fmla="*/ 4 h 15"/>
                <a:gd name="T18" fmla="*/ 0 w 117"/>
                <a:gd name="T19" fmla="*/ 3 h 15"/>
                <a:gd name="T20" fmla="*/ 0 w 117"/>
                <a:gd name="T21" fmla="*/ 15 h 15"/>
                <a:gd name="T22" fmla="*/ 5 w 117"/>
                <a:gd name="T23" fmla="*/ 14 h 15"/>
                <a:gd name="T24" fmla="*/ 18 w 117"/>
                <a:gd name="T25" fmla="*/ 12 h 15"/>
                <a:gd name="T26" fmla="*/ 35 w 117"/>
                <a:gd name="T27" fmla="*/ 12 h 15"/>
                <a:gd name="T28" fmla="*/ 55 w 117"/>
                <a:gd name="T29" fmla="*/ 12 h 15"/>
                <a:gd name="T30" fmla="*/ 74 w 117"/>
                <a:gd name="T31" fmla="*/ 11 h 15"/>
                <a:gd name="T32" fmla="*/ 91 w 117"/>
                <a:gd name="T33" fmla="*/ 11 h 15"/>
                <a:gd name="T34" fmla="*/ 106 w 117"/>
                <a:gd name="T35" fmla="*/ 11 h 15"/>
                <a:gd name="T36" fmla="*/ 113 w 117"/>
                <a:gd name="T37" fmla="*/ 14 h 15"/>
                <a:gd name="T38" fmla="*/ 113 w 117"/>
                <a:gd name="T39" fmla="*/ 14 h 15"/>
                <a:gd name="T40" fmla="*/ 117 w 117"/>
                <a:gd name="T41"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7" h="15">
                  <a:moveTo>
                    <a:pt x="117" y="4"/>
                  </a:moveTo>
                  <a:lnTo>
                    <a:pt x="117" y="4"/>
                  </a:lnTo>
                  <a:lnTo>
                    <a:pt x="106" y="2"/>
                  </a:lnTo>
                  <a:lnTo>
                    <a:pt x="91" y="0"/>
                  </a:lnTo>
                  <a:lnTo>
                    <a:pt x="74" y="0"/>
                  </a:lnTo>
                  <a:lnTo>
                    <a:pt x="55" y="1"/>
                  </a:lnTo>
                  <a:lnTo>
                    <a:pt x="35" y="1"/>
                  </a:lnTo>
                  <a:lnTo>
                    <a:pt x="18" y="3"/>
                  </a:lnTo>
                  <a:lnTo>
                    <a:pt x="5" y="4"/>
                  </a:lnTo>
                  <a:lnTo>
                    <a:pt x="0" y="3"/>
                  </a:lnTo>
                  <a:lnTo>
                    <a:pt x="0" y="15"/>
                  </a:lnTo>
                  <a:lnTo>
                    <a:pt x="5" y="14"/>
                  </a:lnTo>
                  <a:lnTo>
                    <a:pt x="18" y="12"/>
                  </a:lnTo>
                  <a:lnTo>
                    <a:pt x="35" y="12"/>
                  </a:lnTo>
                  <a:lnTo>
                    <a:pt x="55" y="12"/>
                  </a:lnTo>
                  <a:lnTo>
                    <a:pt x="74" y="11"/>
                  </a:lnTo>
                  <a:lnTo>
                    <a:pt x="91" y="11"/>
                  </a:lnTo>
                  <a:lnTo>
                    <a:pt x="106" y="11"/>
                  </a:lnTo>
                  <a:lnTo>
                    <a:pt x="113" y="14"/>
                  </a:lnTo>
                  <a:lnTo>
                    <a:pt x="113" y="14"/>
                  </a:lnTo>
                  <a:lnTo>
                    <a:pt x="117"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47" name="Freeform 579"/>
            <p:cNvSpPr>
              <a:spLocks/>
            </p:cNvSpPr>
            <p:nvPr/>
          </p:nvSpPr>
          <p:spPr bwMode="auto">
            <a:xfrm>
              <a:off x="3483" y="3946"/>
              <a:ext cx="23" cy="14"/>
            </a:xfrm>
            <a:custGeom>
              <a:avLst/>
              <a:gdLst>
                <a:gd name="T0" fmla="*/ 70 w 70"/>
                <a:gd name="T1" fmla="*/ 36 h 41"/>
                <a:gd name="T2" fmla="*/ 69 w 70"/>
                <a:gd name="T3" fmla="*/ 35 h 41"/>
                <a:gd name="T4" fmla="*/ 63 w 70"/>
                <a:gd name="T5" fmla="*/ 29 h 41"/>
                <a:gd name="T6" fmla="*/ 57 w 70"/>
                <a:gd name="T7" fmla="*/ 24 h 41"/>
                <a:gd name="T8" fmla="*/ 49 w 70"/>
                <a:gd name="T9" fmla="*/ 20 h 41"/>
                <a:gd name="T10" fmla="*/ 40 w 70"/>
                <a:gd name="T11" fmla="*/ 15 h 41"/>
                <a:gd name="T12" fmla="*/ 29 w 70"/>
                <a:gd name="T13" fmla="*/ 11 h 41"/>
                <a:gd name="T14" fmla="*/ 19 w 70"/>
                <a:gd name="T15" fmla="*/ 7 h 41"/>
                <a:gd name="T16" fmla="*/ 10 w 70"/>
                <a:gd name="T17" fmla="*/ 4 h 41"/>
                <a:gd name="T18" fmla="*/ 4 w 70"/>
                <a:gd name="T19" fmla="*/ 0 h 41"/>
                <a:gd name="T20" fmla="*/ 0 w 70"/>
                <a:gd name="T21" fmla="*/ 10 h 41"/>
                <a:gd name="T22" fmla="*/ 8 w 70"/>
                <a:gd name="T23" fmla="*/ 13 h 41"/>
                <a:gd name="T24" fmla="*/ 17 w 70"/>
                <a:gd name="T25" fmla="*/ 16 h 41"/>
                <a:gd name="T26" fmla="*/ 26 w 70"/>
                <a:gd name="T27" fmla="*/ 20 h 41"/>
                <a:gd name="T28" fmla="*/ 35 w 70"/>
                <a:gd name="T29" fmla="*/ 24 h 41"/>
                <a:gd name="T30" fmla="*/ 45 w 70"/>
                <a:gd name="T31" fmla="*/ 29 h 41"/>
                <a:gd name="T32" fmla="*/ 53 w 70"/>
                <a:gd name="T33" fmla="*/ 34 h 41"/>
                <a:gd name="T34" fmla="*/ 58 w 70"/>
                <a:gd name="T35" fmla="*/ 36 h 41"/>
                <a:gd name="T36" fmla="*/ 59 w 70"/>
                <a:gd name="T37" fmla="*/ 37 h 41"/>
                <a:gd name="T38" fmla="*/ 58 w 70"/>
                <a:gd name="T39" fmla="*/ 36 h 41"/>
                <a:gd name="T40" fmla="*/ 59 w 70"/>
                <a:gd name="T41" fmla="*/ 37 h 41"/>
                <a:gd name="T42" fmla="*/ 62 w 70"/>
                <a:gd name="T43" fmla="*/ 39 h 41"/>
                <a:gd name="T44" fmla="*/ 65 w 70"/>
                <a:gd name="T45" fmla="*/ 41 h 41"/>
                <a:gd name="T46" fmla="*/ 67 w 70"/>
                <a:gd name="T47" fmla="*/ 38 h 41"/>
                <a:gd name="T48" fmla="*/ 69 w 70"/>
                <a:gd name="T49" fmla="*/ 35 h 41"/>
                <a:gd name="T50" fmla="*/ 70 w 70"/>
                <a:gd name="T51" fmla="*/ 3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 h="41">
                  <a:moveTo>
                    <a:pt x="70" y="36"/>
                  </a:moveTo>
                  <a:lnTo>
                    <a:pt x="69" y="35"/>
                  </a:lnTo>
                  <a:lnTo>
                    <a:pt x="63" y="29"/>
                  </a:lnTo>
                  <a:lnTo>
                    <a:pt x="57" y="24"/>
                  </a:lnTo>
                  <a:lnTo>
                    <a:pt x="49" y="20"/>
                  </a:lnTo>
                  <a:lnTo>
                    <a:pt x="40" y="15"/>
                  </a:lnTo>
                  <a:lnTo>
                    <a:pt x="29" y="11"/>
                  </a:lnTo>
                  <a:lnTo>
                    <a:pt x="19" y="7"/>
                  </a:lnTo>
                  <a:lnTo>
                    <a:pt x="10" y="4"/>
                  </a:lnTo>
                  <a:lnTo>
                    <a:pt x="4" y="0"/>
                  </a:lnTo>
                  <a:lnTo>
                    <a:pt x="0" y="10"/>
                  </a:lnTo>
                  <a:lnTo>
                    <a:pt x="8" y="13"/>
                  </a:lnTo>
                  <a:lnTo>
                    <a:pt x="17" y="16"/>
                  </a:lnTo>
                  <a:lnTo>
                    <a:pt x="26" y="20"/>
                  </a:lnTo>
                  <a:lnTo>
                    <a:pt x="35" y="24"/>
                  </a:lnTo>
                  <a:lnTo>
                    <a:pt x="45" y="29"/>
                  </a:lnTo>
                  <a:lnTo>
                    <a:pt x="53" y="34"/>
                  </a:lnTo>
                  <a:lnTo>
                    <a:pt x="58" y="36"/>
                  </a:lnTo>
                  <a:lnTo>
                    <a:pt x="59" y="37"/>
                  </a:lnTo>
                  <a:lnTo>
                    <a:pt x="58" y="36"/>
                  </a:lnTo>
                  <a:lnTo>
                    <a:pt x="59" y="37"/>
                  </a:lnTo>
                  <a:lnTo>
                    <a:pt x="62" y="39"/>
                  </a:lnTo>
                  <a:lnTo>
                    <a:pt x="65" y="41"/>
                  </a:lnTo>
                  <a:lnTo>
                    <a:pt x="67" y="38"/>
                  </a:lnTo>
                  <a:lnTo>
                    <a:pt x="69" y="35"/>
                  </a:lnTo>
                  <a:lnTo>
                    <a:pt x="70" y="3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48" name="Freeform 580"/>
            <p:cNvSpPr>
              <a:spLocks/>
            </p:cNvSpPr>
            <p:nvPr/>
          </p:nvSpPr>
          <p:spPr bwMode="auto">
            <a:xfrm>
              <a:off x="3502" y="3958"/>
              <a:ext cx="4" cy="7"/>
            </a:xfrm>
            <a:custGeom>
              <a:avLst/>
              <a:gdLst>
                <a:gd name="T0" fmla="*/ 7 w 12"/>
                <a:gd name="T1" fmla="*/ 21 h 21"/>
                <a:gd name="T2" fmla="*/ 12 w 12"/>
                <a:gd name="T3" fmla="*/ 16 h 21"/>
                <a:gd name="T4" fmla="*/ 12 w 12"/>
                <a:gd name="T5" fmla="*/ 0 h 21"/>
                <a:gd name="T6" fmla="*/ 0 w 12"/>
                <a:gd name="T7" fmla="*/ 0 h 21"/>
                <a:gd name="T8" fmla="*/ 0 w 12"/>
                <a:gd name="T9" fmla="*/ 16 h 21"/>
                <a:gd name="T10" fmla="*/ 5 w 12"/>
                <a:gd name="T11" fmla="*/ 11 h 21"/>
                <a:gd name="T12" fmla="*/ 0 w 12"/>
                <a:gd name="T13" fmla="*/ 16 h 21"/>
                <a:gd name="T14" fmla="*/ 3 w 12"/>
                <a:gd name="T15" fmla="*/ 19 h 21"/>
                <a:gd name="T16" fmla="*/ 6 w 12"/>
                <a:gd name="T17" fmla="*/ 21 h 21"/>
                <a:gd name="T18" fmla="*/ 9 w 12"/>
                <a:gd name="T19" fmla="*/ 19 h 21"/>
                <a:gd name="T20" fmla="*/ 12 w 12"/>
                <a:gd name="T21" fmla="*/ 16 h 21"/>
                <a:gd name="T22" fmla="*/ 7 w 12"/>
                <a:gd name="T23"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21">
                  <a:moveTo>
                    <a:pt x="7" y="21"/>
                  </a:moveTo>
                  <a:lnTo>
                    <a:pt x="12" y="16"/>
                  </a:lnTo>
                  <a:lnTo>
                    <a:pt x="12" y="0"/>
                  </a:lnTo>
                  <a:lnTo>
                    <a:pt x="0" y="0"/>
                  </a:lnTo>
                  <a:lnTo>
                    <a:pt x="0" y="16"/>
                  </a:lnTo>
                  <a:lnTo>
                    <a:pt x="5" y="11"/>
                  </a:lnTo>
                  <a:lnTo>
                    <a:pt x="0" y="16"/>
                  </a:lnTo>
                  <a:lnTo>
                    <a:pt x="3" y="19"/>
                  </a:lnTo>
                  <a:lnTo>
                    <a:pt x="6" y="21"/>
                  </a:lnTo>
                  <a:lnTo>
                    <a:pt x="9" y="19"/>
                  </a:lnTo>
                  <a:lnTo>
                    <a:pt x="12" y="16"/>
                  </a:lnTo>
                  <a:lnTo>
                    <a:pt x="7"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49" name="Freeform 581"/>
            <p:cNvSpPr>
              <a:spLocks/>
            </p:cNvSpPr>
            <p:nvPr/>
          </p:nvSpPr>
          <p:spPr bwMode="auto">
            <a:xfrm>
              <a:off x="3469" y="3962"/>
              <a:ext cx="35" cy="6"/>
            </a:xfrm>
            <a:custGeom>
              <a:avLst/>
              <a:gdLst>
                <a:gd name="T0" fmla="*/ 0 w 106"/>
                <a:gd name="T1" fmla="*/ 18 h 18"/>
                <a:gd name="T2" fmla="*/ 0 w 106"/>
                <a:gd name="T3" fmla="*/ 18 h 18"/>
                <a:gd name="T4" fmla="*/ 9 w 106"/>
                <a:gd name="T5" fmla="*/ 18 h 18"/>
                <a:gd name="T6" fmla="*/ 21 w 106"/>
                <a:gd name="T7" fmla="*/ 18 h 18"/>
                <a:gd name="T8" fmla="*/ 36 w 106"/>
                <a:gd name="T9" fmla="*/ 18 h 18"/>
                <a:gd name="T10" fmla="*/ 52 w 106"/>
                <a:gd name="T11" fmla="*/ 18 h 18"/>
                <a:gd name="T12" fmla="*/ 67 w 106"/>
                <a:gd name="T13" fmla="*/ 15 h 18"/>
                <a:gd name="T14" fmla="*/ 82 w 106"/>
                <a:gd name="T15" fmla="*/ 14 h 18"/>
                <a:gd name="T16" fmla="*/ 95 w 106"/>
                <a:gd name="T17" fmla="*/ 12 h 18"/>
                <a:gd name="T18" fmla="*/ 106 w 106"/>
                <a:gd name="T19" fmla="*/ 10 h 18"/>
                <a:gd name="T20" fmla="*/ 104 w 106"/>
                <a:gd name="T21" fmla="*/ 0 h 18"/>
                <a:gd name="T22" fmla="*/ 95 w 106"/>
                <a:gd name="T23" fmla="*/ 3 h 18"/>
                <a:gd name="T24" fmla="*/ 82 w 106"/>
                <a:gd name="T25" fmla="*/ 5 h 18"/>
                <a:gd name="T26" fmla="*/ 67 w 106"/>
                <a:gd name="T27" fmla="*/ 6 h 18"/>
                <a:gd name="T28" fmla="*/ 52 w 106"/>
                <a:gd name="T29" fmla="*/ 6 h 18"/>
                <a:gd name="T30" fmla="*/ 36 w 106"/>
                <a:gd name="T31" fmla="*/ 6 h 18"/>
                <a:gd name="T32" fmla="*/ 21 w 106"/>
                <a:gd name="T33" fmla="*/ 6 h 18"/>
                <a:gd name="T34" fmla="*/ 9 w 106"/>
                <a:gd name="T35" fmla="*/ 6 h 18"/>
                <a:gd name="T36" fmla="*/ 0 w 106"/>
                <a:gd name="T37" fmla="*/ 6 h 18"/>
                <a:gd name="T38" fmla="*/ 0 w 106"/>
                <a:gd name="T39" fmla="*/ 6 h 18"/>
                <a:gd name="T40" fmla="*/ 0 w 106"/>
                <a:gd name="T4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6" h="18">
                  <a:moveTo>
                    <a:pt x="0" y="18"/>
                  </a:moveTo>
                  <a:lnTo>
                    <a:pt x="0" y="18"/>
                  </a:lnTo>
                  <a:lnTo>
                    <a:pt x="9" y="18"/>
                  </a:lnTo>
                  <a:lnTo>
                    <a:pt x="21" y="18"/>
                  </a:lnTo>
                  <a:lnTo>
                    <a:pt x="36" y="18"/>
                  </a:lnTo>
                  <a:lnTo>
                    <a:pt x="52" y="18"/>
                  </a:lnTo>
                  <a:lnTo>
                    <a:pt x="67" y="15"/>
                  </a:lnTo>
                  <a:lnTo>
                    <a:pt x="82" y="14"/>
                  </a:lnTo>
                  <a:lnTo>
                    <a:pt x="95" y="12"/>
                  </a:lnTo>
                  <a:lnTo>
                    <a:pt x="106" y="10"/>
                  </a:lnTo>
                  <a:lnTo>
                    <a:pt x="104" y="0"/>
                  </a:lnTo>
                  <a:lnTo>
                    <a:pt x="95" y="3"/>
                  </a:lnTo>
                  <a:lnTo>
                    <a:pt x="82" y="5"/>
                  </a:lnTo>
                  <a:lnTo>
                    <a:pt x="67" y="6"/>
                  </a:lnTo>
                  <a:lnTo>
                    <a:pt x="52" y="6"/>
                  </a:lnTo>
                  <a:lnTo>
                    <a:pt x="36" y="6"/>
                  </a:lnTo>
                  <a:lnTo>
                    <a:pt x="21" y="6"/>
                  </a:lnTo>
                  <a:lnTo>
                    <a:pt x="9" y="6"/>
                  </a:lnTo>
                  <a:lnTo>
                    <a:pt x="0" y="6"/>
                  </a:lnTo>
                  <a:lnTo>
                    <a:pt x="0" y="6"/>
                  </a:lnTo>
                  <a:lnTo>
                    <a:pt x="0"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50" name="Freeform 582"/>
            <p:cNvSpPr>
              <a:spLocks/>
            </p:cNvSpPr>
            <p:nvPr/>
          </p:nvSpPr>
          <p:spPr bwMode="auto">
            <a:xfrm>
              <a:off x="3453" y="3964"/>
              <a:ext cx="16" cy="8"/>
            </a:xfrm>
            <a:custGeom>
              <a:avLst/>
              <a:gdLst>
                <a:gd name="T0" fmla="*/ 9 w 48"/>
                <a:gd name="T1" fmla="*/ 24 h 24"/>
                <a:gd name="T2" fmla="*/ 9 w 48"/>
                <a:gd name="T3" fmla="*/ 24 h 24"/>
                <a:gd name="T4" fmla="*/ 11 w 48"/>
                <a:gd name="T5" fmla="*/ 18 h 24"/>
                <a:gd name="T6" fmla="*/ 13 w 48"/>
                <a:gd name="T7" fmla="*/ 15 h 24"/>
                <a:gd name="T8" fmla="*/ 17 w 48"/>
                <a:gd name="T9" fmla="*/ 14 h 24"/>
                <a:gd name="T10" fmla="*/ 21 w 48"/>
                <a:gd name="T11" fmla="*/ 12 h 24"/>
                <a:gd name="T12" fmla="*/ 26 w 48"/>
                <a:gd name="T13" fmla="*/ 10 h 24"/>
                <a:gd name="T14" fmla="*/ 33 w 48"/>
                <a:gd name="T15" fmla="*/ 12 h 24"/>
                <a:gd name="T16" fmla="*/ 40 w 48"/>
                <a:gd name="T17" fmla="*/ 12 h 24"/>
                <a:gd name="T18" fmla="*/ 48 w 48"/>
                <a:gd name="T19" fmla="*/ 12 h 24"/>
                <a:gd name="T20" fmla="*/ 48 w 48"/>
                <a:gd name="T21" fmla="*/ 0 h 24"/>
                <a:gd name="T22" fmla="*/ 40 w 48"/>
                <a:gd name="T23" fmla="*/ 0 h 24"/>
                <a:gd name="T24" fmla="*/ 33 w 48"/>
                <a:gd name="T25" fmla="*/ 0 h 24"/>
                <a:gd name="T26" fmla="*/ 26 w 48"/>
                <a:gd name="T27" fmla="*/ 1 h 24"/>
                <a:gd name="T28" fmla="*/ 19 w 48"/>
                <a:gd name="T29" fmla="*/ 2 h 24"/>
                <a:gd name="T30" fmla="*/ 12 w 48"/>
                <a:gd name="T31" fmla="*/ 5 h 24"/>
                <a:gd name="T32" fmla="*/ 6 w 48"/>
                <a:gd name="T33" fmla="*/ 8 h 24"/>
                <a:gd name="T34" fmla="*/ 2 w 48"/>
                <a:gd name="T35" fmla="*/ 14 h 24"/>
                <a:gd name="T36" fmla="*/ 0 w 48"/>
                <a:gd name="T37" fmla="*/ 22 h 24"/>
                <a:gd name="T38" fmla="*/ 0 w 48"/>
                <a:gd name="T39" fmla="*/ 22 h 24"/>
                <a:gd name="T40" fmla="*/ 9 w 48"/>
                <a:gd name="T41"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24">
                  <a:moveTo>
                    <a:pt x="9" y="24"/>
                  </a:moveTo>
                  <a:lnTo>
                    <a:pt x="9" y="24"/>
                  </a:lnTo>
                  <a:lnTo>
                    <a:pt x="11" y="18"/>
                  </a:lnTo>
                  <a:lnTo>
                    <a:pt x="13" y="15"/>
                  </a:lnTo>
                  <a:lnTo>
                    <a:pt x="17" y="14"/>
                  </a:lnTo>
                  <a:lnTo>
                    <a:pt x="21" y="12"/>
                  </a:lnTo>
                  <a:lnTo>
                    <a:pt x="26" y="10"/>
                  </a:lnTo>
                  <a:lnTo>
                    <a:pt x="33" y="12"/>
                  </a:lnTo>
                  <a:lnTo>
                    <a:pt x="40" y="12"/>
                  </a:lnTo>
                  <a:lnTo>
                    <a:pt x="48" y="12"/>
                  </a:lnTo>
                  <a:lnTo>
                    <a:pt x="48" y="0"/>
                  </a:lnTo>
                  <a:lnTo>
                    <a:pt x="40" y="0"/>
                  </a:lnTo>
                  <a:lnTo>
                    <a:pt x="33" y="0"/>
                  </a:lnTo>
                  <a:lnTo>
                    <a:pt x="26" y="1"/>
                  </a:lnTo>
                  <a:lnTo>
                    <a:pt x="19" y="2"/>
                  </a:lnTo>
                  <a:lnTo>
                    <a:pt x="12" y="5"/>
                  </a:lnTo>
                  <a:lnTo>
                    <a:pt x="6" y="8"/>
                  </a:lnTo>
                  <a:lnTo>
                    <a:pt x="2" y="14"/>
                  </a:lnTo>
                  <a:lnTo>
                    <a:pt x="0" y="22"/>
                  </a:lnTo>
                  <a:lnTo>
                    <a:pt x="0" y="22"/>
                  </a:lnTo>
                  <a:lnTo>
                    <a:pt x="9"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51" name="Freeform 583"/>
            <p:cNvSpPr>
              <a:spLocks/>
            </p:cNvSpPr>
            <p:nvPr/>
          </p:nvSpPr>
          <p:spPr bwMode="auto">
            <a:xfrm>
              <a:off x="3449" y="3971"/>
              <a:ext cx="7" cy="11"/>
            </a:xfrm>
            <a:custGeom>
              <a:avLst/>
              <a:gdLst>
                <a:gd name="T0" fmla="*/ 11 w 20"/>
                <a:gd name="T1" fmla="*/ 31 h 33"/>
                <a:gd name="T2" fmla="*/ 11 w 20"/>
                <a:gd name="T3" fmla="*/ 31 h 33"/>
                <a:gd name="T4" fmla="*/ 9 w 20"/>
                <a:gd name="T5" fmla="*/ 26 h 33"/>
                <a:gd name="T6" fmla="*/ 12 w 20"/>
                <a:gd name="T7" fmla="*/ 23 h 33"/>
                <a:gd name="T8" fmla="*/ 16 w 20"/>
                <a:gd name="T9" fmla="*/ 14 h 33"/>
                <a:gd name="T10" fmla="*/ 20 w 20"/>
                <a:gd name="T11" fmla="*/ 2 h 33"/>
                <a:gd name="T12" fmla="*/ 11 w 20"/>
                <a:gd name="T13" fmla="*/ 0 h 33"/>
                <a:gd name="T14" fmla="*/ 7 w 20"/>
                <a:gd name="T15" fmla="*/ 11 h 33"/>
                <a:gd name="T16" fmla="*/ 3 w 20"/>
                <a:gd name="T17" fmla="*/ 18 h 33"/>
                <a:gd name="T18" fmla="*/ 0 w 20"/>
                <a:gd name="T19" fmla="*/ 26 h 33"/>
                <a:gd name="T20" fmla="*/ 1 w 20"/>
                <a:gd name="T21" fmla="*/ 33 h 33"/>
                <a:gd name="T22" fmla="*/ 1 w 20"/>
                <a:gd name="T23" fmla="*/ 33 h 33"/>
                <a:gd name="T24" fmla="*/ 11 w 20"/>
                <a:gd name="T25"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 h="33">
                  <a:moveTo>
                    <a:pt x="11" y="31"/>
                  </a:moveTo>
                  <a:lnTo>
                    <a:pt x="11" y="31"/>
                  </a:lnTo>
                  <a:lnTo>
                    <a:pt x="9" y="26"/>
                  </a:lnTo>
                  <a:lnTo>
                    <a:pt x="12" y="23"/>
                  </a:lnTo>
                  <a:lnTo>
                    <a:pt x="16" y="14"/>
                  </a:lnTo>
                  <a:lnTo>
                    <a:pt x="20" y="2"/>
                  </a:lnTo>
                  <a:lnTo>
                    <a:pt x="11" y="0"/>
                  </a:lnTo>
                  <a:lnTo>
                    <a:pt x="7" y="11"/>
                  </a:lnTo>
                  <a:lnTo>
                    <a:pt x="3" y="18"/>
                  </a:lnTo>
                  <a:lnTo>
                    <a:pt x="0" y="26"/>
                  </a:lnTo>
                  <a:lnTo>
                    <a:pt x="1" y="33"/>
                  </a:lnTo>
                  <a:lnTo>
                    <a:pt x="1" y="33"/>
                  </a:lnTo>
                  <a:lnTo>
                    <a:pt x="11" y="3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52" name="Freeform 584"/>
            <p:cNvSpPr>
              <a:spLocks/>
            </p:cNvSpPr>
            <p:nvPr/>
          </p:nvSpPr>
          <p:spPr bwMode="auto">
            <a:xfrm>
              <a:off x="3449" y="3981"/>
              <a:ext cx="7" cy="12"/>
            </a:xfrm>
            <a:custGeom>
              <a:avLst/>
              <a:gdLst>
                <a:gd name="T0" fmla="*/ 0 w 19"/>
                <a:gd name="T1" fmla="*/ 34 h 34"/>
                <a:gd name="T2" fmla="*/ 0 w 19"/>
                <a:gd name="T3" fmla="*/ 34 h 34"/>
                <a:gd name="T4" fmla="*/ 14 w 19"/>
                <a:gd name="T5" fmla="*/ 28 h 34"/>
                <a:gd name="T6" fmla="*/ 19 w 19"/>
                <a:gd name="T7" fmla="*/ 18 h 34"/>
                <a:gd name="T8" fmla="*/ 14 w 19"/>
                <a:gd name="T9" fmla="*/ 7 h 34"/>
                <a:gd name="T10" fmla="*/ 11 w 19"/>
                <a:gd name="T11" fmla="*/ 0 h 34"/>
                <a:gd name="T12" fmla="*/ 1 w 19"/>
                <a:gd name="T13" fmla="*/ 2 h 34"/>
                <a:gd name="T14" fmla="*/ 5 w 19"/>
                <a:gd name="T15" fmla="*/ 11 h 34"/>
                <a:gd name="T16" fmla="*/ 9 w 19"/>
                <a:gd name="T17" fmla="*/ 18 h 34"/>
                <a:gd name="T18" fmla="*/ 9 w 19"/>
                <a:gd name="T19" fmla="*/ 22 h 34"/>
                <a:gd name="T20" fmla="*/ 0 w 19"/>
                <a:gd name="T21" fmla="*/ 23 h 34"/>
                <a:gd name="T22" fmla="*/ 0 w 19"/>
                <a:gd name="T23" fmla="*/ 23 h 34"/>
                <a:gd name="T24" fmla="*/ 0 w 19"/>
                <a:gd name="T25"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34">
                  <a:moveTo>
                    <a:pt x="0" y="34"/>
                  </a:moveTo>
                  <a:lnTo>
                    <a:pt x="0" y="34"/>
                  </a:lnTo>
                  <a:lnTo>
                    <a:pt x="14" y="28"/>
                  </a:lnTo>
                  <a:lnTo>
                    <a:pt x="19" y="18"/>
                  </a:lnTo>
                  <a:lnTo>
                    <a:pt x="14" y="7"/>
                  </a:lnTo>
                  <a:lnTo>
                    <a:pt x="11" y="0"/>
                  </a:lnTo>
                  <a:lnTo>
                    <a:pt x="1" y="2"/>
                  </a:lnTo>
                  <a:lnTo>
                    <a:pt x="5" y="11"/>
                  </a:lnTo>
                  <a:lnTo>
                    <a:pt x="9" y="18"/>
                  </a:lnTo>
                  <a:lnTo>
                    <a:pt x="9" y="22"/>
                  </a:lnTo>
                  <a:lnTo>
                    <a:pt x="0" y="23"/>
                  </a:lnTo>
                  <a:lnTo>
                    <a:pt x="0" y="23"/>
                  </a:lnTo>
                  <a:lnTo>
                    <a:pt x="0"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53" name="Freeform 585"/>
            <p:cNvSpPr>
              <a:spLocks/>
            </p:cNvSpPr>
            <p:nvPr/>
          </p:nvSpPr>
          <p:spPr bwMode="auto">
            <a:xfrm>
              <a:off x="3383" y="3979"/>
              <a:ext cx="66" cy="14"/>
            </a:xfrm>
            <a:custGeom>
              <a:avLst/>
              <a:gdLst>
                <a:gd name="T0" fmla="*/ 5 w 199"/>
                <a:gd name="T1" fmla="*/ 9 h 40"/>
                <a:gd name="T2" fmla="*/ 2 w 199"/>
                <a:gd name="T3" fmla="*/ 9 h 40"/>
                <a:gd name="T4" fmla="*/ 10 w 199"/>
                <a:gd name="T5" fmla="*/ 13 h 40"/>
                <a:gd name="T6" fmla="*/ 20 w 199"/>
                <a:gd name="T7" fmla="*/ 16 h 40"/>
                <a:gd name="T8" fmla="*/ 30 w 199"/>
                <a:gd name="T9" fmla="*/ 20 h 40"/>
                <a:gd name="T10" fmla="*/ 43 w 199"/>
                <a:gd name="T11" fmla="*/ 22 h 40"/>
                <a:gd name="T12" fmla="*/ 57 w 199"/>
                <a:gd name="T13" fmla="*/ 25 h 40"/>
                <a:gd name="T14" fmla="*/ 72 w 199"/>
                <a:gd name="T15" fmla="*/ 28 h 40"/>
                <a:gd name="T16" fmla="*/ 88 w 199"/>
                <a:gd name="T17" fmla="*/ 30 h 40"/>
                <a:gd name="T18" fmla="*/ 104 w 199"/>
                <a:gd name="T19" fmla="*/ 31 h 40"/>
                <a:gd name="T20" fmla="*/ 119 w 199"/>
                <a:gd name="T21" fmla="*/ 33 h 40"/>
                <a:gd name="T22" fmla="*/ 135 w 199"/>
                <a:gd name="T23" fmla="*/ 34 h 40"/>
                <a:gd name="T24" fmla="*/ 149 w 199"/>
                <a:gd name="T25" fmla="*/ 36 h 40"/>
                <a:gd name="T26" fmla="*/ 163 w 199"/>
                <a:gd name="T27" fmla="*/ 37 h 40"/>
                <a:gd name="T28" fmla="*/ 175 w 199"/>
                <a:gd name="T29" fmla="*/ 38 h 40"/>
                <a:gd name="T30" fmla="*/ 186 w 199"/>
                <a:gd name="T31" fmla="*/ 39 h 40"/>
                <a:gd name="T32" fmla="*/ 194 w 199"/>
                <a:gd name="T33" fmla="*/ 40 h 40"/>
                <a:gd name="T34" fmla="*/ 199 w 199"/>
                <a:gd name="T35" fmla="*/ 40 h 40"/>
                <a:gd name="T36" fmla="*/ 199 w 199"/>
                <a:gd name="T37" fmla="*/ 29 h 40"/>
                <a:gd name="T38" fmla="*/ 194 w 199"/>
                <a:gd name="T39" fmla="*/ 29 h 40"/>
                <a:gd name="T40" fmla="*/ 186 w 199"/>
                <a:gd name="T41" fmla="*/ 30 h 40"/>
                <a:gd name="T42" fmla="*/ 175 w 199"/>
                <a:gd name="T43" fmla="*/ 29 h 40"/>
                <a:gd name="T44" fmla="*/ 163 w 199"/>
                <a:gd name="T45" fmla="*/ 28 h 40"/>
                <a:gd name="T46" fmla="*/ 149 w 199"/>
                <a:gd name="T47" fmla="*/ 26 h 40"/>
                <a:gd name="T48" fmla="*/ 135 w 199"/>
                <a:gd name="T49" fmla="*/ 25 h 40"/>
                <a:gd name="T50" fmla="*/ 119 w 199"/>
                <a:gd name="T51" fmla="*/ 24 h 40"/>
                <a:gd name="T52" fmla="*/ 104 w 199"/>
                <a:gd name="T53" fmla="*/ 22 h 40"/>
                <a:gd name="T54" fmla="*/ 88 w 199"/>
                <a:gd name="T55" fmla="*/ 21 h 40"/>
                <a:gd name="T56" fmla="*/ 72 w 199"/>
                <a:gd name="T57" fmla="*/ 18 h 40"/>
                <a:gd name="T58" fmla="*/ 57 w 199"/>
                <a:gd name="T59" fmla="*/ 16 h 40"/>
                <a:gd name="T60" fmla="*/ 45 w 199"/>
                <a:gd name="T61" fmla="*/ 13 h 40"/>
                <a:gd name="T62" fmla="*/ 32 w 199"/>
                <a:gd name="T63" fmla="*/ 10 h 40"/>
                <a:gd name="T64" fmla="*/ 22 w 199"/>
                <a:gd name="T65" fmla="*/ 7 h 40"/>
                <a:gd name="T66" fmla="*/ 13 w 199"/>
                <a:gd name="T67" fmla="*/ 3 h 40"/>
                <a:gd name="T68" fmla="*/ 7 w 199"/>
                <a:gd name="T69" fmla="*/ 0 h 40"/>
                <a:gd name="T70" fmla="*/ 5 w 199"/>
                <a:gd name="T71" fmla="*/ 0 h 40"/>
                <a:gd name="T72" fmla="*/ 7 w 199"/>
                <a:gd name="T73" fmla="*/ 0 h 40"/>
                <a:gd name="T74" fmla="*/ 4 w 199"/>
                <a:gd name="T75" fmla="*/ 0 h 40"/>
                <a:gd name="T76" fmla="*/ 0 w 199"/>
                <a:gd name="T77" fmla="*/ 2 h 40"/>
                <a:gd name="T78" fmla="*/ 0 w 199"/>
                <a:gd name="T79" fmla="*/ 7 h 40"/>
                <a:gd name="T80" fmla="*/ 2 w 199"/>
                <a:gd name="T81" fmla="*/ 9 h 40"/>
                <a:gd name="T82" fmla="*/ 5 w 199"/>
                <a:gd name="T83" fmla="*/ 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9" h="40">
                  <a:moveTo>
                    <a:pt x="5" y="9"/>
                  </a:moveTo>
                  <a:lnTo>
                    <a:pt x="2" y="9"/>
                  </a:lnTo>
                  <a:lnTo>
                    <a:pt x="10" y="13"/>
                  </a:lnTo>
                  <a:lnTo>
                    <a:pt x="20" y="16"/>
                  </a:lnTo>
                  <a:lnTo>
                    <a:pt x="30" y="20"/>
                  </a:lnTo>
                  <a:lnTo>
                    <a:pt x="43" y="22"/>
                  </a:lnTo>
                  <a:lnTo>
                    <a:pt x="57" y="25"/>
                  </a:lnTo>
                  <a:lnTo>
                    <a:pt x="72" y="28"/>
                  </a:lnTo>
                  <a:lnTo>
                    <a:pt x="88" y="30"/>
                  </a:lnTo>
                  <a:lnTo>
                    <a:pt x="104" y="31"/>
                  </a:lnTo>
                  <a:lnTo>
                    <a:pt x="119" y="33"/>
                  </a:lnTo>
                  <a:lnTo>
                    <a:pt x="135" y="34"/>
                  </a:lnTo>
                  <a:lnTo>
                    <a:pt x="149" y="36"/>
                  </a:lnTo>
                  <a:lnTo>
                    <a:pt x="163" y="37"/>
                  </a:lnTo>
                  <a:lnTo>
                    <a:pt x="175" y="38"/>
                  </a:lnTo>
                  <a:lnTo>
                    <a:pt x="186" y="39"/>
                  </a:lnTo>
                  <a:lnTo>
                    <a:pt x="194" y="40"/>
                  </a:lnTo>
                  <a:lnTo>
                    <a:pt x="199" y="40"/>
                  </a:lnTo>
                  <a:lnTo>
                    <a:pt x="199" y="29"/>
                  </a:lnTo>
                  <a:lnTo>
                    <a:pt x="194" y="29"/>
                  </a:lnTo>
                  <a:lnTo>
                    <a:pt x="186" y="30"/>
                  </a:lnTo>
                  <a:lnTo>
                    <a:pt x="175" y="29"/>
                  </a:lnTo>
                  <a:lnTo>
                    <a:pt x="163" y="28"/>
                  </a:lnTo>
                  <a:lnTo>
                    <a:pt x="149" y="26"/>
                  </a:lnTo>
                  <a:lnTo>
                    <a:pt x="135" y="25"/>
                  </a:lnTo>
                  <a:lnTo>
                    <a:pt x="119" y="24"/>
                  </a:lnTo>
                  <a:lnTo>
                    <a:pt x="104" y="22"/>
                  </a:lnTo>
                  <a:lnTo>
                    <a:pt x="88" y="21"/>
                  </a:lnTo>
                  <a:lnTo>
                    <a:pt x="72" y="18"/>
                  </a:lnTo>
                  <a:lnTo>
                    <a:pt x="57" y="16"/>
                  </a:lnTo>
                  <a:lnTo>
                    <a:pt x="45" y="13"/>
                  </a:lnTo>
                  <a:lnTo>
                    <a:pt x="32" y="10"/>
                  </a:lnTo>
                  <a:lnTo>
                    <a:pt x="22" y="7"/>
                  </a:lnTo>
                  <a:lnTo>
                    <a:pt x="13" y="3"/>
                  </a:lnTo>
                  <a:lnTo>
                    <a:pt x="7" y="0"/>
                  </a:lnTo>
                  <a:lnTo>
                    <a:pt x="5" y="0"/>
                  </a:lnTo>
                  <a:lnTo>
                    <a:pt x="7" y="0"/>
                  </a:lnTo>
                  <a:lnTo>
                    <a:pt x="4" y="0"/>
                  </a:lnTo>
                  <a:lnTo>
                    <a:pt x="0" y="2"/>
                  </a:lnTo>
                  <a:lnTo>
                    <a:pt x="0" y="7"/>
                  </a:lnTo>
                  <a:lnTo>
                    <a:pt x="2" y="9"/>
                  </a:lnTo>
                  <a:lnTo>
                    <a:pt x="5"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54" name="Freeform 586"/>
            <p:cNvSpPr>
              <a:spLocks/>
            </p:cNvSpPr>
            <p:nvPr/>
          </p:nvSpPr>
          <p:spPr bwMode="auto">
            <a:xfrm>
              <a:off x="3270" y="3979"/>
              <a:ext cx="115" cy="20"/>
            </a:xfrm>
            <a:custGeom>
              <a:avLst/>
              <a:gdLst>
                <a:gd name="T0" fmla="*/ 3 w 344"/>
                <a:gd name="T1" fmla="*/ 58 h 58"/>
                <a:gd name="T2" fmla="*/ 3 w 344"/>
                <a:gd name="T3" fmla="*/ 58 h 58"/>
                <a:gd name="T4" fmla="*/ 8 w 344"/>
                <a:gd name="T5" fmla="*/ 57 h 58"/>
                <a:gd name="T6" fmla="*/ 20 w 344"/>
                <a:gd name="T7" fmla="*/ 55 h 58"/>
                <a:gd name="T8" fmla="*/ 37 w 344"/>
                <a:gd name="T9" fmla="*/ 53 h 58"/>
                <a:gd name="T10" fmla="*/ 58 w 344"/>
                <a:gd name="T11" fmla="*/ 49 h 58"/>
                <a:gd name="T12" fmla="*/ 80 w 344"/>
                <a:gd name="T13" fmla="*/ 46 h 58"/>
                <a:gd name="T14" fmla="*/ 107 w 344"/>
                <a:gd name="T15" fmla="*/ 42 h 58"/>
                <a:gd name="T16" fmla="*/ 135 w 344"/>
                <a:gd name="T17" fmla="*/ 39 h 58"/>
                <a:gd name="T18" fmla="*/ 164 w 344"/>
                <a:gd name="T19" fmla="*/ 34 h 58"/>
                <a:gd name="T20" fmla="*/ 194 w 344"/>
                <a:gd name="T21" fmla="*/ 31 h 58"/>
                <a:gd name="T22" fmla="*/ 222 w 344"/>
                <a:gd name="T23" fmla="*/ 26 h 58"/>
                <a:gd name="T24" fmla="*/ 250 w 344"/>
                <a:gd name="T25" fmla="*/ 23 h 58"/>
                <a:gd name="T26" fmla="*/ 275 w 344"/>
                <a:gd name="T27" fmla="*/ 20 h 58"/>
                <a:gd name="T28" fmla="*/ 298 w 344"/>
                <a:gd name="T29" fmla="*/ 16 h 58"/>
                <a:gd name="T30" fmla="*/ 317 w 344"/>
                <a:gd name="T31" fmla="*/ 14 h 58"/>
                <a:gd name="T32" fmla="*/ 333 w 344"/>
                <a:gd name="T33" fmla="*/ 12 h 58"/>
                <a:gd name="T34" fmla="*/ 344 w 344"/>
                <a:gd name="T35" fmla="*/ 9 h 58"/>
                <a:gd name="T36" fmla="*/ 344 w 344"/>
                <a:gd name="T37" fmla="*/ 0 h 58"/>
                <a:gd name="T38" fmla="*/ 333 w 344"/>
                <a:gd name="T39" fmla="*/ 2 h 58"/>
                <a:gd name="T40" fmla="*/ 317 w 344"/>
                <a:gd name="T41" fmla="*/ 5 h 58"/>
                <a:gd name="T42" fmla="*/ 298 w 344"/>
                <a:gd name="T43" fmla="*/ 7 h 58"/>
                <a:gd name="T44" fmla="*/ 275 w 344"/>
                <a:gd name="T45" fmla="*/ 10 h 58"/>
                <a:gd name="T46" fmla="*/ 250 w 344"/>
                <a:gd name="T47" fmla="*/ 14 h 58"/>
                <a:gd name="T48" fmla="*/ 222 w 344"/>
                <a:gd name="T49" fmla="*/ 17 h 58"/>
                <a:gd name="T50" fmla="*/ 194 w 344"/>
                <a:gd name="T51" fmla="*/ 22 h 58"/>
                <a:gd name="T52" fmla="*/ 164 w 344"/>
                <a:gd name="T53" fmla="*/ 25 h 58"/>
                <a:gd name="T54" fmla="*/ 135 w 344"/>
                <a:gd name="T55" fmla="*/ 30 h 58"/>
                <a:gd name="T56" fmla="*/ 107 w 344"/>
                <a:gd name="T57" fmla="*/ 33 h 58"/>
                <a:gd name="T58" fmla="*/ 80 w 344"/>
                <a:gd name="T59" fmla="*/ 37 h 58"/>
                <a:gd name="T60" fmla="*/ 58 w 344"/>
                <a:gd name="T61" fmla="*/ 40 h 58"/>
                <a:gd name="T62" fmla="*/ 37 w 344"/>
                <a:gd name="T63" fmla="*/ 44 h 58"/>
                <a:gd name="T64" fmla="*/ 20 w 344"/>
                <a:gd name="T65" fmla="*/ 46 h 58"/>
                <a:gd name="T66" fmla="*/ 8 w 344"/>
                <a:gd name="T67" fmla="*/ 48 h 58"/>
                <a:gd name="T68" fmla="*/ 0 w 344"/>
                <a:gd name="T69" fmla="*/ 49 h 58"/>
                <a:gd name="T70" fmla="*/ 0 w 344"/>
                <a:gd name="T71" fmla="*/ 49 h 58"/>
                <a:gd name="T72" fmla="*/ 3 w 344"/>
                <a:gd name="T73"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4" h="58">
                  <a:moveTo>
                    <a:pt x="3" y="58"/>
                  </a:moveTo>
                  <a:lnTo>
                    <a:pt x="3" y="58"/>
                  </a:lnTo>
                  <a:lnTo>
                    <a:pt x="8" y="57"/>
                  </a:lnTo>
                  <a:lnTo>
                    <a:pt x="20" y="55"/>
                  </a:lnTo>
                  <a:lnTo>
                    <a:pt x="37" y="53"/>
                  </a:lnTo>
                  <a:lnTo>
                    <a:pt x="58" y="49"/>
                  </a:lnTo>
                  <a:lnTo>
                    <a:pt x="80" y="46"/>
                  </a:lnTo>
                  <a:lnTo>
                    <a:pt x="107" y="42"/>
                  </a:lnTo>
                  <a:lnTo>
                    <a:pt x="135" y="39"/>
                  </a:lnTo>
                  <a:lnTo>
                    <a:pt x="164" y="34"/>
                  </a:lnTo>
                  <a:lnTo>
                    <a:pt x="194" y="31"/>
                  </a:lnTo>
                  <a:lnTo>
                    <a:pt x="222" y="26"/>
                  </a:lnTo>
                  <a:lnTo>
                    <a:pt x="250" y="23"/>
                  </a:lnTo>
                  <a:lnTo>
                    <a:pt x="275" y="20"/>
                  </a:lnTo>
                  <a:lnTo>
                    <a:pt x="298" y="16"/>
                  </a:lnTo>
                  <a:lnTo>
                    <a:pt x="317" y="14"/>
                  </a:lnTo>
                  <a:lnTo>
                    <a:pt x="333" y="12"/>
                  </a:lnTo>
                  <a:lnTo>
                    <a:pt x="344" y="9"/>
                  </a:lnTo>
                  <a:lnTo>
                    <a:pt x="344" y="0"/>
                  </a:lnTo>
                  <a:lnTo>
                    <a:pt x="333" y="2"/>
                  </a:lnTo>
                  <a:lnTo>
                    <a:pt x="317" y="5"/>
                  </a:lnTo>
                  <a:lnTo>
                    <a:pt x="298" y="7"/>
                  </a:lnTo>
                  <a:lnTo>
                    <a:pt x="275" y="10"/>
                  </a:lnTo>
                  <a:lnTo>
                    <a:pt x="250" y="14"/>
                  </a:lnTo>
                  <a:lnTo>
                    <a:pt x="222" y="17"/>
                  </a:lnTo>
                  <a:lnTo>
                    <a:pt x="194" y="22"/>
                  </a:lnTo>
                  <a:lnTo>
                    <a:pt x="164" y="25"/>
                  </a:lnTo>
                  <a:lnTo>
                    <a:pt x="135" y="30"/>
                  </a:lnTo>
                  <a:lnTo>
                    <a:pt x="107" y="33"/>
                  </a:lnTo>
                  <a:lnTo>
                    <a:pt x="80" y="37"/>
                  </a:lnTo>
                  <a:lnTo>
                    <a:pt x="58" y="40"/>
                  </a:lnTo>
                  <a:lnTo>
                    <a:pt x="37" y="44"/>
                  </a:lnTo>
                  <a:lnTo>
                    <a:pt x="20" y="46"/>
                  </a:lnTo>
                  <a:lnTo>
                    <a:pt x="8" y="48"/>
                  </a:lnTo>
                  <a:lnTo>
                    <a:pt x="0" y="49"/>
                  </a:lnTo>
                  <a:lnTo>
                    <a:pt x="0" y="49"/>
                  </a:lnTo>
                  <a:lnTo>
                    <a:pt x="3" y="5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55" name="Freeform 587"/>
            <p:cNvSpPr>
              <a:spLocks/>
            </p:cNvSpPr>
            <p:nvPr/>
          </p:nvSpPr>
          <p:spPr bwMode="auto">
            <a:xfrm>
              <a:off x="3237" y="3996"/>
              <a:ext cx="34" cy="5"/>
            </a:xfrm>
            <a:custGeom>
              <a:avLst/>
              <a:gdLst>
                <a:gd name="T0" fmla="*/ 7 w 102"/>
                <a:gd name="T1" fmla="*/ 15 h 17"/>
                <a:gd name="T2" fmla="*/ 4 w 102"/>
                <a:gd name="T3" fmla="*/ 15 h 17"/>
                <a:gd name="T4" fmla="*/ 11 w 102"/>
                <a:gd name="T5" fmla="*/ 16 h 17"/>
                <a:gd name="T6" fmla="*/ 23 w 102"/>
                <a:gd name="T7" fmla="*/ 17 h 17"/>
                <a:gd name="T8" fmla="*/ 35 w 102"/>
                <a:gd name="T9" fmla="*/ 16 h 17"/>
                <a:gd name="T10" fmla="*/ 50 w 102"/>
                <a:gd name="T11" fmla="*/ 16 h 17"/>
                <a:gd name="T12" fmla="*/ 65 w 102"/>
                <a:gd name="T13" fmla="*/ 14 h 17"/>
                <a:gd name="T14" fmla="*/ 79 w 102"/>
                <a:gd name="T15" fmla="*/ 13 h 17"/>
                <a:gd name="T16" fmla="*/ 91 w 102"/>
                <a:gd name="T17" fmla="*/ 11 h 17"/>
                <a:gd name="T18" fmla="*/ 102 w 102"/>
                <a:gd name="T19" fmla="*/ 9 h 17"/>
                <a:gd name="T20" fmla="*/ 99 w 102"/>
                <a:gd name="T21" fmla="*/ 0 h 17"/>
                <a:gd name="T22" fmla="*/ 91 w 102"/>
                <a:gd name="T23" fmla="*/ 1 h 17"/>
                <a:gd name="T24" fmla="*/ 79 w 102"/>
                <a:gd name="T25" fmla="*/ 4 h 17"/>
                <a:gd name="T26" fmla="*/ 65 w 102"/>
                <a:gd name="T27" fmla="*/ 5 h 17"/>
                <a:gd name="T28" fmla="*/ 50 w 102"/>
                <a:gd name="T29" fmla="*/ 5 h 17"/>
                <a:gd name="T30" fmla="*/ 35 w 102"/>
                <a:gd name="T31" fmla="*/ 5 h 17"/>
                <a:gd name="T32" fmla="*/ 23 w 102"/>
                <a:gd name="T33" fmla="*/ 6 h 17"/>
                <a:gd name="T34" fmla="*/ 11 w 102"/>
                <a:gd name="T35" fmla="*/ 7 h 17"/>
                <a:gd name="T36" fmla="*/ 4 w 102"/>
                <a:gd name="T37" fmla="*/ 6 h 17"/>
                <a:gd name="T38" fmla="*/ 2 w 102"/>
                <a:gd name="T39" fmla="*/ 6 h 17"/>
                <a:gd name="T40" fmla="*/ 4 w 102"/>
                <a:gd name="T41" fmla="*/ 6 h 17"/>
                <a:gd name="T42" fmla="*/ 1 w 102"/>
                <a:gd name="T43" fmla="*/ 7 h 17"/>
                <a:gd name="T44" fmla="*/ 0 w 102"/>
                <a:gd name="T45" fmla="*/ 11 h 17"/>
                <a:gd name="T46" fmla="*/ 1 w 102"/>
                <a:gd name="T47" fmla="*/ 14 h 17"/>
                <a:gd name="T48" fmla="*/ 4 w 102"/>
                <a:gd name="T49" fmla="*/ 15 h 17"/>
                <a:gd name="T50" fmla="*/ 7 w 102"/>
                <a:gd name="T51"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2" h="17">
                  <a:moveTo>
                    <a:pt x="7" y="15"/>
                  </a:moveTo>
                  <a:lnTo>
                    <a:pt x="4" y="15"/>
                  </a:lnTo>
                  <a:lnTo>
                    <a:pt x="11" y="16"/>
                  </a:lnTo>
                  <a:lnTo>
                    <a:pt x="23" y="17"/>
                  </a:lnTo>
                  <a:lnTo>
                    <a:pt x="35" y="16"/>
                  </a:lnTo>
                  <a:lnTo>
                    <a:pt x="50" y="16"/>
                  </a:lnTo>
                  <a:lnTo>
                    <a:pt x="65" y="14"/>
                  </a:lnTo>
                  <a:lnTo>
                    <a:pt x="79" y="13"/>
                  </a:lnTo>
                  <a:lnTo>
                    <a:pt x="91" y="11"/>
                  </a:lnTo>
                  <a:lnTo>
                    <a:pt x="102" y="9"/>
                  </a:lnTo>
                  <a:lnTo>
                    <a:pt x="99" y="0"/>
                  </a:lnTo>
                  <a:lnTo>
                    <a:pt x="91" y="1"/>
                  </a:lnTo>
                  <a:lnTo>
                    <a:pt x="79" y="4"/>
                  </a:lnTo>
                  <a:lnTo>
                    <a:pt x="65" y="5"/>
                  </a:lnTo>
                  <a:lnTo>
                    <a:pt x="50" y="5"/>
                  </a:lnTo>
                  <a:lnTo>
                    <a:pt x="35" y="5"/>
                  </a:lnTo>
                  <a:lnTo>
                    <a:pt x="23" y="6"/>
                  </a:lnTo>
                  <a:lnTo>
                    <a:pt x="11" y="7"/>
                  </a:lnTo>
                  <a:lnTo>
                    <a:pt x="4" y="6"/>
                  </a:lnTo>
                  <a:lnTo>
                    <a:pt x="2" y="6"/>
                  </a:lnTo>
                  <a:lnTo>
                    <a:pt x="4" y="6"/>
                  </a:lnTo>
                  <a:lnTo>
                    <a:pt x="1" y="7"/>
                  </a:lnTo>
                  <a:lnTo>
                    <a:pt x="0" y="11"/>
                  </a:lnTo>
                  <a:lnTo>
                    <a:pt x="1" y="14"/>
                  </a:lnTo>
                  <a:lnTo>
                    <a:pt x="4" y="15"/>
                  </a:lnTo>
                  <a:lnTo>
                    <a:pt x="7"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56" name="Freeform 588"/>
            <p:cNvSpPr>
              <a:spLocks/>
            </p:cNvSpPr>
            <p:nvPr/>
          </p:nvSpPr>
          <p:spPr bwMode="auto">
            <a:xfrm>
              <a:off x="3223" y="3998"/>
              <a:ext cx="16" cy="22"/>
            </a:xfrm>
            <a:custGeom>
              <a:avLst/>
              <a:gdLst>
                <a:gd name="T0" fmla="*/ 5 w 48"/>
                <a:gd name="T1" fmla="*/ 68 h 68"/>
                <a:gd name="T2" fmla="*/ 11 w 48"/>
                <a:gd name="T3" fmla="*/ 63 h 68"/>
                <a:gd name="T4" fmla="*/ 11 w 48"/>
                <a:gd name="T5" fmla="*/ 57 h 68"/>
                <a:gd name="T6" fmla="*/ 14 w 48"/>
                <a:gd name="T7" fmla="*/ 50 h 68"/>
                <a:gd name="T8" fmla="*/ 19 w 48"/>
                <a:gd name="T9" fmla="*/ 42 h 68"/>
                <a:gd name="T10" fmla="*/ 25 w 48"/>
                <a:gd name="T11" fmla="*/ 33 h 68"/>
                <a:gd name="T12" fmla="*/ 29 w 48"/>
                <a:gd name="T13" fmla="*/ 26 h 68"/>
                <a:gd name="T14" fmla="*/ 36 w 48"/>
                <a:gd name="T15" fmla="*/ 18 h 68"/>
                <a:gd name="T16" fmla="*/ 43 w 48"/>
                <a:gd name="T17" fmla="*/ 13 h 68"/>
                <a:gd name="T18" fmla="*/ 48 w 48"/>
                <a:gd name="T19" fmla="*/ 9 h 68"/>
                <a:gd name="T20" fmla="*/ 43 w 48"/>
                <a:gd name="T21" fmla="*/ 0 h 68"/>
                <a:gd name="T22" fmla="*/ 36 w 48"/>
                <a:gd name="T23" fmla="*/ 6 h 68"/>
                <a:gd name="T24" fmla="*/ 29 w 48"/>
                <a:gd name="T25" fmla="*/ 11 h 68"/>
                <a:gd name="T26" fmla="*/ 22 w 48"/>
                <a:gd name="T27" fmla="*/ 19 h 68"/>
                <a:gd name="T28" fmla="*/ 16 w 48"/>
                <a:gd name="T29" fmla="*/ 29 h 68"/>
                <a:gd name="T30" fmla="*/ 10 w 48"/>
                <a:gd name="T31" fmla="*/ 38 h 68"/>
                <a:gd name="T32" fmla="*/ 5 w 48"/>
                <a:gd name="T33" fmla="*/ 46 h 68"/>
                <a:gd name="T34" fmla="*/ 2 w 48"/>
                <a:gd name="T35" fmla="*/ 55 h 68"/>
                <a:gd name="T36" fmla="*/ 0 w 48"/>
                <a:gd name="T37" fmla="*/ 63 h 68"/>
                <a:gd name="T38" fmla="*/ 5 w 48"/>
                <a:gd name="T39" fmla="*/ 58 h 68"/>
                <a:gd name="T40" fmla="*/ 0 w 48"/>
                <a:gd name="T41" fmla="*/ 63 h 68"/>
                <a:gd name="T42" fmla="*/ 2 w 48"/>
                <a:gd name="T43" fmla="*/ 66 h 68"/>
                <a:gd name="T44" fmla="*/ 5 w 48"/>
                <a:gd name="T45" fmla="*/ 68 h 68"/>
                <a:gd name="T46" fmla="*/ 9 w 48"/>
                <a:gd name="T47" fmla="*/ 66 h 68"/>
                <a:gd name="T48" fmla="*/ 11 w 48"/>
                <a:gd name="T49" fmla="*/ 63 h 68"/>
                <a:gd name="T50" fmla="*/ 5 w 48"/>
                <a:gd name="T5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68">
                  <a:moveTo>
                    <a:pt x="5" y="68"/>
                  </a:moveTo>
                  <a:lnTo>
                    <a:pt x="11" y="63"/>
                  </a:lnTo>
                  <a:lnTo>
                    <a:pt x="11" y="57"/>
                  </a:lnTo>
                  <a:lnTo>
                    <a:pt x="14" y="50"/>
                  </a:lnTo>
                  <a:lnTo>
                    <a:pt x="19" y="42"/>
                  </a:lnTo>
                  <a:lnTo>
                    <a:pt x="25" y="33"/>
                  </a:lnTo>
                  <a:lnTo>
                    <a:pt x="29" y="26"/>
                  </a:lnTo>
                  <a:lnTo>
                    <a:pt x="36" y="18"/>
                  </a:lnTo>
                  <a:lnTo>
                    <a:pt x="43" y="13"/>
                  </a:lnTo>
                  <a:lnTo>
                    <a:pt x="48" y="9"/>
                  </a:lnTo>
                  <a:lnTo>
                    <a:pt x="43" y="0"/>
                  </a:lnTo>
                  <a:lnTo>
                    <a:pt x="36" y="6"/>
                  </a:lnTo>
                  <a:lnTo>
                    <a:pt x="29" y="11"/>
                  </a:lnTo>
                  <a:lnTo>
                    <a:pt x="22" y="19"/>
                  </a:lnTo>
                  <a:lnTo>
                    <a:pt x="16" y="29"/>
                  </a:lnTo>
                  <a:lnTo>
                    <a:pt x="10" y="38"/>
                  </a:lnTo>
                  <a:lnTo>
                    <a:pt x="5" y="46"/>
                  </a:lnTo>
                  <a:lnTo>
                    <a:pt x="2" y="55"/>
                  </a:lnTo>
                  <a:lnTo>
                    <a:pt x="0" y="63"/>
                  </a:lnTo>
                  <a:lnTo>
                    <a:pt x="5" y="58"/>
                  </a:lnTo>
                  <a:lnTo>
                    <a:pt x="0" y="63"/>
                  </a:lnTo>
                  <a:lnTo>
                    <a:pt x="2" y="66"/>
                  </a:lnTo>
                  <a:lnTo>
                    <a:pt x="5" y="68"/>
                  </a:lnTo>
                  <a:lnTo>
                    <a:pt x="9" y="66"/>
                  </a:lnTo>
                  <a:lnTo>
                    <a:pt x="11" y="63"/>
                  </a:lnTo>
                  <a:lnTo>
                    <a:pt x="5" y="6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57" name="Freeform 589"/>
            <p:cNvSpPr>
              <a:spLocks/>
            </p:cNvSpPr>
            <p:nvPr/>
          </p:nvSpPr>
          <p:spPr bwMode="auto">
            <a:xfrm>
              <a:off x="3184" y="4017"/>
              <a:ext cx="41" cy="7"/>
            </a:xfrm>
            <a:custGeom>
              <a:avLst/>
              <a:gdLst>
                <a:gd name="T0" fmla="*/ 4 w 123"/>
                <a:gd name="T1" fmla="*/ 21 h 21"/>
                <a:gd name="T2" fmla="*/ 4 w 123"/>
                <a:gd name="T3" fmla="*/ 21 h 21"/>
                <a:gd name="T4" fmla="*/ 11 w 123"/>
                <a:gd name="T5" fmla="*/ 18 h 21"/>
                <a:gd name="T6" fmla="*/ 21 w 123"/>
                <a:gd name="T7" fmla="*/ 15 h 21"/>
                <a:gd name="T8" fmla="*/ 35 w 123"/>
                <a:gd name="T9" fmla="*/ 14 h 21"/>
                <a:gd name="T10" fmla="*/ 51 w 123"/>
                <a:gd name="T11" fmla="*/ 13 h 21"/>
                <a:gd name="T12" fmla="*/ 70 w 123"/>
                <a:gd name="T13" fmla="*/ 13 h 21"/>
                <a:gd name="T14" fmla="*/ 88 w 123"/>
                <a:gd name="T15" fmla="*/ 13 h 21"/>
                <a:gd name="T16" fmla="*/ 106 w 123"/>
                <a:gd name="T17" fmla="*/ 11 h 21"/>
                <a:gd name="T18" fmla="*/ 123 w 123"/>
                <a:gd name="T19" fmla="*/ 10 h 21"/>
                <a:gd name="T20" fmla="*/ 123 w 123"/>
                <a:gd name="T21" fmla="*/ 0 h 21"/>
                <a:gd name="T22" fmla="*/ 106 w 123"/>
                <a:gd name="T23" fmla="*/ 2 h 21"/>
                <a:gd name="T24" fmla="*/ 88 w 123"/>
                <a:gd name="T25" fmla="*/ 2 h 21"/>
                <a:gd name="T26" fmla="*/ 70 w 123"/>
                <a:gd name="T27" fmla="*/ 2 h 21"/>
                <a:gd name="T28" fmla="*/ 51 w 123"/>
                <a:gd name="T29" fmla="*/ 4 h 21"/>
                <a:gd name="T30" fmla="*/ 35 w 123"/>
                <a:gd name="T31" fmla="*/ 5 h 21"/>
                <a:gd name="T32" fmla="*/ 21 w 123"/>
                <a:gd name="T33" fmla="*/ 6 h 21"/>
                <a:gd name="T34" fmla="*/ 9 w 123"/>
                <a:gd name="T35" fmla="*/ 8 h 21"/>
                <a:gd name="T36" fmla="*/ 0 w 123"/>
                <a:gd name="T37" fmla="*/ 12 h 21"/>
                <a:gd name="T38" fmla="*/ 0 w 123"/>
                <a:gd name="T39" fmla="*/ 12 h 21"/>
                <a:gd name="T40" fmla="*/ 4 w 123"/>
                <a:gd name="T41"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3" h="21">
                  <a:moveTo>
                    <a:pt x="4" y="21"/>
                  </a:moveTo>
                  <a:lnTo>
                    <a:pt x="4" y="21"/>
                  </a:lnTo>
                  <a:lnTo>
                    <a:pt x="11" y="18"/>
                  </a:lnTo>
                  <a:lnTo>
                    <a:pt x="21" y="15"/>
                  </a:lnTo>
                  <a:lnTo>
                    <a:pt x="35" y="14"/>
                  </a:lnTo>
                  <a:lnTo>
                    <a:pt x="51" y="13"/>
                  </a:lnTo>
                  <a:lnTo>
                    <a:pt x="70" y="13"/>
                  </a:lnTo>
                  <a:lnTo>
                    <a:pt x="88" y="13"/>
                  </a:lnTo>
                  <a:lnTo>
                    <a:pt x="106" y="11"/>
                  </a:lnTo>
                  <a:lnTo>
                    <a:pt x="123" y="10"/>
                  </a:lnTo>
                  <a:lnTo>
                    <a:pt x="123" y="0"/>
                  </a:lnTo>
                  <a:lnTo>
                    <a:pt x="106" y="2"/>
                  </a:lnTo>
                  <a:lnTo>
                    <a:pt x="88" y="2"/>
                  </a:lnTo>
                  <a:lnTo>
                    <a:pt x="70" y="2"/>
                  </a:lnTo>
                  <a:lnTo>
                    <a:pt x="51" y="4"/>
                  </a:lnTo>
                  <a:lnTo>
                    <a:pt x="35" y="5"/>
                  </a:lnTo>
                  <a:lnTo>
                    <a:pt x="21" y="6"/>
                  </a:lnTo>
                  <a:lnTo>
                    <a:pt x="9" y="8"/>
                  </a:lnTo>
                  <a:lnTo>
                    <a:pt x="0" y="12"/>
                  </a:lnTo>
                  <a:lnTo>
                    <a:pt x="0" y="12"/>
                  </a:lnTo>
                  <a:lnTo>
                    <a:pt x="4"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58" name="Freeform 590"/>
            <p:cNvSpPr>
              <a:spLocks/>
            </p:cNvSpPr>
            <p:nvPr/>
          </p:nvSpPr>
          <p:spPr bwMode="auto">
            <a:xfrm>
              <a:off x="3105" y="4021"/>
              <a:ext cx="80" cy="30"/>
            </a:xfrm>
            <a:custGeom>
              <a:avLst/>
              <a:gdLst>
                <a:gd name="T0" fmla="*/ 0 w 242"/>
                <a:gd name="T1" fmla="*/ 91 h 91"/>
                <a:gd name="T2" fmla="*/ 0 w 242"/>
                <a:gd name="T3" fmla="*/ 91 h 91"/>
                <a:gd name="T4" fmla="*/ 9 w 242"/>
                <a:gd name="T5" fmla="*/ 90 h 91"/>
                <a:gd name="T6" fmla="*/ 19 w 242"/>
                <a:gd name="T7" fmla="*/ 87 h 91"/>
                <a:gd name="T8" fmla="*/ 33 w 242"/>
                <a:gd name="T9" fmla="*/ 83 h 91"/>
                <a:gd name="T10" fmla="*/ 49 w 242"/>
                <a:gd name="T11" fmla="*/ 79 h 91"/>
                <a:gd name="T12" fmla="*/ 67 w 242"/>
                <a:gd name="T13" fmla="*/ 73 h 91"/>
                <a:gd name="T14" fmla="*/ 87 w 242"/>
                <a:gd name="T15" fmla="*/ 66 h 91"/>
                <a:gd name="T16" fmla="*/ 106 w 242"/>
                <a:gd name="T17" fmla="*/ 59 h 91"/>
                <a:gd name="T18" fmla="*/ 127 w 242"/>
                <a:gd name="T19" fmla="*/ 53 h 91"/>
                <a:gd name="T20" fmla="*/ 146 w 242"/>
                <a:gd name="T21" fmla="*/ 46 h 91"/>
                <a:gd name="T22" fmla="*/ 167 w 242"/>
                <a:gd name="T23" fmla="*/ 39 h 91"/>
                <a:gd name="T24" fmla="*/ 185 w 242"/>
                <a:gd name="T25" fmla="*/ 32 h 91"/>
                <a:gd name="T26" fmla="*/ 201 w 242"/>
                <a:gd name="T27" fmla="*/ 25 h 91"/>
                <a:gd name="T28" fmla="*/ 216 w 242"/>
                <a:gd name="T29" fmla="*/ 19 h 91"/>
                <a:gd name="T30" fmla="*/ 227 w 242"/>
                <a:gd name="T31" fmla="*/ 15 h 91"/>
                <a:gd name="T32" fmla="*/ 237 w 242"/>
                <a:gd name="T33" fmla="*/ 11 h 91"/>
                <a:gd name="T34" fmla="*/ 242 w 242"/>
                <a:gd name="T35" fmla="*/ 9 h 91"/>
                <a:gd name="T36" fmla="*/ 238 w 242"/>
                <a:gd name="T37" fmla="*/ 0 h 91"/>
                <a:gd name="T38" fmla="*/ 234 w 242"/>
                <a:gd name="T39" fmla="*/ 2 h 91"/>
                <a:gd name="T40" fmla="*/ 225 w 242"/>
                <a:gd name="T41" fmla="*/ 6 h 91"/>
                <a:gd name="T42" fmla="*/ 214 w 242"/>
                <a:gd name="T43" fmla="*/ 10 h 91"/>
                <a:gd name="T44" fmla="*/ 199 w 242"/>
                <a:gd name="T45" fmla="*/ 16 h 91"/>
                <a:gd name="T46" fmla="*/ 183 w 242"/>
                <a:gd name="T47" fmla="*/ 23 h 91"/>
                <a:gd name="T48" fmla="*/ 164 w 242"/>
                <a:gd name="T49" fmla="*/ 30 h 91"/>
                <a:gd name="T50" fmla="*/ 144 w 242"/>
                <a:gd name="T51" fmla="*/ 37 h 91"/>
                <a:gd name="T52" fmla="*/ 124 w 242"/>
                <a:gd name="T53" fmla="*/ 43 h 91"/>
                <a:gd name="T54" fmla="*/ 104 w 242"/>
                <a:gd name="T55" fmla="*/ 50 h 91"/>
                <a:gd name="T56" fmla="*/ 84 w 242"/>
                <a:gd name="T57" fmla="*/ 57 h 91"/>
                <a:gd name="T58" fmla="*/ 65 w 242"/>
                <a:gd name="T59" fmla="*/ 64 h 91"/>
                <a:gd name="T60" fmla="*/ 47 w 242"/>
                <a:gd name="T61" fmla="*/ 70 h 91"/>
                <a:gd name="T62" fmla="*/ 31 w 242"/>
                <a:gd name="T63" fmla="*/ 74 h 91"/>
                <a:gd name="T64" fmla="*/ 17 w 242"/>
                <a:gd name="T65" fmla="*/ 78 h 91"/>
                <a:gd name="T66" fmla="*/ 6 w 242"/>
                <a:gd name="T67" fmla="*/ 81 h 91"/>
                <a:gd name="T68" fmla="*/ 0 w 242"/>
                <a:gd name="T69" fmla="*/ 82 h 91"/>
                <a:gd name="T70" fmla="*/ 0 w 242"/>
                <a:gd name="T71" fmla="*/ 82 h 91"/>
                <a:gd name="T72" fmla="*/ 0 w 242"/>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2" h="91">
                  <a:moveTo>
                    <a:pt x="0" y="91"/>
                  </a:moveTo>
                  <a:lnTo>
                    <a:pt x="0" y="91"/>
                  </a:lnTo>
                  <a:lnTo>
                    <a:pt x="9" y="90"/>
                  </a:lnTo>
                  <a:lnTo>
                    <a:pt x="19" y="87"/>
                  </a:lnTo>
                  <a:lnTo>
                    <a:pt x="33" y="83"/>
                  </a:lnTo>
                  <a:lnTo>
                    <a:pt x="49" y="79"/>
                  </a:lnTo>
                  <a:lnTo>
                    <a:pt x="67" y="73"/>
                  </a:lnTo>
                  <a:lnTo>
                    <a:pt x="87" y="66"/>
                  </a:lnTo>
                  <a:lnTo>
                    <a:pt x="106" y="59"/>
                  </a:lnTo>
                  <a:lnTo>
                    <a:pt x="127" y="53"/>
                  </a:lnTo>
                  <a:lnTo>
                    <a:pt x="146" y="46"/>
                  </a:lnTo>
                  <a:lnTo>
                    <a:pt x="167" y="39"/>
                  </a:lnTo>
                  <a:lnTo>
                    <a:pt x="185" y="32"/>
                  </a:lnTo>
                  <a:lnTo>
                    <a:pt x="201" y="25"/>
                  </a:lnTo>
                  <a:lnTo>
                    <a:pt x="216" y="19"/>
                  </a:lnTo>
                  <a:lnTo>
                    <a:pt x="227" y="15"/>
                  </a:lnTo>
                  <a:lnTo>
                    <a:pt x="237" y="11"/>
                  </a:lnTo>
                  <a:lnTo>
                    <a:pt x="242" y="9"/>
                  </a:lnTo>
                  <a:lnTo>
                    <a:pt x="238" y="0"/>
                  </a:lnTo>
                  <a:lnTo>
                    <a:pt x="234" y="2"/>
                  </a:lnTo>
                  <a:lnTo>
                    <a:pt x="225" y="6"/>
                  </a:lnTo>
                  <a:lnTo>
                    <a:pt x="214" y="10"/>
                  </a:lnTo>
                  <a:lnTo>
                    <a:pt x="199" y="16"/>
                  </a:lnTo>
                  <a:lnTo>
                    <a:pt x="183" y="23"/>
                  </a:lnTo>
                  <a:lnTo>
                    <a:pt x="164" y="30"/>
                  </a:lnTo>
                  <a:lnTo>
                    <a:pt x="144" y="37"/>
                  </a:lnTo>
                  <a:lnTo>
                    <a:pt x="124" y="43"/>
                  </a:lnTo>
                  <a:lnTo>
                    <a:pt x="104" y="50"/>
                  </a:lnTo>
                  <a:lnTo>
                    <a:pt x="84" y="57"/>
                  </a:lnTo>
                  <a:lnTo>
                    <a:pt x="65" y="64"/>
                  </a:lnTo>
                  <a:lnTo>
                    <a:pt x="47" y="70"/>
                  </a:lnTo>
                  <a:lnTo>
                    <a:pt x="31" y="74"/>
                  </a:lnTo>
                  <a:lnTo>
                    <a:pt x="17" y="78"/>
                  </a:lnTo>
                  <a:lnTo>
                    <a:pt x="6" y="81"/>
                  </a:lnTo>
                  <a:lnTo>
                    <a:pt x="0" y="82"/>
                  </a:lnTo>
                  <a:lnTo>
                    <a:pt x="0" y="82"/>
                  </a:lnTo>
                  <a:lnTo>
                    <a:pt x="0" y="9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59" name="Freeform 591"/>
            <p:cNvSpPr>
              <a:spLocks/>
            </p:cNvSpPr>
            <p:nvPr/>
          </p:nvSpPr>
          <p:spPr bwMode="auto">
            <a:xfrm>
              <a:off x="3085" y="4048"/>
              <a:ext cx="20" cy="10"/>
            </a:xfrm>
            <a:custGeom>
              <a:avLst/>
              <a:gdLst>
                <a:gd name="T0" fmla="*/ 7 w 60"/>
                <a:gd name="T1" fmla="*/ 30 h 30"/>
                <a:gd name="T2" fmla="*/ 6 w 60"/>
                <a:gd name="T3" fmla="*/ 30 h 30"/>
                <a:gd name="T4" fmla="*/ 10 w 60"/>
                <a:gd name="T5" fmla="*/ 28 h 30"/>
                <a:gd name="T6" fmla="*/ 16 w 60"/>
                <a:gd name="T7" fmla="*/ 24 h 30"/>
                <a:gd name="T8" fmla="*/ 22 w 60"/>
                <a:gd name="T9" fmla="*/ 21 h 30"/>
                <a:gd name="T10" fmla="*/ 28 w 60"/>
                <a:gd name="T11" fmla="*/ 17 h 30"/>
                <a:gd name="T12" fmla="*/ 33 w 60"/>
                <a:gd name="T13" fmla="*/ 15 h 30"/>
                <a:gd name="T14" fmla="*/ 41 w 60"/>
                <a:gd name="T15" fmla="*/ 13 h 30"/>
                <a:gd name="T16" fmla="*/ 49 w 60"/>
                <a:gd name="T17" fmla="*/ 11 h 30"/>
                <a:gd name="T18" fmla="*/ 60 w 60"/>
                <a:gd name="T19" fmla="*/ 9 h 30"/>
                <a:gd name="T20" fmla="*/ 60 w 60"/>
                <a:gd name="T21" fmla="*/ 0 h 30"/>
                <a:gd name="T22" fmla="*/ 49 w 60"/>
                <a:gd name="T23" fmla="*/ 1 h 30"/>
                <a:gd name="T24" fmla="*/ 39 w 60"/>
                <a:gd name="T25" fmla="*/ 4 h 30"/>
                <a:gd name="T26" fmla="*/ 31 w 60"/>
                <a:gd name="T27" fmla="*/ 6 h 30"/>
                <a:gd name="T28" fmla="*/ 23 w 60"/>
                <a:gd name="T29" fmla="*/ 8 h 30"/>
                <a:gd name="T30" fmla="*/ 17 w 60"/>
                <a:gd name="T31" fmla="*/ 12 h 30"/>
                <a:gd name="T32" fmla="*/ 12 w 60"/>
                <a:gd name="T33" fmla="*/ 15 h 30"/>
                <a:gd name="T34" fmla="*/ 6 w 60"/>
                <a:gd name="T35" fmla="*/ 19 h 30"/>
                <a:gd name="T36" fmla="*/ 1 w 60"/>
                <a:gd name="T37" fmla="*/ 23 h 30"/>
                <a:gd name="T38" fmla="*/ 0 w 60"/>
                <a:gd name="T39" fmla="*/ 23 h 30"/>
                <a:gd name="T40" fmla="*/ 7 w 60"/>
                <a:gd name="T41"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30">
                  <a:moveTo>
                    <a:pt x="7" y="30"/>
                  </a:moveTo>
                  <a:lnTo>
                    <a:pt x="6" y="30"/>
                  </a:lnTo>
                  <a:lnTo>
                    <a:pt x="10" y="28"/>
                  </a:lnTo>
                  <a:lnTo>
                    <a:pt x="16" y="24"/>
                  </a:lnTo>
                  <a:lnTo>
                    <a:pt x="22" y="21"/>
                  </a:lnTo>
                  <a:lnTo>
                    <a:pt x="28" y="17"/>
                  </a:lnTo>
                  <a:lnTo>
                    <a:pt x="33" y="15"/>
                  </a:lnTo>
                  <a:lnTo>
                    <a:pt x="41" y="13"/>
                  </a:lnTo>
                  <a:lnTo>
                    <a:pt x="49" y="11"/>
                  </a:lnTo>
                  <a:lnTo>
                    <a:pt x="60" y="9"/>
                  </a:lnTo>
                  <a:lnTo>
                    <a:pt x="60" y="0"/>
                  </a:lnTo>
                  <a:lnTo>
                    <a:pt x="49" y="1"/>
                  </a:lnTo>
                  <a:lnTo>
                    <a:pt x="39" y="4"/>
                  </a:lnTo>
                  <a:lnTo>
                    <a:pt x="31" y="6"/>
                  </a:lnTo>
                  <a:lnTo>
                    <a:pt x="23" y="8"/>
                  </a:lnTo>
                  <a:lnTo>
                    <a:pt x="17" y="12"/>
                  </a:lnTo>
                  <a:lnTo>
                    <a:pt x="12" y="15"/>
                  </a:lnTo>
                  <a:lnTo>
                    <a:pt x="6" y="19"/>
                  </a:lnTo>
                  <a:lnTo>
                    <a:pt x="1" y="23"/>
                  </a:lnTo>
                  <a:lnTo>
                    <a:pt x="0" y="23"/>
                  </a:lnTo>
                  <a:lnTo>
                    <a:pt x="7"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60" name="Freeform 592"/>
            <p:cNvSpPr>
              <a:spLocks/>
            </p:cNvSpPr>
            <p:nvPr/>
          </p:nvSpPr>
          <p:spPr bwMode="auto">
            <a:xfrm>
              <a:off x="3058" y="4056"/>
              <a:ext cx="29" cy="27"/>
            </a:xfrm>
            <a:custGeom>
              <a:avLst/>
              <a:gdLst>
                <a:gd name="T0" fmla="*/ 4 w 86"/>
                <a:gd name="T1" fmla="*/ 81 h 81"/>
                <a:gd name="T2" fmla="*/ 5 w 86"/>
                <a:gd name="T3" fmla="*/ 81 h 81"/>
                <a:gd name="T4" fmla="*/ 13 w 86"/>
                <a:gd name="T5" fmla="*/ 79 h 81"/>
                <a:gd name="T6" fmla="*/ 23 w 86"/>
                <a:gd name="T7" fmla="*/ 71 h 81"/>
                <a:gd name="T8" fmla="*/ 33 w 86"/>
                <a:gd name="T9" fmla="*/ 61 h 81"/>
                <a:gd name="T10" fmla="*/ 46 w 86"/>
                <a:gd name="T11" fmla="*/ 48 h 81"/>
                <a:gd name="T12" fmla="*/ 57 w 86"/>
                <a:gd name="T13" fmla="*/ 36 h 81"/>
                <a:gd name="T14" fmla="*/ 69 w 86"/>
                <a:gd name="T15" fmla="*/ 23 h 81"/>
                <a:gd name="T16" fmla="*/ 79 w 86"/>
                <a:gd name="T17" fmla="*/ 14 h 81"/>
                <a:gd name="T18" fmla="*/ 86 w 86"/>
                <a:gd name="T19" fmla="*/ 7 h 81"/>
                <a:gd name="T20" fmla="*/ 79 w 86"/>
                <a:gd name="T21" fmla="*/ 0 h 81"/>
                <a:gd name="T22" fmla="*/ 72 w 86"/>
                <a:gd name="T23" fmla="*/ 7 h 81"/>
                <a:gd name="T24" fmla="*/ 62 w 86"/>
                <a:gd name="T25" fmla="*/ 16 h 81"/>
                <a:gd name="T26" fmla="*/ 50 w 86"/>
                <a:gd name="T27" fmla="*/ 29 h 81"/>
                <a:gd name="T28" fmla="*/ 39 w 86"/>
                <a:gd name="T29" fmla="*/ 41 h 81"/>
                <a:gd name="T30" fmla="*/ 26 w 86"/>
                <a:gd name="T31" fmla="*/ 54 h 81"/>
                <a:gd name="T32" fmla="*/ 16 w 86"/>
                <a:gd name="T33" fmla="*/ 64 h 81"/>
                <a:gd name="T34" fmla="*/ 8 w 86"/>
                <a:gd name="T35" fmla="*/ 70 h 81"/>
                <a:gd name="T36" fmla="*/ 5 w 86"/>
                <a:gd name="T37" fmla="*/ 72 h 81"/>
                <a:gd name="T38" fmla="*/ 6 w 86"/>
                <a:gd name="T39" fmla="*/ 72 h 81"/>
                <a:gd name="T40" fmla="*/ 5 w 86"/>
                <a:gd name="T41" fmla="*/ 72 h 81"/>
                <a:gd name="T42" fmla="*/ 1 w 86"/>
                <a:gd name="T43" fmla="*/ 73 h 81"/>
                <a:gd name="T44" fmla="*/ 0 w 86"/>
                <a:gd name="T45" fmla="*/ 77 h 81"/>
                <a:gd name="T46" fmla="*/ 1 w 86"/>
                <a:gd name="T47" fmla="*/ 80 h 81"/>
                <a:gd name="T48" fmla="*/ 5 w 86"/>
                <a:gd name="T49" fmla="*/ 81 h 81"/>
                <a:gd name="T50" fmla="*/ 4 w 86"/>
                <a:gd name="T51"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6" h="81">
                  <a:moveTo>
                    <a:pt x="4" y="81"/>
                  </a:moveTo>
                  <a:lnTo>
                    <a:pt x="5" y="81"/>
                  </a:lnTo>
                  <a:lnTo>
                    <a:pt x="13" y="79"/>
                  </a:lnTo>
                  <a:lnTo>
                    <a:pt x="23" y="71"/>
                  </a:lnTo>
                  <a:lnTo>
                    <a:pt x="33" y="61"/>
                  </a:lnTo>
                  <a:lnTo>
                    <a:pt x="46" y="48"/>
                  </a:lnTo>
                  <a:lnTo>
                    <a:pt x="57" y="36"/>
                  </a:lnTo>
                  <a:lnTo>
                    <a:pt x="69" y="23"/>
                  </a:lnTo>
                  <a:lnTo>
                    <a:pt x="79" y="14"/>
                  </a:lnTo>
                  <a:lnTo>
                    <a:pt x="86" y="7"/>
                  </a:lnTo>
                  <a:lnTo>
                    <a:pt x="79" y="0"/>
                  </a:lnTo>
                  <a:lnTo>
                    <a:pt x="72" y="7"/>
                  </a:lnTo>
                  <a:lnTo>
                    <a:pt x="62" y="16"/>
                  </a:lnTo>
                  <a:lnTo>
                    <a:pt x="50" y="29"/>
                  </a:lnTo>
                  <a:lnTo>
                    <a:pt x="39" y="41"/>
                  </a:lnTo>
                  <a:lnTo>
                    <a:pt x="26" y="54"/>
                  </a:lnTo>
                  <a:lnTo>
                    <a:pt x="16" y="64"/>
                  </a:lnTo>
                  <a:lnTo>
                    <a:pt x="8" y="70"/>
                  </a:lnTo>
                  <a:lnTo>
                    <a:pt x="5" y="72"/>
                  </a:lnTo>
                  <a:lnTo>
                    <a:pt x="6" y="72"/>
                  </a:lnTo>
                  <a:lnTo>
                    <a:pt x="5" y="72"/>
                  </a:lnTo>
                  <a:lnTo>
                    <a:pt x="1" y="73"/>
                  </a:lnTo>
                  <a:lnTo>
                    <a:pt x="0" y="77"/>
                  </a:lnTo>
                  <a:lnTo>
                    <a:pt x="1" y="80"/>
                  </a:lnTo>
                  <a:lnTo>
                    <a:pt x="5" y="81"/>
                  </a:lnTo>
                  <a:lnTo>
                    <a:pt x="4" y="8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61" name="Freeform 593"/>
            <p:cNvSpPr>
              <a:spLocks/>
            </p:cNvSpPr>
            <p:nvPr/>
          </p:nvSpPr>
          <p:spPr bwMode="auto">
            <a:xfrm>
              <a:off x="2457" y="3206"/>
              <a:ext cx="804" cy="325"/>
            </a:xfrm>
            <a:custGeom>
              <a:avLst/>
              <a:gdLst>
                <a:gd name="T0" fmla="*/ 2347 w 2413"/>
                <a:gd name="T1" fmla="*/ 460 h 976"/>
                <a:gd name="T2" fmla="*/ 2232 w 2413"/>
                <a:gd name="T3" fmla="*/ 428 h 976"/>
                <a:gd name="T4" fmla="*/ 2144 w 2413"/>
                <a:gd name="T5" fmla="*/ 413 h 976"/>
                <a:gd name="T6" fmla="*/ 2081 w 2413"/>
                <a:gd name="T7" fmla="*/ 370 h 976"/>
                <a:gd name="T8" fmla="*/ 1999 w 2413"/>
                <a:gd name="T9" fmla="*/ 349 h 976"/>
                <a:gd name="T10" fmla="*/ 1969 w 2413"/>
                <a:gd name="T11" fmla="*/ 355 h 976"/>
                <a:gd name="T12" fmla="*/ 1913 w 2413"/>
                <a:gd name="T13" fmla="*/ 333 h 976"/>
                <a:gd name="T14" fmla="*/ 1875 w 2413"/>
                <a:gd name="T15" fmla="*/ 317 h 976"/>
                <a:gd name="T16" fmla="*/ 1849 w 2413"/>
                <a:gd name="T17" fmla="*/ 313 h 976"/>
                <a:gd name="T18" fmla="*/ 1820 w 2413"/>
                <a:gd name="T19" fmla="*/ 278 h 976"/>
                <a:gd name="T20" fmla="*/ 1737 w 2413"/>
                <a:gd name="T21" fmla="*/ 241 h 976"/>
                <a:gd name="T22" fmla="*/ 1672 w 2413"/>
                <a:gd name="T23" fmla="*/ 201 h 976"/>
                <a:gd name="T24" fmla="*/ 1627 w 2413"/>
                <a:gd name="T25" fmla="*/ 152 h 976"/>
                <a:gd name="T26" fmla="*/ 1552 w 2413"/>
                <a:gd name="T27" fmla="*/ 130 h 976"/>
                <a:gd name="T28" fmla="*/ 1497 w 2413"/>
                <a:gd name="T29" fmla="*/ 101 h 976"/>
                <a:gd name="T30" fmla="*/ 1439 w 2413"/>
                <a:gd name="T31" fmla="*/ 56 h 976"/>
                <a:gd name="T32" fmla="*/ 1366 w 2413"/>
                <a:gd name="T33" fmla="*/ 47 h 976"/>
                <a:gd name="T34" fmla="*/ 1282 w 2413"/>
                <a:gd name="T35" fmla="*/ 15 h 976"/>
                <a:gd name="T36" fmla="*/ 1243 w 2413"/>
                <a:gd name="T37" fmla="*/ 0 h 976"/>
                <a:gd name="T38" fmla="*/ 1191 w 2413"/>
                <a:gd name="T39" fmla="*/ 13 h 976"/>
                <a:gd name="T40" fmla="*/ 1093 w 2413"/>
                <a:gd name="T41" fmla="*/ 61 h 976"/>
                <a:gd name="T42" fmla="*/ 1007 w 2413"/>
                <a:gd name="T43" fmla="*/ 104 h 976"/>
                <a:gd name="T44" fmla="*/ 884 w 2413"/>
                <a:gd name="T45" fmla="*/ 243 h 976"/>
                <a:gd name="T46" fmla="*/ 804 w 2413"/>
                <a:gd name="T47" fmla="*/ 313 h 976"/>
                <a:gd name="T48" fmla="*/ 728 w 2413"/>
                <a:gd name="T49" fmla="*/ 355 h 976"/>
                <a:gd name="T50" fmla="*/ 645 w 2413"/>
                <a:gd name="T51" fmla="*/ 394 h 976"/>
                <a:gd name="T52" fmla="*/ 562 w 2413"/>
                <a:gd name="T53" fmla="*/ 449 h 976"/>
                <a:gd name="T54" fmla="*/ 417 w 2413"/>
                <a:gd name="T55" fmla="*/ 542 h 976"/>
                <a:gd name="T56" fmla="*/ 308 w 2413"/>
                <a:gd name="T57" fmla="*/ 598 h 976"/>
                <a:gd name="T58" fmla="*/ 187 w 2413"/>
                <a:gd name="T59" fmla="*/ 659 h 976"/>
                <a:gd name="T60" fmla="*/ 70 w 2413"/>
                <a:gd name="T61" fmla="*/ 663 h 976"/>
                <a:gd name="T62" fmla="*/ 27 w 2413"/>
                <a:gd name="T63" fmla="*/ 704 h 976"/>
                <a:gd name="T64" fmla="*/ 82 w 2413"/>
                <a:gd name="T65" fmla="*/ 749 h 976"/>
                <a:gd name="T66" fmla="*/ 218 w 2413"/>
                <a:gd name="T67" fmla="*/ 863 h 976"/>
                <a:gd name="T68" fmla="*/ 336 w 2413"/>
                <a:gd name="T69" fmla="*/ 905 h 976"/>
                <a:gd name="T70" fmla="*/ 442 w 2413"/>
                <a:gd name="T71" fmla="*/ 952 h 976"/>
                <a:gd name="T72" fmla="*/ 518 w 2413"/>
                <a:gd name="T73" fmla="*/ 973 h 976"/>
                <a:gd name="T74" fmla="*/ 616 w 2413"/>
                <a:gd name="T75" fmla="*/ 970 h 976"/>
                <a:gd name="T76" fmla="*/ 676 w 2413"/>
                <a:gd name="T77" fmla="*/ 953 h 976"/>
                <a:gd name="T78" fmla="*/ 745 w 2413"/>
                <a:gd name="T79" fmla="*/ 945 h 976"/>
                <a:gd name="T80" fmla="*/ 851 w 2413"/>
                <a:gd name="T81" fmla="*/ 947 h 976"/>
                <a:gd name="T82" fmla="*/ 934 w 2413"/>
                <a:gd name="T83" fmla="*/ 944 h 976"/>
                <a:gd name="T84" fmla="*/ 999 w 2413"/>
                <a:gd name="T85" fmla="*/ 924 h 976"/>
                <a:gd name="T86" fmla="*/ 1094 w 2413"/>
                <a:gd name="T87" fmla="*/ 890 h 976"/>
                <a:gd name="T88" fmla="*/ 1152 w 2413"/>
                <a:gd name="T89" fmla="*/ 873 h 976"/>
                <a:gd name="T90" fmla="*/ 1232 w 2413"/>
                <a:gd name="T91" fmla="*/ 857 h 976"/>
                <a:gd name="T92" fmla="*/ 1328 w 2413"/>
                <a:gd name="T93" fmla="*/ 828 h 976"/>
                <a:gd name="T94" fmla="*/ 1408 w 2413"/>
                <a:gd name="T95" fmla="*/ 819 h 976"/>
                <a:gd name="T96" fmla="*/ 1571 w 2413"/>
                <a:gd name="T97" fmla="*/ 833 h 976"/>
                <a:gd name="T98" fmla="*/ 1719 w 2413"/>
                <a:gd name="T99" fmla="*/ 837 h 976"/>
                <a:gd name="T100" fmla="*/ 1850 w 2413"/>
                <a:gd name="T101" fmla="*/ 770 h 976"/>
                <a:gd name="T102" fmla="*/ 1931 w 2413"/>
                <a:gd name="T103" fmla="*/ 732 h 976"/>
                <a:gd name="T104" fmla="*/ 2034 w 2413"/>
                <a:gd name="T105" fmla="*/ 662 h 976"/>
                <a:gd name="T106" fmla="*/ 2115 w 2413"/>
                <a:gd name="T107" fmla="*/ 599 h 976"/>
                <a:gd name="T108" fmla="*/ 2190 w 2413"/>
                <a:gd name="T109" fmla="*/ 578 h 976"/>
                <a:gd name="T110" fmla="*/ 2292 w 2413"/>
                <a:gd name="T111" fmla="*/ 557 h 976"/>
                <a:gd name="T112" fmla="*/ 2349 w 2413"/>
                <a:gd name="T113" fmla="*/ 544 h 976"/>
                <a:gd name="T114" fmla="*/ 2405 w 2413"/>
                <a:gd name="T115" fmla="*/ 501 h 9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13" h="976">
                  <a:moveTo>
                    <a:pt x="2413" y="494"/>
                  </a:moveTo>
                  <a:lnTo>
                    <a:pt x="2404" y="487"/>
                  </a:lnTo>
                  <a:lnTo>
                    <a:pt x="2392" y="480"/>
                  </a:lnTo>
                  <a:lnTo>
                    <a:pt x="2379" y="473"/>
                  </a:lnTo>
                  <a:lnTo>
                    <a:pt x="2363" y="466"/>
                  </a:lnTo>
                  <a:lnTo>
                    <a:pt x="2347" y="460"/>
                  </a:lnTo>
                  <a:lnTo>
                    <a:pt x="2328" y="454"/>
                  </a:lnTo>
                  <a:lnTo>
                    <a:pt x="2310" y="448"/>
                  </a:lnTo>
                  <a:lnTo>
                    <a:pt x="2291" y="442"/>
                  </a:lnTo>
                  <a:lnTo>
                    <a:pt x="2271" y="438"/>
                  </a:lnTo>
                  <a:lnTo>
                    <a:pt x="2252" y="433"/>
                  </a:lnTo>
                  <a:lnTo>
                    <a:pt x="2232" y="428"/>
                  </a:lnTo>
                  <a:lnTo>
                    <a:pt x="2214" y="425"/>
                  </a:lnTo>
                  <a:lnTo>
                    <a:pt x="2197" y="423"/>
                  </a:lnTo>
                  <a:lnTo>
                    <a:pt x="2180" y="422"/>
                  </a:lnTo>
                  <a:lnTo>
                    <a:pt x="2165" y="420"/>
                  </a:lnTo>
                  <a:lnTo>
                    <a:pt x="2152" y="420"/>
                  </a:lnTo>
                  <a:lnTo>
                    <a:pt x="2144" y="413"/>
                  </a:lnTo>
                  <a:lnTo>
                    <a:pt x="2135" y="404"/>
                  </a:lnTo>
                  <a:lnTo>
                    <a:pt x="2126" y="394"/>
                  </a:lnTo>
                  <a:lnTo>
                    <a:pt x="2120" y="384"/>
                  </a:lnTo>
                  <a:lnTo>
                    <a:pt x="2112" y="380"/>
                  </a:lnTo>
                  <a:lnTo>
                    <a:pt x="2098" y="376"/>
                  </a:lnTo>
                  <a:lnTo>
                    <a:pt x="2081" y="370"/>
                  </a:lnTo>
                  <a:lnTo>
                    <a:pt x="2062" y="365"/>
                  </a:lnTo>
                  <a:lnTo>
                    <a:pt x="2041" y="360"/>
                  </a:lnTo>
                  <a:lnTo>
                    <a:pt x="2024" y="355"/>
                  </a:lnTo>
                  <a:lnTo>
                    <a:pt x="2010" y="351"/>
                  </a:lnTo>
                  <a:lnTo>
                    <a:pt x="2002" y="348"/>
                  </a:lnTo>
                  <a:lnTo>
                    <a:pt x="1999" y="349"/>
                  </a:lnTo>
                  <a:lnTo>
                    <a:pt x="1994" y="351"/>
                  </a:lnTo>
                  <a:lnTo>
                    <a:pt x="1990" y="352"/>
                  </a:lnTo>
                  <a:lnTo>
                    <a:pt x="1985" y="353"/>
                  </a:lnTo>
                  <a:lnTo>
                    <a:pt x="1979" y="354"/>
                  </a:lnTo>
                  <a:lnTo>
                    <a:pt x="1975" y="355"/>
                  </a:lnTo>
                  <a:lnTo>
                    <a:pt x="1969" y="355"/>
                  </a:lnTo>
                  <a:lnTo>
                    <a:pt x="1963" y="356"/>
                  </a:lnTo>
                  <a:lnTo>
                    <a:pt x="1956" y="354"/>
                  </a:lnTo>
                  <a:lnTo>
                    <a:pt x="1946" y="351"/>
                  </a:lnTo>
                  <a:lnTo>
                    <a:pt x="1936" y="345"/>
                  </a:lnTo>
                  <a:lnTo>
                    <a:pt x="1924" y="339"/>
                  </a:lnTo>
                  <a:lnTo>
                    <a:pt x="1913" y="333"/>
                  </a:lnTo>
                  <a:lnTo>
                    <a:pt x="1903" y="329"/>
                  </a:lnTo>
                  <a:lnTo>
                    <a:pt x="1895" y="324"/>
                  </a:lnTo>
                  <a:lnTo>
                    <a:pt x="1889" y="322"/>
                  </a:lnTo>
                  <a:lnTo>
                    <a:pt x="1885" y="321"/>
                  </a:lnTo>
                  <a:lnTo>
                    <a:pt x="1881" y="318"/>
                  </a:lnTo>
                  <a:lnTo>
                    <a:pt x="1875" y="317"/>
                  </a:lnTo>
                  <a:lnTo>
                    <a:pt x="1871" y="316"/>
                  </a:lnTo>
                  <a:lnTo>
                    <a:pt x="1865" y="315"/>
                  </a:lnTo>
                  <a:lnTo>
                    <a:pt x="1860" y="315"/>
                  </a:lnTo>
                  <a:lnTo>
                    <a:pt x="1856" y="314"/>
                  </a:lnTo>
                  <a:lnTo>
                    <a:pt x="1852" y="314"/>
                  </a:lnTo>
                  <a:lnTo>
                    <a:pt x="1849" y="313"/>
                  </a:lnTo>
                  <a:lnTo>
                    <a:pt x="1844" y="309"/>
                  </a:lnTo>
                  <a:lnTo>
                    <a:pt x="1840" y="304"/>
                  </a:lnTo>
                  <a:lnTo>
                    <a:pt x="1835" y="298"/>
                  </a:lnTo>
                  <a:lnTo>
                    <a:pt x="1830" y="291"/>
                  </a:lnTo>
                  <a:lnTo>
                    <a:pt x="1825" y="284"/>
                  </a:lnTo>
                  <a:lnTo>
                    <a:pt x="1820" y="278"/>
                  </a:lnTo>
                  <a:lnTo>
                    <a:pt x="1816" y="275"/>
                  </a:lnTo>
                  <a:lnTo>
                    <a:pt x="1808" y="270"/>
                  </a:lnTo>
                  <a:lnTo>
                    <a:pt x="1794" y="265"/>
                  </a:lnTo>
                  <a:lnTo>
                    <a:pt x="1777" y="257"/>
                  </a:lnTo>
                  <a:lnTo>
                    <a:pt x="1757" y="249"/>
                  </a:lnTo>
                  <a:lnTo>
                    <a:pt x="1737" y="241"/>
                  </a:lnTo>
                  <a:lnTo>
                    <a:pt x="1718" y="234"/>
                  </a:lnTo>
                  <a:lnTo>
                    <a:pt x="1705" y="227"/>
                  </a:lnTo>
                  <a:lnTo>
                    <a:pt x="1695" y="223"/>
                  </a:lnTo>
                  <a:lnTo>
                    <a:pt x="1690" y="219"/>
                  </a:lnTo>
                  <a:lnTo>
                    <a:pt x="1682" y="211"/>
                  </a:lnTo>
                  <a:lnTo>
                    <a:pt x="1672" y="201"/>
                  </a:lnTo>
                  <a:lnTo>
                    <a:pt x="1663" y="189"/>
                  </a:lnTo>
                  <a:lnTo>
                    <a:pt x="1654" y="176"/>
                  </a:lnTo>
                  <a:lnTo>
                    <a:pt x="1645" y="166"/>
                  </a:lnTo>
                  <a:lnTo>
                    <a:pt x="1638" y="159"/>
                  </a:lnTo>
                  <a:lnTo>
                    <a:pt x="1632" y="155"/>
                  </a:lnTo>
                  <a:lnTo>
                    <a:pt x="1627" y="152"/>
                  </a:lnTo>
                  <a:lnTo>
                    <a:pt x="1616" y="149"/>
                  </a:lnTo>
                  <a:lnTo>
                    <a:pt x="1604" y="146"/>
                  </a:lnTo>
                  <a:lnTo>
                    <a:pt x="1590" y="141"/>
                  </a:lnTo>
                  <a:lnTo>
                    <a:pt x="1576" y="136"/>
                  </a:lnTo>
                  <a:lnTo>
                    <a:pt x="1564" y="133"/>
                  </a:lnTo>
                  <a:lnTo>
                    <a:pt x="1552" y="130"/>
                  </a:lnTo>
                  <a:lnTo>
                    <a:pt x="1544" y="127"/>
                  </a:lnTo>
                  <a:lnTo>
                    <a:pt x="1537" y="125"/>
                  </a:lnTo>
                  <a:lnTo>
                    <a:pt x="1528" y="120"/>
                  </a:lnTo>
                  <a:lnTo>
                    <a:pt x="1519" y="115"/>
                  </a:lnTo>
                  <a:lnTo>
                    <a:pt x="1509" y="108"/>
                  </a:lnTo>
                  <a:lnTo>
                    <a:pt x="1497" y="101"/>
                  </a:lnTo>
                  <a:lnTo>
                    <a:pt x="1487" y="92"/>
                  </a:lnTo>
                  <a:lnTo>
                    <a:pt x="1477" y="84"/>
                  </a:lnTo>
                  <a:lnTo>
                    <a:pt x="1469" y="76"/>
                  </a:lnTo>
                  <a:lnTo>
                    <a:pt x="1460" y="68"/>
                  </a:lnTo>
                  <a:lnTo>
                    <a:pt x="1450" y="61"/>
                  </a:lnTo>
                  <a:lnTo>
                    <a:pt x="1439" y="56"/>
                  </a:lnTo>
                  <a:lnTo>
                    <a:pt x="1428" y="53"/>
                  </a:lnTo>
                  <a:lnTo>
                    <a:pt x="1415" y="51"/>
                  </a:lnTo>
                  <a:lnTo>
                    <a:pt x="1402" y="49"/>
                  </a:lnTo>
                  <a:lnTo>
                    <a:pt x="1389" y="51"/>
                  </a:lnTo>
                  <a:lnTo>
                    <a:pt x="1375" y="53"/>
                  </a:lnTo>
                  <a:lnTo>
                    <a:pt x="1366" y="47"/>
                  </a:lnTo>
                  <a:lnTo>
                    <a:pt x="1354" y="41"/>
                  </a:lnTo>
                  <a:lnTo>
                    <a:pt x="1339" y="36"/>
                  </a:lnTo>
                  <a:lnTo>
                    <a:pt x="1323" y="30"/>
                  </a:lnTo>
                  <a:lnTo>
                    <a:pt x="1309" y="24"/>
                  </a:lnTo>
                  <a:lnTo>
                    <a:pt x="1294" y="20"/>
                  </a:lnTo>
                  <a:lnTo>
                    <a:pt x="1282" y="15"/>
                  </a:lnTo>
                  <a:lnTo>
                    <a:pt x="1274" y="10"/>
                  </a:lnTo>
                  <a:lnTo>
                    <a:pt x="1268" y="7"/>
                  </a:lnTo>
                  <a:lnTo>
                    <a:pt x="1264" y="5"/>
                  </a:lnTo>
                  <a:lnTo>
                    <a:pt x="1257" y="2"/>
                  </a:lnTo>
                  <a:lnTo>
                    <a:pt x="1251" y="1"/>
                  </a:lnTo>
                  <a:lnTo>
                    <a:pt x="1243" y="0"/>
                  </a:lnTo>
                  <a:lnTo>
                    <a:pt x="1236" y="0"/>
                  </a:lnTo>
                  <a:lnTo>
                    <a:pt x="1227" y="1"/>
                  </a:lnTo>
                  <a:lnTo>
                    <a:pt x="1218" y="2"/>
                  </a:lnTo>
                  <a:lnTo>
                    <a:pt x="1211" y="5"/>
                  </a:lnTo>
                  <a:lnTo>
                    <a:pt x="1202" y="8"/>
                  </a:lnTo>
                  <a:lnTo>
                    <a:pt x="1191" y="13"/>
                  </a:lnTo>
                  <a:lnTo>
                    <a:pt x="1178" y="20"/>
                  </a:lnTo>
                  <a:lnTo>
                    <a:pt x="1162" y="26"/>
                  </a:lnTo>
                  <a:lnTo>
                    <a:pt x="1146" y="35"/>
                  </a:lnTo>
                  <a:lnTo>
                    <a:pt x="1129" y="43"/>
                  </a:lnTo>
                  <a:lnTo>
                    <a:pt x="1112" y="52"/>
                  </a:lnTo>
                  <a:lnTo>
                    <a:pt x="1093" y="61"/>
                  </a:lnTo>
                  <a:lnTo>
                    <a:pt x="1076" y="69"/>
                  </a:lnTo>
                  <a:lnTo>
                    <a:pt x="1060" y="78"/>
                  </a:lnTo>
                  <a:lnTo>
                    <a:pt x="1044" y="86"/>
                  </a:lnTo>
                  <a:lnTo>
                    <a:pt x="1030" y="93"/>
                  </a:lnTo>
                  <a:lnTo>
                    <a:pt x="1018" y="100"/>
                  </a:lnTo>
                  <a:lnTo>
                    <a:pt x="1007" y="104"/>
                  </a:lnTo>
                  <a:lnTo>
                    <a:pt x="1001" y="108"/>
                  </a:lnTo>
                  <a:lnTo>
                    <a:pt x="987" y="128"/>
                  </a:lnTo>
                  <a:lnTo>
                    <a:pt x="966" y="155"/>
                  </a:lnTo>
                  <a:lnTo>
                    <a:pt x="941" y="184"/>
                  </a:lnTo>
                  <a:lnTo>
                    <a:pt x="912" y="214"/>
                  </a:lnTo>
                  <a:lnTo>
                    <a:pt x="884" y="243"/>
                  </a:lnTo>
                  <a:lnTo>
                    <a:pt x="859" y="267"/>
                  </a:lnTo>
                  <a:lnTo>
                    <a:pt x="838" y="286"/>
                  </a:lnTo>
                  <a:lnTo>
                    <a:pt x="824" y="298"/>
                  </a:lnTo>
                  <a:lnTo>
                    <a:pt x="820" y="301"/>
                  </a:lnTo>
                  <a:lnTo>
                    <a:pt x="812" y="307"/>
                  </a:lnTo>
                  <a:lnTo>
                    <a:pt x="804" y="313"/>
                  </a:lnTo>
                  <a:lnTo>
                    <a:pt x="793" y="318"/>
                  </a:lnTo>
                  <a:lnTo>
                    <a:pt x="782" y="325"/>
                  </a:lnTo>
                  <a:lnTo>
                    <a:pt x="769" y="332"/>
                  </a:lnTo>
                  <a:lnTo>
                    <a:pt x="756" y="340"/>
                  </a:lnTo>
                  <a:lnTo>
                    <a:pt x="742" y="347"/>
                  </a:lnTo>
                  <a:lnTo>
                    <a:pt x="728" y="355"/>
                  </a:lnTo>
                  <a:lnTo>
                    <a:pt x="713" y="363"/>
                  </a:lnTo>
                  <a:lnTo>
                    <a:pt x="698" y="370"/>
                  </a:lnTo>
                  <a:lnTo>
                    <a:pt x="685" y="377"/>
                  </a:lnTo>
                  <a:lnTo>
                    <a:pt x="670" y="383"/>
                  </a:lnTo>
                  <a:lnTo>
                    <a:pt x="657" y="388"/>
                  </a:lnTo>
                  <a:lnTo>
                    <a:pt x="645" y="394"/>
                  </a:lnTo>
                  <a:lnTo>
                    <a:pt x="633" y="397"/>
                  </a:lnTo>
                  <a:lnTo>
                    <a:pt x="626" y="403"/>
                  </a:lnTo>
                  <a:lnTo>
                    <a:pt x="615" y="412"/>
                  </a:lnTo>
                  <a:lnTo>
                    <a:pt x="601" y="423"/>
                  </a:lnTo>
                  <a:lnTo>
                    <a:pt x="583" y="435"/>
                  </a:lnTo>
                  <a:lnTo>
                    <a:pt x="562" y="449"/>
                  </a:lnTo>
                  <a:lnTo>
                    <a:pt x="540" y="464"/>
                  </a:lnTo>
                  <a:lnTo>
                    <a:pt x="516" y="480"/>
                  </a:lnTo>
                  <a:lnTo>
                    <a:pt x="492" y="496"/>
                  </a:lnTo>
                  <a:lnTo>
                    <a:pt x="467" y="512"/>
                  </a:lnTo>
                  <a:lnTo>
                    <a:pt x="442" y="527"/>
                  </a:lnTo>
                  <a:lnTo>
                    <a:pt x="417" y="542"/>
                  </a:lnTo>
                  <a:lnTo>
                    <a:pt x="394" y="555"/>
                  </a:lnTo>
                  <a:lnTo>
                    <a:pt x="372" y="568"/>
                  </a:lnTo>
                  <a:lnTo>
                    <a:pt x="353" y="578"/>
                  </a:lnTo>
                  <a:lnTo>
                    <a:pt x="336" y="586"/>
                  </a:lnTo>
                  <a:lnTo>
                    <a:pt x="322" y="592"/>
                  </a:lnTo>
                  <a:lnTo>
                    <a:pt x="308" y="598"/>
                  </a:lnTo>
                  <a:lnTo>
                    <a:pt x="289" y="606"/>
                  </a:lnTo>
                  <a:lnTo>
                    <a:pt x="267" y="617"/>
                  </a:lnTo>
                  <a:lnTo>
                    <a:pt x="245" y="629"/>
                  </a:lnTo>
                  <a:lnTo>
                    <a:pt x="222" y="640"/>
                  </a:lnTo>
                  <a:lnTo>
                    <a:pt x="203" y="651"/>
                  </a:lnTo>
                  <a:lnTo>
                    <a:pt x="187" y="659"/>
                  </a:lnTo>
                  <a:lnTo>
                    <a:pt x="178" y="663"/>
                  </a:lnTo>
                  <a:lnTo>
                    <a:pt x="167" y="664"/>
                  </a:lnTo>
                  <a:lnTo>
                    <a:pt x="149" y="664"/>
                  </a:lnTo>
                  <a:lnTo>
                    <a:pt x="125" y="664"/>
                  </a:lnTo>
                  <a:lnTo>
                    <a:pt x="99" y="663"/>
                  </a:lnTo>
                  <a:lnTo>
                    <a:pt x="70" y="663"/>
                  </a:lnTo>
                  <a:lnTo>
                    <a:pt x="43" y="665"/>
                  </a:lnTo>
                  <a:lnTo>
                    <a:pt x="19" y="669"/>
                  </a:lnTo>
                  <a:lnTo>
                    <a:pt x="0" y="676"/>
                  </a:lnTo>
                  <a:lnTo>
                    <a:pt x="9" y="685"/>
                  </a:lnTo>
                  <a:lnTo>
                    <a:pt x="17" y="694"/>
                  </a:lnTo>
                  <a:lnTo>
                    <a:pt x="27" y="704"/>
                  </a:lnTo>
                  <a:lnTo>
                    <a:pt x="35" y="715"/>
                  </a:lnTo>
                  <a:lnTo>
                    <a:pt x="44" y="724"/>
                  </a:lnTo>
                  <a:lnTo>
                    <a:pt x="52" y="732"/>
                  </a:lnTo>
                  <a:lnTo>
                    <a:pt x="61" y="739"/>
                  </a:lnTo>
                  <a:lnTo>
                    <a:pt x="69" y="742"/>
                  </a:lnTo>
                  <a:lnTo>
                    <a:pt x="82" y="749"/>
                  </a:lnTo>
                  <a:lnTo>
                    <a:pt x="101" y="765"/>
                  </a:lnTo>
                  <a:lnTo>
                    <a:pt x="124" y="784"/>
                  </a:lnTo>
                  <a:lnTo>
                    <a:pt x="150" y="807"/>
                  </a:lnTo>
                  <a:lnTo>
                    <a:pt x="175" y="830"/>
                  </a:lnTo>
                  <a:lnTo>
                    <a:pt x="199" y="850"/>
                  </a:lnTo>
                  <a:lnTo>
                    <a:pt x="218" y="863"/>
                  </a:lnTo>
                  <a:lnTo>
                    <a:pt x="229" y="868"/>
                  </a:lnTo>
                  <a:lnTo>
                    <a:pt x="241" y="870"/>
                  </a:lnTo>
                  <a:lnTo>
                    <a:pt x="259" y="875"/>
                  </a:lnTo>
                  <a:lnTo>
                    <a:pt x="283" y="883"/>
                  </a:lnTo>
                  <a:lnTo>
                    <a:pt x="309" y="893"/>
                  </a:lnTo>
                  <a:lnTo>
                    <a:pt x="336" y="905"/>
                  </a:lnTo>
                  <a:lnTo>
                    <a:pt x="362" y="917"/>
                  </a:lnTo>
                  <a:lnTo>
                    <a:pt x="384" y="930"/>
                  </a:lnTo>
                  <a:lnTo>
                    <a:pt x="401" y="942"/>
                  </a:lnTo>
                  <a:lnTo>
                    <a:pt x="413" y="945"/>
                  </a:lnTo>
                  <a:lnTo>
                    <a:pt x="428" y="948"/>
                  </a:lnTo>
                  <a:lnTo>
                    <a:pt x="442" y="952"/>
                  </a:lnTo>
                  <a:lnTo>
                    <a:pt x="458" y="955"/>
                  </a:lnTo>
                  <a:lnTo>
                    <a:pt x="472" y="960"/>
                  </a:lnTo>
                  <a:lnTo>
                    <a:pt x="486" y="963"/>
                  </a:lnTo>
                  <a:lnTo>
                    <a:pt x="497" y="968"/>
                  </a:lnTo>
                  <a:lnTo>
                    <a:pt x="507" y="971"/>
                  </a:lnTo>
                  <a:lnTo>
                    <a:pt x="518" y="973"/>
                  </a:lnTo>
                  <a:lnTo>
                    <a:pt x="532" y="976"/>
                  </a:lnTo>
                  <a:lnTo>
                    <a:pt x="550" y="976"/>
                  </a:lnTo>
                  <a:lnTo>
                    <a:pt x="568" y="976"/>
                  </a:lnTo>
                  <a:lnTo>
                    <a:pt x="586" y="975"/>
                  </a:lnTo>
                  <a:lnTo>
                    <a:pt x="602" y="972"/>
                  </a:lnTo>
                  <a:lnTo>
                    <a:pt x="616" y="970"/>
                  </a:lnTo>
                  <a:lnTo>
                    <a:pt x="626" y="968"/>
                  </a:lnTo>
                  <a:lnTo>
                    <a:pt x="634" y="965"/>
                  </a:lnTo>
                  <a:lnTo>
                    <a:pt x="643" y="963"/>
                  </a:lnTo>
                  <a:lnTo>
                    <a:pt x="655" y="960"/>
                  </a:lnTo>
                  <a:lnTo>
                    <a:pt x="665" y="956"/>
                  </a:lnTo>
                  <a:lnTo>
                    <a:pt x="676" y="953"/>
                  </a:lnTo>
                  <a:lnTo>
                    <a:pt x="687" y="949"/>
                  </a:lnTo>
                  <a:lnTo>
                    <a:pt x="696" y="946"/>
                  </a:lnTo>
                  <a:lnTo>
                    <a:pt x="704" y="942"/>
                  </a:lnTo>
                  <a:lnTo>
                    <a:pt x="717" y="944"/>
                  </a:lnTo>
                  <a:lnTo>
                    <a:pt x="730" y="945"/>
                  </a:lnTo>
                  <a:lnTo>
                    <a:pt x="745" y="945"/>
                  </a:lnTo>
                  <a:lnTo>
                    <a:pt x="763" y="946"/>
                  </a:lnTo>
                  <a:lnTo>
                    <a:pt x="779" y="946"/>
                  </a:lnTo>
                  <a:lnTo>
                    <a:pt x="797" y="947"/>
                  </a:lnTo>
                  <a:lnTo>
                    <a:pt x="815" y="947"/>
                  </a:lnTo>
                  <a:lnTo>
                    <a:pt x="832" y="947"/>
                  </a:lnTo>
                  <a:lnTo>
                    <a:pt x="851" y="947"/>
                  </a:lnTo>
                  <a:lnTo>
                    <a:pt x="868" y="947"/>
                  </a:lnTo>
                  <a:lnTo>
                    <a:pt x="884" y="946"/>
                  </a:lnTo>
                  <a:lnTo>
                    <a:pt x="899" y="946"/>
                  </a:lnTo>
                  <a:lnTo>
                    <a:pt x="912" y="945"/>
                  </a:lnTo>
                  <a:lnTo>
                    <a:pt x="924" y="945"/>
                  </a:lnTo>
                  <a:lnTo>
                    <a:pt x="934" y="944"/>
                  </a:lnTo>
                  <a:lnTo>
                    <a:pt x="942" y="942"/>
                  </a:lnTo>
                  <a:lnTo>
                    <a:pt x="950" y="940"/>
                  </a:lnTo>
                  <a:lnTo>
                    <a:pt x="961" y="938"/>
                  </a:lnTo>
                  <a:lnTo>
                    <a:pt x="972" y="933"/>
                  </a:lnTo>
                  <a:lnTo>
                    <a:pt x="986" y="930"/>
                  </a:lnTo>
                  <a:lnTo>
                    <a:pt x="999" y="924"/>
                  </a:lnTo>
                  <a:lnTo>
                    <a:pt x="1015" y="918"/>
                  </a:lnTo>
                  <a:lnTo>
                    <a:pt x="1032" y="913"/>
                  </a:lnTo>
                  <a:lnTo>
                    <a:pt x="1048" y="907"/>
                  </a:lnTo>
                  <a:lnTo>
                    <a:pt x="1064" y="901"/>
                  </a:lnTo>
                  <a:lnTo>
                    <a:pt x="1080" y="896"/>
                  </a:lnTo>
                  <a:lnTo>
                    <a:pt x="1094" y="890"/>
                  </a:lnTo>
                  <a:lnTo>
                    <a:pt x="1108" y="885"/>
                  </a:lnTo>
                  <a:lnTo>
                    <a:pt x="1121" y="881"/>
                  </a:lnTo>
                  <a:lnTo>
                    <a:pt x="1131" y="877"/>
                  </a:lnTo>
                  <a:lnTo>
                    <a:pt x="1140" y="875"/>
                  </a:lnTo>
                  <a:lnTo>
                    <a:pt x="1146" y="874"/>
                  </a:lnTo>
                  <a:lnTo>
                    <a:pt x="1152" y="873"/>
                  </a:lnTo>
                  <a:lnTo>
                    <a:pt x="1161" y="871"/>
                  </a:lnTo>
                  <a:lnTo>
                    <a:pt x="1172" y="869"/>
                  </a:lnTo>
                  <a:lnTo>
                    <a:pt x="1185" y="867"/>
                  </a:lnTo>
                  <a:lnTo>
                    <a:pt x="1199" y="863"/>
                  </a:lnTo>
                  <a:lnTo>
                    <a:pt x="1215" y="860"/>
                  </a:lnTo>
                  <a:lnTo>
                    <a:pt x="1232" y="857"/>
                  </a:lnTo>
                  <a:lnTo>
                    <a:pt x="1248" y="852"/>
                  </a:lnTo>
                  <a:lnTo>
                    <a:pt x="1265" y="847"/>
                  </a:lnTo>
                  <a:lnTo>
                    <a:pt x="1282" y="843"/>
                  </a:lnTo>
                  <a:lnTo>
                    <a:pt x="1298" y="838"/>
                  </a:lnTo>
                  <a:lnTo>
                    <a:pt x="1314" y="833"/>
                  </a:lnTo>
                  <a:lnTo>
                    <a:pt x="1328" y="828"/>
                  </a:lnTo>
                  <a:lnTo>
                    <a:pt x="1341" y="823"/>
                  </a:lnTo>
                  <a:lnTo>
                    <a:pt x="1352" y="818"/>
                  </a:lnTo>
                  <a:lnTo>
                    <a:pt x="1360" y="813"/>
                  </a:lnTo>
                  <a:lnTo>
                    <a:pt x="1371" y="814"/>
                  </a:lnTo>
                  <a:lnTo>
                    <a:pt x="1389" y="817"/>
                  </a:lnTo>
                  <a:lnTo>
                    <a:pt x="1408" y="819"/>
                  </a:lnTo>
                  <a:lnTo>
                    <a:pt x="1431" y="821"/>
                  </a:lnTo>
                  <a:lnTo>
                    <a:pt x="1456" y="823"/>
                  </a:lnTo>
                  <a:lnTo>
                    <a:pt x="1484" y="826"/>
                  </a:lnTo>
                  <a:lnTo>
                    <a:pt x="1512" y="828"/>
                  </a:lnTo>
                  <a:lnTo>
                    <a:pt x="1541" y="830"/>
                  </a:lnTo>
                  <a:lnTo>
                    <a:pt x="1571" y="833"/>
                  </a:lnTo>
                  <a:lnTo>
                    <a:pt x="1599" y="835"/>
                  </a:lnTo>
                  <a:lnTo>
                    <a:pt x="1628" y="836"/>
                  </a:lnTo>
                  <a:lnTo>
                    <a:pt x="1654" y="837"/>
                  </a:lnTo>
                  <a:lnTo>
                    <a:pt x="1679" y="838"/>
                  </a:lnTo>
                  <a:lnTo>
                    <a:pt x="1701" y="838"/>
                  </a:lnTo>
                  <a:lnTo>
                    <a:pt x="1719" y="837"/>
                  </a:lnTo>
                  <a:lnTo>
                    <a:pt x="1734" y="836"/>
                  </a:lnTo>
                  <a:lnTo>
                    <a:pt x="1754" y="826"/>
                  </a:lnTo>
                  <a:lnTo>
                    <a:pt x="1777" y="813"/>
                  </a:lnTo>
                  <a:lnTo>
                    <a:pt x="1802" y="798"/>
                  </a:lnTo>
                  <a:lnTo>
                    <a:pt x="1827" y="783"/>
                  </a:lnTo>
                  <a:lnTo>
                    <a:pt x="1850" y="770"/>
                  </a:lnTo>
                  <a:lnTo>
                    <a:pt x="1872" y="758"/>
                  </a:lnTo>
                  <a:lnTo>
                    <a:pt x="1890" y="749"/>
                  </a:lnTo>
                  <a:lnTo>
                    <a:pt x="1903" y="746"/>
                  </a:lnTo>
                  <a:lnTo>
                    <a:pt x="1909" y="743"/>
                  </a:lnTo>
                  <a:lnTo>
                    <a:pt x="1919" y="739"/>
                  </a:lnTo>
                  <a:lnTo>
                    <a:pt x="1931" y="732"/>
                  </a:lnTo>
                  <a:lnTo>
                    <a:pt x="1946" y="723"/>
                  </a:lnTo>
                  <a:lnTo>
                    <a:pt x="1962" y="712"/>
                  </a:lnTo>
                  <a:lnTo>
                    <a:pt x="1979" y="701"/>
                  </a:lnTo>
                  <a:lnTo>
                    <a:pt x="1998" y="688"/>
                  </a:lnTo>
                  <a:lnTo>
                    <a:pt x="2016" y="675"/>
                  </a:lnTo>
                  <a:lnTo>
                    <a:pt x="2034" y="662"/>
                  </a:lnTo>
                  <a:lnTo>
                    <a:pt x="2052" y="648"/>
                  </a:lnTo>
                  <a:lnTo>
                    <a:pt x="2070" y="636"/>
                  </a:lnTo>
                  <a:lnTo>
                    <a:pt x="2085" y="624"/>
                  </a:lnTo>
                  <a:lnTo>
                    <a:pt x="2097" y="614"/>
                  </a:lnTo>
                  <a:lnTo>
                    <a:pt x="2107" y="606"/>
                  </a:lnTo>
                  <a:lnTo>
                    <a:pt x="2115" y="599"/>
                  </a:lnTo>
                  <a:lnTo>
                    <a:pt x="2119" y="594"/>
                  </a:lnTo>
                  <a:lnTo>
                    <a:pt x="2130" y="592"/>
                  </a:lnTo>
                  <a:lnTo>
                    <a:pt x="2143" y="589"/>
                  </a:lnTo>
                  <a:lnTo>
                    <a:pt x="2158" y="585"/>
                  </a:lnTo>
                  <a:lnTo>
                    <a:pt x="2174" y="582"/>
                  </a:lnTo>
                  <a:lnTo>
                    <a:pt x="2190" y="578"/>
                  </a:lnTo>
                  <a:lnTo>
                    <a:pt x="2208" y="575"/>
                  </a:lnTo>
                  <a:lnTo>
                    <a:pt x="2225" y="570"/>
                  </a:lnTo>
                  <a:lnTo>
                    <a:pt x="2242" y="567"/>
                  </a:lnTo>
                  <a:lnTo>
                    <a:pt x="2260" y="563"/>
                  </a:lnTo>
                  <a:lnTo>
                    <a:pt x="2277" y="560"/>
                  </a:lnTo>
                  <a:lnTo>
                    <a:pt x="2292" y="557"/>
                  </a:lnTo>
                  <a:lnTo>
                    <a:pt x="2305" y="553"/>
                  </a:lnTo>
                  <a:lnTo>
                    <a:pt x="2318" y="551"/>
                  </a:lnTo>
                  <a:lnTo>
                    <a:pt x="2328" y="549"/>
                  </a:lnTo>
                  <a:lnTo>
                    <a:pt x="2336" y="547"/>
                  </a:lnTo>
                  <a:lnTo>
                    <a:pt x="2341" y="546"/>
                  </a:lnTo>
                  <a:lnTo>
                    <a:pt x="2349" y="544"/>
                  </a:lnTo>
                  <a:lnTo>
                    <a:pt x="2357" y="539"/>
                  </a:lnTo>
                  <a:lnTo>
                    <a:pt x="2367" y="533"/>
                  </a:lnTo>
                  <a:lnTo>
                    <a:pt x="2376" y="525"/>
                  </a:lnTo>
                  <a:lnTo>
                    <a:pt x="2387" y="517"/>
                  </a:lnTo>
                  <a:lnTo>
                    <a:pt x="2396" y="509"/>
                  </a:lnTo>
                  <a:lnTo>
                    <a:pt x="2405" y="501"/>
                  </a:lnTo>
                  <a:lnTo>
                    <a:pt x="2413" y="494"/>
                  </a:lnTo>
                  <a:close/>
                </a:path>
              </a:pathLst>
            </a:custGeom>
            <a:solidFill>
              <a:srgbClr val="006666"/>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62" name="Freeform 594"/>
            <p:cNvSpPr>
              <a:spLocks/>
            </p:cNvSpPr>
            <p:nvPr/>
          </p:nvSpPr>
          <p:spPr bwMode="auto">
            <a:xfrm>
              <a:off x="3173" y="3344"/>
              <a:ext cx="89" cy="27"/>
            </a:xfrm>
            <a:custGeom>
              <a:avLst/>
              <a:gdLst>
                <a:gd name="T0" fmla="*/ 3 w 269"/>
                <a:gd name="T1" fmla="*/ 10 h 82"/>
                <a:gd name="T2" fmla="*/ 5 w 269"/>
                <a:gd name="T3" fmla="*/ 10 h 82"/>
                <a:gd name="T4" fmla="*/ 18 w 269"/>
                <a:gd name="T5" fmla="*/ 11 h 82"/>
                <a:gd name="T6" fmla="*/ 33 w 269"/>
                <a:gd name="T7" fmla="*/ 11 h 82"/>
                <a:gd name="T8" fmla="*/ 50 w 269"/>
                <a:gd name="T9" fmla="*/ 12 h 82"/>
                <a:gd name="T10" fmla="*/ 67 w 269"/>
                <a:gd name="T11" fmla="*/ 15 h 82"/>
                <a:gd name="T12" fmla="*/ 84 w 269"/>
                <a:gd name="T13" fmla="*/ 18 h 82"/>
                <a:gd name="T14" fmla="*/ 104 w 269"/>
                <a:gd name="T15" fmla="*/ 23 h 82"/>
                <a:gd name="T16" fmla="*/ 123 w 269"/>
                <a:gd name="T17" fmla="*/ 27 h 82"/>
                <a:gd name="T18" fmla="*/ 142 w 269"/>
                <a:gd name="T19" fmla="*/ 32 h 82"/>
                <a:gd name="T20" fmla="*/ 162 w 269"/>
                <a:gd name="T21" fmla="*/ 37 h 82"/>
                <a:gd name="T22" fmla="*/ 180 w 269"/>
                <a:gd name="T23" fmla="*/ 43 h 82"/>
                <a:gd name="T24" fmla="*/ 199 w 269"/>
                <a:gd name="T25" fmla="*/ 50 h 82"/>
                <a:gd name="T26" fmla="*/ 215 w 269"/>
                <a:gd name="T27" fmla="*/ 56 h 82"/>
                <a:gd name="T28" fmla="*/ 229 w 269"/>
                <a:gd name="T29" fmla="*/ 63 h 82"/>
                <a:gd name="T30" fmla="*/ 243 w 269"/>
                <a:gd name="T31" fmla="*/ 69 h 82"/>
                <a:gd name="T32" fmla="*/ 255 w 269"/>
                <a:gd name="T33" fmla="*/ 76 h 82"/>
                <a:gd name="T34" fmla="*/ 263 w 269"/>
                <a:gd name="T35" fmla="*/ 82 h 82"/>
                <a:gd name="T36" fmla="*/ 269 w 269"/>
                <a:gd name="T37" fmla="*/ 75 h 82"/>
                <a:gd name="T38" fmla="*/ 259 w 269"/>
                <a:gd name="T39" fmla="*/ 67 h 82"/>
                <a:gd name="T40" fmla="*/ 248 w 269"/>
                <a:gd name="T41" fmla="*/ 60 h 82"/>
                <a:gd name="T42" fmla="*/ 234 w 269"/>
                <a:gd name="T43" fmla="*/ 53 h 82"/>
                <a:gd name="T44" fmla="*/ 217 w 269"/>
                <a:gd name="T45" fmla="*/ 47 h 82"/>
                <a:gd name="T46" fmla="*/ 201 w 269"/>
                <a:gd name="T47" fmla="*/ 41 h 82"/>
                <a:gd name="T48" fmla="*/ 182 w 269"/>
                <a:gd name="T49" fmla="*/ 34 h 82"/>
                <a:gd name="T50" fmla="*/ 164 w 269"/>
                <a:gd name="T51" fmla="*/ 28 h 82"/>
                <a:gd name="T52" fmla="*/ 145 w 269"/>
                <a:gd name="T53" fmla="*/ 23 h 82"/>
                <a:gd name="T54" fmla="*/ 125 w 269"/>
                <a:gd name="T55" fmla="*/ 18 h 82"/>
                <a:gd name="T56" fmla="*/ 106 w 269"/>
                <a:gd name="T57" fmla="*/ 13 h 82"/>
                <a:gd name="T58" fmla="*/ 86 w 269"/>
                <a:gd name="T59" fmla="*/ 9 h 82"/>
                <a:gd name="T60" fmla="*/ 67 w 269"/>
                <a:gd name="T61" fmla="*/ 5 h 82"/>
                <a:gd name="T62" fmla="*/ 50 w 269"/>
                <a:gd name="T63" fmla="*/ 3 h 82"/>
                <a:gd name="T64" fmla="*/ 33 w 269"/>
                <a:gd name="T65" fmla="*/ 2 h 82"/>
                <a:gd name="T66" fmla="*/ 18 w 269"/>
                <a:gd name="T67" fmla="*/ 0 h 82"/>
                <a:gd name="T68" fmla="*/ 5 w 269"/>
                <a:gd name="T69" fmla="*/ 1 h 82"/>
                <a:gd name="T70" fmla="*/ 7 w 269"/>
                <a:gd name="T71" fmla="*/ 1 h 82"/>
                <a:gd name="T72" fmla="*/ 5 w 269"/>
                <a:gd name="T73" fmla="*/ 1 h 82"/>
                <a:gd name="T74" fmla="*/ 2 w 269"/>
                <a:gd name="T75" fmla="*/ 2 h 82"/>
                <a:gd name="T76" fmla="*/ 0 w 269"/>
                <a:gd name="T77" fmla="*/ 5 h 82"/>
                <a:gd name="T78" fmla="*/ 2 w 269"/>
                <a:gd name="T79" fmla="*/ 9 h 82"/>
                <a:gd name="T80" fmla="*/ 5 w 269"/>
                <a:gd name="T81" fmla="*/ 10 h 82"/>
                <a:gd name="T82" fmla="*/ 3 w 269"/>
                <a:gd name="T83" fmla="*/ 1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9" h="82">
                  <a:moveTo>
                    <a:pt x="3" y="10"/>
                  </a:moveTo>
                  <a:lnTo>
                    <a:pt x="5" y="10"/>
                  </a:lnTo>
                  <a:lnTo>
                    <a:pt x="18" y="11"/>
                  </a:lnTo>
                  <a:lnTo>
                    <a:pt x="33" y="11"/>
                  </a:lnTo>
                  <a:lnTo>
                    <a:pt x="50" y="12"/>
                  </a:lnTo>
                  <a:lnTo>
                    <a:pt x="67" y="15"/>
                  </a:lnTo>
                  <a:lnTo>
                    <a:pt x="84" y="18"/>
                  </a:lnTo>
                  <a:lnTo>
                    <a:pt x="104" y="23"/>
                  </a:lnTo>
                  <a:lnTo>
                    <a:pt x="123" y="27"/>
                  </a:lnTo>
                  <a:lnTo>
                    <a:pt x="142" y="32"/>
                  </a:lnTo>
                  <a:lnTo>
                    <a:pt x="162" y="37"/>
                  </a:lnTo>
                  <a:lnTo>
                    <a:pt x="180" y="43"/>
                  </a:lnTo>
                  <a:lnTo>
                    <a:pt x="199" y="50"/>
                  </a:lnTo>
                  <a:lnTo>
                    <a:pt x="215" y="56"/>
                  </a:lnTo>
                  <a:lnTo>
                    <a:pt x="229" y="63"/>
                  </a:lnTo>
                  <a:lnTo>
                    <a:pt x="243" y="69"/>
                  </a:lnTo>
                  <a:lnTo>
                    <a:pt x="255" y="76"/>
                  </a:lnTo>
                  <a:lnTo>
                    <a:pt x="263" y="82"/>
                  </a:lnTo>
                  <a:lnTo>
                    <a:pt x="269" y="75"/>
                  </a:lnTo>
                  <a:lnTo>
                    <a:pt x="259" y="67"/>
                  </a:lnTo>
                  <a:lnTo>
                    <a:pt x="248" y="60"/>
                  </a:lnTo>
                  <a:lnTo>
                    <a:pt x="234" y="53"/>
                  </a:lnTo>
                  <a:lnTo>
                    <a:pt x="217" y="47"/>
                  </a:lnTo>
                  <a:lnTo>
                    <a:pt x="201" y="41"/>
                  </a:lnTo>
                  <a:lnTo>
                    <a:pt x="182" y="34"/>
                  </a:lnTo>
                  <a:lnTo>
                    <a:pt x="164" y="28"/>
                  </a:lnTo>
                  <a:lnTo>
                    <a:pt x="145" y="23"/>
                  </a:lnTo>
                  <a:lnTo>
                    <a:pt x="125" y="18"/>
                  </a:lnTo>
                  <a:lnTo>
                    <a:pt x="106" y="13"/>
                  </a:lnTo>
                  <a:lnTo>
                    <a:pt x="86" y="9"/>
                  </a:lnTo>
                  <a:lnTo>
                    <a:pt x="67" y="5"/>
                  </a:lnTo>
                  <a:lnTo>
                    <a:pt x="50" y="3"/>
                  </a:lnTo>
                  <a:lnTo>
                    <a:pt x="33" y="2"/>
                  </a:lnTo>
                  <a:lnTo>
                    <a:pt x="18" y="0"/>
                  </a:lnTo>
                  <a:lnTo>
                    <a:pt x="5" y="1"/>
                  </a:lnTo>
                  <a:lnTo>
                    <a:pt x="7" y="1"/>
                  </a:lnTo>
                  <a:lnTo>
                    <a:pt x="5" y="1"/>
                  </a:lnTo>
                  <a:lnTo>
                    <a:pt x="2" y="2"/>
                  </a:lnTo>
                  <a:lnTo>
                    <a:pt x="0" y="5"/>
                  </a:lnTo>
                  <a:lnTo>
                    <a:pt x="2" y="9"/>
                  </a:lnTo>
                  <a:lnTo>
                    <a:pt x="5" y="10"/>
                  </a:lnTo>
                  <a:lnTo>
                    <a:pt x="3"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63" name="Freeform 595"/>
            <p:cNvSpPr>
              <a:spLocks/>
            </p:cNvSpPr>
            <p:nvPr/>
          </p:nvSpPr>
          <p:spPr bwMode="auto">
            <a:xfrm>
              <a:off x="3162" y="3332"/>
              <a:ext cx="13" cy="15"/>
            </a:xfrm>
            <a:custGeom>
              <a:avLst/>
              <a:gdLst>
                <a:gd name="T0" fmla="*/ 3 w 39"/>
                <a:gd name="T1" fmla="*/ 9 h 46"/>
                <a:gd name="T2" fmla="*/ 0 w 39"/>
                <a:gd name="T3" fmla="*/ 6 h 46"/>
                <a:gd name="T4" fmla="*/ 6 w 39"/>
                <a:gd name="T5" fmla="*/ 17 h 46"/>
                <a:gd name="T6" fmla="*/ 16 w 39"/>
                <a:gd name="T7" fmla="*/ 29 h 46"/>
                <a:gd name="T8" fmla="*/ 26 w 39"/>
                <a:gd name="T9" fmla="*/ 38 h 46"/>
                <a:gd name="T10" fmla="*/ 35 w 39"/>
                <a:gd name="T11" fmla="*/ 46 h 46"/>
                <a:gd name="T12" fmla="*/ 39 w 39"/>
                <a:gd name="T13" fmla="*/ 37 h 46"/>
                <a:gd name="T14" fmla="*/ 32 w 39"/>
                <a:gd name="T15" fmla="*/ 31 h 46"/>
                <a:gd name="T16" fmla="*/ 23 w 39"/>
                <a:gd name="T17" fmla="*/ 22 h 46"/>
                <a:gd name="T18" fmla="*/ 15 w 39"/>
                <a:gd name="T19" fmla="*/ 13 h 46"/>
                <a:gd name="T20" fmla="*/ 10 w 39"/>
                <a:gd name="T21" fmla="*/ 4 h 46"/>
                <a:gd name="T22" fmla="*/ 7 w 39"/>
                <a:gd name="T23" fmla="*/ 0 h 46"/>
                <a:gd name="T24" fmla="*/ 10 w 39"/>
                <a:gd name="T25" fmla="*/ 4 h 46"/>
                <a:gd name="T26" fmla="*/ 7 w 39"/>
                <a:gd name="T27" fmla="*/ 0 h 46"/>
                <a:gd name="T28" fmla="*/ 4 w 39"/>
                <a:gd name="T29" fmla="*/ 0 h 46"/>
                <a:gd name="T30" fmla="*/ 2 w 39"/>
                <a:gd name="T31" fmla="*/ 2 h 46"/>
                <a:gd name="T32" fmla="*/ 0 w 39"/>
                <a:gd name="T33" fmla="*/ 6 h 46"/>
                <a:gd name="T34" fmla="*/ 3 w 39"/>
                <a:gd name="T35" fmla="*/ 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46">
                  <a:moveTo>
                    <a:pt x="3" y="9"/>
                  </a:moveTo>
                  <a:lnTo>
                    <a:pt x="0" y="6"/>
                  </a:lnTo>
                  <a:lnTo>
                    <a:pt x="6" y="17"/>
                  </a:lnTo>
                  <a:lnTo>
                    <a:pt x="16" y="29"/>
                  </a:lnTo>
                  <a:lnTo>
                    <a:pt x="26" y="38"/>
                  </a:lnTo>
                  <a:lnTo>
                    <a:pt x="35" y="46"/>
                  </a:lnTo>
                  <a:lnTo>
                    <a:pt x="39" y="37"/>
                  </a:lnTo>
                  <a:lnTo>
                    <a:pt x="32" y="31"/>
                  </a:lnTo>
                  <a:lnTo>
                    <a:pt x="23" y="22"/>
                  </a:lnTo>
                  <a:lnTo>
                    <a:pt x="15" y="13"/>
                  </a:lnTo>
                  <a:lnTo>
                    <a:pt x="10" y="4"/>
                  </a:lnTo>
                  <a:lnTo>
                    <a:pt x="7" y="0"/>
                  </a:lnTo>
                  <a:lnTo>
                    <a:pt x="10" y="4"/>
                  </a:lnTo>
                  <a:lnTo>
                    <a:pt x="7" y="0"/>
                  </a:lnTo>
                  <a:lnTo>
                    <a:pt x="4" y="0"/>
                  </a:lnTo>
                  <a:lnTo>
                    <a:pt x="2" y="2"/>
                  </a:lnTo>
                  <a:lnTo>
                    <a:pt x="0" y="6"/>
                  </a:lnTo>
                  <a:lnTo>
                    <a:pt x="3"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64" name="Freeform 596"/>
            <p:cNvSpPr>
              <a:spLocks/>
            </p:cNvSpPr>
            <p:nvPr/>
          </p:nvSpPr>
          <p:spPr bwMode="auto">
            <a:xfrm>
              <a:off x="3123" y="3320"/>
              <a:ext cx="41" cy="15"/>
            </a:xfrm>
            <a:custGeom>
              <a:avLst/>
              <a:gdLst>
                <a:gd name="T0" fmla="*/ 6 w 124"/>
                <a:gd name="T1" fmla="*/ 9 h 44"/>
                <a:gd name="T2" fmla="*/ 2 w 124"/>
                <a:gd name="T3" fmla="*/ 9 h 44"/>
                <a:gd name="T4" fmla="*/ 11 w 124"/>
                <a:gd name="T5" fmla="*/ 11 h 44"/>
                <a:gd name="T6" fmla="*/ 25 w 124"/>
                <a:gd name="T7" fmla="*/ 16 h 44"/>
                <a:gd name="T8" fmla="*/ 42 w 124"/>
                <a:gd name="T9" fmla="*/ 20 h 44"/>
                <a:gd name="T10" fmla="*/ 63 w 124"/>
                <a:gd name="T11" fmla="*/ 26 h 44"/>
                <a:gd name="T12" fmla="*/ 82 w 124"/>
                <a:gd name="T13" fmla="*/ 31 h 44"/>
                <a:gd name="T14" fmla="*/ 99 w 124"/>
                <a:gd name="T15" fmla="*/ 36 h 44"/>
                <a:gd name="T16" fmla="*/ 113 w 124"/>
                <a:gd name="T17" fmla="*/ 41 h 44"/>
                <a:gd name="T18" fmla="*/ 120 w 124"/>
                <a:gd name="T19" fmla="*/ 44 h 44"/>
                <a:gd name="T20" fmla="*/ 124 w 124"/>
                <a:gd name="T21" fmla="*/ 35 h 44"/>
                <a:gd name="T22" fmla="*/ 115 w 124"/>
                <a:gd name="T23" fmla="*/ 32 h 44"/>
                <a:gd name="T24" fmla="*/ 101 w 124"/>
                <a:gd name="T25" fmla="*/ 27 h 44"/>
                <a:gd name="T26" fmla="*/ 84 w 124"/>
                <a:gd name="T27" fmla="*/ 21 h 44"/>
                <a:gd name="T28" fmla="*/ 65 w 124"/>
                <a:gd name="T29" fmla="*/ 17 h 44"/>
                <a:gd name="T30" fmla="*/ 44 w 124"/>
                <a:gd name="T31" fmla="*/ 11 h 44"/>
                <a:gd name="T32" fmla="*/ 27 w 124"/>
                <a:gd name="T33" fmla="*/ 7 h 44"/>
                <a:gd name="T34" fmla="*/ 13 w 124"/>
                <a:gd name="T35" fmla="*/ 2 h 44"/>
                <a:gd name="T36" fmla="*/ 6 w 124"/>
                <a:gd name="T37" fmla="*/ 0 h 44"/>
                <a:gd name="T38" fmla="*/ 2 w 124"/>
                <a:gd name="T39" fmla="*/ 0 h 44"/>
                <a:gd name="T40" fmla="*/ 6 w 124"/>
                <a:gd name="T41" fmla="*/ 0 h 44"/>
                <a:gd name="T42" fmla="*/ 3 w 124"/>
                <a:gd name="T43" fmla="*/ 0 h 44"/>
                <a:gd name="T44" fmla="*/ 0 w 124"/>
                <a:gd name="T45" fmla="*/ 2 h 44"/>
                <a:gd name="T46" fmla="*/ 0 w 124"/>
                <a:gd name="T47" fmla="*/ 7 h 44"/>
                <a:gd name="T48" fmla="*/ 2 w 124"/>
                <a:gd name="T49" fmla="*/ 9 h 44"/>
                <a:gd name="T50" fmla="*/ 6 w 124"/>
                <a:gd name="T51" fmla="*/ 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4" h="44">
                  <a:moveTo>
                    <a:pt x="6" y="9"/>
                  </a:moveTo>
                  <a:lnTo>
                    <a:pt x="2" y="9"/>
                  </a:lnTo>
                  <a:lnTo>
                    <a:pt x="11" y="11"/>
                  </a:lnTo>
                  <a:lnTo>
                    <a:pt x="25" y="16"/>
                  </a:lnTo>
                  <a:lnTo>
                    <a:pt x="42" y="20"/>
                  </a:lnTo>
                  <a:lnTo>
                    <a:pt x="63" y="26"/>
                  </a:lnTo>
                  <a:lnTo>
                    <a:pt x="82" y="31"/>
                  </a:lnTo>
                  <a:lnTo>
                    <a:pt x="99" y="36"/>
                  </a:lnTo>
                  <a:lnTo>
                    <a:pt x="113" y="41"/>
                  </a:lnTo>
                  <a:lnTo>
                    <a:pt x="120" y="44"/>
                  </a:lnTo>
                  <a:lnTo>
                    <a:pt x="124" y="35"/>
                  </a:lnTo>
                  <a:lnTo>
                    <a:pt x="115" y="32"/>
                  </a:lnTo>
                  <a:lnTo>
                    <a:pt x="101" y="27"/>
                  </a:lnTo>
                  <a:lnTo>
                    <a:pt x="84" y="21"/>
                  </a:lnTo>
                  <a:lnTo>
                    <a:pt x="65" y="17"/>
                  </a:lnTo>
                  <a:lnTo>
                    <a:pt x="44" y="11"/>
                  </a:lnTo>
                  <a:lnTo>
                    <a:pt x="27" y="7"/>
                  </a:lnTo>
                  <a:lnTo>
                    <a:pt x="13" y="2"/>
                  </a:lnTo>
                  <a:lnTo>
                    <a:pt x="6" y="0"/>
                  </a:lnTo>
                  <a:lnTo>
                    <a:pt x="2" y="0"/>
                  </a:lnTo>
                  <a:lnTo>
                    <a:pt x="6" y="0"/>
                  </a:lnTo>
                  <a:lnTo>
                    <a:pt x="3" y="0"/>
                  </a:lnTo>
                  <a:lnTo>
                    <a:pt x="0" y="2"/>
                  </a:lnTo>
                  <a:lnTo>
                    <a:pt x="0" y="7"/>
                  </a:lnTo>
                  <a:lnTo>
                    <a:pt x="2" y="9"/>
                  </a:lnTo>
                  <a:lnTo>
                    <a:pt x="6"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65" name="Freeform 597"/>
            <p:cNvSpPr>
              <a:spLocks/>
            </p:cNvSpPr>
            <p:nvPr/>
          </p:nvSpPr>
          <p:spPr bwMode="auto">
            <a:xfrm>
              <a:off x="3110" y="3320"/>
              <a:ext cx="15" cy="6"/>
            </a:xfrm>
            <a:custGeom>
              <a:avLst/>
              <a:gdLst>
                <a:gd name="T0" fmla="*/ 3 w 45"/>
                <a:gd name="T1" fmla="*/ 17 h 17"/>
                <a:gd name="T2" fmla="*/ 4 w 45"/>
                <a:gd name="T3" fmla="*/ 17 h 17"/>
                <a:gd name="T4" fmla="*/ 10 w 45"/>
                <a:gd name="T5" fmla="*/ 16 h 17"/>
                <a:gd name="T6" fmla="*/ 16 w 45"/>
                <a:gd name="T7" fmla="*/ 16 h 17"/>
                <a:gd name="T8" fmla="*/ 21 w 45"/>
                <a:gd name="T9" fmla="*/ 15 h 17"/>
                <a:gd name="T10" fmla="*/ 27 w 45"/>
                <a:gd name="T11" fmla="*/ 13 h 17"/>
                <a:gd name="T12" fmla="*/ 32 w 45"/>
                <a:gd name="T13" fmla="*/ 12 h 17"/>
                <a:gd name="T14" fmla="*/ 36 w 45"/>
                <a:gd name="T15" fmla="*/ 11 h 17"/>
                <a:gd name="T16" fmla="*/ 41 w 45"/>
                <a:gd name="T17" fmla="*/ 10 h 17"/>
                <a:gd name="T18" fmla="*/ 45 w 45"/>
                <a:gd name="T19" fmla="*/ 9 h 17"/>
                <a:gd name="T20" fmla="*/ 41 w 45"/>
                <a:gd name="T21" fmla="*/ 0 h 17"/>
                <a:gd name="T22" fmla="*/ 39 w 45"/>
                <a:gd name="T23" fmla="*/ 1 h 17"/>
                <a:gd name="T24" fmla="*/ 34 w 45"/>
                <a:gd name="T25" fmla="*/ 2 h 17"/>
                <a:gd name="T26" fmla="*/ 29 w 45"/>
                <a:gd name="T27" fmla="*/ 3 h 17"/>
                <a:gd name="T28" fmla="*/ 25 w 45"/>
                <a:gd name="T29" fmla="*/ 4 h 17"/>
                <a:gd name="T30" fmla="*/ 19 w 45"/>
                <a:gd name="T31" fmla="*/ 5 h 17"/>
                <a:gd name="T32" fmla="*/ 16 w 45"/>
                <a:gd name="T33" fmla="*/ 7 h 17"/>
                <a:gd name="T34" fmla="*/ 10 w 45"/>
                <a:gd name="T35" fmla="*/ 7 h 17"/>
                <a:gd name="T36" fmla="*/ 4 w 45"/>
                <a:gd name="T37" fmla="*/ 8 h 17"/>
                <a:gd name="T38" fmla="*/ 5 w 45"/>
                <a:gd name="T39" fmla="*/ 8 h 17"/>
                <a:gd name="T40" fmla="*/ 4 w 45"/>
                <a:gd name="T41" fmla="*/ 8 h 17"/>
                <a:gd name="T42" fmla="*/ 1 w 45"/>
                <a:gd name="T43" fmla="*/ 9 h 17"/>
                <a:gd name="T44" fmla="*/ 0 w 45"/>
                <a:gd name="T45" fmla="*/ 12 h 17"/>
                <a:gd name="T46" fmla="*/ 1 w 45"/>
                <a:gd name="T47" fmla="*/ 16 h 17"/>
                <a:gd name="T48" fmla="*/ 4 w 45"/>
                <a:gd name="T49" fmla="*/ 17 h 17"/>
                <a:gd name="T50" fmla="*/ 3 w 45"/>
                <a:gd name="T5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17">
                  <a:moveTo>
                    <a:pt x="3" y="17"/>
                  </a:moveTo>
                  <a:lnTo>
                    <a:pt x="4" y="17"/>
                  </a:lnTo>
                  <a:lnTo>
                    <a:pt x="10" y="16"/>
                  </a:lnTo>
                  <a:lnTo>
                    <a:pt x="16" y="16"/>
                  </a:lnTo>
                  <a:lnTo>
                    <a:pt x="21" y="15"/>
                  </a:lnTo>
                  <a:lnTo>
                    <a:pt x="27" y="13"/>
                  </a:lnTo>
                  <a:lnTo>
                    <a:pt x="32" y="12"/>
                  </a:lnTo>
                  <a:lnTo>
                    <a:pt x="36" y="11"/>
                  </a:lnTo>
                  <a:lnTo>
                    <a:pt x="41" y="10"/>
                  </a:lnTo>
                  <a:lnTo>
                    <a:pt x="45" y="9"/>
                  </a:lnTo>
                  <a:lnTo>
                    <a:pt x="41" y="0"/>
                  </a:lnTo>
                  <a:lnTo>
                    <a:pt x="39" y="1"/>
                  </a:lnTo>
                  <a:lnTo>
                    <a:pt x="34" y="2"/>
                  </a:lnTo>
                  <a:lnTo>
                    <a:pt x="29" y="3"/>
                  </a:lnTo>
                  <a:lnTo>
                    <a:pt x="25" y="4"/>
                  </a:lnTo>
                  <a:lnTo>
                    <a:pt x="19" y="5"/>
                  </a:lnTo>
                  <a:lnTo>
                    <a:pt x="16" y="7"/>
                  </a:lnTo>
                  <a:lnTo>
                    <a:pt x="10" y="7"/>
                  </a:lnTo>
                  <a:lnTo>
                    <a:pt x="4" y="8"/>
                  </a:lnTo>
                  <a:lnTo>
                    <a:pt x="5" y="8"/>
                  </a:lnTo>
                  <a:lnTo>
                    <a:pt x="4" y="8"/>
                  </a:lnTo>
                  <a:lnTo>
                    <a:pt x="1" y="9"/>
                  </a:lnTo>
                  <a:lnTo>
                    <a:pt x="0" y="12"/>
                  </a:lnTo>
                  <a:lnTo>
                    <a:pt x="1" y="16"/>
                  </a:lnTo>
                  <a:lnTo>
                    <a:pt x="4" y="17"/>
                  </a:lnTo>
                  <a:lnTo>
                    <a:pt x="3"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66" name="Freeform 598"/>
            <p:cNvSpPr>
              <a:spLocks/>
            </p:cNvSpPr>
            <p:nvPr/>
          </p:nvSpPr>
          <p:spPr bwMode="auto">
            <a:xfrm>
              <a:off x="3086" y="3311"/>
              <a:ext cx="26" cy="15"/>
            </a:xfrm>
            <a:custGeom>
              <a:avLst/>
              <a:gdLst>
                <a:gd name="T0" fmla="*/ 0 w 77"/>
                <a:gd name="T1" fmla="*/ 9 h 44"/>
                <a:gd name="T2" fmla="*/ 0 w 77"/>
                <a:gd name="T3" fmla="*/ 9 h 44"/>
                <a:gd name="T4" fmla="*/ 5 w 77"/>
                <a:gd name="T5" fmla="*/ 12 h 44"/>
                <a:gd name="T6" fmla="*/ 13 w 77"/>
                <a:gd name="T7" fmla="*/ 16 h 44"/>
                <a:gd name="T8" fmla="*/ 24 w 77"/>
                <a:gd name="T9" fmla="*/ 21 h 44"/>
                <a:gd name="T10" fmla="*/ 35 w 77"/>
                <a:gd name="T11" fmla="*/ 27 h 44"/>
                <a:gd name="T12" fmla="*/ 46 w 77"/>
                <a:gd name="T13" fmla="*/ 32 h 44"/>
                <a:gd name="T14" fmla="*/ 57 w 77"/>
                <a:gd name="T15" fmla="*/ 38 h 44"/>
                <a:gd name="T16" fmla="*/ 68 w 77"/>
                <a:gd name="T17" fmla="*/ 42 h 44"/>
                <a:gd name="T18" fmla="*/ 75 w 77"/>
                <a:gd name="T19" fmla="*/ 44 h 44"/>
                <a:gd name="T20" fmla="*/ 77 w 77"/>
                <a:gd name="T21" fmla="*/ 35 h 44"/>
                <a:gd name="T22" fmla="*/ 70 w 77"/>
                <a:gd name="T23" fmla="*/ 32 h 44"/>
                <a:gd name="T24" fmla="*/ 61 w 77"/>
                <a:gd name="T25" fmla="*/ 29 h 44"/>
                <a:gd name="T26" fmla="*/ 51 w 77"/>
                <a:gd name="T27" fmla="*/ 23 h 44"/>
                <a:gd name="T28" fmla="*/ 40 w 77"/>
                <a:gd name="T29" fmla="*/ 17 h 44"/>
                <a:gd name="T30" fmla="*/ 28 w 77"/>
                <a:gd name="T31" fmla="*/ 12 h 44"/>
                <a:gd name="T32" fmla="*/ 18 w 77"/>
                <a:gd name="T33" fmla="*/ 7 h 44"/>
                <a:gd name="T34" fmla="*/ 10 w 77"/>
                <a:gd name="T35" fmla="*/ 3 h 44"/>
                <a:gd name="T36" fmla="*/ 4 w 77"/>
                <a:gd name="T37" fmla="*/ 0 h 44"/>
                <a:gd name="T38" fmla="*/ 4 w 77"/>
                <a:gd name="T39" fmla="*/ 0 h 44"/>
                <a:gd name="T40" fmla="*/ 0 w 77"/>
                <a:gd name="T41" fmla="*/ 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7" h="44">
                  <a:moveTo>
                    <a:pt x="0" y="9"/>
                  </a:moveTo>
                  <a:lnTo>
                    <a:pt x="0" y="9"/>
                  </a:lnTo>
                  <a:lnTo>
                    <a:pt x="5" y="12"/>
                  </a:lnTo>
                  <a:lnTo>
                    <a:pt x="13" y="16"/>
                  </a:lnTo>
                  <a:lnTo>
                    <a:pt x="24" y="21"/>
                  </a:lnTo>
                  <a:lnTo>
                    <a:pt x="35" y="27"/>
                  </a:lnTo>
                  <a:lnTo>
                    <a:pt x="46" y="32"/>
                  </a:lnTo>
                  <a:lnTo>
                    <a:pt x="57" y="38"/>
                  </a:lnTo>
                  <a:lnTo>
                    <a:pt x="68" y="42"/>
                  </a:lnTo>
                  <a:lnTo>
                    <a:pt x="75" y="44"/>
                  </a:lnTo>
                  <a:lnTo>
                    <a:pt x="77" y="35"/>
                  </a:lnTo>
                  <a:lnTo>
                    <a:pt x="70" y="32"/>
                  </a:lnTo>
                  <a:lnTo>
                    <a:pt x="61" y="29"/>
                  </a:lnTo>
                  <a:lnTo>
                    <a:pt x="51" y="23"/>
                  </a:lnTo>
                  <a:lnTo>
                    <a:pt x="40" y="17"/>
                  </a:lnTo>
                  <a:lnTo>
                    <a:pt x="28" y="12"/>
                  </a:lnTo>
                  <a:lnTo>
                    <a:pt x="18" y="7"/>
                  </a:lnTo>
                  <a:lnTo>
                    <a:pt x="10" y="3"/>
                  </a:lnTo>
                  <a:lnTo>
                    <a:pt x="4" y="0"/>
                  </a:lnTo>
                  <a:lnTo>
                    <a:pt x="4"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67" name="Freeform 599"/>
            <p:cNvSpPr>
              <a:spLocks/>
            </p:cNvSpPr>
            <p:nvPr/>
          </p:nvSpPr>
          <p:spPr bwMode="auto">
            <a:xfrm>
              <a:off x="3074" y="3308"/>
              <a:ext cx="13" cy="6"/>
            </a:xfrm>
            <a:custGeom>
              <a:avLst/>
              <a:gdLst>
                <a:gd name="T0" fmla="*/ 0 w 39"/>
                <a:gd name="T1" fmla="*/ 12 h 18"/>
                <a:gd name="T2" fmla="*/ 0 w 39"/>
                <a:gd name="T3" fmla="*/ 12 h 18"/>
                <a:gd name="T4" fmla="*/ 4 w 39"/>
                <a:gd name="T5" fmla="*/ 10 h 18"/>
                <a:gd name="T6" fmla="*/ 8 w 39"/>
                <a:gd name="T7" fmla="*/ 12 h 18"/>
                <a:gd name="T8" fmla="*/ 13 w 39"/>
                <a:gd name="T9" fmla="*/ 12 h 18"/>
                <a:gd name="T10" fmla="*/ 17 w 39"/>
                <a:gd name="T11" fmla="*/ 13 h 18"/>
                <a:gd name="T12" fmla="*/ 22 w 39"/>
                <a:gd name="T13" fmla="*/ 14 h 18"/>
                <a:gd name="T14" fmla="*/ 28 w 39"/>
                <a:gd name="T15" fmla="*/ 15 h 18"/>
                <a:gd name="T16" fmla="*/ 32 w 39"/>
                <a:gd name="T17" fmla="*/ 17 h 18"/>
                <a:gd name="T18" fmla="*/ 35 w 39"/>
                <a:gd name="T19" fmla="*/ 18 h 18"/>
                <a:gd name="T20" fmla="*/ 39 w 39"/>
                <a:gd name="T21" fmla="*/ 9 h 18"/>
                <a:gd name="T22" fmla="*/ 35 w 39"/>
                <a:gd name="T23" fmla="*/ 8 h 18"/>
                <a:gd name="T24" fmla="*/ 30 w 39"/>
                <a:gd name="T25" fmla="*/ 6 h 18"/>
                <a:gd name="T26" fmla="*/ 24 w 39"/>
                <a:gd name="T27" fmla="*/ 5 h 18"/>
                <a:gd name="T28" fmla="*/ 20 w 39"/>
                <a:gd name="T29" fmla="*/ 4 h 18"/>
                <a:gd name="T30" fmla="*/ 13 w 39"/>
                <a:gd name="T31" fmla="*/ 2 h 18"/>
                <a:gd name="T32" fmla="*/ 8 w 39"/>
                <a:gd name="T33" fmla="*/ 2 h 18"/>
                <a:gd name="T34" fmla="*/ 4 w 39"/>
                <a:gd name="T35" fmla="*/ 1 h 18"/>
                <a:gd name="T36" fmla="*/ 0 w 39"/>
                <a:gd name="T37" fmla="*/ 0 h 18"/>
                <a:gd name="T38" fmla="*/ 0 w 39"/>
                <a:gd name="T39" fmla="*/ 0 h 18"/>
                <a:gd name="T40" fmla="*/ 0 w 39"/>
                <a:gd name="T41"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18">
                  <a:moveTo>
                    <a:pt x="0" y="12"/>
                  </a:moveTo>
                  <a:lnTo>
                    <a:pt x="0" y="12"/>
                  </a:lnTo>
                  <a:lnTo>
                    <a:pt x="4" y="10"/>
                  </a:lnTo>
                  <a:lnTo>
                    <a:pt x="8" y="12"/>
                  </a:lnTo>
                  <a:lnTo>
                    <a:pt x="13" y="12"/>
                  </a:lnTo>
                  <a:lnTo>
                    <a:pt x="17" y="13"/>
                  </a:lnTo>
                  <a:lnTo>
                    <a:pt x="22" y="14"/>
                  </a:lnTo>
                  <a:lnTo>
                    <a:pt x="28" y="15"/>
                  </a:lnTo>
                  <a:lnTo>
                    <a:pt x="32" y="17"/>
                  </a:lnTo>
                  <a:lnTo>
                    <a:pt x="35" y="18"/>
                  </a:lnTo>
                  <a:lnTo>
                    <a:pt x="39" y="9"/>
                  </a:lnTo>
                  <a:lnTo>
                    <a:pt x="35" y="8"/>
                  </a:lnTo>
                  <a:lnTo>
                    <a:pt x="30" y="6"/>
                  </a:lnTo>
                  <a:lnTo>
                    <a:pt x="24" y="5"/>
                  </a:lnTo>
                  <a:lnTo>
                    <a:pt x="20" y="4"/>
                  </a:lnTo>
                  <a:lnTo>
                    <a:pt x="13" y="2"/>
                  </a:lnTo>
                  <a:lnTo>
                    <a:pt x="8" y="2"/>
                  </a:lnTo>
                  <a:lnTo>
                    <a:pt x="4" y="1"/>
                  </a:lnTo>
                  <a:lnTo>
                    <a:pt x="0" y="0"/>
                  </a:lnTo>
                  <a:lnTo>
                    <a:pt x="0" y="0"/>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68" name="Freeform 600"/>
            <p:cNvSpPr>
              <a:spLocks/>
            </p:cNvSpPr>
            <p:nvPr/>
          </p:nvSpPr>
          <p:spPr bwMode="auto">
            <a:xfrm>
              <a:off x="3061" y="3296"/>
              <a:ext cx="13" cy="16"/>
            </a:xfrm>
            <a:custGeom>
              <a:avLst/>
              <a:gdLst>
                <a:gd name="T0" fmla="*/ 0 w 39"/>
                <a:gd name="T1" fmla="*/ 10 h 50"/>
                <a:gd name="T2" fmla="*/ 0 w 39"/>
                <a:gd name="T3" fmla="*/ 10 h 50"/>
                <a:gd name="T4" fmla="*/ 4 w 39"/>
                <a:gd name="T5" fmla="*/ 12 h 50"/>
                <a:gd name="T6" fmla="*/ 8 w 39"/>
                <a:gd name="T7" fmla="*/ 18 h 50"/>
                <a:gd name="T8" fmla="*/ 14 w 39"/>
                <a:gd name="T9" fmla="*/ 23 h 50"/>
                <a:gd name="T10" fmla="*/ 17 w 39"/>
                <a:gd name="T11" fmla="*/ 30 h 50"/>
                <a:gd name="T12" fmla="*/ 23 w 39"/>
                <a:gd name="T13" fmla="*/ 37 h 50"/>
                <a:gd name="T14" fmla="*/ 28 w 39"/>
                <a:gd name="T15" fmla="*/ 43 h 50"/>
                <a:gd name="T16" fmla="*/ 33 w 39"/>
                <a:gd name="T17" fmla="*/ 47 h 50"/>
                <a:gd name="T18" fmla="*/ 39 w 39"/>
                <a:gd name="T19" fmla="*/ 50 h 50"/>
                <a:gd name="T20" fmla="*/ 39 w 39"/>
                <a:gd name="T21" fmla="*/ 38 h 50"/>
                <a:gd name="T22" fmla="*/ 38 w 39"/>
                <a:gd name="T23" fmla="*/ 38 h 50"/>
                <a:gd name="T24" fmla="*/ 35 w 39"/>
                <a:gd name="T25" fmla="*/ 36 h 50"/>
                <a:gd name="T26" fmla="*/ 30 w 39"/>
                <a:gd name="T27" fmla="*/ 30 h 50"/>
                <a:gd name="T28" fmla="*/ 27 w 39"/>
                <a:gd name="T29" fmla="*/ 26 h 50"/>
                <a:gd name="T30" fmla="*/ 21 w 39"/>
                <a:gd name="T31" fmla="*/ 19 h 50"/>
                <a:gd name="T32" fmla="*/ 15 w 39"/>
                <a:gd name="T33" fmla="*/ 11 h 50"/>
                <a:gd name="T34" fmla="*/ 11 w 39"/>
                <a:gd name="T35" fmla="*/ 5 h 50"/>
                <a:gd name="T36" fmla="*/ 5 w 39"/>
                <a:gd name="T37" fmla="*/ 0 h 50"/>
                <a:gd name="T38" fmla="*/ 5 w 39"/>
                <a:gd name="T39" fmla="*/ 0 h 50"/>
                <a:gd name="T40" fmla="*/ 0 w 39"/>
                <a:gd name="T41" fmla="*/ 1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50">
                  <a:moveTo>
                    <a:pt x="0" y="10"/>
                  </a:moveTo>
                  <a:lnTo>
                    <a:pt x="0" y="10"/>
                  </a:lnTo>
                  <a:lnTo>
                    <a:pt x="4" y="12"/>
                  </a:lnTo>
                  <a:lnTo>
                    <a:pt x="8" y="18"/>
                  </a:lnTo>
                  <a:lnTo>
                    <a:pt x="14" y="23"/>
                  </a:lnTo>
                  <a:lnTo>
                    <a:pt x="17" y="30"/>
                  </a:lnTo>
                  <a:lnTo>
                    <a:pt x="23" y="37"/>
                  </a:lnTo>
                  <a:lnTo>
                    <a:pt x="28" y="43"/>
                  </a:lnTo>
                  <a:lnTo>
                    <a:pt x="33" y="47"/>
                  </a:lnTo>
                  <a:lnTo>
                    <a:pt x="39" y="50"/>
                  </a:lnTo>
                  <a:lnTo>
                    <a:pt x="39" y="38"/>
                  </a:lnTo>
                  <a:lnTo>
                    <a:pt x="38" y="38"/>
                  </a:lnTo>
                  <a:lnTo>
                    <a:pt x="35" y="36"/>
                  </a:lnTo>
                  <a:lnTo>
                    <a:pt x="30" y="30"/>
                  </a:lnTo>
                  <a:lnTo>
                    <a:pt x="27" y="26"/>
                  </a:lnTo>
                  <a:lnTo>
                    <a:pt x="21" y="19"/>
                  </a:lnTo>
                  <a:lnTo>
                    <a:pt x="15" y="11"/>
                  </a:lnTo>
                  <a:lnTo>
                    <a:pt x="11" y="5"/>
                  </a:lnTo>
                  <a:lnTo>
                    <a:pt x="5" y="0"/>
                  </a:lnTo>
                  <a:lnTo>
                    <a:pt x="5" y="0"/>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69" name="Freeform 601"/>
            <p:cNvSpPr>
              <a:spLocks/>
            </p:cNvSpPr>
            <p:nvPr/>
          </p:nvSpPr>
          <p:spPr bwMode="auto">
            <a:xfrm>
              <a:off x="3021" y="3279"/>
              <a:ext cx="42" cy="20"/>
            </a:xfrm>
            <a:custGeom>
              <a:avLst/>
              <a:gdLst>
                <a:gd name="T0" fmla="*/ 1 w 125"/>
                <a:gd name="T1" fmla="*/ 9 h 61"/>
                <a:gd name="T2" fmla="*/ 0 w 125"/>
                <a:gd name="T3" fmla="*/ 9 h 61"/>
                <a:gd name="T4" fmla="*/ 9 w 125"/>
                <a:gd name="T5" fmla="*/ 12 h 61"/>
                <a:gd name="T6" fmla="*/ 24 w 125"/>
                <a:gd name="T7" fmla="*/ 19 h 61"/>
                <a:gd name="T8" fmla="*/ 42 w 125"/>
                <a:gd name="T9" fmla="*/ 26 h 61"/>
                <a:gd name="T10" fmla="*/ 63 w 125"/>
                <a:gd name="T11" fmla="*/ 34 h 61"/>
                <a:gd name="T12" fmla="*/ 83 w 125"/>
                <a:gd name="T13" fmla="*/ 42 h 61"/>
                <a:gd name="T14" fmla="*/ 99 w 125"/>
                <a:gd name="T15" fmla="*/ 50 h 61"/>
                <a:gd name="T16" fmla="*/ 112 w 125"/>
                <a:gd name="T17" fmla="*/ 56 h 61"/>
                <a:gd name="T18" fmla="*/ 120 w 125"/>
                <a:gd name="T19" fmla="*/ 61 h 61"/>
                <a:gd name="T20" fmla="*/ 125 w 125"/>
                <a:gd name="T21" fmla="*/ 51 h 61"/>
                <a:gd name="T22" fmla="*/ 117 w 125"/>
                <a:gd name="T23" fmla="*/ 47 h 61"/>
                <a:gd name="T24" fmla="*/ 103 w 125"/>
                <a:gd name="T25" fmla="*/ 41 h 61"/>
                <a:gd name="T26" fmla="*/ 85 w 125"/>
                <a:gd name="T27" fmla="*/ 33 h 61"/>
                <a:gd name="T28" fmla="*/ 65 w 125"/>
                <a:gd name="T29" fmla="*/ 25 h 61"/>
                <a:gd name="T30" fmla="*/ 45 w 125"/>
                <a:gd name="T31" fmla="*/ 17 h 61"/>
                <a:gd name="T32" fmla="*/ 26 w 125"/>
                <a:gd name="T33" fmla="*/ 10 h 61"/>
                <a:gd name="T34" fmla="*/ 14 w 125"/>
                <a:gd name="T35" fmla="*/ 3 h 61"/>
                <a:gd name="T36" fmla="*/ 5 w 125"/>
                <a:gd name="T37" fmla="*/ 0 h 61"/>
                <a:gd name="T38" fmla="*/ 4 w 125"/>
                <a:gd name="T39" fmla="*/ 0 h 61"/>
                <a:gd name="T40" fmla="*/ 1 w 125"/>
                <a:gd name="T41" fmla="*/ 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5" h="61">
                  <a:moveTo>
                    <a:pt x="1" y="9"/>
                  </a:moveTo>
                  <a:lnTo>
                    <a:pt x="0" y="9"/>
                  </a:lnTo>
                  <a:lnTo>
                    <a:pt x="9" y="12"/>
                  </a:lnTo>
                  <a:lnTo>
                    <a:pt x="24" y="19"/>
                  </a:lnTo>
                  <a:lnTo>
                    <a:pt x="42" y="26"/>
                  </a:lnTo>
                  <a:lnTo>
                    <a:pt x="63" y="34"/>
                  </a:lnTo>
                  <a:lnTo>
                    <a:pt x="83" y="42"/>
                  </a:lnTo>
                  <a:lnTo>
                    <a:pt x="99" y="50"/>
                  </a:lnTo>
                  <a:lnTo>
                    <a:pt x="112" y="56"/>
                  </a:lnTo>
                  <a:lnTo>
                    <a:pt x="120" y="61"/>
                  </a:lnTo>
                  <a:lnTo>
                    <a:pt x="125" y="51"/>
                  </a:lnTo>
                  <a:lnTo>
                    <a:pt x="117" y="47"/>
                  </a:lnTo>
                  <a:lnTo>
                    <a:pt x="103" y="41"/>
                  </a:lnTo>
                  <a:lnTo>
                    <a:pt x="85" y="33"/>
                  </a:lnTo>
                  <a:lnTo>
                    <a:pt x="65" y="25"/>
                  </a:lnTo>
                  <a:lnTo>
                    <a:pt x="45" y="17"/>
                  </a:lnTo>
                  <a:lnTo>
                    <a:pt x="26" y="10"/>
                  </a:lnTo>
                  <a:lnTo>
                    <a:pt x="14" y="3"/>
                  </a:lnTo>
                  <a:lnTo>
                    <a:pt x="5" y="0"/>
                  </a:lnTo>
                  <a:lnTo>
                    <a:pt x="4" y="0"/>
                  </a:lnTo>
                  <a:lnTo>
                    <a:pt x="1"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70" name="Freeform 602"/>
            <p:cNvSpPr>
              <a:spLocks/>
            </p:cNvSpPr>
            <p:nvPr/>
          </p:nvSpPr>
          <p:spPr bwMode="auto">
            <a:xfrm>
              <a:off x="3000" y="3256"/>
              <a:ext cx="23" cy="26"/>
            </a:xfrm>
            <a:custGeom>
              <a:avLst/>
              <a:gdLst>
                <a:gd name="T0" fmla="*/ 0 w 67"/>
                <a:gd name="T1" fmla="*/ 9 h 78"/>
                <a:gd name="T2" fmla="*/ 1 w 67"/>
                <a:gd name="T3" fmla="*/ 9 h 78"/>
                <a:gd name="T4" fmla="*/ 5 w 67"/>
                <a:gd name="T5" fmla="*/ 13 h 78"/>
                <a:gd name="T6" fmla="*/ 12 w 67"/>
                <a:gd name="T7" fmla="*/ 20 h 78"/>
                <a:gd name="T8" fmla="*/ 21 w 67"/>
                <a:gd name="T9" fmla="*/ 30 h 78"/>
                <a:gd name="T10" fmla="*/ 30 w 67"/>
                <a:gd name="T11" fmla="*/ 43 h 78"/>
                <a:gd name="T12" fmla="*/ 39 w 67"/>
                <a:gd name="T13" fmla="*/ 54 h 78"/>
                <a:gd name="T14" fmla="*/ 48 w 67"/>
                <a:gd name="T15" fmla="*/ 64 h 78"/>
                <a:gd name="T16" fmla="*/ 56 w 67"/>
                <a:gd name="T17" fmla="*/ 72 h 78"/>
                <a:gd name="T18" fmla="*/ 64 w 67"/>
                <a:gd name="T19" fmla="*/ 78 h 78"/>
                <a:gd name="T20" fmla="*/ 67 w 67"/>
                <a:gd name="T21" fmla="*/ 69 h 78"/>
                <a:gd name="T22" fmla="*/ 63 w 67"/>
                <a:gd name="T23" fmla="*/ 65 h 78"/>
                <a:gd name="T24" fmla="*/ 55 w 67"/>
                <a:gd name="T25" fmla="*/ 57 h 78"/>
                <a:gd name="T26" fmla="*/ 46 w 67"/>
                <a:gd name="T27" fmla="*/ 47 h 78"/>
                <a:gd name="T28" fmla="*/ 37 w 67"/>
                <a:gd name="T29" fmla="*/ 36 h 78"/>
                <a:gd name="T30" fmla="*/ 28 w 67"/>
                <a:gd name="T31" fmla="*/ 23 h 78"/>
                <a:gd name="T32" fmla="*/ 18 w 67"/>
                <a:gd name="T33" fmla="*/ 13 h 78"/>
                <a:gd name="T34" fmla="*/ 12 w 67"/>
                <a:gd name="T35" fmla="*/ 6 h 78"/>
                <a:gd name="T36" fmla="*/ 4 w 67"/>
                <a:gd name="T37" fmla="*/ 0 h 78"/>
                <a:gd name="T38" fmla="*/ 5 w 67"/>
                <a:gd name="T39" fmla="*/ 0 h 78"/>
                <a:gd name="T40" fmla="*/ 0 w 67"/>
                <a:gd name="T41" fmla="*/ 9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7" h="78">
                  <a:moveTo>
                    <a:pt x="0" y="9"/>
                  </a:moveTo>
                  <a:lnTo>
                    <a:pt x="1" y="9"/>
                  </a:lnTo>
                  <a:lnTo>
                    <a:pt x="5" y="13"/>
                  </a:lnTo>
                  <a:lnTo>
                    <a:pt x="12" y="20"/>
                  </a:lnTo>
                  <a:lnTo>
                    <a:pt x="21" y="30"/>
                  </a:lnTo>
                  <a:lnTo>
                    <a:pt x="30" y="43"/>
                  </a:lnTo>
                  <a:lnTo>
                    <a:pt x="39" y="54"/>
                  </a:lnTo>
                  <a:lnTo>
                    <a:pt x="48" y="64"/>
                  </a:lnTo>
                  <a:lnTo>
                    <a:pt x="56" y="72"/>
                  </a:lnTo>
                  <a:lnTo>
                    <a:pt x="64" y="78"/>
                  </a:lnTo>
                  <a:lnTo>
                    <a:pt x="67" y="69"/>
                  </a:lnTo>
                  <a:lnTo>
                    <a:pt x="63" y="65"/>
                  </a:lnTo>
                  <a:lnTo>
                    <a:pt x="55" y="57"/>
                  </a:lnTo>
                  <a:lnTo>
                    <a:pt x="46" y="47"/>
                  </a:lnTo>
                  <a:lnTo>
                    <a:pt x="37" y="36"/>
                  </a:lnTo>
                  <a:lnTo>
                    <a:pt x="28" y="23"/>
                  </a:lnTo>
                  <a:lnTo>
                    <a:pt x="18" y="13"/>
                  </a:lnTo>
                  <a:lnTo>
                    <a:pt x="12" y="6"/>
                  </a:lnTo>
                  <a:lnTo>
                    <a:pt x="4" y="0"/>
                  </a:lnTo>
                  <a:lnTo>
                    <a:pt x="5"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71" name="Freeform 603"/>
            <p:cNvSpPr>
              <a:spLocks/>
            </p:cNvSpPr>
            <p:nvPr/>
          </p:nvSpPr>
          <p:spPr bwMode="auto">
            <a:xfrm>
              <a:off x="2971" y="3247"/>
              <a:ext cx="31" cy="12"/>
            </a:xfrm>
            <a:custGeom>
              <a:avLst/>
              <a:gdLst>
                <a:gd name="T0" fmla="*/ 0 w 92"/>
                <a:gd name="T1" fmla="*/ 9 h 36"/>
                <a:gd name="T2" fmla="*/ 0 w 92"/>
                <a:gd name="T3" fmla="*/ 9 h 36"/>
                <a:gd name="T4" fmla="*/ 8 w 92"/>
                <a:gd name="T5" fmla="*/ 11 h 36"/>
                <a:gd name="T6" fmla="*/ 20 w 92"/>
                <a:gd name="T7" fmla="*/ 15 h 36"/>
                <a:gd name="T8" fmla="*/ 32 w 92"/>
                <a:gd name="T9" fmla="*/ 18 h 36"/>
                <a:gd name="T10" fmla="*/ 46 w 92"/>
                <a:gd name="T11" fmla="*/ 23 h 36"/>
                <a:gd name="T12" fmla="*/ 60 w 92"/>
                <a:gd name="T13" fmla="*/ 27 h 36"/>
                <a:gd name="T14" fmla="*/ 72 w 92"/>
                <a:gd name="T15" fmla="*/ 31 h 36"/>
                <a:gd name="T16" fmla="*/ 83 w 92"/>
                <a:gd name="T17" fmla="*/ 34 h 36"/>
                <a:gd name="T18" fmla="*/ 87 w 92"/>
                <a:gd name="T19" fmla="*/ 36 h 36"/>
                <a:gd name="T20" fmla="*/ 92 w 92"/>
                <a:gd name="T21" fmla="*/ 27 h 36"/>
                <a:gd name="T22" fmla="*/ 85 w 92"/>
                <a:gd name="T23" fmla="*/ 25 h 36"/>
                <a:gd name="T24" fmla="*/ 75 w 92"/>
                <a:gd name="T25" fmla="*/ 21 h 36"/>
                <a:gd name="T26" fmla="*/ 62 w 92"/>
                <a:gd name="T27" fmla="*/ 18 h 36"/>
                <a:gd name="T28" fmla="*/ 48 w 92"/>
                <a:gd name="T29" fmla="*/ 13 h 36"/>
                <a:gd name="T30" fmla="*/ 34 w 92"/>
                <a:gd name="T31" fmla="*/ 9 h 36"/>
                <a:gd name="T32" fmla="*/ 22 w 92"/>
                <a:gd name="T33" fmla="*/ 5 h 36"/>
                <a:gd name="T34" fmla="*/ 10 w 92"/>
                <a:gd name="T35" fmla="*/ 2 h 36"/>
                <a:gd name="T36" fmla="*/ 2 w 92"/>
                <a:gd name="T37" fmla="*/ 0 h 36"/>
                <a:gd name="T38" fmla="*/ 2 w 92"/>
                <a:gd name="T39" fmla="*/ 0 h 36"/>
                <a:gd name="T40" fmla="*/ 0 w 92"/>
                <a:gd name="T41" fmla="*/ 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2" h="36">
                  <a:moveTo>
                    <a:pt x="0" y="9"/>
                  </a:moveTo>
                  <a:lnTo>
                    <a:pt x="0" y="9"/>
                  </a:lnTo>
                  <a:lnTo>
                    <a:pt x="8" y="11"/>
                  </a:lnTo>
                  <a:lnTo>
                    <a:pt x="20" y="15"/>
                  </a:lnTo>
                  <a:lnTo>
                    <a:pt x="32" y="18"/>
                  </a:lnTo>
                  <a:lnTo>
                    <a:pt x="46" y="23"/>
                  </a:lnTo>
                  <a:lnTo>
                    <a:pt x="60" y="27"/>
                  </a:lnTo>
                  <a:lnTo>
                    <a:pt x="72" y="31"/>
                  </a:lnTo>
                  <a:lnTo>
                    <a:pt x="83" y="34"/>
                  </a:lnTo>
                  <a:lnTo>
                    <a:pt x="87" y="36"/>
                  </a:lnTo>
                  <a:lnTo>
                    <a:pt x="92" y="27"/>
                  </a:lnTo>
                  <a:lnTo>
                    <a:pt x="85" y="25"/>
                  </a:lnTo>
                  <a:lnTo>
                    <a:pt x="75" y="21"/>
                  </a:lnTo>
                  <a:lnTo>
                    <a:pt x="62" y="18"/>
                  </a:lnTo>
                  <a:lnTo>
                    <a:pt x="48" y="13"/>
                  </a:lnTo>
                  <a:lnTo>
                    <a:pt x="34" y="9"/>
                  </a:lnTo>
                  <a:lnTo>
                    <a:pt x="22" y="5"/>
                  </a:lnTo>
                  <a:lnTo>
                    <a:pt x="10" y="2"/>
                  </a:lnTo>
                  <a:lnTo>
                    <a:pt x="2" y="0"/>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72" name="Freeform 604"/>
            <p:cNvSpPr>
              <a:spLocks/>
            </p:cNvSpPr>
            <p:nvPr/>
          </p:nvSpPr>
          <p:spPr bwMode="auto">
            <a:xfrm>
              <a:off x="2945" y="3230"/>
              <a:ext cx="27" cy="20"/>
            </a:xfrm>
            <a:custGeom>
              <a:avLst/>
              <a:gdLst>
                <a:gd name="T0" fmla="*/ 0 w 80"/>
                <a:gd name="T1" fmla="*/ 7 h 60"/>
                <a:gd name="T2" fmla="*/ 0 w 80"/>
                <a:gd name="T3" fmla="*/ 7 h 60"/>
                <a:gd name="T4" fmla="*/ 8 w 80"/>
                <a:gd name="T5" fmla="*/ 15 h 60"/>
                <a:gd name="T6" fmla="*/ 19 w 80"/>
                <a:gd name="T7" fmla="*/ 23 h 60"/>
                <a:gd name="T8" fmla="*/ 30 w 80"/>
                <a:gd name="T9" fmla="*/ 33 h 60"/>
                <a:gd name="T10" fmla="*/ 42 w 80"/>
                <a:gd name="T11" fmla="*/ 40 h 60"/>
                <a:gd name="T12" fmla="*/ 52 w 80"/>
                <a:gd name="T13" fmla="*/ 47 h 60"/>
                <a:gd name="T14" fmla="*/ 61 w 80"/>
                <a:gd name="T15" fmla="*/ 53 h 60"/>
                <a:gd name="T16" fmla="*/ 71 w 80"/>
                <a:gd name="T17" fmla="*/ 58 h 60"/>
                <a:gd name="T18" fmla="*/ 78 w 80"/>
                <a:gd name="T19" fmla="*/ 60 h 60"/>
                <a:gd name="T20" fmla="*/ 80 w 80"/>
                <a:gd name="T21" fmla="*/ 51 h 60"/>
                <a:gd name="T22" fmla="*/ 74 w 80"/>
                <a:gd name="T23" fmla="*/ 48 h 60"/>
                <a:gd name="T24" fmla="*/ 66 w 80"/>
                <a:gd name="T25" fmla="*/ 44 h 60"/>
                <a:gd name="T26" fmla="*/ 56 w 80"/>
                <a:gd name="T27" fmla="*/ 38 h 60"/>
                <a:gd name="T28" fmla="*/ 46 w 80"/>
                <a:gd name="T29" fmla="*/ 31 h 60"/>
                <a:gd name="T30" fmla="*/ 35 w 80"/>
                <a:gd name="T31" fmla="*/ 24 h 60"/>
                <a:gd name="T32" fmla="*/ 25 w 80"/>
                <a:gd name="T33" fmla="*/ 16 h 60"/>
                <a:gd name="T34" fmla="*/ 15 w 80"/>
                <a:gd name="T35" fmla="*/ 8 h 60"/>
                <a:gd name="T36" fmla="*/ 7 w 80"/>
                <a:gd name="T37" fmla="*/ 0 h 60"/>
                <a:gd name="T38" fmla="*/ 7 w 80"/>
                <a:gd name="T39" fmla="*/ 0 h 60"/>
                <a:gd name="T40" fmla="*/ 0 w 80"/>
                <a:gd name="T41" fmla="*/ 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60">
                  <a:moveTo>
                    <a:pt x="0" y="7"/>
                  </a:moveTo>
                  <a:lnTo>
                    <a:pt x="0" y="7"/>
                  </a:lnTo>
                  <a:lnTo>
                    <a:pt x="8" y="15"/>
                  </a:lnTo>
                  <a:lnTo>
                    <a:pt x="19" y="23"/>
                  </a:lnTo>
                  <a:lnTo>
                    <a:pt x="30" y="33"/>
                  </a:lnTo>
                  <a:lnTo>
                    <a:pt x="42" y="40"/>
                  </a:lnTo>
                  <a:lnTo>
                    <a:pt x="52" y="47"/>
                  </a:lnTo>
                  <a:lnTo>
                    <a:pt x="61" y="53"/>
                  </a:lnTo>
                  <a:lnTo>
                    <a:pt x="71" y="58"/>
                  </a:lnTo>
                  <a:lnTo>
                    <a:pt x="78" y="60"/>
                  </a:lnTo>
                  <a:lnTo>
                    <a:pt x="80" y="51"/>
                  </a:lnTo>
                  <a:lnTo>
                    <a:pt x="74" y="48"/>
                  </a:lnTo>
                  <a:lnTo>
                    <a:pt x="66" y="44"/>
                  </a:lnTo>
                  <a:lnTo>
                    <a:pt x="56" y="38"/>
                  </a:lnTo>
                  <a:lnTo>
                    <a:pt x="46" y="31"/>
                  </a:lnTo>
                  <a:lnTo>
                    <a:pt x="35" y="24"/>
                  </a:lnTo>
                  <a:lnTo>
                    <a:pt x="25" y="16"/>
                  </a:lnTo>
                  <a:lnTo>
                    <a:pt x="15" y="8"/>
                  </a:lnTo>
                  <a:lnTo>
                    <a:pt x="7" y="0"/>
                  </a:lnTo>
                  <a:lnTo>
                    <a:pt x="7" y="0"/>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73" name="Freeform 605"/>
            <p:cNvSpPr>
              <a:spLocks/>
            </p:cNvSpPr>
            <p:nvPr/>
          </p:nvSpPr>
          <p:spPr bwMode="auto">
            <a:xfrm>
              <a:off x="2914" y="3220"/>
              <a:ext cx="34" cy="12"/>
            </a:xfrm>
            <a:custGeom>
              <a:avLst/>
              <a:gdLst>
                <a:gd name="T0" fmla="*/ 1 w 102"/>
                <a:gd name="T1" fmla="*/ 12 h 35"/>
                <a:gd name="T2" fmla="*/ 6 w 102"/>
                <a:gd name="T3" fmla="*/ 13 h 35"/>
                <a:gd name="T4" fmla="*/ 19 w 102"/>
                <a:gd name="T5" fmla="*/ 11 h 35"/>
                <a:gd name="T6" fmla="*/ 32 w 102"/>
                <a:gd name="T7" fmla="*/ 11 h 35"/>
                <a:gd name="T8" fmla="*/ 45 w 102"/>
                <a:gd name="T9" fmla="*/ 11 h 35"/>
                <a:gd name="T10" fmla="*/ 56 w 102"/>
                <a:gd name="T11" fmla="*/ 13 h 35"/>
                <a:gd name="T12" fmla="*/ 68 w 102"/>
                <a:gd name="T13" fmla="*/ 17 h 35"/>
                <a:gd name="T14" fmla="*/ 78 w 102"/>
                <a:gd name="T15" fmla="*/ 21 h 35"/>
                <a:gd name="T16" fmla="*/ 86 w 102"/>
                <a:gd name="T17" fmla="*/ 27 h 35"/>
                <a:gd name="T18" fmla="*/ 95 w 102"/>
                <a:gd name="T19" fmla="*/ 35 h 35"/>
                <a:gd name="T20" fmla="*/ 102 w 102"/>
                <a:gd name="T21" fmla="*/ 28 h 35"/>
                <a:gd name="T22" fmla="*/ 93 w 102"/>
                <a:gd name="T23" fmla="*/ 20 h 35"/>
                <a:gd name="T24" fmla="*/ 83 w 102"/>
                <a:gd name="T25" fmla="*/ 12 h 35"/>
                <a:gd name="T26" fmla="*/ 70 w 102"/>
                <a:gd name="T27" fmla="*/ 8 h 35"/>
                <a:gd name="T28" fmla="*/ 59 w 102"/>
                <a:gd name="T29" fmla="*/ 4 h 35"/>
                <a:gd name="T30" fmla="*/ 45 w 102"/>
                <a:gd name="T31" fmla="*/ 2 h 35"/>
                <a:gd name="T32" fmla="*/ 32 w 102"/>
                <a:gd name="T33" fmla="*/ 0 h 35"/>
                <a:gd name="T34" fmla="*/ 19 w 102"/>
                <a:gd name="T35" fmla="*/ 2 h 35"/>
                <a:gd name="T36" fmla="*/ 4 w 102"/>
                <a:gd name="T37" fmla="*/ 4 h 35"/>
                <a:gd name="T38" fmla="*/ 8 w 102"/>
                <a:gd name="T39" fmla="*/ 5 h 35"/>
                <a:gd name="T40" fmla="*/ 4 w 102"/>
                <a:gd name="T41" fmla="*/ 4 h 35"/>
                <a:gd name="T42" fmla="*/ 1 w 102"/>
                <a:gd name="T43" fmla="*/ 7 h 35"/>
                <a:gd name="T44" fmla="*/ 0 w 102"/>
                <a:gd name="T45" fmla="*/ 10 h 35"/>
                <a:gd name="T46" fmla="*/ 3 w 102"/>
                <a:gd name="T47" fmla="*/ 12 h 35"/>
                <a:gd name="T48" fmla="*/ 6 w 102"/>
                <a:gd name="T49" fmla="*/ 13 h 35"/>
                <a:gd name="T50" fmla="*/ 1 w 102"/>
                <a:gd name="T51" fmla="*/ 1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2" h="35">
                  <a:moveTo>
                    <a:pt x="1" y="12"/>
                  </a:moveTo>
                  <a:lnTo>
                    <a:pt x="6" y="13"/>
                  </a:lnTo>
                  <a:lnTo>
                    <a:pt x="19" y="11"/>
                  </a:lnTo>
                  <a:lnTo>
                    <a:pt x="32" y="11"/>
                  </a:lnTo>
                  <a:lnTo>
                    <a:pt x="45" y="11"/>
                  </a:lnTo>
                  <a:lnTo>
                    <a:pt x="56" y="13"/>
                  </a:lnTo>
                  <a:lnTo>
                    <a:pt x="68" y="17"/>
                  </a:lnTo>
                  <a:lnTo>
                    <a:pt x="78" y="21"/>
                  </a:lnTo>
                  <a:lnTo>
                    <a:pt x="86" y="27"/>
                  </a:lnTo>
                  <a:lnTo>
                    <a:pt x="95" y="35"/>
                  </a:lnTo>
                  <a:lnTo>
                    <a:pt x="102" y="28"/>
                  </a:lnTo>
                  <a:lnTo>
                    <a:pt x="93" y="20"/>
                  </a:lnTo>
                  <a:lnTo>
                    <a:pt x="83" y="12"/>
                  </a:lnTo>
                  <a:lnTo>
                    <a:pt x="70" y="8"/>
                  </a:lnTo>
                  <a:lnTo>
                    <a:pt x="59" y="4"/>
                  </a:lnTo>
                  <a:lnTo>
                    <a:pt x="45" y="2"/>
                  </a:lnTo>
                  <a:lnTo>
                    <a:pt x="32" y="0"/>
                  </a:lnTo>
                  <a:lnTo>
                    <a:pt x="19" y="2"/>
                  </a:lnTo>
                  <a:lnTo>
                    <a:pt x="4" y="4"/>
                  </a:lnTo>
                  <a:lnTo>
                    <a:pt x="8" y="5"/>
                  </a:lnTo>
                  <a:lnTo>
                    <a:pt x="4" y="4"/>
                  </a:lnTo>
                  <a:lnTo>
                    <a:pt x="1" y="7"/>
                  </a:lnTo>
                  <a:lnTo>
                    <a:pt x="0" y="10"/>
                  </a:lnTo>
                  <a:lnTo>
                    <a:pt x="3" y="12"/>
                  </a:lnTo>
                  <a:lnTo>
                    <a:pt x="6" y="13"/>
                  </a:lnTo>
                  <a:lnTo>
                    <a:pt x="1"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74" name="Freeform 606"/>
            <p:cNvSpPr>
              <a:spLocks/>
            </p:cNvSpPr>
            <p:nvPr/>
          </p:nvSpPr>
          <p:spPr bwMode="auto">
            <a:xfrm>
              <a:off x="2881" y="3208"/>
              <a:ext cx="35" cy="16"/>
            </a:xfrm>
            <a:custGeom>
              <a:avLst/>
              <a:gdLst>
                <a:gd name="T0" fmla="*/ 0 w 106"/>
                <a:gd name="T1" fmla="*/ 9 h 50"/>
                <a:gd name="T2" fmla="*/ 0 w 106"/>
                <a:gd name="T3" fmla="*/ 9 h 50"/>
                <a:gd name="T4" fmla="*/ 8 w 106"/>
                <a:gd name="T5" fmla="*/ 14 h 50"/>
                <a:gd name="T6" fmla="*/ 20 w 106"/>
                <a:gd name="T7" fmla="*/ 18 h 50"/>
                <a:gd name="T8" fmla="*/ 35 w 106"/>
                <a:gd name="T9" fmla="*/ 23 h 50"/>
                <a:gd name="T10" fmla="*/ 50 w 106"/>
                <a:gd name="T11" fmla="*/ 29 h 50"/>
                <a:gd name="T12" fmla="*/ 66 w 106"/>
                <a:gd name="T13" fmla="*/ 34 h 50"/>
                <a:gd name="T14" fmla="*/ 81 w 106"/>
                <a:gd name="T15" fmla="*/ 40 h 50"/>
                <a:gd name="T16" fmla="*/ 91 w 106"/>
                <a:gd name="T17" fmla="*/ 46 h 50"/>
                <a:gd name="T18" fmla="*/ 99 w 106"/>
                <a:gd name="T19" fmla="*/ 50 h 50"/>
                <a:gd name="T20" fmla="*/ 106 w 106"/>
                <a:gd name="T21" fmla="*/ 43 h 50"/>
                <a:gd name="T22" fmla="*/ 96 w 106"/>
                <a:gd name="T23" fmla="*/ 37 h 50"/>
                <a:gd name="T24" fmla="*/ 83 w 106"/>
                <a:gd name="T25" fmla="*/ 31 h 50"/>
                <a:gd name="T26" fmla="*/ 69 w 106"/>
                <a:gd name="T27" fmla="*/ 25 h 50"/>
                <a:gd name="T28" fmla="*/ 53 w 106"/>
                <a:gd name="T29" fmla="*/ 19 h 50"/>
                <a:gd name="T30" fmla="*/ 38 w 106"/>
                <a:gd name="T31" fmla="*/ 14 h 50"/>
                <a:gd name="T32" fmla="*/ 23 w 106"/>
                <a:gd name="T33" fmla="*/ 9 h 50"/>
                <a:gd name="T34" fmla="*/ 12 w 106"/>
                <a:gd name="T35" fmla="*/ 4 h 50"/>
                <a:gd name="T36" fmla="*/ 4 w 106"/>
                <a:gd name="T37" fmla="*/ 0 h 50"/>
                <a:gd name="T38" fmla="*/ 4 w 106"/>
                <a:gd name="T39" fmla="*/ 0 h 50"/>
                <a:gd name="T40" fmla="*/ 0 w 106"/>
                <a:gd name="T41" fmla="*/ 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6" h="50">
                  <a:moveTo>
                    <a:pt x="0" y="9"/>
                  </a:moveTo>
                  <a:lnTo>
                    <a:pt x="0" y="9"/>
                  </a:lnTo>
                  <a:lnTo>
                    <a:pt x="8" y="14"/>
                  </a:lnTo>
                  <a:lnTo>
                    <a:pt x="20" y="18"/>
                  </a:lnTo>
                  <a:lnTo>
                    <a:pt x="35" y="23"/>
                  </a:lnTo>
                  <a:lnTo>
                    <a:pt x="50" y="29"/>
                  </a:lnTo>
                  <a:lnTo>
                    <a:pt x="66" y="34"/>
                  </a:lnTo>
                  <a:lnTo>
                    <a:pt x="81" y="40"/>
                  </a:lnTo>
                  <a:lnTo>
                    <a:pt x="91" y="46"/>
                  </a:lnTo>
                  <a:lnTo>
                    <a:pt x="99" y="50"/>
                  </a:lnTo>
                  <a:lnTo>
                    <a:pt x="106" y="43"/>
                  </a:lnTo>
                  <a:lnTo>
                    <a:pt x="96" y="37"/>
                  </a:lnTo>
                  <a:lnTo>
                    <a:pt x="83" y="31"/>
                  </a:lnTo>
                  <a:lnTo>
                    <a:pt x="69" y="25"/>
                  </a:lnTo>
                  <a:lnTo>
                    <a:pt x="53" y="19"/>
                  </a:lnTo>
                  <a:lnTo>
                    <a:pt x="38" y="14"/>
                  </a:lnTo>
                  <a:lnTo>
                    <a:pt x="23" y="9"/>
                  </a:lnTo>
                  <a:lnTo>
                    <a:pt x="12" y="4"/>
                  </a:lnTo>
                  <a:lnTo>
                    <a:pt x="4" y="0"/>
                  </a:lnTo>
                  <a:lnTo>
                    <a:pt x="4"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75" name="Freeform 607"/>
            <p:cNvSpPr>
              <a:spLocks/>
            </p:cNvSpPr>
            <p:nvPr/>
          </p:nvSpPr>
          <p:spPr bwMode="auto">
            <a:xfrm>
              <a:off x="2863" y="3204"/>
              <a:ext cx="19" cy="7"/>
            </a:xfrm>
            <a:custGeom>
              <a:avLst/>
              <a:gdLst>
                <a:gd name="T0" fmla="*/ 2 w 59"/>
                <a:gd name="T1" fmla="*/ 11 h 19"/>
                <a:gd name="T2" fmla="*/ 1 w 59"/>
                <a:gd name="T3" fmla="*/ 11 h 19"/>
                <a:gd name="T4" fmla="*/ 10 w 59"/>
                <a:gd name="T5" fmla="*/ 10 h 19"/>
                <a:gd name="T6" fmla="*/ 19 w 59"/>
                <a:gd name="T7" fmla="*/ 9 h 19"/>
                <a:gd name="T8" fmla="*/ 26 w 59"/>
                <a:gd name="T9" fmla="*/ 9 h 19"/>
                <a:gd name="T10" fmla="*/ 34 w 59"/>
                <a:gd name="T11" fmla="*/ 10 h 19"/>
                <a:gd name="T12" fmla="*/ 39 w 59"/>
                <a:gd name="T13" fmla="*/ 11 h 19"/>
                <a:gd name="T14" fmla="*/ 46 w 59"/>
                <a:gd name="T15" fmla="*/ 13 h 19"/>
                <a:gd name="T16" fmla="*/ 49 w 59"/>
                <a:gd name="T17" fmla="*/ 16 h 19"/>
                <a:gd name="T18" fmla="*/ 55 w 59"/>
                <a:gd name="T19" fmla="*/ 19 h 19"/>
                <a:gd name="T20" fmla="*/ 59 w 59"/>
                <a:gd name="T21" fmla="*/ 10 h 19"/>
                <a:gd name="T22" fmla="*/ 54 w 59"/>
                <a:gd name="T23" fmla="*/ 6 h 19"/>
                <a:gd name="T24" fmla="*/ 48 w 59"/>
                <a:gd name="T25" fmla="*/ 4 h 19"/>
                <a:gd name="T26" fmla="*/ 41 w 59"/>
                <a:gd name="T27" fmla="*/ 2 h 19"/>
                <a:gd name="T28" fmla="*/ 34 w 59"/>
                <a:gd name="T29" fmla="*/ 1 h 19"/>
                <a:gd name="T30" fmla="*/ 26 w 59"/>
                <a:gd name="T31" fmla="*/ 0 h 19"/>
                <a:gd name="T32" fmla="*/ 19 w 59"/>
                <a:gd name="T33" fmla="*/ 0 h 19"/>
                <a:gd name="T34" fmla="*/ 10 w 59"/>
                <a:gd name="T35" fmla="*/ 1 h 19"/>
                <a:gd name="T36" fmla="*/ 1 w 59"/>
                <a:gd name="T37" fmla="*/ 2 h 19"/>
                <a:gd name="T38" fmla="*/ 0 w 59"/>
                <a:gd name="T39" fmla="*/ 2 h 19"/>
                <a:gd name="T40" fmla="*/ 2 w 59"/>
                <a:gd name="T41" fmla="*/ 1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9" h="19">
                  <a:moveTo>
                    <a:pt x="2" y="11"/>
                  </a:moveTo>
                  <a:lnTo>
                    <a:pt x="1" y="11"/>
                  </a:lnTo>
                  <a:lnTo>
                    <a:pt x="10" y="10"/>
                  </a:lnTo>
                  <a:lnTo>
                    <a:pt x="19" y="9"/>
                  </a:lnTo>
                  <a:lnTo>
                    <a:pt x="26" y="9"/>
                  </a:lnTo>
                  <a:lnTo>
                    <a:pt x="34" y="10"/>
                  </a:lnTo>
                  <a:lnTo>
                    <a:pt x="39" y="11"/>
                  </a:lnTo>
                  <a:lnTo>
                    <a:pt x="46" y="13"/>
                  </a:lnTo>
                  <a:lnTo>
                    <a:pt x="49" y="16"/>
                  </a:lnTo>
                  <a:lnTo>
                    <a:pt x="55" y="19"/>
                  </a:lnTo>
                  <a:lnTo>
                    <a:pt x="59" y="10"/>
                  </a:lnTo>
                  <a:lnTo>
                    <a:pt x="54" y="6"/>
                  </a:lnTo>
                  <a:lnTo>
                    <a:pt x="48" y="4"/>
                  </a:lnTo>
                  <a:lnTo>
                    <a:pt x="41" y="2"/>
                  </a:lnTo>
                  <a:lnTo>
                    <a:pt x="34" y="1"/>
                  </a:lnTo>
                  <a:lnTo>
                    <a:pt x="26" y="0"/>
                  </a:lnTo>
                  <a:lnTo>
                    <a:pt x="19" y="0"/>
                  </a:lnTo>
                  <a:lnTo>
                    <a:pt x="10" y="1"/>
                  </a:lnTo>
                  <a:lnTo>
                    <a:pt x="1" y="2"/>
                  </a:lnTo>
                  <a:lnTo>
                    <a:pt x="0" y="2"/>
                  </a:lnTo>
                  <a:lnTo>
                    <a:pt x="2"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76" name="Freeform 608"/>
            <p:cNvSpPr>
              <a:spLocks/>
            </p:cNvSpPr>
            <p:nvPr/>
          </p:nvSpPr>
          <p:spPr bwMode="auto">
            <a:xfrm>
              <a:off x="2789" y="3205"/>
              <a:ext cx="74" cy="38"/>
            </a:xfrm>
            <a:custGeom>
              <a:avLst/>
              <a:gdLst>
                <a:gd name="T0" fmla="*/ 9 w 223"/>
                <a:gd name="T1" fmla="*/ 112 h 114"/>
                <a:gd name="T2" fmla="*/ 7 w 223"/>
                <a:gd name="T3" fmla="*/ 114 h 114"/>
                <a:gd name="T4" fmla="*/ 14 w 223"/>
                <a:gd name="T5" fmla="*/ 111 h 114"/>
                <a:gd name="T6" fmla="*/ 24 w 223"/>
                <a:gd name="T7" fmla="*/ 106 h 114"/>
                <a:gd name="T8" fmla="*/ 37 w 223"/>
                <a:gd name="T9" fmla="*/ 99 h 114"/>
                <a:gd name="T10" fmla="*/ 50 w 223"/>
                <a:gd name="T11" fmla="*/ 93 h 114"/>
                <a:gd name="T12" fmla="*/ 66 w 223"/>
                <a:gd name="T13" fmla="*/ 85 h 114"/>
                <a:gd name="T14" fmla="*/ 82 w 223"/>
                <a:gd name="T15" fmla="*/ 75 h 114"/>
                <a:gd name="T16" fmla="*/ 100 w 223"/>
                <a:gd name="T17" fmla="*/ 67 h 114"/>
                <a:gd name="T18" fmla="*/ 118 w 223"/>
                <a:gd name="T19" fmla="*/ 58 h 114"/>
                <a:gd name="T20" fmla="*/ 135 w 223"/>
                <a:gd name="T21" fmla="*/ 49 h 114"/>
                <a:gd name="T22" fmla="*/ 152 w 223"/>
                <a:gd name="T23" fmla="*/ 41 h 114"/>
                <a:gd name="T24" fmla="*/ 168 w 223"/>
                <a:gd name="T25" fmla="*/ 33 h 114"/>
                <a:gd name="T26" fmla="*/ 184 w 223"/>
                <a:gd name="T27" fmla="*/ 26 h 114"/>
                <a:gd name="T28" fmla="*/ 197 w 223"/>
                <a:gd name="T29" fmla="*/ 19 h 114"/>
                <a:gd name="T30" fmla="*/ 207 w 223"/>
                <a:gd name="T31" fmla="*/ 15 h 114"/>
                <a:gd name="T32" fmla="*/ 216 w 223"/>
                <a:gd name="T33" fmla="*/ 11 h 114"/>
                <a:gd name="T34" fmla="*/ 223 w 223"/>
                <a:gd name="T35" fmla="*/ 9 h 114"/>
                <a:gd name="T36" fmla="*/ 221 w 223"/>
                <a:gd name="T37" fmla="*/ 0 h 114"/>
                <a:gd name="T38" fmla="*/ 214 w 223"/>
                <a:gd name="T39" fmla="*/ 2 h 114"/>
                <a:gd name="T40" fmla="*/ 205 w 223"/>
                <a:gd name="T41" fmla="*/ 6 h 114"/>
                <a:gd name="T42" fmla="*/ 192 w 223"/>
                <a:gd name="T43" fmla="*/ 10 h 114"/>
                <a:gd name="T44" fmla="*/ 180 w 223"/>
                <a:gd name="T45" fmla="*/ 17 h 114"/>
                <a:gd name="T46" fmla="*/ 164 w 223"/>
                <a:gd name="T47" fmla="*/ 24 h 114"/>
                <a:gd name="T48" fmla="*/ 148 w 223"/>
                <a:gd name="T49" fmla="*/ 32 h 114"/>
                <a:gd name="T50" fmla="*/ 131 w 223"/>
                <a:gd name="T51" fmla="*/ 40 h 114"/>
                <a:gd name="T52" fmla="*/ 113 w 223"/>
                <a:gd name="T53" fmla="*/ 49 h 114"/>
                <a:gd name="T54" fmla="*/ 95 w 223"/>
                <a:gd name="T55" fmla="*/ 58 h 114"/>
                <a:gd name="T56" fmla="*/ 78 w 223"/>
                <a:gd name="T57" fmla="*/ 66 h 114"/>
                <a:gd name="T58" fmla="*/ 62 w 223"/>
                <a:gd name="T59" fmla="*/ 75 h 114"/>
                <a:gd name="T60" fmla="*/ 46 w 223"/>
                <a:gd name="T61" fmla="*/ 83 h 114"/>
                <a:gd name="T62" fmla="*/ 32 w 223"/>
                <a:gd name="T63" fmla="*/ 90 h 114"/>
                <a:gd name="T64" fmla="*/ 19 w 223"/>
                <a:gd name="T65" fmla="*/ 97 h 114"/>
                <a:gd name="T66" fmla="*/ 9 w 223"/>
                <a:gd name="T67" fmla="*/ 102 h 114"/>
                <a:gd name="T68" fmla="*/ 2 w 223"/>
                <a:gd name="T69" fmla="*/ 105 h 114"/>
                <a:gd name="T70" fmla="*/ 0 w 223"/>
                <a:gd name="T71" fmla="*/ 107 h 114"/>
                <a:gd name="T72" fmla="*/ 2 w 223"/>
                <a:gd name="T73" fmla="*/ 105 h 114"/>
                <a:gd name="T74" fmla="*/ 0 w 223"/>
                <a:gd name="T75" fmla="*/ 107 h 114"/>
                <a:gd name="T76" fmla="*/ 0 w 223"/>
                <a:gd name="T77" fmla="*/ 111 h 114"/>
                <a:gd name="T78" fmla="*/ 3 w 223"/>
                <a:gd name="T79" fmla="*/ 114 h 114"/>
                <a:gd name="T80" fmla="*/ 7 w 223"/>
                <a:gd name="T81" fmla="*/ 114 h 114"/>
                <a:gd name="T82" fmla="*/ 9 w 223"/>
                <a:gd name="T83" fmla="*/ 11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3" h="114">
                  <a:moveTo>
                    <a:pt x="9" y="112"/>
                  </a:moveTo>
                  <a:lnTo>
                    <a:pt x="7" y="114"/>
                  </a:lnTo>
                  <a:lnTo>
                    <a:pt x="14" y="111"/>
                  </a:lnTo>
                  <a:lnTo>
                    <a:pt x="24" y="106"/>
                  </a:lnTo>
                  <a:lnTo>
                    <a:pt x="37" y="99"/>
                  </a:lnTo>
                  <a:lnTo>
                    <a:pt x="50" y="93"/>
                  </a:lnTo>
                  <a:lnTo>
                    <a:pt x="66" y="85"/>
                  </a:lnTo>
                  <a:lnTo>
                    <a:pt x="82" y="75"/>
                  </a:lnTo>
                  <a:lnTo>
                    <a:pt x="100" y="67"/>
                  </a:lnTo>
                  <a:lnTo>
                    <a:pt x="118" y="58"/>
                  </a:lnTo>
                  <a:lnTo>
                    <a:pt x="135" y="49"/>
                  </a:lnTo>
                  <a:lnTo>
                    <a:pt x="152" y="41"/>
                  </a:lnTo>
                  <a:lnTo>
                    <a:pt x="168" y="33"/>
                  </a:lnTo>
                  <a:lnTo>
                    <a:pt x="184" y="26"/>
                  </a:lnTo>
                  <a:lnTo>
                    <a:pt x="197" y="19"/>
                  </a:lnTo>
                  <a:lnTo>
                    <a:pt x="207" y="15"/>
                  </a:lnTo>
                  <a:lnTo>
                    <a:pt x="216" y="11"/>
                  </a:lnTo>
                  <a:lnTo>
                    <a:pt x="223" y="9"/>
                  </a:lnTo>
                  <a:lnTo>
                    <a:pt x="221" y="0"/>
                  </a:lnTo>
                  <a:lnTo>
                    <a:pt x="214" y="2"/>
                  </a:lnTo>
                  <a:lnTo>
                    <a:pt x="205" y="6"/>
                  </a:lnTo>
                  <a:lnTo>
                    <a:pt x="192" y="10"/>
                  </a:lnTo>
                  <a:lnTo>
                    <a:pt x="180" y="17"/>
                  </a:lnTo>
                  <a:lnTo>
                    <a:pt x="164" y="24"/>
                  </a:lnTo>
                  <a:lnTo>
                    <a:pt x="148" y="32"/>
                  </a:lnTo>
                  <a:lnTo>
                    <a:pt x="131" y="40"/>
                  </a:lnTo>
                  <a:lnTo>
                    <a:pt x="113" y="49"/>
                  </a:lnTo>
                  <a:lnTo>
                    <a:pt x="95" y="58"/>
                  </a:lnTo>
                  <a:lnTo>
                    <a:pt x="78" y="66"/>
                  </a:lnTo>
                  <a:lnTo>
                    <a:pt x="62" y="75"/>
                  </a:lnTo>
                  <a:lnTo>
                    <a:pt x="46" y="83"/>
                  </a:lnTo>
                  <a:lnTo>
                    <a:pt x="32" y="90"/>
                  </a:lnTo>
                  <a:lnTo>
                    <a:pt x="19" y="97"/>
                  </a:lnTo>
                  <a:lnTo>
                    <a:pt x="9" y="102"/>
                  </a:lnTo>
                  <a:lnTo>
                    <a:pt x="2" y="105"/>
                  </a:lnTo>
                  <a:lnTo>
                    <a:pt x="0" y="107"/>
                  </a:lnTo>
                  <a:lnTo>
                    <a:pt x="2" y="105"/>
                  </a:lnTo>
                  <a:lnTo>
                    <a:pt x="0" y="107"/>
                  </a:lnTo>
                  <a:lnTo>
                    <a:pt x="0" y="111"/>
                  </a:lnTo>
                  <a:lnTo>
                    <a:pt x="3" y="114"/>
                  </a:lnTo>
                  <a:lnTo>
                    <a:pt x="7" y="114"/>
                  </a:lnTo>
                  <a:lnTo>
                    <a:pt x="9" y="1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77" name="Freeform 609"/>
            <p:cNvSpPr>
              <a:spLocks/>
            </p:cNvSpPr>
            <p:nvPr/>
          </p:nvSpPr>
          <p:spPr bwMode="auto">
            <a:xfrm>
              <a:off x="2731" y="3241"/>
              <a:ext cx="61" cy="65"/>
            </a:xfrm>
            <a:custGeom>
              <a:avLst/>
              <a:gdLst>
                <a:gd name="T0" fmla="*/ 7 w 184"/>
                <a:gd name="T1" fmla="*/ 196 h 196"/>
                <a:gd name="T2" fmla="*/ 6 w 184"/>
                <a:gd name="T3" fmla="*/ 196 h 196"/>
                <a:gd name="T4" fmla="*/ 21 w 184"/>
                <a:gd name="T5" fmla="*/ 185 h 196"/>
                <a:gd name="T6" fmla="*/ 41 w 184"/>
                <a:gd name="T7" fmla="*/ 165 h 196"/>
                <a:gd name="T8" fmla="*/ 66 w 184"/>
                <a:gd name="T9" fmla="*/ 141 h 196"/>
                <a:gd name="T10" fmla="*/ 95 w 184"/>
                <a:gd name="T11" fmla="*/ 113 h 196"/>
                <a:gd name="T12" fmla="*/ 124 w 184"/>
                <a:gd name="T13" fmla="*/ 83 h 196"/>
                <a:gd name="T14" fmla="*/ 149 w 184"/>
                <a:gd name="T15" fmla="*/ 53 h 196"/>
                <a:gd name="T16" fmla="*/ 170 w 184"/>
                <a:gd name="T17" fmla="*/ 26 h 196"/>
                <a:gd name="T18" fmla="*/ 184 w 184"/>
                <a:gd name="T19" fmla="*/ 5 h 196"/>
                <a:gd name="T20" fmla="*/ 175 w 184"/>
                <a:gd name="T21" fmla="*/ 0 h 196"/>
                <a:gd name="T22" fmla="*/ 161 w 184"/>
                <a:gd name="T23" fmla="*/ 21 h 196"/>
                <a:gd name="T24" fmla="*/ 142 w 184"/>
                <a:gd name="T25" fmla="*/ 46 h 196"/>
                <a:gd name="T26" fmla="*/ 117 w 184"/>
                <a:gd name="T27" fmla="*/ 76 h 196"/>
                <a:gd name="T28" fmla="*/ 88 w 184"/>
                <a:gd name="T29" fmla="*/ 106 h 196"/>
                <a:gd name="T30" fmla="*/ 59 w 184"/>
                <a:gd name="T31" fmla="*/ 134 h 196"/>
                <a:gd name="T32" fmla="*/ 34 w 184"/>
                <a:gd name="T33" fmla="*/ 159 h 196"/>
                <a:gd name="T34" fmla="*/ 14 w 184"/>
                <a:gd name="T35" fmla="*/ 178 h 196"/>
                <a:gd name="T36" fmla="*/ 1 w 184"/>
                <a:gd name="T37" fmla="*/ 189 h 196"/>
                <a:gd name="T38" fmla="*/ 0 w 184"/>
                <a:gd name="T39" fmla="*/ 189 h 196"/>
                <a:gd name="T40" fmla="*/ 7 w 184"/>
                <a:gd name="T41"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 h="196">
                  <a:moveTo>
                    <a:pt x="7" y="196"/>
                  </a:moveTo>
                  <a:lnTo>
                    <a:pt x="6" y="196"/>
                  </a:lnTo>
                  <a:lnTo>
                    <a:pt x="21" y="185"/>
                  </a:lnTo>
                  <a:lnTo>
                    <a:pt x="41" y="165"/>
                  </a:lnTo>
                  <a:lnTo>
                    <a:pt x="66" y="141"/>
                  </a:lnTo>
                  <a:lnTo>
                    <a:pt x="95" y="113"/>
                  </a:lnTo>
                  <a:lnTo>
                    <a:pt x="124" y="83"/>
                  </a:lnTo>
                  <a:lnTo>
                    <a:pt x="149" y="53"/>
                  </a:lnTo>
                  <a:lnTo>
                    <a:pt x="170" y="26"/>
                  </a:lnTo>
                  <a:lnTo>
                    <a:pt x="184" y="5"/>
                  </a:lnTo>
                  <a:lnTo>
                    <a:pt x="175" y="0"/>
                  </a:lnTo>
                  <a:lnTo>
                    <a:pt x="161" y="21"/>
                  </a:lnTo>
                  <a:lnTo>
                    <a:pt x="142" y="46"/>
                  </a:lnTo>
                  <a:lnTo>
                    <a:pt x="117" y="76"/>
                  </a:lnTo>
                  <a:lnTo>
                    <a:pt x="88" y="106"/>
                  </a:lnTo>
                  <a:lnTo>
                    <a:pt x="59" y="134"/>
                  </a:lnTo>
                  <a:lnTo>
                    <a:pt x="34" y="159"/>
                  </a:lnTo>
                  <a:lnTo>
                    <a:pt x="14" y="178"/>
                  </a:lnTo>
                  <a:lnTo>
                    <a:pt x="1" y="189"/>
                  </a:lnTo>
                  <a:lnTo>
                    <a:pt x="0" y="189"/>
                  </a:lnTo>
                  <a:lnTo>
                    <a:pt x="7" y="19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78" name="Freeform 610"/>
            <p:cNvSpPr>
              <a:spLocks/>
            </p:cNvSpPr>
            <p:nvPr/>
          </p:nvSpPr>
          <p:spPr bwMode="auto">
            <a:xfrm>
              <a:off x="2667" y="3304"/>
              <a:ext cx="66" cy="36"/>
            </a:xfrm>
            <a:custGeom>
              <a:avLst/>
              <a:gdLst>
                <a:gd name="T0" fmla="*/ 8 w 199"/>
                <a:gd name="T1" fmla="*/ 107 h 108"/>
                <a:gd name="T2" fmla="*/ 5 w 199"/>
                <a:gd name="T3" fmla="*/ 108 h 108"/>
                <a:gd name="T4" fmla="*/ 17 w 199"/>
                <a:gd name="T5" fmla="*/ 105 h 108"/>
                <a:gd name="T6" fmla="*/ 31 w 199"/>
                <a:gd name="T7" fmla="*/ 99 h 108"/>
                <a:gd name="T8" fmla="*/ 42 w 199"/>
                <a:gd name="T9" fmla="*/ 93 h 108"/>
                <a:gd name="T10" fmla="*/ 58 w 199"/>
                <a:gd name="T11" fmla="*/ 87 h 108"/>
                <a:gd name="T12" fmla="*/ 72 w 199"/>
                <a:gd name="T13" fmla="*/ 81 h 108"/>
                <a:gd name="T14" fmla="*/ 87 w 199"/>
                <a:gd name="T15" fmla="*/ 74 h 108"/>
                <a:gd name="T16" fmla="*/ 101 w 199"/>
                <a:gd name="T17" fmla="*/ 66 h 108"/>
                <a:gd name="T18" fmla="*/ 115 w 199"/>
                <a:gd name="T19" fmla="*/ 58 h 108"/>
                <a:gd name="T20" fmla="*/ 129 w 199"/>
                <a:gd name="T21" fmla="*/ 51 h 108"/>
                <a:gd name="T22" fmla="*/ 143 w 199"/>
                <a:gd name="T23" fmla="*/ 43 h 108"/>
                <a:gd name="T24" fmla="*/ 155 w 199"/>
                <a:gd name="T25" fmla="*/ 36 h 108"/>
                <a:gd name="T26" fmla="*/ 167 w 199"/>
                <a:gd name="T27" fmla="*/ 29 h 108"/>
                <a:gd name="T28" fmla="*/ 177 w 199"/>
                <a:gd name="T29" fmla="*/ 23 h 108"/>
                <a:gd name="T30" fmla="*/ 185 w 199"/>
                <a:gd name="T31" fmla="*/ 18 h 108"/>
                <a:gd name="T32" fmla="*/ 193 w 199"/>
                <a:gd name="T33" fmla="*/ 12 h 108"/>
                <a:gd name="T34" fmla="*/ 199 w 199"/>
                <a:gd name="T35" fmla="*/ 7 h 108"/>
                <a:gd name="T36" fmla="*/ 192 w 199"/>
                <a:gd name="T37" fmla="*/ 0 h 108"/>
                <a:gd name="T38" fmla="*/ 188 w 199"/>
                <a:gd name="T39" fmla="*/ 3 h 108"/>
                <a:gd name="T40" fmla="*/ 180 w 199"/>
                <a:gd name="T41" fmla="*/ 8 h 108"/>
                <a:gd name="T42" fmla="*/ 172 w 199"/>
                <a:gd name="T43" fmla="*/ 14 h 108"/>
                <a:gd name="T44" fmla="*/ 162 w 199"/>
                <a:gd name="T45" fmla="*/ 20 h 108"/>
                <a:gd name="T46" fmla="*/ 151 w 199"/>
                <a:gd name="T47" fmla="*/ 27 h 108"/>
                <a:gd name="T48" fmla="*/ 138 w 199"/>
                <a:gd name="T49" fmla="*/ 34 h 108"/>
                <a:gd name="T50" fmla="*/ 124 w 199"/>
                <a:gd name="T51" fmla="*/ 42 h 108"/>
                <a:gd name="T52" fmla="*/ 111 w 199"/>
                <a:gd name="T53" fmla="*/ 49 h 108"/>
                <a:gd name="T54" fmla="*/ 97 w 199"/>
                <a:gd name="T55" fmla="*/ 57 h 108"/>
                <a:gd name="T56" fmla="*/ 82 w 199"/>
                <a:gd name="T57" fmla="*/ 65 h 108"/>
                <a:gd name="T58" fmla="*/ 67 w 199"/>
                <a:gd name="T59" fmla="*/ 71 h 108"/>
                <a:gd name="T60" fmla="*/ 53 w 199"/>
                <a:gd name="T61" fmla="*/ 78 h 108"/>
                <a:gd name="T62" fmla="*/ 40 w 199"/>
                <a:gd name="T63" fmla="*/ 84 h 108"/>
                <a:gd name="T64" fmla="*/ 26 w 199"/>
                <a:gd name="T65" fmla="*/ 90 h 108"/>
                <a:gd name="T66" fmla="*/ 14 w 199"/>
                <a:gd name="T67" fmla="*/ 95 h 108"/>
                <a:gd name="T68" fmla="*/ 3 w 199"/>
                <a:gd name="T69" fmla="*/ 99 h 108"/>
                <a:gd name="T70" fmla="*/ 1 w 199"/>
                <a:gd name="T71" fmla="*/ 100 h 108"/>
                <a:gd name="T72" fmla="*/ 3 w 199"/>
                <a:gd name="T73" fmla="*/ 99 h 108"/>
                <a:gd name="T74" fmla="*/ 1 w 199"/>
                <a:gd name="T75" fmla="*/ 101 h 108"/>
                <a:gd name="T76" fmla="*/ 0 w 199"/>
                <a:gd name="T77" fmla="*/ 105 h 108"/>
                <a:gd name="T78" fmla="*/ 2 w 199"/>
                <a:gd name="T79" fmla="*/ 107 h 108"/>
                <a:gd name="T80" fmla="*/ 5 w 199"/>
                <a:gd name="T81" fmla="*/ 108 h 108"/>
                <a:gd name="T82" fmla="*/ 8 w 199"/>
                <a:gd name="T83" fmla="*/ 10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9" h="108">
                  <a:moveTo>
                    <a:pt x="8" y="107"/>
                  </a:moveTo>
                  <a:lnTo>
                    <a:pt x="5" y="108"/>
                  </a:lnTo>
                  <a:lnTo>
                    <a:pt x="17" y="105"/>
                  </a:lnTo>
                  <a:lnTo>
                    <a:pt x="31" y="99"/>
                  </a:lnTo>
                  <a:lnTo>
                    <a:pt x="42" y="93"/>
                  </a:lnTo>
                  <a:lnTo>
                    <a:pt x="58" y="87"/>
                  </a:lnTo>
                  <a:lnTo>
                    <a:pt x="72" y="81"/>
                  </a:lnTo>
                  <a:lnTo>
                    <a:pt x="87" y="74"/>
                  </a:lnTo>
                  <a:lnTo>
                    <a:pt x="101" y="66"/>
                  </a:lnTo>
                  <a:lnTo>
                    <a:pt x="115" y="58"/>
                  </a:lnTo>
                  <a:lnTo>
                    <a:pt x="129" y="51"/>
                  </a:lnTo>
                  <a:lnTo>
                    <a:pt x="143" y="43"/>
                  </a:lnTo>
                  <a:lnTo>
                    <a:pt x="155" y="36"/>
                  </a:lnTo>
                  <a:lnTo>
                    <a:pt x="167" y="29"/>
                  </a:lnTo>
                  <a:lnTo>
                    <a:pt x="177" y="23"/>
                  </a:lnTo>
                  <a:lnTo>
                    <a:pt x="185" y="18"/>
                  </a:lnTo>
                  <a:lnTo>
                    <a:pt x="193" y="12"/>
                  </a:lnTo>
                  <a:lnTo>
                    <a:pt x="199" y="7"/>
                  </a:lnTo>
                  <a:lnTo>
                    <a:pt x="192" y="0"/>
                  </a:lnTo>
                  <a:lnTo>
                    <a:pt x="188" y="3"/>
                  </a:lnTo>
                  <a:lnTo>
                    <a:pt x="180" y="8"/>
                  </a:lnTo>
                  <a:lnTo>
                    <a:pt x="172" y="14"/>
                  </a:lnTo>
                  <a:lnTo>
                    <a:pt x="162" y="20"/>
                  </a:lnTo>
                  <a:lnTo>
                    <a:pt x="151" y="27"/>
                  </a:lnTo>
                  <a:lnTo>
                    <a:pt x="138" y="34"/>
                  </a:lnTo>
                  <a:lnTo>
                    <a:pt x="124" y="42"/>
                  </a:lnTo>
                  <a:lnTo>
                    <a:pt x="111" y="49"/>
                  </a:lnTo>
                  <a:lnTo>
                    <a:pt x="97" y="57"/>
                  </a:lnTo>
                  <a:lnTo>
                    <a:pt x="82" y="65"/>
                  </a:lnTo>
                  <a:lnTo>
                    <a:pt x="67" y="71"/>
                  </a:lnTo>
                  <a:lnTo>
                    <a:pt x="53" y="78"/>
                  </a:lnTo>
                  <a:lnTo>
                    <a:pt x="40" y="84"/>
                  </a:lnTo>
                  <a:lnTo>
                    <a:pt x="26" y="90"/>
                  </a:lnTo>
                  <a:lnTo>
                    <a:pt x="14" y="95"/>
                  </a:lnTo>
                  <a:lnTo>
                    <a:pt x="3" y="99"/>
                  </a:lnTo>
                  <a:lnTo>
                    <a:pt x="1" y="100"/>
                  </a:lnTo>
                  <a:lnTo>
                    <a:pt x="3" y="99"/>
                  </a:lnTo>
                  <a:lnTo>
                    <a:pt x="1" y="101"/>
                  </a:lnTo>
                  <a:lnTo>
                    <a:pt x="0" y="105"/>
                  </a:lnTo>
                  <a:lnTo>
                    <a:pt x="2" y="107"/>
                  </a:lnTo>
                  <a:lnTo>
                    <a:pt x="5" y="108"/>
                  </a:lnTo>
                  <a:lnTo>
                    <a:pt x="8" y="10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79" name="Freeform 611"/>
            <p:cNvSpPr>
              <a:spLocks/>
            </p:cNvSpPr>
            <p:nvPr/>
          </p:nvSpPr>
          <p:spPr bwMode="auto">
            <a:xfrm>
              <a:off x="2564" y="3337"/>
              <a:ext cx="105" cy="68"/>
            </a:xfrm>
            <a:custGeom>
              <a:avLst/>
              <a:gdLst>
                <a:gd name="T0" fmla="*/ 2 w 316"/>
                <a:gd name="T1" fmla="*/ 203 h 203"/>
                <a:gd name="T2" fmla="*/ 2 w 316"/>
                <a:gd name="T3" fmla="*/ 203 h 203"/>
                <a:gd name="T4" fmla="*/ 17 w 316"/>
                <a:gd name="T5" fmla="*/ 197 h 203"/>
                <a:gd name="T6" fmla="*/ 34 w 316"/>
                <a:gd name="T7" fmla="*/ 189 h 203"/>
                <a:gd name="T8" fmla="*/ 54 w 316"/>
                <a:gd name="T9" fmla="*/ 179 h 203"/>
                <a:gd name="T10" fmla="*/ 75 w 316"/>
                <a:gd name="T11" fmla="*/ 166 h 203"/>
                <a:gd name="T12" fmla="*/ 98 w 316"/>
                <a:gd name="T13" fmla="*/ 152 h 203"/>
                <a:gd name="T14" fmla="*/ 123 w 316"/>
                <a:gd name="T15" fmla="*/ 137 h 203"/>
                <a:gd name="T16" fmla="*/ 149 w 316"/>
                <a:gd name="T17" fmla="*/ 123 h 203"/>
                <a:gd name="T18" fmla="*/ 174 w 316"/>
                <a:gd name="T19" fmla="*/ 107 h 203"/>
                <a:gd name="T20" fmla="*/ 198 w 316"/>
                <a:gd name="T21" fmla="*/ 90 h 203"/>
                <a:gd name="T22" fmla="*/ 222 w 316"/>
                <a:gd name="T23" fmla="*/ 74 h 203"/>
                <a:gd name="T24" fmla="*/ 244 w 316"/>
                <a:gd name="T25" fmla="*/ 60 h 203"/>
                <a:gd name="T26" fmla="*/ 264 w 316"/>
                <a:gd name="T27" fmla="*/ 46 h 203"/>
                <a:gd name="T28" fmla="*/ 282 w 316"/>
                <a:gd name="T29" fmla="*/ 33 h 203"/>
                <a:gd name="T30" fmla="*/ 297 w 316"/>
                <a:gd name="T31" fmla="*/ 22 h 203"/>
                <a:gd name="T32" fmla="*/ 309 w 316"/>
                <a:gd name="T33" fmla="*/ 13 h 203"/>
                <a:gd name="T34" fmla="*/ 316 w 316"/>
                <a:gd name="T35" fmla="*/ 7 h 203"/>
                <a:gd name="T36" fmla="*/ 309 w 316"/>
                <a:gd name="T37" fmla="*/ 0 h 203"/>
                <a:gd name="T38" fmla="*/ 302 w 316"/>
                <a:gd name="T39" fmla="*/ 6 h 203"/>
                <a:gd name="T40" fmla="*/ 290 w 316"/>
                <a:gd name="T41" fmla="*/ 15 h 203"/>
                <a:gd name="T42" fmla="*/ 278 w 316"/>
                <a:gd name="T43" fmla="*/ 24 h 203"/>
                <a:gd name="T44" fmla="*/ 260 w 316"/>
                <a:gd name="T45" fmla="*/ 37 h 203"/>
                <a:gd name="T46" fmla="*/ 239 w 316"/>
                <a:gd name="T47" fmla="*/ 50 h 203"/>
                <a:gd name="T48" fmla="*/ 217 w 316"/>
                <a:gd name="T49" fmla="*/ 65 h 203"/>
                <a:gd name="T50" fmla="*/ 193 w 316"/>
                <a:gd name="T51" fmla="*/ 81 h 203"/>
                <a:gd name="T52" fmla="*/ 169 w 316"/>
                <a:gd name="T53" fmla="*/ 97 h 203"/>
                <a:gd name="T54" fmla="*/ 144 w 316"/>
                <a:gd name="T55" fmla="*/ 113 h 203"/>
                <a:gd name="T56" fmla="*/ 119 w 316"/>
                <a:gd name="T57" fmla="*/ 128 h 203"/>
                <a:gd name="T58" fmla="*/ 94 w 316"/>
                <a:gd name="T59" fmla="*/ 143 h 203"/>
                <a:gd name="T60" fmla="*/ 71 w 316"/>
                <a:gd name="T61" fmla="*/ 157 h 203"/>
                <a:gd name="T62" fmla="*/ 49 w 316"/>
                <a:gd name="T63" fmla="*/ 169 h 203"/>
                <a:gd name="T64" fmla="*/ 29 w 316"/>
                <a:gd name="T65" fmla="*/ 180 h 203"/>
                <a:gd name="T66" fmla="*/ 12 w 316"/>
                <a:gd name="T67" fmla="*/ 188 h 203"/>
                <a:gd name="T68" fmla="*/ 0 w 316"/>
                <a:gd name="T69" fmla="*/ 194 h 203"/>
                <a:gd name="T70" fmla="*/ 0 w 316"/>
                <a:gd name="T71" fmla="*/ 194 h 203"/>
                <a:gd name="T72" fmla="*/ 2 w 316"/>
                <a:gd name="T73"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6" h="203">
                  <a:moveTo>
                    <a:pt x="2" y="203"/>
                  </a:moveTo>
                  <a:lnTo>
                    <a:pt x="2" y="203"/>
                  </a:lnTo>
                  <a:lnTo>
                    <a:pt x="17" y="197"/>
                  </a:lnTo>
                  <a:lnTo>
                    <a:pt x="34" y="189"/>
                  </a:lnTo>
                  <a:lnTo>
                    <a:pt x="54" y="179"/>
                  </a:lnTo>
                  <a:lnTo>
                    <a:pt x="75" y="166"/>
                  </a:lnTo>
                  <a:lnTo>
                    <a:pt x="98" y="152"/>
                  </a:lnTo>
                  <a:lnTo>
                    <a:pt x="123" y="137"/>
                  </a:lnTo>
                  <a:lnTo>
                    <a:pt x="149" y="123"/>
                  </a:lnTo>
                  <a:lnTo>
                    <a:pt x="174" y="107"/>
                  </a:lnTo>
                  <a:lnTo>
                    <a:pt x="198" y="90"/>
                  </a:lnTo>
                  <a:lnTo>
                    <a:pt x="222" y="74"/>
                  </a:lnTo>
                  <a:lnTo>
                    <a:pt x="244" y="60"/>
                  </a:lnTo>
                  <a:lnTo>
                    <a:pt x="264" y="46"/>
                  </a:lnTo>
                  <a:lnTo>
                    <a:pt x="282" y="33"/>
                  </a:lnTo>
                  <a:lnTo>
                    <a:pt x="297" y="22"/>
                  </a:lnTo>
                  <a:lnTo>
                    <a:pt x="309" y="13"/>
                  </a:lnTo>
                  <a:lnTo>
                    <a:pt x="316" y="7"/>
                  </a:lnTo>
                  <a:lnTo>
                    <a:pt x="309" y="0"/>
                  </a:lnTo>
                  <a:lnTo>
                    <a:pt x="302" y="6"/>
                  </a:lnTo>
                  <a:lnTo>
                    <a:pt x="290" y="15"/>
                  </a:lnTo>
                  <a:lnTo>
                    <a:pt x="278" y="24"/>
                  </a:lnTo>
                  <a:lnTo>
                    <a:pt x="260" y="37"/>
                  </a:lnTo>
                  <a:lnTo>
                    <a:pt x="239" y="50"/>
                  </a:lnTo>
                  <a:lnTo>
                    <a:pt x="217" y="65"/>
                  </a:lnTo>
                  <a:lnTo>
                    <a:pt x="193" y="81"/>
                  </a:lnTo>
                  <a:lnTo>
                    <a:pt x="169" y="97"/>
                  </a:lnTo>
                  <a:lnTo>
                    <a:pt x="144" y="113"/>
                  </a:lnTo>
                  <a:lnTo>
                    <a:pt x="119" y="128"/>
                  </a:lnTo>
                  <a:lnTo>
                    <a:pt x="94" y="143"/>
                  </a:lnTo>
                  <a:lnTo>
                    <a:pt x="71" y="157"/>
                  </a:lnTo>
                  <a:lnTo>
                    <a:pt x="49" y="169"/>
                  </a:lnTo>
                  <a:lnTo>
                    <a:pt x="29" y="180"/>
                  </a:lnTo>
                  <a:lnTo>
                    <a:pt x="12" y="188"/>
                  </a:lnTo>
                  <a:lnTo>
                    <a:pt x="0" y="194"/>
                  </a:lnTo>
                  <a:lnTo>
                    <a:pt x="0" y="194"/>
                  </a:lnTo>
                  <a:lnTo>
                    <a:pt x="2" y="20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80" name="Freeform 612"/>
            <p:cNvSpPr>
              <a:spLocks/>
            </p:cNvSpPr>
            <p:nvPr/>
          </p:nvSpPr>
          <p:spPr bwMode="auto">
            <a:xfrm>
              <a:off x="2516" y="3402"/>
              <a:ext cx="49" cy="26"/>
            </a:xfrm>
            <a:custGeom>
              <a:avLst/>
              <a:gdLst>
                <a:gd name="T0" fmla="*/ 2 w 146"/>
                <a:gd name="T1" fmla="*/ 80 h 80"/>
                <a:gd name="T2" fmla="*/ 2 w 146"/>
                <a:gd name="T3" fmla="*/ 80 h 80"/>
                <a:gd name="T4" fmla="*/ 12 w 146"/>
                <a:gd name="T5" fmla="*/ 75 h 80"/>
                <a:gd name="T6" fmla="*/ 28 w 146"/>
                <a:gd name="T7" fmla="*/ 67 h 80"/>
                <a:gd name="T8" fmla="*/ 48 w 146"/>
                <a:gd name="T9" fmla="*/ 57 h 80"/>
                <a:gd name="T10" fmla="*/ 70 w 146"/>
                <a:gd name="T11" fmla="*/ 45 h 80"/>
                <a:gd name="T12" fmla="*/ 92 w 146"/>
                <a:gd name="T13" fmla="*/ 34 h 80"/>
                <a:gd name="T14" fmla="*/ 114 w 146"/>
                <a:gd name="T15" fmla="*/ 22 h 80"/>
                <a:gd name="T16" fmla="*/ 132 w 146"/>
                <a:gd name="T17" fmla="*/ 14 h 80"/>
                <a:gd name="T18" fmla="*/ 146 w 146"/>
                <a:gd name="T19" fmla="*/ 9 h 80"/>
                <a:gd name="T20" fmla="*/ 144 w 146"/>
                <a:gd name="T21" fmla="*/ 0 h 80"/>
                <a:gd name="T22" fmla="*/ 130 w 146"/>
                <a:gd name="T23" fmla="*/ 5 h 80"/>
                <a:gd name="T24" fmla="*/ 109 w 146"/>
                <a:gd name="T25" fmla="*/ 13 h 80"/>
                <a:gd name="T26" fmla="*/ 88 w 146"/>
                <a:gd name="T27" fmla="*/ 25 h 80"/>
                <a:gd name="T28" fmla="*/ 66 w 146"/>
                <a:gd name="T29" fmla="*/ 36 h 80"/>
                <a:gd name="T30" fmla="*/ 43 w 146"/>
                <a:gd name="T31" fmla="*/ 48 h 80"/>
                <a:gd name="T32" fmla="*/ 24 w 146"/>
                <a:gd name="T33" fmla="*/ 58 h 80"/>
                <a:gd name="T34" fmla="*/ 8 w 146"/>
                <a:gd name="T35" fmla="*/ 66 h 80"/>
                <a:gd name="T36" fmla="*/ 0 w 146"/>
                <a:gd name="T37" fmla="*/ 71 h 80"/>
                <a:gd name="T38" fmla="*/ 0 w 146"/>
                <a:gd name="T39" fmla="*/ 71 h 80"/>
                <a:gd name="T40" fmla="*/ 2 w 146"/>
                <a:gd name="T41"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6" h="80">
                  <a:moveTo>
                    <a:pt x="2" y="80"/>
                  </a:moveTo>
                  <a:lnTo>
                    <a:pt x="2" y="80"/>
                  </a:lnTo>
                  <a:lnTo>
                    <a:pt x="12" y="75"/>
                  </a:lnTo>
                  <a:lnTo>
                    <a:pt x="28" y="67"/>
                  </a:lnTo>
                  <a:lnTo>
                    <a:pt x="48" y="57"/>
                  </a:lnTo>
                  <a:lnTo>
                    <a:pt x="70" y="45"/>
                  </a:lnTo>
                  <a:lnTo>
                    <a:pt x="92" y="34"/>
                  </a:lnTo>
                  <a:lnTo>
                    <a:pt x="114" y="22"/>
                  </a:lnTo>
                  <a:lnTo>
                    <a:pt x="132" y="14"/>
                  </a:lnTo>
                  <a:lnTo>
                    <a:pt x="146" y="9"/>
                  </a:lnTo>
                  <a:lnTo>
                    <a:pt x="144" y="0"/>
                  </a:lnTo>
                  <a:lnTo>
                    <a:pt x="130" y="5"/>
                  </a:lnTo>
                  <a:lnTo>
                    <a:pt x="109" y="13"/>
                  </a:lnTo>
                  <a:lnTo>
                    <a:pt x="88" y="25"/>
                  </a:lnTo>
                  <a:lnTo>
                    <a:pt x="66" y="36"/>
                  </a:lnTo>
                  <a:lnTo>
                    <a:pt x="43" y="48"/>
                  </a:lnTo>
                  <a:lnTo>
                    <a:pt x="24" y="58"/>
                  </a:lnTo>
                  <a:lnTo>
                    <a:pt x="8" y="66"/>
                  </a:lnTo>
                  <a:lnTo>
                    <a:pt x="0" y="71"/>
                  </a:lnTo>
                  <a:lnTo>
                    <a:pt x="0" y="71"/>
                  </a:lnTo>
                  <a:lnTo>
                    <a:pt x="2" y="8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81" name="Freeform 613"/>
            <p:cNvSpPr>
              <a:spLocks/>
            </p:cNvSpPr>
            <p:nvPr/>
          </p:nvSpPr>
          <p:spPr bwMode="auto">
            <a:xfrm>
              <a:off x="2456" y="3425"/>
              <a:ext cx="61" cy="7"/>
            </a:xfrm>
            <a:custGeom>
              <a:avLst/>
              <a:gdLst>
                <a:gd name="T0" fmla="*/ 8 w 183"/>
                <a:gd name="T1" fmla="*/ 15 h 23"/>
                <a:gd name="T2" fmla="*/ 7 w 183"/>
                <a:gd name="T3" fmla="*/ 23 h 23"/>
                <a:gd name="T4" fmla="*/ 24 w 183"/>
                <a:gd name="T5" fmla="*/ 16 h 23"/>
                <a:gd name="T6" fmla="*/ 47 w 183"/>
                <a:gd name="T7" fmla="*/ 13 h 23"/>
                <a:gd name="T8" fmla="*/ 74 w 183"/>
                <a:gd name="T9" fmla="*/ 11 h 23"/>
                <a:gd name="T10" fmla="*/ 103 w 183"/>
                <a:gd name="T11" fmla="*/ 12 h 23"/>
                <a:gd name="T12" fmla="*/ 129 w 183"/>
                <a:gd name="T13" fmla="*/ 13 h 23"/>
                <a:gd name="T14" fmla="*/ 153 w 183"/>
                <a:gd name="T15" fmla="*/ 13 h 23"/>
                <a:gd name="T16" fmla="*/ 171 w 183"/>
                <a:gd name="T17" fmla="*/ 13 h 23"/>
                <a:gd name="T18" fmla="*/ 183 w 183"/>
                <a:gd name="T19" fmla="*/ 11 h 23"/>
                <a:gd name="T20" fmla="*/ 181 w 183"/>
                <a:gd name="T21" fmla="*/ 2 h 23"/>
                <a:gd name="T22" fmla="*/ 171 w 183"/>
                <a:gd name="T23" fmla="*/ 2 h 23"/>
                <a:gd name="T24" fmla="*/ 153 w 183"/>
                <a:gd name="T25" fmla="*/ 2 h 23"/>
                <a:gd name="T26" fmla="*/ 129 w 183"/>
                <a:gd name="T27" fmla="*/ 2 h 23"/>
                <a:gd name="T28" fmla="*/ 103 w 183"/>
                <a:gd name="T29" fmla="*/ 0 h 23"/>
                <a:gd name="T30" fmla="*/ 74 w 183"/>
                <a:gd name="T31" fmla="*/ 2 h 23"/>
                <a:gd name="T32" fmla="*/ 47 w 183"/>
                <a:gd name="T33" fmla="*/ 4 h 23"/>
                <a:gd name="T34" fmla="*/ 21 w 183"/>
                <a:gd name="T35" fmla="*/ 7 h 23"/>
                <a:gd name="T36" fmla="*/ 2 w 183"/>
                <a:gd name="T37" fmla="*/ 14 h 23"/>
                <a:gd name="T38" fmla="*/ 1 w 183"/>
                <a:gd name="T39" fmla="*/ 22 h 23"/>
                <a:gd name="T40" fmla="*/ 2 w 183"/>
                <a:gd name="T41" fmla="*/ 14 h 23"/>
                <a:gd name="T42" fmla="*/ 0 w 183"/>
                <a:gd name="T43" fmla="*/ 16 h 23"/>
                <a:gd name="T44" fmla="*/ 0 w 183"/>
                <a:gd name="T45" fmla="*/ 20 h 23"/>
                <a:gd name="T46" fmla="*/ 3 w 183"/>
                <a:gd name="T47" fmla="*/ 23 h 23"/>
                <a:gd name="T48" fmla="*/ 7 w 183"/>
                <a:gd name="T49" fmla="*/ 23 h 23"/>
                <a:gd name="T50" fmla="*/ 8 w 183"/>
                <a:gd name="T51" fmla="*/ 1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3" h="23">
                  <a:moveTo>
                    <a:pt x="8" y="15"/>
                  </a:moveTo>
                  <a:lnTo>
                    <a:pt x="7" y="23"/>
                  </a:lnTo>
                  <a:lnTo>
                    <a:pt x="24" y="16"/>
                  </a:lnTo>
                  <a:lnTo>
                    <a:pt x="47" y="13"/>
                  </a:lnTo>
                  <a:lnTo>
                    <a:pt x="74" y="11"/>
                  </a:lnTo>
                  <a:lnTo>
                    <a:pt x="103" y="12"/>
                  </a:lnTo>
                  <a:lnTo>
                    <a:pt x="129" y="13"/>
                  </a:lnTo>
                  <a:lnTo>
                    <a:pt x="153" y="13"/>
                  </a:lnTo>
                  <a:lnTo>
                    <a:pt x="171" y="13"/>
                  </a:lnTo>
                  <a:lnTo>
                    <a:pt x="183" y="11"/>
                  </a:lnTo>
                  <a:lnTo>
                    <a:pt x="181" y="2"/>
                  </a:lnTo>
                  <a:lnTo>
                    <a:pt x="171" y="2"/>
                  </a:lnTo>
                  <a:lnTo>
                    <a:pt x="153" y="2"/>
                  </a:lnTo>
                  <a:lnTo>
                    <a:pt x="129" y="2"/>
                  </a:lnTo>
                  <a:lnTo>
                    <a:pt x="103" y="0"/>
                  </a:lnTo>
                  <a:lnTo>
                    <a:pt x="74" y="2"/>
                  </a:lnTo>
                  <a:lnTo>
                    <a:pt x="47" y="4"/>
                  </a:lnTo>
                  <a:lnTo>
                    <a:pt x="21" y="7"/>
                  </a:lnTo>
                  <a:lnTo>
                    <a:pt x="2" y="14"/>
                  </a:lnTo>
                  <a:lnTo>
                    <a:pt x="1" y="22"/>
                  </a:lnTo>
                  <a:lnTo>
                    <a:pt x="2" y="14"/>
                  </a:lnTo>
                  <a:lnTo>
                    <a:pt x="0" y="16"/>
                  </a:lnTo>
                  <a:lnTo>
                    <a:pt x="0" y="20"/>
                  </a:lnTo>
                  <a:lnTo>
                    <a:pt x="3" y="23"/>
                  </a:lnTo>
                  <a:lnTo>
                    <a:pt x="7" y="23"/>
                  </a:lnTo>
                  <a:lnTo>
                    <a:pt x="8"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82" name="Freeform 614"/>
            <p:cNvSpPr>
              <a:spLocks/>
            </p:cNvSpPr>
            <p:nvPr/>
          </p:nvSpPr>
          <p:spPr bwMode="auto">
            <a:xfrm>
              <a:off x="2456" y="3430"/>
              <a:ext cx="24" cy="25"/>
            </a:xfrm>
            <a:custGeom>
              <a:avLst/>
              <a:gdLst>
                <a:gd name="T0" fmla="*/ 73 w 73"/>
                <a:gd name="T1" fmla="*/ 66 h 75"/>
                <a:gd name="T2" fmla="*/ 73 w 73"/>
                <a:gd name="T3" fmla="*/ 66 h 75"/>
                <a:gd name="T4" fmla="*/ 66 w 73"/>
                <a:gd name="T5" fmla="*/ 62 h 75"/>
                <a:gd name="T6" fmla="*/ 58 w 73"/>
                <a:gd name="T7" fmla="*/ 56 h 75"/>
                <a:gd name="T8" fmla="*/ 50 w 73"/>
                <a:gd name="T9" fmla="*/ 48 h 75"/>
                <a:gd name="T10" fmla="*/ 41 w 73"/>
                <a:gd name="T11" fmla="*/ 39 h 75"/>
                <a:gd name="T12" fmla="*/ 33 w 73"/>
                <a:gd name="T13" fmla="*/ 29 h 75"/>
                <a:gd name="T14" fmla="*/ 24 w 73"/>
                <a:gd name="T15" fmla="*/ 19 h 75"/>
                <a:gd name="T16" fmla="*/ 16 w 73"/>
                <a:gd name="T17" fmla="*/ 9 h 75"/>
                <a:gd name="T18" fmla="*/ 7 w 73"/>
                <a:gd name="T19" fmla="*/ 0 h 75"/>
                <a:gd name="T20" fmla="*/ 0 w 73"/>
                <a:gd name="T21" fmla="*/ 7 h 75"/>
                <a:gd name="T22" fmla="*/ 9 w 73"/>
                <a:gd name="T23" fmla="*/ 16 h 75"/>
                <a:gd name="T24" fmla="*/ 17 w 73"/>
                <a:gd name="T25" fmla="*/ 25 h 75"/>
                <a:gd name="T26" fmla="*/ 26 w 73"/>
                <a:gd name="T27" fmla="*/ 36 h 75"/>
                <a:gd name="T28" fmla="*/ 34 w 73"/>
                <a:gd name="T29" fmla="*/ 46 h 75"/>
                <a:gd name="T30" fmla="*/ 43 w 73"/>
                <a:gd name="T31" fmla="*/ 55 h 75"/>
                <a:gd name="T32" fmla="*/ 51 w 73"/>
                <a:gd name="T33" fmla="*/ 63 h 75"/>
                <a:gd name="T34" fmla="*/ 62 w 73"/>
                <a:gd name="T35" fmla="*/ 71 h 75"/>
                <a:gd name="T36" fmla="*/ 71 w 73"/>
                <a:gd name="T37" fmla="*/ 75 h 75"/>
                <a:gd name="T38" fmla="*/ 71 w 73"/>
                <a:gd name="T39" fmla="*/ 75 h 75"/>
                <a:gd name="T40" fmla="*/ 73 w 73"/>
                <a:gd name="T41" fmla="*/ 6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3" h="75">
                  <a:moveTo>
                    <a:pt x="73" y="66"/>
                  </a:moveTo>
                  <a:lnTo>
                    <a:pt x="73" y="66"/>
                  </a:lnTo>
                  <a:lnTo>
                    <a:pt x="66" y="62"/>
                  </a:lnTo>
                  <a:lnTo>
                    <a:pt x="58" y="56"/>
                  </a:lnTo>
                  <a:lnTo>
                    <a:pt x="50" y="48"/>
                  </a:lnTo>
                  <a:lnTo>
                    <a:pt x="41" y="39"/>
                  </a:lnTo>
                  <a:lnTo>
                    <a:pt x="33" y="29"/>
                  </a:lnTo>
                  <a:lnTo>
                    <a:pt x="24" y="19"/>
                  </a:lnTo>
                  <a:lnTo>
                    <a:pt x="16" y="9"/>
                  </a:lnTo>
                  <a:lnTo>
                    <a:pt x="7" y="0"/>
                  </a:lnTo>
                  <a:lnTo>
                    <a:pt x="0" y="7"/>
                  </a:lnTo>
                  <a:lnTo>
                    <a:pt x="9" y="16"/>
                  </a:lnTo>
                  <a:lnTo>
                    <a:pt x="17" y="25"/>
                  </a:lnTo>
                  <a:lnTo>
                    <a:pt x="26" y="36"/>
                  </a:lnTo>
                  <a:lnTo>
                    <a:pt x="34" y="46"/>
                  </a:lnTo>
                  <a:lnTo>
                    <a:pt x="43" y="55"/>
                  </a:lnTo>
                  <a:lnTo>
                    <a:pt x="51" y="63"/>
                  </a:lnTo>
                  <a:lnTo>
                    <a:pt x="62" y="71"/>
                  </a:lnTo>
                  <a:lnTo>
                    <a:pt x="71" y="75"/>
                  </a:lnTo>
                  <a:lnTo>
                    <a:pt x="71" y="75"/>
                  </a:lnTo>
                  <a:lnTo>
                    <a:pt x="73" y="6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83" name="Freeform 615"/>
            <p:cNvSpPr>
              <a:spLocks/>
            </p:cNvSpPr>
            <p:nvPr/>
          </p:nvSpPr>
          <p:spPr bwMode="auto">
            <a:xfrm>
              <a:off x="2480" y="3452"/>
              <a:ext cx="53" cy="45"/>
            </a:xfrm>
            <a:custGeom>
              <a:avLst/>
              <a:gdLst>
                <a:gd name="T0" fmla="*/ 161 w 161"/>
                <a:gd name="T1" fmla="*/ 124 h 136"/>
                <a:gd name="T2" fmla="*/ 161 w 161"/>
                <a:gd name="T3" fmla="*/ 124 h 136"/>
                <a:gd name="T4" fmla="*/ 152 w 161"/>
                <a:gd name="T5" fmla="*/ 121 h 136"/>
                <a:gd name="T6" fmla="*/ 135 w 161"/>
                <a:gd name="T7" fmla="*/ 108 h 136"/>
                <a:gd name="T8" fmla="*/ 111 w 161"/>
                <a:gd name="T9" fmla="*/ 89 h 136"/>
                <a:gd name="T10" fmla="*/ 86 w 161"/>
                <a:gd name="T11" fmla="*/ 66 h 136"/>
                <a:gd name="T12" fmla="*/ 59 w 161"/>
                <a:gd name="T13" fmla="*/ 43 h 136"/>
                <a:gd name="T14" fmla="*/ 36 w 161"/>
                <a:gd name="T15" fmla="*/ 24 h 136"/>
                <a:gd name="T16" fmla="*/ 16 w 161"/>
                <a:gd name="T17" fmla="*/ 6 h 136"/>
                <a:gd name="T18" fmla="*/ 2 w 161"/>
                <a:gd name="T19" fmla="*/ 0 h 136"/>
                <a:gd name="T20" fmla="*/ 0 w 161"/>
                <a:gd name="T21" fmla="*/ 9 h 136"/>
                <a:gd name="T22" fmla="*/ 11 w 161"/>
                <a:gd name="T23" fmla="*/ 16 h 136"/>
                <a:gd name="T24" fmla="*/ 30 w 161"/>
                <a:gd name="T25" fmla="*/ 30 h 136"/>
                <a:gd name="T26" fmla="*/ 52 w 161"/>
                <a:gd name="T27" fmla="*/ 50 h 136"/>
                <a:gd name="T28" fmla="*/ 79 w 161"/>
                <a:gd name="T29" fmla="*/ 73 h 136"/>
                <a:gd name="T30" fmla="*/ 104 w 161"/>
                <a:gd name="T31" fmla="*/ 96 h 136"/>
                <a:gd name="T32" fmla="*/ 128 w 161"/>
                <a:gd name="T33" fmla="*/ 115 h 136"/>
                <a:gd name="T34" fmla="*/ 147 w 161"/>
                <a:gd name="T35" fmla="*/ 130 h 136"/>
                <a:gd name="T36" fmla="*/ 161 w 161"/>
                <a:gd name="T37" fmla="*/ 136 h 136"/>
                <a:gd name="T38" fmla="*/ 161 w 161"/>
                <a:gd name="T39" fmla="*/ 136 h 136"/>
                <a:gd name="T40" fmla="*/ 161 w 161"/>
                <a:gd name="T41" fmla="*/ 12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1" h="136">
                  <a:moveTo>
                    <a:pt x="161" y="124"/>
                  </a:moveTo>
                  <a:lnTo>
                    <a:pt x="161" y="124"/>
                  </a:lnTo>
                  <a:lnTo>
                    <a:pt x="152" y="121"/>
                  </a:lnTo>
                  <a:lnTo>
                    <a:pt x="135" y="108"/>
                  </a:lnTo>
                  <a:lnTo>
                    <a:pt x="111" y="89"/>
                  </a:lnTo>
                  <a:lnTo>
                    <a:pt x="86" y="66"/>
                  </a:lnTo>
                  <a:lnTo>
                    <a:pt x="59" y="43"/>
                  </a:lnTo>
                  <a:lnTo>
                    <a:pt x="36" y="24"/>
                  </a:lnTo>
                  <a:lnTo>
                    <a:pt x="16" y="6"/>
                  </a:lnTo>
                  <a:lnTo>
                    <a:pt x="2" y="0"/>
                  </a:lnTo>
                  <a:lnTo>
                    <a:pt x="0" y="9"/>
                  </a:lnTo>
                  <a:lnTo>
                    <a:pt x="11" y="16"/>
                  </a:lnTo>
                  <a:lnTo>
                    <a:pt x="30" y="30"/>
                  </a:lnTo>
                  <a:lnTo>
                    <a:pt x="52" y="50"/>
                  </a:lnTo>
                  <a:lnTo>
                    <a:pt x="79" y="73"/>
                  </a:lnTo>
                  <a:lnTo>
                    <a:pt x="104" y="96"/>
                  </a:lnTo>
                  <a:lnTo>
                    <a:pt x="128" y="115"/>
                  </a:lnTo>
                  <a:lnTo>
                    <a:pt x="147" y="130"/>
                  </a:lnTo>
                  <a:lnTo>
                    <a:pt x="161" y="136"/>
                  </a:lnTo>
                  <a:lnTo>
                    <a:pt x="161" y="136"/>
                  </a:lnTo>
                  <a:lnTo>
                    <a:pt x="161" y="1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84" name="Freeform 616"/>
            <p:cNvSpPr>
              <a:spLocks/>
            </p:cNvSpPr>
            <p:nvPr/>
          </p:nvSpPr>
          <p:spPr bwMode="auto">
            <a:xfrm>
              <a:off x="2533" y="3493"/>
              <a:ext cx="59" cy="28"/>
            </a:xfrm>
            <a:custGeom>
              <a:avLst/>
              <a:gdLst>
                <a:gd name="T0" fmla="*/ 172 w 176"/>
                <a:gd name="T1" fmla="*/ 76 h 85"/>
                <a:gd name="T2" fmla="*/ 175 w 176"/>
                <a:gd name="T3" fmla="*/ 77 h 85"/>
                <a:gd name="T4" fmla="*/ 157 w 176"/>
                <a:gd name="T5" fmla="*/ 63 h 85"/>
                <a:gd name="T6" fmla="*/ 135 w 176"/>
                <a:gd name="T7" fmla="*/ 51 h 85"/>
                <a:gd name="T8" fmla="*/ 109 w 176"/>
                <a:gd name="T9" fmla="*/ 38 h 85"/>
                <a:gd name="T10" fmla="*/ 81 w 176"/>
                <a:gd name="T11" fmla="*/ 27 h 85"/>
                <a:gd name="T12" fmla="*/ 55 w 176"/>
                <a:gd name="T13" fmla="*/ 16 h 85"/>
                <a:gd name="T14" fmla="*/ 31 w 176"/>
                <a:gd name="T15" fmla="*/ 8 h 85"/>
                <a:gd name="T16" fmla="*/ 13 w 176"/>
                <a:gd name="T17" fmla="*/ 4 h 85"/>
                <a:gd name="T18" fmla="*/ 0 w 176"/>
                <a:gd name="T19" fmla="*/ 0 h 85"/>
                <a:gd name="T20" fmla="*/ 0 w 176"/>
                <a:gd name="T21" fmla="*/ 12 h 85"/>
                <a:gd name="T22" fmla="*/ 10 w 176"/>
                <a:gd name="T23" fmla="*/ 13 h 85"/>
                <a:gd name="T24" fmla="*/ 29 w 176"/>
                <a:gd name="T25" fmla="*/ 18 h 85"/>
                <a:gd name="T26" fmla="*/ 53 w 176"/>
                <a:gd name="T27" fmla="*/ 26 h 85"/>
                <a:gd name="T28" fmla="*/ 79 w 176"/>
                <a:gd name="T29" fmla="*/ 36 h 85"/>
                <a:gd name="T30" fmla="*/ 104 w 176"/>
                <a:gd name="T31" fmla="*/ 47 h 85"/>
                <a:gd name="T32" fmla="*/ 131 w 176"/>
                <a:gd name="T33" fmla="*/ 60 h 85"/>
                <a:gd name="T34" fmla="*/ 152 w 176"/>
                <a:gd name="T35" fmla="*/ 72 h 85"/>
                <a:gd name="T36" fmla="*/ 168 w 176"/>
                <a:gd name="T37" fmla="*/ 84 h 85"/>
                <a:gd name="T38" fmla="*/ 172 w 176"/>
                <a:gd name="T39" fmla="*/ 85 h 85"/>
                <a:gd name="T40" fmla="*/ 168 w 176"/>
                <a:gd name="T41" fmla="*/ 84 h 85"/>
                <a:gd name="T42" fmla="*/ 172 w 176"/>
                <a:gd name="T43" fmla="*/ 85 h 85"/>
                <a:gd name="T44" fmla="*/ 175 w 176"/>
                <a:gd name="T45" fmla="*/ 84 h 85"/>
                <a:gd name="T46" fmla="*/ 176 w 176"/>
                <a:gd name="T47" fmla="*/ 80 h 85"/>
                <a:gd name="T48" fmla="*/ 175 w 176"/>
                <a:gd name="T49" fmla="*/ 77 h 85"/>
                <a:gd name="T50" fmla="*/ 172 w 176"/>
                <a:gd name="T51" fmla="*/ 76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6" h="85">
                  <a:moveTo>
                    <a:pt x="172" y="76"/>
                  </a:moveTo>
                  <a:lnTo>
                    <a:pt x="175" y="77"/>
                  </a:lnTo>
                  <a:lnTo>
                    <a:pt x="157" y="63"/>
                  </a:lnTo>
                  <a:lnTo>
                    <a:pt x="135" y="51"/>
                  </a:lnTo>
                  <a:lnTo>
                    <a:pt x="109" y="38"/>
                  </a:lnTo>
                  <a:lnTo>
                    <a:pt x="81" y="27"/>
                  </a:lnTo>
                  <a:lnTo>
                    <a:pt x="55" y="16"/>
                  </a:lnTo>
                  <a:lnTo>
                    <a:pt x="31" y="8"/>
                  </a:lnTo>
                  <a:lnTo>
                    <a:pt x="13" y="4"/>
                  </a:lnTo>
                  <a:lnTo>
                    <a:pt x="0" y="0"/>
                  </a:lnTo>
                  <a:lnTo>
                    <a:pt x="0" y="12"/>
                  </a:lnTo>
                  <a:lnTo>
                    <a:pt x="10" y="13"/>
                  </a:lnTo>
                  <a:lnTo>
                    <a:pt x="29" y="18"/>
                  </a:lnTo>
                  <a:lnTo>
                    <a:pt x="53" y="26"/>
                  </a:lnTo>
                  <a:lnTo>
                    <a:pt x="79" y="36"/>
                  </a:lnTo>
                  <a:lnTo>
                    <a:pt x="104" y="47"/>
                  </a:lnTo>
                  <a:lnTo>
                    <a:pt x="131" y="60"/>
                  </a:lnTo>
                  <a:lnTo>
                    <a:pt x="152" y="72"/>
                  </a:lnTo>
                  <a:lnTo>
                    <a:pt x="168" y="84"/>
                  </a:lnTo>
                  <a:lnTo>
                    <a:pt x="172" y="85"/>
                  </a:lnTo>
                  <a:lnTo>
                    <a:pt x="168" y="84"/>
                  </a:lnTo>
                  <a:lnTo>
                    <a:pt x="172" y="85"/>
                  </a:lnTo>
                  <a:lnTo>
                    <a:pt x="175" y="84"/>
                  </a:lnTo>
                  <a:lnTo>
                    <a:pt x="176" y="80"/>
                  </a:lnTo>
                  <a:lnTo>
                    <a:pt x="175" y="77"/>
                  </a:lnTo>
                  <a:lnTo>
                    <a:pt x="172" y="7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85" name="Freeform 617"/>
            <p:cNvSpPr>
              <a:spLocks/>
            </p:cNvSpPr>
            <p:nvPr/>
          </p:nvSpPr>
          <p:spPr bwMode="auto">
            <a:xfrm>
              <a:off x="2591" y="3518"/>
              <a:ext cx="35" cy="13"/>
            </a:xfrm>
            <a:custGeom>
              <a:avLst/>
              <a:gdLst>
                <a:gd name="T0" fmla="*/ 107 w 107"/>
                <a:gd name="T1" fmla="*/ 29 h 38"/>
                <a:gd name="T2" fmla="*/ 107 w 107"/>
                <a:gd name="T3" fmla="*/ 29 h 38"/>
                <a:gd name="T4" fmla="*/ 97 w 107"/>
                <a:gd name="T5" fmla="*/ 25 h 38"/>
                <a:gd name="T6" fmla="*/ 86 w 107"/>
                <a:gd name="T7" fmla="*/ 21 h 38"/>
                <a:gd name="T8" fmla="*/ 72 w 107"/>
                <a:gd name="T9" fmla="*/ 17 h 38"/>
                <a:gd name="T10" fmla="*/ 58 w 107"/>
                <a:gd name="T11" fmla="*/ 12 h 38"/>
                <a:gd name="T12" fmla="*/ 42 w 107"/>
                <a:gd name="T13" fmla="*/ 9 h 38"/>
                <a:gd name="T14" fmla="*/ 28 w 107"/>
                <a:gd name="T15" fmla="*/ 6 h 38"/>
                <a:gd name="T16" fmla="*/ 14 w 107"/>
                <a:gd name="T17" fmla="*/ 2 h 38"/>
                <a:gd name="T18" fmla="*/ 0 w 107"/>
                <a:gd name="T19" fmla="*/ 0 h 38"/>
                <a:gd name="T20" fmla="*/ 0 w 107"/>
                <a:gd name="T21" fmla="*/ 9 h 38"/>
                <a:gd name="T22" fmla="*/ 11 w 107"/>
                <a:gd name="T23" fmla="*/ 11 h 38"/>
                <a:gd name="T24" fmla="*/ 26 w 107"/>
                <a:gd name="T25" fmla="*/ 15 h 38"/>
                <a:gd name="T26" fmla="*/ 40 w 107"/>
                <a:gd name="T27" fmla="*/ 18 h 38"/>
                <a:gd name="T28" fmla="*/ 56 w 107"/>
                <a:gd name="T29" fmla="*/ 22 h 38"/>
                <a:gd name="T30" fmla="*/ 70 w 107"/>
                <a:gd name="T31" fmla="*/ 26 h 38"/>
                <a:gd name="T32" fmla="*/ 83 w 107"/>
                <a:gd name="T33" fmla="*/ 30 h 38"/>
                <a:gd name="T34" fmla="*/ 95 w 107"/>
                <a:gd name="T35" fmla="*/ 34 h 38"/>
                <a:gd name="T36" fmla="*/ 105 w 107"/>
                <a:gd name="T37" fmla="*/ 38 h 38"/>
                <a:gd name="T38" fmla="*/ 105 w 107"/>
                <a:gd name="T39" fmla="*/ 38 h 38"/>
                <a:gd name="T40" fmla="*/ 107 w 107"/>
                <a:gd name="T41"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7" h="38">
                  <a:moveTo>
                    <a:pt x="107" y="29"/>
                  </a:moveTo>
                  <a:lnTo>
                    <a:pt x="107" y="29"/>
                  </a:lnTo>
                  <a:lnTo>
                    <a:pt x="97" y="25"/>
                  </a:lnTo>
                  <a:lnTo>
                    <a:pt x="86" y="21"/>
                  </a:lnTo>
                  <a:lnTo>
                    <a:pt x="72" y="17"/>
                  </a:lnTo>
                  <a:lnTo>
                    <a:pt x="58" y="12"/>
                  </a:lnTo>
                  <a:lnTo>
                    <a:pt x="42" y="9"/>
                  </a:lnTo>
                  <a:lnTo>
                    <a:pt x="28" y="6"/>
                  </a:lnTo>
                  <a:lnTo>
                    <a:pt x="14" y="2"/>
                  </a:lnTo>
                  <a:lnTo>
                    <a:pt x="0" y="0"/>
                  </a:lnTo>
                  <a:lnTo>
                    <a:pt x="0" y="9"/>
                  </a:lnTo>
                  <a:lnTo>
                    <a:pt x="11" y="11"/>
                  </a:lnTo>
                  <a:lnTo>
                    <a:pt x="26" y="15"/>
                  </a:lnTo>
                  <a:lnTo>
                    <a:pt x="40" y="18"/>
                  </a:lnTo>
                  <a:lnTo>
                    <a:pt x="56" y="22"/>
                  </a:lnTo>
                  <a:lnTo>
                    <a:pt x="70" y="26"/>
                  </a:lnTo>
                  <a:lnTo>
                    <a:pt x="83" y="30"/>
                  </a:lnTo>
                  <a:lnTo>
                    <a:pt x="95" y="34"/>
                  </a:lnTo>
                  <a:lnTo>
                    <a:pt x="105" y="38"/>
                  </a:lnTo>
                  <a:lnTo>
                    <a:pt x="105" y="38"/>
                  </a:lnTo>
                  <a:lnTo>
                    <a:pt x="107"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86" name="Freeform 618"/>
            <p:cNvSpPr>
              <a:spLocks/>
            </p:cNvSpPr>
            <p:nvPr/>
          </p:nvSpPr>
          <p:spPr bwMode="auto">
            <a:xfrm>
              <a:off x="2626" y="3527"/>
              <a:ext cx="40" cy="6"/>
            </a:xfrm>
            <a:custGeom>
              <a:avLst/>
              <a:gdLst>
                <a:gd name="T0" fmla="*/ 119 w 121"/>
                <a:gd name="T1" fmla="*/ 0 h 18"/>
                <a:gd name="T2" fmla="*/ 119 w 121"/>
                <a:gd name="T3" fmla="*/ 0 h 18"/>
                <a:gd name="T4" fmla="*/ 110 w 121"/>
                <a:gd name="T5" fmla="*/ 2 h 18"/>
                <a:gd name="T6" fmla="*/ 96 w 121"/>
                <a:gd name="T7" fmla="*/ 5 h 18"/>
                <a:gd name="T8" fmla="*/ 80 w 121"/>
                <a:gd name="T9" fmla="*/ 7 h 18"/>
                <a:gd name="T10" fmla="*/ 62 w 121"/>
                <a:gd name="T11" fmla="*/ 7 h 18"/>
                <a:gd name="T12" fmla="*/ 44 w 121"/>
                <a:gd name="T13" fmla="*/ 7 h 18"/>
                <a:gd name="T14" fmla="*/ 26 w 121"/>
                <a:gd name="T15" fmla="*/ 8 h 18"/>
                <a:gd name="T16" fmla="*/ 12 w 121"/>
                <a:gd name="T17" fmla="*/ 6 h 18"/>
                <a:gd name="T18" fmla="*/ 2 w 121"/>
                <a:gd name="T19" fmla="*/ 4 h 18"/>
                <a:gd name="T20" fmla="*/ 0 w 121"/>
                <a:gd name="T21" fmla="*/ 13 h 18"/>
                <a:gd name="T22" fmla="*/ 12 w 121"/>
                <a:gd name="T23" fmla="*/ 15 h 18"/>
                <a:gd name="T24" fmla="*/ 26 w 121"/>
                <a:gd name="T25" fmla="*/ 17 h 18"/>
                <a:gd name="T26" fmla="*/ 44 w 121"/>
                <a:gd name="T27" fmla="*/ 18 h 18"/>
                <a:gd name="T28" fmla="*/ 62 w 121"/>
                <a:gd name="T29" fmla="*/ 18 h 18"/>
                <a:gd name="T30" fmla="*/ 80 w 121"/>
                <a:gd name="T31" fmla="*/ 16 h 18"/>
                <a:gd name="T32" fmla="*/ 96 w 121"/>
                <a:gd name="T33" fmla="*/ 14 h 18"/>
                <a:gd name="T34" fmla="*/ 110 w 121"/>
                <a:gd name="T35" fmla="*/ 12 h 18"/>
                <a:gd name="T36" fmla="*/ 121 w 121"/>
                <a:gd name="T37" fmla="*/ 9 h 18"/>
                <a:gd name="T38" fmla="*/ 121 w 121"/>
                <a:gd name="T39" fmla="*/ 9 h 18"/>
                <a:gd name="T40" fmla="*/ 119 w 121"/>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1" h="18">
                  <a:moveTo>
                    <a:pt x="119" y="0"/>
                  </a:moveTo>
                  <a:lnTo>
                    <a:pt x="119" y="0"/>
                  </a:lnTo>
                  <a:lnTo>
                    <a:pt x="110" y="2"/>
                  </a:lnTo>
                  <a:lnTo>
                    <a:pt x="96" y="5"/>
                  </a:lnTo>
                  <a:lnTo>
                    <a:pt x="80" y="7"/>
                  </a:lnTo>
                  <a:lnTo>
                    <a:pt x="62" y="7"/>
                  </a:lnTo>
                  <a:lnTo>
                    <a:pt x="44" y="7"/>
                  </a:lnTo>
                  <a:lnTo>
                    <a:pt x="26" y="8"/>
                  </a:lnTo>
                  <a:lnTo>
                    <a:pt x="12" y="6"/>
                  </a:lnTo>
                  <a:lnTo>
                    <a:pt x="2" y="4"/>
                  </a:lnTo>
                  <a:lnTo>
                    <a:pt x="0" y="13"/>
                  </a:lnTo>
                  <a:lnTo>
                    <a:pt x="12" y="15"/>
                  </a:lnTo>
                  <a:lnTo>
                    <a:pt x="26" y="17"/>
                  </a:lnTo>
                  <a:lnTo>
                    <a:pt x="44" y="18"/>
                  </a:lnTo>
                  <a:lnTo>
                    <a:pt x="62" y="18"/>
                  </a:lnTo>
                  <a:lnTo>
                    <a:pt x="80" y="16"/>
                  </a:lnTo>
                  <a:lnTo>
                    <a:pt x="96" y="14"/>
                  </a:lnTo>
                  <a:lnTo>
                    <a:pt x="110" y="12"/>
                  </a:lnTo>
                  <a:lnTo>
                    <a:pt x="121" y="9"/>
                  </a:lnTo>
                  <a:lnTo>
                    <a:pt x="121" y="9"/>
                  </a:lnTo>
                  <a:lnTo>
                    <a:pt x="11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87" name="Freeform 619"/>
            <p:cNvSpPr>
              <a:spLocks/>
            </p:cNvSpPr>
            <p:nvPr/>
          </p:nvSpPr>
          <p:spPr bwMode="auto">
            <a:xfrm>
              <a:off x="2665" y="3518"/>
              <a:ext cx="28" cy="12"/>
            </a:xfrm>
            <a:custGeom>
              <a:avLst/>
              <a:gdLst>
                <a:gd name="T0" fmla="*/ 79 w 84"/>
                <a:gd name="T1" fmla="*/ 0 h 34"/>
                <a:gd name="T2" fmla="*/ 77 w 84"/>
                <a:gd name="T3" fmla="*/ 0 h 34"/>
                <a:gd name="T4" fmla="*/ 70 w 84"/>
                <a:gd name="T5" fmla="*/ 3 h 34"/>
                <a:gd name="T6" fmla="*/ 61 w 84"/>
                <a:gd name="T7" fmla="*/ 7 h 34"/>
                <a:gd name="T8" fmla="*/ 49 w 84"/>
                <a:gd name="T9" fmla="*/ 10 h 34"/>
                <a:gd name="T10" fmla="*/ 39 w 84"/>
                <a:gd name="T11" fmla="*/ 14 h 34"/>
                <a:gd name="T12" fmla="*/ 29 w 84"/>
                <a:gd name="T13" fmla="*/ 17 h 34"/>
                <a:gd name="T14" fmla="*/ 17 w 84"/>
                <a:gd name="T15" fmla="*/ 21 h 34"/>
                <a:gd name="T16" fmla="*/ 8 w 84"/>
                <a:gd name="T17" fmla="*/ 23 h 34"/>
                <a:gd name="T18" fmla="*/ 0 w 84"/>
                <a:gd name="T19" fmla="*/ 25 h 34"/>
                <a:gd name="T20" fmla="*/ 2 w 84"/>
                <a:gd name="T21" fmla="*/ 34 h 34"/>
                <a:gd name="T22" fmla="*/ 10 w 84"/>
                <a:gd name="T23" fmla="*/ 32 h 34"/>
                <a:gd name="T24" fmla="*/ 20 w 84"/>
                <a:gd name="T25" fmla="*/ 30 h 34"/>
                <a:gd name="T26" fmla="*/ 31 w 84"/>
                <a:gd name="T27" fmla="*/ 26 h 34"/>
                <a:gd name="T28" fmla="*/ 41 w 84"/>
                <a:gd name="T29" fmla="*/ 23 h 34"/>
                <a:gd name="T30" fmla="*/ 52 w 84"/>
                <a:gd name="T31" fmla="*/ 19 h 34"/>
                <a:gd name="T32" fmla="*/ 63 w 84"/>
                <a:gd name="T33" fmla="*/ 16 h 34"/>
                <a:gd name="T34" fmla="*/ 72 w 84"/>
                <a:gd name="T35" fmla="*/ 12 h 34"/>
                <a:gd name="T36" fmla="*/ 81 w 84"/>
                <a:gd name="T37" fmla="*/ 9 h 34"/>
                <a:gd name="T38" fmla="*/ 79 w 84"/>
                <a:gd name="T39" fmla="*/ 9 h 34"/>
                <a:gd name="T40" fmla="*/ 81 w 84"/>
                <a:gd name="T41" fmla="*/ 9 h 34"/>
                <a:gd name="T42" fmla="*/ 84 w 84"/>
                <a:gd name="T43" fmla="*/ 7 h 34"/>
                <a:gd name="T44" fmla="*/ 84 w 84"/>
                <a:gd name="T45" fmla="*/ 2 h 34"/>
                <a:gd name="T46" fmla="*/ 80 w 84"/>
                <a:gd name="T47" fmla="*/ 0 h 34"/>
                <a:gd name="T48" fmla="*/ 77 w 84"/>
                <a:gd name="T49" fmla="*/ 0 h 34"/>
                <a:gd name="T50" fmla="*/ 79 w 84"/>
                <a:gd name="T5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 h="34">
                  <a:moveTo>
                    <a:pt x="79" y="0"/>
                  </a:moveTo>
                  <a:lnTo>
                    <a:pt x="77" y="0"/>
                  </a:lnTo>
                  <a:lnTo>
                    <a:pt x="70" y="3"/>
                  </a:lnTo>
                  <a:lnTo>
                    <a:pt x="61" y="7"/>
                  </a:lnTo>
                  <a:lnTo>
                    <a:pt x="49" y="10"/>
                  </a:lnTo>
                  <a:lnTo>
                    <a:pt x="39" y="14"/>
                  </a:lnTo>
                  <a:lnTo>
                    <a:pt x="29" y="17"/>
                  </a:lnTo>
                  <a:lnTo>
                    <a:pt x="17" y="21"/>
                  </a:lnTo>
                  <a:lnTo>
                    <a:pt x="8" y="23"/>
                  </a:lnTo>
                  <a:lnTo>
                    <a:pt x="0" y="25"/>
                  </a:lnTo>
                  <a:lnTo>
                    <a:pt x="2" y="34"/>
                  </a:lnTo>
                  <a:lnTo>
                    <a:pt x="10" y="32"/>
                  </a:lnTo>
                  <a:lnTo>
                    <a:pt x="20" y="30"/>
                  </a:lnTo>
                  <a:lnTo>
                    <a:pt x="31" y="26"/>
                  </a:lnTo>
                  <a:lnTo>
                    <a:pt x="41" y="23"/>
                  </a:lnTo>
                  <a:lnTo>
                    <a:pt x="52" y="19"/>
                  </a:lnTo>
                  <a:lnTo>
                    <a:pt x="63" y="16"/>
                  </a:lnTo>
                  <a:lnTo>
                    <a:pt x="72" y="12"/>
                  </a:lnTo>
                  <a:lnTo>
                    <a:pt x="81" y="9"/>
                  </a:lnTo>
                  <a:lnTo>
                    <a:pt x="79" y="9"/>
                  </a:lnTo>
                  <a:lnTo>
                    <a:pt x="81" y="9"/>
                  </a:lnTo>
                  <a:lnTo>
                    <a:pt x="84" y="7"/>
                  </a:lnTo>
                  <a:lnTo>
                    <a:pt x="84" y="2"/>
                  </a:lnTo>
                  <a:lnTo>
                    <a:pt x="80" y="0"/>
                  </a:lnTo>
                  <a:lnTo>
                    <a:pt x="77" y="0"/>
                  </a:lnTo>
                  <a:lnTo>
                    <a:pt x="7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88" name="Freeform 620"/>
            <p:cNvSpPr>
              <a:spLocks/>
            </p:cNvSpPr>
            <p:nvPr/>
          </p:nvSpPr>
          <p:spPr bwMode="auto">
            <a:xfrm>
              <a:off x="2692" y="3518"/>
              <a:ext cx="79" cy="5"/>
            </a:xfrm>
            <a:custGeom>
              <a:avLst/>
              <a:gdLst>
                <a:gd name="T0" fmla="*/ 238 w 238"/>
                <a:gd name="T1" fmla="*/ 0 h 15"/>
                <a:gd name="T2" fmla="*/ 238 w 238"/>
                <a:gd name="T3" fmla="*/ 0 h 15"/>
                <a:gd name="T4" fmla="*/ 230 w 238"/>
                <a:gd name="T5" fmla="*/ 1 h 15"/>
                <a:gd name="T6" fmla="*/ 220 w 238"/>
                <a:gd name="T7" fmla="*/ 1 h 15"/>
                <a:gd name="T8" fmla="*/ 208 w 238"/>
                <a:gd name="T9" fmla="*/ 1 h 15"/>
                <a:gd name="T10" fmla="*/ 195 w 238"/>
                <a:gd name="T11" fmla="*/ 2 h 15"/>
                <a:gd name="T12" fmla="*/ 180 w 238"/>
                <a:gd name="T13" fmla="*/ 2 h 15"/>
                <a:gd name="T14" fmla="*/ 164 w 238"/>
                <a:gd name="T15" fmla="*/ 3 h 15"/>
                <a:gd name="T16" fmla="*/ 147 w 238"/>
                <a:gd name="T17" fmla="*/ 3 h 15"/>
                <a:gd name="T18" fmla="*/ 128 w 238"/>
                <a:gd name="T19" fmla="*/ 3 h 15"/>
                <a:gd name="T20" fmla="*/ 111 w 238"/>
                <a:gd name="T21" fmla="*/ 3 h 15"/>
                <a:gd name="T22" fmla="*/ 93 w 238"/>
                <a:gd name="T23" fmla="*/ 3 h 15"/>
                <a:gd name="T24" fmla="*/ 75 w 238"/>
                <a:gd name="T25" fmla="*/ 2 h 15"/>
                <a:gd name="T26" fmla="*/ 59 w 238"/>
                <a:gd name="T27" fmla="*/ 2 h 15"/>
                <a:gd name="T28" fmla="*/ 41 w 238"/>
                <a:gd name="T29" fmla="*/ 1 h 15"/>
                <a:gd name="T30" fmla="*/ 26 w 238"/>
                <a:gd name="T31" fmla="*/ 1 h 15"/>
                <a:gd name="T32" fmla="*/ 13 w 238"/>
                <a:gd name="T33" fmla="*/ 1 h 15"/>
                <a:gd name="T34" fmla="*/ 0 w 238"/>
                <a:gd name="T35" fmla="*/ 0 h 15"/>
                <a:gd name="T36" fmla="*/ 0 w 238"/>
                <a:gd name="T37" fmla="*/ 9 h 15"/>
                <a:gd name="T38" fmla="*/ 13 w 238"/>
                <a:gd name="T39" fmla="*/ 10 h 15"/>
                <a:gd name="T40" fmla="*/ 26 w 238"/>
                <a:gd name="T41" fmla="*/ 12 h 15"/>
                <a:gd name="T42" fmla="*/ 41 w 238"/>
                <a:gd name="T43" fmla="*/ 12 h 15"/>
                <a:gd name="T44" fmla="*/ 59 w 238"/>
                <a:gd name="T45" fmla="*/ 14 h 15"/>
                <a:gd name="T46" fmla="*/ 75 w 238"/>
                <a:gd name="T47" fmla="*/ 14 h 15"/>
                <a:gd name="T48" fmla="*/ 93 w 238"/>
                <a:gd name="T49" fmla="*/ 15 h 15"/>
                <a:gd name="T50" fmla="*/ 111 w 238"/>
                <a:gd name="T51" fmla="*/ 15 h 15"/>
                <a:gd name="T52" fmla="*/ 128 w 238"/>
                <a:gd name="T53" fmla="*/ 15 h 15"/>
                <a:gd name="T54" fmla="*/ 147 w 238"/>
                <a:gd name="T55" fmla="*/ 15 h 15"/>
                <a:gd name="T56" fmla="*/ 164 w 238"/>
                <a:gd name="T57" fmla="*/ 15 h 15"/>
                <a:gd name="T58" fmla="*/ 180 w 238"/>
                <a:gd name="T59" fmla="*/ 14 h 15"/>
                <a:gd name="T60" fmla="*/ 195 w 238"/>
                <a:gd name="T61" fmla="*/ 14 h 15"/>
                <a:gd name="T62" fmla="*/ 208 w 238"/>
                <a:gd name="T63" fmla="*/ 12 h 15"/>
                <a:gd name="T64" fmla="*/ 220 w 238"/>
                <a:gd name="T65" fmla="*/ 12 h 15"/>
                <a:gd name="T66" fmla="*/ 230 w 238"/>
                <a:gd name="T67" fmla="*/ 10 h 15"/>
                <a:gd name="T68" fmla="*/ 238 w 238"/>
                <a:gd name="T69" fmla="*/ 9 h 15"/>
                <a:gd name="T70" fmla="*/ 238 w 238"/>
                <a:gd name="T71" fmla="*/ 9 h 15"/>
                <a:gd name="T72" fmla="*/ 238 w 238"/>
                <a:gd name="T7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8" h="15">
                  <a:moveTo>
                    <a:pt x="238" y="0"/>
                  </a:moveTo>
                  <a:lnTo>
                    <a:pt x="238" y="0"/>
                  </a:lnTo>
                  <a:lnTo>
                    <a:pt x="230" y="1"/>
                  </a:lnTo>
                  <a:lnTo>
                    <a:pt x="220" y="1"/>
                  </a:lnTo>
                  <a:lnTo>
                    <a:pt x="208" y="1"/>
                  </a:lnTo>
                  <a:lnTo>
                    <a:pt x="195" y="2"/>
                  </a:lnTo>
                  <a:lnTo>
                    <a:pt x="180" y="2"/>
                  </a:lnTo>
                  <a:lnTo>
                    <a:pt x="164" y="3"/>
                  </a:lnTo>
                  <a:lnTo>
                    <a:pt x="147" y="3"/>
                  </a:lnTo>
                  <a:lnTo>
                    <a:pt x="128" y="3"/>
                  </a:lnTo>
                  <a:lnTo>
                    <a:pt x="111" y="3"/>
                  </a:lnTo>
                  <a:lnTo>
                    <a:pt x="93" y="3"/>
                  </a:lnTo>
                  <a:lnTo>
                    <a:pt x="75" y="2"/>
                  </a:lnTo>
                  <a:lnTo>
                    <a:pt x="59" y="2"/>
                  </a:lnTo>
                  <a:lnTo>
                    <a:pt x="41" y="1"/>
                  </a:lnTo>
                  <a:lnTo>
                    <a:pt x="26" y="1"/>
                  </a:lnTo>
                  <a:lnTo>
                    <a:pt x="13" y="1"/>
                  </a:lnTo>
                  <a:lnTo>
                    <a:pt x="0" y="0"/>
                  </a:lnTo>
                  <a:lnTo>
                    <a:pt x="0" y="9"/>
                  </a:lnTo>
                  <a:lnTo>
                    <a:pt x="13" y="10"/>
                  </a:lnTo>
                  <a:lnTo>
                    <a:pt x="26" y="12"/>
                  </a:lnTo>
                  <a:lnTo>
                    <a:pt x="41" y="12"/>
                  </a:lnTo>
                  <a:lnTo>
                    <a:pt x="59" y="14"/>
                  </a:lnTo>
                  <a:lnTo>
                    <a:pt x="75" y="14"/>
                  </a:lnTo>
                  <a:lnTo>
                    <a:pt x="93" y="15"/>
                  </a:lnTo>
                  <a:lnTo>
                    <a:pt x="111" y="15"/>
                  </a:lnTo>
                  <a:lnTo>
                    <a:pt x="128" y="15"/>
                  </a:lnTo>
                  <a:lnTo>
                    <a:pt x="147" y="15"/>
                  </a:lnTo>
                  <a:lnTo>
                    <a:pt x="164" y="15"/>
                  </a:lnTo>
                  <a:lnTo>
                    <a:pt x="180" y="14"/>
                  </a:lnTo>
                  <a:lnTo>
                    <a:pt x="195" y="14"/>
                  </a:lnTo>
                  <a:lnTo>
                    <a:pt x="208" y="12"/>
                  </a:lnTo>
                  <a:lnTo>
                    <a:pt x="220" y="12"/>
                  </a:lnTo>
                  <a:lnTo>
                    <a:pt x="230" y="10"/>
                  </a:lnTo>
                  <a:lnTo>
                    <a:pt x="238" y="9"/>
                  </a:lnTo>
                  <a:lnTo>
                    <a:pt x="238" y="9"/>
                  </a:lnTo>
                  <a:lnTo>
                    <a:pt x="23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89" name="Freeform 621"/>
            <p:cNvSpPr>
              <a:spLocks/>
            </p:cNvSpPr>
            <p:nvPr/>
          </p:nvSpPr>
          <p:spPr bwMode="auto">
            <a:xfrm>
              <a:off x="2771" y="3495"/>
              <a:ext cx="68" cy="26"/>
            </a:xfrm>
            <a:custGeom>
              <a:avLst/>
              <a:gdLst>
                <a:gd name="T0" fmla="*/ 204 w 204"/>
                <a:gd name="T1" fmla="*/ 0 h 78"/>
                <a:gd name="T2" fmla="*/ 204 w 204"/>
                <a:gd name="T3" fmla="*/ 0 h 78"/>
                <a:gd name="T4" fmla="*/ 197 w 204"/>
                <a:gd name="T5" fmla="*/ 1 h 78"/>
                <a:gd name="T6" fmla="*/ 188 w 204"/>
                <a:gd name="T7" fmla="*/ 4 h 78"/>
                <a:gd name="T8" fmla="*/ 178 w 204"/>
                <a:gd name="T9" fmla="*/ 7 h 78"/>
                <a:gd name="T10" fmla="*/ 165 w 204"/>
                <a:gd name="T11" fmla="*/ 12 h 78"/>
                <a:gd name="T12" fmla="*/ 151 w 204"/>
                <a:gd name="T13" fmla="*/ 16 h 78"/>
                <a:gd name="T14" fmla="*/ 136 w 204"/>
                <a:gd name="T15" fmla="*/ 22 h 78"/>
                <a:gd name="T16" fmla="*/ 120 w 204"/>
                <a:gd name="T17" fmla="*/ 28 h 78"/>
                <a:gd name="T18" fmla="*/ 104 w 204"/>
                <a:gd name="T19" fmla="*/ 33 h 78"/>
                <a:gd name="T20" fmla="*/ 88 w 204"/>
                <a:gd name="T21" fmla="*/ 39 h 78"/>
                <a:gd name="T22" fmla="*/ 72 w 204"/>
                <a:gd name="T23" fmla="*/ 45 h 78"/>
                <a:gd name="T24" fmla="*/ 56 w 204"/>
                <a:gd name="T25" fmla="*/ 51 h 78"/>
                <a:gd name="T26" fmla="*/ 43 w 204"/>
                <a:gd name="T27" fmla="*/ 56 h 78"/>
                <a:gd name="T28" fmla="*/ 29 w 204"/>
                <a:gd name="T29" fmla="*/ 60 h 78"/>
                <a:gd name="T30" fmla="*/ 17 w 204"/>
                <a:gd name="T31" fmla="*/ 64 h 78"/>
                <a:gd name="T32" fmla="*/ 7 w 204"/>
                <a:gd name="T33" fmla="*/ 67 h 78"/>
                <a:gd name="T34" fmla="*/ 0 w 204"/>
                <a:gd name="T35" fmla="*/ 69 h 78"/>
                <a:gd name="T36" fmla="*/ 0 w 204"/>
                <a:gd name="T37" fmla="*/ 78 h 78"/>
                <a:gd name="T38" fmla="*/ 9 w 204"/>
                <a:gd name="T39" fmla="*/ 76 h 78"/>
                <a:gd name="T40" fmla="*/ 20 w 204"/>
                <a:gd name="T41" fmla="*/ 73 h 78"/>
                <a:gd name="T42" fmla="*/ 31 w 204"/>
                <a:gd name="T43" fmla="*/ 69 h 78"/>
                <a:gd name="T44" fmla="*/ 45 w 204"/>
                <a:gd name="T45" fmla="*/ 65 h 78"/>
                <a:gd name="T46" fmla="*/ 59 w 204"/>
                <a:gd name="T47" fmla="*/ 60 h 78"/>
                <a:gd name="T48" fmla="*/ 75 w 204"/>
                <a:gd name="T49" fmla="*/ 54 h 78"/>
                <a:gd name="T50" fmla="*/ 91 w 204"/>
                <a:gd name="T51" fmla="*/ 48 h 78"/>
                <a:gd name="T52" fmla="*/ 107 w 204"/>
                <a:gd name="T53" fmla="*/ 43 h 78"/>
                <a:gd name="T54" fmla="*/ 123 w 204"/>
                <a:gd name="T55" fmla="*/ 37 h 78"/>
                <a:gd name="T56" fmla="*/ 139 w 204"/>
                <a:gd name="T57" fmla="*/ 31 h 78"/>
                <a:gd name="T58" fmla="*/ 154 w 204"/>
                <a:gd name="T59" fmla="*/ 25 h 78"/>
                <a:gd name="T60" fmla="*/ 167 w 204"/>
                <a:gd name="T61" fmla="*/ 21 h 78"/>
                <a:gd name="T62" fmla="*/ 180 w 204"/>
                <a:gd name="T63" fmla="*/ 16 h 78"/>
                <a:gd name="T64" fmla="*/ 190 w 204"/>
                <a:gd name="T65" fmla="*/ 13 h 78"/>
                <a:gd name="T66" fmla="*/ 199 w 204"/>
                <a:gd name="T67" fmla="*/ 11 h 78"/>
                <a:gd name="T68" fmla="*/ 204 w 204"/>
                <a:gd name="T69" fmla="*/ 9 h 78"/>
                <a:gd name="T70" fmla="*/ 204 w 204"/>
                <a:gd name="T71" fmla="*/ 9 h 78"/>
                <a:gd name="T72" fmla="*/ 204 w 204"/>
                <a:gd name="T73"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4" h="78">
                  <a:moveTo>
                    <a:pt x="204" y="0"/>
                  </a:moveTo>
                  <a:lnTo>
                    <a:pt x="204" y="0"/>
                  </a:lnTo>
                  <a:lnTo>
                    <a:pt x="197" y="1"/>
                  </a:lnTo>
                  <a:lnTo>
                    <a:pt x="188" y="4"/>
                  </a:lnTo>
                  <a:lnTo>
                    <a:pt x="178" y="7"/>
                  </a:lnTo>
                  <a:lnTo>
                    <a:pt x="165" y="12"/>
                  </a:lnTo>
                  <a:lnTo>
                    <a:pt x="151" y="16"/>
                  </a:lnTo>
                  <a:lnTo>
                    <a:pt x="136" y="22"/>
                  </a:lnTo>
                  <a:lnTo>
                    <a:pt x="120" y="28"/>
                  </a:lnTo>
                  <a:lnTo>
                    <a:pt x="104" y="33"/>
                  </a:lnTo>
                  <a:lnTo>
                    <a:pt x="88" y="39"/>
                  </a:lnTo>
                  <a:lnTo>
                    <a:pt x="72" y="45"/>
                  </a:lnTo>
                  <a:lnTo>
                    <a:pt x="56" y="51"/>
                  </a:lnTo>
                  <a:lnTo>
                    <a:pt x="43" y="56"/>
                  </a:lnTo>
                  <a:lnTo>
                    <a:pt x="29" y="60"/>
                  </a:lnTo>
                  <a:lnTo>
                    <a:pt x="17" y="64"/>
                  </a:lnTo>
                  <a:lnTo>
                    <a:pt x="7" y="67"/>
                  </a:lnTo>
                  <a:lnTo>
                    <a:pt x="0" y="69"/>
                  </a:lnTo>
                  <a:lnTo>
                    <a:pt x="0" y="78"/>
                  </a:lnTo>
                  <a:lnTo>
                    <a:pt x="9" y="76"/>
                  </a:lnTo>
                  <a:lnTo>
                    <a:pt x="20" y="73"/>
                  </a:lnTo>
                  <a:lnTo>
                    <a:pt x="31" y="69"/>
                  </a:lnTo>
                  <a:lnTo>
                    <a:pt x="45" y="65"/>
                  </a:lnTo>
                  <a:lnTo>
                    <a:pt x="59" y="60"/>
                  </a:lnTo>
                  <a:lnTo>
                    <a:pt x="75" y="54"/>
                  </a:lnTo>
                  <a:lnTo>
                    <a:pt x="91" y="48"/>
                  </a:lnTo>
                  <a:lnTo>
                    <a:pt x="107" y="43"/>
                  </a:lnTo>
                  <a:lnTo>
                    <a:pt x="123" y="37"/>
                  </a:lnTo>
                  <a:lnTo>
                    <a:pt x="139" y="31"/>
                  </a:lnTo>
                  <a:lnTo>
                    <a:pt x="154" y="25"/>
                  </a:lnTo>
                  <a:lnTo>
                    <a:pt x="167" y="21"/>
                  </a:lnTo>
                  <a:lnTo>
                    <a:pt x="180" y="16"/>
                  </a:lnTo>
                  <a:lnTo>
                    <a:pt x="190" y="13"/>
                  </a:lnTo>
                  <a:lnTo>
                    <a:pt x="199" y="11"/>
                  </a:lnTo>
                  <a:lnTo>
                    <a:pt x="204" y="9"/>
                  </a:lnTo>
                  <a:lnTo>
                    <a:pt x="204" y="9"/>
                  </a:lnTo>
                  <a:lnTo>
                    <a:pt x="20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90" name="Freeform 622"/>
            <p:cNvSpPr>
              <a:spLocks/>
            </p:cNvSpPr>
            <p:nvPr/>
          </p:nvSpPr>
          <p:spPr bwMode="auto">
            <a:xfrm>
              <a:off x="2839" y="3475"/>
              <a:ext cx="73" cy="23"/>
            </a:xfrm>
            <a:custGeom>
              <a:avLst/>
              <a:gdLst>
                <a:gd name="T0" fmla="*/ 214 w 219"/>
                <a:gd name="T1" fmla="*/ 0 h 69"/>
                <a:gd name="T2" fmla="*/ 212 w 219"/>
                <a:gd name="T3" fmla="*/ 0 h 69"/>
                <a:gd name="T4" fmla="*/ 204 w 219"/>
                <a:gd name="T5" fmla="*/ 4 h 69"/>
                <a:gd name="T6" fmla="*/ 193 w 219"/>
                <a:gd name="T7" fmla="*/ 10 h 69"/>
                <a:gd name="T8" fmla="*/ 181 w 219"/>
                <a:gd name="T9" fmla="*/ 14 h 69"/>
                <a:gd name="T10" fmla="*/ 167 w 219"/>
                <a:gd name="T11" fmla="*/ 19 h 69"/>
                <a:gd name="T12" fmla="*/ 151 w 219"/>
                <a:gd name="T13" fmla="*/ 25 h 69"/>
                <a:gd name="T14" fmla="*/ 135 w 219"/>
                <a:gd name="T15" fmla="*/ 29 h 69"/>
                <a:gd name="T16" fmla="*/ 118 w 219"/>
                <a:gd name="T17" fmla="*/ 34 h 69"/>
                <a:gd name="T18" fmla="*/ 101 w 219"/>
                <a:gd name="T19" fmla="*/ 38 h 69"/>
                <a:gd name="T20" fmla="*/ 85 w 219"/>
                <a:gd name="T21" fmla="*/ 43 h 69"/>
                <a:gd name="T22" fmla="*/ 69 w 219"/>
                <a:gd name="T23" fmla="*/ 46 h 69"/>
                <a:gd name="T24" fmla="*/ 51 w 219"/>
                <a:gd name="T25" fmla="*/ 50 h 69"/>
                <a:gd name="T26" fmla="*/ 38 w 219"/>
                <a:gd name="T27" fmla="*/ 53 h 69"/>
                <a:gd name="T28" fmla="*/ 26 w 219"/>
                <a:gd name="T29" fmla="*/ 56 h 69"/>
                <a:gd name="T30" fmla="*/ 15 w 219"/>
                <a:gd name="T31" fmla="*/ 58 h 69"/>
                <a:gd name="T32" fmla="*/ 6 w 219"/>
                <a:gd name="T33" fmla="*/ 59 h 69"/>
                <a:gd name="T34" fmla="*/ 0 w 219"/>
                <a:gd name="T35" fmla="*/ 60 h 69"/>
                <a:gd name="T36" fmla="*/ 0 w 219"/>
                <a:gd name="T37" fmla="*/ 69 h 69"/>
                <a:gd name="T38" fmla="*/ 6 w 219"/>
                <a:gd name="T39" fmla="*/ 68 h 69"/>
                <a:gd name="T40" fmla="*/ 15 w 219"/>
                <a:gd name="T41" fmla="*/ 67 h 69"/>
                <a:gd name="T42" fmla="*/ 26 w 219"/>
                <a:gd name="T43" fmla="*/ 65 h 69"/>
                <a:gd name="T44" fmla="*/ 40 w 219"/>
                <a:gd name="T45" fmla="*/ 62 h 69"/>
                <a:gd name="T46" fmla="*/ 54 w 219"/>
                <a:gd name="T47" fmla="*/ 59 h 69"/>
                <a:gd name="T48" fmla="*/ 69 w 219"/>
                <a:gd name="T49" fmla="*/ 56 h 69"/>
                <a:gd name="T50" fmla="*/ 87 w 219"/>
                <a:gd name="T51" fmla="*/ 52 h 69"/>
                <a:gd name="T52" fmla="*/ 103 w 219"/>
                <a:gd name="T53" fmla="*/ 48 h 69"/>
                <a:gd name="T54" fmla="*/ 120 w 219"/>
                <a:gd name="T55" fmla="*/ 43 h 69"/>
                <a:gd name="T56" fmla="*/ 137 w 219"/>
                <a:gd name="T57" fmla="*/ 38 h 69"/>
                <a:gd name="T58" fmla="*/ 153 w 219"/>
                <a:gd name="T59" fmla="*/ 34 h 69"/>
                <a:gd name="T60" fmla="*/ 169 w 219"/>
                <a:gd name="T61" fmla="*/ 28 h 69"/>
                <a:gd name="T62" fmla="*/ 183 w 219"/>
                <a:gd name="T63" fmla="*/ 24 h 69"/>
                <a:gd name="T64" fmla="*/ 196 w 219"/>
                <a:gd name="T65" fmla="*/ 19 h 69"/>
                <a:gd name="T66" fmla="*/ 208 w 219"/>
                <a:gd name="T67" fmla="*/ 13 h 69"/>
                <a:gd name="T68" fmla="*/ 216 w 219"/>
                <a:gd name="T69" fmla="*/ 9 h 69"/>
                <a:gd name="T70" fmla="*/ 214 w 219"/>
                <a:gd name="T71" fmla="*/ 9 h 69"/>
                <a:gd name="T72" fmla="*/ 216 w 219"/>
                <a:gd name="T73" fmla="*/ 9 h 69"/>
                <a:gd name="T74" fmla="*/ 219 w 219"/>
                <a:gd name="T75" fmla="*/ 6 h 69"/>
                <a:gd name="T76" fmla="*/ 219 w 219"/>
                <a:gd name="T77" fmla="*/ 2 h 69"/>
                <a:gd name="T78" fmla="*/ 215 w 219"/>
                <a:gd name="T79" fmla="*/ 0 h 69"/>
                <a:gd name="T80" fmla="*/ 212 w 219"/>
                <a:gd name="T81" fmla="*/ 0 h 69"/>
                <a:gd name="T82" fmla="*/ 214 w 219"/>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9" h="69">
                  <a:moveTo>
                    <a:pt x="214" y="0"/>
                  </a:moveTo>
                  <a:lnTo>
                    <a:pt x="212" y="0"/>
                  </a:lnTo>
                  <a:lnTo>
                    <a:pt x="204" y="4"/>
                  </a:lnTo>
                  <a:lnTo>
                    <a:pt x="193" y="10"/>
                  </a:lnTo>
                  <a:lnTo>
                    <a:pt x="181" y="14"/>
                  </a:lnTo>
                  <a:lnTo>
                    <a:pt x="167" y="19"/>
                  </a:lnTo>
                  <a:lnTo>
                    <a:pt x="151" y="25"/>
                  </a:lnTo>
                  <a:lnTo>
                    <a:pt x="135" y="29"/>
                  </a:lnTo>
                  <a:lnTo>
                    <a:pt x="118" y="34"/>
                  </a:lnTo>
                  <a:lnTo>
                    <a:pt x="101" y="38"/>
                  </a:lnTo>
                  <a:lnTo>
                    <a:pt x="85" y="43"/>
                  </a:lnTo>
                  <a:lnTo>
                    <a:pt x="69" y="46"/>
                  </a:lnTo>
                  <a:lnTo>
                    <a:pt x="51" y="50"/>
                  </a:lnTo>
                  <a:lnTo>
                    <a:pt x="38" y="53"/>
                  </a:lnTo>
                  <a:lnTo>
                    <a:pt x="26" y="56"/>
                  </a:lnTo>
                  <a:lnTo>
                    <a:pt x="15" y="58"/>
                  </a:lnTo>
                  <a:lnTo>
                    <a:pt x="6" y="59"/>
                  </a:lnTo>
                  <a:lnTo>
                    <a:pt x="0" y="60"/>
                  </a:lnTo>
                  <a:lnTo>
                    <a:pt x="0" y="69"/>
                  </a:lnTo>
                  <a:lnTo>
                    <a:pt x="6" y="68"/>
                  </a:lnTo>
                  <a:lnTo>
                    <a:pt x="15" y="67"/>
                  </a:lnTo>
                  <a:lnTo>
                    <a:pt x="26" y="65"/>
                  </a:lnTo>
                  <a:lnTo>
                    <a:pt x="40" y="62"/>
                  </a:lnTo>
                  <a:lnTo>
                    <a:pt x="54" y="59"/>
                  </a:lnTo>
                  <a:lnTo>
                    <a:pt x="69" y="56"/>
                  </a:lnTo>
                  <a:lnTo>
                    <a:pt x="87" y="52"/>
                  </a:lnTo>
                  <a:lnTo>
                    <a:pt x="103" y="48"/>
                  </a:lnTo>
                  <a:lnTo>
                    <a:pt x="120" y="43"/>
                  </a:lnTo>
                  <a:lnTo>
                    <a:pt x="137" y="38"/>
                  </a:lnTo>
                  <a:lnTo>
                    <a:pt x="153" y="34"/>
                  </a:lnTo>
                  <a:lnTo>
                    <a:pt x="169" y="28"/>
                  </a:lnTo>
                  <a:lnTo>
                    <a:pt x="183" y="24"/>
                  </a:lnTo>
                  <a:lnTo>
                    <a:pt x="196" y="19"/>
                  </a:lnTo>
                  <a:lnTo>
                    <a:pt x="208" y="13"/>
                  </a:lnTo>
                  <a:lnTo>
                    <a:pt x="216" y="9"/>
                  </a:lnTo>
                  <a:lnTo>
                    <a:pt x="214" y="9"/>
                  </a:lnTo>
                  <a:lnTo>
                    <a:pt x="216" y="9"/>
                  </a:lnTo>
                  <a:lnTo>
                    <a:pt x="219" y="6"/>
                  </a:lnTo>
                  <a:lnTo>
                    <a:pt x="219" y="2"/>
                  </a:lnTo>
                  <a:lnTo>
                    <a:pt x="215" y="0"/>
                  </a:lnTo>
                  <a:lnTo>
                    <a:pt x="212" y="0"/>
                  </a:lnTo>
                  <a:lnTo>
                    <a:pt x="21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91" name="Freeform 623"/>
            <p:cNvSpPr>
              <a:spLocks/>
            </p:cNvSpPr>
            <p:nvPr/>
          </p:nvSpPr>
          <p:spPr bwMode="auto">
            <a:xfrm>
              <a:off x="2910" y="3475"/>
              <a:ext cx="127" cy="12"/>
            </a:xfrm>
            <a:custGeom>
              <a:avLst/>
              <a:gdLst>
                <a:gd name="T0" fmla="*/ 372 w 379"/>
                <a:gd name="T1" fmla="*/ 22 h 35"/>
                <a:gd name="T2" fmla="*/ 374 w 379"/>
                <a:gd name="T3" fmla="*/ 22 h 35"/>
                <a:gd name="T4" fmla="*/ 359 w 379"/>
                <a:gd name="T5" fmla="*/ 24 h 35"/>
                <a:gd name="T6" fmla="*/ 341 w 379"/>
                <a:gd name="T7" fmla="*/ 24 h 35"/>
                <a:gd name="T8" fmla="*/ 319 w 379"/>
                <a:gd name="T9" fmla="*/ 24 h 35"/>
                <a:gd name="T10" fmla="*/ 294 w 379"/>
                <a:gd name="T11" fmla="*/ 24 h 35"/>
                <a:gd name="T12" fmla="*/ 268 w 379"/>
                <a:gd name="T13" fmla="*/ 22 h 35"/>
                <a:gd name="T14" fmla="*/ 239 w 379"/>
                <a:gd name="T15" fmla="*/ 21 h 35"/>
                <a:gd name="T16" fmla="*/ 211 w 379"/>
                <a:gd name="T17" fmla="*/ 19 h 35"/>
                <a:gd name="T18" fmla="*/ 181 w 379"/>
                <a:gd name="T19" fmla="*/ 17 h 35"/>
                <a:gd name="T20" fmla="*/ 152 w 379"/>
                <a:gd name="T21" fmla="*/ 14 h 35"/>
                <a:gd name="T22" fmla="*/ 124 w 379"/>
                <a:gd name="T23" fmla="*/ 12 h 35"/>
                <a:gd name="T24" fmla="*/ 96 w 379"/>
                <a:gd name="T25" fmla="*/ 10 h 35"/>
                <a:gd name="T26" fmla="*/ 71 w 379"/>
                <a:gd name="T27" fmla="*/ 8 h 35"/>
                <a:gd name="T28" fmla="*/ 48 w 379"/>
                <a:gd name="T29" fmla="*/ 5 h 35"/>
                <a:gd name="T30" fmla="*/ 29 w 379"/>
                <a:gd name="T31" fmla="*/ 3 h 35"/>
                <a:gd name="T32" fmla="*/ 11 w 379"/>
                <a:gd name="T33" fmla="*/ 1 h 35"/>
                <a:gd name="T34" fmla="*/ 0 w 379"/>
                <a:gd name="T35" fmla="*/ 0 h 35"/>
                <a:gd name="T36" fmla="*/ 0 w 379"/>
                <a:gd name="T37" fmla="*/ 9 h 35"/>
                <a:gd name="T38" fmla="*/ 11 w 379"/>
                <a:gd name="T39" fmla="*/ 10 h 35"/>
                <a:gd name="T40" fmla="*/ 29 w 379"/>
                <a:gd name="T41" fmla="*/ 12 h 35"/>
                <a:gd name="T42" fmla="*/ 48 w 379"/>
                <a:gd name="T43" fmla="*/ 14 h 35"/>
                <a:gd name="T44" fmla="*/ 71 w 379"/>
                <a:gd name="T45" fmla="*/ 17 h 35"/>
                <a:gd name="T46" fmla="*/ 96 w 379"/>
                <a:gd name="T47" fmla="*/ 19 h 35"/>
                <a:gd name="T48" fmla="*/ 124 w 379"/>
                <a:gd name="T49" fmla="*/ 21 h 35"/>
                <a:gd name="T50" fmla="*/ 152 w 379"/>
                <a:gd name="T51" fmla="*/ 24 h 35"/>
                <a:gd name="T52" fmla="*/ 181 w 379"/>
                <a:gd name="T53" fmla="*/ 26 h 35"/>
                <a:gd name="T54" fmla="*/ 211 w 379"/>
                <a:gd name="T55" fmla="*/ 28 h 35"/>
                <a:gd name="T56" fmla="*/ 239 w 379"/>
                <a:gd name="T57" fmla="*/ 30 h 35"/>
                <a:gd name="T58" fmla="*/ 268 w 379"/>
                <a:gd name="T59" fmla="*/ 32 h 35"/>
                <a:gd name="T60" fmla="*/ 294 w 379"/>
                <a:gd name="T61" fmla="*/ 33 h 35"/>
                <a:gd name="T62" fmla="*/ 319 w 379"/>
                <a:gd name="T63" fmla="*/ 35 h 35"/>
                <a:gd name="T64" fmla="*/ 341 w 379"/>
                <a:gd name="T65" fmla="*/ 35 h 35"/>
                <a:gd name="T66" fmla="*/ 359 w 379"/>
                <a:gd name="T67" fmla="*/ 33 h 35"/>
                <a:gd name="T68" fmla="*/ 374 w 379"/>
                <a:gd name="T69" fmla="*/ 32 h 35"/>
                <a:gd name="T70" fmla="*/ 377 w 379"/>
                <a:gd name="T71" fmla="*/ 32 h 35"/>
                <a:gd name="T72" fmla="*/ 374 w 379"/>
                <a:gd name="T73" fmla="*/ 32 h 35"/>
                <a:gd name="T74" fmla="*/ 378 w 379"/>
                <a:gd name="T75" fmla="*/ 30 h 35"/>
                <a:gd name="T76" fmla="*/ 379 w 379"/>
                <a:gd name="T77" fmla="*/ 27 h 35"/>
                <a:gd name="T78" fmla="*/ 378 w 379"/>
                <a:gd name="T79" fmla="*/ 24 h 35"/>
                <a:gd name="T80" fmla="*/ 374 w 379"/>
                <a:gd name="T81" fmla="*/ 22 h 35"/>
                <a:gd name="T82" fmla="*/ 372 w 379"/>
                <a:gd name="T83" fmla="*/ 2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79" h="35">
                  <a:moveTo>
                    <a:pt x="372" y="22"/>
                  </a:moveTo>
                  <a:lnTo>
                    <a:pt x="374" y="22"/>
                  </a:lnTo>
                  <a:lnTo>
                    <a:pt x="359" y="24"/>
                  </a:lnTo>
                  <a:lnTo>
                    <a:pt x="341" y="24"/>
                  </a:lnTo>
                  <a:lnTo>
                    <a:pt x="319" y="24"/>
                  </a:lnTo>
                  <a:lnTo>
                    <a:pt x="294" y="24"/>
                  </a:lnTo>
                  <a:lnTo>
                    <a:pt x="268" y="22"/>
                  </a:lnTo>
                  <a:lnTo>
                    <a:pt x="239" y="21"/>
                  </a:lnTo>
                  <a:lnTo>
                    <a:pt x="211" y="19"/>
                  </a:lnTo>
                  <a:lnTo>
                    <a:pt x="181" y="17"/>
                  </a:lnTo>
                  <a:lnTo>
                    <a:pt x="152" y="14"/>
                  </a:lnTo>
                  <a:lnTo>
                    <a:pt x="124" y="12"/>
                  </a:lnTo>
                  <a:lnTo>
                    <a:pt x="96" y="10"/>
                  </a:lnTo>
                  <a:lnTo>
                    <a:pt x="71" y="8"/>
                  </a:lnTo>
                  <a:lnTo>
                    <a:pt x="48" y="5"/>
                  </a:lnTo>
                  <a:lnTo>
                    <a:pt x="29" y="3"/>
                  </a:lnTo>
                  <a:lnTo>
                    <a:pt x="11" y="1"/>
                  </a:lnTo>
                  <a:lnTo>
                    <a:pt x="0" y="0"/>
                  </a:lnTo>
                  <a:lnTo>
                    <a:pt x="0" y="9"/>
                  </a:lnTo>
                  <a:lnTo>
                    <a:pt x="11" y="10"/>
                  </a:lnTo>
                  <a:lnTo>
                    <a:pt x="29" y="12"/>
                  </a:lnTo>
                  <a:lnTo>
                    <a:pt x="48" y="14"/>
                  </a:lnTo>
                  <a:lnTo>
                    <a:pt x="71" y="17"/>
                  </a:lnTo>
                  <a:lnTo>
                    <a:pt x="96" y="19"/>
                  </a:lnTo>
                  <a:lnTo>
                    <a:pt x="124" y="21"/>
                  </a:lnTo>
                  <a:lnTo>
                    <a:pt x="152" y="24"/>
                  </a:lnTo>
                  <a:lnTo>
                    <a:pt x="181" y="26"/>
                  </a:lnTo>
                  <a:lnTo>
                    <a:pt x="211" y="28"/>
                  </a:lnTo>
                  <a:lnTo>
                    <a:pt x="239" y="30"/>
                  </a:lnTo>
                  <a:lnTo>
                    <a:pt x="268" y="32"/>
                  </a:lnTo>
                  <a:lnTo>
                    <a:pt x="294" y="33"/>
                  </a:lnTo>
                  <a:lnTo>
                    <a:pt x="319" y="35"/>
                  </a:lnTo>
                  <a:lnTo>
                    <a:pt x="341" y="35"/>
                  </a:lnTo>
                  <a:lnTo>
                    <a:pt x="359" y="33"/>
                  </a:lnTo>
                  <a:lnTo>
                    <a:pt x="374" y="32"/>
                  </a:lnTo>
                  <a:lnTo>
                    <a:pt x="377" y="32"/>
                  </a:lnTo>
                  <a:lnTo>
                    <a:pt x="374" y="32"/>
                  </a:lnTo>
                  <a:lnTo>
                    <a:pt x="378" y="30"/>
                  </a:lnTo>
                  <a:lnTo>
                    <a:pt x="379" y="27"/>
                  </a:lnTo>
                  <a:lnTo>
                    <a:pt x="378" y="24"/>
                  </a:lnTo>
                  <a:lnTo>
                    <a:pt x="374" y="22"/>
                  </a:lnTo>
                  <a:lnTo>
                    <a:pt x="372" y="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92" name="Freeform 624"/>
            <p:cNvSpPr>
              <a:spLocks/>
            </p:cNvSpPr>
            <p:nvPr/>
          </p:nvSpPr>
          <p:spPr bwMode="auto">
            <a:xfrm>
              <a:off x="3034" y="3453"/>
              <a:ext cx="57" cy="33"/>
            </a:xfrm>
            <a:custGeom>
              <a:avLst/>
              <a:gdLst>
                <a:gd name="T0" fmla="*/ 171 w 171"/>
                <a:gd name="T1" fmla="*/ 0 h 100"/>
                <a:gd name="T2" fmla="*/ 171 w 171"/>
                <a:gd name="T3" fmla="*/ 0 h 100"/>
                <a:gd name="T4" fmla="*/ 157 w 171"/>
                <a:gd name="T5" fmla="*/ 3 h 100"/>
                <a:gd name="T6" fmla="*/ 137 w 171"/>
                <a:gd name="T7" fmla="*/ 13 h 100"/>
                <a:gd name="T8" fmla="*/ 116 w 171"/>
                <a:gd name="T9" fmla="*/ 24 h 100"/>
                <a:gd name="T10" fmla="*/ 93 w 171"/>
                <a:gd name="T11" fmla="*/ 38 h 100"/>
                <a:gd name="T12" fmla="*/ 68 w 171"/>
                <a:gd name="T13" fmla="*/ 53 h 100"/>
                <a:gd name="T14" fmla="*/ 42 w 171"/>
                <a:gd name="T15" fmla="*/ 68 h 100"/>
                <a:gd name="T16" fmla="*/ 19 w 171"/>
                <a:gd name="T17" fmla="*/ 80 h 100"/>
                <a:gd name="T18" fmla="*/ 0 w 171"/>
                <a:gd name="T19" fmla="*/ 90 h 100"/>
                <a:gd name="T20" fmla="*/ 5 w 171"/>
                <a:gd name="T21" fmla="*/ 100 h 100"/>
                <a:gd name="T22" fmla="*/ 24 w 171"/>
                <a:gd name="T23" fmla="*/ 89 h 100"/>
                <a:gd name="T24" fmla="*/ 47 w 171"/>
                <a:gd name="T25" fmla="*/ 77 h 100"/>
                <a:gd name="T26" fmla="*/ 72 w 171"/>
                <a:gd name="T27" fmla="*/ 62 h 100"/>
                <a:gd name="T28" fmla="*/ 97 w 171"/>
                <a:gd name="T29" fmla="*/ 47 h 100"/>
                <a:gd name="T30" fmla="*/ 120 w 171"/>
                <a:gd name="T31" fmla="*/ 33 h 100"/>
                <a:gd name="T32" fmla="*/ 142 w 171"/>
                <a:gd name="T33" fmla="*/ 22 h 100"/>
                <a:gd name="T34" fmla="*/ 159 w 171"/>
                <a:gd name="T35" fmla="*/ 13 h 100"/>
                <a:gd name="T36" fmla="*/ 171 w 171"/>
                <a:gd name="T37" fmla="*/ 9 h 100"/>
                <a:gd name="T38" fmla="*/ 171 w 171"/>
                <a:gd name="T39" fmla="*/ 9 h 100"/>
                <a:gd name="T40" fmla="*/ 171 w 171"/>
                <a:gd name="T41"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1" h="100">
                  <a:moveTo>
                    <a:pt x="171" y="0"/>
                  </a:moveTo>
                  <a:lnTo>
                    <a:pt x="171" y="0"/>
                  </a:lnTo>
                  <a:lnTo>
                    <a:pt x="157" y="3"/>
                  </a:lnTo>
                  <a:lnTo>
                    <a:pt x="137" y="13"/>
                  </a:lnTo>
                  <a:lnTo>
                    <a:pt x="116" y="24"/>
                  </a:lnTo>
                  <a:lnTo>
                    <a:pt x="93" y="38"/>
                  </a:lnTo>
                  <a:lnTo>
                    <a:pt x="68" y="53"/>
                  </a:lnTo>
                  <a:lnTo>
                    <a:pt x="42" y="68"/>
                  </a:lnTo>
                  <a:lnTo>
                    <a:pt x="19" y="80"/>
                  </a:lnTo>
                  <a:lnTo>
                    <a:pt x="0" y="90"/>
                  </a:lnTo>
                  <a:lnTo>
                    <a:pt x="5" y="100"/>
                  </a:lnTo>
                  <a:lnTo>
                    <a:pt x="24" y="89"/>
                  </a:lnTo>
                  <a:lnTo>
                    <a:pt x="47" y="77"/>
                  </a:lnTo>
                  <a:lnTo>
                    <a:pt x="72" y="62"/>
                  </a:lnTo>
                  <a:lnTo>
                    <a:pt x="97" y="47"/>
                  </a:lnTo>
                  <a:lnTo>
                    <a:pt x="120" y="33"/>
                  </a:lnTo>
                  <a:lnTo>
                    <a:pt x="142" y="22"/>
                  </a:lnTo>
                  <a:lnTo>
                    <a:pt x="159" y="13"/>
                  </a:lnTo>
                  <a:lnTo>
                    <a:pt x="171" y="9"/>
                  </a:lnTo>
                  <a:lnTo>
                    <a:pt x="171" y="9"/>
                  </a:lnTo>
                  <a:lnTo>
                    <a:pt x="17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93" name="Freeform 625"/>
            <p:cNvSpPr>
              <a:spLocks/>
            </p:cNvSpPr>
            <p:nvPr/>
          </p:nvSpPr>
          <p:spPr bwMode="auto">
            <a:xfrm>
              <a:off x="3091" y="3402"/>
              <a:ext cx="74" cy="54"/>
            </a:xfrm>
            <a:custGeom>
              <a:avLst/>
              <a:gdLst>
                <a:gd name="T0" fmla="*/ 215 w 220"/>
                <a:gd name="T1" fmla="*/ 0 h 160"/>
                <a:gd name="T2" fmla="*/ 211 w 220"/>
                <a:gd name="T3" fmla="*/ 2 h 160"/>
                <a:gd name="T4" fmla="*/ 209 w 220"/>
                <a:gd name="T5" fmla="*/ 6 h 160"/>
                <a:gd name="T6" fmla="*/ 201 w 220"/>
                <a:gd name="T7" fmla="*/ 12 h 160"/>
                <a:gd name="T8" fmla="*/ 191 w 220"/>
                <a:gd name="T9" fmla="*/ 20 h 160"/>
                <a:gd name="T10" fmla="*/ 178 w 220"/>
                <a:gd name="T11" fmla="*/ 31 h 160"/>
                <a:gd name="T12" fmla="*/ 164 w 220"/>
                <a:gd name="T13" fmla="*/ 42 h 160"/>
                <a:gd name="T14" fmla="*/ 147 w 220"/>
                <a:gd name="T15" fmla="*/ 54 h 160"/>
                <a:gd name="T16" fmla="*/ 129 w 220"/>
                <a:gd name="T17" fmla="*/ 67 h 160"/>
                <a:gd name="T18" fmla="*/ 111 w 220"/>
                <a:gd name="T19" fmla="*/ 80 h 160"/>
                <a:gd name="T20" fmla="*/ 92 w 220"/>
                <a:gd name="T21" fmla="*/ 94 h 160"/>
                <a:gd name="T22" fmla="*/ 74 w 220"/>
                <a:gd name="T23" fmla="*/ 106 h 160"/>
                <a:gd name="T24" fmla="*/ 57 w 220"/>
                <a:gd name="T25" fmla="*/ 118 h 160"/>
                <a:gd name="T26" fmla="*/ 41 w 220"/>
                <a:gd name="T27" fmla="*/ 128 h 160"/>
                <a:gd name="T28" fmla="*/ 26 w 220"/>
                <a:gd name="T29" fmla="*/ 137 h 160"/>
                <a:gd name="T30" fmla="*/ 13 w 220"/>
                <a:gd name="T31" fmla="*/ 144 h 160"/>
                <a:gd name="T32" fmla="*/ 5 w 220"/>
                <a:gd name="T33" fmla="*/ 149 h 160"/>
                <a:gd name="T34" fmla="*/ 0 w 220"/>
                <a:gd name="T35" fmla="*/ 151 h 160"/>
                <a:gd name="T36" fmla="*/ 0 w 220"/>
                <a:gd name="T37" fmla="*/ 160 h 160"/>
                <a:gd name="T38" fmla="*/ 8 w 220"/>
                <a:gd name="T39" fmla="*/ 158 h 160"/>
                <a:gd name="T40" fmla="*/ 18 w 220"/>
                <a:gd name="T41" fmla="*/ 153 h 160"/>
                <a:gd name="T42" fmla="*/ 30 w 220"/>
                <a:gd name="T43" fmla="*/ 146 h 160"/>
                <a:gd name="T44" fmla="*/ 45 w 220"/>
                <a:gd name="T45" fmla="*/ 137 h 160"/>
                <a:gd name="T46" fmla="*/ 61 w 220"/>
                <a:gd name="T47" fmla="*/ 127 h 160"/>
                <a:gd name="T48" fmla="*/ 79 w 220"/>
                <a:gd name="T49" fmla="*/ 115 h 160"/>
                <a:gd name="T50" fmla="*/ 97 w 220"/>
                <a:gd name="T51" fmla="*/ 103 h 160"/>
                <a:gd name="T52" fmla="*/ 115 w 220"/>
                <a:gd name="T53" fmla="*/ 89 h 160"/>
                <a:gd name="T54" fmla="*/ 133 w 220"/>
                <a:gd name="T55" fmla="*/ 77 h 160"/>
                <a:gd name="T56" fmla="*/ 152 w 220"/>
                <a:gd name="T57" fmla="*/ 63 h 160"/>
                <a:gd name="T58" fmla="*/ 169 w 220"/>
                <a:gd name="T59" fmla="*/ 49 h 160"/>
                <a:gd name="T60" fmla="*/ 185 w 220"/>
                <a:gd name="T61" fmla="*/ 38 h 160"/>
                <a:gd name="T62" fmla="*/ 198 w 220"/>
                <a:gd name="T63" fmla="*/ 27 h 160"/>
                <a:gd name="T64" fmla="*/ 208 w 220"/>
                <a:gd name="T65" fmla="*/ 19 h 160"/>
                <a:gd name="T66" fmla="*/ 216 w 220"/>
                <a:gd name="T67" fmla="*/ 12 h 160"/>
                <a:gd name="T68" fmla="*/ 220 w 220"/>
                <a:gd name="T69" fmla="*/ 7 h 160"/>
                <a:gd name="T70" fmla="*/ 217 w 220"/>
                <a:gd name="T71" fmla="*/ 9 h 160"/>
                <a:gd name="T72" fmla="*/ 220 w 220"/>
                <a:gd name="T73" fmla="*/ 7 h 160"/>
                <a:gd name="T74" fmla="*/ 220 w 220"/>
                <a:gd name="T75" fmla="*/ 3 h 160"/>
                <a:gd name="T76" fmla="*/ 218 w 220"/>
                <a:gd name="T77" fmla="*/ 0 h 160"/>
                <a:gd name="T78" fmla="*/ 214 w 220"/>
                <a:gd name="T79" fmla="*/ 0 h 160"/>
                <a:gd name="T80" fmla="*/ 211 w 220"/>
                <a:gd name="T81" fmla="*/ 2 h 160"/>
                <a:gd name="T82" fmla="*/ 215 w 220"/>
                <a:gd name="T83"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0" h="160">
                  <a:moveTo>
                    <a:pt x="215" y="0"/>
                  </a:moveTo>
                  <a:lnTo>
                    <a:pt x="211" y="2"/>
                  </a:lnTo>
                  <a:lnTo>
                    <a:pt x="209" y="6"/>
                  </a:lnTo>
                  <a:lnTo>
                    <a:pt x="201" y="12"/>
                  </a:lnTo>
                  <a:lnTo>
                    <a:pt x="191" y="20"/>
                  </a:lnTo>
                  <a:lnTo>
                    <a:pt x="178" y="31"/>
                  </a:lnTo>
                  <a:lnTo>
                    <a:pt x="164" y="42"/>
                  </a:lnTo>
                  <a:lnTo>
                    <a:pt x="147" y="54"/>
                  </a:lnTo>
                  <a:lnTo>
                    <a:pt x="129" y="67"/>
                  </a:lnTo>
                  <a:lnTo>
                    <a:pt x="111" y="80"/>
                  </a:lnTo>
                  <a:lnTo>
                    <a:pt x="92" y="94"/>
                  </a:lnTo>
                  <a:lnTo>
                    <a:pt x="74" y="106"/>
                  </a:lnTo>
                  <a:lnTo>
                    <a:pt x="57" y="118"/>
                  </a:lnTo>
                  <a:lnTo>
                    <a:pt x="41" y="128"/>
                  </a:lnTo>
                  <a:lnTo>
                    <a:pt x="26" y="137"/>
                  </a:lnTo>
                  <a:lnTo>
                    <a:pt x="13" y="144"/>
                  </a:lnTo>
                  <a:lnTo>
                    <a:pt x="5" y="149"/>
                  </a:lnTo>
                  <a:lnTo>
                    <a:pt x="0" y="151"/>
                  </a:lnTo>
                  <a:lnTo>
                    <a:pt x="0" y="160"/>
                  </a:lnTo>
                  <a:lnTo>
                    <a:pt x="8" y="158"/>
                  </a:lnTo>
                  <a:lnTo>
                    <a:pt x="18" y="153"/>
                  </a:lnTo>
                  <a:lnTo>
                    <a:pt x="30" y="146"/>
                  </a:lnTo>
                  <a:lnTo>
                    <a:pt x="45" y="137"/>
                  </a:lnTo>
                  <a:lnTo>
                    <a:pt x="61" y="127"/>
                  </a:lnTo>
                  <a:lnTo>
                    <a:pt x="79" y="115"/>
                  </a:lnTo>
                  <a:lnTo>
                    <a:pt x="97" y="103"/>
                  </a:lnTo>
                  <a:lnTo>
                    <a:pt x="115" y="89"/>
                  </a:lnTo>
                  <a:lnTo>
                    <a:pt x="133" y="77"/>
                  </a:lnTo>
                  <a:lnTo>
                    <a:pt x="152" y="63"/>
                  </a:lnTo>
                  <a:lnTo>
                    <a:pt x="169" y="49"/>
                  </a:lnTo>
                  <a:lnTo>
                    <a:pt x="185" y="38"/>
                  </a:lnTo>
                  <a:lnTo>
                    <a:pt x="198" y="27"/>
                  </a:lnTo>
                  <a:lnTo>
                    <a:pt x="208" y="19"/>
                  </a:lnTo>
                  <a:lnTo>
                    <a:pt x="216" y="12"/>
                  </a:lnTo>
                  <a:lnTo>
                    <a:pt x="220" y="7"/>
                  </a:lnTo>
                  <a:lnTo>
                    <a:pt x="217" y="9"/>
                  </a:lnTo>
                  <a:lnTo>
                    <a:pt x="220" y="7"/>
                  </a:lnTo>
                  <a:lnTo>
                    <a:pt x="220" y="3"/>
                  </a:lnTo>
                  <a:lnTo>
                    <a:pt x="218" y="0"/>
                  </a:lnTo>
                  <a:lnTo>
                    <a:pt x="214" y="0"/>
                  </a:lnTo>
                  <a:lnTo>
                    <a:pt x="211" y="2"/>
                  </a:lnTo>
                  <a:lnTo>
                    <a:pt x="21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94" name="Freeform 626"/>
            <p:cNvSpPr>
              <a:spLocks/>
            </p:cNvSpPr>
            <p:nvPr/>
          </p:nvSpPr>
          <p:spPr bwMode="auto">
            <a:xfrm>
              <a:off x="3163" y="3386"/>
              <a:ext cx="74" cy="19"/>
            </a:xfrm>
            <a:custGeom>
              <a:avLst/>
              <a:gdLst>
                <a:gd name="T0" fmla="*/ 223 w 223"/>
                <a:gd name="T1" fmla="*/ 0 h 57"/>
                <a:gd name="T2" fmla="*/ 223 w 223"/>
                <a:gd name="T3" fmla="*/ 0 h 57"/>
                <a:gd name="T4" fmla="*/ 218 w 223"/>
                <a:gd name="T5" fmla="*/ 1 h 57"/>
                <a:gd name="T6" fmla="*/ 210 w 223"/>
                <a:gd name="T7" fmla="*/ 2 h 57"/>
                <a:gd name="T8" fmla="*/ 200 w 223"/>
                <a:gd name="T9" fmla="*/ 4 h 57"/>
                <a:gd name="T10" fmla="*/ 186 w 223"/>
                <a:gd name="T11" fmla="*/ 7 h 57"/>
                <a:gd name="T12" fmla="*/ 173 w 223"/>
                <a:gd name="T13" fmla="*/ 10 h 57"/>
                <a:gd name="T14" fmla="*/ 158 w 223"/>
                <a:gd name="T15" fmla="*/ 13 h 57"/>
                <a:gd name="T16" fmla="*/ 142 w 223"/>
                <a:gd name="T17" fmla="*/ 17 h 57"/>
                <a:gd name="T18" fmla="*/ 124 w 223"/>
                <a:gd name="T19" fmla="*/ 20 h 57"/>
                <a:gd name="T20" fmla="*/ 106 w 223"/>
                <a:gd name="T21" fmla="*/ 24 h 57"/>
                <a:gd name="T22" fmla="*/ 89 w 223"/>
                <a:gd name="T23" fmla="*/ 28 h 57"/>
                <a:gd name="T24" fmla="*/ 72 w 223"/>
                <a:gd name="T25" fmla="*/ 32 h 57"/>
                <a:gd name="T26" fmla="*/ 55 w 223"/>
                <a:gd name="T27" fmla="*/ 35 h 57"/>
                <a:gd name="T28" fmla="*/ 39 w 223"/>
                <a:gd name="T29" fmla="*/ 39 h 57"/>
                <a:gd name="T30" fmla="*/ 24 w 223"/>
                <a:gd name="T31" fmla="*/ 42 h 57"/>
                <a:gd name="T32" fmla="*/ 11 w 223"/>
                <a:gd name="T33" fmla="*/ 46 h 57"/>
                <a:gd name="T34" fmla="*/ 0 w 223"/>
                <a:gd name="T35" fmla="*/ 48 h 57"/>
                <a:gd name="T36" fmla="*/ 2 w 223"/>
                <a:gd name="T37" fmla="*/ 57 h 57"/>
                <a:gd name="T38" fmla="*/ 13 w 223"/>
                <a:gd name="T39" fmla="*/ 55 h 57"/>
                <a:gd name="T40" fmla="*/ 26 w 223"/>
                <a:gd name="T41" fmla="*/ 51 h 57"/>
                <a:gd name="T42" fmla="*/ 41 w 223"/>
                <a:gd name="T43" fmla="*/ 48 h 57"/>
                <a:gd name="T44" fmla="*/ 57 w 223"/>
                <a:gd name="T45" fmla="*/ 44 h 57"/>
                <a:gd name="T46" fmla="*/ 72 w 223"/>
                <a:gd name="T47" fmla="*/ 41 h 57"/>
                <a:gd name="T48" fmla="*/ 91 w 223"/>
                <a:gd name="T49" fmla="*/ 38 h 57"/>
                <a:gd name="T50" fmla="*/ 108 w 223"/>
                <a:gd name="T51" fmla="*/ 33 h 57"/>
                <a:gd name="T52" fmla="*/ 124 w 223"/>
                <a:gd name="T53" fmla="*/ 30 h 57"/>
                <a:gd name="T54" fmla="*/ 142 w 223"/>
                <a:gd name="T55" fmla="*/ 26 h 57"/>
                <a:gd name="T56" fmla="*/ 160 w 223"/>
                <a:gd name="T57" fmla="*/ 23 h 57"/>
                <a:gd name="T58" fmla="*/ 175 w 223"/>
                <a:gd name="T59" fmla="*/ 19 h 57"/>
                <a:gd name="T60" fmla="*/ 189 w 223"/>
                <a:gd name="T61" fmla="*/ 16 h 57"/>
                <a:gd name="T62" fmla="*/ 200 w 223"/>
                <a:gd name="T63" fmla="*/ 13 h 57"/>
                <a:gd name="T64" fmla="*/ 210 w 223"/>
                <a:gd name="T65" fmla="*/ 11 h 57"/>
                <a:gd name="T66" fmla="*/ 218 w 223"/>
                <a:gd name="T67" fmla="*/ 10 h 57"/>
                <a:gd name="T68" fmla="*/ 223 w 223"/>
                <a:gd name="T69" fmla="*/ 9 h 57"/>
                <a:gd name="T70" fmla="*/ 223 w 223"/>
                <a:gd name="T71" fmla="*/ 9 h 57"/>
                <a:gd name="T72" fmla="*/ 223 w 223"/>
                <a:gd name="T7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57">
                  <a:moveTo>
                    <a:pt x="223" y="0"/>
                  </a:moveTo>
                  <a:lnTo>
                    <a:pt x="223" y="0"/>
                  </a:lnTo>
                  <a:lnTo>
                    <a:pt x="218" y="1"/>
                  </a:lnTo>
                  <a:lnTo>
                    <a:pt x="210" y="2"/>
                  </a:lnTo>
                  <a:lnTo>
                    <a:pt x="200" y="4"/>
                  </a:lnTo>
                  <a:lnTo>
                    <a:pt x="186" y="7"/>
                  </a:lnTo>
                  <a:lnTo>
                    <a:pt x="173" y="10"/>
                  </a:lnTo>
                  <a:lnTo>
                    <a:pt x="158" y="13"/>
                  </a:lnTo>
                  <a:lnTo>
                    <a:pt x="142" y="17"/>
                  </a:lnTo>
                  <a:lnTo>
                    <a:pt x="124" y="20"/>
                  </a:lnTo>
                  <a:lnTo>
                    <a:pt x="106" y="24"/>
                  </a:lnTo>
                  <a:lnTo>
                    <a:pt x="89" y="28"/>
                  </a:lnTo>
                  <a:lnTo>
                    <a:pt x="72" y="32"/>
                  </a:lnTo>
                  <a:lnTo>
                    <a:pt x="55" y="35"/>
                  </a:lnTo>
                  <a:lnTo>
                    <a:pt x="39" y="39"/>
                  </a:lnTo>
                  <a:lnTo>
                    <a:pt x="24" y="42"/>
                  </a:lnTo>
                  <a:lnTo>
                    <a:pt x="11" y="46"/>
                  </a:lnTo>
                  <a:lnTo>
                    <a:pt x="0" y="48"/>
                  </a:lnTo>
                  <a:lnTo>
                    <a:pt x="2" y="57"/>
                  </a:lnTo>
                  <a:lnTo>
                    <a:pt x="13" y="55"/>
                  </a:lnTo>
                  <a:lnTo>
                    <a:pt x="26" y="51"/>
                  </a:lnTo>
                  <a:lnTo>
                    <a:pt x="41" y="48"/>
                  </a:lnTo>
                  <a:lnTo>
                    <a:pt x="57" y="44"/>
                  </a:lnTo>
                  <a:lnTo>
                    <a:pt x="72" y="41"/>
                  </a:lnTo>
                  <a:lnTo>
                    <a:pt x="91" y="38"/>
                  </a:lnTo>
                  <a:lnTo>
                    <a:pt x="108" y="33"/>
                  </a:lnTo>
                  <a:lnTo>
                    <a:pt x="124" y="30"/>
                  </a:lnTo>
                  <a:lnTo>
                    <a:pt x="142" y="26"/>
                  </a:lnTo>
                  <a:lnTo>
                    <a:pt x="160" y="23"/>
                  </a:lnTo>
                  <a:lnTo>
                    <a:pt x="175" y="19"/>
                  </a:lnTo>
                  <a:lnTo>
                    <a:pt x="189" y="16"/>
                  </a:lnTo>
                  <a:lnTo>
                    <a:pt x="200" y="13"/>
                  </a:lnTo>
                  <a:lnTo>
                    <a:pt x="210" y="11"/>
                  </a:lnTo>
                  <a:lnTo>
                    <a:pt x="218" y="10"/>
                  </a:lnTo>
                  <a:lnTo>
                    <a:pt x="223" y="9"/>
                  </a:lnTo>
                  <a:lnTo>
                    <a:pt x="223" y="9"/>
                  </a:lnTo>
                  <a:lnTo>
                    <a:pt x="22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95" name="Freeform 627"/>
            <p:cNvSpPr>
              <a:spLocks/>
            </p:cNvSpPr>
            <p:nvPr/>
          </p:nvSpPr>
          <p:spPr bwMode="auto">
            <a:xfrm>
              <a:off x="3237" y="3369"/>
              <a:ext cx="26" cy="20"/>
            </a:xfrm>
            <a:custGeom>
              <a:avLst/>
              <a:gdLst>
                <a:gd name="T0" fmla="*/ 69 w 77"/>
                <a:gd name="T1" fmla="*/ 8 h 62"/>
                <a:gd name="T2" fmla="*/ 69 w 77"/>
                <a:gd name="T3" fmla="*/ 1 h 62"/>
                <a:gd name="T4" fmla="*/ 61 w 77"/>
                <a:gd name="T5" fmla="*/ 8 h 62"/>
                <a:gd name="T6" fmla="*/ 51 w 77"/>
                <a:gd name="T7" fmla="*/ 16 h 62"/>
                <a:gd name="T8" fmla="*/ 42 w 77"/>
                <a:gd name="T9" fmla="*/ 24 h 62"/>
                <a:gd name="T10" fmla="*/ 32 w 77"/>
                <a:gd name="T11" fmla="*/ 32 h 62"/>
                <a:gd name="T12" fmla="*/ 23 w 77"/>
                <a:gd name="T13" fmla="*/ 40 h 62"/>
                <a:gd name="T14" fmla="*/ 14 w 77"/>
                <a:gd name="T15" fmla="*/ 46 h 62"/>
                <a:gd name="T16" fmla="*/ 7 w 77"/>
                <a:gd name="T17" fmla="*/ 50 h 62"/>
                <a:gd name="T18" fmla="*/ 0 w 77"/>
                <a:gd name="T19" fmla="*/ 53 h 62"/>
                <a:gd name="T20" fmla="*/ 0 w 77"/>
                <a:gd name="T21" fmla="*/ 62 h 62"/>
                <a:gd name="T22" fmla="*/ 9 w 77"/>
                <a:gd name="T23" fmla="*/ 60 h 62"/>
                <a:gd name="T24" fmla="*/ 18 w 77"/>
                <a:gd name="T25" fmla="*/ 55 h 62"/>
                <a:gd name="T26" fmla="*/ 30 w 77"/>
                <a:gd name="T27" fmla="*/ 47 h 62"/>
                <a:gd name="T28" fmla="*/ 39 w 77"/>
                <a:gd name="T29" fmla="*/ 39 h 62"/>
                <a:gd name="T30" fmla="*/ 49 w 77"/>
                <a:gd name="T31" fmla="*/ 31 h 62"/>
                <a:gd name="T32" fmla="*/ 58 w 77"/>
                <a:gd name="T33" fmla="*/ 23 h 62"/>
                <a:gd name="T34" fmla="*/ 67 w 77"/>
                <a:gd name="T35" fmla="*/ 15 h 62"/>
                <a:gd name="T36" fmla="*/ 75 w 77"/>
                <a:gd name="T37" fmla="*/ 8 h 62"/>
                <a:gd name="T38" fmla="*/ 75 w 77"/>
                <a:gd name="T39" fmla="*/ 1 h 62"/>
                <a:gd name="T40" fmla="*/ 75 w 77"/>
                <a:gd name="T41" fmla="*/ 8 h 62"/>
                <a:gd name="T42" fmla="*/ 77 w 77"/>
                <a:gd name="T43" fmla="*/ 5 h 62"/>
                <a:gd name="T44" fmla="*/ 75 w 77"/>
                <a:gd name="T45" fmla="*/ 1 h 62"/>
                <a:gd name="T46" fmla="*/ 72 w 77"/>
                <a:gd name="T47" fmla="*/ 0 h 62"/>
                <a:gd name="T48" fmla="*/ 69 w 77"/>
                <a:gd name="T49" fmla="*/ 1 h 62"/>
                <a:gd name="T50" fmla="*/ 69 w 77"/>
                <a:gd name="T51" fmla="*/ 8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7" h="62">
                  <a:moveTo>
                    <a:pt x="69" y="8"/>
                  </a:moveTo>
                  <a:lnTo>
                    <a:pt x="69" y="1"/>
                  </a:lnTo>
                  <a:lnTo>
                    <a:pt x="61" y="8"/>
                  </a:lnTo>
                  <a:lnTo>
                    <a:pt x="51" y="16"/>
                  </a:lnTo>
                  <a:lnTo>
                    <a:pt x="42" y="24"/>
                  </a:lnTo>
                  <a:lnTo>
                    <a:pt x="32" y="32"/>
                  </a:lnTo>
                  <a:lnTo>
                    <a:pt x="23" y="40"/>
                  </a:lnTo>
                  <a:lnTo>
                    <a:pt x="14" y="46"/>
                  </a:lnTo>
                  <a:lnTo>
                    <a:pt x="7" y="50"/>
                  </a:lnTo>
                  <a:lnTo>
                    <a:pt x="0" y="53"/>
                  </a:lnTo>
                  <a:lnTo>
                    <a:pt x="0" y="62"/>
                  </a:lnTo>
                  <a:lnTo>
                    <a:pt x="9" y="60"/>
                  </a:lnTo>
                  <a:lnTo>
                    <a:pt x="18" y="55"/>
                  </a:lnTo>
                  <a:lnTo>
                    <a:pt x="30" y="47"/>
                  </a:lnTo>
                  <a:lnTo>
                    <a:pt x="39" y="39"/>
                  </a:lnTo>
                  <a:lnTo>
                    <a:pt x="49" y="31"/>
                  </a:lnTo>
                  <a:lnTo>
                    <a:pt x="58" y="23"/>
                  </a:lnTo>
                  <a:lnTo>
                    <a:pt x="67" y="15"/>
                  </a:lnTo>
                  <a:lnTo>
                    <a:pt x="75" y="8"/>
                  </a:lnTo>
                  <a:lnTo>
                    <a:pt x="75" y="1"/>
                  </a:lnTo>
                  <a:lnTo>
                    <a:pt x="75" y="8"/>
                  </a:lnTo>
                  <a:lnTo>
                    <a:pt x="77" y="5"/>
                  </a:lnTo>
                  <a:lnTo>
                    <a:pt x="75" y="1"/>
                  </a:lnTo>
                  <a:lnTo>
                    <a:pt x="72" y="0"/>
                  </a:lnTo>
                  <a:lnTo>
                    <a:pt x="69" y="1"/>
                  </a:lnTo>
                  <a:lnTo>
                    <a:pt x="69"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96" name="Freeform 628"/>
            <p:cNvSpPr>
              <a:spLocks/>
            </p:cNvSpPr>
            <p:nvPr/>
          </p:nvSpPr>
          <p:spPr bwMode="auto">
            <a:xfrm>
              <a:off x="3347" y="3303"/>
              <a:ext cx="157" cy="50"/>
            </a:xfrm>
            <a:custGeom>
              <a:avLst/>
              <a:gdLst>
                <a:gd name="T0" fmla="*/ 6 w 472"/>
                <a:gd name="T1" fmla="*/ 120 h 149"/>
                <a:gd name="T2" fmla="*/ 27 w 472"/>
                <a:gd name="T3" fmla="*/ 112 h 149"/>
                <a:gd name="T4" fmla="*/ 55 w 472"/>
                <a:gd name="T5" fmla="*/ 101 h 149"/>
                <a:gd name="T6" fmla="*/ 91 w 472"/>
                <a:gd name="T7" fmla="*/ 86 h 149"/>
                <a:gd name="T8" fmla="*/ 130 w 472"/>
                <a:gd name="T9" fmla="*/ 68 h 149"/>
                <a:gd name="T10" fmla="*/ 169 w 472"/>
                <a:gd name="T11" fmla="*/ 48 h 149"/>
                <a:gd name="T12" fmla="*/ 205 w 472"/>
                <a:gd name="T13" fmla="*/ 29 h 149"/>
                <a:gd name="T14" fmla="*/ 235 w 472"/>
                <a:gd name="T15" fmla="*/ 9 h 149"/>
                <a:gd name="T16" fmla="*/ 260 w 472"/>
                <a:gd name="T17" fmla="*/ 3 h 149"/>
                <a:gd name="T18" fmla="*/ 288 w 472"/>
                <a:gd name="T19" fmla="*/ 8 h 149"/>
                <a:gd name="T20" fmla="*/ 321 w 472"/>
                <a:gd name="T21" fmla="*/ 11 h 149"/>
                <a:gd name="T22" fmla="*/ 354 w 472"/>
                <a:gd name="T23" fmla="*/ 13 h 149"/>
                <a:gd name="T24" fmla="*/ 387 w 472"/>
                <a:gd name="T25" fmla="*/ 13 h 149"/>
                <a:gd name="T26" fmla="*/ 418 w 472"/>
                <a:gd name="T27" fmla="*/ 13 h 149"/>
                <a:gd name="T28" fmla="*/ 445 w 472"/>
                <a:gd name="T29" fmla="*/ 11 h 149"/>
                <a:gd name="T30" fmla="*/ 465 w 472"/>
                <a:gd name="T31" fmla="*/ 7 h 149"/>
                <a:gd name="T32" fmla="*/ 472 w 472"/>
                <a:gd name="T33" fmla="*/ 92 h 149"/>
                <a:gd name="T34" fmla="*/ 453 w 472"/>
                <a:gd name="T35" fmla="*/ 94 h 149"/>
                <a:gd name="T36" fmla="*/ 418 w 472"/>
                <a:gd name="T37" fmla="*/ 94 h 149"/>
                <a:gd name="T38" fmla="*/ 379 w 472"/>
                <a:gd name="T39" fmla="*/ 91 h 149"/>
                <a:gd name="T40" fmla="*/ 350 w 472"/>
                <a:gd name="T41" fmla="*/ 86 h 149"/>
                <a:gd name="T42" fmla="*/ 337 w 472"/>
                <a:gd name="T43" fmla="*/ 91 h 149"/>
                <a:gd name="T44" fmla="*/ 316 w 472"/>
                <a:gd name="T45" fmla="*/ 99 h 149"/>
                <a:gd name="T46" fmla="*/ 289 w 472"/>
                <a:gd name="T47" fmla="*/ 108 h 149"/>
                <a:gd name="T48" fmla="*/ 258 w 472"/>
                <a:gd name="T49" fmla="*/ 117 h 149"/>
                <a:gd name="T50" fmla="*/ 226 w 472"/>
                <a:gd name="T51" fmla="*/ 127 h 149"/>
                <a:gd name="T52" fmla="*/ 195 w 472"/>
                <a:gd name="T53" fmla="*/ 137 h 149"/>
                <a:gd name="T54" fmla="*/ 170 w 472"/>
                <a:gd name="T55" fmla="*/ 143 h 149"/>
                <a:gd name="T56" fmla="*/ 150 w 472"/>
                <a:gd name="T57" fmla="*/ 149 h 149"/>
                <a:gd name="T58" fmla="*/ 124 w 472"/>
                <a:gd name="T59" fmla="*/ 142 h 149"/>
                <a:gd name="T60" fmla="*/ 81 w 472"/>
                <a:gd name="T61" fmla="*/ 135 h 149"/>
                <a:gd name="T62" fmla="*/ 34 w 472"/>
                <a:gd name="T63" fmla="*/ 129 h 149"/>
                <a:gd name="T64" fmla="*/ 0 w 472"/>
                <a:gd name="T65" fmla="*/ 123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72" h="149">
                  <a:moveTo>
                    <a:pt x="0" y="123"/>
                  </a:moveTo>
                  <a:lnTo>
                    <a:pt x="6" y="120"/>
                  </a:lnTo>
                  <a:lnTo>
                    <a:pt x="15" y="117"/>
                  </a:lnTo>
                  <a:lnTo>
                    <a:pt x="27" y="112"/>
                  </a:lnTo>
                  <a:lnTo>
                    <a:pt x="40" y="108"/>
                  </a:lnTo>
                  <a:lnTo>
                    <a:pt x="55" y="101"/>
                  </a:lnTo>
                  <a:lnTo>
                    <a:pt x="73" y="94"/>
                  </a:lnTo>
                  <a:lnTo>
                    <a:pt x="91" y="86"/>
                  </a:lnTo>
                  <a:lnTo>
                    <a:pt x="110" y="77"/>
                  </a:lnTo>
                  <a:lnTo>
                    <a:pt x="130" y="68"/>
                  </a:lnTo>
                  <a:lnTo>
                    <a:pt x="149" y="59"/>
                  </a:lnTo>
                  <a:lnTo>
                    <a:pt x="169" y="48"/>
                  </a:lnTo>
                  <a:lnTo>
                    <a:pt x="187" y="39"/>
                  </a:lnTo>
                  <a:lnTo>
                    <a:pt x="205" y="29"/>
                  </a:lnTo>
                  <a:lnTo>
                    <a:pt x="221" y="19"/>
                  </a:lnTo>
                  <a:lnTo>
                    <a:pt x="235" y="9"/>
                  </a:lnTo>
                  <a:lnTo>
                    <a:pt x="248" y="0"/>
                  </a:lnTo>
                  <a:lnTo>
                    <a:pt x="260" y="3"/>
                  </a:lnTo>
                  <a:lnTo>
                    <a:pt x="274" y="6"/>
                  </a:lnTo>
                  <a:lnTo>
                    <a:pt x="288" y="8"/>
                  </a:lnTo>
                  <a:lnTo>
                    <a:pt x="304" y="9"/>
                  </a:lnTo>
                  <a:lnTo>
                    <a:pt x="321" y="11"/>
                  </a:lnTo>
                  <a:lnTo>
                    <a:pt x="337" y="12"/>
                  </a:lnTo>
                  <a:lnTo>
                    <a:pt x="354" y="13"/>
                  </a:lnTo>
                  <a:lnTo>
                    <a:pt x="371" y="13"/>
                  </a:lnTo>
                  <a:lnTo>
                    <a:pt x="387" y="13"/>
                  </a:lnTo>
                  <a:lnTo>
                    <a:pt x="403" y="13"/>
                  </a:lnTo>
                  <a:lnTo>
                    <a:pt x="418" y="13"/>
                  </a:lnTo>
                  <a:lnTo>
                    <a:pt x="432" y="12"/>
                  </a:lnTo>
                  <a:lnTo>
                    <a:pt x="445" y="11"/>
                  </a:lnTo>
                  <a:lnTo>
                    <a:pt x="456" y="9"/>
                  </a:lnTo>
                  <a:lnTo>
                    <a:pt x="465" y="7"/>
                  </a:lnTo>
                  <a:lnTo>
                    <a:pt x="472" y="5"/>
                  </a:lnTo>
                  <a:lnTo>
                    <a:pt x="472" y="92"/>
                  </a:lnTo>
                  <a:lnTo>
                    <a:pt x="465" y="93"/>
                  </a:lnTo>
                  <a:lnTo>
                    <a:pt x="453" y="94"/>
                  </a:lnTo>
                  <a:lnTo>
                    <a:pt x="437" y="94"/>
                  </a:lnTo>
                  <a:lnTo>
                    <a:pt x="418" y="94"/>
                  </a:lnTo>
                  <a:lnTo>
                    <a:pt x="399" y="93"/>
                  </a:lnTo>
                  <a:lnTo>
                    <a:pt x="379" y="91"/>
                  </a:lnTo>
                  <a:lnTo>
                    <a:pt x="363" y="88"/>
                  </a:lnTo>
                  <a:lnTo>
                    <a:pt x="350" y="86"/>
                  </a:lnTo>
                  <a:lnTo>
                    <a:pt x="345" y="88"/>
                  </a:lnTo>
                  <a:lnTo>
                    <a:pt x="337" y="91"/>
                  </a:lnTo>
                  <a:lnTo>
                    <a:pt x="328" y="94"/>
                  </a:lnTo>
                  <a:lnTo>
                    <a:pt x="316" y="99"/>
                  </a:lnTo>
                  <a:lnTo>
                    <a:pt x="303" y="102"/>
                  </a:lnTo>
                  <a:lnTo>
                    <a:pt x="289" y="108"/>
                  </a:lnTo>
                  <a:lnTo>
                    <a:pt x="274" y="112"/>
                  </a:lnTo>
                  <a:lnTo>
                    <a:pt x="258" y="117"/>
                  </a:lnTo>
                  <a:lnTo>
                    <a:pt x="242" y="122"/>
                  </a:lnTo>
                  <a:lnTo>
                    <a:pt x="226" y="127"/>
                  </a:lnTo>
                  <a:lnTo>
                    <a:pt x="210" y="132"/>
                  </a:lnTo>
                  <a:lnTo>
                    <a:pt x="195" y="137"/>
                  </a:lnTo>
                  <a:lnTo>
                    <a:pt x="181" y="140"/>
                  </a:lnTo>
                  <a:lnTo>
                    <a:pt x="170" y="143"/>
                  </a:lnTo>
                  <a:lnTo>
                    <a:pt x="158" y="147"/>
                  </a:lnTo>
                  <a:lnTo>
                    <a:pt x="150" y="149"/>
                  </a:lnTo>
                  <a:lnTo>
                    <a:pt x="140" y="146"/>
                  </a:lnTo>
                  <a:lnTo>
                    <a:pt x="124" y="142"/>
                  </a:lnTo>
                  <a:lnTo>
                    <a:pt x="103" y="139"/>
                  </a:lnTo>
                  <a:lnTo>
                    <a:pt x="81" y="135"/>
                  </a:lnTo>
                  <a:lnTo>
                    <a:pt x="57" y="132"/>
                  </a:lnTo>
                  <a:lnTo>
                    <a:pt x="34" y="129"/>
                  </a:lnTo>
                  <a:lnTo>
                    <a:pt x="15" y="126"/>
                  </a:lnTo>
                  <a:lnTo>
                    <a:pt x="0" y="123"/>
                  </a:lnTo>
                  <a:close/>
                </a:path>
              </a:pathLst>
            </a:custGeom>
            <a:solidFill>
              <a:srgbClr val="006666"/>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97" name="Freeform 629"/>
            <p:cNvSpPr>
              <a:spLocks/>
            </p:cNvSpPr>
            <p:nvPr/>
          </p:nvSpPr>
          <p:spPr bwMode="auto">
            <a:xfrm>
              <a:off x="3346" y="3302"/>
              <a:ext cx="85" cy="44"/>
            </a:xfrm>
            <a:custGeom>
              <a:avLst/>
              <a:gdLst>
                <a:gd name="T0" fmla="*/ 250 w 253"/>
                <a:gd name="T1" fmla="*/ 0 h 131"/>
                <a:gd name="T2" fmla="*/ 245 w 253"/>
                <a:gd name="T3" fmla="*/ 1 h 131"/>
                <a:gd name="T4" fmla="*/ 234 w 253"/>
                <a:gd name="T5" fmla="*/ 9 h 131"/>
                <a:gd name="T6" fmla="*/ 220 w 253"/>
                <a:gd name="T7" fmla="*/ 18 h 131"/>
                <a:gd name="T8" fmla="*/ 204 w 253"/>
                <a:gd name="T9" fmla="*/ 28 h 131"/>
                <a:gd name="T10" fmla="*/ 186 w 253"/>
                <a:gd name="T11" fmla="*/ 39 h 131"/>
                <a:gd name="T12" fmla="*/ 167 w 253"/>
                <a:gd name="T13" fmla="*/ 48 h 131"/>
                <a:gd name="T14" fmla="*/ 148 w 253"/>
                <a:gd name="T15" fmla="*/ 58 h 131"/>
                <a:gd name="T16" fmla="*/ 128 w 253"/>
                <a:gd name="T17" fmla="*/ 67 h 131"/>
                <a:gd name="T18" fmla="*/ 109 w 253"/>
                <a:gd name="T19" fmla="*/ 76 h 131"/>
                <a:gd name="T20" fmla="*/ 90 w 253"/>
                <a:gd name="T21" fmla="*/ 86 h 131"/>
                <a:gd name="T22" fmla="*/ 72 w 253"/>
                <a:gd name="T23" fmla="*/ 94 h 131"/>
                <a:gd name="T24" fmla="*/ 55 w 253"/>
                <a:gd name="T25" fmla="*/ 100 h 131"/>
                <a:gd name="T26" fmla="*/ 40 w 253"/>
                <a:gd name="T27" fmla="*/ 107 h 131"/>
                <a:gd name="T28" fmla="*/ 27 w 253"/>
                <a:gd name="T29" fmla="*/ 112 h 131"/>
                <a:gd name="T30" fmla="*/ 15 w 253"/>
                <a:gd name="T31" fmla="*/ 116 h 131"/>
                <a:gd name="T32" fmla="*/ 6 w 253"/>
                <a:gd name="T33" fmla="*/ 120 h 131"/>
                <a:gd name="T34" fmla="*/ 0 w 253"/>
                <a:gd name="T35" fmla="*/ 122 h 131"/>
                <a:gd name="T36" fmla="*/ 3 w 253"/>
                <a:gd name="T37" fmla="*/ 131 h 131"/>
                <a:gd name="T38" fmla="*/ 8 w 253"/>
                <a:gd name="T39" fmla="*/ 129 h 131"/>
                <a:gd name="T40" fmla="*/ 17 w 253"/>
                <a:gd name="T41" fmla="*/ 126 h 131"/>
                <a:gd name="T42" fmla="*/ 29 w 253"/>
                <a:gd name="T43" fmla="*/ 121 h 131"/>
                <a:gd name="T44" fmla="*/ 43 w 253"/>
                <a:gd name="T45" fmla="*/ 116 h 131"/>
                <a:gd name="T46" fmla="*/ 58 w 253"/>
                <a:gd name="T47" fmla="*/ 110 h 131"/>
                <a:gd name="T48" fmla="*/ 75 w 253"/>
                <a:gd name="T49" fmla="*/ 103 h 131"/>
                <a:gd name="T50" fmla="*/ 94 w 253"/>
                <a:gd name="T51" fmla="*/ 95 h 131"/>
                <a:gd name="T52" fmla="*/ 114 w 253"/>
                <a:gd name="T53" fmla="*/ 86 h 131"/>
                <a:gd name="T54" fmla="*/ 133 w 253"/>
                <a:gd name="T55" fmla="*/ 76 h 131"/>
                <a:gd name="T56" fmla="*/ 153 w 253"/>
                <a:gd name="T57" fmla="*/ 67 h 131"/>
                <a:gd name="T58" fmla="*/ 172 w 253"/>
                <a:gd name="T59" fmla="*/ 57 h 131"/>
                <a:gd name="T60" fmla="*/ 190 w 253"/>
                <a:gd name="T61" fmla="*/ 48 h 131"/>
                <a:gd name="T62" fmla="*/ 209 w 253"/>
                <a:gd name="T63" fmla="*/ 37 h 131"/>
                <a:gd name="T64" fmla="*/ 225 w 253"/>
                <a:gd name="T65" fmla="*/ 27 h 131"/>
                <a:gd name="T66" fmla="*/ 238 w 253"/>
                <a:gd name="T67" fmla="*/ 18 h 131"/>
                <a:gd name="T68" fmla="*/ 252 w 253"/>
                <a:gd name="T69" fmla="*/ 8 h 131"/>
                <a:gd name="T70" fmla="*/ 248 w 253"/>
                <a:gd name="T71" fmla="*/ 9 h 131"/>
                <a:gd name="T72" fmla="*/ 252 w 253"/>
                <a:gd name="T73" fmla="*/ 8 h 131"/>
                <a:gd name="T74" fmla="*/ 253 w 253"/>
                <a:gd name="T75" fmla="*/ 4 h 131"/>
                <a:gd name="T76" fmla="*/ 252 w 253"/>
                <a:gd name="T77" fmla="*/ 1 h 131"/>
                <a:gd name="T78" fmla="*/ 249 w 253"/>
                <a:gd name="T79" fmla="*/ 0 h 131"/>
                <a:gd name="T80" fmla="*/ 245 w 253"/>
                <a:gd name="T81" fmla="*/ 1 h 131"/>
                <a:gd name="T82" fmla="*/ 250 w 253"/>
                <a:gd name="T8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3" h="131">
                  <a:moveTo>
                    <a:pt x="250" y="0"/>
                  </a:moveTo>
                  <a:lnTo>
                    <a:pt x="245" y="1"/>
                  </a:lnTo>
                  <a:lnTo>
                    <a:pt x="234" y="9"/>
                  </a:lnTo>
                  <a:lnTo>
                    <a:pt x="220" y="18"/>
                  </a:lnTo>
                  <a:lnTo>
                    <a:pt x="204" y="28"/>
                  </a:lnTo>
                  <a:lnTo>
                    <a:pt x="186" y="39"/>
                  </a:lnTo>
                  <a:lnTo>
                    <a:pt x="167" y="48"/>
                  </a:lnTo>
                  <a:lnTo>
                    <a:pt x="148" y="58"/>
                  </a:lnTo>
                  <a:lnTo>
                    <a:pt x="128" y="67"/>
                  </a:lnTo>
                  <a:lnTo>
                    <a:pt x="109" y="76"/>
                  </a:lnTo>
                  <a:lnTo>
                    <a:pt x="90" y="86"/>
                  </a:lnTo>
                  <a:lnTo>
                    <a:pt x="72" y="94"/>
                  </a:lnTo>
                  <a:lnTo>
                    <a:pt x="55" y="100"/>
                  </a:lnTo>
                  <a:lnTo>
                    <a:pt x="40" y="107"/>
                  </a:lnTo>
                  <a:lnTo>
                    <a:pt x="27" y="112"/>
                  </a:lnTo>
                  <a:lnTo>
                    <a:pt x="15" y="116"/>
                  </a:lnTo>
                  <a:lnTo>
                    <a:pt x="6" y="120"/>
                  </a:lnTo>
                  <a:lnTo>
                    <a:pt x="0" y="122"/>
                  </a:lnTo>
                  <a:lnTo>
                    <a:pt x="3" y="131"/>
                  </a:lnTo>
                  <a:lnTo>
                    <a:pt x="8" y="129"/>
                  </a:lnTo>
                  <a:lnTo>
                    <a:pt x="17" y="126"/>
                  </a:lnTo>
                  <a:lnTo>
                    <a:pt x="29" y="121"/>
                  </a:lnTo>
                  <a:lnTo>
                    <a:pt x="43" y="116"/>
                  </a:lnTo>
                  <a:lnTo>
                    <a:pt x="58" y="110"/>
                  </a:lnTo>
                  <a:lnTo>
                    <a:pt x="75" y="103"/>
                  </a:lnTo>
                  <a:lnTo>
                    <a:pt x="94" y="95"/>
                  </a:lnTo>
                  <a:lnTo>
                    <a:pt x="114" y="86"/>
                  </a:lnTo>
                  <a:lnTo>
                    <a:pt x="133" y="76"/>
                  </a:lnTo>
                  <a:lnTo>
                    <a:pt x="153" y="67"/>
                  </a:lnTo>
                  <a:lnTo>
                    <a:pt x="172" y="57"/>
                  </a:lnTo>
                  <a:lnTo>
                    <a:pt x="190" y="48"/>
                  </a:lnTo>
                  <a:lnTo>
                    <a:pt x="209" y="37"/>
                  </a:lnTo>
                  <a:lnTo>
                    <a:pt x="225" y="27"/>
                  </a:lnTo>
                  <a:lnTo>
                    <a:pt x="238" y="18"/>
                  </a:lnTo>
                  <a:lnTo>
                    <a:pt x="252" y="8"/>
                  </a:lnTo>
                  <a:lnTo>
                    <a:pt x="248" y="9"/>
                  </a:lnTo>
                  <a:lnTo>
                    <a:pt x="252" y="8"/>
                  </a:lnTo>
                  <a:lnTo>
                    <a:pt x="253" y="4"/>
                  </a:lnTo>
                  <a:lnTo>
                    <a:pt x="252" y="1"/>
                  </a:lnTo>
                  <a:lnTo>
                    <a:pt x="249" y="0"/>
                  </a:lnTo>
                  <a:lnTo>
                    <a:pt x="245" y="1"/>
                  </a:lnTo>
                  <a:lnTo>
                    <a:pt x="25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98" name="Freeform 630"/>
            <p:cNvSpPr>
              <a:spLocks/>
            </p:cNvSpPr>
            <p:nvPr/>
          </p:nvSpPr>
          <p:spPr bwMode="auto">
            <a:xfrm>
              <a:off x="3429" y="3302"/>
              <a:ext cx="77" cy="8"/>
            </a:xfrm>
            <a:custGeom>
              <a:avLst/>
              <a:gdLst>
                <a:gd name="T0" fmla="*/ 231 w 231"/>
                <a:gd name="T1" fmla="*/ 9 h 23"/>
                <a:gd name="T2" fmla="*/ 224 w 231"/>
                <a:gd name="T3" fmla="*/ 4 h 23"/>
                <a:gd name="T4" fmla="*/ 217 w 231"/>
                <a:gd name="T5" fmla="*/ 7 h 23"/>
                <a:gd name="T6" fmla="*/ 209 w 231"/>
                <a:gd name="T7" fmla="*/ 9 h 23"/>
                <a:gd name="T8" fmla="*/ 198 w 231"/>
                <a:gd name="T9" fmla="*/ 10 h 23"/>
                <a:gd name="T10" fmla="*/ 185 w 231"/>
                <a:gd name="T11" fmla="*/ 11 h 23"/>
                <a:gd name="T12" fmla="*/ 171 w 231"/>
                <a:gd name="T13" fmla="*/ 11 h 23"/>
                <a:gd name="T14" fmla="*/ 156 w 231"/>
                <a:gd name="T15" fmla="*/ 11 h 23"/>
                <a:gd name="T16" fmla="*/ 140 w 231"/>
                <a:gd name="T17" fmla="*/ 11 h 23"/>
                <a:gd name="T18" fmla="*/ 124 w 231"/>
                <a:gd name="T19" fmla="*/ 11 h 23"/>
                <a:gd name="T20" fmla="*/ 107 w 231"/>
                <a:gd name="T21" fmla="*/ 11 h 23"/>
                <a:gd name="T22" fmla="*/ 90 w 231"/>
                <a:gd name="T23" fmla="*/ 11 h 23"/>
                <a:gd name="T24" fmla="*/ 74 w 231"/>
                <a:gd name="T25" fmla="*/ 10 h 23"/>
                <a:gd name="T26" fmla="*/ 57 w 231"/>
                <a:gd name="T27" fmla="*/ 9 h 23"/>
                <a:gd name="T28" fmla="*/ 41 w 231"/>
                <a:gd name="T29" fmla="*/ 8 h 23"/>
                <a:gd name="T30" fmla="*/ 28 w 231"/>
                <a:gd name="T31" fmla="*/ 5 h 23"/>
                <a:gd name="T32" fmla="*/ 14 w 231"/>
                <a:gd name="T33" fmla="*/ 2 h 23"/>
                <a:gd name="T34" fmla="*/ 2 w 231"/>
                <a:gd name="T35" fmla="*/ 0 h 23"/>
                <a:gd name="T36" fmla="*/ 0 w 231"/>
                <a:gd name="T37" fmla="*/ 9 h 23"/>
                <a:gd name="T38" fmla="*/ 12 w 231"/>
                <a:gd name="T39" fmla="*/ 11 h 23"/>
                <a:gd name="T40" fmla="*/ 26 w 231"/>
                <a:gd name="T41" fmla="*/ 15 h 23"/>
                <a:gd name="T42" fmla="*/ 41 w 231"/>
                <a:gd name="T43" fmla="*/ 17 h 23"/>
                <a:gd name="T44" fmla="*/ 57 w 231"/>
                <a:gd name="T45" fmla="*/ 18 h 23"/>
                <a:gd name="T46" fmla="*/ 74 w 231"/>
                <a:gd name="T47" fmla="*/ 19 h 23"/>
                <a:gd name="T48" fmla="*/ 90 w 231"/>
                <a:gd name="T49" fmla="*/ 20 h 23"/>
                <a:gd name="T50" fmla="*/ 107 w 231"/>
                <a:gd name="T51" fmla="*/ 23 h 23"/>
                <a:gd name="T52" fmla="*/ 124 w 231"/>
                <a:gd name="T53" fmla="*/ 23 h 23"/>
                <a:gd name="T54" fmla="*/ 140 w 231"/>
                <a:gd name="T55" fmla="*/ 23 h 23"/>
                <a:gd name="T56" fmla="*/ 156 w 231"/>
                <a:gd name="T57" fmla="*/ 23 h 23"/>
                <a:gd name="T58" fmla="*/ 171 w 231"/>
                <a:gd name="T59" fmla="*/ 23 h 23"/>
                <a:gd name="T60" fmla="*/ 185 w 231"/>
                <a:gd name="T61" fmla="*/ 20 h 23"/>
                <a:gd name="T62" fmla="*/ 198 w 231"/>
                <a:gd name="T63" fmla="*/ 19 h 23"/>
                <a:gd name="T64" fmla="*/ 209 w 231"/>
                <a:gd name="T65" fmla="*/ 18 h 23"/>
                <a:gd name="T66" fmla="*/ 219 w 231"/>
                <a:gd name="T67" fmla="*/ 16 h 23"/>
                <a:gd name="T68" fmla="*/ 226 w 231"/>
                <a:gd name="T69" fmla="*/ 13 h 23"/>
                <a:gd name="T70" fmla="*/ 219 w 231"/>
                <a:gd name="T71" fmla="*/ 9 h 23"/>
                <a:gd name="T72" fmla="*/ 226 w 231"/>
                <a:gd name="T73" fmla="*/ 13 h 23"/>
                <a:gd name="T74" fmla="*/ 230 w 231"/>
                <a:gd name="T75" fmla="*/ 11 h 23"/>
                <a:gd name="T76" fmla="*/ 230 w 231"/>
                <a:gd name="T77" fmla="*/ 8 h 23"/>
                <a:gd name="T78" fmla="*/ 227 w 231"/>
                <a:gd name="T79" fmla="*/ 5 h 23"/>
                <a:gd name="T80" fmla="*/ 224 w 231"/>
                <a:gd name="T81" fmla="*/ 4 h 23"/>
                <a:gd name="T82" fmla="*/ 231 w 231"/>
                <a:gd name="T83"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1" h="23">
                  <a:moveTo>
                    <a:pt x="231" y="9"/>
                  </a:moveTo>
                  <a:lnTo>
                    <a:pt x="224" y="4"/>
                  </a:lnTo>
                  <a:lnTo>
                    <a:pt x="217" y="7"/>
                  </a:lnTo>
                  <a:lnTo>
                    <a:pt x="209" y="9"/>
                  </a:lnTo>
                  <a:lnTo>
                    <a:pt x="198" y="10"/>
                  </a:lnTo>
                  <a:lnTo>
                    <a:pt x="185" y="11"/>
                  </a:lnTo>
                  <a:lnTo>
                    <a:pt x="171" y="11"/>
                  </a:lnTo>
                  <a:lnTo>
                    <a:pt x="156" y="11"/>
                  </a:lnTo>
                  <a:lnTo>
                    <a:pt x="140" y="11"/>
                  </a:lnTo>
                  <a:lnTo>
                    <a:pt x="124" y="11"/>
                  </a:lnTo>
                  <a:lnTo>
                    <a:pt x="107" y="11"/>
                  </a:lnTo>
                  <a:lnTo>
                    <a:pt x="90" y="11"/>
                  </a:lnTo>
                  <a:lnTo>
                    <a:pt x="74" y="10"/>
                  </a:lnTo>
                  <a:lnTo>
                    <a:pt x="57" y="9"/>
                  </a:lnTo>
                  <a:lnTo>
                    <a:pt x="41" y="8"/>
                  </a:lnTo>
                  <a:lnTo>
                    <a:pt x="28" y="5"/>
                  </a:lnTo>
                  <a:lnTo>
                    <a:pt x="14" y="2"/>
                  </a:lnTo>
                  <a:lnTo>
                    <a:pt x="2" y="0"/>
                  </a:lnTo>
                  <a:lnTo>
                    <a:pt x="0" y="9"/>
                  </a:lnTo>
                  <a:lnTo>
                    <a:pt x="12" y="11"/>
                  </a:lnTo>
                  <a:lnTo>
                    <a:pt x="26" y="15"/>
                  </a:lnTo>
                  <a:lnTo>
                    <a:pt x="41" y="17"/>
                  </a:lnTo>
                  <a:lnTo>
                    <a:pt x="57" y="18"/>
                  </a:lnTo>
                  <a:lnTo>
                    <a:pt x="74" y="19"/>
                  </a:lnTo>
                  <a:lnTo>
                    <a:pt x="90" y="20"/>
                  </a:lnTo>
                  <a:lnTo>
                    <a:pt x="107" y="23"/>
                  </a:lnTo>
                  <a:lnTo>
                    <a:pt x="124" y="23"/>
                  </a:lnTo>
                  <a:lnTo>
                    <a:pt x="140" y="23"/>
                  </a:lnTo>
                  <a:lnTo>
                    <a:pt x="156" y="23"/>
                  </a:lnTo>
                  <a:lnTo>
                    <a:pt x="171" y="23"/>
                  </a:lnTo>
                  <a:lnTo>
                    <a:pt x="185" y="20"/>
                  </a:lnTo>
                  <a:lnTo>
                    <a:pt x="198" y="19"/>
                  </a:lnTo>
                  <a:lnTo>
                    <a:pt x="209" y="18"/>
                  </a:lnTo>
                  <a:lnTo>
                    <a:pt x="219" y="16"/>
                  </a:lnTo>
                  <a:lnTo>
                    <a:pt x="226" y="13"/>
                  </a:lnTo>
                  <a:lnTo>
                    <a:pt x="219" y="9"/>
                  </a:lnTo>
                  <a:lnTo>
                    <a:pt x="226" y="13"/>
                  </a:lnTo>
                  <a:lnTo>
                    <a:pt x="230" y="11"/>
                  </a:lnTo>
                  <a:lnTo>
                    <a:pt x="230" y="8"/>
                  </a:lnTo>
                  <a:lnTo>
                    <a:pt x="227" y="5"/>
                  </a:lnTo>
                  <a:lnTo>
                    <a:pt x="224" y="4"/>
                  </a:lnTo>
                  <a:lnTo>
                    <a:pt x="231"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199" name="Freeform 631"/>
            <p:cNvSpPr>
              <a:spLocks/>
            </p:cNvSpPr>
            <p:nvPr/>
          </p:nvSpPr>
          <p:spPr bwMode="auto">
            <a:xfrm>
              <a:off x="3502" y="3305"/>
              <a:ext cx="4" cy="30"/>
            </a:xfrm>
            <a:custGeom>
              <a:avLst/>
              <a:gdLst>
                <a:gd name="T0" fmla="*/ 7 w 12"/>
                <a:gd name="T1" fmla="*/ 91 h 91"/>
                <a:gd name="T2" fmla="*/ 12 w 12"/>
                <a:gd name="T3" fmla="*/ 87 h 91"/>
                <a:gd name="T4" fmla="*/ 12 w 12"/>
                <a:gd name="T5" fmla="*/ 0 h 91"/>
                <a:gd name="T6" fmla="*/ 0 w 12"/>
                <a:gd name="T7" fmla="*/ 0 h 91"/>
                <a:gd name="T8" fmla="*/ 0 w 12"/>
                <a:gd name="T9" fmla="*/ 87 h 91"/>
                <a:gd name="T10" fmla="*/ 5 w 12"/>
                <a:gd name="T11" fmla="*/ 82 h 91"/>
                <a:gd name="T12" fmla="*/ 0 w 12"/>
                <a:gd name="T13" fmla="*/ 87 h 91"/>
                <a:gd name="T14" fmla="*/ 3 w 12"/>
                <a:gd name="T15" fmla="*/ 90 h 91"/>
                <a:gd name="T16" fmla="*/ 6 w 12"/>
                <a:gd name="T17" fmla="*/ 91 h 91"/>
                <a:gd name="T18" fmla="*/ 9 w 12"/>
                <a:gd name="T19" fmla="*/ 90 h 91"/>
                <a:gd name="T20" fmla="*/ 12 w 12"/>
                <a:gd name="T21" fmla="*/ 87 h 91"/>
                <a:gd name="T22" fmla="*/ 7 w 12"/>
                <a:gd name="T2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91">
                  <a:moveTo>
                    <a:pt x="7" y="91"/>
                  </a:moveTo>
                  <a:lnTo>
                    <a:pt x="12" y="87"/>
                  </a:lnTo>
                  <a:lnTo>
                    <a:pt x="12" y="0"/>
                  </a:lnTo>
                  <a:lnTo>
                    <a:pt x="0" y="0"/>
                  </a:lnTo>
                  <a:lnTo>
                    <a:pt x="0" y="87"/>
                  </a:lnTo>
                  <a:lnTo>
                    <a:pt x="5" y="82"/>
                  </a:lnTo>
                  <a:lnTo>
                    <a:pt x="0" y="87"/>
                  </a:lnTo>
                  <a:lnTo>
                    <a:pt x="3" y="90"/>
                  </a:lnTo>
                  <a:lnTo>
                    <a:pt x="6" y="91"/>
                  </a:lnTo>
                  <a:lnTo>
                    <a:pt x="9" y="90"/>
                  </a:lnTo>
                  <a:lnTo>
                    <a:pt x="12" y="87"/>
                  </a:lnTo>
                  <a:lnTo>
                    <a:pt x="7" y="9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00" name="Freeform 632"/>
            <p:cNvSpPr>
              <a:spLocks/>
            </p:cNvSpPr>
            <p:nvPr/>
          </p:nvSpPr>
          <p:spPr bwMode="auto">
            <a:xfrm>
              <a:off x="3462" y="3331"/>
              <a:ext cx="42" cy="6"/>
            </a:xfrm>
            <a:custGeom>
              <a:avLst/>
              <a:gdLst>
                <a:gd name="T0" fmla="*/ 7 w 128"/>
                <a:gd name="T1" fmla="*/ 9 h 18"/>
                <a:gd name="T2" fmla="*/ 3 w 128"/>
                <a:gd name="T3" fmla="*/ 9 h 18"/>
                <a:gd name="T4" fmla="*/ 18 w 128"/>
                <a:gd name="T5" fmla="*/ 11 h 18"/>
                <a:gd name="T6" fmla="*/ 34 w 128"/>
                <a:gd name="T7" fmla="*/ 13 h 18"/>
                <a:gd name="T8" fmla="*/ 54 w 128"/>
                <a:gd name="T9" fmla="*/ 16 h 18"/>
                <a:gd name="T10" fmla="*/ 73 w 128"/>
                <a:gd name="T11" fmla="*/ 18 h 18"/>
                <a:gd name="T12" fmla="*/ 92 w 128"/>
                <a:gd name="T13" fmla="*/ 18 h 18"/>
                <a:gd name="T14" fmla="*/ 108 w 128"/>
                <a:gd name="T15" fmla="*/ 18 h 18"/>
                <a:gd name="T16" fmla="*/ 120 w 128"/>
                <a:gd name="T17" fmla="*/ 16 h 18"/>
                <a:gd name="T18" fmla="*/ 128 w 128"/>
                <a:gd name="T19" fmla="*/ 14 h 18"/>
                <a:gd name="T20" fmla="*/ 126 w 128"/>
                <a:gd name="T21" fmla="*/ 5 h 18"/>
                <a:gd name="T22" fmla="*/ 120 w 128"/>
                <a:gd name="T23" fmla="*/ 6 h 18"/>
                <a:gd name="T24" fmla="*/ 108 w 128"/>
                <a:gd name="T25" fmla="*/ 6 h 18"/>
                <a:gd name="T26" fmla="*/ 92 w 128"/>
                <a:gd name="T27" fmla="*/ 6 h 18"/>
                <a:gd name="T28" fmla="*/ 73 w 128"/>
                <a:gd name="T29" fmla="*/ 6 h 18"/>
                <a:gd name="T30" fmla="*/ 54 w 128"/>
                <a:gd name="T31" fmla="*/ 6 h 18"/>
                <a:gd name="T32" fmla="*/ 34 w 128"/>
                <a:gd name="T33" fmla="*/ 4 h 18"/>
                <a:gd name="T34" fmla="*/ 18 w 128"/>
                <a:gd name="T35" fmla="*/ 2 h 18"/>
                <a:gd name="T36" fmla="*/ 6 w 128"/>
                <a:gd name="T37" fmla="*/ 0 h 18"/>
                <a:gd name="T38" fmla="*/ 2 w 128"/>
                <a:gd name="T39" fmla="*/ 0 h 18"/>
                <a:gd name="T40" fmla="*/ 6 w 128"/>
                <a:gd name="T41" fmla="*/ 0 h 18"/>
                <a:gd name="T42" fmla="*/ 2 w 128"/>
                <a:gd name="T43" fmla="*/ 1 h 18"/>
                <a:gd name="T44" fmla="*/ 0 w 128"/>
                <a:gd name="T45" fmla="*/ 3 h 18"/>
                <a:gd name="T46" fmla="*/ 1 w 128"/>
                <a:gd name="T47" fmla="*/ 6 h 18"/>
                <a:gd name="T48" fmla="*/ 3 w 128"/>
                <a:gd name="T49" fmla="*/ 9 h 18"/>
                <a:gd name="T50" fmla="*/ 7 w 128"/>
                <a:gd name="T51"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8" h="18">
                  <a:moveTo>
                    <a:pt x="7" y="9"/>
                  </a:moveTo>
                  <a:lnTo>
                    <a:pt x="3" y="9"/>
                  </a:lnTo>
                  <a:lnTo>
                    <a:pt x="18" y="11"/>
                  </a:lnTo>
                  <a:lnTo>
                    <a:pt x="34" y="13"/>
                  </a:lnTo>
                  <a:lnTo>
                    <a:pt x="54" y="16"/>
                  </a:lnTo>
                  <a:lnTo>
                    <a:pt x="73" y="18"/>
                  </a:lnTo>
                  <a:lnTo>
                    <a:pt x="92" y="18"/>
                  </a:lnTo>
                  <a:lnTo>
                    <a:pt x="108" y="18"/>
                  </a:lnTo>
                  <a:lnTo>
                    <a:pt x="120" y="16"/>
                  </a:lnTo>
                  <a:lnTo>
                    <a:pt x="128" y="14"/>
                  </a:lnTo>
                  <a:lnTo>
                    <a:pt x="126" y="5"/>
                  </a:lnTo>
                  <a:lnTo>
                    <a:pt x="120" y="6"/>
                  </a:lnTo>
                  <a:lnTo>
                    <a:pt x="108" y="6"/>
                  </a:lnTo>
                  <a:lnTo>
                    <a:pt x="92" y="6"/>
                  </a:lnTo>
                  <a:lnTo>
                    <a:pt x="73" y="6"/>
                  </a:lnTo>
                  <a:lnTo>
                    <a:pt x="54" y="6"/>
                  </a:lnTo>
                  <a:lnTo>
                    <a:pt x="34" y="4"/>
                  </a:lnTo>
                  <a:lnTo>
                    <a:pt x="18" y="2"/>
                  </a:lnTo>
                  <a:lnTo>
                    <a:pt x="6" y="0"/>
                  </a:lnTo>
                  <a:lnTo>
                    <a:pt x="2" y="0"/>
                  </a:lnTo>
                  <a:lnTo>
                    <a:pt x="6" y="0"/>
                  </a:lnTo>
                  <a:lnTo>
                    <a:pt x="2" y="1"/>
                  </a:lnTo>
                  <a:lnTo>
                    <a:pt x="0" y="3"/>
                  </a:lnTo>
                  <a:lnTo>
                    <a:pt x="1" y="6"/>
                  </a:lnTo>
                  <a:lnTo>
                    <a:pt x="3" y="9"/>
                  </a:lnTo>
                  <a:lnTo>
                    <a:pt x="7"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01" name="Freeform 633"/>
            <p:cNvSpPr>
              <a:spLocks/>
            </p:cNvSpPr>
            <p:nvPr/>
          </p:nvSpPr>
          <p:spPr bwMode="auto">
            <a:xfrm>
              <a:off x="3395" y="3331"/>
              <a:ext cx="69" cy="24"/>
            </a:xfrm>
            <a:custGeom>
              <a:avLst/>
              <a:gdLst>
                <a:gd name="T0" fmla="*/ 2 w 206"/>
                <a:gd name="T1" fmla="*/ 72 h 72"/>
                <a:gd name="T2" fmla="*/ 6 w 206"/>
                <a:gd name="T3" fmla="*/ 72 h 72"/>
                <a:gd name="T4" fmla="*/ 14 w 206"/>
                <a:gd name="T5" fmla="*/ 69 h 72"/>
                <a:gd name="T6" fmla="*/ 25 w 206"/>
                <a:gd name="T7" fmla="*/ 66 h 72"/>
                <a:gd name="T8" fmla="*/ 36 w 206"/>
                <a:gd name="T9" fmla="*/ 63 h 72"/>
                <a:gd name="T10" fmla="*/ 50 w 206"/>
                <a:gd name="T11" fmla="*/ 59 h 72"/>
                <a:gd name="T12" fmla="*/ 65 w 206"/>
                <a:gd name="T13" fmla="*/ 55 h 72"/>
                <a:gd name="T14" fmla="*/ 81 w 206"/>
                <a:gd name="T15" fmla="*/ 50 h 72"/>
                <a:gd name="T16" fmla="*/ 97 w 206"/>
                <a:gd name="T17" fmla="*/ 44 h 72"/>
                <a:gd name="T18" fmla="*/ 113 w 206"/>
                <a:gd name="T19" fmla="*/ 40 h 72"/>
                <a:gd name="T20" fmla="*/ 129 w 206"/>
                <a:gd name="T21" fmla="*/ 35 h 72"/>
                <a:gd name="T22" fmla="*/ 144 w 206"/>
                <a:gd name="T23" fmla="*/ 30 h 72"/>
                <a:gd name="T24" fmla="*/ 158 w 206"/>
                <a:gd name="T25" fmla="*/ 25 h 72"/>
                <a:gd name="T26" fmla="*/ 171 w 206"/>
                <a:gd name="T27" fmla="*/ 21 h 72"/>
                <a:gd name="T28" fmla="*/ 183 w 206"/>
                <a:gd name="T29" fmla="*/ 17 h 72"/>
                <a:gd name="T30" fmla="*/ 192 w 206"/>
                <a:gd name="T31" fmla="*/ 13 h 72"/>
                <a:gd name="T32" fmla="*/ 200 w 206"/>
                <a:gd name="T33" fmla="*/ 11 h 72"/>
                <a:gd name="T34" fmla="*/ 206 w 206"/>
                <a:gd name="T35" fmla="*/ 9 h 72"/>
                <a:gd name="T36" fmla="*/ 201 w 206"/>
                <a:gd name="T37" fmla="*/ 0 h 72"/>
                <a:gd name="T38" fmla="*/ 198 w 206"/>
                <a:gd name="T39" fmla="*/ 2 h 72"/>
                <a:gd name="T40" fmla="*/ 190 w 206"/>
                <a:gd name="T41" fmla="*/ 4 h 72"/>
                <a:gd name="T42" fmla="*/ 181 w 206"/>
                <a:gd name="T43" fmla="*/ 8 h 72"/>
                <a:gd name="T44" fmla="*/ 169 w 206"/>
                <a:gd name="T45" fmla="*/ 12 h 72"/>
                <a:gd name="T46" fmla="*/ 155 w 206"/>
                <a:gd name="T47" fmla="*/ 16 h 72"/>
                <a:gd name="T48" fmla="*/ 142 w 206"/>
                <a:gd name="T49" fmla="*/ 21 h 72"/>
                <a:gd name="T50" fmla="*/ 127 w 206"/>
                <a:gd name="T51" fmla="*/ 26 h 72"/>
                <a:gd name="T52" fmla="*/ 111 w 206"/>
                <a:gd name="T53" fmla="*/ 30 h 72"/>
                <a:gd name="T54" fmla="*/ 95 w 206"/>
                <a:gd name="T55" fmla="*/ 35 h 72"/>
                <a:gd name="T56" fmla="*/ 79 w 206"/>
                <a:gd name="T57" fmla="*/ 41 h 72"/>
                <a:gd name="T58" fmla="*/ 63 w 206"/>
                <a:gd name="T59" fmla="*/ 45 h 72"/>
                <a:gd name="T60" fmla="*/ 48 w 206"/>
                <a:gd name="T61" fmla="*/ 50 h 72"/>
                <a:gd name="T62" fmla="*/ 34 w 206"/>
                <a:gd name="T63" fmla="*/ 53 h 72"/>
                <a:gd name="T64" fmla="*/ 23 w 206"/>
                <a:gd name="T65" fmla="*/ 57 h 72"/>
                <a:gd name="T66" fmla="*/ 11 w 206"/>
                <a:gd name="T67" fmla="*/ 60 h 72"/>
                <a:gd name="T68" fmla="*/ 3 w 206"/>
                <a:gd name="T69" fmla="*/ 63 h 72"/>
                <a:gd name="T70" fmla="*/ 7 w 206"/>
                <a:gd name="T71" fmla="*/ 63 h 72"/>
                <a:gd name="T72" fmla="*/ 3 w 206"/>
                <a:gd name="T73" fmla="*/ 63 h 72"/>
                <a:gd name="T74" fmla="*/ 1 w 206"/>
                <a:gd name="T75" fmla="*/ 65 h 72"/>
                <a:gd name="T76" fmla="*/ 0 w 206"/>
                <a:gd name="T77" fmla="*/ 68 h 72"/>
                <a:gd name="T78" fmla="*/ 2 w 206"/>
                <a:gd name="T79" fmla="*/ 71 h 72"/>
                <a:gd name="T80" fmla="*/ 6 w 206"/>
                <a:gd name="T81" fmla="*/ 72 h 72"/>
                <a:gd name="T82" fmla="*/ 2 w 206"/>
                <a:gd name="T83"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6" h="72">
                  <a:moveTo>
                    <a:pt x="2" y="72"/>
                  </a:moveTo>
                  <a:lnTo>
                    <a:pt x="6" y="72"/>
                  </a:lnTo>
                  <a:lnTo>
                    <a:pt x="14" y="69"/>
                  </a:lnTo>
                  <a:lnTo>
                    <a:pt x="25" y="66"/>
                  </a:lnTo>
                  <a:lnTo>
                    <a:pt x="36" y="63"/>
                  </a:lnTo>
                  <a:lnTo>
                    <a:pt x="50" y="59"/>
                  </a:lnTo>
                  <a:lnTo>
                    <a:pt x="65" y="55"/>
                  </a:lnTo>
                  <a:lnTo>
                    <a:pt x="81" y="50"/>
                  </a:lnTo>
                  <a:lnTo>
                    <a:pt x="97" y="44"/>
                  </a:lnTo>
                  <a:lnTo>
                    <a:pt x="113" y="40"/>
                  </a:lnTo>
                  <a:lnTo>
                    <a:pt x="129" y="35"/>
                  </a:lnTo>
                  <a:lnTo>
                    <a:pt x="144" y="30"/>
                  </a:lnTo>
                  <a:lnTo>
                    <a:pt x="158" y="25"/>
                  </a:lnTo>
                  <a:lnTo>
                    <a:pt x="171" y="21"/>
                  </a:lnTo>
                  <a:lnTo>
                    <a:pt x="183" y="17"/>
                  </a:lnTo>
                  <a:lnTo>
                    <a:pt x="192" y="13"/>
                  </a:lnTo>
                  <a:lnTo>
                    <a:pt x="200" y="11"/>
                  </a:lnTo>
                  <a:lnTo>
                    <a:pt x="206" y="9"/>
                  </a:lnTo>
                  <a:lnTo>
                    <a:pt x="201" y="0"/>
                  </a:lnTo>
                  <a:lnTo>
                    <a:pt x="198" y="2"/>
                  </a:lnTo>
                  <a:lnTo>
                    <a:pt x="190" y="4"/>
                  </a:lnTo>
                  <a:lnTo>
                    <a:pt x="181" y="8"/>
                  </a:lnTo>
                  <a:lnTo>
                    <a:pt x="169" y="12"/>
                  </a:lnTo>
                  <a:lnTo>
                    <a:pt x="155" y="16"/>
                  </a:lnTo>
                  <a:lnTo>
                    <a:pt x="142" y="21"/>
                  </a:lnTo>
                  <a:lnTo>
                    <a:pt x="127" y="26"/>
                  </a:lnTo>
                  <a:lnTo>
                    <a:pt x="111" y="30"/>
                  </a:lnTo>
                  <a:lnTo>
                    <a:pt x="95" y="35"/>
                  </a:lnTo>
                  <a:lnTo>
                    <a:pt x="79" y="41"/>
                  </a:lnTo>
                  <a:lnTo>
                    <a:pt x="63" y="45"/>
                  </a:lnTo>
                  <a:lnTo>
                    <a:pt x="48" y="50"/>
                  </a:lnTo>
                  <a:lnTo>
                    <a:pt x="34" y="53"/>
                  </a:lnTo>
                  <a:lnTo>
                    <a:pt x="23" y="57"/>
                  </a:lnTo>
                  <a:lnTo>
                    <a:pt x="11" y="60"/>
                  </a:lnTo>
                  <a:lnTo>
                    <a:pt x="3" y="63"/>
                  </a:lnTo>
                  <a:lnTo>
                    <a:pt x="7" y="63"/>
                  </a:lnTo>
                  <a:lnTo>
                    <a:pt x="3" y="63"/>
                  </a:lnTo>
                  <a:lnTo>
                    <a:pt x="1" y="65"/>
                  </a:lnTo>
                  <a:lnTo>
                    <a:pt x="0" y="68"/>
                  </a:lnTo>
                  <a:lnTo>
                    <a:pt x="2" y="71"/>
                  </a:lnTo>
                  <a:lnTo>
                    <a:pt x="6" y="72"/>
                  </a:lnTo>
                  <a:lnTo>
                    <a:pt x="2" y="7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02" name="Freeform 634"/>
            <p:cNvSpPr>
              <a:spLocks/>
            </p:cNvSpPr>
            <p:nvPr/>
          </p:nvSpPr>
          <p:spPr bwMode="auto">
            <a:xfrm>
              <a:off x="3345" y="3343"/>
              <a:ext cx="53" cy="12"/>
            </a:xfrm>
            <a:custGeom>
              <a:avLst/>
              <a:gdLst>
                <a:gd name="T0" fmla="*/ 3 w 157"/>
                <a:gd name="T1" fmla="*/ 0 h 36"/>
                <a:gd name="T2" fmla="*/ 3 w 157"/>
                <a:gd name="T3" fmla="*/ 9 h 36"/>
                <a:gd name="T4" fmla="*/ 19 w 157"/>
                <a:gd name="T5" fmla="*/ 13 h 36"/>
                <a:gd name="T6" fmla="*/ 38 w 157"/>
                <a:gd name="T7" fmla="*/ 15 h 36"/>
                <a:gd name="T8" fmla="*/ 61 w 157"/>
                <a:gd name="T9" fmla="*/ 19 h 36"/>
                <a:gd name="T10" fmla="*/ 85 w 157"/>
                <a:gd name="T11" fmla="*/ 22 h 36"/>
                <a:gd name="T12" fmla="*/ 107 w 157"/>
                <a:gd name="T13" fmla="*/ 25 h 36"/>
                <a:gd name="T14" fmla="*/ 128 w 157"/>
                <a:gd name="T15" fmla="*/ 29 h 36"/>
                <a:gd name="T16" fmla="*/ 143 w 157"/>
                <a:gd name="T17" fmla="*/ 32 h 36"/>
                <a:gd name="T18" fmla="*/ 152 w 157"/>
                <a:gd name="T19" fmla="*/ 36 h 36"/>
                <a:gd name="T20" fmla="*/ 157 w 157"/>
                <a:gd name="T21" fmla="*/ 27 h 36"/>
                <a:gd name="T22" fmla="*/ 145 w 157"/>
                <a:gd name="T23" fmla="*/ 23 h 36"/>
                <a:gd name="T24" fmla="*/ 128 w 157"/>
                <a:gd name="T25" fmla="*/ 20 h 36"/>
                <a:gd name="T26" fmla="*/ 107 w 157"/>
                <a:gd name="T27" fmla="*/ 16 h 36"/>
                <a:gd name="T28" fmla="*/ 85 w 157"/>
                <a:gd name="T29" fmla="*/ 13 h 36"/>
                <a:gd name="T30" fmla="*/ 61 w 157"/>
                <a:gd name="T31" fmla="*/ 9 h 36"/>
                <a:gd name="T32" fmla="*/ 38 w 157"/>
                <a:gd name="T33" fmla="*/ 6 h 36"/>
                <a:gd name="T34" fmla="*/ 19 w 157"/>
                <a:gd name="T35" fmla="*/ 4 h 36"/>
                <a:gd name="T36" fmla="*/ 6 w 157"/>
                <a:gd name="T37" fmla="*/ 0 h 36"/>
                <a:gd name="T38" fmla="*/ 6 w 157"/>
                <a:gd name="T39" fmla="*/ 9 h 36"/>
                <a:gd name="T40" fmla="*/ 6 w 157"/>
                <a:gd name="T41" fmla="*/ 0 h 36"/>
                <a:gd name="T42" fmla="*/ 2 w 157"/>
                <a:gd name="T43" fmla="*/ 1 h 36"/>
                <a:gd name="T44" fmla="*/ 0 w 157"/>
                <a:gd name="T45" fmla="*/ 4 h 36"/>
                <a:gd name="T46" fmla="*/ 1 w 157"/>
                <a:gd name="T47" fmla="*/ 7 h 36"/>
                <a:gd name="T48" fmla="*/ 3 w 157"/>
                <a:gd name="T49" fmla="*/ 9 h 36"/>
                <a:gd name="T50" fmla="*/ 3 w 157"/>
                <a:gd name="T5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7" h="36">
                  <a:moveTo>
                    <a:pt x="3" y="0"/>
                  </a:moveTo>
                  <a:lnTo>
                    <a:pt x="3" y="9"/>
                  </a:lnTo>
                  <a:lnTo>
                    <a:pt x="19" y="13"/>
                  </a:lnTo>
                  <a:lnTo>
                    <a:pt x="38" y="15"/>
                  </a:lnTo>
                  <a:lnTo>
                    <a:pt x="61" y="19"/>
                  </a:lnTo>
                  <a:lnTo>
                    <a:pt x="85" y="22"/>
                  </a:lnTo>
                  <a:lnTo>
                    <a:pt x="107" y="25"/>
                  </a:lnTo>
                  <a:lnTo>
                    <a:pt x="128" y="29"/>
                  </a:lnTo>
                  <a:lnTo>
                    <a:pt x="143" y="32"/>
                  </a:lnTo>
                  <a:lnTo>
                    <a:pt x="152" y="36"/>
                  </a:lnTo>
                  <a:lnTo>
                    <a:pt x="157" y="27"/>
                  </a:lnTo>
                  <a:lnTo>
                    <a:pt x="145" y="23"/>
                  </a:lnTo>
                  <a:lnTo>
                    <a:pt x="128" y="20"/>
                  </a:lnTo>
                  <a:lnTo>
                    <a:pt x="107" y="16"/>
                  </a:lnTo>
                  <a:lnTo>
                    <a:pt x="85" y="13"/>
                  </a:lnTo>
                  <a:lnTo>
                    <a:pt x="61" y="9"/>
                  </a:lnTo>
                  <a:lnTo>
                    <a:pt x="38" y="6"/>
                  </a:lnTo>
                  <a:lnTo>
                    <a:pt x="19" y="4"/>
                  </a:lnTo>
                  <a:lnTo>
                    <a:pt x="6" y="0"/>
                  </a:lnTo>
                  <a:lnTo>
                    <a:pt x="6" y="9"/>
                  </a:lnTo>
                  <a:lnTo>
                    <a:pt x="6" y="0"/>
                  </a:lnTo>
                  <a:lnTo>
                    <a:pt x="2" y="1"/>
                  </a:lnTo>
                  <a:lnTo>
                    <a:pt x="0" y="4"/>
                  </a:lnTo>
                  <a:lnTo>
                    <a:pt x="1" y="7"/>
                  </a:lnTo>
                  <a:lnTo>
                    <a:pt x="3" y="9"/>
                  </a:lnTo>
                  <a:lnTo>
                    <a:pt x="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03" name="Freeform 635"/>
            <p:cNvSpPr>
              <a:spLocks/>
            </p:cNvSpPr>
            <p:nvPr/>
          </p:nvSpPr>
          <p:spPr bwMode="auto">
            <a:xfrm>
              <a:off x="2842" y="3567"/>
              <a:ext cx="93" cy="19"/>
            </a:xfrm>
            <a:custGeom>
              <a:avLst/>
              <a:gdLst>
                <a:gd name="T0" fmla="*/ 0 w 278"/>
                <a:gd name="T1" fmla="*/ 30 h 58"/>
                <a:gd name="T2" fmla="*/ 13 w 278"/>
                <a:gd name="T3" fmla="*/ 29 h 58"/>
                <a:gd name="T4" fmla="*/ 30 w 278"/>
                <a:gd name="T5" fmla="*/ 27 h 58"/>
                <a:gd name="T6" fmla="*/ 49 w 278"/>
                <a:gd name="T7" fmla="*/ 25 h 58"/>
                <a:gd name="T8" fmla="*/ 70 w 278"/>
                <a:gd name="T9" fmla="*/ 21 h 58"/>
                <a:gd name="T10" fmla="*/ 91 w 278"/>
                <a:gd name="T11" fmla="*/ 16 h 58"/>
                <a:gd name="T12" fmla="*/ 111 w 278"/>
                <a:gd name="T13" fmla="*/ 12 h 58"/>
                <a:gd name="T14" fmla="*/ 128 w 278"/>
                <a:gd name="T15" fmla="*/ 6 h 58"/>
                <a:gd name="T16" fmla="*/ 141 w 278"/>
                <a:gd name="T17" fmla="*/ 0 h 58"/>
                <a:gd name="T18" fmla="*/ 156 w 278"/>
                <a:gd name="T19" fmla="*/ 6 h 58"/>
                <a:gd name="T20" fmla="*/ 174 w 278"/>
                <a:gd name="T21" fmla="*/ 12 h 58"/>
                <a:gd name="T22" fmla="*/ 194 w 278"/>
                <a:gd name="T23" fmla="*/ 18 h 58"/>
                <a:gd name="T24" fmla="*/ 213 w 278"/>
                <a:gd name="T25" fmla="*/ 21 h 58"/>
                <a:gd name="T26" fmla="*/ 234 w 278"/>
                <a:gd name="T27" fmla="*/ 25 h 58"/>
                <a:gd name="T28" fmla="*/ 251 w 278"/>
                <a:gd name="T29" fmla="*/ 27 h 58"/>
                <a:gd name="T30" fmla="*/ 267 w 278"/>
                <a:gd name="T31" fmla="*/ 29 h 58"/>
                <a:gd name="T32" fmla="*/ 278 w 278"/>
                <a:gd name="T33" fmla="*/ 29 h 58"/>
                <a:gd name="T34" fmla="*/ 270 w 278"/>
                <a:gd name="T35" fmla="*/ 35 h 58"/>
                <a:gd name="T36" fmla="*/ 260 w 278"/>
                <a:gd name="T37" fmla="*/ 41 h 58"/>
                <a:gd name="T38" fmla="*/ 249 w 278"/>
                <a:gd name="T39" fmla="*/ 44 h 58"/>
                <a:gd name="T40" fmla="*/ 237 w 278"/>
                <a:gd name="T41" fmla="*/ 47 h 58"/>
                <a:gd name="T42" fmla="*/ 227 w 278"/>
                <a:gd name="T43" fmla="*/ 51 h 58"/>
                <a:gd name="T44" fmla="*/ 218 w 278"/>
                <a:gd name="T45" fmla="*/ 53 h 58"/>
                <a:gd name="T46" fmla="*/ 210 w 278"/>
                <a:gd name="T47" fmla="*/ 55 h 58"/>
                <a:gd name="T48" fmla="*/ 206 w 278"/>
                <a:gd name="T49" fmla="*/ 58 h 58"/>
                <a:gd name="T50" fmla="*/ 198 w 278"/>
                <a:gd name="T51" fmla="*/ 58 h 58"/>
                <a:gd name="T52" fmla="*/ 188 w 278"/>
                <a:gd name="T53" fmla="*/ 57 h 58"/>
                <a:gd name="T54" fmla="*/ 175 w 278"/>
                <a:gd name="T55" fmla="*/ 55 h 58"/>
                <a:gd name="T56" fmla="*/ 162 w 278"/>
                <a:gd name="T57" fmla="*/ 55 h 58"/>
                <a:gd name="T58" fmla="*/ 147 w 278"/>
                <a:gd name="T59" fmla="*/ 54 h 58"/>
                <a:gd name="T60" fmla="*/ 131 w 278"/>
                <a:gd name="T61" fmla="*/ 53 h 58"/>
                <a:gd name="T62" fmla="*/ 114 w 278"/>
                <a:gd name="T63" fmla="*/ 52 h 58"/>
                <a:gd name="T64" fmla="*/ 96 w 278"/>
                <a:gd name="T65" fmla="*/ 50 h 58"/>
                <a:gd name="T66" fmla="*/ 80 w 278"/>
                <a:gd name="T67" fmla="*/ 49 h 58"/>
                <a:gd name="T68" fmla="*/ 64 w 278"/>
                <a:gd name="T69" fmla="*/ 46 h 58"/>
                <a:gd name="T70" fmla="*/ 49 w 278"/>
                <a:gd name="T71" fmla="*/ 44 h 58"/>
                <a:gd name="T72" fmla="*/ 36 w 278"/>
                <a:gd name="T73" fmla="*/ 42 h 58"/>
                <a:gd name="T74" fmla="*/ 23 w 278"/>
                <a:gd name="T75" fmla="*/ 39 h 58"/>
                <a:gd name="T76" fmla="*/ 13 w 278"/>
                <a:gd name="T77" fmla="*/ 37 h 58"/>
                <a:gd name="T78" fmla="*/ 5 w 278"/>
                <a:gd name="T79" fmla="*/ 34 h 58"/>
                <a:gd name="T80" fmla="*/ 0 w 278"/>
                <a:gd name="T81" fmla="*/ 3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8" h="58">
                  <a:moveTo>
                    <a:pt x="0" y="30"/>
                  </a:moveTo>
                  <a:lnTo>
                    <a:pt x="13" y="29"/>
                  </a:lnTo>
                  <a:lnTo>
                    <a:pt x="30" y="27"/>
                  </a:lnTo>
                  <a:lnTo>
                    <a:pt x="49" y="25"/>
                  </a:lnTo>
                  <a:lnTo>
                    <a:pt x="70" y="21"/>
                  </a:lnTo>
                  <a:lnTo>
                    <a:pt x="91" y="16"/>
                  </a:lnTo>
                  <a:lnTo>
                    <a:pt x="111" y="12"/>
                  </a:lnTo>
                  <a:lnTo>
                    <a:pt x="128" y="6"/>
                  </a:lnTo>
                  <a:lnTo>
                    <a:pt x="141" y="0"/>
                  </a:lnTo>
                  <a:lnTo>
                    <a:pt x="156" y="6"/>
                  </a:lnTo>
                  <a:lnTo>
                    <a:pt x="174" y="12"/>
                  </a:lnTo>
                  <a:lnTo>
                    <a:pt x="194" y="18"/>
                  </a:lnTo>
                  <a:lnTo>
                    <a:pt x="213" y="21"/>
                  </a:lnTo>
                  <a:lnTo>
                    <a:pt x="234" y="25"/>
                  </a:lnTo>
                  <a:lnTo>
                    <a:pt x="251" y="27"/>
                  </a:lnTo>
                  <a:lnTo>
                    <a:pt x="267" y="29"/>
                  </a:lnTo>
                  <a:lnTo>
                    <a:pt x="278" y="29"/>
                  </a:lnTo>
                  <a:lnTo>
                    <a:pt x="270" y="35"/>
                  </a:lnTo>
                  <a:lnTo>
                    <a:pt x="260" y="41"/>
                  </a:lnTo>
                  <a:lnTo>
                    <a:pt x="249" y="44"/>
                  </a:lnTo>
                  <a:lnTo>
                    <a:pt x="237" y="47"/>
                  </a:lnTo>
                  <a:lnTo>
                    <a:pt x="227" y="51"/>
                  </a:lnTo>
                  <a:lnTo>
                    <a:pt x="218" y="53"/>
                  </a:lnTo>
                  <a:lnTo>
                    <a:pt x="210" y="55"/>
                  </a:lnTo>
                  <a:lnTo>
                    <a:pt x="206" y="58"/>
                  </a:lnTo>
                  <a:lnTo>
                    <a:pt x="198" y="58"/>
                  </a:lnTo>
                  <a:lnTo>
                    <a:pt x="188" y="57"/>
                  </a:lnTo>
                  <a:lnTo>
                    <a:pt x="175" y="55"/>
                  </a:lnTo>
                  <a:lnTo>
                    <a:pt x="162" y="55"/>
                  </a:lnTo>
                  <a:lnTo>
                    <a:pt x="147" y="54"/>
                  </a:lnTo>
                  <a:lnTo>
                    <a:pt x="131" y="53"/>
                  </a:lnTo>
                  <a:lnTo>
                    <a:pt x="114" y="52"/>
                  </a:lnTo>
                  <a:lnTo>
                    <a:pt x="96" y="50"/>
                  </a:lnTo>
                  <a:lnTo>
                    <a:pt x="80" y="49"/>
                  </a:lnTo>
                  <a:lnTo>
                    <a:pt x="64" y="46"/>
                  </a:lnTo>
                  <a:lnTo>
                    <a:pt x="49" y="44"/>
                  </a:lnTo>
                  <a:lnTo>
                    <a:pt x="36" y="42"/>
                  </a:lnTo>
                  <a:lnTo>
                    <a:pt x="23" y="39"/>
                  </a:lnTo>
                  <a:lnTo>
                    <a:pt x="13" y="37"/>
                  </a:lnTo>
                  <a:lnTo>
                    <a:pt x="5" y="34"/>
                  </a:lnTo>
                  <a:lnTo>
                    <a:pt x="0" y="30"/>
                  </a:lnTo>
                  <a:close/>
                </a:path>
              </a:pathLst>
            </a:custGeom>
            <a:solidFill>
              <a:srgbClr val="0066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04" name="Freeform 636"/>
            <p:cNvSpPr>
              <a:spLocks/>
            </p:cNvSpPr>
            <p:nvPr/>
          </p:nvSpPr>
          <p:spPr bwMode="auto">
            <a:xfrm>
              <a:off x="2842" y="3566"/>
              <a:ext cx="49" cy="13"/>
            </a:xfrm>
            <a:custGeom>
              <a:avLst/>
              <a:gdLst>
                <a:gd name="T0" fmla="*/ 143 w 146"/>
                <a:gd name="T1" fmla="*/ 0 h 39"/>
                <a:gd name="T2" fmla="*/ 139 w 146"/>
                <a:gd name="T3" fmla="*/ 0 h 39"/>
                <a:gd name="T4" fmla="*/ 127 w 146"/>
                <a:gd name="T5" fmla="*/ 6 h 39"/>
                <a:gd name="T6" fmla="*/ 110 w 146"/>
                <a:gd name="T7" fmla="*/ 11 h 39"/>
                <a:gd name="T8" fmla="*/ 90 w 146"/>
                <a:gd name="T9" fmla="*/ 16 h 39"/>
                <a:gd name="T10" fmla="*/ 70 w 146"/>
                <a:gd name="T11" fmla="*/ 20 h 39"/>
                <a:gd name="T12" fmla="*/ 49 w 146"/>
                <a:gd name="T13" fmla="*/ 24 h 39"/>
                <a:gd name="T14" fmla="*/ 30 w 146"/>
                <a:gd name="T15" fmla="*/ 26 h 39"/>
                <a:gd name="T16" fmla="*/ 13 w 146"/>
                <a:gd name="T17" fmla="*/ 29 h 39"/>
                <a:gd name="T18" fmla="*/ 0 w 146"/>
                <a:gd name="T19" fmla="*/ 30 h 39"/>
                <a:gd name="T20" fmla="*/ 0 w 146"/>
                <a:gd name="T21" fmla="*/ 39 h 39"/>
                <a:gd name="T22" fmla="*/ 13 w 146"/>
                <a:gd name="T23" fmla="*/ 38 h 39"/>
                <a:gd name="T24" fmla="*/ 30 w 146"/>
                <a:gd name="T25" fmla="*/ 35 h 39"/>
                <a:gd name="T26" fmla="*/ 49 w 146"/>
                <a:gd name="T27" fmla="*/ 33 h 39"/>
                <a:gd name="T28" fmla="*/ 70 w 146"/>
                <a:gd name="T29" fmla="*/ 30 h 39"/>
                <a:gd name="T30" fmla="*/ 92 w 146"/>
                <a:gd name="T31" fmla="*/ 25 h 39"/>
                <a:gd name="T32" fmla="*/ 112 w 146"/>
                <a:gd name="T33" fmla="*/ 20 h 39"/>
                <a:gd name="T34" fmla="*/ 130 w 146"/>
                <a:gd name="T35" fmla="*/ 15 h 39"/>
                <a:gd name="T36" fmla="*/ 143 w 146"/>
                <a:gd name="T37" fmla="*/ 9 h 39"/>
                <a:gd name="T38" fmla="*/ 139 w 146"/>
                <a:gd name="T39" fmla="*/ 9 h 39"/>
                <a:gd name="T40" fmla="*/ 143 w 146"/>
                <a:gd name="T41" fmla="*/ 9 h 39"/>
                <a:gd name="T42" fmla="*/ 146 w 146"/>
                <a:gd name="T43" fmla="*/ 7 h 39"/>
                <a:gd name="T44" fmla="*/ 146 w 146"/>
                <a:gd name="T45" fmla="*/ 2 h 39"/>
                <a:gd name="T46" fmla="*/ 142 w 146"/>
                <a:gd name="T47" fmla="*/ 0 h 39"/>
                <a:gd name="T48" fmla="*/ 139 w 146"/>
                <a:gd name="T49" fmla="*/ 0 h 39"/>
                <a:gd name="T50" fmla="*/ 143 w 146"/>
                <a:gd name="T5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6" h="39">
                  <a:moveTo>
                    <a:pt x="143" y="0"/>
                  </a:moveTo>
                  <a:lnTo>
                    <a:pt x="139" y="0"/>
                  </a:lnTo>
                  <a:lnTo>
                    <a:pt x="127" y="6"/>
                  </a:lnTo>
                  <a:lnTo>
                    <a:pt x="110" y="11"/>
                  </a:lnTo>
                  <a:lnTo>
                    <a:pt x="90" y="16"/>
                  </a:lnTo>
                  <a:lnTo>
                    <a:pt x="70" y="20"/>
                  </a:lnTo>
                  <a:lnTo>
                    <a:pt x="49" y="24"/>
                  </a:lnTo>
                  <a:lnTo>
                    <a:pt x="30" y="26"/>
                  </a:lnTo>
                  <a:lnTo>
                    <a:pt x="13" y="29"/>
                  </a:lnTo>
                  <a:lnTo>
                    <a:pt x="0" y="30"/>
                  </a:lnTo>
                  <a:lnTo>
                    <a:pt x="0" y="39"/>
                  </a:lnTo>
                  <a:lnTo>
                    <a:pt x="13" y="38"/>
                  </a:lnTo>
                  <a:lnTo>
                    <a:pt x="30" y="35"/>
                  </a:lnTo>
                  <a:lnTo>
                    <a:pt x="49" y="33"/>
                  </a:lnTo>
                  <a:lnTo>
                    <a:pt x="70" y="30"/>
                  </a:lnTo>
                  <a:lnTo>
                    <a:pt x="92" y="25"/>
                  </a:lnTo>
                  <a:lnTo>
                    <a:pt x="112" y="20"/>
                  </a:lnTo>
                  <a:lnTo>
                    <a:pt x="130" y="15"/>
                  </a:lnTo>
                  <a:lnTo>
                    <a:pt x="143" y="9"/>
                  </a:lnTo>
                  <a:lnTo>
                    <a:pt x="139" y="9"/>
                  </a:lnTo>
                  <a:lnTo>
                    <a:pt x="143" y="9"/>
                  </a:lnTo>
                  <a:lnTo>
                    <a:pt x="146" y="7"/>
                  </a:lnTo>
                  <a:lnTo>
                    <a:pt x="146" y="2"/>
                  </a:lnTo>
                  <a:lnTo>
                    <a:pt x="142" y="0"/>
                  </a:lnTo>
                  <a:lnTo>
                    <a:pt x="139" y="0"/>
                  </a:lnTo>
                  <a:lnTo>
                    <a:pt x="14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05" name="Freeform 637"/>
            <p:cNvSpPr>
              <a:spLocks/>
            </p:cNvSpPr>
            <p:nvPr/>
          </p:nvSpPr>
          <p:spPr bwMode="auto">
            <a:xfrm>
              <a:off x="2889" y="3566"/>
              <a:ext cx="48" cy="13"/>
            </a:xfrm>
            <a:custGeom>
              <a:avLst/>
              <a:gdLst>
                <a:gd name="T0" fmla="*/ 143 w 145"/>
                <a:gd name="T1" fmla="*/ 37 h 39"/>
                <a:gd name="T2" fmla="*/ 139 w 145"/>
                <a:gd name="T3" fmla="*/ 27 h 39"/>
                <a:gd name="T4" fmla="*/ 128 w 145"/>
                <a:gd name="T5" fmla="*/ 29 h 39"/>
                <a:gd name="T6" fmla="*/ 112 w 145"/>
                <a:gd name="T7" fmla="*/ 26 h 39"/>
                <a:gd name="T8" fmla="*/ 95 w 145"/>
                <a:gd name="T9" fmla="*/ 24 h 39"/>
                <a:gd name="T10" fmla="*/ 74 w 145"/>
                <a:gd name="T11" fmla="*/ 20 h 39"/>
                <a:gd name="T12" fmla="*/ 56 w 145"/>
                <a:gd name="T13" fmla="*/ 17 h 39"/>
                <a:gd name="T14" fmla="*/ 36 w 145"/>
                <a:gd name="T15" fmla="*/ 11 h 39"/>
                <a:gd name="T16" fmla="*/ 18 w 145"/>
                <a:gd name="T17" fmla="*/ 6 h 39"/>
                <a:gd name="T18" fmla="*/ 4 w 145"/>
                <a:gd name="T19" fmla="*/ 0 h 39"/>
                <a:gd name="T20" fmla="*/ 0 w 145"/>
                <a:gd name="T21" fmla="*/ 9 h 39"/>
                <a:gd name="T22" fmla="*/ 16 w 145"/>
                <a:gd name="T23" fmla="*/ 15 h 39"/>
                <a:gd name="T24" fmla="*/ 34 w 145"/>
                <a:gd name="T25" fmla="*/ 20 h 39"/>
                <a:gd name="T26" fmla="*/ 54 w 145"/>
                <a:gd name="T27" fmla="*/ 26 h 39"/>
                <a:gd name="T28" fmla="*/ 74 w 145"/>
                <a:gd name="T29" fmla="*/ 30 h 39"/>
                <a:gd name="T30" fmla="*/ 95 w 145"/>
                <a:gd name="T31" fmla="*/ 33 h 39"/>
                <a:gd name="T32" fmla="*/ 112 w 145"/>
                <a:gd name="T33" fmla="*/ 35 h 39"/>
                <a:gd name="T34" fmla="*/ 128 w 145"/>
                <a:gd name="T35" fmla="*/ 38 h 39"/>
                <a:gd name="T36" fmla="*/ 139 w 145"/>
                <a:gd name="T37" fmla="*/ 39 h 39"/>
                <a:gd name="T38" fmla="*/ 136 w 145"/>
                <a:gd name="T39" fmla="*/ 30 h 39"/>
                <a:gd name="T40" fmla="*/ 139 w 145"/>
                <a:gd name="T41" fmla="*/ 39 h 39"/>
                <a:gd name="T42" fmla="*/ 143 w 145"/>
                <a:gd name="T43" fmla="*/ 37 h 39"/>
                <a:gd name="T44" fmla="*/ 145 w 145"/>
                <a:gd name="T45" fmla="*/ 33 h 39"/>
                <a:gd name="T46" fmla="*/ 143 w 145"/>
                <a:gd name="T47" fmla="*/ 30 h 39"/>
                <a:gd name="T48" fmla="*/ 139 w 145"/>
                <a:gd name="T49" fmla="*/ 27 h 39"/>
                <a:gd name="T50" fmla="*/ 143 w 145"/>
                <a:gd name="T51"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5" h="39">
                  <a:moveTo>
                    <a:pt x="143" y="37"/>
                  </a:moveTo>
                  <a:lnTo>
                    <a:pt x="139" y="27"/>
                  </a:lnTo>
                  <a:lnTo>
                    <a:pt x="128" y="29"/>
                  </a:lnTo>
                  <a:lnTo>
                    <a:pt x="112" y="26"/>
                  </a:lnTo>
                  <a:lnTo>
                    <a:pt x="95" y="24"/>
                  </a:lnTo>
                  <a:lnTo>
                    <a:pt x="74" y="20"/>
                  </a:lnTo>
                  <a:lnTo>
                    <a:pt x="56" y="17"/>
                  </a:lnTo>
                  <a:lnTo>
                    <a:pt x="36" y="11"/>
                  </a:lnTo>
                  <a:lnTo>
                    <a:pt x="18" y="6"/>
                  </a:lnTo>
                  <a:lnTo>
                    <a:pt x="4" y="0"/>
                  </a:lnTo>
                  <a:lnTo>
                    <a:pt x="0" y="9"/>
                  </a:lnTo>
                  <a:lnTo>
                    <a:pt x="16" y="15"/>
                  </a:lnTo>
                  <a:lnTo>
                    <a:pt x="34" y="20"/>
                  </a:lnTo>
                  <a:lnTo>
                    <a:pt x="54" y="26"/>
                  </a:lnTo>
                  <a:lnTo>
                    <a:pt x="74" y="30"/>
                  </a:lnTo>
                  <a:lnTo>
                    <a:pt x="95" y="33"/>
                  </a:lnTo>
                  <a:lnTo>
                    <a:pt x="112" y="35"/>
                  </a:lnTo>
                  <a:lnTo>
                    <a:pt x="128" y="38"/>
                  </a:lnTo>
                  <a:lnTo>
                    <a:pt x="139" y="39"/>
                  </a:lnTo>
                  <a:lnTo>
                    <a:pt x="136" y="30"/>
                  </a:lnTo>
                  <a:lnTo>
                    <a:pt x="139" y="39"/>
                  </a:lnTo>
                  <a:lnTo>
                    <a:pt x="143" y="37"/>
                  </a:lnTo>
                  <a:lnTo>
                    <a:pt x="145" y="33"/>
                  </a:lnTo>
                  <a:lnTo>
                    <a:pt x="143" y="30"/>
                  </a:lnTo>
                  <a:lnTo>
                    <a:pt x="139" y="27"/>
                  </a:lnTo>
                  <a:lnTo>
                    <a:pt x="143" y="3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06" name="Freeform 638"/>
            <p:cNvSpPr>
              <a:spLocks/>
            </p:cNvSpPr>
            <p:nvPr/>
          </p:nvSpPr>
          <p:spPr bwMode="auto">
            <a:xfrm>
              <a:off x="2910" y="3576"/>
              <a:ext cx="26" cy="12"/>
            </a:xfrm>
            <a:custGeom>
              <a:avLst/>
              <a:gdLst>
                <a:gd name="T0" fmla="*/ 4 w 80"/>
                <a:gd name="T1" fmla="*/ 36 h 36"/>
                <a:gd name="T2" fmla="*/ 8 w 80"/>
                <a:gd name="T3" fmla="*/ 35 h 36"/>
                <a:gd name="T4" fmla="*/ 9 w 80"/>
                <a:gd name="T5" fmla="*/ 34 h 36"/>
                <a:gd name="T6" fmla="*/ 17 w 80"/>
                <a:gd name="T7" fmla="*/ 32 h 36"/>
                <a:gd name="T8" fmla="*/ 26 w 80"/>
                <a:gd name="T9" fmla="*/ 29 h 36"/>
                <a:gd name="T10" fmla="*/ 36 w 80"/>
                <a:gd name="T11" fmla="*/ 26 h 36"/>
                <a:gd name="T12" fmla="*/ 48 w 80"/>
                <a:gd name="T13" fmla="*/ 23 h 36"/>
                <a:gd name="T14" fmla="*/ 59 w 80"/>
                <a:gd name="T15" fmla="*/ 19 h 36"/>
                <a:gd name="T16" fmla="*/ 71 w 80"/>
                <a:gd name="T17" fmla="*/ 13 h 36"/>
                <a:gd name="T18" fmla="*/ 80 w 80"/>
                <a:gd name="T19" fmla="*/ 7 h 36"/>
                <a:gd name="T20" fmla="*/ 73 w 80"/>
                <a:gd name="T21" fmla="*/ 0 h 36"/>
                <a:gd name="T22" fmla="*/ 66 w 80"/>
                <a:gd name="T23" fmla="*/ 4 h 36"/>
                <a:gd name="T24" fmla="*/ 57 w 80"/>
                <a:gd name="T25" fmla="*/ 10 h 36"/>
                <a:gd name="T26" fmla="*/ 46 w 80"/>
                <a:gd name="T27" fmla="*/ 13 h 36"/>
                <a:gd name="T28" fmla="*/ 34 w 80"/>
                <a:gd name="T29" fmla="*/ 17 h 36"/>
                <a:gd name="T30" fmla="*/ 24 w 80"/>
                <a:gd name="T31" fmla="*/ 20 h 36"/>
                <a:gd name="T32" fmla="*/ 15 w 80"/>
                <a:gd name="T33" fmla="*/ 23 h 36"/>
                <a:gd name="T34" fmla="*/ 7 w 80"/>
                <a:gd name="T35" fmla="*/ 25 h 36"/>
                <a:gd name="T36" fmla="*/ 1 w 80"/>
                <a:gd name="T37" fmla="*/ 28 h 36"/>
                <a:gd name="T38" fmla="*/ 4 w 80"/>
                <a:gd name="T39" fmla="*/ 27 h 36"/>
                <a:gd name="T40" fmla="*/ 1 w 80"/>
                <a:gd name="T41" fmla="*/ 28 h 36"/>
                <a:gd name="T42" fmla="*/ 0 w 80"/>
                <a:gd name="T43" fmla="*/ 32 h 36"/>
                <a:gd name="T44" fmla="*/ 1 w 80"/>
                <a:gd name="T45" fmla="*/ 35 h 36"/>
                <a:gd name="T46" fmla="*/ 4 w 80"/>
                <a:gd name="T47" fmla="*/ 36 h 36"/>
                <a:gd name="T48" fmla="*/ 8 w 80"/>
                <a:gd name="T49" fmla="*/ 35 h 36"/>
                <a:gd name="T50" fmla="*/ 4 w 80"/>
                <a:gd name="T5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0" h="36">
                  <a:moveTo>
                    <a:pt x="4" y="36"/>
                  </a:moveTo>
                  <a:lnTo>
                    <a:pt x="8" y="35"/>
                  </a:lnTo>
                  <a:lnTo>
                    <a:pt x="9" y="34"/>
                  </a:lnTo>
                  <a:lnTo>
                    <a:pt x="17" y="32"/>
                  </a:lnTo>
                  <a:lnTo>
                    <a:pt x="26" y="29"/>
                  </a:lnTo>
                  <a:lnTo>
                    <a:pt x="36" y="26"/>
                  </a:lnTo>
                  <a:lnTo>
                    <a:pt x="48" y="23"/>
                  </a:lnTo>
                  <a:lnTo>
                    <a:pt x="59" y="19"/>
                  </a:lnTo>
                  <a:lnTo>
                    <a:pt x="71" y="13"/>
                  </a:lnTo>
                  <a:lnTo>
                    <a:pt x="80" y="7"/>
                  </a:lnTo>
                  <a:lnTo>
                    <a:pt x="73" y="0"/>
                  </a:lnTo>
                  <a:lnTo>
                    <a:pt x="66" y="4"/>
                  </a:lnTo>
                  <a:lnTo>
                    <a:pt x="57" y="10"/>
                  </a:lnTo>
                  <a:lnTo>
                    <a:pt x="46" y="13"/>
                  </a:lnTo>
                  <a:lnTo>
                    <a:pt x="34" y="17"/>
                  </a:lnTo>
                  <a:lnTo>
                    <a:pt x="24" y="20"/>
                  </a:lnTo>
                  <a:lnTo>
                    <a:pt x="15" y="23"/>
                  </a:lnTo>
                  <a:lnTo>
                    <a:pt x="7" y="25"/>
                  </a:lnTo>
                  <a:lnTo>
                    <a:pt x="1" y="28"/>
                  </a:lnTo>
                  <a:lnTo>
                    <a:pt x="4" y="27"/>
                  </a:lnTo>
                  <a:lnTo>
                    <a:pt x="1" y="28"/>
                  </a:lnTo>
                  <a:lnTo>
                    <a:pt x="0" y="32"/>
                  </a:lnTo>
                  <a:lnTo>
                    <a:pt x="1" y="35"/>
                  </a:lnTo>
                  <a:lnTo>
                    <a:pt x="4" y="36"/>
                  </a:lnTo>
                  <a:lnTo>
                    <a:pt x="8" y="35"/>
                  </a:lnTo>
                  <a:lnTo>
                    <a:pt x="4" y="3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07" name="Freeform 639"/>
            <p:cNvSpPr>
              <a:spLocks/>
            </p:cNvSpPr>
            <p:nvPr/>
          </p:nvSpPr>
          <p:spPr bwMode="auto">
            <a:xfrm>
              <a:off x="2841" y="3576"/>
              <a:ext cx="70" cy="12"/>
            </a:xfrm>
            <a:custGeom>
              <a:avLst/>
              <a:gdLst>
                <a:gd name="T0" fmla="*/ 4 w 210"/>
                <a:gd name="T1" fmla="*/ 0 h 36"/>
                <a:gd name="T2" fmla="*/ 1 w 210"/>
                <a:gd name="T3" fmla="*/ 8 h 36"/>
                <a:gd name="T4" fmla="*/ 7 w 210"/>
                <a:gd name="T5" fmla="*/ 12 h 36"/>
                <a:gd name="T6" fmla="*/ 16 w 210"/>
                <a:gd name="T7" fmla="*/ 16 h 36"/>
                <a:gd name="T8" fmla="*/ 27 w 210"/>
                <a:gd name="T9" fmla="*/ 18 h 36"/>
                <a:gd name="T10" fmla="*/ 40 w 210"/>
                <a:gd name="T11" fmla="*/ 20 h 36"/>
                <a:gd name="T12" fmla="*/ 53 w 210"/>
                <a:gd name="T13" fmla="*/ 23 h 36"/>
                <a:gd name="T14" fmla="*/ 68 w 210"/>
                <a:gd name="T15" fmla="*/ 25 h 36"/>
                <a:gd name="T16" fmla="*/ 84 w 210"/>
                <a:gd name="T17" fmla="*/ 27 h 36"/>
                <a:gd name="T18" fmla="*/ 100 w 210"/>
                <a:gd name="T19" fmla="*/ 28 h 36"/>
                <a:gd name="T20" fmla="*/ 118 w 210"/>
                <a:gd name="T21" fmla="*/ 31 h 36"/>
                <a:gd name="T22" fmla="*/ 135 w 210"/>
                <a:gd name="T23" fmla="*/ 32 h 36"/>
                <a:gd name="T24" fmla="*/ 151 w 210"/>
                <a:gd name="T25" fmla="*/ 33 h 36"/>
                <a:gd name="T26" fmla="*/ 166 w 210"/>
                <a:gd name="T27" fmla="*/ 35 h 36"/>
                <a:gd name="T28" fmla="*/ 179 w 210"/>
                <a:gd name="T29" fmla="*/ 35 h 36"/>
                <a:gd name="T30" fmla="*/ 192 w 210"/>
                <a:gd name="T31" fmla="*/ 35 h 36"/>
                <a:gd name="T32" fmla="*/ 202 w 210"/>
                <a:gd name="T33" fmla="*/ 36 h 36"/>
                <a:gd name="T34" fmla="*/ 210 w 210"/>
                <a:gd name="T35" fmla="*/ 36 h 36"/>
                <a:gd name="T36" fmla="*/ 210 w 210"/>
                <a:gd name="T37" fmla="*/ 27 h 36"/>
                <a:gd name="T38" fmla="*/ 202 w 210"/>
                <a:gd name="T39" fmla="*/ 27 h 36"/>
                <a:gd name="T40" fmla="*/ 192 w 210"/>
                <a:gd name="T41" fmla="*/ 26 h 36"/>
                <a:gd name="T42" fmla="*/ 179 w 210"/>
                <a:gd name="T43" fmla="*/ 24 h 36"/>
                <a:gd name="T44" fmla="*/ 166 w 210"/>
                <a:gd name="T45" fmla="*/ 24 h 36"/>
                <a:gd name="T46" fmla="*/ 151 w 210"/>
                <a:gd name="T47" fmla="*/ 24 h 36"/>
                <a:gd name="T48" fmla="*/ 135 w 210"/>
                <a:gd name="T49" fmla="*/ 23 h 36"/>
                <a:gd name="T50" fmla="*/ 118 w 210"/>
                <a:gd name="T51" fmla="*/ 21 h 36"/>
                <a:gd name="T52" fmla="*/ 100 w 210"/>
                <a:gd name="T53" fmla="*/ 19 h 36"/>
                <a:gd name="T54" fmla="*/ 84 w 210"/>
                <a:gd name="T55" fmla="*/ 18 h 36"/>
                <a:gd name="T56" fmla="*/ 68 w 210"/>
                <a:gd name="T57" fmla="*/ 16 h 36"/>
                <a:gd name="T58" fmla="*/ 53 w 210"/>
                <a:gd name="T59" fmla="*/ 13 h 36"/>
                <a:gd name="T60" fmla="*/ 40 w 210"/>
                <a:gd name="T61" fmla="*/ 11 h 36"/>
                <a:gd name="T62" fmla="*/ 27 w 210"/>
                <a:gd name="T63" fmla="*/ 9 h 36"/>
                <a:gd name="T64" fmla="*/ 18 w 210"/>
                <a:gd name="T65" fmla="*/ 7 h 36"/>
                <a:gd name="T66" fmla="*/ 11 w 210"/>
                <a:gd name="T67" fmla="*/ 3 h 36"/>
                <a:gd name="T68" fmla="*/ 8 w 210"/>
                <a:gd name="T69" fmla="*/ 1 h 36"/>
                <a:gd name="T70" fmla="*/ 4 w 210"/>
                <a:gd name="T71" fmla="*/ 9 h 36"/>
                <a:gd name="T72" fmla="*/ 8 w 210"/>
                <a:gd name="T73" fmla="*/ 1 h 36"/>
                <a:gd name="T74" fmla="*/ 4 w 210"/>
                <a:gd name="T75" fmla="*/ 0 h 36"/>
                <a:gd name="T76" fmla="*/ 1 w 210"/>
                <a:gd name="T77" fmla="*/ 1 h 36"/>
                <a:gd name="T78" fmla="*/ 0 w 210"/>
                <a:gd name="T79" fmla="*/ 4 h 36"/>
                <a:gd name="T80" fmla="*/ 1 w 210"/>
                <a:gd name="T81" fmla="*/ 8 h 36"/>
                <a:gd name="T82" fmla="*/ 4 w 210"/>
                <a:gd name="T8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0" h="36">
                  <a:moveTo>
                    <a:pt x="4" y="0"/>
                  </a:moveTo>
                  <a:lnTo>
                    <a:pt x="1" y="8"/>
                  </a:lnTo>
                  <a:lnTo>
                    <a:pt x="7" y="12"/>
                  </a:lnTo>
                  <a:lnTo>
                    <a:pt x="16" y="16"/>
                  </a:lnTo>
                  <a:lnTo>
                    <a:pt x="27" y="18"/>
                  </a:lnTo>
                  <a:lnTo>
                    <a:pt x="40" y="20"/>
                  </a:lnTo>
                  <a:lnTo>
                    <a:pt x="53" y="23"/>
                  </a:lnTo>
                  <a:lnTo>
                    <a:pt x="68" y="25"/>
                  </a:lnTo>
                  <a:lnTo>
                    <a:pt x="84" y="27"/>
                  </a:lnTo>
                  <a:lnTo>
                    <a:pt x="100" y="28"/>
                  </a:lnTo>
                  <a:lnTo>
                    <a:pt x="118" y="31"/>
                  </a:lnTo>
                  <a:lnTo>
                    <a:pt x="135" y="32"/>
                  </a:lnTo>
                  <a:lnTo>
                    <a:pt x="151" y="33"/>
                  </a:lnTo>
                  <a:lnTo>
                    <a:pt x="166" y="35"/>
                  </a:lnTo>
                  <a:lnTo>
                    <a:pt x="179" y="35"/>
                  </a:lnTo>
                  <a:lnTo>
                    <a:pt x="192" y="35"/>
                  </a:lnTo>
                  <a:lnTo>
                    <a:pt x="202" y="36"/>
                  </a:lnTo>
                  <a:lnTo>
                    <a:pt x="210" y="36"/>
                  </a:lnTo>
                  <a:lnTo>
                    <a:pt x="210" y="27"/>
                  </a:lnTo>
                  <a:lnTo>
                    <a:pt x="202" y="27"/>
                  </a:lnTo>
                  <a:lnTo>
                    <a:pt x="192" y="26"/>
                  </a:lnTo>
                  <a:lnTo>
                    <a:pt x="179" y="24"/>
                  </a:lnTo>
                  <a:lnTo>
                    <a:pt x="166" y="24"/>
                  </a:lnTo>
                  <a:lnTo>
                    <a:pt x="151" y="24"/>
                  </a:lnTo>
                  <a:lnTo>
                    <a:pt x="135" y="23"/>
                  </a:lnTo>
                  <a:lnTo>
                    <a:pt x="118" y="21"/>
                  </a:lnTo>
                  <a:lnTo>
                    <a:pt x="100" y="19"/>
                  </a:lnTo>
                  <a:lnTo>
                    <a:pt x="84" y="18"/>
                  </a:lnTo>
                  <a:lnTo>
                    <a:pt x="68" y="16"/>
                  </a:lnTo>
                  <a:lnTo>
                    <a:pt x="53" y="13"/>
                  </a:lnTo>
                  <a:lnTo>
                    <a:pt x="40" y="11"/>
                  </a:lnTo>
                  <a:lnTo>
                    <a:pt x="27" y="9"/>
                  </a:lnTo>
                  <a:lnTo>
                    <a:pt x="18" y="7"/>
                  </a:lnTo>
                  <a:lnTo>
                    <a:pt x="11" y="3"/>
                  </a:lnTo>
                  <a:lnTo>
                    <a:pt x="8" y="1"/>
                  </a:lnTo>
                  <a:lnTo>
                    <a:pt x="4" y="9"/>
                  </a:lnTo>
                  <a:lnTo>
                    <a:pt x="8" y="1"/>
                  </a:lnTo>
                  <a:lnTo>
                    <a:pt x="4" y="0"/>
                  </a:lnTo>
                  <a:lnTo>
                    <a:pt x="1" y="1"/>
                  </a:lnTo>
                  <a:lnTo>
                    <a:pt x="0" y="4"/>
                  </a:lnTo>
                  <a:lnTo>
                    <a:pt x="1" y="8"/>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08" name="Freeform 640"/>
            <p:cNvSpPr>
              <a:spLocks/>
            </p:cNvSpPr>
            <p:nvPr/>
          </p:nvSpPr>
          <p:spPr bwMode="auto">
            <a:xfrm>
              <a:off x="2932" y="3655"/>
              <a:ext cx="182" cy="45"/>
            </a:xfrm>
            <a:custGeom>
              <a:avLst/>
              <a:gdLst>
                <a:gd name="T0" fmla="*/ 513 w 545"/>
                <a:gd name="T1" fmla="*/ 34 h 134"/>
                <a:gd name="T2" fmla="*/ 450 w 545"/>
                <a:gd name="T3" fmla="*/ 53 h 134"/>
                <a:gd name="T4" fmla="*/ 411 w 545"/>
                <a:gd name="T5" fmla="*/ 65 h 134"/>
                <a:gd name="T6" fmla="*/ 390 w 545"/>
                <a:gd name="T7" fmla="*/ 65 h 134"/>
                <a:gd name="T8" fmla="*/ 361 w 545"/>
                <a:gd name="T9" fmla="*/ 72 h 134"/>
                <a:gd name="T10" fmla="*/ 312 w 545"/>
                <a:gd name="T11" fmla="*/ 86 h 134"/>
                <a:gd name="T12" fmla="*/ 276 w 545"/>
                <a:gd name="T13" fmla="*/ 98 h 134"/>
                <a:gd name="T14" fmla="*/ 246 w 545"/>
                <a:gd name="T15" fmla="*/ 104 h 134"/>
                <a:gd name="T16" fmla="*/ 202 w 545"/>
                <a:gd name="T17" fmla="*/ 106 h 134"/>
                <a:gd name="T18" fmla="*/ 172 w 545"/>
                <a:gd name="T19" fmla="*/ 111 h 134"/>
                <a:gd name="T20" fmla="*/ 148 w 545"/>
                <a:gd name="T21" fmla="*/ 125 h 134"/>
                <a:gd name="T22" fmla="*/ 124 w 545"/>
                <a:gd name="T23" fmla="*/ 133 h 134"/>
                <a:gd name="T24" fmla="*/ 111 w 545"/>
                <a:gd name="T25" fmla="*/ 128 h 134"/>
                <a:gd name="T26" fmla="*/ 95 w 545"/>
                <a:gd name="T27" fmla="*/ 108 h 134"/>
                <a:gd name="T28" fmla="*/ 82 w 545"/>
                <a:gd name="T29" fmla="*/ 92 h 134"/>
                <a:gd name="T30" fmla="*/ 58 w 545"/>
                <a:gd name="T31" fmla="*/ 86 h 134"/>
                <a:gd name="T32" fmla="*/ 22 w 545"/>
                <a:gd name="T33" fmla="*/ 86 h 134"/>
                <a:gd name="T34" fmla="*/ 3 w 545"/>
                <a:gd name="T35" fmla="*/ 81 h 134"/>
                <a:gd name="T36" fmla="*/ 16 w 545"/>
                <a:gd name="T37" fmla="*/ 53 h 134"/>
                <a:gd name="T38" fmla="*/ 38 w 545"/>
                <a:gd name="T39" fmla="*/ 56 h 134"/>
                <a:gd name="T40" fmla="*/ 61 w 545"/>
                <a:gd name="T41" fmla="*/ 59 h 134"/>
                <a:gd name="T42" fmla="*/ 71 w 545"/>
                <a:gd name="T43" fmla="*/ 58 h 134"/>
                <a:gd name="T44" fmla="*/ 71 w 545"/>
                <a:gd name="T45" fmla="*/ 40 h 134"/>
                <a:gd name="T46" fmla="*/ 90 w 545"/>
                <a:gd name="T47" fmla="*/ 33 h 134"/>
                <a:gd name="T48" fmla="*/ 129 w 545"/>
                <a:gd name="T49" fmla="*/ 26 h 134"/>
                <a:gd name="T50" fmla="*/ 154 w 545"/>
                <a:gd name="T51" fmla="*/ 22 h 134"/>
                <a:gd name="T52" fmla="*/ 166 w 545"/>
                <a:gd name="T53" fmla="*/ 5 h 134"/>
                <a:gd name="T54" fmla="*/ 186 w 545"/>
                <a:gd name="T55" fmla="*/ 9 h 134"/>
                <a:gd name="T56" fmla="*/ 202 w 545"/>
                <a:gd name="T57" fmla="*/ 18 h 134"/>
                <a:gd name="T58" fmla="*/ 206 w 545"/>
                <a:gd name="T59" fmla="*/ 29 h 134"/>
                <a:gd name="T60" fmla="*/ 209 w 545"/>
                <a:gd name="T61" fmla="*/ 41 h 134"/>
                <a:gd name="T62" fmla="*/ 221 w 545"/>
                <a:gd name="T63" fmla="*/ 42 h 134"/>
                <a:gd name="T64" fmla="*/ 240 w 545"/>
                <a:gd name="T65" fmla="*/ 42 h 134"/>
                <a:gd name="T66" fmla="*/ 252 w 545"/>
                <a:gd name="T67" fmla="*/ 38 h 134"/>
                <a:gd name="T68" fmla="*/ 268 w 545"/>
                <a:gd name="T69" fmla="*/ 29 h 134"/>
                <a:gd name="T70" fmla="*/ 281 w 545"/>
                <a:gd name="T71" fmla="*/ 29 h 134"/>
                <a:gd name="T72" fmla="*/ 296 w 545"/>
                <a:gd name="T73" fmla="*/ 32 h 134"/>
                <a:gd name="T74" fmla="*/ 308 w 545"/>
                <a:gd name="T75" fmla="*/ 35 h 134"/>
                <a:gd name="T76" fmla="*/ 316 w 545"/>
                <a:gd name="T77" fmla="*/ 30 h 134"/>
                <a:gd name="T78" fmla="*/ 338 w 545"/>
                <a:gd name="T79" fmla="*/ 33 h 134"/>
                <a:gd name="T80" fmla="*/ 376 w 545"/>
                <a:gd name="T81" fmla="*/ 32 h 134"/>
                <a:gd name="T82" fmla="*/ 402 w 545"/>
                <a:gd name="T83" fmla="*/ 27 h 134"/>
                <a:gd name="T84" fmla="*/ 410 w 545"/>
                <a:gd name="T85" fmla="*/ 40 h 134"/>
                <a:gd name="T86" fmla="*/ 424 w 545"/>
                <a:gd name="T87" fmla="*/ 34 h 134"/>
                <a:gd name="T88" fmla="*/ 427 w 545"/>
                <a:gd name="T89" fmla="*/ 19 h 134"/>
                <a:gd name="T90" fmla="*/ 440 w 545"/>
                <a:gd name="T91" fmla="*/ 8 h 134"/>
                <a:gd name="T92" fmla="*/ 461 w 545"/>
                <a:gd name="T93" fmla="*/ 0 h 134"/>
                <a:gd name="T94" fmla="*/ 475 w 545"/>
                <a:gd name="T95" fmla="*/ 19 h 134"/>
                <a:gd name="T96" fmla="*/ 495 w 545"/>
                <a:gd name="T97" fmla="*/ 14 h 134"/>
                <a:gd name="T98" fmla="*/ 527 w 545"/>
                <a:gd name="T99" fmla="*/ 10 h 134"/>
                <a:gd name="T100" fmla="*/ 545 w 545"/>
                <a:gd name="T101" fmla="*/ 3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5" h="134">
                  <a:moveTo>
                    <a:pt x="545" y="30"/>
                  </a:moveTo>
                  <a:lnTo>
                    <a:pt x="531" y="31"/>
                  </a:lnTo>
                  <a:lnTo>
                    <a:pt x="513" y="34"/>
                  </a:lnTo>
                  <a:lnTo>
                    <a:pt x="493" y="40"/>
                  </a:lnTo>
                  <a:lnTo>
                    <a:pt x="471" y="47"/>
                  </a:lnTo>
                  <a:lnTo>
                    <a:pt x="450" y="53"/>
                  </a:lnTo>
                  <a:lnTo>
                    <a:pt x="432" y="59"/>
                  </a:lnTo>
                  <a:lnTo>
                    <a:pt x="418" y="63"/>
                  </a:lnTo>
                  <a:lnTo>
                    <a:pt x="411" y="65"/>
                  </a:lnTo>
                  <a:lnTo>
                    <a:pt x="404" y="66"/>
                  </a:lnTo>
                  <a:lnTo>
                    <a:pt x="398" y="66"/>
                  </a:lnTo>
                  <a:lnTo>
                    <a:pt x="390" y="65"/>
                  </a:lnTo>
                  <a:lnTo>
                    <a:pt x="383" y="65"/>
                  </a:lnTo>
                  <a:lnTo>
                    <a:pt x="374" y="68"/>
                  </a:lnTo>
                  <a:lnTo>
                    <a:pt x="361" y="72"/>
                  </a:lnTo>
                  <a:lnTo>
                    <a:pt x="345" y="77"/>
                  </a:lnTo>
                  <a:lnTo>
                    <a:pt x="328" y="81"/>
                  </a:lnTo>
                  <a:lnTo>
                    <a:pt x="312" y="86"/>
                  </a:lnTo>
                  <a:lnTo>
                    <a:pt x="296" y="90"/>
                  </a:lnTo>
                  <a:lnTo>
                    <a:pt x="284" y="95"/>
                  </a:lnTo>
                  <a:lnTo>
                    <a:pt x="276" y="98"/>
                  </a:lnTo>
                  <a:lnTo>
                    <a:pt x="269" y="101"/>
                  </a:lnTo>
                  <a:lnTo>
                    <a:pt x="259" y="103"/>
                  </a:lnTo>
                  <a:lnTo>
                    <a:pt x="246" y="104"/>
                  </a:lnTo>
                  <a:lnTo>
                    <a:pt x="232" y="105"/>
                  </a:lnTo>
                  <a:lnTo>
                    <a:pt x="217" y="106"/>
                  </a:lnTo>
                  <a:lnTo>
                    <a:pt x="202" y="106"/>
                  </a:lnTo>
                  <a:lnTo>
                    <a:pt x="188" y="106"/>
                  </a:lnTo>
                  <a:lnTo>
                    <a:pt x="177" y="106"/>
                  </a:lnTo>
                  <a:lnTo>
                    <a:pt x="172" y="111"/>
                  </a:lnTo>
                  <a:lnTo>
                    <a:pt x="165" y="116"/>
                  </a:lnTo>
                  <a:lnTo>
                    <a:pt x="157" y="120"/>
                  </a:lnTo>
                  <a:lnTo>
                    <a:pt x="148" y="125"/>
                  </a:lnTo>
                  <a:lnTo>
                    <a:pt x="139" y="128"/>
                  </a:lnTo>
                  <a:lnTo>
                    <a:pt x="131" y="132"/>
                  </a:lnTo>
                  <a:lnTo>
                    <a:pt x="124" y="133"/>
                  </a:lnTo>
                  <a:lnTo>
                    <a:pt x="119" y="134"/>
                  </a:lnTo>
                  <a:lnTo>
                    <a:pt x="116" y="133"/>
                  </a:lnTo>
                  <a:lnTo>
                    <a:pt x="111" y="128"/>
                  </a:lnTo>
                  <a:lnTo>
                    <a:pt x="106" y="122"/>
                  </a:lnTo>
                  <a:lnTo>
                    <a:pt x="101" y="116"/>
                  </a:lnTo>
                  <a:lnTo>
                    <a:pt x="95" y="108"/>
                  </a:lnTo>
                  <a:lnTo>
                    <a:pt x="91" y="101"/>
                  </a:lnTo>
                  <a:lnTo>
                    <a:pt x="86" y="95"/>
                  </a:lnTo>
                  <a:lnTo>
                    <a:pt x="82" y="92"/>
                  </a:lnTo>
                  <a:lnTo>
                    <a:pt x="76" y="89"/>
                  </a:lnTo>
                  <a:lnTo>
                    <a:pt x="68" y="87"/>
                  </a:lnTo>
                  <a:lnTo>
                    <a:pt x="58" y="86"/>
                  </a:lnTo>
                  <a:lnTo>
                    <a:pt x="46" y="86"/>
                  </a:lnTo>
                  <a:lnTo>
                    <a:pt x="35" y="86"/>
                  </a:lnTo>
                  <a:lnTo>
                    <a:pt x="22" y="86"/>
                  </a:lnTo>
                  <a:lnTo>
                    <a:pt x="11" y="87"/>
                  </a:lnTo>
                  <a:lnTo>
                    <a:pt x="0" y="88"/>
                  </a:lnTo>
                  <a:lnTo>
                    <a:pt x="3" y="81"/>
                  </a:lnTo>
                  <a:lnTo>
                    <a:pt x="7" y="73"/>
                  </a:lnTo>
                  <a:lnTo>
                    <a:pt x="13" y="64"/>
                  </a:lnTo>
                  <a:lnTo>
                    <a:pt x="16" y="53"/>
                  </a:lnTo>
                  <a:lnTo>
                    <a:pt x="23" y="54"/>
                  </a:lnTo>
                  <a:lnTo>
                    <a:pt x="30" y="55"/>
                  </a:lnTo>
                  <a:lnTo>
                    <a:pt x="38" y="56"/>
                  </a:lnTo>
                  <a:lnTo>
                    <a:pt x="46" y="57"/>
                  </a:lnTo>
                  <a:lnTo>
                    <a:pt x="54" y="58"/>
                  </a:lnTo>
                  <a:lnTo>
                    <a:pt x="61" y="59"/>
                  </a:lnTo>
                  <a:lnTo>
                    <a:pt x="67" y="62"/>
                  </a:lnTo>
                  <a:lnTo>
                    <a:pt x="70" y="64"/>
                  </a:lnTo>
                  <a:lnTo>
                    <a:pt x="71" y="58"/>
                  </a:lnTo>
                  <a:lnTo>
                    <a:pt x="73" y="51"/>
                  </a:lnTo>
                  <a:lnTo>
                    <a:pt x="73" y="45"/>
                  </a:lnTo>
                  <a:lnTo>
                    <a:pt x="71" y="40"/>
                  </a:lnTo>
                  <a:lnTo>
                    <a:pt x="73" y="38"/>
                  </a:lnTo>
                  <a:lnTo>
                    <a:pt x="79" y="35"/>
                  </a:lnTo>
                  <a:lnTo>
                    <a:pt x="90" y="33"/>
                  </a:lnTo>
                  <a:lnTo>
                    <a:pt x="102" y="31"/>
                  </a:lnTo>
                  <a:lnTo>
                    <a:pt x="116" y="29"/>
                  </a:lnTo>
                  <a:lnTo>
                    <a:pt x="129" y="26"/>
                  </a:lnTo>
                  <a:lnTo>
                    <a:pt x="140" y="25"/>
                  </a:lnTo>
                  <a:lnTo>
                    <a:pt x="147" y="25"/>
                  </a:lnTo>
                  <a:lnTo>
                    <a:pt x="154" y="22"/>
                  </a:lnTo>
                  <a:lnTo>
                    <a:pt x="157" y="15"/>
                  </a:lnTo>
                  <a:lnTo>
                    <a:pt x="159" y="8"/>
                  </a:lnTo>
                  <a:lnTo>
                    <a:pt x="166" y="5"/>
                  </a:lnTo>
                  <a:lnTo>
                    <a:pt x="172" y="5"/>
                  </a:lnTo>
                  <a:lnTo>
                    <a:pt x="179" y="7"/>
                  </a:lnTo>
                  <a:lnTo>
                    <a:pt x="186" y="9"/>
                  </a:lnTo>
                  <a:lnTo>
                    <a:pt x="192" y="11"/>
                  </a:lnTo>
                  <a:lnTo>
                    <a:pt x="197" y="15"/>
                  </a:lnTo>
                  <a:lnTo>
                    <a:pt x="202" y="18"/>
                  </a:lnTo>
                  <a:lnTo>
                    <a:pt x="205" y="22"/>
                  </a:lnTo>
                  <a:lnTo>
                    <a:pt x="206" y="24"/>
                  </a:lnTo>
                  <a:lnTo>
                    <a:pt x="206" y="29"/>
                  </a:lnTo>
                  <a:lnTo>
                    <a:pt x="206" y="34"/>
                  </a:lnTo>
                  <a:lnTo>
                    <a:pt x="206" y="39"/>
                  </a:lnTo>
                  <a:lnTo>
                    <a:pt x="209" y="41"/>
                  </a:lnTo>
                  <a:lnTo>
                    <a:pt x="211" y="41"/>
                  </a:lnTo>
                  <a:lnTo>
                    <a:pt x="216" y="41"/>
                  </a:lnTo>
                  <a:lnTo>
                    <a:pt x="221" y="42"/>
                  </a:lnTo>
                  <a:lnTo>
                    <a:pt x="227" y="42"/>
                  </a:lnTo>
                  <a:lnTo>
                    <a:pt x="234" y="42"/>
                  </a:lnTo>
                  <a:lnTo>
                    <a:pt x="240" y="42"/>
                  </a:lnTo>
                  <a:lnTo>
                    <a:pt x="244" y="42"/>
                  </a:lnTo>
                  <a:lnTo>
                    <a:pt x="248" y="41"/>
                  </a:lnTo>
                  <a:lnTo>
                    <a:pt x="252" y="38"/>
                  </a:lnTo>
                  <a:lnTo>
                    <a:pt x="258" y="33"/>
                  </a:lnTo>
                  <a:lnTo>
                    <a:pt x="263" y="30"/>
                  </a:lnTo>
                  <a:lnTo>
                    <a:pt x="268" y="29"/>
                  </a:lnTo>
                  <a:lnTo>
                    <a:pt x="272" y="29"/>
                  </a:lnTo>
                  <a:lnTo>
                    <a:pt x="275" y="29"/>
                  </a:lnTo>
                  <a:lnTo>
                    <a:pt x="281" y="29"/>
                  </a:lnTo>
                  <a:lnTo>
                    <a:pt x="285" y="29"/>
                  </a:lnTo>
                  <a:lnTo>
                    <a:pt x="291" y="30"/>
                  </a:lnTo>
                  <a:lnTo>
                    <a:pt x="296" y="32"/>
                  </a:lnTo>
                  <a:lnTo>
                    <a:pt x="301" y="35"/>
                  </a:lnTo>
                  <a:lnTo>
                    <a:pt x="305" y="40"/>
                  </a:lnTo>
                  <a:lnTo>
                    <a:pt x="308" y="35"/>
                  </a:lnTo>
                  <a:lnTo>
                    <a:pt x="311" y="32"/>
                  </a:lnTo>
                  <a:lnTo>
                    <a:pt x="313" y="31"/>
                  </a:lnTo>
                  <a:lnTo>
                    <a:pt x="316" y="30"/>
                  </a:lnTo>
                  <a:lnTo>
                    <a:pt x="320" y="30"/>
                  </a:lnTo>
                  <a:lnTo>
                    <a:pt x="328" y="32"/>
                  </a:lnTo>
                  <a:lnTo>
                    <a:pt x="338" y="33"/>
                  </a:lnTo>
                  <a:lnTo>
                    <a:pt x="350" y="34"/>
                  </a:lnTo>
                  <a:lnTo>
                    <a:pt x="362" y="34"/>
                  </a:lnTo>
                  <a:lnTo>
                    <a:pt x="376" y="32"/>
                  </a:lnTo>
                  <a:lnTo>
                    <a:pt x="387" y="29"/>
                  </a:lnTo>
                  <a:lnTo>
                    <a:pt x="398" y="22"/>
                  </a:lnTo>
                  <a:lnTo>
                    <a:pt x="402" y="27"/>
                  </a:lnTo>
                  <a:lnTo>
                    <a:pt x="406" y="33"/>
                  </a:lnTo>
                  <a:lnTo>
                    <a:pt x="408" y="39"/>
                  </a:lnTo>
                  <a:lnTo>
                    <a:pt x="410" y="40"/>
                  </a:lnTo>
                  <a:lnTo>
                    <a:pt x="415" y="39"/>
                  </a:lnTo>
                  <a:lnTo>
                    <a:pt x="419" y="37"/>
                  </a:lnTo>
                  <a:lnTo>
                    <a:pt x="424" y="34"/>
                  </a:lnTo>
                  <a:lnTo>
                    <a:pt x="425" y="30"/>
                  </a:lnTo>
                  <a:lnTo>
                    <a:pt x="426" y="25"/>
                  </a:lnTo>
                  <a:lnTo>
                    <a:pt x="427" y="19"/>
                  </a:lnTo>
                  <a:lnTo>
                    <a:pt x="428" y="15"/>
                  </a:lnTo>
                  <a:lnTo>
                    <a:pt x="430" y="9"/>
                  </a:lnTo>
                  <a:lnTo>
                    <a:pt x="440" y="8"/>
                  </a:lnTo>
                  <a:lnTo>
                    <a:pt x="448" y="5"/>
                  </a:lnTo>
                  <a:lnTo>
                    <a:pt x="455" y="2"/>
                  </a:lnTo>
                  <a:lnTo>
                    <a:pt x="461" y="0"/>
                  </a:lnTo>
                  <a:lnTo>
                    <a:pt x="465" y="6"/>
                  </a:lnTo>
                  <a:lnTo>
                    <a:pt x="470" y="14"/>
                  </a:lnTo>
                  <a:lnTo>
                    <a:pt x="475" y="19"/>
                  </a:lnTo>
                  <a:lnTo>
                    <a:pt x="481" y="19"/>
                  </a:lnTo>
                  <a:lnTo>
                    <a:pt x="487" y="17"/>
                  </a:lnTo>
                  <a:lnTo>
                    <a:pt x="495" y="14"/>
                  </a:lnTo>
                  <a:lnTo>
                    <a:pt x="505" y="11"/>
                  </a:lnTo>
                  <a:lnTo>
                    <a:pt x="517" y="10"/>
                  </a:lnTo>
                  <a:lnTo>
                    <a:pt x="527" y="10"/>
                  </a:lnTo>
                  <a:lnTo>
                    <a:pt x="536" y="14"/>
                  </a:lnTo>
                  <a:lnTo>
                    <a:pt x="543" y="19"/>
                  </a:lnTo>
                  <a:lnTo>
                    <a:pt x="545" y="30"/>
                  </a:lnTo>
                  <a:close/>
                </a:path>
              </a:pathLst>
            </a:custGeom>
            <a:solidFill>
              <a:srgbClr val="0066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09" name="Freeform 641"/>
            <p:cNvSpPr>
              <a:spLocks/>
            </p:cNvSpPr>
            <p:nvPr/>
          </p:nvSpPr>
          <p:spPr bwMode="auto">
            <a:xfrm>
              <a:off x="3069" y="3664"/>
              <a:ext cx="45" cy="15"/>
            </a:xfrm>
            <a:custGeom>
              <a:avLst/>
              <a:gdLst>
                <a:gd name="T0" fmla="*/ 2 w 135"/>
                <a:gd name="T1" fmla="*/ 45 h 45"/>
                <a:gd name="T2" fmla="*/ 1 w 135"/>
                <a:gd name="T3" fmla="*/ 45 h 45"/>
                <a:gd name="T4" fmla="*/ 9 w 135"/>
                <a:gd name="T5" fmla="*/ 43 h 45"/>
                <a:gd name="T6" fmla="*/ 23 w 135"/>
                <a:gd name="T7" fmla="*/ 39 h 45"/>
                <a:gd name="T8" fmla="*/ 41 w 135"/>
                <a:gd name="T9" fmla="*/ 32 h 45"/>
                <a:gd name="T10" fmla="*/ 62 w 135"/>
                <a:gd name="T11" fmla="*/ 26 h 45"/>
                <a:gd name="T12" fmla="*/ 84 w 135"/>
                <a:gd name="T13" fmla="*/ 20 h 45"/>
                <a:gd name="T14" fmla="*/ 104 w 135"/>
                <a:gd name="T15" fmla="*/ 14 h 45"/>
                <a:gd name="T16" fmla="*/ 121 w 135"/>
                <a:gd name="T17" fmla="*/ 10 h 45"/>
                <a:gd name="T18" fmla="*/ 135 w 135"/>
                <a:gd name="T19" fmla="*/ 9 h 45"/>
                <a:gd name="T20" fmla="*/ 135 w 135"/>
                <a:gd name="T21" fmla="*/ 0 h 45"/>
                <a:gd name="T22" fmla="*/ 121 w 135"/>
                <a:gd name="T23" fmla="*/ 1 h 45"/>
                <a:gd name="T24" fmla="*/ 102 w 135"/>
                <a:gd name="T25" fmla="*/ 5 h 45"/>
                <a:gd name="T26" fmla="*/ 81 w 135"/>
                <a:gd name="T27" fmla="*/ 10 h 45"/>
                <a:gd name="T28" fmla="*/ 60 w 135"/>
                <a:gd name="T29" fmla="*/ 17 h 45"/>
                <a:gd name="T30" fmla="*/ 39 w 135"/>
                <a:gd name="T31" fmla="*/ 23 h 45"/>
                <a:gd name="T32" fmla="*/ 21 w 135"/>
                <a:gd name="T33" fmla="*/ 30 h 45"/>
                <a:gd name="T34" fmla="*/ 7 w 135"/>
                <a:gd name="T35" fmla="*/ 33 h 45"/>
                <a:gd name="T36" fmla="*/ 1 w 135"/>
                <a:gd name="T37" fmla="*/ 36 h 45"/>
                <a:gd name="T38" fmla="*/ 0 w 135"/>
                <a:gd name="T39" fmla="*/ 36 h 45"/>
                <a:gd name="T40" fmla="*/ 2 w 135"/>
                <a:gd name="T41"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5" h="45">
                  <a:moveTo>
                    <a:pt x="2" y="45"/>
                  </a:moveTo>
                  <a:lnTo>
                    <a:pt x="1" y="45"/>
                  </a:lnTo>
                  <a:lnTo>
                    <a:pt x="9" y="43"/>
                  </a:lnTo>
                  <a:lnTo>
                    <a:pt x="23" y="39"/>
                  </a:lnTo>
                  <a:lnTo>
                    <a:pt x="41" y="32"/>
                  </a:lnTo>
                  <a:lnTo>
                    <a:pt x="62" y="26"/>
                  </a:lnTo>
                  <a:lnTo>
                    <a:pt x="84" y="20"/>
                  </a:lnTo>
                  <a:lnTo>
                    <a:pt x="104" y="14"/>
                  </a:lnTo>
                  <a:lnTo>
                    <a:pt x="121" y="10"/>
                  </a:lnTo>
                  <a:lnTo>
                    <a:pt x="135" y="9"/>
                  </a:lnTo>
                  <a:lnTo>
                    <a:pt x="135" y="0"/>
                  </a:lnTo>
                  <a:lnTo>
                    <a:pt x="121" y="1"/>
                  </a:lnTo>
                  <a:lnTo>
                    <a:pt x="102" y="5"/>
                  </a:lnTo>
                  <a:lnTo>
                    <a:pt x="81" y="10"/>
                  </a:lnTo>
                  <a:lnTo>
                    <a:pt x="60" y="17"/>
                  </a:lnTo>
                  <a:lnTo>
                    <a:pt x="39" y="23"/>
                  </a:lnTo>
                  <a:lnTo>
                    <a:pt x="21" y="30"/>
                  </a:lnTo>
                  <a:lnTo>
                    <a:pt x="7" y="33"/>
                  </a:lnTo>
                  <a:lnTo>
                    <a:pt x="1" y="36"/>
                  </a:lnTo>
                  <a:lnTo>
                    <a:pt x="0" y="36"/>
                  </a:lnTo>
                  <a:lnTo>
                    <a:pt x="2" y="4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10" name="Freeform 642"/>
            <p:cNvSpPr>
              <a:spLocks/>
            </p:cNvSpPr>
            <p:nvPr/>
          </p:nvSpPr>
          <p:spPr bwMode="auto">
            <a:xfrm>
              <a:off x="3058" y="3675"/>
              <a:ext cx="12" cy="4"/>
            </a:xfrm>
            <a:custGeom>
              <a:avLst/>
              <a:gdLst>
                <a:gd name="T0" fmla="*/ 6 w 34"/>
                <a:gd name="T1" fmla="*/ 11 h 12"/>
                <a:gd name="T2" fmla="*/ 5 w 34"/>
                <a:gd name="T3" fmla="*/ 12 h 12"/>
                <a:gd name="T4" fmla="*/ 12 w 34"/>
                <a:gd name="T5" fmla="*/ 11 h 12"/>
                <a:gd name="T6" fmla="*/ 20 w 34"/>
                <a:gd name="T7" fmla="*/ 12 h 12"/>
                <a:gd name="T8" fmla="*/ 26 w 34"/>
                <a:gd name="T9" fmla="*/ 12 h 12"/>
                <a:gd name="T10" fmla="*/ 34 w 34"/>
                <a:gd name="T11" fmla="*/ 11 h 12"/>
                <a:gd name="T12" fmla="*/ 32 w 34"/>
                <a:gd name="T13" fmla="*/ 2 h 12"/>
                <a:gd name="T14" fmla="*/ 26 w 34"/>
                <a:gd name="T15" fmla="*/ 3 h 12"/>
                <a:gd name="T16" fmla="*/ 20 w 34"/>
                <a:gd name="T17" fmla="*/ 3 h 12"/>
                <a:gd name="T18" fmla="*/ 12 w 34"/>
                <a:gd name="T19" fmla="*/ 2 h 12"/>
                <a:gd name="T20" fmla="*/ 5 w 34"/>
                <a:gd name="T21" fmla="*/ 0 h 12"/>
                <a:gd name="T22" fmla="*/ 4 w 34"/>
                <a:gd name="T23" fmla="*/ 2 h 12"/>
                <a:gd name="T24" fmla="*/ 5 w 34"/>
                <a:gd name="T25" fmla="*/ 0 h 12"/>
                <a:gd name="T26" fmla="*/ 1 w 34"/>
                <a:gd name="T27" fmla="*/ 3 h 12"/>
                <a:gd name="T28" fmla="*/ 0 w 34"/>
                <a:gd name="T29" fmla="*/ 6 h 12"/>
                <a:gd name="T30" fmla="*/ 1 w 34"/>
                <a:gd name="T31" fmla="*/ 10 h 12"/>
                <a:gd name="T32" fmla="*/ 5 w 34"/>
                <a:gd name="T33" fmla="*/ 12 h 12"/>
                <a:gd name="T34" fmla="*/ 6 w 34"/>
                <a:gd name="T35"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 h="12">
                  <a:moveTo>
                    <a:pt x="6" y="11"/>
                  </a:moveTo>
                  <a:lnTo>
                    <a:pt x="5" y="12"/>
                  </a:lnTo>
                  <a:lnTo>
                    <a:pt x="12" y="11"/>
                  </a:lnTo>
                  <a:lnTo>
                    <a:pt x="20" y="12"/>
                  </a:lnTo>
                  <a:lnTo>
                    <a:pt x="26" y="12"/>
                  </a:lnTo>
                  <a:lnTo>
                    <a:pt x="34" y="11"/>
                  </a:lnTo>
                  <a:lnTo>
                    <a:pt x="32" y="2"/>
                  </a:lnTo>
                  <a:lnTo>
                    <a:pt x="26" y="3"/>
                  </a:lnTo>
                  <a:lnTo>
                    <a:pt x="20" y="3"/>
                  </a:lnTo>
                  <a:lnTo>
                    <a:pt x="12" y="2"/>
                  </a:lnTo>
                  <a:lnTo>
                    <a:pt x="5" y="0"/>
                  </a:lnTo>
                  <a:lnTo>
                    <a:pt x="4" y="2"/>
                  </a:lnTo>
                  <a:lnTo>
                    <a:pt x="5" y="0"/>
                  </a:lnTo>
                  <a:lnTo>
                    <a:pt x="1" y="3"/>
                  </a:lnTo>
                  <a:lnTo>
                    <a:pt x="0" y="6"/>
                  </a:lnTo>
                  <a:lnTo>
                    <a:pt x="1" y="10"/>
                  </a:lnTo>
                  <a:lnTo>
                    <a:pt x="5" y="12"/>
                  </a:lnTo>
                  <a:lnTo>
                    <a:pt x="6"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11" name="Freeform 643"/>
            <p:cNvSpPr>
              <a:spLocks/>
            </p:cNvSpPr>
            <p:nvPr/>
          </p:nvSpPr>
          <p:spPr bwMode="auto">
            <a:xfrm>
              <a:off x="3024" y="3676"/>
              <a:ext cx="36" cy="14"/>
            </a:xfrm>
            <a:custGeom>
              <a:avLst/>
              <a:gdLst>
                <a:gd name="T0" fmla="*/ 5 w 110"/>
                <a:gd name="T1" fmla="*/ 42 h 42"/>
                <a:gd name="T2" fmla="*/ 5 w 110"/>
                <a:gd name="T3" fmla="*/ 42 h 42"/>
                <a:gd name="T4" fmla="*/ 11 w 110"/>
                <a:gd name="T5" fmla="*/ 39 h 42"/>
                <a:gd name="T6" fmla="*/ 23 w 110"/>
                <a:gd name="T7" fmla="*/ 34 h 42"/>
                <a:gd name="T8" fmla="*/ 39 w 110"/>
                <a:gd name="T9" fmla="*/ 29 h 42"/>
                <a:gd name="T10" fmla="*/ 55 w 110"/>
                <a:gd name="T11" fmla="*/ 25 h 42"/>
                <a:gd name="T12" fmla="*/ 72 w 110"/>
                <a:gd name="T13" fmla="*/ 20 h 42"/>
                <a:gd name="T14" fmla="*/ 88 w 110"/>
                <a:gd name="T15" fmla="*/ 16 h 42"/>
                <a:gd name="T16" fmla="*/ 101 w 110"/>
                <a:gd name="T17" fmla="*/ 11 h 42"/>
                <a:gd name="T18" fmla="*/ 110 w 110"/>
                <a:gd name="T19" fmla="*/ 9 h 42"/>
                <a:gd name="T20" fmla="*/ 108 w 110"/>
                <a:gd name="T21" fmla="*/ 0 h 42"/>
                <a:gd name="T22" fmla="*/ 98 w 110"/>
                <a:gd name="T23" fmla="*/ 2 h 42"/>
                <a:gd name="T24" fmla="*/ 86 w 110"/>
                <a:gd name="T25" fmla="*/ 7 h 42"/>
                <a:gd name="T26" fmla="*/ 70 w 110"/>
                <a:gd name="T27" fmla="*/ 11 h 42"/>
                <a:gd name="T28" fmla="*/ 53 w 110"/>
                <a:gd name="T29" fmla="*/ 16 h 42"/>
                <a:gd name="T30" fmla="*/ 37 w 110"/>
                <a:gd name="T31" fmla="*/ 20 h 42"/>
                <a:gd name="T32" fmla="*/ 21 w 110"/>
                <a:gd name="T33" fmla="*/ 25 h 42"/>
                <a:gd name="T34" fmla="*/ 9 w 110"/>
                <a:gd name="T35" fmla="*/ 29 h 42"/>
                <a:gd name="T36" fmla="*/ 0 w 110"/>
                <a:gd name="T37" fmla="*/ 33 h 42"/>
                <a:gd name="T38" fmla="*/ 0 w 110"/>
                <a:gd name="T39" fmla="*/ 33 h 42"/>
                <a:gd name="T40" fmla="*/ 5 w 110"/>
                <a:gd name="T4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0" h="42">
                  <a:moveTo>
                    <a:pt x="5" y="42"/>
                  </a:moveTo>
                  <a:lnTo>
                    <a:pt x="5" y="42"/>
                  </a:lnTo>
                  <a:lnTo>
                    <a:pt x="11" y="39"/>
                  </a:lnTo>
                  <a:lnTo>
                    <a:pt x="23" y="34"/>
                  </a:lnTo>
                  <a:lnTo>
                    <a:pt x="39" y="29"/>
                  </a:lnTo>
                  <a:lnTo>
                    <a:pt x="55" y="25"/>
                  </a:lnTo>
                  <a:lnTo>
                    <a:pt x="72" y="20"/>
                  </a:lnTo>
                  <a:lnTo>
                    <a:pt x="88" y="16"/>
                  </a:lnTo>
                  <a:lnTo>
                    <a:pt x="101" y="11"/>
                  </a:lnTo>
                  <a:lnTo>
                    <a:pt x="110" y="9"/>
                  </a:lnTo>
                  <a:lnTo>
                    <a:pt x="108" y="0"/>
                  </a:lnTo>
                  <a:lnTo>
                    <a:pt x="98" y="2"/>
                  </a:lnTo>
                  <a:lnTo>
                    <a:pt x="86" y="7"/>
                  </a:lnTo>
                  <a:lnTo>
                    <a:pt x="70" y="11"/>
                  </a:lnTo>
                  <a:lnTo>
                    <a:pt x="53" y="16"/>
                  </a:lnTo>
                  <a:lnTo>
                    <a:pt x="37" y="20"/>
                  </a:lnTo>
                  <a:lnTo>
                    <a:pt x="21" y="25"/>
                  </a:lnTo>
                  <a:lnTo>
                    <a:pt x="9" y="29"/>
                  </a:lnTo>
                  <a:lnTo>
                    <a:pt x="0" y="33"/>
                  </a:lnTo>
                  <a:lnTo>
                    <a:pt x="0" y="33"/>
                  </a:lnTo>
                  <a:lnTo>
                    <a:pt x="5" y="4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12" name="Freeform 644"/>
            <p:cNvSpPr>
              <a:spLocks/>
            </p:cNvSpPr>
            <p:nvPr/>
          </p:nvSpPr>
          <p:spPr bwMode="auto">
            <a:xfrm>
              <a:off x="2990" y="3687"/>
              <a:ext cx="35" cy="6"/>
            </a:xfrm>
            <a:custGeom>
              <a:avLst/>
              <a:gdLst>
                <a:gd name="T0" fmla="*/ 8 w 107"/>
                <a:gd name="T1" fmla="*/ 16 h 18"/>
                <a:gd name="T2" fmla="*/ 5 w 107"/>
                <a:gd name="T3" fmla="*/ 18 h 18"/>
                <a:gd name="T4" fmla="*/ 16 w 107"/>
                <a:gd name="T5" fmla="*/ 18 h 18"/>
                <a:gd name="T6" fmla="*/ 30 w 107"/>
                <a:gd name="T7" fmla="*/ 18 h 18"/>
                <a:gd name="T8" fmla="*/ 45 w 107"/>
                <a:gd name="T9" fmla="*/ 18 h 18"/>
                <a:gd name="T10" fmla="*/ 60 w 107"/>
                <a:gd name="T11" fmla="*/ 16 h 18"/>
                <a:gd name="T12" fmla="*/ 74 w 107"/>
                <a:gd name="T13" fmla="*/ 15 h 18"/>
                <a:gd name="T14" fmla="*/ 87 w 107"/>
                <a:gd name="T15" fmla="*/ 14 h 18"/>
                <a:gd name="T16" fmla="*/ 99 w 107"/>
                <a:gd name="T17" fmla="*/ 11 h 18"/>
                <a:gd name="T18" fmla="*/ 107 w 107"/>
                <a:gd name="T19" fmla="*/ 9 h 18"/>
                <a:gd name="T20" fmla="*/ 102 w 107"/>
                <a:gd name="T21" fmla="*/ 0 h 18"/>
                <a:gd name="T22" fmla="*/ 96 w 107"/>
                <a:gd name="T23" fmla="*/ 2 h 18"/>
                <a:gd name="T24" fmla="*/ 87 w 107"/>
                <a:gd name="T25" fmla="*/ 4 h 18"/>
                <a:gd name="T26" fmla="*/ 74 w 107"/>
                <a:gd name="T27" fmla="*/ 6 h 18"/>
                <a:gd name="T28" fmla="*/ 60 w 107"/>
                <a:gd name="T29" fmla="*/ 7 h 18"/>
                <a:gd name="T30" fmla="*/ 45 w 107"/>
                <a:gd name="T31" fmla="*/ 7 h 18"/>
                <a:gd name="T32" fmla="*/ 30 w 107"/>
                <a:gd name="T33" fmla="*/ 7 h 18"/>
                <a:gd name="T34" fmla="*/ 16 w 107"/>
                <a:gd name="T35" fmla="*/ 7 h 18"/>
                <a:gd name="T36" fmla="*/ 5 w 107"/>
                <a:gd name="T37" fmla="*/ 7 h 18"/>
                <a:gd name="T38" fmla="*/ 1 w 107"/>
                <a:gd name="T39" fmla="*/ 9 h 18"/>
                <a:gd name="T40" fmla="*/ 5 w 107"/>
                <a:gd name="T41" fmla="*/ 7 h 18"/>
                <a:gd name="T42" fmla="*/ 1 w 107"/>
                <a:gd name="T43" fmla="*/ 9 h 18"/>
                <a:gd name="T44" fmla="*/ 0 w 107"/>
                <a:gd name="T45" fmla="*/ 12 h 18"/>
                <a:gd name="T46" fmla="*/ 1 w 107"/>
                <a:gd name="T47" fmla="*/ 16 h 18"/>
                <a:gd name="T48" fmla="*/ 5 w 107"/>
                <a:gd name="T49" fmla="*/ 18 h 18"/>
                <a:gd name="T50" fmla="*/ 8 w 107"/>
                <a:gd name="T5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7" h="18">
                  <a:moveTo>
                    <a:pt x="8" y="16"/>
                  </a:moveTo>
                  <a:lnTo>
                    <a:pt x="5" y="18"/>
                  </a:lnTo>
                  <a:lnTo>
                    <a:pt x="16" y="18"/>
                  </a:lnTo>
                  <a:lnTo>
                    <a:pt x="30" y="18"/>
                  </a:lnTo>
                  <a:lnTo>
                    <a:pt x="45" y="18"/>
                  </a:lnTo>
                  <a:lnTo>
                    <a:pt x="60" y="16"/>
                  </a:lnTo>
                  <a:lnTo>
                    <a:pt x="74" y="15"/>
                  </a:lnTo>
                  <a:lnTo>
                    <a:pt x="87" y="14"/>
                  </a:lnTo>
                  <a:lnTo>
                    <a:pt x="99" y="11"/>
                  </a:lnTo>
                  <a:lnTo>
                    <a:pt x="107" y="9"/>
                  </a:lnTo>
                  <a:lnTo>
                    <a:pt x="102" y="0"/>
                  </a:lnTo>
                  <a:lnTo>
                    <a:pt x="96" y="2"/>
                  </a:lnTo>
                  <a:lnTo>
                    <a:pt x="87" y="4"/>
                  </a:lnTo>
                  <a:lnTo>
                    <a:pt x="74" y="6"/>
                  </a:lnTo>
                  <a:lnTo>
                    <a:pt x="60" y="7"/>
                  </a:lnTo>
                  <a:lnTo>
                    <a:pt x="45" y="7"/>
                  </a:lnTo>
                  <a:lnTo>
                    <a:pt x="30" y="7"/>
                  </a:lnTo>
                  <a:lnTo>
                    <a:pt x="16" y="7"/>
                  </a:lnTo>
                  <a:lnTo>
                    <a:pt x="5" y="7"/>
                  </a:lnTo>
                  <a:lnTo>
                    <a:pt x="1" y="9"/>
                  </a:lnTo>
                  <a:lnTo>
                    <a:pt x="5" y="7"/>
                  </a:lnTo>
                  <a:lnTo>
                    <a:pt x="1" y="9"/>
                  </a:lnTo>
                  <a:lnTo>
                    <a:pt x="0" y="12"/>
                  </a:lnTo>
                  <a:lnTo>
                    <a:pt x="1" y="16"/>
                  </a:lnTo>
                  <a:lnTo>
                    <a:pt x="5" y="18"/>
                  </a:lnTo>
                  <a:lnTo>
                    <a:pt x="8"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13" name="Freeform 645"/>
            <p:cNvSpPr>
              <a:spLocks/>
            </p:cNvSpPr>
            <p:nvPr/>
          </p:nvSpPr>
          <p:spPr bwMode="auto">
            <a:xfrm>
              <a:off x="2972" y="3690"/>
              <a:ext cx="20" cy="12"/>
            </a:xfrm>
            <a:custGeom>
              <a:avLst/>
              <a:gdLst>
                <a:gd name="T0" fmla="*/ 0 w 61"/>
                <a:gd name="T1" fmla="*/ 37 h 37"/>
                <a:gd name="T2" fmla="*/ 0 w 61"/>
                <a:gd name="T3" fmla="*/ 37 h 37"/>
                <a:gd name="T4" fmla="*/ 5 w 61"/>
                <a:gd name="T5" fmla="*/ 34 h 37"/>
                <a:gd name="T6" fmla="*/ 13 w 61"/>
                <a:gd name="T7" fmla="*/ 33 h 37"/>
                <a:gd name="T8" fmla="*/ 21 w 61"/>
                <a:gd name="T9" fmla="*/ 30 h 37"/>
                <a:gd name="T10" fmla="*/ 30 w 61"/>
                <a:gd name="T11" fmla="*/ 26 h 37"/>
                <a:gd name="T12" fmla="*/ 40 w 61"/>
                <a:gd name="T13" fmla="*/ 22 h 37"/>
                <a:gd name="T14" fmla="*/ 49 w 61"/>
                <a:gd name="T15" fmla="*/ 17 h 37"/>
                <a:gd name="T16" fmla="*/ 57 w 61"/>
                <a:gd name="T17" fmla="*/ 11 h 37"/>
                <a:gd name="T18" fmla="*/ 61 w 61"/>
                <a:gd name="T19" fmla="*/ 7 h 37"/>
                <a:gd name="T20" fmla="*/ 54 w 61"/>
                <a:gd name="T21" fmla="*/ 0 h 37"/>
                <a:gd name="T22" fmla="*/ 50 w 61"/>
                <a:gd name="T23" fmla="*/ 5 h 37"/>
                <a:gd name="T24" fmla="*/ 44 w 61"/>
                <a:gd name="T25" fmla="*/ 8 h 37"/>
                <a:gd name="T26" fmla="*/ 36 w 61"/>
                <a:gd name="T27" fmla="*/ 13 h 37"/>
                <a:gd name="T28" fmla="*/ 28 w 61"/>
                <a:gd name="T29" fmla="*/ 17 h 37"/>
                <a:gd name="T30" fmla="*/ 19 w 61"/>
                <a:gd name="T31" fmla="*/ 21 h 37"/>
                <a:gd name="T32" fmla="*/ 11 w 61"/>
                <a:gd name="T33" fmla="*/ 24 h 37"/>
                <a:gd name="T34" fmla="*/ 5 w 61"/>
                <a:gd name="T35" fmla="*/ 25 h 37"/>
                <a:gd name="T36" fmla="*/ 0 w 61"/>
                <a:gd name="T37" fmla="*/ 25 h 37"/>
                <a:gd name="T38" fmla="*/ 0 w 61"/>
                <a:gd name="T39" fmla="*/ 25 h 37"/>
                <a:gd name="T40" fmla="*/ 0 w 61"/>
                <a:gd name="T4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 h="37">
                  <a:moveTo>
                    <a:pt x="0" y="37"/>
                  </a:moveTo>
                  <a:lnTo>
                    <a:pt x="0" y="37"/>
                  </a:lnTo>
                  <a:lnTo>
                    <a:pt x="5" y="34"/>
                  </a:lnTo>
                  <a:lnTo>
                    <a:pt x="13" y="33"/>
                  </a:lnTo>
                  <a:lnTo>
                    <a:pt x="21" y="30"/>
                  </a:lnTo>
                  <a:lnTo>
                    <a:pt x="30" y="26"/>
                  </a:lnTo>
                  <a:lnTo>
                    <a:pt x="40" y="22"/>
                  </a:lnTo>
                  <a:lnTo>
                    <a:pt x="49" y="17"/>
                  </a:lnTo>
                  <a:lnTo>
                    <a:pt x="57" y="11"/>
                  </a:lnTo>
                  <a:lnTo>
                    <a:pt x="61" y="7"/>
                  </a:lnTo>
                  <a:lnTo>
                    <a:pt x="54" y="0"/>
                  </a:lnTo>
                  <a:lnTo>
                    <a:pt x="50" y="5"/>
                  </a:lnTo>
                  <a:lnTo>
                    <a:pt x="44" y="8"/>
                  </a:lnTo>
                  <a:lnTo>
                    <a:pt x="36" y="13"/>
                  </a:lnTo>
                  <a:lnTo>
                    <a:pt x="28" y="17"/>
                  </a:lnTo>
                  <a:lnTo>
                    <a:pt x="19" y="21"/>
                  </a:lnTo>
                  <a:lnTo>
                    <a:pt x="11" y="24"/>
                  </a:lnTo>
                  <a:lnTo>
                    <a:pt x="5" y="25"/>
                  </a:lnTo>
                  <a:lnTo>
                    <a:pt x="0" y="25"/>
                  </a:lnTo>
                  <a:lnTo>
                    <a:pt x="0" y="25"/>
                  </a:lnTo>
                  <a:lnTo>
                    <a:pt x="0" y="3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14" name="Freeform 646"/>
            <p:cNvSpPr>
              <a:spLocks/>
            </p:cNvSpPr>
            <p:nvPr/>
          </p:nvSpPr>
          <p:spPr bwMode="auto">
            <a:xfrm>
              <a:off x="2959" y="3684"/>
              <a:ext cx="13" cy="18"/>
            </a:xfrm>
            <a:custGeom>
              <a:avLst/>
              <a:gdLst>
                <a:gd name="T0" fmla="*/ 0 w 40"/>
                <a:gd name="T1" fmla="*/ 9 h 53"/>
                <a:gd name="T2" fmla="*/ 0 w 40"/>
                <a:gd name="T3" fmla="*/ 9 h 53"/>
                <a:gd name="T4" fmla="*/ 4 w 40"/>
                <a:gd name="T5" fmla="*/ 11 h 53"/>
                <a:gd name="T6" fmla="*/ 7 w 40"/>
                <a:gd name="T7" fmla="*/ 16 h 53"/>
                <a:gd name="T8" fmla="*/ 12 w 40"/>
                <a:gd name="T9" fmla="*/ 23 h 53"/>
                <a:gd name="T10" fmla="*/ 18 w 40"/>
                <a:gd name="T11" fmla="*/ 31 h 53"/>
                <a:gd name="T12" fmla="*/ 23 w 40"/>
                <a:gd name="T13" fmla="*/ 39 h 53"/>
                <a:gd name="T14" fmla="*/ 29 w 40"/>
                <a:gd name="T15" fmla="*/ 45 h 53"/>
                <a:gd name="T16" fmla="*/ 35 w 40"/>
                <a:gd name="T17" fmla="*/ 50 h 53"/>
                <a:gd name="T18" fmla="*/ 40 w 40"/>
                <a:gd name="T19" fmla="*/ 53 h 53"/>
                <a:gd name="T20" fmla="*/ 40 w 40"/>
                <a:gd name="T21" fmla="*/ 41 h 53"/>
                <a:gd name="T22" fmla="*/ 39 w 40"/>
                <a:gd name="T23" fmla="*/ 41 h 53"/>
                <a:gd name="T24" fmla="*/ 36 w 40"/>
                <a:gd name="T25" fmla="*/ 38 h 53"/>
                <a:gd name="T26" fmla="*/ 30 w 40"/>
                <a:gd name="T27" fmla="*/ 32 h 53"/>
                <a:gd name="T28" fmla="*/ 27 w 40"/>
                <a:gd name="T29" fmla="*/ 26 h 53"/>
                <a:gd name="T30" fmla="*/ 21 w 40"/>
                <a:gd name="T31" fmla="*/ 18 h 53"/>
                <a:gd name="T32" fmla="*/ 16 w 40"/>
                <a:gd name="T33" fmla="*/ 11 h 53"/>
                <a:gd name="T34" fmla="*/ 11 w 40"/>
                <a:gd name="T35" fmla="*/ 5 h 53"/>
                <a:gd name="T36" fmla="*/ 5 w 40"/>
                <a:gd name="T37" fmla="*/ 0 h 53"/>
                <a:gd name="T38" fmla="*/ 5 w 40"/>
                <a:gd name="T39" fmla="*/ 0 h 53"/>
                <a:gd name="T40" fmla="*/ 0 w 40"/>
                <a:gd name="T41" fmla="*/ 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53">
                  <a:moveTo>
                    <a:pt x="0" y="9"/>
                  </a:moveTo>
                  <a:lnTo>
                    <a:pt x="0" y="9"/>
                  </a:lnTo>
                  <a:lnTo>
                    <a:pt x="4" y="11"/>
                  </a:lnTo>
                  <a:lnTo>
                    <a:pt x="7" y="16"/>
                  </a:lnTo>
                  <a:lnTo>
                    <a:pt x="12" y="23"/>
                  </a:lnTo>
                  <a:lnTo>
                    <a:pt x="18" y="31"/>
                  </a:lnTo>
                  <a:lnTo>
                    <a:pt x="23" y="39"/>
                  </a:lnTo>
                  <a:lnTo>
                    <a:pt x="29" y="45"/>
                  </a:lnTo>
                  <a:lnTo>
                    <a:pt x="35" y="50"/>
                  </a:lnTo>
                  <a:lnTo>
                    <a:pt x="40" y="53"/>
                  </a:lnTo>
                  <a:lnTo>
                    <a:pt x="40" y="41"/>
                  </a:lnTo>
                  <a:lnTo>
                    <a:pt x="39" y="41"/>
                  </a:lnTo>
                  <a:lnTo>
                    <a:pt x="36" y="38"/>
                  </a:lnTo>
                  <a:lnTo>
                    <a:pt x="30" y="32"/>
                  </a:lnTo>
                  <a:lnTo>
                    <a:pt x="27" y="26"/>
                  </a:lnTo>
                  <a:lnTo>
                    <a:pt x="21" y="18"/>
                  </a:lnTo>
                  <a:lnTo>
                    <a:pt x="16" y="11"/>
                  </a:lnTo>
                  <a:lnTo>
                    <a:pt x="11" y="5"/>
                  </a:lnTo>
                  <a:lnTo>
                    <a:pt x="5" y="0"/>
                  </a:lnTo>
                  <a:lnTo>
                    <a:pt x="5"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15" name="Freeform 647"/>
            <p:cNvSpPr>
              <a:spLocks/>
            </p:cNvSpPr>
            <p:nvPr/>
          </p:nvSpPr>
          <p:spPr bwMode="auto">
            <a:xfrm>
              <a:off x="2931" y="3682"/>
              <a:ext cx="29" cy="5"/>
            </a:xfrm>
            <a:custGeom>
              <a:avLst/>
              <a:gdLst>
                <a:gd name="T0" fmla="*/ 0 w 89"/>
                <a:gd name="T1" fmla="*/ 8 h 16"/>
                <a:gd name="T2" fmla="*/ 5 w 89"/>
                <a:gd name="T3" fmla="*/ 13 h 16"/>
                <a:gd name="T4" fmla="*/ 16 w 89"/>
                <a:gd name="T5" fmla="*/ 12 h 16"/>
                <a:gd name="T6" fmla="*/ 27 w 89"/>
                <a:gd name="T7" fmla="*/ 12 h 16"/>
                <a:gd name="T8" fmla="*/ 40 w 89"/>
                <a:gd name="T9" fmla="*/ 12 h 16"/>
                <a:gd name="T10" fmla="*/ 51 w 89"/>
                <a:gd name="T11" fmla="*/ 12 h 16"/>
                <a:gd name="T12" fmla="*/ 63 w 89"/>
                <a:gd name="T13" fmla="*/ 12 h 16"/>
                <a:gd name="T14" fmla="*/ 73 w 89"/>
                <a:gd name="T15" fmla="*/ 12 h 16"/>
                <a:gd name="T16" fmla="*/ 80 w 89"/>
                <a:gd name="T17" fmla="*/ 14 h 16"/>
                <a:gd name="T18" fmla="*/ 84 w 89"/>
                <a:gd name="T19" fmla="*/ 16 h 16"/>
                <a:gd name="T20" fmla="*/ 89 w 89"/>
                <a:gd name="T21" fmla="*/ 7 h 16"/>
                <a:gd name="T22" fmla="*/ 82 w 89"/>
                <a:gd name="T23" fmla="*/ 5 h 16"/>
                <a:gd name="T24" fmla="*/ 73 w 89"/>
                <a:gd name="T25" fmla="*/ 2 h 16"/>
                <a:gd name="T26" fmla="*/ 63 w 89"/>
                <a:gd name="T27" fmla="*/ 0 h 16"/>
                <a:gd name="T28" fmla="*/ 51 w 89"/>
                <a:gd name="T29" fmla="*/ 0 h 16"/>
                <a:gd name="T30" fmla="*/ 40 w 89"/>
                <a:gd name="T31" fmla="*/ 0 h 16"/>
                <a:gd name="T32" fmla="*/ 27 w 89"/>
                <a:gd name="T33" fmla="*/ 0 h 16"/>
                <a:gd name="T34" fmla="*/ 16 w 89"/>
                <a:gd name="T35" fmla="*/ 2 h 16"/>
                <a:gd name="T36" fmla="*/ 5 w 89"/>
                <a:gd name="T37" fmla="*/ 4 h 16"/>
                <a:gd name="T38" fmla="*/ 11 w 89"/>
                <a:gd name="T39" fmla="*/ 8 h 16"/>
                <a:gd name="T40" fmla="*/ 5 w 89"/>
                <a:gd name="T41" fmla="*/ 4 h 16"/>
                <a:gd name="T42" fmla="*/ 2 w 89"/>
                <a:gd name="T43" fmla="*/ 5 h 16"/>
                <a:gd name="T44" fmla="*/ 1 w 89"/>
                <a:gd name="T45" fmla="*/ 8 h 16"/>
                <a:gd name="T46" fmla="*/ 2 w 89"/>
                <a:gd name="T47" fmla="*/ 12 h 16"/>
                <a:gd name="T48" fmla="*/ 5 w 89"/>
                <a:gd name="T49" fmla="*/ 13 h 16"/>
                <a:gd name="T50" fmla="*/ 0 w 89"/>
                <a:gd name="T5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9" h="16">
                  <a:moveTo>
                    <a:pt x="0" y="8"/>
                  </a:moveTo>
                  <a:lnTo>
                    <a:pt x="5" y="13"/>
                  </a:lnTo>
                  <a:lnTo>
                    <a:pt x="16" y="12"/>
                  </a:lnTo>
                  <a:lnTo>
                    <a:pt x="27" y="12"/>
                  </a:lnTo>
                  <a:lnTo>
                    <a:pt x="40" y="12"/>
                  </a:lnTo>
                  <a:lnTo>
                    <a:pt x="51" y="12"/>
                  </a:lnTo>
                  <a:lnTo>
                    <a:pt x="63" y="12"/>
                  </a:lnTo>
                  <a:lnTo>
                    <a:pt x="73" y="12"/>
                  </a:lnTo>
                  <a:lnTo>
                    <a:pt x="80" y="14"/>
                  </a:lnTo>
                  <a:lnTo>
                    <a:pt x="84" y="16"/>
                  </a:lnTo>
                  <a:lnTo>
                    <a:pt x="89" y="7"/>
                  </a:lnTo>
                  <a:lnTo>
                    <a:pt x="82" y="5"/>
                  </a:lnTo>
                  <a:lnTo>
                    <a:pt x="73" y="2"/>
                  </a:lnTo>
                  <a:lnTo>
                    <a:pt x="63" y="0"/>
                  </a:lnTo>
                  <a:lnTo>
                    <a:pt x="51" y="0"/>
                  </a:lnTo>
                  <a:lnTo>
                    <a:pt x="40" y="0"/>
                  </a:lnTo>
                  <a:lnTo>
                    <a:pt x="27" y="0"/>
                  </a:lnTo>
                  <a:lnTo>
                    <a:pt x="16" y="2"/>
                  </a:lnTo>
                  <a:lnTo>
                    <a:pt x="5" y="4"/>
                  </a:lnTo>
                  <a:lnTo>
                    <a:pt x="11" y="8"/>
                  </a:lnTo>
                  <a:lnTo>
                    <a:pt x="5" y="4"/>
                  </a:lnTo>
                  <a:lnTo>
                    <a:pt x="2" y="5"/>
                  </a:lnTo>
                  <a:lnTo>
                    <a:pt x="1" y="8"/>
                  </a:lnTo>
                  <a:lnTo>
                    <a:pt x="2" y="12"/>
                  </a:lnTo>
                  <a:lnTo>
                    <a:pt x="5" y="13"/>
                  </a:lnTo>
                  <a:lnTo>
                    <a:pt x="0"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16" name="Freeform 648"/>
            <p:cNvSpPr>
              <a:spLocks/>
            </p:cNvSpPr>
            <p:nvPr/>
          </p:nvSpPr>
          <p:spPr bwMode="auto">
            <a:xfrm>
              <a:off x="2931" y="3671"/>
              <a:ext cx="8" cy="14"/>
            </a:xfrm>
            <a:custGeom>
              <a:avLst/>
              <a:gdLst>
                <a:gd name="T0" fmla="*/ 23 w 26"/>
                <a:gd name="T1" fmla="*/ 0 h 40"/>
                <a:gd name="T2" fmla="*/ 17 w 26"/>
                <a:gd name="T3" fmla="*/ 3 h 40"/>
                <a:gd name="T4" fmla="*/ 13 w 26"/>
                <a:gd name="T5" fmla="*/ 14 h 40"/>
                <a:gd name="T6" fmla="*/ 8 w 26"/>
                <a:gd name="T7" fmla="*/ 23 h 40"/>
                <a:gd name="T8" fmla="*/ 3 w 26"/>
                <a:gd name="T9" fmla="*/ 31 h 40"/>
                <a:gd name="T10" fmla="*/ 0 w 26"/>
                <a:gd name="T11" fmla="*/ 40 h 40"/>
                <a:gd name="T12" fmla="*/ 11 w 26"/>
                <a:gd name="T13" fmla="*/ 40 h 40"/>
                <a:gd name="T14" fmla="*/ 12 w 26"/>
                <a:gd name="T15" fmla="*/ 36 h 40"/>
                <a:gd name="T16" fmla="*/ 17 w 26"/>
                <a:gd name="T17" fmla="*/ 28 h 40"/>
                <a:gd name="T18" fmla="*/ 23 w 26"/>
                <a:gd name="T19" fmla="*/ 18 h 40"/>
                <a:gd name="T20" fmla="*/ 26 w 26"/>
                <a:gd name="T21" fmla="*/ 6 h 40"/>
                <a:gd name="T22" fmla="*/ 20 w 26"/>
                <a:gd name="T23" fmla="*/ 9 h 40"/>
                <a:gd name="T24" fmla="*/ 26 w 26"/>
                <a:gd name="T25" fmla="*/ 6 h 40"/>
                <a:gd name="T26" fmla="*/ 25 w 26"/>
                <a:gd name="T27" fmla="*/ 2 h 40"/>
                <a:gd name="T28" fmla="*/ 23 w 26"/>
                <a:gd name="T29" fmla="*/ 0 h 40"/>
                <a:gd name="T30" fmla="*/ 19 w 26"/>
                <a:gd name="T31" fmla="*/ 0 h 40"/>
                <a:gd name="T32" fmla="*/ 17 w 26"/>
                <a:gd name="T33" fmla="*/ 3 h 40"/>
                <a:gd name="T34" fmla="*/ 23 w 26"/>
                <a:gd name="T35"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40">
                  <a:moveTo>
                    <a:pt x="23" y="0"/>
                  </a:moveTo>
                  <a:lnTo>
                    <a:pt x="17" y="3"/>
                  </a:lnTo>
                  <a:lnTo>
                    <a:pt x="13" y="14"/>
                  </a:lnTo>
                  <a:lnTo>
                    <a:pt x="8" y="23"/>
                  </a:lnTo>
                  <a:lnTo>
                    <a:pt x="3" y="31"/>
                  </a:lnTo>
                  <a:lnTo>
                    <a:pt x="0" y="40"/>
                  </a:lnTo>
                  <a:lnTo>
                    <a:pt x="11" y="40"/>
                  </a:lnTo>
                  <a:lnTo>
                    <a:pt x="12" y="36"/>
                  </a:lnTo>
                  <a:lnTo>
                    <a:pt x="17" y="28"/>
                  </a:lnTo>
                  <a:lnTo>
                    <a:pt x="23" y="18"/>
                  </a:lnTo>
                  <a:lnTo>
                    <a:pt x="26" y="6"/>
                  </a:lnTo>
                  <a:lnTo>
                    <a:pt x="20" y="9"/>
                  </a:lnTo>
                  <a:lnTo>
                    <a:pt x="26" y="6"/>
                  </a:lnTo>
                  <a:lnTo>
                    <a:pt x="25" y="2"/>
                  </a:lnTo>
                  <a:lnTo>
                    <a:pt x="23" y="0"/>
                  </a:lnTo>
                  <a:lnTo>
                    <a:pt x="19" y="0"/>
                  </a:lnTo>
                  <a:lnTo>
                    <a:pt x="17" y="3"/>
                  </a:lnTo>
                  <a:lnTo>
                    <a:pt x="2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17" name="Freeform 649"/>
            <p:cNvSpPr>
              <a:spLocks/>
            </p:cNvSpPr>
            <p:nvPr/>
          </p:nvSpPr>
          <p:spPr bwMode="auto">
            <a:xfrm>
              <a:off x="2937" y="3671"/>
              <a:ext cx="20" cy="7"/>
            </a:xfrm>
            <a:custGeom>
              <a:avLst/>
              <a:gdLst>
                <a:gd name="T0" fmla="*/ 51 w 60"/>
                <a:gd name="T1" fmla="*/ 16 h 21"/>
                <a:gd name="T2" fmla="*/ 59 w 60"/>
                <a:gd name="T3" fmla="*/ 13 h 21"/>
                <a:gd name="T4" fmla="*/ 54 w 60"/>
                <a:gd name="T5" fmla="*/ 9 h 21"/>
                <a:gd name="T6" fmla="*/ 47 w 60"/>
                <a:gd name="T7" fmla="*/ 7 h 21"/>
                <a:gd name="T8" fmla="*/ 39 w 60"/>
                <a:gd name="T9" fmla="*/ 6 h 21"/>
                <a:gd name="T10" fmla="*/ 31 w 60"/>
                <a:gd name="T11" fmla="*/ 5 h 21"/>
                <a:gd name="T12" fmla="*/ 23 w 60"/>
                <a:gd name="T13" fmla="*/ 3 h 21"/>
                <a:gd name="T14" fmla="*/ 15 w 60"/>
                <a:gd name="T15" fmla="*/ 2 h 21"/>
                <a:gd name="T16" fmla="*/ 8 w 60"/>
                <a:gd name="T17" fmla="*/ 1 h 21"/>
                <a:gd name="T18" fmla="*/ 3 w 60"/>
                <a:gd name="T19" fmla="*/ 0 h 21"/>
                <a:gd name="T20" fmla="*/ 0 w 60"/>
                <a:gd name="T21" fmla="*/ 9 h 21"/>
                <a:gd name="T22" fmla="*/ 8 w 60"/>
                <a:gd name="T23" fmla="*/ 10 h 21"/>
                <a:gd name="T24" fmla="*/ 15 w 60"/>
                <a:gd name="T25" fmla="*/ 11 h 21"/>
                <a:gd name="T26" fmla="*/ 23 w 60"/>
                <a:gd name="T27" fmla="*/ 13 h 21"/>
                <a:gd name="T28" fmla="*/ 31 w 60"/>
                <a:gd name="T29" fmla="*/ 14 h 21"/>
                <a:gd name="T30" fmla="*/ 39 w 60"/>
                <a:gd name="T31" fmla="*/ 15 h 21"/>
                <a:gd name="T32" fmla="*/ 45 w 60"/>
                <a:gd name="T33" fmla="*/ 16 h 21"/>
                <a:gd name="T34" fmla="*/ 49 w 60"/>
                <a:gd name="T35" fmla="*/ 18 h 21"/>
                <a:gd name="T36" fmla="*/ 52 w 60"/>
                <a:gd name="T37" fmla="*/ 20 h 21"/>
                <a:gd name="T38" fmla="*/ 60 w 60"/>
                <a:gd name="T39" fmla="*/ 16 h 21"/>
                <a:gd name="T40" fmla="*/ 52 w 60"/>
                <a:gd name="T41" fmla="*/ 20 h 21"/>
                <a:gd name="T42" fmla="*/ 55 w 60"/>
                <a:gd name="T43" fmla="*/ 21 h 21"/>
                <a:gd name="T44" fmla="*/ 59 w 60"/>
                <a:gd name="T45" fmla="*/ 20 h 21"/>
                <a:gd name="T46" fmla="*/ 60 w 60"/>
                <a:gd name="T47" fmla="*/ 16 h 21"/>
                <a:gd name="T48" fmla="*/ 59 w 60"/>
                <a:gd name="T49" fmla="*/ 13 h 21"/>
                <a:gd name="T50" fmla="*/ 51 w 60"/>
                <a:gd name="T51"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21">
                  <a:moveTo>
                    <a:pt x="51" y="16"/>
                  </a:moveTo>
                  <a:lnTo>
                    <a:pt x="59" y="13"/>
                  </a:lnTo>
                  <a:lnTo>
                    <a:pt x="54" y="9"/>
                  </a:lnTo>
                  <a:lnTo>
                    <a:pt x="47" y="7"/>
                  </a:lnTo>
                  <a:lnTo>
                    <a:pt x="39" y="6"/>
                  </a:lnTo>
                  <a:lnTo>
                    <a:pt x="31" y="5"/>
                  </a:lnTo>
                  <a:lnTo>
                    <a:pt x="23" y="3"/>
                  </a:lnTo>
                  <a:lnTo>
                    <a:pt x="15" y="2"/>
                  </a:lnTo>
                  <a:lnTo>
                    <a:pt x="8" y="1"/>
                  </a:lnTo>
                  <a:lnTo>
                    <a:pt x="3" y="0"/>
                  </a:lnTo>
                  <a:lnTo>
                    <a:pt x="0" y="9"/>
                  </a:lnTo>
                  <a:lnTo>
                    <a:pt x="8" y="10"/>
                  </a:lnTo>
                  <a:lnTo>
                    <a:pt x="15" y="11"/>
                  </a:lnTo>
                  <a:lnTo>
                    <a:pt x="23" y="13"/>
                  </a:lnTo>
                  <a:lnTo>
                    <a:pt x="31" y="14"/>
                  </a:lnTo>
                  <a:lnTo>
                    <a:pt x="39" y="15"/>
                  </a:lnTo>
                  <a:lnTo>
                    <a:pt x="45" y="16"/>
                  </a:lnTo>
                  <a:lnTo>
                    <a:pt x="49" y="18"/>
                  </a:lnTo>
                  <a:lnTo>
                    <a:pt x="52" y="20"/>
                  </a:lnTo>
                  <a:lnTo>
                    <a:pt x="60" y="16"/>
                  </a:lnTo>
                  <a:lnTo>
                    <a:pt x="52" y="20"/>
                  </a:lnTo>
                  <a:lnTo>
                    <a:pt x="55" y="21"/>
                  </a:lnTo>
                  <a:lnTo>
                    <a:pt x="59" y="20"/>
                  </a:lnTo>
                  <a:lnTo>
                    <a:pt x="60" y="16"/>
                  </a:lnTo>
                  <a:lnTo>
                    <a:pt x="59" y="13"/>
                  </a:lnTo>
                  <a:lnTo>
                    <a:pt x="51"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18" name="Freeform 650"/>
            <p:cNvSpPr>
              <a:spLocks/>
            </p:cNvSpPr>
            <p:nvPr/>
          </p:nvSpPr>
          <p:spPr bwMode="auto">
            <a:xfrm>
              <a:off x="2954" y="3668"/>
              <a:ext cx="4" cy="9"/>
            </a:xfrm>
            <a:custGeom>
              <a:avLst/>
              <a:gdLst>
                <a:gd name="T0" fmla="*/ 2 w 11"/>
                <a:gd name="T1" fmla="*/ 4 h 26"/>
                <a:gd name="T2" fmla="*/ 2 w 11"/>
                <a:gd name="T3" fmla="*/ 4 h 26"/>
                <a:gd name="T4" fmla="*/ 2 w 11"/>
                <a:gd name="T5" fmla="*/ 7 h 26"/>
                <a:gd name="T6" fmla="*/ 2 w 11"/>
                <a:gd name="T7" fmla="*/ 13 h 26"/>
                <a:gd name="T8" fmla="*/ 1 w 11"/>
                <a:gd name="T9" fmla="*/ 20 h 26"/>
                <a:gd name="T10" fmla="*/ 0 w 11"/>
                <a:gd name="T11" fmla="*/ 26 h 26"/>
                <a:gd name="T12" fmla="*/ 9 w 11"/>
                <a:gd name="T13" fmla="*/ 26 h 26"/>
                <a:gd name="T14" fmla="*/ 10 w 11"/>
                <a:gd name="T15" fmla="*/ 20 h 26"/>
                <a:gd name="T16" fmla="*/ 11 w 11"/>
                <a:gd name="T17" fmla="*/ 13 h 26"/>
                <a:gd name="T18" fmla="*/ 11 w 11"/>
                <a:gd name="T19" fmla="*/ 7 h 26"/>
                <a:gd name="T20" fmla="*/ 9 w 11"/>
                <a:gd name="T21" fmla="*/ 0 h 26"/>
                <a:gd name="T22" fmla="*/ 9 w 11"/>
                <a:gd name="T23" fmla="*/ 0 h 26"/>
                <a:gd name="T24" fmla="*/ 2 w 11"/>
                <a:gd name="T25"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6">
                  <a:moveTo>
                    <a:pt x="2" y="4"/>
                  </a:moveTo>
                  <a:lnTo>
                    <a:pt x="2" y="4"/>
                  </a:lnTo>
                  <a:lnTo>
                    <a:pt x="2" y="7"/>
                  </a:lnTo>
                  <a:lnTo>
                    <a:pt x="2" y="13"/>
                  </a:lnTo>
                  <a:lnTo>
                    <a:pt x="1" y="20"/>
                  </a:lnTo>
                  <a:lnTo>
                    <a:pt x="0" y="26"/>
                  </a:lnTo>
                  <a:lnTo>
                    <a:pt x="9" y="26"/>
                  </a:lnTo>
                  <a:lnTo>
                    <a:pt x="10" y="20"/>
                  </a:lnTo>
                  <a:lnTo>
                    <a:pt x="11" y="13"/>
                  </a:lnTo>
                  <a:lnTo>
                    <a:pt x="11" y="7"/>
                  </a:lnTo>
                  <a:lnTo>
                    <a:pt x="9" y="0"/>
                  </a:lnTo>
                  <a:lnTo>
                    <a:pt x="9" y="0"/>
                  </a:lnTo>
                  <a:lnTo>
                    <a:pt x="2"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19" name="Freeform 651"/>
            <p:cNvSpPr>
              <a:spLocks/>
            </p:cNvSpPr>
            <p:nvPr/>
          </p:nvSpPr>
          <p:spPr bwMode="auto">
            <a:xfrm>
              <a:off x="2955" y="3662"/>
              <a:ext cx="26" cy="7"/>
            </a:xfrm>
            <a:custGeom>
              <a:avLst/>
              <a:gdLst>
                <a:gd name="T0" fmla="*/ 79 w 79"/>
                <a:gd name="T1" fmla="*/ 0 h 23"/>
                <a:gd name="T2" fmla="*/ 79 w 79"/>
                <a:gd name="T3" fmla="*/ 0 h 23"/>
                <a:gd name="T4" fmla="*/ 72 w 79"/>
                <a:gd name="T5" fmla="*/ 2 h 23"/>
                <a:gd name="T6" fmla="*/ 61 w 79"/>
                <a:gd name="T7" fmla="*/ 3 h 23"/>
                <a:gd name="T8" fmla="*/ 48 w 79"/>
                <a:gd name="T9" fmla="*/ 5 h 23"/>
                <a:gd name="T10" fmla="*/ 34 w 79"/>
                <a:gd name="T11" fmla="*/ 7 h 23"/>
                <a:gd name="T12" fmla="*/ 22 w 79"/>
                <a:gd name="T13" fmla="*/ 10 h 23"/>
                <a:gd name="T14" fmla="*/ 10 w 79"/>
                <a:gd name="T15" fmla="*/ 12 h 23"/>
                <a:gd name="T16" fmla="*/ 2 w 79"/>
                <a:gd name="T17" fmla="*/ 14 h 23"/>
                <a:gd name="T18" fmla="*/ 0 w 79"/>
                <a:gd name="T19" fmla="*/ 23 h 23"/>
                <a:gd name="T20" fmla="*/ 7 w 79"/>
                <a:gd name="T21" fmla="*/ 19 h 23"/>
                <a:gd name="T22" fmla="*/ 7 w 79"/>
                <a:gd name="T23" fmla="*/ 23 h 23"/>
                <a:gd name="T24" fmla="*/ 13 w 79"/>
                <a:gd name="T25" fmla="*/ 21 h 23"/>
                <a:gd name="T26" fmla="*/ 22 w 79"/>
                <a:gd name="T27" fmla="*/ 19 h 23"/>
                <a:gd name="T28" fmla="*/ 34 w 79"/>
                <a:gd name="T29" fmla="*/ 16 h 23"/>
                <a:gd name="T30" fmla="*/ 48 w 79"/>
                <a:gd name="T31" fmla="*/ 14 h 23"/>
                <a:gd name="T32" fmla="*/ 61 w 79"/>
                <a:gd name="T33" fmla="*/ 12 h 23"/>
                <a:gd name="T34" fmla="*/ 72 w 79"/>
                <a:gd name="T35" fmla="*/ 11 h 23"/>
                <a:gd name="T36" fmla="*/ 79 w 79"/>
                <a:gd name="T37" fmla="*/ 12 h 23"/>
                <a:gd name="T38" fmla="*/ 79 w 79"/>
                <a:gd name="T39" fmla="*/ 12 h 23"/>
                <a:gd name="T40" fmla="*/ 79 w 79"/>
                <a:gd name="T4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23">
                  <a:moveTo>
                    <a:pt x="79" y="0"/>
                  </a:moveTo>
                  <a:lnTo>
                    <a:pt x="79" y="0"/>
                  </a:lnTo>
                  <a:lnTo>
                    <a:pt x="72" y="2"/>
                  </a:lnTo>
                  <a:lnTo>
                    <a:pt x="61" y="3"/>
                  </a:lnTo>
                  <a:lnTo>
                    <a:pt x="48" y="5"/>
                  </a:lnTo>
                  <a:lnTo>
                    <a:pt x="34" y="7"/>
                  </a:lnTo>
                  <a:lnTo>
                    <a:pt x="22" y="10"/>
                  </a:lnTo>
                  <a:lnTo>
                    <a:pt x="10" y="12"/>
                  </a:lnTo>
                  <a:lnTo>
                    <a:pt x="2" y="14"/>
                  </a:lnTo>
                  <a:lnTo>
                    <a:pt x="0" y="23"/>
                  </a:lnTo>
                  <a:lnTo>
                    <a:pt x="7" y="19"/>
                  </a:lnTo>
                  <a:lnTo>
                    <a:pt x="7" y="23"/>
                  </a:lnTo>
                  <a:lnTo>
                    <a:pt x="13" y="21"/>
                  </a:lnTo>
                  <a:lnTo>
                    <a:pt x="22" y="19"/>
                  </a:lnTo>
                  <a:lnTo>
                    <a:pt x="34" y="16"/>
                  </a:lnTo>
                  <a:lnTo>
                    <a:pt x="48" y="14"/>
                  </a:lnTo>
                  <a:lnTo>
                    <a:pt x="61" y="12"/>
                  </a:lnTo>
                  <a:lnTo>
                    <a:pt x="72" y="11"/>
                  </a:lnTo>
                  <a:lnTo>
                    <a:pt x="79" y="12"/>
                  </a:lnTo>
                  <a:lnTo>
                    <a:pt x="79" y="12"/>
                  </a:lnTo>
                  <a:lnTo>
                    <a:pt x="7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20" name="Freeform 652"/>
            <p:cNvSpPr>
              <a:spLocks/>
            </p:cNvSpPr>
            <p:nvPr/>
          </p:nvSpPr>
          <p:spPr bwMode="auto">
            <a:xfrm>
              <a:off x="2981" y="3655"/>
              <a:ext cx="7" cy="11"/>
            </a:xfrm>
            <a:custGeom>
              <a:avLst/>
              <a:gdLst>
                <a:gd name="T0" fmla="*/ 19 w 19"/>
                <a:gd name="T1" fmla="*/ 0 h 32"/>
                <a:gd name="T2" fmla="*/ 19 w 19"/>
                <a:gd name="T3" fmla="*/ 0 h 32"/>
                <a:gd name="T4" fmla="*/ 9 w 19"/>
                <a:gd name="T5" fmla="*/ 6 h 32"/>
                <a:gd name="T6" fmla="*/ 6 w 19"/>
                <a:gd name="T7" fmla="*/ 15 h 32"/>
                <a:gd name="T8" fmla="*/ 3 w 19"/>
                <a:gd name="T9" fmla="*/ 19 h 32"/>
                <a:gd name="T10" fmla="*/ 0 w 19"/>
                <a:gd name="T11" fmla="*/ 20 h 32"/>
                <a:gd name="T12" fmla="*/ 0 w 19"/>
                <a:gd name="T13" fmla="*/ 32 h 32"/>
                <a:gd name="T14" fmla="*/ 10 w 19"/>
                <a:gd name="T15" fmla="*/ 26 h 32"/>
                <a:gd name="T16" fmla="*/ 15 w 19"/>
                <a:gd name="T17" fmla="*/ 17 h 32"/>
                <a:gd name="T18" fmla="*/ 16 w 19"/>
                <a:gd name="T19" fmla="*/ 12 h 32"/>
                <a:gd name="T20" fmla="*/ 19 w 19"/>
                <a:gd name="T21" fmla="*/ 11 h 32"/>
                <a:gd name="T22" fmla="*/ 19 w 19"/>
                <a:gd name="T23" fmla="*/ 11 h 32"/>
                <a:gd name="T24" fmla="*/ 19 w 19"/>
                <a:gd name="T2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32">
                  <a:moveTo>
                    <a:pt x="19" y="0"/>
                  </a:moveTo>
                  <a:lnTo>
                    <a:pt x="19" y="0"/>
                  </a:lnTo>
                  <a:lnTo>
                    <a:pt x="9" y="6"/>
                  </a:lnTo>
                  <a:lnTo>
                    <a:pt x="6" y="15"/>
                  </a:lnTo>
                  <a:lnTo>
                    <a:pt x="3" y="19"/>
                  </a:lnTo>
                  <a:lnTo>
                    <a:pt x="0" y="20"/>
                  </a:lnTo>
                  <a:lnTo>
                    <a:pt x="0" y="32"/>
                  </a:lnTo>
                  <a:lnTo>
                    <a:pt x="10" y="26"/>
                  </a:lnTo>
                  <a:lnTo>
                    <a:pt x="15" y="17"/>
                  </a:lnTo>
                  <a:lnTo>
                    <a:pt x="16" y="12"/>
                  </a:lnTo>
                  <a:lnTo>
                    <a:pt x="19" y="11"/>
                  </a:lnTo>
                  <a:lnTo>
                    <a:pt x="19" y="11"/>
                  </a:lnTo>
                  <a:lnTo>
                    <a:pt x="1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21" name="Freeform 653"/>
            <p:cNvSpPr>
              <a:spLocks/>
            </p:cNvSpPr>
            <p:nvPr/>
          </p:nvSpPr>
          <p:spPr bwMode="auto">
            <a:xfrm>
              <a:off x="2988" y="3655"/>
              <a:ext cx="15" cy="9"/>
            </a:xfrm>
            <a:custGeom>
              <a:avLst/>
              <a:gdLst>
                <a:gd name="T0" fmla="*/ 46 w 46"/>
                <a:gd name="T1" fmla="*/ 25 h 26"/>
                <a:gd name="T2" fmla="*/ 46 w 46"/>
                <a:gd name="T3" fmla="*/ 25 h 26"/>
                <a:gd name="T4" fmla="*/ 43 w 46"/>
                <a:gd name="T5" fmla="*/ 19 h 26"/>
                <a:gd name="T6" fmla="*/ 39 w 46"/>
                <a:gd name="T7" fmla="*/ 16 h 26"/>
                <a:gd name="T8" fmla="*/ 34 w 46"/>
                <a:gd name="T9" fmla="*/ 11 h 26"/>
                <a:gd name="T10" fmla="*/ 28 w 46"/>
                <a:gd name="T11" fmla="*/ 8 h 26"/>
                <a:gd name="T12" fmla="*/ 21 w 46"/>
                <a:gd name="T13" fmla="*/ 6 h 26"/>
                <a:gd name="T14" fmla="*/ 14 w 46"/>
                <a:gd name="T15" fmla="*/ 3 h 26"/>
                <a:gd name="T16" fmla="*/ 6 w 46"/>
                <a:gd name="T17" fmla="*/ 1 h 26"/>
                <a:gd name="T18" fmla="*/ 0 w 46"/>
                <a:gd name="T19" fmla="*/ 0 h 26"/>
                <a:gd name="T20" fmla="*/ 0 w 46"/>
                <a:gd name="T21" fmla="*/ 11 h 26"/>
                <a:gd name="T22" fmla="*/ 6 w 46"/>
                <a:gd name="T23" fmla="*/ 10 h 26"/>
                <a:gd name="T24" fmla="*/ 12 w 46"/>
                <a:gd name="T25" fmla="*/ 12 h 26"/>
                <a:gd name="T26" fmla="*/ 19 w 46"/>
                <a:gd name="T27" fmla="*/ 15 h 26"/>
                <a:gd name="T28" fmla="*/ 23 w 46"/>
                <a:gd name="T29" fmla="*/ 17 h 26"/>
                <a:gd name="T30" fmla="*/ 29 w 46"/>
                <a:gd name="T31" fmla="*/ 20 h 26"/>
                <a:gd name="T32" fmla="*/ 32 w 46"/>
                <a:gd name="T33" fmla="*/ 23 h 26"/>
                <a:gd name="T34" fmla="*/ 36 w 46"/>
                <a:gd name="T35" fmla="*/ 26 h 26"/>
                <a:gd name="T36" fmla="*/ 35 w 46"/>
                <a:gd name="T37" fmla="*/ 25 h 26"/>
                <a:gd name="T38" fmla="*/ 35 w 46"/>
                <a:gd name="T39" fmla="*/ 25 h 26"/>
                <a:gd name="T40" fmla="*/ 46 w 46"/>
                <a:gd name="T41" fmla="*/ 2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26">
                  <a:moveTo>
                    <a:pt x="46" y="25"/>
                  </a:moveTo>
                  <a:lnTo>
                    <a:pt x="46" y="25"/>
                  </a:lnTo>
                  <a:lnTo>
                    <a:pt x="43" y="19"/>
                  </a:lnTo>
                  <a:lnTo>
                    <a:pt x="39" y="16"/>
                  </a:lnTo>
                  <a:lnTo>
                    <a:pt x="34" y="11"/>
                  </a:lnTo>
                  <a:lnTo>
                    <a:pt x="28" y="8"/>
                  </a:lnTo>
                  <a:lnTo>
                    <a:pt x="21" y="6"/>
                  </a:lnTo>
                  <a:lnTo>
                    <a:pt x="14" y="3"/>
                  </a:lnTo>
                  <a:lnTo>
                    <a:pt x="6" y="1"/>
                  </a:lnTo>
                  <a:lnTo>
                    <a:pt x="0" y="0"/>
                  </a:lnTo>
                  <a:lnTo>
                    <a:pt x="0" y="11"/>
                  </a:lnTo>
                  <a:lnTo>
                    <a:pt x="6" y="10"/>
                  </a:lnTo>
                  <a:lnTo>
                    <a:pt x="12" y="12"/>
                  </a:lnTo>
                  <a:lnTo>
                    <a:pt x="19" y="15"/>
                  </a:lnTo>
                  <a:lnTo>
                    <a:pt x="23" y="17"/>
                  </a:lnTo>
                  <a:lnTo>
                    <a:pt x="29" y="20"/>
                  </a:lnTo>
                  <a:lnTo>
                    <a:pt x="32" y="23"/>
                  </a:lnTo>
                  <a:lnTo>
                    <a:pt x="36" y="26"/>
                  </a:lnTo>
                  <a:lnTo>
                    <a:pt x="35" y="25"/>
                  </a:lnTo>
                  <a:lnTo>
                    <a:pt x="35" y="25"/>
                  </a:lnTo>
                  <a:lnTo>
                    <a:pt x="46" y="2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22" name="Freeform 654"/>
            <p:cNvSpPr>
              <a:spLocks/>
            </p:cNvSpPr>
            <p:nvPr/>
          </p:nvSpPr>
          <p:spPr bwMode="auto">
            <a:xfrm>
              <a:off x="2999" y="3663"/>
              <a:ext cx="4" cy="8"/>
            </a:xfrm>
            <a:custGeom>
              <a:avLst/>
              <a:gdLst>
                <a:gd name="T0" fmla="*/ 8 w 11"/>
                <a:gd name="T1" fmla="*/ 11 h 23"/>
                <a:gd name="T2" fmla="*/ 8 w 11"/>
                <a:gd name="T3" fmla="*/ 11 h 23"/>
                <a:gd name="T4" fmla="*/ 10 w 11"/>
                <a:gd name="T5" fmla="*/ 14 h 23"/>
                <a:gd name="T6" fmla="*/ 11 w 11"/>
                <a:gd name="T7" fmla="*/ 10 h 23"/>
                <a:gd name="T8" fmla="*/ 11 w 11"/>
                <a:gd name="T9" fmla="*/ 5 h 23"/>
                <a:gd name="T10" fmla="*/ 11 w 11"/>
                <a:gd name="T11" fmla="*/ 0 h 23"/>
                <a:gd name="T12" fmla="*/ 0 w 11"/>
                <a:gd name="T13" fmla="*/ 0 h 23"/>
                <a:gd name="T14" fmla="*/ 0 w 11"/>
                <a:gd name="T15" fmla="*/ 5 h 23"/>
                <a:gd name="T16" fmla="*/ 0 w 11"/>
                <a:gd name="T17" fmla="*/ 10 h 23"/>
                <a:gd name="T18" fmla="*/ 1 w 11"/>
                <a:gd name="T19" fmla="*/ 16 h 23"/>
                <a:gd name="T20" fmla="*/ 8 w 11"/>
                <a:gd name="T21" fmla="*/ 23 h 23"/>
                <a:gd name="T22" fmla="*/ 8 w 11"/>
                <a:gd name="T23" fmla="*/ 23 h 23"/>
                <a:gd name="T24" fmla="*/ 8 w 11"/>
                <a:gd name="T25"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3">
                  <a:moveTo>
                    <a:pt x="8" y="11"/>
                  </a:moveTo>
                  <a:lnTo>
                    <a:pt x="8" y="11"/>
                  </a:lnTo>
                  <a:lnTo>
                    <a:pt x="10" y="14"/>
                  </a:lnTo>
                  <a:lnTo>
                    <a:pt x="11" y="10"/>
                  </a:lnTo>
                  <a:lnTo>
                    <a:pt x="11" y="5"/>
                  </a:lnTo>
                  <a:lnTo>
                    <a:pt x="11" y="0"/>
                  </a:lnTo>
                  <a:lnTo>
                    <a:pt x="0" y="0"/>
                  </a:lnTo>
                  <a:lnTo>
                    <a:pt x="0" y="5"/>
                  </a:lnTo>
                  <a:lnTo>
                    <a:pt x="0" y="10"/>
                  </a:lnTo>
                  <a:lnTo>
                    <a:pt x="1" y="16"/>
                  </a:lnTo>
                  <a:lnTo>
                    <a:pt x="8" y="23"/>
                  </a:lnTo>
                  <a:lnTo>
                    <a:pt x="8" y="23"/>
                  </a:lnTo>
                  <a:lnTo>
                    <a:pt x="8"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23" name="Freeform 655"/>
            <p:cNvSpPr>
              <a:spLocks/>
            </p:cNvSpPr>
            <p:nvPr/>
          </p:nvSpPr>
          <p:spPr bwMode="auto">
            <a:xfrm>
              <a:off x="3002" y="3667"/>
              <a:ext cx="14" cy="4"/>
            </a:xfrm>
            <a:custGeom>
              <a:avLst/>
              <a:gdLst>
                <a:gd name="T0" fmla="*/ 36 w 41"/>
                <a:gd name="T1" fmla="*/ 2 h 13"/>
                <a:gd name="T2" fmla="*/ 36 w 41"/>
                <a:gd name="T3" fmla="*/ 2 h 13"/>
                <a:gd name="T4" fmla="*/ 35 w 41"/>
                <a:gd name="T5" fmla="*/ 3 h 13"/>
                <a:gd name="T6" fmla="*/ 31 w 41"/>
                <a:gd name="T7" fmla="*/ 2 h 13"/>
                <a:gd name="T8" fmla="*/ 25 w 41"/>
                <a:gd name="T9" fmla="*/ 2 h 13"/>
                <a:gd name="T10" fmla="*/ 18 w 41"/>
                <a:gd name="T11" fmla="*/ 2 h 13"/>
                <a:gd name="T12" fmla="*/ 12 w 41"/>
                <a:gd name="T13" fmla="*/ 3 h 13"/>
                <a:gd name="T14" fmla="*/ 7 w 41"/>
                <a:gd name="T15" fmla="*/ 2 h 13"/>
                <a:gd name="T16" fmla="*/ 2 w 41"/>
                <a:gd name="T17" fmla="*/ 0 h 13"/>
                <a:gd name="T18" fmla="*/ 0 w 41"/>
                <a:gd name="T19" fmla="*/ 0 h 13"/>
                <a:gd name="T20" fmla="*/ 0 w 41"/>
                <a:gd name="T21" fmla="*/ 12 h 13"/>
                <a:gd name="T22" fmla="*/ 2 w 41"/>
                <a:gd name="T23" fmla="*/ 12 h 13"/>
                <a:gd name="T24" fmla="*/ 7 w 41"/>
                <a:gd name="T25" fmla="*/ 11 h 13"/>
                <a:gd name="T26" fmla="*/ 12 w 41"/>
                <a:gd name="T27" fmla="*/ 12 h 13"/>
                <a:gd name="T28" fmla="*/ 18 w 41"/>
                <a:gd name="T29" fmla="*/ 13 h 13"/>
                <a:gd name="T30" fmla="*/ 25 w 41"/>
                <a:gd name="T31" fmla="*/ 13 h 13"/>
                <a:gd name="T32" fmla="*/ 31 w 41"/>
                <a:gd name="T33" fmla="*/ 13 h 13"/>
                <a:gd name="T34" fmla="*/ 35 w 41"/>
                <a:gd name="T35" fmla="*/ 12 h 13"/>
                <a:gd name="T36" fmla="*/ 41 w 41"/>
                <a:gd name="T37" fmla="*/ 11 h 13"/>
                <a:gd name="T38" fmla="*/ 41 w 41"/>
                <a:gd name="T39" fmla="*/ 11 h 13"/>
                <a:gd name="T40" fmla="*/ 36 w 41"/>
                <a:gd name="T41"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13">
                  <a:moveTo>
                    <a:pt x="36" y="2"/>
                  </a:moveTo>
                  <a:lnTo>
                    <a:pt x="36" y="2"/>
                  </a:lnTo>
                  <a:lnTo>
                    <a:pt x="35" y="3"/>
                  </a:lnTo>
                  <a:lnTo>
                    <a:pt x="31" y="2"/>
                  </a:lnTo>
                  <a:lnTo>
                    <a:pt x="25" y="2"/>
                  </a:lnTo>
                  <a:lnTo>
                    <a:pt x="18" y="2"/>
                  </a:lnTo>
                  <a:lnTo>
                    <a:pt x="12" y="3"/>
                  </a:lnTo>
                  <a:lnTo>
                    <a:pt x="7" y="2"/>
                  </a:lnTo>
                  <a:lnTo>
                    <a:pt x="2" y="0"/>
                  </a:lnTo>
                  <a:lnTo>
                    <a:pt x="0" y="0"/>
                  </a:lnTo>
                  <a:lnTo>
                    <a:pt x="0" y="12"/>
                  </a:lnTo>
                  <a:lnTo>
                    <a:pt x="2" y="12"/>
                  </a:lnTo>
                  <a:lnTo>
                    <a:pt x="7" y="11"/>
                  </a:lnTo>
                  <a:lnTo>
                    <a:pt x="12" y="12"/>
                  </a:lnTo>
                  <a:lnTo>
                    <a:pt x="18" y="13"/>
                  </a:lnTo>
                  <a:lnTo>
                    <a:pt x="25" y="13"/>
                  </a:lnTo>
                  <a:lnTo>
                    <a:pt x="31" y="13"/>
                  </a:lnTo>
                  <a:lnTo>
                    <a:pt x="35" y="12"/>
                  </a:lnTo>
                  <a:lnTo>
                    <a:pt x="41" y="11"/>
                  </a:lnTo>
                  <a:lnTo>
                    <a:pt x="41" y="11"/>
                  </a:lnTo>
                  <a:lnTo>
                    <a:pt x="36"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24" name="Freeform 656"/>
            <p:cNvSpPr>
              <a:spLocks/>
            </p:cNvSpPr>
            <p:nvPr/>
          </p:nvSpPr>
          <p:spPr bwMode="auto">
            <a:xfrm>
              <a:off x="3014" y="3663"/>
              <a:ext cx="8" cy="8"/>
            </a:xfrm>
            <a:custGeom>
              <a:avLst/>
              <a:gdLst>
                <a:gd name="T0" fmla="*/ 23 w 23"/>
                <a:gd name="T1" fmla="*/ 0 h 23"/>
                <a:gd name="T2" fmla="*/ 23 w 23"/>
                <a:gd name="T3" fmla="*/ 0 h 23"/>
                <a:gd name="T4" fmla="*/ 15 w 23"/>
                <a:gd name="T5" fmla="*/ 2 h 23"/>
                <a:gd name="T6" fmla="*/ 9 w 23"/>
                <a:gd name="T7" fmla="*/ 7 h 23"/>
                <a:gd name="T8" fmla="*/ 4 w 23"/>
                <a:gd name="T9" fmla="*/ 11 h 23"/>
                <a:gd name="T10" fmla="*/ 0 w 23"/>
                <a:gd name="T11" fmla="*/ 14 h 23"/>
                <a:gd name="T12" fmla="*/ 5 w 23"/>
                <a:gd name="T13" fmla="*/ 23 h 23"/>
                <a:gd name="T14" fmla="*/ 11 w 23"/>
                <a:gd name="T15" fmla="*/ 18 h 23"/>
                <a:gd name="T16" fmla="*/ 16 w 23"/>
                <a:gd name="T17" fmla="*/ 14 h 23"/>
                <a:gd name="T18" fmla="*/ 20 w 23"/>
                <a:gd name="T19" fmla="*/ 11 h 23"/>
                <a:gd name="T20" fmla="*/ 23 w 23"/>
                <a:gd name="T21" fmla="*/ 11 h 23"/>
                <a:gd name="T22" fmla="*/ 23 w 23"/>
                <a:gd name="T23" fmla="*/ 11 h 23"/>
                <a:gd name="T24" fmla="*/ 23 w 23"/>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23">
                  <a:moveTo>
                    <a:pt x="23" y="0"/>
                  </a:moveTo>
                  <a:lnTo>
                    <a:pt x="23" y="0"/>
                  </a:lnTo>
                  <a:lnTo>
                    <a:pt x="15" y="2"/>
                  </a:lnTo>
                  <a:lnTo>
                    <a:pt x="9" y="7"/>
                  </a:lnTo>
                  <a:lnTo>
                    <a:pt x="4" y="11"/>
                  </a:lnTo>
                  <a:lnTo>
                    <a:pt x="0" y="14"/>
                  </a:lnTo>
                  <a:lnTo>
                    <a:pt x="5" y="23"/>
                  </a:lnTo>
                  <a:lnTo>
                    <a:pt x="11" y="18"/>
                  </a:lnTo>
                  <a:lnTo>
                    <a:pt x="16" y="14"/>
                  </a:lnTo>
                  <a:lnTo>
                    <a:pt x="20" y="11"/>
                  </a:lnTo>
                  <a:lnTo>
                    <a:pt x="23" y="11"/>
                  </a:lnTo>
                  <a:lnTo>
                    <a:pt x="23" y="11"/>
                  </a:lnTo>
                  <a:lnTo>
                    <a:pt x="2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25" name="Freeform 657"/>
            <p:cNvSpPr>
              <a:spLocks/>
            </p:cNvSpPr>
            <p:nvPr/>
          </p:nvSpPr>
          <p:spPr bwMode="auto">
            <a:xfrm>
              <a:off x="3022" y="3663"/>
              <a:ext cx="13" cy="7"/>
            </a:xfrm>
            <a:custGeom>
              <a:avLst/>
              <a:gdLst>
                <a:gd name="T0" fmla="*/ 33 w 41"/>
                <a:gd name="T1" fmla="*/ 14 h 22"/>
                <a:gd name="T2" fmla="*/ 41 w 41"/>
                <a:gd name="T3" fmla="*/ 15 h 22"/>
                <a:gd name="T4" fmla="*/ 37 w 41"/>
                <a:gd name="T5" fmla="*/ 9 h 22"/>
                <a:gd name="T6" fmla="*/ 30 w 41"/>
                <a:gd name="T7" fmla="*/ 4 h 22"/>
                <a:gd name="T8" fmla="*/ 24 w 41"/>
                <a:gd name="T9" fmla="*/ 2 h 22"/>
                <a:gd name="T10" fmla="*/ 17 w 41"/>
                <a:gd name="T11" fmla="*/ 1 h 22"/>
                <a:gd name="T12" fmla="*/ 13 w 41"/>
                <a:gd name="T13" fmla="*/ 0 h 22"/>
                <a:gd name="T14" fmla="*/ 7 w 41"/>
                <a:gd name="T15" fmla="*/ 0 h 22"/>
                <a:gd name="T16" fmla="*/ 4 w 41"/>
                <a:gd name="T17" fmla="*/ 0 h 22"/>
                <a:gd name="T18" fmla="*/ 0 w 41"/>
                <a:gd name="T19" fmla="*/ 0 h 22"/>
                <a:gd name="T20" fmla="*/ 0 w 41"/>
                <a:gd name="T21" fmla="*/ 11 h 22"/>
                <a:gd name="T22" fmla="*/ 4 w 41"/>
                <a:gd name="T23" fmla="*/ 11 h 22"/>
                <a:gd name="T24" fmla="*/ 7 w 41"/>
                <a:gd name="T25" fmla="*/ 11 h 22"/>
                <a:gd name="T26" fmla="*/ 13 w 41"/>
                <a:gd name="T27" fmla="*/ 11 h 22"/>
                <a:gd name="T28" fmla="*/ 17 w 41"/>
                <a:gd name="T29" fmla="*/ 10 h 22"/>
                <a:gd name="T30" fmla="*/ 22 w 41"/>
                <a:gd name="T31" fmla="*/ 11 h 22"/>
                <a:gd name="T32" fmla="*/ 25 w 41"/>
                <a:gd name="T33" fmla="*/ 14 h 22"/>
                <a:gd name="T34" fmla="*/ 30 w 41"/>
                <a:gd name="T35" fmla="*/ 16 h 22"/>
                <a:gd name="T36" fmla="*/ 32 w 41"/>
                <a:gd name="T37" fmla="*/ 19 h 22"/>
                <a:gd name="T38" fmla="*/ 40 w 41"/>
                <a:gd name="T39" fmla="*/ 20 h 22"/>
                <a:gd name="T40" fmla="*/ 32 w 41"/>
                <a:gd name="T41" fmla="*/ 19 h 22"/>
                <a:gd name="T42" fmla="*/ 35 w 41"/>
                <a:gd name="T43" fmla="*/ 22 h 22"/>
                <a:gd name="T44" fmla="*/ 39 w 41"/>
                <a:gd name="T45" fmla="*/ 22 h 22"/>
                <a:gd name="T46" fmla="*/ 41 w 41"/>
                <a:gd name="T47" fmla="*/ 18 h 22"/>
                <a:gd name="T48" fmla="*/ 41 w 41"/>
                <a:gd name="T49" fmla="*/ 15 h 22"/>
                <a:gd name="T50" fmla="*/ 33 w 41"/>
                <a:gd name="T51" fmla="*/ 1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22">
                  <a:moveTo>
                    <a:pt x="33" y="14"/>
                  </a:moveTo>
                  <a:lnTo>
                    <a:pt x="41" y="15"/>
                  </a:lnTo>
                  <a:lnTo>
                    <a:pt x="37" y="9"/>
                  </a:lnTo>
                  <a:lnTo>
                    <a:pt x="30" y="4"/>
                  </a:lnTo>
                  <a:lnTo>
                    <a:pt x="24" y="2"/>
                  </a:lnTo>
                  <a:lnTo>
                    <a:pt x="17" y="1"/>
                  </a:lnTo>
                  <a:lnTo>
                    <a:pt x="13" y="0"/>
                  </a:lnTo>
                  <a:lnTo>
                    <a:pt x="7" y="0"/>
                  </a:lnTo>
                  <a:lnTo>
                    <a:pt x="4" y="0"/>
                  </a:lnTo>
                  <a:lnTo>
                    <a:pt x="0" y="0"/>
                  </a:lnTo>
                  <a:lnTo>
                    <a:pt x="0" y="11"/>
                  </a:lnTo>
                  <a:lnTo>
                    <a:pt x="4" y="11"/>
                  </a:lnTo>
                  <a:lnTo>
                    <a:pt x="7" y="11"/>
                  </a:lnTo>
                  <a:lnTo>
                    <a:pt x="13" y="11"/>
                  </a:lnTo>
                  <a:lnTo>
                    <a:pt x="17" y="10"/>
                  </a:lnTo>
                  <a:lnTo>
                    <a:pt x="22" y="11"/>
                  </a:lnTo>
                  <a:lnTo>
                    <a:pt x="25" y="14"/>
                  </a:lnTo>
                  <a:lnTo>
                    <a:pt x="30" y="16"/>
                  </a:lnTo>
                  <a:lnTo>
                    <a:pt x="32" y="19"/>
                  </a:lnTo>
                  <a:lnTo>
                    <a:pt x="40" y="20"/>
                  </a:lnTo>
                  <a:lnTo>
                    <a:pt x="32" y="19"/>
                  </a:lnTo>
                  <a:lnTo>
                    <a:pt x="35" y="22"/>
                  </a:lnTo>
                  <a:lnTo>
                    <a:pt x="39" y="22"/>
                  </a:lnTo>
                  <a:lnTo>
                    <a:pt x="41" y="18"/>
                  </a:lnTo>
                  <a:lnTo>
                    <a:pt x="41" y="15"/>
                  </a:lnTo>
                  <a:lnTo>
                    <a:pt x="33"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26" name="Freeform 658"/>
            <p:cNvSpPr>
              <a:spLocks/>
            </p:cNvSpPr>
            <p:nvPr/>
          </p:nvSpPr>
          <p:spPr bwMode="auto">
            <a:xfrm>
              <a:off x="3033" y="3663"/>
              <a:ext cx="5" cy="7"/>
            </a:xfrm>
            <a:custGeom>
              <a:avLst/>
              <a:gdLst>
                <a:gd name="T0" fmla="*/ 15 w 15"/>
                <a:gd name="T1" fmla="*/ 0 h 19"/>
                <a:gd name="T2" fmla="*/ 15 w 15"/>
                <a:gd name="T3" fmla="*/ 0 h 19"/>
                <a:gd name="T4" fmla="*/ 11 w 15"/>
                <a:gd name="T5" fmla="*/ 2 h 19"/>
                <a:gd name="T6" fmla="*/ 6 w 15"/>
                <a:gd name="T7" fmla="*/ 5 h 19"/>
                <a:gd name="T8" fmla="*/ 3 w 15"/>
                <a:gd name="T9" fmla="*/ 9 h 19"/>
                <a:gd name="T10" fmla="*/ 0 w 15"/>
                <a:gd name="T11" fmla="*/ 13 h 19"/>
                <a:gd name="T12" fmla="*/ 7 w 15"/>
                <a:gd name="T13" fmla="*/ 19 h 19"/>
                <a:gd name="T14" fmla="*/ 12 w 15"/>
                <a:gd name="T15" fmla="*/ 14 h 19"/>
                <a:gd name="T16" fmla="*/ 13 w 15"/>
                <a:gd name="T17" fmla="*/ 11 h 19"/>
                <a:gd name="T18" fmla="*/ 13 w 15"/>
                <a:gd name="T19" fmla="*/ 11 h 19"/>
                <a:gd name="T20" fmla="*/ 15 w 15"/>
                <a:gd name="T21" fmla="*/ 11 h 19"/>
                <a:gd name="T22" fmla="*/ 15 w 15"/>
                <a:gd name="T23" fmla="*/ 11 h 19"/>
                <a:gd name="T24" fmla="*/ 15 w 15"/>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19">
                  <a:moveTo>
                    <a:pt x="15" y="0"/>
                  </a:moveTo>
                  <a:lnTo>
                    <a:pt x="15" y="0"/>
                  </a:lnTo>
                  <a:lnTo>
                    <a:pt x="11" y="2"/>
                  </a:lnTo>
                  <a:lnTo>
                    <a:pt x="6" y="5"/>
                  </a:lnTo>
                  <a:lnTo>
                    <a:pt x="3" y="9"/>
                  </a:lnTo>
                  <a:lnTo>
                    <a:pt x="0" y="13"/>
                  </a:lnTo>
                  <a:lnTo>
                    <a:pt x="7" y="19"/>
                  </a:lnTo>
                  <a:lnTo>
                    <a:pt x="12" y="14"/>
                  </a:lnTo>
                  <a:lnTo>
                    <a:pt x="13" y="11"/>
                  </a:lnTo>
                  <a:lnTo>
                    <a:pt x="13" y="11"/>
                  </a:lnTo>
                  <a:lnTo>
                    <a:pt x="15" y="11"/>
                  </a:lnTo>
                  <a:lnTo>
                    <a:pt x="15" y="11"/>
                  </a:lnTo>
                  <a:lnTo>
                    <a:pt x="1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27" name="Freeform 659"/>
            <p:cNvSpPr>
              <a:spLocks/>
            </p:cNvSpPr>
            <p:nvPr/>
          </p:nvSpPr>
          <p:spPr bwMode="auto">
            <a:xfrm>
              <a:off x="3038" y="3661"/>
              <a:ext cx="28" cy="8"/>
            </a:xfrm>
            <a:custGeom>
              <a:avLst/>
              <a:gdLst>
                <a:gd name="T0" fmla="*/ 84 w 86"/>
                <a:gd name="T1" fmla="*/ 0 h 23"/>
                <a:gd name="T2" fmla="*/ 78 w 86"/>
                <a:gd name="T3" fmla="*/ 1 h 23"/>
                <a:gd name="T4" fmla="*/ 69 w 86"/>
                <a:gd name="T5" fmla="*/ 7 h 23"/>
                <a:gd name="T6" fmla="*/ 59 w 86"/>
                <a:gd name="T7" fmla="*/ 10 h 23"/>
                <a:gd name="T8" fmla="*/ 46 w 86"/>
                <a:gd name="T9" fmla="*/ 13 h 23"/>
                <a:gd name="T10" fmla="*/ 34 w 86"/>
                <a:gd name="T11" fmla="*/ 12 h 23"/>
                <a:gd name="T12" fmla="*/ 22 w 86"/>
                <a:gd name="T13" fmla="*/ 12 h 23"/>
                <a:gd name="T14" fmla="*/ 12 w 86"/>
                <a:gd name="T15" fmla="*/ 10 h 23"/>
                <a:gd name="T16" fmla="*/ 4 w 86"/>
                <a:gd name="T17" fmla="*/ 8 h 23"/>
                <a:gd name="T18" fmla="*/ 0 w 86"/>
                <a:gd name="T19" fmla="*/ 7 h 23"/>
                <a:gd name="T20" fmla="*/ 0 w 86"/>
                <a:gd name="T21" fmla="*/ 18 h 23"/>
                <a:gd name="T22" fmla="*/ 4 w 86"/>
                <a:gd name="T23" fmla="*/ 17 h 23"/>
                <a:gd name="T24" fmla="*/ 12 w 86"/>
                <a:gd name="T25" fmla="*/ 20 h 23"/>
                <a:gd name="T26" fmla="*/ 22 w 86"/>
                <a:gd name="T27" fmla="*/ 21 h 23"/>
                <a:gd name="T28" fmla="*/ 34 w 86"/>
                <a:gd name="T29" fmla="*/ 23 h 23"/>
                <a:gd name="T30" fmla="*/ 46 w 86"/>
                <a:gd name="T31" fmla="*/ 22 h 23"/>
                <a:gd name="T32" fmla="*/ 61 w 86"/>
                <a:gd name="T33" fmla="*/ 20 h 23"/>
                <a:gd name="T34" fmla="*/ 74 w 86"/>
                <a:gd name="T35" fmla="*/ 16 h 23"/>
                <a:gd name="T36" fmla="*/ 85 w 86"/>
                <a:gd name="T37" fmla="*/ 8 h 23"/>
                <a:gd name="T38" fmla="*/ 79 w 86"/>
                <a:gd name="T39" fmla="*/ 9 h 23"/>
                <a:gd name="T40" fmla="*/ 85 w 86"/>
                <a:gd name="T41" fmla="*/ 8 h 23"/>
                <a:gd name="T42" fmla="*/ 86 w 86"/>
                <a:gd name="T43" fmla="*/ 5 h 23"/>
                <a:gd name="T44" fmla="*/ 85 w 86"/>
                <a:gd name="T45" fmla="*/ 1 h 23"/>
                <a:gd name="T46" fmla="*/ 82 w 86"/>
                <a:gd name="T47" fmla="*/ 0 h 23"/>
                <a:gd name="T48" fmla="*/ 78 w 86"/>
                <a:gd name="T49" fmla="*/ 1 h 23"/>
                <a:gd name="T50" fmla="*/ 84 w 86"/>
                <a:gd name="T5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6" h="23">
                  <a:moveTo>
                    <a:pt x="84" y="0"/>
                  </a:moveTo>
                  <a:lnTo>
                    <a:pt x="78" y="1"/>
                  </a:lnTo>
                  <a:lnTo>
                    <a:pt x="69" y="7"/>
                  </a:lnTo>
                  <a:lnTo>
                    <a:pt x="59" y="10"/>
                  </a:lnTo>
                  <a:lnTo>
                    <a:pt x="46" y="13"/>
                  </a:lnTo>
                  <a:lnTo>
                    <a:pt x="34" y="12"/>
                  </a:lnTo>
                  <a:lnTo>
                    <a:pt x="22" y="12"/>
                  </a:lnTo>
                  <a:lnTo>
                    <a:pt x="12" y="10"/>
                  </a:lnTo>
                  <a:lnTo>
                    <a:pt x="4" y="8"/>
                  </a:lnTo>
                  <a:lnTo>
                    <a:pt x="0" y="7"/>
                  </a:lnTo>
                  <a:lnTo>
                    <a:pt x="0" y="18"/>
                  </a:lnTo>
                  <a:lnTo>
                    <a:pt x="4" y="17"/>
                  </a:lnTo>
                  <a:lnTo>
                    <a:pt x="12" y="20"/>
                  </a:lnTo>
                  <a:lnTo>
                    <a:pt x="22" y="21"/>
                  </a:lnTo>
                  <a:lnTo>
                    <a:pt x="34" y="23"/>
                  </a:lnTo>
                  <a:lnTo>
                    <a:pt x="46" y="22"/>
                  </a:lnTo>
                  <a:lnTo>
                    <a:pt x="61" y="20"/>
                  </a:lnTo>
                  <a:lnTo>
                    <a:pt x="74" y="16"/>
                  </a:lnTo>
                  <a:lnTo>
                    <a:pt x="85" y="8"/>
                  </a:lnTo>
                  <a:lnTo>
                    <a:pt x="79" y="9"/>
                  </a:lnTo>
                  <a:lnTo>
                    <a:pt x="85" y="8"/>
                  </a:lnTo>
                  <a:lnTo>
                    <a:pt x="86" y="5"/>
                  </a:lnTo>
                  <a:lnTo>
                    <a:pt x="85" y="1"/>
                  </a:lnTo>
                  <a:lnTo>
                    <a:pt x="82" y="0"/>
                  </a:lnTo>
                  <a:lnTo>
                    <a:pt x="78" y="1"/>
                  </a:lnTo>
                  <a:lnTo>
                    <a:pt x="8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28" name="Freeform 660"/>
            <p:cNvSpPr>
              <a:spLocks/>
            </p:cNvSpPr>
            <p:nvPr/>
          </p:nvSpPr>
          <p:spPr bwMode="auto">
            <a:xfrm>
              <a:off x="3064" y="3661"/>
              <a:ext cx="6" cy="9"/>
            </a:xfrm>
            <a:custGeom>
              <a:avLst/>
              <a:gdLst>
                <a:gd name="T0" fmla="*/ 13 w 17"/>
                <a:gd name="T1" fmla="*/ 18 h 28"/>
                <a:gd name="T2" fmla="*/ 14 w 17"/>
                <a:gd name="T3" fmla="*/ 18 h 28"/>
                <a:gd name="T4" fmla="*/ 17 w 17"/>
                <a:gd name="T5" fmla="*/ 20 h 28"/>
                <a:gd name="T6" fmla="*/ 15 w 17"/>
                <a:gd name="T7" fmla="*/ 14 h 28"/>
                <a:gd name="T8" fmla="*/ 12 w 17"/>
                <a:gd name="T9" fmla="*/ 8 h 28"/>
                <a:gd name="T10" fmla="*/ 5 w 17"/>
                <a:gd name="T11" fmla="*/ 0 h 28"/>
                <a:gd name="T12" fmla="*/ 0 w 17"/>
                <a:gd name="T13" fmla="*/ 9 h 28"/>
                <a:gd name="T14" fmla="*/ 3 w 17"/>
                <a:gd name="T15" fmla="*/ 13 h 28"/>
                <a:gd name="T16" fmla="*/ 6 w 17"/>
                <a:gd name="T17" fmla="*/ 18 h 28"/>
                <a:gd name="T18" fmla="*/ 8 w 17"/>
                <a:gd name="T19" fmla="*/ 24 h 28"/>
                <a:gd name="T20" fmla="*/ 16 w 17"/>
                <a:gd name="T21" fmla="*/ 28 h 28"/>
                <a:gd name="T22" fmla="*/ 17 w 17"/>
                <a:gd name="T23" fmla="*/ 28 h 28"/>
                <a:gd name="T24" fmla="*/ 13 w 17"/>
                <a:gd name="T2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28">
                  <a:moveTo>
                    <a:pt x="13" y="18"/>
                  </a:moveTo>
                  <a:lnTo>
                    <a:pt x="14" y="18"/>
                  </a:lnTo>
                  <a:lnTo>
                    <a:pt x="17" y="20"/>
                  </a:lnTo>
                  <a:lnTo>
                    <a:pt x="15" y="14"/>
                  </a:lnTo>
                  <a:lnTo>
                    <a:pt x="12" y="8"/>
                  </a:lnTo>
                  <a:lnTo>
                    <a:pt x="5" y="0"/>
                  </a:lnTo>
                  <a:lnTo>
                    <a:pt x="0" y="9"/>
                  </a:lnTo>
                  <a:lnTo>
                    <a:pt x="3" y="13"/>
                  </a:lnTo>
                  <a:lnTo>
                    <a:pt x="6" y="18"/>
                  </a:lnTo>
                  <a:lnTo>
                    <a:pt x="8" y="24"/>
                  </a:lnTo>
                  <a:lnTo>
                    <a:pt x="16" y="28"/>
                  </a:lnTo>
                  <a:lnTo>
                    <a:pt x="17" y="28"/>
                  </a:lnTo>
                  <a:lnTo>
                    <a:pt x="13"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29" name="Freeform 661"/>
            <p:cNvSpPr>
              <a:spLocks/>
            </p:cNvSpPr>
            <p:nvPr/>
          </p:nvSpPr>
          <p:spPr bwMode="auto">
            <a:xfrm>
              <a:off x="3068" y="3665"/>
              <a:ext cx="8" cy="5"/>
            </a:xfrm>
            <a:custGeom>
              <a:avLst/>
              <a:gdLst>
                <a:gd name="T0" fmla="*/ 11 w 23"/>
                <a:gd name="T1" fmla="*/ 0 h 15"/>
                <a:gd name="T2" fmla="*/ 11 w 23"/>
                <a:gd name="T3" fmla="*/ 0 h 15"/>
                <a:gd name="T4" fmla="*/ 12 w 23"/>
                <a:gd name="T5" fmla="*/ 1 h 15"/>
                <a:gd name="T6" fmla="*/ 9 w 23"/>
                <a:gd name="T7" fmla="*/ 2 h 15"/>
                <a:gd name="T8" fmla="*/ 6 w 23"/>
                <a:gd name="T9" fmla="*/ 4 h 15"/>
                <a:gd name="T10" fmla="*/ 0 w 23"/>
                <a:gd name="T11" fmla="*/ 5 h 15"/>
                <a:gd name="T12" fmla="*/ 4 w 23"/>
                <a:gd name="T13" fmla="*/ 15 h 15"/>
                <a:gd name="T14" fmla="*/ 8 w 23"/>
                <a:gd name="T15" fmla="*/ 13 h 15"/>
                <a:gd name="T16" fmla="*/ 14 w 23"/>
                <a:gd name="T17" fmla="*/ 11 h 15"/>
                <a:gd name="T18" fmla="*/ 19 w 23"/>
                <a:gd name="T19" fmla="*/ 8 h 15"/>
                <a:gd name="T20" fmla="*/ 23 w 23"/>
                <a:gd name="T21" fmla="*/ 0 h 15"/>
                <a:gd name="T22" fmla="*/ 23 w 23"/>
                <a:gd name="T23" fmla="*/ 0 h 15"/>
                <a:gd name="T24" fmla="*/ 11 w 23"/>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15">
                  <a:moveTo>
                    <a:pt x="11" y="0"/>
                  </a:moveTo>
                  <a:lnTo>
                    <a:pt x="11" y="0"/>
                  </a:lnTo>
                  <a:lnTo>
                    <a:pt x="12" y="1"/>
                  </a:lnTo>
                  <a:lnTo>
                    <a:pt x="9" y="2"/>
                  </a:lnTo>
                  <a:lnTo>
                    <a:pt x="6" y="4"/>
                  </a:lnTo>
                  <a:lnTo>
                    <a:pt x="0" y="5"/>
                  </a:lnTo>
                  <a:lnTo>
                    <a:pt x="4" y="15"/>
                  </a:lnTo>
                  <a:lnTo>
                    <a:pt x="8" y="13"/>
                  </a:lnTo>
                  <a:lnTo>
                    <a:pt x="14" y="11"/>
                  </a:lnTo>
                  <a:lnTo>
                    <a:pt x="19" y="8"/>
                  </a:lnTo>
                  <a:lnTo>
                    <a:pt x="23" y="0"/>
                  </a:lnTo>
                  <a:lnTo>
                    <a:pt x="23" y="0"/>
                  </a:lnTo>
                  <a:lnTo>
                    <a:pt x="1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30" name="Freeform 662"/>
            <p:cNvSpPr>
              <a:spLocks/>
            </p:cNvSpPr>
            <p:nvPr/>
          </p:nvSpPr>
          <p:spPr bwMode="auto">
            <a:xfrm>
              <a:off x="3072" y="3656"/>
              <a:ext cx="5" cy="9"/>
            </a:xfrm>
            <a:custGeom>
              <a:avLst/>
              <a:gdLst>
                <a:gd name="T0" fmla="*/ 11 w 16"/>
                <a:gd name="T1" fmla="*/ 2 h 27"/>
                <a:gd name="T2" fmla="*/ 5 w 16"/>
                <a:gd name="T3" fmla="*/ 6 h 27"/>
                <a:gd name="T4" fmla="*/ 5 w 16"/>
                <a:gd name="T5" fmla="*/ 11 h 27"/>
                <a:gd name="T6" fmla="*/ 4 w 16"/>
                <a:gd name="T7" fmla="*/ 15 h 27"/>
                <a:gd name="T8" fmla="*/ 3 w 16"/>
                <a:gd name="T9" fmla="*/ 21 h 27"/>
                <a:gd name="T10" fmla="*/ 0 w 16"/>
                <a:gd name="T11" fmla="*/ 27 h 27"/>
                <a:gd name="T12" fmla="*/ 12 w 16"/>
                <a:gd name="T13" fmla="*/ 27 h 27"/>
                <a:gd name="T14" fmla="*/ 12 w 16"/>
                <a:gd name="T15" fmla="*/ 23 h 27"/>
                <a:gd name="T16" fmla="*/ 13 w 16"/>
                <a:gd name="T17" fmla="*/ 18 h 27"/>
                <a:gd name="T18" fmla="*/ 14 w 16"/>
                <a:gd name="T19" fmla="*/ 13 h 27"/>
                <a:gd name="T20" fmla="*/ 16 w 16"/>
                <a:gd name="T21" fmla="*/ 6 h 27"/>
                <a:gd name="T22" fmla="*/ 11 w 16"/>
                <a:gd name="T23" fmla="*/ 11 h 27"/>
                <a:gd name="T24" fmla="*/ 16 w 16"/>
                <a:gd name="T25" fmla="*/ 6 h 27"/>
                <a:gd name="T26" fmla="*/ 14 w 16"/>
                <a:gd name="T27" fmla="*/ 3 h 27"/>
                <a:gd name="T28" fmla="*/ 11 w 16"/>
                <a:gd name="T29" fmla="*/ 0 h 27"/>
                <a:gd name="T30" fmla="*/ 7 w 16"/>
                <a:gd name="T31" fmla="*/ 3 h 27"/>
                <a:gd name="T32" fmla="*/ 5 w 16"/>
                <a:gd name="T33" fmla="*/ 6 h 27"/>
                <a:gd name="T34" fmla="*/ 11 w 16"/>
                <a:gd name="T35"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27">
                  <a:moveTo>
                    <a:pt x="11" y="2"/>
                  </a:moveTo>
                  <a:lnTo>
                    <a:pt x="5" y="6"/>
                  </a:lnTo>
                  <a:lnTo>
                    <a:pt x="5" y="11"/>
                  </a:lnTo>
                  <a:lnTo>
                    <a:pt x="4" y="15"/>
                  </a:lnTo>
                  <a:lnTo>
                    <a:pt x="3" y="21"/>
                  </a:lnTo>
                  <a:lnTo>
                    <a:pt x="0" y="27"/>
                  </a:lnTo>
                  <a:lnTo>
                    <a:pt x="12" y="27"/>
                  </a:lnTo>
                  <a:lnTo>
                    <a:pt x="12" y="23"/>
                  </a:lnTo>
                  <a:lnTo>
                    <a:pt x="13" y="18"/>
                  </a:lnTo>
                  <a:lnTo>
                    <a:pt x="14" y="13"/>
                  </a:lnTo>
                  <a:lnTo>
                    <a:pt x="16" y="6"/>
                  </a:lnTo>
                  <a:lnTo>
                    <a:pt x="11" y="11"/>
                  </a:lnTo>
                  <a:lnTo>
                    <a:pt x="16" y="6"/>
                  </a:lnTo>
                  <a:lnTo>
                    <a:pt x="14" y="3"/>
                  </a:lnTo>
                  <a:lnTo>
                    <a:pt x="11" y="0"/>
                  </a:lnTo>
                  <a:lnTo>
                    <a:pt x="7" y="3"/>
                  </a:lnTo>
                  <a:lnTo>
                    <a:pt x="5" y="6"/>
                  </a:lnTo>
                  <a:lnTo>
                    <a:pt x="11"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31" name="Freeform 663"/>
            <p:cNvSpPr>
              <a:spLocks/>
            </p:cNvSpPr>
            <p:nvPr/>
          </p:nvSpPr>
          <p:spPr bwMode="auto">
            <a:xfrm>
              <a:off x="3076" y="3654"/>
              <a:ext cx="11" cy="6"/>
            </a:xfrm>
            <a:custGeom>
              <a:avLst/>
              <a:gdLst>
                <a:gd name="T0" fmla="*/ 34 w 35"/>
                <a:gd name="T1" fmla="*/ 2 h 19"/>
                <a:gd name="T2" fmla="*/ 29 w 35"/>
                <a:gd name="T3" fmla="*/ 0 h 19"/>
                <a:gd name="T4" fmla="*/ 24 w 35"/>
                <a:gd name="T5" fmla="*/ 3 h 19"/>
                <a:gd name="T6" fmla="*/ 17 w 35"/>
                <a:gd name="T7" fmla="*/ 5 h 19"/>
                <a:gd name="T8" fmla="*/ 9 w 35"/>
                <a:gd name="T9" fmla="*/ 8 h 19"/>
                <a:gd name="T10" fmla="*/ 0 w 35"/>
                <a:gd name="T11" fmla="*/ 10 h 19"/>
                <a:gd name="T12" fmla="*/ 0 w 35"/>
                <a:gd name="T13" fmla="*/ 19 h 19"/>
                <a:gd name="T14" fmla="*/ 11 w 35"/>
                <a:gd name="T15" fmla="*/ 18 h 19"/>
                <a:gd name="T16" fmla="*/ 19 w 35"/>
                <a:gd name="T17" fmla="*/ 14 h 19"/>
                <a:gd name="T18" fmla="*/ 26 w 35"/>
                <a:gd name="T19" fmla="*/ 12 h 19"/>
                <a:gd name="T20" fmla="*/ 32 w 35"/>
                <a:gd name="T21" fmla="*/ 10 h 19"/>
                <a:gd name="T22" fmla="*/ 27 w 35"/>
                <a:gd name="T23" fmla="*/ 8 h 19"/>
                <a:gd name="T24" fmla="*/ 32 w 35"/>
                <a:gd name="T25" fmla="*/ 10 h 19"/>
                <a:gd name="T26" fmla="*/ 35 w 35"/>
                <a:gd name="T27" fmla="*/ 7 h 19"/>
                <a:gd name="T28" fmla="*/ 35 w 35"/>
                <a:gd name="T29" fmla="*/ 4 h 19"/>
                <a:gd name="T30" fmla="*/ 33 w 35"/>
                <a:gd name="T31" fmla="*/ 2 h 19"/>
                <a:gd name="T32" fmla="*/ 29 w 35"/>
                <a:gd name="T33" fmla="*/ 0 h 19"/>
                <a:gd name="T34" fmla="*/ 34 w 35"/>
                <a:gd name="T35"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9">
                  <a:moveTo>
                    <a:pt x="34" y="2"/>
                  </a:moveTo>
                  <a:lnTo>
                    <a:pt x="29" y="0"/>
                  </a:lnTo>
                  <a:lnTo>
                    <a:pt x="24" y="3"/>
                  </a:lnTo>
                  <a:lnTo>
                    <a:pt x="17" y="5"/>
                  </a:lnTo>
                  <a:lnTo>
                    <a:pt x="9" y="8"/>
                  </a:lnTo>
                  <a:lnTo>
                    <a:pt x="0" y="10"/>
                  </a:lnTo>
                  <a:lnTo>
                    <a:pt x="0" y="19"/>
                  </a:lnTo>
                  <a:lnTo>
                    <a:pt x="11" y="18"/>
                  </a:lnTo>
                  <a:lnTo>
                    <a:pt x="19" y="14"/>
                  </a:lnTo>
                  <a:lnTo>
                    <a:pt x="26" y="12"/>
                  </a:lnTo>
                  <a:lnTo>
                    <a:pt x="32" y="10"/>
                  </a:lnTo>
                  <a:lnTo>
                    <a:pt x="27" y="8"/>
                  </a:lnTo>
                  <a:lnTo>
                    <a:pt x="32" y="10"/>
                  </a:lnTo>
                  <a:lnTo>
                    <a:pt x="35" y="7"/>
                  </a:lnTo>
                  <a:lnTo>
                    <a:pt x="35" y="4"/>
                  </a:lnTo>
                  <a:lnTo>
                    <a:pt x="33" y="2"/>
                  </a:lnTo>
                  <a:lnTo>
                    <a:pt x="29" y="0"/>
                  </a:lnTo>
                  <a:lnTo>
                    <a:pt x="34"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32" name="Freeform 664"/>
            <p:cNvSpPr>
              <a:spLocks/>
            </p:cNvSpPr>
            <p:nvPr/>
          </p:nvSpPr>
          <p:spPr bwMode="auto">
            <a:xfrm>
              <a:off x="3085" y="3654"/>
              <a:ext cx="8" cy="9"/>
            </a:xfrm>
            <a:custGeom>
              <a:avLst/>
              <a:gdLst>
                <a:gd name="T0" fmla="*/ 22 w 26"/>
                <a:gd name="T1" fmla="*/ 19 h 27"/>
                <a:gd name="T2" fmla="*/ 22 w 26"/>
                <a:gd name="T3" fmla="*/ 18 h 27"/>
                <a:gd name="T4" fmla="*/ 21 w 26"/>
                <a:gd name="T5" fmla="*/ 18 h 27"/>
                <a:gd name="T6" fmla="*/ 16 w 26"/>
                <a:gd name="T7" fmla="*/ 14 h 27"/>
                <a:gd name="T8" fmla="*/ 13 w 26"/>
                <a:gd name="T9" fmla="*/ 6 h 27"/>
                <a:gd name="T10" fmla="*/ 7 w 26"/>
                <a:gd name="T11" fmla="*/ 0 h 27"/>
                <a:gd name="T12" fmla="*/ 0 w 26"/>
                <a:gd name="T13" fmla="*/ 6 h 27"/>
                <a:gd name="T14" fmla="*/ 4 w 26"/>
                <a:gd name="T15" fmla="*/ 11 h 27"/>
                <a:gd name="T16" fmla="*/ 9 w 26"/>
                <a:gd name="T17" fmla="*/ 19 h 27"/>
                <a:gd name="T18" fmla="*/ 16 w 26"/>
                <a:gd name="T19" fmla="*/ 27 h 27"/>
                <a:gd name="T20" fmla="*/ 26 w 26"/>
                <a:gd name="T21" fmla="*/ 27 h 27"/>
                <a:gd name="T22" fmla="*/ 26 w 26"/>
                <a:gd name="T23" fmla="*/ 26 h 27"/>
                <a:gd name="T24" fmla="*/ 22 w 26"/>
                <a:gd name="T25"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27">
                  <a:moveTo>
                    <a:pt x="22" y="19"/>
                  </a:moveTo>
                  <a:lnTo>
                    <a:pt x="22" y="18"/>
                  </a:lnTo>
                  <a:lnTo>
                    <a:pt x="21" y="18"/>
                  </a:lnTo>
                  <a:lnTo>
                    <a:pt x="16" y="14"/>
                  </a:lnTo>
                  <a:lnTo>
                    <a:pt x="13" y="6"/>
                  </a:lnTo>
                  <a:lnTo>
                    <a:pt x="7" y="0"/>
                  </a:lnTo>
                  <a:lnTo>
                    <a:pt x="0" y="6"/>
                  </a:lnTo>
                  <a:lnTo>
                    <a:pt x="4" y="11"/>
                  </a:lnTo>
                  <a:lnTo>
                    <a:pt x="9" y="19"/>
                  </a:lnTo>
                  <a:lnTo>
                    <a:pt x="16" y="27"/>
                  </a:lnTo>
                  <a:lnTo>
                    <a:pt x="26" y="27"/>
                  </a:lnTo>
                  <a:lnTo>
                    <a:pt x="26" y="26"/>
                  </a:lnTo>
                  <a:lnTo>
                    <a:pt x="22" y="1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33" name="Freeform 665"/>
            <p:cNvSpPr>
              <a:spLocks/>
            </p:cNvSpPr>
            <p:nvPr/>
          </p:nvSpPr>
          <p:spPr bwMode="auto">
            <a:xfrm>
              <a:off x="3092" y="3657"/>
              <a:ext cx="24" cy="10"/>
            </a:xfrm>
            <a:custGeom>
              <a:avLst/>
              <a:gdLst>
                <a:gd name="T0" fmla="*/ 66 w 72"/>
                <a:gd name="T1" fmla="*/ 29 h 29"/>
                <a:gd name="T2" fmla="*/ 72 w 72"/>
                <a:gd name="T3" fmla="*/ 25 h 29"/>
                <a:gd name="T4" fmla="*/ 69 w 72"/>
                <a:gd name="T5" fmla="*/ 12 h 29"/>
                <a:gd name="T6" fmla="*/ 59 w 72"/>
                <a:gd name="T7" fmla="*/ 4 h 29"/>
                <a:gd name="T8" fmla="*/ 48 w 72"/>
                <a:gd name="T9" fmla="*/ 1 h 29"/>
                <a:gd name="T10" fmla="*/ 38 w 72"/>
                <a:gd name="T11" fmla="*/ 0 h 29"/>
                <a:gd name="T12" fmla="*/ 26 w 72"/>
                <a:gd name="T13" fmla="*/ 2 h 29"/>
                <a:gd name="T14" fmla="*/ 15 w 72"/>
                <a:gd name="T15" fmla="*/ 4 h 29"/>
                <a:gd name="T16" fmla="*/ 7 w 72"/>
                <a:gd name="T17" fmla="*/ 8 h 29"/>
                <a:gd name="T18" fmla="*/ 0 w 72"/>
                <a:gd name="T19" fmla="*/ 11 h 29"/>
                <a:gd name="T20" fmla="*/ 4 w 72"/>
                <a:gd name="T21" fmla="*/ 18 h 29"/>
                <a:gd name="T22" fmla="*/ 9 w 72"/>
                <a:gd name="T23" fmla="*/ 17 h 29"/>
                <a:gd name="T24" fmla="*/ 17 w 72"/>
                <a:gd name="T25" fmla="*/ 13 h 29"/>
                <a:gd name="T26" fmla="*/ 26 w 72"/>
                <a:gd name="T27" fmla="*/ 11 h 29"/>
                <a:gd name="T28" fmla="*/ 38 w 72"/>
                <a:gd name="T29" fmla="*/ 11 h 29"/>
                <a:gd name="T30" fmla="*/ 48 w 72"/>
                <a:gd name="T31" fmla="*/ 10 h 29"/>
                <a:gd name="T32" fmla="*/ 55 w 72"/>
                <a:gd name="T33" fmla="*/ 13 h 29"/>
                <a:gd name="T34" fmla="*/ 59 w 72"/>
                <a:gd name="T35" fmla="*/ 17 h 29"/>
                <a:gd name="T36" fmla="*/ 61 w 72"/>
                <a:gd name="T37" fmla="*/ 25 h 29"/>
                <a:gd name="T38" fmla="*/ 66 w 72"/>
                <a:gd name="T39" fmla="*/ 20 h 29"/>
                <a:gd name="T40" fmla="*/ 61 w 72"/>
                <a:gd name="T41" fmla="*/ 25 h 29"/>
                <a:gd name="T42" fmla="*/ 63 w 72"/>
                <a:gd name="T43" fmla="*/ 28 h 29"/>
                <a:gd name="T44" fmla="*/ 66 w 72"/>
                <a:gd name="T45" fmla="*/ 29 h 29"/>
                <a:gd name="T46" fmla="*/ 70 w 72"/>
                <a:gd name="T47" fmla="*/ 28 h 29"/>
                <a:gd name="T48" fmla="*/ 72 w 72"/>
                <a:gd name="T49" fmla="*/ 25 h 29"/>
                <a:gd name="T50" fmla="*/ 66 w 72"/>
                <a:gd name="T51"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2" h="29">
                  <a:moveTo>
                    <a:pt x="66" y="29"/>
                  </a:moveTo>
                  <a:lnTo>
                    <a:pt x="72" y="25"/>
                  </a:lnTo>
                  <a:lnTo>
                    <a:pt x="69" y="12"/>
                  </a:lnTo>
                  <a:lnTo>
                    <a:pt x="59" y="4"/>
                  </a:lnTo>
                  <a:lnTo>
                    <a:pt x="48" y="1"/>
                  </a:lnTo>
                  <a:lnTo>
                    <a:pt x="38" y="0"/>
                  </a:lnTo>
                  <a:lnTo>
                    <a:pt x="26" y="2"/>
                  </a:lnTo>
                  <a:lnTo>
                    <a:pt x="15" y="4"/>
                  </a:lnTo>
                  <a:lnTo>
                    <a:pt x="7" y="8"/>
                  </a:lnTo>
                  <a:lnTo>
                    <a:pt x="0" y="11"/>
                  </a:lnTo>
                  <a:lnTo>
                    <a:pt x="4" y="18"/>
                  </a:lnTo>
                  <a:lnTo>
                    <a:pt x="9" y="17"/>
                  </a:lnTo>
                  <a:lnTo>
                    <a:pt x="17" y="13"/>
                  </a:lnTo>
                  <a:lnTo>
                    <a:pt x="26" y="11"/>
                  </a:lnTo>
                  <a:lnTo>
                    <a:pt x="38" y="11"/>
                  </a:lnTo>
                  <a:lnTo>
                    <a:pt x="48" y="10"/>
                  </a:lnTo>
                  <a:lnTo>
                    <a:pt x="55" y="13"/>
                  </a:lnTo>
                  <a:lnTo>
                    <a:pt x="59" y="17"/>
                  </a:lnTo>
                  <a:lnTo>
                    <a:pt x="61" y="25"/>
                  </a:lnTo>
                  <a:lnTo>
                    <a:pt x="66" y="20"/>
                  </a:lnTo>
                  <a:lnTo>
                    <a:pt x="61" y="25"/>
                  </a:lnTo>
                  <a:lnTo>
                    <a:pt x="63" y="28"/>
                  </a:lnTo>
                  <a:lnTo>
                    <a:pt x="66" y="29"/>
                  </a:lnTo>
                  <a:lnTo>
                    <a:pt x="70" y="28"/>
                  </a:lnTo>
                  <a:lnTo>
                    <a:pt x="72" y="25"/>
                  </a:lnTo>
                  <a:lnTo>
                    <a:pt x="66"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34" name="Freeform 666"/>
            <p:cNvSpPr>
              <a:spLocks/>
            </p:cNvSpPr>
            <p:nvPr/>
          </p:nvSpPr>
          <p:spPr bwMode="auto">
            <a:xfrm>
              <a:off x="2788" y="3624"/>
              <a:ext cx="143" cy="39"/>
            </a:xfrm>
            <a:custGeom>
              <a:avLst/>
              <a:gdLst>
                <a:gd name="T0" fmla="*/ 419 w 428"/>
                <a:gd name="T1" fmla="*/ 47 h 118"/>
                <a:gd name="T2" fmla="*/ 405 w 428"/>
                <a:gd name="T3" fmla="*/ 47 h 118"/>
                <a:gd name="T4" fmla="*/ 391 w 428"/>
                <a:gd name="T5" fmla="*/ 47 h 118"/>
                <a:gd name="T6" fmla="*/ 369 w 428"/>
                <a:gd name="T7" fmla="*/ 52 h 118"/>
                <a:gd name="T8" fmla="*/ 329 w 428"/>
                <a:gd name="T9" fmla="*/ 63 h 118"/>
                <a:gd name="T10" fmla="*/ 282 w 428"/>
                <a:gd name="T11" fmla="*/ 78 h 118"/>
                <a:gd name="T12" fmla="*/ 239 w 428"/>
                <a:gd name="T13" fmla="*/ 93 h 118"/>
                <a:gd name="T14" fmla="*/ 209 w 428"/>
                <a:gd name="T15" fmla="*/ 103 h 118"/>
                <a:gd name="T16" fmla="*/ 192 w 428"/>
                <a:gd name="T17" fmla="*/ 108 h 118"/>
                <a:gd name="T18" fmla="*/ 162 w 428"/>
                <a:gd name="T19" fmla="*/ 111 h 118"/>
                <a:gd name="T20" fmla="*/ 123 w 428"/>
                <a:gd name="T21" fmla="*/ 113 h 118"/>
                <a:gd name="T22" fmla="*/ 79 w 428"/>
                <a:gd name="T23" fmla="*/ 116 h 118"/>
                <a:gd name="T24" fmla="*/ 34 w 428"/>
                <a:gd name="T25" fmla="*/ 117 h 118"/>
                <a:gd name="T26" fmla="*/ 5 w 428"/>
                <a:gd name="T27" fmla="*/ 112 h 118"/>
                <a:gd name="T28" fmla="*/ 0 w 428"/>
                <a:gd name="T29" fmla="*/ 94 h 118"/>
                <a:gd name="T30" fmla="*/ 13 w 428"/>
                <a:gd name="T31" fmla="*/ 86 h 118"/>
                <a:gd name="T32" fmla="*/ 28 w 428"/>
                <a:gd name="T33" fmla="*/ 80 h 118"/>
                <a:gd name="T34" fmla="*/ 35 w 428"/>
                <a:gd name="T35" fmla="*/ 71 h 118"/>
                <a:gd name="T36" fmla="*/ 47 w 428"/>
                <a:gd name="T37" fmla="*/ 53 h 118"/>
                <a:gd name="T38" fmla="*/ 62 w 428"/>
                <a:gd name="T39" fmla="*/ 50 h 118"/>
                <a:gd name="T40" fmla="*/ 59 w 428"/>
                <a:gd name="T41" fmla="*/ 36 h 118"/>
                <a:gd name="T42" fmla="*/ 63 w 428"/>
                <a:gd name="T43" fmla="*/ 28 h 118"/>
                <a:gd name="T44" fmla="*/ 82 w 428"/>
                <a:gd name="T45" fmla="*/ 15 h 118"/>
                <a:gd name="T46" fmla="*/ 102 w 428"/>
                <a:gd name="T47" fmla="*/ 2 h 118"/>
                <a:gd name="T48" fmla="*/ 113 w 428"/>
                <a:gd name="T49" fmla="*/ 1 h 118"/>
                <a:gd name="T50" fmla="*/ 130 w 428"/>
                <a:gd name="T51" fmla="*/ 0 h 118"/>
                <a:gd name="T52" fmla="*/ 144 w 428"/>
                <a:gd name="T53" fmla="*/ 0 h 118"/>
                <a:gd name="T54" fmla="*/ 165 w 428"/>
                <a:gd name="T55" fmla="*/ 20 h 118"/>
                <a:gd name="T56" fmla="*/ 166 w 428"/>
                <a:gd name="T57" fmla="*/ 37 h 118"/>
                <a:gd name="T58" fmla="*/ 171 w 428"/>
                <a:gd name="T59" fmla="*/ 45 h 118"/>
                <a:gd name="T60" fmla="*/ 187 w 428"/>
                <a:gd name="T61" fmla="*/ 42 h 118"/>
                <a:gd name="T62" fmla="*/ 205 w 428"/>
                <a:gd name="T63" fmla="*/ 37 h 118"/>
                <a:gd name="T64" fmla="*/ 218 w 428"/>
                <a:gd name="T65" fmla="*/ 25 h 118"/>
                <a:gd name="T66" fmla="*/ 233 w 428"/>
                <a:gd name="T67" fmla="*/ 22 h 118"/>
                <a:gd name="T68" fmla="*/ 255 w 428"/>
                <a:gd name="T69" fmla="*/ 29 h 118"/>
                <a:gd name="T70" fmla="*/ 265 w 428"/>
                <a:gd name="T71" fmla="*/ 49 h 118"/>
                <a:gd name="T72" fmla="*/ 273 w 428"/>
                <a:gd name="T73" fmla="*/ 57 h 118"/>
                <a:gd name="T74" fmla="*/ 286 w 428"/>
                <a:gd name="T75" fmla="*/ 50 h 118"/>
                <a:gd name="T76" fmla="*/ 295 w 428"/>
                <a:gd name="T77" fmla="*/ 25 h 118"/>
                <a:gd name="T78" fmla="*/ 317 w 428"/>
                <a:gd name="T79" fmla="*/ 30 h 118"/>
                <a:gd name="T80" fmla="*/ 331 w 428"/>
                <a:gd name="T81" fmla="*/ 21 h 118"/>
                <a:gd name="T82" fmla="*/ 342 w 428"/>
                <a:gd name="T83" fmla="*/ 17 h 118"/>
                <a:gd name="T84" fmla="*/ 357 w 428"/>
                <a:gd name="T85" fmla="*/ 21 h 118"/>
                <a:gd name="T86" fmla="*/ 371 w 428"/>
                <a:gd name="T87" fmla="*/ 26 h 118"/>
                <a:gd name="T88" fmla="*/ 382 w 428"/>
                <a:gd name="T89" fmla="*/ 24 h 118"/>
                <a:gd name="T90" fmla="*/ 399 w 428"/>
                <a:gd name="T91" fmla="*/ 24 h 118"/>
                <a:gd name="T92" fmla="*/ 415 w 428"/>
                <a:gd name="T93" fmla="*/ 28 h 118"/>
                <a:gd name="T94" fmla="*/ 427 w 428"/>
                <a:gd name="T95" fmla="*/ 41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28" h="118">
                  <a:moveTo>
                    <a:pt x="428" y="47"/>
                  </a:moveTo>
                  <a:lnTo>
                    <a:pt x="423" y="47"/>
                  </a:lnTo>
                  <a:lnTo>
                    <a:pt x="419" y="47"/>
                  </a:lnTo>
                  <a:lnTo>
                    <a:pt x="414" y="47"/>
                  </a:lnTo>
                  <a:lnTo>
                    <a:pt x="410" y="47"/>
                  </a:lnTo>
                  <a:lnTo>
                    <a:pt x="405" y="47"/>
                  </a:lnTo>
                  <a:lnTo>
                    <a:pt x="400" y="47"/>
                  </a:lnTo>
                  <a:lnTo>
                    <a:pt x="396" y="47"/>
                  </a:lnTo>
                  <a:lnTo>
                    <a:pt x="391" y="47"/>
                  </a:lnTo>
                  <a:lnTo>
                    <a:pt x="387" y="48"/>
                  </a:lnTo>
                  <a:lnTo>
                    <a:pt x="379" y="49"/>
                  </a:lnTo>
                  <a:lnTo>
                    <a:pt x="369" y="52"/>
                  </a:lnTo>
                  <a:lnTo>
                    <a:pt x="358" y="55"/>
                  </a:lnTo>
                  <a:lnTo>
                    <a:pt x="344" y="60"/>
                  </a:lnTo>
                  <a:lnTo>
                    <a:pt x="329" y="63"/>
                  </a:lnTo>
                  <a:lnTo>
                    <a:pt x="315" y="69"/>
                  </a:lnTo>
                  <a:lnTo>
                    <a:pt x="298" y="73"/>
                  </a:lnTo>
                  <a:lnTo>
                    <a:pt x="282" y="78"/>
                  </a:lnTo>
                  <a:lnTo>
                    <a:pt x="268" y="84"/>
                  </a:lnTo>
                  <a:lnTo>
                    <a:pt x="253" y="88"/>
                  </a:lnTo>
                  <a:lnTo>
                    <a:pt x="239" y="93"/>
                  </a:lnTo>
                  <a:lnTo>
                    <a:pt x="228" y="96"/>
                  </a:lnTo>
                  <a:lnTo>
                    <a:pt x="217" y="101"/>
                  </a:lnTo>
                  <a:lnTo>
                    <a:pt x="209" y="103"/>
                  </a:lnTo>
                  <a:lnTo>
                    <a:pt x="203" y="105"/>
                  </a:lnTo>
                  <a:lnTo>
                    <a:pt x="199" y="107"/>
                  </a:lnTo>
                  <a:lnTo>
                    <a:pt x="192" y="108"/>
                  </a:lnTo>
                  <a:lnTo>
                    <a:pt x="184" y="109"/>
                  </a:lnTo>
                  <a:lnTo>
                    <a:pt x="174" y="110"/>
                  </a:lnTo>
                  <a:lnTo>
                    <a:pt x="162" y="111"/>
                  </a:lnTo>
                  <a:lnTo>
                    <a:pt x="151" y="112"/>
                  </a:lnTo>
                  <a:lnTo>
                    <a:pt x="137" y="112"/>
                  </a:lnTo>
                  <a:lnTo>
                    <a:pt x="123" y="113"/>
                  </a:lnTo>
                  <a:lnTo>
                    <a:pt x="108" y="115"/>
                  </a:lnTo>
                  <a:lnTo>
                    <a:pt x="94" y="115"/>
                  </a:lnTo>
                  <a:lnTo>
                    <a:pt x="79" y="116"/>
                  </a:lnTo>
                  <a:lnTo>
                    <a:pt x="64" y="116"/>
                  </a:lnTo>
                  <a:lnTo>
                    <a:pt x="49" y="117"/>
                  </a:lnTo>
                  <a:lnTo>
                    <a:pt x="34" y="117"/>
                  </a:lnTo>
                  <a:lnTo>
                    <a:pt x="20" y="118"/>
                  </a:lnTo>
                  <a:lnTo>
                    <a:pt x="8" y="118"/>
                  </a:lnTo>
                  <a:lnTo>
                    <a:pt x="5" y="112"/>
                  </a:lnTo>
                  <a:lnTo>
                    <a:pt x="4" y="105"/>
                  </a:lnTo>
                  <a:lnTo>
                    <a:pt x="2" y="100"/>
                  </a:lnTo>
                  <a:lnTo>
                    <a:pt x="0" y="94"/>
                  </a:lnTo>
                  <a:lnTo>
                    <a:pt x="4" y="92"/>
                  </a:lnTo>
                  <a:lnTo>
                    <a:pt x="9" y="88"/>
                  </a:lnTo>
                  <a:lnTo>
                    <a:pt x="13" y="86"/>
                  </a:lnTo>
                  <a:lnTo>
                    <a:pt x="19" y="84"/>
                  </a:lnTo>
                  <a:lnTo>
                    <a:pt x="24" y="81"/>
                  </a:lnTo>
                  <a:lnTo>
                    <a:pt x="28" y="80"/>
                  </a:lnTo>
                  <a:lnTo>
                    <a:pt x="33" y="79"/>
                  </a:lnTo>
                  <a:lnTo>
                    <a:pt x="38" y="79"/>
                  </a:lnTo>
                  <a:lnTo>
                    <a:pt x="35" y="71"/>
                  </a:lnTo>
                  <a:lnTo>
                    <a:pt x="38" y="63"/>
                  </a:lnTo>
                  <a:lnTo>
                    <a:pt x="41" y="56"/>
                  </a:lnTo>
                  <a:lnTo>
                    <a:pt x="47" y="53"/>
                  </a:lnTo>
                  <a:lnTo>
                    <a:pt x="52" y="52"/>
                  </a:lnTo>
                  <a:lnTo>
                    <a:pt x="57" y="50"/>
                  </a:lnTo>
                  <a:lnTo>
                    <a:pt x="62" y="50"/>
                  </a:lnTo>
                  <a:lnTo>
                    <a:pt x="66" y="53"/>
                  </a:lnTo>
                  <a:lnTo>
                    <a:pt x="63" y="42"/>
                  </a:lnTo>
                  <a:lnTo>
                    <a:pt x="59" y="36"/>
                  </a:lnTo>
                  <a:lnTo>
                    <a:pt x="57" y="31"/>
                  </a:lnTo>
                  <a:lnTo>
                    <a:pt x="59" y="29"/>
                  </a:lnTo>
                  <a:lnTo>
                    <a:pt x="63" y="28"/>
                  </a:lnTo>
                  <a:lnTo>
                    <a:pt x="68" y="24"/>
                  </a:lnTo>
                  <a:lnTo>
                    <a:pt x="74" y="20"/>
                  </a:lnTo>
                  <a:lnTo>
                    <a:pt x="82" y="15"/>
                  </a:lnTo>
                  <a:lnTo>
                    <a:pt x="89" y="9"/>
                  </a:lnTo>
                  <a:lnTo>
                    <a:pt x="96" y="6"/>
                  </a:lnTo>
                  <a:lnTo>
                    <a:pt x="102" y="2"/>
                  </a:lnTo>
                  <a:lnTo>
                    <a:pt x="105" y="1"/>
                  </a:lnTo>
                  <a:lnTo>
                    <a:pt x="108" y="1"/>
                  </a:lnTo>
                  <a:lnTo>
                    <a:pt x="113" y="1"/>
                  </a:lnTo>
                  <a:lnTo>
                    <a:pt x="119" y="1"/>
                  </a:lnTo>
                  <a:lnTo>
                    <a:pt x="125" y="0"/>
                  </a:lnTo>
                  <a:lnTo>
                    <a:pt x="130" y="0"/>
                  </a:lnTo>
                  <a:lnTo>
                    <a:pt x="136" y="0"/>
                  </a:lnTo>
                  <a:lnTo>
                    <a:pt x="141" y="0"/>
                  </a:lnTo>
                  <a:lnTo>
                    <a:pt x="144" y="0"/>
                  </a:lnTo>
                  <a:lnTo>
                    <a:pt x="150" y="4"/>
                  </a:lnTo>
                  <a:lnTo>
                    <a:pt x="158" y="10"/>
                  </a:lnTo>
                  <a:lnTo>
                    <a:pt x="165" y="20"/>
                  </a:lnTo>
                  <a:lnTo>
                    <a:pt x="168" y="25"/>
                  </a:lnTo>
                  <a:lnTo>
                    <a:pt x="168" y="31"/>
                  </a:lnTo>
                  <a:lnTo>
                    <a:pt x="166" y="37"/>
                  </a:lnTo>
                  <a:lnTo>
                    <a:pt x="166" y="42"/>
                  </a:lnTo>
                  <a:lnTo>
                    <a:pt x="168" y="45"/>
                  </a:lnTo>
                  <a:lnTo>
                    <a:pt x="171" y="45"/>
                  </a:lnTo>
                  <a:lnTo>
                    <a:pt x="176" y="45"/>
                  </a:lnTo>
                  <a:lnTo>
                    <a:pt x="181" y="44"/>
                  </a:lnTo>
                  <a:lnTo>
                    <a:pt x="187" y="42"/>
                  </a:lnTo>
                  <a:lnTo>
                    <a:pt x="193" y="40"/>
                  </a:lnTo>
                  <a:lnTo>
                    <a:pt x="199" y="38"/>
                  </a:lnTo>
                  <a:lnTo>
                    <a:pt x="205" y="37"/>
                  </a:lnTo>
                  <a:lnTo>
                    <a:pt x="208" y="34"/>
                  </a:lnTo>
                  <a:lnTo>
                    <a:pt x="214" y="30"/>
                  </a:lnTo>
                  <a:lnTo>
                    <a:pt x="218" y="25"/>
                  </a:lnTo>
                  <a:lnTo>
                    <a:pt x="223" y="22"/>
                  </a:lnTo>
                  <a:lnTo>
                    <a:pt x="228" y="21"/>
                  </a:lnTo>
                  <a:lnTo>
                    <a:pt x="233" y="22"/>
                  </a:lnTo>
                  <a:lnTo>
                    <a:pt x="241" y="23"/>
                  </a:lnTo>
                  <a:lnTo>
                    <a:pt x="249" y="25"/>
                  </a:lnTo>
                  <a:lnTo>
                    <a:pt x="255" y="29"/>
                  </a:lnTo>
                  <a:lnTo>
                    <a:pt x="258" y="34"/>
                  </a:lnTo>
                  <a:lnTo>
                    <a:pt x="263" y="41"/>
                  </a:lnTo>
                  <a:lnTo>
                    <a:pt x="265" y="49"/>
                  </a:lnTo>
                  <a:lnTo>
                    <a:pt x="264" y="56"/>
                  </a:lnTo>
                  <a:lnTo>
                    <a:pt x="269" y="56"/>
                  </a:lnTo>
                  <a:lnTo>
                    <a:pt x="273" y="57"/>
                  </a:lnTo>
                  <a:lnTo>
                    <a:pt x="278" y="57"/>
                  </a:lnTo>
                  <a:lnTo>
                    <a:pt x="282" y="56"/>
                  </a:lnTo>
                  <a:lnTo>
                    <a:pt x="286" y="50"/>
                  </a:lnTo>
                  <a:lnTo>
                    <a:pt x="290" y="41"/>
                  </a:lnTo>
                  <a:lnTo>
                    <a:pt x="293" y="32"/>
                  </a:lnTo>
                  <a:lnTo>
                    <a:pt x="295" y="25"/>
                  </a:lnTo>
                  <a:lnTo>
                    <a:pt x="302" y="26"/>
                  </a:lnTo>
                  <a:lnTo>
                    <a:pt x="310" y="28"/>
                  </a:lnTo>
                  <a:lnTo>
                    <a:pt x="317" y="30"/>
                  </a:lnTo>
                  <a:lnTo>
                    <a:pt x="323" y="31"/>
                  </a:lnTo>
                  <a:lnTo>
                    <a:pt x="327" y="25"/>
                  </a:lnTo>
                  <a:lnTo>
                    <a:pt x="331" y="21"/>
                  </a:lnTo>
                  <a:lnTo>
                    <a:pt x="334" y="18"/>
                  </a:lnTo>
                  <a:lnTo>
                    <a:pt x="339" y="17"/>
                  </a:lnTo>
                  <a:lnTo>
                    <a:pt x="342" y="17"/>
                  </a:lnTo>
                  <a:lnTo>
                    <a:pt x="347" y="18"/>
                  </a:lnTo>
                  <a:lnTo>
                    <a:pt x="351" y="20"/>
                  </a:lnTo>
                  <a:lnTo>
                    <a:pt x="357" y="21"/>
                  </a:lnTo>
                  <a:lnTo>
                    <a:pt x="361" y="23"/>
                  </a:lnTo>
                  <a:lnTo>
                    <a:pt x="366" y="24"/>
                  </a:lnTo>
                  <a:lnTo>
                    <a:pt x="371" y="26"/>
                  </a:lnTo>
                  <a:lnTo>
                    <a:pt x="373" y="29"/>
                  </a:lnTo>
                  <a:lnTo>
                    <a:pt x="377" y="26"/>
                  </a:lnTo>
                  <a:lnTo>
                    <a:pt x="382" y="24"/>
                  </a:lnTo>
                  <a:lnTo>
                    <a:pt x="388" y="24"/>
                  </a:lnTo>
                  <a:lnTo>
                    <a:pt x="393" y="23"/>
                  </a:lnTo>
                  <a:lnTo>
                    <a:pt x="399" y="24"/>
                  </a:lnTo>
                  <a:lnTo>
                    <a:pt x="406" y="24"/>
                  </a:lnTo>
                  <a:lnTo>
                    <a:pt x="411" y="26"/>
                  </a:lnTo>
                  <a:lnTo>
                    <a:pt x="415" y="28"/>
                  </a:lnTo>
                  <a:lnTo>
                    <a:pt x="421" y="31"/>
                  </a:lnTo>
                  <a:lnTo>
                    <a:pt x="426" y="37"/>
                  </a:lnTo>
                  <a:lnTo>
                    <a:pt x="427" y="41"/>
                  </a:lnTo>
                  <a:lnTo>
                    <a:pt x="428" y="47"/>
                  </a:lnTo>
                  <a:close/>
                </a:path>
              </a:pathLst>
            </a:custGeom>
            <a:solidFill>
              <a:srgbClr val="0066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35" name="Freeform 667"/>
            <p:cNvSpPr>
              <a:spLocks/>
            </p:cNvSpPr>
            <p:nvPr/>
          </p:nvSpPr>
          <p:spPr bwMode="auto">
            <a:xfrm>
              <a:off x="2917" y="3638"/>
              <a:ext cx="14" cy="4"/>
            </a:xfrm>
            <a:custGeom>
              <a:avLst/>
              <a:gdLst>
                <a:gd name="T0" fmla="*/ 4 w 41"/>
                <a:gd name="T1" fmla="*/ 11 h 12"/>
                <a:gd name="T2" fmla="*/ 4 w 41"/>
                <a:gd name="T3" fmla="*/ 12 h 12"/>
                <a:gd name="T4" fmla="*/ 9 w 41"/>
                <a:gd name="T5" fmla="*/ 12 h 12"/>
                <a:gd name="T6" fmla="*/ 13 w 41"/>
                <a:gd name="T7" fmla="*/ 12 h 12"/>
                <a:gd name="T8" fmla="*/ 18 w 41"/>
                <a:gd name="T9" fmla="*/ 12 h 12"/>
                <a:gd name="T10" fmla="*/ 23 w 41"/>
                <a:gd name="T11" fmla="*/ 12 h 12"/>
                <a:gd name="T12" fmla="*/ 27 w 41"/>
                <a:gd name="T13" fmla="*/ 12 h 12"/>
                <a:gd name="T14" fmla="*/ 32 w 41"/>
                <a:gd name="T15" fmla="*/ 12 h 12"/>
                <a:gd name="T16" fmla="*/ 36 w 41"/>
                <a:gd name="T17" fmla="*/ 12 h 12"/>
                <a:gd name="T18" fmla="*/ 41 w 41"/>
                <a:gd name="T19" fmla="*/ 12 h 12"/>
                <a:gd name="T20" fmla="*/ 41 w 41"/>
                <a:gd name="T21" fmla="*/ 0 h 12"/>
                <a:gd name="T22" fmla="*/ 36 w 41"/>
                <a:gd name="T23" fmla="*/ 0 h 12"/>
                <a:gd name="T24" fmla="*/ 32 w 41"/>
                <a:gd name="T25" fmla="*/ 0 h 12"/>
                <a:gd name="T26" fmla="*/ 27 w 41"/>
                <a:gd name="T27" fmla="*/ 0 h 12"/>
                <a:gd name="T28" fmla="*/ 23 w 41"/>
                <a:gd name="T29" fmla="*/ 0 h 12"/>
                <a:gd name="T30" fmla="*/ 18 w 41"/>
                <a:gd name="T31" fmla="*/ 0 h 12"/>
                <a:gd name="T32" fmla="*/ 13 w 41"/>
                <a:gd name="T33" fmla="*/ 0 h 12"/>
                <a:gd name="T34" fmla="*/ 9 w 41"/>
                <a:gd name="T35" fmla="*/ 0 h 12"/>
                <a:gd name="T36" fmla="*/ 4 w 41"/>
                <a:gd name="T37" fmla="*/ 0 h 12"/>
                <a:gd name="T38" fmla="*/ 4 w 41"/>
                <a:gd name="T39" fmla="*/ 1 h 12"/>
                <a:gd name="T40" fmla="*/ 4 w 41"/>
                <a:gd name="T41" fmla="*/ 0 h 12"/>
                <a:gd name="T42" fmla="*/ 1 w 41"/>
                <a:gd name="T43" fmla="*/ 3 h 12"/>
                <a:gd name="T44" fmla="*/ 0 w 41"/>
                <a:gd name="T45" fmla="*/ 6 h 12"/>
                <a:gd name="T46" fmla="*/ 1 w 41"/>
                <a:gd name="T47" fmla="*/ 9 h 12"/>
                <a:gd name="T48" fmla="*/ 4 w 41"/>
                <a:gd name="T49" fmla="*/ 12 h 12"/>
                <a:gd name="T50" fmla="*/ 4 w 41"/>
                <a:gd name="T51"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12">
                  <a:moveTo>
                    <a:pt x="4" y="11"/>
                  </a:moveTo>
                  <a:lnTo>
                    <a:pt x="4" y="12"/>
                  </a:lnTo>
                  <a:lnTo>
                    <a:pt x="9" y="12"/>
                  </a:lnTo>
                  <a:lnTo>
                    <a:pt x="13" y="12"/>
                  </a:lnTo>
                  <a:lnTo>
                    <a:pt x="18" y="12"/>
                  </a:lnTo>
                  <a:lnTo>
                    <a:pt x="23" y="12"/>
                  </a:lnTo>
                  <a:lnTo>
                    <a:pt x="27" y="12"/>
                  </a:lnTo>
                  <a:lnTo>
                    <a:pt x="32" y="12"/>
                  </a:lnTo>
                  <a:lnTo>
                    <a:pt x="36" y="12"/>
                  </a:lnTo>
                  <a:lnTo>
                    <a:pt x="41" y="12"/>
                  </a:lnTo>
                  <a:lnTo>
                    <a:pt x="41" y="0"/>
                  </a:lnTo>
                  <a:lnTo>
                    <a:pt x="36" y="0"/>
                  </a:lnTo>
                  <a:lnTo>
                    <a:pt x="32" y="0"/>
                  </a:lnTo>
                  <a:lnTo>
                    <a:pt x="27" y="0"/>
                  </a:lnTo>
                  <a:lnTo>
                    <a:pt x="23" y="0"/>
                  </a:lnTo>
                  <a:lnTo>
                    <a:pt x="18" y="0"/>
                  </a:lnTo>
                  <a:lnTo>
                    <a:pt x="13" y="0"/>
                  </a:lnTo>
                  <a:lnTo>
                    <a:pt x="9" y="0"/>
                  </a:lnTo>
                  <a:lnTo>
                    <a:pt x="4" y="0"/>
                  </a:lnTo>
                  <a:lnTo>
                    <a:pt x="4" y="1"/>
                  </a:lnTo>
                  <a:lnTo>
                    <a:pt x="4" y="0"/>
                  </a:lnTo>
                  <a:lnTo>
                    <a:pt x="1" y="3"/>
                  </a:lnTo>
                  <a:lnTo>
                    <a:pt x="0" y="6"/>
                  </a:lnTo>
                  <a:lnTo>
                    <a:pt x="1" y="9"/>
                  </a:lnTo>
                  <a:lnTo>
                    <a:pt x="4" y="12"/>
                  </a:lnTo>
                  <a:lnTo>
                    <a:pt x="4"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36" name="Freeform 668"/>
            <p:cNvSpPr>
              <a:spLocks/>
            </p:cNvSpPr>
            <p:nvPr/>
          </p:nvSpPr>
          <p:spPr bwMode="auto">
            <a:xfrm>
              <a:off x="2855" y="3638"/>
              <a:ext cx="64" cy="23"/>
            </a:xfrm>
            <a:custGeom>
              <a:avLst/>
              <a:gdLst>
                <a:gd name="T0" fmla="*/ 4 w 190"/>
                <a:gd name="T1" fmla="*/ 68 h 68"/>
                <a:gd name="T2" fmla="*/ 5 w 190"/>
                <a:gd name="T3" fmla="*/ 68 h 68"/>
                <a:gd name="T4" fmla="*/ 9 w 190"/>
                <a:gd name="T5" fmla="*/ 66 h 68"/>
                <a:gd name="T6" fmla="*/ 17 w 190"/>
                <a:gd name="T7" fmla="*/ 63 h 68"/>
                <a:gd name="T8" fmla="*/ 28 w 190"/>
                <a:gd name="T9" fmla="*/ 59 h 68"/>
                <a:gd name="T10" fmla="*/ 39 w 190"/>
                <a:gd name="T11" fmla="*/ 55 h 68"/>
                <a:gd name="T12" fmla="*/ 53 w 190"/>
                <a:gd name="T13" fmla="*/ 51 h 68"/>
                <a:gd name="T14" fmla="*/ 68 w 190"/>
                <a:gd name="T15" fmla="*/ 46 h 68"/>
                <a:gd name="T16" fmla="*/ 83 w 190"/>
                <a:gd name="T17" fmla="*/ 41 h 68"/>
                <a:gd name="T18" fmla="*/ 99 w 190"/>
                <a:gd name="T19" fmla="*/ 36 h 68"/>
                <a:gd name="T20" fmla="*/ 115 w 190"/>
                <a:gd name="T21" fmla="*/ 31 h 68"/>
                <a:gd name="T22" fmla="*/ 130 w 190"/>
                <a:gd name="T23" fmla="*/ 26 h 68"/>
                <a:gd name="T24" fmla="*/ 144 w 190"/>
                <a:gd name="T25" fmla="*/ 22 h 68"/>
                <a:gd name="T26" fmla="*/ 158 w 190"/>
                <a:gd name="T27" fmla="*/ 18 h 68"/>
                <a:gd name="T28" fmla="*/ 170 w 190"/>
                <a:gd name="T29" fmla="*/ 14 h 68"/>
                <a:gd name="T30" fmla="*/ 178 w 190"/>
                <a:gd name="T31" fmla="*/ 12 h 68"/>
                <a:gd name="T32" fmla="*/ 186 w 190"/>
                <a:gd name="T33" fmla="*/ 11 h 68"/>
                <a:gd name="T34" fmla="*/ 190 w 190"/>
                <a:gd name="T35" fmla="*/ 10 h 68"/>
                <a:gd name="T36" fmla="*/ 190 w 190"/>
                <a:gd name="T37" fmla="*/ 0 h 68"/>
                <a:gd name="T38" fmla="*/ 186 w 190"/>
                <a:gd name="T39" fmla="*/ 2 h 68"/>
                <a:gd name="T40" fmla="*/ 178 w 190"/>
                <a:gd name="T41" fmla="*/ 3 h 68"/>
                <a:gd name="T42" fmla="*/ 167 w 190"/>
                <a:gd name="T43" fmla="*/ 5 h 68"/>
                <a:gd name="T44" fmla="*/ 156 w 190"/>
                <a:gd name="T45" fmla="*/ 8 h 68"/>
                <a:gd name="T46" fmla="*/ 142 w 190"/>
                <a:gd name="T47" fmla="*/ 13 h 68"/>
                <a:gd name="T48" fmla="*/ 127 w 190"/>
                <a:gd name="T49" fmla="*/ 16 h 68"/>
                <a:gd name="T50" fmla="*/ 112 w 190"/>
                <a:gd name="T51" fmla="*/ 22 h 68"/>
                <a:gd name="T52" fmla="*/ 96 w 190"/>
                <a:gd name="T53" fmla="*/ 27 h 68"/>
                <a:gd name="T54" fmla="*/ 80 w 190"/>
                <a:gd name="T55" fmla="*/ 31 h 68"/>
                <a:gd name="T56" fmla="*/ 65 w 190"/>
                <a:gd name="T57" fmla="*/ 37 h 68"/>
                <a:gd name="T58" fmla="*/ 51 w 190"/>
                <a:gd name="T59" fmla="*/ 42 h 68"/>
                <a:gd name="T60" fmla="*/ 37 w 190"/>
                <a:gd name="T61" fmla="*/ 46 h 68"/>
                <a:gd name="T62" fmla="*/ 25 w 190"/>
                <a:gd name="T63" fmla="*/ 50 h 68"/>
                <a:gd name="T64" fmla="*/ 15 w 190"/>
                <a:gd name="T65" fmla="*/ 54 h 68"/>
                <a:gd name="T66" fmla="*/ 7 w 190"/>
                <a:gd name="T67" fmla="*/ 57 h 68"/>
                <a:gd name="T68" fmla="*/ 0 w 190"/>
                <a:gd name="T69" fmla="*/ 59 h 68"/>
                <a:gd name="T70" fmla="*/ 1 w 190"/>
                <a:gd name="T71" fmla="*/ 59 h 68"/>
                <a:gd name="T72" fmla="*/ 4 w 190"/>
                <a:gd name="T7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0" h="68">
                  <a:moveTo>
                    <a:pt x="4" y="68"/>
                  </a:moveTo>
                  <a:lnTo>
                    <a:pt x="5" y="68"/>
                  </a:lnTo>
                  <a:lnTo>
                    <a:pt x="9" y="66"/>
                  </a:lnTo>
                  <a:lnTo>
                    <a:pt x="17" y="63"/>
                  </a:lnTo>
                  <a:lnTo>
                    <a:pt x="28" y="59"/>
                  </a:lnTo>
                  <a:lnTo>
                    <a:pt x="39" y="55"/>
                  </a:lnTo>
                  <a:lnTo>
                    <a:pt x="53" y="51"/>
                  </a:lnTo>
                  <a:lnTo>
                    <a:pt x="68" y="46"/>
                  </a:lnTo>
                  <a:lnTo>
                    <a:pt x="83" y="41"/>
                  </a:lnTo>
                  <a:lnTo>
                    <a:pt x="99" y="36"/>
                  </a:lnTo>
                  <a:lnTo>
                    <a:pt x="115" y="31"/>
                  </a:lnTo>
                  <a:lnTo>
                    <a:pt x="130" y="26"/>
                  </a:lnTo>
                  <a:lnTo>
                    <a:pt x="144" y="22"/>
                  </a:lnTo>
                  <a:lnTo>
                    <a:pt x="158" y="18"/>
                  </a:lnTo>
                  <a:lnTo>
                    <a:pt x="170" y="14"/>
                  </a:lnTo>
                  <a:lnTo>
                    <a:pt x="178" y="12"/>
                  </a:lnTo>
                  <a:lnTo>
                    <a:pt x="186" y="11"/>
                  </a:lnTo>
                  <a:lnTo>
                    <a:pt x="190" y="10"/>
                  </a:lnTo>
                  <a:lnTo>
                    <a:pt x="190" y="0"/>
                  </a:lnTo>
                  <a:lnTo>
                    <a:pt x="186" y="2"/>
                  </a:lnTo>
                  <a:lnTo>
                    <a:pt x="178" y="3"/>
                  </a:lnTo>
                  <a:lnTo>
                    <a:pt x="167" y="5"/>
                  </a:lnTo>
                  <a:lnTo>
                    <a:pt x="156" y="8"/>
                  </a:lnTo>
                  <a:lnTo>
                    <a:pt x="142" y="13"/>
                  </a:lnTo>
                  <a:lnTo>
                    <a:pt x="127" y="16"/>
                  </a:lnTo>
                  <a:lnTo>
                    <a:pt x="112" y="22"/>
                  </a:lnTo>
                  <a:lnTo>
                    <a:pt x="96" y="27"/>
                  </a:lnTo>
                  <a:lnTo>
                    <a:pt x="80" y="31"/>
                  </a:lnTo>
                  <a:lnTo>
                    <a:pt x="65" y="37"/>
                  </a:lnTo>
                  <a:lnTo>
                    <a:pt x="51" y="42"/>
                  </a:lnTo>
                  <a:lnTo>
                    <a:pt x="37" y="46"/>
                  </a:lnTo>
                  <a:lnTo>
                    <a:pt x="25" y="50"/>
                  </a:lnTo>
                  <a:lnTo>
                    <a:pt x="15" y="54"/>
                  </a:lnTo>
                  <a:lnTo>
                    <a:pt x="7" y="57"/>
                  </a:lnTo>
                  <a:lnTo>
                    <a:pt x="0" y="59"/>
                  </a:lnTo>
                  <a:lnTo>
                    <a:pt x="1" y="59"/>
                  </a:lnTo>
                  <a:lnTo>
                    <a:pt x="4" y="6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37" name="Freeform 669"/>
            <p:cNvSpPr>
              <a:spLocks/>
            </p:cNvSpPr>
            <p:nvPr/>
          </p:nvSpPr>
          <p:spPr bwMode="auto">
            <a:xfrm>
              <a:off x="2789" y="3658"/>
              <a:ext cx="68" cy="7"/>
            </a:xfrm>
            <a:custGeom>
              <a:avLst/>
              <a:gdLst>
                <a:gd name="T0" fmla="*/ 0 w 202"/>
                <a:gd name="T1" fmla="*/ 18 h 23"/>
                <a:gd name="T2" fmla="*/ 5 w 202"/>
                <a:gd name="T3" fmla="*/ 22 h 23"/>
                <a:gd name="T4" fmla="*/ 17 w 202"/>
                <a:gd name="T5" fmla="*/ 23 h 23"/>
                <a:gd name="T6" fmla="*/ 31 w 202"/>
                <a:gd name="T7" fmla="*/ 22 h 23"/>
                <a:gd name="T8" fmla="*/ 46 w 202"/>
                <a:gd name="T9" fmla="*/ 22 h 23"/>
                <a:gd name="T10" fmla="*/ 61 w 202"/>
                <a:gd name="T11" fmla="*/ 20 h 23"/>
                <a:gd name="T12" fmla="*/ 76 w 202"/>
                <a:gd name="T13" fmla="*/ 20 h 23"/>
                <a:gd name="T14" fmla="*/ 91 w 202"/>
                <a:gd name="T15" fmla="*/ 19 h 23"/>
                <a:gd name="T16" fmla="*/ 105 w 202"/>
                <a:gd name="T17" fmla="*/ 19 h 23"/>
                <a:gd name="T18" fmla="*/ 120 w 202"/>
                <a:gd name="T19" fmla="*/ 17 h 23"/>
                <a:gd name="T20" fmla="*/ 134 w 202"/>
                <a:gd name="T21" fmla="*/ 17 h 23"/>
                <a:gd name="T22" fmla="*/ 148 w 202"/>
                <a:gd name="T23" fmla="*/ 17 h 23"/>
                <a:gd name="T24" fmla="*/ 159 w 202"/>
                <a:gd name="T25" fmla="*/ 15 h 23"/>
                <a:gd name="T26" fmla="*/ 171 w 202"/>
                <a:gd name="T27" fmla="*/ 14 h 23"/>
                <a:gd name="T28" fmla="*/ 181 w 202"/>
                <a:gd name="T29" fmla="*/ 12 h 23"/>
                <a:gd name="T30" fmla="*/ 189 w 202"/>
                <a:gd name="T31" fmla="*/ 11 h 23"/>
                <a:gd name="T32" fmla="*/ 196 w 202"/>
                <a:gd name="T33" fmla="*/ 10 h 23"/>
                <a:gd name="T34" fmla="*/ 202 w 202"/>
                <a:gd name="T35" fmla="*/ 9 h 23"/>
                <a:gd name="T36" fmla="*/ 199 w 202"/>
                <a:gd name="T37" fmla="*/ 0 h 23"/>
                <a:gd name="T38" fmla="*/ 196 w 202"/>
                <a:gd name="T39" fmla="*/ 1 h 23"/>
                <a:gd name="T40" fmla="*/ 189 w 202"/>
                <a:gd name="T41" fmla="*/ 2 h 23"/>
                <a:gd name="T42" fmla="*/ 181 w 202"/>
                <a:gd name="T43" fmla="*/ 3 h 23"/>
                <a:gd name="T44" fmla="*/ 171 w 202"/>
                <a:gd name="T45" fmla="*/ 4 h 23"/>
                <a:gd name="T46" fmla="*/ 159 w 202"/>
                <a:gd name="T47" fmla="*/ 6 h 23"/>
                <a:gd name="T48" fmla="*/ 148 w 202"/>
                <a:gd name="T49" fmla="*/ 6 h 23"/>
                <a:gd name="T50" fmla="*/ 134 w 202"/>
                <a:gd name="T51" fmla="*/ 6 h 23"/>
                <a:gd name="T52" fmla="*/ 120 w 202"/>
                <a:gd name="T53" fmla="*/ 8 h 23"/>
                <a:gd name="T54" fmla="*/ 105 w 202"/>
                <a:gd name="T55" fmla="*/ 8 h 23"/>
                <a:gd name="T56" fmla="*/ 91 w 202"/>
                <a:gd name="T57" fmla="*/ 8 h 23"/>
                <a:gd name="T58" fmla="*/ 76 w 202"/>
                <a:gd name="T59" fmla="*/ 9 h 23"/>
                <a:gd name="T60" fmla="*/ 61 w 202"/>
                <a:gd name="T61" fmla="*/ 9 h 23"/>
                <a:gd name="T62" fmla="*/ 46 w 202"/>
                <a:gd name="T63" fmla="*/ 10 h 23"/>
                <a:gd name="T64" fmla="*/ 31 w 202"/>
                <a:gd name="T65" fmla="*/ 10 h 23"/>
                <a:gd name="T66" fmla="*/ 17 w 202"/>
                <a:gd name="T67" fmla="*/ 11 h 23"/>
                <a:gd name="T68" fmla="*/ 5 w 202"/>
                <a:gd name="T69" fmla="*/ 12 h 23"/>
                <a:gd name="T70" fmla="*/ 9 w 202"/>
                <a:gd name="T71" fmla="*/ 16 h 23"/>
                <a:gd name="T72" fmla="*/ 5 w 202"/>
                <a:gd name="T73" fmla="*/ 12 h 23"/>
                <a:gd name="T74" fmla="*/ 1 w 202"/>
                <a:gd name="T75" fmla="*/ 14 h 23"/>
                <a:gd name="T76" fmla="*/ 0 w 202"/>
                <a:gd name="T77" fmla="*/ 17 h 23"/>
                <a:gd name="T78" fmla="*/ 1 w 202"/>
                <a:gd name="T79" fmla="*/ 20 h 23"/>
                <a:gd name="T80" fmla="*/ 5 w 202"/>
                <a:gd name="T81" fmla="*/ 22 h 23"/>
                <a:gd name="T82" fmla="*/ 0 w 202"/>
                <a:gd name="T83"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2" h="23">
                  <a:moveTo>
                    <a:pt x="0" y="18"/>
                  </a:moveTo>
                  <a:lnTo>
                    <a:pt x="5" y="22"/>
                  </a:lnTo>
                  <a:lnTo>
                    <a:pt x="17" y="23"/>
                  </a:lnTo>
                  <a:lnTo>
                    <a:pt x="31" y="22"/>
                  </a:lnTo>
                  <a:lnTo>
                    <a:pt x="46" y="22"/>
                  </a:lnTo>
                  <a:lnTo>
                    <a:pt x="61" y="20"/>
                  </a:lnTo>
                  <a:lnTo>
                    <a:pt x="76" y="20"/>
                  </a:lnTo>
                  <a:lnTo>
                    <a:pt x="91" y="19"/>
                  </a:lnTo>
                  <a:lnTo>
                    <a:pt x="105" y="19"/>
                  </a:lnTo>
                  <a:lnTo>
                    <a:pt x="120" y="17"/>
                  </a:lnTo>
                  <a:lnTo>
                    <a:pt x="134" y="17"/>
                  </a:lnTo>
                  <a:lnTo>
                    <a:pt x="148" y="17"/>
                  </a:lnTo>
                  <a:lnTo>
                    <a:pt x="159" y="15"/>
                  </a:lnTo>
                  <a:lnTo>
                    <a:pt x="171" y="14"/>
                  </a:lnTo>
                  <a:lnTo>
                    <a:pt x="181" y="12"/>
                  </a:lnTo>
                  <a:lnTo>
                    <a:pt x="189" y="11"/>
                  </a:lnTo>
                  <a:lnTo>
                    <a:pt x="196" y="10"/>
                  </a:lnTo>
                  <a:lnTo>
                    <a:pt x="202" y="9"/>
                  </a:lnTo>
                  <a:lnTo>
                    <a:pt x="199" y="0"/>
                  </a:lnTo>
                  <a:lnTo>
                    <a:pt x="196" y="1"/>
                  </a:lnTo>
                  <a:lnTo>
                    <a:pt x="189" y="2"/>
                  </a:lnTo>
                  <a:lnTo>
                    <a:pt x="181" y="3"/>
                  </a:lnTo>
                  <a:lnTo>
                    <a:pt x="171" y="4"/>
                  </a:lnTo>
                  <a:lnTo>
                    <a:pt x="159" y="6"/>
                  </a:lnTo>
                  <a:lnTo>
                    <a:pt x="148" y="6"/>
                  </a:lnTo>
                  <a:lnTo>
                    <a:pt x="134" y="6"/>
                  </a:lnTo>
                  <a:lnTo>
                    <a:pt x="120" y="8"/>
                  </a:lnTo>
                  <a:lnTo>
                    <a:pt x="105" y="8"/>
                  </a:lnTo>
                  <a:lnTo>
                    <a:pt x="91" y="8"/>
                  </a:lnTo>
                  <a:lnTo>
                    <a:pt x="76" y="9"/>
                  </a:lnTo>
                  <a:lnTo>
                    <a:pt x="61" y="9"/>
                  </a:lnTo>
                  <a:lnTo>
                    <a:pt x="46" y="10"/>
                  </a:lnTo>
                  <a:lnTo>
                    <a:pt x="31" y="10"/>
                  </a:lnTo>
                  <a:lnTo>
                    <a:pt x="17" y="11"/>
                  </a:lnTo>
                  <a:lnTo>
                    <a:pt x="5" y="12"/>
                  </a:lnTo>
                  <a:lnTo>
                    <a:pt x="9" y="16"/>
                  </a:lnTo>
                  <a:lnTo>
                    <a:pt x="5" y="12"/>
                  </a:lnTo>
                  <a:lnTo>
                    <a:pt x="1" y="14"/>
                  </a:lnTo>
                  <a:lnTo>
                    <a:pt x="0" y="17"/>
                  </a:lnTo>
                  <a:lnTo>
                    <a:pt x="1" y="20"/>
                  </a:lnTo>
                  <a:lnTo>
                    <a:pt x="5" y="22"/>
                  </a:lnTo>
                  <a:lnTo>
                    <a:pt x="0"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38" name="Freeform 670"/>
            <p:cNvSpPr>
              <a:spLocks/>
            </p:cNvSpPr>
            <p:nvPr/>
          </p:nvSpPr>
          <p:spPr bwMode="auto">
            <a:xfrm>
              <a:off x="2787" y="3654"/>
              <a:ext cx="5" cy="10"/>
            </a:xfrm>
            <a:custGeom>
              <a:avLst/>
              <a:gdLst>
                <a:gd name="T0" fmla="*/ 2 w 17"/>
                <a:gd name="T1" fmla="*/ 0 h 30"/>
                <a:gd name="T2" fmla="*/ 0 w 17"/>
                <a:gd name="T3" fmla="*/ 6 h 30"/>
                <a:gd name="T4" fmla="*/ 2 w 17"/>
                <a:gd name="T5" fmla="*/ 12 h 30"/>
                <a:gd name="T6" fmla="*/ 5 w 17"/>
                <a:gd name="T7" fmla="*/ 18 h 30"/>
                <a:gd name="T8" fmla="*/ 6 w 17"/>
                <a:gd name="T9" fmla="*/ 24 h 30"/>
                <a:gd name="T10" fmla="*/ 8 w 17"/>
                <a:gd name="T11" fmla="*/ 30 h 30"/>
                <a:gd name="T12" fmla="*/ 17 w 17"/>
                <a:gd name="T13" fmla="*/ 28 h 30"/>
                <a:gd name="T14" fmla="*/ 15 w 17"/>
                <a:gd name="T15" fmla="*/ 22 h 30"/>
                <a:gd name="T16" fmla="*/ 14 w 17"/>
                <a:gd name="T17" fmla="*/ 15 h 30"/>
                <a:gd name="T18" fmla="*/ 12 w 17"/>
                <a:gd name="T19" fmla="*/ 10 h 30"/>
                <a:gd name="T20" fmla="*/ 9 w 17"/>
                <a:gd name="T21" fmla="*/ 4 h 30"/>
                <a:gd name="T22" fmla="*/ 7 w 17"/>
                <a:gd name="T23" fmla="*/ 10 h 30"/>
                <a:gd name="T24" fmla="*/ 9 w 17"/>
                <a:gd name="T25" fmla="*/ 4 h 30"/>
                <a:gd name="T26" fmla="*/ 7 w 17"/>
                <a:gd name="T27" fmla="*/ 0 h 30"/>
                <a:gd name="T28" fmla="*/ 4 w 17"/>
                <a:gd name="T29" fmla="*/ 0 h 30"/>
                <a:gd name="T30" fmla="*/ 1 w 17"/>
                <a:gd name="T31" fmla="*/ 3 h 30"/>
                <a:gd name="T32" fmla="*/ 0 w 17"/>
                <a:gd name="T33" fmla="*/ 6 h 30"/>
                <a:gd name="T34" fmla="*/ 2 w 17"/>
                <a:gd name="T3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30">
                  <a:moveTo>
                    <a:pt x="2" y="0"/>
                  </a:moveTo>
                  <a:lnTo>
                    <a:pt x="0" y="6"/>
                  </a:lnTo>
                  <a:lnTo>
                    <a:pt x="2" y="12"/>
                  </a:lnTo>
                  <a:lnTo>
                    <a:pt x="5" y="18"/>
                  </a:lnTo>
                  <a:lnTo>
                    <a:pt x="6" y="24"/>
                  </a:lnTo>
                  <a:lnTo>
                    <a:pt x="8" y="30"/>
                  </a:lnTo>
                  <a:lnTo>
                    <a:pt x="17" y="28"/>
                  </a:lnTo>
                  <a:lnTo>
                    <a:pt x="15" y="22"/>
                  </a:lnTo>
                  <a:lnTo>
                    <a:pt x="14" y="15"/>
                  </a:lnTo>
                  <a:lnTo>
                    <a:pt x="12" y="10"/>
                  </a:lnTo>
                  <a:lnTo>
                    <a:pt x="9" y="4"/>
                  </a:lnTo>
                  <a:lnTo>
                    <a:pt x="7" y="10"/>
                  </a:lnTo>
                  <a:lnTo>
                    <a:pt x="9" y="4"/>
                  </a:lnTo>
                  <a:lnTo>
                    <a:pt x="7" y="0"/>
                  </a:lnTo>
                  <a:lnTo>
                    <a:pt x="4" y="0"/>
                  </a:lnTo>
                  <a:lnTo>
                    <a:pt x="1" y="3"/>
                  </a:lnTo>
                  <a:lnTo>
                    <a:pt x="0" y="6"/>
                  </a:lnTo>
                  <a:lnTo>
                    <a:pt x="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39" name="Freeform 671"/>
            <p:cNvSpPr>
              <a:spLocks/>
            </p:cNvSpPr>
            <p:nvPr/>
          </p:nvSpPr>
          <p:spPr bwMode="auto">
            <a:xfrm>
              <a:off x="2787" y="3649"/>
              <a:ext cx="15" cy="8"/>
            </a:xfrm>
            <a:custGeom>
              <a:avLst/>
              <a:gdLst>
                <a:gd name="T0" fmla="*/ 36 w 45"/>
                <a:gd name="T1" fmla="*/ 7 h 25"/>
                <a:gd name="T2" fmla="*/ 41 w 45"/>
                <a:gd name="T3" fmla="*/ 0 h 25"/>
                <a:gd name="T4" fmla="*/ 36 w 45"/>
                <a:gd name="T5" fmla="*/ 0 h 25"/>
                <a:gd name="T6" fmla="*/ 30 w 45"/>
                <a:gd name="T7" fmla="*/ 2 h 25"/>
                <a:gd name="T8" fmla="*/ 26 w 45"/>
                <a:gd name="T9" fmla="*/ 3 h 25"/>
                <a:gd name="T10" fmla="*/ 20 w 45"/>
                <a:gd name="T11" fmla="*/ 5 h 25"/>
                <a:gd name="T12" fmla="*/ 14 w 45"/>
                <a:gd name="T13" fmla="*/ 7 h 25"/>
                <a:gd name="T14" fmla="*/ 10 w 45"/>
                <a:gd name="T15" fmla="*/ 10 h 25"/>
                <a:gd name="T16" fmla="*/ 5 w 45"/>
                <a:gd name="T17" fmla="*/ 13 h 25"/>
                <a:gd name="T18" fmla="*/ 0 w 45"/>
                <a:gd name="T19" fmla="*/ 15 h 25"/>
                <a:gd name="T20" fmla="*/ 5 w 45"/>
                <a:gd name="T21" fmla="*/ 25 h 25"/>
                <a:gd name="T22" fmla="*/ 10 w 45"/>
                <a:gd name="T23" fmla="*/ 22 h 25"/>
                <a:gd name="T24" fmla="*/ 14 w 45"/>
                <a:gd name="T25" fmla="*/ 19 h 25"/>
                <a:gd name="T26" fmla="*/ 19 w 45"/>
                <a:gd name="T27" fmla="*/ 17 h 25"/>
                <a:gd name="T28" fmla="*/ 24 w 45"/>
                <a:gd name="T29" fmla="*/ 14 h 25"/>
                <a:gd name="T30" fmla="*/ 28 w 45"/>
                <a:gd name="T31" fmla="*/ 12 h 25"/>
                <a:gd name="T32" fmla="*/ 33 w 45"/>
                <a:gd name="T33" fmla="*/ 11 h 25"/>
                <a:gd name="T34" fmla="*/ 36 w 45"/>
                <a:gd name="T35" fmla="*/ 10 h 25"/>
                <a:gd name="T36" fmla="*/ 41 w 45"/>
                <a:gd name="T37" fmla="*/ 10 h 25"/>
                <a:gd name="T38" fmla="*/ 45 w 45"/>
                <a:gd name="T39" fmla="*/ 3 h 25"/>
                <a:gd name="T40" fmla="*/ 41 w 45"/>
                <a:gd name="T41" fmla="*/ 10 h 25"/>
                <a:gd name="T42" fmla="*/ 44 w 45"/>
                <a:gd name="T43" fmla="*/ 9 h 25"/>
                <a:gd name="T44" fmla="*/ 45 w 45"/>
                <a:gd name="T45" fmla="*/ 5 h 25"/>
                <a:gd name="T46" fmla="*/ 44 w 45"/>
                <a:gd name="T47" fmla="*/ 2 h 25"/>
                <a:gd name="T48" fmla="*/ 41 w 45"/>
                <a:gd name="T49" fmla="*/ 0 h 25"/>
                <a:gd name="T50" fmla="*/ 36 w 45"/>
                <a:gd name="T51" fmla="*/ 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25">
                  <a:moveTo>
                    <a:pt x="36" y="7"/>
                  </a:moveTo>
                  <a:lnTo>
                    <a:pt x="41" y="0"/>
                  </a:lnTo>
                  <a:lnTo>
                    <a:pt x="36" y="0"/>
                  </a:lnTo>
                  <a:lnTo>
                    <a:pt x="30" y="2"/>
                  </a:lnTo>
                  <a:lnTo>
                    <a:pt x="26" y="3"/>
                  </a:lnTo>
                  <a:lnTo>
                    <a:pt x="20" y="5"/>
                  </a:lnTo>
                  <a:lnTo>
                    <a:pt x="14" y="7"/>
                  </a:lnTo>
                  <a:lnTo>
                    <a:pt x="10" y="10"/>
                  </a:lnTo>
                  <a:lnTo>
                    <a:pt x="5" y="13"/>
                  </a:lnTo>
                  <a:lnTo>
                    <a:pt x="0" y="15"/>
                  </a:lnTo>
                  <a:lnTo>
                    <a:pt x="5" y="25"/>
                  </a:lnTo>
                  <a:lnTo>
                    <a:pt x="10" y="22"/>
                  </a:lnTo>
                  <a:lnTo>
                    <a:pt x="14" y="19"/>
                  </a:lnTo>
                  <a:lnTo>
                    <a:pt x="19" y="17"/>
                  </a:lnTo>
                  <a:lnTo>
                    <a:pt x="24" y="14"/>
                  </a:lnTo>
                  <a:lnTo>
                    <a:pt x="28" y="12"/>
                  </a:lnTo>
                  <a:lnTo>
                    <a:pt x="33" y="11"/>
                  </a:lnTo>
                  <a:lnTo>
                    <a:pt x="36" y="10"/>
                  </a:lnTo>
                  <a:lnTo>
                    <a:pt x="41" y="10"/>
                  </a:lnTo>
                  <a:lnTo>
                    <a:pt x="45" y="3"/>
                  </a:lnTo>
                  <a:lnTo>
                    <a:pt x="41" y="10"/>
                  </a:lnTo>
                  <a:lnTo>
                    <a:pt x="44" y="9"/>
                  </a:lnTo>
                  <a:lnTo>
                    <a:pt x="45" y="5"/>
                  </a:lnTo>
                  <a:lnTo>
                    <a:pt x="44" y="2"/>
                  </a:lnTo>
                  <a:lnTo>
                    <a:pt x="41" y="0"/>
                  </a:lnTo>
                  <a:lnTo>
                    <a:pt x="36"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40" name="Freeform 672"/>
            <p:cNvSpPr>
              <a:spLocks/>
            </p:cNvSpPr>
            <p:nvPr/>
          </p:nvSpPr>
          <p:spPr bwMode="auto">
            <a:xfrm>
              <a:off x="2798" y="3640"/>
              <a:ext cx="6" cy="11"/>
            </a:xfrm>
            <a:custGeom>
              <a:avLst/>
              <a:gdLst>
                <a:gd name="T0" fmla="*/ 17 w 17"/>
                <a:gd name="T1" fmla="*/ 0 h 34"/>
                <a:gd name="T2" fmla="*/ 17 w 17"/>
                <a:gd name="T3" fmla="*/ 0 h 34"/>
                <a:gd name="T4" fmla="*/ 8 w 17"/>
                <a:gd name="T5" fmla="*/ 6 h 34"/>
                <a:gd name="T6" fmla="*/ 3 w 17"/>
                <a:gd name="T7" fmla="*/ 15 h 34"/>
                <a:gd name="T8" fmla="*/ 0 w 17"/>
                <a:gd name="T9" fmla="*/ 24 h 34"/>
                <a:gd name="T10" fmla="*/ 3 w 17"/>
                <a:gd name="T11" fmla="*/ 34 h 34"/>
                <a:gd name="T12" fmla="*/ 12 w 17"/>
                <a:gd name="T13" fmla="*/ 30 h 34"/>
                <a:gd name="T14" fmla="*/ 11 w 17"/>
                <a:gd name="T15" fmla="*/ 24 h 34"/>
                <a:gd name="T16" fmla="*/ 12 w 17"/>
                <a:gd name="T17" fmla="*/ 17 h 34"/>
                <a:gd name="T18" fmla="*/ 14 w 17"/>
                <a:gd name="T19" fmla="*/ 13 h 34"/>
                <a:gd name="T20" fmla="*/ 17 w 17"/>
                <a:gd name="T21" fmla="*/ 11 h 34"/>
                <a:gd name="T22" fmla="*/ 17 w 17"/>
                <a:gd name="T23" fmla="*/ 11 h 34"/>
                <a:gd name="T24" fmla="*/ 17 w 17"/>
                <a:gd name="T2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34">
                  <a:moveTo>
                    <a:pt x="17" y="0"/>
                  </a:moveTo>
                  <a:lnTo>
                    <a:pt x="17" y="0"/>
                  </a:lnTo>
                  <a:lnTo>
                    <a:pt x="8" y="6"/>
                  </a:lnTo>
                  <a:lnTo>
                    <a:pt x="3" y="15"/>
                  </a:lnTo>
                  <a:lnTo>
                    <a:pt x="0" y="24"/>
                  </a:lnTo>
                  <a:lnTo>
                    <a:pt x="3" y="34"/>
                  </a:lnTo>
                  <a:lnTo>
                    <a:pt x="12" y="30"/>
                  </a:lnTo>
                  <a:lnTo>
                    <a:pt x="11" y="24"/>
                  </a:lnTo>
                  <a:lnTo>
                    <a:pt x="12" y="17"/>
                  </a:lnTo>
                  <a:lnTo>
                    <a:pt x="14" y="13"/>
                  </a:lnTo>
                  <a:lnTo>
                    <a:pt x="17" y="11"/>
                  </a:lnTo>
                  <a:lnTo>
                    <a:pt x="17" y="11"/>
                  </a:lnTo>
                  <a:lnTo>
                    <a:pt x="1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41" name="Freeform 673"/>
            <p:cNvSpPr>
              <a:spLocks/>
            </p:cNvSpPr>
            <p:nvPr/>
          </p:nvSpPr>
          <p:spPr bwMode="auto">
            <a:xfrm>
              <a:off x="2804" y="3639"/>
              <a:ext cx="8" cy="4"/>
            </a:xfrm>
            <a:custGeom>
              <a:avLst/>
              <a:gdLst>
                <a:gd name="T0" fmla="*/ 15 w 24"/>
                <a:gd name="T1" fmla="*/ 8 h 12"/>
                <a:gd name="T2" fmla="*/ 21 w 24"/>
                <a:gd name="T3" fmla="*/ 2 h 12"/>
                <a:gd name="T4" fmla="*/ 16 w 24"/>
                <a:gd name="T5" fmla="*/ 0 h 12"/>
                <a:gd name="T6" fmla="*/ 10 w 24"/>
                <a:gd name="T7" fmla="*/ 0 h 12"/>
                <a:gd name="T8" fmla="*/ 4 w 24"/>
                <a:gd name="T9" fmla="*/ 1 h 12"/>
                <a:gd name="T10" fmla="*/ 0 w 24"/>
                <a:gd name="T11" fmla="*/ 1 h 12"/>
                <a:gd name="T12" fmla="*/ 0 w 24"/>
                <a:gd name="T13" fmla="*/ 12 h 12"/>
                <a:gd name="T14" fmla="*/ 7 w 24"/>
                <a:gd name="T15" fmla="*/ 10 h 12"/>
                <a:gd name="T16" fmla="*/ 10 w 24"/>
                <a:gd name="T17" fmla="*/ 9 h 12"/>
                <a:gd name="T18" fmla="*/ 13 w 24"/>
                <a:gd name="T19" fmla="*/ 9 h 12"/>
                <a:gd name="T20" fmla="*/ 17 w 24"/>
                <a:gd name="T21" fmla="*/ 11 h 12"/>
                <a:gd name="T22" fmla="*/ 24 w 24"/>
                <a:gd name="T23" fmla="*/ 6 h 12"/>
                <a:gd name="T24" fmla="*/ 17 w 24"/>
                <a:gd name="T25" fmla="*/ 11 h 12"/>
                <a:gd name="T26" fmla="*/ 20 w 24"/>
                <a:gd name="T27" fmla="*/ 11 h 12"/>
                <a:gd name="T28" fmla="*/ 24 w 24"/>
                <a:gd name="T29" fmla="*/ 8 h 12"/>
                <a:gd name="T30" fmla="*/ 24 w 24"/>
                <a:gd name="T31" fmla="*/ 4 h 12"/>
                <a:gd name="T32" fmla="*/ 21 w 24"/>
                <a:gd name="T33" fmla="*/ 2 h 12"/>
                <a:gd name="T34" fmla="*/ 15 w 24"/>
                <a:gd name="T35"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12">
                  <a:moveTo>
                    <a:pt x="15" y="8"/>
                  </a:moveTo>
                  <a:lnTo>
                    <a:pt x="21" y="2"/>
                  </a:lnTo>
                  <a:lnTo>
                    <a:pt x="16" y="0"/>
                  </a:lnTo>
                  <a:lnTo>
                    <a:pt x="10" y="0"/>
                  </a:lnTo>
                  <a:lnTo>
                    <a:pt x="4" y="1"/>
                  </a:lnTo>
                  <a:lnTo>
                    <a:pt x="0" y="1"/>
                  </a:lnTo>
                  <a:lnTo>
                    <a:pt x="0" y="12"/>
                  </a:lnTo>
                  <a:lnTo>
                    <a:pt x="7" y="10"/>
                  </a:lnTo>
                  <a:lnTo>
                    <a:pt x="10" y="9"/>
                  </a:lnTo>
                  <a:lnTo>
                    <a:pt x="13" y="9"/>
                  </a:lnTo>
                  <a:lnTo>
                    <a:pt x="17" y="11"/>
                  </a:lnTo>
                  <a:lnTo>
                    <a:pt x="24" y="6"/>
                  </a:lnTo>
                  <a:lnTo>
                    <a:pt x="17" y="11"/>
                  </a:lnTo>
                  <a:lnTo>
                    <a:pt x="20" y="11"/>
                  </a:lnTo>
                  <a:lnTo>
                    <a:pt x="24" y="8"/>
                  </a:lnTo>
                  <a:lnTo>
                    <a:pt x="24" y="4"/>
                  </a:lnTo>
                  <a:lnTo>
                    <a:pt x="21" y="2"/>
                  </a:lnTo>
                  <a:lnTo>
                    <a:pt x="15"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42" name="Freeform 674"/>
            <p:cNvSpPr>
              <a:spLocks/>
            </p:cNvSpPr>
            <p:nvPr/>
          </p:nvSpPr>
          <p:spPr bwMode="auto">
            <a:xfrm>
              <a:off x="2805" y="3632"/>
              <a:ext cx="7" cy="10"/>
            </a:xfrm>
            <a:custGeom>
              <a:avLst/>
              <a:gdLst>
                <a:gd name="T0" fmla="*/ 8 w 20"/>
                <a:gd name="T1" fmla="*/ 0 h 30"/>
                <a:gd name="T2" fmla="*/ 7 w 20"/>
                <a:gd name="T3" fmla="*/ 0 h 30"/>
                <a:gd name="T4" fmla="*/ 0 w 20"/>
                <a:gd name="T5" fmla="*/ 7 h 30"/>
                <a:gd name="T6" fmla="*/ 4 w 20"/>
                <a:gd name="T7" fmla="*/ 14 h 30"/>
                <a:gd name="T8" fmla="*/ 7 w 20"/>
                <a:gd name="T9" fmla="*/ 20 h 30"/>
                <a:gd name="T10" fmla="*/ 11 w 20"/>
                <a:gd name="T11" fmla="*/ 30 h 30"/>
                <a:gd name="T12" fmla="*/ 20 w 20"/>
                <a:gd name="T13" fmla="*/ 28 h 30"/>
                <a:gd name="T14" fmla="*/ 16 w 20"/>
                <a:gd name="T15" fmla="*/ 17 h 30"/>
                <a:gd name="T16" fmla="*/ 13 w 20"/>
                <a:gd name="T17" fmla="*/ 9 h 30"/>
                <a:gd name="T18" fmla="*/ 12 w 20"/>
                <a:gd name="T19" fmla="*/ 7 h 30"/>
                <a:gd name="T20" fmla="*/ 9 w 20"/>
                <a:gd name="T21" fmla="*/ 9 h 30"/>
                <a:gd name="T22" fmla="*/ 8 w 20"/>
                <a:gd name="T23" fmla="*/ 9 h 30"/>
                <a:gd name="T24" fmla="*/ 8 w 20"/>
                <a:gd name="T2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 h="30">
                  <a:moveTo>
                    <a:pt x="8" y="0"/>
                  </a:moveTo>
                  <a:lnTo>
                    <a:pt x="7" y="0"/>
                  </a:lnTo>
                  <a:lnTo>
                    <a:pt x="0" y="7"/>
                  </a:lnTo>
                  <a:lnTo>
                    <a:pt x="4" y="14"/>
                  </a:lnTo>
                  <a:lnTo>
                    <a:pt x="7" y="20"/>
                  </a:lnTo>
                  <a:lnTo>
                    <a:pt x="11" y="30"/>
                  </a:lnTo>
                  <a:lnTo>
                    <a:pt x="20" y="28"/>
                  </a:lnTo>
                  <a:lnTo>
                    <a:pt x="16" y="17"/>
                  </a:lnTo>
                  <a:lnTo>
                    <a:pt x="13" y="9"/>
                  </a:lnTo>
                  <a:lnTo>
                    <a:pt x="12" y="7"/>
                  </a:lnTo>
                  <a:lnTo>
                    <a:pt x="9" y="9"/>
                  </a:lnTo>
                  <a:lnTo>
                    <a:pt x="8" y="9"/>
                  </a:lnTo>
                  <a:lnTo>
                    <a:pt x="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43" name="Freeform 675"/>
            <p:cNvSpPr>
              <a:spLocks/>
            </p:cNvSpPr>
            <p:nvPr/>
          </p:nvSpPr>
          <p:spPr bwMode="auto">
            <a:xfrm>
              <a:off x="2808" y="3622"/>
              <a:ext cx="15" cy="13"/>
            </a:xfrm>
            <a:custGeom>
              <a:avLst/>
              <a:gdLst>
                <a:gd name="T0" fmla="*/ 46 w 46"/>
                <a:gd name="T1" fmla="*/ 0 h 38"/>
                <a:gd name="T2" fmla="*/ 46 w 46"/>
                <a:gd name="T3" fmla="*/ 0 h 38"/>
                <a:gd name="T4" fmla="*/ 40 w 46"/>
                <a:gd name="T5" fmla="*/ 3 h 38"/>
                <a:gd name="T6" fmla="*/ 35 w 46"/>
                <a:gd name="T7" fmla="*/ 6 h 38"/>
                <a:gd name="T8" fmla="*/ 28 w 46"/>
                <a:gd name="T9" fmla="*/ 10 h 38"/>
                <a:gd name="T10" fmla="*/ 21 w 46"/>
                <a:gd name="T11" fmla="*/ 15 h 38"/>
                <a:gd name="T12" fmla="*/ 13 w 46"/>
                <a:gd name="T13" fmla="*/ 20 h 38"/>
                <a:gd name="T14" fmla="*/ 7 w 46"/>
                <a:gd name="T15" fmla="*/ 25 h 38"/>
                <a:gd name="T16" fmla="*/ 1 w 46"/>
                <a:gd name="T17" fmla="*/ 28 h 38"/>
                <a:gd name="T18" fmla="*/ 0 w 46"/>
                <a:gd name="T19" fmla="*/ 29 h 38"/>
                <a:gd name="T20" fmla="*/ 0 w 46"/>
                <a:gd name="T21" fmla="*/ 38 h 38"/>
                <a:gd name="T22" fmla="*/ 6 w 46"/>
                <a:gd name="T23" fmla="*/ 37 h 38"/>
                <a:gd name="T24" fmla="*/ 12 w 46"/>
                <a:gd name="T25" fmla="*/ 34 h 38"/>
                <a:gd name="T26" fmla="*/ 17 w 46"/>
                <a:gd name="T27" fmla="*/ 29 h 38"/>
                <a:gd name="T28" fmla="*/ 25 w 46"/>
                <a:gd name="T29" fmla="*/ 25 h 38"/>
                <a:gd name="T30" fmla="*/ 32 w 46"/>
                <a:gd name="T31" fmla="*/ 19 h 38"/>
                <a:gd name="T32" fmla="*/ 39 w 46"/>
                <a:gd name="T33" fmla="*/ 15 h 38"/>
                <a:gd name="T34" fmla="*/ 45 w 46"/>
                <a:gd name="T35" fmla="*/ 12 h 38"/>
                <a:gd name="T36" fmla="*/ 46 w 46"/>
                <a:gd name="T37" fmla="*/ 12 h 38"/>
                <a:gd name="T38" fmla="*/ 46 w 46"/>
                <a:gd name="T39" fmla="*/ 12 h 38"/>
                <a:gd name="T40" fmla="*/ 46 w 46"/>
                <a:gd name="T4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38">
                  <a:moveTo>
                    <a:pt x="46" y="0"/>
                  </a:moveTo>
                  <a:lnTo>
                    <a:pt x="46" y="0"/>
                  </a:lnTo>
                  <a:lnTo>
                    <a:pt x="40" y="3"/>
                  </a:lnTo>
                  <a:lnTo>
                    <a:pt x="35" y="6"/>
                  </a:lnTo>
                  <a:lnTo>
                    <a:pt x="28" y="10"/>
                  </a:lnTo>
                  <a:lnTo>
                    <a:pt x="21" y="15"/>
                  </a:lnTo>
                  <a:lnTo>
                    <a:pt x="13" y="20"/>
                  </a:lnTo>
                  <a:lnTo>
                    <a:pt x="7" y="25"/>
                  </a:lnTo>
                  <a:lnTo>
                    <a:pt x="1" y="28"/>
                  </a:lnTo>
                  <a:lnTo>
                    <a:pt x="0" y="29"/>
                  </a:lnTo>
                  <a:lnTo>
                    <a:pt x="0" y="38"/>
                  </a:lnTo>
                  <a:lnTo>
                    <a:pt x="6" y="37"/>
                  </a:lnTo>
                  <a:lnTo>
                    <a:pt x="12" y="34"/>
                  </a:lnTo>
                  <a:lnTo>
                    <a:pt x="17" y="29"/>
                  </a:lnTo>
                  <a:lnTo>
                    <a:pt x="25" y="25"/>
                  </a:lnTo>
                  <a:lnTo>
                    <a:pt x="32" y="19"/>
                  </a:lnTo>
                  <a:lnTo>
                    <a:pt x="39" y="15"/>
                  </a:lnTo>
                  <a:lnTo>
                    <a:pt x="45" y="12"/>
                  </a:lnTo>
                  <a:lnTo>
                    <a:pt x="46" y="12"/>
                  </a:lnTo>
                  <a:lnTo>
                    <a:pt x="46" y="12"/>
                  </a:lnTo>
                  <a:lnTo>
                    <a:pt x="4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44" name="Freeform 676"/>
            <p:cNvSpPr>
              <a:spLocks/>
            </p:cNvSpPr>
            <p:nvPr/>
          </p:nvSpPr>
          <p:spPr bwMode="auto">
            <a:xfrm>
              <a:off x="2823" y="3622"/>
              <a:ext cx="13" cy="4"/>
            </a:xfrm>
            <a:custGeom>
              <a:avLst/>
              <a:gdLst>
                <a:gd name="T0" fmla="*/ 39 w 39"/>
                <a:gd name="T1" fmla="*/ 0 h 13"/>
                <a:gd name="T2" fmla="*/ 39 w 39"/>
                <a:gd name="T3" fmla="*/ 0 h 13"/>
                <a:gd name="T4" fmla="*/ 36 w 39"/>
                <a:gd name="T5" fmla="*/ 0 h 13"/>
                <a:gd name="T6" fmla="*/ 31 w 39"/>
                <a:gd name="T7" fmla="*/ 0 h 13"/>
                <a:gd name="T8" fmla="*/ 25 w 39"/>
                <a:gd name="T9" fmla="*/ 0 h 13"/>
                <a:gd name="T10" fmla="*/ 20 w 39"/>
                <a:gd name="T11" fmla="*/ 1 h 13"/>
                <a:gd name="T12" fmla="*/ 14 w 39"/>
                <a:gd name="T13" fmla="*/ 3 h 13"/>
                <a:gd name="T14" fmla="*/ 8 w 39"/>
                <a:gd name="T15" fmla="*/ 1 h 13"/>
                <a:gd name="T16" fmla="*/ 3 w 39"/>
                <a:gd name="T17" fmla="*/ 1 h 13"/>
                <a:gd name="T18" fmla="*/ 0 w 39"/>
                <a:gd name="T19" fmla="*/ 1 h 13"/>
                <a:gd name="T20" fmla="*/ 0 w 39"/>
                <a:gd name="T21" fmla="*/ 13 h 13"/>
                <a:gd name="T22" fmla="*/ 3 w 39"/>
                <a:gd name="T23" fmla="*/ 13 h 13"/>
                <a:gd name="T24" fmla="*/ 8 w 39"/>
                <a:gd name="T25" fmla="*/ 13 h 13"/>
                <a:gd name="T26" fmla="*/ 14 w 39"/>
                <a:gd name="T27" fmla="*/ 12 h 13"/>
                <a:gd name="T28" fmla="*/ 20 w 39"/>
                <a:gd name="T29" fmla="*/ 11 h 13"/>
                <a:gd name="T30" fmla="*/ 25 w 39"/>
                <a:gd name="T31" fmla="*/ 12 h 13"/>
                <a:gd name="T32" fmla="*/ 31 w 39"/>
                <a:gd name="T33" fmla="*/ 12 h 13"/>
                <a:gd name="T34" fmla="*/ 36 w 39"/>
                <a:gd name="T35" fmla="*/ 12 h 13"/>
                <a:gd name="T36" fmla="*/ 39 w 39"/>
                <a:gd name="T37" fmla="*/ 12 h 13"/>
                <a:gd name="T38" fmla="*/ 39 w 39"/>
                <a:gd name="T39" fmla="*/ 12 h 13"/>
                <a:gd name="T40" fmla="*/ 39 w 39"/>
                <a:gd name="T4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13">
                  <a:moveTo>
                    <a:pt x="39" y="0"/>
                  </a:moveTo>
                  <a:lnTo>
                    <a:pt x="39" y="0"/>
                  </a:lnTo>
                  <a:lnTo>
                    <a:pt x="36" y="0"/>
                  </a:lnTo>
                  <a:lnTo>
                    <a:pt x="31" y="0"/>
                  </a:lnTo>
                  <a:lnTo>
                    <a:pt x="25" y="0"/>
                  </a:lnTo>
                  <a:lnTo>
                    <a:pt x="20" y="1"/>
                  </a:lnTo>
                  <a:lnTo>
                    <a:pt x="14" y="3"/>
                  </a:lnTo>
                  <a:lnTo>
                    <a:pt x="8" y="1"/>
                  </a:lnTo>
                  <a:lnTo>
                    <a:pt x="3" y="1"/>
                  </a:lnTo>
                  <a:lnTo>
                    <a:pt x="0" y="1"/>
                  </a:lnTo>
                  <a:lnTo>
                    <a:pt x="0" y="13"/>
                  </a:lnTo>
                  <a:lnTo>
                    <a:pt x="3" y="13"/>
                  </a:lnTo>
                  <a:lnTo>
                    <a:pt x="8" y="13"/>
                  </a:lnTo>
                  <a:lnTo>
                    <a:pt x="14" y="12"/>
                  </a:lnTo>
                  <a:lnTo>
                    <a:pt x="20" y="11"/>
                  </a:lnTo>
                  <a:lnTo>
                    <a:pt x="25" y="12"/>
                  </a:lnTo>
                  <a:lnTo>
                    <a:pt x="31" y="12"/>
                  </a:lnTo>
                  <a:lnTo>
                    <a:pt x="36" y="12"/>
                  </a:lnTo>
                  <a:lnTo>
                    <a:pt x="39" y="12"/>
                  </a:lnTo>
                  <a:lnTo>
                    <a:pt x="39" y="12"/>
                  </a:lnTo>
                  <a:lnTo>
                    <a:pt x="3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45" name="Freeform 677"/>
            <p:cNvSpPr>
              <a:spLocks/>
            </p:cNvSpPr>
            <p:nvPr/>
          </p:nvSpPr>
          <p:spPr bwMode="auto">
            <a:xfrm>
              <a:off x="2836" y="3622"/>
              <a:ext cx="10" cy="11"/>
            </a:xfrm>
            <a:custGeom>
              <a:avLst/>
              <a:gdLst>
                <a:gd name="T0" fmla="*/ 29 w 29"/>
                <a:gd name="T1" fmla="*/ 31 h 34"/>
                <a:gd name="T2" fmla="*/ 29 w 29"/>
                <a:gd name="T3" fmla="*/ 29 h 34"/>
                <a:gd name="T4" fmla="*/ 25 w 29"/>
                <a:gd name="T5" fmla="*/ 23 h 34"/>
                <a:gd name="T6" fmla="*/ 17 w 29"/>
                <a:gd name="T7" fmla="*/ 13 h 34"/>
                <a:gd name="T8" fmla="*/ 8 w 29"/>
                <a:gd name="T9" fmla="*/ 6 h 34"/>
                <a:gd name="T10" fmla="*/ 0 w 29"/>
                <a:gd name="T11" fmla="*/ 0 h 34"/>
                <a:gd name="T12" fmla="*/ 0 w 29"/>
                <a:gd name="T13" fmla="*/ 12 h 34"/>
                <a:gd name="T14" fmla="*/ 3 w 29"/>
                <a:gd name="T15" fmla="*/ 13 h 34"/>
                <a:gd name="T16" fmla="*/ 10 w 29"/>
                <a:gd name="T17" fmla="*/ 20 h 34"/>
                <a:gd name="T18" fmla="*/ 16 w 29"/>
                <a:gd name="T19" fmla="*/ 28 h 34"/>
                <a:gd name="T20" fmla="*/ 19 w 29"/>
                <a:gd name="T21" fmla="*/ 34 h 34"/>
                <a:gd name="T22" fmla="*/ 19 w 29"/>
                <a:gd name="T23" fmla="*/ 31 h 34"/>
                <a:gd name="T24" fmla="*/ 29 w 29"/>
                <a:gd name="T25" fmla="*/ 3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34">
                  <a:moveTo>
                    <a:pt x="29" y="31"/>
                  </a:moveTo>
                  <a:lnTo>
                    <a:pt x="29" y="29"/>
                  </a:lnTo>
                  <a:lnTo>
                    <a:pt x="25" y="23"/>
                  </a:lnTo>
                  <a:lnTo>
                    <a:pt x="17" y="13"/>
                  </a:lnTo>
                  <a:lnTo>
                    <a:pt x="8" y="6"/>
                  </a:lnTo>
                  <a:lnTo>
                    <a:pt x="0" y="0"/>
                  </a:lnTo>
                  <a:lnTo>
                    <a:pt x="0" y="12"/>
                  </a:lnTo>
                  <a:lnTo>
                    <a:pt x="3" y="13"/>
                  </a:lnTo>
                  <a:lnTo>
                    <a:pt x="10" y="20"/>
                  </a:lnTo>
                  <a:lnTo>
                    <a:pt x="16" y="28"/>
                  </a:lnTo>
                  <a:lnTo>
                    <a:pt x="19" y="34"/>
                  </a:lnTo>
                  <a:lnTo>
                    <a:pt x="19" y="31"/>
                  </a:lnTo>
                  <a:lnTo>
                    <a:pt x="29" y="3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46" name="Freeform 678"/>
            <p:cNvSpPr>
              <a:spLocks/>
            </p:cNvSpPr>
            <p:nvPr/>
          </p:nvSpPr>
          <p:spPr bwMode="auto">
            <a:xfrm>
              <a:off x="2842" y="3632"/>
              <a:ext cx="4" cy="8"/>
            </a:xfrm>
            <a:custGeom>
              <a:avLst/>
              <a:gdLst>
                <a:gd name="T0" fmla="*/ 8 w 12"/>
                <a:gd name="T1" fmla="*/ 15 h 24"/>
                <a:gd name="T2" fmla="*/ 7 w 12"/>
                <a:gd name="T3" fmla="*/ 15 h 24"/>
                <a:gd name="T4" fmla="*/ 9 w 12"/>
                <a:gd name="T5" fmla="*/ 16 h 24"/>
                <a:gd name="T6" fmla="*/ 9 w 12"/>
                <a:gd name="T7" fmla="*/ 12 h 24"/>
                <a:gd name="T8" fmla="*/ 12 w 12"/>
                <a:gd name="T9" fmla="*/ 6 h 24"/>
                <a:gd name="T10" fmla="*/ 12 w 12"/>
                <a:gd name="T11" fmla="*/ 0 h 24"/>
                <a:gd name="T12" fmla="*/ 2 w 12"/>
                <a:gd name="T13" fmla="*/ 0 h 24"/>
                <a:gd name="T14" fmla="*/ 2 w 12"/>
                <a:gd name="T15" fmla="*/ 6 h 24"/>
                <a:gd name="T16" fmla="*/ 0 w 12"/>
                <a:gd name="T17" fmla="*/ 12 h 24"/>
                <a:gd name="T18" fmla="*/ 0 w 12"/>
                <a:gd name="T19" fmla="*/ 19 h 24"/>
                <a:gd name="T20" fmla="*/ 7 w 12"/>
                <a:gd name="T21" fmla="*/ 24 h 24"/>
                <a:gd name="T22" fmla="*/ 6 w 12"/>
                <a:gd name="T23" fmla="*/ 24 h 24"/>
                <a:gd name="T24" fmla="*/ 8 w 12"/>
                <a:gd name="T25"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24">
                  <a:moveTo>
                    <a:pt x="8" y="15"/>
                  </a:moveTo>
                  <a:lnTo>
                    <a:pt x="7" y="15"/>
                  </a:lnTo>
                  <a:lnTo>
                    <a:pt x="9" y="16"/>
                  </a:lnTo>
                  <a:lnTo>
                    <a:pt x="9" y="12"/>
                  </a:lnTo>
                  <a:lnTo>
                    <a:pt x="12" y="6"/>
                  </a:lnTo>
                  <a:lnTo>
                    <a:pt x="12" y="0"/>
                  </a:lnTo>
                  <a:lnTo>
                    <a:pt x="2" y="0"/>
                  </a:lnTo>
                  <a:lnTo>
                    <a:pt x="2" y="6"/>
                  </a:lnTo>
                  <a:lnTo>
                    <a:pt x="0" y="12"/>
                  </a:lnTo>
                  <a:lnTo>
                    <a:pt x="0" y="19"/>
                  </a:lnTo>
                  <a:lnTo>
                    <a:pt x="7" y="24"/>
                  </a:lnTo>
                  <a:lnTo>
                    <a:pt x="6" y="24"/>
                  </a:lnTo>
                  <a:lnTo>
                    <a:pt x="8"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47" name="Freeform 679"/>
            <p:cNvSpPr>
              <a:spLocks/>
            </p:cNvSpPr>
            <p:nvPr/>
          </p:nvSpPr>
          <p:spPr bwMode="auto">
            <a:xfrm>
              <a:off x="2844" y="3634"/>
              <a:ext cx="14" cy="7"/>
            </a:xfrm>
            <a:custGeom>
              <a:avLst/>
              <a:gdLst>
                <a:gd name="T0" fmla="*/ 39 w 43"/>
                <a:gd name="T1" fmla="*/ 0 h 20"/>
                <a:gd name="T2" fmla="*/ 39 w 43"/>
                <a:gd name="T3" fmla="*/ 0 h 20"/>
                <a:gd name="T4" fmla="*/ 36 w 43"/>
                <a:gd name="T5" fmla="*/ 2 h 20"/>
                <a:gd name="T6" fmla="*/ 31 w 43"/>
                <a:gd name="T7" fmla="*/ 3 h 20"/>
                <a:gd name="T8" fmla="*/ 25 w 43"/>
                <a:gd name="T9" fmla="*/ 6 h 20"/>
                <a:gd name="T10" fmla="*/ 19 w 43"/>
                <a:gd name="T11" fmla="*/ 8 h 20"/>
                <a:gd name="T12" fmla="*/ 14 w 43"/>
                <a:gd name="T13" fmla="*/ 9 h 20"/>
                <a:gd name="T14" fmla="*/ 9 w 43"/>
                <a:gd name="T15" fmla="*/ 10 h 20"/>
                <a:gd name="T16" fmla="*/ 4 w 43"/>
                <a:gd name="T17" fmla="*/ 9 h 20"/>
                <a:gd name="T18" fmla="*/ 2 w 43"/>
                <a:gd name="T19" fmla="*/ 10 h 20"/>
                <a:gd name="T20" fmla="*/ 0 w 43"/>
                <a:gd name="T21" fmla="*/ 19 h 20"/>
                <a:gd name="T22" fmla="*/ 4 w 43"/>
                <a:gd name="T23" fmla="*/ 20 h 20"/>
                <a:gd name="T24" fmla="*/ 9 w 43"/>
                <a:gd name="T25" fmla="*/ 19 h 20"/>
                <a:gd name="T26" fmla="*/ 14 w 43"/>
                <a:gd name="T27" fmla="*/ 18 h 20"/>
                <a:gd name="T28" fmla="*/ 22 w 43"/>
                <a:gd name="T29" fmla="*/ 17 h 20"/>
                <a:gd name="T30" fmla="*/ 27 w 43"/>
                <a:gd name="T31" fmla="*/ 15 h 20"/>
                <a:gd name="T32" fmla="*/ 33 w 43"/>
                <a:gd name="T33" fmla="*/ 12 h 20"/>
                <a:gd name="T34" fmla="*/ 39 w 43"/>
                <a:gd name="T35" fmla="*/ 11 h 20"/>
                <a:gd name="T36" fmla="*/ 43 w 43"/>
                <a:gd name="T37" fmla="*/ 9 h 20"/>
                <a:gd name="T38" fmla="*/ 43 w 43"/>
                <a:gd name="T39" fmla="*/ 9 h 20"/>
                <a:gd name="T40" fmla="*/ 39 w 43"/>
                <a:gd name="T4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3" h="20">
                  <a:moveTo>
                    <a:pt x="39" y="0"/>
                  </a:moveTo>
                  <a:lnTo>
                    <a:pt x="39" y="0"/>
                  </a:lnTo>
                  <a:lnTo>
                    <a:pt x="36" y="2"/>
                  </a:lnTo>
                  <a:lnTo>
                    <a:pt x="31" y="3"/>
                  </a:lnTo>
                  <a:lnTo>
                    <a:pt x="25" y="6"/>
                  </a:lnTo>
                  <a:lnTo>
                    <a:pt x="19" y="8"/>
                  </a:lnTo>
                  <a:lnTo>
                    <a:pt x="14" y="9"/>
                  </a:lnTo>
                  <a:lnTo>
                    <a:pt x="9" y="10"/>
                  </a:lnTo>
                  <a:lnTo>
                    <a:pt x="4" y="9"/>
                  </a:lnTo>
                  <a:lnTo>
                    <a:pt x="2" y="10"/>
                  </a:lnTo>
                  <a:lnTo>
                    <a:pt x="0" y="19"/>
                  </a:lnTo>
                  <a:lnTo>
                    <a:pt x="4" y="20"/>
                  </a:lnTo>
                  <a:lnTo>
                    <a:pt x="9" y="19"/>
                  </a:lnTo>
                  <a:lnTo>
                    <a:pt x="14" y="18"/>
                  </a:lnTo>
                  <a:lnTo>
                    <a:pt x="22" y="17"/>
                  </a:lnTo>
                  <a:lnTo>
                    <a:pt x="27" y="15"/>
                  </a:lnTo>
                  <a:lnTo>
                    <a:pt x="33" y="12"/>
                  </a:lnTo>
                  <a:lnTo>
                    <a:pt x="39" y="11"/>
                  </a:lnTo>
                  <a:lnTo>
                    <a:pt x="43" y="9"/>
                  </a:lnTo>
                  <a:lnTo>
                    <a:pt x="43" y="9"/>
                  </a:lnTo>
                  <a:lnTo>
                    <a:pt x="3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48" name="Freeform 680"/>
            <p:cNvSpPr>
              <a:spLocks/>
            </p:cNvSpPr>
            <p:nvPr/>
          </p:nvSpPr>
          <p:spPr bwMode="auto">
            <a:xfrm>
              <a:off x="2857" y="3629"/>
              <a:ext cx="7" cy="8"/>
            </a:xfrm>
            <a:custGeom>
              <a:avLst/>
              <a:gdLst>
                <a:gd name="T0" fmla="*/ 22 w 22"/>
                <a:gd name="T1" fmla="*/ 0 h 24"/>
                <a:gd name="T2" fmla="*/ 22 w 22"/>
                <a:gd name="T3" fmla="*/ 0 h 24"/>
                <a:gd name="T4" fmla="*/ 15 w 22"/>
                <a:gd name="T5" fmla="*/ 2 h 24"/>
                <a:gd name="T6" fmla="*/ 9 w 22"/>
                <a:gd name="T7" fmla="*/ 7 h 24"/>
                <a:gd name="T8" fmla="*/ 4 w 22"/>
                <a:gd name="T9" fmla="*/ 11 h 24"/>
                <a:gd name="T10" fmla="*/ 0 w 22"/>
                <a:gd name="T11" fmla="*/ 15 h 24"/>
                <a:gd name="T12" fmla="*/ 4 w 22"/>
                <a:gd name="T13" fmla="*/ 24 h 24"/>
                <a:gd name="T14" fmla="*/ 11 w 22"/>
                <a:gd name="T15" fmla="*/ 18 h 24"/>
                <a:gd name="T16" fmla="*/ 16 w 22"/>
                <a:gd name="T17" fmla="*/ 14 h 24"/>
                <a:gd name="T18" fmla="*/ 19 w 22"/>
                <a:gd name="T19" fmla="*/ 11 h 24"/>
                <a:gd name="T20" fmla="*/ 22 w 22"/>
                <a:gd name="T21" fmla="*/ 11 h 24"/>
                <a:gd name="T22" fmla="*/ 22 w 22"/>
                <a:gd name="T23" fmla="*/ 11 h 24"/>
                <a:gd name="T24" fmla="*/ 22 w 22"/>
                <a:gd name="T2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24">
                  <a:moveTo>
                    <a:pt x="22" y="0"/>
                  </a:moveTo>
                  <a:lnTo>
                    <a:pt x="22" y="0"/>
                  </a:lnTo>
                  <a:lnTo>
                    <a:pt x="15" y="2"/>
                  </a:lnTo>
                  <a:lnTo>
                    <a:pt x="9" y="7"/>
                  </a:lnTo>
                  <a:lnTo>
                    <a:pt x="4" y="11"/>
                  </a:lnTo>
                  <a:lnTo>
                    <a:pt x="0" y="15"/>
                  </a:lnTo>
                  <a:lnTo>
                    <a:pt x="4" y="24"/>
                  </a:lnTo>
                  <a:lnTo>
                    <a:pt x="11" y="18"/>
                  </a:lnTo>
                  <a:lnTo>
                    <a:pt x="16" y="14"/>
                  </a:lnTo>
                  <a:lnTo>
                    <a:pt x="19" y="11"/>
                  </a:lnTo>
                  <a:lnTo>
                    <a:pt x="22" y="11"/>
                  </a:lnTo>
                  <a:lnTo>
                    <a:pt x="22" y="11"/>
                  </a:lnTo>
                  <a:lnTo>
                    <a:pt x="2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49" name="Freeform 681"/>
            <p:cNvSpPr>
              <a:spLocks/>
            </p:cNvSpPr>
            <p:nvPr/>
          </p:nvSpPr>
          <p:spPr bwMode="auto">
            <a:xfrm>
              <a:off x="2864" y="3629"/>
              <a:ext cx="10" cy="6"/>
            </a:xfrm>
            <a:custGeom>
              <a:avLst/>
              <a:gdLst>
                <a:gd name="T0" fmla="*/ 30 w 30"/>
                <a:gd name="T1" fmla="*/ 10 h 17"/>
                <a:gd name="T2" fmla="*/ 30 w 30"/>
                <a:gd name="T3" fmla="*/ 10 h 17"/>
                <a:gd name="T4" fmla="*/ 22 w 30"/>
                <a:gd name="T5" fmla="*/ 6 h 17"/>
                <a:gd name="T6" fmla="*/ 14 w 30"/>
                <a:gd name="T7" fmla="*/ 3 h 17"/>
                <a:gd name="T8" fmla="*/ 5 w 30"/>
                <a:gd name="T9" fmla="*/ 2 h 17"/>
                <a:gd name="T10" fmla="*/ 0 w 30"/>
                <a:gd name="T11" fmla="*/ 0 h 17"/>
                <a:gd name="T12" fmla="*/ 0 w 30"/>
                <a:gd name="T13" fmla="*/ 11 h 17"/>
                <a:gd name="T14" fmla="*/ 5 w 30"/>
                <a:gd name="T15" fmla="*/ 11 h 17"/>
                <a:gd name="T16" fmla="*/ 12 w 30"/>
                <a:gd name="T17" fmla="*/ 13 h 17"/>
                <a:gd name="T18" fmla="*/ 20 w 30"/>
                <a:gd name="T19" fmla="*/ 15 h 17"/>
                <a:gd name="T20" fmla="*/ 24 w 30"/>
                <a:gd name="T21" fmla="*/ 17 h 17"/>
                <a:gd name="T22" fmla="*/ 24 w 30"/>
                <a:gd name="T23" fmla="*/ 17 h 17"/>
                <a:gd name="T24" fmla="*/ 30 w 30"/>
                <a:gd name="T25" fmla="*/ 1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17">
                  <a:moveTo>
                    <a:pt x="30" y="10"/>
                  </a:moveTo>
                  <a:lnTo>
                    <a:pt x="30" y="10"/>
                  </a:lnTo>
                  <a:lnTo>
                    <a:pt x="22" y="6"/>
                  </a:lnTo>
                  <a:lnTo>
                    <a:pt x="14" y="3"/>
                  </a:lnTo>
                  <a:lnTo>
                    <a:pt x="5" y="2"/>
                  </a:lnTo>
                  <a:lnTo>
                    <a:pt x="0" y="0"/>
                  </a:lnTo>
                  <a:lnTo>
                    <a:pt x="0" y="11"/>
                  </a:lnTo>
                  <a:lnTo>
                    <a:pt x="5" y="11"/>
                  </a:lnTo>
                  <a:lnTo>
                    <a:pt x="12" y="13"/>
                  </a:lnTo>
                  <a:lnTo>
                    <a:pt x="20" y="15"/>
                  </a:lnTo>
                  <a:lnTo>
                    <a:pt x="24" y="17"/>
                  </a:lnTo>
                  <a:lnTo>
                    <a:pt x="24" y="17"/>
                  </a:lnTo>
                  <a:lnTo>
                    <a:pt x="3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50" name="Freeform 682"/>
            <p:cNvSpPr>
              <a:spLocks/>
            </p:cNvSpPr>
            <p:nvPr/>
          </p:nvSpPr>
          <p:spPr bwMode="auto">
            <a:xfrm>
              <a:off x="2872" y="3632"/>
              <a:ext cx="6" cy="13"/>
            </a:xfrm>
            <a:custGeom>
              <a:avLst/>
              <a:gdLst>
                <a:gd name="T0" fmla="*/ 12 w 18"/>
                <a:gd name="T1" fmla="*/ 25 h 37"/>
                <a:gd name="T2" fmla="*/ 17 w 18"/>
                <a:gd name="T3" fmla="*/ 32 h 37"/>
                <a:gd name="T4" fmla="*/ 18 w 18"/>
                <a:gd name="T5" fmla="*/ 24 h 37"/>
                <a:gd name="T6" fmla="*/ 16 w 18"/>
                <a:gd name="T7" fmla="*/ 14 h 37"/>
                <a:gd name="T8" fmla="*/ 11 w 18"/>
                <a:gd name="T9" fmla="*/ 7 h 37"/>
                <a:gd name="T10" fmla="*/ 6 w 18"/>
                <a:gd name="T11" fmla="*/ 0 h 37"/>
                <a:gd name="T12" fmla="*/ 0 w 18"/>
                <a:gd name="T13" fmla="*/ 7 h 37"/>
                <a:gd name="T14" fmla="*/ 2 w 18"/>
                <a:gd name="T15" fmla="*/ 12 h 37"/>
                <a:gd name="T16" fmla="*/ 6 w 18"/>
                <a:gd name="T17" fmla="*/ 19 h 37"/>
                <a:gd name="T18" fmla="*/ 9 w 18"/>
                <a:gd name="T19" fmla="*/ 24 h 37"/>
                <a:gd name="T20" fmla="*/ 8 w 18"/>
                <a:gd name="T21" fmla="*/ 30 h 37"/>
                <a:gd name="T22" fmla="*/ 12 w 18"/>
                <a:gd name="T23" fmla="*/ 37 h 37"/>
                <a:gd name="T24" fmla="*/ 8 w 18"/>
                <a:gd name="T25" fmla="*/ 30 h 37"/>
                <a:gd name="T26" fmla="*/ 9 w 18"/>
                <a:gd name="T27" fmla="*/ 33 h 37"/>
                <a:gd name="T28" fmla="*/ 11 w 18"/>
                <a:gd name="T29" fmla="*/ 36 h 37"/>
                <a:gd name="T30" fmla="*/ 14 w 18"/>
                <a:gd name="T31" fmla="*/ 35 h 37"/>
                <a:gd name="T32" fmla="*/ 17 w 18"/>
                <a:gd name="T33" fmla="*/ 32 h 37"/>
                <a:gd name="T34" fmla="*/ 12 w 18"/>
                <a:gd name="T35" fmla="*/ 2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37">
                  <a:moveTo>
                    <a:pt x="12" y="25"/>
                  </a:moveTo>
                  <a:lnTo>
                    <a:pt x="17" y="32"/>
                  </a:lnTo>
                  <a:lnTo>
                    <a:pt x="18" y="24"/>
                  </a:lnTo>
                  <a:lnTo>
                    <a:pt x="16" y="14"/>
                  </a:lnTo>
                  <a:lnTo>
                    <a:pt x="11" y="7"/>
                  </a:lnTo>
                  <a:lnTo>
                    <a:pt x="6" y="0"/>
                  </a:lnTo>
                  <a:lnTo>
                    <a:pt x="0" y="7"/>
                  </a:lnTo>
                  <a:lnTo>
                    <a:pt x="2" y="12"/>
                  </a:lnTo>
                  <a:lnTo>
                    <a:pt x="6" y="19"/>
                  </a:lnTo>
                  <a:lnTo>
                    <a:pt x="9" y="24"/>
                  </a:lnTo>
                  <a:lnTo>
                    <a:pt x="8" y="30"/>
                  </a:lnTo>
                  <a:lnTo>
                    <a:pt x="12" y="37"/>
                  </a:lnTo>
                  <a:lnTo>
                    <a:pt x="8" y="30"/>
                  </a:lnTo>
                  <a:lnTo>
                    <a:pt x="9" y="33"/>
                  </a:lnTo>
                  <a:lnTo>
                    <a:pt x="11" y="36"/>
                  </a:lnTo>
                  <a:lnTo>
                    <a:pt x="14" y="35"/>
                  </a:lnTo>
                  <a:lnTo>
                    <a:pt x="17" y="32"/>
                  </a:lnTo>
                  <a:lnTo>
                    <a:pt x="12" y="2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51" name="Freeform 683"/>
            <p:cNvSpPr>
              <a:spLocks/>
            </p:cNvSpPr>
            <p:nvPr/>
          </p:nvSpPr>
          <p:spPr bwMode="auto">
            <a:xfrm>
              <a:off x="2876" y="3641"/>
              <a:ext cx="8" cy="4"/>
            </a:xfrm>
            <a:custGeom>
              <a:avLst/>
              <a:gdLst>
                <a:gd name="T0" fmla="*/ 15 w 23"/>
                <a:gd name="T1" fmla="*/ 3 h 12"/>
                <a:gd name="T2" fmla="*/ 17 w 23"/>
                <a:gd name="T3" fmla="*/ 2 h 12"/>
                <a:gd name="T4" fmla="*/ 14 w 23"/>
                <a:gd name="T5" fmla="*/ 3 h 12"/>
                <a:gd name="T6" fmla="*/ 9 w 23"/>
                <a:gd name="T7" fmla="*/ 3 h 12"/>
                <a:gd name="T8" fmla="*/ 5 w 23"/>
                <a:gd name="T9" fmla="*/ 2 h 12"/>
                <a:gd name="T10" fmla="*/ 0 w 23"/>
                <a:gd name="T11" fmla="*/ 0 h 12"/>
                <a:gd name="T12" fmla="*/ 0 w 23"/>
                <a:gd name="T13" fmla="*/ 12 h 12"/>
                <a:gd name="T14" fmla="*/ 5 w 23"/>
                <a:gd name="T15" fmla="*/ 11 h 12"/>
                <a:gd name="T16" fmla="*/ 9 w 23"/>
                <a:gd name="T17" fmla="*/ 12 h 12"/>
                <a:gd name="T18" fmla="*/ 14 w 23"/>
                <a:gd name="T19" fmla="*/ 12 h 12"/>
                <a:gd name="T20" fmla="*/ 20 w 23"/>
                <a:gd name="T21" fmla="*/ 11 h 12"/>
                <a:gd name="T22" fmla="*/ 22 w 23"/>
                <a:gd name="T23" fmla="*/ 10 h 12"/>
                <a:gd name="T24" fmla="*/ 20 w 23"/>
                <a:gd name="T25" fmla="*/ 11 h 12"/>
                <a:gd name="T26" fmla="*/ 23 w 23"/>
                <a:gd name="T27" fmla="*/ 8 h 12"/>
                <a:gd name="T28" fmla="*/ 23 w 23"/>
                <a:gd name="T29" fmla="*/ 5 h 12"/>
                <a:gd name="T30" fmla="*/ 21 w 23"/>
                <a:gd name="T31" fmla="*/ 3 h 12"/>
                <a:gd name="T32" fmla="*/ 17 w 23"/>
                <a:gd name="T33" fmla="*/ 2 h 12"/>
                <a:gd name="T34" fmla="*/ 15 w 23"/>
                <a:gd name="T3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12">
                  <a:moveTo>
                    <a:pt x="15" y="3"/>
                  </a:moveTo>
                  <a:lnTo>
                    <a:pt x="17" y="2"/>
                  </a:lnTo>
                  <a:lnTo>
                    <a:pt x="14" y="3"/>
                  </a:lnTo>
                  <a:lnTo>
                    <a:pt x="9" y="3"/>
                  </a:lnTo>
                  <a:lnTo>
                    <a:pt x="5" y="2"/>
                  </a:lnTo>
                  <a:lnTo>
                    <a:pt x="0" y="0"/>
                  </a:lnTo>
                  <a:lnTo>
                    <a:pt x="0" y="12"/>
                  </a:lnTo>
                  <a:lnTo>
                    <a:pt x="5" y="11"/>
                  </a:lnTo>
                  <a:lnTo>
                    <a:pt x="9" y="12"/>
                  </a:lnTo>
                  <a:lnTo>
                    <a:pt x="14" y="12"/>
                  </a:lnTo>
                  <a:lnTo>
                    <a:pt x="20" y="11"/>
                  </a:lnTo>
                  <a:lnTo>
                    <a:pt x="22" y="10"/>
                  </a:lnTo>
                  <a:lnTo>
                    <a:pt x="20" y="11"/>
                  </a:lnTo>
                  <a:lnTo>
                    <a:pt x="23" y="8"/>
                  </a:lnTo>
                  <a:lnTo>
                    <a:pt x="23" y="5"/>
                  </a:lnTo>
                  <a:lnTo>
                    <a:pt x="21" y="3"/>
                  </a:lnTo>
                  <a:lnTo>
                    <a:pt x="17" y="2"/>
                  </a:lnTo>
                  <a:lnTo>
                    <a:pt x="15"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52" name="Freeform 684"/>
            <p:cNvSpPr>
              <a:spLocks/>
            </p:cNvSpPr>
            <p:nvPr/>
          </p:nvSpPr>
          <p:spPr bwMode="auto">
            <a:xfrm>
              <a:off x="2881" y="3631"/>
              <a:ext cx="7" cy="13"/>
            </a:xfrm>
            <a:custGeom>
              <a:avLst/>
              <a:gdLst>
                <a:gd name="T0" fmla="*/ 16 w 21"/>
                <a:gd name="T1" fmla="*/ 0 h 40"/>
                <a:gd name="T2" fmla="*/ 11 w 21"/>
                <a:gd name="T3" fmla="*/ 5 h 40"/>
                <a:gd name="T4" fmla="*/ 9 w 21"/>
                <a:gd name="T5" fmla="*/ 11 h 40"/>
                <a:gd name="T6" fmla="*/ 7 w 21"/>
                <a:gd name="T7" fmla="*/ 20 h 40"/>
                <a:gd name="T8" fmla="*/ 2 w 21"/>
                <a:gd name="T9" fmla="*/ 28 h 40"/>
                <a:gd name="T10" fmla="*/ 0 w 21"/>
                <a:gd name="T11" fmla="*/ 33 h 40"/>
                <a:gd name="T12" fmla="*/ 7 w 21"/>
                <a:gd name="T13" fmla="*/ 40 h 40"/>
                <a:gd name="T14" fmla="*/ 11 w 21"/>
                <a:gd name="T15" fmla="*/ 33 h 40"/>
                <a:gd name="T16" fmla="*/ 16 w 21"/>
                <a:gd name="T17" fmla="*/ 22 h 40"/>
                <a:gd name="T18" fmla="*/ 18 w 21"/>
                <a:gd name="T19" fmla="*/ 13 h 40"/>
                <a:gd name="T20" fmla="*/ 21 w 21"/>
                <a:gd name="T21" fmla="*/ 5 h 40"/>
                <a:gd name="T22" fmla="*/ 16 w 21"/>
                <a:gd name="T23" fmla="*/ 11 h 40"/>
                <a:gd name="T24" fmla="*/ 21 w 21"/>
                <a:gd name="T25" fmla="*/ 5 h 40"/>
                <a:gd name="T26" fmla="*/ 19 w 21"/>
                <a:gd name="T27" fmla="*/ 2 h 40"/>
                <a:gd name="T28" fmla="*/ 16 w 21"/>
                <a:gd name="T29" fmla="*/ 1 h 40"/>
                <a:gd name="T30" fmla="*/ 13 w 21"/>
                <a:gd name="T31" fmla="*/ 2 h 40"/>
                <a:gd name="T32" fmla="*/ 11 w 21"/>
                <a:gd name="T33" fmla="*/ 5 h 40"/>
                <a:gd name="T34" fmla="*/ 16 w 21"/>
                <a:gd name="T35"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40">
                  <a:moveTo>
                    <a:pt x="16" y="0"/>
                  </a:moveTo>
                  <a:lnTo>
                    <a:pt x="11" y="5"/>
                  </a:lnTo>
                  <a:lnTo>
                    <a:pt x="9" y="11"/>
                  </a:lnTo>
                  <a:lnTo>
                    <a:pt x="7" y="20"/>
                  </a:lnTo>
                  <a:lnTo>
                    <a:pt x="2" y="28"/>
                  </a:lnTo>
                  <a:lnTo>
                    <a:pt x="0" y="33"/>
                  </a:lnTo>
                  <a:lnTo>
                    <a:pt x="7" y="40"/>
                  </a:lnTo>
                  <a:lnTo>
                    <a:pt x="11" y="33"/>
                  </a:lnTo>
                  <a:lnTo>
                    <a:pt x="16" y="22"/>
                  </a:lnTo>
                  <a:lnTo>
                    <a:pt x="18" y="13"/>
                  </a:lnTo>
                  <a:lnTo>
                    <a:pt x="21" y="5"/>
                  </a:lnTo>
                  <a:lnTo>
                    <a:pt x="16" y="11"/>
                  </a:lnTo>
                  <a:lnTo>
                    <a:pt x="21" y="5"/>
                  </a:lnTo>
                  <a:lnTo>
                    <a:pt x="19" y="2"/>
                  </a:lnTo>
                  <a:lnTo>
                    <a:pt x="16" y="1"/>
                  </a:lnTo>
                  <a:lnTo>
                    <a:pt x="13" y="2"/>
                  </a:lnTo>
                  <a:lnTo>
                    <a:pt x="11" y="5"/>
                  </a:lnTo>
                  <a:lnTo>
                    <a:pt x="1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53" name="Freeform 685"/>
            <p:cNvSpPr>
              <a:spLocks/>
            </p:cNvSpPr>
            <p:nvPr/>
          </p:nvSpPr>
          <p:spPr bwMode="auto">
            <a:xfrm>
              <a:off x="2887" y="3631"/>
              <a:ext cx="11" cy="5"/>
            </a:xfrm>
            <a:custGeom>
              <a:avLst/>
              <a:gdLst>
                <a:gd name="T0" fmla="*/ 23 w 33"/>
                <a:gd name="T1" fmla="*/ 9 h 17"/>
                <a:gd name="T2" fmla="*/ 28 w 33"/>
                <a:gd name="T3" fmla="*/ 5 h 17"/>
                <a:gd name="T4" fmla="*/ 23 w 33"/>
                <a:gd name="T5" fmla="*/ 5 h 17"/>
                <a:gd name="T6" fmla="*/ 16 w 33"/>
                <a:gd name="T7" fmla="*/ 3 h 17"/>
                <a:gd name="T8" fmla="*/ 7 w 33"/>
                <a:gd name="T9" fmla="*/ 2 h 17"/>
                <a:gd name="T10" fmla="*/ 0 w 33"/>
                <a:gd name="T11" fmla="*/ 0 h 17"/>
                <a:gd name="T12" fmla="*/ 0 w 33"/>
                <a:gd name="T13" fmla="*/ 11 h 17"/>
                <a:gd name="T14" fmla="*/ 7 w 33"/>
                <a:gd name="T15" fmla="*/ 11 h 17"/>
                <a:gd name="T16" fmla="*/ 14 w 33"/>
                <a:gd name="T17" fmla="*/ 12 h 17"/>
                <a:gd name="T18" fmla="*/ 21 w 33"/>
                <a:gd name="T19" fmla="*/ 14 h 17"/>
                <a:gd name="T20" fmla="*/ 28 w 33"/>
                <a:gd name="T21" fmla="*/ 17 h 17"/>
                <a:gd name="T22" fmla="*/ 32 w 33"/>
                <a:gd name="T23" fmla="*/ 13 h 17"/>
                <a:gd name="T24" fmla="*/ 28 w 33"/>
                <a:gd name="T25" fmla="*/ 17 h 17"/>
                <a:gd name="T26" fmla="*/ 31 w 33"/>
                <a:gd name="T27" fmla="*/ 14 h 17"/>
                <a:gd name="T28" fmla="*/ 33 w 33"/>
                <a:gd name="T29" fmla="*/ 11 h 17"/>
                <a:gd name="T30" fmla="*/ 31 w 33"/>
                <a:gd name="T31" fmla="*/ 8 h 17"/>
                <a:gd name="T32" fmla="*/ 28 w 33"/>
                <a:gd name="T33" fmla="*/ 5 h 17"/>
                <a:gd name="T34" fmla="*/ 23 w 33"/>
                <a:gd name="T35"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17">
                  <a:moveTo>
                    <a:pt x="23" y="9"/>
                  </a:moveTo>
                  <a:lnTo>
                    <a:pt x="28" y="5"/>
                  </a:lnTo>
                  <a:lnTo>
                    <a:pt x="23" y="5"/>
                  </a:lnTo>
                  <a:lnTo>
                    <a:pt x="16" y="3"/>
                  </a:lnTo>
                  <a:lnTo>
                    <a:pt x="7" y="2"/>
                  </a:lnTo>
                  <a:lnTo>
                    <a:pt x="0" y="0"/>
                  </a:lnTo>
                  <a:lnTo>
                    <a:pt x="0" y="11"/>
                  </a:lnTo>
                  <a:lnTo>
                    <a:pt x="7" y="11"/>
                  </a:lnTo>
                  <a:lnTo>
                    <a:pt x="14" y="12"/>
                  </a:lnTo>
                  <a:lnTo>
                    <a:pt x="21" y="14"/>
                  </a:lnTo>
                  <a:lnTo>
                    <a:pt x="28" y="17"/>
                  </a:lnTo>
                  <a:lnTo>
                    <a:pt x="32" y="13"/>
                  </a:lnTo>
                  <a:lnTo>
                    <a:pt x="28" y="17"/>
                  </a:lnTo>
                  <a:lnTo>
                    <a:pt x="31" y="14"/>
                  </a:lnTo>
                  <a:lnTo>
                    <a:pt x="33" y="11"/>
                  </a:lnTo>
                  <a:lnTo>
                    <a:pt x="31" y="8"/>
                  </a:lnTo>
                  <a:lnTo>
                    <a:pt x="28" y="5"/>
                  </a:lnTo>
                  <a:lnTo>
                    <a:pt x="23"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54" name="Freeform 686"/>
            <p:cNvSpPr>
              <a:spLocks/>
            </p:cNvSpPr>
            <p:nvPr/>
          </p:nvSpPr>
          <p:spPr bwMode="auto">
            <a:xfrm>
              <a:off x="2894" y="3628"/>
              <a:ext cx="7" cy="7"/>
            </a:xfrm>
            <a:custGeom>
              <a:avLst/>
              <a:gdLst>
                <a:gd name="T0" fmla="*/ 21 w 21"/>
                <a:gd name="T1" fmla="*/ 0 h 21"/>
                <a:gd name="T2" fmla="*/ 21 w 21"/>
                <a:gd name="T3" fmla="*/ 0 h 21"/>
                <a:gd name="T4" fmla="*/ 15 w 21"/>
                <a:gd name="T5" fmla="*/ 2 h 21"/>
                <a:gd name="T6" fmla="*/ 9 w 21"/>
                <a:gd name="T7" fmla="*/ 5 h 21"/>
                <a:gd name="T8" fmla="*/ 6 w 21"/>
                <a:gd name="T9" fmla="*/ 10 h 21"/>
                <a:gd name="T10" fmla="*/ 0 w 21"/>
                <a:gd name="T11" fmla="*/ 17 h 21"/>
                <a:gd name="T12" fmla="*/ 9 w 21"/>
                <a:gd name="T13" fmla="*/ 21 h 21"/>
                <a:gd name="T14" fmla="*/ 13 w 21"/>
                <a:gd name="T15" fmla="*/ 17 h 21"/>
                <a:gd name="T16" fmla="*/ 16 w 21"/>
                <a:gd name="T17" fmla="*/ 12 h 21"/>
                <a:gd name="T18" fmla="*/ 17 w 21"/>
                <a:gd name="T19" fmla="*/ 11 h 21"/>
                <a:gd name="T20" fmla="*/ 21 w 21"/>
                <a:gd name="T21" fmla="*/ 11 h 21"/>
                <a:gd name="T22" fmla="*/ 21 w 21"/>
                <a:gd name="T23" fmla="*/ 11 h 21"/>
                <a:gd name="T24" fmla="*/ 21 w 21"/>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21">
                  <a:moveTo>
                    <a:pt x="21" y="0"/>
                  </a:moveTo>
                  <a:lnTo>
                    <a:pt x="21" y="0"/>
                  </a:lnTo>
                  <a:lnTo>
                    <a:pt x="15" y="2"/>
                  </a:lnTo>
                  <a:lnTo>
                    <a:pt x="9" y="5"/>
                  </a:lnTo>
                  <a:lnTo>
                    <a:pt x="6" y="10"/>
                  </a:lnTo>
                  <a:lnTo>
                    <a:pt x="0" y="17"/>
                  </a:lnTo>
                  <a:lnTo>
                    <a:pt x="9" y="21"/>
                  </a:lnTo>
                  <a:lnTo>
                    <a:pt x="13" y="17"/>
                  </a:lnTo>
                  <a:lnTo>
                    <a:pt x="16" y="12"/>
                  </a:lnTo>
                  <a:lnTo>
                    <a:pt x="17" y="11"/>
                  </a:lnTo>
                  <a:lnTo>
                    <a:pt x="21" y="11"/>
                  </a:lnTo>
                  <a:lnTo>
                    <a:pt x="21" y="11"/>
                  </a:lnTo>
                  <a:lnTo>
                    <a:pt x="2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55" name="Freeform 687"/>
            <p:cNvSpPr>
              <a:spLocks/>
            </p:cNvSpPr>
            <p:nvPr/>
          </p:nvSpPr>
          <p:spPr bwMode="auto">
            <a:xfrm>
              <a:off x="2901" y="3628"/>
              <a:ext cx="13" cy="7"/>
            </a:xfrm>
            <a:custGeom>
              <a:avLst/>
              <a:gdLst>
                <a:gd name="T0" fmla="*/ 30 w 38"/>
                <a:gd name="T1" fmla="*/ 13 h 21"/>
                <a:gd name="T2" fmla="*/ 37 w 38"/>
                <a:gd name="T3" fmla="*/ 13 h 21"/>
                <a:gd name="T4" fmla="*/ 34 w 38"/>
                <a:gd name="T5" fmla="*/ 10 h 21"/>
                <a:gd name="T6" fmla="*/ 28 w 38"/>
                <a:gd name="T7" fmla="*/ 8 h 21"/>
                <a:gd name="T8" fmla="*/ 24 w 38"/>
                <a:gd name="T9" fmla="*/ 6 h 21"/>
                <a:gd name="T10" fmla="*/ 19 w 38"/>
                <a:gd name="T11" fmla="*/ 4 h 21"/>
                <a:gd name="T12" fmla="*/ 13 w 38"/>
                <a:gd name="T13" fmla="*/ 3 h 21"/>
                <a:gd name="T14" fmla="*/ 9 w 38"/>
                <a:gd name="T15" fmla="*/ 2 h 21"/>
                <a:gd name="T16" fmla="*/ 3 w 38"/>
                <a:gd name="T17" fmla="*/ 1 h 21"/>
                <a:gd name="T18" fmla="*/ 0 w 38"/>
                <a:gd name="T19" fmla="*/ 0 h 21"/>
                <a:gd name="T20" fmla="*/ 0 w 38"/>
                <a:gd name="T21" fmla="*/ 11 h 21"/>
                <a:gd name="T22" fmla="*/ 3 w 38"/>
                <a:gd name="T23" fmla="*/ 10 h 21"/>
                <a:gd name="T24" fmla="*/ 6 w 38"/>
                <a:gd name="T25" fmla="*/ 11 h 21"/>
                <a:gd name="T26" fmla="*/ 11 w 38"/>
                <a:gd name="T27" fmla="*/ 12 h 21"/>
                <a:gd name="T28" fmla="*/ 17 w 38"/>
                <a:gd name="T29" fmla="*/ 13 h 21"/>
                <a:gd name="T30" fmla="*/ 21 w 38"/>
                <a:gd name="T31" fmla="*/ 16 h 21"/>
                <a:gd name="T32" fmla="*/ 26 w 38"/>
                <a:gd name="T33" fmla="*/ 17 h 21"/>
                <a:gd name="T34" fmla="*/ 29 w 38"/>
                <a:gd name="T35" fmla="*/ 19 h 21"/>
                <a:gd name="T36" fmla="*/ 30 w 38"/>
                <a:gd name="T37" fmla="*/ 20 h 21"/>
                <a:gd name="T38" fmla="*/ 37 w 38"/>
                <a:gd name="T39" fmla="*/ 20 h 21"/>
                <a:gd name="T40" fmla="*/ 30 w 38"/>
                <a:gd name="T41" fmla="*/ 20 h 21"/>
                <a:gd name="T42" fmla="*/ 34 w 38"/>
                <a:gd name="T43" fmla="*/ 21 h 21"/>
                <a:gd name="T44" fmla="*/ 37 w 38"/>
                <a:gd name="T45" fmla="*/ 20 h 21"/>
                <a:gd name="T46" fmla="*/ 38 w 38"/>
                <a:gd name="T47" fmla="*/ 17 h 21"/>
                <a:gd name="T48" fmla="*/ 37 w 38"/>
                <a:gd name="T49" fmla="*/ 13 h 21"/>
                <a:gd name="T50" fmla="*/ 30 w 38"/>
                <a:gd name="T51" fmla="*/ 1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8" h="21">
                  <a:moveTo>
                    <a:pt x="30" y="13"/>
                  </a:moveTo>
                  <a:lnTo>
                    <a:pt x="37" y="13"/>
                  </a:lnTo>
                  <a:lnTo>
                    <a:pt x="34" y="10"/>
                  </a:lnTo>
                  <a:lnTo>
                    <a:pt x="28" y="8"/>
                  </a:lnTo>
                  <a:lnTo>
                    <a:pt x="24" y="6"/>
                  </a:lnTo>
                  <a:lnTo>
                    <a:pt x="19" y="4"/>
                  </a:lnTo>
                  <a:lnTo>
                    <a:pt x="13" y="3"/>
                  </a:lnTo>
                  <a:lnTo>
                    <a:pt x="9" y="2"/>
                  </a:lnTo>
                  <a:lnTo>
                    <a:pt x="3" y="1"/>
                  </a:lnTo>
                  <a:lnTo>
                    <a:pt x="0" y="0"/>
                  </a:lnTo>
                  <a:lnTo>
                    <a:pt x="0" y="11"/>
                  </a:lnTo>
                  <a:lnTo>
                    <a:pt x="3" y="10"/>
                  </a:lnTo>
                  <a:lnTo>
                    <a:pt x="6" y="11"/>
                  </a:lnTo>
                  <a:lnTo>
                    <a:pt x="11" y="12"/>
                  </a:lnTo>
                  <a:lnTo>
                    <a:pt x="17" y="13"/>
                  </a:lnTo>
                  <a:lnTo>
                    <a:pt x="21" y="16"/>
                  </a:lnTo>
                  <a:lnTo>
                    <a:pt x="26" y="17"/>
                  </a:lnTo>
                  <a:lnTo>
                    <a:pt x="29" y="19"/>
                  </a:lnTo>
                  <a:lnTo>
                    <a:pt x="30" y="20"/>
                  </a:lnTo>
                  <a:lnTo>
                    <a:pt x="37" y="20"/>
                  </a:lnTo>
                  <a:lnTo>
                    <a:pt x="30" y="20"/>
                  </a:lnTo>
                  <a:lnTo>
                    <a:pt x="34" y="21"/>
                  </a:lnTo>
                  <a:lnTo>
                    <a:pt x="37" y="20"/>
                  </a:lnTo>
                  <a:lnTo>
                    <a:pt x="38" y="17"/>
                  </a:lnTo>
                  <a:lnTo>
                    <a:pt x="37" y="13"/>
                  </a:lnTo>
                  <a:lnTo>
                    <a:pt x="30"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56" name="Freeform 688"/>
            <p:cNvSpPr>
              <a:spLocks/>
            </p:cNvSpPr>
            <p:nvPr/>
          </p:nvSpPr>
          <p:spPr bwMode="auto">
            <a:xfrm>
              <a:off x="2911" y="3630"/>
              <a:ext cx="17" cy="5"/>
            </a:xfrm>
            <a:custGeom>
              <a:avLst/>
              <a:gdLst>
                <a:gd name="T0" fmla="*/ 49 w 49"/>
                <a:gd name="T1" fmla="*/ 6 h 15"/>
                <a:gd name="T2" fmla="*/ 49 w 49"/>
                <a:gd name="T3" fmla="*/ 6 h 15"/>
                <a:gd name="T4" fmla="*/ 43 w 49"/>
                <a:gd name="T5" fmla="*/ 5 h 15"/>
                <a:gd name="T6" fmla="*/ 37 w 49"/>
                <a:gd name="T7" fmla="*/ 3 h 15"/>
                <a:gd name="T8" fmla="*/ 30 w 49"/>
                <a:gd name="T9" fmla="*/ 3 h 15"/>
                <a:gd name="T10" fmla="*/ 24 w 49"/>
                <a:gd name="T11" fmla="*/ 0 h 15"/>
                <a:gd name="T12" fmla="*/ 19 w 49"/>
                <a:gd name="T13" fmla="*/ 3 h 15"/>
                <a:gd name="T14" fmla="*/ 12 w 49"/>
                <a:gd name="T15" fmla="*/ 3 h 15"/>
                <a:gd name="T16" fmla="*/ 6 w 49"/>
                <a:gd name="T17" fmla="*/ 5 h 15"/>
                <a:gd name="T18" fmla="*/ 0 w 49"/>
                <a:gd name="T19" fmla="*/ 8 h 15"/>
                <a:gd name="T20" fmla="*/ 7 w 49"/>
                <a:gd name="T21" fmla="*/ 15 h 15"/>
                <a:gd name="T22" fmla="*/ 11 w 49"/>
                <a:gd name="T23" fmla="*/ 14 h 15"/>
                <a:gd name="T24" fmla="*/ 14 w 49"/>
                <a:gd name="T25" fmla="*/ 12 h 15"/>
                <a:gd name="T26" fmla="*/ 19 w 49"/>
                <a:gd name="T27" fmla="*/ 12 h 15"/>
                <a:gd name="T28" fmla="*/ 24 w 49"/>
                <a:gd name="T29" fmla="*/ 12 h 15"/>
                <a:gd name="T30" fmla="*/ 30 w 49"/>
                <a:gd name="T31" fmla="*/ 12 h 15"/>
                <a:gd name="T32" fmla="*/ 37 w 49"/>
                <a:gd name="T33" fmla="*/ 12 h 15"/>
                <a:gd name="T34" fmla="*/ 41 w 49"/>
                <a:gd name="T35" fmla="*/ 14 h 15"/>
                <a:gd name="T36" fmla="*/ 44 w 49"/>
                <a:gd name="T37" fmla="*/ 15 h 15"/>
                <a:gd name="T38" fmla="*/ 44 w 49"/>
                <a:gd name="T39" fmla="*/ 15 h 15"/>
                <a:gd name="T40" fmla="*/ 49 w 49"/>
                <a:gd name="T41"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5">
                  <a:moveTo>
                    <a:pt x="49" y="6"/>
                  </a:moveTo>
                  <a:lnTo>
                    <a:pt x="49" y="6"/>
                  </a:lnTo>
                  <a:lnTo>
                    <a:pt x="43" y="5"/>
                  </a:lnTo>
                  <a:lnTo>
                    <a:pt x="37" y="3"/>
                  </a:lnTo>
                  <a:lnTo>
                    <a:pt x="30" y="3"/>
                  </a:lnTo>
                  <a:lnTo>
                    <a:pt x="24" y="0"/>
                  </a:lnTo>
                  <a:lnTo>
                    <a:pt x="19" y="3"/>
                  </a:lnTo>
                  <a:lnTo>
                    <a:pt x="12" y="3"/>
                  </a:lnTo>
                  <a:lnTo>
                    <a:pt x="6" y="5"/>
                  </a:lnTo>
                  <a:lnTo>
                    <a:pt x="0" y="8"/>
                  </a:lnTo>
                  <a:lnTo>
                    <a:pt x="7" y="15"/>
                  </a:lnTo>
                  <a:lnTo>
                    <a:pt x="11" y="14"/>
                  </a:lnTo>
                  <a:lnTo>
                    <a:pt x="14" y="12"/>
                  </a:lnTo>
                  <a:lnTo>
                    <a:pt x="19" y="12"/>
                  </a:lnTo>
                  <a:lnTo>
                    <a:pt x="24" y="12"/>
                  </a:lnTo>
                  <a:lnTo>
                    <a:pt x="30" y="12"/>
                  </a:lnTo>
                  <a:lnTo>
                    <a:pt x="37" y="12"/>
                  </a:lnTo>
                  <a:lnTo>
                    <a:pt x="41" y="14"/>
                  </a:lnTo>
                  <a:lnTo>
                    <a:pt x="44" y="15"/>
                  </a:lnTo>
                  <a:lnTo>
                    <a:pt x="44" y="15"/>
                  </a:lnTo>
                  <a:lnTo>
                    <a:pt x="4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57" name="Freeform 689"/>
            <p:cNvSpPr>
              <a:spLocks/>
            </p:cNvSpPr>
            <p:nvPr/>
          </p:nvSpPr>
          <p:spPr bwMode="auto">
            <a:xfrm>
              <a:off x="2926" y="3632"/>
              <a:ext cx="7" cy="10"/>
            </a:xfrm>
            <a:custGeom>
              <a:avLst/>
              <a:gdLst>
                <a:gd name="T0" fmla="*/ 15 w 21"/>
                <a:gd name="T1" fmla="*/ 30 h 30"/>
                <a:gd name="T2" fmla="*/ 21 w 21"/>
                <a:gd name="T3" fmla="*/ 24 h 30"/>
                <a:gd name="T4" fmla="*/ 18 w 21"/>
                <a:gd name="T5" fmla="*/ 17 h 30"/>
                <a:gd name="T6" fmla="*/ 17 w 21"/>
                <a:gd name="T7" fmla="*/ 11 h 30"/>
                <a:gd name="T8" fmla="*/ 11 w 21"/>
                <a:gd name="T9" fmla="*/ 5 h 30"/>
                <a:gd name="T10" fmla="*/ 5 w 21"/>
                <a:gd name="T11" fmla="*/ 0 h 30"/>
                <a:gd name="T12" fmla="*/ 0 w 21"/>
                <a:gd name="T13" fmla="*/ 9 h 30"/>
                <a:gd name="T14" fmla="*/ 5 w 21"/>
                <a:gd name="T15" fmla="*/ 11 h 30"/>
                <a:gd name="T16" fmla="*/ 8 w 21"/>
                <a:gd name="T17" fmla="*/ 16 h 30"/>
                <a:gd name="T18" fmla="*/ 9 w 21"/>
                <a:gd name="T19" fmla="*/ 19 h 30"/>
                <a:gd name="T20" fmla="*/ 9 w 21"/>
                <a:gd name="T21" fmla="*/ 24 h 30"/>
                <a:gd name="T22" fmla="*/ 15 w 21"/>
                <a:gd name="T23" fmla="*/ 18 h 30"/>
                <a:gd name="T24" fmla="*/ 9 w 21"/>
                <a:gd name="T25" fmla="*/ 24 h 30"/>
                <a:gd name="T26" fmla="*/ 11 w 21"/>
                <a:gd name="T27" fmla="*/ 27 h 30"/>
                <a:gd name="T28" fmla="*/ 15 w 21"/>
                <a:gd name="T29" fmla="*/ 29 h 30"/>
                <a:gd name="T30" fmla="*/ 18 w 21"/>
                <a:gd name="T31" fmla="*/ 27 h 30"/>
                <a:gd name="T32" fmla="*/ 21 w 21"/>
                <a:gd name="T33" fmla="*/ 24 h 30"/>
                <a:gd name="T34" fmla="*/ 15 w 21"/>
                <a:gd name="T35"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30">
                  <a:moveTo>
                    <a:pt x="15" y="30"/>
                  </a:moveTo>
                  <a:lnTo>
                    <a:pt x="21" y="24"/>
                  </a:lnTo>
                  <a:lnTo>
                    <a:pt x="18" y="17"/>
                  </a:lnTo>
                  <a:lnTo>
                    <a:pt x="17" y="11"/>
                  </a:lnTo>
                  <a:lnTo>
                    <a:pt x="11" y="5"/>
                  </a:lnTo>
                  <a:lnTo>
                    <a:pt x="5" y="0"/>
                  </a:lnTo>
                  <a:lnTo>
                    <a:pt x="0" y="9"/>
                  </a:lnTo>
                  <a:lnTo>
                    <a:pt x="5" y="11"/>
                  </a:lnTo>
                  <a:lnTo>
                    <a:pt x="8" y="16"/>
                  </a:lnTo>
                  <a:lnTo>
                    <a:pt x="9" y="19"/>
                  </a:lnTo>
                  <a:lnTo>
                    <a:pt x="9" y="24"/>
                  </a:lnTo>
                  <a:lnTo>
                    <a:pt x="15" y="18"/>
                  </a:lnTo>
                  <a:lnTo>
                    <a:pt x="9" y="24"/>
                  </a:lnTo>
                  <a:lnTo>
                    <a:pt x="11" y="27"/>
                  </a:lnTo>
                  <a:lnTo>
                    <a:pt x="15" y="29"/>
                  </a:lnTo>
                  <a:lnTo>
                    <a:pt x="18" y="27"/>
                  </a:lnTo>
                  <a:lnTo>
                    <a:pt x="21" y="24"/>
                  </a:lnTo>
                  <a:lnTo>
                    <a:pt x="15"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58" name="Freeform 690"/>
            <p:cNvSpPr>
              <a:spLocks/>
            </p:cNvSpPr>
            <p:nvPr/>
          </p:nvSpPr>
          <p:spPr bwMode="auto">
            <a:xfrm>
              <a:off x="2630" y="3699"/>
              <a:ext cx="111" cy="59"/>
            </a:xfrm>
            <a:custGeom>
              <a:avLst/>
              <a:gdLst>
                <a:gd name="T0" fmla="*/ 326 w 332"/>
                <a:gd name="T1" fmla="*/ 27 h 179"/>
                <a:gd name="T2" fmla="*/ 305 w 332"/>
                <a:gd name="T3" fmla="*/ 50 h 179"/>
                <a:gd name="T4" fmla="*/ 276 w 332"/>
                <a:gd name="T5" fmla="*/ 77 h 179"/>
                <a:gd name="T6" fmla="*/ 239 w 332"/>
                <a:gd name="T7" fmla="*/ 102 h 179"/>
                <a:gd name="T8" fmla="*/ 212 w 332"/>
                <a:gd name="T9" fmla="*/ 114 h 179"/>
                <a:gd name="T10" fmla="*/ 190 w 332"/>
                <a:gd name="T11" fmla="*/ 118 h 179"/>
                <a:gd name="T12" fmla="*/ 164 w 332"/>
                <a:gd name="T13" fmla="*/ 126 h 179"/>
                <a:gd name="T14" fmla="*/ 135 w 332"/>
                <a:gd name="T15" fmla="*/ 137 h 179"/>
                <a:gd name="T16" fmla="*/ 104 w 332"/>
                <a:gd name="T17" fmla="*/ 147 h 179"/>
                <a:gd name="T18" fmla="*/ 72 w 332"/>
                <a:gd name="T19" fmla="*/ 157 h 179"/>
                <a:gd name="T20" fmla="*/ 42 w 332"/>
                <a:gd name="T21" fmla="*/ 168 h 179"/>
                <a:gd name="T22" fmla="*/ 12 w 332"/>
                <a:gd name="T23" fmla="*/ 176 h 179"/>
                <a:gd name="T24" fmla="*/ 2 w 332"/>
                <a:gd name="T25" fmla="*/ 170 h 179"/>
                <a:gd name="T26" fmla="*/ 10 w 332"/>
                <a:gd name="T27" fmla="*/ 150 h 179"/>
                <a:gd name="T28" fmla="*/ 16 w 332"/>
                <a:gd name="T29" fmla="*/ 140 h 179"/>
                <a:gd name="T30" fmla="*/ 33 w 332"/>
                <a:gd name="T31" fmla="*/ 132 h 179"/>
                <a:gd name="T32" fmla="*/ 46 w 332"/>
                <a:gd name="T33" fmla="*/ 123 h 179"/>
                <a:gd name="T34" fmla="*/ 51 w 332"/>
                <a:gd name="T35" fmla="*/ 105 h 179"/>
                <a:gd name="T36" fmla="*/ 66 w 332"/>
                <a:gd name="T37" fmla="*/ 99 h 179"/>
                <a:gd name="T38" fmla="*/ 85 w 332"/>
                <a:gd name="T39" fmla="*/ 96 h 179"/>
                <a:gd name="T40" fmla="*/ 88 w 332"/>
                <a:gd name="T41" fmla="*/ 86 h 179"/>
                <a:gd name="T42" fmla="*/ 90 w 332"/>
                <a:gd name="T43" fmla="*/ 75 h 179"/>
                <a:gd name="T44" fmla="*/ 101 w 332"/>
                <a:gd name="T45" fmla="*/ 67 h 179"/>
                <a:gd name="T46" fmla="*/ 120 w 332"/>
                <a:gd name="T47" fmla="*/ 52 h 179"/>
                <a:gd name="T48" fmla="*/ 128 w 332"/>
                <a:gd name="T49" fmla="*/ 49 h 179"/>
                <a:gd name="T50" fmla="*/ 138 w 332"/>
                <a:gd name="T51" fmla="*/ 47 h 179"/>
                <a:gd name="T52" fmla="*/ 152 w 332"/>
                <a:gd name="T53" fmla="*/ 46 h 179"/>
                <a:gd name="T54" fmla="*/ 164 w 332"/>
                <a:gd name="T55" fmla="*/ 42 h 179"/>
                <a:gd name="T56" fmla="*/ 175 w 332"/>
                <a:gd name="T57" fmla="*/ 33 h 179"/>
                <a:gd name="T58" fmla="*/ 188 w 332"/>
                <a:gd name="T59" fmla="*/ 21 h 179"/>
                <a:gd name="T60" fmla="*/ 199 w 332"/>
                <a:gd name="T61" fmla="*/ 20 h 179"/>
                <a:gd name="T62" fmla="*/ 213 w 332"/>
                <a:gd name="T63" fmla="*/ 17 h 179"/>
                <a:gd name="T64" fmla="*/ 222 w 332"/>
                <a:gd name="T65" fmla="*/ 9 h 179"/>
                <a:gd name="T66" fmla="*/ 231 w 332"/>
                <a:gd name="T67" fmla="*/ 0 h 179"/>
                <a:gd name="T68" fmla="*/ 243 w 332"/>
                <a:gd name="T69" fmla="*/ 4 h 179"/>
                <a:gd name="T70" fmla="*/ 255 w 332"/>
                <a:gd name="T71" fmla="*/ 17 h 179"/>
                <a:gd name="T72" fmla="*/ 267 w 332"/>
                <a:gd name="T73" fmla="*/ 13 h 179"/>
                <a:gd name="T74" fmla="*/ 279 w 332"/>
                <a:gd name="T75" fmla="*/ 5 h 179"/>
                <a:gd name="T76" fmla="*/ 292 w 332"/>
                <a:gd name="T77" fmla="*/ 4 h 179"/>
                <a:gd name="T78" fmla="*/ 304 w 332"/>
                <a:gd name="T79" fmla="*/ 5 h 179"/>
                <a:gd name="T80" fmla="*/ 318 w 332"/>
                <a:gd name="T81" fmla="*/ 9 h 179"/>
                <a:gd name="T82" fmla="*/ 330 w 332"/>
                <a:gd name="T83" fmla="*/ 14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2" h="179">
                  <a:moveTo>
                    <a:pt x="332" y="18"/>
                  </a:moveTo>
                  <a:lnTo>
                    <a:pt x="326" y="27"/>
                  </a:lnTo>
                  <a:lnTo>
                    <a:pt x="318" y="37"/>
                  </a:lnTo>
                  <a:lnTo>
                    <a:pt x="305" y="50"/>
                  </a:lnTo>
                  <a:lnTo>
                    <a:pt x="292" y="63"/>
                  </a:lnTo>
                  <a:lnTo>
                    <a:pt x="276" y="77"/>
                  </a:lnTo>
                  <a:lnTo>
                    <a:pt x="257" y="91"/>
                  </a:lnTo>
                  <a:lnTo>
                    <a:pt x="239" y="102"/>
                  </a:lnTo>
                  <a:lnTo>
                    <a:pt x="220" y="113"/>
                  </a:lnTo>
                  <a:lnTo>
                    <a:pt x="212" y="114"/>
                  </a:lnTo>
                  <a:lnTo>
                    <a:pt x="201" y="116"/>
                  </a:lnTo>
                  <a:lnTo>
                    <a:pt x="190" y="118"/>
                  </a:lnTo>
                  <a:lnTo>
                    <a:pt x="177" y="122"/>
                  </a:lnTo>
                  <a:lnTo>
                    <a:pt x="164" y="126"/>
                  </a:lnTo>
                  <a:lnTo>
                    <a:pt x="150" y="131"/>
                  </a:lnTo>
                  <a:lnTo>
                    <a:pt x="135" y="137"/>
                  </a:lnTo>
                  <a:lnTo>
                    <a:pt x="120" y="141"/>
                  </a:lnTo>
                  <a:lnTo>
                    <a:pt x="104" y="147"/>
                  </a:lnTo>
                  <a:lnTo>
                    <a:pt x="88" y="153"/>
                  </a:lnTo>
                  <a:lnTo>
                    <a:pt x="72" y="157"/>
                  </a:lnTo>
                  <a:lnTo>
                    <a:pt x="57" y="163"/>
                  </a:lnTo>
                  <a:lnTo>
                    <a:pt x="42" y="168"/>
                  </a:lnTo>
                  <a:lnTo>
                    <a:pt x="27" y="172"/>
                  </a:lnTo>
                  <a:lnTo>
                    <a:pt x="12" y="176"/>
                  </a:lnTo>
                  <a:lnTo>
                    <a:pt x="0" y="179"/>
                  </a:lnTo>
                  <a:lnTo>
                    <a:pt x="2" y="170"/>
                  </a:lnTo>
                  <a:lnTo>
                    <a:pt x="7" y="160"/>
                  </a:lnTo>
                  <a:lnTo>
                    <a:pt x="10" y="150"/>
                  </a:lnTo>
                  <a:lnTo>
                    <a:pt x="12" y="144"/>
                  </a:lnTo>
                  <a:lnTo>
                    <a:pt x="16" y="140"/>
                  </a:lnTo>
                  <a:lnTo>
                    <a:pt x="23" y="137"/>
                  </a:lnTo>
                  <a:lnTo>
                    <a:pt x="33" y="132"/>
                  </a:lnTo>
                  <a:lnTo>
                    <a:pt x="42" y="128"/>
                  </a:lnTo>
                  <a:lnTo>
                    <a:pt x="46" y="123"/>
                  </a:lnTo>
                  <a:lnTo>
                    <a:pt x="49" y="114"/>
                  </a:lnTo>
                  <a:lnTo>
                    <a:pt x="51" y="105"/>
                  </a:lnTo>
                  <a:lnTo>
                    <a:pt x="56" y="100"/>
                  </a:lnTo>
                  <a:lnTo>
                    <a:pt x="66" y="99"/>
                  </a:lnTo>
                  <a:lnTo>
                    <a:pt x="78" y="98"/>
                  </a:lnTo>
                  <a:lnTo>
                    <a:pt x="85" y="96"/>
                  </a:lnTo>
                  <a:lnTo>
                    <a:pt x="88" y="92"/>
                  </a:lnTo>
                  <a:lnTo>
                    <a:pt x="88" y="86"/>
                  </a:lnTo>
                  <a:lnTo>
                    <a:pt x="88" y="81"/>
                  </a:lnTo>
                  <a:lnTo>
                    <a:pt x="90" y="75"/>
                  </a:lnTo>
                  <a:lnTo>
                    <a:pt x="94" y="71"/>
                  </a:lnTo>
                  <a:lnTo>
                    <a:pt x="101" y="67"/>
                  </a:lnTo>
                  <a:lnTo>
                    <a:pt x="110" y="59"/>
                  </a:lnTo>
                  <a:lnTo>
                    <a:pt x="120" y="52"/>
                  </a:lnTo>
                  <a:lnTo>
                    <a:pt x="126" y="49"/>
                  </a:lnTo>
                  <a:lnTo>
                    <a:pt x="128" y="49"/>
                  </a:lnTo>
                  <a:lnTo>
                    <a:pt x="133" y="49"/>
                  </a:lnTo>
                  <a:lnTo>
                    <a:pt x="138" y="47"/>
                  </a:lnTo>
                  <a:lnTo>
                    <a:pt x="145" y="47"/>
                  </a:lnTo>
                  <a:lnTo>
                    <a:pt x="152" y="46"/>
                  </a:lnTo>
                  <a:lnTo>
                    <a:pt x="158" y="44"/>
                  </a:lnTo>
                  <a:lnTo>
                    <a:pt x="164" y="42"/>
                  </a:lnTo>
                  <a:lnTo>
                    <a:pt x="168" y="39"/>
                  </a:lnTo>
                  <a:lnTo>
                    <a:pt x="175" y="33"/>
                  </a:lnTo>
                  <a:lnTo>
                    <a:pt x="181" y="26"/>
                  </a:lnTo>
                  <a:lnTo>
                    <a:pt x="188" y="21"/>
                  </a:lnTo>
                  <a:lnTo>
                    <a:pt x="193" y="20"/>
                  </a:lnTo>
                  <a:lnTo>
                    <a:pt x="199" y="20"/>
                  </a:lnTo>
                  <a:lnTo>
                    <a:pt x="206" y="19"/>
                  </a:lnTo>
                  <a:lnTo>
                    <a:pt x="213" y="17"/>
                  </a:lnTo>
                  <a:lnTo>
                    <a:pt x="217" y="13"/>
                  </a:lnTo>
                  <a:lnTo>
                    <a:pt x="222" y="9"/>
                  </a:lnTo>
                  <a:lnTo>
                    <a:pt x="227" y="4"/>
                  </a:lnTo>
                  <a:lnTo>
                    <a:pt x="231" y="0"/>
                  </a:lnTo>
                  <a:lnTo>
                    <a:pt x="237" y="0"/>
                  </a:lnTo>
                  <a:lnTo>
                    <a:pt x="243" y="4"/>
                  </a:lnTo>
                  <a:lnTo>
                    <a:pt x="249" y="11"/>
                  </a:lnTo>
                  <a:lnTo>
                    <a:pt x="255" y="17"/>
                  </a:lnTo>
                  <a:lnTo>
                    <a:pt x="261" y="18"/>
                  </a:lnTo>
                  <a:lnTo>
                    <a:pt x="267" y="13"/>
                  </a:lnTo>
                  <a:lnTo>
                    <a:pt x="272" y="9"/>
                  </a:lnTo>
                  <a:lnTo>
                    <a:pt x="279" y="5"/>
                  </a:lnTo>
                  <a:lnTo>
                    <a:pt x="287" y="4"/>
                  </a:lnTo>
                  <a:lnTo>
                    <a:pt x="292" y="4"/>
                  </a:lnTo>
                  <a:lnTo>
                    <a:pt x="297" y="4"/>
                  </a:lnTo>
                  <a:lnTo>
                    <a:pt x="304" y="5"/>
                  </a:lnTo>
                  <a:lnTo>
                    <a:pt x="311" y="6"/>
                  </a:lnTo>
                  <a:lnTo>
                    <a:pt x="318" y="9"/>
                  </a:lnTo>
                  <a:lnTo>
                    <a:pt x="325" y="11"/>
                  </a:lnTo>
                  <a:lnTo>
                    <a:pt x="330" y="14"/>
                  </a:lnTo>
                  <a:lnTo>
                    <a:pt x="332" y="18"/>
                  </a:lnTo>
                  <a:close/>
                </a:path>
              </a:pathLst>
            </a:custGeom>
            <a:solidFill>
              <a:srgbClr val="0066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59" name="Freeform 691"/>
            <p:cNvSpPr>
              <a:spLocks/>
            </p:cNvSpPr>
            <p:nvPr/>
          </p:nvSpPr>
          <p:spPr bwMode="auto">
            <a:xfrm>
              <a:off x="2702" y="3704"/>
              <a:ext cx="40" cy="34"/>
            </a:xfrm>
            <a:custGeom>
              <a:avLst/>
              <a:gdLst>
                <a:gd name="T0" fmla="*/ 5 w 121"/>
                <a:gd name="T1" fmla="*/ 102 h 102"/>
                <a:gd name="T2" fmla="*/ 7 w 121"/>
                <a:gd name="T3" fmla="*/ 102 h 102"/>
                <a:gd name="T4" fmla="*/ 26 w 121"/>
                <a:gd name="T5" fmla="*/ 92 h 102"/>
                <a:gd name="T6" fmla="*/ 45 w 121"/>
                <a:gd name="T7" fmla="*/ 81 h 102"/>
                <a:gd name="T8" fmla="*/ 64 w 121"/>
                <a:gd name="T9" fmla="*/ 66 h 102"/>
                <a:gd name="T10" fmla="*/ 80 w 121"/>
                <a:gd name="T11" fmla="*/ 52 h 102"/>
                <a:gd name="T12" fmla="*/ 94 w 121"/>
                <a:gd name="T13" fmla="*/ 38 h 102"/>
                <a:gd name="T14" fmla="*/ 107 w 121"/>
                <a:gd name="T15" fmla="*/ 26 h 102"/>
                <a:gd name="T16" fmla="*/ 116 w 121"/>
                <a:gd name="T17" fmla="*/ 14 h 102"/>
                <a:gd name="T18" fmla="*/ 121 w 121"/>
                <a:gd name="T19" fmla="*/ 5 h 102"/>
                <a:gd name="T20" fmla="*/ 112 w 121"/>
                <a:gd name="T21" fmla="*/ 0 h 102"/>
                <a:gd name="T22" fmla="*/ 107 w 121"/>
                <a:gd name="T23" fmla="*/ 10 h 102"/>
                <a:gd name="T24" fmla="*/ 100 w 121"/>
                <a:gd name="T25" fmla="*/ 19 h 102"/>
                <a:gd name="T26" fmla="*/ 87 w 121"/>
                <a:gd name="T27" fmla="*/ 31 h 102"/>
                <a:gd name="T28" fmla="*/ 73 w 121"/>
                <a:gd name="T29" fmla="*/ 45 h 102"/>
                <a:gd name="T30" fmla="*/ 57 w 121"/>
                <a:gd name="T31" fmla="*/ 59 h 102"/>
                <a:gd name="T32" fmla="*/ 40 w 121"/>
                <a:gd name="T33" fmla="*/ 71 h 102"/>
                <a:gd name="T34" fmla="*/ 22 w 121"/>
                <a:gd name="T35" fmla="*/ 83 h 102"/>
                <a:gd name="T36" fmla="*/ 2 w 121"/>
                <a:gd name="T37" fmla="*/ 93 h 102"/>
                <a:gd name="T38" fmla="*/ 5 w 121"/>
                <a:gd name="T39" fmla="*/ 93 h 102"/>
                <a:gd name="T40" fmla="*/ 2 w 121"/>
                <a:gd name="T41" fmla="*/ 93 h 102"/>
                <a:gd name="T42" fmla="*/ 0 w 121"/>
                <a:gd name="T43" fmla="*/ 95 h 102"/>
                <a:gd name="T44" fmla="*/ 0 w 121"/>
                <a:gd name="T45" fmla="*/ 99 h 102"/>
                <a:gd name="T46" fmla="*/ 3 w 121"/>
                <a:gd name="T47" fmla="*/ 102 h 102"/>
                <a:gd name="T48" fmla="*/ 7 w 121"/>
                <a:gd name="T49" fmla="*/ 102 h 102"/>
                <a:gd name="T50" fmla="*/ 5 w 121"/>
                <a:gd name="T5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1" h="102">
                  <a:moveTo>
                    <a:pt x="5" y="102"/>
                  </a:moveTo>
                  <a:lnTo>
                    <a:pt x="7" y="102"/>
                  </a:lnTo>
                  <a:lnTo>
                    <a:pt x="26" y="92"/>
                  </a:lnTo>
                  <a:lnTo>
                    <a:pt x="45" y="81"/>
                  </a:lnTo>
                  <a:lnTo>
                    <a:pt x="64" y="66"/>
                  </a:lnTo>
                  <a:lnTo>
                    <a:pt x="80" y="52"/>
                  </a:lnTo>
                  <a:lnTo>
                    <a:pt x="94" y="38"/>
                  </a:lnTo>
                  <a:lnTo>
                    <a:pt x="107" y="26"/>
                  </a:lnTo>
                  <a:lnTo>
                    <a:pt x="116" y="14"/>
                  </a:lnTo>
                  <a:lnTo>
                    <a:pt x="121" y="5"/>
                  </a:lnTo>
                  <a:lnTo>
                    <a:pt x="112" y="0"/>
                  </a:lnTo>
                  <a:lnTo>
                    <a:pt x="107" y="10"/>
                  </a:lnTo>
                  <a:lnTo>
                    <a:pt x="100" y="19"/>
                  </a:lnTo>
                  <a:lnTo>
                    <a:pt x="87" y="31"/>
                  </a:lnTo>
                  <a:lnTo>
                    <a:pt x="73" y="45"/>
                  </a:lnTo>
                  <a:lnTo>
                    <a:pt x="57" y="59"/>
                  </a:lnTo>
                  <a:lnTo>
                    <a:pt x="40" y="71"/>
                  </a:lnTo>
                  <a:lnTo>
                    <a:pt x="22" y="83"/>
                  </a:lnTo>
                  <a:lnTo>
                    <a:pt x="2" y="93"/>
                  </a:lnTo>
                  <a:lnTo>
                    <a:pt x="5" y="93"/>
                  </a:lnTo>
                  <a:lnTo>
                    <a:pt x="2" y="93"/>
                  </a:lnTo>
                  <a:lnTo>
                    <a:pt x="0" y="95"/>
                  </a:lnTo>
                  <a:lnTo>
                    <a:pt x="0" y="99"/>
                  </a:lnTo>
                  <a:lnTo>
                    <a:pt x="3" y="102"/>
                  </a:lnTo>
                  <a:lnTo>
                    <a:pt x="7" y="102"/>
                  </a:lnTo>
                  <a:lnTo>
                    <a:pt x="5" y="10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60" name="Freeform 692"/>
            <p:cNvSpPr>
              <a:spLocks/>
            </p:cNvSpPr>
            <p:nvPr/>
          </p:nvSpPr>
          <p:spPr bwMode="auto">
            <a:xfrm>
              <a:off x="2628" y="3735"/>
              <a:ext cx="76" cy="25"/>
            </a:xfrm>
            <a:custGeom>
              <a:avLst/>
              <a:gdLst>
                <a:gd name="T0" fmla="*/ 0 w 226"/>
                <a:gd name="T1" fmla="*/ 71 h 76"/>
                <a:gd name="T2" fmla="*/ 7 w 226"/>
                <a:gd name="T3" fmla="*/ 76 h 76"/>
                <a:gd name="T4" fmla="*/ 20 w 226"/>
                <a:gd name="T5" fmla="*/ 72 h 76"/>
                <a:gd name="T6" fmla="*/ 34 w 226"/>
                <a:gd name="T7" fmla="*/ 69 h 76"/>
                <a:gd name="T8" fmla="*/ 49 w 226"/>
                <a:gd name="T9" fmla="*/ 64 h 76"/>
                <a:gd name="T10" fmla="*/ 64 w 226"/>
                <a:gd name="T11" fmla="*/ 60 h 76"/>
                <a:gd name="T12" fmla="*/ 79 w 226"/>
                <a:gd name="T13" fmla="*/ 54 h 76"/>
                <a:gd name="T14" fmla="*/ 95 w 226"/>
                <a:gd name="T15" fmla="*/ 49 h 76"/>
                <a:gd name="T16" fmla="*/ 111 w 226"/>
                <a:gd name="T17" fmla="*/ 44 h 76"/>
                <a:gd name="T18" fmla="*/ 127 w 226"/>
                <a:gd name="T19" fmla="*/ 38 h 76"/>
                <a:gd name="T20" fmla="*/ 142 w 226"/>
                <a:gd name="T21" fmla="*/ 33 h 76"/>
                <a:gd name="T22" fmla="*/ 157 w 226"/>
                <a:gd name="T23" fmla="*/ 28 h 76"/>
                <a:gd name="T24" fmla="*/ 171 w 226"/>
                <a:gd name="T25" fmla="*/ 23 h 76"/>
                <a:gd name="T26" fmla="*/ 184 w 226"/>
                <a:gd name="T27" fmla="*/ 18 h 76"/>
                <a:gd name="T28" fmla="*/ 197 w 226"/>
                <a:gd name="T29" fmla="*/ 15 h 76"/>
                <a:gd name="T30" fmla="*/ 208 w 226"/>
                <a:gd name="T31" fmla="*/ 13 h 76"/>
                <a:gd name="T32" fmla="*/ 218 w 226"/>
                <a:gd name="T33" fmla="*/ 10 h 76"/>
                <a:gd name="T34" fmla="*/ 226 w 226"/>
                <a:gd name="T35" fmla="*/ 9 h 76"/>
                <a:gd name="T36" fmla="*/ 226 w 226"/>
                <a:gd name="T37" fmla="*/ 0 h 76"/>
                <a:gd name="T38" fmla="*/ 218 w 226"/>
                <a:gd name="T39" fmla="*/ 1 h 76"/>
                <a:gd name="T40" fmla="*/ 206 w 226"/>
                <a:gd name="T41" fmla="*/ 4 h 76"/>
                <a:gd name="T42" fmla="*/ 195 w 226"/>
                <a:gd name="T43" fmla="*/ 6 h 76"/>
                <a:gd name="T44" fmla="*/ 182 w 226"/>
                <a:gd name="T45" fmla="*/ 9 h 76"/>
                <a:gd name="T46" fmla="*/ 168 w 226"/>
                <a:gd name="T47" fmla="*/ 14 h 76"/>
                <a:gd name="T48" fmla="*/ 155 w 226"/>
                <a:gd name="T49" fmla="*/ 18 h 76"/>
                <a:gd name="T50" fmla="*/ 140 w 226"/>
                <a:gd name="T51" fmla="*/ 24 h 76"/>
                <a:gd name="T52" fmla="*/ 125 w 226"/>
                <a:gd name="T53" fmla="*/ 29 h 76"/>
                <a:gd name="T54" fmla="*/ 109 w 226"/>
                <a:gd name="T55" fmla="*/ 34 h 76"/>
                <a:gd name="T56" fmla="*/ 93 w 226"/>
                <a:gd name="T57" fmla="*/ 40 h 76"/>
                <a:gd name="T58" fmla="*/ 77 w 226"/>
                <a:gd name="T59" fmla="*/ 45 h 76"/>
                <a:gd name="T60" fmla="*/ 62 w 226"/>
                <a:gd name="T61" fmla="*/ 50 h 76"/>
                <a:gd name="T62" fmla="*/ 47 w 226"/>
                <a:gd name="T63" fmla="*/ 55 h 76"/>
                <a:gd name="T64" fmla="*/ 32 w 226"/>
                <a:gd name="T65" fmla="*/ 60 h 76"/>
                <a:gd name="T66" fmla="*/ 17 w 226"/>
                <a:gd name="T67" fmla="*/ 63 h 76"/>
                <a:gd name="T68" fmla="*/ 5 w 226"/>
                <a:gd name="T69" fmla="*/ 67 h 76"/>
                <a:gd name="T70" fmla="*/ 12 w 226"/>
                <a:gd name="T71" fmla="*/ 71 h 76"/>
                <a:gd name="T72" fmla="*/ 5 w 226"/>
                <a:gd name="T73" fmla="*/ 67 h 76"/>
                <a:gd name="T74" fmla="*/ 2 w 226"/>
                <a:gd name="T75" fmla="*/ 69 h 76"/>
                <a:gd name="T76" fmla="*/ 1 w 226"/>
                <a:gd name="T77" fmla="*/ 72 h 76"/>
                <a:gd name="T78" fmla="*/ 4 w 226"/>
                <a:gd name="T79" fmla="*/ 75 h 76"/>
                <a:gd name="T80" fmla="*/ 7 w 226"/>
                <a:gd name="T81" fmla="*/ 76 h 76"/>
                <a:gd name="T82" fmla="*/ 0 w 226"/>
                <a:gd name="T83" fmla="*/ 7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6" h="76">
                  <a:moveTo>
                    <a:pt x="0" y="71"/>
                  </a:moveTo>
                  <a:lnTo>
                    <a:pt x="7" y="76"/>
                  </a:lnTo>
                  <a:lnTo>
                    <a:pt x="20" y="72"/>
                  </a:lnTo>
                  <a:lnTo>
                    <a:pt x="34" y="69"/>
                  </a:lnTo>
                  <a:lnTo>
                    <a:pt x="49" y="64"/>
                  </a:lnTo>
                  <a:lnTo>
                    <a:pt x="64" y="60"/>
                  </a:lnTo>
                  <a:lnTo>
                    <a:pt x="79" y="54"/>
                  </a:lnTo>
                  <a:lnTo>
                    <a:pt x="95" y="49"/>
                  </a:lnTo>
                  <a:lnTo>
                    <a:pt x="111" y="44"/>
                  </a:lnTo>
                  <a:lnTo>
                    <a:pt x="127" y="38"/>
                  </a:lnTo>
                  <a:lnTo>
                    <a:pt x="142" y="33"/>
                  </a:lnTo>
                  <a:lnTo>
                    <a:pt x="157" y="28"/>
                  </a:lnTo>
                  <a:lnTo>
                    <a:pt x="171" y="23"/>
                  </a:lnTo>
                  <a:lnTo>
                    <a:pt x="184" y="18"/>
                  </a:lnTo>
                  <a:lnTo>
                    <a:pt x="197" y="15"/>
                  </a:lnTo>
                  <a:lnTo>
                    <a:pt x="208" y="13"/>
                  </a:lnTo>
                  <a:lnTo>
                    <a:pt x="218" y="10"/>
                  </a:lnTo>
                  <a:lnTo>
                    <a:pt x="226" y="9"/>
                  </a:lnTo>
                  <a:lnTo>
                    <a:pt x="226" y="0"/>
                  </a:lnTo>
                  <a:lnTo>
                    <a:pt x="218" y="1"/>
                  </a:lnTo>
                  <a:lnTo>
                    <a:pt x="206" y="4"/>
                  </a:lnTo>
                  <a:lnTo>
                    <a:pt x="195" y="6"/>
                  </a:lnTo>
                  <a:lnTo>
                    <a:pt x="182" y="9"/>
                  </a:lnTo>
                  <a:lnTo>
                    <a:pt x="168" y="14"/>
                  </a:lnTo>
                  <a:lnTo>
                    <a:pt x="155" y="18"/>
                  </a:lnTo>
                  <a:lnTo>
                    <a:pt x="140" y="24"/>
                  </a:lnTo>
                  <a:lnTo>
                    <a:pt x="125" y="29"/>
                  </a:lnTo>
                  <a:lnTo>
                    <a:pt x="109" y="34"/>
                  </a:lnTo>
                  <a:lnTo>
                    <a:pt x="93" y="40"/>
                  </a:lnTo>
                  <a:lnTo>
                    <a:pt x="77" y="45"/>
                  </a:lnTo>
                  <a:lnTo>
                    <a:pt x="62" y="50"/>
                  </a:lnTo>
                  <a:lnTo>
                    <a:pt x="47" y="55"/>
                  </a:lnTo>
                  <a:lnTo>
                    <a:pt x="32" y="60"/>
                  </a:lnTo>
                  <a:lnTo>
                    <a:pt x="17" y="63"/>
                  </a:lnTo>
                  <a:lnTo>
                    <a:pt x="5" y="67"/>
                  </a:lnTo>
                  <a:lnTo>
                    <a:pt x="12" y="71"/>
                  </a:lnTo>
                  <a:lnTo>
                    <a:pt x="5" y="67"/>
                  </a:lnTo>
                  <a:lnTo>
                    <a:pt x="2" y="69"/>
                  </a:lnTo>
                  <a:lnTo>
                    <a:pt x="1" y="72"/>
                  </a:lnTo>
                  <a:lnTo>
                    <a:pt x="4" y="75"/>
                  </a:lnTo>
                  <a:lnTo>
                    <a:pt x="7" y="76"/>
                  </a:lnTo>
                  <a:lnTo>
                    <a:pt x="0" y="7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61" name="Freeform 693"/>
            <p:cNvSpPr>
              <a:spLocks/>
            </p:cNvSpPr>
            <p:nvPr/>
          </p:nvSpPr>
          <p:spPr bwMode="auto">
            <a:xfrm>
              <a:off x="2628" y="3747"/>
              <a:ext cx="8" cy="11"/>
            </a:xfrm>
            <a:custGeom>
              <a:avLst/>
              <a:gdLst>
                <a:gd name="T0" fmla="*/ 13 w 24"/>
                <a:gd name="T1" fmla="*/ 0 h 35"/>
                <a:gd name="T2" fmla="*/ 13 w 24"/>
                <a:gd name="T3" fmla="*/ 0 h 35"/>
                <a:gd name="T4" fmla="*/ 12 w 24"/>
                <a:gd name="T5" fmla="*/ 5 h 35"/>
                <a:gd name="T6" fmla="*/ 8 w 24"/>
                <a:gd name="T7" fmla="*/ 14 h 35"/>
                <a:gd name="T8" fmla="*/ 4 w 24"/>
                <a:gd name="T9" fmla="*/ 25 h 35"/>
                <a:gd name="T10" fmla="*/ 0 w 24"/>
                <a:gd name="T11" fmla="*/ 35 h 35"/>
                <a:gd name="T12" fmla="*/ 12 w 24"/>
                <a:gd name="T13" fmla="*/ 35 h 35"/>
                <a:gd name="T14" fmla="*/ 13 w 24"/>
                <a:gd name="T15" fmla="*/ 27 h 35"/>
                <a:gd name="T16" fmla="*/ 17 w 24"/>
                <a:gd name="T17" fmla="*/ 17 h 35"/>
                <a:gd name="T18" fmla="*/ 21 w 24"/>
                <a:gd name="T19" fmla="*/ 8 h 35"/>
                <a:gd name="T20" fmla="*/ 24 w 24"/>
                <a:gd name="T21" fmla="*/ 0 h 35"/>
                <a:gd name="T22" fmla="*/ 24 w 24"/>
                <a:gd name="T23" fmla="*/ 0 h 35"/>
                <a:gd name="T24" fmla="*/ 13 w 24"/>
                <a:gd name="T2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35">
                  <a:moveTo>
                    <a:pt x="13" y="0"/>
                  </a:moveTo>
                  <a:lnTo>
                    <a:pt x="13" y="0"/>
                  </a:lnTo>
                  <a:lnTo>
                    <a:pt x="12" y="5"/>
                  </a:lnTo>
                  <a:lnTo>
                    <a:pt x="8" y="14"/>
                  </a:lnTo>
                  <a:lnTo>
                    <a:pt x="4" y="25"/>
                  </a:lnTo>
                  <a:lnTo>
                    <a:pt x="0" y="35"/>
                  </a:lnTo>
                  <a:lnTo>
                    <a:pt x="12" y="35"/>
                  </a:lnTo>
                  <a:lnTo>
                    <a:pt x="13" y="27"/>
                  </a:lnTo>
                  <a:lnTo>
                    <a:pt x="17" y="17"/>
                  </a:lnTo>
                  <a:lnTo>
                    <a:pt x="21" y="8"/>
                  </a:lnTo>
                  <a:lnTo>
                    <a:pt x="24" y="0"/>
                  </a:lnTo>
                  <a:lnTo>
                    <a:pt x="24" y="0"/>
                  </a:lnTo>
                  <a:lnTo>
                    <a:pt x="1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62" name="Freeform 694"/>
            <p:cNvSpPr>
              <a:spLocks/>
            </p:cNvSpPr>
            <p:nvPr/>
          </p:nvSpPr>
          <p:spPr bwMode="auto">
            <a:xfrm>
              <a:off x="2633" y="3739"/>
              <a:ext cx="13" cy="8"/>
            </a:xfrm>
            <a:custGeom>
              <a:avLst/>
              <a:gdLst>
                <a:gd name="T0" fmla="*/ 35 w 40"/>
                <a:gd name="T1" fmla="*/ 0 h 23"/>
                <a:gd name="T2" fmla="*/ 33 w 40"/>
                <a:gd name="T3" fmla="*/ 1 h 23"/>
                <a:gd name="T4" fmla="*/ 24 w 40"/>
                <a:gd name="T5" fmla="*/ 6 h 23"/>
                <a:gd name="T6" fmla="*/ 13 w 40"/>
                <a:gd name="T7" fmla="*/ 10 h 23"/>
                <a:gd name="T8" fmla="*/ 7 w 40"/>
                <a:gd name="T9" fmla="*/ 14 h 23"/>
                <a:gd name="T10" fmla="*/ 0 w 40"/>
                <a:gd name="T11" fmla="*/ 22 h 23"/>
                <a:gd name="T12" fmla="*/ 11 w 40"/>
                <a:gd name="T13" fmla="*/ 22 h 23"/>
                <a:gd name="T14" fmla="*/ 11 w 40"/>
                <a:gd name="T15" fmla="*/ 23 h 23"/>
                <a:gd name="T16" fmla="*/ 18 w 40"/>
                <a:gd name="T17" fmla="*/ 19 h 23"/>
                <a:gd name="T18" fmla="*/ 28 w 40"/>
                <a:gd name="T19" fmla="*/ 15 h 23"/>
                <a:gd name="T20" fmla="*/ 38 w 40"/>
                <a:gd name="T21" fmla="*/ 10 h 23"/>
                <a:gd name="T22" fmla="*/ 35 w 40"/>
                <a:gd name="T23" fmla="*/ 11 h 23"/>
                <a:gd name="T24" fmla="*/ 38 w 40"/>
                <a:gd name="T25" fmla="*/ 10 h 23"/>
                <a:gd name="T26" fmla="*/ 40 w 40"/>
                <a:gd name="T27" fmla="*/ 8 h 23"/>
                <a:gd name="T28" fmla="*/ 40 w 40"/>
                <a:gd name="T29" fmla="*/ 3 h 23"/>
                <a:gd name="T30" fmla="*/ 36 w 40"/>
                <a:gd name="T31" fmla="*/ 1 h 23"/>
                <a:gd name="T32" fmla="*/ 33 w 40"/>
                <a:gd name="T33" fmla="*/ 1 h 23"/>
                <a:gd name="T34" fmla="*/ 35 w 40"/>
                <a:gd name="T3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23">
                  <a:moveTo>
                    <a:pt x="35" y="0"/>
                  </a:moveTo>
                  <a:lnTo>
                    <a:pt x="33" y="1"/>
                  </a:lnTo>
                  <a:lnTo>
                    <a:pt x="24" y="6"/>
                  </a:lnTo>
                  <a:lnTo>
                    <a:pt x="13" y="10"/>
                  </a:lnTo>
                  <a:lnTo>
                    <a:pt x="7" y="14"/>
                  </a:lnTo>
                  <a:lnTo>
                    <a:pt x="0" y="22"/>
                  </a:lnTo>
                  <a:lnTo>
                    <a:pt x="11" y="22"/>
                  </a:lnTo>
                  <a:lnTo>
                    <a:pt x="11" y="23"/>
                  </a:lnTo>
                  <a:lnTo>
                    <a:pt x="18" y="19"/>
                  </a:lnTo>
                  <a:lnTo>
                    <a:pt x="28" y="15"/>
                  </a:lnTo>
                  <a:lnTo>
                    <a:pt x="38" y="10"/>
                  </a:lnTo>
                  <a:lnTo>
                    <a:pt x="35" y="11"/>
                  </a:lnTo>
                  <a:lnTo>
                    <a:pt x="38" y="10"/>
                  </a:lnTo>
                  <a:lnTo>
                    <a:pt x="40" y="8"/>
                  </a:lnTo>
                  <a:lnTo>
                    <a:pt x="40" y="3"/>
                  </a:lnTo>
                  <a:lnTo>
                    <a:pt x="36" y="1"/>
                  </a:lnTo>
                  <a:lnTo>
                    <a:pt x="33" y="1"/>
                  </a:lnTo>
                  <a:lnTo>
                    <a:pt x="3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63" name="Freeform 695"/>
            <p:cNvSpPr>
              <a:spLocks/>
            </p:cNvSpPr>
            <p:nvPr/>
          </p:nvSpPr>
          <p:spPr bwMode="auto">
            <a:xfrm>
              <a:off x="2644" y="3731"/>
              <a:ext cx="5" cy="12"/>
            </a:xfrm>
            <a:custGeom>
              <a:avLst/>
              <a:gdLst>
                <a:gd name="T0" fmla="*/ 15 w 15"/>
                <a:gd name="T1" fmla="*/ 0 h 37"/>
                <a:gd name="T2" fmla="*/ 15 w 15"/>
                <a:gd name="T3" fmla="*/ 0 h 37"/>
                <a:gd name="T4" fmla="*/ 6 w 15"/>
                <a:gd name="T5" fmla="*/ 6 h 37"/>
                <a:gd name="T6" fmla="*/ 4 w 15"/>
                <a:gd name="T7" fmla="*/ 17 h 37"/>
                <a:gd name="T8" fmla="*/ 0 w 15"/>
                <a:gd name="T9" fmla="*/ 25 h 37"/>
                <a:gd name="T10" fmla="*/ 1 w 15"/>
                <a:gd name="T11" fmla="*/ 26 h 37"/>
                <a:gd name="T12" fmla="*/ 1 w 15"/>
                <a:gd name="T13" fmla="*/ 37 h 37"/>
                <a:gd name="T14" fmla="*/ 9 w 15"/>
                <a:gd name="T15" fmla="*/ 29 h 37"/>
                <a:gd name="T16" fmla="*/ 13 w 15"/>
                <a:gd name="T17" fmla="*/ 19 h 37"/>
                <a:gd name="T18" fmla="*/ 15 w 15"/>
                <a:gd name="T19" fmla="*/ 11 h 37"/>
                <a:gd name="T20" fmla="*/ 15 w 15"/>
                <a:gd name="T21" fmla="*/ 9 h 37"/>
                <a:gd name="T22" fmla="*/ 15 w 15"/>
                <a:gd name="T23" fmla="*/ 9 h 37"/>
                <a:gd name="T24" fmla="*/ 15 w 15"/>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7">
                  <a:moveTo>
                    <a:pt x="15" y="0"/>
                  </a:moveTo>
                  <a:lnTo>
                    <a:pt x="15" y="0"/>
                  </a:lnTo>
                  <a:lnTo>
                    <a:pt x="6" y="6"/>
                  </a:lnTo>
                  <a:lnTo>
                    <a:pt x="4" y="17"/>
                  </a:lnTo>
                  <a:lnTo>
                    <a:pt x="0" y="25"/>
                  </a:lnTo>
                  <a:lnTo>
                    <a:pt x="1" y="26"/>
                  </a:lnTo>
                  <a:lnTo>
                    <a:pt x="1" y="37"/>
                  </a:lnTo>
                  <a:lnTo>
                    <a:pt x="9" y="29"/>
                  </a:lnTo>
                  <a:lnTo>
                    <a:pt x="13" y="19"/>
                  </a:lnTo>
                  <a:lnTo>
                    <a:pt x="15" y="11"/>
                  </a:lnTo>
                  <a:lnTo>
                    <a:pt x="15" y="9"/>
                  </a:lnTo>
                  <a:lnTo>
                    <a:pt x="15" y="9"/>
                  </a:lnTo>
                  <a:lnTo>
                    <a:pt x="1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64" name="Freeform 696"/>
            <p:cNvSpPr>
              <a:spLocks/>
            </p:cNvSpPr>
            <p:nvPr/>
          </p:nvSpPr>
          <p:spPr bwMode="auto">
            <a:xfrm>
              <a:off x="2649" y="3729"/>
              <a:ext cx="13" cy="5"/>
            </a:xfrm>
            <a:custGeom>
              <a:avLst/>
              <a:gdLst>
                <a:gd name="T0" fmla="*/ 26 w 38"/>
                <a:gd name="T1" fmla="*/ 1 h 14"/>
                <a:gd name="T2" fmla="*/ 26 w 38"/>
                <a:gd name="T3" fmla="*/ 1 h 14"/>
                <a:gd name="T4" fmla="*/ 26 w 38"/>
                <a:gd name="T5" fmla="*/ 0 h 14"/>
                <a:gd name="T6" fmla="*/ 22 w 38"/>
                <a:gd name="T7" fmla="*/ 2 h 14"/>
                <a:gd name="T8" fmla="*/ 10 w 38"/>
                <a:gd name="T9" fmla="*/ 3 h 14"/>
                <a:gd name="T10" fmla="*/ 0 w 38"/>
                <a:gd name="T11" fmla="*/ 5 h 14"/>
                <a:gd name="T12" fmla="*/ 0 w 38"/>
                <a:gd name="T13" fmla="*/ 14 h 14"/>
                <a:gd name="T14" fmla="*/ 10 w 38"/>
                <a:gd name="T15" fmla="*/ 13 h 14"/>
                <a:gd name="T16" fmla="*/ 22 w 38"/>
                <a:gd name="T17" fmla="*/ 11 h 14"/>
                <a:gd name="T18" fmla="*/ 31 w 38"/>
                <a:gd name="T19" fmla="*/ 9 h 14"/>
                <a:gd name="T20" fmla="*/ 38 w 38"/>
                <a:gd name="T21" fmla="*/ 1 h 14"/>
                <a:gd name="T22" fmla="*/ 38 w 38"/>
                <a:gd name="T23" fmla="*/ 1 h 14"/>
                <a:gd name="T24" fmla="*/ 26 w 38"/>
                <a:gd name="T25"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14">
                  <a:moveTo>
                    <a:pt x="26" y="1"/>
                  </a:moveTo>
                  <a:lnTo>
                    <a:pt x="26" y="1"/>
                  </a:lnTo>
                  <a:lnTo>
                    <a:pt x="26" y="0"/>
                  </a:lnTo>
                  <a:lnTo>
                    <a:pt x="22" y="2"/>
                  </a:lnTo>
                  <a:lnTo>
                    <a:pt x="10" y="3"/>
                  </a:lnTo>
                  <a:lnTo>
                    <a:pt x="0" y="5"/>
                  </a:lnTo>
                  <a:lnTo>
                    <a:pt x="0" y="14"/>
                  </a:lnTo>
                  <a:lnTo>
                    <a:pt x="10" y="13"/>
                  </a:lnTo>
                  <a:lnTo>
                    <a:pt x="22" y="11"/>
                  </a:lnTo>
                  <a:lnTo>
                    <a:pt x="31" y="9"/>
                  </a:lnTo>
                  <a:lnTo>
                    <a:pt x="38" y="1"/>
                  </a:lnTo>
                  <a:lnTo>
                    <a:pt x="38" y="1"/>
                  </a:lnTo>
                  <a:lnTo>
                    <a:pt x="26"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65" name="Freeform 697"/>
            <p:cNvSpPr>
              <a:spLocks/>
            </p:cNvSpPr>
            <p:nvPr/>
          </p:nvSpPr>
          <p:spPr bwMode="auto">
            <a:xfrm>
              <a:off x="2658" y="3721"/>
              <a:ext cx="4" cy="8"/>
            </a:xfrm>
            <a:custGeom>
              <a:avLst/>
              <a:gdLst>
                <a:gd name="T0" fmla="*/ 9 w 14"/>
                <a:gd name="T1" fmla="*/ 0 h 25"/>
                <a:gd name="T2" fmla="*/ 9 w 14"/>
                <a:gd name="T3" fmla="*/ 0 h 25"/>
                <a:gd name="T4" fmla="*/ 4 w 14"/>
                <a:gd name="T5" fmla="*/ 6 h 25"/>
                <a:gd name="T6" fmla="*/ 1 w 14"/>
                <a:gd name="T7" fmla="*/ 14 h 25"/>
                <a:gd name="T8" fmla="*/ 0 w 14"/>
                <a:gd name="T9" fmla="*/ 19 h 25"/>
                <a:gd name="T10" fmla="*/ 0 w 14"/>
                <a:gd name="T11" fmla="*/ 25 h 25"/>
                <a:gd name="T12" fmla="*/ 12 w 14"/>
                <a:gd name="T13" fmla="*/ 25 h 25"/>
                <a:gd name="T14" fmla="*/ 12 w 14"/>
                <a:gd name="T15" fmla="*/ 19 h 25"/>
                <a:gd name="T16" fmla="*/ 11 w 14"/>
                <a:gd name="T17" fmla="*/ 14 h 25"/>
                <a:gd name="T18" fmla="*/ 13 w 14"/>
                <a:gd name="T19" fmla="*/ 10 h 25"/>
                <a:gd name="T20" fmla="*/ 14 w 14"/>
                <a:gd name="T21" fmla="*/ 9 h 25"/>
                <a:gd name="T22" fmla="*/ 14 w 14"/>
                <a:gd name="T23" fmla="*/ 9 h 25"/>
                <a:gd name="T24" fmla="*/ 9 w 14"/>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25">
                  <a:moveTo>
                    <a:pt x="9" y="0"/>
                  </a:moveTo>
                  <a:lnTo>
                    <a:pt x="9" y="0"/>
                  </a:lnTo>
                  <a:lnTo>
                    <a:pt x="4" y="6"/>
                  </a:lnTo>
                  <a:lnTo>
                    <a:pt x="1" y="14"/>
                  </a:lnTo>
                  <a:lnTo>
                    <a:pt x="0" y="19"/>
                  </a:lnTo>
                  <a:lnTo>
                    <a:pt x="0" y="25"/>
                  </a:lnTo>
                  <a:lnTo>
                    <a:pt x="12" y="25"/>
                  </a:lnTo>
                  <a:lnTo>
                    <a:pt x="12" y="19"/>
                  </a:lnTo>
                  <a:lnTo>
                    <a:pt x="11" y="14"/>
                  </a:lnTo>
                  <a:lnTo>
                    <a:pt x="13" y="10"/>
                  </a:lnTo>
                  <a:lnTo>
                    <a:pt x="14" y="9"/>
                  </a:lnTo>
                  <a:lnTo>
                    <a:pt x="14" y="9"/>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66" name="Freeform 698"/>
            <p:cNvSpPr>
              <a:spLocks/>
            </p:cNvSpPr>
            <p:nvPr/>
          </p:nvSpPr>
          <p:spPr bwMode="auto">
            <a:xfrm>
              <a:off x="2661" y="3713"/>
              <a:ext cx="11" cy="11"/>
            </a:xfrm>
            <a:custGeom>
              <a:avLst/>
              <a:gdLst>
                <a:gd name="T0" fmla="*/ 35 w 35"/>
                <a:gd name="T1" fmla="*/ 0 h 33"/>
                <a:gd name="T2" fmla="*/ 35 w 35"/>
                <a:gd name="T3" fmla="*/ 0 h 33"/>
                <a:gd name="T4" fmla="*/ 27 w 35"/>
                <a:gd name="T5" fmla="*/ 4 h 33"/>
                <a:gd name="T6" fmla="*/ 15 w 35"/>
                <a:gd name="T7" fmla="*/ 12 h 33"/>
                <a:gd name="T8" fmla="*/ 6 w 35"/>
                <a:gd name="T9" fmla="*/ 20 h 33"/>
                <a:gd name="T10" fmla="*/ 0 w 35"/>
                <a:gd name="T11" fmla="*/ 24 h 33"/>
                <a:gd name="T12" fmla="*/ 5 w 35"/>
                <a:gd name="T13" fmla="*/ 33 h 33"/>
                <a:gd name="T14" fmla="*/ 13 w 35"/>
                <a:gd name="T15" fmla="*/ 27 h 33"/>
                <a:gd name="T16" fmla="*/ 22 w 35"/>
                <a:gd name="T17" fmla="*/ 19 h 33"/>
                <a:gd name="T18" fmla="*/ 31 w 35"/>
                <a:gd name="T19" fmla="*/ 14 h 33"/>
                <a:gd name="T20" fmla="*/ 35 w 35"/>
                <a:gd name="T21" fmla="*/ 11 h 33"/>
                <a:gd name="T22" fmla="*/ 35 w 35"/>
                <a:gd name="T23" fmla="*/ 11 h 33"/>
                <a:gd name="T24" fmla="*/ 35 w 35"/>
                <a:gd name="T25"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33">
                  <a:moveTo>
                    <a:pt x="35" y="0"/>
                  </a:moveTo>
                  <a:lnTo>
                    <a:pt x="35" y="0"/>
                  </a:lnTo>
                  <a:lnTo>
                    <a:pt x="27" y="4"/>
                  </a:lnTo>
                  <a:lnTo>
                    <a:pt x="15" y="12"/>
                  </a:lnTo>
                  <a:lnTo>
                    <a:pt x="6" y="20"/>
                  </a:lnTo>
                  <a:lnTo>
                    <a:pt x="0" y="24"/>
                  </a:lnTo>
                  <a:lnTo>
                    <a:pt x="5" y="33"/>
                  </a:lnTo>
                  <a:lnTo>
                    <a:pt x="13" y="27"/>
                  </a:lnTo>
                  <a:lnTo>
                    <a:pt x="22" y="19"/>
                  </a:lnTo>
                  <a:lnTo>
                    <a:pt x="31" y="14"/>
                  </a:lnTo>
                  <a:lnTo>
                    <a:pt x="35" y="11"/>
                  </a:lnTo>
                  <a:lnTo>
                    <a:pt x="35" y="11"/>
                  </a:lnTo>
                  <a:lnTo>
                    <a:pt x="3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67" name="Freeform 699"/>
            <p:cNvSpPr>
              <a:spLocks/>
            </p:cNvSpPr>
            <p:nvPr/>
          </p:nvSpPr>
          <p:spPr bwMode="auto">
            <a:xfrm>
              <a:off x="2672" y="3711"/>
              <a:ext cx="16" cy="6"/>
            </a:xfrm>
            <a:custGeom>
              <a:avLst/>
              <a:gdLst>
                <a:gd name="T0" fmla="*/ 39 w 46"/>
                <a:gd name="T1" fmla="*/ 0 h 18"/>
                <a:gd name="T2" fmla="*/ 39 w 46"/>
                <a:gd name="T3" fmla="*/ 0 h 18"/>
                <a:gd name="T4" fmla="*/ 35 w 46"/>
                <a:gd name="T5" fmla="*/ 1 h 18"/>
                <a:gd name="T6" fmla="*/ 31 w 46"/>
                <a:gd name="T7" fmla="*/ 3 h 18"/>
                <a:gd name="T8" fmla="*/ 25 w 46"/>
                <a:gd name="T9" fmla="*/ 6 h 18"/>
                <a:gd name="T10" fmla="*/ 19 w 46"/>
                <a:gd name="T11" fmla="*/ 7 h 18"/>
                <a:gd name="T12" fmla="*/ 12 w 46"/>
                <a:gd name="T13" fmla="*/ 7 h 18"/>
                <a:gd name="T14" fmla="*/ 7 w 46"/>
                <a:gd name="T15" fmla="*/ 8 h 18"/>
                <a:gd name="T16" fmla="*/ 2 w 46"/>
                <a:gd name="T17" fmla="*/ 7 h 18"/>
                <a:gd name="T18" fmla="*/ 0 w 46"/>
                <a:gd name="T19" fmla="*/ 7 h 18"/>
                <a:gd name="T20" fmla="*/ 0 w 46"/>
                <a:gd name="T21" fmla="*/ 18 h 18"/>
                <a:gd name="T22" fmla="*/ 2 w 46"/>
                <a:gd name="T23" fmla="*/ 18 h 18"/>
                <a:gd name="T24" fmla="*/ 7 w 46"/>
                <a:gd name="T25" fmla="*/ 17 h 18"/>
                <a:gd name="T26" fmla="*/ 12 w 46"/>
                <a:gd name="T27" fmla="*/ 16 h 18"/>
                <a:gd name="T28" fmla="*/ 19 w 46"/>
                <a:gd name="T29" fmla="*/ 16 h 18"/>
                <a:gd name="T30" fmla="*/ 27 w 46"/>
                <a:gd name="T31" fmla="*/ 15 h 18"/>
                <a:gd name="T32" fmla="*/ 33 w 46"/>
                <a:gd name="T33" fmla="*/ 13 h 18"/>
                <a:gd name="T34" fmla="*/ 40 w 46"/>
                <a:gd name="T35" fmla="*/ 10 h 18"/>
                <a:gd name="T36" fmla="*/ 46 w 46"/>
                <a:gd name="T37" fmla="*/ 7 h 18"/>
                <a:gd name="T38" fmla="*/ 46 w 46"/>
                <a:gd name="T39" fmla="*/ 7 h 18"/>
                <a:gd name="T40" fmla="*/ 39 w 46"/>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18">
                  <a:moveTo>
                    <a:pt x="39" y="0"/>
                  </a:moveTo>
                  <a:lnTo>
                    <a:pt x="39" y="0"/>
                  </a:lnTo>
                  <a:lnTo>
                    <a:pt x="35" y="1"/>
                  </a:lnTo>
                  <a:lnTo>
                    <a:pt x="31" y="3"/>
                  </a:lnTo>
                  <a:lnTo>
                    <a:pt x="25" y="6"/>
                  </a:lnTo>
                  <a:lnTo>
                    <a:pt x="19" y="7"/>
                  </a:lnTo>
                  <a:lnTo>
                    <a:pt x="12" y="7"/>
                  </a:lnTo>
                  <a:lnTo>
                    <a:pt x="7" y="8"/>
                  </a:lnTo>
                  <a:lnTo>
                    <a:pt x="2" y="7"/>
                  </a:lnTo>
                  <a:lnTo>
                    <a:pt x="0" y="7"/>
                  </a:lnTo>
                  <a:lnTo>
                    <a:pt x="0" y="18"/>
                  </a:lnTo>
                  <a:lnTo>
                    <a:pt x="2" y="18"/>
                  </a:lnTo>
                  <a:lnTo>
                    <a:pt x="7" y="17"/>
                  </a:lnTo>
                  <a:lnTo>
                    <a:pt x="12" y="16"/>
                  </a:lnTo>
                  <a:lnTo>
                    <a:pt x="19" y="16"/>
                  </a:lnTo>
                  <a:lnTo>
                    <a:pt x="27" y="15"/>
                  </a:lnTo>
                  <a:lnTo>
                    <a:pt x="33" y="13"/>
                  </a:lnTo>
                  <a:lnTo>
                    <a:pt x="40" y="10"/>
                  </a:lnTo>
                  <a:lnTo>
                    <a:pt x="46" y="7"/>
                  </a:lnTo>
                  <a:lnTo>
                    <a:pt x="46" y="7"/>
                  </a:lnTo>
                  <a:lnTo>
                    <a:pt x="3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68" name="Freeform 700"/>
            <p:cNvSpPr>
              <a:spLocks/>
            </p:cNvSpPr>
            <p:nvPr/>
          </p:nvSpPr>
          <p:spPr bwMode="auto">
            <a:xfrm>
              <a:off x="2685" y="3704"/>
              <a:ext cx="10" cy="9"/>
            </a:xfrm>
            <a:custGeom>
              <a:avLst/>
              <a:gdLst>
                <a:gd name="T0" fmla="*/ 28 w 29"/>
                <a:gd name="T1" fmla="*/ 0 h 28"/>
                <a:gd name="T2" fmla="*/ 29 w 29"/>
                <a:gd name="T3" fmla="*/ 0 h 28"/>
                <a:gd name="T4" fmla="*/ 20 w 29"/>
                <a:gd name="T5" fmla="*/ 2 h 28"/>
                <a:gd name="T6" fmla="*/ 12 w 29"/>
                <a:gd name="T7" fmla="*/ 7 h 28"/>
                <a:gd name="T8" fmla="*/ 7 w 29"/>
                <a:gd name="T9" fmla="*/ 14 h 28"/>
                <a:gd name="T10" fmla="*/ 0 w 29"/>
                <a:gd name="T11" fmla="*/ 21 h 28"/>
                <a:gd name="T12" fmla="*/ 7 w 29"/>
                <a:gd name="T13" fmla="*/ 28 h 28"/>
                <a:gd name="T14" fmla="*/ 13 w 29"/>
                <a:gd name="T15" fmla="*/ 21 h 28"/>
                <a:gd name="T16" fmla="*/ 19 w 29"/>
                <a:gd name="T17" fmla="*/ 14 h 28"/>
                <a:gd name="T18" fmla="*/ 25 w 29"/>
                <a:gd name="T19" fmla="*/ 11 h 28"/>
                <a:gd name="T20" fmla="*/ 27 w 29"/>
                <a:gd name="T21" fmla="*/ 10 h 28"/>
                <a:gd name="T22" fmla="*/ 28 w 29"/>
                <a:gd name="T23" fmla="*/ 10 h 28"/>
                <a:gd name="T24" fmla="*/ 28 w 29"/>
                <a:gd name="T2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28">
                  <a:moveTo>
                    <a:pt x="28" y="0"/>
                  </a:moveTo>
                  <a:lnTo>
                    <a:pt x="29" y="0"/>
                  </a:lnTo>
                  <a:lnTo>
                    <a:pt x="20" y="2"/>
                  </a:lnTo>
                  <a:lnTo>
                    <a:pt x="12" y="7"/>
                  </a:lnTo>
                  <a:lnTo>
                    <a:pt x="7" y="14"/>
                  </a:lnTo>
                  <a:lnTo>
                    <a:pt x="0" y="21"/>
                  </a:lnTo>
                  <a:lnTo>
                    <a:pt x="7" y="28"/>
                  </a:lnTo>
                  <a:lnTo>
                    <a:pt x="13" y="21"/>
                  </a:lnTo>
                  <a:lnTo>
                    <a:pt x="19" y="14"/>
                  </a:lnTo>
                  <a:lnTo>
                    <a:pt x="25" y="11"/>
                  </a:lnTo>
                  <a:lnTo>
                    <a:pt x="27" y="10"/>
                  </a:lnTo>
                  <a:lnTo>
                    <a:pt x="28" y="10"/>
                  </a:lnTo>
                  <a:lnTo>
                    <a:pt x="2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69" name="Freeform 701"/>
            <p:cNvSpPr>
              <a:spLocks/>
            </p:cNvSpPr>
            <p:nvPr/>
          </p:nvSpPr>
          <p:spPr bwMode="auto">
            <a:xfrm>
              <a:off x="2695" y="3702"/>
              <a:ext cx="9" cy="5"/>
            </a:xfrm>
            <a:custGeom>
              <a:avLst/>
              <a:gdLst>
                <a:gd name="T0" fmla="*/ 21 w 28"/>
                <a:gd name="T1" fmla="*/ 0 h 15"/>
                <a:gd name="T2" fmla="*/ 21 w 28"/>
                <a:gd name="T3" fmla="*/ 0 h 15"/>
                <a:gd name="T4" fmla="*/ 17 w 28"/>
                <a:gd name="T5" fmla="*/ 2 h 15"/>
                <a:gd name="T6" fmla="*/ 12 w 28"/>
                <a:gd name="T7" fmla="*/ 4 h 15"/>
                <a:gd name="T8" fmla="*/ 6 w 28"/>
                <a:gd name="T9" fmla="*/ 5 h 15"/>
                <a:gd name="T10" fmla="*/ 0 w 28"/>
                <a:gd name="T11" fmla="*/ 5 h 15"/>
                <a:gd name="T12" fmla="*/ 0 w 28"/>
                <a:gd name="T13" fmla="*/ 15 h 15"/>
                <a:gd name="T14" fmla="*/ 6 w 28"/>
                <a:gd name="T15" fmla="*/ 15 h 15"/>
                <a:gd name="T16" fmla="*/ 14 w 28"/>
                <a:gd name="T17" fmla="*/ 13 h 15"/>
                <a:gd name="T18" fmla="*/ 22 w 28"/>
                <a:gd name="T19" fmla="*/ 11 h 15"/>
                <a:gd name="T20" fmla="*/ 28 w 28"/>
                <a:gd name="T21" fmla="*/ 7 h 15"/>
                <a:gd name="T22" fmla="*/ 28 w 28"/>
                <a:gd name="T23" fmla="*/ 7 h 15"/>
                <a:gd name="T24" fmla="*/ 21 w 28"/>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15">
                  <a:moveTo>
                    <a:pt x="21" y="0"/>
                  </a:moveTo>
                  <a:lnTo>
                    <a:pt x="21" y="0"/>
                  </a:lnTo>
                  <a:lnTo>
                    <a:pt x="17" y="2"/>
                  </a:lnTo>
                  <a:lnTo>
                    <a:pt x="12" y="4"/>
                  </a:lnTo>
                  <a:lnTo>
                    <a:pt x="6" y="5"/>
                  </a:lnTo>
                  <a:lnTo>
                    <a:pt x="0" y="5"/>
                  </a:lnTo>
                  <a:lnTo>
                    <a:pt x="0" y="15"/>
                  </a:lnTo>
                  <a:lnTo>
                    <a:pt x="6" y="15"/>
                  </a:lnTo>
                  <a:lnTo>
                    <a:pt x="14" y="13"/>
                  </a:lnTo>
                  <a:lnTo>
                    <a:pt x="22" y="11"/>
                  </a:lnTo>
                  <a:lnTo>
                    <a:pt x="28" y="7"/>
                  </a:lnTo>
                  <a:lnTo>
                    <a:pt x="28" y="7"/>
                  </a:lnTo>
                  <a:lnTo>
                    <a:pt x="2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70" name="Freeform 702"/>
            <p:cNvSpPr>
              <a:spLocks/>
            </p:cNvSpPr>
            <p:nvPr/>
          </p:nvSpPr>
          <p:spPr bwMode="auto">
            <a:xfrm>
              <a:off x="2702" y="3697"/>
              <a:ext cx="8" cy="7"/>
            </a:xfrm>
            <a:custGeom>
              <a:avLst/>
              <a:gdLst>
                <a:gd name="T0" fmla="*/ 23 w 24"/>
                <a:gd name="T1" fmla="*/ 0 h 21"/>
                <a:gd name="T2" fmla="*/ 24 w 24"/>
                <a:gd name="T3" fmla="*/ 0 h 21"/>
                <a:gd name="T4" fmla="*/ 16 w 24"/>
                <a:gd name="T5" fmla="*/ 0 h 21"/>
                <a:gd name="T6" fmla="*/ 9 w 24"/>
                <a:gd name="T7" fmla="*/ 4 h 21"/>
                <a:gd name="T8" fmla="*/ 4 w 24"/>
                <a:gd name="T9" fmla="*/ 9 h 21"/>
                <a:gd name="T10" fmla="*/ 0 w 24"/>
                <a:gd name="T11" fmla="*/ 14 h 21"/>
                <a:gd name="T12" fmla="*/ 7 w 24"/>
                <a:gd name="T13" fmla="*/ 21 h 21"/>
                <a:gd name="T14" fmla="*/ 11 w 24"/>
                <a:gd name="T15" fmla="*/ 16 h 21"/>
                <a:gd name="T16" fmla="*/ 16 w 24"/>
                <a:gd name="T17" fmla="*/ 11 h 21"/>
                <a:gd name="T18" fmla="*/ 18 w 24"/>
                <a:gd name="T19" fmla="*/ 9 h 21"/>
                <a:gd name="T20" fmla="*/ 22 w 24"/>
                <a:gd name="T21" fmla="*/ 9 h 21"/>
                <a:gd name="T22" fmla="*/ 23 w 24"/>
                <a:gd name="T23" fmla="*/ 9 h 21"/>
                <a:gd name="T24" fmla="*/ 23 w 24"/>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21">
                  <a:moveTo>
                    <a:pt x="23" y="0"/>
                  </a:moveTo>
                  <a:lnTo>
                    <a:pt x="24" y="0"/>
                  </a:lnTo>
                  <a:lnTo>
                    <a:pt x="16" y="0"/>
                  </a:lnTo>
                  <a:lnTo>
                    <a:pt x="9" y="4"/>
                  </a:lnTo>
                  <a:lnTo>
                    <a:pt x="4" y="9"/>
                  </a:lnTo>
                  <a:lnTo>
                    <a:pt x="0" y="14"/>
                  </a:lnTo>
                  <a:lnTo>
                    <a:pt x="7" y="21"/>
                  </a:lnTo>
                  <a:lnTo>
                    <a:pt x="11" y="16"/>
                  </a:lnTo>
                  <a:lnTo>
                    <a:pt x="16" y="11"/>
                  </a:lnTo>
                  <a:lnTo>
                    <a:pt x="18" y="9"/>
                  </a:lnTo>
                  <a:lnTo>
                    <a:pt x="22" y="9"/>
                  </a:lnTo>
                  <a:lnTo>
                    <a:pt x="23" y="9"/>
                  </a:lnTo>
                  <a:lnTo>
                    <a:pt x="2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71" name="Freeform 703"/>
            <p:cNvSpPr>
              <a:spLocks/>
            </p:cNvSpPr>
            <p:nvPr/>
          </p:nvSpPr>
          <p:spPr bwMode="auto">
            <a:xfrm>
              <a:off x="2709" y="3697"/>
              <a:ext cx="9" cy="9"/>
            </a:xfrm>
            <a:custGeom>
              <a:avLst/>
              <a:gdLst>
                <a:gd name="T0" fmla="*/ 22 w 27"/>
                <a:gd name="T1" fmla="*/ 17 h 26"/>
                <a:gd name="T2" fmla="*/ 20 w 27"/>
                <a:gd name="T3" fmla="*/ 18 h 26"/>
                <a:gd name="T4" fmla="*/ 20 w 27"/>
                <a:gd name="T5" fmla="*/ 16 h 26"/>
                <a:gd name="T6" fmla="*/ 16 w 27"/>
                <a:gd name="T7" fmla="*/ 11 h 26"/>
                <a:gd name="T8" fmla="*/ 9 w 27"/>
                <a:gd name="T9" fmla="*/ 4 h 26"/>
                <a:gd name="T10" fmla="*/ 0 w 27"/>
                <a:gd name="T11" fmla="*/ 0 h 26"/>
                <a:gd name="T12" fmla="*/ 0 w 27"/>
                <a:gd name="T13" fmla="*/ 9 h 26"/>
                <a:gd name="T14" fmla="*/ 2 w 27"/>
                <a:gd name="T15" fmla="*/ 11 h 26"/>
                <a:gd name="T16" fmla="*/ 9 w 27"/>
                <a:gd name="T17" fmla="*/ 18 h 26"/>
                <a:gd name="T18" fmla="*/ 16 w 27"/>
                <a:gd name="T19" fmla="*/ 25 h 26"/>
                <a:gd name="T20" fmla="*/ 27 w 27"/>
                <a:gd name="T21" fmla="*/ 25 h 26"/>
                <a:gd name="T22" fmla="*/ 26 w 27"/>
                <a:gd name="T23" fmla="*/ 26 h 26"/>
                <a:gd name="T24" fmla="*/ 22 w 27"/>
                <a:gd name="T25" fmla="*/ 1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26">
                  <a:moveTo>
                    <a:pt x="22" y="17"/>
                  </a:moveTo>
                  <a:lnTo>
                    <a:pt x="20" y="18"/>
                  </a:lnTo>
                  <a:lnTo>
                    <a:pt x="20" y="16"/>
                  </a:lnTo>
                  <a:lnTo>
                    <a:pt x="16" y="11"/>
                  </a:lnTo>
                  <a:lnTo>
                    <a:pt x="9" y="4"/>
                  </a:lnTo>
                  <a:lnTo>
                    <a:pt x="0" y="0"/>
                  </a:lnTo>
                  <a:lnTo>
                    <a:pt x="0" y="9"/>
                  </a:lnTo>
                  <a:lnTo>
                    <a:pt x="2" y="11"/>
                  </a:lnTo>
                  <a:lnTo>
                    <a:pt x="9" y="18"/>
                  </a:lnTo>
                  <a:lnTo>
                    <a:pt x="16" y="25"/>
                  </a:lnTo>
                  <a:lnTo>
                    <a:pt x="27" y="25"/>
                  </a:lnTo>
                  <a:lnTo>
                    <a:pt x="26" y="26"/>
                  </a:lnTo>
                  <a:lnTo>
                    <a:pt x="22"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72" name="Freeform 704"/>
            <p:cNvSpPr>
              <a:spLocks/>
            </p:cNvSpPr>
            <p:nvPr/>
          </p:nvSpPr>
          <p:spPr bwMode="auto">
            <a:xfrm>
              <a:off x="2717" y="3698"/>
              <a:ext cx="9" cy="8"/>
            </a:xfrm>
            <a:custGeom>
              <a:avLst/>
              <a:gdLst>
                <a:gd name="T0" fmla="*/ 28 w 28"/>
                <a:gd name="T1" fmla="*/ 0 h 24"/>
                <a:gd name="T2" fmla="*/ 28 w 28"/>
                <a:gd name="T3" fmla="*/ 0 h 24"/>
                <a:gd name="T4" fmla="*/ 19 w 28"/>
                <a:gd name="T5" fmla="*/ 2 h 24"/>
                <a:gd name="T6" fmla="*/ 11 w 28"/>
                <a:gd name="T7" fmla="*/ 6 h 24"/>
                <a:gd name="T8" fmla="*/ 4 w 28"/>
                <a:gd name="T9" fmla="*/ 12 h 24"/>
                <a:gd name="T10" fmla="*/ 0 w 28"/>
                <a:gd name="T11" fmla="*/ 15 h 24"/>
                <a:gd name="T12" fmla="*/ 4 w 28"/>
                <a:gd name="T13" fmla="*/ 24 h 24"/>
                <a:gd name="T14" fmla="*/ 11 w 28"/>
                <a:gd name="T15" fmla="*/ 19 h 24"/>
                <a:gd name="T16" fmla="*/ 16 w 28"/>
                <a:gd name="T17" fmla="*/ 15 h 24"/>
                <a:gd name="T18" fmla="*/ 21 w 28"/>
                <a:gd name="T19" fmla="*/ 12 h 24"/>
                <a:gd name="T20" fmla="*/ 28 w 28"/>
                <a:gd name="T21" fmla="*/ 12 h 24"/>
                <a:gd name="T22" fmla="*/ 28 w 28"/>
                <a:gd name="T23" fmla="*/ 12 h 24"/>
                <a:gd name="T24" fmla="*/ 28 w 28"/>
                <a:gd name="T2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24">
                  <a:moveTo>
                    <a:pt x="28" y="0"/>
                  </a:moveTo>
                  <a:lnTo>
                    <a:pt x="28" y="0"/>
                  </a:lnTo>
                  <a:lnTo>
                    <a:pt x="19" y="2"/>
                  </a:lnTo>
                  <a:lnTo>
                    <a:pt x="11" y="6"/>
                  </a:lnTo>
                  <a:lnTo>
                    <a:pt x="4" y="12"/>
                  </a:lnTo>
                  <a:lnTo>
                    <a:pt x="0" y="15"/>
                  </a:lnTo>
                  <a:lnTo>
                    <a:pt x="4" y="24"/>
                  </a:lnTo>
                  <a:lnTo>
                    <a:pt x="11" y="19"/>
                  </a:lnTo>
                  <a:lnTo>
                    <a:pt x="16" y="15"/>
                  </a:lnTo>
                  <a:lnTo>
                    <a:pt x="21" y="12"/>
                  </a:lnTo>
                  <a:lnTo>
                    <a:pt x="28" y="12"/>
                  </a:lnTo>
                  <a:lnTo>
                    <a:pt x="28" y="12"/>
                  </a:lnTo>
                  <a:lnTo>
                    <a:pt x="2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73" name="Freeform 705"/>
            <p:cNvSpPr>
              <a:spLocks/>
            </p:cNvSpPr>
            <p:nvPr/>
          </p:nvSpPr>
          <p:spPr bwMode="auto">
            <a:xfrm>
              <a:off x="2726" y="3698"/>
              <a:ext cx="16" cy="8"/>
            </a:xfrm>
            <a:custGeom>
              <a:avLst/>
              <a:gdLst>
                <a:gd name="T0" fmla="*/ 49 w 49"/>
                <a:gd name="T1" fmla="*/ 22 h 24"/>
                <a:gd name="T2" fmla="*/ 49 w 49"/>
                <a:gd name="T3" fmla="*/ 19 h 24"/>
                <a:gd name="T4" fmla="*/ 46 w 49"/>
                <a:gd name="T5" fmla="*/ 13 h 24"/>
                <a:gd name="T6" fmla="*/ 40 w 49"/>
                <a:gd name="T7" fmla="*/ 8 h 24"/>
                <a:gd name="T8" fmla="*/ 32 w 49"/>
                <a:gd name="T9" fmla="*/ 6 h 24"/>
                <a:gd name="T10" fmla="*/ 25 w 49"/>
                <a:gd name="T11" fmla="*/ 4 h 24"/>
                <a:gd name="T12" fmla="*/ 17 w 49"/>
                <a:gd name="T13" fmla="*/ 2 h 24"/>
                <a:gd name="T14" fmla="*/ 10 w 49"/>
                <a:gd name="T15" fmla="*/ 1 h 24"/>
                <a:gd name="T16" fmla="*/ 5 w 49"/>
                <a:gd name="T17" fmla="*/ 0 h 24"/>
                <a:gd name="T18" fmla="*/ 0 w 49"/>
                <a:gd name="T19" fmla="*/ 0 h 24"/>
                <a:gd name="T20" fmla="*/ 0 w 49"/>
                <a:gd name="T21" fmla="*/ 12 h 24"/>
                <a:gd name="T22" fmla="*/ 5 w 49"/>
                <a:gd name="T23" fmla="*/ 12 h 24"/>
                <a:gd name="T24" fmla="*/ 10 w 49"/>
                <a:gd name="T25" fmla="*/ 11 h 24"/>
                <a:gd name="T26" fmla="*/ 17 w 49"/>
                <a:gd name="T27" fmla="*/ 12 h 24"/>
                <a:gd name="T28" fmla="*/ 23 w 49"/>
                <a:gd name="T29" fmla="*/ 13 h 24"/>
                <a:gd name="T30" fmla="*/ 30 w 49"/>
                <a:gd name="T31" fmla="*/ 15 h 24"/>
                <a:gd name="T32" fmla="*/ 36 w 49"/>
                <a:gd name="T33" fmla="*/ 17 h 24"/>
                <a:gd name="T34" fmla="*/ 39 w 49"/>
                <a:gd name="T35" fmla="*/ 20 h 24"/>
                <a:gd name="T36" fmla="*/ 40 w 49"/>
                <a:gd name="T37" fmla="*/ 21 h 24"/>
                <a:gd name="T38" fmla="*/ 40 w 49"/>
                <a:gd name="T39" fmla="*/ 17 h 24"/>
                <a:gd name="T40" fmla="*/ 40 w 49"/>
                <a:gd name="T41" fmla="*/ 21 h 24"/>
                <a:gd name="T42" fmla="*/ 43 w 49"/>
                <a:gd name="T43" fmla="*/ 23 h 24"/>
                <a:gd name="T44" fmla="*/ 46 w 49"/>
                <a:gd name="T45" fmla="*/ 24 h 24"/>
                <a:gd name="T46" fmla="*/ 48 w 49"/>
                <a:gd name="T47" fmla="*/ 22 h 24"/>
                <a:gd name="T48" fmla="*/ 49 w 49"/>
                <a:gd name="T49" fmla="*/ 19 h 24"/>
                <a:gd name="T50" fmla="*/ 49 w 49"/>
                <a:gd name="T51"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24">
                  <a:moveTo>
                    <a:pt x="49" y="22"/>
                  </a:moveTo>
                  <a:lnTo>
                    <a:pt x="49" y="19"/>
                  </a:lnTo>
                  <a:lnTo>
                    <a:pt x="46" y="13"/>
                  </a:lnTo>
                  <a:lnTo>
                    <a:pt x="40" y="8"/>
                  </a:lnTo>
                  <a:lnTo>
                    <a:pt x="32" y="6"/>
                  </a:lnTo>
                  <a:lnTo>
                    <a:pt x="25" y="4"/>
                  </a:lnTo>
                  <a:lnTo>
                    <a:pt x="17" y="2"/>
                  </a:lnTo>
                  <a:lnTo>
                    <a:pt x="10" y="1"/>
                  </a:lnTo>
                  <a:lnTo>
                    <a:pt x="5" y="0"/>
                  </a:lnTo>
                  <a:lnTo>
                    <a:pt x="0" y="0"/>
                  </a:lnTo>
                  <a:lnTo>
                    <a:pt x="0" y="12"/>
                  </a:lnTo>
                  <a:lnTo>
                    <a:pt x="5" y="12"/>
                  </a:lnTo>
                  <a:lnTo>
                    <a:pt x="10" y="11"/>
                  </a:lnTo>
                  <a:lnTo>
                    <a:pt x="17" y="12"/>
                  </a:lnTo>
                  <a:lnTo>
                    <a:pt x="23" y="13"/>
                  </a:lnTo>
                  <a:lnTo>
                    <a:pt x="30" y="15"/>
                  </a:lnTo>
                  <a:lnTo>
                    <a:pt x="36" y="17"/>
                  </a:lnTo>
                  <a:lnTo>
                    <a:pt x="39" y="20"/>
                  </a:lnTo>
                  <a:lnTo>
                    <a:pt x="40" y="21"/>
                  </a:lnTo>
                  <a:lnTo>
                    <a:pt x="40" y="17"/>
                  </a:lnTo>
                  <a:lnTo>
                    <a:pt x="40" y="21"/>
                  </a:lnTo>
                  <a:lnTo>
                    <a:pt x="43" y="23"/>
                  </a:lnTo>
                  <a:lnTo>
                    <a:pt x="46" y="24"/>
                  </a:lnTo>
                  <a:lnTo>
                    <a:pt x="48" y="22"/>
                  </a:lnTo>
                  <a:lnTo>
                    <a:pt x="49" y="19"/>
                  </a:lnTo>
                  <a:lnTo>
                    <a:pt x="49" y="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74" name="Freeform 706"/>
            <p:cNvSpPr>
              <a:spLocks/>
            </p:cNvSpPr>
            <p:nvPr/>
          </p:nvSpPr>
          <p:spPr bwMode="auto">
            <a:xfrm>
              <a:off x="2606" y="3877"/>
              <a:ext cx="573" cy="47"/>
            </a:xfrm>
            <a:custGeom>
              <a:avLst/>
              <a:gdLst>
                <a:gd name="T0" fmla="*/ 1648 w 1717"/>
                <a:gd name="T1" fmla="*/ 108 h 142"/>
                <a:gd name="T2" fmla="*/ 1531 w 1717"/>
                <a:gd name="T3" fmla="*/ 113 h 142"/>
                <a:gd name="T4" fmla="*/ 1477 w 1717"/>
                <a:gd name="T5" fmla="*/ 136 h 142"/>
                <a:gd name="T6" fmla="*/ 1362 w 1717"/>
                <a:gd name="T7" fmla="*/ 132 h 142"/>
                <a:gd name="T8" fmla="*/ 1200 w 1717"/>
                <a:gd name="T9" fmla="*/ 135 h 142"/>
                <a:gd name="T10" fmla="*/ 958 w 1717"/>
                <a:gd name="T11" fmla="*/ 134 h 142"/>
                <a:gd name="T12" fmla="*/ 872 w 1717"/>
                <a:gd name="T13" fmla="*/ 115 h 142"/>
                <a:gd name="T14" fmla="*/ 763 w 1717"/>
                <a:gd name="T15" fmla="*/ 116 h 142"/>
                <a:gd name="T16" fmla="*/ 587 w 1717"/>
                <a:gd name="T17" fmla="*/ 118 h 142"/>
                <a:gd name="T18" fmla="*/ 489 w 1717"/>
                <a:gd name="T19" fmla="*/ 116 h 142"/>
                <a:gd name="T20" fmla="*/ 375 w 1717"/>
                <a:gd name="T21" fmla="*/ 124 h 142"/>
                <a:gd name="T22" fmla="*/ 349 w 1717"/>
                <a:gd name="T23" fmla="*/ 140 h 142"/>
                <a:gd name="T24" fmla="*/ 183 w 1717"/>
                <a:gd name="T25" fmla="*/ 140 h 142"/>
                <a:gd name="T26" fmla="*/ 70 w 1717"/>
                <a:gd name="T27" fmla="*/ 131 h 142"/>
                <a:gd name="T28" fmla="*/ 1 w 1717"/>
                <a:gd name="T29" fmla="*/ 77 h 142"/>
                <a:gd name="T30" fmla="*/ 54 w 1717"/>
                <a:gd name="T31" fmla="*/ 77 h 142"/>
                <a:gd name="T32" fmla="*/ 121 w 1717"/>
                <a:gd name="T33" fmla="*/ 52 h 142"/>
                <a:gd name="T34" fmla="*/ 144 w 1717"/>
                <a:gd name="T35" fmla="*/ 61 h 142"/>
                <a:gd name="T36" fmla="*/ 166 w 1717"/>
                <a:gd name="T37" fmla="*/ 13 h 142"/>
                <a:gd name="T38" fmla="*/ 209 w 1717"/>
                <a:gd name="T39" fmla="*/ 56 h 142"/>
                <a:gd name="T40" fmla="*/ 250 w 1717"/>
                <a:gd name="T41" fmla="*/ 74 h 142"/>
                <a:gd name="T42" fmla="*/ 299 w 1717"/>
                <a:gd name="T43" fmla="*/ 89 h 142"/>
                <a:gd name="T44" fmla="*/ 347 w 1717"/>
                <a:gd name="T45" fmla="*/ 99 h 142"/>
                <a:gd name="T46" fmla="*/ 391 w 1717"/>
                <a:gd name="T47" fmla="*/ 88 h 142"/>
                <a:gd name="T48" fmla="*/ 434 w 1717"/>
                <a:gd name="T49" fmla="*/ 61 h 142"/>
                <a:gd name="T50" fmla="*/ 463 w 1717"/>
                <a:gd name="T51" fmla="*/ 10 h 142"/>
                <a:gd name="T52" fmla="*/ 506 w 1717"/>
                <a:gd name="T53" fmla="*/ 13 h 142"/>
                <a:gd name="T54" fmla="*/ 509 w 1717"/>
                <a:gd name="T55" fmla="*/ 56 h 142"/>
                <a:gd name="T56" fmla="*/ 562 w 1717"/>
                <a:gd name="T57" fmla="*/ 70 h 142"/>
                <a:gd name="T58" fmla="*/ 590 w 1717"/>
                <a:gd name="T59" fmla="*/ 80 h 142"/>
                <a:gd name="T60" fmla="*/ 611 w 1717"/>
                <a:gd name="T61" fmla="*/ 81 h 142"/>
                <a:gd name="T62" fmla="*/ 660 w 1717"/>
                <a:gd name="T63" fmla="*/ 68 h 142"/>
                <a:gd name="T64" fmla="*/ 689 w 1717"/>
                <a:gd name="T65" fmla="*/ 95 h 142"/>
                <a:gd name="T66" fmla="*/ 709 w 1717"/>
                <a:gd name="T67" fmla="*/ 62 h 142"/>
                <a:gd name="T68" fmla="*/ 747 w 1717"/>
                <a:gd name="T69" fmla="*/ 47 h 142"/>
                <a:gd name="T70" fmla="*/ 770 w 1717"/>
                <a:gd name="T71" fmla="*/ 61 h 142"/>
                <a:gd name="T72" fmla="*/ 822 w 1717"/>
                <a:gd name="T73" fmla="*/ 68 h 142"/>
                <a:gd name="T74" fmla="*/ 865 w 1717"/>
                <a:gd name="T75" fmla="*/ 76 h 142"/>
                <a:gd name="T76" fmla="*/ 899 w 1717"/>
                <a:gd name="T77" fmla="*/ 61 h 142"/>
                <a:gd name="T78" fmla="*/ 930 w 1717"/>
                <a:gd name="T79" fmla="*/ 50 h 142"/>
                <a:gd name="T80" fmla="*/ 964 w 1717"/>
                <a:gd name="T81" fmla="*/ 87 h 142"/>
                <a:gd name="T82" fmla="*/ 1026 w 1717"/>
                <a:gd name="T83" fmla="*/ 42 h 142"/>
                <a:gd name="T84" fmla="*/ 1061 w 1717"/>
                <a:gd name="T85" fmla="*/ 46 h 142"/>
                <a:gd name="T86" fmla="*/ 1091 w 1717"/>
                <a:gd name="T87" fmla="*/ 71 h 142"/>
                <a:gd name="T88" fmla="*/ 1140 w 1717"/>
                <a:gd name="T89" fmla="*/ 33 h 142"/>
                <a:gd name="T90" fmla="*/ 1184 w 1717"/>
                <a:gd name="T91" fmla="*/ 22 h 142"/>
                <a:gd name="T92" fmla="*/ 1229 w 1717"/>
                <a:gd name="T93" fmla="*/ 55 h 142"/>
                <a:gd name="T94" fmla="*/ 1267 w 1717"/>
                <a:gd name="T95" fmla="*/ 95 h 142"/>
                <a:gd name="T96" fmla="*/ 1332 w 1717"/>
                <a:gd name="T97" fmla="*/ 68 h 142"/>
                <a:gd name="T98" fmla="*/ 1362 w 1717"/>
                <a:gd name="T99" fmla="*/ 49 h 142"/>
                <a:gd name="T100" fmla="*/ 1402 w 1717"/>
                <a:gd name="T101" fmla="*/ 79 h 142"/>
                <a:gd name="T102" fmla="*/ 1467 w 1717"/>
                <a:gd name="T103" fmla="*/ 95 h 142"/>
                <a:gd name="T104" fmla="*/ 1501 w 1717"/>
                <a:gd name="T105" fmla="*/ 78 h 142"/>
                <a:gd name="T106" fmla="*/ 1538 w 1717"/>
                <a:gd name="T107" fmla="*/ 82 h 142"/>
                <a:gd name="T108" fmla="*/ 1592 w 1717"/>
                <a:gd name="T109" fmla="*/ 95 h 142"/>
                <a:gd name="T110" fmla="*/ 1617 w 1717"/>
                <a:gd name="T111" fmla="*/ 52 h 142"/>
                <a:gd name="T112" fmla="*/ 1651 w 1717"/>
                <a:gd name="T113" fmla="*/ 81 h 142"/>
                <a:gd name="T114" fmla="*/ 1701 w 1717"/>
                <a:gd name="T115" fmla="*/ 9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17" h="142">
                  <a:moveTo>
                    <a:pt x="1717" y="95"/>
                  </a:moveTo>
                  <a:lnTo>
                    <a:pt x="1713" y="97"/>
                  </a:lnTo>
                  <a:lnTo>
                    <a:pt x="1711" y="101"/>
                  </a:lnTo>
                  <a:lnTo>
                    <a:pt x="1705" y="105"/>
                  </a:lnTo>
                  <a:lnTo>
                    <a:pt x="1697" y="107"/>
                  </a:lnTo>
                  <a:lnTo>
                    <a:pt x="1687" y="108"/>
                  </a:lnTo>
                  <a:lnTo>
                    <a:pt x="1670" y="108"/>
                  </a:lnTo>
                  <a:lnTo>
                    <a:pt x="1648" y="108"/>
                  </a:lnTo>
                  <a:lnTo>
                    <a:pt x="1624" y="108"/>
                  </a:lnTo>
                  <a:lnTo>
                    <a:pt x="1599" y="108"/>
                  </a:lnTo>
                  <a:lnTo>
                    <a:pt x="1577" y="107"/>
                  </a:lnTo>
                  <a:lnTo>
                    <a:pt x="1560" y="107"/>
                  </a:lnTo>
                  <a:lnTo>
                    <a:pt x="1550" y="107"/>
                  </a:lnTo>
                  <a:lnTo>
                    <a:pt x="1543" y="108"/>
                  </a:lnTo>
                  <a:lnTo>
                    <a:pt x="1537" y="110"/>
                  </a:lnTo>
                  <a:lnTo>
                    <a:pt x="1531" y="113"/>
                  </a:lnTo>
                  <a:lnTo>
                    <a:pt x="1527" y="118"/>
                  </a:lnTo>
                  <a:lnTo>
                    <a:pt x="1522" y="123"/>
                  </a:lnTo>
                  <a:lnTo>
                    <a:pt x="1519" y="128"/>
                  </a:lnTo>
                  <a:lnTo>
                    <a:pt x="1516" y="133"/>
                  </a:lnTo>
                  <a:lnTo>
                    <a:pt x="1514" y="137"/>
                  </a:lnTo>
                  <a:lnTo>
                    <a:pt x="1506" y="137"/>
                  </a:lnTo>
                  <a:lnTo>
                    <a:pt x="1493" y="136"/>
                  </a:lnTo>
                  <a:lnTo>
                    <a:pt x="1477" y="136"/>
                  </a:lnTo>
                  <a:lnTo>
                    <a:pt x="1460" y="135"/>
                  </a:lnTo>
                  <a:lnTo>
                    <a:pt x="1443" y="134"/>
                  </a:lnTo>
                  <a:lnTo>
                    <a:pt x="1428" y="133"/>
                  </a:lnTo>
                  <a:lnTo>
                    <a:pt x="1416" y="132"/>
                  </a:lnTo>
                  <a:lnTo>
                    <a:pt x="1409" y="131"/>
                  </a:lnTo>
                  <a:lnTo>
                    <a:pt x="1401" y="131"/>
                  </a:lnTo>
                  <a:lnTo>
                    <a:pt x="1384" y="131"/>
                  </a:lnTo>
                  <a:lnTo>
                    <a:pt x="1362" y="132"/>
                  </a:lnTo>
                  <a:lnTo>
                    <a:pt x="1336" y="132"/>
                  </a:lnTo>
                  <a:lnTo>
                    <a:pt x="1308" y="133"/>
                  </a:lnTo>
                  <a:lnTo>
                    <a:pt x="1283" y="134"/>
                  </a:lnTo>
                  <a:lnTo>
                    <a:pt x="1261" y="134"/>
                  </a:lnTo>
                  <a:lnTo>
                    <a:pt x="1245" y="135"/>
                  </a:lnTo>
                  <a:lnTo>
                    <a:pt x="1236" y="135"/>
                  </a:lnTo>
                  <a:lnTo>
                    <a:pt x="1221" y="135"/>
                  </a:lnTo>
                  <a:lnTo>
                    <a:pt x="1200" y="135"/>
                  </a:lnTo>
                  <a:lnTo>
                    <a:pt x="1176" y="135"/>
                  </a:lnTo>
                  <a:lnTo>
                    <a:pt x="1149" y="135"/>
                  </a:lnTo>
                  <a:lnTo>
                    <a:pt x="1119" y="135"/>
                  </a:lnTo>
                  <a:lnTo>
                    <a:pt x="1087" y="135"/>
                  </a:lnTo>
                  <a:lnTo>
                    <a:pt x="1055" y="134"/>
                  </a:lnTo>
                  <a:lnTo>
                    <a:pt x="1022" y="134"/>
                  </a:lnTo>
                  <a:lnTo>
                    <a:pt x="989" y="134"/>
                  </a:lnTo>
                  <a:lnTo>
                    <a:pt x="958" y="134"/>
                  </a:lnTo>
                  <a:lnTo>
                    <a:pt x="928" y="134"/>
                  </a:lnTo>
                  <a:lnTo>
                    <a:pt x="902" y="135"/>
                  </a:lnTo>
                  <a:lnTo>
                    <a:pt x="880" y="135"/>
                  </a:lnTo>
                  <a:lnTo>
                    <a:pt x="861" y="136"/>
                  </a:lnTo>
                  <a:lnTo>
                    <a:pt x="848" y="137"/>
                  </a:lnTo>
                  <a:lnTo>
                    <a:pt x="856" y="131"/>
                  </a:lnTo>
                  <a:lnTo>
                    <a:pt x="865" y="123"/>
                  </a:lnTo>
                  <a:lnTo>
                    <a:pt x="872" y="115"/>
                  </a:lnTo>
                  <a:lnTo>
                    <a:pt x="872" y="108"/>
                  </a:lnTo>
                  <a:lnTo>
                    <a:pt x="866" y="107"/>
                  </a:lnTo>
                  <a:lnTo>
                    <a:pt x="855" y="107"/>
                  </a:lnTo>
                  <a:lnTo>
                    <a:pt x="839" y="108"/>
                  </a:lnTo>
                  <a:lnTo>
                    <a:pt x="819" y="109"/>
                  </a:lnTo>
                  <a:lnTo>
                    <a:pt x="800" y="111"/>
                  </a:lnTo>
                  <a:lnTo>
                    <a:pt x="780" y="113"/>
                  </a:lnTo>
                  <a:lnTo>
                    <a:pt x="763" y="116"/>
                  </a:lnTo>
                  <a:lnTo>
                    <a:pt x="751" y="117"/>
                  </a:lnTo>
                  <a:lnTo>
                    <a:pt x="737" y="118"/>
                  </a:lnTo>
                  <a:lnTo>
                    <a:pt x="716" y="118"/>
                  </a:lnTo>
                  <a:lnTo>
                    <a:pt x="691" y="119"/>
                  </a:lnTo>
                  <a:lnTo>
                    <a:pt x="664" y="119"/>
                  </a:lnTo>
                  <a:lnTo>
                    <a:pt x="635" y="119"/>
                  </a:lnTo>
                  <a:lnTo>
                    <a:pt x="609" y="119"/>
                  </a:lnTo>
                  <a:lnTo>
                    <a:pt x="587" y="118"/>
                  </a:lnTo>
                  <a:lnTo>
                    <a:pt x="570" y="117"/>
                  </a:lnTo>
                  <a:lnTo>
                    <a:pt x="563" y="116"/>
                  </a:lnTo>
                  <a:lnTo>
                    <a:pt x="554" y="116"/>
                  </a:lnTo>
                  <a:lnTo>
                    <a:pt x="542" y="115"/>
                  </a:lnTo>
                  <a:lnTo>
                    <a:pt x="531" y="115"/>
                  </a:lnTo>
                  <a:lnTo>
                    <a:pt x="517" y="115"/>
                  </a:lnTo>
                  <a:lnTo>
                    <a:pt x="503" y="115"/>
                  </a:lnTo>
                  <a:lnTo>
                    <a:pt x="489" y="116"/>
                  </a:lnTo>
                  <a:lnTo>
                    <a:pt x="474" y="116"/>
                  </a:lnTo>
                  <a:lnTo>
                    <a:pt x="458" y="117"/>
                  </a:lnTo>
                  <a:lnTo>
                    <a:pt x="443" y="118"/>
                  </a:lnTo>
                  <a:lnTo>
                    <a:pt x="428" y="119"/>
                  </a:lnTo>
                  <a:lnTo>
                    <a:pt x="413" y="120"/>
                  </a:lnTo>
                  <a:lnTo>
                    <a:pt x="399" y="121"/>
                  </a:lnTo>
                  <a:lnTo>
                    <a:pt x="387" y="123"/>
                  </a:lnTo>
                  <a:lnTo>
                    <a:pt x="375" y="124"/>
                  </a:lnTo>
                  <a:lnTo>
                    <a:pt x="365" y="125"/>
                  </a:lnTo>
                  <a:lnTo>
                    <a:pt x="372" y="128"/>
                  </a:lnTo>
                  <a:lnTo>
                    <a:pt x="375" y="132"/>
                  </a:lnTo>
                  <a:lnTo>
                    <a:pt x="377" y="136"/>
                  </a:lnTo>
                  <a:lnTo>
                    <a:pt x="379" y="141"/>
                  </a:lnTo>
                  <a:lnTo>
                    <a:pt x="373" y="140"/>
                  </a:lnTo>
                  <a:lnTo>
                    <a:pt x="363" y="140"/>
                  </a:lnTo>
                  <a:lnTo>
                    <a:pt x="349" y="140"/>
                  </a:lnTo>
                  <a:lnTo>
                    <a:pt x="333" y="139"/>
                  </a:lnTo>
                  <a:lnTo>
                    <a:pt x="315" y="139"/>
                  </a:lnTo>
                  <a:lnTo>
                    <a:pt x="294" y="139"/>
                  </a:lnTo>
                  <a:lnTo>
                    <a:pt x="272" y="139"/>
                  </a:lnTo>
                  <a:lnTo>
                    <a:pt x="250" y="139"/>
                  </a:lnTo>
                  <a:lnTo>
                    <a:pt x="228" y="139"/>
                  </a:lnTo>
                  <a:lnTo>
                    <a:pt x="205" y="140"/>
                  </a:lnTo>
                  <a:lnTo>
                    <a:pt x="183" y="140"/>
                  </a:lnTo>
                  <a:lnTo>
                    <a:pt x="161" y="140"/>
                  </a:lnTo>
                  <a:lnTo>
                    <a:pt x="143" y="141"/>
                  </a:lnTo>
                  <a:lnTo>
                    <a:pt x="126" y="141"/>
                  </a:lnTo>
                  <a:lnTo>
                    <a:pt x="112" y="141"/>
                  </a:lnTo>
                  <a:lnTo>
                    <a:pt x="100" y="142"/>
                  </a:lnTo>
                  <a:lnTo>
                    <a:pt x="94" y="140"/>
                  </a:lnTo>
                  <a:lnTo>
                    <a:pt x="83" y="136"/>
                  </a:lnTo>
                  <a:lnTo>
                    <a:pt x="70" y="131"/>
                  </a:lnTo>
                  <a:lnTo>
                    <a:pt x="55" y="124"/>
                  </a:lnTo>
                  <a:lnTo>
                    <a:pt x="39" y="117"/>
                  </a:lnTo>
                  <a:lnTo>
                    <a:pt x="24" y="110"/>
                  </a:lnTo>
                  <a:lnTo>
                    <a:pt x="10" y="104"/>
                  </a:lnTo>
                  <a:lnTo>
                    <a:pt x="1" y="100"/>
                  </a:lnTo>
                  <a:lnTo>
                    <a:pt x="1" y="94"/>
                  </a:lnTo>
                  <a:lnTo>
                    <a:pt x="1" y="86"/>
                  </a:lnTo>
                  <a:lnTo>
                    <a:pt x="1" y="77"/>
                  </a:lnTo>
                  <a:lnTo>
                    <a:pt x="0" y="70"/>
                  </a:lnTo>
                  <a:lnTo>
                    <a:pt x="5" y="74"/>
                  </a:lnTo>
                  <a:lnTo>
                    <a:pt x="11" y="78"/>
                  </a:lnTo>
                  <a:lnTo>
                    <a:pt x="18" y="79"/>
                  </a:lnTo>
                  <a:lnTo>
                    <a:pt x="26" y="80"/>
                  </a:lnTo>
                  <a:lnTo>
                    <a:pt x="34" y="80"/>
                  </a:lnTo>
                  <a:lnTo>
                    <a:pt x="43" y="79"/>
                  </a:lnTo>
                  <a:lnTo>
                    <a:pt x="54" y="77"/>
                  </a:lnTo>
                  <a:lnTo>
                    <a:pt x="64" y="74"/>
                  </a:lnTo>
                  <a:lnTo>
                    <a:pt x="71" y="76"/>
                  </a:lnTo>
                  <a:lnTo>
                    <a:pt x="79" y="74"/>
                  </a:lnTo>
                  <a:lnTo>
                    <a:pt x="88" y="71"/>
                  </a:lnTo>
                  <a:lnTo>
                    <a:pt x="97" y="66"/>
                  </a:lnTo>
                  <a:lnTo>
                    <a:pt x="106" y="62"/>
                  </a:lnTo>
                  <a:lnTo>
                    <a:pt x="114" y="56"/>
                  </a:lnTo>
                  <a:lnTo>
                    <a:pt x="121" y="52"/>
                  </a:lnTo>
                  <a:lnTo>
                    <a:pt x="127" y="48"/>
                  </a:lnTo>
                  <a:lnTo>
                    <a:pt x="127" y="53"/>
                  </a:lnTo>
                  <a:lnTo>
                    <a:pt x="127" y="64"/>
                  </a:lnTo>
                  <a:lnTo>
                    <a:pt x="126" y="79"/>
                  </a:lnTo>
                  <a:lnTo>
                    <a:pt x="125" y="91"/>
                  </a:lnTo>
                  <a:lnTo>
                    <a:pt x="146" y="87"/>
                  </a:lnTo>
                  <a:lnTo>
                    <a:pt x="145" y="76"/>
                  </a:lnTo>
                  <a:lnTo>
                    <a:pt x="144" y="61"/>
                  </a:lnTo>
                  <a:lnTo>
                    <a:pt x="144" y="47"/>
                  </a:lnTo>
                  <a:lnTo>
                    <a:pt x="146" y="37"/>
                  </a:lnTo>
                  <a:lnTo>
                    <a:pt x="151" y="30"/>
                  </a:lnTo>
                  <a:lnTo>
                    <a:pt x="157" y="21"/>
                  </a:lnTo>
                  <a:lnTo>
                    <a:pt x="160" y="10"/>
                  </a:lnTo>
                  <a:lnTo>
                    <a:pt x="162" y="0"/>
                  </a:lnTo>
                  <a:lnTo>
                    <a:pt x="163" y="6"/>
                  </a:lnTo>
                  <a:lnTo>
                    <a:pt x="166" y="13"/>
                  </a:lnTo>
                  <a:lnTo>
                    <a:pt x="168" y="18"/>
                  </a:lnTo>
                  <a:lnTo>
                    <a:pt x="173" y="25"/>
                  </a:lnTo>
                  <a:lnTo>
                    <a:pt x="178" y="30"/>
                  </a:lnTo>
                  <a:lnTo>
                    <a:pt x="186" y="34"/>
                  </a:lnTo>
                  <a:lnTo>
                    <a:pt x="195" y="37"/>
                  </a:lnTo>
                  <a:lnTo>
                    <a:pt x="206" y="37"/>
                  </a:lnTo>
                  <a:lnTo>
                    <a:pt x="207" y="46"/>
                  </a:lnTo>
                  <a:lnTo>
                    <a:pt x="209" y="56"/>
                  </a:lnTo>
                  <a:lnTo>
                    <a:pt x="213" y="64"/>
                  </a:lnTo>
                  <a:lnTo>
                    <a:pt x="217" y="68"/>
                  </a:lnTo>
                  <a:lnTo>
                    <a:pt x="221" y="69"/>
                  </a:lnTo>
                  <a:lnTo>
                    <a:pt x="225" y="71"/>
                  </a:lnTo>
                  <a:lnTo>
                    <a:pt x="232" y="72"/>
                  </a:lnTo>
                  <a:lnTo>
                    <a:pt x="238" y="73"/>
                  </a:lnTo>
                  <a:lnTo>
                    <a:pt x="245" y="74"/>
                  </a:lnTo>
                  <a:lnTo>
                    <a:pt x="250" y="74"/>
                  </a:lnTo>
                  <a:lnTo>
                    <a:pt x="256" y="73"/>
                  </a:lnTo>
                  <a:lnTo>
                    <a:pt x="258" y="70"/>
                  </a:lnTo>
                  <a:lnTo>
                    <a:pt x="264" y="74"/>
                  </a:lnTo>
                  <a:lnTo>
                    <a:pt x="271" y="79"/>
                  </a:lnTo>
                  <a:lnTo>
                    <a:pt x="278" y="82"/>
                  </a:lnTo>
                  <a:lnTo>
                    <a:pt x="286" y="86"/>
                  </a:lnTo>
                  <a:lnTo>
                    <a:pt x="293" y="89"/>
                  </a:lnTo>
                  <a:lnTo>
                    <a:pt x="299" y="89"/>
                  </a:lnTo>
                  <a:lnTo>
                    <a:pt x="304" y="89"/>
                  </a:lnTo>
                  <a:lnTo>
                    <a:pt x="308" y="86"/>
                  </a:lnTo>
                  <a:lnTo>
                    <a:pt x="313" y="91"/>
                  </a:lnTo>
                  <a:lnTo>
                    <a:pt x="321" y="94"/>
                  </a:lnTo>
                  <a:lnTo>
                    <a:pt x="331" y="95"/>
                  </a:lnTo>
                  <a:lnTo>
                    <a:pt x="337" y="95"/>
                  </a:lnTo>
                  <a:lnTo>
                    <a:pt x="342" y="96"/>
                  </a:lnTo>
                  <a:lnTo>
                    <a:pt x="347" y="99"/>
                  </a:lnTo>
                  <a:lnTo>
                    <a:pt x="352" y="100"/>
                  </a:lnTo>
                  <a:lnTo>
                    <a:pt x="359" y="101"/>
                  </a:lnTo>
                  <a:lnTo>
                    <a:pt x="364" y="101"/>
                  </a:lnTo>
                  <a:lnTo>
                    <a:pt x="369" y="101"/>
                  </a:lnTo>
                  <a:lnTo>
                    <a:pt x="373" y="101"/>
                  </a:lnTo>
                  <a:lnTo>
                    <a:pt x="376" y="100"/>
                  </a:lnTo>
                  <a:lnTo>
                    <a:pt x="383" y="95"/>
                  </a:lnTo>
                  <a:lnTo>
                    <a:pt x="391" y="88"/>
                  </a:lnTo>
                  <a:lnTo>
                    <a:pt x="400" y="80"/>
                  </a:lnTo>
                  <a:lnTo>
                    <a:pt x="407" y="74"/>
                  </a:lnTo>
                  <a:lnTo>
                    <a:pt x="411" y="72"/>
                  </a:lnTo>
                  <a:lnTo>
                    <a:pt x="415" y="70"/>
                  </a:lnTo>
                  <a:lnTo>
                    <a:pt x="420" y="68"/>
                  </a:lnTo>
                  <a:lnTo>
                    <a:pt x="424" y="65"/>
                  </a:lnTo>
                  <a:lnTo>
                    <a:pt x="429" y="63"/>
                  </a:lnTo>
                  <a:lnTo>
                    <a:pt x="434" y="61"/>
                  </a:lnTo>
                  <a:lnTo>
                    <a:pt x="438" y="60"/>
                  </a:lnTo>
                  <a:lnTo>
                    <a:pt x="442" y="60"/>
                  </a:lnTo>
                  <a:lnTo>
                    <a:pt x="446" y="49"/>
                  </a:lnTo>
                  <a:lnTo>
                    <a:pt x="447" y="34"/>
                  </a:lnTo>
                  <a:lnTo>
                    <a:pt x="448" y="20"/>
                  </a:lnTo>
                  <a:lnTo>
                    <a:pt x="454" y="8"/>
                  </a:lnTo>
                  <a:lnTo>
                    <a:pt x="458" y="10"/>
                  </a:lnTo>
                  <a:lnTo>
                    <a:pt x="463" y="10"/>
                  </a:lnTo>
                  <a:lnTo>
                    <a:pt x="469" y="10"/>
                  </a:lnTo>
                  <a:lnTo>
                    <a:pt x="476" y="9"/>
                  </a:lnTo>
                  <a:lnTo>
                    <a:pt x="483" y="8"/>
                  </a:lnTo>
                  <a:lnTo>
                    <a:pt x="490" y="6"/>
                  </a:lnTo>
                  <a:lnTo>
                    <a:pt x="497" y="5"/>
                  </a:lnTo>
                  <a:lnTo>
                    <a:pt x="501" y="2"/>
                  </a:lnTo>
                  <a:lnTo>
                    <a:pt x="503" y="7"/>
                  </a:lnTo>
                  <a:lnTo>
                    <a:pt x="506" y="13"/>
                  </a:lnTo>
                  <a:lnTo>
                    <a:pt x="509" y="17"/>
                  </a:lnTo>
                  <a:lnTo>
                    <a:pt x="513" y="21"/>
                  </a:lnTo>
                  <a:lnTo>
                    <a:pt x="503" y="26"/>
                  </a:lnTo>
                  <a:lnTo>
                    <a:pt x="499" y="33"/>
                  </a:lnTo>
                  <a:lnTo>
                    <a:pt x="498" y="44"/>
                  </a:lnTo>
                  <a:lnTo>
                    <a:pt x="498" y="56"/>
                  </a:lnTo>
                  <a:lnTo>
                    <a:pt x="502" y="55"/>
                  </a:lnTo>
                  <a:lnTo>
                    <a:pt x="509" y="56"/>
                  </a:lnTo>
                  <a:lnTo>
                    <a:pt x="516" y="58"/>
                  </a:lnTo>
                  <a:lnTo>
                    <a:pt x="525" y="61"/>
                  </a:lnTo>
                  <a:lnTo>
                    <a:pt x="533" y="64"/>
                  </a:lnTo>
                  <a:lnTo>
                    <a:pt x="541" y="66"/>
                  </a:lnTo>
                  <a:lnTo>
                    <a:pt x="548" y="69"/>
                  </a:lnTo>
                  <a:lnTo>
                    <a:pt x="553" y="71"/>
                  </a:lnTo>
                  <a:lnTo>
                    <a:pt x="556" y="71"/>
                  </a:lnTo>
                  <a:lnTo>
                    <a:pt x="562" y="70"/>
                  </a:lnTo>
                  <a:lnTo>
                    <a:pt x="566" y="68"/>
                  </a:lnTo>
                  <a:lnTo>
                    <a:pt x="572" y="65"/>
                  </a:lnTo>
                  <a:lnTo>
                    <a:pt x="578" y="63"/>
                  </a:lnTo>
                  <a:lnTo>
                    <a:pt x="582" y="60"/>
                  </a:lnTo>
                  <a:lnTo>
                    <a:pt x="587" y="57"/>
                  </a:lnTo>
                  <a:lnTo>
                    <a:pt x="589" y="54"/>
                  </a:lnTo>
                  <a:lnTo>
                    <a:pt x="589" y="64"/>
                  </a:lnTo>
                  <a:lnTo>
                    <a:pt x="590" y="80"/>
                  </a:lnTo>
                  <a:lnTo>
                    <a:pt x="589" y="96"/>
                  </a:lnTo>
                  <a:lnTo>
                    <a:pt x="588" y="107"/>
                  </a:lnTo>
                  <a:lnTo>
                    <a:pt x="594" y="104"/>
                  </a:lnTo>
                  <a:lnTo>
                    <a:pt x="600" y="104"/>
                  </a:lnTo>
                  <a:lnTo>
                    <a:pt x="605" y="104"/>
                  </a:lnTo>
                  <a:lnTo>
                    <a:pt x="611" y="105"/>
                  </a:lnTo>
                  <a:lnTo>
                    <a:pt x="611" y="95"/>
                  </a:lnTo>
                  <a:lnTo>
                    <a:pt x="611" y="81"/>
                  </a:lnTo>
                  <a:lnTo>
                    <a:pt x="611" y="69"/>
                  </a:lnTo>
                  <a:lnTo>
                    <a:pt x="611" y="60"/>
                  </a:lnTo>
                  <a:lnTo>
                    <a:pt x="620" y="65"/>
                  </a:lnTo>
                  <a:lnTo>
                    <a:pt x="629" y="69"/>
                  </a:lnTo>
                  <a:lnTo>
                    <a:pt x="636" y="70"/>
                  </a:lnTo>
                  <a:lnTo>
                    <a:pt x="643" y="68"/>
                  </a:lnTo>
                  <a:lnTo>
                    <a:pt x="652" y="69"/>
                  </a:lnTo>
                  <a:lnTo>
                    <a:pt x="660" y="68"/>
                  </a:lnTo>
                  <a:lnTo>
                    <a:pt x="666" y="66"/>
                  </a:lnTo>
                  <a:lnTo>
                    <a:pt x="672" y="63"/>
                  </a:lnTo>
                  <a:lnTo>
                    <a:pt x="673" y="70"/>
                  </a:lnTo>
                  <a:lnTo>
                    <a:pt x="674" y="79"/>
                  </a:lnTo>
                  <a:lnTo>
                    <a:pt x="674" y="88"/>
                  </a:lnTo>
                  <a:lnTo>
                    <a:pt x="673" y="95"/>
                  </a:lnTo>
                  <a:lnTo>
                    <a:pt x="681" y="95"/>
                  </a:lnTo>
                  <a:lnTo>
                    <a:pt x="689" y="95"/>
                  </a:lnTo>
                  <a:lnTo>
                    <a:pt x="696" y="94"/>
                  </a:lnTo>
                  <a:lnTo>
                    <a:pt x="700" y="92"/>
                  </a:lnTo>
                  <a:lnTo>
                    <a:pt x="698" y="85"/>
                  </a:lnTo>
                  <a:lnTo>
                    <a:pt x="698" y="74"/>
                  </a:lnTo>
                  <a:lnTo>
                    <a:pt x="698" y="64"/>
                  </a:lnTo>
                  <a:lnTo>
                    <a:pt x="698" y="56"/>
                  </a:lnTo>
                  <a:lnTo>
                    <a:pt x="704" y="60"/>
                  </a:lnTo>
                  <a:lnTo>
                    <a:pt x="709" y="62"/>
                  </a:lnTo>
                  <a:lnTo>
                    <a:pt x="715" y="62"/>
                  </a:lnTo>
                  <a:lnTo>
                    <a:pt x="722" y="62"/>
                  </a:lnTo>
                  <a:lnTo>
                    <a:pt x="728" y="61"/>
                  </a:lnTo>
                  <a:lnTo>
                    <a:pt x="735" y="58"/>
                  </a:lnTo>
                  <a:lnTo>
                    <a:pt x="739" y="57"/>
                  </a:lnTo>
                  <a:lnTo>
                    <a:pt x="743" y="55"/>
                  </a:lnTo>
                  <a:lnTo>
                    <a:pt x="746" y="52"/>
                  </a:lnTo>
                  <a:lnTo>
                    <a:pt x="747" y="47"/>
                  </a:lnTo>
                  <a:lnTo>
                    <a:pt x="745" y="41"/>
                  </a:lnTo>
                  <a:lnTo>
                    <a:pt x="743" y="37"/>
                  </a:lnTo>
                  <a:lnTo>
                    <a:pt x="751" y="44"/>
                  </a:lnTo>
                  <a:lnTo>
                    <a:pt x="756" y="52"/>
                  </a:lnTo>
                  <a:lnTo>
                    <a:pt x="761" y="61"/>
                  </a:lnTo>
                  <a:lnTo>
                    <a:pt x="763" y="68"/>
                  </a:lnTo>
                  <a:lnTo>
                    <a:pt x="769" y="55"/>
                  </a:lnTo>
                  <a:lnTo>
                    <a:pt x="770" y="61"/>
                  </a:lnTo>
                  <a:lnTo>
                    <a:pt x="772" y="66"/>
                  </a:lnTo>
                  <a:lnTo>
                    <a:pt x="775" y="71"/>
                  </a:lnTo>
                  <a:lnTo>
                    <a:pt x="779" y="74"/>
                  </a:lnTo>
                  <a:lnTo>
                    <a:pt x="784" y="74"/>
                  </a:lnTo>
                  <a:lnTo>
                    <a:pt x="792" y="73"/>
                  </a:lnTo>
                  <a:lnTo>
                    <a:pt x="801" y="71"/>
                  </a:lnTo>
                  <a:lnTo>
                    <a:pt x="811" y="70"/>
                  </a:lnTo>
                  <a:lnTo>
                    <a:pt x="822" y="68"/>
                  </a:lnTo>
                  <a:lnTo>
                    <a:pt x="830" y="66"/>
                  </a:lnTo>
                  <a:lnTo>
                    <a:pt x="836" y="66"/>
                  </a:lnTo>
                  <a:lnTo>
                    <a:pt x="840" y="68"/>
                  </a:lnTo>
                  <a:lnTo>
                    <a:pt x="843" y="71"/>
                  </a:lnTo>
                  <a:lnTo>
                    <a:pt x="848" y="73"/>
                  </a:lnTo>
                  <a:lnTo>
                    <a:pt x="854" y="74"/>
                  </a:lnTo>
                  <a:lnTo>
                    <a:pt x="861" y="76"/>
                  </a:lnTo>
                  <a:lnTo>
                    <a:pt x="865" y="76"/>
                  </a:lnTo>
                  <a:lnTo>
                    <a:pt x="870" y="74"/>
                  </a:lnTo>
                  <a:lnTo>
                    <a:pt x="875" y="73"/>
                  </a:lnTo>
                  <a:lnTo>
                    <a:pt x="881" y="71"/>
                  </a:lnTo>
                  <a:lnTo>
                    <a:pt x="887" y="69"/>
                  </a:lnTo>
                  <a:lnTo>
                    <a:pt x="891" y="68"/>
                  </a:lnTo>
                  <a:lnTo>
                    <a:pt x="896" y="65"/>
                  </a:lnTo>
                  <a:lnTo>
                    <a:pt x="898" y="64"/>
                  </a:lnTo>
                  <a:lnTo>
                    <a:pt x="899" y="61"/>
                  </a:lnTo>
                  <a:lnTo>
                    <a:pt x="898" y="53"/>
                  </a:lnTo>
                  <a:lnTo>
                    <a:pt x="896" y="46"/>
                  </a:lnTo>
                  <a:lnTo>
                    <a:pt x="895" y="39"/>
                  </a:lnTo>
                  <a:lnTo>
                    <a:pt x="903" y="42"/>
                  </a:lnTo>
                  <a:lnTo>
                    <a:pt x="913" y="47"/>
                  </a:lnTo>
                  <a:lnTo>
                    <a:pt x="921" y="52"/>
                  </a:lnTo>
                  <a:lnTo>
                    <a:pt x="927" y="52"/>
                  </a:lnTo>
                  <a:lnTo>
                    <a:pt x="930" y="50"/>
                  </a:lnTo>
                  <a:lnTo>
                    <a:pt x="936" y="48"/>
                  </a:lnTo>
                  <a:lnTo>
                    <a:pt x="941" y="45"/>
                  </a:lnTo>
                  <a:lnTo>
                    <a:pt x="945" y="40"/>
                  </a:lnTo>
                  <a:lnTo>
                    <a:pt x="945" y="50"/>
                  </a:lnTo>
                  <a:lnTo>
                    <a:pt x="943" y="64"/>
                  </a:lnTo>
                  <a:lnTo>
                    <a:pt x="941" y="78"/>
                  </a:lnTo>
                  <a:lnTo>
                    <a:pt x="939" y="87"/>
                  </a:lnTo>
                  <a:lnTo>
                    <a:pt x="964" y="87"/>
                  </a:lnTo>
                  <a:lnTo>
                    <a:pt x="964" y="46"/>
                  </a:lnTo>
                  <a:lnTo>
                    <a:pt x="972" y="50"/>
                  </a:lnTo>
                  <a:lnTo>
                    <a:pt x="981" y="56"/>
                  </a:lnTo>
                  <a:lnTo>
                    <a:pt x="989" y="61"/>
                  </a:lnTo>
                  <a:lnTo>
                    <a:pt x="997" y="62"/>
                  </a:lnTo>
                  <a:lnTo>
                    <a:pt x="1006" y="58"/>
                  </a:lnTo>
                  <a:lnTo>
                    <a:pt x="1017" y="52"/>
                  </a:lnTo>
                  <a:lnTo>
                    <a:pt x="1026" y="42"/>
                  </a:lnTo>
                  <a:lnTo>
                    <a:pt x="1030" y="34"/>
                  </a:lnTo>
                  <a:lnTo>
                    <a:pt x="1036" y="40"/>
                  </a:lnTo>
                  <a:lnTo>
                    <a:pt x="1040" y="44"/>
                  </a:lnTo>
                  <a:lnTo>
                    <a:pt x="1044" y="46"/>
                  </a:lnTo>
                  <a:lnTo>
                    <a:pt x="1048" y="47"/>
                  </a:lnTo>
                  <a:lnTo>
                    <a:pt x="1052" y="47"/>
                  </a:lnTo>
                  <a:lnTo>
                    <a:pt x="1055" y="47"/>
                  </a:lnTo>
                  <a:lnTo>
                    <a:pt x="1061" y="46"/>
                  </a:lnTo>
                  <a:lnTo>
                    <a:pt x="1067" y="45"/>
                  </a:lnTo>
                  <a:lnTo>
                    <a:pt x="1072" y="42"/>
                  </a:lnTo>
                  <a:lnTo>
                    <a:pt x="1077" y="39"/>
                  </a:lnTo>
                  <a:lnTo>
                    <a:pt x="1081" y="33"/>
                  </a:lnTo>
                  <a:lnTo>
                    <a:pt x="1085" y="26"/>
                  </a:lnTo>
                  <a:lnTo>
                    <a:pt x="1087" y="37"/>
                  </a:lnTo>
                  <a:lnTo>
                    <a:pt x="1089" y="54"/>
                  </a:lnTo>
                  <a:lnTo>
                    <a:pt x="1091" y="71"/>
                  </a:lnTo>
                  <a:lnTo>
                    <a:pt x="1092" y="84"/>
                  </a:lnTo>
                  <a:lnTo>
                    <a:pt x="1109" y="84"/>
                  </a:lnTo>
                  <a:lnTo>
                    <a:pt x="1113" y="26"/>
                  </a:lnTo>
                  <a:lnTo>
                    <a:pt x="1120" y="31"/>
                  </a:lnTo>
                  <a:lnTo>
                    <a:pt x="1126" y="33"/>
                  </a:lnTo>
                  <a:lnTo>
                    <a:pt x="1131" y="34"/>
                  </a:lnTo>
                  <a:lnTo>
                    <a:pt x="1136" y="34"/>
                  </a:lnTo>
                  <a:lnTo>
                    <a:pt x="1140" y="33"/>
                  </a:lnTo>
                  <a:lnTo>
                    <a:pt x="1146" y="31"/>
                  </a:lnTo>
                  <a:lnTo>
                    <a:pt x="1152" y="29"/>
                  </a:lnTo>
                  <a:lnTo>
                    <a:pt x="1160" y="25"/>
                  </a:lnTo>
                  <a:lnTo>
                    <a:pt x="1167" y="22"/>
                  </a:lnTo>
                  <a:lnTo>
                    <a:pt x="1174" y="18"/>
                  </a:lnTo>
                  <a:lnTo>
                    <a:pt x="1180" y="16"/>
                  </a:lnTo>
                  <a:lnTo>
                    <a:pt x="1184" y="15"/>
                  </a:lnTo>
                  <a:lnTo>
                    <a:pt x="1184" y="22"/>
                  </a:lnTo>
                  <a:lnTo>
                    <a:pt x="1187" y="30"/>
                  </a:lnTo>
                  <a:lnTo>
                    <a:pt x="1190" y="37"/>
                  </a:lnTo>
                  <a:lnTo>
                    <a:pt x="1196" y="42"/>
                  </a:lnTo>
                  <a:lnTo>
                    <a:pt x="1204" y="46"/>
                  </a:lnTo>
                  <a:lnTo>
                    <a:pt x="1212" y="48"/>
                  </a:lnTo>
                  <a:lnTo>
                    <a:pt x="1218" y="49"/>
                  </a:lnTo>
                  <a:lnTo>
                    <a:pt x="1223" y="48"/>
                  </a:lnTo>
                  <a:lnTo>
                    <a:pt x="1229" y="55"/>
                  </a:lnTo>
                  <a:lnTo>
                    <a:pt x="1238" y="60"/>
                  </a:lnTo>
                  <a:lnTo>
                    <a:pt x="1247" y="61"/>
                  </a:lnTo>
                  <a:lnTo>
                    <a:pt x="1254" y="60"/>
                  </a:lnTo>
                  <a:lnTo>
                    <a:pt x="1259" y="62"/>
                  </a:lnTo>
                  <a:lnTo>
                    <a:pt x="1263" y="64"/>
                  </a:lnTo>
                  <a:lnTo>
                    <a:pt x="1266" y="65"/>
                  </a:lnTo>
                  <a:lnTo>
                    <a:pt x="1267" y="66"/>
                  </a:lnTo>
                  <a:lnTo>
                    <a:pt x="1267" y="95"/>
                  </a:lnTo>
                  <a:lnTo>
                    <a:pt x="1290" y="95"/>
                  </a:lnTo>
                  <a:lnTo>
                    <a:pt x="1290" y="63"/>
                  </a:lnTo>
                  <a:lnTo>
                    <a:pt x="1297" y="70"/>
                  </a:lnTo>
                  <a:lnTo>
                    <a:pt x="1305" y="74"/>
                  </a:lnTo>
                  <a:lnTo>
                    <a:pt x="1311" y="77"/>
                  </a:lnTo>
                  <a:lnTo>
                    <a:pt x="1318" y="76"/>
                  </a:lnTo>
                  <a:lnTo>
                    <a:pt x="1325" y="72"/>
                  </a:lnTo>
                  <a:lnTo>
                    <a:pt x="1332" y="68"/>
                  </a:lnTo>
                  <a:lnTo>
                    <a:pt x="1338" y="64"/>
                  </a:lnTo>
                  <a:lnTo>
                    <a:pt x="1344" y="62"/>
                  </a:lnTo>
                  <a:lnTo>
                    <a:pt x="1347" y="58"/>
                  </a:lnTo>
                  <a:lnTo>
                    <a:pt x="1350" y="54"/>
                  </a:lnTo>
                  <a:lnTo>
                    <a:pt x="1353" y="48"/>
                  </a:lnTo>
                  <a:lnTo>
                    <a:pt x="1354" y="42"/>
                  </a:lnTo>
                  <a:lnTo>
                    <a:pt x="1357" y="47"/>
                  </a:lnTo>
                  <a:lnTo>
                    <a:pt x="1362" y="49"/>
                  </a:lnTo>
                  <a:lnTo>
                    <a:pt x="1366" y="50"/>
                  </a:lnTo>
                  <a:lnTo>
                    <a:pt x="1372" y="52"/>
                  </a:lnTo>
                  <a:lnTo>
                    <a:pt x="1378" y="56"/>
                  </a:lnTo>
                  <a:lnTo>
                    <a:pt x="1382" y="63"/>
                  </a:lnTo>
                  <a:lnTo>
                    <a:pt x="1387" y="71"/>
                  </a:lnTo>
                  <a:lnTo>
                    <a:pt x="1389" y="78"/>
                  </a:lnTo>
                  <a:lnTo>
                    <a:pt x="1395" y="78"/>
                  </a:lnTo>
                  <a:lnTo>
                    <a:pt x="1402" y="79"/>
                  </a:lnTo>
                  <a:lnTo>
                    <a:pt x="1410" y="79"/>
                  </a:lnTo>
                  <a:lnTo>
                    <a:pt x="1418" y="78"/>
                  </a:lnTo>
                  <a:lnTo>
                    <a:pt x="1426" y="77"/>
                  </a:lnTo>
                  <a:lnTo>
                    <a:pt x="1433" y="76"/>
                  </a:lnTo>
                  <a:lnTo>
                    <a:pt x="1437" y="72"/>
                  </a:lnTo>
                  <a:lnTo>
                    <a:pt x="1441" y="68"/>
                  </a:lnTo>
                  <a:lnTo>
                    <a:pt x="1443" y="94"/>
                  </a:lnTo>
                  <a:lnTo>
                    <a:pt x="1467" y="95"/>
                  </a:lnTo>
                  <a:lnTo>
                    <a:pt x="1468" y="72"/>
                  </a:lnTo>
                  <a:lnTo>
                    <a:pt x="1473" y="76"/>
                  </a:lnTo>
                  <a:lnTo>
                    <a:pt x="1477" y="78"/>
                  </a:lnTo>
                  <a:lnTo>
                    <a:pt x="1482" y="81"/>
                  </a:lnTo>
                  <a:lnTo>
                    <a:pt x="1488" y="84"/>
                  </a:lnTo>
                  <a:lnTo>
                    <a:pt x="1492" y="84"/>
                  </a:lnTo>
                  <a:lnTo>
                    <a:pt x="1497" y="82"/>
                  </a:lnTo>
                  <a:lnTo>
                    <a:pt x="1501" y="78"/>
                  </a:lnTo>
                  <a:lnTo>
                    <a:pt x="1506" y="71"/>
                  </a:lnTo>
                  <a:lnTo>
                    <a:pt x="1508" y="74"/>
                  </a:lnTo>
                  <a:lnTo>
                    <a:pt x="1512" y="78"/>
                  </a:lnTo>
                  <a:lnTo>
                    <a:pt x="1516" y="80"/>
                  </a:lnTo>
                  <a:lnTo>
                    <a:pt x="1522" y="82"/>
                  </a:lnTo>
                  <a:lnTo>
                    <a:pt x="1528" y="84"/>
                  </a:lnTo>
                  <a:lnTo>
                    <a:pt x="1532" y="84"/>
                  </a:lnTo>
                  <a:lnTo>
                    <a:pt x="1538" y="82"/>
                  </a:lnTo>
                  <a:lnTo>
                    <a:pt x="1543" y="81"/>
                  </a:lnTo>
                  <a:lnTo>
                    <a:pt x="1546" y="85"/>
                  </a:lnTo>
                  <a:lnTo>
                    <a:pt x="1553" y="88"/>
                  </a:lnTo>
                  <a:lnTo>
                    <a:pt x="1560" y="92"/>
                  </a:lnTo>
                  <a:lnTo>
                    <a:pt x="1568" y="95"/>
                  </a:lnTo>
                  <a:lnTo>
                    <a:pt x="1577" y="96"/>
                  </a:lnTo>
                  <a:lnTo>
                    <a:pt x="1585" y="97"/>
                  </a:lnTo>
                  <a:lnTo>
                    <a:pt x="1592" y="95"/>
                  </a:lnTo>
                  <a:lnTo>
                    <a:pt x="1596" y="92"/>
                  </a:lnTo>
                  <a:lnTo>
                    <a:pt x="1601" y="80"/>
                  </a:lnTo>
                  <a:lnTo>
                    <a:pt x="1603" y="69"/>
                  </a:lnTo>
                  <a:lnTo>
                    <a:pt x="1602" y="57"/>
                  </a:lnTo>
                  <a:lnTo>
                    <a:pt x="1602" y="50"/>
                  </a:lnTo>
                  <a:lnTo>
                    <a:pt x="1607" y="52"/>
                  </a:lnTo>
                  <a:lnTo>
                    <a:pt x="1611" y="52"/>
                  </a:lnTo>
                  <a:lnTo>
                    <a:pt x="1617" y="52"/>
                  </a:lnTo>
                  <a:lnTo>
                    <a:pt x="1621" y="50"/>
                  </a:lnTo>
                  <a:lnTo>
                    <a:pt x="1622" y="55"/>
                  </a:lnTo>
                  <a:lnTo>
                    <a:pt x="1624" y="61"/>
                  </a:lnTo>
                  <a:lnTo>
                    <a:pt x="1629" y="66"/>
                  </a:lnTo>
                  <a:lnTo>
                    <a:pt x="1634" y="71"/>
                  </a:lnTo>
                  <a:lnTo>
                    <a:pt x="1640" y="76"/>
                  </a:lnTo>
                  <a:lnTo>
                    <a:pt x="1646" y="79"/>
                  </a:lnTo>
                  <a:lnTo>
                    <a:pt x="1651" y="81"/>
                  </a:lnTo>
                  <a:lnTo>
                    <a:pt x="1657" y="82"/>
                  </a:lnTo>
                  <a:lnTo>
                    <a:pt x="1666" y="81"/>
                  </a:lnTo>
                  <a:lnTo>
                    <a:pt x="1673" y="78"/>
                  </a:lnTo>
                  <a:lnTo>
                    <a:pt x="1679" y="74"/>
                  </a:lnTo>
                  <a:lnTo>
                    <a:pt x="1685" y="72"/>
                  </a:lnTo>
                  <a:lnTo>
                    <a:pt x="1691" y="78"/>
                  </a:lnTo>
                  <a:lnTo>
                    <a:pt x="1697" y="85"/>
                  </a:lnTo>
                  <a:lnTo>
                    <a:pt x="1701" y="92"/>
                  </a:lnTo>
                  <a:lnTo>
                    <a:pt x="1701" y="99"/>
                  </a:lnTo>
                  <a:lnTo>
                    <a:pt x="1705" y="99"/>
                  </a:lnTo>
                  <a:lnTo>
                    <a:pt x="1709" y="97"/>
                  </a:lnTo>
                  <a:lnTo>
                    <a:pt x="1713" y="96"/>
                  </a:lnTo>
                  <a:lnTo>
                    <a:pt x="1717" y="95"/>
                  </a:lnTo>
                  <a:close/>
                </a:path>
              </a:pathLst>
            </a:custGeom>
            <a:solidFill>
              <a:srgbClr val="0066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75" name="Freeform 707"/>
            <p:cNvSpPr>
              <a:spLocks/>
            </p:cNvSpPr>
            <p:nvPr/>
          </p:nvSpPr>
          <p:spPr bwMode="auto">
            <a:xfrm>
              <a:off x="3171" y="3906"/>
              <a:ext cx="8" cy="8"/>
            </a:xfrm>
            <a:custGeom>
              <a:avLst/>
              <a:gdLst>
                <a:gd name="T0" fmla="*/ 4 w 24"/>
                <a:gd name="T1" fmla="*/ 22 h 22"/>
                <a:gd name="T2" fmla="*/ 4 w 24"/>
                <a:gd name="T3" fmla="*/ 22 h 22"/>
                <a:gd name="T4" fmla="*/ 13 w 24"/>
                <a:gd name="T5" fmla="*/ 21 h 22"/>
                <a:gd name="T6" fmla="*/ 21 w 24"/>
                <a:gd name="T7" fmla="*/ 15 h 22"/>
                <a:gd name="T8" fmla="*/ 24 w 24"/>
                <a:gd name="T9" fmla="*/ 12 h 22"/>
                <a:gd name="T10" fmla="*/ 24 w 24"/>
                <a:gd name="T11" fmla="*/ 12 h 22"/>
                <a:gd name="T12" fmla="*/ 24 w 24"/>
                <a:gd name="T13" fmla="*/ 0 h 22"/>
                <a:gd name="T14" fmla="*/ 17 w 24"/>
                <a:gd name="T15" fmla="*/ 5 h 22"/>
                <a:gd name="T16" fmla="*/ 15 w 24"/>
                <a:gd name="T17" fmla="*/ 8 h 22"/>
                <a:gd name="T18" fmla="*/ 11 w 24"/>
                <a:gd name="T19" fmla="*/ 12 h 22"/>
                <a:gd name="T20" fmla="*/ 4 w 24"/>
                <a:gd name="T21" fmla="*/ 13 h 22"/>
                <a:gd name="T22" fmla="*/ 4 w 24"/>
                <a:gd name="T23" fmla="*/ 13 h 22"/>
                <a:gd name="T24" fmla="*/ 4 w 24"/>
                <a:gd name="T25" fmla="*/ 13 h 22"/>
                <a:gd name="T26" fmla="*/ 1 w 24"/>
                <a:gd name="T27" fmla="*/ 14 h 22"/>
                <a:gd name="T28" fmla="*/ 0 w 24"/>
                <a:gd name="T29" fmla="*/ 18 h 22"/>
                <a:gd name="T30" fmla="*/ 1 w 24"/>
                <a:gd name="T31" fmla="*/ 21 h 22"/>
                <a:gd name="T32" fmla="*/ 4 w 24"/>
                <a:gd name="T33"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2">
                  <a:moveTo>
                    <a:pt x="4" y="22"/>
                  </a:moveTo>
                  <a:lnTo>
                    <a:pt x="4" y="22"/>
                  </a:lnTo>
                  <a:lnTo>
                    <a:pt x="13" y="21"/>
                  </a:lnTo>
                  <a:lnTo>
                    <a:pt x="21" y="15"/>
                  </a:lnTo>
                  <a:lnTo>
                    <a:pt x="24" y="12"/>
                  </a:lnTo>
                  <a:lnTo>
                    <a:pt x="24" y="12"/>
                  </a:lnTo>
                  <a:lnTo>
                    <a:pt x="24" y="0"/>
                  </a:lnTo>
                  <a:lnTo>
                    <a:pt x="17" y="5"/>
                  </a:lnTo>
                  <a:lnTo>
                    <a:pt x="15" y="8"/>
                  </a:lnTo>
                  <a:lnTo>
                    <a:pt x="11" y="12"/>
                  </a:lnTo>
                  <a:lnTo>
                    <a:pt x="4" y="13"/>
                  </a:lnTo>
                  <a:lnTo>
                    <a:pt x="4" y="13"/>
                  </a:lnTo>
                  <a:lnTo>
                    <a:pt x="4" y="13"/>
                  </a:lnTo>
                  <a:lnTo>
                    <a:pt x="1" y="14"/>
                  </a:lnTo>
                  <a:lnTo>
                    <a:pt x="0" y="18"/>
                  </a:lnTo>
                  <a:lnTo>
                    <a:pt x="1" y="21"/>
                  </a:lnTo>
                  <a:lnTo>
                    <a:pt x="4" y="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76" name="Freeform 708"/>
            <p:cNvSpPr>
              <a:spLocks/>
            </p:cNvSpPr>
            <p:nvPr/>
          </p:nvSpPr>
          <p:spPr bwMode="auto">
            <a:xfrm>
              <a:off x="3123" y="3910"/>
              <a:ext cx="49" cy="4"/>
            </a:xfrm>
            <a:custGeom>
              <a:avLst/>
              <a:gdLst>
                <a:gd name="T0" fmla="*/ 0 w 147"/>
                <a:gd name="T1" fmla="*/ 11 h 12"/>
                <a:gd name="T2" fmla="*/ 0 w 147"/>
                <a:gd name="T3" fmla="*/ 11 h 12"/>
                <a:gd name="T4" fmla="*/ 10 w 147"/>
                <a:gd name="T5" fmla="*/ 11 h 12"/>
                <a:gd name="T6" fmla="*/ 27 w 147"/>
                <a:gd name="T7" fmla="*/ 11 h 12"/>
                <a:gd name="T8" fmla="*/ 49 w 147"/>
                <a:gd name="T9" fmla="*/ 12 h 12"/>
                <a:gd name="T10" fmla="*/ 74 w 147"/>
                <a:gd name="T11" fmla="*/ 12 h 12"/>
                <a:gd name="T12" fmla="*/ 98 w 147"/>
                <a:gd name="T13" fmla="*/ 12 h 12"/>
                <a:gd name="T14" fmla="*/ 120 w 147"/>
                <a:gd name="T15" fmla="*/ 12 h 12"/>
                <a:gd name="T16" fmla="*/ 137 w 147"/>
                <a:gd name="T17" fmla="*/ 12 h 12"/>
                <a:gd name="T18" fmla="*/ 147 w 147"/>
                <a:gd name="T19" fmla="*/ 10 h 12"/>
                <a:gd name="T20" fmla="*/ 147 w 147"/>
                <a:gd name="T21" fmla="*/ 1 h 12"/>
                <a:gd name="T22" fmla="*/ 137 w 147"/>
                <a:gd name="T23" fmla="*/ 1 h 12"/>
                <a:gd name="T24" fmla="*/ 120 w 147"/>
                <a:gd name="T25" fmla="*/ 1 h 12"/>
                <a:gd name="T26" fmla="*/ 98 w 147"/>
                <a:gd name="T27" fmla="*/ 1 h 12"/>
                <a:gd name="T28" fmla="*/ 74 w 147"/>
                <a:gd name="T29" fmla="*/ 1 h 12"/>
                <a:gd name="T30" fmla="*/ 49 w 147"/>
                <a:gd name="T31" fmla="*/ 1 h 12"/>
                <a:gd name="T32" fmla="*/ 27 w 147"/>
                <a:gd name="T33" fmla="*/ 0 h 12"/>
                <a:gd name="T34" fmla="*/ 10 w 147"/>
                <a:gd name="T35" fmla="*/ 0 h 12"/>
                <a:gd name="T36" fmla="*/ 0 w 147"/>
                <a:gd name="T37" fmla="*/ 0 h 12"/>
                <a:gd name="T38" fmla="*/ 0 w 147"/>
                <a:gd name="T39" fmla="*/ 0 h 12"/>
                <a:gd name="T40" fmla="*/ 0 w 147"/>
                <a:gd name="T41"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7" h="12">
                  <a:moveTo>
                    <a:pt x="0" y="11"/>
                  </a:moveTo>
                  <a:lnTo>
                    <a:pt x="0" y="11"/>
                  </a:lnTo>
                  <a:lnTo>
                    <a:pt x="10" y="11"/>
                  </a:lnTo>
                  <a:lnTo>
                    <a:pt x="27" y="11"/>
                  </a:lnTo>
                  <a:lnTo>
                    <a:pt x="49" y="12"/>
                  </a:lnTo>
                  <a:lnTo>
                    <a:pt x="74" y="12"/>
                  </a:lnTo>
                  <a:lnTo>
                    <a:pt x="98" y="12"/>
                  </a:lnTo>
                  <a:lnTo>
                    <a:pt x="120" y="12"/>
                  </a:lnTo>
                  <a:lnTo>
                    <a:pt x="137" y="12"/>
                  </a:lnTo>
                  <a:lnTo>
                    <a:pt x="147" y="10"/>
                  </a:lnTo>
                  <a:lnTo>
                    <a:pt x="147" y="1"/>
                  </a:lnTo>
                  <a:lnTo>
                    <a:pt x="137" y="1"/>
                  </a:lnTo>
                  <a:lnTo>
                    <a:pt x="120" y="1"/>
                  </a:lnTo>
                  <a:lnTo>
                    <a:pt x="98" y="1"/>
                  </a:lnTo>
                  <a:lnTo>
                    <a:pt x="74" y="1"/>
                  </a:lnTo>
                  <a:lnTo>
                    <a:pt x="49" y="1"/>
                  </a:lnTo>
                  <a:lnTo>
                    <a:pt x="27" y="0"/>
                  </a:lnTo>
                  <a:lnTo>
                    <a:pt x="10" y="0"/>
                  </a:lnTo>
                  <a:lnTo>
                    <a:pt x="0" y="0"/>
                  </a:lnTo>
                  <a:lnTo>
                    <a:pt x="0" y="0"/>
                  </a:lnTo>
                  <a:lnTo>
                    <a:pt x="0"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77" name="Freeform 709"/>
            <p:cNvSpPr>
              <a:spLocks/>
            </p:cNvSpPr>
            <p:nvPr/>
          </p:nvSpPr>
          <p:spPr bwMode="auto">
            <a:xfrm>
              <a:off x="3109" y="3910"/>
              <a:ext cx="14" cy="14"/>
            </a:xfrm>
            <a:custGeom>
              <a:avLst/>
              <a:gdLst>
                <a:gd name="T0" fmla="*/ 5 w 41"/>
                <a:gd name="T1" fmla="*/ 42 h 42"/>
                <a:gd name="T2" fmla="*/ 10 w 41"/>
                <a:gd name="T3" fmla="*/ 38 h 42"/>
                <a:gd name="T4" fmla="*/ 12 w 41"/>
                <a:gd name="T5" fmla="*/ 34 h 42"/>
                <a:gd name="T6" fmla="*/ 14 w 41"/>
                <a:gd name="T7" fmla="*/ 30 h 42"/>
                <a:gd name="T8" fmla="*/ 17 w 41"/>
                <a:gd name="T9" fmla="*/ 25 h 42"/>
                <a:gd name="T10" fmla="*/ 21 w 41"/>
                <a:gd name="T11" fmla="*/ 20 h 42"/>
                <a:gd name="T12" fmla="*/ 26 w 41"/>
                <a:gd name="T13" fmla="*/ 16 h 42"/>
                <a:gd name="T14" fmla="*/ 30 w 41"/>
                <a:gd name="T15" fmla="*/ 14 h 42"/>
                <a:gd name="T16" fmla="*/ 35 w 41"/>
                <a:gd name="T17" fmla="*/ 11 h 42"/>
                <a:gd name="T18" fmla="*/ 41 w 41"/>
                <a:gd name="T19" fmla="*/ 11 h 42"/>
                <a:gd name="T20" fmla="*/ 41 w 41"/>
                <a:gd name="T21" fmla="*/ 0 h 42"/>
                <a:gd name="T22" fmla="*/ 33 w 41"/>
                <a:gd name="T23" fmla="*/ 2 h 42"/>
                <a:gd name="T24" fmla="*/ 26 w 41"/>
                <a:gd name="T25" fmla="*/ 4 h 42"/>
                <a:gd name="T26" fmla="*/ 19 w 41"/>
                <a:gd name="T27" fmla="*/ 9 h 42"/>
                <a:gd name="T28" fmla="*/ 14 w 41"/>
                <a:gd name="T29" fmla="*/ 14 h 42"/>
                <a:gd name="T30" fmla="*/ 10 w 41"/>
                <a:gd name="T31" fmla="*/ 18 h 42"/>
                <a:gd name="T32" fmla="*/ 5 w 41"/>
                <a:gd name="T33" fmla="*/ 25 h 42"/>
                <a:gd name="T34" fmla="*/ 3 w 41"/>
                <a:gd name="T35" fmla="*/ 30 h 42"/>
                <a:gd name="T36" fmla="*/ 0 w 41"/>
                <a:gd name="T37" fmla="*/ 35 h 42"/>
                <a:gd name="T38" fmla="*/ 5 w 41"/>
                <a:gd name="T39" fmla="*/ 31 h 42"/>
                <a:gd name="T40" fmla="*/ 0 w 41"/>
                <a:gd name="T41" fmla="*/ 35 h 42"/>
                <a:gd name="T42" fmla="*/ 2 w 41"/>
                <a:gd name="T43" fmla="*/ 39 h 42"/>
                <a:gd name="T44" fmla="*/ 4 w 41"/>
                <a:gd name="T45" fmla="*/ 41 h 42"/>
                <a:gd name="T46" fmla="*/ 7 w 41"/>
                <a:gd name="T47" fmla="*/ 40 h 42"/>
                <a:gd name="T48" fmla="*/ 10 w 41"/>
                <a:gd name="T49" fmla="*/ 38 h 42"/>
                <a:gd name="T50" fmla="*/ 5 w 41"/>
                <a:gd name="T5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42">
                  <a:moveTo>
                    <a:pt x="5" y="42"/>
                  </a:moveTo>
                  <a:lnTo>
                    <a:pt x="10" y="38"/>
                  </a:lnTo>
                  <a:lnTo>
                    <a:pt x="12" y="34"/>
                  </a:lnTo>
                  <a:lnTo>
                    <a:pt x="14" y="30"/>
                  </a:lnTo>
                  <a:lnTo>
                    <a:pt x="17" y="25"/>
                  </a:lnTo>
                  <a:lnTo>
                    <a:pt x="21" y="20"/>
                  </a:lnTo>
                  <a:lnTo>
                    <a:pt x="26" y="16"/>
                  </a:lnTo>
                  <a:lnTo>
                    <a:pt x="30" y="14"/>
                  </a:lnTo>
                  <a:lnTo>
                    <a:pt x="35" y="11"/>
                  </a:lnTo>
                  <a:lnTo>
                    <a:pt x="41" y="11"/>
                  </a:lnTo>
                  <a:lnTo>
                    <a:pt x="41" y="0"/>
                  </a:lnTo>
                  <a:lnTo>
                    <a:pt x="33" y="2"/>
                  </a:lnTo>
                  <a:lnTo>
                    <a:pt x="26" y="4"/>
                  </a:lnTo>
                  <a:lnTo>
                    <a:pt x="19" y="9"/>
                  </a:lnTo>
                  <a:lnTo>
                    <a:pt x="14" y="14"/>
                  </a:lnTo>
                  <a:lnTo>
                    <a:pt x="10" y="18"/>
                  </a:lnTo>
                  <a:lnTo>
                    <a:pt x="5" y="25"/>
                  </a:lnTo>
                  <a:lnTo>
                    <a:pt x="3" y="30"/>
                  </a:lnTo>
                  <a:lnTo>
                    <a:pt x="0" y="35"/>
                  </a:lnTo>
                  <a:lnTo>
                    <a:pt x="5" y="31"/>
                  </a:lnTo>
                  <a:lnTo>
                    <a:pt x="0" y="35"/>
                  </a:lnTo>
                  <a:lnTo>
                    <a:pt x="2" y="39"/>
                  </a:lnTo>
                  <a:lnTo>
                    <a:pt x="4" y="41"/>
                  </a:lnTo>
                  <a:lnTo>
                    <a:pt x="7" y="40"/>
                  </a:lnTo>
                  <a:lnTo>
                    <a:pt x="10" y="38"/>
                  </a:lnTo>
                  <a:lnTo>
                    <a:pt x="5" y="4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78" name="Freeform 710"/>
            <p:cNvSpPr>
              <a:spLocks/>
            </p:cNvSpPr>
            <p:nvPr/>
          </p:nvSpPr>
          <p:spPr bwMode="auto">
            <a:xfrm>
              <a:off x="3076" y="3919"/>
              <a:ext cx="35" cy="5"/>
            </a:xfrm>
            <a:custGeom>
              <a:avLst/>
              <a:gdLst>
                <a:gd name="T0" fmla="*/ 1 w 106"/>
                <a:gd name="T1" fmla="*/ 9 h 17"/>
                <a:gd name="T2" fmla="*/ 0 w 106"/>
                <a:gd name="T3" fmla="*/ 9 h 17"/>
                <a:gd name="T4" fmla="*/ 8 w 106"/>
                <a:gd name="T5" fmla="*/ 10 h 17"/>
                <a:gd name="T6" fmla="*/ 20 w 106"/>
                <a:gd name="T7" fmla="*/ 11 h 17"/>
                <a:gd name="T8" fmla="*/ 35 w 106"/>
                <a:gd name="T9" fmla="*/ 13 h 17"/>
                <a:gd name="T10" fmla="*/ 52 w 106"/>
                <a:gd name="T11" fmla="*/ 14 h 17"/>
                <a:gd name="T12" fmla="*/ 69 w 106"/>
                <a:gd name="T13" fmla="*/ 16 h 17"/>
                <a:gd name="T14" fmla="*/ 85 w 106"/>
                <a:gd name="T15" fmla="*/ 16 h 17"/>
                <a:gd name="T16" fmla="*/ 98 w 106"/>
                <a:gd name="T17" fmla="*/ 17 h 17"/>
                <a:gd name="T18" fmla="*/ 106 w 106"/>
                <a:gd name="T19" fmla="*/ 17 h 17"/>
                <a:gd name="T20" fmla="*/ 106 w 106"/>
                <a:gd name="T21" fmla="*/ 6 h 17"/>
                <a:gd name="T22" fmla="*/ 98 w 106"/>
                <a:gd name="T23" fmla="*/ 6 h 17"/>
                <a:gd name="T24" fmla="*/ 85 w 106"/>
                <a:gd name="T25" fmla="*/ 5 h 17"/>
                <a:gd name="T26" fmla="*/ 69 w 106"/>
                <a:gd name="T27" fmla="*/ 5 h 17"/>
                <a:gd name="T28" fmla="*/ 52 w 106"/>
                <a:gd name="T29" fmla="*/ 5 h 17"/>
                <a:gd name="T30" fmla="*/ 35 w 106"/>
                <a:gd name="T31" fmla="*/ 3 h 17"/>
                <a:gd name="T32" fmla="*/ 20 w 106"/>
                <a:gd name="T33" fmla="*/ 2 h 17"/>
                <a:gd name="T34" fmla="*/ 8 w 106"/>
                <a:gd name="T35" fmla="*/ 1 h 17"/>
                <a:gd name="T36" fmla="*/ 2 w 106"/>
                <a:gd name="T37" fmla="*/ 0 h 17"/>
                <a:gd name="T38" fmla="*/ 1 w 106"/>
                <a:gd name="T39" fmla="*/ 0 h 17"/>
                <a:gd name="T40" fmla="*/ 1 w 106"/>
                <a:gd name="T41"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6" h="17">
                  <a:moveTo>
                    <a:pt x="1" y="9"/>
                  </a:moveTo>
                  <a:lnTo>
                    <a:pt x="0" y="9"/>
                  </a:lnTo>
                  <a:lnTo>
                    <a:pt x="8" y="10"/>
                  </a:lnTo>
                  <a:lnTo>
                    <a:pt x="20" y="11"/>
                  </a:lnTo>
                  <a:lnTo>
                    <a:pt x="35" y="13"/>
                  </a:lnTo>
                  <a:lnTo>
                    <a:pt x="52" y="14"/>
                  </a:lnTo>
                  <a:lnTo>
                    <a:pt x="69" y="16"/>
                  </a:lnTo>
                  <a:lnTo>
                    <a:pt x="85" y="16"/>
                  </a:lnTo>
                  <a:lnTo>
                    <a:pt x="98" y="17"/>
                  </a:lnTo>
                  <a:lnTo>
                    <a:pt x="106" y="17"/>
                  </a:lnTo>
                  <a:lnTo>
                    <a:pt x="106" y="6"/>
                  </a:lnTo>
                  <a:lnTo>
                    <a:pt x="98" y="6"/>
                  </a:lnTo>
                  <a:lnTo>
                    <a:pt x="85" y="5"/>
                  </a:lnTo>
                  <a:lnTo>
                    <a:pt x="69" y="5"/>
                  </a:lnTo>
                  <a:lnTo>
                    <a:pt x="52" y="5"/>
                  </a:lnTo>
                  <a:lnTo>
                    <a:pt x="35" y="3"/>
                  </a:lnTo>
                  <a:lnTo>
                    <a:pt x="20" y="2"/>
                  </a:lnTo>
                  <a:lnTo>
                    <a:pt x="8" y="1"/>
                  </a:lnTo>
                  <a:lnTo>
                    <a:pt x="2" y="0"/>
                  </a:lnTo>
                  <a:lnTo>
                    <a:pt x="1" y="0"/>
                  </a:lnTo>
                  <a:lnTo>
                    <a:pt x="1"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79" name="Freeform 711"/>
            <p:cNvSpPr>
              <a:spLocks/>
            </p:cNvSpPr>
            <p:nvPr/>
          </p:nvSpPr>
          <p:spPr bwMode="auto">
            <a:xfrm>
              <a:off x="3021" y="3918"/>
              <a:ext cx="55" cy="5"/>
            </a:xfrm>
            <a:custGeom>
              <a:avLst/>
              <a:gdLst>
                <a:gd name="T0" fmla="*/ 0 w 164"/>
                <a:gd name="T1" fmla="*/ 15 h 15"/>
                <a:gd name="T2" fmla="*/ 0 w 164"/>
                <a:gd name="T3" fmla="*/ 15 h 15"/>
                <a:gd name="T4" fmla="*/ 16 w 164"/>
                <a:gd name="T5" fmla="*/ 15 h 15"/>
                <a:gd name="T6" fmla="*/ 38 w 164"/>
                <a:gd name="T7" fmla="*/ 15 h 15"/>
                <a:gd name="T8" fmla="*/ 63 w 164"/>
                <a:gd name="T9" fmla="*/ 12 h 15"/>
                <a:gd name="T10" fmla="*/ 91 w 164"/>
                <a:gd name="T11" fmla="*/ 12 h 15"/>
                <a:gd name="T12" fmla="*/ 117 w 164"/>
                <a:gd name="T13" fmla="*/ 12 h 15"/>
                <a:gd name="T14" fmla="*/ 139 w 164"/>
                <a:gd name="T15" fmla="*/ 11 h 15"/>
                <a:gd name="T16" fmla="*/ 156 w 164"/>
                <a:gd name="T17" fmla="*/ 11 h 15"/>
                <a:gd name="T18" fmla="*/ 164 w 164"/>
                <a:gd name="T19" fmla="*/ 10 h 15"/>
                <a:gd name="T20" fmla="*/ 164 w 164"/>
                <a:gd name="T21" fmla="*/ 1 h 15"/>
                <a:gd name="T22" fmla="*/ 156 w 164"/>
                <a:gd name="T23" fmla="*/ 0 h 15"/>
                <a:gd name="T24" fmla="*/ 139 w 164"/>
                <a:gd name="T25" fmla="*/ 0 h 15"/>
                <a:gd name="T26" fmla="*/ 117 w 164"/>
                <a:gd name="T27" fmla="*/ 1 h 15"/>
                <a:gd name="T28" fmla="*/ 91 w 164"/>
                <a:gd name="T29" fmla="*/ 1 h 15"/>
                <a:gd name="T30" fmla="*/ 63 w 164"/>
                <a:gd name="T31" fmla="*/ 3 h 15"/>
                <a:gd name="T32" fmla="*/ 38 w 164"/>
                <a:gd name="T33" fmla="*/ 3 h 15"/>
                <a:gd name="T34" fmla="*/ 16 w 164"/>
                <a:gd name="T35" fmla="*/ 3 h 15"/>
                <a:gd name="T36" fmla="*/ 0 w 164"/>
                <a:gd name="T37" fmla="*/ 6 h 15"/>
                <a:gd name="T38" fmla="*/ 0 w 164"/>
                <a:gd name="T39" fmla="*/ 6 h 15"/>
                <a:gd name="T40" fmla="*/ 0 w 164"/>
                <a:gd name="T4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4" h="15">
                  <a:moveTo>
                    <a:pt x="0" y="15"/>
                  </a:moveTo>
                  <a:lnTo>
                    <a:pt x="0" y="15"/>
                  </a:lnTo>
                  <a:lnTo>
                    <a:pt x="16" y="15"/>
                  </a:lnTo>
                  <a:lnTo>
                    <a:pt x="38" y="15"/>
                  </a:lnTo>
                  <a:lnTo>
                    <a:pt x="63" y="12"/>
                  </a:lnTo>
                  <a:lnTo>
                    <a:pt x="91" y="12"/>
                  </a:lnTo>
                  <a:lnTo>
                    <a:pt x="117" y="12"/>
                  </a:lnTo>
                  <a:lnTo>
                    <a:pt x="139" y="11"/>
                  </a:lnTo>
                  <a:lnTo>
                    <a:pt x="156" y="11"/>
                  </a:lnTo>
                  <a:lnTo>
                    <a:pt x="164" y="10"/>
                  </a:lnTo>
                  <a:lnTo>
                    <a:pt x="164" y="1"/>
                  </a:lnTo>
                  <a:lnTo>
                    <a:pt x="156" y="0"/>
                  </a:lnTo>
                  <a:lnTo>
                    <a:pt x="139" y="0"/>
                  </a:lnTo>
                  <a:lnTo>
                    <a:pt x="117" y="1"/>
                  </a:lnTo>
                  <a:lnTo>
                    <a:pt x="91" y="1"/>
                  </a:lnTo>
                  <a:lnTo>
                    <a:pt x="63" y="3"/>
                  </a:lnTo>
                  <a:lnTo>
                    <a:pt x="38" y="3"/>
                  </a:lnTo>
                  <a:lnTo>
                    <a:pt x="16" y="3"/>
                  </a:lnTo>
                  <a:lnTo>
                    <a:pt x="0" y="6"/>
                  </a:lnTo>
                  <a:lnTo>
                    <a:pt x="0" y="6"/>
                  </a:lnTo>
                  <a:lnTo>
                    <a:pt x="0"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80" name="Freeform 712"/>
            <p:cNvSpPr>
              <a:spLocks/>
            </p:cNvSpPr>
            <p:nvPr/>
          </p:nvSpPr>
          <p:spPr bwMode="auto">
            <a:xfrm>
              <a:off x="2887" y="3919"/>
              <a:ext cx="134" cy="5"/>
            </a:xfrm>
            <a:custGeom>
              <a:avLst/>
              <a:gdLst>
                <a:gd name="T0" fmla="*/ 1 w 402"/>
                <a:gd name="T1" fmla="*/ 6 h 14"/>
                <a:gd name="T2" fmla="*/ 5 w 402"/>
                <a:gd name="T3" fmla="*/ 14 h 14"/>
                <a:gd name="T4" fmla="*/ 18 w 402"/>
                <a:gd name="T5" fmla="*/ 13 h 14"/>
                <a:gd name="T6" fmla="*/ 37 w 402"/>
                <a:gd name="T7" fmla="*/ 13 h 14"/>
                <a:gd name="T8" fmla="*/ 59 w 402"/>
                <a:gd name="T9" fmla="*/ 13 h 14"/>
                <a:gd name="T10" fmla="*/ 85 w 402"/>
                <a:gd name="T11" fmla="*/ 12 h 14"/>
                <a:gd name="T12" fmla="*/ 115 w 402"/>
                <a:gd name="T13" fmla="*/ 12 h 14"/>
                <a:gd name="T14" fmla="*/ 146 w 402"/>
                <a:gd name="T15" fmla="*/ 12 h 14"/>
                <a:gd name="T16" fmla="*/ 179 w 402"/>
                <a:gd name="T17" fmla="*/ 12 h 14"/>
                <a:gd name="T18" fmla="*/ 212 w 402"/>
                <a:gd name="T19" fmla="*/ 12 h 14"/>
                <a:gd name="T20" fmla="*/ 244 w 402"/>
                <a:gd name="T21" fmla="*/ 13 h 14"/>
                <a:gd name="T22" fmla="*/ 276 w 402"/>
                <a:gd name="T23" fmla="*/ 13 h 14"/>
                <a:gd name="T24" fmla="*/ 306 w 402"/>
                <a:gd name="T25" fmla="*/ 13 h 14"/>
                <a:gd name="T26" fmla="*/ 333 w 402"/>
                <a:gd name="T27" fmla="*/ 13 h 14"/>
                <a:gd name="T28" fmla="*/ 357 w 402"/>
                <a:gd name="T29" fmla="*/ 13 h 14"/>
                <a:gd name="T30" fmla="*/ 378 w 402"/>
                <a:gd name="T31" fmla="*/ 13 h 14"/>
                <a:gd name="T32" fmla="*/ 393 w 402"/>
                <a:gd name="T33" fmla="*/ 13 h 14"/>
                <a:gd name="T34" fmla="*/ 402 w 402"/>
                <a:gd name="T35" fmla="*/ 12 h 14"/>
                <a:gd name="T36" fmla="*/ 402 w 402"/>
                <a:gd name="T37" fmla="*/ 3 h 14"/>
                <a:gd name="T38" fmla="*/ 393 w 402"/>
                <a:gd name="T39" fmla="*/ 1 h 14"/>
                <a:gd name="T40" fmla="*/ 378 w 402"/>
                <a:gd name="T41" fmla="*/ 1 h 14"/>
                <a:gd name="T42" fmla="*/ 357 w 402"/>
                <a:gd name="T43" fmla="*/ 1 h 14"/>
                <a:gd name="T44" fmla="*/ 333 w 402"/>
                <a:gd name="T45" fmla="*/ 1 h 14"/>
                <a:gd name="T46" fmla="*/ 306 w 402"/>
                <a:gd name="T47" fmla="*/ 1 h 14"/>
                <a:gd name="T48" fmla="*/ 276 w 402"/>
                <a:gd name="T49" fmla="*/ 1 h 14"/>
                <a:gd name="T50" fmla="*/ 244 w 402"/>
                <a:gd name="T51" fmla="*/ 1 h 14"/>
                <a:gd name="T52" fmla="*/ 212 w 402"/>
                <a:gd name="T53" fmla="*/ 0 h 14"/>
                <a:gd name="T54" fmla="*/ 179 w 402"/>
                <a:gd name="T55" fmla="*/ 0 h 14"/>
                <a:gd name="T56" fmla="*/ 146 w 402"/>
                <a:gd name="T57" fmla="*/ 0 h 14"/>
                <a:gd name="T58" fmla="*/ 115 w 402"/>
                <a:gd name="T59" fmla="*/ 0 h 14"/>
                <a:gd name="T60" fmla="*/ 85 w 402"/>
                <a:gd name="T61" fmla="*/ 0 h 14"/>
                <a:gd name="T62" fmla="*/ 59 w 402"/>
                <a:gd name="T63" fmla="*/ 1 h 14"/>
                <a:gd name="T64" fmla="*/ 37 w 402"/>
                <a:gd name="T65" fmla="*/ 1 h 14"/>
                <a:gd name="T66" fmla="*/ 18 w 402"/>
                <a:gd name="T67" fmla="*/ 4 h 14"/>
                <a:gd name="T68" fmla="*/ 5 w 402"/>
                <a:gd name="T69" fmla="*/ 5 h 14"/>
                <a:gd name="T70" fmla="*/ 8 w 402"/>
                <a:gd name="T71" fmla="*/ 13 h 14"/>
                <a:gd name="T72" fmla="*/ 5 w 402"/>
                <a:gd name="T73" fmla="*/ 5 h 14"/>
                <a:gd name="T74" fmla="*/ 1 w 402"/>
                <a:gd name="T75" fmla="*/ 6 h 14"/>
                <a:gd name="T76" fmla="*/ 0 w 402"/>
                <a:gd name="T77" fmla="*/ 9 h 14"/>
                <a:gd name="T78" fmla="*/ 1 w 402"/>
                <a:gd name="T79" fmla="*/ 13 h 14"/>
                <a:gd name="T80" fmla="*/ 5 w 402"/>
                <a:gd name="T81" fmla="*/ 14 h 14"/>
                <a:gd name="T82" fmla="*/ 1 w 402"/>
                <a:gd name="T83"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02" h="14">
                  <a:moveTo>
                    <a:pt x="1" y="6"/>
                  </a:moveTo>
                  <a:lnTo>
                    <a:pt x="5" y="14"/>
                  </a:lnTo>
                  <a:lnTo>
                    <a:pt x="18" y="13"/>
                  </a:lnTo>
                  <a:lnTo>
                    <a:pt x="37" y="13"/>
                  </a:lnTo>
                  <a:lnTo>
                    <a:pt x="59" y="13"/>
                  </a:lnTo>
                  <a:lnTo>
                    <a:pt x="85" y="12"/>
                  </a:lnTo>
                  <a:lnTo>
                    <a:pt x="115" y="12"/>
                  </a:lnTo>
                  <a:lnTo>
                    <a:pt x="146" y="12"/>
                  </a:lnTo>
                  <a:lnTo>
                    <a:pt x="179" y="12"/>
                  </a:lnTo>
                  <a:lnTo>
                    <a:pt x="212" y="12"/>
                  </a:lnTo>
                  <a:lnTo>
                    <a:pt x="244" y="13"/>
                  </a:lnTo>
                  <a:lnTo>
                    <a:pt x="276" y="13"/>
                  </a:lnTo>
                  <a:lnTo>
                    <a:pt x="306" y="13"/>
                  </a:lnTo>
                  <a:lnTo>
                    <a:pt x="333" y="13"/>
                  </a:lnTo>
                  <a:lnTo>
                    <a:pt x="357" y="13"/>
                  </a:lnTo>
                  <a:lnTo>
                    <a:pt x="378" y="13"/>
                  </a:lnTo>
                  <a:lnTo>
                    <a:pt x="393" y="13"/>
                  </a:lnTo>
                  <a:lnTo>
                    <a:pt x="402" y="12"/>
                  </a:lnTo>
                  <a:lnTo>
                    <a:pt x="402" y="3"/>
                  </a:lnTo>
                  <a:lnTo>
                    <a:pt x="393" y="1"/>
                  </a:lnTo>
                  <a:lnTo>
                    <a:pt x="378" y="1"/>
                  </a:lnTo>
                  <a:lnTo>
                    <a:pt x="357" y="1"/>
                  </a:lnTo>
                  <a:lnTo>
                    <a:pt x="333" y="1"/>
                  </a:lnTo>
                  <a:lnTo>
                    <a:pt x="306" y="1"/>
                  </a:lnTo>
                  <a:lnTo>
                    <a:pt x="276" y="1"/>
                  </a:lnTo>
                  <a:lnTo>
                    <a:pt x="244" y="1"/>
                  </a:lnTo>
                  <a:lnTo>
                    <a:pt x="212" y="0"/>
                  </a:lnTo>
                  <a:lnTo>
                    <a:pt x="179" y="0"/>
                  </a:lnTo>
                  <a:lnTo>
                    <a:pt x="146" y="0"/>
                  </a:lnTo>
                  <a:lnTo>
                    <a:pt x="115" y="0"/>
                  </a:lnTo>
                  <a:lnTo>
                    <a:pt x="85" y="0"/>
                  </a:lnTo>
                  <a:lnTo>
                    <a:pt x="59" y="1"/>
                  </a:lnTo>
                  <a:lnTo>
                    <a:pt x="37" y="1"/>
                  </a:lnTo>
                  <a:lnTo>
                    <a:pt x="18" y="4"/>
                  </a:lnTo>
                  <a:lnTo>
                    <a:pt x="5" y="5"/>
                  </a:lnTo>
                  <a:lnTo>
                    <a:pt x="8" y="13"/>
                  </a:lnTo>
                  <a:lnTo>
                    <a:pt x="5" y="5"/>
                  </a:lnTo>
                  <a:lnTo>
                    <a:pt x="1" y="6"/>
                  </a:lnTo>
                  <a:lnTo>
                    <a:pt x="0" y="9"/>
                  </a:lnTo>
                  <a:lnTo>
                    <a:pt x="1" y="13"/>
                  </a:lnTo>
                  <a:lnTo>
                    <a:pt x="5" y="14"/>
                  </a:lnTo>
                  <a:lnTo>
                    <a:pt x="1"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81" name="Freeform 713"/>
            <p:cNvSpPr>
              <a:spLocks/>
            </p:cNvSpPr>
            <p:nvPr/>
          </p:nvSpPr>
          <p:spPr bwMode="auto">
            <a:xfrm>
              <a:off x="2888" y="3911"/>
              <a:ext cx="11" cy="13"/>
            </a:xfrm>
            <a:custGeom>
              <a:avLst/>
              <a:gdLst>
                <a:gd name="T0" fmla="*/ 25 w 33"/>
                <a:gd name="T1" fmla="*/ 7 h 37"/>
                <a:gd name="T2" fmla="*/ 23 w 33"/>
                <a:gd name="T3" fmla="*/ 6 h 37"/>
                <a:gd name="T4" fmla="*/ 23 w 33"/>
                <a:gd name="T5" fmla="*/ 8 h 37"/>
                <a:gd name="T6" fmla="*/ 18 w 33"/>
                <a:gd name="T7" fmla="*/ 15 h 37"/>
                <a:gd name="T8" fmla="*/ 8 w 33"/>
                <a:gd name="T9" fmla="*/ 23 h 37"/>
                <a:gd name="T10" fmla="*/ 0 w 33"/>
                <a:gd name="T11" fmla="*/ 30 h 37"/>
                <a:gd name="T12" fmla="*/ 7 w 33"/>
                <a:gd name="T13" fmla="*/ 37 h 37"/>
                <a:gd name="T14" fmla="*/ 15 w 33"/>
                <a:gd name="T15" fmla="*/ 30 h 37"/>
                <a:gd name="T16" fmla="*/ 25 w 33"/>
                <a:gd name="T17" fmla="*/ 22 h 37"/>
                <a:gd name="T18" fmla="*/ 33 w 33"/>
                <a:gd name="T19" fmla="*/ 13 h 37"/>
                <a:gd name="T20" fmla="*/ 33 w 33"/>
                <a:gd name="T21" fmla="*/ 1 h 37"/>
                <a:gd name="T22" fmla="*/ 31 w 33"/>
                <a:gd name="T23" fmla="*/ 0 h 37"/>
                <a:gd name="T24" fmla="*/ 25 w 33"/>
                <a:gd name="T25" fmla="*/ 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7">
                  <a:moveTo>
                    <a:pt x="25" y="7"/>
                  </a:moveTo>
                  <a:lnTo>
                    <a:pt x="23" y="6"/>
                  </a:lnTo>
                  <a:lnTo>
                    <a:pt x="23" y="8"/>
                  </a:lnTo>
                  <a:lnTo>
                    <a:pt x="18" y="15"/>
                  </a:lnTo>
                  <a:lnTo>
                    <a:pt x="8" y="23"/>
                  </a:lnTo>
                  <a:lnTo>
                    <a:pt x="0" y="30"/>
                  </a:lnTo>
                  <a:lnTo>
                    <a:pt x="7" y="37"/>
                  </a:lnTo>
                  <a:lnTo>
                    <a:pt x="15" y="30"/>
                  </a:lnTo>
                  <a:lnTo>
                    <a:pt x="25" y="22"/>
                  </a:lnTo>
                  <a:lnTo>
                    <a:pt x="33" y="13"/>
                  </a:lnTo>
                  <a:lnTo>
                    <a:pt x="33" y="1"/>
                  </a:lnTo>
                  <a:lnTo>
                    <a:pt x="31" y="0"/>
                  </a:lnTo>
                  <a:lnTo>
                    <a:pt x="25"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82" name="Freeform 714"/>
            <p:cNvSpPr>
              <a:spLocks/>
            </p:cNvSpPr>
            <p:nvPr/>
          </p:nvSpPr>
          <p:spPr bwMode="auto">
            <a:xfrm>
              <a:off x="2857" y="3910"/>
              <a:ext cx="41" cy="7"/>
            </a:xfrm>
            <a:custGeom>
              <a:avLst/>
              <a:gdLst>
                <a:gd name="T0" fmla="*/ 0 w 124"/>
                <a:gd name="T1" fmla="*/ 20 h 20"/>
                <a:gd name="T2" fmla="*/ 0 w 124"/>
                <a:gd name="T3" fmla="*/ 20 h 20"/>
                <a:gd name="T4" fmla="*/ 12 w 124"/>
                <a:gd name="T5" fmla="*/ 19 h 20"/>
                <a:gd name="T6" fmla="*/ 29 w 124"/>
                <a:gd name="T7" fmla="*/ 17 h 20"/>
                <a:gd name="T8" fmla="*/ 49 w 124"/>
                <a:gd name="T9" fmla="*/ 15 h 20"/>
                <a:gd name="T10" fmla="*/ 68 w 124"/>
                <a:gd name="T11" fmla="*/ 12 h 20"/>
                <a:gd name="T12" fmla="*/ 88 w 124"/>
                <a:gd name="T13" fmla="*/ 11 h 20"/>
                <a:gd name="T14" fmla="*/ 104 w 124"/>
                <a:gd name="T15" fmla="*/ 11 h 20"/>
                <a:gd name="T16" fmla="*/ 115 w 124"/>
                <a:gd name="T17" fmla="*/ 10 h 20"/>
                <a:gd name="T18" fmla="*/ 118 w 124"/>
                <a:gd name="T19" fmla="*/ 10 h 20"/>
                <a:gd name="T20" fmla="*/ 124 w 124"/>
                <a:gd name="T21" fmla="*/ 3 h 20"/>
                <a:gd name="T22" fmla="*/ 115 w 124"/>
                <a:gd name="T23" fmla="*/ 1 h 20"/>
                <a:gd name="T24" fmla="*/ 104 w 124"/>
                <a:gd name="T25" fmla="*/ 0 h 20"/>
                <a:gd name="T26" fmla="*/ 88 w 124"/>
                <a:gd name="T27" fmla="*/ 2 h 20"/>
                <a:gd name="T28" fmla="*/ 68 w 124"/>
                <a:gd name="T29" fmla="*/ 3 h 20"/>
                <a:gd name="T30" fmla="*/ 49 w 124"/>
                <a:gd name="T31" fmla="*/ 6 h 20"/>
                <a:gd name="T32" fmla="*/ 29 w 124"/>
                <a:gd name="T33" fmla="*/ 8 h 20"/>
                <a:gd name="T34" fmla="*/ 12 w 124"/>
                <a:gd name="T35" fmla="*/ 10 h 20"/>
                <a:gd name="T36" fmla="*/ 0 w 124"/>
                <a:gd name="T37" fmla="*/ 11 h 20"/>
                <a:gd name="T38" fmla="*/ 0 w 124"/>
                <a:gd name="T39" fmla="*/ 11 h 20"/>
                <a:gd name="T40" fmla="*/ 0 w 124"/>
                <a:gd name="T41"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4" h="20">
                  <a:moveTo>
                    <a:pt x="0" y="20"/>
                  </a:moveTo>
                  <a:lnTo>
                    <a:pt x="0" y="20"/>
                  </a:lnTo>
                  <a:lnTo>
                    <a:pt x="12" y="19"/>
                  </a:lnTo>
                  <a:lnTo>
                    <a:pt x="29" y="17"/>
                  </a:lnTo>
                  <a:lnTo>
                    <a:pt x="49" y="15"/>
                  </a:lnTo>
                  <a:lnTo>
                    <a:pt x="68" y="12"/>
                  </a:lnTo>
                  <a:lnTo>
                    <a:pt x="88" y="11"/>
                  </a:lnTo>
                  <a:lnTo>
                    <a:pt x="104" y="11"/>
                  </a:lnTo>
                  <a:lnTo>
                    <a:pt x="115" y="10"/>
                  </a:lnTo>
                  <a:lnTo>
                    <a:pt x="118" y="10"/>
                  </a:lnTo>
                  <a:lnTo>
                    <a:pt x="124" y="3"/>
                  </a:lnTo>
                  <a:lnTo>
                    <a:pt x="115" y="1"/>
                  </a:lnTo>
                  <a:lnTo>
                    <a:pt x="104" y="0"/>
                  </a:lnTo>
                  <a:lnTo>
                    <a:pt x="88" y="2"/>
                  </a:lnTo>
                  <a:lnTo>
                    <a:pt x="68" y="3"/>
                  </a:lnTo>
                  <a:lnTo>
                    <a:pt x="49" y="6"/>
                  </a:lnTo>
                  <a:lnTo>
                    <a:pt x="29" y="8"/>
                  </a:lnTo>
                  <a:lnTo>
                    <a:pt x="12" y="10"/>
                  </a:lnTo>
                  <a:lnTo>
                    <a:pt x="0" y="11"/>
                  </a:lnTo>
                  <a:lnTo>
                    <a:pt x="0" y="11"/>
                  </a:lnTo>
                  <a:lnTo>
                    <a:pt x="0" y="2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83" name="Freeform 715"/>
            <p:cNvSpPr>
              <a:spLocks/>
            </p:cNvSpPr>
            <p:nvPr/>
          </p:nvSpPr>
          <p:spPr bwMode="auto">
            <a:xfrm>
              <a:off x="2796" y="3914"/>
              <a:ext cx="61" cy="4"/>
            </a:xfrm>
            <a:custGeom>
              <a:avLst/>
              <a:gdLst>
                <a:gd name="T0" fmla="*/ 0 w 181"/>
                <a:gd name="T1" fmla="*/ 9 h 13"/>
                <a:gd name="T2" fmla="*/ 0 w 181"/>
                <a:gd name="T3" fmla="*/ 9 h 13"/>
                <a:gd name="T4" fmla="*/ 17 w 181"/>
                <a:gd name="T5" fmla="*/ 11 h 13"/>
                <a:gd name="T6" fmla="*/ 39 w 181"/>
                <a:gd name="T7" fmla="*/ 13 h 13"/>
                <a:gd name="T8" fmla="*/ 65 w 181"/>
                <a:gd name="T9" fmla="*/ 13 h 13"/>
                <a:gd name="T10" fmla="*/ 94 w 181"/>
                <a:gd name="T11" fmla="*/ 13 h 13"/>
                <a:gd name="T12" fmla="*/ 121 w 181"/>
                <a:gd name="T13" fmla="*/ 13 h 13"/>
                <a:gd name="T14" fmla="*/ 146 w 181"/>
                <a:gd name="T15" fmla="*/ 12 h 13"/>
                <a:gd name="T16" fmla="*/ 167 w 181"/>
                <a:gd name="T17" fmla="*/ 12 h 13"/>
                <a:gd name="T18" fmla="*/ 181 w 181"/>
                <a:gd name="T19" fmla="*/ 9 h 13"/>
                <a:gd name="T20" fmla="*/ 181 w 181"/>
                <a:gd name="T21" fmla="*/ 0 h 13"/>
                <a:gd name="T22" fmla="*/ 167 w 181"/>
                <a:gd name="T23" fmla="*/ 0 h 13"/>
                <a:gd name="T24" fmla="*/ 146 w 181"/>
                <a:gd name="T25" fmla="*/ 0 h 13"/>
                <a:gd name="T26" fmla="*/ 121 w 181"/>
                <a:gd name="T27" fmla="*/ 1 h 13"/>
                <a:gd name="T28" fmla="*/ 94 w 181"/>
                <a:gd name="T29" fmla="*/ 1 h 13"/>
                <a:gd name="T30" fmla="*/ 65 w 181"/>
                <a:gd name="T31" fmla="*/ 1 h 13"/>
                <a:gd name="T32" fmla="*/ 39 w 181"/>
                <a:gd name="T33" fmla="*/ 1 h 13"/>
                <a:gd name="T34" fmla="*/ 17 w 181"/>
                <a:gd name="T35" fmla="*/ 1 h 13"/>
                <a:gd name="T36" fmla="*/ 0 w 181"/>
                <a:gd name="T37" fmla="*/ 0 h 13"/>
                <a:gd name="T38" fmla="*/ 0 w 181"/>
                <a:gd name="T39" fmla="*/ 0 h 13"/>
                <a:gd name="T40" fmla="*/ 0 w 181"/>
                <a:gd name="T4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1" h="13">
                  <a:moveTo>
                    <a:pt x="0" y="9"/>
                  </a:moveTo>
                  <a:lnTo>
                    <a:pt x="0" y="9"/>
                  </a:lnTo>
                  <a:lnTo>
                    <a:pt x="17" y="11"/>
                  </a:lnTo>
                  <a:lnTo>
                    <a:pt x="39" y="13"/>
                  </a:lnTo>
                  <a:lnTo>
                    <a:pt x="65" y="13"/>
                  </a:lnTo>
                  <a:lnTo>
                    <a:pt x="94" y="13"/>
                  </a:lnTo>
                  <a:lnTo>
                    <a:pt x="121" y="13"/>
                  </a:lnTo>
                  <a:lnTo>
                    <a:pt x="146" y="12"/>
                  </a:lnTo>
                  <a:lnTo>
                    <a:pt x="167" y="12"/>
                  </a:lnTo>
                  <a:lnTo>
                    <a:pt x="181" y="9"/>
                  </a:lnTo>
                  <a:lnTo>
                    <a:pt x="181" y="0"/>
                  </a:lnTo>
                  <a:lnTo>
                    <a:pt x="167" y="0"/>
                  </a:lnTo>
                  <a:lnTo>
                    <a:pt x="146" y="0"/>
                  </a:lnTo>
                  <a:lnTo>
                    <a:pt x="121" y="1"/>
                  </a:lnTo>
                  <a:lnTo>
                    <a:pt x="94" y="1"/>
                  </a:lnTo>
                  <a:lnTo>
                    <a:pt x="65" y="1"/>
                  </a:lnTo>
                  <a:lnTo>
                    <a:pt x="39" y="1"/>
                  </a:lnTo>
                  <a:lnTo>
                    <a:pt x="17" y="1"/>
                  </a:lnTo>
                  <a:lnTo>
                    <a:pt x="0" y="0"/>
                  </a:lnTo>
                  <a:lnTo>
                    <a:pt x="0"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84" name="Freeform 716"/>
            <p:cNvSpPr>
              <a:spLocks/>
            </p:cNvSpPr>
            <p:nvPr/>
          </p:nvSpPr>
          <p:spPr bwMode="auto">
            <a:xfrm>
              <a:off x="2726" y="3913"/>
              <a:ext cx="70" cy="7"/>
            </a:xfrm>
            <a:custGeom>
              <a:avLst/>
              <a:gdLst>
                <a:gd name="T0" fmla="*/ 6 w 210"/>
                <a:gd name="T1" fmla="*/ 11 h 20"/>
                <a:gd name="T2" fmla="*/ 5 w 210"/>
                <a:gd name="T3" fmla="*/ 20 h 20"/>
                <a:gd name="T4" fmla="*/ 15 w 210"/>
                <a:gd name="T5" fmla="*/ 19 h 20"/>
                <a:gd name="T6" fmla="*/ 27 w 210"/>
                <a:gd name="T7" fmla="*/ 18 h 20"/>
                <a:gd name="T8" fmla="*/ 39 w 210"/>
                <a:gd name="T9" fmla="*/ 17 h 20"/>
                <a:gd name="T10" fmla="*/ 53 w 210"/>
                <a:gd name="T11" fmla="*/ 16 h 20"/>
                <a:gd name="T12" fmla="*/ 68 w 210"/>
                <a:gd name="T13" fmla="*/ 15 h 20"/>
                <a:gd name="T14" fmla="*/ 83 w 210"/>
                <a:gd name="T15" fmla="*/ 14 h 20"/>
                <a:gd name="T16" fmla="*/ 98 w 210"/>
                <a:gd name="T17" fmla="*/ 12 h 20"/>
                <a:gd name="T18" fmla="*/ 114 w 210"/>
                <a:gd name="T19" fmla="*/ 12 h 20"/>
                <a:gd name="T20" fmla="*/ 129 w 210"/>
                <a:gd name="T21" fmla="*/ 12 h 20"/>
                <a:gd name="T22" fmla="*/ 143 w 210"/>
                <a:gd name="T23" fmla="*/ 11 h 20"/>
                <a:gd name="T24" fmla="*/ 157 w 210"/>
                <a:gd name="T25" fmla="*/ 11 h 20"/>
                <a:gd name="T26" fmla="*/ 171 w 210"/>
                <a:gd name="T27" fmla="*/ 11 h 20"/>
                <a:gd name="T28" fmla="*/ 182 w 210"/>
                <a:gd name="T29" fmla="*/ 11 h 20"/>
                <a:gd name="T30" fmla="*/ 194 w 210"/>
                <a:gd name="T31" fmla="*/ 12 h 20"/>
                <a:gd name="T32" fmla="*/ 203 w 210"/>
                <a:gd name="T33" fmla="*/ 11 h 20"/>
                <a:gd name="T34" fmla="*/ 210 w 210"/>
                <a:gd name="T35" fmla="*/ 12 h 20"/>
                <a:gd name="T36" fmla="*/ 210 w 210"/>
                <a:gd name="T37" fmla="*/ 3 h 20"/>
                <a:gd name="T38" fmla="*/ 203 w 210"/>
                <a:gd name="T39" fmla="*/ 2 h 20"/>
                <a:gd name="T40" fmla="*/ 194 w 210"/>
                <a:gd name="T41" fmla="*/ 1 h 20"/>
                <a:gd name="T42" fmla="*/ 182 w 210"/>
                <a:gd name="T43" fmla="*/ 0 h 20"/>
                <a:gd name="T44" fmla="*/ 171 w 210"/>
                <a:gd name="T45" fmla="*/ 0 h 20"/>
                <a:gd name="T46" fmla="*/ 157 w 210"/>
                <a:gd name="T47" fmla="*/ 0 h 20"/>
                <a:gd name="T48" fmla="*/ 143 w 210"/>
                <a:gd name="T49" fmla="*/ 0 h 20"/>
                <a:gd name="T50" fmla="*/ 129 w 210"/>
                <a:gd name="T51" fmla="*/ 1 h 20"/>
                <a:gd name="T52" fmla="*/ 114 w 210"/>
                <a:gd name="T53" fmla="*/ 1 h 20"/>
                <a:gd name="T54" fmla="*/ 98 w 210"/>
                <a:gd name="T55" fmla="*/ 3 h 20"/>
                <a:gd name="T56" fmla="*/ 83 w 210"/>
                <a:gd name="T57" fmla="*/ 4 h 20"/>
                <a:gd name="T58" fmla="*/ 68 w 210"/>
                <a:gd name="T59" fmla="*/ 6 h 20"/>
                <a:gd name="T60" fmla="*/ 53 w 210"/>
                <a:gd name="T61" fmla="*/ 7 h 20"/>
                <a:gd name="T62" fmla="*/ 39 w 210"/>
                <a:gd name="T63" fmla="*/ 8 h 20"/>
                <a:gd name="T64" fmla="*/ 27 w 210"/>
                <a:gd name="T65" fmla="*/ 9 h 20"/>
                <a:gd name="T66" fmla="*/ 15 w 210"/>
                <a:gd name="T67" fmla="*/ 10 h 20"/>
                <a:gd name="T68" fmla="*/ 5 w 210"/>
                <a:gd name="T69" fmla="*/ 11 h 20"/>
                <a:gd name="T70" fmla="*/ 4 w 210"/>
                <a:gd name="T71" fmla="*/ 20 h 20"/>
                <a:gd name="T72" fmla="*/ 5 w 210"/>
                <a:gd name="T73" fmla="*/ 11 h 20"/>
                <a:gd name="T74" fmla="*/ 1 w 210"/>
                <a:gd name="T75" fmla="*/ 12 h 20"/>
                <a:gd name="T76" fmla="*/ 0 w 210"/>
                <a:gd name="T77" fmla="*/ 16 h 20"/>
                <a:gd name="T78" fmla="*/ 1 w 210"/>
                <a:gd name="T79" fmla="*/ 19 h 20"/>
                <a:gd name="T80" fmla="*/ 5 w 210"/>
                <a:gd name="T81" fmla="*/ 20 h 20"/>
                <a:gd name="T82" fmla="*/ 6 w 210"/>
                <a:gd name="T83"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0" h="20">
                  <a:moveTo>
                    <a:pt x="6" y="11"/>
                  </a:moveTo>
                  <a:lnTo>
                    <a:pt x="5" y="20"/>
                  </a:lnTo>
                  <a:lnTo>
                    <a:pt x="15" y="19"/>
                  </a:lnTo>
                  <a:lnTo>
                    <a:pt x="27" y="18"/>
                  </a:lnTo>
                  <a:lnTo>
                    <a:pt x="39" y="17"/>
                  </a:lnTo>
                  <a:lnTo>
                    <a:pt x="53" y="16"/>
                  </a:lnTo>
                  <a:lnTo>
                    <a:pt x="68" y="15"/>
                  </a:lnTo>
                  <a:lnTo>
                    <a:pt x="83" y="14"/>
                  </a:lnTo>
                  <a:lnTo>
                    <a:pt x="98" y="12"/>
                  </a:lnTo>
                  <a:lnTo>
                    <a:pt x="114" y="12"/>
                  </a:lnTo>
                  <a:lnTo>
                    <a:pt x="129" y="12"/>
                  </a:lnTo>
                  <a:lnTo>
                    <a:pt x="143" y="11"/>
                  </a:lnTo>
                  <a:lnTo>
                    <a:pt x="157" y="11"/>
                  </a:lnTo>
                  <a:lnTo>
                    <a:pt x="171" y="11"/>
                  </a:lnTo>
                  <a:lnTo>
                    <a:pt x="182" y="11"/>
                  </a:lnTo>
                  <a:lnTo>
                    <a:pt x="194" y="12"/>
                  </a:lnTo>
                  <a:lnTo>
                    <a:pt x="203" y="11"/>
                  </a:lnTo>
                  <a:lnTo>
                    <a:pt x="210" y="12"/>
                  </a:lnTo>
                  <a:lnTo>
                    <a:pt x="210" y="3"/>
                  </a:lnTo>
                  <a:lnTo>
                    <a:pt x="203" y="2"/>
                  </a:lnTo>
                  <a:lnTo>
                    <a:pt x="194" y="1"/>
                  </a:lnTo>
                  <a:lnTo>
                    <a:pt x="182" y="0"/>
                  </a:lnTo>
                  <a:lnTo>
                    <a:pt x="171" y="0"/>
                  </a:lnTo>
                  <a:lnTo>
                    <a:pt x="157" y="0"/>
                  </a:lnTo>
                  <a:lnTo>
                    <a:pt x="143" y="0"/>
                  </a:lnTo>
                  <a:lnTo>
                    <a:pt x="129" y="1"/>
                  </a:lnTo>
                  <a:lnTo>
                    <a:pt x="114" y="1"/>
                  </a:lnTo>
                  <a:lnTo>
                    <a:pt x="98" y="3"/>
                  </a:lnTo>
                  <a:lnTo>
                    <a:pt x="83" y="4"/>
                  </a:lnTo>
                  <a:lnTo>
                    <a:pt x="68" y="6"/>
                  </a:lnTo>
                  <a:lnTo>
                    <a:pt x="53" y="7"/>
                  </a:lnTo>
                  <a:lnTo>
                    <a:pt x="39" y="8"/>
                  </a:lnTo>
                  <a:lnTo>
                    <a:pt x="27" y="9"/>
                  </a:lnTo>
                  <a:lnTo>
                    <a:pt x="15" y="10"/>
                  </a:lnTo>
                  <a:lnTo>
                    <a:pt x="5" y="11"/>
                  </a:lnTo>
                  <a:lnTo>
                    <a:pt x="4" y="20"/>
                  </a:lnTo>
                  <a:lnTo>
                    <a:pt x="5" y="11"/>
                  </a:lnTo>
                  <a:lnTo>
                    <a:pt x="1" y="12"/>
                  </a:lnTo>
                  <a:lnTo>
                    <a:pt x="0" y="16"/>
                  </a:lnTo>
                  <a:lnTo>
                    <a:pt x="1" y="19"/>
                  </a:lnTo>
                  <a:lnTo>
                    <a:pt x="5" y="20"/>
                  </a:lnTo>
                  <a:lnTo>
                    <a:pt x="6"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85" name="Freeform 717"/>
            <p:cNvSpPr>
              <a:spLocks/>
            </p:cNvSpPr>
            <p:nvPr/>
          </p:nvSpPr>
          <p:spPr bwMode="auto">
            <a:xfrm>
              <a:off x="2728" y="3917"/>
              <a:ext cx="6" cy="8"/>
            </a:xfrm>
            <a:custGeom>
              <a:avLst/>
              <a:gdLst>
                <a:gd name="T0" fmla="*/ 15 w 19"/>
                <a:gd name="T1" fmla="*/ 25 h 25"/>
                <a:gd name="T2" fmla="*/ 19 w 19"/>
                <a:gd name="T3" fmla="*/ 20 h 25"/>
                <a:gd name="T4" fmla="*/ 18 w 19"/>
                <a:gd name="T5" fmla="*/ 15 h 25"/>
                <a:gd name="T6" fmla="*/ 16 w 19"/>
                <a:gd name="T7" fmla="*/ 9 h 25"/>
                <a:gd name="T8" fmla="*/ 10 w 19"/>
                <a:gd name="T9" fmla="*/ 4 h 25"/>
                <a:gd name="T10" fmla="*/ 2 w 19"/>
                <a:gd name="T11" fmla="*/ 0 h 25"/>
                <a:gd name="T12" fmla="*/ 0 w 19"/>
                <a:gd name="T13" fmla="*/ 9 h 25"/>
                <a:gd name="T14" fmla="*/ 5 w 19"/>
                <a:gd name="T15" fmla="*/ 13 h 25"/>
                <a:gd name="T16" fmla="*/ 7 w 19"/>
                <a:gd name="T17" fmla="*/ 14 h 25"/>
                <a:gd name="T18" fmla="*/ 9 w 19"/>
                <a:gd name="T19" fmla="*/ 17 h 25"/>
                <a:gd name="T20" fmla="*/ 10 w 19"/>
                <a:gd name="T21" fmla="*/ 22 h 25"/>
                <a:gd name="T22" fmla="*/ 15 w 19"/>
                <a:gd name="T23" fmla="*/ 16 h 25"/>
                <a:gd name="T24" fmla="*/ 10 w 19"/>
                <a:gd name="T25" fmla="*/ 22 h 25"/>
                <a:gd name="T26" fmla="*/ 12 w 19"/>
                <a:gd name="T27" fmla="*/ 24 h 25"/>
                <a:gd name="T28" fmla="*/ 16 w 19"/>
                <a:gd name="T29" fmla="*/ 25 h 25"/>
                <a:gd name="T30" fmla="*/ 18 w 19"/>
                <a:gd name="T31" fmla="*/ 23 h 25"/>
                <a:gd name="T32" fmla="*/ 19 w 19"/>
                <a:gd name="T33" fmla="*/ 20 h 25"/>
                <a:gd name="T34" fmla="*/ 15 w 19"/>
                <a:gd name="T35"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5">
                  <a:moveTo>
                    <a:pt x="15" y="25"/>
                  </a:moveTo>
                  <a:lnTo>
                    <a:pt x="19" y="20"/>
                  </a:lnTo>
                  <a:lnTo>
                    <a:pt x="18" y="15"/>
                  </a:lnTo>
                  <a:lnTo>
                    <a:pt x="16" y="9"/>
                  </a:lnTo>
                  <a:lnTo>
                    <a:pt x="10" y="4"/>
                  </a:lnTo>
                  <a:lnTo>
                    <a:pt x="2" y="0"/>
                  </a:lnTo>
                  <a:lnTo>
                    <a:pt x="0" y="9"/>
                  </a:lnTo>
                  <a:lnTo>
                    <a:pt x="5" y="13"/>
                  </a:lnTo>
                  <a:lnTo>
                    <a:pt x="7" y="14"/>
                  </a:lnTo>
                  <a:lnTo>
                    <a:pt x="9" y="17"/>
                  </a:lnTo>
                  <a:lnTo>
                    <a:pt x="10" y="22"/>
                  </a:lnTo>
                  <a:lnTo>
                    <a:pt x="15" y="16"/>
                  </a:lnTo>
                  <a:lnTo>
                    <a:pt x="10" y="22"/>
                  </a:lnTo>
                  <a:lnTo>
                    <a:pt x="12" y="24"/>
                  </a:lnTo>
                  <a:lnTo>
                    <a:pt x="16" y="25"/>
                  </a:lnTo>
                  <a:lnTo>
                    <a:pt x="18" y="23"/>
                  </a:lnTo>
                  <a:lnTo>
                    <a:pt x="19" y="20"/>
                  </a:lnTo>
                  <a:lnTo>
                    <a:pt x="15" y="2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86" name="Freeform 718"/>
            <p:cNvSpPr>
              <a:spLocks/>
            </p:cNvSpPr>
            <p:nvPr/>
          </p:nvSpPr>
          <p:spPr bwMode="auto">
            <a:xfrm>
              <a:off x="2638" y="3921"/>
              <a:ext cx="95" cy="5"/>
            </a:xfrm>
            <a:custGeom>
              <a:avLst/>
              <a:gdLst>
                <a:gd name="T0" fmla="*/ 4 w 283"/>
                <a:gd name="T1" fmla="*/ 14 h 14"/>
                <a:gd name="T2" fmla="*/ 4 w 283"/>
                <a:gd name="T3" fmla="*/ 14 h 14"/>
                <a:gd name="T4" fmla="*/ 16 w 283"/>
                <a:gd name="T5" fmla="*/ 14 h 14"/>
                <a:gd name="T6" fmla="*/ 30 w 283"/>
                <a:gd name="T7" fmla="*/ 14 h 14"/>
                <a:gd name="T8" fmla="*/ 47 w 283"/>
                <a:gd name="T9" fmla="*/ 14 h 14"/>
                <a:gd name="T10" fmla="*/ 65 w 283"/>
                <a:gd name="T11" fmla="*/ 12 h 14"/>
                <a:gd name="T12" fmla="*/ 87 w 283"/>
                <a:gd name="T13" fmla="*/ 12 h 14"/>
                <a:gd name="T14" fmla="*/ 109 w 283"/>
                <a:gd name="T15" fmla="*/ 12 h 14"/>
                <a:gd name="T16" fmla="*/ 132 w 283"/>
                <a:gd name="T17" fmla="*/ 11 h 14"/>
                <a:gd name="T18" fmla="*/ 154 w 283"/>
                <a:gd name="T19" fmla="*/ 11 h 14"/>
                <a:gd name="T20" fmla="*/ 176 w 283"/>
                <a:gd name="T21" fmla="*/ 11 h 14"/>
                <a:gd name="T22" fmla="*/ 198 w 283"/>
                <a:gd name="T23" fmla="*/ 11 h 14"/>
                <a:gd name="T24" fmla="*/ 219 w 283"/>
                <a:gd name="T25" fmla="*/ 11 h 14"/>
                <a:gd name="T26" fmla="*/ 237 w 283"/>
                <a:gd name="T27" fmla="*/ 11 h 14"/>
                <a:gd name="T28" fmla="*/ 253 w 283"/>
                <a:gd name="T29" fmla="*/ 12 h 14"/>
                <a:gd name="T30" fmla="*/ 267 w 283"/>
                <a:gd name="T31" fmla="*/ 12 h 14"/>
                <a:gd name="T32" fmla="*/ 277 w 283"/>
                <a:gd name="T33" fmla="*/ 11 h 14"/>
                <a:gd name="T34" fmla="*/ 283 w 283"/>
                <a:gd name="T35" fmla="*/ 12 h 14"/>
                <a:gd name="T36" fmla="*/ 283 w 283"/>
                <a:gd name="T37" fmla="*/ 3 h 14"/>
                <a:gd name="T38" fmla="*/ 277 w 283"/>
                <a:gd name="T39" fmla="*/ 2 h 14"/>
                <a:gd name="T40" fmla="*/ 267 w 283"/>
                <a:gd name="T41" fmla="*/ 1 h 14"/>
                <a:gd name="T42" fmla="*/ 253 w 283"/>
                <a:gd name="T43" fmla="*/ 1 h 14"/>
                <a:gd name="T44" fmla="*/ 237 w 283"/>
                <a:gd name="T45" fmla="*/ 0 h 14"/>
                <a:gd name="T46" fmla="*/ 219 w 283"/>
                <a:gd name="T47" fmla="*/ 0 h 14"/>
                <a:gd name="T48" fmla="*/ 198 w 283"/>
                <a:gd name="T49" fmla="*/ 0 h 14"/>
                <a:gd name="T50" fmla="*/ 176 w 283"/>
                <a:gd name="T51" fmla="*/ 0 h 14"/>
                <a:gd name="T52" fmla="*/ 154 w 283"/>
                <a:gd name="T53" fmla="*/ 0 h 14"/>
                <a:gd name="T54" fmla="*/ 132 w 283"/>
                <a:gd name="T55" fmla="*/ 0 h 14"/>
                <a:gd name="T56" fmla="*/ 109 w 283"/>
                <a:gd name="T57" fmla="*/ 1 h 14"/>
                <a:gd name="T58" fmla="*/ 87 w 283"/>
                <a:gd name="T59" fmla="*/ 1 h 14"/>
                <a:gd name="T60" fmla="*/ 65 w 283"/>
                <a:gd name="T61" fmla="*/ 1 h 14"/>
                <a:gd name="T62" fmla="*/ 47 w 283"/>
                <a:gd name="T63" fmla="*/ 2 h 14"/>
                <a:gd name="T64" fmla="*/ 30 w 283"/>
                <a:gd name="T65" fmla="*/ 2 h 14"/>
                <a:gd name="T66" fmla="*/ 16 w 283"/>
                <a:gd name="T67" fmla="*/ 2 h 14"/>
                <a:gd name="T68" fmla="*/ 4 w 283"/>
                <a:gd name="T69" fmla="*/ 4 h 14"/>
                <a:gd name="T70" fmla="*/ 4 w 283"/>
                <a:gd name="T71" fmla="*/ 4 h 14"/>
                <a:gd name="T72" fmla="*/ 4 w 283"/>
                <a:gd name="T73" fmla="*/ 4 h 14"/>
                <a:gd name="T74" fmla="*/ 1 w 283"/>
                <a:gd name="T75" fmla="*/ 6 h 14"/>
                <a:gd name="T76" fmla="*/ 0 w 283"/>
                <a:gd name="T77" fmla="*/ 9 h 14"/>
                <a:gd name="T78" fmla="*/ 1 w 283"/>
                <a:gd name="T79" fmla="*/ 12 h 14"/>
                <a:gd name="T80" fmla="*/ 4 w 283"/>
                <a:gd name="T81"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3" h="14">
                  <a:moveTo>
                    <a:pt x="4" y="14"/>
                  </a:moveTo>
                  <a:lnTo>
                    <a:pt x="4" y="14"/>
                  </a:lnTo>
                  <a:lnTo>
                    <a:pt x="16" y="14"/>
                  </a:lnTo>
                  <a:lnTo>
                    <a:pt x="30" y="14"/>
                  </a:lnTo>
                  <a:lnTo>
                    <a:pt x="47" y="14"/>
                  </a:lnTo>
                  <a:lnTo>
                    <a:pt x="65" y="12"/>
                  </a:lnTo>
                  <a:lnTo>
                    <a:pt x="87" y="12"/>
                  </a:lnTo>
                  <a:lnTo>
                    <a:pt x="109" y="12"/>
                  </a:lnTo>
                  <a:lnTo>
                    <a:pt x="132" y="11"/>
                  </a:lnTo>
                  <a:lnTo>
                    <a:pt x="154" y="11"/>
                  </a:lnTo>
                  <a:lnTo>
                    <a:pt x="176" y="11"/>
                  </a:lnTo>
                  <a:lnTo>
                    <a:pt x="198" y="11"/>
                  </a:lnTo>
                  <a:lnTo>
                    <a:pt x="219" y="11"/>
                  </a:lnTo>
                  <a:lnTo>
                    <a:pt x="237" y="11"/>
                  </a:lnTo>
                  <a:lnTo>
                    <a:pt x="253" y="12"/>
                  </a:lnTo>
                  <a:lnTo>
                    <a:pt x="267" y="12"/>
                  </a:lnTo>
                  <a:lnTo>
                    <a:pt x="277" y="11"/>
                  </a:lnTo>
                  <a:lnTo>
                    <a:pt x="283" y="12"/>
                  </a:lnTo>
                  <a:lnTo>
                    <a:pt x="283" y="3"/>
                  </a:lnTo>
                  <a:lnTo>
                    <a:pt x="277" y="2"/>
                  </a:lnTo>
                  <a:lnTo>
                    <a:pt x="267" y="1"/>
                  </a:lnTo>
                  <a:lnTo>
                    <a:pt x="253" y="1"/>
                  </a:lnTo>
                  <a:lnTo>
                    <a:pt x="237" y="0"/>
                  </a:lnTo>
                  <a:lnTo>
                    <a:pt x="219" y="0"/>
                  </a:lnTo>
                  <a:lnTo>
                    <a:pt x="198" y="0"/>
                  </a:lnTo>
                  <a:lnTo>
                    <a:pt x="176" y="0"/>
                  </a:lnTo>
                  <a:lnTo>
                    <a:pt x="154" y="0"/>
                  </a:lnTo>
                  <a:lnTo>
                    <a:pt x="132" y="0"/>
                  </a:lnTo>
                  <a:lnTo>
                    <a:pt x="109" y="1"/>
                  </a:lnTo>
                  <a:lnTo>
                    <a:pt x="87" y="1"/>
                  </a:lnTo>
                  <a:lnTo>
                    <a:pt x="65" y="1"/>
                  </a:lnTo>
                  <a:lnTo>
                    <a:pt x="47" y="2"/>
                  </a:lnTo>
                  <a:lnTo>
                    <a:pt x="30" y="2"/>
                  </a:lnTo>
                  <a:lnTo>
                    <a:pt x="16" y="2"/>
                  </a:lnTo>
                  <a:lnTo>
                    <a:pt x="4" y="4"/>
                  </a:lnTo>
                  <a:lnTo>
                    <a:pt x="4" y="4"/>
                  </a:lnTo>
                  <a:lnTo>
                    <a:pt x="4" y="4"/>
                  </a:lnTo>
                  <a:lnTo>
                    <a:pt x="1" y="6"/>
                  </a:lnTo>
                  <a:lnTo>
                    <a:pt x="0" y="9"/>
                  </a:lnTo>
                  <a:lnTo>
                    <a:pt x="1" y="12"/>
                  </a:lnTo>
                  <a:lnTo>
                    <a:pt x="4"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87" name="Freeform 719"/>
            <p:cNvSpPr>
              <a:spLocks/>
            </p:cNvSpPr>
            <p:nvPr/>
          </p:nvSpPr>
          <p:spPr bwMode="auto">
            <a:xfrm>
              <a:off x="2605" y="3908"/>
              <a:ext cx="35" cy="18"/>
            </a:xfrm>
            <a:custGeom>
              <a:avLst/>
              <a:gdLst>
                <a:gd name="T0" fmla="*/ 0 w 105"/>
                <a:gd name="T1" fmla="*/ 5 h 52"/>
                <a:gd name="T2" fmla="*/ 5 w 105"/>
                <a:gd name="T3" fmla="*/ 9 h 52"/>
                <a:gd name="T4" fmla="*/ 13 w 105"/>
                <a:gd name="T5" fmla="*/ 14 h 52"/>
                <a:gd name="T6" fmla="*/ 27 w 105"/>
                <a:gd name="T7" fmla="*/ 20 h 52"/>
                <a:gd name="T8" fmla="*/ 41 w 105"/>
                <a:gd name="T9" fmla="*/ 26 h 52"/>
                <a:gd name="T10" fmla="*/ 57 w 105"/>
                <a:gd name="T11" fmla="*/ 33 h 52"/>
                <a:gd name="T12" fmla="*/ 72 w 105"/>
                <a:gd name="T13" fmla="*/ 40 h 52"/>
                <a:gd name="T14" fmla="*/ 87 w 105"/>
                <a:gd name="T15" fmla="*/ 46 h 52"/>
                <a:gd name="T16" fmla="*/ 97 w 105"/>
                <a:gd name="T17" fmla="*/ 49 h 52"/>
                <a:gd name="T18" fmla="*/ 105 w 105"/>
                <a:gd name="T19" fmla="*/ 52 h 52"/>
                <a:gd name="T20" fmla="*/ 105 w 105"/>
                <a:gd name="T21" fmla="*/ 42 h 52"/>
                <a:gd name="T22" fmla="*/ 100 w 105"/>
                <a:gd name="T23" fmla="*/ 40 h 52"/>
                <a:gd name="T24" fmla="*/ 89 w 105"/>
                <a:gd name="T25" fmla="*/ 37 h 52"/>
                <a:gd name="T26" fmla="*/ 77 w 105"/>
                <a:gd name="T27" fmla="*/ 31 h 52"/>
                <a:gd name="T28" fmla="*/ 62 w 105"/>
                <a:gd name="T29" fmla="*/ 24 h 52"/>
                <a:gd name="T30" fmla="*/ 46 w 105"/>
                <a:gd name="T31" fmla="*/ 17 h 52"/>
                <a:gd name="T32" fmla="*/ 31 w 105"/>
                <a:gd name="T33" fmla="*/ 10 h 52"/>
                <a:gd name="T34" fmla="*/ 17 w 105"/>
                <a:gd name="T35" fmla="*/ 5 h 52"/>
                <a:gd name="T36" fmla="*/ 7 w 105"/>
                <a:gd name="T37" fmla="*/ 0 h 52"/>
                <a:gd name="T38" fmla="*/ 12 w 105"/>
                <a:gd name="T39" fmla="*/ 5 h 52"/>
                <a:gd name="T40" fmla="*/ 7 w 105"/>
                <a:gd name="T41" fmla="*/ 0 h 52"/>
                <a:gd name="T42" fmla="*/ 4 w 105"/>
                <a:gd name="T43" fmla="*/ 1 h 52"/>
                <a:gd name="T44" fmla="*/ 1 w 105"/>
                <a:gd name="T45" fmla="*/ 4 h 52"/>
                <a:gd name="T46" fmla="*/ 2 w 105"/>
                <a:gd name="T47" fmla="*/ 7 h 52"/>
                <a:gd name="T48" fmla="*/ 5 w 105"/>
                <a:gd name="T49" fmla="*/ 9 h 52"/>
                <a:gd name="T50" fmla="*/ 0 w 105"/>
                <a:gd name="T51"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5" h="52">
                  <a:moveTo>
                    <a:pt x="0" y="5"/>
                  </a:moveTo>
                  <a:lnTo>
                    <a:pt x="5" y="9"/>
                  </a:lnTo>
                  <a:lnTo>
                    <a:pt x="13" y="14"/>
                  </a:lnTo>
                  <a:lnTo>
                    <a:pt x="27" y="20"/>
                  </a:lnTo>
                  <a:lnTo>
                    <a:pt x="41" y="26"/>
                  </a:lnTo>
                  <a:lnTo>
                    <a:pt x="57" y="33"/>
                  </a:lnTo>
                  <a:lnTo>
                    <a:pt x="72" y="40"/>
                  </a:lnTo>
                  <a:lnTo>
                    <a:pt x="87" y="46"/>
                  </a:lnTo>
                  <a:lnTo>
                    <a:pt x="97" y="49"/>
                  </a:lnTo>
                  <a:lnTo>
                    <a:pt x="105" y="52"/>
                  </a:lnTo>
                  <a:lnTo>
                    <a:pt x="105" y="42"/>
                  </a:lnTo>
                  <a:lnTo>
                    <a:pt x="100" y="40"/>
                  </a:lnTo>
                  <a:lnTo>
                    <a:pt x="89" y="37"/>
                  </a:lnTo>
                  <a:lnTo>
                    <a:pt x="77" y="31"/>
                  </a:lnTo>
                  <a:lnTo>
                    <a:pt x="62" y="24"/>
                  </a:lnTo>
                  <a:lnTo>
                    <a:pt x="46" y="17"/>
                  </a:lnTo>
                  <a:lnTo>
                    <a:pt x="31" y="10"/>
                  </a:lnTo>
                  <a:lnTo>
                    <a:pt x="17" y="5"/>
                  </a:lnTo>
                  <a:lnTo>
                    <a:pt x="7" y="0"/>
                  </a:lnTo>
                  <a:lnTo>
                    <a:pt x="12" y="5"/>
                  </a:lnTo>
                  <a:lnTo>
                    <a:pt x="7" y="0"/>
                  </a:lnTo>
                  <a:lnTo>
                    <a:pt x="4" y="1"/>
                  </a:lnTo>
                  <a:lnTo>
                    <a:pt x="1" y="4"/>
                  </a:lnTo>
                  <a:lnTo>
                    <a:pt x="2" y="7"/>
                  </a:lnTo>
                  <a:lnTo>
                    <a:pt x="5" y="9"/>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88" name="Freeform 720"/>
            <p:cNvSpPr>
              <a:spLocks/>
            </p:cNvSpPr>
            <p:nvPr/>
          </p:nvSpPr>
          <p:spPr bwMode="auto">
            <a:xfrm>
              <a:off x="2605" y="3898"/>
              <a:ext cx="4" cy="12"/>
            </a:xfrm>
            <a:custGeom>
              <a:avLst/>
              <a:gdLst>
                <a:gd name="T0" fmla="*/ 8 w 12"/>
                <a:gd name="T1" fmla="*/ 1 h 35"/>
                <a:gd name="T2" fmla="*/ 0 w 12"/>
                <a:gd name="T3" fmla="*/ 6 h 35"/>
                <a:gd name="T4" fmla="*/ 1 w 12"/>
                <a:gd name="T5" fmla="*/ 12 h 35"/>
                <a:gd name="T6" fmla="*/ 0 w 12"/>
                <a:gd name="T7" fmla="*/ 21 h 35"/>
                <a:gd name="T8" fmla="*/ 0 w 12"/>
                <a:gd name="T9" fmla="*/ 29 h 35"/>
                <a:gd name="T10" fmla="*/ 0 w 12"/>
                <a:gd name="T11" fmla="*/ 35 h 35"/>
                <a:gd name="T12" fmla="*/ 12 w 12"/>
                <a:gd name="T13" fmla="*/ 35 h 35"/>
                <a:gd name="T14" fmla="*/ 12 w 12"/>
                <a:gd name="T15" fmla="*/ 29 h 35"/>
                <a:gd name="T16" fmla="*/ 12 w 12"/>
                <a:gd name="T17" fmla="*/ 21 h 35"/>
                <a:gd name="T18" fmla="*/ 10 w 12"/>
                <a:gd name="T19" fmla="*/ 12 h 35"/>
                <a:gd name="T20" fmla="*/ 9 w 12"/>
                <a:gd name="T21" fmla="*/ 4 h 35"/>
                <a:gd name="T22" fmla="*/ 1 w 12"/>
                <a:gd name="T23" fmla="*/ 8 h 35"/>
                <a:gd name="T24" fmla="*/ 9 w 12"/>
                <a:gd name="T25" fmla="*/ 4 h 35"/>
                <a:gd name="T26" fmla="*/ 7 w 12"/>
                <a:gd name="T27" fmla="*/ 0 h 35"/>
                <a:gd name="T28" fmla="*/ 4 w 12"/>
                <a:gd name="T29" fmla="*/ 0 h 35"/>
                <a:gd name="T30" fmla="*/ 1 w 12"/>
                <a:gd name="T31" fmla="*/ 3 h 35"/>
                <a:gd name="T32" fmla="*/ 0 w 12"/>
                <a:gd name="T33" fmla="*/ 6 h 35"/>
                <a:gd name="T34" fmla="*/ 8 w 12"/>
                <a:gd name="T35"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35">
                  <a:moveTo>
                    <a:pt x="8" y="1"/>
                  </a:moveTo>
                  <a:lnTo>
                    <a:pt x="0" y="6"/>
                  </a:lnTo>
                  <a:lnTo>
                    <a:pt x="1" y="12"/>
                  </a:lnTo>
                  <a:lnTo>
                    <a:pt x="0" y="21"/>
                  </a:lnTo>
                  <a:lnTo>
                    <a:pt x="0" y="29"/>
                  </a:lnTo>
                  <a:lnTo>
                    <a:pt x="0" y="35"/>
                  </a:lnTo>
                  <a:lnTo>
                    <a:pt x="12" y="35"/>
                  </a:lnTo>
                  <a:lnTo>
                    <a:pt x="12" y="29"/>
                  </a:lnTo>
                  <a:lnTo>
                    <a:pt x="12" y="21"/>
                  </a:lnTo>
                  <a:lnTo>
                    <a:pt x="10" y="12"/>
                  </a:lnTo>
                  <a:lnTo>
                    <a:pt x="9" y="4"/>
                  </a:lnTo>
                  <a:lnTo>
                    <a:pt x="1" y="8"/>
                  </a:lnTo>
                  <a:lnTo>
                    <a:pt x="9" y="4"/>
                  </a:lnTo>
                  <a:lnTo>
                    <a:pt x="7" y="0"/>
                  </a:lnTo>
                  <a:lnTo>
                    <a:pt x="4" y="0"/>
                  </a:lnTo>
                  <a:lnTo>
                    <a:pt x="1" y="3"/>
                  </a:lnTo>
                  <a:lnTo>
                    <a:pt x="0" y="6"/>
                  </a:lnTo>
                  <a:lnTo>
                    <a:pt x="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89" name="Freeform 721"/>
            <p:cNvSpPr>
              <a:spLocks/>
            </p:cNvSpPr>
            <p:nvPr/>
          </p:nvSpPr>
          <p:spPr bwMode="auto">
            <a:xfrm>
              <a:off x="2605" y="3899"/>
              <a:ext cx="24" cy="6"/>
            </a:xfrm>
            <a:custGeom>
              <a:avLst/>
              <a:gdLst>
                <a:gd name="T0" fmla="*/ 69 w 72"/>
                <a:gd name="T1" fmla="*/ 4 h 19"/>
                <a:gd name="T2" fmla="*/ 67 w 72"/>
                <a:gd name="T3" fmla="*/ 4 h 19"/>
                <a:gd name="T4" fmla="*/ 56 w 72"/>
                <a:gd name="T5" fmla="*/ 6 h 19"/>
                <a:gd name="T6" fmla="*/ 47 w 72"/>
                <a:gd name="T7" fmla="*/ 8 h 19"/>
                <a:gd name="T8" fmla="*/ 38 w 72"/>
                <a:gd name="T9" fmla="*/ 10 h 19"/>
                <a:gd name="T10" fmla="*/ 30 w 72"/>
                <a:gd name="T11" fmla="*/ 10 h 19"/>
                <a:gd name="T12" fmla="*/ 22 w 72"/>
                <a:gd name="T13" fmla="*/ 8 h 19"/>
                <a:gd name="T14" fmla="*/ 16 w 72"/>
                <a:gd name="T15" fmla="*/ 7 h 19"/>
                <a:gd name="T16" fmla="*/ 12 w 72"/>
                <a:gd name="T17" fmla="*/ 4 h 19"/>
                <a:gd name="T18" fmla="*/ 7 w 72"/>
                <a:gd name="T19" fmla="*/ 0 h 19"/>
                <a:gd name="T20" fmla="*/ 0 w 72"/>
                <a:gd name="T21" fmla="*/ 7 h 19"/>
                <a:gd name="T22" fmla="*/ 7 w 72"/>
                <a:gd name="T23" fmla="*/ 13 h 19"/>
                <a:gd name="T24" fmla="*/ 14 w 72"/>
                <a:gd name="T25" fmla="*/ 16 h 19"/>
                <a:gd name="T26" fmla="*/ 22 w 72"/>
                <a:gd name="T27" fmla="*/ 18 h 19"/>
                <a:gd name="T28" fmla="*/ 30 w 72"/>
                <a:gd name="T29" fmla="*/ 19 h 19"/>
                <a:gd name="T30" fmla="*/ 38 w 72"/>
                <a:gd name="T31" fmla="*/ 19 h 19"/>
                <a:gd name="T32" fmla="*/ 47 w 72"/>
                <a:gd name="T33" fmla="*/ 18 h 19"/>
                <a:gd name="T34" fmla="*/ 59 w 72"/>
                <a:gd name="T35" fmla="*/ 15 h 19"/>
                <a:gd name="T36" fmla="*/ 69 w 72"/>
                <a:gd name="T37" fmla="*/ 13 h 19"/>
                <a:gd name="T38" fmla="*/ 67 w 72"/>
                <a:gd name="T39" fmla="*/ 13 h 19"/>
                <a:gd name="T40" fmla="*/ 69 w 72"/>
                <a:gd name="T41" fmla="*/ 13 h 19"/>
                <a:gd name="T42" fmla="*/ 72 w 72"/>
                <a:gd name="T43" fmla="*/ 11 h 19"/>
                <a:gd name="T44" fmla="*/ 72 w 72"/>
                <a:gd name="T45" fmla="*/ 7 h 19"/>
                <a:gd name="T46" fmla="*/ 70 w 72"/>
                <a:gd name="T47" fmla="*/ 5 h 19"/>
                <a:gd name="T48" fmla="*/ 67 w 72"/>
                <a:gd name="T49" fmla="*/ 4 h 19"/>
                <a:gd name="T50" fmla="*/ 69 w 72"/>
                <a:gd name="T51"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2" h="19">
                  <a:moveTo>
                    <a:pt x="69" y="4"/>
                  </a:moveTo>
                  <a:lnTo>
                    <a:pt x="67" y="4"/>
                  </a:lnTo>
                  <a:lnTo>
                    <a:pt x="56" y="6"/>
                  </a:lnTo>
                  <a:lnTo>
                    <a:pt x="47" y="8"/>
                  </a:lnTo>
                  <a:lnTo>
                    <a:pt x="38" y="10"/>
                  </a:lnTo>
                  <a:lnTo>
                    <a:pt x="30" y="10"/>
                  </a:lnTo>
                  <a:lnTo>
                    <a:pt x="22" y="8"/>
                  </a:lnTo>
                  <a:lnTo>
                    <a:pt x="16" y="7"/>
                  </a:lnTo>
                  <a:lnTo>
                    <a:pt x="12" y="4"/>
                  </a:lnTo>
                  <a:lnTo>
                    <a:pt x="7" y="0"/>
                  </a:lnTo>
                  <a:lnTo>
                    <a:pt x="0" y="7"/>
                  </a:lnTo>
                  <a:lnTo>
                    <a:pt x="7" y="13"/>
                  </a:lnTo>
                  <a:lnTo>
                    <a:pt x="14" y="16"/>
                  </a:lnTo>
                  <a:lnTo>
                    <a:pt x="22" y="18"/>
                  </a:lnTo>
                  <a:lnTo>
                    <a:pt x="30" y="19"/>
                  </a:lnTo>
                  <a:lnTo>
                    <a:pt x="38" y="19"/>
                  </a:lnTo>
                  <a:lnTo>
                    <a:pt x="47" y="18"/>
                  </a:lnTo>
                  <a:lnTo>
                    <a:pt x="59" y="15"/>
                  </a:lnTo>
                  <a:lnTo>
                    <a:pt x="69" y="13"/>
                  </a:lnTo>
                  <a:lnTo>
                    <a:pt x="67" y="13"/>
                  </a:lnTo>
                  <a:lnTo>
                    <a:pt x="69" y="13"/>
                  </a:lnTo>
                  <a:lnTo>
                    <a:pt x="72" y="11"/>
                  </a:lnTo>
                  <a:lnTo>
                    <a:pt x="72" y="7"/>
                  </a:lnTo>
                  <a:lnTo>
                    <a:pt x="70" y="5"/>
                  </a:lnTo>
                  <a:lnTo>
                    <a:pt x="67" y="4"/>
                  </a:lnTo>
                  <a:lnTo>
                    <a:pt x="69"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90" name="Freeform 722"/>
            <p:cNvSpPr>
              <a:spLocks/>
            </p:cNvSpPr>
            <p:nvPr/>
          </p:nvSpPr>
          <p:spPr bwMode="auto">
            <a:xfrm>
              <a:off x="2627" y="3891"/>
              <a:ext cx="24" cy="13"/>
            </a:xfrm>
            <a:custGeom>
              <a:avLst/>
              <a:gdLst>
                <a:gd name="T0" fmla="*/ 70 w 70"/>
                <a:gd name="T1" fmla="*/ 4 h 37"/>
                <a:gd name="T2" fmla="*/ 62 w 70"/>
                <a:gd name="T3" fmla="*/ 0 h 37"/>
                <a:gd name="T4" fmla="*/ 56 w 70"/>
                <a:gd name="T5" fmla="*/ 3 h 37"/>
                <a:gd name="T6" fmla="*/ 49 w 70"/>
                <a:gd name="T7" fmla="*/ 8 h 37"/>
                <a:gd name="T8" fmla="*/ 41 w 70"/>
                <a:gd name="T9" fmla="*/ 13 h 37"/>
                <a:gd name="T10" fmla="*/ 32 w 70"/>
                <a:gd name="T11" fmla="*/ 18 h 37"/>
                <a:gd name="T12" fmla="*/ 24 w 70"/>
                <a:gd name="T13" fmla="*/ 22 h 37"/>
                <a:gd name="T14" fmla="*/ 15 w 70"/>
                <a:gd name="T15" fmla="*/ 26 h 37"/>
                <a:gd name="T16" fmla="*/ 8 w 70"/>
                <a:gd name="T17" fmla="*/ 26 h 37"/>
                <a:gd name="T18" fmla="*/ 2 w 70"/>
                <a:gd name="T19" fmla="*/ 26 h 37"/>
                <a:gd name="T20" fmla="*/ 0 w 70"/>
                <a:gd name="T21" fmla="*/ 35 h 37"/>
                <a:gd name="T22" fmla="*/ 8 w 70"/>
                <a:gd name="T23" fmla="*/ 37 h 37"/>
                <a:gd name="T24" fmla="*/ 17 w 70"/>
                <a:gd name="T25" fmla="*/ 35 h 37"/>
                <a:gd name="T26" fmla="*/ 26 w 70"/>
                <a:gd name="T27" fmla="*/ 32 h 37"/>
                <a:gd name="T28" fmla="*/ 36 w 70"/>
                <a:gd name="T29" fmla="*/ 27 h 37"/>
                <a:gd name="T30" fmla="*/ 46 w 70"/>
                <a:gd name="T31" fmla="*/ 22 h 37"/>
                <a:gd name="T32" fmla="*/ 54 w 70"/>
                <a:gd name="T33" fmla="*/ 17 h 37"/>
                <a:gd name="T34" fmla="*/ 60 w 70"/>
                <a:gd name="T35" fmla="*/ 12 h 37"/>
                <a:gd name="T36" fmla="*/ 66 w 70"/>
                <a:gd name="T37" fmla="*/ 9 h 37"/>
                <a:gd name="T38" fmla="*/ 58 w 70"/>
                <a:gd name="T39" fmla="*/ 4 h 37"/>
                <a:gd name="T40" fmla="*/ 66 w 70"/>
                <a:gd name="T41" fmla="*/ 9 h 37"/>
                <a:gd name="T42" fmla="*/ 68 w 70"/>
                <a:gd name="T43" fmla="*/ 6 h 37"/>
                <a:gd name="T44" fmla="*/ 68 w 70"/>
                <a:gd name="T45" fmla="*/ 2 h 37"/>
                <a:gd name="T46" fmla="*/ 65 w 70"/>
                <a:gd name="T47" fmla="*/ 0 h 37"/>
                <a:gd name="T48" fmla="*/ 62 w 70"/>
                <a:gd name="T49" fmla="*/ 0 h 37"/>
                <a:gd name="T50" fmla="*/ 70 w 70"/>
                <a:gd name="T51"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 h="37">
                  <a:moveTo>
                    <a:pt x="70" y="4"/>
                  </a:moveTo>
                  <a:lnTo>
                    <a:pt x="62" y="0"/>
                  </a:lnTo>
                  <a:lnTo>
                    <a:pt x="56" y="3"/>
                  </a:lnTo>
                  <a:lnTo>
                    <a:pt x="49" y="8"/>
                  </a:lnTo>
                  <a:lnTo>
                    <a:pt x="41" y="13"/>
                  </a:lnTo>
                  <a:lnTo>
                    <a:pt x="32" y="18"/>
                  </a:lnTo>
                  <a:lnTo>
                    <a:pt x="24" y="22"/>
                  </a:lnTo>
                  <a:lnTo>
                    <a:pt x="15" y="26"/>
                  </a:lnTo>
                  <a:lnTo>
                    <a:pt x="8" y="26"/>
                  </a:lnTo>
                  <a:lnTo>
                    <a:pt x="2" y="26"/>
                  </a:lnTo>
                  <a:lnTo>
                    <a:pt x="0" y="35"/>
                  </a:lnTo>
                  <a:lnTo>
                    <a:pt x="8" y="37"/>
                  </a:lnTo>
                  <a:lnTo>
                    <a:pt x="17" y="35"/>
                  </a:lnTo>
                  <a:lnTo>
                    <a:pt x="26" y="32"/>
                  </a:lnTo>
                  <a:lnTo>
                    <a:pt x="36" y="27"/>
                  </a:lnTo>
                  <a:lnTo>
                    <a:pt x="46" y="22"/>
                  </a:lnTo>
                  <a:lnTo>
                    <a:pt x="54" y="17"/>
                  </a:lnTo>
                  <a:lnTo>
                    <a:pt x="60" y="12"/>
                  </a:lnTo>
                  <a:lnTo>
                    <a:pt x="66" y="9"/>
                  </a:lnTo>
                  <a:lnTo>
                    <a:pt x="58" y="4"/>
                  </a:lnTo>
                  <a:lnTo>
                    <a:pt x="66" y="9"/>
                  </a:lnTo>
                  <a:lnTo>
                    <a:pt x="68" y="6"/>
                  </a:lnTo>
                  <a:lnTo>
                    <a:pt x="68" y="2"/>
                  </a:lnTo>
                  <a:lnTo>
                    <a:pt x="65" y="0"/>
                  </a:lnTo>
                  <a:lnTo>
                    <a:pt x="62" y="0"/>
                  </a:lnTo>
                  <a:lnTo>
                    <a:pt x="7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91" name="Freeform 723"/>
            <p:cNvSpPr>
              <a:spLocks/>
            </p:cNvSpPr>
            <p:nvPr/>
          </p:nvSpPr>
          <p:spPr bwMode="auto">
            <a:xfrm>
              <a:off x="2646" y="3893"/>
              <a:ext cx="5" cy="15"/>
            </a:xfrm>
            <a:custGeom>
              <a:avLst/>
              <a:gdLst>
                <a:gd name="T0" fmla="*/ 5 w 13"/>
                <a:gd name="T1" fmla="*/ 38 h 47"/>
                <a:gd name="T2" fmla="*/ 9 w 13"/>
                <a:gd name="T3" fmla="*/ 43 h 47"/>
                <a:gd name="T4" fmla="*/ 10 w 13"/>
                <a:gd name="T5" fmla="*/ 31 h 47"/>
                <a:gd name="T6" fmla="*/ 13 w 13"/>
                <a:gd name="T7" fmla="*/ 16 h 47"/>
                <a:gd name="T8" fmla="*/ 13 w 13"/>
                <a:gd name="T9" fmla="*/ 5 h 47"/>
                <a:gd name="T10" fmla="*/ 13 w 13"/>
                <a:gd name="T11" fmla="*/ 0 h 47"/>
                <a:gd name="T12" fmla="*/ 1 w 13"/>
                <a:gd name="T13" fmla="*/ 0 h 47"/>
                <a:gd name="T14" fmla="*/ 1 w 13"/>
                <a:gd name="T15" fmla="*/ 5 h 47"/>
                <a:gd name="T16" fmla="*/ 1 w 13"/>
                <a:gd name="T17" fmla="*/ 16 h 47"/>
                <a:gd name="T18" fmla="*/ 1 w 13"/>
                <a:gd name="T19" fmla="*/ 31 h 47"/>
                <a:gd name="T20" fmla="*/ 0 w 13"/>
                <a:gd name="T21" fmla="*/ 43 h 47"/>
                <a:gd name="T22" fmla="*/ 5 w 13"/>
                <a:gd name="T23" fmla="*/ 47 h 47"/>
                <a:gd name="T24" fmla="*/ 0 w 13"/>
                <a:gd name="T25" fmla="*/ 43 h 47"/>
                <a:gd name="T26" fmla="*/ 1 w 13"/>
                <a:gd name="T27" fmla="*/ 46 h 47"/>
                <a:gd name="T28" fmla="*/ 5 w 13"/>
                <a:gd name="T29" fmla="*/ 47 h 47"/>
                <a:gd name="T30" fmla="*/ 8 w 13"/>
                <a:gd name="T31" fmla="*/ 46 h 47"/>
                <a:gd name="T32" fmla="*/ 9 w 13"/>
                <a:gd name="T33" fmla="*/ 43 h 47"/>
                <a:gd name="T34" fmla="*/ 5 w 13"/>
                <a:gd name="T35" fmla="*/ 3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47">
                  <a:moveTo>
                    <a:pt x="5" y="38"/>
                  </a:moveTo>
                  <a:lnTo>
                    <a:pt x="9" y="43"/>
                  </a:lnTo>
                  <a:lnTo>
                    <a:pt x="10" y="31"/>
                  </a:lnTo>
                  <a:lnTo>
                    <a:pt x="13" y="16"/>
                  </a:lnTo>
                  <a:lnTo>
                    <a:pt x="13" y="5"/>
                  </a:lnTo>
                  <a:lnTo>
                    <a:pt x="13" y="0"/>
                  </a:lnTo>
                  <a:lnTo>
                    <a:pt x="1" y="0"/>
                  </a:lnTo>
                  <a:lnTo>
                    <a:pt x="1" y="5"/>
                  </a:lnTo>
                  <a:lnTo>
                    <a:pt x="1" y="16"/>
                  </a:lnTo>
                  <a:lnTo>
                    <a:pt x="1" y="31"/>
                  </a:lnTo>
                  <a:lnTo>
                    <a:pt x="0" y="43"/>
                  </a:lnTo>
                  <a:lnTo>
                    <a:pt x="5" y="47"/>
                  </a:lnTo>
                  <a:lnTo>
                    <a:pt x="0" y="43"/>
                  </a:lnTo>
                  <a:lnTo>
                    <a:pt x="1" y="46"/>
                  </a:lnTo>
                  <a:lnTo>
                    <a:pt x="5" y="47"/>
                  </a:lnTo>
                  <a:lnTo>
                    <a:pt x="8" y="46"/>
                  </a:lnTo>
                  <a:lnTo>
                    <a:pt x="9" y="43"/>
                  </a:lnTo>
                  <a:lnTo>
                    <a:pt x="5" y="3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92" name="Freeform 724"/>
            <p:cNvSpPr>
              <a:spLocks/>
            </p:cNvSpPr>
            <p:nvPr/>
          </p:nvSpPr>
          <p:spPr bwMode="auto">
            <a:xfrm>
              <a:off x="2648" y="3904"/>
              <a:ext cx="9" cy="4"/>
            </a:xfrm>
            <a:custGeom>
              <a:avLst/>
              <a:gdLst>
                <a:gd name="T0" fmla="*/ 17 w 26"/>
                <a:gd name="T1" fmla="*/ 5 h 13"/>
                <a:gd name="T2" fmla="*/ 21 w 26"/>
                <a:gd name="T3" fmla="*/ 0 h 13"/>
                <a:gd name="T4" fmla="*/ 0 w 26"/>
                <a:gd name="T5" fmla="*/ 4 h 13"/>
                <a:gd name="T6" fmla="*/ 0 w 26"/>
                <a:gd name="T7" fmla="*/ 13 h 13"/>
                <a:gd name="T8" fmla="*/ 21 w 26"/>
                <a:gd name="T9" fmla="*/ 10 h 13"/>
                <a:gd name="T10" fmla="*/ 26 w 26"/>
                <a:gd name="T11" fmla="*/ 5 h 13"/>
                <a:gd name="T12" fmla="*/ 21 w 26"/>
                <a:gd name="T13" fmla="*/ 10 h 13"/>
                <a:gd name="T14" fmla="*/ 25 w 26"/>
                <a:gd name="T15" fmla="*/ 9 h 13"/>
                <a:gd name="T16" fmla="*/ 26 w 26"/>
                <a:gd name="T17" fmla="*/ 5 h 13"/>
                <a:gd name="T18" fmla="*/ 25 w 26"/>
                <a:gd name="T19" fmla="*/ 2 h 13"/>
                <a:gd name="T20" fmla="*/ 21 w 26"/>
                <a:gd name="T21" fmla="*/ 0 h 13"/>
                <a:gd name="T22" fmla="*/ 17 w 26"/>
                <a:gd name="T23"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13">
                  <a:moveTo>
                    <a:pt x="17" y="5"/>
                  </a:moveTo>
                  <a:lnTo>
                    <a:pt x="21" y="0"/>
                  </a:lnTo>
                  <a:lnTo>
                    <a:pt x="0" y="4"/>
                  </a:lnTo>
                  <a:lnTo>
                    <a:pt x="0" y="13"/>
                  </a:lnTo>
                  <a:lnTo>
                    <a:pt x="21" y="10"/>
                  </a:lnTo>
                  <a:lnTo>
                    <a:pt x="26" y="5"/>
                  </a:lnTo>
                  <a:lnTo>
                    <a:pt x="21" y="10"/>
                  </a:lnTo>
                  <a:lnTo>
                    <a:pt x="25" y="9"/>
                  </a:lnTo>
                  <a:lnTo>
                    <a:pt x="26" y="5"/>
                  </a:lnTo>
                  <a:lnTo>
                    <a:pt x="25" y="2"/>
                  </a:lnTo>
                  <a:lnTo>
                    <a:pt x="21" y="0"/>
                  </a:lnTo>
                  <a:lnTo>
                    <a:pt x="17"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93" name="Freeform 725"/>
            <p:cNvSpPr>
              <a:spLocks/>
            </p:cNvSpPr>
            <p:nvPr/>
          </p:nvSpPr>
          <p:spPr bwMode="auto">
            <a:xfrm>
              <a:off x="2652" y="3887"/>
              <a:ext cx="5" cy="19"/>
            </a:xfrm>
            <a:custGeom>
              <a:avLst/>
              <a:gdLst>
                <a:gd name="T0" fmla="*/ 5 w 13"/>
                <a:gd name="T1" fmla="*/ 1 h 55"/>
                <a:gd name="T2" fmla="*/ 4 w 13"/>
                <a:gd name="T3" fmla="*/ 4 h 55"/>
                <a:gd name="T4" fmla="*/ 1 w 13"/>
                <a:gd name="T5" fmla="*/ 15 h 55"/>
                <a:gd name="T6" fmla="*/ 0 w 13"/>
                <a:gd name="T7" fmla="*/ 29 h 55"/>
                <a:gd name="T8" fmla="*/ 3 w 13"/>
                <a:gd name="T9" fmla="*/ 44 h 55"/>
                <a:gd name="T10" fmla="*/ 4 w 13"/>
                <a:gd name="T11" fmla="*/ 55 h 55"/>
                <a:gd name="T12" fmla="*/ 13 w 13"/>
                <a:gd name="T13" fmla="*/ 55 h 55"/>
                <a:gd name="T14" fmla="*/ 12 w 13"/>
                <a:gd name="T15" fmla="*/ 44 h 55"/>
                <a:gd name="T16" fmla="*/ 12 w 13"/>
                <a:gd name="T17" fmla="*/ 29 h 55"/>
                <a:gd name="T18" fmla="*/ 11 w 13"/>
                <a:gd name="T19" fmla="*/ 15 h 55"/>
                <a:gd name="T20" fmla="*/ 13 w 13"/>
                <a:gd name="T21" fmla="*/ 6 h 55"/>
                <a:gd name="T22" fmla="*/ 12 w 13"/>
                <a:gd name="T23" fmla="*/ 8 h 55"/>
                <a:gd name="T24" fmla="*/ 13 w 13"/>
                <a:gd name="T25" fmla="*/ 6 h 55"/>
                <a:gd name="T26" fmla="*/ 12 w 13"/>
                <a:gd name="T27" fmla="*/ 2 h 55"/>
                <a:gd name="T28" fmla="*/ 9 w 13"/>
                <a:gd name="T29" fmla="*/ 0 h 55"/>
                <a:gd name="T30" fmla="*/ 6 w 13"/>
                <a:gd name="T31" fmla="*/ 0 h 55"/>
                <a:gd name="T32" fmla="*/ 4 w 13"/>
                <a:gd name="T33" fmla="*/ 4 h 55"/>
                <a:gd name="T34" fmla="*/ 5 w 13"/>
                <a:gd name="T35"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55">
                  <a:moveTo>
                    <a:pt x="5" y="1"/>
                  </a:moveTo>
                  <a:lnTo>
                    <a:pt x="4" y="4"/>
                  </a:lnTo>
                  <a:lnTo>
                    <a:pt x="1" y="15"/>
                  </a:lnTo>
                  <a:lnTo>
                    <a:pt x="0" y="29"/>
                  </a:lnTo>
                  <a:lnTo>
                    <a:pt x="3" y="44"/>
                  </a:lnTo>
                  <a:lnTo>
                    <a:pt x="4" y="55"/>
                  </a:lnTo>
                  <a:lnTo>
                    <a:pt x="13" y="55"/>
                  </a:lnTo>
                  <a:lnTo>
                    <a:pt x="12" y="44"/>
                  </a:lnTo>
                  <a:lnTo>
                    <a:pt x="12" y="29"/>
                  </a:lnTo>
                  <a:lnTo>
                    <a:pt x="11" y="15"/>
                  </a:lnTo>
                  <a:lnTo>
                    <a:pt x="13" y="6"/>
                  </a:lnTo>
                  <a:lnTo>
                    <a:pt x="12" y="8"/>
                  </a:lnTo>
                  <a:lnTo>
                    <a:pt x="13" y="6"/>
                  </a:lnTo>
                  <a:lnTo>
                    <a:pt x="12" y="2"/>
                  </a:lnTo>
                  <a:lnTo>
                    <a:pt x="9" y="0"/>
                  </a:lnTo>
                  <a:lnTo>
                    <a:pt x="6" y="0"/>
                  </a:lnTo>
                  <a:lnTo>
                    <a:pt x="4" y="4"/>
                  </a:lnTo>
                  <a:lnTo>
                    <a:pt x="5"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94" name="Freeform 726"/>
            <p:cNvSpPr>
              <a:spLocks/>
            </p:cNvSpPr>
            <p:nvPr/>
          </p:nvSpPr>
          <p:spPr bwMode="auto">
            <a:xfrm>
              <a:off x="2654" y="3875"/>
              <a:ext cx="8" cy="15"/>
            </a:xfrm>
            <a:custGeom>
              <a:avLst/>
              <a:gdLst>
                <a:gd name="T0" fmla="*/ 24 w 25"/>
                <a:gd name="T1" fmla="*/ 6 h 46"/>
                <a:gd name="T2" fmla="*/ 14 w 25"/>
                <a:gd name="T3" fmla="*/ 6 h 46"/>
                <a:gd name="T4" fmla="*/ 12 w 25"/>
                <a:gd name="T5" fmla="*/ 15 h 46"/>
                <a:gd name="T6" fmla="*/ 9 w 25"/>
                <a:gd name="T7" fmla="*/ 24 h 46"/>
                <a:gd name="T8" fmla="*/ 3 w 25"/>
                <a:gd name="T9" fmla="*/ 34 h 46"/>
                <a:gd name="T10" fmla="*/ 0 w 25"/>
                <a:gd name="T11" fmla="*/ 39 h 46"/>
                <a:gd name="T12" fmla="*/ 7 w 25"/>
                <a:gd name="T13" fmla="*/ 46 h 46"/>
                <a:gd name="T14" fmla="*/ 12 w 25"/>
                <a:gd name="T15" fmla="*/ 38 h 46"/>
                <a:gd name="T16" fmla="*/ 18 w 25"/>
                <a:gd name="T17" fmla="*/ 29 h 46"/>
                <a:gd name="T18" fmla="*/ 22 w 25"/>
                <a:gd name="T19" fmla="*/ 18 h 46"/>
                <a:gd name="T20" fmla="*/ 25 w 25"/>
                <a:gd name="T21" fmla="*/ 6 h 46"/>
                <a:gd name="T22" fmla="*/ 15 w 25"/>
                <a:gd name="T23" fmla="*/ 6 h 46"/>
                <a:gd name="T24" fmla="*/ 25 w 25"/>
                <a:gd name="T25" fmla="*/ 6 h 46"/>
                <a:gd name="T26" fmla="*/ 23 w 25"/>
                <a:gd name="T27" fmla="*/ 3 h 46"/>
                <a:gd name="T28" fmla="*/ 19 w 25"/>
                <a:gd name="T29" fmla="*/ 0 h 46"/>
                <a:gd name="T30" fmla="*/ 16 w 25"/>
                <a:gd name="T31" fmla="*/ 3 h 46"/>
                <a:gd name="T32" fmla="*/ 14 w 25"/>
                <a:gd name="T33" fmla="*/ 6 h 46"/>
                <a:gd name="T34" fmla="*/ 24 w 25"/>
                <a:gd name="T35" fmla="*/ 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46">
                  <a:moveTo>
                    <a:pt x="24" y="6"/>
                  </a:moveTo>
                  <a:lnTo>
                    <a:pt x="14" y="6"/>
                  </a:lnTo>
                  <a:lnTo>
                    <a:pt x="12" y="15"/>
                  </a:lnTo>
                  <a:lnTo>
                    <a:pt x="9" y="24"/>
                  </a:lnTo>
                  <a:lnTo>
                    <a:pt x="3" y="34"/>
                  </a:lnTo>
                  <a:lnTo>
                    <a:pt x="0" y="39"/>
                  </a:lnTo>
                  <a:lnTo>
                    <a:pt x="7" y="46"/>
                  </a:lnTo>
                  <a:lnTo>
                    <a:pt x="12" y="38"/>
                  </a:lnTo>
                  <a:lnTo>
                    <a:pt x="18" y="29"/>
                  </a:lnTo>
                  <a:lnTo>
                    <a:pt x="22" y="18"/>
                  </a:lnTo>
                  <a:lnTo>
                    <a:pt x="25" y="6"/>
                  </a:lnTo>
                  <a:lnTo>
                    <a:pt x="15" y="6"/>
                  </a:lnTo>
                  <a:lnTo>
                    <a:pt x="25" y="6"/>
                  </a:lnTo>
                  <a:lnTo>
                    <a:pt x="23" y="3"/>
                  </a:lnTo>
                  <a:lnTo>
                    <a:pt x="19" y="0"/>
                  </a:lnTo>
                  <a:lnTo>
                    <a:pt x="16" y="3"/>
                  </a:lnTo>
                  <a:lnTo>
                    <a:pt x="14" y="6"/>
                  </a:lnTo>
                  <a:lnTo>
                    <a:pt x="24"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95" name="Freeform 727"/>
            <p:cNvSpPr>
              <a:spLocks/>
            </p:cNvSpPr>
            <p:nvPr/>
          </p:nvSpPr>
          <p:spPr bwMode="auto">
            <a:xfrm>
              <a:off x="2659" y="3877"/>
              <a:ext cx="18" cy="13"/>
            </a:xfrm>
            <a:custGeom>
              <a:avLst/>
              <a:gdLst>
                <a:gd name="T0" fmla="*/ 54 w 54"/>
                <a:gd name="T1" fmla="*/ 37 h 41"/>
                <a:gd name="T2" fmla="*/ 48 w 54"/>
                <a:gd name="T3" fmla="*/ 32 h 41"/>
                <a:gd name="T4" fmla="*/ 37 w 54"/>
                <a:gd name="T5" fmla="*/ 32 h 41"/>
                <a:gd name="T6" fmla="*/ 29 w 54"/>
                <a:gd name="T7" fmla="*/ 30 h 41"/>
                <a:gd name="T8" fmla="*/ 23 w 54"/>
                <a:gd name="T9" fmla="*/ 25 h 41"/>
                <a:gd name="T10" fmla="*/ 18 w 54"/>
                <a:gd name="T11" fmla="*/ 22 h 41"/>
                <a:gd name="T12" fmla="*/ 15 w 54"/>
                <a:gd name="T13" fmla="*/ 16 h 41"/>
                <a:gd name="T14" fmla="*/ 12 w 54"/>
                <a:gd name="T15" fmla="*/ 12 h 41"/>
                <a:gd name="T16" fmla="*/ 10 w 54"/>
                <a:gd name="T17" fmla="*/ 5 h 41"/>
                <a:gd name="T18" fmla="*/ 9 w 54"/>
                <a:gd name="T19" fmla="*/ 0 h 41"/>
                <a:gd name="T20" fmla="*/ 0 w 54"/>
                <a:gd name="T21" fmla="*/ 0 h 41"/>
                <a:gd name="T22" fmla="*/ 1 w 54"/>
                <a:gd name="T23" fmla="*/ 7 h 41"/>
                <a:gd name="T24" fmla="*/ 3 w 54"/>
                <a:gd name="T25" fmla="*/ 14 h 41"/>
                <a:gd name="T26" fmla="*/ 5 w 54"/>
                <a:gd name="T27" fmla="*/ 21 h 41"/>
                <a:gd name="T28" fmla="*/ 11 w 54"/>
                <a:gd name="T29" fmla="*/ 29 h 41"/>
                <a:gd name="T30" fmla="*/ 18 w 54"/>
                <a:gd name="T31" fmla="*/ 34 h 41"/>
                <a:gd name="T32" fmla="*/ 27 w 54"/>
                <a:gd name="T33" fmla="*/ 39 h 41"/>
                <a:gd name="T34" fmla="*/ 37 w 54"/>
                <a:gd name="T35" fmla="*/ 41 h 41"/>
                <a:gd name="T36" fmla="*/ 48 w 54"/>
                <a:gd name="T37" fmla="*/ 41 h 41"/>
                <a:gd name="T38" fmla="*/ 42 w 54"/>
                <a:gd name="T39" fmla="*/ 37 h 41"/>
                <a:gd name="T40" fmla="*/ 48 w 54"/>
                <a:gd name="T41" fmla="*/ 41 h 41"/>
                <a:gd name="T42" fmla="*/ 51 w 54"/>
                <a:gd name="T43" fmla="*/ 40 h 41"/>
                <a:gd name="T44" fmla="*/ 52 w 54"/>
                <a:gd name="T45" fmla="*/ 37 h 41"/>
                <a:gd name="T46" fmla="*/ 51 w 54"/>
                <a:gd name="T47" fmla="*/ 33 h 41"/>
                <a:gd name="T48" fmla="*/ 48 w 54"/>
                <a:gd name="T49" fmla="*/ 32 h 41"/>
                <a:gd name="T50" fmla="*/ 54 w 54"/>
                <a:gd name="T51" fmla="*/ 3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41">
                  <a:moveTo>
                    <a:pt x="54" y="37"/>
                  </a:moveTo>
                  <a:lnTo>
                    <a:pt x="48" y="32"/>
                  </a:lnTo>
                  <a:lnTo>
                    <a:pt x="37" y="32"/>
                  </a:lnTo>
                  <a:lnTo>
                    <a:pt x="29" y="30"/>
                  </a:lnTo>
                  <a:lnTo>
                    <a:pt x="23" y="25"/>
                  </a:lnTo>
                  <a:lnTo>
                    <a:pt x="18" y="22"/>
                  </a:lnTo>
                  <a:lnTo>
                    <a:pt x="15" y="16"/>
                  </a:lnTo>
                  <a:lnTo>
                    <a:pt x="12" y="12"/>
                  </a:lnTo>
                  <a:lnTo>
                    <a:pt x="10" y="5"/>
                  </a:lnTo>
                  <a:lnTo>
                    <a:pt x="9" y="0"/>
                  </a:lnTo>
                  <a:lnTo>
                    <a:pt x="0" y="0"/>
                  </a:lnTo>
                  <a:lnTo>
                    <a:pt x="1" y="7"/>
                  </a:lnTo>
                  <a:lnTo>
                    <a:pt x="3" y="14"/>
                  </a:lnTo>
                  <a:lnTo>
                    <a:pt x="5" y="21"/>
                  </a:lnTo>
                  <a:lnTo>
                    <a:pt x="11" y="29"/>
                  </a:lnTo>
                  <a:lnTo>
                    <a:pt x="18" y="34"/>
                  </a:lnTo>
                  <a:lnTo>
                    <a:pt x="27" y="39"/>
                  </a:lnTo>
                  <a:lnTo>
                    <a:pt x="37" y="41"/>
                  </a:lnTo>
                  <a:lnTo>
                    <a:pt x="48" y="41"/>
                  </a:lnTo>
                  <a:lnTo>
                    <a:pt x="42" y="37"/>
                  </a:lnTo>
                  <a:lnTo>
                    <a:pt x="48" y="41"/>
                  </a:lnTo>
                  <a:lnTo>
                    <a:pt x="51" y="40"/>
                  </a:lnTo>
                  <a:lnTo>
                    <a:pt x="52" y="37"/>
                  </a:lnTo>
                  <a:lnTo>
                    <a:pt x="51" y="33"/>
                  </a:lnTo>
                  <a:lnTo>
                    <a:pt x="48" y="32"/>
                  </a:lnTo>
                  <a:lnTo>
                    <a:pt x="54" y="3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96" name="Freeform 728"/>
            <p:cNvSpPr>
              <a:spLocks/>
            </p:cNvSpPr>
            <p:nvPr/>
          </p:nvSpPr>
          <p:spPr bwMode="auto">
            <a:xfrm>
              <a:off x="2673" y="3889"/>
              <a:ext cx="6" cy="12"/>
            </a:xfrm>
            <a:custGeom>
              <a:avLst/>
              <a:gdLst>
                <a:gd name="T0" fmla="*/ 18 w 18"/>
                <a:gd name="T1" fmla="*/ 26 h 35"/>
                <a:gd name="T2" fmla="*/ 17 w 18"/>
                <a:gd name="T3" fmla="*/ 26 h 35"/>
                <a:gd name="T4" fmla="*/ 17 w 18"/>
                <a:gd name="T5" fmla="*/ 25 h 35"/>
                <a:gd name="T6" fmla="*/ 14 w 18"/>
                <a:gd name="T7" fmla="*/ 18 h 35"/>
                <a:gd name="T8" fmla="*/ 12 w 18"/>
                <a:gd name="T9" fmla="*/ 9 h 35"/>
                <a:gd name="T10" fmla="*/ 12 w 18"/>
                <a:gd name="T11" fmla="*/ 0 h 35"/>
                <a:gd name="T12" fmla="*/ 0 w 18"/>
                <a:gd name="T13" fmla="*/ 0 h 35"/>
                <a:gd name="T14" fmla="*/ 2 w 18"/>
                <a:gd name="T15" fmla="*/ 9 h 35"/>
                <a:gd name="T16" fmla="*/ 5 w 18"/>
                <a:gd name="T17" fmla="*/ 20 h 35"/>
                <a:gd name="T18" fmla="*/ 8 w 18"/>
                <a:gd name="T19" fmla="*/ 29 h 35"/>
                <a:gd name="T20" fmla="*/ 17 w 18"/>
                <a:gd name="T21" fmla="*/ 35 h 35"/>
                <a:gd name="T22" fmla="*/ 16 w 18"/>
                <a:gd name="T23" fmla="*/ 35 h 35"/>
                <a:gd name="T24" fmla="*/ 18 w 18"/>
                <a:gd name="T25" fmla="*/ 2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35">
                  <a:moveTo>
                    <a:pt x="18" y="26"/>
                  </a:moveTo>
                  <a:lnTo>
                    <a:pt x="17" y="26"/>
                  </a:lnTo>
                  <a:lnTo>
                    <a:pt x="17" y="25"/>
                  </a:lnTo>
                  <a:lnTo>
                    <a:pt x="14" y="18"/>
                  </a:lnTo>
                  <a:lnTo>
                    <a:pt x="12" y="9"/>
                  </a:lnTo>
                  <a:lnTo>
                    <a:pt x="12" y="0"/>
                  </a:lnTo>
                  <a:lnTo>
                    <a:pt x="0" y="0"/>
                  </a:lnTo>
                  <a:lnTo>
                    <a:pt x="2" y="9"/>
                  </a:lnTo>
                  <a:lnTo>
                    <a:pt x="5" y="20"/>
                  </a:lnTo>
                  <a:lnTo>
                    <a:pt x="8" y="29"/>
                  </a:lnTo>
                  <a:lnTo>
                    <a:pt x="17" y="35"/>
                  </a:lnTo>
                  <a:lnTo>
                    <a:pt x="16" y="35"/>
                  </a:lnTo>
                  <a:lnTo>
                    <a:pt x="18" y="2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97" name="Freeform 729"/>
            <p:cNvSpPr>
              <a:spLocks/>
            </p:cNvSpPr>
            <p:nvPr/>
          </p:nvSpPr>
          <p:spPr bwMode="auto">
            <a:xfrm>
              <a:off x="2678" y="3898"/>
              <a:ext cx="16" cy="5"/>
            </a:xfrm>
            <a:custGeom>
              <a:avLst/>
              <a:gdLst>
                <a:gd name="T0" fmla="*/ 46 w 47"/>
                <a:gd name="T1" fmla="*/ 3 h 16"/>
                <a:gd name="T2" fmla="*/ 38 w 47"/>
                <a:gd name="T3" fmla="*/ 6 h 16"/>
                <a:gd name="T4" fmla="*/ 38 w 47"/>
                <a:gd name="T5" fmla="*/ 6 h 16"/>
                <a:gd name="T6" fmla="*/ 34 w 47"/>
                <a:gd name="T7" fmla="*/ 7 h 16"/>
                <a:gd name="T8" fmla="*/ 29 w 47"/>
                <a:gd name="T9" fmla="*/ 7 h 16"/>
                <a:gd name="T10" fmla="*/ 22 w 47"/>
                <a:gd name="T11" fmla="*/ 6 h 16"/>
                <a:gd name="T12" fmla="*/ 16 w 47"/>
                <a:gd name="T13" fmla="*/ 5 h 16"/>
                <a:gd name="T14" fmla="*/ 10 w 47"/>
                <a:gd name="T15" fmla="*/ 3 h 16"/>
                <a:gd name="T16" fmla="*/ 6 w 47"/>
                <a:gd name="T17" fmla="*/ 1 h 16"/>
                <a:gd name="T18" fmla="*/ 2 w 47"/>
                <a:gd name="T19" fmla="*/ 0 h 16"/>
                <a:gd name="T20" fmla="*/ 0 w 47"/>
                <a:gd name="T21" fmla="*/ 9 h 16"/>
                <a:gd name="T22" fmla="*/ 4 w 47"/>
                <a:gd name="T23" fmla="*/ 10 h 16"/>
                <a:gd name="T24" fmla="*/ 8 w 47"/>
                <a:gd name="T25" fmla="*/ 13 h 16"/>
                <a:gd name="T26" fmla="*/ 16 w 47"/>
                <a:gd name="T27" fmla="*/ 14 h 16"/>
                <a:gd name="T28" fmla="*/ 22 w 47"/>
                <a:gd name="T29" fmla="*/ 15 h 16"/>
                <a:gd name="T30" fmla="*/ 29 w 47"/>
                <a:gd name="T31" fmla="*/ 16 h 16"/>
                <a:gd name="T32" fmla="*/ 34 w 47"/>
                <a:gd name="T33" fmla="*/ 16 h 16"/>
                <a:gd name="T34" fmla="*/ 42 w 47"/>
                <a:gd name="T35" fmla="*/ 15 h 16"/>
                <a:gd name="T36" fmla="*/ 47 w 47"/>
                <a:gd name="T37" fmla="*/ 8 h 16"/>
                <a:gd name="T38" fmla="*/ 39 w 47"/>
                <a:gd name="T39" fmla="*/ 10 h 16"/>
                <a:gd name="T40" fmla="*/ 47 w 47"/>
                <a:gd name="T41" fmla="*/ 8 h 16"/>
                <a:gd name="T42" fmla="*/ 46 w 47"/>
                <a:gd name="T43" fmla="*/ 5 h 16"/>
                <a:gd name="T44" fmla="*/ 44 w 47"/>
                <a:gd name="T45" fmla="*/ 2 h 16"/>
                <a:gd name="T46" fmla="*/ 40 w 47"/>
                <a:gd name="T47" fmla="*/ 2 h 16"/>
                <a:gd name="T48" fmla="*/ 38 w 47"/>
                <a:gd name="T49" fmla="*/ 6 h 16"/>
                <a:gd name="T50" fmla="*/ 46 w 47"/>
                <a:gd name="T51"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7" h="16">
                  <a:moveTo>
                    <a:pt x="46" y="3"/>
                  </a:moveTo>
                  <a:lnTo>
                    <a:pt x="38" y="6"/>
                  </a:lnTo>
                  <a:lnTo>
                    <a:pt x="38" y="6"/>
                  </a:lnTo>
                  <a:lnTo>
                    <a:pt x="34" y="7"/>
                  </a:lnTo>
                  <a:lnTo>
                    <a:pt x="29" y="7"/>
                  </a:lnTo>
                  <a:lnTo>
                    <a:pt x="22" y="6"/>
                  </a:lnTo>
                  <a:lnTo>
                    <a:pt x="16" y="5"/>
                  </a:lnTo>
                  <a:lnTo>
                    <a:pt x="10" y="3"/>
                  </a:lnTo>
                  <a:lnTo>
                    <a:pt x="6" y="1"/>
                  </a:lnTo>
                  <a:lnTo>
                    <a:pt x="2" y="0"/>
                  </a:lnTo>
                  <a:lnTo>
                    <a:pt x="0" y="9"/>
                  </a:lnTo>
                  <a:lnTo>
                    <a:pt x="4" y="10"/>
                  </a:lnTo>
                  <a:lnTo>
                    <a:pt x="8" y="13"/>
                  </a:lnTo>
                  <a:lnTo>
                    <a:pt x="16" y="14"/>
                  </a:lnTo>
                  <a:lnTo>
                    <a:pt x="22" y="15"/>
                  </a:lnTo>
                  <a:lnTo>
                    <a:pt x="29" y="16"/>
                  </a:lnTo>
                  <a:lnTo>
                    <a:pt x="34" y="16"/>
                  </a:lnTo>
                  <a:lnTo>
                    <a:pt x="42" y="15"/>
                  </a:lnTo>
                  <a:lnTo>
                    <a:pt x="47" y="8"/>
                  </a:lnTo>
                  <a:lnTo>
                    <a:pt x="39" y="10"/>
                  </a:lnTo>
                  <a:lnTo>
                    <a:pt x="47" y="8"/>
                  </a:lnTo>
                  <a:lnTo>
                    <a:pt x="46" y="5"/>
                  </a:lnTo>
                  <a:lnTo>
                    <a:pt x="44" y="2"/>
                  </a:lnTo>
                  <a:lnTo>
                    <a:pt x="40" y="2"/>
                  </a:lnTo>
                  <a:lnTo>
                    <a:pt x="38" y="6"/>
                  </a:lnTo>
                  <a:lnTo>
                    <a:pt x="46"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98" name="Freeform 730"/>
            <p:cNvSpPr>
              <a:spLocks/>
            </p:cNvSpPr>
            <p:nvPr/>
          </p:nvSpPr>
          <p:spPr bwMode="auto">
            <a:xfrm>
              <a:off x="2691" y="3899"/>
              <a:ext cx="19" cy="9"/>
            </a:xfrm>
            <a:custGeom>
              <a:avLst/>
              <a:gdLst>
                <a:gd name="T0" fmla="*/ 56 w 57"/>
                <a:gd name="T1" fmla="*/ 16 h 29"/>
                <a:gd name="T2" fmla="*/ 48 w 57"/>
                <a:gd name="T3" fmla="*/ 18 h 29"/>
                <a:gd name="T4" fmla="*/ 48 w 57"/>
                <a:gd name="T5" fmla="*/ 19 h 29"/>
                <a:gd name="T6" fmla="*/ 44 w 57"/>
                <a:gd name="T7" fmla="*/ 18 h 29"/>
                <a:gd name="T8" fmla="*/ 39 w 57"/>
                <a:gd name="T9" fmla="*/ 19 h 29"/>
                <a:gd name="T10" fmla="*/ 33 w 57"/>
                <a:gd name="T11" fmla="*/ 15 h 29"/>
                <a:gd name="T12" fmla="*/ 25 w 57"/>
                <a:gd name="T13" fmla="*/ 12 h 29"/>
                <a:gd name="T14" fmla="*/ 18 w 57"/>
                <a:gd name="T15" fmla="*/ 8 h 29"/>
                <a:gd name="T16" fmla="*/ 11 w 57"/>
                <a:gd name="T17" fmla="*/ 4 h 29"/>
                <a:gd name="T18" fmla="*/ 7 w 57"/>
                <a:gd name="T19" fmla="*/ 0 h 29"/>
                <a:gd name="T20" fmla="*/ 0 w 57"/>
                <a:gd name="T21" fmla="*/ 7 h 29"/>
                <a:gd name="T22" fmla="*/ 7 w 57"/>
                <a:gd name="T23" fmla="*/ 13 h 29"/>
                <a:gd name="T24" fmla="*/ 14 w 57"/>
                <a:gd name="T25" fmla="*/ 18 h 29"/>
                <a:gd name="T26" fmla="*/ 21 w 57"/>
                <a:gd name="T27" fmla="*/ 21 h 29"/>
                <a:gd name="T28" fmla="*/ 29 w 57"/>
                <a:gd name="T29" fmla="*/ 25 h 29"/>
                <a:gd name="T30" fmla="*/ 37 w 57"/>
                <a:gd name="T31" fmla="*/ 28 h 29"/>
                <a:gd name="T32" fmla="*/ 44 w 57"/>
                <a:gd name="T33" fmla="*/ 29 h 29"/>
                <a:gd name="T34" fmla="*/ 50 w 57"/>
                <a:gd name="T35" fmla="*/ 28 h 29"/>
                <a:gd name="T36" fmla="*/ 57 w 57"/>
                <a:gd name="T37" fmla="*/ 22 h 29"/>
                <a:gd name="T38" fmla="*/ 49 w 57"/>
                <a:gd name="T39" fmla="*/ 23 h 29"/>
                <a:gd name="T40" fmla="*/ 57 w 57"/>
                <a:gd name="T41" fmla="*/ 22 h 29"/>
                <a:gd name="T42" fmla="*/ 57 w 57"/>
                <a:gd name="T43" fmla="*/ 19 h 29"/>
                <a:gd name="T44" fmla="*/ 55 w 57"/>
                <a:gd name="T45" fmla="*/ 15 h 29"/>
                <a:gd name="T46" fmla="*/ 50 w 57"/>
                <a:gd name="T47" fmla="*/ 15 h 29"/>
                <a:gd name="T48" fmla="*/ 48 w 57"/>
                <a:gd name="T49" fmla="*/ 18 h 29"/>
                <a:gd name="T50" fmla="*/ 56 w 57"/>
                <a:gd name="T51" fmla="*/ 1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7" h="29">
                  <a:moveTo>
                    <a:pt x="56" y="16"/>
                  </a:moveTo>
                  <a:lnTo>
                    <a:pt x="48" y="18"/>
                  </a:lnTo>
                  <a:lnTo>
                    <a:pt x="48" y="19"/>
                  </a:lnTo>
                  <a:lnTo>
                    <a:pt x="44" y="18"/>
                  </a:lnTo>
                  <a:lnTo>
                    <a:pt x="39" y="19"/>
                  </a:lnTo>
                  <a:lnTo>
                    <a:pt x="33" y="15"/>
                  </a:lnTo>
                  <a:lnTo>
                    <a:pt x="25" y="12"/>
                  </a:lnTo>
                  <a:lnTo>
                    <a:pt x="18" y="8"/>
                  </a:lnTo>
                  <a:lnTo>
                    <a:pt x="11" y="4"/>
                  </a:lnTo>
                  <a:lnTo>
                    <a:pt x="7" y="0"/>
                  </a:lnTo>
                  <a:lnTo>
                    <a:pt x="0" y="7"/>
                  </a:lnTo>
                  <a:lnTo>
                    <a:pt x="7" y="13"/>
                  </a:lnTo>
                  <a:lnTo>
                    <a:pt x="14" y="18"/>
                  </a:lnTo>
                  <a:lnTo>
                    <a:pt x="21" y="21"/>
                  </a:lnTo>
                  <a:lnTo>
                    <a:pt x="29" y="25"/>
                  </a:lnTo>
                  <a:lnTo>
                    <a:pt x="37" y="28"/>
                  </a:lnTo>
                  <a:lnTo>
                    <a:pt x="44" y="29"/>
                  </a:lnTo>
                  <a:lnTo>
                    <a:pt x="50" y="28"/>
                  </a:lnTo>
                  <a:lnTo>
                    <a:pt x="57" y="22"/>
                  </a:lnTo>
                  <a:lnTo>
                    <a:pt x="49" y="23"/>
                  </a:lnTo>
                  <a:lnTo>
                    <a:pt x="57" y="22"/>
                  </a:lnTo>
                  <a:lnTo>
                    <a:pt x="57" y="19"/>
                  </a:lnTo>
                  <a:lnTo>
                    <a:pt x="55" y="15"/>
                  </a:lnTo>
                  <a:lnTo>
                    <a:pt x="50" y="15"/>
                  </a:lnTo>
                  <a:lnTo>
                    <a:pt x="48" y="18"/>
                  </a:lnTo>
                  <a:lnTo>
                    <a:pt x="56"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299" name="Freeform 731"/>
            <p:cNvSpPr>
              <a:spLocks/>
            </p:cNvSpPr>
            <p:nvPr/>
          </p:nvSpPr>
          <p:spPr bwMode="auto">
            <a:xfrm>
              <a:off x="2708" y="3904"/>
              <a:ext cx="12" cy="6"/>
            </a:xfrm>
            <a:custGeom>
              <a:avLst/>
              <a:gdLst>
                <a:gd name="T0" fmla="*/ 36 w 38"/>
                <a:gd name="T1" fmla="*/ 9 h 18"/>
                <a:gd name="T2" fmla="*/ 32 w 38"/>
                <a:gd name="T3" fmla="*/ 9 h 18"/>
                <a:gd name="T4" fmla="*/ 27 w 38"/>
                <a:gd name="T5" fmla="*/ 9 h 18"/>
                <a:gd name="T6" fmla="*/ 19 w 38"/>
                <a:gd name="T7" fmla="*/ 7 h 18"/>
                <a:gd name="T8" fmla="*/ 12 w 38"/>
                <a:gd name="T9" fmla="*/ 4 h 18"/>
                <a:gd name="T10" fmla="*/ 7 w 38"/>
                <a:gd name="T11" fmla="*/ 0 h 18"/>
                <a:gd name="T12" fmla="*/ 0 w 38"/>
                <a:gd name="T13" fmla="*/ 7 h 18"/>
                <a:gd name="T14" fmla="*/ 7 w 38"/>
                <a:gd name="T15" fmla="*/ 13 h 18"/>
                <a:gd name="T16" fmla="*/ 16 w 38"/>
                <a:gd name="T17" fmla="*/ 17 h 18"/>
                <a:gd name="T18" fmla="*/ 27 w 38"/>
                <a:gd name="T19" fmla="*/ 18 h 18"/>
                <a:gd name="T20" fmla="*/ 35 w 38"/>
                <a:gd name="T21" fmla="*/ 18 h 18"/>
                <a:gd name="T22" fmla="*/ 31 w 38"/>
                <a:gd name="T23" fmla="*/ 18 h 18"/>
                <a:gd name="T24" fmla="*/ 35 w 38"/>
                <a:gd name="T25" fmla="*/ 18 h 18"/>
                <a:gd name="T26" fmla="*/ 38 w 38"/>
                <a:gd name="T27" fmla="*/ 15 h 18"/>
                <a:gd name="T28" fmla="*/ 38 w 38"/>
                <a:gd name="T29" fmla="*/ 12 h 18"/>
                <a:gd name="T30" fmla="*/ 36 w 38"/>
                <a:gd name="T31" fmla="*/ 10 h 18"/>
                <a:gd name="T32" fmla="*/ 32 w 38"/>
                <a:gd name="T33" fmla="*/ 9 h 18"/>
                <a:gd name="T34" fmla="*/ 36 w 38"/>
                <a:gd name="T35"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18">
                  <a:moveTo>
                    <a:pt x="36" y="9"/>
                  </a:moveTo>
                  <a:lnTo>
                    <a:pt x="32" y="9"/>
                  </a:lnTo>
                  <a:lnTo>
                    <a:pt x="27" y="9"/>
                  </a:lnTo>
                  <a:lnTo>
                    <a:pt x="19" y="7"/>
                  </a:lnTo>
                  <a:lnTo>
                    <a:pt x="12" y="4"/>
                  </a:lnTo>
                  <a:lnTo>
                    <a:pt x="7" y="0"/>
                  </a:lnTo>
                  <a:lnTo>
                    <a:pt x="0" y="7"/>
                  </a:lnTo>
                  <a:lnTo>
                    <a:pt x="7" y="13"/>
                  </a:lnTo>
                  <a:lnTo>
                    <a:pt x="16" y="17"/>
                  </a:lnTo>
                  <a:lnTo>
                    <a:pt x="27" y="18"/>
                  </a:lnTo>
                  <a:lnTo>
                    <a:pt x="35" y="18"/>
                  </a:lnTo>
                  <a:lnTo>
                    <a:pt x="31" y="18"/>
                  </a:lnTo>
                  <a:lnTo>
                    <a:pt x="35" y="18"/>
                  </a:lnTo>
                  <a:lnTo>
                    <a:pt x="38" y="15"/>
                  </a:lnTo>
                  <a:lnTo>
                    <a:pt x="38" y="12"/>
                  </a:lnTo>
                  <a:lnTo>
                    <a:pt x="36" y="10"/>
                  </a:lnTo>
                  <a:lnTo>
                    <a:pt x="32" y="9"/>
                  </a:lnTo>
                  <a:lnTo>
                    <a:pt x="36"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00" name="Freeform 732"/>
            <p:cNvSpPr>
              <a:spLocks/>
            </p:cNvSpPr>
            <p:nvPr/>
          </p:nvSpPr>
          <p:spPr bwMode="auto">
            <a:xfrm>
              <a:off x="2718" y="3907"/>
              <a:ext cx="15" cy="5"/>
            </a:xfrm>
            <a:custGeom>
              <a:avLst/>
              <a:gdLst>
                <a:gd name="T0" fmla="*/ 40 w 44"/>
                <a:gd name="T1" fmla="*/ 4 h 16"/>
                <a:gd name="T2" fmla="*/ 39 w 44"/>
                <a:gd name="T3" fmla="*/ 4 h 16"/>
                <a:gd name="T4" fmla="*/ 38 w 44"/>
                <a:gd name="T5" fmla="*/ 5 h 16"/>
                <a:gd name="T6" fmla="*/ 34 w 44"/>
                <a:gd name="T7" fmla="*/ 4 h 16"/>
                <a:gd name="T8" fmla="*/ 29 w 44"/>
                <a:gd name="T9" fmla="*/ 4 h 16"/>
                <a:gd name="T10" fmla="*/ 24 w 44"/>
                <a:gd name="T11" fmla="*/ 5 h 16"/>
                <a:gd name="T12" fmla="*/ 17 w 44"/>
                <a:gd name="T13" fmla="*/ 4 h 16"/>
                <a:gd name="T14" fmla="*/ 13 w 44"/>
                <a:gd name="T15" fmla="*/ 3 h 16"/>
                <a:gd name="T16" fmla="*/ 8 w 44"/>
                <a:gd name="T17" fmla="*/ 1 h 16"/>
                <a:gd name="T18" fmla="*/ 5 w 44"/>
                <a:gd name="T19" fmla="*/ 0 h 16"/>
                <a:gd name="T20" fmla="*/ 0 w 44"/>
                <a:gd name="T21" fmla="*/ 9 h 16"/>
                <a:gd name="T22" fmla="*/ 6 w 44"/>
                <a:gd name="T23" fmla="*/ 10 h 16"/>
                <a:gd name="T24" fmla="*/ 10 w 44"/>
                <a:gd name="T25" fmla="*/ 12 h 16"/>
                <a:gd name="T26" fmla="*/ 17 w 44"/>
                <a:gd name="T27" fmla="*/ 13 h 16"/>
                <a:gd name="T28" fmla="*/ 24 w 44"/>
                <a:gd name="T29" fmla="*/ 14 h 16"/>
                <a:gd name="T30" fmla="*/ 29 w 44"/>
                <a:gd name="T31" fmla="*/ 16 h 16"/>
                <a:gd name="T32" fmla="*/ 34 w 44"/>
                <a:gd name="T33" fmla="*/ 16 h 16"/>
                <a:gd name="T34" fmla="*/ 38 w 44"/>
                <a:gd name="T35" fmla="*/ 14 h 16"/>
                <a:gd name="T36" fmla="*/ 44 w 44"/>
                <a:gd name="T37" fmla="*/ 13 h 16"/>
                <a:gd name="T38" fmla="*/ 42 w 44"/>
                <a:gd name="T39" fmla="*/ 13 h 16"/>
                <a:gd name="T40" fmla="*/ 40 w 44"/>
                <a:gd name="T41"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 h="16">
                  <a:moveTo>
                    <a:pt x="40" y="4"/>
                  </a:moveTo>
                  <a:lnTo>
                    <a:pt x="39" y="4"/>
                  </a:lnTo>
                  <a:lnTo>
                    <a:pt x="38" y="5"/>
                  </a:lnTo>
                  <a:lnTo>
                    <a:pt x="34" y="4"/>
                  </a:lnTo>
                  <a:lnTo>
                    <a:pt x="29" y="4"/>
                  </a:lnTo>
                  <a:lnTo>
                    <a:pt x="24" y="5"/>
                  </a:lnTo>
                  <a:lnTo>
                    <a:pt x="17" y="4"/>
                  </a:lnTo>
                  <a:lnTo>
                    <a:pt x="13" y="3"/>
                  </a:lnTo>
                  <a:lnTo>
                    <a:pt x="8" y="1"/>
                  </a:lnTo>
                  <a:lnTo>
                    <a:pt x="5" y="0"/>
                  </a:lnTo>
                  <a:lnTo>
                    <a:pt x="0" y="9"/>
                  </a:lnTo>
                  <a:lnTo>
                    <a:pt x="6" y="10"/>
                  </a:lnTo>
                  <a:lnTo>
                    <a:pt x="10" y="12"/>
                  </a:lnTo>
                  <a:lnTo>
                    <a:pt x="17" y="13"/>
                  </a:lnTo>
                  <a:lnTo>
                    <a:pt x="24" y="14"/>
                  </a:lnTo>
                  <a:lnTo>
                    <a:pt x="29" y="16"/>
                  </a:lnTo>
                  <a:lnTo>
                    <a:pt x="34" y="16"/>
                  </a:lnTo>
                  <a:lnTo>
                    <a:pt x="38" y="14"/>
                  </a:lnTo>
                  <a:lnTo>
                    <a:pt x="44" y="13"/>
                  </a:lnTo>
                  <a:lnTo>
                    <a:pt x="42" y="13"/>
                  </a:lnTo>
                  <a:lnTo>
                    <a:pt x="4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01" name="Freeform 733"/>
            <p:cNvSpPr>
              <a:spLocks/>
            </p:cNvSpPr>
            <p:nvPr/>
          </p:nvSpPr>
          <p:spPr bwMode="auto">
            <a:xfrm>
              <a:off x="2731" y="3900"/>
              <a:ext cx="12" cy="11"/>
            </a:xfrm>
            <a:custGeom>
              <a:avLst/>
              <a:gdLst>
                <a:gd name="T0" fmla="*/ 30 w 35"/>
                <a:gd name="T1" fmla="*/ 0 h 34"/>
                <a:gd name="T2" fmla="*/ 30 w 35"/>
                <a:gd name="T3" fmla="*/ 0 h 34"/>
                <a:gd name="T4" fmla="*/ 22 w 35"/>
                <a:gd name="T5" fmla="*/ 7 h 34"/>
                <a:gd name="T6" fmla="*/ 13 w 35"/>
                <a:gd name="T7" fmla="*/ 15 h 34"/>
                <a:gd name="T8" fmla="*/ 5 w 35"/>
                <a:gd name="T9" fmla="*/ 22 h 34"/>
                <a:gd name="T10" fmla="*/ 0 w 35"/>
                <a:gd name="T11" fmla="*/ 25 h 34"/>
                <a:gd name="T12" fmla="*/ 2 w 35"/>
                <a:gd name="T13" fmla="*/ 34 h 34"/>
                <a:gd name="T14" fmla="*/ 12 w 35"/>
                <a:gd name="T15" fmla="*/ 29 h 34"/>
                <a:gd name="T16" fmla="*/ 20 w 35"/>
                <a:gd name="T17" fmla="*/ 22 h 34"/>
                <a:gd name="T18" fmla="*/ 29 w 35"/>
                <a:gd name="T19" fmla="*/ 14 h 34"/>
                <a:gd name="T20" fmla="*/ 35 w 35"/>
                <a:gd name="T21" fmla="*/ 9 h 34"/>
                <a:gd name="T22" fmla="*/ 35 w 35"/>
                <a:gd name="T23" fmla="*/ 9 h 34"/>
                <a:gd name="T24" fmla="*/ 30 w 35"/>
                <a:gd name="T2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34">
                  <a:moveTo>
                    <a:pt x="30" y="0"/>
                  </a:moveTo>
                  <a:lnTo>
                    <a:pt x="30" y="0"/>
                  </a:lnTo>
                  <a:lnTo>
                    <a:pt x="22" y="7"/>
                  </a:lnTo>
                  <a:lnTo>
                    <a:pt x="13" y="15"/>
                  </a:lnTo>
                  <a:lnTo>
                    <a:pt x="5" y="22"/>
                  </a:lnTo>
                  <a:lnTo>
                    <a:pt x="0" y="25"/>
                  </a:lnTo>
                  <a:lnTo>
                    <a:pt x="2" y="34"/>
                  </a:lnTo>
                  <a:lnTo>
                    <a:pt x="12" y="29"/>
                  </a:lnTo>
                  <a:lnTo>
                    <a:pt x="20" y="22"/>
                  </a:lnTo>
                  <a:lnTo>
                    <a:pt x="29" y="14"/>
                  </a:lnTo>
                  <a:lnTo>
                    <a:pt x="35" y="9"/>
                  </a:lnTo>
                  <a:lnTo>
                    <a:pt x="35" y="9"/>
                  </a:lnTo>
                  <a:lnTo>
                    <a:pt x="3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02" name="Freeform 734"/>
            <p:cNvSpPr>
              <a:spLocks/>
            </p:cNvSpPr>
            <p:nvPr/>
          </p:nvSpPr>
          <p:spPr bwMode="auto">
            <a:xfrm>
              <a:off x="2741" y="3895"/>
              <a:ext cx="14" cy="8"/>
            </a:xfrm>
            <a:custGeom>
              <a:avLst/>
              <a:gdLst>
                <a:gd name="T0" fmla="*/ 33 w 42"/>
                <a:gd name="T1" fmla="*/ 2 h 25"/>
                <a:gd name="T2" fmla="*/ 37 w 42"/>
                <a:gd name="T3" fmla="*/ 0 h 25"/>
                <a:gd name="T4" fmla="*/ 33 w 42"/>
                <a:gd name="T5" fmla="*/ 1 h 25"/>
                <a:gd name="T6" fmla="*/ 27 w 42"/>
                <a:gd name="T7" fmla="*/ 2 h 25"/>
                <a:gd name="T8" fmla="*/ 22 w 42"/>
                <a:gd name="T9" fmla="*/ 4 h 25"/>
                <a:gd name="T10" fmla="*/ 17 w 42"/>
                <a:gd name="T11" fmla="*/ 7 h 25"/>
                <a:gd name="T12" fmla="*/ 13 w 42"/>
                <a:gd name="T13" fmla="*/ 9 h 25"/>
                <a:gd name="T14" fmla="*/ 8 w 42"/>
                <a:gd name="T15" fmla="*/ 11 h 25"/>
                <a:gd name="T16" fmla="*/ 3 w 42"/>
                <a:gd name="T17" fmla="*/ 14 h 25"/>
                <a:gd name="T18" fmla="*/ 0 w 42"/>
                <a:gd name="T19" fmla="*/ 16 h 25"/>
                <a:gd name="T20" fmla="*/ 5 w 42"/>
                <a:gd name="T21" fmla="*/ 25 h 25"/>
                <a:gd name="T22" fmla="*/ 8 w 42"/>
                <a:gd name="T23" fmla="*/ 23 h 25"/>
                <a:gd name="T24" fmla="*/ 13 w 42"/>
                <a:gd name="T25" fmla="*/ 20 h 25"/>
                <a:gd name="T26" fmla="*/ 17 w 42"/>
                <a:gd name="T27" fmla="*/ 18 h 25"/>
                <a:gd name="T28" fmla="*/ 22 w 42"/>
                <a:gd name="T29" fmla="*/ 16 h 25"/>
                <a:gd name="T30" fmla="*/ 26 w 42"/>
                <a:gd name="T31" fmla="*/ 14 h 25"/>
                <a:gd name="T32" fmla="*/ 30 w 42"/>
                <a:gd name="T33" fmla="*/ 11 h 25"/>
                <a:gd name="T34" fmla="*/ 33 w 42"/>
                <a:gd name="T35" fmla="*/ 10 h 25"/>
                <a:gd name="T36" fmla="*/ 37 w 42"/>
                <a:gd name="T37" fmla="*/ 11 h 25"/>
                <a:gd name="T38" fmla="*/ 40 w 42"/>
                <a:gd name="T39" fmla="*/ 9 h 25"/>
                <a:gd name="T40" fmla="*/ 37 w 42"/>
                <a:gd name="T41" fmla="*/ 11 h 25"/>
                <a:gd name="T42" fmla="*/ 40 w 42"/>
                <a:gd name="T43" fmla="*/ 9 h 25"/>
                <a:gd name="T44" fmla="*/ 42 w 42"/>
                <a:gd name="T45" fmla="*/ 6 h 25"/>
                <a:gd name="T46" fmla="*/ 40 w 42"/>
                <a:gd name="T47" fmla="*/ 2 h 25"/>
                <a:gd name="T48" fmla="*/ 37 w 42"/>
                <a:gd name="T49" fmla="*/ 0 h 25"/>
                <a:gd name="T50" fmla="*/ 33 w 42"/>
                <a:gd name="T51"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25">
                  <a:moveTo>
                    <a:pt x="33" y="2"/>
                  </a:moveTo>
                  <a:lnTo>
                    <a:pt x="37" y="0"/>
                  </a:lnTo>
                  <a:lnTo>
                    <a:pt x="33" y="1"/>
                  </a:lnTo>
                  <a:lnTo>
                    <a:pt x="27" y="2"/>
                  </a:lnTo>
                  <a:lnTo>
                    <a:pt x="22" y="4"/>
                  </a:lnTo>
                  <a:lnTo>
                    <a:pt x="17" y="7"/>
                  </a:lnTo>
                  <a:lnTo>
                    <a:pt x="13" y="9"/>
                  </a:lnTo>
                  <a:lnTo>
                    <a:pt x="8" y="11"/>
                  </a:lnTo>
                  <a:lnTo>
                    <a:pt x="3" y="14"/>
                  </a:lnTo>
                  <a:lnTo>
                    <a:pt x="0" y="16"/>
                  </a:lnTo>
                  <a:lnTo>
                    <a:pt x="5" y="25"/>
                  </a:lnTo>
                  <a:lnTo>
                    <a:pt x="8" y="23"/>
                  </a:lnTo>
                  <a:lnTo>
                    <a:pt x="13" y="20"/>
                  </a:lnTo>
                  <a:lnTo>
                    <a:pt x="17" y="18"/>
                  </a:lnTo>
                  <a:lnTo>
                    <a:pt x="22" y="16"/>
                  </a:lnTo>
                  <a:lnTo>
                    <a:pt x="26" y="14"/>
                  </a:lnTo>
                  <a:lnTo>
                    <a:pt x="30" y="11"/>
                  </a:lnTo>
                  <a:lnTo>
                    <a:pt x="33" y="10"/>
                  </a:lnTo>
                  <a:lnTo>
                    <a:pt x="37" y="11"/>
                  </a:lnTo>
                  <a:lnTo>
                    <a:pt x="40" y="9"/>
                  </a:lnTo>
                  <a:lnTo>
                    <a:pt x="37" y="11"/>
                  </a:lnTo>
                  <a:lnTo>
                    <a:pt x="40" y="9"/>
                  </a:lnTo>
                  <a:lnTo>
                    <a:pt x="42" y="6"/>
                  </a:lnTo>
                  <a:lnTo>
                    <a:pt x="40" y="2"/>
                  </a:lnTo>
                  <a:lnTo>
                    <a:pt x="37" y="0"/>
                  </a:lnTo>
                  <a:lnTo>
                    <a:pt x="33"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03" name="Freeform 735"/>
            <p:cNvSpPr>
              <a:spLocks/>
            </p:cNvSpPr>
            <p:nvPr/>
          </p:nvSpPr>
          <p:spPr bwMode="auto">
            <a:xfrm>
              <a:off x="2752" y="3878"/>
              <a:ext cx="7" cy="20"/>
            </a:xfrm>
            <a:custGeom>
              <a:avLst/>
              <a:gdLst>
                <a:gd name="T0" fmla="*/ 20 w 21"/>
                <a:gd name="T1" fmla="*/ 2 h 60"/>
                <a:gd name="T2" fmla="*/ 13 w 21"/>
                <a:gd name="T3" fmla="*/ 2 h 60"/>
                <a:gd name="T4" fmla="*/ 6 w 21"/>
                <a:gd name="T5" fmla="*/ 15 h 60"/>
                <a:gd name="T6" fmla="*/ 5 w 21"/>
                <a:gd name="T7" fmla="*/ 31 h 60"/>
                <a:gd name="T8" fmla="*/ 4 w 21"/>
                <a:gd name="T9" fmla="*/ 45 h 60"/>
                <a:gd name="T10" fmla="*/ 0 w 21"/>
                <a:gd name="T11" fmla="*/ 53 h 60"/>
                <a:gd name="T12" fmla="*/ 7 w 21"/>
                <a:gd name="T13" fmla="*/ 60 h 60"/>
                <a:gd name="T14" fmla="*/ 13 w 21"/>
                <a:gd name="T15" fmla="*/ 47 h 60"/>
                <a:gd name="T16" fmla="*/ 14 w 21"/>
                <a:gd name="T17" fmla="*/ 31 h 60"/>
                <a:gd name="T18" fmla="*/ 15 w 21"/>
                <a:gd name="T19" fmla="*/ 18 h 60"/>
                <a:gd name="T20" fmla="*/ 20 w 21"/>
                <a:gd name="T21" fmla="*/ 9 h 60"/>
                <a:gd name="T22" fmla="*/ 13 w 21"/>
                <a:gd name="T23" fmla="*/ 9 h 60"/>
                <a:gd name="T24" fmla="*/ 20 w 21"/>
                <a:gd name="T25" fmla="*/ 9 h 60"/>
                <a:gd name="T26" fmla="*/ 21 w 21"/>
                <a:gd name="T27" fmla="*/ 5 h 60"/>
                <a:gd name="T28" fmla="*/ 20 w 21"/>
                <a:gd name="T29" fmla="*/ 2 h 60"/>
                <a:gd name="T30" fmla="*/ 16 w 21"/>
                <a:gd name="T31" fmla="*/ 0 h 60"/>
                <a:gd name="T32" fmla="*/ 13 w 21"/>
                <a:gd name="T33" fmla="*/ 2 h 60"/>
                <a:gd name="T34" fmla="*/ 20 w 21"/>
                <a:gd name="T35" fmla="*/ 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60">
                  <a:moveTo>
                    <a:pt x="20" y="2"/>
                  </a:moveTo>
                  <a:lnTo>
                    <a:pt x="13" y="2"/>
                  </a:lnTo>
                  <a:lnTo>
                    <a:pt x="6" y="15"/>
                  </a:lnTo>
                  <a:lnTo>
                    <a:pt x="5" y="31"/>
                  </a:lnTo>
                  <a:lnTo>
                    <a:pt x="4" y="45"/>
                  </a:lnTo>
                  <a:lnTo>
                    <a:pt x="0" y="53"/>
                  </a:lnTo>
                  <a:lnTo>
                    <a:pt x="7" y="60"/>
                  </a:lnTo>
                  <a:lnTo>
                    <a:pt x="13" y="47"/>
                  </a:lnTo>
                  <a:lnTo>
                    <a:pt x="14" y="31"/>
                  </a:lnTo>
                  <a:lnTo>
                    <a:pt x="15" y="18"/>
                  </a:lnTo>
                  <a:lnTo>
                    <a:pt x="20" y="9"/>
                  </a:lnTo>
                  <a:lnTo>
                    <a:pt x="13" y="9"/>
                  </a:lnTo>
                  <a:lnTo>
                    <a:pt x="20" y="9"/>
                  </a:lnTo>
                  <a:lnTo>
                    <a:pt x="21" y="5"/>
                  </a:lnTo>
                  <a:lnTo>
                    <a:pt x="20" y="2"/>
                  </a:lnTo>
                  <a:lnTo>
                    <a:pt x="16" y="0"/>
                  </a:lnTo>
                  <a:lnTo>
                    <a:pt x="13" y="2"/>
                  </a:lnTo>
                  <a:lnTo>
                    <a:pt x="2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04" name="Freeform 736"/>
            <p:cNvSpPr>
              <a:spLocks/>
            </p:cNvSpPr>
            <p:nvPr/>
          </p:nvSpPr>
          <p:spPr bwMode="auto">
            <a:xfrm>
              <a:off x="2757" y="3876"/>
              <a:ext cx="18" cy="6"/>
            </a:xfrm>
            <a:custGeom>
              <a:avLst/>
              <a:gdLst>
                <a:gd name="T0" fmla="*/ 55 w 55"/>
                <a:gd name="T1" fmla="*/ 2 h 18"/>
                <a:gd name="T2" fmla="*/ 49 w 55"/>
                <a:gd name="T3" fmla="*/ 0 h 18"/>
                <a:gd name="T4" fmla="*/ 44 w 55"/>
                <a:gd name="T5" fmla="*/ 2 h 18"/>
                <a:gd name="T6" fmla="*/ 38 w 55"/>
                <a:gd name="T7" fmla="*/ 3 h 18"/>
                <a:gd name="T8" fmla="*/ 31 w 55"/>
                <a:gd name="T9" fmla="*/ 5 h 18"/>
                <a:gd name="T10" fmla="*/ 25 w 55"/>
                <a:gd name="T11" fmla="*/ 7 h 18"/>
                <a:gd name="T12" fmla="*/ 18 w 55"/>
                <a:gd name="T13" fmla="*/ 8 h 18"/>
                <a:gd name="T14" fmla="*/ 12 w 55"/>
                <a:gd name="T15" fmla="*/ 7 h 18"/>
                <a:gd name="T16" fmla="*/ 8 w 55"/>
                <a:gd name="T17" fmla="*/ 8 h 18"/>
                <a:gd name="T18" fmla="*/ 7 w 55"/>
                <a:gd name="T19" fmla="*/ 7 h 18"/>
                <a:gd name="T20" fmla="*/ 0 w 55"/>
                <a:gd name="T21" fmla="*/ 14 h 18"/>
                <a:gd name="T22" fmla="*/ 5 w 55"/>
                <a:gd name="T23" fmla="*/ 17 h 18"/>
                <a:gd name="T24" fmla="*/ 12 w 55"/>
                <a:gd name="T25" fmla="*/ 18 h 18"/>
                <a:gd name="T26" fmla="*/ 18 w 55"/>
                <a:gd name="T27" fmla="*/ 17 h 18"/>
                <a:gd name="T28" fmla="*/ 25 w 55"/>
                <a:gd name="T29" fmla="*/ 16 h 18"/>
                <a:gd name="T30" fmla="*/ 33 w 55"/>
                <a:gd name="T31" fmla="*/ 15 h 18"/>
                <a:gd name="T32" fmla="*/ 40 w 55"/>
                <a:gd name="T33" fmla="*/ 12 h 18"/>
                <a:gd name="T34" fmla="*/ 47 w 55"/>
                <a:gd name="T35" fmla="*/ 11 h 18"/>
                <a:gd name="T36" fmla="*/ 51 w 55"/>
                <a:gd name="T37" fmla="*/ 9 h 18"/>
                <a:gd name="T38" fmla="*/ 46 w 55"/>
                <a:gd name="T39" fmla="*/ 7 h 18"/>
                <a:gd name="T40" fmla="*/ 51 w 55"/>
                <a:gd name="T41" fmla="*/ 9 h 18"/>
                <a:gd name="T42" fmla="*/ 55 w 55"/>
                <a:gd name="T43" fmla="*/ 7 h 18"/>
                <a:gd name="T44" fmla="*/ 55 w 55"/>
                <a:gd name="T45" fmla="*/ 3 h 18"/>
                <a:gd name="T46" fmla="*/ 52 w 55"/>
                <a:gd name="T47" fmla="*/ 1 h 18"/>
                <a:gd name="T48" fmla="*/ 49 w 55"/>
                <a:gd name="T49" fmla="*/ 0 h 18"/>
                <a:gd name="T50" fmla="*/ 55 w 55"/>
                <a:gd name="T51"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 h="18">
                  <a:moveTo>
                    <a:pt x="55" y="2"/>
                  </a:moveTo>
                  <a:lnTo>
                    <a:pt x="49" y="0"/>
                  </a:lnTo>
                  <a:lnTo>
                    <a:pt x="44" y="2"/>
                  </a:lnTo>
                  <a:lnTo>
                    <a:pt x="38" y="3"/>
                  </a:lnTo>
                  <a:lnTo>
                    <a:pt x="31" y="5"/>
                  </a:lnTo>
                  <a:lnTo>
                    <a:pt x="25" y="7"/>
                  </a:lnTo>
                  <a:lnTo>
                    <a:pt x="18" y="8"/>
                  </a:lnTo>
                  <a:lnTo>
                    <a:pt x="12" y="7"/>
                  </a:lnTo>
                  <a:lnTo>
                    <a:pt x="8" y="8"/>
                  </a:lnTo>
                  <a:lnTo>
                    <a:pt x="7" y="7"/>
                  </a:lnTo>
                  <a:lnTo>
                    <a:pt x="0" y="14"/>
                  </a:lnTo>
                  <a:lnTo>
                    <a:pt x="5" y="17"/>
                  </a:lnTo>
                  <a:lnTo>
                    <a:pt x="12" y="18"/>
                  </a:lnTo>
                  <a:lnTo>
                    <a:pt x="18" y="17"/>
                  </a:lnTo>
                  <a:lnTo>
                    <a:pt x="25" y="16"/>
                  </a:lnTo>
                  <a:lnTo>
                    <a:pt x="33" y="15"/>
                  </a:lnTo>
                  <a:lnTo>
                    <a:pt x="40" y="12"/>
                  </a:lnTo>
                  <a:lnTo>
                    <a:pt x="47" y="11"/>
                  </a:lnTo>
                  <a:lnTo>
                    <a:pt x="51" y="9"/>
                  </a:lnTo>
                  <a:lnTo>
                    <a:pt x="46" y="7"/>
                  </a:lnTo>
                  <a:lnTo>
                    <a:pt x="51" y="9"/>
                  </a:lnTo>
                  <a:lnTo>
                    <a:pt x="55" y="7"/>
                  </a:lnTo>
                  <a:lnTo>
                    <a:pt x="55" y="3"/>
                  </a:lnTo>
                  <a:lnTo>
                    <a:pt x="52" y="1"/>
                  </a:lnTo>
                  <a:lnTo>
                    <a:pt x="49" y="0"/>
                  </a:lnTo>
                  <a:lnTo>
                    <a:pt x="55"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05" name="Freeform 737"/>
            <p:cNvSpPr>
              <a:spLocks/>
            </p:cNvSpPr>
            <p:nvPr/>
          </p:nvSpPr>
          <p:spPr bwMode="auto">
            <a:xfrm>
              <a:off x="2772" y="3877"/>
              <a:ext cx="7" cy="8"/>
            </a:xfrm>
            <a:custGeom>
              <a:avLst/>
              <a:gdLst>
                <a:gd name="T0" fmla="*/ 17 w 20"/>
                <a:gd name="T1" fmla="*/ 25 h 25"/>
                <a:gd name="T2" fmla="*/ 17 w 20"/>
                <a:gd name="T3" fmla="*/ 16 h 25"/>
                <a:gd name="T4" fmla="*/ 16 w 20"/>
                <a:gd name="T5" fmla="*/ 14 h 25"/>
                <a:gd name="T6" fmla="*/ 13 w 20"/>
                <a:gd name="T7" fmla="*/ 10 h 25"/>
                <a:gd name="T8" fmla="*/ 11 w 20"/>
                <a:gd name="T9" fmla="*/ 5 h 25"/>
                <a:gd name="T10" fmla="*/ 9 w 20"/>
                <a:gd name="T11" fmla="*/ 0 h 25"/>
                <a:gd name="T12" fmla="*/ 0 w 20"/>
                <a:gd name="T13" fmla="*/ 5 h 25"/>
                <a:gd name="T14" fmla="*/ 2 w 20"/>
                <a:gd name="T15" fmla="*/ 9 h 25"/>
                <a:gd name="T16" fmla="*/ 4 w 20"/>
                <a:gd name="T17" fmla="*/ 15 h 25"/>
                <a:gd name="T18" fmla="*/ 9 w 20"/>
                <a:gd name="T19" fmla="*/ 21 h 25"/>
                <a:gd name="T20" fmla="*/ 14 w 20"/>
                <a:gd name="T21" fmla="*/ 25 h 25"/>
                <a:gd name="T22" fmla="*/ 14 w 20"/>
                <a:gd name="T23" fmla="*/ 16 h 25"/>
                <a:gd name="T24" fmla="*/ 14 w 20"/>
                <a:gd name="T25" fmla="*/ 25 h 25"/>
                <a:gd name="T26" fmla="*/ 18 w 20"/>
                <a:gd name="T27" fmla="*/ 24 h 25"/>
                <a:gd name="T28" fmla="*/ 20 w 20"/>
                <a:gd name="T29" fmla="*/ 22 h 25"/>
                <a:gd name="T30" fmla="*/ 20 w 20"/>
                <a:gd name="T31" fmla="*/ 18 h 25"/>
                <a:gd name="T32" fmla="*/ 17 w 20"/>
                <a:gd name="T33" fmla="*/ 16 h 25"/>
                <a:gd name="T34" fmla="*/ 17 w 20"/>
                <a:gd name="T35"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25">
                  <a:moveTo>
                    <a:pt x="17" y="25"/>
                  </a:moveTo>
                  <a:lnTo>
                    <a:pt x="17" y="16"/>
                  </a:lnTo>
                  <a:lnTo>
                    <a:pt x="16" y="14"/>
                  </a:lnTo>
                  <a:lnTo>
                    <a:pt x="13" y="10"/>
                  </a:lnTo>
                  <a:lnTo>
                    <a:pt x="11" y="5"/>
                  </a:lnTo>
                  <a:lnTo>
                    <a:pt x="9" y="0"/>
                  </a:lnTo>
                  <a:lnTo>
                    <a:pt x="0" y="5"/>
                  </a:lnTo>
                  <a:lnTo>
                    <a:pt x="2" y="9"/>
                  </a:lnTo>
                  <a:lnTo>
                    <a:pt x="4" y="15"/>
                  </a:lnTo>
                  <a:lnTo>
                    <a:pt x="9" y="21"/>
                  </a:lnTo>
                  <a:lnTo>
                    <a:pt x="14" y="25"/>
                  </a:lnTo>
                  <a:lnTo>
                    <a:pt x="14" y="16"/>
                  </a:lnTo>
                  <a:lnTo>
                    <a:pt x="14" y="25"/>
                  </a:lnTo>
                  <a:lnTo>
                    <a:pt x="18" y="24"/>
                  </a:lnTo>
                  <a:lnTo>
                    <a:pt x="20" y="22"/>
                  </a:lnTo>
                  <a:lnTo>
                    <a:pt x="20" y="18"/>
                  </a:lnTo>
                  <a:lnTo>
                    <a:pt x="17" y="16"/>
                  </a:lnTo>
                  <a:lnTo>
                    <a:pt x="17" y="2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06" name="Freeform 738"/>
            <p:cNvSpPr>
              <a:spLocks/>
            </p:cNvSpPr>
            <p:nvPr/>
          </p:nvSpPr>
          <p:spPr bwMode="auto">
            <a:xfrm>
              <a:off x="2770" y="3882"/>
              <a:ext cx="8" cy="15"/>
            </a:xfrm>
            <a:custGeom>
              <a:avLst/>
              <a:gdLst>
                <a:gd name="T0" fmla="*/ 3 w 22"/>
                <a:gd name="T1" fmla="*/ 36 h 45"/>
                <a:gd name="T2" fmla="*/ 10 w 22"/>
                <a:gd name="T3" fmla="*/ 40 h 45"/>
                <a:gd name="T4" fmla="*/ 11 w 22"/>
                <a:gd name="T5" fmla="*/ 28 h 45"/>
                <a:gd name="T6" fmla="*/ 11 w 22"/>
                <a:gd name="T7" fmla="*/ 18 h 45"/>
                <a:gd name="T8" fmla="*/ 15 w 22"/>
                <a:gd name="T9" fmla="*/ 14 h 45"/>
                <a:gd name="T10" fmla="*/ 22 w 22"/>
                <a:gd name="T11" fmla="*/ 9 h 45"/>
                <a:gd name="T12" fmla="*/ 19 w 22"/>
                <a:gd name="T13" fmla="*/ 0 h 45"/>
                <a:gd name="T14" fmla="*/ 8 w 22"/>
                <a:gd name="T15" fmla="*/ 7 h 45"/>
                <a:gd name="T16" fmla="*/ 2 w 22"/>
                <a:gd name="T17" fmla="*/ 16 h 45"/>
                <a:gd name="T18" fmla="*/ 0 w 22"/>
                <a:gd name="T19" fmla="*/ 28 h 45"/>
                <a:gd name="T20" fmla="*/ 1 w 22"/>
                <a:gd name="T21" fmla="*/ 40 h 45"/>
                <a:gd name="T22" fmla="*/ 8 w 22"/>
                <a:gd name="T23" fmla="*/ 45 h 45"/>
                <a:gd name="T24" fmla="*/ 0 w 22"/>
                <a:gd name="T25" fmla="*/ 40 h 45"/>
                <a:gd name="T26" fmla="*/ 2 w 22"/>
                <a:gd name="T27" fmla="*/ 44 h 45"/>
                <a:gd name="T28" fmla="*/ 6 w 22"/>
                <a:gd name="T29" fmla="*/ 45 h 45"/>
                <a:gd name="T30" fmla="*/ 9 w 22"/>
                <a:gd name="T31" fmla="*/ 44 h 45"/>
                <a:gd name="T32" fmla="*/ 11 w 22"/>
                <a:gd name="T33" fmla="*/ 40 h 45"/>
                <a:gd name="T34" fmla="*/ 3 w 22"/>
                <a:gd name="T35" fmla="*/ 3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45">
                  <a:moveTo>
                    <a:pt x="3" y="36"/>
                  </a:moveTo>
                  <a:lnTo>
                    <a:pt x="10" y="40"/>
                  </a:lnTo>
                  <a:lnTo>
                    <a:pt x="11" y="28"/>
                  </a:lnTo>
                  <a:lnTo>
                    <a:pt x="11" y="18"/>
                  </a:lnTo>
                  <a:lnTo>
                    <a:pt x="15" y="14"/>
                  </a:lnTo>
                  <a:lnTo>
                    <a:pt x="22" y="9"/>
                  </a:lnTo>
                  <a:lnTo>
                    <a:pt x="19" y="0"/>
                  </a:lnTo>
                  <a:lnTo>
                    <a:pt x="8" y="7"/>
                  </a:lnTo>
                  <a:lnTo>
                    <a:pt x="2" y="16"/>
                  </a:lnTo>
                  <a:lnTo>
                    <a:pt x="0" y="28"/>
                  </a:lnTo>
                  <a:lnTo>
                    <a:pt x="1" y="40"/>
                  </a:lnTo>
                  <a:lnTo>
                    <a:pt x="8" y="45"/>
                  </a:lnTo>
                  <a:lnTo>
                    <a:pt x="0" y="40"/>
                  </a:lnTo>
                  <a:lnTo>
                    <a:pt x="2" y="44"/>
                  </a:lnTo>
                  <a:lnTo>
                    <a:pt x="6" y="45"/>
                  </a:lnTo>
                  <a:lnTo>
                    <a:pt x="9" y="44"/>
                  </a:lnTo>
                  <a:lnTo>
                    <a:pt x="11" y="40"/>
                  </a:lnTo>
                  <a:lnTo>
                    <a:pt x="3" y="3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07" name="Freeform 739"/>
            <p:cNvSpPr>
              <a:spLocks/>
            </p:cNvSpPr>
            <p:nvPr/>
          </p:nvSpPr>
          <p:spPr bwMode="auto">
            <a:xfrm>
              <a:off x="2771" y="3893"/>
              <a:ext cx="21" cy="9"/>
            </a:xfrm>
            <a:custGeom>
              <a:avLst/>
              <a:gdLst>
                <a:gd name="T0" fmla="*/ 58 w 62"/>
                <a:gd name="T1" fmla="*/ 16 h 28"/>
                <a:gd name="T2" fmla="*/ 59 w 62"/>
                <a:gd name="T3" fmla="*/ 17 h 28"/>
                <a:gd name="T4" fmla="*/ 54 w 62"/>
                <a:gd name="T5" fmla="*/ 15 h 28"/>
                <a:gd name="T6" fmla="*/ 47 w 62"/>
                <a:gd name="T7" fmla="*/ 13 h 28"/>
                <a:gd name="T8" fmla="*/ 39 w 62"/>
                <a:gd name="T9" fmla="*/ 11 h 28"/>
                <a:gd name="T10" fmla="*/ 31 w 62"/>
                <a:gd name="T11" fmla="*/ 7 h 28"/>
                <a:gd name="T12" fmla="*/ 22 w 62"/>
                <a:gd name="T13" fmla="*/ 5 h 28"/>
                <a:gd name="T14" fmla="*/ 15 w 62"/>
                <a:gd name="T15" fmla="*/ 3 h 28"/>
                <a:gd name="T16" fmla="*/ 7 w 62"/>
                <a:gd name="T17" fmla="*/ 0 h 28"/>
                <a:gd name="T18" fmla="*/ 0 w 62"/>
                <a:gd name="T19" fmla="*/ 3 h 28"/>
                <a:gd name="T20" fmla="*/ 5 w 62"/>
                <a:gd name="T21" fmla="*/ 12 h 28"/>
                <a:gd name="T22" fmla="*/ 7 w 62"/>
                <a:gd name="T23" fmla="*/ 12 h 28"/>
                <a:gd name="T24" fmla="*/ 13 w 62"/>
                <a:gd name="T25" fmla="*/ 12 h 28"/>
                <a:gd name="T26" fmla="*/ 20 w 62"/>
                <a:gd name="T27" fmla="*/ 14 h 28"/>
                <a:gd name="T28" fmla="*/ 29 w 62"/>
                <a:gd name="T29" fmla="*/ 16 h 28"/>
                <a:gd name="T30" fmla="*/ 37 w 62"/>
                <a:gd name="T31" fmla="*/ 20 h 28"/>
                <a:gd name="T32" fmla="*/ 45 w 62"/>
                <a:gd name="T33" fmla="*/ 22 h 28"/>
                <a:gd name="T34" fmla="*/ 52 w 62"/>
                <a:gd name="T35" fmla="*/ 24 h 28"/>
                <a:gd name="T36" fmla="*/ 56 w 62"/>
                <a:gd name="T37" fmla="*/ 27 h 28"/>
                <a:gd name="T38" fmla="*/ 58 w 62"/>
                <a:gd name="T39" fmla="*/ 28 h 28"/>
                <a:gd name="T40" fmla="*/ 56 w 62"/>
                <a:gd name="T41" fmla="*/ 27 h 28"/>
                <a:gd name="T42" fmla="*/ 60 w 62"/>
                <a:gd name="T43" fmla="*/ 25 h 28"/>
                <a:gd name="T44" fmla="*/ 62 w 62"/>
                <a:gd name="T45" fmla="*/ 23 h 28"/>
                <a:gd name="T46" fmla="*/ 62 w 62"/>
                <a:gd name="T47" fmla="*/ 20 h 28"/>
                <a:gd name="T48" fmla="*/ 59 w 62"/>
                <a:gd name="T49" fmla="*/ 17 h 28"/>
                <a:gd name="T50" fmla="*/ 58 w 62"/>
                <a:gd name="T51" fmla="*/ 1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2" h="28">
                  <a:moveTo>
                    <a:pt x="58" y="16"/>
                  </a:moveTo>
                  <a:lnTo>
                    <a:pt x="59" y="17"/>
                  </a:lnTo>
                  <a:lnTo>
                    <a:pt x="54" y="15"/>
                  </a:lnTo>
                  <a:lnTo>
                    <a:pt x="47" y="13"/>
                  </a:lnTo>
                  <a:lnTo>
                    <a:pt x="39" y="11"/>
                  </a:lnTo>
                  <a:lnTo>
                    <a:pt x="31" y="7"/>
                  </a:lnTo>
                  <a:lnTo>
                    <a:pt x="22" y="5"/>
                  </a:lnTo>
                  <a:lnTo>
                    <a:pt x="15" y="3"/>
                  </a:lnTo>
                  <a:lnTo>
                    <a:pt x="7" y="0"/>
                  </a:lnTo>
                  <a:lnTo>
                    <a:pt x="0" y="3"/>
                  </a:lnTo>
                  <a:lnTo>
                    <a:pt x="5" y="12"/>
                  </a:lnTo>
                  <a:lnTo>
                    <a:pt x="7" y="12"/>
                  </a:lnTo>
                  <a:lnTo>
                    <a:pt x="13" y="12"/>
                  </a:lnTo>
                  <a:lnTo>
                    <a:pt x="20" y="14"/>
                  </a:lnTo>
                  <a:lnTo>
                    <a:pt x="29" y="16"/>
                  </a:lnTo>
                  <a:lnTo>
                    <a:pt x="37" y="20"/>
                  </a:lnTo>
                  <a:lnTo>
                    <a:pt x="45" y="22"/>
                  </a:lnTo>
                  <a:lnTo>
                    <a:pt x="52" y="24"/>
                  </a:lnTo>
                  <a:lnTo>
                    <a:pt x="56" y="27"/>
                  </a:lnTo>
                  <a:lnTo>
                    <a:pt x="58" y="28"/>
                  </a:lnTo>
                  <a:lnTo>
                    <a:pt x="56" y="27"/>
                  </a:lnTo>
                  <a:lnTo>
                    <a:pt x="60" y="25"/>
                  </a:lnTo>
                  <a:lnTo>
                    <a:pt x="62" y="23"/>
                  </a:lnTo>
                  <a:lnTo>
                    <a:pt x="62" y="20"/>
                  </a:lnTo>
                  <a:lnTo>
                    <a:pt x="59" y="17"/>
                  </a:lnTo>
                  <a:lnTo>
                    <a:pt x="58"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08" name="Freeform 740"/>
            <p:cNvSpPr>
              <a:spLocks/>
            </p:cNvSpPr>
            <p:nvPr/>
          </p:nvSpPr>
          <p:spPr bwMode="auto">
            <a:xfrm>
              <a:off x="2791" y="3893"/>
              <a:ext cx="14" cy="9"/>
            </a:xfrm>
            <a:custGeom>
              <a:avLst/>
              <a:gdLst>
                <a:gd name="T0" fmla="*/ 42 w 42"/>
                <a:gd name="T1" fmla="*/ 5 h 28"/>
                <a:gd name="T2" fmla="*/ 32 w 42"/>
                <a:gd name="T3" fmla="*/ 3 h 28"/>
                <a:gd name="T4" fmla="*/ 31 w 42"/>
                <a:gd name="T5" fmla="*/ 5 h 28"/>
                <a:gd name="T6" fmla="*/ 27 w 42"/>
                <a:gd name="T7" fmla="*/ 6 h 28"/>
                <a:gd name="T8" fmla="*/ 23 w 42"/>
                <a:gd name="T9" fmla="*/ 9 h 28"/>
                <a:gd name="T10" fmla="*/ 18 w 42"/>
                <a:gd name="T11" fmla="*/ 12 h 28"/>
                <a:gd name="T12" fmla="*/ 11 w 42"/>
                <a:gd name="T13" fmla="*/ 14 h 28"/>
                <a:gd name="T14" fmla="*/ 8 w 42"/>
                <a:gd name="T15" fmla="*/ 16 h 28"/>
                <a:gd name="T16" fmla="*/ 3 w 42"/>
                <a:gd name="T17" fmla="*/ 17 h 28"/>
                <a:gd name="T18" fmla="*/ 0 w 42"/>
                <a:gd name="T19" fmla="*/ 16 h 28"/>
                <a:gd name="T20" fmla="*/ 0 w 42"/>
                <a:gd name="T21" fmla="*/ 28 h 28"/>
                <a:gd name="T22" fmla="*/ 3 w 42"/>
                <a:gd name="T23" fmla="*/ 27 h 28"/>
                <a:gd name="T24" fmla="*/ 10 w 42"/>
                <a:gd name="T25" fmla="*/ 25 h 28"/>
                <a:gd name="T26" fmla="*/ 16 w 42"/>
                <a:gd name="T27" fmla="*/ 23 h 28"/>
                <a:gd name="T28" fmla="*/ 20 w 42"/>
                <a:gd name="T29" fmla="*/ 21 h 28"/>
                <a:gd name="T30" fmla="*/ 27 w 42"/>
                <a:gd name="T31" fmla="*/ 19 h 28"/>
                <a:gd name="T32" fmla="*/ 32 w 42"/>
                <a:gd name="T33" fmla="*/ 15 h 28"/>
                <a:gd name="T34" fmla="*/ 37 w 42"/>
                <a:gd name="T35" fmla="*/ 12 h 28"/>
                <a:gd name="T36" fmla="*/ 41 w 42"/>
                <a:gd name="T37" fmla="*/ 7 h 28"/>
                <a:gd name="T38" fmla="*/ 31 w 42"/>
                <a:gd name="T39" fmla="*/ 5 h 28"/>
                <a:gd name="T40" fmla="*/ 41 w 42"/>
                <a:gd name="T41" fmla="*/ 7 h 28"/>
                <a:gd name="T42" fmla="*/ 41 w 42"/>
                <a:gd name="T43" fmla="*/ 4 h 28"/>
                <a:gd name="T44" fmla="*/ 39 w 42"/>
                <a:gd name="T45" fmla="*/ 0 h 28"/>
                <a:gd name="T46" fmla="*/ 34 w 42"/>
                <a:gd name="T47" fmla="*/ 0 h 28"/>
                <a:gd name="T48" fmla="*/ 32 w 42"/>
                <a:gd name="T49" fmla="*/ 3 h 28"/>
                <a:gd name="T50" fmla="*/ 42 w 42"/>
                <a:gd name="T51" fmla="*/ 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28">
                  <a:moveTo>
                    <a:pt x="42" y="5"/>
                  </a:moveTo>
                  <a:lnTo>
                    <a:pt x="32" y="3"/>
                  </a:lnTo>
                  <a:lnTo>
                    <a:pt x="31" y="5"/>
                  </a:lnTo>
                  <a:lnTo>
                    <a:pt x="27" y="6"/>
                  </a:lnTo>
                  <a:lnTo>
                    <a:pt x="23" y="9"/>
                  </a:lnTo>
                  <a:lnTo>
                    <a:pt x="18" y="12"/>
                  </a:lnTo>
                  <a:lnTo>
                    <a:pt x="11" y="14"/>
                  </a:lnTo>
                  <a:lnTo>
                    <a:pt x="8" y="16"/>
                  </a:lnTo>
                  <a:lnTo>
                    <a:pt x="3" y="17"/>
                  </a:lnTo>
                  <a:lnTo>
                    <a:pt x="0" y="16"/>
                  </a:lnTo>
                  <a:lnTo>
                    <a:pt x="0" y="28"/>
                  </a:lnTo>
                  <a:lnTo>
                    <a:pt x="3" y="27"/>
                  </a:lnTo>
                  <a:lnTo>
                    <a:pt x="10" y="25"/>
                  </a:lnTo>
                  <a:lnTo>
                    <a:pt x="16" y="23"/>
                  </a:lnTo>
                  <a:lnTo>
                    <a:pt x="20" y="21"/>
                  </a:lnTo>
                  <a:lnTo>
                    <a:pt x="27" y="19"/>
                  </a:lnTo>
                  <a:lnTo>
                    <a:pt x="32" y="15"/>
                  </a:lnTo>
                  <a:lnTo>
                    <a:pt x="37" y="12"/>
                  </a:lnTo>
                  <a:lnTo>
                    <a:pt x="41" y="7"/>
                  </a:lnTo>
                  <a:lnTo>
                    <a:pt x="31" y="5"/>
                  </a:lnTo>
                  <a:lnTo>
                    <a:pt x="41" y="7"/>
                  </a:lnTo>
                  <a:lnTo>
                    <a:pt x="41" y="4"/>
                  </a:lnTo>
                  <a:lnTo>
                    <a:pt x="39" y="0"/>
                  </a:lnTo>
                  <a:lnTo>
                    <a:pt x="34" y="0"/>
                  </a:lnTo>
                  <a:lnTo>
                    <a:pt x="32" y="3"/>
                  </a:lnTo>
                  <a:lnTo>
                    <a:pt x="42"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09" name="Freeform 741"/>
            <p:cNvSpPr>
              <a:spLocks/>
            </p:cNvSpPr>
            <p:nvPr/>
          </p:nvSpPr>
          <p:spPr bwMode="auto">
            <a:xfrm>
              <a:off x="2801" y="3895"/>
              <a:ext cx="4" cy="19"/>
            </a:xfrm>
            <a:custGeom>
              <a:avLst/>
              <a:gdLst>
                <a:gd name="T0" fmla="*/ 2 w 12"/>
                <a:gd name="T1" fmla="*/ 48 h 57"/>
                <a:gd name="T2" fmla="*/ 9 w 12"/>
                <a:gd name="T3" fmla="*/ 54 h 57"/>
                <a:gd name="T4" fmla="*/ 10 w 12"/>
                <a:gd name="T5" fmla="*/ 42 h 57"/>
                <a:gd name="T6" fmla="*/ 12 w 12"/>
                <a:gd name="T7" fmla="*/ 26 h 57"/>
                <a:gd name="T8" fmla="*/ 11 w 12"/>
                <a:gd name="T9" fmla="*/ 10 h 57"/>
                <a:gd name="T10" fmla="*/ 11 w 12"/>
                <a:gd name="T11" fmla="*/ 0 h 57"/>
                <a:gd name="T12" fmla="*/ 0 w 12"/>
                <a:gd name="T13" fmla="*/ 0 h 57"/>
                <a:gd name="T14" fmla="*/ 0 w 12"/>
                <a:gd name="T15" fmla="*/ 10 h 57"/>
                <a:gd name="T16" fmla="*/ 1 w 12"/>
                <a:gd name="T17" fmla="*/ 26 h 57"/>
                <a:gd name="T18" fmla="*/ 1 w 12"/>
                <a:gd name="T19" fmla="*/ 42 h 57"/>
                <a:gd name="T20" fmla="*/ 0 w 12"/>
                <a:gd name="T21" fmla="*/ 51 h 57"/>
                <a:gd name="T22" fmla="*/ 6 w 12"/>
                <a:gd name="T23" fmla="*/ 57 h 57"/>
                <a:gd name="T24" fmla="*/ 0 w 12"/>
                <a:gd name="T25" fmla="*/ 51 h 57"/>
                <a:gd name="T26" fmla="*/ 1 w 12"/>
                <a:gd name="T27" fmla="*/ 55 h 57"/>
                <a:gd name="T28" fmla="*/ 3 w 12"/>
                <a:gd name="T29" fmla="*/ 57 h 57"/>
                <a:gd name="T30" fmla="*/ 6 w 12"/>
                <a:gd name="T31" fmla="*/ 56 h 57"/>
                <a:gd name="T32" fmla="*/ 9 w 12"/>
                <a:gd name="T33" fmla="*/ 54 h 57"/>
                <a:gd name="T34" fmla="*/ 2 w 12"/>
                <a:gd name="T35" fmla="*/ 48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57">
                  <a:moveTo>
                    <a:pt x="2" y="48"/>
                  </a:moveTo>
                  <a:lnTo>
                    <a:pt x="9" y="54"/>
                  </a:lnTo>
                  <a:lnTo>
                    <a:pt x="10" y="42"/>
                  </a:lnTo>
                  <a:lnTo>
                    <a:pt x="12" y="26"/>
                  </a:lnTo>
                  <a:lnTo>
                    <a:pt x="11" y="10"/>
                  </a:lnTo>
                  <a:lnTo>
                    <a:pt x="11" y="0"/>
                  </a:lnTo>
                  <a:lnTo>
                    <a:pt x="0" y="0"/>
                  </a:lnTo>
                  <a:lnTo>
                    <a:pt x="0" y="10"/>
                  </a:lnTo>
                  <a:lnTo>
                    <a:pt x="1" y="26"/>
                  </a:lnTo>
                  <a:lnTo>
                    <a:pt x="1" y="42"/>
                  </a:lnTo>
                  <a:lnTo>
                    <a:pt x="0" y="51"/>
                  </a:lnTo>
                  <a:lnTo>
                    <a:pt x="6" y="57"/>
                  </a:lnTo>
                  <a:lnTo>
                    <a:pt x="0" y="51"/>
                  </a:lnTo>
                  <a:lnTo>
                    <a:pt x="1" y="55"/>
                  </a:lnTo>
                  <a:lnTo>
                    <a:pt x="3" y="57"/>
                  </a:lnTo>
                  <a:lnTo>
                    <a:pt x="6" y="56"/>
                  </a:lnTo>
                  <a:lnTo>
                    <a:pt x="9" y="54"/>
                  </a:lnTo>
                  <a:lnTo>
                    <a:pt x="2" y="4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10" name="Freeform 742"/>
            <p:cNvSpPr>
              <a:spLocks/>
            </p:cNvSpPr>
            <p:nvPr/>
          </p:nvSpPr>
          <p:spPr bwMode="auto">
            <a:xfrm>
              <a:off x="2802" y="3910"/>
              <a:ext cx="10" cy="4"/>
            </a:xfrm>
            <a:custGeom>
              <a:avLst/>
              <a:gdLst>
                <a:gd name="T0" fmla="*/ 19 w 31"/>
                <a:gd name="T1" fmla="*/ 6 h 12"/>
                <a:gd name="T2" fmla="*/ 26 w 31"/>
                <a:gd name="T3" fmla="*/ 2 h 12"/>
                <a:gd name="T4" fmla="*/ 19 w 31"/>
                <a:gd name="T5" fmla="*/ 1 h 12"/>
                <a:gd name="T6" fmla="*/ 14 w 31"/>
                <a:gd name="T7" fmla="*/ 0 h 12"/>
                <a:gd name="T8" fmla="*/ 8 w 31"/>
                <a:gd name="T9" fmla="*/ 1 h 12"/>
                <a:gd name="T10" fmla="*/ 0 w 31"/>
                <a:gd name="T11" fmla="*/ 3 h 12"/>
                <a:gd name="T12" fmla="*/ 4 w 31"/>
                <a:gd name="T13" fmla="*/ 12 h 12"/>
                <a:gd name="T14" fmla="*/ 8 w 31"/>
                <a:gd name="T15" fmla="*/ 10 h 12"/>
                <a:gd name="T16" fmla="*/ 14 w 31"/>
                <a:gd name="T17" fmla="*/ 11 h 12"/>
                <a:gd name="T18" fmla="*/ 19 w 31"/>
                <a:gd name="T19" fmla="*/ 10 h 12"/>
                <a:gd name="T20" fmla="*/ 24 w 31"/>
                <a:gd name="T21" fmla="*/ 11 h 12"/>
                <a:gd name="T22" fmla="*/ 31 w 31"/>
                <a:gd name="T23" fmla="*/ 6 h 12"/>
                <a:gd name="T24" fmla="*/ 24 w 31"/>
                <a:gd name="T25" fmla="*/ 11 h 12"/>
                <a:gd name="T26" fmla="*/ 27 w 31"/>
                <a:gd name="T27" fmla="*/ 10 h 12"/>
                <a:gd name="T28" fmla="*/ 30 w 31"/>
                <a:gd name="T29" fmla="*/ 8 h 12"/>
                <a:gd name="T30" fmla="*/ 30 w 31"/>
                <a:gd name="T31" fmla="*/ 4 h 12"/>
                <a:gd name="T32" fmla="*/ 26 w 31"/>
                <a:gd name="T33" fmla="*/ 2 h 12"/>
                <a:gd name="T34" fmla="*/ 19 w 31"/>
                <a:gd name="T35"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12">
                  <a:moveTo>
                    <a:pt x="19" y="6"/>
                  </a:moveTo>
                  <a:lnTo>
                    <a:pt x="26" y="2"/>
                  </a:lnTo>
                  <a:lnTo>
                    <a:pt x="19" y="1"/>
                  </a:lnTo>
                  <a:lnTo>
                    <a:pt x="14" y="0"/>
                  </a:lnTo>
                  <a:lnTo>
                    <a:pt x="8" y="1"/>
                  </a:lnTo>
                  <a:lnTo>
                    <a:pt x="0" y="3"/>
                  </a:lnTo>
                  <a:lnTo>
                    <a:pt x="4" y="12"/>
                  </a:lnTo>
                  <a:lnTo>
                    <a:pt x="8" y="10"/>
                  </a:lnTo>
                  <a:lnTo>
                    <a:pt x="14" y="11"/>
                  </a:lnTo>
                  <a:lnTo>
                    <a:pt x="19" y="10"/>
                  </a:lnTo>
                  <a:lnTo>
                    <a:pt x="24" y="11"/>
                  </a:lnTo>
                  <a:lnTo>
                    <a:pt x="31" y="6"/>
                  </a:lnTo>
                  <a:lnTo>
                    <a:pt x="24" y="11"/>
                  </a:lnTo>
                  <a:lnTo>
                    <a:pt x="27" y="10"/>
                  </a:lnTo>
                  <a:lnTo>
                    <a:pt x="30" y="8"/>
                  </a:lnTo>
                  <a:lnTo>
                    <a:pt x="30" y="4"/>
                  </a:lnTo>
                  <a:lnTo>
                    <a:pt x="26" y="2"/>
                  </a:lnTo>
                  <a:lnTo>
                    <a:pt x="1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11" name="Freeform 743"/>
            <p:cNvSpPr>
              <a:spLocks/>
            </p:cNvSpPr>
            <p:nvPr/>
          </p:nvSpPr>
          <p:spPr bwMode="auto">
            <a:xfrm>
              <a:off x="2808" y="3895"/>
              <a:ext cx="4" cy="17"/>
            </a:xfrm>
            <a:custGeom>
              <a:avLst/>
              <a:gdLst>
                <a:gd name="T0" fmla="*/ 8 w 12"/>
                <a:gd name="T1" fmla="*/ 1 h 51"/>
                <a:gd name="T2" fmla="*/ 0 w 12"/>
                <a:gd name="T3" fmla="*/ 6 h 51"/>
                <a:gd name="T4" fmla="*/ 0 w 12"/>
                <a:gd name="T5" fmla="*/ 15 h 51"/>
                <a:gd name="T6" fmla="*/ 0 w 12"/>
                <a:gd name="T7" fmla="*/ 27 h 51"/>
                <a:gd name="T8" fmla="*/ 0 w 12"/>
                <a:gd name="T9" fmla="*/ 41 h 51"/>
                <a:gd name="T10" fmla="*/ 0 w 12"/>
                <a:gd name="T11" fmla="*/ 51 h 51"/>
                <a:gd name="T12" fmla="*/ 12 w 12"/>
                <a:gd name="T13" fmla="*/ 51 h 51"/>
                <a:gd name="T14" fmla="*/ 12 w 12"/>
                <a:gd name="T15" fmla="*/ 41 h 51"/>
                <a:gd name="T16" fmla="*/ 12 w 12"/>
                <a:gd name="T17" fmla="*/ 27 h 51"/>
                <a:gd name="T18" fmla="*/ 12 w 12"/>
                <a:gd name="T19" fmla="*/ 15 h 51"/>
                <a:gd name="T20" fmla="*/ 12 w 12"/>
                <a:gd name="T21" fmla="*/ 6 h 51"/>
                <a:gd name="T22" fmla="*/ 4 w 12"/>
                <a:gd name="T23" fmla="*/ 10 h 51"/>
                <a:gd name="T24" fmla="*/ 12 w 12"/>
                <a:gd name="T25" fmla="*/ 6 h 51"/>
                <a:gd name="T26" fmla="*/ 9 w 12"/>
                <a:gd name="T27" fmla="*/ 2 h 51"/>
                <a:gd name="T28" fmla="*/ 6 w 12"/>
                <a:gd name="T29" fmla="*/ 0 h 51"/>
                <a:gd name="T30" fmla="*/ 3 w 12"/>
                <a:gd name="T31" fmla="*/ 2 h 51"/>
                <a:gd name="T32" fmla="*/ 0 w 12"/>
                <a:gd name="T33" fmla="*/ 6 h 51"/>
                <a:gd name="T34" fmla="*/ 8 w 12"/>
                <a:gd name="T35" fmla="*/ 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51">
                  <a:moveTo>
                    <a:pt x="8" y="1"/>
                  </a:moveTo>
                  <a:lnTo>
                    <a:pt x="0" y="6"/>
                  </a:lnTo>
                  <a:lnTo>
                    <a:pt x="0" y="15"/>
                  </a:lnTo>
                  <a:lnTo>
                    <a:pt x="0" y="27"/>
                  </a:lnTo>
                  <a:lnTo>
                    <a:pt x="0" y="41"/>
                  </a:lnTo>
                  <a:lnTo>
                    <a:pt x="0" y="51"/>
                  </a:lnTo>
                  <a:lnTo>
                    <a:pt x="12" y="51"/>
                  </a:lnTo>
                  <a:lnTo>
                    <a:pt x="12" y="41"/>
                  </a:lnTo>
                  <a:lnTo>
                    <a:pt x="12" y="27"/>
                  </a:lnTo>
                  <a:lnTo>
                    <a:pt x="12" y="15"/>
                  </a:lnTo>
                  <a:lnTo>
                    <a:pt x="12" y="6"/>
                  </a:lnTo>
                  <a:lnTo>
                    <a:pt x="4" y="10"/>
                  </a:lnTo>
                  <a:lnTo>
                    <a:pt x="12" y="6"/>
                  </a:lnTo>
                  <a:lnTo>
                    <a:pt x="9" y="2"/>
                  </a:lnTo>
                  <a:lnTo>
                    <a:pt x="6" y="0"/>
                  </a:lnTo>
                  <a:lnTo>
                    <a:pt x="3" y="2"/>
                  </a:lnTo>
                  <a:lnTo>
                    <a:pt x="0" y="6"/>
                  </a:lnTo>
                  <a:lnTo>
                    <a:pt x="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12" name="Freeform 744"/>
            <p:cNvSpPr>
              <a:spLocks/>
            </p:cNvSpPr>
            <p:nvPr/>
          </p:nvSpPr>
          <p:spPr bwMode="auto">
            <a:xfrm>
              <a:off x="2809" y="3895"/>
              <a:ext cx="13" cy="6"/>
            </a:xfrm>
            <a:custGeom>
              <a:avLst/>
              <a:gdLst>
                <a:gd name="T0" fmla="*/ 34 w 39"/>
                <a:gd name="T1" fmla="*/ 8 h 19"/>
                <a:gd name="T2" fmla="*/ 32 w 39"/>
                <a:gd name="T3" fmla="*/ 8 h 19"/>
                <a:gd name="T4" fmla="*/ 27 w 39"/>
                <a:gd name="T5" fmla="*/ 10 h 19"/>
                <a:gd name="T6" fmla="*/ 21 w 39"/>
                <a:gd name="T7" fmla="*/ 9 h 19"/>
                <a:gd name="T8" fmla="*/ 13 w 39"/>
                <a:gd name="T9" fmla="*/ 6 h 19"/>
                <a:gd name="T10" fmla="*/ 4 w 39"/>
                <a:gd name="T11" fmla="*/ 0 h 19"/>
                <a:gd name="T12" fmla="*/ 0 w 39"/>
                <a:gd name="T13" fmla="*/ 9 h 19"/>
                <a:gd name="T14" fmla="*/ 9 w 39"/>
                <a:gd name="T15" fmla="*/ 15 h 19"/>
                <a:gd name="T16" fmla="*/ 19 w 39"/>
                <a:gd name="T17" fmla="*/ 18 h 19"/>
                <a:gd name="T18" fmla="*/ 27 w 39"/>
                <a:gd name="T19" fmla="*/ 19 h 19"/>
                <a:gd name="T20" fmla="*/ 36 w 39"/>
                <a:gd name="T21" fmla="*/ 17 h 19"/>
                <a:gd name="T22" fmla="*/ 34 w 39"/>
                <a:gd name="T23" fmla="*/ 17 h 19"/>
                <a:gd name="T24" fmla="*/ 36 w 39"/>
                <a:gd name="T25" fmla="*/ 17 h 19"/>
                <a:gd name="T26" fmla="*/ 39 w 39"/>
                <a:gd name="T27" fmla="*/ 15 h 19"/>
                <a:gd name="T28" fmla="*/ 39 w 39"/>
                <a:gd name="T29" fmla="*/ 10 h 19"/>
                <a:gd name="T30" fmla="*/ 35 w 39"/>
                <a:gd name="T31" fmla="*/ 8 h 19"/>
                <a:gd name="T32" fmla="*/ 32 w 39"/>
                <a:gd name="T33" fmla="*/ 8 h 19"/>
                <a:gd name="T34" fmla="*/ 34 w 39"/>
                <a:gd name="T35"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19">
                  <a:moveTo>
                    <a:pt x="34" y="8"/>
                  </a:moveTo>
                  <a:lnTo>
                    <a:pt x="32" y="8"/>
                  </a:lnTo>
                  <a:lnTo>
                    <a:pt x="27" y="10"/>
                  </a:lnTo>
                  <a:lnTo>
                    <a:pt x="21" y="9"/>
                  </a:lnTo>
                  <a:lnTo>
                    <a:pt x="13" y="6"/>
                  </a:lnTo>
                  <a:lnTo>
                    <a:pt x="4" y="0"/>
                  </a:lnTo>
                  <a:lnTo>
                    <a:pt x="0" y="9"/>
                  </a:lnTo>
                  <a:lnTo>
                    <a:pt x="9" y="15"/>
                  </a:lnTo>
                  <a:lnTo>
                    <a:pt x="19" y="18"/>
                  </a:lnTo>
                  <a:lnTo>
                    <a:pt x="27" y="19"/>
                  </a:lnTo>
                  <a:lnTo>
                    <a:pt x="36" y="17"/>
                  </a:lnTo>
                  <a:lnTo>
                    <a:pt x="34" y="17"/>
                  </a:lnTo>
                  <a:lnTo>
                    <a:pt x="36" y="17"/>
                  </a:lnTo>
                  <a:lnTo>
                    <a:pt x="39" y="15"/>
                  </a:lnTo>
                  <a:lnTo>
                    <a:pt x="39" y="10"/>
                  </a:lnTo>
                  <a:lnTo>
                    <a:pt x="35" y="8"/>
                  </a:lnTo>
                  <a:lnTo>
                    <a:pt x="32" y="8"/>
                  </a:lnTo>
                  <a:lnTo>
                    <a:pt x="34"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13" name="Freeform 745"/>
            <p:cNvSpPr>
              <a:spLocks/>
            </p:cNvSpPr>
            <p:nvPr/>
          </p:nvSpPr>
          <p:spPr bwMode="auto">
            <a:xfrm>
              <a:off x="2821" y="3896"/>
              <a:ext cx="11" cy="5"/>
            </a:xfrm>
            <a:custGeom>
              <a:avLst/>
              <a:gdLst>
                <a:gd name="T0" fmla="*/ 33 w 33"/>
                <a:gd name="T1" fmla="*/ 5 h 16"/>
                <a:gd name="T2" fmla="*/ 26 w 33"/>
                <a:gd name="T3" fmla="*/ 0 h 16"/>
                <a:gd name="T4" fmla="*/ 22 w 33"/>
                <a:gd name="T5" fmla="*/ 4 h 16"/>
                <a:gd name="T6" fmla="*/ 17 w 33"/>
                <a:gd name="T7" fmla="*/ 5 h 16"/>
                <a:gd name="T8" fmla="*/ 9 w 33"/>
                <a:gd name="T9" fmla="*/ 5 h 16"/>
                <a:gd name="T10" fmla="*/ 0 w 33"/>
                <a:gd name="T11" fmla="*/ 5 h 16"/>
                <a:gd name="T12" fmla="*/ 0 w 33"/>
                <a:gd name="T13" fmla="*/ 14 h 16"/>
                <a:gd name="T14" fmla="*/ 9 w 33"/>
                <a:gd name="T15" fmla="*/ 16 h 16"/>
                <a:gd name="T16" fmla="*/ 17 w 33"/>
                <a:gd name="T17" fmla="*/ 14 h 16"/>
                <a:gd name="T18" fmla="*/ 24 w 33"/>
                <a:gd name="T19" fmla="*/ 13 h 16"/>
                <a:gd name="T20" fmla="*/ 31 w 33"/>
                <a:gd name="T21" fmla="*/ 10 h 16"/>
                <a:gd name="T22" fmla="*/ 24 w 33"/>
                <a:gd name="T23" fmla="*/ 5 h 16"/>
                <a:gd name="T24" fmla="*/ 31 w 33"/>
                <a:gd name="T25" fmla="*/ 10 h 16"/>
                <a:gd name="T26" fmla="*/ 33 w 33"/>
                <a:gd name="T27" fmla="*/ 7 h 16"/>
                <a:gd name="T28" fmla="*/ 33 w 33"/>
                <a:gd name="T29" fmla="*/ 3 h 16"/>
                <a:gd name="T30" fmla="*/ 30 w 33"/>
                <a:gd name="T31" fmla="*/ 0 h 16"/>
                <a:gd name="T32" fmla="*/ 26 w 33"/>
                <a:gd name="T33" fmla="*/ 0 h 16"/>
                <a:gd name="T34" fmla="*/ 33 w 33"/>
                <a:gd name="T35"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16">
                  <a:moveTo>
                    <a:pt x="33" y="5"/>
                  </a:moveTo>
                  <a:lnTo>
                    <a:pt x="26" y="0"/>
                  </a:lnTo>
                  <a:lnTo>
                    <a:pt x="22" y="4"/>
                  </a:lnTo>
                  <a:lnTo>
                    <a:pt x="17" y="5"/>
                  </a:lnTo>
                  <a:lnTo>
                    <a:pt x="9" y="5"/>
                  </a:lnTo>
                  <a:lnTo>
                    <a:pt x="0" y="5"/>
                  </a:lnTo>
                  <a:lnTo>
                    <a:pt x="0" y="14"/>
                  </a:lnTo>
                  <a:lnTo>
                    <a:pt x="9" y="16"/>
                  </a:lnTo>
                  <a:lnTo>
                    <a:pt x="17" y="14"/>
                  </a:lnTo>
                  <a:lnTo>
                    <a:pt x="24" y="13"/>
                  </a:lnTo>
                  <a:lnTo>
                    <a:pt x="31" y="10"/>
                  </a:lnTo>
                  <a:lnTo>
                    <a:pt x="24" y="5"/>
                  </a:lnTo>
                  <a:lnTo>
                    <a:pt x="31" y="10"/>
                  </a:lnTo>
                  <a:lnTo>
                    <a:pt x="33" y="7"/>
                  </a:lnTo>
                  <a:lnTo>
                    <a:pt x="33" y="3"/>
                  </a:lnTo>
                  <a:lnTo>
                    <a:pt x="30" y="0"/>
                  </a:lnTo>
                  <a:lnTo>
                    <a:pt x="26" y="0"/>
                  </a:lnTo>
                  <a:lnTo>
                    <a:pt x="33"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14" name="Freeform 746"/>
            <p:cNvSpPr>
              <a:spLocks/>
            </p:cNvSpPr>
            <p:nvPr/>
          </p:nvSpPr>
          <p:spPr bwMode="auto">
            <a:xfrm>
              <a:off x="2829" y="3898"/>
              <a:ext cx="4" cy="12"/>
            </a:xfrm>
            <a:custGeom>
              <a:avLst/>
              <a:gdLst>
                <a:gd name="T0" fmla="*/ 6 w 12"/>
                <a:gd name="T1" fmla="*/ 26 h 38"/>
                <a:gd name="T2" fmla="*/ 10 w 12"/>
                <a:gd name="T3" fmla="*/ 33 h 38"/>
                <a:gd name="T4" fmla="*/ 12 w 12"/>
                <a:gd name="T5" fmla="*/ 25 h 38"/>
                <a:gd name="T6" fmla="*/ 12 w 12"/>
                <a:gd name="T7" fmla="*/ 16 h 38"/>
                <a:gd name="T8" fmla="*/ 10 w 12"/>
                <a:gd name="T9" fmla="*/ 7 h 38"/>
                <a:gd name="T10" fmla="*/ 9 w 12"/>
                <a:gd name="T11" fmla="*/ 0 h 38"/>
                <a:gd name="T12" fmla="*/ 0 w 12"/>
                <a:gd name="T13" fmla="*/ 0 h 38"/>
                <a:gd name="T14" fmla="*/ 1 w 12"/>
                <a:gd name="T15" fmla="*/ 7 h 38"/>
                <a:gd name="T16" fmla="*/ 2 w 12"/>
                <a:gd name="T17" fmla="*/ 16 h 38"/>
                <a:gd name="T18" fmla="*/ 2 w 12"/>
                <a:gd name="T19" fmla="*/ 25 h 38"/>
                <a:gd name="T20" fmla="*/ 1 w 12"/>
                <a:gd name="T21" fmla="*/ 31 h 38"/>
                <a:gd name="T22" fmla="*/ 6 w 12"/>
                <a:gd name="T23" fmla="*/ 38 h 38"/>
                <a:gd name="T24" fmla="*/ 1 w 12"/>
                <a:gd name="T25" fmla="*/ 31 h 38"/>
                <a:gd name="T26" fmla="*/ 2 w 12"/>
                <a:gd name="T27" fmla="*/ 34 h 38"/>
                <a:gd name="T28" fmla="*/ 5 w 12"/>
                <a:gd name="T29" fmla="*/ 37 h 38"/>
                <a:gd name="T30" fmla="*/ 8 w 12"/>
                <a:gd name="T31" fmla="*/ 36 h 38"/>
                <a:gd name="T32" fmla="*/ 10 w 12"/>
                <a:gd name="T33" fmla="*/ 33 h 38"/>
                <a:gd name="T34" fmla="*/ 6 w 12"/>
                <a:gd name="T35" fmla="*/ 2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38">
                  <a:moveTo>
                    <a:pt x="6" y="26"/>
                  </a:moveTo>
                  <a:lnTo>
                    <a:pt x="10" y="33"/>
                  </a:lnTo>
                  <a:lnTo>
                    <a:pt x="12" y="25"/>
                  </a:lnTo>
                  <a:lnTo>
                    <a:pt x="12" y="16"/>
                  </a:lnTo>
                  <a:lnTo>
                    <a:pt x="10" y="7"/>
                  </a:lnTo>
                  <a:lnTo>
                    <a:pt x="9" y="0"/>
                  </a:lnTo>
                  <a:lnTo>
                    <a:pt x="0" y="0"/>
                  </a:lnTo>
                  <a:lnTo>
                    <a:pt x="1" y="7"/>
                  </a:lnTo>
                  <a:lnTo>
                    <a:pt x="2" y="16"/>
                  </a:lnTo>
                  <a:lnTo>
                    <a:pt x="2" y="25"/>
                  </a:lnTo>
                  <a:lnTo>
                    <a:pt x="1" y="31"/>
                  </a:lnTo>
                  <a:lnTo>
                    <a:pt x="6" y="38"/>
                  </a:lnTo>
                  <a:lnTo>
                    <a:pt x="1" y="31"/>
                  </a:lnTo>
                  <a:lnTo>
                    <a:pt x="2" y="34"/>
                  </a:lnTo>
                  <a:lnTo>
                    <a:pt x="5" y="37"/>
                  </a:lnTo>
                  <a:lnTo>
                    <a:pt x="8" y="36"/>
                  </a:lnTo>
                  <a:lnTo>
                    <a:pt x="10" y="33"/>
                  </a:lnTo>
                  <a:lnTo>
                    <a:pt x="6" y="2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15" name="Freeform 747"/>
            <p:cNvSpPr>
              <a:spLocks/>
            </p:cNvSpPr>
            <p:nvPr/>
          </p:nvSpPr>
          <p:spPr bwMode="auto">
            <a:xfrm>
              <a:off x="2831" y="3906"/>
              <a:ext cx="10" cy="4"/>
            </a:xfrm>
            <a:custGeom>
              <a:avLst/>
              <a:gdLst>
                <a:gd name="T0" fmla="*/ 24 w 32"/>
                <a:gd name="T1" fmla="*/ 7 h 13"/>
                <a:gd name="T2" fmla="*/ 25 w 32"/>
                <a:gd name="T3" fmla="*/ 0 h 13"/>
                <a:gd name="T4" fmla="*/ 22 w 32"/>
                <a:gd name="T5" fmla="*/ 1 h 13"/>
                <a:gd name="T6" fmla="*/ 16 w 32"/>
                <a:gd name="T7" fmla="*/ 3 h 13"/>
                <a:gd name="T8" fmla="*/ 8 w 32"/>
                <a:gd name="T9" fmla="*/ 1 h 13"/>
                <a:gd name="T10" fmla="*/ 0 w 32"/>
                <a:gd name="T11" fmla="*/ 1 h 13"/>
                <a:gd name="T12" fmla="*/ 0 w 32"/>
                <a:gd name="T13" fmla="*/ 13 h 13"/>
                <a:gd name="T14" fmla="*/ 8 w 32"/>
                <a:gd name="T15" fmla="*/ 13 h 13"/>
                <a:gd name="T16" fmla="*/ 16 w 32"/>
                <a:gd name="T17" fmla="*/ 12 h 13"/>
                <a:gd name="T18" fmla="*/ 24 w 32"/>
                <a:gd name="T19" fmla="*/ 11 h 13"/>
                <a:gd name="T20" fmla="*/ 30 w 32"/>
                <a:gd name="T21" fmla="*/ 7 h 13"/>
                <a:gd name="T22" fmla="*/ 31 w 32"/>
                <a:gd name="T23" fmla="*/ 0 h 13"/>
                <a:gd name="T24" fmla="*/ 30 w 32"/>
                <a:gd name="T25" fmla="*/ 7 h 13"/>
                <a:gd name="T26" fmla="*/ 32 w 32"/>
                <a:gd name="T27" fmla="*/ 5 h 13"/>
                <a:gd name="T28" fmla="*/ 31 w 32"/>
                <a:gd name="T29" fmla="*/ 1 h 13"/>
                <a:gd name="T30" fmla="*/ 28 w 32"/>
                <a:gd name="T31" fmla="*/ 0 h 13"/>
                <a:gd name="T32" fmla="*/ 25 w 32"/>
                <a:gd name="T33" fmla="*/ 0 h 13"/>
                <a:gd name="T34" fmla="*/ 24 w 32"/>
                <a:gd name="T35"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13">
                  <a:moveTo>
                    <a:pt x="24" y="7"/>
                  </a:moveTo>
                  <a:lnTo>
                    <a:pt x="25" y="0"/>
                  </a:lnTo>
                  <a:lnTo>
                    <a:pt x="22" y="1"/>
                  </a:lnTo>
                  <a:lnTo>
                    <a:pt x="16" y="3"/>
                  </a:lnTo>
                  <a:lnTo>
                    <a:pt x="8" y="1"/>
                  </a:lnTo>
                  <a:lnTo>
                    <a:pt x="0" y="1"/>
                  </a:lnTo>
                  <a:lnTo>
                    <a:pt x="0" y="13"/>
                  </a:lnTo>
                  <a:lnTo>
                    <a:pt x="8" y="13"/>
                  </a:lnTo>
                  <a:lnTo>
                    <a:pt x="16" y="12"/>
                  </a:lnTo>
                  <a:lnTo>
                    <a:pt x="24" y="11"/>
                  </a:lnTo>
                  <a:lnTo>
                    <a:pt x="30" y="7"/>
                  </a:lnTo>
                  <a:lnTo>
                    <a:pt x="31" y="0"/>
                  </a:lnTo>
                  <a:lnTo>
                    <a:pt x="30" y="7"/>
                  </a:lnTo>
                  <a:lnTo>
                    <a:pt x="32" y="5"/>
                  </a:lnTo>
                  <a:lnTo>
                    <a:pt x="31" y="1"/>
                  </a:lnTo>
                  <a:lnTo>
                    <a:pt x="28" y="0"/>
                  </a:lnTo>
                  <a:lnTo>
                    <a:pt x="25" y="0"/>
                  </a:lnTo>
                  <a:lnTo>
                    <a:pt x="24"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16" name="Freeform 748"/>
            <p:cNvSpPr>
              <a:spLocks/>
            </p:cNvSpPr>
            <p:nvPr/>
          </p:nvSpPr>
          <p:spPr bwMode="auto">
            <a:xfrm>
              <a:off x="2837" y="3893"/>
              <a:ext cx="4" cy="15"/>
            </a:xfrm>
            <a:custGeom>
              <a:avLst/>
              <a:gdLst>
                <a:gd name="T0" fmla="*/ 9 w 12"/>
                <a:gd name="T1" fmla="*/ 3 h 45"/>
                <a:gd name="T2" fmla="*/ 0 w 12"/>
                <a:gd name="T3" fmla="*/ 6 h 45"/>
                <a:gd name="T4" fmla="*/ 0 w 12"/>
                <a:gd name="T5" fmla="*/ 14 h 45"/>
                <a:gd name="T6" fmla="*/ 0 w 12"/>
                <a:gd name="T7" fmla="*/ 24 h 45"/>
                <a:gd name="T8" fmla="*/ 1 w 12"/>
                <a:gd name="T9" fmla="*/ 35 h 45"/>
                <a:gd name="T10" fmla="*/ 5 w 12"/>
                <a:gd name="T11" fmla="*/ 45 h 45"/>
                <a:gd name="T12" fmla="*/ 12 w 12"/>
                <a:gd name="T13" fmla="*/ 38 h 45"/>
                <a:gd name="T14" fmla="*/ 11 w 12"/>
                <a:gd name="T15" fmla="*/ 35 h 45"/>
                <a:gd name="T16" fmla="*/ 12 w 12"/>
                <a:gd name="T17" fmla="*/ 24 h 45"/>
                <a:gd name="T18" fmla="*/ 12 w 12"/>
                <a:gd name="T19" fmla="*/ 14 h 45"/>
                <a:gd name="T20" fmla="*/ 12 w 12"/>
                <a:gd name="T21" fmla="*/ 6 h 45"/>
                <a:gd name="T22" fmla="*/ 3 w 12"/>
                <a:gd name="T23" fmla="*/ 10 h 45"/>
                <a:gd name="T24" fmla="*/ 12 w 12"/>
                <a:gd name="T25" fmla="*/ 6 h 45"/>
                <a:gd name="T26" fmla="*/ 9 w 12"/>
                <a:gd name="T27" fmla="*/ 3 h 45"/>
                <a:gd name="T28" fmla="*/ 6 w 12"/>
                <a:gd name="T29" fmla="*/ 0 h 45"/>
                <a:gd name="T30" fmla="*/ 3 w 12"/>
                <a:gd name="T31" fmla="*/ 3 h 45"/>
                <a:gd name="T32" fmla="*/ 0 w 12"/>
                <a:gd name="T33" fmla="*/ 6 h 45"/>
                <a:gd name="T34" fmla="*/ 9 w 12"/>
                <a:gd name="T35"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45">
                  <a:moveTo>
                    <a:pt x="9" y="3"/>
                  </a:moveTo>
                  <a:lnTo>
                    <a:pt x="0" y="6"/>
                  </a:lnTo>
                  <a:lnTo>
                    <a:pt x="0" y="14"/>
                  </a:lnTo>
                  <a:lnTo>
                    <a:pt x="0" y="24"/>
                  </a:lnTo>
                  <a:lnTo>
                    <a:pt x="1" y="35"/>
                  </a:lnTo>
                  <a:lnTo>
                    <a:pt x="5" y="45"/>
                  </a:lnTo>
                  <a:lnTo>
                    <a:pt x="12" y="38"/>
                  </a:lnTo>
                  <a:lnTo>
                    <a:pt x="11" y="35"/>
                  </a:lnTo>
                  <a:lnTo>
                    <a:pt x="12" y="24"/>
                  </a:lnTo>
                  <a:lnTo>
                    <a:pt x="12" y="14"/>
                  </a:lnTo>
                  <a:lnTo>
                    <a:pt x="12" y="6"/>
                  </a:lnTo>
                  <a:lnTo>
                    <a:pt x="3" y="10"/>
                  </a:lnTo>
                  <a:lnTo>
                    <a:pt x="12" y="6"/>
                  </a:lnTo>
                  <a:lnTo>
                    <a:pt x="9" y="3"/>
                  </a:lnTo>
                  <a:lnTo>
                    <a:pt x="6" y="0"/>
                  </a:lnTo>
                  <a:lnTo>
                    <a:pt x="3" y="3"/>
                  </a:lnTo>
                  <a:lnTo>
                    <a:pt x="0" y="6"/>
                  </a:lnTo>
                  <a:lnTo>
                    <a:pt x="9"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17" name="Freeform 749"/>
            <p:cNvSpPr>
              <a:spLocks/>
            </p:cNvSpPr>
            <p:nvPr/>
          </p:nvSpPr>
          <p:spPr bwMode="auto">
            <a:xfrm>
              <a:off x="2838" y="3893"/>
              <a:ext cx="17" cy="6"/>
            </a:xfrm>
            <a:custGeom>
              <a:avLst/>
              <a:gdLst>
                <a:gd name="T0" fmla="*/ 45 w 50"/>
                <a:gd name="T1" fmla="*/ 0 h 18"/>
                <a:gd name="T2" fmla="*/ 45 w 50"/>
                <a:gd name="T3" fmla="*/ 0 h 18"/>
                <a:gd name="T4" fmla="*/ 43 w 50"/>
                <a:gd name="T5" fmla="*/ 3 h 18"/>
                <a:gd name="T6" fmla="*/ 38 w 50"/>
                <a:gd name="T7" fmla="*/ 4 h 18"/>
                <a:gd name="T8" fmla="*/ 32 w 50"/>
                <a:gd name="T9" fmla="*/ 6 h 18"/>
                <a:gd name="T10" fmla="*/ 27 w 50"/>
                <a:gd name="T11" fmla="*/ 7 h 18"/>
                <a:gd name="T12" fmla="*/ 20 w 50"/>
                <a:gd name="T13" fmla="*/ 6 h 18"/>
                <a:gd name="T14" fmla="*/ 14 w 50"/>
                <a:gd name="T15" fmla="*/ 7 h 18"/>
                <a:gd name="T16" fmla="*/ 11 w 50"/>
                <a:gd name="T17" fmla="*/ 5 h 18"/>
                <a:gd name="T18" fmla="*/ 6 w 50"/>
                <a:gd name="T19" fmla="*/ 3 h 18"/>
                <a:gd name="T20" fmla="*/ 0 w 50"/>
                <a:gd name="T21" fmla="*/ 10 h 18"/>
                <a:gd name="T22" fmla="*/ 6 w 50"/>
                <a:gd name="T23" fmla="*/ 14 h 18"/>
                <a:gd name="T24" fmla="*/ 14 w 50"/>
                <a:gd name="T25" fmla="*/ 16 h 18"/>
                <a:gd name="T26" fmla="*/ 20 w 50"/>
                <a:gd name="T27" fmla="*/ 18 h 18"/>
                <a:gd name="T28" fmla="*/ 27 w 50"/>
                <a:gd name="T29" fmla="*/ 16 h 18"/>
                <a:gd name="T30" fmla="*/ 34 w 50"/>
                <a:gd name="T31" fmla="*/ 15 h 18"/>
                <a:gd name="T32" fmla="*/ 41 w 50"/>
                <a:gd name="T33" fmla="*/ 13 h 18"/>
                <a:gd name="T34" fmla="*/ 45 w 50"/>
                <a:gd name="T35" fmla="*/ 12 h 18"/>
                <a:gd name="T36" fmla="*/ 50 w 50"/>
                <a:gd name="T37" fmla="*/ 10 h 18"/>
                <a:gd name="T38" fmla="*/ 50 w 50"/>
                <a:gd name="T39" fmla="*/ 10 h 18"/>
                <a:gd name="T40" fmla="*/ 45 w 50"/>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8">
                  <a:moveTo>
                    <a:pt x="45" y="0"/>
                  </a:moveTo>
                  <a:lnTo>
                    <a:pt x="45" y="0"/>
                  </a:lnTo>
                  <a:lnTo>
                    <a:pt x="43" y="3"/>
                  </a:lnTo>
                  <a:lnTo>
                    <a:pt x="38" y="4"/>
                  </a:lnTo>
                  <a:lnTo>
                    <a:pt x="32" y="6"/>
                  </a:lnTo>
                  <a:lnTo>
                    <a:pt x="27" y="7"/>
                  </a:lnTo>
                  <a:lnTo>
                    <a:pt x="20" y="6"/>
                  </a:lnTo>
                  <a:lnTo>
                    <a:pt x="14" y="7"/>
                  </a:lnTo>
                  <a:lnTo>
                    <a:pt x="11" y="5"/>
                  </a:lnTo>
                  <a:lnTo>
                    <a:pt x="6" y="3"/>
                  </a:lnTo>
                  <a:lnTo>
                    <a:pt x="0" y="10"/>
                  </a:lnTo>
                  <a:lnTo>
                    <a:pt x="6" y="14"/>
                  </a:lnTo>
                  <a:lnTo>
                    <a:pt x="14" y="16"/>
                  </a:lnTo>
                  <a:lnTo>
                    <a:pt x="20" y="18"/>
                  </a:lnTo>
                  <a:lnTo>
                    <a:pt x="27" y="16"/>
                  </a:lnTo>
                  <a:lnTo>
                    <a:pt x="34" y="15"/>
                  </a:lnTo>
                  <a:lnTo>
                    <a:pt x="41" y="13"/>
                  </a:lnTo>
                  <a:lnTo>
                    <a:pt x="45" y="12"/>
                  </a:lnTo>
                  <a:lnTo>
                    <a:pt x="50" y="10"/>
                  </a:lnTo>
                  <a:lnTo>
                    <a:pt x="50" y="10"/>
                  </a:lnTo>
                  <a:lnTo>
                    <a:pt x="4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18" name="Freeform 750"/>
            <p:cNvSpPr>
              <a:spLocks/>
            </p:cNvSpPr>
            <p:nvPr/>
          </p:nvSpPr>
          <p:spPr bwMode="auto">
            <a:xfrm>
              <a:off x="2852" y="3887"/>
              <a:ext cx="5" cy="10"/>
            </a:xfrm>
            <a:custGeom>
              <a:avLst/>
              <a:gdLst>
                <a:gd name="T0" fmla="*/ 8 w 14"/>
                <a:gd name="T1" fmla="*/ 1 h 28"/>
                <a:gd name="T2" fmla="*/ 0 w 14"/>
                <a:gd name="T3" fmla="*/ 7 h 28"/>
                <a:gd name="T4" fmla="*/ 2 w 14"/>
                <a:gd name="T5" fmla="*/ 12 h 28"/>
                <a:gd name="T6" fmla="*/ 5 w 14"/>
                <a:gd name="T7" fmla="*/ 15 h 28"/>
                <a:gd name="T8" fmla="*/ 3 w 14"/>
                <a:gd name="T9" fmla="*/ 17 h 28"/>
                <a:gd name="T10" fmla="*/ 2 w 14"/>
                <a:gd name="T11" fmla="*/ 18 h 28"/>
                <a:gd name="T12" fmla="*/ 7 w 14"/>
                <a:gd name="T13" fmla="*/ 28 h 28"/>
                <a:gd name="T14" fmla="*/ 13 w 14"/>
                <a:gd name="T15" fmla="*/ 22 h 28"/>
                <a:gd name="T16" fmla="*/ 14 w 14"/>
                <a:gd name="T17" fmla="*/ 15 h 28"/>
                <a:gd name="T18" fmla="*/ 11 w 14"/>
                <a:gd name="T19" fmla="*/ 7 h 28"/>
                <a:gd name="T20" fmla="*/ 9 w 14"/>
                <a:gd name="T21" fmla="*/ 2 h 28"/>
                <a:gd name="T22" fmla="*/ 1 w 14"/>
                <a:gd name="T23" fmla="*/ 8 h 28"/>
                <a:gd name="T24" fmla="*/ 9 w 14"/>
                <a:gd name="T25" fmla="*/ 2 h 28"/>
                <a:gd name="T26" fmla="*/ 7 w 14"/>
                <a:gd name="T27" fmla="*/ 0 h 28"/>
                <a:gd name="T28" fmla="*/ 3 w 14"/>
                <a:gd name="T29" fmla="*/ 0 h 28"/>
                <a:gd name="T30" fmla="*/ 0 w 14"/>
                <a:gd name="T31" fmla="*/ 4 h 28"/>
                <a:gd name="T32" fmla="*/ 0 w 14"/>
                <a:gd name="T33" fmla="*/ 7 h 28"/>
                <a:gd name="T34" fmla="*/ 8 w 14"/>
                <a:gd name="T35"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28">
                  <a:moveTo>
                    <a:pt x="8" y="1"/>
                  </a:moveTo>
                  <a:lnTo>
                    <a:pt x="0" y="7"/>
                  </a:lnTo>
                  <a:lnTo>
                    <a:pt x="2" y="12"/>
                  </a:lnTo>
                  <a:lnTo>
                    <a:pt x="5" y="15"/>
                  </a:lnTo>
                  <a:lnTo>
                    <a:pt x="3" y="17"/>
                  </a:lnTo>
                  <a:lnTo>
                    <a:pt x="2" y="18"/>
                  </a:lnTo>
                  <a:lnTo>
                    <a:pt x="7" y="28"/>
                  </a:lnTo>
                  <a:lnTo>
                    <a:pt x="13" y="22"/>
                  </a:lnTo>
                  <a:lnTo>
                    <a:pt x="14" y="15"/>
                  </a:lnTo>
                  <a:lnTo>
                    <a:pt x="11" y="7"/>
                  </a:lnTo>
                  <a:lnTo>
                    <a:pt x="9" y="2"/>
                  </a:lnTo>
                  <a:lnTo>
                    <a:pt x="1" y="8"/>
                  </a:lnTo>
                  <a:lnTo>
                    <a:pt x="9" y="2"/>
                  </a:lnTo>
                  <a:lnTo>
                    <a:pt x="7" y="0"/>
                  </a:lnTo>
                  <a:lnTo>
                    <a:pt x="3" y="0"/>
                  </a:lnTo>
                  <a:lnTo>
                    <a:pt x="0" y="4"/>
                  </a:lnTo>
                  <a:lnTo>
                    <a:pt x="0" y="7"/>
                  </a:lnTo>
                  <a:lnTo>
                    <a:pt x="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19" name="Freeform 751"/>
            <p:cNvSpPr>
              <a:spLocks/>
            </p:cNvSpPr>
            <p:nvPr/>
          </p:nvSpPr>
          <p:spPr bwMode="auto">
            <a:xfrm>
              <a:off x="2853" y="3888"/>
              <a:ext cx="9" cy="13"/>
            </a:xfrm>
            <a:custGeom>
              <a:avLst/>
              <a:gdLst>
                <a:gd name="T0" fmla="*/ 20 w 29"/>
                <a:gd name="T1" fmla="*/ 32 h 39"/>
                <a:gd name="T2" fmla="*/ 29 w 29"/>
                <a:gd name="T3" fmla="*/ 35 h 39"/>
                <a:gd name="T4" fmla="*/ 27 w 29"/>
                <a:gd name="T5" fmla="*/ 27 h 39"/>
                <a:gd name="T6" fmla="*/ 22 w 29"/>
                <a:gd name="T7" fmla="*/ 16 h 39"/>
                <a:gd name="T8" fmla="*/ 15 w 29"/>
                <a:gd name="T9" fmla="*/ 7 h 39"/>
                <a:gd name="T10" fmla="*/ 7 w 29"/>
                <a:gd name="T11" fmla="*/ 0 h 39"/>
                <a:gd name="T12" fmla="*/ 0 w 29"/>
                <a:gd name="T13" fmla="*/ 7 h 39"/>
                <a:gd name="T14" fmla="*/ 8 w 29"/>
                <a:gd name="T15" fmla="*/ 14 h 39"/>
                <a:gd name="T16" fmla="*/ 13 w 29"/>
                <a:gd name="T17" fmla="*/ 21 h 39"/>
                <a:gd name="T18" fmla="*/ 17 w 29"/>
                <a:gd name="T19" fmla="*/ 29 h 39"/>
                <a:gd name="T20" fmla="*/ 20 w 29"/>
                <a:gd name="T21" fmla="*/ 35 h 39"/>
                <a:gd name="T22" fmla="*/ 29 w 29"/>
                <a:gd name="T23" fmla="*/ 37 h 39"/>
                <a:gd name="T24" fmla="*/ 20 w 29"/>
                <a:gd name="T25" fmla="*/ 35 h 39"/>
                <a:gd name="T26" fmla="*/ 21 w 29"/>
                <a:gd name="T27" fmla="*/ 38 h 39"/>
                <a:gd name="T28" fmla="*/ 24 w 29"/>
                <a:gd name="T29" fmla="*/ 39 h 39"/>
                <a:gd name="T30" fmla="*/ 28 w 29"/>
                <a:gd name="T31" fmla="*/ 38 h 39"/>
                <a:gd name="T32" fmla="*/ 29 w 29"/>
                <a:gd name="T33" fmla="*/ 35 h 39"/>
                <a:gd name="T34" fmla="*/ 20 w 29"/>
                <a:gd name="T35" fmla="*/ 3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39">
                  <a:moveTo>
                    <a:pt x="20" y="32"/>
                  </a:moveTo>
                  <a:lnTo>
                    <a:pt x="29" y="35"/>
                  </a:lnTo>
                  <a:lnTo>
                    <a:pt x="27" y="27"/>
                  </a:lnTo>
                  <a:lnTo>
                    <a:pt x="22" y="16"/>
                  </a:lnTo>
                  <a:lnTo>
                    <a:pt x="15" y="7"/>
                  </a:lnTo>
                  <a:lnTo>
                    <a:pt x="7" y="0"/>
                  </a:lnTo>
                  <a:lnTo>
                    <a:pt x="0" y="7"/>
                  </a:lnTo>
                  <a:lnTo>
                    <a:pt x="8" y="14"/>
                  </a:lnTo>
                  <a:lnTo>
                    <a:pt x="13" y="21"/>
                  </a:lnTo>
                  <a:lnTo>
                    <a:pt x="17" y="29"/>
                  </a:lnTo>
                  <a:lnTo>
                    <a:pt x="20" y="35"/>
                  </a:lnTo>
                  <a:lnTo>
                    <a:pt x="29" y="37"/>
                  </a:lnTo>
                  <a:lnTo>
                    <a:pt x="20" y="35"/>
                  </a:lnTo>
                  <a:lnTo>
                    <a:pt x="21" y="38"/>
                  </a:lnTo>
                  <a:lnTo>
                    <a:pt x="24" y="39"/>
                  </a:lnTo>
                  <a:lnTo>
                    <a:pt x="28" y="38"/>
                  </a:lnTo>
                  <a:lnTo>
                    <a:pt x="29" y="35"/>
                  </a:lnTo>
                  <a:lnTo>
                    <a:pt x="20" y="3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20" name="Freeform 752"/>
            <p:cNvSpPr>
              <a:spLocks/>
            </p:cNvSpPr>
            <p:nvPr/>
          </p:nvSpPr>
          <p:spPr bwMode="auto">
            <a:xfrm>
              <a:off x="2859" y="3893"/>
              <a:ext cx="5" cy="7"/>
            </a:xfrm>
            <a:custGeom>
              <a:avLst/>
              <a:gdLst>
                <a:gd name="T0" fmla="*/ 15 w 15"/>
                <a:gd name="T1" fmla="*/ 4 h 20"/>
                <a:gd name="T2" fmla="*/ 5 w 15"/>
                <a:gd name="T3" fmla="*/ 3 h 20"/>
                <a:gd name="T4" fmla="*/ 0 w 15"/>
                <a:gd name="T5" fmla="*/ 15 h 20"/>
                <a:gd name="T6" fmla="*/ 9 w 15"/>
                <a:gd name="T7" fmla="*/ 20 h 20"/>
                <a:gd name="T8" fmla="*/ 15 w 15"/>
                <a:gd name="T9" fmla="*/ 7 h 20"/>
                <a:gd name="T10" fmla="*/ 5 w 15"/>
                <a:gd name="T11" fmla="*/ 6 h 20"/>
                <a:gd name="T12" fmla="*/ 15 w 15"/>
                <a:gd name="T13" fmla="*/ 7 h 20"/>
                <a:gd name="T14" fmla="*/ 15 w 15"/>
                <a:gd name="T15" fmla="*/ 4 h 20"/>
                <a:gd name="T16" fmla="*/ 12 w 15"/>
                <a:gd name="T17" fmla="*/ 0 h 20"/>
                <a:gd name="T18" fmla="*/ 8 w 15"/>
                <a:gd name="T19" fmla="*/ 0 h 20"/>
                <a:gd name="T20" fmla="*/ 5 w 15"/>
                <a:gd name="T21" fmla="*/ 3 h 20"/>
                <a:gd name="T22" fmla="*/ 15 w 15"/>
                <a:gd name="T23"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0">
                  <a:moveTo>
                    <a:pt x="15" y="4"/>
                  </a:moveTo>
                  <a:lnTo>
                    <a:pt x="5" y="3"/>
                  </a:lnTo>
                  <a:lnTo>
                    <a:pt x="0" y="15"/>
                  </a:lnTo>
                  <a:lnTo>
                    <a:pt x="9" y="20"/>
                  </a:lnTo>
                  <a:lnTo>
                    <a:pt x="15" y="7"/>
                  </a:lnTo>
                  <a:lnTo>
                    <a:pt x="5" y="6"/>
                  </a:lnTo>
                  <a:lnTo>
                    <a:pt x="15" y="7"/>
                  </a:lnTo>
                  <a:lnTo>
                    <a:pt x="15" y="4"/>
                  </a:lnTo>
                  <a:lnTo>
                    <a:pt x="12" y="0"/>
                  </a:lnTo>
                  <a:lnTo>
                    <a:pt x="8" y="0"/>
                  </a:lnTo>
                  <a:lnTo>
                    <a:pt x="5" y="3"/>
                  </a:lnTo>
                  <a:lnTo>
                    <a:pt x="15"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21" name="Freeform 753"/>
            <p:cNvSpPr>
              <a:spLocks/>
            </p:cNvSpPr>
            <p:nvPr/>
          </p:nvSpPr>
          <p:spPr bwMode="auto">
            <a:xfrm>
              <a:off x="2861" y="3895"/>
              <a:ext cx="5" cy="8"/>
            </a:xfrm>
            <a:custGeom>
              <a:avLst/>
              <a:gdLst>
                <a:gd name="T0" fmla="*/ 15 w 16"/>
                <a:gd name="T1" fmla="*/ 16 h 25"/>
                <a:gd name="T2" fmla="*/ 16 w 16"/>
                <a:gd name="T3" fmla="*/ 16 h 25"/>
                <a:gd name="T4" fmla="*/ 14 w 16"/>
                <a:gd name="T5" fmla="*/ 14 h 25"/>
                <a:gd name="T6" fmla="*/ 13 w 16"/>
                <a:gd name="T7" fmla="*/ 10 h 25"/>
                <a:gd name="T8" fmla="*/ 11 w 16"/>
                <a:gd name="T9" fmla="*/ 6 h 25"/>
                <a:gd name="T10" fmla="*/ 10 w 16"/>
                <a:gd name="T11" fmla="*/ 0 h 25"/>
                <a:gd name="T12" fmla="*/ 0 w 16"/>
                <a:gd name="T13" fmla="*/ 2 h 25"/>
                <a:gd name="T14" fmla="*/ 2 w 16"/>
                <a:gd name="T15" fmla="*/ 8 h 25"/>
                <a:gd name="T16" fmla="*/ 4 w 16"/>
                <a:gd name="T17" fmla="*/ 15 h 25"/>
                <a:gd name="T18" fmla="*/ 7 w 16"/>
                <a:gd name="T19" fmla="*/ 20 h 25"/>
                <a:gd name="T20" fmla="*/ 14 w 16"/>
                <a:gd name="T21" fmla="*/ 25 h 25"/>
                <a:gd name="T22" fmla="*/ 15 w 16"/>
                <a:gd name="T23" fmla="*/ 25 h 25"/>
                <a:gd name="T24" fmla="*/ 15 w 16"/>
                <a:gd name="T25" fmla="*/ 1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25">
                  <a:moveTo>
                    <a:pt x="15" y="16"/>
                  </a:moveTo>
                  <a:lnTo>
                    <a:pt x="16" y="16"/>
                  </a:lnTo>
                  <a:lnTo>
                    <a:pt x="14" y="14"/>
                  </a:lnTo>
                  <a:lnTo>
                    <a:pt x="13" y="10"/>
                  </a:lnTo>
                  <a:lnTo>
                    <a:pt x="11" y="6"/>
                  </a:lnTo>
                  <a:lnTo>
                    <a:pt x="10" y="0"/>
                  </a:lnTo>
                  <a:lnTo>
                    <a:pt x="0" y="2"/>
                  </a:lnTo>
                  <a:lnTo>
                    <a:pt x="2" y="8"/>
                  </a:lnTo>
                  <a:lnTo>
                    <a:pt x="4" y="15"/>
                  </a:lnTo>
                  <a:lnTo>
                    <a:pt x="7" y="20"/>
                  </a:lnTo>
                  <a:lnTo>
                    <a:pt x="14" y="25"/>
                  </a:lnTo>
                  <a:lnTo>
                    <a:pt x="15" y="25"/>
                  </a:lnTo>
                  <a:lnTo>
                    <a:pt x="15"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22" name="Freeform 754"/>
            <p:cNvSpPr>
              <a:spLocks/>
            </p:cNvSpPr>
            <p:nvPr/>
          </p:nvSpPr>
          <p:spPr bwMode="auto">
            <a:xfrm>
              <a:off x="2866" y="3897"/>
              <a:ext cx="22" cy="6"/>
            </a:xfrm>
            <a:custGeom>
              <a:avLst/>
              <a:gdLst>
                <a:gd name="T0" fmla="*/ 65 w 65"/>
                <a:gd name="T1" fmla="*/ 3 h 17"/>
                <a:gd name="T2" fmla="*/ 64 w 65"/>
                <a:gd name="T3" fmla="*/ 3 h 17"/>
                <a:gd name="T4" fmla="*/ 57 w 65"/>
                <a:gd name="T5" fmla="*/ 0 h 17"/>
                <a:gd name="T6" fmla="*/ 51 w 65"/>
                <a:gd name="T7" fmla="*/ 0 h 17"/>
                <a:gd name="T8" fmla="*/ 43 w 65"/>
                <a:gd name="T9" fmla="*/ 1 h 17"/>
                <a:gd name="T10" fmla="*/ 32 w 65"/>
                <a:gd name="T11" fmla="*/ 3 h 17"/>
                <a:gd name="T12" fmla="*/ 22 w 65"/>
                <a:gd name="T13" fmla="*/ 4 h 17"/>
                <a:gd name="T14" fmla="*/ 13 w 65"/>
                <a:gd name="T15" fmla="*/ 7 h 17"/>
                <a:gd name="T16" fmla="*/ 5 w 65"/>
                <a:gd name="T17" fmla="*/ 8 h 17"/>
                <a:gd name="T18" fmla="*/ 0 w 65"/>
                <a:gd name="T19" fmla="*/ 8 h 17"/>
                <a:gd name="T20" fmla="*/ 0 w 65"/>
                <a:gd name="T21" fmla="*/ 17 h 17"/>
                <a:gd name="T22" fmla="*/ 5 w 65"/>
                <a:gd name="T23" fmla="*/ 17 h 17"/>
                <a:gd name="T24" fmla="*/ 13 w 65"/>
                <a:gd name="T25" fmla="*/ 16 h 17"/>
                <a:gd name="T26" fmla="*/ 22 w 65"/>
                <a:gd name="T27" fmla="*/ 14 h 17"/>
                <a:gd name="T28" fmla="*/ 32 w 65"/>
                <a:gd name="T29" fmla="*/ 12 h 17"/>
                <a:gd name="T30" fmla="*/ 43 w 65"/>
                <a:gd name="T31" fmla="*/ 10 h 17"/>
                <a:gd name="T32" fmla="*/ 51 w 65"/>
                <a:gd name="T33" fmla="*/ 9 h 17"/>
                <a:gd name="T34" fmla="*/ 57 w 65"/>
                <a:gd name="T35" fmla="*/ 9 h 17"/>
                <a:gd name="T36" fmla="*/ 57 w 65"/>
                <a:gd name="T37" fmla="*/ 8 h 17"/>
                <a:gd name="T38" fmla="*/ 56 w 65"/>
                <a:gd name="T39" fmla="*/ 8 h 17"/>
                <a:gd name="T40" fmla="*/ 65 w 65"/>
                <a:gd name="T41"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5" h="17">
                  <a:moveTo>
                    <a:pt x="65" y="3"/>
                  </a:moveTo>
                  <a:lnTo>
                    <a:pt x="64" y="3"/>
                  </a:lnTo>
                  <a:lnTo>
                    <a:pt x="57" y="0"/>
                  </a:lnTo>
                  <a:lnTo>
                    <a:pt x="51" y="0"/>
                  </a:lnTo>
                  <a:lnTo>
                    <a:pt x="43" y="1"/>
                  </a:lnTo>
                  <a:lnTo>
                    <a:pt x="32" y="3"/>
                  </a:lnTo>
                  <a:lnTo>
                    <a:pt x="22" y="4"/>
                  </a:lnTo>
                  <a:lnTo>
                    <a:pt x="13" y="7"/>
                  </a:lnTo>
                  <a:lnTo>
                    <a:pt x="5" y="8"/>
                  </a:lnTo>
                  <a:lnTo>
                    <a:pt x="0" y="8"/>
                  </a:lnTo>
                  <a:lnTo>
                    <a:pt x="0" y="17"/>
                  </a:lnTo>
                  <a:lnTo>
                    <a:pt x="5" y="17"/>
                  </a:lnTo>
                  <a:lnTo>
                    <a:pt x="13" y="16"/>
                  </a:lnTo>
                  <a:lnTo>
                    <a:pt x="22" y="14"/>
                  </a:lnTo>
                  <a:lnTo>
                    <a:pt x="32" y="12"/>
                  </a:lnTo>
                  <a:lnTo>
                    <a:pt x="43" y="10"/>
                  </a:lnTo>
                  <a:lnTo>
                    <a:pt x="51" y="9"/>
                  </a:lnTo>
                  <a:lnTo>
                    <a:pt x="57" y="9"/>
                  </a:lnTo>
                  <a:lnTo>
                    <a:pt x="57" y="8"/>
                  </a:lnTo>
                  <a:lnTo>
                    <a:pt x="56" y="8"/>
                  </a:lnTo>
                  <a:lnTo>
                    <a:pt x="65"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23" name="Freeform 755"/>
            <p:cNvSpPr>
              <a:spLocks/>
            </p:cNvSpPr>
            <p:nvPr/>
          </p:nvSpPr>
          <p:spPr bwMode="auto">
            <a:xfrm>
              <a:off x="2885" y="3898"/>
              <a:ext cx="8" cy="6"/>
            </a:xfrm>
            <a:custGeom>
              <a:avLst/>
              <a:gdLst>
                <a:gd name="T0" fmla="*/ 26 w 26"/>
                <a:gd name="T1" fmla="*/ 5 h 16"/>
                <a:gd name="T2" fmla="*/ 26 w 26"/>
                <a:gd name="T3" fmla="*/ 5 h 16"/>
                <a:gd name="T4" fmla="*/ 19 w 26"/>
                <a:gd name="T5" fmla="*/ 5 h 16"/>
                <a:gd name="T6" fmla="*/ 14 w 26"/>
                <a:gd name="T7" fmla="*/ 4 h 16"/>
                <a:gd name="T8" fmla="*/ 11 w 26"/>
                <a:gd name="T9" fmla="*/ 1 h 16"/>
                <a:gd name="T10" fmla="*/ 9 w 26"/>
                <a:gd name="T11" fmla="*/ 0 h 16"/>
                <a:gd name="T12" fmla="*/ 0 w 26"/>
                <a:gd name="T13" fmla="*/ 5 h 16"/>
                <a:gd name="T14" fmla="*/ 6 w 26"/>
                <a:gd name="T15" fmla="*/ 11 h 16"/>
                <a:gd name="T16" fmla="*/ 12 w 26"/>
                <a:gd name="T17" fmla="*/ 13 h 16"/>
                <a:gd name="T18" fmla="*/ 19 w 26"/>
                <a:gd name="T19" fmla="*/ 14 h 16"/>
                <a:gd name="T20" fmla="*/ 26 w 26"/>
                <a:gd name="T21" fmla="*/ 16 h 16"/>
                <a:gd name="T22" fmla="*/ 26 w 26"/>
                <a:gd name="T23" fmla="*/ 16 h 16"/>
                <a:gd name="T24" fmla="*/ 26 w 26"/>
                <a:gd name="T25"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16">
                  <a:moveTo>
                    <a:pt x="26" y="5"/>
                  </a:moveTo>
                  <a:lnTo>
                    <a:pt x="26" y="5"/>
                  </a:lnTo>
                  <a:lnTo>
                    <a:pt x="19" y="5"/>
                  </a:lnTo>
                  <a:lnTo>
                    <a:pt x="14" y="4"/>
                  </a:lnTo>
                  <a:lnTo>
                    <a:pt x="11" y="1"/>
                  </a:lnTo>
                  <a:lnTo>
                    <a:pt x="9" y="0"/>
                  </a:lnTo>
                  <a:lnTo>
                    <a:pt x="0" y="5"/>
                  </a:lnTo>
                  <a:lnTo>
                    <a:pt x="6" y="11"/>
                  </a:lnTo>
                  <a:lnTo>
                    <a:pt x="12" y="13"/>
                  </a:lnTo>
                  <a:lnTo>
                    <a:pt x="19" y="14"/>
                  </a:lnTo>
                  <a:lnTo>
                    <a:pt x="26" y="16"/>
                  </a:lnTo>
                  <a:lnTo>
                    <a:pt x="26" y="16"/>
                  </a:lnTo>
                  <a:lnTo>
                    <a:pt x="26"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24" name="Freeform 756"/>
            <p:cNvSpPr>
              <a:spLocks/>
            </p:cNvSpPr>
            <p:nvPr/>
          </p:nvSpPr>
          <p:spPr bwMode="auto">
            <a:xfrm>
              <a:off x="2893" y="3897"/>
              <a:ext cx="14" cy="7"/>
            </a:xfrm>
            <a:custGeom>
              <a:avLst/>
              <a:gdLst>
                <a:gd name="T0" fmla="*/ 35 w 40"/>
                <a:gd name="T1" fmla="*/ 0 h 21"/>
                <a:gd name="T2" fmla="*/ 35 w 40"/>
                <a:gd name="T3" fmla="*/ 0 h 21"/>
                <a:gd name="T4" fmla="*/ 33 w 40"/>
                <a:gd name="T5" fmla="*/ 1 h 21"/>
                <a:gd name="T6" fmla="*/ 29 w 40"/>
                <a:gd name="T7" fmla="*/ 3 h 21"/>
                <a:gd name="T8" fmla="*/ 25 w 40"/>
                <a:gd name="T9" fmla="*/ 4 h 21"/>
                <a:gd name="T10" fmla="*/ 19 w 40"/>
                <a:gd name="T11" fmla="*/ 6 h 21"/>
                <a:gd name="T12" fmla="*/ 13 w 40"/>
                <a:gd name="T13" fmla="*/ 9 h 21"/>
                <a:gd name="T14" fmla="*/ 8 w 40"/>
                <a:gd name="T15" fmla="*/ 10 h 21"/>
                <a:gd name="T16" fmla="*/ 4 w 40"/>
                <a:gd name="T17" fmla="*/ 11 h 21"/>
                <a:gd name="T18" fmla="*/ 0 w 40"/>
                <a:gd name="T19" fmla="*/ 10 h 21"/>
                <a:gd name="T20" fmla="*/ 0 w 40"/>
                <a:gd name="T21" fmla="*/ 21 h 21"/>
                <a:gd name="T22" fmla="*/ 4 w 40"/>
                <a:gd name="T23" fmla="*/ 20 h 21"/>
                <a:gd name="T24" fmla="*/ 10 w 40"/>
                <a:gd name="T25" fmla="*/ 19 h 21"/>
                <a:gd name="T26" fmla="*/ 16 w 40"/>
                <a:gd name="T27" fmla="*/ 18 h 21"/>
                <a:gd name="T28" fmla="*/ 21 w 40"/>
                <a:gd name="T29" fmla="*/ 16 h 21"/>
                <a:gd name="T30" fmla="*/ 27 w 40"/>
                <a:gd name="T31" fmla="*/ 13 h 21"/>
                <a:gd name="T32" fmla="*/ 32 w 40"/>
                <a:gd name="T33" fmla="*/ 12 h 21"/>
                <a:gd name="T34" fmla="*/ 37 w 40"/>
                <a:gd name="T35" fmla="*/ 10 h 21"/>
                <a:gd name="T36" fmla="*/ 40 w 40"/>
                <a:gd name="T37" fmla="*/ 9 h 21"/>
                <a:gd name="T38" fmla="*/ 40 w 40"/>
                <a:gd name="T39" fmla="*/ 9 h 21"/>
                <a:gd name="T40" fmla="*/ 35 w 40"/>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21">
                  <a:moveTo>
                    <a:pt x="35" y="0"/>
                  </a:moveTo>
                  <a:lnTo>
                    <a:pt x="35" y="0"/>
                  </a:lnTo>
                  <a:lnTo>
                    <a:pt x="33" y="1"/>
                  </a:lnTo>
                  <a:lnTo>
                    <a:pt x="29" y="3"/>
                  </a:lnTo>
                  <a:lnTo>
                    <a:pt x="25" y="4"/>
                  </a:lnTo>
                  <a:lnTo>
                    <a:pt x="19" y="6"/>
                  </a:lnTo>
                  <a:lnTo>
                    <a:pt x="13" y="9"/>
                  </a:lnTo>
                  <a:lnTo>
                    <a:pt x="8" y="10"/>
                  </a:lnTo>
                  <a:lnTo>
                    <a:pt x="4" y="11"/>
                  </a:lnTo>
                  <a:lnTo>
                    <a:pt x="0" y="10"/>
                  </a:lnTo>
                  <a:lnTo>
                    <a:pt x="0" y="21"/>
                  </a:lnTo>
                  <a:lnTo>
                    <a:pt x="4" y="20"/>
                  </a:lnTo>
                  <a:lnTo>
                    <a:pt x="10" y="19"/>
                  </a:lnTo>
                  <a:lnTo>
                    <a:pt x="16" y="18"/>
                  </a:lnTo>
                  <a:lnTo>
                    <a:pt x="21" y="16"/>
                  </a:lnTo>
                  <a:lnTo>
                    <a:pt x="27" y="13"/>
                  </a:lnTo>
                  <a:lnTo>
                    <a:pt x="32" y="12"/>
                  </a:lnTo>
                  <a:lnTo>
                    <a:pt x="37" y="10"/>
                  </a:lnTo>
                  <a:lnTo>
                    <a:pt x="40" y="9"/>
                  </a:lnTo>
                  <a:lnTo>
                    <a:pt x="40" y="9"/>
                  </a:lnTo>
                  <a:lnTo>
                    <a:pt x="3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25" name="Freeform 757"/>
            <p:cNvSpPr>
              <a:spLocks/>
            </p:cNvSpPr>
            <p:nvPr/>
          </p:nvSpPr>
          <p:spPr bwMode="auto">
            <a:xfrm>
              <a:off x="2903" y="3888"/>
              <a:ext cx="5" cy="12"/>
            </a:xfrm>
            <a:custGeom>
              <a:avLst/>
              <a:gdLst>
                <a:gd name="T0" fmla="*/ 7 w 16"/>
                <a:gd name="T1" fmla="*/ 1 h 36"/>
                <a:gd name="T2" fmla="*/ 0 w 16"/>
                <a:gd name="T3" fmla="*/ 6 h 36"/>
                <a:gd name="T4" fmla="*/ 2 w 16"/>
                <a:gd name="T5" fmla="*/ 14 h 36"/>
                <a:gd name="T6" fmla="*/ 5 w 16"/>
                <a:gd name="T7" fmla="*/ 21 h 36"/>
                <a:gd name="T8" fmla="*/ 5 w 16"/>
                <a:gd name="T9" fmla="*/ 28 h 36"/>
                <a:gd name="T10" fmla="*/ 7 w 16"/>
                <a:gd name="T11" fmla="*/ 27 h 36"/>
                <a:gd name="T12" fmla="*/ 12 w 16"/>
                <a:gd name="T13" fmla="*/ 36 h 36"/>
                <a:gd name="T14" fmla="*/ 16 w 16"/>
                <a:gd name="T15" fmla="*/ 28 h 36"/>
                <a:gd name="T16" fmla="*/ 14 w 16"/>
                <a:gd name="T17" fmla="*/ 19 h 36"/>
                <a:gd name="T18" fmla="*/ 12 w 16"/>
                <a:gd name="T19" fmla="*/ 12 h 36"/>
                <a:gd name="T20" fmla="*/ 12 w 16"/>
                <a:gd name="T21" fmla="*/ 6 h 36"/>
                <a:gd name="T22" fmla="*/ 5 w 16"/>
                <a:gd name="T23" fmla="*/ 11 h 36"/>
                <a:gd name="T24" fmla="*/ 12 w 16"/>
                <a:gd name="T25" fmla="*/ 6 h 36"/>
                <a:gd name="T26" fmla="*/ 9 w 16"/>
                <a:gd name="T27" fmla="*/ 3 h 36"/>
                <a:gd name="T28" fmla="*/ 6 w 16"/>
                <a:gd name="T29" fmla="*/ 0 h 36"/>
                <a:gd name="T30" fmla="*/ 2 w 16"/>
                <a:gd name="T31" fmla="*/ 3 h 36"/>
                <a:gd name="T32" fmla="*/ 0 w 16"/>
                <a:gd name="T33" fmla="*/ 6 h 36"/>
                <a:gd name="T34" fmla="*/ 7 w 16"/>
                <a:gd name="T3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36">
                  <a:moveTo>
                    <a:pt x="7" y="1"/>
                  </a:moveTo>
                  <a:lnTo>
                    <a:pt x="0" y="6"/>
                  </a:lnTo>
                  <a:lnTo>
                    <a:pt x="2" y="14"/>
                  </a:lnTo>
                  <a:lnTo>
                    <a:pt x="5" y="21"/>
                  </a:lnTo>
                  <a:lnTo>
                    <a:pt x="5" y="28"/>
                  </a:lnTo>
                  <a:lnTo>
                    <a:pt x="7" y="27"/>
                  </a:lnTo>
                  <a:lnTo>
                    <a:pt x="12" y="36"/>
                  </a:lnTo>
                  <a:lnTo>
                    <a:pt x="16" y="28"/>
                  </a:lnTo>
                  <a:lnTo>
                    <a:pt x="14" y="19"/>
                  </a:lnTo>
                  <a:lnTo>
                    <a:pt x="12" y="12"/>
                  </a:lnTo>
                  <a:lnTo>
                    <a:pt x="12" y="6"/>
                  </a:lnTo>
                  <a:lnTo>
                    <a:pt x="5" y="11"/>
                  </a:lnTo>
                  <a:lnTo>
                    <a:pt x="12" y="6"/>
                  </a:lnTo>
                  <a:lnTo>
                    <a:pt x="9" y="3"/>
                  </a:lnTo>
                  <a:lnTo>
                    <a:pt x="6" y="0"/>
                  </a:lnTo>
                  <a:lnTo>
                    <a:pt x="2" y="3"/>
                  </a:lnTo>
                  <a:lnTo>
                    <a:pt x="0" y="6"/>
                  </a:lnTo>
                  <a:lnTo>
                    <a:pt x="7"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26" name="Freeform 758"/>
            <p:cNvSpPr>
              <a:spLocks/>
            </p:cNvSpPr>
            <p:nvPr/>
          </p:nvSpPr>
          <p:spPr bwMode="auto">
            <a:xfrm>
              <a:off x="2904" y="3888"/>
              <a:ext cx="12" cy="7"/>
            </a:xfrm>
            <a:custGeom>
              <a:avLst/>
              <a:gdLst>
                <a:gd name="T0" fmla="*/ 32 w 35"/>
                <a:gd name="T1" fmla="*/ 13 h 22"/>
                <a:gd name="T2" fmla="*/ 31 w 35"/>
                <a:gd name="T3" fmla="*/ 13 h 22"/>
                <a:gd name="T4" fmla="*/ 28 w 35"/>
                <a:gd name="T5" fmla="*/ 13 h 22"/>
                <a:gd name="T6" fmla="*/ 21 w 35"/>
                <a:gd name="T7" fmla="*/ 8 h 22"/>
                <a:gd name="T8" fmla="*/ 10 w 35"/>
                <a:gd name="T9" fmla="*/ 4 h 22"/>
                <a:gd name="T10" fmla="*/ 2 w 35"/>
                <a:gd name="T11" fmla="*/ 0 h 22"/>
                <a:gd name="T12" fmla="*/ 0 w 35"/>
                <a:gd name="T13" fmla="*/ 10 h 22"/>
                <a:gd name="T14" fmla="*/ 8 w 35"/>
                <a:gd name="T15" fmla="*/ 13 h 22"/>
                <a:gd name="T16" fmla="*/ 17 w 35"/>
                <a:gd name="T17" fmla="*/ 18 h 22"/>
                <a:gd name="T18" fmla="*/ 26 w 35"/>
                <a:gd name="T19" fmla="*/ 22 h 22"/>
                <a:gd name="T20" fmla="*/ 35 w 35"/>
                <a:gd name="T21" fmla="*/ 22 h 22"/>
                <a:gd name="T22" fmla="*/ 34 w 35"/>
                <a:gd name="T23" fmla="*/ 22 h 22"/>
                <a:gd name="T24" fmla="*/ 32 w 35"/>
                <a:gd name="T25" fmla="*/ 1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22">
                  <a:moveTo>
                    <a:pt x="32" y="13"/>
                  </a:moveTo>
                  <a:lnTo>
                    <a:pt x="31" y="13"/>
                  </a:lnTo>
                  <a:lnTo>
                    <a:pt x="28" y="13"/>
                  </a:lnTo>
                  <a:lnTo>
                    <a:pt x="21" y="8"/>
                  </a:lnTo>
                  <a:lnTo>
                    <a:pt x="10" y="4"/>
                  </a:lnTo>
                  <a:lnTo>
                    <a:pt x="2" y="0"/>
                  </a:lnTo>
                  <a:lnTo>
                    <a:pt x="0" y="10"/>
                  </a:lnTo>
                  <a:lnTo>
                    <a:pt x="8" y="13"/>
                  </a:lnTo>
                  <a:lnTo>
                    <a:pt x="17" y="18"/>
                  </a:lnTo>
                  <a:lnTo>
                    <a:pt x="26" y="22"/>
                  </a:lnTo>
                  <a:lnTo>
                    <a:pt x="35" y="22"/>
                  </a:lnTo>
                  <a:lnTo>
                    <a:pt x="34" y="22"/>
                  </a:lnTo>
                  <a:lnTo>
                    <a:pt x="32"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27" name="Freeform 759"/>
            <p:cNvSpPr>
              <a:spLocks/>
            </p:cNvSpPr>
            <p:nvPr/>
          </p:nvSpPr>
          <p:spPr bwMode="auto">
            <a:xfrm>
              <a:off x="2915" y="3889"/>
              <a:ext cx="8" cy="6"/>
            </a:xfrm>
            <a:custGeom>
              <a:avLst/>
              <a:gdLst>
                <a:gd name="T0" fmla="*/ 24 w 24"/>
                <a:gd name="T1" fmla="*/ 4 h 20"/>
                <a:gd name="T2" fmla="*/ 16 w 24"/>
                <a:gd name="T3" fmla="*/ 1 h 20"/>
                <a:gd name="T4" fmla="*/ 11 w 24"/>
                <a:gd name="T5" fmla="*/ 5 h 20"/>
                <a:gd name="T6" fmla="*/ 8 w 24"/>
                <a:gd name="T7" fmla="*/ 8 h 20"/>
                <a:gd name="T8" fmla="*/ 3 w 24"/>
                <a:gd name="T9" fmla="*/ 10 h 20"/>
                <a:gd name="T10" fmla="*/ 0 w 24"/>
                <a:gd name="T11" fmla="*/ 11 h 20"/>
                <a:gd name="T12" fmla="*/ 2 w 24"/>
                <a:gd name="T13" fmla="*/ 20 h 20"/>
                <a:gd name="T14" fmla="*/ 5 w 24"/>
                <a:gd name="T15" fmla="*/ 19 h 20"/>
                <a:gd name="T16" fmla="*/ 12 w 24"/>
                <a:gd name="T17" fmla="*/ 17 h 20"/>
                <a:gd name="T18" fmla="*/ 18 w 24"/>
                <a:gd name="T19" fmla="*/ 12 h 20"/>
                <a:gd name="T20" fmla="*/ 23 w 24"/>
                <a:gd name="T21" fmla="*/ 8 h 20"/>
                <a:gd name="T22" fmla="*/ 15 w 24"/>
                <a:gd name="T23" fmla="*/ 4 h 20"/>
                <a:gd name="T24" fmla="*/ 23 w 24"/>
                <a:gd name="T25" fmla="*/ 8 h 20"/>
                <a:gd name="T26" fmla="*/ 24 w 24"/>
                <a:gd name="T27" fmla="*/ 4 h 20"/>
                <a:gd name="T28" fmla="*/ 23 w 24"/>
                <a:gd name="T29" fmla="*/ 1 h 20"/>
                <a:gd name="T30" fmla="*/ 19 w 24"/>
                <a:gd name="T31" fmla="*/ 0 h 20"/>
                <a:gd name="T32" fmla="*/ 16 w 24"/>
                <a:gd name="T33" fmla="*/ 1 h 20"/>
                <a:gd name="T34" fmla="*/ 24 w 24"/>
                <a:gd name="T35"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0">
                  <a:moveTo>
                    <a:pt x="24" y="4"/>
                  </a:moveTo>
                  <a:lnTo>
                    <a:pt x="16" y="1"/>
                  </a:lnTo>
                  <a:lnTo>
                    <a:pt x="11" y="5"/>
                  </a:lnTo>
                  <a:lnTo>
                    <a:pt x="8" y="8"/>
                  </a:lnTo>
                  <a:lnTo>
                    <a:pt x="3" y="10"/>
                  </a:lnTo>
                  <a:lnTo>
                    <a:pt x="0" y="11"/>
                  </a:lnTo>
                  <a:lnTo>
                    <a:pt x="2" y="20"/>
                  </a:lnTo>
                  <a:lnTo>
                    <a:pt x="5" y="19"/>
                  </a:lnTo>
                  <a:lnTo>
                    <a:pt x="12" y="17"/>
                  </a:lnTo>
                  <a:lnTo>
                    <a:pt x="18" y="12"/>
                  </a:lnTo>
                  <a:lnTo>
                    <a:pt x="23" y="8"/>
                  </a:lnTo>
                  <a:lnTo>
                    <a:pt x="15" y="4"/>
                  </a:lnTo>
                  <a:lnTo>
                    <a:pt x="23" y="8"/>
                  </a:lnTo>
                  <a:lnTo>
                    <a:pt x="24" y="4"/>
                  </a:lnTo>
                  <a:lnTo>
                    <a:pt x="23" y="1"/>
                  </a:lnTo>
                  <a:lnTo>
                    <a:pt x="19" y="0"/>
                  </a:lnTo>
                  <a:lnTo>
                    <a:pt x="16" y="1"/>
                  </a:lnTo>
                  <a:lnTo>
                    <a:pt x="24"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28" name="Freeform 760"/>
            <p:cNvSpPr>
              <a:spLocks/>
            </p:cNvSpPr>
            <p:nvPr/>
          </p:nvSpPr>
          <p:spPr bwMode="auto">
            <a:xfrm>
              <a:off x="2918" y="3890"/>
              <a:ext cx="5" cy="18"/>
            </a:xfrm>
            <a:custGeom>
              <a:avLst/>
              <a:gdLst>
                <a:gd name="T0" fmla="*/ 5 w 16"/>
                <a:gd name="T1" fmla="*/ 41 h 53"/>
                <a:gd name="T2" fmla="*/ 11 w 16"/>
                <a:gd name="T3" fmla="*/ 47 h 53"/>
                <a:gd name="T4" fmla="*/ 11 w 16"/>
                <a:gd name="T5" fmla="*/ 38 h 53"/>
                <a:gd name="T6" fmla="*/ 13 w 16"/>
                <a:gd name="T7" fmla="*/ 24 h 53"/>
                <a:gd name="T8" fmla="*/ 16 w 16"/>
                <a:gd name="T9" fmla="*/ 10 h 53"/>
                <a:gd name="T10" fmla="*/ 16 w 16"/>
                <a:gd name="T11" fmla="*/ 0 h 53"/>
                <a:gd name="T12" fmla="*/ 7 w 16"/>
                <a:gd name="T13" fmla="*/ 0 h 53"/>
                <a:gd name="T14" fmla="*/ 7 w 16"/>
                <a:gd name="T15" fmla="*/ 10 h 53"/>
                <a:gd name="T16" fmla="*/ 4 w 16"/>
                <a:gd name="T17" fmla="*/ 24 h 53"/>
                <a:gd name="T18" fmla="*/ 2 w 16"/>
                <a:gd name="T19" fmla="*/ 38 h 53"/>
                <a:gd name="T20" fmla="*/ 0 w 16"/>
                <a:gd name="T21" fmla="*/ 47 h 53"/>
                <a:gd name="T22" fmla="*/ 5 w 16"/>
                <a:gd name="T23" fmla="*/ 53 h 53"/>
                <a:gd name="T24" fmla="*/ 0 w 16"/>
                <a:gd name="T25" fmla="*/ 47 h 53"/>
                <a:gd name="T26" fmla="*/ 2 w 16"/>
                <a:gd name="T27" fmla="*/ 51 h 53"/>
                <a:gd name="T28" fmla="*/ 5 w 16"/>
                <a:gd name="T29" fmla="*/ 52 h 53"/>
                <a:gd name="T30" fmla="*/ 9 w 16"/>
                <a:gd name="T31" fmla="*/ 51 h 53"/>
                <a:gd name="T32" fmla="*/ 11 w 16"/>
                <a:gd name="T33" fmla="*/ 47 h 53"/>
                <a:gd name="T34" fmla="*/ 5 w 16"/>
                <a:gd name="T35" fmla="*/ 4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53">
                  <a:moveTo>
                    <a:pt x="5" y="41"/>
                  </a:moveTo>
                  <a:lnTo>
                    <a:pt x="11" y="47"/>
                  </a:lnTo>
                  <a:lnTo>
                    <a:pt x="11" y="38"/>
                  </a:lnTo>
                  <a:lnTo>
                    <a:pt x="13" y="24"/>
                  </a:lnTo>
                  <a:lnTo>
                    <a:pt x="16" y="10"/>
                  </a:lnTo>
                  <a:lnTo>
                    <a:pt x="16" y="0"/>
                  </a:lnTo>
                  <a:lnTo>
                    <a:pt x="7" y="0"/>
                  </a:lnTo>
                  <a:lnTo>
                    <a:pt x="7" y="10"/>
                  </a:lnTo>
                  <a:lnTo>
                    <a:pt x="4" y="24"/>
                  </a:lnTo>
                  <a:lnTo>
                    <a:pt x="2" y="38"/>
                  </a:lnTo>
                  <a:lnTo>
                    <a:pt x="0" y="47"/>
                  </a:lnTo>
                  <a:lnTo>
                    <a:pt x="5" y="53"/>
                  </a:lnTo>
                  <a:lnTo>
                    <a:pt x="0" y="47"/>
                  </a:lnTo>
                  <a:lnTo>
                    <a:pt x="2" y="51"/>
                  </a:lnTo>
                  <a:lnTo>
                    <a:pt x="5" y="52"/>
                  </a:lnTo>
                  <a:lnTo>
                    <a:pt x="9" y="51"/>
                  </a:lnTo>
                  <a:lnTo>
                    <a:pt x="11" y="47"/>
                  </a:lnTo>
                  <a:lnTo>
                    <a:pt x="5" y="4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29" name="Freeform 761"/>
            <p:cNvSpPr>
              <a:spLocks/>
            </p:cNvSpPr>
            <p:nvPr/>
          </p:nvSpPr>
          <p:spPr bwMode="auto">
            <a:xfrm>
              <a:off x="2919" y="3904"/>
              <a:ext cx="10" cy="4"/>
            </a:xfrm>
            <a:custGeom>
              <a:avLst/>
              <a:gdLst>
                <a:gd name="T0" fmla="*/ 19 w 30"/>
                <a:gd name="T1" fmla="*/ 6 h 12"/>
                <a:gd name="T2" fmla="*/ 25 w 30"/>
                <a:gd name="T3" fmla="*/ 0 h 12"/>
                <a:gd name="T4" fmla="*/ 0 w 30"/>
                <a:gd name="T5" fmla="*/ 0 h 12"/>
                <a:gd name="T6" fmla="*/ 0 w 30"/>
                <a:gd name="T7" fmla="*/ 12 h 12"/>
                <a:gd name="T8" fmla="*/ 25 w 30"/>
                <a:gd name="T9" fmla="*/ 12 h 12"/>
                <a:gd name="T10" fmla="*/ 30 w 30"/>
                <a:gd name="T11" fmla="*/ 6 h 12"/>
                <a:gd name="T12" fmla="*/ 25 w 30"/>
                <a:gd name="T13" fmla="*/ 12 h 12"/>
                <a:gd name="T14" fmla="*/ 28 w 30"/>
                <a:gd name="T15" fmla="*/ 10 h 12"/>
                <a:gd name="T16" fmla="*/ 30 w 30"/>
                <a:gd name="T17" fmla="*/ 6 h 12"/>
                <a:gd name="T18" fmla="*/ 28 w 30"/>
                <a:gd name="T19" fmla="*/ 3 h 12"/>
                <a:gd name="T20" fmla="*/ 25 w 30"/>
                <a:gd name="T21" fmla="*/ 0 h 12"/>
                <a:gd name="T22" fmla="*/ 19 w 30"/>
                <a:gd name="T2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2">
                  <a:moveTo>
                    <a:pt x="19" y="6"/>
                  </a:moveTo>
                  <a:lnTo>
                    <a:pt x="25" y="0"/>
                  </a:lnTo>
                  <a:lnTo>
                    <a:pt x="0" y="0"/>
                  </a:lnTo>
                  <a:lnTo>
                    <a:pt x="0" y="12"/>
                  </a:lnTo>
                  <a:lnTo>
                    <a:pt x="25" y="12"/>
                  </a:lnTo>
                  <a:lnTo>
                    <a:pt x="30" y="6"/>
                  </a:lnTo>
                  <a:lnTo>
                    <a:pt x="25" y="12"/>
                  </a:lnTo>
                  <a:lnTo>
                    <a:pt x="28" y="10"/>
                  </a:lnTo>
                  <a:lnTo>
                    <a:pt x="30" y="6"/>
                  </a:lnTo>
                  <a:lnTo>
                    <a:pt x="28" y="3"/>
                  </a:lnTo>
                  <a:lnTo>
                    <a:pt x="25" y="0"/>
                  </a:lnTo>
                  <a:lnTo>
                    <a:pt x="1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30" name="Freeform 762"/>
            <p:cNvSpPr>
              <a:spLocks/>
            </p:cNvSpPr>
            <p:nvPr/>
          </p:nvSpPr>
          <p:spPr bwMode="auto">
            <a:xfrm>
              <a:off x="2926" y="3890"/>
              <a:ext cx="3" cy="16"/>
            </a:xfrm>
            <a:custGeom>
              <a:avLst/>
              <a:gdLst>
                <a:gd name="T0" fmla="*/ 8 w 11"/>
                <a:gd name="T1" fmla="*/ 1 h 47"/>
                <a:gd name="T2" fmla="*/ 0 w 11"/>
                <a:gd name="T3" fmla="*/ 6 h 47"/>
                <a:gd name="T4" fmla="*/ 0 w 11"/>
                <a:gd name="T5" fmla="*/ 47 h 47"/>
                <a:gd name="T6" fmla="*/ 11 w 11"/>
                <a:gd name="T7" fmla="*/ 47 h 47"/>
                <a:gd name="T8" fmla="*/ 11 w 11"/>
                <a:gd name="T9" fmla="*/ 6 h 47"/>
                <a:gd name="T10" fmla="*/ 3 w 11"/>
                <a:gd name="T11" fmla="*/ 10 h 47"/>
                <a:gd name="T12" fmla="*/ 11 w 11"/>
                <a:gd name="T13" fmla="*/ 6 h 47"/>
                <a:gd name="T14" fmla="*/ 9 w 11"/>
                <a:gd name="T15" fmla="*/ 2 h 47"/>
                <a:gd name="T16" fmla="*/ 6 w 11"/>
                <a:gd name="T17" fmla="*/ 0 h 47"/>
                <a:gd name="T18" fmla="*/ 2 w 11"/>
                <a:gd name="T19" fmla="*/ 2 h 47"/>
                <a:gd name="T20" fmla="*/ 0 w 11"/>
                <a:gd name="T21" fmla="*/ 6 h 47"/>
                <a:gd name="T22" fmla="*/ 8 w 11"/>
                <a:gd name="T23" fmla="*/ 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47">
                  <a:moveTo>
                    <a:pt x="8" y="1"/>
                  </a:moveTo>
                  <a:lnTo>
                    <a:pt x="0" y="6"/>
                  </a:lnTo>
                  <a:lnTo>
                    <a:pt x="0" y="47"/>
                  </a:lnTo>
                  <a:lnTo>
                    <a:pt x="11" y="47"/>
                  </a:lnTo>
                  <a:lnTo>
                    <a:pt x="11" y="6"/>
                  </a:lnTo>
                  <a:lnTo>
                    <a:pt x="3" y="10"/>
                  </a:lnTo>
                  <a:lnTo>
                    <a:pt x="11" y="6"/>
                  </a:lnTo>
                  <a:lnTo>
                    <a:pt x="9" y="2"/>
                  </a:lnTo>
                  <a:lnTo>
                    <a:pt x="6" y="0"/>
                  </a:lnTo>
                  <a:lnTo>
                    <a:pt x="2" y="2"/>
                  </a:lnTo>
                  <a:lnTo>
                    <a:pt x="0" y="6"/>
                  </a:lnTo>
                  <a:lnTo>
                    <a:pt x="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31" name="Freeform 763"/>
            <p:cNvSpPr>
              <a:spLocks/>
            </p:cNvSpPr>
            <p:nvPr/>
          </p:nvSpPr>
          <p:spPr bwMode="auto">
            <a:xfrm>
              <a:off x="2927" y="3890"/>
              <a:ext cx="12" cy="9"/>
            </a:xfrm>
            <a:custGeom>
              <a:avLst/>
              <a:gdLst>
                <a:gd name="T0" fmla="*/ 36 w 36"/>
                <a:gd name="T1" fmla="*/ 15 h 27"/>
                <a:gd name="T2" fmla="*/ 36 w 36"/>
                <a:gd name="T3" fmla="*/ 15 h 27"/>
                <a:gd name="T4" fmla="*/ 29 w 36"/>
                <a:gd name="T5" fmla="*/ 15 h 27"/>
                <a:gd name="T6" fmla="*/ 22 w 36"/>
                <a:gd name="T7" fmla="*/ 11 h 27"/>
                <a:gd name="T8" fmla="*/ 13 w 36"/>
                <a:gd name="T9" fmla="*/ 5 h 27"/>
                <a:gd name="T10" fmla="*/ 5 w 36"/>
                <a:gd name="T11" fmla="*/ 0 h 27"/>
                <a:gd name="T12" fmla="*/ 0 w 36"/>
                <a:gd name="T13" fmla="*/ 9 h 27"/>
                <a:gd name="T14" fmla="*/ 8 w 36"/>
                <a:gd name="T15" fmla="*/ 14 h 27"/>
                <a:gd name="T16" fmla="*/ 17 w 36"/>
                <a:gd name="T17" fmla="*/ 20 h 27"/>
                <a:gd name="T18" fmla="*/ 27 w 36"/>
                <a:gd name="T19" fmla="*/ 24 h 27"/>
                <a:gd name="T20" fmla="*/ 36 w 36"/>
                <a:gd name="T21" fmla="*/ 27 h 27"/>
                <a:gd name="T22" fmla="*/ 36 w 36"/>
                <a:gd name="T23" fmla="*/ 27 h 27"/>
                <a:gd name="T24" fmla="*/ 36 w 36"/>
                <a:gd name="T2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27">
                  <a:moveTo>
                    <a:pt x="36" y="15"/>
                  </a:moveTo>
                  <a:lnTo>
                    <a:pt x="36" y="15"/>
                  </a:lnTo>
                  <a:lnTo>
                    <a:pt x="29" y="15"/>
                  </a:lnTo>
                  <a:lnTo>
                    <a:pt x="22" y="11"/>
                  </a:lnTo>
                  <a:lnTo>
                    <a:pt x="13" y="5"/>
                  </a:lnTo>
                  <a:lnTo>
                    <a:pt x="5" y="0"/>
                  </a:lnTo>
                  <a:lnTo>
                    <a:pt x="0" y="9"/>
                  </a:lnTo>
                  <a:lnTo>
                    <a:pt x="8" y="14"/>
                  </a:lnTo>
                  <a:lnTo>
                    <a:pt x="17" y="20"/>
                  </a:lnTo>
                  <a:lnTo>
                    <a:pt x="27" y="24"/>
                  </a:lnTo>
                  <a:lnTo>
                    <a:pt x="36" y="27"/>
                  </a:lnTo>
                  <a:lnTo>
                    <a:pt x="36" y="27"/>
                  </a:lnTo>
                  <a:lnTo>
                    <a:pt x="36"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32" name="Freeform 764"/>
            <p:cNvSpPr>
              <a:spLocks/>
            </p:cNvSpPr>
            <p:nvPr/>
          </p:nvSpPr>
          <p:spPr bwMode="auto">
            <a:xfrm>
              <a:off x="2939" y="3886"/>
              <a:ext cx="13" cy="13"/>
            </a:xfrm>
            <a:custGeom>
              <a:avLst/>
              <a:gdLst>
                <a:gd name="T0" fmla="*/ 36 w 39"/>
                <a:gd name="T1" fmla="*/ 2 h 39"/>
                <a:gd name="T2" fmla="*/ 27 w 39"/>
                <a:gd name="T3" fmla="*/ 5 h 39"/>
                <a:gd name="T4" fmla="*/ 25 w 39"/>
                <a:gd name="T5" fmla="*/ 11 h 39"/>
                <a:gd name="T6" fmla="*/ 17 w 39"/>
                <a:gd name="T7" fmla="*/ 19 h 39"/>
                <a:gd name="T8" fmla="*/ 7 w 39"/>
                <a:gd name="T9" fmla="*/ 25 h 39"/>
                <a:gd name="T10" fmla="*/ 0 w 39"/>
                <a:gd name="T11" fmla="*/ 27 h 39"/>
                <a:gd name="T12" fmla="*/ 0 w 39"/>
                <a:gd name="T13" fmla="*/ 39 h 39"/>
                <a:gd name="T14" fmla="*/ 11 w 39"/>
                <a:gd name="T15" fmla="*/ 34 h 39"/>
                <a:gd name="T16" fmla="*/ 24 w 39"/>
                <a:gd name="T17" fmla="*/ 26 h 39"/>
                <a:gd name="T18" fmla="*/ 34 w 39"/>
                <a:gd name="T19" fmla="*/ 16 h 39"/>
                <a:gd name="T20" fmla="*/ 39 w 39"/>
                <a:gd name="T21" fmla="*/ 5 h 39"/>
                <a:gd name="T22" fmla="*/ 29 w 39"/>
                <a:gd name="T23" fmla="*/ 9 h 39"/>
                <a:gd name="T24" fmla="*/ 39 w 39"/>
                <a:gd name="T25" fmla="*/ 5 h 39"/>
                <a:gd name="T26" fmla="*/ 36 w 39"/>
                <a:gd name="T27" fmla="*/ 2 h 39"/>
                <a:gd name="T28" fmla="*/ 33 w 39"/>
                <a:gd name="T29" fmla="*/ 0 h 39"/>
                <a:gd name="T30" fmla="*/ 29 w 39"/>
                <a:gd name="T31" fmla="*/ 2 h 39"/>
                <a:gd name="T32" fmla="*/ 27 w 39"/>
                <a:gd name="T33" fmla="*/ 5 h 39"/>
                <a:gd name="T34" fmla="*/ 36 w 39"/>
                <a:gd name="T35"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39">
                  <a:moveTo>
                    <a:pt x="36" y="2"/>
                  </a:moveTo>
                  <a:lnTo>
                    <a:pt x="27" y="5"/>
                  </a:lnTo>
                  <a:lnTo>
                    <a:pt x="25" y="11"/>
                  </a:lnTo>
                  <a:lnTo>
                    <a:pt x="17" y="19"/>
                  </a:lnTo>
                  <a:lnTo>
                    <a:pt x="7" y="25"/>
                  </a:lnTo>
                  <a:lnTo>
                    <a:pt x="0" y="27"/>
                  </a:lnTo>
                  <a:lnTo>
                    <a:pt x="0" y="39"/>
                  </a:lnTo>
                  <a:lnTo>
                    <a:pt x="11" y="34"/>
                  </a:lnTo>
                  <a:lnTo>
                    <a:pt x="24" y="26"/>
                  </a:lnTo>
                  <a:lnTo>
                    <a:pt x="34" y="16"/>
                  </a:lnTo>
                  <a:lnTo>
                    <a:pt x="39" y="5"/>
                  </a:lnTo>
                  <a:lnTo>
                    <a:pt x="29" y="9"/>
                  </a:lnTo>
                  <a:lnTo>
                    <a:pt x="39" y="5"/>
                  </a:lnTo>
                  <a:lnTo>
                    <a:pt x="36" y="2"/>
                  </a:lnTo>
                  <a:lnTo>
                    <a:pt x="33" y="0"/>
                  </a:lnTo>
                  <a:lnTo>
                    <a:pt x="29" y="2"/>
                  </a:lnTo>
                  <a:lnTo>
                    <a:pt x="27" y="5"/>
                  </a:lnTo>
                  <a:lnTo>
                    <a:pt x="36"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33" name="Freeform 765"/>
            <p:cNvSpPr>
              <a:spLocks/>
            </p:cNvSpPr>
            <p:nvPr/>
          </p:nvSpPr>
          <p:spPr bwMode="auto">
            <a:xfrm>
              <a:off x="2948" y="3887"/>
              <a:ext cx="8" cy="7"/>
            </a:xfrm>
            <a:custGeom>
              <a:avLst/>
              <a:gdLst>
                <a:gd name="T0" fmla="*/ 22 w 22"/>
                <a:gd name="T1" fmla="*/ 10 h 22"/>
                <a:gd name="T2" fmla="*/ 22 w 22"/>
                <a:gd name="T3" fmla="*/ 10 h 22"/>
                <a:gd name="T4" fmla="*/ 19 w 22"/>
                <a:gd name="T5" fmla="*/ 10 h 22"/>
                <a:gd name="T6" fmla="*/ 16 w 22"/>
                <a:gd name="T7" fmla="*/ 8 h 22"/>
                <a:gd name="T8" fmla="*/ 13 w 22"/>
                <a:gd name="T9" fmla="*/ 6 h 22"/>
                <a:gd name="T10" fmla="*/ 7 w 22"/>
                <a:gd name="T11" fmla="*/ 0 h 22"/>
                <a:gd name="T12" fmla="*/ 0 w 22"/>
                <a:gd name="T13" fmla="*/ 7 h 22"/>
                <a:gd name="T14" fmla="*/ 6 w 22"/>
                <a:gd name="T15" fmla="*/ 13 h 22"/>
                <a:gd name="T16" fmla="*/ 12 w 22"/>
                <a:gd name="T17" fmla="*/ 17 h 22"/>
                <a:gd name="T18" fmla="*/ 16 w 22"/>
                <a:gd name="T19" fmla="*/ 19 h 22"/>
                <a:gd name="T20" fmla="*/ 22 w 22"/>
                <a:gd name="T21" fmla="*/ 22 h 22"/>
                <a:gd name="T22" fmla="*/ 22 w 22"/>
                <a:gd name="T23" fmla="*/ 22 h 22"/>
                <a:gd name="T24" fmla="*/ 22 w 22"/>
                <a:gd name="T25"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22">
                  <a:moveTo>
                    <a:pt x="22" y="10"/>
                  </a:moveTo>
                  <a:lnTo>
                    <a:pt x="22" y="10"/>
                  </a:lnTo>
                  <a:lnTo>
                    <a:pt x="19" y="10"/>
                  </a:lnTo>
                  <a:lnTo>
                    <a:pt x="16" y="8"/>
                  </a:lnTo>
                  <a:lnTo>
                    <a:pt x="13" y="6"/>
                  </a:lnTo>
                  <a:lnTo>
                    <a:pt x="7" y="0"/>
                  </a:lnTo>
                  <a:lnTo>
                    <a:pt x="0" y="7"/>
                  </a:lnTo>
                  <a:lnTo>
                    <a:pt x="6" y="13"/>
                  </a:lnTo>
                  <a:lnTo>
                    <a:pt x="12" y="17"/>
                  </a:lnTo>
                  <a:lnTo>
                    <a:pt x="16" y="19"/>
                  </a:lnTo>
                  <a:lnTo>
                    <a:pt x="22" y="22"/>
                  </a:lnTo>
                  <a:lnTo>
                    <a:pt x="22" y="22"/>
                  </a:lnTo>
                  <a:lnTo>
                    <a:pt x="22"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34" name="Freeform 766"/>
            <p:cNvSpPr>
              <a:spLocks/>
            </p:cNvSpPr>
            <p:nvPr/>
          </p:nvSpPr>
          <p:spPr bwMode="auto">
            <a:xfrm>
              <a:off x="2956" y="3884"/>
              <a:ext cx="13" cy="10"/>
            </a:xfrm>
            <a:custGeom>
              <a:avLst/>
              <a:gdLst>
                <a:gd name="T0" fmla="*/ 41 w 41"/>
                <a:gd name="T1" fmla="*/ 3 h 31"/>
                <a:gd name="T2" fmla="*/ 32 w 41"/>
                <a:gd name="T3" fmla="*/ 3 h 31"/>
                <a:gd name="T4" fmla="*/ 29 w 41"/>
                <a:gd name="T5" fmla="*/ 9 h 31"/>
                <a:gd name="T6" fmla="*/ 25 w 41"/>
                <a:gd name="T7" fmla="*/ 14 h 31"/>
                <a:gd name="T8" fmla="*/ 22 w 41"/>
                <a:gd name="T9" fmla="*/ 16 h 31"/>
                <a:gd name="T10" fmla="*/ 17 w 41"/>
                <a:gd name="T11" fmla="*/ 18 h 31"/>
                <a:gd name="T12" fmla="*/ 13 w 41"/>
                <a:gd name="T13" fmla="*/ 19 h 31"/>
                <a:gd name="T14" fmla="*/ 7 w 41"/>
                <a:gd name="T15" fmla="*/ 20 h 31"/>
                <a:gd name="T16" fmla="*/ 4 w 41"/>
                <a:gd name="T17" fmla="*/ 19 h 31"/>
                <a:gd name="T18" fmla="*/ 0 w 41"/>
                <a:gd name="T19" fmla="*/ 19 h 31"/>
                <a:gd name="T20" fmla="*/ 0 w 41"/>
                <a:gd name="T21" fmla="*/ 31 h 31"/>
                <a:gd name="T22" fmla="*/ 4 w 41"/>
                <a:gd name="T23" fmla="*/ 31 h 31"/>
                <a:gd name="T24" fmla="*/ 7 w 41"/>
                <a:gd name="T25" fmla="*/ 30 h 31"/>
                <a:gd name="T26" fmla="*/ 13 w 41"/>
                <a:gd name="T27" fmla="*/ 28 h 31"/>
                <a:gd name="T28" fmla="*/ 20 w 41"/>
                <a:gd name="T29" fmla="*/ 27 h 31"/>
                <a:gd name="T30" fmla="*/ 27 w 41"/>
                <a:gd name="T31" fmla="*/ 25 h 31"/>
                <a:gd name="T32" fmla="*/ 32 w 41"/>
                <a:gd name="T33" fmla="*/ 20 h 31"/>
                <a:gd name="T34" fmla="*/ 38 w 41"/>
                <a:gd name="T35" fmla="*/ 14 h 31"/>
                <a:gd name="T36" fmla="*/ 41 w 41"/>
                <a:gd name="T37" fmla="*/ 6 h 31"/>
                <a:gd name="T38" fmla="*/ 32 w 41"/>
                <a:gd name="T39" fmla="*/ 6 h 31"/>
                <a:gd name="T40" fmla="*/ 41 w 41"/>
                <a:gd name="T41" fmla="*/ 6 h 31"/>
                <a:gd name="T42" fmla="*/ 40 w 41"/>
                <a:gd name="T43" fmla="*/ 2 h 31"/>
                <a:gd name="T44" fmla="*/ 38 w 41"/>
                <a:gd name="T45" fmla="*/ 0 h 31"/>
                <a:gd name="T46" fmla="*/ 35 w 41"/>
                <a:gd name="T47" fmla="*/ 0 h 31"/>
                <a:gd name="T48" fmla="*/ 32 w 41"/>
                <a:gd name="T49" fmla="*/ 3 h 31"/>
                <a:gd name="T50" fmla="*/ 41 w 41"/>
                <a:gd name="T51"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31">
                  <a:moveTo>
                    <a:pt x="41" y="3"/>
                  </a:moveTo>
                  <a:lnTo>
                    <a:pt x="32" y="3"/>
                  </a:lnTo>
                  <a:lnTo>
                    <a:pt x="29" y="9"/>
                  </a:lnTo>
                  <a:lnTo>
                    <a:pt x="25" y="14"/>
                  </a:lnTo>
                  <a:lnTo>
                    <a:pt x="22" y="16"/>
                  </a:lnTo>
                  <a:lnTo>
                    <a:pt x="17" y="18"/>
                  </a:lnTo>
                  <a:lnTo>
                    <a:pt x="13" y="19"/>
                  </a:lnTo>
                  <a:lnTo>
                    <a:pt x="7" y="20"/>
                  </a:lnTo>
                  <a:lnTo>
                    <a:pt x="4" y="19"/>
                  </a:lnTo>
                  <a:lnTo>
                    <a:pt x="0" y="19"/>
                  </a:lnTo>
                  <a:lnTo>
                    <a:pt x="0" y="31"/>
                  </a:lnTo>
                  <a:lnTo>
                    <a:pt x="4" y="31"/>
                  </a:lnTo>
                  <a:lnTo>
                    <a:pt x="7" y="30"/>
                  </a:lnTo>
                  <a:lnTo>
                    <a:pt x="13" y="28"/>
                  </a:lnTo>
                  <a:lnTo>
                    <a:pt x="20" y="27"/>
                  </a:lnTo>
                  <a:lnTo>
                    <a:pt x="27" y="25"/>
                  </a:lnTo>
                  <a:lnTo>
                    <a:pt x="32" y="20"/>
                  </a:lnTo>
                  <a:lnTo>
                    <a:pt x="38" y="14"/>
                  </a:lnTo>
                  <a:lnTo>
                    <a:pt x="41" y="6"/>
                  </a:lnTo>
                  <a:lnTo>
                    <a:pt x="32" y="6"/>
                  </a:lnTo>
                  <a:lnTo>
                    <a:pt x="41" y="6"/>
                  </a:lnTo>
                  <a:lnTo>
                    <a:pt x="40" y="2"/>
                  </a:lnTo>
                  <a:lnTo>
                    <a:pt x="38" y="0"/>
                  </a:lnTo>
                  <a:lnTo>
                    <a:pt x="35" y="0"/>
                  </a:lnTo>
                  <a:lnTo>
                    <a:pt x="32" y="3"/>
                  </a:lnTo>
                  <a:lnTo>
                    <a:pt x="41"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35" name="Freeform 767"/>
            <p:cNvSpPr>
              <a:spLocks/>
            </p:cNvSpPr>
            <p:nvPr/>
          </p:nvSpPr>
          <p:spPr bwMode="auto">
            <a:xfrm>
              <a:off x="2966" y="3885"/>
              <a:ext cx="6" cy="21"/>
            </a:xfrm>
            <a:custGeom>
              <a:avLst/>
              <a:gdLst>
                <a:gd name="T0" fmla="*/ 12 w 17"/>
                <a:gd name="T1" fmla="*/ 53 h 64"/>
                <a:gd name="T2" fmla="*/ 17 w 17"/>
                <a:gd name="T3" fmla="*/ 59 h 64"/>
                <a:gd name="T4" fmla="*/ 15 w 17"/>
                <a:gd name="T5" fmla="*/ 46 h 64"/>
                <a:gd name="T6" fmla="*/ 14 w 17"/>
                <a:gd name="T7" fmla="*/ 29 h 64"/>
                <a:gd name="T8" fmla="*/ 12 w 17"/>
                <a:gd name="T9" fmla="*/ 12 h 64"/>
                <a:gd name="T10" fmla="*/ 9 w 17"/>
                <a:gd name="T11" fmla="*/ 0 h 64"/>
                <a:gd name="T12" fmla="*/ 0 w 17"/>
                <a:gd name="T13" fmla="*/ 3 h 64"/>
                <a:gd name="T14" fmla="*/ 3 w 17"/>
                <a:gd name="T15" fmla="*/ 12 h 64"/>
                <a:gd name="T16" fmla="*/ 5 w 17"/>
                <a:gd name="T17" fmla="*/ 29 h 64"/>
                <a:gd name="T18" fmla="*/ 6 w 17"/>
                <a:gd name="T19" fmla="*/ 46 h 64"/>
                <a:gd name="T20" fmla="*/ 6 w 17"/>
                <a:gd name="T21" fmla="*/ 59 h 64"/>
                <a:gd name="T22" fmla="*/ 12 w 17"/>
                <a:gd name="T23" fmla="*/ 64 h 64"/>
                <a:gd name="T24" fmla="*/ 6 w 17"/>
                <a:gd name="T25" fmla="*/ 59 h 64"/>
                <a:gd name="T26" fmla="*/ 8 w 17"/>
                <a:gd name="T27" fmla="*/ 62 h 64"/>
                <a:gd name="T28" fmla="*/ 12 w 17"/>
                <a:gd name="T29" fmla="*/ 63 h 64"/>
                <a:gd name="T30" fmla="*/ 15 w 17"/>
                <a:gd name="T31" fmla="*/ 62 h 64"/>
                <a:gd name="T32" fmla="*/ 17 w 17"/>
                <a:gd name="T33" fmla="*/ 59 h 64"/>
                <a:gd name="T34" fmla="*/ 12 w 17"/>
                <a:gd name="T35" fmla="*/ 5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64">
                  <a:moveTo>
                    <a:pt x="12" y="53"/>
                  </a:moveTo>
                  <a:lnTo>
                    <a:pt x="17" y="59"/>
                  </a:lnTo>
                  <a:lnTo>
                    <a:pt x="15" y="46"/>
                  </a:lnTo>
                  <a:lnTo>
                    <a:pt x="14" y="29"/>
                  </a:lnTo>
                  <a:lnTo>
                    <a:pt x="12" y="12"/>
                  </a:lnTo>
                  <a:lnTo>
                    <a:pt x="9" y="0"/>
                  </a:lnTo>
                  <a:lnTo>
                    <a:pt x="0" y="3"/>
                  </a:lnTo>
                  <a:lnTo>
                    <a:pt x="3" y="12"/>
                  </a:lnTo>
                  <a:lnTo>
                    <a:pt x="5" y="29"/>
                  </a:lnTo>
                  <a:lnTo>
                    <a:pt x="6" y="46"/>
                  </a:lnTo>
                  <a:lnTo>
                    <a:pt x="6" y="59"/>
                  </a:lnTo>
                  <a:lnTo>
                    <a:pt x="12" y="64"/>
                  </a:lnTo>
                  <a:lnTo>
                    <a:pt x="6" y="59"/>
                  </a:lnTo>
                  <a:lnTo>
                    <a:pt x="8" y="62"/>
                  </a:lnTo>
                  <a:lnTo>
                    <a:pt x="12" y="63"/>
                  </a:lnTo>
                  <a:lnTo>
                    <a:pt x="15" y="62"/>
                  </a:lnTo>
                  <a:lnTo>
                    <a:pt x="17" y="59"/>
                  </a:lnTo>
                  <a:lnTo>
                    <a:pt x="12" y="5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36" name="Freeform 768"/>
            <p:cNvSpPr>
              <a:spLocks/>
            </p:cNvSpPr>
            <p:nvPr/>
          </p:nvSpPr>
          <p:spPr bwMode="auto">
            <a:xfrm>
              <a:off x="2970" y="3903"/>
              <a:ext cx="8" cy="3"/>
            </a:xfrm>
            <a:custGeom>
              <a:avLst/>
              <a:gdLst>
                <a:gd name="T0" fmla="*/ 12 w 23"/>
                <a:gd name="T1" fmla="*/ 6 h 11"/>
                <a:gd name="T2" fmla="*/ 17 w 23"/>
                <a:gd name="T3" fmla="*/ 0 h 11"/>
                <a:gd name="T4" fmla="*/ 0 w 23"/>
                <a:gd name="T5" fmla="*/ 0 h 11"/>
                <a:gd name="T6" fmla="*/ 0 w 23"/>
                <a:gd name="T7" fmla="*/ 11 h 11"/>
                <a:gd name="T8" fmla="*/ 17 w 23"/>
                <a:gd name="T9" fmla="*/ 11 h 11"/>
                <a:gd name="T10" fmla="*/ 21 w 23"/>
                <a:gd name="T11" fmla="*/ 6 h 11"/>
                <a:gd name="T12" fmla="*/ 17 w 23"/>
                <a:gd name="T13" fmla="*/ 11 h 11"/>
                <a:gd name="T14" fmla="*/ 20 w 23"/>
                <a:gd name="T15" fmla="*/ 9 h 11"/>
                <a:gd name="T16" fmla="*/ 23 w 23"/>
                <a:gd name="T17" fmla="*/ 6 h 11"/>
                <a:gd name="T18" fmla="*/ 20 w 23"/>
                <a:gd name="T19" fmla="*/ 2 h 11"/>
                <a:gd name="T20" fmla="*/ 17 w 23"/>
                <a:gd name="T21" fmla="*/ 0 h 11"/>
                <a:gd name="T22" fmla="*/ 12 w 23"/>
                <a:gd name="T23"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11">
                  <a:moveTo>
                    <a:pt x="12" y="6"/>
                  </a:moveTo>
                  <a:lnTo>
                    <a:pt x="17" y="0"/>
                  </a:lnTo>
                  <a:lnTo>
                    <a:pt x="0" y="0"/>
                  </a:lnTo>
                  <a:lnTo>
                    <a:pt x="0" y="11"/>
                  </a:lnTo>
                  <a:lnTo>
                    <a:pt x="17" y="11"/>
                  </a:lnTo>
                  <a:lnTo>
                    <a:pt x="21" y="6"/>
                  </a:lnTo>
                  <a:lnTo>
                    <a:pt x="17" y="11"/>
                  </a:lnTo>
                  <a:lnTo>
                    <a:pt x="20" y="9"/>
                  </a:lnTo>
                  <a:lnTo>
                    <a:pt x="23" y="6"/>
                  </a:lnTo>
                  <a:lnTo>
                    <a:pt x="20" y="2"/>
                  </a:lnTo>
                  <a:lnTo>
                    <a:pt x="17" y="0"/>
                  </a:lnTo>
                  <a:lnTo>
                    <a:pt x="12"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37" name="Freeform 769"/>
            <p:cNvSpPr>
              <a:spLocks/>
            </p:cNvSpPr>
            <p:nvPr/>
          </p:nvSpPr>
          <p:spPr bwMode="auto">
            <a:xfrm>
              <a:off x="2974" y="3884"/>
              <a:ext cx="5" cy="21"/>
            </a:xfrm>
            <a:custGeom>
              <a:avLst/>
              <a:gdLst>
                <a:gd name="T0" fmla="*/ 13 w 14"/>
                <a:gd name="T1" fmla="*/ 1 h 62"/>
                <a:gd name="T2" fmla="*/ 5 w 14"/>
                <a:gd name="T3" fmla="*/ 4 h 62"/>
                <a:gd name="T4" fmla="*/ 0 w 14"/>
                <a:gd name="T5" fmla="*/ 62 h 62"/>
                <a:gd name="T6" fmla="*/ 9 w 14"/>
                <a:gd name="T7" fmla="*/ 62 h 62"/>
                <a:gd name="T8" fmla="*/ 14 w 14"/>
                <a:gd name="T9" fmla="*/ 4 h 62"/>
                <a:gd name="T10" fmla="*/ 6 w 14"/>
                <a:gd name="T11" fmla="*/ 8 h 62"/>
                <a:gd name="T12" fmla="*/ 14 w 14"/>
                <a:gd name="T13" fmla="*/ 4 h 62"/>
                <a:gd name="T14" fmla="*/ 13 w 14"/>
                <a:gd name="T15" fmla="*/ 1 h 62"/>
                <a:gd name="T16" fmla="*/ 9 w 14"/>
                <a:gd name="T17" fmla="*/ 0 h 62"/>
                <a:gd name="T18" fmla="*/ 6 w 14"/>
                <a:gd name="T19" fmla="*/ 1 h 62"/>
                <a:gd name="T20" fmla="*/ 5 w 14"/>
                <a:gd name="T21" fmla="*/ 4 h 62"/>
                <a:gd name="T22" fmla="*/ 13 w 14"/>
                <a:gd name="T23" fmla="*/ 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62">
                  <a:moveTo>
                    <a:pt x="13" y="1"/>
                  </a:moveTo>
                  <a:lnTo>
                    <a:pt x="5" y="4"/>
                  </a:lnTo>
                  <a:lnTo>
                    <a:pt x="0" y="62"/>
                  </a:lnTo>
                  <a:lnTo>
                    <a:pt x="9" y="62"/>
                  </a:lnTo>
                  <a:lnTo>
                    <a:pt x="14" y="4"/>
                  </a:lnTo>
                  <a:lnTo>
                    <a:pt x="6" y="8"/>
                  </a:lnTo>
                  <a:lnTo>
                    <a:pt x="14" y="4"/>
                  </a:lnTo>
                  <a:lnTo>
                    <a:pt x="13" y="1"/>
                  </a:lnTo>
                  <a:lnTo>
                    <a:pt x="9" y="0"/>
                  </a:lnTo>
                  <a:lnTo>
                    <a:pt x="6" y="1"/>
                  </a:lnTo>
                  <a:lnTo>
                    <a:pt x="5" y="4"/>
                  </a:lnTo>
                  <a:lnTo>
                    <a:pt x="13"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38" name="Freeform 770"/>
            <p:cNvSpPr>
              <a:spLocks/>
            </p:cNvSpPr>
            <p:nvPr/>
          </p:nvSpPr>
          <p:spPr bwMode="auto">
            <a:xfrm>
              <a:off x="2976" y="3884"/>
              <a:ext cx="9" cy="6"/>
            </a:xfrm>
            <a:custGeom>
              <a:avLst/>
              <a:gdLst>
                <a:gd name="T0" fmla="*/ 26 w 26"/>
                <a:gd name="T1" fmla="*/ 6 h 17"/>
                <a:gd name="T2" fmla="*/ 26 w 26"/>
                <a:gd name="T3" fmla="*/ 6 h 17"/>
                <a:gd name="T4" fmla="*/ 21 w 26"/>
                <a:gd name="T5" fmla="*/ 7 h 17"/>
                <a:gd name="T6" fmla="*/ 17 w 26"/>
                <a:gd name="T7" fmla="*/ 6 h 17"/>
                <a:gd name="T8" fmla="*/ 13 w 26"/>
                <a:gd name="T9" fmla="*/ 3 h 17"/>
                <a:gd name="T10" fmla="*/ 7 w 26"/>
                <a:gd name="T11" fmla="*/ 0 h 17"/>
                <a:gd name="T12" fmla="*/ 0 w 26"/>
                <a:gd name="T13" fmla="*/ 7 h 17"/>
                <a:gd name="T14" fmla="*/ 8 w 26"/>
                <a:gd name="T15" fmla="*/ 13 h 17"/>
                <a:gd name="T16" fmla="*/ 15 w 26"/>
                <a:gd name="T17" fmla="*/ 15 h 17"/>
                <a:gd name="T18" fmla="*/ 21 w 26"/>
                <a:gd name="T19" fmla="*/ 16 h 17"/>
                <a:gd name="T20" fmla="*/ 26 w 26"/>
                <a:gd name="T21" fmla="*/ 17 h 17"/>
                <a:gd name="T22" fmla="*/ 26 w 26"/>
                <a:gd name="T23" fmla="*/ 17 h 17"/>
                <a:gd name="T24" fmla="*/ 26 w 26"/>
                <a:gd name="T25"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17">
                  <a:moveTo>
                    <a:pt x="26" y="6"/>
                  </a:moveTo>
                  <a:lnTo>
                    <a:pt x="26" y="6"/>
                  </a:lnTo>
                  <a:lnTo>
                    <a:pt x="21" y="7"/>
                  </a:lnTo>
                  <a:lnTo>
                    <a:pt x="17" y="6"/>
                  </a:lnTo>
                  <a:lnTo>
                    <a:pt x="13" y="3"/>
                  </a:lnTo>
                  <a:lnTo>
                    <a:pt x="7" y="0"/>
                  </a:lnTo>
                  <a:lnTo>
                    <a:pt x="0" y="7"/>
                  </a:lnTo>
                  <a:lnTo>
                    <a:pt x="8" y="13"/>
                  </a:lnTo>
                  <a:lnTo>
                    <a:pt x="15" y="15"/>
                  </a:lnTo>
                  <a:lnTo>
                    <a:pt x="21" y="16"/>
                  </a:lnTo>
                  <a:lnTo>
                    <a:pt x="26" y="17"/>
                  </a:lnTo>
                  <a:lnTo>
                    <a:pt x="26" y="17"/>
                  </a:lnTo>
                  <a:lnTo>
                    <a:pt x="26"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39" name="Freeform 771"/>
            <p:cNvSpPr>
              <a:spLocks/>
            </p:cNvSpPr>
            <p:nvPr/>
          </p:nvSpPr>
          <p:spPr bwMode="auto">
            <a:xfrm>
              <a:off x="2985" y="3880"/>
              <a:ext cx="18" cy="10"/>
            </a:xfrm>
            <a:custGeom>
              <a:avLst/>
              <a:gdLst>
                <a:gd name="T0" fmla="*/ 53 w 53"/>
                <a:gd name="T1" fmla="*/ 5 h 30"/>
                <a:gd name="T2" fmla="*/ 48 w 53"/>
                <a:gd name="T3" fmla="*/ 0 h 30"/>
                <a:gd name="T4" fmla="*/ 43 w 53"/>
                <a:gd name="T5" fmla="*/ 2 h 30"/>
                <a:gd name="T6" fmla="*/ 36 w 53"/>
                <a:gd name="T7" fmla="*/ 4 h 30"/>
                <a:gd name="T8" fmla="*/ 29 w 53"/>
                <a:gd name="T9" fmla="*/ 7 h 30"/>
                <a:gd name="T10" fmla="*/ 22 w 53"/>
                <a:gd name="T11" fmla="*/ 11 h 30"/>
                <a:gd name="T12" fmla="*/ 15 w 53"/>
                <a:gd name="T13" fmla="*/ 14 h 30"/>
                <a:gd name="T14" fmla="*/ 8 w 53"/>
                <a:gd name="T15" fmla="*/ 16 h 30"/>
                <a:gd name="T16" fmla="*/ 3 w 53"/>
                <a:gd name="T17" fmla="*/ 19 h 30"/>
                <a:gd name="T18" fmla="*/ 0 w 53"/>
                <a:gd name="T19" fmla="*/ 19 h 30"/>
                <a:gd name="T20" fmla="*/ 0 w 53"/>
                <a:gd name="T21" fmla="*/ 30 h 30"/>
                <a:gd name="T22" fmla="*/ 5 w 53"/>
                <a:gd name="T23" fmla="*/ 28 h 30"/>
                <a:gd name="T24" fmla="*/ 11 w 53"/>
                <a:gd name="T25" fmla="*/ 26 h 30"/>
                <a:gd name="T26" fmla="*/ 18 w 53"/>
                <a:gd name="T27" fmla="*/ 23 h 30"/>
                <a:gd name="T28" fmla="*/ 27 w 53"/>
                <a:gd name="T29" fmla="*/ 20 h 30"/>
                <a:gd name="T30" fmla="*/ 34 w 53"/>
                <a:gd name="T31" fmla="*/ 16 h 30"/>
                <a:gd name="T32" fmla="*/ 40 w 53"/>
                <a:gd name="T33" fmla="*/ 13 h 30"/>
                <a:gd name="T34" fmla="*/ 45 w 53"/>
                <a:gd name="T35" fmla="*/ 11 h 30"/>
                <a:gd name="T36" fmla="*/ 48 w 53"/>
                <a:gd name="T37" fmla="*/ 10 h 30"/>
                <a:gd name="T38" fmla="*/ 44 w 53"/>
                <a:gd name="T39" fmla="*/ 5 h 30"/>
                <a:gd name="T40" fmla="*/ 48 w 53"/>
                <a:gd name="T41" fmla="*/ 10 h 30"/>
                <a:gd name="T42" fmla="*/ 52 w 53"/>
                <a:gd name="T43" fmla="*/ 8 h 30"/>
                <a:gd name="T44" fmla="*/ 53 w 53"/>
                <a:gd name="T45" fmla="*/ 5 h 30"/>
                <a:gd name="T46" fmla="*/ 52 w 53"/>
                <a:gd name="T47" fmla="*/ 2 h 30"/>
                <a:gd name="T48" fmla="*/ 48 w 53"/>
                <a:gd name="T49" fmla="*/ 0 h 30"/>
                <a:gd name="T50" fmla="*/ 53 w 53"/>
                <a:gd name="T51" fmla="*/ 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30">
                  <a:moveTo>
                    <a:pt x="53" y="5"/>
                  </a:moveTo>
                  <a:lnTo>
                    <a:pt x="48" y="0"/>
                  </a:lnTo>
                  <a:lnTo>
                    <a:pt x="43" y="2"/>
                  </a:lnTo>
                  <a:lnTo>
                    <a:pt x="36" y="4"/>
                  </a:lnTo>
                  <a:lnTo>
                    <a:pt x="29" y="7"/>
                  </a:lnTo>
                  <a:lnTo>
                    <a:pt x="22" y="11"/>
                  </a:lnTo>
                  <a:lnTo>
                    <a:pt x="15" y="14"/>
                  </a:lnTo>
                  <a:lnTo>
                    <a:pt x="8" y="16"/>
                  </a:lnTo>
                  <a:lnTo>
                    <a:pt x="3" y="19"/>
                  </a:lnTo>
                  <a:lnTo>
                    <a:pt x="0" y="19"/>
                  </a:lnTo>
                  <a:lnTo>
                    <a:pt x="0" y="30"/>
                  </a:lnTo>
                  <a:lnTo>
                    <a:pt x="5" y="28"/>
                  </a:lnTo>
                  <a:lnTo>
                    <a:pt x="11" y="26"/>
                  </a:lnTo>
                  <a:lnTo>
                    <a:pt x="18" y="23"/>
                  </a:lnTo>
                  <a:lnTo>
                    <a:pt x="27" y="20"/>
                  </a:lnTo>
                  <a:lnTo>
                    <a:pt x="34" y="16"/>
                  </a:lnTo>
                  <a:lnTo>
                    <a:pt x="40" y="13"/>
                  </a:lnTo>
                  <a:lnTo>
                    <a:pt x="45" y="11"/>
                  </a:lnTo>
                  <a:lnTo>
                    <a:pt x="48" y="10"/>
                  </a:lnTo>
                  <a:lnTo>
                    <a:pt x="44" y="5"/>
                  </a:lnTo>
                  <a:lnTo>
                    <a:pt x="48" y="10"/>
                  </a:lnTo>
                  <a:lnTo>
                    <a:pt x="52" y="8"/>
                  </a:lnTo>
                  <a:lnTo>
                    <a:pt x="53" y="5"/>
                  </a:lnTo>
                  <a:lnTo>
                    <a:pt x="52" y="2"/>
                  </a:lnTo>
                  <a:lnTo>
                    <a:pt x="48" y="0"/>
                  </a:lnTo>
                  <a:lnTo>
                    <a:pt x="53"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40" name="Freeform 772"/>
            <p:cNvSpPr>
              <a:spLocks/>
            </p:cNvSpPr>
            <p:nvPr/>
          </p:nvSpPr>
          <p:spPr bwMode="auto">
            <a:xfrm>
              <a:off x="3000" y="3882"/>
              <a:ext cx="6" cy="10"/>
            </a:xfrm>
            <a:custGeom>
              <a:avLst/>
              <a:gdLst>
                <a:gd name="T0" fmla="*/ 18 w 18"/>
                <a:gd name="T1" fmla="*/ 23 h 32"/>
                <a:gd name="T2" fmla="*/ 18 w 18"/>
                <a:gd name="T3" fmla="*/ 23 h 32"/>
                <a:gd name="T4" fmla="*/ 15 w 18"/>
                <a:gd name="T5" fmla="*/ 19 h 32"/>
                <a:gd name="T6" fmla="*/ 11 w 18"/>
                <a:gd name="T7" fmla="*/ 14 h 32"/>
                <a:gd name="T8" fmla="*/ 9 w 18"/>
                <a:gd name="T9" fmla="*/ 7 h 32"/>
                <a:gd name="T10" fmla="*/ 9 w 18"/>
                <a:gd name="T11" fmla="*/ 0 h 32"/>
                <a:gd name="T12" fmla="*/ 0 w 18"/>
                <a:gd name="T13" fmla="*/ 0 h 32"/>
                <a:gd name="T14" fmla="*/ 0 w 18"/>
                <a:gd name="T15" fmla="*/ 7 h 32"/>
                <a:gd name="T16" fmla="*/ 2 w 18"/>
                <a:gd name="T17" fmla="*/ 16 h 32"/>
                <a:gd name="T18" fmla="*/ 6 w 18"/>
                <a:gd name="T19" fmla="*/ 24 h 32"/>
                <a:gd name="T20" fmla="*/ 14 w 18"/>
                <a:gd name="T21" fmla="*/ 32 h 32"/>
                <a:gd name="T22" fmla="*/ 14 w 18"/>
                <a:gd name="T23" fmla="*/ 32 h 32"/>
                <a:gd name="T24" fmla="*/ 18 w 18"/>
                <a:gd name="T2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32">
                  <a:moveTo>
                    <a:pt x="18" y="23"/>
                  </a:moveTo>
                  <a:lnTo>
                    <a:pt x="18" y="23"/>
                  </a:lnTo>
                  <a:lnTo>
                    <a:pt x="15" y="19"/>
                  </a:lnTo>
                  <a:lnTo>
                    <a:pt x="11" y="14"/>
                  </a:lnTo>
                  <a:lnTo>
                    <a:pt x="9" y="7"/>
                  </a:lnTo>
                  <a:lnTo>
                    <a:pt x="9" y="0"/>
                  </a:lnTo>
                  <a:lnTo>
                    <a:pt x="0" y="0"/>
                  </a:lnTo>
                  <a:lnTo>
                    <a:pt x="0" y="7"/>
                  </a:lnTo>
                  <a:lnTo>
                    <a:pt x="2" y="16"/>
                  </a:lnTo>
                  <a:lnTo>
                    <a:pt x="6" y="24"/>
                  </a:lnTo>
                  <a:lnTo>
                    <a:pt x="14" y="32"/>
                  </a:lnTo>
                  <a:lnTo>
                    <a:pt x="14" y="32"/>
                  </a:lnTo>
                  <a:lnTo>
                    <a:pt x="18"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41" name="Freeform 773"/>
            <p:cNvSpPr>
              <a:spLocks/>
            </p:cNvSpPr>
            <p:nvPr/>
          </p:nvSpPr>
          <p:spPr bwMode="auto">
            <a:xfrm>
              <a:off x="3004" y="3889"/>
              <a:ext cx="12" cy="6"/>
            </a:xfrm>
            <a:custGeom>
              <a:avLst/>
              <a:gdLst>
                <a:gd name="T0" fmla="*/ 34 w 34"/>
                <a:gd name="T1" fmla="*/ 8 h 17"/>
                <a:gd name="T2" fmla="*/ 27 w 34"/>
                <a:gd name="T3" fmla="*/ 6 h 17"/>
                <a:gd name="T4" fmla="*/ 24 w 34"/>
                <a:gd name="T5" fmla="*/ 6 h 17"/>
                <a:gd name="T6" fmla="*/ 19 w 34"/>
                <a:gd name="T7" fmla="*/ 6 h 17"/>
                <a:gd name="T8" fmla="*/ 11 w 34"/>
                <a:gd name="T9" fmla="*/ 3 h 17"/>
                <a:gd name="T10" fmla="*/ 4 w 34"/>
                <a:gd name="T11" fmla="*/ 0 h 17"/>
                <a:gd name="T12" fmla="*/ 0 w 34"/>
                <a:gd name="T13" fmla="*/ 9 h 17"/>
                <a:gd name="T14" fmla="*/ 9 w 34"/>
                <a:gd name="T15" fmla="*/ 12 h 17"/>
                <a:gd name="T16" fmla="*/ 17 w 34"/>
                <a:gd name="T17" fmla="*/ 15 h 17"/>
                <a:gd name="T18" fmla="*/ 24 w 34"/>
                <a:gd name="T19" fmla="*/ 17 h 17"/>
                <a:gd name="T20" fmla="*/ 32 w 34"/>
                <a:gd name="T21" fmla="*/ 15 h 17"/>
                <a:gd name="T22" fmla="*/ 25 w 34"/>
                <a:gd name="T23" fmla="*/ 12 h 17"/>
                <a:gd name="T24" fmla="*/ 32 w 34"/>
                <a:gd name="T25" fmla="*/ 15 h 17"/>
                <a:gd name="T26" fmla="*/ 34 w 34"/>
                <a:gd name="T27" fmla="*/ 12 h 17"/>
                <a:gd name="T28" fmla="*/ 34 w 34"/>
                <a:gd name="T29" fmla="*/ 8 h 17"/>
                <a:gd name="T30" fmla="*/ 30 w 34"/>
                <a:gd name="T31" fmla="*/ 6 h 17"/>
                <a:gd name="T32" fmla="*/ 27 w 34"/>
                <a:gd name="T33" fmla="*/ 6 h 17"/>
                <a:gd name="T34" fmla="*/ 34 w 34"/>
                <a:gd name="T35"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 h="17">
                  <a:moveTo>
                    <a:pt x="34" y="8"/>
                  </a:moveTo>
                  <a:lnTo>
                    <a:pt x="27" y="6"/>
                  </a:lnTo>
                  <a:lnTo>
                    <a:pt x="24" y="6"/>
                  </a:lnTo>
                  <a:lnTo>
                    <a:pt x="19" y="6"/>
                  </a:lnTo>
                  <a:lnTo>
                    <a:pt x="11" y="3"/>
                  </a:lnTo>
                  <a:lnTo>
                    <a:pt x="4" y="0"/>
                  </a:lnTo>
                  <a:lnTo>
                    <a:pt x="0" y="9"/>
                  </a:lnTo>
                  <a:lnTo>
                    <a:pt x="9" y="12"/>
                  </a:lnTo>
                  <a:lnTo>
                    <a:pt x="17" y="15"/>
                  </a:lnTo>
                  <a:lnTo>
                    <a:pt x="24" y="17"/>
                  </a:lnTo>
                  <a:lnTo>
                    <a:pt x="32" y="15"/>
                  </a:lnTo>
                  <a:lnTo>
                    <a:pt x="25" y="12"/>
                  </a:lnTo>
                  <a:lnTo>
                    <a:pt x="32" y="15"/>
                  </a:lnTo>
                  <a:lnTo>
                    <a:pt x="34" y="12"/>
                  </a:lnTo>
                  <a:lnTo>
                    <a:pt x="34" y="8"/>
                  </a:lnTo>
                  <a:lnTo>
                    <a:pt x="30" y="6"/>
                  </a:lnTo>
                  <a:lnTo>
                    <a:pt x="27" y="6"/>
                  </a:lnTo>
                  <a:lnTo>
                    <a:pt x="34"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42" name="Freeform 774"/>
            <p:cNvSpPr>
              <a:spLocks/>
            </p:cNvSpPr>
            <p:nvPr/>
          </p:nvSpPr>
          <p:spPr bwMode="auto">
            <a:xfrm>
              <a:off x="3013" y="3892"/>
              <a:ext cx="13" cy="7"/>
            </a:xfrm>
            <a:custGeom>
              <a:avLst/>
              <a:gdLst>
                <a:gd name="T0" fmla="*/ 38 w 40"/>
                <a:gd name="T1" fmla="*/ 9 h 20"/>
                <a:gd name="T2" fmla="*/ 33 w 40"/>
                <a:gd name="T3" fmla="*/ 9 h 20"/>
                <a:gd name="T4" fmla="*/ 28 w 40"/>
                <a:gd name="T5" fmla="*/ 9 h 20"/>
                <a:gd name="T6" fmla="*/ 20 w 40"/>
                <a:gd name="T7" fmla="*/ 9 h 20"/>
                <a:gd name="T8" fmla="*/ 13 w 40"/>
                <a:gd name="T9" fmla="*/ 6 h 20"/>
                <a:gd name="T10" fmla="*/ 9 w 40"/>
                <a:gd name="T11" fmla="*/ 0 h 20"/>
                <a:gd name="T12" fmla="*/ 0 w 40"/>
                <a:gd name="T13" fmla="*/ 4 h 20"/>
                <a:gd name="T14" fmla="*/ 7 w 40"/>
                <a:gd name="T15" fmla="*/ 12 h 20"/>
                <a:gd name="T16" fmla="*/ 18 w 40"/>
                <a:gd name="T17" fmla="*/ 18 h 20"/>
                <a:gd name="T18" fmla="*/ 28 w 40"/>
                <a:gd name="T19" fmla="*/ 20 h 20"/>
                <a:gd name="T20" fmla="*/ 38 w 40"/>
                <a:gd name="T21" fmla="*/ 18 h 20"/>
                <a:gd name="T22" fmla="*/ 33 w 40"/>
                <a:gd name="T23" fmla="*/ 18 h 20"/>
                <a:gd name="T24" fmla="*/ 38 w 40"/>
                <a:gd name="T25" fmla="*/ 18 h 20"/>
                <a:gd name="T26" fmla="*/ 40 w 40"/>
                <a:gd name="T27" fmla="*/ 16 h 20"/>
                <a:gd name="T28" fmla="*/ 40 w 40"/>
                <a:gd name="T29" fmla="*/ 11 h 20"/>
                <a:gd name="T30" fmla="*/ 36 w 40"/>
                <a:gd name="T31" fmla="*/ 9 h 20"/>
                <a:gd name="T32" fmla="*/ 33 w 40"/>
                <a:gd name="T33" fmla="*/ 9 h 20"/>
                <a:gd name="T34" fmla="*/ 38 w 40"/>
                <a:gd name="T35"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20">
                  <a:moveTo>
                    <a:pt x="38" y="9"/>
                  </a:moveTo>
                  <a:lnTo>
                    <a:pt x="33" y="9"/>
                  </a:lnTo>
                  <a:lnTo>
                    <a:pt x="28" y="9"/>
                  </a:lnTo>
                  <a:lnTo>
                    <a:pt x="20" y="9"/>
                  </a:lnTo>
                  <a:lnTo>
                    <a:pt x="13" y="6"/>
                  </a:lnTo>
                  <a:lnTo>
                    <a:pt x="9" y="0"/>
                  </a:lnTo>
                  <a:lnTo>
                    <a:pt x="0" y="4"/>
                  </a:lnTo>
                  <a:lnTo>
                    <a:pt x="7" y="12"/>
                  </a:lnTo>
                  <a:lnTo>
                    <a:pt x="18" y="18"/>
                  </a:lnTo>
                  <a:lnTo>
                    <a:pt x="28" y="20"/>
                  </a:lnTo>
                  <a:lnTo>
                    <a:pt x="38" y="18"/>
                  </a:lnTo>
                  <a:lnTo>
                    <a:pt x="33" y="18"/>
                  </a:lnTo>
                  <a:lnTo>
                    <a:pt x="38" y="18"/>
                  </a:lnTo>
                  <a:lnTo>
                    <a:pt x="40" y="16"/>
                  </a:lnTo>
                  <a:lnTo>
                    <a:pt x="40" y="11"/>
                  </a:lnTo>
                  <a:lnTo>
                    <a:pt x="36" y="9"/>
                  </a:lnTo>
                  <a:lnTo>
                    <a:pt x="33" y="9"/>
                  </a:lnTo>
                  <a:lnTo>
                    <a:pt x="38"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43" name="Freeform 775"/>
            <p:cNvSpPr>
              <a:spLocks/>
            </p:cNvSpPr>
            <p:nvPr/>
          </p:nvSpPr>
          <p:spPr bwMode="auto">
            <a:xfrm>
              <a:off x="3024" y="3895"/>
              <a:ext cx="7" cy="5"/>
            </a:xfrm>
            <a:custGeom>
              <a:avLst/>
              <a:gdLst>
                <a:gd name="T0" fmla="*/ 21 w 21"/>
                <a:gd name="T1" fmla="*/ 11 h 16"/>
                <a:gd name="T2" fmla="*/ 17 w 21"/>
                <a:gd name="T3" fmla="*/ 7 h 16"/>
                <a:gd name="T4" fmla="*/ 16 w 21"/>
                <a:gd name="T5" fmla="*/ 6 h 16"/>
                <a:gd name="T6" fmla="*/ 14 w 21"/>
                <a:gd name="T7" fmla="*/ 5 h 16"/>
                <a:gd name="T8" fmla="*/ 9 w 21"/>
                <a:gd name="T9" fmla="*/ 2 h 16"/>
                <a:gd name="T10" fmla="*/ 5 w 21"/>
                <a:gd name="T11" fmla="*/ 0 h 16"/>
                <a:gd name="T12" fmla="*/ 0 w 21"/>
                <a:gd name="T13" fmla="*/ 9 h 16"/>
                <a:gd name="T14" fmla="*/ 5 w 21"/>
                <a:gd name="T15" fmla="*/ 11 h 16"/>
                <a:gd name="T16" fmla="*/ 9 w 21"/>
                <a:gd name="T17" fmla="*/ 14 h 16"/>
                <a:gd name="T18" fmla="*/ 11 w 21"/>
                <a:gd name="T19" fmla="*/ 15 h 16"/>
                <a:gd name="T20" fmla="*/ 13 w 21"/>
                <a:gd name="T21" fmla="*/ 16 h 16"/>
                <a:gd name="T22" fmla="*/ 9 w 21"/>
                <a:gd name="T23" fmla="*/ 11 h 16"/>
                <a:gd name="T24" fmla="*/ 13 w 21"/>
                <a:gd name="T25" fmla="*/ 16 h 16"/>
                <a:gd name="T26" fmla="*/ 16 w 21"/>
                <a:gd name="T27" fmla="*/ 16 h 16"/>
                <a:gd name="T28" fmla="*/ 19 w 21"/>
                <a:gd name="T29" fmla="*/ 13 h 16"/>
                <a:gd name="T30" fmla="*/ 19 w 21"/>
                <a:gd name="T31" fmla="*/ 9 h 16"/>
                <a:gd name="T32" fmla="*/ 17 w 21"/>
                <a:gd name="T33" fmla="*/ 7 h 16"/>
                <a:gd name="T34" fmla="*/ 21 w 21"/>
                <a:gd name="T35"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16">
                  <a:moveTo>
                    <a:pt x="21" y="11"/>
                  </a:moveTo>
                  <a:lnTo>
                    <a:pt x="17" y="7"/>
                  </a:lnTo>
                  <a:lnTo>
                    <a:pt x="16" y="6"/>
                  </a:lnTo>
                  <a:lnTo>
                    <a:pt x="14" y="5"/>
                  </a:lnTo>
                  <a:lnTo>
                    <a:pt x="9" y="2"/>
                  </a:lnTo>
                  <a:lnTo>
                    <a:pt x="5" y="0"/>
                  </a:lnTo>
                  <a:lnTo>
                    <a:pt x="0" y="9"/>
                  </a:lnTo>
                  <a:lnTo>
                    <a:pt x="5" y="11"/>
                  </a:lnTo>
                  <a:lnTo>
                    <a:pt x="9" y="14"/>
                  </a:lnTo>
                  <a:lnTo>
                    <a:pt x="11" y="15"/>
                  </a:lnTo>
                  <a:lnTo>
                    <a:pt x="13" y="16"/>
                  </a:lnTo>
                  <a:lnTo>
                    <a:pt x="9" y="11"/>
                  </a:lnTo>
                  <a:lnTo>
                    <a:pt x="13" y="16"/>
                  </a:lnTo>
                  <a:lnTo>
                    <a:pt x="16" y="16"/>
                  </a:lnTo>
                  <a:lnTo>
                    <a:pt x="19" y="13"/>
                  </a:lnTo>
                  <a:lnTo>
                    <a:pt x="19" y="9"/>
                  </a:lnTo>
                  <a:lnTo>
                    <a:pt x="17" y="7"/>
                  </a:lnTo>
                  <a:lnTo>
                    <a:pt x="21"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44" name="Freeform 776"/>
            <p:cNvSpPr>
              <a:spLocks/>
            </p:cNvSpPr>
            <p:nvPr/>
          </p:nvSpPr>
          <p:spPr bwMode="auto">
            <a:xfrm>
              <a:off x="3027" y="3899"/>
              <a:ext cx="4" cy="11"/>
            </a:xfrm>
            <a:custGeom>
              <a:avLst/>
              <a:gdLst>
                <a:gd name="T0" fmla="*/ 6 w 12"/>
                <a:gd name="T1" fmla="*/ 23 h 35"/>
                <a:gd name="T2" fmla="*/ 12 w 12"/>
                <a:gd name="T3" fmla="*/ 29 h 35"/>
                <a:gd name="T4" fmla="*/ 12 w 12"/>
                <a:gd name="T5" fmla="*/ 0 h 35"/>
                <a:gd name="T6" fmla="*/ 0 w 12"/>
                <a:gd name="T7" fmla="*/ 0 h 35"/>
                <a:gd name="T8" fmla="*/ 0 w 12"/>
                <a:gd name="T9" fmla="*/ 29 h 35"/>
                <a:gd name="T10" fmla="*/ 6 w 12"/>
                <a:gd name="T11" fmla="*/ 35 h 35"/>
                <a:gd name="T12" fmla="*/ 0 w 12"/>
                <a:gd name="T13" fmla="*/ 29 h 35"/>
                <a:gd name="T14" fmla="*/ 2 w 12"/>
                <a:gd name="T15" fmla="*/ 33 h 35"/>
                <a:gd name="T16" fmla="*/ 6 w 12"/>
                <a:gd name="T17" fmla="*/ 34 h 35"/>
                <a:gd name="T18" fmla="*/ 9 w 12"/>
                <a:gd name="T19" fmla="*/ 33 h 35"/>
                <a:gd name="T20" fmla="*/ 12 w 12"/>
                <a:gd name="T21" fmla="*/ 29 h 35"/>
                <a:gd name="T22" fmla="*/ 6 w 12"/>
                <a:gd name="T23" fmla="*/ 2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35">
                  <a:moveTo>
                    <a:pt x="6" y="23"/>
                  </a:moveTo>
                  <a:lnTo>
                    <a:pt x="12" y="29"/>
                  </a:lnTo>
                  <a:lnTo>
                    <a:pt x="12" y="0"/>
                  </a:lnTo>
                  <a:lnTo>
                    <a:pt x="0" y="0"/>
                  </a:lnTo>
                  <a:lnTo>
                    <a:pt x="0" y="29"/>
                  </a:lnTo>
                  <a:lnTo>
                    <a:pt x="6" y="35"/>
                  </a:lnTo>
                  <a:lnTo>
                    <a:pt x="0" y="29"/>
                  </a:lnTo>
                  <a:lnTo>
                    <a:pt x="2" y="33"/>
                  </a:lnTo>
                  <a:lnTo>
                    <a:pt x="6" y="34"/>
                  </a:lnTo>
                  <a:lnTo>
                    <a:pt x="9" y="33"/>
                  </a:lnTo>
                  <a:lnTo>
                    <a:pt x="12" y="29"/>
                  </a:lnTo>
                  <a:lnTo>
                    <a:pt x="6"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45" name="Freeform 777"/>
            <p:cNvSpPr>
              <a:spLocks/>
            </p:cNvSpPr>
            <p:nvPr/>
          </p:nvSpPr>
          <p:spPr bwMode="auto">
            <a:xfrm>
              <a:off x="3029" y="3906"/>
              <a:ext cx="9" cy="4"/>
            </a:xfrm>
            <a:custGeom>
              <a:avLst/>
              <a:gdLst>
                <a:gd name="T0" fmla="*/ 17 w 28"/>
                <a:gd name="T1" fmla="*/ 6 h 12"/>
                <a:gd name="T2" fmla="*/ 23 w 28"/>
                <a:gd name="T3" fmla="*/ 0 h 12"/>
                <a:gd name="T4" fmla="*/ 0 w 28"/>
                <a:gd name="T5" fmla="*/ 0 h 12"/>
                <a:gd name="T6" fmla="*/ 0 w 28"/>
                <a:gd name="T7" fmla="*/ 12 h 12"/>
                <a:gd name="T8" fmla="*/ 23 w 28"/>
                <a:gd name="T9" fmla="*/ 12 h 12"/>
                <a:gd name="T10" fmla="*/ 28 w 28"/>
                <a:gd name="T11" fmla="*/ 6 h 12"/>
                <a:gd name="T12" fmla="*/ 23 w 28"/>
                <a:gd name="T13" fmla="*/ 12 h 12"/>
                <a:gd name="T14" fmla="*/ 26 w 28"/>
                <a:gd name="T15" fmla="*/ 10 h 12"/>
                <a:gd name="T16" fmla="*/ 28 w 28"/>
                <a:gd name="T17" fmla="*/ 6 h 12"/>
                <a:gd name="T18" fmla="*/ 26 w 28"/>
                <a:gd name="T19" fmla="*/ 3 h 12"/>
                <a:gd name="T20" fmla="*/ 23 w 28"/>
                <a:gd name="T21" fmla="*/ 0 h 12"/>
                <a:gd name="T22" fmla="*/ 17 w 28"/>
                <a:gd name="T2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12">
                  <a:moveTo>
                    <a:pt x="17" y="6"/>
                  </a:moveTo>
                  <a:lnTo>
                    <a:pt x="23" y="0"/>
                  </a:lnTo>
                  <a:lnTo>
                    <a:pt x="0" y="0"/>
                  </a:lnTo>
                  <a:lnTo>
                    <a:pt x="0" y="12"/>
                  </a:lnTo>
                  <a:lnTo>
                    <a:pt x="23" y="12"/>
                  </a:lnTo>
                  <a:lnTo>
                    <a:pt x="28" y="6"/>
                  </a:lnTo>
                  <a:lnTo>
                    <a:pt x="23" y="12"/>
                  </a:lnTo>
                  <a:lnTo>
                    <a:pt x="26" y="10"/>
                  </a:lnTo>
                  <a:lnTo>
                    <a:pt x="28" y="6"/>
                  </a:lnTo>
                  <a:lnTo>
                    <a:pt x="26" y="3"/>
                  </a:lnTo>
                  <a:lnTo>
                    <a:pt x="23" y="0"/>
                  </a:lnTo>
                  <a:lnTo>
                    <a:pt x="17"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46" name="Freeform 778"/>
            <p:cNvSpPr>
              <a:spLocks/>
            </p:cNvSpPr>
            <p:nvPr/>
          </p:nvSpPr>
          <p:spPr bwMode="auto">
            <a:xfrm>
              <a:off x="3034" y="3896"/>
              <a:ext cx="4" cy="12"/>
            </a:xfrm>
            <a:custGeom>
              <a:avLst/>
              <a:gdLst>
                <a:gd name="T0" fmla="*/ 9 w 11"/>
                <a:gd name="T1" fmla="*/ 3 h 38"/>
                <a:gd name="T2" fmla="*/ 0 w 11"/>
                <a:gd name="T3" fmla="*/ 6 h 38"/>
                <a:gd name="T4" fmla="*/ 0 w 11"/>
                <a:gd name="T5" fmla="*/ 38 h 38"/>
                <a:gd name="T6" fmla="*/ 11 w 11"/>
                <a:gd name="T7" fmla="*/ 38 h 38"/>
                <a:gd name="T8" fmla="*/ 11 w 11"/>
                <a:gd name="T9" fmla="*/ 6 h 38"/>
                <a:gd name="T10" fmla="*/ 2 w 11"/>
                <a:gd name="T11" fmla="*/ 9 h 38"/>
                <a:gd name="T12" fmla="*/ 11 w 11"/>
                <a:gd name="T13" fmla="*/ 6 h 38"/>
                <a:gd name="T14" fmla="*/ 9 w 11"/>
                <a:gd name="T15" fmla="*/ 3 h 38"/>
                <a:gd name="T16" fmla="*/ 6 w 11"/>
                <a:gd name="T17" fmla="*/ 0 h 38"/>
                <a:gd name="T18" fmla="*/ 2 w 11"/>
                <a:gd name="T19" fmla="*/ 3 h 38"/>
                <a:gd name="T20" fmla="*/ 0 w 11"/>
                <a:gd name="T21" fmla="*/ 6 h 38"/>
                <a:gd name="T22" fmla="*/ 9 w 11"/>
                <a:gd name="T23"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38">
                  <a:moveTo>
                    <a:pt x="9" y="3"/>
                  </a:moveTo>
                  <a:lnTo>
                    <a:pt x="0" y="6"/>
                  </a:lnTo>
                  <a:lnTo>
                    <a:pt x="0" y="38"/>
                  </a:lnTo>
                  <a:lnTo>
                    <a:pt x="11" y="38"/>
                  </a:lnTo>
                  <a:lnTo>
                    <a:pt x="11" y="6"/>
                  </a:lnTo>
                  <a:lnTo>
                    <a:pt x="2" y="9"/>
                  </a:lnTo>
                  <a:lnTo>
                    <a:pt x="11" y="6"/>
                  </a:lnTo>
                  <a:lnTo>
                    <a:pt x="9" y="3"/>
                  </a:lnTo>
                  <a:lnTo>
                    <a:pt x="6" y="0"/>
                  </a:lnTo>
                  <a:lnTo>
                    <a:pt x="2" y="3"/>
                  </a:lnTo>
                  <a:lnTo>
                    <a:pt x="0" y="6"/>
                  </a:lnTo>
                  <a:lnTo>
                    <a:pt x="9"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47" name="Freeform 779"/>
            <p:cNvSpPr>
              <a:spLocks/>
            </p:cNvSpPr>
            <p:nvPr/>
          </p:nvSpPr>
          <p:spPr bwMode="auto">
            <a:xfrm>
              <a:off x="3035" y="3897"/>
              <a:ext cx="11" cy="7"/>
            </a:xfrm>
            <a:custGeom>
              <a:avLst/>
              <a:gdLst>
                <a:gd name="T0" fmla="*/ 31 w 33"/>
                <a:gd name="T1" fmla="*/ 11 h 21"/>
                <a:gd name="T2" fmla="*/ 31 w 33"/>
                <a:gd name="T3" fmla="*/ 11 h 21"/>
                <a:gd name="T4" fmla="*/ 25 w 33"/>
                <a:gd name="T5" fmla="*/ 12 h 21"/>
                <a:gd name="T6" fmla="*/ 21 w 33"/>
                <a:gd name="T7" fmla="*/ 10 h 21"/>
                <a:gd name="T8" fmla="*/ 14 w 33"/>
                <a:gd name="T9" fmla="*/ 6 h 21"/>
                <a:gd name="T10" fmla="*/ 7 w 33"/>
                <a:gd name="T11" fmla="*/ 0 h 21"/>
                <a:gd name="T12" fmla="*/ 0 w 33"/>
                <a:gd name="T13" fmla="*/ 6 h 21"/>
                <a:gd name="T14" fmla="*/ 7 w 33"/>
                <a:gd name="T15" fmla="*/ 13 h 21"/>
                <a:gd name="T16" fmla="*/ 16 w 33"/>
                <a:gd name="T17" fmla="*/ 19 h 21"/>
                <a:gd name="T18" fmla="*/ 25 w 33"/>
                <a:gd name="T19" fmla="*/ 21 h 21"/>
                <a:gd name="T20" fmla="*/ 33 w 33"/>
                <a:gd name="T21" fmla="*/ 20 h 21"/>
                <a:gd name="T22" fmla="*/ 33 w 33"/>
                <a:gd name="T23" fmla="*/ 20 h 21"/>
                <a:gd name="T24" fmla="*/ 31 w 33"/>
                <a:gd name="T25"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21">
                  <a:moveTo>
                    <a:pt x="31" y="11"/>
                  </a:moveTo>
                  <a:lnTo>
                    <a:pt x="31" y="11"/>
                  </a:lnTo>
                  <a:lnTo>
                    <a:pt x="25" y="12"/>
                  </a:lnTo>
                  <a:lnTo>
                    <a:pt x="21" y="10"/>
                  </a:lnTo>
                  <a:lnTo>
                    <a:pt x="14" y="6"/>
                  </a:lnTo>
                  <a:lnTo>
                    <a:pt x="7" y="0"/>
                  </a:lnTo>
                  <a:lnTo>
                    <a:pt x="0" y="6"/>
                  </a:lnTo>
                  <a:lnTo>
                    <a:pt x="7" y="13"/>
                  </a:lnTo>
                  <a:lnTo>
                    <a:pt x="16" y="19"/>
                  </a:lnTo>
                  <a:lnTo>
                    <a:pt x="25" y="21"/>
                  </a:lnTo>
                  <a:lnTo>
                    <a:pt x="33" y="20"/>
                  </a:lnTo>
                  <a:lnTo>
                    <a:pt x="33" y="20"/>
                  </a:lnTo>
                  <a:lnTo>
                    <a:pt x="31"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48" name="Freeform 780"/>
            <p:cNvSpPr>
              <a:spLocks/>
            </p:cNvSpPr>
            <p:nvPr/>
          </p:nvSpPr>
          <p:spPr bwMode="auto">
            <a:xfrm>
              <a:off x="3045" y="3896"/>
              <a:ext cx="10" cy="7"/>
            </a:xfrm>
            <a:custGeom>
              <a:avLst/>
              <a:gdLst>
                <a:gd name="T0" fmla="*/ 24 w 29"/>
                <a:gd name="T1" fmla="*/ 0 h 23"/>
                <a:gd name="T2" fmla="*/ 27 w 29"/>
                <a:gd name="T3" fmla="*/ 0 h 23"/>
                <a:gd name="T4" fmla="*/ 19 w 29"/>
                <a:gd name="T5" fmla="*/ 3 h 23"/>
                <a:gd name="T6" fmla="*/ 13 w 29"/>
                <a:gd name="T7" fmla="*/ 6 h 23"/>
                <a:gd name="T8" fmla="*/ 6 w 29"/>
                <a:gd name="T9" fmla="*/ 11 h 23"/>
                <a:gd name="T10" fmla="*/ 0 w 29"/>
                <a:gd name="T11" fmla="*/ 14 h 23"/>
                <a:gd name="T12" fmla="*/ 2 w 29"/>
                <a:gd name="T13" fmla="*/ 23 h 23"/>
                <a:gd name="T14" fmla="*/ 11 w 29"/>
                <a:gd name="T15" fmla="*/ 20 h 23"/>
                <a:gd name="T16" fmla="*/ 17 w 29"/>
                <a:gd name="T17" fmla="*/ 15 h 23"/>
                <a:gd name="T18" fmla="*/ 23 w 29"/>
                <a:gd name="T19" fmla="*/ 12 h 23"/>
                <a:gd name="T20" fmla="*/ 27 w 29"/>
                <a:gd name="T21" fmla="*/ 9 h 23"/>
                <a:gd name="T22" fmla="*/ 29 w 29"/>
                <a:gd name="T23" fmla="*/ 9 h 23"/>
                <a:gd name="T24" fmla="*/ 24 w 29"/>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23">
                  <a:moveTo>
                    <a:pt x="24" y="0"/>
                  </a:moveTo>
                  <a:lnTo>
                    <a:pt x="27" y="0"/>
                  </a:lnTo>
                  <a:lnTo>
                    <a:pt x="19" y="3"/>
                  </a:lnTo>
                  <a:lnTo>
                    <a:pt x="13" y="6"/>
                  </a:lnTo>
                  <a:lnTo>
                    <a:pt x="6" y="11"/>
                  </a:lnTo>
                  <a:lnTo>
                    <a:pt x="0" y="14"/>
                  </a:lnTo>
                  <a:lnTo>
                    <a:pt x="2" y="23"/>
                  </a:lnTo>
                  <a:lnTo>
                    <a:pt x="11" y="20"/>
                  </a:lnTo>
                  <a:lnTo>
                    <a:pt x="17" y="15"/>
                  </a:lnTo>
                  <a:lnTo>
                    <a:pt x="23" y="12"/>
                  </a:lnTo>
                  <a:lnTo>
                    <a:pt x="27" y="9"/>
                  </a:lnTo>
                  <a:lnTo>
                    <a:pt x="29" y="9"/>
                  </a:lnTo>
                  <a:lnTo>
                    <a:pt x="2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49" name="Freeform 781"/>
            <p:cNvSpPr>
              <a:spLocks/>
            </p:cNvSpPr>
            <p:nvPr/>
          </p:nvSpPr>
          <p:spPr bwMode="auto">
            <a:xfrm>
              <a:off x="3053" y="3889"/>
              <a:ext cx="6" cy="10"/>
            </a:xfrm>
            <a:custGeom>
              <a:avLst/>
              <a:gdLst>
                <a:gd name="T0" fmla="*/ 17 w 17"/>
                <a:gd name="T1" fmla="*/ 3 h 28"/>
                <a:gd name="T2" fmla="*/ 8 w 17"/>
                <a:gd name="T3" fmla="*/ 4 h 28"/>
                <a:gd name="T4" fmla="*/ 7 w 17"/>
                <a:gd name="T5" fmla="*/ 9 h 28"/>
                <a:gd name="T6" fmla="*/ 5 w 17"/>
                <a:gd name="T7" fmla="*/ 14 h 28"/>
                <a:gd name="T8" fmla="*/ 3 w 17"/>
                <a:gd name="T9" fmla="*/ 17 h 28"/>
                <a:gd name="T10" fmla="*/ 0 w 17"/>
                <a:gd name="T11" fmla="*/ 19 h 28"/>
                <a:gd name="T12" fmla="*/ 5 w 17"/>
                <a:gd name="T13" fmla="*/ 28 h 28"/>
                <a:gd name="T14" fmla="*/ 9 w 17"/>
                <a:gd name="T15" fmla="*/ 24 h 28"/>
                <a:gd name="T16" fmla="*/ 14 w 17"/>
                <a:gd name="T17" fmla="*/ 18 h 28"/>
                <a:gd name="T18" fmla="*/ 16 w 17"/>
                <a:gd name="T19" fmla="*/ 11 h 28"/>
                <a:gd name="T20" fmla="*/ 17 w 17"/>
                <a:gd name="T21" fmla="*/ 4 h 28"/>
                <a:gd name="T22" fmla="*/ 8 w 17"/>
                <a:gd name="T23" fmla="*/ 6 h 28"/>
                <a:gd name="T24" fmla="*/ 17 w 17"/>
                <a:gd name="T25" fmla="*/ 4 h 28"/>
                <a:gd name="T26" fmla="*/ 16 w 17"/>
                <a:gd name="T27" fmla="*/ 1 h 28"/>
                <a:gd name="T28" fmla="*/ 13 w 17"/>
                <a:gd name="T29" fmla="*/ 0 h 28"/>
                <a:gd name="T30" fmla="*/ 9 w 17"/>
                <a:gd name="T31" fmla="*/ 1 h 28"/>
                <a:gd name="T32" fmla="*/ 8 w 17"/>
                <a:gd name="T33" fmla="*/ 4 h 28"/>
                <a:gd name="T34" fmla="*/ 17 w 17"/>
                <a:gd name="T35"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28">
                  <a:moveTo>
                    <a:pt x="17" y="3"/>
                  </a:moveTo>
                  <a:lnTo>
                    <a:pt x="8" y="4"/>
                  </a:lnTo>
                  <a:lnTo>
                    <a:pt x="7" y="9"/>
                  </a:lnTo>
                  <a:lnTo>
                    <a:pt x="5" y="14"/>
                  </a:lnTo>
                  <a:lnTo>
                    <a:pt x="3" y="17"/>
                  </a:lnTo>
                  <a:lnTo>
                    <a:pt x="0" y="19"/>
                  </a:lnTo>
                  <a:lnTo>
                    <a:pt x="5" y="28"/>
                  </a:lnTo>
                  <a:lnTo>
                    <a:pt x="9" y="24"/>
                  </a:lnTo>
                  <a:lnTo>
                    <a:pt x="14" y="18"/>
                  </a:lnTo>
                  <a:lnTo>
                    <a:pt x="16" y="11"/>
                  </a:lnTo>
                  <a:lnTo>
                    <a:pt x="17" y="4"/>
                  </a:lnTo>
                  <a:lnTo>
                    <a:pt x="8" y="6"/>
                  </a:lnTo>
                  <a:lnTo>
                    <a:pt x="17" y="4"/>
                  </a:lnTo>
                  <a:lnTo>
                    <a:pt x="16" y="1"/>
                  </a:lnTo>
                  <a:lnTo>
                    <a:pt x="13" y="0"/>
                  </a:lnTo>
                  <a:lnTo>
                    <a:pt x="9" y="1"/>
                  </a:lnTo>
                  <a:lnTo>
                    <a:pt x="8" y="4"/>
                  </a:lnTo>
                  <a:lnTo>
                    <a:pt x="17"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50" name="Freeform 782"/>
            <p:cNvSpPr>
              <a:spLocks/>
            </p:cNvSpPr>
            <p:nvPr/>
          </p:nvSpPr>
          <p:spPr bwMode="auto">
            <a:xfrm>
              <a:off x="3056" y="3890"/>
              <a:ext cx="8" cy="5"/>
            </a:xfrm>
            <a:custGeom>
              <a:avLst/>
              <a:gdLst>
                <a:gd name="T0" fmla="*/ 25 w 25"/>
                <a:gd name="T1" fmla="*/ 6 h 15"/>
                <a:gd name="T2" fmla="*/ 25 w 25"/>
                <a:gd name="T3" fmla="*/ 6 h 15"/>
                <a:gd name="T4" fmla="*/ 19 w 25"/>
                <a:gd name="T5" fmla="*/ 5 h 15"/>
                <a:gd name="T6" fmla="*/ 14 w 25"/>
                <a:gd name="T7" fmla="*/ 4 h 15"/>
                <a:gd name="T8" fmla="*/ 12 w 25"/>
                <a:gd name="T9" fmla="*/ 3 h 15"/>
                <a:gd name="T10" fmla="*/ 9 w 25"/>
                <a:gd name="T11" fmla="*/ 0 h 15"/>
                <a:gd name="T12" fmla="*/ 0 w 25"/>
                <a:gd name="T13" fmla="*/ 3 h 15"/>
                <a:gd name="T14" fmla="*/ 5 w 25"/>
                <a:gd name="T15" fmla="*/ 9 h 15"/>
                <a:gd name="T16" fmla="*/ 12 w 25"/>
                <a:gd name="T17" fmla="*/ 13 h 15"/>
                <a:gd name="T18" fmla="*/ 16 w 25"/>
                <a:gd name="T19" fmla="*/ 14 h 15"/>
                <a:gd name="T20" fmla="*/ 21 w 25"/>
                <a:gd name="T21" fmla="*/ 15 h 15"/>
                <a:gd name="T22" fmla="*/ 21 w 25"/>
                <a:gd name="T23" fmla="*/ 15 h 15"/>
                <a:gd name="T24" fmla="*/ 25 w 25"/>
                <a:gd name="T25"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15">
                  <a:moveTo>
                    <a:pt x="25" y="6"/>
                  </a:moveTo>
                  <a:lnTo>
                    <a:pt x="25" y="6"/>
                  </a:lnTo>
                  <a:lnTo>
                    <a:pt x="19" y="5"/>
                  </a:lnTo>
                  <a:lnTo>
                    <a:pt x="14" y="4"/>
                  </a:lnTo>
                  <a:lnTo>
                    <a:pt x="12" y="3"/>
                  </a:lnTo>
                  <a:lnTo>
                    <a:pt x="9" y="0"/>
                  </a:lnTo>
                  <a:lnTo>
                    <a:pt x="0" y="3"/>
                  </a:lnTo>
                  <a:lnTo>
                    <a:pt x="5" y="9"/>
                  </a:lnTo>
                  <a:lnTo>
                    <a:pt x="12" y="13"/>
                  </a:lnTo>
                  <a:lnTo>
                    <a:pt x="16" y="14"/>
                  </a:lnTo>
                  <a:lnTo>
                    <a:pt x="21" y="15"/>
                  </a:lnTo>
                  <a:lnTo>
                    <a:pt x="21" y="15"/>
                  </a:lnTo>
                  <a:lnTo>
                    <a:pt x="25"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51" name="Freeform 783"/>
            <p:cNvSpPr>
              <a:spLocks/>
            </p:cNvSpPr>
            <p:nvPr/>
          </p:nvSpPr>
          <p:spPr bwMode="auto">
            <a:xfrm>
              <a:off x="3063" y="3892"/>
              <a:ext cx="8" cy="12"/>
            </a:xfrm>
            <a:custGeom>
              <a:avLst/>
              <a:gdLst>
                <a:gd name="T0" fmla="*/ 19 w 24"/>
                <a:gd name="T1" fmla="*/ 26 h 35"/>
                <a:gd name="T2" fmla="*/ 24 w 24"/>
                <a:gd name="T3" fmla="*/ 31 h 35"/>
                <a:gd name="T4" fmla="*/ 22 w 24"/>
                <a:gd name="T5" fmla="*/ 22 h 35"/>
                <a:gd name="T6" fmla="*/ 17 w 24"/>
                <a:gd name="T7" fmla="*/ 14 h 35"/>
                <a:gd name="T8" fmla="*/ 11 w 24"/>
                <a:gd name="T9" fmla="*/ 6 h 35"/>
                <a:gd name="T10" fmla="*/ 4 w 24"/>
                <a:gd name="T11" fmla="*/ 0 h 35"/>
                <a:gd name="T12" fmla="*/ 0 w 24"/>
                <a:gd name="T13" fmla="*/ 9 h 35"/>
                <a:gd name="T14" fmla="*/ 4 w 24"/>
                <a:gd name="T15" fmla="*/ 13 h 35"/>
                <a:gd name="T16" fmla="*/ 8 w 24"/>
                <a:gd name="T17" fmla="*/ 18 h 35"/>
                <a:gd name="T18" fmla="*/ 12 w 24"/>
                <a:gd name="T19" fmla="*/ 26 h 35"/>
                <a:gd name="T20" fmla="*/ 15 w 24"/>
                <a:gd name="T21" fmla="*/ 31 h 35"/>
                <a:gd name="T22" fmla="*/ 19 w 24"/>
                <a:gd name="T23" fmla="*/ 35 h 35"/>
                <a:gd name="T24" fmla="*/ 15 w 24"/>
                <a:gd name="T25" fmla="*/ 31 h 35"/>
                <a:gd name="T26" fmla="*/ 16 w 24"/>
                <a:gd name="T27" fmla="*/ 34 h 35"/>
                <a:gd name="T28" fmla="*/ 19 w 24"/>
                <a:gd name="T29" fmla="*/ 35 h 35"/>
                <a:gd name="T30" fmla="*/ 23 w 24"/>
                <a:gd name="T31" fmla="*/ 34 h 35"/>
                <a:gd name="T32" fmla="*/ 24 w 24"/>
                <a:gd name="T33" fmla="*/ 31 h 35"/>
                <a:gd name="T34" fmla="*/ 19 w 24"/>
                <a:gd name="T35" fmla="*/ 2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35">
                  <a:moveTo>
                    <a:pt x="19" y="26"/>
                  </a:moveTo>
                  <a:lnTo>
                    <a:pt x="24" y="31"/>
                  </a:lnTo>
                  <a:lnTo>
                    <a:pt x="22" y="22"/>
                  </a:lnTo>
                  <a:lnTo>
                    <a:pt x="17" y="14"/>
                  </a:lnTo>
                  <a:lnTo>
                    <a:pt x="11" y="6"/>
                  </a:lnTo>
                  <a:lnTo>
                    <a:pt x="4" y="0"/>
                  </a:lnTo>
                  <a:lnTo>
                    <a:pt x="0" y="9"/>
                  </a:lnTo>
                  <a:lnTo>
                    <a:pt x="4" y="13"/>
                  </a:lnTo>
                  <a:lnTo>
                    <a:pt x="8" y="18"/>
                  </a:lnTo>
                  <a:lnTo>
                    <a:pt x="12" y="26"/>
                  </a:lnTo>
                  <a:lnTo>
                    <a:pt x="15" y="31"/>
                  </a:lnTo>
                  <a:lnTo>
                    <a:pt x="19" y="35"/>
                  </a:lnTo>
                  <a:lnTo>
                    <a:pt x="15" y="31"/>
                  </a:lnTo>
                  <a:lnTo>
                    <a:pt x="16" y="34"/>
                  </a:lnTo>
                  <a:lnTo>
                    <a:pt x="19" y="35"/>
                  </a:lnTo>
                  <a:lnTo>
                    <a:pt x="23" y="34"/>
                  </a:lnTo>
                  <a:lnTo>
                    <a:pt x="24" y="31"/>
                  </a:lnTo>
                  <a:lnTo>
                    <a:pt x="19" y="2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52" name="Freeform 784"/>
            <p:cNvSpPr>
              <a:spLocks/>
            </p:cNvSpPr>
            <p:nvPr/>
          </p:nvSpPr>
          <p:spPr bwMode="auto">
            <a:xfrm>
              <a:off x="3069" y="3899"/>
              <a:ext cx="19" cy="6"/>
            </a:xfrm>
            <a:custGeom>
              <a:avLst/>
              <a:gdLst>
                <a:gd name="T0" fmla="*/ 56 w 56"/>
                <a:gd name="T1" fmla="*/ 2 h 18"/>
                <a:gd name="T2" fmla="*/ 47 w 56"/>
                <a:gd name="T3" fmla="*/ 0 h 18"/>
                <a:gd name="T4" fmla="*/ 45 w 56"/>
                <a:gd name="T5" fmla="*/ 3 h 18"/>
                <a:gd name="T6" fmla="*/ 43 w 56"/>
                <a:gd name="T7" fmla="*/ 5 h 18"/>
                <a:gd name="T8" fmla="*/ 37 w 56"/>
                <a:gd name="T9" fmla="*/ 6 h 18"/>
                <a:gd name="T10" fmla="*/ 29 w 56"/>
                <a:gd name="T11" fmla="*/ 7 h 18"/>
                <a:gd name="T12" fmla="*/ 21 w 56"/>
                <a:gd name="T13" fmla="*/ 8 h 18"/>
                <a:gd name="T14" fmla="*/ 13 w 56"/>
                <a:gd name="T15" fmla="*/ 8 h 18"/>
                <a:gd name="T16" fmla="*/ 6 w 56"/>
                <a:gd name="T17" fmla="*/ 7 h 18"/>
                <a:gd name="T18" fmla="*/ 0 w 56"/>
                <a:gd name="T19" fmla="*/ 7 h 18"/>
                <a:gd name="T20" fmla="*/ 0 w 56"/>
                <a:gd name="T21" fmla="*/ 16 h 18"/>
                <a:gd name="T22" fmla="*/ 6 w 56"/>
                <a:gd name="T23" fmla="*/ 16 h 18"/>
                <a:gd name="T24" fmla="*/ 13 w 56"/>
                <a:gd name="T25" fmla="*/ 18 h 18"/>
                <a:gd name="T26" fmla="*/ 21 w 56"/>
                <a:gd name="T27" fmla="*/ 18 h 18"/>
                <a:gd name="T28" fmla="*/ 29 w 56"/>
                <a:gd name="T29" fmla="*/ 16 h 18"/>
                <a:gd name="T30" fmla="*/ 37 w 56"/>
                <a:gd name="T31" fmla="*/ 15 h 18"/>
                <a:gd name="T32" fmla="*/ 45 w 56"/>
                <a:gd name="T33" fmla="*/ 14 h 18"/>
                <a:gd name="T34" fmla="*/ 52 w 56"/>
                <a:gd name="T35" fmla="*/ 10 h 18"/>
                <a:gd name="T36" fmla="*/ 56 w 56"/>
                <a:gd name="T37" fmla="*/ 3 h 18"/>
                <a:gd name="T38" fmla="*/ 47 w 56"/>
                <a:gd name="T39" fmla="*/ 2 h 18"/>
                <a:gd name="T40" fmla="*/ 56 w 56"/>
                <a:gd name="T41"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 h="18">
                  <a:moveTo>
                    <a:pt x="56" y="2"/>
                  </a:moveTo>
                  <a:lnTo>
                    <a:pt x="47" y="0"/>
                  </a:lnTo>
                  <a:lnTo>
                    <a:pt x="45" y="3"/>
                  </a:lnTo>
                  <a:lnTo>
                    <a:pt x="43" y="5"/>
                  </a:lnTo>
                  <a:lnTo>
                    <a:pt x="37" y="6"/>
                  </a:lnTo>
                  <a:lnTo>
                    <a:pt x="29" y="7"/>
                  </a:lnTo>
                  <a:lnTo>
                    <a:pt x="21" y="8"/>
                  </a:lnTo>
                  <a:lnTo>
                    <a:pt x="13" y="8"/>
                  </a:lnTo>
                  <a:lnTo>
                    <a:pt x="6" y="7"/>
                  </a:lnTo>
                  <a:lnTo>
                    <a:pt x="0" y="7"/>
                  </a:lnTo>
                  <a:lnTo>
                    <a:pt x="0" y="16"/>
                  </a:lnTo>
                  <a:lnTo>
                    <a:pt x="6" y="16"/>
                  </a:lnTo>
                  <a:lnTo>
                    <a:pt x="13" y="18"/>
                  </a:lnTo>
                  <a:lnTo>
                    <a:pt x="21" y="18"/>
                  </a:lnTo>
                  <a:lnTo>
                    <a:pt x="29" y="16"/>
                  </a:lnTo>
                  <a:lnTo>
                    <a:pt x="37" y="15"/>
                  </a:lnTo>
                  <a:lnTo>
                    <a:pt x="45" y="14"/>
                  </a:lnTo>
                  <a:lnTo>
                    <a:pt x="52" y="10"/>
                  </a:lnTo>
                  <a:lnTo>
                    <a:pt x="56" y="3"/>
                  </a:lnTo>
                  <a:lnTo>
                    <a:pt x="47" y="2"/>
                  </a:lnTo>
                  <a:lnTo>
                    <a:pt x="56"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53" name="Freeform 785"/>
            <p:cNvSpPr>
              <a:spLocks/>
            </p:cNvSpPr>
            <p:nvPr/>
          </p:nvSpPr>
          <p:spPr bwMode="auto">
            <a:xfrm>
              <a:off x="3085" y="3899"/>
              <a:ext cx="4" cy="11"/>
            </a:xfrm>
            <a:custGeom>
              <a:avLst/>
              <a:gdLst>
                <a:gd name="T0" fmla="*/ 7 w 12"/>
                <a:gd name="T1" fmla="*/ 21 h 31"/>
                <a:gd name="T2" fmla="*/ 12 w 12"/>
                <a:gd name="T3" fmla="*/ 26 h 31"/>
                <a:gd name="T4" fmla="*/ 9 w 12"/>
                <a:gd name="T5" fmla="*/ 0 h 31"/>
                <a:gd name="T6" fmla="*/ 0 w 12"/>
                <a:gd name="T7" fmla="*/ 0 h 31"/>
                <a:gd name="T8" fmla="*/ 3 w 12"/>
                <a:gd name="T9" fmla="*/ 26 h 31"/>
                <a:gd name="T10" fmla="*/ 7 w 12"/>
                <a:gd name="T11" fmla="*/ 31 h 31"/>
                <a:gd name="T12" fmla="*/ 3 w 12"/>
                <a:gd name="T13" fmla="*/ 26 h 31"/>
                <a:gd name="T14" fmla="*/ 4 w 12"/>
                <a:gd name="T15" fmla="*/ 29 h 31"/>
                <a:gd name="T16" fmla="*/ 7 w 12"/>
                <a:gd name="T17" fmla="*/ 31 h 31"/>
                <a:gd name="T18" fmla="*/ 11 w 12"/>
                <a:gd name="T19" fmla="*/ 29 h 31"/>
                <a:gd name="T20" fmla="*/ 12 w 12"/>
                <a:gd name="T21" fmla="*/ 26 h 31"/>
                <a:gd name="T22" fmla="*/ 7 w 12"/>
                <a:gd name="T23" fmla="*/ 2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31">
                  <a:moveTo>
                    <a:pt x="7" y="21"/>
                  </a:moveTo>
                  <a:lnTo>
                    <a:pt x="12" y="26"/>
                  </a:lnTo>
                  <a:lnTo>
                    <a:pt x="9" y="0"/>
                  </a:lnTo>
                  <a:lnTo>
                    <a:pt x="0" y="0"/>
                  </a:lnTo>
                  <a:lnTo>
                    <a:pt x="3" y="26"/>
                  </a:lnTo>
                  <a:lnTo>
                    <a:pt x="7" y="31"/>
                  </a:lnTo>
                  <a:lnTo>
                    <a:pt x="3" y="26"/>
                  </a:lnTo>
                  <a:lnTo>
                    <a:pt x="4" y="29"/>
                  </a:lnTo>
                  <a:lnTo>
                    <a:pt x="7" y="31"/>
                  </a:lnTo>
                  <a:lnTo>
                    <a:pt x="11" y="29"/>
                  </a:lnTo>
                  <a:lnTo>
                    <a:pt x="12" y="26"/>
                  </a:lnTo>
                  <a:lnTo>
                    <a:pt x="7"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54" name="Freeform 786"/>
            <p:cNvSpPr>
              <a:spLocks/>
            </p:cNvSpPr>
            <p:nvPr/>
          </p:nvSpPr>
          <p:spPr bwMode="auto">
            <a:xfrm>
              <a:off x="3087" y="3906"/>
              <a:ext cx="10" cy="4"/>
            </a:xfrm>
            <a:custGeom>
              <a:avLst/>
              <a:gdLst>
                <a:gd name="T0" fmla="*/ 20 w 30"/>
                <a:gd name="T1" fmla="*/ 6 h 12"/>
                <a:gd name="T2" fmla="*/ 24 w 30"/>
                <a:gd name="T3" fmla="*/ 2 h 12"/>
                <a:gd name="T4" fmla="*/ 0 w 30"/>
                <a:gd name="T5" fmla="*/ 0 h 12"/>
                <a:gd name="T6" fmla="*/ 0 w 30"/>
                <a:gd name="T7" fmla="*/ 10 h 12"/>
                <a:gd name="T8" fmla="*/ 24 w 30"/>
                <a:gd name="T9" fmla="*/ 11 h 12"/>
                <a:gd name="T10" fmla="*/ 29 w 30"/>
                <a:gd name="T11" fmla="*/ 6 h 12"/>
                <a:gd name="T12" fmla="*/ 24 w 30"/>
                <a:gd name="T13" fmla="*/ 12 h 12"/>
                <a:gd name="T14" fmla="*/ 28 w 30"/>
                <a:gd name="T15" fmla="*/ 10 h 12"/>
                <a:gd name="T16" fmla="*/ 30 w 30"/>
                <a:gd name="T17" fmla="*/ 6 h 12"/>
                <a:gd name="T18" fmla="*/ 28 w 30"/>
                <a:gd name="T19" fmla="*/ 3 h 12"/>
                <a:gd name="T20" fmla="*/ 24 w 30"/>
                <a:gd name="T21" fmla="*/ 0 h 12"/>
                <a:gd name="T22" fmla="*/ 20 w 30"/>
                <a:gd name="T2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2">
                  <a:moveTo>
                    <a:pt x="20" y="6"/>
                  </a:moveTo>
                  <a:lnTo>
                    <a:pt x="24" y="2"/>
                  </a:lnTo>
                  <a:lnTo>
                    <a:pt x="0" y="0"/>
                  </a:lnTo>
                  <a:lnTo>
                    <a:pt x="0" y="10"/>
                  </a:lnTo>
                  <a:lnTo>
                    <a:pt x="24" y="11"/>
                  </a:lnTo>
                  <a:lnTo>
                    <a:pt x="29" y="6"/>
                  </a:lnTo>
                  <a:lnTo>
                    <a:pt x="24" y="12"/>
                  </a:lnTo>
                  <a:lnTo>
                    <a:pt x="28" y="10"/>
                  </a:lnTo>
                  <a:lnTo>
                    <a:pt x="30" y="6"/>
                  </a:lnTo>
                  <a:lnTo>
                    <a:pt x="28" y="3"/>
                  </a:lnTo>
                  <a:lnTo>
                    <a:pt x="24" y="0"/>
                  </a:lnTo>
                  <a:lnTo>
                    <a:pt x="2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55" name="Freeform 787"/>
            <p:cNvSpPr>
              <a:spLocks/>
            </p:cNvSpPr>
            <p:nvPr/>
          </p:nvSpPr>
          <p:spPr bwMode="auto">
            <a:xfrm>
              <a:off x="3094" y="3899"/>
              <a:ext cx="4" cy="9"/>
            </a:xfrm>
            <a:custGeom>
              <a:avLst/>
              <a:gdLst>
                <a:gd name="T0" fmla="*/ 8 w 11"/>
                <a:gd name="T1" fmla="*/ 2 h 29"/>
                <a:gd name="T2" fmla="*/ 1 w 11"/>
                <a:gd name="T3" fmla="*/ 6 h 29"/>
                <a:gd name="T4" fmla="*/ 0 w 11"/>
                <a:gd name="T5" fmla="*/ 29 h 29"/>
                <a:gd name="T6" fmla="*/ 9 w 11"/>
                <a:gd name="T7" fmla="*/ 29 h 29"/>
                <a:gd name="T8" fmla="*/ 10 w 11"/>
                <a:gd name="T9" fmla="*/ 6 h 29"/>
                <a:gd name="T10" fmla="*/ 3 w 11"/>
                <a:gd name="T11" fmla="*/ 11 h 29"/>
                <a:gd name="T12" fmla="*/ 11 w 11"/>
                <a:gd name="T13" fmla="*/ 6 h 29"/>
                <a:gd name="T14" fmla="*/ 9 w 11"/>
                <a:gd name="T15" fmla="*/ 3 h 29"/>
                <a:gd name="T16" fmla="*/ 5 w 11"/>
                <a:gd name="T17" fmla="*/ 0 h 29"/>
                <a:gd name="T18" fmla="*/ 2 w 11"/>
                <a:gd name="T19" fmla="*/ 3 h 29"/>
                <a:gd name="T20" fmla="*/ 0 w 11"/>
                <a:gd name="T21" fmla="*/ 6 h 29"/>
                <a:gd name="T22" fmla="*/ 8 w 11"/>
                <a:gd name="T23"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29">
                  <a:moveTo>
                    <a:pt x="8" y="2"/>
                  </a:moveTo>
                  <a:lnTo>
                    <a:pt x="1" y="6"/>
                  </a:lnTo>
                  <a:lnTo>
                    <a:pt x="0" y="29"/>
                  </a:lnTo>
                  <a:lnTo>
                    <a:pt x="9" y="29"/>
                  </a:lnTo>
                  <a:lnTo>
                    <a:pt x="10" y="6"/>
                  </a:lnTo>
                  <a:lnTo>
                    <a:pt x="3" y="11"/>
                  </a:lnTo>
                  <a:lnTo>
                    <a:pt x="11" y="6"/>
                  </a:lnTo>
                  <a:lnTo>
                    <a:pt x="9" y="3"/>
                  </a:lnTo>
                  <a:lnTo>
                    <a:pt x="5" y="0"/>
                  </a:lnTo>
                  <a:lnTo>
                    <a:pt x="2" y="3"/>
                  </a:lnTo>
                  <a:lnTo>
                    <a:pt x="0" y="6"/>
                  </a:lnTo>
                  <a:lnTo>
                    <a:pt x="8"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56" name="Freeform 788"/>
            <p:cNvSpPr>
              <a:spLocks/>
            </p:cNvSpPr>
            <p:nvPr/>
          </p:nvSpPr>
          <p:spPr bwMode="auto">
            <a:xfrm>
              <a:off x="3095" y="3899"/>
              <a:ext cx="15" cy="7"/>
            </a:xfrm>
            <a:custGeom>
              <a:avLst/>
              <a:gdLst>
                <a:gd name="T0" fmla="*/ 45 w 45"/>
                <a:gd name="T1" fmla="*/ 4 h 22"/>
                <a:gd name="T2" fmla="*/ 35 w 45"/>
                <a:gd name="T3" fmla="*/ 4 h 22"/>
                <a:gd name="T4" fmla="*/ 32 w 45"/>
                <a:gd name="T5" fmla="*/ 8 h 22"/>
                <a:gd name="T6" fmla="*/ 29 w 45"/>
                <a:gd name="T7" fmla="*/ 12 h 22"/>
                <a:gd name="T8" fmla="*/ 26 w 45"/>
                <a:gd name="T9" fmla="*/ 13 h 22"/>
                <a:gd name="T10" fmla="*/ 23 w 45"/>
                <a:gd name="T11" fmla="*/ 13 h 22"/>
                <a:gd name="T12" fmla="*/ 18 w 45"/>
                <a:gd name="T13" fmla="*/ 11 h 22"/>
                <a:gd name="T14" fmla="*/ 14 w 45"/>
                <a:gd name="T15" fmla="*/ 7 h 22"/>
                <a:gd name="T16" fmla="*/ 9 w 45"/>
                <a:gd name="T17" fmla="*/ 5 h 22"/>
                <a:gd name="T18" fmla="*/ 5 w 45"/>
                <a:gd name="T19" fmla="*/ 2 h 22"/>
                <a:gd name="T20" fmla="*/ 0 w 45"/>
                <a:gd name="T21" fmla="*/ 11 h 22"/>
                <a:gd name="T22" fmla="*/ 5 w 45"/>
                <a:gd name="T23" fmla="*/ 14 h 22"/>
                <a:gd name="T24" fmla="*/ 9 w 45"/>
                <a:gd name="T25" fmla="*/ 16 h 22"/>
                <a:gd name="T26" fmla="*/ 14 w 45"/>
                <a:gd name="T27" fmla="*/ 20 h 22"/>
                <a:gd name="T28" fmla="*/ 21 w 45"/>
                <a:gd name="T29" fmla="*/ 22 h 22"/>
                <a:gd name="T30" fmla="*/ 26 w 45"/>
                <a:gd name="T31" fmla="*/ 22 h 22"/>
                <a:gd name="T32" fmla="*/ 33 w 45"/>
                <a:gd name="T33" fmla="*/ 21 h 22"/>
                <a:gd name="T34" fmla="*/ 39 w 45"/>
                <a:gd name="T35" fmla="*/ 15 h 22"/>
                <a:gd name="T36" fmla="*/ 45 w 45"/>
                <a:gd name="T37" fmla="*/ 6 h 22"/>
                <a:gd name="T38" fmla="*/ 35 w 45"/>
                <a:gd name="T39" fmla="*/ 6 h 22"/>
                <a:gd name="T40" fmla="*/ 45 w 45"/>
                <a:gd name="T41" fmla="*/ 6 h 22"/>
                <a:gd name="T42" fmla="*/ 43 w 45"/>
                <a:gd name="T43" fmla="*/ 3 h 22"/>
                <a:gd name="T44" fmla="*/ 41 w 45"/>
                <a:gd name="T45" fmla="*/ 0 h 22"/>
                <a:gd name="T46" fmla="*/ 38 w 45"/>
                <a:gd name="T47" fmla="*/ 0 h 22"/>
                <a:gd name="T48" fmla="*/ 35 w 45"/>
                <a:gd name="T49" fmla="*/ 4 h 22"/>
                <a:gd name="T50" fmla="*/ 45 w 45"/>
                <a:gd name="T51"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22">
                  <a:moveTo>
                    <a:pt x="45" y="4"/>
                  </a:moveTo>
                  <a:lnTo>
                    <a:pt x="35" y="4"/>
                  </a:lnTo>
                  <a:lnTo>
                    <a:pt x="32" y="8"/>
                  </a:lnTo>
                  <a:lnTo>
                    <a:pt x="29" y="12"/>
                  </a:lnTo>
                  <a:lnTo>
                    <a:pt x="26" y="13"/>
                  </a:lnTo>
                  <a:lnTo>
                    <a:pt x="23" y="13"/>
                  </a:lnTo>
                  <a:lnTo>
                    <a:pt x="18" y="11"/>
                  </a:lnTo>
                  <a:lnTo>
                    <a:pt x="14" y="7"/>
                  </a:lnTo>
                  <a:lnTo>
                    <a:pt x="9" y="5"/>
                  </a:lnTo>
                  <a:lnTo>
                    <a:pt x="5" y="2"/>
                  </a:lnTo>
                  <a:lnTo>
                    <a:pt x="0" y="11"/>
                  </a:lnTo>
                  <a:lnTo>
                    <a:pt x="5" y="14"/>
                  </a:lnTo>
                  <a:lnTo>
                    <a:pt x="9" y="16"/>
                  </a:lnTo>
                  <a:lnTo>
                    <a:pt x="14" y="20"/>
                  </a:lnTo>
                  <a:lnTo>
                    <a:pt x="21" y="22"/>
                  </a:lnTo>
                  <a:lnTo>
                    <a:pt x="26" y="22"/>
                  </a:lnTo>
                  <a:lnTo>
                    <a:pt x="33" y="21"/>
                  </a:lnTo>
                  <a:lnTo>
                    <a:pt x="39" y="15"/>
                  </a:lnTo>
                  <a:lnTo>
                    <a:pt x="45" y="6"/>
                  </a:lnTo>
                  <a:lnTo>
                    <a:pt x="35" y="6"/>
                  </a:lnTo>
                  <a:lnTo>
                    <a:pt x="45" y="6"/>
                  </a:lnTo>
                  <a:lnTo>
                    <a:pt x="43" y="3"/>
                  </a:lnTo>
                  <a:lnTo>
                    <a:pt x="41" y="0"/>
                  </a:lnTo>
                  <a:lnTo>
                    <a:pt x="38" y="0"/>
                  </a:lnTo>
                  <a:lnTo>
                    <a:pt x="35" y="4"/>
                  </a:lnTo>
                  <a:lnTo>
                    <a:pt x="45"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57" name="Freeform 789"/>
            <p:cNvSpPr>
              <a:spLocks/>
            </p:cNvSpPr>
            <p:nvPr/>
          </p:nvSpPr>
          <p:spPr bwMode="auto">
            <a:xfrm>
              <a:off x="3107" y="3900"/>
              <a:ext cx="15" cy="6"/>
            </a:xfrm>
            <a:custGeom>
              <a:avLst/>
              <a:gdLst>
                <a:gd name="T0" fmla="*/ 45 w 46"/>
                <a:gd name="T1" fmla="*/ 8 h 18"/>
                <a:gd name="T2" fmla="*/ 41 w 46"/>
                <a:gd name="T3" fmla="*/ 7 h 18"/>
                <a:gd name="T4" fmla="*/ 36 w 46"/>
                <a:gd name="T5" fmla="*/ 8 h 18"/>
                <a:gd name="T6" fmla="*/ 31 w 46"/>
                <a:gd name="T7" fmla="*/ 9 h 18"/>
                <a:gd name="T8" fmla="*/ 27 w 46"/>
                <a:gd name="T9" fmla="*/ 9 h 18"/>
                <a:gd name="T10" fmla="*/ 22 w 46"/>
                <a:gd name="T11" fmla="*/ 8 h 18"/>
                <a:gd name="T12" fmla="*/ 18 w 46"/>
                <a:gd name="T13" fmla="*/ 6 h 18"/>
                <a:gd name="T14" fmla="*/ 13 w 46"/>
                <a:gd name="T15" fmla="*/ 3 h 18"/>
                <a:gd name="T16" fmla="*/ 11 w 46"/>
                <a:gd name="T17" fmla="*/ 1 h 18"/>
                <a:gd name="T18" fmla="*/ 10 w 46"/>
                <a:gd name="T19" fmla="*/ 0 h 18"/>
                <a:gd name="T20" fmla="*/ 0 w 46"/>
                <a:gd name="T21" fmla="*/ 2 h 18"/>
                <a:gd name="T22" fmla="*/ 4 w 46"/>
                <a:gd name="T23" fmla="*/ 8 h 18"/>
                <a:gd name="T24" fmla="*/ 8 w 46"/>
                <a:gd name="T25" fmla="*/ 12 h 18"/>
                <a:gd name="T26" fmla="*/ 13 w 46"/>
                <a:gd name="T27" fmla="*/ 15 h 18"/>
                <a:gd name="T28" fmla="*/ 20 w 46"/>
                <a:gd name="T29" fmla="*/ 17 h 18"/>
                <a:gd name="T30" fmla="*/ 27 w 46"/>
                <a:gd name="T31" fmla="*/ 18 h 18"/>
                <a:gd name="T32" fmla="*/ 31 w 46"/>
                <a:gd name="T33" fmla="*/ 18 h 18"/>
                <a:gd name="T34" fmla="*/ 38 w 46"/>
                <a:gd name="T35" fmla="*/ 17 h 18"/>
                <a:gd name="T36" fmla="*/ 43 w 46"/>
                <a:gd name="T37" fmla="*/ 16 h 18"/>
                <a:gd name="T38" fmla="*/ 38 w 46"/>
                <a:gd name="T39" fmla="*/ 15 h 18"/>
                <a:gd name="T40" fmla="*/ 43 w 46"/>
                <a:gd name="T41" fmla="*/ 16 h 18"/>
                <a:gd name="T42" fmla="*/ 46 w 46"/>
                <a:gd name="T43" fmla="*/ 14 h 18"/>
                <a:gd name="T44" fmla="*/ 46 w 46"/>
                <a:gd name="T45" fmla="*/ 10 h 18"/>
                <a:gd name="T46" fmla="*/ 44 w 46"/>
                <a:gd name="T47" fmla="*/ 8 h 18"/>
                <a:gd name="T48" fmla="*/ 41 w 46"/>
                <a:gd name="T49" fmla="*/ 7 h 18"/>
                <a:gd name="T50" fmla="*/ 45 w 46"/>
                <a:gd name="T51"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 h="18">
                  <a:moveTo>
                    <a:pt x="45" y="8"/>
                  </a:moveTo>
                  <a:lnTo>
                    <a:pt x="41" y="7"/>
                  </a:lnTo>
                  <a:lnTo>
                    <a:pt x="36" y="8"/>
                  </a:lnTo>
                  <a:lnTo>
                    <a:pt x="31" y="9"/>
                  </a:lnTo>
                  <a:lnTo>
                    <a:pt x="27" y="9"/>
                  </a:lnTo>
                  <a:lnTo>
                    <a:pt x="22" y="8"/>
                  </a:lnTo>
                  <a:lnTo>
                    <a:pt x="18" y="6"/>
                  </a:lnTo>
                  <a:lnTo>
                    <a:pt x="13" y="3"/>
                  </a:lnTo>
                  <a:lnTo>
                    <a:pt x="11" y="1"/>
                  </a:lnTo>
                  <a:lnTo>
                    <a:pt x="10" y="0"/>
                  </a:lnTo>
                  <a:lnTo>
                    <a:pt x="0" y="2"/>
                  </a:lnTo>
                  <a:lnTo>
                    <a:pt x="4" y="8"/>
                  </a:lnTo>
                  <a:lnTo>
                    <a:pt x="8" y="12"/>
                  </a:lnTo>
                  <a:lnTo>
                    <a:pt x="13" y="15"/>
                  </a:lnTo>
                  <a:lnTo>
                    <a:pt x="20" y="17"/>
                  </a:lnTo>
                  <a:lnTo>
                    <a:pt x="27" y="18"/>
                  </a:lnTo>
                  <a:lnTo>
                    <a:pt x="31" y="18"/>
                  </a:lnTo>
                  <a:lnTo>
                    <a:pt x="38" y="17"/>
                  </a:lnTo>
                  <a:lnTo>
                    <a:pt x="43" y="16"/>
                  </a:lnTo>
                  <a:lnTo>
                    <a:pt x="38" y="15"/>
                  </a:lnTo>
                  <a:lnTo>
                    <a:pt x="43" y="16"/>
                  </a:lnTo>
                  <a:lnTo>
                    <a:pt x="46" y="14"/>
                  </a:lnTo>
                  <a:lnTo>
                    <a:pt x="46" y="10"/>
                  </a:lnTo>
                  <a:lnTo>
                    <a:pt x="44" y="8"/>
                  </a:lnTo>
                  <a:lnTo>
                    <a:pt x="41" y="7"/>
                  </a:lnTo>
                  <a:lnTo>
                    <a:pt x="45"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58" name="Freeform 790"/>
            <p:cNvSpPr>
              <a:spLocks/>
            </p:cNvSpPr>
            <p:nvPr/>
          </p:nvSpPr>
          <p:spPr bwMode="auto">
            <a:xfrm>
              <a:off x="3119" y="3903"/>
              <a:ext cx="21" cy="8"/>
            </a:xfrm>
            <a:custGeom>
              <a:avLst/>
              <a:gdLst>
                <a:gd name="T0" fmla="*/ 53 w 62"/>
                <a:gd name="T1" fmla="*/ 11 h 24"/>
                <a:gd name="T2" fmla="*/ 54 w 62"/>
                <a:gd name="T3" fmla="*/ 11 h 24"/>
                <a:gd name="T4" fmla="*/ 51 w 62"/>
                <a:gd name="T5" fmla="*/ 13 h 24"/>
                <a:gd name="T6" fmla="*/ 46 w 62"/>
                <a:gd name="T7" fmla="*/ 15 h 24"/>
                <a:gd name="T8" fmla="*/ 38 w 62"/>
                <a:gd name="T9" fmla="*/ 14 h 24"/>
                <a:gd name="T10" fmla="*/ 30 w 62"/>
                <a:gd name="T11" fmla="*/ 13 h 24"/>
                <a:gd name="T12" fmla="*/ 23 w 62"/>
                <a:gd name="T13" fmla="*/ 9 h 24"/>
                <a:gd name="T14" fmla="*/ 16 w 62"/>
                <a:gd name="T15" fmla="*/ 6 h 24"/>
                <a:gd name="T16" fmla="*/ 9 w 62"/>
                <a:gd name="T17" fmla="*/ 2 h 24"/>
                <a:gd name="T18" fmla="*/ 7 w 62"/>
                <a:gd name="T19" fmla="*/ 0 h 24"/>
                <a:gd name="T20" fmla="*/ 0 w 62"/>
                <a:gd name="T21" fmla="*/ 7 h 24"/>
                <a:gd name="T22" fmla="*/ 5 w 62"/>
                <a:gd name="T23" fmla="*/ 11 h 24"/>
                <a:gd name="T24" fmla="*/ 12 w 62"/>
                <a:gd name="T25" fmla="*/ 15 h 24"/>
                <a:gd name="T26" fmla="*/ 19 w 62"/>
                <a:gd name="T27" fmla="*/ 18 h 24"/>
                <a:gd name="T28" fmla="*/ 28 w 62"/>
                <a:gd name="T29" fmla="*/ 22 h 24"/>
                <a:gd name="T30" fmla="*/ 38 w 62"/>
                <a:gd name="T31" fmla="*/ 23 h 24"/>
                <a:gd name="T32" fmla="*/ 46 w 62"/>
                <a:gd name="T33" fmla="*/ 24 h 24"/>
                <a:gd name="T34" fmla="*/ 55 w 62"/>
                <a:gd name="T35" fmla="*/ 22 h 24"/>
                <a:gd name="T36" fmla="*/ 61 w 62"/>
                <a:gd name="T37" fmla="*/ 16 h 24"/>
                <a:gd name="T38" fmla="*/ 62 w 62"/>
                <a:gd name="T39" fmla="*/ 16 h 24"/>
                <a:gd name="T40" fmla="*/ 53 w 62"/>
                <a:gd name="T41"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24">
                  <a:moveTo>
                    <a:pt x="53" y="11"/>
                  </a:moveTo>
                  <a:lnTo>
                    <a:pt x="54" y="11"/>
                  </a:lnTo>
                  <a:lnTo>
                    <a:pt x="51" y="13"/>
                  </a:lnTo>
                  <a:lnTo>
                    <a:pt x="46" y="15"/>
                  </a:lnTo>
                  <a:lnTo>
                    <a:pt x="38" y="14"/>
                  </a:lnTo>
                  <a:lnTo>
                    <a:pt x="30" y="13"/>
                  </a:lnTo>
                  <a:lnTo>
                    <a:pt x="23" y="9"/>
                  </a:lnTo>
                  <a:lnTo>
                    <a:pt x="16" y="6"/>
                  </a:lnTo>
                  <a:lnTo>
                    <a:pt x="9" y="2"/>
                  </a:lnTo>
                  <a:lnTo>
                    <a:pt x="7" y="0"/>
                  </a:lnTo>
                  <a:lnTo>
                    <a:pt x="0" y="7"/>
                  </a:lnTo>
                  <a:lnTo>
                    <a:pt x="5" y="11"/>
                  </a:lnTo>
                  <a:lnTo>
                    <a:pt x="12" y="15"/>
                  </a:lnTo>
                  <a:lnTo>
                    <a:pt x="19" y="18"/>
                  </a:lnTo>
                  <a:lnTo>
                    <a:pt x="28" y="22"/>
                  </a:lnTo>
                  <a:lnTo>
                    <a:pt x="38" y="23"/>
                  </a:lnTo>
                  <a:lnTo>
                    <a:pt x="46" y="24"/>
                  </a:lnTo>
                  <a:lnTo>
                    <a:pt x="55" y="22"/>
                  </a:lnTo>
                  <a:lnTo>
                    <a:pt x="61" y="16"/>
                  </a:lnTo>
                  <a:lnTo>
                    <a:pt x="62" y="16"/>
                  </a:lnTo>
                  <a:lnTo>
                    <a:pt x="53"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59" name="Freeform 791"/>
            <p:cNvSpPr>
              <a:spLocks/>
            </p:cNvSpPr>
            <p:nvPr/>
          </p:nvSpPr>
          <p:spPr bwMode="auto">
            <a:xfrm>
              <a:off x="3137" y="3892"/>
              <a:ext cx="6" cy="16"/>
            </a:xfrm>
            <a:custGeom>
              <a:avLst/>
              <a:gdLst>
                <a:gd name="T0" fmla="*/ 10 w 17"/>
                <a:gd name="T1" fmla="*/ 1 h 49"/>
                <a:gd name="T2" fmla="*/ 4 w 17"/>
                <a:gd name="T3" fmla="*/ 5 h 49"/>
                <a:gd name="T4" fmla="*/ 6 w 17"/>
                <a:gd name="T5" fmla="*/ 12 h 49"/>
                <a:gd name="T6" fmla="*/ 6 w 17"/>
                <a:gd name="T7" fmla="*/ 24 h 49"/>
                <a:gd name="T8" fmla="*/ 4 w 17"/>
                <a:gd name="T9" fmla="*/ 34 h 49"/>
                <a:gd name="T10" fmla="*/ 0 w 17"/>
                <a:gd name="T11" fmla="*/ 44 h 49"/>
                <a:gd name="T12" fmla="*/ 9 w 17"/>
                <a:gd name="T13" fmla="*/ 49 h 49"/>
                <a:gd name="T14" fmla="*/ 14 w 17"/>
                <a:gd name="T15" fmla="*/ 36 h 49"/>
                <a:gd name="T16" fmla="*/ 17 w 17"/>
                <a:gd name="T17" fmla="*/ 24 h 49"/>
                <a:gd name="T18" fmla="*/ 15 w 17"/>
                <a:gd name="T19" fmla="*/ 12 h 49"/>
                <a:gd name="T20" fmla="*/ 16 w 17"/>
                <a:gd name="T21" fmla="*/ 5 h 49"/>
                <a:gd name="T22" fmla="*/ 10 w 17"/>
                <a:gd name="T23" fmla="*/ 10 h 49"/>
                <a:gd name="T24" fmla="*/ 16 w 17"/>
                <a:gd name="T25" fmla="*/ 5 h 49"/>
                <a:gd name="T26" fmla="*/ 14 w 17"/>
                <a:gd name="T27" fmla="*/ 2 h 49"/>
                <a:gd name="T28" fmla="*/ 10 w 17"/>
                <a:gd name="T29" fmla="*/ 0 h 49"/>
                <a:gd name="T30" fmla="*/ 7 w 17"/>
                <a:gd name="T31" fmla="*/ 2 h 49"/>
                <a:gd name="T32" fmla="*/ 4 w 17"/>
                <a:gd name="T33" fmla="*/ 5 h 49"/>
                <a:gd name="T34" fmla="*/ 10 w 17"/>
                <a:gd name="T35" fmla="*/ 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49">
                  <a:moveTo>
                    <a:pt x="10" y="1"/>
                  </a:moveTo>
                  <a:lnTo>
                    <a:pt x="4" y="5"/>
                  </a:lnTo>
                  <a:lnTo>
                    <a:pt x="6" y="12"/>
                  </a:lnTo>
                  <a:lnTo>
                    <a:pt x="6" y="24"/>
                  </a:lnTo>
                  <a:lnTo>
                    <a:pt x="4" y="34"/>
                  </a:lnTo>
                  <a:lnTo>
                    <a:pt x="0" y="44"/>
                  </a:lnTo>
                  <a:lnTo>
                    <a:pt x="9" y="49"/>
                  </a:lnTo>
                  <a:lnTo>
                    <a:pt x="14" y="36"/>
                  </a:lnTo>
                  <a:lnTo>
                    <a:pt x="17" y="24"/>
                  </a:lnTo>
                  <a:lnTo>
                    <a:pt x="15" y="12"/>
                  </a:lnTo>
                  <a:lnTo>
                    <a:pt x="16" y="5"/>
                  </a:lnTo>
                  <a:lnTo>
                    <a:pt x="10" y="10"/>
                  </a:lnTo>
                  <a:lnTo>
                    <a:pt x="16" y="5"/>
                  </a:lnTo>
                  <a:lnTo>
                    <a:pt x="14" y="2"/>
                  </a:lnTo>
                  <a:lnTo>
                    <a:pt x="10" y="0"/>
                  </a:lnTo>
                  <a:lnTo>
                    <a:pt x="7" y="2"/>
                  </a:lnTo>
                  <a:lnTo>
                    <a:pt x="4" y="5"/>
                  </a:lnTo>
                  <a:lnTo>
                    <a:pt x="10"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60" name="Freeform 792"/>
            <p:cNvSpPr>
              <a:spLocks/>
            </p:cNvSpPr>
            <p:nvPr/>
          </p:nvSpPr>
          <p:spPr bwMode="auto">
            <a:xfrm>
              <a:off x="3140" y="3892"/>
              <a:ext cx="8" cy="4"/>
            </a:xfrm>
            <a:custGeom>
              <a:avLst/>
              <a:gdLst>
                <a:gd name="T0" fmla="*/ 24 w 24"/>
                <a:gd name="T1" fmla="*/ 4 h 11"/>
                <a:gd name="T2" fmla="*/ 16 w 24"/>
                <a:gd name="T3" fmla="*/ 1 h 11"/>
                <a:gd name="T4" fmla="*/ 15 w 24"/>
                <a:gd name="T5" fmla="*/ 1 h 11"/>
                <a:gd name="T6" fmla="*/ 9 w 24"/>
                <a:gd name="T7" fmla="*/ 0 h 11"/>
                <a:gd name="T8" fmla="*/ 5 w 24"/>
                <a:gd name="T9" fmla="*/ 1 h 11"/>
                <a:gd name="T10" fmla="*/ 0 w 24"/>
                <a:gd name="T11" fmla="*/ 0 h 11"/>
                <a:gd name="T12" fmla="*/ 0 w 24"/>
                <a:gd name="T13" fmla="*/ 9 h 11"/>
                <a:gd name="T14" fmla="*/ 5 w 24"/>
                <a:gd name="T15" fmla="*/ 10 h 11"/>
                <a:gd name="T16" fmla="*/ 9 w 24"/>
                <a:gd name="T17" fmla="*/ 11 h 11"/>
                <a:gd name="T18" fmla="*/ 15 w 24"/>
                <a:gd name="T19" fmla="*/ 10 h 11"/>
                <a:gd name="T20" fmla="*/ 21 w 24"/>
                <a:gd name="T21" fmla="*/ 8 h 11"/>
                <a:gd name="T22" fmla="*/ 13 w 24"/>
                <a:gd name="T23" fmla="*/ 4 h 11"/>
                <a:gd name="T24" fmla="*/ 21 w 24"/>
                <a:gd name="T25" fmla="*/ 8 h 11"/>
                <a:gd name="T26" fmla="*/ 23 w 24"/>
                <a:gd name="T27" fmla="*/ 6 h 11"/>
                <a:gd name="T28" fmla="*/ 22 w 24"/>
                <a:gd name="T29" fmla="*/ 2 h 11"/>
                <a:gd name="T30" fmla="*/ 20 w 24"/>
                <a:gd name="T31" fmla="*/ 1 h 11"/>
                <a:gd name="T32" fmla="*/ 16 w 24"/>
                <a:gd name="T33" fmla="*/ 1 h 11"/>
                <a:gd name="T34" fmla="*/ 24 w 24"/>
                <a:gd name="T35"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11">
                  <a:moveTo>
                    <a:pt x="24" y="4"/>
                  </a:moveTo>
                  <a:lnTo>
                    <a:pt x="16" y="1"/>
                  </a:lnTo>
                  <a:lnTo>
                    <a:pt x="15" y="1"/>
                  </a:lnTo>
                  <a:lnTo>
                    <a:pt x="9" y="0"/>
                  </a:lnTo>
                  <a:lnTo>
                    <a:pt x="5" y="1"/>
                  </a:lnTo>
                  <a:lnTo>
                    <a:pt x="0" y="0"/>
                  </a:lnTo>
                  <a:lnTo>
                    <a:pt x="0" y="9"/>
                  </a:lnTo>
                  <a:lnTo>
                    <a:pt x="5" y="10"/>
                  </a:lnTo>
                  <a:lnTo>
                    <a:pt x="9" y="11"/>
                  </a:lnTo>
                  <a:lnTo>
                    <a:pt x="15" y="10"/>
                  </a:lnTo>
                  <a:lnTo>
                    <a:pt x="21" y="8"/>
                  </a:lnTo>
                  <a:lnTo>
                    <a:pt x="13" y="4"/>
                  </a:lnTo>
                  <a:lnTo>
                    <a:pt x="21" y="8"/>
                  </a:lnTo>
                  <a:lnTo>
                    <a:pt x="23" y="6"/>
                  </a:lnTo>
                  <a:lnTo>
                    <a:pt x="22" y="2"/>
                  </a:lnTo>
                  <a:lnTo>
                    <a:pt x="20" y="1"/>
                  </a:lnTo>
                  <a:lnTo>
                    <a:pt x="16" y="1"/>
                  </a:lnTo>
                  <a:lnTo>
                    <a:pt x="24"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61" name="Freeform 793"/>
            <p:cNvSpPr>
              <a:spLocks/>
            </p:cNvSpPr>
            <p:nvPr/>
          </p:nvSpPr>
          <p:spPr bwMode="auto">
            <a:xfrm>
              <a:off x="3145" y="3893"/>
              <a:ext cx="14" cy="13"/>
            </a:xfrm>
            <a:custGeom>
              <a:avLst/>
              <a:gdLst>
                <a:gd name="T0" fmla="*/ 42 w 42"/>
                <a:gd name="T1" fmla="*/ 27 h 38"/>
                <a:gd name="T2" fmla="*/ 42 w 42"/>
                <a:gd name="T3" fmla="*/ 27 h 38"/>
                <a:gd name="T4" fmla="*/ 38 w 42"/>
                <a:gd name="T5" fmla="*/ 27 h 38"/>
                <a:gd name="T6" fmla="*/ 33 w 42"/>
                <a:gd name="T7" fmla="*/ 24 h 38"/>
                <a:gd name="T8" fmla="*/ 27 w 42"/>
                <a:gd name="T9" fmla="*/ 21 h 38"/>
                <a:gd name="T10" fmla="*/ 23 w 42"/>
                <a:gd name="T11" fmla="*/ 18 h 38"/>
                <a:gd name="T12" fmla="*/ 17 w 42"/>
                <a:gd name="T13" fmla="*/ 13 h 38"/>
                <a:gd name="T14" fmla="*/ 14 w 42"/>
                <a:gd name="T15" fmla="*/ 8 h 38"/>
                <a:gd name="T16" fmla="*/ 11 w 42"/>
                <a:gd name="T17" fmla="*/ 4 h 38"/>
                <a:gd name="T18" fmla="*/ 11 w 42"/>
                <a:gd name="T19" fmla="*/ 0 h 38"/>
                <a:gd name="T20" fmla="*/ 0 w 42"/>
                <a:gd name="T21" fmla="*/ 0 h 38"/>
                <a:gd name="T22" fmla="*/ 2 w 42"/>
                <a:gd name="T23" fmla="*/ 6 h 38"/>
                <a:gd name="T24" fmla="*/ 4 w 42"/>
                <a:gd name="T25" fmla="*/ 13 h 38"/>
                <a:gd name="T26" fmla="*/ 10 w 42"/>
                <a:gd name="T27" fmla="*/ 20 h 38"/>
                <a:gd name="T28" fmla="*/ 16 w 42"/>
                <a:gd name="T29" fmla="*/ 24 h 38"/>
                <a:gd name="T30" fmla="*/ 23 w 42"/>
                <a:gd name="T31" fmla="*/ 30 h 38"/>
                <a:gd name="T32" fmla="*/ 28 w 42"/>
                <a:gd name="T33" fmla="*/ 34 h 38"/>
                <a:gd name="T34" fmla="*/ 35 w 42"/>
                <a:gd name="T35" fmla="*/ 36 h 38"/>
                <a:gd name="T36" fmla="*/ 42 w 42"/>
                <a:gd name="T37" fmla="*/ 38 h 38"/>
                <a:gd name="T38" fmla="*/ 42 w 42"/>
                <a:gd name="T39" fmla="*/ 38 h 38"/>
                <a:gd name="T40" fmla="*/ 42 w 42"/>
                <a:gd name="T41" fmla="*/ 2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 h="38">
                  <a:moveTo>
                    <a:pt x="42" y="27"/>
                  </a:moveTo>
                  <a:lnTo>
                    <a:pt x="42" y="27"/>
                  </a:lnTo>
                  <a:lnTo>
                    <a:pt x="38" y="27"/>
                  </a:lnTo>
                  <a:lnTo>
                    <a:pt x="33" y="24"/>
                  </a:lnTo>
                  <a:lnTo>
                    <a:pt x="27" y="21"/>
                  </a:lnTo>
                  <a:lnTo>
                    <a:pt x="23" y="18"/>
                  </a:lnTo>
                  <a:lnTo>
                    <a:pt x="17" y="13"/>
                  </a:lnTo>
                  <a:lnTo>
                    <a:pt x="14" y="8"/>
                  </a:lnTo>
                  <a:lnTo>
                    <a:pt x="11" y="4"/>
                  </a:lnTo>
                  <a:lnTo>
                    <a:pt x="11" y="0"/>
                  </a:lnTo>
                  <a:lnTo>
                    <a:pt x="0" y="0"/>
                  </a:lnTo>
                  <a:lnTo>
                    <a:pt x="2" y="6"/>
                  </a:lnTo>
                  <a:lnTo>
                    <a:pt x="4" y="13"/>
                  </a:lnTo>
                  <a:lnTo>
                    <a:pt x="10" y="20"/>
                  </a:lnTo>
                  <a:lnTo>
                    <a:pt x="16" y="24"/>
                  </a:lnTo>
                  <a:lnTo>
                    <a:pt x="23" y="30"/>
                  </a:lnTo>
                  <a:lnTo>
                    <a:pt x="28" y="34"/>
                  </a:lnTo>
                  <a:lnTo>
                    <a:pt x="35" y="36"/>
                  </a:lnTo>
                  <a:lnTo>
                    <a:pt x="42" y="38"/>
                  </a:lnTo>
                  <a:lnTo>
                    <a:pt x="42" y="38"/>
                  </a:lnTo>
                  <a:lnTo>
                    <a:pt x="42" y="2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62" name="Freeform 794"/>
            <p:cNvSpPr>
              <a:spLocks/>
            </p:cNvSpPr>
            <p:nvPr/>
          </p:nvSpPr>
          <p:spPr bwMode="auto">
            <a:xfrm>
              <a:off x="3159" y="3899"/>
              <a:ext cx="10" cy="7"/>
            </a:xfrm>
            <a:custGeom>
              <a:avLst/>
              <a:gdLst>
                <a:gd name="T0" fmla="*/ 30 w 32"/>
                <a:gd name="T1" fmla="*/ 0 h 20"/>
                <a:gd name="T2" fmla="*/ 26 w 32"/>
                <a:gd name="T3" fmla="*/ 0 h 20"/>
                <a:gd name="T4" fmla="*/ 20 w 32"/>
                <a:gd name="T5" fmla="*/ 2 h 20"/>
                <a:gd name="T6" fmla="*/ 14 w 32"/>
                <a:gd name="T7" fmla="*/ 5 h 20"/>
                <a:gd name="T8" fmla="*/ 8 w 32"/>
                <a:gd name="T9" fmla="*/ 9 h 20"/>
                <a:gd name="T10" fmla="*/ 0 w 32"/>
                <a:gd name="T11" fmla="*/ 9 h 20"/>
                <a:gd name="T12" fmla="*/ 0 w 32"/>
                <a:gd name="T13" fmla="*/ 20 h 20"/>
                <a:gd name="T14" fmla="*/ 10 w 32"/>
                <a:gd name="T15" fmla="*/ 18 h 20"/>
                <a:gd name="T16" fmla="*/ 18 w 32"/>
                <a:gd name="T17" fmla="*/ 14 h 20"/>
                <a:gd name="T18" fmla="*/ 24 w 32"/>
                <a:gd name="T19" fmla="*/ 11 h 20"/>
                <a:gd name="T20" fmla="*/ 29 w 32"/>
                <a:gd name="T21" fmla="*/ 9 h 20"/>
                <a:gd name="T22" fmla="*/ 25 w 32"/>
                <a:gd name="T23" fmla="*/ 9 h 20"/>
                <a:gd name="T24" fmla="*/ 29 w 32"/>
                <a:gd name="T25" fmla="*/ 9 h 20"/>
                <a:gd name="T26" fmla="*/ 32 w 32"/>
                <a:gd name="T27" fmla="*/ 6 h 20"/>
                <a:gd name="T28" fmla="*/ 32 w 32"/>
                <a:gd name="T29" fmla="*/ 3 h 20"/>
                <a:gd name="T30" fmla="*/ 30 w 32"/>
                <a:gd name="T31" fmla="*/ 1 h 20"/>
                <a:gd name="T32" fmla="*/ 26 w 32"/>
                <a:gd name="T33" fmla="*/ 0 h 20"/>
                <a:gd name="T34" fmla="*/ 30 w 32"/>
                <a:gd name="T3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20">
                  <a:moveTo>
                    <a:pt x="30" y="0"/>
                  </a:moveTo>
                  <a:lnTo>
                    <a:pt x="26" y="0"/>
                  </a:lnTo>
                  <a:lnTo>
                    <a:pt x="20" y="2"/>
                  </a:lnTo>
                  <a:lnTo>
                    <a:pt x="14" y="5"/>
                  </a:lnTo>
                  <a:lnTo>
                    <a:pt x="8" y="9"/>
                  </a:lnTo>
                  <a:lnTo>
                    <a:pt x="0" y="9"/>
                  </a:lnTo>
                  <a:lnTo>
                    <a:pt x="0" y="20"/>
                  </a:lnTo>
                  <a:lnTo>
                    <a:pt x="10" y="18"/>
                  </a:lnTo>
                  <a:lnTo>
                    <a:pt x="18" y="14"/>
                  </a:lnTo>
                  <a:lnTo>
                    <a:pt x="24" y="11"/>
                  </a:lnTo>
                  <a:lnTo>
                    <a:pt x="29" y="9"/>
                  </a:lnTo>
                  <a:lnTo>
                    <a:pt x="25" y="9"/>
                  </a:lnTo>
                  <a:lnTo>
                    <a:pt x="29" y="9"/>
                  </a:lnTo>
                  <a:lnTo>
                    <a:pt x="32" y="6"/>
                  </a:lnTo>
                  <a:lnTo>
                    <a:pt x="32" y="3"/>
                  </a:lnTo>
                  <a:lnTo>
                    <a:pt x="30" y="1"/>
                  </a:lnTo>
                  <a:lnTo>
                    <a:pt x="26" y="0"/>
                  </a:lnTo>
                  <a:lnTo>
                    <a:pt x="3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63" name="Freeform 795"/>
            <p:cNvSpPr>
              <a:spLocks/>
            </p:cNvSpPr>
            <p:nvPr/>
          </p:nvSpPr>
          <p:spPr bwMode="auto">
            <a:xfrm>
              <a:off x="3167" y="3899"/>
              <a:ext cx="8" cy="12"/>
            </a:xfrm>
            <a:custGeom>
              <a:avLst/>
              <a:gdLst>
                <a:gd name="T0" fmla="*/ 19 w 23"/>
                <a:gd name="T1" fmla="*/ 26 h 35"/>
                <a:gd name="T2" fmla="*/ 23 w 23"/>
                <a:gd name="T3" fmla="*/ 32 h 35"/>
                <a:gd name="T4" fmla="*/ 23 w 23"/>
                <a:gd name="T5" fmla="*/ 23 h 35"/>
                <a:gd name="T6" fmla="*/ 20 w 23"/>
                <a:gd name="T7" fmla="*/ 14 h 35"/>
                <a:gd name="T8" fmla="*/ 13 w 23"/>
                <a:gd name="T9" fmla="*/ 6 h 35"/>
                <a:gd name="T10" fmla="*/ 5 w 23"/>
                <a:gd name="T11" fmla="*/ 0 h 35"/>
                <a:gd name="T12" fmla="*/ 0 w 23"/>
                <a:gd name="T13" fmla="*/ 9 h 35"/>
                <a:gd name="T14" fmla="*/ 6 w 23"/>
                <a:gd name="T15" fmla="*/ 13 h 35"/>
                <a:gd name="T16" fmla="*/ 11 w 23"/>
                <a:gd name="T17" fmla="*/ 19 h 35"/>
                <a:gd name="T18" fmla="*/ 14 w 23"/>
                <a:gd name="T19" fmla="*/ 25 h 35"/>
                <a:gd name="T20" fmla="*/ 14 w 23"/>
                <a:gd name="T21" fmla="*/ 29 h 35"/>
                <a:gd name="T22" fmla="*/ 19 w 23"/>
                <a:gd name="T23" fmla="*/ 35 h 35"/>
                <a:gd name="T24" fmla="*/ 14 w 23"/>
                <a:gd name="T25" fmla="*/ 29 h 35"/>
                <a:gd name="T26" fmla="*/ 15 w 23"/>
                <a:gd name="T27" fmla="*/ 33 h 35"/>
                <a:gd name="T28" fmla="*/ 17 w 23"/>
                <a:gd name="T29" fmla="*/ 35 h 35"/>
                <a:gd name="T30" fmla="*/ 21 w 23"/>
                <a:gd name="T31" fmla="*/ 34 h 35"/>
                <a:gd name="T32" fmla="*/ 23 w 23"/>
                <a:gd name="T33" fmla="*/ 32 h 35"/>
                <a:gd name="T34" fmla="*/ 19 w 23"/>
                <a:gd name="T35" fmla="*/ 2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35">
                  <a:moveTo>
                    <a:pt x="19" y="26"/>
                  </a:moveTo>
                  <a:lnTo>
                    <a:pt x="23" y="32"/>
                  </a:lnTo>
                  <a:lnTo>
                    <a:pt x="23" y="23"/>
                  </a:lnTo>
                  <a:lnTo>
                    <a:pt x="20" y="14"/>
                  </a:lnTo>
                  <a:lnTo>
                    <a:pt x="13" y="6"/>
                  </a:lnTo>
                  <a:lnTo>
                    <a:pt x="5" y="0"/>
                  </a:lnTo>
                  <a:lnTo>
                    <a:pt x="0" y="9"/>
                  </a:lnTo>
                  <a:lnTo>
                    <a:pt x="6" y="13"/>
                  </a:lnTo>
                  <a:lnTo>
                    <a:pt x="11" y="19"/>
                  </a:lnTo>
                  <a:lnTo>
                    <a:pt x="14" y="25"/>
                  </a:lnTo>
                  <a:lnTo>
                    <a:pt x="14" y="29"/>
                  </a:lnTo>
                  <a:lnTo>
                    <a:pt x="19" y="35"/>
                  </a:lnTo>
                  <a:lnTo>
                    <a:pt x="14" y="29"/>
                  </a:lnTo>
                  <a:lnTo>
                    <a:pt x="15" y="33"/>
                  </a:lnTo>
                  <a:lnTo>
                    <a:pt x="17" y="35"/>
                  </a:lnTo>
                  <a:lnTo>
                    <a:pt x="21" y="34"/>
                  </a:lnTo>
                  <a:lnTo>
                    <a:pt x="23" y="32"/>
                  </a:lnTo>
                  <a:lnTo>
                    <a:pt x="19" y="2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64" name="Freeform 796"/>
            <p:cNvSpPr>
              <a:spLocks/>
            </p:cNvSpPr>
            <p:nvPr/>
          </p:nvSpPr>
          <p:spPr bwMode="auto">
            <a:xfrm>
              <a:off x="3173" y="3906"/>
              <a:ext cx="7" cy="5"/>
            </a:xfrm>
            <a:custGeom>
              <a:avLst/>
              <a:gdLst>
                <a:gd name="T0" fmla="*/ 16 w 21"/>
                <a:gd name="T1" fmla="*/ 12 h 14"/>
                <a:gd name="T2" fmla="*/ 16 w 21"/>
                <a:gd name="T3" fmla="*/ 0 h 14"/>
                <a:gd name="T4" fmla="*/ 11 w 21"/>
                <a:gd name="T5" fmla="*/ 3 h 14"/>
                <a:gd name="T6" fmla="*/ 7 w 21"/>
                <a:gd name="T7" fmla="*/ 4 h 14"/>
                <a:gd name="T8" fmla="*/ 4 w 21"/>
                <a:gd name="T9" fmla="*/ 5 h 14"/>
                <a:gd name="T10" fmla="*/ 0 w 21"/>
                <a:gd name="T11" fmla="*/ 5 h 14"/>
                <a:gd name="T12" fmla="*/ 0 w 21"/>
                <a:gd name="T13" fmla="*/ 14 h 14"/>
                <a:gd name="T14" fmla="*/ 4 w 21"/>
                <a:gd name="T15" fmla="*/ 14 h 14"/>
                <a:gd name="T16" fmla="*/ 9 w 21"/>
                <a:gd name="T17" fmla="*/ 13 h 14"/>
                <a:gd name="T18" fmla="*/ 13 w 21"/>
                <a:gd name="T19" fmla="*/ 12 h 14"/>
                <a:gd name="T20" fmla="*/ 16 w 21"/>
                <a:gd name="T21" fmla="*/ 12 h 14"/>
                <a:gd name="T22" fmla="*/ 16 w 21"/>
                <a:gd name="T23" fmla="*/ 0 h 14"/>
                <a:gd name="T24" fmla="*/ 16 w 21"/>
                <a:gd name="T25" fmla="*/ 12 h 14"/>
                <a:gd name="T26" fmla="*/ 19 w 21"/>
                <a:gd name="T27" fmla="*/ 10 h 14"/>
                <a:gd name="T28" fmla="*/ 21 w 21"/>
                <a:gd name="T29" fmla="*/ 6 h 14"/>
                <a:gd name="T30" fmla="*/ 19 w 21"/>
                <a:gd name="T31" fmla="*/ 3 h 14"/>
                <a:gd name="T32" fmla="*/ 16 w 21"/>
                <a:gd name="T33" fmla="*/ 0 h 14"/>
                <a:gd name="T34" fmla="*/ 16 w 21"/>
                <a:gd name="T35"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14">
                  <a:moveTo>
                    <a:pt x="16" y="12"/>
                  </a:moveTo>
                  <a:lnTo>
                    <a:pt x="16" y="0"/>
                  </a:lnTo>
                  <a:lnTo>
                    <a:pt x="11" y="3"/>
                  </a:lnTo>
                  <a:lnTo>
                    <a:pt x="7" y="4"/>
                  </a:lnTo>
                  <a:lnTo>
                    <a:pt x="4" y="5"/>
                  </a:lnTo>
                  <a:lnTo>
                    <a:pt x="0" y="5"/>
                  </a:lnTo>
                  <a:lnTo>
                    <a:pt x="0" y="14"/>
                  </a:lnTo>
                  <a:lnTo>
                    <a:pt x="4" y="14"/>
                  </a:lnTo>
                  <a:lnTo>
                    <a:pt x="9" y="13"/>
                  </a:lnTo>
                  <a:lnTo>
                    <a:pt x="13" y="12"/>
                  </a:lnTo>
                  <a:lnTo>
                    <a:pt x="16" y="12"/>
                  </a:lnTo>
                  <a:lnTo>
                    <a:pt x="16" y="0"/>
                  </a:lnTo>
                  <a:lnTo>
                    <a:pt x="16" y="12"/>
                  </a:lnTo>
                  <a:lnTo>
                    <a:pt x="19" y="10"/>
                  </a:lnTo>
                  <a:lnTo>
                    <a:pt x="21" y="6"/>
                  </a:lnTo>
                  <a:lnTo>
                    <a:pt x="19" y="3"/>
                  </a:lnTo>
                  <a:lnTo>
                    <a:pt x="16" y="0"/>
                  </a:lnTo>
                  <a:lnTo>
                    <a:pt x="16"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65" name="Freeform 797"/>
            <p:cNvSpPr>
              <a:spLocks/>
            </p:cNvSpPr>
            <p:nvPr/>
          </p:nvSpPr>
          <p:spPr bwMode="auto">
            <a:xfrm>
              <a:off x="3172" y="3908"/>
              <a:ext cx="272" cy="41"/>
            </a:xfrm>
            <a:custGeom>
              <a:avLst/>
              <a:gdLst>
                <a:gd name="T0" fmla="*/ 765 w 816"/>
                <a:gd name="T1" fmla="*/ 96 h 123"/>
                <a:gd name="T2" fmla="*/ 714 w 816"/>
                <a:gd name="T3" fmla="*/ 100 h 123"/>
                <a:gd name="T4" fmla="*/ 669 w 816"/>
                <a:gd name="T5" fmla="*/ 105 h 123"/>
                <a:gd name="T6" fmla="*/ 620 w 816"/>
                <a:gd name="T7" fmla="*/ 103 h 123"/>
                <a:gd name="T8" fmla="*/ 580 w 816"/>
                <a:gd name="T9" fmla="*/ 95 h 123"/>
                <a:gd name="T10" fmla="*/ 543 w 816"/>
                <a:gd name="T11" fmla="*/ 97 h 123"/>
                <a:gd name="T12" fmla="*/ 508 w 816"/>
                <a:gd name="T13" fmla="*/ 99 h 123"/>
                <a:gd name="T14" fmla="*/ 475 w 816"/>
                <a:gd name="T15" fmla="*/ 92 h 123"/>
                <a:gd name="T16" fmla="*/ 410 w 816"/>
                <a:gd name="T17" fmla="*/ 102 h 123"/>
                <a:gd name="T18" fmla="*/ 361 w 816"/>
                <a:gd name="T19" fmla="*/ 104 h 123"/>
                <a:gd name="T20" fmla="*/ 280 w 816"/>
                <a:gd name="T21" fmla="*/ 119 h 123"/>
                <a:gd name="T22" fmla="*/ 219 w 816"/>
                <a:gd name="T23" fmla="*/ 119 h 123"/>
                <a:gd name="T24" fmla="*/ 153 w 816"/>
                <a:gd name="T25" fmla="*/ 110 h 123"/>
                <a:gd name="T26" fmla="*/ 81 w 816"/>
                <a:gd name="T27" fmla="*/ 112 h 123"/>
                <a:gd name="T28" fmla="*/ 47 w 816"/>
                <a:gd name="T29" fmla="*/ 107 h 123"/>
                <a:gd name="T30" fmla="*/ 70 w 816"/>
                <a:gd name="T31" fmla="*/ 93 h 123"/>
                <a:gd name="T32" fmla="*/ 66 w 816"/>
                <a:gd name="T33" fmla="*/ 78 h 123"/>
                <a:gd name="T34" fmla="*/ 29 w 816"/>
                <a:gd name="T35" fmla="*/ 69 h 123"/>
                <a:gd name="T36" fmla="*/ 1 w 816"/>
                <a:gd name="T37" fmla="*/ 57 h 123"/>
                <a:gd name="T38" fmla="*/ 9 w 816"/>
                <a:gd name="T39" fmla="*/ 33 h 123"/>
                <a:gd name="T40" fmla="*/ 1 w 816"/>
                <a:gd name="T41" fmla="*/ 12 h 123"/>
                <a:gd name="T42" fmla="*/ 22 w 816"/>
                <a:gd name="T43" fmla="*/ 8 h 123"/>
                <a:gd name="T44" fmla="*/ 39 w 816"/>
                <a:gd name="T45" fmla="*/ 39 h 123"/>
                <a:gd name="T46" fmla="*/ 58 w 816"/>
                <a:gd name="T47" fmla="*/ 54 h 123"/>
                <a:gd name="T48" fmla="*/ 87 w 816"/>
                <a:gd name="T49" fmla="*/ 45 h 123"/>
                <a:gd name="T50" fmla="*/ 116 w 816"/>
                <a:gd name="T51" fmla="*/ 34 h 123"/>
                <a:gd name="T52" fmla="*/ 131 w 816"/>
                <a:gd name="T53" fmla="*/ 38 h 123"/>
                <a:gd name="T54" fmla="*/ 158 w 816"/>
                <a:gd name="T55" fmla="*/ 41 h 123"/>
                <a:gd name="T56" fmla="*/ 179 w 816"/>
                <a:gd name="T57" fmla="*/ 21 h 123"/>
                <a:gd name="T58" fmla="*/ 212 w 816"/>
                <a:gd name="T59" fmla="*/ 15 h 123"/>
                <a:gd name="T60" fmla="*/ 235 w 816"/>
                <a:gd name="T61" fmla="*/ 18 h 123"/>
                <a:gd name="T62" fmla="*/ 235 w 816"/>
                <a:gd name="T63" fmla="*/ 40 h 123"/>
                <a:gd name="T64" fmla="*/ 238 w 816"/>
                <a:gd name="T65" fmla="*/ 62 h 123"/>
                <a:gd name="T66" fmla="*/ 262 w 816"/>
                <a:gd name="T67" fmla="*/ 23 h 123"/>
                <a:gd name="T68" fmla="*/ 291 w 816"/>
                <a:gd name="T69" fmla="*/ 20 h 123"/>
                <a:gd name="T70" fmla="*/ 310 w 816"/>
                <a:gd name="T71" fmla="*/ 21 h 123"/>
                <a:gd name="T72" fmla="*/ 331 w 816"/>
                <a:gd name="T73" fmla="*/ 60 h 123"/>
                <a:gd name="T74" fmla="*/ 340 w 816"/>
                <a:gd name="T75" fmla="*/ 26 h 123"/>
                <a:gd name="T76" fmla="*/ 373 w 816"/>
                <a:gd name="T77" fmla="*/ 30 h 123"/>
                <a:gd name="T78" fmla="*/ 405 w 816"/>
                <a:gd name="T79" fmla="*/ 40 h 123"/>
                <a:gd name="T80" fmla="*/ 429 w 816"/>
                <a:gd name="T81" fmla="*/ 36 h 123"/>
                <a:gd name="T82" fmla="*/ 466 w 816"/>
                <a:gd name="T83" fmla="*/ 32 h 123"/>
                <a:gd name="T84" fmla="*/ 482 w 816"/>
                <a:gd name="T85" fmla="*/ 8 h 123"/>
                <a:gd name="T86" fmla="*/ 491 w 816"/>
                <a:gd name="T87" fmla="*/ 52 h 123"/>
                <a:gd name="T88" fmla="*/ 517 w 816"/>
                <a:gd name="T89" fmla="*/ 21 h 123"/>
                <a:gd name="T90" fmla="*/ 554 w 816"/>
                <a:gd name="T91" fmla="*/ 16 h 123"/>
                <a:gd name="T92" fmla="*/ 580 w 816"/>
                <a:gd name="T93" fmla="*/ 9 h 123"/>
                <a:gd name="T94" fmla="*/ 615 w 816"/>
                <a:gd name="T95" fmla="*/ 7 h 123"/>
                <a:gd name="T96" fmla="*/ 620 w 816"/>
                <a:gd name="T97" fmla="*/ 49 h 123"/>
                <a:gd name="T98" fmla="*/ 632 w 816"/>
                <a:gd name="T99" fmla="*/ 29 h 123"/>
                <a:gd name="T100" fmla="*/ 647 w 816"/>
                <a:gd name="T101" fmla="*/ 24 h 123"/>
                <a:gd name="T102" fmla="*/ 673 w 816"/>
                <a:gd name="T103" fmla="*/ 42 h 123"/>
                <a:gd name="T104" fmla="*/ 709 w 816"/>
                <a:gd name="T105" fmla="*/ 60 h 123"/>
                <a:gd name="T106" fmla="*/ 758 w 816"/>
                <a:gd name="T107" fmla="*/ 40 h 123"/>
                <a:gd name="T108" fmla="*/ 781 w 816"/>
                <a:gd name="T109" fmla="*/ 39 h 123"/>
                <a:gd name="T110" fmla="*/ 816 w 816"/>
                <a:gd name="T111" fmla="*/ 75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16" h="123">
                  <a:moveTo>
                    <a:pt x="804" y="103"/>
                  </a:moveTo>
                  <a:lnTo>
                    <a:pt x="797" y="100"/>
                  </a:lnTo>
                  <a:lnTo>
                    <a:pt x="788" y="99"/>
                  </a:lnTo>
                  <a:lnTo>
                    <a:pt x="776" y="97"/>
                  </a:lnTo>
                  <a:lnTo>
                    <a:pt x="765" y="96"/>
                  </a:lnTo>
                  <a:lnTo>
                    <a:pt x="752" y="96"/>
                  </a:lnTo>
                  <a:lnTo>
                    <a:pt x="741" y="97"/>
                  </a:lnTo>
                  <a:lnTo>
                    <a:pt x="729" y="97"/>
                  </a:lnTo>
                  <a:lnTo>
                    <a:pt x="721" y="97"/>
                  </a:lnTo>
                  <a:lnTo>
                    <a:pt x="714" y="100"/>
                  </a:lnTo>
                  <a:lnTo>
                    <a:pt x="706" y="101"/>
                  </a:lnTo>
                  <a:lnTo>
                    <a:pt x="698" y="102"/>
                  </a:lnTo>
                  <a:lnTo>
                    <a:pt x="688" y="103"/>
                  </a:lnTo>
                  <a:lnTo>
                    <a:pt x="679" y="104"/>
                  </a:lnTo>
                  <a:lnTo>
                    <a:pt x="669" y="105"/>
                  </a:lnTo>
                  <a:lnTo>
                    <a:pt x="659" y="105"/>
                  </a:lnTo>
                  <a:lnTo>
                    <a:pt x="650" y="105"/>
                  </a:lnTo>
                  <a:lnTo>
                    <a:pt x="641" y="105"/>
                  </a:lnTo>
                  <a:lnTo>
                    <a:pt x="631" y="104"/>
                  </a:lnTo>
                  <a:lnTo>
                    <a:pt x="620" y="103"/>
                  </a:lnTo>
                  <a:lnTo>
                    <a:pt x="610" y="101"/>
                  </a:lnTo>
                  <a:lnTo>
                    <a:pt x="600" y="100"/>
                  </a:lnTo>
                  <a:lnTo>
                    <a:pt x="592" y="97"/>
                  </a:lnTo>
                  <a:lnTo>
                    <a:pt x="585" y="96"/>
                  </a:lnTo>
                  <a:lnTo>
                    <a:pt x="580" y="95"/>
                  </a:lnTo>
                  <a:lnTo>
                    <a:pt x="576" y="95"/>
                  </a:lnTo>
                  <a:lnTo>
                    <a:pt x="569" y="95"/>
                  </a:lnTo>
                  <a:lnTo>
                    <a:pt x="561" y="96"/>
                  </a:lnTo>
                  <a:lnTo>
                    <a:pt x="552" y="96"/>
                  </a:lnTo>
                  <a:lnTo>
                    <a:pt x="543" y="97"/>
                  </a:lnTo>
                  <a:lnTo>
                    <a:pt x="533" y="97"/>
                  </a:lnTo>
                  <a:lnTo>
                    <a:pt x="525" y="99"/>
                  </a:lnTo>
                  <a:lnTo>
                    <a:pt x="520" y="99"/>
                  </a:lnTo>
                  <a:lnTo>
                    <a:pt x="514" y="99"/>
                  </a:lnTo>
                  <a:lnTo>
                    <a:pt x="508" y="99"/>
                  </a:lnTo>
                  <a:lnTo>
                    <a:pt x="501" y="97"/>
                  </a:lnTo>
                  <a:lnTo>
                    <a:pt x="495" y="97"/>
                  </a:lnTo>
                  <a:lnTo>
                    <a:pt x="488" y="96"/>
                  </a:lnTo>
                  <a:lnTo>
                    <a:pt x="482" y="94"/>
                  </a:lnTo>
                  <a:lnTo>
                    <a:pt x="475" y="92"/>
                  </a:lnTo>
                  <a:lnTo>
                    <a:pt x="468" y="89"/>
                  </a:lnTo>
                  <a:lnTo>
                    <a:pt x="454" y="95"/>
                  </a:lnTo>
                  <a:lnTo>
                    <a:pt x="440" y="99"/>
                  </a:lnTo>
                  <a:lnTo>
                    <a:pt x="425" y="101"/>
                  </a:lnTo>
                  <a:lnTo>
                    <a:pt x="410" y="102"/>
                  </a:lnTo>
                  <a:lnTo>
                    <a:pt x="396" y="103"/>
                  </a:lnTo>
                  <a:lnTo>
                    <a:pt x="383" y="103"/>
                  </a:lnTo>
                  <a:lnTo>
                    <a:pt x="373" y="103"/>
                  </a:lnTo>
                  <a:lnTo>
                    <a:pt x="367" y="103"/>
                  </a:lnTo>
                  <a:lnTo>
                    <a:pt x="361" y="104"/>
                  </a:lnTo>
                  <a:lnTo>
                    <a:pt x="348" y="107"/>
                  </a:lnTo>
                  <a:lnTo>
                    <a:pt x="333" y="109"/>
                  </a:lnTo>
                  <a:lnTo>
                    <a:pt x="315" y="112"/>
                  </a:lnTo>
                  <a:lnTo>
                    <a:pt x="298" y="116"/>
                  </a:lnTo>
                  <a:lnTo>
                    <a:pt x="280" y="119"/>
                  </a:lnTo>
                  <a:lnTo>
                    <a:pt x="266" y="121"/>
                  </a:lnTo>
                  <a:lnTo>
                    <a:pt x="255" y="123"/>
                  </a:lnTo>
                  <a:lnTo>
                    <a:pt x="245" y="123"/>
                  </a:lnTo>
                  <a:lnTo>
                    <a:pt x="232" y="121"/>
                  </a:lnTo>
                  <a:lnTo>
                    <a:pt x="219" y="119"/>
                  </a:lnTo>
                  <a:lnTo>
                    <a:pt x="203" y="117"/>
                  </a:lnTo>
                  <a:lnTo>
                    <a:pt x="188" y="115"/>
                  </a:lnTo>
                  <a:lnTo>
                    <a:pt x="174" y="112"/>
                  </a:lnTo>
                  <a:lnTo>
                    <a:pt x="163" y="110"/>
                  </a:lnTo>
                  <a:lnTo>
                    <a:pt x="153" y="110"/>
                  </a:lnTo>
                  <a:lnTo>
                    <a:pt x="144" y="110"/>
                  </a:lnTo>
                  <a:lnTo>
                    <a:pt x="131" y="111"/>
                  </a:lnTo>
                  <a:lnTo>
                    <a:pt x="115" y="111"/>
                  </a:lnTo>
                  <a:lnTo>
                    <a:pt x="97" y="111"/>
                  </a:lnTo>
                  <a:lnTo>
                    <a:pt x="81" y="112"/>
                  </a:lnTo>
                  <a:lnTo>
                    <a:pt x="66" y="111"/>
                  </a:lnTo>
                  <a:lnTo>
                    <a:pt x="55" y="111"/>
                  </a:lnTo>
                  <a:lnTo>
                    <a:pt x="48" y="110"/>
                  </a:lnTo>
                  <a:lnTo>
                    <a:pt x="46" y="109"/>
                  </a:lnTo>
                  <a:lnTo>
                    <a:pt x="47" y="107"/>
                  </a:lnTo>
                  <a:lnTo>
                    <a:pt x="49" y="104"/>
                  </a:lnTo>
                  <a:lnTo>
                    <a:pt x="53" y="102"/>
                  </a:lnTo>
                  <a:lnTo>
                    <a:pt x="58" y="99"/>
                  </a:lnTo>
                  <a:lnTo>
                    <a:pt x="64" y="96"/>
                  </a:lnTo>
                  <a:lnTo>
                    <a:pt x="70" y="93"/>
                  </a:lnTo>
                  <a:lnTo>
                    <a:pt x="74" y="91"/>
                  </a:lnTo>
                  <a:lnTo>
                    <a:pt x="80" y="86"/>
                  </a:lnTo>
                  <a:lnTo>
                    <a:pt x="80" y="81"/>
                  </a:lnTo>
                  <a:lnTo>
                    <a:pt x="74" y="79"/>
                  </a:lnTo>
                  <a:lnTo>
                    <a:pt x="66" y="78"/>
                  </a:lnTo>
                  <a:lnTo>
                    <a:pt x="61" y="78"/>
                  </a:lnTo>
                  <a:lnTo>
                    <a:pt x="54" y="76"/>
                  </a:lnTo>
                  <a:lnTo>
                    <a:pt x="46" y="73"/>
                  </a:lnTo>
                  <a:lnTo>
                    <a:pt x="37" y="71"/>
                  </a:lnTo>
                  <a:lnTo>
                    <a:pt x="29" y="69"/>
                  </a:lnTo>
                  <a:lnTo>
                    <a:pt x="21" y="66"/>
                  </a:lnTo>
                  <a:lnTo>
                    <a:pt x="15" y="64"/>
                  </a:lnTo>
                  <a:lnTo>
                    <a:pt x="10" y="63"/>
                  </a:lnTo>
                  <a:lnTo>
                    <a:pt x="5" y="61"/>
                  </a:lnTo>
                  <a:lnTo>
                    <a:pt x="1" y="57"/>
                  </a:lnTo>
                  <a:lnTo>
                    <a:pt x="0" y="52"/>
                  </a:lnTo>
                  <a:lnTo>
                    <a:pt x="0" y="44"/>
                  </a:lnTo>
                  <a:lnTo>
                    <a:pt x="0" y="37"/>
                  </a:lnTo>
                  <a:lnTo>
                    <a:pt x="2" y="34"/>
                  </a:lnTo>
                  <a:lnTo>
                    <a:pt x="9" y="33"/>
                  </a:lnTo>
                  <a:lnTo>
                    <a:pt x="21" y="31"/>
                  </a:lnTo>
                  <a:lnTo>
                    <a:pt x="21" y="25"/>
                  </a:lnTo>
                  <a:lnTo>
                    <a:pt x="18" y="18"/>
                  </a:lnTo>
                  <a:lnTo>
                    <a:pt x="13" y="14"/>
                  </a:lnTo>
                  <a:lnTo>
                    <a:pt x="1" y="12"/>
                  </a:lnTo>
                  <a:lnTo>
                    <a:pt x="9" y="10"/>
                  </a:lnTo>
                  <a:lnTo>
                    <a:pt x="15" y="6"/>
                  </a:lnTo>
                  <a:lnTo>
                    <a:pt x="17" y="2"/>
                  </a:lnTo>
                  <a:lnTo>
                    <a:pt x="21" y="0"/>
                  </a:lnTo>
                  <a:lnTo>
                    <a:pt x="22" y="8"/>
                  </a:lnTo>
                  <a:lnTo>
                    <a:pt x="24" y="20"/>
                  </a:lnTo>
                  <a:lnTo>
                    <a:pt x="25" y="30"/>
                  </a:lnTo>
                  <a:lnTo>
                    <a:pt x="28" y="38"/>
                  </a:lnTo>
                  <a:lnTo>
                    <a:pt x="32" y="40"/>
                  </a:lnTo>
                  <a:lnTo>
                    <a:pt x="39" y="39"/>
                  </a:lnTo>
                  <a:lnTo>
                    <a:pt x="46" y="38"/>
                  </a:lnTo>
                  <a:lnTo>
                    <a:pt x="50" y="39"/>
                  </a:lnTo>
                  <a:lnTo>
                    <a:pt x="54" y="44"/>
                  </a:lnTo>
                  <a:lnTo>
                    <a:pt x="56" y="49"/>
                  </a:lnTo>
                  <a:lnTo>
                    <a:pt x="58" y="54"/>
                  </a:lnTo>
                  <a:lnTo>
                    <a:pt x="62" y="54"/>
                  </a:lnTo>
                  <a:lnTo>
                    <a:pt x="65" y="53"/>
                  </a:lnTo>
                  <a:lnTo>
                    <a:pt x="71" y="50"/>
                  </a:lnTo>
                  <a:lnTo>
                    <a:pt x="79" y="47"/>
                  </a:lnTo>
                  <a:lnTo>
                    <a:pt x="87" y="45"/>
                  </a:lnTo>
                  <a:lnTo>
                    <a:pt x="96" y="42"/>
                  </a:lnTo>
                  <a:lnTo>
                    <a:pt x="104" y="40"/>
                  </a:lnTo>
                  <a:lnTo>
                    <a:pt x="110" y="39"/>
                  </a:lnTo>
                  <a:lnTo>
                    <a:pt x="115" y="39"/>
                  </a:lnTo>
                  <a:lnTo>
                    <a:pt x="116" y="34"/>
                  </a:lnTo>
                  <a:lnTo>
                    <a:pt x="119" y="28"/>
                  </a:lnTo>
                  <a:lnTo>
                    <a:pt x="124" y="22"/>
                  </a:lnTo>
                  <a:lnTo>
                    <a:pt x="129" y="20"/>
                  </a:lnTo>
                  <a:lnTo>
                    <a:pt x="129" y="26"/>
                  </a:lnTo>
                  <a:lnTo>
                    <a:pt x="131" y="38"/>
                  </a:lnTo>
                  <a:lnTo>
                    <a:pt x="131" y="50"/>
                  </a:lnTo>
                  <a:lnTo>
                    <a:pt x="131" y="60"/>
                  </a:lnTo>
                  <a:lnTo>
                    <a:pt x="160" y="55"/>
                  </a:lnTo>
                  <a:lnTo>
                    <a:pt x="159" y="49"/>
                  </a:lnTo>
                  <a:lnTo>
                    <a:pt x="158" y="41"/>
                  </a:lnTo>
                  <a:lnTo>
                    <a:pt x="157" y="34"/>
                  </a:lnTo>
                  <a:lnTo>
                    <a:pt x="158" y="30"/>
                  </a:lnTo>
                  <a:lnTo>
                    <a:pt x="165" y="31"/>
                  </a:lnTo>
                  <a:lnTo>
                    <a:pt x="172" y="28"/>
                  </a:lnTo>
                  <a:lnTo>
                    <a:pt x="179" y="21"/>
                  </a:lnTo>
                  <a:lnTo>
                    <a:pt x="181" y="15"/>
                  </a:lnTo>
                  <a:lnTo>
                    <a:pt x="188" y="15"/>
                  </a:lnTo>
                  <a:lnTo>
                    <a:pt x="195" y="15"/>
                  </a:lnTo>
                  <a:lnTo>
                    <a:pt x="203" y="15"/>
                  </a:lnTo>
                  <a:lnTo>
                    <a:pt x="212" y="15"/>
                  </a:lnTo>
                  <a:lnTo>
                    <a:pt x="220" y="14"/>
                  </a:lnTo>
                  <a:lnTo>
                    <a:pt x="227" y="14"/>
                  </a:lnTo>
                  <a:lnTo>
                    <a:pt x="232" y="13"/>
                  </a:lnTo>
                  <a:lnTo>
                    <a:pt x="236" y="12"/>
                  </a:lnTo>
                  <a:lnTo>
                    <a:pt x="235" y="18"/>
                  </a:lnTo>
                  <a:lnTo>
                    <a:pt x="236" y="22"/>
                  </a:lnTo>
                  <a:lnTo>
                    <a:pt x="238" y="26"/>
                  </a:lnTo>
                  <a:lnTo>
                    <a:pt x="240" y="30"/>
                  </a:lnTo>
                  <a:lnTo>
                    <a:pt x="237" y="34"/>
                  </a:lnTo>
                  <a:lnTo>
                    <a:pt x="235" y="40"/>
                  </a:lnTo>
                  <a:lnTo>
                    <a:pt x="234" y="46"/>
                  </a:lnTo>
                  <a:lnTo>
                    <a:pt x="232" y="52"/>
                  </a:lnTo>
                  <a:lnTo>
                    <a:pt x="234" y="57"/>
                  </a:lnTo>
                  <a:lnTo>
                    <a:pt x="235" y="61"/>
                  </a:lnTo>
                  <a:lnTo>
                    <a:pt x="238" y="62"/>
                  </a:lnTo>
                  <a:lnTo>
                    <a:pt x="244" y="63"/>
                  </a:lnTo>
                  <a:lnTo>
                    <a:pt x="258" y="57"/>
                  </a:lnTo>
                  <a:lnTo>
                    <a:pt x="258" y="47"/>
                  </a:lnTo>
                  <a:lnTo>
                    <a:pt x="260" y="36"/>
                  </a:lnTo>
                  <a:lnTo>
                    <a:pt x="262" y="23"/>
                  </a:lnTo>
                  <a:lnTo>
                    <a:pt x="267" y="15"/>
                  </a:lnTo>
                  <a:lnTo>
                    <a:pt x="272" y="17"/>
                  </a:lnTo>
                  <a:lnTo>
                    <a:pt x="278" y="20"/>
                  </a:lnTo>
                  <a:lnTo>
                    <a:pt x="285" y="20"/>
                  </a:lnTo>
                  <a:lnTo>
                    <a:pt x="291" y="20"/>
                  </a:lnTo>
                  <a:lnTo>
                    <a:pt x="297" y="18"/>
                  </a:lnTo>
                  <a:lnTo>
                    <a:pt x="301" y="17"/>
                  </a:lnTo>
                  <a:lnTo>
                    <a:pt x="306" y="14"/>
                  </a:lnTo>
                  <a:lnTo>
                    <a:pt x="308" y="12"/>
                  </a:lnTo>
                  <a:lnTo>
                    <a:pt x="310" y="21"/>
                  </a:lnTo>
                  <a:lnTo>
                    <a:pt x="315" y="33"/>
                  </a:lnTo>
                  <a:lnTo>
                    <a:pt x="318" y="48"/>
                  </a:lnTo>
                  <a:lnTo>
                    <a:pt x="319" y="60"/>
                  </a:lnTo>
                  <a:lnTo>
                    <a:pt x="325" y="61"/>
                  </a:lnTo>
                  <a:lnTo>
                    <a:pt x="331" y="60"/>
                  </a:lnTo>
                  <a:lnTo>
                    <a:pt x="335" y="58"/>
                  </a:lnTo>
                  <a:lnTo>
                    <a:pt x="340" y="57"/>
                  </a:lnTo>
                  <a:lnTo>
                    <a:pt x="340" y="48"/>
                  </a:lnTo>
                  <a:lnTo>
                    <a:pt x="340" y="38"/>
                  </a:lnTo>
                  <a:lnTo>
                    <a:pt x="340" y="26"/>
                  </a:lnTo>
                  <a:lnTo>
                    <a:pt x="340" y="18"/>
                  </a:lnTo>
                  <a:lnTo>
                    <a:pt x="348" y="20"/>
                  </a:lnTo>
                  <a:lnTo>
                    <a:pt x="356" y="22"/>
                  </a:lnTo>
                  <a:lnTo>
                    <a:pt x="365" y="25"/>
                  </a:lnTo>
                  <a:lnTo>
                    <a:pt x="373" y="30"/>
                  </a:lnTo>
                  <a:lnTo>
                    <a:pt x="382" y="33"/>
                  </a:lnTo>
                  <a:lnTo>
                    <a:pt x="389" y="37"/>
                  </a:lnTo>
                  <a:lnTo>
                    <a:pt x="395" y="39"/>
                  </a:lnTo>
                  <a:lnTo>
                    <a:pt x="400" y="40"/>
                  </a:lnTo>
                  <a:lnTo>
                    <a:pt x="405" y="40"/>
                  </a:lnTo>
                  <a:lnTo>
                    <a:pt x="409" y="38"/>
                  </a:lnTo>
                  <a:lnTo>
                    <a:pt x="411" y="36"/>
                  </a:lnTo>
                  <a:lnTo>
                    <a:pt x="413" y="32"/>
                  </a:lnTo>
                  <a:lnTo>
                    <a:pt x="420" y="34"/>
                  </a:lnTo>
                  <a:lnTo>
                    <a:pt x="429" y="36"/>
                  </a:lnTo>
                  <a:lnTo>
                    <a:pt x="437" y="36"/>
                  </a:lnTo>
                  <a:lnTo>
                    <a:pt x="446" y="36"/>
                  </a:lnTo>
                  <a:lnTo>
                    <a:pt x="454" y="36"/>
                  </a:lnTo>
                  <a:lnTo>
                    <a:pt x="461" y="34"/>
                  </a:lnTo>
                  <a:lnTo>
                    <a:pt x="466" y="32"/>
                  </a:lnTo>
                  <a:lnTo>
                    <a:pt x="468" y="31"/>
                  </a:lnTo>
                  <a:lnTo>
                    <a:pt x="470" y="25"/>
                  </a:lnTo>
                  <a:lnTo>
                    <a:pt x="474" y="18"/>
                  </a:lnTo>
                  <a:lnTo>
                    <a:pt x="477" y="12"/>
                  </a:lnTo>
                  <a:lnTo>
                    <a:pt x="482" y="8"/>
                  </a:lnTo>
                  <a:lnTo>
                    <a:pt x="485" y="16"/>
                  </a:lnTo>
                  <a:lnTo>
                    <a:pt x="485" y="26"/>
                  </a:lnTo>
                  <a:lnTo>
                    <a:pt x="485" y="38"/>
                  </a:lnTo>
                  <a:lnTo>
                    <a:pt x="485" y="47"/>
                  </a:lnTo>
                  <a:lnTo>
                    <a:pt x="491" y="52"/>
                  </a:lnTo>
                  <a:lnTo>
                    <a:pt x="497" y="54"/>
                  </a:lnTo>
                  <a:lnTo>
                    <a:pt x="503" y="53"/>
                  </a:lnTo>
                  <a:lnTo>
                    <a:pt x="509" y="50"/>
                  </a:lnTo>
                  <a:lnTo>
                    <a:pt x="509" y="18"/>
                  </a:lnTo>
                  <a:lnTo>
                    <a:pt x="517" y="21"/>
                  </a:lnTo>
                  <a:lnTo>
                    <a:pt x="528" y="23"/>
                  </a:lnTo>
                  <a:lnTo>
                    <a:pt x="536" y="26"/>
                  </a:lnTo>
                  <a:lnTo>
                    <a:pt x="540" y="30"/>
                  </a:lnTo>
                  <a:lnTo>
                    <a:pt x="547" y="24"/>
                  </a:lnTo>
                  <a:lnTo>
                    <a:pt x="554" y="16"/>
                  </a:lnTo>
                  <a:lnTo>
                    <a:pt x="561" y="9"/>
                  </a:lnTo>
                  <a:lnTo>
                    <a:pt x="563" y="2"/>
                  </a:lnTo>
                  <a:lnTo>
                    <a:pt x="568" y="6"/>
                  </a:lnTo>
                  <a:lnTo>
                    <a:pt x="574" y="8"/>
                  </a:lnTo>
                  <a:lnTo>
                    <a:pt x="580" y="9"/>
                  </a:lnTo>
                  <a:lnTo>
                    <a:pt x="588" y="10"/>
                  </a:lnTo>
                  <a:lnTo>
                    <a:pt x="596" y="10"/>
                  </a:lnTo>
                  <a:lnTo>
                    <a:pt x="603" y="9"/>
                  </a:lnTo>
                  <a:lnTo>
                    <a:pt x="610" y="8"/>
                  </a:lnTo>
                  <a:lnTo>
                    <a:pt x="615" y="7"/>
                  </a:lnTo>
                  <a:lnTo>
                    <a:pt x="615" y="16"/>
                  </a:lnTo>
                  <a:lnTo>
                    <a:pt x="614" y="28"/>
                  </a:lnTo>
                  <a:lnTo>
                    <a:pt x="615" y="39"/>
                  </a:lnTo>
                  <a:lnTo>
                    <a:pt x="616" y="48"/>
                  </a:lnTo>
                  <a:lnTo>
                    <a:pt x="620" y="49"/>
                  </a:lnTo>
                  <a:lnTo>
                    <a:pt x="626" y="50"/>
                  </a:lnTo>
                  <a:lnTo>
                    <a:pt x="632" y="50"/>
                  </a:lnTo>
                  <a:lnTo>
                    <a:pt x="638" y="50"/>
                  </a:lnTo>
                  <a:lnTo>
                    <a:pt x="635" y="40"/>
                  </a:lnTo>
                  <a:lnTo>
                    <a:pt x="632" y="29"/>
                  </a:lnTo>
                  <a:lnTo>
                    <a:pt x="630" y="17"/>
                  </a:lnTo>
                  <a:lnTo>
                    <a:pt x="632" y="10"/>
                  </a:lnTo>
                  <a:lnTo>
                    <a:pt x="638" y="14"/>
                  </a:lnTo>
                  <a:lnTo>
                    <a:pt x="642" y="20"/>
                  </a:lnTo>
                  <a:lnTo>
                    <a:pt x="647" y="24"/>
                  </a:lnTo>
                  <a:lnTo>
                    <a:pt x="651" y="30"/>
                  </a:lnTo>
                  <a:lnTo>
                    <a:pt x="656" y="34"/>
                  </a:lnTo>
                  <a:lnTo>
                    <a:pt x="662" y="39"/>
                  </a:lnTo>
                  <a:lnTo>
                    <a:pt x="667" y="41"/>
                  </a:lnTo>
                  <a:lnTo>
                    <a:pt x="673" y="42"/>
                  </a:lnTo>
                  <a:lnTo>
                    <a:pt x="677" y="49"/>
                  </a:lnTo>
                  <a:lnTo>
                    <a:pt x="681" y="54"/>
                  </a:lnTo>
                  <a:lnTo>
                    <a:pt x="688" y="57"/>
                  </a:lnTo>
                  <a:lnTo>
                    <a:pt x="699" y="60"/>
                  </a:lnTo>
                  <a:lnTo>
                    <a:pt x="709" y="60"/>
                  </a:lnTo>
                  <a:lnTo>
                    <a:pt x="719" y="60"/>
                  </a:lnTo>
                  <a:lnTo>
                    <a:pt x="729" y="57"/>
                  </a:lnTo>
                  <a:lnTo>
                    <a:pt x="741" y="54"/>
                  </a:lnTo>
                  <a:lnTo>
                    <a:pt x="750" y="48"/>
                  </a:lnTo>
                  <a:lnTo>
                    <a:pt x="758" y="40"/>
                  </a:lnTo>
                  <a:lnTo>
                    <a:pt x="762" y="31"/>
                  </a:lnTo>
                  <a:lnTo>
                    <a:pt x="765" y="18"/>
                  </a:lnTo>
                  <a:lnTo>
                    <a:pt x="772" y="22"/>
                  </a:lnTo>
                  <a:lnTo>
                    <a:pt x="776" y="30"/>
                  </a:lnTo>
                  <a:lnTo>
                    <a:pt x="781" y="39"/>
                  </a:lnTo>
                  <a:lnTo>
                    <a:pt x="785" y="47"/>
                  </a:lnTo>
                  <a:lnTo>
                    <a:pt x="789" y="58"/>
                  </a:lnTo>
                  <a:lnTo>
                    <a:pt x="794" y="66"/>
                  </a:lnTo>
                  <a:lnTo>
                    <a:pt x="802" y="72"/>
                  </a:lnTo>
                  <a:lnTo>
                    <a:pt x="816" y="75"/>
                  </a:lnTo>
                  <a:lnTo>
                    <a:pt x="816" y="81"/>
                  </a:lnTo>
                  <a:lnTo>
                    <a:pt x="814" y="92"/>
                  </a:lnTo>
                  <a:lnTo>
                    <a:pt x="809" y="100"/>
                  </a:lnTo>
                  <a:lnTo>
                    <a:pt x="804" y="103"/>
                  </a:lnTo>
                  <a:close/>
                </a:path>
              </a:pathLst>
            </a:custGeom>
            <a:solidFill>
              <a:srgbClr val="0066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66" name="Freeform 798"/>
            <p:cNvSpPr>
              <a:spLocks/>
            </p:cNvSpPr>
            <p:nvPr/>
          </p:nvSpPr>
          <p:spPr bwMode="auto">
            <a:xfrm>
              <a:off x="3439" y="3941"/>
              <a:ext cx="2" cy="3"/>
            </a:xfrm>
            <a:custGeom>
              <a:avLst/>
              <a:gdLst>
                <a:gd name="T0" fmla="*/ 0 w 7"/>
                <a:gd name="T1" fmla="*/ 9 h 9"/>
                <a:gd name="T2" fmla="*/ 4 w 7"/>
                <a:gd name="T3" fmla="*/ 9 h 9"/>
                <a:gd name="T4" fmla="*/ 7 w 7"/>
                <a:gd name="T5" fmla="*/ 5 h 9"/>
                <a:gd name="T6" fmla="*/ 7 w 7"/>
                <a:gd name="T7" fmla="*/ 2 h 9"/>
                <a:gd name="T8" fmla="*/ 5 w 7"/>
                <a:gd name="T9" fmla="*/ 0 h 9"/>
                <a:gd name="T10" fmla="*/ 0 w 7"/>
                <a:gd name="T11" fmla="*/ 9 h 9"/>
              </a:gdLst>
              <a:ahLst/>
              <a:cxnLst>
                <a:cxn ang="0">
                  <a:pos x="T0" y="T1"/>
                </a:cxn>
                <a:cxn ang="0">
                  <a:pos x="T2" y="T3"/>
                </a:cxn>
                <a:cxn ang="0">
                  <a:pos x="T4" y="T5"/>
                </a:cxn>
                <a:cxn ang="0">
                  <a:pos x="T6" y="T7"/>
                </a:cxn>
                <a:cxn ang="0">
                  <a:pos x="T8" y="T9"/>
                </a:cxn>
                <a:cxn ang="0">
                  <a:pos x="T10" y="T11"/>
                </a:cxn>
              </a:cxnLst>
              <a:rect l="0" t="0" r="r" b="b"/>
              <a:pathLst>
                <a:path w="7" h="9">
                  <a:moveTo>
                    <a:pt x="0" y="9"/>
                  </a:moveTo>
                  <a:lnTo>
                    <a:pt x="4" y="9"/>
                  </a:lnTo>
                  <a:lnTo>
                    <a:pt x="7" y="5"/>
                  </a:lnTo>
                  <a:lnTo>
                    <a:pt x="7" y="2"/>
                  </a:lnTo>
                  <a:lnTo>
                    <a:pt x="5"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67" name="Freeform 799"/>
            <p:cNvSpPr>
              <a:spLocks/>
            </p:cNvSpPr>
            <p:nvPr/>
          </p:nvSpPr>
          <p:spPr bwMode="auto">
            <a:xfrm>
              <a:off x="3411" y="3939"/>
              <a:ext cx="29" cy="5"/>
            </a:xfrm>
            <a:custGeom>
              <a:avLst/>
              <a:gdLst>
                <a:gd name="T0" fmla="*/ 5 w 89"/>
                <a:gd name="T1" fmla="*/ 11 h 17"/>
                <a:gd name="T2" fmla="*/ 4 w 89"/>
                <a:gd name="T3" fmla="*/ 12 h 17"/>
                <a:gd name="T4" fmla="*/ 12 w 89"/>
                <a:gd name="T5" fmla="*/ 12 h 17"/>
                <a:gd name="T6" fmla="*/ 24 w 89"/>
                <a:gd name="T7" fmla="*/ 12 h 17"/>
                <a:gd name="T8" fmla="*/ 35 w 89"/>
                <a:gd name="T9" fmla="*/ 11 h 17"/>
                <a:gd name="T10" fmla="*/ 48 w 89"/>
                <a:gd name="T11" fmla="*/ 11 h 17"/>
                <a:gd name="T12" fmla="*/ 59 w 89"/>
                <a:gd name="T13" fmla="*/ 11 h 17"/>
                <a:gd name="T14" fmla="*/ 71 w 89"/>
                <a:gd name="T15" fmla="*/ 12 h 17"/>
                <a:gd name="T16" fmla="*/ 79 w 89"/>
                <a:gd name="T17" fmla="*/ 13 h 17"/>
                <a:gd name="T18" fmla="*/ 84 w 89"/>
                <a:gd name="T19" fmla="*/ 17 h 17"/>
                <a:gd name="T20" fmla="*/ 89 w 89"/>
                <a:gd name="T21" fmla="*/ 8 h 17"/>
                <a:gd name="T22" fmla="*/ 81 w 89"/>
                <a:gd name="T23" fmla="*/ 4 h 17"/>
                <a:gd name="T24" fmla="*/ 71 w 89"/>
                <a:gd name="T25" fmla="*/ 3 h 17"/>
                <a:gd name="T26" fmla="*/ 59 w 89"/>
                <a:gd name="T27" fmla="*/ 2 h 17"/>
                <a:gd name="T28" fmla="*/ 48 w 89"/>
                <a:gd name="T29" fmla="*/ 0 h 17"/>
                <a:gd name="T30" fmla="*/ 35 w 89"/>
                <a:gd name="T31" fmla="*/ 0 h 17"/>
                <a:gd name="T32" fmla="*/ 24 w 89"/>
                <a:gd name="T33" fmla="*/ 1 h 17"/>
                <a:gd name="T34" fmla="*/ 12 w 89"/>
                <a:gd name="T35" fmla="*/ 1 h 17"/>
                <a:gd name="T36" fmla="*/ 4 w 89"/>
                <a:gd name="T37" fmla="*/ 1 h 17"/>
                <a:gd name="T38" fmla="*/ 3 w 89"/>
                <a:gd name="T39" fmla="*/ 2 h 17"/>
                <a:gd name="T40" fmla="*/ 4 w 89"/>
                <a:gd name="T41" fmla="*/ 1 h 17"/>
                <a:gd name="T42" fmla="*/ 1 w 89"/>
                <a:gd name="T43" fmla="*/ 3 h 17"/>
                <a:gd name="T44" fmla="*/ 0 w 89"/>
                <a:gd name="T45" fmla="*/ 6 h 17"/>
                <a:gd name="T46" fmla="*/ 1 w 89"/>
                <a:gd name="T47" fmla="*/ 10 h 17"/>
                <a:gd name="T48" fmla="*/ 4 w 89"/>
                <a:gd name="T49" fmla="*/ 12 h 17"/>
                <a:gd name="T50" fmla="*/ 5 w 89"/>
                <a:gd name="T5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9" h="17">
                  <a:moveTo>
                    <a:pt x="5" y="11"/>
                  </a:moveTo>
                  <a:lnTo>
                    <a:pt x="4" y="12"/>
                  </a:lnTo>
                  <a:lnTo>
                    <a:pt x="12" y="12"/>
                  </a:lnTo>
                  <a:lnTo>
                    <a:pt x="24" y="12"/>
                  </a:lnTo>
                  <a:lnTo>
                    <a:pt x="35" y="11"/>
                  </a:lnTo>
                  <a:lnTo>
                    <a:pt x="48" y="11"/>
                  </a:lnTo>
                  <a:lnTo>
                    <a:pt x="59" y="11"/>
                  </a:lnTo>
                  <a:lnTo>
                    <a:pt x="71" y="12"/>
                  </a:lnTo>
                  <a:lnTo>
                    <a:pt x="79" y="13"/>
                  </a:lnTo>
                  <a:lnTo>
                    <a:pt x="84" y="17"/>
                  </a:lnTo>
                  <a:lnTo>
                    <a:pt x="89" y="8"/>
                  </a:lnTo>
                  <a:lnTo>
                    <a:pt x="81" y="4"/>
                  </a:lnTo>
                  <a:lnTo>
                    <a:pt x="71" y="3"/>
                  </a:lnTo>
                  <a:lnTo>
                    <a:pt x="59" y="2"/>
                  </a:lnTo>
                  <a:lnTo>
                    <a:pt x="48" y="0"/>
                  </a:lnTo>
                  <a:lnTo>
                    <a:pt x="35" y="0"/>
                  </a:lnTo>
                  <a:lnTo>
                    <a:pt x="24" y="1"/>
                  </a:lnTo>
                  <a:lnTo>
                    <a:pt x="12" y="1"/>
                  </a:lnTo>
                  <a:lnTo>
                    <a:pt x="4" y="1"/>
                  </a:lnTo>
                  <a:lnTo>
                    <a:pt x="3" y="2"/>
                  </a:lnTo>
                  <a:lnTo>
                    <a:pt x="4" y="1"/>
                  </a:lnTo>
                  <a:lnTo>
                    <a:pt x="1" y="3"/>
                  </a:lnTo>
                  <a:lnTo>
                    <a:pt x="0" y="6"/>
                  </a:lnTo>
                  <a:lnTo>
                    <a:pt x="1" y="10"/>
                  </a:lnTo>
                  <a:lnTo>
                    <a:pt x="4" y="12"/>
                  </a:lnTo>
                  <a:lnTo>
                    <a:pt x="5"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68" name="Freeform 800"/>
            <p:cNvSpPr>
              <a:spLocks/>
            </p:cNvSpPr>
            <p:nvPr/>
          </p:nvSpPr>
          <p:spPr bwMode="auto">
            <a:xfrm>
              <a:off x="3388" y="3939"/>
              <a:ext cx="24" cy="6"/>
            </a:xfrm>
            <a:custGeom>
              <a:avLst/>
              <a:gdLst>
                <a:gd name="T0" fmla="*/ 0 w 72"/>
                <a:gd name="T1" fmla="*/ 18 h 18"/>
                <a:gd name="T2" fmla="*/ 0 w 72"/>
                <a:gd name="T3" fmla="*/ 18 h 18"/>
                <a:gd name="T4" fmla="*/ 9 w 72"/>
                <a:gd name="T5" fmla="*/ 18 h 18"/>
                <a:gd name="T6" fmla="*/ 19 w 72"/>
                <a:gd name="T7" fmla="*/ 18 h 18"/>
                <a:gd name="T8" fmla="*/ 29 w 72"/>
                <a:gd name="T9" fmla="*/ 16 h 18"/>
                <a:gd name="T10" fmla="*/ 38 w 72"/>
                <a:gd name="T11" fmla="*/ 15 h 18"/>
                <a:gd name="T12" fmla="*/ 48 w 72"/>
                <a:gd name="T13" fmla="*/ 14 h 18"/>
                <a:gd name="T14" fmla="*/ 56 w 72"/>
                <a:gd name="T15" fmla="*/ 12 h 18"/>
                <a:gd name="T16" fmla="*/ 65 w 72"/>
                <a:gd name="T17" fmla="*/ 11 h 18"/>
                <a:gd name="T18" fmla="*/ 72 w 72"/>
                <a:gd name="T19" fmla="*/ 9 h 18"/>
                <a:gd name="T20" fmla="*/ 70 w 72"/>
                <a:gd name="T21" fmla="*/ 0 h 18"/>
                <a:gd name="T22" fmla="*/ 63 w 72"/>
                <a:gd name="T23" fmla="*/ 2 h 18"/>
                <a:gd name="T24" fmla="*/ 56 w 72"/>
                <a:gd name="T25" fmla="*/ 3 h 18"/>
                <a:gd name="T26" fmla="*/ 48 w 72"/>
                <a:gd name="T27" fmla="*/ 4 h 18"/>
                <a:gd name="T28" fmla="*/ 38 w 72"/>
                <a:gd name="T29" fmla="*/ 6 h 18"/>
                <a:gd name="T30" fmla="*/ 29 w 72"/>
                <a:gd name="T31" fmla="*/ 7 h 18"/>
                <a:gd name="T32" fmla="*/ 19 w 72"/>
                <a:gd name="T33" fmla="*/ 7 h 18"/>
                <a:gd name="T34" fmla="*/ 9 w 72"/>
                <a:gd name="T35" fmla="*/ 7 h 18"/>
                <a:gd name="T36" fmla="*/ 0 w 72"/>
                <a:gd name="T37" fmla="*/ 7 h 18"/>
                <a:gd name="T38" fmla="*/ 0 w 72"/>
                <a:gd name="T39" fmla="*/ 7 h 18"/>
                <a:gd name="T40" fmla="*/ 0 w 72"/>
                <a:gd name="T4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2" h="18">
                  <a:moveTo>
                    <a:pt x="0" y="18"/>
                  </a:moveTo>
                  <a:lnTo>
                    <a:pt x="0" y="18"/>
                  </a:lnTo>
                  <a:lnTo>
                    <a:pt x="9" y="18"/>
                  </a:lnTo>
                  <a:lnTo>
                    <a:pt x="19" y="18"/>
                  </a:lnTo>
                  <a:lnTo>
                    <a:pt x="29" y="16"/>
                  </a:lnTo>
                  <a:lnTo>
                    <a:pt x="38" y="15"/>
                  </a:lnTo>
                  <a:lnTo>
                    <a:pt x="48" y="14"/>
                  </a:lnTo>
                  <a:lnTo>
                    <a:pt x="56" y="12"/>
                  </a:lnTo>
                  <a:lnTo>
                    <a:pt x="65" y="11"/>
                  </a:lnTo>
                  <a:lnTo>
                    <a:pt x="72" y="9"/>
                  </a:lnTo>
                  <a:lnTo>
                    <a:pt x="70" y="0"/>
                  </a:lnTo>
                  <a:lnTo>
                    <a:pt x="63" y="2"/>
                  </a:lnTo>
                  <a:lnTo>
                    <a:pt x="56" y="3"/>
                  </a:lnTo>
                  <a:lnTo>
                    <a:pt x="48" y="4"/>
                  </a:lnTo>
                  <a:lnTo>
                    <a:pt x="38" y="6"/>
                  </a:lnTo>
                  <a:lnTo>
                    <a:pt x="29" y="7"/>
                  </a:lnTo>
                  <a:lnTo>
                    <a:pt x="19" y="7"/>
                  </a:lnTo>
                  <a:lnTo>
                    <a:pt x="9" y="7"/>
                  </a:lnTo>
                  <a:lnTo>
                    <a:pt x="0" y="7"/>
                  </a:lnTo>
                  <a:lnTo>
                    <a:pt x="0" y="7"/>
                  </a:lnTo>
                  <a:lnTo>
                    <a:pt x="0"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69" name="Freeform 801"/>
            <p:cNvSpPr>
              <a:spLocks/>
            </p:cNvSpPr>
            <p:nvPr/>
          </p:nvSpPr>
          <p:spPr bwMode="auto">
            <a:xfrm>
              <a:off x="3365" y="3939"/>
              <a:ext cx="23" cy="6"/>
            </a:xfrm>
            <a:custGeom>
              <a:avLst/>
              <a:gdLst>
                <a:gd name="T0" fmla="*/ 1 w 71"/>
                <a:gd name="T1" fmla="*/ 9 h 20"/>
                <a:gd name="T2" fmla="*/ 0 w 71"/>
                <a:gd name="T3" fmla="*/ 9 h 20"/>
                <a:gd name="T4" fmla="*/ 6 w 71"/>
                <a:gd name="T5" fmla="*/ 10 h 20"/>
                <a:gd name="T6" fmla="*/ 12 w 71"/>
                <a:gd name="T7" fmla="*/ 11 h 20"/>
                <a:gd name="T8" fmla="*/ 21 w 71"/>
                <a:gd name="T9" fmla="*/ 13 h 20"/>
                <a:gd name="T10" fmla="*/ 31 w 71"/>
                <a:gd name="T11" fmla="*/ 14 h 20"/>
                <a:gd name="T12" fmla="*/ 41 w 71"/>
                <a:gd name="T13" fmla="*/ 17 h 20"/>
                <a:gd name="T14" fmla="*/ 52 w 71"/>
                <a:gd name="T15" fmla="*/ 18 h 20"/>
                <a:gd name="T16" fmla="*/ 62 w 71"/>
                <a:gd name="T17" fmla="*/ 20 h 20"/>
                <a:gd name="T18" fmla="*/ 71 w 71"/>
                <a:gd name="T19" fmla="*/ 20 h 20"/>
                <a:gd name="T20" fmla="*/ 71 w 71"/>
                <a:gd name="T21" fmla="*/ 9 h 20"/>
                <a:gd name="T22" fmla="*/ 62 w 71"/>
                <a:gd name="T23" fmla="*/ 9 h 20"/>
                <a:gd name="T24" fmla="*/ 52 w 71"/>
                <a:gd name="T25" fmla="*/ 9 h 20"/>
                <a:gd name="T26" fmla="*/ 41 w 71"/>
                <a:gd name="T27" fmla="*/ 8 h 20"/>
                <a:gd name="T28" fmla="*/ 31 w 71"/>
                <a:gd name="T29" fmla="*/ 5 h 20"/>
                <a:gd name="T30" fmla="*/ 21 w 71"/>
                <a:gd name="T31" fmla="*/ 4 h 20"/>
                <a:gd name="T32" fmla="*/ 14 w 71"/>
                <a:gd name="T33" fmla="*/ 2 h 20"/>
                <a:gd name="T34" fmla="*/ 6 w 71"/>
                <a:gd name="T35" fmla="*/ 1 h 20"/>
                <a:gd name="T36" fmla="*/ 3 w 71"/>
                <a:gd name="T37" fmla="*/ 0 h 20"/>
                <a:gd name="T38" fmla="*/ 1 w 71"/>
                <a:gd name="T39" fmla="*/ 0 h 20"/>
                <a:gd name="T40" fmla="*/ 1 w 71"/>
                <a:gd name="T41"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 h="20">
                  <a:moveTo>
                    <a:pt x="1" y="9"/>
                  </a:moveTo>
                  <a:lnTo>
                    <a:pt x="0" y="9"/>
                  </a:lnTo>
                  <a:lnTo>
                    <a:pt x="6" y="10"/>
                  </a:lnTo>
                  <a:lnTo>
                    <a:pt x="12" y="11"/>
                  </a:lnTo>
                  <a:lnTo>
                    <a:pt x="21" y="13"/>
                  </a:lnTo>
                  <a:lnTo>
                    <a:pt x="31" y="14"/>
                  </a:lnTo>
                  <a:lnTo>
                    <a:pt x="41" y="17"/>
                  </a:lnTo>
                  <a:lnTo>
                    <a:pt x="52" y="18"/>
                  </a:lnTo>
                  <a:lnTo>
                    <a:pt x="62" y="20"/>
                  </a:lnTo>
                  <a:lnTo>
                    <a:pt x="71" y="20"/>
                  </a:lnTo>
                  <a:lnTo>
                    <a:pt x="71" y="9"/>
                  </a:lnTo>
                  <a:lnTo>
                    <a:pt x="62" y="9"/>
                  </a:lnTo>
                  <a:lnTo>
                    <a:pt x="52" y="9"/>
                  </a:lnTo>
                  <a:lnTo>
                    <a:pt x="41" y="8"/>
                  </a:lnTo>
                  <a:lnTo>
                    <a:pt x="31" y="5"/>
                  </a:lnTo>
                  <a:lnTo>
                    <a:pt x="21" y="4"/>
                  </a:lnTo>
                  <a:lnTo>
                    <a:pt x="14" y="2"/>
                  </a:lnTo>
                  <a:lnTo>
                    <a:pt x="6" y="1"/>
                  </a:lnTo>
                  <a:lnTo>
                    <a:pt x="3" y="0"/>
                  </a:lnTo>
                  <a:lnTo>
                    <a:pt x="1" y="0"/>
                  </a:lnTo>
                  <a:lnTo>
                    <a:pt x="1"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70" name="Freeform 802"/>
            <p:cNvSpPr>
              <a:spLocks/>
            </p:cNvSpPr>
            <p:nvPr/>
          </p:nvSpPr>
          <p:spPr bwMode="auto">
            <a:xfrm>
              <a:off x="3345" y="3938"/>
              <a:ext cx="20" cy="5"/>
            </a:xfrm>
            <a:custGeom>
              <a:avLst/>
              <a:gdLst>
                <a:gd name="T0" fmla="*/ 0 w 60"/>
                <a:gd name="T1" fmla="*/ 15 h 15"/>
                <a:gd name="T2" fmla="*/ 0 w 60"/>
                <a:gd name="T3" fmla="*/ 15 h 15"/>
                <a:gd name="T4" fmla="*/ 5 w 60"/>
                <a:gd name="T5" fmla="*/ 14 h 15"/>
                <a:gd name="T6" fmla="*/ 13 w 60"/>
                <a:gd name="T7" fmla="*/ 13 h 15"/>
                <a:gd name="T8" fmla="*/ 23 w 60"/>
                <a:gd name="T9" fmla="*/ 13 h 15"/>
                <a:gd name="T10" fmla="*/ 32 w 60"/>
                <a:gd name="T11" fmla="*/ 12 h 15"/>
                <a:gd name="T12" fmla="*/ 41 w 60"/>
                <a:gd name="T13" fmla="*/ 12 h 15"/>
                <a:gd name="T14" fmla="*/ 49 w 60"/>
                <a:gd name="T15" fmla="*/ 11 h 15"/>
                <a:gd name="T16" fmla="*/ 56 w 60"/>
                <a:gd name="T17" fmla="*/ 12 h 15"/>
                <a:gd name="T18" fmla="*/ 60 w 60"/>
                <a:gd name="T19" fmla="*/ 11 h 15"/>
                <a:gd name="T20" fmla="*/ 60 w 60"/>
                <a:gd name="T21" fmla="*/ 2 h 15"/>
                <a:gd name="T22" fmla="*/ 56 w 60"/>
                <a:gd name="T23" fmla="*/ 0 h 15"/>
                <a:gd name="T24" fmla="*/ 49 w 60"/>
                <a:gd name="T25" fmla="*/ 2 h 15"/>
                <a:gd name="T26" fmla="*/ 41 w 60"/>
                <a:gd name="T27" fmla="*/ 3 h 15"/>
                <a:gd name="T28" fmla="*/ 32 w 60"/>
                <a:gd name="T29" fmla="*/ 3 h 15"/>
                <a:gd name="T30" fmla="*/ 23 w 60"/>
                <a:gd name="T31" fmla="*/ 4 h 15"/>
                <a:gd name="T32" fmla="*/ 13 w 60"/>
                <a:gd name="T33" fmla="*/ 4 h 15"/>
                <a:gd name="T34" fmla="*/ 5 w 60"/>
                <a:gd name="T35" fmla="*/ 5 h 15"/>
                <a:gd name="T36" fmla="*/ 0 w 60"/>
                <a:gd name="T37" fmla="*/ 4 h 15"/>
                <a:gd name="T38" fmla="*/ 0 w 60"/>
                <a:gd name="T39" fmla="*/ 4 h 15"/>
                <a:gd name="T40" fmla="*/ 0 w 60"/>
                <a:gd name="T4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15">
                  <a:moveTo>
                    <a:pt x="0" y="15"/>
                  </a:moveTo>
                  <a:lnTo>
                    <a:pt x="0" y="15"/>
                  </a:lnTo>
                  <a:lnTo>
                    <a:pt x="5" y="14"/>
                  </a:lnTo>
                  <a:lnTo>
                    <a:pt x="13" y="13"/>
                  </a:lnTo>
                  <a:lnTo>
                    <a:pt x="23" y="13"/>
                  </a:lnTo>
                  <a:lnTo>
                    <a:pt x="32" y="12"/>
                  </a:lnTo>
                  <a:lnTo>
                    <a:pt x="41" y="12"/>
                  </a:lnTo>
                  <a:lnTo>
                    <a:pt x="49" y="11"/>
                  </a:lnTo>
                  <a:lnTo>
                    <a:pt x="56" y="12"/>
                  </a:lnTo>
                  <a:lnTo>
                    <a:pt x="60" y="11"/>
                  </a:lnTo>
                  <a:lnTo>
                    <a:pt x="60" y="2"/>
                  </a:lnTo>
                  <a:lnTo>
                    <a:pt x="56" y="0"/>
                  </a:lnTo>
                  <a:lnTo>
                    <a:pt x="49" y="2"/>
                  </a:lnTo>
                  <a:lnTo>
                    <a:pt x="41" y="3"/>
                  </a:lnTo>
                  <a:lnTo>
                    <a:pt x="32" y="3"/>
                  </a:lnTo>
                  <a:lnTo>
                    <a:pt x="23" y="4"/>
                  </a:lnTo>
                  <a:lnTo>
                    <a:pt x="13" y="4"/>
                  </a:lnTo>
                  <a:lnTo>
                    <a:pt x="5" y="5"/>
                  </a:lnTo>
                  <a:lnTo>
                    <a:pt x="0" y="4"/>
                  </a:lnTo>
                  <a:lnTo>
                    <a:pt x="0" y="4"/>
                  </a:lnTo>
                  <a:lnTo>
                    <a:pt x="0"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71" name="Freeform 803"/>
            <p:cNvSpPr>
              <a:spLocks/>
            </p:cNvSpPr>
            <p:nvPr/>
          </p:nvSpPr>
          <p:spPr bwMode="auto">
            <a:xfrm>
              <a:off x="3326" y="3937"/>
              <a:ext cx="19" cy="6"/>
            </a:xfrm>
            <a:custGeom>
              <a:avLst/>
              <a:gdLst>
                <a:gd name="T0" fmla="*/ 6 w 56"/>
                <a:gd name="T1" fmla="*/ 9 h 19"/>
                <a:gd name="T2" fmla="*/ 2 w 56"/>
                <a:gd name="T3" fmla="*/ 9 h 19"/>
                <a:gd name="T4" fmla="*/ 10 w 56"/>
                <a:gd name="T5" fmla="*/ 11 h 19"/>
                <a:gd name="T6" fmla="*/ 17 w 56"/>
                <a:gd name="T7" fmla="*/ 14 h 19"/>
                <a:gd name="T8" fmla="*/ 23 w 56"/>
                <a:gd name="T9" fmla="*/ 16 h 19"/>
                <a:gd name="T10" fmla="*/ 31 w 56"/>
                <a:gd name="T11" fmla="*/ 17 h 19"/>
                <a:gd name="T12" fmla="*/ 37 w 56"/>
                <a:gd name="T13" fmla="*/ 17 h 19"/>
                <a:gd name="T14" fmla="*/ 44 w 56"/>
                <a:gd name="T15" fmla="*/ 18 h 19"/>
                <a:gd name="T16" fmla="*/ 50 w 56"/>
                <a:gd name="T17" fmla="*/ 19 h 19"/>
                <a:gd name="T18" fmla="*/ 56 w 56"/>
                <a:gd name="T19" fmla="*/ 19 h 19"/>
                <a:gd name="T20" fmla="*/ 56 w 56"/>
                <a:gd name="T21" fmla="*/ 8 h 19"/>
                <a:gd name="T22" fmla="*/ 50 w 56"/>
                <a:gd name="T23" fmla="*/ 8 h 19"/>
                <a:gd name="T24" fmla="*/ 44 w 56"/>
                <a:gd name="T25" fmla="*/ 9 h 19"/>
                <a:gd name="T26" fmla="*/ 37 w 56"/>
                <a:gd name="T27" fmla="*/ 8 h 19"/>
                <a:gd name="T28" fmla="*/ 31 w 56"/>
                <a:gd name="T29" fmla="*/ 8 h 19"/>
                <a:gd name="T30" fmla="*/ 25 w 56"/>
                <a:gd name="T31" fmla="*/ 7 h 19"/>
                <a:gd name="T32" fmla="*/ 19 w 56"/>
                <a:gd name="T33" fmla="*/ 4 h 19"/>
                <a:gd name="T34" fmla="*/ 12 w 56"/>
                <a:gd name="T35" fmla="*/ 2 h 19"/>
                <a:gd name="T36" fmla="*/ 6 w 56"/>
                <a:gd name="T37" fmla="*/ 0 h 19"/>
                <a:gd name="T38" fmla="*/ 2 w 56"/>
                <a:gd name="T39" fmla="*/ 0 h 19"/>
                <a:gd name="T40" fmla="*/ 6 w 56"/>
                <a:gd name="T41" fmla="*/ 0 h 19"/>
                <a:gd name="T42" fmla="*/ 3 w 56"/>
                <a:gd name="T43" fmla="*/ 0 h 19"/>
                <a:gd name="T44" fmla="*/ 0 w 56"/>
                <a:gd name="T45" fmla="*/ 2 h 19"/>
                <a:gd name="T46" fmla="*/ 0 w 56"/>
                <a:gd name="T47" fmla="*/ 7 h 19"/>
                <a:gd name="T48" fmla="*/ 2 w 56"/>
                <a:gd name="T49" fmla="*/ 9 h 19"/>
                <a:gd name="T50" fmla="*/ 6 w 56"/>
                <a:gd name="T51"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6" h="19">
                  <a:moveTo>
                    <a:pt x="6" y="9"/>
                  </a:moveTo>
                  <a:lnTo>
                    <a:pt x="2" y="9"/>
                  </a:lnTo>
                  <a:lnTo>
                    <a:pt x="10" y="11"/>
                  </a:lnTo>
                  <a:lnTo>
                    <a:pt x="17" y="14"/>
                  </a:lnTo>
                  <a:lnTo>
                    <a:pt x="23" y="16"/>
                  </a:lnTo>
                  <a:lnTo>
                    <a:pt x="31" y="17"/>
                  </a:lnTo>
                  <a:lnTo>
                    <a:pt x="37" y="17"/>
                  </a:lnTo>
                  <a:lnTo>
                    <a:pt x="44" y="18"/>
                  </a:lnTo>
                  <a:lnTo>
                    <a:pt x="50" y="19"/>
                  </a:lnTo>
                  <a:lnTo>
                    <a:pt x="56" y="19"/>
                  </a:lnTo>
                  <a:lnTo>
                    <a:pt x="56" y="8"/>
                  </a:lnTo>
                  <a:lnTo>
                    <a:pt x="50" y="8"/>
                  </a:lnTo>
                  <a:lnTo>
                    <a:pt x="44" y="9"/>
                  </a:lnTo>
                  <a:lnTo>
                    <a:pt x="37" y="8"/>
                  </a:lnTo>
                  <a:lnTo>
                    <a:pt x="31" y="8"/>
                  </a:lnTo>
                  <a:lnTo>
                    <a:pt x="25" y="7"/>
                  </a:lnTo>
                  <a:lnTo>
                    <a:pt x="19" y="4"/>
                  </a:lnTo>
                  <a:lnTo>
                    <a:pt x="12" y="2"/>
                  </a:lnTo>
                  <a:lnTo>
                    <a:pt x="6" y="0"/>
                  </a:lnTo>
                  <a:lnTo>
                    <a:pt x="2" y="0"/>
                  </a:lnTo>
                  <a:lnTo>
                    <a:pt x="6" y="0"/>
                  </a:lnTo>
                  <a:lnTo>
                    <a:pt x="3" y="0"/>
                  </a:lnTo>
                  <a:lnTo>
                    <a:pt x="0" y="2"/>
                  </a:lnTo>
                  <a:lnTo>
                    <a:pt x="0" y="7"/>
                  </a:lnTo>
                  <a:lnTo>
                    <a:pt x="2" y="9"/>
                  </a:lnTo>
                  <a:lnTo>
                    <a:pt x="6"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72" name="Freeform 804"/>
            <p:cNvSpPr>
              <a:spLocks/>
            </p:cNvSpPr>
            <p:nvPr/>
          </p:nvSpPr>
          <p:spPr bwMode="auto">
            <a:xfrm>
              <a:off x="3294" y="3937"/>
              <a:ext cx="34" cy="8"/>
            </a:xfrm>
            <a:custGeom>
              <a:avLst/>
              <a:gdLst>
                <a:gd name="T0" fmla="*/ 0 w 103"/>
                <a:gd name="T1" fmla="*/ 24 h 24"/>
                <a:gd name="T2" fmla="*/ 0 w 103"/>
                <a:gd name="T3" fmla="*/ 24 h 24"/>
                <a:gd name="T4" fmla="*/ 6 w 103"/>
                <a:gd name="T5" fmla="*/ 24 h 24"/>
                <a:gd name="T6" fmla="*/ 16 w 103"/>
                <a:gd name="T7" fmla="*/ 24 h 24"/>
                <a:gd name="T8" fmla="*/ 29 w 103"/>
                <a:gd name="T9" fmla="*/ 24 h 24"/>
                <a:gd name="T10" fmla="*/ 43 w 103"/>
                <a:gd name="T11" fmla="*/ 22 h 24"/>
                <a:gd name="T12" fmla="*/ 58 w 103"/>
                <a:gd name="T13" fmla="*/ 20 h 24"/>
                <a:gd name="T14" fmla="*/ 73 w 103"/>
                <a:gd name="T15" fmla="*/ 18 h 24"/>
                <a:gd name="T16" fmla="*/ 89 w 103"/>
                <a:gd name="T17" fmla="*/ 15 h 24"/>
                <a:gd name="T18" fmla="*/ 103 w 103"/>
                <a:gd name="T19" fmla="*/ 9 h 24"/>
                <a:gd name="T20" fmla="*/ 99 w 103"/>
                <a:gd name="T21" fmla="*/ 0 h 24"/>
                <a:gd name="T22" fmla="*/ 86 w 103"/>
                <a:gd name="T23" fmla="*/ 6 h 24"/>
                <a:gd name="T24" fmla="*/ 73 w 103"/>
                <a:gd name="T25" fmla="*/ 9 h 24"/>
                <a:gd name="T26" fmla="*/ 58 w 103"/>
                <a:gd name="T27" fmla="*/ 11 h 24"/>
                <a:gd name="T28" fmla="*/ 43 w 103"/>
                <a:gd name="T29" fmla="*/ 12 h 24"/>
                <a:gd name="T30" fmla="*/ 29 w 103"/>
                <a:gd name="T31" fmla="*/ 12 h 24"/>
                <a:gd name="T32" fmla="*/ 16 w 103"/>
                <a:gd name="T33" fmla="*/ 12 h 24"/>
                <a:gd name="T34" fmla="*/ 6 w 103"/>
                <a:gd name="T35" fmla="*/ 12 h 24"/>
                <a:gd name="T36" fmla="*/ 0 w 103"/>
                <a:gd name="T37" fmla="*/ 12 h 24"/>
                <a:gd name="T38" fmla="*/ 0 w 103"/>
                <a:gd name="T39" fmla="*/ 12 h 24"/>
                <a:gd name="T40" fmla="*/ 0 w 103"/>
                <a:gd name="T41"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 h="24">
                  <a:moveTo>
                    <a:pt x="0" y="24"/>
                  </a:moveTo>
                  <a:lnTo>
                    <a:pt x="0" y="24"/>
                  </a:lnTo>
                  <a:lnTo>
                    <a:pt x="6" y="24"/>
                  </a:lnTo>
                  <a:lnTo>
                    <a:pt x="16" y="24"/>
                  </a:lnTo>
                  <a:lnTo>
                    <a:pt x="29" y="24"/>
                  </a:lnTo>
                  <a:lnTo>
                    <a:pt x="43" y="22"/>
                  </a:lnTo>
                  <a:lnTo>
                    <a:pt x="58" y="20"/>
                  </a:lnTo>
                  <a:lnTo>
                    <a:pt x="73" y="18"/>
                  </a:lnTo>
                  <a:lnTo>
                    <a:pt x="89" y="15"/>
                  </a:lnTo>
                  <a:lnTo>
                    <a:pt x="103" y="9"/>
                  </a:lnTo>
                  <a:lnTo>
                    <a:pt x="99" y="0"/>
                  </a:lnTo>
                  <a:lnTo>
                    <a:pt x="86" y="6"/>
                  </a:lnTo>
                  <a:lnTo>
                    <a:pt x="73" y="9"/>
                  </a:lnTo>
                  <a:lnTo>
                    <a:pt x="58" y="11"/>
                  </a:lnTo>
                  <a:lnTo>
                    <a:pt x="43" y="12"/>
                  </a:lnTo>
                  <a:lnTo>
                    <a:pt x="29" y="12"/>
                  </a:lnTo>
                  <a:lnTo>
                    <a:pt x="16" y="12"/>
                  </a:lnTo>
                  <a:lnTo>
                    <a:pt x="6" y="12"/>
                  </a:lnTo>
                  <a:lnTo>
                    <a:pt x="0" y="12"/>
                  </a:lnTo>
                  <a:lnTo>
                    <a:pt x="0" y="12"/>
                  </a:lnTo>
                  <a:lnTo>
                    <a:pt x="0"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73" name="Freeform 805"/>
            <p:cNvSpPr>
              <a:spLocks/>
            </p:cNvSpPr>
            <p:nvPr/>
          </p:nvSpPr>
          <p:spPr bwMode="auto">
            <a:xfrm>
              <a:off x="3257" y="3941"/>
              <a:ext cx="37" cy="10"/>
            </a:xfrm>
            <a:custGeom>
              <a:avLst/>
              <a:gdLst>
                <a:gd name="T0" fmla="*/ 0 w 112"/>
                <a:gd name="T1" fmla="*/ 30 h 30"/>
                <a:gd name="T2" fmla="*/ 0 w 112"/>
                <a:gd name="T3" fmla="*/ 30 h 30"/>
                <a:gd name="T4" fmla="*/ 11 w 112"/>
                <a:gd name="T5" fmla="*/ 29 h 30"/>
                <a:gd name="T6" fmla="*/ 25 w 112"/>
                <a:gd name="T7" fmla="*/ 27 h 30"/>
                <a:gd name="T8" fmla="*/ 43 w 112"/>
                <a:gd name="T9" fmla="*/ 23 h 30"/>
                <a:gd name="T10" fmla="*/ 60 w 112"/>
                <a:gd name="T11" fmla="*/ 20 h 30"/>
                <a:gd name="T12" fmla="*/ 78 w 112"/>
                <a:gd name="T13" fmla="*/ 16 h 30"/>
                <a:gd name="T14" fmla="*/ 93 w 112"/>
                <a:gd name="T15" fmla="*/ 14 h 30"/>
                <a:gd name="T16" fmla="*/ 106 w 112"/>
                <a:gd name="T17" fmla="*/ 12 h 30"/>
                <a:gd name="T18" fmla="*/ 112 w 112"/>
                <a:gd name="T19" fmla="*/ 12 h 30"/>
                <a:gd name="T20" fmla="*/ 112 w 112"/>
                <a:gd name="T21" fmla="*/ 0 h 30"/>
                <a:gd name="T22" fmla="*/ 106 w 112"/>
                <a:gd name="T23" fmla="*/ 3 h 30"/>
                <a:gd name="T24" fmla="*/ 93 w 112"/>
                <a:gd name="T25" fmla="*/ 5 h 30"/>
                <a:gd name="T26" fmla="*/ 78 w 112"/>
                <a:gd name="T27" fmla="*/ 7 h 30"/>
                <a:gd name="T28" fmla="*/ 60 w 112"/>
                <a:gd name="T29" fmla="*/ 11 h 30"/>
                <a:gd name="T30" fmla="*/ 43 w 112"/>
                <a:gd name="T31" fmla="*/ 14 h 30"/>
                <a:gd name="T32" fmla="*/ 25 w 112"/>
                <a:gd name="T33" fmla="*/ 18 h 30"/>
                <a:gd name="T34" fmla="*/ 11 w 112"/>
                <a:gd name="T35" fmla="*/ 20 h 30"/>
                <a:gd name="T36" fmla="*/ 0 w 112"/>
                <a:gd name="T37" fmla="*/ 21 h 30"/>
                <a:gd name="T38" fmla="*/ 0 w 112"/>
                <a:gd name="T39" fmla="*/ 21 h 30"/>
                <a:gd name="T40" fmla="*/ 0 w 112"/>
                <a:gd name="T41"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2" h="30">
                  <a:moveTo>
                    <a:pt x="0" y="30"/>
                  </a:moveTo>
                  <a:lnTo>
                    <a:pt x="0" y="30"/>
                  </a:lnTo>
                  <a:lnTo>
                    <a:pt x="11" y="29"/>
                  </a:lnTo>
                  <a:lnTo>
                    <a:pt x="25" y="27"/>
                  </a:lnTo>
                  <a:lnTo>
                    <a:pt x="43" y="23"/>
                  </a:lnTo>
                  <a:lnTo>
                    <a:pt x="60" y="20"/>
                  </a:lnTo>
                  <a:lnTo>
                    <a:pt x="78" y="16"/>
                  </a:lnTo>
                  <a:lnTo>
                    <a:pt x="93" y="14"/>
                  </a:lnTo>
                  <a:lnTo>
                    <a:pt x="106" y="12"/>
                  </a:lnTo>
                  <a:lnTo>
                    <a:pt x="112" y="12"/>
                  </a:lnTo>
                  <a:lnTo>
                    <a:pt x="112" y="0"/>
                  </a:lnTo>
                  <a:lnTo>
                    <a:pt x="106" y="3"/>
                  </a:lnTo>
                  <a:lnTo>
                    <a:pt x="93" y="5"/>
                  </a:lnTo>
                  <a:lnTo>
                    <a:pt x="78" y="7"/>
                  </a:lnTo>
                  <a:lnTo>
                    <a:pt x="60" y="11"/>
                  </a:lnTo>
                  <a:lnTo>
                    <a:pt x="43" y="14"/>
                  </a:lnTo>
                  <a:lnTo>
                    <a:pt x="25" y="18"/>
                  </a:lnTo>
                  <a:lnTo>
                    <a:pt x="11" y="20"/>
                  </a:lnTo>
                  <a:lnTo>
                    <a:pt x="0" y="21"/>
                  </a:lnTo>
                  <a:lnTo>
                    <a:pt x="0" y="21"/>
                  </a:lnTo>
                  <a:lnTo>
                    <a:pt x="0"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74" name="Freeform 806"/>
            <p:cNvSpPr>
              <a:spLocks/>
            </p:cNvSpPr>
            <p:nvPr/>
          </p:nvSpPr>
          <p:spPr bwMode="auto">
            <a:xfrm>
              <a:off x="3223" y="3943"/>
              <a:ext cx="34" cy="8"/>
            </a:xfrm>
            <a:custGeom>
              <a:avLst/>
              <a:gdLst>
                <a:gd name="T0" fmla="*/ 0 w 102"/>
                <a:gd name="T1" fmla="*/ 10 h 23"/>
                <a:gd name="T2" fmla="*/ 0 w 102"/>
                <a:gd name="T3" fmla="*/ 10 h 23"/>
                <a:gd name="T4" fmla="*/ 10 w 102"/>
                <a:gd name="T5" fmla="*/ 10 h 23"/>
                <a:gd name="T6" fmla="*/ 21 w 102"/>
                <a:gd name="T7" fmla="*/ 12 h 23"/>
                <a:gd name="T8" fmla="*/ 35 w 102"/>
                <a:gd name="T9" fmla="*/ 14 h 23"/>
                <a:gd name="T10" fmla="*/ 50 w 102"/>
                <a:gd name="T11" fmla="*/ 16 h 23"/>
                <a:gd name="T12" fmla="*/ 66 w 102"/>
                <a:gd name="T13" fmla="*/ 19 h 23"/>
                <a:gd name="T14" fmla="*/ 79 w 102"/>
                <a:gd name="T15" fmla="*/ 21 h 23"/>
                <a:gd name="T16" fmla="*/ 92 w 102"/>
                <a:gd name="T17" fmla="*/ 23 h 23"/>
                <a:gd name="T18" fmla="*/ 102 w 102"/>
                <a:gd name="T19" fmla="*/ 22 h 23"/>
                <a:gd name="T20" fmla="*/ 102 w 102"/>
                <a:gd name="T21" fmla="*/ 13 h 23"/>
                <a:gd name="T22" fmla="*/ 92 w 102"/>
                <a:gd name="T23" fmla="*/ 12 h 23"/>
                <a:gd name="T24" fmla="*/ 79 w 102"/>
                <a:gd name="T25" fmla="*/ 12 h 23"/>
                <a:gd name="T26" fmla="*/ 66 w 102"/>
                <a:gd name="T27" fmla="*/ 10 h 23"/>
                <a:gd name="T28" fmla="*/ 50 w 102"/>
                <a:gd name="T29" fmla="*/ 7 h 23"/>
                <a:gd name="T30" fmla="*/ 35 w 102"/>
                <a:gd name="T31" fmla="*/ 5 h 23"/>
                <a:gd name="T32" fmla="*/ 21 w 102"/>
                <a:gd name="T33" fmla="*/ 3 h 23"/>
                <a:gd name="T34" fmla="*/ 10 w 102"/>
                <a:gd name="T35" fmla="*/ 0 h 23"/>
                <a:gd name="T36" fmla="*/ 0 w 102"/>
                <a:gd name="T37" fmla="*/ 0 h 23"/>
                <a:gd name="T38" fmla="*/ 0 w 102"/>
                <a:gd name="T39" fmla="*/ 0 h 23"/>
                <a:gd name="T40" fmla="*/ 0 w 102"/>
                <a:gd name="T41"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2" h="23">
                  <a:moveTo>
                    <a:pt x="0" y="10"/>
                  </a:moveTo>
                  <a:lnTo>
                    <a:pt x="0" y="10"/>
                  </a:lnTo>
                  <a:lnTo>
                    <a:pt x="10" y="10"/>
                  </a:lnTo>
                  <a:lnTo>
                    <a:pt x="21" y="12"/>
                  </a:lnTo>
                  <a:lnTo>
                    <a:pt x="35" y="14"/>
                  </a:lnTo>
                  <a:lnTo>
                    <a:pt x="50" y="16"/>
                  </a:lnTo>
                  <a:lnTo>
                    <a:pt x="66" y="19"/>
                  </a:lnTo>
                  <a:lnTo>
                    <a:pt x="79" y="21"/>
                  </a:lnTo>
                  <a:lnTo>
                    <a:pt x="92" y="23"/>
                  </a:lnTo>
                  <a:lnTo>
                    <a:pt x="102" y="22"/>
                  </a:lnTo>
                  <a:lnTo>
                    <a:pt x="102" y="13"/>
                  </a:lnTo>
                  <a:lnTo>
                    <a:pt x="92" y="12"/>
                  </a:lnTo>
                  <a:lnTo>
                    <a:pt x="79" y="12"/>
                  </a:lnTo>
                  <a:lnTo>
                    <a:pt x="66" y="10"/>
                  </a:lnTo>
                  <a:lnTo>
                    <a:pt x="50" y="7"/>
                  </a:lnTo>
                  <a:lnTo>
                    <a:pt x="35" y="5"/>
                  </a:lnTo>
                  <a:lnTo>
                    <a:pt x="21" y="3"/>
                  </a:lnTo>
                  <a:lnTo>
                    <a:pt x="10" y="0"/>
                  </a:lnTo>
                  <a:lnTo>
                    <a:pt x="0" y="0"/>
                  </a:lnTo>
                  <a:lnTo>
                    <a:pt x="0" y="0"/>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75" name="Freeform 807"/>
            <p:cNvSpPr>
              <a:spLocks/>
            </p:cNvSpPr>
            <p:nvPr/>
          </p:nvSpPr>
          <p:spPr bwMode="auto">
            <a:xfrm>
              <a:off x="3187" y="3943"/>
              <a:ext cx="36" cy="5"/>
            </a:xfrm>
            <a:custGeom>
              <a:avLst/>
              <a:gdLst>
                <a:gd name="T0" fmla="*/ 0 w 106"/>
                <a:gd name="T1" fmla="*/ 11 h 14"/>
                <a:gd name="T2" fmla="*/ 0 w 106"/>
                <a:gd name="T3" fmla="*/ 11 h 14"/>
                <a:gd name="T4" fmla="*/ 8 w 106"/>
                <a:gd name="T5" fmla="*/ 12 h 14"/>
                <a:gd name="T6" fmla="*/ 19 w 106"/>
                <a:gd name="T7" fmla="*/ 13 h 14"/>
                <a:gd name="T8" fmla="*/ 34 w 106"/>
                <a:gd name="T9" fmla="*/ 14 h 14"/>
                <a:gd name="T10" fmla="*/ 50 w 106"/>
                <a:gd name="T11" fmla="*/ 13 h 14"/>
                <a:gd name="T12" fmla="*/ 68 w 106"/>
                <a:gd name="T13" fmla="*/ 13 h 14"/>
                <a:gd name="T14" fmla="*/ 84 w 106"/>
                <a:gd name="T15" fmla="*/ 13 h 14"/>
                <a:gd name="T16" fmla="*/ 97 w 106"/>
                <a:gd name="T17" fmla="*/ 12 h 14"/>
                <a:gd name="T18" fmla="*/ 106 w 106"/>
                <a:gd name="T19" fmla="*/ 11 h 14"/>
                <a:gd name="T20" fmla="*/ 106 w 106"/>
                <a:gd name="T21" fmla="*/ 1 h 14"/>
                <a:gd name="T22" fmla="*/ 97 w 106"/>
                <a:gd name="T23" fmla="*/ 0 h 14"/>
                <a:gd name="T24" fmla="*/ 84 w 106"/>
                <a:gd name="T25" fmla="*/ 1 h 14"/>
                <a:gd name="T26" fmla="*/ 68 w 106"/>
                <a:gd name="T27" fmla="*/ 1 h 14"/>
                <a:gd name="T28" fmla="*/ 50 w 106"/>
                <a:gd name="T29" fmla="*/ 1 h 14"/>
                <a:gd name="T30" fmla="*/ 34 w 106"/>
                <a:gd name="T31" fmla="*/ 3 h 14"/>
                <a:gd name="T32" fmla="*/ 19 w 106"/>
                <a:gd name="T33" fmla="*/ 1 h 14"/>
                <a:gd name="T34" fmla="*/ 8 w 106"/>
                <a:gd name="T35" fmla="*/ 3 h 14"/>
                <a:gd name="T36" fmla="*/ 2 w 106"/>
                <a:gd name="T37" fmla="*/ 1 h 14"/>
                <a:gd name="T38" fmla="*/ 2 w 106"/>
                <a:gd name="T39" fmla="*/ 1 h 14"/>
                <a:gd name="T40" fmla="*/ 0 w 106"/>
                <a:gd name="T4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6" h="14">
                  <a:moveTo>
                    <a:pt x="0" y="11"/>
                  </a:moveTo>
                  <a:lnTo>
                    <a:pt x="0" y="11"/>
                  </a:lnTo>
                  <a:lnTo>
                    <a:pt x="8" y="12"/>
                  </a:lnTo>
                  <a:lnTo>
                    <a:pt x="19" y="13"/>
                  </a:lnTo>
                  <a:lnTo>
                    <a:pt x="34" y="14"/>
                  </a:lnTo>
                  <a:lnTo>
                    <a:pt x="50" y="13"/>
                  </a:lnTo>
                  <a:lnTo>
                    <a:pt x="68" y="13"/>
                  </a:lnTo>
                  <a:lnTo>
                    <a:pt x="84" y="13"/>
                  </a:lnTo>
                  <a:lnTo>
                    <a:pt x="97" y="12"/>
                  </a:lnTo>
                  <a:lnTo>
                    <a:pt x="106" y="11"/>
                  </a:lnTo>
                  <a:lnTo>
                    <a:pt x="106" y="1"/>
                  </a:lnTo>
                  <a:lnTo>
                    <a:pt x="97" y="0"/>
                  </a:lnTo>
                  <a:lnTo>
                    <a:pt x="84" y="1"/>
                  </a:lnTo>
                  <a:lnTo>
                    <a:pt x="68" y="1"/>
                  </a:lnTo>
                  <a:lnTo>
                    <a:pt x="50" y="1"/>
                  </a:lnTo>
                  <a:lnTo>
                    <a:pt x="34" y="3"/>
                  </a:lnTo>
                  <a:lnTo>
                    <a:pt x="19" y="1"/>
                  </a:lnTo>
                  <a:lnTo>
                    <a:pt x="8" y="3"/>
                  </a:lnTo>
                  <a:lnTo>
                    <a:pt x="2" y="1"/>
                  </a:lnTo>
                  <a:lnTo>
                    <a:pt x="2" y="1"/>
                  </a:lnTo>
                  <a:lnTo>
                    <a:pt x="0"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76" name="Freeform 808"/>
            <p:cNvSpPr>
              <a:spLocks/>
            </p:cNvSpPr>
            <p:nvPr/>
          </p:nvSpPr>
          <p:spPr bwMode="auto">
            <a:xfrm>
              <a:off x="3185" y="3937"/>
              <a:ext cx="12" cy="10"/>
            </a:xfrm>
            <a:custGeom>
              <a:avLst/>
              <a:gdLst>
                <a:gd name="T0" fmla="*/ 31 w 36"/>
                <a:gd name="T1" fmla="*/ 0 h 29"/>
                <a:gd name="T2" fmla="*/ 31 w 36"/>
                <a:gd name="T3" fmla="*/ 0 h 29"/>
                <a:gd name="T4" fmla="*/ 27 w 36"/>
                <a:gd name="T5" fmla="*/ 2 h 29"/>
                <a:gd name="T6" fmla="*/ 21 w 36"/>
                <a:gd name="T7" fmla="*/ 6 h 29"/>
                <a:gd name="T8" fmla="*/ 15 w 36"/>
                <a:gd name="T9" fmla="*/ 8 h 29"/>
                <a:gd name="T10" fmla="*/ 9 w 36"/>
                <a:gd name="T11" fmla="*/ 11 h 29"/>
                <a:gd name="T12" fmla="*/ 5 w 36"/>
                <a:gd name="T13" fmla="*/ 15 h 29"/>
                <a:gd name="T14" fmla="*/ 3 w 36"/>
                <a:gd name="T15" fmla="*/ 18 h 29"/>
                <a:gd name="T16" fmla="*/ 0 w 36"/>
                <a:gd name="T17" fmla="*/ 24 h 29"/>
                <a:gd name="T18" fmla="*/ 6 w 36"/>
                <a:gd name="T19" fmla="*/ 29 h 29"/>
                <a:gd name="T20" fmla="*/ 8 w 36"/>
                <a:gd name="T21" fmla="*/ 19 h 29"/>
                <a:gd name="T22" fmla="*/ 9 w 36"/>
                <a:gd name="T23" fmla="*/ 22 h 29"/>
                <a:gd name="T24" fmla="*/ 9 w 36"/>
                <a:gd name="T25" fmla="*/ 23 h 29"/>
                <a:gd name="T26" fmla="*/ 12 w 36"/>
                <a:gd name="T27" fmla="*/ 22 h 29"/>
                <a:gd name="T28" fmla="*/ 14 w 36"/>
                <a:gd name="T29" fmla="*/ 21 h 29"/>
                <a:gd name="T30" fmla="*/ 20 w 36"/>
                <a:gd name="T31" fmla="*/ 17 h 29"/>
                <a:gd name="T32" fmla="*/ 25 w 36"/>
                <a:gd name="T33" fmla="*/ 15 h 29"/>
                <a:gd name="T34" fmla="*/ 31 w 36"/>
                <a:gd name="T35" fmla="*/ 11 h 29"/>
                <a:gd name="T36" fmla="*/ 36 w 36"/>
                <a:gd name="T37" fmla="*/ 9 h 29"/>
                <a:gd name="T38" fmla="*/ 36 w 36"/>
                <a:gd name="T39" fmla="*/ 9 h 29"/>
                <a:gd name="T40" fmla="*/ 31 w 36"/>
                <a:gd name="T4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29">
                  <a:moveTo>
                    <a:pt x="31" y="0"/>
                  </a:moveTo>
                  <a:lnTo>
                    <a:pt x="31" y="0"/>
                  </a:lnTo>
                  <a:lnTo>
                    <a:pt x="27" y="2"/>
                  </a:lnTo>
                  <a:lnTo>
                    <a:pt x="21" y="6"/>
                  </a:lnTo>
                  <a:lnTo>
                    <a:pt x="15" y="8"/>
                  </a:lnTo>
                  <a:lnTo>
                    <a:pt x="9" y="11"/>
                  </a:lnTo>
                  <a:lnTo>
                    <a:pt x="5" y="15"/>
                  </a:lnTo>
                  <a:lnTo>
                    <a:pt x="3" y="18"/>
                  </a:lnTo>
                  <a:lnTo>
                    <a:pt x="0" y="24"/>
                  </a:lnTo>
                  <a:lnTo>
                    <a:pt x="6" y="29"/>
                  </a:lnTo>
                  <a:lnTo>
                    <a:pt x="8" y="19"/>
                  </a:lnTo>
                  <a:lnTo>
                    <a:pt x="9" y="22"/>
                  </a:lnTo>
                  <a:lnTo>
                    <a:pt x="9" y="23"/>
                  </a:lnTo>
                  <a:lnTo>
                    <a:pt x="12" y="22"/>
                  </a:lnTo>
                  <a:lnTo>
                    <a:pt x="14" y="21"/>
                  </a:lnTo>
                  <a:lnTo>
                    <a:pt x="20" y="17"/>
                  </a:lnTo>
                  <a:lnTo>
                    <a:pt x="25" y="15"/>
                  </a:lnTo>
                  <a:lnTo>
                    <a:pt x="31" y="11"/>
                  </a:lnTo>
                  <a:lnTo>
                    <a:pt x="36" y="9"/>
                  </a:lnTo>
                  <a:lnTo>
                    <a:pt x="36" y="9"/>
                  </a:lnTo>
                  <a:lnTo>
                    <a:pt x="3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77" name="Freeform 809"/>
            <p:cNvSpPr>
              <a:spLocks/>
            </p:cNvSpPr>
            <p:nvPr/>
          </p:nvSpPr>
          <p:spPr bwMode="auto">
            <a:xfrm>
              <a:off x="3194" y="3932"/>
              <a:ext cx="6" cy="8"/>
            </a:xfrm>
            <a:custGeom>
              <a:avLst/>
              <a:gdLst>
                <a:gd name="T0" fmla="*/ 0 w 19"/>
                <a:gd name="T1" fmla="*/ 12 h 23"/>
                <a:gd name="T2" fmla="*/ 0 w 19"/>
                <a:gd name="T3" fmla="*/ 12 h 23"/>
                <a:gd name="T4" fmla="*/ 7 w 19"/>
                <a:gd name="T5" fmla="*/ 12 h 23"/>
                <a:gd name="T6" fmla="*/ 11 w 19"/>
                <a:gd name="T7" fmla="*/ 13 h 23"/>
                <a:gd name="T8" fmla="*/ 10 w 19"/>
                <a:gd name="T9" fmla="*/ 12 h 23"/>
                <a:gd name="T10" fmla="*/ 6 w 19"/>
                <a:gd name="T11" fmla="*/ 14 h 23"/>
                <a:gd name="T12" fmla="*/ 11 w 19"/>
                <a:gd name="T13" fmla="*/ 23 h 23"/>
                <a:gd name="T14" fmla="*/ 19 w 19"/>
                <a:gd name="T15" fmla="*/ 16 h 23"/>
                <a:gd name="T16" fmla="*/ 18 w 19"/>
                <a:gd name="T17" fmla="*/ 6 h 23"/>
                <a:gd name="T18" fmla="*/ 10 w 19"/>
                <a:gd name="T19" fmla="*/ 3 h 23"/>
                <a:gd name="T20" fmla="*/ 0 w 19"/>
                <a:gd name="T21" fmla="*/ 0 h 23"/>
                <a:gd name="T22" fmla="*/ 0 w 19"/>
                <a:gd name="T23" fmla="*/ 0 h 23"/>
                <a:gd name="T24" fmla="*/ 0 w 19"/>
                <a:gd name="T25"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23">
                  <a:moveTo>
                    <a:pt x="0" y="12"/>
                  </a:moveTo>
                  <a:lnTo>
                    <a:pt x="0" y="12"/>
                  </a:lnTo>
                  <a:lnTo>
                    <a:pt x="7" y="12"/>
                  </a:lnTo>
                  <a:lnTo>
                    <a:pt x="11" y="13"/>
                  </a:lnTo>
                  <a:lnTo>
                    <a:pt x="10" y="12"/>
                  </a:lnTo>
                  <a:lnTo>
                    <a:pt x="6" y="14"/>
                  </a:lnTo>
                  <a:lnTo>
                    <a:pt x="11" y="23"/>
                  </a:lnTo>
                  <a:lnTo>
                    <a:pt x="19" y="16"/>
                  </a:lnTo>
                  <a:lnTo>
                    <a:pt x="18" y="6"/>
                  </a:lnTo>
                  <a:lnTo>
                    <a:pt x="10" y="3"/>
                  </a:lnTo>
                  <a:lnTo>
                    <a:pt x="0" y="0"/>
                  </a:lnTo>
                  <a:lnTo>
                    <a:pt x="0" y="0"/>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78" name="Freeform 810"/>
            <p:cNvSpPr>
              <a:spLocks/>
            </p:cNvSpPr>
            <p:nvPr/>
          </p:nvSpPr>
          <p:spPr bwMode="auto">
            <a:xfrm>
              <a:off x="3175" y="3928"/>
              <a:ext cx="19" cy="8"/>
            </a:xfrm>
            <a:custGeom>
              <a:avLst/>
              <a:gdLst>
                <a:gd name="T0" fmla="*/ 1 w 57"/>
                <a:gd name="T1" fmla="*/ 10 h 26"/>
                <a:gd name="T2" fmla="*/ 0 w 57"/>
                <a:gd name="T3" fmla="*/ 10 h 26"/>
                <a:gd name="T4" fmla="*/ 5 w 57"/>
                <a:gd name="T5" fmla="*/ 11 h 26"/>
                <a:gd name="T6" fmla="*/ 11 w 57"/>
                <a:gd name="T7" fmla="*/ 13 h 26"/>
                <a:gd name="T8" fmla="*/ 19 w 57"/>
                <a:gd name="T9" fmla="*/ 15 h 26"/>
                <a:gd name="T10" fmla="*/ 27 w 57"/>
                <a:gd name="T11" fmla="*/ 18 h 26"/>
                <a:gd name="T12" fmla="*/ 36 w 57"/>
                <a:gd name="T13" fmla="*/ 20 h 26"/>
                <a:gd name="T14" fmla="*/ 44 w 57"/>
                <a:gd name="T15" fmla="*/ 22 h 26"/>
                <a:gd name="T16" fmla="*/ 52 w 57"/>
                <a:gd name="T17" fmla="*/ 25 h 26"/>
                <a:gd name="T18" fmla="*/ 57 w 57"/>
                <a:gd name="T19" fmla="*/ 26 h 26"/>
                <a:gd name="T20" fmla="*/ 57 w 57"/>
                <a:gd name="T21" fmla="*/ 14 h 26"/>
                <a:gd name="T22" fmla="*/ 52 w 57"/>
                <a:gd name="T23" fmla="*/ 15 h 26"/>
                <a:gd name="T24" fmla="*/ 46 w 57"/>
                <a:gd name="T25" fmla="*/ 13 h 26"/>
                <a:gd name="T26" fmla="*/ 38 w 57"/>
                <a:gd name="T27" fmla="*/ 11 h 26"/>
                <a:gd name="T28" fmla="*/ 29 w 57"/>
                <a:gd name="T29" fmla="*/ 8 h 26"/>
                <a:gd name="T30" fmla="*/ 21 w 57"/>
                <a:gd name="T31" fmla="*/ 6 h 26"/>
                <a:gd name="T32" fmla="*/ 13 w 57"/>
                <a:gd name="T33" fmla="*/ 4 h 26"/>
                <a:gd name="T34" fmla="*/ 7 w 57"/>
                <a:gd name="T35" fmla="*/ 2 h 26"/>
                <a:gd name="T36" fmla="*/ 3 w 57"/>
                <a:gd name="T37" fmla="*/ 0 h 26"/>
                <a:gd name="T38" fmla="*/ 1 w 57"/>
                <a:gd name="T39" fmla="*/ 0 h 26"/>
                <a:gd name="T40" fmla="*/ 1 w 57"/>
                <a:gd name="T41"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 h="26">
                  <a:moveTo>
                    <a:pt x="1" y="10"/>
                  </a:moveTo>
                  <a:lnTo>
                    <a:pt x="0" y="10"/>
                  </a:lnTo>
                  <a:lnTo>
                    <a:pt x="5" y="11"/>
                  </a:lnTo>
                  <a:lnTo>
                    <a:pt x="11" y="13"/>
                  </a:lnTo>
                  <a:lnTo>
                    <a:pt x="19" y="15"/>
                  </a:lnTo>
                  <a:lnTo>
                    <a:pt x="27" y="18"/>
                  </a:lnTo>
                  <a:lnTo>
                    <a:pt x="36" y="20"/>
                  </a:lnTo>
                  <a:lnTo>
                    <a:pt x="44" y="22"/>
                  </a:lnTo>
                  <a:lnTo>
                    <a:pt x="52" y="25"/>
                  </a:lnTo>
                  <a:lnTo>
                    <a:pt x="57" y="26"/>
                  </a:lnTo>
                  <a:lnTo>
                    <a:pt x="57" y="14"/>
                  </a:lnTo>
                  <a:lnTo>
                    <a:pt x="52" y="15"/>
                  </a:lnTo>
                  <a:lnTo>
                    <a:pt x="46" y="13"/>
                  </a:lnTo>
                  <a:lnTo>
                    <a:pt x="38" y="11"/>
                  </a:lnTo>
                  <a:lnTo>
                    <a:pt x="29" y="8"/>
                  </a:lnTo>
                  <a:lnTo>
                    <a:pt x="21" y="6"/>
                  </a:lnTo>
                  <a:lnTo>
                    <a:pt x="13" y="4"/>
                  </a:lnTo>
                  <a:lnTo>
                    <a:pt x="7" y="2"/>
                  </a:lnTo>
                  <a:lnTo>
                    <a:pt x="3" y="0"/>
                  </a:lnTo>
                  <a:lnTo>
                    <a:pt x="1" y="0"/>
                  </a:lnTo>
                  <a:lnTo>
                    <a:pt x="1"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79" name="Freeform 811"/>
            <p:cNvSpPr>
              <a:spLocks/>
            </p:cNvSpPr>
            <p:nvPr/>
          </p:nvSpPr>
          <p:spPr bwMode="auto">
            <a:xfrm>
              <a:off x="3170" y="3923"/>
              <a:ext cx="5" cy="8"/>
            </a:xfrm>
            <a:custGeom>
              <a:avLst/>
              <a:gdLst>
                <a:gd name="T0" fmla="*/ 0 w 16"/>
                <a:gd name="T1" fmla="*/ 0 h 24"/>
                <a:gd name="T2" fmla="*/ 0 w 16"/>
                <a:gd name="T3" fmla="*/ 0 h 24"/>
                <a:gd name="T4" fmla="*/ 1 w 16"/>
                <a:gd name="T5" fmla="*/ 8 h 24"/>
                <a:gd name="T6" fmla="*/ 3 w 16"/>
                <a:gd name="T7" fmla="*/ 16 h 24"/>
                <a:gd name="T8" fmla="*/ 8 w 16"/>
                <a:gd name="T9" fmla="*/ 21 h 24"/>
                <a:gd name="T10" fmla="*/ 16 w 16"/>
                <a:gd name="T11" fmla="*/ 24 h 24"/>
                <a:gd name="T12" fmla="*/ 16 w 16"/>
                <a:gd name="T13" fmla="*/ 14 h 24"/>
                <a:gd name="T14" fmla="*/ 13 w 16"/>
                <a:gd name="T15" fmla="*/ 12 h 24"/>
                <a:gd name="T16" fmla="*/ 12 w 16"/>
                <a:gd name="T17" fmla="*/ 11 h 24"/>
                <a:gd name="T18" fmla="*/ 11 w 16"/>
                <a:gd name="T19" fmla="*/ 8 h 24"/>
                <a:gd name="T20" fmla="*/ 12 w 16"/>
                <a:gd name="T21" fmla="*/ 0 h 24"/>
                <a:gd name="T22" fmla="*/ 12 w 16"/>
                <a:gd name="T23" fmla="*/ 0 h 24"/>
                <a:gd name="T24" fmla="*/ 0 w 16"/>
                <a:gd name="T2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24">
                  <a:moveTo>
                    <a:pt x="0" y="0"/>
                  </a:moveTo>
                  <a:lnTo>
                    <a:pt x="0" y="0"/>
                  </a:lnTo>
                  <a:lnTo>
                    <a:pt x="1" y="8"/>
                  </a:lnTo>
                  <a:lnTo>
                    <a:pt x="3" y="16"/>
                  </a:lnTo>
                  <a:lnTo>
                    <a:pt x="8" y="21"/>
                  </a:lnTo>
                  <a:lnTo>
                    <a:pt x="16" y="24"/>
                  </a:lnTo>
                  <a:lnTo>
                    <a:pt x="16" y="14"/>
                  </a:lnTo>
                  <a:lnTo>
                    <a:pt x="13" y="12"/>
                  </a:lnTo>
                  <a:lnTo>
                    <a:pt x="12" y="11"/>
                  </a:lnTo>
                  <a:lnTo>
                    <a:pt x="11" y="8"/>
                  </a:lnTo>
                  <a:lnTo>
                    <a:pt x="12" y="0"/>
                  </a:lnTo>
                  <a:lnTo>
                    <a:pt x="1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80" name="Freeform 812"/>
            <p:cNvSpPr>
              <a:spLocks/>
            </p:cNvSpPr>
            <p:nvPr/>
          </p:nvSpPr>
          <p:spPr bwMode="auto">
            <a:xfrm>
              <a:off x="3170" y="3917"/>
              <a:ext cx="10" cy="6"/>
            </a:xfrm>
            <a:custGeom>
              <a:avLst/>
              <a:gdLst>
                <a:gd name="T0" fmla="*/ 21 w 32"/>
                <a:gd name="T1" fmla="*/ 5 h 18"/>
                <a:gd name="T2" fmla="*/ 27 w 32"/>
                <a:gd name="T3" fmla="*/ 0 h 18"/>
                <a:gd name="T4" fmla="*/ 15 w 32"/>
                <a:gd name="T5" fmla="*/ 3 h 18"/>
                <a:gd name="T6" fmla="*/ 7 w 32"/>
                <a:gd name="T7" fmla="*/ 4 h 18"/>
                <a:gd name="T8" fmla="*/ 1 w 32"/>
                <a:gd name="T9" fmla="*/ 10 h 18"/>
                <a:gd name="T10" fmla="*/ 0 w 32"/>
                <a:gd name="T11" fmla="*/ 18 h 18"/>
                <a:gd name="T12" fmla="*/ 12 w 32"/>
                <a:gd name="T13" fmla="*/ 18 h 18"/>
                <a:gd name="T14" fmla="*/ 11 w 32"/>
                <a:gd name="T15" fmla="*/ 12 h 18"/>
                <a:gd name="T16" fmla="*/ 9 w 32"/>
                <a:gd name="T17" fmla="*/ 13 h 18"/>
                <a:gd name="T18" fmla="*/ 15 w 32"/>
                <a:gd name="T19" fmla="*/ 12 h 18"/>
                <a:gd name="T20" fmla="*/ 27 w 32"/>
                <a:gd name="T21" fmla="*/ 10 h 18"/>
                <a:gd name="T22" fmla="*/ 32 w 32"/>
                <a:gd name="T23" fmla="*/ 5 h 18"/>
                <a:gd name="T24" fmla="*/ 27 w 32"/>
                <a:gd name="T25" fmla="*/ 10 h 18"/>
                <a:gd name="T26" fmla="*/ 30 w 32"/>
                <a:gd name="T27" fmla="*/ 8 h 18"/>
                <a:gd name="T28" fmla="*/ 31 w 32"/>
                <a:gd name="T29" fmla="*/ 5 h 18"/>
                <a:gd name="T30" fmla="*/ 30 w 32"/>
                <a:gd name="T31" fmla="*/ 2 h 18"/>
                <a:gd name="T32" fmla="*/ 27 w 32"/>
                <a:gd name="T33" fmla="*/ 0 h 18"/>
                <a:gd name="T34" fmla="*/ 21 w 32"/>
                <a:gd name="T35"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18">
                  <a:moveTo>
                    <a:pt x="21" y="5"/>
                  </a:moveTo>
                  <a:lnTo>
                    <a:pt x="27" y="0"/>
                  </a:lnTo>
                  <a:lnTo>
                    <a:pt x="15" y="3"/>
                  </a:lnTo>
                  <a:lnTo>
                    <a:pt x="7" y="4"/>
                  </a:lnTo>
                  <a:lnTo>
                    <a:pt x="1" y="10"/>
                  </a:lnTo>
                  <a:lnTo>
                    <a:pt x="0" y="18"/>
                  </a:lnTo>
                  <a:lnTo>
                    <a:pt x="12" y="18"/>
                  </a:lnTo>
                  <a:lnTo>
                    <a:pt x="11" y="12"/>
                  </a:lnTo>
                  <a:lnTo>
                    <a:pt x="9" y="13"/>
                  </a:lnTo>
                  <a:lnTo>
                    <a:pt x="15" y="12"/>
                  </a:lnTo>
                  <a:lnTo>
                    <a:pt x="27" y="10"/>
                  </a:lnTo>
                  <a:lnTo>
                    <a:pt x="32" y="5"/>
                  </a:lnTo>
                  <a:lnTo>
                    <a:pt x="27" y="10"/>
                  </a:lnTo>
                  <a:lnTo>
                    <a:pt x="30" y="8"/>
                  </a:lnTo>
                  <a:lnTo>
                    <a:pt x="31" y="5"/>
                  </a:lnTo>
                  <a:lnTo>
                    <a:pt x="30" y="2"/>
                  </a:lnTo>
                  <a:lnTo>
                    <a:pt x="27" y="0"/>
                  </a:lnTo>
                  <a:lnTo>
                    <a:pt x="21"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81" name="Freeform 813"/>
            <p:cNvSpPr>
              <a:spLocks/>
            </p:cNvSpPr>
            <p:nvPr/>
          </p:nvSpPr>
          <p:spPr bwMode="auto">
            <a:xfrm>
              <a:off x="3171" y="3910"/>
              <a:ext cx="9" cy="9"/>
            </a:xfrm>
            <a:custGeom>
              <a:avLst/>
              <a:gdLst>
                <a:gd name="T0" fmla="*/ 4 w 29"/>
                <a:gd name="T1" fmla="*/ 1 h 25"/>
                <a:gd name="T2" fmla="*/ 4 w 29"/>
                <a:gd name="T3" fmla="*/ 11 h 25"/>
                <a:gd name="T4" fmla="*/ 15 w 29"/>
                <a:gd name="T5" fmla="*/ 12 h 25"/>
                <a:gd name="T6" fmla="*/ 17 w 29"/>
                <a:gd name="T7" fmla="*/ 15 h 25"/>
                <a:gd name="T8" fmla="*/ 19 w 29"/>
                <a:gd name="T9" fmla="*/ 19 h 25"/>
                <a:gd name="T10" fmla="*/ 18 w 29"/>
                <a:gd name="T11" fmla="*/ 25 h 25"/>
                <a:gd name="T12" fmla="*/ 29 w 29"/>
                <a:gd name="T13" fmla="*/ 25 h 25"/>
                <a:gd name="T14" fmla="*/ 28 w 29"/>
                <a:gd name="T15" fmla="*/ 19 h 25"/>
                <a:gd name="T16" fmla="*/ 26 w 29"/>
                <a:gd name="T17" fmla="*/ 10 h 25"/>
                <a:gd name="T18" fmla="*/ 17 w 29"/>
                <a:gd name="T19" fmla="*/ 3 h 25"/>
                <a:gd name="T20" fmla="*/ 4 w 29"/>
                <a:gd name="T21" fmla="*/ 0 h 25"/>
                <a:gd name="T22" fmla="*/ 4 w 29"/>
                <a:gd name="T23" fmla="*/ 10 h 25"/>
                <a:gd name="T24" fmla="*/ 4 w 29"/>
                <a:gd name="T25" fmla="*/ 0 h 25"/>
                <a:gd name="T26" fmla="*/ 1 w 29"/>
                <a:gd name="T27" fmla="*/ 2 h 25"/>
                <a:gd name="T28" fmla="*/ 0 w 29"/>
                <a:gd name="T29" fmla="*/ 6 h 25"/>
                <a:gd name="T30" fmla="*/ 1 w 29"/>
                <a:gd name="T31" fmla="*/ 9 h 25"/>
                <a:gd name="T32" fmla="*/ 4 w 29"/>
                <a:gd name="T33" fmla="*/ 11 h 25"/>
                <a:gd name="T34" fmla="*/ 4 w 29"/>
                <a:gd name="T35" fmla="*/ 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25">
                  <a:moveTo>
                    <a:pt x="4" y="1"/>
                  </a:moveTo>
                  <a:lnTo>
                    <a:pt x="4" y="11"/>
                  </a:lnTo>
                  <a:lnTo>
                    <a:pt x="15" y="12"/>
                  </a:lnTo>
                  <a:lnTo>
                    <a:pt x="17" y="15"/>
                  </a:lnTo>
                  <a:lnTo>
                    <a:pt x="19" y="19"/>
                  </a:lnTo>
                  <a:lnTo>
                    <a:pt x="18" y="25"/>
                  </a:lnTo>
                  <a:lnTo>
                    <a:pt x="29" y="25"/>
                  </a:lnTo>
                  <a:lnTo>
                    <a:pt x="28" y="19"/>
                  </a:lnTo>
                  <a:lnTo>
                    <a:pt x="26" y="10"/>
                  </a:lnTo>
                  <a:lnTo>
                    <a:pt x="17" y="3"/>
                  </a:lnTo>
                  <a:lnTo>
                    <a:pt x="4" y="0"/>
                  </a:lnTo>
                  <a:lnTo>
                    <a:pt x="4" y="10"/>
                  </a:lnTo>
                  <a:lnTo>
                    <a:pt x="4" y="0"/>
                  </a:lnTo>
                  <a:lnTo>
                    <a:pt x="1" y="2"/>
                  </a:lnTo>
                  <a:lnTo>
                    <a:pt x="0" y="6"/>
                  </a:lnTo>
                  <a:lnTo>
                    <a:pt x="1" y="9"/>
                  </a:lnTo>
                  <a:lnTo>
                    <a:pt x="4" y="11"/>
                  </a:lnTo>
                  <a:lnTo>
                    <a:pt x="4"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82" name="Freeform 814"/>
            <p:cNvSpPr>
              <a:spLocks/>
            </p:cNvSpPr>
            <p:nvPr/>
          </p:nvSpPr>
          <p:spPr bwMode="auto">
            <a:xfrm>
              <a:off x="3172" y="3906"/>
              <a:ext cx="8" cy="8"/>
            </a:xfrm>
            <a:custGeom>
              <a:avLst/>
              <a:gdLst>
                <a:gd name="T0" fmla="*/ 24 w 25"/>
                <a:gd name="T1" fmla="*/ 5 h 22"/>
                <a:gd name="T2" fmla="*/ 20 w 25"/>
                <a:gd name="T3" fmla="*/ 0 h 22"/>
                <a:gd name="T4" fmla="*/ 13 w 25"/>
                <a:gd name="T5" fmla="*/ 5 h 22"/>
                <a:gd name="T6" fmla="*/ 11 w 25"/>
                <a:gd name="T7" fmla="*/ 8 h 22"/>
                <a:gd name="T8" fmla="*/ 7 w 25"/>
                <a:gd name="T9" fmla="*/ 12 h 22"/>
                <a:gd name="T10" fmla="*/ 0 w 25"/>
                <a:gd name="T11" fmla="*/ 13 h 22"/>
                <a:gd name="T12" fmla="*/ 0 w 25"/>
                <a:gd name="T13" fmla="*/ 22 h 22"/>
                <a:gd name="T14" fmla="*/ 9 w 25"/>
                <a:gd name="T15" fmla="*/ 21 h 22"/>
                <a:gd name="T16" fmla="*/ 17 w 25"/>
                <a:gd name="T17" fmla="*/ 15 h 22"/>
                <a:gd name="T18" fmla="*/ 20 w 25"/>
                <a:gd name="T19" fmla="*/ 12 h 22"/>
                <a:gd name="T20" fmla="*/ 20 w 25"/>
                <a:gd name="T21" fmla="*/ 12 h 22"/>
                <a:gd name="T22" fmla="*/ 15 w 25"/>
                <a:gd name="T23" fmla="*/ 7 h 22"/>
                <a:gd name="T24" fmla="*/ 20 w 25"/>
                <a:gd name="T25" fmla="*/ 12 h 22"/>
                <a:gd name="T26" fmla="*/ 23 w 25"/>
                <a:gd name="T27" fmla="*/ 10 h 22"/>
                <a:gd name="T28" fmla="*/ 25 w 25"/>
                <a:gd name="T29" fmla="*/ 6 h 22"/>
                <a:gd name="T30" fmla="*/ 23 w 25"/>
                <a:gd name="T31" fmla="*/ 3 h 22"/>
                <a:gd name="T32" fmla="*/ 20 w 25"/>
                <a:gd name="T33" fmla="*/ 0 h 22"/>
                <a:gd name="T34" fmla="*/ 24 w 25"/>
                <a:gd name="T35" fmla="*/ 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22">
                  <a:moveTo>
                    <a:pt x="24" y="5"/>
                  </a:moveTo>
                  <a:lnTo>
                    <a:pt x="20" y="0"/>
                  </a:lnTo>
                  <a:lnTo>
                    <a:pt x="13" y="5"/>
                  </a:lnTo>
                  <a:lnTo>
                    <a:pt x="11" y="8"/>
                  </a:lnTo>
                  <a:lnTo>
                    <a:pt x="7" y="12"/>
                  </a:lnTo>
                  <a:lnTo>
                    <a:pt x="0" y="13"/>
                  </a:lnTo>
                  <a:lnTo>
                    <a:pt x="0" y="22"/>
                  </a:lnTo>
                  <a:lnTo>
                    <a:pt x="9" y="21"/>
                  </a:lnTo>
                  <a:lnTo>
                    <a:pt x="17" y="15"/>
                  </a:lnTo>
                  <a:lnTo>
                    <a:pt x="20" y="12"/>
                  </a:lnTo>
                  <a:lnTo>
                    <a:pt x="20" y="12"/>
                  </a:lnTo>
                  <a:lnTo>
                    <a:pt x="15" y="7"/>
                  </a:lnTo>
                  <a:lnTo>
                    <a:pt x="20" y="12"/>
                  </a:lnTo>
                  <a:lnTo>
                    <a:pt x="23" y="10"/>
                  </a:lnTo>
                  <a:lnTo>
                    <a:pt x="25" y="6"/>
                  </a:lnTo>
                  <a:lnTo>
                    <a:pt x="23" y="3"/>
                  </a:lnTo>
                  <a:lnTo>
                    <a:pt x="20" y="0"/>
                  </a:lnTo>
                  <a:lnTo>
                    <a:pt x="24"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83" name="Freeform 815"/>
            <p:cNvSpPr>
              <a:spLocks/>
            </p:cNvSpPr>
            <p:nvPr/>
          </p:nvSpPr>
          <p:spPr bwMode="auto">
            <a:xfrm>
              <a:off x="3177" y="3908"/>
              <a:ext cx="5" cy="14"/>
            </a:xfrm>
            <a:custGeom>
              <a:avLst/>
              <a:gdLst>
                <a:gd name="T0" fmla="*/ 16 w 16"/>
                <a:gd name="T1" fmla="*/ 37 h 43"/>
                <a:gd name="T2" fmla="*/ 16 w 16"/>
                <a:gd name="T3" fmla="*/ 37 h 43"/>
                <a:gd name="T4" fmla="*/ 14 w 16"/>
                <a:gd name="T5" fmla="*/ 31 h 43"/>
                <a:gd name="T6" fmla="*/ 13 w 16"/>
                <a:gd name="T7" fmla="*/ 21 h 43"/>
                <a:gd name="T8" fmla="*/ 10 w 16"/>
                <a:gd name="T9" fmla="*/ 9 h 43"/>
                <a:gd name="T10" fmla="*/ 9 w 16"/>
                <a:gd name="T11" fmla="*/ 0 h 43"/>
                <a:gd name="T12" fmla="*/ 0 w 16"/>
                <a:gd name="T13" fmla="*/ 2 h 43"/>
                <a:gd name="T14" fmla="*/ 1 w 16"/>
                <a:gd name="T15" fmla="*/ 9 h 43"/>
                <a:gd name="T16" fmla="*/ 4 w 16"/>
                <a:gd name="T17" fmla="*/ 21 h 43"/>
                <a:gd name="T18" fmla="*/ 5 w 16"/>
                <a:gd name="T19" fmla="*/ 31 h 43"/>
                <a:gd name="T20" fmla="*/ 7 w 16"/>
                <a:gd name="T21" fmla="*/ 41 h 43"/>
                <a:gd name="T22" fmla="*/ 7 w 16"/>
                <a:gd name="T23" fmla="*/ 41 h 43"/>
                <a:gd name="T24" fmla="*/ 7 w 16"/>
                <a:gd name="T25" fmla="*/ 41 h 43"/>
                <a:gd name="T26" fmla="*/ 9 w 16"/>
                <a:gd name="T27" fmla="*/ 43 h 43"/>
                <a:gd name="T28" fmla="*/ 14 w 16"/>
                <a:gd name="T29" fmla="*/ 43 h 43"/>
                <a:gd name="T30" fmla="*/ 16 w 16"/>
                <a:gd name="T31" fmla="*/ 40 h 43"/>
                <a:gd name="T32" fmla="*/ 16 w 16"/>
                <a:gd name="T33" fmla="*/ 3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43">
                  <a:moveTo>
                    <a:pt x="16" y="37"/>
                  </a:moveTo>
                  <a:lnTo>
                    <a:pt x="16" y="37"/>
                  </a:lnTo>
                  <a:lnTo>
                    <a:pt x="14" y="31"/>
                  </a:lnTo>
                  <a:lnTo>
                    <a:pt x="13" y="21"/>
                  </a:lnTo>
                  <a:lnTo>
                    <a:pt x="10" y="9"/>
                  </a:lnTo>
                  <a:lnTo>
                    <a:pt x="9" y="0"/>
                  </a:lnTo>
                  <a:lnTo>
                    <a:pt x="0" y="2"/>
                  </a:lnTo>
                  <a:lnTo>
                    <a:pt x="1" y="9"/>
                  </a:lnTo>
                  <a:lnTo>
                    <a:pt x="4" y="21"/>
                  </a:lnTo>
                  <a:lnTo>
                    <a:pt x="5" y="31"/>
                  </a:lnTo>
                  <a:lnTo>
                    <a:pt x="7" y="41"/>
                  </a:lnTo>
                  <a:lnTo>
                    <a:pt x="7" y="41"/>
                  </a:lnTo>
                  <a:lnTo>
                    <a:pt x="7" y="41"/>
                  </a:lnTo>
                  <a:lnTo>
                    <a:pt x="9" y="43"/>
                  </a:lnTo>
                  <a:lnTo>
                    <a:pt x="14" y="43"/>
                  </a:lnTo>
                  <a:lnTo>
                    <a:pt x="16" y="40"/>
                  </a:lnTo>
                  <a:lnTo>
                    <a:pt x="16" y="3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84" name="Freeform 816"/>
            <p:cNvSpPr>
              <a:spLocks/>
            </p:cNvSpPr>
            <p:nvPr/>
          </p:nvSpPr>
          <p:spPr bwMode="auto">
            <a:xfrm>
              <a:off x="3179" y="3919"/>
              <a:ext cx="11" cy="4"/>
            </a:xfrm>
            <a:custGeom>
              <a:avLst/>
              <a:gdLst>
                <a:gd name="T0" fmla="*/ 31 w 31"/>
                <a:gd name="T1" fmla="*/ 4 h 13"/>
                <a:gd name="T2" fmla="*/ 31 w 31"/>
                <a:gd name="T3" fmla="*/ 4 h 13"/>
                <a:gd name="T4" fmla="*/ 23 w 31"/>
                <a:gd name="T5" fmla="*/ 0 h 13"/>
                <a:gd name="T6" fmla="*/ 16 w 31"/>
                <a:gd name="T7" fmla="*/ 2 h 13"/>
                <a:gd name="T8" fmla="*/ 9 w 31"/>
                <a:gd name="T9" fmla="*/ 4 h 13"/>
                <a:gd name="T10" fmla="*/ 9 w 31"/>
                <a:gd name="T11" fmla="*/ 4 h 13"/>
                <a:gd name="T12" fmla="*/ 0 w 31"/>
                <a:gd name="T13" fmla="*/ 8 h 13"/>
                <a:gd name="T14" fmla="*/ 9 w 31"/>
                <a:gd name="T15" fmla="*/ 13 h 13"/>
                <a:gd name="T16" fmla="*/ 16 w 31"/>
                <a:gd name="T17" fmla="*/ 12 h 13"/>
                <a:gd name="T18" fmla="*/ 23 w 31"/>
                <a:gd name="T19" fmla="*/ 12 h 13"/>
                <a:gd name="T20" fmla="*/ 24 w 31"/>
                <a:gd name="T21" fmla="*/ 10 h 13"/>
                <a:gd name="T22" fmla="*/ 24 w 31"/>
                <a:gd name="T23" fmla="*/ 10 h 13"/>
                <a:gd name="T24" fmla="*/ 31 w 31"/>
                <a:gd name="T25"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13">
                  <a:moveTo>
                    <a:pt x="31" y="4"/>
                  </a:moveTo>
                  <a:lnTo>
                    <a:pt x="31" y="4"/>
                  </a:lnTo>
                  <a:lnTo>
                    <a:pt x="23" y="0"/>
                  </a:lnTo>
                  <a:lnTo>
                    <a:pt x="16" y="2"/>
                  </a:lnTo>
                  <a:lnTo>
                    <a:pt x="9" y="4"/>
                  </a:lnTo>
                  <a:lnTo>
                    <a:pt x="9" y="4"/>
                  </a:lnTo>
                  <a:lnTo>
                    <a:pt x="0" y="8"/>
                  </a:lnTo>
                  <a:lnTo>
                    <a:pt x="9" y="13"/>
                  </a:lnTo>
                  <a:lnTo>
                    <a:pt x="16" y="12"/>
                  </a:lnTo>
                  <a:lnTo>
                    <a:pt x="23" y="12"/>
                  </a:lnTo>
                  <a:lnTo>
                    <a:pt x="24" y="10"/>
                  </a:lnTo>
                  <a:lnTo>
                    <a:pt x="24" y="10"/>
                  </a:lnTo>
                  <a:lnTo>
                    <a:pt x="31"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85" name="Freeform 817"/>
            <p:cNvSpPr>
              <a:spLocks/>
            </p:cNvSpPr>
            <p:nvPr/>
          </p:nvSpPr>
          <p:spPr bwMode="auto">
            <a:xfrm>
              <a:off x="3187" y="3920"/>
              <a:ext cx="6" cy="8"/>
            </a:xfrm>
            <a:custGeom>
              <a:avLst/>
              <a:gdLst>
                <a:gd name="T0" fmla="*/ 13 w 17"/>
                <a:gd name="T1" fmla="*/ 14 h 22"/>
                <a:gd name="T2" fmla="*/ 13 w 17"/>
                <a:gd name="T3" fmla="*/ 13 h 22"/>
                <a:gd name="T4" fmla="*/ 15 w 17"/>
                <a:gd name="T5" fmla="*/ 14 h 22"/>
                <a:gd name="T6" fmla="*/ 14 w 17"/>
                <a:gd name="T7" fmla="*/ 11 h 22"/>
                <a:gd name="T8" fmla="*/ 11 w 17"/>
                <a:gd name="T9" fmla="*/ 5 h 22"/>
                <a:gd name="T10" fmla="*/ 7 w 17"/>
                <a:gd name="T11" fmla="*/ 0 h 22"/>
                <a:gd name="T12" fmla="*/ 0 w 17"/>
                <a:gd name="T13" fmla="*/ 6 h 22"/>
                <a:gd name="T14" fmla="*/ 2 w 17"/>
                <a:gd name="T15" fmla="*/ 10 h 22"/>
                <a:gd name="T16" fmla="*/ 5 w 17"/>
                <a:gd name="T17" fmla="*/ 16 h 22"/>
                <a:gd name="T18" fmla="*/ 8 w 17"/>
                <a:gd name="T19" fmla="*/ 21 h 22"/>
                <a:gd name="T20" fmla="*/ 17 w 17"/>
                <a:gd name="T21" fmla="*/ 22 h 22"/>
                <a:gd name="T22" fmla="*/ 17 w 17"/>
                <a:gd name="T23" fmla="*/ 21 h 22"/>
                <a:gd name="T24" fmla="*/ 13 w 17"/>
                <a:gd name="T25" fmla="*/ 1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22">
                  <a:moveTo>
                    <a:pt x="13" y="14"/>
                  </a:moveTo>
                  <a:lnTo>
                    <a:pt x="13" y="13"/>
                  </a:lnTo>
                  <a:lnTo>
                    <a:pt x="15" y="14"/>
                  </a:lnTo>
                  <a:lnTo>
                    <a:pt x="14" y="11"/>
                  </a:lnTo>
                  <a:lnTo>
                    <a:pt x="11" y="5"/>
                  </a:lnTo>
                  <a:lnTo>
                    <a:pt x="7" y="0"/>
                  </a:lnTo>
                  <a:lnTo>
                    <a:pt x="0" y="6"/>
                  </a:lnTo>
                  <a:lnTo>
                    <a:pt x="2" y="10"/>
                  </a:lnTo>
                  <a:lnTo>
                    <a:pt x="5" y="16"/>
                  </a:lnTo>
                  <a:lnTo>
                    <a:pt x="8" y="21"/>
                  </a:lnTo>
                  <a:lnTo>
                    <a:pt x="17" y="22"/>
                  </a:lnTo>
                  <a:lnTo>
                    <a:pt x="17" y="21"/>
                  </a:lnTo>
                  <a:lnTo>
                    <a:pt x="13"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86" name="Freeform 818"/>
            <p:cNvSpPr>
              <a:spLocks/>
            </p:cNvSpPr>
            <p:nvPr/>
          </p:nvSpPr>
          <p:spPr bwMode="auto">
            <a:xfrm>
              <a:off x="3192" y="3920"/>
              <a:ext cx="19" cy="7"/>
            </a:xfrm>
            <a:custGeom>
              <a:avLst/>
              <a:gdLst>
                <a:gd name="T0" fmla="*/ 50 w 59"/>
                <a:gd name="T1" fmla="*/ 4 h 23"/>
                <a:gd name="T2" fmla="*/ 55 w 59"/>
                <a:gd name="T3" fmla="*/ 0 h 23"/>
                <a:gd name="T4" fmla="*/ 50 w 59"/>
                <a:gd name="T5" fmla="*/ 0 h 23"/>
                <a:gd name="T6" fmla="*/ 43 w 59"/>
                <a:gd name="T7" fmla="*/ 2 h 23"/>
                <a:gd name="T8" fmla="*/ 35 w 59"/>
                <a:gd name="T9" fmla="*/ 4 h 23"/>
                <a:gd name="T10" fmla="*/ 26 w 59"/>
                <a:gd name="T11" fmla="*/ 6 h 23"/>
                <a:gd name="T12" fmla="*/ 18 w 59"/>
                <a:gd name="T13" fmla="*/ 8 h 23"/>
                <a:gd name="T14" fmla="*/ 10 w 59"/>
                <a:gd name="T15" fmla="*/ 12 h 23"/>
                <a:gd name="T16" fmla="*/ 4 w 59"/>
                <a:gd name="T17" fmla="*/ 14 h 23"/>
                <a:gd name="T18" fmla="*/ 0 w 59"/>
                <a:gd name="T19" fmla="*/ 16 h 23"/>
                <a:gd name="T20" fmla="*/ 4 w 59"/>
                <a:gd name="T21" fmla="*/ 23 h 23"/>
                <a:gd name="T22" fmla="*/ 6 w 59"/>
                <a:gd name="T23" fmla="*/ 23 h 23"/>
                <a:gd name="T24" fmla="*/ 12 w 59"/>
                <a:gd name="T25" fmla="*/ 21 h 23"/>
                <a:gd name="T26" fmla="*/ 20 w 59"/>
                <a:gd name="T27" fmla="*/ 18 h 23"/>
                <a:gd name="T28" fmla="*/ 28 w 59"/>
                <a:gd name="T29" fmla="*/ 15 h 23"/>
                <a:gd name="T30" fmla="*/ 37 w 59"/>
                <a:gd name="T31" fmla="*/ 13 h 23"/>
                <a:gd name="T32" fmla="*/ 45 w 59"/>
                <a:gd name="T33" fmla="*/ 11 h 23"/>
                <a:gd name="T34" fmla="*/ 50 w 59"/>
                <a:gd name="T35" fmla="*/ 10 h 23"/>
                <a:gd name="T36" fmla="*/ 55 w 59"/>
                <a:gd name="T37" fmla="*/ 10 h 23"/>
                <a:gd name="T38" fmla="*/ 59 w 59"/>
                <a:gd name="T39" fmla="*/ 6 h 23"/>
                <a:gd name="T40" fmla="*/ 55 w 59"/>
                <a:gd name="T41" fmla="*/ 10 h 23"/>
                <a:gd name="T42" fmla="*/ 58 w 59"/>
                <a:gd name="T43" fmla="*/ 8 h 23"/>
                <a:gd name="T44" fmla="*/ 59 w 59"/>
                <a:gd name="T45" fmla="*/ 5 h 23"/>
                <a:gd name="T46" fmla="*/ 58 w 59"/>
                <a:gd name="T47" fmla="*/ 2 h 23"/>
                <a:gd name="T48" fmla="*/ 55 w 59"/>
                <a:gd name="T49" fmla="*/ 0 h 23"/>
                <a:gd name="T50" fmla="*/ 50 w 59"/>
                <a:gd name="T51"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9" h="23">
                  <a:moveTo>
                    <a:pt x="50" y="4"/>
                  </a:moveTo>
                  <a:lnTo>
                    <a:pt x="55" y="0"/>
                  </a:lnTo>
                  <a:lnTo>
                    <a:pt x="50" y="0"/>
                  </a:lnTo>
                  <a:lnTo>
                    <a:pt x="43" y="2"/>
                  </a:lnTo>
                  <a:lnTo>
                    <a:pt x="35" y="4"/>
                  </a:lnTo>
                  <a:lnTo>
                    <a:pt x="26" y="6"/>
                  </a:lnTo>
                  <a:lnTo>
                    <a:pt x="18" y="8"/>
                  </a:lnTo>
                  <a:lnTo>
                    <a:pt x="10" y="12"/>
                  </a:lnTo>
                  <a:lnTo>
                    <a:pt x="4" y="14"/>
                  </a:lnTo>
                  <a:lnTo>
                    <a:pt x="0" y="16"/>
                  </a:lnTo>
                  <a:lnTo>
                    <a:pt x="4" y="23"/>
                  </a:lnTo>
                  <a:lnTo>
                    <a:pt x="6" y="23"/>
                  </a:lnTo>
                  <a:lnTo>
                    <a:pt x="12" y="21"/>
                  </a:lnTo>
                  <a:lnTo>
                    <a:pt x="20" y="18"/>
                  </a:lnTo>
                  <a:lnTo>
                    <a:pt x="28" y="15"/>
                  </a:lnTo>
                  <a:lnTo>
                    <a:pt x="37" y="13"/>
                  </a:lnTo>
                  <a:lnTo>
                    <a:pt x="45" y="11"/>
                  </a:lnTo>
                  <a:lnTo>
                    <a:pt x="50" y="10"/>
                  </a:lnTo>
                  <a:lnTo>
                    <a:pt x="55" y="10"/>
                  </a:lnTo>
                  <a:lnTo>
                    <a:pt x="59" y="6"/>
                  </a:lnTo>
                  <a:lnTo>
                    <a:pt x="55" y="10"/>
                  </a:lnTo>
                  <a:lnTo>
                    <a:pt x="58" y="8"/>
                  </a:lnTo>
                  <a:lnTo>
                    <a:pt x="59" y="5"/>
                  </a:lnTo>
                  <a:lnTo>
                    <a:pt x="58" y="2"/>
                  </a:lnTo>
                  <a:lnTo>
                    <a:pt x="55" y="0"/>
                  </a:lnTo>
                  <a:lnTo>
                    <a:pt x="5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87" name="Freeform 819"/>
            <p:cNvSpPr>
              <a:spLocks/>
            </p:cNvSpPr>
            <p:nvPr/>
          </p:nvSpPr>
          <p:spPr bwMode="auto">
            <a:xfrm>
              <a:off x="3208" y="3913"/>
              <a:ext cx="9" cy="9"/>
            </a:xfrm>
            <a:custGeom>
              <a:avLst/>
              <a:gdLst>
                <a:gd name="T0" fmla="*/ 25 w 25"/>
                <a:gd name="T1" fmla="*/ 6 h 26"/>
                <a:gd name="T2" fmla="*/ 19 w 25"/>
                <a:gd name="T3" fmla="*/ 0 h 26"/>
                <a:gd name="T4" fmla="*/ 10 w 25"/>
                <a:gd name="T5" fmla="*/ 4 h 26"/>
                <a:gd name="T6" fmla="*/ 5 w 25"/>
                <a:gd name="T7" fmla="*/ 11 h 26"/>
                <a:gd name="T8" fmla="*/ 1 w 25"/>
                <a:gd name="T9" fmla="*/ 19 h 26"/>
                <a:gd name="T10" fmla="*/ 0 w 25"/>
                <a:gd name="T11" fmla="*/ 24 h 26"/>
                <a:gd name="T12" fmla="*/ 9 w 25"/>
                <a:gd name="T13" fmla="*/ 26 h 26"/>
                <a:gd name="T14" fmla="*/ 10 w 25"/>
                <a:gd name="T15" fmla="*/ 22 h 26"/>
                <a:gd name="T16" fmla="*/ 14 w 25"/>
                <a:gd name="T17" fmla="*/ 16 h 26"/>
                <a:gd name="T18" fmla="*/ 17 w 25"/>
                <a:gd name="T19" fmla="*/ 11 h 26"/>
                <a:gd name="T20" fmla="*/ 19 w 25"/>
                <a:gd name="T21" fmla="*/ 11 h 26"/>
                <a:gd name="T22" fmla="*/ 14 w 25"/>
                <a:gd name="T23" fmla="*/ 6 h 26"/>
                <a:gd name="T24" fmla="*/ 19 w 25"/>
                <a:gd name="T25" fmla="*/ 11 h 26"/>
                <a:gd name="T26" fmla="*/ 23 w 25"/>
                <a:gd name="T27" fmla="*/ 9 h 26"/>
                <a:gd name="T28" fmla="*/ 25 w 25"/>
                <a:gd name="T29" fmla="*/ 6 h 26"/>
                <a:gd name="T30" fmla="*/ 23 w 25"/>
                <a:gd name="T31" fmla="*/ 2 h 26"/>
                <a:gd name="T32" fmla="*/ 19 w 25"/>
                <a:gd name="T33" fmla="*/ 0 h 26"/>
                <a:gd name="T34" fmla="*/ 25 w 25"/>
                <a:gd name="T35" fmla="*/ 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26">
                  <a:moveTo>
                    <a:pt x="25" y="6"/>
                  </a:moveTo>
                  <a:lnTo>
                    <a:pt x="19" y="0"/>
                  </a:lnTo>
                  <a:lnTo>
                    <a:pt x="10" y="4"/>
                  </a:lnTo>
                  <a:lnTo>
                    <a:pt x="5" y="11"/>
                  </a:lnTo>
                  <a:lnTo>
                    <a:pt x="1" y="19"/>
                  </a:lnTo>
                  <a:lnTo>
                    <a:pt x="0" y="24"/>
                  </a:lnTo>
                  <a:lnTo>
                    <a:pt x="9" y="26"/>
                  </a:lnTo>
                  <a:lnTo>
                    <a:pt x="10" y="22"/>
                  </a:lnTo>
                  <a:lnTo>
                    <a:pt x="14" y="16"/>
                  </a:lnTo>
                  <a:lnTo>
                    <a:pt x="17" y="11"/>
                  </a:lnTo>
                  <a:lnTo>
                    <a:pt x="19" y="11"/>
                  </a:lnTo>
                  <a:lnTo>
                    <a:pt x="14" y="6"/>
                  </a:lnTo>
                  <a:lnTo>
                    <a:pt x="19" y="11"/>
                  </a:lnTo>
                  <a:lnTo>
                    <a:pt x="23" y="9"/>
                  </a:lnTo>
                  <a:lnTo>
                    <a:pt x="25" y="6"/>
                  </a:lnTo>
                  <a:lnTo>
                    <a:pt x="23" y="2"/>
                  </a:lnTo>
                  <a:lnTo>
                    <a:pt x="19" y="0"/>
                  </a:lnTo>
                  <a:lnTo>
                    <a:pt x="25"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88" name="Freeform 820"/>
            <p:cNvSpPr>
              <a:spLocks/>
            </p:cNvSpPr>
            <p:nvPr/>
          </p:nvSpPr>
          <p:spPr bwMode="auto">
            <a:xfrm>
              <a:off x="3213" y="3915"/>
              <a:ext cx="4" cy="15"/>
            </a:xfrm>
            <a:custGeom>
              <a:avLst/>
              <a:gdLst>
                <a:gd name="T0" fmla="*/ 7 w 12"/>
                <a:gd name="T1" fmla="*/ 35 h 44"/>
                <a:gd name="T2" fmla="*/ 12 w 12"/>
                <a:gd name="T3" fmla="*/ 40 h 44"/>
                <a:gd name="T4" fmla="*/ 12 w 12"/>
                <a:gd name="T5" fmla="*/ 30 h 44"/>
                <a:gd name="T6" fmla="*/ 12 w 12"/>
                <a:gd name="T7" fmla="*/ 18 h 44"/>
                <a:gd name="T8" fmla="*/ 10 w 12"/>
                <a:gd name="T9" fmla="*/ 6 h 44"/>
                <a:gd name="T10" fmla="*/ 11 w 12"/>
                <a:gd name="T11" fmla="*/ 0 h 44"/>
                <a:gd name="T12" fmla="*/ 0 w 12"/>
                <a:gd name="T13" fmla="*/ 0 h 44"/>
                <a:gd name="T14" fmla="*/ 1 w 12"/>
                <a:gd name="T15" fmla="*/ 6 h 44"/>
                <a:gd name="T16" fmla="*/ 1 w 12"/>
                <a:gd name="T17" fmla="*/ 18 h 44"/>
                <a:gd name="T18" fmla="*/ 1 w 12"/>
                <a:gd name="T19" fmla="*/ 30 h 44"/>
                <a:gd name="T20" fmla="*/ 1 w 12"/>
                <a:gd name="T21" fmla="*/ 40 h 44"/>
                <a:gd name="T22" fmla="*/ 7 w 12"/>
                <a:gd name="T23" fmla="*/ 44 h 44"/>
                <a:gd name="T24" fmla="*/ 1 w 12"/>
                <a:gd name="T25" fmla="*/ 40 h 44"/>
                <a:gd name="T26" fmla="*/ 3 w 12"/>
                <a:gd name="T27" fmla="*/ 43 h 44"/>
                <a:gd name="T28" fmla="*/ 7 w 12"/>
                <a:gd name="T29" fmla="*/ 44 h 44"/>
                <a:gd name="T30" fmla="*/ 10 w 12"/>
                <a:gd name="T31" fmla="*/ 43 h 44"/>
                <a:gd name="T32" fmla="*/ 12 w 12"/>
                <a:gd name="T33" fmla="*/ 40 h 44"/>
                <a:gd name="T34" fmla="*/ 7 w 12"/>
                <a:gd name="T35" fmla="*/ 3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44">
                  <a:moveTo>
                    <a:pt x="7" y="35"/>
                  </a:moveTo>
                  <a:lnTo>
                    <a:pt x="12" y="40"/>
                  </a:lnTo>
                  <a:lnTo>
                    <a:pt x="12" y="30"/>
                  </a:lnTo>
                  <a:lnTo>
                    <a:pt x="12" y="18"/>
                  </a:lnTo>
                  <a:lnTo>
                    <a:pt x="10" y="6"/>
                  </a:lnTo>
                  <a:lnTo>
                    <a:pt x="11" y="0"/>
                  </a:lnTo>
                  <a:lnTo>
                    <a:pt x="0" y="0"/>
                  </a:lnTo>
                  <a:lnTo>
                    <a:pt x="1" y="6"/>
                  </a:lnTo>
                  <a:lnTo>
                    <a:pt x="1" y="18"/>
                  </a:lnTo>
                  <a:lnTo>
                    <a:pt x="1" y="30"/>
                  </a:lnTo>
                  <a:lnTo>
                    <a:pt x="1" y="40"/>
                  </a:lnTo>
                  <a:lnTo>
                    <a:pt x="7" y="44"/>
                  </a:lnTo>
                  <a:lnTo>
                    <a:pt x="1" y="40"/>
                  </a:lnTo>
                  <a:lnTo>
                    <a:pt x="3" y="43"/>
                  </a:lnTo>
                  <a:lnTo>
                    <a:pt x="7" y="44"/>
                  </a:lnTo>
                  <a:lnTo>
                    <a:pt x="10" y="43"/>
                  </a:lnTo>
                  <a:lnTo>
                    <a:pt x="12" y="40"/>
                  </a:lnTo>
                  <a:lnTo>
                    <a:pt x="7" y="3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89" name="Freeform 821"/>
            <p:cNvSpPr>
              <a:spLocks/>
            </p:cNvSpPr>
            <p:nvPr/>
          </p:nvSpPr>
          <p:spPr bwMode="auto">
            <a:xfrm>
              <a:off x="3215" y="3925"/>
              <a:ext cx="12" cy="5"/>
            </a:xfrm>
            <a:custGeom>
              <a:avLst/>
              <a:gdLst>
                <a:gd name="T0" fmla="*/ 24 w 35"/>
                <a:gd name="T1" fmla="*/ 5 h 14"/>
                <a:gd name="T2" fmla="*/ 29 w 35"/>
                <a:gd name="T3" fmla="*/ 0 h 14"/>
                <a:gd name="T4" fmla="*/ 0 w 35"/>
                <a:gd name="T5" fmla="*/ 5 h 14"/>
                <a:gd name="T6" fmla="*/ 0 w 35"/>
                <a:gd name="T7" fmla="*/ 14 h 14"/>
                <a:gd name="T8" fmla="*/ 29 w 35"/>
                <a:gd name="T9" fmla="*/ 10 h 14"/>
                <a:gd name="T10" fmla="*/ 35 w 35"/>
                <a:gd name="T11" fmla="*/ 5 h 14"/>
                <a:gd name="T12" fmla="*/ 29 w 35"/>
                <a:gd name="T13" fmla="*/ 10 h 14"/>
                <a:gd name="T14" fmla="*/ 33 w 35"/>
                <a:gd name="T15" fmla="*/ 8 h 14"/>
                <a:gd name="T16" fmla="*/ 34 w 35"/>
                <a:gd name="T17" fmla="*/ 5 h 14"/>
                <a:gd name="T18" fmla="*/ 33 w 35"/>
                <a:gd name="T19" fmla="*/ 2 h 14"/>
                <a:gd name="T20" fmla="*/ 29 w 35"/>
                <a:gd name="T21" fmla="*/ 0 h 14"/>
                <a:gd name="T22" fmla="*/ 24 w 35"/>
                <a:gd name="T23"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14">
                  <a:moveTo>
                    <a:pt x="24" y="5"/>
                  </a:moveTo>
                  <a:lnTo>
                    <a:pt x="29" y="0"/>
                  </a:lnTo>
                  <a:lnTo>
                    <a:pt x="0" y="5"/>
                  </a:lnTo>
                  <a:lnTo>
                    <a:pt x="0" y="14"/>
                  </a:lnTo>
                  <a:lnTo>
                    <a:pt x="29" y="10"/>
                  </a:lnTo>
                  <a:lnTo>
                    <a:pt x="35" y="5"/>
                  </a:lnTo>
                  <a:lnTo>
                    <a:pt x="29" y="10"/>
                  </a:lnTo>
                  <a:lnTo>
                    <a:pt x="33" y="8"/>
                  </a:lnTo>
                  <a:lnTo>
                    <a:pt x="34" y="5"/>
                  </a:lnTo>
                  <a:lnTo>
                    <a:pt x="33" y="2"/>
                  </a:lnTo>
                  <a:lnTo>
                    <a:pt x="29" y="0"/>
                  </a:lnTo>
                  <a:lnTo>
                    <a:pt x="24"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90" name="Freeform 822"/>
            <p:cNvSpPr>
              <a:spLocks/>
            </p:cNvSpPr>
            <p:nvPr/>
          </p:nvSpPr>
          <p:spPr bwMode="auto">
            <a:xfrm>
              <a:off x="3222" y="3917"/>
              <a:ext cx="5" cy="10"/>
            </a:xfrm>
            <a:custGeom>
              <a:avLst/>
              <a:gdLst>
                <a:gd name="T0" fmla="*/ 10 w 15"/>
                <a:gd name="T1" fmla="*/ 1 h 30"/>
                <a:gd name="T2" fmla="*/ 4 w 15"/>
                <a:gd name="T3" fmla="*/ 1 h 30"/>
                <a:gd name="T4" fmla="*/ 0 w 15"/>
                <a:gd name="T5" fmla="*/ 9 h 30"/>
                <a:gd name="T6" fmla="*/ 2 w 15"/>
                <a:gd name="T7" fmla="*/ 16 h 30"/>
                <a:gd name="T8" fmla="*/ 4 w 15"/>
                <a:gd name="T9" fmla="*/ 24 h 30"/>
                <a:gd name="T10" fmla="*/ 4 w 15"/>
                <a:gd name="T11" fmla="*/ 30 h 30"/>
                <a:gd name="T12" fmla="*/ 15 w 15"/>
                <a:gd name="T13" fmla="*/ 30 h 30"/>
                <a:gd name="T14" fmla="*/ 13 w 15"/>
                <a:gd name="T15" fmla="*/ 24 h 30"/>
                <a:gd name="T16" fmla="*/ 12 w 15"/>
                <a:gd name="T17" fmla="*/ 16 h 30"/>
                <a:gd name="T18" fmla="*/ 12 w 15"/>
                <a:gd name="T19" fmla="*/ 9 h 30"/>
                <a:gd name="T20" fmla="*/ 10 w 15"/>
                <a:gd name="T21" fmla="*/ 8 h 30"/>
                <a:gd name="T22" fmla="*/ 4 w 15"/>
                <a:gd name="T23" fmla="*/ 8 h 30"/>
                <a:gd name="T24" fmla="*/ 10 w 15"/>
                <a:gd name="T25" fmla="*/ 8 h 30"/>
                <a:gd name="T26" fmla="*/ 12 w 15"/>
                <a:gd name="T27" fmla="*/ 5 h 30"/>
                <a:gd name="T28" fmla="*/ 10 w 15"/>
                <a:gd name="T29" fmla="*/ 1 h 30"/>
                <a:gd name="T30" fmla="*/ 7 w 15"/>
                <a:gd name="T31" fmla="*/ 0 h 30"/>
                <a:gd name="T32" fmla="*/ 4 w 15"/>
                <a:gd name="T33" fmla="*/ 1 h 30"/>
                <a:gd name="T34" fmla="*/ 10 w 15"/>
                <a:gd name="T35"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30">
                  <a:moveTo>
                    <a:pt x="10" y="1"/>
                  </a:moveTo>
                  <a:lnTo>
                    <a:pt x="4" y="1"/>
                  </a:lnTo>
                  <a:lnTo>
                    <a:pt x="0" y="9"/>
                  </a:lnTo>
                  <a:lnTo>
                    <a:pt x="2" y="16"/>
                  </a:lnTo>
                  <a:lnTo>
                    <a:pt x="4" y="24"/>
                  </a:lnTo>
                  <a:lnTo>
                    <a:pt x="4" y="30"/>
                  </a:lnTo>
                  <a:lnTo>
                    <a:pt x="15" y="30"/>
                  </a:lnTo>
                  <a:lnTo>
                    <a:pt x="13" y="24"/>
                  </a:lnTo>
                  <a:lnTo>
                    <a:pt x="12" y="16"/>
                  </a:lnTo>
                  <a:lnTo>
                    <a:pt x="12" y="9"/>
                  </a:lnTo>
                  <a:lnTo>
                    <a:pt x="10" y="8"/>
                  </a:lnTo>
                  <a:lnTo>
                    <a:pt x="4" y="8"/>
                  </a:lnTo>
                  <a:lnTo>
                    <a:pt x="10" y="8"/>
                  </a:lnTo>
                  <a:lnTo>
                    <a:pt x="12" y="5"/>
                  </a:lnTo>
                  <a:lnTo>
                    <a:pt x="10" y="1"/>
                  </a:lnTo>
                  <a:lnTo>
                    <a:pt x="7" y="0"/>
                  </a:lnTo>
                  <a:lnTo>
                    <a:pt x="4" y="1"/>
                  </a:lnTo>
                  <a:lnTo>
                    <a:pt x="10"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91" name="Freeform 823"/>
            <p:cNvSpPr>
              <a:spLocks/>
            </p:cNvSpPr>
            <p:nvPr/>
          </p:nvSpPr>
          <p:spPr bwMode="auto">
            <a:xfrm>
              <a:off x="3223" y="3911"/>
              <a:ext cx="11" cy="9"/>
            </a:xfrm>
            <a:custGeom>
              <a:avLst/>
              <a:gdLst>
                <a:gd name="T0" fmla="*/ 26 w 32"/>
                <a:gd name="T1" fmla="*/ 0 h 27"/>
                <a:gd name="T2" fmla="*/ 20 w 32"/>
                <a:gd name="T3" fmla="*/ 6 h 27"/>
                <a:gd name="T4" fmla="*/ 19 w 32"/>
                <a:gd name="T5" fmla="*/ 9 h 27"/>
                <a:gd name="T6" fmla="*/ 14 w 32"/>
                <a:gd name="T7" fmla="*/ 15 h 27"/>
                <a:gd name="T8" fmla="*/ 10 w 32"/>
                <a:gd name="T9" fmla="*/ 17 h 27"/>
                <a:gd name="T10" fmla="*/ 6 w 32"/>
                <a:gd name="T11" fmla="*/ 17 h 27"/>
                <a:gd name="T12" fmla="*/ 0 w 32"/>
                <a:gd name="T13" fmla="*/ 24 h 27"/>
                <a:gd name="T14" fmla="*/ 10 w 32"/>
                <a:gd name="T15" fmla="*/ 27 h 27"/>
                <a:gd name="T16" fmla="*/ 19 w 32"/>
                <a:gd name="T17" fmla="*/ 22 h 27"/>
                <a:gd name="T18" fmla="*/ 28 w 32"/>
                <a:gd name="T19" fmla="*/ 14 h 27"/>
                <a:gd name="T20" fmla="*/ 32 w 32"/>
                <a:gd name="T21" fmla="*/ 6 h 27"/>
                <a:gd name="T22" fmla="*/ 26 w 32"/>
                <a:gd name="T23" fmla="*/ 12 h 27"/>
                <a:gd name="T24" fmla="*/ 32 w 32"/>
                <a:gd name="T25" fmla="*/ 6 h 27"/>
                <a:gd name="T26" fmla="*/ 29 w 32"/>
                <a:gd name="T27" fmla="*/ 3 h 27"/>
                <a:gd name="T28" fmla="*/ 26 w 32"/>
                <a:gd name="T29" fmla="*/ 0 h 27"/>
                <a:gd name="T30" fmla="*/ 22 w 32"/>
                <a:gd name="T31" fmla="*/ 3 h 27"/>
                <a:gd name="T32" fmla="*/ 20 w 32"/>
                <a:gd name="T33" fmla="*/ 6 h 27"/>
                <a:gd name="T34" fmla="*/ 26 w 32"/>
                <a:gd name="T3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27">
                  <a:moveTo>
                    <a:pt x="26" y="0"/>
                  </a:moveTo>
                  <a:lnTo>
                    <a:pt x="20" y="6"/>
                  </a:lnTo>
                  <a:lnTo>
                    <a:pt x="19" y="9"/>
                  </a:lnTo>
                  <a:lnTo>
                    <a:pt x="14" y="15"/>
                  </a:lnTo>
                  <a:lnTo>
                    <a:pt x="10" y="17"/>
                  </a:lnTo>
                  <a:lnTo>
                    <a:pt x="6" y="17"/>
                  </a:lnTo>
                  <a:lnTo>
                    <a:pt x="0" y="24"/>
                  </a:lnTo>
                  <a:lnTo>
                    <a:pt x="10" y="27"/>
                  </a:lnTo>
                  <a:lnTo>
                    <a:pt x="19" y="22"/>
                  </a:lnTo>
                  <a:lnTo>
                    <a:pt x="28" y="14"/>
                  </a:lnTo>
                  <a:lnTo>
                    <a:pt x="32" y="6"/>
                  </a:lnTo>
                  <a:lnTo>
                    <a:pt x="26" y="12"/>
                  </a:lnTo>
                  <a:lnTo>
                    <a:pt x="32" y="6"/>
                  </a:lnTo>
                  <a:lnTo>
                    <a:pt x="29" y="3"/>
                  </a:lnTo>
                  <a:lnTo>
                    <a:pt x="26" y="0"/>
                  </a:lnTo>
                  <a:lnTo>
                    <a:pt x="22" y="3"/>
                  </a:lnTo>
                  <a:lnTo>
                    <a:pt x="20" y="6"/>
                  </a:lnTo>
                  <a:lnTo>
                    <a:pt x="2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92" name="Freeform 824"/>
            <p:cNvSpPr>
              <a:spLocks/>
            </p:cNvSpPr>
            <p:nvPr/>
          </p:nvSpPr>
          <p:spPr bwMode="auto">
            <a:xfrm>
              <a:off x="3232" y="3911"/>
              <a:ext cx="20" cy="4"/>
            </a:xfrm>
            <a:custGeom>
              <a:avLst/>
              <a:gdLst>
                <a:gd name="T0" fmla="*/ 59 w 59"/>
                <a:gd name="T1" fmla="*/ 6 h 14"/>
                <a:gd name="T2" fmla="*/ 53 w 59"/>
                <a:gd name="T3" fmla="*/ 0 h 14"/>
                <a:gd name="T4" fmla="*/ 50 w 59"/>
                <a:gd name="T5" fmla="*/ 1 h 14"/>
                <a:gd name="T6" fmla="*/ 46 w 59"/>
                <a:gd name="T7" fmla="*/ 2 h 14"/>
                <a:gd name="T8" fmla="*/ 39 w 59"/>
                <a:gd name="T9" fmla="*/ 2 h 14"/>
                <a:gd name="T10" fmla="*/ 31 w 59"/>
                <a:gd name="T11" fmla="*/ 3 h 14"/>
                <a:gd name="T12" fmla="*/ 22 w 59"/>
                <a:gd name="T13" fmla="*/ 2 h 14"/>
                <a:gd name="T14" fmla="*/ 14 w 59"/>
                <a:gd name="T15" fmla="*/ 2 h 14"/>
                <a:gd name="T16" fmla="*/ 7 w 59"/>
                <a:gd name="T17" fmla="*/ 2 h 14"/>
                <a:gd name="T18" fmla="*/ 0 w 59"/>
                <a:gd name="T19" fmla="*/ 2 h 14"/>
                <a:gd name="T20" fmla="*/ 0 w 59"/>
                <a:gd name="T21" fmla="*/ 14 h 14"/>
                <a:gd name="T22" fmla="*/ 7 w 59"/>
                <a:gd name="T23" fmla="*/ 14 h 14"/>
                <a:gd name="T24" fmla="*/ 14 w 59"/>
                <a:gd name="T25" fmla="*/ 14 h 14"/>
                <a:gd name="T26" fmla="*/ 22 w 59"/>
                <a:gd name="T27" fmla="*/ 14 h 14"/>
                <a:gd name="T28" fmla="*/ 31 w 59"/>
                <a:gd name="T29" fmla="*/ 13 h 14"/>
                <a:gd name="T30" fmla="*/ 39 w 59"/>
                <a:gd name="T31" fmla="*/ 11 h 14"/>
                <a:gd name="T32" fmla="*/ 46 w 59"/>
                <a:gd name="T33" fmla="*/ 11 h 14"/>
                <a:gd name="T34" fmla="*/ 53 w 59"/>
                <a:gd name="T35" fmla="*/ 10 h 14"/>
                <a:gd name="T36" fmla="*/ 57 w 59"/>
                <a:gd name="T37" fmla="*/ 9 h 14"/>
                <a:gd name="T38" fmla="*/ 50 w 59"/>
                <a:gd name="T39" fmla="*/ 3 h 14"/>
                <a:gd name="T40" fmla="*/ 57 w 59"/>
                <a:gd name="T41" fmla="*/ 9 h 14"/>
                <a:gd name="T42" fmla="*/ 59 w 59"/>
                <a:gd name="T43" fmla="*/ 7 h 14"/>
                <a:gd name="T44" fmla="*/ 59 w 59"/>
                <a:gd name="T45" fmla="*/ 2 h 14"/>
                <a:gd name="T46" fmla="*/ 56 w 59"/>
                <a:gd name="T47" fmla="*/ 0 h 14"/>
                <a:gd name="T48" fmla="*/ 53 w 59"/>
                <a:gd name="T49" fmla="*/ 0 h 14"/>
                <a:gd name="T50" fmla="*/ 59 w 59"/>
                <a:gd name="T51"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9" h="14">
                  <a:moveTo>
                    <a:pt x="59" y="6"/>
                  </a:moveTo>
                  <a:lnTo>
                    <a:pt x="53" y="0"/>
                  </a:lnTo>
                  <a:lnTo>
                    <a:pt x="50" y="1"/>
                  </a:lnTo>
                  <a:lnTo>
                    <a:pt x="46" y="2"/>
                  </a:lnTo>
                  <a:lnTo>
                    <a:pt x="39" y="2"/>
                  </a:lnTo>
                  <a:lnTo>
                    <a:pt x="31" y="3"/>
                  </a:lnTo>
                  <a:lnTo>
                    <a:pt x="22" y="2"/>
                  </a:lnTo>
                  <a:lnTo>
                    <a:pt x="14" y="2"/>
                  </a:lnTo>
                  <a:lnTo>
                    <a:pt x="7" y="2"/>
                  </a:lnTo>
                  <a:lnTo>
                    <a:pt x="0" y="2"/>
                  </a:lnTo>
                  <a:lnTo>
                    <a:pt x="0" y="14"/>
                  </a:lnTo>
                  <a:lnTo>
                    <a:pt x="7" y="14"/>
                  </a:lnTo>
                  <a:lnTo>
                    <a:pt x="14" y="14"/>
                  </a:lnTo>
                  <a:lnTo>
                    <a:pt x="22" y="14"/>
                  </a:lnTo>
                  <a:lnTo>
                    <a:pt x="31" y="13"/>
                  </a:lnTo>
                  <a:lnTo>
                    <a:pt x="39" y="11"/>
                  </a:lnTo>
                  <a:lnTo>
                    <a:pt x="46" y="11"/>
                  </a:lnTo>
                  <a:lnTo>
                    <a:pt x="53" y="10"/>
                  </a:lnTo>
                  <a:lnTo>
                    <a:pt x="57" y="9"/>
                  </a:lnTo>
                  <a:lnTo>
                    <a:pt x="50" y="3"/>
                  </a:lnTo>
                  <a:lnTo>
                    <a:pt x="57" y="9"/>
                  </a:lnTo>
                  <a:lnTo>
                    <a:pt x="59" y="7"/>
                  </a:lnTo>
                  <a:lnTo>
                    <a:pt x="59" y="2"/>
                  </a:lnTo>
                  <a:lnTo>
                    <a:pt x="56" y="0"/>
                  </a:lnTo>
                  <a:lnTo>
                    <a:pt x="53" y="0"/>
                  </a:lnTo>
                  <a:lnTo>
                    <a:pt x="5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93" name="Freeform 825"/>
            <p:cNvSpPr>
              <a:spLocks/>
            </p:cNvSpPr>
            <p:nvPr/>
          </p:nvSpPr>
          <p:spPr bwMode="auto">
            <a:xfrm>
              <a:off x="3248" y="3912"/>
              <a:ext cx="5" cy="8"/>
            </a:xfrm>
            <a:custGeom>
              <a:avLst/>
              <a:gdLst>
                <a:gd name="T0" fmla="*/ 15 w 16"/>
                <a:gd name="T1" fmla="*/ 23 h 24"/>
                <a:gd name="T2" fmla="*/ 16 w 16"/>
                <a:gd name="T3" fmla="*/ 18 h 24"/>
                <a:gd name="T4" fmla="*/ 14 w 16"/>
                <a:gd name="T5" fmla="*/ 14 h 24"/>
                <a:gd name="T6" fmla="*/ 11 w 16"/>
                <a:gd name="T7" fmla="*/ 11 h 24"/>
                <a:gd name="T8" fmla="*/ 11 w 16"/>
                <a:gd name="T9" fmla="*/ 8 h 24"/>
                <a:gd name="T10" fmla="*/ 11 w 16"/>
                <a:gd name="T11" fmla="*/ 3 h 24"/>
                <a:gd name="T12" fmla="*/ 2 w 16"/>
                <a:gd name="T13" fmla="*/ 0 h 24"/>
                <a:gd name="T14" fmla="*/ 0 w 16"/>
                <a:gd name="T15" fmla="*/ 8 h 24"/>
                <a:gd name="T16" fmla="*/ 2 w 16"/>
                <a:gd name="T17" fmla="*/ 13 h 24"/>
                <a:gd name="T18" fmla="*/ 5 w 16"/>
                <a:gd name="T19" fmla="*/ 19 h 24"/>
                <a:gd name="T20" fmla="*/ 7 w 16"/>
                <a:gd name="T21" fmla="*/ 22 h 24"/>
                <a:gd name="T22" fmla="*/ 8 w 16"/>
                <a:gd name="T23" fmla="*/ 16 h 24"/>
                <a:gd name="T24" fmla="*/ 7 w 16"/>
                <a:gd name="T25" fmla="*/ 22 h 24"/>
                <a:gd name="T26" fmla="*/ 9 w 16"/>
                <a:gd name="T27" fmla="*/ 24 h 24"/>
                <a:gd name="T28" fmla="*/ 14 w 16"/>
                <a:gd name="T29" fmla="*/ 24 h 24"/>
                <a:gd name="T30" fmla="*/ 16 w 16"/>
                <a:gd name="T31" fmla="*/ 21 h 24"/>
                <a:gd name="T32" fmla="*/ 16 w 16"/>
                <a:gd name="T33" fmla="*/ 18 h 24"/>
                <a:gd name="T34" fmla="*/ 15 w 16"/>
                <a:gd name="T35"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24">
                  <a:moveTo>
                    <a:pt x="15" y="23"/>
                  </a:moveTo>
                  <a:lnTo>
                    <a:pt x="16" y="18"/>
                  </a:lnTo>
                  <a:lnTo>
                    <a:pt x="14" y="14"/>
                  </a:lnTo>
                  <a:lnTo>
                    <a:pt x="11" y="11"/>
                  </a:lnTo>
                  <a:lnTo>
                    <a:pt x="11" y="8"/>
                  </a:lnTo>
                  <a:lnTo>
                    <a:pt x="11" y="3"/>
                  </a:lnTo>
                  <a:lnTo>
                    <a:pt x="2" y="0"/>
                  </a:lnTo>
                  <a:lnTo>
                    <a:pt x="0" y="8"/>
                  </a:lnTo>
                  <a:lnTo>
                    <a:pt x="2" y="13"/>
                  </a:lnTo>
                  <a:lnTo>
                    <a:pt x="5" y="19"/>
                  </a:lnTo>
                  <a:lnTo>
                    <a:pt x="7" y="22"/>
                  </a:lnTo>
                  <a:lnTo>
                    <a:pt x="8" y="16"/>
                  </a:lnTo>
                  <a:lnTo>
                    <a:pt x="7" y="22"/>
                  </a:lnTo>
                  <a:lnTo>
                    <a:pt x="9" y="24"/>
                  </a:lnTo>
                  <a:lnTo>
                    <a:pt x="14" y="24"/>
                  </a:lnTo>
                  <a:lnTo>
                    <a:pt x="16" y="21"/>
                  </a:lnTo>
                  <a:lnTo>
                    <a:pt x="16" y="18"/>
                  </a:lnTo>
                  <a:lnTo>
                    <a:pt x="15"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94" name="Freeform 826"/>
            <p:cNvSpPr>
              <a:spLocks/>
            </p:cNvSpPr>
            <p:nvPr/>
          </p:nvSpPr>
          <p:spPr bwMode="auto">
            <a:xfrm>
              <a:off x="3247" y="3917"/>
              <a:ext cx="6" cy="9"/>
            </a:xfrm>
            <a:custGeom>
              <a:avLst/>
              <a:gdLst>
                <a:gd name="T0" fmla="*/ 11 w 17"/>
                <a:gd name="T1" fmla="*/ 26 h 26"/>
                <a:gd name="T2" fmla="*/ 11 w 17"/>
                <a:gd name="T3" fmla="*/ 26 h 26"/>
                <a:gd name="T4" fmla="*/ 11 w 17"/>
                <a:gd name="T5" fmla="*/ 20 h 26"/>
                <a:gd name="T6" fmla="*/ 12 w 17"/>
                <a:gd name="T7" fmla="*/ 15 h 26"/>
                <a:gd name="T8" fmla="*/ 15 w 17"/>
                <a:gd name="T9" fmla="*/ 11 h 26"/>
                <a:gd name="T10" fmla="*/ 17 w 17"/>
                <a:gd name="T11" fmla="*/ 7 h 26"/>
                <a:gd name="T12" fmla="*/ 10 w 17"/>
                <a:gd name="T13" fmla="*/ 0 h 26"/>
                <a:gd name="T14" fmla="*/ 5 w 17"/>
                <a:gd name="T15" fmla="*/ 6 h 26"/>
                <a:gd name="T16" fmla="*/ 3 w 17"/>
                <a:gd name="T17" fmla="*/ 13 h 26"/>
                <a:gd name="T18" fmla="*/ 2 w 17"/>
                <a:gd name="T19" fmla="*/ 20 h 26"/>
                <a:gd name="T20" fmla="*/ 0 w 17"/>
                <a:gd name="T21" fmla="*/ 26 h 26"/>
                <a:gd name="T22" fmla="*/ 0 w 17"/>
                <a:gd name="T23" fmla="*/ 26 h 26"/>
                <a:gd name="T24" fmla="*/ 11 w 17"/>
                <a:gd name="T2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26">
                  <a:moveTo>
                    <a:pt x="11" y="26"/>
                  </a:moveTo>
                  <a:lnTo>
                    <a:pt x="11" y="26"/>
                  </a:lnTo>
                  <a:lnTo>
                    <a:pt x="11" y="20"/>
                  </a:lnTo>
                  <a:lnTo>
                    <a:pt x="12" y="15"/>
                  </a:lnTo>
                  <a:lnTo>
                    <a:pt x="15" y="11"/>
                  </a:lnTo>
                  <a:lnTo>
                    <a:pt x="17" y="7"/>
                  </a:lnTo>
                  <a:lnTo>
                    <a:pt x="10" y="0"/>
                  </a:lnTo>
                  <a:lnTo>
                    <a:pt x="5" y="6"/>
                  </a:lnTo>
                  <a:lnTo>
                    <a:pt x="3" y="13"/>
                  </a:lnTo>
                  <a:lnTo>
                    <a:pt x="2" y="20"/>
                  </a:lnTo>
                  <a:lnTo>
                    <a:pt x="0" y="26"/>
                  </a:lnTo>
                  <a:lnTo>
                    <a:pt x="0" y="26"/>
                  </a:lnTo>
                  <a:lnTo>
                    <a:pt x="11" y="2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95" name="Freeform 827"/>
            <p:cNvSpPr>
              <a:spLocks/>
            </p:cNvSpPr>
            <p:nvPr/>
          </p:nvSpPr>
          <p:spPr bwMode="auto">
            <a:xfrm>
              <a:off x="3247" y="3926"/>
              <a:ext cx="8" cy="5"/>
            </a:xfrm>
            <a:custGeom>
              <a:avLst/>
              <a:gdLst>
                <a:gd name="T0" fmla="*/ 16 w 23"/>
                <a:gd name="T1" fmla="*/ 6 h 17"/>
                <a:gd name="T2" fmla="*/ 17 w 23"/>
                <a:gd name="T3" fmla="*/ 5 h 17"/>
                <a:gd name="T4" fmla="*/ 12 w 23"/>
                <a:gd name="T5" fmla="*/ 5 h 17"/>
                <a:gd name="T6" fmla="*/ 11 w 23"/>
                <a:gd name="T7" fmla="*/ 5 h 17"/>
                <a:gd name="T8" fmla="*/ 11 w 23"/>
                <a:gd name="T9" fmla="*/ 4 h 17"/>
                <a:gd name="T10" fmla="*/ 11 w 23"/>
                <a:gd name="T11" fmla="*/ 0 h 17"/>
                <a:gd name="T12" fmla="*/ 0 w 23"/>
                <a:gd name="T13" fmla="*/ 0 h 17"/>
                <a:gd name="T14" fmla="*/ 2 w 23"/>
                <a:gd name="T15" fmla="*/ 6 h 17"/>
                <a:gd name="T16" fmla="*/ 4 w 23"/>
                <a:gd name="T17" fmla="*/ 12 h 17"/>
                <a:gd name="T18" fmla="*/ 10 w 23"/>
                <a:gd name="T19" fmla="*/ 14 h 17"/>
                <a:gd name="T20" fmla="*/ 17 w 23"/>
                <a:gd name="T21" fmla="*/ 17 h 17"/>
                <a:gd name="T22" fmla="*/ 18 w 23"/>
                <a:gd name="T23" fmla="*/ 16 h 17"/>
                <a:gd name="T24" fmla="*/ 17 w 23"/>
                <a:gd name="T25" fmla="*/ 17 h 17"/>
                <a:gd name="T26" fmla="*/ 20 w 23"/>
                <a:gd name="T27" fmla="*/ 14 h 17"/>
                <a:gd name="T28" fmla="*/ 23 w 23"/>
                <a:gd name="T29" fmla="*/ 11 h 17"/>
                <a:gd name="T30" fmla="*/ 20 w 23"/>
                <a:gd name="T31" fmla="*/ 8 h 17"/>
                <a:gd name="T32" fmla="*/ 17 w 23"/>
                <a:gd name="T33" fmla="*/ 5 h 17"/>
                <a:gd name="T34" fmla="*/ 16 w 23"/>
                <a:gd name="T35"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17">
                  <a:moveTo>
                    <a:pt x="16" y="6"/>
                  </a:moveTo>
                  <a:lnTo>
                    <a:pt x="17" y="5"/>
                  </a:lnTo>
                  <a:lnTo>
                    <a:pt x="12" y="5"/>
                  </a:lnTo>
                  <a:lnTo>
                    <a:pt x="11" y="5"/>
                  </a:lnTo>
                  <a:lnTo>
                    <a:pt x="11" y="4"/>
                  </a:lnTo>
                  <a:lnTo>
                    <a:pt x="11" y="0"/>
                  </a:lnTo>
                  <a:lnTo>
                    <a:pt x="0" y="0"/>
                  </a:lnTo>
                  <a:lnTo>
                    <a:pt x="2" y="6"/>
                  </a:lnTo>
                  <a:lnTo>
                    <a:pt x="4" y="12"/>
                  </a:lnTo>
                  <a:lnTo>
                    <a:pt x="10" y="14"/>
                  </a:lnTo>
                  <a:lnTo>
                    <a:pt x="17" y="17"/>
                  </a:lnTo>
                  <a:lnTo>
                    <a:pt x="18" y="16"/>
                  </a:lnTo>
                  <a:lnTo>
                    <a:pt x="17" y="17"/>
                  </a:lnTo>
                  <a:lnTo>
                    <a:pt x="20" y="14"/>
                  </a:lnTo>
                  <a:lnTo>
                    <a:pt x="23" y="11"/>
                  </a:lnTo>
                  <a:lnTo>
                    <a:pt x="20" y="8"/>
                  </a:lnTo>
                  <a:lnTo>
                    <a:pt x="17" y="5"/>
                  </a:lnTo>
                  <a:lnTo>
                    <a:pt x="16"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96" name="Freeform 828"/>
            <p:cNvSpPr>
              <a:spLocks/>
            </p:cNvSpPr>
            <p:nvPr/>
          </p:nvSpPr>
          <p:spPr bwMode="auto">
            <a:xfrm>
              <a:off x="3253" y="3926"/>
              <a:ext cx="6" cy="5"/>
            </a:xfrm>
            <a:custGeom>
              <a:avLst/>
              <a:gdLst>
                <a:gd name="T0" fmla="*/ 9 w 20"/>
                <a:gd name="T1" fmla="*/ 4 h 15"/>
                <a:gd name="T2" fmla="*/ 13 w 20"/>
                <a:gd name="T3" fmla="*/ 0 h 15"/>
                <a:gd name="T4" fmla="*/ 0 w 20"/>
                <a:gd name="T5" fmla="*/ 5 h 15"/>
                <a:gd name="T6" fmla="*/ 2 w 20"/>
                <a:gd name="T7" fmla="*/ 15 h 15"/>
                <a:gd name="T8" fmla="*/ 16 w 20"/>
                <a:gd name="T9" fmla="*/ 9 h 15"/>
                <a:gd name="T10" fmla="*/ 20 w 20"/>
                <a:gd name="T11" fmla="*/ 4 h 15"/>
                <a:gd name="T12" fmla="*/ 16 w 20"/>
                <a:gd name="T13" fmla="*/ 9 h 15"/>
                <a:gd name="T14" fmla="*/ 19 w 20"/>
                <a:gd name="T15" fmla="*/ 7 h 15"/>
                <a:gd name="T16" fmla="*/ 19 w 20"/>
                <a:gd name="T17" fmla="*/ 3 h 15"/>
                <a:gd name="T18" fmla="*/ 17 w 20"/>
                <a:gd name="T19" fmla="*/ 1 h 15"/>
                <a:gd name="T20" fmla="*/ 13 w 20"/>
                <a:gd name="T21" fmla="*/ 0 h 15"/>
                <a:gd name="T22" fmla="*/ 9 w 20"/>
                <a:gd name="T23"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5">
                  <a:moveTo>
                    <a:pt x="9" y="4"/>
                  </a:moveTo>
                  <a:lnTo>
                    <a:pt x="13" y="0"/>
                  </a:lnTo>
                  <a:lnTo>
                    <a:pt x="0" y="5"/>
                  </a:lnTo>
                  <a:lnTo>
                    <a:pt x="2" y="15"/>
                  </a:lnTo>
                  <a:lnTo>
                    <a:pt x="16" y="9"/>
                  </a:lnTo>
                  <a:lnTo>
                    <a:pt x="20" y="4"/>
                  </a:lnTo>
                  <a:lnTo>
                    <a:pt x="16" y="9"/>
                  </a:lnTo>
                  <a:lnTo>
                    <a:pt x="19" y="7"/>
                  </a:lnTo>
                  <a:lnTo>
                    <a:pt x="19" y="3"/>
                  </a:lnTo>
                  <a:lnTo>
                    <a:pt x="17" y="1"/>
                  </a:lnTo>
                  <a:lnTo>
                    <a:pt x="13" y="0"/>
                  </a:lnTo>
                  <a:lnTo>
                    <a:pt x="9"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97" name="Freeform 829"/>
            <p:cNvSpPr>
              <a:spLocks/>
            </p:cNvSpPr>
            <p:nvPr/>
          </p:nvSpPr>
          <p:spPr bwMode="auto">
            <a:xfrm>
              <a:off x="3256" y="3912"/>
              <a:ext cx="6" cy="15"/>
            </a:xfrm>
            <a:custGeom>
              <a:avLst/>
              <a:gdLst>
                <a:gd name="T0" fmla="*/ 17 w 19"/>
                <a:gd name="T1" fmla="*/ 0 h 47"/>
                <a:gd name="T2" fmla="*/ 11 w 19"/>
                <a:gd name="T3" fmla="*/ 2 h 47"/>
                <a:gd name="T4" fmla="*/ 6 w 19"/>
                <a:gd name="T5" fmla="*/ 12 h 47"/>
                <a:gd name="T6" fmla="*/ 3 w 19"/>
                <a:gd name="T7" fmla="*/ 26 h 47"/>
                <a:gd name="T8" fmla="*/ 1 w 19"/>
                <a:gd name="T9" fmla="*/ 37 h 47"/>
                <a:gd name="T10" fmla="*/ 0 w 19"/>
                <a:gd name="T11" fmla="*/ 47 h 47"/>
                <a:gd name="T12" fmla="*/ 11 w 19"/>
                <a:gd name="T13" fmla="*/ 47 h 47"/>
                <a:gd name="T14" fmla="*/ 10 w 19"/>
                <a:gd name="T15" fmla="*/ 37 h 47"/>
                <a:gd name="T16" fmla="*/ 12 w 19"/>
                <a:gd name="T17" fmla="*/ 26 h 47"/>
                <a:gd name="T18" fmla="*/ 15 w 19"/>
                <a:gd name="T19" fmla="*/ 14 h 47"/>
                <a:gd name="T20" fmla="*/ 18 w 19"/>
                <a:gd name="T21" fmla="*/ 8 h 47"/>
                <a:gd name="T22" fmla="*/ 12 w 19"/>
                <a:gd name="T23" fmla="*/ 10 h 47"/>
                <a:gd name="T24" fmla="*/ 18 w 19"/>
                <a:gd name="T25" fmla="*/ 8 h 47"/>
                <a:gd name="T26" fmla="*/ 19 w 19"/>
                <a:gd name="T27" fmla="*/ 5 h 47"/>
                <a:gd name="T28" fmla="*/ 18 w 19"/>
                <a:gd name="T29" fmla="*/ 2 h 47"/>
                <a:gd name="T30" fmla="*/ 15 w 19"/>
                <a:gd name="T31" fmla="*/ 0 h 47"/>
                <a:gd name="T32" fmla="*/ 11 w 19"/>
                <a:gd name="T33" fmla="*/ 2 h 47"/>
                <a:gd name="T34" fmla="*/ 17 w 19"/>
                <a:gd name="T3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47">
                  <a:moveTo>
                    <a:pt x="17" y="0"/>
                  </a:moveTo>
                  <a:lnTo>
                    <a:pt x="11" y="2"/>
                  </a:lnTo>
                  <a:lnTo>
                    <a:pt x="6" y="12"/>
                  </a:lnTo>
                  <a:lnTo>
                    <a:pt x="3" y="26"/>
                  </a:lnTo>
                  <a:lnTo>
                    <a:pt x="1" y="37"/>
                  </a:lnTo>
                  <a:lnTo>
                    <a:pt x="0" y="47"/>
                  </a:lnTo>
                  <a:lnTo>
                    <a:pt x="11" y="47"/>
                  </a:lnTo>
                  <a:lnTo>
                    <a:pt x="10" y="37"/>
                  </a:lnTo>
                  <a:lnTo>
                    <a:pt x="12" y="26"/>
                  </a:lnTo>
                  <a:lnTo>
                    <a:pt x="15" y="14"/>
                  </a:lnTo>
                  <a:lnTo>
                    <a:pt x="18" y="8"/>
                  </a:lnTo>
                  <a:lnTo>
                    <a:pt x="12" y="10"/>
                  </a:lnTo>
                  <a:lnTo>
                    <a:pt x="18" y="8"/>
                  </a:lnTo>
                  <a:lnTo>
                    <a:pt x="19" y="5"/>
                  </a:lnTo>
                  <a:lnTo>
                    <a:pt x="18" y="2"/>
                  </a:lnTo>
                  <a:lnTo>
                    <a:pt x="15" y="0"/>
                  </a:lnTo>
                  <a:lnTo>
                    <a:pt x="11" y="2"/>
                  </a:lnTo>
                  <a:lnTo>
                    <a:pt x="1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98" name="Freeform 830"/>
            <p:cNvSpPr>
              <a:spLocks/>
            </p:cNvSpPr>
            <p:nvPr/>
          </p:nvSpPr>
          <p:spPr bwMode="auto">
            <a:xfrm>
              <a:off x="3260" y="3911"/>
              <a:ext cx="16" cy="6"/>
            </a:xfrm>
            <a:custGeom>
              <a:avLst/>
              <a:gdLst>
                <a:gd name="T0" fmla="*/ 49 w 49"/>
                <a:gd name="T1" fmla="*/ 3 h 18"/>
                <a:gd name="T2" fmla="*/ 39 w 49"/>
                <a:gd name="T3" fmla="*/ 2 h 18"/>
                <a:gd name="T4" fmla="*/ 38 w 49"/>
                <a:gd name="T5" fmla="*/ 3 h 18"/>
                <a:gd name="T6" fmla="*/ 35 w 49"/>
                <a:gd name="T7" fmla="*/ 6 h 18"/>
                <a:gd name="T8" fmla="*/ 31 w 49"/>
                <a:gd name="T9" fmla="*/ 7 h 18"/>
                <a:gd name="T10" fmla="*/ 27 w 49"/>
                <a:gd name="T11" fmla="*/ 8 h 18"/>
                <a:gd name="T12" fmla="*/ 21 w 49"/>
                <a:gd name="T13" fmla="*/ 7 h 18"/>
                <a:gd name="T14" fmla="*/ 14 w 49"/>
                <a:gd name="T15" fmla="*/ 8 h 18"/>
                <a:gd name="T16" fmla="*/ 10 w 49"/>
                <a:gd name="T17" fmla="*/ 6 h 18"/>
                <a:gd name="T18" fmla="*/ 5 w 49"/>
                <a:gd name="T19" fmla="*/ 3 h 18"/>
                <a:gd name="T20" fmla="*/ 0 w 49"/>
                <a:gd name="T21" fmla="*/ 13 h 18"/>
                <a:gd name="T22" fmla="*/ 7 w 49"/>
                <a:gd name="T23" fmla="*/ 15 h 18"/>
                <a:gd name="T24" fmla="*/ 14 w 49"/>
                <a:gd name="T25" fmla="*/ 17 h 18"/>
                <a:gd name="T26" fmla="*/ 21 w 49"/>
                <a:gd name="T27" fmla="*/ 18 h 18"/>
                <a:gd name="T28" fmla="*/ 27 w 49"/>
                <a:gd name="T29" fmla="*/ 17 h 18"/>
                <a:gd name="T30" fmla="*/ 34 w 49"/>
                <a:gd name="T31" fmla="*/ 16 h 18"/>
                <a:gd name="T32" fmla="*/ 39 w 49"/>
                <a:gd name="T33" fmla="*/ 15 h 18"/>
                <a:gd name="T34" fmla="*/ 45 w 49"/>
                <a:gd name="T35" fmla="*/ 10 h 18"/>
                <a:gd name="T36" fmla="*/ 49 w 49"/>
                <a:gd name="T37" fmla="*/ 7 h 18"/>
                <a:gd name="T38" fmla="*/ 39 w 49"/>
                <a:gd name="T39" fmla="*/ 6 h 18"/>
                <a:gd name="T40" fmla="*/ 49 w 49"/>
                <a:gd name="T41" fmla="*/ 7 h 18"/>
                <a:gd name="T42" fmla="*/ 49 w 49"/>
                <a:gd name="T43" fmla="*/ 3 h 18"/>
                <a:gd name="T44" fmla="*/ 46 w 49"/>
                <a:gd name="T45" fmla="*/ 0 h 18"/>
                <a:gd name="T46" fmla="*/ 42 w 49"/>
                <a:gd name="T47" fmla="*/ 0 h 18"/>
                <a:gd name="T48" fmla="*/ 39 w 49"/>
                <a:gd name="T49" fmla="*/ 2 h 18"/>
                <a:gd name="T50" fmla="*/ 49 w 49"/>
                <a:gd name="T51"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18">
                  <a:moveTo>
                    <a:pt x="49" y="3"/>
                  </a:moveTo>
                  <a:lnTo>
                    <a:pt x="39" y="2"/>
                  </a:lnTo>
                  <a:lnTo>
                    <a:pt x="38" y="3"/>
                  </a:lnTo>
                  <a:lnTo>
                    <a:pt x="35" y="6"/>
                  </a:lnTo>
                  <a:lnTo>
                    <a:pt x="31" y="7"/>
                  </a:lnTo>
                  <a:lnTo>
                    <a:pt x="27" y="8"/>
                  </a:lnTo>
                  <a:lnTo>
                    <a:pt x="21" y="7"/>
                  </a:lnTo>
                  <a:lnTo>
                    <a:pt x="14" y="8"/>
                  </a:lnTo>
                  <a:lnTo>
                    <a:pt x="10" y="6"/>
                  </a:lnTo>
                  <a:lnTo>
                    <a:pt x="5" y="3"/>
                  </a:lnTo>
                  <a:lnTo>
                    <a:pt x="0" y="13"/>
                  </a:lnTo>
                  <a:lnTo>
                    <a:pt x="7" y="15"/>
                  </a:lnTo>
                  <a:lnTo>
                    <a:pt x="14" y="17"/>
                  </a:lnTo>
                  <a:lnTo>
                    <a:pt x="21" y="18"/>
                  </a:lnTo>
                  <a:lnTo>
                    <a:pt x="27" y="17"/>
                  </a:lnTo>
                  <a:lnTo>
                    <a:pt x="34" y="16"/>
                  </a:lnTo>
                  <a:lnTo>
                    <a:pt x="39" y="15"/>
                  </a:lnTo>
                  <a:lnTo>
                    <a:pt x="45" y="10"/>
                  </a:lnTo>
                  <a:lnTo>
                    <a:pt x="49" y="7"/>
                  </a:lnTo>
                  <a:lnTo>
                    <a:pt x="39" y="6"/>
                  </a:lnTo>
                  <a:lnTo>
                    <a:pt x="49" y="7"/>
                  </a:lnTo>
                  <a:lnTo>
                    <a:pt x="49" y="3"/>
                  </a:lnTo>
                  <a:lnTo>
                    <a:pt x="46" y="0"/>
                  </a:lnTo>
                  <a:lnTo>
                    <a:pt x="42" y="0"/>
                  </a:lnTo>
                  <a:lnTo>
                    <a:pt x="39" y="2"/>
                  </a:lnTo>
                  <a:lnTo>
                    <a:pt x="49"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399" name="Freeform 831"/>
            <p:cNvSpPr>
              <a:spLocks/>
            </p:cNvSpPr>
            <p:nvPr/>
          </p:nvSpPr>
          <p:spPr bwMode="auto">
            <a:xfrm>
              <a:off x="3273" y="3912"/>
              <a:ext cx="7" cy="18"/>
            </a:xfrm>
            <a:custGeom>
              <a:avLst/>
              <a:gdLst>
                <a:gd name="T0" fmla="*/ 18 w 22"/>
                <a:gd name="T1" fmla="*/ 45 h 54"/>
                <a:gd name="T2" fmla="*/ 22 w 22"/>
                <a:gd name="T3" fmla="*/ 50 h 54"/>
                <a:gd name="T4" fmla="*/ 20 w 22"/>
                <a:gd name="T5" fmla="*/ 38 h 54"/>
                <a:gd name="T6" fmla="*/ 16 w 22"/>
                <a:gd name="T7" fmla="*/ 22 h 54"/>
                <a:gd name="T8" fmla="*/ 12 w 22"/>
                <a:gd name="T9" fmla="*/ 10 h 54"/>
                <a:gd name="T10" fmla="*/ 10 w 22"/>
                <a:gd name="T11" fmla="*/ 0 h 54"/>
                <a:gd name="T12" fmla="*/ 0 w 22"/>
                <a:gd name="T13" fmla="*/ 3 h 54"/>
                <a:gd name="T14" fmla="*/ 3 w 22"/>
                <a:gd name="T15" fmla="*/ 12 h 54"/>
                <a:gd name="T16" fmla="*/ 7 w 22"/>
                <a:gd name="T17" fmla="*/ 24 h 54"/>
                <a:gd name="T18" fmla="*/ 11 w 22"/>
                <a:gd name="T19" fmla="*/ 38 h 54"/>
                <a:gd name="T20" fmla="*/ 11 w 22"/>
                <a:gd name="T21" fmla="*/ 50 h 54"/>
                <a:gd name="T22" fmla="*/ 15 w 22"/>
                <a:gd name="T23" fmla="*/ 54 h 54"/>
                <a:gd name="T24" fmla="*/ 11 w 22"/>
                <a:gd name="T25" fmla="*/ 50 h 54"/>
                <a:gd name="T26" fmla="*/ 13 w 22"/>
                <a:gd name="T27" fmla="*/ 53 h 54"/>
                <a:gd name="T28" fmla="*/ 16 w 22"/>
                <a:gd name="T29" fmla="*/ 54 h 54"/>
                <a:gd name="T30" fmla="*/ 20 w 22"/>
                <a:gd name="T31" fmla="*/ 53 h 54"/>
                <a:gd name="T32" fmla="*/ 22 w 22"/>
                <a:gd name="T33" fmla="*/ 50 h 54"/>
                <a:gd name="T34" fmla="*/ 18 w 22"/>
                <a:gd name="T35" fmla="*/ 4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54">
                  <a:moveTo>
                    <a:pt x="18" y="45"/>
                  </a:moveTo>
                  <a:lnTo>
                    <a:pt x="22" y="50"/>
                  </a:lnTo>
                  <a:lnTo>
                    <a:pt x="20" y="38"/>
                  </a:lnTo>
                  <a:lnTo>
                    <a:pt x="16" y="22"/>
                  </a:lnTo>
                  <a:lnTo>
                    <a:pt x="12" y="10"/>
                  </a:lnTo>
                  <a:lnTo>
                    <a:pt x="10" y="0"/>
                  </a:lnTo>
                  <a:lnTo>
                    <a:pt x="0" y="3"/>
                  </a:lnTo>
                  <a:lnTo>
                    <a:pt x="3" y="12"/>
                  </a:lnTo>
                  <a:lnTo>
                    <a:pt x="7" y="24"/>
                  </a:lnTo>
                  <a:lnTo>
                    <a:pt x="11" y="38"/>
                  </a:lnTo>
                  <a:lnTo>
                    <a:pt x="11" y="50"/>
                  </a:lnTo>
                  <a:lnTo>
                    <a:pt x="15" y="54"/>
                  </a:lnTo>
                  <a:lnTo>
                    <a:pt x="11" y="50"/>
                  </a:lnTo>
                  <a:lnTo>
                    <a:pt x="13" y="53"/>
                  </a:lnTo>
                  <a:lnTo>
                    <a:pt x="16" y="54"/>
                  </a:lnTo>
                  <a:lnTo>
                    <a:pt x="20" y="53"/>
                  </a:lnTo>
                  <a:lnTo>
                    <a:pt x="22" y="50"/>
                  </a:lnTo>
                  <a:lnTo>
                    <a:pt x="18" y="4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00" name="Freeform 832"/>
            <p:cNvSpPr>
              <a:spLocks/>
            </p:cNvSpPr>
            <p:nvPr/>
          </p:nvSpPr>
          <p:spPr bwMode="auto">
            <a:xfrm>
              <a:off x="3278" y="3926"/>
              <a:ext cx="9" cy="4"/>
            </a:xfrm>
            <a:custGeom>
              <a:avLst/>
              <a:gdLst>
                <a:gd name="T0" fmla="*/ 16 w 28"/>
                <a:gd name="T1" fmla="*/ 4 h 13"/>
                <a:gd name="T2" fmla="*/ 21 w 28"/>
                <a:gd name="T3" fmla="*/ 0 h 13"/>
                <a:gd name="T4" fmla="*/ 16 w 28"/>
                <a:gd name="T5" fmla="*/ 1 h 13"/>
                <a:gd name="T6" fmla="*/ 12 w 28"/>
                <a:gd name="T7" fmla="*/ 2 h 13"/>
                <a:gd name="T8" fmla="*/ 7 w 28"/>
                <a:gd name="T9" fmla="*/ 2 h 13"/>
                <a:gd name="T10" fmla="*/ 3 w 28"/>
                <a:gd name="T11" fmla="*/ 2 h 13"/>
                <a:gd name="T12" fmla="*/ 0 w 28"/>
                <a:gd name="T13" fmla="*/ 11 h 13"/>
                <a:gd name="T14" fmla="*/ 7 w 28"/>
                <a:gd name="T15" fmla="*/ 13 h 13"/>
                <a:gd name="T16" fmla="*/ 14 w 28"/>
                <a:gd name="T17" fmla="*/ 11 h 13"/>
                <a:gd name="T18" fmla="*/ 19 w 28"/>
                <a:gd name="T19" fmla="*/ 10 h 13"/>
                <a:gd name="T20" fmla="*/ 23 w 28"/>
                <a:gd name="T21" fmla="*/ 9 h 13"/>
                <a:gd name="T22" fmla="*/ 28 w 28"/>
                <a:gd name="T23" fmla="*/ 4 h 13"/>
                <a:gd name="T24" fmla="*/ 23 w 28"/>
                <a:gd name="T25" fmla="*/ 9 h 13"/>
                <a:gd name="T26" fmla="*/ 27 w 28"/>
                <a:gd name="T27" fmla="*/ 7 h 13"/>
                <a:gd name="T28" fmla="*/ 27 w 28"/>
                <a:gd name="T29" fmla="*/ 3 h 13"/>
                <a:gd name="T30" fmla="*/ 24 w 28"/>
                <a:gd name="T31" fmla="*/ 1 h 13"/>
                <a:gd name="T32" fmla="*/ 21 w 28"/>
                <a:gd name="T33" fmla="*/ 0 h 13"/>
                <a:gd name="T34" fmla="*/ 16 w 28"/>
                <a:gd name="T35"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 h="13">
                  <a:moveTo>
                    <a:pt x="16" y="4"/>
                  </a:moveTo>
                  <a:lnTo>
                    <a:pt x="21" y="0"/>
                  </a:lnTo>
                  <a:lnTo>
                    <a:pt x="16" y="1"/>
                  </a:lnTo>
                  <a:lnTo>
                    <a:pt x="12" y="2"/>
                  </a:lnTo>
                  <a:lnTo>
                    <a:pt x="7" y="2"/>
                  </a:lnTo>
                  <a:lnTo>
                    <a:pt x="3" y="2"/>
                  </a:lnTo>
                  <a:lnTo>
                    <a:pt x="0" y="11"/>
                  </a:lnTo>
                  <a:lnTo>
                    <a:pt x="7" y="13"/>
                  </a:lnTo>
                  <a:lnTo>
                    <a:pt x="14" y="11"/>
                  </a:lnTo>
                  <a:lnTo>
                    <a:pt x="19" y="10"/>
                  </a:lnTo>
                  <a:lnTo>
                    <a:pt x="23" y="9"/>
                  </a:lnTo>
                  <a:lnTo>
                    <a:pt x="28" y="4"/>
                  </a:lnTo>
                  <a:lnTo>
                    <a:pt x="23" y="9"/>
                  </a:lnTo>
                  <a:lnTo>
                    <a:pt x="27" y="7"/>
                  </a:lnTo>
                  <a:lnTo>
                    <a:pt x="27" y="3"/>
                  </a:lnTo>
                  <a:lnTo>
                    <a:pt x="24" y="1"/>
                  </a:lnTo>
                  <a:lnTo>
                    <a:pt x="21" y="0"/>
                  </a:lnTo>
                  <a:lnTo>
                    <a:pt x="16"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01" name="Freeform 833"/>
            <p:cNvSpPr>
              <a:spLocks/>
            </p:cNvSpPr>
            <p:nvPr/>
          </p:nvSpPr>
          <p:spPr bwMode="auto">
            <a:xfrm>
              <a:off x="3283" y="3913"/>
              <a:ext cx="4" cy="14"/>
            </a:xfrm>
            <a:custGeom>
              <a:avLst/>
              <a:gdLst>
                <a:gd name="T0" fmla="*/ 6 w 12"/>
                <a:gd name="T1" fmla="*/ 0 h 43"/>
                <a:gd name="T2" fmla="*/ 1 w 12"/>
                <a:gd name="T3" fmla="*/ 4 h 43"/>
                <a:gd name="T4" fmla="*/ 0 w 12"/>
                <a:gd name="T5" fmla="*/ 12 h 43"/>
                <a:gd name="T6" fmla="*/ 0 w 12"/>
                <a:gd name="T7" fmla="*/ 24 h 43"/>
                <a:gd name="T8" fmla="*/ 0 w 12"/>
                <a:gd name="T9" fmla="*/ 34 h 43"/>
                <a:gd name="T10" fmla="*/ 0 w 12"/>
                <a:gd name="T11" fmla="*/ 43 h 43"/>
                <a:gd name="T12" fmla="*/ 12 w 12"/>
                <a:gd name="T13" fmla="*/ 43 h 43"/>
                <a:gd name="T14" fmla="*/ 12 w 12"/>
                <a:gd name="T15" fmla="*/ 34 h 43"/>
                <a:gd name="T16" fmla="*/ 12 w 12"/>
                <a:gd name="T17" fmla="*/ 24 h 43"/>
                <a:gd name="T18" fmla="*/ 12 w 12"/>
                <a:gd name="T19" fmla="*/ 12 h 43"/>
                <a:gd name="T20" fmla="*/ 11 w 12"/>
                <a:gd name="T21" fmla="*/ 4 h 43"/>
                <a:gd name="T22" fmla="*/ 6 w 12"/>
                <a:gd name="T23" fmla="*/ 9 h 43"/>
                <a:gd name="T24" fmla="*/ 11 w 12"/>
                <a:gd name="T25" fmla="*/ 4 h 43"/>
                <a:gd name="T26" fmla="*/ 9 w 12"/>
                <a:gd name="T27" fmla="*/ 1 h 43"/>
                <a:gd name="T28" fmla="*/ 6 w 12"/>
                <a:gd name="T29" fmla="*/ 0 h 43"/>
                <a:gd name="T30" fmla="*/ 3 w 12"/>
                <a:gd name="T31" fmla="*/ 1 h 43"/>
                <a:gd name="T32" fmla="*/ 1 w 12"/>
                <a:gd name="T33" fmla="*/ 4 h 43"/>
                <a:gd name="T34" fmla="*/ 6 w 12"/>
                <a:gd name="T35"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43">
                  <a:moveTo>
                    <a:pt x="6" y="0"/>
                  </a:moveTo>
                  <a:lnTo>
                    <a:pt x="1" y="4"/>
                  </a:lnTo>
                  <a:lnTo>
                    <a:pt x="0" y="12"/>
                  </a:lnTo>
                  <a:lnTo>
                    <a:pt x="0" y="24"/>
                  </a:lnTo>
                  <a:lnTo>
                    <a:pt x="0" y="34"/>
                  </a:lnTo>
                  <a:lnTo>
                    <a:pt x="0" y="43"/>
                  </a:lnTo>
                  <a:lnTo>
                    <a:pt x="12" y="43"/>
                  </a:lnTo>
                  <a:lnTo>
                    <a:pt x="12" y="34"/>
                  </a:lnTo>
                  <a:lnTo>
                    <a:pt x="12" y="24"/>
                  </a:lnTo>
                  <a:lnTo>
                    <a:pt x="12" y="12"/>
                  </a:lnTo>
                  <a:lnTo>
                    <a:pt x="11" y="4"/>
                  </a:lnTo>
                  <a:lnTo>
                    <a:pt x="6" y="9"/>
                  </a:lnTo>
                  <a:lnTo>
                    <a:pt x="11" y="4"/>
                  </a:lnTo>
                  <a:lnTo>
                    <a:pt x="9" y="1"/>
                  </a:lnTo>
                  <a:lnTo>
                    <a:pt x="6" y="0"/>
                  </a:lnTo>
                  <a:lnTo>
                    <a:pt x="3" y="1"/>
                  </a:lnTo>
                  <a:lnTo>
                    <a:pt x="1" y="4"/>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02" name="Freeform 834"/>
            <p:cNvSpPr>
              <a:spLocks/>
            </p:cNvSpPr>
            <p:nvPr/>
          </p:nvSpPr>
          <p:spPr bwMode="auto">
            <a:xfrm>
              <a:off x="3285" y="3913"/>
              <a:ext cx="20" cy="11"/>
            </a:xfrm>
            <a:custGeom>
              <a:avLst/>
              <a:gdLst>
                <a:gd name="T0" fmla="*/ 60 w 60"/>
                <a:gd name="T1" fmla="*/ 20 h 32"/>
                <a:gd name="T2" fmla="*/ 60 w 60"/>
                <a:gd name="T3" fmla="*/ 20 h 32"/>
                <a:gd name="T4" fmla="*/ 56 w 60"/>
                <a:gd name="T5" fmla="*/ 20 h 32"/>
                <a:gd name="T6" fmla="*/ 52 w 60"/>
                <a:gd name="T7" fmla="*/ 18 h 32"/>
                <a:gd name="T8" fmla="*/ 43 w 60"/>
                <a:gd name="T9" fmla="*/ 15 h 32"/>
                <a:gd name="T10" fmla="*/ 35 w 60"/>
                <a:gd name="T11" fmla="*/ 11 h 32"/>
                <a:gd name="T12" fmla="*/ 27 w 60"/>
                <a:gd name="T13" fmla="*/ 7 h 32"/>
                <a:gd name="T14" fmla="*/ 17 w 60"/>
                <a:gd name="T15" fmla="*/ 3 h 32"/>
                <a:gd name="T16" fmla="*/ 9 w 60"/>
                <a:gd name="T17" fmla="*/ 1 h 32"/>
                <a:gd name="T18" fmla="*/ 0 w 60"/>
                <a:gd name="T19" fmla="*/ 0 h 32"/>
                <a:gd name="T20" fmla="*/ 0 w 60"/>
                <a:gd name="T21" fmla="*/ 9 h 32"/>
                <a:gd name="T22" fmla="*/ 7 w 60"/>
                <a:gd name="T23" fmla="*/ 10 h 32"/>
                <a:gd name="T24" fmla="*/ 15 w 60"/>
                <a:gd name="T25" fmla="*/ 12 h 32"/>
                <a:gd name="T26" fmla="*/ 23 w 60"/>
                <a:gd name="T27" fmla="*/ 16 h 32"/>
                <a:gd name="T28" fmla="*/ 31 w 60"/>
                <a:gd name="T29" fmla="*/ 20 h 32"/>
                <a:gd name="T30" fmla="*/ 41 w 60"/>
                <a:gd name="T31" fmla="*/ 24 h 32"/>
                <a:gd name="T32" fmla="*/ 47 w 60"/>
                <a:gd name="T33" fmla="*/ 27 h 32"/>
                <a:gd name="T34" fmla="*/ 54 w 60"/>
                <a:gd name="T35" fmla="*/ 30 h 32"/>
                <a:gd name="T36" fmla="*/ 60 w 60"/>
                <a:gd name="T37" fmla="*/ 32 h 32"/>
                <a:gd name="T38" fmla="*/ 60 w 60"/>
                <a:gd name="T39" fmla="*/ 32 h 32"/>
                <a:gd name="T40" fmla="*/ 60 w 60"/>
                <a:gd name="T41"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32">
                  <a:moveTo>
                    <a:pt x="60" y="20"/>
                  </a:moveTo>
                  <a:lnTo>
                    <a:pt x="60" y="20"/>
                  </a:lnTo>
                  <a:lnTo>
                    <a:pt x="56" y="20"/>
                  </a:lnTo>
                  <a:lnTo>
                    <a:pt x="52" y="18"/>
                  </a:lnTo>
                  <a:lnTo>
                    <a:pt x="43" y="15"/>
                  </a:lnTo>
                  <a:lnTo>
                    <a:pt x="35" y="11"/>
                  </a:lnTo>
                  <a:lnTo>
                    <a:pt x="27" y="7"/>
                  </a:lnTo>
                  <a:lnTo>
                    <a:pt x="17" y="3"/>
                  </a:lnTo>
                  <a:lnTo>
                    <a:pt x="9" y="1"/>
                  </a:lnTo>
                  <a:lnTo>
                    <a:pt x="0" y="0"/>
                  </a:lnTo>
                  <a:lnTo>
                    <a:pt x="0" y="9"/>
                  </a:lnTo>
                  <a:lnTo>
                    <a:pt x="7" y="10"/>
                  </a:lnTo>
                  <a:lnTo>
                    <a:pt x="15" y="12"/>
                  </a:lnTo>
                  <a:lnTo>
                    <a:pt x="23" y="16"/>
                  </a:lnTo>
                  <a:lnTo>
                    <a:pt x="31" y="20"/>
                  </a:lnTo>
                  <a:lnTo>
                    <a:pt x="41" y="24"/>
                  </a:lnTo>
                  <a:lnTo>
                    <a:pt x="47" y="27"/>
                  </a:lnTo>
                  <a:lnTo>
                    <a:pt x="54" y="30"/>
                  </a:lnTo>
                  <a:lnTo>
                    <a:pt x="60" y="32"/>
                  </a:lnTo>
                  <a:lnTo>
                    <a:pt x="60" y="32"/>
                  </a:lnTo>
                  <a:lnTo>
                    <a:pt x="60" y="2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03" name="Freeform 835"/>
            <p:cNvSpPr>
              <a:spLocks/>
            </p:cNvSpPr>
            <p:nvPr/>
          </p:nvSpPr>
          <p:spPr bwMode="auto">
            <a:xfrm>
              <a:off x="3305" y="3918"/>
              <a:ext cx="6" cy="6"/>
            </a:xfrm>
            <a:custGeom>
              <a:avLst/>
              <a:gdLst>
                <a:gd name="T0" fmla="*/ 14 w 18"/>
                <a:gd name="T1" fmla="*/ 0 h 18"/>
                <a:gd name="T2" fmla="*/ 9 w 18"/>
                <a:gd name="T3" fmla="*/ 2 h 18"/>
                <a:gd name="T4" fmla="*/ 8 w 18"/>
                <a:gd name="T5" fmla="*/ 4 h 18"/>
                <a:gd name="T6" fmla="*/ 5 w 18"/>
                <a:gd name="T7" fmla="*/ 6 h 18"/>
                <a:gd name="T8" fmla="*/ 4 w 18"/>
                <a:gd name="T9" fmla="*/ 8 h 18"/>
                <a:gd name="T10" fmla="*/ 0 w 18"/>
                <a:gd name="T11" fmla="*/ 6 h 18"/>
                <a:gd name="T12" fmla="*/ 0 w 18"/>
                <a:gd name="T13" fmla="*/ 18 h 18"/>
                <a:gd name="T14" fmla="*/ 6 w 18"/>
                <a:gd name="T15" fmla="*/ 17 h 18"/>
                <a:gd name="T16" fmla="*/ 12 w 18"/>
                <a:gd name="T17" fmla="*/ 13 h 18"/>
                <a:gd name="T18" fmla="*/ 14 w 18"/>
                <a:gd name="T19" fmla="*/ 11 h 18"/>
                <a:gd name="T20" fmla="*/ 18 w 18"/>
                <a:gd name="T21" fmla="*/ 6 h 18"/>
                <a:gd name="T22" fmla="*/ 12 w 18"/>
                <a:gd name="T23" fmla="*/ 9 h 18"/>
                <a:gd name="T24" fmla="*/ 18 w 18"/>
                <a:gd name="T25" fmla="*/ 6 h 18"/>
                <a:gd name="T26" fmla="*/ 18 w 18"/>
                <a:gd name="T27" fmla="*/ 3 h 18"/>
                <a:gd name="T28" fmla="*/ 16 w 18"/>
                <a:gd name="T29" fmla="*/ 0 h 18"/>
                <a:gd name="T30" fmla="*/ 11 w 18"/>
                <a:gd name="T31" fmla="*/ 0 h 18"/>
                <a:gd name="T32" fmla="*/ 9 w 18"/>
                <a:gd name="T33" fmla="*/ 2 h 18"/>
                <a:gd name="T34" fmla="*/ 14 w 18"/>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18">
                  <a:moveTo>
                    <a:pt x="14" y="0"/>
                  </a:moveTo>
                  <a:lnTo>
                    <a:pt x="9" y="2"/>
                  </a:lnTo>
                  <a:lnTo>
                    <a:pt x="8" y="4"/>
                  </a:lnTo>
                  <a:lnTo>
                    <a:pt x="5" y="6"/>
                  </a:lnTo>
                  <a:lnTo>
                    <a:pt x="4" y="8"/>
                  </a:lnTo>
                  <a:lnTo>
                    <a:pt x="0" y="6"/>
                  </a:lnTo>
                  <a:lnTo>
                    <a:pt x="0" y="18"/>
                  </a:lnTo>
                  <a:lnTo>
                    <a:pt x="6" y="17"/>
                  </a:lnTo>
                  <a:lnTo>
                    <a:pt x="12" y="13"/>
                  </a:lnTo>
                  <a:lnTo>
                    <a:pt x="14" y="11"/>
                  </a:lnTo>
                  <a:lnTo>
                    <a:pt x="18" y="6"/>
                  </a:lnTo>
                  <a:lnTo>
                    <a:pt x="12" y="9"/>
                  </a:lnTo>
                  <a:lnTo>
                    <a:pt x="18" y="6"/>
                  </a:lnTo>
                  <a:lnTo>
                    <a:pt x="18" y="3"/>
                  </a:lnTo>
                  <a:lnTo>
                    <a:pt x="16" y="0"/>
                  </a:lnTo>
                  <a:lnTo>
                    <a:pt x="11" y="0"/>
                  </a:lnTo>
                  <a:lnTo>
                    <a:pt x="9" y="2"/>
                  </a:lnTo>
                  <a:lnTo>
                    <a:pt x="1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04" name="Freeform 836"/>
            <p:cNvSpPr>
              <a:spLocks/>
            </p:cNvSpPr>
            <p:nvPr/>
          </p:nvSpPr>
          <p:spPr bwMode="auto">
            <a:xfrm>
              <a:off x="3309" y="3918"/>
              <a:ext cx="20" cy="4"/>
            </a:xfrm>
            <a:custGeom>
              <a:avLst/>
              <a:gdLst>
                <a:gd name="T0" fmla="*/ 52 w 61"/>
                <a:gd name="T1" fmla="*/ 2 h 13"/>
                <a:gd name="T2" fmla="*/ 52 w 61"/>
                <a:gd name="T3" fmla="*/ 1 h 13"/>
                <a:gd name="T4" fmla="*/ 52 w 61"/>
                <a:gd name="T5" fmla="*/ 0 h 13"/>
                <a:gd name="T6" fmla="*/ 48 w 61"/>
                <a:gd name="T7" fmla="*/ 2 h 13"/>
                <a:gd name="T8" fmla="*/ 42 w 61"/>
                <a:gd name="T9" fmla="*/ 3 h 13"/>
                <a:gd name="T10" fmla="*/ 34 w 61"/>
                <a:gd name="T11" fmla="*/ 2 h 13"/>
                <a:gd name="T12" fmla="*/ 25 w 61"/>
                <a:gd name="T13" fmla="*/ 2 h 13"/>
                <a:gd name="T14" fmla="*/ 17 w 61"/>
                <a:gd name="T15" fmla="*/ 3 h 13"/>
                <a:gd name="T16" fmla="*/ 9 w 61"/>
                <a:gd name="T17" fmla="*/ 2 h 13"/>
                <a:gd name="T18" fmla="*/ 2 w 61"/>
                <a:gd name="T19" fmla="*/ 0 h 13"/>
                <a:gd name="T20" fmla="*/ 0 w 61"/>
                <a:gd name="T21" fmla="*/ 9 h 13"/>
                <a:gd name="T22" fmla="*/ 7 w 61"/>
                <a:gd name="T23" fmla="*/ 11 h 13"/>
                <a:gd name="T24" fmla="*/ 17 w 61"/>
                <a:gd name="T25" fmla="*/ 12 h 13"/>
                <a:gd name="T26" fmla="*/ 25 w 61"/>
                <a:gd name="T27" fmla="*/ 13 h 13"/>
                <a:gd name="T28" fmla="*/ 34 w 61"/>
                <a:gd name="T29" fmla="*/ 13 h 13"/>
                <a:gd name="T30" fmla="*/ 42 w 61"/>
                <a:gd name="T31" fmla="*/ 12 h 13"/>
                <a:gd name="T32" fmla="*/ 50 w 61"/>
                <a:gd name="T33" fmla="*/ 11 h 13"/>
                <a:gd name="T34" fmla="*/ 56 w 61"/>
                <a:gd name="T35" fmla="*/ 9 h 13"/>
                <a:gd name="T36" fmla="*/ 61 w 61"/>
                <a:gd name="T37" fmla="*/ 5 h 13"/>
                <a:gd name="T38" fmla="*/ 61 w 61"/>
                <a:gd name="T39" fmla="*/ 4 h 13"/>
                <a:gd name="T40" fmla="*/ 52 w 61"/>
                <a:gd name="T41"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 h="13">
                  <a:moveTo>
                    <a:pt x="52" y="2"/>
                  </a:moveTo>
                  <a:lnTo>
                    <a:pt x="52" y="1"/>
                  </a:lnTo>
                  <a:lnTo>
                    <a:pt x="52" y="0"/>
                  </a:lnTo>
                  <a:lnTo>
                    <a:pt x="48" y="2"/>
                  </a:lnTo>
                  <a:lnTo>
                    <a:pt x="42" y="3"/>
                  </a:lnTo>
                  <a:lnTo>
                    <a:pt x="34" y="2"/>
                  </a:lnTo>
                  <a:lnTo>
                    <a:pt x="25" y="2"/>
                  </a:lnTo>
                  <a:lnTo>
                    <a:pt x="17" y="3"/>
                  </a:lnTo>
                  <a:lnTo>
                    <a:pt x="9" y="2"/>
                  </a:lnTo>
                  <a:lnTo>
                    <a:pt x="2" y="0"/>
                  </a:lnTo>
                  <a:lnTo>
                    <a:pt x="0" y="9"/>
                  </a:lnTo>
                  <a:lnTo>
                    <a:pt x="7" y="11"/>
                  </a:lnTo>
                  <a:lnTo>
                    <a:pt x="17" y="12"/>
                  </a:lnTo>
                  <a:lnTo>
                    <a:pt x="25" y="13"/>
                  </a:lnTo>
                  <a:lnTo>
                    <a:pt x="34" y="13"/>
                  </a:lnTo>
                  <a:lnTo>
                    <a:pt x="42" y="12"/>
                  </a:lnTo>
                  <a:lnTo>
                    <a:pt x="50" y="11"/>
                  </a:lnTo>
                  <a:lnTo>
                    <a:pt x="56" y="9"/>
                  </a:lnTo>
                  <a:lnTo>
                    <a:pt x="61" y="5"/>
                  </a:lnTo>
                  <a:lnTo>
                    <a:pt x="61" y="4"/>
                  </a:lnTo>
                  <a:lnTo>
                    <a:pt x="52"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05" name="Freeform 837"/>
            <p:cNvSpPr>
              <a:spLocks/>
            </p:cNvSpPr>
            <p:nvPr/>
          </p:nvSpPr>
          <p:spPr bwMode="auto">
            <a:xfrm>
              <a:off x="3326" y="3910"/>
              <a:ext cx="8" cy="9"/>
            </a:xfrm>
            <a:custGeom>
              <a:avLst/>
              <a:gdLst>
                <a:gd name="T0" fmla="*/ 21 w 23"/>
                <a:gd name="T1" fmla="*/ 1 h 28"/>
                <a:gd name="T2" fmla="*/ 17 w 23"/>
                <a:gd name="T3" fmla="*/ 0 h 28"/>
                <a:gd name="T4" fmla="*/ 10 w 23"/>
                <a:gd name="T5" fmla="*/ 4 h 28"/>
                <a:gd name="T6" fmla="*/ 5 w 23"/>
                <a:gd name="T7" fmla="*/ 12 h 28"/>
                <a:gd name="T8" fmla="*/ 2 w 23"/>
                <a:gd name="T9" fmla="*/ 19 h 28"/>
                <a:gd name="T10" fmla="*/ 0 w 23"/>
                <a:gd name="T11" fmla="*/ 26 h 28"/>
                <a:gd name="T12" fmla="*/ 9 w 23"/>
                <a:gd name="T13" fmla="*/ 28 h 28"/>
                <a:gd name="T14" fmla="*/ 11 w 23"/>
                <a:gd name="T15" fmla="*/ 24 h 28"/>
                <a:gd name="T16" fmla="*/ 14 w 23"/>
                <a:gd name="T17" fmla="*/ 17 h 28"/>
                <a:gd name="T18" fmla="*/ 17 w 23"/>
                <a:gd name="T19" fmla="*/ 11 h 28"/>
                <a:gd name="T20" fmla="*/ 19 w 23"/>
                <a:gd name="T21" fmla="*/ 9 h 28"/>
                <a:gd name="T22" fmla="*/ 14 w 23"/>
                <a:gd name="T23" fmla="*/ 8 h 28"/>
                <a:gd name="T24" fmla="*/ 19 w 23"/>
                <a:gd name="T25" fmla="*/ 9 h 28"/>
                <a:gd name="T26" fmla="*/ 23 w 23"/>
                <a:gd name="T27" fmla="*/ 6 h 28"/>
                <a:gd name="T28" fmla="*/ 23 w 23"/>
                <a:gd name="T29" fmla="*/ 3 h 28"/>
                <a:gd name="T30" fmla="*/ 20 w 23"/>
                <a:gd name="T31" fmla="*/ 1 h 28"/>
                <a:gd name="T32" fmla="*/ 17 w 23"/>
                <a:gd name="T33" fmla="*/ 0 h 28"/>
                <a:gd name="T34" fmla="*/ 21 w 23"/>
                <a:gd name="T35"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28">
                  <a:moveTo>
                    <a:pt x="21" y="1"/>
                  </a:moveTo>
                  <a:lnTo>
                    <a:pt x="17" y="0"/>
                  </a:lnTo>
                  <a:lnTo>
                    <a:pt x="10" y="4"/>
                  </a:lnTo>
                  <a:lnTo>
                    <a:pt x="5" y="12"/>
                  </a:lnTo>
                  <a:lnTo>
                    <a:pt x="2" y="19"/>
                  </a:lnTo>
                  <a:lnTo>
                    <a:pt x="0" y="26"/>
                  </a:lnTo>
                  <a:lnTo>
                    <a:pt x="9" y="28"/>
                  </a:lnTo>
                  <a:lnTo>
                    <a:pt x="11" y="24"/>
                  </a:lnTo>
                  <a:lnTo>
                    <a:pt x="14" y="17"/>
                  </a:lnTo>
                  <a:lnTo>
                    <a:pt x="17" y="11"/>
                  </a:lnTo>
                  <a:lnTo>
                    <a:pt x="19" y="9"/>
                  </a:lnTo>
                  <a:lnTo>
                    <a:pt x="14" y="8"/>
                  </a:lnTo>
                  <a:lnTo>
                    <a:pt x="19" y="9"/>
                  </a:lnTo>
                  <a:lnTo>
                    <a:pt x="23" y="6"/>
                  </a:lnTo>
                  <a:lnTo>
                    <a:pt x="23" y="3"/>
                  </a:lnTo>
                  <a:lnTo>
                    <a:pt x="20" y="1"/>
                  </a:lnTo>
                  <a:lnTo>
                    <a:pt x="17" y="0"/>
                  </a:lnTo>
                  <a:lnTo>
                    <a:pt x="21"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06" name="Freeform 838"/>
            <p:cNvSpPr>
              <a:spLocks/>
            </p:cNvSpPr>
            <p:nvPr/>
          </p:nvSpPr>
          <p:spPr bwMode="auto">
            <a:xfrm>
              <a:off x="3331" y="3910"/>
              <a:ext cx="4" cy="16"/>
            </a:xfrm>
            <a:custGeom>
              <a:avLst/>
              <a:gdLst>
                <a:gd name="T0" fmla="*/ 11 w 13"/>
                <a:gd name="T1" fmla="*/ 39 h 47"/>
                <a:gd name="T2" fmla="*/ 13 w 13"/>
                <a:gd name="T3" fmla="*/ 42 h 47"/>
                <a:gd name="T4" fmla="*/ 13 w 13"/>
                <a:gd name="T5" fmla="*/ 33 h 47"/>
                <a:gd name="T6" fmla="*/ 13 w 13"/>
                <a:gd name="T7" fmla="*/ 21 h 47"/>
                <a:gd name="T8" fmla="*/ 12 w 13"/>
                <a:gd name="T9" fmla="*/ 11 h 47"/>
                <a:gd name="T10" fmla="*/ 7 w 13"/>
                <a:gd name="T11" fmla="*/ 0 h 47"/>
                <a:gd name="T12" fmla="*/ 0 w 13"/>
                <a:gd name="T13" fmla="*/ 7 h 47"/>
                <a:gd name="T14" fmla="*/ 3 w 13"/>
                <a:gd name="T15" fmla="*/ 11 h 47"/>
                <a:gd name="T16" fmla="*/ 2 w 13"/>
                <a:gd name="T17" fmla="*/ 21 h 47"/>
                <a:gd name="T18" fmla="*/ 2 w 13"/>
                <a:gd name="T19" fmla="*/ 33 h 47"/>
                <a:gd name="T20" fmla="*/ 2 w 13"/>
                <a:gd name="T21" fmla="*/ 42 h 47"/>
                <a:gd name="T22" fmla="*/ 4 w 13"/>
                <a:gd name="T23" fmla="*/ 45 h 47"/>
                <a:gd name="T24" fmla="*/ 2 w 13"/>
                <a:gd name="T25" fmla="*/ 42 h 47"/>
                <a:gd name="T26" fmla="*/ 4 w 13"/>
                <a:gd name="T27" fmla="*/ 45 h 47"/>
                <a:gd name="T28" fmla="*/ 7 w 13"/>
                <a:gd name="T29" fmla="*/ 47 h 47"/>
                <a:gd name="T30" fmla="*/ 11 w 13"/>
                <a:gd name="T31" fmla="*/ 45 h 47"/>
                <a:gd name="T32" fmla="*/ 13 w 13"/>
                <a:gd name="T33" fmla="*/ 42 h 47"/>
                <a:gd name="T34" fmla="*/ 11 w 13"/>
                <a:gd name="T35"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47">
                  <a:moveTo>
                    <a:pt x="11" y="39"/>
                  </a:moveTo>
                  <a:lnTo>
                    <a:pt x="13" y="42"/>
                  </a:lnTo>
                  <a:lnTo>
                    <a:pt x="13" y="33"/>
                  </a:lnTo>
                  <a:lnTo>
                    <a:pt x="13" y="21"/>
                  </a:lnTo>
                  <a:lnTo>
                    <a:pt x="12" y="11"/>
                  </a:lnTo>
                  <a:lnTo>
                    <a:pt x="7" y="0"/>
                  </a:lnTo>
                  <a:lnTo>
                    <a:pt x="0" y="7"/>
                  </a:lnTo>
                  <a:lnTo>
                    <a:pt x="3" y="11"/>
                  </a:lnTo>
                  <a:lnTo>
                    <a:pt x="2" y="21"/>
                  </a:lnTo>
                  <a:lnTo>
                    <a:pt x="2" y="33"/>
                  </a:lnTo>
                  <a:lnTo>
                    <a:pt x="2" y="42"/>
                  </a:lnTo>
                  <a:lnTo>
                    <a:pt x="4" y="45"/>
                  </a:lnTo>
                  <a:lnTo>
                    <a:pt x="2" y="42"/>
                  </a:lnTo>
                  <a:lnTo>
                    <a:pt x="4" y="45"/>
                  </a:lnTo>
                  <a:lnTo>
                    <a:pt x="7" y="47"/>
                  </a:lnTo>
                  <a:lnTo>
                    <a:pt x="11" y="45"/>
                  </a:lnTo>
                  <a:lnTo>
                    <a:pt x="13" y="42"/>
                  </a:lnTo>
                  <a:lnTo>
                    <a:pt x="11" y="3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07" name="Freeform 839"/>
            <p:cNvSpPr>
              <a:spLocks/>
            </p:cNvSpPr>
            <p:nvPr/>
          </p:nvSpPr>
          <p:spPr bwMode="auto">
            <a:xfrm>
              <a:off x="3332" y="3923"/>
              <a:ext cx="11" cy="5"/>
            </a:xfrm>
            <a:custGeom>
              <a:avLst/>
              <a:gdLst>
                <a:gd name="T0" fmla="*/ 22 w 33"/>
                <a:gd name="T1" fmla="*/ 6 h 14"/>
                <a:gd name="T2" fmla="*/ 25 w 33"/>
                <a:gd name="T3" fmla="*/ 2 h 14"/>
                <a:gd name="T4" fmla="*/ 19 w 33"/>
                <a:gd name="T5" fmla="*/ 4 h 14"/>
                <a:gd name="T6" fmla="*/ 15 w 33"/>
                <a:gd name="T7" fmla="*/ 5 h 14"/>
                <a:gd name="T8" fmla="*/ 11 w 33"/>
                <a:gd name="T9" fmla="*/ 3 h 14"/>
                <a:gd name="T10" fmla="*/ 7 w 33"/>
                <a:gd name="T11" fmla="*/ 0 h 14"/>
                <a:gd name="T12" fmla="*/ 0 w 33"/>
                <a:gd name="T13" fmla="*/ 6 h 14"/>
                <a:gd name="T14" fmla="*/ 7 w 33"/>
                <a:gd name="T15" fmla="*/ 12 h 14"/>
                <a:gd name="T16" fmla="*/ 15 w 33"/>
                <a:gd name="T17" fmla="*/ 14 h 14"/>
                <a:gd name="T18" fmla="*/ 22 w 33"/>
                <a:gd name="T19" fmla="*/ 13 h 14"/>
                <a:gd name="T20" fmla="*/ 30 w 33"/>
                <a:gd name="T21" fmla="*/ 11 h 14"/>
                <a:gd name="T22" fmla="*/ 33 w 33"/>
                <a:gd name="T23" fmla="*/ 6 h 14"/>
                <a:gd name="T24" fmla="*/ 30 w 33"/>
                <a:gd name="T25" fmla="*/ 11 h 14"/>
                <a:gd name="T26" fmla="*/ 32 w 33"/>
                <a:gd name="T27" fmla="*/ 9 h 14"/>
                <a:gd name="T28" fmla="*/ 32 w 33"/>
                <a:gd name="T29" fmla="*/ 4 h 14"/>
                <a:gd name="T30" fmla="*/ 29 w 33"/>
                <a:gd name="T31" fmla="*/ 2 h 14"/>
                <a:gd name="T32" fmla="*/ 25 w 33"/>
                <a:gd name="T33" fmla="*/ 2 h 14"/>
                <a:gd name="T34" fmla="*/ 22 w 33"/>
                <a:gd name="T35"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14">
                  <a:moveTo>
                    <a:pt x="22" y="6"/>
                  </a:moveTo>
                  <a:lnTo>
                    <a:pt x="25" y="2"/>
                  </a:lnTo>
                  <a:lnTo>
                    <a:pt x="19" y="4"/>
                  </a:lnTo>
                  <a:lnTo>
                    <a:pt x="15" y="5"/>
                  </a:lnTo>
                  <a:lnTo>
                    <a:pt x="11" y="3"/>
                  </a:lnTo>
                  <a:lnTo>
                    <a:pt x="7" y="0"/>
                  </a:lnTo>
                  <a:lnTo>
                    <a:pt x="0" y="6"/>
                  </a:lnTo>
                  <a:lnTo>
                    <a:pt x="7" y="12"/>
                  </a:lnTo>
                  <a:lnTo>
                    <a:pt x="15" y="14"/>
                  </a:lnTo>
                  <a:lnTo>
                    <a:pt x="22" y="13"/>
                  </a:lnTo>
                  <a:lnTo>
                    <a:pt x="30" y="11"/>
                  </a:lnTo>
                  <a:lnTo>
                    <a:pt x="33" y="6"/>
                  </a:lnTo>
                  <a:lnTo>
                    <a:pt x="30" y="11"/>
                  </a:lnTo>
                  <a:lnTo>
                    <a:pt x="32" y="9"/>
                  </a:lnTo>
                  <a:lnTo>
                    <a:pt x="32" y="4"/>
                  </a:lnTo>
                  <a:lnTo>
                    <a:pt x="29" y="2"/>
                  </a:lnTo>
                  <a:lnTo>
                    <a:pt x="25" y="2"/>
                  </a:lnTo>
                  <a:lnTo>
                    <a:pt x="22"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08" name="Freeform 840"/>
            <p:cNvSpPr>
              <a:spLocks/>
            </p:cNvSpPr>
            <p:nvPr/>
          </p:nvSpPr>
          <p:spPr bwMode="auto">
            <a:xfrm>
              <a:off x="3340" y="3913"/>
              <a:ext cx="3" cy="12"/>
            </a:xfrm>
            <a:custGeom>
              <a:avLst/>
              <a:gdLst>
                <a:gd name="T0" fmla="*/ 7 w 11"/>
                <a:gd name="T1" fmla="*/ 1 h 37"/>
                <a:gd name="T2" fmla="*/ 0 w 11"/>
                <a:gd name="T3" fmla="*/ 5 h 37"/>
                <a:gd name="T4" fmla="*/ 0 w 11"/>
                <a:gd name="T5" fmla="*/ 37 h 37"/>
                <a:gd name="T6" fmla="*/ 11 w 11"/>
                <a:gd name="T7" fmla="*/ 37 h 37"/>
                <a:gd name="T8" fmla="*/ 11 w 11"/>
                <a:gd name="T9" fmla="*/ 5 h 37"/>
                <a:gd name="T10" fmla="*/ 4 w 11"/>
                <a:gd name="T11" fmla="*/ 10 h 37"/>
                <a:gd name="T12" fmla="*/ 11 w 11"/>
                <a:gd name="T13" fmla="*/ 5 h 37"/>
                <a:gd name="T14" fmla="*/ 9 w 11"/>
                <a:gd name="T15" fmla="*/ 2 h 37"/>
                <a:gd name="T16" fmla="*/ 5 w 11"/>
                <a:gd name="T17" fmla="*/ 0 h 37"/>
                <a:gd name="T18" fmla="*/ 2 w 11"/>
                <a:gd name="T19" fmla="*/ 2 h 37"/>
                <a:gd name="T20" fmla="*/ 0 w 11"/>
                <a:gd name="T21" fmla="*/ 5 h 37"/>
                <a:gd name="T22" fmla="*/ 7 w 11"/>
                <a:gd name="T23"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37">
                  <a:moveTo>
                    <a:pt x="7" y="1"/>
                  </a:moveTo>
                  <a:lnTo>
                    <a:pt x="0" y="5"/>
                  </a:lnTo>
                  <a:lnTo>
                    <a:pt x="0" y="37"/>
                  </a:lnTo>
                  <a:lnTo>
                    <a:pt x="11" y="37"/>
                  </a:lnTo>
                  <a:lnTo>
                    <a:pt x="11" y="5"/>
                  </a:lnTo>
                  <a:lnTo>
                    <a:pt x="4" y="10"/>
                  </a:lnTo>
                  <a:lnTo>
                    <a:pt x="11" y="5"/>
                  </a:lnTo>
                  <a:lnTo>
                    <a:pt x="9" y="2"/>
                  </a:lnTo>
                  <a:lnTo>
                    <a:pt x="5" y="0"/>
                  </a:lnTo>
                  <a:lnTo>
                    <a:pt x="2" y="2"/>
                  </a:lnTo>
                  <a:lnTo>
                    <a:pt x="0" y="5"/>
                  </a:lnTo>
                  <a:lnTo>
                    <a:pt x="7"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09" name="Freeform 841"/>
            <p:cNvSpPr>
              <a:spLocks/>
            </p:cNvSpPr>
            <p:nvPr/>
          </p:nvSpPr>
          <p:spPr bwMode="auto">
            <a:xfrm>
              <a:off x="3341" y="3913"/>
              <a:ext cx="12" cy="7"/>
            </a:xfrm>
            <a:custGeom>
              <a:avLst/>
              <a:gdLst>
                <a:gd name="T0" fmla="*/ 29 w 37"/>
                <a:gd name="T1" fmla="*/ 12 h 20"/>
                <a:gd name="T2" fmla="*/ 37 w 37"/>
                <a:gd name="T3" fmla="*/ 16 h 20"/>
                <a:gd name="T4" fmla="*/ 30 w 37"/>
                <a:gd name="T5" fmla="*/ 8 h 20"/>
                <a:gd name="T6" fmla="*/ 21 w 37"/>
                <a:gd name="T7" fmla="*/ 4 h 20"/>
                <a:gd name="T8" fmla="*/ 11 w 37"/>
                <a:gd name="T9" fmla="*/ 2 h 20"/>
                <a:gd name="T10" fmla="*/ 3 w 37"/>
                <a:gd name="T11" fmla="*/ 0 h 20"/>
                <a:gd name="T12" fmla="*/ 0 w 37"/>
                <a:gd name="T13" fmla="*/ 9 h 20"/>
                <a:gd name="T14" fmla="*/ 8 w 37"/>
                <a:gd name="T15" fmla="*/ 11 h 20"/>
                <a:gd name="T16" fmla="*/ 19 w 37"/>
                <a:gd name="T17" fmla="*/ 14 h 20"/>
                <a:gd name="T18" fmla="*/ 25 w 37"/>
                <a:gd name="T19" fmla="*/ 17 h 20"/>
                <a:gd name="T20" fmla="*/ 28 w 37"/>
                <a:gd name="T21" fmla="*/ 16 h 20"/>
                <a:gd name="T22" fmla="*/ 36 w 37"/>
                <a:gd name="T23" fmla="*/ 19 h 20"/>
                <a:gd name="T24" fmla="*/ 28 w 37"/>
                <a:gd name="T25" fmla="*/ 16 h 20"/>
                <a:gd name="T26" fmla="*/ 29 w 37"/>
                <a:gd name="T27" fmla="*/ 19 h 20"/>
                <a:gd name="T28" fmla="*/ 32 w 37"/>
                <a:gd name="T29" fmla="*/ 20 h 20"/>
                <a:gd name="T30" fmla="*/ 36 w 37"/>
                <a:gd name="T31" fmla="*/ 19 h 20"/>
                <a:gd name="T32" fmla="*/ 37 w 37"/>
                <a:gd name="T33" fmla="*/ 16 h 20"/>
                <a:gd name="T34" fmla="*/ 29 w 37"/>
                <a:gd name="T35"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20">
                  <a:moveTo>
                    <a:pt x="29" y="12"/>
                  </a:moveTo>
                  <a:lnTo>
                    <a:pt x="37" y="16"/>
                  </a:lnTo>
                  <a:lnTo>
                    <a:pt x="30" y="8"/>
                  </a:lnTo>
                  <a:lnTo>
                    <a:pt x="21" y="4"/>
                  </a:lnTo>
                  <a:lnTo>
                    <a:pt x="11" y="2"/>
                  </a:lnTo>
                  <a:lnTo>
                    <a:pt x="3" y="0"/>
                  </a:lnTo>
                  <a:lnTo>
                    <a:pt x="0" y="9"/>
                  </a:lnTo>
                  <a:lnTo>
                    <a:pt x="8" y="11"/>
                  </a:lnTo>
                  <a:lnTo>
                    <a:pt x="19" y="14"/>
                  </a:lnTo>
                  <a:lnTo>
                    <a:pt x="25" y="17"/>
                  </a:lnTo>
                  <a:lnTo>
                    <a:pt x="28" y="16"/>
                  </a:lnTo>
                  <a:lnTo>
                    <a:pt x="36" y="19"/>
                  </a:lnTo>
                  <a:lnTo>
                    <a:pt x="28" y="16"/>
                  </a:lnTo>
                  <a:lnTo>
                    <a:pt x="29" y="19"/>
                  </a:lnTo>
                  <a:lnTo>
                    <a:pt x="32" y="20"/>
                  </a:lnTo>
                  <a:lnTo>
                    <a:pt x="36" y="19"/>
                  </a:lnTo>
                  <a:lnTo>
                    <a:pt x="37" y="16"/>
                  </a:lnTo>
                  <a:lnTo>
                    <a:pt x="29"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10" name="Freeform 842"/>
            <p:cNvSpPr>
              <a:spLocks/>
            </p:cNvSpPr>
            <p:nvPr/>
          </p:nvSpPr>
          <p:spPr bwMode="auto">
            <a:xfrm>
              <a:off x="3351" y="3907"/>
              <a:ext cx="10" cy="12"/>
            </a:xfrm>
            <a:custGeom>
              <a:avLst/>
              <a:gdLst>
                <a:gd name="T0" fmla="*/ 30 w 32"/>
                <a:gd name="T1" fmla="*/ 2 h 36"/>
                <a:gd name="T2" fmla="*/ 20 w 32"/>
                <a:gd name="T3" fmla="*/ 5 h 36"/>
                <a:gd name="T4" fmla="*/ 19 w 32"/>
                <a:gd name="T5" fmla="*/ 10 h 36"/>
                <a:gd name="T6" fmla="*/ 14 w 32"/>
                <a:gd name="T7" fmla="*/ 16 h 36"/>
                <a:gd name="T8" fmla="*/ 7 w 32"/>
                <a:gd name="T9" fmla="*/ 24 h 36"/>
                <a:gd name="T10" fmla="*/ 0 w 32"/>
                <a:gd name="T11" fmla="*/ 29 h 36"/>
                <a:gd name="T12" fmla="*/ 7 w 32"/>
                <a:gd name="T13" fmla="*/ 36 h 36"/>
                <a:gd name="T14" fmla="*/ 14 w 32"/>
                <a:gd name="T15" fmla="*/ 31 h 36"/>
                <a:gd name="T16" fmla="*/ 20 w 32"/>
                <a:gd name="T17" fmla="*/ 23 h 36"/>
                <a:gd name="T18" fmla="*/ 28 w 32"/>
                <a:gd name="T19" fmla="*/ 15 h 36"/>
                <a:gd name="T20" fmla="*/ 32 w 32"/>
                <a:gd name="T21" fmla="*/ 5 h 36"/>
                <a:gd name="T22" fmla="*/ 23 w 32"/>
                <a:gd name="T23" fmla="*/ 9 h 36"/>
                <a:gd name="T24" fmla="*/ 32 w 32"/>
                <a:gd name="T25" fmla="*/ 5 h 36"/>
                <a:gd name="T26" fmla="*/ 30 w 32"/>
                <a:gd name="T27" fmla="*/ 2 h 36"/>
                <a:gd name="T28" fmla="*/ 26 w 32"/>
                <a:gd name="T29" fmla="*/ 0 h 36"/>
                <a:gd name="T30" fmla="*/ 23 w 32"/>
                <a:gd name="T31" fmla="*/ 2 h 36"/>
                <a:gd name="T32" fmla="*/ 20 w 32"/>
                <a:gd name="T33" fmla="*/ 5 h 36"/>
                <a:gd name="T34" fmla="*/ 30 w 32"/>
                <a:gd name="T35" fmla="*/ 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36">
                  <a:moveTo>
                    <a:pt x="30" y="2"/>
                  </a:moveTo>
                  <a:lnTo>
                    <a:pt x="20" y="5"/>
                  </a:lnTo>
                  <a:lnTo>
                    <a:pt x="19" y="10"/>
                  </a:lnTo>
                  <a:lnTo>
                    <a:pt x="14" y="16"/>
                  </a:lnTo>
                  <a:lnTo>
                    <a:pt x="7" y="24"/>
                  </a:lnTo>
                  <a:lnTo>
                    <a:pt x="0" y="29"/>
                  </a:lnTo>
                  <a:lnTo>
                    <a:pt x="7" y="36"/>
                  </a:lnTo>
                  <a:lnTo>
                    <a:pt x="14" y="31"/>
                  </a:lnTo>
                  <a:lnTo>
                    <a:pt x="20" y="23"/>
                  </a:lnTo>
                  <a:lnTo>
                    <a:pt x="28" y="15"/>
                  </a:lnTo>
                  <a:lnTo>
                    <a:pt x="32" y="5"/>
                  </a:lnTo>
                  <a:lnTo>
                    <a:pt x="23" y="9"/>
                  </a:lnTo>
                  <a:lnTo>
                    <a:pt x="32" y="5"/>
                  </a:lnTo>
                  <a:lnTo>
                    <a:pt x="30" y="2"/>
                  </a:lnTo>
                  <a:lnTo>
                    <a:pt x="26" y="0"/>
                  </a:lnTo>
                  <a:lnTo>
                    <a:pt x="23" y="2"/>
                  </a:lnTo>
                  <a:lnTo>
                    <a:pt x="20" y="5"/>
                  </a:lnTo>
                  <a:lnTo>
                    <a:pt x="3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11" name="Freeform 843"/>
            <p:cNvSpPr>
              <a:spLocks/>
            </p:cNvSpPr>
            <p:nvPr/>
          </p:nvSpPr>
          <p:spPr bwMode="auto">
            <a:xfrm>
              <a:off x="3358" y="3908"/>
              <a:ext cx="20" cy="5"/>
            </a:xfrm>
            <a:custGeom>
              <a:avLst/>
              <a:gdLst>
                <a:gd name="T0" fmla="*/ 60 w 60"/>
                <a:gd name="T1" fmla="*/ 8 h 16"/>
                <a:gd name="T2" fmla="*/ 52 w 60"/>
                <a:gd name="T3" fmla="*/ 3 h 16"/>
                <a:gd name="T4" fmla="*/ 50 w 60"/>
                <a:gd name="T5" fmla="*/ 5 h 16"/>
                <a:gd name="T6" fmla="*/ 43 w 60"/>
                <a:gd name="T7" fmla="*/ 6 h 16"/>
                <a:gd name="T8" fmla="*/ 36 w 60"/>
                <a:gd name="T9" fmla="*/ 7 h 16"/>
                <a:gd name="T10" fmla="*/ 28 w 60"/>
                <a:gd name="T11" fmla="*/ 7 h 16"/>
                <a:gd name="T12" fmla="*/ 20 w 60"/>
                <a:gd name="T13" fmla="*/ 6 h 16"/>
                <a:gd name="T14" fmla="*/ 15 w 60"/>
                <a:gd name="T15" fmla="*/ 5 h 16"/>
                <a:gd name="T16" fmla="*/ 10 w 60"/>
                <a:gd name="T17" fmla="*/ 2 h 16"/>
                <a:gd name="T18" fmla="*/ 7 w 60"/>
                <a:gd name="T19" fmla="*/ 0 h 16"/>
                <a:gd name="T20" fmla="*/ 0 w 60"/>
                <a:gd name="T21" fmla="*/ 7 h 16"/>
                <a:gd name="T22" fmla="*/ 5 w 60"/>
                <a:gd name="T23" fmla="*/ 11 h 16"/>
                <a:gd name="T24" fmla="*/ 12 w 60"/>
                <a:gd name="T25" fmla="*/ 14 h 16"/>
                <a:gd name="T26" fmla="*/ 20 w 60"/>
                <a:gd name="T27" fmla="*/ 15 h 16"/>
                <a:gd name="T28" fmla="*/ 28 w 60"/>
                <a:gd name="T29" fmla="*/ 16 h 16"/>
                <a:gd name="T30" fmla="*/ 36 w 60"/>
                <a:gd name="T31" fmla="*/ 16 h 16"/>
                <a:gd name="T32" fmla="*/ 43 w 60"/>
                <a:gd name="T33" fmla="*/ 15 h 16"/>
                <a:gd name="T34" fmla="*/ 50 w 60"/>
                <a:gd name="T35" fmla="*/ 14 h 16"/>
                <a:gd name="T36" fmla="*/ 57 w 60"/>
                <a:gd name="T37" fmla="*/ 13 h 16"/>
                <a:gd name="T38" fmla="*/ 49 w 60"/>
                <a:gd name="T39" fmla="*/ 8 h 16"/>
                <a:gd name="T40" fmla="*/ 57 w 60"/>
                <a:gd name="T41" fmla="*/ 13 h 16"/>
                <a:gd name="T42" fmla="*/ 59 w 60"/>
                <a:gd name="T43" fmla="*/ 10 h 16"/>
                <a:gd name="T44" fmla="*/ 59 w 60"/>
                <a:gd name="T45" fmla="*/ 6 h 16"/>
                <a:gd name="T46" fmla="*/ 56 w 60"/>
                <a:gd name="T47" fmla="*/ 3 h 16"/>
                <a:gd name="T48" fmla="*/ 52 w 60"/>
                <a:gd name="T49" fmla="*/ 3 h 16"/>
                <a:gd name="T50" fmla="*/ 60 w 60"/>
                <a:gd name="T5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16">
                  <a:moveTo>
                    <a:pt x="60" y="8"/>
                  </a:moveTo>
                  <a:lnTo>
                    <a:pt x="52" y="3"/>
                  </a:lnTo>
                  <a:lnTo>
                    <a:pt x="50" y="5"/>
                  </a:lnTo>
                  <a:lnTo>
                    <a:pt x="43" y="6"/>
                  </a:lnTo>
                  <a:lnTo>
                    <a:pt x="36" y="7"/>
                  </a:lnTo>
                  <a:lnTo>
                    <a:pt x="28" y="7"/>
                  </a:lnTo>
                  <a:lnTo>
                    <a:pt x="20" y="6"/>
                  </a:lnTo>
                  <a:lnTo>
                    <a:pt x="15" y="5"/>
                  </a:lnTo>
                  <a:lnTo>
                    <a:pt x="10" y="2"/>
                  </a:lnTo>
                  <a:lnTo>
                    <a:pt x="7" y="0"/>
                  </a:lnTo>
                  <a:lnTo>
                    <a:pt x="0" y="7"/>
                  </a:lnTo>
                  <a:lnTo>
                    <a:pt x="5" y="11"/>
                  </a:lnTo>
                  <a:lnTo>
                    <a:pt x="12" y="14"/>
                  </a:lnTo>
                  <a:lnTo>
                    <a:pt x="20" y="15"/>
                  </a:lnTo>
                  <a:lnTo>
                    <a:pt x="28" y="16"/>
                  </a:lnTo>
                  <a:lnTo>
                    <a:pt x="36" y="16"/>
                  </a:lnTo>
                  <a:lnTo>
                    <a:pt x="43" y="15"/>
                  </a:lnTo>
                  <a:lnTo>
                    <a:pt x="50" y="14"/>
                  </a:lnTo>
                  <a:lnTo>
                    <a:pt x="57" y="13"/>
                  </a:lnTo>
                  <a:lnTo>
                    <a:pt x="49" y="8"/>
                  </a:lnTo>
                  <a:lnTo>
                    <a:pt x="57" y="13"/>
                  </a:lnTo>
                  <a:lnTo>
                    <a:pt x="59" y="10"/>
                  </a:lnTo>
                  <a:lnTo>
                    <a:pt x="59" y="6"/>
                  </a:lnTo>
                  <a:lnTo>
                    <a:pt x="56" y="3"/>
                  </a:lnTo>
                  <a:lnTo>
                    <a:pt x="52" y="3"/>
                  </a:lnTo>
                  <a:lnTo>
                    <a:pt x="60"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12" name="Freeform 844"/>
            <p:cNvSpPr>
              <a:spLocks/>
            </p:cNvSpPr>
            <p:nvPr/>
          </p:nvSpPr>
          <p:spPr bwMode="auto">
            <a:xfrm>
              <a:off x="3374" y="3911"/>
              <a:ext cx="4" cy="15"/>
            </a:xfrm>
            <a:custGeom>
              <a:avLst/>
              <a:gdLst>
                <a:gd name="T0" fmla="*/ 10 w 12"/>
                <a:gd name="T1" fmla="*/ 37 h 46"/>
                <a:gd name="T2" fmla="*/ 12 w 12"/>
                <a:gd name="T3" fmla="*/ 40 h 46"/>
                <a:gd name="T4" fmla="*/ 11 w 12"/>
                <a:gd name="T5" fmla="*/ 32 h 46"/>
                <a:gd name="T6" fmla="*/ 11 w 12"/>
                <a:gd name="T7" fmla="*/ 21 h 46"/>
                <a:gd name="T8" fmla="*/ 12 w 12"/>
                <a:gd name="T9" fmla="*/ 9 h 46"/>
                <a:gd name="T10" fmla="*/ 12 w 12"/>
                <a:gd name="T11" fmla="*/ 0 h 46"/>
                <a:gd name="T12" fmla="*/ 1 w 12"/>
                <a:gd name="T13" fmla="*/ 0 h 46"/>
                <a:gd name="T14" fmla="*/ 1 w 12"/>
                <a:gd name="T15" fmla="*/ 9 h 46"/>
                <a:gd name="T16" fmla="*/ 0 w 12"/>
                <a:gd name="T17" fmla="*/ 21 h 46"/>
                <a:gd name="T18" fmla="*/ 2 w 12"/>
                <a:gd name="T19" fmla="*/ 32 h 46"/>
                <a:gd name="T20" fmla="*/ 3 w 12"/>
                <a:gd name="T21" fmla="*/ 42 h 46"/>
                <a:gd name="T22" fmla="*/ 6 w 12"/>
                <a:gd name="T23" fmla="*/ 46 h 46"/>
                <a:gd name="T24" fmla="*/ 3 w 12"/>
                <a:gd name="T25" fmla="*/ 42 h 46"/>
                <a:gd name="T26" fmla="*/ 6 w 12"/>
                <a:gd name="T27" fmla="*/ 45 h 46"/>
                <a:gd name="T28" fmla="*/ 9 w 12"/>
                <a:gd name="T29" fmla="*/ 46 h 46"/>
                <a:gd name="T30" fmla="*/ 11 w 12"/>
                <a:gd name="T31" fmla="*/ 43 h 46"/>
                <a:gd name="T32" fmla="*/ 12 w 12"/>
                <a:gd name="T33" fmla="*/ 40 h 46"/>
                <a:gd name="T34" fmla="*/ 10 w 12"/>
                <a:gd name="T35" fmla="*/ 3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46">
                  <a:moveTo>
                    <a:pt x="10" y="37"/>
                  </a:moveTo>
                  <a:lnTo>
                    <a:pt x="12" y="40"/>
                  </a:lnTo>
                  <a:lnTo>
                    <a:pt x="11" y="32"/>
                  </a:lnTo>
                  <a:lnTo>
                    <a:pt x="11" y="21"/>
                  </a:lnTo>
                  <a:lnTo>
                    <a:pt x="12" y="9"/>
                  </a:lnTo>
                  <a:lnTo>
                    <a:pt x="12" y="0"/>
                  </a:lnTo>
                  <a:lnTo>
                    <a:pt x="1" y="0"/>
                  </a:lnTo>
                  <a:lnTo>
                    <a:pt x="1" y="9"/>
                  </a:lnTo>
                  <a:lnTo>
                    <a:pt x="0" y="21"/>
                  </a:lnTo>
                  <a:lnTo>
                    <a:pt x="2" y="32"/>
                  </a:lnTo>
                  <a:lnTo>
                    <a:pt x="3" y="42"/>
                  </a:lnTo>
                  <a:lnTo>
                    <a:pt x="6" y="46"/>
                  </a:lnTo>
                  <a:lnTo>
                    <a:pt x="3" y="42"/>
                  </a:lnTo>
                  <a:lnTo>
                    <a:pt x="6" y="45"/>
                  </a:lnTo>
                  <a:lnTo>
                    <a:pt x="9" y="46"/>
                  </a:lnTo>
                  <a:lnTo>
                    <a:pt x="11" y="43"/>
                  </a:lnTo>
                  <a:lnTo>
                    <a:pt x="12" y="40"/>
                  </a:lnTo>
                  <a:lnTo>
                    <a:pt x="10" y="3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13" name="Freeform 845"/>
            <p:cNvSpPr>
              <a:spLocks/>
            </p:cNvSpPr>
            <p:nvPr/>
          </p:nvSpPr>
          <p:spPr bwMode="auto">
            <a:xfrm>
              <a:off x="3376" y="3923"/>
              <a:ext cx="10" cy="4"/>
            </a:xfrm>
            <a:custGeom>
              <a:avLst/>
              <a:gdLst>
                <a:gd name="T0" fmla="*/ 18 w 29"/>
                <a:gd name="T1" fmla="*/ 6 h 12"/>
                <a:gd name="T2" fmla="*/ 24 w 29"/>
                <a:gd name="T3" fmla="*/ 1 h 12"/>
                <a:gd name="T4" fmla="*/ 18 w 29"/>
                <a:gd name="T5" fmla="*/ 1 h 12"/>
                <a:gd name="T6" fmla="*/ 12 w 29"/>
                <a:gd name="T7" fmla="*/ 2 h 12"/>
                <a:gd name="T8" fmla="*/ 8 w 29"/>
                <a:gd name="T9" fmla="*/ 1 h 12"/>
                <a:gd name="T10" fmla="*/ 4 w 29"/>
                <a:gd name="T11" fmla="*/ 0 h 12"/>
                <a:gd name="T12" fmla="*/ 0 w 29"/>
                <a:gd name="T13" fmla="*/ 9 h 12"/>
                <a:gd name="T14" fmla="*/ 5 w 29"/>
                <a:gd name="T15" fmla="*/ 10 h 12"/>
                <a:gd name="T16" fmla="*/ 12 w 29"/>
                <a:gd name="T17" fmla="*/ 11 h 12"/>
                <a:gd name="T18" fmla="*/ 18 w 29"/>
                <a:gd name="T19" fmla="*/ 12 h 12"/>
                <a:gd name="T20" fmla="*/ 24 w 29"/>
                <a:gd name="T21" fmla="*/ 12 h 12"/>
                <a:gd name="T22" fmla="*/ 29 w 29"/>
                <a:gd name="T23" fmla="*/ 6 h 12"/>
                <a:gd name="T24" fmla="*/ 24 w 29"/>
                <a:gd name="T25" fmla="*/ 12 h 12"/>
                <a:gd name="T26" fmla="*/ 27 w 29"/>
                <a:gd name="T27" fmla="*/ 10 h 12"/>
                <a:gd name="T28" fmla="*/ 29 w 29"/>
                <a:gd name="T29" fmla="*/ 6 h 12"/>
                <a:gd name="T30" fmla="*/ 27 w 29"/>
                <a:gd name="T31" fmla="*/ 3 h 12"/>
                <a:gd name="T32" fmla="*/ 24 w 29"/>
                <a:gd name="T33" fmla="*/ 1 h 12"/>
                <a:gd name="T34" fmla="*/ 18 w 29"/>
                <a:gd name="T35"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12">
                  <a:moveTo>
                    <a:pt x="18" y="6"/>
                  </a:moveTo>
                  <a:lnTo>
                    <a:pt x="24" y="1"/>
                  </a:lnTo>
                  <a:lnTo>
                    <a:pt x="18" y="1"/>
                  </a:lnTo>
                  <a:lnTo>
                    <a:pt x="12" y="2"/>
                  </a:lnTo>
                  <a:lnTo>
                    <a:pt x="8" y="1"/>
                  </a:lnTo>
                  <a:lnTo>
                    <a:pt x="4" y="0"/>
                  </a:lnTo>
                  <a:lnTo>
                    <a:pt x="0" y="9"/>
                  </a:lnTo>
                  <a:lnTo>
                    <a:pt x="5" y="10"/>
                  </a:lnTo>
                  <a:lnTo>
                    <a:pt x="12" y="11"/>
                  </a:lnTo>
                  <a:lnTo>
                    <a:pt x="18" y="12"/>
                  </a:lnTo>
                  <a:lnTo>
                    <a:pt x="24" y="12"/>
                  </a:lnTo>
                  <a:lnTo>
                    <a:pt x="29" y="6"/>
                  </a:lnTo>
                  <a:lnTo>
                    <a:pt x="24" y="12"/>
                  </a:lnTo>
                  <a:lnTo>
                    <a:pt x="27" y="10"/>
                  </a:lnTo>
                  <a:lnTo>
                    <a:pt x="29" y="6"/>
                  </a:lnTo>
                  <a:lnTo>
                    <a:pt x="27" y="3"/>
                  </a:lnTo>
                  <a:lnTo>
                    <a:pt x="24" y="1"/>
                  </a:lnTo>
                  <a:lnTo>
                    <a:pt x="18"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14" name="Freeform 846"/>
            <p:cNvSpPr>
              <a:spLocks/>
            </p:cNvSpPr>
            <p:nvPr/>
          </p:nvSpPr>
          <p:spPr bwMode="auto">
            <a:xfrm>
              <a:off x="3380" y="3910"/>
              <a:ext cx="6" cy="15"/>
            </a:xfrm>
            <a:custGeom>
              <a:avLst/>
              <a:gdLst>
                <a:gd name="T0" fmla="*/ 10 w 19"/>
                <a:gd name="T1" fmla="*/ 0 h 44"/>
                <a:gd name="T2" fmla="*/ 6 w 19"/>
                <a:gd name="T3" fmla="*/ 0 h 44"/>
                <a:gd name="T4" fmla="*/ 0 w 19"/>
                <a:gd name="T5" fmla="*/ 11 h 44"/>
                <a:gd name="T6" fmla="*/ 3 w 19"/>
                <a:gd name="T7" fmla="*/ 24 h 44"/>
                <a:gd name="T8" fmla="*/ 7 w 19"/>
                <a:gd name="T9" fmla="*/ 35 h 44"/>
                <a:gd name="T10" fmla="*/ 8 w 19"/>
                <a:gd name="T11" fmla="*/ 44 h 44"/>
                <a:gd name="T12" fmla="*/ 19 w 19"/>
                <a:gd name="T13" fmla="*/ 44 h 44"/>
                <a:gd name="T14" fmla="*/ 16 w 19"/>
                <a:gd name="T15" fmla="*/ 33 h 44"/>
                <a:gd name="T16" fmla="*/ 12 w 19"/>
                <a:gd name="T17" fmla="*/ 22 h 44"/>
                <a:gd name="T18" fmla="*/ 11 w 19"/>
                <a:gd name="T19" fmla="*/ 11 h 44"/>
                <a:gd name="T20" fmla="*/ 10 w 19"/>
                <a:gd name="T21" fmla="*/ 9 h 44"/>
                <a:gd name="T22" fmla="*/ 6 w 19"/>
                <a:gd name="T23" fmla="*/ 9 h 44"/>
                <a:gd name="T24" fmla="*/ 10 w 19"/>
                <a:gd name="T25" fmla="*/ 9 h 44"/>
                <a:gd name="T26" fmla="*/ 12 w 19"/>
                <a:gd name="T27" fmla="*/ 7 h 44"/>
                <a:gd name="T28" fmla="*/ 12 w 19"/>
                <a:gd name="T29" fmla="*/ 2 h 44"/>
                <a:gd name="T30" fmla="*/ 9 w 19"/>
                <a:gd name="T31" fmla="*/ 0 h 44"/>
                <a:gd name="T32" fmla="*/ 6 w 19"/>
                <a:gd name="T33" fmla="*/ 0 h 44"/>
                <a:gd name="T34" fmla="*/ 10 w 19"/>
                <a:gd name="T3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44">
                  <a:moveTo>
                    <a:pt x="10" y="0"/>
                  </a:moveTo>
                  <a:lnTo>
                    <a:pt x="6" y="0"/>
                  </a:lnTo>
                  <a:lnTo>
                    <a:pt x="0" y="11"/>
                  </a:lnTo>
                  <a:lnTo>
                    <a:pt x="3" y="24"/>
                  </a:lnTo>
                  <a:lnTo>
                    <a:pt x="7" y="35"/>
                  </a:lnTo>
                  <a:lnTo>
                    <a:pt x="8" y="44"/>
                  </a:lnTo>
                  <a:lnTo>
                    <a:pt x="19" y="44"/>
                  </a:lnTo>
                  <a:lnTo>
                    <a:pt x="16" y="33"/>
                  </a:lnTo>
                  <a:lnTo>
                    <a:pt x="12" y="22"/>
                  </a:lnTo>
                  <a:lnTo>
                    <a:pt x="11" y="11"/>
                  </a:lnTo>
                  <a:lnTo>
                    <a:pt x="10" y="9"/>
                  </a:lnTo>
                  <a:lnTo>
                    <a:pt x="6" y="9"/>
                  </a:lnTo>
                  <a:lnTo>
                    <a:pt x="10" y="9"/>
                  </a:lnTo>
                  <a:lnTo>
                    <a:pt x="12" y="7"/>
                  </a:lnTo>
                  <a:lnTo>
                    <a:pt x="12" y="2"/>
                  </a:lnTo>
                  <a:lnTo>
                    <a:pt x="9" y="0"/>
                  </a:lnTo>
                  <a:lnTo>
                    <a:pt x="6" y="0"/>
                  </a:lnTo>
                  <a:lnTo>
                    <a:pt x="1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15" name="Freeform 847"/>
            <p:cNvSpPr>
              <a:spLocks/>
            </p:cNvSpPr>
            <p:nvPr/>
          </p:nvSpPr>
          <p:spPr bwMode="auto">
            <a:xfrm>
              <a:off x="3382" y="3910"/>
              <a:ext cx="16" cy="14"/>
            </a:xfrm>
            <a:custGeom>
              <a:avLst/>
              <a:gdLst>
                <a:gd name="T0" fmla="*/ 48 w 49"/>
                <a:gd name="T1" fmla="*/ 34 h 42"/>
                <a:gd name="T2" fmla="*/ 43 w 49"/>
                <a:gd name="T3" fmla="*/ 31 h 42"/>
                <a:gd name="T4" fmla="*/ 39 w 49"/>
                <a:gd name="T5" fmla="*/ 31 h 42"/>
                <a:gd name="T6" fmla="*/ 34 w 49"/>
                <a:gd name="T7" fmla="*/ 28 h 42"/>
                <a:gd name="T8" fmla="*/ 29 w 49"/>
                <a:gd name="T9" fmla="*/ 25 h 42"/>
                <a:gd name="T10" fmla="*/ 25 w 49"/>
                <a:gd name="T11" fmla="*/ 20 h 42"/>
                <a:gd name="T12" fmla="*/ 20 w 49"/>
                <a:gd name="T13" fmla="*/ 15 h 42"/>
                <a:gd name="T14" fmla="*/ 16 w 49"/>
                <a:gd name="T15" fmla="*/ 10 h 42"/>
                <a:gd name="T16" fmla="*/ 11 w 49"/>
                <a:gd name="T17" fmla="*/ 4 h 42"/>
                <a:gd name="T18" fmla="*/ 4 w 49"/>
                <a:gd name="T19" fmla="*/ 0 h 42"/>
                <a:gd name="T20" fmla="*/ 0 w 49"/>
                <a:gd name="T21" fmla="*/ 9 h 42"/>
                <a:gd name="T22" fmla="*/ 4 w 49"/>
                <a:gd name="T23" fmla="*/ 11 h 42"/>
                <a:gd name="T24" fmla="*/ 9 w 49"/>
                <a:gd name="T25" fmla="*/ 17 h 42"/>
                <a:gd name="T26" fmla="*/ 13 w 49"/>
                <a:gd name="T27" fmla="*/ 22 h 42"/>
                <a:gd name="T28" fmla="*/ 18 w 49"/>
                <a:gd name="T29" fmla="*/ 27 h 42"/>
                <a:gd name="T30" fmla="*/ 22 w 49"/>
                <a:gd name="T31" fmla="*/ 32 h 42"/>
                <a:gd name="T32" fmla="*/ 29 w 49"/>
                <a:gd name="T33" fmla="*/ 38 h 42"/>
                <a:gd name="T34" fmla="*/ 36 w 49"/>
                <a:gd name="T35" fmla="*/ 40 h 42"/>
                <a:gd name="T36" fmla="*/ 43 w 49"/>
                <a:gd name="T37" fmla="*/ 42 h 42"/>
                <a:gd name="T38" fmla="*/ 39 w 49"/>
                <a:gd name="T39" fmla="*/ 39 h 42"/>
                <a:gd name="T40" fmla="*/ 43 w 49"/>
                <a:gd name="T41" fmla="*/ 42 h 42"/>
                <a:gd name="T42" fmla="*/ 47 w 49"/>
                <a:gd name="T43" fmla="*/ 40 h 42"/>
                <a:gd name="T44" fmla="*/ 49 w 49"/>
                <a:gd name="T45" fmla="*/ 36 h 42"/>
                <a:gd name="T46" fmla="*/ 47 w 49"/>
                <a:gd name="T47" fmla="*/ 33 h 42"/>
                <a:gd name="T48" fmla="*/ 43 w 49"/>
                <a:gd name="T49" fmla="*/ 31 h 42"/>
                <a:gd name="T50" fmla="*/ 48 w 49"/>
                <a:gd name="T51" fmla="*/ 3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42">
                  <a:moveTo>
                    <a:pt x="48" y="34"/>
                  </a:moveTo>
                  <a:lnTo>
                    <a:pt x="43" y="31"/>
                  </a:lnTo>
                  <a:lnTo>
                    <a:pt x="39" y="31"/>
                  </a:lnTo>
                  <a:lnTo>
                    <a:pt x="34" y="28"/>
                  </a:lnTo>
                  <a:lnTo>
                    <a:pt x="29" y="25"/>
                  </a:lnTo>
                  <a:lnTo>
                    <a:pt x="25" y="20"/>
                  </a:lnTo>
                  <a:lnTo>
                    <a:pt x="20" y="15"/>
                  </a:lnTo>
                  <a:lnTo>
                    <a:pt x="16" y="10"/>
                  </a:lnTo>
                  <a:lnTo>
                    <a:pt x="11" y="4"/>
                  </a:lnTo>
                  <a:lnTo>
                    <a:pt x="4" y="0"/>
                  </a:lnTo>
                  <a:lnTo>
                    <a:pt x="0" y="9"/>
                  </a:lnTo>
                  <a:lnTo>
                    <a:pt x="4" y="11"/>
                  </a:lnTo>
                  <a:lnTo>
                    <a:pt x="9" y="17"/>
                  </a:lnTo>
                  <a:lnTo>
                    <a:pt x="13" y="22"/>
                  </a:lnTo>
                  <a:lnTo>
                    <a:pt x="18" y="27"/>
                  </a:lnTo>
                  <a:lnTo>
                    <a:pt x="22" y="32"/>
                  </a:lnTo>
                  <a:lnTo>
                    <a:pt x="29" y="38"/>
                  </a:lnTo>
                  <a:lnTo>
                    <a:pt x="36" y="40"/>
                  </a:lnTo>
                  <a:lnTo>
                    <a:pt x="43" y="42"/>
                  </a:lnTo>
                  <a:lnTo>
                    <a:pt x="39" y="39"/>
                  </a:lnTo>
                  <a:lnTo>
                    <a:pt x="43" y="42"/>
                  </a:lnTo>
                  <a:lnTo>
                    <a:pt x="47" y="40"/>
                  </a:lnTo>
                  <a:lnTo>
                    <a:pt x="49" y="36"/>
                  </a:lnTo>
                  <a:lnTo>
                    <a:pt x="47" y="33"/>
                  </a:lnTo>
                  <a:lnTo>
                    <a:pt x="43" y="31"/>
                  </a:lnTo>
                  <a:lnTo>
                    <a:pt x="48"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16" name="Freeform 848"/>
            <p:cNvSpPr>
              <a:spLocks/>
            </p:cNvSpPr>
            <p:nvPr/>
          </p:nvSpPr>
          <p:spPr bwMode="auto">
            <a:xfrm>
              <a:off x="3395" y="3922"/>
              <a:ext cx="10" cy="8"/>
            </a:xfrm>
            <a:custGeom>
              <a:avLst/>
              <a:gdLst>
                <a:gd name="T0" fmla="*/ 30 w 30"/>
                <a:gd name="T1" fmla="*/ 15 h 24"/>
                <a:gd name="T2" fmla="*/ 30 w 30"/>
                <a:gd name="T3" fmla="*/ 15 h 24"/>
                <a:gd name="T4" fmla="*/ 20 w 30"/>
                <a:gd name="T5" fmla="*/ 13 h 24"/>
                <a:gd name="T6" fmla="*/ 14 w 30"/>
                <a:gd name="T7" fmla="*/ 9 h 24"/>
                <a:gd name="T8" fmla="*/ 12 w 30"/>
                <a:gd name="T9" fmla="*/ 7 h 24"/>
                <a:gd name="T10" fmla="*/ 9 w 30"/>
                <a:gd name="T11" fmla="*/ 0 h 24"/>
                <a:gd name="T12" fmla="*/ 0 w 30"/>
                <a:gd name="T13" fmla="*/ 5 h 24"/>
                <a:gd name="T14" fmla="*/ 3 w 30"/>
                <a:gd name="T15" fmla="*/ 12 h 24"/>
                <a:gd name="T16" fmla="*/ 10 w 30"/>
                <a:gd name="T17" fmla="*/ 18 h 24"/>
                <a:gd name="T18" fmla="*/ 18 w 30"/>
                <a:gd name="T19" fmla="*/ 22 h 24"/>
                <a:gd name="T20" fmla="*/ 30 w 30"/>
                <a:gd name="T21" fmla="*/ 24 h 24"/>
                <a:gd name="T22" fmla="*/ 30 w 30"/>
                <a:gd name="T23" fmla="*/ 24 h 24"/>
                <a:gd name="T24" fmla="*/ 30 w 30"/>
                <a:gd name="T25"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24">
                  <a:moveTo>
                    <a:pt x="30" y="15"/>
                  </a:moveTo>
                  <a:lnTo>
                    <a:pt x="30" y="15"/>
                  </a:lnTo>
                  <a:lnTo>
                    <a:pt x="20" y="13"/>
                  </a:lnTo>
                  <a:lnTo>
                    <a:pt x="14" y="9"/>
                  </a:lnTo>
                  <a:lnTo>
                    <a:pt x="12" y="7"/>
                  </a:lnTo>
                  <a:lnTo>
                    <a:pt x="9" y="0"/>
                  </a:lnTo>
                  <a:lnTo>
                    <a:pt x="0" y="5"/>
                  </a:lnTo>
                  <a:lnTo>
                    <a:pt x="3" y="12"/>
                  </a:lnTo>
                  <a:lnTo>
                    <a:pt x="10" y="18"/>
                  </a:lnTo>
                  <a:lnTo>
                    <a:pt x="18" y="22"/>
                  </a:lnTo>
                  <a:lnTo>
                    <a:pt x="30" y="24"/>
                  </a:lnTo>
                  <a:lnTo>
                    <a:pt x="30" y="24"/>
                  </a:lnTo>
                  <a:lnTo>
                    <a:pt x="30"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17" name="Freeform 849"/>
            <p:cNvSpPr>
              <a:spLocks/>
            </p:cNvSpPr>
            <p:nvPr/>
          </p:nvSpPr>
          <p:spPr bwMode="auto">
            <a:xfrm>
              <a:off x="3405" y="3913"/>
              <a:ext cx="23" cy="17"/>
            </a:xfrm>
            <a:custGeom>
              <a:avLst/>
              <a:gdLst>
                <a:gd name="T0" fmla="*/ 66 w 71"/>
                <a:gd name="T1" fmla="*/ 1 h 52"/>
                <a:gd name="T2" fmla="*/ 60 w 71"/>
                <a:gd name="T3" fmla="*/ 5 h 52"/>
                <a:gd name="T4" fmla="*/ 59 w 71"/>
                <a:gd name="T5" fmla="*/ 17 h 52"/>
                <a:gd name="T6" fmla="*/ 54 w 71"/>
                <a:gd name="T7" fmla="*/ 25 h 52"/>
                <a:gd name="T8" fmla="*/ 47 w 71"/>
                <a:gd name="T9" fmla="*/ 32 h 52"/>
                <a:gd name="T10" fmla="*/ 39 w 71"/>
                <a:gd name="T11" fmla="*/ 36 h 52"/>
                <a:gd name="T12" fmla="*/ 29 w 71"/>
                <a:gd name="T13" fmla="*/ 40 h 52"/>
                <a:gd name="T14" fmla="*/ 20 w 71"/>
                <a:gd name="T15" fmla="*/ 42 h 52"/>
                <a:gd name="T16" fmla="*/ 10 w 71"/>
                <a:gd name="T17" fmla="*/ 41 h 52"/>
                <a:gd name="T18" fmla="*/ 0 w 71"/>
                <a:gd name="T19" fmla="*/ 42 h 52"/>
                <a:gd name="T20" fmla="*/ 0 w 71"/>
                <a:gd name="T21" fmla="*/ 51 h 52"/>
                <a:gd name="T22" fmla="*/ 10 w 71"/>
                <a:gd name="T23" fmla="*/ 52 h 52"/>
                <a:gd name="T24" fmla="*/ 20 w 71"/>
                <a:gd name="T25" fmla="*/ 51 h 52"/>
                <a:gd name="T26" fmla="*/ 31 w 71"/>
                <a:gd name="T27" fmla="*/ 49 h 52"/>
                <a:gd name="T28" fmla="*/ 44 w 71"/>
                <a:gd name="T29" fmla="*/ 45 h 52"/>
                <a:gd name="T30" fmla="*/ 54 w 71"/>
                <a:gd name="T31" fmla="*/ 39 h 52"/>
                <a:gd name="T32" fmla="*/ 63 w 71"/>
                <a:gd name="T33" fmla="*/ 29 h 52"/>
                <a:gd name="T34" fmla="*/ 68 w 71"/>
                <a:gd name="T35" fmla="*/ 19 h 52"/>
                <a:gd name="T36" fmla="*/ 71 w 71"/>
                <a:gd name="T37" fmla="*/ 5 h 52"/>
                <a:gd name="T38" fmla="*/ 66 w 71"/>
                <a:gd name="T39" fmla="*/ 10 h 52"/>
                <a:gd name="T40" fmla="*/ 71 w 71"/>
                <a:gd name="T41" fmla="*/ 5 h 52"/>
                <a:gd name="T42" fmla="*/ 69 w 71"/>
                <a:gd name="T43" fmla="*/ 2 h 52"/>
                <a:gd name="T44" fmla="*/ 66 w 71"/>
                <a:gd name="T45" fmla="*/ 0 h 52"/>
                <a:gd name="T46" fmla="*/ 62 w 71"/>
                <a:gd name="T47" fmla="*/ 2 h 52"/>
                <a:gd name="T48" fmla="*/ 60 w 71"/>
                <a:gd name="T49" fmla="*/ 5 h 52"/>
                <a:gd name="T50" fmla="*/ 66 w 71"/>
                <a:gd name="T51" fmla="*/ 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1" h="52">
                  <a:moveTo>
                    <a:pt x="66" y="1"/>
                  </a:moveTo>
                  <a:lnTo>
                    <a:pt x="60" y="5"/>
                  </a:lnTo>
                  <a:lnTo>
                    <a:pt x="59" y="17"/>
                  </a:lnTo>
                  <a:lnTo>
                    <a:pt x="54" y="25"/>
                  </a:lnTo>
                  <a:lnTo>
                    <a:pt x="47" y="32"/>
                  </a:lnTo>
                  <a:lnTo>
                    <a:pt x="39" y="36"/>
                  </a:lnTo>
                  <a:lnTo>
                    <a:pt x="29" y="40"/>
                  </a:lnTo>
                  <a:lnTo>
                    <a:pt x="20" y="42"/>
                  </a:lnTo>
                  <a:lnTo>
                    <a:pt x="10" y="41"/>
                  </a:lnTo>
                  <a:lnTo>
                    <a:pt x="0" y="42"/>
                  </a:lnTo>
                  <a:lnTo>
                    <a:pt x="0" y="51"/>
                  </a:lnTo>
                  <a:lnTo>
                    <a:pt x="10" y="52"/>
                  </a:lnTo>
                  <a:lnTo>
                    <a:pt x="20" y="51"/>
                  </a:lnTo>
                  <a:lnTo>
                    <a:pt x="31" y="49"/>
                  </a:lnTo>
                  <a:lnTo>
                    <a:pt x="44" y="45"/>
                  </a:lnTo>
                  <a:lnTo>
                    <a:pt x="54" y="39"/>
                  </a:lnTo>
                  <a:lnTo>
                    <a:pt x="63" y="29"/>
                  </a:lnTo>
                  <a:lnTo>
                    <a:pt x="68" y="19"/>
                  </a:lnTo>
                  <a:lnTo>
                    <a:pt x="71" y="5"/>
                  </a:lnTo>
                  <a:lnTo>
                    <a:pt x="66" y="10"/>
                  </a:lnTo>
                  <a:lnTo>
                    <a:pt x="71" y="5"/>
                  </a:lnTo>
                  <a:lnTo>
                    <a:pt x="69" y="2"/>
                  </a:lnTo>
                  <a:lnTo>
                    <a:pt x="66" y="0"/>
                  </a:lnTo>
                  <a:lnTo>
                    <a:pt x="62" y="2"/>
                  </a:lnTo>
                  <a:lnTo>
                    <a:pt x="60" y="5"/>
                  </a:lnTo>
                  <a:lnTo>
                    <a:pt x="66"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18" name="Freeform 850"/>
            <p:cNvSpPr>
              <a:spLocks/>
            </p:cNvSpPr>
            <p:nvPr/>
          </p:nvSpPr>
          <p:spPr bwMode="auto">
            <a:xfrm>
              <a:off x="3427" y="3913"/>
              <a:ext cx="8" cy="13"/>
            </a:xfrm>
            <a:custGeom>
              <a:avLst/>
              <a:gdLst>
                <a:gd name="T0" fmla="*/ 25 w 25"/>
                <a:gd name="T1" fmla="*/ 33 h 38"/>
                <a:gd name="T2" fmla="*/ 24 w 25"/>
                <a:gd name="T3" fmla="*/ 30 h 38"/>
                <a:gd name="T4" fmla="*/ 20 w 25"/>
                <a:gd name="T5" fmla="*/ 23 h 38"/>
                <a:gd name="T6" fmla="*/ 16 w 25"/>
                <a:gd name="T7" fmla="*/ 14 h 38"/>
                <a:gd name="T8" fmla="*/ 10 w 25"/>
                <a:gd name="T9" fmla="*/ 4 h 38"/>
                <a:gd name="T10" fmla="*/ 0 w 25"/>
                <a:gd name="T11" fmla="*/ 0 h 38"/>
                <a:gd name="T12" fmla="*/ 0 w 25"/>
                <a:gd name="T13" fmla="*/ 9 h 38"/>
                <a:gd name="T14" fmla="*/ 3 w 25"/>
                <a:gd name="T15" fmla="*/ 11 h 38"/>
                <a:gd name="T16" fmla="*/ 7 w 25"/>
                <a:gd name="T17" fmla="*/ 18 h 38"/>
                <a:gd name="T18" fmla="*/ 11 w 25"/>
                <a:gd name="T19" fmla="*/ 27 h 38"/>
                <a:gd name="T20" fmla="*/ 17 w 25"/>
                <a:gd name="T21" fmla="*/ 36 h 38"/>
                <a:gd name="T22" fmla="*/ 16 w 25"/>
                <a:gd name="T23" fmla="*/ 33 h 38"/>
                <a:gd name="T24" fmla="*/ 17 w 25"/>
                <a:gd name="T25" fmla="*/ 36 h 38"/>
                <a:gd name="T26" fmla="*/ 20 w 25"/>
                <a:gd name="T27" fmla="*/ 38 h 38"/>
                <a:gd name="T28" fmla="*/ 24 w 25"/>
                <a:gd name="T29" fmla="*/ 36 h 38"/>
                <a:gd name="T30" fmla="*/ 25 w 25"/>
                <a:gd name="T31" fmla="*/ 33 h 38"/>
                <a:gd name="T32" fmla="*/ 24 w 25"/>
                <a:gd name="T33" fmla="*/ 30 h 38"/>
                <a:gd name="T34" fmla="*/ 25 w 25"/>
                <a:gd name="T35" fmla="*/ 3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38">
                  <a:moveTo>
                    <a:pt x="25" y="33"/>
                  </a:moveTo>
                  <a:lnTo>
                    <a:pt x="24" y="30"/>
                  </a:lnTo>
                  <a:lnTo>
                    <a:pt x="20" y="23"/>
                  </a:lnTo>
                  <a:lnTo>
                    <a:pt x="16" y="14"/>
                  </a:lnTo>
                  <a:lnTo>
                    <a:pt x="10" y="4"/>
                  </a:lnTo>
                  <a:lnTo>
                    <a:pt x="0" y="0"/>
                  </a:lnTo>
                  <a:lnTo>
                    <a:pt x="0" y="9"/>
                  </a:lnTo>
                  <a:lnTo>
                    <a:pt x="3" y="11"/>
                  </a:lnTo>
                  <a:lnTo>
                    <a:pt x="7" y="18"/>
                  </a:lnTo>
                  <a:lnTo>
                    <a:pt x="11" y="27"/>
                  </a:lnTo>
                  <a:lnTo>
                    <a:pt x="17" y="36"/>
                  </a:lnTo>
                  <a:lnTo>
                    <a:pt x="16" y="33"/>
                  </a:lnTo>
                  <a:lnTo>
                    <a:pt x="17" y="36"/>
                  </a:lnTo>
                  <a:lnTo>
                    <a:pt x="20" y="38"/>
                  </a:lnTo>
                  <a:lnTo>
                    <a:pt x="24" y="36"/>
                  </a:lnTo>
                  <a:lnTo>
                    <a:pt x="25" y="33"/>
                  </a:lnTo>
                  <a:lnTo>
                    <a:pt x="24" y="30"/>
                  </a:lnTo>
                  <a:lnTo>
                    <a:pt x="25" y="3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19" name="Freeform 851"/>
            <p:cNvSpPr>
              <a:spLocks/>
            </p:cNvSpPr>
            <p:nvPr/>
          </p:nvSpPr>
          <p:spPr bwMode="auto">
            <a:xfrm>
              <a:off x="3432" y="3924"/>
              <a:ext cx="14" cy="11"/>
            </a:xfrm>
            <a:custGeom>
              <a:avLst/>
              <a:gdLst>
                <a:gd name="T0" fmla="*/ 40 w 41"/>
                <a:gd name="T1" fmla="*/ 28 h 33"/>
                <a:gd name="T2" fmla="*/ 35 w 41"/>
                <a:gd name="T3" fmla="*/ 22 h 33"/>
                <a:gd name="T4" fmla="*/ 23 w 41"/>
                <a:gd name="T5" fmla="*/ 21 h 33"/>
                <a:gd name="T6" fmla="*/ 17 w 41"/>
                <a:gd name="T7" fmla="*/ 16 h 33"/>
                <a:gd name="T8" fmla="*/ 12 w 41"/>
                <a:gd name="T9" fmla="*/ 9 h 33"/>
                <a:gd name="T10" fmla="*/ 9 w 41"/>
                <a:gd name="T11" fmla="*/ 0 h 33"/>
                <a:gd name="T12" fmla="*/ 0 w 41"/>
                <a:gd name="T13" fmla="*/ 0 h 33"/>
                <a:gd name="T14" fmla="*/ 3 w 41"/>
                <a:gd name="T15" fmla="*/ 14 h 33"/>
                <a:gd name="T16" fmla="*/ 10 w 41"/>
                <a:gd name="T17" fmla="*/ 23 h 33"/>
                <a:gd name="T18" fmla="*/ 20 w 41"/>
                <a:gd name="T19" fmla="*/ 30 h 33"/>
                <a:gd name="T20" fmla="*/ 35 w 41"/>
                <a:gd name="T21" fmla="*/ 33 h 33"/>
                <a:gd name="T22" fmla="*/ 31 w 41"/>
                <a:gd name="T23" fmla="*/ 28 h 33"/>
                <a:gd name="T24" fmla="*/ 35 w 41"/>
                <a:gd name="T25" fmla="*/ 33 h 33"/>
                <a:gd name="T26" fmla="*/ 39 w 41"/>
                <a:gd name="T27" fmla="*/ 31 h 33"/>
                <a:gd name="T28" fmla="*/ 41 w 41"/>
                <a:gd name="T29" fmla="*/ 28 h 33"/>
                <a:gd name="T30" fmla="*/ 39 w 41"/>
                <a:gd name="T31" fmla="*/ 24 h 33"/>
                <a:gd name="T32" fmla="*/ 35 w 41"/>
                <a:gd name="T33" fmla="*/ 22 h 33"/>
                <a:gd name="T34" fmla="*/ 40 w 41"/>
                <a:gd name="T35" fmla="*/ 2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 h="33">
                  <a:moveTo>
                    <a:pt x="40" y="28"/>
                  </a:moveTo>
                  <a:lnTo>
                    <a:pt x="35" y="22"/>
                  </a:lnTo>
                  <a:lnTo>
                    <a:pt x="23" y="21"/>
                  </a:lnTo>
                  <a:lnTo>
                    <a:pt x="17" y="16"/>
                  </a:lnTo>
                  <a:lnTo>
                    <a:pt x="12" y="9"/>
                  </a:lnTo>
                  <a:lnTo>
                    <a:pt x="9" y="0"/>
                  </a:lnTo>
                  <a:lnTo>
                    <a:pt x="0" y="0"/>
                  </a:lnTo>
                  <a:lnTo>
                    <a:pt x="3" y="14"/>
                  </a:lnTo>
                  <a:lnTo>
                    <a:pt x="10" y="23"/>
                  </a:lnTo>
                  <a:lnTo>
                    <a:pt x="20" y="30"/>
                  </a:lnTo>
                  <a:lnTo>
                    <a:pt x="35" y="33"/>
                  </a:lnTo>
                  <a:lnTo>
                    <a:pt x="31" y="28"/>
                  </a:lnTo>
                  <a:lnTo>
                    <a:pt x="35" y="33"/>
                  </a:lnTo>
                  <a:lnTo>
                    <a:pt x="39" y="31"/>
                  </a:lnTo>
                  <a:lnTo>
                    <a:pt x="41" y="28"/>
                  </a:lnTo>
                  <a:lnTo>
                    <a:pt x="39" y="24"/>
                  </a:lnTo>
                  <a:lnTo>
                    <a:pt x="35" y="22"/>
                  </a:lnTo>
                  <a:lnTo>
                    <a:pt x="40" y="2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20" name="Freeform 852"/>
            <p:cNvSpPr>
              <a:spLocks/>
            </p:cNvSpPr>
            <p:nvPr/>
          </p:nvSpPr>
          <p:spPr bwMode="auto">
            <a:xfrm>
              <a:off x="3440" y="3933"/>
              <a:ext cx="5" cy="12"/>
            </a:xfrm>
            <a:custGeom>
              <a:avLst/>
              <a:gdLst>
                <a:gd name="T0" fmla="*/ 0 w 17"/>
                <a:gd name="T1" fmla="*/ 34 h 34"/>
                <a:gd name="T2" fmla="*/ 9 w 17"/>
                <a:gd name="T3" fmla="*/ 28 h 34"/>
                <a:gd name="T4" fmla="*/ 14 w 17"/>
                <a:gd name="T5" fmla="*/ 18 h 34"/>
                <a:gd name="T6" fmla="*/ 17 w 17"/>
                <a:gd name="T7" fmla="*/ 6 h 34"/>
                <a:gd name="T8" fmla="*/ 17 w 17"/>
                <a:gd name="T9" fmla="*/ 0 h 34"/>
                <a:gd name="T10" fmla="*/ 8 w 17"/>
                <a:gd name="T11" fmla="*/ 0 h 34"/>
                <a:gd name="T12" fmla="*/ 8 w 17"/>
                <a:gd name="T13" fmla="*/ 6 h 34"/>
                <a:gd name="T14" fmla="*/ 5 w 17"/>
                <a:gd name="T15" fmla="*/ 16 h 34"/>
                <a:gd name="T16" fmla="*/ 2 w 17"/>
                <a:gd name="T17" fmla="*/ 21 h 34"/>
                <a:gd name="T18" fmla="*/ 0 w 17"/>
                <a:gd name="T19" fmla="*/ 22 h 34"/>
                <a:gd name="T20" fmla="*/ 0 w 17"/>
                <a:gd name="T2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34">
                  <a:moveTo>
                    <a:pt x="0" y="34"/>
                  </a:moveTo>
                  <a:lnTo>
                    <a:pt x="9" y="28"/>
                  </a:lnTo>
                  <a:lnTo>
                    <a:pt x="14" y="18"/>
                  </a:lnTo>
                  <a:lnTo>
                    <a:pt x="17" y="6"/>
                  </a:lnTo>
                  <a:lnTo>
                    <a:pt x="17" y="0"/>
                  </a:lnTo>
                  <a:lnTo>
                    <a:pt x="8" y="0"/>
                  </a:lnTo>
                  <a:lnTo>
                    <a:pt x="8" y="6"/>
                  </a:lnTo>
                  <a:lnTo>
                    <a:pt x="5" y="16"/>
                  </a:lnTo>
                  <a:lnTo>
                    <a:pt x="2" y="21"/>
                  </a:lnTo>
                  <a:lnTo>
                    <a:pt x="0" y="22"/>
                  </a:lnTo>
                  <a:lnTo>
                    <a:pt x="0"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21" name="Freeform 853"/>
            <p:cNvSpPr>
              <a:spLocks/>
            </p:cNvSpPr>
            <p:nvPr/>
          </p:nvSpPr>
          <p:spPr bwMode="auto">
            <a:xfrm>
              <a:off x="3438" y="3941"/>
              <a:ext cx="2" cy="4"/>
            </a:xfrm>
            <a:custGeom>
              <a:avLst/>
              <a:gdLst>
                <a:gd name="T0" fmla="*/ 5 w 5"/>
                <a:gd name="T1" fmla="*/ 0 h 12"/>
                <a:gd name="T2" fmla="*/ 1 w 5"/>
                <a:gd name="T3" fmla="*/ 3 h 12"/>
                <a:gd name="T4" fmla="*/ 0 w 5"/>
                <a:gd name="T5" fmla="*/ 6 h 12"/>
                <a:gd name="T6" fmla="*/ 1 w 5"/>
                <a:gd name="T7" fmla="*/ 10 h 12"/>
                <a:gd name="T8" fmla="*/ 5 w 5"/>
                <a:gd name="T9" fmla="*/ 12 h 12"/>
                <a:gd name="T10" fmla="*/ 5 w 5"/>
                <a:gd name="T11" fmla="*/ 0 h 12"/>
              </a:gdLst>
              <a:ahLst/>
              <a:cxnLst>
                <a:cxn ang="0">
                  <a:pos x="T0" y="T1"/>
                </a:cxn>
                <a:cxn ang="0">
                  <a:pos x="T2" y="T3"/>
                </a:cxn>
                <a:cxn ang="0">
                  <a:pos x="T4" y="T5"/>
                </a:cxn>
                <a:cxn ang="0">
                  <a:pos x="T6" y="T7"/>
                </a:cxn>
                <a:cxn ang="0">
                  <a:pos x="T8" y="T9"/>
                </a:cxn>
                <a:cxn ang="0">
                  <a:pos x="T10" y="T11"/>
                </a:cxn>
              </a:cxnLst>
              <a:rect l="0" t="0" r="r" b="b"/>
              <a:pathLst>
                <a:path w="5" h="12">
                  <a:moveTo>
                    <a:pt x="5" y="0"/>
                  </a:moveTo>
                  <a:lnTo>
                    <a:pt x="1" y="3"/>
                  </a:lnTo>
                  <a:lnTo>
                    <a:pt x="0" y="6"/>
                  </a:lnTo>
                  <a:lnTo>
                    <a:pt x="1" y="10"/>
                  </a:lnTo>
                  <a:lnTo>
                    <a:pt x="5" y="12"/>
                  </a:lnTo>
                  <a:lnTo>
                    <a:pt x="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22" name="Freeform 854"/>
            <p:cNvSpPr>
              <a:spLocks/>
            </p:cNvSpPr>
            <p:nvPr/>
          </p:nvSpPr>
          <p:spPr bwMode="auto">
            <a:xfrm>
              <a:off x="2998" y="4134"/>
              <a:ext cx="155" cy="44"/>
            </a:xfrm>
            <a:custGeom>
              <a:avLst/>
              <a:gdLst>
                <a:gd name="T0" fmla="*/ 13 w 466"/>
                <a:gd name="T1" fmla="*/ 101 h 132"/>
                <a:gd name="T2" fmla="*/ 38 w 466"/>
                <a:gd name="T3" fmla="*/ 74 h 132"/>
                <a:gd name="T4" fmla="*/ 55 w 466"/>
                <a:gd name="T5" fmla="*/ 55 h 132"/>
                <a:gd name="T6" fmla="*/ 91 w 466"/>
                <a:gd name="T7" fmla="*/ 49 h 132"/>
                <a:gd name="T8" fmla="*/ 127 w 466"/>
                <a:gd name="T9" fmla="*/ 48 h 132"/>
                <a:gd name="T10" fmla="*/ 148 w 466"/>
                <a:gd name="T11" fmla="*/ 43 h 132"/>
                <a:gd name="T12" fmla="*/ 165 w 466"/>
                <a:gd name="T13" fmla="*/ 27 h 132"/>
                <a:gd name="T14" fmla="*/ 181 w 466"/>
                <a:gd name="T15" fmla="*/ 14 h 132"/>
                <a:gd name="T16" fmla="*/ 210 w 466"/>
                <a:gd name="T17" fmla="*/ 10 h 132"/>
                <a:gd name="T18" fmla="*/ 252 w 466"/>
                <a:gd name="T19" fmla="*/ 6 h 132"/>
                <a:gd name="T20" fmla="*/ 277 w 466"/>
                <a:gd name="T21" fmla="*/ 1 h 132"/>
                <a:gd name="T22" fmla="*/ 300 w 466"/>
                <a:gd name="T23" fmla="*/ 0 h 132"/>
                <a:gd name="T24" fmla="*/ 332 w 466"/>
                <a:gd name="T25" fmla="*/ 1 h 132"/>
                <a:gd name="T26" fmla="*/ 353 w 466"/>
                <a:gd name="T27" fmla="*/ 9 h 132"/>
                <a:gd name="T28" fmla="*/ 371 w 466"/>
                <a:gd name="T29" fmla="*/ 33 h 132"/>
                <a:gd name="T30" fmla="*/ 380 w 466"/>
                <a:gd name="T31" fmla="*/ 50 h 132"/>
                <a:gd name="T32" fmla="*/ 395 w 466"/>
                <a:gd name="T33" fmla="*/ 54 h 132"/>
                <a:gd name="T34" fmla="*/ 415 w 466"/>
                <a:gd name="T35" fmla="*/ 59 h 132"/>
                <a:gd name="T36" fmla="*/ 427 w 466"/>
                <a:gd name="T37" fmla="*/ 66 h 132"/>
                <a:gd name="T38" fmla="*/ 436 w 466"/>
                <a:gd name="T39" fmla="*/ 80 h 132"/>
                <a:gd name="T40" fmla="*/ 452 w 466"/>
                <a:gd name="T41" fmla="*/ 102 h 132"/>
                <a:gd name="T42" fmla="*/ 458 w 466"/>
                <a:gd name="T43" fmla="*/ 110 h 132"/>
                <a:gd name="T44" fmla="*/ 435 w 466"/>
                <a:gd name="T45" fmla="*/ 100 h 132"/>
                <a:gd name="T46" fmla="*/ 409 w 466"/>
                <a:gd name="T47" fmla="*/ 96 h 132"/>
                <a:gd name="T48" fmla="*/ 392 w 466"/>
                <a:gd name="T49" fmla="*/ 113 h 132"/>
                <a:gd name="T50" fmla="*/ 383 w 466"/>
                <a:gd name="T51" fmla="*/ 100 h 132"/>
                <a:gd name="T52" fmla="*/ 371 w 466"/>
                <a:gd name="T53" fmla="*/ 108 h 132"/>
                <a:gd name="T54" fmla="*/ 356 w 466"/>
                <a:gd name="T55" fmla="*/ 80 h 132"/>
                <a:gd name="T56" fmla="*/ 341 w 466"/>
                <a:gd name="T57" fmla="*/ 116 h 132"/>
                <a:gd name="T58" fmla="*/ 321 w 466"/>
                <a:gd name="T59" fmla="*/ 100 h 132"/>
                <a:gd name="T60" fmla="*/ 316 w 466"/>
                <a:gd name="T61" fmla="*/ 59 h 132"/>
                <a:gd name="T62" fmla="*/ 299 w 466"/>
                <a:gd name="T63" fmla="*/ 35 h 132"/>
                <a:gd name="T64" fmla="*/ 300 w 466"/>
                <a:gd name="T65" fmla="*/ 106 h 132"/>
                <a:gd name="T66" fmla="*/ 285 w 466"/>
                <a:gd name="T67" fmla="*/ 118 h 132"/>
                <a:gd name="T68" fmla="*/ 266 w 466"/>
                <a:gd name="T69" fmla="*/ 124 h 132"/>
                <a:gd name="T70" fmla="*/ 229 w 466"/>
                <a:gd name="T71" fmla="*/ 105 h 132"/>
                <a:gd name="T72" fmla="*/ 222 w 466"/>
                <a:gd name="T73" fmla="*/ 61 h 132"/>
                <a:gd name="T74" fmla="*/ 213 w 466"/>
                <a:gd name="T75" fmla="*/ 89 h 132"/>
                <a:gd name="T76" fmla="*/ 197 w 466"/>
                <a:gd name="T77" fmla="*/ 118 h 132"/>
                <a:gd name="T78" fmla="*/ 178 w 466"/>
                <a:gd name="T79" fmla="*/ 127 h 132"/>
                <a:gd name="T80" fmla="*/ 165 w 466"/>
                <a:gd name="T81" fmla="*/ 108 h 132"/>
                <a:gd name="T82" fmla="*/ 133 w 466"/>
                <a:gd name="T83" fmla="*/ 98 h 132"/>
                <a:gd name="T84" fmla="*/ 122 w 466"/>
                <a:gd name="T85" fmla="*/ 118 h 132"/>
                <a:gd name="T86" fmla="*/ 108 w 466"/>
                <a:gd name="T87" fmla="*/ 130 h 132"/>
                <a:gd name="T88" fmla="*/ 99 w 466"/>
                <a:gd name="T89" fmla="*/ 101 h 132"/>
                <a:gd name="T90" fmla="*/ 85 w 466"/>
                <a:gd name="T91" fmla="*/ 85 h 132"/>
                <a:gd name="T92" fmla="*/ 68 w 466"/>
                <a:gd name="T93" fmla="*/ 124 h 132"/>
                <a:gd name="T94" fmla="*/ 52 w 466"/>
                <a:gd name="T95" fmla="*/ 119 h 132"/>
                <a:gd name="T96" fmla="*/ 41 w 466"/>
                <a:gd name="T97" fmla="*/ 105 h 132"/>
                <a:gd name="T98" fmla="*/ 19 w 466"/>
                <a:gd name="T99" fmla="*/ 129 h 132"/>
                <a:gd name="T100" fmla="*/ 6 w 466"/>
                <a:gd name="T101" fmla="*/ 11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6" h="132">
                  <a:moveTo>
                    <a:pt x="0" y="113"/>
                  </a:moveTo>
                  <a:lnTo>
                    <a:pt x="6" y="108"/>
                  </a:lnTo>
                  <a:lnTo>
                    <a:pt x="13" y="101"/>
                  </a:lnTo>
                  <a:lnTo>
                    <a:pt x="21" y="93"/>
                  </a:lnTo>
                  <a:lnTo>
                    <a:pt x="30" y="84"/>
                  </a:lnTo>
                  <a:lnTo>
                    <a:pt x="38" y="74"/>
                  </a:lnTo>
                  <a:lnTo>
                    <a:pt x="45" y="66"/>
                  </a:lnTo>
                  <a:lnTo>
                    <a:pt x="52" y="59"/>
                  </a:lnTo>
                  <a:lnTo>
                    <a:pt x="55" y="55"/>
                  </a:lnTo>
                  <a:lnTo>
                    <a:pt x="66" y="53"/>
                  </a:lnTo>
                  <a:lnTo>
                    <a:pt x="78" y="51"/>
                  </a:lnTo>
                  <a:lnTo>
                    <a:pt x="91" y="49"/>
                  </a:lnTo>
                  <a:lnTo>
                    <a:pt x="103" y="49"/>
                  </a:lnTo>
                  <a:lnTo>
                    <a:pt x="116" y="48"/>
                  </a:lnTo>
                  <a:lnTo>
                    <a:pt x="127" y="48"/>
                  </a:lnTo>
                  <a:lnTo>
                    <a:pt x="136" y="47"/>
                  </a:lnTo>
                  <a:lnTo>
                    <a:pt x="143" y="47"/>
                  </a:lnTo>
                  <a:lnTo>
                    <a:pt x="148" y="43"/>
                  </a:lnTo>
                  <a:lnTo>
                    <a:pt x="154" y="39"/>
                  </a:lnTo>
                  <a:lnTo>
                    <a:pt x="158" y="33"/>
                  </a:lnTo>
                  <a:lnTo>
                    <a:pt x="165" y="27"/>
                  </a:lnTo>
                  <a:lnTo>
                    <a:pt x="171" y="22"/>
                  </a:lnTo>
                  <a:lnTo>
                    <a:pt x="175" y="17"/>
                  </a:lnTo>
                  <a:lnTo>
                    <a:pt x="181" y="14"/>
                  </a:lnTo>
                  <a:lnTo>
                    <a:pt x="186" y="11"/>
                  </a:lnTo>
                  <a:lnTo>
                    <a:pt x="197" y="11"/>
                  </a:lnTo>
                  <a:lnTo>
                    <a:pt x="210" y="10"/>
                  </a:lnTo>
                  <a:lnTo>
                    <a:pt x="225" y="9"/>
                  </a:lnTo>
                  <a:lnTo>
                    <a:pt x="238" y="8"/>
                  </a:lnTo>
                  <a:lnTo>
                    <a:pt x="252" y="6"/>
                  </a:lnTo>
                  <a:lnTo>
                    <a:pt x="264" y="3"/>
                  </a:lnTo>
                  <a:lnTo>
                    <a:pt x="272" y="2"/>
                  </a:lnTo>
                  <a:lnTo>
                    <a:pt x="277" y="1"/>
                  </a:lnTo>
                  <a:lnTo>
                    <a:pt x="282" y="1"/>
                  </a:lnTo>
                  <a:lnTo>
                    <a:pt x="290" y="0"/>
                  </a:lnTo>
                  <a:lnTo>
                    <a:pt x="300" y="0"/>
                  </a:lnTo>
                  <a:lnTo>
                    <a:pt x="312" y="0"/>
                  </a:lnTo>
                  <a:lnTo>
                    <a:pt x="322" y="1"/>
                  </a:lnTo>
                  <a:lnTo>
                    <a:pt x="332" y="1"/>
                  </a:lnTo>
                  <a:lnTo>
                    <a:pt x="340" y="2"/>
                  </a:lnTo>
                  <a:lnTo>
                    <a:pt x="346" y="3"/>
                  </a:lnTo>
                  <a:lnTo>
                    <a:pt x="353" y="9"/>
                  </a:lnTo>
                  <a:lnTo>
                    <a:pt x="361" y="17"/>
                  </a:lnTo>
                  <a:lnTo>
                    <a:pt x="368" y="26"/>
                  </a:lnTo>
                  <a:lnTo>
                    <a:pt x="371" y="33"/>
                  </a:lnTo>
                  <a:lnTo>
                    <a:pt x="372" y="39"/>
                  </a:lnTo>
                  <a:lnTo>
                    <a:pt x="376" y="46"/>
                  </a:lnTo>
                  <a:lnTo>
                    <a:pt x="380" y="50"/>
                  </a:lnTo>
                  <a:lnTo>
                    <a:pt x="386" y="53"/>
                  </a:lnTo>
                  <a:lnTo>
                    <a:pt x="389" y="53"/>
                  </a:lnTo>
                  <a:lnTo>
                    <a:pt x="395" y="54"/>
                  </a:lnTo>
                  <a:lnTo>
                    <a:pt x="401" y="55"/>
                  </a:lnTo>
                  <a:lnTo>
                    <a:pt x="408" y="57"/>
                  </a:lnTo>
                  <a:lnTo>
                    <a:pt x="415" y="59"/>
                  </a:lnTo>
                  <a:lnTo>
                    <a:pt x="420" y="62"/>
                  </a:lnTo>
                  <a:lnTo>
                    <a:pt x="425" y="64"/>
                  </a:lnTo>
                  <a:lnTo>
                    <a:pt x="427" y="66"/>
                  </a:lnTo>
                  <a:lnTo>
                    <a:pt x="429" y="70"/>
                  </a:lnTo>
                  <a:lnTo>
                    <a:pt x="433" y="74"/>
                  </a:lnTo>
                  <a:lnTo>
                    <a:pt x="436" y="80"/>
                  </a:lnTo>
                  <a:lnTo>
                    <a:pt x="442" y="87"/>
                  </a:lnTo>
                  <a:lnTo>
                    <a:pt x="447" y="95"/>
                  </a:lnTo>
                  <a:lnTo>
                    <a:pt x="452" y="102"/>
                  </a:lnTo>
                  <a:lnTo>
                    <a:pt x="459" y="106"/>
                  </a:lnTo>
                  <a:lnTo>
                    <a:pt x="466" y="111"/>
                  </a:lnTo>
                  <a:lnTo>
                    <a:pt x="458" y="110"/>
                  </a:lnTo>
                  <a:lnTo>
                    <a:pt x="449" y="106"/>
                  </a:lnTo>
                  <a:lnTo>
                    <a:pt x="441" y="103"/>
                  </a:lnTo>
                  <a:lnTo>
                    <a:pt x="435" y="100"/>
                  </a:lnTo>
                  <a:lnTo>
                    <a:pt x="433" y="116"/>
                  </a:lnTo>
                  <a:lnTo>
                    <a:pt x="411" y="94"/>
                  </a:lnTo>
                  <a:lnTo>
                    <a:pt x="409" y="96"/>
                  </a:lnTo>
                  <a:lnTo>
                    <a:pt x="404" y="102"/>
                  </a:lnTo>
                  <a:lnTo>
                    <a:pt x="397" y="109"/>
                  </a:lnTo>
                  <a:lnTo>
                    <a:pt x="392" y="113"/>
                  </a:lnTo>
                  <a:lnTo>
                    <a:pt x="388" y="108"/>
                  </a:lnTo>
                  <a:lnTo>
                    <a:pt x="385" y="102"/>
                  </a:lnTo>
                  <a:lnTo>
                    <a:pt x="383" y="100"/>
                  </a:lnTo>
                  <a:lnTo>
                    <a:pt x="381" y="98"/>
                  </a:lnTo>
                  <a:lnTo>
                    <a:pt x="371" y="111"/>
                  </a:lnTo>
                  <a:lnTo>
                    <a:pt x="371" y="108"/>
                  </a:lnTo>
                  <a:lnTo>
                    <a:pt x="369" y="98"/>
                  </a:lnTo>
                  <a:lnTo>
                    <a:pt x="365" y="88"/>
                  </a:lnTo>
                  <a:lnTo>
                    <a:pt x="356" y="80"/>
                  </a:lnTo>
                  <a:lnTo>
                    <a:pt x="354" y="93"/>
                  </a:lnTo>
                  <a:lnTo>
                    <a:pt x="349" y="104"/>
                  </a:lnTo>
                  <a:lnTo>
                    <a:pt x="341" y="116"/>
                  </a:lnTo>
                  <a:lnTo>
                    <a:pt x="332" y="124"/>
                  </a:lnTo>
                  <a:lnTo>
                    <a:pt x="324" y="116"/>
                  </a:lnTo>
                  <a:lnTo>
                    <a:pt x="321" y="100"/>
                  </a:lnTo>
                  <a:lnTo>
                    <a:pt x="318" y="82"/>
                  </a:lnTo>
                  <a:lnTo>
                    <a:pt x="318" y="69"/>
                  </a:lnTo>
                  <a:lnTo>
                    <a:pt x="316" y="59"/>
                  </a:lnTo>
                  <a:lnTo>
                    <a:pt x="310" y="48"/>
                  </a:lnTo>
                  <a:lnTo>
                    <a:pt x="304" y="40"/>
                  </a:lnTo>
                  <a:lnTo>
                    <a:pt x="299" y="35"/>
                  </a:lnTo>
                  <a:lnTo>
                    <a:pt x="300" y="55"/>
                  </a:lnTo>
                  <a:lnTo>
                    <a:pt x="301" y="81"/>
                  </a:lnTo>
                  <a:lnTo>
                    <a:pt x="300" y="106"/>
                  </a:lnTo>
                  <a:lnTo>
                    <a:pt x="296" y="127"/>
                  </a:lnTo>
                  <a:lnTo>
                    <a:pt x="290" y="122"/>
                  </a:lnTo>
                  <a:lnTo>
                    <a:pt x="285" y="118"/>
                  </a:lnTo>
                  <a:lnTo>
                    <a:pt x="281" y="114"/>
                  </a:lnTo>
                  <a:lnTo>
                    <a:pt x="280" y="113"/>
                  </a:lnTo>
                  <a:lnTo>
                    <a:pt x="266" y="124"/>
                  </a:lnTo>
                  <a:lnTo>
                    <a:pt x="264" y="113"/>
                  </a:lnTo>
                  <a:lnTo>
                    <a:pt x="228" y="121"/>
                  </a:lnTo>
                  <a:lnTo>
                    <a:pt x="229" y="105"/>
                  </a:lnTo>
                  <a:lnTo>
                    <a:pt x="229" y="87"/>
                  </a:lnTo>
                  <a:lnTo>
                    <a:pt x="227" y="71"/>
                  </a:lnTo>
                  <a:lnTo>
                    <a:pt x="222" y="61"/>
                  </a:lnTo>
                  <a:lnTo>
                    <a:pt x="220" y="70"/>
                  </a:lnTo>
                  <a:lnTo>
                    <a:pt x="217" y="80"/>
                  </a:lnTo>
                  <a:lnTo>
                    <a:pt x="213" y="89"/>
                  </a:lnTo>
                  <a:lnTo>
                    <a:pt x="209" y="100"/>
                  </a:lnTo>
                  <a:lnTo>
                    <a:pt x="204" y="110"/>
                  </a:lnTo>
                  <a:lnTo>
                    <a:pt x="197" y="118"/>
                  </a:lnTo>
                  <a:lnTo>
                    <a:pt x="190" y="125"/>
                  </a:lnTo>
                  <a:lnTo>
                    <a:pt x="182" y="130"/>
                  </a:lnTo>
                  <a:lnTo>
                    <a:pt x="178" y="127"/>
                  </a:lnTo>
                  <a:lnTo>
                    <a:pt x="172" y="120"/>
                  </a:lnTo>
                  <a:lnTo>
                    <a:pt x="167" y="114"/>
                  </a:lnTo>
                  <a:lnTo>
                    <a:pt x="165" y="108"/>
                  </a:lnTo>
                  <a:lnTo>
                    <a:pt x="149" y="118"/>
                  </a:lnTo>
                  <a:lnTo>
                    <a:pt x="138" y="92"/>
                  </a:lnTo>
                  <a:lnTo>
                    <a:pt x="133" y="98"/>
                  </a:lnTo>
                  <a:lnTo>
                    <a:pt x="130" y="105"/>
                  </a:lnTo>
                  <a:lnTo>
                    <a:pt x="125" y="112"/>
                  </a:lnTo>
                  <a:lnTo>
                    <a:pt x="122" y="118"/>
                  </a:lnTo>
                  <a:lnTo>
                    <a:pt x="117" y="124"/>
                  </a:lnTo>
                  <a:lnTo>
                    <a:pt x="112" y="127"/>
                  </a:lnTo>
                  <a:lnTo>
                    <a:pt x="108" y="130"/>
                  </a:lnTo>
                  <a:lnTo>
                    <a:pt x="102" y="132"/>
                  </a:lnTo>
                  <a:lnTo>
                    <a:pt x="101" y="117"/>
                  </a:lnTo>
                  <a:lnTo>
                    <a:pt x="99" y="101"/>
                  </a:lnTo>
                  <a:lnTo>
                    <a:pt x="96" y="85"/>
                  </a:lnTo>
                  <a:lnTo>
                    <a:pt x="92" y="74"/>
                  </a:lnTo>
                  <a:lnTo>
                    <a:pt x="85" y="85"/>
                  </a:lnTo>
                  <a:lnTo>
                    <a:pt x="77" y="97"/>
                  </a:lnTo>
                  <a:lnTo>
                    <a:pt x="71" y="111"/>
                  </a:lnTo>
                  <a:lnTo>
                    <a:pt x="68" y="124"/>
                  </a:lnTo>
                  <a:lnTo>
                    <a:pt x="63" y="121"/>
                  </a:lnTo>
                  <a:lnTo>
                    <a:pt x="57" y="120"/>
                  </a:lnTo>
                  <a:lnTo>
                    <a:pt x="52" y="119"/>
                  </a:lnTo>
                  <a:lnTo>
                    <a:pt x="47" y="119"/>
                  </a:lnTo>
                  <a:lnTo>
                    <a:pt x="47" y="100"/>
                  </a:lnTo>
                  <a:lnTo>
                    <a:pt x="41" y="105"/>
                  </a:lnTo>
                  <a:lnTo>
                    <a:pt x="32" y="114"/>
                  </a:lnTo>
                  <a:lnTo>
                    <a:pt x="23" y="122"/>
                  </a:lnTo>
                  <a:lnTo>
                    <a:pt x="19" y="129"/>
                  </a:lnTo>
                  <a:lnTo>
                    <a:pt x="16" y="127"/>
                  </a:lnTo>
                  <a:lnTo>
                    <a:pt x="12" y="121"/>
                  </a:lnTo>
                  <a:lnTo>
                    <a:pt x="6" y="117"/>
                  </a:lnTo>
                  <a:lnTo>
                    <a:pt x="0" y="113"/>
                  </a:lnTo>
                  <a:close/>
                </a:path>
              </a:pathLst>
            </a:custGeom>
            <a:solidFill>
              <a:srgbClr val="72757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23" name="Freeform 855"/>
            <p:cNvSpPr>
              <a:spLocks/>
            </p:cNvSpPr>
            <p:nvPr/>
          </p:nvSpPr>
          <p:spPr bwMode="auto">
            <a:xfrm>
              <a:off x="2997" y="4151"/>
              <a:ext cx="21" cy="22"/>
            </a:xfrm>
            <a:custGeom>
              <a:avLst/>
              <a:gdLst>
                <a:gd name="T0" fmla="*/ 57 w 62"/>
                <a:gd name="T1" fmla="*/ 0 h 67"/>
                <a:gd name="T2" fmla="*/ 55 w 62"/>
                <a:gd name="T3" fmla="*/ 3 h 67"/>
                <a:gd name="T4" fmla="*/ 51 w 62"/>
                <a:gd name="T5" fmla="*/ 6 h 67"/>
                <a:gd name="T6" fmla="*/ 44 w 62"/>
                <a:gd name="T7" fmla="*/ 13 h 67"/>
                <a:gd name="T8" fmla="*/ 38 w 62"/>
                <a:gd name="T9" fmla="*/ 21 h 67"/>
                <a:gd name="T10" fmla="*/ 30 w 62"/>
                <a:gd name="T11" fmla="*/ 30 h 67"/>
                <a:gd name="T12" fmla="*/ 20 w 62"/>
                <a:gd name="T13" fmla="*/ 39 h 67"/>
                <a:gd name="T14" fmla="*/ 12 w 62"/>
                <a:gd name="T15" fmla="*/ 47 h 67"/>
                <a:gd name="T16" fmla="*/ 6 w 62"/>
                <a:gd name="T17" fmla="*/ 54 h 67"/>
                <a:gd name="T18" fmla="*/ 0 w 62"/>
                <a:gd name="T19" fmla="*/ 60 h 67"/>
                <a:gd name="T20" fmla="*/ 7 w 62"/>
                <a:gd name="T21" fmla="*/ 67 h 67"/>
                <a:gd name="T22" fmla="*/ 12 w 62"/>
                <a:gd name="T23" fmla="*/ 61 h 67"/>
                <a:gd name="T24" fmla="*/ 19 w 62"/>
                <a:gd name="T25" fmla="*/ 54 h 67"/>
                <a:gd name="T26" fmla="*/ 27 w 62"/>
                <a:gd name="T27" fmla="*/ 46 h 67"/>
                <a:gd name="T28" fmla="*/ 36 w 62"/>
                <a:gd name="T29" fmla="*/ 37 h 67"/>
                <a:gd name="T30" fmla="*/ 44 w 62"/>
                <a:gd name="T31" fmla="*/ 28 h 67"/>
                <a:gd name="T32" fmla="*/ 51 w 62"/>
                <a:gd name="T33" fmla="*/ 20 h 67"/>
                <a:gd name="T34" fmla="*/ 58 w 62"/>
                <a:gd name="T35" fmla="*/ 13 h 67"/>
                <a:gd name="T36" fmla="*/ 62 w 62"/>
                <a:gd name="T37" fmla="*/ 7 h 67"/>
                <a:gd name="T38" fmla="*/ 59 w 62"/>
                <a:gd name="T39" fmla="*/ 9 h 67"/>
                <a:gd name="T40" fmla="*/ 62 w 62"/>
                <a:gd name="T41" fmla="*/ 7 h 67"/>
                <a:gd name="T42" fmla="*/ 62 w 62"/>
                <a:gd name="T43" fmla="*/ 4 h 67"/>
                <a:gd name="T44" fmla="*/ 60 w 62"/>
                <a:gd name="T45" fmla="*/ 1 h 67"/>
                <a:gd name="T46" fmla="*/ 57 w 62"/>
                <a:gd name="T47" fmla="*/ 0 h 67"/>
                <a:gd name="T48" fmla="*/ 55 w 62"/>
                <a:gd name="T49" fmla="*/ 3 h 67"/>
                <a:gd name="T50" fmla="*/ 57 w 62"/>
                <a:gd name="T51"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2" h="67">
                  <a:moveTo>
                    <a:pt x="57" y="0"/>
                  </a:moveTo>
                  <a:lnTo>
                    <a:pt x="55" y="3"/>
                  </a:lnTo>
                  <a:lnTo>
                    <a:pt x="51" y="6"/>
                  </a:lnTo>
                  <a:lnTo>
                    <a:pt x="44" y="13"/>
                  </a:lnTo>
                  <a:lnTo>
                    <a:pt x="38" y="21"/>
                  </a:lnTo>
                  <a:lnTo>
                    <a:pt x="30" y="30"/>
                  </a:lnTo>
                  <a:lnTo>
                    <a:pt x="20" y="39"/>
                  </a:lnTo>
                  <a:lnTo>
                    <a:pt x="12" y="47"/>
                  </a:lnTo>
                  <a:lnTo>
                    <a:pt x="6" y="54"/>
                  </a:lnTo>
                  <a:lnTo>
                    <a:pt x="0" y="60"/>
                  </a:lnTo>
                  <a:lnTo>
                    <a:pt x="7" y="67"/>
                  </a:lnTo>
                  <a:lnTo>
                    <a:pt x="12" y="61"/>
                  </a:lnTo>
                  <a:lnTo>
                    <a:pt x="19" y="54"/>
                  </a:lnTo>
                  <a:lnTo>
                    <a:pt x="27" y="46"/>
                  </a:lnTo>
                  <a:lnTo>
                    <a:pt x="36" y="37"/>
                  </a:lnTo>
                  <a:lnTo>
                    <a:pt x="44" y="28"/>
                  </a:lnTo>
                  <a:lnTo>
                    <a:pt x="51" y="20"/>
                  </a:lnTo>
                  <a:lnTo>
                    <a:pt x="58" y="13"/>
                  </a:lnTo>
                  <a:lnTo>
                    <a:pt x="62" y="7"/>
                  </a:lnTo>
                  <a:lnTo>
                    <a:pt x="59" y="9"/>
                  </a:lnTo>
                  <a:lnTo>
                    <a:pt x="62" y="7"/>
                  </a:lnTo>
                  <a:lnTo>
                    <a:pt x="62" y="4"/>
                  </a:lnTo>
                  <a:lnTo>
                    <a:pt x="60" y="1"/>
                  </a:lnTo>
                  <a:lnTo>
                    <a:pt x="57" y="0"/>
                  </a:lnTo>
                  <a:lnTo>
                    <a:pt x="55" y="3"/>
                  </a:lnTo>
                  <a:lnTo>
                    <a:pt x="5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24" name="Freeform 856"/>
            <p:cNvSpPr>
              <a:spLocks/>
            </p:cNvSpPr>
            <p:nvPr/>
          </p:nvSpPr>
          <p:spPr bwMode="auto">
            <a:xfrm>
              <a:off x="3016" y="4148"/>
              <a:ext cx="31" cy="6"/>
            </a:xfrm>
            <a:custGeom>
              <a:avLst/>
              <a:gdLst>
                <a:gd name="T0" fmla="*/ 87 w 94"/>
                <a:gd name="T1" fmla="*/ 0 h 17"/>
                <a:gd name="T2" fmla="*/ 89 w 94"/>
                <a:gd name="T3" fmla="*/ 0 h 17"/>
                <a:gd name="T4" fmla="*/ 82 w 94"/>
                <a:gd name="T5" fmla="*/ 0 h 17"/>
                <a:gd name="T6" fmla="*/ 73 w 94"/>
                <a:gd name="T7" fmla="*/ 0 h 17"/>
                <a:gd name="T8" fmla="*/ 62 w 94"/>
                <a:gd name="T9" fmla="*/ 0 h 17"/>
                <a:gd name="T10" fmla="*/ 49 w 94"/>
                <a:gd name="T11" fmla="*/ 1 h 17"/>
                <a:gd name="T12" fmla="*/ 37 w 94"/>
                <a:gd name="T13" fmla="*/ 3 h 17"/>
                <a:gd name="T14" fmla="*/ 24 w 94"/>
                <a:gd name="T15" fmla="*/ 5 h 17"/>
                <a:gd name="T16" fmla="*/ 12 w 94"/>
                <a:gd name="T17" fmla="*/ 6 h 17"/>
                <a:gd name="T18" fmla="*/ 0 w 94"/>
                <a:gd name="T19" fmla="*/ 8 h 17"/>
                <a:gd name="T20" fmla="*/ 2 w 94"/>
                <a:gd name="T21" fmla="*/ 17 h 17"/>
                <a:gd name="T22" fmla="*/ 12 w 94"/>
                <a:gd name="T23" fmla="*/ 15 h 17"/>
                <a:gd name="T24" fmla="*/ 24 w 94"/>
                <a:gd name="T25" fmla="*/ 14 h 17"/>
                <a:gd name="T26" fmla="*/ 37 w 94"/>
                <a:gd name="T27" fmla="*/ 12 h 17"/>
                <a:gd name="T28" fmla="*/ 49 w 94"/>
                <a:gd name="T29" fmla="*/ 13 h 17"/>
                <a:gd name="T30" fmla="*/ 62 w 94"/>
                <a:gd name="T31" fmla="*/ 12 h 17"/>
                <a:gd name="T32" fmla="*/ 73 w 94"/>
                <a:gd name="T33" fmla="*/ 12 h 17"/>
                <a:gd name="T34" fmla="*/ 82 w 94"/>
                <a:gd name="T35" fmla="*/ 9 h 17"/>
                <a:gd name="T36" fmla="*/ 89 w 94"/>
                <a:gd name="T37" fmla="*/ 9 h 17"/>
                <a:gd name="T38" fmla="*/ 92 w 94"/>
                <a:gd name="T39" fmla="*/ 9 h 17"/>
                <a:gd name="T40" fmla="*/ 89 w 94"/>
                <a:gd name="T41" fmla="*/ 9 h 17"/>
                <a:gd name="T42" fmla="*/ 93 w 94"/>
                <a:gd name="T43" fmla="*/ 8 h 17"/>
                <a:gd name="T44" fmla="*/ 94 w 94"/>
                <a:gd name="T45" fmla="*/ 5 h 17"/>
                <a:gd name="T46" fmla="*/ 93 w 94"/>
                <a:gd name="T47" fmla="*/ 1 h 17"/>
                <a:gd name="T48" fmla="*/ 89 w 94"/>
                <a:gd name="T49" fmla="*/ 0 h 17"/>
                <a:gd name="T50" fmla="*/ 87 w 94"/>
                <a:gd name="T5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4" h="17">
                  <a:moveTo>
                    <a:pt x="87" y="0"/>
                  </a:moveTo>
                  <a:lnTo>
                    <a:pt x="89" y="0"/>
                  </a:lnTo>
                  <a:lnTo>
                    <a:pt x="82" y="0"/>
                  </a:lnTo>
                  <a:lnTo>
                    <a:pt x="73" y="0"/>
                  </a:lnTo>
                  <a:lnTo>
                    <a:pt x="62" y="0"/>
                  </a:lnTo>
                  <a:lnTo>
                    <a:pt x="49" y="1"/>
                  </a:lnTo>
                  <a:lnTo>
                    <a:pt x="37" y="3"/>
                  </a:lnTo>
                  <a:lnTo>
                    <a:pt x="24" y="5"/>
                  </a:lnTo>
                  <a:lnTo>
                    <a:pt x="12" y="6"/>
                  </a:lnTo>
                  <a:lnTo>
                    <a:pt x="0" y="8"/>
                  </a:lnTo>
                  <a:lnTo>
                    <a:pt x="2" y="17"/>
                  </a:lnTo>
                  <a:lnTo>
                    <a:pt x="12" y="15"/>
                  </a:lnTo>
                  <a:lnTo>
                    <a:pt x="24" y="14"/>
                  </a:lnTo>
                  <a:lnTo>
                    <a:pt x="37" y="12"/>
                  </a:lnTo>
                  <a:lnTo>
                    <a:pt x="49" y="13"/>
                  </a:lnTo>
                  <a:lnTo>
                    <a:pt x="62" y="12"/>
                  </a:lnTo>
                  <a:lnTo>
                    <a:pt x="73" y="12"/>
                  </a:lnTo>
                  <a:lnTo>
                    <a:pt x="82" y="9"/>
                  </a:lnTo>
                  <a:lnTo>
                    <a:pt x="89" y="9"/>
                  </a:lnTo>
                  <a:lnTo>
                    <a:pt x="92" y="9"/>
                  </a:lnTo>
                  <a:lnTo>
                    <a:pt x="89" y="9"/>
                  </a:lnTo>
                  <a:lnTo>
                    <a:pt x="93" y="8"/>
                  </a:lnTo>
                  <a:lnTo>
                    <a:pt x="94" y="5"/>
                  </a:lnTo>
                  <a:lnTo>
                    <a:pt x="93" y="1"/>
                  </a:lnTo>
                  <a:lnTo>
                    <a:pt x="89" y="0"/>
                  </a:lnTo>
                  <a:lnTo>
                    <a:pt x="8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25" name="Freeform 857"/>
            <p:cNvSpPr>
              <a:spLocks/>
            </p:cNvSpPr>
            <p:nvPr/>
          </p:nvSpPr>
          <p:spPr bwMode="auto">
            <a:xfrm>
              <a:off x="3045" y="4137"/>
              <a:ext cx="16" cy="14"/>
            </a:xfrm>
            <a:custGeom>
              <a:avLst/>
              <a:gdLst>
                <a:gd name="T0" fmla="*/ 45 w 49"/>
                <a:gd name="T1" fmla="*/ 0 h 44"/>
                <a:gd name="T2" fmla="*/ 44 w 49"/>
                <a:gd name="T3" fmla="*/ 0 h 44"/>
                <a:gd name="T4" fmla="*/ 38 w 49"/>
                <a:gd name="T5" fmla="*/ 2 h 44"/>
                <a:gd name="T6" fmla="*/ 31 w 49"/>
                <a:gd name="T7" fmla="*/ 7 h 44"/>
                <a:gd name="T8" fmla="*/ 26 w 49"/>
                <a:gd name="T9" fmla="*/ 11 h 44"/>
                <a:gd name="T10" fmla="*/ 21 w 49"/>
                <a:gd name="T11" fmla="*/ 17 h 44"/>
                <a:gd name="T12" fmla="*/ 14 w 49"/>
                <a:gd name="T13" fmla="*/ 23 h 44"/>
                <a:gd name="T14" fmla="*/ 9 w 49"/>
                <a:gd name="T15" fmla="*/ 28 h 44"/>
                <a:gd name="T16" fmla="*/ 3 w 49"/>
                <a:gd name="T17" fmla="*/ 33 h 44"/>
                <a:gd name="T18" fmla="*/ 0 w 49"/>
                <a:gd name="T19" fmla="*/ 35 h 44"/>
                <a:gd name="T20" fmla="*/ 5 w 49"/>
                <a:gd name="T21" fmla="*/ 44 h 44"/>
                <a:gd name="T22" fmla="*/ 10 w 49"/>
                <a:gd name="T23" fmla="*/ 40 h 44"/>
                <a:gd name="T24" fmla="*/ 16 w 49"/>
                <a:gd name="T25" fmla="*/ 35 h 44"/>
                <a:gd name="T26" fmla="*/ 21 w 49"/>
                <a:gd name="T27" fmla="*/ 30 h 44"/>
                <a:gd name="T28" fmla="*/ 28 w 49"/>
                <a:gd name="T29" fmla="*/ 24 h 44"/>
                <a:gd name="T30" fmla="*/ 33 w 49"/>
                <a:gd name="T31" fmla="*/ 18 h 44"/>
                <a:gd name="T32" fmla="*/ 38 w 49"/>
                <a:gd name="T33" fmla="*/ 14 h 44"/>
                <a:gd name="T34" fmla="*/ 42 w 49"/>
                <a:gd name="T35" fmla="*/ 11 h 44"/>
                <a:gd name="T36" fmla="*/ 46 w 49"/>
                <a:gd name="T37" fmla="*/ 9 h 44"/>
                <a:gd name="T38" fmla="*/ 45 w 49"/>
                <a:gd name="T39" fmla="*/ 9 h 44"/>
                <a:gd name="T40" fmla="*/ 46 w 49"/>
                <a:gd name="T41" fmla="*/ 9 h 44"/>
                <a:gd name="T42" fmla="*/ 49 w 49"/>
                <a:gd name="T43" fmla="*/ 7 h 44"/>
                <a:gd name="T44" fmla="*/ 49 w 49"/>
                <a:gd name="T45" fmla="*/ 3 h 44"/>
                <a:gd name="T46" fmla="*/ 47 w 49"/>
                <a:gd name="T47" fmla="*/ 1 h 44"/>
                <a:gd name="T48" fmla="*/ 44 w 49"/>
                <a:gd name="T49" fmla="*/ 0 h 44"/>
                <a:gd name="T50" fmla="*/ 45 w 49"/>
                <a:gd name="T5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44">
                  <a:moveTo>
                    <a:pt x="45" y="0"/>
                  </a:moveTo>
                  <a:lnTo>
                    <a:pt x="44" y="0"/>
                  </a:lnTo>
                  <a:lnTo>
                    <a:pt x="38" y="2"/>
                  </a:lnTo>
                  <a:lnTo>
                    <a:pt x="31" y="7"/>
                  </a:lnTo>
                  <a:lnTo>
                    <a:pt x="26" y="11"/>
                  </a:lnTo>
                  <a:lnTo>
                    <a:pt x="21" y="17"/>
                  </a:lnTo>
                  <a:lnTo>
                    <a:pt x="14" y="23"/>
                  </a:lnTo>
                  <a:lnTo>
                    <a:pt x="9" y="28"/>
                  </a:lnTo>
                  <a:lnTo>
                    <a:pt x="3" y="33"/>
                  </a:lnTo>
                  <a:lnTo>
                    <a:pt x="0" y="35"/>
                  </a:lnTo>
                  <a:lnTo>
                    <a:pt x="5" y="44"/>
                  </a:lnTo>
                  <a:lnTo>
                    <a:pt x="10" y="40"/>
                  </a:lnTo>
                  <a:lnTo>
                    <a:pt x="16" y="35"/>
                  </a:lnTo>
                  <a:lnTo>
                    <a:pt x="21" y="30"/>
                  </a:lnTo>
                  <a:lnTo>
                    <a:pt x="28" y="24"/>
                  </a:lnTo>
                  <a:lnTo>
                    <a:pt x="33" y="18"/>
                  </a:lnTo>
                  <a:lnTo>
                    <a:pt x="38" y="14"/>
                  </a:lnTo>
                  <a:lnTo>
                    <a:pt x="42" y="11"/>
                  </a:lnTo>
                  <a:lnTo>
                    <a:pt x="46" y="9"/>
                  </a:lnTo>
                  <a:lnTo>
                    <a:pt x="45" y="9"/>
                  </a:lnTo>
                  <a:lnTo>
                    <a:pt x="46" y="9"/>
                  </a:lnTo>
                  <a:lnTo>
                    <a:pt x="49" y="7"/>
                  </a:lnTo>
                  <a:lnTo>
                    <a:pt x="49" y="3"/>
                  </a:lnTo>
                  <a:lnTo>
                    <a:pt x="47" y="1"/>
                  </a:lnTo>
                  <a:lnTo>
                    <a:pt x="44" y="0"/>
                  </a:lnTo>
                  <a:lnTo>
                    <a:pt x="4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26" name="Freeform 858"/>
            <p:cNvSpPr>
              <a:spLocks/>
            </p:cNvSpPr>
            <p:nvPr/>
          </p:nvSpPr>
          <p:spPr bwMode="auto">
            <a:xfrm>
              <a:off x="3060" y="4133"/>
              <a:ext cx="31" cy="7"/>
            </a:xfrm>
            <a:custGeom>
              <a:avLst/>
              <a:gdLst>
                <a:gd name="T0" fmla="*/ 91 w 92"/>
                <a:gd name="T1" fmla="*/ 0 h 21"/>
                <a:gd name="T2" fmla="*/ 90 w 92"/>
                <a:gd name="T3" fmla="*/ 0 h 21"/>
                <a:gd name="T4" fmla="*/ 86 w 92"/>
                <a:gd name="T5" fmla="*/ 2 h 21"/>
                <a:gd name="T6" fmla="*/ 78 w 92"/>
                <a:gd name="T7" fmla="*/ 3 h 21"/>
                <a:gd name="T8" fmla="*/ 66 w 92"/>
                <a:gd name="T9" fmla="*/ 5 h 21"/>
                <a:gd name="T10" fmla="*/ 52 w 92"/>
                <a:gd name="T11" fmla="*/ 7 h 21"/>
                <a:gd name="T12" fmla="*/ 39 w 92"/>
                <a:gd name="T13" fmla="*/ 9 h 21"/>
                <a:gd name="T14" fmla="*/ 24 w 92"/>
                <a:gd name="T15" fmla="*/ 10 h 21"/>
                <a:gd name="T16" fmla="*/ 11 w 92"/>
                <a:gd name="T17" fmla="*/ 10 h 21"/>
                <a:gd name="T18" fmla="*/ 0 w 92"/>
                <a:gd name="T19" fmla="*/ 11 h 21"/>
                <a:gd name="T20" fmla="*/ 0 w 92"/>
                <a:gd name="T21" fmla="*/ 20 h 21"/>
                <a:gd name="T22" fmla="*/ 11 w 92"/>
                <a:gd name="T23" fmla="*/ 21 h 21"/>
                <a:gd name="T24" fmla="*/ 24 w 92"/>
                <a:gd name="T25" fmla="*/ 19 h 21"/>
                <a:gd name="T26" fmla="*/ 39 w 92"/>
                <a:gd name="T27" fmla="*/ 18 h 21"/>
                <a:gd name="T28" fmla="*/ 52 w 92"/>
                <a:gd name="T29" fmla="*/ 17 h 21"/>
                <a:gd name="T30" fmla="*/ 66 w 92"/>
                <a:gd name="T31" fmla="*/ 14 h 21"/>
                <a:gd name="T32" fmla="*/ 78 w 92"/>
                <a:gd name="T33" fmla="*/ 12 h 21"/>
                <a:gd name="T34" fmla="*/ 86 w 92"/>
                <a:gd name="T35" fmla="*/ 11 h 21"/>
                <a:gd name="T36" fmla="*/ 92 w 92"/>
                <a:gd name="T37" fmla="*/ 10 h 21"/>
                <a:gd name="T38" fmla="*/ 91 w 92"/>
                <a:gd name="T39" fmla="*/ 10 h 21"/>
                <a:gd name="T40" fmla="*/ 91 w 92"/>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2" h="21">
                  <a:moveTo>
                    <a:pt x="91" y="0"/>
                  </a:moveTo>
                  <a:lnTo>
                    <a:pt x="90" y="0"/>
                  </a:lnTo>
                  <a:lnTo>
                    <a:pt x="86" y="2"/>
                  </a:lnTo>
                  <a:lnTo>
                    <a:pt x="78" y="3"/>
                  </a:lnTo>
                  <a:lnTo>
                    <a:pt x="66" y="5"/>
                  </a:lnTo>
                  <a:lnTo>
                    <a:pt x="52" y="7"/>
                  </a:lnTo>
                  <a:lnTo>
                    <a:pt x="39" y="9"/>
                  </a:lnTo>
                  <a:lnTo>
                    <a:pt x="24" y="10"/>
                  </a:lnTo>
                  <a:lnTo>
                    <a:pt x="11" y="10"/>
                  </a:lnTo>
                  <a:lnTo>
                    <a:pt x="0" y="11"/>
                  </a:lnTo>
                  <a:lnTo>
                    <a:pt x="0" y="20"/>
                  </a:lnTo>
                  <a:lnTo>
                    <a:pt x="11" y="21"/>
                  </a:lnTo>
                  <a:lnTo>
                    <a:pt x="24" y="19"/>
                  </a:lnTo>
                  <a:lnTo>
                    <a:pt x="39" y="18"/>
                  </a:lnTo>
                  <a:lnTo>
                    <a:pt x="52" y="17"/>
                  </a:lnTo>
                  <a:lnTo>
                    <a:pt x="66" y="14"/>
                  </a:lnTo>
                  <a:lnTo>
                    <a:pt x="78" y="12"/>
                  </a:lnTo>
                  <a:lnTo>
                    <a:pt x="86" y="11"/>
                  </a:lnTo>
                  <a:lnTo>
                    <a:pt x="92" y="10"/>
                  </a:lnTo>
                  <a:lnTo>
                    <a:pt x="91" y="10"/>
                  </a:lnTo>
                  <a:lnTo>
                    <a:pt x="9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27" name="Freeform 859"/>
            <p:cNvSpPr>
              <a:spLocks/>
            </p:cNvSpPr>
            <p:nvPr/>
          </p:nvSpPr>
          <p:spPr bwMode="auto">
            <a:xfrm>
              <a:off x="3090" y="4132"/>
              <a:ext cx="24" cy="5"/>
            </a:xfrm>
            <a:custGeom>
              <a:avLst/>
              <a:gdLst>
                <a:gd name="T0" fmla="*/ 70 w 70"/>
                <a:gd name="T1" fmla="*/ 5 h 14"/>
                <a:gd name="T2" fmla="*/ 70 w 70"/>
                <a:gd name="T3" fmla="*/ 5 h 14"/>
                <a:gd name="T4" fmla="*/ 63 w 70"/>
                <a:gd name="T5" fmla="*/ 4 h 14"/>
                <a:gd name="T6" fmla="*/ 55 w 70"/>
                <a:gd name="T7" fmla="*/ 2 h 14"/>
                <a:gd name="T8" fmla="*/ 45 w 70"/>
                <a:gd name="T9" fmla="*/ 1 h 14"/>
                <a:gd name="T10" fmla="*/ 35 w 70"/>
                <a:gd name="T11" fmla="*/ 0 h 14"/>
                <a:gd name="T12" fmla="*/ 23 w 70"/>
                <a:gd name="T13" fmla="*/ 0 h 14"/>
                <a:gd name="T14" fmla="*/ 13 w 70"/>
                <a:gd name="T15" fmla="*/ 1 h 14"/>
                <a:gd name="T16" fmla="*/ 5 w 70"/>
                <a:gd name="T17" fmla="*/ 2 h 14"/>
                <a:gd name="T18" fmla="*/ 0 w 70"/>
                <a:gd name="T19" fmla="*/ 2 h 14"/>
                <a:gd name="T20" fmla="*/ 0 w 70"/>
                <a:gd name="T21" fmla="*/ 12 h 14"/>
                <a:gd name="T22" fmla="*/ 5 w 70"/>
                <a:gd name="T23" fmla="*/ 12 h 14"/>
                <a:gd name="T24" fmla="*/ 13 w 70"/>
                <a:gd name="T25" fmla="*/ 11 h 14"/>
                <a:gd name="T26" fmla="*/ 23 w 70"/>
                <a:gd name="T27" fmla="*/ 12 h 14"/>
                <a:gd name="T28" fmla="*/ 35 w 70"/>
                <a:gd name="T29" fmla="*/ 12 h 14"/>
                <a:gd name="T30" fmla="*/ 45 w 70"/>
                <a:gd name="T31" fmla="*/ 13 h 14"/>
                <a:gd name="T32" fmla="*/ 55 w 70"/>
                <a:gd name="T33" fmla="*/ 12 h 14"/>
                <a:gd name="T34" fmla="*/ 63 w 70"/>
                <a:gd name="T35" fmla="*/ 13 h 14"/>
                <a:gd name="T36" fmla="*/ 68 w 70"/>
                <a:gd name="T37" fmla="*/ 14 h 14"/>
                <a:gd name="T38" fmla="*/ 68 w 70"/>
                <a:gd name="T39" fmla="*/ 14 h 14"/>
                <a:gd name="T40" fmla="*/ 70 w 70"/>
                <a:gd name="T41"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4">
                  <a:moveTo>
                    <a:pt x="70" y="5"/>
                  </a:moveTo>
                  <a:lnTo>
                    <a:pt x="70" y="5"/>
                  </a:lnTo>
                  <a:lnTo>
                    <a:pt x="63" y="4"/>
                  </a:lnTo>
                  <a:lnTo>
                    <a:pt x="55" y="2"/>
                  </a:lnTo>
                  <a:lnTo>
                    <a:pt x="45" y="1"/>
                  </a:lnTo>
                  <a:lnTo>
                    <a:pt x="35" y="0"/>
                  </a:lnTo>
                  <a:lnTo>
                    <a:pt x="23" y="0"/>
                  </a:lnTo>
                  <a:lnTo>
                    <a:pt x="13" y="1"/>
                  </a:lnTo>
                  <a:lnTo>
                    <a:pt x="5" y="2"/>
                  </a:lnTo>
                  <a:lnTo>
                    <a:pt x="0" y="2"/>
                  </a:lnTo>
                  <a:lnTo>
                    <a:pt x="0" y="12"/>
                  </a:lnTo>
                  <a:lnTo>
                    <a:pt x="5" y="12"/>
                  </a:lnTo>
                  <a:lnTo>
                    <a:pt x="13" y="11"/>
                  </a:lnTo>
                  <a:lnTo>
                    <a:pt x="23" y="12"/>
                  </a:lnTo>
                  <a:lnTo>
                    <a:pt x="35" y="12"/>
                  </a:lnTo>
                  <a:lnTo>
                    <a:pt x="45" y="13"/>
                  </a:lnTo>
                  <a:lnTo>
                    <a:pt x="55" y="12"/>
                  </a:lnTo>
                  <a:lnTo>
                    <a:pt x="63" y="13"/>
                  </a:lnTo>
                  <a:lnTo>
                    <a:pt x="68" y="14"/>
                  </a:lnTo>
                  <a:lnTo>
                    <a:pt x="68" y="14"/>
                  </a:lnTo>
                  <a:lnTo>
                    <a:pt x="7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28" name="Freeform 860"/>
            <p:cNvSpPr>
              <a:spLocks/>
            </p:cNvSpPr>
            <p:nvPr/>
          </p:nvSpPr>
          <p:spPr bwMode="auto">
            <a:xfrm>
              <a:off x="3113" y="4134"/>
              <a:ext cx="10" cy="11"/>
            </a:xfrm>
            <a:custGeom>
              <a:avLst/>
              <a:gdLst>
                <a:gd name="T0" fmla="*/ 31 w 31"/>
                <a:gd name="T1" fmla="*/ 34 h 34"/>
                <a:gd name="T2" fmla="*/ 31 w 31"/>
                <a:gd name="T3" fmla="*/ 34 h 34"/>
                <a:gd name="T4" fmla="*/ 27 w 31"/>
                <a:gd name="T5" fmla="*/ 25 h 34"/>
                <a:gd name="T6" fmla="*/ 19 w 31"/>
                <a:gd name="T7" fmla="*/ 15 h 34"/>
                <a:gd name="T8" fmla="*/ 11 w 31"/>
                <a:gd name="T9" fmla="*/ 7 h 34"/>
                <a:gd name="T10" fmla="*/ 2 w 31"/>
                <a:gd name="T11" fmla="*/ 0 h 34"/>
                <a:gd name="T12" fmla="*/ 0 w 31"/>
                <a:gd name="T13" fmla="*/ 9 h 34"/>
                <a:gd name="T14" fmla="*/ 4 w 31"/>
                <a:gd name="T15" fmla="*/ 14 h 34"/>
                <a:gd name="T16" fmla="*/ 12 w 31"/>
                <a:gd name="T17" fmla="*/ 22 h 34"/>
                <a:gd name="T18" fmla="*/ 18 w 31"/>
                <a:gd name="T19" fmla="*/ 30 h 34"/>
                <a:gd name="T20" fmla="*/ 22 w 31"/>
                <a:gd name="T21" fmla="*/ 34 h 34"/>
                <a:gd name="T22" fmla="*/ 22 w 31"/>
                <a:gd name="T23" fmla="*/ 34 h 34"/>
                <a:gd name="T24" fmla="*/ 31 w 31"/>
                <a:gd name="T25"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34">
                  <a:moveTo>
                    <a:pt x="31" y="34"/>
                  </a:moveTo>
                  <a:lnTo>
                    <a:pt x="31" y="34"/>
                  </a:lnTo>
                  <a:lnTo>
                    <a:pt x="27" y="25"/>
                  </a:lnTo>
                  <a:lnTo>
                    <a:pt x="19" y="15"/>
                  </a:lnTo>
                  <a:lnTo>
                    <a:pt x="11" y="7"/>
                  </a:lnTo>
                  <a:lnTo>
                    <a:pt x="2" y="0"/>
                  </a:lnTo>
                  <a:lnTo>
                    <a:pt x="0" y="9"/>
                  </a:lnTo>
                  <a:lnTo>
                    <a:pt x="4" y="14"/>
                  </a:lnTo>
                  <a:lnTo>
                    <a:pt x="12" y="22"/>
                  </a:lnTo>
                  <a:lnTo>
                    <a:pt x="18" y="30"/>
                  </a:lnTo>
                  <a:lnTo>
                    <a:pt x="22" y="34"/>
                  </a:lnTo>
                  <a:lnTo>
                    <a:pt x="22" y="34"/>
                  </a:lnTo>
                  <a:lnTo>
                    <a:pt x="31"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29" name="Freeform 861"/>
            <p:cNvSpPr>
              <a:spLocks/>
            </p:cNvSpPr>
            <p:nvPr/>
          </p:nvSpPr>
          <p:spPr bwMode="auto">
            <a:xfrm>
              <a:off x="3120" y="4145"/>
              <a:ext cx="7" cy="9"/>
            </a:xfrm>
            <a:custGeom>
              <a:avLst/>
              <a:gdLst>
                <a:gd name="T0" fmla="*/ 19 w 19"/>
                <a:gd name="T1" fmla="*/ 14 h 25"/>
                <a:gd name="T2" fmla="*/ 19 w 19"/>
                <a:gd name="T3" fmla="*/ 14 h 25"/>
                <a:gd name="T4" fmla="*/ 16 w 19"/>
                <a:gd name="T5" fmla="*/ 13 h 25"/>
                <a:gd name="T6" fmla="*/ 13 w 19"/>
                <a:gd name="T7" fmla="*/ 10 h 25"/>
                <a:gd name="T8" fmla="*/ 10 w 19"/>
                <a:gd name="T9" fmla="*/ 5 h 25"/>
                <a:gd name="T10" fmla="*/ 9 w 19"/>
                <a:gd name="T11" fmla="*/ 0 h 25"/>
                <a:gd name="T12" fmla="*/ 0 w 19"/>
                <a:gd name="T13" fmla="*/ 0 h 25"/>
                <a:gd name="T14" fmla="*/ 1 w 19"/>
                <a:gd name="T15" fmla="*/ 7 h 25"/>
                <a:gd name="T16" fmla="*/ 4 w 19"/>
                <a:gd name="T17" fmla="*/ 15 h 25"/>
                <a:gd name="T18" fmla="*/ 11 w 19"/>
                <a:gd name="T19" fmla="*/ 22 h 25"/>
                <a:gd name="T20" fmla="*/ 19 w 19"/>
                <a:gd name="T21" fmla="*/ 25 h 25"/>
                <a:gd name="T22" fmla="*/ 19 w 19"/>
                <a:gd name="T23" fmla="*/ 25 h 25"/>
                <a:gd name="T24" fmla="*/ 19 w 19"/>
                <a:gd name="T25"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25">
                  <a:moveTo>
                    <a:pt x="19" y="14"/>
                  </a:moveTo>
                  <a:lnTo>
                    <a:pt x="19" y="14"/>
                  </a:lnTo>
                  <a:lnTo>
                    <a:pt x="16" y="13"/>
                  </a:lnTo>
                  <a:lnTo>
                    <a:pt x="13" y="10"/>
                  </a:lnTo>
                  <a:lnTo>
                    <a:pt x="10" y="5"/>
                  </a:lnTo>
                  <a:lnTo>
                    <a:pt x="9" y="0"/>
                  </a:lnTo>
                  <a:lnTo>
                    <a:pt x="0" y="0"/>
                  </a:lnTo>
                  <a:lnTo>
                    <a:pt x="1" y="7"/>
                  </a:lnTo>
                  <a:lnTo>
                    <a:pt x="4" y="15"/>
                  </a:lnTo>
                  <a:lnTo>
                    <a:pt x="11" y="22"/>
                  </a:lnTo>
                  <a:lnTo>
                    <a:pt x="19" y="25"/>
                  </a:lnTo>
                  <a:lnTo>
                    <a:pt x="19" y="25"/>
                  </a:lnTo>
                  <a:lnTo>
                    <a:pt x="19"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30" name="Freeform 862"/>
            <p:cNvSpPr>
              <a:spLocks/>
            </p:cNvSpPr>
            <p:nvPr/>
          </p:nvSpPr>
          <p:spPr bwMode="auto">
            <a:xfrm>
              <a:off x="3127" y="4150"/>
              <a:ext cx="15" cy="8"/>
            </a:xfrm>
            <a:custGeom>
              <a:avLst/>
              <a:gdLst>
                <a:gd name="T0" fmla="*/ 45 w 45"/>
                <a:gd name="T1" fmla="*/ 16 h 23"/>
                <a:gd name="T2" fmla="*/ 45 w 45"/>
                <a:gd name="T3" fmla="*/ 16 h 23"/>
                <a:gd name="T4" fmla="*/ 41 w 45"/>
                <a:gd name="T5" fmla="*/ 12 h 23"/>
                <a:gd name="T6" fmla="*/ 37 w 45"/>
                <a:gd name="T7" fmla="*/ 10 h 23"/>
                <a:gd name="T8" fmla="*/ 30 w 45"/>
                <a:gd name="T9" fmla="*/ 8 h 23"/>
                <a:gd name="T10" fmla="*/ 23 w 45"/>
                <a:gd name="T11" fmla="*/ 6 h 23"/>
                <a:gd name="T12" fmla="*/ 16 w 45"/>
                <a:gd name="T13" fmla="*/ 3 h 23"/>
                <a:gd name="T14" fmla="*/ 9 w 45"/>
                <a:gd name="T15" fmla="*/ 2 h 23"/>
                <a:gd name="T16" fmla="*/ 3 w 45"/>
                <a:gd name="T17" fmla="*/ 1 h 23"/>
                <a:gd name="T18" fmla="*/ 0 w 45"/>
                <a:gd name="T19" fmla="*/ 0 h 23"/>
                <a:gd name="T20" fmla="*/ 0 w 45"/>
                <a:gd name="T21" fmla="*/ 11 h 23"/>
                <a:gd name="T22" fmla="*/ 3 w 45"/>
                <a:gd name="T23" fmla="*/ 10 h 23"/>
                <a:gd name="T24" fmla="*/ 9 w 45"/>
                <a:gd name="T25" fmla="*/ 11 h 23"/>
                <a:gd name="T26" fmla="*/ 14 w 45"/>
                <a:gd name="T27" fmla="*/ 12 h 23"/>
                <a:gd name="T28" fmla="*/ 21 w 45"/>
                <a:gd name="T29" fmla="*/ 15 h 23"/>
                <a:gd name="T30" fmla="*/ 27 w 45"/>
                <a:gd name="T31" fmla="*/ 17 h 23"/>
                <a:gd name="T32" fmla="*/ 32 w 45"/>
                <a:gd name="T33" fmla="*/ 19 h 23"/>
                <a:gd name="T34" fmla="*/ 37 w 45"/>
                <a:gd name="T35" fmla="*/ 22 h 23"/>
                <a:gd name="T36" fmla="*/ 38 w 45"/>
                <a:gd name="T37" fmla="*/ 23 h 23"/>
                <a:gd name="T38" fmla="*/ 38 w 45"/>
                <a:gd name="T39" fmla="*/ 23 h 23"/>
                <a:gd name="T40" fmla="*/ 45 w 45"/>
                <a:gd name="T41"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 h="23">
                  <a:moveTo>
                    <a:pt x="45" y="16"/>
                  </a:moveTo>
                  <a:lnTo>
                    <a:pt x="45" y="16"/>
                  </a:lnTo>
                  <a:lnTo>
                    <a:pt x="41" y="12"/>
                  </a:lnTo>
                  <a:lnTo>
                    <a:pt x="37" y="10"/>
                  </a:lnTo>
                  <a:lnTo>
                    <a:pt x="30" y="8"/>
                  </a:lnTo>
                  <a:lnTo>
                    <a:pt x="23" y="6"/>
                  </a:lnTo>
                  <a:lnTo>
                    <a:pt x="16" y="3"/>
                  </a:lnTo>
                  <a:lnTo>
                    <a:pt x="9" y="2"/>
                  </a:lnTo>
                  <a:lnTo>
                    <a:pt x="3" y="1"/>
                  </a:lnTo>
                  <a:lnTo>
                    <a:pt x="0" y="0"/>
                  </a:lnTo>
                  <a:lnTo>
                    <a:pt x="0" y="11"/>
                  </a:lnTo>
                  <a:lnTo>
                    <a:pt x="3" y="10"/>
                  </a:lnTo>
                  <a:lnTo>
                    <a:pt x="9" y="11"/>
                  </a:lnTo>
                  <a:lnTo>
                    <a:pt x="14" y="12"/>
                  </a:lnTo>
                  <a:lnTo>
                    <a:pt x="21" y="15"/>
                  </a:lnTo>
                  <a:lnTo>
                    <a:pt x="27" y="17"/>
                  </a:lnTo>
                  <a:lnTo>
                    <a:pt x="32" y="19"/>
                  </a:lnTo>
                  <a:lnTo>
                    <a:pt x="37" y="22"/>
                  </a:lnTo>
                  <a:lnTo>
                    <a:pt x="38" y="23"/>
                  </a:lnTo>
                  <a:lnTo>
                    <a:pt x="38" y="23"/>
                  </a:lnTo>
                  <a:lnTo>
                    <a:pt x="45"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31" name="Freeform 863"/>
            <p:cNvSpPr>
              <a:spLocks/>
            </p:cNvSpPr>
            <p:nvPr/>
          </p:nvSpPr>
          <p:spPr bwMode="auto">
            <a:xfrm>
              <a:off x="3139" y="4155"/>
              <a:ext cx="16" cy="18"/>
            </a:xfrm>
            <a:custGeom>
              <a:avLst/>
              <a:gdLst>
                <a:gd name="T0" fmla="*/ 42 w 47"/>
                <a:gd name="T1" fmla="*/ 54 h 54"/>
                <a:gd name="T2" fmla="*/ 43 w 47"/>
                <a:gd name="T3" fmla="*/ 43 h 54"/>
                <a:gd name="T4" fmla="*/ 38 w 47"/>
                <a:gd name="T5" fmla="*/ 39 h 54"/>
                <a:gd name="T6" fmla="*/ 32 w 47"/>
                <a:gd name="T7" fmla="*/ 35 h 54"/>
                <a:gd name="T8" fmla="*/ 27 w 47"/>
                <a:gd name="T9" fmla="*/ 30 h 54"/>
                <a:gd name="T10" fmla="*/ 23 w 47"/>
                <a:gd name="T11" fmla="*/ 22 h 54"/>
                <a:gd name="T12" fmla="*/ 17 w 47"/>
                <a:gd name="T13" fmla="*/ 15 h 54"/>
                <a:gd name="T14" fmla="*/ 14 w 47"/>
                <a:gd name="T15" fmla="*/ 9 h 54"/>
                <a:gd name="T16" fmla="*/ 10 w 47"/>
                <a:gd name="T17" fmla="*/ 4 h 54"/>
                <a:gd name="T18" fmla="*/ 7 w 47"/>
                <a:gd name="T19" fmla="*/ 0 h 54"/>
                <a:gd name="T20" fmla="*/ 0 w 47"/>
                <a:gd name="T21" fmla="*/ 7 h 54"/>
                <a:gd name="T22" fmla="*/ 1 w 47"/>
                <a:gd name="T23" fmla="*/ 9 h 54"/>
                <a:gd name="T24" fmla="*/ 4 w 47"/>
                <a:gd name="T25" fmla="*/ 14 h 54"/>
                <a:gd name="T26" fmla="*/ 8 w 47"/>
                <a:gd name="T27" fmla="*/ 19 h 54"/>
                <a:gd name="T28" fmla="*/ 14 w 47"/>
                <a:gd name="T29" fmla="*/ 26 h 54"/>
                <a:gd name="T30" fmla="*/ 18 w 47"/>
                <a:gd name="T31" fmla="*/ 34 h 54"/>
                <a:gd name="T32" fmla="*/ 25 w 47"/>
                <a:gd name="T33" fmla="*/ 42 h 54"/>
                <a:gd name="T34" fmla="*/ 33 w 47"/>
                <a:gd name="T35" fmla="*/ 48 h 54"/>
                <a:gd name="T36" fmla="*/ 41 w 47"/>
                <a:gd name="T37" fmla="*/ 53 h 54"/>
                <a:gd name="T38" fmla="*/ 42 w 47"/>
                <a:gd name="T39" fmla="*/ 42 h 54"/>
                <a:gd name="T40" fmla="*/ 41 w 47"/>
                <a:gd name="T41" fmla="*/ 53 h 54"/>
                <a:gd name="T42" fmla="*/ 44 w 47"/>
                <a:gd name="T43" fmla="*/ 51 h 54"/>
                <a:gd name="T44" fmla="*/ 47 w 47"/>
                <a:gd name="T45" fmla="*/ 49 h 54"/>
                <a:gd name="T46" fmla="*/ 47 w 47"/>
                <a:gd name="T47" fmla="*/ 46 h 54"/>
                <a:gd name="T48" fmla="*/ 43 w 47"/>
                <a:gd name="T49" fmla="*/ 43 h 54"/>
                <a:gd name="T50" fmla="*/ 42 w 47"/>
                <a:gd name="T51"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7" h="54">
                  <a:moveTo>
                    <a:pt x="42" y="54"/>
                  </a:moveTo>
                  <a:lnTo>
                    <a:pt x="43" y="43"/>
                  </a:lnTo>
                  <a:lnTo>
                    <a:pt x="38" y="39"/>
                  </a:lnTo>
                  <a:lnTo>
                    <a:pt x="32" y="35"/>
                  </a:lnTo>
                  <a:lnTo>
                    <a:pt x="27" y="30"/>
                  </a:lnTo>
                  <a:lnTo>
                    <a:pt x="23" y="22"/>
                  </a:lnTo>
                  <a:lnTo>
                    <a:pt x="17" y="15"/>
                  </a:lnTo>
                  <a:lnTo>
                    <a:pt x="14" y="9"/>
                  </a:lnTo>
                  <a:lnTo>
                    <a:pt x="10" y="4"/>
                  </a:lnTo>
                  <a:lnTo>
                    <a:pt x="7" y="0"/>
                  </a:lnTo>
                  <a:lnTo>
                    <a:pt x="0" y="7"/>
                  </a:lnTo>
                  <a:lnTo>
                    <a:pt x="1" y="9"/>
                  </a:lnTo>
                  <a:lnTo>
                    <a:pt x="4" y="14"/>
                  </a:lnTo>
                  <a:lnTo>
                    <a:pt x="8" y="19"/>
                  </a:lnTo>
                  <a:lnTo>
                    <a:pt x="14" y="26"/>
                  </a:lnTo>
                  <a:lnTo>
                    <a:pt x="18" y="34"/>
                  </a:lnTo>
                  <a:lnTo>
                    <a:pt x="25" y="42"/>
                  </a:lnTo>
                  <a:lnTo>
                    <a:pt x="33" y="48"/>
                  </a:lnTo>
                  <a:lnTo>
                    <a:pt x="41" y="53"/>
                  </a:lnTo>
                  <a:lnTo>
                    <a:pt x="42" y="42"/>
                  </a:lnTo>
                  <a:lnTo>
                    <a:pt x="41" y="53"/>
                  </a:lnTo>
                  <a:lnTo>
                    <a:pt x="44" y="51"/>
                  </a:lnTo>
                  <a:lnTo>
                    <a:pt x="47" y="49"/>
                  </a:lnTo>
                  <a:lnTo>
                    <a:pt x="47" y="46"/>
                  </a:lnTo>
                  <a:lnTo>
                    <a:pt x="43" y="43"/>
                  </a:lnTo>
                  <a:lnTo>
                    <a:pt x="42" y="5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32" name="Freeform 864"/>
            <p:cNvSpPr>
              <a:spLocks/>
            </p:cNvSpPr>
            <p:nvPr/>
          </p:nvSpPr>
          <p:spPr bwMode="auto">
            <a:xfrm>
              <a:off x="3142" y="4166"/>
              <a:ext cx="11" cy="7"/>
            </a:xfrm>
            <a:custGeom>
              <a:avLst/>
              <a:gdLst>
                <a:gd name="T0" fmla="*/ 9 w 35"/>
                <a:gd name="T1" fmla="*/ 5 h 22"/>
                <a:gd name="T2" fmla="*/ 1 w 35"/>
                <a:gd name="T3" fmla="*/ 7 h 22"/>
                <a:gd name="T4" fmla="*/ 8 w 35"/>
                <a:gd name="T5" fmla="*/ 13 h 22"/>
                <a:gd name="T6" fmla="*/ 17 w 35"/>
                <a:gd name="T7" fmla="*/ 16 h 22"/>
                <a:gd name="T8" fmla="*/ 26 w 35"/>
                <a:gd name="T9" fmla="*/ 19 h 22"/>
                <a:gd name="T10" fmla="*/ 35 w 35"/>
                <a:gd name="T11" fmla="*/ 22 h 22"/>
                <a:gd name="T12" fmla="*/ 35 w 35"/>
                <a:gd name="T13" fmla="*/ 10 h 22"/>
                <a:gd name="T14" fmla="*/ 28 w 35"/>
                <a:gd name="T15" fmla="*/ 10 h 22"/>
                <a:gd name="T16" fmla="*/ 19 w 35"/>
                <a:gd name="T17" fmla="*/ 7 h 22"/>
                <a:gd name="T18" fmla="*/ 12 w 35"/>
                <a:gd name="T19" fmla="*/ 3 h 22"/>
                <a:gd name="T20" fmla="*/ 8 w 35"/>
                <a:gd name="T21" fmla="*/ 2 h 22"/>
                <a:gd name="T22" fmla="*/ 0 w 35"/>
                <a:gd name="T23" fmla="*/ 5 h 22"/>
                <a:gd name="T24" fmla="*/ 8 w 35"/>
                <a:gd name="T25" fmla="*/ 2 h 22"/>
                <a:gd name="T26" fmla="*/ 5 w 35"/>
                <a:gd name="T27" fmla="*/ 0 h 22"/>
                <a:gd name="T28" fmla="*/ 3 w 35"/>
                <a:gd name="T29" fmla="*/ 1 h 22"/>
                <a:gd name="T30" fmla="*/ 1 w 35"/>
                <a:gd name="T31" fmla="*/ 3 h 22"/>
                <a:gd name="T32" fmla="*/ 1 w 35"/>
                <a:gd name="T33" fmla="*/ 7 h 22"/>
                <a:gd name="T34" fmla="*/ 9 w 35"/>
                <a:gd name="T35" fmla="*/ 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22">
                  <a:moveTo>
                    <a:pt x="9" y="5"/>
                  </a:moveTo>
                  <a:lnTo>
                    <a:pt x="1" y="7"/>
                  </a:lnTo>
                  <a:lnTo>
                    <a:pt x="8" y="13"/>
                  </a:lnTo>
                  <a:lnTo>
                    <a:pt x="17" y="16"/>
                  </a:lnTo>
                  <a:lnTo>
                    <a:pt x="26" y="19"/>
                  </a:lnTo>
                  <a:lnTo>
                    <a:pt x="35" y="22"/>
                  </a:lnTo>
                  <a:lnTo>
                    <a:pt x="35" y="10"/>
                  </a:lnTo>
                  <a:lnTo>
                    <a:pt x="28" y="10"/>
                  </a:lnTo>
                  <a:lnTo>
                    <a:pt x="19" y="7"/>
                  </a:lnTo>
                  <a:lnTo>
                    <a:pt x="12" y="3"/>
                  </a:lnTo>
                  <a:lnTo>
                    <a:pt x="8" y="2"/>
                  </a:lnTo>
                  <a:lnTo>
                    <a:pt x="0" y="5"/>
                  </a:lnTo>
                  <a:lnTo>
                    <a:pt x="8" y="2"/>
                  </a:lnTo>
                  <a:lnTo>
                    <a:pt x="5" y="0"/>
                  </a:lnTo>
                  <a:lnTo>
                    <a:pt x="3" y="1"/>
                  </a:lnTo>
                  <a:lnTo>
                    <a:pt x="1" y="3"/>
                  </a:lnTo>
                  <a:lnTo>
                    <a:pt x="1" y="7"/>
                  </a:lnTo>
                  <a:lnTo>
                    <a:pt x="9"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33" name="Freeform 865"/>
            <p:cNvSpPr>
              <a:spLocks/>
            </p:cNvSpPr>
            <p:nvPr/>
          </p:nvSpPr>
          <p:spPr bwMode="auto">
            <a:xfrm>
              <a:off x="3141" y="4168"/>
              <a:ext cx="4" cy="6"/>
            </a:xfrm>
            <a:custGeom>
              <a:avLst/>
              <a:gdLst>
                <a:gd name="T0" fmla="*/ 1 w 12"/>
                <a:gd name="T1" fmla="*/ 19 h 20"/>
                <a:gd name="T2" fmla="*/ 10 w 12"/>
                <a:gd name="T3" fmla="*/ 16 h 20"/>
                <a:gd name="T4" fmla="*/ 12 w 12"/>
                <a:gd name="T5" fmla="*/ 0 h 20"/>
                <a:gd name="T6" fmla="*/ 3 w 12"/>
                <a:gd name="T7" fmla="*/ 0 h 20"/>
                <a:gd name="T8" fmla="*/ 0 w 12"/>
                <a:gd name="T9" fmla="*/ 16 h 20"/>
                <a:gd name="T10" fmla="*/ 8 w 12"/>
                <a:gd name="T11" fmla="*/ 12 h 20"/>
                <a:gd name="T12" fmla="*/ 0 w 12"/>
                <a:gd name="T13" fmla="*/ 16 h 20"/>
                <a:gd name="T14" fmla="*/ 1 w 12"/>
                <a:gd name="T15" fmla="*/ 19 h 20"/>
                <a:gd name="T16" fmla="*/ 5 w 12"/>
                <a:gd name="T17" fmla="*/ 20 h 20"/>
                <a:gd name="T18" fmla="*/ 8 w 12"/>
                <a:gd name="T19" fmla="*/ 19 h 20"/>
                <a:gd name="T20" fmla="*/ 10 w 12"/>
                <a:gd name="T21" fmla="*/ 16 h 20"/>
                <a:gd name="T22" fmla="*/ 1 w 12"/>
                <a:gd name="T23"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20">
                  <a:moveTo>
                    <a:pt x="1" y="19"/>
                  </a:moveTo>
                  <a:lnTo>
                    <a:pt x="10" y="16"/>
                  </a:lnTo>
                  <a:lnTo>
                    <a:pt x="12" y="0"/>
                  </a:lnTo>
                  <a:lnTo>
                    <a:pt x="3" y="0"/>
                  </a:lnTo>
                  <a:lnTo>
                    <a:pt x="0" y="16"/>
                  </a:lnTo>
                  <a:lnTo>
                    <a:pt x="8" y="12"/>
                  </a:lnTo>
                  <a:lnTo>
                    <a:pt x="0" y="16"/>
                  </a:lnTo>
                  <a:lnTo>
                    <a:pt x="1" y="19"/>
                  </a:lnTo>
                  <a:lnTo>
                    <a:pt x="5" y="20"/>
                  </a:lnTo>
                  <a:lnTo>
                    <a:pt x="8" y="19"/>
                  </a:lnTo>
                  <a:lnTo>
                    <a:pt x="10" y="16"/>
                  </a:lnTo>
                  <a:lnTo>
                    <a:pt x="1" y="1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34" name="Freeform 866"/>
            <p:cNvSpPr>
              <a:spLocks/>
            </p:cNvSpPr>
            <p:nvPr/>
          </p:nvSpPr>
          <p:spPr bwMode="auto">
            <a:xfrm>
              <a:off x="3134" y="4164"/>
              <a:ext cx="9" cy="10"/>
            </a:xfrm>
            <a:custGeom>
              <a:avLst/>
              <a:gdLst>
                <a:gd name="T0" fmla="*/ 8 w 29"/>
                <a:gd name="T1" fmla="*/ 8 h 30"/>
                <a:gd name="T2" fmla="*/ 1 w 29"/>
                <a:gd name="T3" fmla="*/ 8 h 30"/>
                <a:gd name="T4" fmla="*/ 22 w 29"/>
                <a:gd name="T5" fmla="*/ 30 h 30"/>
                <a:gd name="T6" fmla="*/ 29 w 29"/>
                <a:gd name="T7" fmla="*/ 23 h 30"/>
                <a:gd name="T8" fmla="*/ 8 w 29"/>
                <a:gd name="T9" fmla="*/ 1 h 30"/>
                <a:gd name="T10" fmla="*/ 1 w 29"/>
                <a:gd name="T11" fmla="*/ 1 h 30"/>
                <a:gd name="T12" fmla="*/ 8 w 29"/>
                <a:gd name="T13" fmla="*/ 1 h 30"/>
                <a:gd name="T14" fmla="*/ 4 w 29"/>
                <a:gd name="T15" fmla="*/ 0 h 30"/>
                <a:gd name="T16" fmla="*/ 1 w 29"/>
                <a:gd name="T17" fmla="*/ 1 h 30"/>
                <a:gd name="T18" fmla="*/ 0 w 29"/>
                <a:gd name="T19" fmla="*/ 5 h 30"/>
                <a:gd name="T20" fmla="*/ 1 w 29"/>
                <a:gd name="T21" fmla="*/ 8 h 30"/>
                <a:gd name="T22" fmla="*/ 8 w 29"/>
                <a:gd name="T23"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30">
                  <a:moveTo>
                    <a:pt x="8" y="8"/>
                  </a:moveTo>
                  <a:lnTo>
                    <a:pt x="1" y="8"/>
                  </a:lnTo>
                  <a:lnTo>
                    <a:pt x="22" y="30"/>
                  </a:lnTo>
                  <a:lnTo>
                    <a:pt x="29" y="23"/>
                  </a:lnTo>
                  <a:lnTo>
                    <a:pt x="8" y="1"/>
                  </a:lnTo>
                  <a:lnTo>
                    <a:pt x="1" y="1"/>
                  </a:lnTo>
                  <a:lnTo>
                    <a:pt x="8" y="1"/>
                  </a:lnTo>
                  <a:lnTo>
                    <a:pt x="4" y="0"/>
                  </a:lnTo>
                  <a:lnTo>
                    <a:pt x="1" y="1"/>
                  </a:lnTo>
                  <a:lnTo>
                    <a:pt x="0" y="5"/>
                  </a:lnTo>
                  <a:lnTo>
                    <a:pt x="1" y="8"/>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35" name="Freeform 867"/>
            <p:cNvSpPr>
              <a:spLocks/>
            </p:cNvSpPr>
            <p:nvPr/>
          </p:nvSpPr>
          <p:spPr bwMode="auto">
            <a:xfrm>
              <a:off x="3127" y="4164"/>
              <a:ext cx="9" cy="10"/>
            </a:xfrm>
            <a:custGeom>
              <a:avLst/>
              <a:gdLst>
                <a:gd name="T0" fmla="*/ 0 w 28"/>
                <a:gd name="T1" fmla="*/ 26 h 28"/>
                <a:gd name="T2" fmla="*/ 7 w 28"/>
                <a:gd name="T3" fmla="*/ 28 h 28"/>
                <a:gd name="T4" fmla="*/ 14 w 28"/>
                <a:gd name="T5" fmla="*/ 22 h 28"/>
                <a:gd name="T6" fmla="*/ 21 w 28"/>
                <a:gd name="T7" fmla="*/ 15 h 28"/>
                <a:gd name="T8" fmla="*/ 25 w 28"/>
                <a:gd name="T9" fmla="*/ 10 h 28"/>
                <a:gd name="T10" fmla="*/ 28 w 28"/>
                <a:gd name="T11" fmla="*/ 7 h 28"/>
                <a:gd name="T12" fmla="*/ 21 w 28"/>
                <a:gd name="T13" fmla="*/ 0 h 28"/>
                <a:gd name="T14" fmla="*/ 18 w 28"/>
                <a:gd name="T15" fmla="*/ 3 h 28"/>
                <a:gd name="T16" fmla="*/ 14 w 28"/>
                <a:gd name="T17" fmla="*/ 8 h 28"/>
                <a:gd name="T18" fmla="*/ 7 w 28"/>
                <a:gd name="T19" fmla="*/ 15 h 28"/>
                <a:gd name="T20" fmla="*/ 2 w 28"/>
                <a:gd name="T21" fmla="*/ 19 h 28"/>
                <a:gd name="T22" fmla="*/ 9 w 28"/>
                <a:gd name="T23" fmla="*/ 21 h 28"/>
                <a:gd name="T24" fmla="*/ 2 w 28"/>
                <a:gd name="T25" fmla="*/ 19 h 28"/>
                <a:gd name="T26" fmla="*/ 0 w 28"/>
                <a:gd name="T27" fmla="*/ 21 h 28"/>
                <a:gd name="T28" fmla="*/ 0 w 28"/>
                <a:gd name="T29" fmla="*/ 24 h 28"/>
                <a:gd name="T30" fmla="*/ 4 w 28"/>
                <a:gd name="T31" fmla="*/ 28 h 28"/>
                <a:gd name="T32" fmla="*/ 7 w 28"/>
                <a:gd name="T33" fmla="*/ 28 h 28"/>
                <a:gd name="T34" fmla="*/ 0 w 28"/>
                <a:gd name="T35"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 h="28">
                  <a:moveTo>
                    <a:pt x="0" y="26"/>
                  </a:moveTo>
                  <a:lnTo>
                    <a:pt x="7" y="28"/>
                  </a:lnTo>
                  <a:lnTo>
                    <a:pt x="14" y="22"/>
                  </a:lnTo>
                  <a:lnTo>
                    <a:pt x="21" y="15"/>
                  </a:lnTo>
                  <a:lnTo>
                    <a:pt x="25" y="10"/>
                  </a:lnTo>
                  <a:lnTo>
                    <a:pt x="28" y="7"/>
                  </a:lnTo>
                  <a:lnTo>
                    <a:pt x="21" y="0"/>
                  </a:lnTo>
                  <a:lnTo>
                    <a:pt x="18" y="3"/>
                  </a:lnTo>
                  <a:lnTo>
                    <a:pt x="14" y="8"/>
                  </a:lnTo>
                  <a:lnTo>
                    <a:pt x="7" y="15"/>
                  </a:lnTo>
                  <a:lnTo>
                    <a:pt x="2" y="19"/>
                  </a:lnTo>
                  <a:lnTo>
                    <a:pt x="9" y="21"/>
                  </a:lnTo>
                  <a:lnTo>
                    <a:pt x="2" y="19"/>
                  </a:lnTo>
                  <a:lnTo>
                    <a:pt x="0" y="21"/>
                  </a:lnTo>
                  <a:lnTo>
                    <a:pt x="0" y="24"/>
                  </a:lnTo>
                  <a:lnTo>
                    <a:pt x="4" y="28"/>
                  </a:lnTo>
                  <a:lnTo>
                    <a:pt x="7" y="28"/>
                  </a:lnTo>
                  <a:lnTo>
                    <a:pt x="0" y="2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36" name="Freeform 868"/>
            <p:cNvSpPr>
              <a:spLocks/>
            </p:cNvSpPr>
            <p:nvPr/>
          </p:nvSpPr>
          <p:spPr bwMode="auto">
            <a:xfrm>
              <a:off x="3124" y="4166"/>
              <a:ext cx="6" cy="7"/>
            </a:xfrm>
            <a:custGeom>
              <a:avLst/>
              <a:gdLst>
                <a:gd name="T0" fmla="*/ 8 w 19"/>
                <a:gd name="T1" fmla="*/ 8 h 22"/>
                <a:gd name="T2" fmla="*/ 1 w 19"/>
                <a:gd name="T3" fmla="*/ 8 h 22"/>
                <a:gd name="T4" fmla="*/ 2 w 19"/>
                <a:gd name="T5" fmla="*/ 9 h 22"/>
                <a:gd name="T6" fmla="*/ 3 w 19"/>
                <a:gd name="T7" fmla="*/ 10 h 22"/>
                <a:gd name="T8" fmla="*/ 7 w 19"/>
                <a:gd name="T9" fmla="*/ 16 h 22"/>
                <a:gd name="T10" fmla="*/ 10 w 19"/>
                <a:gd name="T11" fmla="*/ 22 h 22"/>
                <a:gd name="T12" fmla="*/ 19 w 19"/>
                <a:gd name="T13" fmla="*/ 17 h 22"/>
                <a:gd name="T14" fmla="*/ 16 w 19"/>
                <a:gd name="T15" fmla="*/ 11 h 22"/>
                <a:gd name="T16" fmla="*/ 12 w 19"/>
                <a:gd name="T17" fmla="*/ 6 h 22"/>
                <a:gd name="T18" fmla="*/ 9 w 19"/>
                <a:gd name="T19" fmla="*/ 2 h 22"/>
                <a:gd name="T20" fmla="*/ 8 w 19"/>
                <a:gd name="T21" fmla="*/ 1 h 22"/>
                <a:gd name="T22" fmla="*/ 1 w 19"/>
                <a:gd name="T23" fmla="*/ 1 h 22"/>
                <a:gd name="T24" fmla="*/ 8 w 19"/>
                <a:gd name="T25" fmla="*/ 1 h 22"/>
                <a:gd name="T26" fmla="*/ 4 w 19"/>
                <a:gd name="T27" fmla="*/ 0 h 22"/>
                <a:gd name="T28" fmla="*/ 1 w 19"/>
                <a:gd name="T29" fmla="*/ 1 h 22"/>
                <a:gd name="T30" fmla="*/ 0 w 19"/>
                <a:gd name="T31" fmla="*/ 4 h 22"/>
                <a:gd name="T32" fmla="*/ 1 w 19"/>
                <a:gd name="T33" fmla="*/ 8 h 22"/>
                <a:gd name="T34" fmla="*/ 8 w 19"/>
                <a:gd name="T35"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2">
                  <a:moveTo>
                    <a:pt x="8" y="8"/>
                  </a:moveTo>
                  <a:lnTo>
                    <a:pt x="1" y="8"/>
                  </a:lnTo>
                  <a:lnTo>
                    <a:pt x="2" y="9"/>
                  </a:lnTo>
                  <a:lnTo>
                    <a:pt x="3" y="10"/>
                  </a:lnTo>
                  <a:lnTo>
                    <a:pt x="7" y="16"/>
                  </a:lnTo>
                  <a:lnTo>
                    <a:pt x="10" y="22"/>
                  </a:lnTo>
                  <a:lnTo>
                    <a:pt x="19" y="17"/>
                  </a:lnTo>
                  <a:lnTo>
                    <a:pt x="16" y="11"/>
                  </a:lnTo>
                  <a:lnTo>
                    <a:pt x="12" y="6"/>
                  </a:lnTo>
                  <a:lnTo>
                    <a:pt x="9" y="2"/>
                  </a:lnTo>
                  <a:lnTo>
                    <a:pt x="8" y="1"/>
                  </a:lnTo>
                  <a:lnTo>
                    <a:pt x="1" y="1"/>
                  </a:lnTo>
                  <a:lnTo>
                    <a:pt x="8" y="1"/>
                  </a:lnTo>
                  <a:lnTo>
                    <a:pt x="4" y="0"/>
                  </a:lnTo>
                  <a:lnTo>
                    <a:pt x="1" y="1"/>
                  </a:lnTo>
                  <a:lnTo>
                    <a:pt x="0" y="4"/>
                  </a:lnTo>
                  <a:lnTo>
                    <a:pt x="1" y="8"/>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37" name="Freeform 869"/>
            <p:cNvSpPr>
              <a:spLocks/>
            </p:cNvSpPr>
            <p:nvPr/>
          </p:nvSpPr>
          <p:spPr bwMode="auto">
            <a:xfrm>
              <a:off x="3120" y="4166"/>
              <a:ext cx="6" cy="7"/>
            </a:xfrm>
            <a:custGeom>
              <a:avLst/>
              <a:gdLst>
                <a:gd name="T0" fmla="*/ 0 w 20"/>
                <a:gd name="T1" fmla="*/ 16 h 21"/>
                <a:gd name="T2" fmla="*/ 10 w 20"/>
                <a:gd name="T3" fmla="*/ 19 h 21"/>
                <a:gd name="T4" fmla="*/ 20 w 20"/>
                <a:gd name="T5" fmla="*/ 7 h 21"/>
                <a:gd name="T6" fmla="*/ 13 w 20"/>
                <a:gd name="T7" fmla="*/ 0 h 21"/>
                <a:gd name="T8" fmla="*/ 3 w 20"/>
                <a:gd name="T9" fmla="*/ 13 h 21"/>
                <a:gd name="T10" fmla="*/ 12 w 20"/>
                <a:gd name="T11" fmla="*/ 16 h 21"/>
                <a:gd name="T12" fmla="*/ 3 w 20"/>
                <a:gd name="T13" fmla="*/ 13 h 21"/>
                <a:gd name="T14" fmla="*/ 2 w 20"/>
                <a:gd name="T15" fmla="*/ 16 h 21"/>
                <a:gd name="T16" fmla="*/ 3 w 20"/>
                <a:gd name="T17" fmla="*/ 19 h 21"/>
                <a:gd name="T18" fmla="*/ 6 w 20"/>
                <a:gd name="T19" fmla="*/ 21 h 21"/>
                <a:gd name="T20" fmla="*/ 10 w 20"/>
                <a:gd name="T21" fmla="*/ 19 h 21"/>
                <a:gd name="T22" fmla="*/ 0 w 20"/>
                <a:gd name="T23"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21">
                  <a:moveTo>
                    <a:pt x="0" y="16"/>
                  </a:moveTo>
                  <a:lnTo>
                    <a:pt x="10" y="19"/>
                  </a:lnTo>
                  <a:lnTo>
                    <a:pt x="20" y="7"/>
                  </a:lnTo>
                  <a:lnTo>
                    <a:pt x="13" y="0"/>
                  </a:lnTo>
                  <a:lnTo>
                    <a:pt x="3" y="13"/>
                  </a:lnTo>
                  <a:lnTo>
                    <a:pt x="12" y="16"/>
                  </a:lnTo>
                  <a:lnTo>
                    <a:pt x="3" y="13"/>
                  </a:lnTo>
                  <a:lnTo>
                    <a:pt x="2" y="16"/>
                  </a:lnTo>
                  <a:lnTo>
                    <a:pt x="3" y="19"/>
                  </a:lnTo>
                  <a:lnTo>
                    <a:pt x="6" y="21"/>
                  </a:lnTo>
                  <a:lnTo>
                    <a:pt x="10" y="19"/>
                  </a:lnTo>
                  <a:lnTo>
                    <a:pt x="0"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38" name="Freeform 870"/>
            <p:cNvSpPr>
              <a:spLocks/>
            </p:cNvSpPr>
            <p:nvPr/>
          </p:nvSpPr>
          <p:spPr bwMode="auto">
            <a:xfrm>
              <a:off x="3115" y="4159"/>
              <a:ext cx="9" cy="12"/>
            </a:xfrm>
            <a:custGeom>
              <a:avLst/>
              <a:gdLst>
                <a:gd name="T0" fmla="*/ 9 w 25"/>
                <a:gd name="T1" fmla="*/ 5 h 36"/>
                <a:gd name="T2" fmla="*/ 2 w 25"/>
                <a:gd name="T3" fmla="*/ 10 h 36"/>
                <a:gd name="T4" fmla="*/ 9 w 25"/>
                <a:gd name="T5" fmla="*/ 15 h 36"/>
                <a:gd name="T6" fmla="*/ 12 w 25"/>
                <a:gd name="T7" fmla="*/ 25 h 36"/>
                <a:gd name="T8" fmla="*/ 15 w 25"/>
                <a:gd name="T9" fmla="*/ 33 h 36"/>
                <a:gd name="T10" fmla="*/ 13 w 25"/>
                <a:gd name="T11" fmla="*/ 36 h 36"/>
                <a:gd name="T12" fmla="*/ 25 w 25"/>
                <a:gd name="T13" fmla="*/ 36 h 36"/>
                <a:gd name="T14" fmla="*/ 24 w 25"/>
                <a:gd name="T15" fmla="*/ 33 h 36"/>
                <a:gd name="T16" fmla="*/ 21 w 25"/>
                <a:gd name="T17" fmla="*/ 22 h 36"/>
                <a:gd name="T18" fmla="*/ 18 w 25"/>
                <a:gd name="T19" fmla="*/ 11 h 36"/>
                <a:gd name="T20" fmla="*/ 7 w 25"/>
                <a:gd name="T21" fmla="*/ 0 h 36"/>
                <a:gd name="T22" fmla="*/ 0 w 25"/>
                <a:gd name="T23" fmla="*/ 5 h 36"/>
                <a:gd name="T24" fmla="*/ 7 w 25"/>
                <a:gd name="T25" fmla="*/ 0 h 36"/>
                <a:gd name="T26" fmla="*/ 3 w 25"/>
                <a:gd name="T27" fmla="*/ 0 h 36"/>
                <a:gd name="T28" fmla="*/ 0 w 25"/>
                <a:gd name="T29" fmla="*/ 3 h 36"/>
                <a:gd name="T30" fmla="*/ 0 w 25"/>
                <a:gd name="T31" fmla="*/ 7 h 36"/>
                <a:gd name="T32" fmla="*/ 2 w 25"/>
                <a:gd name="T33" fmla="*/ 10 h 36"/>
                <a:gd name="T34" fmla="*/ 9 w 25"/>
                <a:gd name="T35" fmla="*/ 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36">
                  <a:moveTo>
                    <a:pt x="9" y="5"/>
                  </a:moveTo>
                  <a:lnTo>
                    <a:pt x="2" y="10"/>
                  </a:lnTo>
                  <a:lnTo>
                    <a:pt x="9" y="15"/>
                  </a:lnTo>
                  <a:lnTo>
                    <a:pt x="12" y="25"/>
                  </a:lnTo>
                  <a:lnTo>
                    <a:pt x="15" y="33"/>
                  </a:lnTo>
                  <a:lnTo>
                    <a:pt x="13" y="36"/>
                  </a:lnTo>
                  <a:lnTo>
                    <a:pt x="25" y="36"/>
                  </a:lnTo>
                  <a:lnTo>
                    <a:pt x="24" y="33"/>
                  </a:lnTo>
                  <a:lnTo>
                    <a:pt x="21" y="22"/>
                  </a:lnTo>
                  <a:lnTo>
                    <a:pt x="18" y="11"/>
                  </a:lnTo>
                  <a:lnTo>
                    <a:pt x="7" y="0"/>
                  </a:lnTo>
                  <a:lnTo>
                    <a:pt x="0" y="5"/>
                  </a:lnTo>
                  <a:lnTo>
                    <a:pt x="7" y="0"/>
                  </a:lnTo>
                  <a:lnTo>
                    <a:pt x="3" y="0"/>
                  </a:lnTo>
                  <a:lnTo>
                    <a:pt x="0" y="3"/>
                  </a:lnTo>
                  <a:lnTo>
                    <a:pt x="0" y="7"/>
                  </a:lnTo>
                  <a:lnTo>
                    <a:pt x="2" y="10"/>
                  </a:lnTo>
                  <a:lnTo>
                    <a:pt x="9"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39" name="Freeform 871"/>
            <p:cNvSpPr>
              <a:spLocks/>
            </p:cNvSpPr>
            <p:nvPr/>
          </p:nvSpPr>
          <p:spPr bwMode="auto">
            <a:xfrm>
              <a:off x="3107" y="4161"/>
              <a:ext cx="11" cy="16"/>
            </a:xfrm>
            <a:custGeom>
              <a:avLst/>
              <a:gdLst>
                <a:gd name="T0" fmla="*/ 4 w 33"/>
                <a:gd name="T1" fmla="*/ 48 h 48"/>
                <a:gd name="T2" fmla="*/ 6 w 33"/>
                <a:gd name="T3" fmla="*/ 48 h 48"/>
                <a:gd name="T4" fmla="*/ 17 w 33"/>
                <a:gd name="T5" fmla="*/ 39 h 48"/>
                <a:gd name="T6" fmla="*/ 26 w 33"/>
                <a:gd name="T7" fmla="*/ 26 h 48"/>
                <a:gd name="T8" fmla="*/ 31 w 33"/>
                <a:gd name="T9" fmla="*/ 14 h 48"/>
                <a:gd name="T10" fmla="*/ 33 w 33"/>
                <a:gd name="T11" fmla="*/ 0 h 48"/>
                <a:gd name="T12" fmla="*/ 24 w 33"/>
                <a:gd name="T13" fmla="*/ 0 h 48"/>
                <a:gd name="T14" fmla="*/ 21 w 33"/>
                <a:gd name="T15" fmla="*/ 12 h 48"/>
                <a:gd name="T16" fmla="*/ 17 w 33"/>
                <a:gd name="T17" fmla="*/ 22 h 48"/>
                <a:gd name="T18" fmla="*/ 10 w 33"/>
                <a:gd name="T19" fmla="*/ 32 h 48"/>
                <a:gd name="T20" fmla="*/ 2 w 33"/>
                <a:gd name="T21" fmla="*/ 39 h 48"/>
                <a:gd name="T22" fmla="*/ 4 w 33"/>
                <a:gd name="T23" fmla="*/ 39 h 48"/>
                <a:gd name="T24" fmla="*/ 2 w 33"/>
                <a:gd name="T25" fmla="*/ 39 h 48"/>
                <a:gd name="T26" fmla="*/ 0 w 33"/>
                <a:gd name="T27" fmla="*/ 41 h 48"/>
                <a:gd name="T28" fmla="*/ 0 w 33"/>
                <a:gd name="T29" fmla="*/ 45 h 48"/>
                <a:gd name="T30" fmla="*/ 3 w 33"/>
                <a:gd name="T31" fmla="*/ 48 h 48"/>
                <a:gd name="T32" fmla="*/ 6 w 33"/>
                <a:gd name="T33" fmla="*/ 48 h 48"/>
                <a:gd name="T34" fmla="*/ 4 w 33"/>
                <a:gd name="T35"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48">
                  <a:moveTo>
                    <a:pt x="4" y="48"/>
                  </a:moveTo>
                  <a:lnTo>
                    <a:pt x="6" y="48"/>
                  </a:lnTo>
                  <a:lnTo>
                    <a:pt x="17" y="39"/>
                  </a:lnTo>
                  <a:lnTo>
                    <a:pt x="26" y="26"/>
                  </a:lnTo>
                  <a:lnTo>
                    <a:pt x="31" y="14"/>
                  </a:lnTo>
                  <a:lnTo>
                    <a:pt x="33" y="0"/>
                  </a:lnTo>
                  <a:lnTo>
                    <a:pt x="24" y="0"/>
                  </a:lnTo>
                  <a:lnTo>
                    <a:pt x="21" y="12"/>
                  </a:lnTo>
                  <a:lnTo>
                    <a:pt x="17" y="22"/>
                  </a:lnTo>
                  <a:lnTo>
                    <a:pt x="10" y="32"/>
                  </a:lnTo>
                  <a:lnTo>
                    <a:pt x="2" y="39"/>
                  </a:lnTo>
                  <a:lnTo>
                    <a:pt x="4" y="39"/>
                  </a:lnTo>
                  <a:lnTo>
                    <a:pt x="2" y="39"/>
                  </a:lnTo>
                  <a:lnTo>
                    <a:pt x="0" y="41"/>
                  </a:lnTo>
                  <a:lnTo>
                    <a:pt x="0" y="45"/>
                  </a:lnTo>
                  <a:lnTo>
                    <a:pt x="3" y="48"/>
                  </a:lnTo>
                  <a:lnTo>
                    <a:pt x="6" y="48"/>
                  </a:lnTo>
                  <a:lnTo>
                    <a:pt x="4" y="4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40" name="Freeform 872"/>
            <p:cNvSpPr>
              <a:spLocks/>
            </p:cNvSpPr>
            <p:nvPr/>
          </p:nvSpPr>
          <p:spPr bwMode="auto">
            <a:xfrm>
              <a:off x="3102" y="4157"/>
              <a:ext cx="7" cy="20"/>
            </a:xfrm>
            <a:custGeom>
              <a:avLst/>
              <a:gdLst>
                <a:gd name="T0" fmla="*/ 0 w 19"/>
                <a:gd name="T1" fmla="*/ 0 h 59"/>
                <a:gd name="T2" fmla="*/ 0 w 19"/>
                <a:gd name="T3" fmla="*/ 0 h 59"/>
                <a:gd name="T4" fmla="*/ 1 w 19"/>
                <a:gd name="T5" fmla="*/ 13 h 59"/>
                <a:gd name="T6" fmla="*/ 3 w 19"/>
                <a:gd name="T7" fmla="*/ 31 h 59"/>
                <a:gd name="T8" fmla="*/ 7 w 19"/>
                <a:gd name="T9" fmla="*/ 49 h 59"/>
                <a:gd name="T10" fmla="*/ 19 w 19"/>
                <a:gd name="T11" fmla="*/ 59 h 59"/>
                <a:gd name="T12" fmla="*/ 19 w 19"/>
                <a:gd name="T13" fmla="*/ 50 h 59"/>
                <a:gd name="T14" fmla="*/ 16 w 19"/>
                <a:gd name="T15" fmla="*/ 44 h 59"/>
                <a:gd name="T16" fmla="*/ 12 w 19"/>
                <a:gd name="T17" fmla="*/ 31 h 59"/>
                <a:gd name="T18" fmla="*/ 10 w 19"/>
                <a:gd name="T19" fmla="*/ 13 h 59"/>
                <a:gd name="T20" fmla="*/ 11 w 19"/>
                <a:gd name="T21" fmla="*/ 0 h 59"/>
                <a:gd name="T22" fmla="*/ 11 w 19"/>
                <a:gd name="T23" fmla="*/ 0 h 59"/>
                <a:gd name="T24" fmla="*/ 0 w 19"/>
                <a:gd name="T25"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59">
                  <a:moveTo>
                    <a:pt x="0" y="0"/>
                  </a:moveTo>
                  <a:lnTo>
                    <a:pt x="0" y="0"/>
                  </a:lnTo>
                  <a:lnTo>
                    <a:pt x="1" y="13"/>
                  </a:lnTo>
                  <a:lnTo>
                    <a:pt x="3" y="31"/>
                  </a:lnTo>
                  <a:lnTo>
                    <a:pt x="7" y="49"/>
                  </a:lnTo>
                  <a:lnTo>
                    <a:pt x="19" y="59"/>
                  </a:lnTo>
                  <a:lnTo>
                    <a:pt x="19" y="50"/>
                  </a:lnTo>
                  <a:lnTo>
                    <a:pt x="16" y="44"/>
                  </a:lnTo>
                  <a:lnTo>
                    <a:pt x="12" y="31"/>
                  </a:lnTo>
                  <a:lnTo>
                    <a:pt x="10" y="13"/>
                  </a:lnTo>
                  <a:lnTo>
                    <a:pt x="11" y="0"/>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41" name="Freeform 873"/>
            <p:cNvSpPr>
              <a:spLocks/>
            </p:cNvSpPr>
            <p:nvPr/>
          </p:nvSpPr>
          <p:spPr bwMode="auto">
            <a:xfrm>
              <a:off x="3096" y="4145"/>
              <a:ext cx="10" cy="12"/>
            </a:xfrm>
            <a:custGeom>
              <a:avLst/>
              <a:gdLst>
                <a:gd name="T0" fmla="*/ 12 w 31"/>
                <a:gd name="T1" fmla="*/ 4 h 38"/>
                <a:gd name="T2" fmla="*/ 5 w 31"/>
                <a:gd name="T3" fmla="*/ 9 h 38"/>
                <a:gd name="T4" fmla="*/ 7 w 31"/>
                <a:gd name="T5" fmla="*/ 12 h 38"/>
                <a:gd name="T6" fmla="*/ 13 w 31"/>
                <a:gd name="T7" fmla="*/ 19 h 38"/>
                <a:gd name="T8" fmla="*/ 19 w 31"/>
                <a:gd name="T9" fmla="*/ 30 h 38"/>
                <a:gd name="T10" fmla="*/ 20 w 31"/>
                <a:gd name="T11" fmla="*/ 38 h 38"/>
                <a:gd name="T12" fmla="*/ 31 w 31"/>
                <a:gd name="T13" fmla="*/ 38 h 38"/>
                <a:gd name="T14" fmla="*/ 28 w 31"/>
                <a:gd name="T15" fmla="*/ 27 h 38"/>
                <a:gd name="T16" fmla="*/ 22 w 31"/>
                <a:gd name="T17" fmla="*/ 15 h 38"/>
                <a:gd name="T18" fmla="*/ 14 w 31"/>
                <a:gd name="T19" fmla="*/ 6 h 38"/>
                <a:gd name="T20" fmla="*/ 7 w 31"/>
                <a:gd name="T21" fmla="*/ 0 h 38"/>
                <a:gd name="T22" fmla="*/ 0 w 31"/>
                <a:gd name="T23" fmla="*/ 4 h 38"/>
                <a:gd name="T24" fmla="*/ 7 w 31"/>
                <a:gd name="T25" fmla="*/ 0 h 38"/>
                <a:gd name="T26" fmla="*/ 4 w 31"/>
                <a:gd name="T27" fmla="*/ 1 h 38"/>
                <a:gd name="T28" fmla="*/ 1 w 31"/>
                <a:gd name="T29" fmla="*/ 3 h 38"/>
                <a:gd name="T30" fmla="*/ 3 w 31"/>
                <a:gd name="T31" fmla="*/ 7 h 38"/>
                <a:gd name="T32" fmla="*/ 5 w 31"/>
                <a:gd name="T33" fmla="*/ 9 h 38"/>
                <a:gd name="T34" fmla="*/ 12 w 31"/>
                <a:gd name="T35" fmla="*/ 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38">
                  <a:moveTo>
                    <a:pt x="12" y="4"/>
                  </a:moveTo>
                  <a:lnTo>
                    <a:pt x="5" y="9"/>
                  </a:lnTo>
                  <a:lnTo>
                    <a:pt x="7" y="12"/>
                  </a:lnTo>
                  <a:lnTo>
                    <a:pt x="13" y="19"/>
                  </a:lnTo>
                  <a:lnTo>
                    <a:pt x="19" y="30"/>
                  </a:lnTo>
                  <a:lnTo>
                    <a:pt x="20" y="38"/>
                  </a:lnTo>
                  <a:lnTo>
                    <a:pt x="31" y="38"/>
                  </a:lnTo>
                  <a:lnTo>
                    <a:pt x="28" y="27"/>
                  </a:lnTo>
                  <a:lnTo>
                    <a:pt x="22" y="15"/>
                  </a:lnTo>
                  <a:lnTo>
                    <a:pt x="14" y="6"/>
                  </a:lnTo>
                  <a:lnTo>
                    <a:pt x="7" y="0"/>
                  </a:lnTo>
                  <a:lnTo>
                    <a:pt x="0" y="4"/>
                  </a:lnTo>
                  <a:lnTo>
                    <a:pt x="7" y="0"/>
                  </a:lnTo>
                  <a:lnTo>
                    <a:pt x="4" y="1"/>
                  </a:lnTo>
                  <a:lnTo>
                    <a:pt x="1" y="3"/>
                  </a:lnTo>
                  <a:lnTo>
                    <a:pt x="3" y="7"/>
                  </a:lnTo>
                  <a:lnTo>
                    <a:pt x="5" y="9"/>
                  </a:lnTo>
                  <a:lnTo>
                    <a:pt x="12"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42" name="Freeform 874"/>
            <p:cNvSpPr>
              <a:spLocks/>
            </p:cNvSpPr>
            <p:nvPr/>
          </p:nvSpPr>
          <p:spPr bwMode="auto">
            <a:xfrm>
              <a:off x="3095" y="4146"/>
              <a:ext cx="5" cy="32"/>
            </a:xfrm>
            <a:custGeom>
              <a:avLst/>
              <a:gdLst>
                <a:gd name="T0" fmla="*/ 1 w 16"/>
                <a:gd name="T1" fmla="*/ 95 h 97"/>
                <a:gd name="T2" fmla="*/ 9 w 16"/>
                <a:gd name="T3" fmla="*/ 94 h 97"/>
                <a:gd name="T4" fmla="*/ 14 w 16"/>
                <a:gd name="T5" fmla="*/ 71 h 97"/>
                <a:gd name="T6" fmla="*/ 16 w 16"/>
                <a:gd name="T7" fmla="*/ 46 h 97"/>
                <a:gd name="T8" fmla="*/ 14 w 16"/>
                <a:gd name="T9" fmla="*/ 20 h 97"/>
                <a:gd name="T10" fmla="*/ 14 w 16"/>
                <a:gd name="T11" fmla="*/ 0 h 97"/>
                <a:gd name="T12" fmla="*/ 2 w 16"/>
                <a:gd name="T13" fmla="*/ 0 h 97"/>
                <a:gd name="T14" fmla="*/ 5 w 16"/>
                <a:gd name="T15" fmla="*/ 20 h 97"/>
                <a:gd name="T16" fmla="*/ 5 w 16"/>
                <a:gd name="T17" fmla="*/ 46 h 97"/>
                <a:gd name="T18" fmla="*/ 5 w 16"/>
                <a:gd name="T19" fmla="*/ 71 h 97"/>
                <a:gd name="T20" fmla="*/ 0 w 16"/>
                <a:gd name="T21" fmla="*/ 90 h 97"/>
                <a:gd name="T22" fmla="*/ 8 w 16"/>
                <a:gd name="T23" fmla="*/ 89 h 97"/>
                <a:gd name="T24" fmla="*/ 0 w 16"/>
                <a:gd name="T25" fmla="*/ 90 h 97"/>
                <a:gd name="T26" fmla="*/ 0 w 16"/>
                <a:gd name="T27" fmla="*/ 93 h 97"/>
                <a:gd name="T28" fmla="*/ 3 w 16"/>
                <a:gd name="T29" fmla="*/ 97 h 97"/>
                <a:gd name="T30" fmla="*/ 7 w 16"/>
                <a:gd name="T31" fmla="*/ 97 h 97"/>
                <a:gd name="T32" fmla="*/ 9 w 16"/>
                <a:gd name="T33" fmla="*/ 94 h 97"/>
                <a:gd name="T34" fmla="*/ 1 w 16"/>
                <a:gd name="T35" fmla="*/ 9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97">
                  <a:moveTo>
                    <a:pt x="1" y="95"/>
                  </a:moveTo>
                  <a:lnTo>
                    <a:pt x="9" y="94"/>
                  </a:lnTo>
                  <a:lnTo>
                    <a:pt x="14" y="71"/>
                  </a:lnTo>
                  <a:lnTo>
                    <a:pt x="16" y="46"/>
                  </a:lnTo>
                  <a:lnTo>
                    <a:pt x="14" y="20"/>
                  </a:lnTo>
                  <a:lnTo>
                    <a:pt x="14" y="0"/>
                  </a:lnTo>
                  <a:lnTo>
                    <a:pt x="2" y="0"/>
                  </a:lnTo>
                  <a:lnTo>
                    <a:pt x="5" y="20"/>
                  </a:lnTo>
                  <a:lnTo>
                    <a:pt x="5" y="46"/>
                  </a:lnTo>
                  <a:lnTo>
                    <a:pt x="5" y="71"/>
                  </a:lnTo>
                  <a:lnTo>
                    <a:pt x="0" y="90"/>
                  </a:lnTo>
                  <a:lnTo>
                    <a:pt x="8" y="89"/>
                  </a:lnTo>
                  <a:lnTo>
                    <a:pt x="0" y="90"/>
                  </a:lnTo>
                  <a:lnTo>
                    <a:pt x="0" y="93"/>
                  </a:lnTo>
                  <a:lnTo>
                    <a:pt x="3" y="97"/>
                  </a:lnTo>
                  <a:lnTo>
                    <a:pt x="7" y="97"/>
                  </a:lnTo>
                  <a:lnTo>
                    <a:pt x="9" y="94"/>
                  </a:lnTo>
                  <a:lnTo>
                    <a:pt x="1" y="9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43" name="Freeform 875"/>
            <p:cNvSpPr>
              <a:spLocks/>
            </p:cNvSpPr>
            <p:nvPr/>
          </p:nvSpPr>
          <p:spPr bwMode="auto">
            <a:xfrm>
              <a:off x="3090" y="4171"/>
              <a:ext cx="8" cy="7"/>
            </a:xfrm>
            <a:custGeom>
              <a:avLst/>
              <a:gdLst>
                <a:gd name="T0" fmla="*/ 7 w 24"/>
                <a:gd name="T1" fmla="*/ 8 h 21"/>
                <a:gd name="T2" fmla="*/ 1 w 24"/>
                <a:gd name="T3" fmla="*/ 8 h 21"/>
                <a:gd name="T4" fmla="*/ 2 w 24"/>
                <a:gd name="T5" fmla="*/ 9 h 21"/>
                <a:gd name="T6" fmla="*/ 7 w 24"/>
                <a:gd name="T7" fmla="*/ 12 h 21"/>
                <a:gd name="T8" fmla="*/ 11 w 24"/>
                <a:gd name="T9" fmla="*/ 17 h 21"/>
                <a:gd name="T10" fmla="*/ 17 w 24"/>
                <a:gd name="T11" fmla="*/ 21 h 21"/>
                <a:gd name="T12" fmla="*/ 24 w 24"/>
                <a:gd name="T13" fmla="*/ 15 h 21"/>
                <a:gd name="T14" fmla="*/ 18 w 24"/>
                <a:gd name="T15" fmla="*/ 10 h 21"/>
                <a:gd name="T16" fmla="*/ 14 w 24"/>
                <a:gd name="T17" fmla="*/ 5 h 21"/>
                <a:gd name="T18" fmla="*/ 9 w 24"/>
                <a:gd name="T19" fmla="*/ 2 h 21"/>
                <a:gd name="T20" fmla="*/ 8 w 24"/>
                <a:gd name="T21" fmla="*/ 1 h 21"/>
                <a:gd name="T22" fmla="*/ 2 w 24"/>
                <a:gd name="T23" fmla="*/ 1 h 21"/>
                <a:gd name="T24" fmla="*/ 8 w 24"/>
                <a:gd name="T25" fmla="*/ 1 h 21"/>
                <a:gd name="T26" fmla="*/ 5 w 24"/>
                <a:gd name="T27" fmla="*/ 0 h 21"/>
                <a:gd name="T28" fmla="*/ 1 w 24"/>
                <a:gd name="T29" fmla="*/ 1 h 21"/>
                <a:gd name="T30" fmla="*/ 0 w 24"/>
                <a:gd name="T31" fmla="*/ 4 h 21"/>
                <a:gd name="T32" fmla="*/ 1 w 24"/>
                <a:gd name="T33" fmla="*/ 8 h 21"/>
                <a:gd name="T34" fmla="*/ 7 w 24"/>
                <a:gd name="T35"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1">
                  <a:moveTo>
                    <a:pt x="7" y="8"/>
                  </a:moveTo>
                  <a:lnTo>
                    <a:pt x="1" y="8"/>
                  </a:lnTo>
                  <a:lnTo>
                    <a:pt x="2" y="9"/>
                  </a:lnTo>
                  <a:lnTo>
                    <a:pt x="7" y="12"/>
                  </a:lnTo>
                  <a:lnTo>
                    <a:pt x="11" y="17"/>
                  </a:lnTo>
                  <a:lnTo>
                    <a:pt x="17" y="21"/>
                  </a:lnTo>
                  <a:lnTo>
                    <a:pt x="24" y="15"/>
                  </a:lnTo>
                  <a:lnTo>
                    <a:pt x="18" y="10"/>
                  </a:lnTo>
                  <a:lnTo>
                    <a:pt x="14" y="5"/>
                  </a:lnTo>
                  <a:lnTo>
                    <a:pt x="9" y="2"/>
                  </a:lnTo>
                  <a:lnTo>
                    <a:pt x="8" y="1"/>
                  </a:lnTo>
                  <a:lnTo>
                    <a:pt x="2" y="1"/>
                  </a:lnTo>
                  <a:lnTo>
                    <a:pt x="8" y="1"/>
                  </a:lnTo>
                  <a:lnTo>
                    <a:pt x="5" y="0"/>
                  </a:lnTo>
                  <a:lnTo>
                    <a:pt x="1" y="1"/>
                  </a:lnTo>
                  <a:lnTo>
                    <a:pt x="0" y="4"/>
                  </a:lnTo>
                  <a:lnTo>
                    <a:pt x="1" y="8"/>
                  </a:lnTo>
                  <a:lnTo>
                    <a:pt x="7"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44" name="Freeform 876"/>
            <p:cNvSpPr>
              <a:spLocks/>
            </p:cNvSpPr>
            <p:nvPr/>
          </p:nvSpPr>
          <p:spPr bwMode="auto">
            <a:xfrm>
              <a:off x="3085" y="4171"/>
              <a:ext cx="7" cy="6"/>
            </a:xfrm>
            <a:custGeom>
              <a:avLst/>
              <a:gdLst>
                <a:gd name="T0" fmla="*/ 0 w 21"/>
                <a:gd name="T1" fmla="*/ 15 h 17"/>
                <a:gd name="T2" fmla="*/ 7 w 21"/>
                <a:gd name="T3" fmla="*/ 17 h 17"/>
                <a:gd name="T4" fmla="*/ 21 w 21"/>
                <a:gd name="T5" fmla="*/ 7 h 17"/>
                <a:gd name="T6" fmla="*/ 16 w 21"/>
                <a:gd name="T7" fmla="*/ 0 h 17"/>
                <a:gd name="T8" fmla="*/ 3 w 21"/>
                <a:gd name="T9" fmla="*/ 10 h 17"/>
                <a:gd name="T10" fmla="*/ 9 w 21"/>
                <a:gd name="T11" fmla="*/ 12 h 17"/>
                <a:gd name="T12" fmla="*/ 3 w 21"/>
                <a:gd name="T13" fmla="*/ 10 h 17"/>
                <a:gd name="T14" fmla="*/ 0 w 21"/>
                <a:gd name="T15" fmla="*/ 12 h 17"/>
                <a:gd name="T16" fmla="*/ 1 w 21"/>
                <a:gd name="T17" fmla="*/ 15 h 17"/>
                <a:gd name="T18" fmla="*/ 4 w 21"/>
                <a:gd name="T19" fmla="*/ 17 h 17"/>
                <a:gd name="T20" fmla="*/ 7 w 21"/>
                <a:gd name="T21" fmla="*/ 17 h 17"/>
                <a:gd name="T22" fmla="*/ 0 w 21"/>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7">
                  <a:moveTo>
                    <a:pt x="0" y="15"/>
                  </a:moveTo>
                  <a:lnTo>
                    <a:pt x="7" y="17"/>
                  </a:lnTo>
                  <a:lnTo>
                    <a:pt x="21" y="7"/>
                  </a:lnTo>
                  <a:lnTo>
                    <a:pt x="16" y="0"/>
                  </a:lnTo>
                  <a:lnTo>
                    <a:pt x="3" y="10"/>
                  </a:lnTo>
                  <a:lnTo>
                    <a:pt x="9" y="12"/>
                  </a:lnTo>
                  <a:lnTo>
                    <a:pt x="3" y="10"/>
                  </a:lnTo>
                  <a:lnTo>
                    <a:pt x="0" y="12"/>
                  </a:lnTo>
                  <a:lnTo>
                    <a:pt x="1" y="15"/>
                  </a:lnTo>
                  <a:lnTo>
                    <a:pt x="4" y="17"/>
                  </a:lnTo>
                  <a:lnTo>
                    <a:pt x="7" y="17"/>
                  </a:lnTo>
                  <a:lnTo>
                    <a:pt x="0"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45" name="Freeform 877"/>
            <p:cNvSpPr>
              <a:spLocks/>
            </p:cNvSpPr>
            <p:nvPr/>
          </p:nvSpPr>
          <p:spPr bwMode="auto">
            <a:xfrm>
              <a:off x="3084" y="4171"/>
              <a:ext cx="4" cy="5"/>
            </a:xfrm>
            <a:custGeom>
              <a:avLst/>
              <a:gdLst>
                <a:gd name="T0" fmla="*/ 6 w 11"/>
                <a:gd name="T1" fmla="*/ 9 h 16"/>
                <a:gd name="T2" fmla="*/ 0 w 11"/>
                <a:gd name="T3" fmla="*/ 5 h 16"/>
                <a:gd name="T4" fmla="*/ 2 w 11"/>
                <a:gd name="T5" fmla="*/ 16 h 16"/>
                <a:gd name="T6" fmla="*/ 11 w 11"/>
                <a:gd name="T7" fmla="*/ 13 h 16"/>
                <a:gd name="T8" fmla="*/ 9 w 11"/>
                <a:gd name="T9" fmla="*/ 3 h 16"/>
                <a:gd name="T10" fmla="*/ 3 w 11"/>
                <a:gd name="T11" fmla="*/ 0 h 16"/>
                <a:gd name="T12" fmla="*/ 9 w 11"/>
                <a:gd name="T13" fmla="*/ 3 h 16"/>
                <a:gd name="T14" fmla="*/ 7 w 11"/>
                <a:gd name="T15" fmla="*/ 0 h 16"/>
                <a:gd name="T16" fmla="*/ 3 w 11"/>
                <a:gd name="T17" fmla="*/ 0 h 16"/>
                <a:gd name="T18" fmla="*/ 1 w 11"/>
                <a:gd name="T19" fmla="*/ 2 h 16"/>
                <a:gd name="T20" fmla="*/ 0 w 11"/>
                <a:gd name="T21" fmla="*/ 5 h 16"/>
                <a:gd name="T22" fmla="*/ 6 w 11"/>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6">
                  <a:moveTo>
                    <a:pt x="6" y="9"/>
                  </a:moveTo>
                  <a:lnTo>
                    <a:pt x="0" y="5"/>
                  </a:lnTo>
                  <a:lnTo>
                    <a:pt x="2" y="16"/>
                  </a:lnTo>
                  <a:lnTo>
                    <a:pt x="11" y="13"/>
                  </a:lnTo>
                  <a:lnTo>
                    <a:pt x="9" y="3"/>
                  </a:lnTo>
                  <a:lnTo>
                    <a:pt x="3" y="0"/>
                  </a:lnTo>
                  <a:lnTo>
                    <a:pt x="9" y="3"/>
                  </a:lnTo>
                  <a:lnTo>
                    <a:pt x="7" y="0"/>
                  </a:lnTo>
                  <a:lnTo>
                    <a:pt x="3" y="0"/>
                  </a:lnTo>
                  <a:lnTo>
                    <a:pt x="1" y="2"/>
                  </a:lnTo>
                  <a:lnTo>
                    <a:pt x="0" y="5"/>
                  </a:lnTo>
                  <a:lnTo>
                    <a:pt x="6"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46" name="Freeform 878"/>
            <p:cNvSpPr>
              <a:spLocks/>
            </p:cNvSpPr>
            <p:nvPr/>
          </p:nvSpPr>
          <p:spPr bwMode="auto">
            <a:xfrm>
              <a:off x="3072" y="4171"/>
              <a:ext cx="14" cy="5"/>
            </a:xfrm>
            <a:custGeom>
              <a:avLst/>
              <a:gdLst>
                <a:gd name="T0" fmla="*/ 0 w 42"/>
                <a:gd name="T1" fmla="*/ 12 h 17"/>
                <a:gd name="T2" fmla="*/ 6 w 42"/>
                <a:gd name="T3" fmla="*/ 17 h 17"/>
                <a:gd name="T4" fmla="*/ 42 w 42"/>
                <a:gd name="T5" fmla="*/ 9 h 17"/>
                <a:gd name="T6" fmla="*/ 39 w 42"/>
                <a:gd name="T7" fmla="*/ 0 h 17"/>
                <a:gd name="T8" fmla="*/ 4 w 42"/>
                <a:gd name="T9" fmla="*/ 8 h 17"/>
                <a:gd name="T10" fmla="*/ 10 w 42"/>
                <a:gd name="T11" fmla="*/ 12 h 17"/>
                <a:gd name="T12" fmla="*/ 4 w 42"/>
                <a:gd name="T13" fmla="*/ 8 h 17"/>
                <a:gd name="T14" fmla="*/ 2 w 42"/>
                <a:gd name="T15" fmla="*/ 10 h 17"/>
                <a:gd name="T16" fmla="*/ 0 w 42"/>
                <a:gd name="T17" fmla="*/ 13 h 17"/>
                <a:gd name="T18" fmla="*/ 3 w 42"/>
                <a:gd name="T19" fmla="*/ 16 h 17"/>
                <a:gd name="T20" fmla="*/ 6 w 42"/>
                <a:gd name="T21" fmla="*/ 17 h 17"/>
                <a:gd name="T22" fmla="*/ 0 w 42"/>
                <a:gd name="T23"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17">
                  <a:moveTo>
                    <a:pt x="0" y="12"/>
                  </a:moveTo>
                  <a:lnTo>
                    <a:pt x="6" y="17"/>
                  </a:lnTo>
                  <a:lnTo>
                    <a:pt x="42" y="9"/>
                  </a:lnTo>
                  <a:lnTo>
                    <a:pt x="39" y="0"/>
                  </a:lnTo>
                  <a:lnTo>
                    <a:pt x="4" y="8"/>
                  </a:lnTo>
                  <a:lnTo>
                    <a:pt x="10" y="12"/>
                  </a:lnTo>
                  <a:lnTo>
                    <a:pt x="4" y="8"/>
                  </a:lnTo>
                  <a:lnTo>
                    <a:pt x="2" y="10"/>
                  </a:lnTo>
                  <a:lnTo>
                    <a:pt x="0" y="13"/>
                  </a:lnTo>
                  <a:lnTo>
                    <a:pt x="3" y="16"/>
                  </a:lnTo>
                  <a:lnTo>
                    <a:pt x="6" y="17"/>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47" name="Freeform 879"/>
            <p:cNvSpPr>
              <a:spLocks/>
            </p:cNvSpPr>
            <p:nvPr/>
          </p:nvSpPr>
          <p:spPr bwMode="auto">
            <a:xfrm>
              <a:off x="3071" y="4153"/>
              <a:ext cx="5" cy="22"/>
            </a:xfrm>
            <a:custGeom>
              <a:avLst/>
              <a:gdLst>
                <a:gd name="T0" fmla="*/ 9 w 17"/>
                <a:gd name="T1" fmla="*/ 6 h 65"/>
                <a:gd name="T2" fmla="*/ 1 w 17"/>
                <a:gd name="T3" fmla="*/ 8 h 65"/>
                <a:gd name="T4" fmla="*/ 4 w 17"/>
                <a:gd name="T5" fmla="*/ 16 h 65"/>
                <a:gd name="T6" fmla="*/ 7 w 17"/>
                <a:gd name="T7" fmla="*/ 31 h 65"/>
                <a:gd name="T8" fmla="*/ 5 w 17"/>
                <a:gd name="T9" fmla="*/ 49 h 65"/>
                <a:gd name="T10" fmla="*/ 5 w 17"/>
                <a:gd name="T11" fmla="*/ 65 h 65"/>
                <a:gd name="T12" fmla="*/ 15 w 17"/>
                <a:gd name="T13" fmla="*/ 65 h 65"/>
                <a:gd name="T14" fmla="*/ 17 w 17"/>
                <a:gd name="T15" fmla="*/ 49 h 65"/>
                <a:gd name="T16" fmla="*/ 16 w 17"/>
                <a:gd name="T17" fmla="*/ 31 h 65"/>
                <a:gd name="T18" fmla="*/ 13 w 17"/>
                <a:gd name="T19" fmla="*/ 14 h 65"/>
                <a:gd name="T20" fmla="*/ 8 w 17"/>
                <a:gd name="T21" fmla="*/ 1 h 65"/>
                <a:gd name="T22" fmla="*/ 0 w 17"/>
                <a:gd name="T23" fmla="*/ 3 h 65"/>
                <a:gd name="T24" fmla="*/ 8 w 17"/>
                <a:gd name="T25" fmla="*/ 1 h 65"/>
                <a:gd name="T26" fmla="*/ 4 w 17"/>
                <a:gd name="T27" fmla="*/ 0 h 65"/>
                <a:gd name="T28" fmla="*/ 1 w 17"/>
                <a:gd name="T29" fmla="*/ 1 h 65"/>
                <a:gd name="T30" fmla="*/ 0 w 17"/>
                <a:gd name="T31" fmla="*/ 5 h 65"/>
                <a:gd name="T32" fmla="*/ 1 w 17"/>
                <a:gd name="T33" fmla="*/ 8 h 65"/>
                <a:gd name="T34" fmla="*/ 9 w 17"/>
                <a:gd name="T35" fmla="*/ 6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65">
                  <a:moveTo>
                    <a:pt x="9" y="6"/>
                  </a:moveTo>
                  <a:lnTo>
                    <a:pt x="1" y="8"/>
                  </a:lnTo>
                  <a:lnTo>
                    <a:pt x="4" y="16"/>
                  </a:lnTo>
                  <a:lnTo>
                    <a:pt x="7" y="31"/>
                  </a:lnTo>
                  <a:lnTo>
                    <a:pt x="5" y="49"/>
                  </a:lnTo>
                  <a:lnTo>
                    <a:pt x="5" y="65"/>
                  </a:lnTo>
                  <a:lnTo>
                    <a:pt x="15" y="65"/>
                  </a:lnTo>
                  <a:lnTo>
                    <a:pt x="17" y="49"/>
                  </a:lnTo>
                  <a:lnTo>
                    <a:pt x="16" y="31"/>
                  </a:lnTo>
                  <a:lnTo>
                    <a:pt x="13" y="14"/>
                  </a:lnTo>
                  <a:lnTo>
                    <a:pt x="8" y="1"/>
                  </a:lnTo>
                  <a:lnTo>
                    <a:pt x="0" y="3"/>
                  </a:lnTo>
                  <a:lnTo>
                    <a:pt x="8" y="1"/>
                  </a:lnTo>
                  <a:lnTo>
                    <a:pt x="4" y="0"/>
                  </a:lnTo>
                  <a:lnTo>
                    <a:pt x="1" y="1"/>
                  </a:lnTo>
                  <a:lnTo>
                    <a:pt x="0" y="5"/>
                  </a:lnTo>
                  <a:lnTo>
                    <a:pt x="1" y="8"/>
                  </a:lnTo>
                  <a:lnTo>
                    <a:pt x="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48" name="Freeform 880"/>
            <p:cNvSpPr>
              <a:spLocks/>
            </p:cNvSpPr>
            <p:nvPr/>
          </p:nvSpPr>
          <p:spPr bwMode="auto">
            <a:xfrm>
              <a:off x="3057" y="4154"/>
              <a:ext cx="17" cy="25"/>
            </a:xfrm>
            <a:custGeom>
              <a:avLst/>
              <a:gdLst>
                <a:gd name="T0" fmla="*/ 2 w 49"/>
                <a:gd name="T1" fmla="*/ 75 h 76"/>
                <a:gd name="T2" fmla="*/ 7 w 49"/>
                <a:gd name="T3" fmla="*/ 76 h 76"/>
                <a:gd name="T4" fmla="*/ 16 w 49"/>
                <a:gd name="T5" fmla="*/ 69 h 76"/>
                <a:gd name="T6" fmla="*/ 23 w 49"/>
                <a:gd name="T7" fmla="*/ 62 h 76"/>
                <a:gd name="T8" fmla="*/ 31 w 49"/>
                <a:gd name="T9" fmla="*/ 53 h 76"/>
                <a:gd name="T10" fmla="*/ 35 w 49"/>
                <a:gd name="T11" fmla="*/ 43 h 76"/>
                <a:gd name="T12" fmla="*/ 40 w 49"/>
                <a:gd name="T13" fmla="*/ 31 h 76"/>
                <a:gd name="T14" fmla="*/ 43 w 49"/>
                <a:gd name="T15" fmla="*/ 22 h 76"/>
                <a:gd name="T16" fmla="*/ 47 w 49"/>
                <a:gd name="T17" fmla="*/ 12 h 76"/>
                <a:gd name="T18" fmla="*/ 49 w 49"/>
                <a:gd name="T19" fmla="*/ 3 h 76"/>
                <a:gd name="T20" fmla="*/ 40 w 49"/>
                <a:gd name="T21" fmla="*/ 0 h 76"/>
                <a:gd name="T22" fmla="*/ 37 w 49"/>
                <a:gd name="T23" fmla="*/ 10 h 76"/>
                <a:gd name="T24" fmla="*/ 34 w 49"/>
                <a:gd name="T25" fmla="*/ 20 h 76"/>
                <a:gd name="T26" fmla="*/ 31 w 49"/>
                <a:gd name="T27" fmla="*/ 29 h 76"/>
                <a:gd name="T28" fmla="*/ 26 w 49"/>
                <a:gd name="T29" fmla="*/ 38 h 76"/>
                <a:gd name="T30" fmla="*/ 21 w 49"/>
                <a:gd name="T31" fmla="*/ 49 h 76"/>
                <a:gd name="T32" fmla="*/ 16 w 49"/>
                <a:gd name="T33" fmla="*/ 55 h 76"/>
                <a:gd name="T34" fmla="*/ 9 w 49"/>
                <a:gd name="T35" fmla="*/ 62 h 76"/>
                <a:gd name="T36" fmla="*/ 2 w 49"/>
                <a:gd name="T37" fmla="*/ 67 h 76"/>
                <a:gd name="T38" fmla="*/ 7 w 49"/>
                <a:gd name="T39" fmla="*/ 68 h 76"/>
                <a:gd name="T40" fmla="*/ 2 w 49"/>
                <a:gd name="T41" fmla="*/ 67 h 76"/>
                <a:gd name="T42" fmla="*/ 0 w 49"/>
                <a:gd name="T43" fmla="*/ 69 h 76"/>
                <a:gd name="T44" fmla="*/ 0 w 49"/>
                <a:gd name="T45" fmla="*/ 73 h 76"/>
                <a:gd name="T46" fmla="*/ 3 w 49"/>
                <a:gd name="T47" fmla="*/ 76 h 76"/>
                <a:gd name="T48" fmla="*/ 7 w 49"/>
                <a:gd name="T49" fmla="*/ 76 h 76"/>
                <a:gd name="T50" fmla="*/ 2 w 49"/>
                <a:gd name="T51" fmla="*/ 7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76">
                  <a:moveTo>
                    <a:pt x="2" y="75"/>
                  </a:moveTo>
                  <a:lnTo>
                    <a:pt x="7" y="76"/>
                  </a:lnTo>
                  <a:lnTo>
                    <a:pt x="16" y="69"/>
                  </a:lnTo>
                  <a:lnTo>
                    <a:pt x="23" y="62"/>
                  </a:lnTo>
                  <a:lnTo>
                    <a:pt x="31" y="53"/>
                  </a:lnTo>
                  <a:lnTo>
                    <a:pt x="35" y="43"/>
                  </a:lnTo>
                  <a:lnTo>
                    <a:pt x="40" y="31"/>
                  </a:lnTo>
                  <a:lnTo>
                    <a:pt x="43" y="22"/>
                  </a:lnTo>
                  <a:lnTo>
                    <a:pt x="47" y="12"/>
                  </a:lnTo>
                  <a:lnTo>
                    <a:pt x="49" y="3"/>
                  </a:lnTo>
                  <a:lnTo>
                    <a:pt x="40" y="0"/>
                  </a:lnTo>
                  <a:lnTo>
                    <a:pt x="37" y="10"/>
                  </a:lnTo>
                  <a:lnTo>
                    <a:pt x="34" y="20"/>
                  </a:lnTo>
                  <a:lnTo>
                    <a:pt x="31" y="29"/>
                  </a:lnTo>
                  <a:lnTo>
                    <a:pt x="26" y="38"/>
                  </a:lnTo>
                  <a:lnTo>
                    <a:pt x="21" y="49"/>
                  </a:lnTo>
                  <a:lnTo>
                    <a:pt x="16" y="55"/>
                  </a:lnTo>
                  <a:lnTo>
                    <a:pt x="9" y="62"/>
                  </a:lnTo>
                  <a:lnTo>
                    <a:pt x="2" y="67"/>
                  </a:lnTo>
                  <a:lnTo>
                    <a:pt x="7" y="68"/>
                  </a:lnTo>
                  <a:lnTo>
                    <a:pt x="2" y="67"/>
                  </a:lnTo>
                  <a:lnTo>
                    <a:pt x="0" y="69"/>
                  </a:lnTo>
                  <a:lnTo>
                    <a:pt x="0" y="73"/>
                  </a:lnTo>
                  <a:lnTo>
                    <a:pt x="3" y="76"/>
                  </a:lnTo>
                  <a:lnTo>
                    <a:pt x="7" y="76"/>
                  </a:lnTo>
                  <a:lnTo>
                    <a:pt x="2" y="7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49" name="Freeform 881"/>
            <p:cNvSpPr>
              <a:spLocks/>
            </p:cNvSpPr>
            <p:nvPr/>
          </p:nvSpPr>
          <p:spPr bwMode="auto">
            <a:xfrm>
              <a:off x="3051" y="4168"/>
              <a:ext cx="9" cy="11"/>
            </a:xfrm>
            <a:custGeom>
              <a:avLst/>
              <a:gdLst>
                <a:gd name="T0" fmla="*/ 8 w 26"/>
                <a:gd name="T1" fmla="*/ 10 h 32"/>
                <a:gd name="T2" fmla="*/ 0 w 26"/>
                <a:gd name="T3" fmla="*/ 6 h 32"/>
                <a:gd name="T4" fmla="*/ 4 w 26"/>
                <a:gd name="T5" fmla="*/ 15 h 32"/>
                <a:gd name="T6" fmla="*/ 10 w 26"/>
                <a:gd name="T7" fmla="*/ 22 h 32"/>
                <a:gd name="T8" fmla="*/ 15 w 26"/>
                <a:gd name="T9" fmla="*/ 28 h 32"/>
                <a:gd name="T10" fmla="*/ 21 w 26"/>
                <a:gd name="T11" fmla="*/ 32 h 32"/>
                <a:gd name="T12" fmla="*/ 26 w 26"/>
                <a:gd name="T13" fmla="*/ 25 h 32"/>
                <a:gd name="T14" fmla="*/ 22 w 26"/>
                <a:gd name="T15" fmla="*/ 22 h 32"/>
                <a:gd name="T16" fmla="*/ 16 w 26"/>
                <a:gd name="T17" fmla="*/ 15 h 32"/>
                <a:gd name="T18" fmla="*/ 13 w 26"/>
                <a:gd name="T19" fmla="*/ 10 h 32"/>
                <a:gd name="T20" fmla="*/ 12 w 26"/>
                <a:gd name="T21" fmla="*/ 6 h 32"/>
                <a:gd name="T22" fmla="*/ 4 w 26"/>
                <a:gd name="T23" fmla="*/ 1 h 32"/>
                <a:gd name="T24" fmla="*/ 12 w 26"/>
                <a:gd name="T25" fmla="*/ 6 h 32"/>
                <a:gd name="T26" fmla="*/ 10 w 26"/>
                <a:gd name="T27" fmla="*/ 2 h 32"/>
                <a:gd name="T28" fmla="*/ 6 w 26"/>
                <a:gd name="T29" fmla="*/ 0 h 32"/>
                <a:gd name="T30" fmla="*/ 3 w 26"/>
                <a:gd name="T31" fmla="*/ 2 h 32"/>
                <a:gd name="T32" fmla="*/ 0 w 26"/>
                <a:gd name="T33" fmla="*/ 6 h 32"/>
                <a:gd name="T34" fmla="*/ 8 w 26"/>
                <a:gd name="T35" fmla="*/ 1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32">
                  <a:moveTo>
                    <a:pt x="8" y="10"/>
                  </a:moveTo>
                  <a:lnTo>
                    <a:pt x="0" y="6"/>
                  </a:lnTo>
                  <a:lnTo>
                    <a:pt x="4" y="15"/>
                  </a:lnTo>
                  <a:lnTo>
                    <a:pt x="10" y="22"/>
                  </a:lnTo>
                  <a:lnTo>
                    <a:pt x="15" y="28"/>
                  </a:lnTo>
                  <a:lnTo>
                    <a:pt x="21" y="32"/>
                  </a:lnTo>
                  <a:lnTo>
                    <a:pt x="26" y="25"/>
                  </a:lnTo>
                  <a:lnTo>
                    <a:pt x="22" y="22"/>
                  </a:lnTo>
                  <a:lnTo>
                    <a:pt x="16" y="15"/>
                  </a:lnTo>
                  <a:lnTo>
                    <a:pt x="13" y="10"/>
                  </a:lnTo>
                  <a:lnTo>
                    <a:pt x="12" y="6"/>
                  </a:lnTo>
                  <a:lnTo>
                    <a:pt x="4" y="1"/>
                  </a:lnTo>
                  <a:lnTo>
                    <a:pt x="12" y="6"/>
                  </a:lnTo>
                  <a:lnTo>
                    <a:pt x="10" y="2"/>
                  </a:lnTo>
                  <a:lnTo>
                    <a:pt x="6" y="0"/>
                  </a:lnTo>
                  <a:lnTo>
                    <a:pt x="3" y="2"/>
                  </a:lnTo>
                  <a:lnTo>
                    <a:pt x="0" y="6"/>
                  </a:lnTo>
                  <a:lnTo>
                    <a:pt x="8"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50" name="Freeform 882"/>
            <p:cNvSpPr>
              <a:spLocks/>
            </p:cNvSpPr>
            <p:nvPr/>
          </p:nvSpPr>
          <p:spPr bwMode="auto">
            <a:xfrm>
              <a:off x="3046" y="4169"/>
              <a:ext cx="8" cy="6"/>
            </a:xfrm>
            <a:custGeom>
              <a:avLst/>
              <a:gdLst>
                <a:gd name="T0" fmla="*/ 0 w 23"/>
                <a:gd name="T1" fmla="*/ 16 h 19"/>
                <a:gd name="T2" fmla="*/ 7 w 23"/>
                <a:gd name="T3" fmla="*/ 19 h 19"/>
                <a:gd name="T4" fmla="*/ 23 w 23"/>
                <a:gd name="T5" fmla="*/ 9 h 19"/>
                <a:gd name="T6" fmla="*/ 19 w 23"/>
                <a:gd name="T7" fmla="*/ 0 h 19"/>
                <a:gd name="T8" fmla="*/ 3 w 23"/>
                <a:gd name="T9" fmla="*/ 10 h 19"/>
                <a:gd name="T10" fmla="*/ 10 w 23"/>
                <a:gd name="T11" fmla="*/ 14 h 19"/>
                <a:gd name="T12" fmla="*/ 3 w 23"/>
                <a:gd name="T13" fmla="*/ 10 h 19"/>
                <a:gd name="T14" fmla="*/ 0 w 23"/>
                <a:gd name="T15" fmla="*/ 13 h 19"/>
                <a:gd name="T16" fmla="*/ 0 w 23"/>
                <a:gd name="T17" fmla="*/ 16 h 19"/>
                <a:gd name="T18" fmla="*/ 4 w 23"/>
                <a:gd name="T19" fmla="*/ 19 h 19"/>
                <a:gd name="T20" fmla="*/ 7 w 23"/>
                <a:gd name="T21" fmla="*/ 19 h 19"/>
                <a:gd name="T22" fmla="*/ 0 w 23"/>
                <a:gd name="T2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19">
                  <a:moveTo>
                    <a:pt x="0" y="16"/>
                  </a:moveTo>
                  <a:lnTo>
                    <a:pt x="7" y="19"/>
                  </a:lnTo>
                  <a:lnTo>
                    <a:pt x="23" y="9"/>
                  </a:lnTo>
                  <a:lnTo>
                    <a:pt x="19" y="0"/>
                  </a:lnTo>
                  <a:lnTo>
                    <a:pt x="3" y="10"/>
                  </a:lnTo>
                  <a:lnTo>
                    <a:pt x="10" y="14"/>
                  </a:lnTo>
                  <a:lnTo>
                    <a:pt x="3" y="10"/>
                  </a:lnTo>
                  <a:lnTo>
                    <a:pt x="0" y="13"/>
                  </a:lnTo>
                  <a:lnTo>
                    <a:pt x="0" y="16"/>
                  </a:lnTo>
                  <a:lnTo>
                    <a:pt x="4" y="19"/>
                  </a:lnTo>
                  <a:lnTo>
                    <a:pt x="7" y="19"/>
                  </a:lnTo>
                  <a:lnTo>
                    <a:pt x="0"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51" name="Freeform 883"/>
            <p:cNvSpPr>
              <a:spLocks/>
            </p:cNvSpPr>
            <p:nvPr/>
          </p:nvSpPr>
          <p:spPr bwMode="auto">
            <a:xfrm>
              <a:off x="3042" y="4163"/>
              <a:ext cx="7" cy="11"/>
            </a:xfrm>
            <a:custGeom>
              <a:avLst/>
              <a:gdLst>
                <a:gd name="T0" fmla="*/ 9 w 21"/>
                <a:gd name="T1" fmla="*/ 7 h 32"/>
                <a:gd name="T2" fmla="*/ 0 w 21"/>
                <a:gd name="T3" fmla="*/ 6 h 32"/>
                <a:gd name="T4" fmla="*/ 11 w 21"/>
                <a:gd name="T5" fmla="*/ 32 h 32"/>
                <a:gd name="T6" fmla="*/ 21 w 21"/>
                <a:gd name="T7" fmla="*/ 30 h 32"/>
                <a:gd name="T8" fmla="*/ 9 w 21"/>
                <a:gd name="T9" fmla="*/ 3 h 32"/>
                <a:gd name="T10" fmla="*/ 0 w 21"/>
                <a:gd name="T11" fmla="*/ 2 h 32"/>
                <a:gd name="T12" fmla="*/ 9 w 21"/>
                <a:gd name="T13" fmla="*/ 3 h 32"/>
                <a:gd name="T14" fmla="*/ 7 w 21"/>
                <a:gd name="T15" fmla="*/ 0 h 32"/>
                <a:gd name="T16" fmla="*/ 3 w 21"/>
                <a:gd name="T17" fmla="*/ 0 h 32"/>
                <a:gd name="T18" fmla="*/ 1 w 21"/>
                <a:gd name="T19" fmla="*/ 2 h 32"/>
                <a:gd name="T20" fmla="*/ 0 w 21"/>
                <a:gd name="T21" fmla="*/ 6 h 32"/>
                <a:gd name="T22" fmla="*/ 9 w 21"/>
                <a:gd name="T23"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32">
                  <a:moveTo>
                    <a:pt x="9" y="7"/>
                  </a:moveTo>
                  <a:lnTo>
                    <a:pt x="0" y="6"/>
                  </a:lnTo>
                  <a:lnTo>
                    <a:pt x="11" y="32"/>
                  </a:lnTo>
                  <a:lnTo>
                    <a:pt x="21" y="30"/>
                  </a:lnTo>
                  <a:lnTo>
                    <a:pt x="9" y="3"/>
                  </a:lnTo>
                  <a:lnTo>
                    <a:pt x="0" y="2"/>
                  </a:lnTo>
                  <a:lnTo>
                    <a:pt x="9" y="3"/>
                  </a:lnTo>
                  <a:lnTo>
                    <a:pt x="7" y="0"/>
                  </a:lnTo>
                  <a:lnTo>
                    <a:pt x="3" y="0"/>
                  </a:lnTo>
                  <a:lnTo>
                    <a:pt x="1" y="2"/>
                  </a:lnTo>
                  <a:lnTo>
                    <a:pt x="0" y="6"/>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52" name="Freeform 884"/>
            <p:cNvSpPr>
              <a:spLocks/>
            </p:cNvSpPr>
            <p:nvPr/>
          </p:nvSpPr>
          <p:spPr bwMode="auto">
            <a:xfrm>
              <a:off x="3030" y="4164"/>
              <a:ext cx="15" cy="16"/>
            </a:xfrm>
            <a:custGeom>
              <a:avLst/>
              <a:gdLst>
                <a:gd name="T0" fmla="*/ 0 w 46"/>
                <a:gd name="T1" fmla="*/ 43 h 47"/>
                <a:gd name="T2" fmla="*/ 6 w 46"/>
                <a:gd name="T3" fmla="*/ 47 h 47"/>
                <a:gd name="T4" fmla="*/ 14 w 46"/>
                <a:gd name="T5" fmla="*/ 46 h 47"/>
                <a:gd name="T6" fmla="*/ 19 w 46"/>
                <a:gd name="T7" fmla="*/ 41 h 47"/>
                <a:gd name="T8" fmla="*/ 24 w 46"/>
                <a:gd name="T9" fmla="*/ 38 h 47"/>
                <a:gd name="T10" fmla="*/ 30 w 46"/>
                <a:gd name="T11" fmla="*/ 31 h 47"/>
                <a:gd name="T12" fmla="*/ 34 w 46"/>
                <a:gd name="T13" fmla="*/ 25 h 47"/>
                <a:gd name="T14" fmla="*/ 38 w 46"/>
                <a:gd name="T15" fmla="*/ 19 h 47"/>
                <a:gd name="T16" fmla="*/ 42 w 46"/>
                <a:gd name="T17" fmla="*/ 12 h 47"/>
                <a:gd name="T18" fmla="*/ 46 w 46"/>
                <a:gd name="T19" fmla="*/ 5 h 47"/>
                <a:gd name="T20" fmla="*/ 37 w 46"/>
                <a:gd name="T21" fmla="*/ 0 h 47"/>
                <a:gd name="T22" fmla="*/ 32 w 46"/>
                <a:gd name="T23" fmla="*/ 7 h 47"/>
                <a:gd name="T24" fmla="*/ 29 w 46"/>
                <a:gd name="T25" fmla="*/ 14 h 47"/>
                <a:gd name="T26" fmla="*/ 24 w 46"/>
                <a:gd name="T27" fmla="*/ 21 h 47"/>
                <a:gd name="T28" fmla="*/ 21 w 46"/>
                <a:gd name="T29" fmla="*/ 27 h 47"/>
                <a:gd name="T30" fmla="*/ 18 w 46"/>
                <a:gd name="T31" fmla="*/ 31 h 47"/>
                <a:gd name="T32" fmla="*/ 14 w 46"/>
                <a:gd name="T33" fmla="*/ 35 h 47"/>
                <a:gd name="T34" fmla="*/ 10 w 46"/>
                <a:gd name="T35" fmla="*/ 37 h 47"/>
                <a:gd name="T36" fmla="*/ 6 w 46"/>
                <a:gd name="T37" fmla="*/ 38 h 47"/>
                <a:gd name="T38" fmla="*/ 12 w 46"/>
                <a:gd name="T39" fmla="*/ 43 h 47"/>
                <a:gd name="T40" fmla="*/ 6 w 46"/>
                <a:gd name="T41" fmla="*/ 38 h 47"/>
                <a:gd name="T42" fmla="*/ 3 w 46"/>
                <a:gd name="T43" fmla="*/ 39 h 47"/>
                <a:gd name="T44" fmla="*/ 2 w 46"/>
                <a:gd name="T45" fmla="*/ 43 h 47"/>
                <a:gd name="T46" fmla="*/ 3 w 46"/>
                <a:gd name="T47" fmla="*/ 46 h 47"/>
                <a:gd name="T48" fmla="*/ 6 w 46"/>
                <a:gd name="T49" fmla="*/ 47 h 47"/>
                <a:gd name="T50" fmla="*/ 0 w 46"/>
                <a:gd name="T51" fmla="*/ 4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 h="47">
                  <a:moveTo>
                    <a:pt x="0" y="43"/>
                  </a:moveTo>
                  <a:lnTo>
                    <a:pt x="6" y="47"/>
                  </a:lnTo>
                  <a:lnTo>
                    <a:pt x="14" y="46"/>
                  </a:lnTo>
                  <a:lnTo>
                    <a:pt x="19" y="41"/>
                  </a:lnTo>
                  <a:lnTo>
                    <a:pt x="24" y="38"/>
                  </a:lnTo>
                  <a:lnTo>
                    <a:pt x="30" y="31"/>
                  </a:lnTo>
                  <a:lnTo>
                    <a:pt x="34" y="25"/>
                  </a:lnTo>
                  <a:lnTo>
                    <a:pt x="38" y="19"/>
                  </a:lnTo>
                  <a:lnTo>
                    <a:pt x="42" y="12"/>
                  </a:lnTo>
                  <a:lnTo>
                    <a:pt x="46" y="5"/>
                  </a:lnTo>
                  <a:lnTo>
                    <a:pt x="37" y="0"/>
                  </a:lnTo>
                  <a:lnTo>
                    <a:pt x="32" y="7"/>
                  </a:lnTo>
                  <a:lnTo>
                    <a:pt x="29" y="14"/>
                  </a:lnTo>
                  <a:lnTo>
                    <a:pt x="24" y="21"/>
                  </a:lnTo>
                  <a:lnTo>
                    <a:pt x="21" y="27"/>
                  </a:lnTo>
                  <a:lnTo>
                    <a:pt x="18" y="31"/>
                  </a:lnTo>
                  <a:lnTo>
                    <a:pt x="14" y="35"/>
                  </a:lnTo>
                  <a:lnTo>
                    <a:pt x="10" y="37"/>
                  </a:lnTo>
                  <a:lnTo>
                    <a:pt x="6" y="38"/>
                  </a:lnTo>
                  <a:lnTo>
                    <a:pt x="12" y="43"/>
                  </a:lnTo>
                  <a:lnTo>
                    <a:pt x="6" y="38"/>
                  </a:lnTo>
                  <a:lnTo>
                    <a:pt x="3" y="39"/>
                  </a:lnTo>
                  <a:lnTo>
                    <a:pt x="2" y="43"/>
                  </a:lnTo>
                  <a:lnTo>
                    <a:pt x="3" y="46"/>
                  </a:lnTo>
                  <a:lnTo>
                    <a:pt x="6" y="47"/>
                  </a:lnTo>
                  <a:lnTo>
                    <a:pt x="0" y="4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53" name="Freeform 885"/>
            <p:cNvSpPr>
              <a:spLocks/>
            </p:cNvSpPr>
            <p:nvPr/>
          </p:nvSpPr>
          <p:spPr bwMode="auto">
            <a:xfrm>
              <a:off x="3027" y="4158"/>
              <a:ext cx="7" cy="20"/>
            </a:xfrm>
            <a:custGeom>
              <a:avLst/>
              <a:gdLst>
                <a:gd name="T0" fmla="*/ 8 w 21"/>
                <a:gd name="T1" fmla="*/ 8 h 62"/>
                <a:gd name="T2" fmla="*/ 0 w 21"/>
                <a:gd name="T3" fmla="*/ 7 h 62"/>
                <a:gd name="T4" fmla="*/ 5 w 21"/>
                <a:gd name="T5" fmla="*/ 16 h 62"/>
                <a:gd name="T6" fmla="*/ 7 w 21"/>
                <a:gd name="T7" fmla="*/ 31 h 62"/>
                <a:gd name="T8" fmla="*/ 9 w 21"/>
                <a:gd name="T9" fmla="*/ 47 h 62"/>
                <a:gd name="T10" fmla="*/ 9 w 21"/>
                <a:gd name="T11" fmla="*/ 62 h 62"/>
                <a:gd name="T12" fmla="*/ 21 w 21"/>
                <a:gd name="T13" fmla="*/ 62 h 62"/>
                <a:gd name="T14" fmla="*/ 19 w 21"/>
                <a:gd name="T15" fmla="*/ 47 h 62"/>
                <a:gd name="T16" fmla="*/ 16 w 21"/>
                <a:gd name="T17" fmla="*/ 31 h 62"/>
                <a:gd name="T18" fmla="*/ 14 w 21"/>
                <a:gd name="T19" fmla="*/ 14 h 62"/>
                <a:gd name="T20" fmla="*/ 9 w 21"/>
                <a:gd name="T21" fmla="*/ 2 h 62"/>
                <a:gd name="T22" fmla="*/ 1 w 21"/>
                <a:gd name="T23" fmla="*/ 1 h 62"/>
                <a:gd name="T24" fmla="*/ 9 w 21"/>
                <a:gd name="T25" fmla="*/ 2 h 62"/>
                <a:gd name="T26" fmla="*/ 7 w 21"/>
                <a:gd name="T27" fmla="*/ 0 h 62"/>
                <a:gd name="T28" fmla="*/ 4 w 21"/>
                <a:gd name="T29" fmla="*/ 0 h 62"/>
                <a:gd name="T30" fmla="*/ 0 w 21"/>
                <a:gd name="T31" fmla="*/ 3 h 62"/>
                <a:gd name="T32" fmla="*/ 0 w 21"/>
                <a:gd name="T33" fmla="*/ 7 h 62"/>
                <a:gd name="T34" fmla="*/ 8 w 21"/>
                <a:gd name="T35" fmla="*/ 8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62">
                  <a:moveTo>
                    <a:pt x="8" y="8"/>
                  </a:moveTo>
                  <a:lnTo>
                    <a:pt x="0" y="7"/>
                  </a:lnTo>
                  <a:lnTo>
                    <a:pt x="5" y="16"/>
                  </a:lnTo>
                  <a:lnTo>
                    <a:pt x="7" y="31"/>
                  </a:lnTo>
                  <a:lnTo>
                    <a:pt x="9" y="47"/>
                  </a:lnTo>
                  <a:lnTo>
                    <a:pt x="9" y="62"/>
                  </a:lnTo>
                  <a:lnTo>
                    <a:pt x="21" y="62"/>
                  </a:lnTo>
                  <a:lnTo>
                    <a:pt x="19" y="47"/>
                  </a:lnTo>
                  <a:lnTo>
                    <a:pt x="16" y="31"/>
                  </a:lnTo>
                  <a:lnTo>
                    <a:pt x="14" y="14"/>
                  </a:lnTo>
                  <a:lnTo>
                    <a:pt x="9" y="2"/>
                  </a:lnTo>
                  <a:lnTo>
                    <a:pt x="1" y="1"/>
                  </a:lnTo>
                  <a:lnTo>
                    <a:pt x="9" y="2"/>
                  </a:lnTo>
                  <a:lnTo>
                    <a:pt x="7" y="0"/>
                  </a:lnTo>
                  <a:lnTo>
                    <a:pt x="4" y="0"/>
                  </a:lnTo>
                  <a:lnTo>
                    <a:pt x="0" y="3"/>
                  </a:lnTo>
                  <a:lnTo>
                    <a:pt x="0" y="7"/>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54" name="Freeform 886"/>
            <p:cNvSpPr>
              <a:spLocks/>
            </p:cNvSpPr>
            <p:nvPr/>
          </p:nvSpPr>
          <p:spPr bwMode="auto">
            <a:xfrm>
              <a:off x="3019" y="4158"/>
              <a:ext cx="11" cy="19"/>
            </a:xfrm>
            <a:custGeom>
              <a:avLst/>
              <a:gdLst>
                <a:gd name="T0" fmla="*/ 4 w 32"/>
                <a:gd name="T1" fmla="*/ 57 h 57"/>
                <a:gd name="T2" fmla="*/ 9 w 32"/>
                <a:gd name="T3" fmla="*/ 53 h 57"/>
                <a:gd name="T4" fmla="*/ 13 w 32"/>
                <a:gd name="T5" fmla="*/ 41 h 57"/>
                <a:gd name="T6" fmla="*/ 19 w 32"/>
                <a:gd name="T7" fmla="*/ 29 h 57"/>
                <a:gd name="T8" fmla="*/ 27 w 32"/>
                <a:gd name="T9" fmla="*/ 16 h 57"/>
                <a:gd name="T10" fmla="*/ 32 w 32"/>
                <a:gd name="T11" fmla="*/ 7 h 57"/>
                <a:gd name="T12" fmla="*/ 25 w 32"/>
                <a:gd name="T13" fmla="*/ 0 h 57"/>
                <a:gd name="T14" fmla="*/ 17 w 32"/>
                <a:gd name="T15" fmla="*/ 11 h 57"/>
                <a:gd name="T16" fmla="*/ 9 w 32"/>
                <a:gd name="T17" fmla="*/ 24 h 57"/>
                <a:gd name="T18" fmla="*/ 4 w 32"/>
                <a:gd name="T19" fmla="*/ 39 h 57"/>
                <a:gd name="T20" fmla="*/ 0 w 32"/>
                <a:gd name="T21" fmla="*/ 53 h 57"/>
                <a:gd name="T22" fmla="*/ 6 w 32"/>
                <a:gd name="T23" fmla="*/ 48 h 57"/>
                <a:gd name="T24" fmla="*/ 0 w 32"/>
                <a:gd name="T25" fmla="*/ 53 h 57"/>
                <a:gd name="T26" fmla="*/ 1 w 32"/>
                <a:gd name="T27" fmla="*/ 56 h 57"/>
                <a:gd name="T28" fmla="*/ 5 w 32"/>
                <a:gd name="T29" fmla="*/ 57 h 57"/>
                <a:gd name="T30" fmla="*/ 8 w 32"/>
                <a:gd name="T31" fmla="*/ 56 h 57"/>
                <a:gd name="T32" fmla="*/ 9 w 32"/>
                <a:gd name="T33" fmla="*/ 53 h 57"/>
                <a:gd name="T34" fmla="*/ 4 w 32"/>
                <a:gd name="T35"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57">
                  <a:moveTo>
                    <a:pt x="4" y="57"/>
                  </a:moveTo>
                  <a:lnTo>
                    <a:pt x="9" y="53"/>
                  </a:lnTo>
                  <a:lnTo>
                    <a:pt x="13" y="41"/>
                  </a:lnTo>
                  <a:lnTo>
                    <a:pt x="19" y="29"/>
                  </a:lnTo>
                  <a:lnTo>
                    <a:pt x="27" y="16"/>
                  </a:lnTo>
                  <a:lnTo>
                    <a:pt x="32" y="7"/>
                  </a:lnTo>
                  <a:lnTo>
                    <a:pt x="25" y="0"/>
                  </a:lnTo>
                  <a:lnTo>
                    <a:pt x="17" y="11"/>
                  </a:lnTo>
                  <a:lnTo>
                    <a:pt x="9" y="24"/>
                  </a:lnTo>
                  <a:lnTo>
                    <a:pt x="4" y="39"/>
                  </a:lnTo>
                  <a:lnTo>
                    <a:pt x="0" y="53"/>
                  </a:lnTo>
                  <a:lnTo>
                    <a:pt x="6" y="48"/>
                  </a:lnTo>
                  <a:lnTo>
                    <a:pt x="0" y="53"/>
                  </a:lnTo>
                  <a:lnTo>
                    <a:pt x="1" y="56"/>
                  </a:lnTo>
                  <a:lnTo>
                    <a:pt x="5" y="57"/>
                  </a:lnTo>
                  <a:lnTo>
                    <a:pt x="8" y="56"/>
                  </a:lnTo>
                  <a:lnTo>
                    <a:pt x="9" y="53"/>
                  </a:lnTo>
                  <a:lnTo>
                    <a:pt x="4" y="5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55" name="Freeform 887"/>
            <p:cNvSpPr>
              <a:spLocks/>
            </p:cNvSpPr>
            <p:nvPr/>
          </p:nvSpPr>
          <p:spPr bwMode="auto">
            <a:xfrm>
              <a:off x="3012" y="4172"/>
              <a:ext cx="9" cy="5"/>
            </a:xfrm>
            <a:custGeom>
              <a:avLst/>
              <a:gdLst>
                <a:gd name="T0" fmla="*/ 0 w 28"/>
                <a:gd name="T1" fmla="*/ 5 h 14"/>
                <a:gd name="T2" fmla="*/ 7 w 28"/>
                <a:gd name="T3" fmla="*/ 10 h 14"/>
                <a:gd name="T4" fmla="*/ 11 w 28"/>
                <a:gd name="T5" fmla="*/ 10 h 14"/>
                <a:gd name="T6" fmla="*/ 16 w 28"/>
                <a:gd name="T7" fmla="*/ 11 h 14"/>
                <a:gd name="T8" fmla="*/ 21 w 28"/>
                <a:gd name="T9" fmla="*/ 12 h 14"/>
                <a:gd name="T10" fmla="*/ 26 w 28"/>
                <a:gd name="T11" fmla="*/ 14 h 14"/>
                <a:gd name="T12" fmla="*/ 28 w 28"/>
                <a:gd name="T13" fmla="*/ 5 h 14"/>
                <a:gd name="T14" fmla="*/ 23 w 28"/>
                <a:gd name="T15" fmla="*/ 3 h 14"/>
                <a:gd name="T16" fmla="*/ 16 w 28"/>
                <a:gd name="T17" fmla="*/ 2 h 14"/>
                <a:gd name="T18" fmla="*/ 11 w 28"/>
                <a:gd name="T19" fmla="*/ 0 h 14"/>
                <a:gd name="T20" fmla="*/ 5 w 28"/>
                <a:gd name="T21" fmla="*/ 0 h 14"/>
                <a:gd name="T22" fmla="*/ 12 w 28"/>
                <a:gd name="T23" fmla="*/ 5 h 14"/>
                <a:gd name="T24" fmla="*/ 5 w 28"/>
                <a:gd name="T25" fmla="*/ 0 h 14"/>
                <a:gd name="T26" fmla="*/ 3 w 28"/>
                <a:gd name="T27" fmla="*/ 3 h 14"/>
                <a:gd name="T28" fmla="*/ 2 w 28"/>
                <a:gd name="T29" fmla="*/ 6 h 14"/>
                <a:gd name="T30" fmla="*/ 4 w 28"/>
                <a:gd name="T31" fmla="*/ 8 h 14"/>
                <a:gd name="T32" fmla="*/ 7 w 28"/>
                <a:gd name="T33" fmla="*/ 10 h 14"/>
                <a:gd name="T34" fmla="*/ 0 w 28"/>
                <a:gd name="T35"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 h="14">
                  <a:moveTo>
                    <a:pt x="0" y="5"/>
                  </a:moveTo>
                  <a:lnTo>
                    <a:pt x="7" y="10"/>
                  </a:lnTo>
                  <a:lnTo>
                    <a:pt x="11" y="10"/>
                  </a:lnTo>
                  <a:lnTo>
                    <a:pt x="16" y="11"/>
                  </a:lnTo>
                  <a:lnTo>
                    <a:pt x="21" y="12"/>
                  </a:lnTo>
                  <a:lnTo>
                    <a:pt x="26" y="14"/>
                  </a:lnTo>
                  <a:lnTo>
                    <a:pt x="28" y="5"/>
                  </a:lnTo>
                  <a:lnTo>
                    <a:pt x="23" y="3"/>
                  </a:lnTo>
                  <a:lnTo>
                    <a:pt x="16" y="2"/>
                  </a:lnTo>
                  <a:lnTo>
                    <a:pt x="11" y="0"/>
                  </a:lnTo>
                  <a:lnTo>
                    <a:pt x="5" y="0"/>
                  </a:lnTo>
                  <a:lnTo>
                    <a:pt x="12" y="5"/>
                  </a:lnTo>
                  <a:lnTo>
                    <a:pt x="5" y="0"/>
                  </a:lnTo>
                  <a:lnTo>
                    <a:pt x="3" y="3"/>
                  </a:lnTo>
                  <a:lnTo>
                    <a:pt x="2" y="6"/>
                  </a:lnTo>
                  <a:lnTo>
                    <a:pt x="4" y="8"/>
                  </a:lnTo>
                  <a:lnTo>
                    <a:pt x="7" y="10"/>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56" name="Freeform 888"/>
            <p:cNvSpPr>
              <a:spLocks/>
            </p:cNvSpPr>
            <p:nvPr/>
          </p:nvSpPr>
          <p:spPr bwMode="auto">
            <a:xfrm>
              <a:off x="3012" y="4166"/>
              <a:ext cx="4" cy="8"/>
            </a:xfrm>
            <a:custGeom>
              <a:avLst/>
              <a:gdLst>
                <a:gd name="T0" fmla="*/ 10 w 12"/>
                <a:gd name="T1" fmla="*/ 8 h 25"/>
                <a:gd name="T2" fmla="*/ 0 w 12"/>
                <a:gd name="T3" fmla="*/ 6 h 25"/>
                <a:gd name="T4" fmla="*/ 0 w 12"/>
                <a:gd name="T5" fmla="*/ 25 h 25"/>
                <a:gd name="T6" fmla="*/ 12 w 12"/>
                <a:gd name="T7" fmla="*/ 25 h 25"/>
                <a:gd name="T8" fmla="*/ 12 w 12"/>
                <a:gd name="T9" fmla="*/ 6 h 25"/>
                <a:gd name="T10" fmla="*/ 3 w 12"/>
                <a:gd name="T11" fmla="*/ 3 h 25"/>
                <a:gd name="T12" fmla="*/ 12 w 12"/>
                <a:gd name="T13" fmla="*/ 6 h 25"/>
                <a:gd name="T14" fmla="*/ 10 w 12"/>
                <a:gd name="T15" fmla="*/ 2 h 25"/>
                <a:gd name="T16" fmla="*/ 6 w 12"/>
                <a:gd name="T17" fmla="*/ 0 h 25"/>
                <a:gd name="T18" fmla="*/ 3 w 12"/>
                <a:gd name="T19" fmla="*/ 2 h 25"/>
                <a:gd name="T20" fmla="*/ 0 w 12"/>
                <a:gd name="T21" fmla="*/ 6 h 25"/>
                <a:gd name="T22" fmla="*/ 10 w 12"/>
                <a:gd name="T23"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25">
                  <a:moveTo>
                    <a:pt x="10" y="8"/>
                  </a:moveTo>
                  <a:lnTo>
                    <a:pt x="0" y="6"/>
                  </a:lnTo>
                  <a:lnTo>
                    <a:pt x="0" y="25"/>
                  </a:lnTo>
                  <a:lnTo>
                    <a:pt x="12" y="25"/>
                  </a:lnTo>
                  <a:lnTo>
                    <a:pt x="12" y="6"/>
                  </a:lnTo>
                  <a:lnTo>
                    <a:pt x="3" y="3"/>
                  </a:lnTo>
                  <a:lnTo>
                    <a:pt x="12" y="6"/>
                  </a:lnTo>
                  <a:lnTo>
                    <a:pt x="10" y="2"/>
                  </a:lnTo>
                  <a:lnTo>
                    <a:pt x="6" y="0"/>
                  </a:lnTo>
                  <a:lnTo>
                    <a:pt x="3" y="2"/>
                  </a:lnTo>
                  <a:lnTo>
                    <a:pt x="0" y="6"/>
                  </a:lnTo>
                  <a:lnTo>
                    <a:pt x="10"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57" name="Freeform 889"/>
            <p:cNvSpPr>
              <a:spLocks/>
            </p:cNvSpPr>
            <p:nvPr/>
          </p:nvSpPr>
          <p:spPr bwMode="auto">
            <a:xfrm>
              <a:off x="3003" y="4167"/>
              <a:ext cx="12" cy="12"/>
            </a:xfrm>
            <a:custGeom>
              <a:avLst/>
              <a:gdLst>
                <a:gd name="T0" fmla="*/ 1 w 37"/>
                <a:gd name="T1" fmla="*/ 36 h 37"/>
                <a:gd name="T2" fmla="*/ 9 w 37"/>
                <a:gd name="T3" fmla="*/ 33 h 37"/>
                <a:gd name="T4" fmla="*/ 13 w 37"/>
                <a:gd name="T5" fmla="*/ 29 h 37"/>
                <a:gd name="T6" fmla="*/ 22 w 37"/>
                <a:gd name="T7" fmla="*/ 21 h 37"/>
                <a:gd name="T8" fmla="*/ 31 w 37"/>
                <a:gd name="T9" fmla="*/ 12 h 37"/>
                <a:gd name="T10" fmla="*/ 37 w 37"/>
                <a:gd name="T11" fmla="*/ 5 h 37"/>
                <a:gd name="T12" fmla="*/ 30 w 37"/>
                <a:gd name="T13" fmla="*/ 0 h 37"/>
                <a:gd name="T14" fmla="*/ 24 w 37"/>
                <a:gd name="T15" fmla="*/ 5 h 37"/>
                <a:gd name="T16" fmla="*/ 15 w 37"/>
                <a:gd name="T17" fmla="*/ 14 h 37"/>
                <a:gd name="T18" fmla="*/ 6 w 37"/>
                <a:gd name="T19" fmla="*/ 22 h 37"/>
                <a:gd name="T20" fmla="*/ 0 w 37"/>
                <a:gd name="T21" fmla="*/ 31 h 37"/>
                <a:gd name="T22" fmla="*/ 8 w 37"/>
                <a:gd name="T23" fmla="*/ 29 h 37"/>
                <a:gd name="T24" fmla="*/ 0 w 37"/>
                <a:gd name="T25" fmla="*/ 31 h 37"/>
                <a:gd name="T26" fmla="*/ 1 w 37"/>
                <a:gd name="T27" fmla="*/ 35 h 37"/>
                <a:gd name="T28" fmla="*/ 3 w 37"/>
                <a:gd name="T29" fmla="*/ 37 h 37"/>
                <a:gd name="T30" fmla="*/ 7 w 37"/>
                <a:gd name="T31" fmla="*/ 36 h 37"/>
                <a:gd name="T32" fmla="*/ 9 w 37"/>
                <a:gd name="T33" fmla="*/ 33 h 37"/>
                <a:gd name="T34" fmla="*/ 1 w 37"/>
                <a:gd name="T35" fmla="*/ 3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37">
                  <a:moveTo>
                    <a:pt x="1" y="36"/>
                  </a:moveTo>
                  <a:lnTo>
                    <a:pt x="9" y="33"/>
                  </a:lnTo>
                  <a:lnTo>
                    <a:pt x="13" y="29"/>
                  </a:lnTo>
                  <a:lnTo>
                    <a:pt x="22" y="21"/>
                  </a:lnTo>
                  <a:lnTo>
                    <a:pt x="31" y="12"/>
                  </a:lnTo>
                  <a:lnTo>
                    <a:pt x="37" y="5"/>
                  </a:lnTo>
                  <a:lnTo>
                    <a:pt x="30" y="0"/>
                  </a:lnTo>
                  <a:lnTo>
                    <a:pt x="24" y="5"/>
                  </a:lnTo>
                  <a:lnTo>
                    <a:pt x="15" y="14"/>
                  </a:lnTo>
                  <a:lnTo>
                    <a:pt x="6" y="22"/>
                  </a:lnTo>
                  <a:lnTo>
                    <a:pt x="0" y="31"/>
                  </a:lnTo>
                  <a:lnTo>
                    <a:pt x="8" y="29"/>
                  </a:lnTo>
                  <a:lnTo>
                    <a:pt x="0" y="31"/>
                  </a:lnTo>
                  <a:lnTo>
                    <a:pt x="1" y="35"/>
                  </a:lnTo>
                  <a:lnTo>
                    <a:pt x="3" y="37"/>
                  </a:lnTo>
                  <a:lnTo>
                    <a:pt x="7" y="36"/>
                  </a:lnTo>
                  <a:lnTo>
                    <a:pt x="9" y="33"/>
                  </a:lnTo>
                  <a:lnTo>
                    <a:pt x="1" y="3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58" name="Freeform 890"/>
            <p:cNvSpPr>
              <a:spLocks/>
            </p:cNvSpPr>
            <p:nvPr/>
          </p:nvSpPr>
          <p:spPr bwMode="auto">
            <a:xfrm>
              <a:off x="2997" y="4171"/>
              <a:ext cx="8" cy="8"/>
            </a:xfrm>
            <a:custGeom>
              <a:avLst/>
              <a:gdLst>
                <a:gd name="T0" fmla="*/ 1 w 26"/>
                <a:gd name="T1" fmla="*/ 1 h 24"/>
                <a:gd name="T2" fmla="*/ 4 w 26"/>
                <a:gd name="T3" fmla="*/ 9 h 24"/>
                <a:gd name="T4" fmla="*/ 8 w 26"/>
                <a:gd name="T5" fmla="*/ 12 h 24"/>
                <a:gd name="T6" fmla="*/ 12 w 26"/>
                <a:gd name="T7" fmla="*/ 16 h 24"/>
                <a:gd name="T8" fmla="*/ 17 w 26"/>
                <a:gd name="T9" fmla="*/ 21 h 24"/>
                <a:gd name="T10" fmla="*/ 19 w 26"/>
                <a:gd name="T11" fmla="*/ 24 h 24"/>
                <a:gd name="T12" fmla="*/ 26 w 26"/>
                <a:gd name="T13" fmla="*/ 17 h 24"/>
                <a:gd name="T14" fmla="*/ 24 w 26"/>
                <a:gd name="T15" fmla="*/ 15 h 24"/>
                <a:gd name="T16" fmla="*/ 19 w 26"/>
                <a:gd name="T17" fmla="*/ 9 h 24"/>
                <a:gd name="T18" fmla="*/ 12 w 26"/>
                <a:gd name="T19" fmla="*/ 3 h 24"/>
                <a:gd name="T20" fmla="*/ 4 w 26"/>
                <a:gd name="T21" fmla="*/ 0 h 24"/>
                <a:gd name="T22" fmla="*/ 8 w 26"/>
                <a:gd name="T23" fmla="*/ 8 h 24"/>
                <a:gd name="T24" fmla="*/ 4 w 26"/>
                <a:gd name="T25" fmla="*/ 0 h 24"/>
                <a:gd name="T26" fmla="*/ 1 w 26"/>
                <a:gd name="T27" fmla="*/ 1 h 24"/>
                <a:gd name="T28" fmla="*/ 0 w 26"/>
                <a:gd name="T29" fmla="*/ 4 h 24"/>
                <a:gd name="T30" fmla="*/ 1 w 26"/>
                <a:gd name="T31" fmla="*/ 8 h 24"/>
                <a:gd name="T32" fmla="*/ 4 w 26"/>
                <a:gd name="T33" fmla="*/ 9 h 24"/>
                <a:gd name="T34" fmla="*/ 1 w 26"/>
                <a:gd name="T35"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24">
                  <a:moveTo>
                    <a:pt x="1" y="1"/>
                  </a:moveTo>
                  <a:lnTo>
                    <a:pt x="4" y="9"/>
                  </a:lnTo>
                  <a:lnTo>
                    <a:pt x="8" y="12"/>
                  </a:lnTo>
                  <a:lnTo>
                    <a:pt x="12" y="16"/>
                  </a:lnTo>
                  <a:lnTo>
                    <a:pt x="17" y="21"/>
                  </a:lnTo>
                  <a:lnTo>
                    <a:pt x="19" y="24"/>
                  </a:lnTo>
                  <a:lnTo>
                    <a:pt x="26" y="17"/>
                  </a:lnTo>
                  <a:lnTo>
                    <a:pt x="24" y="15"/>
                  </a:lnTo>
                  <a:lnTo>
                    <a:pt x="19" y="9"/>
                  </a:lnTo>
                  <a:lnTo>
                    <a:pt x="12" y="3"/>
                  </a:lnTo>
                  <a:lnTo>
                    <a:pt x="4" y="0"/>
                  </a:lnTo>
                  <a:lnTo>
                    <a:pt x="8" y="8"/>
                  </a:lnTo>
                  <a:lnTo>
                    <a:pt x="4" y="0"/>
                  </a:lnTo>
                  <a:lnTo>
                    <a:pt x="1" y="1"/>
                  </a:lnTo>
                  <a:lnTo>
                    <a:pt x="0" y="4"/>
                  </a:lnTo>
                  <a:lnTo>
                    <a:pt x="1" y="8"/>
                  </a:lnTo>
                  <a:lnTo>
                    <a:pt x="4" y="9"/>
                  </a:lnTo>
                  <a:lnTo>
                    <a:pt x="1"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59" name="Freeform 891"/>
            <p:cNvSpPr>
              <a:spLocks/>
            </p:cNvSpPr>
            <p:nvPr/>
          </p:nvSpPr>
          <p:spPr bwMode="auto">
            <a:xfrm>
              <a:off x="2380" y="4132"/>
              <a:ext cx="296" cy="91"/>
            </a:xfrm>
            <a:custGeom>
              <a:avLst/>
              <a:gdLst>
                <a:gd name="T0" fmla="*/ 26 w 888"/>
                <a:gd name="T1" fmla="*/ 205 h 273"/>
                <a:gd name="T2" fmla="*/ 42 w 888"/>
                <a:gd name="T3" fmla="*/ 195 h 273"/>
                <a:gd name="T4" fmla="*/ 60 w 888"/>
                <a:gd name="T5" fmla="*/ 182 h 273"/>
                <a:gd name="T6" fmla="*/ 74 w 888"/>
                <a:gd name="T7" fmla="*/ 174 h 273"/>
                <a:gd name="T8" fmla="*/ 93 w 888"/>
                <a:gd name="T9" fmla="*/ 172 h 273"/>
                <a:gd name="T10" fmla="*/ 123 w 888"/>
                <a:gd name="T11" fmla="*/ 170 h 273"/>
                <a:gd name="T12" fmla="*/ 150 w 888"/>
                <a:gd name="T13" fmla="*/ 166 h 273"/>
                <a:gd name="T14" fmla="*/ 171 w 888"/>
                <a:gd name="T15" fmla="*/ 163 h 273"/>
                <a:gd name="T16" fmla="*/ 181 w 888"/>
                <a:gd name="T17" fmla="*/ 157 h 273"/>
                <a:gd name="T18" fmla="*/ 197 w 888"/>
                <a:gd name="T19" fmla="*/ 143 h 273"/>
                <a:gd name="T20" fmla="*/ 218 w 888"/>
                <a:gd name="T21" fmla="*/ 127 h 273"/>
                <a:gd name="T22" fmla="*/ 236 w 888"/>
                <a:gd name="T23" fmla="*/ 116 h 273"/>
                <a:gd name="T24" fmla="*/ 244 w 888"/>
                <a:gd name="T25" fmla="*/ 110 h 273"/>
                <a:gd name="T26" fmla="*/ 253 w 888"/>
                <a:gd name="T27" fmla="*/ 94 h 273"/>
                <a:gd name="T28" fmla="*/ 263 w 888"/>
                <a:gd name="T29" fmla="*/ 76 h 273"/>
                <a:gd name="T30" fmla="*/ 275 w 888"/>
                <a:gd name="T31" fmla="*/ 63 h 273"/>
                <a:gd name="T32" fmla="*/ 286 w 888"/>
                <a:gd name="T33" fmla="*/ 58 h 273"/>
                <a:gd name="T34" fmla="*/ 299 w 888"/>
                <a:gd name="T35" fmla="*/ 54 h 273"/>
                <a:gd name="T36" fmla="*/ 311 w 888"/>
                <a:gd name="T37" fmla="*/ 48 h 273"/>
                <a:gd name="T38" fmla="*/ 322 w 888"/>
                <a:gd name="T39" fmla="*/ 46 h 273"/>
                <a:gd name="T40" fmla="*/ 330 w 888"/>
                <a:gd name="T41" fmla="*/ 46 h 273"/>
                <a:gd name="T42" fmla="*/ 348 w 888"/>
                <a:gd name="T43" fmla="*/ 45 h 273"/>
                <a:gd name="T44" fmla="*/ 372 w 888"/>
                <a:gd name="T45" fmla="*/ 44 h 273"/>
                <a:gd name="T46" fmla="*/ 394 w 888"/>
                <a:gd name="T47" fmla="*/ 41 h 273"/>
                <a:gd name="T48" fmla="*/ 408 w 888"/>
                <a:gd name="T49" fmla="*/ 39 h 273"/>
                <a:gd name="T50" fmla="*/ 424 w 888"/>
                <a:gd name="T51" fmla="*/ 31 h 273"/>
                <a:gd name="T52" fmla="*/ 441 w 888"/>
                <a:gd name="T53" fmla="*/ 21 h 273"/>
                <a:gd name="T54" fmla="*/ 454 w 888"/>
                <a:gd name="T55" fmla="*/ 10 h 273"/>
                <a:gd name="T56" fmla="*/ 465 w 888"/>
                <a:gd name="T57" fmla="*/ 5 h 273"/>
                <a:gd name="T58" fmla="*/ 485 w 888"/>
                <a:gd name="T59" fmla="*/ 1 h 273"/>
                <a:gd name="T60" fmla="*/ 515 w 888"/>
                <a:gd name="T61" fmla="*/ 1 h 273"/>
                <a:gd name="T62" fmla="*/ 547 w 888"/>
                <a:gd name="T63" fmla="*/ 8 h 273"/>
                <a:gd name="T64" fmla="*/ 575 w 888"/>
                <a:gd name="T65" fmla="*/ 20 h 273"/>
                <a:gd name="T66" fmla="*/ 604 w 888"/>
                <a:gd name="T67" fmla="*/ 31 h 273"/>
                <a:gd name="T68" fmla="*/ 632 w 888"/>
                <a:gd name="T69" fmla="*/ 40 h 273"/>
                <a:gd name="T70" fmla="*/ 652 w 888"/>
                <a:gd name="T71" fmla="*/ 48 h 273"/>
                <a:gd name="T72" fmla="*/ 664 w 888"/>
                <a:gd name="T73" fmla="*/ 53 h 273"/>
                <a:gd name="T74" fmla="*/ 675 w 888"/>
                <a:gd name="T75" fmla="*/ 56 h 273"/>
                <a:gd name="T76" fmla="*/ 687 w 888"/>
                <a:gd name="T77" fmla="*/ 60 h 273"/>
                <a:gd name="T78" fmla="*/ 697 w 888"/>
                <a:gd name="T79" fmla="*/ 61 h 273"/>
                <a:gd name="T80" fmla="*/ 704 w 888"/>
                <a:gd name="T81" fmla="*/ 64 h 273"/>
                <a:gd name="T82" fmla="*/ 717 w 888"/>
                <a:gd name="T83" fmla="*/ 74 h 273"/>
                <a:gd name="T84" fmla="*/ 729 w 888"/>
                <a:gd name="T85" fmla="*/ 88 h 273"/>
                <a:gd name="T86" fmla="*/ 739 w 888"/>
                <a:gd name="T87" fmla="*/ 100 h 273"/>
                <a:gd name="T88" fmla="*/ 744 w 888"/>
                <a:gd name="T89" fmla="*/ 108 h 273"/>
                <a:gd name="T90" fmla="*/ 754 w 888"/>
                <a:gd name="T91" fmla="*/ 127 h 273"/>
                <a:gd name="T92" fmla="*/ 770 w 888"/>
                <a:gd name="T93" fmla="*/ 152 h 273"/>
                <a:gd name="T94" fmla="*/ 789 w 888"/>
                <a:gd name="T95" fmla="*/ 175 h 273"/>
                <a:gd name="T96" fmla="*/ 806 w 888"/>
                <a:gd name="T97" fmla="*/ 188 h 273"/>
                <a:gd name="T98" fmla="*/ 820 w 888"/>
                <a:gd name="T99" fmla="*/ 198 h 273"/>
                <a:gd name="T100" fmla="*/ 832 w 888"/>
                <a:gd name="T101" fmla="*/ 207 h 273"/>
                <a:gd name="T102" fmla="*/ 844 w 888"/>
                <a:gd name="T103" fmla="*/ 212 h 273"/>
                <a:gd name="T104" fmla="*/ 854 w 888"/>
                <a:gd name="T105" fmla="*/ 216 h 273"/>
                <a:gd name="T106" fmla="*/ 868 w 888"/>
                <a:gd name="T107" fmla="*/ 230 h 273"/>
                <a:gd name="T108" fmla="*/ 880 w 888"/>
                <a:gd name="T109" fmla="*/ 249 h 273"/>
                <a:gd name="T110" fmla="*/ 888 w 888"/>
                <a:gd name="T111" fmla="*/ 266 h 273"/>
                <a:gd name="T112" fmla="*/ 6 w 888"/>
                <a:gd name="T113" fmla="*/ 273 h 273"/>
                <a:gd name="T114" fmla="*/ 2 w 888"/>
                <a:gd name="T115" fmla="*/ 239 h 273"/>
                <a:gd name="T116" fmla="*/ 21 w 888"/>
                <a:gd name="T117" fmla="*/ 208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88" h="273">
                  <a:moveTo>
                    <a:pt x="21" y="208"/>
                  </a:moveTo>
                  <a:lnTo>
                    <a:pt x="26" y="205"/>
                  </a:lnTo>
                  <a:lnTo>
                    <a:pt x="33" y="200"/>
                  </a:lnTo>
                  <a:lnTo>
                    <a:pt x="42" y="195"/>
                  </a:lnTo>
                  <a:lnTo>
                    <a:pt x="50" y="189"/>
                  </a:lnTo>
                  <a:lnTo>
                    <a:pt x="60" y="182"/>
                  </a:lnTo>
                  <a:lnTo>
                    <a:pt x="68" y="178"/>
                  </a:lnTo>
                  <a:lnTo>
                    <a:pt x="74" y="174"/>
                  </a:lnTo>
                  <a:lnTo>
                    <a:pt x="80" y="173"/>
                  </a:lnTo>
                  <a:lnTo>
                    <a:pt x="93" y="172"/>
                  </a:lnTo>
                  <a:lnTo>
                    <a:pt x="108" y="172"/>
                  </a:lnTo>
                  <a:lnTo>
                    <a:pt x="123" y="170"/>
                  </a:lnTo>
                  <a:lnTo>
                    <a:pt x="137" y="168"/>
                  </a:lnTo>
                  <a:lnTo>
                    <a:pt x="150" y="166"/>
                  </a:lnTo>
                  <a:lnTo>
                    <a:pt x="163" y="165"/>
                  </a:lnTo>
                  <a:lnTo>
                    <a:pt x="171" y="163"/>
                  </a:lnTo>
                  <a:lnTo>
                    <a:pt x="176" y="160"/>
                  </a:lnTo>
                  <a:lnTo>
                    <a:pt x="181" y="157"/>
                  </a:lnTo>
                  <a:lnTo>
                    <a:pt x="188" y="150"/>
                  </a:lnTo>
                  <a:lnTo>
                    <a:pt x="197" y="143"/>
                  </a:lnTo>
                  <a:lnTo>
                    <a:pt x="207" y="135"/>
                  </a:lnTo>
                  <a:lnTo>
                    <a:pt x="218" y="127"/>
                  </a:lnTo>
                  <a:lnTo>
                    <a:pt x="228" y="120"/>
                  </a:lnTo>
                  <a:lnTo>
                    <a:pt x="236" y="116"/>
                  </a:lnTo>
                  <a:lnTo>
                    <a:pt x="242" y="115"/>
                  </a:lnTo>
                  <a:lnTo>
                    <a:pt x="244" y="110"/>
                  </a:lnTo>
                  <a:lnTo>
                    <a:pt x="248" y="103"/>
                  </a:lnTo>
                  <a:lnTo>
                    <a:pt x="253" y="94"/>
                  </a:lnTo>
                  <a:lnTo>
                    <a:pt x="258" y="85"/>
                  </a:lnTo>
                  <a:lnTo>
                    <a:pt x="263" y="76"/>
                  </a:lnTo>
                  <a:lnTo>
                    <a:pt x="269" y="69"/>
                  </a:lnTo>
                  <a:lnTo>
                    <a:pt x="275" y="63"/>
                  </a:lnTo>
                  <a:lnTo>
                    <a:pt x="280" y="60"/>
                  </a:lnTo>
                  <a:lnTo>
                    <a:pt x="286" y="58"/>
                  </a:lnTo>
                  <a:lnTo>
                    <a:pt x="292" y="56"/>
                  </a:lnTo>
                  <a:lnTo>
                    <a:pt x="299" y="54"/>
                  </a:lnTo>
                  <a:lnTo>
                    <a:pt x="304" y="50"/>
                  </a:lnTo>
                  <a:lnTo>
                    <a:pt x="311" y="48"/>
                  </a:lnTo>
                  <a:lnTo>
                    <a:pt x="317" y="47"/>
                  </a:lnTo>
                  <a:lnTo>
                    <a:pt x="322" y="46"/>
                  </a:lnTo>
                  <a:lnTo>
                    <a:pt x="325" y="46"/>
                  </a:lnTo>
                  <a:lnTo>
                    <a:pt x="330" y="46"/>
                  </a:lnTo>
                  <a:lnTo>
                    <a:pt x="338" y="46"/>
                  </a:lnTo>
                  <a:lnTo>
                    <a:pt x="348" y="45"/>
                  </a:lnTo>
                  <a:lnTo>
                    <a:pt x="361" y="45"/>
                  </a:lnTo>
                  <a:lnTo>
                    <a:pt x="372" y="44"/>
                  </a:lnTo>
                  <a:lnTo>
                    <a:pt x="383" y="42"/>
                  </a:lnTo>
                  <a:lnTo>
                    <a:pt x="394" y="41"/>
                  </a:lnTo>
                  <a:lnTo>
                    <a:pt x="401" y="40"/>
                  </a:lnTo>
                  <a:lnTo>
                    <a:pt x="408" y="39"/>
                  </a:lnTo>
                  <a:lnTo>
                    <a:pt x="414" y="36"/>
                  </a:lnTo>
                  <a:lnTo>
                    <a:pt x="424" y="31"/>
                  </a:lnTo>
                  <a:lnTo>
                    <a:pt x="433" y="26"/>
                  </a:lnTo>
                  <a:lnTo>
                    <a:pt x="441" y="21"/>
                  </a:lnTo>
                  <a:lnTo>
                    <a:pt x="449" y="15"/>
                  </a:lnTo>
                  <a:lnTo>
                    <a:pt x="454" y="10"/>
                  </a:lnTo>
                  <a:lnTo>
                    <a:pt x="459" y="7"/>
                  </a:lnTo>
                  <a:lnTo>
                    <a:pt x="465" y="5"/>
                  </a:lnTo>
                  <a:lnTo>
                    <a:pt x="474" y="2"/>
                  </a:lnTo>
                  <a:lnTo>
                    <a:pt x="485" y="1"/>
                  </a:lnTo>
                  <a:lnTo>
                    <a:pt x="500" y="0"/>
                  </a:lnTo>
                  <a:lnTo>
                    <a:pt x="515" y="1"/>
                  </a:lnTo>
                  <a:lnTo>
                    <a:pt x="531" y="3"/>
                  </a:lnTo>
                  <a:lnTo>
                    <a:pt x="547" y="8"/>
                  </a:lnTo>
                  <a:lnTo>
                    <a:pt x="561" y="14"/>
                  </a:lnTo>
                  <a:lnTo>
                    <a:pt x="575" y="20"/>
                  </a:lnTo>
                  <a:lnTo>
                    <a:pt x="589" y="25"/>
                  </a:lnTo>
                  <a:lnTo>
                    <a:pt x="604" y="31"/>
                  </a:lnTo>
                  <a:lnTo>
                    <a:pt x="618" y="36"/>
                  </a:lnTo>
                  <a:lnTo>
                    <a:pt x="632" y="40"/>
                  </a:lnTo>
                  <a:lnTo>
                    <a:pt x="643" y="45"/>
                  </a:lnTo>
                  <a:lnTo>
                    <a:pt x="652" y="48"/>
                  </a:lnTo>
                  <a:lnTo>
                    <a:pt x="659" y="50"/>
                  </a:lnTo>
                  <a:lnTo>
                    <a:pt x="664" y="53"/>
                  </a:lnTo>
                  <a:lnTo>
                    <a:pt x="670" y="55"/>
                  </a:lnTo>
                  <a:lnTo>
                    <a:pt x="675" y="56"/>
                  </a:lnTo>
                  <a:lnTo>
                    <a:pt x="682" y="57"/>
                  </a:lnTo>
                  <a:lnTo>
                    <a:pt x="687" y="60"/>
                  </a:lnTo>
                  <a:lnTo>
                    <a:pt x="693" y="60"/>
                  </a:lnTo>
                  <a:lnTo>
                    <a:pt x="697" y="61"/>
                  </a:lnTo>
                  <a:lnTo>
                    <a:pt x="701" y="62"/>
                  </a:lnTo>
                  <a:lnTo>
                    <a:pt x="704" y="64"/>
                  </a:lnTo>
                  <a:lnTo>
                    <a:pt x="710" y="68"/>
                  </a:lnTo>
                  <a:lnTo>
                    <a:pt x="717" y="74"/>
                  </a:lnTo>
                  <a:lnTo>
                    <a:pt x="723" y="80"/>
                  </a:lnTo>
                  <a:lnTo>
                    <a:pt x="729" y="88"/>
                  </a:lnTo>
                  <a:lnTo>
                    <a:pt x="735" y="94"/>
                  </a:lnTo>
                  <a:lnTo>
                    <a:pt x="739" y="100"/>
                  </a:lnTo>
                  <a:lnTo>
                    <a:pt x="742" y="103"/>
                  </a:lnTo>
                  <a:lnTo>
                    <a:pt x="744" y="108"/>
                  </a:lnTo>
                  <a:lnTo>
                    <a:pt x="747" y="116"/>
                  </a:lnTo>
                  <a:lnTo>
                    <a:pt x="754" y="127"/>
                  </a:lnTo>
                  <a:lnTo>
                    <a:pt x="761" y="140"/>
                  </a:lnTo>
                  <a:lnTo>
                    <a:pt x="770" y="152"/>
                  </a:lnTo>
                  <a:lnTo>
                    <a:pt x="779" y="165"/>
                  </a:lnTo>
                  <a:lnTo>
                    <a:pt x="789" y="175"/>
                  </a:lnTo>
                  <a:lnTo>
                    <a:pt x="799" y="183"/>
                  </a:lnTo>
                  <a:lnTo>
                    <a:pt x="806" y="188"/>
                  </a:lnTo>
                  <a:lnTo>
                    <a:pt x="813" y="194"/>
                  </a:lnTo>
                  <a:lnTo>
                    <a:pt x="820" y="198"/>
                  </a:lnTo>
                  <a:lnTo>
                    <a:pt x="826" y="203"/>
                  </a:lnTo>
                  <a:lnTo>
                    <a:pt x="832" y="207"/>
                  </a:lnTo>
                  <a:lnTo>
                    <a:pt x="838" y="210"/>
                  </a:lnTo>
                  <a:lnTo>
                    <a:pt x="844" y="212"/>
                  </a:lnTo>
                  <a:lnTo>
                    <a:pt x="848" y="213"/>
                  </a:lnTo>
                  <a:lnTo>
                    <a:pt x="854" y="216"/>
                  </a:lnTo>
                  <a:lnTo>
                    <a:pt x="861" y="223"/>
                  </a:lnTo>
                  <a:lnTo>
                    <a:pt x="868" y="230"/>
                  </a:lnTo>
                  <a:lnTo>
                    <a:pt x="874" y="239"/>
                  </a:lnTo>
                  <a:lnTo>
                    <a:pt x="880" y="249"/>
                  </a:lnTo>
                  <a:lnTo>
                    <a:pt x="885" y="257"/>
                  </a:lnTo>
                  <a:lnTo>
                    <a:pt x="888" y="266"/>
                  </a:lnTo>
                  <a:lnTo>
                    <a:pt x="888" y="273"/>
                  </a:lnTo>
                  <a:lnTo>
                    <a:pt x="6" y="273"/>
                  </a:lnTo>
                  <a:lnTo>
                    <a:pt x="0" y="258"/>
                  </a:lnTo>
                  <a:lnTo>
                    <a:pt x="2" y="239"/>
                  </a:lnTo>
                  <a:lnTo>
                    <a:pt x="10" y="222"/>
                  </a:lnTo>
                  <a:lnTo>
                    <a:pt x="21" y="208"/>
                  </a:lnTo>
                  <a:close/>
                </a:path>
              </a:pathLst>
            </a:custGeom>
            <a:solidFill>
              <a:srgbClr val="72757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60" name="Freeform 892"/>
            <p:cNvSpPr>
              <a:spLocks/>
            </p:cNvSpPr>
            <p:nvPr/>
          </p:nvSpPr>
          <p:spPr bwMode="auto">
            <a:xfrm>
              <a:off x="2386" y="4188"/>
              <a:ext cx="22" cy="15"/>
            </a:xfrm>
            <a:custGeom>
              <a:avLst/>
              <a:gdLst>
                <a:gd name="T0" fmla="*/ 61 w 66"/>
                <a:gd name="T1" fmla="*/ 0 h 45"/>
                <a:gd name="T2" fmla="*/ 61 w 66"/>
                <a:gd name="T3" fmla="*/ 0 h 45"/>
                <a:gd name="T4" fmla="*/ 54 w 66"/>
                <a:gd name="T5" fmla="*/ 2 h 45"/>
                <a:gd name="T6" fmla="*/ 46 w 66"/>
                <a:gd name="T7" fmla="*/ 5 h 45"/>
                <a:gd name="T8" fmla="*/ 38 w 66"/>
                <a:gd name="T9" fmla="*/ 10 h 45"/>
                <a:gd name="T10" fmla="*/ 29 w 66"/>
                <a:gd name="T11" fmla="*/ 16 h 45"/>
                <a:gd name="T12" fmla="*/ 21 w 66"/>
                <a:gd name="T13" fmla="*/ 22 h 45"/>
                <a:gd name="T14" fmla="*/ 12 w 66"/>
                <a:gd name="T15" fmla="*/ 28 h 45"/>
                <a:gd name="T16" fmla="*/ 5 w 66"/>
                <a:gd name="T17" fmla="*/ 32 h 45"/>
                <a:gd name="T18" fmla="*/ 0 w 66"/>
                <a:gd name="T19" fmla="*/ 36 h 45"/>
                <a:gd name="T20" fmla="*/ 3 w 66"/>
                <a:gd name="T21" fmla="*/ 45 h 45"/>
                <a:gd name="T22" fmla="*/ 10 w 66"/>
                <a:gd name="T23" fmla="*/ 42 h 45"/>
                <a:gd name="T24" fmla="*/ 17 w 66"/>
                <a:gd name="T25" fmla="*/ 37 h 45"/>
                <a:gd name="T26" fmla="*/ 26 w 66"/>
                <a:gd name="T27" fmla="*/ 31 h 45"/>
                <a:gd name="T28" fmla="*/ 34 w 66"/>
                <a:gd name="T29" fmla="*/ 26 h 45"/>
                <a:gd name="T30" fmla="*/ 43 w 66"/>
                <a:gd name="T31" fmla="*/ 19 h 45"/>
                <a:gd name="T32" fmla="*/ 51 w 66"/>
                <a:gd name="T33" fmla="*/ 14 h 45"/>
                <a:gd name="T34" fmla="*/ 57 w 66"/>
                <a:gd name="T35" fmla="*/ 11 h 45"/>
                <a:gd name="T36" fmla="*/ 61 w 66"/>
                <a:gd name="T37" fmla="*/ 10 h 45"/>
                <a:gd name="T38" fmla="*/ 61 w 66"/>
                <a:gd name="T39" fmla="*/ 10 h 45"/>
                <a:gd name="T40" fmla="*/ 61 w 66"/>
                <a:gd name="T41" fmla="*/ 10 h 45"/>
                <a:gd name="T42" fmla="*/ 65 w 66"/>
                <a:gd name="T43" fmla="*/ 8 h 45"/>
                <a:gd name="T44" fmla="*/ 66 w 66"/>
                <a:gd name="T45" fmla="*/ 5 h 45"/>
                <a:gd name="T46" fmla="*/ 65 w 66"/>
                <a:gd name="T47" fmla="*/ 2 h 45"/>
                <a:gd name="T48" fmla="*/ 61 w 66"/>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 h="45">
                  <a:moveTo>
                    <a:pt x="61" y="0"/>
                  </a:moveTo>
                  <a:lnTo>
                    <a:pt x="61" y="0"/>
                  </a:lnTo>
                  <a:lnTo>
                    <a:pt x="54" y="2"/>
                  </a:lnTo>
                  <a:lnTo>
                    <a:pt x="46" y="5"/>
                  </a:lnTo>
                  <a:lnTo>
                    <a:pt x="38" y="10"/>
                  </a:lnTo>
                  <a:lnTo>
                    <a:pt x="29" y="16"/>
                  </a:lnTo>
                  <a:lnTo>
                    <a:pt x="21" y="22"/>
                  </a:lnTo>
                  <a:lnTo>
                    <a:pt x="12" y="28"/>
                  </a:lnTo>
                  <a:lnTo>
                    <a:pt x="5" y="32"/>
                  </a:lnTo>
                  <a:lnTo>
                    <a:pt x="0" y="36"/>
                  </a:lnTo>
                  <a:lnTo>
                    <a:pt x="3" y="45"/>
                  </a:lnTo>
                  <a:lnTo>
                    <a:pt x="10" y="42"/>
                  </a:lnTo>
                  <a:lnTo>
                    <a:pt x="17" y="37"/>
                  </a:lnTo>
                  <a:lnTo>
                    <a:pt x="26" y="31"/>
                  </a:lnTo>
                  <a:lnTo>
                    <a:pt x="34" y="26"/>
                  </a:lnTo>
                  <a:lnTo>
                    <a:pt x="43" y="19"/>
                  </a:lnTo>
                  <a:lnTo>
                    <a:pt x="51" y="14"/>
                  </a:lnTo>
                  <a:lnTo>
                    <a:pt x="57" y="11"/>
                  </a:lnTo>
                  <a:lnTo>
                    <a:pt x="61" y="10"/>
                  </a:lnTo>
                  <a:lnTo>
                    <a:pt x="61" y="10"/>
                  </a:lnTo>
                  <a:lnTo>
                    <a:pt x="61" y="10"/>
                  </a:lnTo>
                  <a:lnTo>
                    <a:pt x="65" y="8"/>
                  </a:lnTo>
                  <a:lnTo>
                    <a:pt x="66" y="5"/>
                  </a:lnTo>
                  <a:lnTo>
                    <a:pt x="65" y="2"/>
                  </a:lnTo>
                  <a:lnTo>
                    <a:pt x="6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61" name="Freeform 893"/>
            <p:cNvSpPr>
              <a:spLocks/>
            </p:cNvSpPr>
            <p:nvPr/>
          </p:nvSpPr>
          <p:spPr bwMode="auto">
            <a:xfrm>
              <a:off x="2407" y="4184"/>
              <a:ext cx="33" cy="7"/>
            </a:xfrm>
            <a:custGeom>
              <a:avLst/>
              <a:gdLst>
                <a:gd name="T0" fmla="*/ 93 w 100"/>
                <a:gd name="T1" fmla="*/ 1 h 22"/>
                <a:gd name="T2" fmla="*/ 94 w 100"/>
                <a:gd name="T3" fmla="*/ 0 h 22"/>
                <a:gd name="T4" fmla="*/ 89 w 100"/>
                <a:gd name="T5" fmla="*/ 2 h 22"/>
                <a:gd name="T6" fmla="*/ 83 w 100"/>
                <a:gd name="T7" fmla="*/ 4 h 22"/>
                <a:gd name="T8" fmla="*/ 70 w 100"/>
                <a:gd name="T9" fmla="*/ 6 h 22"/>
                <a:gd name="T10" fmla="*/ 57 w 100"/>
                <a:gd name="T11" fmla="*/ 8 h 22"/>
                <a:gd name="T12" fmla="*/ 43 w 100"/>
                <a:gd name="T13" fmla="*/ 9 h 22"/>
                <a:gd name="T14" fmla="*/ 28 w 100"/>
                <a:gd name="T15" fmla="*/ 11 h 22"/>
                <a:gd name="T16" fmla="*/ 13 w 100"/>
                <a:gd name="T17" fmla="*/ 10 h 22"/>
                <a:gd name="T18" fmla="*/ 0 w 100"/>
                <a:gd name="T19" fmla="*/ 12 h 22"/>
                <a:gd name="T20" fmla="*/ 0 w 100"/>
                <a:gd name="T21" fmla="*/ 22 h 22"/>
                <a:gd name="T22" fmla="*/ 13 w 100"/>
                <a:gd name="T23" fmla="*/ 22 h 22"/>
                <a:gd name="T24" fmla="*/ 28 w 100"/>
                <a:gd name="T25" fmla="*/ 20 h 22"/>
                <a:gd name="T26" fmla="*/ 43 w 100"/>
                <a:gd name="T27" fmla="*/ 18 h 22"/>
                <a:gd name="T28" fmla="*/ 57 w 100"/>
                <a:gd name="T29" fmla="*/ 17 h 22"/>
                <a:gd name="T30" fmla="*/ 70 w 100"/>
                <a:gd name="T31" fmla="*/ 15 h 22"/>
                <a:gd name="T32" fmla="*/ 83 w 100"/>
                <a:gd name="T33" fmla="*/ 14 h 22"/>
                <a:gd name="T34" fmla="*/ 92 w 100"/>
                <a:gd name="T35" fmla="*/ 11 h 22"/>
                <a:gd name="T36" fmla="*/ 99 w 100"/>
                <a:gd name="T37" fmla="*/ 9 h 22"/>
                <a:gd name="T38" fmla="*/ 100 w 100"/>
                <a:gd name="T39" fmla="*/ 8 h 22"/>
                <a:gd name="T40" fmla="*/ 93 w 100"/>
                <a:gd name="T41"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0" h="22">
                  <a:moveTo>
                    <a:pt x="93" y="1"/>
                  </a:moveTo>
                  <a:lnTo>
                    <a:pt x="94" y="0"/>
                  </a:lnTo>
                  <a:lnTo>
                    <a:pt x="89" y="2"/>
                  </a:lnTo>
                  <a:lnTo>
                    <a:pt x="83" y="4"/>
                  </a:lnTo>
                  <a:lnTo>
                    <a:pt x="70" y="6"/>
                  </a:lnTo>
                  <a:lnTo>
                    <a:pt x="57" y="8"/>
                  </a:lnTo>
                  <a:lnTo>
                    <a:pt x="43" y="9"/>
                  </a:lnTo>
                  <a:lnTo>
                    <a:pt x="28" y="11"/>
                  </a:lnTo>
                  <a:lnTo>
                    <a:pt x="13" y="10"/>
                  </a:lnTo>
                  <a:lnTo>
                    <a:pt x="0" y="12"/>
                  </a:lnTo>
                  <a:lnTo>
                    <a:pt x="0" y="22"/>
                  </a:lnTo>
                  <a:lnTo>
                    <a:pt x="13" y="22"/>
                  </a:lnTo>
                  <a:lnTo>
                    <a:pt x="28" y="20"/>
                  </a:lnTo>
                  <a:lnTo>
                    <a:pt x="43" y="18"/>
                  </a:lnTo>
                  <a:lnTo>
                    <a:pt x="57" y="17"/>
                  </a:lnTo>
                  <a:lnTo>
                    <a:pt x="70" y="15"/>
                  </a:lnTo>
                  <a:lnTo>
                    <a:pt x="83" y="14"/>
                  </a:lnTo>
                  <a:lnTo>
                    <a:pt x="92" y="11"/>
                  </a:lnTo>
                  <a:lnTo>
                    <a:pt x="99" y="9"/>
                  </a:lnTo>
                  <a:lnTo>
                    <a:pt x="100" y="8"/>
                  </a:lnTo>
                  <a:lnTo>
                    <a:pt x="93"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62" name="Freeform 894"/>
            <p:cNvSpPr>
              <a:spLocks/>
            </p:cNvSpPr>
            <p:nvPr/>
          </p:nvSpPr>
          <p:spPr bwMode="auto">
            <a:xfrm>
              <a:off x="2438" y="4168"/>
              <a:ext cx="24" cy="19"/>
            </a:xfrm>
            <a:custGeom>
              <a:avLst/>
              <a:gdLst>
                <a:gd name="T0" fmla="*/ 64 w 74"/>
                <a:gd name="T1" fmla="*/ 3 h 55"/>
                <a:gd name="T2" fmla="*/ 69 w 74"/>
                <a:gd name="T3" fmla="*/ 0 h 55"/>
                <a:gd name="T4" fmla="*/ 62 w 74"/>
                <a:gd name="T5" fmla="*/ 2 h 55"/>
                <a:gd name="T6" fmla="*/ 53 w 74"/>
                <a:gd name="T7" fmla="*/ 7 h 55"/>
                <a:gd name="T8" fmla="*/ 42 w 74"/>
                <a:gd name="T9" fmla="*/ 14 h 55"/>
                <a:gd name="T10" fmla="*/ 31 w 74"/>
                <a:gd name="T11" fmla="*/ 23 h 55"/>
                <a:gd name="T12" fmla="*/ 20 w 74"/>
                <a:gd name="T13" fmla="*/ 31 h 55"/>
                <a:gd name="T14" fmla="*/ 11 w 74"/>
                <a:gd name="T15" fmla="*/ 38 h 55"/>
                <a:gd name="T16" fmla="*/ 4 w 74"/>
                <a:gd name="T17" fmla="*/ 44 h 55"/>
                <a:gd name="T18" fmla="*/ 0 w 74"/>
                <a:gd name="T19" fmla="*/ 48 h 55"/>
                <a:gd name="T20" fmla="*/ 7 w 74"/>
                <a:gd name="T21" fmla="*/ 55 h 55"/>
                <a:gd name="T22" fmla="*/ 11 w 74"/>
                <a:gd name="T23" fmla="*/ 51 h 55"/>
                <a:gd name="T24" fmla="*/ 18 w 74"/>
                <a:gd name="T25" fmla="*/ 44 h 55"/>
                <a:gd name="T26" fmla="*/ 27 w 74"/>
                <a:gd name="T27" fmla="*/ 38 h 55"/>
                <a:gd name="T28" fmla="*/ 38 w 74"/>
                <a:gd name="T29" fmla="*/ 30 h 55"/>
                <a:gd name="T30" fmla="*/ 47 w 74"/>
                <a:gd name="T31" fmla="*/ 23 h 55"/>
                <a:gd name="T32" fmla="*/ 57 w 74"/>
                <a:gd name="T33" fmla="*/ 16 h 55"/>
                <a:gd name="T34" fmla="*/ 64 w 74"/>
                <a:gd name="T35" fmla="*/ 11 h 55"/>
                <a:gd name="T36" fmla="*/ 69 w 74"/>
                <a:gd name="T37" fmla="*/ 11 h 55"/>
                <a:gd name="T38" fmla="*/ 73 w 74"/>
                <a:gd name="T39" fmla="*/ 8 h 55"/>
                <a:gd name="T40" fmla="*/ 69 w 74"/>
                <a:gd name="T41" fmla="*/ 11 h 55"/>
                <a:gd name="T42" fmla="*/ 72 w 74"/>
                <a:gd name="T43" fmla="*/ 9 h 55"/>
                <a:gd name="T44" fmla="*/ 74 w 74"/>
                <a:gd name="T45" fmla="*/ 6 h 55"/>
                <a:gd name="T46" fmla="*/ 72 w 74"/>
                <a:gd name="T47" fmla="*/ 2 h 55"/>
                <a:gd name="T48" fmla="*/ 69 w 74"/>
                <a:gd name="T49" fmla="*/ 0 h 55"/>
                <a:gd name="T50" fmla="*/ 64 w 74"/>
                <a:gd name="T51" fmla="*/ 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4" h="55">
                  <a:moveTo>
                    <a:pt x="64" y="3"/>
                  </a:moveTo>
                  <a:lnTo>
                    <a:pt x="69" y="0"/>
                  </a:lnTo>
                  <a:lnTo>
                    <a:pt x="62" y="2"/>
                  </a:lnTo>
                  <a:lnTo>
                    <a:pt x="53" y="7"/>
                  </a:lnTo>
                  <a:lnTo>
                    <a:pt x="42" y="14"/>
                  </a:lnTo>
                  <a:lnTo>
                    <a:pt x="31" y="23"/>
                  </a:lnTo>
                  <a:lnTo>
                    <a:pt x="20" y="31"/>
                  </a:lnTo>
                  <a:lnTo>
                    <a:pt x="11" y="38"/>
                  </a:lnTo>
                  <a:lnTo>
                    <a:pt x="4" y="44"/>
                  </a:lnTo>
                  <a:lnTo>
                    <a:pt x="0" y="48"/>
                  </a:lnTo>
                  <a:lnTo>
                    <a:pt x="7" y="55"/>
                  </a:lnTo>
                  <a:lnTo>
                    <a:pt x="11" y="51"/>
                  </a:lnTo>
                  <a:lnTo>
                    <a:pt x="18" y="44"/>
                  </a:lnTo>
                  <a:lnTo>
                    <a:pt x="27" y="38"/>
                  </a:lnTo>
                  <a:lnTo>
                    <a:pt x="38" y="30"/>
                  </a:lnTo>
                  <a:lnTo>
                    <a:pt x="47" y="23"/>
                  </a:lnTo>
                  <a:lnTo>
                    <a:pt x="57" y="16"/>
                  </a:lnTo>
                  <a:lnTo>
                    <a:pt x="64" y="11"/>
                  </a:lnTo>
                  <a:lnTo>
                    <a:pt x="69" y="11"/>
                  </a:lnTo>
                  <a:lnTo>
                    <a:pt x="73" y="8"/>
                  </a:lnTo>
                  <a:lnTo>
                    <a:pt x="69" y="11"/>
                  </a:lnTo>
                  <a:lnTo>
                    <a:pt x="72" y="9"/>
                  </a:lnTo>
                  <a:lnTo>
                    <a:pt x="74" y="6"/>
                  </a:lnTo>
                  <a:lnTo>
                    <a:pt x="72" y="2"/>
                  </a:lnTo>
                  <a:lnTo>
                    <a:pt x="69" y="0"/>
                  </a:lnTo>
                  <a:lnTo>
                    <a:pt x="64"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63" name="Freeform 895"/>
            <p:cNvSpPr>
              <a:spLocks/>
            </p:cNvSpPr>
            <p:nvPr/>
          </p:nvSpPr>
          <p:spPr bwMode="auto">
            <a:xfrm>
              <a:off x="2459" y="4150"/>
              <a:ext cx="15" cy="21"/>
            </a:xfrm>
            <a:custGeom>
              <a:avLst/>
              <a:gdLst>
                <a:gd name="T0" fmla="*/ 43 w 45"/>
                <a:gd name="T1" fmla="*/ 0 h 62"/>
                <a:gd name="T2" fmla="*/ 42 w 45"/>
                <a:gd name="T3" fmla="*/ 0 h 62"/>
                <a:gd name="T4" fmla="*/ 34 w 45"/>
                <a:gd name="T5" fmla="*/ 5 h 62"/>
                <a:gd name="T6" fmla="*/ 29 w 45"/>
                <a:gd name="T7" fmla="*/ 10 h 62"/>
                <a:gd name="T8" fmla="*/ 22 w 45"/>
                <a:gd name="T9" fmla="*/ 18 h 62"/>
                <a:gd name="T10" fmla="*/ 16 w 45"/>
                <a:gd name="T11" fmla="*/ 27 h 62"/>
                <a:gd name="T12" fmla="*/ 11 w 45"/>
                <a:gd name="T13" fmla="*/ 37 h 62"/>
                <a:gd name="T14" fmla="*/ 7 w 45"/>
                <a:gd name="T15" fmla="*/ 46 h 62"/>
                <a:gd name="T16" fmla="*/ 2 w 45"/>
                <a:gd name="T17" fmla="*/ 53 h 62"/>
                <a:gd name="T18" fmla="*/ 0 w 45"/>
                <a:gd name="T19" fmla="*/ 57 h 62"/>
                <a:gd name="T20" fmla="*/ 9 w 45"/>
                <a:gd name="T21" fmla="*/ 62 h 62"/>
                <a:gd name="T22" fmla="*/ 11 w 45"/>
                <a:gd name="T23" fmla="*/ 57 h 62"/>
                <a:gd name="T24" fmla="*/ 16 w 45"/>
                <a:gd name="T25" fmla="*/ 50 h 62"/>
                <a:gd name="T26" fmla="*/ 21 w 45"/>
                <a:gd name="T27" fmla="*/ 41 h 62"/>
                <a:gd name="T28" fmla="*/ 25 w 45"/>
                <a:gd name="T29" fmla="*/ 32 h 62"/>
                <a:gd name="T30" fmla="*/ 31 w 45"/>
                <a:gd name="T31" fmla="*/ 23 h 62"/>
                <a:gd name="T32" fmla="*/ 35 w 45"/>
                <a:gd name="T33" fmla="*/ 17 h 62"/>
                <a:gd name="T34" fmla="*/ 41 w 45"/>
                <a:gd name="T35" fmla="*/ 11 h 62"/>
                <a:gd name="T36" fmla="*/ 45 w 45"/>
                <a:gd name="T37" fmla="*/ 9 h 62"/>
                <a:gd name="T38" fmla="*/ 43 w 45"/>
                <a:gd name="T39" fmla="*/ 9 h 62"/>
                <a:gd name="T40" fmla="*/ 43 w 45"/>
                <a:gd name="T4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 h="62">
                  <a:moveTo>
                    <a:pt x="43" y="0"/>
                  </a:moveTo>
                  <a:lnTo>
                    <a:pt x="42" y="0"/>
                  </a:lnTo>
                  <a:lnTo>
                    <a:pt x="34" y="5"/>
                  </a:lnTo>
                  <a:lnTo>
                    <a:pt x="29" y="10"/>
                  </a:lnTo>
                  <a:lnTo>
                    <a:pt x="22" y="18"/>
                  </a:lnTo>
                  <a:lnTo>
                    <a:pt x="16" y="27"/>
                  </a:lnTo>
                  <a:lnTo>
                    <a:pt x="11" y="37"/>
                  </a:lnTo>
                  <a:lnTo>
                    <a:pt x="7" y="46"/>
                  </a:lnTo>
                  <a:lnTo>
                    <a:pt x="2" y="53"/>
                  </a:lnTo>
                  <a:lnTo>
                    <a:pt x="0" y="57"/>
                  </a:lnTo>
                  <a:lnTo>
                    <a:pt x="9" y="62"/>
                  </a:lnTo>
                  <a:lnTo>
                    <a:pt x="11" y="57"/>
                  </a:lnTo>
                  <a:lnTo>
                    <a:pt x="16" y="50"/>
                  </a:lnTo>
                  <a:lnTo>
                    <a:pt x="21" y="41"/>
                  </a:lnTo>
                  <a:lnTo>
                    <a:pt x="25" y="32"/>
                  </a:lnTo>
                  <a:lnTo>
                    <a:pt x="31" y="23"/>
                  </a:lnTo>
                  <a:lnTo>
                    <a:pt x="35" y="17"/>
                  </a:lnTo>
                  <a:lnTo>
                    <a:pt x="41" y="11"/>
                  </a:lnTo>
                  <a:lnTo>
                    <a:pt x="45" y="9"/>
                  </a:lnTo>
                  <a:lnTo>
                    <a:pt x="43" y="9"/>
                  </a:lnTo>
                  <a:lnTo>
                    <a:pt x="4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64" name="Freeform 896"/>
            <p:cNvSpPr>
              <a:spLocks/>
            </p:cNvSpPr>
            <p:nvPr/>
          </p:nvSpPr>
          <p:spPr bwMode="auto">
            <a:xfrm>
              <a:off x="2473" y="4146"/>
              <a:ext cx="16" cy="7"/>
            </a:xfrm>
            <a:custGeom>
              <a:avLst/>
              <a:gdLst>
                <a:gd name="T0" fmla="*/ 45 w 46"/>
                <a:gd name="T1" fmla="*/ 0 h 23"/>
                <a:gd name="T2" fmla="*/ 46 w 46"/>
                <a:gd name="T3" fmla="*/ 0 h 23"/>
                <a:gd name="T4" fmla="*/ 42 w 46"/>
                <a:gd name="T5" fmla="*/ 0 h 23"/>
                <a:gd name="T6" fmla="*/ 36 w 46"/>
                <a:gd name="T7" fmla="*/ 1 h 23"/>
                <a:gd name="T8" fmla="*/ 30 w 46"/>
                <a:gd name="T9" fmla="*/ 3 h 23"/>
                <a:gd name="T10" fmla="*/ 22 w 46"/>
                <a:gd name="T11" fmla="*/ 5 h 23"/>
                <a:gd name="T12" fmla="*/ 16 w 46"/>
                <a:gd name="T13" fmla="*/ 8 h 23"/>
                <a:gd name="T14" fmla="*/ 11 w 46"/>
                <a:gd name="T15" fmla="*/ 11 h 23"/>
                <a:gd name="T16" fmla="*/ 5 w 46"/>
                <a:gd name="T17" fmla="*/ 13 h 23"/>
                <a:gd name="T18" fmla="*/ 0 w 46"/>
                <a:gd name="T19" fmla="*/ 14 h 23"/>
                <a:gd name="T20" fmla="*/ 0 w 46"/>
                <a:gd name="T21" fmla="*/ 23 h 23"/>
                <a:gd name="T22" fmla="*/ 7 w 46"/>
                <a:gd name="T23" fmla="*/ 22 h 23"/>
                <a:gd name="T24" fmla="*/ 13 w 46"/>
                <a:gd name="T25" fmla="*/ 20 h 23"/>
                <a:gd name="T26" fmla="*/ 21 w 46"/>
                <a:gd name="T27" fmla="*/ 17 h 23"/>
                <a:gd name="T28" fmla="*/ 27 w 46"/>
                <a:gd name="T29" fmla="*/ 14 h 23"/>
                <a:gd name="T30" fmla="*/ 33 w 46"/>
                <a:gd name="T31" fmla="*/ 12 h 23"/>
                <a:gd name="T32" fmla="*/ 38 w 46"/>
                <a:gd name="T33" fmla="*/ 11 h 23"/>
                <a:gd name="T34" fmla="*/ 42 w 46"/>
                <a:gd name="T35" fmla="*/ 9 h 23"/>
                <a:gd name="T36" fmla="*/ 44 w 46"/>
                <a:gd name="T37" fmla="*/ 9 h 23"/>
                <a:gd name="T38" fmla="*/ 45 w 46"/>
                <a:gd name="T39" fmla="*/ 9 h 23"/>
                <a:gd name="T40" fmla="*/ 45 w 46"/>
                <a:gd name="T4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23">
                  <a:moveTo>
                    <a:pt x="45" y="0"/>
                  </a:moveTo>
                  <a:lnTo>
                    <a:pt x="46" y="0"/>
                  </a:lnTo>
                  <a:lnTo>
                    <a:pt x="42" y="0"/>
                  </a:lnTo>
                  <a:lnTo>
                    <a:pt x="36" y="1"/>
                  </a:lnTo>
                  <a:lnTo>
                    <a:pt x="30" y="3"/>
                  </a:lnTo>
                  <a:lnTo>
                    <a:pt x="22" y="5"/>
                  </a:lnTo>
                  <a:lnTo>
                    <a:pt x="16" y="8"/>
                  </a:lnTo>
                  <a:lnTo>
                    <a:pt x="11" y="11"/>
                  </a:lnTo>
                  <a:lnTo>
                    <a:pt x="5" y="13"/>
                  </a:lnTo>
                  <a:lnTo>
                    <a:pt x="0" y="14"/>
                  </a:lnTo>
                  <a:lnTo>
                    <a:pt x="0" y="23"/>
                  </a:lnTo>
                  <a:lnTo>
                    <a:pt x="7" y="22"/>
                  </a:lnTo>
                  <a:lnTo>
                    <a:pt x="13" y="20"/>
                  </a:lnTo>
                  <a:lnTo>
                    <a:pt x="21" y="17"/>
                  </a:lnTo>
                  <a:lnTo>
                    <a:pt x="27" y="14"/>
                  </a:lnTo>
                  <a:lnTo>
                    <a:pt x="33" y="12"/>
                  </a:lnTo>
                  <a:lnTo>
                    <a:pt x="38" y="11"/>
                  </a:lnTo>
                  <a:lnTo>
                    <a:pt x="42" y="9"/>
                  </a:lnTo>
                  <a:lnTo>
                    <a:pt x="44" y="9"/>
                  </a:lnTo>
                  <a:lnTo>
                    <a:pt x="45" y="9"/>
                  </a:lnTo>
                  <a:lnTo>
                    <a:pt x="4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65" name="Freeform 897"/>
            <p:cNvSpPr>
              <a:spLocks/>
            </p:cNvSpPr>
            <p:nvPr/>
          </p:nvSpPr>
          <p:spPr bwMode="auto">
            <a:xfrm>
              <a:off x="2488" y="4144"/>
              <a:ext cx="26" cy="5"/>
            </a:xfrm>
            <a:custGeom>
              <a:avLst/>
              <a:gdLst>
                <a:gd name="T0" fmla="*/ 76 w 76"/>
                <a:gd name="T1" fmla="*/ 0 h 16"/>
                <a:gd name="T2" fmla="*/ 76 w 76"/>
                <a:gd name="T3" fmla="*/ 0 h 16"/>
                <a:gd name="T4" fmla="*/ 69 w 76"/>
                <a:gd name="T5" fmla="*/ 1 h 16"/>
                <a:gd name="T6" fmla="*/ 58 w 76"/>
                <a:gd name="T7" fmla="*/ 2 h 16"/>
                <a:gd name="T8" fmla="*/ 47 w 76"/>
                <a:gd name="T9" fmla="*/ 3 h 16"/>
                <a:gd name="T10" fmla="*/ 36 w 76"/>
                <a:gd name="T11" fmla="*/ 3 h 16"/>
                <a:gd name="T12" fmla="*/ 23 w 76"/>
                <a:gd name="T13" fmla="*/ 3 h 16"/>
                <a:gd name="T14" fmla="*/ 13 w 76"/>
                <a:gd name="T15" fmla="*/ 5 h 16"/>
                <a:gd name="T16" fmla="*/ 5 w 76"/>
                <a:gd name="T17" fmla="*/ 4 h 16"/>
                <a:gd name="T18" fmla="*/ 0 w 76"/>
                <a:gd name="T19" fmla="*/ 5 h 16"/>
                <a:gd name="T20" fmla="*/ 0 w 76"/>
                <a:gd name="T21" fmla="*/ 14 h 16"/>
                <a:gd name="T22" fmla="*/ 5 w 76"/>
                <a:gd name="T23" fmla="*/ 16 h 16"/>
                <a:gd name="T24" fmla="*/ 13 w 76"/>
                <a:gd name="T25" fmla="*/ 14 h 16"/>
                <a:gd name="T26" fmla="*/ 23 w 76"/>
                <a:gd name="T27" fmla="*/ 14 h 16"/>
                <a:gd name="T28" fmla="*/ 36 w 76"/>
                <a:gd name="T29" fmla="*/ 14 h 16"/>
                <a:gd name="T30" fmla="*/ 47 w 76"/>
                <a:gd name="T31" fmla="*/ 12 h 16"/>
                <a:gd name="T32" fmla="*/ 58 w 76"/>
                <a:gd name="T33" fmla="*/ 11 h 16"/>
                <a:gd name="T34" fmla="*/ 69 w 76"/>
                <a:gd name="T35" fmla="*/ 10 h 16"/>
                <a:gd name="T36" fmla="*/ 76 w 76"/>
                <a:gd name="T37" fmla="*/ 9 h 16"/>
                <a:gd name="T38" fmla="*/ 76 w 76"/>
                <a:gd name="T39" fmla="*/ 9 h 16"/>
                <a:gd name="T40" fmla="*/ 76 w 76"/>
                <a:gd name="T4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6" h="16">
                  <a:moveTo>
                    <a:pt x="76" y="0"/>
                  </a:moveTo>
                  <a:lnTo>
                    <a:pt x="76" y="0"/>
                  </a:lnTo>
                  <a:lnTo>
                    <a:pt x="69" y="1"/>
                  </a:lnTo>
                  <a:lnTo>
                    <a:pt x="58" y="2"/>
                  </a:lnTo>
                  <a:lnTo>
                    <a:pt x="47" y="3"/>
                  </a:lnTo>
                  <a:lnTo>
                    <a:pt x="36" y="3"/>
                  </a:lnTo>
                  <a:lnTo>
                    <a:pt x="23" y="3"/>
                  </a:lnTo>
                  <a:lnTo>
                    <a:pt x="13" y="5"/>
                  </a:lnTo>
                  <a:lnTo>
                    <a:pt x="5" y="4"/>
                  </a:lnTo>
                  <a:lnTo>
                    <a:pt x="0" y="5"/>
                  </a:lnTo>
                  <a:lnTo>
                    <a:pt x="0" y="14"/>
                  </a:lnTo>
                  <a:lnTo>
                    <a:pt x="5" y="16"/>
                  </a:lnTo>
                  <a:lnTo>
                    <a:pt x="13" y="14"/>
                  </a:lnTo>
                  <a:lnTo>
                    <a:pt x="23" y="14"/>
                  </a:lnTo>
                  <a:lnTo>
                    <a:pt x="36" y="14"/>
                  </a:lnTo>
                  <a:lnTo>
                    <a:pt x="47" y="12"/>
                  </a:lnTo>
                  <a:lnTo>
                    <a:pt x="58" y="11"/>
                  </a:lnTo>
                  <a:lnTo>
                    <a:pt x="69" y="10"/>
                  </a:lnTo>
                  <a:lnTo>
                    <a:pt x="76" y="9"/>
                  </a:lnTo>
                  <a:lnTo>
                    <a:pt x="76" y="9"/>
                  </a:lnTo>
                  <a:lnTo>
                    <a:pt x="7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66" name="Freeform 898"/>
            <p:cNvSpPr>
              <a:spLocks/>
            </p:cNvSpPr>
            <p:nvPr/>
          </p:nvSpPr>
          <p:spPr bwMode="auto">
            <a:xfrm>
              <a:off x="2514" y="4133"/>
              <a:ext cx="20" cy="14"/>
            </a:xfrm>
            <a:custGeom>
              <a:avLst/>
              <a:gdLst>
                <a:gd name="T0" fmla="*/ 55 w 61"/>
                <a:gd name="T1" fmla="*/ 0 h 42"/>
                <a:gd name="T2" fmla="*/ 55 w 61"/>
                <a:gd name="T3" fmla="*/ 0 h 42"/>
                <a:gd name="T4" fmla="*/ 50 w 61"/>
                <a:gd name="T5" fmla="*/ 4 h 42"/>
                <a:gd name="T6" fmla="*/ 45 w 61"/>
                <a:gd name="T7" fmla="*/ 9 h 42"/>
                <a:gd name="T8" fmla="*/ 37 w 61"/>
                <a:gd name="T9" fmla="*/ 13 h 42"/>
                <a:gd name="T10" fmla="*/ 29 w 61"/>
                <a:gd name="T11" fmla="*/ 19 h 42"/>
                <a:gd name="T12" fmla="*/ 20 w 61"/>
                <a:gd name="T13" fmla="*/ 23 h 42"/>
                <a:gd name="T14" fmla="*/ 11 w 61"/>
                <a:gd name="T15" fmla="*/ 28 h 42"/>
                <a:gd name="T16" fmla="*/ 5 w 61"/>
                <a:gd name="T17" fmla="*/ 31 h 42"/>
                <a:gd name="T18" fmla="*/ 0 w 61"/>
                <a:gd name="T19" fmla="*/ 33 h 42"/>
                <a:gd name="T20" fmla="*/ 0 w 61"/>
                <a:gd name="T21" fmla="*/ 42 h 42"/>
                <a:gd name="T22" fmla="*/ 8 w 61"/>
                <a:gd name="T23" fmla="*/ 41 h 42"/>
                <a:gd name="T24" fmla="*/ 16 w 61"/>
                <a:gd name="T25" fmla="*/ 37 h 42"/>
                <a:gd name="T26" fmla="*/ 25 w 61"/>
                <a:gd name="T27" fmla="*/ 33 h 42"/>
                <a:gd name="T28" fmla="*/ 34 w 61"/>
                <a:gd name="T29" fmla="*/ 28 h 42"/>
                <a:gd name="T30" fmla="*/ 42 w 61"/>
                <a:gd name="T31" fmla="*/ 22 h 42"/>
                <a:gd name="T32" fmla="*/ 50 w 61"/>
                <a:gd name="T33" fmla="*/ 15 h 42"/>
                <a:gd name="T34" fmla="*/ 57 w 61"/>
                <a:gd name="T35" fmla="*/ 11 h 42"/>
                <a:gd name="T36" fmla="*/ 61 w 61"/>
                <a:gd name="T37" fmla="*/ 7 h 42"/>
                <a:gd name="T38" fmla="*/ 61 w 61"/>
                <a:gd name="T39" fmla="*/ 7 h 42"/>
                <a:gd name="T40" fmla="*/ 55 w 61"/>
                <a:gd name="T4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 h="42">
                  <a:moveTo>
                    <a:pt x="55" y="0"/>
                  </a:moveTo>
                  <a:lnTo>
                    <a:pt x="55" y="0"/>
                  </a:lnTo>
                  <a:lnTo>
                    <a:pt x="50" y="4"/>
                  </a:lnTo>
                  <a:lnTo>
                    <a:pt x="45" y="9"/>
                  </a:lnTo>
                  <a:lnTo>
                    <a:pt x="37" y="13"/>
                  </a:lnTo>
                  <a:lnTo>
                    <a:pt x="29" y="19"/>
                  </a:lnTo>
                  <a:lnTo>
                    <a:pt x="20" y="23"/>
                  </a:lnTo>
                  <a:lnTo>
                    <a:pt x="11" y="28"/>
                  </a:lnTo>
                  <a:lnTo>
                    <a:pt x="5" y="31"/>
                  </a:lnTo>
                  <a:lnTo>
                    <a:pt x="0" y="33"/>
                  </a:lnTo>
                  <a:lnTo>
                    <a:pt x="0" y="42"/>
                  </a:lnTo>
                  <a:lnTo>
                    <a:pt x="8" y="41"/>
                  </a:lnTo>
                  <a:lnTo>
                    <a:pt x="16" y="37"/>
                  </a:lnTo>
                  <a:lnTo>
                    <a:pt x="25" y="33"/>
                  </a:lnTo>
                  <a:lnTo>
                    <a:pt x="34" y="28"/>
                  </a:lnTo>
                  <a:lnTo>
                    <a:pt x="42" y="22"/>
                  </a:lnTo>
                  <a:lnTo>
                    <a:pt x="50" y="15"/>
                  </a:lnTo>
                  <a:lnTo>
                    <a:pt x="57" y="11"/>
                  </a:lnTo>
                  <a:lnTo>
                    <a:pt x="61" y="7"/>
                  </a:lnTo>
                  <a:lnTo>
                    <a:pt x="61" y="7"/>
                  </a:lnTo>
                  <a:lnTo>
                    <a:pt x="5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67" name="Freeform 899"/>
            <p:cNvSpPr>
              <a:spLocks/>
            </p:cNvSpPr>
            <p:nvPr/>
          </p:nvSpPr>
          <p:spPr bwMode="auto">
            <a:xfrm>
              <a:off x="2532" y="4130"/>
              <a:ext cx="36" cy="8"/>
            </a:xfrm>
            <a:custGeom>
              <a:avLst/>
              <a:gdLst>
                <a:gd name="T0" fmla="*/ 107 w 107"/>
                <a:gd name="T1" fmla="*/ 15 h 24"/>
                <a:gd name="T2" fmla="*/ 107 w 107"/>
                <a:gd name="T3" fmla="*/ 15 h 24"/>
                <a:gd name="T4" fmla="*/ 92 w 107"/>
                <a:gd name="T5" fmla="*/ 9 h 24"/>
                <a:gd name="T6" fmla="*/ 76 w 107"/>
                <a:gd name="T7" fmla="*/ 5 h 24"/>
                <a:gd name="T8" fmla="*/ 59 w 107"/>
                <a:gd name="T9" fmla="*/ 3 h 24"/>
                <a:gd name="T10" fmla="*/ 44 w 107"/>
                <a:gd name="T11" fmla="*/ 0 h 24"/>
                <a:gd name="T12" fmla="*/ 29 w 107"/>
                <a:gd name="T13" fmla="*/ 3 h 24"/>
                <a:gd name="T14" fmla="*/ 18 w 107"/>
                <a:gd name="T15" fmla="*/ 4 h 24"/>
                <a:gd name="T16" fmla="*/ 8 w 107"/>
                <a:gd name="T17" fmla="*/ 6 h 24"/>
                <a:gd name="T18" fmla="*/ 0 w 107"/>
                <a:gd name="T19" fmla="*/ 9 h 24"/>
                <a:gd name="T20" fmla="*/ 6 w 107"/>
                <a:gd name="T21" fmla="*/ 16 h 24"/>
                <a:gd name="T22" fmla="*/ 10 w 107"/>
                <a:gd name="T23" fmla="*/ 15 h 24"/>
                <a:gd name="T24" fmla="*/ 18 w 107"/>
                <a:gd name="T25" fmla="*/ 13 h 24"/>
                <a:gd name="T26" fmla="*/ 29 w 107"/>
                <a:gd name="T27" fmla="*/ 12 h 24"/>
                <a:gd name="T28" fmla="*/ 44 w 107"/>
                <a:gd name="T29" fmla="*/ 12 h 24"/>
                <a:gd name="T30" fmla="*/ 59 w 107"/>
                <a:gd name="T31" fmla="*/ 12 h 24"/>
                <a:gd name="T32" fmla="*/ 74 w 107"/>
                <a:gd name="T33" fmla="*/ 14 h 24"/>
                <a:gd name="T34" fmla="*/ 90 w 107"/>
                <a:gd name="T35" fmla="*/ 19 h 24"/>
                <a:gd name="T36" fmla="*/ 103 w 107"/>
                <a:gd name="T37" fmla="*/ 24 h 24"/>
                <a:gd name="T38" fmla="*/ 103 w 107"/>
                <a:gd name="T39" fmla="*/ 24 h 24"/>
                <a:gd name="T40" fmla="*/ 107 w 107"/>
                <a:gd name="T41"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7" h="24">
                  <a:moveTo>
                    <a:pt x="107" y="15"/>
                  </a:moveTo>
                  <a:lnTo>
                    <a:pt x="107" y="15"/>
                  </a:lnTo>
                  <a:lnTo>
                    <a:pt x="92" y="9"/>
                  </a:lnTo>
                  <a:lnTo>
                    <a:pt x="76" y="5"/>
                  </a:lnTo>
                  <a:lnTo>
                    <a:pt x="59" y="3"/>
                  </a:lnTo>
                  <a:lnTo>
                    <a:pt x="44" y="0"/>
                  </a:lnTo>
                  <a:lnTo>
                    <a:pt x="29" y="3"/>
                  </a:lnTo>
                  <a:lnTo>
                    <a:pt x="18" y="4"/>
                  </a:lnTo>
                  <a:lnTo>
                    <a:pt x="8" y="6"/>
                  </a:lnTo>
                  <a:lnTo>
                    <a:pt x="0" y="9"/>
                  </a:lnTo>
                  <a:lnTo>
                    <a:pt x="6" y="16"/>
                  </a:lnTo>
                  <a:lnTo>
                    <a:pt x="10" y="15"/>
                  </a:lnTo>
                  <a:lnTo>
                    <a:pt x="18" y="13"/>
                  </a:lnTo>
                  <a:lnTo>
                    <a:pt x="29" y="12"/>
                  </a:lnTo>
                  <a:lnTo>
                    <a:pt x="44" y="12"/>
                  </a:lnTo>
                  <a:lnTo>
                    <a:pt x="59" y="12"/>
                  </a:lnTo>
                  <a:lnTo>
                    <a:pt x="74" y="14"/>
                  </a:lnTo>
                  <a:lnTo>
                    <a:pt x="90" y="19"/>
                  </a:lnTo>
                  <a:lnTo>
                    <a:pt x="103" y="24"/>
                  </a:lnTo>
                  <a:lnTo>
                    <a:pt x="103" y="24"/>
                  </a:lnTo>
                  <a:lnTo>
                    <a:pt x="107"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68" name="Freeform 900"/>
            <p:cNvSpPr>
              <a:spLocks/>
            </p:cNvSpPr>
            <p:nvPr/>
          </p:nvSpPr>
          <p:spPr bwMode="auto">
            <a:xfrm>
              <a:off x="2566" y="4135"/>
              <a:ext cx="35" cy="15"/>
            </a:xfrm>
            <a:custGeom>
              <a:avLst/>
              <a:gdLst>
                <a:gd name="T0" fmla="*/ 103 w 103"/>
                <a:gd name="T1" fmla="*/ 37 h 46"/>
                <a:gd name="T2" fmla="*/ 103 w 103"/>
                <a:gd name="T3" fmla="*/ 37 h 46"/>
                <a:gd name="T4" fmla="*/ 95 w 103"/>
                <a:gd name="T5" fmla="*/ 35 h 46"/>
                <a:gd name="T6" fmla="*/ 85 w 103"/>
                <a:gd name="T7" fmla="*/ 31 h 46"/>
                <a:gd name="T8" fmla="*/ 74 w 103"/>
                <a:gd name="T9" fmla="*/ 27 h 46"/>
                <a:gd name="T10" fmla="*/ 60 w 103"/>
                <a:gd name="T11" fmla="*/ 22 h 46"/>
                <a:gd name="T12" fmla="*/ 47 w 103"/>
                <a:gd name="T13" fmla="*/ 17 h 46"/>
                <a:gd name="T14" fmla="*/ 32 w 103"/>
                <a:gd name="T15" fmla="*/ 12 h 46"/>
                <a:gd name="T16" fmla="*/ 17 w 103"/>
                <a:gd name="T17" fmla="*/ 6 h 46"/>
                <a:gd name="T18" fmla="*/ 4 w 103"/>
                <a:gd name="T19" fmla="*/ 0 h 46"/>
                <a:gd name="T20" fmla="*/ 0 w 103"/>
                <a:gd name="T21" fmla="*/ 9 h 46"/>
                <a:gd name="T22" fmla="*/ 14 w 103"/>
                <a:gd name="T23" fmla="*/ 15 h 46"/>
                <a:gd name="T24" fmla="*/ 29 w 103"/>
                <a:gd name="T25" fmla="*/ 21 h 46"/>
                <a:gd name="T26" fmla="*/ 44 w 103"/>
                <a:gd name="T27" fmla="*/ 27 h 46"/>
                <a:gd name="T28" fmla="*/ 58 w 103"/>
                <a:gd name="T29" fmla="*/ 31 h 46"/>
                <a:gd name="T30" fmla="*/ 72 w 103"/>
                <a:gd name="T31" fmla="*/ 36 h 46"/>
                <a:gd name="T32" fmla="*/ 83 w 103"/>
                <a:gd name="T33" fmla="*/ 40 h 46"/>
                <a:gd name="T34" fmla="*/ 92 w 103"/>
                <a:gd name="T35" fmla="*/ 44 h 46"/>
                <a:gd name="T36" fmla="*/ 98 w 103"/>
                <a:gd name="T37" fmla="*/ 46 h 46"/>
                <a:gd name="T38" fmla="*/ 98 w 103"/>
                <a:gd name="T39" fmla="*/ 46 h 46"/>
                <a:gd name="T40" fmla="*/ 103 w 103"/>
                <a:gd name="T41" fmla="*/ 3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 h="46">
                  <a:moveTo>
                    <a:pt x="103" y="37"/>
                  </a:moveTo>
                  <a:lnTo>
                    <a:pt x="103" y="37"/>
                  </a:lnTo>
                  <a:lnTo>
                    <a:pt x="95" y="35"/>
                  </a:lnTo>
                  <a:lnTo>
                    <a:pt x="85" y="31"/>
                  </a:lnTo>
                  <a:lnTo>
                    <a:pt x="74" y="27"/>
                  </a:lnTo>
                  <a:lnTo>
                    <a:pt x="60" y="22"/>
                  </a:lnTo>
                  <a:lnTo>
                    <a:pt x="47" y="17"/>
                  </a:lnTo>
                  <a:lnTo>
                    <a:pt x="32" y="12"/>
                  </a:lnTo>
                  <a:lnTo>
                    <a:pt x="17" y="6"/>
                  </a:lnTo>
                  <a:lnTo>
                    <a:pt x="4" y="0"/>
                  </a:lnTo>
                  <a:lnTo>
                    <a:pt x="0" y="9"/>
                  </a:lnTo>
                  <a:lnTo>
                    <a:pt x="14" y="15"/>
                  </a:lnTo>
                  <a:lnTo>
                    <a:pt x="29" y="21"/>
                  </a:lnTo>
                  <a:lnTo>
                    <a:pt x="44" y="27"/>
                  </a:lnTo>
                  <a:lnTo>
                    <a:pt x="58" y="31"/>
                  </a:lnTo>
                  <a:lnTo>
                    <a:pt x="72" y="36"/>
                  </a:lnTo>
                  <a:lnTo>
                    <a:pt x="83" y="40"/>
                  </a:lnTo>
                  <a:lnTo>
                    <a:pt x="92" y="44"/>
                  </a:lnTo>
                  <a:lnTo>
                    <a:pt x="98" y="46"/>
                  </a:lnTo>
                  <a:lnTo>
                    <a:pt x="98" y="46"/>
                  </a:lnTo>
                  <a:lnTo>
                    <a:pt x="103" y="3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69" name="Freeform 901"/>
            <p:cNvSpPr>
              <a:spLocks/>
            </p:cNvSpPr>
            <p:nvPr/>
          </p:nvSpPr>
          <p:spPr bwMode="auto">
            <a:xfrm>
              <a:off x="2599" y="4147"/>
              <a:ext cx="15" cy="7"/>
            </a:xfrm>
            <a:custGeom>
              <a:avLst/>
              <a:gdLst>
                <a:gd name="T0" fmla="*/ 44 w 45"/>
                <a:gd name="T1" fmla="*/ 11 h 20"/>
                <a:gd name="T2" fmla="*/ 45 w 45"/>
                <a:gd name="T3" fmla="*/ 11 h 20"/>
                <a:gd name="T4" fmla="*/ 41 w 45"/>
                <a:gd name="T5" fmla="*/ 10 h 20"/>
                <a:gd name="T6" fmla="*/ 36 w 45"/>
                <a:gd name="T7" fmla="*/ 9 h 20"/>
                <a:gd name="T8" fmla="*/ 31 w 45"/>
                <a:gd name="T9" fmla="*/ 9 h 20"/>
                <a:gd name="T10" fmla="*/ 26 w 45"/>
                <a:gd name="T11" fmla="*/ 7 h 20"/>
                <a:gd name="T12" fmla="*/ 18 w 45"/>
                <a:gd name="T13" fmla="*/ 6 h 20"/>
                <a:gd name="T14" fmla="*/ 14 w 45"/>
                <a:gd name="T15" fmla="*/ 4 h 20"/>
                <a:gd name="T16" fmla="*/ 9 w 45"/>
                <a:gd name="T17" fmla="*/ 2 h 20"/>
                <a:gd name="T18" fmla="*/ 5 w 45"/>
                <a:gd name="T19" fmla="*/ 0 h 20"/>
                <a:gd name="T20" fmla="*/ 0 w 45"/>
                <a:gd name="T21" fmla="*/ 9 h 20"/>
                <a:gd name="T22" fmla="*/ 5 w 45"/>
                <a:gd name="T23" fmla="*/ 11 h 20"/>
                <a:gd name="T24" fmla="*/ 11 w 45"/>
                <a:gd name="T25" fmla="*/ 14 h 20"/>
                <a:gd name="T26" fmla="*/ 18 w 45"/>
                <a:gd name="T27" fmla="*/ 15 h 20"/>
                <a:gd name="T28" fmla="*/ 24 w 45"/>
                <a:gd name="T29" fmla="*/ 16 h 20"/>
                <a:gd name="T30" fmla="*/ 29 w 45"/>
                <a:gd name="T31" fmla="*/ 18 h 20"/>
                <a:gd name="T32" fmla="*/ 36 w 45"/>
                <a:gd name="T33" fmla="*/ 18 h 20"/>
                <a:gd name="T34" fmla="*/ 39 w 45"/>
                <a:gd name="T35" fmla="*/ 19 h 20"/>
                <a:gd name="T36" fmla="*/ 42 w 45"/>
                <a:gd name="T37" fmla="*/ 20 h 20"/>
                <a:gd name="T38" fmla="*/ 44 w 45"/>
                <a:gd name="T39" fmla="*/ 20 h 20"/>
                <a:gd name="T40" fmla="*/ 44 w 45"/>
                <a:gd name="T41"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 h="20">
                  <a:moveTo>
                    <a:pt x="44" y="11"/>
                  </a:moveTo>
                  <a:lnTo>
                    <a:pt x="45" y="11"/>
                  </a:lnTo>
                  <a:lnTo>
                    <a:pt x="41" y="10"/>
                  </a:lnTo>
                  <a:lnTo>
                    <a:pt x="36" y="9"/>
                  </a:lnTo>
                  <a:lnTo>
                    <a:pt x="31" y="9"/>
                  </a:lnTo>
                  <a:lnTo>
                    <a:pt x="26" y="7"/>
                  </a:lnTo>
                  <a:lnTo>
                    <a:pt x="18" y="6"/>
                  </a:lnTo>
                  <a:lnTo>
                    <a:pt x="14" y="4"/>
                  </a:lnTo>
                  <a:lnTo>
                    <a:pt x="9" y="2"/>
                  </a:lnTo>
                  <a:lnTo>
                    <a:pt x="5" y="0"/>
                  </a:lnTo>
                  <a:lnTo>
                    <a:pt x="0" y="9"/>
                  </a:lnTo>
                  <a:lnTo>
                    <a:pt x="5" y="11"/>
                  </a:lnTo>
                  <a:lnTo>
                    <a:pt x="11" y="14"/>
                  </a:lnTo>
                  <a:lnTo>
                    <a:pt x="18" y="15"/>
                  </a:lnTo>
                  <a:lnTo>
                    <a:pt x="24" y="16"/>
                  </a:lnTo>
                  <a:lnTo>
                    <a:pt x="29" y="18"/>
                  </a:lnTo>
                  <a:lnTo>
                    <a:pt x="36" y="18"/>
                  </a:lnTo>
                  <a:lnTo>
                    <a:pt x="39" y="19"/>
                  </a:lnTo>
                  <a:lnTo>
                    <a:pt x="42" y="20"/>
                  </a:lnTo>
                  <a:lnTo>
                    <a:pt x="44" y="20"/>
                  </a:lnTo>
                  <a:lnTo>
                    <a:pt x="44"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70" name="Freeform 902"/>
            <p:cNvSpPr>
              <a:spLocks/>
            </p:cNvSpPr>
            <p:nvPr/>
          </p:nvSpPr>
          <p:spPr bwMode="auto">
            <a:xfrm>
              <a:off x="2614" y="4151"/>
              <a:ext cx="15" cy="16"/>
            </a:xfrm>
            <a:custGeom>
              <a:avLst/>
              <a:gdLst>
                <a:gd name="T0" fmla="*/ 45 w 45"/>
                <a:gd name="T1" fmla="*/ 45 h 48"/>
                <a:gd name="T2" fmla="*/ 45 w 45"/>
                <a:gd name="T3" fmla="*/ 44 h 48"/>
                <a:gd name="T4" fmla="*/ 42 w 45"/>
                <a:gd name="T5" fmla="*/ 40 h 48"/>
                <a:gd name="T6" fmla="*/ 37 w 45"/>
                <a:gd name="T7" fmla="*/ 34 h 48"/>
                <a:gd name="T8" fmla="*/ 32 w 45"/>
                <a:gd name="T9" fmla="*/ 28 h 48"/>
                <a:gd name="T10" fmla="*/ 26 w 45"/>
                <a:gd name="T11" fmla="*/ 20 h 48"/>
                <a:gd name="T12" fmla="*/ 19 w 45"/>
                <a:gd name="T13" fmla="*/ 14 h 48"/>
                <a:gd name="T14" fmla="*/ 12 w 45"/>
                <a:gd name="T15" fmla="*/ 7 h 48"/>
                <a:gd name="T16" fmla="*/ 5 w 45"/>
                <a:gd name="T17" fmla="*/ 3 h 48"/>
                <a:gd name="T18" fmla="*/ 0 w 45"/>
                <a:gd name="T19" fmla="*/ 0 h 48"/>
                <a:gd name="T20" fmla="*/ 0 w 45"/>
                <a:gd name="T21" fmla="*/ 9 h 48"/>
                <a:gd name="T22" fmla="*/ 1 w 45"/>
                <a:gd name="T23" fmla="*/ 12 h 48"/>
                <a:gd name="T24" fmla="*/ 5 w 45"/>
                <a:gd name="T25" fmla="*/ 14 h 48"/>
                <a:gd name="T26" fmla="*/ 12 w 45"/>
                <a:gd name="T27" fmla="*/ 21 h 48"/>
                <a:gd name="T28" fmla="*/ 19 w 45"/>
                <a:gd name="T29" fmla="*/ 27 h 48"/>
                <a:gd name="T30" fmla="*/ 25 w 45"/>
                <a:gd name="T31" fmla="*/ 35 h 48"/>
                <a:gd name="T32" fmla="*/ 30 w 45"/>
                <a:gd name="T33" fmla="*/ 40 h 48"/>
                <a:gd name="T34" fmla="*/ 35 w 45"/>
                <a:gd name="T35" fmla="*/ 45 h 48"/>
                <a:gd name="T36" fmla="*/ 36 w 45"/>
                <a:gd name="T37" fmla="*/ 48 h 48"/>
                <a:gd name="T38" fmla="*/ 36 w 45"/>
                <a:gd name="T39" fmla="*/ 47 h 48"/>
                <a:gd name="T40" fmla="*/ 45 w 45"/>
                <a:gd name="T41" fmla="*/ 4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 h="48">
                  <a:moveTo>
                    <a:pt x="45" y="45"/>
                  </a:moveTo>
                  <a:lnTo>
                    <a:pt x="45" y="44"/>
                  </a:lnTo>
                  <a:lnTo>
                    <a:pt x="42" y="40"/>
                  </a:lnTo>
                  <a:lnTo>
                    <a:pt x="37" y="34"/>
                  </a:lnTo>
                  <a:lnTo>
                    <a:pt x="32" y="28"/>
                  </a:lnTo>
                  <a:lnTo>
                    <a:pt x="26" y="20"/>
                  </a:lnTo>
                  <a:lnTo>
                    <a:pt x="19" y="14"/>
                  </a:lnTo>
                  <a:lnTo>
                    <a:pt x="12" y="7"/>
                  </a:lnTo>
                  <a:lnTo>
                    <a:pt x="5" y="3"/>
                  </a:lnTo>
                  <a:lnTo>
                    <a:pt x="0" y="0"/>
                  </a:lnTo>
                  <a:lnTo>
                    <a:pt x="0" y="9"/>
                  </a:lnTo>
                  <a:lnTo>
                    <a:pt x="1" y="12"/>
                  </a:lnTo>
                  <a:lnTo>
                    <a:pt x="5" y="14"/>
                  </a:lnTo>
                  <a:lnTo>
                    <a:pt x="12" y="21"/>
                  </a:lnTo>
                  <a:lnTo>
                    <a:pt x="19" y="27"/>
                  </a:lnTo>
                  <a:lnTo>
                    <a:pt x="25" y="35"/>
                  </a:lnTo>
                  <a:lnTo>
                    <a:pt x="30" y="40"/>
                  </a:lnTo>
                  <a:lnTo>
                    <a:pt x="35" y="45"/>
                  </a:lnTo>
                  <a:lnTo>
                    <a:pt x="36" y="48"/>
                  </a:lnTo>
                  <a:lnTo>
                    <a:pt x="36" y="47"/>
                  </a:lnTo>
                  <a:lnTo>
                    <a:pt x="45" y="4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71" name="Freeform 903"/>
            <p:cNvSpPr>
              <a:spLocks/>
            </p:cNvSpPr>
            <p:nvPr/>
          </p:nvSpPr>
          <p:spPr bwMode="auto">
            <a:xfrm>
              <a:off x="2626" y="4166"/>
              <a:ext cx="22" cy="29"/>
            </a:xfrm>
            <a:custGeom>
              <a:avLst/>
              <a:gdLst>
                <a:gd name="T0" fmla="*/ 64 w 67"/>
                <a:gd name="T1" fmla="*/ 77 h 86"/>
                <a:gd name="T2" fmla="*/ 64 w 67"/>
                <a:gd name="T3" fmla="*/ 77 h 86"/>
                <a:gd name="T4" fmla="*/ 55 w 67"/>
                <a:gd name="T5" fmla="*/ 70 h 86"/>
                <a:gd name="T6" fmla="*/ 46 w 67"/>
                <a:gd name="T7" fmla="*/ 60 h 86"/>
                <a:gd name="T8" fmla="*/ 38 w 67"/>
                <a:gd name="T9" fmla="*/ 48 h 86"/>
                <a:gd name="T10" fmla="*/ 29 w 67"/>
                <a:gd name="T11" fmla="*/ 35 h 86"/>
                <a:gd name="T12" fmla="*/ 22 w 67"/>
                <a:gd name="T13" fmla="*/ 23 h 86"/>
                <a:gd name="T14" fmla="*/ 15 w 67"/>
                <a:gd name="T15" fmla="*/ 11 h 86"/>
                <a:gd name="T16" fmla="*/ 12 w 67"/>
                <a:gd name="T17" fmla="*/ 3 h 86"/>
                <a:gd name="T18" fmla="*/ 9 w 67"/>
                <a:gd name="T19" fmla="*/ 0 h 86"/>
                <a:gd name="T20" fmla="*/ 0 w 67"/>
                <a:gd name="T21" fmla="*/ 2 h 86"/>
                <a:gd name="T22" fmla="*/ 2 w 67"/>
                <a:gd name="T23" fmla="*/ 8 h 86"/>
                <a:gd name="T24" fmla="*/ 6 w 67"/>
                <a:gd name="T25" fmla="*/ 16 h 86"/>
                <a:gd name="T26" fmla="*/ 13 w 67"/>
                <a:gd name="T27" fmla="*/ 27 h 86"/>
                <a:gd name="T28" fmla="*/ 20 w 67"/>
                <a:gd name="T29" fmla="*/ 40 h 86"/>
                <a:gd name="T30" fmla="*/ 29 w 67"/>
                <a:gd name="T31" fmla="*/ 53 h 86"/>
                <a:gd name="T32" fmla="*/ 39 w 67"/>
                <a:gd name="T33" fmla="*/ 66 h 86"/>
                <a:gd name="T34" fmla="*/ 48 w 67"/>
                <a:gd name="T35" fmla="*/ 77 h 86"/>
                <a:gd name="T36" fmla="*/ 60 w 67"/>
                <a:gd name="T37" fmla="*/ 86 h 86"/>
                <a:gd name="T38" fmla="*/ 60 w 67"/>
                <a:gd name="T39" fmla="*/ 86 h 86"/>
                <a:gd name="T40" fmla="*/ 60 w 67"/>
                <a:gd name="T41" fmla="*/ 86 h 86"/>
                <a:gd name="T42" fmla="*/ 63 w 67"/>
                <a:gd name="T43" fmla="*/ 86 h 86"/>
                <a:gd name="T44" fmla="*/ 67 w 67"/>
                <a:gd name="T45" fmla="*/ 82 h 86"/>
                <a:gd name="T46" fmla="*/ 67 w 67"/>
                <a:gd name="T47" fmla="*/ 79 h 86"/>
                <a:gd name="T48" fmla="*/ 64 w 67"/>
                <a:gd name="T49" fmla="*/ 7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7" h="86">
                  <a:moveTo>
                    <a:pt x="64" y="77"/>
                  </a:moveTo>
                  <a:lnTo>
                    <a:pt x="64" y="77"/>
                  </a:lnTo>
                  <a:lnTo>
                    <a:pt x="55" y="70"/>
                  </a:lnTo>
                  <a:lnTo>
                    <a:pt x="46" y="60"/>
                  </a:lnTo>
                  <a:lnTo>
                    <a:pt x="38" y="48"/>
                  </a:lnTo>
                  <a:lnTo>
                    <a:pt x="29" y="35"/>
                  </a:lnTo>
                  <a:lnTo>
                    <a:pt x="22" y="23"/>
                  </a:lnTo>
                  <a:lnTo>
                    <a:pt x="15" y="11"/>
                  </a:lnTo>
                  <a:lnTo>
                    <a:pt x="12" y="3"/>
                  </a:lnTo>
                  <a:lnTo>
                    <a:pt x="9" y="0"/>
                  </a:lnTo>
                  <a:lnTo>
                    <a:pt x="0" y="2"/>
                  </a:lnTo>
                  <a:lnTo>
                    <a:pt x="2" y="8"/>
                  </a:lnTo>
                  <a:lnTo>
                    <a:pt x="6" y="16"/>
                  </a:lnTo>
                  <a:lnTo>
                    <a:pt x="13" y="27"/>
                  </a:lnTo>
                  <a:lnTo>
                    <a:pt x="20" y="40"/>
                  </a:lnTo>
                  <a:lnTo>
                    <a:pt x="29" y="53"/>
                  </a:lnTo>
                  <a:lnTo>
                    <a:pt x="39" y="66"/>
                  </a:lnTo>
                  <a:lnTo>
                    <a:pt x="48" y="77"/>
                  </a:lnTo>
                  <a:lnTo>
                    <a:pt x="60" y="86"/>
                  </a:lnTo>
                  <a:lnTo>
                    <a:pt x="60" y="86"/>
                  </a:lnTo>
                  <a:lnTo>
                    <a:pt x="60" y="86"/>
                  </a:lnTo>
                  <a:lnTo>
                    <a:pt x="63" y="86"/>
                  </a:lnTo>
                  <a:lnTo>
                    <a:pt x="67" y="82"/>
                  </a:lnTo>
                  <a:lnTo>
                    <a:pt x="67" y="79"/>
                  </a:lnTo>
                  <a:lnTo>
                    <a:pt x="64" y="7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72" name="Freeform 904"/>
            <p:cNvSpPr>
              <a:spLocks/>
            </p:cNvSpPr>
            <p:nvPr/>
          </p:nvSpPr>
          <p:spPr bwMode="auto">
            <a:xfrm>
              <a:off x="2646" y="4192"/>
              <a:ext cx="19" cy="13"/>
            </a:xfrm>
            <a:custGeom>
              <a:avLst/>
              <a:gdLst>
                <a:gd name="T0" fmla="*/ 53 w 57"/>
                <a:gd name="T1" fmla="*/ 29 h 40"/>
                <a:gd name="T2" fmla="*/ 51 w 57"/>
                <a:gd name="T3" fmla="*/ 28 h 40"/>
                <a:gd name="T4" fmla="*/ 48 w 57"/>
                <a:gd name="T5" fmla="*/ 28 h 40"/>
                <a:gd name="T6" fmla="*/ 42 w 57"/>
                <a:gd name="T7" fmla="*/ 26 h 40"/>
                <a:gd name="T8" fmla="*/ 37 w 57"/>
                <a:gd name="T9" fmla="*/ 24 h 40"/>
                <a:gd name="T10" fmla="*/ 32 w 57"/>
                <a:gd name="T11" fmla="*/ 19 h 40"/>
                <a:gd name="T12" fmla="*/ 25 w 57"/>
                <a:gd name="T13" fmla="*/ 15 h 40"/>
                <a:gd name="T14" fmla="*/ 18 w 57"/>
                <a:gd name="T15" fmla="*/ 11 h 40"/>
                <a:gd name="T16" fmla="*/ 11 w 57"/>
                <a:gd name="T17" fmla="*/ 5 h 40"/>
                <a:gd name="T18" fmla="*/ 4 w 57"/>
                <a:gd name="T19" fmla="*/ 0 h 40"/>
                <a:gd name="T20" fmla="*/ 0 w 57"/>
                <a:gd name="T21" fmla="*/ 9 h 40"/>
                <a:gd name="T22" fmla="*/ 7 w 57"/>
                <a:gd name="T23" fmla="*/ 12 h 40"/>
                <a:gd name="T24" fmla="*/ 13 w 57"/>
                <a:gd name="T25" fmla="*/ 18 h 40"/>
                <a:gd name="T26" fmla="*/ 20 w 57"/>
                <a:gd name="T27" fmla="*/ 24 h 40"/>
                <a:gd name="T28" fmla="*/ 27 w 57"/>
                <a:gd name="T29" fmla="*/ 28 h 40"/>
                <a:gd name="T30" fmla="*/ 33 w 57"/>
                <a:gd name="T31" fmla="*/ 33 h 40"/>
                <a:gd name="T32" fmla="*/ 40 w 57"/>
                <a:gd name="T33" fmla="*/ 35 h 40"/>
                <a:gd name="T34" fmla="*/ 45 w 57"/>
                <a:gd name="T35" fmla="*/ 37 h 40"/>
                <a:gd name="T36" fmla="*/ 51 w 57"/>
                <a:gd name="T37" fmla="*/ 40 h 40"/>
                <a:gd name="T38" fmla="*/ 49 w 57"/>
                <a:gd name="T39" fmla="*/ 39 h 40"/>
                <a:gd name="T40" fmla="*/ 51 w 57"/>
                <a:gd name="T41" fmla="*/ 40 h 40"/>
                <a:gd name="T42" fmla="*/ 55 w 57"/>
                <a:gd name="T43" fmla="*/ 37 h 40"/>
                <a:gd name="T44" fmla="*/ 57 w 57"/>
                <a:gd name="T45" fmla="*/ 34 h 40"/>
                <a:gd name="T46" fmla="*/ 55 w 57"/>
                <a:gd name="T47" fmla="*/ 31 h 40"/>
                <a:gd name="T48" fmla="*/ 51 w 57"/>
                <a:gd name="T49" fmla="*/ 28 h 40"/>
                <a:gd name="T50" fmla="*/ 53 w 57"/>
                <a:gd name="T51" fmla="*/ 2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7" h="40">
                  <a:moveTo>
                    <a:pt x="53" y="29"/>
                  </a:moveTo>
                  <a:lnTo>
                    <a:pt x="51" y="28"/>
                  </a:lnTo>
                  <a:lnTo>
                    <a:pt x="48" y="28"/>
                  </a:lnTo>
                  <a:lnTo>
                    <a:pt x="42" y="26"/>
                  </a:lnTo>
                  <a:lnTo>
                    <a:pt x="37" y="24"/>
                  </a:lnTo>
                  <a:lnTo>
                    <a:pt x="32" y="19"/>
                  </a:lnTo>
                  <a:lnTo>
                    <a:pt x="25" y="15"/>
                  </a:lnTo>
                  <a:lnTo>
                    <a:pt x="18" y="11"/>
                  </a:lnTo>
                  <a:lnTo>
                    <a:pt x="11" y="5"/>
                  </a:lnTo>
                  <a:lnTo>
                    <a:pt x="4" y="0"/>
                  </a:lnTo>
                  <a:lnTo>
                    <a:pt x="0" y="9"/>
                  </a:lnTo>
                  <a:lnTo>
                    <a:pt x="7" y="12"/>
                  </a:lnTo>
                  <a:lnTo>
                    <a:pt x="13" y="18"/>
                  </a:lnTo>
                  <a:lnTo>
                    <a:pt x="20" y="24"/>
                  </a:lnTo>
                  <a:lnTo>
                    <a:pt x="27" y="28"/>
                  </a:lnTo>
                  <a:lnTo>
                    <a:pt x="33" y="33"/>
                  </a:lnTo>
                  <a:lnTo>
                    <a:pt x="40" y="35"/>
                  </a:lnTo>
                  <a:lnTo>
                    <a:pt x="45" y="37"/>
                  </a:lnTo>
                  <a:lnTo>
                    <a:pt x="51" y="40"/>
                  </a:lnTo>
                  <a:lnTo>
                    <a:pt x="49" y="39"/>
                  </a:lnTo>
                  <a:lnTo>
                    <a:pt x="51" y="40"/>
                  </a:lnTo>
                  <a:lnTo>
                    <a:pt x="55" y="37"/>
                  </a:lnTo>
                  <a:lnTo>
                    <a:pt x="57" y="34"/>
                  </a:lnTo>
                  <a:lnTo>
                    <a:pt x="55" y="31"/>
                  </a:lnTo>
                  <a:lnTo>
                    <a:pt x="51" y="28"/>
                  </a:lnTo>
                  <a:lnTo>
                    <a:pt x="53"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73" name="Freeform 905"/>
            <p:cNvSpPr>
              <a:spLocks/>
            </p:cNvSpPr>
            <p:nvPr/>
          </p:nvSpPr>
          <p:spPr bwMode="auto">
            <a:xfrm>
              <a:off x="2662" y="4201"/>
              <a:ext cx="16" cy="24"/>
            </a:xfrm>
            <a:custGeom>
              <a:avLst/>
              <a:gdLst>
                <a:gd name="T0" fmla="*/ 42 w 47"/>
                <a:gd name="T1" fmla="*/ 70 h 70"/>
                <a:gd name="T2" fmla="*/ 47 w 47"/>
                <a:gd name="T3" fmla="*/ 65 h 70"/>
                <a:gd name="T4" fmla="*/ 47 w 47"/>
                <a:gd name="T5" fmla="*/ 57 h 70"/>
                <a:gd name="T6" fmla="*/ 43 w 47"/>
                <a:gd name="T7" fmla="*/ 46 h 70"/>
                <a:gd name="T8" fmla="*/ 39 w 47"/>
                <a:gd name="T9" fmla="*/ 38 h 70"/>
                <a:gd name="T10" fmla="*/ 33 w 47"/>
                <a:gd name="T11" fmla="*/ 29 h 70"/>
                <a:gd name="T12" fmla="*/ 25 w 47"/>
                <a:gd name="T13" fmla="*/ 19 h 70"/>
                <a:gd name="T14" fmla="*/ 18 w 47"/>
                <a:gd name="T15" fmla="*/ 12 h 70"/>
                <a:gd name="T16" fmla="*/ 11 w 47"/>
                <a:gd name="T17" fmla="*/ 5 h 70"/>
                <a:gd name="T18" fmla="*/ 4 w 47"/>
                <a:gd name="T19" fmla="*/ 0 h 70"/>
                <a:gd name="T20" fmla="*/ 0 w 47"/>
                <a:gd name="T21" fmla="*/ 10 h 70"/>
                <a:gd name="T22" fmla="*/ 4 w 47"/>
                <a:gd name="T23" fmla="*/ 12 h 70"/>
                <a:gd name="T24" fmla="*/ 11 w 47"/>
                <a:gd name="T25" fmla="*/ 19 h 70"/>
                <a:gd name="T26" fmla="*/ 18 w 47"/>
                <a:gd name="T27" fmla="*/ 26 h 70"/>
                <a:gd name="T28" fmla="*/ 24 w 47"/>
                <a:gd name="T29" fmla="*/ 34 h 70"/>
                <a:gd name="T30" fmla="*/ 30 w 47"/>
                <a:gd name="T31" fmla="*/ 43 h 70"/>
                <a:gd name="T32" fmla="*/ 34 w 47"/>
                <a:gd name="T33" fmla="*/ 51 h 70"/>
                <a:gd name="T34" fmla="*/ 38 w 47"/>
                <a:gd name="T35" fmla="*/ 59 h 70"/>
                <a:gd name="T36" fmla="*/ 38 w 47"/>
                <a:gd name="T37" fmla="*/ 65 h 70"/>
                <a:gd name="T38" fmla="*/ 42 w 47"/>
                <a:gd name="T39" fmla="*/ 59 h 70"/>
                <a:gd name="T40" fmla="*/ 38 w 47"/>
                <a:gd name="T41" fmla="*/ 65 h 70"/>
                <a:gd name="T42" fmla="*/ 39 w 47"/>
                <a:gd name="T43" fmla="*/ 68 h 70"/>
                <a:gd name="T44" fmla="*/ 42 w 47"/>
                <a:gd name="T45" fmla="*/ 69 h 70"/>
                <a:gd name="T46" fmla="*/ 46 w 47"/>
                <a:gd name="T47" fmla="*/ 68 h 70"/>
                <a:gd name="T48" fmla="*/ 47 w 47"/>
                <a:gd name="T49" fmla="*/ 65 h 70"/>
                <a:gd name="T50" fmla="*/ 42 w 47"/>
                <a:gd name="T5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7" h="70">
                  <a:moveTo>
                    <a:pt x="42" y="70"/>
                  </a:moveTo>
                  <a:lnTo>
                    <a:pt x="47" y="65"/>
                  </a:lnTo>
                  <a:lnTo>
                    <a:pt x="47" y="57"/>
                  </a:lnTo>
                  <a:lnTo>
                    <a:pt x="43" y="46"/>
                  </a:lnTo>
                  <a:lnTo>
                    <a:pt x="39" y="38"/>
                  </a:lnTo>
                  <a:lnTo>
                    <a:pt x="33" y="29"/>
                  </a:lnTo>
                  <a:lnTo>
                    <a:pt x="25" y="19"/>
                  </a:lnTo>
                  <a:lnTo>
                    <a:pt x="18" y="12"/>
                  </a:lnTo>
                  <a:lnTo>
                    <a:pt x="11" y="5"/>
                  </a:lnTo>
                  <a:lnTo>
                    <a:pt x="4" y="0"/>
                  </a:lnTo>
                  <a:lnTo>
                    <a:pt x="0" y="10"/>
                  </a:lnTo>
                  <a:lnTo>
                    <a:pt x="4" y="12"/>
                  </a:lnTo>
                  <a:lnTo>
                    <a:pt x="11" y="19"/>
                  </a:lnTo>
                  <a:lnTo>
                    <a:pt x="18" y="26"/>
                  </a:lnTo>
                  <a:lnTo>
                    <a:pt x="24" y="34"/>
                  </a:lnTo>
                  <a:lnTo>
                    <a:pt x="30" y="43"/>
                  </a:lnTo>
                  <a:lnTo>
                    <a:pt x="34" y="51"/>
                  </a:lnTo>
                  <a:lnTo>
                    <a:pt x="38" y="59"/>
                  </a:lnTo>
                  <a:lnTo>
                    <a:pt x="38" y="65"/>
                  </a:lnTo>
                  <a:lnTo>
                    <a:pt x="42" y="59"/>
                  </a:lnTo>
                  <a:lnTo>
                    <a:pt x="38" y="65"/>
                  </a:lnTo>
                  <a:lnTo>
                    <a:pt x="39" y="68"/>
                  </a:lnTo>
                  <a:lnTo>
                    <a:pt x="42" y="69"/>
                  </a:lnTo>
                  <a:lnTo>
                    <a:pt x="46" y="68"/>
                  </a:lnTo>
                  <a:lnTo>
                    <a:pt x="47" y="65"/>
                  </a:lnTo>
                  <a:lnTo>
                    <a:pt x="42" y="7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74" name="Freeform 906"/>
            <p:cNvSpPr>
              <a:spLocks/>
            </p:cNvSpPr>
            <p:nvPr/>
          </p:nvSpPr>
          <p:spPr bwMode="auto">
            <a:xfrm>
              <a:off x="2380" y="4221"/>
              <a:ext cx="296" cy="4"/>
            </a:xfrm>
            <a:custGeom>
              <a:avLst/>
              <a:gdLst>
                <a:gd name="T0" fmla="*/ 0 w 887"/>
                <a:gd name="T1" fmla="*/ 8 h 11"/>
                <a:gd name="T2" fmla="*/ 5 w 887"/>
                <a:gd name="T3" fmla="*/ 11 h 11"/>
                <a:gd name="T4" fmla="*/ 887 w 887"/>
                <a:gd name="T5" fmla="*/ 11 h 11"/>
                <a:gd name="T6" fmla="*/ 887 w 887"/>
                <a:gd name="T7" fmla="*/ 0 h 11"/>
                <a:gd name="T8" fmla="*/ 5 w 887"/>
                <a:gd name="T9" fmla="*/ 0 h 11"/>
                <a:gd name="T10" fmla="*/ 9 w 887"/>
                <a:gd name="T11" fmla="*/ 3 h 11"/>
                <a:gd name="T12" fmla="*/ 5 w 887"/>
                <a:gd name="T13" fmla="*/ 0 h 11"/>
                <a:gd name="T14" fmla="*/ 1 w 887"/>
                <a:gd name="T15" fmla="*/ 2 h 11"/>
                <a:gd name="T16" fmla="*/ 0 w 887"/>
                <a:gd name="T17" fmla="*/ 6 h 11"/>
                <a:gd name="T18" fmla="*/ 1 w 887"/>
                <a:gd name="T19" fmla="*/ 9 h 11"/>
                <a:gd name="T20" fmla="*/ 5 w 887"/>
                <a:gd name="T21" fmla="*/ 11 h 11"/>
                <a:gd name="T22" fmla="*/ 0 w 887"/>
                <a:gd name="T2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7" h="11">
                  <a:moveTo>
                    <a:pt x="0" y="8"/>
                  </a:moveTo>
                  <a:lnTo>
                    <a:pt x="5" y="11"/>
                  </a:lnTo>
                  <a:lnTo>
                    <a:pt x="887" y="11"/>
                  </a:lnTo>
                  <a:lnTo>
                    <a:pt x="887" y="0"/>
                  </a:lnTo>
                  <a:lnTo>
                    <a:pt x="5" y="0"/>
                  </a:lnTo>
                  <a:lnTo>
                    <a:pt x="9" y="3"/>
                  </a:lnTo>
                  <a:lnTo>
                    <a:pt x="5" y="0"/>
                  </a:lnTo>
                  <a:lnTo>
                    <a:pt x="1" y="2"/>
                  </a:lnTo>
                  <a:lnTo>
                    <a:pt x="0" y="6"/>
                  </a:lnTo>
                  <a:lnTo>
                    <a:pt x="1" y="9"/>
                  </a:lnTo>
                  <a:lnTo>
                    <a:pt x="5" y="11"/>
                  </a:lnTo>
                  <a:lnTo>
                    <a:pt x="0"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75" name="Freeform 907"/>
            <p:cNvSpPr>
              <a:spLocks/>
            </p:cNvSpPr>
            <p:nvPr/>
          </p:nvSpPr>
          <p:spPr bwMode="auto">
            <a:xfrm>
              <a:off x="2378" y="4200"/>
              <a:ext cx="10" cy="24"/>
            </a:xfrm>
            <a:custGeom>
              <a:avLst/>
              <a:gdLst>
                <a:gd name="T0" fmla="*/ 24 w 30"/>
                <a:gd name="T1" fmla="*/ 0 h 71"/>
                <a:gd name="T2" fmla="*/ 22 w 30"/>
                <a:gd name="T3" fmla="*/ 1 h 71"/>
                <a:gd name="T4" fmla="*/ 11 w 30"/>
                <a:gd name="T5" fmla="*/ 16 h 71"/>
                <a:gd name="T6" fmla="*/ 3 w 30"/>
                <a:gd name="T7" fmla="*/ 34 h 71"/>
                <a:gd name="T8" fmla="*/ 0 w 30"/>
                <a:gd name="T9" fmla="*/ 54 h 71"/>
                <a:gd name="T10" fmla="*/ 6 w 30"/>
                <a:gd name="T11" fmla="*/ 71 h 71"/>
                <a:gd name="T12" fmla="*/ 15 w 30"/>
                <a:gd name="T13" fmla="*/ 66 h 71"/>
                <a:gd name="T14" fmla="*/ 10 w 30"/>
                <a:gd name="T15" fmla="*/ 54 h 71"/>
                <a:gd name="T16" fmla="*/ 12 w 30"/>
                <a:gd name="T17" fmla="*/ 37 h 71"/>
                <a:gd name="T18" fmla="*/ 20 w 30"/>
                <a:gd name="T19" fmla="*/ 20 h 71"/>
                <a:gd name="T20" fmla="*/ 29 w 30"/>
                <a:gd name="T21" fmla="*/ 8 h 71"/>
                <a:gd name="T22" fmla="*/ 27 w 30"/>
                <a:gd name="T23" fmla="*/ 9 h 71"/>
                <a:gd name="T24" fmla="*/ 29 w 30"/>
                <a:gd name="T25" fmla="*/ 8 h 71"/>
                <a:gd name="T26" fmla="*/ 30 w 30"/>
                <a:gd name="T27" fmla="*/ 4 h 71"/>
                <a:gd name="T28" fmla="*/ 29 w 30"/>
                <a:gd name="T29" fmla="*/ 1 h 71"/>
                <a:gd name="T30" fmla="*/ 26 w 30"/>
                <a:gd name="T31" fmla="*/ 0 h 71"/>
                <a:gd name="T32" fmla="*/ 22 w 30"/>
                <a:gd name="T33" fmla="*/ 1 h 71"/>
                <a:gd name="T34" fmla="*/ 24 w 30"/>
                <a:gd name="T35"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71">
                  <a:moveTo>
                    <a:pt x="24" y="0"/>
                  </a:moveTo>
                  <a:lnTo>
                    <a:pt x="22" y="1"/>
                  </a:lnTo>
                  <a:lnTo>
                    <a:pt x="11" y="16"/>
                  </a:lnTo>
                  <a:lnTo>
                    <a:pt x="3" y="34"/>
                  </a:lnTo>
                  <a:lnTo>
                    <a:pt x="0" y="54"/>
                  </a:lnTo>
                  <a:lnTo>
                    <a:pt x="6" y="71"/>
                  </a:lnTo>
                  <a:lnTo>
                    <a:pt x="15" y="66"/>
                  </a:lnTo>
                  <a:lnTo>
                    <a:pt x="10" y="54"/>
                  </a:lnTo>
                  <a:lnTo>
                    <a:pt x="12" y="37"/>
                  </a:lnTo>
                  <a:lnTo>
                    <a:pt x="20" y="20"/>
                  </a:lnTo>
                  <a:lnTo>
                    <a:pt x="29" y="8"/>
                  </a:lnTo>
                  <a:lnTo>
                    <a:pt x="27" y="9"/>
                  </a:lnTo>
                  <a:lnTo>
                    <a:pt x="29" y="8"/>
                  </a:lnTo>
                  <a:lnTo>
                    <a:pt x="30" y="4"/>
                  </a:lnTo>
                  <a:lnTo>
                    <a:pt x="29" y="1"/>
                  </a:lnTo>
                  <a:lnTo>
                    <a:pt x="26" y="0"/>
                  </a:lnTo>
                  <a:lnTo>
                    <a:pt x="22" y="1"/>
                  </a:lnTo>
                  <a:lnTo>
                    <a:pt x="2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76" name="Freeform 908"/>
            <p:cNvSpPr>
              <a:spLocks/>
            </p:cNvSpPr>
            <p:nvPr/>
          </p:nvSpPr>
          <p:spPr bwMode="auto">
            <a:xfrm>
              <a:off x="2388" y="4140"/>
              <a:ext cx="61" cy="51"/>
            </a:xfrm>
            <a:custGeom>
              <a:avLst/>
              <a:gdLst>
                <a:gd name="T0" fmla="*/ 72 w 182"/>
                <a:gd name="T1" fmla="*/ 27 h 155"/>
                <a:gd name="T2" fmla="*/ 79 w 182"/>
                <a:gd name="T3" fmla="*/ 9 h 155"/>
                <a:gd name="T4" fmla="*/ 99 w 182"/>
                <a:gd name="T5" fmla="*/ 3 h 155"/>
                <a:gd name="T6" fmla="*/ 119 w 182"/>
                <a:gd name="T7" fmla="*/ 1 h 155"/>
                <a:gd name="T8" fmla="*/ 141 w 182"/>
                <a:gd name="T9" fmla="*/ 0 h 155"/>
                <a:gd name="T10" fmla="*/ 161 w 182"/>
                <a:gd name="T11" fmla="*/ 2 h 155"/>
                <a:gd name="T12" fmla="*/ 171 w 182"/>
                <a:gd name="T13" fmla="*/ 13 h 155"/>
                <a:gd name="T14" fmla="*/ 176 w 182"/>
                <a:gd name="T15" fmla="*/ 33 h 155"/>
                <a:gd name="T16" fmla="*/ 176 w 182"/>
                <a:gd name="T17" fmla="*/ 48 h 155"/>
                <a:gd name="T18" fmla="*/ 175 w 182"/>
                <a:gd name="T19" fmla="*/ 65 h 155"/>
                <a:gd name="T20" fmla="*/ 179 w 182"/>
                <a:gd name="T21" fmla="*/ 78 h 155"/>
                <a:gd name="T22" fmla="*/ 182 w 182"/>
                <a:gd name="T23" fmla="*/ 94 h 155"/>
                <a:gd name="T24" fmla="*/ 171 w 182"/>
                <a:gd name="T25" fmla="*/ 111 h 155"/>
                <a:gd name="T26" fmla="*/ 156 w 182"/>
                <a:gd name="T27" fmla="*/ 133 h 155"/>
                <a:gd name="T28" fmla="*/ 150 w 182"/>
                <a:gd name="T29" fmla="*/ 144 h 155"/>
                <a:gd name="T30" fmla="*/ 135 w 182"/>
                <a:gd name="T31" fmla="*/ 149 h 155"/>
                <a:gd name="T32" fmla="*/ 118 w 182"/>
                <a:gd name="T33" fmla="*/ 152 h 155"/>
                <a:gd name="T34" fmla="*/ 103 w 182"/>
                <a:gd name="T35" fmla="*/ 155 h 155"/>
                <a:gd name="T36" fmla="*/ 89 w 182"/>
                <a:gd name="T37" fmla="*/ 155 h 155"/>
                <a:gd name="T38" fmla="*/ 72 w 182"/>
                <a:gd name="T39" fmla="*/ 153 h 155"/>
                <a:gd name="T40" fmla="*/ 55 w 182"/>
                <a:gd name="T41" fmla="*/ 149 h 155"/>
                <a:gd name="T42" fmla="*/ 44 w 182"/>
                <a:gd name="T43" fmla="*/ 140 h 155"/>
                <a:gd name="T44" fmla="*/ 34 w 182"/>
                <a:gd name="T45" fmla="*/ 139 h 155"/>
                <a:gd name="T46" fmla="*/ 14 w 182"/>
                <a:gd name="T47" fmla="*/ 141 h 155"/>
                <a:gd name="T48" fmla="*/ 10 w 182"/>
                <a:gd name="T49" fmla="*/ 134 h 155"/>
                <a:gd name="T50" fmla="*/ 21 w 182"/>
                <a:gd name="T51" fmla="*/ 122 h 155"/>
                <a:gd name="T52" fmla="*/ 16 w 182"/>
                <a:gd name="T53" fmla="*/ 109 h 155"/>
                <a:gd name="T54" fmla="*/ 0 w 182"/>
                <a:gd name="T55" fmla="*/ 85 h 155"/>
                <a:gd name="T56" fmla="*/ 3 w 182"/>
                <a:gd name="T57" fmla="*/ 71 h 155"/>
                <a:gd name="T58" fmla="*/ 16 w 182"/>
                <a:gd name="T59" fmla="*/ 56 h 155"/>
                <a:gd name="T60" fmla="*/ 32 w 182"/>
                <a:gd name="T61" fmla="*/ 40 h 155"/>
                <a:gd name="T62" fmla="*/ 49 w 182"/>
                <a:gd name="T63" fmla="*/ 29 h 155"/>
                <a:gd name="T64" fmla="*/ 65 w 182"/>
                <a:gd name="T65" fmla="*/ 26 h 155"/>
                <a:gd name="T66" fmla="*/ 73 w 182"/>
                <a:gd name="T67" fmla="*/ 33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2" h="155">
                  <a:moveTo>
                    <a:pt x="73" y="39"/>
                  </a:moveTo>
                  <a:lnTo>
                    <a:pt x="72" y="27"/>
                  </a:lnTo>
                  <a:lnTo>
                    <a:pt x="73" y="16"/>
                  </a:lnTo>
                  <a:lnTo>
                    <a:pt x="79" y="9"/>
                  </a:lnTo>
                  <a:lnTo>
                    <a:pt x="90" y="5"/>
                  </a:lnTo>
                  <a:lnTo>
                    <a:pt x="99" y="3"/>
                  </a:lnTo>
                  <a:lnTo>
                    <a:pt x="109" y="2"/>
                  </a:lnTo>
                  <a:lnTo>
                    <a:pt x="119" y="1"/>
                  </a:lnTo>
                  <a:lnTo>
                    <a:pt x="131" y="1"/>
                  </a:lnTo>
                  <a:lnTo>
                    <a:pt x="141" y="0"/>
                  </a:lnTo>
                  <a:lnTo>
                    <a:pt x="152" y="0"/>
                  </a:lnTo>
                  <a:lnTo>
                    <a:pt x="161" y="2"/>
                  </a:lnTo>
                  <a:lnTo>
                    <a:pt x="169" y="5"/>
                  </a:lnTo>
                  <a:lnTo>
                    <a:pt x="171" y="13"/>
                  </a:lnTo>
                  <a:lnTo>
                    <a:pt x="173" y="23"/>
                  </a:lnTo>
                  <a:lnTo>
                    <a:pt x="176" y="33"/>
                  </a:lnTo>
                  <a:lnTo>
                    <a:pt x="182" y="40"/>
                  </a:lnTo>
                  <a:lnTo>
                    <a:pt x="176" y="48"/>
                  </a:lnTo>
                  <a:lnTo>
                    <a:pt x="176" y="57"/>
                  </a:lnTo>
                  <a:lnTo>
                    <a:pt x="175" y="65"/>
                  </a:lnTo>
                  <a:lnTo>
                    <a:pt x="169" y="72"/>
                  </a:lnTo>
                  <a:lnTo>
                    <a:pt x="179" y="78"/>
                  </a:lnTo>
                  <a:lnTo>
                    <a:pt x="182" y="86"/>
                  </a:lnTo>
                  <a:lnTo>
                    <a:pt x="182" y="94"/>
                  </a:lnTo>
                  <a:lnTo>
                    <a:pt x="177" y="102"/>
                  </a:lnTo>
                  <a:lnTo>
                    <a:pt x="171" y="111"/>
                  </a:lnTo>
                  <a:lnTo>
                    <a:pt x="163" y="122"/>
                  </a:lnTo>
                  <a:lnTo>
                    <a:pt x="156" y="133"/>
                  </a:lnTo>
                  <a:lnTo>
                    <a:pt x="155" y="141"/>
                  </a:lnTo>
                  <a:lnTo>
                    <a:pt x="150" y="144"/>
                  </a:lnTo>
                  <a:lnTo>
                    <a:pt x="143" y="147"/>
                  </a:lnTo>
                  <a:lnTo>
                    <a:pt x="135" y="149"/>
                  </a:lnTo>
                  <a:lnTo>
                    <a:pt x="127" y="151"/>
                  </a:lnTo>
                  <a:lnTo>
                    <a:pt x="118" y="152"/>
                  </a:lnTo>
                  <a:lnTo>
                    <a:pt x="110" y="153"/>
                  </a:lnTo>
                  <a:lnTo>
                    <a:pt x="103" y="155"/>
                  </a:lnTo>
                  <a:lnTo>
                    <a:pt x="96" y="155"/>
                  </a:lnTo>
                  <a:lnTo>
                    <a:pt x="89" y="155"/>
                  </a:lnTo>
                  <a:lnTo>
                    <a:pt x="81" y="155"/>
                  </a:lnTo>
                  <a:lnTo>
                    <a:pt x="72" y="153"/>
                  </a:lnTo>
                  <a:lnTo>
                    <a:pt x="63" y="152"/>
                  </a:lnTo>
                  <a:lnTo>
                    <a:pt x="55" y="149"/>
                  </a:lnTo>
                  <a:lnTo>
                    <a:pt x="48" y="145"/>
                  </a:lnTo>
                  <a:lnTo>
                    <a:pt x="44" y="140"/>
                  </a:lnTo>
                  <a:lnTo>
                    <a:pt x="41" y="133"/>
                  </a:lnTo>
                  <a:lnTo>
                    <a:pt x="34" y="139"/>
                  </a:lnTo>
                  <a:lnTo>
                    <a:pt x="24" y="141"/>
                  </a:lnTo>
                  <a:lnTo>
                    <a:pt x="14" y="141"/>
                  </a:lnTo>
                  <a:lnTo>
                    <a:pt x="9" y="139"/>
                  </a:lnTo>
                  <a:lnTo>
                    <a:pt x="10" y="134"/>
                  </a:lnTo>
                  <a:lnTo>
                    <a:pt x="14" y="128"/>
                  </a:lnTo>
                  <a:lnTo>
                    <a:pt x="21" y="122"/>
                  </a:lnTo>
                  <a:lnTo>
                    <a:pt x="28" y="119"/>
                  </a:lnTo>
                  <a:lnTo>
                    <a:pt x="16" y="109"/>
                  </a:lnTo>
                  <a:lnTo>
                    <a:pt x="7" y="96"/>
                  </a:lnTo>
                  <a:lnTo>
                    <a:pt x="0" y="85"/>
                  </a:lnTo>
                  <a:lnTo>
                    <a:pt x="0" y="76"/>
                  </a:lnTo>
                  <a:lnTo>
                    <a:pt x="3" y="71"/>
                  </a:lnTo>
                  <a:lnTo>
                    <a:pt x="8" y="64"/>
                  </a:lnTo>
                  <a:lnTo>
                    <a:pt x="16" y="56"/>
                  </a:lnTo>
                  <a:lnTo>
                    <a:pt x="24" y="48"/>
                  </a:lnTo>
                  <a:lnTo>
                    <a:pt x="32" y="40"/>
                  </a:lnTo>
                  <a:lnTo>
                    <a:pt x="41" y="33"/>
                  </a:lnTo>
                  <a:lnTo>
                    <a:pt x="49" y="29"/>
                  </a:lnTo>
                  <a:lnTo>
                    <a:pt x="56" y="26"/>
                  </a:lnTo>
                  <a:lnTo>
                    <a:pt x="65" y="26"/>
                  </a:lnTo>
                  <a:lnTo>
                    <a:pt x="71" y="29"/>
                  </a:lnTo>
                  <a:lnTo>
                    <a:pt x="73" y="33"/>
                  </a:lnTo>
                  <a:lnTo>
                    <a:pt x="73" y="39"/>
                  </a:lnTo>
                  <a:close/>
                </a:path>
              </a:pathLst>
            </a:custGeom>
            <a:solidFill>
              <a:srgbClr val="FFE5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77" name="Freeform 909"/>
            <p:cNvSpPr>
              <a:spLocks/>
            </p:cNvSpPr>
            <p:nvPr/>
          </p:nvSpPr>
          <p:spPr bwMode="auto">
            <a:xfrm>
              <a:off x="2410" y="4140"/>
              <a:ext cx="8" cy="13"/>
            </a:xfrm>
            <a:custGeom>
              <a:avLst/>
              <a:gdLst>
                <a:gd name="T0" fmla="*/ 24 w 24"/>
                <a:gd name="T1" fmla="*/ 0 h 39"/>
                <a:gd name="T2" fmla="*/ 24 w 24"/>
                <a:gd name="T3" fmla="*/ 0 h 39"/>
                <a:gd name="T4" fmla="*/ 11 w 24"/>
                <a:gd name="T5" fmla="*/ 5 h 39"/>
                <a:gd name="T6" fmla="*/ 3 w 24"/>
                <a:gd name="T7" fmla="*/ 15 h 39"/>
                <a:gd name="T8" fmla="*/ 0 w 24"/>
                <a:gd name="T9" fmla="*/ 27 h 39"/>
                <a:gd name="T10" fmla="*/ 3 w 24"/>
                <a:gd name="T11" fmla="*/ 39 h 39"/>
                <a:gd name="T12" fmla="*/ 12 w 24"/>
                <a:gd name="T13" fmla="*/ 39 h 39"/>
                <a:gd name="T14" fmla="*/ 12 w 24"/>
                <a:gd name="T15" fmla="*/ 27 h 39"/>
                <a:gd name="T16" fmla="*/ 12 w 24"/>
                <a:gd name="T17" fmla="*/ 17 h 39"/>
                <a:gd name="T18" fmla="*/ 15 w 24"/>
                <a:gd name="T19" fmla="*/ 14 h 39"/>
                <a:gd name="T20" fmla="*/ 24 w 24"/>
                <a:gd name="T21" fmla="*/ 9 h 39"/>
                <a:gd name="T22" fmla="*/ 24 w 24"/>
                <a:gd name="T23" fmla="*/ 9 h 39"/>
                <a:gd name="T24" fmla="*/ 24 w 24"/>
                <a:gd name="T2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39">
                  <a:moveTo>
                    <a:pt x="24" y="0"/>
                  </a:moveTo>
                  <a:lnTo>
                    <a:pt x="24" y="0"/>
                  </a:lnTo>
                  <a:lnTo>
                    <a:pt x="11" y="5"/>
                  </a:lnTo>
                  <a:lnTo>
                    <a:pt x="3" y="15"/>
                  </a:lnTo>
                  <a:lnTo>
                    <a:pt x="0" y="27"/>
                  </a:lnTo>
                  <a:lnTo>
                    <a:pt x="3" y="39"/>
                  </a:lnTo>
                  <a:lnTo>
                    <a:pt x="12" y="39"/>
                  </a:lnTo>
                  <a:lnTo>
                    <a:pt x="12" y="27"/>
                  </a:lnTo>
                  <a:lnTo>
                    <a:pt x="12" y="17"/>
                  </a:lnTo>
                  <a:lnTo>
                    <a:pt x="15" y="14"/>
                  </a:lnTo>
                  <a:lnTo>
                    <a:pt x="24" y="9"/>
                  </a:lnTo>
                  <a:lnTo>
                    <a:pt x="24" y="9"/>
                  </a:lnTo>
                  <a:lnTo>
                    <a:pt x="2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78" name="Freeform 910"/>
            <p:cNvSpPr>
              <a:spLocks/>
            </p:cNvSpPr>
            <p:nvPr/>
          </p:nvSpPr>
          <p:spPr bwMode="auto">
            <a:xfrm>
              <a:off x="2418" y="4138"/>
              <a:ext cx="28" cy="5"/>
            </a:xfrm>
            <a:custGeom>
              <a:avLst/>
              <a:gdLst>
                <a:gd name="T0" fmla="*/ 84 w 84"/>
                <a:gd name="T1" fmla="*/ 9 h 15"/>
                <a:gd name="T2" fmla="*/ 82 w 84"/>
                <a:gd name="T3" fmla="*/ 6 h 15"/>
                <a:gd name="T4" fmla="*/ 73 w 84"/>
                <a:gd name="T5" fmla="*/ 4 h 15"/>
                <a:gd name="T6" fmla="*/ 62 w 84"/>
                <a:gd name="T7" fmla="*/ 1 h 15"/>
                <a:gd name="T8" fmla="*/ 51 w 84"/>
                <a:gd name="T9" fmla="*/ 0 h 15"/>
                <a:gd name="T10" fmla="*/ 41 w 84"/>
                <a:gd name="T11" fmla="*/ 1 h 15"/>
                <a:gd name="T12" fmla="*/ 29 w 84"/>
                <a:gd name="T13" fmla="*/ 1 h 15"/>
                <a:gd name="T14" fmla="*/ 19 w 84"/>
                <a:gd name="T15" fmla="*/ 4 h 15"/>
                <a:gd name="T16" fmla="*/ 9 w 84"/>
                <a:gd name="T17" fmla="*/ 5 h 15"/>
                <a:gd name="T18" fmla="*/ 0 w 84"/>
                <a:gd name="T19" fmla="*/ 6 h 15"/>
                <a:gd name="T20" fmla="*/ 0 w 84"/>
                <a:gd name="T21" fmla="*/ 15 h 15"/>
                <a:gd name="T22" fmla="*/ 9 w 84"/>
                <a:gd name="T23" fmla="*/ 14 h 15"/>
                <a:gd name="T24" fmla="*/ 19 w 84"/>
                <a:gd name="T25" fmla="*/ 13 h 15"/>
                <a:gd name="T26" fmla="*/ 29 w 84"/>
                <a:gd name="T27" fmla="*/ 13 h 15"/>
                <a:gd name="T28" fmla="*/ 41 w 84"/>
                <a:gd name="T29" fmla="*/ 13 h 15"/>
                <a:gd name="T30" fmla="*/ 51 w 84"/>
                <a:gd name="T31" fmla="*/ 12 h 15"/>
                <a:gd name="T32" fmla="*/ 62 w 84"/>
                <a:gd name="T33" fmla="*/ 11 h 15"/>
                <a:gd name="T34" fmla="*/ 70 w 84"/>
                <a:gd name="T35" fmla="*/ 13 h 15"/>
                <a:gd name="T36" fmla="*/ 77 w 84"/>
                <a:gd name="T37" fmla="*/ 15 h 15"/>
                <a:gd name="T38" fmla="*/ 75 w 84"/>
                <a:gd name="T39" fmla="*/ 12 h 15"/>
                <a:gd name="T40" fmla="*/ 77 w 84"/>
                <a:gd name="T41" fmla="*/ 15 h 15"/>
                <a:gd name="T42" fmla="*/ 81 w 84"/>
                <a:gd name="T43" fmla="*/ 15 h 15"/>
                <a:gd name="T44" fmla="*/ 84 w 84"/>
                <a:gd name="T45" fmla="*/ 12 h 15"/>
                <a:gd name="T46" fmla="*/ 84 w 84"/>
                <a:gd name="T47" fmla="*/ 8 h 15"/>
                <a:gd name="T48" fmla="*/ 82 w 84"/>
                <a:gd name="T49" fmla="*/ 6 h 15"/>
                <a:gd name="T50" fmla="*/ 84 w 84"/>
                <a:gd name="T51"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 h="15">
                  <a:moveTo>
                    <a:pt x="84" y="9"/>
                  </a:moveTo>
                  <a:lnTo>
                    <a:pt x="82" y="6"/>
                  </a:lnTo>
                  <a:lnTo>
                    <a:pt x="73" y="4"/>
                  </a:lnTo>
                  <a:lnTo>
                    <a:pt x="62" y="1"/>
                  </a:lnTo>
                  <a:lnTo>
                    <a:pt x="51" y="0"/>
                  </a:lnTo>
                  <a:lnTo>
                    <a:pt x="41" y="1"/>
                  </a:lnTo>
                  <a:lnTo>
                    <a:pt x="29" y="1"/>
                  </a:lnTo>
                  <a:lnTo>
                    <a:pt x="19" y="4"/>
                  </a:lnTo>
                  <a:lnTo>
                    <a:pt x="9" y="5"/>
                  </a:lnTo>
                  <a:lnTo>
                    <a:pt x="0" y="6"/>
                  </a:lnTo>
                  <a:lnTo>
                    <a:pt x="0" y="15"/>
                  </a:lnTo>
                  <a:lnTo>
                    <a:pt x="9" y="14"/>
                  </a:lnTo>
                  <a:lnTo>
                    <a:pt x="19" y="13"/>
                  </a:lnTo>
                  <a:lnTo>
                    <a:pt x="29" y="13"/>
                  </a:lnTo>
                  <a:lnTo>
                    <a:pt x="41" y="13"/>
                  </a:lnTo>
                  <a:lnTo>
                    <a:pt x="51" y="12"/>
                  </a:lnTo>
                  <a:lnTo>
                    <a:pt x="62" y="11"/>
                  </a:lnTo>
                  <a:lnTo>
                    <a:pt x="70" y="13"/>
                  </a:lnTo>
                  <a:lnTo>
                    <a:pt x="77" y="15"/>
                  </a:lnTo>
                  <a:lnTo>
                    <a:pt x="75" y="12"/>
                  </a:lnTo>
                  <a:lnTo>
                    <a:pt x="77" y="15"/>
                  </a:lnTo>
                  <a:lnTo>
                    <a:pt x="81" y="15"/>
                  </a:lnTo>
                  <a:lnTo>
                    <a:pt x="84" y="12"/>
                  </a:lnTo>
                  <a:lnTo>
                    <a:pt x="84" y="8"/>
                  </a:lnTo>
                  <a:lnTo>
                    <a:pt x="82" y="6"/>
                  </a:lnTo>
                  <a:lnTo>
                    <a:pt x="84"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79" name="Freeform 911"/>
            <p:cNvSpPr>
              <a:spLocks/>
            </p:cNvSpPr>
            <p:nvPr/>
          </p:nvSpPr>
          <p:spPr bwMode="auto">
            <a:xfrm>
              <a:off x="2443" y="4141"/>
              <a:ext cx="7" cy="14"/>
            </a:xfrm>
            <a:custGeom>
              <a:avLst/>
              <a:gdLst>
                <a:gd name="T0" fmla="*/ 19 w 22"/>
                <a:gd name="T1" fmla="*/ 42 h 42"/>
                <a:gd name="T2" fmla="*/ 19 w 22"/>
                <a:gd name="T3" fmla="*/ 32 h 42"/>
                <a:gd name="T4" fmla="*/ 16 w 22"/>
                <a:gd name="T5" fmla="*/ 28 h 42"/>
                <a:gd name="T6" fmla="*/ 12 w 22"/>
                <a:gd name="T7" fmla="*/ 19 h 42"/>
                <a:gd name="T8" fmla="*/ 10 w 22"/>
                <a:gd name="T9" fmla="*/ 10 h 42"/>
                <a:gd name="T10" fmla="*/ 9 w 22"/>
                <a:gd name="T11" fmla="*/ 0 h 42"/>
                <a:gd name="T12" fmla="*/ 0 w 22"/>
                <a:gd name="T13" fmla="*/ 3 h 42"/>
                <a:gd name="T14" fmla="*/ 1 w 22"/>
                <a:gd name="T15" fmla="*/ 10 h 42"/>
                <a:gd name="T16" fmla="*/ 3 w 22"/>
                <a:gd name="T17" fmla="*/ 21 h 42"/>
                <a:gd name="T18" fmla="*/ 7 w 22"/>
                <a:gd name="T19" fmla="*/ 32 h 42"/>
                <a:gd name="T20" fmla="*/ 15 w 22"/>
                <a:gd name="T21" fmla="*/ 42 h 42"/>
                <a:gd name="T22" fmla="*/ 15 w 22"/>
                <a:gd name="T23" fmla="*/ 32 h 42"/>
                <a:gd name="T24" fmla="*/ 15 w 22"/>
                <a:gd name="T25" fmla="*/ 42 h 42"/>
                <a:gd name="T26" fmla="*/ 18 w 22"/>
                <a:gd name="T27" fmla="*/ 42 h 42"/>
                <a:gd name="T28" fmla="*/ 22 w 22"/>
                <a:gd name="T29" fmla="*/ 38 h 42"/>
                <a:gd name="T30" fmla="*/ 22 w 22"/>
                <a:gd name="T31" fmla="*/ 35 h 42"/>
                <a:gd name="T32" fmla="*/ 19 w 22"/>
                <a:gd name="T33" fmla="*/ 32 h 42"/>
                <a:gd name="T34" fmla="*/ 19 w 22"/>
                <a:gd name="T35"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42">
                  <a:moveTo>
                    <a:pt x="19" y="42"/>
                  </a:moveTo>
                  <a:lnTo>
                    <a:pt x="19" y="32"/>
                  </a:lnTo>
                  <a:lnTo>
                    <a:pt x="16" y="28"/>
                  </a:lnTo>
                  <a:lnTo>
                    <a:pt x="12" y="19"/>
                  </a:lnTo>
                  <a:lnTo>
                    <a:pt x="10" y="10"/>
                  </a:lnTo>
                  <a:lnTo>
                    <a:pt x="9" y="0"/>
                  </a:lnTo>
                  <a:lnTo>
                    <a:pt x="0" y="3"/>
                  </a:lnTo>
                  <a:lnTo>
                    <a:pt x="1" y="10"/>
                  </a:lnTo>
                  <a:lnTo>
                    <a:pt x="3" y="21"/>
                  </a:lnTo>
                  <a:lnTo>
                    <a:pt x="7" y="32"/>
                  </a:lnTo>
                  <a:lnTo>
                    <a:pt x="15" y="42"/>
                  </a:lnTo>
                  <a:lnTo>
                    <a:pt x="15" y="32"/>
                  </a:lnTo>
                  <a:lnTo>
                    <a:pt x="15" y="42"/>
                  </a:lnTo>
                  <a:lnTo>
                    <a:pt x="18" y="42"/>
                  </a:lnTo>
                  <a:lnTo>
                    <a:pt x="22" y="38"/>
                  </a:lnTo>
                  <a:lnTo>
                    <a:pt x="22" y="35"/>
                  </a:lnTo>
                  <a:lnTo>
                    <a:pt x="19" y="32"/>
                  </a:lnTo>
                  <a:lnTo>
                    <a:pt x="19" y="4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80" name="Freeform 912"/>
            <p:cNvSpPr>
              <a:spLocks/>
            </p:cNvSpPr>
            <p:nvPr/>
          </p:nvSpPr>
          <p:spPr bwMode="auto">
            <a:xfrm>
              <a:off x="2443" y="4151"/>
              <a:ext cx="6" cy="14"/>
            </a:xfrm>
            <a:custGeom>
              <a:avLst/>
              <a:gdLst>
                <a:gd name="T0" fmla="*/ 6 w 19"/>
                <a:gd name="T1" fmla="*/ 33 h 42"/>
                <a:gd name="T2" fmla="*/ 7 w 19"/>
                <a:gd name="T3" fmla="*/ 42 h 42"/>
                <a:gd name="T4" fmla="*/ 15 w 19"/>
                <a:gd name="T5" fmla="*/ 33 h 42"/>
                <a:gd name="T6" fmla="*/ 16 w 19"/>
                <a:gd name="T7" fmla="*/ 22 h 42"/>
                <a:gd name="T8" fmla="*/ 16 w 19"/>
                <a:gd name="T9" fmla="*/ 14 h 42"/>
                <a:gd name="T10" fmla="*/ 19 w 19"/>
                <a:gd name="T11" fmla="*/ 10 h 42"/>
                <a:gd name="T12" fmla="*/ 15 w 19"/>
                <a:gd name="T13" fmla="*/ 0 h 42"/>
                <a:gd name="T14" fmla="*/ 7 w 19"/>
                <a:gd name="T15" fmla="*/ 12 h 42"/>
                <a:gd name="T16" fmla="*/ 7 w 19"/>
                <a:gd name="T17" fmla="*/ 22 h 42"/>
                <a:gd name="T18" fmla="*/ 6 w 19"/>
                <a:gd name="T19" fmla="*/ 28 h 42"/>
                <a:gd name="T20" fmla="*/ 2 w 19"/>
                <a:gd name="T21" fmla="*/ 33 h 42"/>
                <a:gd name="T22" fmla="*/ 3 w 19"/>
                <a:gd name="T23" fmla="*/ 42 h 42"/>
                <a:gd name="T24" fmla="*/ 2 w 19"/>
                <a:gd name="T25" fmla="*/ 33 h 42"/>
                <a:gd name="T26" fmla="*/ 0 w 19"/>
                <a:gd name="T27" fmla="*/ 35 h 42"/>
                <a:gd name="T28" fmla="*/ 0 w 19"/>
                <a:gd name="T29" fmla="*/ 38 h 42"/>
                <a:gd name="T30" fmla="*/ 3 w 19"/>
                <a:gd name="T31" fmla="*/ 42 h 42"/>
                <a:gd name="T32" fmla="*/ 7 w 19"/>
                <a:gd name="T33" fmla="*/ 42 h 42"/>
                <a:gd name="T34" fmla="*/ 6 w 19"/>
                <a:gd name="T35" fmla="*/ 3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42">
                  <a:moveTo>
                    <a:pt x="6" y="33"/>
                  </a:moveTo>
                  <a:lnTo>
                    <a:pt x="7" y="42"/>
                  </a:lnTo>
                  <a:lnTo>
                    <a:pt x="15" y="33"/>
                  </a:lnTo>
                  <a:lnTo>
                    <a:pt x="16" y="22"/>
                  </a:lnTo>
                  <a:lnTo>
                    <a:pt x="16" y="14"/>
                  </a:lnTo>
                  <a:lnTo>
                    <a:pt x="19" y="10"/>
                  </a:lnTo>
                  <a:lnTo>
                    <a:pt x="15" y="0"/>
                  </a:lnTo>
                  <a:lnTo>
                    <a:pt x="7" y="12"/>
                  </a:lnTo>
                  <a:lnTo>
                    <a:pt x="7" y="22"/>
                  </a:lnTo>
                  <a:lnTo>
                    <a:pt x="6" y="28"/>
                  </a:lnTo>
                  <a:lnTo>
                    <a:pt x="2" y="33"/>
                  </a:lnTo>
                  <a:lnTo>
                    <a:pt x="3" y="42"/>
                  </a:lnTo>
                  <a:lnTo>
                    <a:pt x="2" y="33"/>
                  </a:lnTo>
                  <a:lnTo>
                    <a:pt x="0" y="35"/>
                  </a:lnTo>
                  <a:lnTo>
                    <a:pt x="0" y="38"/>
                  </a:lnTo>
                  <a:lnTo>
                    <a:pt x="3" y="42"/>
                  </a:lnTo>
                  <a:lnTo>
                    <a:pt x="7" y="42"/>
                  </a:lnTo>
                  <a:lnTo>
                    <a:pt x="6" y="3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81" name="Freeform 913"/>
            <p:cNvSpPr>
              <a:spLocks/>
            </p:cNvSpPr>
            <p:nvPr/>
          </p:nvSpPr>
          <p:spPr bwMode="auto">
            <a:xfrm>
              <a:off x="2444" y="4162"/>
              <a:ext cx="6" cy="13"/>
            </a:xfrm>
            <a:custGeom>
              <a:avLst/>
              <a:gdLst>
                <a:gd name="T0" fmla="*/ 13 w 19"/>
                <a:gd name="T1" fmla="*/ 37 h 37"/>
                <a:gd name="T2" fmla="*/ 13 w 19"/>
                <a:gd name="T3" fmla="*/ 37 h 37"/>
                <a:gd name="T4" fmla="*/ 19 w 19"/>
                <a:gd name="T5" fmla="*/ 27 h 37"/>
                <a:gd name="T6" fmla="*/ 19 w 19"/>
                <a:gd name="T7" fmla="*/ 17 h 37"/>
                <a:gd name="T8" fmla="*/ 14 w 19"/>
                <a:gd name="T9" fmla="*/ 6 h 37"/>
                <a:gd name="T10" fmla="*/ 3 w 19"/>
                <a:gd name="T11" fmla="*/ 0 h 37"/>
                <a:gd name="T12" fmla="*/ 0 w 19"/>
                <a:gd name="T13" fmla="*/ 9 h 37"/>
                <a:gd name="T14" fmla="*/ 7 w 19"/>
                <a:gd name="T15" fmla="*/ 13 h 37"/>
                <a:gd name="T16" fmla="*/ 9 w 19"/>
                <a:gd name="T17" fmla="*/ 19 h 37"/>
                <a:gd name="T18" fmla="*/ 9 w 19"/>
                <a:gd name="T19" fmla="*/ 25 h 37"/>
                <a:gd name="T20" fmla="*/ 6 w 19"/>
                <a:gd name="T21" fmla="*/ 30 h 37"/>
                <a:gd name="T22" fmla="*/ 6 w 19"/>
                <a:gd name="T23" fmla="*/ 30 h 37"/>
                <a:gd name="T24" fmla="*/ 13 w 19"/>
                <a:gd name="T25"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37">
                  <a:moveTo>
                    <a:pt x="13" y="37"/>
                  </a:moveTo>
                  <a:lnTo>
                    <a:pt x="13" y="37"/>
                  </a:lnTo>
                  <a:lnTo>
                    <a:pt x="19" y="27"/>
                  </a:lnTo>
                  <a:lnTo>
                    <a:pt x="19" y="17"/>
                  </a:lnTo>
                  <a:lnTo>
                    <a:pt x="14" y="6"/>
                  </a:lnTo>
                  <a:lnTo>
                    <a:pt x="3" y="0"/>
                  </a:lnTo>
                  <a:lnTo>
                    <a:pt x="0" y="9"/>
                  </a:lnTo>
                  <a:lnTo>
                    <a:pt x="7" y="13"/>
                  </a:lnTo>
                  <a:lnTo>
                    <a:pt x="9" y="19"/>
                  </a:lnTo>
                  <a:lnTo>
                    <a:pt x="9" y="25"/>
                  </a:lnTo>
                  <a:lnTo>
                    <a:pt x="6" y="30"/>
                  </a:lnTo>
                  <a:lnTo>
                    <a:pt x="6" y="30"/>
                  </a:lnTo>
                  <a:lnTo>
                    <a:pt x="13" y="3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82" name="Freeform 914"/>
            <p:cNvSpPr>
              <a:spLocks/>
            </p:cNvSpPr>
            <p:nvPr/>
          </p:nvSpPr>
          <p:spPr bwMode="auto">
            <a:xfrm>
              <a:off x="2438" y="4172"/>
              <a:ext cx="10" cy="16"/>
            </a:xfrm>
            <a:custGeom>
              <a:avLst/>
              <a:gdLst>
                <a:gd name="T0" fmla="*/ 8 w 31"/>
                <a:gd name="T1" fmla="*/ 46 h 47"/>
                <a:gd name="T2" fmla="*/ 9 w 31"/>
                <a:gd name="T3" fmla="*/ 42 h 47"/>
                <a:gd name="T4" fmla="*/ 10 w 31"/>
                <a:gd name="T5" fmla="*/ 36 h 47"/>
                <a:gd name="T6" fmla="*/ 17 w 31"/>
                <a:gd name="T7" fmla="*/ 27 h 47"/>
                <a:gd name="T8" fmla="*/ 25 w 31"/>
                <a:gd name="T9" fmla="*/ 15 h 47"/>
                <a:gd name="T10" fmla="*/ 31 w 31"/>
                <a:gd name="T11" fmla="*/ 7 h 47"/>
                <a:gd name="T12" fmla="*/ 24 w 31"/>
                <a:gd name="T13" fmla="*/ 0 h 47"/>
                <a:gd name="T14" fmla="*/ 16 w 31"/>
                <a:gd name="T15" fmla="*/ 11 h 47"/>
                <a:gd name="T16" fmla="*/ 8 w 31"/>
                <a:gd name="T17" fmla="*/ 22 h 47"/>
                <a:gd name="T18" fmla="*/ 1 w 31"/>
                <a:gd name="T19" fmla="*/ 34 h 47"/>
                <a:gd name="T20" fmla="*/ 0 w 31"/>
                <a:gd name="T21" fmla="*/ 44 h 47"/>
                <a:gd name="T22" fmla="*/ 1 w 31"/>
                <a:gd name="T23" fmla="*/ 39 h 47"/>
                <a:gd name="T24" fmla="*/ 0 w 31"/>
                <a:gd name="T25" fmla="*/ 44 h 47"/>
                <a:gd name="T26" fmla="*/ 2 w 31"/>
                <a:gd name="T27" fmla="*/ 46 h 47"/>
                <a:gd name="T28" fmla="*/ 6 w 31"/>
                <a:gd name="T29" fmla="*/ 47 h 47"/>
                <a:gd name="T30" fmla="*/ 8 w 31"/>
                <a:gd name="T31" fmla="*/ 45 h 47"/>
                <a:gd name="T32" fmla="*/ 9 w 31"/>
                <a:gd name="T33" fmla="*/ 42 h 47"/>
                <a:gd name="T34" fmla="*/ 8 w 31"/>
                <a:gd name="T35" fmla="*/ 4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47">
                  <a:moveTo>
                    <a:pt x="8" y="46"/>
                  </a:moveTo>
                  <a:lnTo>
                    <a:pt x="9" y="42"/>
                  </a:lnTo>
                  <a:lnTo>
                    <a:pt x="10" y="36"/>
                  </a:lnTo>
                  <a:lnTo>
                    <a:pt x="17" y="27"/>
                  </a:lnTo>
                  <a:lnTo>
                    <a:pt x="25" y="15"/>
                  </a:lnTo>
                  <a:lnTo>
                    <a:pt x="31" y="7"/>
                  </a:lnTo>
                  <a:lnTo>
                    <a:pt x="24" y="0"/>
                  </a:lnTo>
                  <a:lnTo>
                    <a:pt x="16" y="11"/>
                  </a:lnTo>
                  <a:lnTo>
                    <a:pt x="8" y="22"/>
                  </a:lnTo>
                  <a:lnTo>
                    <a:pt x="1" y="34"/>
                  </a:lnTo>
                  <a:lnTo>
                    <a:pt x="0" y="44"/>
                  </a:lnTo>
                  <a:lnTo>
                    <a:pt x="1" y="39"/>
                  </a:lnTo>
                  <a:lnTo>
                    <a:pt x="0" y="44"/>
                  </a:lnTo>
                  <a:lnTo>
                    <a:pt x="2" y="46"/>
                  </a:lnTo>
                  <a:lnTo>
                    <a:pt x="6" y="47"/>
                  </a:lnTo>
                  <a:lnTo>
                    <a:pt x="8" y="45"/>
                  </a:lnTo>
                  <a:lnTo>
                    <a:pt x="9" y="42"/>
                  </a:lnTo>
                  <a:lnTo>
                    <a:pt x="8" y="4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83" name="Freeform 915"/>
            <p:cNvSpPr>
              <a:spLocks/>
            </p:cNvSpPr>
            <p:nvPr/>
          </p:nvSpPr>
          <p:spPr bwMode="auto">
            <a:xfrm>
              <a:off x="2420" y="4185"/>
              <a:ext cx="21" cy="8"/>
            </a:xfrm>
            <a:custGeom>
              <a:avLst/>
              <a:gdLst>
                <a:gd name="T0" fmla="*/ 0 w 62"/>
                <a:gd name="T1" fmla="*/ 23 h 23"/>
                <a:gd name="T2" fmla="*/ 0 w 62"/>
                <a:gd name="T3" fmla="*/ 23 h 23"/>
                <a:gd name="T4" fmla="*/ 7 w 62"/>
                <a:gd name="T5" fmla="*/ 22 h 23"/>
                <a:gd name="T6" fmla="*/ 14 w 62"/>
                <a:gd name="T7" fmla="*/ 21 h 23"/>
                <a:gd name="T8" fmla="*/ 22 w 62"/>
                <a:gd name="T9" fmla="*/ 20 h 23"/>
                <a:gd name="T10" fmla="*/ 31 w 62"/>
                <a:gd name="T11" fmla="*/ 19 h 23"/>
                <a:gd name="T12" fmla="*/ 40 w 62"/>
                <a:gd name="T13" fmla="*/ 16 h 23"/>
                <a:gd name="T14" fmla="*/ 48 w 62"/>
                <a:gd name="T15" fmla="*/ 14 h 23"/>
                <a:gd name="T16" fmla="*/ 56 w 62"/>
                <a:gd name="T17" fmla="*/ 12 h 23"/>
                <a:gd name="T18" fmla="*/ 62 w 62"/>
                <a:gd name="T19" fmla="*/ 7 h 23"/>
                <a:gd name="T20" fmla="*/ 55 w 62"/>
                <a:gd name="T21" fmla="*/ 0 h 23"/>
                <a:gd name="T22" fmla="*/ 52 w 62"/>
                <a:gd name="T23" fmla="*/ 3 h 23"/>
                <a:gd name="T24" fmla="*/ 46 w 62"/>
                <a:gd name="T25" fmla="*/ 5 h 23"/>
                <a:gd name="T26" fmla="*/ 38 w 62"/>
                <a:gd name="T27" fmla="*/ 7 h 23"/>
                <a:gd name="T28" fmla="*/ 31 w 62"/>
                <a:gd name="T29" fmla="*/ 10 h 23"/>
                <a:gd name="T30" fmla="*/ 22 w 62"/>
                <a:gd name="T31" fmla="*/ 11 h 23"/>
                <a:gd name="T32" fmla="*/ 14 w 62"/>
                <a:gd name="T33" fmla="*/ 12 h 23"/>
                <a:gd name="T34" fmla="*/ 7 w 62"/>
                <a:gd name="T35" fmla="*/ 13 h 23"/>
                <a:gd name="T36" fmla="*/ 0 w 62"/>
                <a:gd name="T37" fmla="*/ 12 h 23"/>
                <a:gd name="T38" fmla="*/ 0 w 62"/>
                <a:gd name="T39" fmla="*/ 12 h 23"/>
                <a:gd name="T40" fmla="*/ 0 w 62"/>
                <a:gd name="T41"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23">
                  <a:moveTo>
                    <a:pt x="0" y="23"/>
                  </a:moveTo>
                  <a:lnTo>
                    <a:pt x="0" y="23"/>
                  </a:lnTo>
                  <a:lnTo>
                    <a:pt x="7" y="22"/>
                  </a:lnTo>
                  <a:lnTo>
                    <a:pt x="14" y="21"/>
                  </a:lnTo>
                  <a:lnTo>
                    <a:pt x="22" y="20"/>
                  </a:lnTo>
                  <a:lnTo>
                    <a:pt x="31" y="19"/>
                  </a:lnTo>
                  <a:lnTo>
                    <a:pt x="40" y="16"/>
                  </a:lnTo>
                  <a:lnTo>
                    <a:pt x="48" y="14"/>
                  </a:lnTo>
                  <a:lnTo>
                    <a:pt x="56" y="12"/>
                  </a:lnTo>
                  <a:lnTo>
                    <a:pt x="62" y="7"/>
                  </a:lnTo>
                  <a:lnTo>
                    <a:pt x="55" y="0"/>
                  </a:lnTo>
                  <a:lnTo>
                    <a:pt x="52" y="3"/>
                  </a:lnTo>
                  <a:lnTo>
                    <a:pt x="46" y="5"/>
                  </a:lnTo>
                  <a:lnTo>
                    <a:pt x="38" y="7"/>
                  </a:lnTo>
                  <a:lnTo>
                    <a:pt x="31" y="10"/>
                  </a:lnTo>
                  <a:lnTo>
                    <a:pt x="22" y="11"/>
                  </a:lnTo>
                  <a:lnTo>
                    <a:pt x="14" y="12"/>
                  </a:lnTo>
                  <a:lnTo>
                    <a:pt x="7" y="13"/>
                  </a:lnTo>
                  <a:lnTo>
                    <a:pt x="0" y="12"/>
                  </a:lnTo>
                  <a:lnTo>
                    <a:pt x="0" y="12"/>
                  </a:lnTo>
                  <a:lnTo>
                    <a:pt x="0"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84" name="Freeform 916"/>
            <p:cNvSpPr>
              <a:spLocks/>
            </p:cNvSpPr>
            <p:nvPr/>
          </p:nvSpPr>
          <p:spPr bwMode="auto">
            <a:xfrm>
              <a:off x="2400" y="4182"/>
              <a:ext cx="20" cy="11"/>
            </a:xfrm>
            <a:custGeom>
              <a:avLst/>
              <a:gdLst>
                <a:gd name="T0" fmla="*/ 10 w 60"/>
                <a:gd name="T1" fmla="*/ 8 h 33"/>
                <a:gd name="T2" fmla="*/ 0 w 60"/>
                <a:gd name="T3" fmla="*/ 6 h 33"/>
                <a:gd name="T4" fmla="*/ 3 w 60"/>
                <a:gd name="T5" fmla="*/ 15 h 33"/>
                <a:gd name="T6" fmla="*/ 9 w 60"/>
                <a:gd name="T7" fmla="*/ 22 h 33"/>
                <a:gd name="T8" fmla="*/ 17 w 60"/>
                <a:gd name="T9" fmla="*/ 26 h 33"/>
                <a:gd name="T10" fmla="*/ 26 w 60"/>
                <a:gd name="T11" fmla="*/ 30 h 33"/>
                <a:gd name="T12" fmla="*/ 36 w 60"/>
                <a:gd name="T13" fmla="*/ 31 h 33"/>
                <a:gd name="T14" fmla="*/ 45 w 60"/>
                <a:gd name="T15" fmla="*/ 32 h 33"/>
                <a:gd name="T16" fmla="*/ 53 w 60"/>
                <a:gd name="T17" fmla="*/ 33 h 33"/>
                <a:gd name="T18" fmla="*/ 60 w 60"/>
                <a:gd name="T19" fmla="*/ 33 h 33"/>
                <a:gd name="T20" fmla="*/ 60 w 60"/>
                <a:gd name="T21" fmla="*/ 22 h 33"/>
                <a:gd name="T22" fmla="*/ 53 w 60"/>
                <a:gd name="T23" fmla="*/ 22 h 33"/>
                <a:gd name="T24" fmla="*/ 45 w 60"/>
                <a:gd name="T25" fmla="*/ 23 h 33"/>
                <a:gd name="T26" fmla="*/ 36 w 60"/>
                <a:gd name="T27" fmla="*/ 22 h 33"/>
                <a:gd name="T28" fmla="*/ 28 w 60"/>
                <a:gd name="T29" fmla="*/ 21 h 33"/>
                <a:gd name="T30" fmla="*/ 21 w 60"/>
                <a:gd name="T31" fmla="*/ 17 h 33"/>
                <a:gd name="T32" fmla="*/ 16 w 60"/>
                <a:gd name="T33" fmla="*/ 15 h 33"/>
                <a:gd name="T34" fmla="*/ 12 w 60"/>
                <a:gd name="T35" fmla="*/ 10 h 33"/>
                <a:gd name="T36" fmla="*/ 11 w 60"/>
                <a:gd name="T37" fmla="*/ 6 h 33"/>
                <a:gd name="T38" fmla="*/ 1 w 60"/>
                <a:gd name="T39" fmla="*/ 3 h 33"/>
                <a:gd name="T40" fmla="*/ 11 w 60"/>
                <a:gd name="T41" fmla="*/ 6 h 33"/>
                <a:gd name="T42" fmla="*/ 9 w 60"/>
                <a:gd name="T43" fmla="*/ 2 h 33"/>
                <a:gd name="T44" fmla="*/ 5 w 60"/>
                <a:gd name="T45" fmla="*/ 0 h 33"/>
                <a:gd name="T46" fmla="*/ 2 w 60"/>
                <a:gd name="T47" fmla="*/ 2 h 33"/>
                <a:gd name="T48" fmla="*/ 0 w 60"/>
                <a:gd name="T49" fmla="*/ 6 h 33"/>
                <a:gd name="T50" fmla="*/ 10 w 60"/>
                <a:gd name="T51"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33">
                  <a:moveTo>
                    <a:pt x="10" y="8"/>
                  </a:moveTo>
                  <a:lnTo>
                    <a:pt x="0" y="6"/>
                  </a:lnTo>
                  <a:lnTo>
                    <a:pt x="3" y="15"/>
                  </a:lnTo>
                  <a:lnTo>
                    <a:pt x="9" y="22"/>
                  </a:lnTo>
                  <a:lnTo>
                    <a:pt x="17" y="26"/>
                  </a:lnTo>
                  <a:lnTo>
                    <a:pt x="26" y="30"/>
                  </a:lnTo>
                  <a:lnTo>
                    <a:pt x="36" y="31"/>
                  </a:lnTo>
                  <a:lnTo>
                    <a:pt x="45" y="32"/>
                  </a:lnTo>
                  <a:lnTo>
                    <a:pt x="53" y="33"/>
                  </a:lnTo>
                  <a:lnTo>
                    <a:pt x="60" y="33"/>
                  </a:lnTo>
                  <a:lnTo>
                    <a:pt x="60" y="22"/>
                  </a:lnTo>
                  <a:lnTo>
                    <a:pt x="53" y="22"/>
                  </a:lnTo>
                  <a:lnTo>
                    <a:pt x="45" y="23"/>
                  </a:lnTo>
                  <a:lnTo>
                    <a:pt x="36" y="22"/>
                  </a:lnTo>
                  <a:lnTo>
                    <a:pt x="28" y="21"/>
                  </a:lnTo>
                  <a:lnTo>
                    <a:pt x="21" y="17"/>
                  </a:lnTo>
                  <a:lnTo>
                    <a:pt x="16" y="15"/>
                  </a:lnTo>
                  <a:lnTo>
                    <a:pt x="12" y="10"/>
                  </a:lnTo>
                  <a:lnTo>
                    <a:pt x="11" y="6"/>
                  </a:lnTo>
                  <a:lnTo>
                    <a:pt x="1" y="3"/>
                  </a:lnTo>
                  <a:lnTo>
                    <a:pt x="11" y="6"/>
                  </a:lnTo>
                  <a:lnTo>
                    <a:pt x="9" y="2"/>
                  </a:lnTo>
                  <a:lnTo>
                    <a:pt x="5" y="0"/>
                  </a:lnTo>
                  <a:lnTo>
                    <a:pt x="2" y="2"/>
                  </a:lnTo>
                  <a:lnTo>
                    <a:pt x="0" y="6"/>
                  </a:lnTo>
                  <a:lnTo>
                    <a:pt x="10"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85" name="Freeform 917"/>
            <p:cNvSpPr>
              <a:spLocks/>
            </p:cNvSpPr>
            <p:nvPr/>
          </p:nvSpPr>
          <p:spPr bwMode="auto">
            <a:xfrm>
              <a:off x="2390" y="4183"/>
              <a:ext cx="13" cy="5"/>
            </a:xfrm>
            <a:custGeom>
              <a:avLst/>
              <a:gdLst>
                <a:gd name="T0" fmla="*/ 0 w 41"/>
                <a:gd name="T1" fmla="*/ 10 h 15"/>
                <a:gd name="T2" fmla="*/ 0 w 41"/>
                <a:gd name="T3" fmla="*/ 10 h 15"/>
                <a:gd name="T4" fmla="*/ 9 w 41"/>
                <a:gd name="T5" fmla="*/ 15 h 15"/>
                <a:gd name="T6" fmla="*/ 19 w 41"/>
                <a:gd name="T7" fmla="*/ 15 h 15"/>
                <a:gd name="T8" fmla="*/ 32 w 41"/>
                <a:gd name="T9" fmla="*/ 13 h 15"/>
                <a:gd name="T10" fmla="*/ 41 w 41"/>
                <a:gd name="T11" fmla="*/ 5 h 15"/>
                <a:gd name="T12" fmla="*/ 32 w 41"/>
                <a:gd name="T13" fmla="*/ 0 h 15"/>
                <a:gd name="T14" fmla="*/ 27 w 41"/>
                <a:gd name="T15" fmla="*/ 4 h 15"/>
                <a:gd name="T16" fmla="*/ 19 w 41"/>
                <a:gd name="T17" fmla="*/ 6 h 15"/>
                <a:gd name="T18" fmla="*/ 9 w 41"/>
                <a:gd name="T19" fmla="*/ 6 h 15"/>
                <a:gd name="T20" fmla="*/ 9 w 41"/>
                <a:gd name="T21" fmla="*/ 7 h 15"/>
                <a:gd name="T22" fmla="*/ 9 w 41"/>
                <a:gd name="T23" fmla="*/ 7 h 15"/>
                <a:gd name="T24" fmla="*/ 0 w 41"/>
                <a:gd name="T25"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15">
                  <a:moveTo>
                    <a:pt x="0" y="10"/>
                  </a:moveTo>
                  <a:lnTo>
                    <a:pt x="0" y="10"/>
                  </a:lnTo>
                  <a:lnTo>
                    <a:pt x="9" y="15"/>
                  </a:lnTo>
                  <a:lnTo>
                    <a:pt x="19" y="15"/>
                  </a:lnTo>
                  <a:lnTo>
                    <a:pt x="32" y="13"/>
                  </a:lnTo>
                  <a:lnTo>
                    <a:pt x="41" y="5"/>
                  </a:lnTo>
                  <a:lnTo>
                    <a:pt x="32" y="0"/>
                  </a:lnTo>
                  <a:lnTo>
                    <a:pt x="27" y="4"/>
                  </a:lnTo>
                  <a:lnTo>
                    <a:pt x="19" y="6"/>
                  </a:lnTo>
                  <a:lnTo>
                    <a:pt x="9" y="6"/>
                  </a:lnTo>
                  <a:lnTo>
                    <a:pt x="9" y="7"/>
                  </a:lnTo>
                  <a:lnTo>
                    <a:pt x="9" y="7"/>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86" name="Freeform 918"/>
            <p:cNvSpPr>
              <a:spLocks/>
            </p:cNvSpPr>
            <p:nvPr/>
          </p:nvSpPr>
          <p:spPr bwMode="auto">
            <a:xfrm>
              <a:off x="2390" y="4178"/>
              <a:ext cx="9" cy="8"/>
            </a:xfrm>
            <a:custGeom>
              <a:avLst/>
              <a:gdLst>
                <a:gd name="T0" fmla="*/ 19 w 27"/>
                <a:gd name="T1" fmla="*/ 8 h 26"/>
                <a:gd name="T2" fmla="*/ 21 w 27"/>
                <a:gd name="T3" fmla="*/ 0 h 26"/>
                <a:gd name="T4" fmla="*/ 13 w 27"/>
                <a:gd name="T5" fmla="*/ 4 h 26"/>
                <a:gd name="T6" fmla="*/ 5 w 27"/>
                <a:gd name="T7" fmla="*/ 11 h 26"/>
                <a:gd name="T8" fmla="*/ 1 w 27"/>
                <a:gd name="T9" fmla="*/ 18 h 26"/>
                <a:gd name="T10" fmla="*/ 0 w 27"/>
                <a:gd name="T11" fmla="*/ 26 h 26"/>
                <a:gd name="T12" fmla="*/ 9 w 27"/>
                <a:gd name="T13" fmla="*/ 23 h 26"/>
                <a:gd name="T14" fmla="*/ 10 w 27"/>
                <a:gd name="T15" fmla="*/ 22 h 26"/>
                <a:gd name="T16" fmla="*/ 12 w 27"/>
                <a:gd name="T17" fmla="*/ 18 h 26"/>
                <a:gd name="T18" fmla="*/ 18 w 27"/>
                <a:gd name="T19" fmla="*/ 13 h 26"/>
                <a:gd name="T20" fmla="*/ 24 w 27"/>
                <a:gd name="T21" fmla="*/ 10 h 26"/>
                <a:gd name="T22" fmla="*/ 26 w 27"/>
                <a:gd name="T23" fmla="*/ 2 h 26"/>
                <a:gd name="T24" fmla="*/ 24 w 27"/>
                <a:gd name="T25" fmla="*/ 10 h 26"/>
                <a:gd name="T26" fmla="*/ 27 w 27"/>
                <a:gd name="T27" fmla="*/ 7 h 26"/>
                <a:gd name="T28" fmla="*/ 27 w 27"/>
                <a:gd name="T29" fmla="*/ 4 h 26"/>
                <a:gd name="T30" fmla="*/ 25 w 27"/>
                <a:gd name="T31" fmla="*/ 2 h 26"/>
                <a:gd name="T32" fmla="*/ 21 w 27"/>
                <a:gd name="T33" fmla="*/ 0 h 26"/>
                <a:gd name="T34" fmla="*/ 19 w 27"/>
                <a:gd name="T35"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26">
                  <a:moveTo>
                    <a:pt x="19" y="8"/>
                  </a:moveTo>
                  <a:lnTo>
                    <a:pt x="21" y="0"/>
                  </a:lnTo>
                  <a:lnTo>
                    <a:pt x="13" y="4"/>
                  </a:lnTo>
                  <a:lnTo>
                    <a:pt x="5" y="11"/>
                  </a:lnTo>
                  <a:lnTo>
                    <a:pt x="1" y="18"/>
                  </a:lnTo>
                  <a:lnTo>
                    <a:pt x="0" y="26"/>
                  </a:lnTo>
                  <a:lnTo>
                    <a:pt x="9" y="23"/>
                  </a:lnTo>
                  <a:lnTo>
                    <a:pt x="10" y="22"/>
                  </a:lnTo>
                  <a:lnTo>
                    <a:pt x="12" y="18"/>
                  </a:lnTo>
                  <a:lnTo>
                    <a:pt x="18" y="13"/>
                  </a:lnTo>
                  <a:lnTo>
                    <a:pt x="24" y="10"/>
                  </a:lnTo>
                  <a:lnTo>
                    <a:pt x="26" y="2"/>
                  </a:lnTo>
                  <a:lnTo>
                    <a:pt x="24" y="10"/>
                  </a:lnTo>
                  <a:lnTo>
                    <a:pt x="27" y="7"/>
                  </a:lnTo>
                  <a:lnTo>
                    <a:pt x="27" y="4"/>
                  </a:lnTo>
                  <a:lnTo>
                    <a:pt x="25" y="2"/>
                  </a:lnTo>
                  <a:lnTo>
                    <a:pt x="21" y="0"/>
                  </a:lnTo>
                  <a:lnTo>
                    <a:pt x="19"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87" name="Freeform 919"/>
            <p:cNvSpPr>
              <a:spLocks/>
            </p:cNvSpPr>
            <p:nvPr/>
          </p:nvSpPr>
          <p:spPr bwMode="auto">
            <a:xfrm>
              <a:off x="2386" y="4164"/>
              <a:ext cx="12" cy="16"/>
            </a:xfrm>
            <a:custGeom>
              <a:avLst/>
              <a:gdLst>
                <a:gd name="T0" fmla="*/ 0 w 36"/>
                <a:gd name="T1" fmla="*/ 0 h 49"/>
                <a:gd name="T2" fmla="*/ 0 w 36"/>
                <a:gd name="T3" fmla="*/ 0 h 49"/>
                <a:gd name="T4" fmla="*/ 0 w 36"/>
                <a:gd name="T5" fmla="*/ 13 h 49"/>
                <a:gd name="T6" fmla="*/ 7 w 36"/>
                <a:gd name="T7" fmla="*/ 25 h 49"/>
                <a:gd name="T8" fmla="*/ 18 w 36"/>
                <a:gd name="T9" fmla="*/ 39 h 49"/>
                <a:gd name="T10" fmla="*/ 29 w 36"/>
                <a:gd name="T11" fmla="*/ 49 h 49"/>
                <a:gd name="T12" fmla="*/ 36 w 36"/>
                <a:gd name="T13" fmla="*/ 43 h 49"/>
                <a:gd name="T14" fmla="*/ 25 w 36"/>
                <a:gd name="T15" fmla="*/ 32 h 49"/>
                <a:gd name="T16" fmla="*/ 17 w 36"/>
                <a:gd name="T17" fmla="*/ 21 h 49"/>
                <a:gd name="T18" fmla="*/ 10 w 36"/>
                <a:gd name="T19" fmla="*/ 11 h 49"/>
                <a:gd name="T20" fmla="*/ 10 w 36"/>
                <a:gd name="T21" fmla="*/ 5 h 49"/>
                <a:gd name="T22" fmla="*/ 10 w 36"/>
                <a:gd name="T23" fmla="*/ 5 h 49"/>
                <a:gd name="T24" fmla="*/ 0 w 36"/>
                <a:gd name="T25"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49">
                  <a:moveTo>
                    <a:pt x="0" y="0"/>
                  </a:moveTo>
                  <a:lnTo>
                    <a:pt x="0" y="0"/>
                  </a:lnTo>
                  <a:lnTo>
                    <a:pt x="0" y="13"/>
                  </a:lnTo>
                  <a:lnTo>
                    <a:pt x="7" y="25"/>
                  </a:lnTo>
                  <a:lnTo>
                    <a:pt x="18" y="39"/>
                  </a:lnTo>
                  <a:lnTo>
                    <a:pt x="29" y="49"/>
                  </a:lnTo>
                  <a:lnTo>
                    <a:pt x="36" y="43"/>
                  </a:lnTo>
                  <a:lnTo>
                    <a:pt x="25" y="32"/>
                  </a:lnTo>
                  <a:lnTo>
                    <a:pt x="17" y="21"/>
                  </a:lnTo>
                  <a:lnTo>
                    <a:pt x="10" y="11"/>
                  </a:lnTo>
                  <a:lnTo>
                    <a:pt x="10" y="5"/>
                  </a:lnTo>
                  <a:lnTo>
                    <a:pt x="10" y="5"/>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88" name="Freeform 920"/>
            <p:cNvSpPr>
              <a:spLocks/>
            </p:cNvSpPr>
            <p:nvPr/>
          </p:nvSpPr>
          <p:spPr bwMode="auto">
            <a:xfrm>
              <a:off x="2386" y="4147"/>
              <a:ext cx="21" cy="19"/>
            </a:xfrm>
            <a:custGeom>
              <a:avLst/>
              <a:gdLst>
                <a:gd name="T0" fmla="*/ 61 w 61"/>
                <a:gd name="T1" fmla="*/ 0 h 56"/>
                <a:gd name="T2" fmla="*/ 61 w 61"/>
                <a:gd name="T3" fmla="*/ 0 h 56"/>
                <a:gd name="T4" fmla="*/ 52 w 61"/>
                <a:gd name="T5" fmla="*/ 2 h 56"/>
                <a:gd name="T6" fmla="*/ 44 w 61"/>
                <a:gd name="T7" fmla="*/ 7 h 56"/>
                <a:gd name="T8" fmla="*/ 34 w 61"/>
                <a:gd name="T9" fmla="*/ 15 h 56"/>
                <a:gd name="T10" fmla="*/ 26 w 61"/>
                <a:gd name="T11" fmla="*/ 23 h 56"/>
                <a:gd name="T12" fmla="*/ 18 w 61"/>
                <a:gd name="T13" fmla="*/ 31 h 56"/>
                <a:gd name="T14" fmla="*/ 10 w 61"/>
                <a:gd name="T15" fmla="*/ 39 h 56"/>
                <a:gd name="T16" fmla="*/ 4 w 61"/>
                <a:gd name="T17" fmla="*/ 47 h 56"/>
                <a:gd name="T18" fmla="*/ 0 w 61"/>
                <a:gd name="T19" fmla="*/ 51 h 56"/>
                <a:gd name="T20" fmla="*/ 10 w 61"/>
                <a:gd name="T21" fmla="*/ 56 h 56"/>
                <a:gd name="T22" fmla="*/ 13 w 61"/>
                <a:gd name="T23" fmla="*/ 51 h 56"/>
                <a:gd name="T24" fmla="*/ 17 w 61"/>
                <a:gd name="T25" fmla="*/ 46 h 56"/>
                <a:gd name="T26" fmla="*/ 25 w 61"/>
                <a:gd name="T27" fmla="*/ 37 h 56"/>
                <a:gd name="T28" fmla="*/ 33 w 61"/>
                <a:gd name="T29" fmla="*/ 29 h 56"/>
                <a:gd name="T30" fmla="*/ 41 w 61"/>
                <a:gd name="T31" fmla="*/ 21 h 56"/>
                <a:gd name="T32" fmla="*/ 49 w 61"/>
                <a:gd name="T33" fmla="*/ 16 h 56"/>
                <a:gd name="T34" fmla="*/ 57 w 61"/>
                <a:gd name="T35" fmla="*/ 11 h 56"/>
                <a:gd name="T36" fmla="*/ 61 w 61"/>
                <a:gd name="T37" fmla="*/ 9 h 56"/>
                <a:gd name="T38" fmla="*/ 61 w 61"/>
                <a:gd name="T39" fmla="*/ 9 h 56"/>
                <a:gd name="T40" fmla="*/ 61 w 61"/>
                <a:gd name="T41"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 h="56">
                  <a:moveTo>
                    <a:pt x="61" y="0"/>
                  </a:moveTo>
                  <a:lnTo>
                    <a:pt x="61" y="0"/>
                  </a:lnTo>
                  <a:lnTo>
                    <a:pt x="52" y="2"/>
                  </a:lnTo>
                  <a:lnTo>
                    <a:pt x="44" y="7"/>
                  </a:lnTo>
                  <a:lnTo>
                    <a:pt x="34" y="15"/>
                  </a:lnTo>
                  <a:lnTo>
                    <a:pt x="26" y="23"/>
                  </a:lnTo>
                  <a:lnTo>
                    <a:pt x="18" y="31"/>
                  </a:lnTo>
                  <a:lnTo>
                    <a:pt x="10" y="39"/>
                  </a:lnTo>
                  <a:lnTo>
                    <a:pt x="4" y="47"/>
                  </a:lnTo>
                  <a:lnTo>
                    <a:pt x="0" y="51"/>
                  </a:lnTo>
                  <a:lnTo>
                    <a:pt x="10" y="56"/>
                  </a:lnTo>
                  <a:lnTo>
                    <a:pt x="13" y="51"/>
                  </a:lnTo>
                  <a:lnTo>
                    <a:pt x="17" y="46"/>
                  </a:lnTo>
                  <a:lnTo>
                    <a:pt x="25" y="37"/>
                  </a:lnTo>
                  <a:lnTo>
                    <a:pt x="33" y="29"/>
                  </a:lnTo>
                  <a:lnTo>
                    <a:pt x="41" y="21"/>
                  </a:lnTo>
                  <a:lnTo>
                    <a:pt x="49" y="16"/>
                  </a:lnTo>
                  <a:lnTo>
                    <a:pt x="57" y="11"/>
                  </a:lnTo>
                  <a:lnTo>
                    <a:pt x="61" y="9"/>
                  </a:lnTo>
                  <a:lnTo>
                    <a:pt x="61" y="9"/>
                  </a:lnTo>
                  <a:lnTo>
                    <a:pt x="6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89" name="Freeform 921"/>
            <p:cNvSpPr>
              <a:spLocks/>
            </p:cNvSpPr>
            <p:nvPr/>
          </p:nvSpPr>
          <p:spPr bwMode="auto">
            <a:xfrm>
              <a:off x="2407" y="4147"/>
              <a:ext cx="7" cy="7"/>
            </a:xfrm>
            <a:custGeom>
              <a:avLst/>
              <a:gdLst>
                <a:gd name="T0" fmla="*/ 13 w 23"/>
                <a:gd name="T1" fmla="*/ 17 h 21"/>
                <a:gd name="T2" fmla="*/ 23 w 23"/>
                <a:gd name="T3" fmla="*/ 17 h 21"/>
                <a:gd name="T4" fmla="*/ 22 w 23"/>
                <a:gd name="T5" fmla="*/ 10 h 21"/>
                <a:gd name="T6" fmla="*/ 18 w 23"/>
                <a:gd name="T7" fmla="*/ 3 h 21"/>
                <a:gd name="T8" fmla="*/ 9 w 23"/>
                <a:gd name="T9" fmla="*/ 0 h 21"/>
                <a:gd name="T10" fmla="*/ 0 w 23"/>
                <a:gd name="T11" fmla="*/ 0 h 21"/>
                <a:gd name="T12" fmla="*/ 0 w 23"/>
                <a:gd name="T13" fmla="*/ 9 h 21"/>
                <a:gd name="T14" fmla="*/ 9 w 23"/>
                <a:gd name="T15" fmla="*/ 9 h 21"/>
                <a:gd name="T16" fmla="*/ 12 w 23"/>
                <a:gd name="T17" fmla="*/ 10 h 21"/>
                <a:gd name="T18" fmla="*/ 13 w 23"/>
                <a:gd name="T19" fmla="*/ 12 h 21"/>
                <a:gd name="T20" fmla="*/ 12 w 23"/>
                <a:gd name="T21" fmla="*/ 17 h 21"/>
                <a:gd name="T22" fmla="*/ 22 w 23"/>
                <a:gd name="T23" fmla="*/ 17 h 21"/>
                <a:gd name="T24" fmla="*/ 12 w 23"/>
                <a:gd name="T25" fmla="*/ 17 h 21"/>
                <a:gd name="T26" fmla="*/ 14 w 23"/>
                <a:gd name="T27" fmla="*/ 20 h 21"/>
                <a:gd name="T28" fmla="*/ 17 w 23"/>
                <a:gd name="T29" fmla="*/ 21 h 21"/>
                <a:gd name="T30" fmla="*/ 21 w 23"/>
                <a:gd name="T31" fmla="*/ 20 h 21"/>
                <a:gd name="T32" fmla="*/ 23 w 23"/>
                <a:gd name="T33" fmla="*/ 17 h 21"/>
                <a:gd name="T34" fmla="*/ 13 w 23"/>
                <a:gd name="T35" fmla="*/ 1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21">
                  <a:moveTo>
                    <a:pt x="13" y="17"/>
                  </a:moveTo>
                  <a:lnTo>
                    <a:pt x="23" y="17"/>
                  </a:lnTo>
                  <a:lnTo>
                    <a:pt x="22" y="10"/>
                  </a:lnTo>
                  <a:lnTo>
                    <a:pt x="18" y="3"/>
                  </a:lnTo>
                  <a:lnTo>
                    <a:pt x="9" y="0"/>
                  </a:lnTo>
                  <a:lnTo>
                    <a:pt x="0" y="0"/>
                  </a:lnTo>
                  <a:lnTo>
                    <a:pt x="0" y="9"/>
                  </a:lnTo>
                  <a:lnTo>
                    <a:pt x="9" y="9"/>
                  </a:lnTo>
                  <a:lnTo>
                    <a:pt x="12" y="10"/>
                  </a:lnTo>
                  <a:lnTo>
                    <a:pt x="13" y="12"/>
                  </a:lnTo>
                  <a:lnTo>
                    <a:pt x="12" y="17"/>
                  </a:lnTo>
                  <a:lnTo>
                    <a:pt x="22" y="17"/>
                  </a:lnTo>
                  <a:lnTo>
                    <a:pt x="12" y="17"/>
                  </a:lnTo>
                  <a:lnTo>
                    <a:pt x="14" y="20"/>
                  </a:lnTo>
                  <a:lnTo>
                    <a:pt x="17" y="21"/>
                  </a:lnTo>
                  <a:lnTo>
                    <a:pt x="21" y="20"/>
                  </a:lnTo>
                  <a:lnTo>
                    <a:pt x="23" y="17"/>
                  </a:lnTo>
                  <a:lnTo>
                    <a:pt x="13"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90" name="Freeform 922"/>
            <p:cNvSpPr>
              <a:spLocks/>
            </p:cNvSpPr>
            <p:nvPr/>
          </p:nvSpPr>
          <p:spPr bwMode="auto">
            <a:xfrm>
              <a:off x="2474" y="4090"/>
              <a:ext cx="60" cy="57"/>
            </a:xfrm>
            <a:custGeom>
              <a:avLst/>
              <a:gdLst>
                <a:gd name="T0" fmla="*/ 47 w 179"/>
                <a:gd name="T1" fmla="*/ 171 h 171"/>
                <a:gd name="T2" fmla="*/ 65 w 179"/>
                <a:gd name="T3" fmla="*/ 170 h 171"/>
                <a:gd name="T4" fmla="*/ 89 w 179"/>
                <a:gd name="T5" fmla="*/ 169 h 171"/>
                <a:gd name="T6" fmla="*/ 111 w 179"/>
                <a:gd name="T7" fmla="*/ 166 h 171"/>
                <a:gd name="T8" fmla="*/ 125 w 179"/>
                <a:gd name="T9" fmla="*/ 164 h 171"/>
                <a:gd name="T10" fmla="*/ 141 w 179"/>
                <a:gd name="T11" fmla="*/ 156 h 171"/>
                <a:gd name="T12" fmla="*/ 158 w 179"/>
                <a:gd name="T13" fmla="*/ 146 h 171"/>
                <a:gd name="T14" fmla="*/ 171 w 179"/>
                <a:gd name="T15" fmla="*/ 135 h 171"/>
                <a:gd name="T16" fmla="*/ 179 w 179"/>
                <a:gd name="T17" fmla="*/ 125 h 171"/>
                <a:gd name="T18" fmla="*/ 174 w 179"/>
                <a:gd name="T19" fmla="*/ 111 h 171"/>
                <a:gd name="T20" fmla="*/ 161 w 179"/>
                <a:gd name="T21" fmla="*/ 86 h 171"/>
                <a:gd name="T22" fmla="*/ 143 w 179"/>
                <a:gd name="T23" fmla="*/ 52 h 171"/>
                <a:gd name="T24" fmla="*/ 120 w 179"/>
                <a:gd name="T25" fmla="*/ 12 h 171"/>
                <a:gd name="T26" fmla="*/ 103 w 179"/>
                <a:gd name="T27" fmla="*/ 0 h 171"/>
                <a:gd name="T28" fmla="*/ 89 w 179"/>
                <a:gd name="T29" fmla="*/ 3 h 171"/>
                <a:gd name="T30" fmla="*/ 81 w 179"/>
                <a:gd name="T31" fmla="*/ 11 h 171"/>
                <a:gd name="T32" fmla="*/ 81 w 179"/>
                <a:gd name="T33" fmla="*/ 22 h 171"/>
                <a:gd name="T34" fmla="*/ 87 w 179"/>
                <a:gd name="T35" fmla="*/ 33 h 171"/>
                <a:gd name="T36" fmla="*/ 79 w 179"/>
                <a:gd name="T37" fmla="*/ 43 h 171"/>
                <a:gd name="T38" fmla="*/ 68 w 179"/>
                <a:gd name="T39" fmla="*/ 40 h 171"/>
                <a:gd name="T40" fmla="*/ 58 w 179"/>
                <a:gd name="T41" fmla="*/ 33 h 171"/>
                <a:gd name="T42" fmla="*/ 49 w 179"/>
                <a:gd name="T43" fmla="*/ 27 h 171"/>
                <a:gd name="T44" fmla="*/ 41 w 179"/>
                <a:gd name="T45" fmla="*/ 21 h 171"/>
                <a:gd name="T46" fmla="*/ 28 w 179"/>
                <a:gd name="T47" fmla="*/ 38 h 171"/>
                <a:gd name="T48" fmla="*/ 19 w 179"/>
                <a:gd name="T49" fmla="*/ 54 h 171"/>
                <a:gd name="T50" fmla="*/ 4 w 179"/>
                <a:gd name="T51" fmla="*/ 69 h 171"/>
                <a:gd name="T52" fmla="*/ 2 w 179"/>
                <a:gd name="T53" fmla="*/ 84 h 171"/>
                <a:gd name="T54" fmla="*/ 12 w 179"/>
                <a:gd name="T55" fmla="*/ 95 h 171"/>
                <a:gd name="T56" fmla="*/ 23 w 179"/>
                <a:gd name="T57" fmla="*/ 103 h 171"/>
                <a:gd name="T58" fmla="*/ 34 w 179"/>
                <a:gd name="T59" fmla="*/ 109 h 171"/>
                <a:gd name="T60" fmla="*/ 35 w 179"/>
                <a:gd name="T61" fmla="*/ 116 h 171"/>
                <a:gd name="T62" fmla="*/ 23 w 179"/>
                <a:gd name="T63" fmla="*/ 111 h 171"/>
                <a:gd name="T64" fmla="*/ 13 w 179"/>
                <a:gd name="T65" fmla="*/ 111 h 171"/>
                <a:gd name="T66" fmla="*/ 15 w 179"/>
                <a:gd name="T67" fmla="*/ 133 h 171"/>
                <a:gd name="T68" fmla="*/ 15 w 179"/>
                <a:gd name="T69" fmla="*/ 159 h 171"/>
                <a:gd name="T70" fmla="*/ 32 w 179"/>
                <a:gd name="T71" fmla="*/ 163 h 171"/>
                <a:gd name="T72" fmla="*/ 42 w 179"/>
                <a:gd name="T73" fmla="*/ 17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9" h="171">
                  <a:moveTo>
                    <a:pt x="42" y="171"/>
                  </a:moveTo>
                  <a:lnTo>
                    <a:pt x="47" y="171"/>
                  </a:lnTo>
                  <a:lnTo>
                    <a:pt x="55" y="171"/>
                  </a:lnTo>
                  <a:lnTo>
                    <a:pt x="65" y="170"/>
                  </a:lnTo>
                  <a:lnTo>
                    <a:pt x="78" y="170"/>
                  </a:lnTo>
                  <a:lnTo>
                    <a:pt x="89" y="169"/>
                  </a:lnTo>
                  <a:lnTo>
                    <a:pt x="100" y="167"/>
                  </a:lnTo>
                  <a:lnTo>
                    <a:pt x="111" y="166"/>
                  </a:lnTo>
                  <a:lnTo>
                    <a:pt x="118" y="165"/>
                  </a:lnTo>
                  <a:lnTo>
                    <a:pt x="125" y="164"/>
                  </a:lnTo>
                  <a:lnTo>
                    <a:pt x="131" y="161"/>
                  </a:lnTo>
                  <a:lnTo>
                    <a:pt x="141" y="156"/>
                  </a:lnTo>
                  <a:lnTo>
                    <a:pt x="150" y="151"/>
                  </a:lnTo>
                  <a:lnTo>
                    <a:pt x="158" y="146"/>
                  </a:lnTo>
                  <a:lnTo>
                    <a:pt x="166" y="140"/>
                  </a:lnTo>
                  <a:lnTo>
                    <a:pt x="171" y="135"/>
                  </a:lnTo>
                  <a:lnTo>
                    <a:pt x="176" y="132"/>
                  </a:lnTo>
                  <a:lnTo>
                    <a:pt x="179" y="125"/>
                  </a:lnTo>
                  <a:lnTo>
                    <a:pt x="177" y="120"/>
                  </a:lnTo>
                  <a:lnTo>
                    <a:pt x="174" y="111"/>
                  </a:lnTo>
                  <a:lnTo>
                    <a:pt x="168" y="100"/>
                  </a:lnTo>
                  <a:lnTo>
                    <a:pt x="161" y="86"/>
                  </a:lnTo>
                  <a:lnTo>
                    <a:pt x="153" y="70"/>
                  </a:lnTo>
                  <a:lnTo>
                    <a:pt x="143" y="52"/>
                  </a:lnTo>
                  <a:lnTo>
                    <a:pt x="131" y="32"/>
                  </a:lnTo>
                  <a:lnTo>
                    <a:pt x="120" y="12"/>
                  </a:lnTo>
                  <a:lnTo>
                    <a:pt x="111" y="3"/>
                  </a:lnTo>
                  <a:lnTo>
                    <a:pt x="103" y="0"/>
                  </a:lnTo>
                  <a:lnTo>
                    <a:pt x="95" y="1"/>
                  </a:lnTo>
                  <a:lnTo>
                    <a:pt x="89" y="3"/>
                  </a:lnTo>
                  <a:lnTo>
                    <a:pt x="84" y="5"/>
                  </a:lnTo>
                  <a:lnTo>
                    <a:pt x="81" y="11"/>
                  </a:lnTo>
                  <a:lnTo>
                    <a:pt x="80" y="17"/>
                  </a:lnTo>
                  <a:lnTo>
                    <a:pt x="81" y="22"/>
                  </a:lnTo>
                  <a:lnTo>
                    <a:pt x="84" y="27"/>
                  </a:lnTo>
                  <a:lnTo>
                    <a:pt x="87" y="33"/>
                  </a:lnTo>
                  <a:lnTo>
                    <a:pt x="86" y="40"/>
                  </a:lnTo>
                  <a:lnTo>
                    <a:pt x="79" y="43"/>
                  </a:lnTo>
                  <a:lnTo>
                    <a:pt x="74" y="41"/>
                  </a:lnTo>
                  <a:lnTo>
                    <a:pt x="68" y="40"/>
                  </a:lnTo>
                  <a:lnTo>
                    <a:pt x="64" y="37"/>
                  </a:lnTo>
                  <a:lnTo>
                    <a:pt x="58" y="33"/>
                  </a:lnTo>
                  <a:lnTo>
                    <a:pt x="54" y="30"/>
                  </a:lnTo>
                  <a:lnTo>
                    <a:pt x="49" y="27"/>
                  </a:lnTo>
                  <a:lnTo>
                    <a:pt x="44" y="23"/>
                  </a:lnTo>
                  <a:lnTo>
                    <a:pt x="41" y="21"/>
                  </a:lnTo>
                  <a:lnTo>
                    <a:pt x="33" y="29"/>
                  </a:lnTo>
                  <a:lnTo>
                    <a:pt x="28" y="38"/>
                  </a:lnTo>
                  <a:lnTo>
                    <a:pt x="24" y="47"/>
                  </a:lnTo>
                  <a:lnTo>
                    <a:pt x="19" y="54"/>
                  </a:lnTo>
                  <a:lnTo>
                    <a:pt x="12" y="61"/>
                  </a:lnTo>
                  <a:lnTo>
                    <a:pt x="4" y="69"/>
                  </a:lnTo>
                  <a:lnTo>
                    <a:pt x="0" y="77"/>
                  </a:lnTo>
                  <a:lnTo>
                    <a:pt x="2" y="84"/>
                  </a:lnTo>
                  <a:lnTo>
                    <a:pt x="8" y="88"/>
                  </a:lnTo>
                  <a:lnTo>
                    <a:pt x="12" y="95"/>
                  </a:lnTo>
                  <a:lnTo>
                    <a:pt x="17" y="100"/>
                  </a:lnTo>
                  <a:lnTo>
                    <a:pt x="23" y="103"/>
                  </a:lnTo>
                  <a:lnTo>
                    <a:pt x="30" y="106"/>
                  </a:lnTo>
                  <a:lnTo>
                    <a:pt x="34" y="109"/>
                  </a:lnTo>
                  <a:lnTo>
                    <a:pt x="38" y="114"/>
                  </a:lnTo>
                  <a:lnTo>
                    <a:pt x="35" y="116"/>
                  </a:lnTo>
                  <a:lnTo>
                    <a:pt x="30" y="115"/>
                  </a:lnTo>
                  <a:lnTo>
                    <a:pt x="23" y="111"/>
                  </a:lnTo>
                  <a:lnTo>
                    <a:pt x="17" y="109"/>
                  </a:lnTo>
                  <a:lnTo>
                    <a:pt x="13" y="111"/>
                  </a:lnTo>
                  <a:lnTo>
                    <a:pt x="13" y="119"/>
                  </a:lnTo>
                  <a:lnTo>
                    <a:pt x="15" y="133"/>
                  </a:lnTo>
                  <a:lnTo>
                    <a:pt x="16" y="148"/>
                  </a:lnTo>
                  <a:lnTo>
                    <a:pt x="15" y="159"/>
                  </a:lnTo>
                  <a:lnTo>
                    <a:pt x="24" y="161"/>
                  </a:lnTo>
                  <a:lnTo>
                    <a:pt x="32" y="163"/>
                  </a:lnTo>
                  <a:lnTo>
                    <a:pt x="39" y="166"/>
                  </a:lnTo>
                  <a:lnTo>
                    <a:pt x="42" y="171"/>
                  </a:lnTo>
                  <a:close/>
                </a:path>
              </a:pathLst>
            </a:custGeom>
            <a:solidFill>
              <a:srgbClr val="FFE5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91" name="Freeform 923"/>
            <p:cNvSpPr>
              <a:spLocks/>
            </p:cNvSpPr>
            <p:nvPr/>
          </p:nvSpPr>
          <p:spPr bwMode="auto">
            <a:xfrm>
              <a:off x="2488" y="4144"/>
              <a:ext cx="26" cy="5"/>
            </a:xfrm>
            <a:custGeom>
              <a:avLst/>
              <a:gdLst>
                <a:gd name="T0" fmla="*/ 76 w 76"/>
                <a:gd name="T1" fmla="*/ 0 h 16"/>
                <a:gd name="T2" fmla="*/ 76 w 76"/>
                <a:gd name="T3" fmla="*/ 0 h 16"/>
                <a:gd name="T4" fmla="*/ 69 w 76"/>
                <a:gd name="T5" fmla="*/ 1 h 16"/>
                <a:gd name="T6" fmla="*/ 58 w 76"/>
                <a:gd name="T7" fmla="*/ 2 h 16"/>
                <a:gd name="T8" fmla="*/ 47 w 76"/>
                <a:gd name="T9" fmla="*/ 3 h 16"/>
                <a:gd name="T10" fmla="*/ 36 w 76"/>
                <a:gd name="T11" fmla="*/ 3 h 16"/>
                <a:gd name="T12" fmla="*/ 23 w 76"/>
                <a:gd name="T13" fmla="*/ 3 h 16"/>
                <a:gd name="T14" fmla="*/ 13 w 76"/>
                <a:gd name="T15" fmla="*/ 5 h 16"/>
                <a:gd name="T16" fmla="*/ 5 w 76"/>
                <a:gd name="T17" fmla="*/ 4 h 16"/>
                <a:gd name="T18" fmla="*/ 0 w 76"/>
                <a:gd name="T19" fmla="*/ 5 h 16"/>
                <a:gd name="T20" fmla="*/ 0 w 76"/>
                <a:gd name="T21" fmla="*/ 14 h 16"/>
                <a:gd name="T22" fmla="*/ 5 w 76"/>
                <a:gd name="T23" fmla="*/ 16 h 16"/>
                <a:gd name="T24" fmla="*/ 13 w 76"/>
                <a:gd name="T25" fmla="*/ 14 h 16"/>
                <a:gd name="T26" fmla="*/ 23 w 76"/>
                <a:gd name="T27" fmla="*/ 14 h 16"/>
                <a:gd name="T28" fmla="*/ 36 w 76"/>
                <a:gd name="T29" fmla="*/ 14 h 16"/>
                <a:gd name="T30" fmla="*/ 47 w 76"/>
                <a:gd name="T31" fmla="*/ 12 h 16"/>
                <a:gd name="T32" fmla="*/ 58 w 76"/>
                <a:gd name="T33" fmla="*/ 11 h 16"/>
                <a:gd name="T34" fmla="*/ 69 w 76"/>
                <a:gd name="T35" fmla="*/ 10 h 16"/>
                <a:gd name="T36" fmla="*/ 76 w 76"/>
                <a:gd name="T37" fmla="*/ 9 h 16"/>
                <a:gd name="T38" fmla="*/ 76 w 76"/>
                <a:gd name="T39" fmla="*/ 9 h 16"/>
                <a:gd name="T40" fmla="*/ 76 w 76"/>
                <a:gd name="T4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6" h="16">
                  <a:moveTo>
                    <a:pt x="76" y="0"/>
                  </a:moveTo>
                  <a:lnTo>
                    <a:pt x="76" y="0"/>
                  </a:lnTo>
                  <a:lnTo>
                    <a:pt x="69" y="1"/>
                  </a:lnTo>
                  <a:lnTo>
                    <a:pt x="58" y="2"/>
                  </a:lnTo>
                  <a:lnTo>
                    <a:pt x="47" y="3"/>
                  </a:lnTo>
                  <a:lnTo>
                    <a:pt x="36" y="3"/>
                  </a:lnTo>
                  <a:lnTo>
                    <a:pt x="23" y="3"/>
                  </a:lnTo>
                  <a:lnTo>
                    <a:pt x="13" y="5"/>
                  </a:lnTo>
                  <a:lnTo>
                    <a:pt x="5" y="4"/>
                  </a:lnTo>
                  <a:lnTo>
                    <a:pt x="0" y="5"/>
                  </a:lnTo>
                  <a:lnTo>
                    <a:pt x="0" y="14"/>
                  </a:lnTo>
                  <a:lnTo>
                    <a:pt x="5" y="16"/>
                  </a:lnTo>
                  <a:lnTo>
                    <a:pt x="13" y="14"/>
                  </a:lnTo>
                  <a:lnTo>
                    <a:pt x="23" y="14"/>
                  </a:lnTo>
                  <a:lnTo>
                    <a:pt x="36" y="14"/>
                  </a:lnTo>
                  <a:lnTo>
                    <a:pt x="47" y="12"/>
                  </a:lnTo>
                  <a:lnTo>
                    <a:pt x="58" y="11"/>
                  </a:lnTo>
                  <a:lnTo>
                    <a:pt x="69" y="10"/>
                  </a:lnTo>
                  <a:lnTo>
                    <a:pt x="76" y="9"/>
                  </a:lnTo>
                  <a:lnTo>
                    <a:pt x="76" y="9"/>
                  </a:lnTo>
                  <a:lnTo>
                    <a:pt x="7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92" name="Freeform 924"/>
            <p:cNvSpPr>
              <a:spLocks/>
            </p:cNvSpPr>
            <p:nvPr/>
          </p:nvSpPr>
          <p:spPr bwMode="auto">
            <a:xfrm>
              <a:off x="2514" y="4133"/>
              <a:ext cx="21" cy="14"/>
            </a:xfrm>
            <a:custGeom>
              <a:avLst/>
              <a:gdLst>
                <a:gd name="T0" fmla="*/ 53 w 63"/>
                <a:gd name="T1" fmla="*/ 3 h 43"/>
                <a:gd name="T2" fmla="*/ 55 w 63"/>
                <a:gd name="T3" fmla="*/ 1 h 43"/>
                <a:gd name="T4" fmla="*/ 50 w 63"/>
                <a:gd name="T5" fmla="*/ 5 h 43"/>
                <a:gd name="T6" fmla="*/ 45 w 63"/>
                <a:gd name="T7" fmla="*/ 10 h 43"/>
                <a:gd name="T8" fmla="*/ 37 w 63"/>
                <a:gd name="T9" fmla="*/ 14 h 43"/>
                <a:gd name="T10" fmla="*/ 29 w 63"/>
                <a:gd name="T11" fmla="*/ 20 h 43"/>
                <a:gd name="T12" fmla="*/ 20 w 63"/>
                <a:gd name="T13" fmla="*/ 24 h 43"/>
                <a:gd name="T14" fmla="*/ 11 w 63"/>
                <a:gd name="T15" fmla="*/ 29 h 43"/>
                <a:gd name="T16" fmla="*/ 5 w 63"/>
                <a:gd name="T17" fmla="*/ 32 h 43"/>
                <a:gd name="T18" fmla="*/ 0 w 63"/>
                <a:gd name="T19" fmla="*/ 34 h 43"/>
                <a:gd name="T20" fmla="*/ 0 w 63"/>
                <a:gd name="T21" fmla="*/ 43 h 43"/>
                <a:gd name="T22" fmla="*/ 8 w 63"/>
                <a:gd name="T23" fmla="*/ 42 h 43"/>
                <a:gd name="T24" fmla="*/ 16 w 63"/>
                <a:gd name="T25" fmla="*/ 38 h 43"/>
                <a:gd name="T26" fmla="*/ 25 w 63"/>
                <a:gd name="T27" fmla="*/ 34 h 43"/>
                <a:gd name="T28" fmla="*/ 34 w 63"/>
                <a:gd name="T29" fmla="*/ 29 h 43"/>
                <a:gd name="T30" fmla="*/ 42 w 63"/>
                <a:gd name="T31" fmla="*/ 23 h 43"/>
                <a:gd name="T32" fmla="*/ 50 w 63"/>
                <a:gd name="T33" fmla="*/ 16 h 43"/>
                <a:gd name="T34" fmla="*/ 57 w 63"/>
                <a:gd name="T35" fmla="*/ 12 h 43"/>
                <a:gd name="T36" fmla="*/ 61 w 63"/>
                <a:gd name="T37" fmla="*/ 8 h 43"/>
                <a:gd name="T38" fmla="*/ 63 w 63"/>
                <a:gd name="T39" fmla="*/ 7 h 43"/>
                <a:gd name="T40" fmla="*/ 61 w 63"/>
                <a:gd name="T41" fmla="*/ 8 h 43"/>
                <a:gd name="T42" fmla="*/ 63 w 63"/>
                <a:gd name="T43" fmla="*/ 5 h 43"/>
                <a:gd name="T44" fmla="*/ 61 w 63"/>
                <a:gd name="T45" fmla="*/ 1 h 43"/>
                <a:gd name="T46" fmla="*/ 58 w 63"/>
                <a:gd name="T47" fmla="*/ 0 h 43"/>
                <a:gd name="T48" fmla="*/ 55 w 63"/>
                <a:gd name="T49" fmla="*/ 1 h 43"/>
                <a:gd name="T50" fmla="*/ 53 w 63"/>
                <a:gd name="T51" fmla="*/ 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3" h="43">
                  <a:moveTo>
                    <a:pt x="53" y="3"/>
                  </a:moveTo>
                  <a:lnTo>
                    <a:pt x="55" y="1"/>
                  </a:lnTo>
                  <a:lnTo>
                    <a:pt x="50" y="5"/>
                  </a:lnTo>
                  <a:lnTo>
                    <a:pt x="45" y="10"/>
                  </a:lnTo>
                  <a:lnTo>
                    <a:pt x="37" y="14"/>
                  </a:lnTo>
                  <a:lnTo>
                    <a:pt x="29" y="20"/>
                  </a:lnTo>
                  <a:lnTo>
                    <a:pt x="20" y="24"/>
                  </a:lnTo>
                  <a:lnTo>
                    <a:pt x="11" y="29"/>
                  </a:lnTo>
                  <a:lnTo>
                    <a:pt x="5" y="32"/>
                  </a:lnTo>
                  <a:lnTo>
                    <a:pt x="0" y="34"/>
                  </a:lnTo>
                  <a:lnTo>
                    <a:pt x="0" y="43"/>
                  </a:lnTo>
                  <a:lnTo>
                    <a:pt x="8" y="42"/>
                  </a:lnTo>
                  <a:lnTo>
                    <a:pt x="16" y="38"/>
                  </a:lnTo>
                  <a:lnTo>
                    <a:pt x="25" y="34"/>
                  </a:lnTo>
                  <a:lnTo>
                    <a:pt x="34" y="29"/>
                  </a:lnTo>
                  <a:lnTo>
                    <a:pt x="42" y="23"/>
                  </a:lnTo>
                  <a:lnTo>
                    <a:pt x="50" y="16"/>
                  </a:lnTo>
                  <a:lnTo>
                    <a:pt x="57" y="12"/>
                  </a:lnTo>
                  <a:lnTo>
                    <a:pt x="61" y="8"/>
                  </a:lnTo>
                  <a:lnTo>
                    <a:pt x="63" y="7"/>
                  </a:lnTo>
                  <a:lnTo>
                    <a:pt x="61" y="8"/>
                  </a:lnTo>
                  <a:lnTo>
                    <a:pt x="63" y="5"/>
                  </a:lnTo>
                  <a:lnTo>
                    <a:pt x="61" y="1"/>
                  </a:lnTo>
                  <a:lnTo>
                    <a:pt x="58" y="0"/>
                  </a:lnTo>
                  <a:lnTo>
                    <a:pt x="55" y="1"/>
                  </a:lnTo>
                  <a:lnTo>
                    <a:pt x="53"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93" name="Freeform 925"/>
            <p:cNvSpPr>
              <a:spLocks/>
            </p:cNvSpPr>
            <p:nvPr/>
          </p:nvSpPr>
          <p:spPr bwMode="auto">
            <a:xfrm>
              <a:off x="2531" y="4130"/>
              <a:ext cx="5" cy="5"/>
            </a:xfrm>
            <a:custGeom>
              <a:avLst/>
              <a:gdLst>
                <a:gd name="T0" fmla="*/ 4 w 13"/>
                <a:gd name="T1" fmla="*/ 6 h 14"/>
                <a:gd name="T2" fmla="*/ 4 w 13"/>
                <a:gd name="T3" fmla="*/ 3 h 14"/>
                <a:gd name="T4" fmla="*/ 0 w 13"/>
                <a:gd name="T5" fmla="*/ 10 h 14"/>
                <a:gd name="T6" fmla="*/ 10 w 13"/>
                <a:gd name="T7" fmla="*/ 14 h 14"/>
                <a:gd name="T8" fmla="*/ 13 w 13"/>
                <a:gd name="T9" fmla="*/ 7 h 14"/>
                <a:gd name="T10" fmla="*/ 13 w 13"/>
                <a:gd name="T11" fmla="*/ 4 h 14"/>
                <a:gd name="T12" fmla="*/ 13 w 13"/>
                <a:gd name="T13" fmla="*/ 7 h 14"/>
                <a:gd name="T14" fmla="*/ 13 w 13"/>
                <a:gd name="T15" fmla="*/ 4 h 14"/>
                <a:gd name="T16" fmla="*/ 11 w 13"/>
                <a:gd name="T17" fmla="*/ 0 h 14"/>
                <a:gd name="T18" fmla="*/ 6 w 13"/>
                <a:gd name="T19" fmla="*/ 0 h 14"/>
                <a:gd name="T20" fmla="*/ 4 w 13"/>
                <a:gd name="T21" fmla="*/ 3 h 14"/>
                <a:gd name="T22" fmla="*/ 4 w 13"/>
                <a:gd name="T23"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4">
                  <a:moveTo>
                    <a:pt x="4" y="6"/>
                  </a:moveTo>
                  <a:lnTo>
                    <a:pt x="4" y="3"/>
                  </a:lnTo>
                  <a:lnTo>
                    <a:pt x="0" y="10"/>
                  </a:lnTo>
                  <a:lnTo>
                    <a:pt x="10" y="14"/>
                  </a:lnTo>
                  <a:lnTo>
                    <a:pt x="13" y="7"/>
                  </a:lnTo>
                  <a:lnTo>
                    <a:pt x="13" y="4"/>
                  </a:lnTo>
                  <a:lnTo>
                    <a:pt x="13" y="7"/>
                  </a:lnTo>
                  <a:lnTo>
                    <a:pt x="13" y="4"/>
                  </a:lnTo>
                  <a:lnTo>
                    <a:pt x="11" y="0"/>
                  </a:lnTo>
                  <a:lnTo>
                    <a:pt x="6" y="0"/>
                  </a:lnTo>
                  <a:lnTo>
                    <a:pt x="4" y="3"/>
                  </a:lnTo>
                  <a:lnTo>
                    <a:pt x="4"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94" name="Freeform 926"/>
            <p:cNvSpPr>
              <a:spLocks/>
            </p:cNvSpPr>
            <p:nvPr/>
          </p:nvSpPr>
          <p:spPr bwMode="auto">
            <a:xfrm>
              <a:off x="2513" y="4093"/>
              <a:ext cx="23" cy="39"/>
            </a:xfrm>
            <a:custGeom>
              <a:avLst/>
              <a:gdLst>
                <a:gd name="T0" fmla="*/ 0 w 69"/>
                <a:gd name="T1" fmla="*/ 7 h 119"/>
                <a:gd name="T2" fmla="*/ 0 w 69"/>
                <a:gd name="T3" fmla="*/ 7 h 119"/>
                <a:gd name="T4" fmla="*/ 12 w 69"/>
                <a:gd name="T5" fmla="*/ 28 h 119"/>
                <a:gd name="T6" fmla="*/ 23 w 69"/>
                <a:gd name="T7" fmla="*/ 47 h 119"/>
                <a:gd name="T8" fmla="*/ 34 w 69"/>
                <a:gd name="T9" fmla="*/ 65 h 119"/>
                <a:gd name="T10" fmla="*/ 42 w 69"/>
                <a:gd name="T11" fmla="*/ 81 h 119"/>
                <a:gd name="T12" fmla="*/ 48 w 69"/>
                <a:gd name="T13" fmla="*/ 95 h 119"/>
                <a:gd name="T14" fmla="*/ 54 w 69"/>
                <a:gd name="T15" fmla="*/ 107 h 119"/>
                <a:gd name="T16" fmla="*/ 58 w 69"/>
                <a:gd name="T17" fmla="*/ 115 h 119"/>
                <a:gd name="T18" fmla="*/ 60 w 69"/>
                <a:gd name="T19" fmla="*/ 119 h 119"/>
                <a:gd name="T20" fmla="*/ 69 w 69"/>
                <a:gd name="T21" fmla="*/ 117 h 119"/>
                <a:gd name="T22" fmla="*/ 67 w 69"/>
                <a:gd name="T23" fmla="*/ 112 h 119"/>
                <a:gd name="T24" fmla="*/ 63 w 69"/>
                <a:gd name="T25" fmla="*/ 102 h 119"/>
                <a:gd name="T26" fmla="*/ 58 w 69"/>
                <a:gd name="T27" fmla="*/ 91 h 119"/>
                <a:gd name="T28" fmla="*/ 51 w 69"/>
                <a:gd name="T29" fmla="*/ 77 h 119"/>
                <a:gd name="T30" fmla="*/ 43 w 69"/>
                <a:gd name="T31" fmla="*/ 61 h 119"/>
                <a:gd name="T32" fmla="*/ 32 w 69"/>
                <a:gd name="T33" fmla="*/ 42 h 119"/>
                <a:gd name="T34" fmla="*/ 21 w 69"/>
                <a:gd name="T35" fmla="*/ 23 h 119"/>
                <a:gd name="T36" fmla="*/ 10 w 69"/>
                <a:gd name="T37" fmla="*/ 2 h 119"/>
                <a:gd name="T38" fmla="*/ 10 w 69"/>
                <a:gd name="T39" fmla="*/ 2 h 119"/>
                <a:gd name="T40" fmla="*/ 10 w 69"/>
                <a:gd name="T41" fmla="*/ 2 h 119"/>
                <a:gd name="T42" fmla="*/ 7 w 69"/>
                <a:gd name="T43" fmla="*/ 0 h 119"/>
                <a:gd name="T44" fmla="*/ 4 w 69"/>
                <a:gd name="T45" fmla="*/ 0 h 119"/>
                <a:gd name="T46" fmla="*/ 0 w 69"/>
                <a:gd name="T47" fmla="*/ 4 h 119"/>
                <a:gd name="T48" fmla="*/ 0 w 69"/>
                <a:gd name="T49" fmla="*/ 7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9" h="119">
                  <a:moveTo>
                    <a:pt x="0" y="7"/>
                  </a:moveTo>
                  <a:lnTo>
                    <a:pt x="0" y="7"/>
                  </a:lnTo>
                  <a:lnTo>
                    <a:pt x="12" y="28"/>
                  </a:lnTo>
                  <a:lnTo>
                    <a:pt x="23" y="47"/>
                  </a:lnTo>
                  <a:lnTo>
                    <a:pt x="34" y="65"/>
                  </a:lnTo>
                  <a:lnTo>
                    <a:pt x="42" y="81"/>
                  </a:lnTo>
                  <a:lnTo>
                    <a:pt x="48" y="95"/>
                  </a:lnTo>
                  <a:lnTo>
                    <a:pt x="54" y="107"/>
                  </a:lnTo>
                  <a:lnTo>
                    <a:pt x="58" y="115"/>
                  </a:lnTo>
                  <a:lnTo>
                    <a:pt x="60" y="119"/>
                  </a:lnTo>
                  <a:lnTo>
                    <a:pt x="69" y="117"/>
                  </a:lnTo>
                  <a:lnTo>
                    <a:pt x="67" y="112"/>
                  </a:lnTo>
                  <a:lnTo>
                    <a:pt x="63" y="102"/>
                  </a:lnTo>
                  <a:lnTo>
                    <a:pt x="58" y="91"/>
                  </a:lnTo>
                  <a:lnTo>
                    <a:pt x="51" y="77"/>
                  </a:lnTo>
                  <a:lnTo>
                    <a:pt x="43" y="61"/>
                  </a:lnTo>
                  <a:lnTo>
                    <a:pt x="32" y="42"/>
                  </a:lnTo>
                  <a:lnTo>
                    <a:pt x="21" y="23"/>
                  </a:lnTo>
                  <a:lnTo>
                    <a:pt x="10" y="2"/>
                  </a:lnTo>
                  <a:lnTo>
                    <a:pt x="10" y="2"/>
                  </a:lnTo>
                  <a:lnTo>
                    <a:pt x="10" y="2"/>
                  </a:lnTo>
                  <a:lnTo>
                    <a:pt x="7" y="0"/>
                  </a:lnTo>
                  <a:lnTo>
                    <a:pt x="4" y="0"/>
                  </a:lnTo>
                  <a:lnTo>
                    <a:pt x="0" y="4"/>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95" name="Freeform 927"/>
            <p:cNvSpPr>
              <a:spLocks/>
            </p:cNvSpPr>
            <p:nvPr/>
          </p:nvSpPr>
          <p:spPr bwMode="auto">
            <a:xfrm>
              <a:off x="2504" y="4089"/>
              <a:ext cx="12" cy="6"/>
            </a:xfrm>
            <a:custGeom>
              <a:avLst/>
              <a:gdLst>
                <a:gd name="T0" fmla="*/ 0 w 36"/>
                <a:gd name="T1" fmla="*/ 12 h 18"/>
                <a:gd name="T2" fmla="*/ 0 w 36"/>
                <a:gd name="T3" fmla="*/ 12 h 18"/>
                <a:gd name="T4" fmla="*/ 6 w 36"/>
                <a:gd name="T5" fmla="*/ 10 h 18"/>
                <a:gd name="T6" fmla="*/ 14 w 36"/>
                <a:gd name="T7" fmla="*/ 9 h 18"/>
                <a:gd name="T8" fmla="*/ 19 w 36"/>
                <a:gd name="T9" fmla="*/ 11 h 18"/>
                <a:gd name="T10" fmla="*/ 26 w 36"/>
                <a:gd name="T11" fmla="*/ 18 h 18"/>
                <a:gd name="T12" fmla="*/ 36 w 36"/>
                <a:gd name="T13" fmla="*/ 13 h 18"/>
                <a:gd name="T14" fmla="*/ 24 w 36"/>
                <a:gd name="T15" fmla="*/ 2 h 18"/>
                <a:gd name="T16" fmla="*/ 14 w 36"/>
                <a:gd name="T17" fmla="*/ 0 h 18"/>
                <a:gd name="T18" fmla="*/ 6 w 36"/>
                <a:gd name="T19" fmla="*/ 1 h 18"/>
                <a:gd name="T20" fmla="*/ 0 w 36"/>
                <a:gd name="T21" fmla="*/ 1 h 18"/>
                <a:gd name="T22" fmla="*/ 0 w 36"/>
                <a:gd name="T23" fmla="*/ 1 h 18"/>
                <a:gd name="T24" fmla="*/ 0 w 36"/>
                <a:gd name="T25"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18">
                  <a:moveTo>
                    <a:pt x="0" y="12"/>
                  </a:moveTo>
                  <a:lnTo>
                    <a:pt x="0" y="12"/>
                  </a:lnTo>
                  <a:lnTo>
                    <a:pt x="6" y="10"/>
                  </a:lnTo>
                  <a:lnTo>
                    <a:pt x="14" y="9"/>
                  </a:lnTo>
                  <a:lnTo>
                    <a:pt x="19" y="11"/>
                  </a:lnTo>
                  <a:lnTo>
                    <a:pt x="26" y="18"/>
                  </a:lnTo>
                  <a:lnTo>
                    <a:pt x="36" y="13"/>
                  </a:lnTo>
                  <a:lnTo>
                    <a:pt x="24" y="2"/>
                  </a:lnTo>
                  <a:lnTo>
                    <a:pt x="14" y="0"/>
                  </a:lnTo>
                  <a:lnTo>
                    <a:pt x="6" y="1"/>
                  </a:lnTo>
                  <a:lnTo>
                    <a:pt x="0" y="1"/>
                  </a:lnTo>
                  <a:lnTo>
                    <a:pt x="0" y="1"/>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96" name="Freeform 928"/>
            <p:cNvSpPr>
              <a:spLocks/>
            </p:cNvSpPr>
            <p:nvPr/>
          </p:nvSpPr>
          <p:spPr bwMode="auto">
            <a:xfrm>
              <a:off x="2499" y="4089"/>
              <a:ext cx="5" cy="10"/>
            </a:xfrm>
            <a:custGeom>
              <a:avLst/>
              <a:gdLst>
                <a:gd name="T0" fmla="*/ 10 w 15"/>
                <a:gd name="T1" fmla="*/ 22 h 28"/>
                <a:gd name="T2" fmla="*/ 10 w 15"/>
                <a:gd name="T3" fmla="*/ 22 h 28"/>
                <a:gd name="T4" fmla="*/ 12 w 15"/>
                <a:gd name="T5" fmla="*/ 20 h 28"/>
                <a:gd name="T6" fmla="*/ 12 w 15"/>
                <a:gd name="T7" fmla="*/ 15 h 28"/>
                <a:gd name="T8" fmla="*/ 14 w 15"/>
                <a:gd name="T9" fmla="*/ 11 h 28"/>
                <a:gd name="T10" fmla="*/ 15 w 15"/>
                <a:gd name="T11" fmla="*/ 11 h 28"/>
                <a:gd name="T12" fmla="*/ 15 w 15"/>
                <a:gd name="T13" fmla="*/ 0 h 28"/>
                <a:gd name="T14" fmla="*/ 7 w 15"/>
                <a:gd name="T15" fmla="*/ 4 h 28"/>
                <a:gd name="T16" fmla="*/ 2 w 15"/>
                <a:gd name="T17" fmla="*/ 12 h 28"/>
                <a:gd name="T18" fmla="*/ 0 w 15"/>
                <a:gd name="T19" fmla="*/ 20 h 28"/>
                <a:gd name="T20" fmla="*/ 4 w 15"/>
                <a:gd name="T21" fmla="*/ 28 h 28"/>
                <a:gd name="T22" fmla="*/ 4 w 15"/>
                <a:gd name="T23" fmla="*/ 28 h 28"/>
                <a:gd name="T24" fmla="*/ 10 w 15"/>
                <a:gd name="T25"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28">
                  <a:moveTo>
                    <a:pt x="10" y="22"/>
                  </a:moveTo>
                  <a:lnTo>
                    <a:pt x="10" y="22"/>
                  </a:lnTo>
                  <a:lnTo>
                    <a:pt x="12" y="20"/>
                  </a:lnTo>
                  <a:lnTo>
                    <a:pt x="12" y="15"/>
                  </a:lnTo>
                  <a:lnTo>
                    <a:pt x="14" y="11"/>
                  </a:lnTo>
                  <a:lnTo>
                    <a:pt x="15" y="11"/>
                  </a:lnTo>
                  <a:lnTo>
                    <a:pt x="15" y="0"/>
                  </a:lnTo>
                  <a:lnTo>
                    <a:pt x="7" y="4"/>
                  </a:lnTo>
                  <a:lnTo>
                    <a:pt x="2" y="12"/>
                  </a:lnTo>
                  <a:lnTo>
                    <a:pt x="0" y="20"/>
                  </a:lnTo>
                  <a:lnTo>
                    <a:pt x="4" y="28"/>
                  </a:lnTo>
                  <a:lnTo>
                    <a:pt x="4" y="28"/>
                  </a:lnTo>
                  <a:lnTo>
                    <a:pt x="10" y="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97" name="Freeform 929"/>
            <p:cNvSpPr>
              <a:spLocks/>
            </p:cNvSpPr>
            <p:nvPr/>
          </p:nvSpPr>
          <p:spPr bwMode="auto">
            <a:xfrm>
              <a:off x="2500" y="4097"/>
              <a:ext cx="5" cy="9"/>
            </a:xfrm>
            <a:custGeom>
              <a:avLst/>
              <a:gdLst>
                <a:gd name="T0" fmla="*/ 1 w 13"/>
                <a:gd name="T1" fmla="*/ 29 h 29"/>
                <a:gd name="T2" fmla="*/ 1 w 13"/>
                <a:gd name="T3" fmla="*/ 29 h 29"/>
                <a:gd name="T4" fmla="*/ 11 w 13"/>
                <a:gd name="T5" fmla="*/ 25 h 29"/>
                <a:gd name="T6" fmla="*/ 13 w 13"/>
                <a:gd name="T7" fmla="*/ 14 h 29"/>
                <a:gd name="T8" fmla="*/ 11 w 13"/>
                <a:gd name="T9" fmla="*/ 5 h 29"/>
                <a:gd name="T10" fmla="*/ 6 w 13"/>
                <a:gd name="T11" fmla="*/ 0 h 29"/>
                <a:gd name="T12" fmla="*/ 0 w 13"/>
                <a:gd name="T13" fmla="*/ 6 h 29"/>
                <a:gd name="T14" fmla="*/ 2 w 13"/>
                <a:gd name="T15" fmla="*/ 10 h 29"/>
                <a:gd name="T16" fmla="*/ 4 w 13"/>
                <a:gd name="T17" fmla="*/ 14 h 29"/>
                <a:gd name="T18" fmla="*/ 4 w 13"/>
                <a:gd name="T19" fmla="*/ 18 h 29"/>
                <a:gd name="T20" fmla="*/ 1 w 13"/>
                <a:gd name="T21" fmla="*/ 18 h 29"/>
                <a:gd name="T22" fmla="*/ 1 w 13"/>
                <a:gd name="T23" fmla="*/ 18 h 29"/>
                <a:gd name="T24" fmla="*/ 1 w 13"/>
                <a:gd name="T2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29">
                  <a:moveTo>
                    <a:pt x="1" y="29"/>
                  </a:moveTo>
                  <a:lnTo>
                    <a:pt x="1" y="29"/>
                  </a:lnTo>
                  <a:lnTo>
                    <a:pt x="11" y="25"/>
                  </a:lnTo>
                  <a:lnTo>
                    <a:pt x="13" y="14"/>
                  </a:lnTo>
                  <a:lnTo>
                    <a:pt x="11" y="5"/>
                  </a:lnTo>
                  <a:lnTo>
                    <a:pt x="6" y="0"/>
                  </a:lnTo>
                  <a:lnTo>
                    <a:pt x="0" y="6"/>
                  </a:lnTo>
                  <a:lnTo>
                    <a:pt x="2" y="10"/>
                  </a:lnTo>
                  <a:lnTo>
                    <a:pt x="4" y="14"/>
                  </a:lnTo>
                  <a:lnTo>
                    <a:pt x="4" y="18"/>
                  </a:lnTo>
                  <a:lnTo>
                    <a:pt x="1" y="18"/>
                  </a:lnTo>
                  <a:lnTo>
                    <a:pt x="1" y="18"/>
                  </a:lnTo>
                  <a:lnTo>
                    <a:pt x="1"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98" name="Freeform 930"/>
            <p:cNvSpPr>
              <a:spLocks/>
            </p:cNvSpPr>
            <p:nvPr/>
          </p:nvSpPr>
          <p:spPr bwMode="auto">
            <a:xfrm>
              <a:off x="2486" y="4096"/>
              <a:ext cx="15" cy="10"/>
            </a:xfrm>
            <a:custGeom>
              <a:avLst/>
              <a:gdLst>
                <a:gd name="T0" fmla="*/ 7 w 43"/>
                <a:gd name="T1" fmla="*/ 9 h 32"/>
                <a:gd name="T2" fmla="*/ 3 w 43"/>
                <a:gd name="T3" fmla="*/ 9 h 32"/>
                <a:gd name="T4" fmla="*/ 6 w 43"/>
                <a:gd name="T5" fmla="*/ 12 h 32"/>
                <a:gd name="T6" fmla="*/ 11 w 43"/>
                <a:gd name="T7" fmla="*/ 14 h 32"/>
                <a:gd name="T8" fmla="*/ 15 w 43"/>
                <a:gd name="T9" fmla="*/ 17 h 32"/>
                <a:gd name="T10" fmla="*/ 20 w 43"/>
                <a:gd name="T11" fmla="*/ 22 h 32"/>
                <a:gd name="T12" fmla="*/ 26 w 43"/>
                <a:gd name="T13" fmla="*/ 25 h 32"/>
                <a:gd name="T14" fmla="*/ 30 w 43"/>
                <a:gd name="T15" fmla="*/ 29 h 32"/>
                <a:gd name="T16" fmla="*/ 37 w 43"/>
                <a:gd name="T17" fmla="*/ 30 h 32"/>
                <a:gd name="T18" fmla="*/ 43 w 43"/>
                <a:gd name="T19" fmla="*/ 32 h 32"/>
                <a:gd name="T20" fmla="*/ 43 w 43"/>
                <a:gd name="T21" fmla="*/ 21 h 32"/>
                <a:gd name="T22" fmla="*/ 39 w 43"/>
                <a:gd name="T23" fmla="*/ 21 h 32"/>
                <a:gd name="T24" fmla="*/ 35 w 43"/>
                <a:gd name="T25" fmla="*/ 20 h 32"/>
                <a:gd name="T26" fmla="*/ 30 w 43"/>
                <a:gd name="T27" fmla="*/ 16 h 32"/>
                <a:gd name="T28" fmla="*/ 24 w 43"/>
                <a:gd name="T29" fmla="*/ 13 h 32"/>
                <a:gd name="T30" fmla="*/ 20 w 43"/>
                <a:gd name="T31" fmla="*/ 11 h 32"/>
                <a:gd name="T32" fmla="*/ 15 w 43"/>
                <a:gd name="T33" fmla="*/ 7 h 32"/>
                <a:gd name="T34" fmla="*/ 11 w 43"/>
                <a:gd name="T35" fmla="*/ 3 h 32"/>
                <a:gd name="T36" fmla="*/ 7 w 43"/>
                <a:gd name="T37" fmla="*/ 0 h 32"/>
                <a:gd name="T38" fmla="*/ 3 w 43"/>
                <a:gd name="T39" fmla="*/ 0 h 32"/>
                <a:gd name="T40" fmla="*/ 7 w 43"/>
                <a:gd name="T41" fmla="*/ 0 h 32"/>
                <a:gd name="T42" fmla="*/ 4 w 43"/>
                <a:gd name="T43" fmla="*/ 0 h 32"/>
                <a:gd name="T44" fmla="*/ 0 w 43"/>
                <a:gd name="T45" fmla="*/ 3 h 32"/>
                <a:gd name="T46" fmla="*/ 0 w 43"/>
                <a:gd name="T47" fmla="*/ 7 h 32"/>
                <a:gd name="T48" fmla="*/ 3 w 43"/>
                <a:gd name="T49" fmla="*/ 9 h 32"/>
                <a:gd name="T50" fmla="*/ 7 w 43"/>
                <a:gd name="T51"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3" h="32">
                  <a:moveTo>
                    <a:pt x="7" y="9"/>
                  </a:moveTo>
                  <a:lnTo>
                    <a:pt x="3" y="9"/>
                  </a:lnTo>
                  <a:lnTo>
                    <a:pt x="6" y="12"/>
                  </a:lnTo>
                  <a:lnTo>
                    <a:pt x="11" y="14"/>
                  </a:lnTo>
                  <a:lnTo>
                    <a:pt x="15" y="17"/>
                  </a:lnTo>
                  <a:lnTo>
                    <a:pt x="20" y="22"/>
                  </a:lnTo>
                  <a:lnTo>
                    <a:pt x="26" y="25"/>
                  </a:lnTo>
                  <a:lnTo>
                    <a:pt x="30" y="29"/>
                  </a:lnTo>
                  <a:lnTo>
                    <a:pt x="37" y="30"/>
                  </a:lnTo>
                  <a:lnTo>
                    <a:pt x="43" y="32"/>
                  </a:lnTo>
                  <a:lnTo>
                    <a:pt x="43" y="21"/>
                  </a:lnTo>
                  <a:lnTo>
                    <a:pt x="39" y="21"/>
                  </a:lnTo>
                  <a:lnTo>
                    <a:pt x="35" y="20"/>
                  </a:lnTo>
                  <a:lnTo>
                    <a:pt x="30" y="16"/>
                  </a:lnTo>
                  <a:lnTo>
                    <a:pt x="24" y="13"/>
                  </a:lnTo>
                  <a:lnTo>
                    <a:pt x="20" y="11"/>
                  </a:lnTo>
                  <a:lnTo>
                    <a:pt x="15" y="7"/>
                  </a:lnTo>
                  <a:lnTo>
                    <a:pt x="11" y="3"/>
                  </a:lnTo>
                  <a:lnTo>
                    <a:pt x="7" y="0"/>
                  </a:lnTo>
                  <a:lnTo>
                    <a:pt x="3" y="0"/>
                  </a:lnTo>
                  <a:lnTo>
                    <a:pt x="7" y="0"/>
                  </a:lnTo>
                  <a:lnTo>
                    <a:pt x="4" y="0"/>
                  </a:lnTo>
                  <a:lnTo>
                    <a:pt x="0" y="3"/>
                  </a:lnTo>
                  <a:lnTo>
                    <a:pt x="0" y="7"/>
                  </a:lnTo>
                  <a:lnTo>
                    <a:pt x="3" y="9"/>
                  </a:lnTo>
                  <a:lnTo>
                    <a:pt x="7"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499" name="Freeform 931"/>
            <p:cNvSpPr>
              <a:spLocks/>
            </p:cNvSpPr>
            <p:nvPr/>
          </p:nvSpPr>
          <p:spPr bwMode="auto">
            <a:xfrm>
              <a:off x="2480" y="4096"/>
              <a:ext cx="9" cy="14"/>
            </a:xfrm>
            <a:custGeom>
              <a:avLst/>
              <a:gdLst>
                <a:gd name="T0" fmla="*/ 7 w 27"/>
                <a:gd name="T1" fmla="*/ 42 h 43"/>
                <a:gd name="T2" fmla="*/ 5 w 27"/>
                <a:gd name="T3" fmla="*/ 43 h 43"/>
                <a:gd name="T4" fmla="*/ 12 w 27"/>
                <a:gd name="T5" fmla="*/ 33 h 43"/>
                <a:gd name="T6" fmla="*/ 17 w 27"/>
                <a:gd name="T7" fmla="*/ 24 h 43"/>
                <a:gd name="T8" fmla="*/ 22 w 27"/>
                <a:gd name="T9" fmla="*/ 15 h 43"/>
                <a:gd name="T10" fmla="*/ 27 w 27"/>
                <a:gd name="T11" fmla="*/ 9 h 43"/>
                <a:gd name="T12" fmla="*/ 23 w 27"/>
                <a:gd name="T13" fmla="*/ 0 h 43"/>
                <a:gd name="T14" fmla="*/ 12 w 27"/>
                <a:gd name="T15" fmla="*/ 11 h 43"/>
                <a:gd name="T16" fmla="*/ 8 w 27"/>
                <a:gd name="T17" fmla="*/ 20 h 43"/>
                <a:gd name="T18" fmla="*/ 3 w 27"/>
                <a:gd name="T19" fmla="*/ 29 h 43"/>
                <a:gd name="T20" fmla="*/ 1 w 27"/>
                <a:gd name="T21" fmla="*/ 33 h 43"/>
                <a:gd name="T22" fmla="*/ 0 w 27"/>
                <a:gd name="T23" fmla="*/ 35 h 43"/>
                <a:gd name="T24" fmla="*/ 7 w 27"/>
                <a:gd name="T25" fmla="*/ 4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43">
                  <a:moveTo>
                    <a:pt x="7" y="42"/>
                  </a:moveTo>
                  <a:lnTo>
                    <a:pt x="5" y="43"/>
                  </a:lnTo>
                  <a:lnTo>
                    <a:pt x="12" y="33"/>
                  </a:lnTo>
                  <a:lnTo>
                    <a:pt x="17" y="24"/>
                  </a:lnTo>
                  <a:lnTo>
                    <a:pt x="22" y="15"/>
                  </a:lnTo>
                  <a:lnTo>
                    <a:pt x="27" y="9"/>
                  </a:lnTo>
                  <a:lnTo>
                    <a:pt x="23" y="0"/>
                  </a:lnTo>
                  <a:lnTo>
                    <a:pt x="12" y="11"/>
                  </a:lnTo>
                  <a:lnTo>
                    <a:pt x="8" y="20"/>
                  </a:lnTo>
                  <a:lnTo>
                    <a:pt x="3" y="29"/>
                  </a:lnTo>
                  <a:lnTo>
                    <a:pt x="1" y="33"/>
                  </a:lnTo>
                  <a:lnTo>
                    <a:pt x="0" y="35"/>
                  </a:lnTo>
                  <a:lnTo>
                    <a:pt x="7" y="4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00" name="Freeform 932"/>
            <p:cNvSpPr>
              <a:spLocks/>
            </p:cNvSpPr>
            <p:nvPr/>
          </p:nvSpPr>
          <p:spPr bwMode="auto">
            <a:xfrm>
              <a:off x="2473" y="4107"/>
              <a:ext cx="9" cy="13"/>
            </a:xfrm>
            <a:custGeom>
              <a:avLst/>
              <a:gdLst>
                <a:gd name="T0" fmla="*/ 9 w 28"/>
                <a:gd name="T1" fmla="*/ 28 h 37"/>
                <a:gd name="T2" fmla="*/ 10 w 28"/>
                <a:gd name="T3" fmla="*/ 29 h 37"/>
                <a:gd name="T4" fmla="*/ 9 w 28"/>
                <a:gd name="T5" fmla="*/ 26 h 37"/>
                <a:gd name="T6" fmla="*/ 13 w 28"/>
                <a:gd name="T7" fmla="*/ 21 h 37"/>
                <a:gd name="T8" fmla="*/ 21 w 28"/>
                <a:gd name="T9" fmla="*/ 13 h 37"/>
                <a:gd name="T10" fmla="*/ 28 w 28"/>
                <a:gd name="T11" fmla="*/ 7 h 37"/>
                <a:gd name="T12" fmla="*/ 21 w 28"/>
                <a:gd name="T13" fmla="*/ 0 h 37"/>
                <a:gd name="T14" fmla="*/ 14 w 28"/>
                <a:gd name="T15" fmla="*/ 7 h 37"/>
                <a:gd name="T16" fmla="*/ 6 w 28"/>
                <a:gd name="T17" fmla="*/ 15 h 37"/>
                <a:gd name="T18" fmla="*/ 0 w 28"/>
                <a:gd name="T19" fmla="*/ 26 h 37"/>
                <a:gd name="T20" fmla="*/ 4 w 28"/>
                <a:gd name="T21" fmla="*/ 36 h 37"/>
                <a:gd name="T22" fmla="*/ 5 w 28"/>
                <a:gd name="T23" fmla="*/ 37 h 37"/>
                <a:gd name="T24" fmla="*/ 9 w 28"/>
                <a:gd name="T25" fmla="*/ 2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37">
                  <a:moveTo>
                    <a:pt x="9" y="28"/>
                  </a:moveTo>
                  <a:lnTo>
                    <a:pt x="10" y="29"/>
                  </a:lnTo>
                  <a:lnTo>
                    <a:pt x="9" y="26"/>
                  </a:lnTo>
                  <a:lnTo>
                    <a:pt x="13" y="21"/>
                  </a:lnTo>
                  <a:lnTo>
                    <a:pt x="21" y="13"/>
                  </a:lnTo>
                  <a:lnTo>
                    <a:pt x="28" y="7"/>
                  </a:lnTo>
                  <a:lnTo>
                    <a:pt x="21" y="0"/>
                  </a:lnTo>
                  <a:lnTo>
                    <a:pt x="14" y="7"/>
                  </a:lnTo>
                  <a:lnTo>
                    <a:pt x="6" y="15"/>
                  </a:lnTo>
                  <a:lnTo>
                    <a:pt x="0" y="26"/>
                  </a:lnTo>
                  <a:lnTo>
                    <a:pt x="4" y="36"/>
                  </a:lnTo>
                  <a:lnTo>
                    <a:pt x="5" y="37"/>
                  </a:lnTo>
                  <a:lnTo>
                    <a:pt x="9" y="2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01" name="Freeform 933"/>
            <p:cNvSpPr>
              <a:spLocks/>
            </p:cNvSpPr>
            <p:nvPr/>
          </p:nvSpPr>
          <p:spPr bwMode="auto">
            <a:xfrm>
              <a:off x="2474" y="4117"/>
              <a:ext cx="8" cy="9"/>
            </a:xfrm>
            <a:custGeom>
              <a:avLst/>
              <a:gdLst>
                <a:gd name="T0" fmla="*/ 23 w 24"/>
                <a:gd name="T1" fmla="*/ 20 h 29"/>
                <a:gd name="T2" fmla="*/ 24 w 24"/>
                <a:gd name="T3" fmla="*/ 20 h 29"/>
                <a:gd name="T4" fmla="*/ 20 w 24"/>
                <a:gd name="T5" fmla="*/ 17 h 29"/>
                <a:gd name="T6" fmla="*/ 16 w 24"/>
                <a:gd name="T7" fmla="*/ 13 h 29"/>
                <a:gd name="T8" fmla="*/ 11 w 24"/>
                <a:gd name="T9" fmla="*/ 6 h 29"/>
                <a:gd name="T10" fmla="*/ 4 w 24"/>
                <a:gd name="T11" fmla="*/ 0 h 29"/>
                <a:gd name="T12" fmla="*/ 0 w 24"/>
                <a:gd name="T13" fmla="*/ 9 h 29"/>
                <a:gd name="T14" fmla="*/ 4 w 24"/>
                <a:gd name="T15" fmla="*/ 13 h 29"/>
                <a:gd name="T16" fmla="*/ 9 w 24"/>
                <a:gd name="T17" fmla="*/ 20 h 29"/>
                <a:gd name="T18" fmla="*/ 13 w 24"/>
                <a:gd name="T19" fmla="*/ 24 h 29"/>
                <a:gd name="T20" fmla="*/ 21 w 24"/>
                <a:gd name="T21" fmla="*/ 29 h 29"/>
                <a:gd name="T22" fmla="*/ 23 w 24"/>
                <a:gd name="T23" fmla="*/ 29 h 29"/>
                <a:gd name="T24" fmla="*/ 23 w 24"/>
                <a:gd name="T25" fmla="*/ 2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29">
                  <a:moveTo>
                    <a:pt x="23" y="20"/>
                  </a:moveTo>
                  <a:lnTo>
                    <a:pt x="24" y="20"/>
                  </a:lnTo>
                  <a:lnTo>
                    <a:pt x="20" y="17"/>
                  </a:lnTo>
                  <a:lnTo>
                    <a:pt x="16" y="13"/>
                  </a:lnTo>
                  <a:lnTo>
                    <a:pt x="11" y="6"/>
                  </a:lnTo>
                  <a:lnTo>
                    <a:pt x="4" y="0"/>
                  </a:lnTo>
                  <a:lnTo>
                    <a:pt x="0" y="9"/>
                  </a:lnTo>
                  <a:lnTo>
                    <a:pt x="4" y="13"/>
                  </a:lnTo>
                  <a:lnTo>
                    <a:pt x="9" y="20"/>
                  </a:lnTo>
                  <a:lnTo>
                    <a:pt x="13" y="24"/>
                  </a:lnTo>
                  <a:lnTo>
                    <a:pt x="21" y="29"/>
                  </a:lnTo>
                  <a:lnTo>
                    <a:pt x="23" y="29"/>
                  </a:lnTo>
                  <a:lnTo>
                    <a:pt x="23" y="2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02" name="Freeform 934"/>
            <p:cNvSpPr>
              <a:spLocks/>
            </p:cNvSpPr>
            <p:nvPr/>
          </p:nvSpPr>
          <p:spPr bwMode="auto">
            <a:xfrm>
              <a:off x="2482" y="4123"/>
              <a:ext cx="6" cy="7"/>
            </a:xfrm>
            <a:custGeom>
              <a:avLst/>
              <a:gdLst>
                <a:gd name="T0" fmla="*/ 12 w 19"/>
                <a:gd name="T1" fmla="*/ 21 h 21"/>
                <a:gd name="T2" fmla="*/ 13 w 19"/>
                <a:gd name="T3" fmla="*/ 21 h 21"/>
                <a:gd name="T4" fmla="*/ 19 w 19"/>
                <a:gd name="T5" fmla="*/ 15 h 21"/>
                <a:gd name="T6" fmla="*/ 15 w 19"/>
                <a:gd name="T7" fmla="*/ 7 h 21"/>
                <a:gd name="T8" fmla="*/ 9 w 19"/>
                <a:gd name="T9" fmla="*/ 2 h 21"/>
                <a:gd name="T10" fmla="*/ 0 w 19"/>
                <a:gd name="T11" fmla="*/ 0 h 21"/>
                <a:gd name="T12" fmla="*/ 0 w 19"/>
                <a:gd name="T13" fmla="*/ 9 h 21"/>
                <a:gd name="T14" fmla="*/ 4 w 19"/>
                <a:gd name="T15" fmla="*/ 11 h 21"/>
                <a:gd name="T16" fmla="*/ 8 w 19"/>
                <a:gd name="T17" fmla="*/ 13 h 21"/>
                <a:gd name="T18" fmla="*/ 10 w 19"/>
                <a:gd name="T19" fmla="*/ 15 h 21"/>
                <a:gd name="T20" fmla="*/ 11 w 19"/>
                <a:gd name="T21" fmla="*/ 12 h 21"/>
                <a:gd name="T22" fmla="*/ 12 w 19"/>
                <a:gd name="T23" fmla="*/ 12 h 21"/>
                <a:gd name="T24" fmla="*/ 12 w 19"/>
                <a:gd name="T25"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21">
                  <a:moveTo>
                    <a:pt x="12" y="21"/>
                  </a:moveTo>
                  <a:lnTo>
                    <a:pt x="13" y="21"/>
                  </a:lnTo>
                  <a:lnTo>
                    <a:pt x="19" y="15"/>
                  </a:lnTo>
                  <a:lnTo>
                    <a:pt x="15" y="7"/>
                  </a:lnTo>
                  <a:lnTo>
                    <a:pt x="9" y="2"/>
                  </a:lnTo>
                  <a:lnTo>
                    <a:pt x="0" y="0"/>
                  </a:lnTo>
                  <a:lnTo>
                    <a:pt x="0" y="9"/>
                  </a:lnTo>
                  <a:lnTo>
                    <a:pt x="4" y="11"/>
                  </a:lnTo>
                  <a:lnTo>
                    <a:pt x="8" y="13"/>
                  </a:lnTo>
                  <a:lnTo>
                    <a:pt x="10" y="15"/>
                  </a:lnTo>
                  <a:lnTo>
                    <a:pt x="11" y="12"/>
                  </a:lnTo>
                  <a:lnTo>
                    <a:pt x="12" y="12"/>
                  </a:lnTo>
                  <a:lnTo>
                    <a:pt x="12"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03" name="Freeform 935"/>
            <p:cNvSpPr>
              <a:spLocks/>
            </p:cNvSpPr>
            <p:nvPr/>
          </p:nvSpPr>
          <p:spPr bwMode="auto">
            <a:xfrm>
              <a:off x="2477" y="4125"/>
              <a:ext cx="9" cy="5"/>
            </a:xfrm>
            <a:custGeom>
              <a:avLst/>
              <a:gdLst>
                <a:gd name="T0" fmla="*/ 9 w 26"/>
                <a:gd name="T1" fmla="*/ 9 h 17"/>
                <a:gd name="T2" fmla="*/ 9 w 26"/>
                <a:gd name="T3" fmla="*/ 8 h 17"/>
                <a:gd name="T4" fmla="*/ 8 w 26"/>
                <a:gd name="T5" fmla="*/ 12 h 17"/>
                <a:gd name="T6" fmla="*/ 11 w 26"/>
                <a:gd name="T7" fmla="*/ 13 h 17"/>
                <a:gd name="T8" fmla="*/ 19 w 26"/>
                <a:gd name="T9" fmla="*/ 16 h 17"/>
                <a:gd name="T10" fmla="*/ 26 w 26"/>
                <a:gd name="T11" fmla="*/ 17 h 17"/>
                <a:gd name="T12" fmla="*/ 26 w 26"/>
                <a:gd name="T13" fmla="*/ 8 h 17"/>
                <a:gd name="T14" fmla="*/ 22 w 26"/>
                <a:gd name="T15" fmla="*/ 7 h 17"/>
                <a:gd name="T16" fmla="*/ 16 w 26"/>
                <a:gd name="T17" fmla="*/ 4 h 17"/>
                <a:gd name="T18" fmla="*/ 8 w 26"/>
                <a:gd name="T19" fmla="*/ 0 h 17"/>
                <a:gd name="T20" fmla="*/ 0 w 26"/>
                <a:gd name="T21" fmla="*/ 8 h 17"/>
                <a:gd name="T22" fmla="*/ 0 w 26"/>
                <a:gd name="T23" fmla="*/ 7 h 17"/>
                <a:gd name="T24" fmla="*/ 9 w 26"/>
                <a:gd name="T25"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17">
                  <a:moveTo>
                    <a:pt x="9" y="9"/>
                  </a:moveTo>
                  <a:lnTo>
                    <a:pt x="9" y="8"/>
                  </a:lnTo>
                  <a:lnTo>
                    <a:pt x="8" y="12"/>
                  </a:lnTo>
                  <a:lnTo>
                    <a:pt x="11" y="13"/>
                  </a:lnTo>
                  <a:lnTo>
                    <a:pt x="19" y="16"/>
                  </a:lnTo>
                  <a:lnTo>
                    <a:pt x="26" y="17"/>
                  </a:lnTo>
                  <a:lnTo>
                    <a:pt x="26" y="8"/>
                  </a:lnTo>
                  <a:lnTo>
                    <a:pt x="22" y="7"/>
                  </a:lnTo>
                  <a:lnTo>
                    <a:pt x="16" y="4"/>
                  </a:lnTo>
                  <a:lnTo>
                    <a:pt x="8" y="0"/>
                  </a:lnTo>
                  <a:lnTo>
                    <a:pt x="0" y="8"/>
                  </a:lnTo>
                  <a:lnTo>
                    <a:pt x="0" y="7"/>
                  </a:lnTo>
                  <a:lnTo>
                    <a:pt x="9"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04" name="Freeform 936"/>
            <p:cNvSpPr>
              <a:spLocks/>
            </p:cNvSpPr>
            <p:nvPr/>
          </p:nvSpPr>
          <p:spPr bwMode="auto">
            <a:xfrm>
              <a:off x="2477" y="4127"/>
              <a:ext cx="4" cy="18"/>
            </a:xfrm>
            <a:custGeom>
              <a:avLst/>
              <a:gdLst>
                <a:gd name="T0" fmla="*/ 7 w 13"/>
                <a:gd name="T1" fmla="*/ 44 h 55"/>
                <a:gd name="T2" fmla="*/ 11 w 13"/>
                <a:gd name="T3" fmla="*/ 51 h 55"/>
                <a:gd name="T4" fmla="*/ 13 w 13"/>
                <a:gd name="T5" fmla="*/ 38 h 55"/>
                <a:gd name="T6" fmla="*/ 11 w 13"/>
                <a:gd name="T7" fmla="*/ 23 h 55"/>
                <a:gd name="T8" fmla="*/ 11 w 13"/>
                <a:gd name="T9" fmla="*/ 9 h 55"/>
                <a:gd name="T10" fmla="*/ 10 w 13"/>
                <a:gd name="T11" fmla="*/ 2 h 55"/>
                <a:gd name="T12" fmla="*/ 1 w 13"/>
                <a:gd name="T13" fmla="*/ 0 h 55"/>
                <a:gd name="T14" fmla="*/ 0 w 13"/>
                <a:gd name="T15" fmla="*/ 9 h 55"/>
                <a:gd name="T16" fmla="*/ 2 w 13"/>
                <a:gd name="T17" fmla="*/ 23 h 55"/>
                <a:gd name="T18" fmla="*/ 2 w 13"/>
                <a:gd name="T19" fmla="*/ 38 h 55"/>
                <a:gd name="T20" fmla="*/ 2 w 13"/>
                <a:gd name="T21" fmla="*/ 48 h 55"/>
                <a:gd name="T22" fmla="*/ 7 w 13"/>
                <a:gd name="T23" fmla="*/ 55 h 55"/>
                <a:gd name="T24" fmla="*/ 2 w 13"/>
                <a:gd name="T25" fmla="*/ 48 h 55"/>
                <a:gd name="T26" fmla="*/ 3 w 13"/>
                <a:gd name="T27" fmla="*/ 52 h 55"/>
                <a:gd name="T28" fmla="*/ 5 w 13"/>
                <a:gd name="T29" fmla="*/ 54 h 55"/>
                <a:gd name="T30" fmla="*/ 9 w 13"/>
                <a:gd name="T31" fmla="*/ 53 h 55"/>
                <a:gd name="T32" fmla="*/ 11 w 13"/>
                <a:gd name="T33" fmla="*/ 51 h 55"/>
                <a:gd name="T34" fmla="*/ 7 w 13"/>
                <a:gd name="T35" fmla="*/ 4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55">
                  <a:moveTo>
                    <a:pt x="7" y="44"/>
                  </a:moveTo>
                  <a:lnTo>
                    <a:pt x="11" y="51"/>
                  </a:lnTo>
                  <a:lnTo>
                    <a:pt x="13" y="38"/>
                  </a:lnTo>
                  <a:lnTo>
                    <a:pt x="11" y="23"/>
                  </a:lnTo>
                  <a:lnTo>
                    <a:pt x="11" y="9"/>
                  </a:lnTo>
                  <a:lnTo>
                    <a:pt x="10" y="2"/>
                  </a:lnTo>
                  <a:lnTo>
                    <a:pt x="1" y="0"/>
                  </a:lnTo>
                  <a:lnTo>
                    <a:pt x="0" y="9"/>
                  </a:lnTo>
                  <a:lnTo>
                    <a:pt x="2" y="23"/>
                  </a:lnTo>
                  <a:lnTo>
                    <a:pt x="2" y="38"/>
                  </a:lnTo>
                  <a:lnTo>
                    <a:pt x="2" y="48"/>
                  </a:lnTo>
                  <a:lnTo>
                    <a:pt x="7" y="55"/>
                  </a:lnTo>
                  <a:lnTo>
                    <a:pt x="2" y="48"/>
                  </a:lnTo>
                  <a:lnTo>
                    <a:pt x="3" y="52"/>
                  </a:lnTo>
                  <a:lnTo>
                    <a:pt x="5" y="54"/>
                  </a:lnTo>
                  <a:lnTo>
                    <a:pt x="9" y="53"/>
                  </a:lnTo>
                  <a:lnTo>
                    <a:pt x="11" y="51"/>
                  </a:lnTo>
                  <a:lnTo>
                    <a:pt x="7" y="4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05" name="Freeform 937"/>
            <p:cNvSpPr>
              <a:spLocks/>
            </p:cNvSpPr>
            <p:nvPr/>
          </p:nvSpPr>
          <p:spPr bwMode="auto">
            <a:xfrm>
              <a:off x="2479" y="4142"/>
              <a:ext cx="11" cy="7"/>
            </a:xfrm>
            <a:custGeom>
              <a:avLst/>
              <a:gdLst>
                <a:gd name="T0" fmla="*/ 27 w 32"/>
                <a:gd name="T1" fmla="*/ 12 h 21"/>
                <a:gd name="T2" fmla="*/ 32 w 32"/>
                <a:gd name="T3" fmla="*/ 17 h 21"/>
                <a:gd name="T4" fmla="*/ 27 w 32"/>
                <a:gd name="T5" fmla="*/ 9 h 21"/>
                <a:gd name="T6" fmla="*/ 18 w 32"/>
                <a:gd name="T7" fmla="*/ 4 h 21"/>
                <a:gd name="T8" fmla="*/ 9 w 32"/>
                <a:gd name="T9" fmla="*/ 2 h 21"/>
                <a:gd name="T10" fmla="*/ 0 w 32"/>
                <a:gd name="T11" fmla="*/ 0 h 21"/>
                <a:gd name="T12" fmla="*/ 0 w 32"/>
                <a:gd name="T13" fmla="*/ 11 h 21"/>
                <a:gd name="T14" fmla="*/ 9 w 32"/>
                <a:gd name="T15" fmla="*/ 11 h 21"/>
                <a:gd name="T16" fmla="*/ 16 w 32"/>
                <a:gd name="T17" fmla="*/ 13 h 21"/>
                <a:gd name="T18" fmla="*/ 20 w 32"/>
                <a:gd name="T19" fmla="*/ 16 h 21"/>
                <a:gd name="T20" fmla="*/ 23 w 32"/>
                <a:gd name="T21" fmla="*/ 17 h 21"/>
                <a:gd name="T22" fmla="*/ 27 w 32"/>
                <a:gd name="T23" fmla="*/ 21 h 21"/>
                <a:gd name="T24" fmla="*/ 23 w 32"/>
                <a:gd name="T25" fmla="*/ 17 h 21"/>
                <a:gd name="T26" fmla="*/ 24 w 32"/>
                <a:gd name="T27" fmla="*/ 20 h 21"/>
                <a:gd name="T28" fmla="*/ 27 w 32"/>
                <a:gd name="T29" fmla="*/ 21 h 21"/>
                <a:gd name="T30" fmla="*/ 31 w 32"/>
                <a:gd name="T31" fmla="*/ 20 h 21"/>
                <a:gd name="T32" fmla="*/ 32 w 32"/>
                <a:gd name="T33" fmla="*/ 17 h 21"/>
                <a:gd name="T34" fmla="*/ 27 w 32"/>
                <a:gd name="T35"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21">
                  <a:moveTo>
                    <a:pt x="27" y="12"/>
                  </a:moveTo>
                  <a:lnTo>
                    <a:pt x="32" y="17"/>
                  </a:lnTo>
                  <a:lnTo>
                    <a:pt x="27" y="9"/>
                  </a:lnTo>
                  <a:lnTo>
                    <a:pt x="18" y="4"/>
                  </a:lnTo>
                  <a:lnTo>
                    <a:pt x="9" y="2"/>
                  </a:lnTo>
                  <a:lnTo>
                    <a:pt x="0" y="0"/>
                  </a:lnTo>
                  <a:lnTo>
                    <a:pt x="0" y="11"/>
                  </a:lnTo>
                  <a:lnTo>
                    <a:pt x="9" y="11"/>
                  </a:lnTo>
                  <a:lnTo>
                    <a:pt x="16" y="13"/>
                  </a:lnTo>
                  <a:lnTo>
                    <a:pt x="20" y="16"/>
                  </a:lnTo>
                  <a:lnTo>
                    <a:pt x="23" y="17"/>
                  </a:lnTo>
                  <a:lnTo>
                    <a:pt x="27" y="21"/>
                  </a:lnTo>
                  <a:lnTo>
                    <a:pt x="23" y="17"/>
                  </a:lnTo>
                  <a:lnTo>
                    <a:pt x="24" y="20"/>
                  </a:lnTo>
                  <a:lnTo>
                    <a:pt x="27" y="21"/>
                  </a:lnTo>
                  <a:lnTo>
                    <a:pt x="31" y="20"/>
                  </a:lnTo>
                  <a:lnTo>
                    <a:pt x="32" y="17"/>
                  </a:lnTo>
                  <a:lnTo>
                    <a:pt x="27"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06" name="Freeform 938"/>
            <p:cNvSpPr>
              <a:spLocks/>
            </p:cNvSpPr>
            <p:nvPr/>
          </p:nvSpPr>
          <p:spPr bwMode="auto">
            <a:xfrm>
              <a:off x="2589" y="4120"/>
              <a:ext cx="63" cy="57"/>
            </a:xfrm>
            <a:custGeom>
              <a:avLst/>
              <a:gdLst>
                <a:gd name="T0" fmla="*/ 19 w 188"/>
                <a:gd name="T1" fmla="*/ 117 h 169"/>
                <a:gd name="T2" fmla="*/ 8 w 188"/>
                <a:gd name="T3" fmla="*/ 79 h 169"/>
                <a:gd name="T4" fmla="*/ 2 w 188"/>
                <a:gd name="T5" fmla="*/ 57 h 169"/>
                <a:gd name="T6" fmla="*/ 2 w 188"/>
                <a:gd name="T7" fmla="*/ 38 h 169"/>
                <a:gd name="T8" fmla="*/ 14 w 188"/>
                <a:gd name="T9" fmla="*/ 34 h 169"/>
                <a:gd name="T10" fmla="*/ 20 w 188"/>
                <a:gd name="T11" fmla="*/ 24 h 169"/>
                <a:gd name="T12" fmla="*/ 23 w 188"/>
                <a:gd name="T13" fmla="*/ 14 h 169"/>
                <a:gd name="T14" fmla="*/ 38 w 188"/>
                <a:gd name="T15" fmla="*/ 8 h 169"/>
                <a:gd name="T16" fmla="*/ 59 w 188"/>
                <a:gd name="T17" fmla="*/ 2 h 169"/>
                <a:gd name="T18" fmla="*/ 76 w 188"/>
                <a:gd name="T19" fmla="*/ 0 h 169"/>
                <a:gd name="T20" fmla="*/ 85 w 188"/>
                <a:gd name="T21" fmla="*/ 8 h 169"/>
                <a:gd name="T22" fmla="*/ 92 w 188"/>
                <a:gd name="T23" fmla="*/ 25 h 169"/>
                <a:gd name="T24" fmla="*/ 102 w 188"/>
                <a:gd name="T25" fmla="*/ 25 h 169"/>
                <a:gd name="T26" fmla="*/ 116 w 188"/>
                <a:gd name="T27" fmla="*/ 12 h 169"/>
                <a:gd name="T28" fmla="*/ 133 w 188"/>
                <a:gd name="T29" fmla="*/ 14 h 169"/>
                <a:gd name="T30" fmla="*/ 153 w 188"/>
                <a:gd name="T31" fmla="*/ 28 h 169"/>
                <a:gd name="T32" fmla="*/ 158 w 188"/>
                <a:gd name="T33" fmla="*/ 43 h 169"/>
                <a:gd name="T34" fmla="*/ 173 w 188"/>
                <a:gd name="T35" fmla="*/ 61 h 169"/>
                <a:gd name="T36" fmla="*/ 184 w 188"/>
                <a:gd name="T37" fmla="*/ 83 h 169"/>
                <a:gd name="T38" fmla="*/ 169 w 188"/>
                <a:gd name="T39" fmla="*/ 116 h 169"/>
                <a:gd name="T40" fmla="*/ 156 w 188"/>
                <a:gd name="T41" fmla="*/ 131 h 169"/>
                <a:gd name="T42" fmla="*/ 141 w 188"/>
                <a:gd name="T43" fmla="*/ 137 h 169"/>
                <a:gd name="T44" fmla="*/ 130 w 188"/>
                <a:gd name="T45" fmla="*/ 147 h 169"/>
                <a:gd name="T46" fmla="*/ 123 w 188"/>
                <a:gd name="T47" fmla="*/ 158 h 169"/>
                <a:gd name="T48" fmla="*/ 117 w 188"/>
                <a:gd name="T49" fmla="*/ 163 h 169"/>
                <a:gd name="T50" fmla="*/ 107 w 188"/>
                <a:gd name="T51" fmla="*/ 167 h 169"/>
                <a:gd name="T52" fmla="*/ 94 w 188"/>
                <a:gd name="T53" fmla="*/ 169 h 169"/>
                <a:gd name="T54" fmla="*/ 85 w 188"/>
                <a:gd name="T55" fmla="*/ 168 h 169"/>
                <a:gd name="T56" fmla="*/ 78 w 188"/>
                <a:gd name="T57" fmla="*/ 163 h 169"/>
                <a:gd name="T58" fmla="*/ 67 w 188"/>
                <a:gd name="T59" fmla="*/ 153 h 169"/>
                <a:gd name="T60" fmla="*/ 50 w 188"/>
                <a:gd name="T61" fmla="*/ 140 h 169"/>
                <a:gd name="T62" fmla="*/ 30 w 188"/>
                <a:gd name="T63" fmla="*/ 131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8" h="169">
                  <a:moveTo>
                    <a:pt x="21" y="130"/>
                  </a:moveTo>
                  <a:lnTo>
                    <a:pt x="19" y="117"/>
                  </a:lnTo>
                  <a:lnTo>
                    <a:pt x="14" y="98"/>
                  </a:lnTo>
                  <a:lnTo>
                    <a:pt x="8" y="79"/>
                  </a:lnTo>
                  <a:lnTo>
                    <a:pt x="4" y="66"/>
                  </a:lnTo>
                  <a:lnTo>
                    <a:pt x="2" y="57"/>
                  </a:lnTo>
                  <a:lnTo>
                    <a:pt x="0" y="47"/>
                  </a:lnTo>
                  <a:lnTo>
                    <a:pt x="2" y="38"/>
                  </a:lnTo>
                  <a:lnTo>
                    <a:pt x="7" y="35"/>
                  </a:lnTo>
                  <a:lnTo>
                    <a:pt x="14" y="34"/>
                  </a:lnTo>
                  <a:lnTo>
                    <a:pt x="18" y="29"/>
                  </a:lnTo>
                  <a:lnTo>
                    <a:pt x="20" y="24"/>
                  </a:lnTo>
                  <a:lnTo>
                    <a:pt x="21" y="18"/>
                  </a:lnTo>
                  <a:lnTo>
                    <a:pt x="23" y="14"/>
                  </a:lnTo>
                  <a:lnTo>
                    <a:pt x="29" y="11"/>
                  </a:lnTo>
                  <a:lnTo>
                    <a:pt x="38" y="8"/>
                  </a:lnTo>
                  <a:lnTo>
                    <a:pt x="48" y="4"/>
                  </a:lnTo>
                  <a:lnTo>
                    <a:pt x="59" y="2"/>
                  </a:lnTo>
                  <a:lnTo>
                    <a:pt x="68" y="0"/>
                  </a:lnTo>
                  <a:lnTo>
                    <a:pt x="76" y="0"/>
                  </a:lnTo>
                  <a:lnTo>
                    <a:pt x="81" y="1"/>
                  </a:lnTo>
                  <a:lnTo>
                    <a:pt x="85" y="8"/>
                  </a:lnTo>
                  <a:lnTo>
                    <a:pt x="89" y="17"/>
                  </a:lnTo>
                  <a:lnTo>
                    <a:pt x="92" y="25"/>
                  </a:lnTo>
                  <a:lnTo>
                    <a:pt x="97" y="28"/>
                  </a:lnTo>
                  <a:lnTo>
                    <a:pt x="102" y="25"/>
                  </a:lnTo>
                  <a:lnTo>
                    <a:pt x="109" y="18"/>
                  </a:lnTo>
                  <a:lnTo>
                    <a:pt x="116" y="12"/>
                  </a:lnTo>
                  <a:lnTo>
                    <a:pt x="124" y="10"/>
                  </a:lnTo>
                  <a:lnTo>
                    <a:pt x="133" y="14"/>
                  </a:lnTo>
                  <a:lnTo>
                    <a:pt x="143" y="20"/>
                  </a:lnTo>
                  <a:lnTo>
                    <a:pt x="153" y="28"/>
                  </a:lnTo>
                  <a:lnTo>
                    <a:pt x="156" y="35"/>
                  </a:lnTo>
                  <a:lnTo>
                    <a:pt x="158" y="43"/>
                  </a:lnTo>
                  <a:lnTo>
                    <a:pt x="164" y="53"/>
                  </a:lnTo>
                  <a:lnTo>
                    <a:pt x="173" y="61"/>
                  </a:lnTo>
                  <a:lnTo>
                    <a:pt x="188" y="65"/>
                  </a:lnTo>
                  <a:lnTo>
                    <a:pt x="184" y="83"/>
                  </a:lnTo>
                  <a:lnTo>
                    <a:pt x="176" y="100"/>
                  </a:lnTo>
                  <a:lnTo>
                    <a:pt x="169" y="116"/>
                  </a:lnTo>
                  <a:lnTo>
                    <a:pt x="165" y="130"/>
                  </a:lnTo>
                  <a:lnTo>
                    <a:pt x="156" y="131"/>
                  </a:lnTo>
                  <a:lnTo>
                    <a:pt x="148" y="134"/>
                  </a:lnTo>
                  <a:lnTo>
                    <a:pt x="141" y="137"/>
                  </a:lnTo>
                  <a:lnTo>
                    <a:pt x="135" y="143"/>
                  </a:lnTo>
                  <a:lnTo>
                    <a:pt x="130" y="147"/>
                  </a:lnTo>
                  <a:lnTo>
                    <a:pt x="125" y="153"/>
                  </a:lnTo>
                  <a:lnTo>
                    <a:pt x="123" y="158"/>
                  </a:lnTo>
                  <a:lnTo>
                    <a:pt x="122" y="162"/>
                  </a:lnTo>
                  <a:lnTo>
                    <a:pt x="117" y="163"/>
                  </a:lnTo>
                  <a:lnTo>
                    <a:pt x="113" y="166"/>
                  </a:lnTo>
                  <a:lnTo>
                    <a:pt x="107" y="167"/>
                  </a:lnTo>
                  <a:lnTo>
                    <a:pt x="100" y="168"/>
                  </a:lnTo>
                  <a:lnTo>
                    <a:pt x="94" y="169"/>
                  </a:lnTo>
                  <a:lnTo>
                    <a:pt x="89" y="169"/>
                  </a:lnTo>
                  <a:lnTo>
                    <a:pt x="85" y="168"/>
                  </a:lnTo>
                  <a:lnTo>
                    <a:pt x="82" y="167"/>
                  </a:lnTo>
                  <a:lnTo>
                    <a:pt x="78" y="163"/>
                  </a:lnTo>
                  <a:lnTo>
                    <a:pt x="74" y="159"/>
                  </a:lnTo>
                  <a:lnTo>
                    <a:pt x="67" y="153"/>
                  </a:lnTo>
                  <a:lnTo>
                    <a:pt x="59" y="146"/>
                  </a:lnTo>
                  <a:lnTo>
                    <a:pt x="50" y="140"/>
                  </a:lnTo>
                  <a:lnTo>
                    <a:pt x="39" y="135"/>
                  </a:lnTo>
                  <a:lnTo>
                    <a:pt x="30" y="131"/>
                  </a:lnTo>
                  <a:lnTo>
                    <a:pt x="21" y="130"/>
                  </a:lnTo>
                  <a:close/>
                </a:path>
              </a:pathLst>
            </a:custGeom>
            <a:solidFill>
              <a:srgbClr val="FFE5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07" name="Freeform 939"/>
            <p:cNvSpPr>
              <a:spLocks/>
            </p:cNvSpPr>
            <p:nvPr/>
          </p:nvSpPr>
          <p:spPr bwMode="auto">
            <a:xfrm>
              <a:off x="2589" y="4142"/>
              <a:ext cx="9" cy="22"/>
            </a:xfrm>
            <a:custGeom>
              <a:avLst/>
              <a:gdLst>
                <a:gd name="T0" fmla="*/ 0 w 28"/>
                <a:gd name="T1" fmla="*/ 4 h 66"/>
                <a:gd name="T2" fmla="*/ 0 w 28"/>
                <a:gd name="T3" fmla="*/ 3 h 66"/>
                <a:gd name="T4" fmla="*/ 5 w 28"/>
                <a:gd name="T5" fmla="*/ 16 h 66"/>
                <a:gd name="T6" fmla="*/ 11 w 28"/>
                <a:gd name="T7" fmla="*/ 35 h 66"/>
                <a:gd name="T8" fmla="*/ 15 w 28"/>
                <a:gd name="T9" fmla="*/ 55 h 66"/>
                <a:gd name="T10" fmla="*/ 16 w 28"/>
                <a:gd name="T11" fmla="*/ 66 h 66"/>
                <a:gd name="T12" fmla="*/ 28 w 28"/>
                <a:gd name="T13" fmla="*/ 66 h 66"/>
                <a:gd name="T14" fmla="*/ 24 w 28"/>
                <a:gd name="T15" fmla="*/ 52 h 66"/>
                <a:gd name="T16" fmla="*/ 20 w 28"/>
                <a:gd name="T17" fmla="*/ 33 h 66"/>
                <a:gd name="T18" fmla="*/ 14 w 28"/>
                <a:gd name="T19" fmla="*/ 13 h 66"/>
                <a:gd name="T20" fmla="*/ 9 w 28"/>
                <a:gd name="T21" fmla="*/ 1 h 66"/>
                <a:gd name="T22" fmla="*/ 9 w 28"/>
                <a:gd name="T23" fmla="*/ 0 h 66"/>
                <a:gd name="T24" fmla="*/ 0 w 28"/>
                <a:gd name="T25" fmla="*/ 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66">
                  <a:moveTo>
                    <a:pt x="0" y="4"/>
                  </a:moveTo>
                  <a:lnTo>
                    <a:pt x="0" y="3"/>
                  </a:lnTo>
                  <a:lnTo>
                    <a:pt x="5" y="16"/>
                  </a:lnTo>
                  <a:lnTo>
                    <a:pt x="11" y="35"/>
                  </a:lnTo>
                  <a:lnTo>
                    <a:pt x="15" y="55"/>
                  </a:lnTo>
                  <a:lnTo>
                    <a:pt x="16" y="66"/>
                  </a:lnTo>
                  <a:lnTo>
                    <a:pt x="28" y="66"/>
                  </a:lnTo>
                  <a:lnTo>
                    <a:pt x="24" y="52"/>
                  </a:lnTo>
                  <a:lnTo>
                    <a:pt x="20" y="33"/>
                  </a:lnTo>
                  <a:lnTo>
                    <a:pt x="14" y="13"/>
                  </a:lnTo>
                  <a:lnTo>
                    <a:pt x="9" y="1"/>
                  </a:lnTo>
                  <a:lnTo>
                    <a:pt x="9" y="0"/>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08" name="Freeform 940"/>
            <p:cNvSpPr>
              <a:spLocks/>
            </p:cNvSpPr>
            <p:nvPr/>
          </p:nvSpPr>
          <p:spPr bwMode="auto">
            <a:xfrm>
              <a:off x="2588" y="4130"/>
              <a:ext cx="4" cy="13"/>
            </a:xfrm>
            <a:custGeom>
              <a:avLst/>
              <a:gdLst>
                <a:gd name="T0" fmla="*/ 12 w 13"/>
                <a:gd name="T1" fmla="*/ 0 h 39"/>
                <a:gd name="T2" fmla="*/ 12 w 13"/>
                <a:gd name="T3" fmla="*/ 1 h 39"/>
                <a:gd name="T4" fmla="*/ 2 w 13"/>
                <a:gd name="T5" fmla="*/ 7 h 39"/>
                <a:gd name="T6" fmla="*/ 0 w 13"/>
                <a:gd name="T7" fmla="*/ 18 h 39"/>
                <a:gd name="T8" fmla="*/ 2 w 13"/>
                <a:gd name="T9" fmla="*/ 28 h 39"/>
                <a:gd name="T10" fmla="*/ 4 w 13"/>
                <a:gd name="T11" fmla="*/ 39 h 39"/>
                <a:gd name="T12" fmla="*/ 13 w 13"/>
                <a:gd name="T13" fmla="*/ 35 h 39"/>
                <a:gd name="T14" fmla="*/ 11 w 13"/>
                <a:gd name="T15" fmla="*/ 28 h 39"/>
                <a:gd name="T16" fmla="*/ 11 w 13"/>
                <a:gd name="T17" fmla="*/ 18 h 39"/>
                <a:gd name="T18" fmla="*/ 11 w 13"/>
                <a:gd name="T19" fmla="*/ 12 h 39"/>
                <a:gd name="T20" fmla="*/ 12 w 13"/>
                <a:gd name="T21" fmla="*/ 11 h 39"/>
                <a:gd name="T22" fmla="*/ 12 w 13"/>
                <a:gd name="T23" fmla="*/ 12 h 39"/>
                <a:gd name="T24" fmla="*/ 12 w 13"/>
                <a:gd name="T2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39">
                  <a:moveTo>
                    <a:pt x="12" y="0"/>
                  </a:moveTo>
                  <a:lnTo>
                    <a:pt x="12" y="1"/>
                  </a:lnTo>
                  <a:lnTo>
                    <a:pt x="2" y="7"/>
                  </a:lnTo>
                  <a:lnTo>
                    <a:pt x="0" y="18"/>
                  </a:lnTo>
                  <a:lnTo>
                    <a:pt x="2" y="28"/>
                  </a:lnTo>
                  <a:lnTo>
                    <a:pt x="4" y="39"/>
                  </a:lnTo>
                  <a:lnTo>
                    <a:pt x="13" y="35"/>
                  </a:lnTo>
                  <a:lnTo>
                    <a:pt x="11" y="28"/>
                  </a:lnTo>
                  <a:lnTo>
                    <a:pt x="11" y="18"/>
                  </a:lnTo>
                  <a:lnTo>
                    <a:pt x="11" y="12"/>
                  </a:lnTo>
                  <a:lnTo>
                    <a:pt x="12" y="11"/>
                  </a:lnTo>
                  <a:lnTo>
                    <a:pt x="12" y="12"/>
                  </a:lnTo>
                  <a:lnTo>
                    <a:pt x="1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09" name="Freeform 941"/>
            <p:cNvSpPr>
              <a:spLocks/>
            </p:cNvSpPr>
            <p:nvPr/>
          </p:nvSpPr>
          <p:spPr bwMode="auto">
            <a:xfrm>
              <a:off x="2592" y="4126"/>
              <a:ext cx="6" cy="8"/>
            </a:xfrm>
            <a:custGeom>
              <a:avLst/>
              <a:gdLst>
                <a:gd name="T0" fmla="*/ 8 w 20"/>
                <a:gd name="T1" fmla="*/ 0 h 23"/>
                <a:gd name="T2" fmla="*/ 9 w 20"/>
                <a:gd name="T3" fmla="*/ 0 h 23"/>
                <a:gd name="T4" fmla="*/ 8 w 20"/>
                <a:gd name="T5" fmla="*/ 4 h 23"/>
                <a:gd name="T6" fmla="*/ 6 w 20"/>
                <a:gd name="T7" fmla="*/ 9 h 23"/>
                <a:gd name="T8" fmla="*/ 5 w 20"/>
                <a:gd name="T9" fmla="*/ 11 h 23"/>
                <a:gd name="T10" fmla="*/ 0 w 20"/>
                <a:gd name="T11" fmla="*/ 11 h 23"/>
                <a:gd name="T12" fmla="*/ 0 w 20"/>
                <a:gd name="T13" fmla="*/ 23 h 23"/>
                <a:gd name="T14" fmla="*/ 9 w 20"/>
                <a:gd name="T15" fmla="*/ 20 h 23"/>
                <a:gd name="T16" fmla="*/ 15 w 20"/>
                <a:gd name="T17" fmla="*/ 14 h 23"/>
                <a:gd name="T18" fmla="*/ 17 w 20"/>
                <a:gd name="T19" fmla="*/ 7 h 23"/>
                <a:gd name="T20" fmla="*/ 19 w 20"/>
                <a:gd name="T21" fmla="*/ 0 h 23"/>
                <a:gd name="T22" fmla="*/ 20 w 20"/>
                <a:gd name="T23" fmla="*/ 0 h 23"/>
                <a:gd name="T24" fmla="*/ 8 w 20"/>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 h="23">
                  <a:moveTo>
                    <a:pt x="8" y="0"/>
                  </a:moveTo>
                  <a:lnTo>
                    <a:pt x="9" y="0"/>
                  </a:lnTo>
                  <a:lnTo>
                    <a:pt x="8" y="4"/>
                  </a:lnTo>
                  <a:lnTo>
                    <a:pt x="6" y="9"/>
                  </a:lnTo>
                  <a:lnTo>
                    <a:pt x="5" y="11"/>
                  </a:lnTo>
                  <a:lnTo>
                    <a:pt x="0" y="11"/>
                  </a:lnTo>
                  <a:lnTo>
                    <a:pt x="0" y="23"/>
                  </a:lnTo>
                  <a:lnTo>
                    <a:pt x="9" y="20"/>
                  </a:lnTo>
                  <a:lnTo>
                    <a:pt x="15" y="14"/>
                  </a:lnTo>
                  <a:lnTo>
                    <a:pt x="17" y="7"/>
                  </a:lnTo>
                  <a:lnTo>
                    <a:pt x="19" y="0"/>
                  </a:lnTo>
                  <a:lnTo>
                    <a:pt x="20" y="0"/>
                  </a:lnTo>
                  <a:lnTo>
                    <a:pt x="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10" name="Freeform 942"/>
            <p:cNvSpPr>
              <a:spLocks/>
            </p:cNvSpPr>
            <p:nvPr/>
          </p:nvSpPr>
          <p:spPr bwMode="auto">
            <a:xfrm>
              <a:off x="2594" y="4119"/>
              <a:ext cx="23" cy="7"/>
            </a:xfrm>
            <a:custGeom>
              <a:avLst/>
              <a:gdLst>
                <a:gd name="T0" fmla="*/ 68 w 69"/>
                <a:gd name="T1" fmla="*/ 1 h 23"/>
                <a:gd name="T2" fmla="*/ 69 w 69"/>
                <a:gd name="T3" fmla="*/ 2 h 23"/>
                <a:gd name="T4" fmla="*/ 61 w 69"/>
                <a:gd name="T5" fmla="*/ 0 h 23"/>
                <a:gd name="T6" fmla="*/ 53 w 69"/>
                <a:gd name="T7" fmla="*/ 0 h 23"/>
                <a:gd name="T8" fmla="*/ 43 w 69"/>
                <a:gd name="T9" fmla="*/ 2 h 23"/>
                <a:gd name="T10" fmla="*/ 32 w 69"/>
                <a:gd name="T11" fmla="*/ 5 h 23"/>
                <a:gd name="T12" fmla="*/ 22 w 69"/>
                <a:gd name="T13" fmla="*/ 8 h 23"/>
                <a:gd name="T14" fmla="*/ 12 w 69"/>
                <a:gd name="T15" fmla="*/ 11 h 23"/>
                <a:gd name="T16" fmla="*/ 5 w 69"/>
                <a:gd name="T17" fmla="*/ 16 h 23"/>
                <a:gd name="T18" fmla="*/ 0 w 69"/>
                <a:gd name="T19" fmla="*/ 23 h 23"/>
                <a:gd name="T20" fmla="*/ 12 w 69"/>
                <a:gd name="T21" fmla="*/ 23 h 23"/>
                <a:gd name="T22" fmla="*/ 12 w 69"/>
                <a:gd name="T23" fmla="*/ 23 h 23"/>
                <a:gd name="T24" fmla="*/ 16 w 69"/>
                <a:gd name="T25" fmla="*/ 21 h 23"/>
                <a:gd name="T26" fmla="*/ 24 w 69"/>
                <a:gd name="T27" fmla="*/ 17 h 23"/>
                <a:gd name="T28" fmla="*/ 35 w 69"/>
                <a:gd name="T29" fmla="*/ 14 h 23"/>
                <a:gd name="T30" fmla="*/ 45 w 69"/>
                <a:gd name="T31" fmla="*/ 11 h 23"/>
                <a:gd name="T32" fmla="*/ 53 w 69"/>
                <a:gd name="T33" fmla="*/ 9 h 23"/>
                <a:gd name="T34" fmla="*/ 61 w 69"/>
                <a:gd name="T35" fmla="*/ 9 h 23"/>
                <a:gd name="T36" fmla="*/ 62 w 69"/>
                <a:gd name="T37" fmla="*/ 9 h 23"/>
                <a:gd name="T38" fmla="*/ 63 w 69"/>
                <a:gd name="T39" fmla="*/ 10 h 23"/>
                <a:gd name="T40" fmla="*/ 68 w 69"/>
                <a:gd name="T41"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 h="23">
                  <a:moveTo>
                    <a:pt x="68" y="1"/>
                  </a:moveTo>
                  <a:lnTo>
                    <a:pt x="69" y="2"/>
                  </a:lnTo>
                  <a:lnTo>
                    <a:pt x="61" y="0"/>
                  </a:lnTo>
                  <a:lnTo>
                    <a:pt x="53" y="0"/>
                  </a:lnTo>
                  <a:lnTo>
                    <a:pt x="43" y="2"/>
                  </a:lnTo>
                  <a:lnTo>
                    <a:pt x="32" y="5"/>
                  </a:lnTo>
                  <a:lnTo>
                    <a:pt x="22" y="8"/>
                  </a:lnTo>
                  <a:lnTo>
                    <a:pt x="12" y="11"/>
                  </a:lnTo>
                  <a:lnTo>
                    <a:pt x="5" y="16"/>
                  </a:lnTo>
                  <a:lnTo>
                    <a:pt x="0" y="23"/>
                  </a:lnTo>
                  <a:lnTo>
                    <a:pt x="12" y="23"/>
                  </a:lnTo>
                  <a:lnTo>
                    <a:pt x="12" y="23"/>
                  </a:lnTo>
                  <a:lnTo>
                    <a:pt x="16" y="21"/>
                  </a:lnTo>
                  <a:lnTo>
                    <a:pt x="24" y="17"/>
                  </a:lnTo>
                  <a:lnTo>
                    <a:pt x="35" y="14"/>
                  </a:lnTo>
                  <a:lnTo>
                    <a:pt x="45" y="11"/>
                  </a:lnTo>
                  <a:lnTo>
                    <a:pt x="53" y="9"/>
                  </a:lnTo>
                  <a:lnTo>
                    <a:pt x="61" y="9"/>
                  </a:lnTo>
                  <a:lnTo>
                    <a:pt x="62" y="9"/>
                  </a:lnTo>
                  <a:lnTo>
                    <a:pt x="63" y="10"/>
                  </a:lnTo>
                  <a:lnTo>
                    <a:pt x="6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11" name="Freeform 943"/>
            <p:cNvSpPr>
              <a:spLocks/>
            </p:cNvSpPr>
            <p:nvPr/>
          </p:nvSpPr>
          <p:spPr bwMode="auto">
            <a:xfrm>
              <a:off x="2615" y="4119"/>
              <a:ext cx="7" cy="12"/>
            </a:xfrm>
            <a:custGeom>
              <a:avLst/>
              <a:gdLst>
                <a:gd name="T0" fmla="*/ 19 w 19"/>
                <a:gd name="T1" fmla="*/ 28 h 37"/>
                <a:gd name="T2" fmla="*/ 19 w 19"/>
                <a:gd name="T3" fmla="*/ 28 h 37"/>
                <a:gd name="T4" fmla="*/ 19 w 19"/>
                <a:gd name="T5" fmla="*/ 26 h 37"/>
                <a:gd name="T6" fmla="*/ 15 w 19"/>
                <a:gd name="T7" fmla="*/ 20 h 37"/>
                <a:gd name="T8" fmla="*/ 12 w 19"/>
                <a:gd name="T9" fmla="*/ 9 h 37"/>
                <a:gd name="T10" fmla="*/ 5 w 19"/>
                <a:gd name="T11" fmla="*/ 0 h 37"/>
                <a:gd name="T12" fmla="*/ 0 w 19"/>
                <a:gd name="T13" fmla="*/ 9 h 37"/>
                <a:gd name="T14" fmla="*/ 3 w 19"/>
                <a:gd name="T15" fmla="*/ 14 h 37"/>
                <a:gd name="T16" fmla="*/ 6 w 19"/>
                <a:gd name="T17" fmla="*/ 22 h 37"/>
                <a:gd name="T18" fmla="*/ 9 w 19"/>
                <a:gd name="T19" fmla="*/ 31 h 37"/>
                <a:gd name="T20" fmla="*/ 19 w 19"/>
                <a:gd name="T21" fmla="*/ 37 h 37"/>
                <a:gd name="T22" fmla="*/ 19 w 19"/>
                <a:gd name="T23" fmla="*/ 37 h 37"/>
                <a:gd name="T24" fmla="*/ 19 w 19"/>
                <a:gd name="T25" fmla="*/ 2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37">
                  <a:moveTo>
                    <a:pt x="19" y="28"/>
                  </a:moveTo>
                  <a:lnTo>
                    <a:pt x="19" y="28"/>
                  </a:lnTo>
                  <a:lnTo>
                    <a:pt x="19" y="26"/>
                  </a:lnTo>
                  <a:lnTo>
                    <a:pt x="15" y="20"/>
                  </a:lnTo>
                  <a:lnTo>
                    <a:pt x="12" y="9"/>
                  </a:lnTo>
                  <a:lnTo>
                    <a:pt x="5" y="0"/>
                  </a:lnTo>
                  <a:lnTo>
                    <a:pt x="0" y="9"/>
                  </a:lnTo>
                  <a:lnTo>
                    <a:pt x="3" y="14"/>
                  </a:lnTo>
                  <a:lnTo>
                    <a:pt x="6" y="22"/>
                  </a:lnTo>
                  <a:lnTo>
                    <a:pt x="9" y="31"/>
                  </a:lnTo>
                  <a:lnTo>
                    <a:pt x="19" y="37"/>
                  </a:lnTo>
                  <a:lnTo>
                    <a:pt x="19" y="37"/>
                  </a:lnTo>
                  <a:lnTo>
                    <a:pt x="19" y="2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12" name="Freeform 944"/>
            <p:cNvSpPr>
              <a:spLocks/>
            </p:cNvSpPr>
            <p:nvPr/>
          </p:nvSpPr>
          <p:spPr bwMode="auto">
            <a:xfrm>
              <a:off x="2622" y="4122"/>
              <a:ext cx="9" cy="9"/>
            </a:xfrm>
            <a:custGeom>
              <a:avLst/>
              <a:gdLst>
                <a:gd name="T0" fmla="*/ 28 w 28"/>
                <a:gd name="T1" fmla="*/ 0 h 28"/>
                <a:gd name="T2" fmla="*/ 28 w 28"/>
                <a:gd name="T3" fmla="*/ 0 h 28"/>
                <a:gd name="T4" fmla="*/ 17 w 28"/>
                <a:gd name="T5" fmla="*/ 3 h 28"/>
                <a:gd name="T6" fmla="*/ 9 w 28"/>
                <a:gd name="T7" fmla="*/ 9 h 28"/>
                <a:gd name="T8" fmla="*/ 2 w 28"/>
                <a:gd name="T9" fmla="*/ 16 h 28"/>
                <a:gd name="T10" fmla="*/ 0 w 28"/>
                <a:gd name="T11" fmla="*/ 19 h 28"/>
                <a:gd name="T12" fmla="*/ 0 w 28"/>
                <a:gd name="T13" fmla="*/ 28 h 28"/>
                <a:gd name="T14" fmla="*/ 9 w 28"/>
                <a:gd name="T15" fmla="*/ 23 h 28"/>
                <a:gd name="T16" fmla="*/ 16 w 28"/>
                <a:gd name="T17" fmla="*/ 16 h 28"/>
                <a:gd name="T18" fmla="*/ 21 w 28"/>
                <a:gd name="T19" fmla="*/ 12 h 28"/>
                <a:gd name="T20" fmla="*/ 26 w 28"/>
                <a:gd name="T21" fmla="*/ 9 h 28"/>
                <a:gd name="T22" fmla="*/ 26 w 28"/>
                <a:gd name="T23" fmla="*/ 9 h 28"/>
                <a:gd name="T24" fmla="*/ 28 w 28"/>
                <a:gd name="T2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28">
                  <a:moveTo>
                    <a:pt x="28" y="0"/>
                  </a:moveTo>
                  <a:lnTo>
                    <a:pt x="28" y="0"/>
                  </a:lnTo>
                  <a:lnTo>
                    <a:pt x="17" y="3"/>
                  </a:lnTo>
                  <a:lnTo>
                    <a:pt x="9" y="9"/>
                  </a:lnTo>
                  <a:lnTo>
                    <a:pt x="2" y="16"/>
                  </a:lnTo>
                  <a:lnTo>
                    <a:pt x="0" y="19"/>
                  </a:lnTo>
                  <a:lnTo>
                    <a:pt x="0" y="28"/>
                  </a:lnTo>
                  <a:lnTo>
                    <a:pt x="9" y="23"/>
                  </a:lnTo>
                  <a:lnTo>
                    <a:pt x="16" y="16"/>
                  </a:lnTo>
                  <a:lnTo>
                    <a:pt x="21" y="12"/>
                  </a:lnTo>
                  <a:lnTo>
                    <a:pt x="26" y="9"/>
                  </a:lnTo>
                  <a:lnTo>
                    <a:pt x="26" y="9"/>
                  </a:lnTo>
                  <a:lnTo>
                    <a:pt x="2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13" name="Freeform 945"/>
            <p:cNvSpPr>
              <a:spLocks/>
            </p:cNvSpPr>
            <p:nvPr/>
          </p:nvSpPr>
          <p:spPr bwMode="auto">
            <a:xfrm>
              <a:off x="2630" y="4122"/>
              <a:ext cx="13" cy="10"/>
            </a:xfrm>
            <a:custGeom>
              <a:avLst/>
              <a:gdLst>
                <a:gd name="T0" fmla="*/ 39 w 39"/>
                <a:gd name="T1" fmla="*/ 30 h 30"/>
                <a:gd name="T2" fmla="*/ 39 w 39"/>
                <a:gd name="T3" fmla="*/ 30 h 30"/>
                <a:gd name="T4" fmla="*/ 33 w 39"/>
                <a:gd name="T5" fmla="*/ 20 h 30"/>
                <a:gd name="T6" fmla="*/ 23 w 39"/>
                <a:gd name="T7" fmla="*/ 11 h 30"/>
                <a:gd name="T8" fmla="*/ 12 w 39"/>
                <a:gd name="T9" fmla="*/ 5 h 30"/>
                <a:gd name="T10" fmla="*/ 2 w 39"/>
                <a:gd name="T11" fmla="*/ 0 h 30"/>
                <a:gd name="T12" fmla="*/ 0 w 39"/>
                <a:gd name="T13" fmla="*/ 9 h 30"/>
                <a:gd name="T14" fmla="*/ 8 w 39"/>
                <a:gd name="T15" fmla="*/ 14 h 30"/>
                <a:gd name="T16" fmla="*/ 18 w 39"/>
                <a:gd name="T17" fmla="*/ 20 h 30"/>
                <a:gd name="T18" fmla="*/ 26 w 39"/>
                <a:gd name="T19" fmla="*/ 27 h 30"/>
                <a:gd name="T20" fmla="*/ 27 w 39"/>
                <a:gd name="T21" fmla="*/ 30 h 30"/>
                <a:gd name="T22" fmla="*/ 27 w 39"/>
                <a:gd name="T23" fmla="*/ 30 h 30"/>
                <a:gd name="T24" fmla="*/ 39 w 39"/>
                <a:gd name="T25"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30">
                  <a:moveTo>
                    <a:pt x="39" y="30"/>
                  </a:moveTo>
                  <a:lnTo>
                    <a:pt x="39" y="30"/>
                  </a:lnTo>
                  <a:lnTo>
                    <a:pt x="33" y="20"/>
                  </a:lnTo>
                  <a:lnTo>
                    <a:pt x="23" y="11"/>
                  </a:lnTo>
                  <a:lnTo>
                    <a:pt x="12" y="5"/>
                  </a:lnTo>
                  <a:lnTo>
                    <a:pt x="2" y="0"/>
                  </a:lnTo>
                  <a:lnTo>
                    <a:pt x="0" y="9"/>
                  </a:lnTo>
                  <a:lnTo>
                    <a:pt x="8" y="14"/>
                  </a:lnTo>
                  <a:lnTo>
                    <a:pt x="18" y="20"/>
                  </a:lnTo>
                  <a:lnTo>
                    <a:pt x="26" y="27"/>
                  </a:lnTo>
                  <a:lnTo>
                    <a:pt x="27" y="30"/>
                  </a:lnTo>
                  <a:lnTo>
                    <a:pt x="27" y="30"/>
                  </a:lnTo>
                  <a:lnTo>
                    <a:pt x="39"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14" name="Freeform 946"/>
            <p:cNvSpPr>
              <a:spLocks/>
            </p:cNvSpPr>
            <p:nvPr/>
          </p:nvSpPr>
          <p:spPr bwMode="auto">
            <a:xfrm>
              <a:off x="2639" y="4132"/>
              <a:ext cx="15" cy="12"/>
            </a:xfrm>
            <a:custGeom>
              <a:avLst/>
              <a:gdLst>
                <a:gd name="T0" fmla="*/ 43 w 44"/>
                <a:gd name="T1" fmla="*/ 30 h 36"/>
                <a:gd name="T2" fmla="*/ 38 w 44"/>
                <a:gd name="T3" fmla="*/ 24 h 36"/>
                <a:gd name="T4" fmla="*/ 26 w 44"/>
                <a:gd name="T5" fmla="*/ 22 h 36"/>
                <a:gd name="T6" fmla="*/ 18 w 44"/>
                <a:gd name="T7" fmla="*/ 15 h 36"/>
                <a:gd name="T8" fmla="*/ 13 w 44"/>
                <a:gd name="T9" fmla="*/ 7 h 36"/>
                <a:gd name="T10" fmla="*/ 12 w 44"/>
                <a:gd name="T11" fmla="*/ 0 h 36"/>
                <a:gd name="T12" fmla="*/ 0 w 44"/>
                <a:gd name="T13" fmla="*/ 0 h 36"/>
                <a:gd name="T14" fmla="*/ 4 w 44"/>
                <a:gd name="T15" fmla="*/ 9 h 36"/>
                <a:gd name="T16" fmla="*/ 11 w 44"/>
                <a:gd name="T17" fmla="*/ 22 h 36"/>
                <a:gd name="T18" fmla="*/ 21 w 44"/>
                <a:gd name="T19" fmla="*/ 31 h 36"/>
                <a:gd name="T20" fmla="*/ 38 w 44"/>
                <a:gd name="T21" fmla="*/ 36 h 36"/>
                <a:gd name="T22" fmla="*/ 34 w 44"/>
                <a:gd name="T23" fmla="*/ 30 h 36"/>
                <a:gd name="T24" fmla="*/ 38 w 44"/>
                <a:gd name="T25" fmla="*/ 36 h 36"/>
                <a:gd name="T26" fmla="*/ 42 w 44"/>
                <a:gd name="T27" fmla="*/ 33 h 36"/>
                <a:gd name="T28" fmla="*/ 44 w 44"/>
                <a:gd name="T29" fmla="*/ 30 h 36"/>
                <a:gd name="T30" fmla="*/ 42 w 44"/>
                <a:gd name="T31" fmla="*/ 26 h 36"/>
                <a:gd name="T32" fmla="*/ 38 w 44"/>
                <a:gd name="T33" fmla="*/ 24 h 36"/>
                <a:gd name="T34" fmla="*/ 43 w 44"/>
                <a:gd name="T35" fmla="*/ 3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36">
                  <a:moveTo>
                    <a:pt x="43" y="30"/>
                  </a:moveTo>
                  <a:lnTo>
                    <a:pt x="38" y="24"/>
                  </a:lnTo>
                  <a:lnTo>
                    <a:pt x="26" y="22"/>
                  </a:lnTo>
                  <a:lnTo>
                    <a:pt x="18" y="15"/>
                  </a:lnTo>
                  <a:lnTo>
                    <a:pt x="13" y="7"/>
                  </a:lnTo>
                  <a:lnTo>
                    <a:pt x="12" y="0"/>
                  </a:lnTo>
                  <a:lnTo>
                    <a:pt x="0" y="0"/>
                  </a:lnTo>
                  <a:lnTo>
                    <a:pt x="4" y="9"/>
                  </a:lnTo>
                  <a:lnTo>
                    <a:pt x="11" y="22"/>
                  </a:lnTo>
                  <a:lnTo>
                    <a:pt x="21" y="31"/>
                  </a:lnTo>
                  <a:lnTo>
                    <a:pt x="38" y="36"/>
                  </a:lnTo>
                  <a:lnTo>
                    <a:pt x="34" y="30"/>
                  </a:lnTo>
                  <a:lnTo>
                    <a:pt x="38" y="36"/>
                  </a:lnTo>
                  <a:lnTo>
                    <a:pt x="42" y="33"/>
                  </a:lnTo>
                  <a:lnTo>
                    <a:pt x="44" y="30"/>
                  </a:lnTo>
                  <a:lnTo>
                    <a:pt x="42" y="26"/>
                  </a:lnTo>
                  <a:lnTo>
                    <a:pt x="38" y="24"/>
                  </a:lnTo>
                  <a:lnTo>
                    <a:pt x="43"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15" name="Freeform 947"/>
            <p:cNvSpPr>
              <a:spLocks/>
            </p:cNvSpPr>
            <p:nvPr/>
          </p:nvSpPr>
          <p:spPr bwMode="auto">
            <a:xfrm>
              <a:off x="2643" y="4142"/>
              <a:ext cx="11" cy="24"/>
            </a:xfrm>
            <a:custGeom>
              <a:avLst/>
              <a:gdLst>
                <a:gd name="T0" fmla="*/ 5 w 33"/>
                <a:gd name="T1" fmla="*/ 71 h 71"/>
                <a:gd name="T2" fmla="*/ 11 w 33"/>
                <a:gd name="T3" fmla="*/ 65 h 71"/>
                <a:gd name="T4" fmla="*/ 13 w 33"/>
                <a:gd name="T5" fmla="*/ 52 h 71"/>
                <a:gd name="T6" fmla="*/ 20 w 33"/>
                <a:gd name="T7" fmla="*/ 38 h 71"/>
                <a:gd name="T8" fmla="*/ 28 w 33"/>
                <a:gd name="T9" fmla="*/ 19 h 71"/>
                <a:gd name="T10" fmla="*/ 33 w 33"/>
                <a:gd name="T11" fmla="*/ 0 h 71"/>
                <a:gd name="T12" fmla="*/ 24 w 33"/>
                <a:gd name="T13" fmla="*/ 0 h 71"/>
                <a:gd name="T14" fmla="*/ 19 w 33"/>
                <a:gd name="T15" fmla="*/ 17 h 71"/>
                <a:gd name="T16" fmla="*/ 11 w 33"/>
                <a:gd name="T17" fmla="*/ 33 h 71"/>
                <a:gd name="T18" fmla="*/ 4 w 33"/>
                <a:gd name="T19" fmla="*/ 50 h 71"/>
                <a:gd name="T20" fmla="*/ 0 w 33"/>
                <a:gd name="T21" fmla="*/ 65 h 71"/>
                <a:gd name="T22" fmla="*/ 5 w 33"/>
                <a:gd name="T23" fmla="*/ 59 h 71"/>
                <a:gd name="T24" fmla="*/ 0 w 33"/>
                <a:gd name="T25" fmla="*/ 65 h 71"/>
                <a:gd name="T26" fmla="*/ 2 w 33"/>
                <a:gd name="T27" fmla="*/ 69 h 71"/>
                <a:gd name="T28" fmla="*/ 5 w 33"/>
                <a:gd name="T29" fmla="*/ 70 h 71"/>
                <a:gd name="T30" fmla="*/ 9 w 33"/>
                <a:gd name="T31" fmla="*/ 69 h 71"/>
                <a:gd name="T32" fmla="*/ 11 w 33"/>
                <a:gd name="T33" fmla="*/ 65 h 71"/>
                <a:gd name="T34" fmla="*/ 5 w 33"/>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71">
                  <a:moveTo>
                    <a:pt x="5" y="71"/>
                  </a:moveTo>
                  <a:lnTo>
                    <a:pt x="11" y="65"/>
                  </a:lnTo>
                  <a:lnTo>
                    <a:pt x="13" y="52"/>
                  </a:lnTo>
                  <a:lnTo>
                    <a:pt x="20" y="38"/>
                  </a:lnTo>
                  <a:lnTo>
                    <a:pt x="28" y="19"/>
                  </a:lnTo>
                  <a:lnTo>
                    <a:pt x="33" y="0"/>
                  </a:lnTo>
                  <a:lnTo>
                    <a:pt x="24" y="0"/>
                  </a:lnTo>
                  <a:lnTo>
                    <a:pt x="19" y="17"/>
                  </a:lnTo>
                  <a:lnTo>
                    <a:pt x="11" y="33"/>
                  </a:lnTo>
                  <a:lnTo>
                    <a:pt x="4" y="50"/>
                  </a:lnTo>
                  <a:lnTo>
                    <a:pt x="0" y="65"/>
                  </a:lnTo>
                  <a:lnTo>
                    <a:pt x="5" y="59"/>
                  </a:lnTo>
                  <a:lnTo>
                    <a:pt x="0" y="65"/>
                  </a:lnTo>
                  <a:lnTo>
                    <a:pt x="2" y="69"/>
                  </a:lnTo>
                  <a:lnTo>
                    <a:pt x="5" y="70"/>
                  </a:lnTo>
                  <a:lnTo>
                    <a:pt x="9" y="69"/>
                  </a:lnTo>
                  <a:lnTo>
                    <a:pt x="11" y="65"/>
                  </a:lnTo>
                  <a:lnTo>
                    <a:pt x="5" y="7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16" name="Freeform 948"/>
            <p:cNvSpPr>
              <a:spLocks/>
            </p:cNvSpPr>
            <p:nvPr/>
          </p:nvSpPr>
          <p:spPr bwMode="auto">
            <a:xfrm>
              <a:off x="2628" y="4162"/>
              <a:ext cx="16" cy="14"/>
            </a:xfrm>
            <a:custGeom>
              <a:avLst/>
              <a:gdLst>
                <a:gd name="T0" fmla="*/ 7 w 48"/>
                <a:gd name="T1" fmla="*/ 43 h 43"/>
                <a:gd name="T2" fmla="*/ 9 w 48"/>
                <a:gd name="T3" fmla="*/ 38 h 43"/>
                <a:gd name="T4" fmla="*/ 10 w 48"/>
                <a:gd name="T5" fmla="*/ 35 h 43"/>
                <a:gd name="T6" fmla="*/ 13 w 48"/>
                <a:gd name="T7" fmla="*/ 31 h 43"/>
                <a:gd name="T8" fmla="*/ 16 w 48"/>
                <a:gd name="T9" fmla="*/ 27 h 43"/>
                <a:gd name="T10" fmla="*/ 22 w 48"/>
                <a:gd name="T11" fmla="*/ 22 h 43"/>
                <a:gd name="T12" fmla="*/ 26 w 48"/>
                <a:gd name="T13" fmla="*/ 18 h 43"/>
                <a:gd name="T14" fmla="*/ 32 w 48"/>
                <a:gd name="T15" fmla="*/ 14 h 43"/>
                <a:gd name="T16" fmla="*/ 39 w 48"/>
                <a:gd name="T17" fmla="*/ 12 h 43"/>
                <a:gd name="T18" fmla="*/ 48 w 48"/>
                <a:gd name="T19" fmla="*/ 12 h 43"/>
                <a:gd name="T20" fmla="*/ 48 w 48"/>
                <a:gd name="T21" fmla="*/ 0 h 43"/>
                <a:gd name="T22" fmla="*/ 39 w 48"/>
                <a:gd name="T23" fmla="*/ 3 h 43"/>
                <a:gd name="T24" fmla="*/ 30 w 48"/>
                <a:gd name="T25" fmla="*/ 5 h 43"/>
                <a:gd name="T26" fmla="*/ 22 w 48"/>
                <a:gd name="T27" fmla="*/ 8 h 43"/>
                <a:gd name="T28" fmla="*/ 15 w 48"/>
                <a:gd name="T29" fmla="*/ 15 h 43"/>
                <a:gd name="T30" fmla="*/ 9 w 48"/>
                <a:gd name="T31" fmla="*/ 20 h 43"/>
                <a:gd name="T32" fmla="*/ 4 w 48"/>
                <a:gd name="T33" fmla="*/ 27 h 43"/>
                <a:gd name="T34" fmla="*/ 1 w 48"/>
                <a:gd name="T35" fmla="*/ 32 h 43"/>
                <a:gd name="T36" fmla="*/ 0 w 48"/>
                <a:gd name="T37" fmla="*/ 38 h 43"/>
                <a:gd name="T38" fmla="*/ 2 w 48"/>
                <a:gd name="T39" fmla="*/ 34 h 43"/>
                <a:gd name="T40" fmla="*/ 0 w 48"/>
                <a:gd name="T41" fmla="*/ 38 h 43"/>
                <a:gd name="T42" fmla="*/ 1 w 48"/>
                <a:gd name="T43" fmla="*/ 42 h 43"/>
                <a:gd name="T44" fmla="*/ 5 w 48"/>
                <a:gd name="T45" fmla="*/ 43 h 43"/>
                <a:gd name="T46" fmla="*/ 8 w 48"/>
                <a:gd name="T47" fmla="*/ 42 h 43"/>
                <a:gd name="T48" fmla="*/ 9 w 48"/>
                <a:gd name="T49" fmla="*/ 38 h 43"/>
                <a:gd name="T50" fmla="*/ 7 w 48"/>
                <a:gd name="T51"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43">
                  <a:moveTo>
                    <a:pt x="7" y="43"/>
                  </a:moveTo>
                  <a:lnTo>
                    <a:pt x="9" y="38"/>
                  </a:lnTo>
                  <a:lnTo>
                    <a:pt x="10" y="35"/>
                  </a:lnTo>
                  <a:lnTo>
                    <a:pt x="13" y="31"/>
                  </a:lnTo>
                  <a:lnTo>
                    <a:pt x="16" y="27"/>
                  </a:lnTo>
                  <a:lnTo>
                    <a:pt x="22" y="22"/>
                  </a:lnTo>
                  <a:lnTo>
                    <a:pt x="26" y="18"/>
                  </a:lnTo>
                  <a:lnTo>
                    <a:pt x="32" y="14"/>
                  </a:lnTo>
                  <a:lnTo>
                    <a:pt x="39" y="12"/>
                  </a:lnTo>
                  <a:lnTo>
                    <a:pt x="48" y="12"/>
                  </a:lnTo>
                  <a:lnTo>
                    <a:pt x="48" y="0"/>
                  </a:lnTo>
                  <a:lnTo>
                    <a:pt x="39" y="3"/>
                  </a:lnTo>
                  <a:lnTo>
                    <a:pt x="30" y="5"/>
                  </a:lnTo>
                  <a:lnTo>
                    <a:pt x="22" y="8"/>
                  </a:lnTo>
                  <a:lnTo>
                    <a:pt x="15" y="15"/>
                  </a:lnTo>
                  <a:lnTo>
                    <a:pt x="9" y="20"/>
                  </a:lnTo>
                  <a:lnTo>
                    <a:pt x="4" y="27"/>
                  </a:lnTo>
                  <a:lnTo>
                    <a:pt x="1" y="32"/>
                  </a:lnTo>
                  <a:lnTo>
                    <a:pt x="0" y="38"/>
                  </a:lnTo>
                  <a:lnTo>
                    <a:pt x="2" y="34"/>
                  </a:lnTo>
                  <a:lnTo>
                    <a:pt x="0" y="38"/>
                  </a:lnTo>
                  <a:lnTo>
                    <a:pt x="1" y="42"/>
                  </a:lnTo>
                  <a:lnTo>
                    <a:pt x="5" y="43"/>
                  </a:lnTo>
                  <a:lnTo>
                    <a:pt x="8" y="42"/>
                  </a:lnTo>
                  <a:lnTo>
                    <a:pt x="9" y="38"/>
                  </a:lnTo>
                  <a:lnTo>
                    <a:pt x="7" y="4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17" name="Freeform 949"/>
            <p:cNvSpPr>
              <a:spLocks/>
            </p:cNvSpPr>
            <p:nvPr/>
          </p:nvSpPr>
          <p:spPr bwMode="auto">
            <a:xfrm>
              <a:off x="2615" y="4173"/>
              <a:ext cx="16" cy="5"/>
            </a:xfrm>
            <a:custGeom>
              <a:avLst/>
              <a:gdLst>
                <a:gd name="T0" fmla="*/ 0 w 46"/>
                <a:gd name="T1" fmla="*/ 12 h 16"/>
                <a:gd name="T2" fmla="*/ 0 w 46"/>
                <a:gd name="T3" fmla="*/ 12 h 16"/>
                <a:gd name="T4" fmla="*/ 6 w 46"/>
                <a:gd name="T5" fmla="*/ 14 h 16"/>
                <a:gd name="T6" fmla="*/ 11 w 46"/>
                <a:gd name="T7" fmla="*/ 16 h 16"/>
                <a:gd name="T8" fmla="*/ 16 w 46"/>
                <a:gd name="T9" fmla="*/ 16 h 16"/>
                <a:gd name="T10" fmla="*/ 22 w 46"/>
                <a:gd name="T11" fmla="*/ 14 h 16"/>
                <a:gd name="T12" fmla="*/ 29 w 46"/>
                <a:gd name="T13" fmla="*/ 13 h 16"/>
                <a:gd name="T14" fmla="*/ 36 w 46"/>
                <a:gd name="T15" fmla="*/ 12 h 16"/>
                <a:gd name="T16" fmla="*/ 40 w 46"/>
                <a:gd name="T17" fmla="*/ 10 h 16"/>
                <a:gd name="T18" fmla="*/ 46 w 46"/>
                <a:gd name="T19" fmla="*/ 9 h 16"/>
                <a:gd name="T20" fmla="*/ 41 w 46"/>
                <a:gd name="T21" fmla="*/ 0 h 16"/>
                <a:gd name="T22" fmla="*/ 38 w 46"/>
                <a:gd name="T23" fmla="*/ 1 h 16"/>
                <a:gd name="T24" fmla="*/ 33 w 46"/>
                <a:gd name="T25" fmla="*/ 3 h 16"/>
                <a:gd name="T26" fmla="*/ 29 w 46"/>
                <a:gd name="T27" fmla="*/ 4 h 16"/>
                <a:gd name="T28" fmla="*/ 22 w 46"/>
                <a:gd name="T29" fmla="*/ 5 h 16"/>
                <a:gd name="T30" fmla="*/ 16 w 46"/>
                <a:gd name="T31" fmla="*/ 6 h 16"/>
                <a:gd name="T32" fmla="*/ 11 w 46"/>
                <a:gd name="T33" fmla="*/ 6 h 16"/>
                <a:gd name="T34" fmla="*/ 8 w 46"/>
                <a:gd name="T35" fmla="*/ 5 h 16"/>
                <a:gd name="T36" fmla="*/ 7 w 46"/>
                <a:gd name="T37" fmla="*/ 5 h 16"/>
                <a:gd name="T38" fmla="*/ 7 w 46"/>
                <a:gd name="T39" fmla="*/ 5 h 16"/>
                <a:gd name="T40" fmla="*/ 0 w 46"/>
                <a:gd name="T41"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16">
                  <a:moveTo>
                    <a:pt x="0" y="12"/>
                  </a:moveTo>
                  <a:lnTo>
                    <a:pt x="0" y="12"/>
                  </a:lnTo>
                  <a:lnTo>
                    <a:pt x="6" y="14"/>
                  </a:lnTo>
                  <a:lnTo>
                    <a:pt x="11" y="16"/>
                  </a:lnTo>
                  <a:lnTo>
                    <a:pt x="16" y="16"/>
                  </a:lnTo>
                  <a:lnTo>
                    <a:pt x="22" y="14"/>
                  </a:lnTo>
                  <a:lnTo>
                    <a:pt x="29" y="13"/>
                  </a:lnTo>
                  <a:lnTo>
                    <a:pt x="36" y="12"/>
                  </a:lnTo>
                  <a:lnTo>
                    <a:pt x="40" y="10"/>
                  </a:lnTo>
                  <a:lnTo>
                    <a:pt x="46" y="9"/>
                  </a:lnTo>
                  <a:lnTo>
                    <a:pt x="41" y="0"/>
                  </a:lnTo>
                  <a:lnTo>
                    <a:pt x="38" y="1"/>
                  </a:lnTo>
                  <a:lnTo>
                    <a:pt x="33" y="3"/>
                  </a:lnTo>
                  <a:lnTo>
                    <a:pt x="29" y="4"/>
                  </a:lnTo>
                  <a:lnTo>
                    <a:pt x="22" y="5"/>
                  </a:lnTo>
                  <a:lnTo>
                    <a:pt x="16" y="6"/>
                  </a:lnTo>
                  <a:lnTo>
                    <a:pt x="11" y="6"/>
                  </a:lnTo>
                  <a:lnTo>
                    <a:pt x="8" y="5"/>
                  </a:lnTo>
                  <a:lnTo>
                    <a:pt x="7" y="5"/>
                  </a:lnTo>
                  <a:lnTo>
                    <a:pt x="7" y="5"/>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18" name="Freeform 950"/>
            <p:cNvSpPr>
              <a:spLocks/>
            </p:cNvSpPr>
            <p:nvPr/>
          </p:nvSpPr>
          <p:spPr bwMode="auto">
            <a:xfrm>
              <a:off x="2594" y="4162"/>
              <a:ext cx="24" cy="15"/>
            </a:xfrm>
            <a:custGeom>
              <a:avLst/>
              <a:gdLst>
                <a:gd name="T0" fmla="*/ 0 w 70"/>
                <a:gd name="T1" fmla="*/ 6 h 46"/>
                <a:gd name="T2" fmla="*/ 6 w 70"/>
                <a:gd name="T3" fmla="*/ 11 h 46"/>
                <a:gd name="T4" fmla="*/ 14 w 70"/>
                <a:gd name="T5" fmla="*/ 12 h 46"/>
                <a:gd name="T6" fmla="*/ 22 w 70"/>
                <a:gd name="T7" fmla="*/ 15 h 46"/>
                <a:gd name="T8" fmla="*/ 32 w 70"/>
                <a:gd name="T9" fmla="*/ 21 h 46"/>
                <a:gd name="T10" fmla="*/ 41 w 70"/>
                <a:gd name="T11" fmla="*/ 27 h 46"/>
                <a:gd name="T12" fmla="*/ 48 w 70"/>
                <a:gd name="T13" fmla="*/ 32 h 46"/>
                <a:gd name="T14" fmla="*/ 55 w 70"/>
                <a:gd name="T15" fmla="*/ 38 h 46"/>
                <a:gd name="T16" fmla="*/ 60 w 70"/>
                <a:gd name="T17" fmla="*/ 43 h 46"/>
                <a:gd name="T18" fmla="*/ 63 w 70"/>
                <a:gd name="T19" fmla="*/ 46 h 46"/>
                <a:gd name="T20" fmla="*/ 70 w 70"/>
                <a:gd name="T21" fmla="*/ 39 h 46"/>
                <a:gd name="T22" fmla="*/ 67 w 70"/>
                <a:gd name="T23" fmla="*/ 36 h 46"/>
                <a:gd name="T24" fmla="*/ 62 w 70"/>
                <a:gd name="T25" fmla="*/ 31 h 46"/>
                <a:gd name="T26" fmla="*/ 55 w 70"/>
                <a:gd name="T27" fmla="*/ 26 h 46"/>
                <a:gd name="T28" fmla="*/ 46 w 70"/>
                <a:gd name="T29" fmla="*/ 18 h 46"/>
                <a:gd name="T30" fmla="*/ 37 w 70"/>
                <a:gd name="T31" fmla="*/ 12 h 46"/>
                <a:gd name="T32" fmla="*/ 27 w 70"/>
                <a:gd name="T33" fmla="*/ 6 h 46"/>
                <a:gd name="T34" fmla="*/ 16 w 70"/>
                <a:gd name="T35" fmla="*/ 3 h 46"/>
                <a:gd name="T36" fmla="*/ 6 w 70"/>
                <a:gd name="T37" fmla="*/ 2 h 46"/>
                <a:gd name="T38" fmla="*/ 12 w 70"/>
                <a:gd name="T39" fmla="*/ 6 h 46"/>
                <a:gd name="T40" fmla="*/ 6 w 70"/>
                <a:gd name="T41" fmla="*/ 0 h 46"/>
                <a:gd name="T42" fmla="*/ 3 w 70"/>
                <a:gd name="T43" fmla="*/ 3 h 46"/>
                <a:gd name="T44" fmla="*/ 1 w 70"/>
                <a:gd name="T45" fmla="*/ 6 h 46"/>
                <a:gd name="T46" fmla="*/ 3 w 70"/>
                <a:gd name="T47" fmla="*/ 10 h 46"/>
                <a:gd name="T48" fmla="*/ 6 w 70"/>
                <a:gd name="T49" fmla="*/ 12 h 46"/>
                <a:gd name="T50" fmla="*/ 0 w 70"/>
                <a:gd name="T51" fmla="*/ 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 h="46">
                  <a:moveTo>
                    <a:pt x="0" y="6"/>
                  </a:moveTo>
                  <a:lnTo>
                    <a:pt x="6" y="11"/>
                  </a:lnTo>
                  <a:lnTo>
                    <a:pt x="14" y="12"/>
                  </a:lnTo>
                  <a:lnTo>
                    <a:pt x="22" y="15"/>
                  </a:lnTo>
                  <a:lnTo>
                    <a:pt x="32" y="21"/>
                  </a:lnTo>
                  <a:lnTo>
                    <a:pt x="41" y="27"/>
                  </a:lnTo>
                  <a:lnTo>
                    <a:pt x="48" y="32"/>
                  </a:lnTo>
                  <a:lnTo>
                    <a:pt x="55" y="38"/>
                  </a:lnTo>
                  <a:lnTo>
                    <a:pt x="60" y="43"/>
                  </a:lnTo>
                  <a:lnTo>
                    <a:pt x="63" y="46"/>
                  </a:lnTo>
                  <a:lnTo>
                    <a:pt x="70" y="39"/>
                  </a:lnTo>
                  <a:lnTo>
                    <a:pt x="67" y="36"/>
                  </a:lnTo>
                  <a:lnTo>
                    <a:pt x="62" y="31"/>
                  </a:lnTo>
                  <a:lnTo>
                    <a:pt x="55" y="26"/>
                  </a:lnTo>
                  <a:lnTo>
                    <a:pt x="46" y="18"/>
                  </a:lnTo>
                  <a:lnTo>
                    <a:pt x="37" y="12"/>
                  </a:lnTo>
                  <a:lnTo>
                    <a:pt x="27" y="6"/>
                  </a:lnTo>
                  <a:lnTo>
                    <a:pt x="16" y="3"/>
                  </a:lnTo>
                  <a:lnTo>
                    <a:pt x="6" y="2"/>
                  </a:lnTo>
                  <a:lnTo>
                    <a:pt x="12" y="6"/>
                  </a:lnTo>
                  <a:lnTo>
                    <a:pt x="6" y="0"/>
                  </a:lnTo>
                  <a:lnTo>
                    <a:pt x="3" y="3"/>
                  </a:lnTo>
                  <a:lnTo>
                    <a:pt x="1" y="6"/>
                  </a:lnTo>
                  <a:lnTo>
                    <a:pt x="3" y="10"/>
                  </a:lnTo>
                  <a:lnTo>
                    <a:pt x="6" y="12"/>
                  </a:lnTo>
                  <a:lnTo>
                    <a:pt x="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19" name="Freeform 951"/>
            <p:cNvSpPr>
              <a:spLocks/>
            </p:cNvSpPr>
            <p:nvPr/>
          </p:nvSpPr>
          <p:spPr bwMode="auto">
            <a:xfrm>
              <a:off x="2705" y="4158"/>
              <a:ext cx="81" cy="52"/>
            </a:xfrm>
            <a:custGeom>
              <a:avLst/>
              <a:gdLst>
                <a:gd name="T0" fmla="*/ 172 w 245"/>
                <a:gd name="T1" fmla="*/ 28 h 155"/>
                <a:gd name="T2" fmla="*/ 189 w 245"/>
                <a:gd name="T3" fmla="*/ 9 h 155"/>
                <a:gd name="T4" fmla="*/ 205 w 245"/>
                <a:gd name="T5" fmla="*/ 15 h 155"/>
                <a:gd name="T6" fmla="*/ 212 w 245"/>
                <a:gd name="T7" fmla="*/ 25 h 155"/>
                <a:gd name="T8" fmla="*/ 221 w 245"/>
                <a:gd name="T9" fmla="*/ 28 h 155"/>
                <a:gd name="T10" fmla="*/ 237 w 245"/>
                <a:gd name="T11" fmla="*/ 30 h 155"/>
                <a:gd name="T12" fmla="*/ 242 w 245"/>
                <a:gd name="T13" fmla="*/ 37 h 155"/>
                <a:gd name="T14" fmla="*/ 230 w 245"/>
                <a:gd name="T15" fmla="*/ 52 h 155"/>
                <a:gd name="T16" fmla="*/ 215 w 245"/>
                <a:gd name="T17" fmla="*/ 68 h 155"/>
                <a:gd name="T18" fmla="*/ 203 w 245"/>
                <a:gd name="T19" fmla="*/ 80 h 155"/>
                <a:gd name="T20" fmla="*/ 199 w 245"/>
                <a:gd name="T21" fmla="*/ 100 h 155"/>
                <a:gd name="T22" fmla="*/ 184 w 245"/>
                <a:gd name="T23" fmla="*/ 131 h 155"/>
                <a:gd name="T24" fmla="*/ 167 w 245"/>
                <a:gd name="T25" fmla="*/ 139 h 155"/>
                <a:gd name="T26" fmla="*/ 149 w 245"/>
                <a:gd name="T27" fmla="*/ 135 h 155"/>
                <a:gd name="T28" fmla="*/ 139 w 245"/>
                <a:gd name="T29" fmla="*/ 140 h 155"/>
                <a:gd name="T30" fmla="*/ 128 w 245"/>
                <a:gd name="T31" fmla="*/ 148 h 155"/>
                <a:gd name="T32" fmla="*/ 116 w 245"/>
                <a:gd name="T33" fmla="*/ 152 h 155"/>
                <a:gd name="T34" fmla="*/ 99 w 245"/>
                <a:gd name="T35" fmla="*/ 155 h 155"/>
                <a:gd name="T36" fmla="*/ 94 w 245"/>
                <a:gd name="T37" fmla="*/ 148 h 155"/>
                <a:gd name="T38" fmla="*/ 100 w 245"/>
                <a:gd name="T39" fmla="*/ 133 h 155"/>
                <a:gd name="T40" fmla="*/ 92 w 245"/>
                <a:gd name="T41" fmla="*/ 128 h 155"/>
                <a:gd name="T42" fmla="*/ 74 w 245"/>
                <a:gd name="T43" fmla="*/ 129 h 155"/>
                <a:gd name="T44" fmla="*/ 54 w 245"/>
                <a:gd name="T45" fmla="*/ 133 h 155"/>
                <a:gd name="T46" fmla="*/ 36 w 245"/>
                <a:gd name="T47" fmla="*/ 134 h 155"/>
                <a:gd name="T48" fmla="*/ 25 w 245"/>
                <a:gd name="T49" fmla="*/ 132 h 155"/>
                <a:gd name="T50" fmla="*/ 15 w 245"/>
                <a:gd name="T51" fmla="*/ 124 h 155"/>
                <a:gd name="T52" fmla="*/ 5 w 245"/>
                <a:gd name="T53" fmla="*/ 113 h 155"/>
                <a:gd name="T54" fmla="*/ 0 w 245"/>
                <a:gd name="T55" fmla="*/ 103 h 155"/>
                <a:gd name="T56" fmla="*/ 9 w 245"/>
                <a:gd name="T57" fmla="*/ 95 h 155"/>
                <a:gd name="T58" fmla="*/ 23 w 245"/>
                <a:gd name="T59" fmla="*/ 96 h 155"/>
                <a:gd name="T60" fmla="*/ 28 w 245"/>
                <a:gd name="T61" fmla="*/ 92 h 155"/>
                <a:gd name="T62" fmla="*/ 21 w 245"/>
                <a:gd name="T63" fmla="*/ 80 h 155"/>
                <a:gd name="T64" fmla="*/ 15 w 245"/>
                <a:gd name="T65" fmla="*/ 65 h 155"/>
                <a:gd name="T66" fmla="*/ 18 w 245"/>
                <a:gd name="T67" fmla="*/ 45 h 155"/>
                <a:gd name="T68" fmla="*/ 33 w 245"/>
                <a:gd name="T69" fmla="*/ 41 h 155"/>
                <a:gd name="T70" fmla="*/ 48 w 245"/>
                <a:gd name="T71" fmla="*/ 44 h 155"/>
                <a:gd name="T72" fmla="*/ 65 w 245"/>
                <a:gd name="T73" fmla="*/ 46 h 155"/>
                <a:gd name="T74" fmla="*/ 80 w 245"/>
                <a:gd name="T75" fmla="*/ 45 h 155"/>
                <a:gd name="T76" fmla="*/ 93 w 245"/>
                <a:gd name="T77" fmla="*/ 32 h 155"/>
                <a:gd name="T78" fmla="*/ 99 w 245"/>
                <a:gd name="T79" fmla="*/ 8 h 155"/>
                <a:gd name="T80" fmla="*/ 110 w 245"/>
                <a:gd name="T81" fmla="*/ 0 h 155"/>
                <a:gd name="T82" fmla="*/ 127 w 245"/>
                <a:gd name="T83" fmla="*/ 1 h 155"/>
                <a:gd name="T84" fmla="*/ 147 w 245"/>
                <a:gd name="T85" fmla="*/ 9 h 155"/>
                <a:gd name="T86" fmla="*/ 164 w 245"/>
                <a:gd name="T87" fmla="*/ 28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5" h="155">
                  <a:moveTo>
                    <a:pt x="168" y="40"/>
                  </a:moveTo>
                  <a:lnTo>
                    <a:pt x="172" y="28"/>
                  </a:lnTo>
                  <a:lnTo>
                    <a:pt x="179" y="16"/>
                  </a:lnTo>
                  <a:lnTo>
                    <a:pt x="189" y="9"/>
                  </a:lnTo>
                  <a:lnTo>
                    <a:pt x="198" y="9"/>
                  </a:lnTo>
                  <a:lnTo>
                    <a:pt x="205" y="15"/>
                  </a:lnTo>
                  <a:lnTo>
                    <a:pt x="208" y="21"/>
                  </a:lnTo>
                  <a:lnTo>
                    <a:pt x="212" y="25"/>
                  </a:lnTo>
                  <a:lnTo>
                    <a:pt x="215" y="28"/>
                  </a:lnTo>
                  <a:lnTo>
                    <a:pt x="221" y="28"/>
                  </a:lnTo>
                  <a:lnTo>
                    <a:pt x="229" y="29"/>
                  </a:lnTo>
                  <a:lnTo>
                    <a:pt x="237" y="30"/>
                  </a:lnTo>
                  <a:lnTo>
                    <a:pt x="245" y="30"/>
                  </a:lnTo>
                  <a:lnTo>
                    <a:pt x="242" y="37"/>
                  </a:lnTo>
                  <a:lnTo>
                    <a:pt x="236" y="44"/>
                  </a:lnTo>
                  <a:lnTo>
                    <a:pt x="230" y="52"/>
                  </a:lnTo>
                  <a:lnTo>
                    <a:pt x="222" y="60"/>
                  </a:lnTo>
                  <a:lnTo>
                    <a:pt x="215" y="68"/>
                  </a:lnTo>
                  <a:lnTo>
                    <a:pt x="208" y="74"/>
                  </a:lnTo>
                  <a:lnTo>
                    <a:pt x="203" y="80"/>
                  </a:lnTo>
                  <a:lnTo>
                    <a:pt x="199" y="84"/>
                  </a:lnTo>
                  <a:lnTo>
                    <a:pt x="199" y="100"/>
                  </a:lnTo>
                  <a:lnTo>
                    <a:pt x="192" y="117"/>
                  </a:lnTo>
                  <a:lnTo>
                    <a:pt x="184" y="131"/>
                  </a:lnTo>
                  <a:lnTo>
                    <a:pt x="176" y="140"/>
                  </a:lnTo>
                  <a:lnTo>
                    <a:pt x="167" y="139"/>
                  </a:lnTo>
                  <a:lnTo>
                    <a:pt x="157" y="137"/>
                  </a:lnTo>
                  <a:lnTo>
                    <a:pt x="149" y="135"/>
                  </a:lnTo>
                  <a:lnTo>
                    <a:pt x="143" y="135"/>
                  </a:lnTo>
                  <a:lnTo>
                    <a:pt x="139" y="140"/>
                  </a:lnTo>
                  <a:lnTo>
                    <a:pt x="134" y="143"/>
                  </a:lnTo>
                  <a:lnTo>
                    <a:pt x="128" y="148"/>
                  </a:lnTo>
                  <a:lnTo>
                    <a:pt x="123" y="150"/>
                  </a:lnTo>
                  <a:lnTo>
                    <a:pt x="116" y="152"/>
                  </a:lnTo>
                  <a:lnTo>
                    <a:pt x="108" y="155"/>
                  </a:lnTo>
                  <a:lnTo>
                    <a:pt x="99" y="155"/>
                  </a:lnTo>
                  <a:lnTo>
                    <a:pt x="88" y="153"/>
                  </a:lnTo>
                  <a:lnTo>
                    <a:pt x="94" y="148"/>
                  </a:lnTo>
                  <a:lnTo>
                    <a:pt x="99" y="140"/>
                  </a:lnTo>
                  <a:lnTo>
                    <a:pt x="100" y="133"/>
                  </a:lnTo>
                  <a:lnTo>
                    <a:pt x="96" y="128"/>
                  </a:lnTo>
                  <a:lnTo>
                    <a:pt x="92" y="128"/>
                  </a:lnTo>
                  <a:lnTo>
                    <a:pt x="85" y="128"/>
                  </a:lnTo>
                  <a:lnTo>
                    <a:pt x="74" y="129"/>
                  </a:lnTo>
                  <a:lnTo>
                    <a:pt x="64" y="131"/>
                  </a:lnTo>
                  <a:lnTo>
                    <a:pt x="54" y="133"/>
                  </a:lnTo>
                  <a:lnTo>
                    <a:pt x="44" y="134"/>
                  </a:lnTo>
                  <a:lnTo>
                    <a:pt x="36" y="134"/>
                  </a:lnTo>
                  <a:lnTo>
                    <a:pt x="30" y="134"/>
                  </a:lnTo>
                  <a:lnTo>
                    <a:pt x="25" y="132"/>
                  </a:lnTo>
                  <a:lnTo>
                    <a:pt x="21" y="128"/>
                  </a:lnTo>
                  <a:lnTo>
                    <a:pt x="15" y="124"/>
                  </a:lnTo>
                  <a:lnTo>
                    <a:pt x="9" y="118"/>
                  </a:lnTo>
                  <a:lnTo>
                    <a:pt x="5" y="113"/>
                  </a:lnTo>
                  <a:lnTo>
                    <a:pt x="1" y="108"/>
                  </a:lnTo>
                  <a:lnTo>
                    <a:pt x="0" y="103"/>
                  </a:lnTo>
                  <a:lnTo>
                    <a:pt x="2" y="100"/>
                  </a:lnTo>
                  <a:lnTo>
                    <a:pt x="9" y="95"/>
                  </a:lnTo>
                  <a:lnTo>
                    <a:pt x="16" y="95"/>
                  </a:lnTo>
                  <a:lnTo>
                    <a:pt x="23" y="96"/>
                  </a:lnTo>
                  <a:lnTo>
                    <a:pt x="29" y="99"/>
                  </a:lnTo>
                  <a:lnTo>
                    <a:pt x="28" y="92"/>
                  </a:lnTo>
                  <a:lnTo>
                    <a:pt x="24" y="86"/>
                  </a:lnTo>
                  <a:lnTo>
                    <a:pt x="21" y="80"/>
                  </a:lnTo>
                  <a:lnTo>
                    <a:pt x="17" y="74"/>
                  </a:lnTo>
                  <a:lnTo>
                    <a:pt x="15" y="65"/>
                  </a:lnTo>
                  <a:lnTo>
                    <a:pt x="15" y="54"/>
                  </a:lnTo>
                  <a:lnTo>
                    <a:pt x="18" y="45"/>
                  </a:lnTo>
                  <a:lnTo>
                    <a:pt x="26" y="41"/>
                  </a:lnTo>
                  <a:lnTo>
                    <a:pt x="33" y="41"/>
                  </a:lnTo>
                  <a:lnTo>
                    <a:pt x="40" y="42"/>
                  </a:lnTo>
                  <a:lnTo>
                    <a:pt x="48" y="44"/>
                  </a:lnTo>
                  <a:lnTo>
                    <a:pt x="57" y="45"/>
                  </a:lnTo>
                  <a:lnTo>
                    <a:pt x="65" y="46"/>
                  </a:lnTo>
                  <a:lnTo>
                    <a:pt x="73" y="46"/>
                  </a:lnTo>
                  <a:lnTo>
                    <a:pt x="80" y="45"/>
                  </a:lnTo>
                  <a:lnTo>
                    <a:pt x="86" y="41"/>
                  </a:lnTo>
                  <a:lnTo>
                    <a:pt x="93" y="32"/>
                  </a:lnTo>
                  <a:lnTo>
                    <a:pt x="96" y="20"/>
                  </a:lnTo>
                  <a:lnTo>
                    <a:pt x="99" y="8"/>
                  </a:lnTo>
                  <a:lnTo>
                    <a:pt x="104" y="1"/>
                  </a:lnTo>
                  <a:lnTo>
                    <a:pt x="110" y="0"/>
                  </a:lnTo>
                  <a:lnTo>
                    <a:pt x="118" y="0"/>
                  </a:lnTo>
                  <a:lnTo>
                    <a:pt x="127" y="1"/>
                  </a:lnTo>
                  <a:lnTo>
                    <a:pt x="137" y="5"/>
                  </a:lnTo>
                  <a:lnTo>
                    <a:pt x="147" y="9"/>
                  </a:lnTo>
                  <a:lnTo>
                    <a:pt x="156" y="17"/>
                  </a:lnTo>
                  <a:lnTo>
                    <a:pt x="164" y="28"/>
                  </a:lnTo>
                  <a:lnTo>
                    <a:pt x="168" y="40"/>
                  </a:lnTo>
                  <a:close/>
                </a:path>
              </a:pathLst>
            </a:custGeom>
            <a:solidFill>
              <a:srgbClr val="FFE5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20" name="Freeform 952"/>
            <p:cNvSpPr>
              <a:spLocks/>
            </p:cNvSpPr>
            <p:nvPr/>
          </p:nvSpPr>
          <p:spPr bwMode="auto">
            <a:xfrm>
              <a:off x="2759" y="4160"/>
              <a:ext cx="12" cy="12"/>
            </a:xfrm>
            <a:custGeom>
              <a:avLst/>
              <a:gdLst>
                <a:gd name="T0" fmla="*/ 37 w 37"/>
                <a:gd name="T1" fmla="*/ 0 h 35"/>
                <a:gd name="T2" fmla="*/ 37 w 37"/>
                <a:gd name="T3" fmla="*/ 0 h 35"/>
                <a:gd name="T4" fmla="*/ 25 w 37"/>
                <a:gd name="T5" fmla="*/ 0 h 35"/>
                <a:gd name="T6" fmla="*/ 12 w 37"/>
                <a:gd name="T7" fmla="*/ 8 h 35"/>
                <a:gd name="T8" fmla="*/ 4 w 37"/>
                <a:gd name="T9" fmla="*/ 21 h 35"/>
                <a:gd name="T10" fmla="*/ 0 w 37"/>
                <a:gd name="T11" fmla="*/ 35 h 35"/>
                <a:gd name="T12" fmla="*/ 11 w 37"/>
                <a:gd name="T13" fmla="*/ 35 h 35"/>
                <a:gd name="T14" fmla="*/ 13 w 37"/>
                <a:gd name="T15" fmla="*/ 24 h 35"/>
                <a:gd name="T16" fmla="*/ 19 w 37"/>
                <a:gd name="T17" fmla="*/ 15 h 35"/>
                <a:gd name="T18" fmla="*/ 27 w 37"/>
                <a:gd name="T19" fmla="*/ 9 h 35"/>
                <a:gd name="T20" fmla="*/ 33 w 37"/>
                <a:gd name="T21" fmla="*/ 9 h 35"/>
                <a:gd name="T22" fmla="*/ 33 w 37"/>
                <a:gd name="T23" fmla="*/ 9 h 35"/>
                <a:gd name="T24" fmla="*/ 37 w 37"/>
                <a:gd name="T2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35">
                  <a:moveTo>
                    <a:pt x="37" y="0"/>
                  </a:moveTo>
                  <a:lnTo>
                    <a:pt x="37" y="0"/>
                  </a:lnTo>
                  <a:lnTo>
                    <a:pt x="25" y="0"/>
                  </a:lnTo>
                  <a:lnTo>
                    <a:pt x="12" y="8"/>
                  </a:lnTo>
                  <a:lnTo>
                    <a:pt x="4" y="21"/>
                  </a:lnTo>
                  <a:lnTo>
                    <a:pt x="0" y="35"/>
                  </a:lnTo>
                  <a:lnTo>
                    <a:pt x="11" y="35"/>
                  </a:lnTo>
                  <a:lnTo>
                    <a:pt x="13" y="24"/>
                  </a:lnTo>
                  <a:lnTo>
                    <a:pt x="19" y="15"/>
                  </a:lnTo>
                  <a:lnTo>
                    <a:pt x="27" y="9"/>
                  </a:lnTo>
                  <a:lnTo>
                    <a:pt x="33" y="9"/>
                  </a:lnTo>
                  <a:lnTo>
                    <a:pt x="33" y="9"/>
                  </a:lnTo>
                  <a:lnTo>
                    <a:pt x="3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21" name="Freeform 953"/>
            <p:cNvSpPr>
              <a:spLocks/>
            </p:cNvSpPr>
            <p:nvPr/>
          </p:nvSpPr>
          <p:spPr bwMode="auto">
            <a:xfrm>
              <a:off x="2770" y="4160"/>
              <a:ext cx="6" cy="9"/>
            </a:xfrm>
            <a:custGeom>
              <a:avLst/>
              <a:gdLst>
                <a:gd name="T0" fmla="*/ 19 w 19"/>
                <a:gd name="T1" fmla="*/ 17 h 28"/>
                <a:gd name="T2" fmla="*/ 19 w 19"/>
                <a:gd name="T3" fmla="*/ 17 h 28"/>
                <a:gd name="T4" fmla="*/ 19 w 19"/>
                <a:gd name="T5" fmla="*/ 17 h 28"/>
                <a:gd name="T6" fmla="*/ 17 w 19"/>
                <a:gd name="T7" fmla="*/ 13 h 28"/>
                <a:gd name="T8" fmla="*/ 12 w 19"/>
                <a:gd name="T9" fmla="*/ 7 h 28"/>
                <a:gd name="T10" fmla="*/ 4 w 19"/>
                <a:gd name="T11" fmla="*/ 0 h 28"/>
                <a:gd name="T12" fmla="*/ 0 w 19"/>
                <a:gd name="T13" fmla="*/ 9 h 28"/>
                <a:gd name="T14" fmla="*/ 6 w 19"/>
                <a:gd name="T15" fmla="*/ 13 h 28"/>
                <a:gd name="T16" fmla="*/ 8 w 19"/>
                <a:gd name="T17" fmla="*/ 18 h 28"/>
                <a:gd name="T18" fmla="*/ 12 w 19"/>
                <a:gd name="T19" fmla="*/ 24 h 28"/>
                <a:gd name="T20" fmla="*/ 19 w 19"/>
                <a:gd name="T21" fmla="*/ 28 h 28"/>
                <a:gd name="T22" fmla="*/ 19 w 19"/>
                <a:gd name="T23" fmla="*/ 28 h 28"/>
                <a:gd name="T24" fmla="*/ 19 w 19"/>
                <a:gd name="T25"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28">
                  <a:moveTo>
                    <a:pt x="19" y="17"/>
                  </a:moveTo>
                  <a:lnTo>
                    <a:pt x="19" y="17"/>
                  </a:lnTo>
                  <a:lnTo>
                    <a:pt x="19" y="17"/>
                  </a:lnTo>
                  <a:lnTo>
                    <a:pt x="17" y="13"/>
                  </a:lnTo>
                  <a:lnTo>
                    <a:pt x="12" y="7"/>
                  </a:lnTo>
                  <a:lnTo>
                    <a:pt x="4" y="0"/>
                  </a:lnTo>
                  <a:lnTo>
                    <a:pt x="0" y="9"/>
                  </a:lnTo>
                  <a:lnTo>
                    <a:pt x="6" y="13"/>
                  </a:lnTo>
                  <a:lnTo>
                    <a:pt x="8" y="18"/>
                  </a:lnTo>
                  <a:lnTo>
                    <a:pt x="12" y="24"/>
                  </a:lnTo>
                  <a:lnTo>
                    <a:pt x="19" y="28"/>
                  </a:lnTo>
                  <a:lnTo>
                    <a:pt x="19" y="28"/>
                  </a:lnTo>
                  <a:lnTo>
                    <a:pt x="19"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22" name="Freeform 954"/>
            <p:cNvSpPr>
              <a:spLocks/>
            </p:cNvSpPr>
            <p:nvPr/>
          </p:nvSpPr>
          <p:spPr bwMode="auto">
            <a:xfrm>
              <a:off x="2776" y="4166"/>
              <a:ext cx="12" cy="4"/>
            </a:xfrm>
            <a:custGeom>
              <a:avLst/>
              <a:gdLst>
                <a:gd name="T0" fmla="*/ 35 w 36"/>
                <a:gd name="T1" fmla="*/ 10 h 14"/>
                <a:gd name="T2" fmla="*/ 30 w 36"/>
                <a:gd name="T3" fmla="*/ 2 h 14"/>
                <a:gd name="T4" fmla="*/ 22 w 36"/>
                <a:gd name="T5" fmla="*/ 3 h 14"/>
                <a:gd name="T6" fmla="*/ 14 w 36"/>
                <a:gd name="T7" fmla="*/ 2 h 14"/>
                <a:gd name="T8" fmla="*/ 6 w 36"/>
                <a:gd name="T9" fmla="*/ 1 h 14"/>
                <a:gd name="T10" fmla="*/ 0 w 36"/>
                <a:gd name="T11" fmla="*/ 0 h 14"/>
                <a:gd name="T12" fmla="*/ 0 w 36"/>
                <a:gd name="T13" fmla="*/ 11 h 14"/>
                <a:gd name="T14" fmla="*/ 6 w 36"/>
                <a:gd name="T15" fmla="*/ 10 h 14"/>
                <a:gd name="T16" fmla="*/ 14 w 36"/>
                <a:gd name="T17" fmla="*/ 11 h 14"/>
                <a:gd name="T18" fmla="*/ 22 w 36"/>
                <a:gd name="T19" fmla="*/ 12 h 14"/>
                <a:gd name="T20" fmla="*/ 30 w 36"/>
                <a:gd name="T21" fmla="*/ 14 h 14"/>
                <a:gd name="T22" fmla="*/ 25 w 36"/>
                <a:gd name="T23" fmla="*/ 6 h 14"/>
                <a:gd name="T24" fmla="*/ 30 w 36"/>
                <a:gd name="T25" fmla="*/ 14 h 14"/>
                <a:gd name="T26" fmla="*/ 33 w 36"/>
                <a:gd name="T27" fmla="*/ 11 h 14"/>
                <a:gd name="T28" fmla="*/ 36 w 36"/>
                <a:gd name="T29" fmla="*/ 8 h 14"/>
                <a:gd name="T30" fmla="*/ 33 w 36"/>
                <a:gd name="T31" fmla="*/ 4 h 14"/>
                <a:gd name="T32" fmla="*/ 30 w 36"/>
                <a:gd name="T33" fmla="*/ 2 h 14"/>
                <a:gd name="T34" fmla="*/ 35 w 36"/>
                <a:gd name="T35"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14">
                  <a:moveTo>
                    <a:pt x="35" y="10"/>
                  </a:moveTo>
                  <a:lnTo>
                    <a:pt x="30" y="2"/>
                  </a:lnTo>
                  <a:lnTo>
                    <a:pt x="22" y="3"/>
                  </a:lnTo>
                  <a:lnTo>
                    <a:pt x="14" y="2"/>
                  </a:lnTo>
                  <a:lnTo>
                    <a:pt x="6" y="1"/>
                  </a:lnTo>
                  <a:lnTo>
                    <a:pt x="0" y="0"/>
                  </a:lnTo>
                  <a:lnTo>
                    <a:pt x="0" y="11"/>
                  </a:lnTo>
                  <a:lnTo>
                    <a:pt x="6" y="10"/>
                  </a:lnTo>
                  <a:lnTo>
                    <a:pt x="14" y="11"/>
                  </a:lnTo>
                  <a:lnTo>
                    <a:pt x="22" y="12"/>
                  </a:lnTo>
                  <a:lnTo>
                    <a:pt x="30" y="14"/>
                  </a:lnTo>
                  <a:lnTo>
                    <a:pt x="25" y="6"/>
                  </a:lnTo>
                  <a:lnTo>
                    <a:pt x="30" y="14"/>
                  </a:lnTo>
                  <a:lnTo>
                    <a:pt x="33" y="11"/>
                  </a:lnTo>
                  <a:lnTo>
                    <a:pt x="36" y="8"/>
                  </a:lnTo>
                  <a:lnTo>
                    <a:pt x="33" y="4"/>
                  </a:lnTo>
                  <a:lnTo>
                    <a:pt x="30" y="2"/>
                  </a:lnTo>
                  <a:lnTo>
                    <a:pt x="35"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23" name="Freeform 955"/>
            <p:cNvSpPr>
              <a:spLocks/>
            </p:cNvSpPr>
            <p:nvPr/>
          </p:nvSpPr>
          <p:spPr bwMode="auto">
            <a:xfrm>
              <a:off x="2770" y="4168"/>
              <a:ext cx="18" cy="20"/>
            </a:xfrm>
            <a:custGeom>
              <a:avLst/>
              <a:gdLst>
                <a:gd name="T0" fmla="*/ 9 w 55"/>
                <a:gd name="T1" fmla="*/ 55 h 60"/>
                <a:gd name="T2" fmla="*/ 8 w 55"/>
                <a:gd name="T3" fmla="*/ 59 h 60"/>
                <a:gd name="T4" fmla="*/ 11 w 55"/>
                <a:gd name="T5" fmla="*/ 56 h 60"/>
                <a:gd name="T6" fmla="*/ 17 w 55"/>
                <a:gd name="T7" fmla="*/ 50 h 60"/>
                <a:gd name="T8" fmla="*/ 24 w 55"/>
                <a:gd name="T9" fmla="*/ 43 h 60"/>
                <a:gd name="T10" fmla="*/ 31 w 55"/>
                <a:gd name="T11" fmla="*/ 35 h 60"/>
                <a:gd name="T12" fmla="*/ 39 w 55"/>
                <a:gd name="T13" fmla="*/ 27 h 60"/>
                <a:gd name="T14" fmla="*/ 44 w 55"/>
                <a:gd name="T15" fmla="*/ 19 h 60"/>
                <a:gd name="T16" fmla="*/ 51 w 55"/>
                <a:gd name="T17" fmla="*/ 11 h 60"/>
                <a:gd name="T18" fmla="*/ 55 w 55"/>
                <a:gd name="T19" fmla="*/ 4 h 60"/>
                <a:gd name="T20" fmla="*/ 45 w 55"/>
                <a:gd name="T21" fmla="*/ 0 h 60"/>
                <a:gd name="T22" fmla="*/ 42 w 55"/>
                <a:gd name="T23" fmla="*/ 6 h 60"/>
                <a:gd name="T24" fmla="*/ 37 w 55"/>
                <a:gd name="T25" fmla="*/ 12 h 60"/>
                <a:gd name="T26" fmla="*/ 32 w 55"/>
                <a:gd name="T27" fmla="*/ 20 h 60"/>
                <a:gd name="T28" fmla="*/ 24 w 55"/>
                <a:gd name="T29" fmla="*/ 28 h 60"/>
                <a:gd name="T30" fmla="*/ 17 w 55"/>
                <a:gd name="T31" fmla="*/ 36 h 60"/>
                <a:gd name="T32" fmla="*/ 10 w 55"/>
                <a:gd name="T33" fmla="*/ 43 h 60"/>
                <a:gd name="T34" fmla="*/ 4 w 55"/>
                <a:gd name="T35" fmla="*/ 49 h 60"/>
                <a:gd name="T36" fmla="*/ 1 w 55"/>
                <a:gd name="T37" fmla="*/ 52 h 60"/>
                <a:gd name="T38" fmla="*/ 0 w 55"/>
                <a:gd name="T39" fmla="*/ 57 h 60"/>
                <a:gd name="T40" fmla="*/ 1 w 55"/>
                <a:gd name="T41" fmla="*/ 52 h 60"/>
                <a:gd name="T42" fmla="*/ 0 w 55"/>
                <a:gd name="T43" fmla="*/ 56 h 60"/>
                <a:gd name="T44" fmla="*/ 1 w 55"/>
                <a:gd name="T45" fmla="*/ 59 h 60"/>
                <a:gd name="T46" fmla="*/ 4 w 55"/>
                <a:gd name="T47" fmla="*/ 60 h 60"/>
                <a:gd name="T48" fmla="*/ 8 w 55"/>
                <a:gd name="T49" fmla="*/ 59 h 60"/>
                <a:gd name="T50" fmla="*/ 9 w 55"/>
                <a:gd name="T51" fmla="*/ 5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 h="60">
                  <a:moveTo>
                    <a:pt x="9" y="55"/>
                  </a:moveTo>
                  <a:lnTo>
                    <a:pt x="8" y="59"/>
                  </a:lnTo>
                  <a:lnTo>
                    <a:pt x="11" y="56"/>
                  </a:lnTo>
                  <a:lnTo>
                    <a:pt x="17" y="50"/>
                  </a:lnTo>
                  <a:lnTo>
                    <a:pt x="24" y="43"/>
                  </a:lnTo>
                  <a:lnTo>
                    <a:pt x="31" y="35"/>
                  </a:lnTo>
                  <a:lnTo>
                    <a:pt x="39" y="27"/>
                  </a:lnTo>
                  <a:lnTo>
                    <a:pt x="44" y="19"/>
                  </a:lnTo>
                  <a:lnTo>
                    <a:pt x="51" y="11"/>
                  </a:lnTo>
                  <a:lnTo>
                    <a:pt x="55" y="4"/>
                  </a:lnTo>
                  <a:lnTo>
                    <a:pt x="45" y="0"/>
                  </a:lnTo>
                  <a:lnTo>
                    <a:pt x="42" y="6"/>
                  </a:lnTo>
                  <a:lnTo>
                    <a:pt x="37" y="12"/>
                  </a:lnTo>
                  <a:lnTo>
                    <a:pt x="32" y="20"/>
                  </a:lnTo>
                  <a:lnTo>
                    <a:pt x="24" y="28"/>
                  </a:lnTo>
                  <a:lnTo>
                    <a:pt x="17" y="36"/>
                  </a:lnTo>
                  <a:lnTo>
                    <a:pt x="10" y="43"/>
                  </a:lnTo>
                  <a:lnTo>
                    <a:pt x="4" y="49"/>
                  </a:lnTo>
                  <a:lnTo>
                    <a:pt x="1" y="52"/>
                  </a:lnTo>
                  <a:lnTo>
                    <a:pt x="0" y="57"/>
                  </a:lnTo>
                  <a:lnTo>
                    <a:pt x="1" y="52"/>
                  </a:lnTo>
                  <a:lnTo>
                    <a:pt x="0" y="56"/>
                  </a:lnTo>
                  <a:lnTo>
                    <a:pt x="1" y="59"/>
                  </a:lnTo>
                  <a:lnTo>
                    <a:pt x="4" y="60"/>
                  </a:lnTo>
                  <a:lnTo>
                    <a:pt x="8" y="59"/>
                  </a:lnTo>
                  <a:lnTo>
                    <a:pt x="9" y="5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24" name="Freeform 956"/>
            <p:cNvSpPr>
              <a:spLocks/>
            </p:cNvSpPr>
            <p:nvPr/>
          </p:nvSpPr>
          <p:spPr bwMode="auto">
            <a:xfrm>
              <a:off x="2762" y="4186"/>
              <a:ext cx="11" cy="21"/>
            </a:xfrm>
            <a:custGeom>
              <a:avLst/>
              <a:gdLst>
                <a:gd name="T0" fmla="*/ 4 w 32"/>
                <a:gd name="T1" fmla="*/ 62 h 62"/>
                <a:gd name="T2" fmla="*/ 8 w 32"/>
                <a:gd name="T3" fmla="*/ 60 h 62"/>
                <a:gd name="T4" fmla="*/ 17 w 32"/>
                <a:gd name="T5" fmla="*/ 50 h 62"/>
                <a:gd name="T6" fmla="*/ 25 w 32"/>
                <a:gd name="T7" fmla="*/ 36 h 62"/>
                <a:gd name="T8" fmla="*/ 32 w 32"/>
                <a:gd name="T9" fmla="*/ 17 h 62"/>
                <a:gd name="T10" fmla="*/ 32 w 32"/>
                <a:gd name="T11" fmla="*/ 0 h 62"/>
                <a:gd name="T12" fmla="*/ 23 w 32"/>
                <a:gd name="T13" fmla="*/ 2 h 62"/>
                <a:gd name="T14" fmla="*/ 23 w 32"/>
                <a:gd name="T15" fmla="*/ 17 h 62"/>
                <a:gd name="T16" fmla="*/ 16 w 32"/>
                <a:gd name="T17" fmla="*/ 32 h 62"/>
                <a:gd name="T18" fmla="*/ 8 w 32"/>
                <a:gd name="T19" fmla="*/ 45 h 62"/>
                <a:gd name="T20" fmla="*/ 1 w 32"/>
                <a:gd name="T21" fmla="*/ 53 h 62"/>
                <a:gd name="T22" fmla="*/ 4 w 32"/>
                <a:gd name="T23" fmla="*/ 51 h 62"/>
                <a:gd name="T24" fmla="*/ 1 w 32"/>
                <a:gd name="T25" fmla="*/ 53 h 62"/>
                <a:gd name="T26" fmla="*/ 0 w 32"/>
                <a:gd name="T27" fmla="*/ 57 h 62"/>
                <a:gd name="T28" fmla="*/ 1 w 32"/>
                <a:gd name="T29" fmla="*/ 60 h 62"/>
                <a:gd name="T30" fmla="*/ 4 w 32"/>
                <a:gd name="T31" fmla="*/ 61 h 62"/>
                <a:gd name="T32" fmla="*/ 8 w 32"/>
                <a:gd name="T33" fmla="*/ 60 h 62"/>
                <a:gd name="T34" fmla="*/ 4 w 32"/>
                <a:gd name="T35"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62">
                  <a:moveTo>
                    <a:pt x="4" y="62"/>
                  </a:moveTo>
                  <a:lnTo>
                    <a:pt x="8" y="60"/>
                  </a:lnTo>
                  <a:lnTo>
                    <a:pt x="17" y="50"/>
                  </a:lnTo>
                  <a:lnTo>
                    <a:pt x="25" y="36"/>
                  </a:lnTo>
                  <a:lnTo>
                    <a:pt x="32" y="17"/>
                  </a:lnTo>
                  <a:lnTo>
                    <a:pt x="32" y="0"/>
                  </a:lnTo>
                  <a:lnTo>
                    <a:pt x="23" y="2"/>
                  </a:lnTo>
                  <a:lnTo>
                    <a:pt x="23" y="17"/>
                  </a:lnTo>
                  <a:lnTo>
                    <a:pt x="16" y="32"/>
                  </a:lnTo>
                  <a:lnTo>
                    <a:pt x="8" y="45"/>
                  </a:lnTo>
                  <a:lnTo>
                    <a:pt x="1" y="53"/>
                  </a:lnTo>
                  <a:lnTo>
                    <a:pt x="4" y="51"/>
                  </a:lnTo>
                  <a:lnTo>
                    <a:pt x="1" y="53"/>
                  </a:lnTo>
                  <a:lnTo>
                    <a:pt x="0" y="57"/>
                  </a:lnTo>
                  <a:lnTo>
                    <a:pt x="1" y="60"/>
                  </a:lnTo>
                  <a:lnTo>
                    <a:pt x="4" y="61"/>
                  </a:lnTo>
                  <a:lnTo>
                    <a:pt x="8" y="60"/>
                  </a:lnTo>
                  <a:lnTo>
                    <a:pt x="4" y="6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25" name="Freeform 957"/>
            <p:cNvSpPr>
              <a:spLocks/>
            </p:cNvSpPr>
            <p:nvPr/>
          </p:nvSpPr>
          <p:spPr bwMode="auto">
            <a:xfrm>
              <a:off x="2751" y="4202"/>
              <a:ext cx="12" cy="5"/>
            </a:xfrm>
            <a:custGeom>
              <a:avLst/>
              <a:gdLst>
                <a:gd name="T0" fmla="*/ 8 w 37"/>
                <a:gd name="T1" fmla="*/ 8 h 14"/>
                <a:gd name="T2" fmla="*/ 4 w 37"/>
                <a:gd name="T3" fmla="*/ 9 h 14"/>
                <a:gd name="T4" fmla="*/ 10 w 37"/>
                <a:gd name="T5" fmla="*/ 9 h 14"/>
                <a:gd name="T6" fmla="*/ 18 w 37"/>
                <a:gd name="T7" fmla="*/ 11 h 14"/>
                <a:gd name="T8" fmla="*/ 28 w 37"/>
                <a:gd name="T9" fmla="*/ 12 h 14"/>
                <a:gd name="T10" fmla="*/ 37 w 37"/>
                <a:gd name="T11" fmla="*/ 14 h 14"/>
                <a:gd name="T12" fmla="*/ 37 w 37"/>
                <a:gd name="T13" fmla="*/ 3 h 14"/>
                <a:gd name="T14" fmla="*/ 28 w 37"/>
                <a:gd name="T15" fmla="*/ 3 h 14"/>
                <a:gd name="T16" fmla="*/ 18 w 37"/>
                <a:gd name="T17" fmla="*/ 2 h 14"/>
                <a:gd name="T18" fmla="*/ 10 w 37"/>
                <a:gd name="T19" fmla="*/ 0 h 14"/>
                <a:gd name="T20" fmla="*/ 4 w 37"/>
                <a:gd name="T21" fmla="*/ 0 h 14"/>
                <a:gd name="T22" fmla="*/ 1 w 37"/>
                <a:gd name="T23" fmla="*/ 1 h 14"/>
                <a:gd name="T24" fmla="*/ 4 w 37"/>
                <a:gd name="T25" fmla="*/ 0 h 14"/>
                <a:gd name="T26" fmla="*/ 1 w 37"/>
                <a:gd name="T27" fmla="*/ 1 h 14"/>
                <a:gd name="T28" fmla="*/ 0 w 37"/>
                <a:gd name="T29" fmla="*/ 4 h 14"/>
                <a:gd name="T30" fmla="*/ 1 w 37"/>
                <a:gd name="T31" fmla="*/ 8 h 14"/>
                <a:gd name="T32" fmla="*/ 4 w 37"/>
                <a:gd name="T33" fmla="*/ 9 h 14"/>
                <a:gd name="T34" fmla="*/ 8 w 37"/>
                <a:gd name="T35"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14">
                  <a:moveTo>
                    <a:pt x="8" y="8"/>
                  </a:moveTo>
                  <a:lnTo>
                    <a:pt x="4" y="9"/>
                  </a:lnTo>
                  <a:lnTo>
                    <a:pt x="10" y="9"/>
                  </a:lnTo>
                  <a:lnTo>
                    <a:pt x="18" y="11"/>
                  </a:lnTo>
                  <a:lnTo>
                    <a:pt x="28" y="12"/>
                  </a:lnTo>
                  <a:lnTo>
                    <a:pt x="37" y="14"/>
                  </a:lnTo>
                  <a:lnTo>
                    <a:pt x="37" y="3"/>
                  </a:lnTo>
                  <a:lnTo>
                    <a:pt x="28" y="3"/>
                  </a:lnTo>
                  <a:lnTo>
                    <a:pt x="18" y="2"/>
                  </a:lnTo>
                  <a:lnTo>
                    <a:pt x="10" y="0"/>
                  </a:lnTo>
                  <a:lnTo>
                    <a:pt x="4" y="0"/>
                  </a:lnTo>
                  <a:lnTo>
                    <a:pt x="1" y="1"/>
                  </a:lnTo>
                  <a:lnTo>
                    <a:pt x="4" y="0"/>
                  </a:lnTo>
                  <a:lnTo>
                    <a:pt x="1" y="1"/>
                  </a:lnTo>
                  <a:lnTo>
                    <a:pt x="0" y="4"/>
                  </a:lnTo>
                  <a:lnTo>
                    <a:pt x="1" y="8"/>
                  </a:lnTo>
                  <a:lnTo>
                    <a:pt x="4" y="9"/>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26" name="Freeform 958"/>
            <p:cNvSpPr>
              <a:spLocks/>
            </p:cNvSpPr>
            <p:nvPr/>
          </p:nvSpPr>
          <p:spPr bwMode="auto">
            <a:xfrm>
              <a:off x="2733" y="4202"/>
              <a:ext cx="21" cy="10"/>
            </a:xfrm>
            <a:custGeom>
              <a:avLst/>
              <a:gdLst>
                <a:gd name="T0" fmla="*/ 2 w 63"/>
                <a:gd name="T1" fmla="*/ 17 h 28"/>
                <a:gd name="T2" fmla="*/ 4 w 63"/>
                <a:gd name="T3" fmla="*/ 26 h 28"/>
                <a:gd name="T4" fmla="*/ 15 w 63"/>
                <a:gd name="T5" fmla="*/ 28 h 28"/>
                <a:gd name="T6" fmla="*/ 24 w 63"/>
                <a:gd name="T7" fmla="*/ 27 h 28"/>
                <a:gd name="T8" fmla="*/ 33 w 63"/>
                <a:gd name="T9" fmla="*/ 25 h 28"/>
                <a:gd name="T10" fmla="*/ 40 w 63"/>
                <a:gd name="T11" fmla="*/ 23 h 28"/>
                <a:gd name="T12" fmla="*/ 47 w 63"/>
                <a:gd name="T13" fmla="*/ 20 h 28"/>
                <a:gd name="T14" fmla="*/ 53 w 63"/>
                <a:gd name="T15" fmla="*/ 15 h 28"/>
                <a:gd name="T16" fmla="*/ 58 w 63"/>
                <a:gd name="T17" fmla="*/ 11 h 28"/>
                <a:gd name="T18" fmla="*/ 63 w 63"/>
                <a:gd name="T19" fmla="*/ 7 h 28"/>
                <a:gd name="T20" fmla="*/ 56 w 63"/>
                <a:gd name="T21" fmla="*/ 0 h 28"/>
                <a:gd name="T22" fmla="*/ 51 w 63"/>
                <a:gd name="T23" fmla="*/ 4 h 28"/>
                <a:gd name="T24" fmla="*/ 47 w 63"/>
                <a:gd name="T25" fmla="*/ 8 h 28"/>
                <a:gd name="T26" fmla="*/ 42 w 63"/>
                <a:gd name="T27" fmla="*/ 11 h 28"/>
                <a:gd name="T28" fmla="*/ 37 w 63"/>
                <a:gd name="T29" fmla="*/ 13 h 28"/>
                <a:gd name="T30" fmla="*/ 31 w 63"/>
                <a:gd name="T31" fmla="*/ 16 h 28"/>
                <a:gd name="T32" fmla="*/ 24 w 63"/>
                <a:gd name="T33" fmla="*/ 18 h 28"/>
                <a:gd name="T34" fmla="*/ 15 w 63"/>
                <a:gd name="T35" fmla="*/ 17 h 28"/>
                <a:gd name="T36" fmla="*/ 4 w 63"/>
                <a:gd name="T37" fmla="*/ 17 h 28"/>
                <a:gd name="T38" fmla="*/ 7 w 63"/>
                <a:gd name="T39" fmla="*/ 26 h 28"/>
                <a:gd name="T40" fmla="*/ 4 w 63"/>
                <a:gd name="T41" fmla="*/ 17 h 28"/>
                <a:gd name="T42" fmla="*/ 1 w 63"/>
                <a:gd name="T43" fmla="*/ 18 h 28"/>
                <a:gd name="T44" fmla="*/ 0 w 63"/>
                <a:gd name="T45" fmla="*/ 21 h 28"/>
                <a:gd name="T46" fmla="*/ 1 w 63"/>
                <a:gd name="T47" fmla="*/ 25 h 28"/>
                <a:gd name="T48" fmla="*/ 4 w 63"/>
                <a:gd name="T49" fmla="*/ 26 h 28"/>
                <a:gd name="T50" fmla="*/ 2 w 63"/>
                <a:gd name="T51"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3" h="28">
                  <a:moveTo>
                    <a:pt x="2" y="17"/>
                  </a:moveTo>
                  <a:lnTo>
                    <a:pt x="4" y="26"/>
                  </a:lnTo>
                  <a:lnTo>
                    <a:pt x="15" y="28"/>
                  </a:lnTo>
                  <a:lnTo>
                    <a:pt x="24" y="27"/>
                  </a:lnTo>
                  <a:lnTo>
                    <a:pt x="33" y="25"/>
                  </a:lnTo>
                  <a:lnTo>
                    <a:pt x="40" y="23"/>
                  </a:lnTo>
                  <a:lnTo>
                    <a:pt x="47" y="20"/>
                  </a:lnTo>
                  <a:lnTo>
                    <a:pt x="53" y="15"/>
                  </a:lnTo>
                  <a:lnTo>
                    <a:pt x="58" y="11"/>
                  </a:lnTo>
                  <a:lnTo>
                    <a:pt x="63" y="7"/>
                  </a:lnTo>
                  <a:lnTo>
                    <a:pt x="56" y="0"/>
                  </a:lnTo>
                  <a:lnTo>
                    <a:pt x="51" y="4"/>
                  </a:lnTo>
                  <a:lnTo>
                    <a:pt x="47" y="8"/>
                  </a:lnTo>
                  <a:lnTo>
                    <a:pt x="42" y="11"/>
                  </a:lnTo>
                  <a:lnTo>
                    <a:pt x="37" y="13"/>
                  </a:lnTo>
                  <a:lnTo>
                    <a:pt x="31" y="16"/>
                  </a:lnTo>
                  <a:lnTo>
                    <a:pt x="24" y="18"/>
                  </a:lnTo>
                  <a:lnTo>
                    <a:pt x="15" y="17"/>
                  </a:lnTo>
                  <a:lnTo>
                    <a:pt x="4" y="17"/>
                  </a:lnTo>
                  <a:lnTo>
                    <a:pt x="7" y="26"/>
                  </a:lnTo>
                  <a:lnTo>
                    <a:pt x="4" y="17"/>
                  </a:lnTo>
                  <a:lnTo>
                    <a:pt x="1" y="18"/>
                  </a:lnTo>
                  <a:lnTo>
                    <a:pt x="0" y="21"/>
                  </a:lnTo>
                  <a:lnTo>
                    <a:pt x="1" y="25"/>
                  </a:lnTo>
                  <a:lnTo>
                    <a:pt x="4" y="26"/>
                  </a:lnTo>
                  <a:lnTo>
                    <a:pt x="2"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27" name="Freeform 959"/>
            <p:cNvSpPr>
              <a:spLocks/>
            </p:cNvSpPr>
            <p:nvPr/>
          </p:nvSpPr>
          <p:spPr bwMode="auto">
            <a:xfrm>
              <a:off x="2733" y="4200"/>
              <a:ext cx="6" cy="11"/>
            </a:xfrm>
            <a:custGeom>
              <a:avLst/>
              <a:gdLst>
                <a:gd name="T0" fmla="*/ 9 w 18"/>
                <a:gd name="T1" fmla="*/ 9 h 34"/>
                <a:gd name="T2" fmla="*/ 8 w 18"/>
                <a:gd name="T3" fmla="*/ 9 h 34"/>
                <a:gd name="T4" fmla="*/ 9 w 18"/>
                <a:gd name="T5" fmla="*/ 9 h 34"/>
                <a:gd name="T6" fmla="*/ 8 w 18"/>
                <a:gd name="T7" fmla="*/ 15 h 34"/>
                <a:gd name="T8" fmla="*/ 5 w 18"/>
                <a:gd name="T9" fmla="*/ 21 h 34"/>
                <a:gd name="T10" fmla="*/ 0 w 18"/>
                <a:gd name="T11" fmla="*/ 25 h 34"/>
                <a:gd name="T12" fmla="*/ 5 w 18"/>
                <a:gd name="T13" fmla="*/ 34 h 34"/>
                <a:gd name="T14" fmla="*/ 11 w 18"/>
                <a:gd name="T15" fmla="*/ 26 h 34"/>
                <a:gd name="T16" fmla="*/ 17 w 18"/>
                <a:gd name="T17" fmla="*/ 17 h 34"/>
                <a:gd name="T18" fmla="*/ 18 w 18"/>
                <a:gd name="T19" fmla="*/ 9 h 34"/>
                <a:gd name="T20" fmla="*/ 13 w 18"/>
                <a:gd name="T21" fmla="*/ 0 h 34"/>
                <a:gd name="T22" fmla="*/ 11 w 18"/>
                <a:gd name="T23" fmla="*/ 0 h 34"/>
                <a:gd name="T24" fmla="*/ 9 w 18"/>
                <a:gd name="T25" fmla="*/ 9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34">
                  <a:moveTo>
                    <a:pt x="9" y="9"/>
                  </a:moveTo>
                  <a:lnTo>
                    <a:pt x="8" y="9"/>
                  </a:lnTo>
                  <a:lnTo>
                    <a:pt x="9" y="9"/>
                  </a:lnTo>
                  <a:lnTo>
                    <a:pt x="8" y="15"/>
                  </a:lnTo>
                  <a:lnTo>
                    <a:pt x="5" y="21"/>
                  </a:lnTo>
                  <a:lnTo>
                    <a:pt x="0" y="25"/>
                  </a:lnTo>
                  <a:lnTo>
                    <a:pt x="5" y="34"/>
                  </a:lnTo>
                  <a:lnTo>
                    <a:pt x="11" y="26"/>
                  </a:lnTo>
                  <a:lnTo>
                    <a:pt x="17" y="17"/>
                  </a:lnTo>
                  <a:lnTo>
                    <a:pt x="18" y="9"/>
                  </a:lnTo>
                  <a:lnTo>
                    <a:pt x="13" y="0"/>
                  </a:lnTo>
                  <a:lnTo>
                    <a:pt x="11" y="0"/>
                  </a:lnTo>
                  <a:lnTo>
                    <a:pt x="9"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28" name="Freeform 960"/>
            <p:cNvSpPr>
              <a:spLocks/>
            </p:cNvSpPr>
            <p:nvPr/>
          </p:nvSpPr>
          <p:spPr bwMode="auto">
            <a:xfrm>
              <a:off x="2714" y="4199"/>
              <a:ext cx="23" cy="6"/>
            </a:xfrm>
            <a:custGeom>
              <a:avLst/>
              <a:gdLst>
                <a:gd name="T0" fmla="*/ 0 w 68"/>
                <a:gd name="T1" fmla="*/ 16 h 17"/>
                <a:gd name="T2" fmla="*/ 0 w 68"/>
                <a:gd name="T3" fmla="*/ 16 h 17"/>
                <a:gd name="T4" fmla="*/ 7 w 68"/>
                <a:gd name="T5" fmla="*/ 17 h 17"/>
                <a:gd name="T6" fmla="*/ 15 w 68"/>
                <a:gd name="T7" fmla="*/ 16 h 17"/>
                <a:gd name="T8" fmla="*/ 25 w 68"/>
                <a:gd name="T9" fmla="*/ 14 h 17"/>
                <a:gd name="T10" fmla="*/ 35 w 68"/>
                <a:gd name="T11" fmla="*/ 12 h 17"/>
                <a:gd name="T12" fmla="*/ 45 w 68"/>
                <a:gd name="T13" fmla="*/ 11 h 17"/>
                <a:gd name="T14" fmla="*/ 56 w 68"/>
                <a:gd name="T15" fmla="*/ 10 h 17"/>
                <a:gd name="T16" fmla="*/ 63 w 68"/>
                <a:gd name="T17" fmla="*/ 11 h 17"/>
                <a:gd name="T18" fmla="*/ 66 w 68"/>
                <a:gd name="T19" fmla="*/ 10 h 17"/>
                <a:gd name="T20" fmla="*/ 68 w 68"/>
                <a:gd name="T21" fmla="*/ 1 h 17"/>
                <a:gd name="T22" fmla="*/ 63 w 68"/>
                <a:gd name="T23" fmla="*/ 0 h 17"/>
                <a:gd name="T24" fmla="*/ 56 w 68"/>
                <a:gd name="T25" fmla="*/ 1 h 17"/>
                <a:gd name="T26" fmla="*/ 45 w 68"/>
                <a:gd name="T27" fmla="*/ 2 h 17"/>
                <a:gd name="T28" fmla="*/ 35 w 68"/>
                <a:gd name="T29" fmla="*/ 3 h 17"/>
                <a:gd name="T30" fmla="*/ 25 w 68"/>
                <a:gd name="T31" fmla="*/ 5 h 17"/>
                <a:gd name="T32" fmla="*/ 15 w 68"/>
                <a:gd name="T33" fmla="*/ 6 h 17"/>
                <a:gd name="T34" fmla="*/ 7 w 68"/>
                <a:gd name="T35" fmla="*/ 5 h 17"/>
                <a:gd name="T36" fmla="*/ 2 w 68"/>
                <a:gd name="T37" fmla="*/ 6 h 17"/>
                <a:gd name="T38" fmla="*/ 2 w 68"/>
                <a:gd name="T39" fmla="*/ 6 h 17"/>
                <a:gd name="T40" fmla="*/ 0 w 68"/>
                <a:gd name="T41"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17">
                  <a:moveTo>
                    <a:pt x="0" y="16"/>
                  </a:moveTo>
                  <a:lnTo>
                    <a:pt x="0" y="16"/>
                  </a:lnTo>
                  <a:lnTo>
                    <a:pt x="7" y="17"/>
                  </a:lnTo>
                  <a:lnTo>
                    <a:pt x="15" y="16"/>
                  </a:lnTo>
                  <a:lnTo>
                    <a:pt x="25" y="14"/>
                  </a:lnTo>
                  <a:lnTo>
                    <a:pt x="35" y="12"/>
                  </a:lnTo>
                  <a:lnTo>
                    <a:pt x="45" y="11"/>
                  </a:lnTo>
                  <a:lnTo>
                    <a:pt x="56" y="10"/>
                  </a:lnTo>
                  <a:lnTo>
                    <a:pt x="63" y="11"/>
                  </a:lnTo>
                  <a:lnTo>
                    <a:pt x="66" y="10"/>
                  </a:lnTo>
                  <a:lnTo>
                    <a:pt x="68" y="1"/>
                  </a:lnTo>
                  <a:lnTo>
                    <a:pt x="63" y="0"/>
                  </a:lnTo>
                  <a:lnTo>
                    <a:pt x="56" y="1"/>
                  </a:lnTo>
                  <a:lnTo>
                    <a:pt x="45" y="2"/>
                  </a:lnTo>
                  <a:lnTo>
                    <a:pt x="35" y="3"/>
                  </a:lnTo>
                  <a:lnTo>
                    <a:pt x="25" y="5"/>
                  </a:lnTo>
                  <a:lnTo>
                    <a:pt x="15" y="6"/>
                  </a:lnTo>
                  <a:lnTo>
                    <a:pt x="7" y="5"/>
                  </a:lnTo>
                  <a:lnTo>
                    <a:pt x="2" y="6"/>
                  </a:lnTo>
                  <a:lnTo>
                    <a:pt x="2" y="6"/>
                  </a:lnTo>
                  <a:lnTo>
                    <a:pt x="0"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29" name="Freeform 961"/>
            <p:cNvSpPr>
              <a:spLocks/>
            </p:cNvSpPr>
            <p:nvPr/>
          </p:nvSpPr>
          <p:spPr bwMode="auto">
            <a:xfrm>
              <a:off x="2703" y="4190"/>
              <a:ext cx="12" cy="15"/>
            </a:xfrm>
            <a:custGeom>
              <a:avLst/>
              <a:gdLst>
                <a:gd name="T0" fmla="*/ 4 w 36"/>
                <a:gd name="T1" fmla="*/ 0 h 43"/>
                <a:gd name="T2" fmla="*/ 4 w 36"/>
                <a:gd name="T3" fmla="*/ 0 h 43"/>
                <a:gd name="T4" fmla="*/ 0 w 36"/>
                <a:gd name="T5" fmla="*/ 7 h 43"/>
                <a:gd name="T6" fmla="*/ 2 w 36"/>
                <a:gd name="T7" fmla="*/ 14 h 43"/>
                <a:gd name="T8" fmla="*/ 6 w 36"/>
                <a:gd name="T9" fmla="*/ 21 h 43"/>
                <a:gd name="T10" fmla="*/ 11 w 36"/>
                <a:gd name="T11" fmla="*/ 25 h 43"/>
                <a:gd name="T12" fmla="*/ 17 w 36"/>
                <a:gd name="T13" fmla="*/ 31 h 43"/>
                <a:gd name="T14" fmla="*/ 22 w 36"/>
                <a:gd name="T15" fmla="*/ 36 h 43"/>
                <a:gd name="T16" fmla="*/ 28 w 36"/>
                <a:gd name="T17" fmla="*/ 40 h 43"/>
                <a:gd name="T18" fmla="*/ 34 w 36"/>
                <a:gd name="T19" fmla="*/ 43 h 43"/>
                <a:gd name="T20" fmla="*/ 36 w 36"/>
                <a:gd name="T21" fmla="*/ 33 h 43"/>
                <a:gd name="T22" fmla="*/ 33 w 36"/>
                <a:gd name="T23" fmla="*/ 31 h 43"/>
                <a:gd name="T24" fmla="*/ 29 w 36"/>
                <a:gd name="T25" fmla="*/ 29 h 43"/>
                <a:gd name="T26" fmla="*/ 23 w 36"/>
                <a:gd name="T27" fmla="*/ 24 h 43"/>
                <a:gd name="T28" fmla="*/ 18 w 36"/>
                <a:gd name="T29" fmla="*/ 19 h 43"/>
                <a:gd name="T30" fmla="*/ 13 w 36"/>
                <a:gd name="T31" fmla="*/ 14 h 43"/>
                <a:gd name="T32" fmla="*/ 11 w 36"/>
                <a:gd name="T33" fmla="*/ 9 h 43"/>
                <a:gd name="T34" fmla="*/ 10 w 36"/>
                <a:gd name="T35" fmla="*/ 7 h 43"/>
                <a:gd name="T36" fmla="*/ 11 w 36"/>
                <a:gd name="T37" fmla="*/ 7 h 43"/>
                <a:gd name="T38" fmla="*/ 11 w 36"/>
                <a:gd name="T39" fmla="*/ 7 h 43"/>
                <a:gd name="T40" fmla="*/ 4 w 36"/>
                <a:gd name="T4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43">
                  <a:moveTo>
                    <a:pt x="4" y="0"/>
                  </a:moveTo>
                  <a:lnTo>
                    <a:pt x="4" y="0"/>
                  </a:lnTo>
                  <a:lnTo>
                    <a:pt x="0" y="7"/>
                  </a:lnTo>
                  <a:lnTo>
                    <a:pt x="2" y="14"/>
                  </a:lnTo>
                  <a:lnTo>
                    <a:pt x="6" y="21"/>
                  </a:lnTo>
                  <a:lnTo>
                    <a:pt x="11" y="25"/>
                  </a:lnTo>
                  <a:lnTo>
                    <a:pt x="17" y="31"/>
                  </a:lnTo>
                  <a:lnTo>
                    <a:pt x="22" y="36"/>
                  </a:lnTo>
                  <a:lnTo>
                    <a:pt x="28" y="40"/>
                  </a:lnTo>
                  <a:lnTo>
                    <a:pt x="34" y="43"/>
                  </a:lnTo>
                  <a:lnTo>
                    <a:pt x="36" y="33"/>
                  </a:lnTo>
                  <a:lnTo>
                    <a:pt x="33" y="31"/>
                  </a:lnTo>
                  <a:lnTo>
                    <a:pt x="29" y="29"/>
                  </a:lnTo>
                  <a:lnTo>
                    <a:pt x="23" y="24"/>
                  </a:lnTo>
                  <a:lnTo>
                    <a:pt x="18" y="19"/>
                  </a:lnTo>
                  <a:lnTo>
                    <a:pt x="13" y="14"/>
                  </a:lnTo>
                  <a:lnTo>
                    <a:pt x="11" y="9"/>
                  </a:lnTo>
                  <a:lnTo>
                    <a:pt x="10" y="7"/>
                  </a:lnTo>
                  <a:lnTo>
                    <a:pt x="11" y="7"/>
                  </a:lnTo>
                  <a:lnTo>
                    <a:pt x="11" y="7"/>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30" name="Freeform 962"/>
            <p:cNvSpPr>
              <a:spLocks/>
            </p:cNvSpPr>
            <p:nvPr/>
          </p:nvSpPr>
          <p:spPr bwMode="auto">
            <a:xfrm>
              <a:off x="2704" y="4189"/>
              <a:ext cx="12" cy="4"/>
            </a:xfrm>
            <a:custGeom>
              <a:avLst/>
              <a:gdLst>
                <a:gd name="T0" fmla="*/ 24 w 35"/>
                <a:gd name="T1" fmla="*/ 8 h 12"/>
                <a:gd name="T2" fmla="*/ 31 w 35"/>
                <a:gd name="T3" fmla="*/ 3 h 12"/>
                <a:gd name="T4" fmla="*/ 25 w 35"/>
                <a:gd name="T5" fmla="*/ 1 h 12"/>
                <a:gd name="T6" fmla="*/ 17 w 35"/>
                <a:gd name="T7" fmla="*/ 0 h 12"/>
                <a:gd name="T8" fmla="*/ 9 w 35"/>
                <a:gd name="T9" fmla="*/ 0 h 12"/>
                <a:gd name="T10" fmla="*/ 0 w 35"/>
                <a:gd name="T11" fmla="*/ 5 h 12"/>
                <a:gd name="T12" fmla="*/ 7 w 35"/>
                <a:gd name="T13" fmla="*/ 12 h 12"/>
                <a:gd name="T14" fmla="*/ 11 w 35"/>
                <a:gd name="T15" fmla="*/ 9 h 12"/>
                <a:gd name="T16" fmla="*/ 17 w 35"/>
                <a:gd name="T17" fmla="*/ 9 h 12"/>
                <a:gd name="T18" fmla="*/ 23 w 35"/>
                <a:gd name="T19" fmla="*/ 10 h 12"/>
                <a:gd name="T20" fmla="*/ 29 w 35"/>
                <a:gd name="T21" fmla="*/ 12 h 12"/>
                <a:gd name="T22" fmla="*/ 35 w 35"/>
                <a:gd name="T23" fmla="*/ 8 h 12"/>
                <a:gd name="T24" fmla="*/ 29 w 35"/>
                <a:gd name="T25" fmla="*/ 12 h 12"/>
                <a:gd name="T26" fmla="*/ 32 w 35"/>
                <a:gd name="T27" fmla="*/ 11 h 12"/>
                <a:gd name="T28" fmla="*/ 34 w 35"/>
                <a:gd name="T29" fmla="*/ 9 h 12"/>
                <a:gd name="T30" fmla="*/ 34 w 35"/>
                <a:gd name="T31" fmla="*/ 5 h 12"/>
                <a:gd name="T32" fmla="*/ 31 w 35"/>
                <a:gd name="T33" fmla="*/ 3 h 12"/>
                <a:gd name="T34" fmla="*/ 24 w 35"/>
                <a:gd name="T35"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24" y="8"/>
                  </a:moveTo>
                  <a:lnTo>
                    <a:pt x="31" y="3"/>
                  </a:lnTo>
                  <a:lnTo>
                    <a:pt x="25" y="1"/>
                  </a:lnTo>
                  <a:lnTo>
                    <a:pt x="17" y="0"/>
                  </a:lnTo>
                  <a:lnTo>
                    <a:pt x="9" y="0"/>
                  </a:lnTo>
                  <a:lnTo>
                    <a:pt x="0" y="5"/>
                  </a:lnTo>
                  <a:lnTo>
                    <a:pt x="7" y="12"/>
                  </a:lnTo>
                  <a:lnTo>
                    <a:pt x="11" y="9"/>
                  </a:lnTo>
                  <a:lnTo>
                    <a:pt x="17" y="9"/>
                  </a:lnTo>
                  <a:lnTo>
                    <a:pt x="23" y="10"/>
                  </a:lnTo>
                  <a:lnTo>
                    <a:pt x="29" y="12"/>
                  </a:lnTo>
                  <a:lnTo>
                    <a:pt x="35" y="8"/>
                  </a:lnTo>
                  <a:lnTo>
                    <a:pt x="29" y="12"/>
                  </a:lnTo>
                  <a:lnTo>
                    <a:pt x="32" y="11"/>
                  </a:lnTo>
                  <a:lnTo>
                    <a:pt x="34" y="9"/>
                  </a:lnTo>
                  <a:lnTo>
                    <a:pt x="34" y="5"/>
                  </a:lnTo>
                  <a:lnTo>
                    <a:pt x="31" y="3"/>
                  </a:lnTo>
                  <a:lnTo>
                    <a:pt x="24"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31" name="Freeform 963"/>
            <p:cNvSpPr>
              <a:spLocks/>
            </p:cNvSpPr>
            <p:nvPr/>
          </p:nvSpPr>
          <p:spPr bwMode="auto">
            <a:xfrm>
              <a:off x="2709" y="4183"/>
              <a:ext cx="7" cy="8"/>
            </a:xfrm>
            <a:custGeom>
              <a:avLst/>
              <a:gdLst>
                <a:gd name="T0" fmla="*/ 0 w 21"/>
                <a:gd name="T1" fmla="*/ 3 h 26"/>
                <a:gd name="T2" fmla="*/ 0 w 21"/>
                <a:gd name="T3" fmla="*/ 3 h 26"/>
                <a:gd name="T4" fmla="*/ 3 w 21"/>
                <a:gd name="T5" fmla="*/ 10 h 26"/>
                <a:gd name="T6" fmla="*/ 7 w 21"/>
                <a:gd name="T7" fmla="*/ 15 h 26"/>
                <a:gd name="T8" fmla="*/ 10 w 21"/>
                <a:gd name="T9" fmla="*/ 20 h 26"/>
                <a:gd name="T10" fmla="*/ 10 w 21"/>
                <a:gd name="T11" fmla="*/ 26 h 26"/>
                <a:gd name="T12" fmla="*/ 21 w 21"/>
                <a:gd name="T13" fmla="*/ 26 h 26"/>
                <a:gd name="T14" fmla="*/ 19 w 21"/>
                <a:gd name="T15" fmla="*/ 18 h 26"/>
                <a:gd name="T16" fmla="*/ 16 w 21"/>
                <a:gd name="T17" fmla="*/ 11 h 26"/>
                <a:gd name="T18" fmla="*/ 12 w 21"/>
                <a:gd name="T19" fmla="*/ 5 h 26"/>
                <a:gd name="T20" fmla="*/ 9 w 21"/>
                <a:gd name="T21" fmla="*/ 0 h 26"/>
                <a:gd name="T22" fmla="*/ 9 w 21"/>
                <a:gd name="T23" fmla="*/ 0 h 26"/>
                <a:gd name="T24" fmla="*/ 0 w 21"/>
                <a:gd name="T25"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26">
                  <a:moveTo>
                    <a:pt x="0" y="3"/>
                  </a:moveTo>
                  <a:lnTo>
                    <a:pt x="0" y="3"/>
                  </a:lnTo>
                  <a:lnTo>
                    <a:pt x="3" y="10"/>
                  </a:lnTo>
                  <a:lnTo>
                    <a:pt x="7" y="15"/>
                  </a:lnTo>
                  <a:lnTo>
                    <a:pt x="10" y="20"/>
                  </a:lnTo>
                  <a:lnTo>
                    <a:pt x="10" y="26"/>
                  </a:lnTo>
                  <a:lnTo>
                    <a:pt x="21" y="26"/>
                  </a:lnTo>
                  <a:lnTo>
                    <a:pt x="19" y="18"/>
                  </a:lnTo>
                  <a:lnTo>
                    <a:pt x="16" y="11"/>
                  </a:lnTo>
                  <a:lnTo>
                    <a:pt x="12" y="5"/>
                  </a:lnTo>
                  <a:lnTo>
                    <a:pt x="9" y="0"/>
                  </a:lnTo>
                  <a:lnTo>
                    <a:pt x="9" y="0"/>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32" name="Freeform 964"/>
            <p:cNvSpPr>
              <a:spLocks/>
            </p:cNvSpPr>
            <p:nvPr/>
          </p:nvSpPr>
          <p:spPr bwMode="auto">
            <a:xfrm>
              <a:off x="2708" y="4170"/>
              <a:ext cx="5" cy="14"/>
            </a:xfrm>
            <a:custGeom>
              <a:avLst/>
              <a:gdLst>
                <a:gd name="T0" fmla="*/ 16 w 16"/>
                <a:gd name="T1" fmla="*/ 0 h 40"/>
                <a:gd name="T2" fmla="*/ 16 w 16"/>
                <a:gd name="T3" fmla="*/ 0 h 40"/>
                <a:gd name="T4" fmla="*/ 5 w 16"/>
                <a:gd name="T5" fmla="*/ 5 h 40"/>
                <a:gd name="T6" fmla="*/ 0 w 16"/>
                <a:gd name="T7" fmla="*/ 18 h 40"/>
                <a:gd name="T8" fmla="*/ 0 w 16"/>
                <a:gd name="T9" fmla="*/ 29 h 40"/>
                <a:gd name="T10" fmla="*/ 3 w 16"/>
                <a:gd name="T11" fmla="*/ 40 h 40"/>
                <a:gd name="T12" fmla="*/ 12 w 16"/>
                <a:gd name="T13" fmla="*/ 37 h 40"/>
                <a:gd name="T14" fmla="*/ 10 w 16"/>
                <a:gd name="T15" fmla="*/ 29 h 40"/>
                <a:gd name="T16" fmla="*/ 10 w 16"/>
                <a:gd name="T17" fmla="*/ 18 h 40"/>
                <a:gd name="T18" fmla="*/ 12 w 16"/>
                <a:gd name="T19" fmla="*/ 12 h 40"/>
                <a:gd name="T20" fmla="*/ 16 w 16"/>
                <a:gd name="T21" fmla="*/ 11 h 40"/>
                <a:gd name="T22" fmla="*/ 16 w 16"/>
                <a:gd name="T23" fmla="*/ 11 h 40"/>
                <a:gd name="T24" fmla="*/ 16 w 16"/>
                <a:gd name="T25"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40">
                  <a:moveTo>
                    <a:pt x="16" y="0"/>
                  </a:moveTo>
                  <a:lnTo>
                    <a:pt x="16" y="0"/>
                  </a:lnTo>
                  <a:lnTo>
                    <a:pt x="5" y="5"/>
                  </a:lnTo>
                  <a:lnTo>
                    <a:pt x="0" y="18"/>
                  </a:lnTo>
                  <a:lnTo>
                    <a:pt x="0" y="29"/>
                  </a:lnTo>
                  <a:lnTo>
                    <a:pt x="3" y="40"/>
                  </a:lnTo>
                  <a:lnTo>
                    <a:pt x="12" y="37"/>
                  </a:lnTo>
                  <a:lnTo>
                    <a:pt x="10" y="29"/>
                  </a:lnTo>
                  <a:lnTo>
                    <a:pt x="10" y="18"/>
                  </a:lnTo>
                  <a:lnTo>
                    <a:pt x="12" y="12"/>
                  </a:lnTo>
                  <a:lnTo>
                    <a:pt x="16" y="11"/>
                  </a:lnTo>
                  <a:lnTo>
                    <a:pt x="16" y="11"/>
                  </a:lnTo>
                  <a:lnTo>
                    <a:pt x="1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33" name="Freeform 965"/>
            <p:cNvSpPr>
              <a:spLocks/>
            </p:cNvSpPr>
            <p:nvPr/>
          </p:nvSpPr>
          <p:spPr bwMode="auto">
            <a:xfrm>
              <a:off x="2713" y="4170"/>
              <a:ext cx="21" cy="5"/>
            </a:xfrm>
            <a:custGeom>
              <a:avLst/>
              <a:gdLst>
                <a:gd name="T0" fmla="*/ 58 w 63"/>
                <a:gd name="T1" fmla="*/ 1 h 14"/>
                <a:gd name="T2" fmla="*/ 56 w 63"/>
                <a:gd name="T3" fmla="*/ 2 h 14"/>
                <a:gd name="T4" fmla="*/ 53 w 63"/>
                <a:gd name="T5" fmla="*/ 4 h 14"/>
                <a:gd name="T6" fmla="*/ 47 w 63"/>
                <a:gd name="T7" fmla="*/ 5 h 14"/>
                <a:gd name="T8" fmla="*/ 39 w 63"/>
                <a:gd name="T9" fmla="*/ 5 h 14"/>
                <a:gd name="T10" fmla="*/ 31 w 63"/>
                <a:gd name="T11" fmla="*/ 4 h 14"/>
                <a:gd name="T12" fmla="*/ 22 w 63"/>
                <a:gd name="T13" fmla="*/ 3 h 14"/>
                <a:gd name="T14" fmla="*/ 14 w 63"/>
                <a:gd name="T15" fmla="*/ 2 h 14"/>
                <a:gd name="T16" fmla="*/ 7 w 63"/>
                <a:gd name="T17" fmla="*/ 1 h 14"/>
                <a:gd name="T18" fmla="*/ 0 w 63"/>
                <a:gd name="T19" fmla="*/ 0 h 14"/>
                <a:gd name="T20" fmla="*/ 0 w 63"/>
                <a:gd name="T21" fmla="*/ 11 h 14"/>
                <a:gd name="T22" fmla="*/ 7 w 63"/>
                <a:gd name="T23" fmla="*/ 10 h 14"/>
                <a:gd name="T24" fmla="*/ 14 w 63"/>
                <a:gd name="T25" fmla="*/ 11 h 14"/>
                <a:gd name="T26" fmla="*/ 22 w 63"/>
                <a:gd name="T27" fmla="*/ 12 h 14"/>
                <a:gd name="T28" fmla="*/ 31 w 63"/>
                <a:gd name="T29" fmla="*/ 13 h 14"/>
                <a:gd name="T30" fmla="*/ 39 w 63"/>
                <a:gd name="T31" fmla="*/ 14 h 14"/>
                <a:gd name="T32" fmla="*/ 47 w 63"/>
                <a:gd name="T33" fmla="*/ 14 h 14"/>
                <a:gd name="T34" fmla="*/ 55 w 63"/>
                <a:gd name="T35" fmla="*/ 13 h 14"/>
                <a:gd name="T36" fmla="*/ 63 w 63"/>
                <a:gd name="T37" fmla="*/ 9 h 14"/>
                <a:gd name="T38" fmla="*/ 62 w 63"/>
                <a:gd name="T39" fmla="*/ 10 h 14"/>
                <a:gd name="T40" fmla="*/ 58 w 63"/>
                <a:gd name="T41"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3" h="14">
                  <a:moveTo>
                    <a:pt x="58" y="1"/>
                  </a:moveTo>
                  <a:lnTo>
                    <a:pt x="56" y="2"/>
                  </a:lnTo>
                  <a:lnTo>
                    <a:pt x="53" y="4"/>
                  </a:lnTo>
                  <a:lnTo>
                    <a:pt x="47" y="5"/>
                  </a:lnTo>
                  <a:lnTo>
                    <a:pt x="39" y="5"/>
                  </a:lnTo>
                  <a:lnTo>
                    <a:pt x="31" y="4"/>
                  </a:lnTo>
                  <a:lnTo>
                    <a:pt x="22" y="3"/>
                  </a:lnTo>
                  <a:lnTo>
                    <a:pt x="14" y="2"/>
                  </a:lnTo>
                  <a:lnTo>
                    <a:pt x="7" y="1"/>
                  </a:lnTo>
                  <a:lnTo>
                    <a:pt x="0" y="0"/>
                  </a:lnTo>
                  <a:lnTo>
                    <a:pt x="0" y="11"/>
                  </a:lnTo>
                  <a:lnTo>
                    <a:pt x="7" y="10"/>
                  </a:lnTo>
                  <a:lnTo>
                    <a:pt x="14" y="11"/>
                  </a:lnTo>
                  <a:lnTo>
                    <a:pt x="22" y="12"/>
                  </a:lnTo>
                  <a:lnTo>
                    <a:pt x="31" y="13"/>
                  </a:lnTo>
                  <a:lnTo>
                    <a:pt x="39" y="14"/>
                  </a:lnTo>
                  <a:lnTo>
                    <a:pt x="47" y="14"/>
                  </a:lnTo>
                  <a:lnTo>
                    <a:pt x="55" y="13"/>
                  </a:lnTo>
                  <a:lnTo>
                    <a:pt x="63" y="9"/>
                  </a:lnTo>
                  <a:lnTo>
                    <a:pt x="62" y="10"/>
                  </a:lnTo>
                  <a:lnTo>
                    <a:pt x="5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34" name="Freeform 966"/>
            <p:cNvSpPr>
              <a:spLocks/>
            </p:cNvSpPr>
            <p:nvPr/>
          </p:nvSpPr>
          <p:spPr bwMode="auto">
            <a:xfrm>
              <a:off x="2733" y="4157"/>
              <a:ext cx="7" cy="17"/>
            </a:xfrm>
            <a:custGeom>
              <a:avLst/>
              <a:gdLst>
                <a:gd name="T0" fmla="*/ 19 w 21"/>
                <a:gd name="T1" fmla="*/ 0 h 49"/>
                <a:gd name="T2" fmla="*/ 19 w 21"/>
                <a:gd name="T3" fmla="*/ 0 h 49"/>
                <a:gd name="T4" fmla="*/ 10 w 21"/>
                <a:gd name="T5" fmla="*/ 10 h 49"/>
                <a:gd name="T6" fmla="*/ 8 w 21"/>
                <a:gd name="T7" fmla="*/ 21 h 49"/>
                <a:gd name="T8" fmla="*/ 4 w 21"/>
                <a:gd name="T9" fmla="*/ 33 h 49"/>
                <a:gd name="T10" fmla="*/ 0 w 21"/>
                <a:gd name="T11" fmla="*/ 40 h 49"/>
                <a:gd name="T12" fmla="*/ 4 w 21"/>
                <a:gd name="T13" fmla="*/ 49 h 49"/>
                <a:gd name="T14" fmla="*/ 13 w 21"/>
                <a:gd name="T15" fmla="*/ 37 h 49"/>
                <a:gd name="T16" fmla="*/ 17 w 21"/>
                <a:gd name="T17" fmla="*/ 24 h 49"/>
                <a:gd name="T18" fmla="*/ 19 w 21"/>
                <a:gd name="T19" fmla="*/ 12 h 49"/>
                <a:gd name="T20" fmla="*/ 21 w 21"/>
                <a:gd name="T21" fmla="*/ 9 h 49"/>
                <a:gd name="T22" fmla="*/ 21 w 21"/>
                <a:gd name="T23" fmla="*/ 9 h 49"/>
                <a:gd name="T24" fmla="*/ 19 w 21"/>
                <a:gd name="T25"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49">
                  <a:moveTo>
                    <a:pt x="19" y="0"/>
                  </a:moveTo>
                  <a:lnTo>
                    <a:pt x="19" y="0"/>
                  </a:lnTo>
                  <a:lnTo>
                    <a:pt x="10" y="10"/>
                  </a:lnTo>
                  <a:lnTo>
                    <a:pt x="8" y="21"/>
                  </a:lnTo>
                  <a:lnTo>
                    <a:pt x="4" y="33"/>
                  </a:lnTo>
                  <a:lnTo>
                    <a:pt x="0" y="40"/>
                  </a:lnTo>
                  <a:lnTo>
                    <a:pt x="4" y="49"/>
                  </a:lnTo>
                  <a:lnTo>
                    <a:pt x="13" y="37"/>
                  </a:lnTo>
                  <a:lnTo>
                    <a:pt x="17" y="24"/>
                  </a:lnTo>
                  <a:lnTo>
                    <a:pt x="19" y="12"/>
                  </a:lnTo>
                  <a:lnTo>
                    <a:pt x="21" y="9"/>
                  </a:lnTo>
                  <a:lnTo>
                    <a:pt x="21" y="9"/>
                  </a:lnTo>
                  <a:lnTo>
                    <a:pt x="1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35" name="Freeform 967"/>
            <p:cNvSpPr>
              <a:spLocks/>
            </p:cNvSpPr>
            <p:nvPr/>
          </p:nvSpPr>
          <p:spPr bwMode="auto">
            <a:xfrm>
              <a:off x="2739" y="4157"/>
              <a:ext cx="24" cy="16"/>
            </a:xfrm>
            <a:custGeom>
              <a:avLst/>
              <a:gdLst>
                <a:gd name="T0" fmla="*/ 60 w 71"/>
                <a:gd name="T1" fmla="*/ 45 h 50"/>
                <a:gd name="T2" fmla="*/ 70 w 71"/>
                <a:gd name="T3" fmla="*/ 44 h 50"/>
                <a:gd name="T4" fmla="*/ 65 w 71"/>
                <a:gd name="T5" fmla="*/ 30 h 50"/>
                <a:gd name="T6" fmla="*/ 56 w 71"/>
                <a:gd name="T7" fmla="*/ 19 h 50"/>
                <a:gd name="T8" fmla="*/ 46 w 71"/>
                <a:gd name="T9" fmla="*/ 10 h 50"/>
                <a:gd name="T10" fmla="*/ 36 w 71"/>
                <a:gd name="T11" fmla="*/ 5 h 50"/>
                <a:gd name="T12" fmla="*/ 25 w 71"/>
                <a:gd name="T13" fmla="*/ 2 h 50"/>
                <a:gd name="T14" fmla="*/ 15 w 71"/>
                <a:gd name="T15" fmla="*/ 0 h 50"/>
                <a:gd name="T16" fmla="*/ 7 w 71"/>
                <a:gd name="T17" fmla="*/ 0 h 50"/>
                <a:gd name="T18" fmla="*/ 0 w 71"/>
                <a:gd name="T19" fmla="*/ 2 h 50"/>
                <a:gd name="T20" fmla="*/ 2 w 71"/>
                <a:gd name="T21" fmla="*/ 11 h 50"/>
                <a:gd name="T22" fmla="*/ 7 w 71"/>
                <a:gd name="T23" fmla="*/ 10 h 50"/>
                <a:gd name="T24" fmla="*/ 15 w 71"/>
                <a:gd name="T25" fmla="*/ 10 h 50"/>
                <a:gd name="T26" fmla="*/ 23 w 71"/>
                <a:gd name="T27" fmla="*/ 11 h 50"/>
                <a:gd name="T28" fmla="*/ 33 w 71"/>
                <a:gd name="T29" fmla="*/ 14 h 50"/>
                <a:gd name="T30" fmla="*/ 41 w 71"/>
                <a:gd name="T31" fmla="*/ 19 h 50"/>
                <a:gd name="T32" fmla="*/ 49 w 71"/>
                <a:gd name="T33" fmla="*/ 26 h 50"/>
                <a:gd name="T34" fmla="*/ 56 w 71"/>
                <a:gd name="T35" fmla="*/ 35 h 50"/>
                <a:gd name="T36" fmla="*/ 61 w 71"/>
                <a:gd name="T37" fmla="*/ 46 h 50"/>
                <a:gd name="T38" fmla="*/ 71 w 71"/>
                <a:gd name="T39" fmla="*/ 45 h 50"/>
                <a:gd name="T40" fmla="*/ 61 w 71"/>
                <a:gd name="T41" fmla="*/ 46 h 50"/>
                <a:gd name="T42" fmla="*/ 63 w 71"/>
                <a:gd name="T43" fmla="*/ 49 h 50"/>
                <a:gd name="T44" fmla="*/ 66 w 71"/>
                <a:gd name="T45" fmla="*/ 50 h 50"/>
                <a:gd name="T46" fmla="*/ 69 w 71"/>
                <a:gd name="T47" fmla="*/ 47 h 50"/>
                <a:gd name="T48" fmla="*/ 70 w 71"/>
                <a:gd name="T49" fmla="*/ 44 h 50"/>
                <a:gd name="T50" fmla="*/ 60 w 71"/>
                <a:gd name="T51" fmla="*/ 4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1" h="50">
                  <a:moveTo>
                    <a:pt x="60" y="45"/>
                  </a:moveTo>
                  <a:lnTo>
                    <a:pt x="70" y="44"/>
                  </a:lnTo>
                  <a:lnTo>
                    <a:pt x="65" y="30"/>
                  </a:lnTo>
                  <a:lnTo>
                    <a:pt x="56" y="19"/>
                  </a:lnTo>
                  <a:lnTo>
                    <a:pt x="46" y="10"/>
                  </a:lnTo>
                  <a:lnTo>
                    <a:pt x="36" y="5"/>
                  </a:lnTo>
                  <a:lnTo>
                    <a:pt x="25" y="2"/>
                  </a:lnTo>
                  <a:lnTo>
                    <a:pt x="15" y="0"/>
                  </a:lnTo>
                  <a:lnTo>
                    <a:pt x="7" y="0"/>
                  </a:lnTo>
                  <a:lnTo>
                    <a:pt x="0" y="2"/>
                  </a:lnTo>
                  <a:lnTo>
                    <a:pt x="2" y="11"/>
                  </a:lnTo>
                  <a:lnTo>
                    <a:pt x="7" y="10"/>
                  </a:lnTo>
                  <a:lnTo>
                    <a:pt x="15" y="10"/>
                  </a:lnTo>
                  <a:lnTo>
                    <a:pt x="23" y="11"/>
                  </a:lnTo>
                  <a:lnTo>
                    <a:pt x="33" y="14"/>
                  </a:lnTo>
                  <a:lnTo>
                    <a:pt x="41" y="19"/>
                  </a:lnTo>
                  <a:lnTo>
                    <a:pt x="49" y="26"/>
                  </a:lnTo>
                  <a:lnTo>
                    <a:pt x="56" y="35"/>
                  </a:lnTo>
                  <a:lnTo>
                    <a:pt x="61" y="46"/>
                  </a:lnTo>
                  <a:lnTo>
                    <a:pt x="71" y="45"/>
                  </a:lnTo>
                  <a:lnTo>
                    <a:pt x="61" y="46"/>
                  </a:lnTo>
                  <a:lnTo>
                    <a:pt x="63" y="49"/>
                  </a:lnTo>
                  <a:lnTo>
                    <a:pt x="66" y="50"/>
                  </a:lnTo>
                  <a:lnTo>
                    <a:pt x="69" y="47"/>
                  </a:lnTo>
                  <a:lnTo>
                    <a:pt x="70" y="44"/>
                  </a:lnTo>
                  <a:lnTo>
                    <a:pt x="60" y="4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36" name="Freeform 968"/>
            <p:cNvSpPr>
              <a:spLocks/>
            </p:cNvSpPr>
            <p:nvPr/>
          </p:nvSpPr>
          <p:spPr bwMode="auto">
            <a:xfrm>
              <a:off x="2249" y="4045"/>
              <a:ext cx="693" cy="179"/>
            </a:xfrm>
            <a:custGeom>
              <a:avLst/>
              <a:gdLst>
                <a:gd name="T0" fmla="*/ 62 w 2079"/>
                <a:gd name="T1" fmla="*/ 348 h 537"/>
                <a:gd name="T2" fmla="*/ 102 w 2079"/>
                <a:gd name="T3" fmla="*/ 413 h 537"/>
                <a:gd name="T4" fmla="*/ 123 w 2079"/>
                <a:gd name="T5" fmla="*/ 457 h 537"/>
                <a:gd name="T6" fmla="*/ 145 w 2079"/>
                <a:gd name="T7" fmla="*/ 467 h 537"/>
                <a:gd name="T8" fmla="*/ 177 w 2079"/>
                <a:gd name="T9" fmla="*/ 452 h 537"/>
                <a:gd name="T10" fmla="*/ 240 w 2079"/>
                <a:gd name="T11" fmla="*/ 352 h 537"/>
                <a:gd name="T12" fmla="*/ 230 w 2079"/>
                <a:gd name="T13" fmla="*/ 445 h 537"/>
                <a:gd name="T14" fmla="*/ 305 w 2079"/>
                <a:gd name="T15" fmla="*/ 474 h 537"/>
                <a:gd name="T16" fmla="*/ 330 w 2079"/>
                <a:gd name="T17" fmla="*/ 467 h 537"/>
                <a:gd name="T18" fmla="*/ 371 w 2079"/>
                <a:gd name="T19" fmla="*/ 437 h 537"/>
                <a:gd name="T20" fmla="*/ 407 w 2079"/>
                <a:gd name="T21" fmla="*/ 466 h 537"/>
                <a:gd name="T22" fmla="*/ 474 w 2079"/>
                <a:gd name="T23" fmla="*/ 434 h 537"/>
                <a:gd name="T24" fmla="*/ 565 w 2079"/>
                <a:gd name="T25" fmla="*/ 460 h 537"/>
                <a:gd name="T26" fmla="*/ 597 w 2079"/>
                <a:gd name="T27" fmla="*/ 442 h 537"/>
                <a:gd name="T28" fmla="*/ 629 w 2079"/>
                <a:gd name="T29" fmla="*/ 457 h 537"/>
                <a:gd name="T30" fmla="*/ 677 w 2079"/>
                <a:gd name="T31" fmla="*/ 482 h 537"/>
                <a:gd name="T32" fmla="*/ 710 w 2079"/>
                <a:gd name="T33" fmla="*/ 450 h 537"/>
                <a:gd name="T34" fmla="*/ 737 w 2079"/>
                <a:gd name="T35" fmla="*/ 433 h 537"/>
                <a:gd name="T36" fmla="*/ 724 w 2079"/>
                <a:gd name="T37" fmla="*/ 368 h 537"/>
                <a:gd name="T38" fmla="*/ 799 w 2079"/>
                <a:gd name="T39" fmla="*/ 465 h 537"/>
                <a:gd name="T40" fmla="*/ 826 w 2079"/>
                <a:gd name="T41" fmla="*/ 449 h 537"/>
                <a:gd name="T42" fmla="*/ 752 w 2079"/>
                <a:gd name="T43" fmla="*/ 289 h 537"/>
                <a:gd name="T44" fmla="*/ 864 w 2079"/>
                <a:gd name="T45" fmla="*/ 444 h 537"/>
                <a:gd name="T46" fmla="*/ 894 w 2079"/>
                <a:gd name="T47" fmla="*/ 402 h 537"/>
                <a:gd name="T48" fmla="*/ 872 w 2079"/>
                <a:gd name="T49" fmla="*/ 322 h 537"/>
                <a:gd name="T50" fmla="*/ 830 w 2079"/>
                <a:gd name="T51" fmla="*/ 206 h 537"/>
                <a:gd name="T52" fmla="*/ 712 w 2079"/>
                <a:gd name="T53" fmla="*/ 29 h 537"/>
                <a:gd name="T54" fmla="*/ 842 w 2079"/>
                <a:gd name="T55" fmla="*/ 153 h 537"/>
                <a:gd name="T56" fmla="*/ 923 w 2079"/>
                <a:gd name="T57" fmla="*/ 321 h 537"/>
                <a:gd name="T58" fmla="*/ 879 w 2079"/>
                <a:gd name="T59" fmla="*/ 142 h 537"/>
                <a:gd name="T60" fmla="*/ 885 w 2079"/>
                <a:gd name="T61" fmla="*/ 86 h 537"/>
                <a:gd name="T62" fmla="*/ 954 w 2079"/>
                <a:gd name="T63" fmla="*/ 293 h 537"/>
                <a:gd name="T64" fmla="*/ 1000 w 2079"/>
                <a:gd name="T65" fmla="*/ 315 h 537"/>
                <a:gd name="T66" fmla="*/ 1016 w 2079"/>
                <a:gd name="T67" fmla="*/ 371 h 537"/>
                <a:gd name="T68" fmla="*/ 1029 w 2079"/>
                <a:gd name="T69" fmla="*/ 402 h 537"/>
                <a:gd name="T70" fmla="*/ 1074 w 2079"/>
                <a:gd name="T71" fmla="*/ 426 h 537"/>
                <a:gd name="T72" fmla="*/ 1144 w 2079"/>
                <a:gd name="T73" fmla="*/ 354 h 537"/>
                <a:gd name="T74" fmla="*/ 1219 w 2079"/>
                <a:gd name="T75" fmla="*/ 327 h 537"/>
                <a:gd name="T76" fmla="*/ 1235 w 2079"/>
                <a:gd name="T77" fmla="*/ 330 h 537"/>
                <a:gd name="T78" fmla="*/ 1176 w 2079"/>
                <a:gd name="T79" fmla="*/ 364 h 537"/>
                <a:gd name="T80" fmla="*/ 1115 w 2079"/>
                <a:gd name="T81" fmla="*/ 423 h 537"/>
                <a:gd name="T82" fmla="*/ 1171 w 2079"/>
                <a:gd name="T83" fmla="*/ 441 h 537"/>
                <a:gd name="T84" fmla="*/ 1178 w 2079"/>
                <a:gd name="T85" fmla="*/ 491 h 537"/>
                <a:gd name="T86" fmla="*/ 1283 w 2079"/>
                <a:gd name="T87" fmla="*/ 479 h 537"/>
                <a:gd name="T88" fmla="*/ 1330 w 2079"/>
                <a:gd name="T89" fmla="*/ 435 h 537"/>
                <a:gd name="T90" fmla="*/ 1363 w 2079"/>
                <a:gd name="T91" fmla="*/ 436 h 537"/>
                <a:gd name="T92" fmla="*/ 1421 w 2079"/>
                <a:gd name="T93" fmla="*/ 450 h 537"/>
                <a:gd name="T94" fmla="*/ 1484 w 2079"/>
                <a:gd name="T95" fmla="*/ 459 h 537"/>
                <a:gd name="T96" fmla="*/ 1570 w 2079"/>
                <a:gd name="T97" fmla="*/ 426 h 537"/>
                <a:gd name="T98" fmla="*/ 1602 w 2079"/>
                <a:gd name="T99" fmla="*/ 441 h 537"/>
                <a:gd name="T100" fmla="*/ 1650 w 2079"/>
                <a:gd name="T101" fmla="*/ 412 h 537"/>
                <a:gd name="T102" fmla="*/ 1690 w 2079"/>
                <a:gd name="T103" fmla="*/ 456 h 537"/>
                <a:gd name="T104" fmla="*/ 1729 w 2079"/>
                <a:gd name="T105" fmla="*/ 449 h 537"/>
                <a:gd name="T106" fmla="*/ 1719 w 2079"/>
                <a:gd name="T107" fmla="*/ 290 h 537"/>
                <a:gd name="T108" fmla="*/ 1784 w 2079"/>
                <a:gd name="T109" fmla="*/ 401 h 537"/>
                <a:gd name="T110" fmla="*/ 1849 w 2079"/>
                <a:gd name="T111" fmla="*/ 428 h 537"/>
                <a:gd name="T112" fmla="*/ 1936 w 2079"/>
                <a:gd name="T113" fmla="*/ 402 h 537"/>
                <a:gd name="T114" fmla="*/ 1893 w 2079"/>
                <a:gd name="T115" fmla="*/ 488 h 537"/>
                <a:gd name="T116" fmla="*/ 1934 w 2079"/>
                <a:gd name="T117" fmla="*/ 516 h 537"/>
                <a:gd name="T118" fmla="*/ 2014 w 2079"/>
                <a:gd name="T119" fmla="*/ 487 h 537"/>
                <a:gd name="T120" fmla="*/ 2051 w 2079"/>
                <a:gd name="T121" fmla="*/ 473 h 537"/>
                <a:gd name="T122" fmla="*/ 2057 w 2079"/>
                <a:gd name="T123" fmla="*/ 497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79" h="537">
                  <a:moveTo>
                    <a:pt x="2079" y="534"/>
                  </a:moveTo>
                  <a:lnTo>
                    <a:pt x="0" y="534"/>
                  </a:lnTo>
                  <a:lnTo>
                    <a:pt x="0" y="299"/>
                  </a:lnTo>
                  <a:lnTo>
                    <a:pt x="9" y="306"/>
                  </a:lnTo>
                  <a:lnTo>
                    <a:pt x="20" y="314"/>
                  </a:lnTo>
                  <a:lnTo>
                    <a:pt x="31" y="322"/>
                  </a:lnTo>
                  <a:lnTo>
                    <a:pt x="43" y="331"/>
                  </a:lnTo>
                  <a:lnTo>
                    <a:pt x="53" y="340"/>
                  </a:lnTo>
                  <a:lnTo>
                    <a:pt x="62" y="348"/>
                  </a:lnTo>
                  <a:lnTo>
                    <a:pt x="69" y="355"/>
                  </a:lnTo>
                  <a:lnTo>
                    <a:pt x="72" y="362"/>
                  </a:lnTo>
                  <a:lnTo>
                    <a:pt x="76" y="377"/>
                  </a:lnTo>
                  <a:lnTo>
                    <a:pt x="79" y="396"/>
                  </a:lnTo>
                  <a:lnTo>
                    <a:pt x="80" y="418"/>
                  </a:lnTo>
                  <a:lnTo>
                    <a:pt x="80" y="434"/>
                  </a:lnTo>
                  <a:lnTo>
                    <a:pt x="87" y="427"/>
                  </a:lnTo>
                  <a:lnTo>
                    <a:pt x="95" y="420"/>
                  </a:lnTo>
                  <a:lnTo>
                    <a:pt x="102" y="413"/>
                  </a:lnTo>
                  <a:lnTo>
                    <a:pt x="110" y="405"/>
                  </a:lnTo>
                  <a:lnTo>
                    <a:pt x="118" y="398"/>
                  </a:lnTo>
                  <a:lnTo>
                    <a:pt x="125" y="392"/>
                  </a:lnTo>
                  <a:lnTo>
                    <a:pt x="132" y="387"/>
                  </a:lnTo>
                  <a:lnTo>
                    <a:pt x="139" y="384"/>
                  </a:lnTo>
                  <a:lnTo>
                    <a:pt x="134" y="401"/>
                  </a:lnTo>
                  <a:lnTo>
                    <a:pt x="127" y="421"/>
                  </a:lnTo>
                  <a:lnTo>
                    <a:pt x="123" y="442"/>
                  </a:lnTo>
                  <a:lnTo>
                    <a:pt x="123" y="457"/>
                  </a:lnTo>
                  <a:lnTo>
                    <a:pt x="115" y="449"/>
                  </a:lnTo>
                  <a:lnTo>
                    <a:pt x="114" y="455"/>
                  </a:lnTo>
                  <a:lnTo>
                    <a:pt x="111" y="461"/>
                  </a:lnTo>
                  <a:lnTo>
                    <a:pt x="110" y="468"/>
                  </a:lnTo>
                  <a:lnTo>
                    <a:pt x="111" y="473"/>
                  </a:lnTo>
                  <a:lnTo>
                    <a:pt x="118" y="472"/>
                  </a:lnTo>
                  <a:lnTo>
                    <a:pt x="126" y="471"/>
                  </a:lnTo>
                  <a:lnTo>
                    <a:pt x="135" y="468"/>
                  </a:lnTo>
                  <a:lnTo>
                    <a:pt x="145" y="467"/>
                  </a:lnTo>
                  <a:lnTo>
                    <a:pt x="153" y="467"/>
                  </a:lnTo>
                  <a:lnTo>
                    <a:pt x="161" y="467"/>
                  </a:lnTo>
                  <a:lnTo>
                    <a:pt x="166" y="469"/>
                  </a:lnTo>
                  <a:lnTo>
                    <a:pt x="170" y="473"/>
                  </a:lnTo>
                  <a:lnTo>
                    <a:pt x="170" y="467"/>
                  </a:lnTo>
                  <a:lnTo>
                    <a:pt x="170" y="460"/>
                  </a:lnTo>
                  <a:lnTo>
                    <a:pt x="170" y="453"/>
                  </a:lnTo>
                  <a:lnTo>
                    <a:pt x="170" y="447"/>
                  </a:lnTo>
                  <a:lnTo>
                    <a:pt x="177" y="452"/>
                  </a:lnTo>
                  <a:lnTo>
                    <a:pt x="185" y="458"/>
                  </a:lnTo>
                  <a:lnTo>
                    <a:pt x="191" y="465"/>
                  </a:lnTo>
                  <a:lnTo>
                    <a:pt x="197" y="471"/>
                  </a:lnTo>
                  <a:lnTo>
                    <a:pt x="198" y="447"/>
                  </a:lnTo>
                  <a:lnTo>
                    <a:pt x="203" y="425"/>
                  </a:lnTo>
                  <a:lnTo>
                    <a:pt x="210" y="403"/>
                  </a:lnTo>
                  <a:lnTo>
                    <a:pt x="219" y="384"/>
                  </a:lnTo>
                  <a:lnTo>
                    <a:pt x="229" y="366"/>
                  </a:lnTo>
                  <a:lnTo>
                    <a:pt x="240" y="352"/>
                  </a:lnTo>
                  <a:lnTo>
                    <a:pt x="251" y="339"/>
                  </a:lnTo>
                  <a:lnTo>
                    <a:pt x="261" y="329"/>
                  </a:lnTo>
                  <a:lnTo>
                    <a:pt x="253" y="343"/>
                  </a:lnTo>
                  <a:lnTo>
                    <a:pt x="246" y="358"/>
                  </a:lnTo>
                  <a:lnTo>
                    <a:pt x="241" y="373"/>
                  </a:lnTo>
                  <a:lnTo>
                    <a:pt x="236" y="389"/>
                  </a:lnTo>
                  <a:lnTo>
                    <a:pt x="231" y="406"/>
                  </a:lnTo>
                  <a:lnTo>
                    <a:pt x="230" y="425"/>
                  </a:lnTo>
                  <a:lnTo>
                    <a:pt x="230" y="445"/>
                  </a:lnTo>
                  <a:lnTo>
                    <a:pt x="234" y="468"/>
                  </a:lnTo>
                  <a:lnTo>
                    <a:pt x="241" y="465"/>
                  </a:lnTo>
                  <a:lnTo>
                    <a:pt x="250" y="463"/>
                  </a:lnTo>
                  <a:lnTo>
                    <a:pt x="259" y="461"/>
                  </a:lnTo>
                  <a:lnTo>
                    <a:pt x="269" y="463"/>
                  </a:lnTo>
                  <a:lnTo>
                    <a:pt x="280" y="464"/>
                  </a:lnTo>
                  <a:lnTo>
                    <a:pt x="289" y="466"/>
                  </a:lnTo>
                  <a:lnTo>
                    <a:pt x="298" y="469"/>
                  </a:lnTo>
                  <a:lnTo>
                    <a:pt x="305" y="474"/>
                  </a:lnTo>
                  <a:lnTo>
                    <a:pt x="305" y="451"/>
                  </a:lnTo>
                  <a:lnTo>
                    <a:pt x="306" y="427"/>
                  </a:lnTo>
                  <a:lnTo>
                    <a:pt x="308" y="406"/>
                  </a:lnTo>
                  <a:lnTo>
                    <a:pt x="313" y="397"/>
                  </a:lnTo>
                  <a:lnTo>
                    <a:pt x="318" y="405"/>
                  </a:lnTo>
                  <a:lnTo>
                    <a:pt x="324" y="427"/>
                  </a:lnTo>
                  <a:lnTo>
                    <a:pt x="326" y="451"/>
                  </a:lnTo>
                  <a:lnTo>
                    <a:pt x="328" y="468"/>
                  </a:lnTo>
                  <a:lnTo>
                    <a:pt x="330" y="467"/>
                  </a:lnTo>
                  <a:lnTo>
                    <a:pt x="335" y="463"/>
                  </a:lnTo>
                  <a:lnTo>
                    <a:pt x="341" y="459"/>
                  </a:lnTo>
                  <a:lnTo>
                    <a:pt x="347" y="458"/>
                  </a:lnTo>
                  <a:lnTo>
                    <a:pt x="351" y="464"/>
                  </a:lnTo>
                  <a:lnTo>
                    <a:pt x="356" y="468"/>
                  </a:lnTo>
                  <a:lnTo>
                    <a:pt x="363" y="472"/>
                  </a:lnTo>
                  <a:lnTo>
                    <a:pt x="371" y="473"/>
                  </a:lnTo>
                  <a:lnTo>
                    <a:pt x="371" y="457"/>
                  </a:lnTo>
                  <a:lnTo>
                    <a:pt x="371" y="437"/>
                  </a:lnTo>
                  <a:lnTo>
                    <a:pt x="375" y="421"/>
                  </a:lnTo>
                  <a:lnTo>
                    <a:pt x="380" y="410"/>
                  </a:lnTo>
                  <a:lnTo>
                    <a:pt x="380" y="426"/>
                  </a:lnTo>
                  <a:lnTo>
                    <a:pt x="381" y="434"/>
                  </a:lnTo>
                  <a:lnTo>
                    <a:pt x="384" y="436"/>
                  </a:lnTo>
                  <a:lnTo>
                    <a:pt x="391" y="435"/>
                  </a:lnTo>
                  <a:lnTo>
                    <a:pt x="397" y="441"/>
                  </a:lnTo>
                  <a:lnTo>
                    <a:pt x="402" y="453"/>
                  </a:lnTo>
                  <a:lnTo>
                    <a:pt x="407" y="466"/>
                  </a:lnTo>
                  <a:lnTo>
                    <a:pt x="415" y="469"/>
                  </a:lnTo>
                  <a:lnTo>
                    <a:pt x="420" y="466"/>
                  </a:lnTo>
                  <a:lnTo>
                    <a:pt x="427" y="461"/>
                  </a:lnTo>
                  <a:lnTo>
                    <a:pt x="436" y="456"/>
                  </a:lnTo>
                  <a:lnTo>
                    <a:pt x="444" y="450"/>
                  </a:lnTo>
                  <a:lnTo>
                    <a:pt x="454" y="443"/>
                  </a:lnTo>
                  <a:lnTo>
                    <a:pt x="462" y="439"/>
                  </a:lnTo>
                  <a:lnTo>
                    <a:pt x="468" y="435"/>
                  </a:lnTo>
                  <a:lnTo>
                    <a:pt x="474" y="434"/>
                  </a:lnTo>
                  <a:lnTo>
                    <a:pt x="482" y="435"/>
                  </a:lnTo>
                  <a:lnTo>
                    <a:pt x="494" y="437"/>
                  </a:lnTo>
                  <a:lnTo>
                    <a:pt x="505" y="440"/>
                  </a:lnTo>
                  <a:lnTo>
                    <a:pt x="518" y="443"/>
                  </a:lnTo>
                  <a:lnTo>
                    <a:pt x="530" y="448"/>
                  </a:lnTo>
                  <a:lnTo>
                    <a:pt x="542" y="453"/>
                  </a:lnTo>
                  <a:lnTo>
                    <a:pt x="552" y="461"/>
                  </a:lnTo>
                  <a:lnTo>
                    <a:pt x="561" y="471"/>
                  </a:lnTo>
                  <a:lnTo>
                    <a:pt x="565" y="460"/>
                  </a:lnTo>
                  <a:lnTo>
                    <a:pt x="566" y="451"/>
                  </a:lnTo>
                  <a:lnTo>
                    <a:pt x="563" y="443"/>
                  </a:lnTo>
                  <a:lnTo>
                    <a:pt x="558" y="433"/>
                  </a:lnTo>
                  <a:lnTo>
                    <a:pt x="570" y="435"/>
                  </a:lnTo>
                  <a:lnTo>
                    <a:pt x="573" y="425"/>
                  </a:lnTo>
                  <a:lnTo>
                    <a:pt x="578" y="428"/>
                  </a:lnTo>
                  <a:lnTo>
                    <a:pt x="584" y="433"/>
                  </a:lnTo>
                  <a:lnTo>
                    <a:pt x="591" y="437"/>
                  </a:lnTo>
                  <a:lnTo>
                    <a:pt x="597" y="442"/>
                  </a:lnTo>
                  <a:lnTo>
                    <a:pt x="601" y="447"/>
                  </a:lnTo>
                  <a:lnTo>
                    <a:pt x="605" y="451"/>
                  </a:lnTo>
                  <a:lnTo>
                    <a:pt x="608" y="456"/>
                  </a:lnTo>
                  <a:lnTo>
                    <a:pt x="609" y="460"/>
                  </a:lnTo>
                  <a:lnTo>
                    <a:pt x="615" y="452"/>
                  </a:lnTo>
                  <a:lnTo>
                    <a:pt x="620" y="447"/>
                  </a:lnTo>
                  <a:lnTo>
                    <a:pt x="623" y="444"/>
                  </a:lnTo>
                  <a:lnTo>
                    <a:pt x="624" y="443"/>
                  </a:lnTo>
                  <a:lnTo>
                    <a:pt x="629" y="457"/>
                  </a:lnTo>
                  <a:lnTo>
                    <a:pt x="641" y="455"/>
                  </a:lnTo>
                  <a:lnTo>
                    <a:pt x="641" y="469"/>
                  </a:lnTo>
                  <a:lnTo>
                    <a:pt x="642" y="469"/>
                  </a:lnTo>
                  <a:lnTo>
                    <a:pt x="647" y="471"/>
                  </a:lnTo>
                  <a:lnTo>
                    <a:pt x="652" y="473"/>
                  </a:lnTo>
                  <a:lnTo>
                    <a:pt x="658" y="474"/>
                  </a:lnTo>
                  <a:lnTo>
                    <a:pt x="665" y="476"/>
                  </a:lnTo>
                  <a:lnTo>
                    <a:pt x="672" y="480"/>
                  </a:lnTo>
                  <a:lnTo>
                    <a:pt x="677" y="482"/>
                  </a:lnTo>
                  <a:lnTo>
                    <a:pt x="680" y="485"/>
                  </a:lnTo>
                  <a:lnTo>
                    <a:pt x="684" y="473"/>
                  </a:lnTo>
                  <a:lnTo>
                    <a:pt x="687" y="458"/>
                  </a:lnTo>
                  <a:lnTo>
                    <a:pt x="688" y="444"/>
                  </a:lnTo>
                  <a:lnTo>
                    <a:pt x="685" y="434"/>
                  </a:lnTo>
                  <a:lnTo>
                    <a:pt x="690" y="436"/>
                  </a:lnTo>
                  <a:lnTo>
                    <a:pt x="696" y="441"/>
                  </a:lnTo>
                  <a:lnTo>
                    <a:pt x="703" y="445"/>
                  </a:lnTo>
                  <a:lnTo>
                    <a:pt x="710" y="450"/>
                  </a:lnTo>
                  <a:lnTo>
                    <a:pt x="716" y="456"/>
                  </a:lnTo>
                  <a:lnTo>
                    <a:pt x="723" y="459"/>
                  </a:lnTo>
                  <a:lnTo>
                    <a:pt x="728" y="463"/>
                  </a:lnTo>
                  <a:lnTo>
                    <a:pt x="734" y="465"/>
                  </a:lnTo>
                  <a:lnTo>
                    <a:pt x="734" y="455"/>
                  </a:lnTo>
                  <a:lnTo>
                    <a:pt x="734" y="444"/>
                  </a:lnTo>
                  <a:lnTo>
                    <a:pt x="733" y="434"/>
                  </a:lnTo>
                  <a:lnTo>
                    <a:pt x="731" y="426"/>
                  </a:lnTo>
                  <a:lnTo>
                    <a:pt x="737" y="433"/>
                  </a:lnTo>
                  <a:lnTo>
                    <a:pt x="743" y="439"/>
                  </a:lnTo>
                  <a:lnTo>
                    <a:pt x="749" y="443"/>
                  </a:lnTo>
                  <a:lnTo>
                    <a:pt x="751" y="449"/>
                  </a:lnTo>
                  <a:lnTo>
                    <a:pt x="747" y="436"/>
                  </a:lnTo>
                  <a:lnTo>
                    <a:pt x="742" y="421"/>
                  </a:lnTo>
                  <a:lnTo>
                    <a:pt x="737" y="406"/>
                  </a:lnTo>
                  <a:lnTo>
                    <a:pt x="733" y="393"/>
                  </a:lnTo>
                  <a:lnTo>
                    <a:pt x="728" y="379"/>
                  </a:lnTo>
                  <a:lnTo>
                    <a:pt x="724" y="368"/>
                  </a:lnTo>
                  <a:lnTo>
                    <a:pt x="719" y="360"/>
                  </a:lnTo>
                  <a:lnTo>
                    <a:pt x="715" y="355"/>
                  </a:lnTo>
                  <a:lnTo>
                    <a:pt x="731" y="364"/>
                  </a:lnTo>
                  <a:lnTo>
                    <a:pt x="745" y="379"/>
                  </a:lnTo>
                  <a:lnTo>
                    <a:pt x="759" y="397"/>
                  </a:lnTo>
                  <a:lnTo>
                    <a:pt x="771" y="417"/>
                  </a:lnTo>
                  <a:lnTo>
                    <a:pt x="781" y="436"/>
                  </a:lnTo>
                  <a:lnTo>
                    <a:pt x="791" y="452"/>
                  </a:lnTo>
                  <a:lnTo>
                    <a:pt x="799" y="465"/>
                  </a:lnTo>
                  <a:lnTo>
                    <a:pt x="808" y="471"/>
                  </a:lnTo>
                  <a:lnTo>
                    <a:pt x="804" y="461"/>
                  </a:lnTo>
                  <a:lnTo>
                    <a:pt x="800" y="450"/>
                  </a:lnTo>
                  <a:lnTo>
                    <a:pt x="800" y="439"/>
                  </a:lnTo>
                  <a:lnTo>
                    <a:pt x="803" y="429"/>
                  </a:lnTo>
                  <a:lnTo>
                    <a:pt x="808" y="434"/>
                  </a:lnTo>
                  <a:lnTo>
                    <a:pt x="814" y="440"/>
                  </a:lnTo>
                  <a:lnTo>
                    <a:pt x="820" y="445"/>
                  </a:lnTo>
                  <a:lnTo>
                    <a:pt x="826" y="449"/>
                  </a:lnTo>
                  <a:lnTo>
                    <a:pt x="818" y="412"/>
                  </a:lnTo>
                  <a:lnTo>
                    <a:pt x="806" y="380"/>
                  </a:lnTo>
                  <a:lnTo>
                    <a:pt x="793" y="354"/>
                  </a:lnTo>
                  <a:lnTo>
                    <a:pt x="779" y="331"/>
                  </a:lnTo>
                  <a:lnTo>
                    <a:pt x="764" y="313"/>
                  </a:lnTo>
                  <a:lnTo>
                    <a:pt x="750" y="298"/>
                  </a:lnTo>
                  <a:lnTo>
                    <a:pt x="739" y="285"/>
                  </a:lnTo>
                  <a:lnTo>
                    <a:pt x="732" y="275"/>
                  </a:lnTo>
                  <a:lnTo>
                    <a:pt x="752" y="289"/>
                  </a:lnTo>
                  <a:lnTo>
                    <a:pt x="772" y="303"/>
                  </a:lnTo>
                  <a:lnTo>
                    <a:pt x="790" y="322"/>
                  </a:lnTo>
                  <a:lnTo>
                    <a:pt x="807" y="341"/>
                  </a:lnTo>
                  <a:lnTo>
                    <a:pt x="823" y="363"/>
                  </a:lnTo>
                  <a:lnTo>
                    <a:pt x="836" y="386"/>
                  </a:lnTo>
                  <a:lnTo>
                    <a:pt x="846" y="410"/>
                  </a:lnTo>
                  <a:lnTo>
                    <a:pt x="854" y="435"/>
                  </a:lnTo>
                  <a:lnTo>
                    <a:pt x="859" y="440"/>
                  </a:lnTo>
                  <a:lnTo>
                    <a:pt x="864" y="444"/>
                  </a:lnTo>
                  <a:lnTo>
                    <a:pt x="871" y="448"/>
                  </a:lnTo>
                  <a:lnTo>
                    <a:pt x="877" y="450"/>
                  </a:lnTo>
                  <a:lnTo>
                    <a:pt x="878" y="434"/>
                  </a:lnTo>
                  <a:lnTo>
                    <a:pt x="877" y="413"/>
                  </a:lnTo>
                  <a:lnTo>
                    <a:pt x="872" y="394"/>
                  </a:lnTo>
                  <a:lnTo>
                    <a:pt x="869" y="382"/>
                  </a:lnTo>
                  <a:lnTo>
                    <a:pt x="880" y="388"/>
                  </a:lnTo>
                  <a:lnTo>
                    <a:pt x="888" y="395"/>
                  </a:lnTo>
                  <a:lnTo>
                    <a:pt x="894" y="402"/>
                  </a:lnTo>
                  <a:lnTo>
                    <a:pt x="897" y="410"/>
                  </a:lnTo>
                  <a:lnTo>
                    <a:pt x="898" y="406"/>
                  </a:lnTo>
                  <a:lnTo>
                    <a:pt x="899" y="404"/>
                  </a:lnTo>
                  <a:lnTo>
                    <a:pt x="901" y="402"/>
                  </a:lnTo>
                  <a:lnTo>
                    <a:pt x="906" y="400"/>
                  </a:lnTo>
                  <a:lnTo>
                    <a:pt x="897" y="382"/>
                  </a:lnTo>
                  <a:lnTo>
                    <a:pt x="887" y="363"/>
                  </a:lnTo>
                  <a:lnTo>
                    <a:pt x="880" y="342"/>
                  </a:lnTo>
                  <a:lnTo>
                    <a:pt x="872" y="322"/>
                  </a:lnTo>
                  <a:lnTo>
                    <a:pt x="867" y="302"/>
                  </a:lnTo>
                  <a:lnTo>
                    <a:pt x="862" y="285"/>
                  </a:lnTo>
                  <a:lnTo>
                    <a:pt x="859" y="270"/>
                  </a:lnTo>
                  <a:lnTo>
                    <a:pt x="856" y="261"/>
                  </a:lnTo>
                  <a:lnTo>
                    <a:pt x="854" y="256"/>
                  </a:lnTo>
                  <a:lnTo>
                    <a:pt x="851" y="247"/>
                  </a:lnTo>
                  <a:lnTo>
                    <a:pt x="845" y="236"/>
                  </a:lnTo>
                  <a:lnTo>
                    <a:pt x="838" y="222"/>
                  </a:lnTo>
                  <a:lnTo>
                    <a:pt x="830" y="206"/>
                  </a:lnTo>
                  <a:lnTo>
                    <a:pt x="820" y="188"/>
                  </a:lnTo>
                  <a:lnTo>
                    <a:pt x="808" y="168"/>
                  </a:lnTo>
                  <a:lnTo>
                    <a:pt x="797" y="148"/>
                  </a:lnTo>
                  <a:lnTo>
                    <a:pt x="783" y="127"/>
                  </a:lnTo>
                  <a:lnTo>
                    <a:pt x="769" y="106"/>
                  </a:lnTo>
                  <a:lnTo>
                    <a:pt x="756" y="85"/>
                  </a:lnTo>
                  <a:lnTo>
                    <a:pt x="741" y="65"/>
                  </a:lnTo>
                  <a:lnTo>
                    <a:pt x="726" y="46"/>
                  </a:lnTo>
                  <a:lnTo>
                    <a:pt x="712" y="29"/>
                  </a:lnTo>
                  <a:lnTo>
                    <a:pt x="697" y="14"/>
                  </a:lnTo>
                  <a:lnTo>
                    <a:pt x="684" y="0"/>
                  </a:lnTo>
                  <a:lnTo>
                    <a:pt x="715" y="21"/>
                  </a:lnTo>
                  <a:lnTo>
                    <a:pt x="743" y="44"/>
                  </a:lnTo>
                  <a:lnTo>
                    <a:pt x="769" y="68"/>
                  </a:lnTo>
                  <a:lnTo>
                    <a:pt x="793" y="93"/>
                  </a:lnTo>
                  <a:lnTo>
                    <a:pt x="813" y="116"/>
                  </a:lnTo>
                  <a:lnTo>
                    <a:pt x="829" y="136"/>
                  </a:lnTo>
                  <a:lnTo>
                    <a:pt x="842" y="153"/>
                  </a:lnTo>
                  <a:lnTo>
                    <a:pt x="850" y="165"/>
                  </a:lnTo>
                  <a:lnTo>
                    <a:pt x="856" y="177"/>
                  </a:lnTo>
                  <a:lnTo>
                    <a:pt x="864" y="198"/>
                  </a:lnTo>
                  <a:lnTo>
                    <a:pt x="875" y="221"/>
                  </a:lnTo>
                  <a:lnTo>
                    <a:pt x="885" y="247"/>
                  </a:lnTo>
                  <a:lnTo>
                    <a:pt x="895" y="273"/>
                  </a:lnTo>
                  <a:lnTo>
                    <a:pt x="906" y="294"/>
                  </a:lnTo>
                  <a:lnTo>
                    <a:pt x="915" y="311"/>
                  </a:lnTo>
                  <a:lnTo>
                    <a:pt x="923" y="321"/>
                  </a:lnTo>
                  <a:lnTo>
                    <a:pt x="918" y="300"/>
                  </a:lnTo>
                  <a:lnTo>
                    <a:pt x="913" y="278"/>
                  </a:lnTo>
                  <a:lnTo>
                    <a:pt x="907" y="255"/>
                  </a:lnTo>
                  <a:lnTo>
                    <a:pt x="901" y="232"/>
                  </a:lnTo>
                  <a:lnTo>
                    <a:pt x="894" y="211"/>
                  </a:lnTo>
                  <a:lnTo>
                    <a:pt x="890" y="190"/>
                  </a:lnTo>
                  <a:lnTo>
                    <a:pt x="885" y="172"/>
                  </a:lnTo>
                  <a:lnTo>
                    <a:pt x="882" y="157"/>
                  </a:lnTo>
                  <a:lnTo>
                    <a:pt x="879" y="142"/>
                  </a:lnTo>
                  <a:lnTo>
                    <a:pt x="875" y="125"/>
                  </a:lnTo>
                  <a:lnTo>
                    <a:pt x="870" y="106"/>
                  </a:lnTo>
                  <a:lnTo>
                    <a:pt x="866" y="87"/>
                  </a:lnTo>
                  <a:lnTo>
                    <a:pt x="860" y="69"/>
                  </a:lnTo>
                  <a:lnTo>
                    <a:pt x="854" y="53"/>
                  </a:lnTo>
                  <a:lnTo>
                    <a:pt x="847" y="40"/>
                  </a:lnTo>
                  <a:lnTo>
                    <a:pt x="842" y="31"/>
                  </a:lnTo>
                  <a:lnTo>
                    <a:pt x="864" y="58"/>
                  </a:lnTo>
                  <a:lnTo>
                    <a:pt x="885" y="86"/>
                  </a:lnTo>
                  <a:lnTo>
                    <a:pt x="902" y="113"/>
                  </a:lnTo>
                  <a:lnTo>
                    <a:pt x="918" y="140"/>
                  </a:lnTo>
                  <a:lnTo>
                    <a:pt x="930" y="164"/>
                  </a:lnTo>
                  <a:lnTo>
                    <a:pt x="939" y="184"/>
                  </a:lnTo>
                  <a:lnTo>
                    <a:pt x="945" y="202"/>
                  </a:lnTo>
                  <a:lnTo>
                    <a:pt x="947" y="213"/>
                  </a:lnTo>
                  <a:lnTo>
                    <a:pt x="948" y="236"/>
                  </a:lnTo>
                  <a:lnTo>
                    <a:pt x="950" y="266"/>
                  </a:lnTo>
                  <a:lnTo>
                    <a:pt x="954" y="293"/>
                  </a:lnTo>
                  <a:lnTo>
                    <a:pt x="959" y="313"/>
                  </a:lnTo>
                  <a:lnTo>
                    <a:pt x="965" y="331"/>
                  </a:lnTo>
                  <a:lnTo>
                    <a:pt x="970" y="357"/>
                  </a:lnTo>
                  <a:lnTo>
                    <a:pt x="971" y="387"/>
                  </a:lnTo>
                  <a:lnTo>
                    <a:pt x="967" y="417"/>
                  </a:lnTo>
                  <a:lnTo>
                    <a:pt x="975" y="397"/>
                  </a:lnTo>
                  <a:lnTo>
                    <a:pt x="983" y="373"/>
                  </a:lnTo>
                  <a:lnTo>
                    <a:pt x="992" y="345"/>
                  </a:lnTo>
                  <a:lnTo>
                    <a:pt x="1000" y="315"/>
                  </a:lnTo>
                  <a:lnTo>
                    <a:pt x="1005" y="286"/>
                  </a:lnTo>
                  <a:lnTo>
                    <a:pt x="1010" y="259"/>
                  </a:lnTo>
                  <a:lnTo>
                    <a:pt x="1012" y="237"/>
                  </a:lnTo>
                  <a:lnTo>
                    <a:pt x="1011" y="221"/>
                  </a:lnTo>
                  <a:lnTo>
                    <a:pt x="1019" y="240"/>
                  </a:lnTo>
                  <a:lnTo>
                    <a:pt x="1022" y="268"/>
                  </a:lnTo>
                  <a:lnTo>
                    <a:pt x="1022" y="300"/>
                  </a:lnTo>
                  <a:lnTo>
                    <a:pt x="1020" y="335"/>
                  </a:lnTo>
                  <a:lnTo>
                    <a:pt x="1016" y="371"/>
                  </a:lnTo>
                  <a:lnTo>
                    <a:pt x="1010" y="404"/>
                  </a:lnTo>
                  <a:lnTo>
                    <a:pt x="1004" y="432"/>
                  </a:lnTo>
                  <a:lnTo>
                    <a:pt x="1000" y="452"/>
                  </a:lnTo>
                  <a:lnTo>
                    <a:pt x="1002" y="459"/>
                  </a:lnTo>
                  <a:lnTo>
                    <a:pt x="1004" y="464"/>
                  </a:lnTo>
                  <a:lnTo>
                    <a:pt x="1008" y="466"/>
                  </a:lnTo>
                  <a:lnTo>
                    <a:pt x="1014" y="465"/>
                  </a:lnTo>
                  <a:lnTo>
                    <a:pt x="1021" y="435"/>
                  </a:lnTo>
                  <a:lnTo>
                    <a:pt x="1029" y="402"/>
                  </a:lnTo>
                  <a:lnTo>
                    <a:pt x="1038" y="366"/>
                  </a:lnTo>
                  <a:lnTo>
                    <a:pt x="1046" y="333"/>
                  </a:lnTo>
                  <a:lnTo>
                    <a:pt x="1054" y="301"/>
                  </a:lnTo>
                  <a:lnTo>
                    <a:pt x="1061" y="273"/>
                  </a:lnTo>
                  <a:lnTo>
                    <a:pt x="1066" y="251"/>
                  </a:lnTo>
                  <a:lnTo>
                    <a:pt x="1067" y="236"/>
                  </a:lnTo>
                  <a:lnTo>
                    <a:pt x="1070" y="294"/>
                  </a:lnTo>
                  <a:lnTo>
                    <a:pt x="1073" y="363"/>
                  </a:lnTo>
                  <a:lnTo>
                    <a:pt x="1074" y="426"/>
                  </a:lnTo>
                  <a:lnTo>
                    <a:pt x="1074" y="466"/>
                  </a:lnTo>
                  <a:lnTo>
                    <a:pt x="1081" y="451"/>
                  </a:lnTo>
                  <a:lnTo>
                    <a:pt x="1090" y="434"/>
                  </a:lnTo>
                  <a:lnTo>
                    <a:pt x="1100" y="416"/>
                  </a:lnTo>
                  <a:lnTo>
                    <a:pt x="1111" y="397"/>
                  </a:lnTo>
                  <a:lnTo>
                    <a:pt x="1121" y="380"/>
                  </a:lnTo>
                  <a:lnTo>
                    <a:pt x="1131" y="366"/>
                  </a:lnTo>
                  <a:lnTo>
                    <a:pt x="1138" y="357"/>
                  </a:lnTo>
                  <a:lnTo>
                    <a:pt x="1144" y="354"/>
                  </a:lnTo>
                  <a:lnTo>
                    <a:pt x="1148" y="353"/>
                  </a:lnTo>
                  <a:lnTo>
                    <a:pt x="1156" y="352"/>
                  </a:lnTo>
                  <a:lnTo>
                    <a:pt x="1167" y="349"/>
                  </a:lnTo>
                  <a:lnTo>
                    <a:pt x="1177" y="347"/>
                  </a:lnTo>
                  <a:lnTo>
                    <a:pt x="1188" y="345"/>
                  </a:lnTo>
                  <a:lnTo>
                    <a:pt x="1199" y="341"/>
                  </a:lnTo>
                  <a:lnTo>
                    <a:pt x="1208" y="337"/>
                  </a:lnTo>
                  <a:lnTo>
                    <a:pt x="1215" y="332"/>
                  </a:lnTo>
                  <a:lnTo>
                    <a:pt x="1219" y="327"/>
                  </a:lnTo>
                  <a:lnTo>
                    <a:pt x="1225" y="324"/>
                  </a:lnTo>
                  <a:lnTo>
                    <a:pt x="1228" y="322"/>
                  </a:lnTo>
                  <a:lnTo>
                    <a:pt x="1233" y="321"/>
                  </a:lnTo>
                  <a:lnTo>
                    <a:pt x="1238" y="318"/>
                  </a:lnTo>
                  <a:lnTo>
                    <a:pt x="1242" y="317"/>
                  </a:lnTo>
                  <a:lnTo>
                    <a:pt x="1246" y="317"/>
                  </a:lnTo>
                  <a:lnTo>
                    <a:pt x="1250" y="316"/>
                  </a:lnTo>
                  <a:lnTo>
                    <a:pt x="1243" y="323"/>
                  </a:lnTo>
                  <a:lnTo>
                    <a:pt x="1235" y="330"/>
                  </a:lnTo>
                  <a:lnTo>
                    <a:pt x="1228" y="335"/>
                  </a:lnTo>
                  <a:lnTo>
                    <a:pt x="1222" y="340"/>
                  </a:lnTo>
                  <a:lnTo>
                    <a:pt x="1215" y="345"/>
                  </a:lnTo>
                  <a:lnTo>
                    <a:pt x="1208" y="348"/>
                  </a:lnTo>
                  <a:lnTo>
                    <a:pt x="1202" y="352"/>
                  </a:lnTo>
                  <a:lnTo>
                    <a:pt x="1196" y="355"/>
                  </a:lnTo>
                  <a:lnTo>
                    <a:pt x="1191" y="358"/>
                  </a:lnTo>
                  <a:lnTo>
                    <a:pt x="1183" y="361"/>
                  </a:lnTo>
                  <a:lnTo>
                    <a:pt x="1176" y="364"/>
                  </a:lnTo>
                  <a:lnTo>
                    <a:pt x="1168" y="366"/>
                  </a:lnTo>
                  <a:lnTo>
                    <a:pt x="1160" y="371"/>
                  </a:lnTo>
                  <a:lnTo>
                    <a:pt x="1153" y="376"/>
                  </a:lnTo>
                  <a:lnTo>
                    <a:pt x="1146" y="382"/>
                  </a:lnTo>
                  <a:lnTo>
                    <a:pt x="1141" y="389"/>
                  </a:lnTo>
                  <a:lnTo>
                    <a:pt x="1136" y="397"/>
                  </a:lnTo>
                  <a:lnTo>
                    <a:pt x="1129" y="405"/>
                  </a:lnTo>
                  <a:lnTo>
                    <a:pt x="1122" y="413"/>
                  </a:lnTo>
                  <a:lnTo>
                    <a:pt x="1115" y="423"/>
                  </a:lnTo>
                  <a:lnTo>
                    <a:pt x="1108" y="434"/>
                  </a:lnTo>
                  <a:lnTo>
                    <a:pt x="1104" y="445"/>
                  </a:lnTo>
                  <a:lnTo>
                    <a:pt x="1101" y="459"/>
                  </a:lnTo>
                  <a:lnTo>
                    <a:pt x="1103" y="474"/>
                  </a:lnTo>
                  <a:lnTo>
                    <a:pt x="1113" y="471"/>
                  </a:lnTo>
                  <a:lnTo>
                    <a:pt x="1125" y="465"/>
                  </a:lnTo>
                  <a:lnTo>
                    <a:pt x="1140" y="457"/>
                  </a:lnTo>
                  <a:lnTo>
                    <a:pt x="1155" y="449"/>
                  </a:lnTo>
                  <a:lnTo>
                    <a:pt x="1171" y="441"/>
                  </a:lnTo>
                  <a:lnTo>
                    <a:pt x="1185" y="434"/>
                  </a:lnTo>
                  <a:lnTo>
                    <a:pt x="1198" y="429"/>
                  </a:lnTo>
                  <a:lnTo>
                    <a:pt x="1207" y="427"/>
                  </a:lnTo>
                  <a:lnTo>
                    <a:pt x="1204" y="432"/>
                  </a:lnTo>
                  <a:lnTo>
                    <a:pt x="1201" y="435"/>
                  </a:lnTo>
                  <a:lnTo>
                    <a:pt x="1198" y="440"/>
                  </a:lnTo>
                  <a:lnTo>
                    <a:pt x="1193" y="444"/>
                  </a:lnTo>
                  <a:lnTo>
                    <a:pt x="1178" y="471"/>
                  </a:lnTo>
                  <a:lnTo>
                    <a:pt x="1178" y="491"/>
                  </a:lnTo>
                  <a:lnTo>
                    <a:pt x="1191" y="507"/>
                  </a:lnTo>
                  <a:lnTo>
                    <a:pt x="1209" y="520"/>
                  </a:lnTo>
                  <a:lnTo>
                    <a:pt x="1232" y="528"/>
                  </a:lnTo>
                  <a:lnTo>
                    <a:pt x="1254" y="534"/>
                  </a:lnTo>
                  <a:lnTo>
                    <a:pt x="1272" y="536"/>
                  </a:lnTo>
                  <a:lnTo>
                    <a:pt x="1281" y="537"/>
                  </a:lnTo>
                  <a:lnTo>
                    <a:pt x="1289" y="527"/>
                  </a:lnTo>
                  <a:lnTo>
                    <a:pt x="1287" y="503"/>
                  </a:lnTo>
                  <a:lnTo>
                    <a:pt x="1283" y="479"/>
                  </a:lnTo>
                  <a:lnTo>
                    <a:pt x="1287" y="466"/>
                  </a:lnTo>
                  <a:lnTo>
                    <a:pt x="1293" y="463"/>
                  </a:lnTo>
                  <a:lnTo>
                    <a:pt x="1296" y="455"/>
                  </a:lnTo>
                  <a:lnTo>
                    <a:pt x="1296" y="444"/>
                  </a:lnTo>
                  <a:lnTo>
                    <a:pt x="1295" y="435"/>
                  </a:lnTo>
                  <a:lnTo>
                    <a:pt x="1304" y="435"/>
                  </a:lnTo>
                  <a:lnTo>
                    <a:pt x="1313" y="435"/>
                  </a:lnTo>
                  <a:lnTo>
                    <a:pt x="1322" y="435"/>
                  </a:lnTo>
                  <a:lnTo>
                    <a:pt x="1330" y="435"/>
                  </a:lnTo>
                  <a:lnTo>
                    <a:pt x="1337" y="436"/>
                  </a:lnTo>
                  <a:lnTo>
                    <a:pt x="1344" y="439"/>
                  </a:lnTo>
                  <a:lnTo>
                    <a:pt x="1349" y="443"/>
                  </a:lnTo>
                  <a:lnTo>
                    <a:pt x="1351" y="450"/>
                  </a:lnTo>
                  <a:lnTo>
                    <a:pt x="1354" y="444"/>
                  </a:lnTo>
                  <a:lnTo>
                    <a:pt x="1357" y="439"/>
                  </a:lnTo>
                  <a:lnTo>
                    <a:pt x="1358" y="434"/>
                  </a:lnTo>
                  <a:lnTo>
                    <a:pt x="1361" y="433"/>
                  </a:lnTo>
                  <a:lnTo>
                    <a:pt x="1363" y="436"/>
                  </a:lnTo>
                  <a:lnTo>
                    <a:pt x="1367" y="439"/>
                  </a:lnTo>
                  <a:lnTo>
                    <a:pt x="1372" y="441"/>
                  </a:lnTo>
                  <a:lnTo>
                    <a:pt x="1376" y="443"/>
                  </a:lnTo>
                  <a:lnTo>
                    <a:pt x="1383" y="445"/>
                  </a:lnTo>
                  <a:lnTo>
                    <a:pt x="1389" y="447"/>
                  </a:lnTo>
                  <a:lnTo>
                    <a:pt x="1397" y="448"/>
                  </a:lnTo>
                  <a:lnTo>
                    <a:pt x="1405" y="449"/>
                  </a:lnTo>
                  <a:lnTo>
                    <a:pt x="1413" y="449"/>
                  </a:lnTo>
                  <a:lnTo>
                    <a:pt x="1421" y="450"/>
                  </a:lnTo>
                  <a:lnTo>
                    <a:pt x="1428" y="450"/>
                  </a:lnTo>
                  <a:lnTo>
                    <a:pt x="1433" y="451"/>
                  </a:lnTo>
                  <a:lnTo>
                    <a:pt x="1439" y="451"/>
                  </a:lnTo>
                  <a:lnTo>
                    <a:pt x="1445" y="450"/>
                  </a:lnTo>
                  <a:lnTo>
                    <a:pt x="1450" y="449"/>
                  </a:lnTo>
                  <a:lnTo>
                    <a:pt x="1456" y="447"/>
                  </a:lnTo>
                  <a:lnTo>
                    <a:pt x="1462" y="451"/>
                  </a:lnTo>
                  <a:lnTo>
                    <a:pt x="1471" y="455"/>
                  </a:lnTo>
                  <a:lnTo>
                    <a:pt x="1484" y="459"/>
                  </a:lnTo>
                  <a:lnTo>
                    <a:pt x="1499" y="463"/>
                  </a:lnTo>
                  <a:lnTo>
                    <a:pt x="1513" y="464"/>
                  </a:lnTo>
                  <a:lnTo>
                    <a:pt x="1527" y="465"/>
                  </a:lnTo>
                  <a:lnTo>
                    <a:pt x="1540" y="463"/>
                  </a:lnTo>
                  <a:lnTo>
                    <a:pt x="1548" y="458"/>
                  </a:lnTo>
                  <a:lnTo>
                    <a:pt x="1554" y="451"/>
                  </a:lnTo>
                  <a:lnTo>
                    <a:pt x="1559" y="443"/>
                  </a:lnTo>
                  <a:lnTo>
                    <a:pt x="1565" y="435"/>
                  </a:lnTo>
                  <a:lnTo>
                    <a:pt x="1570" y="426"/>
                  </a:lnTo>
                  <a:lnTo>
                    <a:pt x="1574" y="417"/>
                  </a:lnTo>
                  <a:lnTo>
                    <a:pt x="1578" y="409"/>
                  </a:lnTo>
                  <a:lnTo>
                    <a:pt x="1580" y="401"/>
                  </a:lnTo>
                  <a:lnTo>
                    <a:pt x="1582" y="394"/>
                  </a:lnTo>
                  <a:lnTo>
                    <a:pt x="1587" y="403"/>
                  </a:lnTo>
                  <a:lnTo>
                    <a:pt x="1590" y="417"/>
                  </a:lnTo>
                  <a:lnTo>
                    <a:pt x="1592" y="433"/>
                  </a:lnTo>
                  <a:lnTo>
                    <a:pt x="1594" y="447"/>
                  </a:lnTo>
                  <a:lnTo>
                    <a:pt x="1602" y="441"/>
                  </a:lnTo>
                  <a:lnTo>
                    <a:pt x="1608" y="434"/>
                  </a:lnTo>
                  <a:lnTo>
                    <a:pt x="1614" y="426"/>
                  </a:lnTo>
                  <a:lnTo>
                    <a:pt x="1620" y="418"/>
                  </a:lnTo>
                  <a:lnTo>
                    <a:pt x="1623" y="409"/>
                  </a:lnTo>
                  <a:lnTo>
                    <a:pt x="1627" y="400"/>
                  </a:lnTo>
                  <a:lnTo>
                    <a:pt x="1629" y="392"/>
                  </a:lnTo>
                  <a:lnTo>
                    <a:pt x="1629" y="384"/>
                  </a:lnTo>
                  <a:lnTo>
                    <a:pt x="1639" y="398"/>
                  </a:lnTo>
                  <a:lnTo>
                    <a:pt x="1650" y="412"/>
                  </a:lnTo>
                  <a:lnTo>
                    <a:pt x="1657" y="425"/>
                  </a:lnTo>
                  <a:lnTo>
                    <a:pt x="1659" y="439"/>
                  </a:lnTo>
                  <a:lnTo>
                    <a:pt x="1663" y="440"/>
                  </a:lnTo>
                  <a:lnTo>
                    <a:pt x="1668" y="442"/>
                  </a:lnTo>
                  <a:lnTo>
                    <a:pt x="1673" y="444"/>
                  </a:lnTo>
                  <a:lnTo>
                    <a:pt x="1677" y="447"/>
                  </a:lnTo>
                  <a:lnTo>
                    <a:pt x="1682" y="449"/>
                  </a:lnTo>
                  <a:lnTo>
                    <a:pt x="1685" y="452"/>
                  </a:lnTo>
                  <a:lnTo>
                    <a:pt x="1690" y="456"/>
                  </a:lnTo>
                  <a:lnTo>
                    <a:pt x="1694" y="460"/>
                  </a:lnTo>
                  <a:lnTo>
                    <a:pt x="1702" y="457"/>
                  </a:lnTo>
                  <a:lnTo>
                    <a:pt x="1706" y="450"/>
                  </a:lnTo>
                  <a:lnTo>
                    <a:pt x="1703" y="441"/>
                  </a:lnTo>
                  <a:lnTo>
                    <a:pt x="1698" y="433"/>
                  </a:lnTo>
                  <a:lnTo>
                    <a:pt x="1706" y="436"/>
                  </a:lnTo>
                  <a:lnTo>
                    <a:pt x="1714" y="441"/>
                  </a:lnTo>
                  <a:lnTo>
                    <a:pt x="1721" y="445"/>
                  </a:lnTo>
                  <a:lnTo>
                    <a:pt x="1729" y="449"/>
                  </a:lnTo>
                  <a:lnTo>
                    <a:pt x="1735" y="453"/>
                  </a:lnTo>
                  <a:lnTo>
                    <a:pt x="1741" y="458"/>
                  </a:lnTo>
                  <a:lnTo>
                    <a:pt x="1746" y="463"/>
                  </a:lnTo>
                  <a:lnTo>
                    <a:pt x="1749" y="466"/>
                  </a:lnTo>
                  <a:lnTo>
                    <a:pt x="1749" y="432"/>
                  </a:lnTo>
                  <a:lnTo>
                    <a:pt x="1746" y="395"/>
                  </a:lnTo>
                  <a:lnTo>
                    <a:pt x="1739" y="358"/>
                  </a:lnTo>
                  <a:lnTo>
                    <a:pt x="1730" y="323"/>
                  </a:lnTo>
                  <a:lnTo>
                    <a:pt x="1719" y="290"/>
                  </a:lnTo>
                  <a:lnTo>
                    <a:pt x="1709" y="260"/>
                  </a:lnTo>
                  <a:lnTo>
                    <a:pt x="1699" y="235"/>
                  </a:lnTo>
                  <a:lnTo>
                    <a:pt x="1692" y="216"/>
                  </a:lnTo>
                  <a:lnTo>
                    <a:pt x="1707" y="235"/>
                  </a:lnTo>
                  <a:lnTo>
                    <a:pt x="1723" y="261"/>
                  </a:lnTo>
                  <a:lnTo>
                    <a:pt x="1739" y="292"/>
                  </a:lnTo>
                  <a:lnTo>
                    <a:pt x="1756" y="327"/>
                  </a:lnTo>
                  <a:lnTo>
                    <a:pt x="1771" y="364"/>
                  </a:lnTo>
                  <a:lnTo>
                    <a:pt x="1784" y="401"/>
                  </a:lnTo>
                  <a:lnTo>
                    <a:pt x="1794" y="433"/>
                  </a:lnTo>
                  <a:lnTo>
                    <a:pt x="1798" y="461"/>
                  </a:lnTo>
                  <a:lnTo>
                    <a:pt x="1811" y="423"/>
                  </a:lnTo>
                  <a:lnTo>
                    <a:pt x="1821" y="371"/>
                  </a:lnTo>
                  <a:lnTo>
                    <a:pt x="1827" y="317"/>
                  </a:lnTo>
                  <a:lnTo>
                    <a:pt x="1828" y="275"/>
                  </a:lnTo>
                  <a:lnTo>
                    <a:pt x="1840" y="316"/>
                  </a:lnTo>
                  <a:lnTo>
                    <a:pt x="1847" y="372"/>
                  </a:lnTo>
                  <a:lnTo>
                    <a:pt x="1849" y="428"/>
                  </a:lnTo>
                  <a:lnTo>
                    <a:pt x="1850" y="466"/>
                  </a:lnTo>
                  <a:lnTo>
                    <a:pt x="1858" y="458"/>
                  </a:lnTo>
                  <a:lnTo>
                    <a:pt x="1867" y="447"/>
                  </a:lnTo>
                  <a:lnTo>
                    <a:pt x="1879" y="434"/>
                  </a:lnTo>
                  <a:lnTo>
                    <a:pt x="1890" y="421"/>
                  </a:lnTo>
                  <a:lnTo>
                    <a:pt x="1903" y="411"/>
                  </a:lnTo>
                  <a:lnTo>
                    <a:pt x="1914" y="403"/>
                  </a:lnTo>
                  <a:lnTo>
                    <a:pt x="1925" y="400"/>
                  </a:lnTo>
                  <a:lnTo>
                    <a:pt x="1936" y="402"/>
                  </a:lnTo>
                  <a:lnTo>
                    <a:pt x="1924" y="411"/>
                  </a:lnTo>
                  <a:lnTo>
                    <a:pt x="1915" y="421"/>
                  </a:lnTo>
                  <a:lnTo>
                    <a:pt x="1907" y="434"/>
                  </a:lnTo>
                  <a:lnTo>
                    <a:pt x="1900" y="447"/>
                  </a:lnTo>
                  <a:lnTo>
                    <a:pt x="1895" y="459"/>
                  </a:lnTo>
                  <a:lnTo>
                    <a:pt x="1890" y="472"/>
                  </a:lnTo>
                  <a:lnTo>
                    <a:pt x="1888" y="485"/>
                  </a:lnTo>
                  <a:lnTo>
                    <a:pt x="1888" y="498"/>
                  </a:lnTo>
                  <a:lnTo>
                    <a:pt x="1893" y="488"/>
                  </a:lnTo>
                  <a:lnTo>
                    <a:pt x="1899" y="480"/>
                  </a:lnTo>
                  <a:lnTo>
                    <a:pt x="1906" y="474"/>
                  </a:lnTo>
                  <a:lnTo>
                    <a:pt x="1913" y="471"/>
                  </a:lnTo>
                  <a:lnTo>
                    <a:pt x="1911" y="480"/>
                  </a:lnTo>
                  <a:lnTo>
                    <a:pt x="1911" y="492"/>
                  </a:lnTo>
                  <a:lnTo>
                    <a:pt x="1912" y="506"/>
                  </a:lnTo>
                  <a:lnTo>
                    <a:pt x="1917" y="516"/>
                  </a:lnTo>
                  <a:lnTo>
                    <a:pt x="1925" y="516"/>
                  </a:lnTo>
                  <a:lnTo>
                    <a:pt x="1934" y="516"/>
                  </a:lnTo>
                  <a:lnTo>
                    <a:pt x="1943" y="516"/>
                  </a:lnTo>
                  <a:lnTo>
                    <a:pt x="1952" y="516"/>
                  </a:lnTo>
                  <a:lnTo>
                    <a:pt x="1961" y="515"/>
                  </a:lnTo>
                  <a:lnTo>
                    <a:pt x="1970" y="514"/>
                  </a:lnTo>
                  <a:lnTo>
                    <a:pt x="1977" y="513"/>
                  </a:lnTo>
                  <a:lnTo>
                    <a:pt x="1984" y="512"/>
                  </a:lnTo>
                  <a:lnTo>
                    <a:pt x="1991" y="507"/>
                  </a:lnTo>
                  <a:lnTo>
                    <a:pt x="2001" y="498"/>
                  </a:lnTo>
                  <a:lnTo>
                    <a:pt x="2014" y="487"/>
                  </a:lnTo>
                  <a:lnTo>
                    <a:pt x="2026" y="474"/>
                  </a:lnTo>
                  <a:lnTo>
                    <a:pt x="2039" y="460"/>
                  </a:lnTo>
                  <a:lnTo>
                    <a:pt x="2049" y="448"/>
                  </a:lnTo>
                  <a:lnTo>
                    <a:pt x="2058" y="439"/>
                  </a:lnTo>
                  <a:lnTo>
                    <a:pt x="2063" y="433"/>
                  </a:lnTo>
                  <a:lnTo>
                    <a:pt x="2062" y="441"/>
                  </a:lnTo>
                  <a:lnTo>
                    <a:pt x="2059" y="451"/>
                  </a:lnTo>
                  <a:lnTo>
                    <a:pt x="2056" y="461"/>
                  </a:lnTo>
                  <a:lnTo>
                    <a:pt x="2051" y="473"/>
                  </a:lnTo>
                  <a:lnTo>
                    <a:pt x="2046" y="485"/>
                  </a:lnTo>
                  <a:lnTo>
                    <a:pt x="2039" y="497"/>
                  </a:lnTo>
                  <a:lnTo>
                    <a:pt x="2032" y="507"/>
                  </a:lnTo>
                  <a:lnTo>
                    <a:pt x="2024" y="516"/>
                  </a:lnTo>
                  <a:lnTo>
                    <a:pt x="2030" y="513"/>
                  </a:lnTo>
                  <a:lnTo>
                    <a:pt x="2035" y="510"/>
                  </a:lnTo>
                  <a:lnTo>
                    <a:pt x="2042" y="505"/>
                  </a:lnTo>
                  <a:lnTo>
                    <a:pt x="2050" y="500"/>
                  </a:lnTo>
                  <a:lnTo>
                    <a:pt x="2057" y="497"/>
                  </a:lnTo>
                  <a:lnTo>
                    <a:pt x="2064" y="493"/>
                  </a:lnTo>
                  <a:lnTo>
                    <a:pt x="2070" y="490"/>
                  </a:lnTo>
                  <a:lnTo>
                    <a:pt x="2075" y="488"/>
                  </a:lnTo>
                  <a:lnTo>
                    <a:pt x="2070" y="500"/>
                  </a:lnTo>
                  <a:lnTo>
                    <a:pt x="2064" y="514"/>
                  </a:lnTo>
                  <a:lnTo>
                    <a:pt x="2064" y="527"/>
                  </a:lnTo>
                  <a:lnTo>
                    <a:pt x="2079" y="534"/>
                  </a:lnTo>
                  <a:close/>
                </a:path>
              </a:pathLst>
            </a:custGeom>
            <a:solidFill>
              <a:srgbClr val="0066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37" name="Freeform 969"/>
            <p:cNvSpPr>
              <a:spLocks/>
            </p:cNvSpPr>
            <p:nvPr/>
          </p:nvSpPr>
          <p:spPr bwMode="auto">
            <a:xfrm>
              <a:off x="2247" y="4221"/>
              <a:ext cx="695" cy="4"/>
            </a:xfrm>
            <a:custGeom>
              <a:avLst/>
              <a:gdLst>
                <a:gd name="T0" fmla="*/ 0 w 2084"/>
                <a:gd name="T1" fmla="*/ 6 h 11"/>
                <a:gd name="T2" fmla="*/ 5 w 2084"/>
                <a:gd name="T3" fmla="*/ 11 h 11"/>
                <a:gd name="T4" fmla="*/ 2084 w 2084"/>
                <a:gd name="T5" fmla="*/ 11 h 11"/>
                <a:gd name="T6" fmla="*/ 2084 w 2084"/>
                <a:gd name="T7" fmla="*/ 0 h 11"/>
                <a:gd name="T8" fmla="*/ 5 w 2084"/>
                <a:gd name="T9" fmla="*/ 0 h 11"/>
                <a:gd name="T10" fmla="*/ 11 w 2084"/>
                <a:gd name="T11" fmla="*/ 6 h 11"/>
                <a:gd name="T12" fmla="*/ 5 w 2084"/>
                <a:gd name="T13" fmla="*/ 0 h 11"/>
                <a:gd name="T14" fmla="*/ 2 w 2084"/>
                <a:gd name="T15" fmla="*/ 2 h 11"/>
                <a:gd name="T16" fmla="*/ 1 w 2084"/>
                <a:gd name="T17" fmla="*/ 6 h 11"/>
                <a:gd name="T18" fmla="*/ 2 w 2084"/>
                <a:gd name="T19" fmla="*/ 9 h 11"/>
                <a:gd name="T20" fmla="*/ 5 w 2084"/>
                <a:gd name="T21" fmla="*/ 11 h 11"/>
                <a:gd name="T22" fmla="*/ 0 w 2084"/>
                <a:gd name="T23"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84" h="11">
                  <a:moveTo>
                    <a:pt x="0" y="6"/>
                  </a:moveTo>
                  <a:lnTo>
                    <a:pt x="5" y="11"/>
                  </a:lnTo>
                  <a:lnTo>
                    <a:pt x="2084" y="11"/>
                  </a:lnTo>
                  <a:lnTo>
                    <a:pt x="2084" y="0"/>
                  </a:lnTo>
                  <a:lnTo>
                    <a:pt x="5" y="0"/>
                  </a:lnTo>
                  <a:lnTo>
                    <a:pt x="11" y="6"/>
                  </a:lnTo>
                  <a:lnTo>
                    <a:pt x="5" y="0"/>
                  </a:lnTo>
                  <a:lnTo>
                    <a:pt x="2" y="2"/>
                  </a:lnTo>
                  <a:lnTo>
                    <a:pt x="1" y="6"/>
                  </a:lnTo>
                  <a:lnTo>
                    <a:pt x="2" y="9"/>
                  </a:lnTo>
                  <a:lnTo>
                    <a:pt x="5" y="11"/>
                  </a:lnTo>
                  <a:lnTo>
                    <a:pt x="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38" name="Freeform 970"/>
            <p:cNvSpPr>
              <a:spLocks/>
            </p:cNvSpPr>
            <p:nvPr/>
          </p:nvSpPr>
          <p:spPr bwMode="auto">
            <a:xfrm>
              <a:off x="2247" y="4143"/>
              <a:ext cx="4" cy="80"/>
            </a:xfrm>
            <a:custGeom>
              <a:avLst/>
              <a:gdLst>
                <a:gd name="T0" fmla="*/ 8 w 11"/>
                <a:gd name="T1" fmla="*/ 1 h 241"/>
                <a:gd name="T2" fmla="*/ 0 w 11"/>
                <a:gd name="T3" fmla="*/ 6 h 241"/>
                <a:gd name="T4" fmla="*/ 0 w 11"/>
                <a:gd name="T5" fmla="*/ 241 h 241"/>
                <a:gd name="T6" fmla="*/ 11 w 11"/>
                <a:gd name="T7" fmla="*/ 241 h 241"/>
                <a:gd name="T8" fmla="*/ 11 w 11"/>
                <a:gd name="T9" fmla="*/ 6 h 241"/>
                <a:gd name="T10" fmla="*/ 3 w 11"/>
                <a:gd name="T11" fmla="*/ 10 h 241"/>
                <a:gd name="T12" fmla="*/ 11 w 11"/>
                <a:gd name="T13" fmla="*/ 6 h 241"/>
                <a:gd name="T14" fmla="*/ 9 w 11"/>
                <a:gd name="T15" fmla="*/ 2 h 241"/>
                <a:gd name="T16" fmla="*/ 5 w 11"/>
                <a:gd name="T17" fmla="*/ 0 h 241"/>
                <a:gd name="T18" fmla="*/ 2 w 11"/>
                <a:gd name="T19" fmla="*/ 2 h 241"/>
                <a:gd name="T20" fmla="*/ 0 w 11"/>
                <a:gd name="T21" fmla="*/ 6 h 241"/>
                <a:gd name="T22" fmla="*/ 8 w 11"/>
                <a:gd name="T2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241">
                  <a:moveTo>
                    <a:pt x="8" y="1"/>
                  </a:moveTo>
                  <a:lnTo>
                    <a:pt x="0" y="6"/>
                  </a:lnTo>
                  <a:lnTo>
                    <a:pt x="0" y="241"/>
                  </a:lnTo>
                  <a:lnTo>
                    <a:pt x="11" y="241"/>
                  </a:lnTo>
                  <a:lnTo>
                    <a:pt x="11" y="6"/>
                  </a:lnTo>
                  <a:lnTo>
                    <a:pt x="3" y="10"/>
                  </a:lnTo>
                  <a:lnTo>
                    <a:pt x="11" y="6"/>
                  </a:lnTo>
                  <a:lnTo>
                    <a:pt x="9" y="2"/>
                  </a:lnTo>
                  <a:lnTo>
                    <a:pt x="5" y="0"/>
                  </a:lnTo>
                  <a:lnTo>
                    <a:pt x="2" y="2"/>
                  </a:lnTo>
                  <a:lnTo>
                    <a:pt x="0" y="6"/>
                  </a:lnTo>
                  <a:lnTo>
                    <a:pt x="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39" name="Freeform 971"/>
            <p:cNvSpPr>
              <a:spLocks/>
            </p:cNvSpPr>
            <p:nvPr/>
          </p:nvSpPr>
          <p:spPr bwMode="auto">
            <a:xfrm>
              <a:off x="2248" y="4143"/>
              <a:ext cx="26" cy="23"/>
            </a:xfrm>
            <a:custGeom>
              <a:avLst/>
              <a:gdLst>
                <a:gd name="T0" fmla="*/ 79 w 79"/>
                <a:gd name="T1" fmla="*/ 67 h 69"/>
                <a:gd name="T2" fmla="*/ 79 w 79"/>
                <a:gd name="T3" fmla="*/ 67 h 69"/>
                <a:gd name="T4" fmla="*/ 74 w 79"/>
                <a:gd name="T5" fmla="*/ 59 h 69"/>
                <a:gd name="T6" fmla="*/ 68 w 79"/>
                <a:gd name="T7" fmla="*/ 51 h 69"/>
                <a:gd name="T8" fmla="*/ 58 w 79"/>
                <a:gd name="T9" fmla="*/ 43 h 69"/>
                <a:gd name="T10" fmla="*/ 48 w 79"/>
                <a:gd name="T11" fmla="*/ 33 h 69"/>
                <a:gd name="T12" fmla="*/ 35 w 79"/>
                <a:gd name="T13" fmla="*/ 24 h 69"/>
                <a:gd name="T14" fmla="*/ 24 w 79"/>
                <a:gd name="T15" fmla="*/ 15 h 69"/>
                <a:gd name="T16" fmla="*/ 15 w 79"/>
                <a:gd name="T17" fmla="*/ 8 h 69"/>
                <a:gd name="T18" fmla="*/ 5 w 79"/>
                <a:gd name="T19" fmla="*/ 0 h 69"/>
                <a:gd name="T20" fmla="*/ 0 w 79"/>
                <a:gd name="T21" fmla="*/ 9 h 69"/>
                <a:gd name="T22" fmla="*/ 8 w 79"/>
                <a:gd name="T23" fmla="*/ 15 h 69"/>
                <a:gd name="T24" fmla="*/ 19 w 79"/>
                <a:gd name="T25" fmla="*/ 24 h 69"/>
                <a:gd name="T26" fmla="*/ 31 w 79"/>
                <a:gd name="T27" fmla="*/ 31 h 69"/>
                <a:gd name="T28" fmla="*/ 41 w 79"/>
                <a:gd name="T29" fmla="*/ 40 h 69"/>
                <a:gd name="T30" fmla="*/ 52 w 79"/>
                <a:gd name="T31" fmla="*/ 49 h 69"/>
                <a:gd name="T32" fmla="*/ 61 w 79"/>
                <a:gd name="T33" fmla="*/ 58 h 69"/>
                <a:gd name="T34" fmla="*/ 68 w 79"/>
                <a:gd name="T35" fmla="*/ 63 h 69"/>
                <a:gd name="T36" fmla="*/ 70 w 79"/>
                <a:gd name="T37" fmla="*/ 69 h 69"/>
                <a:gd name="T38" fmla="*/ 70 w 79"/>
                <a:gd name="T39" fmla="*/ 69 h 69"/>
                <a:gd name="T40" fmla="*/ 79 w 79"/>
                <a:gd name="T41"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69">
                  <a:moveTo>
                    <a:pt x="79" y="67"/>
                  </a:moveTo>
                  <a:lnTo>
                    <a:pt x="79" y="67"/>
                  </a:lnTo>
                  <a:lnTo>
                    <a:pt x="74" y="59"/>
                  </a:lnTo>
                  <a:lnTo>
                    <a:pt x="68" y="51"/>
                  </a:lnTo>
                  <a:lnTo>
                    <a:pt x="58" y="43"/>
                  </a:lnTo>
                  <a:lnTo>
                    <a:pt x="48" y="33"/>
                  </a:lnTo>
                  <a:lnTo>
                    <a:pt x="35" y="24"/>
                  </a:lnTo>
                  <a:lnTo>
                    <a:pt x="24" y="15"/>
                  </a:lnTo>
                  <a:lnTo>
                    <a:pt x="15" y="8"/>
                  </a:lnTo>
                  <a:lnTo>
                    <a:pt x="5" y="0"/>
                  </a:lnTo>
                  <a:lnTo>
                    <a:pt x="0" y="9"/>
                  </a:lnTo>
                  <a:lnTo>
                    <a:pt x="8" y="15"/>
                  </a:lnTo>
                  <a:lnTo>
                    <a:pt x="19" y="24"/>
                  </a:lnTo>
                  <a:lnTo>
                    <a:pt x="31" y="31"/>
                  </a:lnTo>
                  <a:lnTo>
                    <a:pt x="41" y="40"/>
                  </a:lnTo>
                  <a:lnTo>
                    <a:pt x="52" y="49"/>
                  </a:lnTo>
                  <a:lnTo>
                    <a:pt x="61" y="58"/>
                  </a:lnTo>
                  <a:lnTo>
                    <a:pt x="68" y="63"/>
                  </a:lnTo>
                  <a:lnTo>
                    <a:pt x="70" y="69"/>
                  </a:lnTo>
                  <a:lnTo>
                    <a:pt x="70" y="69"/>
                  </a:lnTo>
                  <a:lnTo>
                    <a:pt x="79" y="6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40" name="Freeform 972"/>
            <p:cNvSpPr>
              <a:spLocks/>
            </p:cNvSpPr>
            <p:nvPr/>
          </p:nvSpPr>
          <p:spPr bwMode="auto">
            <a:xfrm>
              <a:off x="2271" y="4165"/>
              <a:ext cx="6" cy="26"/>
            </a:xfrm>
            <a:custGeom>
              <a:avLst/>
              <a:gdLst>
                <a:gd name="T0" fmla="*/ 9 w 18"/>
                <a:gd name="T1" fmla="*/ 70 h 78"/>
                <a:gd name="T2" fmla="*/ 17 w 18"/>
                <a:gd name="T3" fmla="*/ 73 h 78"/>
                <a:gd name="T4" fmla="*/ 18 w 18"/>
                <a:gd name="T5" fmla="*/ 57 h 78"/>
                <a:gd name="T6" fmla="*/ 16 w 18"/>
                <a:gd name="T7" fmla="*/ 35 h 78"/>
                <a:gd name="T8" fmla="*/ 12 w 18"/>
                <a:gd name="T9" fmla="*/ 16 h 78"/>
                <a:gd name="T10" fmla="*/ 9 w 18"/>
                <a:gd name="T11" fmla="*/ 0 h 78"/>
                <a:gd name="T12" fmla="*/ 0 w 18"/>
                <a:gd name="T13" fmla="*/ 2 h 78"/>
                <a:gd name="T14" fmla="*/ 3 w 18"/>
                <a:gd name="T15" fmla="*/ 16 h 78"/>
                <a:gd name="T16" fmla="*/ 7 w 18"/>
                <a:gd name="T17" fmla="*/ 35 h 78"/>
                <a:gd name="T18" fmla="*/ 7 w 18"/>
                <a:gd name="T19" fmla="*/ 57 h 78"/>
                <a:gd name="T20" fmla="*/ 8 w 18"/>
                <a:gd name="T21" fmla="*/ 73 h 78"/>
                <a:gd name="T22" fmla="*/ 16 w 18"/>
                <a:gd name="T23" fmla="*/ 76 h 78"/>
                <a:gd name="T24" fmla="*/ 8 w 18"/>
                <a:gd name="T25" fmla="*/ 73 h 78"/>
                <a:gd name="T26" fmla="*/ 9 w 18"/>
                <a:gd name="T27" fmla="*/ 76 h 78"/>
                <a:gd name="T28" fmla="*/ 12 w 18"/>
                <a:gd name="T29" fmla="*/ 78 h 78"/>
                <a:gd name="T30" fmla="*/ 16 w 18"/>
                <a:gd name="T31" fmla="*/ 76 h 78"/>
                <a:gd name="T32" fmla="*/ 17 w 18"/>
                <a:gd name="T33" fmla="*/ 73 h 78"/>
                <a:gd name="T34" fmla="*/ 9 w 18"/>
                <a:gd name="T35" fmla="*/ 7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78">
                  <a:moveTo>
                    <a:pt x="9" y="70"/>
                  </a:moveTo>
                  <a:lnTo>
                    <a:pt x="17" y="73"/>
                  </a:lnTo>
                  <a:lnTo>
                    <a:pt x="18" y="57"/>
                  </a:lnTo>
                  <a:lnTo>
                    <a:pt x="16" y="35"/>
                  </a:lnTo>
                  <a:lnTo>
                    <a:pt x="12" y="16"/>
                  </a:lnTo>
                  <a:lnTo>
                    <a:pt x="9" y="0"/>
                  </a:lnTo>
                  <a:lnTo>
                    <a:pt x="0" y="2"/>
                  </a:lnTo>
                  <a:lnTo>
                    <a:pt x="3" y="16"/>
                  </a:lnTo>
                  <a:lnTo>
                    <a:pt x="7" y="35"/>
                  </a:lnTo>
                  <a:lnTo>
                    <a:pt x="7" y="57"/>
                  </a:lnTo>
                  <a:lnTo>
                    <a:pt x="8" y="73"/>
                  </a:lnTo>
                  <a:lnTo>
                    <a:pt x="16" y="76"/>
                  </a:lnTo>
                  <a:lnTo>
                    <a:pt x="8" y="73"/>
                  </a:lnTo>
                  <a:lnTo>
                    <a:pt x="9" y="76"/>
                  </a:lnTo>
                  <a:lnTo>
                    <a:pt x="12" y="78"/>
                  </a:lnTo>
                  <a:lnTo>
                    <a:pt x="16" y="76"/>
                  </a:lnTo>
                  <a:lnTo>
                    <a:pt x="17" y="73"/>
                  </a:lnTo>
                  <a:lnTo>
                    <a:pt x="9" y="7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41" name="Freeform 973"/>
            <p:cNvSpPr>
              <a:spLocks/>
            </p:cNvSpPr>
            <p:nvPr/>
          </p:nvSpPr>
          <p:spPr bwMode="auto">
            <a:xfrm>
              <a:off x="2274" y="4171"/>
              <a:ext cx="22" cy="20"/>
            </a:xfrm>
            <a:custGeom>
              <a:avLst/>
              <a:gdLst>
                <a:gd name="T0" fmla="*/ 66 w 66"/>
                <a:gd name="T1" fmla="*/ 6 h 58"/>
                <a:gd name="T2" fmla="*/ 61 w 66"/>
                <a:gd name="T3" fmla="*/ 0 h 58"/>
                <a:gd name="T4" fmla="*/ 53 w 66"/>
                <a:gd name="T5" fmla="*/ 3 h 58"/>
                <a:gd name="T6" fmla="*/ 45 w 66"/>
                <a:gd name="T7" fmla="*/ 9 h 58"/>
                <a:gd name="T8" fmla="*/ 38 w 66"/>
                <a:gd name="T9" fmla="*/ 16 h 58"/>
                <a:gd name="T10" fmla="*/ 30 w 66"/>
                <a:gd name="T11" fmla="*/ 23 h 58"/>
                <a:gd name="T12" fmla="*/ 22 w 66"/>
                <a:gd name="T13" fmla="*/ 31 h 58"/>
                <a:gd name="T14" fmla="*/ 15 w 66"/>
                <a:gd name="T15" fmla="*/ 38 h 58"/>
                <a:gd name="T16" fmla="*/ 7 w 66"/>
                <a:gd name="T17" fmla="*/ 45 h 58"/>
                <a:gd name="T18" fmla="*/ 0 w 66"/>
                <a:gd name="T19" fmla="*/ 52 h 58"/>
                <a:gd name="T20" fmla="*/ 7 w 66"/>
                <a:gd name="T21" fmla="*/ 58 h 58"/>
                <a:gd name="T22" fmla="*/ 14 w 66"/>
                <a:gd name="T23" fmla="*/ 52 h 58"/>
                <a:gd name="T24" fmla="*/ 22 w 66"/>
                <a:gd name="T25" fmla="*/ 45 h 58"/>
                <a:gd name="T26" fmla="*/ 29 w 66"/>
                <a:gd name="T27" fmla="*/ 38 h 58"/>
                <a:gd name="T28" fmla="*/ 37 w 66"/>
                <a:gd name="T29" fmla="*/ 30 h 58"/>
                <a:gd name="T30" fmla="*/ 45 w 66"/>
                <a:gd name="T31" fmla="*/ 23 h 58"/>
                <a:gd name="T32" fmla="*/ 51 w 66"/>
                <a:gd name="T33" fmla="*/ 16 h 58"/>
                <a:gd name="T34" fmla="*/ 57 w 66"/>
                <a:gd name="T35" fmla="*/ 13 h 58"/>
                <a:gd name="T36" fmla="*/ 63 w 66"/>
                <a:gd name="T37" fmla="*/ 9 h 58"/>
                <a:gd name="T38" fmla="*/ 57 w 66"/>
                <a:gd name="T39" fmla="*/ 3 h 58"/>
                <a:gd name="T40" fmla="*/ 63 w 66"/>
                <a:gd name="T41" fmla="*/ 9 h 58"/>
                <a:gd name="T42" fmla="*/ 66 w 66"/>
                <a:gd name="T43" fmla="*/ 7 h 58"/>
                <a:gd name="T44" fmla="*/ 66 w 66"/>
                <a:gd name="T45" fmla="*/ 3 h 58"/>
                <a:gd name="T46" fmla="*/ 64 w 66"/>
                <a:gd name="T47" fmla="*/ 1 h 58"/>
                <a:gd name="T48" fmla="*/ 61 w 66"/>
                <a:gd name="T49" fmla="*/ 0 h 58"/>
                <a:gd name="T50" fmla="*/ 66 w 66"/>
                <a:gd name="T51" fmla="*/ 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58">
                  <a:moveTo>
                    <a:pt x="66" y="6"/>
                  </a:moveTo>
                  <a:lnTo>
                    <a:pt x="61" y="0"/>
                  </a:lnTo>
                  <a:lnTo>
                    <a:pt x="53" y="3"/>
                  </a:lnTo>
                  <a:lnTo>
                    <a:pt x="45" y="9"/>
                  </a:lnTo>
                  <a:lnTo>
                    <a:pt x="38" y="16"/>
                  </a:lnTo>
                  <a:lnTo>
                    <a:pt x="30" y="23"/>
                  </a:lnTo>
                  <a:lnTo>
                    <a:pt x="22" y="31"/>
                  </a:lnTo>
                  <a:lnTo>
                    <a:pt x="15" y="38"/>
                  </a:lnTo>
                  <a:lnTo>
                    <a:pt x="7" y="45"/>
                  </a:lnTo>
                  <a:lnTo>
                    <a:pt x="0" y="52"/>
                  </a:lnTo>
                  <a:lnTo>
                    <a:pt x="7" y="58"/>
                  </a:lnTo>
                  <a:lnTo>
                    <a:pt x="14" y="52"/>
                  </a:lnTo>
                  <a:lnTo>
                    <a:pt x="22" y="45"/>
                  </a:lnTo>
                  <a:lnTo>
                    <a:pt x="29" y="38"/>
                  </a:lnTo>
                  <a:lnTo>
                    <a:pt x="37" y="30"/>
                  </a:lnTo>
                  <a:lnTo>
                    <a:pt x="45" y="23"/>
                  </a:lnTo>
                  <a:lnTo>
                    <a:pt x="51" y="16"/>
                  </a:lnTo>
                  <a:lnTo>
                    <a:pt x="57" y="13"/>
                  </a:lnTo>
                  <a:lnTo>
                    <a:pt x="63" y="9"/>
                  </a:lnTo>
                  <a:lnTo>
                    <a:pt x="57" y="3"/>
                  </a:lnTo>
                  <a:lnTo>
                    <a:pt x="63" y="9"/>
                  </a:lnTo>
                  <a:lnTo>
                    <a:pt x="66" y="7"/>
                  </a:lnTo>
                  <a:lnTo>
                    <a:pt x="66" y="3"/>
                  </a:lnTo>
                  <a:lnTo>
                    <a:pt x="64" y="1"/>
                  </a:lnTo>
                  <a:lnTo>
                    <a:pt x="61" y="0"/>
                  </a:lnTo>
                  <a:lnTo>
                    <a:pt x="66"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42" name="Freeform 974"/>
            <p:cNvSpPr>
              <a:spLocks/>
            </p:cNvSpPr>
            <p:nvPr/>
          </p:nvSpPr>
          <p:spPr bwMode="auto">
            <a:xfrm>
              <a:off x="2288" y="4172"/>
              <a:ext cx="8" cy="27"/>
            </a:xfrm>
            <a:custGeom>
              <a:avLst/>
              <a:gdLst>
                <a:gd name="T0" fmla="*/ 1 w 25"/>
                <a:gd name="T1" fmla="*/ 78 h 79"/>
                <a:gd name="T2" fmla="*/ 9 w 25"/>
                <a:gd name="T3" fmla="*/ 74 h 79"/>
                <a:gd name="T4" fmla="*/ 9 w 25"/>
                <a:gd name="T5" fmla="*/ 60 h 79"/>
                <a:gd name="T6" fmla="*/ 14 w 25"/>
                <a:gd name="T7" fmla="*/ 41 h 79"/>
                <a:gd name="T8" fmla="*/ 21 w 25"/>
                <a:gd name="T9" fmla="*/ 20 h 79"/>
                <a:gd name="T10" fmla="*/ 25 w 25"/>
                <a:gd name="T11" fmla="*/ 3 h 79"/>
                <a:gd name="T12" fmla="*/ 16 w 25"/>
                <a:gd name="T13" fmla="*/ 0 h 79"/>
                <a:gd name="T14" fmla="*/ 12 w 25"/>
                <a:gd name="T15" fmla="*/ 18 h 79"/>
                <a:gd name="T16" fmla="*/ 5 w 25"/>
                <a:gd name="T17" fmla="*/ 38 h 79"/>
                <a:gd name="T18" fmla="*/ 0 w 25"/>
                <a:gd name="T19" fmla="*/ 60 h 79"/>
                <a:gd name="T20" fmla="*/ 0 w 25"/>
                <a:gd name="T21" fmla="*/ 76 h 79"/>
                <a:gd name="T22" fmla="*/ 8 w 25"/>
                <a:gd name="T23" fmla="*/ 71 h 79"/>
                <a:gd name="T24" fmla="*/ 0 w 25"/>
                <a:gd name="T25" fmla="*/ 76 h 79"/>
                <a:gd name="T26" fmla="*/ 2 w 25"/>
                <a:gd name="T27" fmla="*/ 78 h 79"/>
                <a:gd name="T28" fmla="*/ 6 w 25"/>
                <a:gd name="T29" fmla="*/ 79 h 79"/>
                <a:gd name="T30" fmla="*/ 8 w 25"/>
                <a:gd name="T31" fmla="*/ 77 h 79"/>
                <a:gd name="T32" fmla="*/ 9 w 25"/>
                <a:gd name="T33" fmla="*/ 74 h 79"/>
                <a:gd name="T34" fmla="*/ 1 w 25"/>
                <a:gd name="T35" fmla="*/ 7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79">
                  <a:moveTo>
                    <a:pt x="1" y="78"/>
                  </a:moveTo>
                  <a:lnTo>
                    <a:pt x="9" y="74"/>
                  </a:lnTo>
                  <a:lnTo>
                    <a:pt x="9" y="60"/>
                  </a:lnTo>
                  <a:lnTo>
                    <a:pt x="14" y="41"/>
                  </a:lnTo>
                  <a:lnTo>
                    <a:pt x="21" y="20"/>
                  </a:lnTo>
                  <a:lnTo>
                    <a:pt x="25" y="3"/>
                  </a:lnTo>
                  <a:lnTo>
                    <a:pt x="16" y="0"/>
                  </a:lnTo>
                  <a:lnTo>
                    <a:pt x="12" y="18"/>
                  </a:lnTo>
                  <a:lnTo>
                    <a:pt x="5" y="38"/>
                  </a:lnTo>
                  <a:lnTo>
                    <a:pt x="0" y="60"/>
                  </a:lnTo>
                  <a:lnTo>
                    <a:pt x="0" y="76"/>
                  </a:lnTo>
                  <a:lnTo>
                    <a:pt x="8" y="71"/>
                  </a:lnTo>
                  <a:lnTo>
                    <a:pt x="0" y="76"/>
                  </a:lnTo>
                  <a:lnTo>
                    <a:pt x="2" y="78"/>
                  </a:lnTo>
                  <a:lnTo>
                    <a:pt x="6" y="79"/>
                  </a:lnTo>
                  <a:lnTo>
                    <a:pt x="8" y="77"/>
                  </a:lnTo>
                  <a:lnTo>
                    <a:pt x="9" y="74"/>
                  </a:lnTo>
                  <a:lnTo>
                    <a:pt x="1" y="7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43" name="Freeform 975"/>
            <p:cNvSpPr>
              <a:spLocks/>
            </p:cNvSpPr>
            <p:nvPr/>
          </p:nvSpPr>
          <p:spPr bwMode="auto">
            <a:xfrm>
              <a:off x="2285" y="4193"/>
              <a:ext cx="6" cy="5"/>
            </a:xfrm>
            <a:custGeom>
              <a:avLst/>
              <a:gdLst>
                <a:gd name="T0" fmla="*/ 11 w 17"/>
                <a:gd name="T1" fmla="*/ 5 h 16"/>
                <a:gd name="T2" fmla="*/ 2 w 17"/>
                <a:gd name="T3" fmla="*/ 8 h 16"/>
                <a:gd name="T4" fmla="*/ 10 w 17"/>
                <a:gd name="T5" fmla="*/ 16 h 16"/>
                <a:gd name="T6" fmla="*/ 17 w 17"/>
                <a:gd name="T7" fmla="*/ 9 h 16"/>
                <a:gd name="T8" fmla="*/ 9 w 17"/>
                <a:gd name="T9" fmla="*/ 1 h 16"/>
                <a:gd name="T10" fmla="*/ 0 w 17"/>
                <a:gd name="T11" fmla="*/ 5 h 16"/>
                <a:gd name="T12" fmla="*/ 9 w 17"/>
                <a:gd name="T13" fmla="*/ 1 h 16"/>
                <a:gd name="T14" fmla="*/ 6 w 17"/>
                <a:gd name="T15" fmla="*/ 0 h 16"/>
                <a:gd name="T16" fmla="*/ 2 w 17"/>
                <a:gd name="T17" fmla="*/ 1 h 16"/>
                <a:gd name="T18" fmla="*/ 1 w 17"/>
                <a:gd name="T19" fmla="*/ 5 h 16"/>
                <a:gd name="T20" fmla="*/ 2 w 17"/>
                <a:gd name="T21" fmla="*/ 8 h 16"/>
                <a:gd name="T22" fmla="*/ 11 w 17"/>
                <a:gd name="T2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11" y="5"/>
                  </a:moveTo>
                  <a:lnTo>
                    <a:pt x="2" y="8"/>
                  </a:lnTo>
                  <a:lnTo>
                    <a:pt x="10" y="16"/>
                  </a:lnTo>
                  <a:lnTo>
                    <a:pt x="17" y="9"/>
                  </a:lnTo>
                  <a:lnTo>
                    <a:pt x="9" y="1"/>
                  </a:lnTo>
                  <a:lnTo>
                    <a:pt x="0" y="5"/>
                  </a:lnTo>
                  <a:lnTo>
                    <a:pt x="9" y="1"/>
                  </a:lnTo>
                  <a:lnTo>
                    <a:pt x="6" y="0"/>
                  </a:lnTo>
                  <a:lnTo>
                    <a:pt x="2" y="1"/>
                  </a:lnTo>
                  <a:lnTo>
                    <a:pt x="1" y="5"/>
                  </a:lnTo>
                  <a:lnTo>
                    <a:pt x="2" y="8"/>
                  </a:lnTo>
                  <a:lnTo>
                    <a:pt x="11"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44" name="Freeform 976"/>
            <p:cNvSpPr>
              <a:spLocks/>
            </p:cNvSpPr>
            <p:nvPr/>
          </p:nvSpPr>
          <p:spPr bwMode="auto">
            <a:xfrm>
              <a:off x="2283" y="4195"/>
              <a:ext cx="6" cy="9"/>
            </a:xfrm>
            <a:custGeom>
              <a:avLst/>
              <a:gdLst>
                <a:gd name="T0" fmla="*/ 7 w 16"/>
                <a:gd name="T1" fmla="*/ 19 h 28"/>
                <a:gd name="T2" fmla="*/ 10 w 16"/>
                <a:gd name="T3" fmla="*/ 20 h 28"/>
                <a:gd name="T4" fmla="*/ 12 w 16"/>
                <a:gd name="T5" fmla="*/ 19 h 28"/>
                <a:gd name="T6" fmla="*/ 12 w 16"/>
                <a:gd name="T7" fmla="*/ 14 h 28"/>
                <a:gd name="T8" fmla="*/ 14 w 16"/>
                <a:gd name="T9" fmla="*/ 7 h 28"/>
                <a:gd name="T10" fmla="*/ 16 w 16"/>
                <a:gd name="T11" fmla="*/ 0 h 28"/>
                <a:gd name="T12" fmla="*/ 5 w 16"/>
                <a:gd name="T13" fmla="*/ 0 h 28"/>
                <a:gd name="T14" fmla="*/ 5 w 16"/>
                <a:gd name="T15" fmla="*/ 4 h 28"/>
                <a:gd name="T16" fmla="*/ 3 w 16"/>
                <a:gd name="T17" fmla="*/ 11 h 28"/>
                <a:gd name="T18" fmla="*/ 0 w 16"/>
                <a:gd name="T19" fmla="*/ 19 h 28"/>
                <a:gd name="T20" fmla="*/ 5 w 16"/>
                <a:gd name="T21" fmla="*/ 27 h 28"/>
                <a:gd name="T22" fmla="*/ 7 w 16"/>
                <a:gd name="T23" fmla="*/ 28 h 28"/>
                <a:gd name="T24" fmla="*/ 5 w 16"/>
                <a:gd name="T25" fmla="*/ 27 h 28"/>
                <a:gd name="T26" fmla="*/ 8 w 16"/>
                <a:gd name="T27" fmla="*/ 27 h 28"/>
                <a:gd name="T28" fmla="*/ 11 w 16"/>
                <a:gd name="T29" fmla="*/ 25 h 28"/>
                <a:gd name="T30" fmla="*/ 12 w 16"/>
                <a:gd name="T31" fmla="*/ 23 h 28"/>
                <a:gd name="T32" fmla="*/ 10 w 16"/>
                <a:gd name="T33" fmla="*/ 20 h 28"/>
                <a:gd name="T34" fmla="*/ 7 w 16"/>
                <a:gd name="T35" fmla="*/ 1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28">
                  <a:moveTo>
                    <a:pt x="7" y="19"/>
                  </a:moveTo>
                  <a:lnTo>
                    <a:pt x="10" y="20"/>
                  </a:lnTo>
                  <a:lnTo>
                    <a:pt x="12" y="19"/>
                  </a:lnTo>
                  <a:lnTo>
                    <a:pt x="12" y="14"/>
                  </a:lnTo>
                  <a:lnTo>
                    <a:pt x="14" y="7"/>
                  </a:lnTo>
                  <a:lnTo>
                    <a:pt x="16" y="0"/>
                  </a:lnTo>
                  <a:lnTo>
                    <a:pt x="5" y="0"/>
                  </a:lnTo>
                  <a:lnTo>
                    <a:pt x="5" y="4"/>
                  </a:lnTo>
                  <a:lnTo>
                    <a:pt x="3" y="11"/>
                  </a:lnTo>
                  <a:lnTo>
                    <a:pt x="0" y="19"/>
                  </a:lnTo>
                  <a:lnTo>
                    <a:pt x="5" y="27"/>
                  </a:lnTo>
                  <a:lnTo>
                    <a:pt x="7" y="28"/>
                  </a:lnTo>
                  <a:lnTo>
                    <a:pt x="5" y="27"/>
                  </a:lnTo>
                  <a:lnTo>
                    <a:pt x="8" y="27"/>
                  </a:lnTo>
                  <a:lnTo>
                    <a:pt x="11" y="25"/>
                  </a:lnTo>
                  <a:lnTo>
                    <a:pt x="12" y="23"/>
                  </a:lnTo>
                  <a:lnTo>
                    <a:pt x="10" y="20"/>
                  </a:lnTo>
                  <a:lnTo>
                    <a:pt x="7" y="1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45" name="Freeform 977"/>
            <p:cNvSpPr>
              <a:spLocks/>
            </p:cNvSpPr>
            <p:nvPr/>
          </p:nvSpPr>
          <p:spPr bwMode="auto">
            <a:xfrm>
              <a:off x="2286" y="4199"/>
              <a:ext cx="21" cy="5"/>
            </a:xfrm>
            <a:custGeom>
              <a:avLst/>
              <a:gdLst>
                <a:gd name="T0" fmla="*/ 53 w 64"/>
                <a:gd name="T1" fmla="*/ 12 h 16"/>
                <a:gd name="T2" fmla="*/ 63 w 64"/>
                <a:gd name="T3" fmla="*/ 10 h 16"/>
                <a:gd name="T4" fmla="*/ 58 w 64"/>
                <a:gd name="T5" fmla="*/ 4 h 16"/>
                <a:gd name="T6" fmla="*/ 50 w 64"/>
                <a:gd name="T7" fmla="*/ 2 h 16"/>
                <a:gd name="T8" fmla="*/ 42 w 64"/>
                <a:gd name="T9" fmla="*/ 0 h 16"/>
                <a:gd name="T10" fmla="*/ 34 w 64"/>
                <a:gd name="T11" fmla="*/ 2 h 16"/>
                <a:gd name="T12" fmla="*/ 24 w 64"/>
                <a:gd name="T13" fmla="*/ 3 h 16"/>
                <a:gd name="T14" fmla="*/ 15 w 64"/>
                <a:gd name="T15" fmla="*/ 5 h 16"/>
                <a:gd name="T16" fmla="*/ 7 w 64"/>
                <a:gd name="T17" fmla="*/ 6 h 16"/>
                <a:gd name="T18" fmla="*/ 0 w 64"/>
                <a:gd name="T19" fmla="*/ 7 h 16"/>
                <a:gd name="T20" fmla="*/ 0 w 64"/>
                <a:gd name="T21" fmla="*/ 16 h 16"/>
                <a:gd name="T22" fmla="*/ 7 w 64"/>
                <a:gd name="T23" fmla="*/ 15 h 16"/>
                <a:gd name="T24" fmla="*/ 15 w 64"/>
                <a:gd name="T25" fmla="*/ 14 h 16"/>
                <a:gd name="T26" fmla="*/ 24 w 64"/>
                <a:gd name="T27" fmla="*/ 12 h 16"/>
                <a:gd name="T28" fmla="*/ 34 w 64"/>
                <a:gd name="T29" fmla="*/ 11 h 16"/>
                <a:gd name="T30" fmla="*/ 42 w 64"/>
                <a:gd name="T31" fmla="*/ 12 h 16"/>
                <a:gd name="T32" fmla="*/ 50 w 64"/>
                <a:gd name="T33" fmla="*/ 11 h 16"/>
                <a:gd name="T34" fmla="*/ 53 w 64"/>
                <a:gd name="T35" fmla="*/ 13 h 16"/>
                <a:gd name="T36" fmla="*/ 54 w 64"/>
                <a:gd name="T37" fmla="*/ 14 h 16"/>
                <a:gd name="T38" fmla="*/ 64 w 64"/>
                <a:gd name="T39" fmla="*/ 12 h 16"/>
                <a:gd name="T40" fmla="*/ 54 w 64"/>
                <a:gd name="T41" fmla="*/ 14 h 16"/>
                <a:gd name="T42" fmla="*/ 56 w 64"/>
                <a:gd name="T43" fmla="*/ 16 h 16"/>
                <a:gd name="T44" fmla="*/ 61 w 64"/>
                <a:gd name="T45" fmla="*/ 16 h 16"/>
                <a:gd name="T46" fmla="*/ 63 w 64"/>
                <a:gd name="T47" fmla="*/ 13 h 16"/>
                <a:gd name="T48" fmla="*/ 63 w 64"/>
                <a:gd name="T49" fmla="*/ 10 h 16"/>
                <a:gd name="T50" fmla="*/ 53 w 64"/>
                <a:gd name="T51"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 h="16">
                  <a:moveTo>
                    <a:pt x="53" y="12"/>
                  </a:moveTo>
                  <a:lnTo>
                    <a:pt x="63" y="10"/>
                  </a:lnTo>
                  <a:lnTo>
                    <a:pt x="58" y="4"/>
                  </a:lnTo>
                  <a:lnTo>
                    <a:pt x="50" y="2"/>
                  </a:lnTo>
                  <a:lnTo>
                    <a:pt x="42" y="0"/>
                  </a:lnTo>
                  <a:lnTo>
                    <a:pt x="34" y="2"/>
                  </a:lnTo>
                  <a:lnTo>
                    <a:pt x="24" y="3"/>
                  </a:lnTo>
                  <a:lnTo>
                    <a:pt x="15" y="5"/>
                  </a:lnTo>
                  <a:lnTo>
                    <a:pt x="7" y="6"/>
                  </a:lnTo>
                  <a:lnTo>
                    <a:pt x="0" y="7"/>
                  </a:lnTo>
                  <a:lnTo>
                    <a:pt x="0" y="16"/>
                  </a:lnTo>
                  <a:lnTo>
                    <a:pt x="7" y="15"/>
                  </a:lnTo>
                  <a:lnTo>
                    <a:pt x="15" y="14"/>
                  </a:lnTo>
                  <a:lnTo>
                    <a:pt x="24" y="12"/>
                  </a:lnTo>
                  <a:lnTo>
                    <a:pt x="34" y="11"/>
                  </a:lnTo>
                  <a:lnTo>
                    <a:pt x="42" y="12"/>
                  </a:lnTo>
                  <a:lnTo>
                    <a:pt x="50" y="11"/>
                  </a:lnTo>
                  <a:lnTo>
                    <a:pt x="53" y="13"/>
                  </a:lnTo>
                  <a:lnTo>
                    <a:pt x="54" y="14"/>
                  </a:lnTo>
                  <a:lnTo>
                    <a:pt x="64" y="12"/>
                  </a:lnTo>
                  <a:lnTo>
                    <a:pt x="54" y="14"/>
                  </a:lnTo>
                  <a:lnTo>
                    <a:pt x="56" y="16"/>
                  </a:lnTo>
                  <a:lnTo>
                    <a:pt x="61" y="16"/>
                  </a:lnTo>
                  <a:lnTo>
                    <a:pt x="63" y="13"/>
                  </a:lnTo>
                  <a:lnTo>
                    <a:pt x="63" y="10"/>
                  </a:lnTo>
                  <a:lnTo>
                    <a:pt x="53"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46" name="Freeform 978"/>
            <p:cNvSpPr>
              <a:spLocks/>
            </p:cNvSpPr>
            <p:nvPr/>
          </p:nvSpPr>
          <p:spPr bwMode="auto">
            <a:xfrm>
              <a:off x="2303" y="4192"/>
              <a:ext cx="4" cy="11"/>
            </a:xfrm>
            <a:custGeom>
              <a:avLst/>
              <a:gdLst>
                <a:gd name="T0" fmla="*/ 9 w 11"/>
                <a:gd name="T1" fmla="*/ 1 h 31"/>
                <a:gd name="T2" fmla="*/ 1 w 11"/>
                <a:gd name="T3" fmla="*/ 5 h 31"/>
                <a:gd name="T4" fmla="*/ 0 w 11"/>
                <a:gd name="T5" fmla="*/ 11 h 31"/>
                <a:gd name="T6" fmla="*/ 0 w 11"/>
                <a:gd name="T7" fmla="*/ 18 h 31"/>
                <a:gd name="T8" fmla="*/ 0 w 11"/>
                <a:gd name="T9" fmla="*/ 25 h 31"/>
                <a:gd name="T10" fmla="*/ 0 w 11"/>
                <a:gd name="T11" fmla="*/ 31 h 31"/>
                <a:gd name="T12" fmla="*/ 11 w 11"/>
                <a:gd name="T13" fmla="*/ 31 h 31"/>
                <a:gd name="T14" fmla="*/ 11 w 11"/>
                <a:gd name="T15" fmla="*/ 25 h 31"/>
                <a:gd name="T16" fmla="*/ 11 w 11"/>
                <a:gd name="T17" fmla="*/ 18 h 31"/>
                <a:gd name="T18" fmla="*/ 11 w 11"/>
                <a:gd name="T19" fmla="*/ 11 h 31"/>
                <a:gd name="T20" fmla="*/ 10 w 11"/>
                <a:gd name="T21" fmla="*/ 5 h 31"/>
                <a:gd name="T22" fmla="*/ 2 w 11"/>
                <a:gd name="T23" fmla="*/ 8 h 31"/>
                <a:gd name="T24" fmla="*/ 10 w 11"/>
                <a:gd name="T25" fmla="*/ 5 h 31"/>
                <a:gd name="T26" fmla="*/ 9 w 11"/>
                <a:gd name="T27" fmla="*/ 1 h 31"/>
                <a:gd name="T28" fmla="*/ 6 w 11"/>
                <a:gd name="T29" fmla="*/ 0 h 31"/>
                <a:gd name="T30" fmla="*/ 2 w 11"/>
                <a:gd name="T31" fmla="*/ 1 h 31"/>
                <a:gd name="T32" fmla="*/ 1 w 11"/>
                <a:gd name="T33" fmla="*/ 5 h 31"/>
                <a:gd name="T34" fmla="*/ 9 w 11"/>
                <a:gd name="T35"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31">
                  <a:moveTo>
                    <a:pt x="9" y="1"/>
                  </a:moveTo>
                  <a:lnTo>
                    <a:pt x="1" y="5"/>
                  </a:lnTo>
                  <a:lnTo>
                    <a:pt x="0" y="11"/>
                  </a:lnTo>
                  <a:lnTo>
                    <a:pt x="0" y="18"/>
                  </a:lnTo>
                  <a:lnTo>
                    <a:pt x="0" y="25"/>
                  </a:lnTo>
                  <a:lnTo>
                    <a:pt x="0" y="31"/>
                  </a:lnTo>
                  <a:lnTo>
                    <a:pt x="11" y="31"/>
                  </a:lnTo>
                  <a:lnTo>
                    <a:pt x="11" y="25"/>
                  </a:lnTo>
                  <a:lnTo>
                    <a:pt x="11" y="18"/>
                  </a:lnTo>
                  <a:lnTo>
                    <a:pt x="11" y="11"/>
                  </a:lnTo>
                  <a:lnTo>
                    <a:pt x="10" y="5"/>
                  </a:lnTo>
                  <a:lnTo>
                    <a:pt x="2" y="8"/>
                  </a:lnTo>
                  <a:lnTo>
                    <a:pt x="10" y="5"/>
                  </a:lnTo>
                  <a:lnTo>
                    <a:pt x="9" y="1"/>
                  </a:lnTo>
                  <a:lnTo>
                    <a:pt x="6" y="0"/>
                  </a:lnTo>
                  <a:lnTo>
                    <a:pt x="2" y="1"/>
                  </a:lnTo>
                  <a:lnTo>
                    <a:pt x="1" y="5"/>
                  </a:lnTo>
                  <a:lnTo>
                    <a:pt x="9"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47" name="Freeform 979"/>
            <p:cNvSpPr>
              <a:spLocks/>
            </p:cNvSpPr>
            <p:nvPr/>
          </p:nvSpPr>
          <p:spPr bwMode="auto">
            <a:xfrm>
              <a:off x="2304" y="4193"/>
              <a:ext cx="12" cy="10"/>
            </a:xfrm>
            <a:custGeom>
              <a:avLst/>
              <a:gdLst>
                <a:gd name="T0" fmla="*/ 27 w 36"/>
                <a:gd name="T1" fmla="*/ 28 h 32"/>
                <a:gd name="T2" fmla="*/ 36 w 36"/>
                <a:gd name="T3" fmla="*/ 25 h 32"/>
                <a:gd name="T4" fmla="*/ 29 w 36"/>
                <a:gd name="T5" fmla="*/ 18 h 32"/>
                <a:gd name="T6" fmla="*/ 22 w 36"/>
                <a:gd name="T7" fmla="*/ 12 h 32"/>
                <a:gd name="T8" fmla="*/ 14 w 36"/>
                <a:gd name="T9" fmla="*/ 6 h 32"/>
                <a:gd name="T10" fmla="*/ 7 w 36"/>
                <a:gd name="T11" fmla="*/ 0 h 32"/>
                <a:gd name="T12" fmla="*/ 0 w 36"/>
                <a:gd name="T13" fmla="*/ 7 h 32"/>
                <a:gd name="T14" fmla="*/ 7 w 36"/>
                <a:gd name="T15" fmla="*/ 13 h 32"/>
                <a:gd name="T16" fmla="*/ 15 w 36"/>
                <a:gd name="T17" fmla="*/ 18 h 32"/>
                <a:gd name="T18" fmla="*/ 22 w 36"/>
                <a:gd name="T19" fmla="*/ 25 h 32"/>
                <a:gd name="T20" fmla="*/ 27 w 36"/>
                <a:gd name="T21" fmla="*/ 30 h 32"/>
                <a:gd name="T22" fmla="*/ 36 w 36"/>
                <a:gd name="T23" fmla="*/ 28 h 32"/>
                <a:gd name="T24" fmla="*/ 27 w 36"/>
                <a:gd name="T25" fmla="*/ 30 h 32"/>
                <a:gd name="T26" fmla="*/ 29 w 36"/>
                <a:gd name="T27" fmla="*/ 32 h 32"/>
                <a:gd name="T28" fmla="*/ 33 w 36"/>
                <a:gd name="T29" fmla="*/ 32 h 32"/>
                <a:gd name="T30" fmla="*/ 36 w 36"/>
                <a:gd name="T31" fmla="*/ 29 h 32"/>
                <a:gd name="T32" fmla="*/ 36 w 36"/>
                <a:gd name="T33" fmla="*/ 25 h 32"/>
                <a:gd name="T34" fmla="*/ 27 w 36"/>
                <a:gd name="T35"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32">
                  <a:moveTo>
                    <a:pt x="27" y="28"/>
                  </a:moveTo>
                  <a:lnTo>
                    <a:pt x="36" y="25"/>
                  </a:lnTo>
                  <a:lnTo>
                    <a:pt x="29" y="18"/>
                  </a:lnTo>
                  <a:lnTo>
                    <a:pt x="22" y="12"/>
                  </a:lnTo>
                  <a:lnTo>
                    <a:pt x="14" y="6"/>
                  </a:lnTo>
                  <a:lnTo>
                    <a:pt x="7" y="0"/>
                  </a:lnTo>
                  <a:lnTo>
                    <a:pt x="0" y="7"/>
                  </a:lnTo>
                  <a:lnTo>
                    <a:pt x="7" y="13"/>
                  </a:lnTo>
                  <a:lnTo>
                    <a:pt x="15" y="18"/>
                  </a:lnTo>
                  <a:lnTo>
                    <a:pt x="22" y="25"/>
                  </a:lnTo>
                  <a:lnTo>
                    <a:pt x="27" y="30"/>
                  </a:lnTo>
                  <a:lnTo>
                    <a:pt x="36" y="28"/>
                  </a:lnTo>
                  <a:lnTo>
                    <a:pt x="27" y="30"/>
                  </a:lnTo>
                  <a:lnTo>
                    <a:pt x="29" y="32"/>
                  </a:lnTo>
                  <a:lnTo>
                    <a:pt x="33" y="32"/>
                  </a:lnTo>
                  <a:lnTo>
                    <a:pt x="36" y="29"/>
                  </a:lnTo>
                  <a:lnTo>
                    <a:pt x="36" y="25"/>
                  </a:lnTo>
                  <a:lnTo>
                    <a:pt x="27" y="2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48" name="Freeform 980"/>
            <p:cNvSpPr>
              <a:spLocks/>
            </p:cNvSpPr>
            <p:nvPr/>
          </p:nvSpPr>
          <p:spPr bwMode="auto">
            <a:xfrm>
              <a:off x="2313" y="4153"/>
              <a:ext cx="24" cy="49"/>
            </a:xfrm>
            <a:custGeom>
              <a:avLst/>
              <a:gdLst>
                <a:gd name="T0" fmla="*/ 73 w 73"/>
                <a:gd name="T1" fmla="*/ 7 h 147"/>
                <a:gd name="T2" fmla="*/ 65 w 73"/>
                <a:gd name="T3" fmla="*/ 1 h 147"/>
                <a:gd name="T4" fmla="*/ 55 w 73"/>
                <a:gd name="T5" fmla="*/ 11 h 147"/>
                <a:gd name="T6" fmla="*/ 43 w 73"/>
                <a:gd name="T7" fmla="*/ 24 h 147"/>
                <a:gd name="T8" fmla="*/ 32 w 73"/>
                <a:gd name="T9" fmla="*/ 40 h 147"/>
                <a:gd name="T10" fmla="*/ 21 w 73"/>
                <a:gd name="T11" fmla="*/ 57 h 147"/>
                <a:gd name="T12" fmla="*/ 12 w 73"/>
                <a:gd name="T13" fmla="*/ 78 h 147"/>
                <a:gd name="T14" fmla="*/ 5 w 73"/>
                <a:gd name="T15" fmla="*/ 100 h 147"/>
                <a:gd name="T16" fmla="*/ 1 w 73"/>
                <a:gd name="T17" fmla="*/ 123 h 147"/>
                <a:gd name="T18" fmla="*/ 0 w 73"/>
                <a:gd name="T19" fmla="*/ 147 h 147"/>
                <a:gd name="T20" fmla="*/ 9 w 73"/>
                <a:gd name="T21" fmla="*/ 147 h 147"/>
                <a:gd name="T22" fmla="*/ 10 w 73"/>
                <a:gd name="T23" fmla="*/ 123 h 147"/>
                <a:gd name="T24" fmla="*/ 14 w 73"/>
                <a:gd name="T25" fmla="*/ 102 h 147"/>
                <a:gd name="T26" fmla="*/ 21 w 73"/>
                <a:gd name="T27" fmla="*/ 80 h 147"/>
                <a:gd name="T28" fmla="*/ 30 w 73"/>
                <a:gd name="T29" fmla="*/ 62 h 147"/>
                <a:gd name="T30" fmla="*/ 41 w 73"/>
                <a:gd name="T31" fmla="*/ 45 h 147"/>
                <a:gd name="T32" fmla="*/ 50 w 73"/>
                <a:gd name="T33" fmla="*/ 31 h 147"/>
                <a:gd name="T34" fmla="*/ 61 w 73"/>
                <a:gd name="T35" fmla="*/ 18 h 147"/>
                <a:gd name="T36" fmla="*/ 72 w 73"/>
                <a:gd name="T37" fmla="*/ 8 h 147"/>
                <a:gd name="T38" fmla="*/ 64 w 73"/>
                <a:gd name="T39" fmla="*/ 2 h 147"/>
                <a:gd name="T40" fmla="*/ 72 w 73"/>
                <a:gd name="T41" fmla="*/ 8 h 147"/>
                <a:gd name="T42" fmla="*/ 73 w 73"/>
                <a:gd name="T43" fmla="*/ 5 h 147"/>
                <a:gd name="T44" fmla="*/ 72 w 73"/>
                <a:gd name="T45" fmla="*/ 1 h 147"/>
                <a:gd name="T46" fmla="*/ 68 w 73"/>
                <a:gd name="T47" fmla="*/ 0 h 147"/>
                <a:gd name="T48" fmla="*/ 65 w 73"/>
                <a:gd name="T49" fmla="*/ 1 h 147"/>
                <a:gd name="T50" fmla="*/ 73 w 73"/>
                <a:gd name="T51" fmla="*/ 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3" h="147">
                  <a:moveTo>
                    <a:pt x="73" y="7"/>
                  </a:moveTo>
                  <a:lnTo>
                    <a:pt x="65" y="1"/>
                  </a:lnTo>
                  <a:lnTo>
                    <a:pt x="55" y="11"/>
                  </a:lnTo>
                  <a:lnTo>
                    <a:pt x="43" y="24"/>
                  </a:lnTo>
                  <a:lnTo>
                    <a:pt x="32" y="40"/>
                  </a:lnTo>
                  <a:lnTo>
                    <a:pt x="21" y="57"/>
                  </a:lnTo>
                  <a:lnTo>
                    <a:pt x="12" y="78"/>
                  </a:lnTo>
                  <a:lnTo>
                    <a:pt x="5" y="100"/>
                  </a:lnTo>
                  <a:lnTo>
                    <a:pt x="1" y="123"/>
                  </a:lnTo>
                  <a:lnTo>
                    <a:pt x="0" y="147"/>
                  </a:lnTo>
                  <a:lnTo>
                    <a:pt x="9" y="147"/>
                  </a:lnTo>
                  <a:lnTo>
                    <a:pt x="10" y="123"/>
                  </a:lnTo>
                  <a:lnTo>
                    <a:pt x="14" y="102"/>
                  </a:lnTo>
                  <a:lnTo>
                    <a:pt x="21" y="80"/>
                  </a:lnTo>
                  <a:lnTo>
                    <a:pt x="30" y="62"/>
                  </a:lnTo>
                  <a:lnTo>
                    <a:pt x="41" y="45"/>
                  </a:lnTo>
                  <a:lnTo>
                    <a:pt x="50" y="31"/>
                  </a:lnTo>
                  <a:lnTo>
                    <a:pt x="61" y="18"/>
                  </a:lnTo>
                  <a:lnTo>
                    <a:pt x="72" y="8"/>
                  </a:lnTo>
                  <a:lnTo>
                    <a:pt x="64" y="2"/>
                  </a:lnTo>
                  <a:lnTo>
                    <a:pt x="72" y="8"/>
                  </a:lnTo>
                  <a:lnTo>
                    <a:pt x="73" y="5"/>
                  </a:lnTo>
                  <a:lnTo>
                    <a:pt x="72" y="1"/>
                  </a:lnTo>
                  <a:lnTo>
                    <a:pt x="68" y="0"/>
                  </a:lnTo>
                  <a:lnTo>
                    <a:pt x="65" y="1"/>
                  </a:lnTo>
                  <a:lnTo>
                    <a:pt x="73"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49" name="Freeform 981"/>
            <p:cNvSpPr>
              <a:spLocks/>
            </p:cNvSpPr>
            <p:nvPr/>
          </p:nvSpPr>
          <p:spPr bwMode="auto">
            <a:xfrm>
              <a:off x="2324" y="4154"/>
              <a:ext cx="13" cy="49"/>
            </a:xfrm>
            <a:custGeom>
              <a:avLst/>
              <a:gdLst>
                <a:gd name="T0" fmla="*/ 6 w 41"/>
                <a:gd name="T1" fmla="*/ 138 h 147"/>
                <a:gd name="T2" fmla="*/ 13 w 41"/>
                <a:gd name="T3" fmla="*/ 142 h 147"/>
                <a:gd name="T4" fmla="*/ 10 w 41"/>
                <a:gd name="T5" fmla="*/ 119 h 147"/>
                <a:gd name="T6" fmla="*/ 11 w 41"/>
                <a:gd name="T7" fmla="*/ 99 h 147"/>
                <a:gd name="T8" fmla="*/ 11 w 41"/>
                <a:gd name="T9" fmla="*/ 80 h 147"/>
                <a:gd name="T10" fmla="*/ 16 w 41"/>
                <a:gd name="T11" fmla="*/ 64 h 147"/>
                <a:gd name="T12" fmla="*/ 20 w 41"/>
                <a:gd name="T13" fmla="*/ 48 h 147"/>
                <a:gd name="T14" fmla="*/ 26 w 41"/>
                <a:gd name="T15" fmla="*/ 34 h 147"/>
                <a:gd name="T16" fmla="*/ 33 w 41"/>
                <a:gd name="T17" fmla="*/ 20 h 147"/>
                <a:gd name="T18" fmla="*/ 41 w 41"/>
                <a:gd name="T19" fmla="*/ 5 h 147"/>
                <a:gd name="T20" fmla="*/ 32 w 41"/>
                <a:gd name="T21" fmla="*/ 0 h 147"/>
                <a:gd name="T22" fmla="*/ 24 w 41"/>
                <a:gd name="T23" fmla="*/ 15 h 147"/>
                <a:gd name="T24" fmla="*/ 17 w 41"/>
                <a:gd name="T25" fmla="*/ 31 h 147"/>
                <a:gd name="T26" fmla="*/ 11 w 41"/>
                <a:gd name="T27" fmla="*/ 46 h 147"/>
                <a:gd name="T28" fmla="*/ 6 w 41"/>
                <a:gd name="T29" fmla="*/ 62 h 147"/>
                <a:gd name="T30" fmla="*/ 2 w 41"/>
                <a:gd name="T31" fmla="*/ 80 h 147"/>
                <a:gd name="T32" fmla="*/ 0 w 41"/>
                <a:gd name="T33" fmla="*/ 99 h 147"/>
                <a:gd name="T34" fmla="*/ 1 w 41"/>
                <a:gd name="T35" fmla="*/ 119 h 147"/>
                <a:gd name="T36" fmla="*/ 4 w 41"/>
                <a:gd name="T37" fmla="*/ 142 h 147"/>
                <a:gd name="T38" fmla="*/ 11 w 41"/>
                <a:gd name="T39" fmla="*/ 147 h 147"/>
                <a:gd name="T40" fmla="*/ 4 w 41"/>
                <a:gd name="T41" fmla="*/ 142 h 147"/>
                <a:gd name="T42" fmla="*/ 5 w 41"/>
                <a:gd name="T43" fmla="*/ 146 h 147"/>
                <a:gd name="T44" fmla="*/ 9 w 41"/>
                <a:gd name="T45" fmla="*/ 147 h 147"/>
                <a:gd name="T46" fmla="*/ 12 w 41"/>
                <a:gd name="T47" fmla="*/ 146 h 147"/>
                <a:gd name="T48" fmla="*/ 13 w 41"/>
                <a:gd name="T49" fmla="*/ 142 h 147"/>
                <a:gd name="T50" fmla="*/ 6 w 41"/>
                <a:gd name="T51" fmla="*/ 13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147">
                  <a:moveTo>
                    <a:pt x="6" y="138"/>
                  </a:moveTo>
                  <a:lnTo>
                    <a:pt x="13" y="142"/>
                  </a:lnTo>
                  <a:lnTo>
                    <a:pt x="10" y="119"/>
                  </a:lnTo>
                  <a:lnTo>
                    <a:pt x="11" y="99"/>
                  </a:lnTo>
                  <a:lnTo>
                    <a:pt x="11" y="80"/>
                  </a:lnTo>
                  <a:lnTo>
                    <a:pt x="16" y="64"/>
                  </a:lnTo>
                  <a:lnTo>
                    <a:pt x="20" y="48"/>
                  </a:lnTo>
                  <a:lnTo>
                    <a:pt x="26" y="34"/>
                  </a:lnTo>
                  <a:lnTo>
                    <a:pt x="33" y="20"/>
                  </a:lnTo>
                  <a:lnTo>
                    <a:pt x="41" y="5"/>
                  </a:lnTo>
                  <a:lnTo>
                    <a:pt x="32" y="0"/>
                  </a:lnTo>
                  <a:lnTo>
                    <a:pt x="24" y="15"/>
                  </a:lnTo>
                  <a:lnTo>
                    <a:pt x="17" y="31"/>
                  </a:lnTo>
                  <a:lnTo>
                    <a:pt x="11" y="46"/>
                  </a:lnTo>
                  <a:lnTo>
                    <a:pt x="6" y="62"/>
                  </a:lnTo>
                  <a:lnTo>
                    <a:pt x="2" y="80"/>
                  </a:lnTo>
                  <a:lnTo>
                    <a:pt x="0" y="99"/>
                  </a:lnTo>
                  <a:lnTo>
                    <a:pt x="1" y="119"/>
                  </a:lnTo>
                  <a:lnTo>
                    <a:pt x="4" y="142"/>
                  </a:lnTo>
                  <a:lnTo>
                    <a:pt x="11" y="147"/>
                  </a:lnTo>
                  <a:lnTo>
                    <a:pt x="4" y="142"/>
                  </a:lnTo>
                  <a:lnTo>
                    <a:pt x="5" y="146"/>
                  </a:lnTo>
                  <a:lnTo>
                    <a:pt x="9" y="147"/>
                  </a:lnTo>
                  <a:lnTo>
                    <a:pt x="12" y="146"/>
                  </a:lnTo>
                  <a:lnTo>
                    <a:pt x="13" y="142"/>
                  </a:lnTo>
                  <a:lnTo>
                    <a:pt x="6" y="13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50" name="Freeform 982"/>
            <p:cNvSpPr>
              <a:spLocks/>
            </p:cNvSpPr>
            <p:nvPr/>
          </p:nvSpPr>
          <p:spPr bwMode="auto">
            <a:xfrm>
              <a:off x="2326" y="4197"/>
              <a:ext cx="26" cy="8"/>
            </a:xfrm>
            <a:custGeom>
              <a:avLst/>
              <a:gdLst>
                <a:gd name="T0" fmla="*/ 68 w 79"/>
                <a:gd name="T1" fmla="*/ 18 h 23"/>
                <a:gd name="T2" fmla="*/ 77 w 79"/>
                <a:gd name="T3" fmla="*/ 15 h 23"/>
                <a:gd name="T4" fmla="*/ 69 w 79"/>
                <a:gd name="T5" fmla="*/ 9 h 23"/>
                <a:gd name="T6" fmla="*/ 59 w 79"/>
                <a:gd name="T7" fmla="*/ 5 h 23"/>
                <a:gd name="T8" fmla="*/ 49 w 79"/>
                <a:gd name="T9" fmla="*/ 3 h 23"/>
                <a:gd name="T10" fmla="*/ 38 w 79"/>
                <a:gd name="T11" fmla="*/ 2 h 23"/>
                <a:gd name="T12" fmla="*/ 28 w 79"/>
                <a:gd name="T13" fmla="*/ 0 h 23"/>
                <a:gd name="T14" fmla="*/ 19 w 79"/>
                <a:gd name="T15" fmla="*/ 2 h 23"/>
                <a:gd name="T16" fmla="*/ 9 w 79"/>
                <a:gd name="T17" fmla="*/ 4 h 23"/>
                <a:gd name="T18" fmla="*/ 0 w 79"/>
                <a:gd name="T19" fmla="*/ 8 h 23"/>
                <a:gd name="T20" fmla="*/ 5 w 79"/>
                <a:gd name="T21" fmla="*/ 17 h 23"/>
                <a:gd name="T22" fmla="*/ 11 w 79"/>
                <a:gd name="T23" fmla="*/ 13 h 23"/>
                <a:gd name="T24" fmla="*/ 19 w 79"/>
                <a:gd name="T25" fmla="*/ 11 h 23"/>
                <a:gd name="T26" fmla="*/ 28 w 79"/>
                <a:gd name="T27" fmla="*/ 11 h 23"/>
                <a:gd name="T28" fmla="*/ 38 w 79"/>
                <a:gd name="T29" fmla="*/ 11 h 23"/>
                <a:gd name="T30" fmla="*/ 49 w 79"/>
                <a:gd name="T31" fmla="*/ 12 h 23"/>
                <a:gd name="T32" fmla="*/ 57 w 79"/>
                <a:gd name="T33" fmla="*/ 15 h 23"/>
                <a:gd name="T34" fmla="*/ 65 w 79"/>
                <a:gd name="T35" fmla="*/ 18 h 23"/>
                <a:gd name="T36" fmla="*/ 70 w 79"/>
                <a:gd name="T37" fmla="*/ 21 h 23"/>
                <a:gd name="T38" fmla="*/ 79 w 79"/>
                <a:gd name="T39" fmla="*/ 18 h 23"/>
                <a:gd name="T40" fmla="*/ 70 w 79"/>
                <a:gd name="T41" fmla="*/ 21 h 23"/>
                <a:gd name="T42" fmla="*/ 74 w 79"/>
                <a:gd name="T43" fmla="*/ 23 h 23"/>
                <a:gd name="T44" fmla="*/ 77 w 79"/>
                <a:gd name="T45" fmla="*/ 21 h 23"/>
                <a:gd name="T46" fmla="*/ 78 w 79"/>
                <a:gd name="T47" fmla="*/ 18 h 23"/>
                <a:gd name="T48" fmla="*/ 77 w 79"/>
                <a:gd name="T49" fmla="*/ 15 h 23"/>
                <a:gd name="T50" fmla="*/ 68 w 79"/>
                <a:gd name="T51"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23">
                  <a:moveTo>
                    <a:pt x="68" y="18"/>
                  </a:moveTo>
                  <a:lnTo>
                    <a:pt x="77" y="15"/>
                  </a:lnTo>
                  <a:lnTo>
                    <a:pt x="69" y="9"/>
                  </a:lnTo>
                  <a:lnTo>
                    <a:pt x="59" y="5"/>
                  </a:lnTo>
                  <a:lnTo>
                    <a:pt x="49" y="3"/>
                  </a:lnTo>
                  <a:lnTo>
                    <a:pt x="38" y="2"/>
                  </a:lnTo>
                  <a:lnTo>
                    <a:pt x="28" y="0"/>
                  </a:lnTo>
                  <a:lnTo>
                    <a:pt x="19" y="2"/>
                  </a:lnTo>
                  <a:lnTo>
                    <a:pt x="9" y="4"/>
                  </a:lnTo>
                  <a:lnTo>
                    <a:pt x="0" y="8"/>
                  </a:lnTo>
                  <a:lnTo>
                    <a:pt x="5" y="17"/>
                  </a:lnTo>
                  <a:lnTo>
                    <a:pt x="11" y="13"/>
                  </a:lnTo>
                  <a:lnTo>
                    <a:pt x="19" y="11"/>
                  </a:lnTo>
                  <a:lnTo>
                    <a:pt x="28" y="11"/>
                  </a:lnTo>
                  <a:lnTo>
                    <a:pt x="38" y="11"/>
                  </a:lnTo>
                  <a:lnTo>
                    <a:pt x="49" y="12"/>
                  </a:lnTo>
                  <a:lnTo>
                    <a:pt x="57" y="15"/>
                  </a:lnTo>
                  <a:lnTo>
                    <a:pt x="65" y="18"/>
                  </a:lnTo>
                  <a:lnTo>
                    <a:pt x="70" y="21"/>
                  </a:lnTo>
                  <a:lnTo>
                    <a:pt x="79" y="18"/>
                  </a:lnTo>
                  <a:lnTo>
                    <a:pt x="70" y="21"/>
                  </a:lnTo>
                  <a:lnTo>
                    <a:pt x="74" y="23"/>
                  </a:lnTo>
                  <a:lnTo>
                    <a:pt x="77" y="21"/>
                  </a:lnTo>
                  <a:lnTo>
                    <a:pt x="78" y="18"/>
                  </a:lnTo>
                  <a:lnTo>
                    <a:pt x="77" y="15"/>
                  </a:lnTo>
                  <a:lnTo>
                    <a:pt x="68"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51" name="Freeform 983"/>
            <p:cNvSpPr>
              <a:spLocks/>
            </p:cNvSpPr>
            <p:nvPr/>
          </p:nvSpPr>
          <p:spPr bwMode="auto">
            <a:xfrm>
              <a:off x="2348" y="4176"/>
              <a:ext cx="5" cy="27"/>
            </a:xfrm>
            <a:custGeom>
              <a:avLst/>
              <a:gdLst>
                <a:gd name="T0" fmla="*/ 13 w 15"/>
                <a:gd name="T1" fmla="*/ 0 h 81"/>
                <a:gd name="T2" fmla="*/ 14 w 15"/>
                <a:gd name="T3" fmla="*/ 0 h 81"/>
                <a:gd name="T4" fmla="*/ 5 w 15"/>
                <a:gd name="T5" fmla="*/ 12 h 81"/>
                <a:gd name="T6" fmla="*/ 2 w 15"/>
                <a:gd name="T7" fmla="*/ 34 h 81"/>
                <a:gd name="T8" fmla="*/ 0 w 15"/>
                <a:gd name="T9" fmla="*/ 58 h 81"/>
                <a:gd name="T10" fmla="*/ 0 w 15"/>
                <a:gd name="T11" fmla="*/ 81 h 81"/>
                <a:gd name="T12" fmla="*/ 11 w 15"/>
                <a:gd name="T13" fmla="*/ 81 h 81"/>
                <a:gd name="T14" fmla="*/ 11 w 15"/>
                <a:gd name="T15" fmla="*/ 58 h 81"/>
                <a:gd name="T16" fmla="*/ 11 w 15"/>
                <a:gd name="T17" fmla="*/ 34 h 81"/>
                <a:gd name="T18" fmla="*/ 14 w 15"/>
                <a:gd name="T19" fmla="*/ 15 h 81"/>
                <a:gd name="T20" fmla="*/ 14 w 15"/>
                <a:gd name="T21" fmla="*/ 9 h 81"/>
                <a:gd name="T22" fmla="*/ 15 w 15"/>
                <a:gd name="T23" fmla="*/ 9 h 81"/>
                <a:gd name="T24" fmla="*/ 13 w 15"/>
                <a:gd name="T25"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81">
                  <a:moveTo>
                    <a:pt x="13" y="0"/>
                  </a:moveTo>
                  <a:lnTo>
                    <a:pt x="14" y="0"/>
                  </a:lnTo>
                  <a:lnTo>
                    <a:pt x="5" y="12"/>
                  </a:lnTo>
                  <a:lnTo>
                    <a:pt x="2" y="34"/>
                  </a:lnTo>
                  <a:lnTo>
                    <a:pt x="0" y="58"/>
                  </a:lnTo>
                  <a:lnTo>
                    <a:pt x="0" y="81"/>
                  </a:lnTo>
                  <a:lnTo>
                    <a:pt x="11" y="81"/>
                  </a:lnTo>
                  <a:lnTo>
                    <a:pt x="11" y="58"/>
                  </a:lnTo>
                  <a:lnTo>
                    <a:pt x="11" y="34"/>
                  </a:lnTo>
                  <a:lnTo>
                    <a:pt x="14" y="15"/>
                  </a:lnTo>
                  <a:lnTo>
                    <a:pt x="14" y="9"/>
                  </a:lnTo>
                  <a:lnTo>
                    <a:pt x="15" y="9"/>
                  </a:lnTo>
                  <a:lnTo>
                    <a:pt x="1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52" name="Freeform 984"/>
            <p:cNvSpPr>
              <a:spLocks/>
            </p:cNvSpPr>
            <p:nvPr/>
          </p:nvSpPr>
          <p:spPr bwMode="auto">
            <a:xfrm>
              <a:off x="2353" y="4176"/>
              <a:ext cx="7" cy="27"/>
            </a:xfrm>
            <a:custGeom>
              <a:avLst/>
              <a:gdLst>
                <a:gd name="T0" fmla="*/ 12 w 21"/>
                <a:gd name="T1" fmla="*/ 72 h 80"/>
                <a:gd name="T2" fmla="*/ 21 w 21"/>
                <a:gd name="T3" fmla="*/ 75 h 80"/>
                <a:gd name="T4" fmla="*/ 19 w 21"/>
                <a:gd name="T5" fmla="*/ 58 h 80"/>
                <a:gd name="T6" fmla="*/ 17 w 21"/>
                <a:gd name="T7" fmla="*/ 34 h 80"/>
                <a:gd name="T8" fmla="*/ 11 w 21"/>
                <a:gd name="T9" fmla="*/ 11 h 80"/>
                <a:gd name="T10" fmla="*/ 0 w 21"/>
                <a:gd name="T11" fmla="*/ 0 h 80"/>
                <a:gd name="T12" fmla="*/ 2 w 21"/>
                <a:gd name="T13" fmla="*/ 9 h 80"/>
                <a:gd name="T14" fmla="*/ 2 w 21"/>
                <a:gd name="T15" fmla="*/ 13 h 80"/>
                <a:gd name="T16" fmla="*/ 8 w 21"/>
                <a:gd name="T17" fmla="*/ 34 h 80"/>
                <a:gd name="T18" fmla="*/ 10 w 21"/>
                <a:gd name="T19" fmla="*/ 58 h 80"/>
                <a:gd name="T20" fmla="*/ 10 w 21"/>
                <a:gd name="T21" fmla="*/ 75 h 80"/>
                <a:gd name="T22" fmla="*/ 19 w 21"/>
                <a:gd name="T23" fmla="*/ 79 h 80"/>
                <a:gd name="T24" fmla="*/ 10 w 21"/>
                <a:gd name="T25" fmla="*/ 75 h 80"/>
                <a:gd name="T26" fmla="*/ 12 w 21"/>
                <a:gd name="T27" fmla="*/ 79 h 80"/>
                <a:gd name="T28" fmla="*/ 16 w 21"/>
                <a:gd name="T29" fmla="*/ 80 h 80"/>
                <a:gd name="T30" fmla="*/ 19 w 21"/>
                <a:gd name="T31" fmla="*/ 79 h 80"/>
                <a:gd name="T32" fmla="*/ 21 w 21"/>
                <a:gd name="T33" fmla="*/ 75 h 80"/>
                <a:gd name="T34" fmla="*/ 12 w 21"/>
                <a:gd name="T35" fmla="*/ 7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80">
                  <a:moveTo>
                    <a:pt x="12" y="72"/>
                  </a:moveTo>
                  <a:lnTo>
                    <a:pt x="21" y="75"/>
                  </a:lnTo>
                  <a:lnTo>
                    <a:pt x="19" y="58"/>
                  </a:lnTo>
                  <a:lnTo>
                    <a:pt x="17" y="34"/>
                  </a:lnTo>
                  <a:lnTo>
                    <a:pt x="11" y="11"/>
                  </a:lnTo>
                  <a:lnTo>
                    <a:pt x="0" y="0"/>
                  </a:lnTo>
                  <a:lnTo>
                    <a:pt x="2" y="9"/>
                  </a:lnTo>
                  <a:lnTo>
                    <a:pt x="2" y="13"/>
                  </a:lnTo>
                  <a:lnTo>
                    <a:pt x="8" y="34"/>
                  </a:lnTo>
                  <a:lnTo>
                    <a:pt x="10" y="58"/>
                  </a:lnTo>
                  <a:lnTo>
                    <a:pt x="10" y="75"/>
                  </a:lnTo>
                  <a:lnTo>
                    <a:pt x="19" y="79"/>
                  </a:lnTo>
                  <a:lnTo>
                    <a:pt x="10" y="75"/>
                  </a:lnTo>
                  <a:lnTo>
                    <a:pt x="12" y="79"/>
                  </a:lnTo>
                  <a:lnTo>
                    <a:pt x="16" y="80"/>
                  </a:lnTo>
                  <a:lnTo>
                    <a:pt x="19" y="79"/>
                  </a:lnTo>
                  <a:lnTo>
                    <a:pt x="21" y="75"/>
                  </a:lnTo>
                  <a:lnTo>
                    <a:pt x="12" y="7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53" name="Freeform 985"/>
            <p:cNvSpPr>
              <a:spLocks/>
            </p:cNvSpPr>
            <p:nvPr/>
          </p:nvSpPr>
          <p:spPr bwMode="auto">
            <a:xfrm>
              <a:off x="2357" y="4196"/>
              <a:ext cx="9" cy="6"/>
            </a:xfrm>
            <a:custGeom>
              <a:avLst/>
              <a:gdLst>
                <a:gd name="T0" fmla="*/ 28 w 29"/>
                <a:gd name="T1" fmla="*/ 5 h 20"/>
                <a:gd name="T2" fmla="*/ 23 w 29"/>
                <a:gd name="T3" fmla="*/ 0 h 20"/>
                <a:gd name="T4" fmla="*/ 16 w 29"/>
                <a:gd name="T5" fmla="*/ 3 h 20"/>
                <a:gd name="T6" fmla="*/ 8 w 29"/>
                <a:gd name="T7" fmla="*/ 6 h 20"/>
                <a:gd name="T8" fmla="*/ 2 w 29"/>
                <a:gd name="T9" fmla="*/ 12 h 20"/>
                <a:gd name="T10" fmla="*/ 0 w 29"/>
                <a:gd name="T11" fmla="*/ 13 h 20"/>
                <a:gd name="T12" fmla="*/ 7 w 29"/>
                <a:gd name="T13" fmla="*/ 20 h 20"/>
                <a:gd name="T14" fmla="*/ 9 w 29"/>
                <a:gd name="T15" fmla="*/ 19 h 20"/>
                <a:gd name="T16" fmla="*/ 13 w 29"/>
                <a:gd name="T17" fmla="*/ 15 h 20"/>
                <a:gd name="T18" fmla="*/ 19 w 29"/>
                <a:gd name="T19" fmla="*/ 12 h 20"/>
                <a:gd name="T20" fmla="*/ 23 w 29"/>
                <a:gd name="T21" fmla="*/ 12 h 20"/>
                <a:gd name="T22" fmla="*/ 19 w 29"/>
                <a:gd name="T23" fmla="*/ 7 h 20"/>
                <a:gd name="T24" fmla="*/ 23 w 29"/>
                <a:gd name="T25" fmla="*/ 12 h 20"/>
                <a:gd name="T26" fmla="*/ 27 w 29"/>
                <a:gd name="T27" fmla="*/ 9 h 20"/>
                <a:gd name="T28" fmla="*/ 29 w 29"/>
                <a:gd name="T29" fmla="*/ 6 h 20"/>
                <a:gd name="T30" fmla="*/ 27 w 29"/>
                <a:gd name="T31" fmla="*/ 3 h 20"/>
                <a:gd name="T32" fmla="*/ 23 w 29"/>
                <a:gd name="T33" fmla="*/ 0 h 20"/>
                <a:gd name="T34" fmla="*/ 28 w 29"/>
                <a:gd name="T35" fmla="*/ 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20">
                  <a:moveTo>
                    <a:pt x="28" y="5"/>
                  </a:moveTo>
                  <a:lnTo>
                    <a:pt x="23" y="0"/>
                  </a:lnTo>
                  <a:lnTo>
                    <a:pt x="16" y="3"/>
                  </a:lnTo>
                  <a:lnTo>
                    <a:pt x="8" y="6"/>
                  </a:lnTo>
                  <a:lnTo>
                    <a:pt x="2" y="12"/>
                  </a:lnTo>
                  <a:lnTo>
                    <a:pt x="0" y="13"/>
                  </a:lnTo>
                  <a:lnTo>
                    <a:pt x="7" y="20"/>
                  </a:lnTo>
                  <a:lnTo>
                    <a:pt x="9" y="19"/>
                  </a:lnTo>
                  <a:lnTo>
                    <a:pt x="13" y="15"/>
                  </a:lnTo>
                  <a:lnTo>
                    <a:pt x="19" y="12"/>
                  </a:lnTo>
                  <a:lnTo>
                    <a:pt x="23" y="12"/>
                  </a:lnTo>
                  <a:lnTo>
                    <a:pt x="19" y="7"/>
                  </a:lnTo>
                  <a:lnTo>
                    <a:pt x="23" y="12"/>
                  </a:lnTo>
                  <a:lnTo>
                    <a:pt x="27" y="9"/>
                  </a:lnTo>
                  <a:lnTo>
                    <a:pt x="29" y="6"/>
                  </a:lnTo>
                  <a:lnTo>
                    <a:pt x="27" y="3"/>
                  </a:lnTo>
                  <a:lnTo>
                    <a:pt x="23" y="0"/>
                  </a:lnTo>
                  <a:lnTo>
                    <a:pt x="28"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54" name="Freeform 986"/>
            <p:cNvSpPr>
              <a:spLocks/>
            </p:cNvSpPr>
            <p:nvPr/>
          </p:nvSpPr>
          <p:spPr bwMode="auto">
            <a:xfrm>
              <a:off x="2363" y="4197"/>
              <a:ext cx="11" cy="8"/>
            </a:xfrm>
            <a:custGeom>
              <a:avLst/>
              <a:gdLst>
                <a:gd name="T0" fmla="*/ 22 w 34"/>
                <a:gd name="T1" fmla="*/ 16 h 22"/>
                <a:gd name="T2" fmla="*/ 28 w 34"/>
                <a:gd name="T3" fmla="*/ 10 h 22"/>
                <a:gd name="T4" fmla="*/ 21 w 34"/>
                <a:gd name="T5" fmla="*/ 10 h 22"/>
                <a:gd name="T6" fmla="*/ 16 w 34"/>
                <a:gd name="T7" fmla="*/ 7 h 22"/>
                <a:gd name="T8" fmla="*/ 11 w 34"/>
                <a:gd name="T9" fmla="*/ 3 h 22"/>
                <a:gd name="T10" fmla="*/ 9 w 34"/>
                <a:gd name="T11" fmla="*/ 0 h 22"/>
                <a:gd name="T12" fmla="*/ 0 w 34"/>
                <a:gd name="T13" fmla="*/ 2 h 22"/>
                <a:gd name="T14" fmla="*/ 4 w 34"/>
                <a:gd name="T15" fmla="*/ 10 h 22"/>
                <a:gd name="T16" fmla="*/ 11 w 34"/>
                <a:gd name="T17" fmla="*/ 16 h 22"/>
                <a:gd name="T18" fmla="*/ 19 w 34"/>
                <a:gd name="T19" fmla="*/ 19 h 22"/>
                <a:gd name="T20" fmla="*/ 28 w 34"/>
                <a:gd name="T21" fmla="*/ 22 h 22"/>
                <a:gd name="T22" fmla="*/ 34 w 34"/>
                <a:gd name="T23" fmla="*/ 16 h 22"/>
                <a:gd name="T24" fmla="*/ 28 w 34"/>
                <a:gd name="T25" fmla="*/ 22 h 22"/>
                <a:gd name="T26" fmla="*/ 32 w 34"/>
                <a:gd name="T27" fmla="*/ 19 h 22"/>
                <a:gd name="T28" fmla="*/ 34 w 34"/>
                <a:gd name="T29" fmla="*/ 16 h 22"/>
                <a:gd name="T30" fmla="*/ 32 w 34"/>
                <a:gd name="T31" fmla="*/ 12 h 22"/>
                <a:gd name="T32" fmla="*/ 28 w 34"/>
                <a:gd name="T33" fmla="*/ 10 h 22"/>
                <a:gd name="T34" fmla="*/ 22 w 34"/>
                <a:gd name="T35"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 h="22">
                  <a:moveTo>
                    <a:pt x="22" y="16"/>
                  </a:moveTo>
                  <a:lnTo>
                    <a:pt x="28" y="10"/>
                  </a:lnTo>
                  <a:lnTo>
                    <a:pt x="21" y="10"/>
                  </a:lnTo>
                  <a:lnTo>
                    <a:pt x="16" y="7"/>
                  </a:lnTo>
                  <a:lnTo>
                    <a:pt x="11" y="3"/>
                  </a:lnTo>
                  <a:lnTo>
                    <a:pt x="9" y="0"/>
                  </a:lnTo>
                  <a:lnTo>
                    <a:pt x="0" y="2"/>
                  </a:lnTo>
                  <a:lnTo>
                    <a:pt x="4" y="10"/>
                  </a:lnTo>
                  <a:lnTo>
                    <a:pt x="11" y="16"/>
                  </a:lnTo>
                  <a:lnTo>
                    <a:pt x="19" y="19"/>
                  </a:lnTo>
                  <a:lnTo>
                    <a:pt x="28" y="22"/>
                  </a:lnTo>
                  <a:lnTo>
                    <a:pt x="34" y="16"/>
                  </a:lnTo>
                  <a:lnTo>
                    <a:pt x="28" y="22"/>
                  </a:lnTo>
                  <a:lnTo>
                    <a:pt x="32" y="19"/>
                  </a:lnTo>
                  <a:lnTo>
                    <a:pt x="34" y="16"/>
                  </a:lnTo>
                  <a:lnTo>
                    <a:pt x="32" y="12"/>
                  </a:lnTo>
                  <a:lnTo>
                    <a:pt x="28" y="10"/>
                  </a:lnTo>
                  <a:lnTo>
                    <a:pt x="22"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55" name="Freeform 987"/>
            <p:cNvSpPr>
              <a:spLocks/>
            </p:cNvSpPr>
            <p:nvPr/>
          </p:nvSpPr>
          <p:spPr bwMode="auto">
            <a:xfrm>
              <a:off x="2370" y="4180"/>
              <a:ext cx="7" cy="23"/>
            </a:xfrm>
            <a:custGeom>
              <a:avLst/>
              <a:gdLst>
                <a:gd name="T0" fmla="*/ 21 w 21"/>
                <a:gd name="T1" fmla="*/ 5 h 68"/>
                <a:gd name="T2" fmla="*/ 12 w 21"/>
                <a:gd name="T3" fmla="*/ 1 h 68"/>
                <a:gd name="T4" fmla="*/ 5 w 21"/>
                <a:gd name="T5" fmla="*/ 15 h 68"/>
                <a:gd name="T6" fmla="*/ 2 w 21"/>
                <a:gd name="T7" fmla="*/ 32 h 68"/>
                <a:gd name="T8" fmla="*/ 0 w 21"/>
                <a:gd name="T9" fmla="*/ 52 h 68"/>
                <a:gd name="T10" fmla="*/ 0 w 21"/>
                <a:gd name="T11" fmla="*/ 68 h 68"/>
                <a:gd name="T12" fmla="*/ 12 w 21"/>
                <a:gd name="T13" fmla="*/ 68 h 68"/>
                <a:gd name="T14" fmla="*/ 12 w 21"/>
                <a:gd name="T15" fmla="*/ 52 h 68"/>
                <a:gd name="T16" fmla="*/ 11 w 21"/>
                <a:gd name="T17" fmla="*/ 32 h 68"/>
                <a:gd name="T18" fmla="*/ 14 w 21"/>
                <a:gd name="T19" fmla="*/ 18 h 68"/>
                <a:gd name="T20" fmla="*/ 19 w 21"/>
                <a:gd name="T21" fmla="*/ 8 h 68"/>
                <a:gd name="T22" fmla="*/ 10 w 21"/>
                <a:gd name="T23" fmla="*/ 5 h 68"/>
                <a:gd name="T24" fmla="*/ 19 w 21"/>
                <a:gd name="T25" fmla="*/ 8 h 68"/>
                <a:gd name="T26" fmla="*/ 20 w 21"/>
                <a:gd name="T27" fmla="*/ 5 h 68"/>
                <a:gd name="T28" fmla="*/ 19 w 21"/>
                <a:gd name="T29" fmla="*/ 1 h 68"/>
                <a:gd name="T30" fmla="*/ 15 w 21"/>
                <a:gd name="T31" fmla="*/ 0 h 68"/>
                <a:gd name="T32" fmla="*/ 12 w 21"/>
                <a:gd name="T33" fmla="*/ 1 h 68"/>
                <a:gd name="T34" fmla="*/ 21 w 21"/>
                <a:gd name="T35" fmla="*/ 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68">
                  <a:moveTo>
                    <a:pt x="21" y="5"/>
                  </a:moveTo>
                  <a:lnTo>
                    <a:pt x="12" y="1"/>
                  </a:lnTo>
                  <a:lnTo>
                    <a:pt x="5" y="15"/>
                  </a:lnTo>
                  <a:lnTo>
                    <a:pt x="2" y="32"/>
                  </a:lnTo>
                  <a:lnTo>
                    <a:pt x="0" y="52"/>
                  </a:lnTo>
                  <a:lnTo>
                    <a:pt x="0" y="68"/>
                  </a:lnTo>
                  <a:lnTo>
                    <a:pt x="12" y="68"/>
                  </a:lnTo>
                  <a:lnTo>
                    <a:pt x="12" y="52"/>
                  </a:lnTo>
                  <a:lnTo>
                    <a:pt x="11" y="32"/>
                  </a:lnTo>
                  <a:lnTo>
                    <a:pt x="14" y="18"/>
                  </a:lnTo>
                  <a:lnTo>
                    <a:pt x="19" y="8"/>
                  </a:lnTo>
                  <a:lnTo>
                    <a:pt x="10" y="5"/>
                  </a:lnTo>
                  <a:lnTo>
                    <a:pt x="19" y="8"/>
                  </a:lnTo>
                  <a:lnTo>
                    <a:pt x="20" y="5"/>
                  </a:lnTo>
                  <a:lnTo>
                    <a:pt x="19" y="1"/>
                  </a:lnTo>
                  <a:lnTo>
                    <a:pt x="15" y="0"/>
                  </a:lnTo>
                  <a:lnTo>
                    <a:pt x="12" y="1"/>
                  </a:lnTo>
                  <a:lnTo>
                    <a:pt x="21"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56" name="Freeform 988"/>
            <p:cNvSpPr>
              <a:spLocks/>
            </p:cNvSpPr>
            <p:nvPr/>
          </p:nvSpPr>
          <p:spPr bwMode="auto">
            <a:xfrm>
              <a:off x="2374" y="4182"/>
              <a:ext cx="5" cy="10"/>
            </a:xfrm>
            <a:custGeom>
              <a:avLst/>
              <a:gdLst>
                <a:gd name="T0" fmla="*/ 16 w 16"/>
                <a:gd name="T1" fmla="*/ 21 h 31"/>
                <a:gd name="T2" fmla="*/ 16 w 16"/>
                <a:gd name="T3" fmla="*/ 21 h 31"/>
                <a:gd name="T4" fmla="*/ 9 w 16"/>
                <a:gd name="T5" fmla="*/ 22 h 31"/>
                <a:gd name="T6" fmla="*/ 11 w 16"/>
                <a:gd name="T7" fmla="*/ 23 h 31"/>
                <a:gd name="T8" fmla="*/ 11 w 16"/>
                <a:gd name="T9" fmla="*/ 16 h 31"/>
                <a:gd name="T10" fmla="*/ 11 w 16"/>
                <a:gd name="T11" fmla="*/ 0 h 31"/>
                <a:gd name="T12" fmla="*/ 0 w 16"/>
                <a:gd name="T13" fmla="*/ 0 h 31"/>
                <a:gd name="T14" fmla="*/ 0 w 16"/>
                <a:gd name="T15" fmla="*/ 16 h 31"/>
                <a:gd name="T16" fmla="*/ 2 w 16"/>
                <a:gd name="T17" fmla="*/ 25 h 31"/>
                <a:gd name="T18" fmla="*/ 9 w 16"/>
                <a:gd name="T19" fmla="*/ 31 h 31"/>
                <a:gd name="T20" fmla="*/ 16 w 16"/>
                <a:gd name="T21" fmla="*/ 30 h 31"/>
                <a:gd name="T22" fmla="*/ 16 w 16"/>
                <a:gd name="T23" fmla="*/ 30 h 31"/>
                <a:gd name="T24" fmla="*/ 16 w 16"/>
                <a:gd name="T25" fmla="*/ 2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31">
                  <a:moveTo>
                    <a:pt x="16" y="21"/>
                  </a:moveTo>
                  <a:lnTo>
                    <a:pt x="16" y="21"/>
                  </a:lnTo>
                  <a:lnTo>
                    <a:pt x="9" y="22"/>
                  </a:lnTo>
                  <a:lnTo>
                    <a:pt x="11" y="23"/>
                  </a:lnTo>
                  <a:lnTo>
                    <a:pt x="11" y="16"/>
                  </a:lnTo>
                  <a:lnTo>
                    <a:pt x="11" y="0"/>
                  </a:lnTo>
                  <a:lnTo>
                    <a:pt x="0" y="0"/>
                  </a:lnTo>
                  <a:lnTo>
                    <a:pt x="0" y="16"/>
                  </a:lnTo>
                  <a:lnTo>
                    <a:pt x="2" y="25"/>
                  </a:lnTo>
                  <a:lnTo>
                    <a:pt x="9" y="31"/>
                  </a:lnTo>
                  <a:lnTo>
                    <a:pt x="16" y="30"/>
                  </a:lnTo>
                  <a:lnTo>
                    <a:pt x="16" y="30"/>
                  </a:lnTo>
                  <a:lnTo>
                    <a:pt x="16"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57" name="Freeform 989"/>
            <p:cNvSpPr>
              <a:spLocks/>
            </p:cNvSpPr>
            <p:nvPr/>
          </p:nvSpPr>
          <p:spPr bwMode="auto">
            <a:xfrm>
              <a:off x="2379" y="4189"/>
              <a:ext cx="8" cy="14"/>
            </a:xfrm>
            <a:custGeom>
              <a:avLst/>
              <a:gdLst>
                <a:gd name="T0" fmla="*/ 22 w 25"/>
                <a:gd name="T1" fmla="*/ 34 h 43"/>
                <a:gd name="T2" fmla="*/ 22 w 25"/>
                <a:gd name="T3" fmla="*/ 34 h 43"/>
                <a:gd name="T4" fmla="*/ 19 w 25"/>
                <a:gd name="T5" fmla="*/ 32 h 43"/>
                <a:gd name="T6" fmla="*/ 16 w 25"/>
                <a:gd name="T7" fmla="*/ 21 h 43"/>
                <a:gd name="T8" fmla="*/ 11 w 25"/>
                <a:gd name="T9" fmla="*/ 8 h 43"/>
                <a:gd name="T10" fmla="*/ 0 w 25"/>
                <a:gd name="T11" fmla="*/ 0 h 43"/>
                <a:gd name="T12" fmla="*/ 0 w 25"/>
                <a:gd name="T13" fmla="*/ 9 h 43"/>
                <a:gd name="T14" fmla="*/ 2 w 25"/>
                <a:gd name="T15" fmla="*/ 12 h 43"/>
                <a:gd name="T16" fmla="*/ 6 w 25"/>
                <a:gd name="T17" fmla="*/ 24 h 43"/>
                <a:gd name="T18" fmla="*/ 12 w 25"/>
                <a:gd name="T19" fmla="*/ 38 h 43"/>
                <a:gd name="T20" fmla="*/ 25 w 25"/>
                <a:gd name="T21" fmla="*/ 43 h 43"/>
                <a:gd name="T22" fmla="*/ 25 w 25"/>
                <a:gd name="T23" fmla="*/ 43 h 43"/>
                <a:gd name="T24" fmla="*/ 22 w 25"/>
                <a:gd name="T25" fmla="*/ 3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43">
                  <a:moveTo>
                    <a:pt x="22" y="34"/>
                  </a:moveTo>
                  <a:lnTo>
                    <a:pt x="22" y="34"/>
                  </a:lnTo>
                  <a:lnTo>
                    <a:pt x="19" y="32"/>
                  </a:lnTo>
                  <a:lnTo>
                    <a:pt x="16" y="21"/>
                  </a:lnTo>
                  <a:lnTo>
                    <a:pt x="11" y="8"/>
                  </a:lnTo>
                  <a:lnTo>
                    <a:pt x="0" y="0"/>
                  </a:lnTo>
                  <a:lnTo>
                    <a:pt x="0" y="9"/>
                  </a:lnTo>
                  <a:lnTo>
                    <a:pt x="2" y="12"/>
                  </a:lnTo>
                  <a:lnTo>
                    <a:pt x="6" y="24"/>
                  </a:lnTo>
                  <a:lnTo>
                    <a:pt x="12" y="38"/>
                  </a:lnTo>
                  <a:lnTo>
                    <a:pt x="25" y="43"/>
                  </a:lnTo>
                  <a:lnTo>
                    <a:pt x="25" y="43"/>
                  </a:lnTo>
                  <a:lnTo>
                    <a:pt x="22"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58" name="Freeform 990"/>
            <p:cNvSpPr>
              <a:spLocks/>
            </p:cNvSpPr>
            <p:nvPr/>
          </p:nvSpPr>
          <p:spPr bwMode="auto">
            <a:xfrm>
              <a:off x="2386" y="4188"/>
              <a:ext cx="22" cy="15"/>
            </a:xfrm>
            <a:custGeom>
              <a:avLst/>
              <a:gdLst>
                <a:gd name="T0" fmla="*/ 62 w 66"/>
                <a:gd name="T1" fmla="*/ 0 h 45"/>
                <a:gd name="T2" fmla="*/ 61 w 66"/>
                <a:gd name="T3" fmla="*/ 0 h 45"/>
                <a:gd name="T4" fmla="*/ 54 w 66"/>
                <a:gd name="T5" fmla="*/ 2 h 45"/>
                <a:gd name="T6" fmla="*/ 46 w 66"/>
                <a:gd name="T7" fmla="*/ 5 h 45"/>
                <a:gd name="T8" fmla="*/ 38 w 66"/>
                <a:gd name="T9" fmla="*/ 10 h 45"/>
                <a:gd name="T10" fmla="*/ 29 w 66"/>
                <a:gd name="T11" fmla="*/ 16 h 45"/>
                <a:gd name="T12" fmla="*/ 21 w 66"/>
                <a:gd name="T13" fmla="*/ 22 h 45"/>
                <a:gd name="T14" fmla="*/ 12 w 66"/>
                <a:gd name="T15" fmla="*/ 28 h 45"/>
                <a:gd name="T16" fmla="*/ 5 w 66"/>
                <a:gd name="T17" fmla="*/ 32 h 45"/>
                <a:gd name="T18" fmla="*/ 0 w 66"/>
                <a:gd name="T19" fmla="*/ 36 h 45"/>
                <a:gd name="T20" fmla="*/ 3 w 66"/>
                <a:gd name="T21" fmla="*/ 45 h 45"/>
                <a:gd name="T22" fmla="*/ 10 w 66"/>
                <a:gd name="T23" fmla="*/ 42 h 45"/>
                <a:gd name="T24" fmla="*/ 17 w 66"/>
                <a:gd name="T25" fmla="*/ 37 h 45"/>
                <a:gd name="T26" fmla="*/ 26 w 66"/>
                <a:gd name="T27" fmla="*/ 31 h 45"/>
                <a:gd name="T28" fmla="*/ 34 w 66"/>
                <a:gd name="T29" fmla="*/ 26 h 45"/>
                <a:gd name="T30" fmla="*/ 43 w 66"/>
                <a:gd name="T31" fmla="*/ 19 h 45"/>
                <a:gd name="T32" fmla="*/ 51 w 66"/>
                <a:gd name="T33" fmla="*/ 14 h 45"/>
                <a:gd name="T34" fmla="*/ 57 w 66"/>
                <a:gd name="T35" fmla="*/ 11 h 45"/>
                <a:gd name="T36" fmla="*/ 61 w 66"/>
                <a:gd name="T37" fmla="*/ 10 h 45"/>
                <a:gd name="T38" fmla="*/ 60 w 66"/>
                <a:gd name="T39" fmla="*/ 10 h 45"/>
                <a:gd name="T40" fmla="*/ 61 w 66"/>
                <a:gd name="T41" fmla="*/ 10 h 45"/>
                <a:gd name="T42" fmla="*/ 65 w 66"/>
                <a:gd name="T43" fmla="*/ 8 h 45"/>
                <a:gd name="T44" fmla="*/ 66 w 66"/>
                <a:gd name="T45" fmla="*/ 5 h 45"/>
                <a:gd name="T46" fmla="*/ 65 w 66"/>
                <a:gd name="T47" fmla="*/ 2 h 45"/>
                <a:gd name="T48" fmla="*/ 61 w 66"/>
                <a:gd name="T49" fmla="*/ 0 h 45"/>
                <a:gd name="T50" fmla="*/ 62 w 66"/>
                <a:gd name="T5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45">
                  <a:moveTo>
                    <a:pt x="62" y="0"/>
                  </a:moveTo>
                  <a:lnTo>
                    <a:pt x="61" y="0"/>
                  </a:lnTo>
                  <a:lnTo>
                    <a:pt x="54" y="2"/>
                  </a:lnTo>
                  <a:lnTo>
                    <a:pt x="46" y="5"/>
                  </a:lnTo>
                  <a:lnTo>
                    <a:pt x="38" y="10"/>
                  </a:lnTo>
                  <a:lnTo>
                    <a:pt x="29" y="16"/>
                  </a:lnTo>
                  <a:lnTo>
                    <a:pt x="21" y="22"/>
                  </a:lnTo>
                  <a:lnTo>
                    <a:pt x="12" y="28"/>
                  </a:lnTo>
                  <a:lnTo>
                    <a:pt x="5" y="32"/>
                  </a:lnTo>
                  <a:lnTo>
                    <a:pt x="0" y="36"/>
                  </a:lnTo>
                  <a:lnTo>
                    <a:pt x="3" y="45"/>
                  </a:lnTo>
                  <a:lnTo>
                    <a:pt x="10" y="42"/>
                  </a:lnTo>
                  <a:lnTo>
                    <a:pt x="17" y="37"/>
                  </a:lnTo>
                  <a:lnTo>
                    <a:pt x="26" y="31"/>
                  </a:lnTo>
                  <a:lnTo>
                    <a:pt x="34" y="26"/>
                  </a:lnTo>
                  <a:lnTo>
                    <a:pt x="43" y="19"/>
                  </a:lnTo>
                  <a:lnTo>
                    <a:pt x="51" y="14"/>
                  </a:lnTo>
                  <a:lnTo>
                    <a:pt x="57" y="11"/>
                  </a:lnTo>
                  <a:lnTo>
                    <a:pt x="61" y="10"/>
                  </a:lnTo>
                  <a:lnTo>
                    <a:pt x="60" y="10"/>
                  </a:lnTo>
                  <a:lnTo>
                    <a:pt x="61" y="10"/>
                  </a:lnTo>
                  <a:lnTo>
                    <a:pt x="65" y="8"/>
                  </a:lnTo>
                  <a:lnTo>
                    <a:pt x="66" y="5"/>
                  </a:lnTo>
                  <a:lnTo>
                    <a:pt x="65" y="2"/>
                  </a:lnTo>
                  <a:lnTo>
                    <a:pt x="61" y="0"/>
                  </a:lnTo>
                  <a:lnTo>
                    <a:pt x="6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59" name="Freeform 991"/>
            <p:cNvSpPr>
              <a:spLocks/>
            </p:cNvSpPr>
            <p:nvPr/>
          </p:nvSpPr>
          <p:spPr bwMode="auto">
            <a:xfrm>
              <a:off x="2406" y="4188"/>
              <a:ext cx="31" cy="15"/>
            </a:xfrm>
            <a:custGeom>
              <a:avLst/>
              <a:gdLst>
                <a:gd name="T0" fmla="*/ 84 w 93"/>
                <a:gd name="T1" fmla="*/ 39 h 46"/>
                <a:gd name="T2" fmla="*/ 93 w 93"/>
                <a:gd name="T3" fmla="*/ 39 h 46"/>
                <a:gd name="T4" fmla="*/ 82 w 93"/>
                <a:gd name="T5" fmla="*/ 29 h 46"/>
                <a:gd name="T6" fmla="*/ 71 w 93"/>
                <a:gd name="T7" fmla="*/ 20 h 46"/>
                <a:gd name="T8" fmla="*/ 58 w 93"/>
                <a:gd name="T9" fmla="*/ 14 h 46"/>
                <a:gd name="T10" fmla="*/ 46 w 93"/>
                <a:gd name="T11" fmla="*/ 10 h 46"/>
                <a:gd name="T12" fmla="*/ 33 w 93"/>
                <a:gd name="T13" fmla="*/ 6 h 46"/>
                <a:gd name="T14" fmla="*/ 21 w 93"/>
                <a:gd name="T15" fmla="*/ 4 h 46"/>
                <a:gd name="T16" fmla="*/ 9 w 93"/>
                <a:gd name="T17" fmla="*/ 2 h 46"/>
                <a:gd name="T18" fmla="*/ 2 w 93"/>
                <a:gd name="T19" fmla="*/ 0 h 46"/>
                <a:gd name="T20" fmla="*/ 0 w 93"/>
                <a:gd name="T21" fmla="*/ 10 h 46"/>
                <a:gd name="T22" fmla="*/ 9 w 93"/>
                <a:gd name="T23" fmla="*/ 11 h 46"/>
                <a:gd name="T24" fmla="*/ 21 w 93"/>
                <a:gd name="T25" fmla="*/ 13 h 46"/>
                <a:gd name="T26" fmla="*/ 31 w 93"/>
                <a:gd name="T27" fmla="*/ 15 h 46"/>
                <a:gd name="T28" fmla="*/ 44 w 93"/>
                <a:gd name="T29" fmla="*/ 19 h 46"/>
                <a:gd name="T30" fmla="*/ 56 w 93"/>
                <a:gd name="T31" fmla="*/ 23 h 46"/>
                <a:gd name="T32" fmla="*/ 66 w 93"/>
                <a:gd name="T33" fmla="*/ 29 h 46"/>
                <a:gd name="T34" fmla="*/ 76 w 93"/>
                <a:gd name="T35" fmla="*/ 36 h 46"/>
                <a:gd name="T36" fmla="*/ 84 w 93"/>
                <a:gd name="T37" fmla="*/ 44 h 46"/>
                <a:gd name="T38" fmla="*/ 93 w 93"/>
                <a:gd name="T39" fmla="*/ 44 h 46"/>
                <a:gd name="T40" fmla="*/ 84 w 93"/>
                <a:gd name="T41" fmla="*/ 44 h 46"/>
                <a:gd name="T42" fmla="*/ 86 w 93"/>
                <a:gd name="T43" fmla="*/ 46 h 46"/>
                <a:gd name="T44" fmla="*/ 90 w 93"/>
                <a:gd name="T45" fmla="*/ 46 h 46"/>
                <a:gd name="T46" fmla="*/ 93 w 93"/>
                <a:gd name="T47" fmla="*/ 43 h 46"/>
                <a:gd name="T48" fmla="*/ 93 w 93"/>
                <a:gd name="T49" fmla="*/ 39 h 46"/>
                <a:gd name="T50" fmla="*/ 84 w 93"/>
                <a:gd name="T51" fmla="*/ 3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3" h="46">
                  <a:moveTo>
                    <a:pt x="84" y="39"/>
                  </a:moveTo>
                  <a:lnTo>
                    <a:pt x="93" y="39"/>
                  </a:lnTo>
                  <a:lnTo>
                    <a:pt x="82" y="29"/>
                  </a:lnTo>
                  <a:lnTo>
                    <a:pt x="71" y="20"/>
                  </a:lnTo>
                  <a:lnTo>
                    <a:pt x="58" y="14"/>
                  </a:lnTo>
                  <a:lnTo>
                    <a:pt x="46" y="10"/>
                  </a:lnTo>
                  <a:lnTo>
                    <a:pt x="33" y="6"/>
                  </a:lnTo>
                  <a:lnTo>
                    <a:pt x="21" y="4"/>
                  </a:lnTo>
                  <a:lnTo>
                    <a:pt x="9" y="2"/>
                  </a:lnTo>
                  <a:lnTo>
                    <a:pt x="2" y="0"/>
                  </a:lnTo>
                  <a:lnTo>
                    <a:pt x="0" y="10"/>
                  </a:lnTo>
                  <a:lnTo>
                    <a:pt x="9" y="11"/>
                  </a:lnTo>
                  <a:lnTo>
                    <a:pt x="21" y="13"/>
                  </a:lnTo>
                  <a:lnTo>
                    <a:pt x="31" y="15"/>
                  </a:lnTo>
                  <a:lnTo>
                    <a:pt x="44" y="19"/>
                  </a:lnTo>
                  <a:lnTo>
                    <a:pt x="56" y="23"/>
                  </a:lnTo>
                  <a:lnTo>
                    <a:pt x="66" y="29"/>
                  </a:lnTo>
                  <a:lnTo>
                    <a:pt x="76" y="36"/>
                  </a:lnTo>
                  <a:lnTo>
                    <a:pt x="84" y="44"/>
                  </a:lnTo>
                  <a:lnTo>
                    <a:pt x="93" y="44"/>
                  </a:lnTo>
                  <a:lnTo>
                    <a:pt x="84" y="44"/>
                  </a:lnTo>
                  <a:lnTo>
                    <a:pt x="86" y="46"/>
                  </a:lnTo>
                  <a:lnTo>
                    <a:pt x="90" y="46"/>
                  </a:lnTo>
                  <a:lnTo>
                    <a:pt x="93" y="43"/>
                  </a:lnTo>
                  <a:lnTo>
                    <a:pt x="93" y="39"/>
                  </a:lnTo>
                  <a:lnTo>
                    <a:pt x="84" y="3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60" name="Freeform 992"/>
            <p:cNvSpPr>
              <a:spLocks/>
            </p:cNvSpPr>
            <p:nvPr/>
          </p:nvSpPr>
          <p:spPr bwMode="auto">
            <a:xfrm>
              <a:off x="2433" y="4188"/>
              <a:ext cx="6" cy="15"/>
            </a:xfrm>
            <a:custGeom>
              <a:avLst/>
              <a:gdLst>
                <a:gd name="T0" fmla="*/ 4 w 16"/>
                <a:gd name="T1" fmla="*/ 0 h 45"/>
                <a:gd name="T2" fmla="*/ 0 w 16"/>
                <a:gd name="T3" fmla="*/ 7 h 45"/>
                <a:gd name="T4" fmla="*/ 5 w 16"/>
                <a:gd name="T5" fmla="*/ 16 h 45"/>
                <a:gd name="T6" fmla="*/ 7 w 16"/>
                <a:gd name="T7" fmla="*/ 23 h 45"/>
                <a:gd name="T8" fmla="*/ 6 w 16"/>
                <a:gd name="T9" fmla="*/ 31 h 45"/>
                <a:gd name="T10" fmla="*/ 3 w 16"/>
                <a:gd name="T11" fmla="*/ 40 h 45"/>
                <a:gd name="T12" fmla="*/ 12 w 16"/>
                <a:gd name="T13" fmla="*/ 45 h 45"/>
                <a:gd name="T14" fmla="*/ 15 w 16"/>
                <a:gd name="T15" fmla="*/ 33 h 45"/>
                <a:gd name="T16" fmla="*/ 16 w 16"/>
                <a:gd name="T17" fmla="*/ 23 h 45"/>
                <a:gd name="T18" fmla="*/ 14 w 16"/>
                <a:gd name="T19" fmla="*/ 14 h 45"/>
                <a:gd name="T20" fmla="*/ 7 w 16"/>
                <a:gd name="T21" fmla="*/ 3 h 45"/>
                <a:gd name="T22" fmla="*/ 4 w 16"/>
                <a:gd name="T23" fmla="*/ 9 h 45"/>
                <a:gd name="T24" fmla="*/ 7 w 16"/>
                <a:gd name="T25" fmla="*/ 3 h 45"/>
                <a:gd name="T26" fmla="*/ 5 w 16"/>
                <a:gd name="T27" fmla="*/ 0 h 45"/>
                <a:gd name="T28" fmla="*/ 3 w 16"/>
                <a:gd name="T29" fmla="*/ 1 h 45"/>
                <a:gd name="T30" fmla="*/ 0 w 16"/>
                <a:gd name="T31" fmla="*/ 4 h 45"/>
                <a:gd name="T32" fmla="*/ 0 w 16"/>
                <a:gd name="T33" fmla="*/ 7 h 45"/>
                <a:gd name="T34" fmla="*/ 4 w 16"/>
                <a:gd name="T3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45">
                  <a:moveTo>
                    <a:pt x="4" y="0"/>
                  </a:moveTo>
                  <a:lnTo>
                    <a:pt x="0" y="7"/>
                  </a:lnTo>
                  <a:lnTo>
                    <a:pt x="5" y="16"/>
                  </a:lnTo>
                  <a:lnTo>
                    <a:pt x="7" y="23"/>
                  </a:lnTo>
                  <a:lnTo>
                    <a:pt x="6" y="31"/>
                  </a:lnTo>
                  <a:lnTo>
                    <a:pt x="3" y="40"/>
                  </a:lnTo>
                  <a:lnTo>
                    <a:pt x="12" y="45"/>
                  </a:lnTo>
                  <a:lnTo>
                    <a:pt x="15" y="33"/>
                  </a:lnTo>
                  <a:lnTo>
                    <a:pt x="16" y="23"/>
                  </a:lnTo>
                  <a:lnTo>
                    <a:pt x="14" y="14"/>
                  </a:lnTo>
                  <a:lnTo>
                    <a:pt x="7" y="3"/>
                  </a:lnTo>
                  <a:lnTo>
                    <a:pt x="4" y="9"/>
                  </a:lnTo>
                  <a:lnTo>
                    <a:pt x="7" y="3"/>
                  </a:lnTo>
                  <a:lnTo>
                    <a:pt x="5" y="0"/>
                  </a:lnTo>
                  <a:lnTo>
                    <a:pt x="3" y="1"/>
                  </a:lnTo>
                  <a:lnTo>
                    <a:pt x="0" y="4"/>
                  </a:lnTo>
                  <a:lnTo>
                    <a:pt x="0" y="7"/>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61" name="Freeform 993"/>
            <p:cNvSpPr>
              <a:spLocks/>
            </p:cNvSpPr>
            <p:nvPr/>
          </p:nvSpPr>
          <p:spPr bwMode="auto">
            <a:xfrm>
              <a:off x="2435" y="4188"/>
              <a:ext cx="5" cy="4"/>
            </a:xfrm>
            <a:custGeom>
              <a:avLst/>
              <a:gdLst>
                <a:gd name="T0" fmla="*/ 8 w 17"/>
                <a:gd name="T1" fmla="*/ 6 h 12"/>
                <a:gd name="T2" fmla="*/ 12 w 17"/>
                <a:gd name="T3" fmla="*/ 3 h 12"/>
                <a:gd name="T4" fmla="*/ 0 w 17"/>
                <a:gd name="T5" fmla="*/ 0 h 12"/>
                <a:gd name="T6" fmla="*/ 0 w 17"/>
                <a:gd name="T7" fmla="*/ 9 h 12"/>
                <a:gd name="T8" fmla="*/ 12 w 17"/>
                <a:gd name="T9" fmla="*/ 12 h 12"/>
                <a:gd name="T10" fmla="*/ 17 w 17"/>
                <a:gd name="T11" fmla="*/ 8 h 12"/>
                <a:gd name="T12" fmla="*/ 12 w 17"/>
                <a:gd name="T13" fmla="*/ 12 h 12"/>
                <a:gd name="T14" fmla="*/ 16 w 17"/>
                <a:gd name="T15" fmla="*/ 11 h 12"/>
                <a:gd name="T16" fmla="*/ 17 w 17"/>
                <a:gd name="T17" fmla="*/ 7 h 12"/>
                <a:gd name="T18" fmla="*/ 16 w 17"/>
                <a:gd name="T19" fmla="*/ 4 h 12"/>
                <a:gd name="T20" fmla="*/ 12 w 17"/>
                <a:gd name="T21" fmla="*/ 3 h 12"/>
                <a:gd name="T22" fmla="*/ 8 w 17"/>
                <a:gd name="T2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2">
                  <a:moveTo>
                    <a:pt x="8" y="6"/>
                  </a:moveTo>
                  <a:lnTo>
                    <a:pt x="12" y="3"/>
                  </a:lnTo>
                  <a:lnTo>
                    <a:pt x="0" y="0"/>
                  </a:lnTo>
                  <a:lnTo>
                    <a:pt x="0" y="9"/>
                  </a:lnTo>
                  <a:lnTo>
                    <a:pt x="12" y="12"/>
                  </a:lnTo>
                  <a:lnTo>
                    <a:pt x="17" y="8"/>
                  </a:lnTo>
                  <a:lnTo>
                    <a:pt x="12" y="12"/>
                  </a:lnTo>
                  <a:lnTo>
                    <a:pt x="16" y="11"/>
                  </a:lnTo>
                  <a:lnTo>
                    <a:pt x="17" y="7"/>
                  </a:lnTo>
                  <a:lnTo>
                    <a:pt x="16" y="4"/>
                  </a:lnTo>
                  <a:lnTo>
                    <a:pt x="12" y="3"/>
                  </a:lnTo>
                  <a:lnTo>
                    <a:pt x="8"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62" name="Freeform 994"/>
            <p:cNvSpPr>
              <a:spLocks/>
            </p:cNvSpPr>
            <p:nvPr/>
          </p:nvSpPr>
          <p:spPr bwMode="auto">
            <a:xfrm>
              <a:off x="2437" y="4185"/>
              <a:ext cx="4" cy="5"/>
            </a:xfrm>
            <a:custGeom>
              <a:avLst/>
              <a:gdLst>
                <a:gd name="T0" fmla="*/ 9 w 11"/>
                <a:gd name="T1" fmla="*/ 0 h 16"/>
                <a:gd name="T2" fmla="*/ 2 w 11"/>
                <a:gd name="T3" fmla="*/ 4 h 16"/>
                <a:gd name="T4" fmla="*/ 0 w 11"/>
                <a:gd name="T5" fmla="*/ 14 h 16"/>
                <a:gd name="T6" fmla="*/ 9 w 11"/>
                <a:gd name="T7" fmla="*/ 16 h 16"/>
                <a:gd name="T8" fmla="*/ 11 w 11"/>
                <a:gd name="T9" fmla="*/ 6 h 16"/>
                <a:gd name="T10" fmla="*/ 4 w 11"/>
                <a:gd name="T11" fmla="*/ 9 h 16"/>
                <a:gd name="T12" fmla="*/ 11 w 11"/>
                <a:gd name="T13" fmla="*/ 6 h 16"/>
                <a:gd name="T14" fmla="*/ 10 w 11"/>
                <a:gd name="T15" fmla="*/ 3 h 16"/>
                <a:gd name="T16" fmla="*/ 8 w 11"/>
                <a:gd name="T17" fmla="*/ 0 h 16"/>
                <a:gd name="T18" fmla="*/ 4 w 11"/>
                <a:gd name="T19" fmla="*/ 0 h 16"/>
                <a:gd name="T20" fmla="*/ 2 w 11"/>
                <a:gd name="T21" fmla="*/ 4 h 16"/>
                <a:gd name="T22" fmla="*/ 9 w 11"/>
                <a:gd name="T2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6">
                  <a:moveTo>
                    <a:pt x="9" y="0"/>
                  </a:moveTo>
                  <a:lnTo>
                    <a:pt x="2" y="4"/>
                  </a:lnTo>
                  <a:lnTo>
                    <a:pt x="0" y="14"/>
                  </a:lnTo>
                  <a:lnTo>
                    <a:pt x="9" y="16"/>
                  </a:lnTo>
                  <a:lnTo>
                    <a:pt x="11" y="6"/>
                  </a:lnTo>
                  <a:lnTo>
                    <a:pt x="4" y="9"/>
                  </a:lnTo>
                  <a:lnTo>
                    <a:pt x="11" y="6"/>
                  </a:lnTo>
                  <a:lnTo>
                    <a:pt x="10" y="3"/>
                  </a:lnTo>
                  <a:lnTo>
                    <a:pt x="8" y="0"/>
                  </a:lnTo>
                  <a:lnTo>
                    <a:pt x="4" y="0"/>
                  </a:lnTo>
                  <a:lnTo>
                    <a:pt x="2" y="4"/>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63" name="Freeform 995"/>
            <p:cNvSpPr>
              <a:spLocks/>
            </p:cNvSpPr>
            <p:nvPr/>
          </p:nvSpPr>
          <p:spPr bwMode="auto">
            <a:xfrm>
              <a:off x="2439" y="4185"/>
              <a:ext cx="14" cy="15"/>
            </a:xfrm>
            <a:custGeom>
              <a:avLst/>
              <a:gdLst>
                <a:gd name="T0" fmla="*/ 35 w 44"/>
                <a:gd name="T1" fmla="*/ 38 h 45"/>
                <a:gd name="T2" fmla="*/ 44 w 44"/>
                <a:gd name="T3" fmla="*/ 40 h 45"/>
                <a:gd name="T4" fmla="*/ 43 w 44"/>
                <a:gd name="T5" fmla="*/ 33 h 45"/>
                <a:gd name="T6" fmla="*/ 38 w 44"/>
                <a:gd name="T7" fmla="*/ 29 h 45"/>
                <a:gd name="T8" fmla="*/ 35 w 44"/>
                <a:gd name="T9" fmla="*/ 23 h 45"/>
                <a:gd name="T10" fmla="*/ 30 w 44"/>
                <a:gd name="T11" fmla="*/ 19 h 45"/>
                <a:gd name="T12" fmla="*/ 23 w 44"/>
                <a:gd name="T13" fmla="*/ 13 h 45"/>
                <a:gd name="T14" fmla="*/ 16 w 44"/>
                <a:gd name="T15" fmla="*/ 8 h 45"/>
                <a:gd name="T16" fmla="*/ 11 w 44"/>
                <a:gd name="T17" fmla="*/ 4 h 45"/>
                <a:gd name="T18" fmla="*/ 5 w 44"/>
                <a:gd name="T19" fmla="*/ 0 h 45"/>
                <a:gd name="T20" fmla="*/ 0 w 44"/>
                <a:gd name="T21" fmla="*/ 9 h 45"/>
                <a:gd name="T22" fmla="*/ 6 w 44"/>
                <a:gd name="T23" fmla="*/ 13 h 45"/>
                <a:gd name="T24" fmla="*/ 12 w 44"/>
                <a:gd name="T25" fmla="*/ 17 h 45"/>
                <a:gd name="T26" fmla="*/ 19 w 44"/>
                <a:gd name="T27" fmla="*/ 22 h 45"/>
                <a:gd name="T28" fmla="*/ 23 w 44"/>
                <a:gd name="T29" fmla="*/ 25 h 45"/>
                <a:gd name="T30" fmla="*/ 28 w 44"/>
                <a:gd name="T31" fmla="*/ 30 h 45"/>
                <a:gd name="T32" fmla="*/ 31 w 44"/>
                <a:gd name="T33" fmla="*/ 33 h 45"/>
                <a:gd name="T34" fmla="*/ 33 w 44"/>
                <a:gd name="T35" fmla="*/ 38 h 45"/>
                <a:gd name="T36" fmla="*/ 35 w 44"/>
                <a:gd name="T37" fmla="*/ 40 h 45"/>
                <a:gd name="T38" fmla="*/ 44 w 44"/>
                <a:gd name="T39" fmla="*/ 43 h 45"/>
                <a:gd name="T40" fmla="*/ 35 w 44"/>
                <a:gd name="T41" fmla="*/ 40 h 45"/>
                <a:gd name="T42" fmla="*/ 36 w 44"/>
                <a:gd name="T43" fmla="*/ 44 h 45"/>
                <a:gd name="T44" fmla="*/ 39 w 44"/>
                <a:gd name="T45" fmla="*/ 45 h 45"/>
                <a:gd name="T46" fmla="*/ 43 w 44"/>
                <a:gd name="T47" fmla="*/ 44 h 45"/>
                <a:gd name="T48" fmla="*/ 44 w 44"/>
                <a:gd name="T49" fmla="*/ 40 h 45"/>
                <a:gd name="T50" fmla="*/ 35 w 44"/>
                <a:gd name="T51" fmla="*/ 3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4" h="45">
                  <a:moveTo>
                    <a:pt x="35" y="38"/>
                  </a:moveTo>
                  <a:lnTo>
                    <a:pt x="44" y="40"/>
                  </a:lnTo>
                  <a:lnTo>
                    <a:pt x="43" y="33"/>
                  </a:lnTo>
                  <a:lnTo>
                    <a:pt x="38" y="29"/>
                  </a:lnTo>
                  <a:lnTo>
                    <a:pt x="35" y="23"/>
                  </a:lnTo>
                  <a:lnTo>
                    <a:pt x="30" y="19"/>
                  </a:lnTo>
                  <a:lnTo>
                    <a:pt x="23" y="13"/>
                  </a:lnTo>
                  <a:lnTo>
                    <a:pt x="16" y="8"/>
                  </a:lnTo>
                  <a:lnTo>
                    <a:pt x="11" y="4"/>
                  </a:lnTo>
                  <a:lnTo>
                    <a:pt x="5" y="0"/>
                  </a:lnTo>
                  <a:lnTo>
                    <a:pt x="0" y="9"/>
                  </a:lnTo>
                  <a:lnTo>
                    <a:pt x="6" y="13"/>
                  </a:lnTo>
                  <a:lnTo>
                    <a:pt x="12" y="17"/>
                  </a:lnTo>
                  <a:lnTo>
                    <a:pt x="19" y="22"/>
                  </a:lnTo>
                  <a:lnTo>
                    <a:pt x="23" y="25"/>
                  </a:lnTo>
                  <a:lnTo>
                    <a:pt x="28" y="30"/>
                  </a:lnTo>
                  <a:lnTo>
                    <a:pt x="31" y="33"/>
                  </a:lnTo>
                  <a:lnTo>
                    <a:pt x="33" y="38"/>
                  </a:lnTo>
                  <a:lnTo>
                    <a:pt x="35" y="40"/>
                  </a:lnTo>
                  <a:lnTo>
                    <a:pt x="44" y="43"/>
                  </a:lnTo>
                  <a:lnTo>
                    <a:pt x="35" y="40"/>
                  </a:lnTo>
                  <a:lnTo>
                    <a:pt x="36" y="44"/>
                  </a:lnTo>
                  <a:lnTo>
                    <a:pt x="39" y="45"/>
                  </a:lnTo>
                  <a:lnTo>
                    <a:pt x="43" y="44"/>
                  </a:lnTo>
                  <a:lnTo>
                    <a:pt x="44" y="40"/>
                  </a:lnTo>
                  <a:lnTo>
                    <a:pt x="35" y="3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64" name="Freeform 996"/>
            <p:cNvSpPr>
              <a:spLocks/>
            </p:cNvSpPr>
            <p:nvPr/>
          </p:nvSpPr>
          <p:spPr bwMode="auto">
            <a:xfrm>
              <a:off x="2450" y="4191"/>
              <a:ext cx="8" cy="8"/>
            </a:xfrm>
            <a:custGeom>
              <a:avLst/>
              <a:gdLst>
                <a:gd name="T0" fmla="*/ 24 w 24"/>
                <a:gd name="T1" fmla="*/ 3 h 24"/>
                <a:gd name="T2" fmla="*/ 17 w 24"/>
                <a:gd name="T3" fmla="*/ 0 h 24"/>
                <a:gd name="T4" fmla="*/ 16 w 24"/>
                <a:gd name="T5" fmla="*/ 2 h 24"/>
                <a:gd name="T6" fmla="*/ 11 w 24"/>
                <a:gd name="T7" fmla="*/ 4 h 24"/>
                <a:gd name="T8" fmla="*/ 7 w 24"/>
                <a:gd name="T9" fmla="*/ 11 h 24"/>
                <a:gd name="T10" fmla="*/ 0 w 24"/>
                <a:gd name="T11" fmla="*/ 19 h 24"/>
                <a:gd name="T12" fmla="*/ 9 w 24"/>
                <a:gd name="T13" fmla="*/ 24 h 24"/>
                <a:gd name="T14" fmla="*/ 13 w 24"/>
                <a:gd name="T15" fmla="*/ 16 h 24"/>
                <a:gd name="T16" fmla="*/ 18 w 24"/>
                <a:gd name="T17" fmla="*/ 11 h 24"/>
                <a:gd name="T18" fmla="*/ 20 w 24"/>
                <a:gd name="T19" fmla="*/ 9 h 24"/>
                <a:gd name="T20" fmla="*/ 21 w 24"/>
                <a:gd name="T21" fmla="*/ 9 h 24"/>
                <a:gd name="T22" fmla="*/ 15 w 24"/>
                <a:gd name="T23" fmla="*/ 5 h 24"/>
                <a:gd name="T24" fmla="*/ 21 w 24"/>
                <a:gd name="T25" fmla="*/ 9 h 24"/>
                <a:gd name="T26" fmla="*/ 24 w 24"/>
                <a:gd name="T27" fmla="*/ 6 h 24"/>
                <a:gd name="T28" fmla="*/ 24 w 24"/>
                <a:gd name="T29" fmla="*/ 2 h 24"/>
                <a:gd name="T30" fmla="*/ 20 w 24"/>
                <a:gd name="T31" fmla="*/ 0 h 24"/>
                <a:gd name="T32" fmla="*/ 17 w 24"/>
                <a:gd name="T33" fmla="*/ 0 h 24"/>
                <a:gd name="T34" fmla="*/ 24 w 24"/>
                <a:gd name="T35"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4">
                  <a:moveTo>
                    <a:pt x="24" y="3"/>
                  </a:moveTo>
                  <a:lnTo>
                    <a:pt x="17" y="0"/>
                  </a:lnTo>
                  <a:lnTo>
                    <a:pt x="16" y="2"/>
                  </a:lnTo>
                  <a:lnTo>
                    <a:pt x="11" y="4"/>
                  </a:lnTo>
                  <a:lnTo>
                    <a:pt x="7" y="11"/>
                  </a:lnTo>
                  <a:lnTo>
                    <a:pt x="0" y="19"/>
                  </a:lnTo>
                  <a:lnTo>
                    <a:pt x="9" y="24"/>
                  </a:lnTo>
                  <a:lnTo>
                    <a:pt x="13" y="16"/>
                  </a:lnTo>
                  <a:lnTo>
                    <a:pt x="18" y="11"/>
                  </a:lnTo>
                  <a:lnTo>
                    <a:pt x="20" y="9"/>
                  </a:lnTo>
                  <a:lnTo>
                    <a:pt x="21" y="9"/>
                  </a:lnTo>
                  <a:lnTo>
                    <a:pt x="15" y="5"/>
                  </a:lnTo>
                  <a:lnTo>
                    <a:pt x="21" y="9"/>
                  </a:lnTo>
                  <a:lnTo>
                    <a:pt x="24" y="6"/>
                  </a:lnTo>
                  <a:lnTo>
                    <a:pt x="24" y="2"/>
                  </a:lnTo>
                  <a:lnTo>
                    <a:pt x="20" y="0"/>
                  </a:lnTo>
                  <a:lnTo>
                    <a:pt x="17" y="0"/>
                  </a:lnTo>
                  <a:lnTo>
                    <a:pt x="24"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65" name="Freeform 997"/>
            <p:cNvSpPr>
              <a:spLocks/>
            </p:cNvSpPr>
            <p:nvPr/>
          </p:nvSpPr>
          <p:spPr bwMode="auto">
            <a:xfrm>
              <a:off x="2455" y="4192"/>
              <a:ext cx="5" cy="7"/>
            </a:xfrm>
            <a:custGeom>
              <a:avLst/>
              <a:gdLst>
                <a:gd name="T0" fmla="*/ 9 w 13"/>
                <a:gd name="T1" fmla="*/ 10 h 19"/>
                <a:gd name="T2" fmla="*/ 13 w 13"/>
                <a:gd name="T3" fmla="*/ 14 h 19"/>
                <a:gd name="T4" fmla="*/ 9 w 13"/>
                <a:gd name="T5" fmla="*/ 0 h 19"/>
                <a:gd name="T6" fmla="*/ 0 w 13"/>
                <a:gd name="T7" fmla="*/ 2 h 19"/>
                <a:gd name="T8" fmla="*/ 4 w 13"/>
                <a:gd name="T9" fmla="*/ 16 h 19"/>
                <a:gd name="T10" fmla="*/ 9 w 13"/>
                <a:gd name="T11" fmla="*/ 19 h 19"/>
                <a:gd name="T12" fmla="*/ 4 w 13"/>
                <a:gd name="T13" fmla="*/ 16 h 19"/>
                <a:gd name="T14" fmla="*/ 6 w 13"/>
                <a:gd name="T15" fmla="*/ 18 h 19"/>
                <a:gd name="T16" fmla="*/ 10 w 13"/>
                <a:gd name="T17" fmla="*/ 19 h 19"/>
                <a:gd name="T18" fmla="*/ 12 w 13"/>
                <a:gd name="T19" fmla="*/ 17 h 19"/>
                <a:gd name="T20" fmla="*/ 13 w 13"/>
                <a:gd name="T21" fmla="*/ 14 h 19"/>
                <a:gd name="T22" fmla="*/ 9 w 13"/>
                <a:gd name="T23" fmla="*/ 1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9">
                  <a:moveTo>
                    <a:pt x="9" y="10"/>
                  </a:moveTo>
                  <a:lnTo>
                    <a:pt x="13" y="14"/>
                  </a:lnTo>
                  <a:lnTo>
                    <a:pt x="9" y="0"/>
                  </a:lnTo>
                  <a:lnTo>
                    <a:pt x="0" y="2"/>
                  </a:lnTo>
                  <a:lnTo>
                    <a:pt x="4" y="16"/>
                  </a:lnTo>
                  <a:lnTo>
                    <a:pt x="9" y="19"/>
                  </a:lnTo>
                  <a:lnTo>
                    <a:pt x="4" y="16"/>
                  </a:lnTo>
                  <a:lnTo>
                    <a:pt x="6" y="18"/>
                  </a:lnTo>
                  <a:lnTo>
                    <a:pt x="10" y="19"/>
                  </a:lnTo>
                  <a:lnTo>
                    <a:pt x="12" y="17"/>
                  </a:lnTo>
                  <a:lnTo>
                    <a:pt x="13" y="14"/>
                  </a:lnTo>
                  <a:lnTo>
                    <a:pt x="9"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66" name="Freeform 998"/>
            <p:cNvSpPr>
              <a:spLocks/>
            </p:cNvSpPr>
            <p:nvPr/>
          </p:nvSpPr>
          <p:spPr bwMode="auto">
            <a:xfrm>
              <a:off x="2458" y="4195"/>
              <a:ext cx="6" cy="4"/>
            </a:xfrm>
            <a:custGeom>
              <a:avLst/>
              <a:gdLst>
                <a:gd name="T0" fmla="*/ 18 w 18"/>
                <a:gd name="T1" fmla="*/ 5 h 11"/>
                <a:gd name="T2" fmla="*/ 12 w 18"/>
                <a:gd name="T3" fmla="*/ 0 h 11"/>
                <a:gd name="T4" fmla="*/ 0 w 18"/>
                <a:gd name="T5" fmla="*/ 2 h 11"/>
                <a:gd name="T6" fmla="*/ 0 w 18"/>
                <a:gd name="T7" fmla="*/ 11 h 11"/>
                <a:gd name="T8" fmla="*/ 12 w 18"/>
                <a:gd name="T9" fmla="*/ 9 h 11"/>
                <a:gd name="T10" fmla="*/ 7 w 18"/>
                <a:gd name="T11" fmla="*/ 5 h 11"/>
                <a:gd name="T12" fmla="*/ 12 w 18"/>
                <a:gd name="T13" fmla="*/ 9 h 11"/>
                <a:gd name="T14" fmla="*/ 16 w 18"/>
                <a:gd name="T15" fmla="*/ 8 h 11"/>
                <a:gd name="T16" fmla="*/ 17 w 18"/>
                <a:gd name="T17" fmla="*/ 5 h 11"/>
                <a:gd name="T18" fmla="*/ 16 w 18"/>
                <a:gd name="T19" fmla="*/ 1 h 11"/>
                <a:gd name="T20" fmla="*/ 12 w 18"/>
                <a:gd name="T21" fmla="*/ 0 h 11"/>
                <a:gd name="T22" fmla="*/ 18 w 18"/>
                <a:gd name="T23"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1">
                  <a:moveTo>
                    <a:pt x="18" y="5"/>
                  </a:moveTo>
                  <a:lnTo>
                    <a:pt x="12" y="0"/>
                  </a:lnTo>
                  <a:lnTo>
                    <a:pt x="0" y="2"/>
                  </a:lnTo>
                  <a:lnTo>
                    <a:pt x="0" y="11"/>
                  </a:lnTo>
                  <a:lnTo>
                    <a:pt x="12" y="9"/>
                  </a:lnTo>
                  <a:lnTo>
                    <a:pt x="7" y="5"/>
                  </a:lnTo>
                  <a:lnTo>
                    <a:pt x="12" y="9"/>
                  </a:lnTo>
                  <a:lnTo>
                    <a:pt x="16" y="8"/>
                  </a:lnTo>
                  <a:lnTo>
                    <a:pt x="17" y="5"/>
                  </a:lnTo>
                  <a:lnTo>
                    <a:pt x="16" y="1"/>
                  </a:lnTo>
                  <a:lnTo>
                    <a:pt x="12" y="0"/>
                  </a:lnTo>
                  <a:lnTo>
                    <a:pt x="18"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67" name="Freeform 999"/>
            <p:cNvSpPr>
              <a:spLocks/>
            </p:cNvSpPr>
            <p:nvPr/>
          </p:nvSpPr>
          <p:spPr bwMode="auto">
            <a:xfrm>
              <a:off x="2461" y="4197"/>
              <a:ext cx="3" cy="6"/>
            </a:xfrm>
            <a:custGeom>
              <a:avLst/>
              <a:gdLst>
                <a:gd name="T0" fmla="*/ 6 w 11"/>
                <a:gd name="T1" fmla="*/ 10 h 19"/>
                <a:gd name="T2" fmla="*/ 11 w 11"/>
                <a:gd name="T3" fmla="*/ 14 h 19"/>
                <a:gd name="T4" fmla="*/ 11 w 11"/>
                <a:gd name="T5" fmla="*/ 0 h 19"/>
                <a:gd name="T6" fmla="*/ 0 w 11"/>
                <a:gd name="T7" fmla="*/ 0 h 19"/>
                <a:gd name="T8" fmla="*/ 0 w 11"/>
                <a:gd name="T9" fmla="*/ 14 h 19"/>
                <a:gd name="T10" fmla="*/ 4 w 11"/>
                <a:gd name="T11" fmla="*/ 19 h 19"/>
                <a:gd name="T12" fmla="*/ 0 w 11"/>
                <a:gd name="T13" fmla="*/ 14 h 19"/>
                <a:gd name="T14" fmla="*/ 2 w 11"/>
                <a:gd name="T15" fmla="*/ 18 h 19"/>
                <a:gd name="T16" fmla="*/ 5 w 11"/>
                <a:gd name="T17" fmla="*/ 19 h 19"/>
                <a:gd name="T18" fmla="*/ 9 w 11"/>
                <a:gd name="T19" fmla="*/ 18 h 19"/>
                <a:gd name="T20" fmla="*/ 11 w 11"/>
                <a:gd name="T21" fmla="*/ 14 h 19"/>
                <a:gd name="T22" fmla="*/ 6 w 11"/>
                <a:gd name="T23" fmla="*/ 1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9">
                  <a:moveTo>
                    <a:pt x="6" y="10"/>
                  </a:moveTo>
                  <a:lnTo>
                    <a:pt x="11" y="14"/>
                  </a:lnTo>
                  <a:lnTo>
                    <a:pt x="11" y="0"/>
                  </a:lnTo>
                  <a:lnTo>
                    <a:pt x="0" y="0"/>
                  </a:lnTo>
                  <a:lnTo>
                    <a:pt x="0" y="14"/>
                  </a:lnTo>
                  <a:lnTo>
                    <a:pt x="4" y="19"/>
                  </a:lnTo>
                  <a:lnTo>
                    <a:pt x="0" y="14"/>
                  </a:lnTo>
                  <a:lnTo>
                    <a:pt x="2" y="18"/>
                  </a:lnTo>
                  <a:lnTo>
                    <a:pt x="5" y="19"/>
                  </a:lnTo>
                  <a:lnTo>
                    <a:pt x="9" y="18"/>
                  </a:lnTo>
                  <a:lnTo>
                    <a:pt x="11" y="14"/>
                  </a:lnTo>
                  <a:lnTo>
                    <a:pt x="6"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68" name="Freeform 1000"/>
            <p:cNvSpPr>
              <a:spLocks/>
            </p:cNvSpPr>
            <p:nvPr/>
          </p:nvSpPr>
          <p:spPr bwMode="auto">
            <a:xfrm>
              <a:off x="2462" y="4200"/>
              <a:ext cx="15" cy="8"/>
            </a:xfrm>
            <a:custGeom>
              <a:avLst/>
              <a:gdLst>
                <a:gd name="T0" fmla="*/ 36 w 45"/>
                <a:gd name="T1" fmla="*/ 20 h 25"/>
                <a:gd name="T2" fmla="*/ 45 w 45"/>
                <a:gd name="T3" fmla="*/ 18 h 25"/>
                <a:gd name="T4" fmla="*/ 39 w 45"/>
                <a:gd name="T5" fmla="*/ 12 h 25"/>
                <a:gd name="T6" fmla="*/ 34 w 45"/>
                <a:gd name="T7" fmla="*/ 10 h 25"/>
                <a:gd name="T8" fmla="*/ 26 w 45"/>
                <a:gd name="T9" fmla="*/ 7 h 25"/>
                <a:gd name="T10" fmla="*/ 20 w 45"/>
                <a:gd name="T11" fmla="*/ 4 h 25"/>
                <a:gd name="T12" fmla="*/ 13 w 45"/>
                <a:gd name="T13" fmla="*/ 3 h 25"/>
                <a:gd name="T14" fmla="*/ 8 w 45"/>
                <a:gd name="T15" fmla="*/ 1 h 25"/>
                <a:gd name="T16" fmla="*/ 2 w 45"/>
                <a:gd name="T17" fmla="*/ 0 h 25"/>
                <a:gd name="T18" fmla="*/ 2 w 45"/>
                <a:gd name="T19" fmla="*/ 0 h 25"/>
                <a:gd name="T20" fmla="*/ 0 w 45"/>
                <a:gd name="T21" fmla="*/ 9 h 25"/>
                <a:gd name="T22" fmla="*/ 2 w 45"/>
                <a:gd name="T23" fmla="*/ 9 h 25"/>
                <a:gd name="T24" fmla="*/ 6 w 45"/>
                <a:gd name="T25" fmla="*/ 10 h 25"/>
                <a:gd name="T26" fmla="*/ 10 w 45"/>
                <a:gd name="T27" fmla="*/ 12 h 25"/>
                <a:gd name="T28" fmla="*/ 17 w 45"/>
                <a:gd name="T29" fmla="*/ 14 h 25"/>
                <a:gd name="T30" fmla="*/ 24 w 45"/>
                <a:gd name="T31" fmla="*/ 16 h 25"/>
                <a:gd name="T32" fmla="*/ 30 w 45"/>
                <a:gd name="T33" fmla="*/ 19 h 25"/>
                <a:gd name="T34" fmla="*/ 34 w 45"/>
                <a:gd name="T35" fmla="*/ 22 h 25"/>
                <a:gd name="T36" fmla="*/ 36 w 45"/>
                <a:gd name="T37" fmla="*/ 23 h 25"/>
                <a:gd name="T38" fmla="*/ 45 w 45"/>
                <a:gd name="T39" fmla="*/ 20 h 25"/>
                <a:gd name="T40" fmla="*/ 36 w 45"/>
                <a:gd name="T41" fmla="*/ 23 h 25"/>
                <a:gd name="T42" fmla="*/ 38 w 45"/>
                <a:gd name="T43" fmla="*/ 25 h 25"/>
                <a:gd name="T44" fmla="*/ 42 w 45"/>
                <a:gd name="T45" fmla="*/ 25 h 25"/>
                <a:gd name="T46" fmla="*/ 45 w 45"/>
                <a:gd name="T47" fmla="*/ 22 h 25"/>
                <a:gd name="T48" fmla="*/ 45 w 45"/>
                <a:gd name="T49" fmla="*/ 18 h 25"/>
                <a:gd name="T50" fmla="*/ 36 w 45"/>
                <a:gd name="T51" fmla="*/ 2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25">
                  <a:moveTo>
                    <a:pt x="36" y="20"/>
                  </a:moveTo>
                  <a:lnTo>
                    <a:pt x="45" y="18"/>
                  </a:lnTo>
                  <a:lnTo>
                    <a:pt x="39" y="12"/>
                  </a:lnTo>
                  <a:lnTo>
                    <a:pt x="34" y="10"/>
                  </a:lnTo>
                  <a:lnTo>
                    <a:pt x="26" y="7"/>
                  </a:lnTo>
                  <a:lnTo>
                    <a:pt x="20" y="4"/>
                  </a:lnTo>
                  <a:lnTo>
                    <a:pt x="13" y="3"/>
                  </a:lnTo>
                  <a:lnTo>
                    <a:pt x="8" y="1"/>
                  </a:lnTo>
                  <a:lnTo>
                    <a:pt x="2" y="0"/>
                  </a:lnTo>
                  <a:lnTo>
                    <a:pt x="2" y="0"/>
                  </a:lnTo>
                  <a:lnTo>
                    <a:pt x="0" y="9"/>
                  </a:lnTo>
                  <a:lnTo>
                    <a:pt x="2" y="9"/>
                  </a:lnTo>
                  <a:lnTo>
                    <a:pt x="6" y="10"/>
                  </a:lnTo>
                  <a:lnTo>
                    <a:pt x="10" y="12"/>
                  </a:lnTo>
                  <a:lnTo>
                    <a:pt x="17" y="14"/>
                  </a:lnTo>
                  <a:lnTo>
                    <a:pt x="24" y="16"/>
                  </a:lnTo>
                  <a:lnTo>
                    <a:pt x="30" y="19"/>
                  </a:lnTo>
                  <a:lnTo>
                    <a:pt x="34" y="22"/>
                  </a:lnTo>
                  <a:lnTo>
                    <a:pt x="36" y="23"/>
                  </a:lnTo>
                  <a:lnTo>
                    <a:pt x="45" y="20"/>
                  </a:lnTo>
                  <a:lnTo>
                    <a:pt x="36" y="23"/>
                  </a:lnTo>
                  <a:lnTo>
                    <a:pt x="38" y="25"/>
                  </a:lnTo>
                  <a:lnTo>
                    <a:pt x="42" y="25"/>
                  </a:lnTo>
                  <a:lnTo>
                    <a:pt x="45" y="22"/>
                  </a:lnTo>
                  <a:lnTo>
                    <a:pt x="45" y="18"/>
                  </a:lnTo>
                  <a:lnTo>
                    <a:pt x="36" y="2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69" name="Freeform 1001"/>
            <p:cNvSpPr>
              <a:spLocks/>
            </p:cNvSpPr>
            <p:nvPr/>
          </p:nvSpPr>
          <p:spPr bwMode="auto">
            <a:xfrm>
              <a:off x="2474" y="4188"/>
              <a:ext cx="6" cy="19"/>
            </a:xfrm>
            <a:custGeom>
              <a:avLst/>
              <a:gdLst>
                <a:gd name="T0" fmla="*/ 10 w 17"/>
                <a:gd name="T1" fmla="*/ 0 h 56"/>
                <a:gd name="T2" fmla="*/ 5 w 17"/>
                <a:gd name="T3" fmla="*/ 8 h 56"/>
                <a:gd name="T4" fmla="*/ 8 w 17"/>
                <a:gd name="T5" fmla="*/ 15 h 56"/>
                <a:gd name="T6" fmla="*/ 6 w 17"/>
                <a:gd name="T7" fmla="*/ 29 h 56"/>
                <a:gd name="T8" fmla="*/ 3 w 17"/>
                <a:gd name="T9" fmla="*/ 43 h 56"/>
                <a:gd name="T10" fmla="*/ 0 w 17"/>
                <a:gd name="T11" fmla="*/ 56 h 56"/>
                <a:gd name="T12" fmla="*/ 9 w 17"/>
                <a:gd name="T13" fmla="*/ 56 h 56"/>
                <a:gd name="T14" fmla="*/ 12 w 17"/>
                <a:gd name="T15" fmla="*/ 45 h 56"/>
                <a:gd name="T16" fmla="*/ 16 w 17"/>
                <a:gd name="T17" fmla="*/ 29 h 56"/>
                <a:gd name="T18" fmla="*/ 17 w 17"/>
                <a:gd name="T19" fmla="*/ 15 h 56"/>
                <a:gd name="T20" fmla="*/ 12 w 17"/>
                <a:gd name="T21" fmla="*/ 2 h 56"/>
                <a:gd name="T22" fmla="*/ 8 w 17"/>
                <a:gd name="T23" fmla="*/ 10 h 56"/>
                <a:gd name="T24" fmla="*/ 12 w 17"/>
                <a:gd name="T25" fmla="*/ 2 h 56"/>
                <a:gd name="T26" fmla="*/ 9 w 17"/>
                <a:gd name="T27" fmla="*/ 0 h 56"/>
                <a:gd name="T28" fmla="*/ 5 w 17"/>
                <a:gd name="T29" fmla="*/ 2 h 56"/>
                <a:gd name="T30" fmla="*/ 4 w 17"/>
                <a:gd name="T31" fmla="*/ 5 h 56"/>
                <a:gd name="T32" fmla="*/ 5 w 17"/>
                <a:gd name="T33" fmla="*/ 8 h 56"/>
                <a:gd name="T34" fmla="*/ 10 w 17"/>
                <a:gd name="T3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56">
                  <a:moveTo>
                    <a:pt x="10" y="0"/>
                  </a:moveTo>
                  <a:lnTo>
                    <a:pt x="5" y="8"/>
                  </a:lnTo>
                  <a:lnTo>
                    <a:pt x="8" y="15"/>
                  </a:lnTo>
                  <a:lnTo>
                    <a:pt x="6" y="29"/>
                  </a:lnTo>
                  <a:lnTo>
                    <a:pt x="3" y="43"/>
                  </a:lnTo>
                  <a:lnTo>
                    <a:pt x="0" y="56"/>
                  </a:lnTo>
                  <a:lnTo>
                    <a:pt x="9" y="56"/>
                  </a:lnTo>
                  <a:lnTo>
                    <a:pt x="12" y="45"/>
                  </a:lnTo>
                  <a:lnTo>
                    <a:pt x="16" y="29"/>
                  </a:lnTo>
                  <a:lnTo>
                    <a:pt x="17" y="15"/>
                  </a:lnTo>
                  <a:lnTo>
                    <a:pt x="12" y="2"/>
                  </a:lnTo>
                  <a:lnTo>
                    <a:pt x="8" y="10"/>
                  </a:lnTo>
                  <a:lnTo>
                    <a:pt x="12" y="2"/>
                  </a:lnTo>
                  <a:lnTo>
                    <a:pt x="9" y="0"/>
                  </a:lnTo>
                  <a:lnTo>
                    <a:pt x="5" y="2"/>
                  </a:lnTo>
                  <a:lnTo>
                    <a:pt x="4" y="5"/>
                  </a:lnTo>
                  <a:lnTo>
                    <a:pt x="5" y="8"/>
                  </a:lnTo>
                  <a:lnTo>
                    <a:pt x="1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70" name="Freeform 1002"/>
            <p:cNvSpPr>
              <a:spLocks/>
            </p:cNvSpPr>
            <p:nvPr/>
          </p:nvSpPr>
          <p:spPr bwMode="auto">
            <a:xfrm>
              <a:off x="2477" y="4188"/>
              <a:ext cx="18" cy="13"/>
            </a:xfrm>
            <a:custGeom>
              <a:avLst/>
              <a:gdLst>
                <a:gd name="T0" fmla="*/ 44 w 56"/>
                <a:gd name="T1" fmla="*/ 36 h 40"/>
                <a:gd name="T2" fmla="*/ 50 w 56"/>
                <a:gd name="T3" fmla="*/ 31 h 40"/>
                <a:gd name="T4" fmla="*/ 47 w 56"/>
                <a:gd name="T5" fmla="*/ 29 h 40"/>
                <a:gd name="T6" fmla="*/ 41 w 56"/>
                <a:gd name="T7" fmla="*/ 26 h 40"/>
                <a:gd name="T8" fmla="*/ 34 w 56"/>
                <a:gd name="T9" fmla="*/ 22 h 40"/>
                <a:gd name="T10" fmla="*/ 29 w 56"/>
                <a:gd name="T11" fmla="*/ 18 h 40"/>
                <a:gd name="T12" fmla="*/ 21 w 56"/>
                <a:gd name="T13" fmla="*/ 12 h 40"/>
                <a:gd name="T14" fmla="*/ 14 w 56"/>
                <a:gd name="T15" fmla="*/ 7 h 40"/>
                <a:gd name="T16" fmla="*/ 9 w 56"/>
                <a:gd name="T17" fmla="*/ 3 h 40"/>
                <a:gd name="T18" fmla="*/ 2 w 56"/>
                <a:gd name="T19" fmla="*/ 0 h 40"/>
                <a:gd name="T20" fmla="*/ 0 w 56"/>
                <a:gd name="T21" fmla="*/ 10 h 40"/>
                <a:gd name="T22" fmla="*/ 4 w 56"/>
                <a:gd name="T23" fmla="*/ 12 h 40"/>
                <a:gd name="T24" fmla="*/ 10 w 56"/>
                <a:gd name="T25" fmla="*/ 16 h 40"/>
                <a:gd name="T26" fmla="*/ 17 w 56"/>
                <a:gd name="T27" fmla="*/ 21 h 40"/>
                <a:gd name="T28" fmla="*/ 23 w 56"/>
                <a:gd name="T29" fmla="*/ 24 h 40"/>
                <a:gd name="T30" fmla="*/ 29 w 56"/>
                <a:gd name="T31" fmla="*/ 31 h 40"/>
                <a:gd name="T32" fmla="*/ 36 w 56"/>
                <a:gd name="T33" fmla="*/ 35 h 40"/>
                <a:gd name="T34" fmla="*/ 42 w 56"/>
                <a:gd name="T35" fmla="*/ 38 h 40"/>
                <a:gd name="T36" fmla="*/ 50 w 56"/>
                <a:gd name="T37" fmla="*/ 40 h 40"/>
                <a:gd name="T38" fmla="*/ 56 w 56"/>
                <a:gd name="T39" fmla="*/ 36 h 40"/>
                <a:gd name="T40" fmla="*/ 50 w 56"/>
                <a:gd name="T41" fmla="*/ 40 h 40"/>
                <a:gd name="T42" fmla="*/ 53 w 56"/>
                <a:gd name="T43" fmla="*/ 39 h 40"/>
                <a:gd name="T44" fmla="*/ 55 w 56"/>
                <a:gd name="T45" fmla="*/ 36 h 40"/>
                <a:gd name="T46" fmla="*/ 53 w 56"/>
                <a:gd name="T47" fmla="*/ 32 h 40"/>
                <a:gd name="T48" fmla="*/ 50 w 56"/>
                <a:gd name="T49" fmla="*/ 31 h 40"/>
                <a:gd name="T50" fmla="*/ 44 w 56"/>
                <a:gd name="T51" fmla="*/ 3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6" h="40">
                  <a:moveTo>
                    <a:pt x="44" y="36"/>
                  </a:moveTo>
                  <a:lnTo>
                    <a:pt x="50" y="31"/>
                  </a:lnTo>
                  <a:lnTo>
                    <a:pt x="47" y="29"/>
                  </a:lnTo>
                  <a:lnTo>
                    <a:pt x="41" y="26"/>
                  </a:lnTo>
                  <a:lnTo>
                    <a:pt x="34" y="22"/>
                  </a:lnTo>
                  <a:lnTo>
                    <a:pt x="29" y="18"/>
                  </a:lnTo>
                  <a:lnTo>
                    <a:pt x="21" y="12"/>
                  </a:lnTo>
                  <a:lnTo>
                    <a:pt x="14" y="7"/>
                  </a:lnTo>
                  <a:lnTo>
                    <a:pt x="9" y="3"/>
                  </a:lnTo>
                  <a:lnTo>
                    <a:pt x="2" y="0"/>
                  </a:lnTo>
                  <a:lnTo>
                    <a:pt x="0" y="10"/>
                  </a:lnTo>
                  <a:lnTo>
                    <a:pt x="4" y="12"/>
                  </a:lnTo>
                  <a:lnTo>
                    <a:pt x="10" y="16"/>
                  </a:lnTo>
                  <a:lnTo>
                    <a:pt x="17" y="21"/>
                  </a:lnTo>
                  <a:lnTo>
                    <a:pt x="23" y="24"/>
                  </a:lnTo>
                  <a:lnTo>
                    <a:pt x="29" y="31"/>
                  </a:lnTo>
                  <a:lnTo>
                    <a:pt x="36" y="35"/>
                  </a:lnTo>
                  <a:lnTo>
                    <a:pt x="42" y="38"/>
                  </a:lnTo>
                  <a:lnTo>
                    <a:pt x="50" y="40"/>
                  </a:lnTo>
                  <a:lnTo>
                    <a:pt x="56" y="36"/>
                  </a:lnTo>
                  <a:lnTo>
                    <a:pt x="50" y="40"/>
                  </a:lnTo>
                  <a:lnTo>
                    <a:pt x="53" y="39"/>
                  </a:lnTo>
                  <a:lnTo>
                    <a:pt x="55" y="36"/>
                  </a:lnTo>
                  <a:lnTo>
                    <a:pt x="53" y="32"/>
                  </a:lnTo>
                  <a:lnTo>
                    <a:pt x="50" y="31"/>
                  </a:lnTo>
                  <a:lnTo>
                    <a:pt x="44" y="3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71" name="Freeform 1003"/>
            <p:cNvSpPr>
              <a:spLocks/>
            </p:cNvSpPr>
            <p:nvPr/>
          </p:nvSpPr>
          <p:spPr bwMode="auto">
            <a:xfrm>
              <a:off x="2491" y="4185"/>
              <a:ext cx="4" cy="15"/>
            </a:xfrm>
            <a:custGeom>
              <a:avLst/>
              <a:gdLst>
                <a:gd name="T0" fmla="*/ 8 w 14"/>
                <a:gd name="T1" fmla="*/ 2 h 44"/>
                <a:gd name="T2" fmla="*/ 0 w 14"/>
                <a:gd name="T3" fmla="*/ 6 h 44"/>
                <a:gd name="T4" fmla="*/ 2 w 14"/>
                <a:gd name="T5" fmla="*/ 13 h 44"/>
                <a:gd name="T6" fmla="*/ 2 w 14"/>
                <a:gd name="T7" fmla="*/ 23 h 44"/>
                <a:gd name="T8" fmla="*/ 2 w 14"/>
                <a:gd name="T9" fmla="*/ 34 h 44"/>
                <a:gd name="T10" fmla="*/ 2 w 14"/>
                <a:gd name="T11" fmla="*/ 44 h 44"/>
                <a:gd name="T12" fmla="*/ 14 w 14"/>
                <a:gd name="T13" fmla="*/ 44 h 44"/>
                <a:gd name="T14" fmla="*/ 14 w 14"/>
                <a:gd name="T15" fmla="*/ 34 h 44"/>
                <a:gd name="T16" fmla="*/ 14 w 14"/>
                <a:gd name="T17" fmla="*/ 23 h 44"/>
                <a:gd name="T18" fmla="*/ 11 w 14"/>
                <a:gd name="T19" fmla="*/ 13 h 44"/>
                <a:gd name="T20" fmla="*/ 9 w 14"/>
                <a:gd name="T21" fmla="*/ 4 h 44"/>
                <a:gd name="T22" fmla="*/ 1 w 14"/>
                <a:gd name="T23" fmla="*/ 8 h 44"/>
                <a:gd name="T24" fmla="*/ 9 w 14"/>
                <a:gd name="T25" fmla="*/ 4 h 44"/>
                <a:gd name="T26" fmla="*/ 7 w 14"/>
                <a:gd name="T27" fmla="*/ 0 h 44"/>
                <a:gd name="T28" fmla="*/ 3 w 14"/>
                <a:gd name="T29" fmla="*/ 0 h 44"/>
                <a:gd name="T30" fmla="*/ 1 w 14"/>
                <a:gd name="T31" fmla="*/ 3 h 44"/>
                <a:gd name="T32" fmla="*/ 0 w 14"/>
                <a:gd name="T33" fmla="*/ 6 h 44"/>
                <a:gd name="T34" fmla="*/ 8 w 14"/>
                <a:gd name="T35"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44">
                  <a:moveTo>
                    <a:pt x="8" y="2"/>
                  </a:moveTo>
                  <a:lnTo>
                    <a:pt x="0" y="6"/>
                  </a:lnTo>
                  <a:lnTo>
                    <a:pt x="2" y="13"/>
                  </a:lnTo>
                  <a:lnTo>
                    <a:pt x="2" y="23"/>
                  </a:lnTo>
                  <a:lnTo>
                    <a:pt x="2" y="34"/>
                  </a:lnTo>
                  <a:lnTo>
                    <a:pt x="2" y="44"/>
                  </a:lnTo>
                  <a:lnTo>
                    <a:pt x="14" y="44"/>
                  </a:lnTo>
                  <a:lnTo>
                    <a:pt x="14" y="34"/>
                  </a:lnTo>
                  <a:lnTo>
                    <a:pt x="14" y="23"/>
                  </a:lnTo>
                  <a:lnTo>
                    <a:pt x="11" y="13"/>
                  </a:lnTo>
                  <a:lnTo>
                    <a:pt x="9" y="4"/>
                  </a:lnTo>
                  <a:lnTo>
                    <a:pt x="1" y="8"/>
                  </a:lnTo>
                  <a:lnTo>
                    <a:pt x="9" y="4"/>
                  </a:lnTo>
                  <a:lnTo>
                    <a:pt x="7" y="0"/>
                  </a:lnTo>
                  <a:lnTo>
                    <a:pt x="3" y="0"/>
                  </a:lnTo>
                  <a:lnTo>
                    <a:pt x="1" y="3"/>
                  </a:lnTo>
                  <a:lnTo>
                    <a:pt x="0" y="6"/>
                  </a:lnTo>
                  <a:lnTo>
                    <a:pt x="8"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72" name="Freeform 1004"/>
            <p:cNvSpPr>
              <a:spLocks/>
            </p:cNvSpPr>
            <p:nvPr/>
          </p:nvSpPr>
          <p:spPr bwMode="auto">
            <a:xfrm>
              <a:off x="2491" y="4186"/>
              <a:ext cx="10" cy="10"/>
            </a:xfrm>
            <a:custGeom>
              <a:avLst/>
              <a:gdLst>
                <a:gd name="T0" fmla="*/ 20 w 29"/>
                <a:gd name="T1" fmla="*/ 27 h 30"/>
                <a:gd name="T2" fmla="*/ 29 w 29"/>
                <a:gd name="T3" fmla="*/ 26 h 30"/>
                <a:gd name="T4" fmla="*/ 25 w 29"/>
                <a:gd name="T5" fmla="*/ 17 h 30"/>
                <a:gd name="T6" fmla="*/ 20 w 29"/>
                <a:gd name="T7" fmla="*/ 12 h 30"/>
                <a:gd name="T8" fmla="*/ 14 w 29"/>
                <a:gd name="T9" fmla="*/ 6 h 30"/>
                <a:gd name="T10" fmla="*/ 7 w 29"/>
                <a:gd name="T11" fmla="*/ 0 h 30"/>
                <a:gd name="T12" fmla="*/ 0 w 29"/>
                <a:gd name="T13" fmla="*/ 6 h 30"/>
                <a:gd name="T14" fmla="*/ 7 w 29"/>
                <a:gd name="T15" fmla="*/ 13 h 30"/>
                <a:gd name="T16" fmla="*/ 13 w 29"/>
                <a:gd name="T17" fmla="*/ 19 h 30"/>
                <a:gd name="T18" fmla="*/ 18 w 29"/>
                <a:gd name="T19" fmla="*/ 24 h 30"/>
                <a:gd name="T20" fmla="*/ 20 w 29"/>
                <a:gd name="T21" fmla="*/ 26 h 30"/>
                <a:gd name="T22" fmla="*/ 29 w 29"/>
                <a:gd name="T23" fmla="*/ 25 h 30"/>
                <a:gd name="T24" fmla="*/ 20 w 29"/>
                <a:gd name="T25" fmla="*/ 26 h 30"/>
                <a:gd name="T26" fmla="*/ 21 w 29"/>
                <a:gd name="T27" fmla="*/ 29 h 30"/>
                <a:gd name="T28" fmla="*/ 24 w 29"/>
                <a:gd name="T29" fmla="*/ 30 h 30"/>
                <a:gd name="T30" fmla="*/ 28 w 29"/>
                <a:gd name="T31" fmla="*/ 29 h 30"/>
                <a:gd name="T32" fmla="*/ 29 w 29"/>
                <a:gd name="T33" fmla="*/ 26 h 30"/>
                <a:gd name="T34" fmla="*/ 20 w 29"/>
                <a:gd name="T35" fmla="*/ 2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30">
                  <a:moveTo>
                    <a:pt x="20" y="27"/>
                  </a:moveTo>
                  <a:lnTo>
                    <a:pt x="29" y="26"/>
                  </a:lnTo>
                  <a:lnTo>
                    <a:pt x="25" y="17"/>
                  </a:lnTo>
                  <a:lnTo>
                    <a:pt x="20" y="12"/>
                  </a:lnTo>
                  <a:lnTo>
                    <a:pt x="14" y="6"/>
                  </a:lnTo>
                  <a:lnTo>
                    <a:pt x="7" y="0"/>
                  </a:lnTo>
                  <a:lnTo>
                    <a:pt x="0" y="6"/>
                  </a:lnTo>
                  <a:lnTo>
                    <a:pt x="7" y="13"/>
                  </a:lnTo>
                  <a:lnTo>
                    <a:pt x="13" y="19"/>
                  </a:lnTo>
                  <a:lnTo>
                    <a:pt x="18" y="24"/>
                  </a:lnTo>
                  <a:lnTo>
                    <a:pt x="20" y="26"/>
                  </a:lnTo>
                  <a:lnTo>
                    <a:pt x="29" y="25"/>
                  </a:lnTo>
                  <a:lnTo>
                    <a:pt x="20" y="26"/>
                  </a:lnTo>
                  <a:lnTo>
                    <a:pt x="21" y="29"/>
                  </a:lnTo>
                  <a:lnTo>
                    <a:pt x="24" y="30"/>
                  </a:lnTo>
                  <a:lnTo>
                    <a:pt x="28" y="29"/>
                  </a:lnTo>
                  <a:lnTo>
                    <a:pt x="29" y="26"/>
                  </a:lnTo>
                  <a:lnTo>
                    <a:pt x="20" y="2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73" name="Freeform 1005"/>
            <p:cNvSpPr>
              <a:spLocks/>
            </p:cNvSpPr>
            <p:nvPr/>
          </p:nvSpPr>
          <p:spPr bwMode="auto">
            <a:xfrm>
              <a:off x="2485" y="4162"/>
              <a:ext cx="16" cy="33"/>
            </a:xfrm>
            <a:custGeom>
              <a:avLst/>
              <a:gdLst>
                <a:gd name="T0" fmla="*/ 6 w 46"/>
                <a:gd name="T1" fmla="*/ 0 h 100"/>
                <a:gd name="T2" fmla="*/ 2 w 46"/>
                <a:gd name="T3" fmla="*/ 10 h 100"/>
                <a:gd name="T4" fmla="*/ 5 w 46"/>
                <a:gd name="T5" fmla="*/ 12 h 100"/>
                <a:gd name="T6" fmla="*/ 9 w 46"/>
                <a:gd name="T7" fmla="*/ 20 h 100"/>
                <a:gd name="T8" fmla="*/ 14 w 46"/>
                <a:gd name="T9" fmla="*/ 30 h 100"/>
                <a:gd name="T10" fmla="*/ 18 w 46"/>
                <a:gd name="T11" fmla="*/ 44 h 100"/>
                <a:gd name="T12" fmla="*/ 23 w 46"/>
                <a:gd name="T13" fmla="*/ 58 h 100"/>
                <a:gd name="T14" fmla="*/ 27 w 46"/>
                <a:gd name="T15" fmla="*/ 73 h 100"/>
                <a:gd name="T16" fmla="*/ 32 w 46"/>
                <a:gd name="T17" fmla="*/ 87 h 100"/>
                <a:gd name="T18" fmla="*/ 37 w 46"/>
                <a:gd name="T19" fmla="*/ 100 h 100"/>
                <a:gd name="T20" fmla="*/ 46 w 46"/>
                <a:gd name="T21" fmla="*/ 98 h 100"/>
                <a:gd name="T22" fmla="*/ 41 w 46"/>
                <a:gd name="T23" fmla="*/ 85 h 100"/>
                <a:gd name="T24" fmla="*/ 37 w 46"/>
                <a:gd name="T25" fmla="*/ 70 h 100"/>
                <a:gd name="T26" fmla="*/ 32 w 46"/>
                <a:gd name="T27" fmla="*/ 55 h 100"/>
                <a:gd name="T28" fmla="*/ 27 w 46"/>
                <a:gd name="T29" fmla="*/ 42 h 100"/>
                <a:gd name="T30" fmla="*/ 23 w 46"/>
                <a:gd name="T31" fmla="*/ 28 h 100"/>
                <a:gd name="T32" fmla="*/ 18 w 46"/>
                <a:gd name="T33" fmla="*/ 15 h 100"/>
                <a:gd name="T34" fmla="*/ 14 w 46"/>
                <a:gd name="T35" fmla="*/ 7 h 100"/>
                <a:gd name="T36" fmla="*/ 7 w 46"/>
                <a:gd name="T37" fmla="*/ 0 h 100"/>
                <a:gd name="T38" fmla="*/ 3 w 46"/>
                <a:gd name="T39" fmla="*/ 10 h 100"/>
                <a:gd name="T40" fmla="*/ 7 w 46"/>
                <a:gd name="T41" fmla="*/ 0 h 100"/>
                <a:gd name="T42" fmla="*/ 3 w 46"/>
                <a:gd name="T43" fmla="*/ 0 h 100"/>
                <a:gd name="T44" fmla="*/ 0 w 46"/>
                <a:gd name="T45" fmla="*/ 3 h 100"/>
                <a:gd name="T46" fmla="*/ 0 w 46"/>
                <a:gd name="T47" fmla="*/ 7 h 100"/>
                <a:gd name="T48" fmla="*/ 2 w 46"/>
                <a:gd name="T49" fmla="*/ 10 h 100"/>
                <a:gd name="T50" fmla="*/ 6 w 46"/>
                <a:gd name="T51"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 h="100">
                  <a:moveTo>
                    <a:pt x="6" y="0"/>
                  </a:moveTo>
                  <a:lnTo>
                    <a:pt x="2" y="10"/>
                  </a:lnTo>
                  <a:lnTo>
                    <a:pt x="5" y="12"/>
                  </a:lnTo>
                  <a:lnTo>
                    <a:pt x="9" y="20"/>
                  </a:lnTo>
                  <a:lnTo>
                    <a:pt x="14" y="30"/>
                  </a:lnTo>
                  <a:lnTo>
                    <a:pt x="18" y="44"/>
                  </a:lnTo>
                  <a:lnTo>
                    <a:pt x="23" y="58"/>
                  </a:lnTo>
                  <a:lnTo>
                    <a:pt x="27" y="73"/>
                  </a:lnTo>
                  <a:lnTo>
                    <a:pt x="32" y="87"/>
                  </a:lnTo>
                  <a:lnTo>
                    <a:pt x="37" y="100"/>
                  </a:lnTo>
                  <a:lnTo>
                    <a:pt x="46" y="98"/>
                  </a:lnTo>
                  <a:lnTo>
                    <a:pt x="41" y="85"/>
                  </a:lnTo>
                  <a:lnTo>
                    <a:pt x="37" y="70"/>
                  </a:lnTo>
                  <a:lnTo>
                    <a:pt x="32" y="55"/>
                  </a:lnTo>
                  <a:lnTo>
                    <a:pt x="27" y="42"/>
                  </a:lnTo>
                  <a:lnTo>
                    <a:pt x="23" y="28"/>
                  </a:lnTo>
                  <a:lnTo>
                    <a:pt x="18" y="15"/>
                  </a:lnTo>
                  <a:lnTo>
                    <a:pt x="14" y="7"/>
                  </a:lnTo>
                  <a:lnTo>
                    <a:pt x="7" y="0"/>
                  </a:lnTo>
                  <a:lnTo>
                    <a:pt x="3" y="10"/>
                  </a:lnTo>
                  <a:lnTo>
                    <a:pt x="7" y="0"/>
                  </a:lnTo>
                  <a:lnTo>
                    <a:pt x="3" y="0"/>
                  </a:lnTo>
                  <a:lnTo>
                    <a:pt x="0" y="3"/>
                  </a:lnTo>
                  <a:lnTo>
                    <a:pt x="0" y="7"/>
                  </a:lnTo>
                  <a:lnTo>
                    <a:pt x="2" y="10"/>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74" name="Freeform 1006"/>
            <p:cNvSpPr>
              <a:spLocks/>
            </p:cNvSpPr>
            <p:nvPr/>
          </p:nvSpPr>
          <p:spPr bwMode="auto">
            <a:xfrm>
              <a:off x="2486" y="4162"/>
              <a:ext cx="34" cy="41"/>
            </a:xfrm>
            <a:custGeom>
              <a:avLst/>
              <a:gdLst>
                <a:gd name="T0" fmla="*/ 92 w 100"/>
                <a:gd name="T1" fmla="*/ 123 h 125"/>
                <a:gd name="T2" fmla="*/ 97 w 100"/>
                <a:gd name="T3" fmla="*/ 116 h 125"/>
                <a:gd name="T4" fmla="*/ 90 w 100"/>
                <a:gd name="T5" fmla="*/ 111 h 125"/>
                <a:gd name="T6" fmla="*/ 83 w 100"/>
                <a:gd name="T7" fmla="*/ 100 h 125"/>
                <a:gd name="T8" fmla="*/ 72 w 100"/>
                <a:gd name="T9" fmla="*/ 84 h 125"/>
                <a:gd name="T10" fmla="*/ 62 w 100"/>
                <a:gd name="T11" fmla="*/ 64 h 125"/>
                <a:gd name="T12" fmla="*/ 51 w 100"/>
                <a:gd name="T13" fmla="*/ 45 h 125"/>
                <a:gd name="T14" fmla="*/ 36 w 100"/>
                <a:gd name="T15" fmla="*/ 26 h 125"/>
                <a:gd name="T16" fmla="*/ 21 w 100"/>
                <a:gd name="T17" fmla="*/ 11 h 125"/>
                <a:gd name="T18" fmla="*/ 3 w 100"/>
                <a:gd name="T19" fmla="*/ 0 h 125"/>
                <a:gd name="T20" fmla="*/ 0 w 100"/>
                <a:gd name="T21" fmla="*/ 10 h 125"/>
                <a:gd name="T22" fmla="*/ 14 w 100"/>
                <a:gd name="T23" fmla="*/ 18 h 125"/>
                <a:gd name="T24" fmla="*/ 29 w 100"/>
                <a:gd name="T25" fmla="*/ 32 h 125"/>
                <a:gd name="T26" fmla="*/ 42 w 100"/>
                <a:gd name="T27" fmla="*/ 50 h 125"/>
                <a:gd name="T28" fmla="*/ 53 w 100"/>
                <a:gd name="T29" fmla="*/ 69 h 125"/>
                <a:gd name="T30" fmla="*/ 63 w 100"/>
                <a:gd name="T31" fmla="*/ 89 h 125"/>
                <a:gd name="T32" fmla="*/ 74 w 100"/>
                <a:gd name="T33" fmla="*/ 105 h 125"/>
                <a:gd name="T34" fmla="*/ 83 w 100"/>
                <a:gd name="T35" fmla="*/ 118 h 125"/>
                <a:gd name="T36" fmla="*/ 94 w 100"/>
                <a:gd name="T37" fmla="*/ 125 h 125"/>
                <a:gd name="T38" fmla="*/ 99 w 100"/>
                <a:gd name="T39" fmla="*/ 118 h 125"/>
                <a:gd name="T40" fmla="*/ 94 w 100"/>
                <a:gd name="T41" fmla="*/ 125 h 125"/>
                <a:gd name="T42" fmla="*/ 98 w 100"/>
                <a:gd name="T43" fmla="*/ 124 h 125"/>
                <a:gd name="T44" fmla="*/ 100 w 100"/>
                <a:gd name="T45" fmla="*/ 122 h 125"/>
                <a:gd name="T46" fmla="*/ 100 w 100"/>
                <a:gd name="T47" fmla="*/ 118 h 125"/>
                <a:gd name="T48" fmla="*/ 97 w 100"/>
                <a:gd name="T49" fmla="*/ 116 h 125"/>
                <a:gd name="T50" fmla="*/ 92 w 100"/>
                <a:gd name="T51" fmla="*/ 12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0" h="125">
                  <a:moveTo>
                    <a:pt x="92" y="123"/>
                  </a:moveTo>
                  <a:lnTo>
                    <a:pt x="97" y="116"/>
                  </a:lnTo>
                  <a:lnTo>
                    <a:pt x="90" y="111"/>
                  </a:lnTo>
                  <a:lnTo>
                    <a:pt x="83" y="100"/>
                  </a:lnTo>
                  <a:lnTo>
                    <a:pt x="72" y="84"/>
                  </a:lnTo>
                  <a:lnTo>
                    <a:pt x="62" y="64"/>
                  </a:lnTo>
                  <a:lnTo>
                    <a:pt x="51" y="45"/>
                  </a:lnTo>
                  <a:lnTo>
                    <a:pt x="36" y="26"/>
                  </a:lnTo>
                  <a:lnTo>
                    <a:pt x="21" y="11"/>
                  </a:lnTo>
                  <a:lnTo>
                    <a:pt x="3" y="0"/>
                  </a:lnTo>
                  <a:lnTo>
                    <a:pt x="0" y="10"/>
                  </a:lnTo>
                  <a:lnTo>
                    <a:pt x="14" y="18"/>
                  </a:lnTo>
                  <a:lnTo>
                    <a:pt x="29" y="32"/>
                  </a:lnTo>
                  <a:lnTo>
                    <a:pt x="42" y="50"/>
                  </a:lnTo>
                  <a:lnTo>
                    <a:pt x="53" y="69"/>
                  </a:lnTo>
                  <a:lnTo>
                    <a:pt x="63" y="89"/>
                  </a:lnTo>
                  <a:lnTo>
                    <a:pt x="74" y="105"/>
                  </a:lnTo>
                  <a:lnTo>
                    <a:pt x="83" y="118"/>
                  </a:lnTo>
                  <a:lnTo>
                    <a:pt x="94" y="125"/>
                  </a:lnTo>
                  <a:lnTo>
                    <a:pt x="99" y="118"/>
                  </a:lnTo>
                  <a:lnTo>
                    <a:pt x="94" y="125"/>
                  </a:lnTo>
                  <a:lnTo>
                    <a:pt x="98" y="124"/>
                  </a:lnTo>
                  <a:lnTo>
                    <a:pt x="100" y="122"/>
                  </a:lnTo>
                  <a:lnTo>
                    <a:pt x="100" y="118"/>
                  </a:lnTo>
                  <a:lnTo>
                    <a:pt x="97" y="116"/>
                  </a:lnTo>
                  <a:lnTo>
                    <a:pt x="92" y="1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75" name="Freeform 1007"/>
            <p:cNvSpPr>
              <a:spLocks/>
            </p:cNvSpPr>
            <p:nvPr/>
          </p:nvSpPr>
          <p:spPr bwMode="auto">
            <a:xfrm>
              <a:off x="2514" y="4187"/>
              <a:ext cx="5" cy="16"/>
            </a:xfrm>
            <a:custGeom>
              <a:avLst/>
              <a:gdLst>
                <a:gd name="T0" fmla="*/ 10 w 16"/>
                <a:gd name="T1" fmla="*/ 1 h 48"/>
                <a:gd name="T2" fmla="*/ 2 w 16"/>
                <a:gd name="T3" fmla="*/ 2 h 48"/>
                <a:gd name="T4" fmla="*/ 0 w 16"/>
                <a:gd name="T5" fmla="*/ 14 h 48"/>
                <a:gd name="T6" fmla="*/ 0 w 16"/>
                <a:gd name="T7" fmla="*/ 25 h 48"/>
                <a:gd name="T8" fmla="*/ 3 w 16"/>
                <a:gd name="T9" fmla="*/ 38 h 48"/>
                <a:gd name="T10" fmla="*/ 9 w 16"/>
                <a:gd name="T11" fmla="*/ 48 h 48"/>
                <a:gd name="T12" fmla="*/ 16 w 16"/>
                <a:gd name="T13" fmla="*/ 43 h 48"/>
                <a:gd name="T14" fmla="*/ 12 w 16"/>
                <a:gd name="T15" fmla="*/ 35 h 48"/>
                <a:gd name="T16" fmla="*/ 9 w 16"/>
                <a:gd name="T17" fmla="*/ 25 h 48"/>
                <a:gd name="T18" fmla="*/ 9 w 16"/>
                <a:gd name="T19" fmla="*/ 14 h 48"/>
                <a:gd name="T20" fmla="*/ 11 w 16"/>
                <a:gd name="T21" fmla="*/ 7 h 48"/>
                <a:gd name="T22" fmla="*/ 3 w 16"/>
                <a:gd name="T23" fmla="*/ 8 h 48"/>
                <a:gd name="T24" fmla="*/ 11 w 16"/>
                <a:gd name="T25" fmla="*/ 7 h 48"/>
                <a:gd name="T26" fmla="*/ 11 w 16"/>
                <a:gd name="T27" fmla="*/ 3 h 48"/>
                <a:gd name="T28" fmla="*/ 9 w 16"/>
                <a:gd name="T29" fmla="*/ 0 h 48"/>
                <a:gd name="T30" fmla="*/ 4 w 16"/>
                <a:gd name="T31" fmla="*/ 0 h 48"/>
                <a:gd name="T32" fmla="*/ 2 w 16"/>
                <a:gd name="T33" fmla="*/ 2 h 48"/>
                <a:gd name="T34" fmla="*/ 10 w 16"/>
                <a:gd name="T35" fmla="*/ 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48">
                  <a:moveTo>
                    <a:pt x="10" y="1"/>
                  </a:moveTo>
                  <a:lnTo>
                    <a:pt x="2" y="2"/>
                  </a:lnTo>
                  <a:lnTo>
                    <a:pt x="0" y="14"/>
                  </a:lnTo>
                  <a:lnTo>
                    <a:pt x="0" y="25"/>
                  </a:lnTo>
                  <a:lnTo>
                    <a:pt x="3" y="38"/>
                  </a:lnTo>
                  <a:lnTo>
                    <a:pt x="9" y="48"/>
                  </a:lnTo>
                  <a:lnTo>
                    <a:pt x="16" y="43"/>
                  </a:lnTo>
                  <a:lnTo>
                    <a:pt x="12" y="35"/>
                  </a:lnTo>
                  <a:lnTo>
                    <a:pt x="9" y="25"/>
                  </a:lnTo>
                  <a:lnTo>
                    <a:pt x="9" y="14"/>
                  </a:lnTo>
                  <a:lnTo>
                    <a:pt x="11" y="7"/>
                  </a:lnTo>
                  <a:lnTo>
                    <a:pt x="3" y="8"/>
                  </a:lnTo>
                  <a:lnTo>
                    <a:pt x="11" y="7"/>
                  </a:lnTo>
                  <a:lnTo>
                    <a:pt x="11" y="3"/>
                  </a:lnTo>
                  <a:lnTo>
                    <a:pt x="9" y="0"/>
                  </a:lnTo>
                  <a:lnTo>
                    <a:pt x="4" y="0"/>
                  </a:lnTo>
                  <a:lnTo>
                    <a:pt x="2" y="2"/>
                  </a:lnTo>
                  <a:lnTo>
                    <a:pt x="10"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76" name="Freeform 1008"/>
            <p:cNvSpPr>
              <a:spLocks/>
            </p:cNvSpPr>
            <p:nvPr/>
          </p:nvSpPr>
          <p:spPr bwMode="auto">
            <a:xfrm>
              <a:off x="2515" y="4187"/>
              <a:ext cx="10" cy="9"/>
            </a:xfrm>
            <a:custGeom>
              <a:avLst/>
              <a:gdLst>
                <a:gd name="T0" fmla="*/ 22 w 31"/>
                <a:gd name="T1" fmla="*/ 23 h 27"/>
                <a:gd name="T2" fmla="*/ 29 w 31"/>
                <a:gd name="T3" fmla="*/ 18 h 27"/>
                <a:gd name="T4" fmla="*/ 24 w 31"/>
                <a:gd name="T5" fmla="*/ 16 h 27"/>
                <a:gd name="T6" fmla="*/ 19 w 31"/>
                <a:gd name="T7" fmla="*/ 10 h 27"/>
                <a:gd name="T8" fmla="*/ 13 w 31"/>
                <a:gd name="T9" fmla="*/ 5 h 27"/>
                <a:gd name="T10" fmla="*/ 7 w 31"/>
                <a:gd name="T11" fmla="*/ 0 h 27"/>
                <a:gd name="T12" fmla="*/ 0 w 31"/>
                <a:gd name="T13" fmla="*/ 7 h 27"/>
                <a:gd name="T14" fmla="*/ 6 w 31"/>
                <a:gd name="T15" fmla="*/ 11 h 27"/>
                <a:gd name="T16" fmla="*/ 12 w 31"/>
                <a:gd name="T17" fmla="*/ 17 h 27"/>
                <a:gd name="T18" fmla="*/ 17 w 31"/>
                <a:gd name="T19" fmla="*/ 23 h 27"/>
                <a:gd name="T20" fmla="*/ 24 w 31"/>
                <a:gd name="T21" fmla="*/ 27 h 27"/>
                <a:gd name="T22" fmla="*/ 31 w 31"/>
                <a:gd name="T23" fmla="*/ 23 h 27"/>
                <a:gd name="T24" fmla="*/ 24 w 31"/>
                <a:gd name="T25" fmla="*/ 27 h 27"/>
                <a:gd name="T26" fmla="*/ 28 w 31"/>
                <a:gd name="T27" fmla="*/ 27 h 27"/>
                <a:gd name="T28" fmla="*/ 31 w 31"/>
                <a:gd name="T29" fmla="*/ 24 h 27"/>
                <a:gd name="T30" fmla="*/ 31 w 31"/>
                <a:gd name="T31" fmla="*/ 21 h 27"/>
                <a:gd name="T32" fmla="*/ 29 w 31"/>
                <a:gd name="T33" fmla="*/ 18 h 27"/>
                <a:gd name="T34" fmla="*/ 22 w 31"/>
                <a:gd name="T35" fmla="*/ 2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27">
                  <a:moveTo>
                    <a:pt x="22" y="23"/>
                  </a:moveTo>
                  <a:lnTo>
                    <a:pt x="29" y="18"/>
                  </a:lnTo>
                  <a:lnTo>
                    <a:pt x="24" y="16"/>
                  </a:lnTo>
                  <a:lnTo>
                    <a:pt x="19" y="10"/>
                  </a:lnTo>
                  <a:lnTo>
                    <a:pt x="13" y="5"/>
                  </a:lnTo>
                  <a:lnTo>
                    <a:pt x="7" y="0"/>
                  </a:lnTo>
                  <a:lnTo>
                    <a:pt x="0" y="7"/>
                  </a:lnTo>
                  <a:lnTo>
                    <a:pt x="6" y="11"/>
                  </a:lnTo>
                  <a:lnTo>
                    <a:pt x="12" y="17"/>
                  </a:lnTo>
                  <a:lnTo>
                    <a:pt x="17" y="23"/>
                  </a:lnTo>
                  <a:lnTo>
                    <a:pt x="24" y="27"/>
                  </a:lnTo>
                  <a:lnTo>
                    <a:pt x="31" y="23"/>
                  </a:lnTo>
                  <a:lnTo>
                    <a:pt x="24" y="27"/>
                  </a:lnTo>
                  <a:lnTo>
                    <a:pt x="28" y="27"/>
                  </a:lnTo>
                  <a:lnTo>
                    <a:pt x="31" y="24"/>
                  </a:lnTo>
                  <a:lnTo>
                    <a:pt x="31" y="21"/>
                  </a:lnTo>
                  <a:lnTo>
                    <a:pt x="29" y="18"/>
                  </a:lnTo>
                  <a:lnTo>
                    <a:pt x="22"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77" name="Freeform 1009"/>
            <p:cNvSpPr>
              <a:spLocks/>
            </p:cNvSpPr>
            <p:nvPr/>
          </p:nvSpPr>
          <p:spPr bwMode="auto">
            <a:xfrm>
              <a:off x="2491" y="4135"/>
              <a:ext cx="34" cy="60"/>
            </a:xfrm>
            <a:custGeom>
              <a:avLst/>
              <a:gdLst>
                <a:gd name="T0" fmla="*/ 7 w 103"/>
                <a:gd name="T1" fmla="*/ 0 h 179"/>
                <a:gd name="T2" fmla="*/ 0 w 103"/>
                <a:gd name="T3" fmla="*/ 7 h 179"/>
                <a:gd name="T4" fmla="*/ 8 w 103"/>
                <a:gd name="T5" fmla="*/ 19 h 179"/>
                <a:gd name="T6" fmla="*/ 20 w 103"/>
                <a:gd name="T7" fmla="*/ 31 h 179"/>
                <a:gd name="T8" fmla="*/ 33 w 103"/>
                <a:gd name="T9" fmla="*/ 46 h 179"/>
                <a:gd name="T10" fmla="*/ 47 w 103"/>
                <a:gd name="T11" fmla="*/ 63 h 179"/>
                <a:gd name="T12" fmla="*/ 62 w 103"/>
                <a:gd name="T13" fmla="*/ 86 h 179"/>
                <a:gd name="T14" fmla="*/ 75 w 103"/>
                <a:gd name="T15" fmla="*/ 111 h 179"/>
                <a:gd name="T16" fmla="*/ 86 w 103"/>
                <a:gd name="T17" fmla="*/ 143 h 179"/>
                <a:gd name="T18" fmla="*/ 94 w 103"/>
                <a:gd name="T19" fmla="*/ 179 h 179"/>
                <a:gd name="T20" fmla="*/ 103 w 103"/>
                <a:gd name="T21" fmla="*/ 179 h 179"/>
                <a:gd name="T22" fmla="*/ 95 w 103"/>
                <a:gd name="T23" fmla="*/ 141 h 179"/>
                <a:gd name="T24" fmla="*/ 84 w 103"/>
                <a:gd name="T25" fmla="*/ 109 h 179"/>
                <a:gd name="T26" fmla="*/ 71 w 103"/>
                <a:gd name="T27" fmla="*/ 82 h 179"/>
                <a:gd name="T28" fmla="*/ 56 w 103"/>
                <a:gd name="T29" fmla="*/ 59 h 179"/>
                <a:gd name="T30" fmla="*/ 40 w 103"/>
                <a:gd name="T31" fmla="*/ 39 h 179"/>
                <a:gd name="T32" fmla="*/ 26 w 103"/>
                <a:gd name="T33" fmla="*/ 24 h 179"/>
                <a:gd name="T34" fmla="*/ 15 w 103"/>
                <a:gd name="T35" fmla="*/ 12 h 179"/>
                <a:gd name="T36" fmla="*/ 9 w 103"/>
                <a:gd name="T37" fmla="*/ 3 h 179"/>
                <a:gd name="T38" fmla="*/ 2 w 103"/>
                <a:gd name="T39" fmla="*/ 9 h 179"/>
                <a:gd name="T40" fmla="*/ 9 w 103"/>
                <a:gd name="T41" fmla="*/ 3 h 179"/>
                <a:gd name="T42" fmla="*/ 7 w 103"/>
                <a:gd name="T43" fmla="*/ 0 h 179"/>
                <a:gd name="T44" fmla="*/ 4 w 103"/>
                <a:gd name="T45" fmla="*/ 0 h 179"/>
                <a:gd name="T46" fmla="*/ 0 w 103"/>
                <a:gd name="T47" fmla="*/ 4 h 179"/>
                <a:gd name="T48" fmla="*/ 0 w 103"/>
                <a:gd name="T49" fmla="*/ 7 h 179"/>
                <a:gd name="T50" fmla="*/ 7 w 103"/>
                <a:gd name="T51"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3" h="179">
                  <a:moveTo>
                    <a:pt x="7" y="0"/>
                  </a:moveTo>
                  <a:lnTo>
                    <a:pt x="0" y="7"/>
                  </a:lnTo>
                  <a:lnTo>
                    <a:pt x="8" y="19"/>
                  </a:lnTo>
                  <a:lnTo>
                    <a:pt x="20" y="31"/>
                  </a:lnTo>
                  <a:lnTo>
                    <a:pt x="33" y="46"/>
                  </a:lnTo>
                  <a:lnTo>
                    <a:pt x="47" y="63"/>
                  </a:lnTo>
                  <a:lnTo>
                    <a:pt x="62" y="86"/>
                  </a:lnTo>
                  <a:lnTo>
                    <a:pt x="75" y="111"/>
                  </a:lnTo>
                  <a:lnTo>
                    <a:pt x="86" y="143"/>
                  </a:lnTo>
                  <a:lnTo>
                    <a:pt x="94" y="179"/>
                  </a:lnTo>
                  <a:lnTo>
                    <a:pt x="103" y="179"/>
                  </a:lnTo>
                  <a:lnTo>
                    <a:pt x="95" y="141"/>
                  </a:lnTo>
                  <a:lnTo>
                    <a:pt x="84" y="109"/>
                  </a:lnTo>
                  <a:lnTo>
                    <a:pt x="71" y="82"/>
                  </a:lnTo>
                  <a:lnTo>
                    <a:pt x="56" y="59"/>
                  </a:lnTo>
                  <a:lnTo>
                    <a:pt x="40" y="39"/>
                  </a:lnTo>
                  <a:lnTo>
                    <a:pt x="26" y="24"/>
                  </a:lnTo>
                  <a:lnTo>
                    <a:pt x="15" y="12"/>
                  </a:lnTo>
                  <a:lnTo>
                    <a:pt x="9" y="3"/>
                  </a:lnTo>
                  <a:lnTo>
                    <a:pt x="2" y="9"/>
                  </a:lnTo>
                  <a:lnTo>
                    <a:pt x="9" y="3"/>
                  </a:lnTo>
                  <a:lnTo>
                    <a:pt x="7" y="0"/>
                  </a:lnTo>
                  <a:lnTo>
                    <a:pt x="4" y="0"/>
                  </a:lnTo>
                  <a:lnTo>
                    <a:pt x="0" y="4"/>
                  </a:lnTo>
                  <a:lnTo>
                    <a:pt x="0" y="7"/>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78" name="Freeform 1010"/>
            <p:cNvSpPr>
              <a:spLocks/>
            </p:cNvSpPr>
            <p:nvPr/>
          </p:nvSpPr>
          <p:spPr bwMode="auto">
            <a:xfrm>
              <a:off x="2492" y="4135"/>
              <a:ext cx="43" cy="57"/>
            </a:xfrm>
            <a:custGeom>
              <a:avLst/>
              <a:gdLst>
                <a:gd name="T0" fmla="*/ 129 w 130"/>
                <a:gd name="T1" fmla="*/ 162 h 170"/>
                <a:gd name="T2" fmla="*/ 130 w 130"/>
                <a:gd name="T3" fmla="*/ 164 h 170"/>
                <a:gd name="T4" fmla="*/ 122 w 130"/>
                <a:gd name="T5" fmla="*/ 139 h 170"/>
                <a:gd name="T6" fmla="*/ 111 w 130"/>
                <a:gd name="T7" fmla="*/ 114 h 170"/>
                <a:gd name="T8" fmla="*/ 99 w 130"/>
                <a:gd name="T9" fmla="*/ 91 h 170"/>
                <a:gd name="T10" fmla="*/ 82 w 130"/>
                <a:gd name="T11" fmla="*/ 68 h 170"/>
                <a:gd name="T12" fmla="*/ 64 w 130"/>
                <a:gd name="T13" fmla="*/ 48 h 170"/>
                <a:gd name="T14" fmla="*/ 46 w 130"/>
                <a:gd name="T15" fmla="*/ 30 h 170"/>
                <a:gd name="T16" fmla="*/ 26 w 130"/>
                <a:gd name="T17" fmla="*/ 14 h 170"/>
                <a:gd name="T18" fmla="*/ 5 w 130"/>
                <a:gd name="T19" fmla="*/ 0 h 170"/>
                <a:gd name="T20" fmla="*/ 0 w 130"/>
                <a:gd name="T21" fmla="*/ 9 h 170"/>
                <a:gd name="T22" fmla="*/ 21 w 130"/>
                <a:gd name="T23" fmla="*/ 23 h 170"/>
                <a:gd name="T24" fmla="*/ 39 w 130"/>
                <a:gd name="T25" fmla="*/ 37 h 170"/>
                <a:gd name="T26" fmla="*/ 58 w 130"/>
                <a:gd name="T27" fmla="*/ 55 h 170"/>
                <a:gd name="T28" fmla="*/ 75 w 130"/>
                <a:gd name="T29" fmla="*/ 75 h 170"/>
                <a:gd name="T30" fmla="*/ 90 w 130"/>
                <a:gd name="T31" fmla="*/ 95 h 170"/>
                <a:gd name="T32" fmla="*/ 102 w 130"/>
                <a:gd name="T33" fmla="*/ 118 h 170"/>
                <a:gd name="T34" fmla="*/ 113 w 130"/>
                <a:gd name="T35" fmla="*/ 141 h 170"/>
                <a:gd name="T36" fmla="*/ 121 w 130"/>
                <a:gd name="T37" fmla="*/ 166 h 170"/>
                <a:gd name="T38" fmla="*/ 122 w 130"/>
                <a:gd name="T39" fmla="*/ 169 h 170"/>
                <a:gd name="T40" fmla="*/ 121 w 130"/>
                <a:gd name="T41" fmla="*/ 166 h 170"/>
                <a:gd name="T42" fmla="*/ 123 w 130"/>
                <a:gd name="T43" fmla="*/ 169 h 170"/>
                <a:gd name="T44" fmla="*/ 126 w 130"/>
                <a:gd name="T45" fmla="*/ 170 h 170"/>
                <a:gd name="T46" fmla="*/ 129 w 130"/>
                <a:gd name="T47" fmla="*/ 167 h 170"/>
                <a:gd name="T48" fmla="*/ 130 w 130"/>
                <a:gd name="T49" fmla="*/ 164 h 170"/>
                <a:gd name="T50" fmla="*/ 129 w 130"/>
                <a:gd name="T51" fmla="*/ 162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0" h="170">
                  <a:moveTo>
                    <a:pt x="129" y="162"/>
                  </a:moveTo>
                  <a:lnTo>
                    <a:pt x="130" y="164"/>
                  </a:lnTo>
                  <a:lnTo>
                    <a:pt x="122" y="139"/>
                  </a:lnTo>
                  <a:lnTo>
                    <a:pt x="111" y="114"/>
                  </a:lnTo>
                  <a:lnTo>
                    <a:pt x="99" y="91"/>
                  </a:lnTo>
                  <a:lnTo>
                    <a:pt x="82" y="68"/>
                  </a:lnTo>
                  <a:lnTo>
                    <a:pt x="64" y="48"/>
                  </a:lnTo>
                  <a:lnTo>
                    <a:pt x="46" y="30"/>
                  </a:lnTo>
                  <a:lnTo>
                    <a:pt x="26" y="14"/>
                  </a:lnTo>
                  <a:lnTo>
                    <a:pt x="5" y="0"/>
                  </a:lnTo>
                  <a:lnTo>
                    <a:pt x="0" y="9"/>
                  </a:lnTo>
                  <a:lnTo>
                    <a:pt x="21" y="23"/>
                  </a:lnTo>
                  <a:lnTo>
                    <a:pt x="39" y="37"/>
                  </a:lnTo>
                  <a:lnTo>
                    <a:pt x="58" y="55"/>
                  </a:lnTo>
                  <a:lnTo>
                    <a:pt x="75" y="75"/>
                  </a:lnTo>
                  <a:lnTo>
                    <a:pt x="90" y="95"/>
                  </a:lnTo>
                  <a:lnTo>
                    <a:pt x="102" y="118"/>
                  </a:lnTo>
                  <a:lnTo>
                    <a:pt x="113" y="141"/>
                  </a:lnTo>
                  <a:lnTo>
                    <a:pt x="121" y="166"/>
                  </a:lnTo>
                  <a:lnTo>
                    <a:pt x="122" y="169"/>
                  </a:lnTo>
                  <a:lnTo>
                    <a:pt x="121" y="166"/>
                  </a:lnTo>
                  <a:lnTo>
                    <a:pt x="123" y="169"/>
                  </a:lnTo>
                  <a:lnTo>
                    <a:pt x="126" y="170"/>
                  </a:lnTo>
                  <a:lnTo>
                    <a:pt x="129" y="167"/>
                  </a:lnTo>
                  <a:lnTo>
                    <a:pt x="130" y="164"/>
                  </a:lnTo>
                  <a:lnTo>
                    <a:pt x="129" y="16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79" name="Freeform 1011"/>
            <p:cNvSpPr>
              <a:spLocks/>
            </p:cNvSpPr>
            <p:nvPr/>
          </p:nvSpPr>
          <p:spPr bwMode="auto">
            <a:xfrm>
              <a:off x="2532" y="4189"/>
              <a:ext cx="11" cy="8"/>
            </a:xfrm>
            <a:custGeom>
              <a:avLst/>
              <a:gdLst>
                <a:gd name="T0" fmla="*/ 21 w 31"/>
                <a:gd name="T1" fmla="*/ 17 h 23"/>
                <a:gd name="T2" fmla="*/ 27 w 31"/>
                <a:gd name="T3" fmla="*/ 13 h 23"/>
                <a:gd name="T4" fmla="*/ 23 w 31"/>
                <a:gd name="T5" fmla="*/ 11 h 23"/>
                <a:gd name="T6" fmla="*/ 16 w 31"/>
                <a:gd name="T7" fmla="*/ 8 h 23"/>
                <a:gd name="T8" fmla="*/ 11 w 31"/>
                <a:gd name="T9" fmla="*/ 4 h 23"/>
                <a:gd name="T10" fmla="*/ 7 w 31"/>
                <a:gd name="T11" fmla="*/ 0 h 23"/>
                <a:gd name="T12" fmla="*/ 0 w 31"/>
                <a:gd name="T13" fmla="*/ 7 h 23"/>
                <a:gd name="T14" fmla="*/ 4 w 31"/>
                <a:gd name="T15" fmla="*/ 11 h 23"/>
                <a:gd name="T16" fmla="*/ 11 w 31"/>
                <a:gd name="T17" fmla="*/ 17 h 23"/>
                <a:gd name="T18" fmla="*/ 18 w 31"/>
                <a:gd name="T19" fmla="*/ 20 h 23"/>
                <a:gd name="T20" fmla="*/ 25 w 31"/>
                <a:gd name="T21" fmla="*/ 23 h 23"/>
                <a:gd name="T22" fmla="*/ 31 w 31"/>
                <a:gd name="T23" fmla="*/ 19 h 23"/>
                <a:gd name="T24" fmla="*/ 25 w 31"/>
                <a:gd name="T25" fmla="*/ 23 h 23"/>
                <a:gd name="T26" fmla="*/ 28 w 31"/>
                <a:gd name="T27" fmla="*/ 21 h 23"/>
                <a:gd name="T28" fmla="*/ 31 w 31"/>
                <a:gd name="T29" fmla="*/ 19 h 23"/>
                <a:gd name="T30" fmla="*/ 31 w 31"/>
                <a:gd name="T31" fmla="*/ 16 h 23"/>
                <a:gd name="T32" fmla="*/ 27 w 31"/>
                <a:gd name="T33" fmla="*/ 13 h 23"/>
                <a:gd name="T34" fmla="*/ 21 w 31"/>
                <a:gd name="T35" fmla="*/ 1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23">
                  <a:moveTo>
                    <a:pt x="21" y="17"/>
                  </a:moveTo>
                  <a:lnTo>
                    <a:pt x="27" y="13"/>
                  </a:lnTo>
                  <a:lnTo>
                    <a:pt x="23" y="11"/>
                  </a:lnTo>
                  <a:lnTo>
                    <a:pt x="16" y="8"/>
                  </a:lnTo>
                  <a:lnTo>
                    <a:pt x="11" y="4"/>
                  </a:lnTo>
                  <a:lnTo>
                    <a:pt x="7" y="0"/>
                  </a:lnTo>
                  <a:lnTo>
                    <a:pt x="0" y="7"/>
                  </a:lnTo>
                  <a:lnTo>
                    <a:pt x="4" y="11"/>
                  </a:lnTo>
                  <a:lnTo>
                    <a:pt x="11" y="17"/>
                  </a:lnTo>
                  <a:lnTo>
                    <a:pt x="18" y="20"/>
                  </a:lnTo>
                  <a:lnTo>
                    <a:pt x="25" y="23"/>
                  </a:lnTo>
                  <a:lnTo>
                    <a:pt x="31" y="19"/>
                  </a:lnTo>
                  <a:lnTo>
                    <a:pt x="25" y="23"/>
                  </a:lnTo>
                  <a:lnTo>
                    <a:pt x="28" y="21"/>
                  </a:lnTo>
                  <a:lnTo>
                    <a:pt x="31" y="19"/>
                  </a:lnTo>
                  <a:lnTo>
                    <a:pt x="31" y="16"/>
                  </a:lnTo>
                  <a:lnTo>
                    <a:pt x="27" y="13"/>
                  </a:lnTo>
                  <a:lnTo>
                    <a:pt x="21"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80" name="Freeform 1012"/>
            <p:cNvSpPr>
              <a:spLocks/>
            </p:cNvSpPr>
            <p:nvPr/>
          </p:nvSpPr>
          <p:spPr bwMode="auto">
            <a:xfrm>
              <a:off x="2537" y="4171"/>
              <a:ext cx="6" cy="24"/>
            </a:xfrm>
            <a:custGeom>
              <a:avLst/>
              <a:gdLst>
                <a:gd name="T0" fmla="*/ 7 w 20"/>
                <a:gd name="T1" fmla="*/ 0 h 73"/>
                <a:gd name="T2" fmla="*/ 0 w 20"/>
                <a:gd name="T3" fmla="*/ 7 h 73"/>
                <a:gd name="T4" fmla="*/ 4 w 20"/>
                <a:gd name="T5" fmla="*/ 17 h 73"/>
                <a:gd name="T6" fmla="*/ 8 w 20"/>
                <a:gd name="T7" fmla="*/ 35 h 73"/>
                <a:gd name="T8" fmla="*/ 8 w 20"/>
                <a:gd name="T9" fmla="*/ 56 h 73"/>
                <a:gd name="T10" fmla="*/ 8 w 20"/>
                <a:gd name="T11" fmla="*/ 71 h 73"/>
                <a:gd name="T12" fmla="*/ 18 w 20"/>
                <a:gd name="T13" fmla="*/ 73 h 73"/>
                <a:gd name="T14" fmla="*/ 20 w 20"/>
                <a:gd name="T15" fmla="*/ 56 h 73"/>
                <a:gd name="T16" fmla="*/ 18 w 20"/>
                <a:gd name="T17" fmla="*/ 35 h 73"/>
                <a:gd name="T18" fmla="*/ 13 w 20"/>
                <a:gd name="T19" fmla="*/ 15 h 73"/>
                <a:gd name="T20" fmla="*/ 10 w 20"/>
                <a:gd name="T21" fmla="*/ 2 h 73"/>
                <a:gd name="T22" fmla="*/ 3 w 20"/>
                <a:gd name="T23" fmla="*/ 9 h 73"/>
                <a:gd name="T24" fmla="*/ 10 w 20"/>
                <a:gd name="T25" fmla="*/ 2 h 73"/>
                <a:gd name="T26" fmla="*/ 7 w 20"/>
                <a:gd name="T27" fmla="*/ 0 h 73"/>
                <a:gd name="T28" fmla="*/ 4 w 20"/>
                <a:gd name="T29" fmla="*/ 0 h 73"/>
                <a:gd name="T30" fmla="*/ 0 w 20"/>
                <a:gd name="T31" fmla="*/ 3 h 73"/>
                <a:gd name="T32" fmla="*/ 0 w 20"/>
                <a:gd name="T33" fmla="*/ 7 h 73"/>
                <a:gd name="T34" fmla="*/ 7 w 20"/>
                <a:gd name="T3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73">
                  <a:moveTo>
                    <a:pt x="7" y="0"/>
                  </a:moveTo>
                  <a:lnTo>
                    <a:pt x="0" y="7"/>
                  </a:lnTo>
                  <a:lnTo>
                    <a:pt x="4" y="17"/>
                  </a:lnTo>
                  <a:lnTo>
                    <a:pt x="8" y="35"/>
                  </a:lnTo>
                  <a:lnTo>
                    <a:pt x="8" y="56"/>
                  </a:lnTo>
                  <a:lnTo>
                    <a:pt x="8" y="71"/>
                  </a:lnTo>
                  <a:lnTo>
                    <a:pt x="18" y="73"/>
                  </a:lnTo>
                  <a:lnTo>
                    <a:pt x="20" y="56"/>
                  </a:lnTo>
                  <a:lnTo>
                    <a:pt x="18" y="35"/>
                  </a:lnTo>
                  <a:lnTo>
                    <a:pt x="13" y="15"/>
                  </a:lnTo>
                  <a:lnTo>
                    <a:pt x="10" y="2"/>
                  </a:lnTo>
                  <a:lnTo>
                    <a:pt x="3" y="9"/>
                  </a:lnTo>
                  <a:lnTo>
                    <a:pt x="10" y="2"/>
                  </a:lnTo>
                  <a:lnTo>
                    <a:pt x="7" y="0"/>
                  </a:lnTo>
                  <a:lnTo>
                    <a:pt x="4" y="0"/>
                  </a:lnTo>
                  <a:lnTo>
                    <a:pt x="0" y="3"/>
                  </a:lnTo>
                  <a:lnTo>
                    <a:pt x="0" y="7"/>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81" name="Freeform 1013"/>
            <p:cNvSpPr>
              <a:spLocks/>
            </p:cNvSpPr>
            <p:nvPr/>
          </p:nvSpPr>
          <p:spPr bwMode="auto">
            <a:xfrm>
              <a:off x="2538" y="4171"/>
              <a:ext cx="11" cy="12"/>
            </a:xfrm>
            <a:custGeom>
              <a:avLst/>
              <a:gdLst>
                <a:gd name="T0" fmla="*/ 25 w 35"/>
                <a:gd name="T1" fmla="*/ 31 h 36"/>
                <a:gd name="T2" fmla="*/ 35 w 35"/>
                <a:gd name="T3" fmla="*/ 32 h 36"/>
                <a:gd name="T4" fmla="*/ 32 w 35"/>
                <a:gd name="T5" fmla="*/ 22 h 36"/>
                <a:gd name="T6" fmla="*/ 25 w 35"/>
                <a:gd name="T7" fmla="*/ 14 h 36"/>
                <a:gd name="T8" fmla="*/ 16 w 35"/>
                <a:gd name="T9" fmla="*/ 6 h 36"/>
                <a:gd name="T10" fmla="*/ 4 w 35"/>
                <a:gd name="T11" fmla="*/ 0 h 36"/>
                <a:gd name="T12" fmla="*/ 0 w 35"/>
                <a:gd name="T13" fmla="*/ 9 h 36"/>
                <a:gd name="T14" fmla="*/ 11 w 35"/>
                <a:gd name="T15" fmla="*/ 15 h 36"/>
                <a:gd name="T16" fmla="*/ 18 w 35"/>
                <a:gd name="T17" fmla="*/ 20 h 36"/>
                <a:gd name="T18" fmla="*/ 23 w 35"/>
                <a:gd name="T19" fmla="*/ 26 h 36"/>
                <a:gd name="T20" fmla="*/ 24 w 35"/>
                <a:gd name="T21" fmla="*/ 32 h 36"/>
                <a:gd name="T22" fmla="*/ 34 w 35"/>
                <a:gd name="T23" fmla="*/ 33 h 36"/>
                <a:gd name="T24" fmla="*/ 24 w 35"/>
                <a:gd name="T25" fmla="*/ 32 h 36"/>
                <a:gd name="T26" fmla="*/ 26 w 35"/>
                <a:gd name="T27" fmla="*/ 35 h 36"/>
                <a:gd name="T28" fmla="*/ 30 w 35"/>
                <a:gd name="T29" fmla="*/ 36 h 36"/>
                <a:gd name="T30" fmla="*/ 33 w 35"/>
                <a:gd name="T31" fmla="*/ 35 h 36"/>
                <a:gd name="T32" fmla="*/ 35 w 35"/>
                <a:gd name="T33" fmla="*/ 32 h 36"/>
                <a:gd name="T34" fmla="*/ 25 w 35"/>
                <a:gd name="T35" fmla="*/ 3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36">
                  <a:moveTo>
                    <a:pt x="25" y="31"/>
                  </a:moveTo>
                  <a:lnTo>
                    <a:pt x="35" y="32"/>
                  </a:lnTo>
                  <a:lnTo>
                    <a:pt x="32" y="22"/>
                  </a:lnTo>
                  <a:lnTo>
                    <a:pt x="25" y="14"/>
                  </a:lnTo>
                  <a:lnTo>
                    <a:pt x="16" y="6"/>
                  </a:lnTo>
                  <a:lnTo>
                    <a:pt x="4" y="0"/>
                  </a:lnTo>
                  <a:lnTo>
                    <a:pt x="0" y="9"/>
                  </a:lnTo>
                  <a:lnTo>
                    <a:pt x="11" y="15"/>
                  </a:lnTo>
                  <a:lnTo>
                    <a:pt x="18" y="20"/>
                  </a:lnTo>
                  <a:lnTo>
                    <a:pt x="23" y="26"/>
                  </a:lnTo>
                  <a:lnTo>
                    <a:pt x="24" y="32"/>
                  </a:lnTo>
                  <a:lnTo>
                    <a:pt x="34" y="33"/>
                  </a:lnTo>
                  <a:lnTo>
                    <a:pt x="24" y="32"/>
                  </a:lnTo>
                  <a:lnTo>
                    <a:pt x="26" y="35"/>
                  </a:lnTo>
                  <a:lnTo>
                    <a:pt x="30" y="36"/>
                  </a:lnTo>
                  <a:lnTo>
                    <a:pt x="33" y="35"/>
                  </a:lnTo>
                  <a:lnTo>
                    <a:pt x="35" y="32"/>
                  </a:lnTo>
                  <a:lnTo>
                    <a:pt x="25" y="3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82" name="Freeform 1014"/>
            <p:cNvSpPr>
              <a:spLocks/>
            </p:cNvSpPr>
            <p:nvPr/>
          </p:nvSpPr>
          <p:spPr bwMode="auto">
            <a:xfrm>
              <a:off x="2546" y="4177"/>
              <a:ext cx="6" cy="5"/>
            </a:xfrm>
            <a:custGeom>
              <a:avLst/>
              <a:gdLst>
                <a:gd name="T0" fmla="*/ 9 w 18"/>
                <a:gd name="T1" fmla="*/ 7 h 16"/>
                <a:gd name="T2" fmla="*/ 13 w 18"/>
                <a:gd name="T3" fmla="*/ 0 h 16"/>
                <a:gd name="T4" fmla="*/ 7 w 18"/>
                <a:gd name="T5" fmla="*/ 2 h 16"/>
                <a:gd name="T6" fmla="*/ 3 w 18"/>
                <a:gd name="T7" fmla="*/ 7 h 16"/>
                <a:gd name="T8" fmla="*/ 1 w 18"/>
                <a:gd name="T9" fmla="*/ 10 h 16"/>
                <a:gd name="T10" fmla="*/ 0 w 18"/>
                <a:gd name="T11" fmla="*/ 14 h 16"/>
                <a:gd name="T12" fmla="*/ 9 w 18"/>
                <a:gd name="T13" fmla="*/ 16 h 16"/>
                <a:gd name="T14" fmla="*/ 10 w 18"/>
                <a:gd name="T15" fmla="*/ 13 h 16"/>
                <a:gd name="T16" fmla="*/ 10 w 18"/>
                <a:gd name="T17" fmla="*/ 11 h 16"/>
                <a:gd name="T18" fmla="*/ 11 w 18"/>
                <a:gd name="T19" fmla="*/ 11 h 16"/>
                <a:gd name="T20" fmla="*/ 15 w 18"/>
                <a:gd name="T21" fmla="*/ 9 h 16"/>
                <a:gd name="T22" fmla="*/ 18 w 18"/>
                <a:gd name="T23" fmla="*/ 2 h 16"/>
                <a:gd name="T24" fmla="*/ 15 w 18"/>
                <a:gd name="T25" fmla="*/ 9 h 16"/>
                <a:gd name="T26" fmla="*/ 18 w 18"/>
                <a:gd name="T27" fmla="*/ 7 h 16"/>
                <a:gd name="T28" fmla="*/ 18 w 18"/>
                <a:gd name="T29" fmla="*/ 3 h 16"/>
                <a:gd name="T30" fmla="*/ 16 w 18"/>
                <a:gd name="T31" fmla="*/ 1 h 16"/>
                <a:gd name="T32" fmla="*/ 13 w 18"/>
                <a:gd name="T33" fmla="*/ 0 h 16"/>
                <a:gd name="T34" fmla="*/ 9 w 18"/>
                <a:gd name="T35" fmla="*/ 7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16">
                  <a:moveTo>
                    <a:pt x="9" y="7"/>
                  </a:moveTo>
                  <a:lnTo>
                    <a:pt x="13" y="0"/>
                  </a:lnTo>
                  <a:lnTo>
                    <a:pt x="7" y="2"/>
                  </a:lnTo>
                  <a:lnTo>
                    <a:pt x="3" y="7"/>
                  </a:lnTo>
                  <a:lnTo>
                    <a:pt x="1" y="10"/>
                  </a:lnTo>
                  <a:lnTo>
                    <a:pt x="0" y="14"/>
                  </a:lnTo>
                  <a:lnTo>
                    <a:pt x="9" y="16"/>
                  </a:lnTo>
                  <a:lnTo>
                    <a:pt x="10" y="13"/>
                  </a:lnTo>
                  <a:lnTo>
                    <a:pt x="10" y="11"/>
                  </a:lnTo>
                  <a:lnTo>
                    <a:pt x="11" y="11"/>
                  </a:lnTo>
                  <a:lnTo>
                    <a:pt x="15" y="9"/>
                  </a:lnTo>
                  <a:lnTo>
                    <a:pt x="18" y="2"/>
                  </a:lnTo>
                  <a:lnTo>
                    <a:pt x="15" y="9"/>
                  </a:lnTo>
                  <a:lnTo>
                    <a:pt x="18" y="7"/>
                  </a:lnTo>
                  <a:lnTo>
                    <a:pt x="18" y="3"/>
                  </a:lnTo>
                  <a:lnTo>
                    <a:pt x="16" y="1"/>
                  </a:lnTo>
                  <a:lnTo>
                    <a:pt x="13" y="0"/>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83" name="Freeform 1015"/>
            <p:cNvSpPr>
              <a:spLocks/>
            </p:cNvSpPr>
            <p:nvPr/>
          </p:nvSpPr>
          <p:spPr bwMode="auto">
            <a:xfrm>
              <a:off x="2533" y="4132"/>
              <a:ext cx="19" cy="47"/>
            </a:xfrm>
            <a:custGeom>
              <a:avLst/>
              <a:gdLst>
                <a:gd name="T0" fmla="*/ 0 w 58"/>
                <a:gd name="T1" fmla="*/ 2 h 142"/>
                <a:gd name="T2" fmla="*/ 0 w 58"/>
                <a:gd name="T3" fmla="*/ 1 h 142"/>
                <a:gd name="T4" fmla="*/ 2 w 58"/>
                <a:gd name="T5" fmla="*/ 11 h 142"/>
                <a:gd name="T6" fmla="*/ 6 w 58"/>
                <a:gd name="T7" fmla="*/ 26 h 142"/>
                <a:gd name="T8" fmla="*/ 10 w 58"/>
                <a:gd name="T9" fmla="*/ 43 h 142"/>
                <a:gd name="T10" fmla="*/ 16 w 58"/>
                <a:gd name="T11" fmla="*/ 63 h 142"/>
                <a:gd name="T12" fmla="*/ 24 w 58"/>
                <a:gd name="T13" fmla="*/ 83 h 142"/>
                <a:gd name="T14" fmla="*/ 31 w 58"/>
                <a:gd name="T15" fmla="*/ 104 h 142"/>
                <a:gd name="T16" fmla="*/ 40 w 58"/>
                <a:gd name="T17" fmla="*/ 125 h 142"/>
                <a:gd name="T18" fmla="*/ 49 w 58"/>
                <a:gd name="T19" fmla="*/ 142 h 142"/>
                <a:gd name="T20" fmla="*/ 58 w 58"/>
                <a:gd name="T21" fmla="*/ 137 h 142"/>
                <a:gd name="T22" fmla="*/ 49 w 58"/>
                <a:gd name="T23" fmla="*/ 120 h 142"/>
                <a:gd name="T24" fmla="*/ 40 w 58"/>
                <a:gd name="T25" fmla="*/ 102 h 142"/>
                <a:gd name="T26" fmla="*/ 33 w 58"/>
                <a:gd name="T27" fmla="*/ 81 h 142"/>
                <a:gd name="T28" fmla="*/ 25 w 58"/>
                <a:gd name="T29" fmla="*/ 61 h 142"/>
                <a:gd name="T30" fmla="*/ 19 w 58"/>
                <a:gd name="T31" fmla="*/ 41 h 142"/>
                <a:gd name="T32" fmla="*/ 15 w 58"/>
                <a:gd name="T33" fmla="*/ 24 h 142"/>
                <a:gd name="T34" fmla="*/ 11 w 58"/>
                <a:gd name="T35" fmla="*/ 9 h 142"/>
                <a:gd name="T36" fmla="*/ 9 w 58"/>
                <a:gd name="T37" fmla="*/ 1 h 142"/>
                <a:gd name="T38" fmla="*/ 9 w 58"/>
                <a:gd name="T39" fmla="*/ 0 h 142"/>
                <a:gd name="T40" fmla="*/ 0 w 58"/>
                <a:gd name="T41" fmla="*/ 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8" h="142">
                  <a:moveTo>
                    <a:pt x="0" y="2"/>
                  </a:moveTo>
                  <a:lnTo>
                    <a:pt x="0" y="1"/>
                  </a:lnTo>
                  <a:lnTo>
                    <a:pt x="2" y="11"/>
                  </a:lnTo>
                  <a:lnTo>
                    <a:pt x="6" y="26"/>
                  </a:lnTo>
                  <a:lnTo>
                    <a:pt x="10" y="43"/>
                  </a:lnTo>
                  <a:lnTo>
                    <a:pt x="16" y="63"/>
                  </a:lnTo>
                  <a:lnTo>
                    <a:pt x="24" y="83"/>
                  </a:lnTo>
                  <a:lnTo>
                    <a:pt x="31" y="104"/>
                  </a:lnTo>
                  <a:lnTo>
                    <a:pt x="40" y="125"/>
                  </a:lnTo>
                  <a:lnTo>
                    <a:pt x="49" y="142"/>
                  </a:lnTo>
                  <a:lnTo>
                    <a:pt x="58" y="137"/>
                  </a:lnTo>
                  <a:lnTo>
                    <a:pt x="49" y="120"/>
                  </a:lnTo>
                  <a:lnTo>
                    <a:pt x="40" y="102"/>
                  </a:lnTo>
                  <a:lnTo>
                    <a:pt x="33" y="81"/>
                  </a:lnTo>
                  <a:lnTo>
                    <a:pt x="25" y="61"/>
                  </a:lnTo>
                  <a:lnTo>
                    <a:pt x="19" y="41"/>
                  </a:lnTo>
                  <a:lnTo>
                    <a:pt x="15" y="24"/>
                  </a:lnTo>
                  <a:lnTo>
                    <a:pt x="11" y="9"/>
                  </a:lnTo>
                  <a:lnTo>
                    <a:pt x="9" y="1"/>
                  </a:lnTo>
                  <a:lnTo>
                    <a:pt x="9" y="0"/>
                  </a:lnTo>
                  <a:lnTo>
                    <a:pt x="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84" name="Freeform 1016"/>
            <p:cNvSpPr>
              <a:spLocks/>
            </p:cNvSpPr>
            <p:nvPr/>
          </p:nvSpPr>
          <p:spPr bwMode="auto">
            <a:xfrm>
              <a:off x="2513" y="4093"/>
              <a:ext cx="23" cy="39"/>
            </a:xfrm>
            <a:custGeom>
              <a:avLst/>
              <a:gdLst>
                <a:gd name="T0" fmla="*/ 0 w 69"/>
                <a:gd name="T1" fmla="*/ 7 h 119"/>
                <a:gd name="T2" fmla="*/ 0 w 69"/>
                <a:gd name="T3" fmla="*/ 7 h 119"/>
                <a:gd name="T4" fmla="*/ 12 w 69"/>
                <a:gd name="T5" fmla="*/ 28 h 119"/>
                <a:gd name="T6" fmla="*/ 23 w 69"/>
                <a:gd name="T7" fmla="*/ 47 h 119"/>
                <a:gd name="T8" fmla="*/ 34 w 69"/>
                <a:gd name="T9" fmla="*/ 65 h 119"/>
                <a:gd name="T10" fmla="*/ 42 w 69"/>
                <a:gd name="T11" fmla="*/ 81 h 119"/>
                <a:gd name="T12" fmla="*/ 48 w 69"/>
                <a:gd name="T13" fmla="*/ 95 h 119"/>
                <a:gd name="T14" fmla="*/ 54 w 69"/>
                <a:gd name="T15" fmla="*/ 107 h 119"/>
                <a:gd name="T16" fmla="*/ 58 w 69"/>
                <a:gd name="T17" fmla="*/ 115 h 119"/>
                <a:gd name="T18" fmla="*/ 60 w 69"/>
                <a:gd name="T19" fmla="*/ 119 h 119"/>
                <a:gd name="T20" fmla="*/ 69 w 69"/>
                <a:gd name="T21" fmla="*/ 117 h 119"/>
                <a:gd name="T22" fmla="*/ 67 w 69"/>
                <a:gd name="T23" fmla="*/ 112 h 119"/>
                <a:gd name="T24" fmla="*/ 63 w 69"/>
                <a:gd name="T25" fmla="*/ 102 h 119"/>
                <a:gd name="T26" fmla="*/ 58 w 69"/>
                <a:gd name="T27" fmla="*/ 91 h 119"/>
                <a:gd name="T28" fmla="*/ 51 w 69"/>
                <a:gd name="T29" fmla="*/ 77 h 119"/>
                <a:gd name="T30" fmla="*/ 43 w 69"/>
                <a:gd name="T31" fmla="*/ 61 h 119"/>
                <a:gd name="T32" fmla="*/ 32 w 69"/>
                <a:gd name="T33" fmla="*/ 42 h 119"/>
                <a:gd name="T34" fmla="*/ 21 w 69"/>
                <a:gd name="T35" fmla="*/ 23 h 119"/>
                <a:gd name="T36" fmla="*/ 10 w 69"/>
                <a:gd name="T37" fmla="*/ 2 h 119"/>
                <a:gd name="T38" fmla="*/ 10 w 69"/>
                <a:gd name="T39" fmla="*/ 2 h 119"/>
                <a:gd name="T40" fmla="*/ 10 w 69"/>
                <a:gd name="T41" fmla="*/ 2 h 119"/>
                <a:gd name="T42" fmla="*/ 7 w 69"/>
                <a:gd name="T43" fmla="*/ 0 h 119"/>
                <a:gd name="T44" fmla="*/ 4 w 69"/>
                <a:gd name="T45" fmla="*/ 0 h 119"/>
                <a:gd name="T46" fmla="*/ 0 w 69"/>
                <a:gd name="T47" fmla="*/ 4 h 119"/>
                <a:gd name="T48" fmla="*/ 0 w 69"/>
                <a:gd name="T49" fmla="*/ 7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9" h="119">
                  <a:moveTo>
                    <a:pt x="0" y="7"/>
                  </a:moveTo>
                  <a:lnTo>
                    <a:pt x="0" y="7"/>
                  </a:lnTo>
                  <a:lnTo>
                    <a:pt x="12" y="28"/>
                  </a:lnTo>
                  <a:lnTo>
                    <a:pt x="23" y="47"/>
                  </a:lnTo>
                  <a:lnTo>
                    <a:pt x="34" y="65"/>
                  </a:lnTo>
                  <a:lnTo>
                    <a:pt x="42" y="81"/>
                  </a:lnTo>
                  <a:lnTo>
                    <a:pt x="48" y="95"/>
                  </a:lnTo>
                  <a:lnTo>
                    <a:pt x="54" y="107"/>
                  </a:lnTo>
                  <a:lnTo>
                    <a:pt x="58" y="115"/>
                  </a:lnTo>
                  <a:lnTo>
                    <a:pt x="60" y="119"/>
                  </a:lnTo>
                  <a:lnTo>
                    <a:pt x="69" y="117"/>
                  </a:lnTo>
                  <a:lnTo>
                    <a:pt x="67" y="112"/>
                  </a:lnTo>
                  <a:lnTo>
                    <a:pt x="63" y="102"/>
                  </a:lnTo>
                  <a:lnTo>
                    <a:pt x="58" y="91"/>
                  </a:lnTo>
                  <a:lnTo>
                    <a:pt x="51" y="77"/>
                  </a:lnTo>
                  <a:lnTo>
                    <a:pt x="43" y="61"/>
                  </a:lnTo>
                  <a:lnTo>
                    <a:pt x="32" y="42"/>
                  </a:lnTo>
                  <a:lnTo>
                    <a:pt x="21" y="23"/>
                  </a:lnTo>
                  <a:lnTo>
                    <a:pt x="10" y="2"/>
                  </a:lnTo>
                  <a:lnTo>
                    <a:pt x="10" y="2"/>
                  </a:lnTo>
                  <a:lnTo>
                    <a:pt x="10" y="2"/>
                  </a:lnTo>
                  <a:lnTo>
                    <a:pt x="7" y="0"/>
                  </a:lnTo>
                  <a:lnTo>
                    <a:pt x="4" y="0"/>
                  </a:lnTo>
                  <a:lnTo>
                    <a:pt x="0" y="4"/>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85" name="Freeform 1017"/>
            <p:cNvSpPr>
              <a:spLocks/>
            </p:cNvSpPr>
            <p:nvPr/>
          </p:nvSpPr>
          <p:spPr bwMode="auto">
            <a:xfrm>
              <a:off x="2475" y="4043"/>
              <a:ext cx="41" cy="52"/>
            </a:xfrm>
            <a:custGeom>
              <a:avLst/>
              <a:gdLst>
                <a:gd name="T0" fmla="*/ 7 w 123"/>
                <a:gd name="T1" fmla="*/ 0 h 155"/>
                <a:gd name="T2" fmla="*/ 1 w 123"/>
                <a:gd name="T3" fmla="*/ 8 h 155"/>
                <a:gd name="T4" fmla="*/ 15 w 123"/>
                <a:gd name="T5" fmla="*/ 22 h 155"/>
                <a:gd name="T6" fmla="*/ 30 w 123"/>
                <a:gd name="T7" fmla="*/ 37 h 155"/>
                <a:gd name="T8" fmla="*/ 44 w 123"/>
                <a:gd name="T9" fmla="*/ 54 h 155"/>
                <a:gd name="T10" fmla="*/ 58 w 123"/>
                <a:gd name="T11" fmla="*/ 74 h 155"/>
                <a:gd name="T12" fmla="*/ 72 w 123"/>
                <a:gd name="T13" fmla="*/ 92 h 155"/>
                <a:gd name="T14" fmla="*/ 86 w 123"/>
                <a:gd name="T15" fmla="*/ 114 h 155"/>
                <a:gd name="T16" fmla="*/ 100 w 123"/>
                <a:gd name="T17" fmla="*/ 134 h 155"/>
                <a:gd name="T18" fmla="*/ 113 w 123"/>
                <a:gd name="T19" fmla="*/ 155 h 155"/>
                <a:gd name="T20" fmla="*/ 123 w 123"/>
                <a:gd name="T21" fmla="*/ 150 h 155"/>
                <a:gd name="T22" fmla="*/ 109 w 123"/>
                <a:gd name="T23" fmla="*/ 130 h 155"/>
                <a:gd name="T24" fmla="*/ 95 w 123"/>
                <a:gd name="T25" fmla="*/ 109 h 155"/>
                <a:gd name="T26" fmla="*/ 81 w 123"/>
                <a:gd name="T27" fmla="*/ 87 h 155"/>
                <a:gd name="T28" fmla="*/ 65 w 123"/>
                <a:gd name="T29" fmla="*/ 67 h 155"/>
                <a:gd name="T30" fmla="*/ 50 w 123"/>
                <a:gd name="T31" fmla="*/ 47 h 155"/>
                <a:gd name="T32" fmla="*/ 37 w 123"/>
                <a:gd name="T33" fmla="*/ 30 h 155"/>
                <a:gd name="T34" fmla="*/ 22 w 123"/>
                <a:gd name="T35" fmla="*/ 15 h 155"/>
                <a:gd name="T36" fmla="*/ 8 w 123"/>
                <a:gd name="T37" fmla="*/ 2 h 155"/>
                <a:gd name="T38" fmla="*/ 2 w 123"/>
                <a:gd name="T39" fmla="*/ 10 h 155"/>
                <a:gd name="T40" fmla="*/ 8 w 123"/>
                <a:gd name="T41" fmla="*/ 2 h 155"/>
                <a:gd name="T42" fmla="*/ 5 w 123"/>
                <a:gd name="T43" fmla="*/ 0 h 155"/>
                <a:gd name="T44" fmla="*/ 1 w 123"/>
                <a:gd name="T45" fmla="*/ 2 h 155"/>
                <a:gd name="T46" fmla="*/ 0 w 123"/>
                <a:gd name="T47" fmla="*/ 5 h 155"/>
                <a:gd name="T48" fmla="*/ 1 w 123"/>
                <a:gd name="T49" fmla="*/ 8 h 155"/>
                <a:gd name="T50" fmla="*/ 7 w 123"/>
                <a:gd name="T51"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3" h="155">
                  <a:moveTo>
                    <a:pt x="7" y="0"/>
                  </a:moveTo>
                  <a:lnTo>
                    <a:pt x="1" y="8"/>
                  </a:lnTo>
                  <a:lnTo>
                    <a:pt x="15" y="22"/>
                  </a:lnTo>
                  <a:lnTo>
                    <a:pt x="30" y="37"/>
                  </a:lnTo>
                  <a:lnTo>
                    <a:pt x="44" y="54"/>
                  </a:lnTo>
                  <a:lnTo>
                    <a:pt x="58" y="74"/>
                  </a:lnTo>
                  <a:lnTo>
                    <a:pt x="72" y="92"/>
                  </a:lnTo>
                  <a:lnTo>
                    <a:pt x="86" y="114"/>
                  </a:lnTo>
                  <a:lnTo>
                    <a:pt x="100" y="134"/>
                  </a:lnTo>
                  <a:lnTo>
                    <a:pt x="113" y="155"/>
                  </a:lnTo>
                  <a:lnTo>
                    <a:pt x="123" y="150"/>
                  </a:lnTo>
                  <a:lnTo>
                    <a:pt x="109" y="130"/>
                  </a:lnTo>
                  <a:lnTo>
                    <a:pt x="95" y="109"/>
                  </a:lnTo>
                  <a:lnTo>
                    <a:pt x="81" y="87"/>
                  </a:lnTo>
                  <a:lnTo>
                    <a:pt x="65" y="67"/>
                  </a:lnTo>
                  <a:lnTo>
                    <a:pt x="50" y="47"/>
                  </a:lnTo>
                  <a:lnTo>
                    <a:pt x="37" y="30"/>
                  </a:lnTo>
                  <a:lnTo>
                    <a:pt x="22" y="15"/>
                  </a:lnTo>
                  <a:lnTo>
                    <a:pt x="8" y="2"/>
                  </a:lnTo>
                  <a:lnTo>
                    <a:pt x="2" y="10"/>
                  </a:lnTo>
                  <a:lnTo>
                    <a:pt x="8" y="2"/>
                  </a:lnTo>
                  <a:lnTo>
                    <a:pt x="5" y="0"/>
                  </a:lnTo>
                  <a:lnTo>
                    <a:pt x="1" y="2"/>
                  </a:lnTo>
                  <a:lnTo>
                    <a:pt x="0" y="5"/>
                  </a:lnTo>
                  <a:lnTo>
                    <a:pt x="1" y="8"/>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86" name="Freeform 1018"/>
            <p:cNvSpPr>
              <a:spLocks/>
            </p:cNvSpPr>
            <p:nvPr/>
          </p:nvSpPr>
          <p:spPr bwMode="auto">
            <a:xfrm>
              <a:off x="2476" y="4043"/>
              <a:ext cx="57" cy="58"/>
            </a:xfrm>
            <a:custGeom>
              <a:avLst/>
              <a:gdLst>
                <a:gd name="T0" fmla="*/ 173 w 173"/>
                <a:gd name="T1" fmla="*/ 168 h 172"/>
                <a:gd name="T2" fmla="*/ 173 w 173"/>
                <a:gd name="T3" fmla="*/ 168 h 172"/>
                <a:gd name="T4" fmla="*/ 165 w 173"/>
                <a:gd name="T5" fmla="*/ 156 h 172"/>
                <a:gd name="T6" fmla="*/ 151 w 173"/>
                <a:gd name="T7" fmla="*/ 138 h 172"/>
                <a:gd name="T8" fmla="*/ 135 w 173"/>
                <a:gd name="T9" fmla="*/ 117 h 172"/>
                <a:gd name="T10" fmla="*/ 116 w 173"/>
                <a:gd name="T11" fmla="*/ 94 h 172"/>
                <a:gd name="T12" fmla="*/ 92 w 173"/>
                <a:gd name="T13" fmla="*/ 69 h 172"/>
                <a:gd name="T14" fmla="*/ 66 w 173"/>
                <a:gd name="T15" fmla="*/ 45 h 172"/>
                <a:gd name="T16" fmla="*/ 36 w 173"/>
                <a:gd name="T17" fmla="*/ 21 h 172"/>
                <a:gd name="T18" fmla="*/ 5 w 173"/>
                <a:gd name="T19" fmla="*/ 0 h 172"/>
                <a:gd name="T20" fmla="*/ 0 w 173"/>
                <a:gd name="T21" fmla="*/ 10 h 172"/>
                <a:gd name="T22" fmla="*/ 31 w 173"/>
                <a:gd name="T23" fmla="*/ 30 h 172"/>
                <a:gd name="T24" fmla="*/ 59 w 173"/>
                <a:gd name="T25" fmla="*/ 52 h 172"/>
                <a:gd name="T26" fmla="*/ 85 w 173"/>
                <a:gd name="T27" fmla="*/ 76 h 172"/>
                <a:gd name="T28" fmla="*/ 109 w 173"/>
                <a:gd name="T29" fmla="*/ 101 h 172"/>
                <a:gd name="T30" fmla="*/ 129 w 173"/>
                <a:gd name="T31" fmla="*/ 124 h 172"/>
                <a:gd name="T32" fmla="*/ 145 w 173"/>
                <a:gd name="T33" fmla="*/ 145 h 172"/>
                <a:gd name="T34" fmla="*/ 156 w 173"/>
                <a:gd name="T35" fmla="*/ 161 h 172"/>
                <a:gd name="T36" fmla="*/ 164 w 173"/>
                <a:gd name="T37" fmla="*/ 172 h 172"/>
                <a:gd name="T38" fmla="*/ 164 w 173"/>
                <a:gd name="T39" fmla="*/ 172 h 172"/>
                <a:gd name="T40" fmla="*/ 173 w 173"/>
                <a:gd name="T41" fmla="*/ 168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172">
                  <a:moveTo>
                    <a:pt x="173" y="168"/>
                  </a:moveTo>
                  <a:lnTo>
                    <a:pt x="173" y="168"/>
                  </a:lnTo>
                  <a:lnTo>
                    <a:pt x="165" y="156"/>
                  </a:lnTo>
                  <a:lnTo>
                    <a:pt x="151" y="138"/>
                  </a:lnTo>
                  <a:lnTo>
                    <a:pt x="135" y="117"/>
                  </a:lnTo>
                  <a:lnTo>
                    <a:pt x="116" y="94"/>
                  </a:lnTo>
                  <a:lnTo>
                    <a:pt x="92" y="69"/>
                  </a:lnTo>
                  <a:lnTo>
                    <a:pt x="66" y="45"/>
                  </a:lnTo>
                  <a:lnTo>
                    <a:pt x="36" y="21"/>
                  </a:lnTo>
                  <a:lnTo>
                    <a:pt x="5" y="0"/>
                  </a:lnTo>
                  <a:lnTo>
                    <a:pt x="0" y="10"/>
                  </a:lnTo>
                  <a:lnTo>
                    <a:pt x="31" y="30"/>
                  </a:lnTo>
                  <a:lnTo>
                    <a:pt x="59" y="52"/>
                  </a:lnTo>
                  <a:lnTo>
                    <a:pt x="85" y="76"/>
                  </a:lnTo>
                  <a:lnTo>
                    <a:pt x="109" y="101"/>
                  </a:lnTo>
                  <a:lnTo>
                    <a:pt x="129" y="124"/>
                  </a:lnTo>
                  <a:lnTo>
                    <a:pt x="145" y="145"/>
                  </a:lnTo>
                  <a:lnTo>
                    <a:pt x="156" y="161"/>
                  </a:lnTo>
                  <a:lnTo>
                    <a:pt x="164" y="172"/>
                  </a:lnTo>
                  <a:lnTo>
                    <a:pt x="164" y="172"/>
                  </a:lnTo>
                  <a:lnTo>
                    <a:pt x="173" y="16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87" name="Freeform 1019"/>
            <p:cNvSpPr>
              <a:spLocks/>
            </p:cNvSpPr>
            <p:nvPr/>
          </p:nvSpPr>
          <p:spPr bwMode="auto">
            <a:xfrm>
              <a:off x="2530" y="4099"/>
              <a:ext cx="28" cy="54"/>
            </a:xfrm>
            <a:custGeom>
              <a:avLst/>
              <a:gdLst>
                <a:gd name="T0" fmla="*/ 73 w 82"/>
                <a:gd name="T1" fmla="*/ 159 h 162"/>
                <a:gd name="T2" fmla="*/ 80 w 82"/>
                <a:gd name="T3" fmla="*/ 153 h 162"/>
                <a:gd name="T4" fmla="*/ 74 w 82"/>
                <a:gd name="T5" fmla="*/ 146 h 162"/>
                <a:gd name="T6" fmla="*/ 65 w 82"/>
                <a:gd name="T7" fmla="*/ 129 h 162"/>
                <a:gd name="T8" fmla="*/ 55 w 82"/>
                <a:gd name="T9" fmla="*/ 108 h 162"/>
                <a:gd name="T10" fmla="*/ 45 w 82"/>
                <a:gd name="T11" fmla="*/ 83 h 162"/>
                <a:gd name="T12" fmla="*/ 34 w 82"/>
                <a:gd name="T13" fmla="*/ 57 h 162"/>
                <a:gd name="T14" fmla="*/ 24 w 82"/>
                <a:gd name="T15" fmla="*/ 34 h 162"/>
                <a:gd name="T16" fmla="*/ 16 w 82"/>
                <a:gd name="T17" fmla="*/ 12 h 162"/>
                <a:gd name="T18" fmla="*/ 9 w 82"/>
                <a:gd name="T19" fmla="*/ 0 h 162"/>
                <a:gd name="T20" fmla="*/ 0 w 82"/>
                <a:gd name="T21" fmla="*/ 4 h 162"/>
                <a:gd name="T22" fmla="*/ 7 w 82"/>
                <a:gd name="T23" fmla="*/ 17 h 162"/>
                <a:gd name="T24" fmla="*/ 15 w 82"/>
                <a:gd name="T25" fmla="*/ 36 h 162"/>
                <a:gd name="T26" fmla="*/ 25 w 82"/>
                <a:gd name="T27" fmla="*/ 59 h 162"/>
                <a:gd name="T28" fmla="*/ 35 w 82"/>
                <a:gd name="T29" fmla="*/ 85 h 162"/>
                <a:gd name="T30" fmla="*/ 46 w 82"/>
                <a:gd name="T31" fmla="*/ 111 h 162"/>
                <a:gd name="T32" fmla="*/ 56 w 82"/>
                <a:gd name="T33" fmla="*/ 134 h 162"/>
                <a:gd name="T34" fmla="*/ 65 w 82"/>
                <a:gd name="T35" fmla="*/ 151 h 162"/>
                <a:gd name="T36" fmla="*/ 76 w 82"/>
                <a:gd name="T37" fmla="*/ 162 h 162"/>
                <a:gd name="T38" fmla="*/ 82 w 82"/>
                <a:gd name="T39" fmla="*/ 156 h 162"/>
                <a:gd name="T40" fmla="*/ 76 w 82"/>
                <a:gd name="T41" fmla="*/ 162 h 162"/>
                <a:gd name="T42" fmla="*/ 79 w 82"/>
                <a:gd name="T43" fmla="*/ 162 h 162"/>
                <a:gd name="T44" fmla="*/ 82 w 82"/>
                <a:gd name="T45" fmla="*/ 159 h 162"/>
                <a:gd name="T46" fmla="*/ 82 w 82"/>
                <a:gd name="T47" fmla="*/ 155 h 162"/>
                <a:gd name="T48" fmla="*/ 80 w 82"/>
                <a:gd name="T49" fmla="*/ 153 h 162"/>
                <a:gd name="T50" fmla="*/ 73 w 82"/>
                <a:gd name="T51" fmla="*/ 15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162">
                  <a:moveTo>
                    <a:pt x="73" y="159"/>
                  </a:moveTo>
                  <a:lnTo>
                    <a:pt x="80" y="153"/>
                  </a:lnTo>
                  <a:lnTo>
                    <a:pt x="74" y="146"/>
                  </a:lnTo>
                  <a:lnTo>
                    <a:pt x="65" y="129"/>
                  </a:lnTo>
                  <a:lnTo>
                    <a:pt x="55" y="108"/>
                  </a:lnTo>
                  <a:lnTo>
                    <a:pt x="45" y="83"/>
                  </a:lnTo>
                  <a:lnTo>
                    <a:pt x="34" y="57"/>
                  </a:lnTo>
                  <a:lnTo>
                    <a:pt x="24" y="34"/>
                  </a:lnTo>
                  <a:lnTo>
                    <a:pt x="16" y="12"/>
                  </a:lnTo>
                  <a:lnTo>
                    <a:pt x="9" y="0"/>
                  </a:lnTo>
                  <a:lnTo>
                    <a:pt x="0" y="4"/>
                  </a:lnTo>
                  <a:lnTo>
                    <a:pt x="7" y="17"/>
                  </a:lnTo>
                  <a:lnTo>
                    <a:pt x="15" y="36"/>
                  </a:lnTo>
                  <a:lnTo>
                    <a:pt x="25" y="59"/>
                  </a:lnTo>
                  <a:lnTo>
                    <a:pt x="35" y="85"/>
                  </a:lnTo>
                  <a:lnTo>
                    <a:pt x="46" y="111"/>
                  </a:lnTo>
                  <a:lnTo>
                    <a:pt x="56" y="134"/>
                  </a:lnTo>
                  <a:lnTo>
                    <a:pt x="65" y="151"/>
                  </a:lnTo>
                  <a:lnTo>
                    <a:pt x="76" y="162"/>
                  </a:lnTo>
                  <a:lnTo>
                    <a:pt x="82" y="156"/>
                  </a:lnTo>
                  <a:lnTo>
                    <a:pt x="76" y="162"/>
                  </a:lnTo>
                  <a:lnTo>
                    <a:pt x="79" y="162"/>
                  </a:lnTo>
                  <a:lnTo>
                    <a:pt x="82" y="159"/>
                  </a:lnTo>
                  <a:lnTo>
                    <a:pt x="82" y="155"/>
                  </a:lnTo>
                  <a:lnTo>
                    <a:pt x="80" y="153"/>
                  </a:lnTo>
                  <a:lnTo>
                    <a:pt x="73" y="15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88" name="Freeform 1020"/>
            <p:cNvSpPr>
              <a:spLocks/>
            </p:cNvSpPr>
            <p:nvPr/>
          </p:nvSpPr>
          <p:spPr bwMode="auto">
            <a:xfrm>
              <a:off x="2541" y="4097"/>
              <a:ext cx="17" cy="55"/>
            </a:xfrm>
            <a:custGeom>
              <a:avLst/>
              <a:gdLst>
                <a:gd name="T0" fmla="*/ 0 w 50"/>
                <a:gd name="T1" fmla="*/ 0 h 165"/>
                <a:gd name="T2" fmla="*/ 0 w 50"/>
                <a:gd name="T3" fmla="*/ 0 h 165"/>
                <a:gd name="T4" fmla="*/ 3 w 50"/>
                <a:gd name="T5" fmla="*/ 16 h 165"/>
                <a:gd name="T6" fmla="*/ 8 w 50"/>
                <a:gd name="T7" fmla="*/ 34 h 165"/>
                <a:gd name="T8" fmla="*/ 13 w 50"/>
                <a:gd name="T9" fmla="*/ 55 h 165"/>
                <a:gd name="T10" fmla="*/ 20 w 50"/>
                <a:gd name="T11" fmla="*/ 77 h 165"/>
                <a:gd name="T12" fmla="*/ 25 w 50"/>
                <a:gd name="T13" fmla="*/ 99 h 165"/>
                <a:gd name="T14" fmla="*/ 31 w 50"/>
                <a:gd name="T15" fmla="*/ 122 h 165"/>
                <a:gd name="T16" fmla="*/ 37 w 50"/>
                <a:gd name="T17" fmla="*/ 144 h 165"/>
                <a:gd name="T18" fmla="*/ 41 w 50"/>
                <a:gd name="T19" fmla="*/ 165 h 165"/>
                <a:gd name="T20" fmla="*/ 50 w 50"/>
                <a:gd name="T21" fmla="*/ 162 h 165"/>
                <a:gd name="T22" fmla="*/ 46 w 50"/>
                <a:gd name="T23" fmla="*/ 142 h 165"/>
                <a:gd name="T24" fmla="*/ 40 w 50"/>
                <a:gd name="T25" fmla="*/ 120 h 165"/>
                <a:gd name="T26" fmla="*/ 34 w 50"/>
                <a:gd name="T27" fmla="*/ 97 h 165"/>
                <a:gd name="T28" fmla="*/ 29 w 50"/>
                <a:gd name="T29" fmla="*/ 74 h 165"/>
                <a:gd name="T30" fmla="*/ 22 w 50"/>
                <a:gd name="T31" fmla="*/ 53 h 165"/>
                <a:gd name="T32" fmla="*/ 17 w 50"/>
                <a:gd name="T33" fmla="*/ 32 h 165"/>
                <a:gd name="T34" fmla="*/ 13 w 50"/>
                <a:gd name="T35" fmla="*/ 14 h 165"/>
                <a:gd name="T36" fmla="*/ 9 w 50"/>
                <a:gd name="T37" fmla="*/ 0 h 165"/>
                <a:gd name="T38" fmla="*/ 9 w 50"/>
                <a:gd name="T39" fmla="*/ 0 h 165"/>
                <a:gd name="T40" fmla="*/ 0 w 50"/>
                <a:gd name="T41"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65">
                  <a:moveTo>
                    <a:pt x="0" y="0"/>
                  </a:moveTo>
                  <a:lnTo>
                    <a:pt x="0" y="0"/>
                  </a:lnTo>
                  <a:lnTo>
                    <a:pt x="3" y="16"/>
                  </a:lnTo>
                  <a:lnTo>
                    <a:pt x="8" y="34"/>
                  </a:lnTo>
                  <a:lnTo>
                    <a:pt x="13" y="55"/>
                  </a:lnTo>
                  <a:lnTo>
                    <a:pt x="20" y="77"/>
                  </a:lnTo>
                  <a:lnTo>
                    <a:pt x="25" y="99"/>
                  </a:lnTo>
                  <a:lnTo>
                    <a:pt x="31" y="122"/>
                  </a:lnTo>
                  <a:lnTo>
                    <a:pt x="37" y="144"/>
                  </a:lnTo>
                  <a:lnTo>
                    <a:pt x="41" y="165"/>
                  </a:lnTo>
                  <a:lnTo>
                    <a:pt x="50" y="162"/>
                  </a:lnTo>
                  <a:lnTo>
                    <a:pt x="46" y="142"/>
                  </a:lnTo>
                  <a:lnTo>
                    <a:pt x="40" y="120"/>
                  </a:lnTo>
                  <a:lnTo>
                    <a:pt x="34" y="97"/>
                  </a:lnTo>
                  <a:lnTo>
                    <a:pt x="29" y="74"/>
                  </a:lnTo>
                  <a:lnTo>
                    <a:pt x="22" y="53"/>
                  </a:lnTo>
                  <a:lnTo>
                    <a:pt x="17" y="32"/>
                  </a:lnTo>
                  <a:lnTo>
                    <a:pt x="13" y="14"/>
                  </a:lnTo>
                  <a:lnTo>
                    <a:pt x="9" y="0"/>
                  </a:lnTo>
                  <a:lnTo>
                    <a:pt x="9"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89" name="Freeform 1021"/>
            <p:cNvSpPr>
              <a:spLocks/>
            </p:cNvSpPr>
            <p:nvPr/>
          </p:nvSpPr>
          <p:spPr bwMode="auto">
            <a:xfrm>
              <a:off x="2528" y="4054"/>
              <a:ext cx="16" cy="43"/>
            </a:xfrm>
            <a:custGeom>
              <a:avLst/>
              <a:gdLst>
                <a:gd name="T0" fmla="*/ 8 w 49"/>
                <a:gd name="T1" fmla="*/ 1 h 131"/>
                <a:gd name="T2" fmla="*/ 1 w 49"/>
                <a:gd name="T3" fmla="*/ 8 h 131"/>
                <a:gd name="T4" fmla="*/ 6 w 49"/>
                <a:gd name="T5" fmla="*/ 16 h 131"/>
                <a:gd name="T6" fmla="*/ 13 w 49"/>
                <a:gd name="T7" fmla="*/ 29 h 131"/>
                <a:gd name="T8" fmla="*/ 18 w 49"/>
                <a:gd name="T9" fmla="*/ 44 h 131"/>
                <a:gd name="T10" fmla="*/ 24 w 49"/>
                <a:gd name="T11" fmla="*/ 62 h 131"/>
                <a:gd name="T12" fmla="*/ 29 w 49"/>
                <a:gd name="T13" fmla="*/ 82 h 131"/>
                <a:gd name="T14" fmla="*/ 33 w 49"/>
                <a:gd name="T15" fmla="*/ 100 h 131"/>
                <a:gd name="T16" fmla="*/ 38 w 49"/>
                <a:gd name="T17" fmla="*/ 117 h 131"/>
                <a:gd name="T18" fmla="*/ 40 w 49"/>
                <a:gd name="T19" fmla="*/ 131 h 131"/>
                <a:gd name="T20" fmla="*/ 49 w 49"/>
                <a:gd name="T21" fmla="*/ 131 h 131"/>
                <a:gd name="T22" fmla="*/ 47 w 49"/>
                <a:gd name="T23" fmla="*/ 115 h 131"/>
                <a:gd name="T24" fmla="*/ 42 w 49"/>
                <a:gd name="T25" fmla="*/ 98 h 131"/>
                <a:gd name="T26" fmla="*/ 38 w 49"/>
                <a:gd name="T27" fmla="*/ 79 h 131"/>
                <a:gd name="T28" fmla="*/ 33 w 49"/>
                <a:gd name="T29" fmla="*/ 60 h 131"/>
                <a:gd name="T30" fmla="*/ 27 w 49"/>
                <a:gd name="T31" fmla="*/ 42 h 131"/>
                <a:gd name="T32" fmla="*/ 22 w 49"/>
                <a:gd name="T33" fmla="*/ 24 h 131"/>
                <a:gd name="T34" fmla="*/ 15 w 49"/>
                <a:gd name="T35" fmla="*/ 12 h 131"/>
                <a:gd name="T36" fmla="*/ 8 w 49"/>
                <a:gd name="T37" fmla="*/ 1 h 131"/>
                <a:gd name="T38" fmla="*/ 1 w 49"/>
                <a:gd name="T39" fmla="*/ 8 h 131"/>
                <a:gd name="T40" fmla="*/ 8 w 49"/>
                <a:gd name="T41" fmla="*/ 1 h 131"/>
                <a:gd name="T42" fmla="*/ 5 w 49"/>
                <a:gd name="T43" fmla="*/ 0 h 131"/>
                <a:gd name="T44" fmla="*/ 1 w 49"/>
                <a:gd name="T45" fmla="*/ 1 h 131"/>
                <a:gd name="T46" fmla="*/ 0 w 49"/>
                <a:gd name="T47" fmla="*/ 5 h 131"/>
                <a:gd name="T48" fmla="*/ 1 w 49"/>
                <a:gd name="T49" fmla="*/ 8 h 131"/>
                <a:gd name="T50" fmla="*/ 8 w 49"/>
                <a:gd name="T51" fmla="*/ 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131">
                  <a:moveTo>
                    <a:pt x="8" y="1"/>
                  </a:moveTo>
                  <a:lnTo>
                    <a:pt x="1" y="8"/>
                  </a:lnTo>
                  <a:lnTo>
                    <a:pt x="6" y="16"/>
                  </a:lnTo>
                  <a:lnTo>
                    <a:pt x="13" y="29"/>
                  </a:lnTo>
                  <a:lnTo>
                    <a:pt x="18" y="44"/>
                  </a:lnTo>
                  <a:lnTo>
                    <a:pt x="24" y="62"/>
                  </a:lnTo>
                  <a:lnTo>
                    <a:pt x="29" y="82"/>
                  </a:lnTo>
                  <a:lnTo>
                    <a:pt x="33" y="100"/>
                  </a:lnTo>
                  <a:lnTo>
                    <a:pt x="38" y="117"/>
                  </a:lnTo>
                  <a:lnTo>
                    <a:pt x="40" y="131"/>
                  </a:lnTo>
                  <a:lnTo>
                    <a:pt x="49" y="131"/>
                  </a:lnTo>
                  <a:lnTo>
                    <a:pt x="47" y="115"/>
                  </a:lnTo>
                  <a:lnTo>
                    <a:pt x="42" y="98"/>
                  </a:lnTo>
                  <a:lnTo>
                    <a:pt x="38" y="79"/>
                  </a:lnTo>
                  <a:lnTo>
                    <a:pt x="33" y="60"/>
                  </a:lnTo>
                  <a:lnTo>
                    <a:pt x="27" y="42"/>
                  </a:lnTo>
                  <a:lnTo>
                    <a:pt x="22" y="24"/>
                  </a:lnTo>
                  <a:lnTo>
                    <a:pt x="15" y="12"/>
                  </a:lnTo>
                  <a:lnTo>
                    <a:pt x="8" y="1"/>
                  </a:lnTo>
                  <a:lnTo>
                    <a:pt x="1" y="8"/>
                  </a:lnTo>
                  <a:lnTo>
                    <a:pt x="8" y="1"/>
                  </a:lnTo>
                  <a:lnTo>
                    <a:pt x="5" y="0"/>
                  </a:lnTo>
                  <a:lnTo>
                    <a:pt x="1" y="1"/>
                  </a:lnTo>
                  <a:lnTo>
                    <a:pt x="0" y="5"/>
                  </a:lnTo>
                  <a:lnTo>
                    <a:pt x="1" y="8"/>
                  </a:lnTo>
                  <a:lnTo>
                    <a:pt x="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90" name="Freeform 1022"/>
            <p:cNvSpPr>
              <a:spLocks/>
            </p:cNvSpPr>
            <p:nvPr/>
          </p:nvSpPr>
          <p:spPr bwMode="auto">
            <a:xfrm>
              <a:off x="2528" y="4054"/>
              <a:ext cx="38" cy="62"/>
            </a:xfrm>
            <a:custGeom>
              <a:avLst/>
              <a:gdLst>
                <a:gd name="T0" fmla="*/ 115 w 115"/>
                <a:gd name="T1" fmla="*/ 186 h 186"/>
                <a:gd name="T2" fmla="*/ 115 w 115"/>
                <a:gd name="T3" fmla="*/ 186 h 186"/>
                <a:gd name="T4" fmla="*/ 111 w 115"/>
                <a:gd name="T5" fmla="*/ 173 h 186"/>
                <a:gd name="T6" fmla="*/ 105 w 115"/>
                <a:gd name="T7" fmla="*/ 156 h 186"/>
                <a:gd name="T8" fmla="*/ 96 w 115"/>
                <a:gd name="T9" fmla="*/ 134 h 186"/>
                <a:gd name="T10" fmla="*/ 85 w 115"/>
                <a:gd name="T11" fmla="*/ 110 h 186"/>
                <a:gd name="T12" fmla="*/ 69 w 115"/>
                <a:gd name="T13" fmla="*/ 84 h 186"/>
                <a:gd name="T14" fmla="*/ 52 w 115"/>
                <a:gd name="T15" fmla="*/ 57 h 186"/>
                <a:gd name="T16" fmla="*/ 30 w 115"/>
                <a:gd name="T17" fmla="*/ 28 h 186"/>
                <a:gd name="T18" fmla="*/ 7 w 115"/>
                <a:gd name="T19" fmla="*/ 0 h 186"/>
                <a:gd name="T20" fmla="*/ 0 w 115"/>
                <a:gd name="T21" fmla="*/ 7 h 186"/>
                <a:gd name="T22" fmla="*/ 23 w 115"/>
                <a:gd name="T23" fmla="*/ 35 h 186"/>
                <a:gd name="T24" fmla="*/ 42 w 115"/>
                <a:gd name="T25" fmla="*/ 61 h 186"/>
                <a:gd name="T26" fmla="*/ 60 w 115"/>
                <a:gd name="T27" fmla="*/ 89 h 186"/>
                <a:gd name="T28" fmla="*/ 76 w 115"/>
                <a:gd name="T29" fmla="*/ 115 h 186"/>
                <a:gd name="T30" fmla="*/ 87 w 115"/>
                <a:gd name="T31" fmla="*/ 139 h 186"/>
                <a:gd name="T32" fmla="*/ 96 w 115"/>
                <a:gd name="T33" fmla="*/ 158 h 186"/>
                <a:gd name="T34" fmla="*/ 102 w 115"/>
                <a:gd name="T35" fmla="*/ 176 h 186"/>
                <a:gd name="T36" fmla="*/ 103 w 115"/>
                <a:gd name="T37" fmla="*/ 186 h 186"/>
                <a:gd name="T38" fmla="*/ 103 w 115"/>
                <a:gd name="T39" fmla="*/ 186 h 186"/>
                <a:gd name="T40" fmla="*/ 115 w 115"/>
                <a:gd name="T41"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5" h="186">
                  <a:moveTo>
                    <a:pt x="115" y="186"/>
                  </a:moveTo>
                  <a:lnTo>
                    <a:pt x="115" y="186"/>
                  </a:lnTo>
                  <a:lnTo>
                    <a:pt x="111" y="173"/>
                  </a:lnTo>
                  <a:lnTo>
                    <a:pt x="105" y="156"/>
                  </a:lnTo>
                  <a:lnTo>
                    <a:pt x="96" y="134"/>
                  </a:lnTo>
                  <a:lnTo>
                    <a:pt x="85" y="110"/>
                  </a:lnTo>
                  <a:lnTo>
                    <a:pt x="69" y="84"/>
                  </a:lnTo>
                  <a:lnTo>
                    <a:pt x="52" y="57"/>
                  </a:lnTo>
                  <a:lnTo>
                    <a:pt x="30" y="28"/>
                  </a:lnTo>
                  <a:lnTo>
                    <a:pt x="7" y="0"/>
                  </a:lnTo>
                  <a:lnTo>
                    <a:pt x="0" y="7"/>
                  </a:lnTo>
                  <a:lnTo>
                    <a:pt x="23" y="35"/>
                  </a:lnTo>
                  <a:lnTo>
                    <a:pt x="42" y="61"/>
                  </a:lnTo>
                  <a:lnTo>
                    <a:pt x="60" y="89"/>
                  </a:lnTo>
                  <a:lnTo>
                    <a:pt x="76" y="115"/>
                  </a:lnTo>
                  <a:lnTo>
                    <a:pt x="87" y="139"/>
                  </a:lnTo>
                  <a:lnTo>
                    <a:pt x="96" y="158"/>
                  </a:lnTo>
                  <a:lnTo>
                    <a:pt x="102" y="176"/>
                  </a:lnTo>
                  <a:lnTo>
                    <a:pt x="103" y="186"/>
                  </a:lnTo>
                  <a:lnTo>
                    <a:pt x="103" y="186"/>
                  </a:lnTo>
                  <a:lnTo>
                    <a:pt x="115" y="18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91" name="Freeform 1023"/>
            <p:cNvSpPr>
              <a:spLocks/>
            </p:cNvSpPr>
            <p:nvPr/>
          </p:nvSpPr>
          <p:spPr bwMode="auto">
            <a:xfrm>
              <a:off x="2562" y="4116"/>
              <a:ext cx="8" cy="34"/>
            </a:xfrm>
            <a:custGeom>
              <a:avLst/>
              <a:gdLst>
                <a:gd name="T0" fmla="*/ 23 w 23"/>
                <a:gd name="T1" fmla="*/ 98 h 102"/>
                <a:gd name="T2" fmla="*/ 23 w 23"/>
                <a:gd name="T3" fmla="*/ 97 h 102"/>
                <a:gd name="T4" fmla="*/ 17 w 23"/>
                <a:gd name="T5" fmla="*/ 80 h 102"/>
                <a:gd name="T6" fmla="*/ 14 w 23"/>
                <a:gd name="T7" fmla="*/ 53 h 102"/>
                <a:gd name="T8" fmla="*/ 12 w 23"/>
                <a:gd name="T9" fmla="*/ 23 h 102"/>
                <a:gd name="T10" fmla="*/ 12 w 23"/>
                <a:gd name="T11" fmla="*/ 0 h 102"/>
                <a:gd name="T12" fmla="*/ 0 w 23"/>
                <a:gd name="T13" fmla="*/ 0 h 102"/>
                <a:gd name="T14" fmla="*/ 2 w 23"/>
                <a:gd name="T15" fmla="*/ 23 h 102"/>
                <a:gd name="T16" fmla="*/ 5 w 23"/>
                <a:gd name="T17" fmla="*/ 53 h 102"/>
                <a:gd name="T18" fmla="*/ 8 w 23"/>
                <a:gd name="T19" fmla="*/ 80 h 102"/>
                <a:gd name="T20" fmla="*/ 14 w 23"/>
                <a:gd name="T21" fmla="*/ 102 h 102"/>
                <a:gd name="T22" fmla="*/ 14 w 23"/>
                <a:gd name="T23" fmla="*/ 101 h 102"/>
                <a:gd name="T24" fmla="*/ 23 w 23"/>
                <a:gd name="T25" fmla="*/ 9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102">
                  <a:moveTo>
                    <a:pt x="23" y="98"/>
                  </a:moveTo>
                  <a:lnTo>
                    <a:pt x="23" y="97"/>
                  </a:lnTo>
                  <a:lnTo>
                    <a:pt x="17" y="80"/>
                  </a:lnTo>
                  <a:lnTo>
                    <a:pt x="14" y="53"/>
                  </a:lnTo>
                  <a:lnTo>
                    <a:pt x="12" y="23"/>
                  </a:lnTo>
                  <a:lnTo>
                    <a:pt x="12" y="0"/>
                  </a:lnTo>
                  <a:lnTo>
                    <a:pt x="0" y="0"/>
                  </a:lnTo>
                  <a:lnTo>
                    <a:pt x="2" y="23"/>
                  </a:lnTo>
                  <a:lnTo>
                    <a:pt x="5" y="53"/>
                  </a:lnTo>
                  <a:lnTo>
                    <a:pt x="8" y="80"/>
                  </a:lnTo>
                  <a:lnTo>
                    <a:pt x="14" y="102"/>
                  </a:lnTo>
                  <a:lnTo>
                    <a:pt x="14" y="101"/>
                  </a:lnTo>
                  <a:lnTo>
                    <a:pt x="23" y="9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92" name="Freeform 0"/>
            <p:cNvSpPr>
              <a:spLocks/>
            </p:cNvSpPr>
            <p:nvPr/>
          </p:nvSpPr>
          <p:spPr bwMode="auto">
            <a:xfrm>
              <a:off x="2567" y="4149"/>
              <a:ext cx="7" cy="36"/>
            </a:xfrm>
            <a:custGeom>
              <a:avLst/>
              <a:gdLst>
                <a:gd name="T0" fmla="*/ 8 w 20"/>
                <a:gd name="T1" fmla="*/ 103 h 110"/>
                <a:gd name="T2" fmla="*/ 17 w 20"/>
                <a:gd name="T3" fmla="*/ 106 h 110"/>
                <a:gd name="T4" fmla="*/ 20 w 20"/>
                <a:gd name="T5" fmla="*/ 76 h 110"/>
                <a:gd name="T6" fmla="*/ 19 w 20"/>
                <a:gd name="T7" fmla="*/ 46 h 110"/>
                <a:gd name="T8" fmla="*/ 15 w 20"/>
                <a:gd name="T9" fmla="*/ 19 h 110"/>
                <a:gd name="T10" fmla="*/ 9 w 20"/>
                <a:gd name="T11" fmla="*/ 0 h 110"/>
                <a:gd name="T12" fmla="*/ 0 w 20"/>
                <a:gd name="T13" fmla="*/ 3 h 110"/>
                <a:gd name="T14" fmla="*/ 6 w 20"/>
                <a:gd name="T15" fmla="*/ 21 h 110"/>
                <a:gd name="T16" fmla="*/ 10 w 20"/>
                <a:gd name="T17" fmla="*/ 46 h 110"/>
                <a:gd name="T18" fmla="*/ 11 w 20"/>
                <a:gd name="T19" fmla="*/ 76 h 110"/>
                <a:gd name="T20" fmla="*/ 8 w 20"/>
                <a:gd name="T21" fmla="*/ 106 h 110"/>
                <a:gd name="T22" fmla="*/ 17 w 20"/>
                <a:gd name="T23" fmla="*/ 108 h 110"/>
                <a:gd name="T24" fmla="*/ 8 w 20"/>
                <a:gd name="T25" fmla="*/ 106 h 110"/>
                <a:gd name="T26" fmla="*/ 9 w 20"/>
                <a:gd name="T27" fmla="*/ 109 h 110"/>
                <a:gd name="T28" fmla="*/ 12 w 20"/>
                <a:gd name="T29" fmla="*/ 110 h 110"/>
                <a:gd name="T30" fmla="*/ 16 w 20"/>
                <a:gd name="T31" fmla="*/ 109 h 110"/>
                <a:gd name="T32" fmla="*/ 17 w 20"/>
                <a:gd name="T33" fmla="*/ 106 h 110"/>
                <a:gd name="T34" fmla="*/ 8 w 20"/>
                <a:gd name="T35" fmla="*/ 103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110">
                  <a:moveTo>
                    <a:pt x="8" y="103"/>
                  </a:moveTo>
                  <a:lnTo>
                    <a:pt x="17" y="106"/>
                  </a:lnTo>
                  <a:lnTo>
                    <a:pt x="20" y="76"/>
                  </a:lnTo>
                  <a:lnTo>
                    <a:pt x="19" y="46"/>
                  </a:lnTo>
                  <a:lnTo>
                    <a:pt x="15" y="19"/>
                  </a:lnTo>
                  <a:lnTo>
                    <a:pt x="9" y="0"/>
                  </a:lnTo>
                  <a:lnTo>
                    <a:pt x="0" y="3"/>
                  </a:lnTo>
                  <a:lnTo>
                    <a:pt x="6" y="21"/>
                  </a:lnTo>
                  <a:lnTo>
                    <a:pt x="10" y="46"/>
                  </a:lnTo>
                  <a:lnTo>
                    <a:pt x="11" y="76"/>
                  </a:lnTo>
                  <a:lnTo>
                    <a:pt x="8" y="106"/>
                  </a:lnTo>
                  <a:lnTo>
                    <a:pt x="17" y="108"/>
                  </a:lnTo>
                  <a:lnTo>
                    <a:pt x="8" y="106"/>
                  </a:lnTo>
                  <a:lnTo>
                    <a:pt x="9" y="109"/>
                  </a:lnTo>
                  <a:lnTo>
                    <a:pt x="12" y="110"/>
                  </a:lnTo>
                  <a:lnTo>
                    <a:pt x="16" y="109"/>
                  </a:lnTo>
                  <a:lnTo>
                    <a:pt x="17" y="106"/>
                  </a:lnTo>
                  <a:lnTo>
                    <a:pt x="8" y="10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93" name="Freeform 1"/>
            <p:cNvSpPr>
              <a:spLocks/>
            </p:cNvSpPr>
            <p:nvPr/>
          </p:nvSpPr>
          <p:spPr bwMode="auto">
            <a:xfrm>
              <a:off x="2570" y="4117"/>
              <a:ext cx="18" cy="68"/>
            </a:xfrm>
            <a:custGeom>
              <a:avLst/>
              <a:gdLst>
                <a:gd name="T0" fmla="*/ 53 w 55"/>
                <a:gd name="T1" fmla="*/ 3 h 203"/>
                <a:gd name="T2" fmla="*/ 43 w 55"/>
                <a:gd name="T3" fmla="*/ 6 h 203"/>
                <a:gd name="T4" fmla="*/ 43 w 55"/>
                <a:gd name="T5" fmla="*/ 21 h 203"/>
                <a:gd name="T6" fmla="*/ 42 w 55"/>
                <a:gd name="T7" fmla="*/ 43 h 203"/>
                <a:gd name="T8" fmla="*/ 38 w 55"/>
                <a:gd name="T9" fmla="*/ 70 h 203"/>
                <a:gd name="T10" fmla="*/ 32 w 55"/>
                <a:gd name="T11" fmla="*/ 98 h 203"/>
                <a:gd name="T12" fmla="*/ 24 w 55"/>
                <a:gd name="T13" fmla="*/ 127 h 203"/>
                <a:gd name="T14" fmla="*/ 16 w 55"/>
                <a:gd name="T15" fmla="*/ 156 h 203"/>
                <a:gd name="T16" fmla="*/ 8 w 55"/>
                <a:gd name="T17" fmla="*/ 180 h 203"/>
                <a:gd name="T18" fmla="*/ 0 w 55"/>
                <a:gd name="T19" fmla="*/ 198 h 203"/>
                <a:gd name="T20" fmla="*/ 9 w 55"/>
                <a:gd name="T21" fmla="*/ 203 h 203"/>
                <a:gd name="T22" fmla="*/ 17 w 55"/>
                <a:gd name="T23" fmla="*/ 182 h 203"/>
                <a:gd name="T24" fmla="*/ 25 w 55"/>
                <a:gd name="T25" fmla="*/ 158 h 203"/>
                <a:gd name="T26" fmla="*/ 33 w 55"/>
                <a:gd name="T27" fmla="*/ 130 h 203"/>
                <a:gd name="T28" fmla="*/ 41 w 55"/>
                <a:gd name="T29" fmla="*/ 100 h 203"/>
                <a:gd name="T30" fmla="*/ 47 w 55"/>
                <a:gd name="T31" fmla="*/ 70 h 203"/>
                <a:gd name="T32" fmla="*/ 51 w 55"/>
                <a:gd name="T33" fmla="*/ 43 h 203"/>
                <a:gd name="T34" fmla="*/ 55 w 55"/>
                <a:gd name="T35" fmla="*/ 21 h 203"/>
                <a:gd name="T36" fmla="*/ 53 w 55"/>
                <a:gd name="T37" fmla="*/ 4 h 203"/>
                <a:gd name="T38" fmla="*/ 43 w 55"/>
                <a:gd name="T39" fmla="*/ 7 h 203"/>
                <a:gd name="T40" fmla="*/ 53 w 55"/>
                <a:gd name="T41" fmla="*/ 4 h 203"/>
                <a:gd name="T42" fmla="*/ 50 w 55"/>
                <a:gd name="T43" fmla="*/ 0 h 203"/>
                <a:gd name="T44" fmla="*/ 47 w 55"/>
                <a:gd name="T45" fmla="*/ 0 h 203"/>
                <a:gd name="T46" fmla="*/ 45 w 55"/>
                <a:gd name="T47" fmla="*/ 3 h 203"/>
                <a:gd name="T48" fmla="*/ 43 w 55"/>
                <a:gd name="T49" fmla="*/ 6 h 203"/>
                <a:gd name="T50" fmla="*/ 53 w 55"/>
                <a:gd name="T51"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 h="203">
                  <a:moveTo>
                    <a:pt x="53" y="3"/>
                  </a:moveTo>
                  <a:lnTo>
                    <a:pt x="43" y="6"/>
                  </a:lnTo>
                  <a:lnTo>
                    <a:pt x="43" y="21"/>
                  </a:lnTo>
                  <a:lnTo>
                    <a:pt x="42" y="43"/>
                  </a:lnTo>
                  <a:lnTo>
                    <a:pt x="38" y="70"/>
                  </a:lnTo>
                  <a:lnTo>
                    <a:pt x="32" y="98"/>
                  </a:lnTo>
                  <a:lnTo>
                    <a:pt x="24" y="127"/>
                  </a:lnTo>
                  <a:lnTo>
                    <a:pt x="16" y="156"/>
                  </a:lnTo>
                  <a:lnTo>
                    <a:pt x="8" y="180"/>
                  </a:lnTo>
                  <a:lnTo>
                    <a:pt x="0" y="198"/>
                  </a:lnTo>
                  <a:lnTo>
                    <a:pt x="9" y="203"/>
                  </a:lnTo>
                  <a:lnTo>
                    <a:pt x="17" y="182"/>
                  </a:lnTo>
                  <a:lnTo>
                    <a:pt x="25" y="158"/>
                  </a:lnTo>
                  <a:lnTo>
                    <a:pt x="33" y="130"/>
                  </a:lnTo>
                  <a:lnTo>
                    <a:pt x="41" y="100"/>
                  </a:lnTo>
                  <a:lnTo>
                    <a:pt x="47" y="70"/>
                  </a:lnTo>
                  <a:lnTo>
                    <a:pt x="51" y="43"/>
                  </a:lnTo>
                  <a:lnTo>
                    <a:pt x="55" y="21"/>
                  </a:lnTo>
                  <a:lnTo>
                    <a:pt x="53" y="4"/>
                  </a:lnTo>
                  <a:lnTo>
                    <a:pt x="43" y="7"/>
                  </a:lnTo>
                  <a:lnTo>
                    <a:pt x="53" y="4"/>
                  </a:lnTo>
                  <a:lnTo>
                    <a:pt x="50" y="0"/>
                  </a:lnTo>
                  <a:lnTo>
                    <a:pt x="47" y="0"/>
                  </a:lnTo>
                  <a:lnTo>
                    <a:pt x="45" y="3"/>
                  </a:lnTo>
                  <a:lnTo>
                    <a:pt x="43" y="6"/>
                  </a:lnTo>
                  <a:lnTo>
                    <a:pt x="53"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94" name="Freeform 2"/>
            <p:cNvSpPr>
              <a:spLocks/>
            </p:cNvSpPr>
            <p:nvPr/>
          </p:nvSpPr>
          <p:spPr bwMode="auto">
            <a:xfrm>
              <a:off x="2580" y="4118"/>
              <a:ext cx="11" cy="79"/>
            </a:xfrm>
            <a:custGeom>
              <a:avLst/>
              <a:gdLst>
                <a:gd name="T0" fmla="*/ 9 w 32"/>
                <a:gd name="T1" fmla="*/ 232 h 238"/>
                <a:gd name="T2" fmla="*/ 9 w 32"/>
                <a:gd name="T3" fmla="*/ 234 h 238"/>
                <a:gd name="T4" fmla="*/ 14 w 32"/>
                <a:gd name="T5" fmla="*/ 214 h 238"/>
                <a:gd name="T6" fmla="*/ 19 w 32"/>
                <a:gd name="T7" fmla="*/ 185 h 238"/>
                <a:gd name="T8" fmla="*/ 25 w 32"/>
                <a:gd name="T9" fmla="*/ 152 h 238"/>
                <a:gd name="T10" fmla="*/ 30 w 32"/>
                <a:gd name="T11" fmla="*/ 116 h 238"/>
                <a:gd name="T12" fmla="*/ 32 w 32"/>
                <a:gd name="T13" fmla="*/ 81 h 238"/>
                <a:gd name="T14" fmla="*/ 32 w 32"/>
                <a:gd name="T15" fmla="*/ 49 h 238"/>
                <a:gd name="T16" fmla="*/ 29 w 32"/>
                <a:gd name="T17" fmla="*/ 20 h 238"/>
                <a:gd name="T18" fmla="*/ 21 w 32"/>
                <a:gd name="T19" fmla="*/ 0 h 238"/>
                <a:gd name="T20" fmla="*/ 11 w 32"/>
                <a:gd name="T21" fmla="*/ 4 h 238"/>
                <a:gd name="T22" fmla="*/ 19 w 32"/>
                <a:gd name="T23" fmla="*/ 23 h 238"/>
                <a:gd name="T24" fmla="*/ 23 w 32"/>
                <a:gd name="T25" fmla="*/ 49 h 238"/>
                <a:gd name="T26" fmla="*/ 23 w 32"/>
                <a:gd name="T27" fmla="*/ 81 h 238"/>
                <a:gd name="T28" fmla="*/ 21 w 32"/>
                <a:gd name="T29" fmla="*/ 116 h 238"/>
                <a:gd name="T30" fmla="*/ 16 w 32"/>
                <a:gd name="T31" fmla="*/ 152 h 238"/>
                <a:gd name="T32" fmla="*/ 10 w 32"/>
                <a:gd name="T33" fmla="*/ 185 h 238"/>
                <a:gd name="T34" fmla="*/ 5 w 32"/>
                <a:gd name="T35" fmla="*/ 212 h 238"/>
                <a:gd name="T36" fmla="*/ 0 w 32"/>
                <a:gd name="T37" fmla="*/ 232 h 238"/>
                <a:gd name="T38" fmla="*/ 0 w 32"/>
                <a:gd name="T39" fmla="*/ 234 h 238"/>
                <a:gd name="T40" fmla="*/ 0 w 32"/>
                <a:gd name="T41" fmla="*/ 232 h 238"/>
                <a:gd name="T42" fmla="*/ 1 w 32"/>
                <a:gd name="T43" fmla="*/ 236 h 238"/>
                <a:gd name="T44" fmla="*/ 3 w 32"/>
                <a:gd name="T45" fmla="*/ 238 h 238"/>
                <a:gd name="T46" fmla="*/ 7 w 32"/>
                <a:gd name="T47" fmla="*/ 237 h 238"/>
                <a:gd name="T48" fmla="*/ 9 w 32"/>
                <a:gd name="T49" fmla="*/ 234 h 238"/>
                <a:gd name="T50" fmla="*/ 9 w 32"/>
                <a:gd name="T51" fmla="*/ 232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 h="238">
                  <a:moveTo>
                    <a:pt x="9" y="232"/>
                  </a:moveTo>
                  <a:lnTo>
                    <a:pt x="9" y="234"/>
                  </a:lnTo>
                  <a:lnTo>
                    <a:pt x="14" y="214"/>
                  </a:lnTo>
                  <a:lnTo>
                    <a:pt x="19" y="185"/>
                  </a:lnTo>
                  <a:lnTo>
                    <a:pt x="25" y="152"/>
                  </a:lnTo>
                  <a:lnTo>
                    <a:pt x="30" y="116"/>
                  </a:lnTo>
                  <a:lnTo>
                    <a:pt x="32" y="81"/>
                  </a:lnTo>
                  <a:lnTo>
                    <a:pt x="32" y="49"/>
                  </a:lnTo>
                  <a:lnTo>
                    <a:pt x="29" y="20"/>
                  </a:lnTo>
                  <a:lnTo>
                    <a:pt x="21" y="0"/>
                  </a:lnTo>
                  <a:lnTo>
                    <a:pt x="11" y="4"/>
                  </a:lnTo>
                  <a:lnTo>
                    <a:pt x="19" y="23"/>
                  </a:lnTo>
                  <a:lnTo>
                    <a:pt x="23" y="49"/>
                  </a:lnTo>
                  <a:lnTo>
                    <a:pt x="23" y="81"/>
                  </a:lnTo>
                  <a:lnTo>
                    <a:pt x="21" y="116"/>
                  </a:lnTo>
                  <a:lnTo>
                    <a:pt x="16" y="152"/>
                  </a:lnTo>
                  <a:lnTo>
                    <a:pt x="10" y="185"/>
                  </a:lnTo>
                  <a:lnTo>
                    <a:pt x="5" y="212"/>
                  </a:lnTo>
                  <a:lnTo>
                    <a:pt x="0" y="232"/>
                  </a:lnTo>
                  <a:lnTo>
                    <a:pt x="0" y="234"/>
                  </a:lnTo>
                  <a:lnTo>
                    <a:pt x="0" y="232"/>
                  </a:lnTo>
                  <a:lnTo>
                    <a:pt x="1" y="236"/>
                  </a:lnTo>
                  <a:lnTo>
                    <a:pt x="3" y="238"/>
                  </a:lnTo>
                  <a:lnTo>
                    <a:pt x="7" y="237"/>
                  </a:lnTo>
                  <a:lnTo>
                    <a:pt x="9" y="234"/>
                  </a:lnTo>
                  <a:lnTo>
                    <a:pt x="9" y="23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95" name="Freeform 3"/>
            <p:cNvSpPr>
              <a:spLocks/>
            </p:cNvSpPr>
            <p:nvPr/>
          </p:nvSpPr>
          <p:spPr bwMode="auto">
            <a:xfrm>
              <a:off x="2580" y="4195"/>
              <a:ext cx="8" cy="7"/>
            </a:xfrm>
            <a:custGeom>
              <a:avLst/>
              <a:gdLst>
                <a:gd name="T0" fmla="*/ 15 w 24"/>
                <a:gd name="T1" fmla="*/ 13 h 20"/>
                <a:gd name="T2" fmla="*/ 18 w 24"/>
                <a:gd name="T3" fmla="*/ 9 h 20"/>
                <a:gd name="T4" fmla="*/ 13 w 24"/>
                <a:gd name="T5" fmla="*/ 10 h 20"/>
                <a:gd name="T6" fmla="*/ 13 w 24"/>
                <a:gd name="T7" fmla="*/ 9 h 20"/>
                <a:gd name="T8" fmla="*/ 11 w 24"/>
                <a:gd name="T9" fmla="*/ 7 h 20"/>
                <a:gd name="T10" fmla="*/ 9 w 24"/>
                <a:gd name="T11" fmla="*/ 0 h 20"/>
                <a:gd name="T12" fmla="*/ 0 w 24"/>
                <a:gd name="T13" fmla="*/ 2 h 20"/>
                <a:gd name="T14" fmla="*/ 2 w 24"/>
                <a:gd name="T15" fmla="*/ 9 h 20"/>
                <a:gd name="T16" fmla="*/ 6 w 24"/>
                <a:gd name="T17" fmla="*/ 16 h 20"/>
                <a:gd name="T18" fmla="*/ 13 w 24"/>
                <a:gd name="T19" fmla="*/ 20 h 20"/>
                <a:gd name="T20" fmla="*/ 21 w 24"/>
                <a:gd name="T21" fmla="*/ 18 h 20"/>
                <a:gd name="T22" fmla="*/ 24 w 24"/>
                <a:gd name="T23" fmla="*/ 15 h 20"/>
                <a:gd name="T24" fmla="*/ 21 w 24"/>
                <a:gd name="T25" fmla="*/ 18 h 20"/>
                <a:gd name="T26" fmla="*/ 24 w 24"/>
                <a:gd name="T27" fmla="*/ 16 h 20"/>
                <a:gd name="T28" fmla="*/ 24 w 24"/>
                <a:gd name="T29" fmla="*/ 13 h 20"/>
                <a:gd name="T30" fmla="*/ 22 w 24"/>
                <a:gd name="T31" fmla="*/ 10 h 20"/>
                <a:gd name="T32" fmla="*/ 18 w 24"/>
                <a:gd name="T33" fmla="*/ 9 h 20"/>
                <a:gd name="T34" fmla="*/ 15 w 24"/>
                <a:gd name="T3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0">
                  <a:moveTo>
                    <a:pt x="15" y="13"/>
                  </a:moveTo>
                  <a:lnTo>
                    <a:pt x="18" y="9"/>
                  </a:lnTo>
                  <a:lnTo>
                    <a:pt x="13" y="10"/>
                  </a:lnTo>
                  <a:lnTo>
                    <a:pt x="13" y="9"/>
                  </a:lnTo>
                  <a:lnTo>
                    <a:pt x="11" y="7"/>
                  </a:lnTo>
                  <a:lnTo>
                    <a:pt x="9" y="0"/>
                  </a:lnTo>
                  <a:lnTo>
                    <a:pt x="0" y="2"/>
                  </a:lnTo>
                  <a:lnTo>
                    <a:pt x="2" y="9"/>
                  </a:lnTo>
                  <a:lnTo>
                    <a:pt x="6" y="16"/>
                  </a:lnTo>
                  <a:lnTo>
                    <a:pt x="13" y="20"/>
                  </a:lnTo>
                  <a:lnTo>
                    <a:pt x="21" y="18"/>
                  </a:lnTo>
                  <a:lnTo>
                    <a:pt x="24" y="15"/>
                  </a:lnTo>
                  <a:lnTo>
                    <a:pt x="21" y="18"/>
                  </a:lnTo>
                  <a:lnTo>
                    <a:pt x="24" y="16"/>
                  </a:lnTo>
                  <a:lnTo>
                    <a:pt x="24" y="13"/>
                  </a:lnTo>
                  <a:lnTo>
                    <a:pt x="22" y="10"/>
                  </a:lnTo>
                  <a:lnTo>
                    <a:pt x="18" y="9"/>
                  </a:lnTo>
                  <a:lnTo>
                    <a:pt x="15"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96" name="Freeform 4"/>
            <p:cNvSpPr>
              <a:spLocks/>
            </p:cNvSpPr>
            <p:nvPr/>
          </p:nvSpPr>
          <p:spPr bwMode="auto">
            <a:xfrm>
              <a:off x="2585" y="4122"/>
              <a:ext cx="21" cy="78"/>
            </a:xfrm>
            <a:custGeom>
              <a:avLst/>
              <a:gdLst>
                <a:gd name="T0" fmla="*/ 62 w 63"/>
                <a:gd name="T1" fmla="*/ 6 h 236"/>
                <a:gd name="T2" fmla="*/ 51 w 63"/>
                <a:gd name="T3" fmla="*/ 6 h 236"/>
                <a:gd name="T4" fmla="*/ 51 w 63"/>
                <a:gd name="T5" fmla="*/ 21 h 236"/>
                <a:gd name="T6" fmla="*/ 47 w 63"/>
                <a:gd name="T7" fmla="*/ 41 h 236"/>
                <a:gd name="T8" fmla="*/ 40 w 63"/>
                <a:gd name="T9" fmla="*/ 70 h 236"/>
                <a:gd name="T10" fmla="*/ 32 w 63"/>
                <a:gd name="T11" fmla="*/ 102 h 236"/>
                <a:gd name="T12" fmla="*/ 24 w 63"/>
                <a:gd name="T13" fmla="*/ 135 h 236"/>
                <a:gd name="T14" fmla="*/ 15 w 63"/>
                <a:gd name="T15" fmla="*/ 171 h 236"/>
                <a:gd name="T16" fmla="*/ 7 w 63"/>
                <a:gd name="T17" fmla="*/ 204 h 236"/>
                <a:gd name="T18" fmla="*/ 0 w 63"/>
                <a:gd name="T19" fmla="*/ 234 h 236"/>
                <a:gd name="T20" fmla="*/ 9 w 63"/>
                <a:gd name="T21" fmla="*/ 236 h 236"/>
                <a:gd name="T22" fmla="*/ 16 w 63"/>
                <a:gd name="T23" fmla="*/ 206 h 236"/>
                <a:gd name="T24" fmla="*/ 24 w 63"/>
                <a:gd name="T25" fmla="*/ 173 h 236"/>
                <a:gd name="T26" fmla="*/ 33 w 63"/>
                <a:gd name="T27" fmla="*/ 138 h 236"/>
                <a:gd name="T28" fmla="*/ 41 w 63"/>
                <a:gd name="T29" fmla="*/ 104 h 236"/>
                <a:gd name="T30" fmla="*/ 49 w 63"/>
                <a:gd name="T31" fmla="*/ 72 h 236"/>
                <a:gd name="T32" fmla="*/ 56 w 63"/>
                <a:gd name="T33" fmla="*/ 44 h 236"/>
                <a:gd name="T34" fmla="*/ 60 w 63"/>
                <a:gd name="T35" fmla="*/ 21 h 236"/>
                <a:gd name="T36" fmla="*/ 63 w 63"/>
                <a:gd name="T37" fmla="*/ 6 h 236"/>
                <a:gd name="T38" fmla="*/ 52 w 63"/>
                <a:gd name="T39" fmla="*/ 6 h 236"/>
                <a:gd name="T40" fmla="*/ 63 w 63"/>
                <a:gd name="T41" fmla="*/ 6 h 236"/>
                <a:gd name="T42" fmla="*/ 60 w 63"/>
                <a:gd name="T43" fmla="*/ 2 h 236"/>
                <a:gd name="T44" fmla="*/ 57 w 63"/>
                <a:gd name="T45" fmla="*/ 0 h 236"/>
                <a:gd name="T46" fmla="*/ 54 w 63"/>
                <a:gd name="T47" fmla="*/ 2 h 236"/>
                <a:gd name="T48" fmla="*/ 51 w 63"/>
                <a:gd name="T49" fmla="*/ 6 h 236"/>
                <a:gd name="T50" fmla="*/ 62 w 63"/>
                <a:gd name="T51" fmla="*/ 6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3" h="236">
                  <a:moveTo>
                    <a:pt x="62" y="6"/>
                  </a:moveTo>
                  <a:lnTo>
                    <a:pt x="51" y="6"/>
                  </a:lnTo>
                  <a:lnTo>
                    <a:pt x="51" y="21"/>
                  </a:lnTo>
                  <a:lnTo>
                    <a:pt x="47" y="41"/>
                  </a:lnTo>
                  <a:lnTo>
                    <a:pt x="40" y="70"/>
                  </a:lnTo>
                  <a:lnTo>
                    <a:pt x="32" y="102"/>
                  </a:lnTo>
                  <a:lnTo>
                    <a:pt x="24" y="135"/>
                  </a:lnTo>
                  <a:lnTo>
                    <a:pt x="15" y="171"/>
                  </a:lnTo>
                  <a:lnTo>
                    <a:pt x="7" y="204"/>
                  </a:lnTo>
                  <a:lnTo>
                    <a:pt x="0" y="234"/>
                  </a:lnTo>
                  <a:lnTo>
                    <a:pt x="9" y="236"/>
                  </a:lnTo>
                  <a:lnTo>
                    <a:pt x="16" y="206"/>
                  </a:lnTo>
                  <a:lnTo>
                    <a:pt x="24" y="173"/>
                  </a:lnTo>
                  <a:lnTo>
                    <a:pt x="33" y="138"/>
                  </a:lnTo>
                  <a:lnTo>
                    <a:pt x="41" y="104"/>
                  </a:lnTo>
                  <a:lnTo>
                    <a:pt x="49" y="72"/>
                  </a:lnTo>
                  <a:lnTo>
                    <a:pt x="56" y="44"/>
                  </a:lnTo>
                  <a:lnTo>
                    <a:pt x="60" y="21"/>
                  </a:lnTo>
                  <a:lnTo>
                    <a:pt x="63" y="6"/>
                  </a:lnTo>
                  <a:lnTo>
                    <a:pt x="52" y="6"/>
                  </a:lnTo>
                  <a:lnTo>
                    <a:pt x="63" y="6"/>
                  </a:lnTo>
                  <a:lnTo>
                    <a:pt x="60" y="2"/>
                  </a:lnTo>
                  <a:lnTo>
                    <a:pt x="57" y="0"/>
                  </a:lnTo>
                  <a:lnTo>
                    <a:pt x="54" y="2"/>
                  </a:lnTo>
                  <a:lnTo>
                    <a:pt x="51" y="6"/>
                  </a:lnTo>
                  <a:lnTo>
                    <a:pt x="62"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97" name="Freeform 5"/>
            <p:cNvSpPr>
              <a:spLocks/>
            </p:cNvSpPr>
            <p:nvPr/>
          </p:nvSpPr>
          <p:spPr bwMode="auto">
            <a:xfrm>
              <a:off x="2603" y="4124"/>
              <a:ext cx="6" cy="78"/>
            </a:xfrm>
            <a:custGeom>
              <a:avLst/>
              <a:gdLst>
                <a:gd name="T0" fmla="*/ 7 w 18"/>
                <a:gd name="T1" fmla="*/ 229 h 235"/>
                <a:gd name="T2" fmla="*/ 18 w 18"/>
                <a:gd name="T3" fmla="*/ 230 h 235"/>
                <a:gd name="T4" fmla="*/ 18 w 18"/>
                <a:gd name="T5" fmla="*/ 190 h 235"/>
                <a:gd name="T6" fmla="*/ 15 w 18"/>
                <a:gd name="T7" fmla="*/ 127 h 235"/>
                <a:gd name="T8" fmla="*/ 13 w 18"/>
                <a:gd name="T9" fmla="*/ 58 h 235"/>
                <a:gd name="T10" fmla="*/ 10 w 18"/>
                <a:gd name="T11" fmla="*/ 0 h 235"/>
                <a:gd name="T12" fmla="*/ 0 w 18"/>
                <a:gd name="T13" fmla="*/ 0 h 235"/>
                <a:gd name="T14" fmla="*/ 4 w 18"/>
                <a:gd name="T15" fmla="*/ 58 h 235"/>
                <a:gd name="T16" fmla="*/ 6 w 18"/>
                <a:gd name="T17" fmla="*/ 127 h 235"/>
                <a:gd name="T18" fmla="*/ 6 w 18"/>
                <a:gd name="T19" fmla="*/ 190 h 235"/>
                <a:gd name="T20" fmla="*/ 6 w 18"/>
                <a:gd name="T21" fmla="*/ 230 h 235"/>
                <a:gd name="T22" fmla="*/ 16 w 18"/>
                <a:gd name="T23" fmla="*/ 231 h 235"/>
                <a:gd name="T24" fmla="*/ 6 w 18"/>
                <a:gd name="T25" fmla="*/ 230 h 235"/>
                <a:gd name="T26" fmla="*/ 8 w 18"/>
                <a:gd name="T27" fmla="*/ 233 h 235"/>
                <a:gd name="T28" fmla="*/ 12 w 18"/>
                <a:gd name="T29" fmla="*/ 235 h 235"/>
                <a:gd name="T30" fmla="*/ 15 w 18"/>
                <a:gd name="T31" fmla="*/ 233 h 235"/>
                <a:gd name="T32" fmla="*/ 18 w 18"/>
                <a:gd name="T33" fmla="*/ 230 h 235"/>
                <a:gd name="T34" fmla="*/ 7 w 18"/>
                <a:gd name="T35" fmla="*/ 229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235">
                  <a:moveTo>
                    <a:pt x="7" y="229"/>
                  </a:moveTo>
                  <a:lnTo>
                    <a:pt x="18" y="230"/>
                  </a:lnTo>
                  <a:lnTo>
                    <a:pt x="18" y="190"/>
                  </a:lnTo>
                  <a:lnTo>
                    <a:pt x="15" y="127"/>
                  </a:lnTo>
                  <a:lnTo>
                    <a:pt x="13" y="58"/>
                  </a:lnTo>
                  <a:lnTo>
                    <a:pt x="10" y="0"/>
                  </a:lnTo>
                  <a:lnTo>
                    <a:pt x="0" y="0"/>
                  </a:lnTo>
                  <a:lnTo>
                    <a:pt x="4" y="58"/>
                  </a:lnTo>
                  <a:lnTo>
                    <a:pt x="6" y="127"/>
                  </a:lnTo>
                  <a:lnTo>
                    <a:pt x="6" y="190"/>
                  </a:lnTo>
                  <a:lnTo>
                    <a:pt x="6" y="230"/>
                  </a:lnTo>
                  <a:lnTo>
                    <a:pt x="16" y="231"/>
                  </a:lnTo>
                  <a:lnTo>
                    <a:pt x="6" y="230"/>
                  </a:lnTo>
                  <a:lnTo>
                    <a:pt x="8" y="233"/>
                  </a:lnTo>
                  <a:lnTo>
                    <a:pt x="12" y="235"/>
                  </a:lnTo>
                  <a:lnTo>
                    <a:pt x="15" y="233"/>
                  </a:lnTo>
                  <a:lnTo>
                    <a:pt x="18" y="230"/>
                  </a:lnTo>
                  <a:lnTo>
                    <a:pt x="7" y="2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98" name="Freeform 6"/>
            <p:cNvSpPr>
              <a:spLocks/>
            </p:cNvSpPr>
            <p:nvPr/>
          </p:nvSpPr>
          <p:spPr bwMode="auto">
            <a:xfrm>
              <a:off x="2605" y="4161"/>
              <a:ext cx="25" cy="40"/>
            </a:xfrm>
            <a:custGeom>
              <a:avLst/>
              <a:gdLst>
                <a:gd name="T0" fmla="*/ 74 w 76"/>
                <a:gd name="T1" fmla="*/ 0 h 118"/>
                <a:gd name="T2" fmla="*/ 75 w 76"/>
                <a:gd name="T3" fmla="*/ 0 h 118"/>
                <a:gd name="T4" fmla="*/ 66 w 76"/>
                <a:gd name="T5" fmla="*/ 5 h 118"/>
                <a:gd name="T6" fmla="*/ 59 w 76"/>
                <a:gd name="T7" fmla="*/ 15 h 118"/>
                <a:gd name="T8" fmla="*/ 47 w 76"/>
                <a:gd name="T9" fmla="*/ 29 h 118"/>
                <a:gd name="T10" fmla="*/ 37 w 76"/>
                <a:gd name="T11" fmla="*/ 46 h 118"/>
                <a:gd name="T12" fmla="*/ 27 w 76"/>
                <a:gd name="T13" fmla="*/ 64 h 118"/>
                <a:gd name="T14" fmla="*/ 16 w 76"/>
                <a:gd name="T15" fmla="*/ 83 h 118"/>
                <a:gd name="T16" fmla="*/ 7 w 76"/>
                <a:gd name="T17" fmla="*/ 100 h 118"/>
                <a:gd name="T18" fmla="*/ 0 w 76"/>
                <a:gd name="T19" fmla="*/ 116 h 118"/>
                <a:gd name="T20" fmla="*/ 9 w 76"/>
                <a:gd name="T21" fmla="*/ 118 h 118"/>
                <a:gd name="T22" fmla="*/ 16 w 76"/>
                <a:gd name="T23" fmla="*/ 104 h 118"/>
                <a:gd name="T24" fmla="*/ 26 w 76"/>
                <a:gd name="T25" fmla="*/ 87 h 118"/>
                <a:gd name="T26" fmla="*/ 36 w 76"/>
                <a:gd name="T27" fmla="*/ 69 h 118"/>
                <a:gd name="T28" fmla="*/ 46 w 76"/>
                <a:gd name="T29" fmla="*/ 51 h 118"/>
                <a:gd name="T30" fmla="*/ 56 w 76"/>
                <a:gd name="T31" fmla="*/ 33 h 118"/>
                <a:gd name="T32" fmla="*/ 66 w 76"/>
                <a:gd name="T33" fmla="*/ 20 h 118"/>
                <a:gd name="T34" fmla="*/ 72 w 76"/>
                <a:gd name="T35" fmla="*/ 12 h 118"/>
                <a:gd name="T36" fmla="*/ 75 w 76"/>
                <a:gd name="T37" fmla="*/ 9 h 118"/>
                <a:gd name="T38" fmla="*/ 76 w 76"/>
                <a:gd name="T39" fmla="*/ 9 h 118"/>
                <a:gd name="T40" fmla="*/ 74 w 76"/>
                <a:gd name="T4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6" h="118">
                  <a:moveTo>
                    <a:pt x="74" y="0"/>
                  </a:moveTo>
                  <a:lnTo>
                    <a:pt x="75" y="0"/>
                  </a:lnTo>
                  <a:lnTo>
                    <a:pt x="66" y="5"/>
                  </a:lnTo>
                  <a:lnTo>
                    <a:pt x="59" y="15"/>
                  </a:lnTo>
                  <a:lnTo>
                    <a:pt x="47" y="29"/>
                  </a:lnTo>
                  <a:lnTo>
                    <a:pt x="37" y="46"/>
                  </a:lnTo>
                  <a:lnTo>
                    <a:pt x="27" y="64"/>
                  </a:lnTo>
                  <a:lnTo>
                    <a:pt x="16" y="83"/>
                  </a:lnTo>
                  <a:lnTo>
                    <a:pt x="7" y="100"/>
                  </a:lnTo>
                  <a:lnTo>
                    <a:pt x="0" y="116"/>
                  </a:lnTo>
                  <a:lnTo>
                    <a:pt x="9" y="118"/>
                  </a:lnTo>
                  <a:lnTo>
                    <a:pt x="16" y="104"/>
                  </a:lnTo>
                  <a:lnTo>
                    <a:pt x="26" y="87"/>
                  </a:lnTo>
                  <a:lnTo>
                    <a:pt x="36" y="69"/>
                  </a:lnTo>
                  <a:lnTo>
                    <a:pt x="46" y="51"/>
                  </a:lnTo>
                  <a:lnTo>
                    <a:pt x="56" y="33"/>
                  </a:lnTo>
                  <a:lnTo>
                    <a:pt x="66" y="20"/>
                  </a:lnTo>
                  <a:lnTo>
                    <a:pt x="72" y="12"/>
                  </a:lnTo>
                  <a:lnTo>
                    <a:pt x="75" y="9"/>
                  </a:lnTo>
                  <a:lnTo>
                    <a:pt x="76" y="9"/>
                  </a:lnTo>
                  <a:lnTo>
                    <a:pt x="7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599" name="Freeform 7"/>
            <p:cNvSpPr>
              <a:spLocks/>
            </p:cNvSpPr>
            <p:nvPr/>
          </p:nvSpPr>
          <p:spPr bwMode="auto">
            <a:xfrm>
              <a:off x="2630" y="4155"/>
              <a:ext cx="25" cy="9"/>
            </a:xfrm>
            <a:custGeom>
              <a:avLst/>
              <a:gdLst>
                <a:gd name="T0" fmla="*/ 68 w 75"/>
                <a:gd name="T1" fmla="*/ 0 h 29"/>
                <a:gd name="T2" fmla="*/ 68 w 75"/>
                <a:gd name="T3" fmla="*/ 0 h 29"/>
                <a:gd name="T4" fmla="*/ 63 w 75"/>
                <a:gd name="T5" fmla="*/ 3 h 29"/>
                <a:gd name="T6" fmla="*/ 55 w 75"/>
                <a:gd name="T7" fmla="*/ 8 h 29"/>
                <a:gd name="T8" fmla="*/ 44 w 75"/>
                <a:gd name="T9" fmla="*/ 11 h 29"/>
                <a:gd name="T10" fmla="*/ 33 w 75"/>
                <a:gd name="T11" fmla="*/ 13 h 29"/>
                <a:gd name="T12" fmla="*/ 22 w 75"/>
                <a:gd name="T13" fmla="*/ 16 h 29"/>
                <a:gd name="T14" fmla="*/ 13 w 75"/>
                <a:gd name="T15" fmla="*/ 18 h 29"/>
                <a:gd name="T16" fmla="*/ 5 w 75"/>
                <a:gd name="T17" fmla="*/ 19 h 29"/>
                <a:gd name="T18" fmla="*/ 0 w 75"/>
                <a:gd name="T19" fmla="*/ 20 h 29"/>
                <a:gd name="T20" fmla="*/ 2 w 75"/>
                <a:gd name="T21" fmla="*/ 29 h 29"/>
                <a:gd name="T22" fmla="*/ 5 w 75"/>
                <a:gd name="T23" fmla="*/ 28 h 29"/>
                <a:gd name="T24" fmla="*/ 13 w 75"/>
                <a:gd name="T25" fmla="*/ 27 h 29"/>
                <a:gd name="T26" fmla="*/ 25 w 75"/>
                <a:gd name="T27" fmla="*/ 25 h 29"/>
                <a:gd name="T28" fmla="*/ 35 w 75"/>
                <a:gd name="T29" fmla="*/ 23 h 29"/>
                <a:gd name="T30" fmla="*/ 47 w 75"/>
                <a:gd name="T31" fmla="*/ 20 h 29"/>
                <a:gd name="T32" fmla="*/ 57 w 75"/>
                <a:gd name="T33" fmla="*/ 17 h 29"/>
                <a:gd name="T34" fmla="*/ 67 w 75"/>
                <a:gd name="T35" fmla="*/ 12 h 29"/>
                <a:gd name="T36" fmla="*/ 75 w 75"/>
                <a:gd name="T37" fmla="*/ 6 h 29"/>
                <a:gd name="T38" fmla="*/ 75 w 75"/>
                <a:gd name="T39" fmla="*/ 6 h 29"/>
                <a:gd name="T40" fmla="*/ 68 w 75"/>
                <a:gd name="T4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29">
                  <a:moveTo>
                    <a:pt x="68" y="0"/>
                  </a:moveTo>
                  <a:lnTo>
                    <a:pt x="68" y="0"/>
                  </a:lnTo>
                  <a:lnTo>
                    <a:pt x="63" y="3"/>
                  </a:lnTo>
                  <a:lnTo>
                    <a:pt x="55" y="8"/>
                  </a:lnTo>
                  <a:lnTo>
                    <a:pt x="44" y="11"/>
                  </a:lnTo>
                  <a:lnTo>
                    <a:pt x="33" y="13"/>
                  </a:lnTo>
                  <a:lnTo>
                    <a:pt x="22" y="16"/>
                  </a:lnTo>
                  <a:lnTo>
                    <a:pt x="13" y="18"/>
                  </a:lnTo>
                  <a:lnTo>
                    <a:pt x="5" y="19"/>
                  </a:lnTo>
                  <a:lnTo>
                    <a:pt x="0" y="20"/>
                  </a:lnTo>
                  <a:lnTo>
                    <a:pt x="2" y="29"/>
                  </a:lnTo>
                  <a:lnTo>
                    <a:pt x="5" y="28"/>
                  </a:lnTo>
                  <a:lnTo>
                    <a:pt x="13" y="27"/>
                  </a:lnTo>
                  <a:lnTo>
                    <a:pt x="25" y="25"/>
                  </a:lnTo>
                  <a:lnTo>
                    <a:pt x="35" y="23"/>
                  </a:lnTo>
                  <a:lnTo>
                    <a:pt x="47" y="20"/>
                  </a:lnTo>
                  <a:lnTo>
                    <a:pt x="57" y="17"/>
                  </a:lnTo>
                  <a:lnTo>
                    <a:pt x="67" y="12"/>
                  </a:lnTo>
                  <a:lnTo>
                    <a:pt x="75" y="6"/>
                  </a:lnTo>
                  <a:lnTo>
                    <a:pt x="75" y="6"/>
                  </a:lnTo>
                  <a:lnTo>
                    <a:pt x="6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00" name="Freeform 8"/>
            <p:cNvSpPr>
              <a:spLocks/>
            </p:cNvSpPr>
            <p:nvPr/>
          </p:nvSpPr>
          <p:spPr bwMode="auto">
            <a:xfrm>
              <a:off x="2652" y="4149"/>
              <a:ext cx="15" cy="8"/>
            </a:xfrm>
            <a:custGeom>
              <a:avLst/>
              <a:gdLst>
                <a:gd name="T0" fmla="*/ 43 w 44"/>
                <a:gd name="T1" fmla="*/ 8 h 24"/>
                <a:gd name="T2" fmla="*/ 39 w 44"/>
                <a:gd name="T3" fmla="*/ 0 h 24"/>
                <a:gd name="T4" fmla="*/ 35 w 44"/>
                <a:gd name="T5" fmla="*/ 2 h 24"/>
                <a:gd name="T6" fmla="*/ 31 w 44"/>
                <a:gd name="T7" fmla="*/ 2 h 24"/>
                <a:gd name="T8" fmla="*/ 25 w 44"/>
                <a:gd name="T9" fmla="*/ 3 h 24"/>
                <a:gd name="T10" fmla="*/ 21 w 44"/>
                <a:gd name="T11" fmla="*/ 5 h 24"/>
                <a:gd name="T12" fmla="*/ 16 w 44"/>
                <a:gd name="T13" fmla="*/ 6 h 24"/>
                <a:gd name="T14" fmla="*/ 12 w 44"/>
                <a:gd name="T15" fmla="*/ 8 h 24"/>
                <a:gd name="T16" fmla="*/ 5 w 44"/>
                <a:gd name="T17" fmla="*/ 13 h 24"/>
                <a:gd name="T18" fmla="*/ 0 w 44"/>
                <a:gd name="T19" fmla="*/ 18 h 24"/>
                <a:gd name="T20" fmla="*/ 7 w 44"/>
                <a:gd name="T21" fmla="*/ 24 h 24"/>
                <a:gd name="T22" fmla="*/ 12 w 44"/>
                <a:gd name="T23" fmla="*/ 20 h 24"/>
                <a:gd name="T24" fmla="*/ 16 w 44"/>
                <a:gd name="T25" fmla="*/ 18 h 24"/>
                <a:gd name="T26" fmla="*/ 19 w 44"/>
                <a:gd name="T27" fmla="*/ 15 h 24"/>
                <a:gd name="T28" fmla="*/ 23 w 44"/>
                <a:gd name="T29" fmla="*/ 14 h 24"/>
                <a:gd name="T30" fmla="*/ 28 w 44"/>
                <a:gd name="T31" fmla="*/ 12 h 24"/>
                <a:gd name="T32" fmla="*/ 31 w 44"/>
                <a:gd name="T33" fmla="*/ 11 h 24"/>
                <a:gd name="T34" fmla="*/ 35 w 44"/>
                <a:gd name="T35" fmla="*/ 11 h 24"/>
                <a:gd name="T36" fmla="*/ 39 w 44"/>
                <a:gd name="T37" fmla="*/ 10 h 24"/>
                <a:gd name="T38" fmla="*/ 36 w 44"/>
                <a:gd name="T39" fmla="*/ 2 h 24"/>
                <a:gd name="T40" fmla="*/ 39 w 44"/>
                <a:gd name="T41" fmla="*/ 10 h 24"/>
                <a:gd name="T42" fmla="*/ 43 w 44"/>
                <a:gd name="T43" fmla="*/ 8 h 24"/>
                <a:gd name="T44" fmla="*/ 44 w 44"/>
                <a:gd name="T45" fmla="*/ 5 h 24"/>
                <a:gd name="T46" fmla="*/ 43 w 44"/>
                <a:gd name="T47" fmla="*/ 2 h 24"/>
                <a:gd name="T48" fmla="*/ 39 w 44"/>
                <a:gd name="T49" fmla="*/ 0 h 24"/>
                <a:gd name="T50" fmla="*/ 43 w 44"/>
                <a:gd name="T51" fmla="*/ 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4" h="24">
                  <a:moveTo>
                    <a:pt x="43" y="8"/>
                  </a:moveTo>
                  <a:lnTo>
                    <a:pt x="39" y="0"/>
                  </a:lnTo>
                  <a:lnTo>
                    <a:pt x="35" y="2"/>
                  </a:lnTo>
                  <a:lnTo>
                    <a:pt x="31" y="2"/>
                  </a:lnTo>
                  <a:lnTo>
                    <a:pt x="25" y="3"/>
                  </a:lnTo>
                  <a:lnTo>
                    <a:pt x="21" y="5"/>
                  </a:lnTo>
                  <a:lnTo>
                    <a:pt x="16" y="6"/>
                  </a:lnTo>
                  <a:lnTo>
                    <a:pt x="12" y="8"/>
                  </a:lnTo>
                  <a:lnTo>
                    <a:pt x="5" y="13"/>
                  </a:lnTo>
                  <a:lnTo>
                    <a:pt x="0" y="18"/>
                  </a:lnTo>
                  <a:lnTo>
                    <a:pt x="7" y="24"/>
                  </a:lnTo>
                  <a:lnTo>
                    <a:pt x="12" y="20"/>
                  </a:lnTo>
                  <a:lnTo>
                    <a:pt x="16" y="18"/>
                  </a:lnTo>
                  <a:lnTo>
                    <a:pt x="19" y="15"/>
                  </a:lnTo>
                  <a:lnTo>
                    <a:pt x="23" y="14"/>
                  </a:lnTo>
                  <a:lnTo>
                    <a:pt x="28" y="12"/>
                  </a:lnTo>
                  <a:lnTo>
                    <a:pt x="31" y="11"/>
                  </a:lnTo>
                  <a:lnTo>
                    <a:pt x="35" y="11"/>
                  </a:lnTo>
                  <a:lnTo>
                    <a:pt x="39" y="10"/>
                  </a:lnTo>
                  <a:lnTo>
                    <a:pt x="36" y="2"/>
                  </a:lnTo>
                  <a:lnTo>
                    <a:pt x="39" y="10"/>
                  </a:lnTo>
                  <a:lnTo>
                    <a:pt x="43" y="8"/>
                  </a:lnTo>
                  <a:lnTo>
                    <a:pt x="44" y="5"/>
                  </a:lnTo>
                  <a:lnTo>
                    <a:pt x="43" y="2"/>
                  </a:lnTo>
                  <a:lnTo>
                    <a:pt x="39" y="0"/>
                  </a:lnTo>
                  <a:lnTo>
                    <a:pt x="43"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01" name="Freeform 9"/>
            <p:cNvSpPr>
              <a:spLocks/>
            </p:cNvSpPr>
            <p:nvPr/>
          </p:nvSpPr>
          <p:spPr bwMode="auto">
            <a:xfrm>
              <a:off x="2647" y="4149"/>
              <a:ext cx="20" cy="16"/>
            </a:xfrm>
            <a:custGeom>
              <a:avLst/>
              <a:gdLst>
                <a:gd name="T0" fmla="*/ 5 w 60"/>
                <a:gd name="T1" fmla="*/ 47 h 47"/>
                <a:gd name="T2" fmla="*/ 5 w 60"/>
                <a:gd name="T3" fmla="*/ 47 h 47"/>
                <a:gd name="T4" fmla="*/ 10 w 60"/>
                <a:gd name="T5" fmla="*/ 43 h 47"/>
                <a:gd name="T6" fmla="*/ 16 w 60"/>
                <a:gd name="T7" fmla="*/ 40 h 47"/>
                <a:gd name="T8" fmla="*/ 23 w 60"/>
                <a:gd name="T9" fmla="*/ 36 h 47"/>
                <a:gd name="T10" fmla="*/ 30 w 60"/>
                <a:gd name="T11" fmla="*/ 32 h 47"/>
                <a:gd name="T12" fmla="*/ 37 w 60"/>
                <a:gd name="T13" fmla="*/ 26 h 47"/>
                <a:gd name="T14" fmla="*/ 45 w 60"/>
                <a:gd name="T15" fmla="*/ 20 h 47"/>
                <a:gd name="T16" fmla="*/ 53 w 60"/>
                <a:gd name="T17" fmla="*/ 13 h 47"/>
                <a:gd name="T18" fmla="*/ 60 w 60"/>
                <a:gd name="T19" fmla="*/ 6 h 47"/>
                <a:gd name="T20" fmla="*/ 53 w 60"/>
                <a:gd name="T21" fmla="*/ 0 h 47"/>
                <a:gd name="T22" fmla="*/ 46 w 60"/>
                <a:gd name="T23" fmla="*/ 6 h 47"/>
                <a:gd name="T24" fmla="*/ 38 w 60"/>
                <a:gd name="T25" fmla="*/ 13 h 47"/>
                <a:gd name="T26" fmla="*/ 32 w 60"/>
                <a:gd name="T27" fmla="*/ 19 h 47"/>
                <a:gd name="T28" fmla="*/ 25 w 60"/>
                <a:gd name="T29" fmla="*/ 22 h 47"/>
                <a:gd name="T30" fmla="*/ 18 w 60"/>
                <a:gd name="T31" fmla="*/ 27 h 47"/>
                <a:gd name="T32" fmla="*/ 12 w 60"/>
                <a:gd name="T33" fmla="*/ 30 h 47"/>
                <a:gd name="T34" fmla="*/ 6 w 60"/>
                <a:gd name="T35" fmla="*/ 34 h 47"/>
                <a:gd name="T36" fmla="*/ 0 w 60"/>
                <a:gd name="T37" fmla="*/ 37 h 47"/>
                <a:gd name="T38" fmla="*/ 0 w 60"/>
                <a:gd name="T39" fmla="*/ 37 h 47"/>
                <a:gd name="T40" fmla="*/ 5 w 60"/>
                <a:gd name="T4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47">
                  <a:moveTo>
                    <a:pt x="5" y="47"/>
                  </a:moveTo>
                  <a:lnTo>
                    <a:pt x="5" y="47"/>
                  </a:lnTo>
                  <a:lnTo>
                    <a:pt x="10" y="43"/>
                  </a:lnTo>
                  <a:lnTo>
                    <a:pt x="16" y="40"/>
                  </a:lnTo>
                  <a:lnTo>
                    <a:pt x="23" y="36"/>
                  </a:lnTo>
                  <a:lnTo>
                    <a:pt x="30" y="32"/>
                  </a:lnTo>
                  <a:lnTo>
                    <a:pt x="37" y="26"/>
                  </a:lnTo>
                  <a:lnTo>
                    <a:pt x="45" y="20"/>
                  </a:lnTo>
                  <a:lnTo>
                    <a:pt x="53" y="13"/>
                  </a:lnTo>
                  <a:lnTo>
                    <a:pt x="60" y="6"/>
                  </a:lnTo>
                  <a:lnTo>
                    <a:pt x="53" y="0"/>
                  </a:lnTo>
                  <a:lnTo>
                    <a:pt x="46" y="6"/>
                  </a:lnTo>
                  <a:lnTo>
                    <a:pt x="38" y="13"/>
                  </a:lnTo>
                  <a:lnTo>
                    <a:pt x="32" y="19"/>
                  </a:lnTo>
                  <a:lnTo>
                    <a:pt x="25" y="22"/>
                  </a:lnTo>
                  <a:lnTo>
                    <a:pt x="18" y="27"/>
                  </a:lnTo>
                  <a:lnTo>
                    <a:pt x="12" y="30"/>
                  </a:lnTo>
                  <a:lnTo>
                    <a:pt x="6" y="34"/>
                  </a:lnTo>
                  <a:lnTo>
                    <a:pt x="0" y="37"/>
                  </a:lnTo>
                  <a:lnTo>
                    <a:pt x="0" y="37"/>
                  </a:lnTo>
                  <a:lnTo>
                    <a:pt x="5" y="4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02" name="Freeform 10"/>
            <p:cNvSpPr>
              <a:spLocks/>
            </p:cNvSpPr>
            <p:nvPr/>
          </p:nvSpPr>
          <p:spPr bwMode="auto">
            <a:xfrm>
              <a:off x="2628" y="4162"/>
              <a:ext cx="20" cy="14"/>
            </a:xfrm>
            <a:custGeom>
              <a:avLst/>
              <a:gdLst>
                <a:gd name="T0" fmla="*/ 9 w 62"/>
                <a:gd name="T1" fmla="*/ 42 h 42"/>
                <a:gd name="T2" fmla="*/ 9 w 62"/>
                <a:gd name="T3" fmla="*/ 42 h 42"/>
                <a:gd name="T4" fmla="*/ 12 w 62"/>
                <a:gd name="T5" fmla="*/ 36 h 42"/>
                <a:gd name="T6" fmla="*/ 19 w 62"/>
                <a:gd name="T7" fmla="*/ 29 h 42"/>
                <a:gd name="T8" fmla="*/ 25 w 62"/>
                <a:gd name="T9" fmla="*/ 26 h 42"/>
                <a:gd name="T10" fmla="*/ 32 w 62"/>
                <a:gd name="T11" fmla="*/ 21 h 42"/>
                <a:gd name="T12" fmla="*/ 40 w 62"/>
                <a:gd name="T13" fmla="*/ 19 h 42"/>
                <a:gd name="T14" fmla="*/ 47 w 62"/>
                <a:gd name="T15" fmla="*/ 15 h 42"/>
                <a:gd name="T16" fmla="*/ 55 w 62"/>
                <a:gd name="T17" fmla="*/ 13 h 42"/>
                <a:gd name="T18" fmla="*/ 62 w 62"/>
                <a:gd name="T19" fmla="*/ 10 h 42"/>
                <a:gd name="T20" fmla="*/ 57 w 62"/>
                <a:gd name="T21" fmla="*/ 0 h 42"/>
                <a:gd name="T22" fmla="*/ 53 w 62"/>
                <a:gd name="T23" fmla="*/ 4 h 42"/>
                <a:gd name="T24" fmla="*/ 45 w 62"/>
                <a:gd name="T25" fmla="*/ 6 h 42"/>
                <a:gd name="T26" fmla="*/ 38 w 62"/>
                <a:gd name="T27" fmla="*/ 10 h 42"/>
                <a:gd name="T28" fmla="*/ 30 w 62"/>
                <a:gd name="T29" fmla="*/ 12 h 42"/>
                <a:gd name="T30" fmla="*/ 20 w 62"/>
                <a:gd name="T31" fmla="*/ 16 h 42"/>
                <a:gd name="T32" fmla="*/ 12 w 62"/>
                <a:gd name="T33" fmla="*/ 22 h 42"/>
                <a:gd name="T34" fmla="*/ 6 w 62"/>
                <a:gd name="T35" fmla="*/ 29 h 42"/>
                <a:gd name="T36" fmla="*/ 0 w 62"/>
                <a:gd name="T37" fmla="*/ 37 h 42"/>
                <a:gd name="T38" fmla="*/ 0 w 62"/>
                <a:gd name="T39" fmla="*/ 37 h 42"/>
                <a:gd name="T40" fmla="*/ 9 w 62"/>
                <a:gd name="T4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42">
                  <a:moveTo>
                    <a:pt x="9" y="42"/>
                  </a:moveTo>
                  <a:lnTo>
                    <a:pt x="9" y="42"/>
                  </a:lnTo>
                  <a:lnTo>
                    <a:pt x="12" y="36"/>
                  </a:lnTo>
                  <a:lnTo>
                    <a:pt x="19" y="29"/>
                  </a:lnTo>
                  <a:lnTo>
                    <a:pt x="25" y="26"/>
                  </a:lnTo>
                  <a:lnTo>
                    <a:pt x="32" y="21"/>
                  </a:lnTo>
                  <a:lnTo>
                    <a:pt x="40" y="19"/>
                  </a:lnTo>
                  <a:lnTo>
                    <a:pt x="47" y="15"/>
                  </a:lnTo>
                  <a:lnTo>
                    <a:pt x="55" y="13"/>
                  </a:lnTo>
                  <a:lnTo>
                    <a:pt x="62" y="10"/>
                  </a:lnTo>
                  <a:lnTo>
                    <a:pt x="57" y="0"/>
                  </a:lnTo>
                  <a:lnTo>
                    <a:pt x="53" y="4"/>
                  </a:lnTo>
                  <a:lnTo>
                    <a:pt x="45" y="6"/>
                  </a:lnTo>
                  <a:lnTo>
                    <a:pt x="38" y="10"/>
                  </a:lnTo>
                  <a:lnTo>
                    <a:pt x="30" y="12"/>
                  </a:lnTo>
                  <a:lnTo>
                    <a:pt x="20" y="16"/>
                  </a:lnTo>
                  <a:lnTo>
                    <a:pt x="12" y="22"/>
                  </a:lnTo>
                  <a:lnTo>
                    <a:pt x="6" y="29"/>
                  </a:lnTo>
                  <a:lnTo>
                    <a:pt x="0" y="37"/>
                  </a:lnTo>
                  <a:lnTo>
                    <a:pt x="0" y="37"/>
                  </a:lnTo>
                  <a:lnTo>
                    <a:pt x="9" y="4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03" name="Freeform 11"/>
            <p:cNvSpPr>
              <a:spLocks/>
            </p:cNvSpPr>
            <p:nvPr/>
          </p:nvSpPr>
          <p:spPr bwMode="auto">
            <a:xfrm>
              <a:off x="2614" y="4174"/>
              <a:ext cx="17" cy="31"/>
            </a:xfrm>
            <a:custGeom>
              <a:avLst/>
              <a:gdLst>
                <a:gd name="T0" fmla="*/ 5 w 50"/>
                <a:gd name="T1" fmla="*/ 82 h 92"/>
                <a:gd name="T2" fmla="*/ 11 w 50"/>
                <a:gd name="T3" fmla="*/ 87 h 92"/>
                <a:gd name="T4" fmla="*/ 11 w 50"/>
                <a:gd name="T5" fmla="*/ 72 h 92"/>
                <a:gd name="T6" fmla="*/ 12 w 50"/>
                <a:gd name="T7" fmla="*/ 60 h 92"/>
                <a:gd name="T8" fmla="*/ 17 w 50"/>
                <a:gd name="T9" fmla="*/ 49 h 92"/>
                <a:gd name="T10" fmla="*/ 24 w 50"/>
                <a:gd name="T11" fmla="*/ 38 h 92"/>
                <a:gd name="T12" fmla="*/ 29 w 50"/>
                <a:gd name="T13" fmla="*/ 30 h 92"/>
                <a:gd name="T14" fmla="*/ 36 w 50"/>
                <a:gd name="T15" fmla="*/ 22 h 92"/>
                <a:gd name="T16" fmla="*/ 43 w 50"/>
                <a:gd name="T17" fmla="*/ 14 h 92"/>
                <a:gd name="T18" fmla="*/ 50 w 50"/>
                <a:gd name="T19" fmla="*/ 5 h 92"/>
                <a:gd name="T20" fmla="*/ 41 w 50"/>
                <a:gd name="T21" fmla="*/ 0 h 92"/>
                <a:gd name="T22" fmla="*/ 36 w 50"/>
                <a:gd name="T23" fmla="*/ 7 h 92"/>
                <a:gd name="T24" fmla="*/ 29 w 50"/>
                <a:gd name="T25" fmla="*/ 15 h 92"/>
                <a:gd name="T26" fmla="*/ 23 w 50"/>
                <a:gd name="T27" fmla="*/ 23 h 92"/>
                <a:gd name="T28" fmla="*/ 15 w 50"/>
                <a:gd name="T29" fmla="*/ 33 h 92"/>
                <a:gd name="T30" fmla="*/ 8 w 50"/>
                <a:gd name="T31" fmla="*/ 45 h 92"/>
                <a:gd name="T32" fmla="*/ 3 w 50"/>
                <a:gd name="T33" fmla="*/ 57 h 92"/>
                <a:gd name="T34" fmla="*/ 0 w 50"/>
                <a:gd name="T35" fmla="*/ 72 h 92"/>
                <a:gd name="T36" fmla="*/ 2 w 50"/>
                <a:gd name="T37" fmla="*/ 87 h 92"/>
                <a:gd name="T38" fmla="*/ 8 w 50"/>
                <a:gd name="T39" fmla="*/ 92 h 92"/>
                <a:gd name="T40" fmla="*/ 2 w 50"/>
                <a:gd name="T41" fmla="*/ 87 h 92"/>
                <a:gd name="T42" fmla="*/ 3 w 50"/>
                <a:gd name="T43" fmla="*/ 90 h 92"/>
                <a:gd name="T44" fmla="*/ 7 w 50"/>
                <a:gd name="T45" fmla="*/ 92 h 92"/>
                <a:gd name="T46" fmla="*/ 10 w 50"/>
                <a:gd name="T47" fmla="*/ 90 h 92"/>
                <a:gd name="T48" fmla="*/ 11 w 50"/>
                <a:gd name="T49" fmla="*/ 87 h 92"/>
                <a:gd name="T50" fmla="*/ 5 w 50"/>
                <a:gd name="T51" fmla="*/ 8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92">
                  <a:moveTo>
                    <a:pt x="5" y="82"/>
                  </a:moveTo>
                  <a:lnTo>
                    <a:pt x="11" y="87"/>
                  </a:lnTo>
                  <a:lnTo>
                    <a:pt x="11" y="72"/>
                  </a:lnTo>
                  <a:lnTo>
                    <a:pt x="12" y="60"/>
                  </a:lnTo>
                  <a:lnTo>
                    <a:pt x="17" y="49"/>
                  </a:lnTo>
                  <a:lnTo>
                    <a:pt x="24" y="38"/>
                  </a:lnTo>
                  <a:lnTo>
                    <a:pt x="29" y="30"/>
                  </a:lnTo>
                  <a:lnTo>
                    <a:pt x="36" y="22"/>
                  </a:lnTo>
                  <a:lnTo>
                    <a:pt x="43" y="14"/>
                  </a:lnTo>
                  <a:lnTo>
                    <a:pt x="50" y="5"/>
                  </a:lnTo>
                  <a:lnTo>
                    <a:pt x="41" y="0"/>
                  </a:lnTo>
                  <a:lnTo>
                    <a:pt x="36" y="7"/>
                  </a:lnTo>
                  <a:lnTo>
                    <a:pt x="29" y="15"/>
                  </a:lnTo>
                  <a:lnTo>
                    <a:pt x="23" y="23"/>
                  </a:lnTo>
                  <a:lnTo>
                    <a:pt x="15" y="33"/>
                  </a:lnTo>
                  <a:lnTo>
                    <a:pt x="8" y="45"/>
                  </a:lnTo>
                  <a:lnTo>
                    <a:pt x="3" y="57"/>
                  </a:lnTo>
                  <a:lnTo>
                    <a:pt x="0" y="72"/>
                  </a:lnTo>
                  <a:lnTo>
                    <a:pt x="2" y="87"/>
                  </a:lnTo>
                  <a:lnTo>
                    <a:pt x="8" y="92"/>
                  </a:lnTo>
                  <a:lnTo>
                    <a:pt x="2" y="87"/>
                  </a:lnTo>
                  <a:lnTo>
                    <a:pt x="3" y="90"/>
                  </a:lnTo>
                  <a:lnTo>
                    <a:pt x="7" y="92"/>
                  </a:lnTo>
                  <a:lnTo>
                    <a:pt x="10" y="90"/>
                  </a:lnTo>
                  <a:lnTo>
                    <a:pt x="11" y="87"/>
                  </a:lnTo>
                  <a:lnTo>
                    <a:pt x="5" y="8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04" name="Freeform 12"/>
            <p:cNvSpPr>
              <a:spLocks/>
            </p:cNvSpPr>
            <p:nvPr/>
          </p:nvSpPr>
          <p:spPr bwMode="auto">
            <a:xfrm>
              <a:off x="2616" y="4185"/>
              <a:ext cx="37" cy="20"/>
            </a:xfrm>
            <a:custGeom>
              <a:avLst/>
              <a:gdLst>
                <a:gd name="T0" fmla="*/ 110 w 111"/>
                <a:gd name="T1" fmla="*/ 8 h 58"/>
                <a:gd name="T2" fmla="*/ 106 w 111"/>
                <a:gd name="T3" fmla="*/ 0 h 58"/>
                <a:gd name="T4" fmla="*/ 95 w 111"/>
                <a:gd name="T5" fmla="*/ 4 h 58"/>
                <a:gd name="T6" fmla="*/ 83 w 111"/>
                <a:gd name="T7" fmla="*/ 8 h 58"/>
                <a:gd name="T8" fmla="*/ 68 w 111"/>
                <a:gd name="T9" fmla="*/ 15 h 58"/>
                <a:gd name="T10" fmla="*/ 52 w 111"/>
                <a:gd name="T11" fmla="*/ 23 h 58"/>
                <a:gd name="T12" fmla="*/ 37 w 111"/>
                <a:gd name="T13" fmla="*/ 31 h 58"/>
                <a:gd name="T14" fmla="*/ 22 w 111"/>
                <a:gd name="T15" fmla="*/ 39 h 58"/>
                <a:gd name="T16" fmla="*/ 11 w 111"/>
                <a:gd name="T17" fmla="*/ 45 h 58"/>
                <a:gd name="T18" fmla="*/ 0 w 111"/>
                <a:gd name="T19" fmla="*/ 48 h 58"/>
                <a:gd name="T20" fmla="*/ 3 w 111"/>
                <a:gd name="T21" fmla="*/ 58 h 58"/>
                <a:gd name="T22" fmla="*/ 13 w 111"/>
                <a:gd name="T23" fmla="*/ 54 h 58"/>
                <a:gd name="T24" fmla="*/ 27 w 111"/>
                <a:gd name="T25" fmla="*/ 48 h 58"/>
                <a:gd name="T26" fmla="*/ 42 w 111"/>
                <a:gd name="T27" fmla="*/ 40 h 58"/>
                <a:gd name="T28" fmla="*/ 56 w 111"/>
                <a:gd name="T29" fmla="*/ 32 h 58"/>
                <a:gd name="T30" fmla="*/ 72 w 111"/>
                <a:gd name="T31" fmla="*/ 24 h 58"/>
                <a:gd name="T32" fmla="*/ 85 w 111"/>
                <a:gd name="T33" fmla="*/ 18 h 58"/>
                <a:gd name="T34" fmla="*/ 98 w 111"/>
                <a:gd name="T35" fmla="*/ 13 h 58"/>
                <a:gd name="T36" fmla="*/ 106 w 111"/>
                <a:gd name="T37" fmla="*/ 12 h 58"/>
                <a:gd name="T38" fmla="*/ 101 w 111"/>
                <a:gd name="T39" fmla="*/ 4 h 58"/>
                <a:gd name="T40" fmla="*/ 106 w 111"/>
                <a:gd name="T41" fmla="*/ 12 h 58"/>
                <a:gd name="T42" fmla="*/ 109 w 111"/>
                <a:gd name="T43" fmla="*/ 10 h 58"/>
                <a:gd name="T44" fmla="*/ 111 w 111"/>
                <a:gd name="T45" fmla="*/ 6 h 58"/>
                <a:gd name="T46" fmla="*/ 109 w 111"/>
                <a:gd name="T47" fmla="*/ 3 h 58"/>
                <a:gd name="T48" fmla="*/ 106 w 111"/>
                <a:gd name="T49" fmla="*/ 0 h 58"/>
                <a:gd name="T50" fmla="*/ 110 w 111"/>
                <a:gd name="T51" fmla="*/ 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1" h="58">
                  <a:moveTo>
                    <a:pt x="110" y="8"/>
                  </a:moveTo>
                  <a:lnTo>
                    <a:pt x="106" y="0"/>
                  </a:lnTo>
                  <a:lnTo>
                    <a:pt x="95" y="4"/>
                  </a:lnTo>
                  <a:lnTo>
                    <a:pt x="83" y="8"/>
                  </a:lnTo>
                  <a:lnTo>
                    <a:pt x="68" y="15"/>
                  </a:lnTo>
                  <a:lnTo>
                    <a:pt x="52" y="23"/>
                  </a:lnTo>
                  <a:lnTo>
                    <a:pt x="37" y="31"/>
                  </a:lnTo>
                  <a:lnTo>
                    <a:pt x="22" y="39"/>
                  </a:lnTo>
                  <a:lnTo>
                    <a:pt x="11" y="45"/>
                  </a:lnTo>
                  <a:lnTo>
                    <a:pt x="0" y="48"/>
                  </a:lnTo>
                  <a:lnTo>
                    <a:pt x="3" y="58"/>
                  </a:lnTo>
                  <a:lnTo>
                    <a:pt x="13" y="54"/>
                  </a:lnTo>
                  <a:lnTo>
                    <a:pt x="27" y="48"/>
                  </a:lnTo>
                  <a:lnTo>
                    <a:pt x="42" y="40"/>
                  </a:lnTo>
                  <a:lnTo>
                    <a:pt x="56" y="32"/>
                  </a:lnTo>
                  <a:lnTo>
                    <a:pt x="72" y="24"/>
                  </a:lnTo>
                  <a:lnTo>
                    <a:pt x="85" y="18"/>
                  </a:lnTo>
                  <a:lnTo>
                    <a:pt x="98" y="13"/>
                  </a:lnTo>
                  <a:lnTo>
                    <a:pt x="106" y="12"/>
                  </a:lnTo>
                  <a:lnTo>
                    <a:pt x="101" y="4"/>
                  </a:lnTo>
                  <a:lnTo>
                    <a:pt x="106" y="12"/>
                  </a:lnTo>
                  <a:lnTo>
                    <a:pt x="109" y="10"/>
                  </a:lnTo>
                  <a:lnTo>
                    <a:pt x="111" y="6"/>
                  </a:lnTo>
                  <a:lnTo>
                    <a:pt x="109" y="3"/>
                  </a:lnTo>
                  <a:lnTo>
                    <a:pt x="106" y="0"/>
                  </a:lnTo>
                  <a:lnTo>
                    <a:pt x="110"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05" name="Freeform 13"/>
            <p:cNvSpPr>
              <a:spLocks/>
            </p:cNvSpPr>
            <p:nvPr/>
          </p:nvSpPr>
          <p:spPr bwMode="auto">
            <a:xfrm>
              <a:off x="2645" y="4187"/>
              <a:ext cx="7" cy="8"/>
            </a:xfrm>
            <a:custGeom>
              <a:avLst/>
              <a:gdLst>
                <a:gd name="T0" fmla="*/ 8 w 23"/>
                <a:gd name="T1" fmla="*/ 23 h 24"/>
                <a:gd name="T2" fmla="*/ 8 w 23"/>
                <a:gd name="T3" fmla="*/ 23 h 24"/>
                <a:gd name="T4" fmla="*/ 13 w 23"/>
                <a:gd name="T5" fmla="*/ 18 h 24"/>
                <a:gd name="T6" fmla="*/ 16 w 23"/>
                <a:gd name="T7" fmla="*/ 14 h 24"/>
                <a:gd name="T8" fmla="*/ 21 w 23"/>
                <a:gd name="T9" fmla="*/ 9 h 24"/>
                <a:gd name="T10" fmla="*/ 23 w 23"/>
                <a:gd name="T11" fmla="*/ 4 h 24"/>
                <a:gd name="T12" fmla="*/ 14 w 23"/>
                <a:gd name="T13" fmla="*/ 0 h 24"/>
                <a:gd name="T14" fmla="*/ 12 w 23"/>
                <a:gd name="T15" fmla="*/ 4 h 24"/>
                <a:gd name="T16" fmla="*/ 10 w 23"/>
                <a:gd name="T17" fmla="*/ 7 h 24"/>
                <a:gd name="T18" fmla="*/ 6 w 23"/>
                <a:gd name="T19" fmla="*/ 11 h 24"/>
                <a:gd name="T20" fmla="*/ 2 w 23"/>
                <a:gd name="T21" fmla="*/ 16 h 24"/>
                <a:gd name="T22" fmla="*/ 2 w 23"/>
                <a:gd name="T23" fmla="*/ 16 h 24"/>
                <a:gd name="T24" fmla="*/ 2 w 23"/>
                <a:gd name="T25" fmla="*/ 16 h 24"/>
                <a:gd name="T26" fmla="*/ 0 w 23"/>
                <a:gd name="T27" fmla="*/ 19 h 24"/>
                <a:gd name="T28" fmla="*/ 2 w 23"/>
                <a:gd name="T29" fmla="*/ 23 h 24"/>
                <a:gd name="T30" fmla="*/ 5 w 23"/>
                <a:gd name="T31" fmla="*/ 24 h 24"/>
                <a:gd name="T32" fmla="*/ 8 w 23"/>
                <a:gd name="T33"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4">
                  <a:moveTo>
                    <a:pt x="8" y="23"/>
                  </a:moveTo>
                  <a:lnTo>
                    <a:pt x="8" y="23"/>
                  </a:lnTo>
                  <a:lnTo>
                    <a:pt x="13" y="18"/>
                  </a:lnTo>
                  <a:lnTo>
                    <a:pt x="16" y="14"/>
                  </a:lnTo>
                  <a:lnTo>
                    <a:pt x="21" y="9"/>
                  </a:lnTo>
                  <a:lnTo>
                    <a:pt x="23" y="4"/>
                  </a:lnTo>
                  <a:lnTo>
                    <a:pt x="14" y="0"/>
                  </a:lnTo>
                  <a:lnTo>
                    <a:pt x="12" y="4"/>
                  </a:lnTo>
                  <a:lnTo>
                    <a:pt x="10" y="7"/>
                  </a:lnTo>
                  <a:lnTo>
                    <a:pt x="6" y="11"/>
                  </a:lnTo>
                  <a:lnTo>
                    <a:pt x="2" y="16"/>
                  </a:lnTo>
                  <a:lnTo>
                    <a:pt x="2" y="16"/>
                  </a:lnTo>
                  <a:lnTo>
                    <a:pt x="2" y="16"/>
                  </a:lnTo>
                  <a:lnTo>
                    <a:pt x="0" y="19"/>
                  </a:lnTo>
                  <a:lnTo>
                    <a:pt x="2" y="23"/>
                  </a:lnTo>
                  <a:lnTo>
                    <a:pt x="5" y="24"/>
                  </a:lnTo>
                  <a:lnTo>
                    <a:pt x="8"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06" name="Freeform 14"/>
            <p:cNvSpPr>
              <a:spLocks/>
            </p:cNvSpPr>
            <p:nvPr/>
          </p:nvSpPr>
          <p:spPr bwMode="auto">
            <a:xfrm>
              <a:off x="2640" y="4192"/>
              <a:ext cx="36" cy="34"/>
            </a:xfrm>
            <a:custGeom>
              <a:avLst/>
              <a:gdLst>
                <a:gd name="T0" fmla="*/ 108 w 108"/>
                <a:gd name="T1" fmla="*/ 90 h 102"/>
                <a:gd name="T2" fmla="*/ 108 w 108"/>
                <a:gd name="T3" fmla="*/ 90 h 102"/>
                <a:gd name="T4" fmla="*/ 99 w 108"/>
                <a:gd name="T5" fmla="*/ 90 h 102"/>
                <a:gd name="T6" fmla="*/ 81 w 108"/>
                <a:gd name="T7" fmla="*/ 88 h 102"/>
                <a:gd name="T8" fmla="*/ 60 w 108"/>
                <a:gd name="T9" fmla="*/ 82 h 102"/>
                <a:gd name="T10" fmla="*/ 38 w 108"/>
                <a:gd name="T11" fmla="*/ 74 h 102"/>
                <a:gd name="T12" fmla="*/ 21 w 108"/>
                <a:gd name="T13" fmla="*/ 63 h 102"/>
                <a:gd name="T14" fmla="*/ 10 w 108"/>
                <a:gd name="T15" fmla="*/ 49 h 102"/>
                <a:gd name="T16" fmla="*/ 10 w 108"/>
                <a:gd name="T17" fmla="*/ 31 h 102"/>
                <a:gd name="T18" fmla="*/ 23 w 108"/>
                <a:gd name="T19" fmla="*/ 7 h 102"/>
                <a:gd name="T20" fmla="*/ 17 w 108"/>
                <a:gd name="T21" fmla="*/ 0 h 102"/>
                <a:gd name="T22" fmla="*/ 0 w 108"/>
                <a:gd name="T23" fmla="*/ 28 h 102"/>
                <a:gd name="T24" fmla="*/ 0 w 108"/>
                <a:gd name="T25" fmla="*/ 51 h 102"/>
                <a:gd name="T26" fmla="*/ 14 w 108"/>
                <a:gd name="T27" fmla="*/ 70 h 102"/>
                <a:gd name="T28" fmla="*/ 34 w 108"/>
                <a:gd name="T29" fmla="*/ 83 h 102"/>
                <a:gd name="T30" fmla="*/ 58 w 108"/>
                <a:gd name="T31" fmla="*/ 91 h 102"/>
                <a:gd name="T32" fmla="*/ 81 w 108"/>
                <a:gd name="T33" fmla="*/ 97 h 102"/>
                <a:gd name="T34" fmla="*/ 99 w 108"/>
                <a:gd name="T35" fmla="*/ 99 h 102"/>
                <a:gd name="T36" fmla="*/ 108 w 108"/>
                <a:gd name="T37" fmla="*/ 102 h 102"/>
                <a:gd name="T38" fmla="*/ 108 w 108"/>
                <a:gd name="T39" fmla="*/ 102 h 102"/>
                <a:gd name="T40" fmla="*/ 108 w 108"/>
                <a:gd name="T41" fmla="*/ 9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8" h="102">
                  <a:moveTo>
                    <a:pt x="108" y="90"/>
                  </a:moveTo>
                  <a:lnTo>
                    <a:pt x="108" y="90"/>
                  </a:lnTo>
                  <a:lnTo>
                    <a:pt x="99" y="90"/>
                  </a:lnTo>
                  <a:lnTo>
                    <a:pt x="81" y="88"/>
                  </a:lnTo>
                  <a:lnTo>
                    <a:pt x="60" y="82"/>
                  </a:lnTo>
                  <a:lnTo>
                    <a:pt x="38" y="74"/>
                  </a:lnTo>
                  <a:lnTo>
                    <a:pt x="21" y="63"/>
                  </a:lnTo>
                  <a:lnTo>
                    <a:pt x="10" y="49"/>
                  </a:lnTo>
                  <a:lnTo>
                    <a:pt x="10" y="31"/>
                  </a:lnTo>
                  <a:lnTo>
                    <a:pt x="23" y="7"/>
                  </a:lnTo>
                  <a:lnTo>
                    <a:pt x="17" y="0"/>
                  </a:lnTo>
                  <a:lnTo>
                    <a:pt x="0" y="28"/>
                  </a:lnTo>
                  <a:lnTo>
                    <a:pt x="0" y="51"/>
                  </a:lnTo>
                  <a:lnTo>
                    <a:pt x="14" y="70"/>
                  </a:lnTo>
                  <a:lnTo>
                    <a:pt x="34" y="83"/>
                  </a:lnTo>
                  <a:lnTo>
                    <a:pt x="58" y="91"/>
                  </a:lnTo>
                  <a:lnTo>
                    <a:pt x="81" y="97"/>
                  </a:lnTo>
                  <a:lnTo>
                    <a:pt x="99" y="99"/>
                  </a:lnTo>
                  <a:lnTo>
                    <a:pt x="108" y="102"/>
                  </a:lnTo>
                  <a:lnTo>
                    <a:pt x="108" y="102"/>
                  </a:lnTo>
                  <a:lnTo>
                    <a:pt x="108" y="9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07" name="Freeform 15"/>
            <p:cNvSpPr>
              <a:spLocks/>
            </p:cNvSpPr>
            <p:nvPr/>
          </p:nvSpPr>
          <p:spPr bwMode="auto">
            <a:xfrm>
              <a:off x="2675" y="4199"/>
              <a:ext cx="5" cy="27"/>
            </a:xfrm>
            <a:custGeom>
              <a:avLst/>
              <a:gdLst>
                <a:gd name="T0" fmla="*/ 9 w 16"/>
                <a:gd name="T1" fmla="*/ 0 h 82"/>
                <a:gd name="T2" fmla="*/ 9 w 16"/>
                <a:gd name="T3" fmla="*/ 0 h 82"/>
                <a:gd name="T4" fmla="*/ 0 w 16"/>
                <a:gd name="T5" fmla="*/ 18 h 82"/>
                <a:gd name="T6" fmla="*/ 4 w 16"/>
                <a:gd name="T7" fmla="*/ 42 h 82"/>
                <a:gd name="T8" fmla="*/ 7 w 16"/>
                <a:gd name="T9" fmla="*/ 66 h 82"/>
                <a:gd name="T10" fmla="*/ 3 w 16"/>
                <a:gd name="T11" fmla="*/ 70 h 82"/>
                <a:gd name="T12" fmla="*/ 3 w 16"/>
                <a:gd name="T13" fmla="*/ 82 h 82"/>
                <a:gd name="T14" fmla="*/ 16 w 16"/>
                <a:gd name="T15" fmla="*/ 66 h 82"/>
                <a:gd name="T16" fmla="*/ 13 w 16"/>
                <a:gd name="T17" fmla="*/ 42 h 82"/>
                <a:gd name="T18" fmla="*/ 11 w 16"/>
                <a:gd name="T19" fmla="*/ 18 h 82"/>
                <a:gd name="T20" fmla="*/ 9 w 16"/>
                <a:gd name="T21" fmla="*/ 10 h 82"/>
                <a:gd name="T22" fmla="*/ 9 w 16"/>
                <a:gd name="T23" fmla="*/ 10 h 82"/>
                <a:gd name="T24" fmla="*/ 9 w 16"/>
                <a:gd name="T25"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82">
                  <a:moveTo>
                    <a:pt x="9" y="0"/>
                  </a:moveTo>
                  <a:lnTo>
                    <a:pt x="9" y="0"/>
                  </a:lnTo>
                  <a:lnTo>
                    <a:pt x="0" y="18"/>
                  </a:lnTo>
                  <a:lnTo>
                    <a:pt x="4" y="42"/>
                  </a:lnTo>
                  <a:lnTo>
                    <a:pt x="7" y="66"/>
                  </a:lnTo>
                  <a:lnTo>
                    <a:pt x="3" y="70"/>
                  </a:lnTo>
                  <a:lnTo>
                    <a:pt x="3" y="82"/>
                  </a:lnTo>
                  <a:lnTo>
                    <a:pt x="16" y="66"/>
                  </a:lnTo>
                  <a:lnTo>
                    <a:pt x="13" y="42"/>
                  </a:lnTo>
                  <a:lnTo>
                    <a:pt x="11" y="18"/>
                  </a:lnTo>
                  <a:lnTo>
                    <a:pt x="9" y="10"/>
                  </a:lnTo>
                  <a:lnTo>
                    <a:pt x="9" y="10"/>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08" name="Freeform 16"/>
            <p:cNvSpPr>
              <a:spLocks/>
            </p:cNvSpPr>
            <p:nvPr/>
          </p:nvSpPr>
          <p:spPr bwMode="auto">
            <a:xfrm>
              <a:off x="2678" y="4189"/>
              <a:ext cx="5" cy="13"/>
            </a:xfrm>
            <a:custGeom>
              <a:avLst/>
              <a:gdLst>
                <a:gd name="T0" fmla="*/ 8 w 15"/>
                <a:gd name="T1" fmla="*/ 0 h 40"/>
                <a:gd name="T2" fmla="*/ 3 w 15"/>
                <a:gd name="T3" fmla="*/ 4 h 40"/>
                <a:gd name="T4" fmla="*/ 3 w 15"/>
                <a:gd name="T5" fmla="*/ 13 h 40"/>
                <a:gd name="T6" fmla="*/ 4 w 15"/>
                <a:gd name="T7" fmla="*/ 24 h 40"/>
                <a:gd name="T8" fmla="*/ 2 w 15"/>
                <a:gd name="T9" fmla="*/ 28 h 40"/>
                <a:gd name="T10" fmla="*/ 0 w 15"/>
                <a:gd name="T11" fmla="*/ 30 h 40"/>
                <a:gd name="T12" fmla="*/ 0 w 15"/>
                <a:gd name="T13" fmla="*/ 40 h 40"/>
                <a:gd name="T14" fmla="*/ 9 w 15"/>
                <a:gd name="T15" fmla="*/ 35 h 40"/>
                <a:gd name="T16" fmla="*/ 14 w 15"/>
                <a:gd name="T17" fmla="*/ 24 h 40"/>
                <a:gd name="T18" fmla="*/ 15 w 15"/>
                <a:gd name="T19" fmla="*/ 13 h 40"/>
                <a:gd name="T20" fmla="*/ 12 w 15"/>
                <a:gd name="T21" fmla="*/ 4 h 40"/>
                <a:gd name="T22" fmla="*/ 8 w 15"/>
                <a:gd name="T23" fmla="*/ 9 h 40"/>
                <a:gd name="T24" fmla="*/ 12 w 15"/>
                <a:gd name="T25" fmla="*/ 4 h 40"/>
                <a:gd name="T26" fmla="*/ 11 w 15"/>
                <a:gd name="T27" fmla="*/ 1 h 40"/>
                <a:gd name="T28" fmla="*/ 8 w 15"/>
                <a:gd name="T29" fmla="*/ 0 h 40"/>
                <a:gd name="T30" fmla="*/ 4 w 15"/>
                <a:gd name="T31" fmla="*/ 1 h 40"/>
                <a:gd name="T32" fmla="*/ 3 w 15"/>
                <a:gd name="T33" fmla="*/ 4 h 40"/>
                <a:gd name="T34" fmla="*/ 8 w 15"/>
                <a:gd name="T35"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0">
                  <a:moveTo>
                    <a:pt x="8" y="0"/>
                  </a:moveTo>
                  <a:lnTo>
                    <a:pt x="3" y="4"/>
                  </a:lnTo>
                  <a:lnTo>
                    <a:pt x="3" y="13"/>
                  </a:lnTo>
                  <a:lnTo>
                    <a:pt x="4" y="24"/>
                  </a:lnTo>
                  <a:lnTo>
                    <a:pt x="2" y="28"/>
                  </a:lnTo>
                  <a:lnTo>
                    <a:pt x="0" y="30"/>
                  </a:lnTo>
                  <a:lnTo>
                    <a:pt x="0" y="40"/>
                  </a:lnTo>
                  <a:lnTo>
                    <a:pt x="9" y="35"/>
                  </a:lnTo>
                  <a:lnTo>
                    <a:pt x="14" y="24"/>
                  </a:lnTo>
                  <a:lnTo>
                    <a:pt x="15" y="13"/>
                  </a:lnTo>
                  <a:lnTo>
                    <a:pt x="12" y="4"/>
                  </a:lnTo>
                  <a:lnTo>
                    <a:pt x="8" y="9"/>
                  </a:lnTo>
                  <a:lnTo>
                    <a:pt x="12" y="4"/>
                  </a:lnTo>
                  <a:lnTo>
                    <a:pt x="11" y="1"/>
                  </a:lnTo>
                  <a:lnTo>
                    <a:pt x="8" y="0"/>
                  </a:lnTo>
                  <a:lnTo>
                    <a:pt x="4" y="1"/>
                  </a:lnTo>
                  <a:lnTo>
                    <a:pt x="3" y="4"/>
                  </a:lnTo>
                  <a:lnTo>
                    <a:pt x="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09" name="Freeform 17"/>
            <p:cNvSpPr>
              <a:spLocks/>
            </p:cNvSpPr>
            <p:nvPr/>
          </p:nvSpPr>
          <p:spPr bwMode="auto">
            <a:xfrm>
              <a:off x="2680" y="4188"/>
              <a:ext cx="20" cy="9"/>
            </a:xfrm>
            <a:custGeom>
              <a:avLst/>
              <a:gdLst>
                <a:gd name="T0" fmla="*/ 52 w 60"/>
                <a:gd name="T1" fmla="*/ 18 h 26"/>
                <a:gd name="T2" fmla="*/ 60 w 60"/>
                <a:gd name="T3" fmla="*/ 21 h 26"/>
                <a:gd name="T4" fmla="*/ 58 w 60"/>
                <a:gd name="T5" fmla="*/ 12 h 26"/>
                <a:gd name="T6" fmla="*/ 51 w 60"/>
                <a:gd name="T7" fmla="*/ 5 h 26"/>
                <a:gd name="T8" fmla="*/ 43 w 60"/>
                <a:gd name="T9" fmla="*/ 3 h 26"/>
                <a:gd name="T10" fmla="*/ 35 w 60"/>
                <a:gd name="T11" fmla="*/ 2 h 26"/>
                <a:gd name="T12" fmla="*/ 27 w 60"/>
                <a:gd name="T13" fmla="*/ 0 h 26"/>
                <a:gd name="T14" fmla="*/ 18 w 60"/>
                <a:gd name="T15" fmla="*/ 0 h 26"/>
                <a:gd name="T16" fmla="*/ 9 w 60"/>
                <a:gd name="T17" fmla="*/ 0 h 26"/>
                <a:gd name="T18" fmla="*/ 0 w 60"/>
                <a:gd name="T19" fmla="*/ 2 h 26"/>
                <a:gd name="T20" fmla="*/ 0 w 60"/>
                <a:gd name="T21" fmla="*/ 11 h 26"/>
                <a:gd name="T22" fmla="*/ 9 w 60"/>
                <a:gd name="T23" fmla="*/ 12 h 26"/>
                <a:gd name="T24" fmla="*/ 18 w 60"/>
                <a:gd name="T25" fmla="*/ 12 h 26"/>
                <a:gd name="T26" fmla="*/ 27 w 60"/>
                <a:gd name="T27" fmla="*/ 12 h 26"/>
                <a:gd name="T28" fmla="*/ 35 w 60"/>
                <a:gd name="T29" fmla="*/ 11 h 26"/>
                <a:gd name="T30" fmla="*/ 41 w 60"/>
                <a:gd name="T31" fmla="*/ 12 h 26"/>
                <a:gd name="T32" fmla="*/ 47 w 60"/>
                <a:gd name="T33" fmla="*/ 14 h 26"/>
                <a:gd name="T34" fmla="*/ 49 w 60"/>
                <a:gd name="T35" fmla="*/ 16 h 26"/>
                <a:gd name="T36" fmla="*/ 51 w 60"/>
                <a:gd name="T37" fmla="*/ 21 h 26"/>
                <a:gd name="T38" fmla="*/ 59 w 60"/>
                <a:gd name="T39" fmla="*/ 24 h 26"/>
                <a:gd name="T40" fmla="*/ 51 w 60"/>
                <a:gd name="T41" fmla="*/ 21 h 26"/>
                <a:gd name="T42" fmla="*/ 52 w 60"/>
                <a:gd name="T43" fmla="*/ 24 h 26"/>
                <a:gd name="T44" fmla="*/ 56 w 60"/>
                <a:gd name="T45" fmla="*/ 26 h 26"/>
                <a:gd name="T46" fmla="*/ 59 w 60"/>
                <a:gd name="T47" fmla="*/ 24 h 26"/>
                <a:gd name="T48" fmla="*/ 60 w 60"/>
                <a:gd name="T49" fmla="*/ 21 h 26"/>
                <a:gd name="T50" fmla="*/ 52 w 60"/>
                <a:gd name="T51" fmla="*/ 1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26">
                  <a:moveTo>
                    <a:pt x="52" y="18"/>
                  </a:moveTo>
                  <a:lnTo>
                    <a:pt x="60" y="21"/>
                  </a:lnTo>
                  <a:lnTo>
                    <a:pt x="58" y="12"/>
                  </a:lnTo>
                  <a:lnTo>
                    <a:pt x="51" y="5"/>
                  </a:lnTo>
                  <a:lnTo>
                    <a:pt x="43" y="3"/>
                  </a:lnTo>
                  <a:lnTo>
                    <a:pt x="35" y="2"/>
                  </a:lnTo>
                  <a:lnTo>
                    <a:pt x="27" y="0"/>
                  </a:lnTo>
                  <a:lnTo>
                    <a:pt x="18" y="0"/>
                  </a:lnTo>
                  <a:lnTo>
                    <a:pt x="9" y="0"/>
                  </a:lnTo>
                  <a:lnTo>
                    <a:pt x="0" y="2"/>
                  </a:lnTo>
                  <a:lnTo>
                    <a:pt x="0" y="11"/>
                  </a:lnTo>
                  <a:lnTo>
                    <a:pt x="9" y="12"/>
                  </a:lnTo>
                  <a:lnTo>
                    <a:pt x="18" y="12"/>
                  </a:lnTo>
                  <a:lnTo>
                    <a:pt x="27" y="12"/>
                  </a:lnTo>
                  <a:lnTo>
                    <a:pt x="35" y="11"/>
                  </a:lnTo>
                  <a:lnTo>
                    <a:pt x="41" y="12"/>
                  </a:lnTo>
                  <a:lnTo>
                    <a:pt x="47" y="14"/>
                  </a:lnTo>
                  <a:lnTo>
                    <a:pt x="49" y="16"/>
                  </a:lnTo>
                  <a:lnTo>
                    <a:pt x="51" y="21"/>
                  </a:lnTo>
                  <a:lnTo>
                    <a:pt x="59" y="24"/>
                  </a:lnTo>
                  <a:lnTo>
                    <a:pt x="51" y="21"/>
                  </a:lnTo>
                  <a:lnTo>
                    <a:pt x="52" y="24"/>
                  </a:lnTo>
                  <a:lnTo>
                    <a:pt x="56" y="26"/>
                  </a:lnTo>
                  <a:lnTo>
                    <a:pt x="59" y="24"/>
                  </a:lnTo>
                  <a:lnTo>
                    <a:pt x="60" y="21"/>
                  </a:lnTo>
                  <a:lnTo>
                    <a:pt x="52"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10" name="Freeform 18"/>
            <p:cNvSpPr>
              <a:spLocks/>
            </p:cNvSpPr>
            <p:nvPr/>
          </p:nvSpPr>
          <p:spPr bwMode="auto">
            <a:xfrm>
              <a:off x="2698" y="4187"/>
              <a:ext cx="6" cy="9"/>
            </a:xfrm>
            <a:custGeom>
              <a:avLst/>
              <a:gdLst>
                <a:gd name="T0" fmla="*/ 19 w 20"/>
                <a:gd name="T1" fmla="*/ 4 h 26"/>
                <a:gd name="T2" fmla="*/ 14 w 20"/>
                <a:gd name="T3" fmla="*/ 0 h 26"/>
                <a:gd name="T4" fmla="*/ 7 w 20"/>
                <a:gd name="T5" fmla="*/ 4 h 26"/>
                <a:gd name="T6" fmla="*/ 5 w 20"/>
                <a:gd name="T7" fmla="*/ 10 h 26"/>
                <a:gd name="T8" fmla="*/ 3 w 20"/>
                <a:gd name="T9" fmla="*/ 15 h 26"/>
                <a:gd name="T10" fmla="*/ 0 w 20"/>
                <a:gd name="T11" fmla="*/ 20 h 26"/>
                <a:gd name="T12" fmla="*/ 7 w 20"/>
                <a:gd name="T13" fmla="*/ 26 h 26"/>
                <a:gd name="T14" fmla="*/ 12 w 20"/>
                <a:gd name="T15" fmla="*/ 20 h 26"/>
                <a:gd name="T16" fmla="*/ 14 w 20"/>
                <a:gd name="T17" fmla="*/ 13 h 26"/>
                <a:gd name="T18" fmla="*/ 14 w 20"/>
                <a:gd name="T19" fmla="*/ 10 h 26"/>
                <a:gd name="T20" fmla="*/ 14 w 20"/>
                <a:gd name="T21" fmla="*/ 12 h 26"/>
                <a:gd name="T22" fmla="*/ 10 w 20"/>
                <a:gd name="T23" fmla="*/ 8 h 26"/>
                <a:gd name="T24" fmla="*/ 14 w 20"/>
                <a:gd name="T25" fmla="*/ 12 h 26"/>
                <a:gd name="T26" fmla="*/ 18 w 20"/>
                <a:gd name="T27" fmla="*/ 9 h 26"/>
                <a:gd name="T28" fmla="*/ 20 w 20"/>
                <a:gd name="T29" fmla="*/ 6 h 26"/>
                <a:gd name="T30" fmla="*/ 18 w 20"/>
                <a:gd name="T31" fmla="*/ 2 h 26"/>
                <a:gd name="T32" fmla="*/ 14 w 20"/>
                <a:gd name="T33" fmla="*/ 0 h 26"/>
                <a:gd name="T34" fmla="*/ 19 w 20"/>
                <a:gd name="T35"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26">
                  <a:moveTo>
                    <a:pt x="19" y="4"/>
                  </a:moveTo>
                  <a:lnTo>
                    <a:pt x="14" y="0"/>
                  </a:lnTo>
                  <a:lnTo>
                    <a:pt x="7" y="4"/>
                  </a:lnTo>
                  <a:lnTo>
                    <a:pt x="5" y="10"/>
                  </a:lnTo>
                  <a:lnTo>
                    <a:pt x="3" y="15"/>
                  </a:lnTo>
                  <a:lnTo>
                    <a:pt x="0" y="20"/>
                  </a:lnTo>
                  <a:lnTo>
                    <a:pt x="7" y="26"/>
                  </a:lnTo>
                  <a:lnTo>
                    <a:pt x="12" y="20"/>
                  </a:lnTo>
                  <a:lnTo>
                    <a:pt x="14" y="13"/>
                  </a:lnTo>
                  <a:lnTo>
                    <a:pt x="14" y="10"/>
                  </a:lnTo>
                  <a:lnTo>
                    <a:pt x="14" y="12"/>
                  </a:lnTo>
                  <a:lnTo>
                    <a:pt x="10" y="8"/>
                  </a:lnTo>
                  <a:lnTo>
                    <a:pt x="14" y="12"/>
                  </a:lnTo>
                  <a:lnTo>
                    <a:pt x="18" y="9"/>
                  </a:lnTo>
                  <a:lnTo>
                    <a:pt x="20" y="6"/>
                  </a:lnTo>
                  <a:lnTo>
                    <a:pt x="18" y="2"/>
                  </a:lnTo>
                  <a:lnTo>
                    <a:pt x="14" y="0"/>
                  </a:lnTo>
                  <a:lnTo>
                    <a:pt x="19"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11" name="Freeform 19"/>
            <p:cNvSpPr>
              <a:spLocks/>
            </p:cNvSpPr>
            <p:nvPr/>
          </p:nvSpPr>
          <p:spPr bwMode="auto">
            <a:xfrm>
              <a:off x="2701" y="4189"/>
              <a:ext cx="16" cy="7"/>
            </a:xfrm>
            <a:custGeom>
              <a:avLst/>
              <a:gdLst>
                <a:gd name="T0" fmla="*/ 48 w 48"/>
                <a:gd name="T1" fmla="*/ 13 h 22"/>
                <a:gd name="T2" fmla="*/ 48 w 48"/>
                <a:gd name="T3" fmla="*/ 13 h 22"/>
                <a:gd name="T4" fmla="*/ 40 w 48"/>
                <a:gd name="T5" fmla="*/ 12 h 22"/>
                <a:gd name="T6" fmla="*/ 32 w 48"/>
                <a:gd name="T7" fmla="*/ 11 h 22"/>
                <a:gd name="T8" fmla="*/ 27 w 48"/>
                <a:gd name="T9" fmla="*/ 10 h 22"/>
                <a:gd name="T10" fmla="*/ 20 w 48"/>
                <a:gd name="T11" fmla="*/ 8 h 22"/>
                <a:gd name="T12" fmla="*/ 17 w 48"/>
                <a:gd name="T13" fmla="*/ 5 h 22"/>
                <a:gd name="T14" fmla="*/ 12 w 48"/>
                <a:gd name="T15" fmla="*/ 3 h 22"/>
                <a:gd name="T16" fmla="*/ 10 w 48"/>
                <a:gd name="T17" fmla="*/ 2 h 22"/>
                <a:gd name="T18" fmla="*/ 9 w 48"/>
                <a:gd name="T19" fmla="*/ 0 h 22"/>
                <a:gd name="T20" fmla="*/ 0 w 48"/>
                <a:gd name="T21" fmla="*/ 4 h 22"/>
                <a:gd name="T22" fmla="*/ 3 w 48"/>
                <a:gd name="T23" fmla="*/ 9 h 22"/>
                <a:gd name="T24" fmla="*/ 8 w 48"/>
                <a:gd name="T25" fmla="*/ 12 h 22"/>
                <a:gd name="T26" fmla="*/ 12 w 48"/>
                <a:gd name="T27" fmla="*/ 14 h 22"/>
                <a:gd name="T28" fmla="*/ 18 w 48"/>
                <a:gd name="T29" fmla="*/ 17 h 22"/>
                <a:gd name="T30" fmla="*/ 25 w 48"/>
                <a:gd name="T31" fmla="*/ 19 h 22"/>
                <a:gd name="T32" fmla="*/ 32 w 48"/>
                <a:gd name="T33" fmla="*/ 20 h 22"/>
                <a:gd name="T34" fmla="*/ 40 w 48"/>
                <a:gd name="T35" fmla="*/ 21 h 22"/>
                <a:gd name="T36" fmla="*/ 48 w 48"/>
                <a:gd name="T37" fmla="*/ 22 h 22"/>
                <a:gd name="T38" fmla="*/ 48 w 48"/>
                <a:gd name="T39" fmla="*/ 22 h 22"/>
                <a:gd name="T40" fmla="*/ 48 w 48"/>
                <a:gd name="T41" fmla="*/ 1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22">
                  <a:moveTo>
                    <a:pt x="48" y="13"/>
                  </a:moveTo>
                  <a:lnTo>
                    <a:pt x="48" y="13"/>
                  </a:lnTo>
                  <a:lnTo>
                    <a:pt x="40" y="12"/>
                  </a:lnTo>
                  <a:lnTo>
                    <a:pt x="32" y="11"/>
                  </a:lnTo>
                  <a:lnTo>
                    <a:pt x="27" y="10"/>
                  </a:lnTo>
                  <a:lnTo>
                    <a:pt x="20" y="8"/>
                  </a:lnTo>
                  <a:lnTo>
                    <a:pt x="17" y="5"/>
                  </a:lnTo>
                  <a:lnTo>
                    <a:pt x="12" y="3"/>
                  </a:lnTo>
                  <a:lnTo>
                    <a:pt x="10" y="2"/>
                  </a:lnTo>
                  <a:lnTo>
                    <a:pt x="9" y="0"/>
                  </a:lnTo>
                  <a:lnTo>
                    <a:pt x="0" y="4"/>
                  </a:lnTo>
                  <a:lnTo>
                    <a:pt x="3" y="9"/>
                  </a:lnTo>
                  <a:lnTo>
                    <a:pt x="8" y="12"/>
                  </a:lnTo>
                  <a:lnTo>
                    <a:pt x="12" y="14"/>
                  </a:lnTo>
                  <a:lnTo>
                    <a:pt x="18" y="17"/>
                  </a:lnTo>
                  <a:lnTo>
                    <a:pt x="25" y="19"/>
                  </a:lnTo>
                  <a:lnTo>
                    <a:pt x="32" y="20"/>
                  </a:lnTo>
                  <a:lnTo>
                    <a:pt x="40" y="21"/>
                  </a:lnTo>
                  <a:lnTo>
                    <a:pt x="48" y="22"/>
                  </a:lnTo>
                  <a:lnTo>
                    <a:pt x="48" y="22"/>
                  </a:lnTo>
                  <a:lnTo>
                    <a:pt x="48"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12" name="Freeform 20"/>
            <p:cNvSpPr>
              <a:spLocks/>
            </p:cNvSpPr>
            <p:nvPr/>
          </p:nvSpPr>
          <p:spPr bwMode="auto">
            <a:xfrm>
              <a:off x="2717" y="4192"/>
              <a:ext cx="19" cy="5"/>
            </a:xfrm>
            <a:custGeom>
              <a:avLst/>
              <a:gdLst>
                <a:gd name="T0" fmla="*/ 56 w 56"/>
                <a:gd name="T1" fmla="*/ 2 h 14"/>
                <a:gd name="T2" fmla="*/ 49 w 56"/>
                <a:gd name="T3" fmla="*/ 0 h 14"/>
                <a:gd name="T4" fmla="*/ 44 w 56"/>
                <a:gd name="T5" fmla="*/ 2 h 14"/>
                <a:gd name="T6" fmla="*/ 40 w 56"/>
                <a:gd name="T7" fmla="*/ 3 h 14"/>
                <a:gd name="T8" fmla="*/ 34 w 56"/>
                <a:gd name="T9" fmla="*/ 5 h 14"/>
                <a:gd name="T10" fmla="*/ 28 w 56"/>
                <a:gd name="T11" fmla="*/ 5 h 14"/>
                <a:gd name="T12" fmla="*/ 23 w 56"/>
                <a:gd name="T13" fmla="*/ 3 h 14"/>
                <a:gd name="T14" fmla="*/ 16 w 56"/>
                <a:gd name="T15" fmla="*/ 3 h 14"/>
                <a:gd name="T16" fmla="*/ 8 w 56"/>
                <a:gd name="T17" fmla="*/ 2 h 14"/>
                <a:gd name="T18" fmla="*/ 0 w 56"/>
                <a:gd name="T19" fmla="*/ 2 h 14"/>
                <a:gd name="T20" fmla="*/ 0 w 56"/>
                <a:gd name="T21" fmla="*/ 11 h 14"/>
                <a:gd name="T22" fmla="*/ 8 w 56"/>
                <a:gd name="T23" fmla="*/ 11 h 14"/>
                <a:gd name="T24" fmla="*/ 16 w 56"/>
                <a:gd name="T25" fmla="*/ 13 h 14"/>
                <a:gd name="T26" fmla="*/ 23 w 56"/>
                <a:gd name="T27" fmla="*/ 13 h 14"/>
                <a:gd name="T28" fmla="*/ 28 w 56"/>
                <a:gd name="T29" fmla="*/ 14 h 14"/>
                <a:gd name="T30" fmla="*/ 34 w 56"/>
                <a:gd name="T31" fmla="*/ 14 h 14"/>
                <a:gd name="T32" fmla="*/ 40 w 56"/>
                <a:gd name="T33" fmla="*/ 13 h 14"/>
                <a:gd name="T34" fmla="*/ 47 w 56"/>
                <a:gd name="T35" fmla="*/ 11 h 14"/>
                <a:gd name="T36" fmla="*/ 54 w 56"/>
                <a:gd name="T37" fmla="*/ 9 h 14"/>
                <a:gd name="T38" fmla="*/ 47 w 56"/>
                <a:gd name="T39" fmla="*/ 7 h 14"/>
                <a:gd name="T40" fmla="*/ 54 w 56"/>
                <a:gd name="T41" fmla="*/ 9 h 14"/>
                <a:gd name="T42" fmla="*/ 56 w 56"/>
                <a:gd name="T43" fmla="*/ 7 h 14"/>
                <a:gd name="T44" fmla="*/ 56 w 56"/>
                <a:gd name="T45" fmla="*/ 2 h 14"/>
                <a:gd name="T46" fmla="*/ 52 w 56"/>
                <a:gd name="T47" fmla="*/ 0 h 14"/>
                <a:gd name="T48" fmla="*/ 49 w 56"/>
                <a:gd name="T49" fmla="*/ 0 h 14"/>
                <a:gd name="T50" fmla="*/ 56 w 56"/>
                <a:gd name="T51"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6" h="14">
                  <a:moveTo>
                    <a:pt x="56" y="2"/>
                  </a:moveTo>
                  <a:lnTo>
                    <a:pt x="49" y="0"/>
                  </a:lnTo>
                  <a:lnTo>
                    <a:pt x="44" y="2"/>
                  </a:lnTo>
                  <a:lnTo>
                    <a:pt x="40" y="3"/>
                  </a:lnTo>
                  <a:lnTo>
                    <a:pt x="34" y="5"/>
                  </a:lnTo>
                  <a:lnTo>
                    <a:pt x="28" y="5"/>
                  </a:lnTo>
                  <a:lnTo>
                    <a:pt x="23" y="3"/>
                  </a:lnTo>
                  <a:lnTo>
                    <a:pt x="16" y="3"/>
                  </a:lnTo>
                  <a:lnTo>
                    <a:pt x="8" y="2"/>
                  </a:lnTo>
                  <a:lnTo>
                    <a:pt x="0" y="2"/>
                  </a:lnTo>
                  <a:lnTo>
                    <a:pt x="0" y="11"/>
                  </a:lnTo>
                  <a:lnTo>
                    <a:pt x="8" y="11"/>
                  </a:lnTo>
                  <a:lnTo>
                    <a:pt x="16" y="13"/>
                  </a:lnTo>
                  <a:lnTo>
                    <a:pt x="23" y="13"/>
                  </a:lnTo>
                  <a:lnTo>
                    <a:pt x="28" y="14"/>
                  </a:lnTo>
                  <a:lnTo>
                    <a:pt x="34" y="14"/>
                  </a:lnTo>
                  <a:lnTo>
                    <a:pt x="40" y="13"/>
                  </a:lnTo>
                  <a:lnTo>
                    <a:pt x="47" y="11"/>
                  </a:lnTo>
                  <a:lnTo>
                    <a:pt x="54" y="9"/>
                  </a:lnTo>
                  <a:lnTo>
                    <a:pt x="47" y="7"/>
                  </a:lnTo>
                  <a:lnTo>
                    <a:pt x="54" y="9"/>
                  </a:lnTo>
                  <a:lnTo>
                    <a:pt x="56" y="7"/>
                  </a:lnTo>
                  <a:lnTo>
                    <a:pt x="56" y="2"/>
                  </a:lnTo>
                  <a:lnTo>
                    <a:pt x="52" y="0"/>
                  </a:lnTo>
                  <a:lnTo>
                    <a:pt x="49" y="0"/>
                  </a:lnTo>
                  <a:lnTo>
                    <a:pt x="56"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13" name="Freeform 21"/>
            <p:cNvSpPr>
              <a:spLocks/>
            </p:cNvSpPr>
            <p:nvPr/>
          </p:nvSpPr>
          <p:spPr bwMode="auto">
            <a:xfrm>
              <a:off x="2733" y="4193"/>
              <a:ext cx="33" cy="9"/>
            </a:xfrm>
            <a:custGeom>
              <a:avLst/>
              <a:gdLst>
                <a:gd name="T0" fmla="*/ 92 w 99"/>
                <a:gd name="T1" fmla="*/ 11 h 27"/>
                <a:gd name="T2" fmla="*/ 92 w 99"/>
                <a:gd name="T3" fmla="*/ 11 h 27"/>
                <a:gd name="T4" fmla="*/ 87 w 99"/>
                <a:gd name="T5" fmla="*/ 14 h 27"/>
                <a:gd name="T6" fmla="*/ 75 w 99"/>
                <a:gd name="T7" fmla="*/ 15 h 27"/>
                <a:gd name="T8" fmla="*/ 61 w 99"/>
                <a:gd name="T9" fmla="*/ 15 h 27"/>
                <a:gd name="T10" fmla="*/ 47 w 99"/>
                <a:gd name="T11" fmla="*/ 14 h 27"/>
                <a:gd name="T12" fmla="*/ 33 w 99"/>
                <a:gd name="T13" fmla="*/ 11 h 27"/>
                <a:gd name="T14" fmla="*/ 20 w 99"/>
                <a:gd name="T15" fmla="*/ 6 h 27"/>
                <a:gd name="T16" fmla="*/ 12 w 99"/>
                <a:gd name="T17" fmla="*/ 3 h 27"/>
                <a:gd name="T18" fmla="*/ 9 w 99"/>
                <a:gd name="T19" fmla="*/ 0 h 27"/>
                <a:gd name="T20" fmla="*/ 0 w 99"/>
                <a:gd name="T21" fmla="*/ 5 h 27"/>
                <a:gd name="T22" fmla="*/ 8 w 99"/>
                <a:gd name="T23" fmla="*/ 12 h 27"/>
                <a:gd name="T24" fmla="*/ 18 w 99"/>
                <a:gd name="T25" fmla="*/ 15 h 27"/>
                <a:gd name="T26" fmla="*/ 31 w 99"/>
                <a:gd name="T27" fmla="*/ 20 h 27"/>
                <a:gd name="T28" fmla="*/ 47 w 99"/>
                <a:gd name="T29" fmla="*/ 23 h 27"/>
                <a:gd name="T30" fmla="*/ 61 w 99"/>
                <a:gd name="T31" fmla="*/ 24 h 27"/>
                <a:gd name="T32" fmla="*/ 75 w 99"/>
                <a:gd name="T33" fmla="*/ 27 h 27"/>
                <a:gd name="T34" fmla="*/ 89 w 99"/>
                <a:gd name="T35" fmla="*/ 23 h 27"/>
                <a:gd name="T36" fmla="*/ 99 w 99"/>
                <a:gd name="T37" fmla="*/ 17 h 27"/>
                <a:gd name="T38" fmla="*/ 99 w 99"/>
                <a:gd name="T39" fmla="*/ 17 h 27"/>
                <a:gd name="T40" fmla="*/ 92 w 99"/>
                <a:gd name="T41" fmla="*/ 1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9" h="27">
                  <a:moveTo>
                    <a:pt x="92" y="11"/>
                  </a:moveTo>
                  <a:lnTo>
                    <a:pt x="92" y="11"/>
                  </a:lnTo>
                  <a:lnTo>
                    <a:pt x="87" y="14"/>
                  </a:lnTo>
                  <a:lnTo>
                    <a:pt x="75" y="15"/>
                  </a:lnTo>
                  <a:lnTo>
                    <a:pt x="61" y="15"/>
                  </a:lnTo>
                  <a:lnTo>
                    <a:pt x="47" y="14"/>
                  </a:lnTo>
                  <a:lnTo>
                    <a:pt x="33" y="11"/>
                  </a:lnTo>
                  <a:lnTo>
                    <a:pt x="20" y="6"/>
                  </a:lnTo>
                  <a:lnTo>
                    <a:pt x="12" y="3"/>
                  </a:lnTo>
                  <a:lnTo>
                    <a:pt x="9" y="0"/>
                  </a:lnTo>
                  <a:lnTo>
                    <a:pt x="0" y="5"/>
                  </a:lnTo>
                  <a:lnTo>
                    <a:pt x="8" y="12"/>
                  </a:lnTo>
                  <a:lnTo>
                    <a:pt x="18" y="15"/>
                  </a:lnTo>
                  <a:lnTo>
                    <a:pt x="31" y="20"/>
                  </a:lnTo>
                  <a:lnTo>
                    <a:pt x="47" y="23"/>
                  </a:lnTo>
                  <a:lnTo>
                    <a:pt x="61" y="24"/>
                  </a:lnTo>
                  <a:lnTo>
                    <a:pt x="75" y="27"/>
                  </a:lnTo>
                  <a:lnTo>
                    <a:pt x="89" y="23"/>
                  </a:lnTo>
                  <a:lnTo>
                    <a:pt x="99" y="17"/>
                  </a:lnTo>
                  <a:lnTo>
                    <a:pt x="99" y="17"/>
                  </a:lnTo>
                  <a:lnTo>
                    <a:pt x="92"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14" name="Freeform 22"/>
            <p:cNvSpPr>
              <a:spLocks/>
            </p:cNvSpPr>
            <p:nvPr/>
          </p:nvSpPr>
          <p:spPr bwMode="auto">
            <a:xfrm>
              <a:off x="2763" y="4175"/>
              <a:ext cx="15" cy="24"/>
            </a:xfrm>
            <a:custGeom>
              <a:avLst/>
              <a:gdLst>
                <a:gd name="T0" fmla="*/ 42 w 43"/>
                <a:gd name="T1" fmla="*/ 1 h 72"/>
                <a:gd name="T2" fmla="*/ 34 w 43"/>
                <a:gd name="T3" fmla="*/ 4 h 72"/>
                <a:gd name="T4" fmla="*/ 31 w 43"/>
                <a:gd name="T5" fmla="*/ 11 h 72"/>
                <a:gd name="T6" fmla="*/ 29 w 43"/>
                <a:gd name="T7" fmla="*/ 19 h 72"/>
                <a:gd name="T8" fmla="*/ 26 w 43"/>
                <a:gd name="T9" fmla="*/ 25 h 72"/>
                <a:gd name="T10" fmla="*/ 21 w 43"/>
                <a:gd name="T11" fmla="*/ 35 h 72"/>
                <a:gd name="T12" fmla="*/ 16 w 43"/>
                <a:gd name="T13" fmla="*/ 44 h 72"/>
                <a:gd name="T14" fmla="*/ 11 w 43"/>
                <a:gd name="T15" fmla="*/ 52 h 72"/>
                <a:gd name="T16" fmla="*/ 6 w 43"/>
                <a:gd name="T17" fmla="*/ 59 h 72"/>
                <a:gd name="T18" fmla="*/ 0 w 43"/>
                <a:gd name="T19" fmla="*/ 66 h 72"/>
                <a:gd name="T20" fmla="*/ 7 w 43"/>
                <a:gd name="T21" fmla="*/ 72 h 72"/>
                <a:gd name="T22" fmla="*/ 13 w 43"/>
                <a:gd name="T23" fmla="*/ 66 h 72"/>
                <a:gd name="T24" fmla="*/ 20 w 43"/>
                <a:gd name="T25" fmla="*/ 56 h 72"/>
                <a:gd name="T26" fmla="*/ 26 w 43"/>
                <a:gd name="T27" fmla="*/ 48 h 72"/>
                <a:gd name="T28" fmla="*/ 30 w 43"/>
                <a:gd name="T29" fmla="*/ 39 h 72"/>
                <a:gd name="T30" fmla="*/ 35 w 43"/>
                <a:gd name="T31" fmla="*/ 30 h 72"/>
                <a:gd name="T32" fmla="*/ 38 w 43"/>
                <a:gd name="T33" fmla="*/ 21 h 72"/>
                <a:gd name="T34" fmla="*/ 40 w 43"/>
                <a:gd name="T35" fmla="*/ 13 h 72"/>
                <a:gd name="T36" fmla="*/ 43 w 43"/>
                <a:gd name="T37" fmla="*/ 6 h 72"/>
                <a:gd name="T38" fmla="*/ 35 w 43"/>
                <a:gd name="T39" fmla="*/ 8 h 72"/>
                <a:gd name="T40" fmla="*/ 43 w 43"/>
                <a:gd name="T41" fmla="*/ 6 h 72"/>
                <a:gd name="T42" fmla="*/ 42 w 43"/>
                <a:gd name="T43" fmla="*/ 3 h 72"/>
                <a:gd name="T44" fmla="*/ 39 w 43"/>
                <a:gd name="T45" fmla="*/ 0 h 72"/>
                <a:gd name="T46" fmla="*/ 36 w 43"/>
                <a:gd name="T47" fmla="*/ 0 h 72"/>
                <a:gd name="T48" fmla="*/ 34 w 43"/>
                <a:gd name="T49" fmla="*/ 4 h 72"/>
                <a:gd name="T50" fmla="*/ 42 w 43"/>
                <a:gd name="T51" fmla="*/ 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3" h="72">
                  <a:moveTo>
                    <a:pt x="42" y="1"/>
                  </a:moveTo>
                  <a:lnTo>
                    <a:pt x="34" y="4"/>
                  </a:lnTo>
                  <a:lnTo>
                    <a:pt x="31" y="11"/>
                  </a:lnTo>
                  <a:lnTo>
                    <a:pt x="29" y="19"/>
                  </a:lnTo>
                  <a:lnTo>
                    <a:pt x="26" y="25"/>
                  </a:lnTo>
                  <a:lnTo>
                    <a:pt x="21" y="35"/>
                  </a:lnTo>
                  <a:lnTo>
                    <a:pt x="16" y="44"/>
                  </a:lnTo>
                  <a:lnTo>
                    <a:pt x="11" y="52"/>
                  </a:lnTo>
                  <a:lnTo>
                    <a:pt x="6" y="59"/>
                  </a:lnTo>
                  <a:lnTo>
                    <a:pt x="0" y="66"/>
                  </a:lnTo>
                  <a:lnTo>
                    <a:pt x="7" y="72"/>
                  </a:lnTo>
                  <a:lnTo>
                    <a:pt x="13" y="66"/>
                  </a:lnTo>
                  <a:lnTo>
                    <a:pt x="20" y="56"/>
                  </a:lnTo>
                  <a:lnTo>
                    <a:pt x="26" y="48"/>
                  </a:lnTo>
                  <a:lnTo>
                    <a:pt x="30" y="39"/>
                  </a:lnTo>
                  <a:lnTo>
                    <a:pt x="35" y="30"/>
                  </a:lnTo>
                  <a:lnTo>
                    <a:pt x="38" y="21"/>
                  </a:lnTo>
                  <a:lnTo>
                    <a:pt x="40" y="13"/>
                  </a:lnTo>
                  <a:lnTo>
                    <a:pt x="43" y="6"/>
                  </a:lnTo>
                  <a:lnTo>
                    <a:pt x="35" y="8"/>
                  </a:lnTo>
                  <a:lnTo>
                    <a:pt x="43" y="6"/>
                  </a:lnTo>
                  <a:lnTo>
                    <a:pt x="42" y="3"/>
                  </a:lnTo>
                  <a:lnTo>
                    <a:pt x="39" y="0"/>
                  </a:lnTo>
                  <a:lnTo>
                    <a:pt x="36" y="0"/>
                  </a:lnTo>
                  <a:lnTo>
                    <a:pt x="34" y="4"/>
                  </a:lnTo>
                  <a:lnTo>
                    <a:pt x="42"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15" name="Freeform 23"/>
            <p:cNvSpPr>
              <a:spLocks/>
            </p:cNvSpPr>
            <p:nvPr/>
          </p:nvSpPr>
          <p:spPr bwMode="auto">
            <a:xfrm>
              <a:off x="2775" y="4175"/>
              <a:ext cx="7" cy="20"/>
            </a:xfrm>
            <a:custGeom>
              <a:avLst/>
              <a:gdLst>
                <a:gd name="T0" fmla="*/ 12 w 20"/>
                <a:gd name="T1" fmla="*/ 52 h 61"/>
                <a:gd name="T2" fmla="*/ 20 w 20"/>
                <a:gd name="T3" fmla="*/ 57 h 61"/>
                <a:gd name="T4" fmla="*/ 18 w 20"/>
                <a:gd name="T5" fmla="*/ 43 h 61"/>
                <a:gd name="T6" fmla="*/ 16 w 20"/>
                <a:gd name="T7" fmla="*/ 27 h 61"/>
                <a:gd name="T8" fmla="*/ 12 w 20"/>
                <a:gd name="T9" fmla="*/ 12 h 61"/>
                <a:gd name="T10" fmla="*/ 7 w 20"/>
                <a:gd name="T11" fmla="*/ 0 h 61"/>
                <a:gd name="T12" fmla="*/ 0 w 20"/>
                <a:gd name="T13" fmla="*/ 7 h 61"/>
                <a:gd name="T14" fmla="*/ 3 w 20"/>
                <a:gd name="T15" fmla="*/ 14 h 61"/>
                <a:gd name="T16" fmla="*/ 7 w 20"/>
                <a:gd name="T17" fmla="*/ 27 h 61"/>
                <a:gd name="T18" fmla="*/ 9 w 20"/>
                <a:gd name="T19" fmla="*/ 43 h 61"/>
                <a:gd name="T20" fmla="*/ 9 w 20"/>
                <a:gd name="T21" fmla="*/ 57 h 61"/>
                <a:gd name="T22" fmla="*/ 17 w 20"/>
                <a:gd name="T23" fmla="*/ 61 h 61"/>
                <a:gd name="T24" fmla="*/ 9 w 20"/>
                <a:gd name="T25" fmla="*/ 57 h 61"/>
                <a:gd name="T26" fmla="*/ 11 w 20"/>
                <a:gd name="T27" fmla="*/ 60 h 61"/>
                <a:gd name="T28" fmla="*/ 15 w 20"/>
                <a:gd name="T29" fmla="*/ 61 h 61"/>
                <a:gd name="T30" fmla="*/ 18 w 20"/>
                <a:gd name="T31" fmla="*/ 60 h 61"/>
                <a:gd name="T32" fmla="*/ 20 w 20"/>
                <a:gd name="T33" fmla="*/ 57 h 61"/>
                <a:gd name="T34" fmla="*/ 12 w 20"/>
                <a:gd name="T35" fmla="*/ 5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61">
                  <a:moveTo>
                    <a:pt x="12" y="52"/>
                  </a:moveTo>
                  <a:lnTo>
                    <a:pt x="20" y="57"/>
                  </a:lnTo>
                  <a:lnTo>
                    <a:pt x="18" y="43"/>
                  </a:lnTo>
                  <a:lnTo>
                    <a:pt x="16" y="27"/>
                  </a:lnTo>
                  <a:lnTo>
                    <a:pt x="12" y="12"/>
                  </a:lnTo>
                  <a:lnTo>
                    <a:pt x="7" y="0"/>
                  </a:lnTo>
                  <a:lnTo>
                    <a:pt x="0" y="7"/>
                  </a:lnTo>
                  <a:lnTo>
                    <a:pt x="3" y="14"/>
                  </a:lnTo>
                  <a:lnTo>
                    <a:pt x="7" y="27"/>
                  </a:lnTo>
                  <a:lnTo>
                    <a:pt x="9" y="43"/>
                  </a:lnTo>
                  <a:lnTo>
                    <a:pt x="9" y="57"/>
                  </a:lnTo>
                  <a:lnTo>
                    <a:pt x="17" y="61"/>
                  </a:lnTo>
                  <a:lnTo>
                    <a:pt x="9" y="57"/>
                  </a:lnTo>
                  <a:lnTo>
                    <a:pt x="11" y="60"/>
                  </a:lnTo>
                  <a:lnTo>
                    <a:pt x="15" y="61"/>
                  </a:lnTo>
                  <a:lnTo>
                    <a:pt x="18" y="60"/>
                  </a:lnTo>
                  <a:lnTo>
                    <a:pt x="20" y="57"/>
                  </a:lnTo>
                  <a:lnTo>
                    <a:pt x="12" y="5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16" name="Freeform 24"/>
            <p:cNvSpPr>
              <a:spLocks/>
            </p:cNvSpPr>
            <p:nvPr/>
          </p:nvSpPr>
          <p:spPr bwMode="auto">
            <a:xfrm>
              <a:off x="2779" y="4171"/>
              <a:ext cx="14" cy="24"/>
            </a:xfrm>
            <a:custGeom>
              <a:avLst/>
              <a:gdLst>
                <a:gd name="T0" fmla="*/ 43 w 43"/>
                <a:gd name="T1" fmla="*/ 2 h 72"/>
                <a:gd name="T2" fmla="*/ 33 w 43"/>
                <a:gd name="T3" fmla="*/ 5 h 72"/>
                <a:gd name="T4" fmla="*/ 33 w 43"/>
                <a:gd name="T5" fmla="*/ 13 h 72"/>
                <a:gd name="T6" fmla="*/ 31 w 43"/>
                <a:gd name="T7" fmla="*/ 19 h 72"/>
                <a:gd name="T8" fmla="*/ 28 w 43"/>
                <a:gd name="T9" fmla="*/ 29 h 72"/>
                <a:gd name="T10" fmla="*/ 24 w 43"/>
                <a:gd name="T11" fmla="*/ 37 h 72"/>
                <a:gd name="T12" fmla="*/ 19 w 43"/>
                <a:gd name="T13" fmla="*/ 45 h 72"/>
                <a:gd name="T14" fmla="*/ 14 w 43"/>
                <a:gd name="T15" fmla="*/ 52 h 72"/>
                <a:gd name="T16" fmla="*/ 7 w 43"/>
                <a:gd name="T17" fmla="*/ 58 h 72"/>
                <a:gd name="T18" fmla="*/ 0 w 43"/>
                <a:gd name="T19" fmla="*/ 63 h 72"/>
                <a:gd name="T20" fmla="*/ 5 w 43"/>
                <a:gd name="T21" fmla="*/ 72 h 72"/>
                <a:gd name="T22" fmla="*/ 14 w 43"/>
                <a:gd name="T23" fmla="*/ 65 h 72"/>
                <a:gd name="T24" fmla="*/ 21 w 43"/>
                <a:gd name="T25" fmla="*/ 58 h 72"/>
                <a:gd name="T26" fmla="*/ 28 w 43"/>
                <a:gd name="T27" fmla="*/ 49 h 72"/>
                <a:gd name="T28" fmla="*/ 33 w 43"/>
                <a:gd name="T29" fmla="*/ 41 h 72"/>
                <a:gd name="T30" fmla="*/ 37 w 43"/>
                <a:gd name="T31" fmla="*/ 31 h 72"/>
                <a:gd name="T32" fmla="*/ 40 w 43"/>
                <a:gd name="T33" fmla="*/ 22 h 72"/>
                <a:gd name="T34" fmla="*/ 43 w 43"/>
                <a:gd name="T35" fmla="*/ 13 h 72"/>
                <a:gd name="T36" fmla="*/ 43 w 43"/>
                <a:gd name="T37" fmla="*/ 5 h 72"/>
                <a:gd name="T38" fmla="*/ 33 w 43"/>
                <a:gd name="T39" fmla="*/ 7 h 72"/>
                <a:gd name="T40" fmla="*/ 43 w 43"/>
                <a:gd name="T41" fmla="*/ 5 h 72"/>
                <a:gd name="T42" fmla="*/ 41 w 43"/>
                <a:gd name="T43" fmla="*/ 1 h 72"/>
                <a:gd name="T44" fmla="*/ 38 w 43"/>
                <a:gd name="T45" fmla="*/ 0 h 72"/>
                <a:gd name="T46" fmla="*/ 35 w 43"/>
                <a:gd name="T47" fmla="*/ 1 h 72"/>
                <a:gd name="T48" fmla="*/ 33 w 43"/>
                <a:gd name="T49" fmla="*/ 5 h 72"/>
                <a:gd name="T50" fmla="*/ 43 w 43"/>
                <a:gd name="T51" fmla="*/ 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3" h="72">
                  <a:moveTo>
                    <a:pt x="43" y="2"/>
                  </a:moveTo>
                  <a:lnTo>
                    <a:pt x="33" y="5"/>
                  </a:lnTo>
                  <a:lnTo>
                    <a:pt x="33" y="13"/>
                  </a:lnTo>
                  <a:lnTo>
                    <a:pt x="31" y="19"/>
                  </a:lnTo>
                  <a:lnTo>
                    <a:pt x="28" y="29"/>
                  </a:lnTo>
                  <a:lnTo>
                    <a:pt x="24" y="37"/>
                  </a:lnTo>
                  <a:lnTo>
                    <a:pt x="19" y="45"/>
                  </a:lnTo>
                  <a:lnTo>
                    <a:pt x="14" y="52"/>
                  </a:lnTo>
                  <a:lnTo>
                    <a:pt x="7" y="58"/>
                  </a:lnTo>
                  <a:lnTo>
                    <a:pt x="0" y="63"/>
                  </a:lnTo>
                  <a:lnTo>
                    <a:pt x="5" y="72"/>
                  </a:lnTo>
                  <a:lnTo>
                    <a:pt x="14" y="65"/>
                  </a:lnTo>
                  <a:lnTo>
                    <a:pt x="21" y="58"/>
                  </a:lnTo>
                  <a:lnTo>
                    <a:pt x="28" y="49"/>
                  </a:lnTo>
                  <a:lnTo>
                    <a:pt x="33" y="41"/>
                  </a:lnTo>
                  <a:lnTo>
                    <a:pt x="37" y="31"/>
                  </a:lnTo>
                  <a:lnTo>
                    <a:pt x="40" y="22"/>
                  </a:lnTo>
                  <a:lnTo>
                    <a:pt x="43" y="13"/>
                  </a:lnTo>
                  <a:lnTo>
                    <a:pt x="43" y="5"/>
                  </a:lnTo>
                  <a:lnTo>
                    <a:pt x="33" y="7"/>
                  </a:lnTo>
                  <a:lnTo>
                    <a:pt x="43" y="5"/>
                  </a:lnTo>
                  <a:lnTo>
                    <a:pt x="41" y="1"/>
                  </a:lnTo>
                  <a:lnTo>
                    <a:pt x="38" y="0"/>
                  </a:lnTo>
                  <a:lnTo>
                    <a:pt x="35" y="1"/>
                  </a:lnTo>
                  <a:lnTo>
                    <a:pt x="33" y="5"/>
                  </a:lnTo>
                  <a:lnTo>
                    <a:pt x="43"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17" name="Freeform 25"/>
            <p:cNvSpPr>
              <a:spLocks/>
            </p:cNvSpPr>
            <p:nvPr/>
          </p:nvSpPr>
          <p:spPr bwMode="auto">
            <a:xfrm>
              <a:off x="2790" y="4172"/>
              <a:ext cx="13" cy="21"/>
            </a:xfrm>
            <a:custGeom>
              <a:avLst/>
              <a:gdLst>
                <a:gd name="T0" fmla="*/ 36 w 39"/>
                <a:gd name="T1" fmla="*/ 53 h 62"/>
                <a:gd name="T2" fmla="*/ 39 w 39"/>
                <a:gd name="T3" fmla="*/ 58 h 62"/>
                <a:gd name="T4" fmla="*/ 37 w 39"/>
                <a:gd name="T5" fmla="*/ 43 h 62"/>
                <a:gd name="T6" fmla="*/ 30 w 39"/>
                <a:gd name="T7" fmla="*/ 29 h 62"/>
                <a:gd name="T8" fmla="*/ 20 w 39"/>
                <a:gd name="T9" fmla="*/ 15 h 62"/>
                <a:gd name="T10" fmla="*/ 10 w 39"/>
                <a:gd name="T11" fmla="*/ 0 h 62"/>
                <a:gd name="T12" fmla="*/ 0 w 39"/>
                <a:gd name="T13" fmla="*/ 5 h 62"/>
                <a:gd name="T14" fmla="*/ 11 w 39"/>
                <a:gd name="T15" fmla="*/ 20 h 62"/>
                <a:gd name="T16" fmla="*/ 21 w 39"/>
                <a:gd name="T17" fmla="*/ 33 h 62"/>
                <a:gd name="T18" fmla="*/ 28 w 39"/>
                <a:gd name="T19" fmla="*/ 45 h 62"/>
                <a:gd name="T20" fmla="*/ 30 w 39"/>
                <a:gd name="T21" fmla="*/ 58 h 62"/>
                <a:gd name="T22" fmla="*/ 34 w 39"/>
                <a:gd name="T23" fmla="*/ 62 h 62"/>
                <a:gd name="T24" fmla="*/ 30 w 39"/>
                <a:gd name="T25" fmla="*/ 58 h 62"/>
                <a:gd name="T26" fmla="*/ 31 w 39"/>
                <a:gd name="T27" fmla="*/ 61 h 62"/>
                <a:gd name="T28" fmla="*/ 35 w 39"/>
                <a:gd name="T29" fmla="*/ 62 h 62"/>
                <a:gd name="T30" fmla="*/ 38 w 39"/>
                <a:gd name="T31" fmla="*/ 61 h 62"/>
                <a:gd name="T32" fmla="*/ 39 w 39"/>
                <a:gd name="T33" fmla="*/ 58 h 62"/>
                <a:gd name="T34" fmla="*/ 36 w 39"/>
                <a:gd name="T35" fmla="*/ 5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62">
                  <a:moveTo>
                    <a:pt x="36" y="53"/>
                  </a:moveTo>
                  <a:lnTo>
                    <a:pt x="39" y="58"/>
                  </a:lnTo>
                  <a:lnTo>
                    <a:pt x="37" y="43"/>
                  </a:lnTo>
                  <a:lnTo>
                    <a:pt x="30" y="29"/>
                  </a:lnTo>
                  <a:lnTo>
                    <a:pt x="20" y="15"/>
                  </a:lnTo>
                  <a:lnTo>
                    <a:pt x="10" y="0"/>
                  </a:lnTo>
                  <a:lnTo>
                    <a:pt x="0" y="5"/>
                  </a:lnTo>
                  <a:lnTo>
                    <a:pt x="11" y="20"/>
                  </a:lnTo>
                  <a:lnTo>
                    <a:pt x="21" y="33"/>
                  </a:lnTo>
                  <a:lnTo>
                    <a:pt x="28" y="45"/>
                  </a:lnTo>
                  <a:lnTo>
                    <a:pt x="30" y="58"/>
                  </a:lnTo>
                  <a:lnTo>
                    <a:pt x="34" y="62"/>
                  </a:lnTo>
                  <a:lnTo>
                    <a:pt x="30" y="58"/>
                  </a:lnTo>
                  <a:lnTo>
                    <a:pt x="31" y="61"/>
                  </a:lnTo>
                  <a:lnTo>
                    <a:pt x="35" y="62"/>
                  </a:lnTo>
                  <a:lnTo>
                    <a:pt x="38" y="61"/>
                  </a:lnTo>
                  <a:lnTo>
                    <a:pt x="39" y="58"/>
                  </a:lnTo>
                  <a:lnTo>
                    <a:pt x="36" y="5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18" name="Freeform 26"/>
            <p:cNvSpPr>
              <a:spLocks/>
            </p:cNvSpPr>
            <p:nvPr/>
          </p:nvSpPr>
          <p:spPr bwMode="auto">
            <a:xfrm>
              <a:off x="2801" y="4190"/>
              <a:ext cx="14" cy="10"/>
            </a:xfrm>
            <a:custGeom>
              <a:avLst/>
              <a:gdLst>
                <a:gd name="T0" fmla="*/ 36 w 41"/>
                <a:gd name="T1" fmla="*/ 21 h 32"/>
                <a:gd name="T2" fmla="*/ 40 w 41"/>
                <a:gd name="T3" fmla="*/ 23 h 32"/>
                <a:gd name="T4" fmla="*/ 35 w 41"/>
                <a:gd name="T5" fmla="*/ 18 h 32"/>
                <a:gd name="T6" fmla="*/ 31 w 41"/>
                <a:gd name="T7" fmla="*/ 15 h 32"/>
                <a:gd name="T8" fmla="*/ 26 w 41"/>
                <a:gd name="T9" fmla="*/ 10 h 32"/>
                <a:gd name="T10" fmla="*/ 21 w 41"/>
                <a:gd name="T11" fmla="*/ 8 h 32"/>
                <a:gd name="T12" fmla="*/ 17 w 41"/>
                <a:gd name="T13" fmla="*/ 6 h 32"/>
                <a:gd name="T14" fmla="*/ 12 w 41"/>
                <a:gd name="T15" fmla="*/ 3 h 32"/>
                <a:gd name="T16" fmla="*/ 7 w 41"/>
                <a:gd name="T17" fmla="*/ 1 h 32"/>
                <a:gd name="T18" fmla="*/ 2 w 41"/>
                <a:gd name="T19" fmla="*/ 0 h 32"/>
                <a:gd name="T20" fmla="*/ 0 w 41"/>
                <a:gd name="T21" fmla="*/ 9 h 32"/>
                <a:gd name="T22" fmla="*/ 4 w 41"/>
                <a:gd name="T23" fmla="*/ 10 h 32"/>
                <a:gd name="T24" fmla="*/ 8 w 41"/>
                <a:gd name="T25" fmla="*/ 13 h 32"/>
                <a:gd name="T26" fmla="*/ 12 w 41"/>
                <a:gd name="T27" fmla="*/ 15 h 32"/>
                <a:gd name="T28" fmla="*/ 17 w 41"/>
                <a:gd name="T29" fmla="*/ 17 h 32"/>
                <a:gd name="T30" fmla="*/ 21 w 41"/>
                <a:gd name="T31" fmla="*/ 19 h 32"/>
                <a:gd name="T32" fmla="*/ 24 w 41"/>
                <a:gd name="T33" fmla="*/ 22 h 32"/>
                <a:gd name="T34" fmla="*/ 28 w 41"/>
                <a:gd name="T35" fmla="*/ 25 h 32"/>
                <a:gd name="T36" fmla="*/ 33 w 41"/>
                <a:gd name="T37" fmla="*/ 30 h 32"/>
                <a:gd name="T38" fmla="*/ 36 w 41"/>
                <a:gd name="T39" fmla="*/ 32 h 32"/>
                <a:gd name="T40" fmla="*/ 33 w 41"/>
                <a:gd name="T41" fmla="*/ 30 h 32"/>
                <a:gd name="T42" fmla="*/ 36 w 41"/>
                <a:gd name="T43" fmla="*/ 31 h 32"/>
                <a:gd name="T44" fmla="*/ 40 w 41"/>
                <a:gd name="T45" fmla="*/ 30 h 32"/>
                <a:gd name="T46" fmla="*/ 41 w 41"/>
                <a:gd name="T47" fmla="*/ 26 h 32"/>
                <a:gd name="T48" fmla="*/ 40 w 41"/>
                <a:gd name="T49" fmla="*/ 23 h 32"/>
                <a:gd name="T50" fmla="*/ 36 w 41"/>
                <a:gd name="T51" fmla="*/ 2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32">
                  <a:moveTo>
                    <a:pt x="36" y="21"/>
                  </a:moveTo>
                  <a:lnTo>
                    <a:pt x="40" y="23"/>
                  </a:lnTo>
                  <a:lnTo>
                    <a:pt x="35" y="18"/>
                  </a:lnTo>
                  <a:lnTo>
                    <a:pt x="31" y="15"/>
                  </a:lnTo>
                  <a:lnTo>
                    <a:pt x="26" y="10"/>
                  </a:lnTo>
                  <a:lnTo>
                    <a:pt x="21" y="8"/>
                  </a:lnTo>
                  <a:lnTo>
                    <a:pt x="17" y="6"/>
                  </a:lnTo>
                  <a:lnTo>
                    <a:pt x="12" y="3"/>
                  </a:lnTo>
                  <a:lnTo>
                    <a:pt x="7" y="1"/>
                  </a:lnTo>
                  <a:lnTo>
                    <a:pt x="2" y="0"/>
                  </a:lnTo>
                  <a:lnTo>
                    <a:pt x="0" y="9"/>
                  </a:lnTo>
                  <a:lnTo>
                    <a:pt x="4" y="10"/>
                  </a:lnTo>
                  <a:lnTo>
                    <a:pt x="8" y="13"/>
                  </a:lnTo>
                  <a:lnTo>
                    <a:pt x="12" y="15"/>
                  </a:lnTo>
                  <a:lnTo>
                    <a:pt x="17" y="17"/>
                  </a:lnTo>
                  <a:lnTo>
                    <a:pt x="21" y="19"/>
                  </a:lnTo>
                  <a:lnTo>
                    <a:pt x="24" y="22"/>
                  </a:lnTo>
                  <a:lnTo>
                    <a:pt x="28" y="25"/>
                  </a:lnTo>
                  <a:lnTo>
                    <a:pt x="33" y="30"/>
                  </a:lnTo>
                  <a:lnTo>
                    <a:pt x="36" y="32"/>
                  </a:lnTo>
                  <a:lnTo>
                    <a:pt x="33" y="30"/>
                  </a:lnTo>
                  <a:lnTo>
                    <a:pt x="36" y="31"/>
                  </a:lnTo>
                  <a:lnTo>
                    <a:pt x="40" y="30"/>
                  </a:lnTo>
                  <a:lnTo>
                    <a:pt x="41" y="26"/>
                  </a:lnTo>
                  <a:lnTo>
                    <a:pt x="40" y="23"/>
                  </a:lnTo>
                  <a:lnTo>
                    <a:pt x="36"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19" name="Freeform 27"/>
            <p:cNvSpPr>
              <a:spLocks/>
            </p:cNvSpPr>
            <p:nvPr/>
          </p:nvSpPr>
          <p:spPr bwMode="auto">
            <a:xfrm>
              <a:off x="2813" y="4188"/>
              <a:ext cx="6" cy="12"/>
            </a:xfrm>
            <a:custGeom>
              <a:avLst/>
              <a:gdLst>
                <a:gd name="T0" fmla="*/ 7 w 17"/>
                <a:gd name="T1" fmla="*/ 0 h 38"/>
                <a:gd name="T2" fmla="*/ 1 w 17"/>
                <a:gd name="T3" fmla="*/ 8 h 38"/>
                <a:gd name="T4" fmla="*/ 6 w 17"/>
                <a:gd name="T5" fmla="*/ 15 h 38"/>
                <a:gd name="T6" fmla="*/ 8 w 17"/>
                <a:gd name="T7" fmla="*/ 22 h 38"/>
                <a:gd name="T8" fmla="*/ 6 w 17"/>
                <a:gd name="T9" fmla="*/ 25 h 38"/>
                <a:gd name="T10" fmla="*/ 1 w 17"/>
                <a:gd name="T11" fmla="*/ 27 h 38"/>
                <a:gd name="T12" fmla="*/ 1 w 17"/>
                <a:gd name="T13" fmla="*/ 38 h 38"/>
                <a:gd name="T14" fmla="*/ 13 w 17"/>
                <a:gd name="T15" fmla="*/ 32 h 38"/>
                <a:gd name="T16" fmla="*/ 17 w 17"/>
                <a:gd name="T17" fmla="*/ 22 h 38"/>
                <a:gd name="T18" fmla="*/ 15 w 17"/>
                <a:gd name="T19" fmla="*/ 11 h 38"/>
                <a:gd name="T20" fmla="*/ 8 w 17"/>
                <a:gd name="T21" fmla="*/ 1 h 38"/>
                <a:gd name="T22" fmla="*/ 2 w 17"/>
                <a:gd name="T23" fmla="*/ 9 h 38"/>
                <a:gd name="T24" fmla="*/ 8 w 17"/>
                <a:gd name="T25" fmla="*/ 1 h 38"/>
                <a:gd name="T26" fmla="*/ 5 w 17"/>
                <a:gd name="T27" fmla="*/ 0 h 38"/>
                <a:gd name="T28" fmla="*/ 1 w 17"/>
                <a:gd name="T29" fmla="*/ 1 h 38"/>
                <a:gd name="T30" fmla="*/ 0 w 17"/>
                <a:gd name="T31" fmla="*/ 5 h 38"/>
                <a:gd name="T32" fmla="*/ 1 w 17"/>
                <a:gd name="T33" fmla="*/ 8 h 38"/>
                <a:gd name="T34" fmla="*/ 7 w 17"/>
                <a:gd name="T3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38">
                  <a:moveTo>
                    <a:pt x="7" y="0"/>
                  </a:moveTo>
                  <a:lnTo>
                    <a:pt x="1" y="8"/>
                  </a:lnTo>
                  <a:lnTo>
                    <a:pt x="6" y="15"/>
                  </a:lnTo>
                  <a:lnTo>
                    <a:pt x="8" y="22"/>
                  </a:lnTo>
                  <a:lnTo>
                    <a:pt x="6" y="25"/>
                  </a:lnTo>
                  <a:lnTo>
                    <a:pt x="1" y="27"/>
                  </a:lnTo>
                  <a:lnTo>
                    <a:pt x="1" y="38"/>
                  </a:lnTo>
                  <a:lnTo>
                    <a:pt x="13" y="32"/>
                  </a:lnTo>
                  <a:lnTo>
                    <a:pt x="17" y="22"/>
                  </a:lnTo>
                  <a:lnTo>
                    <a:pt x="15" y="11"/>
                  </a:lnTo>
                  <a:lnTo>
                    <a:pt x="8" y="1"/>
                  </a:lnTo>
                  <a:lnTo>
                    <a:pt x="2" y="9"/>
                  </a:lnTo>
                  <a:lnTo>
                    <a:pt x="8" y="1"/>
                  </a:lnTo>
                  <a:lnTo>
                    <a:pt x="5" y="0"/>
                  </a:lnTo>
                  <a:lnTo>
                    <a:pt x="1" y="1"/>
                  </a:lnTo>
                  <a:lnTo>
                    <a:pt x="0" y="5"/>
                  </a:lnTo>
                  <a:lnTo>
                    <a:pt x="1" y="8"/>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20" name="Freeform 28"/>
            <p:cNvSpPr>
              <a:spLocks/>
            </p:cNvSpPr>
            <p:nvPr/>
          </p:nvSpPr>
          <p:spPr bwMode="auto">
            <a:xfrm>
              <a:off x="2814" y="4188"/>
              <a:ext cx="19" cy="14"/>
            </a:xfrm>
            <a:custGeom>
              <a:avLst/>
              <a:gdLst>
                <a:gd name="T0" fmla="*/ 50 w 59"/>
                <a:gd name="T1" fmla="*/ 38 h 43"/>
                <a:gd name="T2" fmla="*/ 59 w 59"/>
                <a:gd name="T3" fmla="*/ 36 h 43"/>
                <a:gd name="T4" fmla="*/ 54 w 59"/>
                <a:gd name="T5" fmla="*/ 31 h 43"/>
                <a:gd name="T6" fmla="*/ 50 w 59"/>
                <a:gd name="T7" fmla="*/ 27 h 43"/>
                <a:gd name="T8" fmla="*/ 43 w 59"/>
                <a:gd name="T9" fmla="*/ 21 h 43"/>
                <a:gd name="T10" fmla="*/ 36 w 59"/>
                <a:gd name="T11" fmla="*/ 16 h 43"/>
                <a:gd name="T12" fmla="*/ 28 w 59"/>
                <a:gd name="T13" fmla="*/ 13 h 43"/>
                <a:gd name="T14" fmla="*/ 21 w 59"/>
                <a:gd name="T15" fmla="*/ 8 h 43"/>
                <a:gd name="T16" fmla="*/ 13 w 59"/>
                <a:gd name="T17" fmla="*/ 4 h 43"/>
                <a:gd name="T18" fmla="*/ 5 w 59"/>
                <a:gd name="T19" fmla="*/ 0 h 43"/>
                <a:gd name="T20" fmla="*/ 0 w 59"/>
                <a:gd name="T21" fmla="*/ 9 h 43"/>
                <a:gd name="T22" fmla="*/ 8 w 59"/>
                <a:gd name="T23" fmla="*/ 13 h 43"/>
                <a:gd name="T24" fmla="*/ 16 w 59"/>
                <a:gd name="T25" fmla="*/ 17 h 43"/>
                <a:gd name="T26" fmla="*/ 23 w 59"/>
                <a:gd name="T27" fmla="*/ 22 h 43"/>
                <a:gd name="T28" fmla="*/ 31 w 59"/>
                <a:gd name="T29" fmla="*/ 25 h 43"/>
                <a:gd name="T30" fmla="*/ 38 w 59"/>
                <a:gd name="T31" fmla="*/ 30 h 43"/>
                <a:gd name="T32" fmla="*/ 43 w 59"/>
                <a:gd name="T33" fmla="*/ 33 h 43"/>
                <a:gd name="T34" fmla="*/ 47 w 59"/>
                <a:gd name="T35" fmla="*/ 38 h 43"/>
                <a:gd name="T36" fmla="*/ 50 w 59"/>
                <a:gd name="T37" fmla="*/ 40 h 43"/>
                <a:gd name="T38" fmla="*/ 59 w 59"/>
                <a:gd name="T39" fmla="*/ 38 h 43"/>
                <a:gd name="T40" fmla="*/ 50 w 59"/>
                <a:gd name="T41" fmla="*/ 40 h 43"/>
                <a:gd name="T42" fmla="*/ 52 w 59"/>
                <a:gd name="T43" fmla="*/ 43 h 43"/>
                <a:gd name="T44" fmla="*/ 57 w 59"/>
                <a:gd name="T45" fmla="*/ 43 h 43"/>
                <a:gd name="T46" fmla="*/ 59 w 59"/>
                <a:gd name="T47" fmla="*/ 39 h 43"/>
                <a:gd name="T48" fmla="*/ 59 w 59"/>
                <a:gd name="T49" fmla="*/ 36 h 43"/>
                <a:gd name="T50" fmla="*/ 50 w 59"/>
                <a:gd name="T51" fmla="*/ 3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9" h="43">
                  <a:moveTo>
                    <a:pt x="50" y="38"/>
                  </a:moveTo>
                  <a:lnTo>
                    <a:pt x="59" y="36"/>
                  </a:lnTo>
                  <a:lnTo>
                    <a:pt x="54" y="31"/>
                  </a:lnTo>
                  <a:lnTo>
                    <a:pt x="50" y="27"/>
                  </a:lnTo>
                  <a:lnTo>
                    <a:pt x="43" y="21"/>
                  </a:lnTo>
                  <a:lnTo>
                    <a:pt x="36" y="16"/>
                  </a:lnTo>
                  <a:lnTo>
                    <a:pt x="28" y="13"/>
                  </a:lnTo>
                  <a:lnTo>
                    <a:pt x="21" y="8"/>
                  </a:lnTo>
                  <a:lnTo>
                    <a:pt x="13" y="4"/>
                  </a:lnTo>
                  <a:lnTo>
                    <a:pt x="5" y="0"/>
                  </a:lnTo>
                  <a:lnTo>
                    <a:pt x="0" y="9"/>
                  </a:lnTo>
                  <a:lnTo>
                    <a:pt x="8" y="13"/>
                  </a:lnTo>
                  <a:lnTo>
                    <a:pt x="16" y="17"/>
                  </a:lnTo>
                  <a:lnTo>
                    <a:pt x="23" y="22"/>
                  </a:lnTo>
                  <a:lnTo>
                    <a:pt x="31" y="25"/>
                  </a:lnTo>
                  <a:lnTo>
                    <a:pt x="38" y="30"/>
                  </a:lnTo>
                  <a:lnTo>
                    <a:pt x="43" y="33"/>
                  </a:lnTo>
                  <a:lnTo>
                    <a:pt x="47" y="38"/>
                  </a:lnTo>
                  <a:lnTo>
                    <a:pt x="50" y="40"/>
                  </a:lnTo>
                  <a:lnTo>
                    <a:pt x="59" y="38"/>
                  </a:lnTo>
                  <a:lnTo>
                    <a:pt x="50" y="40"/>
                  </a:lnTo>
                  <a:lnTo>
                    <a:pt x="52" y="43"/>
                  </a:lnTo>
                  <a:lnTo>
                    <a:pt x="57" y="43"/>
                  </a:lnTo>
                  <a:lnTo>
                    <a:pt x="59" y="39"/>
                  </a:lnTo>
                  <a:lnTo>
                    <a:pt x="59" y="36"/>
                  </a:lnTo>
                  <a:lnTo>
                    <a:pt x="50" y="3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21" name="Freeform 29"/>
            <p:cNvSpPr>
              <a:spLocks/>
            </p:cNvSpPr>
            <p:nvPr/>
          </p:nvSpPr>
          <p:spPr bwMode="auto">
            <a:xfrm>
              <a:off x="2811" y="4116"/>
              <a:ext cx="22" cy="84"/>
            </a:xfrm>
            <a:custGeom>
              <a:avLst/>
              <a:gdLst>
                <a:gd name="T0" fmla="*/ 8 w 67"/>
                <a:gd name="T1" fmla="*/ 1 h 254"/>
                <a:gd name="T2" fmla="*/ 0 w 67"/>
                <a:gd name="T3" fmla="*/ 6 h 254"/>
                <a:gd name="T4" fmla="*/ 7 w 67"/>
                <a:gd name="T5" fmla="*/ 24 h 254"/>
                <a:gd name="T6" fmla="*/ 18 w 67"/>
                <a:gd name="T7" fmla="*/ 49 h 254"/>
                <a:gd name="T8" fmla="*/ 28 w 67"/>
                <a:gd name="T9" fmla="*/ 79 h 254"/>
                <a:gd name="T10" fmla="*/ 38 w 67"/>
                <a:gd name="T11" fmla="*/ 112 h 254"/>
                <a:gd name="T12" fmla="*/ 47 w 67"/>
                <a:gd name="T13" fmla="*/ 148 h 254"/>
                <a:gd name="T14" fmla="*/ 54 w 67"/>
                <a:gd name="T15" fmla="*/ 183 h 254"/>
                <a:gd name="T16" fmla="*/ 58 w 67"/>
                <a:gd name="T17" fmla="*/ 220 h 254"/>
                <a:gd name="T18" fmla="*/ 58 w 67"/>
                <a:gd name="T19" fmla="*/ 254 h 254"/>
                <a:gd name="T20" fmla="*/ 67 w 67"/>
                <a:gd name="T21" fmla="*/ 254 h 254"/>
                <a:gd name="T22" fmla="*/ 67 w 67"/>
                <a:gd name="T23" fmla="*/ 220 h 254"/>
                <a:gd name="T24" fmla="*/ 63 w 67"/>
                <a:gd name="T25" fmla="*/ 183 h 254"/>
                <a:gd name="T26" fmla="*/ 57 w 67"/>
                <a:gd name="T27" fmla="*/ 145 h 254"/>
                <a:gd name="T28" fmla="*/ 47 w 67"/>
                <a:gd name="T29" fmla="*/ 110 h 254"/>
                <a:gd name="T30" fmla="*/ 37 w 67"/>
                <a:gd name="T31" fmla="*/ 77 h 254"/>
                <a:gd name="T32" fmla="*/ 27 w 67"/>
                <a:gd name="T33" fmla="*/ 47 h 254"/>
                <a:gd name="T34" fmla="*/ 16 w 67"/>
                <a:gd name="T35" fmla="*/ 22 h 254"/>
                <a:gd name="T36" fmla="*/ 10 w 67"/>
                <a:gd name="T37" fmla="*/ 3 h 254"/>
                <a:gd name="T38" fmla="*/ 2 w 67"/>
                <a:gd name="T39" fmla="*/ 8 h 254"/>
                <a:gd name="T40" fmla="*/ 10 w 67"/>
                <a:gd name="T41" fmla="*/ 3 h 254"/>
                <a:gd name="T42" fmla="*/ 7 w 67"/>
                <a:gd name="T43" fmla="*/ 0 h 254"/>
                <a:gd name="T44" fmla="*/ 4 w 67"/>
                <a:gd name="T45" fmla="*/ 0 h 254"/>
                <a:gd name="T46" fmla="*/ 2 w 67"/>
                <a:gd name="T47" fmla="*/ 2 h 254"/>
                <a:gd name="T48" fmla="*/ 0 w 67"/>
                <a:gd name="T49" fmla="*/ 6 h 254"/>
                <a:gd name="T50" fmla="*/ 8 w 67"/>
                <a:gd name="T51" fmla="*/ 1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7" h="254">
                  <a:moveTo>
                    <a:pt x="8" y="1"/>
                  </a:moveTo>
                  <a:lnTo>
                    <a:pt x="0" y="6"/>
                  </a:lnTo>
                  <a:lnTo>
                    <a:pt x="7" y="24"/>
                  </a:lnTo>
                  <a:lnTo>
                    <a:pt x="18" y="49"/>
                  </a:lnTo>
                  <a:lnTo>
                    <a:pt x="28" y="79"/>
                  </a:lnTo>
                  <a:lnTo>
                    <a:pt x="38" y="112"/>
                  </a:lnTo>
                  <a:lnTo>
                    <a:pt x="47" y="148"/>
                  </a:lnTo>
                  <a:lnTo>
                    <a:pt x="54" y="183"/>
                  </a:lnTo>
                  <a:lnTo>
                    <a:pt x="58" y="220"/>
                  </a:lnTo>
                  <a:lnTo>
                    <a:pt x="58" y="254"/>
                  </a:lnTo>
                  <a:lnTo>
                    <a:pt x="67" y="254"/>
                  </a:lnTo>
                  <a:lnTo>
                    <a:pt x="67" y="220"/>
                  </a:lnTo>
                  <a:lnTo>
                    <a:pt x="63" y="183"/>
                  </a:lnTo>
                  <a:lnTo>
                    <a:pt x="57" y="145"/>
                  </a:lnTo>
                  <a:lnTo>
                    <a:pt x="47" y="110"/>
                  </a:lnTo>
                  <a:lnTo>
                    <a:pt x="37" y="77"/>
                  </a:lnTo>
                  <a:lnTo>
                    <a:pt x="27" y="47"/>
                  </a:lnTo>
                  <a:lnTo>
                    <a:pt x="16" y="22"/>
                  </a:lnTo>
                  <a:lnTo>
                    <a:pt x="10" y="3"/>
                  </a:lnTo>
                  <a:lnTo>
                    <a:pt x="2" y="8"/>
                  </a:lnTo>
                  <a:lnTo>
                    <a:pt x="10" y="3"/>
                  </a:lnTo>
                  <a:lnTo>
                    <a:pt x="7" y="0"/>
                  </a:lnTo>
                  <a:lnTo>
                    <a:pt x="4" y="0"/>
                  </a:lnTo>
                  <a:lnTo>
                    <a:pt x="2" y="2"/>
                  </a:lnTo>
                  <a:lnTo>
                    <a:pt x="0" y="6"/>
                  </a:lnTo>
                  <a:lnTo>
                    <a:pt x="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22" name="Freeform 30"/>
            <p:cNvSpPr>
              <a:spLocks/>
            </p:cNvSpPr>
            <p:nvPr/>
          </p:nvSpPr>
          <p:spPr bwMode="auto">
            <a:xfrm>
              <a:off x="2812" y="4116"/>
              <a:ext cx="38" cy="84"/>
            </a:xfrm>
            <a:custGeom>
              <a:avLst/>
              <a:gdLst>
                <a:gd name="T0" fmla="*/ 105 w 114"/>
                <a:gd name="T1" fmla="*/ 246 h 253"/>
                <a:gd name="T2" fmla="*/ 114 w 114"/>
                <a:gd name="T3" fmla="*/ 248 h 253"/>
                <a:gd name="T4" fmla="*/ 109 w 114"/>
                <a:gd name="T5" fmla="*/ 219 h 253"/>
                <a:gd name="T6" fmla="*/ 99 w 114"/>
                <a:gd name="T7" fmla="*/ 187 h 253"/>
                <a:gd name="T8" fmla="*/ 87 w 114"/>
                <a:gd name="T9" fmla="*/ 150 h 253"/>
                <a:gd name="T10" fmla="*/ 72 w 114"/>
                <a:gd name="T11" fmla="*/ 112 h 253"/>
                <a:gd name="T12" fmla="*/ 55 w 114"/>
                <a:gd name="T13" fmla="*/ 77 h 253"/>
                <a:gd name="T14" fmla="*/ 38 w 114"/>
                <a:gd name="T15" fmla="*/ 46 h 253"/>
                <a:gd name="T16" fmla="*/ 22 w 114"/>
                <a:gd name="T17" fmla="*/ 19 h 253"/>
                <a:gd name="T18" fmla="*/ 6 w 114"/>
                <a:gd name="T19" fmla="*/ 0 h 253"/>
                <a:gd name="T20" fmla="*/ 0 w 114"/>
                <a:gd name="T21" fmla="*/ 7 h 253"/>
                <a:gd name="T22" fmla="*/ 13 w 114"/>
                <a:gd name="T23" fmla="*/ 24 h 253"/>
                <a:gd name="T24" fmla="*/ 29 w 114"/>
                <a:gd name="T25" fmla="*/ 50 h 253"/>
                <a:gd name="T26" fmla="*/ 45 w 114"/>
                <a:gd name="T27" fmla="*/ 81 h 253"/>
                <a:gd name="T28" fmla="*/ 63 w 114"/>
                <a:gd name="T29" fmla="*/ 117 h 253"/>
                <a:gd name="T30" fmla="*/ 77 w 114"/>
                <a:gd name="T31" fmla="*/ 152 h 253"/>
                <a:gd name="T32" fmla="*/ 90 w 114"/>
                <a:gd name="T33" fmla="*/ 189 h 253"/>
                <a:gd name="T34" fmla="*/ 100 w 114"/>
                <a:gd name="T35" fmla="*/ 221 h 253"/>
                <a:gd name="T36" fmla="*/ 105 w 114"/>
                <a:gd name="T37" fmla="*/ 248 h 253"/>
                <a:gd name="T38" fmla="*/ 114 w 114"/>
                <a:gd name="T39" fmla="*/ 251 h 253"/>
                <a:gd name="T40" fmla="*/ 105 w 114"/>
                <a:gd name="T41" fmla="*/ 248 h 253"/>
                <a:gd name="T42" fmla="*/ 106 w 114"/>
                <a:gd name="T43" fmla="*/ 252 h 253"/>
                <a:gd name="T44" fmla="*/ 109 w 114"/>
                <a:gd name="T45" fmla="*/ 253 h 253"/>
                <a:gd name="T46" fmla="*/ 113 w 114"/>
                <a:gd name="T47" fmla="*/ 252 h 253"/>
                <a:gd name="T48" fmla="*/ 114 w 114"/>
                <a:gd name="T49" fmla="*/ 248 h 253"/>
                <a:gd name="T50" fmla="*/ 105 w 114"/>
                <a:gd name="T51" fmla="*/ 246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4" h="253">
                  <a:moveTo>
                    <a:pt x="105" y="246"/>
                  </a:moveTo>
                  <a:lnTo>
                    <a:pt x="114" y="248"/>
                  </a:lnTo>
                  <a:lnTo>
                    <a:pt x="109" y="219"/>
                  </a:lnTo>
                  <a:lnTo>
                    <a:pt x="99" y="187"/>
                  </a:lnTo>
                  <a:lnTo>
                    <a:pt x="87" y="150"/>
                  </a:lnTo>
                  <a:lnTo>
                    <a:pt x="72" y="112"/>
                  </a:lnTo>
                  <a:lnTo>
                    <a:pt x="55" y="77"/>
                  </a:lnTo>
                  <a:lnTo>
                    <a:pt x="38" y="46"/>
                  </a:lnTo>
                  <a:lnTo>
                    <a:pt x="22" y="19"/>
                  </a:lnTo>
                  <a:lnTo>
                    <a:pt x="6" y="0"/>
                  </a:lnTo>
                  <a:lnTo>
                    <a:pt x="0" y="7"/>
                  </a:lnTo>
                  <a:lnTo>
                    <a:pt x="13" y="24"/>
                  </a:lnTo>
                  <a:lnTo>
                    <a:pt x="29" y="50"/>
                  </a:lnTo>
                  <a:lnTo>
                    <a:pt x="45" y="81"/>
                  </a:lnTo>
                  <a:lnTo>
                    <a:pt x="63" y="117"/>
                  </a:lnTo>
                  <a:lnTo>
                    <a:pt x="77" y="152"/>
                  </a:lnTo>
                  <a:lnTo>
                    <a:pt x="90" y="189"/>
                  </a:lnTo>
                  <a:lnTo>
                    <a:pt x="100" y="221"/>
                  </a:lnTo>
                  <a:lnTo>
                    <a:pt x="105" y="248"/>
                  </a:lnTo>
                  <a:lnTo>
                    <a:pt x="114" y="251"/>
                  </a:lnTo>
                  <a:lnTo>
                    <a:pt x="105" y="248"/>
                  </a:lnTo>
                  <a:lnTo>
                    <a:pt x="106" y="252"/>
                  </a:lnTo>
                  <a:lnTo>
                    <a:pt x="109" y="253"/>
                  </a:lnTo>
                  <a:lnTo>
                    <a:pt x="113" y="252"/>
                  </a:lnTo>
                  <a:lnTo>
                    <a:pt x="114" y="248"/>
                  </a:lnTo>
                  <a:lnTo>
                    <a:pt x="105" y="24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23" name="Freeform 31"/>
            <p:cNvSpPr>
              <a:spLocks/>
            </p:cNvSpPr>
            <p:nvPr/>
          </p:nvSpPr>
          <p:spPr bwMode="auto">
            <a:xfrm>
              <a:off x="2847" y="4135"/>
              <a:ext cx="13" cy="65"/>
            </a:xfrm>
            <a:custGeom>
              <a:avLst/>
              <a:gdLst>
                <a:gd name="T0" fmla="*/ 39 w 39"/>
                <a:gd name="T1" fmla="*/ 3 h 194"/>
                <a:gd name="T2" fmla="*/ 30 w 39"/>
                <a:gd name="T3" fmla="*/ 5 h 194"/>
                <a:gd name="T4" fmla="*/ 28 w 39"/>
                <a:gd name="T5" fmla="*/ 47 h 194"/>
                <a:gd name="T6" fmla="*/ 23 w 39"/>
                <a:gd name="T7" fmla="*/ 101 h 194"/>
                <a:gd name="T8" fmla="*/ 12 w 39"/>
                <a:gd name="T9" fmla="*/ 151 h 194"/>
                <a:gd name="T10" fmla="*/ 0 w 39"/>
                <a:gd name="T11" fmla="*/ 189 h 194"/>
                <a:gd name="T12" fmla="*/ 9 w 39"/>
                <a:gd name="T13" fmla="*/ 194 h 194"/>
                <a:gd name="T14" fmla="*/ 22 w 39"/>
                <a:gd name="T15" fmla="*/ 154 h 194"/>
                <a:gd name="T16" fmla="*/ 32 w 39"/>
                <a:gd name="T17" fmla="*/ 101 h 194"/>
                <a:gd name="T18" fmla="*/ 38 w 39"/>
                <a:gd name="T19" fmla="*/ 47 h 194"/>
                <a:gd name="T20" fmla="*/ 39 w 39"/>
                <a:gd name="T21" fmla="*/ 5 h 194"/>
                <a:gd name="T22" fmla="*/ 30 w 39"/>
                <a:gd name="T23" fmla="*/ 7 h 194"/>
                <a:gd name="T24" fmla="*/ 39 w 39"/>
                <a:gd name="T25" fmla="*/ 5 h 194"/>
                <a:gd name="T26" fmla="*/ 38 w 39"/>
                <a:gd name="T27" fmla="*/ 1 h 194"/>
                <a:gd name="T28" fmla="*/ 34 w 39"/>
                <a:gd name="T29" fmla="*/ 0 h 194"/>
                <a:gd name="T30" fmla="*/ 31 w 39"/>
                <a:gd name="T31" fmla="*/ 1 h 194"/>
                <a:gd name="T32" fmla="*/ 30 w 39"/>
                <a:gd name="T33" fmla="*/ 5 h 194"/>
                <a:gd name="T34" fmla="*/ 39 w 39"/>
                <a:gd name="T35" fmla="*/ 3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194">
                  <a:moveTo>
                    <a:pt x="39" y="3"/>
                  </a:moveTo>
                  <a:lnTo>
                    <a:pt x="30" y="5"/>
                  </a:lnTo>
                  <a:lnTo>
                    <a:pt x="28" y="47"/>
                  </a:lnTo>
                  <a:lnTo>
                    <a:pt x="23" y="101"/>
                  </a:lnTo>
                  <a:lnTo>
                    <a:pt x="12" y="151"/>
                  </a:lnTo>
                  <a:lnTo>
                    <a:pt x="0" y="189"/>
                  </a:lnTo>
                  <a:lnTo>
                    <a:pt x="9" y="194"/>
                  </a:lnTo>
                  <a:lnTo>
                    <a:pt x="22" y="154"/>
                  </a:lnTo>
                  <a:lnTo>
                    <a:pt x="32" y="101"/>
                  </a:lnTo>
                  <a:lnTo>
                    <a:pt x="38" y="47"/>
                  </a:lnTo>
                  <a:lnTo>
                    <a:pt x="39" y="5"/>
                  </a:lnTo>
                  <a:lnTo>
                    <a:pt x="30" y="7"/>
                  </a:lnTo>
                  <a:lnTo>
                    <a:pt x="39" y="5"/>
                  </a:lnTo>
                  <a:lnTo>
                    <a:pt x="38" y="1"/>
                  </a:lnTo>
                  <a:lnTo>
                    <a:pt x="34" y="0"/>
                  </a:lnTo>
                  <a:lnTo>
                    <a:pt x="31" y="1"/>
                  </a:lnTo>
                  <a:lnTo>
                    <a:pt x="30" y="5"/>
                  </a:lnTo>
                  <a:lnTo>
                    <a:pt x="39"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24" name="Freeform 32"/>
            <p:cNvSpPr>
              <a:spLocks/>
            </p:cNvSpPr>
            <p:nvPr/>
          </p:nvSpPr>
          <p:spPr bwMode="auto">
            <a:xfrm>
              <a:off x="2857" y="4136"/>
              <a:ext cx="10" cy="66"/>
            </a:xfrm>
            <a:custGeom>
              <a:avLst/>
              <a:gdLst>
                <a:gd name="T0" fmla="*/ 23 w 32"/>
                <a:gd name="T1" fmla="*/ 190 h 198"/>
                <a:gd name="T2" fmla="*/ 32 w 32"/>
                <a:gd name="T3" fmla="*/ 193 h 198"/>
                <a:gd name="T4" fmla="*/ 29 w 32"/>
                <a:gd name="T5" fmla="*/ 155 h 198"/>
                <a:gd name="T6" fmla="*/ 27 w 32"/>
                <a:gd name="T7" fmla="*/ 99 h 198"/>
                <a:gd name="T8" fmla="*/ 20 w 32"/>
                <a:gd name="T9" fmla="*/ 43 h 198"/>
                <a:gd name="T10" fmla="*/ 9 w 32"/>
                <a:gd name="T11" fmla="*/ 0 h 198"/>
                <a:gd name="T12" fmla="*/ 0 w 32"/>
                <a:gd name="T13" fmla="*/ 4 h 198"/>
                <a:gd name="T14" fmla="*/ 11 w 32"/>
                <a:gd name="T15" fmla="*/ 43 h 198"/>
                <a:gd name="T16" fmla="*/ 18 w 32"/>
                <a:gd name="T17" fmla="*/ 99 h 198"/>
                <a:gd name="T18" fmla="*/ 20 w 32"/>
                <a:gd name="T19" fmla="*/ 155 h 198"/>
                <a:gd name="T20" fmla="*/ 20 w 32"/>
                <a:gd name="T21" fmla="*/ 193 h 198"/>
                <a:gd name="T22" fmla="*/ 29 w 32"/>
                <a:gd name="T23" fmla="*/ 196 h 198"/>
                <a:gd name="T24" fmla="*/ 20 w 32"/>
                <a:gd name="T25" fmla="*/ 193 h 198"/>
                <a:gd name="T26" fmla="*/ 23 w 32"/>
                <a:gd name="T27" fmla="*/ 196 h 198"/>
                <a:gd name="T28" fmla="*/ 26 w 32"/>
                <a:gd name="T29" fmla="*/ 198 h 198"/>
                <a:gd name="T30" fmla="*/ 29 w 32"/>
                <a:gd name="T31" fmla="*/ 196 h 198"/>
                <a:gd name="T32" fmla="*/ 32 w 32"/>
                <a:gd name="T33" fmla="*/ 193 h 198"/>
                <a:gd name="T34" fmla="*/ 23 w 32"/>
                <a:gd name="T35" fmla="*/ 19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198">
                  <a:moveTo>
                    <a:pt x="23" y="190"/>
                  </a:moveTo>
                  <a:lnTo>
                    <a:pt x="32" y="193"/>
                  </a:lnTo>
                  <a:lnTo>
                    <a:pt x="29" y="155"/>
                  </a:lnTo>
                  <a:lnTo>
                    <a:pt x="27" y="99"/>
                  </a:lnTo>
                  <a:lnTo>
                    <a:pt x="20" y="43"/>
                  </a:lnTo>
                  <a:lnTo>
                    <a:pt x="9" y="0"/>
                  </a:lnTo>
                  <a:lnTo>
                    <a:pt x="0" y="4"/>
                  </a:lnTo>
                  <a:lnTo>
                    <a:pt x="11" y="43"/>
                  </a:lnTo>
                  <a:lnTo>
                    <a:pt x="18" y="99"/>
                  </a:lnTo>
                  <a:lnTo>
                    <a:pt x="20" y="155"/>
                  </a:lnTo>
                  <a:lnTo>
                    <a:pt x="20" y="193"/>
                  </a:lnTo>
                  <a:lnTo>
                    <a:pt x="29" y="196"/>
                  </a:lnTo>
                  <a:lnTo>
                    <a:pt x="20" y="193"/>
                  </a:lnTo>
                  <a:lnTo>
                    <a:pt x="23" y="196"/>
                  </a:lnTo>
                  <a:lnTo>
                    <a:pt x="26" y="198"/>
                  </a:lnTo>
                  <a:lnTo>
                    <a:pt x="29" y="196"/>
                  </a:lnTo>
                  <a:lnTo>
                    <a:pt x="32" y="193"/>
                  </a:lnTo>
                  <a:lnTo>
                    <a:pt x="23" y="19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25" name="Freeform 33"/>
            <p:cNvSpPr>
              <a:spLocks/>
            </p:cNvSpPr>
            <p:nvPr/>
          </p:nvSpPr>
          <p:spPr bwMode="auto">
            <a:xfrm>
              <a:off x="2864" y="4176"/>
              <a:ext cx="31" cy="25"/>
            </a:xfrm>
            <a:custGeom>
              <a:avLst/>
              <a:gdLst>
                <a:gd name="T0" fmla="*/ 91 w 93"/>
                <a:gd name="T1" fmla="*/ 12 h 75"/>
                <a:gd name="T2" fmla="*/ 91 w 93"/>
                <a:gd name="T3" fmla="*/ 3 h 75"/>
                <a:gd name="T4" fmla="*/ 78 w 93"/>
                <a:gd name="T5" fmla="*/ 0 h 75"/>
                <a:gd name="T6" fmla="*/ 65 w 93"/>
                <a:gd name="T7" fmla="*/ 4 h 75"/>
                <a:gd name="T8" fmla="*/ 52 w 93"/>
                <a:gd name="T9" fmla="*/ 14 h 75"/>
                <a:gd name="T10" fmla="*/ 40 w 93"/>
                <a:gd name="T11" fmla="*/ 24 h 75"/>
                <a:gd name="T12" fmla="*/ 28 w 93"/>
                <a:gd name="T13" fmla="*/ 37 h 75"/>
                <a:gd name="T14" fmla="*/ 17 w 93"/>
                <a:gd name="T15" fmla="*/ 49 h 75"/>
                <a:gd name="T16" fmla="*/ 8 w 93"/>
                <a:gd name="T17" fmla="*/ 61 h 75"/>
                <a:gd name="T18" fmla="*/ 0 w 93"/>
                <a:gd name="T19" fmla="*/ 69 h 75"/>
                <a:gd name="T20" fmla="*/ 6 w 93"/>
                <a:gd name="T21" fmla="*/ 75 h 75"/>
                <a:gd name="T22" fmla="*/ 14 w 93"/>
                <a:gd name="T23" fmla="*/ 67 h 75"/>
                <a:gd name="T24" fmla="*/ 24 w 93"/>
                <a:gd name="T25" fmla="*/ 56 h 75"/>
                <a:gd name="T26" fmla="*/ 35 w 93"/>
                <a:gd name="T27" fmla="*/ 43 h 75"/>
                <a:gd name="T28" fmla="*/ 46 w 93"/>
                <a:gd name="T29" fmla="*/ 31 h 75"/>
                <a:gd name="T30" fmla="*/ 59 w 93"/>
                <a:gd name="T31" fmla="*/ 20 h 75"/>
                <a:gd name="T32" fmla="*/ 69 w 93"/>
                <a:gd name="T33" fmla="*/ 14 h 75"/>
                <a:gd name="T34" fmla="*/ 78 w 93"/>
                <a:gd name="T35" fmla="*/ 11 h 75"/>
                <a:gd name="T36" fmla="*/ 87 w 93"/>
                <a:gd name="T37" fmla="*/ 12 h 75"/>
                <a:gd name="T38" fmla="*/ 87 w 93"/>
                <a:gd name="T39" fmla="*/ 3 h 75"/>
                <a:gd name="T40" fmla="*/ 87 w 93"/>
                <a:gd name="T41" fmla="*/ 12 h 75"/>
                <a:gd name="T42" fmla="*/ 90 w 93"/>
                <a:gd name="T43" fmla="*/ 12 h 75"/>
                <a:gd name="T44" fmla="*/ 93 w 93"/>
                <a:gd name="T45" fmla="*/ 9 h 75"/>
                <a:gd name="T46" fmla="*/ 93 w 93"/>
                <a:gd name="T47" fmla="*/ 6 h 75"/>
                <a:gd name="T48" fmla="*/ 91 w 93"/>
                <a:gd name="T49" fmla="*/ 3 h 75"/>
                <a:gd name="T50" fmla="*/ 91 w 93"/>
                <a:gd name="T51" fmla="*/ 1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3" h="75">
                  <a:moveTo>
                    <a:pt x="91" y="12"/>
                  </a:moveTo>
                  <a:lnTo>
                    <a:pt x="91" y="3"/>
                  </a:lnTo>
                  <a:lnTo>
                    <a:pt x="78" y="0"/>
                  </a:lnTo>
                  <a:lnTo>
                    <a:pt x="65" y="4"/>
                  </a:lnTo>
                  <a:lnTo>
                    <a:pt x="52" y="14"/>
                  </a:lnTo>
                  <a:lnTo>
                    <a:pt x="40" y="24"/>
                  </a:lnTo>
                  <a:lnTo>
                    <a:pt x="28" y="37"/>
                  </a:lnTo>
                  <a:lnTo>
                    <a:pt x="17" y="49"/>
                  </a:lnTo>
                  <a:lnTo>
                    <a:pt x="8" y="61"/>
                  </a:lnTo>
                  <a:lnTo>
                    <a:pt x="0" y="69"/>
                  </a:lnTo>
                  <a:lnTo>
                    <a:pt x="6" y="75"/>
                  </a:lnTo>
                  <a:lnTo>
                    <a:pt x="14" y="67"/>
                  </a:lnTo>
                  <a:lnTo>
                    <a:pt x="24" y="56"/>
                  </a:lnTo>
                  <a:lnTo>
                    <a:pt x="35" y="43"/>
                  </a:lnTo>
                  <a:lnTo>
                    <a:pt x="46" y="31"/>
                  </a:lnTo>
                  <a:lnTo>
                    <a:pt x="59" y="20"/>
                  </a:lnTo>
                  <a:lnTo>
                    <a:pt x="69" y="14"/>
                  </a:lnTo>
                  <a:lnTo>
                    <a:pt x="78" y="11"/>
                  </a:lnTo>
                  <a:lnTo>
                    <a:pt x="87" y="12"/>
                  </a:lnTo>
                  <a:lnTo>
                    <a:pt x="87" y="3"/>
                  </a:lnTo>
                  <a:lnTo>
                    <a:pt x="87" y="12"/>
                  </a:lnTo>
                  <a:lnTo>
                    <a:pt x="90" y="12"/>
                  </a:lnTo>
                  <a:lnTo>
                    <a:pt x="93" y="9"/>
                  </a:lnTo>
                  <a:lnTo>
                    <a:pt x="93" y="6"/>
                  </a:lnTo>
                  <a:lnTo>
                    <a:pt x="91" y="3"/>
                  </a:lnTo>
                  <a:lnTo>
                    <a:pt x="91"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26" name="Freeform 34"/>
            <p:cNvSpPr>
              <a:spLocks/>
            </p:cNvSpPr>
            <p:nvPr/>
          </p:nvSpPr>
          <p:spPr bwMode="auto">
            <a:xfrm>
              <a:off x="2876" y="4177"/>
              <a:ext cx="19" cy="36"/>
            </a:xfrm>
            <a:custGeom>
              <a:avLst/>
              <a:gdLst>
                <a:gd name="T0" fmla="*/ 1 w 56"/>
                <a:gd name="T1" fmla="*/ 99 h 106"/>
                <a:gd name="T2" fmla="*/ 10 w 56"/>
                <a:gd name="T3" fmla="*/ 101 h 106"/>
                <a:gd name="T4" fmla="*/ 10 w 56"/>
                <a:gd name="T5" fmla="*/ 88 h 106"/>
                <a:gd name="T6" fmla="*/ 13 w 56"/>
                <a:gd name="T7" fmla="*/ 76 h 106"/>
                <a:gd name="T8" fmla="*/ 17 w 56"/>
                <a:gd name="T9" fmla="*/ 63 h 106"/>
                <a:gd name="T10" fmla="*/ 23 w 56"/>
                <a:gd name="T11" fmla="*/ 52 h 106"/>
                <a:gd name="T12" fmla="*/ 30 w 56"/>
                <a:gd name="T13" fmla="*/ 39 h 106"/>
                <a:gd name="T14" fmla="*/ 37 w 56"/>
                <a:gd name="T15" fmla="*/ 27 h 106"/>
                <a:gd name="T16" fmla="*/ 46 w 56"/>
                <a:gd name="T17" fmla="*/ 17 h 106"/>
                <a:gd name="T18" fmla="*/ 56 w 56"/>
                <a:gd name="T19" fmla="*/ 9 h 106"/>
                <a:gd name="T20" fmla="*/ 52 w 56"/>
                <a:gd name="T21" fmla="*/ 0 h 106"/>
                <a:gd name="T22" fmla="*/ 39 w 56"/>
                <a:gd name="T23" fmla="*/ 11 h 106"/>
                <a:gd name="T24" fmla="*/ 30 w 56"/>
                <a:gd name="T25" fmla="*/ 22 h 106"/>
                <a:gd name="T26" fmla="*/ 21 w 56"/>
                <a:gd name="T27" fmla="*/ 35 h 106"/>
                <a:gd name="T28" fmla="*/ 14 w 56"/>
                <a:gd name="T29" fmla="*/ 47 h 106"/>
                <a:gd name="T30" fmla="*/ 8 w 56"/>
                <a:gd name="T31" fmla="*/ 61 h 106"/>
                <a:gd name="T32" fmla="*/ 3 w 56"/>
                <a:gd name="T33" fmla="*/ 74 h 106"/>
                <a:gd name="T34" fmla="*/ 1 w 56"/>
                <a:gd name="T35" fmla="*/ 88 h 106"/>
                <a:gd name="T36" fmla="*/ 1 w 56"/>
                <a:gd name="T37" fmla="*/ 101 h 106"/>
                <a:gd name="T38" fmla="*/ 10 w 56"/>
                <a:gd name="T39" fmla="*/ 103 h 106"/>
                <a:gd name="T40" fmla="*/ 0 w 56"/>
                <a:gd name="T41" fmla="*/ 101 h 106"/>
                <a:gd name="T42" fmla="*/ 2 w 56"/>
                <a:gd name="T43" fmla="*/ 105 h 106"/>
                <a:gd name="T44" fmla="*/ 6 w 56"/>
                <a:gd name="T45" fmla="*/ 106 h 106"/>
                <a:gd name="T46" fmla="*/ 9 w 56"/>
                <a:gd name="T47" fmla="*/ 105 h 106"/>
                <a:gd name="T48" fmla="*/ 11 w 56"/>
                <a:gd name="T49" fmla="*/ 101 h 106"/>
                <a:gd name="T50" fmla="*/ 1 w 56"/>
                <a:gd name="T51" fmla="*/ 99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6" h="106">
                  <a:moveTo>
                    <a:pt x="1" y="99"/>
                  </a:moveTo>
                  <a:lnTo>
                    <a:pt x="10" y="101"/>
                  </a:lnTo>
                  <a:lnTo>
                    <a:pt x="10" y="88"/>
                  </a:lnTo>
                  <a:lnTo>
                    <a:pt x="13" y="76"/>
                  </a:lnTo>
                  <a:lnTo>
                    <a:pt x="17" y="63"/>
                  </a:lnTo>
                  <a:lnTo>
                    <a:pt x="23" y="52"/>
                  </a:lnTo>
                  <a:lnTo>
                    <a:pt x="30" y="39"/>
                  </a:lnTo>
                  <a:lnTo>
                    <a:pt x="37" y="27"/>
                  </a:lnTo>
                  <a:lnTo>
                    <a:pt x="46" y="17"/>
                  </a:lnTo>
                  <a:lnTo>
                    <a:pt x="56" y="9"/>
                  </a:lnTo>
                  <a:lnTo>
                    <a:pt x="52" y="0"/>
                  </a:lnTo>
                  <a:lnTo>
                    <a:pt x="39" y="11"/>
                  </a:lnTo>
                  <a:lnTo>
                    <a:pt x="30" y="22"/>
                  </a:lnTo>
                  <a:lnTo>
                    <a:pt x="21" y="35"/>
                  </a:lnTo>
                  <a:lnTo>
                    <a:pt x="14" y="47"/>
                  </a:lnTo>
                  <a:lnTo>
                    <a:pt x="8" y="61"/>
                  </a:lnTo>
                  <a:lnTo>
                    <a:pt x="3" y="74"/>
                  </a:lnTo>
                  <a:lnTo>
                    <a:pt x="1" y="88"/>
                  </a:lnTo>
                  <a:lnTo>
                    <a:pt x="1" y="101"/>
                  </a:lnTo>
                  <a:lnTo>
                    <a:pt x="10" y="103"/>
                  </a:lnTo>
                  <a:lnTo>
                    <a:pt x="0" y="101"/>
                  </a:lnTo>
                  <a:lnTo>
                    <a:pt x="2" y="105"/>
                  </a:lnTo>
                  <a:lnTo>
                    <a:pt x="6" y="106"/>
                  </a:lnTo>
                  <a:lnTo>
                    <a:pt x="9" y="105"/>
                  </a:lnTo>
                  <a:lnTo>
                    <a:pt x="11" y="101"/>
                  </a:lnTo>
                  <a:lnTo>
                    <a:pt x="1" y="9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27" name="Freeform 35"/>
            <p:cNvSpPr>
              <a:spLocks/>
            </p:cNvSpPr>
            <p:nvPr/>
          </p:nvSpPr>
          <p:spPr bwMode="auto">
            <a:xfrm>
              <a:off x="2876" y="4200"/>
              <a:ext cx="12" cy="12"/>
            </a:xfrm>
            <a:custGeom>
              <a:avLst/>
              <a:gdLst>
                <a:gd name="T0" fmla="*/ 34 w 34"/>
                <a:gd name="T1" fmla="*/ 6 h 34"/>
                <a:gd name="T2" fmla="*/ 29 w 34"/>
                <a:gd name="T3" fmla="*/ 0 h 34"/>
                <a:gd name="T4" fmla="*/ 21 w 34"/>
                <a:gd name="T5" fmla="*/ 3 h 34"/>
                <a:gd name="T6" fmla="*/ 13 w 34"/>
                <a:gd name="T7" fmla="*/ 10 h 34"/>
                <a:gd name="T8" fmla="*/ 6 w 34"/>
                <a:gd name="T9" fmla="*/ 19 h 34"/>
                <a:gd name="T10" fmla="*/ 0 w 34"/>
                <a:gd name="T11" fmla="*/ 30 h 34"/>
                <a:gd name="T12" fmla="*/ 9 w 34"/>
                <a:gd name="T13" fmla="*/ 34 h 34"/>
                <a:gd name="T14" fmla="*/ 15 w 34"/>
                <a:gd name="T15" fmla="*/ 24 h 34"/>
                <a:gd name="T16" fmla="*/ 20 w 34"/>
                <a:gd name="T17" fmla="*/ 17 h 34"/>
                <a:gd name="T18" fmla="*/ 25 w 34"/>
                <a:gd name="T19" fmla="*/ 13 h 34"/>
                <a:gd name="T20" fmla="*/ 31 w 34"/>
                <a:gd name="T21" fmla="*/ 9 h 34"/>
                <a:gd name="T22" fmla="*/ 25 w 34"/>
                <a:gd name="T23" fmla="*/ 3 h 34"/>
                <a:gd name="T24" fmla="*/ 31 w 34"/>
                <a:gd name="T25" fmla="*/ 9 h 34"/>
                <a:gd name="T26" fmla="*/ 34 w 34"/>
                <a:gd name="T27" fmla="*/ 7 h 34"/>
                <a:gd name="T28" fmla="*/ 34 w 34"/>
                <a:gd name="T29" fmla="*/ 3 h 34"/>
                <a:gd name="T30" fmla="*/ 32 w 34"/>
                <a:gd name="T31" fmla="*/ 1 h 34"/>
                <a:gd name="T32" fmla="*/ 29 w 34"/>
                <a:gd name="T33" fmla="*/ 0 h 34"/>
                <a:gd name="T34" fmla="*/ 34 w 34"/>
                <a:gd name="T35" fmla="*/ 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 h="34">
                  <a:moveTo>
                    <a:pt x="34" y="6"/>
                  </a:moveTo>
                  <a:lnTo>
                    <a:pt x="29" y="0"/>
                  </a:lnTo>
                  <a:lnTo>
                    <a:pt x="21" y="3"/>
                  </a:lnTo>
                  <a:lnTo>
                    <a:pt x="13" y="10"/>
                  </a:lnTo>
                  <a:lnTo>
                    <a:pt x="6" y="19"/>
                  </a:lnTo>
                  <a:lnTo>
                    <a:pt x="0" y="30"/>
                  </a:lnTo>
                  <a:lnTo>
                    <a:pt x="9" y="34"/>
                  </a:lnTo>
                  <a:lnTo>
                    <a:pt x="15" y="24"/>
                  </a:lnTo>
                  <a:lnTo>
                    <a:pt x="20" y="17"/>
                  </a:lnTo>
                  <a:lnTo>
                    <a:pt x="25" y="13"/>
                  </a:lnTo>
                  <a:lnTo>
                    <a:pt x="31" y="9"/>
                  </a:lnTo>
                  <a:lnTo>
                    <a:pt x="25" y="3"/>
                  </a:lnTo>
                  <a:lnTo>
                    <a:pt x="31" y="9"/>
                  </a:lnTo>
                  <a:lnTo>
                    <a:pt x="34" y="7"/>
                  </a:lnTo>
                  <a:lnTo>
                    <a:pt x="34" y="3"/>
                  </a:lnTo>
                  <a:lnTo>
                    <a:pt x="32" y="1"/>
                  </a:lnTo>
                  <a:lnTo>
                    <a:pt x="29" y="0"/>
                  </a:lnTo>
                  <a:lnTo>
                    <a:pt x="34"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28" name="Freeform 36"/>
            <p:cNvSpPr>
              <a:spLocks/>
            </p:cNvSpPr>
            <p:nvPr/>
          </p:nvSpPr>
          <p:spPr bwMode="auto">
            <a:xfrm>
              <a:off x="2884" y="4201"/>
              <a:ext cx="5" cy="18"/>
            </a:xfrm>
            <a:custGeom>
              <a:avLst/>
              <a:gdLst>
                <a:gd name="T0" fmla="*/ 12 w 17"/>
                <a:gd name="T1" fmla="*/ 43 h 52"/>
                <a:gd name="T2" fmla="*/ 16 w 17"/>
                <a:gd name="T3" fmla="*/ 44 h 52"/>
                <a:gd name="T4" fmla="*/ 11 w 17"/>
                <a:gd name="T5" fmla="*/ 36 h 52"/>
                <a:gd name="T6" fmla="*/ 11 w 17"/>
                <a:gd name="T7" fmla="*/ 23 h 52"/>
                <a:gd name="T8" fmla="*/ 10 w 17"/>
                <a:gd name="T9" fmla="*/ 11 h 52"/>
                <a:gd name="T10" fmla="*/ 12 w 17"/>
                <a:gd name="T11" fmla="*/ 3 h 52"/>
                <a:gd name="T12" fmla="*/ 3 w 17"/>
                <a:gd name="T13" fmla="*/ 0 h 52"/>
                <a:gd name="T14" fmla="*/ 1 w 17"/>
                <a:gd name="T15" fmla="*/ 11 h 52"/>
                <a:gd name="T16" fmla="*/ 0 w 17"/>
                <a:gd name="T17" fmla="*/ 23 h 52"/>
                <a:gd name="T18" fmla="*/ 2 w 17"/>
                <a:gd name="T19" fmla="*/ 38 h 52"/>
                <a:gd name="T20" fmla="*/ 9 w 17"/>
                <a:gd name="T21" fmla="*/ 51 h 52"/>
                <a:gd name="T22" fmla="*/ 12 w 17"/>
                <a:gd name="T23" fmla="*/ 52 h 52"/>
                <a:gd name="T24" fmla="*/ 9 w 17"/>
                <a:gd name="T25" fmla="*/ 51 h 52"/>
                <a:gd name="T26" fmla="*/ 12 w 17"/>
                <a:gd name="T27" fmla="*/ 52 h 52"/>
                <a:gd name="T28" fmla="*/ 16 w 17"/>
                <a:gd name="T29" fmla="*/ 51 h 52"/>
                <a:gd name="T30" fmla="*/ 17 w 17"/>
                <a:gd name="T31" fmla="*/ 47 h 52"/>
                <a:gd name="T32" fmla="*/ 16 w 17"/>
                <a:gd name="T33" fmla="*/ 44 h 52"/>
                <a:gd name="T34" fmla="*/ 12 w 17"/>
                <a:gd name="T35" fmla="*/ 4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52">
                  <a:moveTo>
                    <a:pt x="12" y="43"/>
                  </a:moveTo>
                  <a:lnTo>
                    <a:pt x="16" y="44"/>
                  </a:lnTo>
                  <a:lnTo>
                    <a:pt x="11" y="36"/>
                  </a:lnTo>
                  <a:lnTo>
                    <a:pt x="11" y="23"/>
                  </a:lnTo>
                  <a:lnTo>
                    <a:pt x="10" y="11"/>
                  </a:lnTo>
                  <a:lnTo>
                    <a:pt x="12" y="3"/>
                  </a:lnTo>
                  <a:lnTo>
                    <a:pt x="3" y="0"/>
                  </a:lnTo>
                  <a:lnTo>
                    <a:pt x="1" y="11"/>
                  </a:lnTo>
                  <a:lnTo>
                    <a:pt x="0" y="23"/>
                  </a:lnTo>
                  <a:lnTo>
                    <a:pt x="2" y="38"/>
                  </a:lnTo>
                  <a:lnTo>
                    <a:pt x="9" y="51"/>
                  </a:lnTo>
                  <a:lnTo>
                    <a:pt x="12" y="52"/>
                  </a:lnTo>
                  <a:lnTo>
                    <a:pt x="9" y="51"/>
                  </a:lnTo>
                  <a:lnTo>
                    <a:pt x="12" y="52"/>
                  </a:lnTo>
                  <a:lnTo>
                    <a:pt x="16" y="51"/>
                  </a:lnTo>
                  <a:lnTo>
                    <a:pt x="17" y="47"/>
                  </a:lnTo>
                  <a:lnTo>
                    <a:pt x="16" y="44"/>
                  </a:lnTo>
                  <a:lnTo>
                    <a:pt x="12" y="4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29" name="Freeform 37"/>
            <p:cNvSpPr>
              <a:spLocks/>
            </p:cNvSpPr>
            <p:nvPr/>
          </p:nvSpPr>
          <p:spPr bwMode="auto">
            <a:xfrm>
              <a:off x="2888" y="4214"/>
              <a:ext cx="22" cy="5"/>
            </a:xfrm>
            <a:custGeom>
              <a:avLst/>
              <a:gdLst>
                <a:gd name="T0" fmla="*/ 66 w 68"/>
                <a:gd name="T1" fmla="*/ 0 h 15"/>
                <a:gd name="T2" fmla="*/ 66 w 68"/>
                <a:gd name="T3" fmla="*/ 0 h 15"/>
                <a:gd name="T4" fmla="*/ 60 w 68"/>
                <a:gd name="T5" fmla="*/ 1 h 15"/>
                <a:gd name="T6" fmla="*/ 53 w 68"/>
                <a:gd name="T7" fmla="*/ 3 h 15"/>
                <a:gd name="T8" fmla="*/ 44 w 68"/>
                <a:gd name="T9" fmla="*/ 4 h 15"/>
                <a:gd name="T10" fmla="*/ 35 w 68"/>
                <a:gd name="T11" fmla="*/ 5 h 15"/>
                <a:gd name="T12" fmla="*/ 26 w 68"/>
                <a:gd name="T13" fmla="*/ 4 h 15"/>
                <a:gd name="T14" fmla="*/ 17 w 68"/>
                <a:gd name="T15" fmla="*/ 4 h 15"/>
                <a:gd name="T16" fmla="*/ 8 w 68"/>
                <a:gd name="T17" fmla="*/ 4 h 15"/>
                <a:gd name="T18" fmla="*/ 0 w 68"/>
                <a:gd name="T19" fmla="*/ 5 h 15"/>
                <a:gd name="T20" fmla="*/ 0 w 68"/>
                <a:gd name="T21" fmla="*/ 14 h 15"/>
                <a:gd name="T22" fmla="*/ 8 w 68"/>
                <a:gd name="T23" fmla="*/ 15 h 15"/>
                <a:gd name="T24" fmla="*/ 17 w 68"/>
                <a:gd name="T25" fmla="*/ 15 h 15"/>
                <a:gd name="T26" fmla="*/ 26 w 68"/>
                <a:gd name="T27" fmla="*/ 15 h 15"/>
                <a:gd name="T28" fmla="*/ 35 w 68"/>
                <a:gd name="T29" fmla="*/ 14 h 15"/>
                <a:gd name="T30" fmla="*/ 44 w 68"/>
                <a:gd name="T31" fmla="*/ 13 h 15"/>
                <a:gd name="T32" fmla="*/ 53 w 68"/>
                <a:gd name="T33" fmla="*/ 12 h 15"/>
                <a:gd name="T34" fmla="*/ 60 w 68"/>
                <a:gd name="T35" fmla="*/ 11 h 15"/>
                <a:gd name="T36" fmla="*/ 68 w 68"/>
                <a:gd name="T37" fmla="*/ 9 h 15"/>
                <a:gd name="T38" fmla="*/ 68 w 68"/>
                <a:gd name="T39" fmla="*/ 9 h 15"/>
                <a:gd name="T40" fmla="*/ 66 w 68"/>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15">
                  <a:moveTo>
                    <a:pt x="66" y="0"/>
                  </a:moveTo>
                  <a:lnTo>
                    <a:pt x="66" y="0"/>
                  </a:lnTo>
                  <a:lnTo>
                    <a:pt x="60" y="1"/>
                  </a:lnTo>
                  <a:lnTo>
                    <a:pt x="53" y="3"/>
                  </a:lnTo>
                  <a:lnTo>
                    <a:pt x="44" y="4"/>
                  </a:lnTo>
                  <a:lnTo>
                    <a:pt x="35" y="5"/>
                  </a:lnTo>
                  <a:lnTo>
                    <a:pt x="26" y="4"/>
                  </a:lnTo>
                  <a:lnTo>
                    <a:pt x="17" y="4"/>
                  </a:lnTo>
                  <a:lnTo>
                    <a:pt x="8" y="4"/>
                  </a:lnTo>
                  <a:lnTo>
                    <a:pt x="0" y="5"/>
                  </a:lnTo>
                  <a:lnTo>
                    <a:pt x="0" y="14"/>
                  </a:lnTo>
                  <a:lnTo>
                    <a:pt x="8" y="15"/>
                  </a:lnTo>
                  <a:lnTo>
                    <a:pt x="17" y="15"/>
                  </a:lnTo>
                  <a:lnTo>
                    <a:pt x="26" y="15"/>
                  </a:lnTo>
                  <a:lnTo>
                    <a:pt x="35" y="14"/>
                  </a:lnTo>
                  <a:lnTo>
                    <a:pt x="44" y="13"/>
                  </a:lnTo>
                  <a:lnTo>
                    <a:pt x="53" y="12"/>
                  </a:lnTo>
                  <a:lnTo>
                    <a:pt x="60" y="11"/>
                  </a:lnTo>
                  <a:lnTo>
                    <a:pt x="68" y="9"/>
                  </a:lnTo>
                  <a:lnTo>
                    <a:pt x="68" y="9"/>
                  </a:lnTo>
                  <a:lnTo>
                    <a:pt x="6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30" name="Freeform 38"/>
            <p:cNvSpPr>
              <a:spLocks/>
            </p:cNvSpPr>
            <p:nvPr/>
          </p:nvSpPr>
          <p:spPr bwMode="auto">
            <a:xfrm>
              <a:off x="2910" y="4188"/>
              <a:ext cx="28" cy="29"/>
            </a:xfrm>
            <a:custGeom>
              <a:avLst/>
              <a:gdLst>
                <a:gd name="T0" fmla="*/ 84 w 84"/>
                <a:gd name="T1" fmla="*/ 5 h 88"/>
                <a:gd name="T2" fmla="*/ 76 w 84"/>
                <a:gd name="T3" fmla="*/ 1 h 88"/>
                <a:gd name="T4" fmla="*/ 72 w 84"/>
                <a:gd name="T5" fmla="*/ 7 h 88"/>
                <a:gd name="T6" fmla="*/ 63 w 84"/>
                <a:gd name="T7" fmla="*/ 16 h 88"/>
                <a:gd name="T8" fmla="*/ 52 w 84"/>
                <a:gd name="T9" fmla="*/ 29 h 88"/>
                <a:gd name="T10" fmla="*/ 40 w 84"/>
                <a:gd name="T11" fmla="*/ 43 h 88"/>
                <a:gd name="T12" fmla="*/ 27 w 84"/>
                <a:gd name="T13" fmla="*/ 55 h 88"/>
                <a:gd name="T14" fmla="*/ 15 w 84"/>
                <a:gd name="T15" fmla="*/ 67 h 88"/>
                <a:gd name="T16" fmla="*/ 4 w 84"/>
                <a:gd name="T17" fmla="*/ 76 h 88"/>
                <a:gd name="T18" fmla="*/ 0 w 84"/>
                <a:gd name="T19" fmla="*/ 79 h 88"/>
                <a:gd name="T20" fmla="*/ 2 w 84"/>
                <a:gd name="T21" fmla="*/ 88 h 88"/>
                <a:gd name="T22" fmla="*/ 11 w 84"/>
                <a:gd name="T23" fmla="*/ 83 h 88"/>
                <a:gd name="T24" fmla="*/ 21 w 84"/>
                <a:gd name="T25" fmla="*/ 74 h 88"/>
                <a:gd name="T26" fmla="*/ 34 w 84"/>
                <a:gd name="T27" fmla="*/ 62 h 88"/>
                <a:gd name="T28" fmla="*/ 47 w 84"/>
                <a:gd name="T29" fmla="*/ 49 h 88"/>
                <a:gd name="T30" fmla="*/ 59 w 84"/>
                <a:gd name="T31" fmla="*/ 36 h 88"/>
                <a:gd name="T32" fmla="*/ 70 w 84"/>
                <a:gd name="T33" fmla="*/ 23 h 88"/>
                <a:gd name="T34" fmla="*/ 79 w 84"/>
                <a:gd name="T35" fmla="*/ 14 h 88"/>
                <a:gd name="T36" fmla="*/ 83 w 84"/>
                <a:gd name="T37" fmla="*/ 8 h 88"/>
                <a:gd name="T38" fmla="*/ 75 w 84"/>
                <a:gd name="T39" fmla="*/ 5 h 88"/>
                <a:gd name="T40" fmla="*/ 83 w 84"/>
                <a:gd name="T41" fmla="*/ 8 h 88"/>
                <a:gd name="T42" fmla="*/ 84 w 84"/>
                <a:gd name="T43" fmla="*/ 5 h 88"/>
                <a:gd name="T44" fmla="*/ 83 w 84"/>
                <a:gd name="T45" fmla="*/ 1 h 88"/>
                <a:gd name="T46" fmla="*/ 80 w 84"/>
                <a:gd name="T47" fmla="*/ 0 h 88"/>
                <a:gd name="T48" fmla="*/ 76 w 84"/>
                <a:gd name="T49" fmla="*/ 1 h 88"/>
                <a:gd name="T50" fmla="*/ 84 w 84"/>
                <a:gd name="T51" fmla="*/ 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 h="88">
                  <a:moveTo>
                    <a:pt x="84" y="5"/>
                  </a:moveTo>
                  <a:lnTo>
                    <a:pt x="76" y="1"/>
                  </a:lnTo>
                  <a:lnTo>
                    <a:pt x="72" y="7"/>
                  </a:lnTo>
                  <a:lnTo>
                    <a:pt x="63" y="16"/>
                  </a:lnTo>
                  <a:lnTo>
                    <a:pt x="52" y="29"/>
                  </a:lnTo>
                  <a:lnTo>
                    <a:pt x="40" y="43"/>
                  </a:lnTo>
                  <a:lnTo>
                    <a:pt x="27" y="55"/>
                  </a:lnTo>
                  <a:lnTo>
                    <a:pt x="15" y="67"/>
                  </a:lnTo>
                  <a:lnTo>
                    <a:pt x="4" y="76"/>
                  </a:lnTo>
                  <a:lnTo>
                    <a:pt x="0" y="79"/>
                  </a:lnTo>
                  <a:lnTo>
                    <a:pt x="2" y="88"/>
                  </a:lnTo>
                  <a:lnTo>
                    <a:pt x="11" y="83"/>
                  </a:lnTo>
                  <a:lnTo>
                    <a:pt x="21" y="74"/>
                  </a:lnTo>
                  <a:lnTo>
                    <a:pt x="34" y="62"/>
                  </a:lnTo>
                  <a:lnTo>
                    <a:pt x="47" y="49"/>
                  </a:lnTo>
                  <a:lnTo>
                    <a:pt x="59" y="36"/>
                  </a:lnTo>
                  <a:lnTo>
                    <a:pt x="70" y="23"/>
                  </a:lnTo>
                  <a:lnTo>
                    <a:pt x="79" y="14"/>
                  </a:lnTo>
                  <a:lnTo>
                    <a:pt x="83" y="8"/>
                  </a:lnTo>
                  <a:lnTo>
                    <a:pt x="75" y="5"/>
                  </a:lnTo>
                  <a:lnTo>
                    <a:pt x="83" y="8"/>
                  </a:lnTo>
                  <a:lnTo>
                    <a:pt x="84" y="5"/>
                  </a:lnTo>
                  <a:lnTo>
                    <a:pt x="83" y="1"/>
                  </a:lnTo>
                  <a:lnTo>
                    <a:pt x="80" y="0"/>
                  </a:lnTo>
                  <a:lnTo>
                    <a:pt x="76" y="1"/>
                  </a:lnTo>
                  <a:lnTo>
                    <a:pt x="84"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31" name="Freeform 39"/>
            <p:cNvSpPr>
              <a:spLocks/>
            </p:cNvSpPr>
            <p:nvPr/>
          </p:nvSpPr>
          <p:spPr bwMode="auto">
            <a:xfrm>
              <a:off x="2922" y="4189"/>
              <a:ext cx="16" cy="30"/>
            </a:xfrm>
            <a:custGeom>
              <a:avLst/>
              <a:gdLst>
                <a:gd name="T0" fmla="*/ 3 w 48"/>
                <a:gd name="T1" fmla="*/ 79 h 88"/>
                <a:gd name="T2" fmla="*/ 8 w 48"/>
                <a:gd name="T3" fmla="*/ 87 h 88"/>
                <a:gd name="T4" fmla="*/ 16 w 48"/>
                <a:gd name="T5" fmla="*/ 78 h 88"/>
                <a:gd name="T6" fmla="*/ 24 w 48"/>
                <a:gd name="T7" fmla="*/ 66 h 88"/>
                <a:gd name="T8" fmla="*/ 31 w 48"/>
                <a:gd name="T9" fmla="*/ 55 h 88"/>
                <a:gd name="T10" fmla="*/ 37 w 48"/>
                <a:gd name="T11" fmla="*/ 41 h 88"/>
                <a:gd name="T12" fmla="*/ 42 w 48"/>
                <a:gd name="T13" fmla="*/ 30 h 88"/>
                <a:gd name="T14" fmla="*/ 45 w 48"/>
                <a:gd name="T15" fmla="*/ 19 h 88"/>
                <a:gd name="T16" fmla="*/ 47 w 48"/>
                <a:gd name="T17" fmla="*/ 8 h 88"/>
                <a:gd name="T18" fmla="*/ 48 w 48"/>
                <a:gd name="T19" fmla="*/ 0 h 88"/>
                <a:gd name="T20" fmla="*/ 39 w 48"/>
                <a:gd name="T21" fmla="*/ 0 h 88"/>
                <a:gd name="T22" fmla="*/ 38 w 48"/>
                <a:gd name="T23" fmla="*/ 8 h 88"/>
                <a:gd name="T24" fmla="*/ 36 w 48"/>
                <a:gd name="T25" fmla="*/ 17 h 88"/>
                <a:gd name="T26" fmla="*/ 32 w 48"/>
                <a:gd name="T27" fmla="*/ 27 h 88"/>
                <a:gd name="T28" fmla="*/ 28 w 48"/>
                <a:gd name="T29" fmla="*/ 39 h 88"/>
                <a:gd name="T30" fmla="*/ 22 w 48"/>
                <a:gd name="T31" fmla="*/ 50 h 88"/>
                <a:gd name="T32" fmla="*/ 15 w 48"/>
                <a:gd name="T33" fmla="*/ 62 h 88"/>
                <a:gd name="T34" fmla="*/ 10 w 48"/>
                <a:gd name="T35" fmla="*/ 71 h 88"/>
                <a:gd name="T36" fmla="*/ 1 w 48"/>
                <a:gd name="T37" fmla="*/ 80 h 88"/>
                <a:gd name="T38" fmla="*/ 7 w 48"/>
                <a:gd name="T39" fmla="*/ 88 h 88"/>
                <a:gd name="T40" fmla="*/ 1 w 48"/>
                <a:gd name="T41" fmla="*/ 80 h 88"/>
                <a:gd name="T42" fmla="*/ 0 w 48"/>
                <a:gd name="T43" fmla="*/ 83 h 88"/>
                <a:gd name="T44" fmla="*/ 1 w 48"/>
                <a:gd name="T45" fmla="*/ 87 h 88"/>
                <a:gd name="T46" fmla="*/ 5 w 48"/>
                <a:gd name="T47" fmla="*/ 88 h 88"/>
                <a:gd name="T48" fmla="*/ 8 w 48"/>
                <a:gd name="T49" fmla="*/ 87 h 88"/>
                <a:gd name="T50" fmla="*/ 3 w 48"/>
                <a:gd name="T51" fmla="*/ 79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88">
                  <a:moveTo>
                    <a:pt x="3" y="79"/>
                  </a:moveTo>
                  <a:lnTo>
                    <a:pt x="8" y="87"/>
                  </a:lnTo>
                  <a:lnTo>
                    <a:pt x="16" y="78"/>
                  </a:lnTo>
                  <a:lnTo>
                    <a:pt x="24" y="66"/>
                  </a:lnTo>
                  <a:lnTo>
                    <a:pt x="31" y="55"/>
                  </a:lnTo>
                  <a:lnTo>
                    <a:pt x="37" y="41"/>
                  </a:lnTo>
                  <a:lnTo>
                    <a:pt x="42" y="30"/>
                  </a:lnTo>
                  <a:lnTo>
                    <a:pt x="45" y="19"/>
                  </a:lnTo>
                  <a:lnTo>
                    <a:pt x="47" y="8"/>
                  </a:lnTo>
                  <a:lnTo>
                    <a:pt x="48" y="0"/>
                  </a:lnTo>
                  <a:lnTo>
                    <a:pt x="39" y="0"/>
                  </a:lnTo>
                  <a:lnTo>
                    <a:pt x="38" y="8"/>
                  </a:lnTo>
                  <a:lnTo>
                    <a:pt x="36" y="17"/>
                  </a:lnTo>
                  <a:lnTo>
                    <a:pt x="32" y="27"/>
                  </a:lnTo>
                  <a:lnTo>
                    <a:pt x="28" y="39"/>
                  </a:lnTo>
                  <a:lnTo>
                    <a:pt x="22" y="50"/>
                  </a:lnTo>
                  <a:lnTo>
                    <a:pt x="15" y="62"/>
                  </a:lnTo>
                  <a:lnTo>
                    <a:pt x="10" y="71"/>
                  </a:lnTo>
                  <a:lnTo>
                    <a:pt x="1" y="80"/>
                  </a:lnTo>
                  <a:lnTo>
                    <a:pt x="7" y="88"/>
                  </a:lnTo>
                  <a:lnTo>
                    <a:pt x="1" y="80"/>
                  </a:lnTo>
                  <a:lnTo>
                    <a:pt x="0" y="83"/>
                  </a:lnTo>
                  <a:lnTo>
                    <a:pt x="1" y="87"/>
                  </a:lnTo>
                  <a:lnTo>
                    <a:pt x="5" y="88"/>
                  </a:lnTo>
                  <a:lnTo>
                    <a:pt x="8" y="87"/>
                  </a:lnTo>
                  <a:lnTo>
                    <a:pt x="3" y="7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32" name="Freeform 40"/>
            <p:cNvSpPr>
              <a:spLocks/>
            </p:cNvSpPr>
            <p:nvPr/>
          </p:nvSpPr>
          <p:spPr bwMode="auto">
            <a:xfrm>
              <a:off x="2923" y="4206"/>
              <a:ext cx="19" cy="13"/>
            </a:xfrm>
            <a:custGeom>
              <a:avLst/>
              <a:gdLst>
                <a:gd name="T0" fmla="*/ 58 w 58"/>
                <a:gd name="T1" fmla="*/ 6 h 38"/>
                <a:gd name="T2" fmla="*/ 52 w 58"/>
                <a:gd name="T3" fmla="*/ 0 h 38"/>
                <a:gd name="T4" fmla="*/ 45 w 58"/>
                <a:gd name="T5" fmla="*/ 2 h 38"/>
                <a:gd name="T6" fmla="*/ 40 w 58"/>
                <a:gd name="T7" fmla="*/ 6 h 38"/>
                <a:gd name="T8" fmla="*/ 33 w 58"/>
                <a:gd name="T9" fmla="*/ 9 h 38"/>
                <a:gd name="T10" fmla="*/ 26 w 58"/>
                <a:gd name="T11" fmla="*/ 13 h 38"/>
                <a:gd name="T12" fmla="*/ 18 w 58"/>
                <a:gd name="T13" fmla="*/ 17 h 38"/>
                <a:gd name="T14" fmla="*/ 11 w 58"/>
                <a:gd name="T15" fmla="*/ 22 h 38"/>
                <a:gd name="T16" fmla="*/ 5 w 58"/>
                <a:gd name="T17" fmla="*/ 25 h 38"/>
                <a:gd name="T18" fmla="*/ 0 w 58"/>
                <a:gd name="T19" fmla="*/ 29 h 38"/>
                <a:gd name="T20" fmla="*/ 4 w 58"/>
                <a:gd name="T21" fmla="*/ 38 h 38"/>
                <a:gd name="T22" fmla="*/ 10 w 58"/>
                <a:gd name="T23" fmla="*/ 35 h 38"/>
                <a:gd name="T24" fmla="*/ 16 w 58"/>
                <a:gd name="T25" fmla="*/ 31 h 38"/>
                <a:gd name="T26" fmla="*/ 23 w 58"/>
                <a:gd name="T27" fmla="*/ 27 h 38"/>
                <a:gd name="T28" fmla="*/ 31 w 58"/>
                <a:gd name="T29" fmla="*/ 22 h 38"/>
                <a:gd name="T30" fmla="*/ 37 w 58"/>
                <a:gd name="T31" fmla="*/ 19 h 38"/>
                <a:gd name="T32" fmla="*/ 44 w 58"/>
                <a:gd name="T33" fmla="*/ 15 h 38"/>
                <a:gd name="T34" fmla="*/ 50 w 58"/>
                <a:gd name="T35" fmla="*/ 12 h 38"/>
                <a:gd name="T36" fmla="*/ 55 w 58"/>
                <a:gd name="T37" fmla="*/ 9 h 38"/>
                <a:gd name="T38" fmla="*/ 49 w 58"/>
                <a:gd name="T39" fmla="*/ 4 h 38"/>
                <a:gd name="T40" fmla="*/ 55 w 58"/>
                <a:gd name="T41" fmla="*/ 9 h 38"/>
                <a:gd name="T42" fmla="*/ 58 w 58"/>
                <a:gd name="T43" fmla="*/ 7 h 38"/>
                <a:gd name="T44" fmla="*/ 58 w 58"/>
                <a:gd name="T45" fmla="*/ 4 h 38"/>
                <a:gd name="T46" fmla="*/ 56 w 58"/>
                <a:gd name="T47" fmla="*/ 1 h 38"/>
                <a:gd name="T48" fmla="*/ 52 w 58"/>
                <a:gd name="T49" fmla="*/ 0 h 38"/>
                <a:gd name="T50" fmla="*/ 58 w 58"/>
                <a:gd name="T51" fmla="*/ 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8" h="38">
                  <a:moveTo>
                    <a:pt x="58" y="6"/>
                  </a:moveTo>
                  <a:lnTo>
                    <a:pt x="52" y="0"/>
                  </a:lnTo>
                  <a:lnTo>
                    <a:pt x="45" y="2"/>
                  </a:lnTo>
                  <a:lnTo>
                    <a:pt x="40" y="6"/>
                  </a:lnTo>
                  <a:lnTo>
                    <a:pt x="33" y="9"/>
                  </a:lnTo>
                  <a:lnTo>
                    <a:pt x="26" y="13"/>
                  </a:lnTo>
                  <a:lnTo>
                    <a:pt x="18" y="17"/>
                  </a:lnTo>
                  <a:lnTo>
                    <a:pt x="11" y="22"/>
                  </a:lnTo>
                  <a:lnTo>
                    <a:pt x="5" y="25"/>
                  </a:lnTo>
                  <a:lnTo>
                    <a:pt x="0" y="29"/>
                  </a:lnTo>
                  <a:lnTo>
                    <a:pt x="4" y="38"/>
                  </a:lnTo>
                  <a:lnTo>
                    <a:pt x="10" y="35"/>
                  </a:lnTo>
                  <a:lnTo>
                    <a:pt x="16" y="31"/>
                  </a:lnTo>
                  <a:lnTo>
                    <a:pt x="23" y="27"/>
                  </a:lnTo>
                  <a:lnTo>
                    <a:pt x="31" y="22"/>
                  </a:lnTo>
                  <a:lnTo>
                    <a:pt x="37" y="19"/>
                  </a:lnTo>
                  <a:lnTo>
                    <a:pt x="44" y="15"/>
                  </a:lnTo>
                  <a:lnTo>
                    <a:pt x="50" y="12"/>
                  </a:lnTo>
                  <a:lnTo>
                    <a:pt x="55" y="9"/>
                  </a:lnTo>
                  <a:lnTo>
                    <a:pt x="49" y="4"/>
                  </a:lnTo>
                  <a:lnTo>
                    <a:pt x="55" y="9"/>
                  </a:lnTo>
                  <a:lnTo>
                    <a:pt x="58" y="7"/>
                  </a:lnTo>
                  <a:lnTo>
                    <a:pt x="58" y="4"/>
                  </a:lnTo>
                  <a:lnTo>
                    <a:pt x="56" y="1"/>
                  </a:lnTo>
                  <a:lnTo>
                    <a:pt x="52" y="0"/>
                  </a:lnTo>
                  <a:lnTo>
                    <a:pt x="58"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33" name="Freeform 41"/>
            <p:cNvSpPr>
              <a:spLocks/>
            </p:cNvSpPr>
            <p:nvPr/>
          </p:nvSpPr>
          <p:spPr bwMode="auto">
            <a:xfrm>
              <a:off x="2935" y="4207"/>
              <a:ext cx="8" cy="18"/>
            </a:xfrm>
            <a:custGeom>
              <a:avLst/>
              <a:gdLst>
                <a:gd name="T0" fmla="*/ 20 w 24"/>
                <a:gd name="T1" fmla="*/ 52 h 52"/>
                <a:gd name="T2" fmla="*/ 20 w 24"/>
                <a:gd name="T3" fmla="*/ 42 h 52"/>
                <a:gd name="T4" fmla="*/ 8 w 24"/>
                <a:gd name="T5" fmla="*/ 36 h 52"/>
                <a:gd name="T6" fmla="*/ 10 w 24"/>
                <a:gd name="T7" fmla="*/ 28 h 52"/>
                <a:gd name="T8" fmla="*/ 15 w 24"/>
                <a:gd name="T9" fmla="*/ 15 h 52"/>
                <a:gd name="T10" fmla="*/ 21 w 24"/>
                <a:gd name="T11" fmla="*/ 2 h 52"/>
                <a:gd name="T12" fmla="*/ 12 w 24"/>
                <a:gd name="T13" fmla="*/ 0 h 52"/>
                <a:gd name="T14" fmla="*/ 6 w 24"/>
                <a:gd name="T15" fmla="*/ 12 h 52"/>
                <a:gd name="T16" fmla="*/ 0 w 24"/>
                <a:gd name="T17" fmla="*/ 26 h 52"/>
                <a:gd name="T18" fmla="*/ 2 w 24"/>
                <a:gd name="T19" fmla="*/ 43 h 52"/>
                <a:gd name="T20" fmla="*/ 20 w 24"/>
                <a:gd name="T21" fmla="*/ 51 h 52"/>
                <a:gd name="T22" fmla="*/ 20 w 24"/>
                <a:gd name="T23" fmla="*/ 41 h 52"/>
                <a:gd name="T24" fmla="*/ 20 w 24"/>
                <a:gd name="T25" fmla="*/ 51 h 52"/>
                <a:gd name="T26" fmla="*/ 23 w 24"/>
                <a:gd name="T27" fmla="*/ 50 h 52"/>
                <a:gd name="T28" fmla="*/ 24 w 24"/>
                <a:gd name="T29" fmla="*/ 47 h 52"/>
                <a:gd name="T30" fmla="*/ 23 w 24"/>
                <a:gd name="T31" fmla="*/ 43 h 52"/>
                <a:gd name="T32" fmla="*/ 20 w 24"/>
                <a:gd name="T33" fmla="*/ 42 h 52"/>
                <a:gd name="T34" fmla="*/ 20 w 24"/>
                <a:gd name="T35"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52">
                  <a:moveTo>
                    <a:pt x="20" y="52"/>
                  </a:moveTo>
                  <a:lnTo>
                    <a:pt x="20" y="42"/>
                  </a:lnTo>
                  <a:lnTo>
                    <a:pt x="8" y="36"/>
                  </a:lnTo>
                  <a:lnTo>
                    <a:pt x="10" y="28"/>
                  </a:lnTo>
                  <a:lnTo>
                    <a:pt x="15" y="15"/>
                  </a:lnTo>
                  <a:lnTo>
                    <a:pt x="21" y="2"/>
                  </a:lnTo>
                  <a:lnTo>
                    <a:pt x="12" y="0"/>
                  </a:lnTo>
                  <a:lnTo>
                    <a:pt x="6" y="12"/>
                  </a:lnTo>
                  <a:lnTo>
                    <a:pt x="0" y="26"/>
                  </a:lnTo>
                  <a:lnTo>
                    <a:pt x="2" y="43"/>
                  </a:lnTo>
                  <a:lnTo>
                    <a:pt x="20" y="51"/>
                  </a:lnTo>
                  <a:lnTo>
                    <a:pt x="20" y="41"/>
                  </a:lnTo>
                  <a:lnTo>
                    <a:pt x="20" y="51"/>
                  </a:lnTo>
                  <a:lnTo>
                    <a:pt x="23" y="50"/>
                  </a:lnTo>
                  <a:lnTo>
                    <a:pt x="24" y="47"/>
                  </a:lnTo>
                  <a:lnTo>
                    <a:pt x="23" y="43"/>
                  </a:lnTo>
                  <a:lnTo>
                    <a:pt x="20" y="42"/>
                  </a:lnTo>
                  <a:lnTo>
                    <a:pt x="20" y="5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34" name="Freeform 42"/>
            <p:cNvSpPr>
              <a:spLocks/>
            </p:cNvSpPr>
            <p:nvPr/>
          </p:nvSpPr>
          <p:spPr bwMode="auto">
            <a:xfrm>
              <a:off x="3090" y="3733"/>
              <a:ext cx="217" cy="70"/>
            </a:xfrm>
            <a:custGeom>
              <a:avLst/>
              <a:gdLst>
                <a:gd name="T0" fmla="*/ 601 w 650"/>
                <a:gd name="T1" fmla="*/ 140 h 209"/>
                <a:gd name="T2" fmla="*/ 545 w 650"/>
                <a:gd name="T3" fmla="*/ 128 h 209"/>
                <a:gd name="T4" fmla="*/ 522 w 650"/>
                <a:gd name="T5" fmla="*/ 121 h 209"/>
                <a:gd name="T6" fmla="*/ 496 w 650"/>
                <a:gd name="T7" fmla="*/ 117 h 209"/>
                <a:gd name="T8" fmla="*/ 450 w 650"/>
                <a:gd name="T9" fmla="*/ 116 h 209"/>
                <a:gd name="T10" fmla="*/ 379 w 650"/>
                <a:gd name="T11" fmla="*/ 104 h 209"/>
                <a:gd name="T12" fmla="*/ 322 w 650"/>
                <a:gd name="T13" fmla="*/ 114 h 209"/>
                <a:gd name="T14" fmla="*/ 234 w 650"/>
                <a:gd name="T15" fmla="*/ 136 h 209"/>
                <a:gd name="T16" fmla="*/ 194 w 650"/>
                <a:gd name="T17" fmla="*/ 151 h 209"/>
                <a:gd name="T18" fmla="*/ 140 w 650"/>
                <a:gd name="T19" fmla="*/ 179 h 209"/>
                <a:gd name="T20" fmla="*/ 88 w 650"/>
                <a:gd name="T21" fmla="*/ 195 h 209"/>
                <a:gd name="T22" fmla="*/ 9 w 650"/>
                <a:gd name="T23" fmla="*/ 208 h 209"/>
                <a:gd name="T24" fmla="*/ 0 w 650"/>
                <a:gd name="T25" fmla="*/ 188 h 209"/>
                <a:gd name="T26" fmla="*/ 20 w 650"/>
                <a:gd name="T27" fmla="*/ 183 h 209"/>
                <a:gd name="T28" fmla="*/ 26 w 650"/>
                <a:gd name="T29" fmla="*/ 159 h 209"/>
                <a:gd name="T30" fmla="*/ 49 w 650"/>
                <a:gd name="T31" fmla="*/ 139 h 209"/>
                <a:gd name="T32" fmla="*/ 69 w 650"/>
                <a:gd name="T33" fmla="*/ 168 h 209"/>
                <a:gd name="T34" fmla="*/ 84 w 650"/>
                <a:gd name="T35" fmla="*/ 177 h 209"/>
                <a:gd name="T36" fmla="*/ 101 w 650"/>
                <a:gd name="T37" fmla="*/ 166 h 209"/>
                <a:gd name="T38" fmla="*/ 107 w 650"/>
                <a:gd name="T39" fmla="*/ 146 h 209"/>
                <a:gd name="T40" fmla="*/ 116 w 650"/>
                <a:gd name="T41" fmla="*/ 136 h 209"/>
                <a:gd name="T42" fmla="*/ 115 w 650"/>
                <a:gd name="T43" fmla="*/ 109 h 209"/>
                <a:gd name="T44" fmla="*/ 136 w 650"/>
                <a:gd name="T45" fmla="*/ 100 h 209"/>
                <a:gd name="T46" fmla="*/ 168 w 650"/>
                <a:gd name="T47" fmla="*/ 96 h 209"/>
                <a:gd name="T48" fmla="*/ 199 w 650"/>
                <a:gd name="T49" fmla="*/ 106 h 209"/>
                <a:gd name="T50" fmla="*/ 221 w 650"/>
                <a:gd name="T51" fmla="*/ 105 h 209"/>
                <a:gd name="T52" fmla="*/ 219 w 650"/>
                <a:gd name="T53" fmla="*/ 80 h 209"/>
                <a:gd name="T54" fmla="*/ 238 w 650"/>
                <a:gd name="T55" fmla="*/ 54 h 209"/>
                <a:gd name="T56" fmla="*/ 232 w 650"/>
                <a:gd name="T57" fmla="*/ 30 h 209"/>
                <a:gd name="T58" fmla="*/ 248 w 650"/>
                <a:gd name="T59" fmla="*/ 13 h 209"/>
                <a:gd name="T60" fmla="*/ 270 w 650"/>
                <a:gd name="T61" fmla="*/ 5 h 209"/>
                <a:gd name="T62" fmla="*/ 287 w 650"/>
                <a:gd name="T63" fmla="*/ 16 h 209"/>
                <a:gd name="T64" fmla="*/ 307 w 650"/>
                <a:gd name="T65" fmla="*/ 36 h 209"/>
                <a:gd name="T66" fmla="*/ 321 w 650"/>
                <a:gd name="T67" fmla="*/ 68 h 209"/>
                <a:gd name="T68" fmla="*/ 352 w 650"/>
                <a:gd name="T69" fmla="*/ 60 h 209"/>
                <a:gd name="T70" fmla="*/ 381 w 650"/>
                <a:gd name="T71" fmla="*/ 52 h 209"/>
                <a:gd name="T72" fmla="*/ 393 w 650"/>
                <a:gd name="T73" fmla="*/ 71 h 209"/>
                <a:gd name="T74" fmla="*/ 412 w 650"/>
                <a:gd name="T75" fmla="*/ 65 h 209"/>
                <a:gd name="T76" fmla="*/ 408 w 650"/>
                <a:gd name="T77" fmla="*/ 6 h 209"/>
                <a:gd name="T78" fmla="*/ 432 w 650"/>
                <a:gd name="T79" fmla="*/ 3 h 209"/>
                <a:gd name="T80" fmla="*/ 455 w 650"/>
                <a:gd name="T81" fmla="*/ 9 h 209"/>
                <a:gd name="T82" fmla="*/ 460 w 650"/>
                <a:gd name="T83" fmla="*/ 30 h 209"/>
                <a:gd name="T84" fmla="*/ 480 w 650"/>
                <a:gd name="T85" fmla="*/ 54 h 209"/>
                <a:gd name="T86" fmla="*/ 474 w 650"/>
                <a:gd name="T87" fmla="*/ 76 h 209"/>
                <a:gd name="T88" fmla="*/ 497 w 650"/>
                <a:gd name="T89" fmla="*/ 73 h 209"/>
                <a:gd name="T90" fmla="*/ 523 w 650"/>
                <a:gd name="T91" fmla="*/ 67 h 209"/>
                <a:gd name="T92" fmla="*/ 537 w 650"/>
                <a:gd name="T93" fmla="*/ 80 h 209"/>
                <a:gd name="T94" fmla="*/ 552 w 650"/>
                <a:gd name="T95" fmla="*/ 80 h 209"/>
                <a:gd name="T96" fmla="*/ 576 w 650"/>
                <a:gd name="T97" fmla="*/ 79 h 209"/>
                <a:gd name="T98" fmla="*/ 592 w 650"/>
                <a:gd name="T99" fmla="*/ 85 h 209"/>
                <a:gd name="T100" fmla="*/ 626 w 650"/>
                <a:gd name="T101" fmla="*/ 83 h 209"/>
                <a:gd name="T102" fmla="*/ 650 w 650"/>
                <a:gd name="T103" fmla="*/ 95 h 209"/>
                <a:gd name="T104" fmla="*/ 628 w 650"/>
                <a:gd name="T105" fmla="*/ 109 h 209"/>
                <a:gd name="T106" fmla="*/ 637 w 650"/>
                <a:gd name="T107" fmla="*/ 137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50" h="209">
                  <a:moveTo>
                    <a:pt x="632" y="143"/>
                  </a:moveTo>
                  <a:lnTo>
                    <a:pt x="626" y="144"/>
                  </a:lnTo>
                  <a:lnTo>
                    <a:pt x="615" y="143"/>
                  </a:lnTo>
                  <a:lnTo>
                    <a:pt x="601" y="140"/>
                  </a:lnTo>
                  <a:lnTo>
                    <a:pt x="586" y="137"/>
                  </a:lnTo>
                  <a:lnTo>
                    <a:pt x="570" y="134"/>
                  </a:lnTo>
                  <a:lnTo>
                    <a:pt x="556" y="130"/>
                  </a:lnTo>
                  <a:lnTo>
                    <a:pt x="545" y="128"/>
                  </a:lnTo>
                  <a:lnTo>
                    <a:pt x="538" y="125"/>
                  </a:lnTo>
                  <a:lnTo>
                    <a:pt x="533" y="124"/>
                  </a:lnTo>
                  <a:lnTo>
                    <a:pt x="529" y="122"/>
                  </a:lnTo>
                  <a:lnTo>
                    <a:pt x="522" y="121"/>
                  </a:lnTo>
                  <a:lnTo>
                    <a:pt x="516" y="119"/>
                  </a:lnTo>
                  <a:lnTo>
                    <a:pt x="509" y="117"/>
                  </a:lnTo>
                  <a:lnTo>
                    <a:pt x="503" y="117"/>
                  </a:lnTo>
                  <a:lnTo>
                    <a:pt x="496" y="117"/>
                  </a:lnTo>
                  <a:lnTo>
                    <a:pt x="490" y="119"/>
                  </a:lnTo>
                  <a:lnTo>
                    <a:pt x="481" y="120"/>
                  </a:lnTo>
                  <a:lnTo>
                    <a:pt x="467" y="119"/>
                  </a:lnTo>
                  <a:lnTo>
                    <a:pt x="450" y="116"/>
                  </a:lnTo>
                  <a:lnTo>
                    <a:pt x="432" y="113"/>
                  </a:lnTo>
                  <a:lnTo>
                    <a:pt x="412" y="111"/>
                  </a:lnTo>
                  <a:lnTo>
                    <a:pt x="394" y="107"/>
                  </a:lnTo>
                  <a:lnTo>
                    <a:pt x="379" y="104"/>
                  </a:lnTo>
                  <a:lnTo>
                    <a:pt x="368" y="101"/>
                  </a:lnTo>
                  <a:lnTo>
                    <a:pt x="360" y="104"/>
                  </a:lnTo>
                  <a:lnTo>
                    <a:pt x="343" y="108"/>
                  </a:lnTo>
                  <a:lnTo>
                    <a:pt x="322" y="114"/>
                  </a:lnTo>
                  <a:lnTo>
                    <a:pt x="297" y="121"/>
                  </a:lnTo>
                  <a:lnTo>
                    <a:pt x="273" y="127"/>
                  </a:lnTo>
                  <a:lnTo>
                    <a:pt x="251" y="132"/>
                  </a:lnTo>
                  <a:lnTo>
                    <a:pt x="234" y="136"/>
                  </a:lnTo>
                  <a:lnTo>
                    <a:pt x="224" y="138"/>
                  </a:lnTo>
                  <a:lnTo>
                    <a:pt x="218" y="140"/>
                  </a:lnTo>
                  <a:lnTo>
                    <a:pt x="207" y="145"/>
                  </a:lnTo>
                  <a:lnTo>
                    <a:pt x="194" y="151"/>
                  </a:lnTo>
                  <a:lnTo>
                    <a:pt x="179" y="159"/>
                  </a:lnTo>
                  <a:lnTo>
                    <a:pt x="164" y="166"/>
                  </a:lnTo>
                  <a:lnTo>
                    <a:pt x="150" y="174"/>
                  </a:lnTo>
                  <a:lnTo>
                    <a:pt x="140" y="179"/>
                  </a:lnTo>
                  <a:lnTo>
                    <a:pt x="132" y="184"/>
                  </a:lnTo>
                  <a:lnTo>
                    <a:pt x="123" y="187"/>
                  </a:lnTo>
                  <a:lnTo>
                    <a:pt x="108" y="191"/>
                  </a:lnTo>
                  <a:lnTo>
                    <a:pt x="88" y="195"/>
                  </a:lnTo>
                  <a:lnTo>
                    <a:pt x="67" y="200"/>
                  </a:lnTo>
                  <a:lnTo>
                    <a:pt x="45" y="203"/>
                  </a:lnTo>
                  <a:lnTo>
                    <a:pt x="24" y="207"/>
                  </a:lnTo>
                  <a:lnTo>
                    <a:pt x="9" y="208"/>
                  </a:lnTo>
                  <a:lnTo>
                    <a:pt x="1" y="209"/>
                  </a:lnTo>
                  <a:lnTo>
                    <a:pt x="0" y="201"/>
                  </a:lnTo>
                  <a:lnTo>
                    <a:pt x="0" y="194"/>
                  </a:lnTo>
                  <a:lnTo>
                    <a:pt x="0" y="188"/>
                  </a:lnTo>
                  <a:lnTo>
                    <a:pt x="5" y="186"/>
                  </a:lnTo>
                  <a:lnTo>
                    <a:pt x="10" y="185"/>
                  </a:lnTo>
                  <a:lnTo>
                    <a:pt x="15" y="184"/>
                  </a:lnTo>
                  <a:lnTo>
                    <a:pt x="20" y="183"/>
                  </a:lnTo>
                  <a:lnTo>
                    <a:pt x="24" y="180"/>
                  </a:lnTo>
                  <a:lnTo>
                    <a:pt x="26" y="174"/>
                  </a:lnTo>
                  <a:lnTo>
                    <a:pt x="26" y="166"/>
                  </a:lnTo>
                  <a:lnTo>
                    <a:pt x="26" y="159"/>
                  </a:lnTo>
                  <a:lnTo>
                    <a:pt x="29" y="154"/>
                  </a:lnTo>
                  <a:lnTo>
                    <a:pt x="36" y="150"/>
                  </a:lnTo>
                  <a:lnTo>
                    <a:pt x="42" y="145"/>
                  </a:lnTo>
                  <a:lnTo>
                    <a:pt x="49" y="139"/>
                  </a:lnTo>
                  <a:lnTo>
                    <a:pt x="53" y="135"/>
                  </a:lnTo>
                  <a:lnTo>
                    <a:pt x="60" y="143"/>
                  </a:lnTo>
                  <a:lnTo>
                    <a:pt x="65" y="154"/>
                  </a:lnTo>
                  <a:lnTo>
                    <a:pt x="69" y="168"/>
                  </a:lnTo>
                  <a:lnTo>
                    <a:pt x="70" y="184"/>
                  </a:lnTo>
                  <a:lnTo>
                    <a:pt x="73" y="180"/>
                  </a:lnTo>
                  <a:lnTo>
                    <a:pt x="79" y="177"/>
                  </a:lnTo>
                  <a:lnTo>
                    <a:pt x="84" y="177"/>
                  </a:lnTo>
                  <a:lnTo>
                    <a:pt x="87" y="178"/>
                  </a:lnTo>
                  <a:lnTo>
                    <a:pt x="89" y="174"/>
                  </a:lnTo>
                  <a:lnTo>
                    <a:pt x="95" y="169"/>
                  </a:lnTo>
                  <a:lnTo>
                    <a:pt x="101" y="166"/>
                  </a:lnTo>
                  <a:lnTo>
                    <a:pt x="107" y="164"/>
                  </a:lnTo>
                  <a:lnTo>
                    <a:pt x="107" y="156"/>
                  </a:lnTo>
                  <a:lnTo>
                    <a:pt x="107" y="151"/>
                  </a:lnTo>
                  <a:lnTo>
                    <a:pt x="107" y="146"/>
                  </a:lnTo>
                  <a:lnTo>
                    <a:pt x="107" y="143"/>
                  </a:lnTo>
                  <a:lnTo>
                    <a:pt x="108" y="139"/>
                  </a:lnTo>
                  <a:lnTo>
                    <a:pt x="111" y="137"/>
                  </a:lnTo>
                  <a:lnTo>
                    <a:pt x="116" y="136"/>
                  </a:lnTo>
                  <a:lnTo>
                    <a:pt x="123" y="135"/>
                  </a:lnTo>
                  <a:lnTo>
                    <a:pt x="119" y="127"/>
                  </a:lnTo>
                  <a:lnTo>
                    <a:pt x="116" y="117"/>
                  </a:lnTo>
                  <a:lnTo>
                    <a:pt x="115" y="109"/>
                  </a:lnTo>
                  <a:lnTo>
                    <a:pt x="118" y="105"/>
                  </a:lnTo>
                  <a:lnTo>
                    <a:pt x="123" y="104"/>
                  </a:lnTo>
                  <a:lnTo>
                    <a:pt x="128" y="101"/>
                  </a:lnTo>
                  <a:lnTo>
                    <a:pt x="136" y="100"/>
                  </a:lnTo>
                  <a:lnTo>
                    <a:pt x="145" y="98"/>
                  </a:lnTo>
                  <a:lnTo>
                    <a:pt x="155" y="97"/>
                  </a:lnTo>
                  <a:lnTo>
                    <a:pt x="163" y="96"/>
                  </a:lnTo>
                  <a:lnTo>
                    <a:pt x="168" y="96"/>
                  </a:lnTo>
                  <a:lnTo>
                    <a:pt x="173" y="96"/>
                  </a:lnTo>
                  <a:lnTo>
                    <a:pt x="181" y="98"/>
                  </a:lnTo>
                  <a:lnTo>
                    <a:pt x="190" y="101"/>
                  </a:lnTo>
                  <a:lnTo>
                    <a:pt x="199" y="106"/>
                  </a:lnTo>
                  <a:lnTo>
                    <a:pt x="203" y="113"/>
                  </a:lnTo>
                  <a:lnTo>
                    <a:pt x="207" y="115"/>
                  </a:lnTo>
                  <a:lnTo>
                    <a:pt x="214" y="112"/>
                  </a:lnTo>
                  <a:lnTo>
                    <a:pt x="221" y="105"/>
                  </a:lnTo>
                  <a:lnTo>
                    <a:pt x="224" y="98"/>
                  </a:lnTo>
                  <a:lnTo>
                    <a:pt x="223" y="92"/>
                  </a:lnTo>
                  <a:lnTo>
                    <a:pt x="220" y="85"/>
                  </a:lnTo>
                  <a:lnTo>
                    <a:pt x="219" y="80"/>
                  </a:lnTo>
                  <a:lnTo>
                    <a:pt x="222" y="75"/>
                  </a:lnTo>
                  <a:lnTo>
                    <a:pt x="229" y="69"/>
                  </a:lnTo>
                  <a:lnTo>
                    <a:pt x="235" y="63"/>
                  </a:lnTo>
                  <a:lnTo>
                    <a:pt x="238" y="54"/>
                  </a:lnTo>
                  <a:lnTo>
                    <a:pt x="237" y="48"/>
                  </a:lnTo>
                  <a:lnTo>
                    <a:pt x="232" y="43"/>
                  </a:lnTo>
                  <a:lnTo>
                    <a:pt x="231" y="37"/>
                  </a:lnTo>
                  <a:lnTo>
                    <a:pt x="232" y="30"/>
                  </a:lnTo>
                  <a:lnTo>
                    <a:pt x="236" y="24"/>
                  </a:lnTo>
                  <a:lnTo>
                    <a:pt x="239" y="20"/>
                  </a:lnTo>
                  <a:lnTo>
                    <a:pt x="243" y="17"/>
                  </a:lnTo>
                  <a:lnTo>
                    <a:pt x="248" y="13"/>
                  </a:lnTo>
                  <a:lnTo>
                    <a:pt x="254" y="10"/>
                  </a:lnTo>
                  <a:lnTo>
                    <a:pt x="260" y="8"/>
                  </a:lnTo>
                  <a:lnTo>
                    <a:pt x="266" y="6"/>
                  </a:lnTo>
                  <a:lnTo>
                    <a:pt x="270" y="5"/>
                  </a:lnTo>
                  <a:lnTo>
                    <a:pt x="274" y="6"/>
                  </a:lnTo>
                  <a:lnTo>
                    <a:pt x="277" y="9"/>
                  </a:lnTo>
                  <a:lnTo>
                    <a:pt x="282" y="11"/>
                  </a:lnTo>
                  <a:lnTo>
                    <a:pt x="287" y="16"/>
                  </a:lnTo>
                  <a:lnTo>
                    <a:pt x="293" y="21"/>
                  </a:lnTo>
                  <a:lnTo>
                    <a:pt x="298" y="26"/>
                  </a:lnTo>
                  <a:lnTo>
                    <a:pt x="302" y="32"/>
                  </a:lnTo>
                  <a:lnTo>
                    <a:pt x="307" y="36"/>
                  </a:lnTo>
                  <a:lnTo>
                    <a:pt x="309" y="40"/>
                  </a:lnTo>
                  <a:lnTo>
                    <a:pt x="313" y="48"/>
                  </a:lnTo>
                  <a:lnTo>
                    <a:pt x="316" y="59"/>
                  </a:lnTo>
                  <a:lnTo>
                    <a:pt x="321" y="68"/>
                  </a:lnTo>
                  <a:lnTo>
                    <a:pt x="327" y="72"/>
                  </a:lnTo>
                  <a:lnTo>
                    <a:pt x="337" y="69"/>
                  </a:lnTo>
                  <a:lnTo>
                    <a:pt x="345" y="65"/>
                  </a:lnTo>
                  <a:lnTo>
                    <a:pt x="352" y="60"/>
                  </a:lnTo>
                  <a:lnTo>
                    <a:pt x="356" y="56"/>
                  </a:lnTo>
                  <a:lnTo>
                    <a:pt x="363" y="53"/>
                  </a:lnTo>
                  <a:lnTo>
                    <a:pt x="373" y="52"/>
                  </a:lnTo>
                  <a:lnTo>
                    <a:pt x="381" y="52"/>
                  </a:lnTo>
                  <a:lnTo>
                    <a:pt x="386" y="56"/>
                  </a:lnTo>
                  <a:lnTo>
                    <a:pt x="387" y="61"/>
                  </a:lnTo>
                  <a:lnTo>
                    <a:pt x="389" y="66"/>
                  </a:lnTo>
                  <a:lnTo>
                    <a:pt x="393" y="71"/>
                  </a:lnTo>
                  <a:lnTo>
                    <a:pt x="398" y="74"/>
                  </a:lnTo>
                  <a:lnTo>
                    <a:pt x="405" y="73"/>
                  </a:lnTo>
                  <a:lnTo>
                    <a:pt x="410" y="69"/>
                  </a:lnTo>
                  <a:lnTo>
                    <a:pt x="412" y="65"/>
                  </a:lnTo>
                  <a:lnTo>
                    <a:pt x="408" y="59"/>
                  </a:lnTo>
                  <a:lnTo>
                    <a:pt x="406" y="43"/>
                  </a:lnTo>
                  <a:lnTo>
                    <a:pt x="405" y="24"/>
                  </a:lnTo>
                  <a:lnTo>
                    <a:pt x="408" y="6"/>
                  </a:lnTo>
                  <a:lnTo>
                    <a:pt x="414" y="0"/>
                  </a:lnTo>
                  <a:lnTo>
                    <a:pt x="419" y="0"/>
                  </a:lnTo>
                  <a:lnTo>
                    <a:pt x="425" y="1"/>
                  </a:lnTo>
                  <a:lnTo>
                    <a:pt x="432" y="3"/>
                  </a:lnTo>
                  <a:lnTo>
                    <a:pt x="437" y="4"/>
                  </a:lnTo>
                  <a:lnTo>
                    <a:pt x="443" y="5"/>
                  </a:lnTo>
                  <a:lnTo>
                    <a:pt x="449" y="8"/>
                  </a:lnTo>
                  <a:lnTo>
                    <a:pt x="455" y="9"/>
                  </a:lnTo>
                  <a:lnTo>
                    <a:pt x="458" y="9"/>
                  </a:lnTo>
                  <a:lnTo>
                    <a:pt x="458" y="16"/>
                  </a:lnTo>
                  <a:lnTo>
                    <a:pt x="459" y="24"/>
                  </a:lnTo>
                  <a:lnTo>
                    <a:pt x="460" y="30"/>
                  </a:lnTo>
                  <a:lnTo>
                    <a:pt x="465" y="35"/>
                  </a:lnTo>
                  <a:lnTo>
                    <a:pt x="471" y="40"/>
                  </a:lnTo>
                  <a:lnTo>
                    <a:pt x="476" y="46"/>
                  </a:lnTo>
                  <a:lnTo>
                    <a:pt x="480" y="54"/>
                  </a:lnTo>
                  <a:lnTo>
                    <a:pt x="481" y="59"/>
                  </a:lnTo>
                  <a:lnTo>
                    <a:pt x="479" y="64"/>
                  </a:lnTo>
                  <a:lnTo>
                    <a:pt x="475" y="71"/>
                  </a:lnTo>
                  <a:lnTo>
                    <a:pt x="474" y="76"/>
                  </a:lnTo>
                  <a:lnTo>
                    <a:pt x="476" y="79"/>
                  </a:lnTo>
                  <a:lnTo>
                    <a:pt x="482" y="79"/>
                  </a:lnTo>
                  <a:lnTo>
                    <a:pt x="490" y="76"/>
                  </a:lnTo>
                  <a:lnTo>
                    <a:pt x="497" y="73"/>
                  </a:lnTo>
                  <a:lnTo>
                    <a:pt x="503" y="67"/>
                  </a:lnTo>
                  <a:lnTo>
                    <a:pt x="509" y="67"/>
                  </a:lnTo>
                  <a:lnTo>
                    <a:pt x="516" y="67"/>
                  </a:lnTo>
                  <a:lnTo>
                    <a:pt x="523" y="67"/>
                  </a:lnTo>
                  <a:lnTo>
                    <a:pt x="529" y="67"/>
                  </a:lnTo>
                  <a:lnTo>
                    <a:pt x="533" y="69"/>
                  </a:lnTo>
                  <a:lnTo>
                    <a:pt x="536" y="73"/>
                  </a:lnTo>
                  <a:lnTo>
                    <a:pt x="537" y="80"/>
                  </a:lnTo>
                  <a:lnTo>
                    <a:pt x="537" y="85"/>
                  </a:lnTo>
                  <a:lnTo>
                    <a:pt x="540" y="83"/>
                  </a:lnTo>
                  <a:lnTo>
                    <a:pt x="546" y="81"/>
                  </a:lnTo>
                  <a:lnTo>
                    <a:pt x="552" y="80"/>
                  </a:lnTo>
                  <a:lnTo>
                    <a:pt x="559" y="79"/>
                  </a:lnTo>
                  <a:lnTo>
                    <a:pt x="564" y="79"/>
                  </a:lnTo>
                  <a:lnTo>
                    <a:pt x="571" y="79"/>
                  </a:lnTo>
                  <a:lnTo>
                    <a:pt x="576" y="79"/>
                  </a:lnTo>
                  <a:lnTo>
                    <a:pt x="580" y="79"/>
                  </a:lnTo>
                  <a:lnTo>
                    <a:pt x="582" y="82"/>
                  </a:lnTo>
                  <a:lnTo>
                    <a:pt x="586" y="83"/>
                  </a:lnTo>
                  <a:lnTo>
                    <a:pt x="592" y="85"/>
                  </a:lnTo>
                  <a:lnTo>
                    <a:pt x="600" y="85"/>
                  </a:lnTo>
                  <a:lnTo>
                    <a:pt x="609" y="85"/>
                  </a:lnTo>
                  <a:lnTo>
                    <a:pt x="617" y="84"/>
                  </a:lnTo>
                  <a:lnTo>
                    <a:pt x="626" y="83"/>
                  </a:lnTo>
                  <a:lnTo>
                    <a:pt x="634" y="82"/>
                  </a:lnTo>
                  <a:lnTo>
                    <a:pt x="641" y="83"/>
                  </a:lnTo>
                  <a:lnTo>
                    <a:pt x="648" y="87"/>
                  </a:lnTo>
                  <a:lnTo>
                    <a:pt x="650" y="95"/>
                  </a:lnTo>
                  <a:lnTo>
                    <a:pt x="648" y="103"/>
                  </a:lnTo>
                  <a:lnTo>
                    <a:pt x="641" y="104"/>
                  </a:lnTo>
                  <a:lnTo>
                    <a:pt x="634" y="106"/>
                  </a:lnTo>
                  <a:lnTo>
                    <a:pt x="628" y="109"/>
                  </a:lnTo>
                  <a:lnTo>
                    <a:pt x="626" y="114"/>
                  </a:lnTo>
                  <a:lnTo>
                    <a:pt x="633" y="120"/>
                  </a:lnTo>
                  <a:lnTo>
                    <a:pt x="637" y="128"/>
                  </a:lnTo>
                  <a:lnTo>
                    <a:pt x="637" y="137"/>
                  </a:lnTo>
                  <a:lnTo>
                    <a:pt x="632" y="143"/>
                  </a:lnTo>
                  <a:close/>
                </a:path>
              </a:pathLst>
            </a:custGeom>
            <a:solidFill>
              <a:srgbClr val="0066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35" name="Freeform 43"/>
            <p:cNvSpPr>
              <a:spLocks/>
            </p:cNvSpPr>
            <p:nvPr/>
          </p:nvSpPr>
          <p:spPr bwMode="auto">
            <a:xfrm>
              <a:off x="3269" y="3774"/>
              <a:ext cx="32" cy="9"/>
            </a:xfrm>
            <a:custGeom>
              <a:avLst/>
              <a:gdLst>
                <a:gd name="T0" fmla="*/ 0 w 97"/>
                <a:gd name="T1" fmla="*/ 9 h 29"/>
                <a:gd name="T2" fmla="*/ 0 w 97"/>
                <a:gd name="T3" fmla="*/ 9 h 29"/>
                <a:gd name="T4" fmla="*/ 7 w 97"/>
                <a:gd name="T5" fmla="*/ 11 h 29"/>
                <a:gd name="T6" fmla="*/ 18 w 97"/>
                <a:gd name="T7" fmla="*/ 14 h 29"/>
                <a:gd name="T8" fmla="*/ 32 w 97"/>
                <a:gd name="T9" fmla="*/ 17 h 29"/>
                <a:gd name="T10" fmla="*/ 48 w 97"/>
                <a:gd name="T11" fmla="*/ 21 h 29"/>
                <a:gd name="T12" fmla="*/ 64 w 97"/>
                <a:gd name="T13" fmla="*/ 24 h 29"/>
                <a:gd name="T14" fmla="*/ 78 w 97"/>
                <a:gd name="T15" fmla="*/ 26 h 29"/>
                <a:gd name="T16" fmla="*/ 89 w 97"/>
                <a:gd name="T17" fmla="*/ 29 h 29"/>
                <a:gd name="T18" fmla="*/ 97 w 97"/>
                <a:gd name="T19" fmla="*/ 26 h 29"/>
                <a:gd name="T20" fmla="*/ 93 w 97"/>
                <a:gd name="T21" fmla="*/ 17 h 29"/>
                <a:gd name="T22" fmla="*/ 89 w 97"/>
                <a:gd name="T23" fmla="*/ 17 h 29"/>
                <a:gd name="T24" fmla="*/ 78 w 97"/>
                <a:gd name="T25" fmla="*/ 17 h 29"/>
                <a:gd name="T26" fmla="*/ 64 w 97"/>
                <a:gd name="T27" fmla="*/ 15 h 29"/>
                <a:gd name="T28" fmla="*/ 50 w 97"/>
                <a:gd name="T29" fmla="*/ 11 h 29"/>
                <a:gd name="T30" fmla="*/ 34 w 97"/>
                <a:gd name="T31" fmla="*/ 8 h 29"/>
                <a:gd name="T32" fmla="*/ 21 w 97"/>
                <a:gd name="T33" fmla="*/ 4 h 29"/>
                <a:gd name="T34" fmla="*/ 9 w 97"/>
                <a:gd name="T35" fmla="*/ 2 h 29"/>
                <a:gd name="T36" fmla="*/ 2 w 97"/>
                <a:gd name="T37" fmla="*/ 0 h 29"/>
                <a:gd name="T38" fmla="*/ 2 w 97"/>
                <a:gd name="T39" fmla="*/ 0 h 29"/>
                <a:gd name="T40" fmla="*/ 0 w 97"/>
                <a:gd name="T41" fmla="*/ 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29">
                  <a:moveTo>
                    <a:pt x="0" y="9"/>
                  </a:moveTo>
                  <a:lnTo>
                    <a:pt x="0" y="9"/>
                  </a:lnTo>
                  <a:lnTo>
                    <a:pt x="7" y="11"/>
                  </a:lnTo>
                  <a:lnTo>
                    <a:pt x="18" y="14"/>
                  </a:lnTo>
                  <a:lnTo>
                    <a:pt x="32" y="17"/>
                  </a:lnTo>
                  <a:lnTo>
                    <a:pt x="48" y="21"/>
                  </a:lnTo>
                  <a:lnTo>
                    <a:pt x="64" y="24"/>
                  </a:lnTo>
                  <a:lnTo>
                    <a:pt x="78" y="26"/>
                  </a:lnTo>
                  <a:lnTo>
                    <a:pt x="89" y="29"/>
                  </a:lnTo>
                  <a:lnTo>
                    <a:pt x="97" y="26"/>
                  </a:lnTo>
                  <a:lnTo>
                    <a:pt x="93" y="17"/>
                  </a:lnTo>
                  <a:lnTo>
                    <a:pt x="89" y="17"/>
                  </a:lnTo>
                  <a:lnTo>
                    <a:pt x="78" y="17"/>
                  </a:lnTo>
                  <a:lnTo>
                    <a:pt x="64" y="15"/>
                  </a:lnTo>
                  <a:lnTo>
                    <a:pt x="50" y="11"/>
                  </a:lnTo>
                  <a:lnTo>
                    <a:pt x="34" y="8"/>
                  </a:lnTo>
                  <a:lnTo>
                    <a:pt x="21" y="4"/>
                  </a:lnTo>
                  <a:lnTo>
                    <a:pt x="9" y="2"/>
                  </a:lnTo>
                  <a:lnTo>
                    <a:pt x="2" y="0"/>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36" name="Freeform 44"/>
            <p:cNvSpPr>
              <a:spLocks/>
            </p:cNvSpPr>
            <p:nvPr/>
          </p:nvSpPr>
          <p:spPr bwMode="auto">
            <a:xfrm>
              <a:off x="3253" y="3771"/>
              <a:ext cx="17" cy="6"/>
            </a:xfrm>
            <a:custGeom>
              <a:avLst/>
              <a:gdLst>
                <a:gd name="T0" fmla="*/ 2 w 50"/>
                <a:gd name="T1" fmla="*/ 11 h 18"/>
                <a:gd name="T2" fmla="*/ 2 w 50"/>
                <a:gd name="T3" fmla="*/ 11 h 18"/>
                <a:gd name="T4" fmla="*/ 7 w 50"/>
                <a:gd name="T5" fmla="*/ 10 h 18"/>
                <a:gd name="T6" fmla="*/ 14 w 50"/>
                <a:gd name="T7" fmla="*/ 11 h 18"/>
                <a:gd name="T8" fmla="*/ 20 w 50"/>
                <a:gd name="T9" fmla="*/ 10 h 18"/>
                <a:gd name="T10" fmla="*/ 26 w 50"/>
                <a:gd name="T11" fmla="*/ 11 h 18"/>
                <a:gd name="T12" fmla="*/ 32 w 50"/>
                <a:gd name="T13" fmla="*/ 13 h 18"/>
                <a:gd name="T14" fmla="*/ 39 w 50"/>
                <a:gd name="T15" fmla="*/ 15 h 18"/>
                <a:gd name="T16" fmla="*/ 43 w 50"/>
                <a:gd name="T17" fmla="*/ 17 h 18"/>
                <a:gd name="T18" fmla="*/ 48 w 50"/>
                <a:gd name="T19" fmla="*/ 18 h 18"/>
                <a:gd name="T20" fmla="*/ 50 w 50"/>
                <a:gd name="T21" fmla="*/ 9 h 18"/>
                <a:gd name="T22" fmla="*/ 46 w 50"/>
                <a:gd name="T23" fmla="*/ 8 h 18"/>
                <a:gd name="T24" fmla="*/ 41 w 50"/>
                <a:gd name="T25" fmla="*/ 5 h 18"/>
                <a:gd name="T26" fmla="*/ 34 w 50"/>
                <a:gd name="T27" fmla="*/ 4 h 18"/>
                <a:gd name="T28" fmla="*/ 28 w 50"/>
                <a:gd name="T29" fmla="*/ 2 h 18"/>
                <a:gd name="T30" fmla="*/ 20 w 50"/>
                <a:gd name="T31" fmla="*/ 1 h 18"/>
                <a:gd name="T32" fmla="*/ 14 w 50"/>
                <a:gd name="T33" fmla="*/ 0 h 18"/>
                <a:gd name="T34" fmla="*/ 7 w 50"/>
                <a:gd name="T35" fmla="*/ 1 h 18"/>
                <a:gd name="T36" fmla="*/ 0 w 50"/>
                <a:gd name="T37" fmla="*/ 2 h 18"/>
                <a:gd name="T38" fmla="*/ 0 w 50"/>
                <a:gd name="T39" fmla="*/ 2 h 18"/>
                <a:gd name="T40" fmla="*/ 2 w 50"/>
                <a:gd name="T4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8">
                  <a:moveTo>
                    <a:pt x="2" y="11"/>
                  </a:moveTo>
                  <a:lnTo>
                    <a:pt x="2" y="11"/>
                  </a:lnTo>
                  <a:lnTo>
                    <a:pt x="7" y="10"/>
                  </a:lnTo>
                  <a:lnTo>
                    <a:pt x="14" y="11"/>
                  </a:lnTo>
                  <a:lnTo>
                    <a:pt x="20" y="10"/>
                  </a:lnTo>
                  <a:lnTo>
                    <a:pt x="26" y="11"/>
                  </a:lnTo>
                  <a:lnTo>
                    <a:pt x="32" y="13"/>
                  </a:lnTo>
                  <a:lnTo>
                    <a:pt x="39" y="15"/>
                  </a:lnTo>
                  <a:lnTo>
                    <a:pt x="43" y="17"/>
                  </a:lnTo>
                  <a:lnTo>
                    <a:pt x="48" y="18"/>
                  </a:lnTo>
                  <a:lnTo>
                    <a:pt x="50" y="9"/>
                  </a:lnTo>
                  <a:lnTo>
                    <a:pt x="46" y="8"/>
                  </a:lnTo>
                  <a:lnTo>
                    <a:pt x="41" y="5"/>
                  </a:lnTo>
                  <a:lnTo>
                    <a:pt x="34" y="4"/>
                  </a:lnTo>
                  <a:lnTo>
                    <a:pt x="28" y="2"/>
                  </a:lnTo>
                  <a:lnTo>
                    <a:pt x="20" y="1"/>
                  </a:lnTo>
                  <a:lnTo>
                    <a:pt x="14" y="0"/>
                  </a:lnTo>
                  <a:lnTo>
                    <a:pt x="7" y="1"/>
                  </a:lnTo>
                  <a:lnTo>
                    <a:pt x="0" y="2"/>
                  </a:lnTo>
                  <a:lnTo>
                    <a:pt x="0" y="2"/>
                  </a:lnTo>
                  <a:lnTo>
                    <a:pt x="2"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37" name="Freeform 45"/>
            <p:cNvSpPr>
              <a:spLocks/>
            </p:cNvSpPr>
            <p:nvPr/>
          </p:nvSpPr>
          <p:spPr bwMode="auto">
            <a:xfrm>
              <a:off x="3211" y="3766"/>
              <a:ext cx="43" cy="9"/>
            </a:xfrm>
            <a:custGeom>
              <a:avLst/>
              <a:gdLst>
                <a:gd name="T0" fmla="*/ 6 w 128"/>
                <a:gd name="T1" fmla="*/ 9 h 28"/>
                <a:gd name="T2" fmla="*/ 5 w 128"/>
                <a:gd name="T3" fmla="*/ 9 h 28"/>
                <a:gd name="T4" fmla="*/ 15 w 128"/>
                <a:gd name="T5" fmla="*/ 11 h 28"/>
                <a:gd name="T6" fmla="*/ 31 w 128"/>
                <a:gd name="T7" fmla="*/ 15 h 28"/>
                <a:gd name="T8" fmla="*/ 49 w 128"/>
                <a:gd name="T9" fmla="*/ 18 h 28"/>
                <a:gd name="T10" fmla="*/ 69 w 128"/>
                <a:gd name="T11" fmla="*/ 20 h 28"/>
                <a:gd name="T12" fmla="*/ 87 w 128"/>
                <a:gd name="T13" fmla="*/ 24 h 28"/>
                <a:gd name="T14" fmla="*/ 104 w 128"/>
                <a:gd name="T15" fmla="*/ 26 h 28"/>
                <a:gd name="T16" fmla="*/ 118 w 128"/>
                <a:gd name="T17" fmla="*/ 28 h 28"/>
                <a:gd name="T18" fmla="*/ 128 w 128"/>
                <a:gd name="T19" fmla="*/ 26 h 28"/>
                <a:gd name="T20" fmla="*/ 126 w 128"/>
                <a:gd name="T21" fmla="*/ 17 h 28"/>
                <a:gd name="T22" fmla="*/ 118 w 128"/>
                <a:gd name="T23" fmla="*/ 17 h 28"/>
                <a:gd name="T24" fmla="*/ 104 w 128"/>
                <a:gd name="T25" fmla="*/ 17 h 28"/>
                <a:gd name="T26" fmla="*/ 87 w 128"/>
                <a:gd name="T27" fmla="*/ 15 h 28"/>
                <a:gd name="T28" fmla="*/ 69 w 128"/>
                <a:gd name="T29" fmla="*/ 11 h 28"/>
                <a:gd name="T30" fmla="*/ 49 w 128"/>
                <a:gd name="T31" fmla="*/ 9 h 28"/>
                <a:gd name="T32" fmla="*/ 31 w 128"/>
                <a:gd name="T33" fmla="*/ 6 h 28"/>
                <a:gd name="T34" fmla="*/ 17 w 128"/>
                <a:gd name="T35" fmla="*/ 2 h 28"/>
                <a:gd name="T36" fmla="*/ 5 w 128"/>
                <a:gd name="T37" fmla="*/ 0 h 28"/>
                <a:gd name="T38" fmla="*/ 3 w 128"/>
                <a:gd name="T39" fmla="*/ 0 h 28"/>
                <a:gd name="T40" fmla="*/ 5 w 128"/>
                <a:gd name="T41" fmla="*/ 0 h 28"/>
                <a:gd name="T42" fmla="*/ 1 w 128"/>
                <a:gd name="T43" fmla="*/ 1 h 28"/>
                <a:gd name="T44" fmla="*/ 0 w 128"/>
                <a:gd name="T45" fmla="*/ 4 h 28"/>
                <a:gd name="T46" fmla="*/ 1 w 128"/>
                <a:gd name="T47" fmla="*/ 8 h 28"/>
                <a:gd name="T48" fmla="*/ 5 w 128"/>
                <a:gd name="T49" fmla="*/ 9 h 28"/>
                <a:gd name="T50" fmla="*/ 6 w 128"/>
                <a:gd name="T51" fmla="*/ 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8" h="28">
                  <a:moveTo>
                    <a:pt x="6" y="9"/>
                  </a:moveTo>
                  <a:lnTo>
                    <a:pt x="5" y="9"/>
                  </a:lnTo>
                  <a:lnTo>
                    <a:pt x="15" y="11"/>
                  </a:lnTo>
                  <a:lnTo>
                    <a:pt x="31" y="15"/>
                  </a:lnTo>
                  <a:lnTo>
                    <a:pt x="49" y="18"/>
                  </a:lnTo>
                  <a:lnTo>
                    <a:pt x="69" y="20"/>
                  </a:lnTo>
                  <a:lnTo>
                    <a:pt x="87" y="24"/>
                  </a:lnTo>
                  <a:lnTo>
                    <a:pt x="104" y="26"/>
                  </a:lnTo>
                  <a:lnTo>
                    <a:pt x="118" y="28"/>
                  </a:lnTo>
                  <a:lnTo>
                    <a:pt x="128" y="26"/>
                  </a:lnTo>
                  <a:lnTo>
                    <a:pt x="126" y="17"/>
                  </a:lnTo>
                  <a:lnTo>
                    <a:pt x="118" y="17"/>
                  </a:lnTo>
                  <a:lnTo>
                    <a:pt x="104" y="17"/>
                  </a:lnTo>
                  <a:lnTo>
                    <a:pt x="87" y="15"/>
                  </a:lnTo>
                  <a:lnTo>
                    <a:pt x="69" y="11"/>
                  </a:lnTo>
                  <a:lnTo>
                    <a:pt x="49" y="9"/>
                  </a:lnTo>
                  <a:lnTo>
                    <a:pt x="31" y="6"/>
                  </a:lnTo>
                  <a:lnTo>
                    <a:pt x="17" y="2"/>
                  </a:lnTo>
                  <a:lnTo>
                    <a:pt x="5" y="0"/>
                  </a:lnTo>
                  <a:lnTo>
                    <a:pt x="3" y="0"/>
                  </a:lnTo>
                  <a:lnTo>
                    <a:pt x="5" y="0"/>
                  </a:lnTo>
                  <a:lnTo>
                    <a:pt x="1" y="1"/>
                  </a:lnTo>
                  <a:lnTo>
                    <a:pt x="0" y="4"/>
                  </a:lnTo>
                  <a:lnTo>
                    <a:pt x="1" y="8"/>
                  </a:lnTo>
                  <a:lnTo>
                    <a:pt x="5" y="9"/>
                  </a:lnTo>
                  <a:lnTo>
                    <a:pt x="6"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38" name="Freeform 46"/>
            <p:cNvSpPr>
              <a:spLocks/>
            </p:cNvSpPr>
            <p:nvPr/>
          </p:nvSpPr>
          <p:spPr bwMode="auto">
            <a:xfrm>
              <a:off x="3165" y="3766"/>
              <a:ext cx="48" cy="15"/>
            </a:xfrm>
            <a:custGeom>
              <a:avLst/>
              <a:gdLst>
                <a:gd name="T0" fmla="*/ 0 w 145"/>
                <a:gd name="T1" fmla="*/ 46 h 46"/>
                <a:gd name="T2" fmla="*/ 0 w 145"/>
                <a:gd name="T3" fmla="*/ 46 h 46"/>
                <a:gd name="T4" fmla="*/ 11 w 145"/>
                <a:gd name="T5" fmla="*/ 43 h 46"/>
                <a:gd name="T6" fmla="*/ 28 w 145"/>
                <a:gd name="T7" fmla="*/ 40 h 46"/>
                <a:gd name="T8" fmla="*/ 50 w 145"/>
                <a:gd name="T9" fmla="*/ 34 h 46"/>
                <a:gd name="T10" fmla="*/ 74 w 145"/>
                <a:gd name="T11" fmla="*/ 28 h 46"/>
                <a:gd name="T12" fmla="*/ 99 w 145"/>
                <a:gd name="T13" fmla="*/ 22 h 46"/>
                <a:gd name="T14" fmla="*/ 121 w 145"/>
                <a:gd name="T15" fmla="*/ 16 h 46"/>
                <a:gd name="T16" fmla="*/ 137 w 145"/>
                <a:gd name="T17" fmla="*/ 11 h 46"/>
                <a:gd name="T18" fmla="*/ 145 w 145"/>
                <a:gd name="T19" fmla="*/ 9 h 46"/>
                <a:gd name="T20" fmla="*/ 142 w 145"/>
                <a:gd name="T21" fmla="*/ 0 h 46"/>
                <a:gd name="T22" fmla="*/ 134 w 145"/>
                <a:gd name="T23" fmla="*/ 2 h 46"/>
                <a:gd name="T24" fmla="*/ 118 w 145"/>
                <a:gd name="T25" fmla="*/ 7 h 46"/>
                <a:gd name="T26" fmla="*/ 97 w 145"/>
                <a:gd name="T27" fmla="*/ 12 h 46"/>
                <a:gd name="T28" fmla="*/ 71 w 145"/>
                <a:gd name="T29" fmla="*/ 19 h 46"/>
                <a:gd name="T30" fmla="*/ 47 w 145"/>
                <a:gd name="T31" fmla="*/ 25 h 46"/>
                <a:gd name="T32" fmla="*/ 26 w 145"/>
                <a:gd name="T33" fmla="*/ 31 h 46"/>
                <a:gd name="T34" fmla="*/ 8 w 145"/>
                <a:gd name="T35" fmla="*/ 34 h 46"/>
                <a:gd name="T36" fmla="*/ 0 w 145"/>
                <a:gd name="T37" fmla="*/ 37 h 46"/>
                <a:gd name="T38" fmla="*/ 0 w 145"/>
                <a:gd name="T39" fmla="*/ 37 h 46"/>
                <a:gd name="T40" fmla="*/ 0 w 145"/>
                <a:gd name="T4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46">
                  <a:moveTo>
                    <a:pt x="0" y="46"/>
                  </a:moveTo>
                  <a:lnTo>
                    <a:pt x="0" y="46"/>
                  </a:lnTo>
                  <a:lnTo>
                    <a:pt x="11" y="43"/>
                  </a:lnTo>
                  <a:lnTo>
                    <a:pt x="28" y="40"/>
                  </a:lnTo>
                  <a:lnTo>
                    <a:pt x="50" y="34"/>
                  </a:lnTo>
                  <a:lnTo>
                    <a:pt x="74" y="28"/>
                  </a:lnTo>
                  <a:lnTo>
                    <a:pt x="99" y="22"/>
                  </a:lnTo>
                  <a:lnTo>
                    <a:pt x="121" y="16"/>
                  </a:lnTo>
                  <a:lnTo>
                    <a:pt x="137" y="11"/>
                  </a:lnTo>
                  <a:lnTo>
                    <a:pt x="145" y="9"/>
                  </a:lnTo>
                  <a:lnTo>
                    <a:pt x="142" y="0"/>
                  </a:lnTo>
                  <a:lnTo>
                    <a:pt x="134" y="2"/>
                  </a:lnTo>
                  <a:lnTo>
                    <a:pt x="118" y="7"/>
                  </a:lnTo>
                  <a:lnTo>
                    <a:pt x="97" y="12"/>
                  </a:lnTo>
                  <a:lnTo>
                    <a:pt x="71" y="19"/>
                  </a:lnTo>
                  <a:lnTo>
                    <a:pt x="47" y="25"/>
                  </a:lnTo>
                  <a:lnTo>
                    <a:pt x="26" y="31"/>
                  </a:lnTo>
                  <a:lnTo>
                    <a:pt x="8" y="34"/>
                  </a:lnTo>
                  <a:lnTo>
                    <a:pt x="0" y="37"/>
                  </a:lnTo>
                  <a:lnTo>
                    <a:pt x="0" y="37"/>
                  </a:lnTo>
                  <a:lnTo>
                    <a:pt x="0" y="4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39" name="Freeform 47"/>
            <p:cNvSpPr>
              <a:spLocks/>
            </p:cNvSpPr>
            <p:nvPr/>
          </p:nvSpPr>
          <p:spPr bwMode="auto">
            <a:xfrm>
              <a:off x="3133" y="3778"/>
              <a:ext cx="32" cy="18"/>
            </a:xfrm>
            <a:custGeom>
              <a:avLst/>
              <a:gdLst>
                <a:gd name="T0" fmla="*/ 5 w 95"/>
                <a:gd name="T1" fmla="*/ 54 h 54"/>
                <a:gd name="T2" fmla="*/ 5 w 95"/>
                <a:gd name="T3" fmla="*/ 54 h 54"/>
                <a:gd name="T4" fmla="*/ 13 w 95"/>
                <a:gd name="T5" fmla="*/ 50 h 54"/>
                <a:gd name="T6" fmla="*/ 23 w 95"/>
                <a:gd name="T7" fmla="*/ 44 h 54"/>
                <a:gd name="T8" fmla="*/ 37 w 95"/>
                <a:gd name="T9" fmla="*/ 36 h 54"/>
                <a:gd name="T10" fmla="*/ 52 w 95"/>
                <a:gd name="T11" fmla="*/ 29 h 54"/>
                <a:gd name="T12" fmla="*/ 67 w 95"/>
                <a:gd name="T13" fmla="*/ 21 h 54"/>
                <a:gd name="T14" fmla="*/ 79 w 95"/>
                <a:gd name="T15" fmla="*/ 16 h 54"/>
                <a:gd name="T16" fmla="*/ 90 w 95"/>
                <a:gd name="T17" fmla="*/ 11 h 54"/>
                <a:gd name="T18" fmla="*/ 95 w 95"/>
                <a:gd name="T19" fmla="*/ 9 h 54"/>
                <a:gd name="T20" fmla="*/ 95 w 95"/>
                <a:gd name="T21" fmla="*/ 0 h 54"/>
                <a:gd name="T22" fmla="*/ 87 w 95"/>
                <a:gd name="T23" fmla="*/ 2 h 54"/>
                <a:gd name="T24" fmla="*/ 77 w 95"/>
                <a:gd name="T25" fmla="*/ 6 h 54"/>
                <a:gd name="T26" fmla="*/ 62 w 95"/>
                <a:gd name="T27" fmla="*/ 12 h 54"/>
                <a:gd name="T28" fmla="*/ 47 w 95"/>
                <a:gd name="T29" fmla="*/ 20 h 54"/>
                <a:gd name="T30" fmla="*/ 33 w 95"/>
                <a:gd name="T31" fmla="*/ 27 h 54"/>
                <a:gd name="T32" fmla="*/ 19 w 95"/>
                <a:gd name="T33" fmla="*/ 35 h 54"/>
                <a:gd name="T34" fmla="*/ 8 w 95"/>
                <a:gd name="T35" fmla="*/ 41 h 54"/>
                <a:gd name="T36" fmla="*/ 0 w 95"/>
                <a:gd name="T37" fmla="*/ 45 h 54"/>
                <a:gd name="T38" fmla="*/ 0 w 95"/>
                <a:gd name="T39" fmla="*/ 45 h 54"/>
                <a:gd name="T40" fmla="*/ 5 w 95"/>
                <a:gd name="T41"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54">
                  <a:moveTo>
                    <a:pt x="5" y="54"/>
                  </a:moveTo>
                  <a:lnTo>
                    <a:pt x="5" y="54"/>
                  </a:lnTo>
                  <a:lnTo>
                    <a:pt x="13" y="50"/>
                  </a:lnTo>
                  <a:lnTo>
                    <a:pt x="23" y="44"/>
                  </a:lnTo>
                  <a:lnTo>
                    <a:pt x="37" y="36"/>
                  </a:lnTo>
                  <a:lnTo>
                    <a:pt x="52" y="29"/>
                  </a:lnTo>
                  <a:lnTo>
                    <a:pt x="67" y="21"/>
                  </a:lnTo>
                  <a:lnTo>
                    <a:pt x="79" y="16"/>
                  </a:lnTo>
                  <a:lnTo>
                    <a:pt x="90" y="11"/>
                  </a:lnTo>
                  <a:lnTo>
                    <a:pt x="95" y="9"/>
                  </a:lnTo>
                  <a:lnTo>
                    <a:pt x="95" y="0"/>
                  </a:lnTo>
                  <a:lnTo>
                    <a:pt x="87" y="2"/>
                  </a:lnTo>
                  <a:lnTo>
                    <a:pt x="77" y="6"/>
                  </a:lnTo>
                  <a:lnTo>
                    <a:pt x="62" y="12"/>
                  </a:lnTo>
                  <a:lnTo>
                    <a:pt x="47" y="20"/>
                  </a:lnTo>
                  <a:lnTo>
                    <a:pt x="33" y="27"/>
                  </a:lnTo>
                  <a:lnTo>
                    <a:pt x="19" y="35"/>
                  </a:lnTo>
                  <a:lnTo>
                    <a:pt x="8" y="41"/>
                  </a:lnTo>
                  <a:lnTo>
                    <a:pt x="0" y="45"/>
                  </a:lnTo>
                  <a:lnTo>
                    <a:pt x="0" y="45"/>
                  </a:lnTo>
                  <a:lnTo>
                    <a:pt x="5" y="5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40" name="Freeform 48"/>
            <p:cNvSpPr>
              <a:spLocks/>
            </p:cNvSpPr>
            <p:nvPr/>
          </p:nvSpPr>
          <p:spPr bwMode="auto">
            <a:xfrm>
              <a:off x="3089" y="3793"/>
              <a:ext cx="46" cy="12"/>
            </a:xfrm>
            <a:custGeom>
              <a:avLst/>
              <a:gdLst>
                <a:gd name="T0" fmla="*/ 0 w 137"/>
                <a:gd name="T1" fmla="*/ 30 h 36"/>
                <a:gd name="T2" fmla="*/ 4 w 137"/>
                <a:gd name="T3" fmla="*/ 36 h 36"/>
                <a:gd name="T4" fmla="*/ 12 w 137"/>
                <a:gd name="T5" fmla="*/ 34 h 36"/>
                <a:gd name="T6" fmla="*/ 27 w 137"/>
                <a:gd name="T7" fmla="*/ 32 h 36"/>
                <a:gd name="T8" fmla="*/ 48 w 137"/>
                <a:gd name="T9" fmla="*/ 29 h 36"/>
                <a:gd name="T10" fmla="*/ 70 w 137"/>
                <a:gd name="T11" fmla="*/ 25 h 36"/>
                <a:gd name="T12" fmla="*/ 92 w 137"/>
                <a:gd name="T13" fmla="*/ 21 h 36"/>
                <a:gd name="T14" fmla="*/ 112 w 137"/>
                <a:gd name="T15" fmla="*/ 16 h 36"/>
                <a:gd name="T16" fmla="*/ 127 w 137"/>
                <a:gd name="T17" fmla="*/ 13 h 36"/>
                <a:gd name="T18" fmla="*/ 137 w 137"/>
                <a:gd name="T19" fmla="*/ 9 h 36"/>
                <a:gd name="T20" fmla="*/ 132 w 137"/>
                <a:gd name="T21" fmla="*/ 0 h 36"/>
                <a:gd name="T22" fmla="*/ 124 w 137"/>
                <a:gd name="T23" fmla="*/ 4 h 36"/>
                <a:gd name="T24" fmla="*/ 110 w 137"/>
                <a:gd name="T25" fmla="*/ 7 h 36"/>
                <a:gd name="T26" fmla="*/ 90 w 137"/>
                <a:gd name="T27" fmla="*/ 12 h 36"/>
                <a:gd name="T28" fmla="*/ 70 w 137"/>
                <a:gd name="T29" fmla="*/ 16 h 36"/>
                <a:gd name="T30" fmla="*/ 48 w 137"/>
                <a:gd name="T31" fmla="*/ 20 h 36"/>
                <a:gd name="T32" fmla="*/ 27 w 137"/>
                <a:gd name="T33" fmla="*/ 23 h 36"/>
                <a:gd name="T34" fmla="*/ 12 w 137"/>
                <a:gd name="T35" fmla="*/ 24 h 36"/>
                <a:gd name="T36" fmla="*/ 4 w 137"/>
                <a:gd name="T37" fmla="*/ 24 h 36"/>
                <a:gd name="T38" fmla="*/ 9 w 137"/>
                <a:gd name="T39" fmla="*/ 30 h 36"/>
                <a:gd name="T40" fmla="*/ 4 w 137"/>
                <a:gd name="T41" fmla="*/ 24 h 36"/>
                <a:gd name="T42" fmla="*/ 1 w 137"/>
                <a:gd name="T43" fmla="*/ 27 h 36"/>
                <a:gd name="T44" fmla="*/ 0 w 137"/>
                <a:gd name="T45" fmla="*/ 30 h 36"/>
                <a:gd name="T46" fmla="*/ 1 w 137"/>
                <a:gd name="T47" fmla="*/ 34 h 36"/>
                <a:gd name="T48" fmla="*/ 4 w 137"/>
                <a:gd name="T49" fmla="*/ 36 h 36"/>
                <a:gd name="T50" fmla="*/ 0 w 137"/>
                <a:gd name="T51" fmla="*/ 3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7" h="36">
                  <a:moveTo>
                    <a:pt x="0" y="30"/>
                  </a:moveTo>
                  <a:lnTo>
                    <a:pt x="4" y="36"/>
                  </a:lnTo>
                  <a:lnTo>
                    <a:pt x="12" y="34"/>
                  </a:lnTo>
                  <a:lnTo>
                    <a:pt x="27" y="32"/>
                  </a:lnTo>
                  <a:lnTo>
                    <a:pt x="48" y="29"/>
                  </a:lnTo>
                  <a:lnTo>
                    <a:pt x="70" y="25"/>
                  </a:lnTo>
                  <a:lnTo>
                    <a:pt x="92" y="21"/>
                  </a:lnTo>
                  <a:lnTo>
                    <a:pt x="112" y="16"/>
                  </a:lnTo>
                  <a:lnTo>
                    <a:pt x="127" y="13"/>
                  </a:lnTo>
                  <a:lnTo>
                    <a:pt x="137" y="9"/>
                  </a:lnTo>
                  <a:lnTo>
                    <a:pt x="132" y="0"/>
                  </a:lnTo>
                  <a:lnTo>
                    <a:pt x="124" y="4"/>
                  </a:lnTo>
                  <a:lnTo>
                    <a:pt x="110" y="7"/>
                  </a:lnTo>
                  <a:lnTo>
                    <a:pt x="90" y="12"/>
                  </a:lnTo>
                  <a:lnTo>
                    <a:pt x="70" y="16"/>
                  </a:lnTo>
                  <a:lnTo>
                    <a:pt x="48" y="20"/>
                  </a:lnTo>
                  <a:lnTo>
                    <a:pt x="27" y="23"/>
                  </a:lnTo>
                  <a:lnTo>
                    <a:pt x="12" y="24"/>
                  </a:lnTo>
                  <a:lnTo>
                    <a:pt x="4" y="24"/>
                  </a:lnTo>
                  <a:lnTo>
                    <a:pt x="9" y="30"/>
                  </a:lnTo>
                  <a:lnTo>
                    <a:pt x="4" y="24"/>
                  </a:lnTo>
                  <a:lnTo>
                    <a:pt x="1" y="27"/>
                  </a:lnTo>
                  <a:lnTo>
                    <a:pt x="0" y="30"/>
                  </a:lnTo>
                  <a:lnTo>
                    <a:pt x="1" y="34"/>
                  </a:lnTo>
                  <a:lnTo>
                    <a:pt x="4" y="36"/>
                  </a:lnTo>
                  <a:lnTo>
                    <a:pt x="0"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41" name="Freeform 49"/>
            <p:cNvSpPr>
              <a:spLocks/>
            </p:cNvSpPr>
            <p:nvPr/>
          </p:nvSpPr>
          <p:spPr bwMode="auto">
            <a:xfrm>
              <a:off x="3088" y="3794"/>
              <a:ext cx="4" cy="9"/>
            </a:xfrm>
            <a:custGeom>
              <a:avLst/>
              <a:gdLst>
                <a:gd name="T0" fmla="*/ 11 w 12"/>
                <a:gd name="T1" fmla="*/ 0 h 27"/>
                <a:gd name="T2" fmla="*/ 10 w 12"/>
                <a:gd name="T3" fmla="*/ 0 h 27"/>
                <a:gd name="T4" fmla="*/ 2 w 12"/>
                <a:gd name="T5" fmla="*/ 4 h 27"/>
                <a:gd name="T6" fmla="*/ 0 w 12"/>
                <a:gd name="T7" fmla="*/ 12 h 27"/>
                <a:gd name="T8" fmla="*/ 2 w 12"/>
                <a:gd name="T9" fmla="*/ 19 h 27"/>
                <a:gd name="T10" fmla="*/ 3 w 12"/>
                <a:gd name="T11" fmla="*/ 27 h 27"/>
                <a:gd name="T12" fmla="*/ 12 w 12"/>
                <a:gd name="T13" fmla="*/ 27 h 27"/>
                <a:gd name="T14" fmla="*/ 11 w 12"/>
                <a:gd name="T15" fmla="*/ 19 h 27"/>
                <a:gd name="T16" fmla="*/ 12 w 12"/>
                <a:gd name="T17" fmla="*/ 12 h 27"/>
                <a:gd name="T18" fmla="*/ 11 w 12"/>
                <a:gd name="T19" fmla="*/ 9 h 27"/>
                <a:gd name="T20" fmla="*/ 12 w 12"/>
                <a:gd name="T21" fmla="*/ 9 h 27"/>
                <a:gd name="T22" fmla="*/ 11 w 12"/>
                <a:gd name="T23" fmla="*/ 9 h 27"/>
                <a:gd name="T24" fmla="*/ 11 w 12"/>
                <a:gd name="T2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27">
                  <a:moveTo>
                    <a:pt x="11" y="0"/>
                  </a:moveTo>
                  <a:lnTo>
                    <a:pt x="10" y="0"/>
                  </a:lnTo>
                  <a:lnTo>
                    <a:pt x="2" y="4"/>
                  </a:lnTo>
                  <a:lnTo>
                    <a:pt x="0" y="12"/>
                  </a:lnTo>
                  <a:lnTo>
                    <a:pt x="2" y="19"/>
                  </a:lnTo>
                  <a:lnTo>
                    <a:pt x="3" y="27"/>
                  </a:lnTo>
                  <a:lnTo>
                    <a:pt x="12" y="27"/>
                  </a:lnTo>
                  <a:lnTo>
                    <a:pt x="11" y="19"/>
                  </a:lnTo>
                  <a:lnTo>
                    <a:pt x="12" y="12"/>
                  </a:lnTo>
                  <a:lnTo>
                    <a:pt x="11" y="9"/>
                  </a:lnTo>
                  <a:lnTo>
                    <a:pt x="12" y="9"/>
                  </a:lnTo>
                  <a:lnTo>
                    <a:pt x="11" y="9"/>
                  </a:lnTo>
                  <a:lnTo>
                    <a:pt x="1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42" name="Freeform 50"/>
            <p:cNvSpPr>
              <a:spLocks/>
            </p:cNvSpPr>
            <p:nvPr/>
          </p:nvSpPr>
          <p:spPr bwMode="auto">
            <a:xfrm>
              <a:off x="3092" y="3792"/>
              <a:ext cx="8" cy="5"/>
            </a:xfrm>
            <a:custGeom>
              <a:avLst/>
              <a:gdLst>
                <a:gd name="T0" fmla="*/ 15 w 24"/>
                <a:gd name="T1" fmla="*/ 2 h 15"/>
                <a:gd name="T2" fmla="*/ 17 w 24"/>
                <a:gd name="T3" fmla="*/ 0 h 15"/>
                <a:gd name="T4" fmla="*/ 13 w 24"/>
                <a:gd name="T5" fmla="*/ 2 h 15"/>
                <a:gd name="T6" fmla="*/ 9 w 24"/>
                <a:gd name="T7" fmla="*/ 3 h 15"/>
                <a:gd name="T8" fmla="*/ 4 w 24"/>
                <a:gd name="T9" fmla="*/ 4 h 15"/>
                <a:gd name="T10" fmla="*/ 0 w 24"/>
                <a:gd name="T11" fmla="*/ 6 h 15"/>
                <a:gd name="T12" fmla="*/ 0 w 24"/>
                <a:gd name="T13" fmla="*/ 15 h 15"/>
                <a:gd name="T14" fmla="*/ 7 w 24"/>
                <a:gd name="T15" fmla="*/ 14 h 15"/>
                <a:gd name="T16" fmla="*/ 11 w 24"/>
                <a:gd name="T17" fmla="*/ 12 h 15"/>
                <a:gd name="T18" fmla="*/ 16 w 24"/>
                <a:gd name="T19" fmla="*/ 11 h 15"/>
                <a:gd name="T20" fmla="*/ 21 w 24"/>
                <a:gd name="T21" fmla="*/ 9 h 15"/>
                <a:gd name="T22" fmla="*/ 24 w 24"/>
                <a:gd name="T23" fmla="*/ 7 h 15"/>
                <a:gd name="T24" fmla="*/ 21 w 24"/>
                <a:gd name="T25" fmla="*/ 9 h 15"/>
                <a:gd name="T26" fmla="*/ 24 w 24"/>
                <a:gd name="T27" fmla="*/ 7 h 15"/>
                <a:gd name="T28" fmla="*/ 24 w 24"/>
                <a:gd name="T29" fmla="*/ 2 h 15"/>
                <a:gd name="T30" fmla="*/ 20 w 24"/>
                <a:gd name="T31" fmla="*/ 0 h 15"/>
                <a:gd name="T32" fmla="*/ 17 w 24"/>
                <a:gd name="T33" fmla="*/ 0 h 15"/>
                <a:gd name="T34" fmla="*/ 15 w 24"/>
                <a:gd name="T35"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15">
                  <a:moveTo>
                    <a:pt x="15" y="2"/>
                  </a:moveTo>
                  <a:lnTo>
                    <a:pt x="17" y="0"/>
                  </a:lnTo>
                  <a:lnTo>
                    <a:pt x="13" y="2"/>
                  </a:lnTo>
                  <a:lnTo>
                    <a:pt x="9" y="3"/>
                  </a:lnTo>
                  <a:lnTo>
                    <a:pt x="4" y="4"/>
                  </a:lnTo>
                  <a:lnTo>
                    <a:pt x="0" y="6"/>
                  </a:lnTo>
                  <a:lnTo>
                    <a:pt x="0" y="15"/>
                  </a:lnTo>
                  <a:lnTo>
                    <a:pt x="7" y="14"/>
                  </a:lnTo>
                  <a:lnTo>
                    <a:pt x="11" y="12"/>
                  </a:lnTo>
                  <a:lnTo>
                    <a:pt x="16" y="11"/>
                  </a:lnTo>
                  <a:lnTo>
                    <a:pt x="21" y="9"/>
                  </a:lnTo>
                  <a:lnTo>
                    <a:pt x="24" y="7"/>
                  </a:lnTo>
                  <a:lnTo>
                    <a:pt x="21" y="9"/>
                  </a:lnTo>
                  <a:lnTo>
                    <a:pt x="24" y="7"/>
                  </a:lnTo>
                  <a:lnTo>
                    <a:pt x="24" y="2"/>
                  </a:lnTo>
                  <a:lnTo>
                    <a:pt x="20" y="0"/>
                  </a:lnTo>
                  <a:lnTo>
                    <a:pt x="17" y="0"/>
                  </a:lnTo>
                  <a:lnTo>
                    <a:pt x="15"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43" name="Freeform 51"/>
            <p:cNvSpPr>
              <a:spLocks/>
            </p:cNvSpPr>
            <p:nvPr/>
          </p:nvSpPr>
          <p:spPr bwMode="auto">
            <a:xfrm>
              <a:off x="3097" y="3783"/>
              <a:ext cx="4" cy="11"/>
            </a:xfrm>
            <a:custGeom>
              <a:avLst/>
              <a:gdLst>
                <a:gd name="T0" fmla="*/ 6 w 12"/>
                <a:gd name="T1" fmla="*/ 0 h 33"/>
                <a:gd name="T2" fmla="*/ 5 w 12"/>
                <a:gd name="T3" fmla="*/ 1 h 33"/>
                <a:gd name="T4" fmla="*/ 2 w 12"/>
                <a:gd name="T5" fmla="*/ 9 h 33"/>
                <a:gd name="T6" fmla="*/ 1 w 12"/>
                <a:gd name="T7" fmla="*/ 16 h 33"/>
                <a:gd name="T8" fmla="*/ 2 w 12"/>
                <a:gd name="T9" fmla="*/ 24 h 33"/>
                <a:gd name="T10" fmla="*/ 0 w 12"/>
                <a:gd name="T11" fmla="*/ 28 h 33"/>
                <a:gd name="T12" fmla="*/ 9 w 12"/>
                <a:gd name="T13" fmla="*/ 33 h 33"/>
                <a:gd name="T14" fmla="*/ 11 w 12"/>
                <a:gd name="T15" fmla="*/ 24 h 33"/>
                <a:gd name="T16" fmla="*/ 12 w 12"/>
                <a:gd name="T17" fmla="*/ 16 h 33"/>
                <a:gd name="T18" fmla="*/ 11 w 12"/>
                <a:gd name="T19" fmla="*/ 9 h 33"/>
                <a:gd name="T20" fmla="*/ 12 w 12"/>
                <a:gd name="T21" fmla="*/ 8 h 33"/>
                <a:gd name="T22" fmla="*/ 11 w 12"/>
                <a:gd name="T23" fmla="*/ 9 h 33"/>
                <a:gd name="T24" fmla="*/ 6 w 12"/>
                <a:gd name="T25"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33">
                  <a:moveTo>
                    <a:pt x="6" y="0"/>
                  </a:moveTo>
                  <a:lnTo>
                    <a:pt x="5" y="1"/>
                  </a:lnTo>
                  <a:lnTo>
                    <a:pt x="2" y="9"/>
                  </a:lnTo>
                  <a:lnTo>
                    <a:pt x="1" y="16"/>
                  </a:lnTo>
                  <a:lnTo>
                    <a:pt x="2" y="24"/>
                  </a:lnTo>
                  <a:lnTo>
                    <a:pt x="0" y="28"/>
                  </a:lnTo>
                  <a:lnTo>
                    <a:pt x="9" y="33"/>
                  </a:lnTo>
                  <a:lnTo>
                    <a:pt x="11" y="24"/>
                  </a:lnTo>
                  <a:lnTo>
                    <a:pt x="12" y="16"/>
                  </a:lnTo>
                  <a:lnTo>
                    <a:pt x="11" y="9"/>
                  </a:lnTo>
                  <a:lnTo>
                    <a:pt x="12" y="8"/>
                  </a:lnTo>
                  <a:lnTo>
                    <a:pt x="11" y="9"/>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44" name="Freeform 52"/>
            <p:cNvSpPr>
              <a:spLocks/>
            </p:cNvSpPr>
            <p:nvPr/>
          </p:nvSpPr>
          <p:spPr bwMode="auto">
            <a:xfrm>
              <a:off x="3099" y="3777"/>
              <a:ext cx="10" cy="9"/>
            </a:xfrm>
            <a:custGeom>
              <a:avLst/>
              <a:gdLst>
                <a:gd name="T0" fmla="*/ 30 w 31"/>
                <a:gd name="T1" fmla="*/ 1 h 29"/>
                <a:gd name="T2" fmla="*/ 22 w 31"/>
                <a:gd name="T3" fmla="*/ 5 h 29"/>
                <a:gd name="T4" fmla="*/ 20 w 31"/>
                <a:gd name="T5" fmla="*/ 6 h 29"/>
                <a:gd name="T6" fmla="*/ 14 w 31"/>
                <a:gd name="T7" fmla="*/ 12 h 29"/>
                <a:gd name="T8" fmla="*/ 7 w 31"/>
                <a:gd name="T9" fmla="*/ 15 h 29"/>
                <a:gd name="T10" fmla="*/ 0 w 31"/>
                <a:gd name="T11" fmla="*/ 20 h 29"/>
                <a:gd name="T12" fmla="*/ 5 w 31"/>
                <a:gd name="T13" fmla="*/ 29 h 29"/>
                <a:gd name="T14" fmla="*/ 12 w 31"/>
                <a:gd name="T15" fmla="*/ 24 h 29"/>
                <a:gd name="T16" fmla="*/ 19 w 31"/>
                <a:gd name="T17" fmla="*/ 18 h 29"/>
                <a:gd name="T18" fmla="*/ 27 w 31"/>
                <a:gd name="T19" fmla="*/ 13 h 29"/>
                <a:gd name="T20" fmla="*/ 31 w 31"/>
                <a:gd name="T21" fmla="*/ 5 h 29"/>
                <a:gd name="T22" fmla="*/ 23 w 31"/>
                <a:gd name="T23" fmla="*/ 8 h 29"/>
                <a:gd name="T24" fmla="*/ 31 w 31"/>
                <a:gd name="T25" fmla="*/ 5 h 29"/>
                <a:gd name="T26" fmla="*/ 30 w 31"/>
                <a:gd name="T27" fmla="*/ 1 h 29"/>
                <a:gd name="T28" fmla="*/ 27 w 31"/>
                <a:gd name="T29" fmla="*/ 0 h 29"/>
                <a:gd name="T30" fmla="*/ 23 w 31"/>
                <a:gd name="T31" fmla="*/ 1 h 29"/>
                <a:gd name="T32" fmla="*/ 22 w 31"/>
                <a:gd name="T33" fmla="*/ 5 h 29"/>
                <a:gd name="T34" fmla="*/ 30 w 31"/>
                <a:gd name="T35" fmla="*/ 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29">
                  <a:moveTo>
                    <a:pt x="30" y="1"/>
                  </a:moveTo>
                  <a:lnTo>
                    <a:pt x="22" y="5"/>
                  </a:lnTo>
                  <a:lnTo>
                    <a:pt x="20" y="6"/>
                  </a:lnTo>
                  <a:lnTo>
                    <a:pt x="14" y="12"/>
                  </a:lnTo>
                  <a:lnTo>
                    <a:pt x="7" y="15"/>
                  </a:lnTo>
                  <a:lnTo>
                    <a:pt x="0" y="20"/>
                  </a:lnTo>
                  <a:lnTo>
                    <a:pt x="5" y="29"/>
                  </a:lnTo>
                  <a:lnTo>
                    <a:pt x="12" y="24"/>
                  </a:lnTo>
                  <a:lnTo>
                    <a:pt x="19" y="18"/>
                  </a:lnTo>
                  <a:lnTo>
                    <a:pt x="27" y="13"/>
                  </a:lnTo>
                  <a:lnTo>
                    <a:pt x="31" y="5"/>
                  </a:lnTo>
                  <a:lnTo>
                    <a:pt x="23" y="8"/>
                  </a:lnTo>
                  <a:lnTo>
                    <a:pt x="31" y="5"/>
                  </a:lnTo>
                  <a:lnTo>
                    <a:pt x="30" y="1"/>
                  </a:lnTo>
                  <a:lnTo>
                    <a:pt x="27" y="0"/>
                  </a:lnTo>
                  <a:lnTo>
                    <a:pt x="23" y="1"/>
                  </a:lnTo>
                  <a:lnTo>
                    <a:pt x="22" y="5"/>
                  </a:lnTo>
                  <a:lnTo>
                    <a:pt x="30"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45" name="Freeform 53"/>
            <p:cNvSpPr>
              <a:spLocks/>
            </p:cNvSpPr>
            <p:nvPr/>
          </p:nvSpPr>
          <p:spPr bwMode="auto">
            <a:xfrm>
              <a:off x="3106" y="3777"/>
              <a:ext cx="9" cy="19"/>
            </a:xfrm>
            <a:custGeom>
              <a:avLst/>
              <a:gdLst>
                <a:gd name="T0" fmla="*/ 18 w 26"/>
                <a:gd name="T1" fmla="*/ 49 h 57"/>
                <a:gd name="T2" fmla="*/ 26 w 26"/>
                <a:gd name="T3" fmla="*/ 53 h 57"/>
                <a:gd name="T4" fmla="*/ 24 w 26"/>
                <a:gd name="T5" fmla="*/ 37 h 57"/>
                <a:gd name="T6" fmla="*/ 21 w 26"/>
                <a:gd name="T7" fmla="*/ 22 h 57"/>
                <a:gd name="T8" fmla="*/ 15 w 26"/>
                <a:gd name="T9" fmla="*/ 9 h 57"/>
                <a:gd name="T10" fmla="*/ 7 w 26"/>
                <a:gd name="T11" fmla="*/ 0 h 57"/>
                <a:gd name="T12" fmla="*/ 0 w 26"/>
                <a:gd name="T13" fmla="*/ 7 h 57"/>
                <a:gd name="T14" fmla="*/ 6 w 26"/>
                <a:gd name="T15" fmla="*/ 14 h 57"/>
                <a:gd name="T16" fmla="*/ 12 w 26"/>
                <a:gd name="T17" fmla="*/ 24 h 57"/>
                <a:gd name="T18" fmla="*/ 15 w 26"/>
                <a:gd name="T19" fmla="*/ 37 h 57"/>
                <a:gd name="T20" fmla="*/ 16 w 26"/>
                <a:gd name="T21" fmla="*/ 53 h 57"/>
                <a:gd name="T22" fmla="*/ 24 w 26"/>
                <a:gd name="T23" fmla="*/ 56 h 57"/>
                <a:gd name="T24" fmla="*/ 16 w 26"/>
                <a:gd name="T25" fmla="*/ 53 h 57"/>
                <a:gd name="T26" fmla="*/ 18 w 26"/>
                <a:gd name="T27" fmla="*/ 56 h 57"/>
                <a:gd name="T28" fmla="*/ 21 w 26"/>
                <a:gd name="T29" fmla="*/ 57 h 57"/>
                <a:gd name="T30" fmla="*/ 24 w 26"/>
                <a:gd name="T31" fmla="*/ 56 h 57"/>
                <a:gd name="T32" fmla="*/ 26 w 26"/>
                <a:gd name="T33" fmla="*/ 53 h 57"/>
                <a:gd name="T34" fmla="*/ 18 w 26"/>
                <a:gd name="T35" fmla="*/ 4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57">
                  <a:moveTo>
                    <a:pt x="18" y="49"/>
                  </a:moveTo>
                  <a:lnTo>
                    <a:pt x="26" y="53"/>
                  </a:lnTo>
                  <a:lnTo>
                    <a:pt x="24" y="37"/>
                  </a:lnTo>
                  <a:lnTo>
                    <a:pt x="21" y="22"/>
                  </a:lnTo>
                  <a:lnTo>
                    <a:pt x="15" y="9"/>
                  </a:lnTo>
                  <a:lnTo>
                    <a:pt x="7" y="0"/>
                  </a:lnTo>
                  <a:lnTo>
                    <a:pt x="0" y="7"/>
                  </a:lnTo>
                  <a:lnTo>
                    <a:pt x="6" y="14"/>
                  </a:lnTo>
                  <a:lnTo>
                    <a:pt x="12" y="24"/>
                  </a:lnTo>
                  <a:lnTo>
                    <a:pt x="15" y="37"/>
                  </a:lnTo>
                  <a:lnTo>
                    <a:pt x="16" y="53"/>
                  </a:lnTo>
                  <a:lnTo>
                    <a:pt x="24" y="56"/>
                  </a:lnTo>
                  <a:lnTo>
                    <a:pt x="16" y="53"/>
                  </a:lnTo>
                  <a:lnTo>
                    <a:pt x="18" y="56"/>
                  </a:lnTo>
                  <a:lnTo>
                    <a:pt x="21" y="57"/>
                  </a:lnTo>
                  <a:lnTo>
                    <a:pt x="24" y="56"/>
                  </a:lnTo>
                  <a:lnTo>
                    <a:pt x="26" y="53"/>
                  </a:lnTo>
                  <a:lnTo>
                    <a:pt x="18" y="4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46" name="Freeform 54"/>
            <p:cNvSpPr>
              <a:spLocks/>
            </p:cNvSpPr>
            <p:nvPr/>
          </p:nvSpPr>
          <p:spPr bwMode="auto">
            <a:xfrm>
              <a:off x="3112" y="3791"/>
              <a:ext cx="9" cy="5"/>
            </a:xfrm>
            <a:custGeom>
              <a:avLst/>
              <a:gdLst>
                <a:gd name="T0" fmla="*/ 16 w 25"/>
                <a:gd name="T1" fmla="*/ 5 h 15"/>
                <a:gd name="T2" fmla="*/ 22 w 25"/>
                <a:gd name="T3" fmla="*/ 3 h 15"/>
                <a:gd name="T4" fmla="*/ 17 w 25"/>
                <a:gd name="T5" fmla="*/ 0 h 15"/>
                <a:gd name="T6" fmla="*/ 11 w 25"/>
                <a:gd name="T7" fmla="*/ 0 h 15"/>
                <a:gd name="T8" fmla="*/ 4 w 25"/>
                <a:gd name="T9" fmla="*/ 5 h 15"/>
                <a:gd name="T10" fmla="*/ 0 w 25"/>
                <a:gd name="T11" fmla="*/ 8 h 15"/>
                <a:gd name="T12" fmla="*/ 6 w 25"/>
                <a:gd name="T13" fmla="*/ 15 h 15"/>
                <a:gd name="T14" fmla="*/ 9 w 25"/>
                <a:gd name="T15" fmla="*/ 12 h 15"/>
                <a:gd name="T16" fmla="*/ 13 w 25"/>
                <a:gd name="T17" fmla="*/ 10 h 15"/>
                <a:gd name="T18" fmla="*/ 17 w 25"/>
                <a:gd name="T19" fmla="*/ 10 h 15"/>
                <a:gd name="T20" fmla="*/ 18 w 25"/>
                <a:gd name="T21" fmla="*/ 10 h 15"/>
                <a:gd name="T22" fmla="*/ 25 w 25"/>
                <a:gd name="T23" fmla="*/ 7 h 15"/>
                <a:gd name="T24" fmla="*/ 18 w 25"/>
                <a:gd name="T25" fmla="*/ 10 h 15"/>
                <a:gd name="T26" fmla="*/ 21 w 25"/>
                <a:gd name="T27" fmla="*/ 10 h 15"/>
                <a:gd name="T28" fmla="*/ 24 w 25"/>
                <a:gd name="T29" fmla="*/ 7 h 15"/>
                <a:gd name="T30" fmla="*/ 25 w 25"/>
                <a:gd name="T31" fmla="*/ 5 h 15"/>
                <a:gd name="T32" fmla="*/ 22 w 25"/>
                <a:gd name="T33" fmla="*/ 3 h 15"/>
                <a:gd name="T34" fmla="*/ 16 w 25"/>
                <a:gd name="T35"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15">
                  <a:moveTo>
                    <a:pt x="16" y="5"/>
                  </a:moveTo>
                  <a:lnTo>
                    <a:pt x="22" y="3"/>
                  </a:lnTo>
                  <a:lnTo>
                    <a:pt x="17" y="0"/>
                  </a:lnTo>
                  <a:lnTo>
                    <a:pt x="11" y="0"/>
                  </a:lnTo>
                  <a:lnTo>
                    <a:pt x="4" y="5"/>
                  </a:lnTo>
                  <a:lnTo>
                    <a:pt x="0" y="8"/>
                  </a:lnTo>
                  <a:lnTo>
                    <a:pt x="6" y="15"/>
                  </a:lnTo>
                  <a:lnTo>
                    <a:pt x="9" y="12"/>
                  </a:lnTo>
                  <a:lnTo>
                    <a:pt x="13" y="10"/>
                  </a:lnTo>
                  <a:lnTo>
                    <a:pt x="17" y="10"/>
                  </a:lnTo>
                  <a:lnTo>
                    <a:pt x="18" y="10"/>
                  </a:lnTo>
                  <a:lnTo>
                    <a:pt x="25" y="7"/>
                  </a:lnTo>
                  <a:lnTo>
                    <a:pt x="18" y="10"/>
                  </a:lnTo>
                  <a:lnTo>
                    <a:pt x="21" y="10"/>
                  </a:lnTo>
                  <a:lnTo>
                    <a:pt x="24" y="7"/>
                  </a:lnTo>
                  <a:lnTo>
                    <a:pt x="25" y="5"/>
                  </a:lnTo>
                  <a:lnTo>
                    <a:pt x="22" y="3"/>
                  </a:lnTo>
                  <a:lnTo>
                    <a:pt x="16"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47" name="Freeform 55"/>
            <p:cNvSpPr>
              <a:spLocks/>
            </p:cNvSpPr>
            <p:nvPr/>
          </p:nvSpPr>
          <p:spPr bwMode="auto">
            <a:xfrm>
              <a:off x="3118" y="3786"/>
              <a:ext cx="9" cy="7"/>
            </a:xfrm>
            <a:custGeom>
              <a:avLst/>
              <a:gdLst>
                <a:gd name="T0" fmla="*/ 18 w 29"/>
                <a:gd name="T1" fmla="*/ 5 h 20"/>
                <a:gd name="T2" fmla="*/ 24 w 29"/>
                <a:gd name="T3" fmla="*/ 0 h 20"/>
                <a:gd name="T4" fmla="*/ 17 w 29"/>
                <a:gd name="T5" fmla="*/ 2 h 20"/>
                <a:gd name="T6" fmla="*/ 10 w 29"/>
                <a:gd name="T7" fmla="*/ 5 h 20"/>
                <a:gd name="T8" fmla="*/ 3 w 29"/>
                <a:gd name="T9" fmla="*/ 11 h 20"/>
                <a:gd name="T10" fmla="*/ 0 w 29"/>
                <a:gd name="T11" fmla="*/ 18 h 20"/>
                <a:gd name="T12" fmla="*/ 9 w 29"/>
                <a:gd name="T13" fmla="*/ 20 h 20"/>
                <a:gd name="T14" fmla="*/ 10 w 29"/>
                <a:gd name="T15" fmla="*/ 18 h 20"/>
                <a:gd name="T16" fmla="*/ 14 w 29"/>
                <a:gd name="T17" fmla="*/ 15 h 20"/>
                <a:gd name="T18" fmla="*/ 19 w 29"/>
                <a:gd name="T19" fmla="*/ 11 h 20"/>
                <a:gd name="T20" fmla="*/ 24 w 29"/>
                <a:gd name="T21" fmla="*/ 11 h 20"/>
                <a:gd name="T22" fmla="*/ 29 w 29"/>
                <a:gd name="T23" fmla="*/ 5 h 20"/>
                <a:gd name="T24" fmla="*/ 24 w 29"/>
                <a:gd name="T25" fmla="*/ 11 h 20"/>
                <a:gd name="T26" fmla="*/ 27 w 29"/>
                <a:gd name="T27" fmla="*/ 9 h 20"/>
                <a:gd name="T28" fmla="*/ 29 w 29"/>
                <a:gd name="T29" fmla="*/ 5 h 20"/>
                <a:gd name="T30" fmla="*/ 27 w 29"/>
                <a:gd name="T31" fmla="*/ 2 h 20"/>
                <a:gd name="T32" fmla="*/ 24 w 29"/>
                <a:gd name="T33" fmla="*/ 0 h 20"/>
                <a:gd name="T34" fmla="*/ 18 w 29"/>
                <a:gd name="T35" fmla="*/ 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20">
                  <a:moveTo>
                    <a:pt x="18" y="5"/>
                  </a:moveTo>
                  <a:lnTo>
                    <a:pt x="24" y="0"/>
                  </a:lnTo>
                  <a:lnTo>
                    <a:pt x="17" y="2"/>
                  </a:lnTo>
                  <a:lnTo>
                    <a:pt x="10" y="5"/>
                  </a:lnTo>
                  <a:lnTo>
                    <a:pt x="3" y="11"/>
                  </a:lnTo>
                  <a:lnTo>
                    <a:pt x="0" y="18"/>
                  </a:lnTo>
                  <a:lnTo>
                    <a:pt x="9" y="20"/>
                  </a:lnTo>
                  <a:lnTo>
                    <a:pt x="10" y="18"/>
                  </a:lnTo>
                  <a:lnTo>
                    <a:pt x="14" y="15"/>
                  </a:lnTo>
                  <a:lnTo>
                    <a:pt x="19" y="11"/>
                  </a:lnTo>
                  <a:lnTo>
                    <a:pt x="24" y="11"/>
                  </a:lnTo>
                  <a:lnTo>
                    <a:pt x="29" y="5"/>
                  </a:lnTo>
                  <a:lnTo>
                    <a:pt x="24" y="11"/>
                  </a:lnTo>
                  <a:lnTo>
                    <a:pt x="27" y="9"/>
                  </a:lnTo>
                  <a:lnTo>
                    <a:pt x="29" y="5"/>
                  </a:lnTo>
                  <a:lnTo>
                    <a:pt x="27" y="2"/>
                  </a:lnTo>
                  <a:lnTo>
                    <a:pt x="24" y="0"/>
                  </a:lnTo>
                  <a:lnTo>
                    <a:pt x="18"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48" name="Freeform 56"/>
            <p:cNvSpPr>
              <a:spLocks/>
            </p:cNvSpPr>
            <p:nvPr/>
          </p:nvSpPr>
          <p:spPr bwMode="auto">
            <a:xfrm>
              <a:off x="3124" y="3781"/>
              <a:ext cx="3" cy="7"/>
            </a:xfrm>
            <a:custGeom>
              <a:avLst/>
              <a:gdLst>
                <a:gd name="T0" fmla="*/ 0 w 11"/>
                <a:gd name="T1" fmla="*/ 0 h 21"/>
                <a:gd name="T2" fmla="*/ 0 w 11"/>
                <a:gd name="T3" fmla="*/ 0 h 21"/>
                <a:gd name="T4" fmla="*/ 0 w 11"/>
                <a:gd name="T5" fmla="*/ 3 h 21"/>
                <a:gd name="T6" fmla="*/ 0 w 11"/>
                <a:gd name="T7" fmla="*/ 8 h 21"/>
                <a:gd name="T8" fmla="*/ 0 w 11"/>
                <a:gd name="T9" fmla="*/ 13 h 21"/>
                <a:gd name="T10" fmla="*/ 0 w 11"/>
                <a:gd name="T11" fmla="*/ 21 h 21"/>
                <a:gd name="T12" fmla="*/ 11 w 11"/>
                <a:gd name="T13" fmla="*/ 21 h 21"/>
                <a:gd name="T14" fmla="*/ 11 w 11"/>
                <a:gd name="T15" fmla="*/ 13 h 21"/>
                <a:gd name="T16" fmla="*/ 11 w 11"/>
                <a:gd name="T17" fmla="*/ 8 h 21"/>
                <a:gd name="T18" fmla="*/ 11 w 11"/>
                <a:gd name="T19" fmla="*/ 3 h 21"/>
                <a:gd name="T20" fmla="*/ 11 w 11"/>
                <a:gd name="T21" fmla="*/ 0 h 21"/>
                <a:gd name="T22" fmla="*/ 11 w 11"/>
                <a:gd name="T23" fmla="*/ 0 h 21"/>
                <a:gd name="T24" fmla="*/ 0 w 11"/>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1">
                  <a:moveTo>
                    <a:pt x="0" y="0"/>
                  </a:moveTo>
                  <a:lnTo>
                    <a:pt x="0" y="0"/>
                  </a:lnTo>
                  <a:lnTo>
                    <a:pt x="0" y="3"/>
                  </a:lnTo>
                  <a:lnTo>
                    <a:pt x="0" y="8"/>
                  </a:lnTo>
                  <a:lnTo>
                    <a:pt x="0" y="13"/>
                  </a:lnTo>
                  <a:lnTo>
                    <a:pt x="0" y="21"/>
                  </a:lnTo>
                  <a:lnTo>
                    <a:pt x="11" y="21"/>
                  </a:lnTo>
                  <a:lnTo>
                    <a:pt x="11" y="13"/>
                  </a:lnTo>
                  <a:lnTo>
                    <a:pt x="11" y="8"/>
                  </a:lnTo>
                  <a:lnTo>
                    <a:pt x="11" y="3"/>
                  </a:lnTo>
                  <a:lnTo>
                    <a:pt x="11" y="0"/>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49" name="Freeform 57"/>
            <p:cNvSpPr>
              <a:spLocks/>
            </p:cNvSpPr>
            <p:nvPr/>
          </p:nvSpPr>
          <p:spPr bwMode="auto">
            <a:xfrm>
              <a:off x="3124" y="3776"/>
              <a:ext cx="9" cy="5"/>
            </a:xfrm>
            <a:custGeom>
              <a:avLst/>
              <a:gdLst>
                <a:gd name="T0" fmla="*/ 17 w 27"/>
                <a:gd name="T1" fmla="*/ 8 h 14"/>
                <a:gd name="T2" fmla="*/ 22 w 27"/>
                <a:gd name="T3" fmla="*/ 0 h 14"/>
                <a:gd name="T4" fmla="*/ 15 w 27"/>
                <a:gd name="T5" fmla="*/ 2 h 14"/>
                <a:gd name="T6" fmla="*/ 9 w 27"/>
                <a:gd name="T7" fmla="*/ 3 h 14"/>
                <a:gd name="T8" fmla="*/ 3 w 27"/>
                <a:gd name="T9" fmla="*/ 7 h 14"/>
                <a:gd name="T10" fmla="*/ 0 w 27"/>
                <a:gd name="T11" fmla="*/ 14 h 14"/>
                <a:gd name="T12" fmla="*/ 11 w 27"/>
                <a:gd name="T13" fmla="*/ 14 h 14"/>
                <a:gd name="T14" fmla="*/ 10 w 27"/>
                <a:gd name="T15" fmla="*/ 14 h 14"/>
                <a:gd name="T16" fmla="*/ 11 w 27"/>
                <a:gd name="T17" fmla="*/ 13 h 14"/>
                <a:gd name="T18" fmla="*/ 15 w 27"/>
                <a:gd name="T19" fmla="*/ 11 h 14"/>
                <a:gd name="T20" fmla="*/ 22 w 27"/>
                <a:gd name="T21" fmla="*/ 11 h 14"/>
                <a:gd name="T22" fmla="*/ 26 w 27"/>
                <a:gd name="T23" fmla="*/ 3 h 14"/>
                <a:gd name="T24" fmla="*/ 22 w 27"/>
                <a:gd name="T25" fmla="*/ 11 h 14"/>
                <a:gd name="T26" fmla="*/ 25 w 27"/>
                <a:gd name="T27" fmla="*/ 9 h 14"/>
                <a:gd name="T28" fmla="*/ 27 w 27"/>
                <a:gd name="T29" fmla="*/ 6 h 14"/>
                <a:gd name="T30" fmla="*/ 25 w 27"/>
                <a:gd name="T31" fmla="*/ 2 h 14"/>
                <a:gd name="T32" fmla="*/ 22 w 27"/>
                <a:gd name="T33" fmla="*/ 0 h 14"/>
                <a:gd name="T34" fmla="*/ 17 w 27"/>
                <a:gd name="T35"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14">
                  <a:moveTo>
                    <a:pt x="17" y="8"/>
                  </a:moveTo>
                  <a:lnTo>
                    <a:pt x="22" y="0"/>
                  </a:lnTo>
                  <a:lnTo>
                    <a:pt x="15" y="2"/>
                  </a:lnTo>
                  <a:lnTo>
                    <a:pt x="9" y="3"/>
                  </a:lnTo>
                  <a:lnTo>
                    <a:pt x="3" y="7"/>
                  </a:lnTo>
                  <a:lnTo>
                    <a:pt x="0" y="14"/>
                  </a:lnTo>
                  <a:lnTo>
                    <a:pt x="11" y="14"/>
                  </a:lnTo>
                  <a:lnTo>
                    <a:pt x="10" y="14"/>
                  </a:lnTo>
                  <a:lnTo>
                    <a:pt x="11" y="13"/>
                  </a:lnTo>
                  <a:lnTo>
                    <a:pt x="15" y="11"/>
                  </a:lnTo>
                  <a:lnTo>
                    <a:pt x="22" y="11"/>
                  </a:lnTo>
                  <a:lnTo>
                    <a:pt x="26" y="3"/>
                  </a:lnTo>
                  <a:lnTo>
                    <a:pt x="22" y="11"/>
                  </a:lnTo>
                  <a:lnTo>
                    <a:pt x="25" y="9"/>
                  </a:lnTo>
                  <a:lnTo>
                    <a:pt x="27" y="6"/>
                  </a:lnTo>
                  <a:lnTo>
                    <a:pt x="25" y="2"/>
                  </a:lnTo>
                  <a:lnTo>
                    <a:pt x="22" y="0"/>
                  </a:lnTo>
                  <a:lnTo>
                    <a:pt x="17"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50" name="Freeform 58"/>
            <p:cNvSpPr>
              <a:spLocks/>
            </p:cNvSpPr>
            <p:nvPr/>
          </p:nvSpPr>
          <p:spPr bwMode="auto">
            <a:xfrm>
              <a:off x="3127" y="3767"/>
              <a:ext cx="5" cy="12"/>
            </a:xfrm>
            <a:custGeom>
              <a:avLst/>
              <a:gdLst>
                <a:gd name="T0" fmla="*/ 7 w 17"/>
                <a:gd name="T1" fmla="*/ 0 h 37"/>
                <a:gd name="T2" fmla="*/ 7 w 17"/>
                <a:gd name="T3" fmla="*/ 0 h 37"/>
                <a:gd name="T4" fmla="*/ 0 w 17"/>
                <a:gd name="T5" fmla="*/ 9 h 37"/>
                <a:gd name="T6" fmla="*/ 1 w 17"/>
                <a:gd name="T7" fmla="*/ 19 h 37"/>
                <a:gd name="T8" fmla="*/ 5 w 17"/>
                <a:gd name="T9" fmla="*/ 28 h 37"/>
                <a:gd name="T10" fmla="*/ 8 w 17"/>
                <a:gd name="T11" fmla="*/ 37 h 37"/>
                <a:gd name="T12" fmla="*/ 17 w 17"/>
                <a:gd name="T13" fmla="*/ 32 h 37"/>
                <a:gd name="T14" fmla="*/ 14 w 17"/>
                <a:gd name="T15" fmla="*/ 25 h 37"/>
                <a:gd name="T16" fmla="*/ 10 w 17"/>
                <a:gd name="T17" fmla="*/ 16 h 37"/>
                <a:gd name="T18" fmla="*/ 9 w 17"/>
                <a:gd name="T19" fmla="*/ 9 h 37"/>
                <a:gd name="T20" fmla="*/ 9 w 17"/>
                <a:gd name="T21" fmla="*/ 9 h 37"/>
                <a:gd name="T22" fmla="*/ 9 w 17"/>
                <a:gd name="T23" fmla="*/ 9 h 37"/>
                <a:gd name="T24" fmla="*/ 7 w 17"/>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37">
                  <a:moveTo>
                    <a:pt x="7" y="0"/>
                  </a:moveTo>
                  <a:lnTo>
                    <a:pt x="7" y="0"/>
                  </a:lnTo>
                  <a:lnTo>
                    <a:pt x="0" y="9"/>
                  </a:lnTo>
                  <a:lnTo>
                    <a:pt x="1" y="19"/>
                  </a:lnTo>
                  <a:lnTo>
                    <a:pt x="5" y="28"/>
                  </a:lnTo>
                  <a:lnTo>
                    <a:pt x="8" y="37"/>
                  </a:lnTo>
                  <a:lnTo>
                    <a:pt x="17" y="32"/>
                  </a:lnTo>
                  <a:lnTo>
                    <a:pt x="14" y="25"/>
                  </a:lnTo>
                  <a:lnTo>
                    <a:pt x="10" y="16"/>
                  </a:lnTo>
                  <a:lnTo>
                    <a:pt x="9" y="9"/>
                  </a:lnTo>
                  <a:lnTo>
                    <a:pt x="9" y="9"/>
                  </a:lnTo>
                  <a:lnTo>
                    <a:pt x="9" y="9"/>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51" name="Freeform 59"/>
            <p:cNvSpPr>
              <a:spLocks/>
            </p:cNvSpPr>
            <p:nvPr/>
          </p:nvSpPr>
          <p:spPr bwMode="auto">
            <a:xfrm>
              <a:off x="3129" y="3763"/>
              <a:ext cx="19" cy="7"/>
            </a:xfrm>
            <a:custGeom>
              <a:avLst/>
              <a:gdLst>
                <a:gd name="T0" fmla="*/ 57 w 57"/>
                <a:gd name="T1" fmla="*/ 1 h 19"/>
                <a:gd name="T2" fmla="*/ 57 w 57"/>
                <a:gd name="T3" fmla="*/ 1 h 19"/>
                <a:gd name="T4" fmla="*/ 51 w 57"/>
                <a:gd name="T5" fmla="*/ 0 h 19"/>
                <a:gd name="T6" fmla="*/ 46 w 57"/>
                <a:gd name="T7" fmla="*/ 1 h 19"/>
                <a:gd name="T8" fmla="*/ 38 w 57"/>
                <a:gd name="T9" fmla="*/ 2 h 19"/>
                <a:gd name="T10" fmla="*/ 28 w 57"/>
                <a:gd name="T11" fmla="*/ 3 h 19"/>
                <a:gd name="T12" fmla="*/ 19 w 57"/>
                <a:gd name="T13" fmla="*/ 6 h 19"/>
                <a:gd name="T14" fmla="*/ 10 w 57"/>
                <a:gd name="T15" fmla="*/ 7 h 19"/>
                <a:gd name="T16" fmla="*/ 4 w 57"/>
                <a:gd name="T17" fmla="*/ 9 h 19"/>
                <a:gd name="T18" fmla="*/ 0 w 57"/>
                <a:gd name="T19" fmla="*/ 10 h 19"/>
                <a:gd name="T20" fmla="*/ 2 w 57"/>
                <a:gd name="T21" fmla="*/ 19 h 19"/>
                <a:gd name="T22" fmla="*/ 7 w 57"/>
                <a:gd name="T23" fmla="*/ 18 h 19"/>
                <a:gd name="T24" fmla="*/ 12 w 57"/>
                <a:gd name="T25" fmla="*/ 16 h 19"/>
                <a:gd name="T26" fmla="*/ 19 w 57"/>
                <a:gd name="T27" fmla="*/ 15 h 19"/>
                <a:gd name="T28" fmla="*/ 28 w 57"/>
                <a:gd name="T29" fmla="*/ 13 h 19"/>
                <a:gd name="T30" fmla="*/ 38 w 57"/>
                <a:gd name="T31" fmla="*/ 11 h 19"/>
                <a:gd name="T32" fmla="*/ 46 w 57"/>
                <a:gd name="T33" fmla="*/ 10 h 19"/>
                <a:gd name="T34" fmla="*/ 51 w 57"/>
                <a:gd name="T35" fmla="*/ 11 h 19"/>
                <a:gd name="T36" fmla="*/ 55 w 57"/>
                <a:gd name="T37" fmla="*/ 10 h 19"/>
                <a:gd name="T38" fmla="*/ 55 w 57"/>
                <a:gd name="T39" fmla="*/ 10 h 19"/>
                <a:gd name="T40" fmla="*/ 57 w 57"/>
                <a:gd name="T41"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 h="19">
                  <a:moveTo>
                    <a:pt x="57" y="1"/>
                  </a:moveTo>
                  <a:lnTo>
                    <a:pt x="57" y="1"/>
                  </a:lnTo>
                  <a:lnTo>
                    <a:pt x="51" y="0"/>
                  </a:lnTo>
                  <a:lnTo>
                    <a:pt x="46" y="1"/>
                  </a:lnTo>
                  <a:lnTo>
                    <a:pt x="38" y="2"/>
                  </a:lnTo>
                  <a:lnTo>
                    <a:pt x="28" y="3"/>
                  </a:lnTo>
                  <a:lnTo>
                    <a:pt x="19" y="6"/>
                  </a:lnTo>
                  <a:lnTo>
                    <a:pt x="10" y="7"/>
                  </a:lnTo>
                  <a:lnTo>
                    <a:pt x="4" y="9"/>
                  </a:lnTo>
                  <a:lnTo>
                    <a:pt x="0" y="10"/>
                  </a:lnTo>
                  <a:lnTo>
                    <a:pt x="2" y="19"/>
                  </a:lnTo>
                  <a:lnTo>
                    <a:pt x="7" y="18"/>
                  </a:lnTo>
                  <a:lnTo>
                    <a:pt x="12" y="16"/>
                  </a:lnTo>
                  <a:lnTo>
                    <a:pt x="19" y="15"/>
                  </a:lnTo>
                  <a:lnTo>
                    <a:pt x="28" y="13"/>
                  </a:lnTo>
                  <a:lnTo>
                    <a:pt x="38" y="11"/>
                  </a:lnTo>
                  <a:lnTo>
                    <a:pt x="46" y="10"/>
                  </a:lnTo>
                  <a:lnTo>
                    <a:pt x="51" y="11"/>
                  </a:lnTo>
                  <a:lnTo>
                    <a:pt x="55" y="10"/>
                  </a:lnTo>
                  <a:lnTo>
                    <a:pt x="55" y="10"/>
                  </a:lnTo>
                  <a:lnTo>
                    <a:pt x="57"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52" name="Freeform 60"/>
            <p:cNvSpPr>
              <a:spLocks/>
            </p:cNvSpPr>
            <p:nvPr/>
          </p:nvSpPr>
          <p:spPr bwMode="auto">
            <a:xfrm>
              <a:off x="3147" y="3764"/>
              <a:ext cx="12" cy="7"/>
            </a:xfrm>
            <a:custGeom>
              <a:avLst/>
              <a:gdLst>
                <a:gd name="T0" fmla="*/ 35 w 35"/>
                <a:gd name="T1" fmla="*/ 21 h 23"/>
                <a:gd name="T2" fmla="*/ 35 w 35"/>
                <a:gd name="T3" fmla="*/ 22 h 23"/>
                <a:gd name="T4" fmla="*/ 31 w 35"/>
                <a:gd name="T5" fmla="*/ 12 h 23"/>
                <a:gd name="T6" fmla="*/ 19 w 35"/>
                <a:gd name="T7" fmla="*/ 6 h 23"/>
                <a:gd name="T8" fmla="*/ 10 w 35"/>
                <a:gd name="T9" fmla="*/ 2 h 23"/>
                <a:gd name="T10" fmla="*/ 2 w 35"/>
                <a:gd name="T11" fmla="*/ 0 h 23"/>
                <a:gd name="T12" fmla="*/ 0 w 35"/>
                <a:gd name="T13" fmla="*/ 9 h 23"/>
                <a:gd name="T14" fmla="*/ 8 w 35"/>
                <a:gd name="T15" fmla="*/ 12 h 23"/>
                <a:gd name="T16" fmla="*/ 17 w 35"/>
                <a:gd name="T17" fmla="*/ 15 h 23"/>
                <a:gd name="T18" fmla="*/ 24 w 35"/>
                <a:gd name="T19" fmla="*/ 18 h 23"/>
                <a:gd name="T20" fmla="*/ 26 w 35"/>
                <a:gd name="T21" fmla="*/ 22 h 23"/>
                <a:gd name="T22" fmla="*/ 26 w 35"/>
                <a:gd name="T23" fmla="*/ 23 h 23"/>
                <a:gd name="T24" fmla="*/ 35 w 35"/>
                <a:gd name="T25"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23">
                  <a:moveTo>
                    <a:pt x="35" y="21"/>
                  </a:moveTo>
                  <a:lnTo>
                    <a:pt x="35" y="22"/>
                  </a:lnTo>
                  <a:lnTo>
                    <a:pt x="31" y="12"/>
                  </a:lnTo>
                  <a:lnTo>
                    <a:pt x="19" y="6"/>
                  </a:lnTo>
                  <a:lnTo>
                    <a:pt x="10" y="2"/>
                  </a:lnTo>
                  <a:lnTo>
                    <a:pt x="2" y="0"/>
                  </a:lnTo>
                  <a:lnTo>
                    <a:pt x="0" y="9"/>
                  </a:lnTo>
                  <a:lnTo>
                    <a:pt x="8" y="12"/>
                  </a:lnTo>
                  <a:lnTo>
                    <a:pt x="17" y="15"/>
                  </a:lnTo>
                  <a:lnTo>
                    <a:pt x="24" y="18"/>
                  </a:lnTo>
                  <a:lnTo>
                    <a:pt x="26" y="22"/>
                  </a:lnTo>
                  <a:lnTo>
                    <a:pt x="26" y="23"/>
                  </a:lnTo>
                  <a:lnTo>
                    <a:pt x="35"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53" name="Freeform 61"/>
            <p:cNvSpPr>
              <a:spLocks/>
            </p:cNvSpPr>
            <p:nvPr/>
          </p:nvSpPr>
          <p:spPr bwMode="auto">
            <a:xfrm>
              <a:off x="3156" y="3766"/>
              <a:ext cx="11" cy="7"/>
            </a:xfrm>
            <a:custGeom>
              <a:avLst/>
              <a:gdLst>
                <a:gd name="T0" fmla="*/ 21 w 32"/>
                <a:gd name="T1" fmla="*/ 0 h 22"/>
                <a:gd name="T2" fmla="*/ 21 w 32"/>
                <a:gd name="T3" fmla="*/ 0 h 22"/>
                <a:gd name="T4" fmla="*/ 20 w 32"/>
                <a:gd name="T5" fmla="*/ 5 h 22"/>
                <a:gd name="T6" fmla="*/ 14 w 32"/>
                <a:gd name="T7" fmla="*/ 10 h 22"/>
                <a:gd name="T8" fmla="*/ 9 w 32"/>
                <a:gd name="T9" fmla="*/ 13 h 22"/>
                <a:gd name="T10" fmla="*/ 9 w 32"/>
                <a:gd name="T11" fmla="*/ 14 h 22"/>
                <a:gd name="T12" fmla="*/ 0 w 32"/>
                <a:gd name="T13" fmla="*/ 16 h 22"/>
                <a:gd name="T14" fmla="*/ 9 w 32"/>
                <a:gd name="T15" fmla="*/ 22 h 22"/>
                <a:gd name="T16" fmla="*/ 18 w 32"/>
                <a:gd name="T17" fmla="*/ 17 h 22"/>
                <a:gd name="T18" fmla="*/ 26 w 32"/>
                <a:gd name="T19" fmla="*/ 9 h 22"/>
                <a:gd name="T20" fmla="*/ 32 w 32"/>
                <a:gd name="T21" fmla="*/ 0 h 22"/>
                <a:gd name="T22" fmla="*/ 32 w 32"/>
                <a:gd name="T23" fmla="*/ 0 h 22"/>
                <a:gd name="T24" fmla="*/ 21 w 32"/>
                <a:gd name="T2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22">
                  <a:moveTo>
                    <a:pt x="21" y="0"/>
                  </a:moveTo>
                  <a:lnTo>
                    <a:pt x="21" y="0"/>
                  </a:lnTo>
                  <a:lnTo>
                    <a:pt x="20" y="5"/>
                  </a:lnTo>
                  <a:lnTo>
                    <a:pt x="14" y="10"/>
                  </a:lnTo>
                  <a:lnTo>
                    <a:pt x="9" y="13"/>
                  </a:lnTo>
                  <a:lnTo>
                    <a:pt x="9" y="14"/>
                  </a:lnTo>
                  <a:lnTo>
                    <a:pt x="0" y="16"/>
                  </a:lnTo>
                  <a:lnTo>
                    <a:pt x="9" y="22"/>
                  </a:lnTo>
                  <a:lnTo>
                    <a:pt x="18" y="17"/>
                  </a:lnTo>
                  <a:lnTo>
                    <a:pt x="26" y="9"/>
                  </a:lnTo>
                  <a:lnTo>
                    <a:pt x="32" y="0"/>
                  </a:lnTo>
                  <a:lnTo>
                    <a:pt x="32" y="0"/>
                  </a:lnTo>
                  <a:lnTo>
                    <a:pt x="2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54" name="Freeform 62"/>
            <p:cNvSpPr>
              <a:spLocks/>
            </p:cNvSpPr>
            <p:nvPr/>
          </p:nvSpPr>
          <p:spPr bwMode="auto">
            <a:xfrm>
              <a:off x="3161" y="3757"/>
              <a:ext cx="6" cy="9"/>
            </a:xfrm>
            <a:custGeom>
              <a:avLst/>
              <a:gdLst>
                <a:gd name="T0" fmla="*/ 6 w 16"/>
                <a:gd name="T1" fmla="*/ 0 h 27"/>
                <a:gd name="T2" fmla="*/ 6 w 16"/>
                <a:gd name="T3" fmla="*/ 0 h 27"/>
                <a:gd name="T4" fmla="*/ 0 w 16"/>
                <a:gd name="T5" fmla="*/ 8 h 27"/>
                <a:gd name="T6" fmla="*/ 1 w 16"/>
                <a:gd name="T7" fmla="*/ 16 h 27"/>
                <a:gd name="T8" fmla="*/ 5 w 16"/>
                <a:gd name="T9" fmla="*/ 22 h 27"/>
                <a:gd name="T10" fmla="*/ 5 w 16"/>
                <a:gd name="T11" fmla="*/ 27 h 27"/>
                <a:gd name="T12" fmla="*/ 16 w 16"/>
                <a:gd name="T13" fmla="*/ 27 h 27"/>
                <a:gd name="T14" fmla="*/ 14 w 16"/>
                <a:gd name="T15" fmla="*/ 20 h 27"/>
                <a:gd name="T16" fmla="*/ 10 w 16"/>
                <a:gd name="T17" fmla="*/ 13 h 27"/>
                <a:gd name="T18" fmla="*/ 9 w 16"/>
                <a:gd name="T19" fmla="*/ 10 h 27"/>
                <a:gd name="T20" fmla="*/ 10 w 16"/>
                <a:gd name="T21" fmla="*/ 9 h 27"/>
                <a:gd name="T22" fmla="*/ 10 w 16"/>
                <a:gd name="T23" fmla="*/ 9 h 27"/>
                <a:gd name="T24" fmla="*/ 6 w 16"/>
                <a:gd name="T2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27">
                  <a:moveTo>
                    <a:pt x="6" y="0"/>
                  </a:moveTo>
                  <a:lnTo>
                    <a:pt x="6" y="0"/>
                  </a:lnTo>
                  <a:lnTo>
                    <a:pt x="0" y="8"/>
                  </a:lnTo>
                  <a:lnTo>
                    <a:pt x="1" y="16"/>
                  </a:lnTo>
                  <a:lnTo>
                    <a:pt x="5" y="22"/>
                  </a:lnTo>
                  <a:lnTo>
                    <a:pt x="5" y="27"/>
                  </a:lnTo>
                  <a:lnTo>
                    <a:pt x="16" y="27"/>
                  </a:lnTo>
                  <a:lnTo>
                    <a:pt x="14" y="20"/>
                  </a:lnTo>
                  <a:lnTo>
                    <a:pt x="10" y="13"/>
                  </a:lnTo>
                  <a:lnTo>
                    <a:pt x="9" y="10"/>
                  </a:lnTo>
                  <a:lnTo>
                    <a:pt x="10" y="9"/>
                  </a:lnTo>
                  <a:lnTo>
                    <a:pt x="10" y="9"/>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55" name="Freeform 63"/>
            <p:cNvSpPr>
              <a:spLocks/>
            </p:cNvSpPr>
            <p:nvPr/>
          </p:nvSpPr>
          <p:spPr bwMode="auto">
            <a:xfrm>
              <a:off x="3163" y="3748"/>
              <a:ext cx="8" cy="12"/>
            </a:xfrm>
            <a:custGeom>
              <a:avLst/>
              <a:gdLst>
                <a:gd name="T0" fmla="*/ 14 w 23"/>
                <a:gd name="T1" fmla="*/ 7 h 36"/>
                <a:gd name="T2" fmla="*/ 14 w 23"/>
                <a:gd name="T3" fmla="*/ 7 h 36"/>
                <a:gd name="T4" fmla="*/ 14 w 23"/>
                <a:gd name="T5" fmla="*/ 10 h 36"/>
                <a:gd name="T6" fmla="*/ 10 w 23"/>
                <a:gd name="T7" fmla="*/ 16 h 36"/>
                <a:gd name="T8" fmla="*/ 6 w 23"/>
                <a:gd name="T9" fmla="*/ 22 h 36"/>
                <a:gd name="T10" fmla="*/ 0 w 23"/>
                <a:gd name="T11" fmla="*/ 27 h 36"/>
                <a:gd name="T12" fmla="*/ 4 w 23"/>
                <a:gd name="T13" fmla="*/ 36 h 36"/>
                <a:gd name="T14" fmla="*/ 12 w 23"/>
                <a:gd name="T15" fmla="*/ 29 h 36"/>
                <a:gd name="T16" fmla="*/ 19 w 23"/>
                <a:gd name="T17" fmla="*/ 21 h 36"/>
                <a:gd name="T18" fmla="*/ 23 w 23"/>
                <a:gd name="T19" fmla="*/ 10 h 36"/>
                <a:gd name="T20" fmla="*/ 20 w 23"/>
                <a:gd name="T21" fmla="*/ 0 h 36"/>
                <a:gd name="T22" fmla="*/ 20 w 23"/>
                <a:gd name="T23" fmla="*/ 0 h 36"/>
                <a:gd name="T24" fmla="*/ 14 w 23"/>
                <a:gd name="T25" fmla="*/ 7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36">
                  <a:moveTo>
                    <a:pt x="14" y="7"/>
                  </a:moveTo>
                  <a:lnTo>
                    <a:pt x="14" y="7"/>
                  </a:lnTo>
                  <a:lnTo>
                    <a:pt x="14" y="10"/>
                  </a:lnTo>
                  <a:lnTo>
                    <a:pt x="10" y="16"/>
                  </a:lnTo>
                  <a:lnTo>
                    <a:pt x="6" y="22"/>
                  </a:lnTo>
                  <a:lnTo>
                    <a:pt x="0" y="27"/>
                  </a:lnTo>
                  <a:lnTo>
                    <a:pt x="4" y="36"/>
                  </a:lnTo>
                  <a:lnTo>
                    <a:pt x="12" y="29"/>
                  </a:lnTo>
                  <a:lnTo>
                    <a:pt x="19" y="21"/>
                  </a:lnTo>
                  <a:lnTo>
                    <a:pt x="23" y="10"/>
                  </a:lnTo>
                  <a:lnTo>
                    <a:pt x="20" y="0"/>
                  </a:lnTo>
                  <a:lnTo>
                    <a:pt x="20" y="0"/>
                  </a:lnTo>
                  <a:lnTo>
                    <a:pt x="14"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56" name="Freeform 64"/>
            <p:cNvSpPr>
              <a:spLocks/>
            </p:cNvSpPr>
            <p:nvPr/>
          </p:nvSpPr>
          <p:spPr bwMode="auto">
            <a:xfrm>
              <a:off x="3165" y="3740"/>
              <a:ext cx="5" cy="10"/>
            </a:xfrm>
            <a:custGeom>
              <a:avLst/>
              <a:gdLst>
                <a:gd name="T0" fmla="*/ 5 w 14"/>
                <a:gd name="T1" fmla="*/ 0 h 30"/>
                <a:gd name="T2" fmla="*/ 5 w 14"/>
                <a:gd name="T3" fmla="*/ 0 h 30"/>
                <a:gd name="T4" fmla="*/ 2 w 14"/>
                <a:gd name="T5" fmla="*/ 8 h 30"/>
                <a:gd name="T6" fmla="*/ 0 w 14"/>
                <a:gd name="T7" fmla="*/ 16 h 30"/>
                <a:gd name="T8" fmla="*/ 2 w 14"/>
                <a:gd name="T9" fmla="*/ 24 h 30"/>
                <a:gd name="T10" fmla="*/ 8 w 14"/>
                <a:gd name="T11" fmla="*/ 30 h 30"/>
                <a:gd name="T12" fmla="*/ 14 w 14"/>
                <a:gd name="T13" fmla="*/ 23 h 30"/>
                <a:gd name="T14" fmla="*/ 11 w 14"/>
                <a:gd name="T15" fmla="*/ 20 h 30"/>
                <a:gd name="T16" fmla="*/ 11 w 14"/>
                <a:gd name="T17" fmla="*/ 16 h 30"/>
                <a:gd name="T18" fmla="*/ 11 w 14"/>
                <a:gd name="T19" fmla="*/ 11 h 30"/>
                <a:gd name="T20" fmla="*/ 14 w 14"/>
                <a:gd name="T21" fmla="*/ 5 h 30"/>
                <a:gd name="T22" fmla="*/ 14 w 14"/>
                <a:gd name="T23" fmla="*/ 5 h 30"/>
                <a:gd name="T24" fmla="*/ 5 w 14"/>
                <a:gd name="T2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30">
                  <a:moveTo>
                    <a:pt x="5" y="0"/>
                  </a:moveTo>
                  <a:lnTo>
                    <a:pt x="5" y="0"/>
                  </a:lnTo>
                  <a:lnTo>
                    <a:pt x="2" y="8"/>
                  </a:lnTo>
                  <a:lnTo>
                    <a:pt x="0" y="16"/>
                  </a:lnTo>
                  <a:lnTo>
                    <a:pt x="2" y="24"/>
                  </a:lnTo>
                  <a:lnTo>
                    <a:pt x="8" y="30"/>
                  </a:lnTo>
                  <a:lnTo>
                    <a:pt x="14" y="23"/>
                  </a:lnTo>
                  <a:lnTo>
                    <a:pt x="11" y="20"/>
                  </a:lnTo>
                  <a:lnTo>
                    <a:pt x="11" y="16"/>
                  </a:lnTo>
                  <a:lnTo>
                    <a:pt x="11" y="11"/>
                  </a:lnTo>
                  <a:lnTo>
                    <a:pt x="14" y="5"/>
                  </a:lnTo>
                  <a:lnTo>
                    <a:pt x="14" y="5"/>
                  </a:lnTo>
                  <a:lnTo>
                    <a:pt x="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57" name="Freeform 65"/>
            <p:cNvSpPr>
              <a:spLocks/>
            </p:cNvSpPr>
            <p:nvPr/>
          </p:nvSpPr>
          <p:spPr bwMode="auto">
            <a:xfrm>
              <a:off x="3167" y="3733"/>
              <a:ext cx="15" cy="9"/>
            </a:xfrm>
            <a:custGeom>
              <a:avLst/>
              <a:gdLst>
                <a:gd name="T0" fmla="*/ 44 w 44"/>
                <a:gd name="T1" fmla="*/ 2 h 26"/>
                <a:gd name="T2" fmla="*/ 44 w 44"/>
                <a:gd name="T3" fmla="*/ 2 h 26"/>
                <a:gd name="T4" fmla="*/ 39 w 44"/>
                <a:gd name="T5" fmla="*/ 0 h 26"/>
                <a:gd name="T6" fmla="*/ 34 w 44"/>
                <a:gd name="T7" fmla="*/ 2 h 26"/>
                <a:gd name="T8" fmla="*/ 28 w 44"/>
                <a:gd name="T9" fmla="*/ 3 h 26"/>
                <a:gd name="T10" fmla="*/ 21 w 44"/>
                <a:gd name="T11" fmla="*/ 5 h 26"/>
                <a:gd name="T12" fmla="*/ 15 w 44"/>
                <a:gd name="T13" fmla="*/ 9 h 26"/>
                <a:gd name="T14" fmla="*/ 9 w 44"/>
                <a:gd name="T15" fmla="*/ 13 h 26"/>
                <a:gd name="T16" fmla="*/ 5 w 44"/>
                <a:gd name="T17" fmla="*/ 17 h 26"/>
                <a:gd name="T18" fmla="*/ 0 w 44"/>
                <a:gd name="T19" fmla="*/ 21 h 26"/>
                <a:gd name="T20" fmla="*/ 9 w 44"/>
                <a:gd name="T21" fmla="*/ 26 h 26"/>
                <a:gd name="T22" fmla="*/ 12 w 44"/>
                <a:gd name="T23" fmla="*/ 24 h 26"/>
                <a:gd name="T24" fmla="*/ 14 w 44"/>
                <a:gd name="T25" fmla="*/ 20 h 26"/>
                <a:gd name="T26" fmla="*/ 20 w 44"/>
                <a:gd name="T27" fmla="*/ 18 h 26"/>
                <a:gd name="T28" fmla="*/ 26 w 44"/>
                <a:gd name="T29" fmla="*/ 14 h 26"/>
                <a:gd name="T30" fmla="*/ 30 w 44"/>
                <a:gd name="T31" fmla="*/ 12 h 26"/>
                <a:gd name="T32" fmla="*/ 36 w 44"/>
                <a:gd name="T33" fmla="*/ 11 h 26"/>
                <a:gd name="T34" fmla="*/ 39 w 44"/>
                <a:gd name="T35" fmla="*/ 11 h 26"/>
                <a:gd name="T36" fmla="*/ 42 w 44"/>
                <a:gd name="T37" fmla="*/ 11 h 26"/>
                <a:gd name="T38" fmla="*/ 42 w 44"/>
                <a:gd name="T39" fmla="*/ 11 h 26"/>
                <a:gd name="T40" fmla="*/ 44 w 44"/>
                <a:gd name="T41"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 h="26">
                  <a:moveTo>
                    <a:pt x="44" y="2"/>
                  </a:moveTo>
                  <a:lnTo>
                    <a:pt x="44" y="2"/>
                  </a:lnTo>
                  <a:lnTo>
                    <a:pt x="39" y="0"/>
                  </a:lnTo>
                  <a:lnTo>
                    <a:pt x="34" y="2"/>
                  </a:lnTo>
                  <a:lnTo>
                    <a:pt x="28" y="3"/>
                  </a:lnTo>
                  <a:lnTo>
                    <a:pt x="21" y="5"/>
                  </a:lnTo>
                  <a:lnTo>
                    <a:pt x="15" y="9"/>
                  </a:lnTo>
                  <a:lnTo>
                    <a:pt x="9" y="13"/>
                  </a:lnTo>
                  <a:lnTo>
                    <a:pt x="5" y="17"/>
                  </a:lnTo>
                  <a:lnTo>
                    <a:pt x="0" y="21"/>
                  </a:lnTo>
                  <a:lnTo>
                    <a:pt x="9" y="26"/>
                  </a:lnTo>
                  <a:lnTo>
                    <a:pt x="12" y="24"/>
                  </a:lnTo>
                  <a:lnTo>
                    <a:pt x="14" y="20"/>
                  </a:lnTo>
                  <a:lnTo>
                    <a:pt x="20" y="18"/>
                  </a:lnTo>
                  <a:lnTo>
                    <a:pt x="26" y="14"/>
                  </a:lnTo>
                  <a:lnTo>
                    <a:pt x="30" y="12"/>
                  </a:lnTo>
                  <a:lnTo>
                    <a:pt x="36" y="11"/>
                  </a:lnTo>
                  <a:lnTo>
                    <a:pt x="39" y="11"/>
                  </a:lnTo>
                  <a:lnTo>
                    <a:pt x="42" y="11"/>
                  </a:lnTo>
                  <a:lnTo>
                    <a:pt x="42" y="11"/>
                  </a:lnTo>
                  <a:lnTo>
                    <a:pt x="44"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58" name="Freeform 66"/>
            <p:cNvSpPr>
              <a:spLocks/>
            </p:cNvSpPr>
            <p:nvPr/>
          </p:nvSpPr>
          <p:spPr bwMode="auto">
            <a:xfrm>
              <a:off x="3181" y="3734"/>
              <a:ext cx="14" cy="13"/>
            </a:xfrm>
            <a:custGeom>
              <a:avLst/>
              <a:gdLst>
                <a:gd name="T0" fmla="*/ 41 w 41"/>
                <a:gd name="T1" fmla="*/ 35 h 40"/>
                <a:gd name="T2" fmla="*/ 41 w 41"/>
                <a:gd name="T3" fmla="*/ 35 h 40"/>
                <a:gd name="T4" fmla="*/ 37 w 41"/>
                <a:gd name="T5" fmla="*/ 31 h 40"/>
                <a:gd name="T6" fmla="*/ 33 w 41"/>
                <a:gd name="T7" fmla="*/ 26 h 40"/>
                <a:gd name="T8" fmla="*/ 28 w 41"/>
                <a:gd name="T9" fmla="*/ 20 h 40"/>
                <a:gd name="T10" fmla="*/ 24 w 41"/>
                <a:gd name="T11" fmla="*/ 16 h 40"/>
                <a:gd name="T12" fmla="*/ 18 w 41"/>
                <a:gd name="T13" fmla="*/ 10 h 40"/>
                <a:gd name="T14" fmla="*/ 11 w 41"/>
                <a:gd name="T15" fmla="*/ 4 h 40"/>
                <a:gd name="T16" fmla="*/ 6 w 41"/>
                <a:gd name="T17" fmla="*/ 2 h 40"/>
                <a:gd name="T18" fmla="*/ 2 w 41"/>
                <a:gd name="T19" fmla="*/ 0 h 40"/>
                <a:gd name="T20" fmla="*/ 0 w 41"/>
                <a:gd name="T21" fmla="*/ 9 h 40"/>
                <a:gd name="T22" fmla="*/ 2 w 41"/>
                <a:gd name="T23" fmla="*/ 11 h 40"/>
                <a:gd name="T24" fmla="*/ 6 w 41"/>
                <a:gd name="T25" fmla="*/ 14 h 40"/>
                <a:gd name="T26" fmla="*/ 11 w 41"/>
                <a:gd name="T27" fmla="*/ 17 h 40"/>
                <a:gd name="T28" fmla="*/ 17 w 41"/>
                <a:gd name="T29" fmla="*/ 23 h 40"/>
                <a:gd name="T30" fmla="*/ 21 w 41"/>
                <a:gd name="T31" fmla="*/ 27 h 40"/>
                <a:gd name="T32" fmla="*/ 26 w 41"/>
                <a:gd name="T33" fmla="*/ 33 h 40"/>
                <a:gd name="T34" fmla="*/ 30 w 41"/>
                <a:gd name="T35" fmla="*/ 38 h 40"/>
                <a:gd name="T36" fmla="*/ 32 w 41"/>
                <a:gd name="T37" fmla="*/ 40 h 40"/>
                <a:gd name="T38" fmla="*/ 32 w 41"/>
                <a:gd name="T39" fmla="*/ 40 h 40"/>
                <a:gd name="T40" fmla="*/ 41 w 41"/>
                <a:gd name="T41" fmla="*/ 3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0">
                  <a:moveTo>
                    <a:pt x="41" y="35"/>
                  </a:moveTo>
                  <a:lnTo>
                    <a:pt x="41" y="35"/>
                  </a:lnTo>
                  <a:lnTo>
                    <a:pt x="37" y="31"/>
                  </a:lnTo>
                  <a:lnTo>
                    <a:pt x="33" y="26"/>
                  </a:lnTo>
                  <a:lnTo>
                    <a:pt x="28" y="20"/>
                  </a:lnTo>
                  <a:lnTo>
                    <a:pt x="24" y="16"/>
                  </a:lnTo>
                  <a:lnTo>
                    <a:pt x="18" y="10"/>
                  </a:lnTo>
                  <a:lnTo>
                    <a:pt x="11" y="4"/>
                  </a:lnTo>
                  <a:lnTo>
                    <a:pt x="6" y="2"/>
                  </a:lnTo>
                  <a:lnTo>
                    <a:pt x="2" y="0"/>
                  </a:lnTo>
                  <a:lnTo>
                    <a:pt x="0" y="9"/>
                  </a:lnTo>
                  <a:lnTo>
                    <a:pt x="2" y="11"/>
                  </a:lnTo>
                  <a:lnTo>
                    <a:pt x="6" y="14"/>
                  </a:lnTo>
                  <a:lnTo>
                    <a:pt x="11" y="17"/>
                  </a:lnTo>
                  <a:lnTo>
                    <a:pt x="17" y="23"/>
                  </a:lnTo>
                  <a:lnTo>
                    <a:pt x="21" y="27"/>
                  </a:lnTo>
                  <a:lnTo>
                    <a:pt x="26" y="33"/>
                  </a:lnTo>
                  <a:lnTo>
                    <a:pt x="30" y="38"/>
                  </a:lnTo>
                  <a:lnTo>
                    <a:pt x="32" y="40"/>
                  </a:lnTo>
                  <a:lnTo>
                    <a:pt x="32" y="40"/>
                  </a:lnTo>
                  <a:lnTo>
                    <a:pt x="41" y="3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59" name="Freeform 67"/>
            <p:cNvSpPr>
              <a:spLocks/>
            </p:cNvSpPr>
            <p:nvPr/>
          </p:nvSpPr>
          <p:spPr bwMode="auto">
            <a:xfrm>
              <a:off x="3192" y="3746"/>
              <a:ext cx="7" cy="13"/>
            </a:xfrm>
            <a:custGeom>
              <a:avLst/>
              <a:gdLst>
                <a:gd name="T0" fmla="*/ 22 w 22"/>
                <a:gd name="T1" fmla="*/ 29 h 40"/>
                <a:gd name="T2" fmla="*/ 22 w 22"/>
                <a:gd name="T3" fmla="*/ 29 h 40"/>
                <a:gd name="T4" fmla="*/ 19 w 22"/>
                <a:gd name="T5" fmla="*/ 28 h 40"/>
                <a:gd name="T6" fmla="*/ 16 w 22"/>
                <a:gd name="T7" fmla="*/ 21 h 40"/>
                <a:gd name="T8" fmla="*/ 12 w 22"/>
                <a:gd name="T9" fmla="*/ 9 h 40"/>
                <a:gd name="T10" fmla="*/ 9 w 22"/>
                <a:gd name="T11" fmla="*/ 0 h 40"/>
                <a:gd name="T12" fmla="*/ 0 w 22"/>
                <a:gd name="T13" fmla="*/ 5 h 40"/>
                <a:gd name="T14" fmla="*/ 3 w 22"/>
                <a:gd name="T15" fmla="*/ 12 h 40"/>
                <a:gd name="T16" fmla="*/ 6 w 22"/>
                <a:gd name="T17" fmla="*/ 23 h 40"/>
                <a:gd name="T18" fmla="*/ 12 w 22"/>
                <a:gd name="T19" fmla="*/ 35 h 40"/>
                <a:gd name="T20" fmla="*/ 22 w 22"/>
                <a:gd name="T21" fmla="*/ 40 h 40"/>
                <a:gd name="T22" fmla="*/ 22 w 22"/>
                <a:gd name="T23" fmla="*/ 40 h 40"/>
                <a:gd name="T24" fmla="*/ 22 w 22"/>
                <a:gd name="T25" fmla="*/ 2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40">
                  <a:moveTo>
                    <a:pt x="22" y="29"/>
                  </a:moveTo>
                  <a:lnTo>
                    <a:pt x="22" y="29"/>
                  </a:lnTo>
                  <a:lnTo>
                    <a:pt x="19" y="28"/>
                  </a:lnTo>
                  <a:lnTo>
                    <a:pt x="16" y="21"/>
                  </a:lnTo>
                  <a:lnTo>
                    <a:pt x="12" y="9"/>
                  </a:lnTo>
                  <a:lnTo>
                    <a:pt x="9" y="0"/>
                  </a:lnTo>
                  <a:lnTo>
                    <a:pt x="0" y="5"/>
                  </a:lnTo>
                  <a:lnTo>
                    <a:pt x="3" y="12"/>
                  </a:lnTo>
                  <a:lnTo>
                    <a:pt x="6" y="23"/>
                  </a:lnTo>
                  <a:lnTo>
                    <a:pt x="12" y="35"/>
                  </a:lnTo>
                  <a:lnTo>
                    <a:pt x="22" y="40"/>
                  </a:lnTo>
                  <a:lnTo>
                    <a:pt x="22" y="40"/>
                  </a:lnTo>
                  <a:lnTo>
                    <a:pt x="22"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60" name="Freeform 68"/>
            <p:cNvSpPr>
              <a:spLocks/>
            </p:cNvSpPr>
            <p:nvPr/>
          </p:nvSpPr>
          <p:spPr bwMode="auto">
            <a:xfrm>
              <a:off x="3199" y="3750"/>
              <a:ext cx="11" cy="9"/>
            </a:xfrm>
            <a:custGeom>
              <a:avLst/>
              <a:gdLst>
                <a:gd name="T0" fmla="*/ 27 w 33"/>
                <a:gd name="T1" fmla="*/ 0 h 26"/>
                <a:gd name="T2" fmla="*/ 26 w 33"/>
                <a:gd name="T3" fmla="*/ 1 h 26"/>
                <a:gd name="T4" fmla="*/ 21 w 33"/>
                <a:gd name="T5" fmla="*/ 6 h 26"/>
                <a:gd name="T6" fmla="*/ 15 w 33"/>
                <a:gd name="T7" fmla="*/ 9 h 26"/>
                <a:gd name="T8" fmla="*/ 8 w 33"/>
                <a:gd name="T9" fmla="*/ 14 h 26"/>
                <a:gd name="T10" fmla="*/ 0 w 33"/>
                <a:gd name="T11" fmla="*/ 15 h 26"/>
                <a:gd name="T12" fmla="*/ 0 w 33"/>
                <a:gd name="T13" fmla="*/ 26 h 26"/>
                <a:gd name="T14" fmla="*/ 11 w 33"/>
                <a:gd name="T15" fmla="*/ 23 h 26"/>
                <a:gd name="T16" fmla="*/ 20 w 33"/>
                <a:gd name="T17" fmla="*/ 18 h 26"/>
                <a:gd name="T18" fmla="*/ 28 w 33"/>
                <a:gd name="T19" fmla="*/ 13 h 26"/>
                <a:gd name="T20" fmla="*/ 33 w 33"/>
                <a:gd name="T21" fmla="*/ 8 h 26"/>
                <a:gd name="T22" fmla="*/ 31 w 33"/>
                <a:gd name="T23" fmla="*/ 9 h 26"/>
                <a:gd name="T24" fmla="*/ 27 w 33"/>
                <a:gd name="T2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26">
                  <a:moveTo>
                    <a:pt x="27" y="0"/>
                  </a:moveTo>
                  <a:lnTo>
                    <a:pt x="26" y="1"/>
                  </a:lnTo>
                  <a:lnTo>
                    <a:pt x="21" y="6"/>
                  </a:lnTo>
                  <a:lnTo>
                    <a:pt x="15" y="9"/>
                  </a:lnTo>
                  <a:lnTo>
                    <a:pt x="8" y="14"/>
                  </a:lnTo>
                  <a:lnTo>
                    <a:pt x="0" y="15"/>
                  </a:lnTo>
                  <a:lnTo>
                    <a:pt x="0" y="26"/>
                  </a:lnTo>
                  <a:lnTo>
                    <a:pt x="11" y="23"/>
                  </a:lnTo>
                  <a:lnTo>
                    <a:pt x="20" y="18"/>
                  </a:lnTo>
                  <a:lnTo>
                    <a:pt x="28" y="13"/>
                  </a:lnTo>
                  <a:lnTo>
                    <a:pt x="33" y="8"/>
                  </a:lnTo>
                  <a:lnTo>
                    <a:pt x="31" y="9"/>
                  </a:lnTo>
                  <a:lnTo>
                    <a:pt x="2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61" name="Freeform 69"/>
            <p:cNvSpPr>
              <a:spLocks/>
            </p:cNvSpPr>
            <p:nvPr/>
          </p:nvSpPr>
          <p:spPr bwMode="auto">
            <a:xfrm>
              <a:off x="3208" y="3749"/>
              <a:ext cx="12" cy="4"/>
            </a:xfrm>
            <a:custGeom>
              <a:avLst/>
              <a:gdLst>
                <a:gd name="T0" fmla="*/ 36 w 36"/>
                <a:gd name="T1" fmla="*/ 8 h 12"/>
                <a:gd name="T2" fmla="*/ 36 w 36"/>
                <a:gd name="T3" fmla="*/ 6 h 12"/>
                <a:gd name="T4" fmla="*/ 28 w 36"/>
                <a:gd name="T5" fmla="*/ 0 h 12"/>
                <a:gd name="T6" fmla="*/ 19 w 36"/>
                <a:gd name="T7" fmla="*/ 0 h 12"/>
                <a:gd name="T8" fmla="*/ 9 w 36"/>
                <a:gd name="T9" fmla="*/ 1 h 12"/>
                <a:gd name="T10" fmla="*/ 0 w 36"/>
                <a:gd name="T11" fmla="*/ 3 h 12"/>
                <a:gd name="T12" fmla="*/ 4 w 36"/>
                <a:gd name="T13" fmla="*/ 12 h 12"/>
                <a:gd name="T14" fmla="*/ 9 w 36"/>
                <a:gd name="T15" fmla="*/ 10 h 12"/>
                <a:gd name="T16" fmla="*/ 19 w 36"/>
                <a:gd name="T17" fmla="*/ 9 h 12"/>
                <a:gd name="T18" fmla="*/ 26 w 36"/>
                <a:gd name="T19" fmla="*/ 9 h 12"/>
                <a:gd name="T20" fmla="*/ 27 w 36"/>
                <a:gd name="T21" fmla="*/ 9 h 12"/>
                <a:gd name="T22" fmla="*/ 27 w 36"/>
                <a:gd name="T23" fmla="*/ 8 h 12"/>
                <a:gd name="T24" fmla="*/ 36 w 36"/>
                <a:gd name="T25"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12">
                  <a:moveTo>
                    <a:pt x="36" y="8"/>
                  </a:moveTo>
                  <a:lnTo>
                    <a:pt x="36" y="6"/>
                  </a:lnTo>
                  <a:lnTo>
                    <a:pt x="28" y="0"/>
                  </a:lnTo>
                  <a:lnTo>
                    <a:pt x="19" y="0"/>
                  </a:lnTo>
                  <a:lnTo>
                    <a:pt x="9" y="1"/>
                  </a:lnTo>
                  <a:lnTo>
                    <a:pt x="0" y="3"/>
                  </a:lnTo>
                  <a:lnTo>
                    <a:pt x="4" y="12"/>
                  </a:lnTo>
                  <a:lnTo>
                    <a:pt x="9" y="10"/>
                  </a:lnTo>
                  <a:lnTo>
                    <a:pt x="19" y="9"/>
                  </a:lnTo>
                  <a:lnTo>
                    <a:pt x="26" y="9"/>
                  </a:lnTo>
                  <a:lnTo>
                    <a:pt x="27" y="9"/>
                  </a:lnTo>
                  <a:lnTo>
                    <a:pt x="27" y="8"/>
                  </a:lnTo>
                  <a:lnTo>
                    <a:pt x="36"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62" name="Freeform 70"/>
            <p:cNvSpPr>
              <a:spLocks/>
            </p:cNvSpPr>
            <p:nvPr/>
          </p:nvSpPr>
          <p:spPr bwMode="auto">
            <a:xfrm>
              <a:off x="3217" y="3752"/>
              <a:ext cx="6" cy="8"/>
            </a:xfrm>
            <a:custGeom>
              <a:avLst/>
              <a:gdLst>
                <a:gd name="T0" fmla="*/ 17 w 19"/>
                <a:gd name="T1" fmla="*/ 13 h 23"/>
                <a:gd name="T2" fmla="*/ 19 w 19"/>
                <a:gd name="T3" fmla="*/ 13 h 23"/>
                <a:gd name="T4" fmla="*/ 15 w 19"/>
                <a:gd name="T5" fmla="*/ 11 h 23"/>
                <a:gd name="T6" fmla="*/ 13 w 19"/>
                <a:gd name="T7" fmla="*/ 8 h 23"/>
                <a:gd name="T8" fmla="*/ 11 w 19"/>
                <a:gd name="T9" fmla="*/ 4 h 23"/>
                <a:gd name="T10" fmla="*/ 9 w 19"/>
                <a:gd name="T11" fmla="*/ 0 h 23"/>
                <a:gd name="T12" fmla="*/ 0 w 19"/>
                <a:gd name="T13" fmla="*/ 0 h 23"/>
                <a:gd name="T14" fmla="*/ 1 w 19"/>
                <a:gd name="T15" fmla="*/ 7 h 23"/>
                <a:gd name="T16" fmla="*/ 4 w 19"/>
                <a:gd name="T17" fmla="*/ 12 h 23"/>
                <a:gd name="T18" fmla="*/ 8 w 19"/>
                <a:gd name="T19" fmla="*/ 18 h 23"/>
                <a:gd name="T20" fmla="*/ 16 w 19"/>
                <a:gd name="T21" fmla="*/ 23 h 23"/>
                <a:gd name="T22" fmla="*/ 17 w 19"/>
                <a:gd name="T23" fmla="*/ 23 h 23"/>
                <a:gd name="T24" fmla="*/ 17 w 19"/>
                <a:gd name="T25"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23">
                  <a:moveTo>
                    <a:pt x="17" y="13"/>
                  </a:moveTo>
                  <a:lnTo>
                    <a:pt x="19" y="13"/>
                  </a:lnTo>
                  <a:lnTo>
                    <a:pt x="15" y="11"/>
                  </a:lnTo>
                  <a:lnTo>
                    <a:pt x="13" y="8"/>
                  </a:lnTo>
                  <a:lnTo>
                    <a:pt x="11" y="4"/>
                  </a:lnTo>
                  <a:lnTo>
                    <a:pt x="9" y="0"/>
                  </a:lnTo>
                  <a:lnTo>
                    <a:pt x="0" y="0"/>
                  </a:lnTo>
                  <a:lnTo>
                    <a:pt x="1" y="7"/>
                  </a:lnTo>
                  <a:lnTo>
                    <a:pt x="4" y="12"/>
                  </a:lnTo>
                  <a:lnTo>
                    <a:pt x="8" y="18"/>
                  </a:lnTo>
                  <a:lnTo>
                    <a:pt x="16" y="23"/>
                  </a:lnTo>
                  <a:lnTo>
                    <a:pt x="17" y="23"/>
                  </a:lnTo>
                  <a:lnTo>
                    <a:pt x="17"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63" name="Freeform 71"/>
            <p:cNvSpPr>
              <a:spLocks/>
            </p:cNvSpPr>
            <p:nvPr/>
          </p:nvSpPr>
          <p:spPr bwMode="auto">
            <a:xfrm>
              <a:off x="3223" y="3751"/>
              <a:ext cx="6" cy="9"/>
            </a:xfrm>
            <a:custGeom>
              <a:avLst/>
              <a:gdLst>
                <a:gd name="T0" fmla="*/ 5 w 19"/>
                <a:gd name="T1" fmla="*/ 5 h 25"/>
                <a:gd name="T2" fmla="*/ 7 w 19"/>
                <a:gd name="T3" fmla="*/ 10 h 25"/>
                <a:gd name="T4" fmla="*/ 10 w 19"/>
                <a:gd name="T5" fmla="*/ 12 h 25"/>
                <a:gd name="T6" fmla="*/ 8 w 19"/>
                <a:gd name="T7" fmla="*/ 12 h 25"/>
                <a:gd name="T8" fmla="*/ 6 w 19"/>
                <a:gd name="T9" fmla="*/ 14 h 25"/>
                <a:gd name="T10" fmla="*/ 0 w 19"/>
                <a:gd name="T11" fmla="*/ 15 h 25"/>
                <a:gd name="T12" fmla="*/ 0 w 19"/>
                <a:gd name="T13" fmla="*/ 25 h 25"/>
                <a:gd name="T14" fmla="*/ 8 w 19"/>
                <a:gd name="T15" fmla="*/ 23 h 25"/>
                <a:gd name="T16" fmla="*/ 15 w 19"/>
                <a:gd name="T17" fmla="*/ 19 h 25"/>
                <a:gd name="T18" fmla="*/ 19 w 19"/>
                <a:gd name="T19" fmla="*/ 10 h 25"/>
                <a:gd name="T20" fmla="*/ 12 w 19"/>
                <a:gd name="T21" fmla="*/ 0 h 25"/>
                <a:gd name="T22" fmla="*/ 14 w 19"/>
                <a:gd name="T23" fmla="*/ 5 h 25"/>
                <a:gd name="T24" fmla="*/ 12 w 19"/>
                <a:gd name="T25" fmla="*/ 0 h 25"/>
                <a:gd name="T26" fmla="*/ 8 w 19"/>
                <a:gd name="T27" fmla="*/ 0 h 25"/>
                <a:gd name="T28" fmla="*/ 5 w 19"/>
                <a:gd name="T29" fmla="*/ 3 h 25"/>
                <a:gd name="T30" fmla="*/ 5 w 19"/>
                <a:gd name="T31" fmla="*/ 7 h 25"/>
                <a:gd name="T32" fmla="*/ 7 w 19"/>
                <a:gd name="T33" fmla="*/ 10 h 25"/>
                <a:gd name="T34" fmla="*/ 5 w 19"/>
                <a:gd name="T35" fmla="*/ 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5">
                  <a:moveTo>
                    <a:pt x="5" y="5"/>
                  </a:moveTo>
                  <a:lnTo>
                    <a:pt x="7" y="10"/>
                  </a:lnTo>
                  <a:lnTo>
                    <a:pt x="10" y="12"/>
                  </a:lnTo>
                  <a:lnTo>
                    <a:pt x="8" y="12"/>
                  </a:lnTo>
                  <a:lnTo>
                    <a:pt x="6" y="14"/>
                  </a:lnTo>
                  <a:lnTo>
                    <a:pt x="0" y="15"/>
                  </a:lnTo>
                  <a:lnTo>
                    <a:pt x="0" y="25"/>
                  </a:lnTo>
                  <a:lnTo>
                    <a:pt x="8" y="23"/>
                  </a:lnTo>
                  <a:lnTo>
                    <a:pt x="15" y="19"/>
                  </a:lnTo>
                  <a:lnTo>
                    <a:pt x="19" y="10"/>
                  </a:lnTo>
                  <a:lnTo>
                    <a:pt x="12" y="0"/>
                  </a:lnTo>
                  <a:lnTo>
                    <a:pt x="14" y="5"/>
                  </a:lnTo>
                  <a:lnTo>
                    <a:pt x="12" y="0"/>
                  </a:lnTo>
                  <a:lnTo>
                    <a:pt x="8" y="0"/>
                  </a:lnTo>
                  <a:lnTo>
                    <a:pt x="5" y="3"/>
                  </a:lnTo>
                  <a:lnTo>
                    <a:pt x="5" y="7"/>
                  </a:lnTo>
                  <a:lnTo>
                    <a:pt x="7" y="10"/>
                  </a:lnTo>
                  <a:lnTo>
                    <a:pt x="5"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64" name="Freeform 72"/>
            <p:cNvSpPr>
              <a:spLocks/>
            </p:cNvSpPr>
            <p:nvPr/>
          </p:nvSpPr>
          <p:spPr bwMode="auto">
            <a:xfrm>
              <a:off x="3223" y="3731"/>
              <a:ext cx="5" cy="22"/>
            </a:xfrm>
            <a:custGeom>
              <a:avLst/>
              <a:gdLst>
                <a:gd name="T0" fmla="*/ 14 w 14"/>
                <a:gd name="T1" fmla="*/ 0 h 65"/>
                <a:gd name="T2" fmla="*/ 14 w 14"/>
                <a:gd name="T3" fmla="*/ 0 h 65"/>
                <a:gd name="T4" fmla="*/ 3 w 14"/>
                <a:gd name="T5" fmla="*/ 11 h 65"/>
                <a:gd name="T6" fmla="*/ 0 w 14"/>
                <a:gd name="T7" fmla="*/ 30 h 65"/>
                <a:gd name="T8" fmla="*/ 2 w 14"/>
                <a:gd name="T9" fmla="*/ 49 h 65"/>
                <a:gd name="T10" fmla="*/ 3 w 14"/>
                <a:gd name="T11" fmla="*/ 65 h 65"/>
                <a:gd name="T12" fmla="*/ 12 w 14"/>
                <a:gd name="T13" fmla="*/ 65 h 65"/>
                <a:gd name="T14" fmla="*/ 11 w 14"/>
                <a:gd name="T15" fmla="*/ 49 h 65"/>
                <a:gd name="T16" fmla="*/ 11 w 14"/>
                <a:gd name="T17" fmla="*/ 30 h 65"/>
                <a:gd name="T18" fmla="*/ 12 w 14"/>
                <a:gd name="T19" fmla="*/ 14 h 65"/>
                <a:gd name="T20" fmla="*/ 14 w 14"/>
                <a:gd name="T21" fmla="*/ 11 h 65"/>
                <a:gd name="T22" fmla="*/ 14 w 14"/>
                <a:gd name="T23" fmla="*/ 11 h 65"/>
                <a:gd name="T24" fmla="*/ 14 w 14"/>
                <a:gd name="T25"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65">
                  <a:moveTo>
                    <a:pt x="14" y="0"/>
                  </a:moveTo>
                  <a:lnTo>
                    <a:pt x="14" y="0"/>
                  </a:lnTo>
                  <a:lnTo>
                    <a:pt x="3" y="11"/>
                  </a:lnTo>
                  <a:lnTo>
                    <a:pt x="0" y="30"/>
                  </a:lnTo>
                  <a:lnTo>
                    <a:pt x="2" y="49"/>
                  </a:lnTo>
                  <a:lnTo>
                    <a:pt x="3" y="65"/>
                  </a:lnTo>
                  <a:lnTo>
                    <a:pt x="12" y="65"/>
                  </a:lnTo>
                  <a:lnTo>
                    <a:pt x="11" y="49"/>
                  </a:lnTo>
                  <a:lnTo>
                    <a:pt x="11" y="30"/>
                  </a:lnTo>
                  <a:lnTo>
                    <a:pt x="12" y="14"/>
                  </a:lnTo>
                  <a:lnTo>
                    <a:pt x="14" y="11"/>
                  </a:lnTo>
                  <a:lnTo>
                    <a:pt x="14" y="11"/>
                  </a:lnTo>
                  <a:lnTo>
                    <a:pt x="1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65" name="Freeform 73"/>
            <p:cNvSpPr>
              <a:spLocks/>
            </p:cNvSpPr>
            <p:nvPr/>
          </p:nvSpPr>
          <p:spPr bwMode="auto">
            <a:xfrm>
              <a:off x="3228" y="3731"/>
              <a:ext cx="17" cy="7"/>
            </a:xfrm>
            <a:custGeom>
              <a:avLst/>
              <a:gdLst>
                <a:gd name="T0" fmla="*/ 49 w 50"/>
                <a:gd name="T1" fmla="*/ 15 h 20"/>
                <a:gd name="T2" fmla="*/ 44 w 50"/>
                <a:gd name="T3" fmla="*/ 9 h 20"/>
                <a:gd name="T4" fmla="*/ 41 w 50"/>
                <a:gd name="T5" fmla="*/ 10 h 20"/>
                <a:gd name="T6" fmla="*/ 36 w 50"/>
                <a:gd name="T7" fmla="*/ 9 h 20"/>
                <a:gd name="T8" fmla="*/ 30 w 50"/>
                <a:gd name="T9" fmla="*/ 7 h 20"/>
                <a:gd name="T10" fmla="*/ 23 w 50"/>
                <a:gd name="T11" fmla="*/ 6 h 20"/>
                <a:gd name="T12" fmla="*/ 19 w 50"/>
                <a:gd name="T13" fmla="*/ 4 h 20"/>
                <a:gd name="T14" fmla="*/ 12 w 50"/>
                <a:gd name="T15" fmla="*/ 2 h 20"/>
                <a:gd name="T16" fmla="*/ 5 w 50"/>
                <a:gd name="T17" fmla="*/ 1 h 20"/>
                <a:gd name="T18" fmla="*/ 0 w 50"/>
                <a:gd name="T19" fmla="*/ 0 h 20"/>
                <a:gd name="T20" fmla="*/ 0 w 50"/>
                <a:gd name="T21" fmla="*/ 11 h 20"/>
                <a:gd name="T22" fmla="*/ 5 w 50"/>
                <a:gd name="T23" fmla="*/ 10 h 20"/>
                <a:gd name="T24" fmla="*/ 10 w 50"/>
                <a:gd name="T25" fmla="*/ 11 h 20"/>
                <a:gd name="T26" fmla="*/ 16 w 50"/>
                <a:gd name="T27" fmla="*/ 14 h 20"/>
                <a:gd name="T28" fmla="*/ 23 w 50"/>
                <a:gd name="T29" fmla="*/ 15 h 20"/>
                <a:gd name="T30" fmla="*/ 28 w 50"/>
                <a:gd name="T31" fmla="*/ 16 h 20"/>
                <a:gd name="T32" fmla="*/ 34 w 50"/>
                <a:gd name="T33" fmla="*/ 18 h 20"/>
                <a:gd name="T34" fmla="*/ 41 w 50"/>
                <a:gd name="T35" fmla="*/ 19 h 20"/>
                <a:gd name="T36" fmla="*/ 44 w 50"/>
                <a:gd name="T37" fmla="*/ 20 h 20"/>
                <a:gd name="T38" fmla="*/ 39 w 50"/>
                <a:gd name="T39" fmla="*/ 15 h 20"/>
                <a:gd name="T40" fmla="*/ 44 w 50"/>
                <a:gd name="T41" fmla="*/ 20 h 20"/>
                <a:gd name="T42" fmla="*/ 47 w 50"/>
                <a:gd name="T43" fmla="*/ 18 h 20"/>
                <a:gd name="T44" fmla="*/ 50 w 50"/>
                <a:gd name="T45" fmla="*/ 15 h 20"/>
                <a:gd name="T46" fmla="*/ 47 w 50"/>
                <a:gd name="T47" fmla="*/ 11 h 20"/>
                <a:gd name="T48" fmla="*/ 44 w 50"/>
                <a:gd name="T49" fmla="*/ 9 h 20"/>
                <a:gd name="T50" fmla="*/ 49 w 50"/>
                <a:gd name="T51"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20">
                  <a:moveTo>
                    <a:pt x="49" y="15"/>
                  </a:moveTo>
                  <a:lnTo>
                    <a:pt x="44" y="9"/>
                  </a:lnTo>
                  <a:lnTo>
                    <a:pt x="41" y="10"/>
                  </a:lnTo>
                  <a:lnTo>
                    <a:pt x="36" y="9"/>
                  </a:lnTo>
                  <a:lnTo>
                    <a:pt x="30" y="7"/>
                  </a:lnTo>
                  <a:lnTo>
                    <a:pt x="23" y="6"/>
                  </a:lnTo>
                  <a:lnTo>
                    <a:pt x="19" y="4"/>
                  </a:lnTo>
                  <a:lnTo>
                    <a:pt x="12" y="2"/>
                  </a:lnTo>
                  <a:lnTo>
                    <a:pt x="5" y="1"/>
                  </a:lnTo>
                  <a:lnTo>
                    <a:pt x="0" y="0"/>
                  </a:lnTo>
                  <a:lnTo>
                    <a:pt x="0" y="11"/>
                  </a:lnTo>
                  <a:lnTo>
                    <a:pt x="5" y="10"/>
                  </a:lnTo>
                  <a:lnTo>
                    <a:pt x="10" y="11"/>
                  </a:lnTo>
                  <a:lnTo>
                    <a:pt x="16" y="14"/>
                  </a:lnTo>
                  <a:lnTo>
                    <a:pt x="23" y="15"/>
                  </a:lnTo>
                  <a:lnTo>
                    <a:pt x="28" y="16"/>
                  </a:lnTo>
                  <a:lnTo>
                    <a:pt x="34" y="18"/>
                  </a:lnTo>
                  <a:lnTo>
                    <a:pt x="41" y="19"/>
                  </a:lnTo>
                  <a:lnTo>
                    <a:pt x="44" y="20"/>
                  </a:lnTo>
                  <a:lnTo>
                    <a:pt x="39" y="15"/>
                  </a:lnTo>
                  <a:lnTo>
                    <a:pt x="44" y="20"/>
                  </a:lnTo>
                  <a:lnTo>
                    <a:pt x="47" y="18"/>
                  </a:lnTo>
                  <a:lnTo>
                    <a:pt x="50" y="15"/>
                  </a:lnTo>
                  <a:lnTo>
                    <a:pt x="47" y="11"/>
                  </a:lnTo>
                  <a:lnTo>
                    <a:pt x="44" y="9"/>
                  </a:lnTo>
                  <a:lnTo>
                    <a:pt x="49"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66" name="Freeform 74"/>
            <p:cNvSpPr>
              <a:spLocks/>
            </p:cNvSpPr>
            <p:nvPr/>
          </p:nvSpPr>
          <p:spPr bwMode="auto">
            <a:xfrm>
              <a:off x="3241" y="3736"/>
              <a:ext cx="5" cy="11"/>
            </a:xfrm>
            <a:custGeom>
              <a:avLst/>
              <a:gdLst>
                <a:gd name="T0" fmla="*/ 14 w 14"/>
                <a:gd name="T1" fmla="*/ 21 h 31"/>
                <a:gd name="T2" fmla="*/ 14 w 14"/>
                <a:gd name="T3" fmla="*/ 21 h 31"/>
                <a:gd name="T4" fmla="*/ 12 w 14"/>
                <a:gd name="T5" fmla="*/ 19 h 31"/>
                <a:gd name="T6" fmla="*/ 11 w 14"/>
                <a:gd name="T7" fmla="*/ 15 h 31"/>
                <a:gd name="T8" fmla="*/ 10 w 14"/>
                <a:gd name="T9" fmla="*/ 7 h 31"/>
                <a:gd name="T10" fmla="*/ 10 w 14"/>
                <a:gd name="T11" fmla="*/ 0 h 31"/>
                <a:gd name="T12" fmla="*/ 0 w 14"/>
                <a:gd name="T13" fmla="*/ 0 h 31"/>
                <a:gd name="T14" fmla="*/ 0 w 14"/>
                <a:gd name="T15" fmla="*/ 7 h 31"/>
                <a:gd name="T16" fmla="*/ 2 w 14"/>
                <a:gd name="T17" fmla="*/ 15 h 31"/>
                <a:gd name="T18" fmla="*/ 3 w 14"/>
                <a:gd name="T19" fmla="*/ 24 h 31"/>
                <a:gd name="T20" fmla="*/ 10 w 14"/>
                <a:gd name="T21" fmla="*/ 31 h 31"/>
                <a:gd name="T22" fmla="*/ 10 w 14"/>
                <a:gd name="T23" fmla="*/ 31 h 31"/>
                <a:gd name="T24" fmla="*/ 14 w 14"/>
                <a:gd name="T25" fmla="*/ 2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31">
                  <a:moveTo>
                    <a:pt x="14" y="21"/>
                  </a:moveTo>
                  <a:lnTo>
                    <a:pt x="14" y="21"/>
                  </a:lnTo>
                  <a:lnTo>
                    <a:pt x="12" y="19"/>
                  </a:lnTo>
                  <a:lnTo>
                    <a:pt x="11" y="15"/>
                  </a:lnTo>
                  <a:lnTo>
                    <a:pt x="10" y="7"/>
                  </a:lnTo>
                  <a:lnTo>
                    <a:pt x="10" y="0"/>
                  </a:lnTo>
                  <a:lnTo>
                    <a:pt x="0" y="0"/>
                  </a:lnTo>
                  <a:lnTo>
                    <a:pt x="0" y="7"/>
                  </a:lnTo>
                  <a:lnTo>
                    <a:pt x="2" y="15"/>
                  </a:lnTo>
                  <a:lnTo>
                    <a:pt x="3" y="24"/>
                  </a:lnTo>
                  <a:lnTo>
                    <a:pt x="10" y="31"/>
                  </a:lnTo>
                  <a:lnTo>
                    <a:pt x="10" y="31"/>
                  </a:lnTo>
                  <a:lnTo>
                    <a:pt x="14"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67" name="Freeform 75"/>
            <p:cNvSpPr>
              <a:spLocks/>
            </p:cNvSpPr>
            <p:nvPr/>
          </p:nvSpPr>
          <p:spPr bwMode="auto">
            <a:xfrm>
              <a:off x="3244" y="3743"/>
              <a:ext cx="8" cy="11"/>
            </a:xfrm>
            <a:custGeom>
              <a:avLst/>
              <a:gdLst>
                <a:gd name="T0" fmla="*/ 22 w 22"/>
                <a:gd name="T1" fmla="*/ 31 h 31"/>
                <a:gd name="T2" fmla="*/ 22 w 22"/>
                <a:gd name="T3" fmla="*/ 30 h 31"/>
                <a:gd name="T4" fmla="*/ 21 w 22"/>
                <a:gd name="T5" fmla="*/ 23 h 31"/>
                <a:gd name="T6" fmla="*/ 18 w 22"/>
                <a:gd name="T7" fmla="*/ 14 h 31"/>
                <a:gd name="T8" fmla="*/ 11 w 22"/>
                <a:gd name="T9" fmla="*/ 6 h 31"/>
                <a:gd name="T10" fmla="*/ 4 w 22"/>
                <a:gd name="T11" fmla="*/ 0 h 31"/>
                <a:gd name="T12" fmla="*/ 0 w 22"/>
                <a:gd name="T13" fmla="*/ 10 h 31"/>
                <a:gd name="T14" fmla="*/ 4 w 22"/>
                <a:gd name="T15" fmla="*/ 13 h 31"/>
                <a:gd name="T16" fmla="*/ 9 w 22"/>
                <a:gd name="T17" fmla="*/ 19 h 31"/>
                <a:gd name="T18" fmla="*/ 12 w 22"/>
                <a:gd name="T19" fmla="*/ 26 h 31"/>
                <a:gd name="T20" fmla="*/ 13 w 22"/>
                <a:gd name="T21" fmla="*/ 28 h 31"/>
                <a:gd name="T22" fmla="*/ 13 w 22"/>
                <a:gd name="T23" fmla="*/ 27 h 31"/>
                <a:gd name="T24" fmla="*/ 22 w 22"/>
                <a:gd name="T25"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31">
                  <a:moveTo>
                    <a:pt x="22" y="31"/>
                  </a:moveTo>
                  <a:lnTo>
                    <a:pt x="22" y="30"/>
                  </a:lnTo>
                  <a:lnTo>
                    <a:pt x="21" y="23"/>
                  </a:lnTo>
                  <a:lnTo>
                    <a:pt x="18" y="14"/>
                  </a:lnTo>
                  <a:lnTo>
                    <a:pt x="11" y="6"/>
                  </a:lnTo>
                  <a:lnTo>
                    <a:pt x="4" y="0"/>
                  </a:lnTo>
                  <a:lnTo>
                    <a:pt x="0" y="10"/>
                  </a:lnTo>
                  <a:lnTo>
                    <a:pt x="4" y="13"/>
                  </a:lnTo>
                  <a:lnTo>
                    <a:pt x="9" y="19"/>
                  </a:lnTo>
                  <a:lnTo>
                    <a:pt x="12" y="26"/>
                  </a:lnTo>
                  <a:lnTo>
                    <a:pt x="13" y="28"/>
                  </a:lnTo>
                  <a:lnTo>
                    <a:pt x="13" y="27"/>
                  </a:lnTo>
                  <a:lnTo>
                    <a:pt x="22" y="3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68" name="Freeform 76"/>
            <p:cNvSpPr>
              <a:spLocks/>
            </p:cNvSpPr>
            <p:nvPr/>
          </p:nvSpPr>
          <p:spPr bwMode="auto">
            <a:xfrm>
              <a:off x="3246" y="3752"/>
              <a:ext cx="6" cy="9"/>
            </a:xfrm>
            <a:custGeom>
              <a:avLst/>
              <a:gdLst>
                <a:gd name="T0" fmla="*/ 7 w 16"/>
                <a:gd name="T1" fmla="*/ 16 h 27"/>
                <a:gd name="T2" fmla="*/ 7 w 16"/>
                <a:gd name="T3" fmla="*/ 16 h 27"/>
                <a:gd name="T4" fmla="*/ 10 w 16"/>
                <a:gd name="T5" fmla="*/ 19 h 27"/>
                <a:gd name="T6" fmla="*/ 11 w 16"/>
                <a:gd name="T7" fmla="*/ 15 h 27"/>
                <a:gd name="T8" fmla="*/ 14 w 16"/>
                <a:gd name="T9" fmla="*/ 9 h 27"/>
                <a:gd name="T10" fmla="*/ 16 w 16"/>
                <a:gd name="T11" fmla="*/ 4 h 27"/>
                <a:gd name="T12" fmla="*/ 7 w 16"/>
                <a:gd name="T13" fmla="*/ 0 h 27"/>
                <a:gd name="T14" fmla="*/ 5 w 16"/>
                <a:gd name="T15" fmla="*/ 4 h 27"/>
                <a:gd name="T16" fmla="*/ 2 w 16"/>
                <a:gd name="T17" fmla="*/ 12 h 27"/>
                <a:gd name="T18" fmla="*/ 0 w 16"/>
                <a:gd name="T19" fmla="*/ 19 h 27"/>
                <a:gd name="T20" fmla="*/ 7 w 16"/>
                <a:gd name="T21" fmla="*/ 27 h 27"/>
                <a:gd name="T22" fmla="*/ 7 w 16"/>
                <a:gd name="T23" fmla="*/ 27 h 27"/>
                <a:gd name="T24" fmla="*/ 7 w 16"/>
                <a:gd name="T25"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27">
                  <a:moveTo>
                    <a:pt x="7" y="16"/>
                  </a:moveTo>
                  <a:lnTo>
                    <a:pt x="7" y="16"/>
                  </a:lnTo>
                  <a:lnTo>
                    <a:pt x="10" y="19"/>
                  </a:lnTo>
                  <a:lnTo>
                    <a:pt x="11" y="15"/>
                  </a:lnTo>
                  <a:lnTo>
                    <a:pt x="14" y="9"/>
                  </a:lnTo>
                  <a:lnTo>
                    <a:pt x="16" y="4"/>
                  </a:lnTo>
                  <a:lnTo>
                    <a:pt x="7" y="0"/>
                  </a:lnTo>
                  <a:lnTo>
                    <a:pt x="5" y="4"/>
                  </a:lnTo>
                  <a:lnTo>
                    <a:pt x="2" y="12"/>
                  </a:lnTo>
                  <a:lnTo>
                    <a:pt x="0" y="19"/>
                  </a:lnTo>
                  <a:lnTo>
                    <a:pt x="7" y="27"/>
                  </a:lnTo>
                  <a:lnTo>
                    <a:pt x="7" y="27"/>
                  </a:lnTo>
                  <a:lnTo>
                    <a:pt x="7"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69" name="Freeform 77"/>
            <p:cNvSpPr>
              <a:spLocks/>
            </p:cNvSpPr>
            <p:nvPr/>
          </p:nvSpPr>
          <p:spPr bwMode="auto">
            <a:xfrm>
              <a:off x="3249" y="3754"/>
              <a:ext cx="10" cy="7"/>
            </a:xfrm>
            <a:custGeom>
              <a:avLst/>
              <a:gdLst>
                <a:gd name="T0" fmla="*/ 27 w 31"/>
                <a:gd name="T1" fmla="*/ 0 h 21"/>
                <a:gd name="T2" fmla="*/ 22 w 31"/>
                <a:gd name="T3" fmla="*/ 2 h 21"/>
                <a:gd name="T4" fmla="*/ 19 w 31"/>
                <a:gd name="T5" fmla="*/ 5 h 21"/>
                <a:gd name="T6" fmla="*/ 13 w 31"/>
                <a:gd name="T7" fmla="*/ 9 h 21"/>
                <a:gd name="T8" fmla="*/ 6 w 31"/>
                <a:gd name="T9" fmla="*/ 11 h 21"/>
                <a:gd name="T10" fmla="*/ 0 w 31"/>
                <a:gd name="T11" fmla="*/ 10 h 21"/>
                <a:gd name="T12" fmla="*/ 0 w 31"/>
                <a:gd name="T13" fmla="*/ 21 h 21"/>
                <a:gd name="T14" fmla="*/ 6 w 31"/>
                <a:gd name="T15" fmla="*/ 20 h 21"/>
                <a:gd name="T16" fmla="*/ 15 w 31"/>
                <a:gd name="T17" fmla="*/ 18 h 21"/>
                <a:gd name="T18" fmla="*/ 23 w 31"/>
                <a:gd name="T19" fmla="*/ 14 h 21"/>
                <a:gd name="T20" fmla="*/ 31 w 31"/>
                <a:gd name="T21" fmla="*/ 6 h 21"/>
                <a:gd name="T22" fmla="*/ 27 w 31"/>
                <a:gd name="T23" fmla="*/ 9 h 21"/>
                <a:gd name="T24" fmla="*/ 31 w 31"/>
                <a:gd name="T25" fmla="*/ 6 h 21"/>
                <a:gd name="T26" fmla="*/ 31 w 31"/>
                <a:gd name="T27" fmla="*/ 3 h 21"/>
                <a:gd name="T28" fmla="*/ 29 w 31"/>
                <a:gd name="T29" fmla="*/ 0 h 21"/>
                <a:gd name="T30" fmla="*/ 24 w 31"/>
                <a:gd name="T31" fmla="*/ 0 h 21"/>
                <a:gd name="T32" fmla="*/ 22 w 31"/>
                <a:gd name="T33" fmla="*/ 2 h 21"/>
                <a:gd name="T34" fmla="*/ 27 w 31"/>
                <a:gd name="T3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21">
                  <a:moveTo>
                    <a:pt x="27" y="0"/>
                  </a:moveTo>
                  <a:lnTo>
                    <a:pt x="22" y="2"/>
                  </a:lnTo>
                  <a:lnTo>
                    <a:pt x="19" y="5"/>
                  </a:lnTo>
                  <a:lnTo>
                    <a:pt x="13" y="9"/>
                  </a:lnTo>
                  <a:lnTo>
                    <a:pt x="6" y="11"/>
                  </a:lnTo>
                  <a:lnTo>
                    <a:pt x="0" y="10"/>
                  </a:lnTo>
                  <a:lnTo>
                    <a:pt x="0" y="21"/>
                  </a:lnTo>
                  <a:lnTo>
                    <a:pt x="6" y="20"/>
                  </a:lnTo>
                  <a:lnTo>
                    <a:pt x="15" y="18"/>
                  </a:lnTo>
                  <a:lnTo>
                    <a:pt x="23" y="14"/>
                  </a:lnTo>
                  <a:lnTo>
                    <a:pt x="31" y="6"/>
                  </a:lnTo>
                  <a:lnTo>
                    <a:pt x="27" y="9"/>
                  </a:lnTo>
                  <a:lnTo>
                    <a:pt x="31" y="6"/>
                  </a:lnTo>
                  <a:lnTo>
                    <a:pt x="31" y="3"/>
                  </a:lnTo>
                  <a:lnTo>
                    <a:pt x="29" y="0"/>
                  </a:lnTo>
                  <a:lnTo>
                    <a:pt x="24" y="0"/>
                  </a:lnTo>
                  <a:lnTo>
                    <a:pt x="22" y="2"/>
                  </a:lnTo>
                  <a:lnTo>
                    <a:pt x="2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70" name="Freeform 78"/>
            <p:cNvSpPr>
              <a:spLocks/>
            </p:cNvSpPr>
            <p:nvPr/>
          </p:nvSpPr>
          <p:spPr bwMode="auto">
            <a:xfrm>
              <a:off x="3258" y="3754"/>
              <a:ext cx="8" cy="4"/>
            </a:xfrm>
            <a:custGeom>
              <a:avLst/>
              <a:gdLst>
                <a:gd name="T0" fmla="*/ 26 w 26"/>
                <a:gd name="T1" fmla="*/ 0 h 12"/>
                <a:gd name="T2" fmla="*/ 26 w 26"/>
                <a:gd name="T3" fmla="*/ 0 h 12"/>
                <a:gd name="T4" fmla="*/ 20 w 26"/>
                <a:gd name="T5" fmla="*/ 0 h 12"/>
                <a:gd name="T6" fmla="*/ 13 w 26"/>
                <a:gd name="T7" fmla="*/ 0 h 12"/>
                <a:gd name="T8" fmla="*/ 6 w 26"/>
                <a:gd name="T9" fmla="*/ 0 h 12"/>
                <a:gd name="T10" fmla="*/ 0 w 26"/>
                <a:gd name="T11" fmla="*/ 2 h 12"/>
                <a:gd name="T12" fmla="*/ 0 w 26"/>
                <a:gd name="T13" fmla="*/ 11 h 12"/>
                <a:gd name="T14" fmla="*/ 6 w 26"/>
                <a:gd name="T15" fmla="*/ 12 h 12"/>
                <a:gd name="T16" fmla="*/ 13 w 26"/>
                <a:gd name="T17" fmla="*/ 12 h 12"/>
                <a:gd name="T18" fmla="*/ 20 w 26"/>
                <a:gd name="T19" fmla="*/ 12 h 12"/>
                <a:gd name="T20" fmla="*/ 26 w 26"/>
                <a:gd name="T21" fmla="*/ 12 h 12"/>
                <a:gd name="T22" fmla="*/ 26 w 26"/>
                <a:gd name="T23" fmla="*/ 12 h 12"/>
                <a:gd name="T24" fmla="*/ 26 w 26"/>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12">
                  <a:moveTo>
                    <a:pt x="26" y="0"/>
                  </a:moveTo>
                  <a:lnTo>
                    <a:pt x="26" y="0"/>
                  </a:lnTo>
                  <a:lnTo>
                    <a:pt x="20" y="0"/>
                  </a:lnTo>
                  <a:lnTo>
                    <a:pt x="13" y="0"/>
                  </a:lnTo>
                  <a:lnTo>
                    <a:pt x="6" y="0"/>
                  </a:lnTo>
                  <a:lnTo>
                    <a:pt x="0" y="2"/>
                  </a:lnTo>
                  <a:lnTo>
                    <a:pt x="0" y="11"/>
                  </a:lnTo>
                  <a:lnTo>
                    <a:pt x="6" y="12"/>
                  </a:lnTo>
                  <a:lnTo>
                    <a:pt x="13" y="12"/>
                  </a:lnTo>
                  <a:lnTo>
                    <a:pt x="20" y="12"/>
                  </a:lnTo>
                  <a:lnTo>
                    <a:pt x="26" y="12"/>
                  </a:lnTo>
                  <a:lnTo>
                    <a:pt x="26" y="12"/>
                  </a:lnTo>
                  <a:lnTo>
                    <a:pt x="2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71" name="Freeform 79"/>
            <p:cNvSpPr>
              <a:spLocks/>
            </p:cNvSpPr>
            <p:nvPr/>
          </p:nvSpPr>
          <p:spPr bwMode="auto">
            <a:xfrm>
              <a:off x="3266" y="3754"/>
              <a:ext cx="5" cy="9"/>
            </a:xfrm>
            <a:custGeom>
              <a:avLst/>
              <a:gdLst>
                <a:gd name="T0" fmla="*/ 4 w 14"/>
                <a:gd name="T1" fmla="*/ 21 h 29"/>
                <a:gd name="T2" fmla="*/ 14 w 14"/>
                <a:gd name="T3" fmla="*/ 24 h 29"/>
                <a:gd name="T4" fmla="*/ 13 w 14"/>
                <a:gd name="T5" fmla="*/ 19 h 29"/>
                <a:gd name="T6" fmla="*/ 11 w 14"/>
                <a:gd name="T7" fmla="*/ 11 h 29"/>
                <a:gd name="T8" fmla="*/ 8 w 14"/>
                <a:gd name="T9" fmla="*/ 5 h 29"/>
                <a:gd name="T10" fmla="*/ 0 w 14"/>
                <a:gd name="T11" fmla="*/ 0 h 29"/>
                <a:gd name="T12" fmla="*/ 0 w 14"/>
                <a:gd name="T13" fmla="*/ 12 h 29"/>
                <a:gd name="T14" fmla="*/ 1 w 14"/>
                <a:gd name="T15" fmla="*/ 12 h 29"/>
                <a:gd name="T16" fmla="*/ 2 w 14"/>
                <a:gd name="T17" fmla="*/ 13 h 29"/>
                <a:gd name="T18" fmla="*/ 3 w 14"/>
                <a:gd name="T19" fmla="*/ 19 h 29"/>
                <a:gd name="T20" fmla="*/ 2 w 14"/>
                <a:gd name="T21" fmla="*/ 24 h 29"/>
                <a:gd name="T22" fmla="*/ 11 w 14"/>
                <a:gd name="T23" fmla="*/ 28 h 29"/>
                <a:gd name="T24" fmla="*/ 2 w 14"/>
                <a:gd name="T25" fmla="*/ 24 h 29"/>
                <a:gd name="T26" fmla="*/ 4 w 14"/>
                <a:gd name="T27" fmla="*/ 28 h 29"/>
                <a:gd name="T28" fmla="*/ 8 w 14"/>
                <a:gd name="T29" fmla="*/ 29 h 29"/>
                <a:gd name="T30" fmla="*/ 11 w 14"/>
                <a:gd name="T31" fmla="*/ 28 h 29"/>
                <a:gd name="T32" fmla="*/ 14 w 14"/>
                <a:gd name="T33" fmla="*/ 24 h 29"/>
                <a:gd name="T34" fmla="*/ 4 w 14"/>
                <a:gd name="T35" fmla="*/ 2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29">
                  <a:moveTo>
                    <a:pt x="4" y="21"/>
                  </a:moveTo>
                  <a:lnTo>
                    <a:pt x="14" y="24"/>
                  </a:lnTo>
                  <a:lnTo>
                    <a:pt x="13" y="19"/>
                  </a:lnTo>
                  <a:lnTo>
                    <a:pt x="11" y="11"/>
                  </a:lnTo>
                  <a:lnTo>
                    <a:pt x="8" y="5"/>
                  </a:lnTo>
                  <a:lnTo>
                    <a:pt x="0" y="0"/>
                  </a:lnTo>
                  <a:lnTo>
                    <a:pt x="0" y="12"/>
                  </a:lnTo>
                  <a:lnTo>
                    <a:pt x="1" y="12"/>
                  </a:lnTo>
                  <a:lnTo>
                    <a:pt x="2" y="13"/>
                  </a:lnTo>
                  <a:lnTo>
                    <a:pt x="3" y="19"/>
                  </a:lnTo>
                  <a:lnTo>
                    <a:pt x="2" y="24"/>
                  </a:lnTo>
                  <a:lnTo>
                    <a:pt x="11" y="28"/>
                  </a:lnTo>
                  <a:lnTo>
                    <a:pt x="2" y="24"/>
                  </a:lnTo>
                  <a:lnTo>
                    <a:pt x="4" y="28"/>
                  </a:lnTo>
                  <a:lnTo>
                    <a:pt x="8" y="29"/>
                  </a:lnTo>
                  <a:lnTo>
                    <a:pt x="11" y="28"/>
                  </a:lnTo>
                  <a:lnTo>
                    <a:pt x="14" y="24"/>
                  </a:lnTo>
                  <a:lnTo>
                    <a:pt x="4"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72" name="Freeform 80"/>
            <p:cNvSpPr>
              <a:spLocks/>
            </p:cNvSpPr>
            <p:nvPr/>
          </p:nvSpPr>
          <p:spPr bwMode="auto">
            <a:xfrm>
              <a:off x="3268" y="3758"/>
              <a:ext cx="17" cy="5"/>
            </a:xfrm>
            <a:custGeom>
              <a:avLst/>
              <a:gdLst>
                <a:gd name="T0" fmla="*/ 53 w 53"/>
                <a:gd name="T1" fmla="*/ 6 h 16"/>
                <a:gd name="T2" fmla="*/ 47 w 53"/>
                <a:gd name="T3" fmla="*/ 1 h 16"/>
                <a:gd name="T4" fmla="*/ 43 w 53"/>
                <a:gd name="T5" fmla="*/ 0 h 16"/>
                <a:gd name="T6" fmla="*/ 38 w 53"/>
                <a:gd name="T7" fmla="*/ 0 h 16"/>
                <a:gd name="T8" fmla="*/ 31 w 53"/>
                <a:gd name="T9" fmla="*/ 0 h 16"/>
                <a:gd name="T10" fmla="*/ 26 w 53"/>
                <a:gd name="T11" fmla="*/ 1 h 16"/>
                <a:gd name="T12" fmla="*/ 19 w 53"/>
                <a:gd name="T13" fmla="*/ 2 h 16"/>
                <a:gd name="T14" fmla="*/ 12 w 53"/>
                <a:gd name="T15" fmla="*/ 3 h 16"/>
                <a:gd name="T16" fmla="*/ 5 w 53"/>
                <a:gd name="T17" fmla="*/ 6 h 16"/>
                <a:gd name="T18" fmla="*/ 0 w 53"/>
                <a:gd name="T19" fmla="*/ 9 h 16"/>
                <a:gd name="T20" fmla="*/ 7 w 53"/>
                <a:gd name="T21" fmla="*/ 16 h 16"/>
                <a:gd name="T22" fmla="*/ 10 w 53"/>
                <a:gd name="T23" fmla="*/ 15 h 16"/>
                <a:gd name="T24" fmla="*/ 14 w 53"/>
                <a:gd name="T25" fmla="*/ 12 h 16"/>
                <a:gd name="T26" fmla="*/ 19 w 53"/>
                <a:gd name="T27" fmla="*/ 11 h 16"/>
                <a:gd name="T28" fmla="*/ 26 w 53"/>
                <a:gd name="T29" fmla="*/ 10 h 16"/>
                <a:gd name="T30" fmla="*/ 31 w 53"/>
                <a:gd name="T31" fmla="*/ 11 h 16"/>
                <a:gd name="T32" fmla="*/ 38 w 53"/>
                <a:gd name="T33" fmla="*/ 11 h 16"/>
                <a:gd name="T34" fmla="*/ 43 w 53"/>
                <a:gd name="T35" fmla="*/ 11 h 16"/>
                <a:gd name="T36" fmla="*/ 47 w 53"/>
                <a:gd name="T37" fmla="*/ 10 h 16"/>
                <a:gd name="T38" fmla="*/ 42 w 53"/>
                <a:gd name="T39" fmla="*/ 6 h 16"/>
                <a:gd name="T40" fmla="*/ 47 w 53"/>
                <a:gd name="T41" fmla="*/ 10 h 16"/>
                <a:gd name="T42" fmla="*/ 51 w 53"/>
                <a:gd name="T43" fmla="*/ 9 h 16"/>
                <a:gd name="T44" fmla="*/ 52 w 53"/>
                <a:gd name="T45" fmla="*/ 6 h 16"/>
                <a:gd name="T46" fmla="*/ 51 w 53"/>
                <a:gd name="T47" fmla="*/ 2 h 16"/>
                <a:gd name="T48" fmla="*/ 47 w 53"/>
                <a:gd name="T49" fmla="*/ 1 h 16"/>
                <a:gd name="T50" fmla="*/ 53 w 53"/>
                <a:gd name="T51"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16">
                  <a:moveTo>
                    <a:pt x="53" y="6"/>
                  </a:moveTo>
                  <a:lnTo>
                    <a:pt x="47" y="1"/>
                  </a:lnTo>
                  <a:lnTo>
                    <a:pt x="43" y="0"/>
                  </a:lnTo>
                  <a:lnTo>
                    <a:pt x="38" y="0"/>
                  </a:lnTo>
                  <a:lnTo>
                    <a:pt x="31" y="0"/>
                  </a:lnTo>
                  <a:lnTo>
                    <a:pt x="26" y="1"/>
                  </a:lnTo>
                  <a:lnTo>
                    <a:pt x="19" y="2"/>
                  </a:lnTo>
                  <a:lnTo>
                    <a:pt x="12" y="3"/>
                  </a:lnTo>
                  <a:lnTo>
                    <a:pt x="5" y="6"/>
                  </a:lnTo>
                  <a:lnTo>
                    <a:pt x="0" y="9"/>
                  </a:lnTo>
                  <a:lnTo>
                    <a:pt x="7" y="16"/>
                  </a:lnTo>
                  <a:lnTo>
                    <a:pt x="10" y="15"/>
                  </a:lnTo>
                  <a:lnTo>
                    <a:pt x="14" y="12"/>
                  </a:lnTo>
                  <a:lnTo>
                    <a:pt x="19" y="11"/>
                  </a:lnTo>
                  <a:lnTo>
                    <a:pt x="26" y="10"/>
                  </a:lnTo>
                  <a:lnTo>
                    <a:pt x="31" y="11"/>
                  </a:lnTo>
                  <a:lnTo>
                    <a:pt x="38" y="11"/>
                  </a:lnTo>
                  <a:lnTo>
                    <a:pt x="43" y="11"/>
                  </a:lnTo>
                  <a:lnTo>
                    <a:pt x="47" y="10"/>
                  </a:lnTo>
                  <a:lnTo>
                    <a:pt x="42" y="6"/>
                  </a:lnTo>
                  <a:lnTo>
                    <a:pt x="47" y="10"/>
                  </a:lnTo>
                  <a:lnTo>
                    <a:pt x="51" y="9"/>
                  </a:lnTo>
                  <a:lnTo>
                    <a:pt x="52" y="6"/>
                  </a:lnTo>
                  <a:lnTo>
                    <a:pt x="51" y="2"/>
                  </a:lnTo>
                  <a:lnTo>
                    <a:pt x="47" y="1"/>
                  </a:lnTo>
                  <a:lnTo>
                    <a:pt x="53"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73" name="Freeform 81"/>
            <p:cNvSpPr>
              <a:spLocks/>
            </p:cNvSpPr>
            <p:nvPr/>
          </p:nvSpPr>
          <p:spPr bwMode="auto">
            <a:xfrm>
              <a:off x="3282" y="3759"/>
              <a:ext cx="21" cy="5"/>
            </a:xfrm>
            <a:custGeom>
              <a:avLst/>
              <a:gdLst>
                <a:gd name="T0" fmla="*/ 58 w 64"/>
                <a:gd name="T1" fmla="*/ 0 h 14"/>
                <a:gd name="T2" fmla="*/ 58 w 64"/>
                <a:gd name="T3" fmla="*/ 0 h 14"/>
                <a:gd name="T4" fmla="*/ 51 w 64"/>
                <a:gd name="T5" fmla="*/ 2 h 14"/>
                <a:gd name="T6" fmla="*/ 42 w 64"/>
                <a:gd name="T7" fmla="*/ 3 h 14"/>
                <a:gd name="T8" fmla="*/ 34 w 64"/>
                <a:gd name="T9" fmla="*/ 4 h 14"/>
                <a:gd name="T10" fmla="*/ 25 w 64"/>
                <a:gd name="T11" fmla="*/ 3 h 14"/>
                <a:gd name="T12" fmla="*/ 17 w 64"/>
                <a:gd name="T13" fmla="*/ 4 h 14"/>
                <a:gd name="T14" fmla="*/ 12 w 64"/>
                <a:gd name="T15" fmla="*/ 2 h 14"/>
                <a:gd name="T16" fmla="*/ 10 w 64"/>
                <a:gd name="T17" fmla="*/ 2 h 14"/>
                <a:gd name="T18" fmla="*/ 11 w 64"/>
                <a:gd name="T19" fmla="*/ 2 h 14"/>
                <a:gd name="T20" fmla="*/ 0 w 64"/>
                <a:gd name="T21" fmla="*/ 2 h 14"/>
                <a:gd name="T22" fmla="*/ 3 w 64"/>
                <a:gd name="T23" fmla="*/ 8 h 14"/>
                <a:gd name="T24" fmla="*/ 10 w 64"/>
                <a:gd name="T25" fmla="*/ 11 h 14"/>
                <a:gd name="T26" fmla="*/ 17 w 64"/>
                <a:gd name="T27" fmla="*/ 13 h 14"/>
                <a:gd name="T28" fmla="*/ 25 w 64"/>
                <a:gd name="T29" fmla="*/ 14 h 14"/>
                <a:gd name="T30" fmla="*/ 34 w 64"/>
                <a:gd name="T31" fmla="*/ 13 h 14"/>
                <a:gd name="T32" fmla="*/ 42 w 64"/>
                <a:gd name="T33" fmla="*/ 12 h 14"/>
                <a:gd name="T34" fmla="*/ 51 w 64"/>
                <a:gd name="T35" fmla="*/ 11 h 14"/>
                <a:gd name="T36" fmla="*/ 60 w 64"/>
                <a:gd name="T37" fmla="*/ 10 h 14"/>
                <a:gd name="T38" fmla="*/ 60 w 64"/>
                <a:gd name="T39" fmla="*/ 10 h 14"/>
                <a:gd name="T40" fmla="*/ 60 w 64"/>
                <a:gd name="T41" fmla="*/ 10 h 14"/>
                <a:gd name="T42" fmla="*/ 64 w 64"/>
                <a:gd name="T43" fmla="*/ 7 h 14"/>
                <a:gd name="T44" fmla="*/ 64 w 64"/>
                <a:gd name="T45" fmla="*/ 4 h 14"/>
                <a:gd name="T46" fmla="*/ 62 w 64"/>
                <a:gd name="T47" fmla="*/ 2 h 14"/>
                <a:gd name="T48" fmla="*/ 58 w 64"/>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 h="14">
                  <a:moveTo>
                    <a:pt x="58" y="0"/>
                  </a:moveTo>
                  <a:lnTo>
                    <a:pt x="58" y="0"/>
                  </a:lnTo>
                  <a:lnTo>
                    <a:pt x="51" y="2"/>
                  </a:lnTo>
                  <a:lnTo>
                    <a:pt x="42" y="3"/>
                  </a:lnTo>
                  <a:lnTo>
                    <a:pt x="34" y="4"/>
                  </a:lnTo>
                  <a:lnTo>
                    <a:pt x="25" y="3"/>
                  </a:lnTo>
                  <a:lnTo>
                    <a:pt x="17" y="4"/>
                  </a:lnTo>
                  <a:lnTo>
                    <a:pt x="12" y="2"/>
                  </a:lnTo>
                  <a:lnTo>
                    <a:pt x="10" y="2"/>
                  </a:lnTo>
                  <a:lnTo>
                    <a:pt x="11" y="2"/>
                  </a:lnTo>
                  <a:lnTo>
                    <a:pt x="0" y="2"/>
                  </a:lnTo>
                  <a:lnTo>
                    <a:pt x="3" y="8"/>
                  </a:lnTo>
                  <a:lnTo>
                    <a:pt x="10" y="11"/>
                  </a:lnTo>
                  <a:lnTo>
                    <a:pt x="17" y="13"/>
                  </a:lnTo>
                  <a:lnTo>
                    <a:pt x="25" y="14"/>
                  </a:lnTo>
                  <a:lnTo>
                    <a:pt x="34" y="13"/>
                  </a:lnTo>
                  <a:lnTo>
                    <a:pt x="42" y="12"/>
                  </a:lnTo>
                  <a:lnTo>
                    <a:pt x="51" y="11"/>
                  </a:lnTo>
                  <a:lnTo>
                    <a:pt x="60" y="10"/>
                  </a:lnTo>
                  <a:lnTo>
                    <a:pt x="60" y="10"/>
                  </a:lnTo>
                  <a:lnTo>
                    <a:pt x="60" y="10"/>
                  </a:lnTo>
                  <a:lnTo>
                    <a:pt x="64" y="7"/>
                  </a:lnTo>
                  <a:lnTo>
                    <a:pt x="64" y="4"/>
                  </a:lnTo>
                  <a:lnTo>
                    <a:pt x="62" y="2"/>
                  </a:lnTo>
                  <a:lnTo>
                    <a:pt x="5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74" name="Freeform 82"/>
            <p:cNvSpPr>
              <a:spLocks/>
            </p:cNvSpPr>
            <p:nvPr/>
          </p:nvSpPr>
          <p:spPr bwMode="auto">
            <a:xfrm>
              <a:off x="3301" y="3759"/>
              <a:ext cx="8" cy="10"/>
            </a:xfrm>
            <a:custGeom>
              <a:avLst/>
              <a:gdLst>
                <a:gd name="T0" fmla="*/ 15 w 23"/>
                <a:gd name="T1" fmla="*/ 31 h 31"/>
                <a:gd name="T2" fmla="*/ 20 w 23"/>
                <a:gd name="T3" fmla="*/ 28 h 31"/>
                <a:gd name="T4" fmla="*/ 23 w 23"/>
                <a:gd name="T5" fmla="*/ 18 h 31"/>
                <a:gd name="T6" fmla="*/ 18 w 23"/>
                <a:gd name="T7" fmla="*/ 6 h 31"/>
                <a:gd name="T8" fmla="*/ 9 w 23"/>
                <a:gd name="T9" fmla="*/ 2 h 31"/>
                <a:gd name="T10" fmla="*/ 0 w 23"/>
                <a:gd name="T11" fmla="*/ 0 h 31"/>
                <a:gd name="T12" fmla="*/ 2 w 23"/>
                <a:gd name="T13" fmla="*/ 10 h 31"/>
                <a:gd name="T14" fmla="*/ 7 w 23"/>
                <a:gd name="T15" fmla="*/ 11 h 31"/>
                <a:gd name="T16" fmla="*/ 12 w 23"/>
                <a:gd name="T17" fmla="*/ 13 h 31"/>
                <a:gd name="T18" fmla="*/ 12 w 23"/>
                <a:gd name="T19" fmla="*/ 18 h 31"/>
                <a:gd name="T20" fmla="*/ 10 w 23"/>
                <a:gd name="T21" fmla="*/ 23 h 31"/>
                <a:gd name="T22" fmla="*/ 15 w 23"/>
                <a:gd name="T23" fmla="*/ 20 h 31"/>
                <a:gd name="T24" fmla="*/ 10 w 23"/>
                <a:gd name="T25" fmla="*/ 23 h 31"/>
                <a:gd name="T26" fmla="*/ 10 w 23"/>
                <a:gd name="T27" fmla="*/ 27 h 31"/>
                <a:gd name="T28" fmla="*/ 14 w 23"/>
                <a:gd name="T29" fmla="*/ 30 h 31"/>
                <a:gd name="T30" fmla="*/ 17 w 23"/>
                <a:gd name="T31" fmla="*/ 30 h 31"/>
                <a:gd name="T32" fmla="*/ 20 w 23"/>
                <a:gd name="T33" fmla="*/ 28 h 31"/>
                <a:gd name="T34" fmla="*/ 15 w 23"/>
                <a:gd name="T35"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31">
                  <a:moveTo>
                    <a:pt x="15" y="31"/>
                  </a:moveTo>
                  <a:lnTo>
                    <a:pt x="20" y="28"/>
                  </a:lnTo>
                  <a:lnTo>
                    <a:pt x="23" y="18"/>
                  </a:lnTo>
                  <a:lnTo>
                    <a:pt x="18" y="6"/>
                  </a:lnTo>
                  <a:lnTo>
                    <a:pt x="9" y="2"/>
                  </a:lnTo>
                  <a:lnTo>
                    <a:pt x="0" y="0"/>
                  </a:lnTo>
                  <a:lnTo>
                    <a:pt x="2" y="10"/>
                  </a:lnTo>
                  <a:lnTo>
                    <a:pt x="7" y="11"/>
                  </a:lnTo>
                  <a:lnTo>
                    <a:pt x="12" y="13"/>
                  </a:lnTo>
                  <a:lnTo>
                    <a:pt x="12" y="18"/>
                  </a:lnTo>
                  <a:lnTo>
                    <a:pt x="10" y="23"/>
                  </a:lnTo>
                  <a:lnTo>
                    <a:pt x="15" y="20"/>
                  </a:lnTo>
                  <a:lnTo>
                    <a:pt x="10" y="23"/>
                  </a:lnTo>
                  <a:lnTo>
                    <a:pt x="10" y="27"/>
                  </a:lnTo>
                  <a:lnTo>
                    <a:pt x="14" y="30"/>
                  </a:lnTo>
                  <a:lnTo>
                    <a:pt x="17" y="30"/>
                  </a:lnTo>
                  <a:lnTo>
                    <a:pt x="20" y="28"/>
                  </a:lnTo>
                  <a:lnTo>
                    <a:pt x="15" y="3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75" name="Freeform 83"/>
            <p:cNvSpPr>
              <a:spLocks/>
            </p:cNvSpPr>
            <p:nvPr/>
          </p:nvSpPr>
          <p:spPr bwMode="auto">
            <a:xfrm>
              <a:off x="3297" y="3766"/>
              <a:ext cx="9" cy="7"/>
            </a:xfrm>
            <a:custGeom>
              <a:avLst/>
              <a:gdLst>
                <a:gd name="T0" fmla="*/ 5 w 26"/>
                <a:gd name="T1" fmla="*/ 12 h 22"/>
                <a:gd name="T2" fmla="*/ 9 w 26"/>
                <a:gd name="T3" fmla="*/ 17 h 22"/>
                <a:gd name="T4" fmla="*/ 10 w 26"/>
                <a:gd name="T5" fmla="*/ 16 h 22"/>
                <a:gd name="T6" fmla="*/ 15 w 26"/>
                <a:gd name="T7" fmla="*/ 14 h 22"/>
                <a:gd name="T8" fmla="*/ 20 w 26"/>
                <a:gd name="T9" fmla="*/ 11 h 22"/>
                <a:gd name="T10" fmla="*/ 26 w 26"/>
                <a:gd name="T11" fmla="*/ 11 h 22"/>
                <a:gd name="T12" fmla="*/ 26 w 26"/>
                <a:gd name="T13" fmla="*/ 0 h 22"/>
                <a:gd name="T14" fmla="*/ 18 w 26"/>
                <a:gd name="T15" fmla="*/ 2 h 22"/>
                <a:gd name="T16" fmla="*/ 10 w 26"/>
                <a:gd name="T17" fmla="*/ 4 h 22"/>
                <a:gd name="T18" fmla="*/ 3 w 26"/>
                <a:gd name="T19" fmla="*/ 9 h 22"/>
                <a:gd name="T20" fmla="*/ 0 w 26"/>
                <a:gd name="T21" fmla="*/ 17 h 22"/>
                <a:gd name="T22" fmla="*/ 3 w 26"/>
                <a:gd name="T23" fmla="*/ 22 h 22"/>
                <a:gd name="T24" fmla="*/ 0 w 26"/>
                <a:gd name="T25" fmla="*/ 17 h 22"/>
                <a:gd name="T26" fmla="*/ 1 w 26"/>
                <a:gd name="T27" fmla="*/ 20 h 22"/>
                <a:gd name="T28" fmla="*/ 4 w 26"/>
                <a:gd name="T29" fmla="*/ 22 h 22"/>
                <a:gd name="T30" fmla="*/ 8 w 26"/>
                <a:gd name="T31" fmla="*/ 20 h 22"/>
                <a:gd name="T32" fmla="*/ 9 w 26"/>
                <a:gd name="T33" fmla="*/ 17 h 22"/>
                <a:gd name="T34" fmla="*/ 5 w 26"/>
                <a:gd name="T35"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22">
                  <a:moveTo>
                    <a:pt x="5" y="12"/>
                  </a:moveTo>
                  <a:lnTo>
                    <a:pt x="9" y="17"/>
                  </a:lnTo>
                  <a:lnTo>
                    <a:pt x="10" y="16"/>
                  </a:lnTo>
                  <a:lnTo>
                    <a:pt x="15" y="14"/>
                  </a:lnTo>
                  <a:lnTo>
                    <a:pt x="20" y="11"/>
                  </a:lnTo>
                  <a:lnTo>
                    <a:pt x="26" y="11"/>
                  </a:lnTo>
                  <a:lnTo>
                    <a:pt x="26" y="0"/>
                  </a:lnTo>
                  <a:lnTo>
                    <a:pt x="18" y="2"/>
                  </a:lnTo>
                  <a:lnTo>
                    <a:pt x="10" y="4"/>
                  </a:lnTo>
                  <a:lnTo>
                    <a:pt x="3" y="9"/>
                  </a:lnTo>
                  <a:lnTo>
                    <a:pt x="0" y="17"/>
                  </a:lnTo>
                  <a:lnTo>
                    <a:pt x="3" y="22"/>
                  </a:lnTo>
                  <a:lnTo>
                    <a:pt x="0" y="17"/>
                  </a:lnTo>
                  <a:lnTo>
                    <a:pt x="1" y="20"/>
                  </a:lnTo>
                  <a:lnTo>
                    <a:pt x="4" y="22"/>
                  </a:lnTo>
                  <a:lnTo>
                    <a:pt x="8" y="20"/>
                  </a:lnTo>
                  <a:lnTo>
                    <a:pt x="9" y="17"/>
                  </a:lnTo>
                  <a:lnTo>
                    <a:pt x="5"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76" name="Freeform 84"/>
            <p:cNvSpPr>
              <a:spLocks/>
            </p:cNvSpPr>
            <p:nvPr/>
          </p:nvSpPr>
          <p:spPr bwMode="auto">
            <a:xfrm>
              <a:off x="3298" y="3770"/>
              <a:ext cx="6" cy="12"/>
            </a:xfrm>
            <a:custGeom>
              <a:avLst/>
              <a:gdLst>
                <a:gd name="T0" fmla="*/ 9 w 16"/>
                <a:gd name="T1" fmla="*/ 38 h 38"/>
                <a:gd name="T2" fmla="*/ 9 w 16"/>
                <a:gd name="T3" fmla="*/ 38 h 38"/>
                <a:gd name="T4" fmla="*/ 16 w 16"/>
                <a:gd name="T5" fmla="*/ 29 h 38"/>
                <a:gd name="T6" fmla="*/ 16 w 16"/>
                <a:gd name="T7" fmla="*/ 19 h 38"/>
                <a:gd name="T8" fmla="*/ 12 w 16"/>
                <a:gd name="T9" fmla="*/ 8 h 38"/>
                <a:gd name="T10" fmla="*/ 2 w 16"/>
                <a:gd name="T11" fmla="*/ 0 h 38"/>
                <a:gd name="T12" fmla="*/ 0 w 16"/>
                <a:gd name="T13" fmla="*/ 10 h 38"/>
                <a:gd name="T14" fmla="*/ 5 w 16"/>
                <a:gd name="T15" fmla="*/ 13 h 38"/>
                <a:gd name="T16" fmla="*/ 7 w 16"/>
                <a:gd name="T17" fmla="*/ 19 h 38"/>
                <a:gd name="T18" fmla="*/ 7 w 16"/>
                <a:gd name="T19" fmla="*/ 27 h 38"/>
                <a:gd name="T20" fmla="*/ 5 w 16"/>
                <a:gd name="T21" fmla="*/ 29 h 38"/>
                <a:gd name="T22" fmla="*/ 5 w 16"/>
                <a:gd name="T23" fmla="*/ 29 h 38"/>
                <a:gd name="T24" fmla="*/ 5 w 16"/>
                <a:gd name="T25" fmla="*/ 29 h 38"/>
                <a:gd name="T26" fmla="*/ 2 w 16"/>
                <a:gd name="T27" fmla="*/ 31 h 38"/>
                <a:gd name="T28" fmla="*/ 2 w 16"/>
                <a:gd name="T29" fmla="*/ 35 h 38"/>
                <a:gd name="T30" fmla="*/ 6 w 16"/>
                <a:gd name="T31" fmla="*/ 38 h 38"/>
                <a:gd name="T32" fmla="*/ 9 w 16"/>
                <a:gd name="T33"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38">
                  <a:moveTo>
                    <a:pt x="9" y="38"/>
                  </a:moveTo>
                  <a:lnTo>
                    <a:pt x="9" y="38"/>
                  </a:lnTo>
                  <a:lnTo>
                    <a:pt x="16" y="29"/>
                  </a:lnTo>
                  <a:lnTo>
                    <a:pt x="16" y="19"/>
                  </a:lnTo>
                  <a:lnTo>
                    <a:pt x="12" y="8"/>
                  </a:lnTo>
                  <a:lnTo>
                    <a:pt x="2" y="0"/>
                  </a:lnTo>
                  <a:lnTo>
                    <a:pt x="0" y="10"/>
                  </a:lnTo>
                  <a:lnTo>
                    <a:pt x="5" y="13"/>
                  </a:lnTo>
                  <a:lnTo>
                    <a:pt x="7" y="19"/>
                  </a:lnTo>
                  <a:lnTo>
                    <a:pt x="7" y="27"/>
                  </a:lnTo>
                  <a:lnTo>
                    <a:pt x="5" y="29"/>
                  </a:lnTo>
                  <a:lnTo>
                    <a:pt x="5" y="29"/>
                  </a:lnTo>
                  <a:lnTo>
                    <a:pt x="5" y="29"/>
                  </a:lnTo>
                  <a:lnTo>
                    <a:pt x="2" y="31"/>
                  </a:lnTo>
                  <a:lnTo>
                    <a:pt x="2" y="35"/>
                  </a:lnTo>
                  <a:lnTo>
                    <a:pt x="6" y="38"/>
                  </a:lnTo>
                  <a:lnTo>
                    <a:pt x="9" y="3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77" name="Freeform 85"/>
            <p:cNvSpPr>
              <a:spLocks/>
            </p:cNvSpPr>
            <p:nvPr/>
          </p:nvSpPr>
          <p:spPr bwMode="auto">
            <a:xfrm>
              <a:off x="2659" y="3206"/>
              <a:ext cx="452" cy="205"/>
            </a:xfrm>
            <a:custGeom>
              <a:avLst/>
              <a:gdLst>
                <a:gd name="T0" fmla="*/ 252 w 1356"/>
                <a:gd name="T1" fmla="*/ 267 h 617"/>
                <a:gd name="T2" fmla="*/ 168 w 1356"/>
                <a:gd name="T3" fmla="*/ 357 h 617"/>
                <a:gd name="T4" fmla="*/ 82 w 1356"/>
                <a:gd name="T5" fmla="*/ 416 h 617"/>
                <a:gd name="T6" fmla="*/ 6 w 1356"/>
                <a:gd name="T7" fmla="*/ 467 h 617"/>
                <a:gd name="T8" fmla="*/ 135 w 1356"/>
                <a:gd name="T9" fmla="*/ 415 h 617"/>
                <a:gd name="T10" fmla="*/ 241 w 1356"/>
                <a:gd name="T11" fmla="*/ 332 h 617"/>
                <a:gd name="T12" fmla="*/ 313 w 1356"/>
                <a:gd name="T13" fmla="*/ 269 h 617"/>
                <a:gd name="T14" fmla="*/ 372 w 1356"/>
                <a:gd name="T15" fmla="*/ 214 h 617"/>
                <a:gd name="T16" fmla="*/ 475 w 1356"/>
                <a:gd name="T17" fmla="*/ 217 h 617"/>
                <a:gd name="T18" fmla="*/ 486 w 1356"/>
                <a:gd name="T19" fmla="*/ 296 h 617"/>
                <a:gd name="T20" fmla="*/ 529 w 1356"/>
                <a:gd name="T21" fmla="*/ 348 h 617"/>
                <a:gd name="T22" fmla="*/ 566 w 1356"/>
                <a:gd name="T23" fmla="*/ 369 h 617"/>
                <a:gd name="T24" fmla="*/ 557 w 1356"/>
                <a:gd name="T25" fmla="*/ 257 h 617"/>
                <a:gd name="T26" fmla="*/ 610 w 1356"/>
                <a:gd name="T27" fmla="*/ 139 h 617"/>
                <a:gd name="T28" fmla="*/ 669 w 1356"/>
                <a:gd name="T29" fmla="*/ 230 h 617"/>
                <a:gd name="T30" fmla="*/ 700 w 1356"/>
                <a:gd name="T31" fmla="*/ 330 h 617"/>
                <a:gd name="T32" fmla="*/ 745 w 1356"/>
                <a:gd name="T33" fmla="*/ 474 h 617"/>
                <a:gd name="T34" fmla="*/ 805 w 1356"/>
                <a:gd name="T35" fmla="*/ 566 h 617"/>
                <a:gd name="T36" fmla="*/ 879 w 1356"/>
                <a:gd name="T37" fmla="*/ 617 h 617"/>
                <a:gd name="T38" fmla="*/ 829 w 1356"/>
                <a:gd name="T39" fmla="*/ 484 h 617"/>
                <a:gd name="T40" fmla="*/ 771 w 1356"/>
                <a:gd name="T41" fmla="*/ 345 h 617"/>
                <a:gd name="T42" fmla="*/ 792 w 1356"/>
                <a:gd name="T43" fmla="*/ 300 h 617"/>
                <a:gd name="T44" fmla="*/ 782 w 1356"/>
                <a:gd name="T45" fmla="*/ 262 h 617"/>
                <a:gd name="T46" fmla="*/ 728 w 1356"/>
                <a:gd name="T47" fmla="*/ 188 h 617"/>
                <a:gd name="T48" fmla="*/ 679 w 1356"/>
                <a:gd name="T49" fmla="*/ 96 h 617"/>
                <a:gd name="T50" fmla="*/ 769 w 1356"/>
                <a:gd name="T51" fmla="*/ 140 h 617"/>
                <a:gd name="T52" fmla="*/ 797 w 1356"/>
                <a:gd name="T53" fmla="*/ 135 h 617"/>
                <a:gd name="T54" fmla="*/ 797 w 1356"/>
                <a:gd name="T55" fmla="*/ 114 h 617"/>
                <a:gd name="T56" fmla="*/ 835 w 1356"/>
                <a:gd name="T57" fmla="*/ 128 h 617"/>
                <a:gd name="T58" fmla="*/ 917 w 1356"/>
                <a:gd name="T59" fmla="*/ 204 h 617"/>
                <a:gd name="T60" fmla="*/ 964 w 1356"/>
                <a:gd name="T61" fmla="*/ 337 h 617"/>
                <a:gd name="T62" fmla="*/ 1037 w 1356"/>
                <a:gd name="T63" fmla="*/ 377 h 617"/>
                <a:gd name="T64" fmla="*/ 1083 w 1356"/>
                <a:gd name="T65" fmla="*/ 392 h 617"/>
                <a:gd name="T66" fmla="*/ 1147 w 1356"/>
                <a:gd name="T67" fmla="*/ 425 h 617"/>
                <a:gd name="T68" fmla="*/ 1067 w 1356"/>
                <a:gd name="T69" fmla="*/ 333 h 617"/>
                <a:gd name="T70" fmla="*/ 969 w 1356"/>
                <a:gd name="T71" fmla="*/ 236 h 617"/>
                <a:gd name="T72" fmla="*/ 982 w 1356"/>
                <a:gd name="T73" fmla="*/ 199 h 617"/>
                <a:gd name="T74" fmla="*/ 1044 w 1356"/>
                <a:gd name="T75" fmla="*/ 225 h 617"/>
                <a:gd name="T76" fmla="*/ 1091 w 1356"/>
                <a:gd name="T77" fmla="*/ 278 h 617"/>
                <a:gd name="T78" fmla="*/ 1226 w 1356"/>
                <a:gd name="T79" fmla="*/ 341 h 617"/>
                <a:gd name="T80" fmla="*/ 1323 w 1356"/>
                <a:gd name="T81" fmla="*/ 345 h 617"/>
                <a:gd name="T82" fmla="*/ 1306 w 1356"/>
                <a:gd name="T83" fmla="*/ 333 h 617"/>
                <a:gd name="T84" fmla="*/ 1264 w 1356"/>
                <a:gd name="T85" fmla="*/ 316 h 617"/>
                <a:gd name="T86" fmla="*/ 1233 w 1356"/>
                <a:gd name="T87" fmla="*/ 304 h 617"/>
                <a:gd name="T88" fmla="*/ 1187 w 1356"/>
                <a:gd name="T89" fmla="*/ 265 h 617"/>
                <a:gd name="T90" fmla="*/ 1083 w 1356"/>
                <a:gd name="T91" fmla="*/ 219 h 617"/>
                <a:gd name="T92" fmla="*/ 1025 w 1356"/>
                <a:gd name="T93" fmla="*/ 155 h 617"/>
                <a:gd name="T94" fmla="*/ 945 w 1356"/>
                <a:gd name="T95" fmla="*/ 130 h 617"/>
                <a:gd name="T96" fmla="*/ 880 w 1356"/>
                <a:gd name="T97" fmla="*/ 92 h 617"/>
                <a:gd name="T98" fmla="*/ 808 w 1356"/>
                <a:gd name="T99" fmla="*/ 51 h 617"/>
                <a:gd name="T100" fmla="*/ 716 w 1356"/>
                <a:gd name="T101" fmla="*/ 30 h 617"/>
                <a:gd name="T102" fmla="*/ 650 w 1356"/>
                <a:gd name="T103" fmla="*/ 2 h 617"/>
                <a:gd name="T104" fmla="*/ 595 w 1356"/>
                <a:gd name="T105" fmla="*/ 8 h 617"/>
                <a:gd name="T106" fmla="*/ 486 w 1356"/>
                <a:gd name="T107" fmla="*/ 61 h 617"/>
                <a:gd name="T108" fmla="*/ 394 w 1356"/>
                <a:gd name="T109" fmla="*/ 108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56" h="617">
                  <a:moveTo>
                    <a:pt x="394" y="108"/>
                  </a:moveTo>
                  <a:lnTo>
                    <a:pt x="380" y="128"/>
                  </a:lnTo>
                  <a:lnTo>
                    <a:pt x="359" y="155"/>
                  </a:lnTo>
                  <a:lnTo>
                    <a:pt x="334" y="184"/>
                  </a:lnTo>
                  <a:lnTo>
                    <a:pt x="305" y="214"/>
                  </a:lnTo>
                  <a:lnTo>
                    <a:pt x="277" y="243"/>
                  </a:lnTo>
                  <a:lnTo>
                    <a:pt x="252" y="267"/>
                  </a:lnTo>
                  <a:lnTo>
                    <a:pt x="231" y="286"/>
                  </a:lnTo>
                  <a:lnTo>
                    <a:pt x="217" y="298"/>
                  </a:lnTo>
                  <a:lnTo>
                    <a:pt x="210" y="308"/>
                  </a:lnTo>
                  <a:lnTo>
                    <a:pt x="201" y="320"/>
                  </a:lnTo>
                  <a:lnTo>
                    <a:pt x="190" y="332"/>
                  </a:lnTo>
                  <a:lnTo>
                    <a:pt x="180" y="346"/>
                  </a:lnTo>
                  <a:lnTo>
                    <a:pt x="168" y="357"/>
                  </a:lnTo>
                  <a:lnTo>
                    <a:pt x="157" y="369"/>
                  </a:lnTo>
                  <a:lnTo>
                    <a:pt x="146" y="378"/>
                  </a:lnTo>
                  <a:lnTo>
                    <a:pt x="138" y="384"/>
                  </a:lnTo>
                  <a:lnTo>
                    <a:pt x="129" y="389"/>
                  </a:lnTo>
                  <a:lnTo>
                    <a:pt x="115" y="397"/>
                  </a:lnTo>
                  <a:lnTo>
                    <a:pt x="99" y="407"/>
                  </a:lnTo>
                  <a:lnTo>
                    <a:pt x="82" y="416"/>
                  </a:lnTo>
                  <a:lnTo>
                    <a:pt x="65" y="425"/>
                  </a:lnTo>
                  <a:lnTo>
                    <a:pt x="49" y="434"/>
                  </a:lnTo>
                  <a:lnTo>
                    <a:pt x="36" y="440"/>
                  </a:lnTo>
                  <a:lnTo>
                    <a:pt x="28" y="443"/>
                  </a:lnTo>
                  <a:lnTo>
                    <a:pt x="19" y="449"/>
                  </a:lnTo>
                  <a:lnTo>
                    <a:pt x="11" y="458"/>
                  </a:lnTo>
                  <a:lnTo>
                    <a:pt x="6" y="467"/>
                  </a:lnTo>
                  <a:lnTo>
                    <a:pt x="0" y="475"/>
                  </a:lnTo>
                  <a:lnTo>
                    <a:pt x="15" y="467"/>
                  </a:lnTo>
                  <a:lnTo>
                    <a:pt x="35" y="458"/>
                  </a:lnTo>
                  <a:lnTo>
                    <a:pt x="59" y="447"/>
                  </a:lnTo>
                  <a:lnTo>
                    <a:pt x="86" y="435"/>
                  </a:lnTo>
                  <a:lnTo>
                    <a:pt x="112" y="425"/>
                  </a:lnTo>
                  <a:lnTo>
                    <a:pt x="135" y="415"/>
                  </a:lnTo>
                  <a:lnTo>
                    <a:pt x="154" y="405"/>
                  </a:lnTo>
                  <a:lnTo>
                    <a:pt x="166" y="400"/>
                  </a:lnTo>
                  <a:lnTo>
                    <a:pt x="176" y="392"/>
                  </a:lnTo>
                  <a:lnTo>
                    <a:pt x="190" y="380"/>
                  </a:lnTo>
                  <a:lnTo>
                    <a:pt x="207" y="365"/>
                  </a:lnTo>
                  <a:lnTo>
                    <a:pt x="224" y="348"/>
                  </a:lnTo>
                  <a:lnTo>
                    <a:pt x="241" y="332"/>
                  </a:lnTo>
                  <a:lnTo>
                    <a:pt x="257" y="317"/>
                  </a:lnTo>
                  <a:lnTo>
                    <a:pt x="269" y="305"/>
                  </a:lnTo>
                  <a:lnTo>
                    <a:pt x="277" y="298"/>
                  </a:lnTo>
                  <a:lnTo>
                    <a:pt x="284" y="292"/>
                  </a:lnTo>
                  <a:lnTo>
                    <a:pt x="293" y="286"/>
                  </a:lnTo>
                  <a:lnTo>
                    <a:pt x="303" y="278"/>
                  </a:lnTo>
                  <a:lnTo>
                    <a:pt x="313" y="269"/>
                  </a:lnTo>
                  <a:lnTo>
                    <a:pt x="324" y="261"/>
                  </a:lnTo>
                  <a:lnTo>
                    <a:pt x="333" y="253"/>
                  </a:lnTo>
                  <a:lnTo>
                    <a:pt x="340" y="247"/>
                  </a:lnTo>
                  <a:lnTo>
                    <a:pt x="343" y="242"/>
                  </a:lnTo>
                  <a:lnTo>
                    <a:pt x="348" y="235"/>
                  </a:lnTo>
                  <a:lnTo>
                    <a:pt x="358" y="226"/>
                  </a:lnTo>
                  <a:lnTo>
                    <a:pt x="372" y="214"/>
                  </a:lnTo>
                  <a:lnTo>
                    <a:pt x="388" y="202"/>
                  </a:lnTo>
                  <a:lnTo>
                    <a:pt x="406" y="189"/>
                  </a:lnTo>
                  <a:lnTo>
                    <a:pt x="423" y="179"/>
                  </a:lnTo>
                  <a:lnTo>
                    <a:pt x="441" y="172"/>
                  </a:lnTo>
                  <a:lnTo>
                    <a:pt x="454" y="168"/>
                  </a:lnTo>
                  <a:lnTo>
                    <a:pt x="465" y="190"/>
                  </a:lnTo>
                  <a:lnTo>
                    <a:pt x="475" y="217"/>
                  </a:lnTo>
                  <a:lnTo>
                    <a:pt x="482" y="241"/>
                  </a:lnTo>
                  <a:lnTo>
                    <a:pt x="485" y="255"/>
                  </a:lnTo>
                  <a:lnTo>
                    <a:pt x="486" y="266"/>
                  </a:lnTo>
                  <a:lnTo>
                    <a:pt x="485" y="278"/>
                  </a:lnTo>
                  <a:lnTo>
                    <a:pt x="484" y="290"/>
                  </a:lnTo>
                  <a:lnTo>
                    <a:pt x="484" y="298"/>
                  </a:lnTo>
                  <a:lnTo>
                    <a:pt x="486" y="296"/>
                  </a:lnTo>
                  <a:lnTo>
                    <a:pt x="489" y="293"/>
                  </a:lnTo>
                  <a:lnTo>
                    <a:pt x="492" y="292"/>
                  </a:lnTo>
                  <a:lnTo>
                    <a:pt x="495" y="290"/>
                  </a:lnTo>
                  <a:lnTo>
                    <a:pt x="501" y="298"/>
                  </a:lnTo>
                  <a:lnTo>
                    <a:pt x="509" y="312"/>
                  </a:lnTo>
                  <a:lnTo>
                    <a:pt x="518" y="329"/>
                  </a:lnTo>
                  <a:lnTo>
                    <a:pt x="529" y="348"/>
                  </a:lnTo>
                  <a:lnTo>
                    <a:pt x="539" y="370"/>
                  </a:lnTo>
                  <a:lnTo>
                    <a:pt x="547" y="391"/>
                  </a:lnTo>
                  <a:lnTo>
                    <a:pt x="554" y="409"/>
                  </a:lnTo>
                  <a:lnTo>
                    <a:pt x="556" y="425"/>
                  </a:lnTo>
                  <a:lnTo>
                    <a:pt x="561" y="408"/>
                  </a:lnTo>
                  <a:lnTo>
                    <a:pt x="564" y="387"/>
                  </a:lnTo>
                  <a:lnTo>
                    <a:pt x="566" y="369"/>
                  </a:lnTo>
                  <a:lnTo>
                    <a:pt x="566" y="357"/>
                  </a:lnTo>
                  <a:lnTo>
                    <a:pt x="562" y="347"/>
                  </a:lnTo>
                  <a:lnTo>
                    <a:pt x="554" y="330"/>
                  </a:lnTo>
                  <a:lnTo>
                    <a:pt x="547" y="309"/>
                  </a:lnTo>
                  <a:lnTo>
                    <a:pt x="547" y="290"/>
                  </a:lnTo>
                  <a:lnTo>
                    <a:pt x="550" y="277"/>
                  </a:lnTo>
                  <a:lnTo>
                    <a:pt x="557" y="257"/>
                  </a:lnTo>
                  <a:lnTo>
                    <a:pt x="565" y="231"/>
                  </a:lnTo>
                  <a:lnTo>
                    <a:pt x="574" y="205"/>
                  </a:lnTo>
                  <a:lnTo>
                    <a:pt x="584" y="179"/>
                  </a:lnTo>
                  <a:lnTo>
                    <a:pt x="592" y="156"/>
                  </a:lnTo>
                  <a:lnTo>
                    <a:pt x="598" y="140"/>
                  </a:lnTo>
                  <a:lnTo>
                    <a:pt x="603" y="132"/>
                  </a:lnTo>
                  <a:lnTo>
                    <a:pt x="610" y="139"/>
                  </a:lnTo>
                  <a:lnTo>
                    <a:pt x="619" y="150"/>
                  </a:lnTo>
                  <a:lnTo>
                    <a:pt x="629" y="165"/>
                  </a:lnTo>
                  <a:lnTo>
                    <a:pt x="640" y="180"/>
                  </a:lnTo>
                  <a:lnTo>
                    <a:pt x="650" y="196"/>
                  </a:lnTo>
                  <a:lnTo>
                    <a:pt x="659" y="211"/>
                  </a:lnTo>
                  <a:lnTo>
                    <a:pt x="666" y="222"/>
                  </a:lnTo>
                  <a:lnTo>
                    <a:pt x="669" y="230"/>
                  </a:lnTo>
                  <a:lnTo>
                    <a:pt x="672" y="244"/>
                  </a:lnTo>
                  <a:lnTo>
                    <a:pt x="674" y="261"/>
                  </a:lnTo>
                  <a:lnTo>
                    <a:pt x="676" y="276"/>
                  </a:lnTo>
                  <a:lnTo>
                    <a:pt x="681" y="285"/>
                  </a:lnTo>
                  <a:lnTo>
                    <a:pt x="687" y="293"/>
                  </a:lnTo>
                  <a:lnTo>
                    <a:pt x="692" y="308"/>
                  </a:lnTo>
                  <a:lnTo>
                    <a:pt x="700" y="330"/>
                  </a:lnTo>
                  <a:lnTo>
                    <a:pt x="707" y="354"/>
                  </a:lnTo>
                  <a:lnTo>
                    <a:pt x="714" y="380"/>
                  </a:lnTo>
                  <a:lnTo>
                    <a:pt x="720" y="408"/>
                  </a:lnTo>
                  <a:lnTo>
                    <a:pt x="726" y="432"/>
                  </a:lnTo>
                  <a:lnTo>
                    <a:pt x="728" y="452"/>
                  </a:lnTo>
                  <a:lnTo>
                    <a:pt x="736" y="462"/>
                  </a:lnTo>
                  <a:lnTo>
                    <a:pt x="745" y="474"/>
                  </a:lnTo>
                  <a:lnTo>
                    <a:pt x="755" y="489"/>
                  </a:lnTo>
                  <a:lnTo>
                    <a:pt x="766" y="505"/>
                  </a:lnTo>
                  <a:lnTo>
                    <a:pt x="776" y="521"/>
                  </a:lnTo>
                  <a:lnTo>
                    <a:pt x="784" y="537"/>
                  </a:lnTo>
                  <a:lnTo>
                    <a:pt x="791" y="551"/>
                  </a:lnTo>
                  <a:lnTo>
                    <a:pt x="795" y="562"/>
                  </a:lnTo>
                  <a:lnTo>
                    <a:pt x="805" y="566"/>
                  </a:lnTo>
                  <a:lnTo>
                    <a:pt x="814" y="572"/>
                  </a:lnTo>
                  <a:lnTo>
                    <a:pt x="825" y="580"/>
                  </a:lnTo>
                  <a:lnTo>
                    <a:pt x="838" y="586"/>
                  </a:lnTo>
                  <a:lnTo>
                    <a:pt x="849" y="596"/>
                  </a:lnTo>
                  <a:lnTo>
                    <a:pt x="861" y="604"/>
                  </a:lnTo>
                  <a:lnTo>
                    <a:pt x="870" y="610"/>
                  </a:lnTo>
                  <a:lnTo>
                    <a:pt x="879" y="617"/>
                  </a:lnTo>
                  <a:lnTo>
                    <a:pt x="873" y="605"/>
                  </a:lnTo>
                  <a:lnTo>
                    <a:pt x="866" y="588"/>
                  </a:lnTo>
                  <a:lnTo>
                    <a:pt x="857" y="567"/>
                  </a:lnTo>
                  <a:lnTo>
                    <a:pt x="848" y="544"/>
                  </a:lnTo>
                  <a:lnTo>
                    <a:pt x="840" y="522"/>
                  </a:lnTo>
                  <a:lnTo>
                    <a:pt x="833" y="502"/>
                  </a:lnTo>
                  <a:lnTo>
                    <a:pt x="829" y="484"/>
                  </a:lnTo>
                  <a:lnTo>
                    <a:pt x="826" y="472"/>
                  </a:lnTo>
                  <a:lnTo>
                    <a:pt x="808" y="452"/>
                  </a:lnTo>
                  <a:lnTo>
                    <a:pt x="794" y="432"/>
                  </a:lnTo>
                  <a:lnTo>
                    <a:pt x="784" y="410"/>
                  </a:lnTo>
                  <a:lnTo>
                    <a:pt x="778" y="388"/>
                  </a:lnTo>
                  <a:lnTo>
                    <a:pt x="774" y="365"/>
                  </a:lnTo>
                  <a:lnTo>
                    <a:pt x="771" y="345"/>
                  </a:lnTo>
                  <a:lnTo>
                    <a:pt x="769" y="325"/>
                  </a:lnTo>
                  <a:lnTo>
                    <a:pt x="768" y="308"/>
                  </a:lnTo>
                  <a:lnTo>
                    <a:pt x="772" y="307"/>
                  </a:lnTo>
                  <a:lnTo>
                    <a:pt x="777" y="305"/>
                  </a:lnTo>
                  <a:lnTo>
                    <a:pt x="783" y="304"/>
                  </a:lnTo>
                  <a:lnTo>
                    <a:pt x="787" y="301"/>
                  </a:lnTo>
                  <a:lnTo>
                    <a:pt x="792" y="300"/>
                  </a:lnTo>
                  <a:lnTo>
                    <a:pt x="797" y="299"/>
                  </a:lnTo>
                  <a:lnTo>
                    <a:pt x="801" y="298"/>
                  </a:lnTo>
                  <a:lnTo>
                    <a:pt x="805" y="298"/>
                  </a:lnTo>
                  <a:lnTo>
                    <a:pt x="800" y="291"/>
                  </a:lnTo>
                  <a:lnTo>
                    <a:pt x="793" y="282"/>
                  </a:lnTo>
                  <a:lnTo>
                    <a:pt x="787" y="273"/>
                  </a:lnTo>
                  <a:lnTo>
                    <a:pt x="782" y="262"/>
                  </a:lnTo>
                  <a:lnTo>
                    <a:pt x="776" y="252"/>
                  </a:lnTo>
                  <a:lnTo>
                    <a:pt x="771" y="243"/>
                  </a:lnTo>
                  <a:lnTo>
                    <a:pt x="769" y="234"/>
                  </a:lnTo>
                  <a:lnTo>
                    <a:pt x="767" y="227"/>
                  </a:lnTo>
                  <a:lnTo>
                    <a:pt x="754" y="215"/>
                  </a:lnTo>
                  <a:lnTo>
                    <a:pt x="740" y="202"/>
                  </a:lnTo>
                  <a:lnTo>
                    <a:pt x="728" y="188"/>
                  </a:lnTo>
                  <a:lnTo>
                    <a:pt x="716" y="173"/>
                  </a:lnTo>
                  <a:lnTo>
                    <a:pt x="706" y="158"/>
                  </a:lnTo>
                  <a:lnTo>
                    <a:pt x="697" y="146"/>
                  </a:lnTo>
                  <a:lnTo>
                    <a:pt x="692" y="135"/>
                  </a:lnTo>
                  <a:lnTo>
                    <a:pt x="690" y="127"/>
                  </a:lnTo>
                  <a:lnTo>
                    <a:pt x="687" y="112"/>
                  </a:lnTo>
                  <a:lnTo>
                    <a:pt x="679" y="96"/>
                  </a:lnTo>
                  <a:lnTo>
                    <a:pt x="668" y="81"/>
                  </a:lnTo>
                  <a:lnTo>
                    <a:pt x="658" y="73"/>
                  </a:lnTo>
                  <a:lnTo>
                    <a:pt x="681" y="83"/>
                  </a:lnTo>
                  <a:lnTo>
                    <a:pt x="704" y="95"/>
                  </a:lnTo>
                  <a:lnTo>
                    <a:pt x="727" y="110"/>
                  </a:lnTo>
                  <a:lnTo>
                    <a:pt x="748" y="126"/>
                  </a:lnTo>
                  <a:lnTo>
                    <a:pt x="769" y="140"/>
                  </a:lnTo>
                  <a:lnTo>
                    <a:pt x="788" y="151"/>
                  </a:lnTo>
                  <a:lnTo>
                    <a:pt x="805" y="159"/>
                  </a:lnTo>
                  <a:lnTo>
                    <a:pt x="818" y="160"/>
                  </a:lnTo>
                  <a:lnTo>
                    <a:pt x="813" y="155"/>
                  </a:lnTo>
                  <a:lnTo>
                    <a:pt x="807" y="148"/>
                  </a:lnTo>
                  <a:lnTo>
                    <a:pt x="802" y="142"/>
                  </a:lnTo>
                  <a:lnTo>
                    <a:pt x="797" y="135"/>
                  </a:lnTo>
                  <a:lnTo>
                    <a:pt x="791" y="130"/>
                  </a:lnTo>
                  <a:lnTo>
                    <a:pt x="786" y="124"/>
                  </a:lnTo>
                  <a:lnTo>
                    <a:pt x="783" y="120"/>
                  </a:lnTo>
                  <a:lnTo>
                    <a:pt x="779" y="119"/>
                  </a:lnTo>
                  <a:lnTo>
                    <a:pt x="785" y="116"/>
                  </a:lnTo>
                  <a:lnTo>
                    <a:pt x="791" y="115"/>
                  </a:lnTo>
                  <a:lnTo>
                    <a:pt x="797" y="114"/>
                  </a:lnTo>
                  <a:lnTo>
                    <a:pt x="801" y="114"/>
                  </a:lnTo>
                  <a:lnTo>
                    <a:pt x="806" y="115"/>
                  </a:lnTo>
                  <a:lnTo>
                    <a:pt x="810" y="116"/>
                  </a:lnTo>
                  <a:lnTo>
                    <a:pt x="815" y="117"/>
                  </a:lnTo>
                  <a:lnTo>
                    <a:pt x="818" y="119"/>
                  </a:lnTo>
                  <a:lnTo>
                    <a:pt x="824" y="123"/>
                  </a:lnTo>
                  <a:lnTo>
                    <a:pt x="835" y="128"/>
                  </a:lnTo>
                  <a:lnTo>
                    <a:pt x="849" y="136"/>
                  </a:lnTo>
                  <a:lnTo>
                    <a:pt x="864" y="146"/>
                  </a:lnTo>
                  <a:lnTo>
                    <a:pt x="880" y="157"/>
                  </a:lnTo>
                  <a:lnTo>
                    <a:pt x="894" y="168"/>
                  </a:lnTo>
                  <a:lnTo>
                    <a:pt x="904" y="180"/>
                  </a:lnTo>
                  <a:lnTo>
                    <a:pt x="911" y="190"/>
                  </a:lnTo>
                  <a:lnTo>
                    <a:pt x="917" y="204"/>
                  </a:lnTo>
                  <a:lnTo>
                    <a:pt x="924" y="222"/>
                  </a:lnTo>
                  <a:lnTo>
                    <a:pt x="933" y="245"/>
                  </a:lnTo>
                  <a:lnTo>
                    <a:pt x="942" y="268"/>
                  </a:lnTo>
                  <a:lnTo>
                    <a:pt x="950" y="291"/>
                  </a:lnTo>
                  <a:lnTo>
                    <a:pt x="957" y="312"/>
                  </a:lnTo>
                  <a:lnTo>
                    <a:pt x="961" y="328"/>
                  </a:lnTo>
                  <a:lnTo>
                    <a:pt x="964" y="337"/>
                  </a:lnTo>
                  <a:lnTo>
                    <a:pt x="973" y="343"/>
                  </a:lnTo>
                  <a:lnTo>
                    <a:pt x="983" y="348"/>
                  </a:lnTo>
                  <a:lnTo>
                    <a:pt x="995" y="355"/>
                  </a:lnTo>
                  <a:lnTo>
                    <a:pt x="1007" y="362"/>
                  </a:lnTo>
                  <a:lnTo>
                    <a:pt x="1019" y="368"/>
                  </a:lnTo>
                  <a:lnTo>
                    <a:pt x="1029" y="373"/>
                  </a:lnTo>
                  <a:lnTo>
                    <a:pt x="1037" y="377"/>
                  </a:lnTo>
                  <a:lnTo>
                    <a:pt x="1043" y="379"/>
                  </a:lnTo>
                  <a:lnTo>
                    <a:pt x="1049" y="379"/>
                  </a:lnTo>
                  <a:lnTo>
                    <a:pt x="1057" y="379"/>
                  </a:lnTo>
                  <a:lnTo>
                    <a:pt x="1065" y="379"/>
                  </a:lnTo>
                  <a:lnTo>
                    <a:pt x="1071" y="381"/>
                  </a:lnTo>
                  <a:lnTo>
                    <a:pt x="1076" y="385"/>
                  </a:lnTo>
                  <a:lnTo>
                    <a:pt x="1083" y="392"/>
                  </a:lnTo>
                  <a:lnTo>
                    <a:pt x="1093" y="400"/>
                  </a:lnTo>
                  <a:lnTo>
                    <a:pt x="1104" y="409"/>
                  </a:lnTo>
                  <a:lnTo>
                    <a:pt x="1117" y="418"/>
                  </a:lnTo>
                  <a:lnTo>
                    <a:pt x="1131" y="426"/>
                  </a:lnTo>
                  <a:lnTo>
                    <a:pt x="1144" y="432"/>
                  </a:lnTo>
                  <a:lnTo>
                    <a:pt x="1158" y="435"/>
                  </a:lnTo>
                  <a:lnTo>
                    <a:pt x="1147" y="425"/>
                  </a:lnTo>
                  <a:lnTo>
                    <a:pt x="1133" y="411"/>
                  </a:lnTo>
                  <a:lnTo>
                    <a:pt x="1118" y="396"/>
                  </a:lnTo>
                  <a:lnTo>
                    <a:pt x="1104" y="381"/>
                  </a:lnTo>
                  <a:lnTo>
                    <a:pt x="1091" y="367"/>
                  </a:lnTo>
                  <a:lnTo>
                    <a:pt x="1079" y="353"/>
                  </a:lnTo>
                  <a:lnTo>
                    <a:pt x="1070" y="341"/>
                  </a:lnTo>
                  <a:lnTo>
                    <a:pt x="1067" y="333"/>
                  </a:lnTo>
                  <a:lnTo>
                    <a:pt x="1045" y="331"/>
                  </a:lnTo>
                  <a:lnTo>
                    <a:pt x="1028" y="323"/>
                  </a:lnTo>
                  <a:lnTo>
                    <a:pt x="1012" y="309"/>
                  </a:lnTo>
                  <a:lnTo>
                    <a:pt x="999" y="292"/>
                  </a:lnTo>
                  <a:lnTo>
                    <a:pt x="989" y="273"/>
                  </a:lnTo>
                  <a:lnTo>
                    <a:pt x="978" y="254"/>
                  </a:lnTo>
                  <a:lnTo>
                    <a:pt x="969" y="236"/>
                  </a:lnTo>
                  <a:lnTo>
                    <a:pt x="961" y="222"/>
                  </a:lnTo>
                  <a:lnTo>
                    <a:pt x="960" y="218"/>
                  </a:lnTo>
                  <a:lnTo>
                    <a:pt x="961" y="214"/>
                  </a:lnTo>
                  <a:lnTo>
                    <a:pt x="965" y="210"/>
                  </a:lnTo>
                  <a:lnTo>
                    <a:pt x="970" y="206"/>
                  </a:lnTo>
                  <a:lnTo>
                    <a:pt x="976" y="202"/>
                  </a:lnTo>
                  <a:lnTo>
                    <a:pt x="982" y="199"/>
                  </a:lnTo>
                  <a:lnTo>
                    <a:pt x="988" y="196"/>
                  </a:lnTo>
                  <a:lnTo>
                    <a:pt x="992" y="194"/>
                  </a:lnTo>
                  <a:lnTo>
                    <a:pt x="1003" y="199"/>
                  </a:lnTo>
                  <a:lnTo>
                    <a:pt x="1014" y="205"/>
                  </a:lnTo>
                  <a:lnTo>
                    <a:pt x="1024" y="212"/>
                  </a:lnTo>
                  <a:lnTo>
                    <a:pt x="1035" y="218"/>
                  </a:lnTo>
                  <a:lnTo>
                    <a:pt x="1044" y="225"/>
                  </a:lnTo>
                  <a:lnTo>
                    <a:pt x="1051" y="229"/>
                  </a:lnTo>
                  <a:lnTo>
                    <a:pt x="1056" y="234"/>
                  </a:lnTo>
                  <a:lnTo>
                    <a:pt x="1060" y="237"/>
                  </a:lnTo>
                  <a:lnTo>
                    <a:pt x="1065" y="245"/>
                  </a:lnTo>
                  <a:lnTo>
                    <a:pt x="1076" y="257"/>
                  </a:lnTo>
                  <a:lnTo>
                    <a:pt x="1085" y="269"/>
                  </a:lnTo>
                  <a:lnTo>
                    <a:pt x="1091" y="278"/>
                  </a:lnTo>
                  <a:lnTo>
                    <a:pt x="1109" y="281"/>
                  </a:lnTo>
                  <a:lnTo>
                    <a:pt x="1130" y="286"/>
                  </a:lnTo>
                  <a:lnTo>
                    <a:pt x="1151" y="294"/>
                  </a:lnTo>
                  <a:lnTo>
                    <a:pt x="1173" y="305"/>
                  </a:lnTo>
                  <a:lnTo>
                    <a:pt x="1193" y="316"/>
                  </a:lnTo>
                  <a:lnTo>
                    <a:pt x="1211" y="329"/>
                  </a:lnTo>
                  <a:lnTo>
                    <a:pt x="1226" y="341"/>
                  </a:lnTo>
                  <a:lnTo>
                    <a:pt x="1237" y="354"/>
                  </a:lnTo>
                  <a:lnTo>
                    <a:pt x="1250" y="351"/>
                  </a:lnTo>
                  <a:lnTo>
                    <a:pt x="1264" y="347"/>
                  </a:lnTo>
                  <a:lnTo>
                    <a:pt x="1277" y="344"/>
                  </a:lnTo>
                  <a:lnTo>
                    <a:pt x="1292" y="343"/>
                  </a:lnTo>
                  <a:lnTo>
                    <a:pt x="1307" y="343"/>
                  </a:lnTo>
                  <a:lnTo>
                    <a:pt x="1323" y="345"/>
                  </a:lnTo>
                  <a:lnTo>
                    <a:pt x="1339" y="349"/>
                  </a:lnTo>
                  <a:lnTo>
                    <a:pt x="1356" y="356"/>
                  </a:lnTo>
                  <a:lnTo>
                    <a:pt x="1349" y="354"/>
                  </a:lnTo>
                  <a:lnTo>
                    <a:pt x="1339" y="351"/>
                  </a:lnTo>
                  <a:lnTo>
                    <a:pt x="1329" y="345"/>
                  </a:lnTo>
                  <a:lnTo>
                    <a:pt x="1317" y="339"/>
                  </a:lnTo>
                  <a:lnTo>
                    <a:pt x="1306" y="333"/>
                  </a:lnTo>
                  <a:lnTo>
                    <a:pt x="1296" y="329"/>
                  </a:lnTo>
                  <a:lnTo>
                    <a:pt x="1288" y="324"/>
                  </a:lnTo>
                  <a:lnTo>
                    <a:pt x="1282" y="322"/>
                  </a:lnTo>
                  <a:lnTo>
                    <a:pt x="1278" y="321"/>
                  </a:lnTo>
                  <a:lnTo>
                    <a:pt x="1274" y="318"/>
                  </a:lnTo>
                  <a:lnTo>
                    <a:pt x="1268" y="317"/>
                  </a:lnTo>
                  <a:lnTo>
                    <a:pt x="1264" y="316"/>
                  </a:lnTo>
                  <a:lnTo>
                    <a:pt x="1258" y="315"/>
                  </a:lnTo>
                  <a:lnTo>
                    <a:pt x="1253" y="315"/>
                  </a:lnTo>
                  <a:lnTo>
                    <a:pt x="1249" y="314"/>
                  </a:lnTo>
                  <a:lnTo>
                    <a:pt x="1245" y="314"/>
                  </a:lnTo>
                  <a:lnTo>
                    <a:pt x="1242" y="313"/>
                  </a:lnTo>
                  <a:lnTo>
                    <a:pt x="1237" y="309"/>
                  </a:lnTo>
                  <a:lnTo>
                    <a:pt x="1233" y="304"/>
                  </a:lnTo>
                  <a:lnTo>
                    <a:pt x="1228" y="298"/>
                  </a:lnTo>
                  <a:lnTo>
                    <a:pt x="1223" y="291"/>
                  </a:lnTo>
                  <a:lnTo>
                    <a:pt x="1218" y="284"/>
                  </a:lnTo>
                  <a:lnTo>
                    <a:pt x="1213" y="278"/>
                  </a:lnTo>
                  <a:lnTo>
                    <a:pt x="1209" y="275"/>
                  </a:lnTo>
                  <a:lnTo>
                    <a:pt x="1201" y="270"/>
                  </a:lnTo>
                  <a:lnTo>
                    <a:pt x="1187" y="265"/>
                  </a:lnTo>
                  <a:lnTo>
                    <a:pt x="1170" y="257"/>
                  </a:lnTo>
                  <a:lnTo>
                    <a:pt x="1150" y="249"/>
                  </a:lnTo>
                  <a:lnTo>
                    <a:pt x="1130" y="241"/>
                  </a:lnTo>
                  <a:lnTo>
                    <a:pt x="1111" y="234"/>
                  </a:lnTo>
                  <a:lnTo>
                    <a:pt x="1098" y="227"/>
                  </a:lnTo>
                  <a:lnTo>
                    <a:pt x="1088" y="223"/>
                  </a:lnTo>
                  <a:lnTo>
                    <a:pt x="1083" y="219"/>
                  </a:lnTo>
                  <a:lnTo>
                    <a:pt x="1075" y="211"/>
                  </a:lnTo>
                  <a:lnTo>
                    <a:pt x="1065" y="201"/>
                  </a:lnTo>
                  <a:lnTo>
                    <a:pt x="1056" y="189"/>
                  </a:lnTo>
                  <a:lnTo>
                    <a:pt x="1047" y="176"/>
                  </a:lnTo>
                  <a:lnTo>
                    <a:pt x="1038" y="166"/>
                  </a:lnTo>
                  <a:lnTo>
                    <a:pt x="1031" y="159"/>
                  </a:lnTo>
                  <a:lnTo>
                    <a:pt x="1025" y="155"/>
                  </a:lnTo>
                  <a:lnTo>
                    <a:pt x="1020" y="152"/>
                  </a:lnTo>
                  <a:lnTo>
                    <a:pt x="1009" y="149"/>
                  </a:lnTo>
                  <a:lnTo>
                    <a:pt x="997" y="146"/>
                  </a:lnTo>
                  <a:lnTo>
                    <a:pt x="983" y="141"/>
                  </a:lnTo>
                  <a:lnTo>
                    <a:pt x="969" y="136"/>
                  </a:lnTo>
                  <a:lnTo>
                    <a:pt x="957" y="133"/>
                  </a:lnTo>
                  <a:lnTo>
                    <a:pt x="945" y="130"/>
                  </a:lnTo>
                  <a:lnTo>
                    <a:pt x="937" y="127"/>
                  </a:lnTo>
                  <a:lnTo>
                    <a:pt x="930" y="125"/>
                  </a:lnTo>
                  <a:lnTo>
                    <a:pt x="921" y="120"/>
                  </a:lnTo>
                  <a:lnTo>
                    <a:pt x="912" y="115"/>
                  </a:lnTo>
                  <a:lnTo>
                    <a:pt x="902" y="108"/>
                  </a:lnTo>
                  <a:lnTo>
                    <a:pt x="890" y="101"/>
                  </a:lnTo>
                  <a:lnTo>
                    <a:pt x="880" y="92"/>
                  </a:lnTo>
                  <a:lnTo>
                    <a:pt x="870" y="84"/>
                  </a:lnTo>
                  <a:lnTo>
                    <a:pt x="862" y="76"/>
                  </a:lnTo>
                  <a:lnTo>
                    <a:pt x="853" y="68"/>
                  </a:lnTo>
                  <a:lnTo>
                    <a:pt x="843" y="61"/>
                  </a:lnTo>
                  <a:lnTo>
                    <a:pt x="832" y="56"/>
                  </a:lnTo>
                  <a:lnTo>
                    <a:pt x="821" y="53"/>
                  </a:lnTo>
                  <a:lnTo>
                    <a:pt x="808" y="51"/>
                  </a:lnTo>
                  <a:lnTo>
                    <a:pt x="795" y="49"/>
                  </a:lnTo>
                  <a:lnTo>
                    <a:pt x="782" y="51"/>
                  </a:lnTo>
                  <a:lnTo>
                    <a:pt x="768" y="53"/>
                  </a:lnTo>
                  <a:lnTo>
                    <a:pt x="759" y="47"/>
                  </a:lnTo>
                  <a:lnTo>
                    <a:pt x="747" y="41"/>
                  </a:lnTo>
                  <a:lnTo>
                    <a:pt x="732" y="36"/>
                  </a:lnTo>
                  <a:lnTo>
                    <a:pt x="716" y="30"/>
                  </a:lnTo>
                  <a:lnTo>
                    <a:pt x="702" y="24"/>
                  </a:lnTo>
                  <a:lnTo>
                    <a:pt x="687" y="20"/>
                  </a:lnTo>
                  <a:lnTo>
                    <a:pt x="675" y="15"/>
                  </a:lnTo>
                  <a:lnTo>
                    <a:pt x="667" y="10"/>
                  </a:lnTo>
                  <a:lnTo>
                    <a:pt x="661" y="7"/>
                  </a:lnTo>
                  <a:lnTo>
                    <a:pt x="657" y="5"/>
                  </a:lnTo>
                  <a:lnTo>
                    <a:pt x="650" y="2"/>
                  </a:lnTo>
                  <a:lnTo>
                    <a:pt x="644" y="1"/>
                  </a:lnTo>
                  <a:lnTo>
                    <a:pt x="636" y="0"/>
                  </a:lnTo>
                  <a:lnTo>
                    <a:pt x="629" y="0"/>
                  </a:lnTo>
                  <a:lnTo>
                    <a:pt x="620" y="1"/>
                  </a:lnTo>
                  <a:lnTo>
                    <a:pt x="611" y="2"/>
                  </a:lnTo>
                  <a:lnTo>
                    <a:pt x="604" y="5"/>
                  </a:lnTo>
                  <a:lnTo>
                    <a:pt x="595" y="8"/>
                  </a:lnTo>
                  <a:lnTo>
                    <a:pt x="584" y="13"/>
                  </a:lnTo>
                  <a:lnTo>
                    <a:pt x="571" y="20"/>
                  </a:lnTo>
                  <a:lnTo>
                    <a:pt x="555" y="26"/>
                  </a:lnTo>
                  <a:lnTo>
                    <a:pt x="539" y="35"/>
                  </a:lnTo>
                  <a:lnTo>
                    <a:pt x="522" y="43"/>
                  </a:lnTo>
                  <a:lnTo>
                    <a:pt x="505" y="52"/>
                  </a:lnTo>
                  <a:lnTo>
                    <a:pt x="486" y="61"/>
                  </a:lnTo>
                  <a:lnTo>
                    <a:pt x="469" y="69"/>
                  </a:lnTo>
                  <a:lnTo>
                    <a:pt x="453" y="78"/>
                  </a:lnTo>
                  <a:lnTo>
                    <a:pt x="437" y="86"/>
                  </a:lnTo>
                  <a:lnTo>
                    <a:pt x="423" y="93"/>
                  </a:lnTo>
                  <a:lnTo>
                    <a:pt x="411" y="100"/>
                  </a:lnTo>
                  <a:lnTo>
                    <a:pt x="400" y="104"/>
                  </a:lnTo>
                  <a:lnTo>
                    <a:pt x="394" y="10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78" name="Freeform 86"/>
            <p:cNvSpPr>
              <a:spLocks/>
            </p:cNvSpPr>
            <p:nvPr/>
          </p:nvSpPr>
          <p:spPr bwMode="auto">
            <a:xfrm>
              <a:off x="2730" y="3241"/>
              <a:ext cx="62" cy="65"/>
            </a:xfrm>
            <a:custGeom>
              <a:avLst/>
              <a:gdLst>
                <a:gd name="T0" fmla="*/ 9 w 185"/>
                <a:gd name="T1" fmla="*/ 195 h 196"/>
                <a:gd name="T2" fmla="*/ 7 w 185"/>
                <a:gd name="T3" fmla="*/ 196 h 196"/>
                <a:gd name="T4" fmla="*/ 22 w 185"/>
                <a:gd name="T5" fmla="*/ 185 h 196"/>
                <a:gd name="T6" fmla="*/ 42 w 185"/>
                <a:gd name="T7" fmla="*/ 165 h 196"/>
                <a:gd name="T8" fmla="*/ 67 w 185"/>
                <a:gd name="T9" fmla="*/ 141 h 196"/>
                <a:gd name="T10" fmla="*/ 96 w 185"/>
                <a:gd name="T11" fmla="*/ 113 h 196"/>
                <a:gd name="T12" fmla="*/ 125 w 185"/>
                <a:gd name="T13" fmla="*/ 83 h 196"/>
                <a:gd name="T14" fmla="*/ 150 w 185"/>
                <a:gd name="T15" fmla="*/ 53 h 196"/>
                <a:gd name="T16" fmla="*/ 171 w 185"/>
                <a:gd name="T17" fmla="*/ 26 h 196"/>
                <a:gd name="T18" fmla="*/ 185 w 185"/>
                <a:gd name="T19" fmla="*/ 5 h 196"/>
                <a:gd name="T20" fmla="*/ 176 w 185"/>
                <a:gd name="T21" fmla="*/ 0 h 196"/>
                <a:gd name="T22" fmla="*/ 162 w 185"/>
                <a:gd name="T23" fmla="*/ 21 h 196"/>
                <a:gd name="T24" fmla="*/ 143 w 185"/>
                <a:gd name="T25" fmla="*/ 46 h 196"/>
                <a:gd name="T26" fmla="*/ 118 w 185"/>
                <a:gd name="T27" fmla="*/ 76 h 196"/>
                <a:gd name="T28" fmla="*/ 89 w 185"/>
                <a:gd name="T29" fmla="*/ 106 h 196"/>
                <a:gd name="T30" fmla="*/ 60 w 185"/>
                <a:gd name="T31" fmla="*/ 134 h 196"/>
                <a:gd name="T32" fmla="*/ 35 w 185"/>
                <a:gd name="T33" fmla="*/ 159 h 196"/>
                <a:gd name="T34" fmla="*/ 15 w 185"/>
                <a:gd name="T35" fmla="*/ 178 h 196"/>
                <a:gd name="T36" fmla="*/ 2 w 185"/>
                <a:gd name="T37" fmla="*/ 189 h 196"/>
                <a:gd name="T38" fmla="*/ 0 w 185"/>
                <a:gd name="T39" fmla="*/ 191 h 196"/>
                <a:gd name="T40" fmla="*/ 2 w 185"/>
                <a:gd name="T41" fmla="*/ 189 h 196"/>
                <a:gd name="T42" fmla="*/ 0 w 185"/>
                <a:gd name="T43" fmla="*/ 192 h 196"/>
                <a:gd name="T44" fmla="*/ 1 w 185"/>
                <a:gd name="T45" fmla="*/ 194 h 196"/>
                <a:gd name="T46" fmla="*/ 3 w 185"/>
                <a:gd name="T47" fmla="*/ 196 h 196"/>
                <a:gd name="T48" fmla="*/ 7 w 185"/>
                <a:gd name="T49" fmla="*/ 196 h 196"/>
                <a:gd name="T50" fmla="*/ 9 w 185"/>
                <a:gd name="T51" fmla="*/ 195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5" h="196">
                  <a:moveTo>
                    <a:pt x="9" y="195"/>
                  </a:moveTo>
                  <a:lnTo>
                    <a:pt x="7" y="196"/>
                  </a:lnTo>
                  <a:lnTo>
                    <a:pt x="22" y="185"/>
                  </a:lnTo>
                  <a:lnTo>
                    <a:pt x="42" y="165"/>
                  </a:lnTo>
                  <a:lnTo>
                    <a:pt x="67" y="141"/>
                  </a:lnTo>
                  <a:lnTo>
                    <a:pt x="96" y="113"/>
                  </a:lnTo>
                  <a:lnTo>
                    <a:pt x="125" y="83"/>
                  </a:lnTo>
                  <a:lnTo>
                    <a:pt x="150" y="53"/>
                  </a:lnTo>
                  <a:lnTo>
                    <a:pt x="171" y="26"/>
                  </a:lnTo>
                  <a:lnTo>
                    <a:pt x="185" y="5"/>
                  </a:lnTo>
                  <a:lnTo>
                    <a:pt x="176" y="0"/>
                  </a:lnTo>
                  <a:lnTo>
                    <a:pt x="162" y="21"/>
                  </a:lnTo>
                  <a:lnTo>
                    <a:pt x="143" y="46"/>
                  </a:lnTo>
                  <a:lnTo>
                    <a:pt x="118" y="76"/>
                  </a:lnTo>
                  <a:lnTo>
                    <a:pt x="89" y="106"/>
                  </a:lnTo>
                  <a:lnTo>
                    <a:pt x="60" y="134"/>
                  </a:lnTo>
                  <a:lnTo>
                    <a:pt x="35" y="159"/>
                  </a:lnTo>
                  <a:lnTo>
                    <a:pt x="15" y="178"/>
                  </a:lnTo>
                  <a:lnTo>
                    <a:pt x="2" y="189"/>
                  </a:lnTo>
                  <a:lnTo>
                    <a:pt x="0" y="191"/>
                  </a:lnTo>
                  <a:lnTo>
                    <a:pt x="2" y="189"/>
                  </a:lnTo>
                  <a:lnTo>
                    <a:pt x="0" y="192"/>
                  </a:lnTo>
                  <a:lnTo>
                    <a:pt x="1" y="194"/>
                  </a:lnTo>
                  <a:lnTo>
                    <a:pt x="3" y="196"/>
                  </a:lnTo>
                  <a:lnTo>
                    <a:pt x="7" y="196"/>
                  </a:lnTo>
                  <a:lnTo>
                    <a:pt x="9" y="19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79" name="Freeform 87"/>
            <p:cNvSpPr>
              <a:spLocks/>
            </p:cNvSpPr>
            <p:nvPr/>
          </p:nvSpPr>
          <p:spPr bwMode="auto">
            <a:xfrm>
              <a:off x="2705" y="3304"/>
              <a:ext cx="28" cy="31"/>
            </a:xfrm>
            <a:custGeom>
              <a:avLst/>
              <a:gdLst>
                <a:gd name="T0" fmla="*/ 5 w 86"/>
                <a:gd name="T1" fmla="*/ 92 h 92"/>
                <a:gd name="T2" fmla="*/ 5 w 86"/>
                <a:gd name="T3" fmla="*/ 92 h 92"/>
                <a:gd name="T4" fmla="*/ 14 w 86"/>
                <a:gd name="T5" fmla="*/ 85 h 92"/>
                <a:gd name="T6" fmla="*/ 24 w 86"/>
                <a:gd name="T7" fmla="*/ 76 h 92"/>
                <a:gd name="T8" fmla="*/ 36 w 86"/>
                <a:gd name="T9" fmla="*/ 65 h 92"/>
                <a:gd name="T10" fmla="*/ 47 w 86"/>
                <a:gd name="T11" fmla="*/ 53 h 92"/>
                <a:gd name="T12" fmla="*/ 57 w 86"/>
                <a:gd name="T13" fmla="*/ 40 h 92"/>
                <a:gd name="T14" fmla="*/ 69 w 86"/>
                <a:gd name="T15" fmla="*/ 27 h 92"/>
                <a:gd name="T16" fmla="*/ 79 w 86"/>
                <a:gd name="T17" fmla="*/ 14 h 92"/>
                <a:gd name="T18" fmla="*/ 86 w 86"/>
                <a:gd name="T19" fmla="*/ 4 h 92"/>
                <a:gd name="T20" fmla="*/ 77 w 86"/>
                <a:gd name="T21" fmla="*/ 0 h 92"/>
                <a:gd name="T22" fmla="*/ 70 w 86"/>
                <a:gd name="T23" fmla="*/ 10 h 92"/>
                <a:gd name="T24" fmla="*/ 62 w 86"/>
                <a:gd name="T25" fmla="*/ 20 h 92"/>
                <a:gd name="T26" fmla="*/ 50 w 86"/>
                <a:gd name="T27" fmla="*/ 33 h 92"/>
                <a:gd name="T28" fmla="*/ 40 w 86"/>
                <a:gd name="T29" fmla="*/ 47 h 92"/>
                <a:gd name="T30" fmla="*/ 29 w 86"/>
                <a:gd name="T31" fmla="*/ 58 h 92"/>
                <a:gd name="T32" fmla="*/ 17 w 86"/>
                <a:gd name="T33" fmla="*/ 69 h 92"/>
                <a:gd name="T34" fmla="*/ 7 w 86"/>
                <a:gd name="T35" fmla="*/ 79 h 92"/>
                <a:gd name="T36" fmla="*/ 0 w 86"/>
                <a:gd name="T37" fmla="*/ 83 h 92"/>
                <a:gd name="T38" fmla="*/ 0 w 86"/>
                <a:gd name="T39" fmla="*/ 83 h 92"/>
                <a:gd name="T40" fmla="*/ 5 w 86"/>
                <a:gd name="T41"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6" h="92">
                  <a:moveTo>
                    <a:pt x="5" y="92"/>
                  </a:moveTo>
                  <a:lnTo>
                    <a:pt x="5" y="92"/>
                  </a:lnTo>
                  <a:lnTo>
                    <a:pt x="14" y="85"/>
                  </a:lnTo>
                  <a:lnTo>
                    <a:pt x="24" y="76"/>
                  </a:lnTo>
                  <a:lnTo>
                    <a:pt x="36" y="65"/>
                  </a:lnTo>
                  <a:lnTo>
                    <a:pt x="47" y="53"/>
                  </a:lnTo>
                  <a:lnTo>
                    <a:pt x="57" y="40"/>
                  </a:lnTo>
                  <a:lnTo>
                    <a:pt x="69" y="27"/>
                  </a:lnTo>
                  <a:lnTo>
                    <a:pt x="79" y="14"/>
                  </a:lnTo>
                  <a:lnTo>
                    <a:pt x="86" y="4"/>
                  </a:lnTo>
                  <a:lnTo>
                    <a:pt x="77" y="0"/>
                  </a:lnTo>
                  <a:lnTo>
                    <a:pt x="70" y="10"/>
                  </a:lnTo>
                  <a:lnTo>
                    <a:pt x="62" y="20"/>
                  </a:lnTo>
                  <a:lnTo>
                    <a:pt x="50" y="33"/>
                  </a:lnTo>
                  <a:lnTo>
                    <a:pt x="40" y="47"/>
                  </a:lnTo>
                  <a:lnTo>
                    <a:pt x="29" y="58"/>
                  </a:lnTo>
                  <a:lnTo>
                    <a:pt x="17" y="69"/>
                  </a:lnTo>
                  <a:lnTo>
                    <a:pt x="7" y="79"/>
                  </a:lnTo>
                  <a:lnTo>
                    <a:pt x="0" y="83"/>
                  </a:lnTo>
                  <a:lnTo>
                    <a:pt x="0" y="83"/>
                  </a:lnTo>
                  <a:lnTo>
                    <a:pt x="5" y="9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80" name="Freeform 88"/>
            <p:cNvSpPr>
              <a:spLocks/>
            </p:cNvSpPr>
            <p:nvPr/>
          </p:nvSpPr>
          <p:spPr bwMode="auto">
            <a:xfrm>
              <a:off x="2668" y="3332"/>
              <a:ext cx="38" cy="23"/>
            </a:xfrm>
            <a:custGeom>
              <a:avLst/>
              <a:gdLst>
                <a:gd name="T0" fmla="*/ 3 w 114"/>
                <a:gd name="T1" fmla="*/ 69 h 69"/>
                <a:gd name="T2" fmla="*/ 3 w 114"/>
                <a:gd name="T3" fmla="*/ 69 h 69"/>
                <a:gd name="T4" fmla="*/ 12 w 114"/>
                <a:gd name="T5" fmla="*/ 65 h 69"/>
                <a:gd name="T6" fmla="*/ 24 w 114"/>
                <a:gd name="T7" fmla="*/ 60 h 69"/>
                <a:gd name="T8" fmla="*/ 40 w 114"/>
                <a:gd name="T9" fmla="*/ 51 h 69"/>
                <a:gd name="T10" fmla="*/ 58 w 114"/>
                <a:gd name="T11" fmla="*/ 41 h 69"/>
                <a:gd name="T12" fmla="*/ 75 w 114"/>
                <a:gd name="T13" fmla="*/ 32 h 69"/>
                <a:gd name="T14" fmla="*/ 91 w 114"/>
                <a:gd name="T15" fmla="*/ 23 h 69"/>
                <a:gd name="T16" fmla="*/ 104 w 114"/>
                <a:gd name="T17" fmla="*/ 15 h 69"/>
                <a:gd name="T18" fmla="*/ 114 w 114"/>
                <a:gd name="T19" fmla="*/ 9 h 69"/>
                <a:gd name="T20" fmla="*/ 109 w 114"/>
                <a:gd name="T21" fmla="*/ 0 h 69"/>
                <a:gd name="T22" fmla="*/ 100 w 114"/>
                <a:gd name="T23" fmla="*/ 6 h 69"/>
                <a:gd name="T24" fmla="*/ 86 w 114"/>
                <a:gd name="T25" fmla="*/ 14 h 69"/>
                <a:gd name="T26" fmla="*/ 70 w 114"/>
                <a:gd name="T27" fmla="*/ 23 h 69"/>
                <a:gd name="T28" fmla="*/ 53 w 114"/>
                <a:gd name="T29" fmla="*/ 32 h 69"/>
                <a:gd name="T30" fmla="*/ 36 w 114"/>
                <a:gd name="T31" fmla="*/ 41 h 69"/>
                <a:gd name="T32" fmla="*/ 20 w 114"/>
                <a:gd name="T33" fmla="*/ 51 h 69"/>
                <a:gd name="T34" fmla="*/ 7 w 114"/>
                <a:gd name="T35" fmla="*/ 56 h 69"/>
                <a:gd name="T36" fmla="*/ 0 w 114"/>
                <a:gd name="T37" fmla="*/ 60 h 69"/>
                <a:gd name="T38" fmla="*/ 0 w 114"/>
                <a:gd name="T39" fmla="*/ 60 h 69"/>
                <a:gd name="T40" fmla="*/ 3 w 114"/>
                <a:gd name="T41"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4" h="69">
                  <a:moveTo>
                    <a:pt x="3" y="69"/>
                  </a:moveTo>
                  <a:lnTo>
                    <a:pt x="3" y="69"/>
                  </a:lnTo>
                  <a:lnTo>
                    <a:pt x="12" y="65"/>
                  </a:lnTo>
                  <a:lnTo>
                    <a:pt x="24" y="60"/>
                  </a:lnTo>
                  <a:lnTo>
                    <a:pt x="40" y="51"/>
                  </a:lnTo>
                  <a:lnTo>
                    <a:pt x="58" y="41"/>
                  </a:lnTo>
                  <a:lnTo>
                    <a:pt x="75" y="32"/>
                  </a:lnTo>
                  <a:lnTo>
                    <a:pt x="91" y="23"/>
                  </a:lnTo>
                  <a:lnTo>
                    <a:pt x="104" y="15"/>
                  </a:lnTo>
                  <a:lnTo>
                    <a:pt x="114" y="9"/>
                  </a:lnTo>
                  <a:lnTo>
                    <a:pt x="109" y="0"/>
                  </a:lnTo>
                  <a:lnTo>
                    <a:pt x="100" y="6"/>
                  </a:lnTo>
                  <a:lnTo>
                    <a:pt x="86" y="14"/>
                  </a:lnTo>
                  <a:lnTo>
                    <a:pt x="70" y="23"/>
                  </a:lnTo>
                  <a:lnTo>
                    <a:pt x="53" y="32"/>
                  </a:lnTo>
                  <a:lnTo>
                    <a:pt x="36" y="41"/>
                  </a:lnTo>
                  <a:lnTo>
                    <a:pt x="20" y="51"/>
                  </a:lnTo>
                  <a:lnTo>
                    <a:pt x="7" y="56"/>
                  </a:lnTo>
                  <a:lnTo>
                    <a:pt x="0" y="60"/>
                  </a:lnTo>
                  <a:lnTo>
                    <a:pt x="0" y="60"/>
                  </a:lnTo>
                  <a:lnTo>
                    <a:pt x="3" y="6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81" name="Freeform 89"/>
            <p:cNvSpPr>
              <a:spLocks/>
            </p:cNvSpPr>
            <p:nvPr/>
          </p:nvSpPr>
          <p:spPr bwMode="auto">
            <a:xfrm>
              <a:off x="2658" y="3352"/>
              <a:ext cx="11" cy="14"/>
            </a:xfrm>
            <a:custGeom>
              <a:avLst/>
              <a:gdLst>
                <a:gd name="T0" fmla="*/ 3 w 35"/>
                <a:gd name="T1" fmla="*/ 32 h 41"/>
                <a:gd name="T2" fmla="*/ 8 w 35"/>
                <a:gd name="T3" fmla="*/ 40 h 41"/>
                <a:gd name="T4" fmla="*/ 15 w 35"/>
                <a:gd name="T5" fmla="*/ 31 h 41"/>
                <a:gd name="T6" fmla="*/ 20 w 35"/>
                <a:gd name="T7" fmla="*/ 21 h 41"/>
                <a:gd name="T8" fmla="*/ 28 w 35"/>
                <a:gd name="T9" fmla="*/ 13 h 41"/>
                <a:gd name="T10" fmla="*/ 35 w 35"/>
                <a:gd name="T11" fmla="*/ 9 h 41"/>
                <a:gd name="T12" fmla="*/ 32 w 35"/>
                <a:gd name="T13" fmla="*/ 0 h 41"/>
                <a:gd name="T14" fmla="*/ 21 w 35"/>
                <a:gd name="T15" fmla="*/ 7 h 41"/>
                <a:gd name="T16" fmla="*/ 13 w 35"/>
                <a:gd name="T17" fmla="*/ 17 h 41"/>
                <a:gd name="T18" fmla="*/ 6 w 35"/>
                <a:gd name="T19" fmla="*/ 26 h 41"/>
                <a:gd name="T20" fmla="*/ 1 w 35"/>
                <a:gd name="T21" fmla="*/ 33 h 41"/>
                <a:gd name="T22" fmla="*/ 7 w 35"/>
                <a:gd name="T23" fmla="*/ 41 h 41"/>
                <a:gd name="T24" fmla="*/ 1 w 35"/>
                <a:gd name="T25" fmla="*/ 33 h 41"/>
                <a:gd name="T26" fmla="*/ 0 w 35"/>
                <a:gd name="T27" fmla="*/ 36 h 41"/>
                <a:gd name="T28" fmla="*/ 1 w 35"/>
                <a:gd name="T29" fmla="*/ 40 h 41"/>
                <a:gd name="T30" fmla="*/ 5 w 35"/>
                <a:gd name="T31" fmla="*/ 41 h 41"/>
                <a:gd name="T32" fmla="*/ 8 w 35"/>
                <a:gd name="T33" fmla="*/ 40 h 41"/>
                <a:gd name="T34" fmla="*/ 3 w 35"/>
                <a:gd name="T35" fmla="*/ 3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41">
                  <a:moveTo>
                    <a:pt x="3" y="32"/>
                  </a:moveTo>
                  <a:lnTo>
                    <a:pt x="8" y="40"/>
                  </a:lnTo>
                  <a:lnTo>
                    <a:pt x="15" y="31"/>
                  </a:lnTo>
                  <a:lnTo>
                    <a:pt x="20" y="21"/>
                  </a:lnTo>
                  <a:lnTo>
                    <a:pt x="28" y="13"/>
                  </a:lnTo>
                  <a:lnTo>
                    <a:pt x="35" y="9"/>
                  </a:lnTo>
                  <a:lnTo>
                    <a:pt x="32" y="0"/>
                  </a:lnTo>
                  <a:lnTo>
                    <a:pt x="21" y="7"/>
                  </a:lnTo>
                  <a:lnTo>
                    <a:pt x="13" y="17"/>
                  </a:lnTo>
                  <a:lnTo>
                    <a:pt x="6" y="26"/>
                  </a:lnTo>
                  <a:lnTo>
                    <a:pt x="1" y="33"/>
                  </a:lnTo>
                  <a:lnTo>
                    <a:pt x="7" y="41"/>
                  </a:lnTo>
                  <a:lnTo>
                    <a:pt x="1" y="33"/>
                  </a:lnTo>
                  <a:lnTo>
                    <a:pt x="0" y="36"/>
                  </a:lnTo>
                  <a:lnTo>
                    <a:pt x="1" y="40"/>
                  </a:lnTo>
                  <a:lnTo>
                    <a:pt x="5" y="41"/>
                  </a:lnTo>
                  <a:lnTo>
                    <a:pt x="8" y="40"/>
                  </a:lnTo>
                  <a:lnTo>
                    <a:pt x="3" y="3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82" name="Freeform 90"/>
            <p:cNvSpPr>
              <a:spLocks/>
            </p:cNvSpPr>
            <p:nvPr/>
          </p:nvSpPr>
          <p:spPr bwMode="auto">
            <a:xfrm>
              <a:off x="2659" y="3337"/>
              <a:ext cx="56" cy="29"/>
            </a:xfrm>
            <a:custGeom>
              <a:avLst/>
              <a:gdLst>
                <a:gd name="T0" fmla="*/ 166 w 170"/>
                <a:gd name="T1" fmla="*/ 0 h 85"/>
                <a:gd name="T2" fmla="*/ 166 w 170"/>
                <a:gd name="T3" fmla="*/ 0 h 85"/>
                <a:gd name="T4" fmla="*/ 154 w 170"/>
                <a:gd name="T5" fmla="*/ 6 h 85"/>
                <a:gd name="T6" fmla="*/ 135 w 170"/>
                <a:gd name="T7" fmla="*/ 15 h 85"/>
                <a:gd name="T8" fmla="*/ 113 w 170"/>
                <a:gd name="T9" fmla="*/ 25 h 85"/>
                <a:gd name="T10" fmla="*/ 87 w 170"/>
                <a:gd name="T11" fmla="*/ 36 h 85"/>
                <a:gd name="T12" fmla="*/ 59 w 170"/>
                <a:gd name="T13" fmla="*/ 47 h 85"/>
                <a:gd name="T14" fmla="*/ 35 w 170"/>
                <a:gd name="T15" fmla="*/ 59 h 85"/>
                <a:gd name="T16" fmla="*/ 14 w 170"/>
                <a:gd name="T17" fmla="*/ 68 h 85"/>
                <a:gd name="T18" fmla="*/ 0 w 170"/>
                <a:gd name="T19" fmla="*/ 76 h 85"/>
                <a:gd name="T20" fmla="*/ 4 w 170"/>
                <a:gd name="T21" fmla="*/ 85 h 85"/>
                <a:gd name="T22" fmla="*/ 19 w 170"/>
                <a:gd name="T23" fmla="*/ 77 h 85"/>
                <a:gd name="T24" fmla="*/ 40 w 170"/>
                <a:gd name="T25" fmla="*/ 68 h 85"/>
                <a:gd name="T26" fmla="*/ 64 w 170"/>
                <a:gd name="T27" fmla="*/ 56 h 85"/>
                <a:gd name="T28" fmla="*/ 89 w 170"/>
                <a:gd name="T29" fmla="*/ 45 h 85"/>
                <a:gd name="T30" fmla="*/ 115 w 170"/>
                <a:gd name="T31" fmla="*/ 35 h 85"/>
                <a:gd name="T32" fmla="*/ 139 w 170"/>
                <a:gd name="T33" fmla="*/ 24 h 85"/>
                <a:gd name="T34" fmla="*/ 159 w 170"/>
                <a:gd name="T35" fmla="*/ 15 h 85"/>
                <a:gd name="T36" fmla="*/ 170 w 170"/>
                <a:gd name="T37" fmla="*/ 9 h 85"/>
                <a:gd name="T38" fmla="*/ 170 w 170"/>
                <a:gd name="T39" fmla="*/ 9 h 85"/>
                <a:gd name="T40" fmla="*/ 166 w 170"/>
                <a:gd name="T41"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0" h="85">
                  <a:moveTo>
                    <a:pt x="166" y="0"/>
                  </a:moveTo>
                  <a:lnTo>
                    <a:pt x="166" y="0"/>
                  </a:lnTo>
                  <a:lnTo>
                    <a:pt x="154" y="6"/>
                  </a:lnTo>
                  <a:lnTo>
                    <a:pt x="135" y="15"/>
                  </a:lnTo>
                  <a:lnTo>
                    <a:pt x="113" y="25"/>
                  </a:lnTo>
                  <a:lnTo>
                    <a:pt x="87" y="36"/>
                  </a:lnTo>
                  <a:lnTo>
                    <a:pt x="59" y="47"/>
                  </a:lnTo>
                  <a:lnTo>
                    <a:pt x="35" y="59"/>
                  </a:lnTo>
                  <a:lnTo>
                    <a:pt x="14" y="68"/>
                  </a:lnTo>
                  <a:lnTo>
                    <a:pt x="0" y="76"/>
                  </a:lnTo>
                  <a:lnTo>
                    <a:pt x="4" y="85"/>
                  </a:lnTo>
                  <a:lnTo>
                    <a:pt x="19" y="77"/>
                  </a:lnTo>
                  <a:lnTo>
                    <a:pt x="40" y="68"/>
                  </a:lnTo>
                  <a:lnTo>
                    <a:pt x="64" y="56"/>
                  </a:lnTo>
                  <a:lnTo>
                    <a:pt x="89" y="45"/>
                  </a:lnTo>
                  <a:lnTo>
                    <a:pt x="115" y="35"/>
                  </a:lnTo>
                  <a:lnTo>
                    <a:pt x="139" y="24"/>
                  </a:lnTo>
                  <a:lnTo>
                    <a:pt x="159" y="15"/>
                  </a:lnTo>
                  <a:lnTo>
                    <a:pt x="170" y="9"/>
                  </a:lnTo>
                  <a:lnTo>
                    <a:pt x="170" y="9"/>
                  </a:lnTo>
                  <a:lnTo>
                    <a:pt x="16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83" name="Freeform 91"/>
            <p:cNvSpPr>
              <a:spLocks/>
            </p:cNvSpPr>
            <p:nvPr/>
          </p:nvSpPr>
          <p:spPr bwMode="auto">
            <a:xfrm>
              <a:off x="2714" y="3304"/>
              <a:ext cx="39" cy="36"/>
            </a:xfrm>
            <a:custGeom>
              <a:avLst/>
              <a:gdLst>
                <a:gd name="T0" fmla="*/ 109 w 116"/>
                <a:gd name="T1" fmla="*/ 0 h 110"/>
                <a:gd name="T2" fmla="*/ 109 w 116"/>
                <a:gd name="T3" fmla="*/ 0 h 110"/>
                <a:gd name="T4" fmla="*/ 101 w 116"/>
                <a:gd name="T5" fmla="*/ 7 h 110"/>
                <a:gd name="T6" fmla="*/ 90 w 116"/>
                <a:gd name="T7" fmla="*/ 20 h 110"/>
                <a:gd name="T8" fmla="*/ 74 w 116"/>
                <a:gd name="T9" fmla="*/ 35 h 110"/>
                <a:gd name="T10" fmla="*/ 57 w 116"/>
                <a:gd name="T11" fmla="*/ 51 h 110"/>
                <a:gd name="T12" fmla="*/ 40 w 116"/>
                <a:gd name="T13" fmla="*/ 68 h 110"/>
                <a:gd name="T14" fmla="*/ 22 w 116"/>
                <a:gd name="T15" fmla="*/ 83 h 110"/>
                <a:gd name="T16" fmla="*/ 9 w 116"/>
                <a:gd name="T17" fmla="*/ 94 h 110"/>
                <a:gd name="T18" fmla="*/ 0 w 116"/>
                <a:gd name="T19" fmla="*/ 101 h 110"/>
                <a:gd name="T20" fmla="*/ 4 w 116"/>
                <a:gd name="T21" fmla="*/ 110 h 110"/>
                <a:gd name="T22" fmla="*/ 16 w 116"/>
                <a:gd name="T23" fmla="*/ 101 h 110"/>
                <a:gd name="T24" fmla="*/ 29 w 116"/>
                <a:gd name="T25" fmla="*/ 90 h 110"/>
                <a:gd name="T26" fmla="*/ 46 w 116"/>
                <a:gd name="T27" fmla="*/ 75 h 110"/>
                <a:gd name="T28" fmla="*/ 64 w 116"/>
                <a:gd name="T29" fmla="*/ 58 h 110"/>
                <a:gd name="T30" fmla="*/ 81 w 116"/>
                <a:gd name="T31" fmla="*/ 42 h 110"/>
                <a:gd name="T32" fmla="*/ 97 w 116"/>
                <a:gd name="T33" fmla="*/ 27 h 110"/>
                <a:gd name="T34" fmla="*/ 108 w 116"/>
                <a:gd name="T35" fmla="*/ 14 h 110"/>
                <a:gd name="T36" fmla="*/ 116 w 116"/>
                <a:gd name="T37" fmla="*/ 7 h 110"/>
                <a:gd name="T38" fmla="*/ 116 w 116"/>
                <a:gd name="T39" fmla="*/ 7 h 110"/>
                <a:gd name="T40" fmla="*/ 109 w 116"/>
                <a:gd name="T41"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6" h="110">
                  <a:moveTo>
                    <a:pt x="109" y="0"/>
                  </a:moveTo>
                  <a:lnTo>
                    <a:pt x="109" y="0"/>
                  </a:lnTo>
                  <a:lnTo>
                    <a:pt x="101" y="7"/>
                  </a:lnTo>
                  <a:lnTo>
                    <a:pt x="90" y="20"/>
                  </a:lnTo>
                  <a:lnTo>
                    <a:pt x="74" y="35"/>
                  </a:lnTo>
                  <a:lnTo>
                    <a:pt x="57" y="51"/>
                  </a:lnTo>
                  <a:lnTo>
                    <a:pt x="40" y="68"/>
                  </a:lnTo>
                  <a:lnTo>
                    <a:pt x="22" y="83"/>
                  </a:lnTo>
                  <a:lnTo>
                    <a:pt x="9" y="94"/>
                  </a:lnTo>
                  <a:lnTo>
                    <a:pt x="0" y="101"/>
                  </a:lnTo>
                  <a:lnTo>
                    <a:pt x="4" y="110"/>
                  </a:lnTo>
                  <a:lnTo>
                    <a:pt x="16" y="101"/>
                  </a:lnTo>
                  <a:lnTo>
                    <a:pt x="29" y="90"/>
                  </a:lnTo>
                  <a:lnTo>
                    <a:pt x="46" y="75"/>
                  </a:lnTo>
                  <a:lnTo>
                    <a:pt x="64" y="58"/>
                  </a:lnTo>
                  <a:lnTo>
                    <a:pt x="81" y="42"/>
                  </a:lnTo>
                  <a:lnTo>
                    <a:pt x="97" y="27"/>
                  </a:lnTo>
                  <a:lnTo>
                    <a:pt x="108" y="14"/>
                  </a:lnTo>
                  <a:lnTo>
                    <a:pt x="116" y="7"/>
                  </a:lnTo>
                  <a:lnTo>
                    <a:pt x="116" y="7"/>
                  </a:lnTo>
                  <a:lnTo>
                    <a:pt x="10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84" name="Freeform 92"/>
            <p:cNvSpPr>
              <a:spLocks/>
            </p:cNvSpPr>
            <p:nvPr/>
          </p:nvSpPr>
          <p:spPr bwMode="auto">
            <a:xfrm>
              <a:off x="2750" y="3286"/>
              <a:ext cx="25" cy="20"/>
            </a:xfrm>
            <a:custGeom>
              <a:avLst/>
              <a:gdLst>
                <a:gd name="T0" fmla="*/ 66 w 75"/>
                <a:gd name="T1" fmla="*/ 0 h 60"/>
                <a:gd name="T2" fmla="*/ 66 w 75"/>
                <a:gd name="T3" fmla="*/ 0 h 60"/>
                <a:gd name="T4" fmla="*/ 63 w 75"/>
                <a:gd name="T5" fmla="*/ 3 h 60"/>
                <a:gd name="T6" fmla="*/ 57 w 75"/>
                <a:gd name="T7" fmla="*/ 9 h 60"/>
                <a:gd name="T8" fmla="*/ 47 w 75"/>
                <a:gd name="T9" fmla="*/ 17 h 60"/>
                <a:gd name="T10" fmla="*/ 37 w 75"/>
                <a:gd name="T11" fmla="*/ 25 h 60"/>
                <a:gd name="T12" fmla="*/ 27 w 75"/>
                <a:gd name="T13" fmla="*/ 34 h 60"/>
                <a:gd name="T14" fmla="*/ 18 w 75"/>
                <a:gd name="T15" fmla="*/ 41 h 60"/>
                <a:gd name="T16" fmla="*/ 8 w 75"/>
                <a:gd name="T17" fmla="*/ 47 h 60"/>
                <a:gd name="T18" fmla="*/ 0 w 75"/>
                <a:gd name="T19" fmla="*/ 53 h 60"/>
                <a:gd name="T20" fmla="*/ 7 w 75"/>
                <a:gd name="T21" fmla="*/ 60 h 60"/>
                <a:gd name="T22" fmla="*/ 13 w 75"/>
                <a:gd name="T23" fmla="*/ 56 h 60"/>
                <a:gd name="T24" fmla="*/ 22 w 75"/>
                <a:gd name="T25" fmla="*/ 50 h 60"/>
                <a:gd name="T26" fmla="*/ 34 w 75"/>
                <a:gd name="T27" fmla="*/ 41 h 60"/>
                <a:gd name="T28" fmla="*/ 44 w 75"/>
                <a:gd name="T29" fmla="*/ 32 h 60"/>
                <a:gd name="T30" fmla="*/ 54 w 75"/>
                <a:gd name="T31" fmla="*/ 24 h 60"/>
                <a:gd name="T32" fmla="*/ 63 w 75"/>
                <a:gd name="T33" fmla="*/ 16 h 60"/>
                <a:gd name="T34" fmla="*/ 70 w 75"/>
                <a:gd name="T35" fmla="*/ 10 h 60"/>
                <a:gd name="T36" fmla="*/ 75 w 75"/>
                <a:gd name="T37" fmla="*/ 2 h 60"/>
                <a:gd name="T38" fmla="*/ 75 w 75"/>
                <a:gd name="T39" fmla="*/ 2 h 60"/>
                <a:gd name="T40" fmla="*/ 66 w 75"/>
                <a:gd name="T41"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60">
                  <a:moveTo>
                    <a:pt x="66" y="0"/>
                  </a:moveTo>
                  <a:lnTo>
                    <a:pt x="66" y="0"/>
                  </a:lnTo>
                  <a:lnTo>
                    <a:pt x="63" y="3"/>
                  </a:lnTo>
                  <a:lnTo>
                    <a:pt x="57" y="9"/>
                  </a:lnTo>
                  <a:lnTo>
                    <a:pt x="47" y="17"/>
                  </a:lnTo>
                  <a:lnTo>
                    <a:pt x="37" y="25"/>
                  </a:lnTo>
                  <a:lnTo>
                    <a:pt x="27" y="34"/>
                  </a:lnTo>
                  <a:lnTo>
                    <a:pt x="18" y="41"/>
                  </a:lnTo>
                  <a:lnTo>
                    <a:pt x="8" y="47"/>
                  </a:lnTo>
                  <a:lnTo>
                    <a:pt x="0" y="53"/>
                  </a:lnTo>
                  <a:lnTo>
                    <a:pt x="7" y="60"/>
                  </a:lnTo>
                  <a:lnTo>
                    <a:pt x="13" y="56"/>
                  </a:lnTo>
                  <a:lnTo>
                    <a:pt x="22" y="50"/>
                  </a:lnTo>
                  <a:lnTo>
                    <a:pt x="34" y="41"/>
                  </a:lnTo>
                  <a:lnTo>
                    <a:pt x="44" y="32"/>
                  </a:lnTo>
                  <a:lnTo>
                    <a:pt x="54" y="24"/>
                  </a:lnTo>
                  <a:lnTo>
                    <a:pt x="63" y="16"/>
                  </a:lnTo>
                  <a:lnTo>
                    <a:pt x="70" y="10"/>
                  </a:lnTo>
                  <a:lnTo>
                    <a:pt x="75" y="2"/>
                  </a:lnTo>
                  <a:lnTo>
                    <a:pt x="75" y="2"/>
                  </a:lnTo>
                  <a:lnTo>
                    <a:pt x="6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85" name="Freeform 93"/>
            <p:cNvSpPr>
              <a:spLocks/>
            </p:cNvSpPr>
            <p:nvPr/>
          </p:nvSpPr>
          <p:spPr bwMode="auto">
            <a:xfrm>
              <a:off x="2772" y="3260"/>
              <a:ext cx="40" cy="27"/>
            </a:xfrm>
            <a:custGeom>
              <a:avLst/>
              <a:gdLst>
                <a:gd name="T0" fmla="*/ 120 w 120"/>
                <a:gd name="T1" fmla="*/ 2 h 79"/>
                <a:gd name="T2" fmla="*/ 115 w 120"/>
                <a:gd name="T3" fmla="*/ 0 h 79"/>
                <a:gd name="T4" fmla="*/ 100 w 120"/>
                <a:gd name="T5" fmla="*/ 3 h 79"/>
                <a:gd name="T6" fmla="*/ 82 w 120"/>
                <a:gd name="T7" fmla="*/ 10 h 79"/>
                <a:gd name="T8" fmla="*/ 65 w 120"/>
                <a:gd name="T9" fmla="*/ 20 h 79"/>
                <a:gd name="T10" fmla="*/ 47 w 120"/>
                <a:gd name="T11" fmla="*/ 33 h 79"/>
                <a:gd name="T12" fmla="*/ 29 w 120"/>
                <a:gd name="T13" fmla="*/ 47 h 79"/>
                <a:gd name="T14" fmla="*/ 16 w 120"/>
                <a:gd name="T15" fmla="*/ 58 h 79"/>
                <a:gd name="T16" fmla="*/ 5 w 120"/>
                <a:gd name="T17" fmla="*/ 67 h 79"/>
                <a:gd name="T18" fmla="*/ 0 w 120"/>
                <a:gd name="T19" fmla="*/ 77 h 79"/>
                <a:gd name="T20" fmla="*/ 9 w 120"/>
                <a:gd name="T21" fmla="*/ 79 h 79"/>
                <a:gd name="T22" fmla="*/ 12 w 120"/>
                <a:gd name="T23" fmla="*/ 74 h 79"/>
                <a:gd name="T24" fmla="*/ 23 w 120"/>
                <a:gd name="T25" fmla="*/ 65 h 79"/>
                <a:gd name="T26" fmla="*/ 36 w 120"/>
                <a:gd name="T27" fmla="*/ 54 h 79"/>
                <a:gd name="T28" fmla="*/ 51 w 120"/>
                <a:gd name="T29" fmla="*/ 42 h 79"/>
                <a:gd name="T30" fmla="*/ 69 w 120"/>
                <a:gd name="T31" fmla="*/ 30 h 79"/>
                <a:gd name="T32" fmla="*/ 87 w 120"/>
                <a:gd name="T33" fmla="*/ 19 h 79"/>
                <a:gd name="T34" fmla="*/ 103 w 120"/>
                <a:gd name="T35" fmla="*/ 12 h 79"/>
                <a:gd name="T36" fmla="*/ 115 w 120"/>
                <a:gd name="T37" fmla="*/ 9 h 79"/>
                <a:gd name="T38" fmla="*/ 111 w 120"/>
                <a:gd name="T39" fmla="*/ 7 h 79"/>
                <a:gd name="T40" fmla="*/ 115 w 120"/>
                <a:gd name="T41" fmla="*/ 9 h 79"/>
                <a:gd name="T42" fmla="*/ 119 w 120"/>
                <a:gd name="T43" fmla="*/ 8 h 79"/>
                <a:gd name="T44" fmla="*/ 120 w 120"/>
                <a:gd name="T45" fmla="*/ 4 h 79"/>
                <a:gd name="T46" fmla="*/ 119 w 120"/>
                <a:gd name="T47" fmla="*/ 1 h 79"/>
                <a:gd name="T48" fmla="*/ 115 w 120"/>
                <a:gd name="T49" fmla="*/ 0 h 79"/>
                <a:gd name="T50" fmla="*/ 120 w 120"/>
                <a:gd name="T51" fmla="*/ 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0" h="79">
                  <a:moveTo>
                    <a:pt x="120" y="2"/>
                  </a:moveTo>
                  <a:lnTo>
                    <a:pt x="115" y="0"/>
                  </a:lnTo>
                  <a:lnTo>
                    <a:pt x="100" y="3"/>
                  </a:lnTo>
                  <a:lnTo>
                    <a:pt x="82" y="10"/>
                  </a:lnTo>
                  <a:lnTo>
                    <a:pt x="65" y="20"/>
                  </a:lnTo>
                  <a:lnTo>
                    <a:pt x="47" y="33"/>
                  </a:lnTo>
                  <a:lnTo>
                    <a:pt x="29" y="47"/>
                  </a:lnTo>
                  <a:lnTo>
                    <a:pt x="16" y="58"/>
                  </a:lnTo>
                  <a:lnTo>
                    <a:pt x="5" y="67"/>
                  </a:lnTo>
                  <a:lnTo>
                    <a:pt x="0" y="77"/>
                  </a:lnTo>
                  <a:lnTo>
                    <a:pt x="9" y="79"/>
                  </a:lnTo>
                  <a:lnTo>
                    <a:pt x="12" y="74"/>
                  </a:lnTo>
                  <a:lnTo>
                    <a:pt x="23" y="65"/>
                  </a:lnTo>
                  <a:lnTo>
                    <a:pt x="36" y="54"/>
                  </a:lnTo>
                  <a:lnTo>
                    <a:pt x="51" y="42"/>
                  </a:lnTo>
                  <a:lnTo>
                    <a:pt x="69" y="30"/>
                  </a:lnTo>
                  <a:lnTo>
                    <a:pt x="87" y="19"/>
                  </a:lnTo>
                  <a:lnTo>
                    <a:pt x="103" y="12"/>
                  </a:lnTo>
                  <a:lnTo>
                    <a:pt x="115" y="9"/>
                  </a:lnTo>
                  <a:lnTo>
                    <a:pt x="111" y="7"/>
                  </a:lnTo>
                  <a:lnTo>
                    <a:pt x="115" y="9"/>
                  </a:lnTo>
                  <a:lnTo>
                    <a:pt x="119" y="8"/>
                  </a:lnTo>
                  <a:lnTo>
                    <a:pt x="120" y="4"/>
                  </a:lnTo>
                  <a:lnTo>
                    <a:pt x="119" y="1"/>
                  </a:lnTo>
                  <a:lnTo>
                    <a:pt x="115" y="0"/>
                  </a:lnTo>
                  <a:lnTo>
                    <a:pt x="12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86" name="Freeform 94"/>
            <p:cNvSpPr>
              <a:spLocks/>
            </p:cNvSpPr>
            <p:nvPr/>
          </p:nvSpPr>
          <p:spPr bwMode="auto">
            <a:xfrm>
              <a:off x="2809" y="3261"/>
              <a:ext cx="14" cy="30"/>
            </a:xfrm>
            <a:custGeom>
              <a:avLst/>
              <a:gdLst>
                <a:gd name="T0" fmla="*/ 40 w 40"/>
                <a:gd name="T1" fmla="*/ 89 h 89"/>
                <a:gd name="T2" fmla="*/ 40 w 40"/>
                <a:gd name="T3" fmla="*/ 89 h 89"/>
                <a:gd name="T4" fmla="*/ 36 w 40"/>
                <a:gd name="T5" fmla="*/ 73 h 89"/>
                <a:gd name="T6" fmla="*/ 29 w 40"/>
                <a:gd name="T7" fmla="*/ 49 h 89"/>
                <a:gd name="T8" fmla="*/ 19 w 40"/>
                <a:gd name="T9" fmla="*/ 23 h 89"/>
                <a:gd name="T10" fmla="*/ 9 w 40"/>
                <a:gd name="T11" fmla="*/ 0 h 89"/>
                <a:gd name="T12" fmla="*/ 0 w 40"/>
                <a:gd name="T13" fmla="*/ 5 h 89"/>
                <a:gd name="T14" fmla="*/ 10 w 40"/>
                <a:gd name="T15" fmla="*/ 25 h 89"/>
                <a:gd name="T16" fmla="*/ 20 w 40"/>
                <a:gd name="T17" fmla="*/ 52 h 89"/>
                <a:gd name="T18" fmla="*/ 27 w 40"/>
                <a:gd name="T19" fmla="*/ 76 h 89"/>
                <a:gd name="T20" fmla="*/ 31 w 40"/>
                <a:gd name="T21" fmla="*/ 89 h 89"/>
                <a:gd name="T22" fmla="*/ 31 w 40"/>
                <a:gd name="T23" fmla="*/ 89 h 89"/>
                <a:gd name="T24" fmla="*/ 40 w 40"/>
                <a:gd name="T25"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 h="89">
                  <a:moveTo>
                    <a:pt x="40" y="89"/>
                  </a:moveTo>
                  <a:lnTo>
                    <a:pt x="40" y="89"/>
                  </a:lnTo>
                  <a:lnTo>
                    <a:pt x="36" y="73"/>
                  </a:lnTo>
                  <a:lnTo>
                    <a:pt x="29" y="49"/>
                  </a:lnTo>
                  <a:lnTo>
                    <a:pt x="19" y="23"/>
                  </a:lnTo>
                  <a:lnTo>
                    <a:pt x="9" y="0"/>
                  </a:lnTo>
                  <a:lnTo>
                    <a:pt x="0" y="5"/>
                  </a:lnTo>
                  <a:lnTo>
                    <a:pt x="10" y="25"/>
                  </a:lnTo>
                  <a:lnTo>
                    <a:pt x="20" y="52"/>
                  </a:lnTo>
                  <a:lnTo>
                    <a:pt x="27" y="76"/>
                  </a:lnTo>
                  <a:lnTo>
                    <a:pt x="31" y="89"/>
                  </a:lnTo>
                  <a:lnTo>
                    <a:pt x="31" y="89"/>
                  </a:lnTo>
                  <a:lnTo>
                    <a:pt x="40" y="8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87" name="Freeform 95"/>
            <p:cNvSpPr>
              <a:spLocks/>
            </p:cNvSpPr>
            <p:nvPr/>
          </p:nvSpPr>
          <p:spPr bwMode="auto">
            <a:xfrm>
              <a:off x="2819" y="3291"/>
              <a:ext cx="4" cy="15"/>
            </a:xfrm>
            <a:custGeom>
              <a:avLst/>
              <a:gdLst>
                <a:gd name="T0" fmla="*/ 3 w 14"/>
                <a:gd name="T1" fmla="*/ 41 h 47"/>
                <a:gd name="T2" fmla="*/ 12 w 14"/>
                <a:gd name="T3" fmla="*/ 43 h 47"/>
                <a:gd name="T4" fmla="*/ 12 w 14"/>
                <a:gd name="T5" fmla="*/ 35 h 47"/>
                <a:gd name="T6" fmla="*/ 12 w 14"/>
                <a:gd name="T7" fmla="*/ 23 h 47"/>
                <a:gd name="T8" fmla="*/ 14 w 14"/>
                <a:gd name="T9" fmla="*/ 11 h 47"/>
                <a:gd name="T10" fmla="*/ 12 w 14"/>
                <a:gd name="T11" fmla="*/ 0 h 47"/>
                <a:gd name="T12" fmla="*/ 3 w 14"/>
                <a:gd name="T13" fmla="*/ 0 h 47"/>
                <a:gd name="T14" fmla="*/ 3 w 14"/>
                <a:gd name="T15" fmla="*/ 11 h 47"/>
                <a:gd name="T16" fmla="*/ 3 w 14"/>
                <a:gd name="T17" fmla="*/ 23 h 47"/>
                <a:gd name="T18" fmla="*/ 0 w 14"/>
                <a:gd name="T19" fmla="*/ 35 h 47"/>
                <a:gd name="T20" fmla="*/ 0 w 14"/>
                <a:gd name="T21" fmla="*/ 43 h 47"/>
                <a:gd name="T22" fmla="*/ 9 w 14"/>
                <a:gd name="T23" fmla="*/ 45 h 47"/>
                <a:gd name="T24" fmla="*/ 0 w 14"/>
                <a:gd name="T25" fmla="*/ 43 h 47"/>
                <a:gd name="T26" fmla="*/ 3 w 14"/>
                <a:gd name="T27" fmla="*/ 46 h 47"/>
                <a:gd name="T28" fmla="*/ 6 w 14"/>
                <a:gd name="T29" fmla="*/ 47 h 47"/>
                <a:gd name="T30" fmla="*/ 9 w 14"/>
                <a:gd name="T31" fmla="*/ 46 h 47"/>
                <a:gd name="T32" fmla="*/ 12 w 14"/>
                <a:gd name="T33" fmla="*/ 43 h 47"/>
                <a:gd name="T34" fmla="*/ 3 w 14"/>
                <a:gd name="T35" fmla="*/ 4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47">
                  <a:moveTo>
                    <a:pt x="3" y="41"/>
                  </a:moveTo>
                  <a:lnTo>
                    <a:pt x="12" y="43"/>
                  </a:lnTo>
                  <a:lnTo>
                    <a:pt x="12" y="35"/>
                  </a:lnTo>
                  <a:lnTo>
                    <a:pt x="12" y="23"/>
                  </a:lnTo>
                  <a:lnTo>
                    <a:pt x="14" y="11"/>
                  </a:lnTo>
                  <a:lnTo>
                    <a:pt x="12" y="0"/>
                  </a:lnTo>
                  <a:lnTo>
                    <a:pt x="3" y="0"/>
                  </a:lnTo>
                  <a:lnTo>
                    <a:pt x="3" y="11"/>
                  </a:lnTo>
                  <a:lnTo>
                    <a:pt x="3" y="23"/>
                  </a:lnTo>
                  <a:lnTo>
                    <a:pt x="0" y="35"/>
                  </a:lnTo>
                  <a:lnTo>
                    <a:pt x="0" y="43"/>
                  </a:lnTo>
                  <a:lnTo>
                    <a:pt x="9" y="45"/>
                  </a:lnTo>
                  <a:lnTo>
                    <a:pt x="0" y="43"/>
                  </a:lnTo>
                  <a:lnTo>
                    <a:pt x="3" y="46"/>
                  </a:lnTo>
                  <a:lnTo>
                    <a:pt x="6" y="47"/>
                  </a:lnTo>
                  <a:lnTo>
                    <a:pt x="9" y="46"/>
                  </a:lnTo>
                  <a:lnTo>
                    <a:pt x="12" y="43"/>
                  </a:lnTo>
                  <a:lnTo>
                    <a:pt x="3" y="4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88" name="Freeform 96"/>
            <p:cNvSpPr>
              <a:spLocks/>
            </p:cNvSpPr>
            <p:nvPr/>
          </p:nvSpPr>
          <p:spPr bwMode="auto">
            <a:xfrm>
              <a:off x="2820" y="3301"/>
              <a:ext cx="6" cy="5"/>
            </a:xfrm>
            <a:custGeom>
              <a:avLst/>
              <a:gdLst>
                <a:gd name="T0" fmla="*/ 19 w 19"/>
                <a:gd name="T1" fmla="*/ 3 h 15"/>
                <a:gd name="T2" fmla="*/ 12 w 19"/>
                <a:gd name="T3" fmla="*/ 0 h 15"/>
                <a:gd name="T4" fmla="*/ 9 w 19"/>
                <a:gd name="T5" fmla="*/ 3 h 15"/>
                <a:gd name="T6" fmla="*/ 5 w 19"/>
                <a:gd name="T7" fmla="*/ 4 h 15"/>
                <a:gd name="T8" fmla="*/ 2 w 19"/>
                <a:gd name="T9" fmla="*/ 7 h 15"/>
                <a:gd name="T10" fmla="*/ 0 w 19"/>
                <a:gd name="T11" fmla="*/ 11 h 15"/>
                <a:gd name="T12" fmla="*/ 6 w 19"/>
                <a:gd name="T13" fmla="*/ 15 h 15"/>
                <a:gd name="T14" fmla="*/ 9 w 19"/>
                <a:gd name="T15" fmla="*/ 14 h 15"/>
                <a:gd name="T16" fmla="*/ 10 w 19"/>
                <a:gd name="T17" fmla="*/ 13 h 15"/>
                <a:gd name="T18" fmla="*/ 13 w 19"/>
                <a:gd name="T19" fmla="*/ 12 h 15"/>
                <a:gd name="T20" fmla="*/ 17 w 19"/>
                <a:gd name="T21" fmla="*/ 9 h 15"/>
                <a:gd name="T22" fmla="*/ 10 w 19"/>
                <a:gd name="T23" fmla="*/ 7 h 15"/>
                <a:gd name="T24" fmla="*/ 17 w 19"/>
                <a:gd name="T25" fmla="*/ 9 h 15"/>
                <a:gd name="T26" fmla="*/ 19 w 19"/>
                <a:gd name="T27" fmla="*/ 7 h 15"/>
                <a:gd name="T28" fmla="*/ 19 w 19"/>
                <a:gd name="T29" fmla="*/ 3 h 15"/>
                <a:gd name="T30" fmla="*/ 16 w 19"/>
                <a:gd name="T31" fmla="*/ 0 h 15"/>
                <a:gd name="T32" fmla="*/ 12 w 19"/>
                <a:gd name="T33" fmla="*/ 0 h 15"/>
                <a:gd name="T34" fmla="*/ 19 w 19"/>
                <a:gd name="T35"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15">
                  <a:moveTo>
                    <a:pt x="19" y="3"/>
                  </a:moveTo>
                  <a:lnTo>
                    <a:pt x="12" y="0"/>
                  </a:lnTo>
                  <a:lnTo>
                    <a:pt x="9" y="3"/>
                  </a:lnTo>
                  <a:lnTo>
                    <a:pt x="5" y="4"/>
                  </a:lnTo>
                  <a:lnTo>
                    <a:pt x="2" y="7"/>
                  </a:lnTo>
                  <a:lnTo>
                    <a:pt x="0" y="11"/>
                  </a:lnTo>
                  <a:lnTo>
                    <a:pt x="6" y="15"/>
                  </a:lnTo>
                  <a:lnTo>
                    <a:pt x="9" y="14"/>
                  </a:lnTo>
                  <a:lnTo>
                    <a:pt x="10" y="13"/>
                  </a:lnTo>
                  <a:lnTo>
                    <a:pt x="13" y="12"/>
                  </a:lnTo>
                  <a:lnTo>
                    <a:pt x="17" y="9"/>
                  </a:lnTo>
                  <a:lnTo>
                    <a:pt x="10" y="7"/>
                  </a:lnTo>
                  <a:lnTo>
                    <a:pt x="17" y="9"/>
                  </a:lnTo>
                  <a:lnTo>
                    <a:pt x="19" y="7"/>
                  </a:lnTo>
                  <a:lnTo>
                    <a:pt x="19" y="3"/>
                  </a:lnTo>
                  <a:lnTo>
                    <a:pt x="16" y="0"/>
                  </a:lnTo>
                  <a:lnTo>
                    <a:pt x="12" y="0"/>
                  </a:lnTo>
                  <a:lnTo>
                    <a:pt x="19"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89" name="Freeform 97"/>
            <p:cNvSpPr>
              <a:spLocks/>
            </p:cNvSpPr>
            <p:nvPr/>
          </p:nvSpPr>
          <p:spPr bwMode="auto">
            <a:xfrm>
              <a:off x="2823" y="3302"/>
              <a:ext cx="24" cy="47"/>
            </a:xfrm>
            <a:custGeom>
              <a:avLst/>
              <a:gdLst>
                <a:gd name="T0" fmla="*/ 61 w 71"/>
                <a:gd name="T1" fmla="*/ 136 h 142"/>
                <a:gd name="T2" fmla="*/ 70 w 71"/>
                <a:gd name="T3" fmla="*/ 137 h 142"/>
                <a:gd name="T4" fmla="*/ 67 w 71"/>
                <a:gd name="T5" fmla="*/ 120 h 142"/>
                <a:gd name="T6" fmla="*/ 61 w 71"/>
                <a:gd name="T7" fmla="*/ 101 h 142"/>
                <a:gd name="T8" fmla="*/ 53 w 71"/>
                <a:gd name="T9" fmla="*/ 81 h 142"/>
                <a:gd name="T10" fmla="*/ 42 w 71"/>
                <a:gd name="T11" fmla="*/ 58 h 142"/>
                <a:gd name="T12" fmla="*/ 32 w 71"/>
                <a:gd name="T13" fmla="*/ 38 h 142"/>
                <a:gd name="T14" fmla="*/ 23 w 71"/>
                <a:gd name="T15" fmla="*/ 21 h 142"/>
                <a:gd name="T16" fmla="*/ 15 w 71"/>
                <a:gd name="T17" fmla="*/ 8 h 142"/>
                <a:gd name="T18" fmla="*/ 9 w 71"/>
                <a:gd name="T19" fmla="*/ 0 h 142"/>
                <a:gd name="T20" fmla="*/ 0 w 71"/>
                <a:gd name="T21" fmla="*/ 4 h 142"/>
                <a:gd name="T22" fmla="*/ 6 w 71"/>
                <a:gd name="T23" fmla="*/ 12 h 142"/>
                <a:gd name="T24" fmla="*/ 14 w 71"/>
                <a:gd name="T25" fmla="*/ 26 h 142"/>
                <a:gd name="T26" fmla="*/ 23 w 71"/>
                <a:gd name="T27" fmla="*/ 43 h 142"/>
                <a:gd name="T28" fmla="*/ 33 w 71"/>
                <a:gd name="T29" fmla="*/ 63 h 142"/>
                <a:gd name="T30" fmla="*/ 43 w 71"/>
                <a:gd name="T31" fmla="*/ 83 h 142"/>
                <a:gd name="T32" fmla="*/ 51 w 71"/>
                <a:gd name="T33" fmla="*/ 104 h 142"/>
                <a:gd name="T34" fmla="*/ 58 w 71"/>
                <a:gd name="T35" fmla="*/ 122 h 142"/>
                <a:gd name="T36" fmla="*/ 61 w 71"/>
                <a:gd name="T37" fmla="*/ 137 h 142"/>
                <a:gd name="T38" fmla="*/ 70 w 71"/>
                <a:gd name="T39" fmla="*/ 138 h 142"/>
                <a:gd name="T40" fmla="*/ 59 w 71"/>
                <a:gd name="T41" fmla="*/ 137 h 142"/>
                <a:gd name="T42" fmla="*/ 62 w 71"/>
                <a:gd name="T43" fmla="*/ 140 h 142"/>
                <a:gd name="T44" fmla="*/ 65 w 71"/>
                <a:gd name="T45" fmla="*/ 142 h 142"/>
                <a:gd name="T46" fmla="*/ 69 w 71"/>
                <a:gd name="T47" fmla="*/ 140 h 142"/>
                <a:gd name="T48" fmla="*/ 71 w 71"/>
                <a:gd name="T49" fmla="*/ 137 h 142"/>
                <a:gd name="T50" fmla="*/ 61 w 71"/>
                <a:gd name="T51" fmla="*/ 13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1" h="142">
                  <a:moveTo>
                    <a:pt x="61" y="136"/>
                  </a:moveTo>
                  <a:lnTo>
                    <a:pt x="70" y="137"/>
                  </a:lnTo>
                  <a:lnTo>
                    <a:pt x="67" y="120"/>
                  </a:lnTo>
                  <a:lnTo>
                    <a:pt x="61" y="101"/>
                  </a:lnTo>
                  <a:lnTo>
                    <a:pt x="53" y="81"/>
                  </a:lnTo>
                  <a:lnTo>
                    <a:pt x="42" y="58"/>
                  </a:lnTo>
                  <a:lnTo>
                    <a:pt x="32" y="38"/>
                  </a:lnTo>
                  <a:lnTo>
                    <a:pt x="23" y="21"/>
                  </a:lnTo>
                  <a:lnTo>
                    <a:pt x="15" y="8"/>
                  </a:lnTo>
                  <a:lnTo>
                    <a:pt x="9" y="0"/>
                  </a:lnTo>
                  <a:lnTo>
                    <a:pt x="0" y="4"/>
                  </a:lnTo>
                  <a:lnTo>
                    <a:pt x="6" y="12"/>
                  </a:lnTo>
                  <a:lnTo>
                    <a:pt x="14" y="26"/>
                  </a:lnTo>
                  <a:lnTo>
                    <a:pt x="23" y="43"/>
                  </a:lnTo>
                  <a:lnTo>
                    <a:pt x="33" y="63"/>
                  </a:lnTo>
                  <a:lnTo>
                    <a:pt x="43" y="83"/>
                  </a:lnTo>
                  <a:lnTo>
                    <a:pt x="51" y="104"/>
                  </a:lnTo>
                  <a:lnTo>
                    <a:pt x="58" y="122"/>
                  </a:lnTo>
                  <a:lnTo>
                    <a:pt x="61" y="137"/>
                  </a:lnTo>
                  <a:lnTo>
                    <a:pt x="70" y="138"/>
                  </a:lnTo>
                  <a:lnTo>
                    <a:pt x="59" y="137"/>
                  </a:lnTo>
                  <a:lnTo>
                    <a:pt x="62" y="140"/>
                  </a:lnTo>
                  <a:lnTo>
                    <a:pt x="65" y="142"/>
                  </a:lnTo>
                  <a:lnTo>
                    <a:pt x="69" y="140"/>
                  </a:lnTo>
                  <a:lnTo>
                    <a:pt x="71" y="137"/>
                  </a:lnTo>
                  <a:lnTo>
                    <a:pt x="61" y="13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90" name="Freeform 98"/>
            <p:cNvSpPr>
              <a:spLocks/>
            </p:cNvSpPr>
            <p:nvPr/>
          </p:nvSpPr>
          <p:spPr bwMode="auto">
            <a:xfrm>
              <a:off x="2843" y="3324"/>
              <a:ext cx="7" cy="24"/>
            </a:xfrm>
            <a:custGeom>
              <a:avLst/>
              <a:gdLst>
                <a:gd name="T0" fmla="*/ 10 w 19"/>
                <a:gd name="T1" fmla="*/ 3 h 70"/>
                <a:gd name="T2" fmla="*/ 10 w 19"/>
                <a:gd name="T3" fmla="*/ 1 h 70"/>
                <a:gd name="T4" fmla="*/ 10 w 19"/>
                <a:gd name="T5" fmla="*/ 13 h 70"/>
                <a:gd name="T6" fmla="*/ 8 w 19"/>
                <a:gd name="T7" fmla="*/ 31 h 70"/>
                <a:gd name="T8" fmla="*/ 4 w 19"/>
                <a:gd name="T9" fmla="*/ 51 h 70"/>
                <a:gd name="T10" fmla="*/ 0 w 19"/>
                <a:gd name="T11" fmla="*/ 68 h 70"/>
                <a:gd name="T12" fmla="*/ 9 w 19"/>
                <a:gd name="T13" fmla="*/ 70 h 70"/>
                <a:gd name="T14" fmla="*/ 13 w 19"/>
                <a:gd name="T15" fmla="*/ 53 h 70"/>
                <a:gd name="T16" fmla="*/ 17 w 19"/>
                <a:gd name="T17" fmla="*/ 31 h 70"/>
                <a:gd name="T18" fmla="*/ 19 w 19"/>
                <a:gd name="T19" fmla="*/ 13 h 70"/>
                <a:gd name="T20" fmla="*/ 19 w 19"/>
                <a:gd name="T21" fmla="*/ 1 h 70"/>
                <a:gd name="T22" fmla="*/ 19 w 19"/>
                <a:gd name="T23" fmla="*/ 0 h 70"/>
                <a:gd name="T24" fmla="*/ 10 w 19"/>
                <a:gd name="T25" fmla="*/ 3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70">
                  <a:moveTo>
                    <a:pt x="10" y="3"/>
                  </a:moveTo>
                  <a:lnTo>
                    <a:pt x="10" y="1"/>
                  </a:lnTo>
                  <a:lnTo>
                    <a:pt x="10" y="13"/>
                  </a:lnTo>
                  <a:lnTo>
                    <a:pt x="8" y="31"/>
                  </a:lnTo>
                  <a:lnTo>
                    <a:pt x="4" y="51"/>
                  </a:lnTo>
                  <a:lnTo>
                    <a:pt x="0" y="68"/>
                  </a:lnTo>
                  <a:lnTo>
                    <a:pt x="9" y="70"/>
                  </a:lnTo>
                  <a:lnTo>
                    <a:pt x="13" y="53"/>
                  </a:lnTo>
                  <a:lnTo>
                    <a:pt x="17" y="31"/>
                  </a:lnTo>
                  <a:lnTo>
                    <a:pt x="19" y="13"/>
                  </a:lnTo>
                  <a:lnTo>
                    <a:pt x="19" y="1"/>
                  </a:lnTo>
                  <a:lnTo>
                    <a:pt x="19" y="0"/>
                  </a:lnTo>
                  <a:lnTo>
                    <a:pt x="1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91" name="Freeform 99"/>
            <p:cNvSpPr>
              <a:spLocks/>
            </p:cNvSpPr>
            <p:nvPr/>
          </p:nvSpPr>
          <p:spPr bwMode="auto">
            <a:xfrm>
              <a:off x="2840" y="3302"/>
              <a:ext cx="10" cy="23"/>
            </a:xfrm>
            <a:custGeom>
              <a:avLst/>
              <a:gdLst>
                <a:gd name="T0" fmla="*/ 0 w 29"/>
                <a:gd name="T1" fmla="*/ 0 h 70"/>
                <a:gd name="T2" fmla="*/ 0 w 29"/>
                <a:gd name="T3" fmla="*/ 0 h 70"/>
                <a:gd name="T4" fmla="*/ 0 w 29"/>
                <a:gd name="T5" fmla="*/ 20 h 70"/>
                <a:gd name="T6" fmla="*/ 7 w 29"/>
                <a:gd name="T7" fmla="*/ 42 h 70"/>
                <a:gd name="T8" fmla="*/ 15 w 29"/>
                <a:gd name="T9" fmla="*/ 60 h 70"/>
                <a:gd name="T10" fmla="*/ 20 w 29"/>
                <a:gd name="T11" fmla="*/ 70 h 70"/>
                <a:gd name="T12" fmla="*/ 29 w 29"/>
                <a:gd name="T13" fmla="*/ 67 h 70"/>
                <a:gd name="T14" fmla="*/ 24 w 29"/>
                <a:gd name="T15" fmla="*/ 56 h 70"/>
                <a:gd name="T16" fmla="*/ 16 w 29"/>
                <a:gd name="T17" fmla="*/ 40 h 70"/>
                <a:gd name="T18" fmla="*/ 10 w 29"/>
                <a:gd name="T19" fmla="*/ 20 h 70"/>
                <a:gd name="T20" fmla="*/ 10 w 29"/>
                <a:gd name="T21" fmla="*/ 2 h 70"/>
                <a:gd name="T22" fmla="*/ 10 w 29"/>
                <a:gd name="T23" fmla="*/ 2 h 70"/>
                <a:gd name="T24" fmla="*/ 0 w 29"/>
                <a:gd name="T25"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70">
                  <a:moveTo>
                    <a:pt x="0" y="0"/>
                  </a:moveTo>
                  <a:lnTo>
                    <a:pt x="0" y="0"/>
                  </a:lnTo>
                  <a:lnTo>
                    <a:pt x="0" y="20"/>
                  </a:lnTo>
                  <a:lnTo>
                    <a:pt x="7" y="42"/>
                  </a:lnTo>
                  <a:lnTo>
                    <a:pt x="15" y="60"/>
                  </a:lnTo>
                  <a:lnTo>
                    <a:pt x="20" y="70"/>
                  </a:lnTo>
                  <a:lnTo>
                    <a:pt x="29" y="67"/>
                  </a:lnTo>
                  <a:lnTo>
                    <a:pt x="24" y="56"/>
                  </a:lnTo>
                  <a:lnTo>
                    <a:pt x="16" y="40"/>
                  </a:lnTo>
                  <a:lnTo>
                    <a:pt x="10" y="20"/>
                  </a:lnTo>
                  <a:lnTo>
                    <a:pt x="10" y="2"/>
                  </a:lnTo>
                  <a:lnTo>
                    <a:pt x="10"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92" name="Freeform 100"/>
            <p:cNvSpPr>
              <a:spLocks/>
            </p:cNvSpPr>
            <p:nvPr/>
          </p:nvSpPr>
          <p:spPr bwMode="auto">
            <a:xfrm>
              <a:off x="2840" y="3248"/>
              <a:ext cx="22" cy="55"/>
            </a:xfrm>
            <a:custGeom>
              <a:avLst/>
              <a:gdLst>
                <a:gd name="T0" fmla="*/ 65 w 66"/>
                <a:gd name="T1" fmla="*/ 1 h 164"/>
                <a:gd name="T2" fmla="*/ 58 w 66"/>
                <a:gd name="T3" fmla="*/ 1 h 164"/>
                <a:gd name="T4" fmla="*/ 52 w 66"/>
                <a:gd name="T5" fmla="*/ 11 h 164"/>
                <a:gd name="T6" fmla="*/ 45 w 66"/>
                <a:gd name="T7" fmla="*/ 28 h 164"/>
                <a:gd name="T8" fmla="*/ 37 w 66"/>
                <a:gd name="T9" fmla="*/ 51 h 164"/>
                <a:gd name="T10" fmla="*/ 28 w 66"/>
                <a:gd name="T11" fmla="*/ 77 h 164"/>
                <a:gd name="T12" fmla="*/ 19 w 66"/>
                <a:gd name="T13" fmla="*/ 103 h 164"/>
                <a:gd name="T14" fmla="*/ 11 w 66"/>
                <a:gd name="T15" fmla="*/ 128 h 164"/>
                <a:gd name="T16" fmla="*/ 4 w 66"/>
                <a:gd name="T17" fmla="*/ 149 h 164"/>
                <a:gd name="T18" fmla="*/ 0 w 66"/>
                <a:gd name="T19" fmla="*/ 162 h 164"/>
                <a:gd name="T20" fmla="*/ 10 w 66"/>
                <a:gd name="T21" fmla="*/ 164 h 164"/>
                <a:gd name="T22" fmla="*/ 13 w 66"/>
                <a:gd name="T23" fmla="*/ 151 h 164"/>
                <a:gd name="T24" fmla="*/ 20 w 66"/>
                <a:gd name="T25" fmla="*/ 131 h 164"/>
                <a:gd name="T26" fmla="*/ 28 w 66"/>
                <a:gd name="T27" fmla="*/ 106 h 164"/>
                <a:gd name="T28" fmla="*/ 37 w 66"/>
                <a:gd name="T29" fmla="*/ 79 h 164"/>
                <a:gd name="T30" fmla="*/ 46 w 66"/>
                <a:gd name="T31" fmla="*/ 53 h 164"/>
                <a:gd name="T32" fmla="*/ 54 w 66"/>
                <a:gd name="T33" fmla="*/ 30 h 164"/>
                <a:gd name="T34" fmla="*/ 61 w 66"/>
                <a:gd name="T35" fmla="*/ 15 h 164"/>
                <a:gd name="T36" fmla="*/ 65 w 66"/>
                <a:gd name="T37" fmla="*/ 8 h 164"/>
                <a:gd name="T38" fmla="*/ 58 w 66"/>
                <a:gd name="T39" fmla="*/ 8 h 164"/>
                <a:gd name="T40" fmla="*/ 65 w 66"/>
                <a:gd name="T41" fmla="*/ 8 h 164"/>
                <a:gd name="T42" fmla="*/ 66 w 66"/>
                <a:gd name="T43" fmla="*/ 5 h 164"/>
                <a:gd name="T44" fmla="*/ 65 w 66"/>
                <a:gd name="T45" fmla="*/ 1 h 164"/>
                <a:gd name="T46" fmla="*/ 61 w 66"/>
                <a:gd name="T47" fmla="*/ 0 h 164"/>
                <a:gd name="T48" fmla="*/ 58 w 66"/>
                <a:gd name="T49" fmla="*/ 1 h 164"/>
                <a:gd name="T50" fmla="*/ 65 w 66"/>
                <a:gd name="T51" fmla="*/ 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164">
                  <a:moveTo>
                    <a:pt x="65" y="1"/>
                  </a:moveTo>
                  <a:lnTo>
                    <a:pt x="58" y="1"/>
                  </a:lnTo>
                  <a:lnTo>
                    <a:pt x="52" y="11"/>
                  </a:lnTo>
                  <a:lnTo>
                    <a:pt x="45" y="28"/>
                  </a:lnTo>
                  <a:lnTo>
                    <a:pt x="37" y="51"/>
                  </a:lnTo>
                  <a:lnTo>
                    <a:pt x="28" y="77"/>
                  </a:lnTo>
                  <a:lnTo>
                    <a:pt x="19" y="103"/>
                  </a:lnTo>
                  <a:lnTo>
                    <a:pt x="11" y="128"/>
                  </a:lnTo>
                  <a:lnTo>
                    <a:pt x="4" y="149"/>
                  </a:lnTo>
                  <a:lnTo>
                    <a:pt x="0" y="162"/>
                  </a:lnTo>
                  <a:lnTo>
                    <a:pt x="10" y="164"/>
                  </a:lnTo>
                  <a:lnTo>
                    <a:pt x="13" y="151"/>
                  </a:lnTo>
                  <a:lnTo>
                    <a:pt x="20" y="131"/>
                  </a:lnTo>
                  <a:lnTo>
                    <a:pt x="28" y="106"/>
                  </a:lnTo>
                  <a:lnTo>
                    <a:pt x="37" y="79"/>
                  </a:lnTo>
                  <a:lnTo>
                    <a:pt x="46" y="53"/>
                  </a:lnTo>
                  <a:lnTo>
                    <a:pt x="54" y="30"/>
                  </a:lnTo>
                  <a:lnTo>
                    <a:pt x="61" y="15"/>
                  </a:lnTo>
                  <a:lnTo>
                    <a:pt x="65" y="8"/>
                  </a:lnTo>
                  <a:lnTo>
                    <a:pt x="58" y="8"/>
                  </a:lnTo>
                  <a:lnTo>
                    <a:pt x="65" y="8"/>
                  </a:lnTo>
                  <a:lnTo>
                    <a:pt x="66" y="5"/>
                  </a:lnTo>
                  <a:lnTo>
                    <a:pt x="65" y="1"/>
                  </a:lnTo>
                  <a:lnTo>
                    <a:pt x="61" y="0"/>
                  </a:lnTo>
                  <a:lnTo>
                    <a:pt x="58" y="1"/>
                  </a:lnTo>
                  <a:lnTo>
                    <a:pt x="65"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93" name="Freeform 101"/>
            <p:cNvSpPr>
              <a:spLocks/>
            </p:cNvSpPr>
            <p:nvPr/>
          </p:nvSpPr>
          <p:spPr bwMode="auto">
            <a:xfrm>
              <a:off x="2859" y="3248"/>
              <a:ext cx="25" cy="35"/>
            </a:xfrm>
            <a:custGeom>
              <a:avLst/>
              <a:gdLst>
                <a:gd name="T0" fmla="*/ 74 w 74"/>
                <a:gd name="T1" fmla="*/ 101 h 103"/>
                <a:gd name="T2" fmla="*/ 74 w 74"/>
                <a:gd name="T3" fmla="*/ 101 h 103"/>
                <a:gd name="T4" fmla="*/ 71 w 74"/>
                <a:gd name="T5" fmla="*/ 92 h 103"/>
                <a:gd name="T6" fmla="*/ 64 w 74"/>
                <a:gd name="T7" fmla="*/ 81 h 103"/>
                <a:gd name="T8" fmla="*/ 55 w 74"/>
                <a:gd name="T9" fmla="*/ 66 h 103"/>
                <a:gd name="T10" fmla="*/ 44 w 74"/>
                <a:gd name="T11" fmla="*/ 50 h 103"/>
                <a:gd name="T12" fmla="*/ 34 w 74"/>
                <a:gd name="T13" fmla="*/ 35 h 103"/>
                <a:gd name="T14" fmla="*/ 24 w 74"/>
                <a:gd name="T15" fmla="*/ 20 h 103"/>
                <a:gd name="T16" fmla="*/ 13 w 74"/>
                <a:gd name="T17" fmla="*/ 7 h 103"/>
                <a:gd name="T18" fmla="*/ 7 w 74"/>
                <a:gd name="T19" fmla="*/ 0 h 103"/>
                <a:gd name="T20" fmla="*/ 0 w 74"/>
                <a:gd name="T21" fmla="*/ 7 h 103"/>
                <a:gd name="T22" fmla="*/ 7 w 74"/>
                <a:gd name="T23" fmla="*/ 14 h 103"/>
                <a:gd name="T24" fmla="*/ 15 w 74"/>
                <a:gd name="T25" fmla="*/ 24 h 103"/>
                <a:gd name="T26" fmla="*/ 25 w 74"/>
                <a:gd name="T27" fmla="*/ 39 h 103"/>
                <a:gd name="T28" fmla="*/ 35 w 74"/>
                <a:gd name="T29" fmla="*/ 54 h 103"/>
                <a:gd name="T30" fmla="*/ 45 w 74"/>
                <a:gd name="T31" fmla="*/ 70 h 103"/>
                <a:gd name="T32" fmla="*/ 55 w 74"/>
                <a:gd name="T33" fmla="*/ 85 h 103"/>
                <a:gd name="T34" fmla="*/ 61 w 74"/>
                <a:gd name="T35" fmla="*/ 97 h 103"/>
                <a:gd name="T36" fmla="*/ 65 w 74"/>
                <a:gd name="T37" fmla="*/ 103 h 103"/>
                <a:gd name="T38" fmla="*/ 65 w 74"/>
                <a:gd name="T39" fmla="*/ 103 h 103"/>
                <a:gd name="T40" fmla="*/ 74 w 74"/>
                <a:gd name="T41" fmla="*/ 10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4" h="103">
                  <a:moveTo>
                    <a:pt x="74" y="101"/>
                  </a:moveTo>
                  <a:lnTo>
                    <a:pt x="74" y="101"/>
                  </a:lnTo>
                  <a:lnTo>
                    <a:pt x="71" y="92"/>
                  </a:lnTo>
                  <a:lnTo>
                    <a:pt x="64" y="81"/>
                  </a:lnTo>
                  <a:lnTo>
                    <a:pt x="55" y="66"/>
                  </a:lnTo>
                  <a:lnTo>
                    <a:pt x="44" y="50"/>
                  </a:lnTo>
                  <a:lnTo>
                    <a:pt x="34" y="35"/>
                  </a:lnTo>
                  <a:lnTo>
                    <a:pt x="24" y="20"/>
                  </a:lnTo>
                  <a:lnTo>
                    <a:pt x="13" y="7"/>
                  </a:lnTo>
                  <a:lnTo>
                    <a:pt x="7" y="0"/>
                  </a:lnTo>
                  <a:lnTo>
                    <a:pt x="0" y="7"/>
                  </a:lnTo>
                  <a:lnTo>
                    <a:pt x="7" y="14"/>
                  </a:lnTo>
                  <a:lnTo>
                    <a:pt x="15" y="24"/>
                  </a:lnTo>
                  <a:lnTo>
                    <a:pt x="25" y="39"/>
                  </a:lnTo>
                  <a:lnTo>
                    <a:pt x="35" y="54"/>
                  </a:lnTo>
                  <a:lnTo>
                    <a:pt x="45" y="70"/>
                  </a:lnTo>
                  <a:lnTo>
                    <a:pt x="55" y="85"/>
                  </a:lnTo>
                  <a:lnTo>
                    <a:pt x="61" y="97"/>
                  </a:lnTo>
                  <a:lnTo>
                    <a:pt x="65" y="103"/>
                  </a:lnTo>
                  <a:lnTo>
                    <a:pt x="65" y="103"/>
                  </a:lnTo>
                  <a:lnTo>
                    <a:pt x="74" y="10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94" name="Freeform 102"/>
            <p:cNvSpPr>
              <a:spLocks/>
            </p:cNvSpPr>
            <p:nvPr/>
          </p:nvSpPr>
          <p:spPr bwMode="auto">
            <a:xfrm>
              <a:off x="2881" y="3282"/>
              <a:ext cx="6" cy="20"/>
            </a:xfrm>
            <a:custGeom>
              <a:avLst/>
              <a:gdLst>
                <a:gd name="T0" fmla="*/ 18 w 18"/>
                <a:gd name="T1" fmla="*/ 52 h 61"/>
                <a:gd name="T2" fmla="*/ 18 w 18"/>
                <a:gd name="T3" fmla="*/ 52 h 61"/>
                <a:gd name="T4" fmla="*/ 16 w 18"/>
                <a:gd name="T5" fmla="*/ 46 h 61"/>
                <a:gd name="T6" fmla="*/ 14 w 18"/>
                <a:gd name="T7" fmla="*/ 32 h 61"/>
                <a:gd name="T8" fmla="*/ 11 w 18"/>
                <a:gd name="T9" fmla="*/ 15 h 61"/>
                <a:gd name="T10" fmla="*/ 9 w 18"/>
                <a:gd name="T11" fmla="*/ 0 h 61"/>
                <a:gd name="T12" fmla="*/ 0 w 18"/>
                <a:gd name="T13" fmla="*/ 2 h 61"/>
                <a:gd name="T14" fmla="*/ 2 w 18"/>
                <a:gd name="T15" fmla="*/ 15 h 61"/>
                <a:gd name="T16" fmla="*/ 4 w 18"/>
                <a:gd name="T17" fmla="*/ 32 h 61"/>
                <a:gd name="T18" fmla="*/ 7 w 18"/>
                <a:gd name="T19" fmla="*/ 48 h 61"/>
                <a:gd name="T20" fmla="*/ 14 w 18"/>
                <a:gd name="T21" fmla="*/ 61 h 61"/>
                <a:gd name="T22" fmla="*/ 14 w 18"/>
                <a:gd name="T23" fmla="*/ 61 h 61"/>
                <a:gd name="T24" fmla="*/ 18 w 18"/>
                <a:gd name="T25" fmla="*/ 5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61">
                  <a:moveTo>
                    <a:pt x="18" y="52"/>
                  </a:moveTo>
                  <a:lnTo>
                    <a:pt x="18" y="52"/>
                  </a:lnTo>
                  <a:lnTo>
                    <a:pt x="16" y="46"/>
                  </a:lnTo>
                  <a:lnTo>
                    <a:pt x="14" y="32"/>
                  </a:lnTo>
                  <a:lnTo>
                    <a:pt x="11" y="15"/>
                  </a:lnTo>
                  <a:lnTo>
                    <a:pt x="9" y="0"/>
                  </a:lnTo>
                  <a:lnTo>
                    <a:pt x="0" y="2"/>
                  </a:lnTo>
                  <a:lnTo>
                    <a:pt x="2" y="15"/>
                  </a:lnTo>
                  <a:lnTo>
                    <a:pt x="4" y="32"/>
                  </a:lnTo>
                  <a:lnTo>
                    <a:pt x="7" y="48"/>
                  </a:lnTo>
                  <a:lnTo>
                    <a:pt x="14" y="61"/>
                  </a:lnTo>
                  <a:lnTo>
                    <a:pt x="14" y="61"/>
                  </a:lnTo>
                  <a:lnTo>
                    <a:pt x="18" y="5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95" name="Freeform 103"/>
            <p:cNvSpPr>
              <a:spLocks/>
            </p:cNvSpPr>
            <p:nvPr/>
          </p:nvSpPr>
          <p:spPr bwMode="auto">
            <a:xfrm>
              <a:off x="2886" y="3299"/>
              <a:ext cx="17" cy="59"/>
            </a:xfrm>
            <a:custGeom>
              <a:avLst/>
              <a:gdLst>
                <a:gd name="T0" fmla="*/ 52 w 53"/>
                <a:gd name="T1" fmla="*/ 168 h 176"/>
                <a:gd name="T2" fmla="*/ 53 w 53"/>
                <a:gd name="T3" fmla="*/ 171 h 176"/>
                <a:gd name="T4" fmla="*/ 51 w 53"/>
                <a:gd name="T5" fmla="*/ 151 h 176"/>
                <a:gd name="T6" fmla="*/ 45 w 53"/>
                <a:gd name="T7" fmla="*/ 126 h 176"/>
                <a:gd name="T8" fmla="*/ 40 w 53"/>
                <a:gd name="T9" fmla="*/ 98 h 176"/>
                <a:gd name="T10" fmla="*/ 33 w 53"/>
                <a:gd name="T11" fmla="*/ 72 h 176"/>
                <a:gd name="T12" fmla="*/ 26 w 53"/>
                <a:gd name="T13" fmla="*/ 48 h 176"/>
                <a:gd name="T14" fmla="*/ 18 w 53"/>
                <a:gd name="T15" fmla="*/ 26 h 176"/>
                <a:gd name="T16" fmla="*/ 12 w 53"/>
                <a:gd name="T17" fmla="*/ 10 h 176"/>
                <a:gd name="T18" fmla="*/ 4 w 53"/>
                <a:gd name="T19" fmla="*/ 0 h 176"/>
                <a:gd name="T20" fmla="*/ 0 w 53"/>
                <a:gd name="T21" fmla="*/ 9 h 176"/>
                <a:gd name="T22" fmla="*/ 3 w 53"/>
                <a:gd name="T23" fmla="*/ 15 h 176"/>
                <a:gd name="T24" fmla="*/ 9 w 53"/>
                <a:gd name="T25" fmla="*/ 28 h 176"/>
                <a:gd name="T26" fmla="*/ 17 w 53"/>
                <a:gd name="T27" fmla="*/ 50 h 176"/>
                <a:gd name="T28" fmla="*/ 24 w 53"/>
                <a:gd name="T29" fmla="*/ 74 h 176"/>
                <a:gd name="T30" fmla="*/ 31 w 53"/>
                <a:gd name="T31" fmla="*/ 100 h 176"/>
                <a:gd name="T32" fmla="*/ 36 w 53"/>
                <a:gd name="T33" fmla="*/ 128 h 176"/>
                <a:gd name="T34" fmla="*/ 42 w 53"/>
                <a:gd name="T35" fmla="*/ 151 h 176"/>
                <a:gd name="T36" fmla="*/ 44 w 53"/>
                <a:gd name="T37" fmla="*/ 171 h 176"/>
                <a:gd name="T38" fmla="*/ 45 w 53"/>
                <a:gd name="T39" fmla="*/ 175 h 176"/>
                <a:gd name="T40" fmla="*/ 44 w 53"/>
                <a:gd name="T41" fmla="*/ 171 h 176"/>
                <a:gd name="T42" fmla="*/ 45 w 53"/>
                <a:gd name="T43" fmla="*/ 175 h 176"/>
                <a:gd name="T44" fmla="*/ 49 w 53"/>
                <a:gd name="T45" fmla="*/ 176 h 176"/>
                <a:gd name="T46" fmla="*/ 52 w 53"/>
                <a:gd name="T47" fmla="*/ 175 h 176"/>
                <a:gd name="T48" fmla="*/ 53 w 53"/>
                <a:gd name="T49" fmla="*/ 171 h 176"/>
                <a:gd name="T50" fmla="*/ 52 w 53"/>
                <a:gd name="T51" fmla="*/ 168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176">
                  <a:moveTo>
                    <a:pt x="52" y="168"/>
                  </a:moveTo>
                  <a:lnTo>
                    <a:pt x="53" y="171"/>
                  </a:lnTo>
                  <a:lnTo>
                    <a:pt x="51" y="151"/>
                  </a:lnTo>
                  <a:lnTo>
                    <a:pt x="45" y="126"/>
                  </a:lnTo>
                  <a:lnTo>
                    <a:pt x="40" y="98"/>
                  </a:lnTo>
                  <a:lnTo>
                    <a:pt x="33" y="72"/>
                  </a:lnTo>
                  <a:lnTo>
                    <a:pt x="26" y="48"/>
                  </a:lnTo>
                  <a:lnTo>
                    <a:pt x="18" y="26"/>
                  </a:lnTo>
                  <a:lnTo>
                    <a:pt x="12" y="10"/>
                  </a:lnTo>
                  <a:lnTo>
                    <a:pt x="4" y="0"/>
                  </a:lnTo>
                  <a:lnTo>
                    <a:pt x="0" y="9"/>
                  </a:lnTo>
                  <a:lnTo>
                    <a:pt x="3" y="15"/>
                  </a:lnTo>
                  <a:lnTo>
                    <a:pt x="9" y="28"/>
                  </a:lnTo>
                  <a:lnTo>
                    <a:pt x="17" y="50"/>
                  </a:lnTo>
                  <a:lnTo>
                    <a:pt x="24" y="74"/>
                  </a:lnTo>
                  <a:lnTo>
                    <a:pt x="31" y="100"/>
                  </a:lnTo>
                  <a:lnTo>
                    <a:pt x="36" y="128"/>
                  </a:lnTo>
                  <a:lnTo>
                    <a:pt x="42" y="151"/>
                  </a:lnTo>
                  <a:lnTo>
                    <a:pt x="44" y="171"/>
                  </a:lnTo>
                  <a:lnTo>
                    <a:pt x="45" y="175"/>
                  </a:lnTo>
                  <a:lnTo>
                    <a:pt x="44" y="171"/>
                  </a:lnTo>
                  <a:lnTo>
                    <a:pt x="45" y="175"/>
                  </a:lnTo>
                  <a:lnTo>
                    <a:pt x="49" y="176"/>
                  </a:lnTo>
                  <a:lnTo>
                    <a:pt x="52" y="175"/>
                  </a:lnTo>
                  <a:lnTo>
                    <a:pt x="53" y="171"/>
                  </a:lnTo>
                  <a:lnTo>
                    <a:pt x="52" y="16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96" name="Freeform 104"/>
            <p:cNvSpPr>
              <a:spLocks/>
            </p:cNvSpPr>
            <p:nvPr/>
          </p:nvSpPr>
          <p:spPr bwMode="auto">
            <a:xfrm>
              <a:off x="2901" y="3355"/>
              <a:ext cx="25" cy="40"/>
            </a:xfrm>
            <a:custGeom>
              <a:avLst/>
              <a:gdLst>
                <a:gd name="T0" fmla="*/ 73 w 76"/>
                <a:gd name="T1" fmla="*/ 109 h 118"/>
                <a:gd name="T2" fmla="*/ 76 w 76"/>
                <a:gd name="T3" fmla="*/ 112 h 118"/>
                <a:gd name="T4" fmla="*/ 71 w 76"/>
                <a:gd name="T5" fmla="*/ 100 h 118"/>
                <a:gd name="T6" fmla="*/ 64 w 76"/>
                <a:gd name="T7" fmla="*/ 86 h 118"/>
                <a:gd name="T8" fmla="*/ 56 w 76"/>
                <a:gd name="T9" fmla="*/ 70 h 118"/>
                <a:gd name="T10" fmla="*/ 46 w 76"/>
                <a:gd name="T11" fmla="*/ 54 h 118"/>
                <a:gd name="T12" fmla="*/ 36 w 76"/>
                <a:gd name="T13" fmla="*/ 38 h 118"/>
                <a:gd name="T14" fmla="*/ 26 w 76"/>
                <a:gd name="T15" fmla="*/ 23 h 118"/>
                <a:gd name="T16" fmla="*/ 15 w 76"/>
                <a:gd name="T17" fmla="*/ 9 h 118"/>
                <a:gd name="T18" fmla="*/ 7 w 76"/>
                <a:gd name="T19" fmla="*/ 0 h 118"/>
                <a:gd name="T20" fmla="*/ 0 w 76"/>
                <a:gd name="T21" fmla="*/ 7 h 118"/>
                <a:gd name="T22" fmla="*/ 8 w 76"/>
                <a:gd name="T23" fmla="*/ 16 h 118"/>
                <a:gd name="T24" fmla="*/ 16 w 76"/>
                <a:gd name="T25" fmla="*/ 27 h 118"/>
                <a:gd name="T26" fmla="*/ 27 w 76"/>
                <a:gd name="T27" fmla="*/ 42 h 118"/>
                <a:gd name="T28" fmla="*/ 37 w 76"/>
                <a:gd name="T29" fmla="*/ 58 h 118"/>
                <a:gd name="T30" fmla="*/ 47 w 76"/>
                <a:gd name="T31" fmla="*/ 74 h 118"/>
                <a:gd name="T32" fmla="*/ 55 w 76"/>
                <a:gd name="T33" fmla="*/ 90 h 118"/>
                <a:gd name="T34" fmla="*/ 62 w 76"/>
                <a:gd name="T35" fmla="*/ 104 h 118"/>
                <a:gd name="T36" fmla="*/ 67 w 76"/>
                <a:gd name="T37" fmla="*/ 114 h 118"/>
                <a:gd name="T38" fmla="*/ 70 w 76"/>
                <a:gd name="T39" fmla="*/ 118 h 118"/>
                <a:gd name="T40" fmla="*/ 67 w 76"/>
                <a:gd name="T41" fmla="*/ 114 h 118"/>
                <a:gd name="T42" fmla="*/ 69 w 76"/>
                <a:gd name="T43" fmla="*/ 117 h 118"/>
                <a:gd name="T44" fmla="*/ 73 w 76"/>
                <a:gd name="T45" fmla="*/ 118 h 118"/>
                <a:gd name="T46" fmla="*/ 75 w 76"/>
                <a:gd name="T47" fmla="*/ 116 h 118"/>
                <a:gd name="T48" fmla="*/ 76 w 76"/>
                <a:gd name="T49" fmla="*/ 112 h 118"/>
                <a:gd name="T50" fmla="*/ 73 w 76"/>
                <a:gd name="T51" fmla="*/ 109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6" h="118">
                  <a:moveTo>
                    <a:pt x="73" y="109"/>
                  </a:moveTo>
                  <a:lnTo>
                    <a:pt x="76" y="112"/>
                  </a:lnTo>
                  <a:lnTo>
                    <a:pt x="71" y="100"/>
                  </a:lnTo>
                  <a:lnTo>
                    <a:pt x="64" y="86"/>
                  </a:lnTo>
                  <a:lnTo>
                    <a:pt x="56" y="70"/>
                  </a:lnTo>
                  <a:lnTo>
                    <a:pt x="46" y="54"/>
                  </a:lnTo>
                  <a:lnTo>
                    <a:pt x="36" y="38"/>
                  </a:lnTo>
                  <a:lnTo>
                    <a:pt x="26" y="23"/>
                  </a:lnTo>
                  <a:lnTo>
                    <a:pt x="15" y="9"/>
                  </a:lnTo>
                  <a:lnTo>
                    <a:pt x="7" y="0"/>
                  </a:lnTo>
                  <a:lnTo>
                    <a:pt x="0" y="7"/>
                  </a:lnTo>
                  <a:lnTo>
                    <a:pt x="8" y="16"/>
                  </a:lnTo>
                  <a:lnTo>
                    <a:pt x="16" y="27"/>
                  </a:lnTo>
                  <a:lnTo>
                    <a:pt x="27" y="42"/>
                  </a:lnTo>
                  <a:lnTo>
                    <a:pt x="37" y="58"/>
                  </a:lnTo>
                  <a:lnTo>
                    <a:pt x="47" y="74"/>
                  </a:lnTo>
                  <a:lnTo>
                    <a:pt x="55" y="90"/>
                  </a:lnTo>
                  <a:lnTo>
                    <a:pt x="62" y="104"/>
                  </a:lnTo>
                  <a:lnTo>
                    <a:pt x="67" y="114"/>
                  </a:lnTo>
                  <a:lnTo>
                    <a:pt x="70" y="118"/>
                  </a:lnTo>
                  <a:lnTo>
                    <a:pt x="67" y="114"/>
                  </a:lnTo>
                  <a:lnTo>
                    <a:pt x="69" y="117"/>
                  </a:lnTo>
                  <a:lnTo>
                    <a:pt x="73" y="118"/>
                  </a:lnTo>
                  <a:lnTo>
                    <a:pt x="75" y="116"/>
                  </a:lnTo>
                  <a:lnTo>
                    <a:pt x="76" y="112"/>
                  </a:lnTo>
                  <a:lnTo>
                    <a:pt x="73" y="10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97" name="Freeform 105"/>
            <p:cNvSpPr>
              <a:spLocks/>
            </p:cNvSpPr>
            <p:nvPr/>
          </p:nvSpPr>
          <p:spPr bwMode="auto">
            <a:xfrm>
              <a:off x="2924" y="3392"/>
              <a:ext cx="30" cy="21"/>
            </a:xfrm>
            <a:custGeom>
              <a:avLst/>
              <a:gdLst>
                <a:gd name="T0" fmla="*/ 80 w 89"/>
                <a:gd name="T1" fmla="*/ 62 h 64"/>
                <a:gd name="T2" fmla="*/ 88 w 89"/>
                <a:gd name="T3" fmla="*/ 56 h 64"/>
                <a:gd name="T4" fmla="*/ 78 w 89"/>
                <a:gd name="T5" fmla="*/ 49 h 64"/>
                <a:gd name="T6" fmla="*/ 69 w 89"/>
                <a:gd name="T7" fmla="*/ 41 h 64"/>
                <a:gd name="T8" fmla="*/ 57 w 89"/>
                <a:gd name="T9" fmla="*/ 34 h 64"/>
                <a:gd name="T10" fmla="*/ 46 w 89"/>
                <a:gd name="T11" fmla="*/ 24 h 64"/>
                <a:gd name="T12" fmla="*/ 33 w 89"/>
                <a:gd name="T13" fmla="*/ 17 h 64"/>
                <a:gd name="T14" fmla="*/ 22 w 89"/>
                <a:gd name="T15" fmla="*/ 9 h 64"/>
                <a:gd name="T16" fmla="*/ 13 w 89"/>
                <a:gd name="T17" fmla="*/ 3 h 64"/>
                <a:gd name="T18" fmla="*/ 3 w 89"/>
                <a:gd name="T19" fmla="*/ 0 h 64"/>
                <a:gd name="T20" fmla="*/ 0 w 89"/>
                <a:gd name="T21" fmla="*/ 9 h 64"/>
                <a:gd name="T22" fmla="*/ 8 w 89"/>
                <a:gd name="T23" fmla="*/ 12 h 64"/>
                <a:gd name="T24" fmla="*/ 17 w 89"/>
                <a:gd name="T25" fmla="*/ 18 h 64"/>
                <a:gd name="T26" fmla="*/ 29 w 89"/>
                <a:gd name="T27" fmla="*/ 26 h 64"/>
                <a:gd name="T28" fmla="*/ 41 w 89"/>
                <a:gd name="T29" fmla="*/ 33 h 64"/>
                <a:gd name="T30" fmla="*/ 53 w 89"/>
                <a:gd name="T31" fmla="*/ 41 h 64"/>
                <a:gd name="T32" fmla="*/ 64 w 89"/>
                <a:gd name="T33" fmla="*/ 50 h 64"/>
                <a:gd name="T34" fmla="*/ 73 w 89"/>
                <a:gd name="T35" fmla="*/ 56 h 64"/>
                <a:gd name="T36" fmla="*/ 81 w 89"/>
                <a:gd name="T37" fmla="*/ 63 h 64"/>
                <a:gd name="T38" fmla="*/ 89 w 89"/>
                <a:gd name="T39" fmla="*/ 57 h 64"/>
                <a:gd name="T40" fmla="*/ 81 w 89"/>
                <a:gd name="T41" fmla="*/ 63 h 64"/>
                <a:gd name="T42" fmla="*/ 85 w 89"/>
                <a:gd name="T43" fmla="*/ 64 h 64"/>
                <a:gd name="T44" fmla="*/ 88 w 89"/>
                <a:gd name="T45" fmla="*/ 63 h 64"/>
                <a:gd name="T46" fmla="*/ 89 w 89"/>
                <a:gd name="T47" fmla="*/ 59 h 64"/>
                <a:gd name="T48" fmla="*/ 88 w 89"/>
                <a:gd name="T49" fmla="*/ 56 h 64"/>
                <a:gd name="T50" fmla="*/ 80 w 89"/>
                <a:gd name="T51" fmla="*/ 6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9" h="64">
                  <a:moveTo>
                    <a:pt x="80" y="62"/>
                  </a:moveTo>
                  <a:lnTo>
                    <a:pt x="88" y="56"/>
                  </a:lnTo>
                  <a:lnTo>
                    <a:pt x="78" y="49"/>
                  </a:lnTo>
                  <a:lnTo>
                    <a:pt x="69" y="41"/>
                  </a:lnTo>
                  <a:lnTo>
                    <a:pt x="57" y="34"/>
                  </a:lnTo>
                  <a:lnTo>
                    <a:pt x="46" y="24"/>
                  </a:lnTo>
                  <a:lnTo>
                    <a:pt x="33" y="17"/>
                  </a:lnTo>
                  <a:lnTo>
                    <a:pt x="22" y="9"/>
                  </a:lnTo>
                  <a:lnTo>
                    <a:pt x="13" y="3"/>
                  </a:lnTo>
                  <a:lnTo>
                    <a:pt x="3" y="0"/>
                  </a:lnTo>
                  <a:lnTo>
                    <a:pt x="0" y="9"/>
                  </a:lnTo>
                  <a:lnTo>
                    <a:pt x="8" y="12"/>
                  </a:lnTo>
                  <a:lnTo>
                    <a:pt x="17" y="18"/>
                  </a:lnTo>
                  <a:lnTo>
                    <a:pt x="29" y="26"/>
                  </a:lnTo>
                  <a:lnTo>
                    <a:pt x="41" y="33"/>
                  </a:lnTo>
                  <a:lnTo>
                    <a:pt x="53" y="41"/>
                  </a:lnTo>
                  <a:lnTo>
                    <a:pt x="64" y="50"/>
                  </a:lnTo>
                  <a:lnTo>
                    <a:pt x="73" y="56"/>
                  </a:lnTo>
                  <a:lnTo>
                    <a:pt x="81" y="63"/>
                  </a:lnTo>
                  <a:lnTo>
                    <a:pt x="89" y="57"/>
                  </a:lnTo>
                  <a:lnTo>
                    <a:pt x="81" y="63"/>
                  </a:lnTo>
                  <a:lnTo>
                    <a:pt x="85" y="64"/>
                  </a:lnTo>
                  <a:lnTo>
                    <a:pt x="88" y="63"/>
                  </a:lnTo>
                  <a:lnTo>
                    <a:pt x="89" y="59"/>
                  </a:lnTo>
                  <a:lnTo>
                    <a:pt x="88" y="56"/>
                  </a:lnTo>
                  <a:lnTo>
                    <a:pt x="80" y="6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98" name="Freeform 106"/>
            <p:cNvSpPr>
              <a:spLocks/>
            </p:cNvSpPr>
            <p:nvPr/>
          </p:nvSpPr>
          <p:spPr bwMode="auto">
            <a:xfrm>
              <a:off x="2933" y="3361"/>
              <a:ext cx="21" cy="51"/>
            </a:xfrm>
            <a:custGeom>
              <a:avLst/>
              <a:gdLst>
                <a:gd name="T0" fmla="*/ 2 w 62"/>
                <a:gd name="T1" fmla="*/ 9 h 154"/>
                <a:gd name="T2" fmla="*/ 0 w 62"/>
                <a:gd name="T3" fmla="*/ 6 h 154"/>
                <a:gd name="T4" fmla="*/ 3 w 62"/>
                <a:gd name="T5" fmla="*/ 20 h 154"/>
                <a:gd name="T6" fmla="*/ 8 w 62"/>
                <a:gd name="T7" fmla="*/ 37 h 154"/>
                <a:gd name="T8" fmla="*/ 14 w 62"/>
                <a:gd name="T9" fmla="*/ 57 h 154"/>
                <a:gd name="T10" fmla="*/ 22 w 62"/>
                <a:gd name="T11" fmla="*/ 79 h 154"/>
                <a:gd name="T12" fmla="*/ 32 w 62"/>
                <a:gd name="T13" fmla="*/ 102 h 154"/>
                <a:gd name="T14" fmla="*/ 41 w 62"/>
                <a:gd name="T15" fmla="*/ 123 h 154"/>
                <a:gd name="T16" fmla="*/ 48 w 62"/>
                <a:gd name="T17" fmla="*/ 140 h 154"/>
                <a:gd name="T18" fmla="*/ 53 w 62"/>
                <a:gd name="T19" fmla="*/ 154 h 154"/>
                <a:gd name="T20" fmla="*/ 62 w 62"/>
                <a:gd name="T21" fmla="*/ 149 h 154"/>
                <a:gd name="T22" fmla="*/ 57 w 62"/>
                <a:gd name="T23" fmla="*/ 138 h 154"/>
                <a:gd name="T24" fmla="*/ 50 w 62"/>
                <a:gd name="T25" fmla="*/ 120 h 154"/>
                <a:gd name="T26" fmla="*/ 41 w 62"/>
                <a:gd name="T27" fmla="*/ 100 h 154"/>
                <a:gd name="T28" fmla="*/ 32 w 62"/>
                <a:gd name="T29" fmla="*/ 77 h 154"/>
                <a:gd name="T30" fmla="*/ 24 w 62"/>
                <a:gd name="T31" fmla="*/ 55 h 154"/>
                <a:gd name="T32" fmla="*/ 17 w 62"/>
                <a:gd name="T33" fmla="*/ 35 h 154"/>
                <a:gd name="T34" fmla="*/ 12 w 62"/>
                <a:gd name="T35" fmla="*/ 17 h 154"/>
                <a:gd name="T36" fmla="*/ 11 w 62"/>
                <a:gd name="T37" fmla="*/ 6 h 154"/>
                <a:gd name="T38" fmla="*/ 9 w 62"/>
                <a:gd name="T39" fmla="*/ 2 h 154"/>
                <a:gd name="T40" fmla="*/ 11 w 62"/>
                <a:gd name="T41" fmla="*/ 6 h 154"/>
                <a:gd name="T42" fmla="*/ 9 w 62"/>
                <a:gd name="T43" fmla="*/ 2 h 154"/>
                <a:gd name="T44" fmla="*/ 5 w 62"/>
                <a:gd name="T45" fmla="*/ 0 h 154"/>
                <a:gd name="T46" fmla="*/ 2 w 62"/>
                <a:gd name="T47" fmla="*/ 2 h 154"/>
                <a:gd name="T48" fmla="*/ 0 w 62"/>
                <a:gd name="T49" fmla="*/ 6 h 154"/>
                <a:gd name="T50" fmla="*/ 2 w 62"/>
                <a:gd name="T51" fmla="*/ 9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2" h="154">
                  <a:moveTo>
                    <a:pt x="2" y="9"/>
                  </a:moveTo>
                  <a:lnTo>
                    <a:pt x="0" y="6"/>
                  </a:lnTo>
                  <a:lnTo>
                    <a:pt x="3" y="20"/>
                  </a:lnTo>
                  <a:lnTo>
                    <a:pt x="8" y="37"/>
                  </a:lnTo>
                  <a:lnTo>
                    <a:pt x="14" y="57"/>
                  </a:lnTo>
                  <a:lnTo>
                    <a:pt x="22" y="79"/>
                  </a:lnTo>
                  <a:lnTo>
                    <a:pt x="32" y="102"/>
                  </a:lnTo>
                  <a:lnTo>
                    <a:pt x="41" y="123"/>
                  </a:lnTo>
                  <a:lnTo>
                    <a:pt x="48" y="140"/>
                  </a:lnTo>
                  <a:lnTo>
                    <a:pt x="53" y="154"/>
                  </a:lnTo>
                  <a:lnTo>
                    <a:pt x="62" y="149"/>
                  </a:lnTo>
                  <a:lnTo>
                    <a:pt x="57" y="138"/>
                  </a:lnTo>
                  <a:lnTo>
                    <a:pt x="50" y="120"/>
                  </a:lnTo>
                  <a:lnTo>
                    <a:pt x="41" y="100"/>
                  </a:lnTo>
                  <a:lnTo>
                    <a:pt x="32" y="77"/>
                  </a:lnTo>
                  <a:lnTo>
                    <a:pt x="24" y="55"/>
                  </a:lnTo>
                  <a:lnTo>
                    <a:pt x="17" y="35"/>
                  </a:lnTo>
                  <a:lnTo>
                    <a:pt x="12" y="17"/>
                  </a:lnTo>
                  <a:lnTo>
                    <a:pt x="11" y="6"/>
                  </a:lnTo>
                  <a:lnTo>
                    <a:pt x="9" y="2"/>
                  </a:lnTo>
                  <a:lnTo>
                    <a:pt x="11" y="6"/>
                  </a:lnTo>
                  <a:lnTo>
                    <a:pt x="9" y="2"/>
                  </a:lnTo>
                  <a:lnTo>
                    <a:pt x="5" y="0"/>
                  </a:lnTo>
                  <a:lnTo>
                    <a:pt x="2" y="2"/>
                  </a:lnTo>
                  <a:lnTo>
                    <a:pt x="0" y="6"/>
                  </a:lnTo>
                  <a:lnTo>
                    <a:pt x="2"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699" name="Freeform 107"/>
            <p:cNvSpPr>
              <a:spLocks/>
            </p:cNvSpPr>
            <p:nvPr/>
          </p:nvSpPr>
          <p:spPr bwMode="auto">
            <a:xfrm>
              <a:off x="2914" y="3307"/>
              <a:ext cx="22" cy="57"/>
            </a:xfrm>
            <a:custGeom>
              <a:avLst/>
              <a:gdLst>
                <a:gd name="T0" fmla="*/ 4 w 67"/>
                <a:gd name="T1" fmla="*/ 0 h 171"/>
                <a:gd name="T2" fmla="*/ 0 w 67"/>
                <a:gd name="T3" fmla="*/ 4 h 171"/>
                <a:gd name="T4" fmla="*/ 1 w 67"/>
                <a:gd name="T5" fmla="*/ 21 h 171"/>
                <a:gd name="T6" fmla="*/ 4 w 67"/>
                <a:gd name="T7" fmla="*/ 41 h 171"/>
                <a:gd name="T8" fmla="*/ 6 w 67"/>
                <a:gd name="T9" fmla="*/ 61 h 171"/>
                <a:gd name="T10" fmla="*/ 11 w 67"/>
                <a:gd name="T11" fmla="*/ 85 h 171"/>
                <a:gd name="T12" fmla="*/ 16 w 67"/>
                <a:gd name="T13" fmla="*/ 107 h 171"/>
                <a:gd name="T14" fmla="*/ 27 w 67"/>
                <a:gd name="T15" fmla="*/ 130 h 171"/>
                <a:gd name="T16" fmla="*/ 42 w 67"/>
                <a:gd name="T17" fmla="*/ 152 h 171"/>
                <a:gd name="T18" fmla="*/ 60 w 67"/>
                <a:gd name="T19" fmla="*/ 171 h 171"/>
                <a:gd name="T20" fmla="*/ 67 w 67"/>
                <a:gd name="T21" fmla="*/ 164 h 171"/>
                <a:gd name="T22" fmla="*/ 48 w 67"/>
                <a:gd name="T23" fmla="*/ 145 h 171"/>
                <a:gd name="T24" fmla="*/ 36 w 67"/>
                <a:gd name="T25" fmla="*/ 126 h 171"/>
                <a:gd name="T26" fmla="*/ 25 w 67"/>
                <a:gd name="T27" fmla="*/ 105 h 171"/>
                <a:gd name="T28" fmla="*/ 20 w 67"/>
                <a:gd name="T29" fmla="*/ 83 h 171"/>
                <a:gd name="T30" fmla="*/ 15 w 67"/>
                <a:gd name="T31" fmla="*/ 61 h 171"/>
                <a:gd name="T32" fmla="*/ 13 w 67"/>
                <a:gd name="T33" fmla="*/ 41 h 171"/>
                <a:gd name="T34" fmla="*/ 11 w 67"/>
                <a:gd name="T35" fmla="*/ 21 h 171"/>
                <a:gd name="T36" fmla="*/ 9 w 67"/>
                <a:gd name="T37" fmla="*/ 4 h 171"/>
                <a:gd name="T38" fmla="*/ 6 w 67"/>
                <a:gd name="T39" fmla="*/ 9 h 171"/>
                <a:gd name="T40" fmla="*/ 9 w 67"/>
                <a:gd name="T41" fmla="*/ 4 h 171"/>
                <a:gd name="T42" fmla="*/ 8 w 67"/>
                <a:gd name="T43" fmla="*/ 1 h 171"/>
                <a:gd name="T44" fmla="*/ 5 w 67"/>
                <a:gd name="T45" fmla="*/ 0 h 171"/>
                <a:gd name="T46" fmla="*/ 1 w 67"/>
                <a:gd name="T47" fmla="*/ 1 h 171"/>
                <a:gd name="T48" fmla="*/ 0 w 67"/>
                <a:gd name="T49" fmla="*/ 4 h 171"/>
                <a:gd name="T50" fmla="*/ 4 w 67"/>
                <a:gd name="T51" fmla="*/ 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7" h="171">
                  <a:moveTo>
                    <a:pt x="4" y="0"/>
                  </a:moveTo>
                  <a:lnTo>
                    <a:pt x="0" y="4"/>
                  </a:lnTo>
                  <a:lnTo>
                    <a:pt x="1" y="21"/>
                  </a:lnTo>
                  <a:lnTo>
                    <a:pt x="4" y="41"/>
                  </a:lnTo>
                  <a:lnTo>
                    <a:pt x="6" y="61"/>
                  </a:lnTo>
                  <a:lnTo>
                    <a:pt x="11" y="85"/>
                  </a:lnTo>
                  <a:lnTo>
                    <a:pt x="16" y="107"/>
                  </a:lnTo>
                  <a:lnTo>
                    <a:pt x="27" y="130"/>
                  </a:lnTo>
                  <a:lnTo>
                    <a:pt x="42" y="152"/>
                  </a:lnTo>
                  <a:lnTo>
                    <a:pt x="60" y="171"/>
                  </a:lnTo>
                  <a:lnTo>
                    <a:pt x="67" y="164"/>
                  </a:lnTo>
                  <a:lnTo>
                    <a:pt x="48" y="145"/>
                  </a:lnTo>
                  <a:lnTo>
                    <a:pt x="36" y="126"/>
                  </a:lnTo>
                  <a:lnTo>
                    <a:pt x="25" y="105"/>
                  </a:lnTo>
                  <a:lnTo>
                    <a:pt x="20" y="83"/>
                  </a:lnTo>
                  <a:lnTo>
                    <a:pt x="15" y="61"/>
                  </a:lnTo>
                  <a:lnTo>
                    <a:pt x="13" y="41"/>
                  </a:lnTo>
                  <a:lnTo>
                    <a:pt x="11" y="21"/>
                  </a:lnTo>
                  <a:lnTo>
                    <a:pt x="9" y="4"/>
                  </a:lnTo>
                  <a:lnTo>
                    <a:pt x="6" y="9"/>
                  </a:lnTo>
                  <a:lnTo>
                    <a:pt x="9" y="4"/>
                  </a:lnTo>
                  <a:lnTo>
                    <a:pt x="8" y="1"/>
                  </a:lnTo>
                  <a:lnTo>
                    <a:pt x="5" y="0"/>
                  </a:lnTo>
                  <a:lnTo>
                    <a:pt x="1" y="1"/>
                  </a:lnTo>
                  <a:lnTo>
                    <a:pt x="0" y="4"/>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00" name="Freeform 108"/>
            <p:cNvSpPr>
              <a:spLocks/>
            </p:cNvSpPr>
            <p:nvPr/>
          </p:nvSpPr>
          <p:spPr bwMode="auto">
            <a:xfrm>
              <a:off x="2915" y="3303"/>
              <a:ext cx="14" cy="7"/>
            </a:xfrm>
            <a:custGeom>
              <a:avLst/>
              <a:gdLst>
                <a:gd name="T0" fmla="*/ 34 w 42"/>
                <a:gd name="T1" fmla="*/ 8 h 20"/>
                <a:gd name="T2" fmla="*/ 38 w 42"/>
                <a:gd name="T3" fmla="*/ 0 h 20"/>
                <a:gd name="T4" fmla="*/ 34 w 42"/>
                <a:gd name="T5" fmla="*/ 0 h 20"/>
                <a:gd name="T6" fmla="*/ 28 w 42"/>
                <a:gd name="T7" fmla="*/ 1 h 20"/>
                <a:gd name="T8" fmla="*/ 24 w 42"/>
                <a:gd name="T9" fmla="*/ 3 h 20"/>
                <a:gd name="T10" fmla="*/ 19 w 42"/>
                <a:gd name="T11" fmla="*/ 4 h 20"/>
                <a:gd name="T12" fmla="*/ 15 w 42"/>
                <a:gd name="T13" fmla="*/ 6 h 20"/>
                <a:gd name="T14" fmla="*/ 9 w 42"/>
                <a:gd name="T15" fmla="*/ 7 h 20"/>
                <a:gd name="T16" fmla="*/ 4 w 42"/>
                <a:gd name="T17" fmla="*/ 9 h 20"/>
                <a:gd name="T18" fmla="*/ 0 w 42"/>
                <a:gd name="T19" fmla="*/ 11 h 20"/>
                <a:gd name="T20" fmla="*/ 2 w 42"/>
                <a:gd name="T21" fmla="*/ 20 h 20"/>
                <a:gd name="T22" fmla="*/ 7 w 42"/>
                <a:gd name="T23" fmla="*/ 19 h 20"/>
                <a:gd name="T24" fmla="*/ 11 w 42"/>
                <a:gd name="T25" fmla="*/ 16 h 20"/>
                <a:gd name="T26" fmla="*/ 17 w 42"/>
                <a:gd name="T27" fmla="*/ 15 h 20"/>
                <a:gd name="T28" fmla="*/ 21 w 42"/>
                <a:gd name="T29" fmla="*/ 13 h 20"/>
                <a:gd name="T30" fmla="*/ 26 w 42"/>
                <a:gd name="T31" fmla="*/ 12 h 20"/>
                <a:gd name="T32" fmla="*/ 31 w 42"/>
                <a:gd name="T33" fmla="*/ 11 h 20"/>
                <a:gd name="T34" fmla="*/ 34 w 42"/>
                <a:gd name="T35" fmla="*/ 9 h 20"/>
                <a:gd name="T36" fmla="*/ 38 w 42"/>
                <a:gd name="T37" fmla="*/ 9 h 20"/>
                <a:gd name="T38" fmla="*/ 41 w 42"/>
                <a:gd name="T39" fmla="*/ 1 h 20"/>
                <a:gd name="T40" fmla="*/ 38 w 42"/>
                <a:gd name="T41" fmla="*/ 9 h 20"/>
                <a:gd name="T42" fmla="*/ 41 w 42"/>
                <a:gd name="T43" fmla="*/ 8 h 20"/>
                <a:gd name="T44" fmla="*/ 42 w 42"/>
                <a:gd name="T45" fmla="*/ 5 h 20"/>
                <a:gd name="T46" fmla="*/ 41 w 42"/>
                <a:gd name="T47" fmla="*/ 1 h 20"/>
                <a:gd name="T48" fmla="*/ 38 w 42"/>
                <a:gd name="T49" fmla="*/ 0 h 20"/>
                <a:gd name="T50" fmla="*/ 34 w 42"/>
                <a:gd name="T51"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20">
                  <a:moveTo>
                    <a:pt x="34" y="8"/>
                  </a:moveTo>
                  <a:lnTo>
                    <a:pt x="38" y="0"/>
                  </a:lnTo>
                  <a:lnTo>
                    <a:pt x="34" y="0"/>
                  </a:lnTo>
                  <a:lnTo>
                    <a:pt x="28" y="1"/>
                  </a:lnTo>
                  <a:lnTo>
                    <a:pt x="24" y="3"/>
                  </a:lnTo>
                  <a:lnTo>
                    <a:pt x="19" y="4"/>
                  </a:lnTo>
                  <a:lnTo>
                    <a:pt x="15" y="6"/>
                  </a:lnTo>
                  <a:lnTo>
                    <a:pt x="9" y="7"/>
                  </a:lnTo>
                  <a:lnTo>
                    <a:pt x="4" y="9"/>
                  </a:lnTo>
                  <a:lnTo>
                    <a:pt x="0" y="11"/>
                  </a:lnTo>
                  <a:lnTo>
                    <a:pt x="2" y="20"/>
                  </a:lnTo>
                  <a:lnTo>
                    <a:pt x="7" y="19"/>
                  </a:lnTo>
                  <a:lnTo>
                    <a:pt x="11" y="16"/>
                  </a:lnTo>
                  <a:lnTo>
                    <a:pt x="17" y="15"/>
                  </a:lnTo>
                  <a:lnTo>
                    <a:pt x="21" y="13"/>
                  </a:lnTo>
                  <a:lnTo>
                    <a:pt x="26" y="12"/>
                  </a:lnTo>
                  <a:lnTo>
                    <a:pt x="31" y="11"/>
                  </a:lnTo>
                  <a:lnTo>
                    <a:pt x="34" y="9"/>
                  </a:lnTo>
                  <a:lnTo>
                    <a:pt x="38" y="9"/>
                  </a:lnTo>
                  <a:lnTo>
                    <a:pt x="41" y="1"/>
                  </a:lnTo>
                  <a:lnTo>
                    <a:pt x="38" y="9"/>
                  </a:lnTo>
                  <a:lnTo>
                    <a:pt x="41" y="8"/>
                  </a:lnTo>
                  <a:lnTo>
                    <a:pt x="42" y="5"/>
                  </a:lnTo>
                  <a:lnTo>
                    <a:pt x="41" y="1"/>
                  </a:lnTo>
                  <a:lnTo>
                    <a:pt x="38" y="0"/>
                  </a:lnTo>
                  <a:lnTo>
                    <a:pt x="34"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01" name="Freeform 109"/>
            <p:cNvSpPr>
              <a:spLocks/>
            </p:cNvSpPr>
            <p:nvPr/>
          </p:nvSpPr>
          <p:spPr bwMode="auto">
            <a:xfrm>
              <a:off x="2913" y="3280"/>
              <a:ext cx="16" cy="26"/>
            </a:xfrm>
            <a:custGeom>
              <a:avLst/>
              <a:gdLst>
                <a:gd name="T0" fmla="*/ 1 w 46"/>
                <a:gd name="T1" fmla="*/ 8 h 79"/>
                <a:gd name="T2" fmla="*/ 0 w 46"/>
                <a:gd name="T3" fmla="*/ 5 h 79"/>
                <a:gd name="T4" fmla="*/ 2 w 46"/>
                <a:gd name="T5" fmla="*/ 13 h 79"/>
                <a:gd name="T6" fmla="*/ 5 w 46"/>
                <a:gd name="T7" fmla="*/ 22 h 79"/>
                <a:gd name="T8" fmla="*/ 9 w 46"/>
                <a:gd name="T9" fmla="*/ 32 h 79"/>
                <a:gd name="T10" fmla="*/ 15 w 46"/>
                <a:gd name="T11" fmla="*/ 43 h 79"/>
                <a:gd name="T12" fmla="*/ 21 w 46"/>
                <a:gd name="T13" fmla="*/ 53 h 79"/>
                <a:gd name="T14" fmla="*/ 26 w 46"/>
                <a:gd name="T15" fmla="*/ 62 h 79"/>
                <a:gd name="T16" fmla="*/ 33 w 46"/>
                <a:gd name="T17" fmla="*/ 71 h 79"/>
                <a:gd name="T18" fmla="*/ 39 w 46"/>
                <a:gd name="T19" fmla="*/ 79 h 79"/>
                <a:gd name="T20" fmla="*/ 46 w 46"/>
                <a:gd name="T21" fmla="*/ 72 h 79"/>
                <a:gd name="T22" fmla="*/ 43 w 46"/>
                <a:gd name="T23" fmla="*/ 67 h 79"/>
                <a:gd name="T24" fmla="*/ 36 w 46"/>
                <a:gd name="T25" fmla="*/ 58 h 79"/>
                <a:gd name="T26" fmla="*/ 30 w 46"/>
                <a:gd name="T27" fmla="*/ 48 h 79"/>
                <a:gd name="T28" fmla="*/ 24 w 46"/>
                <a:gd name="T29" fmla="*/ 38 h 79"/>
                <a:gd name="T30" fmla="*/ 18 w 46"/>
                <a:gd name="T31" fmla="*/ 28 h 79"/>
                <a:gd name="T32" fmla="*/ 14 w 46"/>
                <a:gd name="T33" fmla="*/ 20 h 79"/>
                <a:gd name="T34" fmla="*/ 12 w 46"/>
                <a:gd name="T35" fmla="*/ 11 h 79"/>
                <a:gd name="T36" fmla="*/ 9 w 46"/>
                <a:gd name="T37" fmla="*/ 5 h 79"/>
                <a:gd name="T38" fmla="*/ 8 w 46"/>
                <a:gd name="T39" fmla="*/ 1 h 79"/>
                <a:gd name="T40" fmla="*/ 9 w 46"/>
                <a:gd name="T41" fmla="*/ 5 h 79"/>
                <a:gd name="T42" fmla="*/ 8 w 46"/>
                <a:gd name="T43" fmla="*/ 1 h 79"/>
                <a:gd name="T44" fmla="*/ 5 w 46"/>
                <a:gd name="T45" fmla="*/ 0 h 79"/>
                <a:gd name="T46" fmla="*/ 1 w 46"/>
                <a:gd name="T47" fmla="*/ 1 h 79"/>
                <a:gd name="T48" fmla="*/ 0 w 46"/>
                <a:gd name="T49" fmla="*/ 5 h 79"/>
                <a:gd name="T50" fmla="*/ 1 w 46"/>
                <a:gd name="T51" fmla="*/ 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 h="79">
                  <a:moveTo>
                    <a:pt x="1" y="8"/>
                  </a:moveTo>
                  <a:lnTo>
                    <a:pt x="0" y="5"/>
                  </a:lnTo>
                  <a:lnTo>
                    <a:pt x="2" y="13"/>
                  </a:lnTo>
                  <a:lnTo>
                    <a:pt x="5" y="22"/>
                  </a:lnTo>
                  <a:lnTo>
                    <a:pt x="9" y="32"/>
                  </a:lnTo>
                  <a:lnTo>
                    <a:pt x="15" y="43"/>
                  </a:lnTo>
                  <a:lnTo>
                    <a:pt x="21" y="53"/>
                  </a:lnTo>
                  <a:lnTo>
                    <a:pt x="26" y="62"/>
                  </a:lnTo>
                  <a:lnTo>
                    <a:pt x="33" y="71"/>
                  </a:lnTo>
                  <a:lnTo>
                    <a:pt x="39" y="79"/>
                  </a:lnTo>
                  <a:lnTo>
                    <a:pt x="46" y="72"/>
                  </a:lnTo>
                  <a:lnTo>
                    <a:pt x="43" y="67"/>
                  </a:lnTo>
                  <a:lnTo>
                    <a:pt x="36" y="58"/>
                  </a:lnTo>
                  <a:lnTo>
                    <a:pt x="30" y="48"/>
                  </a:lnTo>
                  <a:lnTo>
                    <a:pt x="24" y="38"/>
                  </a:lnTo>
                  <a:lnTo>
                    <a:pt x="18" y="28"/>
                  </a:lnTo>
                  <a:lnTo>
                    <a:pt x="14" y="20"/>
                  </a:lnTo>
                  <a:lnTo>
                    <a:pt x="12" y="11"/>
                  </a:lnTo>
                  <a:lnTo>
                    <a:pt x="9" y="5"/>
                  </a:lnTo>
                  <a:lnTo>
                    <a:pt x="8" y="1"/>
                  </a:lnTo>
                  <a:lnTo>
                    <a:pt x="9" y="5"/>
                  </a:lnTo>
                  <a:lnTo>
                    <a:pt x="8" y="1"/>
                  </a:lnTo>
                  <a:lnTo>
                    <a:pt x="5" y="0"/>
                  </a:lnTo>
                  <a:lnTo>
                    <a:pt x="1" y="1"/>
                  </a:lnTo>
                  <a:lnTo>
                    <a:pt x="0" y="5"/>
                  </a:lnTo>
                  <a:lnTo>
                    <a:pt x="1"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02" name="Freeform 110"/>
            <p:cNvSpPr>
              <a:spLocks/>
            </p:cNvSpPr>
            <p:nvPr/>
          </p:nvSpPr>
          <p:spPr bwMode="auto">
            <a:xfrm>
              <a:off x="2887" y="3248"/>
              <a:ext cx="29" cy="34"/>
            </a:xfrm>
            <a:custGeom>
              <a:avLst/>
              <a:gdLst>
                <a:gd name="T0" fmla="*/ 1 w 86"/>
                <a:gd name="T1" fmla="*/ 0 h 103"/>
                <a:gd name="T2" fmla="*/ 0 w 86"/>
                <a:gd name="T3" fmla="*/ 0 h 103"/>
                <a:gd name="T4" fmla="*/ 4 w 86"/>
                <a:gd name="T5" fmla="*/ 9 h 103"/>
                <a:gd name="T6" fmla="*/ 8 w 86"/>
                <a:gd name="T7" fmla="*/ 21 h 103"/>
                <a:gd name="T8" fmla="*/ 18 w 86"/>
                <a:gd name="T9" fmla="*/ 33 h 103"/>
                <a:gd name="T10" fmla="*/ 28 w 86"/>
                <a:gd name="T11" fmla="*/ 48 h 103"/>
                <a:gd name="T12" fmla="*/ 40 w 86"/>
                <a:gd name="T13" fmla="*/ 64 h 103"/>
                <a:gd name="T14" fmla="*/ 53 w 86"/>
                <a:gd name="T15" fmla="*/ 78 h 103"/>
                <a:gd name="T16" fmla="*/ 67 w 86"/>
                <a:gd name="T17" fmla="*/ 92 h 103"/>
                <a:gd name="T18" fmla="*/ 79 w 86"/>
                <a:gd name="T19" fmla="*/ 103 h 103"/>
                <a:gd name="T20" fmla="*/ 86 w 86"/>
                <a:gd name="T21" fmla="*/ 96 h 103"/>
                <a:gd name="T22" fmla="*/ 74 w 86"/>
                <a:gd name="T23" fmla="*/ 85 h 103"/>
                <a:gd name="T24" fmla="*/ 60 w 86"/>
                <a:gd name="T25" fmla="*/ 71 h 103"/>
                <a:gd name="T26" fmla="*/ 47 w 86"/>
                <a:gd name="T27" fmla="*/ 57 h 103"/>
                <a:gd name="T28" fmla="*/ 37 w 86"/>
                <a:gd name="T29" fmla="*/ 44 h 103"/>
                <a:gd name="T30" fmla="*/ 27 w 86"/>
                <a:gd name="T31" fmla="*/ 29 h 103"/>
                <a:gd name="T32" fmla="*/ 18 w 86"/>
                <a:gd name="T33" fmla="*/ 16 h 103"/>
                <a:gd name="T34" fmla="*/ 13 w 86"/>
                <a:gd name="T35" fmla="*/ 7 h 103"/>
                <a:gd name="T36" fmla="*/ 12 w 86"/>
                <a:gd name="T37" fmla="*/ 0 h 103"/>
                <a:gd name="T38" fmla="*/ 11 w 86"/>
                <a:gd name="T39" fmla="*/ 0 h 103"/>
                <a:gd name="T40" fmla="*/ 1 w 86"/>
                <a:gd name="T41"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6" h="103">
                  <a:moveTo>
                    <a:pt x="1" y="0"/>
                  </a:moveTo>
                  <a:lnTo>
                    <a:pt x="0" y="0"/>
                  </a:lnTo>
                  <a:lnTo>
                    <a:pt x="4" y="9"/>
                  </a:lnTo>
                  <a:lnTo>
                    <a:pt x="8" y="21"/>
                  </a:lnTo>
                  <a:lnTo>
                    <a:pt x="18" y="33"/>
                  </a:lnTo>
                  <a:lnTo>
                    <a:pt x="28" y="48"/>
                  </a:lnTo>
                  <a:lnTo>
                    <a:pt x="40" y="64"/>
                  </a:lnTo>
                  <a:lnTo>
                    <a:pt x="53" y="78"/>
                  </a:lnTo>
                  <a:lnTo>
                    <a:pt x="67" y="92"/>
                  </a:lnTo>
                  <a:lnTo>
                    <a:pt x="79" y="103"/>
                  </a:lnTo>
                  <a:lnTo>
                    <a:pt x="86" y="96"/>
                  </a:lnTo>
                  <a:lnTo>
                    <a:pt x="74" y="85"/>
                  </a:lnTo>
                  <a:lnTo>
                    <a:pt x="60" y="71"/>
                  </a:lnTo>
                  <a:lnTo>
                    <a:pt x="47" y="57"/>
                  </a:lnTo>
                  <a:lnTo>
                    <a:pt x="37" y="44"/>
                  </a:lnTo>
                  <a:lnTo>
                    <a:pt x="27" y="29"/>
                  </a:lnTo>
                  <a:lnTo>
                    <a:pt x="18" y="16"/>
                  </a:lnTo>
                  <a:lnTo>
                    <a:pt x="13" y="7"/>
                  </a:lnTo>
                  <a:lnTo>
                    <a:pt x="12" y="0"/>
                  </a:lnTo>
                  <a:lnTo>
                    <a:pt x="11" y="0"/>
                  </a:lnTo>
                  <a:lnTo>
                    <a:pt x="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03" name="Freeform 111"/>
            <p:cNvSpPr>
              <a:spLocks/>
            </p:cNvSpPr>
            <p:nvPr/>
          </p:nvSpPr>
          <p:spPr bwMode="auto">
            <a:xfrm>
              <a:off x="2877" y="3229"/>
              <a:ext cx="14" cy="19"/>
            </a:xfrm>
            <a:custGeom>
              <a:avLst/>
              <a:gdLst>
                <a:gd name="T0" fmla="*/ 6 w 42"/>
                <a:gd name="T1" fmla="*/ 0 h 58"/>
                <a:gd name="T2" fmla="*/ 3 w 42"/>
                <a:gd name="T3" fmla="*/ 9 h 58"/>
                <a:gd name="T4" fmla="*/ 12 w 42"/>
                <a:gd name="T5" fmla="*/ 16 h 58"/>
                <a:gd name="T6" fmla="*/ 21 w 42"/>
                <a:gd name="T7" fmla="*/ 30 h 58"/>
                <a:gd name="T8" fmla="*/ 29 w 42"/>
                <a:gd name="T9" fmla="*/ 45 h 58"/>
                <a:gd name="T10" fmla="*/ 32 w 42"/>
                <a:gd name="T11" fmla="*/ 58 h 58"/>
                <a:gd name="T12" fmla="*/ 42 w 42"/>
                <a:gd name="T13" fmla="*/ 58 h 58"/>
                <a:gd name="T14" fmla="*/ 38 w 42"/>
                <a:gd name="T15" fmla="*/ 42 h 58"/>
                <a:gd name="T16" fmla="*/ 30 w 42"/>
                <a:gd name="T17" fmla="*/ 25 h 58"/>
                <a:gd name="T18" fmla="*/ 19 w 42"/>
                <a:gd name="T19" fmla="*/ 9 h 58"/>
                <a:gd name="T20" fmla="*/ 7 w 42"/>
                <a:gd name="T21" fmla="*/ 0 h 58"/>
                <a:gd name="T22" fmla="*/ 4 w 42"/>
                <a:gd name="T23" fmla="*/ 9 h 58"/>
                <a:gd name="T24" fmla="*/ 7 w 42"/>
                <a:gd name="T25" fmla="*/ 0 h 58"/>
                <a:gd name="T26" fmla="*/ 4 w 42"/>
                <a:gd name="T27" fmla="*/ 0 h 58"/>
                <a:gd name="T28" fmla="*/ 0 w 42"/>
                <a:gd name="T29" fmla="*/ 2 h 58"/>
                <a:gd name="T30" fmla="*/ 0 w 42"/>
                <a:gd name="T31" fmla="*/ 7 h 58"/>
                <a:gd name="T32" fmla="*/ 3 w 42"/>
                <a:gd name="T33" fmla="*/ 9 h 58"/>
                <a:gd name="T34" fmla="*/ 6 w 42"/>
                <a:gd name="T3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 h="58">
                  <a:moveTo>
                    <a:pt x="6" y="0"/>
                  </a:moveTo>
                  <a:lnTo>
                    <a:pt x="3" y="9"/>
                  </a:lnTo>
                  <a:lnTo>
                    <a:pt x="12" y="16"/>
                  </a:lnTo>
                  <a:lnTo>
                    <a:pt x="21" y="30"/>
                  </a:lnTo>
                  <a:lnTo>
                    <a:pt x="29" y="45"/>
                  </a:lnTo>
                  <a:lnTo>
                    <a:pt x="32" y="58"/>
                  </a:lnTo>
                  <a:lnTo>
                    <a:pt x="42" y="58"/>
                  </a:lnTo>
                  <a:lnTo>
                    <a:pt x="38" y="42"/>
                  </a:lnTo>
                  <a:lnTo>
                    <a:pt x="30" y="25"/>
                  </a:lnTo>
                  <a:lnTo>
                    <a:pt x="19" y="9"/>
                  </a:lnTo>
                  <a:lnTo>
                    <a:pt x="7" y="0"/>
                  </a:lnTo>
                  <a:lnTo>
                    <a:pt x="4" y="9"/>
                  </a:lnTo>
                  <a:lnTo>
                    <a:pt x="7" y="0"/>
                  </a:lnTo>
                  <a:lnTo>
                    <a:pt x="4" y="0"/>
                  </a:lnTo>
                  <a:lnTo>
                    <a:pt x="0" y="2"/>
                  </a:lnTo>
                  <a:lnTo>
                    <a:pt x="0" y="7"/>
                  </a:lnTo>
                  <a:lnTo>
                    <a:pt x="3" y="9"/>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04" name="Freeform 112"/>
            <p:cNvSpPr>
              <a:spLocks/>
            </p:cNvSpPr>
            <p:nvPr/>
          </p:nvSpPr>
          <p:spPr bwMode="auto">
            <a:xfrm>
              <a:off x="2878" y="3229"/>
              <a:ext cx="56" cy="32"/>
            </a:xfrm>
            <a:custGeom>
              <a:avLst/>
              <a:gdLst>
                <a:gd name="T0" fmla="*/ 158 w 166"/>
                <a:gd name="T1" fmla="*/ 95 h 96"/>
                <a:gd name="T2" fmla="*/ 161 w 166"/>
                <a:gd name="T3" fmla="*/ 87 h 96"/>
                <a:gd name="T4" fmla="*/ 149 w 166"/>
                <a:gd name="T5" fmla="*/ 86 h 96"/>
                <a:gd name="T6" fmla="*/ 134 w 166"/>
                <a:gd name="T7" fmla="*/ 78 h 96"/>
                <a:gd name="T8" fmla="*/ 114 w 166"/>
                <a:gd name="T9" fmla="*/ 66 h 96"/>
                <a:gd name="T10" fmla="*/ 94 w 166"/>
                <a:gd name="T11" fmla="*/ 53 h 96"/>
                <a:gd name="T12" fmla="*/ 72 w 166"/>
                <a:gd name="T13" fmla="*/ 36 h 96"/>
                <a:gd name="T14" fmla="*/ 49 w 166"/>
                <a:gd name="T15" fmla="*/ 22 h 96"/>
                <a:gd name="T16" fmla="*/ 26 w 166"/>
                <a:gd name="T17" fmla="*/ 9 h 96"/>
                <a:gd name="T18" fmla="*/ 2 w 166"/>
                <a:gd name="T19" fmla="*/ 0 h 96"/>
                <a:gd name="T20" fmla="*/ 0 w 166"/>
                <a:gd name="T21" fmla="*/ 9 h 96"/>
                <a:gd name="T22" fmla="*/ 22 w 166"/>
                <a:gd name="T23" fmla="*/ 18 h 96"/>
                <a:gd name="T24" fmla="*/ 45 w 166"/>
                <a:gd name="T25" fmla="*/ 31 h 96"/>
                <a:gd name="T26" fmla="*/ 67 w 166"/>
                <a:gd name="T27" fmla="*/ 46 h 96"/>
                <a:gd name="T28" fmla="*/ 89 w 166"/>
                <a:gd name="T29" fmla="*/ 62 h 96"/>
                <a:gd name="T30" fmla="*/ 110 w 166"/>
                <a:gd name="T31" fmla="*/ 75 h 96"/>
                <a:gd name="T32" fmla="*/ 129 w 166"/>
                <a:gd name="T33" fmla="*/ 87 h 96"/>
                <a:gd name="T34" fmla="*/ 146 w 166"/>
                <a:gd name="T35" fmla="*/ 95 h 96"/>
                <a:gd name="T36" fmla="*/ 161 w 166"/>
                <a:gd name="T37" fmla="*/ 96 h 96"/>
                <a:gd name="T38" fmla="*/ 165 w 166"/>
                <a:gd name="T39" fmla="*/ 88 h 96"/>
                <a:gd name="T40" fmla="*/ 161 w 166"/>
                <a:gd name="T41" fmla="*/ 96 h 96"/>
                <a:gd name="T42" fmla="*/ 165 w 166"/>
                <a:gd name="T43" fmla="*/ 95 h 96"/>
                <a:gd name="T44" fmla="*/ 166 w 166"/>
                <a:gd name="T45" fmla="*/ 91 h 96"/>
                <a:gd name="T46" fmla="*/ 165 w 166"/>
                <a:gd name="T47" fmla="*/ 88 h 96"/>
                <a:gd name="T48" fmla="*/ 161 w 166"/>
                <a:gd name="T49" fmla="*/ 87 h 96"/>
                <a:gd name="T50" fmla="*/ 158 w 166"/>
                <a:gd name="T51" fmla="*/ 9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6" h="96">
                  <a:moveTo>
                    <a:pt x="158" y="95"/>
                  </a:moveTo>
                  <a:lnTo>
                    <a:pt x="161" y="87"/>
                  </a:lnTo>
                  <a:lnTo>
                    <a:pt x="149" y="86"/>
                  </a:lnTo>
                  <a:lnTo>
                    <a:pt x="134" y="78"/>
                  </a:lnTo>
                  <a:lnTo>
                    <a:pt x="114" y="66"/>
                  </a:lnTo>
                  <a:lnTo>
                    <a:pt x="94" y="53"/>
                  </a:lnTo>
                  <a:lnTo>
                    <a:pt x="72" y="36"/>
                  </a:lnTo>
                  <a:lnTo>
                    <a:pt x="49" y="22"/>
                  </a:lnTo>
                  <a:lnTo>
                    <a:pt x="26" y="9"/>
                  </a:lnTo>
                  <a:lnTo>
                    <a:pt x="2" y="0"/>
                  </a:lnTo>
                  <a:lnTo>
                    <a:pt x="0" y="9"/>
                  </a:lnTo>
                  <a:lnTo>
                    <a:pt x="22" y="18"/>
                  </a:lnTo>
                  <a:lnTo>
                    <a:pt x="45" y="31"/>
                  </a:lnTo>
                  <a:lnTo>
                    <a:pt x="67" y="46"/>
                  </a:lnTo>
                  <a:lnTo>
                    <a:pt x="89" y="62"/>
                  </a:lnTo>
                  <a:lnTo>
                    <a:pt x="110" y="75"/>
                  </a:lnTo>
                  <a:lnTo>
                    <a:pt x="129" y="87"/>
                  </a:lnTo>
                  <a:lnTo>
                    <a:pt x="146" y="95"/>
                  </a:lnTo>
                  <a:lnTo>
                    <a:pt x="161" y="96"/>
                  </a:lnTo>
                  <a:lnTo>
                    <a:pt x="165" y="88"/>
                  </a:lnTo>
                  <a:lnTo>
                    <a:pt x="161" y="96"/>
                  </a:lnTo>
                  <a:lnTo>
                    <a:pt x="165" y="95"/>
                  </a:lnTo>
                  <a:lnTo>
                    <a:pt x="166" y="91"/>
                  </a:lnTo>
                  <a:lnTo>
                    <a:pt x="165" y="88"/>
                  </a:lnTo>
                  <a:lnTo>
                    <a:pt x="161" y="87"/>
                  </a:lnTo>
                  <a:lnTo>
                    <a:pt x="158" y="9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05" name="Freeform 113"/>
            <p:cNvSpPr>
              <a:spLocks/>
            </p:cNvSpPr>
            <p:nvPr/>
          </p:nvSpPr>
          <p:spPr bwMode="auto">
            <a:xfrm>
              <a:off x="2918" y="3244"/>
              <a:ext cx="15" cy="16"/>
            </a:xfrm>
            <a:custGeom>
              <a:avLst/>
              <a:gdLst>
                <a:gd name="T0" fmla="*/ 2 w 47"/>
                <a:gd name="T1" fmla="*/ 0 h 49"/>
                <a:gd name="T2" fmla="*/ 4 w 47"/>
                <a:gd name="T3" fmla="*/ 9 h 49"/>
                <a:gd name="T4" fmla="*/ 5 w 47"/>
                <a:gd name="T5" fmla="*/ 10 h 49"/>
                <a:gd name="T6" fmla="*/ 8 w 47"/>
                <a:gd name="T7" fmla="*/ 12 h 49"/>
                <a:gd name="T8" fmla="*/ 12 w 47"/>
                <a:gd name="T9" fmla="*/ 18 h 49"/>
                <a:gd name="T10" fmla="*/ 18 w 47"/>
                <a:gd name="T11" fmla="*/ 24 h 49"/>
                <a:gd name="T12" fmla="*/ 24 w 47"/>
                <a:gd name="T13" fmla="*/ 31 h 49"/>
                <a:gd name="T14" fmla="*/ 28 w 47"/>
                <a:gd name="T15" fmla="*/ 36 h 49"/>
                <a:gd name="T16" fmla="*/ 34 w 47"/>
                <a:gd name="T17" fmla="*/ 43 h 49"/>
                <a:gd name="T18" fmla="*/ 40 w 47"/>
                <a:gd name="T19" fmla="*/ 49 h 49"/>
                <a:gd name="T20" fmla="*/ 47 w 47"/>
                <a:gd name="T21" fmla="*/ 42 h 49"/>
                <a:gd name="T22" fmla="*/ 41 w 47"/>
                <a:gd name="T23" fmla="*/ 36 h 49"/>
                <a:gd name="T24" fmla="*/ 35 w 47"/>
                <a:gd name="T25" fmla="*/ 29 h 49"/>
                <a:gd name="T26" fmla="*/ 31 w 47"/>
                <a:gd name="T27" fmla="*/ 24 h 49"/>
                <a:gd name="T28" fmla="*/ 25 w 47"/>
                <a:gd name="T29" fmla="*/ 17 h 49"/>
                <a:gd name="T30" fmla="*/ 19 w 47"/>
                <a:gd name="T31" fmla="*/ 11 h 49"/>
                <a:gd name="T32" fmla="*/ 15 w 47"/>
                <a:gd name="T33" fmla="*/ 5 h 49"/>
                <a:gd name="T34" fmla="*/ 10 w 47"/>
                <a:gd name="T35" fmla="*/ 1 h 49"/>
                <a:gd name="T36" fmla="*/ 4 w 47"/>
                <a:gd name="T37" fmla="*/ 0 h 49"/>
                <a:gd name="T38" fmla="*/ 7 w 47"/>
                <a:gd name="T39" fmla="*/ 9 h 49"/>
                <a:gd name="T40" fmla="*/ 4 w 47"/>
                <a:gd name="T41" fmla="*/ 0 h 49"/>
                <a:gd name="T42" fmla="*/ 1 w 47"/>
                <a:gd name="T43" fmla="*/ 1 h 49"/>
                <a:gd name="T44" fmla="*/ 0 w 47"/>
                <a:gd name="T45" fmla="*/ 4 h 49"/>
                <a:gd name="T46" fmla="*/ 1 w 47"/>
                <a:gd name="T47" fmla="*/ 8 h 49"/>
                <a:gd name="T48" fmla="*/ 4 w 47"/>
                <a:gd name="T49" fmla="*/ 9 h 49"/>
                <a:gd name="T50" fmla="*/ 2 w 47"/>
                <a:gd name="T5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7" h="49">
                  <a:moveTo>
                    <a:pt x="2" y="0"/>
                  </a:moveTo>
                  <a:lnTo>
                    <a:pt x="4" y="9"/>
                  </a:lnTo>
                  <a:lnTo>
                    <a:pt x="5" y="10"/>
                  </a:lnTo>
                  <a:lnTo>
                    <a:pt x="8" y="12"/>
                  </a:lnTo>
                  <a:lnTo>
                    <a:pt x="12" y="18"/>
                  </a:lnTo>
                  <a:lnTo>
                    <a:pt x="18" y="24"/>
                  </a:lnTo>
                  <a:lnTo>
                    <a:pt x="24" y="31"/>
                  </a:lnTo>
                  <a:lnTo>
                    <a:pt x="28" y="36"/>
                  </a:lnTo>
                  <a:lnTo>
                    <a:pt x="34" y="43"/>
                  </a:lnTo>
                  <a:lnTo>
                    <a:pt x="40" y="49"/>
                  </a:lnTo>
                  <a:lnTo>
                    <a:pt x="47" y="42"/>
                  </a:lnTo>
                  <a:lnTo>
                    <a:pt x="41" y="36"/>
                  </a:lnTo>
                  <a:lnTo>
                    <a:pt x="35" y="29"/>
                  </a:lnTo>
                  <a:lnTo>
                    <a:pt x="31" y="24"/>
                  </a:lnTo>
                  <a:lnTo>
                    <a:pt x="25" y="17"/>
                  </a:lnTo>
                  <a:lnTo>
                    <a:pt x="19" y="11"/>
                  </a:lnTo>
                  <a:lnTo>
                    <a:pt x="15" y="5"/>
                  </a:lnTo>
                  <a:lnTo>
                    <a:pt x="10" y="1"/>
                  </a:lnTo>
                  <a:lnTo>
                    <a:pt x="4" y="0"/>
                  </a:lnTo>
                  <a:lnTo>
                    <a:pt x="7" y="9"/>
                  </a:lnTo>
                  <a:lnTo>
                    <a:pt x="4" y="0"/>
                  </a:lnTo>
                  <a:lnTo>
                    <a:pt x="1" y="1"/>
                  </a:lnTo>
                  <a:lnTo>
                    <a:pt x="0" y="4"/>
                  </a:lnTo>
                  <a:lnTo>
                    <a:pt x="1" y="8"/>
                  </a:lnTo>
                  <a:lnTo>
                    <a:pt x="4" y="9"/>
                  </a:lnTo>
                  <a:lnTo>
                    <a:pt x="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06" name="Freeform 114"/>
            <p:cNvSpPr>
              <a:spLocks/>
            </p:cNvSpPr>
            <p:nvPr/>
          </p:nvSpPr>
          <p:spPr bwMode="auto">
            <a:xfrm>
              <a:off x="2918" y="3242"/>
              <a:ext cx="15" cy="5"/>
            </a:xfrm>
            <a:custGeom>
              <a:avLst/>
              <a:gdLst>
                <a:gd name="T0" fmla="*/ 44 w 44"/>
                <a:gd name="T1" fmla="*/ 6 h 15"/>
                <a:gd name="T2" fmla="*/ 44 w 44"/>
                <a:gd name="T3" fmla="*/ 6 h 15"/>
                <a:gd name="T4" fmla="*/ 39 w 44"/>
                <a:gd name="T5" fmla="*/ 3 h 15"/>
                <a:gd name="T6" fmla="*/ 34 w 44"/>
                <a:gd name="T7" fmla="*/ 2 h 15"/>
                <a:gd name="T8" fmla="*/ 30 w 44"/>
                <a:gd name="T9" fmla="*/ 1 h 15"/>
                <a:gd name="T10" fmla="*/ 24 w 44"/>
                <a:gd name="T11" fmla="*/ 0 h 15"/>
                <a:gd name="T12" fmla="*/ 20 w 44"/>
                <a:gd name="T13" fmla="*/ 0 h 15"/>
                <a:gd name="T14" fmla="*/ 14 w 44"/>
                <a:gd name="T15" fmla="*/ 1 h 15"/>
                <a:gd name="T16" fmla="*/ 7 w 44"/>
                <a:gd name="T17" fmla="*/ 2 h 15"/>
                <a:gd name="T18" fmla="*/ 0 w 44"/>
                <a:gd name="T19" fmla="*/ 6 h 15"/>
                <a:gd name="T20" fmla="*/ 5 w 44"/>
                <a:gd name="T21" fmla="*/ 15 h 15"/>
                <a:gd name="T22" fmla="*/ 9 w 44"/>
                <a:gd name="T23" fmla="*/ 11 h 15"/>
                <a:gd name="T24" fmla="*/ 14 w 44"/>
                <a:gd name="T25" fmla="*/ 10 h 15"/>
                <a:gd name="T26" fmla="*/ 20 w 44"/>
                <a:gd name="T27" fmla="*/ 9 h 15"/>
                <a:gd name="T28" fmla="*/ 24 w 44"/>
                <a:gd name="T29" fmla="*/ 9 h 15"/>
                <a:gd name="T30" fmla="*/ 28 w 44"/>
                <a:gd name="T31" fmla="*/ 10 h 15"/>
                <a:gd name="T32" fmla="*/ 32 w 44"/>
                <a:gd name="T33" fmla="*/ 11 h 15"/>
                <a:gd name="T34" fmla="*/ 37 w 44"/>
                <a:gd name="T35" fmla="*/ 13 h 15"/>
                <a:gd name="T36" fmla="*/ 39 w 44"/>
                <a:gd name="T37" fmla="*/ 15 h 15"/>
                <a:gd name="T38" fmla="*/ 39 w 44"/>
                <a:gd name="T39" fmla="*/ 15 h 15"/>
                <a:gd name="T40" fmla="*/ 44 w 44"/>
                <a:gd name="T41"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 h="15">
                  <a:moveTo>
                    <a:pt x="44" y="6"/>
                  </a:moveTo>
                  <a:lnTo>
                    <a:pt x="44" y="6"/>
                  </a:lnTo>
                  <a:lnTo>
                    <a:pt x="39" y="3"/>
                  </a:lnTo>
                  <a:lnTo>
                    <a:pt x="34" y="2"/>
                  </a:lnTo>
                  <a:lnTo>
                    <a:pt x="30" y="1"/>
                  </a:lnTo>
                  <a:lnTo>
                    <a:pt x="24" y="0"/>
                  </a:lnTo>
                  <a:lnTo>
                    <a:pt x="20" y="0"/>
                  </a:lnTo>
                  <a:lnTo>
                    <a:pt x="14" y="1"/>
                  </a:lnTo>
                  <a:lnTo>
                    <a:pt x="7" y="2"/>
                  </a:lnTo>
                  <a:lnTo>
                    <a:pt x="0" y="6"/>
                  </a:lnTo>
                  <a:lnTo>
                    <a:pt x="5" y="15"/>
                  </a:lnTo>
                  <a:lnTo>
                    <a:pt x="9" y="11"/>
                  </a:lnTo>
                  <a:lnTo>
                    <a:pt x="14" y="10"/>
                  </a:lnTo>
                  <a:lnTo>
                    <a:pt x="20" y="9"/>
                  </a:lnTo>
                  <a:lnTo>
                    <a:pt x="24" y="9"/>
                  </a:lnTo>
                  <a:lnTo>
                    <a:pt x="28" y="10"/>
                  </a:lnTo>
                  <a:lnTo>
                    <a:pt x="32" y="11"/>
                  </a:lnTo>
                  <a:lnTo>
                    <a:pt x="37" y="13"/>
                  </a:lnTo>
                  <a:lnTo>
                    <a:pt x="39" y="15"/>
                  </a:lnTo>
                  <a:lnTo>
                    <a:pt x="39" y="15"/>
                  </a:lnTo>
                  <a:lnTo>
                    <a:pt x="44"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07" name="Freeform 115"/>
            <p:cNvSpPr>
              <a:spLocks/>
            </p:cNvSpPr>
            <p:nvPr/>
          </p:nvSpPr>
          <p:spPr bwMode="auto">
            <a:xfrm>
              <a:off x="2931" y="3244"/>
              <a:ext cx="34" cy="25"/>
            </a:xfrm>
            <a:custGeom>
              <a:avLst/>
              <a:gdLst>
                <a:gd name="T0" fmla="*/ 100 w 100"/>
                <a:gd name="T1" fmla="*/ 74 h 76"/>
                <a:gd name="T2" fmla="*/ 100 w 100"/>
                <a:gd name="T3" fmla="*/ 74 h 76"/>
                <a:gd name="T4" fmla="*/ 92 w 100"/>
                <a:gd name="T5" fmla="*/ 61 h 76"/>
                <a:gd name="T6" fmla="*/ 81 w 100"/>
                <a:gd name="T7" fmla="*/ 50 h 76"/>
                <a:gd name="T8" fmla="*/ 67 w 100"/>
                <a:gd name="T9" fmla="*/ 39 h 76"/>
                <a:gd name="T10" fmla="*/ 50 w 100"/>
                <a:gd name="T11" fmla="*/ 26 h 76"/>
                <a:gd name="T12" fmla="*/ 35 w 100"/>
                <a:gd name="T13" fmla="*/ 17 h 76"/>
                <a:gd name="T14" fmla="*/ 22 w 100"/>
                <a:gd name="T15" fmla="*/ 9 h 76"/>
                <a:gd name="T16" fmla="*/ 10 w 100"/>
                <a:gd name="T17" fmla="*/ 3 h 76"/>
                <a:gd name="T18" fmla="*/ 5 w 100"/>
                <a:gd name="T19" fmla="*/ 0 h 76"/>
                <a:gd name="T20" fmla="*/ 0 w 100"/>
                <a:gd name="T21" fmla="*/ 9 h 76"/>
                <a:gd name="T22" fmla="*/ 6 w 100"/>
                <a:gd name="T23" fmla="*/ 12 h 76"/>
                <a:gd name="T24" fmla="*/ 17 w 100"/>
                <a:gd name="T25" fmla="*/ 18 h 76"/>
                <a:gd name="T26" fmla="*/ 31 w 100"/>
                <a:gd name="T27" fmla="*/ 26 h 76"/>
                <a:gd name="T28" fmla="*/ 46 w 100"/>
                <a:gd name="T29" fmla="*/ 35 h 76"/>
                <a:gd name="T30" fmla="*/ 61 w 100"/>
                <a:gd name="T31" fmla="*/ 45 h 76"/>
                <a:gd name="T32" fmla="*/ 74 w 100"/>
                <a:gd name="T33" fmla="*/ 57 h 76"/>
                <a:gd name="T34" fmla="*/ 85 w 100"/>
                <a:gd name="T35" fmla="*/ 68 h 76"/>
                <a:gd name="T36" fmla="*/ 90 w 100"/>
                <a:gd name="T37" fmla="*/ 76 h 76"/>
                <a:gd name="T38" fmla="*/ 90 w 100"/>
                <a:gd name="T39" fmla="*/ 76 h 76"/>
                <a:gd name="T40" fmla="*/ 100 w 100"/>
                <a:gd name="T41" fmla="*/ 7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0" h="76">
                  <a:moveTo>
                    <a:pt x="100" y="74"/>
                  </a:moveTo>
                  <a:lnTo>
                    <a:pt x="100" y="74"/>
                  </a:lnTo>
                  <a:lnTo>
                    <a:pt x="92" y="61"/>
                  </a:lnTo>
                  <a:lnTo>
                    <a:pt x="81" y="50"/>
                  </a:lnTo>
                  <a:lnTo>
                    <a:pt x="67" y="39"/>
                  </a:lnTo>
                  <a:lnTo>
                    <a:pt x="50" y="26"/>
                  </a:lnTo>
                  <a:lnTo>
                    <a:pt x="35" y="17"/>
                  </a:lnTo>
                  <a:lnTo>
                    <a:pt x="22" y="9"/>
                  </a:lnTo>
                  <a:lnTo>
                    <a:pt x="10" y="3"/>
                  </a:lnTo>
                  <a:lnTo>
                    <a:pt x="5" y="0"/>
                  </a:lnTo>
                  <a:lnTo>
                    <a:pt x="0" y="9"/>
                  </a:lnTo>
                  <a:lnTo>
                    <a:pt x="6" y="12"/>
                  </a:lnTo>
                  <a:lnTo>
                    <a:pt x="17" y="18"/>
                  </a:lnTo>
                  <a:lnTo>
                    <a:pt x="31" y="26"/>
                  </a:lnTo>
                  <a:lnTo>
                    <a:pt x="46" y="35"/>
                  </a:lnTo>
                  <a:lnTo>
                    <a:pt x="61" y="45"/>
                  </a:lnTo>
                  <a:lnTo>
                    <a:pt x="74" y="57"/>
                  </a:lnTo>
                  <a:lnTo>
                    <a:pt x="85" y="68"/>
                  </a:lnTo>
                  <a:lnTo>
                    <a:pt x="90" y="76"/>
                  </a:lnTo>
                  <a:lnTo>
                    <a:pt x="90" y="76"/>
                  </a:lnTo>
                  <a:lnTo>
                    <a:pt x="100" y="7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08" name="Freeform 116"/>
            <p:cNvSpPr>
              <a:spLocks/>
            </p:cNvSpPr>
            <p:nvPr/>
          </p:nvSpPr>
          <p:spPr bwMode="auto">
            <a:xfrm>
              <a:off x="2961" y="3269"/>
              <a:ext cx="21" cy="50"/>
            </a:xfrm>
            <a:custGeom>
              <a:avLst/>
              <a:gdLst>
                <a:gd name="T0" fmla="*/ 60 w 63"/>
                <a:gd name="T1" fmla="*/ 143 h 152"/>
                <a:gd name="T2" fmla="*/ 63 w 63"/>
                <a:gd name="T3" fmla="*/ 148 h 152"/>
                <a:gd name="T4" fmla="*/ 60 w 63"/>
                <a:gd name="T5" fmla="*/ 137 h 152"/>
                <a:gd name="T6" fmla="*/ 55 w 63"/>
                <a:gd name="T7" fmla="*/ 121 h 152"/>
                <a:gd name="T8" fmla="*/ 48 w 63"/>
                <a:gd name="T9" fmla="*/ 101 h 152"/>
                <a:gd name="T10" fmla="*/ 40 w 63"/>
                <a:gd name="T11" fmla="*/ 78 h 152"/>
                <a:gd name="T12" fmla="*/ 31 w 63"/>
                <a:gd name="T13" fmla="*/ 55 h 152"/>
                <a:gd name="T14" fmla="*/ 22 w 63"/>
                <a:gd name="T15" fmla="*/ 32 h 152"/>
                <a:gd name="T16" fmla="*/ 15 w 63"/>
                <a:gd name="T17" fmla="*/ 14 h 152"/>
                <a:gd name="T18" fmla="*/ 10 w 63"/>
                <a:gd name="T19" fmla="*/ 0 h 152"/>
                <a:gd name="T20" fmla="*/ 0 w 63"/>
                <a:gd name="T21" fmla="*/ 2 h 152"/>
                <a:gd name="T22" fmla="*/ 6 w 63"/>
                <a:gd name="T23" fmla="*/ 16 h 152"/>
                <a:gd name="T24" fmla="*/ 13 w 63"/>
                <a:gd name="T25" fmla="*/ 34 h 152"/>
                <a:gd name="T26" fmla="*/ 22 w 63"/>
                <a:gd name="T27" fmla="*/ 57 h 152"/>
                <a:gd name="T28" fmla="*/ 31 w 63"/>
                <a:gd name="T29" fmla="*/ 80 h 152"/>
                <a:gd name="T30" fmla="*/ 39 w 63"/>
                <a:gd name="T31" fmla="*/ 103 h 152"/>
                <a:gd name="T32" fmla="*/ 46 w 63"/>
                <a:gd name="T33" fmla="*/ 124 h 152"/>
                <a:gd name="T34" fmla="*/ 51 w 63"/>
                <a:gd name="T35" fmla="*/ 140 h 152"/>
                <a:gd name="T36" fmla="*/ 52 w 63"/>
                <a:gd name="T37" fmla="*/ 148 h 152"/>
                <a:gd name="T38" fmla="*/ 55 w 63"/>
                <a:gd name="T39" fmla="*/ 152 h 152"/>
                <a:gd name="T40" fmla="*/ 52 w 63"/>
                <a:gd name="T41" fmla="*/ 148 h 152"/>
                <a:gd name="T42" fmla="*/ 54 w 63"/>
                <a:gd name="T43" fmla="*/ 151 h 152"/>
                <a:gd name="T44" fmla="*/ 58 w 63"/>
                <a:gd name="T45" fmla="*/ 152 h 152"/>
                <a:gd name="T46" fmla="*/ 61 w 63"/>
                <a:gd name="T47" fmla="*/ 151 h 152"/>
                <a:gd name="T48" fmla="*/ 63 w 63"/>
                <a:gd name="T49" fmla="*/ 148 h 152"/>
                <a:gd name="T50" fmla="*/ 60 w 63"/>
                <a:gd name="T51" fmla="*/ 14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3" h="152">
                  <a:moveTo>
                    <a:pt x="60" y="143"/>
                  </a:moveTo>
                  <a:lnTo>
                    <a:pt x="63" y="148"/>
                  </a:lnTo>
                  <a:lnTo>
                    <a:pt x="60" y="137"/>
                  </a:lnTo>
                  <a:lnTo>
                    <a:pt x="55" y="121"/>
                  </a:lnTo>
                  <a:lnTo>
                    <a:pt x="48" y="101"/>
                  </a:lnTo>
                  <a:lnTo>
                    <a:pt x="40" y="78"/>
                  </a:lnTo>
                  <a:lnTo>
                    <a:pt x="31" y="55"/>
                  </a:lnTo>
                  <a:lnTo>
                    <a:pt x="22" y="32"/>
                  </a:lnTo>
                  <a:lnTo>
                    <a:pt x="15" y="14"/>
                  </a:lnTo>
                  <a:lnTo>
                    <a:pt x="10" y="0"/>
                  </a:lnTo>
                  <a:lnTo>
                    <a:pt x="0" y="2"/>
                  </a:lnTo>
                  <a:lnTo>
                    <a:pt x="6" y="16"/>
                  </a:lnTo>
                  <a:lnTo>
                    <a:pt x="13" y="34"/>
                  </a:lnTo>
                  <a:lnTo>
                    <a:pt x="22" y="57"/>
                  </a:lnTo>
                  <a:lnTo>
                    <a:pt x="31" y="80"/>
                  </a:lnTo>
                  <a:lnTo>
                    <a:pt x="39" y="103"/>
                  </a:lnTo>
                  <a:lnTo>
                    <a:pt x="46" y="124"/>
                  </a:lnTo>
                  <a:lnTo>
                    <a:pt x="51" y="140"/>
                  </a:lnTo>
                  <a:lnTo>
                    <a:pt x="52" y="148"/>
                  </a:lnTo>
                  <a:lnTo>
                    <a:pt x="55" y="152"/>
                  </a:lnTo>
                  <a:lnTo>
                    <a:pt x="52" y="148"/>
                  </a:lnTo>
                  <a:lnTo>
                    <a:pt x="54" y="151"/>
                  </a:lnTo>
                  <a:lnTo>
                    <a:pt x="58" y="152"/>
                  </a:lnTo>
                  <a:lnTo>
                    <a:pt x="61" y="151"/>
                  </a:lnTo>
                  <a:lnTo>
                    <a:pt x="63" y="148"/>
                  </a:lnTo>
                  <a:lnTo>
                    <a:pt x="60" y="14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09" name="Freeform 117"/>
            <p:cNvSpPr>
              <a:spLocks/>
            </p:cNvSpPr>
            <p:nvPr/>
          </p:nvSpPr>
          <p:spPr bwMode="auto">
            <a:xfrm>
              <a:off x="2980" y="3316"/>
              <a:ext cx="27" cy="18"/>
            </a:xfrm>
            <a:custGeom>
              <a:avLst/>
              <a:gdLst>
                <a:gd name="T0" fmla="*/ 82 w 83"/>
                <a:gd name="T1" fmla="*/ 43 h 52"/>
                <a:gd name="T2" fmla="*/ 83 w 83"/>
                <a:gd name="T3" fmla="*/ 43 h 52"/>
                <a:gd name="T4" fmla="*/ 77 w 83"/>
                <a:gd name="T5" fmla="*/ 40 h 52"/>
                <a:gd name="T6" fmla="*/ 70 w 83"/>
                <a:gd name="T7" fmla="*/ 37 h 52"/>
                <a:gd name="T8" fmla="*/ 60 w 83"/>
                <a:gd name="T9" fmla="*/ 31 h 52"/>
                <a:gd name="T10" fmla="*/ 48 w 83"/>
                <a:gd name="T11" fmla="*/ 25 h 52"/>
                <a:gd name="T12" fmla="*/ 36 w 83"/>
                <a:gd name="T13" fmla="*/ 19 h 52"/>
                <a:gd name="T14" fmla="*/ 24 w 83"/>
                <a:gd name="T15" fmla="*/ 12 h 52"/>
                <a:gd name="T16" fmla="*/ 14 w 83"/>
                <a:gd name="T17" fmla="*/ 6 h 52"/>
                <a:gd name="T18" fmla="*/ 5 w 83"/>
                <a:gd name="T19" fmla="*/ 0 h 52"/>
                <a:gd name="T20" fmla="*/ 0 w 83"/>
                <a:gd name="T21" fmla="*/ 9 h 52"/>
                <a:gd name="T22" fmla="*/ 9 w 83"/>
                <a:gd name="T23" fmla="*/ 15 h 52"/>
                <a:gd name="T24" fmla="*/ 20 w 83"/>
                <a:gd name="T25" fmla="*/ 21 h 52"/>
                <a:gd name="T26" fmla="*/ 31 w 83"/>
                <a:gd name="T27" fmla="*/ 28 h 52"/>
                <a:gd name="T28" fmla="*/ 44 w 83"/>
                <a:gd name="T29" fmla="*/ 35 h 52"/>
                <a:gd name="T30" fmla="*/ 55 w 83"/>
                <a:gd name="T31" fmla="*/ 40 h 52"/>
                <a:gd name="T32" fmla="*/ 66 w 83"/>
                <a:gd name="T33" fmla="*/ 46 h 52"/>
                <a:gd name="T34" fmla="*/ 75 w 83"/>
                <a:gd name="T35" fmla="*/ 49 h 52"/>
                <a:gd name="T36" fmla="*/ 80 w 83"/>
                <a:gd name="T37" fmla="*/ 52 h 52"/>
                <a:gd name="T38" fmla="*/ 82 w 83"/>
                <a:gd name="T39" fmla="*/ 52 h 52"/>
                <a:gd name="T40" fmla="*/ 82 w 83"/>
                <a:gd name="T41" fmla="*/ 4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 h="52">
                  <a:moveTo>
                    <a:pt x="82" y="43"/>
                  </a:moveTo>
                  <a:lnTo>
                    <a:pt x="83" y="43"/>
                  </a:lnTo>
                  <a:lnTo>
                    <a:pt x="77" y="40"/>
                  </a:lnTo>
                  <a:lnTo>
                    <a:pt x="70" y="37"/>
                  </a:lnTo>
                  <a:lnTo>
                    <a:pt x="60" y="31"/>
                  </a:lnTo>
                  <a:lnTo>
                    <a:pt x="48" y="25"/>
                  </a:lnTo>
                  <a:lnTo>
                    <a:pt x="36" y="19"/>
                  </a:lnTo>
                  <a:lnTo>
                    <a:pt x="24" y="12"/>
                  </a:lnTo>
                  <a:lnTo>
                    <a:pt x="14" y="6"/>
                  </a:lnTo>
                  <a:lnTo>
                    <a:pt x="5" y="0"/>
                  </a:lnTo>
                  <a:lnTo>
                    <a:pt x="0" y="9"/>
                  </a:lnTo>
                  <a:lnTo>
                    <a:pt x="9" y="15"/>
                  </a:lnTo>
                  <a:lnTo>
                    <a:pt x="20" y="21"/>
                  </a:lnTo>
                  <a:lnTo>
                    <a:pt x="31" y="28"/>
                  </a:lnTo>
                  <a:lnTo>
                    <a:pt x="44" y="35"/>
                  </a:lnTo>
                  <a:lnTo>
                    <a:pt x="55" y="40"/>
                  </a:lnTo>
                  <a:lnTo>
                    <a:pt x="66" y="46"/>
                  </a:lnTo>
                  <a:lnTo>
                    <a:pt x="75" y="49"/>
                  </a:lnTo>
                  <a:lnTo>
                    <a:pt x="80" y="52"/>
                  </a:lnTo>
                  <a:lnTo>
                    <a:pt x="82" y="52"/>
                  </a:lnTo>
                  <a:lnTo>
                    <a:pt x="82" y="4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10" name="Freeform 118"/>
            <p:cNvSpPr>
              <a:spLocks/>
            </p:cNvSpPr>
            <p:nvPr/>
          </p:nvSpPr>
          <p:spPr bwMode="auto">
            <a:xfrm>
              <a:off x="3007" y="3330"/>
              <a:ext cx="11" cy="4"/>
            </a:xfrm>
            <a:custGeom>
              <a:avLst/>
              <a:gdLst>
                <a:gd name="T0" fmla="*/ 32 w 32"/>
                <a:gd name="T1" fmla="*/ 5 h 13"/>
                <a:gd name="T2" fmla="*/ 30 w 32"/>
                <a:gd name="T3" fmla="*/ 4 h 13"/>
                <a:gd name="T4" fmla="*/ 22 w 32"/>
                <a:gd name="T5" fmla="*/ 2 h 13"/>
                <a:gd name="T6" fmla="*/ 14 w 32"/>
                <a:gd name="T7" fmla="*/ 0 h 13"/>
                <a:gd name="T8" fmla="*/ 6 w 32"/>
                <a:gd name="T9" fmla="*/ 0 h 13"/>
                <a:gd name="T10" fmla="*/ 0 w 32"/>
                <a:gd name="T11" fmla="*/ 2 h 13"/>
                <a:gd name="T12" fmla="*/ 0 w 32"/>
                <a:gd name="T13" fmla="*/ 11 h 13"/>
                <a:gd name="T14" fmla="*/ 6 w 32"/>
                <a:gd name="T15" fmla="*/ 12 h 13"/>
                <a:gd name="T16" fmla="*/ 14 w 32"/>
                <a:gd name="T17" fmla="*/ 12 h 13"/>
                <a:gd name="T18" fmla="*/ 22 w 32"/>
                <a:gd name="T19" fmla="*/ 11 h 13"/>
                <a:gd name="T20" fmla="*/ 26 w 32"/>
                <a:gd name="T21" fmla="*/ 13 h 13"/>
                <a:gd name="T22" fmla="*/ 25 w 32"/>
                <a:gd name="T23" fmla="*/ 12 h 13"/>
                <a:gd name="T24" fmla="*/ 32 w 32"/>
                <a:gd name="T25"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3">
                  <a:moveTo>
                    <a:pt x="32" y="5"/>
                  </a:moveTo>
                  <a:lnTo>
                    <a:pt x="30" y="4"/>
                  </a:lnTo>
                  <a:lnTo>
                    <a:pt x="22" y="2"/>
                  </a:lnTo>
                  <a:lnTo>
                    <a:pt x="14" y="0"/>
                  </a:lnTo>
                  <a:lnTo>
                    <a:pt x="6" y="0"/>
                  </a:lnTo>
                  <a:lnTo>
                    <a:pt x="0" y="2"/>
                  </a:lnTo>
                  <a:lnTo>
                    <a:pt x="0" y="11"/>
                  </a:lnTo>
                  <a:lnTo>
                    <a:pt x="6" y="12"/>
                  </a:lnTo>
                  <a:lnTo>
                    <a:pt x="14" y="12"/>
                  </a:lnTo>
                  <a:lnTo>
                    <a:pt x="22" y="11"/>
                  </a:lnTo>
                  <a:lnTo>
                    <a:pt x="26" y="13"/>
                  </a:lnTo>
                  <a:lnTo>
                    <a:pt x="25" y="12"/>
                  </a:lnTo>
                  <a:lnTo>
                    <a:pt x="32"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11" name="Freeform 119"/>
            <p:cNvSpPr>
              <a:spLocks/>
            </p:cNvSpPr>
            <p:nvPr/>
          </p:nvSpPr>
          <p:spPr bwMode="auto">
            <a:xfrm>
              <a:off x="3015" y="3332"/>
              <a:ext cx="32" cy="20"/>
            </a:xfrm>
            <a:custGeom>
              <a:avLst/>
              <a:gdLst>
                <a:gd name="T0" fmla="*/ 87 w 95"/>
                <a:gd name="T1" fmla="*/ 61 h 62"/>
                <a:gd name="T2" fmla="*/ 90 w 95"/>
                <a:gd name="T3" fmla="*/ 53 h 62"/>
                <a:gd name="T4" fmla="*/ 78 w 95"/>
                <a:gd name="T5" fmla="*/ 49 h 62"/>
                <a:gd name="T6" fmla="*/ 65 w 95"/>
                <a:gd name="T7" fmla="*/ 44 h 62"/>
                <a:gd name="T8" fmla="*/ 51 w 95"/>
                <a:gd name="T9" fmla="*/ 35 h 62"/>
                <a:gd name="T10" fmla="*/ 40 w 95"/>
                <a:gd name="T11" fmla="*/ 27 h 62"/>
                <a:gd name="T12" fmla="*/ 28 w 95"/>
                <a:gd name="T13" fmla="*/ 18 h 62"/>
                <a:gd name="T14" fmla="*/ 18 w 95"/>
                <a:gd name="T15" fmla="*/ 10 h 62"/>
                <a:gd name="T16" fmla="*/ 11 w 95"/>
                <a:gd name="T17" fmla="*/ 3 h 62"/>
                <a:gd name="T18" fmla="*/ 7 w 95"/>
                <a:gd name="T19" fmla="*/ 0 h 62"/>
                <a:gd name="T20" fmla="*/ 0 w 95"/>
                <a:gd name="T21" fmla="*/ 7 h 62"/>
                <a:gd name="T22" fmla="*/ 4 w 95"/>
                <a:gd name="T23" fmla="*/ 10 h 62"/>
                <a:gd name="T24" fmla="*/ 11 w 95"/>
                <a:gd name="T25" fmla="*/ 17 h 62"/>
                <a:gd name="T26" fmla="*/ 22 w 95"/>
                <a:gd name="T27" fmla="*/ 25 h 62"/>
                <a:gd name="T28" fmla="*/ 33 w 95"/>
                <a:gd name="T29" fmla="*/ 34 h 62"/>
                <a:gd name="T30" fmla="*/ 47 w 95"/>
                <a:gd name="T31" fmla="*/ 45 h 62"/>
                <a:gd name="T32" fmla="*/ 60 w 95"/>
                <a:gd name="T33" fmla="*/ 53 h 62"/>
                <a:gd name="T34" fmla="*/ 75 w 95"/>
                <a:gd name="T35" fmla="*/ 58 h 62"/>
                <a:gd name="T36" fmla="*/ 90 w 95"/>
                <a:gd name="T37" fmla="*/ 62 h 62"/>
                <a:gd name="T38" fmla="*/ 94 w 95"/>
                <a:gd name="T39" fmla="*/ 54 h 62"/>
                <a:gd name="T40" fmla="*/ 90 w 95"/>
                <a:gd name="T41" fmla="*/ 62 h 62"/>
                <a:gd name="T42" fmla="*/ 94 w 95"/>
                <a:gd name="T43" fmla="*/ 61 h 62"/>
                <a:gd name="T44" fmla="*/ 95 w 95"/>
                <a:gd name="T45" fmla="*/ 57 h 62"/>
                <a:gd name="T46" fmla="*/ 94 w 95"/>
                <a:gd name="T47" fmla="*/ 54 h 62"/>
                <a:gd name="T48" fmla="*/ 90 w 95"/>
                <a:gd name="T49" fmla="*/ 53 h 62"/>
                <a:gd name="T50" fmla="*/ 87 w 95"/>
                <a:gd name="T51" fmla="*/ 6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5" h="62">
                  <a:moveTo>
                    <a:pt x="87" y="61"/>
                  </a:moveTo>
                  <a:lnTo>
                    <a:pt x="90" y="53"/>
                  </a:lnTo>
                  <a:lnTo>
                    <a:pt x="78" y="49"/>
                  </a:lnTo>
                  <a:lnTo>
                    <a:pt x="65" y="44"/>
                  </a:lnTo>
                  <a:lnTo>
                    <a:pt x="51" y="35"/>
                  </a:lnTo>
                  <a:lnTo>
                    <a:pt x="40" y="27"/>
                  </a:lnTo>
                  <a:lnTo>
                    <a:pt x="28" y="18"/>
                  </a:lnTo>
                  <a:lnTo>
                    <a:pt x="18" y="10"/>
                  </a:lnTo>
                  <a:lnTo>
                    <a:pt x="11" y="3"/>
                  </a:lnTo>
                  <a:lnTo>
                    <a:pt x="7" y="0"/>
                  </a:lnTo>
                  <a:lnTo>
                    <a:pt x="0" y="7"/>
                  </a:lnTo>
                  <a:lnTo>
                    <a:pt x="4" y="10"/>
                  </a:lnTo>
                  <a:lnTo>
                    <a:pt x="11" y="17"/>
                  </a:lnTo>
                  <a:lnTo>
                    <a:pt x="22" y="25"/>
                  </a:lnTo>
                  <a:lnTo>
                    <a:pt x="33" y="34"/>
                  </a:lnTo>
                  <a:lnTo>
                    <a:pt x="47" y="45"/>
                  </a:lnTo>
                  <a:lnTo>
                    <a:pt x="60" y="53"/>
                  </a:lnTo>
                  <a:lnTo>
                    <a:pt x="75" y="58"/>
                  </a:lnTo>
                  <a:lnTo>
                    <a:pt x="90" y="62"/>
                  </a:lnTo>
                  <a:lnTo>
                    <a:pt x="94" y="54"/>
                  </a:lnTo>
                  <a:lnTo>
                    <a:pt x="90" y="62"/>
                  </a:lnTo>
                  <a:lnTo>
                    <a:pt x="94" y="61"/>
                  </a:lnTo>
                  <a:lnTo>
                    <a:pt x="95" y="57"/>
                  </a:lnTo>
                  <a:lnTo>
                    <a:pt x="94" y="54"/>
                  </a:lnTo>
                  <a:lnTo>
                    <a:pt x="90" y="53"/>
                  </a:lnTo>
                  <a:lnTo>
                    <a:pt x="87" y="6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12" name="Freeform 120"/>
            <p:cNvSpPr>
              <a:spLocks/>
            </p:cNvSpPr>
            <p:nvPr/>
          </p:nvSpPr>
          <p:spPr bwMode="auto">
            <a:xfrm>
              <a:off x="3013" y="3315"/>
              <a:ext cx="34" cy="37"/>
            </a:xfrm>
            <a:custGeom>
              <a:avLst/>
              <a:gdLst>
                <a:gd name="T0" fmla="*/ 5 w 100"/>
                <a:gd name="T1" fmla="*/ 9 h 110"/>
                <a:gd name="T2" fmla="*/ 0 w 100"/>
                <a:gd name="T3" fmla="*/ 5 h 110"/>
                <a:gd name="T4" fmla="*/ 3 w 100"/>
                <a:gd name="T5" fmla="*/ 15 h 110"/>
                <a:gd name="T6" fmla="*/ 14 w 100"/>
                <a:gd name="T7" fmla="*/ 27 h 110"/>
                <a:gd name="T8" fmla="*/ 25 w 100"/>
                <a:gd name="T9" fmla="*/ 41 h 110"/>
                <a:gd name="T10" fmla="*/ 39 w 100"/>
                <a:gd name="T11" fmla="*/ 56 h 110"/>
                <a:gd name="T12" fmla="*/ 53 w 100"/>
                <a:gd name="T13" fmla="*/ 71 h 110"/>
                <a:gd name="T14" fmla="*/ 68 w 100"/>
                <a:gd name="T15" fmla="*/ 86 h 110"/>
                <a:gd name="T16" fmla="*/ 81 w 100"/>
                <a:gd name="T17" fmla="*/ 99 h 110"/>
                <a:gd name="T18" fmla="*/ 93 w 100"/>
                <a:gd name="T19" fmla="*/ 110 h 110"/>
                <a:gd name="T20" fmla="*/ 100 w 100"/>
                <a:gd name="T21" fmla="*/ 103 h 110"/>
                <a:gd name="T22" fmla="*/ 88 w 100"/>
                <a:gd name="T23" fmla="*/ 93 h 110"/>
                <a:gd name="T24" fmla="*/ 74 w 100"/>
                <a:gd name="T25" fmla="*/ 79 h 110"/>
                <a:gd name="T26" fmla="*/ 60 w 100"/>
                <a:gd name="T27" fmla="*/ 64 h 110"/>
                <a:gd name="T28" fmla="*/ 46 w 100"/>
                <a:gd name="T29" fmla="*/ 49 h 110"/>
                <a:gd name="T30" fmla="*/ 32 w 100"/>
                <a:gd name="T31" fmla="*/ 34 h 110"/>
                <a:gd name="T32" fmla="*/ 21 w 100"/>
                <a:gd name="T33" fmla="*/ 20 h 110"/>
                <a:gd name="T34" fmla="*/ 13 w 100"/>
                <a:gd name="T35" fmla="*/ 10 h 110"/>
                <a:gd name="T36" fmla="*/ 9 w 100"/>
                <a:gd name="T37" fmla="*/ 3 h 110"/>
                <a:gd name="T38" fmla="*/ 5 w 100"/>
                <a:gd name="T39" fmla="*/ 0 h 110"/>
                <a:gd name="T40" fmla="*/ 9 w 100"/>
                <a:gd name="T41" fmla="*/ 3 h 110"/>
                <a:gd name="T42" fmla="*/ 7 w 100"/>
                <a:gd name="T43" fmla="*/ 0 h 110"/>
                <a:gd name="T44" fmla="*/ 3 w 100"/>
                <a:gd name="T45" fmla="*/ 0 h 110"/>
                <a:gd name="T46" fmla="*/ 1 w 100"/>
                <a:gd name="T47" fmla="*/ 2 h 110"/>
                <a:gd name="T48" fmla="*/ 0 w 100"/>
                <a:gd name="T49" fmla="*/ 5 h 110"/>
                <a:gd name="T50" fmla="*/ 5 w 100"/>
                <a:gd name="T51" fmla="*/ 9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0" h="110">
                  <a:moveTo>
                    <a:pt x="5" y="9"/>
                  </a:moveTo>
                  <a:lnTo>
                    <a:pt x="0" y="5"/>
                  </a:lnTo>
                  <a:lnTo>
                    <a:pt x="3" y="15"/>
                  </a:lnTo>
                  <a:lnTo>
                    <a:pt x="14" y="27"/>
                  </a:lnTo>
                  <a:lnTo>
                    <a:pt x="25" y="41"/>
                  </a:lnTo>
                  <a:lnTo>
                    <a:pt x="39" y="56"/>
                  </a:lnTo>
                  <a:lnTo>
                    <a:pt x="53" y="71"/>
                  </a:lnTo>
                  <a:lnTo>
                    <a:pt x="68" y="86"/>
                  </a:lnTo>
                  <a:lnTo>
                    <a:pt x="81" y="99"/>
                  </a:lnTo>
                  <a:lnTo>
                    <a:pt x="93" y="110"/>
                  </a:lnTo>
                  <a:lnTo>
                    <a:pt x="100" y="103"/>
                  </a:lnTo>
                  <a:lnTo>
                    <a:pt x="88" y="93"/>
                  </a:lnTo>
                  <a:lnTo>
                    <a:pt x="74" y="79"/>
                  </a:lnTo>
                  <a:lnTo>
                    <a:pt x="60" y="64"/>
                  </a:lnTo>
                  <a:lnTo>
                    <a:pt x="46" y="49"/>
                  </a:lnTo>
                  <a:lnTo>
                    <a:pt x="32" y="34"/>
                  </a:lnTo>
                  <a:lnTo>
                    <a:pt x="21" y="20"/>
                  </a:lnTo>
                  <a:lnTo>
                    <a:pt x="13" y="10"/>
                  </a:lnTo>
                  <a:lnTo>
                    <a:pt x="9" y="3"/>
                  </a:lnTo>
                  <a:lnTo>
                    <a:pt x="5" y="0"/>
                  </a:lnTo>
                  <a:lnTo>
                    <a:pt x="9" y="3"/>
                  </a:lnTo>
                  <a:lnTo>
                    <a:pt x="7" y="0"/>
                  </a:lnTo>
                  <a:lnTo>
                    <a:pt x="3" y="0"/>
                  </a:lnTo>
                  <a:lnTo>
                    <a:pt x="1" y="2"/>
                  </a:lnTo>
                  <a:lnTo>
                    <a:pt x="0" y="5"/>
                  </a:lnTo>
                  <a:lnTo>
                    <a:pt x="5"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13" name="Freeform 121"/>
            <p:cNvSpPr>
              <a:spLocks/>
            </p:cNvSpPr>
            <p:nvPr/>
          </p:nvSpPr>
          <p:spPr bwMode="auto">
            <a:xfrm>
              <a:off x="2978" y="3279"/>
              <a:ext cx="37" cy="39"/>
            </a:xfrm>
            <a:custGeom>
              <a:avLst/>
              <a:gdLst>
                <a:gd name="T0" fmla="*/ 0 w 110"/>
                <a:gd name="T1" fmla="*/ 5 h 118"/>
                <a:gd name="T2" fmla="*/ 0 w 110"/>
                <a:gd name="T3" fmla="*/ 5 h 118"/>
                <a:gd name="T4" fmla="*/ 8 w 110"/>
                <a:gd name="T5" fmla="*/ 18 h 118"/>
                <a:gd name="T6" fmla="*/ 17 w 110"/>
                <a:gd name="T7" fmla="*/ 37 h 118"/>
                <a:gd name="T8" fmla="*/ 27 w 110"/>
                <a:gd name="T9" fmla="*/ 55 h 118"/>
                <a:gd name="T10" fmla="*/ 38 w 110"/>
                <a:gd name="T11" fmla="*/ 74 h 118"/>
                <a:gd name="T12" fmla="*/ 51 w 110"/>
                <a:gd name="T13" fmla="*/ 93 h 118"/>
                <a:gd name="T14" fmla="*/ 68 w 110"/>
                <a:gd name="T15" fmla="*/ 108 h 118"/>
                <a:gd name="T16" fmla="*/ 87 w 110"/>
                <a:gd name="T17" fmla="*/ 116 h 118"/>
                <a:gd name="T18" fmla="*/ 110 w 110"/>
                <a:gd name="T19" fmla="*/ 118 h 118"/>
                <a:gd name="T20" fmla="*/ 110 w 110"/>
                <a:gd name="T21" fmla="*/ 109 h 118"/>
                <a:gd name="T22" fmla="*/ 89 w 110"/>
                <a:gd name="T23" fmla="*/ 106 h 118"/>
                <a:gd name="T24" fmla="*/ 73 w 110"/>
                <a:gd name="T25" fmla="*/ 98 h 118"/>
                <a:gd name="T26" fmla="*/ 58 w 110"/>
                <a:gd name="T27" fmla="*/ 86 h 118"/>
                <a:gd name="T28" fmla="*/ 47 w 110"/>
                <a:gd name="T29" fmla="*/ 70 h 118"/>
                <a:gd name="T30" fmla="*/ 36 w 110"/>
                <a:gd name="T31" fmla="*/ 50 h 118"/>
                <a:gd name="T32" fmla="*/ 26 w 110"/>
                <a:gd name="T33" fmla="*/ 32 h 118"/>
                <a:gd name="T34" fmla="*/ 17 w 110"/>
                <a:gd name="T35" fmla="*/ 14 h 118"/>
                <a:gd name="T36" fmla="*/ 9 w 110"/>
                <a:gd name="T37" fmla="*/ 0 h 118"/>
                <a:gd name="T38" fmla="*/ 9 w 110"/>
                <a:gd name="T39" fmla="*/ 0 h 118"/>
                <a:gd name="T40" fmla="*/ 0 w 110"/>
                <a:gd name="T41" fmla="*/ 5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0" h="118">
                  <a:moveTo>
                    <a:pt x="0" y="5"/>
                  </a:moveTo>
                  <a:lnTo>
                    <a:pt x="0" y="5"/>
                  </a:lnTo>
                  <a:lnTo>
                    <a:pt x="8" y="18"/>
                  </a:lnTo>
                  <a:lnTo>
                    <a:pt x="17" y="37"/>
                  </a:lnTo>
                  <a:lnTo>
                    <a:pt x="27" y="55"/>
                  </a:lnTo>
                  <a:lnTo>
                    <a:pt x="38" y="74"/>
                  </a:lnTo>
                  <a:lnTo>
                    <a:pt x="51" y="93"/>
                  </a:lnTo>
                  <a:lnTo>
                    <a:pt x="68" y="108"/>
                  </a:lnTo>
                  <a:lnTo>
                    <a:pt x="87" y="116"/>
                  </a:lnTo>
                  <a:lnTo>
                    <a:pt x="110" y="118"/>
                  </a:lnTo>
                  <a:lnTo>
                    <a:pt x="110" y="109"/>
                  </a:lnTo>
                  <a:lnTo>
                    <a:pt x="89" y="106"/>
                  </a:lnTo>
                  <a:lnTo>
                    <a:pt x="73" y="98"/>
                  </a:lnTo>
                  <a:lnTo>
                    <a:pt x="58" y="86"/>
                  </a:lnTo>
                  <a:lnTo>
                    <a:pt x="47" y="70"/>
                  </a:lnTo>
                  <a:lnTo>
                    <a:pt x="36" y="50"/>
                  </a:lnTo>
                  <a:lnTo>
                    <a:pt x="26" y="32"/>
                  </a:lnTo>
                  <a:lnTo>
                    <a:pt x="17" y="14"/>
                  </a:lnTo>
                  <a:lnTo>
                    <a:pt x="9" y="0"/>
                  </a:lnTo>
                  <a:lnTo>
                    <a:pt x="9" y="0"/>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14" name="Freeform 122"/>
            <p:cNvSpPr>
              <a:spLocks/>
            </p:cNvSpPr>
            <p:nvPr/>
          </p:nvSpPr>
          <p:spPr bwMode="auto">
            <a:xfrm>
              <a:off x="2977" y="3269"/>
              <a:ext cx="15" cy="12"/>
            </a:xfrm>
            <a:custGeom>
              <a:avLst/>
              <a:gdLst>
                <a:gd name="T0" fmla="*/ 41 w 43"/>
                <a:gd name="T1" fmla="*/ 0 h 36"/>
                <a:gd name="T2" fmla="*/ 36 w 43"/>
                <a:gd name="T3" fmla="*/ 0 h 36"/>
                <a:gd name="T4" fmla="*/ 31 w 43"/>
                <a:gd name="T5" fmla="*/ 2 h 36"/>
                <a:gd name="T6" fmla="*/ 26 w 43"/>
                <a:gd name="T7" fmla="*/ 6 h 36"/>
                <a:gd name="T8" fmla="*/ 20 w 43"/>
                <a:gd name="T9" fmla="*/ 8 h 36"/>
                <a:gd name="T10" fmla="*/ 14 w 43"/>
                <a:gd name="T11" fmla="*/ 13 h 36"/>
                <a:gd name="T12" fmla="*/ 7 w 43"/>
                <a:gd name="T13" fmla="*/ 17 h 36"/>
                <a:gd name="T14" fmla="*/ 3 w 43"/>
                <a:gd name="T15" fmla="*/ 23 h 36"/>
                <a:gd name="T16" fmla="*/ 0 w 43"/>
                <a:gd name="T17" fmla="*/ 29 h 36"/>
                <a:gd name="T18" fmla="*/ 3 w 43"/>
                <a:gd name="T19" fmla="*/ 36 h 36"/>
                <a:gd name="T20" fmla="*/ 12 w 43"/>
                <a:gd name="T21" fmla="*/ 31 h 36"/>
                <a:gd name="T22" fmla="*/ 12 w 43"/>
                <a:gd name="T23" fmla="*/ 29 h 36"/>
                <a:gd name="T24" fmla="*/ 12 w 43"/>
                <a:gd name="T25" fmla="*/ 28 h 36"/>
                <a:gd name="T26" fmla="*/ 14 w 43"/>
                <a:gd name="T27" fmla="*/ 24 h 36"/>
                <a:gd name="T28" fmla="*/ 19 w 43"/>
                <a:gd name="T29" fmla="*/ 22 h 36"/>
                <a:gd name="T30" fmla="*/ 24 w 43"/>
                <a:gd name="T31" fmla="*/ 17 h 36"/>
                <a:gd name="T32" fmla="*/ 30 w 43"/>
                <a:gd name="T33" fmla="*/ 15 h 36"/>
                <a:gd name="T34" fmla="*/ 36 w 43"/>
                <a:gd name="T35" fmla="*/ 12 h 36"/>
                <a:gd name="T36" fmla="*/ 41 w 43"/>
                <a:gd name="T37" fmla="*/ 9 h 36"/>
                <a:gd name="T38" fmla="*/ 36 w 43"/>
                <a:gd name="T39" fmla="*/ 9 h 36"/>
                <a:gd name="T40" fmla="*/ 41 w 43"/>
                <a:gd name="T41" fmla="*/ 9 h 36"/>
                <a:gd name="T42" fmla="*/ 43 w 43"/>
                <a:gd name="T43" fmla="*/ 7 h 36"/>
                <a:gd name="T44" fmla="*/ 43 w 43"/>
                <a:gd name="T45" fmla="*/ 2 h 36"/>
                <a:gd name="T46" fmla="*/ 39 w 43"/>
                <a:gd name="T47" fmla="*/ 0 h 36"/>
                <a:gd name="T48" fmla="*/ 36 w 43"/>
                <a:gd name="T49" fmla="*/ 0 h 36"/>
                <a:gd name="T50" fmla="*/ 41 w 43"/>
                <a:gd name="T5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3" h="36">
                  <a:moveTo>
                    <a:pt x="41" y="0"/>
                  </a:moveTo>
                  <a:lnTo>
                    <a:pt x="36" y="0"/>
                  </a:lnTo>
                  <a:lnTo>
                    <a:pt x="31" y="2"/>
                  </a:lnTo>
                  <a:lnTo>
                    <a:pt x="26" y="6"/>
                  </a:lnTo>
                  <a:lnTo>
                    <a:pt x="20" y="8"/>
                  </a:lnTo>
                  <a:lnTo>
                    <a:pt x="14" y="13"/>
                  </a:lnTo>
                  <a:lnTo>
                    <a:pt x="7" y="17"/>
                  </a:lnTo>
                  <a:lnTo>
                    <a:pt x="3" y="23"/>
                  </a:lnTo>
                  <a:lnTo>
                    <a:pt x="0" y="29"/>
                  </a:lnTo>
                  <a:lnTo>
                    <a:pt x="3" y="36"/>
                  </a:lnTo>
                  <a:lnTo>
                    <a:pt x="12" y="31"/>
                  </a:lnTo>
                  <a:lnTo>
                    <a:pt x="12" y="29"/>
                  </a:lnTo>
                  <a:lnTo>
                    <a:pt x="12" y="28"/>
                  </a:lnTo>
                  <a:lnTo>
                    <a:pt x="14" y="24"/>
                  </a:lnTo>
                  <a:lnTo>
                    <a:pt x="19" y="22"/>
                  </a:lnTo>
                  <a:lnTo>
                    <a:pt x="24" y="17"/>
                  </a:lnTo>
                  <a:lnTo>
                    <a:pt x="30" y="15"/>
                  </a:lnTo>
                  <a:lnTo>
                    <a:pt x="36" y="12"/>
                  </a:lnTo>
                  <a:lnTo>
                    <a:pt x="41" y="9"/>
                  </a:lnTo>
                  <a:lnTo>
                    <a:pt x="36" y="9"/>
                  </a:lnTo>
                  <a:lnTo>
                    <a:pt x="41" y="9"/>
                  </a:lnTo>
                  <a:lnTo>
                    <a:pt x="43" y="7"/>
                  </a:lnTo>
                  <a:lnTo>
                    <a:pt x="43" y="2"/>
                  </a:lnTo>
                  <a:lnTo>
                    <a:pt x="39" y="0"/>
                  </a:lnTo>
                  <a:lnTo>
                    <a:pt x="36" y="0"/>
                  </a:lnTo>
                  <a:lnTo>
                    <a:pt x="4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15" name="Freeform 123"/>
            <p:cNvSpPr>
              <a:spLocks/>
            </p:cNvSpPr>
            <p:nvPr/>
          </p:nvSpPr>
          <p:spPr bwMode="auto">
            <a:xfrm>
              <a:off x="2989" y="3269"/>
              <a:ext cx="25" cy="17"/>
            </a:xfrm>
            <a:custGeom>
              <a:avLst/>
              <a:gdLst>
                <a:gd name="T0" fmla="*/ 73 w 74"/>
                <a:gd name="T1" fmla="*/ 45 h 52"/>
                <a:gd name="T2" fmla="*/ 74 w 74"/>
                <a:gd name="T3" fmla="*/ 46 h 52"/>
                <a:gd name="T4" fmla="*/ 70 w 74"/>
                <a:gd name="T5" fmla="*/ 41 h 52"/>
                <a:gd name="T6" fmla="*/ 63 w 74"/>
                <a:gd name="T7" fmla="*/ 36 h 52"/>
                <a:gd name="T8" fmla="*/ 56 w 74"/>
                <a:gd name="T9" fmla="*/ 31 h 52"/>
                <a:gd name="T10" fmla="*/ 47 w 74"/>
                <a:gd name="T11" fmla="*/ 24 h 52"/>
                <a:gd name="T12" fmla="*/ 37 w 74"/>
                <a:gd name="T13" fmla="*/ 18 h 52"/>
                <a:gd name="T14" fmla="*/ 26 w 74"/>
                <a:gd name="T15" fmla="*/ 12 h 52"/>
                <a:gd name="T16" fmla="*/ 15 w 74"/>
                <a:gd name="T17" fmla="*/ 6 h 52"/>
                <a:gd name="T18" fmla="*/ 5 w 74"/>
                <a:gd name="T19" fmla="*/ 0 h 52"/>
                <a:gd name="T20" fmla="*/ 0 w 74"/>
                <a:gd name="T21" fmla="*/ 9 h 52"/>
                <a:gd name="T22" fmla="*/ 10 w 74"/>
                <a:gd name="T23" fmla="*/ 15 h 52"/>
                <a:gd name="T24" fmla="*/ 22 w 74"/>
                <a:gd name="T25" fmla="*/ 21 h 52"/>
                <a:gd name="T26" fmla="*/ 32 w 74"/>
                <a:gd name="T27" fmla="*/ 28 h 52"/>
                <a:gd name="T28" fmla="*/ 42 w 74"/>
                <a:gd name="T29" fmla="*/ 33 h 52"/>
                <a:gd name="T30" fmla="*/ 51 w 74"/>
                <a:gd name="T31" fmla="*/ 40 h 52"/>
                <a:gd name="T32" fmla="*/ 58 w 74"/>
                <a:gd name="T33" fmla="*/ 45 h 52"/>
                <a:gd name="T34" fmla="*/ 63 w 74"/>
                <a:gd name="T35" fmla="*/ 48 h 52"/>
                <a:gd name="T36" fmla="*/ 65 w 74"/>
                <a:gd name="T37" fmla="*/ 50 h 52"/>
                <a:gd name="T38" fmla="*/ 66 w 74"/>
                <a:gd name="T39" fmla="*/ 52 h 52"/>
                <a:gd name="T40" fmla="*/ 73 w 74"/>
                <a:gd name="T41" fmla="*/ 4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4" h="52">
                  <a:moveTo>
                    <a:pt x="73" y="45"/>
                  </a:moveTo>
                  <a:lnTo>
                    <a:pt x="74" y="46"/>
                  </a:lnTo>
                  <a:lnTo>
                    <a:pt x="70" y="41"/>
                  </a:lnTo>
                  <a:lnTo>
                    <a:pt x="63" y="36"/>
                  </a:lnTo>
                  <a:lnTo>
                    <a:pt x="56" y="31"/>
                  </a:lnTo>
                  <a:lnTo>
                    <a:pt x="47" y="24"/>
                  </a:lnTo>
                  <a:lnTo>
                    <a:pt x="37" y="18"/>
                  </a:lnTo>
                  <a:lnTo>
                    <a:pt x="26" y="12"/>
                  </a:lnTo>
                  <a:lnTo>
                    <a:pt x="15" y="6"/>
                  </a:lnTo>
                  <a:lnTo>
                    <a:pt x="5" y="0"/>
                  </a:lnTo>
                  <a:lnTo>
                    <a:pt x="0" y="9"/>
                  </a:lnTo>
                  <a:lnTo>
                    <a:pt x="10" y="15"/>
                  </a:lnTo>
                  <a:lnTo>
                    <a:pt x="22" y="21"/>
                  </a:lnTo>
                  <a:lnTo>
                    <a:pt x="32" y="28"/>
                  </a:lnTo>
                  <a:lnTo>
                    <a:pt x="42" y="33"/>
                  </a:lnTo>
                  <a:lnTo>
                    <a:pt x="51" y="40"/>
                  </a:lnTo>
                  <a:lnTo>
                    <a:pt x="58" y="45"/>
                  </a:lnTo>
                  <a:lnTo>
                    <a:pt x="63" y="48"/>
                  </a:lnTo>
                  <a:lnTo>
                    <a:pt x="65" y="50"/>
                  </a:lnTo>
                  <a:lnTo>
                    <a:pt x="66" y="52"/>
                  </a:lnTo>
                  <a:lnTo>
                    <a:pt x="73" y="4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16" name="Freeform 124"/>
            <p:cNvSpPr>
              <a:spLocks/>
            </p:cNvSpPr>
            <p:nvPr/>
          </p:nvSpPr>
          <p:spPr bwMode="auto">
            <a:xfrm>
              <a:off x="3011" y="3284"/>
              <a:ext cx="13" cy="16"/>
            </a:xfrm>
            <a:custGeom>
              <a:avLst/>
              <a:gdLst>
                <a:gd name="T0" fmla="*/ 35 w 39"/>
                <a:gd name="T1" fmla="*/ 40 h 49"/>
                <a:gd name="T2" fmla="*/ 39 w 39"/>
                <a:gd name="T3" fmla="*/ 43 h 49"/>
                <a:gd name="T4" fmla="*/ 34 w 39"/>
                <a:gd name="T5" fmla="*/ 33 h 49"/>
                <a:gd name="T6" fmla="*/ 23 w 39"/>
                <a:gd name="T7" fmla="*/ 19 h 49"/>
                <a:gd name="T8" fmla="*/ 13 w 39"/>
                <a:gd name="T9" fmla="*/ 8 h 49"/>
                <a:gd name="T10" fmla="*/ 7 w 39"/>
                <a:gd name="T11" fmla="*/ 0 h 49"/>
                <a:gd name="T12" fmla="*/ 0 w 39"/>
                <a:gd name="T13" fmla="*/ 7 h 49"/>
                <a:gd name="T14" fmla="*/ 6 w 39"/>
                <a:gd name="T15" fmla="*/ 15 h 49"/>
                <a:gd name="T16" fmla="*/ 16 w 39"/>
                <a:gd name="T17" fmla="*/ 26 h 49"/>
                <a:gd name="T18" fmla="*/ 24 w 39"/>
                <a:gd name="T19" fmla="*/ 38 h 49"/>
                <a:gd name="T20" fmla="*/ 30 w 39"/>
                <a:gd name="T21" fmla="*/ 46 h 49"/>
                <a:gd name="T22" fmla="*/ 35 w 39"/>
                <a:gd name="T23" fmla="*/ 49 h 49"/>
                <a:gd name="T24" fmla="*/ 30 w 39"/>
                <a:gd name="T25" fmla="*/ 46 h 49"/>
                <a:gd name="T26" fmla="*/ 32 w 39"/>
                <a:gd name="T27" fmla="*/ 48 h 49"/>
                <a:gd name="T28" fmla="*/ 36 w 39"/>
                <a:gd name="T29" fmla="*/ 49 h 49"/>
                <a:gd name="T30" fmla="*/ 38 w 39"/>
                <a:gd name="T31" fmla="*/ 47 h 49"/>
                <a:gd name="T32" fmla="*/ 39 w 39"/>
                <a:gd name="T33" fmla="*/ 43 h 49"/>
                <a:gd name="T34" fmla="*/ 35 w 39"/>
                <a:gd name="T35" fmla="*/ 4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49">
                  <a:moveTo>
                    <a:pt x="35" y="40"/>
                  </a:moveTo>
                  <a:lnTo>
                    <a:pt x="39" y="43"/>
                  </a:lnTo>
                  <a:lnTo>
                    <a:pt x="34" y="33"/>
                  </a:lnTo>
                  <a:lnTo>
                    <a:pt x="23" y="19"/>
                  </a:lnTo>
                  <a:lnTo>
                    <a:pt x="13" y="8"/>
                  </a:lnTo>
                  <a:lnTo>
                    <a:pt x="7" y="0"/>
                  </a:lnTo>
                  <a:lnTo>
                    <a:pt x="0" y="7"/>
                  </a:lnTo>
                  <a:lnTo>
                    <a:pt x="6" y="15"/>
                  </a:lnTo>
                  <a:lnTo>
                    <a:pt x="16" y="26"/>
                  </a:lnTo>
                  <a:lnTo>
                    <a:pt x="24" y="38"/>
                  </a:lnTo>
                  <a:lnTo>
                    <a:pt x="30" y="46"/>
                  </a:lnTo>
                  <a:lnTo>
                    <a:pt x="35" y="49"/>
                  </a:lnTo>
                  <a:lnTo>
                    <a:pt x="30" y="46"/>
                  </a:lnTo>
                  <a:lnTo>
                    <a:pt x="32" y="48"/>
                  </a:lnTo>
                  <a:lnTo>
                    <a:pt x="36" y="49"/>
                  </a:lnTo>
                  <a:lnTo>
                    <a:pt x="38" y="47"/>
                  </a:lnTo>
                  <a:lnTo>
                    <a:pt x="39" y="43"/>
                  </a:lnTo>
                  <a:lnTo>
                    <a:pt x="35" y="4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17" name="Freeform 125"/>
            <p:cNvSpPr>
              <a:spLocks/>
            </p:cNvSpPr>
            <p:nvPr/>
          </p:nvSpPr>
          <p:spPr bwMode="auto">
            <a:xfrm>
              <a:off x="3023" y="3297"/>
              <a:ext cx="50" cy="28"/>
            </a:xfrm>
            <a:custGeom>
              <a:avLst/>
              <a:gdLst>
                <a:gd name="T0" fmla="*/ 145 w 150"/>
                <a:gd name="T1" fmla="*/ 75 h 85"/>
                <a:gd name="T2" fmla="*/ 150 w 150"/>
                <a:gd name="T3" fmla="*/ 78 h 85"/>
                <a:gd name="T4" fmla="*/ 138 w 150"/>
                <a:gd name="T5" fmla="*/ 64 h 85"/>
                <a:gd name="T6" fmla="*/ 123 w 150"/>
                <a:gd name="T7" fmla="*/ 51 h 85"/>
                <a:gd name="T8" fmla="*/ 104 w 150"/>
                <a:gd name="T9" fmla="*/ 38 h 85"/>
                <a:gd name="T10" fmla="*/ 84 w 150"/>
                <a:gd name="T11" fmla="*/ 26 h 85"/>
                <a:gd name="T12" fmla="*/ 61 w 150"/>
                <a:gd name="T13" fmla="*/ 16 h 85"/>
                <a:gd name="T14" fmla="*/ 40 w 150"/>
                <a:gd name="T15" fmla="*/ 8 h 85"/>
                <a:gd name="T16" fmla="*/ 18 w 150"/>
                <a:gd name="T17" fmla="*/ 2 h 85"/>
                <a:gd name="T18" fmla="*/ 0 w 150"/>
                <a:gd name="T19" fmla="*/ 0 h 85"/>
                <a:gd name="T20" fmla="*/ 0 w 150"/>
                <a:gd name="T21" fmla="*/ 9 h 85"/>
                <a:gd name="T22" fmla="*/ 18 w 150"/>
                <a:gd name="T23" fmla="*/ 11 h 85"/>
                <a:gd name="T24" fmla="*/ 37 w 150"/>
                <a:gd name="T25" fmla="*/ 17 h 85"/>
                <a:gd name="T26" fmla="*/ 59 w 150"/>
                <a:gd name="T27" fmla="*/ 25 h 85"/>
                <a:gd name="T28" fmla="*/ 80 w 150"/>
                <a:gd name="T29" fmla="*/ 35 h 85"/>
                <a:gd name="T30" fmla="*/ 99 w 150"/>
                <a:gd name="T31" fmla="*/ 47 h 85"/>
                <a:gd name="T32" fmla="*/ 116 w 150"/>
                <a:gd name="T33" fmla="*/ 58 h 85"/>
                <a:gd name="T34" fmla="*/ 131 w 150"/>
                <a:gd name="T35" fmla="*/ 71 h 85"/>
                <a:gd name="T36" fmla="*/ 143 w 150"/>
                <a:gd name="T37" fmla="*/ 82 h 85"/>
                <a:gd name="T38" fmla="*/ 147 w 150"/>
                <a:gd name="T39" fmla="*/ 85 h 85"/>
                <a:gd name="T40" fmla="*/ 143 w 150"/>
                <a:gd name="T41" fmla="*/ 82 h 85"/>
                <a:gd name="T42" fmla="*/ 145 w 150"/>
                <a:gd name="T43" fmla="*/ 85 h 85"/>
                <a:gd name="T44" fmla="*/ 148 w 150"/>
                <a:gd name="T45" fmla="*/ 83 h 85"/>
                <a:gd name="T46" fmla="*/ 150 w 150"/>
                <a:gd name="T47" fmla="*/ 81 h 85"/>
                <a:gd name="T48" fmla="*/ 150 w 150"/>
                <a:gd name="T49" fmla="*/ 78 h 85"/>
                <a:gd name="T50" fmla="*/ 145 w 150"/>
                <a:gd name="T51"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0" h="85">
                  <a:moveTo>
                    <a:pt x="145" y="75"/>
                  </a:moveTo>
                  <a:lnTo>
                    <a:pt x="150" y="78"/>
                  </a:lnTo>
                  <a:lnTo>
                    <a:pt x="138" y="64"/>
                  </a:lnTo>
                  <a:lnTo>
                    <a:pt x="123" y="51"/>
                  </a:lnTo>
                  <a:lnTo>
                    <a:pt x="104" y="38"/>
                  </a:lnTo>
                  <a:lnTo>
                    <a:pt x="84" y="26"/>
                  </a:lnTo>
                  <a:lnTo>
                    <a:pt x="61" y="16"/>
                  </a:lnTo>
                  <a:lnTo>
                    <a:pt x="40" y="8"/>
                  </a:lnTo>
                  <a:lnTo>
                    <a:pt x="18" y="2"/>
                  </a:lnTo>
                  <a:lnTo>
                    <a:pt x="0" y="0"/>
                  </a:lnTo>
                  <a:lnTo>
                    <a:pt x="0" y="9"/>
                  </a:lnTo>
                  <a:lnTo>
                    <a:pt x="18" y="11"/>
                  </a:lnTo>
                  <a:lnTo>
                    <a:pt x="37" y="17"/>
                  </a:lnTo>
                  <a:lnTo>
                    <a:pt x="59" y="25"/>
                  </a:lnTo>
                  <a:lnTo>
                    <a:pt x="80" y="35"/>
                  </a:lnTo>
                  <a:lnTo>
                    <a:pt x="99" y="47"/>
                  </a:lnTo>
                  <a:lnTo>
                    <a:pt x="116" y="58"/>
                  </a:lnTo>
                  <a:lnTo>
                    <a:pt x="131" y="71"/>
                  </a:lnTo>
                  <a:lnTo>
                    <a:pt x="143" y="82"/>
                  </a:lnTo>
                  <a:lnTo>
                    <a:pt x="147" y="85"/>
                  </a:lnTo>
                  <a:lnTo>
                    <a:pt x="143" y="82"/>
                  </a:lnTo>
                  <a:lnTo>
                    <a:pt x="145" y="85"/>
                  </a:lnTo>
                  <a:lnTo>
                    <a:pt x="148" y="83"/>
                  </a:lnTo>
                  <a:lnTo>
                    <a:pt x="150" y="81"/>
                  </a:lnTo>
                  <a:lnTo>
                    <a:pt x="150" y="78"/>
                  </a:lnTo>
                  <a:lnTo>
                    <a:pt x="145" y="7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18" name="Freeform 126"/>
            <p:cNvSpPr>
              <a:spLocks/>
            </p:cNvSpPr>
            <p:nvPr/>
          </p:nvSpPr>
          <p:spPr bwMode="auto">
            <a:xfrm>
              <a:off x="3071" y="3318"/>
              <a:ext cx="42" cy="8"/>
            </a:xfrm>
            <a:custGeom>
              <a:avLst/>
              <a:gdLst>
                <a:gd name="T0" fmla="*/ 119 w 125"/>
                <a:gd name="T1" fmla="*/ 24 h 24"/>
                <a:gd name="T2" fmla="*/ 123 w 125"/>
                <a:gd name="T3" fmla="*/ 15 h 24"/>
                <a:gd name="T4" fmla="*/ 104 w 125"/>
                <a:gd name="T5" fmla="*/ 8 h 24"/>
                <a:gd name="T6" fmla="*/ 88 w 125"/>
                <a:gd name="T7" fmla="*/ 3 h 24"/>
                <a:gd name="T8" fmla="*/ 71 w 125"/>
                <a:gd name="T9" fmla="*/ 1 h 24"/>
                <a:gd name="T10" fmla="*/ 56 w 125"/>
                <a:gd name="T11" fmla="*/ 0 h 24"/>
                <a:gd name="T12" fmla="*/ 41 w 125"/>
                <a:gd name="T13" fmla="*/ 2 h 24"/>
                <a:gd name="T14" fmla="*/ 26 w 125"/>
                <a:gd name="T15" fmla="*/ 6 h 24"/>
                <a:gd name="T16" fmla="*/ 13 w 125"/>
                <a:gd name="T17" fmla="*/ 9 h 24"/>
                <a:gd name="T18" fmla="*/ 0 w 125"/>
                <a:gd name="T19" fmla="*/ 12 h 24"/>
                <a:gd name="T20" fmla="*/ 2 w 125"/>
                <a:gd name="T21" fmla="*/ 22 h 24"/>
                <a:gd name="T22" fmla="*/ 15 w 125"/>
                <a:gd name="T23" fmla="*/ 18 h 24"/>
                <a:gd name="T24" fmla="*/ 29 w 125"/>
                <a:gd name="T25" fmla="*/ 15 h 24"/>
                <a:gd name="T26" fmla="*/ 41 w 125"/>
                <a:gd name="T27" fmla="*/ 11 h 24"/>
                <a:gd name="T28" fmla="*/ 56 w 125"/>
                <a:gd name="T29" fmla="*/ 11 h 24"/>
                <a:gd name="T30" fmla="*/ 71 w 125"/>
                <a:gd name="T31" fmla="*/ 10 h 24"/>
                <a:gd name="T32" fmla="*/ 86 w 125"/>
                <a:gd name="T33" fmla="*/ 12 h 24"/>
                <a:gd name="T34" fmla="*/ 102 w 125"/>
                <a:gd name="T35" fmla="*/ 17 h 24"/>
                <a:gd name="T36" fmla="*/ 118 w 125"/>
                <a:gd name="T37" fmla="*/ 24 h 24"/>
                <a:gd name="T38" fmla="*/ 121 w 125"/>
                <a:gd name="T39" fmla="*/ 15 h 24"/>
                <a:gd name="T40" fmla="*/ 118 w 125"/>
                <a:gd name="T41" fmla="*/ 24 h 24"/>
                <a:gd name="T42" fmla="*/ 121 w 125"/>
                <a:gd name="T43" fmla="*/ 24 h 24"/>
                <a:gd name="T44" fmla="*/ 125 w 125"/>
                <a:gd name="T45" fmla="*/ 20 h 24"/>
                <a:gd name="T46" fmla="*/ 125 w 125"/>
                <a:gd name="T47" fmla="*/ 17 h 24"/>
                <a:gd name="T48" fmla="*/ 123 w 125"/>
                <a:gd name="T49" fmla="*/ 15 h 24"/>
                <a:gd name="T50" fmla="*/ 119 w 125"/>
                <a:gd name="T51"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5" h="24">
                  <a:moveTo>
                    <a:pt x="119" y="24"/>
                  </a:moveTo>
                  <a:lnTo>
                    <a:pt x="123" y="15"/>
                  </a:lnTo>
                  <a:lnTo>
                    <a:pt x="104" y="8"/>
                  </a:lnTo>
                  <a:lnTo>
                    <a:pt x="88" y="3"/>
                  </a:lnTo>
                  <a:lnTo>
                    <a:pt x="71" y="1"/>
                  </a:lnTo>
                  <a:lnTo>
                    <a:pt x="56" y="0"/>
                  </a:lnTo>
                  <a:lnTo>
                    <a:pt x="41" y="2"/>
                  </a:lnTo>
                  <a:lnTo>
                    <a:pt x="26" y="6"/>
                  </a:lnTo>
                  <a:lnTo>
                    <a:pt x="13" y="9"/>
                  </a:lnTo>
                  <a:lnTo>
                    <a:pt x="0" y="12"/>
                  </a:lnTo>
                  <a:lnTo>
                    <a:pt x="2" y="22"/>
                  </a:lnTo>
                  <a:lnTo>
                    <a:pt x="15" y="18"/>
                  </a:lnTo>
                  <a:lnTo>
                    <a:pt x="29" y="15"/>
                  </a:lnTo>
                  <a:lnTo>
                    <a:pt x="41" y="11"/>
                  </a:lnTo>
                  <a:lnTo>
                    <a:pt x="56" y="11"/>
                  </a:lnTo>
                  <a:lnTo>
                    <a:pt x="71" y="10"/>
                  </a:lnTo>
                  <a:lnTo>
                    <a:pt x="86" y="12"/>
                  </a:lnTo>
                  <a:lnTo>
                    <a:pt x="102" y="17"/>
                  </a:lnTo>
                  <a:lnTo>
                    <a:pt x="118" y="24"/>
                  </a:lnTo>
                  <a:lnTo>
                    <a:pt x="121" y="15"/>
                  </a:lnTo>
                  <a:lnTo>
                    <a:pt x="118" y="24"/>
                  </a:lnTo>
                  <a:lnTo>
                    <a:pt x="121" y="24"/>
                  </a:lnTo>
                  <a:lnTo>
                    <a:pt x="125" y="20"/>
                  </a:lnTo>
                  <a:lnTo>
                    <a:pt x="125" y="17"/>
                  </a:lnTo>
                  <a:lnTo>
                    <a:pt x="123" y="15"/>
                  </a:lnTo>
                  <a:lnTo>
                    <a:pt x="119"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19" name="Freeform 127"/>
            <p:cNvSpPr>
              <a:spLocks/>
            </p:cNvSpPr>
            <p:nvPr/>
          </p:nvSpPr>
          <p:spPr bwMode="auto">
            <a:xfrm>
              <a:off x="3086" y="3311"/>
              <a:ext cx="26" cy="15"/>
            </a:xfrm>
            <a:custGeom>
              <a:avLst/>
              <a:gdLst>
                <a:gd name="T0" fmla="*/ 0 w 77"/>
                <a:gd name="T1" fmla="*/ 9 h 44"/>
                <a:gd name="T2" fmla="*/ 0 w 77"/>
                <a:gd name="T3" fmla="*/ 9 h 44"/>
                <a:gd name="T4" fmla="*/ 5 w 77"/>
                <a:gd name="T5" fmla="*/ 12 h 44"/>
                <a:gd name="T6" fmla="*/ 13 w 77"/>
                <a:gd name="T7" fmla="*/ 16 h 44"/>
                <a:gd name="T8" fmla="*/ 24 w 77"/>
                <a:gd name="T9" fmla="*/ 21 h 44"/>
                <a:gd name="T10" fmla="*/ 35 w 77"/>
                <a:gd name="T11" fmla="*/ 27 h 44"/>
                <a:gd name="T12" fmla="*/ 46 w 77"/>
                <a:gd name="T13" fmla="*/ 32 h 44"/>
                <a:gd name="T14" fmla="*/ 57 w 77"/>
                <a:gd name="T15" fmla="*/ 38 h 44"/>
                <a:gd name="T16" fmla="*/ 68 w 77"/>
                <a:gd name="T17" fmla="*/ 42 h 44"/>
                <a:gd name="T18" fmla="*/ 75 w 77"/>
                <a:gd name="T19" fmla="*/ 44 h 44"/>
                <a:gd name="T20" fmla="*/ 77 w 77"/>
                <a:gd name="T21" fmla="*/ 35 h 44"/>
                <a:gd name="T22" fmla="*/ 70 w 77"/>
                <a:gd name="T23" fmla="*/ 32 h 44"/>
                <a:gd name="T24" fmla="*/ 61 w 77"/>
                <a:gd name="T25" fmla="*/ 29 h 44"/>
                <a:gd name="T26" fmla="*/ 51 w 77"/>
                <a:gd name="T27" fmla="*/ 23 h 44"/>
                <a:gd name="T28" fmla="*/ 40 w 77"/>
                <a:gd name="T29" fmla="*/ 17 h 44"/>
                <a:gd name="T30" fmla="*/ 28 w 77"/>
                <a:gd name="T31" fmla="*/ 12 h 44"/>
                <a:gd name="T32" fmla="*/ 18 w 77"/>
                <a:gd name="T33" fmla="*/ 7 h 44"/>
                <a:gd name="T34" fmla="*/ 10 w 77"/>
                <a:gd name="T35" fmla="*/ 3 h 44"/>
                <a:gd name="T36" fmla="*/ 4 w 77"/>
                <a:gd name="T37" fmla="*/ 0 h 44"/>
                <a:gd name="T38" fmla="*/ 4 w 77"/>
                <a:gd name="T39" fmla="*/ 0 h 44"/>
                <a:gd name="T40" fmla="*/ 0 w 77"/>
                <a:gd name="T41" fmla="*/ 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7" h="44">
                  <a:moveTo>
                    <a:pt x="0" y="9"/>
                  </a:moveTo>
                  <a:lnTo>
                    <a:pt x="0" y="9"/>
                  </a:lnTo>
                  <a:lnTo>
                    <a:pt x="5" y="12"/>
                  </a:lnTo>
                  <a:lnTo>
                    <a:pt x="13" y="16"/>
                  </a:lnTo>
                  <a:lnTo>
                    <a:pt x="24" y="21"/>
                  </a:lnTo>
                  <a:lnTo>
                    <a:pt x="35" y="27"/>
                  </a:lnTo>
                  <a:lnTo>
                    <a:pt x="46" y="32"/>
                  </a:lnTo>
                  <a:lnTo>
                    <a:pt x="57" y="38"/>
                  </a:lnTo>
                  <a:lnTo>
                    <a:pt x="68" y="42"/>
                  </a:lnTo>
                  <a:lnTo>
                    <a:pt x="75" y="44"/>
                  </a:lnTo>
                  <a:lnTo>
                    <a:pt x="77" y="35"/>
                  </a:lnTo>
                  <a:lnTo>
                    <a:pt x="70" y="32"/>
                  </a:lnTo>
                  <a:lnTo>
                    <a:pt x="61" y="29"/>
                  </a:lnTo>
                  <a:lnTo>
                    <a:pt x="51" y="23"/>
                  </a:lnTo>
                  <a:lnTo>
                    <a:pt x="40" y="17"/>
                  </a:lnTo>
                  <a:lnTo>
                    <a:pt x="28" y="12"/>
                  </a:lnTo>
                  <a:lnTo>
                    <a:pt x="18" y="7"/>
                  </a:lnTo>
                  <a:lnTo>
                    <a:pt x="10" y="3"/>
                  </a:lnTo>
                  <a:lnTo>
                    <a:pt x="4" y="0"/>
                  </a:lnTo>
                  <a:lnTo>
                    <a:pt x="4"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20" name="Freeform 128"/>
            <p:cNvSpPr>
              <a:spLocks/>
            </p:cNvSpPr>
            <p:nvPr/>
          </p:nvSpPr>
          <p:spPr bwMode="auto">
            <a:xfrm>
              <a:off x="3074" y="3308"/>
              <a:ext cx="13" cy="6"/>
            </a:xfrm>
            <a:custGeom>
              <a:avLst/>
              <a:gdLst>
                <a:gd name="T0" fmla="*/ 0 w 39"/>
                <a:gd name="T1" fmla="*/ 12 h 18"/>
                <a:gd name="T2" fmla="*/ 0 w 39"/>
                <a:gd name="T3" fmla="*/ 12 h 18"/>
                <a:gd name="T4" fmla="*/ 4 w 39"/>
                <a:gd name="T5" fmla="*/ 10 h 18"/>
                <a:gd name="T6" fmla="*/ 8 w 39"/>
                <a:gd name="T7" fmla="*/ 12 h 18"/>
                <a:gd name="T8" fmla="*/ 13 w 39"/>
                <a:gd name="T9" fmla="*/ 12 h 18"/>
                <a:gd name="T10" fmla="*/ 17 w 39"/>
                <a:gd name="T11" fmla="*/ 13 h 18"/>
                <a:gd name="T12" fmla="*/ 22 w 39"/>
                <a:gd name="T13" fmla="*/ 14 h 18"/>
                <a:gd name="T14" fmla="*/ 28 w 39"/>
                <a:gd name="T15" fmla="*/ 15 h 18"/>
                <a:gd name="T16" fmla="*/ 32 w 39"/>
                <a:gd name="T17" fmla="*/ 17 h 18"/>
                <a:gd name="T18" fmla="*/ 35 w 39"/>
                <a:gd name="T19" fmla="*/ 18 h 18"/>
                <a:gd name="T20" fmla="*/ 39 w 39"/>
                <a:gd name="T21" fmla="*/ 9 h 18"/>
                <a:gd name="T22" fmla="*/ 35 w 39"/>
                <a:gd name="T23" fmla="*/ 8 h 18"/>
                <a:gd name="T24" fmla="*/ 30 w 39"/>
                <a:gd name="T25" fmla="*/ 6 h 18"/>
                <a:gd name="T26" fmla="*/ 24 w 39"/>
                <a:gd name="T27" fmla="*/ 5 h 18"/>
                <a:gd name="T28" fmla="*/ 20 w 39"/>
                <a:gd name="T29" fmla="*/ 4 h 18"/>
                <a:gd name="T30" fmla="*/ 13 w 39"/>
                <a:gd name="T31" fmla="*/ 2 h 18"/>
                <a:gd name="T32" fmla="*/ 8 w 39"/>
                <a:gd name="T33" fmla="*/ 2 h 18"/>
                <a:gd name="T34" fmla="*/ 4 w 39"/>
                <a:gd name="T35" fmla="*/ 1 h 18"/>
                <a:gd name="T36" fmla="*/ 0 w 39"/>
                <a:gd name="T37" fmla="*/ 0 h 18"/>
                <a:gd name="T38" fmla="*/ 0 w 39"/>
                <a:gd name="T39" fmla="*/ 0 h 18"/>
                <a:gd name="T40" fmla="*/ 0 w 39"/>
                <a:gd name="T41"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18">
                  <a:moveTo>
                    <a:pt x="0" y="12"/>
                  </a:moveTo>
                  <a:lnTo>
                    <a:pt x="0" y="12"/>
                  </a:lnTo>
                  <a:lnTo>
                    <a:pt x="4" y="10"/>
                  </a:lnTo>
                  <a:lnTo>
                    <a:pt x="8" y="12"/>
                  </a:lnTo>
                  <a:lnTo>
                    <a:pt x="13" y="12"/>
                  </a:lnTo>
                  <a:lnTo>
                    <a:pt x="17" y="13"/>
                  </a:lnTo>
                  <a:lnTo>
                    <a:pt x="22" y="14"/>
                  </a:lnTo>
                  <a:lnTo>
                    <a:pt x="28" y="15"/>
                  </a:lnTo>
                  <a:lnTo>
                    <a:pt x="32" y="17"/>
                  </a:lnTo>
                  <a:lnTo>
                    <a:pt x="35" y="18"/>
                  </a:lnTo>
                  <a:lnTo>
                    <a:pt x="39" y="9"/>
                  </a:lnTo>
                  <a:lnTo>
                    <a:pt x="35" y="8"/>
                  </a:lnTo>
                  <a:lnTo>
                    <a:pt x="30" y="6"/>
                  </a:lnTo>
                  <a:lnTo>
                    <a:pt x="24" y="5"/>
                  </a:lnTo>
                  <a:lnTo>
                    <a:pt x="20" y="4"/>
                  </a:lnTo>
                  <a:lnTo>
                    <a:pt x="13" y="2"/>
                  </a:lnTo>
                  <a:lnTo>
                    <a:pt x="8" y="2"/>
                  </a:lnTo>
                  <a:lnTo>
                    <a:pt x="4" y="1"/>
                  </a:lnTo>
                  <a:lnTo>
                    <a:pt x="0" y="0"/>
                  </a:lnTo>
                  <a:lnTo>
                    <a:pt x="0" y="0"/>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21" name="Freeform 129"/>
            <p:cNvSpPr>
              <a:spLocks/>
            </p:cNvSpPr>
            <p:nvPr/>
          </p:nvSpPr>
          <p:spPr bwMode="auto">
            <a:xfrm>
              <a:off x="3061" y="3296"/>
              <a:ext cx="13" cy="16"/>
            </a:xfrm>
            <a:custGeom>
              <a:avLst/>
              <a:gdLst>
                <a:gd name="T0" fmla="*/ 0 w 39"/>
                <a:gd name="T1" fmla="*/ 10 h 50"/>
                <a:gd name="T2" fmla="*/ 0 w 39"/>
                <a:gd name="T3" fmla="*/ 10 h 50"/>
                <a:gd name="T4" fmla="*/ 4 w 39"/>
                <a:gd name="T5" fmla="*/ 12 h 50"/>
                <a:gd name="T6" fmla="*/ 8 w 39"/>
                <a:gd name="T7" fmla="*/ 18 h 50"/>
                <a:gd name="T8" fmla="*/ 14 w 39"/>
                <a:gd name="T9" fmla="*/ 23 h 50"/>
                <a:gd name="T10" fmla="*/ 17 w 39"/>
                <a:gd name="T11" fmla="*/ 30 h 50"/>
                <a:gd name="T12" fmla="*/ 23 w 39"/>
                <a:gd name="T13" fmla="*/ 37 h 50"/>
                <a:gd name="T14" fmla="*/ 28 w 39"/>
                <a:gd name="T15" fmla="*/ 43 h 50"/>
                <a:gd name="T16" fmla="*/ 33 w 39"/>
                <a:gd name="T17" fmla="*/ 47 h 50"/>
                <a:gd name="T18" fmla="*/ 39 w 39"/>
                <a:gd name="T19" fmla="*/ 50 h 50"/>
                <a:gd name="T20" fmla="*/ 39 w 39"/>
                <a:gd name="T21" fmla="*/ 38 h 50"/>
                <a:gd name="T22" fmla="*/ 38 w 39"/>
                <a:gd name="T23" fmla="*/ 38 h 50"/>
                <a:gd name="T24" fmla="*/ 35 w 39"/>
                <a:gd name="T25" fmla="*/ 36 h 50"/>
                <a:gd name="T26" fmla="*/ 30 w 39"/>
                <a:gd name="T27" fmla="*/ 30 h 50"/>
                <a:gd name="T28" fmla="*/ 27 w 39"/>
                <a:gd name="T29" fmla="*/ 26 h 50"/>
                <a:gd name="T30" fmla="*/ 21 w 39"/>
                <a:gd name="T31" fmla="*/ 19 h 50"/>
                <a:gd name="T32" fmla="*/ 15 w 39"/>
                <a:gd name="T33" fmla="*/ 11 h 50"/>
                <a:gd name="T34" fmla="*/ 11 w 39"/>
                <a:gd name="T35" fmla="*/ 5 h 50"/>
                <a:gd name="T36" fmla="*/ 5 w 39"/>
                <a:gd name="T37" fmla="*/ 0 h 50"/>
                <a:gd name="T38" fmla="*/ 5 w 39"/>
                <a:gd name="T39" fmla="*/ 0 h 50"/>
                <a:gd name="T40" fmla="*/ 0 w 39"/>
                <a:gd name="T41" fmla="*/ 1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50">
                  <a:moveTo>
                    <a:pt x="0" y="10"/>
                  </a:moveTo>
                  <a:lnTo>
                    <a:pt x="0" y="10"/>
                  </a:lnTo>
                  <a:lnTo>
                    <a:pt x="4" y="12"/>
                  </a:lnTo>
                  <a:lnTo>
                    <a:pt x="8" y="18"/>
                  </a:lnTo>
                  <a:lnTo>
                    <a:pt x="14" y="23"/>
                  </a:lnTo>
                  <a:lnTo>
                    <a:pt x="17" y="30"/>
                  </a:lnTo>
                  <a:lnTo>
                    <a:pt x="23" y="37"/>
                  </a:lnTo>
                  <a:lnTo>
                    <a:pt x="28" y="43"/>
                  </a:lnTo>
                  <a:lnTo>
                    <a:pt x="33" y="47"/>
                  </a:lnTo>
                  <a:lnTo>
                    <a:pt x="39" y="50"/>
                  </a:lnTo>
                  <a:lnTo>
                    <a:pt x="39" y="38"/>
                  </a:lnTo>
                  <a:lnTo>
                    <a:pt x="38" y="38"/>
                  </a:lnTo>
                  <a:lnTo>
                    <a:pt x="35" y="36"/>
                  </a:lnTo>
                  <a:lnTo>
                    <a:pt x="30" y="30"/>
                  </a:lnTo>
                  <a:lnTo>
                    <a:pt x="27" y="26"/>
                  </a:lnTo>
                  <a:lnTo>
                    <a:pt x="21" y="19"/>
                  </a:lnTo>
                  <a:lnTo>
                    <a:pt x="15" y="11"/>
                  </a:lnTo>
                  <a:lnTo>
                    <a:pt x="11" y="5"/>
                  </a:lnTo>
                  <a:lnTo>
                    <a:pt x="5" y="0"/>
                  </a:lnTo>
                  <a:lnTo>
                    <a:pt x="5" y="0"/>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22" name="Freeform 130"/>
            <p:cNvSpPr>
              <a:spLocks/>
            </p:cNvSpPr>
            <p:nvPr/>
          </p:nvSpPr>
          <p:spPr bwMode="auto">
            <a:xfrm>
              <a:off x="3021" y="3279"/>
              <a:ext cx="42" cy="20"/>
            </a:xfrm>
            <a:custGeom>
              <a:avLst/>
              <a:gdLst>
                <a:gd name="T0" fmla="*/ 1 w 125"/>
                <a:gd name="T1" fmla="*/ 9 h 61"/>
                <a:gd name="T2" fmla="*/ 0 w 125"/>
                <a:gd name="T3" fmla="*/ 9 h 61"/>
                <a:gd name="T4" fmla="*/ 9 w 125"/>
                <a:gd name="T5" fmla="*/ 12 h 61"/>
                <a:gd name="T6" fmla="*/ 24 w 125"/>
                <a:gd name="T7" fmla="*/ 19 h 61"/>
                <a:gd name="T8" fmla="*/ 42 w 125"/>
                <a:gd name="T9" fmla="*/ 26 h 61"/>
                <a:gd name="T10" fmla="*/ 63 w 125"/>
                <a:gd name="T11" fmla="*/ 34 h 61"/>
                <a:gd name="T12" fmla="*/ 83 w 125"/>
                <a:gd name="T13" fmla="*/ 42 h 61"/>
                <a:gd name="T14" fmla="*/ 99 w 125"/>
                <a:gd name="T15" fmla="*/ 50 h 61"/>
                <a:gd name="T16" fmla="*/ 112 w 125"/>
                <a:gd name="T17" fmla="*/ 56 h 61"/>
                <a:gd name="T18" fmla="*/ 120 w 125"/>
                <a:gd name="T19" fmla="*/ 61 h 61"/>
                <a:gd name="T20" fmla="*/ 125 w 125"/>
                <a:gd name="T21" fmla="*/ 51 h 61"/>
                <a:gd name="T22" fmla="*/ 117 w 125"/>
                <a:gd name="T23" fmla="*/ 47 h 61"/>
                <a:gd name="T24" fmla="*/ 103 w 125"/>
                <a:gd name="T25" fmla="*/ 41 h 61"/>
                <a:gd name="T26" fmla="*/ 85 w 125"/>
                <a:gd name="T27" fmla="*/ 33 h 61"/>
                <a:gd name="T28" fmla="*/ 65 w 125"/>
                <a:gd name="T29" fmla="*/ 25 h 61"/>
                <a:gd name="T30" fmla="*/ 45 w 125"/>
                <a:gd name="T31" fmla="*/ 17 h 61"/>
                <a:gd name="T32" fmla="*/ 26 w 125"/>
                <a:gd name="T33" fmla="*/ 10 h 61"/>
                <a:gd name="T34" fmla="*/ 14 w 125"/>
                <a:gd name="T35" fmla="*/ 3 h 61"/>
                <a:gd name="T36" fmla="*/ 5 w 125"/>
                <a:gd name="T37" fmla="*/ 0 h 61"/>
                <a:gd name="T38" fmla="*/ 4 w 125"/>
                <a:gd name="T39" fmla="*/ 0 h 61"/>
                <a:gd name="T40" fmla="*/ 1 w 125"/>
                <a:gd name="T41" fmla="*/ 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5" h="61">
                  <a:moveTo>
                    <a:pt x="1" y="9"/>
                  </a:moveTo>
                  <a:lnTo>
                    <a:pt x="0" y="9"/>
                  </a:lnTo>
                  <a:lnTo>
                    <a:pt x="9" y="12"/>
                  </a:lnTo>
                  <a:lnTo>
                    <a:pt x="24" y="19"/>
                  </a:lnTo>
                  <a:lnTo>
                    <a:pt x="42" y="26"/>
                  </a:lnTo>
                  <a:lnTo>
                    <a:pt x="63" y="34"/>
                  </a:lnTo>
                  <a:lnTo>
                    <a:pt x="83" y="42"/>
                  </a:lnTo>
                  <a:lnTo>
                    <a:pt x="99" y="50"/>
                  </a:lnTo>
                  <a:lnTo>
                    <a:pt x="112" y="56"/>
                  </a:lnTo>
                  <a:lnTo>
                    <a:pt x="120" y="61"/>
                  </a:lnTo>
                  <a:lnTo>
                    <a:pt x="125" y="51"/>
                  </a:lnTo>
                  <a:lnTo>
                    <a:pt x="117" y="47"/>
                  </a:lnTo>
                  <a:lnTo>
                    <a:pt x="103" y="41"/>
                  </a:lnTo>
                  <a:lnTo>
                    <a:pt x="85" y="33"/>
                  </a:lnTo>
                  <a:lnTo>
                    <a:pt x="65" y="25"/>
                  </a:lnTo>
                  <a:lnTo>
                    <a:pt x="45" y="17"/>
                  </a:lnTo>
                  <a:lnTo>
                    <a:pt x="26" y="10"/>
                  </a:lnTo>
                  <a:lnTo>
                    <a:pt x="14" y="3"/>
                  </a:lnTo>
                  <a:lnTo>
                    <a:pt x="5" y="0"/>
                  </a:lnTo>
                  <a:lnTo>
                    <a:pt x="4" y="0"/>
                  </a:lnTo>
                  <a:lnTo>
                    <a:pt x="1"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23" name="Freeform 131"/>
            <p:cNvSpPr>
              <a:spLocks/>
            </p:cNvSpPr>
            <p:nvPr/>
          </p:nvSpPr>
          <p:spPr bwMode="auto">
            <a:xfrm>
              <a:off x="3000" y="3256"/>
              <a:ext cx="23" cy="26"/>
            </a:xfrm>
            <a:custGeom>
              <a:avLst/>
              <a:gdLst>
                <a:gd name="T0" fmla="*/ 0 w 67"/>
                <a:gd name="T1" fmla="*/ 9 h 78"/>
                <a:gd name="T2" fmla="*/ 1 w 67"/>
                <a:gd name="T3" fmla="*/ 9 h 78"/>
                <a:gd name="T4" fmla="*/ 5 w 67"/>
                <a:gd name="T5" fmla="*/ 13 h 78"/>
                <a:gd name="T6" fmla="*/ 12 w 67"/>
                <a:gd name="T7" fmla="*/ 20 h 78"/>
                <a:gd name="T8" fmla="*/ 21 w 67"/>
                <a:gd name="T9" fmla="*/ 30 h 78"/>
                <a:gd name="T10" fmla="*/ 30 w 67"/>
                <a:gd name="T11" fmla="*/ 43 h 78"/>
                <a:gd name="T12" fmla="*/ 39 w 67"/>
                <a:gd name="T13" fmla="*/ 54 h 78"/>
                <a:gd name="T14" fmla="*/ 48 w 67"/>
                <a:gd name="T15" fmla="*/ 64 h 78"/>
                <a:gd name="T16" fmla="*/ 56 w 67"/>
                <a:gd name="T17" fmla="*/ 72 h 78"/>
                <a:gd name="T18" fmla="*/ 64 w 67"/>
                <a:gd name="T19" fmla="*/ 78 h 78"/>
                <a:gd name="T20" fmla="*/ 67 w 67"/>
                <a:gd name="T21" fmla="*/ 69 h 78"/>
                <a:gd name="T22" fmla="*/ 63 w 67"/>
                <a:gd name="T23" fmla="*/ 65 h 78"/>
                <a:gd name="T24" fmla="*/ 55 w 67"/>
                <a:gd name="T25" fmla="*/ 57 h 78"/>
                <a:gd name="T26" fmla="*/ 46 w 67"/>
                <a:gd name="T27" fmla="*/ 47 h 78"/>
                <a:gd name="T28" fmla="*/ 37 w 67"/>
                <a:gd name="T29" fmla="*/ 36 h 78"/>
                <a:gd name="T30" fmla="*/ 28 w 67"/>
                <a:gd name="T31" fmla="*/ 23 h 78"/>
                <a:gd name="T32" fmla="*/ 18 w 67"/>
                <a:gd name="T33" fmla="*/ 13 h 78"/>
                <a:gd name="T34" fmla="*/ 12 w 67"/>
                <a:gd name="T35" fmla="*/ 6 h 78"/>
                <a:gd name="T36" fmla="*/ 4 w 67"/>
                <a:gd name="T37" fmla="*/ 0 h 78"/>
                <a:gd name="T38" fmla="*/ 5 w 67"/>
                <a:gd name="T39" fmla="*/ 0 h 78"/>
                <a:gd name="T40" fmla="*/ 0 w 67"/>
                <a:gd name="T41" fmla="*/ 9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7" h="78">
                  <a:moveTo>
                    <a:pt x="0" y="9"/>
                  </a:moveTo>
                  <a:lnTo>
                    <a:pt x="1" y="9"/>
                  </a:lnTo>
                  <a:lnTo>
                    <a:pt x="5" y="13"/>
                  </a:lnTo>
                  <a:lnTo>
                    <a:pt x="12" y="20"/>
                  </a:lnTo>
                  <a:lnTo>
                    <a:pt x="21" y="30"/>
                  </a:lnTo>
                  <a:lnTo>
                    <a:pt x="30" y="43"/>
                  </a:lnTo>
                  <a:lnTo>
                    <a:pt x="39" y="54"/>
                  </a:lnTo>
                  <a:lnTo>
                    <a:pt x="48" y="64"/>
                  </a:lnTo>
                  <a:lnTo>
                    <a:pt x="56" y="72"/>
                  </a:lnTo>
                  <a:lnTo>
                    <a:pt x="64" y="78"/>
                  </a:lnTo>
                  <a:lnTo>
                    <a:pt x="67" y="69"/>
                  </a:lnTo>
                  <a:lnTo>
                    <a:pt x="63" y="65"/>
                  </a:lnTo>
                  <a:lnTo>
                    <a:pt x="55" y="57"/>
                  </a:lnTo>
                  <a:lnTo>
                    <a:pt x="46" y="47"/>
                  </a:lnTo>
                  <a:lnTo>
                    <a:pt x="37" y="36"/>
                  </a:lnTo>
                  <a:lnTo>
                    <a:pt x="28" y="23"/>
                  </a:lnTo>
                  <a:lnTo>
                    <a:pt x="18" y="13"/>
                  </a:lnTo>
                  <a:lnTo>
                    <a:pt x="12" y="6"/>
                  </a:lnTo>
                  <a:lnTo>
                    <a:pt x="4" y="0"/>
                  </a:lnTo>
                  <a:lnTo>
                    <a:pt x="5"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24" name="Freeform 132"/>
            <p:cNvSpPr>
              <a:spLocks/>
            </p:cNvSpPr>
            <p:nvPr/>
          </p:nvSpPr>
          <p:spPr bwMode="auto">
            <a:xfrm>
              <a:off x="2971" y="3247"/>
              <a:ext cx="31" cy="12"/>
            </a:xfrm>
            <a:custGeom>
              <a:avLst/>
              <a:gdLst>
                <a:gd name="T0" fmla="*/ 0 w 92"/>
                <a:gd name="T1" fmla="*/ 9 h 36"/>
                <a:gd name="T2" fmla="*/ 0 w 92"/>
                <a:gd name="T3" fmla="*/ 9 h 36"/>
                <a:gd name="T4" fmla="*/ 8 w 92"/>
                <a:gd name="T5" fmla="*/ 11 h 36"/>
                <a:gd name="T6" fmla="*/ 20 w 92"/>
                <a:gd name="T7" fmla="*/ 15 h 36"/>
                <a:gd name="T8" fmla="*/ 32 w 92"/>
                <a:gd name="T9" fmla="*/ 18 h 36"/>
                <a:gd name="T10" fmla="*/ 46 w 92"/>
                <a:gd name="T11" fmla="*/ 23 h 36"/>
                <a:gd name="T12" fmla="*/ 60 w 92"/>
                <a:gd name="T13" fmla="*/ 27 h 36"/>
                <a:gd name="T14" fmla="*/ 72 w 92"/>
                <a:gd name="T15" fmla="*/ 31 h 36"/>
                <a:gd name="T16" fmla="*/ 83 w 92"/>
                <a:gd name="T17" fmla="*/ 34 h 36"/>
                <a:gd name="T18" fmla="*/ 87 w 92"/>
                <a:gd name="T19" fmla="*/ 36 h 36"/>
                <a:gd name="T20" fmla="*/ 92 w 92"/>
                <a:gd name="T21" fmla="*/ 27 h 36"/>
                <a:gd name="T22" fmla="*/ 85 w 92"/>
                <a:gd name="T23" fmla="*/ 25 h 36"/>
                <a:gd name="T24" fmla="*/ 75 w 92"/>
                <a:gd name="T25" fmla="*/ 21 h 36"/>
                <a:gd name="T26" fmla="*/ 62 w 92"/>
                <a:gd name="T27" fmla="*/ 18 h 36"/>
                <a:gd name="T28" fmla="*/ 48 w 92"/>
                <a:gd name="T29" fmla="*/ 13 h 36"/>
                <a:gd name="T30" fmla="*/ 34 w 92"/>
                <a:gd name="T31" fmla="*/ 9 h 36"/>
                <a:gd name="T32" fmla="*/ 22 w 92"/>
                <a:gd name="T33" fmla="*/ 5 h 36"/>
                <a:gd name="T34" fmla="*/ 10 w 92"/>
                <a:gd name="T35" fmla="*/ 2 h 36"/>
                <a:gd name="T36" fmla="*/ 2 w 92"/>
                <a:gd name="T37" fmla="*/ 0 h 36"/>
                <a:gd name="T38" fmla="*/ 2 w 92"/>
                <a:gd name="T39" fmla="*/ 0 h 36"/>
                <a:gd name="T40" fmla="*/ 0 w 92"/>
                <a:gd name="T41" fmla="*/ 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2" h="36">
                  <a:moveTo>
                    <a:pt x="0" y="9"/>
                  </a:moveTo>
                  <a:lnTo>
                    <a:pt x="0" y="9"/>
                  </a:lnTo>
                  <a:lnTo>
                    <a:pt x="8" y="11"/>
                  </a:lnTo>
                  <a:lnTo>
                    <a:pt x="20" y="15"/>
                  </a:lnTo>
                  <a:lnTo>
                    <a:pt x="32" y="18"/>
                  </a:lnTo>
                  <a:lnTo>
                    <a:pt x="46" y="23"/>
                  </a:lnTo>
                  <a:lnTo>
                    <a:pt x="60" y="27"/>
                  </a:lnTo>
                  <a:lnTo>
                    <a:pt x="72" y="31"/>
                  </a:lnTo>
                  <a:lnTo>
                    <a:pt x="83" y="34"/>
                  </a:lnTo>
                  <a:lnTo>
                    <a:pt x="87" y="36"/>
                  </a:lnTo>
                  <a:lnTo>
                    <a:pt x="92" y="27"/>
                  </a:lnTo>
                  <a:lnTo>
                    <a:pt x="85" y="25"/>
                  </a:lnTo>
                  <a:lnTo>
                    <a:pt x="75" y="21"/>
                  </a:lnTo>
                  <a:lnTo>
                    <a:pt x="62" y="18"/>
                  </a:lnTo>
                  <a:lnTo>
                    <a:pt x="48" y="13"/>
                  </a:lnTo>
                  <a:lnTo>
                    <a:pt x="34" y="9"/>
                  </a:lnTo>
                  <a:lnTo>
                    <a:pt x="22" y="5"/>
                  </a:lnTo>
                  <a:lnTo>
                    <a:pt x="10" y="2"/>
                  </a:lnTo>
                  <a:lnTo>
                    <a:pt x="2" y="0"/>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25" name="Freeform 133"/>
            <p:cNvSpPr>
              <a:spLocks/>
            </p:cNvSpPr>
            <p:nvPr/>
          </p:nvSpPr>
          <p:spPr bwMode="auto">
            <a:xfrm>
              <a:off x="2945" y="3230"/>
              <a:ext cx="27" cy="20"/>
            </a:xfrm>
            <a:custGeom>
              <a:avLst/>
              <a:gdLst>
                <a:gd name="T0" fmla="*/ 0 w 80"/>
                <a:gd name="T1" fmla="*/ 7 h 60"/>
                <a:gd name="T2" fmla="*/ 0 w 80"/>
                <a:gd name="T3" fmla="*/ 7 h 60"/>
                <a:gd name="T4" fmla="*/ 8 w 80"/>
                <a:gd name="T5" fmla="*/ 15 h 60"/>
                <a:gd name="T6" fmla="*/ 19 w 80"/>
                <a:gd name="T7" fmla="*/ 23 h 60"/>
                <a:gd name="T8" fmla="*/ 30 w 80"/>
                <a:gd name="T9" fmla="*/ 33 h 60"/>
                <a:gd name="T10" fmla="*/ 42 w 80"/>
                <a:gd name="T11" fmla="*/ 40 h 60"/>
                <a:gd name="T12" fmla="*/ 52 w 80"/>
                <a:gd name="T13" fmla="*/ 47 h 60"/>
                <a:gd name="T14" fmla="*/ 61 w 80"/>
                <a:gd name="T15" fmla="*/ 53 h 60"/>
                <a:gd name="T16" fmla="*/ 71 w 80"/>
                <a:gd name="T17" fmla="*/ 58 h 60"/>
                <a:gd name="T18" fmla="*/ 78 w 80"/>
                <a:gd name="T19" fmla="*/ 60 h 60"/>
                <a:gd name="T20" fmla="*/ 80 w 80"/>
                <a:gd name="T21" fmla="*/ 51 h 60"/>
                <a:gd name="T22" fmla="*/ 74 w 80"/>
                <a:gd name="T23" fmla="*/ 48 h 60"/>
                <a:gd name="T24" fmla="*/ 66 w 80"/>
                <a:gd name="T25" fmla="*/ 44 h 60"/>
                <a:gd name="T26" fmla="*/ 56 w 80"/>
                <a:gd name="T27" fmla="*/ 38 h 60"/>
                <a:gd name="T28" fmla="*/ 46 w 80"/>
                <a:gd name="T29" fmla="*/ 31 h 60"/>
                <a:gd name="T30" fmla="*/ 35 w 80"/>
                <a:gd name="T31" fmla="*/ 24 h 60"/>
                <a:gd name="T32" fmla="*/ 25 w 80"/>
                <a:gd name="T33" fmla="*/ 16 h 60"/>
                <a:gd name="T34" fmla="*/ 15 w 80"/>
                <a:gd name="T35" fmla="*/ 8 h 60"/>
                <a:gd name="T36" fmla="*/ 7 w 80"/>
                <a:gd name="T37" fmla="*/ 0 h 60"/>
                <a:gd name="T38" fmla="*/ 7 w 80"/>
                <a:gd name="T39" fmla="*/ 0 h 60"/>
                <a:gd name="T40" fmla="*/ 0 w 80"/>
                <a:gd name="T41" fmla="*/ 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60">
                  <a:moveTo>
                    <a:pt x="0" y="7"/>
                  </a:moveTo>
                  <a:lnTo>
                    <a:pt x="0" y="7"/>
                  </a:lnTo>
                  <a:lnTo>
                    <a:pt x="8" y="15"/>
                  </a:lnTo>
                  <a:lnTo>
                    <a:pt x="19" y="23"/>
                  </a:lnTo>
                  <a:lnTo>
                    <a:pt x="30" y="33"/>
                  </a:lnTo>
                  <a:lnTo>
                    <a:pt x="42" y="40"/>
                  </a:lnTo>
                  <a:lnTo>
                    <a:pt x="52" y="47"/>
                  </a:lnTo>
                  <a:lnTo>
                    <a:pt x="61" y="53"/>
                  </a:lnTo>
                  <a:lnTo>
                    <a:pt x="71" y="58"/>
                  </a:lnTo>
                  <a:lnTo>
                    <a:pt x="78" y="60"/>
                  </a:lnTo>
                  <a:lnTo>
                    <a:pt x="80" y="51"/>
                  </a:lnTo>
                  <a:lnTo>
                    <a:pt x="74" y="48"/>
                  </a:lnTo>
                  <a:lnTo>
                    <a:pt x="66" y="44"/>
                  </a:lnTo>
                  <a:lnTo>
                    <a:pt x="56" y="38"/>
                  </a:lnTo>
                  <a:lnTo>
                    <a:pt x="46" y="31"/>
                  </a:lnTo>
                  <a:lnTo>
                    <a:pt x="35" y="24"/>
                  </a:lnTo>
                  <a:lnTo>
                    <a:pt x="25" y="16"/>
                  </a:lnTo>
                  <a:lnTo>
                    <a:pt x="15" y="8"/>
                  </a:lnTo>
                  <a:lnTo>
                    <a:pt x="7" y="0"/>
                  </a:lnTo>
                  <a:lnTo>
                    <a:pt x="7" y="0"/>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26" name="Freeform 134"/>
            <p:cNvSpPr>
              <a:spLocks/>
            </p:cNvSpPr>
            <p:nvPr/>
          </p:nvSpPr>
          <p:spPr bwMode="auto">
            <a:xfrm>
              <a:off x="2914" y="3220"/>
              <a:ext cx="34" cy="12"/>
            </a:xfrm>
            <a:custGeom>
              <a:avLst/>
              <a:gdLst>
                <a:gd name="T0" fmla="*/ 1 w 102"/>
                <a:gd name="T1" fmla="*/ 12 h 35"/>
                <a:gd name="T2" fmla="*/ 6 w 102"/>
                <a:gd name="T3" fmla="*/ 13 h 35"/>
                <a:gd name="T4" fmla="*/ 19 w 102"/>
                <a:gd name="T5" fmla="*/ 11 h 35"/>
                <a:gd name="T6" fmla="*/ 32 w 102"/>
                <a:gd name="T7" fmla="*/ 11 h 35"/>
                <a:gd name="T8" fmla="*/ 45 w 102"/>
                <a:gd name="T9" fmla="*/ 11 h 35"/>
                <a:gd name="T10" fmla="*/ 56 w 102"/>
                <a:gd name="T11" fmla="*/ 13 h 35"/>
                <a:gd name="T12" fmla="*/ 68 w 102"/>
                <a:gd name="T13" fmla="*/ 17 h 35"/>
                <a:gd name="T14" fmla="*/ 78 w 102"/>
                <a:gd name="T15" fmla="*/ 21 h 35"/>
                <a:gd name="T16" fmla="*/ 86 w 102"/>
                <a:gd name="T17" fmla="*/ 27 h 35"/>
                <a:gd name="T18" fmla="*/ 95 w 102"/>
                <a:gd name="T19" fmla="*/ 35 h 35"/>
                <a:gd name="T20" fmla="*/ 102 w 102"/>
                <a:gd name="T21" fmla="*/ 28 h 35"/>
                <a:gd name="T22" fmla="*/ 93 w 102"/>
                <a:gd name="T23" fmla="*/ 20 h 35"/>
                <a:gd name="T24" fmla="*/ 83 w 102"/>
                <a:gd name="T25" fmla="*/ 12 h 35"/>
                <a:gd name="T26" fmla="*/ 70 w 102"/>
                <a:gd name="T27" fmla="*/ 8 h 35"/>
                <a:gd name="T28" fmla="*/ 59 w 102"/>
                <a:gd name="T29" fmla="*/ 4 h 35"/>
                <a:gd name="T30" fmla="*/ 45 w 102"/>
                <a:gd name="T31" fmla="*/ 2 h 35"/>
                <a:gd name="T32" fmla="*/ 32 w 102"/>
                <a:gd name="T33" fmla="*/ 0 h 35"/>
                <a:gd name="T34" fmla="*/ 19 w 102"/>
                <a:gd name="T35" fmla="*/ 2 h 35"/>
                <a:gd name="T36" fmla="*/ 4 w 102"/>
                <a:gd name="T37" fmla="*/ 4 h 35"/>
                <a:gd name="T38" fmla="*/ 8 w 102"/>
                <a:gd name="T39" fmla="*/ 5 h 35"/>
                <a:gd name="T40" fmla="*/ 4 w 102"/>
                <a:gd name="T41" fmla="*/ 4 h 35"/>
                <a:gd name="T42" fmla="*/ 1 w 102"/>
                <a:gd name="T43" fmla="*/ 7 h 35"/>
                <a:gd name="T44" fmla="*/ 0 w 102"/>
                <a:gd name="T45" fmla="*/ 10 h 35"/>
                <a:gd name="T46" fmla="*/ 3 w 102"/>
                <a:gd name="T47" fmla="*/ 12 h 35"/>
                <a:gd name="T48" fmla="*/ 6 w 102"/>
                <a:gd name="T49" fmla="*/ 13 h 35"/>
                <a:gd name="T50" fmla="*/ 1 w 102"/>
                <a:gd name="T51" fmla="*/ 1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2" h="35">
                  <a:moveTo>
                    <a:pt x="1" y="12"/>
                  </a:moveTo>
                  <a:lnTo>
                    <a:pt x="6" y="13"/>
                  </a:lnTo>
                  <a:lnTo>
                    <a:pt x="19" y="11"/>
                  </a:lnTo>
                  <a:lnTo>
                    <a:pt x="32" y="11"/>
                  </a:lnTo>
                  <a:lnTo>
                    <a:pt x="45" y="11"/>
                  </a:lnTo>
                  <a:lnTo>
                    <a:pt x="56" y="13"/>
                  </a:lnTo>
                  <a:lnTo>
                    <a:pt x="68" y="17"/>
                  </a:lnTo>
                  <a:lnTo>
                    <a:pt x="78" y="21"/>
                  </a:lnTo>
                  <a:lnTo>
                    <a:pt x="86" y="27"/>
                  </a:lnTo>
                  <a:lnTo>
                    <a:pt x="95" y="35"/>
                  </a:lnTo>
                  <a:lnTo>
                    <a:pt x="102" y="28"/>
                  </a:lnTo>
                  <a:lnTo>
                    <a:pt x="93" y="20"/>
                  </a:lnTo>
                  <a:lnTo>
                    <a:pt x="83" y="12"/>
                  </a:lnTo>
                  <a:lnTo>
                    <a:pt x="70" y="8"/>
                  </a:lnTo>
                  <a:lnTo>
                    <a:pt x="59" y="4"/>
                  </a:lnTo>
                  <a:lnTo>
                    <a:pt x="45" y="2"/>
                  </a:lnTo>
                  <a:lnTo>
                    <a:pt x="32" y="0"/>
                  </a:lnTo>
                  <a:lnTo>
                    <a:pt x="19" y="2"/>
                  </a:lnTo>
                  <a:lnTo>
                    <a:pt x="4" y="4"/>
                  </a:lnTo>
                  <a:lnTo>
                    <a:pt x="8" y="5"/>
                  </a:lnTo>
                  <a:lnTo>
                    <a:pt x="4" y="4"/>
                  </a:lnTo>
                  <a:lnTo>
                    <a:pt x="1" y="7"/>
                  </a:lnTo>
                  <a:lnTo>
                    <a:pt x="0" y="10"/>
                  </a:lnTo>
                  <a:lnTo>
                    <a:pt x="3" y="12"/>
                  </a:lnTo>
                  <a:lnTo>
                    <a:pt x="6" y="13"/>
                  </a:lnTo>
                  <a:lnTo>
                    <a:pt x="1"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27" name="Freeform 135"/>
            <p:cNvSpPr>
              <a:spLocks/>
            </p:cNvSpPr>
            <p:nvPr/>
          </p:nvSpPr>
          <p:spPr bwMode="auto">
            <a:xfrm>
              <a:off x="2881" y="3208"/>
              <a:ext cx="35" cy="16"/>
            </a:xfrm>
            <a:custGeom>
              <a:avLst/>
              <a:gdLst>
                <a:gd name="T0" fmla="*/ 0 w 106"/>
                <a:gd name="T1" fmla="*/ 9 h 50"/>
                <a:gd name="T2" fmla="*/ 0 w 106"/>
                <a:gd name="T3" fmla="*/ 9 h 50"/>
                <a:gd name="T4" fmla="*/ 8 w 106"/>
                <a:gd name="T5" fmla="*/ 14 h 50"/>
                <a:gd name="T6" fmla="*/ 20 w 106"/>
                <a:gd name="T7" fmla="*/ 18 h 50"/>
                <a:gd name="T8" fmla="*/ 35 w 106"/>
                <a:gd name="T9" fmla="*/ 23 h 50"/>
                <a:gd name="T10" fmla="*/ 50 w 106"/>
                <a:gd name="T11" fmla="*/ 29 h 50"/>
                <a:gd name="T12" fmla="*/ 66 w 106"/>
                <a:gd name="T13" fmla="*/ 34 h 50"/>
                <a:gd name="T14" fmla="*/ 81 w 106"/>
                <a:gd name="T15" fmla="*/ 40 h 50"/>
                <a:gd name="T16" fmla="*/ 91 w 106"/>
                <a:gd name="T17" fmla="*/ 46 h 50"/>
                <a:gd name="T18" fmla="*/ 99 w 106"/>
                <a:gd name="T19" fmla="*/ 50 h 50"/>
                <a:gd name="T20" fmla="*/ 106 w 106"/>
                <a:gd name="T21" fmla="*/ 43 h 50"/>
                <a:gd name="T22" fmla="*/ 96 w 106"/>
                <a:gd name="T23" fmla="*/ 37 h 50"/>
                <a:gd name="T24" fmla="*/ 83 w 106"/>
                <a:gd name="T25" fmla="*/ 31 h 50"/>
                <a:gd name="T26" fmla="*/ 69 w 106"/>
                <a:gd name="T27" fmla="*/ 25 h 50"/>
                <a:gd name="T28" fmla="*/ 53 w 106"/>
                <a:gd name="T29" fmla="*/ 19 h 50"/>
                <a:gd name="T30" fmla="*/ 38 w 106"/>
                <a:gd name="T31" fmla="*/ 14 h 50"/>
                <a:gd name="T32" fmla="*/ 23 w 106"/>
                <a:gd name="T33" fmla="*/ 9 h 50"/>
                <a:gd name="T34" fmla="*/ 12 w 106"/>
                <a:gd name="T35" fmla="*/ 4 h 50"/>
                <a:gd name="T36" fmla="*/ 4 w 106"/>
                <a:gd name="T37" fmla="*/ 0 h 50"/>
                <a:gd name="T38" fmla="*/ 4 w 106"/>
                <a:gd name="T39" fmla="*/ 0 h 50"/>
                <a:gd name="T40" fmla="*/ 0 w 106"/>
                <a:gd name="T41" fmla="*/ 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6" h="50">
                  <a:moveTo>
                    <a:pt x="0" y="9"/>
                  </a:moveTo>
                  <a:lnTo>
                    <a:pt x="0" y="9"/>
                  </a:lnTo>
                  <a:lnTo>
                    <a:pt x="8" y="14"/>
                  </a:lnTo>
                  <a:lnTo>
                    <a:pt x="20" y="18"/>
                  </a:lnTo>
                  <a:lnTo>
                    <a:pt x="35" y="23"/>
                  </a:lnTo>
                  <a:lnTo>
                    <a:pt x="50" y="29"/>
                  </a:lnTo>
                  <a:lnTo>
                    <a:pt x="66" y="34"/>
                  </a:lnTo>
                  <a:lnTo>
                    <a:pt x="81" y="40"/>
                  </a:lnTo>
                  <a:lnTo>
                    <a:pt x="91" y="46"/>
                  </a:lnTo>
                  <a:lnTo>
                    <a:pt x="99" y="50"/>
                  </a:lnTo>
                  <a:lnTo>
                    <a:pt x="106" y="43"/>
                  </a:lnTo>
                  <a:lnTo>
                    <a:pt x="96" y="37"/>
                  </a:lnTo>
                  <a:lnTo>
                    <a:pt x="83" y="31"/>
                  </a:lnTo>
                  <a:lnTo>
                    <a:pt x="69" y="25"/>
                  </a:lnTo>
                  <a:lnTo>
                    <a:pt x="53" y="19"/>
                  </a:lnTo>
                  <a:lnTo>
                    <a:pt x="38" y="14"/>
                  </a:lnTo>
                  <a:lnTo>
                    <a:pt x="23" y="9"/>
                  </a:lnTo>
                  <a:lnTo>
                    <a:pt x="12" y="4"/>
                  </a:lnTo>
                  <a:lnTo>
                    <a:pt x="4" y="0"/>
                  </a:lnTo>
                  <a:lnTo>
                    <a:pt x="4"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28" name="Freeform 136"/>
            <p:cNvSpPr>
              <a:spLocks/>
            </p:cNvSpPr>
            <p:nvPr/>
          </p:nvSpPr>
          <p:spPr bwMode="auto">
            <a:xfrm>
              <a:off x="2863" y="3204"/>
              <a:ext cx="19" cy="7"/>
            </a:xfrm>
            <a:custGeom>
              <a:avLst/>
              <a:gdLst>
                <a:gd name="T0" fmla="*/ 2 w 59"/>
                <a:gd name="T1" fmla="*/ 11 h 19"/>
                <a:gd name="T2" fmla="*/ 1 w 59"/>
                <a:gd name="T3" fmla="*/ 11 h 19"/>
                <a:gd name="T4" fmla="*/ 10 w 59"/>
                <a:gd name="T5" fmla="*/ 10 h 19"/>
                <a:gd name="T6" fmla="*/ 19 w 59"/>
                <a:gd name="T7" fmla="*/ 9 h 19"/>
                <a:gd name="T8" fmla="*/ 26 w 59"/>
                <a:gd name="T9" fmla="*/ 9 h 19"/>
                <a:gd name="T10" fmla="*/ 34 w 59"/>
                <a:gd name="T11" fmla="*/ 10 h 19"/>
                <a:gd name="T12" fmla="*/ 39 w 59"/>
                <a:gd name="T13" fmla="*/ 11 h 19"/>
                <a:gd name="T14" fmla="*/ 46 w 59"/>
                <a:gd name="T15" fmla="*/ 13 h 19"/>
                <a:gd name="T16" fmla="*/ 49 w 59"/>
                <a:gd name="T17" fmla="*/ 16 h 19"/>
                <a:gd name="T18" fmla="*/ 55 w 59"/>
                <a:gd name="T19" fmla="*/ 19 h 19"/>
                <a:gd name="T20" fmla="*/ 59 w 59"/>
                <a:gd name="T21" fmla="*/ 10 h 19"/>
                <a:gd name="T22" fmla="*/ 54 w 59"/>
                <a:gd name="T23" fmla="*/ 6 h 19"/>
                <a:gd name="T24" fmla="*/ 48 w 59"/>
                <a:gd name="T25" fmla="*/ 4 h 19"/>
                <a:gd name="T26" fmla="*/ 41 w 59"/>
                <a:gd name="T27" fmla="*/ 2 h 19"/>
                <a:gd name="T28" fmla="*/ 34 w 59"/>
                <a:gd name="T29" fmla="*/ 1 h 19"/>
                <a:gd name="T30" fmla="*/ 26 w 59"/>
                <a:gd name="T31" fmla="*/ 0 h 19"/>
                <a:gd name="T32" fmla="*/ 19 w 59"/>
                <a:gd name="T33" fmla="*/ 0 h 19"/>
                <a:gd name="T34" fmla="*/ 10 w 59"/>
                <a:gd name="T35" fmla="*/ 1 h 19"/>
                <a:gd name="T36" fmla="*/ 1 w 59"/>
                <a:gd name="T37" fmla="*/ 2 h 19"/>
                <a:gd name="T38" fmla="*/ 0 w 59"/>
                <a:gd name="T39" fmla="*/ 2 h 19"/>
                <a:gd name="T40" fmla="*/ 2 w 59"/>
                <a:gd name="T41" fmla="*/ 1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9" h="19">
                  <a:moveTo>
                    <a:pt x="2" y="11"/>
                  </a:moveTo>
                  <a:lnTo>
                    <a:pt x="1" y="11"/>
                  </a:lnTo>
                  <a:lnTo>
                    <a:pt x="10" y="10"/>
                  </a:lnTo>
                  <a:lnTo>
                    <a:pt x="19" y="9"/>
                  </a:lnTo>
                  <a:lnTo>
                    <a:pt x="26" y="9"/>
                  </a:lnTo>
                  <a:lnTo>
                    <a:pt x="34" y="10"/>
                  </a:lnTo>
                  <a:lnTo>
                    <a:pt x="39" y="11"/>
                  </a:lnTo>
                  <a:lnTo>
                    <a:pt x="46" y="13"/>
                  </a:lnTo>
                  <a:lnTo>
                    <a:pt x="49" y="16"/>
                  </a:lnTo>
                  <a:lnTo>
                    <a:pt x="55" y="19"/>
                  </a:lnTo>
                  <a:lnTo>
                    <a:pt x="59" y="10"/>
                  </a:lnTo>
                  <a:lnTo>
                    <a:pt x="54" y="6"/>
                  </a:lnTo>
                  <a:lnTo>
                    <a:pt x="48" y="4"/>
                  </a:lnTo>
                  <a:lnTo>
                    <a:pt x="41" y="2"/>
                  </a:lnTo>
                  <a:lnTo>
                    <a:pt x="34" y="1"/>
                  </a:lnTo>
                  <a:lnTo>
                    <a:pt x="26" y="0"/>
                  </a:lnTo>
                  <a:lnTo>
                    <a:pt x="19" y="0"/>
                  </a:lnTo>
                  <a:lnTo>
                    <a:pt x="10" y="1"/>
                  </a:lnTo>
                  <a:lnTo>
                    <a:pt x="1" y="2"/>
                  </a:lnTo>
                  <a:lnTo>
                    <a:pt x="0" y="2"/>
                  </a:lnTo>
                  <a:lnTo>
                    <a:pt x="2"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29" name="Freeform 137"/>
            <p:cNvSpPr>
              <a:spLocks/>
            </p:cNvSpPr>
            <p:nvPr/>
          </p:nvSpPr>
          <p:spPr bwMode="auto">
            <a:xfrm>
              <a:off x="2789" y="3205"/>
              <a:ext cx="74" cy="38"/>
            </a:xfrm>
            <a:custGeom>
              <a:avLst/>
              <a:gdLst>
                <a:gd name="T0" fmla="*/ 9 w 223"/>
                <a:gd name="T1" fmla="*/ 112 h 114"/>
                <a:gd name="T2" fmla="*/ 7 w 223"/>
                <a:gd name="T3" fmla="*/ 114 h 114"/>
                <a:gd name="T4" fmla="*/ 14 w 223"/>
                <a:gd name="T5" fmla="*/ 111 h 114"/>
                <a:gd name="T6" fmla="*/ 24 w 223"/>
                <a:gd name="T7" fmla="*/ 106 h 114"/>
                <a:gd name="T8" fmla="*/ 37 w 223"/>
                <a:gd name="T9" fmla="*/ 99 h 114"/>
                <a:gd name="T10" fmla="*/ 50 w 223"/>
                <a:gd name="T11" fmla="*/ 93 h 114"/>
                <a:gd name="T12" fmla="*/ 66 w 223"/>
                <a:gd name="T13" fmla="*/ 85 h 114"/>
                <a:gd name="T14" fmla="*/ 82 w 223"/>
                <a:gd name="T15" fmla="*/ 75 h 114"/>
                <a:gd name="T16" fmla="*/ 100 w 223"/>
                <a:gd name="T17" fmla="*/ 67 h 114"/>
                <a:gd name="T18" fmla="*/ 118 w 223"/>
                <a:gd name="T19" fmla="*/ 58 h 114"/>
                <a:gd name="T20" fmla="*/ 135 w 223"/>
                <a:gd name="T21" fmla="*/ 49 h 114"/>
                <a:gd name="T22" fmla="*/ 152 w 223"/>
                <a:gd name="T23" fmla="*/ 41 h 114"/>
                <a:gd name="T24" fmla="*/ 168 w 223"/>
                <a:gd name="T25" fmla="*/ 33 h 114"/>
                <a:gd name="T26" fmla="*/ 184 w 223"/>
                <a:gd name="T27" fmla="*/ 26 h 114"/>
                <a:gd name="T28" fmla="*/ 197 w 223"/>
                <a:gd name="T29" fmla="*/ 19 h 114"/>
                <a:gd name="T30" fmla="*/ 207 w 223"/>
                <a:gd name="T31" fmla="*/ 15 h 114"/>
                <a:gd name="T32" fmla="*/ 216 w 223"/>
                <a:gd name="T33" fmla="*/ 11 h 114"/>
                <a:gd name="T34" fmla="*/ 223 w 223"/>
                <a:gd name="T35" fmla="*/ 9 h 114"/>
                <a:gd name="T36" fmla="*/ 221 w 223"/>
                <a:gd name="T37" fmla="*/ 0 h 114"/>
                <a:gd name="T38" fmla="*/ 214 w 223"/>
                <a:gd name="T39" fmla="*/ 2 h 114"/>
                <a:gd name="T40" fmla="*/ 205 w 223"/>
                <a:gd name="T41" fmla="*/ 6 h 114"/>
                <a:gd name="T42" fmla="*/ 192 w 223"/>
                <a:gd name="T43" fmla="*/ 10 h 114"/>
                <a:gd name="T44" fmla="*/ 180 w 223"/>
                <a:gd name="T45" fmla="*/ 17 h 114"/>
                <a:gd name="T46" fmla="*/ 164 w 223"/>
                <a:gd name="T47" fmla="*/ 24 h 114"/>
                <a:gd name="T48" fmla="*/ 148 w 223"/>
                <a:gd name="T49" fmla="*/ 32 h 114"/>
                <a:gd name="T50" fmla="*/ 131 w 223"/>
                <a:gd name="T51" fmla="*/ 40 h 114"/>
                <a:gd name="T52" fmla="*/ 113 w 223"/>
                <a:gd name="T53" fmla="*/ 49 h 114"/>
                <a:gd name="T54" fmla="*/ 95 w 223"/>
                <a:gd name="T55" fmla="*/ 58 h 114"/>
                <a:gd name="T56" fmla="*/ 78 w 223"/>
                <a:gd name="T57" fmla="*/ 66 h 114"/>
                <a:gd name="T58" fmla="*/ 62 w 223"/>
                <a:gd name="T59" fmla="*/ 75 h 114"/>
                <a:gd name="T60" fmla="*/ 46 w 223"/>
                <a:gd name="T61" fmla="*/ 83 h 114"/>
                <a:gd name="T62" fmla="*/ 32 w 223"/>
                <a:gd name="T63" fmla="*/ 90 h 114"/>
                <a:gd name="T64" fmla="*/ 19 w 223"/>
                <a:gd name="T65" fmla="*/ 97 h 114"/>
                <a:gd name="T66" fmla="*/ 9 w 223"/>
                <a:gd name="T67" fmla="*/ 102 h 114"/>
                <a:gd name="T68" fmla="*/ 2 w 223"/>
                <a:gd name="T69" fmla="*/ 105 h 114"/>
                <a:gd name="T70" fmla="*/ 0 w 223"/>
                <a:gd name="T71" fmla="*/ 107 h 114"/>
                <a:gd name="T72" fmla="*/ 2 w 223"/>
                <a:gd name="T73" fmla="*/ 105 h 114"/>
                <a:gd name="T74" fmla="*/ 0 w 223"/>
                <a:gd name="T75" fmla="*/ 107 h 114"/>
                <a:gd name="T76" fmla="*/ 0 w 223"/>
                <a:gd name="T77" fmla="*/ 111 h 114"/>
                <a:gd name="T78" fmla="*/ 3 w 223"/>
                <a:gd name="T79" fmla="*/ 114 h 114"/>
                <a:gd name="T80" fmla="*/ 7 w 223"/>
                <a:gd name="T81" fmla="*/ 114 h 114"/>
                <a:gd name="T82" fmla="*/ 9 w 223"/>
                <a:gd name="T83" fmla="*/ 11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3" h="114">
                  <a:moveTo>
                    <a:pt x="9" y="112"/>
                  </a:moveTo>
                  <a:lnTo>
                    <a:pt x="7" y="114"/>
                  </a:lnTo>
                  <a:lnTo>
                    <a:pt x="14" y="111"/>
                  </a:lnTo>
                  <a:lnTo>
                    <a:pt x="24" y="106"/>
                  </a:lnTo>
                  <a:lnTo>
                    <a:pt x="37" y="99"/>
                  </a:lnTo>
                  <a:lnTo>
                    <a:pt x="50" y="93"/>
                  </a:lnTo>
                  <a:lnTo>
                    <a:pt x="66" y="85"/>
                  </a:lnTo>
                  <a:lnTo>
                    <a:pt x="82" y="75"/>
                  </a:lnTo>
                  <a:lnTo>
                    <a:pt x="100" y="67"/>
                  </a:lnTo>
                  <a:lnTo>
                    <a:pt x="118" y="58"/>
                  </a:lnTo>
                  <a:lnTo>
                    <a:pt x="135" y="49"/>
                  </a:lnTo>
                  <a:lnTo>
                    <a:pt x="152" y="41"/>
                  </a:lnTo>
                  <a:lnTo>
                    <a:pt x="168" y="33"/>
                  </a:lnTo>
                  <a:lnTo>
                    <a:pt x="184" y="26"/>
                  </a:lnTo>
                  <a:lnTo>
                    <a:pt x="197" y="19"/>
                  </a:lnTo>
                  <a:lnTo>
                    <a:pt x="207" y="15"/>
                  </a:lnTo>
                  <a:lnTo>
                    <a:pt x="216" y="11"/>
                  </a:lnTo>
                  <a:lnTo>
                    <a:pt x="223" y="9"/>
                  </a:lnTo>
                  <a:lnTo>
                    <a:pt x="221" y="0"/>
                  </a:lnTo>
                  <a:lnTo>
                    <a:pt x="214" y="2"/>
                  </a:lnTo>
                  <a:lnTo>
                    <a:pt x="205" y="6"/>
                  </a:lnTo>
                  <a:lnTo>
                    <a:pt x="192" y="10"/>
                  </a:lnTo>
                  <a:lnTo>
                    <a:pt x="180" y="17"/>
                  </a:lnTo>
                  <a:lnTo>
                    <a:pt x="164" y="24"/>
                  </a:lnTo>
                  <a:lnTo>
                    <a:pt x="148" y="32"/>
                  </a:lnTo>
                  <a:lnTo>
                    <a:pt x="131" y="40"/>
                  </a:lnTo>
                  <a:lnTo>
                    <a:pt x="113" y="49"/>
                  </a:lnTo>
                  <a:lnTo>
                    <a:pt x="95" y="58"/>
                  </a:lnTo>
                  <a:lnTo>
                    <a:pt x="78" y="66"/>
                  </a:lnTo>
                  <a:lnTo>
                    <a:pt x="62" y="75"/>
                  </a:lnTo>
                  <a:lnTo>
                    <a:pt x="46" y="83"/>
                  </a:lnTo>
                  <a:lnTo>
                    <a:pt x="32" y="90"/>
                  </a:lnTo>
                  <a:lnTo>
                    <a:pt x="19" y="97"/>
                  </a:lnTo>
                  <a:lnTo>
                    <a:pt x="9" y="102"/>
                  </a:lnTo>
                  <a:lnTo>
                    <a:pt x="2" y="105"/>
                  </a:lnTo>
                  <a:lnTo>
                    <a:pt x="0" y="107"/>
                  </a:lnTo>
                  <a:lnTo>
                    <a:pt x="2" y="105"/>
                  </a:lnTo>
                  <a:lnTo>
                    <a:pt x="0" y="107"/>
                  </a:lnTo>
                  <a:lnTo>
                    <a:pt x="0" y="111"/>
                  </a:lnTo>
                  <a:lnTo>
                    <a:pt x="3" y="114"/>
                  </a:lnTo>
                  <a:lnTo>
                    <a:pt x="7" y="114"/>
                  </a:lnTo>
                  <a:lnTo>
                    <a:pt x="9" y="1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30" name="Freeform 138"/>
            <p:cNvSpPr>
              <a:spLocks/>
            </p:cNvSpPr>
            <p:nvPr/>
          </p:nvSpPr>
          <p:spPr bwMode="auto">
            <a:xfrm>
              <a:off x="2651" y="3348"/>
              <a:ext cx="137" cy="82"/>
            </a:xfrm>
            <a:custGeom>
              <a:avLst/>
              <a:gdLst>
                <a:gd name="T0" fmla="*/ 12 w 412"/>
                <a:gd name="T1" fmla="*/ 235 h 245"/>
                <a:gd name="T2" fmla="*/ 45 w 412"/>
                <a:gd name="T3" fmla="*/ 206 h 245"/>
                <a:gd name="T4" fmla="*/ 80 w 412"/>
                <a:gd name="T5" fmla="*/ 174 h 245"/>
                <a:gd name="T6" fmla="*/ 105 w 412"/>
                <a:gd name="T7" fmla="*/ 149 h 245"/>
                <a:gd name="T8" fmla="*/ 126 w 412"/>
                <a:gd name="T9" fmla="*/ 139 h 245"/>
                <a:gd name="T10" fmla="*/ 150 w 412"/>
                <a:gd name="T11" fmla="*/ 134 h 245"/>
                <a:gd name="T12" fmla="*/ 167 w 412"/>
                <a:gd name="T13" fmla="*/ 129 h 245"/>
                <a:gd name="T14" fmla="*/ 178 w 412"/>
                <a:gd name="T15" fmla="*/ 123 h 245"/>
                <a:gd name="T16" fmla="*/ 185 w 412"/>
                <a:gd name="T17" fmla="*/ 118 h 245"/>
                <a:gd name="T18" fmla="*/ 199 w 412"/>
                <a:gd name="T19" fmla="*/ 105 h 245"/>
                <a:gd name="T20" fmla="*/ 216 w 412"/>
                <a:gd name="T21" fmla="*/ 85 h 245"/>
                <a:gd name="T22" fmla="*/ 229 w 412"/>
                <a:gd name="T23" fmla="*/ 67 h 245"/>
                <a:gd name="T24" fmla="*/ 249 w 412"/>
                <a:gd name="T25" fmla="*/ 53 h 245"/>
                <a:gd name="T26" fmla="*/ 298 w 412"/>
                <a:gd name="T27" fmla="*/ 36 h 245"/>
                <a:gd name="T28" fmla="*/ 351 w 412"/>
                <a:gd name="T29" fmla="*/ 19 h 245"/>
                <a:gd name="T30" fmla="*/ 396 w 412"/>
                <a:gd name="T31" fmla="*/ 5 h 245"/>
                <a:gd name="T32" fmla="*/ 401 w 412"/>
                <a:gd name="T33" fmla="*/ 7 h 245"/>
                <a:gd name="T34" fmla="*/ 376 w 412"/>
                <a:gd name="T35" fmla="*/ 22 h 245"/>
                <a:gd name="T36" fmla="*/ 352 w 412"/>
                <a:gd name="T37" fmla="*/ 35 h 245"/>
                <a:gd name="T38" fmla="*/ 334 w 412"/>
                <a:gd name="T39" fmla="*/ 44 h 245"/>
                <a:gd name="T40" fmla="*/ 326 w 412"/>
                <a:gd name="T41" fmla="*/ 51 h 245"/>
                <a:gd name="T42" fmla="*/ 317 w 412"/>
                <a:gd name="T43" fmla="*/ 65 h 245"/>
                <a:gd name="T44" fmla="*/ 305 w 412"/>
                <a:gd name="T45" fmla="*/ 81 h 245"/>
                <a:gd name="T46" fmla="*/ 295 w 412"/>
                <a:gd name="T47" fmla="*/ 94 h 245"/>
                <a:gd name="T48" fmla="*/ 286 w 412"/>
                <a:gd name="T49" fmla="*/ 105 h 245"/>
                <a:gd name="T50" fmla="*/ 253 w 412"/>
                <a:gd name="T51" fmla="*/ 130 h 245"/>
                <a:gd name="T52" fmla="*/ 207 w 412"/>
                <a:gd name="T53" fmla="*/ 161 h 245"/>
                <a:gd name="T54" fmla="*/ 171 w 412"/>
                <a:gd name="T55" fmla="*/ 188 h 245"/>
                <a:gd name="T56" fmla="*/ 146 w 412"/>
                <a:gd name="T57" fmla="*/ 197 h 245"/>
                <a:gd name="T58" fmla="*/ 103 w 412"/>
                <a:gd name="T59" fmla="*/ 208 h 245"/>
                <a:gd name="T60" fmla="*/ 53 w 412"/>
                <a:gd name="T61" fmla="*/ 223 h 245"/>
                <a:gd name="T62" fmla="*/ 12 w 412"/>
                <a:gd name="T63" fmla="*/ 23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12" h="245">
                  <a:moveTo>
                    <a:pt x="0" y="245"/>
                  </a:moveTo>
                  <a:lnTo>
                    <a:pt x="12" y="235"/>
                  </a:lnTo>
                  <a:lnTo>
                    <a:pt x="28" y="221"/>
                  </a:lnTo>
                  <a:lnTo>
                    <a:pt x="45" y="206"/>
                  </a:lnTo>
                  <a:lnTo>
                    <a:pt x="64" y="190"/>
                  </a:lnTo>
                  <a:lnTo>
                    <a:pt x="80" y="174"/>
                  </a:lnTo>
                  <a:lnTo>
                    <a:pt x="95" y="161"/>
                  </a:lnTo>
                  <a:lnTo>
                    <a:pt x="105" y="149"/>
                  </a:lnTo>
                  <a:lnTo>
                    <a:pt x="111" y="141"/>
                  </a:lnTo>
                  <a:lnTo>
                    <a:pt x="126" y="139"/>
                  </a:lnTo>
                  <a:lnTo>
                    <a:pt x="138" y="137"/>
                  </a:lnTo>
                  <a:lnTo>
                    <a:pt x="150" y="134"/>
                  </a:lnTo>
                  <a:lnTo>
                    <a:pt x="159" y="131"/>
                  </a:lnTo>
                  <a:lnTo>
                    <a:pt x="167" y="129"/>
                  </a:lnTo>
                  <a:lnTo>
                    <a:pt x="174" y="125"/>
                  </a:lnTo>
                  <a:lnTo>
                    <a:pt x="178" y="123"/>
                  </a:lnTo>
                  <a:lnTo>
                    <a:pt x="182" y="122"/>
                  </a:lnTo>
                  <a:lnTo>
                    <a:pt x="185" y="118"/>
                  </a:lnTo>
                  <a:lnTo>
                    <a:pt x="192" y="113"/>
                  </a:lnTo>
                  <a:lnTo>
                    <a:pt x="199" y="105"/>
                  </a:lnTo>
                  <a:lnTo>
                    <a:pt x="208" y="95"/>
                  </a:lnTo>
                  <a:lnTo>
                    <a:pt x="216" y="85"/>
                  </a:lnTo>
                  <a:lnTo>
                    <a:pt x="223" y="75"/>
                  </a:lnTo>
                  <a:lnTo>
                    <a:pt x="229" y="67"/>
                  </a:lnTo>
                  <a:lnTo>
                    <a:pt x="231" y="60"/>
                  </a:lnTo>
                  <a:lnTo>
                    <a:pt x="249" y="53"/>
                  </a:lnTo>
                  <a:lnTo>
                    <a:pt x="272" y="45"/>
                  </a:lnTo>
                  <a:lnTo>
                    <a:pt x="298" y="36"/>
                  </a:lnTo>
                  <a:lnTo>
                    <a:pt x="325" y="27"/>
                  </a:lnTo>
                  <a:lnTo>
                    <a:pt x="351" y="19"/>
                  </a:lnTo>
                  <a:lnTo>
                    <a:pt x="375" y="11"/>
                  </a:lnTo>
                  <a:lnTo>
                    <a:pt x="396" y="5"/>
                  </a:lnTo>
                  <a:lnTo>
                    <a:pt x="412" y="0"/>
                  </a:lnTo>
                  <a:lnTo>
                    <a:pt x="401" y="7"/>
                  </a:lnTo>
                  <a:lnTo>
                    <a:pt x="389" y="15"/>
                  </a:lnTo>
                  <a:lnTo>
                    <a:pt x="376" y="22"/>
                  </a:lnTo>
                  <a:lnTo>
                    <a:pt x="364" y="29"/>
                  </a:lnTo>
                  <a:lnTo>
                    <a:pt x="352" y="35"/>
                  </a:lnTo>
                  <a:lnTo>
                    <a:pt x="342" y="39"/>
                  </a:lnTo>
                  <a:lnTo>
                    <a:pt x="334" y="44"/>
                  </a:lnTo>
                  <a:lnTo>
                    <a:pt x="329" y="47"/>
                  </a:lnTo>
                  <a:lnTo>
                    <a:pt x="326" y="51"/>
                  </a:lnTo>
                  <a:lnTo>
                    <a:pt x="321" y="58"/>
                  </a:lnTo>
                  <a:lnTo>
                    <a:pt x="317" y="65"/>
                  </a:lnTo>
                  <a:lnTo>
                    <a:pt x="311" y="73"/>
                  </a:lnTo>
                  <a:lnTo>
                    <a:pt x="305" y="81"/>
                  </a:lnTo>
                  <a:lnTo>
                    <a:pt x="300" y="89"/>
                  </a:lnTo>
                  <a:lnTo>
                    <a:pt x="295" y="94"/>
                  </a:lnTo>
                  <a:lnTo>
                    <a:pt x="293" y="99"/>
                  </a:lnTo>
                  <a:lnTo>
                    <a:pt x="286" y="105"/>
                  </a:lnTo>
                  <a:lnTo>
                    <a:pt x="272" y="115"/>
                  </a:lnTo>
                  <a:lnTo>
                    <a:pt x="253" y="130"/>
                  </a:lnTo>
                  <a:lnTo>
                    <a:pt x="230" y="145"/>
                  </a:lnTo>
                  <a:lnTo>
                    <a:pt x="207" y="161"/>
                  </a:lnTo>
                  <a:lnTo>
                    <a:pt x="186" y="176"/>
                  </a:lnTo>
                  <a:lnTo>
                    <a:pt x="171" y="188"/>
                  </a:lnTo>
                  <a:lnTo>
                    <a:pt x="162" y="196"/>
                  </a:lnTo>
                  <a:lnTo>
                    <a:pt x="146" y="197"/>
                  </a:lnTo>
                  <a:lnTo>
                    <a:pt x="126" y="202"/>
                  </a:lnTo>
                  <a:lnTo>
                    <a:pt x="103" y="208"/>
                  </a:lnTo>
                  <a:lnTo>
                    <a:pt x="78" y="214"/>
                  </a:lnTo>
                  <a:lnTo>
                    <a:pt x="53" y="223"/>
                  </a:lnTo>
                  <a:lnTo>
                    <a:pt x="32" y="231"/>
                  </a:lnTo>
                  <a:lnTo>
                    <a:pt x="12" y="239"/>
                  </a:lnTo>
                  <a:lnTo>
                    <a:pt x="0" y="24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31" name="Freeform 139"/>
            <p:cNvSpPr>
              <a:spLocks/>
            </p:cNvSpPr>
            <p:nvPr/>
          </p:nvSpPr>
          <p:spPr bwMode="auto">
            <a:xfrm>
              <a:off x="2650" y="3394"/>
              <a:ext cx="39" cy="37"/>
            </a:xfrm>
            <a:custGeom>
              <a:avLst/>
              <a:gdLst>
                <a:gd name="T0" fmla="*/ 115 w 119"/>
                <a:gd name="T1" fmla="*/ 0 h 112"/>
                <a:gd name="T2" fmla="*/ 110 w 119"/>
                <a:gd name="T3" fmla="*/ 2 h 112"/>
                <a:gd name="T4" fmla="*/ 106 w 119"/>
                <a:gd name="T5" fmla="*/ 9 h 112"/>
                <a:gd name="T6" fmla="*/ 95 w 119"/>
                <a:gd name="T7" fmla="*/ 20 h 112"/>
                <a:gd name="T8" fmla="*/ 80 w 119"/>
                <a:gd name="T9" fmla="*/ 34 h 112"/>
                <a:gd name="T10" fmla="*/ 64 w 119"/>
                <a:gd name="T11" fmla="*/ 50 h 112"/>
                <a:gd name="T12" fmla="*/ 46 w 119"/>
                <a:gd name="T13" fmla="*/ 66 h 112"/>
                <a:gd name="T14" fmla="*/ 29 w 119"/>
                <a:gd name="T15" fmla="*/ 81 h 112"/>
                <a:gd name="T16" fmla="*/ 13 w 119"/>
                <a:gd name="T17" fmla="*/ 95 h 112"/>
                <a:gd name="T18" fmla="*/ 0 w 119"/>
                <a:gd name="T19" fmla="*/ 105 h 112"/>
                <a:gd name="T20" fmla="*/ 7 w 119"/>
                <a:gd name="T21" fmla="*/ 112 h 112"/>
                <a:gd name="T22" fmla="*/ 20 w 119"/>
                <a:gd name="T23" fmla="*/ 102 h 112"/>
                <a:gd name="T24" fmla="*/ 36 w 119"/>
                <a:gd name="T25" fmla="*/ 88 h 112"/>
                <a:gd name="T26" fmla="*/ 53 w 119"/>
                <a:gd name="T27" fmla="*/ 73 h 112"/>
                <a:gd name="T28" fmla="*/ 71 w 119"/>
                <a:gd name="T29" fmla="*/ 57 h 112"/>
                <a:gd name="T30" fmla="*/ 87 w 119"/>
                <a:gd name="T31" fmla="*/ 41 h 112"/>
                <a:gd name="T32" fmla="*/ 102 w 119"/>
                <a:gd name="T33" fmla="*/ 27 h 112"/>
                <a:gd name="T34" fmla="*/ 112 w 119"/>
                <a:gd name="T35" fmla="*/ 16 h 112"/>
                <a:gd name="T36" fmla="*/ 119 w 119"/>
                <a:gd name="T37" fmla="*/ 7 h 112"/>
                <a:gd name="T38" fmla="*/ 115 w 119"/>
                <a:gd name="T39" fmla="*/ 9 h 112"/>
                <a:gd name="T40" fmla="*/ 119 w 119"/>
                <a:gd name="T41" fmla="*/ 7 h 112"/>
                <a:gd name="T42" fmla="*/ 119 w 119"/>
                <a:gd name="T43" fmla="*/ 3 h 112"/>
                <a:gd name="T44" fmla="*/ 117 w 119"/>
                <a:gd name="T45" fmla="*/ 0 h 112"/>
                <a:gd name="T46" fmla="*/ 112 w 119"/>
                <a:gd name="T47" fmla="*/ 0 h 112"/>
                <a:gd name="T48" fmla="*/ 110 w 119"/>
                <a:gd name="T49" fmla="*/ 2 h 112"/>
                <a:gd name="T50" fmla="*/ 115 w 119"/>
                <a:gd name="T5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9" h="112">
                  <a:moveTo>
                    <a:pt x="115" y="0"/>
                  </a:moveTo>
                  <a:lnTo>
                    <a:pt x="110" y="2"/>
                  </a:lnTo>
                  <a:lnTo>
                    <a:pt x="106" y="9"/>
                  </a:lnTo>
                  <a:lnTo>
                    <a:pt x="95" y="20"/>
                  </a:lnTo>
                  <a:lnTo>
                    <a:pt x="80" y="34"/>
                  </a:lnTo>
                  <a:lnTo>
                    <a:pt x="64" y="50"/>
                  </a:lnTo>
                  <a:lnTo>
                    <a:pt x="46" y="66"/>
                  </a:lnTo>
                  <a:lnTo>
                    <a:pt x="29" y="81"/>
                  </a:lnTo>
                  <a:lnTo>
                    <a:pt x="13" y="95"/>
                  </a:lnTo>
                  <a:lnTo>
                    <a:pt x="0" y="105"/>
                  </a:lnTo>
                  <a:lnTo>
                    <a:pt x="7" y="112"/>
                  </a:lnTo>
                  <a:lnTo>
                    <a:pt x="20" y="102"/>
                  </a:lnTo>
                  <a:lnTo>
                    <a:pt x="36" y="88"/>
                  </a:lnTo>
                  <a:lnTo>
                    <a:pt x="53" y="73"/>
                  </a:lnTo>
                  <a:lnTo>
                    <a:pt x="71" y="57"/>
                  </a:lnTo>
                  <a:lnTo>
                    <a:pt x="87" y="41"/>
                  </a:lnTo>
                  <a:lnTo>
                    <a:pt x="102" y="27"/>
                  </a:lnTo>
                  <a:lnTo>
                    <a:pt x="112" y="16"/>
                  </a:lnTo>
                  <a:lnTo>
                    <a:pt x="119" y="7"/>
                  </a:lnTo>
                  <a:lnTo>
                    <a:pt x="115" y="9"/>
                  </a:lnTo>
                  <a:lnTo>
                    <a:pt x="119" y="7"/>
                  </a:lnTo>
                  <a:lnTo>
                    <a:pt x="119" y="3"/>
                  </a:lnTo>
                  <a:lnTo>
                    <a:pt x="117" y="0"/>
                  </a:lnTo>
                  <a:lnTo>
                    <a:pt x="112" y="0"/>
                  </a:lnTo>
                  <a:lnTo>
                    <a:pt x="110" y="2"/>
                  </a:lnTo>
                  <a:lnTo>
                    <a:pt x="11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32" name="Freeform 140"/>
            <p:cNvSpPr>
              <a:spLocks/>
            </p:cNvSpPr>
            <p:nvPr/>
          </p:nvSpPr>
          <p:spPr bwMode="auto">
            <a:xfrm>
              <a:off x="2688" y="3387"/>
              <a:ext cx="24" cy="10"/>
            </a:xfrm>
            <a:custGeom>
              <a:avLst/>
              <a:gdLst>
                <a:gd name="T0" fmla="*/ 68 w 73"/>
                <a:gd name="T1" fmla="*/ 0 h 29"/>
                <a:gd name="T2" fmla="*/ 68 w 73"/>
                <a:gd name="T3" fmla="*/ 0 h 29"/>
                <a:gd name="T4" fmla="*/ 66 w 73"/>
                <a:gd name="T5" fmla="*/ 1 h 29"/>
                <a:gd name="T6" fmla="*/ 60 w 73"/>
                <a:gd name="T7" fmla="*/ 4 h 29"/>
                <a:gd name="T8" fmla="*/ 55 w 73"/>
                <a:gd name="T9" fmla="*/ 7 h 29"/>
                <a:gd name="T10" fmla="*/ 47 w 73"/>
                <a:gd name="T11" fmla="*/ 9 h 29"/>
                <a:gd name="T12" fmla="*/ 37 w 73"/>
                <a:gd name="T13" fmla="*/ 13 h 29"/>
                <a:gd name="T14" fmla="*/ 27 w 73"/>
                <a:gd name="T15" fmla="*/ 15 h 29"/>
                <a:gd name="T16" fmla="*/ 15 w 73"/>
                <a:gd name="T17" fmla="*/ 17 h 29"/>
                <a:gd name="T18" fmla="*/ 0 w 73"/>
                <a:gd name="T19" fmla="*/ 20 h 29"/>
                <a:gd name="T20" fmla="*/ 0 w 73"/>
                <a:gd name="T21" fmla="*/ 29 h 29"/>
                <a:gd name="T22" fmla="*/ 15 w 73"/>
                <a:gd name="T23" fmla="*/ 27 h 29"/>
                <a:gd name="T24" fmla="*/ 27 w 73"/>
                <a:gd name="T25" fmla="*/ 24 h 29"/>
                <a:gd name="T26" fmla="*/ 40 w 73"/>
                <a:gd name="T27" fmla="*/ 22 h 29"/>
                <a:gd name="T28" fmla="*/ 49 w 73"/>
                <a:gd name="T29" fmla="*/ 18 h 29"/>
                <a:gd name="T30" fmla="*/ 57 w 73"/>
                <a:gd name="T31" fmla="*/ 16 h 29"/>
                <a:gd name="T32" fmla="*/ 65 w 73"/>
                <a:gd name="T33" fmla="*/ 13 h 29"/>
                <a:gd name="T34" fmla="*/ 68 w 73"/>
                <a:gd name="T35" fmla="*/ 10 h 29"/>
                <a:gd name="T36" fmla="*/ 73 w 73"/>
                <a:gd name="T37" fmla="*/ 9 h 29"/>
                <a:gd name="T38" fmla="*/ 73 w 73"/>
                <a:gd name="T39" fmla="*/ 9 h 29"/>
                <a:gd name="T40" fmla="*/ 68 w 73"/>
                <a:gd name="T4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3" h="29">
                  <a:moveTo>
                    <a:pt x="68" y="0"/>
                  </a:moveTo>
                  <a:lnTo>
                    <a:pt x="68" y="0"/>
                  </a:lnTo>
                  <a:lnTo>
                    <a:pt x="66" y="1"/>
                  </a:lnTo>
                  <a:lnTo>
                    <a:pt x="60" y="4"/>
                  </a:lnTo>
                  <a:lnTo>
                    <a:pt x="55" y="7"/>
                  </a:lnTo>
                  <a:lnTo>
                    <a:pt x="47" y="9"/>
                  </a:lnTo>
                  <a:lnTo>
                    <a:pt x="37" y="13"/>
                  </a:lnTo>
                  <a:lnTo>
                    <a:pt x="27" y="15"/>
                  </a:lnTo>
                  <a:lnTo>
                    <a:pt x="15" y="17"/>
                  </a:lnTo>
                  <a:lnTo>
                    <a:pt x="0" y="20"/>
                  </a:lnTo>
                  <a:lnTo>
                    <a:pt x="0" y="29"/>
                  </a:lnTo>
                  <a:lnTo>
                    <a:pt x="15" y="27"/>
                  </a:lnTo>
                  <a:lnTo>
                    <a:pt x="27" y="24"/>
                  </a:lnTo>
                  <a:lnTo>
                    <a:pt x="40" y="22"/>
                  </a:lnTo>
                  <a:lnTo>
                    <a:pt x="49" y="18"/>
                  </a:lnTo>
                  <a:lnTo>
                    <a:pt x="57" y="16"/>
                  </a:lnTo>
                  <a:lnTo>
                    <a:pt x="65" y="13"/>
                  </a:lnTo>
                  <a:lnTo>
                    <a:pt x="68" y="10"/>
                  </a:lnTo>
                  <a:lnTo>
                    <a:pt x="73" y="9"/>
                  </a:lnTo>
                  <a:lnTo>
                    <a:pt x="73" y="9"/>
                  </a:lnTo>
                  <a:lnTo>
                    <a:pt x="6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33" name="Freeform 141"/>
            <p:cNvSpPr>
              <a:spLocks/>
            </p:cNvSpPr>
            <p:nvPr/>
          </p:nvSpPr>
          <p:spPr bwMode="auto">
            <a:xfrm>
              <a:off x="2711" y="3367"/>
              <a:ext cx="18" cy="23"/>
            </a:xfrm>
            <a:custGeom>
              <a:avLst/>
              <a:gdLst>
                <a:gd name="T0" fmla="*/ 51 w 56"/>
                <a:gd name="T1" fmla="*/ 0 h 71"/>
                <a:gd name="T2" fmla="*/ 47 w 56"/>
                <a:gd name="T3" fmla="*/ 5 h 71"/>
                <a:gd name="T4" fmla="*/ 45 w 56"/>
                <a:gd name="T5" fmla="*/ 10 h 71"/>
                <a:gd name="T6" fmla="*/ 39 w 56"/>
                <a:gd name="T7" fmla="*/ 18 h 71"/>
                <a:gd name="T8" fmla="*/ 32 w 56"/>
                <a:gd name="T9" fmla="*/ 28 h 71"/>
                <a:gd name="T10" fmla="*/ 26 w 56"/>
                <a:gd name="T11" fmla="*/ 37 h 71"/>
                <a:gd name="T12" fmla="*/ 16 w 56"/>
                <a:gd name="T13" fmla="*/ 46 h 71"/>
                <a:gd name="T14" fmla="*/ 10 w 56"/>
                <a:gd name="T15" fmla="*/ 54 h 71"/>
                <a:gd name="T16" fmla="*/ 3 w 56"/>
                <a:gd name="T17" fmla="*/ 60 h 71"/>
                <a:gd name="T18" fmla="*/ 0 w 56"/>
                <a:gd name="T19" fmla="*/ 62 h 71"/>
                <a:gd name="T20" fmla="*/ 5 w 56"/>
                <a:gd name="T21" fmla="*/ 71 h 71"/>
                <a:gd name="T22" fmla="*/ 10 w 56"/>
                <a:gd name="T23" fmla="*/ 67 h 71"/>
                <a:gd name="T24" fmla="*/ 16 w 56"/>
                <a:gd name="T25" fmla="*/ 61 h 71"/>
                <a:gd name="T26" fmla="*/ 23 w 56"/>
                <a:gd name="T27" fmla="*/ 53 h 71"/>
                <a:gd name="T28" fmla="*/ 32 w 56"/>
                <a:gd name="T29" fmla="*/ 44 h 71"/>
                <a:gd name="T30" fmla="*/ 42 w 56"/>
                <a:gd name="T31" fmla="*/ 32 h 71"/>
                <a:gd name="T32" fmla="*/ 48 w 56"/>
                <a:gd name="T33" fmla="*/ 22 h 71"/>
                <a:gd name="T34" fmla="*/ 54 w 56"/>
                <a:gd name="T35" fmla="*/ 14 h 71"/>
                <a:gd name="T36" fmla="*/ 56 w 56"/>
                <a:gd name="T37" fmla="*/ 5 h 71"/>
                <a:gd name="T38" fmla="*/ 53 w 56"/>
                <a:gd name="T39" fmla="*/ 10 h 71"/>
                <a:gd name="T40" fmla="*/ 56 w 56"/>
                <a:gd name="T41" fmla="*/ 5 h 71"/>
                <a:gd name="T42" fmla="*/ 55 w 56"/>
                <a:gd name="T43" fmla="*/ 1 h 71"/>
                <a:gd name="T44" fmla="*/ 52 w 56"/>
                <a:gd name="T45" fmla="*/ 0 h 71"/>
                <a:gd name="T46" fmla="*/ 48 w 56"/>
                <a:gd name="T47" fmla="*/ 1 h 71"/>
                <a:gd name="T48" fmla="*/ 47 w 56"/>
                <a:gd name="T49" fmla="*/ 5 h 71"/>
                <a:gd name="T50" fmla="*/ 51 w 56"/>
                <a:gd name="T51"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6" h="71">
                  <a:moveTo>
                    <a:pt x="51" y="0"/>
                  </a:moveTo>
                  <a:lnTo>
                    <a:pt x="47" y="5"/>
                  </a:lnTo>
                  <a:lnTo>
                    <a:pt x="45" y="10"/>
                  </a:lnTo>
                  <a:lnTo>
                    <a:pt x="39" y="18"/>
                  </a:lnTo>
                  <a:lnTo>
                    <a:pt x="32" y="28"/>
                  </a:lnTo>
                  <a:lnTo>
                    <a:pt x="26" y="37"/>
                  </a:lnTo>
                  <a:lnTo>
                    <a:pt x="16" y="46"/>
                  </a:lnTo>
                  <a:lnTo>
                    <a:pt x="10" y="54"/>
                  </a:lnTo>
                  <a:lnTo>
                    <a:pt x="3" y="60"/>
                  </a:lnTo>
                  <a:lnTo>
                    <a:pt x="0" y="62"/>
                  </a:lnTo>
                  <a:lnTo>
                    <a:pt x="5" y="71"/>
                  </a:lnTo>
                  <a:lnTo>
                    <a:pt x="10" y="67"/>
                  </a:lnTo>
                  <a:lnTo>
                    <a:pt x="16" y="61"/>
                  </a:lnTo>
                  <a:lnTo>
                    <a:pt x="23" y="53"/>
                  </a:lnTo>
                  <a:lnTo>
                    <a:pt x="32" y="44"/>
                  </a:lnTo>
                  <a:lnTo>
                    <a:pt x="42" y="32"/>
                  </a:lnTo>
                  <a:lnTo>
                    <a:pt x="48" y="22"/>
                  </a:lnTo>
                  <a:lnTo>
                    <a:pt x="54" y="14"/>
                  </a:lnTo>
                  <a:lnTo>
                    <a:pt x="56" y="5"/>
                  </a:lnTo>
                  <a:lnTo>
                    <a:pt x="53" y="10"/>
                  </a:lnTo>
                  <a:lnTo>
                    <a:pt x="56" y="5"/>
                  </a:lnTo>
                  <a:lnTo>
                    <a:pt x="55" y="1"/>
                  </a:lnTo>
                  <a:lnTo>
                    <a:pt x="52" y="0"/>
                  </a:lnTo>
                  <a:lnTo>
                    <a:pt x="48" y="1"/>
                  </a:lnTo>
                  <a:lnTo>
                    <a:pt x="47" y="5"/>
                  </a:lnTo>
                  <a:lnTo>
                    <a:pt x="5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34" name="Freeform 142"/>
            <p:cNvSpPr>
              <a:spLocks/>
            </p:cNvSpPr>
            <p:nvPr/>
          </p:nvSpPr>
          <p:spPr bwMode="auto">
            <a:xfrm>
              <a:off x="2728" y="3347"/>
              <a:ext cx="62" cy="23"/>
            </a:xfrm>
            <a:custGeom>
              <a:avLst/>
              <a:gdLst>
                <a:gd name="T0" fmla="*/ 185 w 186"/>
                <a:gd name="T1" fmla="*/ 8 h 69"/>
                <a:gd name="T2" fmla="*/ 181 w 186"/>
                <a:gd name="T3" fmla="*/ 0 h 69"/>
                <a:gd name="T4" fmla="*/ 165 w 186"/>
                <a:gd name="T5" fmla="*/ 4 h 69"/>
                <a:gd name="T6" fmla="*/ 144 w 186"/>
                <a:gd name="T7" fmla="*/ 10 h 69"/>
                <a:gd name="T8" fmla="*/ 120 w 186"/>
                <a:gd name="T9" fmla="*/ 18 h 69"/>
                <a:gd name="T10" fmla="*/ 94 w 186"/>
                <a:gd name="T11" fmla="*/ 26 h 69"/>
                <a:gd name="T12" fmla="*/ 67 w 186"/>
                <a:gd name="T13" fmla="*/ 35 h 69"/>
                <a:gd name="T14" fmla="*/ 41 w 186"/>
                <a:gd name="T15" fmla="*/ 44 h 69"/>
                <a:gd name="T16" fmla="*/ 18 w 186"/>
                <a:gd name="T17" fmla="*/ 52 h 69"/>
                <a:gd name="T18" fmla="*/ 0 w 186"/>
                <a:gd name="T19" fmla="*/ 59 h 69"/>
                <a:gd name="T20" fmla="*/ 2 w 186"/>
                <a:gd name="T21" fmla="*/ 69 h 69"/>
                <a:gd name="T22" fmla="*/ 20 w 186"/>
                <a:gd name="T23" fmla="*/ 62 h 69"/>
                <a:gd name="T24" fmla="*/ 43 w 186"/>
                <a:gd name="T25" fmla="*/ 54 h 69"/>
                <a:gd name="T26" fmla="*/ 70 w 186"/>
                <a:gd name="T27" fmla="*/ 44 h 69"/>
                <a:gd name="T28" fmla="*/ 96 w 186"/>
                <a:gd name="T29" fmla="*/ 35 h 69"/>
                <a:gd name="T30" fmla="*/ 122 w 186"/>
                <a:gd name="T31" fmla="*/ 27 h 69"/>
                <a:gd name="T32" fmla="*/ 146 w 186"/>
                <a:gd name="T33" fmla="*/ 19 h 69"/>
                <a:gd name="T34" fmla="*/ 167 w 186"/>
                <a:gd name="T35" fmla="*/ 14 h 69"/>
                <a:gd name="T36" fmla="*/ 183 w 186"/>
                <a:gd name="T37" fmla="*/ 9 h 69"/>
                <a:gd name="T38" fmla="*/ 178 w 186"/>
                <a:gd name="T39" fmla="*/ 1 h 69"/>
                <a:gd name="T40" fmla="*/ 183 w 186"/>
                <a:gd name="T41" fmla="*/ 9 h 69"/>
                <a:gd name="T42" fmla="*/ 186 w 186"/>
                <a:gd name="T43" fmla="*/ 7 h 69"/>
                <a:gd name="T44" fmla="*/ 186 w 186"/>
                <a:gd name="T45" fmla="*/ 3 h 69"/>
                <a:gd name="T46" fmla="*/ 184 w 186"/>
                <a:gd name="T47" fmla="*/ 1 h 69"/>
                <a:gd name="T48" fmla="*/ 181 w 186"/>
                <a:gd name="T49" fmla="*/ 0 h 69"/>
                <a:gd name="T50" fmla="*/ 185 w 186"/>
                <a:gd name="T51" fmla="*/ 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6" h="69">
                  <a:moveTo>
                    <a:pt x="185" y="8"/>
                  </a:moveTo>
                  <a:lnTo>
                    <a:pt x="181" y="0"/>
                  </a:lnTo>
                  <a:lnTo>
                    <a:pt x="165" y="4"/>
                  </a:lnTo>
                  <a:lnTo>
                    <a:pt x="144" y="10"/>
                  </a:lnTo>
                  <a:lnTo>
                    <a:pt x="120" y="18"/>
                  </a:lnTo>
                  <a:lnTo>
                    <a:pt x="94" y="26"/>
                  </a:lnTo>
                  <a:lnTo>
                    <a:pt x="67" y="35"/>
                  </a:lnTo>
                  <a:lnTo>
                    <a:pt x="41" y="44"/>
                  </a:lnTo>
                  <a:lnTo>
                    <a:pt x="18" y="52"/>
                  </a:lnTo>
                  <a:lnTo>
                    <a:pt x="0" y="59"/>
                  </a:lnTo>
                  <a:lnTo>
                    <a:pt x="2" y="69"/>
                  </a:lnTo>
                  <a:lnTo>
                    <a:pt x="20" y="62"/>
                  </a:lnTo>
                  <a:lnTo>
                    <a:pt x="43" y="54"/>
                  </a:lnTo>
                  <a:lnTo>
                    <a:pt x="70" y="44"/>
                  </a:lnTo>
                  <a:lnTo>
                    <a:pt x="96" y="35"/>
                  </a:lnTo>
                  <a:lnTo>
                    <a:pt x="122" y="27"/>
                  </a:lnTo>
                  <a:lnTo>
                    <a:pt x="146" y="19"/>
                  </a:lnTo>
                  <a:lnTo>
                    <a:pt x="167" y="14"/>
                  </a:lnTo>
                  <a:lnTo>
                    <a:pt x="183" y="9"/>
                  </a:lnTo>
                  <a:lnTo>
                    <a:pt x="178" y="1"/>
                  </a:lnTo>
                  <a:lnTo>
                    <a:pt x="183" y="9"/>
                  </a:lnTo>
                  <a:lnTo>
                    <a:pt x="186" y="7"/>
                  </a:lnTo>
                  <a:lnTo>
                    <a:pt x="186" y="3"/>
                  </a:lnTo>
                  <a:lnTo>
                    <a:pt x="184" y="1"/>
                  </a:lnTo>
                  <a:lnTo>
                    <a:pt x="181" y="0"/>
                  </a:lnTo>
                  <a:lnTo>
                    <a:pt x="185"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35" name="Freeform 143"/>
            <p:cNvSpPr>
              <a:spLocks/>
            </p:cNvSpPr>
            <p:nvPr/>
          </p:nvSpPr>
          <p:spPr bwMode="auto">
            <a:xfrm>
              <a:off x="2760" y="3347"/>
              <a:ext cx="29" cy="18"/>
            </a:xfrm>
            <a:custGeom>
              <a:avLst/>
              <a:gdLst>
                <a:gd name="T0" fmla="*/ 7 w 89"/>
                <a:gd name="T1" fmla="*/ 54 h 54"/>
                <a:gd name="T2" fmla="*/ 7 w 89"/>
                <a:gd name="T3" fmla="*/ 54 h 54"/>
                <a:gd name="T4" fmla="*/ 10 w 89"/>
                <a:gd name="T5" fmla="*/ 51 h 54"/>
                <a:gd name="T6" fmla="*/ 18 w 89"/>
                <a:gd name="T7" fmla="*/ 47 h 54"/>
                <a:gd name="T8" fmla="*/ 29 w 89"/>
                <a:gd name="T9" fmla="*/ 42 h 54"/>
                <a:gd name="T10" fmla="*/ 40 w 89"/>
                <a:gd name="T11" fmla="*/ 37 h 54"/>
                <a:gd name="T12" fmla="*/ 53 w 89"/>
                <a:gd name="T13" fmla="*/ 30 h 54"/>
                <a:gd name="T14" fmla="*/ 65 w 89"/>
                <a:gd name="T15" fmla="*/ 23 h 54"/>
                <a:gd name="T16" fmla="*/ 78 w 89"/>
                <a:gd name="T17" fmla="*/ 15 h 54"/>
                <a:gd name="T18" fmla="*/ 89 w 89"/>
                <a:gd name="T19" fmla="*/ 7 h 54"/>
                <a:gd name="T20" fmla="*/ 82 w 89"/>
                <a:gd name="T21" fmla="*/ 0 h 54"/>
                <a:gd name="T22" fmla="*/ 73 w 89"/>
                <a:gd name="T23" fmla="*/ 6 h 54"/>
                <a:gd name="T24" fmla="*/ 61 w 89"/>
                <a:gd name="T25" fmla="*/ 14 h 54"/>
                <a:gd name="T26" fmla="*/ 48 w 89"/>
                <a:gd name="T27" fmla="*/ 21 h 54"/>
                <a:gd name="T28" fmla="*/ 35 w 89"/>
                <a:gd name="T29" fmla="*/ 27 h 54"/>
                <a:gd name="T30" fmla="*/ 24 w 89"/>
                <a:gd name="T31" fmla="*/ 33 h 54"/>
                <a:gd name="T32" fmla="*/ 14 w 89"/>
                <a:gd name="T33" fmla="*/ 38 h 54"/>
                <a:gd name="T34" fmla="*/ 6 w 89"/>
                <a:gd name="T35" fmla="*/ 42 h 54"/>
                <a:gd name="T36" fmla="*/ 0 w 89"/>
                <a:gd name="T37" fmla="*/ 47 h 54"/>
                <a:gd name="T38" fmla="*/ 0 w 89"/>
                <a:gd name="T39" fmla="*/ 47 h 54"/>
                <a:gd name="T40" fmla="*/ 7 w 89"/>
                <a:gd name="T41"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9" h="54">
                  <a:moveTo>
                    <a:pt x="7" y="54"/>
                  </a:moveTo>
                  <a:lnTo>
                    <a:pt x="7" y="54"/>
                  </a:lnTo>
                  <a:lnTo>
                    <a:pt x="10" y="51"/>
                  </a:lnTo>
                  <a:lnTo>
                    <a:pt x="18" y="47"/>
                  </a:lnTo>
                  <a:lnTo>
                    <a:pt x="29" y="42"/>
                  </a:lnTo>
                  <a:lnTo>
                    <a:pt x="40" y="37"/>
                  </a:lnTo>
                  <a:lnTo>
                    <a:pt x="53" y="30"/>
                  </a:lnTo>
                  <a:lnTo>
                    <a:pt x="65" y="23"/>
                  </a:lnTo>
                  <a:lnTo>
                    <a:pt x="78" y="15"/>
                  </a:lnTo>
                  <a:lnTo>
                    <a:pt x="89" y="7"/>
                  </a:lnTo>
                  <a:lnTo>
                    <a:pt x="82" y="0"/>
                  </a:lnTo>
                  <a:lnTo>
                    <a:pt x="73" y="6"/>
                  </a:lnTo>
                  <a:lnTo>
                    <a:pt x="61" y="14"/>
                  </a:lnTo>
                  <a:lnTo>
                    <a:pt x="48" y="21"/>
                  </a:lnTo>
                  <a:lnTo>
                    <a:pt x="35" y="27"/>
                  </a:lnTo>
                  <a:lnTo>
                    <a:pt x="24" y="33"/>
                  </a:lnTo>
                  <a:lnTo>
                    <a:pt x="14" y="38"/>
                  </a:lnTo>
                  <a:lnTo>
                    <a:pt x="6" y="42"/>
                  </a:lnTo>
                  <a:lnTo>
                    <a:pt x="0" y="47"/>
                  </a:lnTo>
                  <a:lnTo>
                    <a:pt x="0" y="47"/>
                  </a:lnTo>
                  <a:lnTo>
                    <a:pt x="7" y="5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36" name="Freeform 144"/>
            <p:cNvSpPr>
              <a:spLocks/>
            </p:cNvSpPr>
            <p:nvPr/>
          </p:nvSpPr>
          <p:spPr bwMode="auto">
            <a:xfrm>
              <a:off x="2747" y="3363"/>
              <a:ext cx="15" cy="19"/>
            </a:xfrm>
            <a:custGeom>
              <a:avLst/>
              <a:gdLst>
                <a:gd name="T0" fmla="*/ 9 w 45"/>
                <a:gd name="T1" fmla="*/ 57 h 57"/>
                <a:gd name="T2" fmla="*/ 9 w 45"/>
                <a:gd name="T3" fmla="*/ 57 h 57"/>
                <a:gd name="T4" fmla="*/ 12 w 45"/>
                <a:gd name="T5" fmla="*/ 53 h 57"/>
                <a:gd name="T6" fmla="*/ 15 w 45"/>
                <a:gd name="T7" fmla="*/ 47 h 57"/>
                <a:gd name="T8" fmla="*/ 22 w 45"/>
                <a:gd name="T9" fmla="*/ 39 h 57"/>
                <a:gd name="T10" fmla="*/ 28 w 45"/>
                <a:gd name="T11" fmla="*/ 31 h 57"/>
                <a:gd name="T12" fmla="*/ 33 w 45"/>
                <a:gd name="T13" fmla="*/ 23 h 57"/>
                <a:gd name="T14" fmla="*/ 38 w 45"/>
                <a:gd name="T15" fmla="*/ 16 h 57"/>
                <a:gd name="T16" fmla="*/ 41 w 45"/>
                <a:gd name="T17" fmla="*/ 10 h 57"/>
                <a:gd name="T18" fmla="*/ 45 w 45"/>
                <a:gd name="T19" fmla="*/ 7 h 57"/>
                <a:gd name="T20" fmla="*/ 38 w 45"/>
                <a:gd name="T21" fmla="*/ 0 h 57"/>
                <a:gd name="T22" fmla="*/ 34 w 45"/>
                <a:gd name="T23" fmla="*/ 3 h 57"/>
                <a:gd name="T24" fmla="*/ 29 w 45"/>
                <a:gd name="T25" fmla="*/ 11 h 57"/>
                <a:gd name="T26" fmla="*/ 24 w 45"/>
                <a:gd name="T27" fmla="*/ 18 h 57"/>
                <a:gd name="T28" fmla="*/ 18 w 45"/>
                <a:gd name="T29" fmla="*/ 26 h 57"/>
                <a:gd name="T30" fmla="*/ 13 w 45"/>
                <a:gd name="T31" fmla="*/ 34 h 57"/>
                <a:gd name="T32" fmla="*/ 8 w 45"/>
                <a:gd name="T33" fmla="*/ 42 h 57"/>
                <a:gd name="T34" fmla="*/ 2 w 45"/>
                <a:gd name="T35" fmla="*/ 48 h 57"/>
                <a:gd name="T36" fmla="*/ 0 w 45"/>
                <a:gd name="T37" fmla="*/ 53 h 57"/>
                <a:gd name="T38" fmla="*/ 0 w 45"/>
                <a:gd name="T39" fmla="*/ 53 h 57"/>
                <a:gd name="T40" fmla="*/ 9 w 45"/>
                <a:gd name="T41"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 h="57">
                  <a:moveTo>
                    <a:pt x="9" y="57"/>
                  </a:moveTo>
                  <a:lnTo>
                    <a:pt x="9" y="57"/>
                  </a:lnTo>
                  <a:lnTo>
                    <a:pt x="12" y="53"/>
                  </a:lnTo>
                  <a:lnTo>
                    <a:pt x="15" y="47"/>
                  </a:lnTo>
                  <a:lnTo>
                    <a:pt x="22" y="39"/>
                  </a:lnTo>
                  <a:lnTo>
                    <a:pt x="28" y="31"/>
                  </a:lnTo>
                  <a:lnTo>
                    <a:pt x="33" y="23"/>
                  </a:lnTo>
                  <a:lnTo>
                    <a:pt x="38" y="16"/>
                  </a:lnTo>
                  <a:lnTo>
                    <a:pt x="41" y="10"/>
                  </a:lnTo>
                  <a:lnTo>
                    <a:pt x="45" y="7"/>
                  </a:lnTo>
                  <a:lnTo>
                    <a:pt x="38" y="0"/>
                  </a:lnTo>
                  <a:lnTo>
                    <a:pt x="34" y="3"/>
                  </a:lnTo>
                  <a:lnTo>
                    <a:pt x="29" y="11"/>
                  </a:lnTo>
                  <a:lnTo>
                    <a:pt x="24" y="18"/>
                  </a:lnTo>
                  <a:lnTo>
                    <a:pt x="18" y="26"/>
                  </a:lnTo>
                  <a:lnTo>
                    <a:pt x="13" y="34"/>
                  </a:lnTo>
                  <a:lnTo>
                    <a:pt x="8" y="42"/>
                  </a:lnTo>
                  <a:lnTo>
                    <a:pt x="2" y="48"/>
                  </a:lnTo>
                  <a:lnTo>
                    <a:pt x="0" y="53"/>
                  </a:lnTo>
                  <a:lnTo>
                    <a:pt x="0" y="53"/>
                  </a:lnTo>
                  <a:lnTo>
                    <a:pt x="9" y="5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37" name="Freeform 145"/>
            <p:cNvSpPr>
              <a:spLocks/>
            </p:cNvSpPr>
            <p:nvPr/>
          </p:nvSpPr>
          <p:spPr bwMode="auto">
            <a:xfrm>
              <a:off x="2704" y="3381"/>
              <a:ext cx="46" cy="35"/>
            </a:xfrm>
            <a:custGeom>
              <a:avLst/>
              <a:gdLst>
                <a:gd name="T0" fmla="*/ 4 w 139"/>
                <a:gd name="T1" fmla="*/ 105 h 105"/>
                <a:gd name="T2" fmla="*/ 8 w 139"/>
                <a:gd name="T3" fmla="*/ 103 h 105"/>
                <a:gd name="T4" fmla="*/ 17 w 139"/>
                <a:gd name="T5" fmla="*/ 95 h 105"/>
                <a:gd name="T6" fmla="*/ 32 w 139"/>
                <a:gd name="T7" fmla="*/ 82 h 105"/>
                <a:gd name="T8" fmla="*/ 51 w 139"/>
                <a:gd name="T9" fmla="*/ 68 h 105"/>
                <a:gd name="T10" fmla="*/ 74 w 139"/>
                <a:gd name="T11" fmla="*/ 52 h 105"/>
                <a:gd name="T12" fmla="*/ 97 w 139"/>
                <a:gd name="T13" fmla="*/ 37 h 105"/>
                <a:gd name="T14" fmla="*/ 118 w 139"/>
                <a:gd name="T15" fmla="*/ 21 h 105"/>
                <a:gd name="T16" fmla="*/ 131 w 139"/>
                <a:gd name="T17" fmla="*/ 11 h 105"/>
                <a:gd name="T18" fmla="*/ 139 w 139"/>
                <a:gd name="T19" fmla="*/ 4 h 105"/>
                <a:gd name="T20" fmla="*/ 130 w 139"/>
                <a:gd name="T21" fmla="*/ 0 h 105"/>
                <a:gd name="T22" fmla="*/ 124 w 139"/>
                <a:gd name="T23" fmla="*/ 4 h 105"/>
                <a:gd name="T24" fmla="*/ 111 w 139"/>
                <a:gd name="T25" fmla="*/ 14 h 105"/>
                <a:gd name="T26" fmla="*/ 92 w 139"/>
                <a:gd name="T27" fmla="*/ 28 h 105"/>
                <a:gd name="T28" fmla="*/ 69 w 139"/>
                <a:gd name="T29" fmla="*/ 43 h 105"/>
                <a:gd name="T30" fmla="*/ 47 w 139"/>
                <a:gd name="T31" fmla="*/ 59 h 105"/>
                <a:gd name="T32" fmla="*/ 25 w 139"/>
                <a:gd name="T33" fmla="*/ 75 h 105"/>
                <a:gd name="T34" fmla="*/ 10 w 139"/>
                <a:gd name="T35" fmla="*/ 88 h 105"/>
                <a:gd name="T36" fmla="*/ 1 w 139"/>
                <a:gd name="T37" fmla="*/ 96 h 105"/>
                <a:gd name="T38" fmla="*/ 4 w 139"/>
                <a:gd name="T39" fmla="*/ 93 h 105"/>
                <a:gd name="T40" fmla="*/ 1 w 139"/>
                <a:gd name="T41" fmla="*/ 96 h 105"/>
                <a:gd name="T42" fmla="*/ 0 w 139"/>
                <a:gd name="T43" fmla="*/ 99 h 105"/>
                <a:gd name="T44" fmla="*/ 1 w 139"/>
                <a:gd name="T45" fmla="*/ 103 h 105"/>
                <a:gd name="T46" fmla="*/ 4 w 139"/>
                <a:gd name="T47" fmla="*/ 104 h 105"/>
                <a:gd name="T48" fmla="*/ 8 w 139"/>
                <a:gd name="T49" fmla="*/ 103 h 105"/>
                <a:gd name="T50" fmla="*/ 4 w 139"/>
                <a:gd name="T51"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9" h="105">
                  <a:moveTo>
                    <a:pt x="4" y="105"/>
                  </a:moveTo>
                  <a:lnTo>
                    <a:pt x="8" y="103"/>
                  </a:lnTo>
                  <a:lnTo>
                    <a:pt x="17" y="95"/>
                  </a:lnTo>
                  <a:lnTo>
                    <a:pt x="32" y="82"/>
                  </a:lnTo>
                  <a:lnTo>
                    <a:pt x="51" y="68"/>
                  </a:lnTo>
                  <a:lnTo>
                    <a:pt x="74" y="52"/>
                  </a:lnTo>
                  <a:lnTo>
                    <a:pt x="97" y="37"/>
                  </a:lnTo>
                  <a:lnTo>
                    <a:pt x="118" y="21"/>
                  </a:lnTo>
                  <a:lnTo>
                    <a:pt x="131" y="11"/>
                  </a:lnTo>
                  <a:lnTo>
                    <a:pt x="139" y="4"/>
                  </a:lnTo>
                  <a:lnTo>
                    <a:pt x="130" y="0"/>
                  </a:lnTo>
                  <a:lnTo>
                    <a:pt x="124" y="4"/>
                  </a:lnTo>
                  <a:lnTo>
                    <a:pt x="111" y="14"/>
                  </a:lnTo>
                  <a:lnTo>
                    <a:pt x="92" y="28"/>
                  </a:lnTo>
                  <a:lnTo>
                    <a:pt x="69" y="43"/>
                  </a:lnTo>
                  <a:lnTo>
                    <a:pt x="47" y="59"/>
                  </a:lnTo>
                  <a:lnTo>
                    <a:pt x="25" y="75"/>
                  </a:lnTo>
                  <a:lnTo>
                    <a:pt x="10" y="88"/>
                  </a:lnTo>
                  <a:lnTo>
                    <a:pt x="1" y="96"/>
                  </a:lnTo>
                  <a:lnTo>
                    <a:pt x="4" y="93"/>
                  </a:lnTo>
                  <a:lnTo>
                    <a:pt x="1" y="96"/>
                  </a:lnTo>
                  <a:lnTo>
                    <a:pt x="0" y="99"/>
                  </a:lnTo>
                  <a:lnTo>
                    <a:pt x="1" y="103"/>
                  </a:lnTo>
                  <a:lnTo>
                    <a:pt x="4" y="104"/>
                  </a:lnTo>
                  <a:lnTo>
                    <a:pt x="8" y="103"/>
                  </a:lnTo>
                  <a:lnTo>
                    <a:pt x="4" y="10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38" name="Freeform 146"/>
            <p:cNvSpPr>
              <a:spLocks/>
            </p:cNvSpPr>
            <p:nvPr/>
          </p:nvSpPr>
          <p:spPr bwMode="auto">
            <a:xfrm>
              <a:off x="2649" y="3412"/>
              <a:ext cx="56" cy="20"/>
            </a:xfrm>
            <a:custGeom>
              <a:avLst/>
              <a:gdLst>
                <a:gd name="T0" fmla="*/ 1 w 167"/>
                <a:gd name="T1" fmla="*/ 52 h 60"/>
                <a:gd name="T2" fmla="*/ 7 w 167"/>
                <a:gd name="T3" fmla="*/ 60 h 60"/>
                <a:gd name="T4" fmla="*/ 20 w 167"/>
                <a:gd name="T5" fmla="*/ 53 h 60"/>
                <a:gd name="T6" fmla="*/ 38 w 167"/>
                <a:gd name="T7" fmla="*/ 45 h 60"/>
                <a:gd name="T8" fmla="*/ 60 w 167"/>
                <a:gd name="T9" fmla="*/ 37 h 60"/>
                <a:gd name="T10" fmla="*/ 84 w 167"/>
                <a:gd name="T11" fmla="*/ 29 h 60"/>
                <a:gd name="T12" fmla="*/ 109 w 167"/>
                <a:gd name="T13" fmla="*/ 22 h 60"/>
                <a:gd name="T14" fmla="*/ 132 w 167"/>
                <a:gd name="T15" fmla="*/ 16 h 60"/>
                <a:gd name="T16" fmla="*/ 151 w 167"/>
                <a:gd name="T17" fmla="*/ 12 h 60"/>
                <a:gd name="T18" fmla="*/ 167 w 167"/>
                <a:gd name="T19" fmla="*/ 12 h 60"/>
                <a:gd name="T20" fmla="*/ 167 w 167"/>
                <a:gd name="T21" fmla="*/ 0 h 60"/>
                <a:gd name="T22" fmla="*/ 151 w 167"/>
                <a:gd name="T23" fmla="*/ 3 h 60"/>
                <a:gd name="T24" fmla="*/ 129 w 167"/>
                <a:gd name="T25" fmla="*/ 7 h 60"/>
                <a:gd name="T26" fmla="*/ 107 w 167"/>
                <a:gd name="T27" fmla="*/ 13 h 60"/>
                <a:gd name="T28" fmla="*/ 81 w 167"/>
                <a:gd name="T29" fmla="*/ 20 h 60"/>
                <a:gd name="T30" fmla="*/ 57 w 167"/>
                <a:gd name="T31" fmla="*/ 28 h 60"/>
                <a:gd name="T32" fmla="*/ 36 w 167"/>
                <a:gd name="T33" fmla="*/ 36 h 60"/>
                <a:gd name="T34" fmla="*/ 15 w 167"/>
                <a:gd name="T35" fmla="*/ 44 h 60"/>
                <a:gd name="T36" fmla="*/ 2 w 167"/>
                <a:gd name="T37" fmla="*/ 51 h 60"/>
                <a:gd name="T38" fmla="*/ 8 w 167"/>
                <a:gd name="T39" fmla="*/ 59 h 60"/>
                <a:gd name="T40" fmla="*/ 2 w 167"/>
                <a:gd name="T41" fmla="*/ 51 h 60"/>
                <a:gd name="T42" fmla="*/ 0 w 167"/>
                <a:gd name="T43" fmla="*/ 53 h 60"/>
                <a:gd name="T44" fmla="*/ 0 w 167"/>
                <a:gd name="T45" fmla="*/ 57 h 60"/>
                <a:gd name="T46" fmla="*/ 4 w 167"/>
                <a:gd name="T47" fmla="*/ 60 h 60"/>
                <a:gd name="T48" fmla="*/ 7 w 167"/>
                <a:gd name="T49" fmla="*/ 60 h 60"/>
                <a:gd name="T50" fmla="*/ 1 w 167"/>
                <a:gd name="T51" fmla="*/ 5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7" h="60">
                  <a:moveTo>
                    <a:pt x="1" y="52"/>
                  </a:moveTo>
                  <a:lnTo>
                    <a:pt x="7" y="60"/>
                  </a:lnTo>
                  <a:lnTo>
                    <a:pt x="20" y="53"/>
                  </a:lnTo>
                  <a:lnTo>
                    <a:pt x="38" y="45"/>
                  </a:lnTo>
                  <a:lnTo>
                    <a:pt x="60" y="37"/>
                  </a:lnTo>
                  <a:lnTo>
                    <a:pt x="84" y="29"/>
                  </a:lnTo>
                  <a:lnTo>
                    <a:pt x="109" y="22"/>
                  </a:lnTo>
                  <a:lnTo>
                    <a:pt x="132" y="16"/>
                  </a:lnTo>
                  <a:lnTo>
                    <a:pt x="151" y="12"/>
                  </a:lnTo>
                  <a:lnTo>
                    <a:pt x="167" y="12"/>
                  </a:lnTo>
                  <a:lnTo>
                    <a:pt x="167" y="0"/>
                  </a:lnTo>
                  <a:lnTo>
                    <a:pt x="151" y="3"/>
                  </a:lnTo>
                  <a:lnTo>
                    <a:pt x="129" y="7"/>
                  </a:lnTo>
                  <a:lnTo>
                    <a:pt x="107" y="13"/>
                  </a:lnTo>
                  <a:lnTo>
                    <a:pt x="81" y="20"/>
                  </a:lnTo>
                  <a:lnTo>
                    <a:pt x="57" y="28"/>
                  </a:lnTo>
                  <a:lnTo>
                    <a:pt x="36" y="36"/>
                  </a:lnTo>
                  <a:lnTo>
                    <a:pt x="15" y="44"/>
                  </a:lnTo>
                  <a:lnTo>
                    <a:pt x="2" y="51"/>
                  </a:lnTo>
                  <a:lnTo>
                    <a:pt x="8" y="59"/>
                  </a:lnTo>
                  <a:lnTo>
                    <a:pt x="2" y="51"/>
                  </a:lnTo>
                  <a:lnTo>
                    <a:pt x="0" y="53"/>
                  </a:lnTo>
                  <a:lnTo>
                    <a:pt x="0" y="57"/>
                  </a:lnTo>
                  <a:lnTo>
                    <a:pt x="4" y="60"/>
                  </a:lnTo>
                  <a:lnTo>
                    <a:pt x="7" y="60"/>
                  </a:lnTo>
                  <a:lnTo>
                    <a:pt x="1" y="5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39" name="Freeform 147"/>
            <p:cNvSpPr>
              <a:spLocks/>
            </p:cNvSpPr>
            <p:nvPr/>
          </p:nvSpPr>
          <p:spPr bwMode="auto">
            <a:xfrm>
              <a:off x="2747" y="3397"/>
              <a:ext cx="91" cy="91"/>
            </a:xfrm>
            <a:custGeom>
              <a:avLst/>
              <a:gdLst>
                <a:gd name="T0" fmla="*/ 0 w 274"/>
                <a:gd name="T1" fmla="*/ 274 h 274"/>
                <a:gd name="T2" fmla="*/ 9 w 274"/>
                <a:gd name="T3" fmla="*/ 265 h 274"/>
                <a:gd name="T4" fmla="*/ 21 w 274"/>
                <a:gd name="T5" fmla="*/ 253 h 274"/>
                <a:gd name="T6" fmla="*/ 34 w 274"/>
                <a:gd name="T7" fmla="*/ 237 h 274"/>
                <a:gd name="T8" fmla="*/ 48 w 274"/>
                <a:gd name="T9" fmla="*/ 221 h 274"/>
                <a:gd name="T10" fmla="*/ 61 w 274"/>
                <a:gd name="T11" fmla="*/ 205 h 274"/>
                <a:gd name="T12" fmla="*/ 73 w 274"/>
                <a:gd name="T13" fmla="*/ 190 h 274"/>
                <a:gd name="T14" fmla="*/ 81 w 274"/>
                <a:gd name="T15" fmla="*/ 178 h 274"/>
                <a:gd name="T16" fmla="*/ 87 w 274"/>
                <a:gd name="T17" fmla="*/ 169 h 274"/>
                <a:gd name="T18" fmla="*/ 105 w 274"/>
                <a:gd name="T19" fmla="*/ 168 h 274"/>
                <a:gd name="T20" fmla="*/ 124 w 274"/>
                <a:gd name="T21" fmla="*/ 165 h 274"/>
                <a:gd name="T22" fmla="*/ 143 w 274"/>
                <a:gd name="T23" fmla="*/ 157 h 274"/>
                <a:gd name="T24" fmla="*/ 160 w 274"/>
                <a:gd name="T25" fmla="*/ 147 h 274"/>
                <a:gd name="T26" fmla="*/ 176 w 274"/>
                <a:gd name="T27" fmla="*/ 135 h 274"/>
                <a:gd name="T28" fmla="*/ 190 w 274"/>
                <a:gd name="T29" fmla="*/ 120 h 274"/>
                <a:gd name="T30" fmla="*/ 198 w 274"/>
                <a:gd name="T31" fmla="*/ 103 h 274"/>
                <a:gd name="T32" fmla="*/ 203 w 274"/>
                <a:gd name="T33" fmla="*/ 84 h 274"/>
                <a:gd name="T34" fmla="*/ 211 w 274"/>
                <a:gd name="T35" fmla="*/ 75 h 274"/>
                <a:gd name="T36" fmla="*/ 220 w 274"/>
                <a:gd name="T37" fmla="*/ 64 h 274"/>
                <a:gd name="T38" fmla="*/ 229 w 274"/>
                <a:gd name="T39" fmla="*/ 51 h 274"/>
                <a:gd name="T40" fmla="*/ 240 w 274"/>
                <a:gd name="T41" fmla="*/ 39 h 274"/>
                <a:gd name="T42" fmla="*/ 250 w 274"/>
                <a:gd name="T43" fmla="*/ 27 h 274"/>
                <a:gd name="T44" fmla="*/ 260 w 274"/>
                <a:gd name="T45" fmla="*/ 16 h 274"/>
                <a:gd name="T46" fmla="*/ 268 w 274"/>
                <a:gd name="T47" fmla="*/ 7 h 274"/>
                <a:gd name="T48" fmla="*/ 274 w 274"/>
                <a:gd name="T49" fmla="*/ 0 h 274"/>
                <a:gd name="T50" fmla="*/ 263 w 274"/>
                <a:gd name="T51" fmla="*/ 32 h 274"/>
                <a:gd name="T52" fmla="*/ 254 w 274"/>
                <a:gd name="T53" fmla="*/ 66 h 274"/>
                <a:gd name="T54" fmla="*/ 246 w 274"/>
                <a:gd name="T55" fmla="*/ 96 h 274"/>
                <a:gd name="T56" fmla="*/ 243 w 274"/>
                <a:gd name="T57" fmla="*/ 113 h 274"/>
                <a:gd name="T58" fmla="*/ 232 w 274"/>
                <a:gd name="T59" fmla="*/ 120 h 274"/>
                <a:gd name="T60" fmla="*/ 221 w 274"/>
                <a:gd name="T61" fmla="*/ 129 h 274"/>
                <a:gd name="T62" fmla="*/ 210 w 274"/>
                <a:gd name="T63" fmla="*/ 139 h 274"/>
                <a:gd name="T64" fmla="*/ 198 w 274"/>
                <a:gd name="T65" fmla="*/ 150 h 274"/>
                <a:gd name="T66" fmla="*/ 188 w 274"/>
                <a:gd name="T67" fmla="*/ 160 h 274"/>
                <a:gd name="T68" fmla="*/ 179 w 274"/>
                <a:gd name="T69" fmla="*/ 170 h 274"/>
                <a:gd name="T70" fmla="*/ 171 w 274"/>
                <a:gd name="T71" fmla="*/ 181 h 274"/>
                <a:gd name="T72" fmla="*/ 166 w 274"/>
                <a:gd name="T73" fmla="*/ 189 h 274"/>
                <a:gd name="T74" fmla="*/ 147 w 274"/>
                <a:gd name="T75" fmla="*/ 187 h 274"/>
                <a:gd name="T76" fmla="*/ 124 w 274"/>
                <a:gd name="T77" fmla="*/ 193 h 274"/>
                <a:gd name="T78" fmla="*/ 99 w 274"/>
                <a:gd name="T79" fmla="*/ 206 h 274"/>
                <a:gd name="T80" fmla="*/ 73 w 274"/>
                <a:gd name="T81" fmla="*/ 221 h 274"/>
                <a:gd name="T82" fmla="*/ 48 w 274"/>
                <a:gd name="T83" fmla="*/ 238 h 274"/>
                <a:gd name="T84" fmla="*/ 26 w 274"/>
                <a:gd name="T85" fmla="*/ 254 h 274"/>
                <a:gd name="T86" fmla="*/ 10 w 274"/>
                <a:gd name="T87" fmla="*/ 266 h 274"/>
                <a:gd name="T88" fmla="*/ 0 w 274"/>
                <a:gd name="T89" fmla="*/ 274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4" h="274">
                  <a:moveTo>
                    <a:pt x="0" y="274"/>
                  </a:moveTo>
                  <a:lnTo>
                    <a:pt x="9" y="265"/>
                  </a:lnTo>
                  <a:lnTo>
                    <a:pt x="21" y="253"/>
                  </a:lnTo>
                  <a:lnTo>
                    <a:pt x="34" y="237"/>
                  </a:lnTo>
                  <a:lnTo>
                    <a:pt x="48" y="221"/>
                  </a:lnTo>
                  <a:lnTo>
                    <a:pt x="61" y="205"/>
                  </a:lnTo>
                  <a:lnTo>
                    <a:pt x="73" y="190"/>
                  </a:lnTo>
                  <a:lnTo>
                    <a:pt x="81" y="178"/>
                  </a:lnTo>
                  <a:lnTo>
                    <a:pt x="87" y="169"/>
                  </a:lnTo>
                  <a:lnTo>
                    <a:pt x="105" y="168"/>
                  </a:lnTo>
                  <a:lnTo>
                    <a:pt x="124" y="165"/>
                  </a:lnTo>
                  <a:lnTo>
                    <a:pt x="143" y="157"/>
                  </a:lnTo>
                  <a:lnTo>
                    <a:pt x="160" y="147"/>
                  </a:lnTo>
                  <a:lnTo>
                    <a:pt x="176" y="135"/>
                  </a:lnTo>
                  <a:lnTo>
                    <a:pt x="190" y="120"/>
                  </a:lnTo>
                  <a:lnTo>
                    <a:pt x="198" y="103"/>
                  </a:lnTo>
                  <a:lnTo>
                    <a:pt x="203" y="84"/>
                  </a:lnTo>
                  <a:lnTo>
                    <a:pt x="211" y="75"/>
                  </a:lnTo>
                  <a:lnTo>
                    <a:pt x="220" y="64"/>
                  </a:lnTo>
                  <a:lnTo>
                    <a:pt x="229" y="51"/>
                  </a:lnTo>
                  <a:lnTo>
                    <a:pt x="240" y="39"/>
                  </a:lnTo>
                  <a:lnTo>
                    <a:pt x="250" y="27"/>
                  </a:lnTo>
                  <a:lnTo>
                    <a:pt x="260" y="16"/>
                  </a:lnTo>
                  <a:lnTo>
                    <a:pt x="268" y="7"/>
                  </a:lnTo>
                  <a:lnTo>
                    <a:pt x="274" y="0"/>
                  </a:lnTo>
                  <a:lnTo>
                    <a:pt x="263" y="32"/>
                  </a:lnTo>
                  <a:lnTo>
                    <a:pt x="254" y="66"/>
                  </a:lnTo>
                  <a:lnTo>
                    <a:pt x="246" y="96"/>
                  </a:lnTo>
                  <a:lnTo>
                    <a:pt x="243" y="113"/>
                  </a:lnTo>
                  <a:lnTo>
                    <a:pt x="232" y="120"/>
                  </a:lnTo>
                  <a:lnTo>
                    <a:pt x="221" y="129"/>
                  </a:lnTo>
                  <a:lnTo>
                    <a:pt x="210" y="139"/>
                  </a:lnTo>
                  <a:lnTo>
                    <a:pt x="198" y="150"/>
                  </a:lnTo>
                  <a:lnTo>
                    <a:pt x="188" y="160"/>
                  </a:lnTo>
                  <a:lnTo>
                    <a:pt x="179" y="170"/>
                  </a:lnTo>
                  <a:lnTo>
                    <a:pt x="171" y="181"/>
                  </a:lnTo>
                  <a:lnTo>
                    <a:pt x="166" y="189"/>
                  </a:lnTo>
                  <a:lnTo>
                    <a:pt x="147" y="187"/>
                  </a:lnTo>
                  <a:lnTo>
                    <a:pt x="124" y="193"/>
                  </a:lnTo>
                  <a:lnTo>
                    <a:pt x="99" y="206"/>
                  </a:lnTo>
                  <a:lnTo>
                    <a:pt x="73" y="221"/>
                  </a:lnTo>
                  <a:lnTo>
                    <a:pt x="48" y="238"/>
                  </a:lnTo>
                  <a:lnTo>
                    <a:pt x="26" y="254"/>
                  </a:lnTo>
                  <a:lnTo>
                    <a:pt x="10" y="266"/>
                  </a:lnTo>
                  <a:lnTo>
                    <a:pt x="0" y="27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40" name="Freeform 148"/>
            <p:cNvSpPr>
              <a:spLocks/>
            </p:cNvSpPr>
            <p:nvPr/>
          </p:nvSpPr>
          <p:spPr bwMode="auto">
            <a:xfrm>
              <a:off x="2746" y="3452"/>
              <a:ext cx="32" cy="37"/>
            </a:xfrm>
            <a:custGeom>
              <a:avLst/>
              <a:gdLst>
                <a:gd name="T0" fmla="*/ 90 w 95"/>
                <a:gd name="T1" fmla="*/ 0 h 113"/>
                <a:gd name="T2" fmla="*/ 86 w 95"/>
                <a:gd name="T3" fmla="*/ 2 h 113"/>
                <a:gd name="T4" fmla="*/ 80 w 95"/>
                <a:gd name="T5" fmla="*/ 11 h 113"/>
                <a:gd name="T6" fmla="*/ 73 w 95"/>
                <a:gd name="T7" fmla="*/ 21 h 113"/>
                <a:gd name="T8" fmla="*/ 60 w 95"/>
                <a:gd name="T9" fmla="*/ 36 h 113"/>
                <a:gd name="T10" fmla="*/ 48 w 95"/>
                <a:gd name="T11" fmla="*/ 52 h 113"/>
                <a:gd name="T12" fmla="*/ 34 w 95"/>
                <a:gd name="T13" fmla="*/ 68 h 113"/>
                <a:gd name="T14" fmla="*/ 20 w 95"/>
                <a:gd name="T15" fmla="*/ 84 h 113"/>
                <a:gd name="T16" fmla="*/ 9 w 95"/>
                <a:gd name="T17" fmla="*/ 97 h 113"/>
                <a:gd name="T18" fmla="*/ 0 w 95"/>
                <a:gd name="T19" fmla="*/ 106 h 113"/>
                <a:gd name="T20" fmla="*/ 7 w 95"/>
                <a:gd name="T21" fmla="*/ 113 h 113"/>
                <a:gd name="T22" fmla="*/ 16 w 95"/>
                <a:gd name="T23" fmla="*/ 104 h 113"/>
                <a:gd name="T24" fmla="*/ 27 w 95"/>
                <a:gd name="T25" fmla="*/ 91 h 113"/>
                <a:gd name="T26" fmla="*/ 41 w 95"/>
                <a:gd name="T27" fmla="*/ 75 h 113"/>
                <a:gd name="T28" fmla="*/ 55 w 95"/>
                <a:gd name="T29" fmla="*/ 59 h 113"/>
                <a:gd name="T30" fmla="*/ 67 w 95"/>
                <a:gd name="T31" fmla="*/ 43 h 113"/>
                <a:gd name="T32" fmla="*/ 80 w 95"/>
                <a:gd name="T33" fmla="*/ 28 h 113"/>
                <a:gd name="T34" fmla="*/ 89 w 95"/>
                <a:gd name="T35" fmla="*/ 16 h 113"/>
                <a:gd name="T36" fmla="*/ 95 w 95"/>
                <a:gd name="T37" fmla="*/ 6 h 113"/>
                <a:gd name="T38" fmla="*/ 90 w 95"/>
                <a:gd name="T39" fmla="*/ 9 h 113"/>
                <a:gd name="T40" fmla="*/ 95 w 95"/>
                <a:gd name="T41" fmla="*/ 6 h 113"/>
                <a:gd name="T42" fmla="*/ 95 w 95"/>
                <a:gd name="T43" fmla="*/ 3 h 113"/>
                <a:gd name="T44" fmla="*/ 92 w 95"/>
                <a:gd name="T45" fmla="*/ 0 h 113"/>
                <a:gd name="T46" fmla="*/ 88 w 95"/>
                <a:gd name="T47" fmla="*/ 0 h 113"/>
                <a:gd name="T48" fmla="*/ 86 w 95"/>
                <a:gd name="T49" fmla="*/ 2 h 113"/>
                <a:gd name="T50" fmla="*/ 90 w 95"/>
                <a:gd name="T51"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5" h="113">
                  <a:moveTo>
                    <a:pt x="90" y="0"/>
                  </a:moveTo>
                  <a:lnTo>
                    <a:pt x="86" y="2"/>
                  </a:lnTo>
                  <a:lnTo>
                    <a:pt x="80" y="11"/>
                  </a:lnTo>
                  <a:lnTo>
                    <a:pt x="73" y="21"/>
                  </a:lnTo>
                  <a:lnTo>
                    <a:pt x="60" y="36"/>
                  </a:lnTo>
                  <a:lnTo>
                    <a:pt x="48" y="52"/>
                  </a:lnTo>
                  <a:lnTo>
                    <a:pt x="34" y="68"/>
                  </a:lnTo>
                  <a:lnTo>
                    <a:pt x="20" y="84"/>
                  </a:lnTo>
                  <a:lnTo>
                    <a:pt x="9" y="97"/>
                  </a:lnTo>
                  <a:lnTo>
                    <a:pt x="0" y="106"/>
                  </a:lnTo>
                  <a:lnTo>
                    <a:pt x="7" y="113"/>
                  </a:lnTo>
                  <a:lnTo>
                    <a:pt x="16" y="104"/>
                  </a:lnTo>
                  <a:lnTo>
                    <a:pt x="27" y="91"/>
                  </a:lnTo>
                  <a:lnTo>
                    <a:pt x="41" y="75"/>
                  </a:lnTo>
                  <a:lnTo>
                    <a:pt x="55" y="59"/>
                  </a:lnTo>
                  <a:lnTo>
                    <a:pt x="67" y="43"/>
                  </a:lnTo>
                  <a:lnTo>
                    <a:pt x="80" y="28"/>
                  </a:lnTo>
                  <a:lnTo>
                    <a:pt x="89" y="16"/>
                  </a:lnTo>
                  <a:lnTo>
                    <a:pt x="95" y="6"/>
                  </a:lnTo>
                  <a:lnTo>
                    <a:pt x="90" y="9"/>
                  </a:lnTo>
                  <a:lnTo>
                    <a:pt x="95" y="6"/>
                  </a:lnTo>
                  <a:lnTo>
                    <a:pt x="95" y="3"/>
                  </a:lnTo>
                  <a:lnTo>
                    <a:pt x="92" y="0"/>
                  </a:lnTo>
                  <a:lnTo>
                    <a:pt x="88" y="0"/>
                  </a:lnTo>
                  <a:lnTo>
                    <a:pt x="86" y="2"/>
                  </a:lnTo>
                  <a:lnTo>
                    <a:pt x="9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41" name="Freeform 149"/>
            <p:cNvSpPr>
              <a:spLocks/>
            </p:cNvSpPr>
            <p:nvPr/>
          </p:nvSpPr>
          <p:spPr bwMode="auto">
            <a:xfrm>
              <a:off x="2776" y="3423"/>
              <a:ext cx="40" cy="32"/>
            </a:xfrm>
            <a:custGeom>
              <a:avLst/>
              <a:gdLst>
                <a:gd name="T0" fmla="*/ 112 w 120"/>
                <a:gd name="T1" fmla="*/ 1 h 94"/>
                <a:gd name="T2" fmla="*/ 111 w 120"/>
                <a:gd name="T3" fmla="*/ 4 h 94"/>
                <a:gd name="T4" fmla="*/ 107 w 120"/>
                <a:gd name="T5" fmla="*/ 22 h 94"/>
                <a:gd name="T6" fmla="*/ 99 w 120"/>
                <a:gd name="T7" fmla="*/ 38 h 94"/>
                <a:gd name="T8" fmla="*/ 86 w 120"/>
                <a:gd name="T9" fmla="*/ 51 h 94"/>
                <a:gd name="T10" fmla="*/ 71 w 120"/>
                <a:gd name="T11" fmla="*/ 63 h 94"/>
                <a:gd name="T12" fmla="*/ 54 w 120"/>
                <a:gd name="T13" fmla="*/ 72 h 94"/>
                <a:gd name="T14" fmla="*/ 36 w 120"/>
                <a:gd name="T15" fmla="*/ 80 h 94"/>
                <a:gd name="T16" fmla="*/ 18 w 120"/>
                <a:gd name="T17" fmla="*/ 83 h 94"/>
                <a:gd name="T18" fmla="*/ 0 w 120"/>
                <a:gd name="T19" fmla="*/ 85 h 94"/>
                <a:gd name="T20" fmla="*/ 0 w 120"/>
                <a:gd name="T21" fmla="*/ 94 h 94"/>
                <a:gd name="T22" fmla="*/ 18 w 120"/>
                <a:gd name="T23" fmla="*/ 93 h 94"/>
                <a:gd name="T24" fmla="*/ 38 w 120"/>
                <a:gd name="T25" fmla="*/ 89 h 94"/>
                <a:gd name="T26" fmla="*/ 58 w 120"/>
                <a:gd name="T27" fmla="*/ 81 h 94"/>
                <a:gd name="T28" fmla="*/ 76 w 120"/>
                <a:gd name="T29" fmla="*/ 72 h 94"/>
                <a:gd name="T30" fmla="*/ 93 w 120"/>
                <a:gd name="T31" fmla="*/ 58 h 94"/>
                <a:gd name="T32" fmla="*/ 108 w 120"/>
                <a:gd name="T33" fmla="*/ 42 h 94"/>
                <a:gd name="T34" fmla="*/ 116 w 120"/>
                <a:gd name="T35" fmla="*/ 24 h 94"/>
                <a:gd name="T36" fmla="*/ 120 w 120"/>
                <a:gd name="T37" fmla="*/ 4 h 94"/>
                <a:gd name="T38" fmla="*/ 119 w 120"/>
                <a:gd name="T39" fmla="*/ 8 h 94"/>
                <a:gd name="T40" fmla="*/ 120 w 120"/>
                <a:gd name="T41" fmla="*/ 4 h 94"/>
                <a:gd name="T42" fmla="*/ 119 w 120"/>
                <a:gd name="T43" fmla="*/ 1 h 94"/>
                <a:gd name="T44" fmla="*/ 116 w 120"/>
                <a:gd name="T45" fmla="*/ 0 h 94"/>
                <a:gd name="T46" fmla="*/ 112 w 120"/>
                <a:gd name="T47" fmla="*/ 1 h 94"/>
                <a:gd name="T48" fmla="*/ 111 w 120"/>
                <a:gd name="T49" fmla="*/ 4 h 94"/>
                <a:gd name="T50" fmla="*/ 112 w 120"/>
                <a:gd name="T51" fmla="*/ 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0" h="94">
                  <a:moveTo>
                    <a:pt x="112" y="1"/>
                  </a:moveTo>
                  <a:lnTo>
                    <a:pt x="111" y="4"/>
                  </a:lnTo>
                  <a:lnTo>
                    <a:pt x="107" y="22"/>
                  </a:lnTo>
                  <a:lnTo>
                    <a:pt x="99" y="38"/>
                  </a:lnTo>
                  <a:lnTo>
                    <a:pt x="86" y="51"/>
                  </a:lnTo>
                  <a:lnTo>
                    <a:pt x="71" y="63"/>
                  </a:lnTo>
                  <a:lnTo>
                    <a:pt x="54" y="72"/>
                  </a:lnTo>
                  <a:lnTo>
                    <a:pt x="36" y="80"/>
                  </a:lnTo>
                  <a:lnTo>
                    <a:pt x="18" y="83"/>
                  </a:lnTo>
                  <a:lnTo>
                    <a:pt x="0" y="85"/>
                  </a:lnTo>
                  <a:lnTo>
                    <a:pt x="0" y="94"/>
                  </a:lnTo>
                  <a:lnTo>
                    <a:pt x="18" y="93"/>
                  </a:lnTo>
                  <a:lnTo>
                    <a:pt x="38" y="89"/>
                  </a:lnTo>
                  <a:lnTo>
                    <a:pt x="58" y="81"/>
                  </a:lnTo>
                  <a:lnTo>
                    <a:pt x="76" y="72"/>
                  </a:lnTo>
                  <a:lnTo>
                    <a:pt x="93" y="58"/>
                  </a:lnTo>
                  <a:lnTo>
                    <a:pt x="108" y="42"/>
                  </a:lnTo>
                  <a:lnTo>
                    <a:pt x="116" y="24"/>
                  </a:lnTo>
                  <a:lnTo>
                    <a:pt x="120" y="4"/>
                  </a:lnTo>
                  <a:lnTo>
                    <a:pt x="119" y="8"/>
                  </a:lnTo>
                  <a:lnTo>
                    <a:pt x="120" y="4"/>
                  </a:lnTo>
                  <a:lnTo>
                    <a:pt x="119" y="1"/>
                  </a:lnTo>
                  <a:lnTo>
                    <a:pt x="116" y="0"/>
                  </a:lnTo>
                  <a:lnTo>
                    <a:pt x="112" y="1"/>
                  </a:lnTo>
                  <a:lnTo>
                    <a:pt x="111" y="4"/>
                  </a:lnTo>
                  <a:lnTo>
                    <a:pt x="112"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42" name="Freeform 150"/>
            <p:cNvSpPr>
              <a:spLocks/>
            </p:cNvSpPr>
            <p:nvPr/>
          </p:nvSpPr>
          <p:spPr bwMode="auto">
            <a:xfrm>
              <a:off x="2813" y="3395"/>
              <a:ext cx="27" cy="31"/>
            </a:xfrm>
            <a:custGeom>
              <a:avLst/>
              <a:gdLst>
                <a:gd name="T0" fmla="*/ 79 w 79"/>
                <a:gd name="T1" fmla="*/ 6 h 93"/>
                <a:gd name="T2" fmla="*/ 71 w 79"/>
                <a:gd name="T3" fmla="*/ 1 h 93"/>
                <a:gd name="T4" fmla="*/ 66 w 79"/>
                <a:gd name="T5" fmla="*/ 8 h 93"/>
                <a:gd name="T6" fmla="*/ 58 w 79"/>
                <a:gd name="T7" fmla="*/ 17 h 93"/>
                <a:gd name="T8" fmla="*/ 47 w 79"/>
                <a:gd name="T9" fmla="*/ 29 h 93"/>
                <a:gd name="T10" fmla="*/ 38 w 79"/>
                <a:gd name="T11" fmla="*/ 40 h 93"/>
                <a:gd name="T12" fmla="*/ 27 w 79"/>
                <a:gd name="T13" fmla="*/ 53 h 93"/>
                <a:gd name="T14" fmla="*/ 17 w 79"/>
                <a:gd name="T15" fmla="*/ 65 h 93"/>
                <a:gd name="T16" fmla="*/ 8 w 79"/>
                <a:gd name="T17" fmla="*/ 77 h 93"/>
                <a:gd name="T18" fmla="*/ 0 w 79"/>
                <a:gd name="T19" fmla="*/ 86 h 93"/>
                <a:gd name="T20" fmla="*/ 7 w 79"/>
                <a:gd name="T21" fmla="*/ 93 h 93"/>
                <a:gd name="T22" fmla="*/ 15 w 79"/>
                <a:gd name="T23" fmla="*/ 84 h 93"/>
                <a:gd name="T24" fmla="*/ 24 w 79"/>
                <a:gd name="T25" fmla="*/ 72 h 93"/>
                <a:gd name="T26" fmla="*/ 33 w 79"/>
                <a:gd name="T27" fmla="*/ 60 h 93"/>
                <a:gd name="T28" fmla="*/ 45 w 79"/>
                <a:gd name="T29" fmla="*/ 47 h 93"/>
                <a:gd name="T30" fmla="*/ 54 w 79"/>
                <a:gd name="T31" fmla="*/ 36 h 93"/>
                <a:gd name="T32" fmla="*/ 64 w 79"/>
                <a:gd name="T33" fmla="*/ 24 h 93"/>
                <a:gd name="T34" fmla="*/ 72 w 79"/>
                <a:gd name="T35" fmla="*/ 15 h 93"/>
                <a:gd name="T36" fmla="*/ 78 w 79"/>
                <a:gd name="T37" fmla="*/ 8 h 93"/>
                <a:gd name="T38" fmla="*/ 70 w 79"/>
                <a:gd name="T39" fmla="*/ 4 h 93"/>
                <a:gd name="T40" fmla="*/ 78 w 79"/>
                <a:gd name="T41" fmla="*/ 8 h 93"/>
                <a:gd name="T42" fmla="*/ 79 w 79"/>
                <a:gd name="T43" fmla="*/ 5 h 93"/>
                <a:gd name="T44" fmla="*/ 78 w 79"/>
                <a:gd name="T45" fmla="*/ 1 h 93"/>
                <a:gd name="T46" fmla="*/ 75 w 79"/>
                <a:gd name="T47" fmla="*/ 0 h 93"/>
                <a:gd name="T48" fmla="*/ 71 w 79"/>
                <a:gd name="T49" fmla="*/ 1 h 93"/>
                <a:gd name="T50" fmla="*/ 79 w 79"/>
                <a:gd name="T51" fmla="*/ 6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93">
                  <a:moveTo>
                    <a:pt x="79" y="6"/>
                  </a:moveTo>
                  <a:lnTo>
                    <a:pt x="71" y="1"/>
                  </a:lnTo>
                  <a:lnTo>
                    <a:pt x="66" y="8"/>
                  </a:lnTo>
                  <a:lnTo>
                    <a:pt x="58" y="17"/>
                  </a:lnTo>
                  <a:lnTo>
                    <a:pt x="47" y="29"/>
                  </a:lnTo>
                  <a:lnTo>
                    <a:pt x="38" y="40"/>
                  </a:lnTo>
                  <a:lnTo>
                    <a:pt x="27" y="53"/>
                  </a:lnTo>
                  <a:lnTo>
                    <a:pt x="17" y="65"/>
                  </a:lnTo>
                  <a:lnTo>
                    <a:pt x="8" y="77"/>
                  </a:lnTo>
                  <a:lnTo>
                    <a:pt x="0" y="86"/>
                  </a:lnTo>
                  <a:lnTo>
                    <a:pt x="7" y="93"/>
                  </a:lnTo>
                  <a:lnTo>
                    <a:pt x="15" y="84"/>
                  </a:lnTo>
                  <a:lnTo>
                    <a:pt x="24" y="72"/>
                  </a:lnTo>
                  <a:lnTo>
                    <a:pt x="33" y="60"/>
                  </a:lnTo>
                  <a:lnTo>
                    <a:pt x="45" y="47"/>
                  </a:lnTo>
                  <a:lnTo>
                    <a:pt x="54" y="36"/>
                  </a:lnTo>
                  <a:lnTo>
                    <a:pt x="64" y="24"/>
                  </a:lnTo>
                  <a:lnTo>
                    <a:pt x="72" y="15"/>
                  </a:lnTo>
                  <a:lnTo>
                    <a:pt x="78" y="8"/>
                  </a:lnTo>
                  <a:lnTo>
                    <a:pt x="70" y="4"/>
                  </a:lnTo>
                  <a:lnTo>
                    <a:pt x="78" y="8"/>
                  </a:lnTo>
                  <a:lnTo>
                    <a:pt x="79" y="5"/>
                  </a:lnTo>
                  <a:lnTo>
                    <a:pt x="78" y="1"/>
                  </a:lnTo>
                  <a:lnTo>
                    <a:pt x="75" y="0"/>
                  </a:lnTo>
                  <a:lnTo>
                    <a:pt x="71" y="1"/>
                  </a:lnTo>
                  <a:lnTo>
                    <a:pt x="7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43" name="Freeform 151"/>
            <p:cNvSpPr>
              <a:spLocks/>
            </p:cNvSpPr>
            <p:nvPr/>
          </p:nvSpPr>
          <p:spPr bwMode="auto">
            <a:xfrm>
              <a:off x="2826" y="3396"/>
              <a:ext cx="14" cy="40"/>
            </a:xfrm>
            <a:custGeom>
              <a:avLst/>
              <a:gdLst>
                <a:gd name="T0" fmla="*/ 7 w 40"/>
                <a:gd name="T1" fmla="*/ 119 h 119"/>
                <a:gd name="T2" fmla="*/ 9 w 40"/>
                <a:gd name="T3" fmla="*/ 115 h 119"/>
                <a:gd name="T4" fmla="*/ 13 w 40"/>
                <a:gd name="T5" fmla="*/ 98 h 119"/>
                <a:gd name="T6" fmla="*/ 21 w 40"/>
                <a:gd name="T7" fmla="*/ 68 h 119"/>
                <a:gd name="T8" fmla="*/ 30 w 40"/>
                <a:gd name="T9" fmla="*/ 34 h 119"/>
                <a:gd name="T10" fmla="*/ 40 w 40"/>
                <a:gd name="T11" fmla="*/ 2 h 119"/>
                <a:gd name="T12" fmla="*/ 31 w 40"/>
                <a:gd name="T13" fmla="*/ 0 h 119"/>
                <a:gd name="T14" fmla="*/ 21 w 40"/>
                <a:gd name="T15" fmla="*/ 32 h 119"/>
                <a:gd name="T16" fmla="*/ 12 w 40"/>
                <a:gd name="T17" fmla="*/ 66 h 119"/>
                <a:gd name="T18" fmla="*/ 4 w 40"/>
                <a:gd name="T19" fmla="*/ 96 h 119"/>
                <a:gd name="T20" fmla="*/ 0 w 40"/>
                <a:gd name="T21" fmla="*/ 113 h 119"/>
                <a:gd name="T22" fmla="*/ 2 w 40"/>
                <a:gd name="T23" fmla="*/ 109 h 119"/>
                <a:gd name="T24" fmla="*/ 0 w 40"/>
                <a:gd name="T25" fmla="*/ 113 h 119"/>
                <a:gd name="T26" fmla="*/ 1 w 40"/>
                <a:gd name="T27" fmla="*/ 116 h 119"/>
                <a:gd name="T28" fmla="*/ 4 w 40"/>
                <a:gd name="T29" fmla="*/ 119 h 119"/>
                <a:gd name="T30" fmla="*/ 7 w 40"/>
                <a:gd name="T31" fmla="*/ 117 h 119"/>
                <a:gd name="T32" fmla="*/ 9 w 40"/>
                <a:gd name="T33" fmla="*/ 115 h 119"/>
                <a:gd name="T34" fmla="*/ 7 w 40"/>
                <a:gd name="T35"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119">
                  <a:moveTo>
                    <a:pt x="7" y="119"/>
                  </a:moveTo>
                  <a:lnTo>
                    <a:pt x="9" y="115"/>
                  </a:lnTo>
                  <a:lnTo>
                    <a:pt x="13" y="98"/>
                  </a:lnTo>
                  <a:lnTo>
                    <a:pt x="21" y="68"/>
                  </a:lnTo>
                  <a:lnTo>
                    <a:pt x="30" y="34"/>
                  </a:lnTo>
                  <a:lnTo>
                    <a:pt x="40" y="2"/>
                  </a:lnTo>
                  <a:lnTo>
                    <a:pt x="31" y="0"/>
                  </a:lnTo>
                  <a:lnTo>
                    <a:pt x="21" y="32"/>
                  </a:lnTo>
                  <a:lnTo>
                    <a:pt x="12" y="66"/>
                  </a:lnTo>
                  <a:lnTo>
                    <a:pt x="4" y="96"/>
                  </a:lnTo>
                  <a:lnTo>
                    <a:pt x="0" y="113"/>
                  </a:lnTo>
                  <a:lnTo>
                    <a:pt x="2" y="109"/>
                  </a:lnTo>
                  <a:lnTo>
                    <a:pt x="0" y="113"/>
                  </a:lnTo>
                  <a:lnTo>
                    <a:pt x="1" y="116"/>
                  </a:lnTo>
                  <a:lnTo>
                    <a:pt x="4" y="119"/>
                  </a:lnTo>
                  <a:lnTo>
                    <a:pt x="7" y="117"/>
                  </a:lnTo>
                  <a:lnTo>
                    <a:pt x="9" y="115"/>
                  </a:lnTo>
                  <a:lnTo>
                    <a:pt x="7" y="11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44" name="Freeform 152"/>
            <p:cNvSpPr>
              <a:spLocks/>
            </p:cNvSpPr>
            <p:nvPr/>
          </p:nvSpPr>
          <p:spPr bwMode="auto">
            <a:xfrm>
              <a:off x="2801" y="3433"/>
              <a:ext cx="28" cy="28"/>
            </a:xfrm>
            <a:custGeom>
              <a:avLst/>
              <a:gdLst>
                <a:gd name="T0" fmla="*/ 3 w 83"/>
                <a:gd name="T1" fmla="*/ 85 h 85"/>
                <a:gd name="T2" fmla="*/ 9 w 83"/>
                <a:gd name="T3" fmla="*/ 83 h 85"/>
                <a:gd name="T4" fmla="*/ 13 w 83"/>
                <a:gd name="T5" fmla="*/ 75 h 85"/>
                <a:gd name="T6" fmla="*/ 20 w 83"/>
                <a:gd name="T7" fmla="*/ 66 h 85"/>
                <a:gd name="T8" fmla="*/ 29 w 83"/>
                <a:gd name="T9" fmla="*/ 55 h 85"/>
                <a:gd name="T10" fmla="*/ 40 w 83"/>
                <a:gd name="T11" fmla="*/ 45 h 85"/>
                <a:gd name="T12" fmla="*/ 51 w 83"/>
                <a:gd name="T13" fmla="*/ 35 h 85"/>
                <a:gd name="T14" fmla="*/ 62 w 83"/>
                <a:gd name="T15" fmla="*/ 24 h 85"/>
                <a:gd name="T16" fmla="*/ 73 w 83"/>
                <a:gd name="T17" fmla="*/ 16 h 85"/>
                <a:gd name="T18" fmla="*/ 83 w 83"/>
                <a:gd name="T19" fmla="*/ 10 h 85"/>
                <a:gd name="T20" fmla="*/ 78 w 83"/>
                <a:gd name="T21" fmla="*/ 0 h 85"/>
                <a:gd name="T22" fmla="*/ 68 w 83"/>
                <a:gd name="T23" fmla="*/ 7 h 85"/>
                <a:gd name="T24" fmla="*/ 56 w 83"/>
                <a:gd name="T25" fmla="*/ 18 h 85"/>
                <a:gd name="T26" fmla="*/ 44 w 83"/>
                <a:gd name="T27" fmla="*/ 28 h 85"/>
                <a:gd name="T28" fmla="*/ 33 w 83"/>
                <a:gd name="T29" fmla="*/ 38 h 85"/>
                <a:gd name="T30" fmla="*/ 22 w 83"/>
                <a:gd name="T31" fmla="*/ 49 h 85"/>
                <a:gd name="T32" fmla="*/ 13 w 83"/>
                <a:gd name="T33" fmla="*/ 59 h 85"/>
                <a:gd name="T34" fmla="*/ 4 w 83"/>
                <a:gd name="T35" fmla="*/ 70 h 85"/>
                <a:gd name="T36" fmla="*/ 0 w 83"/>
                <a:gd name="T37" fmla="*/ 78 h 85"/>
                <a:gd name="T38" fmla="*/ 5 w 83"/>
                <a:gd name="T39" fmla="*/ 76 h 85"/>
                <a:gd name="T40" fmla="*/ 0 w 83"/>
                <a:gd name="T41" fmla="*/ 78 h 85"/>
                <a:gd name="T42" fmla="*/ 0 w 83"/>
                <a:gd name="T43" fmla="*/ 82 h 85"/>
                <a:gd name="T44" fmla="*/ 3 w 83"/>
                <a:gd name="T45" fmla="*/ 85 h 85"/>
                <a:gd name="T46" fmla="*/ 6 w 83"/>
                <a:gd name="T47" fmla="*/ 85 h 85"/>
                <a:gd name="T48" fmla="*/ 9 w 83"/>
                <a:gd name="T49" fmla="*/ 83 h 85"/>
                <a:gd name="T50" fmla="*/ 3 w 83"/>
                <a:gd name="T51"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3" h="85">
                  <a:moveTo>
                    <a:pt x="3" y="85"/>
                  </a:moveTo>
                  <a:lnTo>
                    <a:pt x="9" y="83"/>
                  </a:lnTo>
                  <a:lnTo>
                    <a:pt x="13" y="75"/>
                  </a:lnTo>
                  <a:lnTo>
                    <a:pt x="20" y="66"/>
                  </a:lnTo>
                  <a:lnTo>
                    <a:pt x="29" y="55"/>
                  </a:lnTo>
                  <a:lnTo>
                    <a:pt x="40" y="45"/>
                  </a:lnTo>
                  <a:lnTo>
                    <a:pt x="51" y="35"/>
                  </a:lnTo>
                  <a:lnTo>
                    <a:pt x="62" y="24"/>
                  </a:lnTo>
                  <a:lnTo>
                    <a:pt x="73" y="16"/>
                  </a:lnTo>
                  <a:lnTo>
                    <a:pt x="83" y="10"/>
                  </a:lnTo>
                  <a:lnTo>
                    <a:pt x="78" y="0"/>
                  </a:lnTo>
                  <a:lnTo>
                    <a:pt x="68" y="7"/>
                  </a:lnTo>
                  <a:lnTo>
                    <a:pt x="56" y="18"/>
                  </a:lnTo>
                  <a:lnTo>
                    <a:pt x="44" y="28"/>
                  </a:lnTo>
                  <a:lnTo>
                    <a:pt x="33" y="38"/>
                  </a:lnTo>
                  <a:lnTo>
                    <a:pt x="22" y="49"/>
                  </a:lnTo>
                  <a:lnTo>
                    <a:pt x="13" y="59"/>
                  </a:lnTo>
                  <a:lnTo>
                    <a:pt x="4" y="70"/>
                  </a:lnTo>
                  <a:lnTo>
                    <a:pt x="0" y="78"/>
                  </a:lnTo>
                  <a:lnTo>
                    <a:pt x="5" y="76"/>
                  </a:lnTo>
                  <a:lnTo>
                    <a:pt x="0" y="78"/>
                  </a:lnTo>
                  <a:lnTo>
                    <a:pt x="0" y="82"/>
                  </a:lnTo>
                  <a:lnTo>
                    <a:pt x="3" y="85"/>
                  </a:lnTo>
                  <a:lnTo>
                    <a:pt x="6" y="85"/>
                  </a:lnTo>
                  <a:lnTo>
                    <a:pt x="9" y="83"/>
                  </a:lnTo>
                  <a:lnTo>
                    <a:pt x="3" y="8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45" name="Freeform 153"/>
            <p:cNvSpPr>
              <a:spLocks/>
            </p:cNvSpPr>
            <p:nvPr/>
          </p:nvSpPr>
          <p:spPr bwMode="auto">
            <a:xfrm>
              <a:off x="2746" y="3458"/>
              <a:ext cx="57" cy="32"/>
            </a:xfrm>
            <a:custGeom>
              <a:avLst/>
              <a:gdLst>
                <a:gd name="T0" fmla="*/ 1 w 171"/>
                <a:gd name="T1" fmla="*/ 88 h 96"/>
                <a:gd name="T2" fmla="*/ 6 w 171"/>
                <a:gd name="T3" fmla="*/ 96 h 96"/>
                <a:gd name="T4" fmla="*/ 18 w 171"/>
                <a:gd name="T5" fmla="*/ 87 h 96"/>
                <a:gd name="T6" fmla="*/ 34 w 171"/>
                <a:gd name="T7" fmla="*/ 74 h 96"/>
                <a:gd name="T8" fmla="*/ 54 w 171"/>
                <a:gd name="T9" fmla="*/ 59 h 96"/>
                <a:gd name="T10" fmla="*/ 80 w 171"/>
                <a:gd name="T11" fmla="*/ 42 h 96"/>
                <a:gd name="T12" fmla="*/ 105 w 171"/>
                <a:gd name="T13" fmla="*/ 27 h 96"/>
                <a:gd name="T14" fmla="*/ 129 w 171"/>
                <a:gd name="T15" fmla="*/ 15 h 96"/>
                <a:gd name="T16" fmla="*/ 151 w 171"/>
                <a:gd name="T17" fmla="*/ 9 h 96"/>
                <a:gd name="T18" fmla="*/ 169 w 171"/>
                <a:gd name="T19" fmla="*/ 10 h 96"/>
                <a:gd name="T20" fmla="*/ 171 w 171"/>
                <a:gd name="T21" fmla="*/ 1 h 96"/>
                <a:gd name="T22" fmla="*/ 151 w 171"/>
                <a:gd name="T23" fmla="*/ 0 h 96"/>
                <a:gd name="T24" fmla="*/ 127 w 171"/>
                <a:gd name="T25" fmla="*/ 6 h 96"/>
                <a:gd name="T26" fmla="*/ 100 w 171"/>
                <a:gd name="T27" fmla="*/ 18 h 96"/>
                <a:gd name="T28" fmla="*/ 75 w 171"/>
                <a:gd name="T29" fmla="*/ 33 h 96"/>
                <a:gd name="T30" fmla="*/ 50 w 171"/>
                <a:gd name="T31" fmla="*/ 50 h 96"/>
                <a:gd name="T32" fmla="*/ 27 w 171"/>
                <a:gd name="T33" fmla="*/ 67 h 96"/>
                <a:gd name="T34" fmla="*/ 11 w 171"/>
                <a:gd name="T35" fmla="*/ 80 h 96"/>
                <a:gd name="T36" fmla="*/ 2 w 171"/>
                <a:gd name="T37" fmla="*/ 87 h 96"/>
                <a:gd name="T38" fmla="*/ 8 w 171"/>
                <a:gd name="T39" fmla="*/ 95 h 96"/>
                <a:gd name="T40" fmla="*/ 2 w 171"/>
                <a:gd name="T41" fmla="*/ 87 h 96"/>
                <a:gd name="T42" fmla="*/ 0 w 171"/>
                <a:gd name="T43" fmla="*/ 89 h 96"/>
                <a:gd name="T44" fmla="*/ 0 w 171"/>
                <a:gd name="T45" fmla="*/ 93 h 96"/>
                <a:gd name="T46" fmla="*/ 3 w 171"/>
                <a:gd name="T47" fmla="*/ 96 h 96"/>
                <a:gd name="T48" fmla="*/ 6 w 171"/>
                <a:gd name="T49" fmla="*/ 96 h 96"/>
                <a:gd name="T50" fmla="*/ 1 w 171"/>
                <a:gd name="T51" fmla="*/ 8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1" h="96">
                  <a:moveTo>
                    <a:pt x="1" y="88"/>
                  </a:moveTo>
                  <a:lnTo>
                    <a:pt x="6" y="96"/>
                  </a:lnTo>
                  <a:lnTo>
                    <a:pt x="18" y="87"/>
                  </a:lnTo>
                  <a:lnTo>
                    <a:pt x="34" y="74"/>
                  </a:lnTo>
                  <a:lnTo>
                    <a:pt x="54" y="59"/>
                  </a:lnTo>
                  <a:lnTo>
                    <a:pt x="80" y="42"/>
                  </a:lnTo>
                  <a:lnTo>
                    <a:pt x="105" y="27"/>
                  </a:lnTo>
                  <a:lnTo>
                    <a:pt x="129" y="15"/>
                  </a:lnTo>
                  <a:lnTo>
                    <a:pt x="151" y="9"/>
                  </a:lnTo>
                  <a:lnTo>
                    <a:pt x="169" y="10"/>
                  </a:lnTo>
                  <a:lnTo>
                    <a:pt x="171" y="1"/>
                  </a:lnTo>
                  <a:lnTo>
                    <a:pt x="151" y="0"/>
                  </a:lnTo>
                  <a:lnTo>
                    <a:pt x="127" y="6"/>
                  </a:lnTo>
                  <a:lnTo>
                    <a:pt x="100" y="18"/>
                  </a:lnTo>
                  <a:lnTo>
                    <a:pt x="75" y="33"/>
                  </a:lnTo>
                  <a:lnTo>
                    <a:pt x="50" y="50"/>
                  </a:lnTo>
                  <a:lnTo>
                    <a:pt x="27" y="67"/>
                  </a:lnTo>
                  <a:lnTo>
                    <a:pt x="11" y="80"/>
                  </a:lnTo>
                  <a:lnTo>
                    <a:pt x="2" y="87"/>
                  </a:lnTo>
                  <a:lnTo>
                    <a:pt x="8" y="95"/>
                  </a:lnTo>
                  <a:lnTo>
                    <a:pt x="2" y="87"/>
                  </a:lnTo>
                  <a:lnTo>
                    <a:pt x="0" y="89"/>
                  </a:lnTo>
                  <a:lnTo>
                    <a:pt x="0" y="93"/>
                  </a:lnTo>
                  <a:lnTo>
                    <a:pt x="3" y="96"/>
                  </a:lnTo>
                  <a:lnTo>
                    <a:pt x="6" y="96"/>
                  </a:lnTo>
                  <a:lnTo>
                    <a:pt x="1" y="8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46" name="Freeform 154"/>
            <p:cNvSpPr>
              <a:spLocks/>
            </p:cNvSpPr>
            <p:nvPr/>
          </p:nvSpPr>
          <p:spPr bwMode="auto">
            <a:xfrm>
              <a:off x="3128" y="3340"/>
              <a:ext cx="38" cy="10"/>
            </a:xfrm>
            <a:custGeom>
              <a:avLst/>
              <a:gdLst>
                <a:gd name="T0" fmla="*/ 0 w 114"/>
                <a:gd name="T1" fmla="*/ 1 h 30"/>
                <a:gd name="T2" fmla="*/ 11 w 114"/>
                <a:gd name="T3" fmla="*/ 0 h 30"/>
                <a:gd name="T4" fmla="*/ 26 w 114"/>
                <a:gd name="T5" fmla="*/ 0 h 30"/>
                <a:gd name="T6" fmla="*/ 42 w 114"/>
                <a:gd name="T7" fmla="*/ 2 h 30"/>
                <a:gd name="T8" fmla="*/ 60 w 114"/>
                <a:gd name="T9" fmla="*/ 7 h 30"/>
                <a:gd name="T10" fmla="*/ 77 w 114"/>
                <a:gd name="T11" fmla="*/ 11 h 30"/>
                <a:gd name="T12" fmla="*/ 93 w 114"/>
                <a:gd name="T13" fmla="*/ 16 h 30"/>
                <a:gd name="T14" fmla="*/ 106 w 114"/>
                <a:gd name="T15" fmla="*/ 22 h 30"/>
                <a:gd name="T16" fmla="*/ 114 w 114"/>
                <a:gd name="T17" fmla="*/ 26 h 30"/>
                <a:gd name="T18" fmla="*/ 104 w 114"/>
                <a:gd name="T19" fmla="*/ 28 h 30"/>
                <a:gd name="T20" fmla="*/ 92 w 114"/>
                <a:gd name="T21" fmla="*/ 29 h 30"/>
                <a:gd name="T22" fmla="*/ 81 w 114"/>
                <a:gd name="T23" fmla="*/ 30 h 30"/>
                <a:gd name="T24" fmla="*/ 69 w 114"/>
                <a:gd name="T25" fmla="*/ 30 h 30"/>
                <a:gd name="T26" fmla="*/ 58 w 114"/>
                <a:gd name="T27" fmla="*/ 30 h 30"/>
                <a:gd name="T28" fmla="*/ 48 w 114"/>
                <a:gd name="T29" fmla="*/ 30 h 30"/>
                <a:gd name="T30" fmla="*/ 40 w 114"/>
                <a:gd name="T31" fmla="*/ 30 h 30"/>
                <a:gd name="T32" fmla="*/ 34 w 114"/>
                <a:gd name="T33" fmla="*/ 30 h 30"/>
                <a:gd name="T34" fmla="*/ 28 w 114"/>
                <a:gd name="T35" fmla="*/ 29 h 30"/>
                <a:gd name="T36" fmla="*/ 22 w 114"/>
                <a:gd name="T37" fmla="*/ 26 h 30"/>
                <a:gd name="T38" fmla="*/ 17 w 114"/>
                <a:gd name="T39" fmla="*/ 23 h 30"/>
                <a:gd name="T40" fmla="*/ 12 w 114"/>
                <a:gd name="T41" fmla="*/ 20 h 30"/>
                <a:gd name="T42" fmla="*/ 6 w 114"/>
                <a:gd name="T43" fmla="*/ 15 h 30"/>
                <a:gd name="T44" fmla="*/ 3 w 114"/>
                <a:gd name="T45" fmla="*/ 10 h 30"/>
                <a:gd name="T46" fmla="*/ 1 w 114"/>
                <a:gd name="T47" fmla="*/ 6 h 30"/>
                <a:gd name="T48" fmla="*/ 0 w 114"/>
                <a:gd name="T49"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4" h="30">
                  <a:moveTo>
                    <a:pt x="0" y="1"/>
                  </a:moveTo>
                  <a:lnTo>
                    <a:pt x="11" y="0"/>
                  </a:lnTo>
                  <a:lnTo>
                    <a:pt x="26" y="0"/>
                  </a:lnTo>
                  <a:lnTo>
                    <a:pt x="42" y="2"/>
                  </a:lnTo>
                  <a:lnTo>
                    <a:pt x="60" y="7"/>
                  </a:lnTo>
                  <a:lnTo>
                    <a:pt x="77" y="11"/>
                  </a:lnTo>
                  <a:lnTo>
                    <a:pt x="93" y="16"/>
                  </a:lnTo>
                  <a:lnTo>
                    <a:pt x="106" y="22"/>
                  </a:lnTo>
                  <a:lnTo>
                    <a:pt x="114" y="26"/>
                  </a:lnTo>
                  <a:lnTo>
                    <a:pt x="104" y="28"/>
                  </a:lnTo>
                  <a:lnTo>
                    <a:pt x="92" y="29"/>
                  </a:lnTo>
                  <a:lnTo>
                    <a:pt x="81" y="30"/>
                  </a:lnTo>
                  <a:lnTo>
                    <a:pt x="69" y="30"/>
                  </a:lnTo>
                  <a:lnTo>
                    <a:pt x="58" y="30"/>
                  </a:lnTo>
                  <a:lnTo>
                    <a:pt x="48" y="30"/>
                  </a:lnTo>
                  <a:lnTo>
                    <a:pt x="40" y="30"/>
                  </a:lnTo>
                  <a:lnTo>
                    <a:pt x="34" y="30"/>
                  </a:lnTo>
                  <a:lnTo>
                    <a:pt x="28" y="29"/>
                  </a:lnTo>
                  <a:lnTo>
                    <a:pt x="22" y="26"/>
                  </a:lnTo>
                  <a:lnTo>
                    <a:pt x="17" y="23"/>
                  </a:lnTo>
                  <a:lnTo>
                    <a:pt x="12" y="20"/>
                  </a:lnTo>
                  <a:lnTo>
                    <a:pt x="6" y="15"/>
                  </a:lnTo>
                  <a:lnTo>
                    <a:pt x="3" y="10"/>
                  </a:lnTo>
                  <a:lnTo>
                    <a:pt x="1" y="6"/>
                  </a:lnTo>
                  <a:lnTo>
                    <a:pt x="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47" name="Freeform 155"/>
            <p:cNvSpPr>
              <a:spLocks/>
            </p:cNvSpPr>
            <p:nvPr/>
          </p:nvSpPr>
          <p:spPr bwMode="auto">
            <a:xfrm>
              <a:off x="3128" y="3338"/>
              <a:ext cx="40" cy="12"/>
            </a:xfrm>
            <a:custGeom>
              <a:avLst/>
              <a:gdLst>
                <a:gd name="T0" fmla="*/ 116 w 121"/>
                <a:gd name="T1" fmla="*/ 37 h 37"/>
                <a:gd name="T2" fmla="*/ 119 w 121"/>
                <a:gd name="T3" fmla="*/ 29 h 37"/>
                <a:gd name="T4" fmla="*/ 110 w 121"/>
                <a:gd name="T5" fmla="*/ 23 h 37"/>
                <a:gd name="T6" fmla="*/ 97 w 121"/>
                <a:gd name="T7" fmla="*/ 17 h 37"/>
                <a:gd name="T8" fmla="*/ 81 w 121"/>
                <a:gd name="T9" fmla="*/ 13 h 37"/>
                <a:gd name="T10" fmla="*/ 63 w 121"/>
                <a:gd name="T11" fmla="*/ 8 h 37"/>
                <a:gd name="T12" fmla="*/ 44 w 121"/>
                <a:gd name="T13" fmla="*/ 4 h 37"/>
                <a:gd name="T14" fmla="*/ 28 w 121"/>
                <a:gd name="T15" fmla="*/ 1 h 37"/>
                <a:gd name="T16" fmla="*/ 13 w 121"/>
                <a:gd name="T17" fmla="*/ 0 h 37"/>
                <a:gd name="T18" fmla="*/ 0 w 121"/>
                <a:gd name="T19" fmla="*/ 3 h 37"/>
                <a:gd name="T20" fmla="*/ 3 w 121"/>
                <a:gd name="T21" fmla="*/ 12 h 37"/>
                <a:gd name="T22" fmla="*/ 13 w 121"/>
                <a:gd name="T23" fmla="*/ 12 h 37"/>
                <a:gd name="T24" fmla="*/ 28 w 121"/>
                <a:gd name="T25" fmla="*/ 11 h 37"/>
                <a:gd name="T26" fmla="*/ 44 w 121"/>
                <a:gd name="T27" fmla="*/ 13 h 37"/>
                <a:gd name="T28" fmla="*/ 61 w 121"/>
                <a:gd name="T29" fmla="*/ 17 h 37"/>
                <a:gd name="T30" fmla="*/ 78 w 121"/>
                <a:gd name="T31" fmla="*/ 22 h 37"/>
                <a:gd name="T32" fmla="*/ 94 w 121"/>
                <a:gd name="T33" fmla="*/ 27 h 37"/>
                <a:gd name="T34" fmla="*/ 106 w 121"/>
                <a:gd name="T35" fmla="*/ 32 h 37"/>
                <a:gd name="T36" fmla="*/ 113 w 121"/>
                <a:gd name="T37" fmla="*/ 36 h 37"/>
                <a:gd name="T38" fmla="*/ 116 w 121"/>
                <a:gd name="T39" fmla="*/ 28 h 37"/>
                <a:gd name="T40" fmla="*/ 113 w 121"/>
                <a:gd name="T41" fmla="*/ 36 h 37"/>
                <a:gd name="T42" fmla="*/ 116 w 121"/>
                <a:gd name="T43" fmla="*/ 37 h 37"/>
                <a:gd name="T44" fmla="*/ 119 w 121"/>
                <a:gd name="T45" fmla="*/ 36 h 37"/>
                <a:gd name="T46" fmla="*/ 121 w 121"/>
                <a:gd name="T47" fmla="*/ 32 h 37"/>
                <a:gd name="T48" fmla="*/ 119 w 121"/>
                <a:gd name="T49" fmla="*/ 29 h 37"/>
                <a:gd name="T50" fmla="*/ 116 w 121"/>
                <a:gd name="T5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1" h="37">
                  <a:moveTo>
                    <a:pt x="116" y="37"/>
                  </a:moveTo>
                  <a:lnTo>
                    <a:pt x="119" y="29"/>
                  </a:lnTo>
                  <a:lnTo>
                    <a:pt x="110" y="23"/>
                  </a:lnTo>
                  <a:lnTo>
                    <a:pt x="97" y="17"/>
                  </a:lnTo>
                  <a:lnTo>
                    <a:pt x="81" y="13"/>
                  </a:lnTo>
                  <a:lnTo>
                    <a:pt x="63" y="8"/>
                  </a:lnTo>
                  <a:lnTo>
                    <a:pt x="44" y="4"/>
                  </a:lnTo>
                  <a:lnTo>
                    <a:pt x="28" y="1"/>
                  </a:lnTo>
                  <a:lnTo>
                    <a:pt x="13" y="0"/>
                  </a:lnTo>
                  <a:lnTo>
                    <a:pt x="0" y="3"/>
                  </a:lnTo>
                  <a:lnTo>
                    <a:pt x="3" y="12"/>
                  </a:lnTo>
                  <a:lnTo>
                    <a:pt x="13" y="12"/>
                  </a:lnTo>
                  <a:lnTo>
                    <a:pt x="28" y="11"/>
                  </a:lnTo>
                  <a:lnTo>
                    <a:pt x="44" y="13"/>
                  </a:lnTo>
                  <a:lnTo>
                    <a:pt x="61" y="17"/>
                  </a:lnTo>
                  <a:lnTo>
                    <a:pt x="78" y="22"/>
                  </a:lnTo>
                  <a:lnTo>
                    <a:pt x="94" y="27"/>
                  </a:lnTo>
                  <a:lnTo>
                    <a:pt x="106" y="32"/>
                  </a:lnTo>
                  <a:lnTo>
                    <a:pt x="113" y="36"/>
                  </a:lnTo>
                  <a:lnTo>
                    <a:pt x="116" y="28"/>
                  </a:lnTo>
                  <a:lnTo>
                    <a:pt x="113" y="36"/>
                  </a:lnTo>
                  <a:lnTo>
                    <a:pt x="116" y="37"/>
                  </a:lnTo>
                  <a:lnTo>
                    <a:pt x="119" y="36"/>
                  </a:lnTo>
                  <a:lnTo>
                    <a:pt x="121" y="32"/>
                  </a:lnTo>
                  <a:lnTo>
                    <a:pt x="119" y="29"/>
                  </a:lnTo>
                  <a:lnTo>
                    <a:pt x="116" y="3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48" name="Freeform 156"/>
            <p:cNvSpPr>
              <a:spLocks/>
            </p:cNvSpPr>
            <p:nvPr/>
          </p:nvSpPr>
          <p:spPr bwMode="auto">
            <a:xfrm>
              <a:off x="3140" y="3347"/>
              <a:ext cx="26" cy="5"/>
            </a:xfrm>
            <a:custGeom>
              <a:avLst/>
              <a:gdLst>
                <a:gd name="T0" fmla="*/ 0 w 80"/>
                <a:gd name="T1" fmla="*/ 12 h 14"/>
                <a:gd name="T2" fmla="*/ 0 w 80"/>
                <a:gd name="T3" fmla="*/ 12 h 14"/>
                <a:gd name="T4" fmla="*/ 6 w 80"/>
                <a:gd name="T5" fmla="*/ 14 h 14"/>
                <a:gd name="T6" fmla="*/ 14 w 80"/>
                <a:gd name="T7" fmla="*/ 14 h 14"/>
                <a:gd name="T8" fmla="*/ 24 w 80"/>
                <a:gd name="T9" fmla="*/ 14 h 14"/>
                <a:gd name="T10" fmla="*/ 35 w 80"/>
                <a:gd name="T11" fmla="*/ 14 h 14"/>
                <a:gd name="T12" fmla="*/ 47 w 80"/>
                <a:gd name="T13" fmla="*/ 14 h 14"/>
                <a:gd name="T14" fmla="*/ 58 w 80"/>
                <a:gd name="T15" fmla="*/ 11 h 14"/>
                <a:gd name="T16" fmla="*/ 70 w 80"/>
                <a:gd name="T17" fmla="*/ 10 h 14"/>
                <a:gd name="T18" fmla="*/ 80 w 80"/>
                <a:gd name="T19" fmla="*/ 9 h 14"/>
                <a:gd name="T20" fmla="*/ 80 w 80"/>
                <a:gd name="T21" fmla="*/ 0 h 14"/>
                <a:gd name="T22" fmla="*/ 70 w 80"/>
                <a:gd name="T23" fmla="*/ 1 h 14"/>
                <a:gd name="T24" fmla="*/ 58 w 80"/>
                <a:gd name="T25" fmla="*/ 2 h 14"/>
                <a:gd name="T26" fmla="*/ 47 w 80"/>
                <a:gd name="T27" fmla="*/ 2 h 14"/>
                <a:gd name="T28" fmla="*/ 35 w 80"/>
                <a:gd name="T29" fmla="*/ 2 h 14"/>
                <a:gd name="T30" fmla="*/ 24 w 80"/>
                <a:gd name="T31" fmla="*/ 2 h 14"/>
                <a:gd name="T32" fmla="*/ 14 w 80"/>
                <a:gd name="T33" fmla="*/ 2 h 14"/>
                <a:gd name="T34" fmla="*/ 6 w 80"/>
                <a:gd name="T35" fmla="*/ 2 h 14"/>
                <a:gd name="T36" fmla="*/ 0 w 80"/>
                <a:gd name="T37" fmla="*/ 3 h 14"/>
                <a:gd name="T38" fmla="*/ 0 w 80"/>
                <a:gd name="T39" fmla="*/ 3 h 14"/>
                <a:gd name="T40" fmla="*/ 0 w 80"/>
                <a:gd name="T41"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14">
                  <a:moveTo>
                    <a:pt x="0" y="12"/>
                  </a:moveTo>
                  <a:lnTo>
                    <a:pt x="0" y="12"/>
                  </a:lnTo>
                  <a:lnTo>
                    <a:pt x="6" y="14"/>
                  </a:lnTo>
                  <a:lnTo>
                    <a:pt x="14" y="14"/>
                  </a:lnTo>
                  <a:lnTo>
                    <a:pt x="24" y="14"/>
                  </a:lnTo>
                  <a:lnTo>
                    <a:pt x="35" y="14"/>
                  </a:lnTo>
                  <a:lnTo>
                    <a:pt x="47" y="14"/>
                  </a:lnTo>
                  <a:lnTo>
                    <a:pt x="58" y="11"/>
                  </a:lnTo>
                  <a:lnTo>
                    <a:pt x="70" y="10"/>
                  </a:lnTo>
                  <a:lnTo>
                    <a:pt x="80" y="9"/>
                  </a:lnTo>
                  <a:lnTo>
                    <a:pt x="80" y="0"/>
                  </a:lnTo>
                  <a:lnTo>
                    <a:pt x="70" y="1"/>
                  </a:lnTo>
                  <a:lnTo>
                    <a:pt x="58" y="2"/>
                  </a:lnTo>
                  <a:lnTo>
                    <a:pt x="47" y="2"/>
                  </a:lnTo>
                  <a:lnTo>
                    <a:pt x="35" y="2"/>
                  </a:lnTo>
                  <a:lnTo>
                    <a:pt x="24" y="2"/>
                  </a:lnTo>
                  <a:lnTo>
                    <a:pt x="14" y="2"/>
                  </a:lnTo>
                  <a:lnTo>
                    <a:pt x="6" y="2"/>
                  </a:lnTo>
                  <a:lnTo>
                    <a:pt x="0" y="3"/>
                  </a:lnTo>
                  <a:lnTo>
                    <a:pt x="0" y="3"/>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49" name="Freeform 157"/>
            <p:cNvSpPr>
              <a:spLocks/>
            </p:cNvSpPr>
            <p:nvPr/>
          </p:nvSpPr>
          <p:spPr bwMode="auto">
            <a:xfrm>
              <a:off x="3126" y="3338"/>
              <a:ext cx="14" cy="13"/>
            </a:xfrm>
            <a:custGeom>
              <a:avLst/>
              <a:gdLst>
                <a:gd name="T0" fmla="*/ 4 w 40"/>
                <a:gd name="T1" fmla="*/ 2 h 39"/>
                <a:gd name="T2" fmla="*/ 0 w 40"/>
                <a:gd name="T3" fmla="*/ 6 h 39"/>
                <a:gd name="T4" fmla="*/ 2 w 40"/>
                <a:gd name="T5" fmla="*/ 12 h 39"/>
                <a:gd name="T6" fmla="*/ 4 w 40"/>
                <a:gd name="T7" fmla="*/ 18 h 39"/>
                <a:gd name="T8" fmla="*/ 9 w 40"/>
                <a:gd name="T9" fmla="*/ 23 h 39"/>
                <a:gd name="T10" fmla="*/ 15 w 40"/>
                <a:gd name="T11" fmla="*/ 28 h 39"/>
                <a:gd name="T12" fmla="*/ 20 w 40"/>
                <a:gd name="T13" fmla="*/ 33 h 39"/>
                <a:gd name="T14" fmla="*/ 26 w 40"/>
                <a:gd name="T15" fmla="*/ 36 h 39"/>
                <a:gd name="T16" fmla="*/ 33 w 40"/>
                <a:gd name="T17" fmla="*/ 38 h 39"/>
                <a:gd name="T18" fmla="*/ 40 w 40"/>
                <a:gd name="T19" fmla="*/ 39 h 39"/>
                <a:gd name="T20" fmla="*/ 40 w 40"/>
                <a:gd name="T21" fmla="*/ 30 h 39"/>
                <a:gd name="T22" fmla="*/ 35 w 40"/>
                <a:gd name="T23" fmla="*/ 29 h 39"/>
                <a:gd name="T24" fmla="*/ 31 w 40"/>
                <a:gd name="T25" fmla="*/ 27 h 39"/>
                <a:gd name="T26" fmla="*/ 25 w 40"/>
                <a:gd name="T27" fmla="*/ 23 h 39"/>
                <a:gd name="T28" fmla="*/ 22 w 40"/>
                <a:gd name="T29" fmla="*/ 21 h 39"/>
                <a:gd name="T30" fmla="*/ 16 w 40"/>
                <a:gd name="T31" fmla="*/ 16 h 39"/>
                <a:gd name="T32" fmla="*/ 14 w 40"/>
                <a:gd name="T33" fmla="*/ 13 h 39"/>
                <a:gd name="T34" fmla="*/ 11 w 40"/>
                <a:gd name="T35" fmla="*/ 10 h 39"/>
                <a:gd name="T36" fmla="*/ 11 w 40"/>
                <a:gd name="T37" fmla="*/ 6 h 39"/>
                <a:gd name="T38" fmla="*/ 7 w 40"/>
                <a:gd name="T39" fmla="*/ 11 h 39"/>
                <a:gd name="T40" fmla="*/ 11 w 40"/>
                <a:gd name="T41" fmla="*/ 6 h 39"/>
                <a:gd name="T42" fmla="*/ 9 w 40"/>
                <a:gd name="T43" fmla="*/ 3 h 39"/>
                <a:gd name="T44" fmla="*/ 6 w 40"/>
                <a:gd name="T45" fmla="*/ 0 h 39"/>
                <a:gd name="T46" fmla="*/ 2 w 40"/>
                <a:gd name="T47" fmla="*/ 3 h 39"/>
                <a:gd name="T48" fmla="*/ 0 w 40"/>
                <a:gd name="T49" fmla="*/ 6 h 39"/>
                <a:gd name="T50" fmla="*/ 4 w 40"/>
                <a:gd name="T51"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0" h="39">
                  <a:moveTo>
                    <a:pt x="4" y="2"/>
                  </a:moveTo>
                  <a:lnTo>
                    <a:pt x="0" y="6"/>
                  </a:lnTo>
                  <a:lnTo>
                    <a:pt x="2" y="12"/>
                  </a:lnTo>
                  <a:lnTo>
                    <a:pt x="4" y="18"/>
                  </a:lnTo>
                  <a:lnTo>
                    <a:pt x="9" y="23"/>
                  </a:lnTo>
                  <a:lnTo>
                    <a:pt x="15" y="28"/>
                  </a:lnTo>
                  <a:lnTo>
                    <a:pt x="20" y="33"/>
                  </a:lnTo>
                  <a:lnTo>
                    <a:pt x="26" y="36"/>
                  </a:lnTo>
                  <a:lnTo>
                    <a:pt x="33" y="38"/>
                  </a:lnTo>
                  <a:lnTo>
                    <a:pt x="40" y="39"/>
                  </a:lnTo>
                  <a:lnTo>
                    <a:pt x="40" y="30"/>
                  </a:lnTo>
                  <a:lnTo>
                    <a:pt x="35" y="29"/>
                  </a:lnTo>
                  <a:lnTo>
                    <a:pt x="31" y="27"/>
                  </a:lnTo>
                  <a:lnTo>
                    <a:pt x="25" y="23"/>
                  </a:lnTo>
                  <a:lnTo>
                    <a:pt x="22" y="21"/>
                  </a:lnTo>
                  <a:lnTo>
                    <a:pt x="16" y="16"/>
                  </a:lnTo>
                  <a:lnTo>
                    <a:pt x="14" y="13"/>
                  </a:lnTo>
                  <a:lnTo>
                    <a:pt x="11" y="10"/>
                  </a:lnTo>
                  <a:lnTo>
                    <a:pt x="11" y="6"/>
                  </a:lnTo>
                  <a:lnTo>
                    <a:pt x="7" y="11"/>
                  </a:lnTo>
                  <a:lnTo>
                    <a:pt x="11" y="6"/>
                  </a:lnTo>
                  <a:lnTo>
                    <a:pt x="9" y="3"/>
                  </a:lnTo>
                  <a:lnTo>
                    <a:pt x="6" y="0"/>
                  </a:lnTo>
                  <a:lnTo>
                    <a:pt x="2" y="3"/>
                  </a:lnTo>
                  <a:lnTo>
                    <a:pt x="0" y="6"/>
                  </a:lnTo>
                  <a:lnTo>
                    <a:pt x="4"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50" name="Freeform 158"/>
            <p:cNvSpPr>
              <a:spLocks/>
            </p:cNvSpPr>
            <p:nvPr/>
          </p:nvSpPr>
          <p:spPr bwMode="auto">
            <a:xfrm>
              <a:off x="2804" y="3226"/>
              <a:ext cx="51" cy="37"/>
            </a:xfrm>
            <a:custGeom>
              <a:avLst/>
              <a:gdLst>
                <a:gd name="T0" fmla="*/ 0 w 154"/>
                <a:gd name="T1" fmla="*/ 73 h 109"/>
                <a:gd name="T2" fmla="*/ 8 w 154"/>
                <a:gd name="T3" fmla="*/ 66 h 109"/>
                <a:gd name="T4" fmla="*/ 19 w 154"/>
                <a:gd name="T5" fmla="*/ 58 h 109"/>
                <a:gd name="T6" fmla="*/ 31 w 154"/>
                <a:gd name="T7" fmla="*/ 52 h 109"/>
                <a:gd name="T8" fmla="*/ 44 w 154"/>
                <a:gd name="T9" fmla="*/ 45 h 109"/>
                <a:gd name="T10" fmla="*/ 57 w 154"/>
                <a:gd name="T11" fmla="*/ 39 h 109"/>
                <a:gd name="T12" fmla="*/ 68 w 154"/>
                <a:gd name="T13" fmla="*/ 35 h 109"/>
                <a:gd name="T14" fmla="*/ 78 w 154"/>
                <a:gd name="T15" fmla="*/ 32 h 109"/>
                <a:gd name="T16" fmla="*/ 83 w 154"/>
                <a:gd name="T17" fmla="*/ 31 h 109"/>
                <a:gd name="T18" fmla="*/ 89 w 154"/>
                <a:gd name="T19" fmla="*/ 30 h 109"/>
                <a:gd name="T20" fmla="*/ 98 w 154"/>
                <a:gd name="T21" fmla="*/ 27 h 109"/>
                <a:gd name="T22" fmla="*/ 110 w 154"/>
                <a:gd name="T23" fmla="*/ 23 h 109"/>
                <a:gd name="T24" fmla="*/ 121 w 154"/>
                <a:gd name="T25" fmla="*/ 18 h 109"/>
                <a:gd name="T26" fmla="*/ 132 w 154"/>
                <a:gd name="T27" fmla="*/ 13 h 109"/>
                <a:gd name="T28" fmla="*/ 143 w 154"/>
                <a:gd name="T29" fmla="*/ 8 h 109"/>
                <a:gd name="T30" fmla="*/ 151 w 154"/>
                <a:gd name="T31" fmla="*/ 3 h 109"/>
                <a:gd name="T32" fmla="*/ 154 w 154"/>
                <a:gd name="T33" fmla="*/ 0 h 109"/>
                <a:gd name="T34" fmla="*/ 147 w 154"/>
                <a:gd name="T35" fmla="*/ 8 h 109"/>
                <a:gd name="T36" fmla="*/ 140 w 154"/>
                <a:gd name="T37" fmla="*/ 16 h 109"/>
                <a:gd name="T38" fmla="*/ 132 w 154"/>
                <a:gd name="T39" fmla="*/ 25 h 109"/>
                <a:gd name="T40" fmla="*/ 126 w 154"/>
                <a:gd name="T41" fmla="*/ 32 h 109"/>
                <a:gd name="T42" fmla="*/ 119 w 154"/>
                <a:gd name="T43" fmla="*/ 40 h 109"/>
                <a:gd name="T44" fmla="*/ 112 w 154"/>
                <a:gd name="T45" fmla="*/ 47 h 109"/>
                <a:gd name="T46" fmla="*/ 107 w 154"/>
                <a:gd name="T47" fmla="*/ 53 h 109"/>
                <a:gd name="T48" fmla="*/ 105 w 154"/>
                <a:gd name="T49" fmla="*/ 58 h 109"/>
                <a:gd name="T50" fmla="*/ 100 w 154"/>
                <a:gd name="T51" fmla="*/ 71 h 109"/>
                <a:gd name="T52" fmla="*/ 95 w 154"/>
                <a:gd name="T53" fmla="*/ 87 h 109"/>
                <a:gd name="T54" fmla="*/ 88 w 154"/>
                <a:gd name="T55" fmla="*/ 102 h 109"/>
                <a:gd name="T56" fmla="*/ 83 w 154"/>
                <a:gd name="T57" fmla="*/ 109 h 109"/>
                <a:gd name="T58" fmla="*/ 80 w 154"/>
                <a:gd name="T59" fmla="*/ 103 h 109"/>
                <a:gd name="T60" fmla="*/ 76 w 154"/>
                <a:gd name="T61" fmla="*/ 90 h 109"/>
                <a:gd name="T62" fmla="*/ 72 w 154"/>
                <a:gd name="T63" fmla="*/ 77 h 109"/>
                <a:gd name="T64" fmla="*/ 63 w 154"/>
                <a:gd name="T65" fmla="*/ 71 h 109"/>
                <a:gd name="T66" fmla="*/ 56 w 154"/>
                <a:gd name="T67" fmla="*/ 71 h 109"/>
                <a:gd name="T68" fmla="*/ 47 w 154"/>
                <a:gd name="T69" fmla="*/ 72 h 109"/>
                <a:gd name="T70" fmla="*/ 36 w 154"/>
                <a:gd name="T71" fmla="*/ 74 h 109"/>
                <a:gd name="T72" fmla="*/ 25 w 154"/>
                <a:gd name="T73" fmla="*/ 76 h 109"/>
                <a:gd name="T74" fmla="*/ 16 w 154"/>
                <a:gd name="T75" fmla="*/ 77 h 109"/>
                <a:gd name="T76" fmla="*/ 7 w 154"/>
                <a:gd name="T77" fmla="*/ 77 h 109"/>
                <a:gd name="T78" fmla="*/ 2 w 154"/>
                <a:gd name="T79" fmla="*/ 76 h 109"/>
                <a:gd name="T80" fmla="*/ 0 w 154"/>
                <a:gd name="T81" fmla="*/ 7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4" h="109">
                  <a:moveTo>
                    <a:pt x="0" y="73"/>
                  </a:moveTo>
                  <a:lnTo>
                    <a:pt x="8" y="66"/>
                  </a:lnTo>
                  <a:lnTo>
                    <a:pt x="19" y="58"/>
                  </a:lnTo>
                  <a:lnTo>
                    <a:pt x="31" y="52"/>
                  </a:lnTo>
                  <a:lnTo>
                    <a:pt x="44" y="45"/>
                  </a:lnTo>
                  <a:lnTo>
                    <a:pt x="57" y="39"/>
                  </a:lnTo>
                  <a:lnTo>
                    <a:pt x="68" y="35"/>
                  </a:lnTo>
                  <a:lnTo>
                    <a:pt x="78" y="32"/>
                  </a:lnTo>
                  <a:lnTo>
                    <a:pt x="83" y="31"/>
                  </a:lnTo>
                  <a:lnTo>
                    <a:pt x="89" y="30"/>
                  </a:lnTo>
                  <a:lnTo>
                    <a:pt x="98" y="27"/>
                  </a:lnTo>
                  <a:lnTo>
                    <a:pt x="110" y="23"/>
                  </a:lnTo>
                  <a:lnTo>
                    <a:pt x="121" y="18"/>
                  </a:lnTo>
                  <a:lnTo>
                    <a:pt x="132" y="13"/>
                  </a:lnTo>
                  <a:lnTo>
                    <a:pt x="143" y="8"/>
                  </a:lnTo>
                  <a:lnTo>
                    <a:pt x="151" y="3"/>
                  </a:lnTo>
                  <a:lnTo>
                    <a:pt x="154" y="0"/>
                  </a:lnTo>
                  <a:lnTo>
                    <a:pt x="147" y="8"/>
                  </a:lnTo>
                  <a:lnTo>
                    <a:pt x="140" y="16"/>
                  </a:lnTo>
                  <a:lnTo>
                    <a:pt x="132" y="25"/>
                  </a:lnTo>
                  <a:lnTo>
                    <a:pt x="126" y="32"/>
                  </a:lnTo>
                  <a:lnTo>
                    <a:pt x="119" y="40"/>
                  </a:lnTo>
                  <a:lnTo>
                    <a:pt x="112" y="47"/>
                  </a:lnTo>
                  <a:lnTo>
                    <a:pt x="107" y="53"/>
                  </a:lnTo>
                  <a:lnTo>
                    <a:pt x="105" y="58"/>
                  </a:lnTo>
                  <a:lnTo>
                    <a:pt x="100" y="71"/>
                  </a:lnTo>
                  <a:lnTo>
                    <a:pt x="95" y="87"/>
                  </a:lnTo>
                  <a:lnTo>
                    <a:pt x="88" y="102"/>
                  </a:lnTo>
                  <a:lnTo>
                    <a:pt x="83" y="109"/>
                  </a:lnTo>
                  <a:lnTo>
                    <a:pt x="80" y="103"/>
                  </a:lnTo>
                  <a:lnTo>
                    <a:pt x="76" y="90"/>
                  </a:lnTo>
                  <a:lnTo>
                    <a:pt x="72" y="77"/>
                  </a:lnTo>
                  <a:lnTo>
                    <a:pt x="63" y="71"/>
                  </a:lnTo>
                  <a:lnTo>
                    <a:pt x="56" y="71"/>
                  </a:lnTo>
                  <a:lnTo>
                    <a:pt x="47" y="72"/>
                  </a:lnTo>
                  <a:lnTo>
                    <a:pt x="36" y="74"/>
                  </a:lnTo>
                  <a:lnTo>
                    <a:pt x="25" y="76"/>
                  </a:lnTo>
                  <a:lnTo>
                    <a:pt x="16" y="77"/>
                  </a:lnTo>
                  <a:lnTo>
                    <a:pt x="7" y="77"/>
                  </a:lnTo>
                  <a:lnTo>
                    <a:pt x="2" y="76"/>
                  </a:lnTo>
                  <a:lnTo>
                    <a:pt x="0" y="73"/>
                  </a:lnTo>
                  <a:close/>
                </a:path>
              </a:pathLst>
            </a:custGeom>
            <a:solidFill>
              <a:srgbClr val="006666"/>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51" name="Freeform 159"/>
            <p:cNvSpPr>
              <a:spLocks/>
            </p:cNvSpPr>
            <p:nvPr/>
          </p:nvSpPr>
          <p:spPr bwMode="auto">
            <a:xfrm>
              <a:off x="2803" y="3235"/>
              <a:ext cx="29" cy="17"/>
            </a:xfrm>
            <a:custGeom>
              <a:avLst/>
              <a:gdLst>
                <a:gd name="T0" fmla="*/ 87 w 87"/>
                <a:gd name="T1" fmla="*/ 0 h 52"/>
                <a:gd name="T2" fmla="*/ 87 w 87"/>
                <a:gd name="T3" fmla="*/ 0 h 52"/>
                <a:gd name="T4" fmla="*/ 80 w 87"/>
                <a:gd name="T5" fmla="*/ 2 h 52"/>
                <a:gd name="T6" fmla="*/ 71 w 87"/>
                <a:gd name="T7" fmla="*/ 6 h 52"/>
                <a:gd name="T8" fmla="*/ 60 w 87"/>
                <a:gd name="T9" fmla="*/ 9 h 52"/>
                <a:gd name="T10" fmla="*/ 46 w 87"/>
                <a:gd name="T11" fmla="*/ 15 h 52"/>
                <a:gd name="T12" fmla="*/ 32 w 87"/>
                <a:gd name="T13" fmla="*/ 22 h 52"/>
                <a:gd name="T14" fmla="*/ 21 w 87"/>
                <a:gd name="T15" fmla="*/ 29 h 52"/>
                <a:gd name="T16" fmla="*/ 8 w 87"/>
                <a:gd name="T17" fmla="*/ 38 h 52"/>
                <a:gd name="T18" fmla="*/ 0 w 87"/>
                <a:gd name="T19" fmla="*/ 45 h 52"/>
                <a:gd name="T20" fmla="*/ 7 w 87"/>
                <a:gd name="T21" fmla="*/ 52 h 52"/>
                <a:gd name="T22" fmla="*/ 15 w 87"/>
                <a:gd name="T23" fmla="*/ 45 h 52"/>
                <a:gd name="T24" fmla="*/ 25 w 87"/>
                <a:gd name="T25" fmla="*/ 38 h 52"/>
                <a:gd name="T26" fmla="*/ 37 w 87"/>
                <a:gd name="T27" fmla="*/ 31 h 52"/>
                <a:gd name="T28" fmla="*/ 51 w 87"/>
                <a:gd name="T29" fmla="*/ 24 h 52"/>
                <a:gd name="T30" fmla="*/ 62 w 87"/>
                <a:gd name="T31" fmla="*/ 18 h 52"/>
                <a:gd name="T32" fmla="*/ 73 w 87"/>
                <a:gd name="T33" fmla="*/ 15 h 52"/>
                <a:gd name="T34" fmla="*/ 83 w 87"/>
                <a:gd name="T35" fmla="*/ 12 h 52"/>
                <a:gd name="T36" fmla="*/ 87 w 87"/>
                <a:gd name="T37" fmla="*/ 12 h 52"/>
                <a:gd name="T38" fmla="*/ 87 w 87"/>
                <a:gd name="T39" fmla="*/ 12 h 52"/>
                <a:gd name="T40" fmla="*/ 87 w 87"/>
                <a:gd name="T41"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7" h="52">
                  <a:moveTo>
                    <a:pt x="87" y="0"/>
                  </a:moveTo>
                  <a:lnTo>
                    <a:pt x="87" y="0"/>
                  </a:lnTo>
                  <a:lnTo>
                    <a:pt x="80" y="2"/>
                  </a:lnTo>
                  <a:lnTo>
                    <a:pt x="71" y="6"/>
                  </a:lnTo>
                  <a:lnTo>
                    <a:pt x="60" y="9"/>
                  </a:lnTo>
                  <a:lnTo>
                    <a:pt x="46" y="15"/>
                  </a:lnTo>
                  <a:lnTo>
                    <a:pt x="32" y="22"/>
                  </a:lnTo>
                  <a:lnTo>
                    <a:pt x="21" y="29"/>
                  </a:lnTo>
                  <a:lnTo>
                    <a:pt x="8" y="38"/>
                  </a:lnTo>
                  <a:lnTo>
                    <a:pt x="0" y="45"/>
                  </a:lnTo>
                  <a:lnTo>
                    <a:pt x="7" y="52"/>
                  </a:lnTo>
                  <a:lnTo>
                    <a:pt x="15" y="45"/>
                  </a:lnTo>
                  <a:lnTo>
                    <a:pt x="25" y="38"/>
                  </a:lnTo>
                  <a:lnTo>
                    <a:pt x="37" y="31"/>
                  </a:lnTo>
                  <a:lnTo>
                    <a:pt x="51" y="24"/>
                  </a:lnTo>
                  <a:lnTo>
                    <a:pt x="62" y="18"/>
                  </a:lnTo>
                  <a:lnTo>
                    <a:pt x="73" y="15"/>
                  </a:lnTo>
                  <a:lnTo>
                    <a:pt x="83" y="12"/>
                  </a:lnTo>
                  <a:lnTo>
                    <a:pt x="87" y="12"/>
                  </a:lnTo>
                  <a:lnTo>
                    <a:pt x="87" y="12"/>
                  </a:lnTo>
                  <a:lnTo>
                    <a:pt x="8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52" name="Freeform 160"/>
            <p:cNvSpPr>
              <a:spLocks/>
            </p:cNvSpPr>
            <p:nvPr/>
          </p:nvSpPr>
          <p:spPr bwMode="auto">
            <a:xfrm>
              <a:off x="2832" y="3225"/>
              <a:ext cx="25" cy="14"/>
            </a:xfrm>
            <a:custGeom>
              <a:avLst/>
              <a:gdLst>
                <a:gd name="T0" fmla="*/ 76 w 76"/>
                <a:gd name="T1" fmla="*/ 7 h 42"/>
                <a:gd name="T2" fmla="*/ 67 w 76"/>
                <a:gd name="T3" fmla="*/ 3 h 42"/>
                <a:gd name="T4" fmla="*/ 65 w 76"/>
                <a:gd name="T5" fmla="*/ 4 h 42"/>
                <a:gd name="T6" fmla="*/ 57 w 76"/>
                <a:gd name="T7" fmla="*/ 8 h 42"/>
                <a:gd name="T8" fmla="*/ 47 w 76"/>
                <a:gd name="T9" fmla="*/ 13 h 42"/>
                <a:gd name="T10" fmla="*/ 36 w 76"/>
                <a:gd name="T11" fmla="*/ 19 h 42"/>
                <a:gd name="T12" fmla="*/ 25 w 76"/>
                <a:gd name="T13" fmla="*/ 23 h 42"/>
                <a:gd name="T14" fmla="*/ 14 w 76"/>
                <a:gd name="T15" fmla="*/ 28 h 42"/>
                <a:gd name="T16" fmla="*/ 5 w 76"/>
                <a:gd name="T17" fmla="*/ 30 h 42"/>
                <a:gd name="T18" fmla="*/ 0 w 76"/>
                <a:gd name="T19" fmla="*/ 30 h 42"/>
                <a:gd name="T20" fmla="*/ 0 w 76"/>
                <a:gd name="T21" fmla="*/ 42 h 42"/>
                <a:gd name="T22" fmla="*/ 7 w 76"/>
                <a:gd name="T23" fmla="*/ 39 h 42"/>
                <a:gd name="T24" fmla="*/ 16 w 76"/>
                <a:gd name="T25" fmla="*/ 37 h 42"/>
                <a:gd name="T26" fmla="*/ 28 w 76"/>
                <a:gd name="T27" fmla="*/ 32 h 42"/>
                <a:gd name="T28" fmla="*/ 40 w 76"/>
                <a:gd name="T29" fmla="*/ 28 h 42"/>
                <a:gd name="T30" fmla="*/ 52 w 76"/>
                <a:gd name="T31" fmla="*/ 22 h 42"/>
                <a:gd name="T32" fmla="*/ 62 w 76"/>
                <a:gd name="T33" fmla="*/ 18 h 42"/>
                <a:gd name="T34" fmla="*/ 70 w 76"/>
                <a:gd name="T35" fmla="*/ 13 h 42"/>
                <a:gd name="T36" fmla="*/ 76 w 76"/>
                <a:gd name="T37" fmla="*/ 7 h 42"/>
                <a:gd name="T38" fmla="*/ 67 w 76"/>
                <a:gd name="T39" fmla="*/ 3 h 42"/>
                <a:gd name="T40" fmla="*/ 76 w 76"/>
                <a:gd name="T41" fmla="*/ 7 h 42"/>
                <a:gd name="T42" fmla="*/ 76 w 76"/>
                <a:gd name="T43" fmla="*/ 4 h 42"/>
                <a:gd name="T44" fmla="*/ 73 w 76"/>
                <a:gd name="T45" fmla="*/ 0 h 42"/>
                <a:gd name="T46" fmla="*/ 69 w 76"/>
                <a:gd name="T47" fmla="*/ 0 h 42"/>
                <a:gd name="T48" fmla="*/ 67 w 76"/>
                <a:gd name="T49" fmla="*/ 3 h 42"/>
                <a:gd name="T50" fmla="*/ 76 w 76"/>
                <a:gd name="T51" fmla="*/ 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6" h="42">
                  <a:moveTo>
                    <a:pt x="76" y="7"/>
                  </a:moveTo>
                  <a:lnTo>
                    <a:pt x="67" y="3"/>
                  </a:lnTo>
                  <a:lnTo>
                    <a:pt x="65" y="4"/>
                  </a:lnTo>
                  <a:lnTo>
                    <a:pt x="57" y="8"/>
                  </a:lnTo>
                  <a:lnTo>
                    <a:pt x="47" y="13"/>
                  </a:lnTo>
                  <a:lnTo>
                    <a:pt x="36" y="19"/>
                  </a:lnTo>
                  <a:lnTo>
                    <a:pt x="25" y="23"/>
                  </a:lnTo>
                  <a:lnTo>
                    <a:pt x="14" y="28"/>
                  </a:lnTo>
                  <a:lnTo>
                    <a:pt x="5" y="30"/>
                  </a:lnTo>
                  <a:lnTo>
                    <a:pt x="0" y="30"/>
                  </a:lnTo>
                  <a:lnTo>
                    <a:pt x="0" y="42"/>
                  </a:lnTo>
                  <a:lnTo>
                    <a:pt x="7" y="39"/>
                  </a:lnTo>
                  <a:lnTo>
                    <a:pt x="16" y="37"/>
                  </a:lnTo>
                  <a:lnTo>
                    <a:pt x="28" y="32"/>
                  </a:lnTo>
                  <a:lnTo>
                    <a:pt x="40" y="28"/>
                  </a:lnTo>
                  <a:lnTo>
                    <a:pt x="52" y="22"/>
                  </a:lnTo>
                  <a:lnTo>
                    <a:pt x="62" y="18"/>
                  </a:lnTo>
                  <a:lnTo>
                    <a:pt x="70" y="13"/>
                  </a:lnTo>
                  <a:lnTo>
                    <a:pt x="76" y="7"/>
                  </a:lnTo>
                  <a:lnTo>
                    <a:pt x="67" y="3"/>
                  </a:lnTo>
                  <a:lnTo>
                    <a:pt x="76" y="7"/>
                  </a:lnTo>
                  <a:lnTo>
                    <a:pt x="76" y="4"/>
                  </a:lnTo>
                  <a:lnTo>
                    <a:pt x="73" y="0"/>
                  </a:lnTo>
                  <a:lnTo>
                    <a:pt x="69" y="0"/>
                  </a:lnTo>
                  <a:lnTo>
                    <a:pt x="67" y="3"/>
                  </a:lnTo>
                  <a:lnTo>
                    <a:pt x="76"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53" name="Freeform 161"/>
            <p:cNvSpPr>
              <a:spLocks/>
            </p:cNvSpPr>
            <p:nvPr/>
          </p:nvSpPr>
          <p:spPr bwMode="auto">
            <a:xfrm>
              <a:off x="2837" y="3226"/>
              <a:ext cx="20" cy="21"/>
            </a:xfrm>
            <a:custGeom>
              <a:avLst/>
              <a:gdLst>
                <a:gd name="T0" fmla="*/ 10 w 59"/>
                <a:gd name="T1" fmla="*/ 63 h 63"/>
                <a:gd name="T2" fmla="*/ 10 w 59"/>
                <a:gd name="T3" fmla="*/ 62 h 63"/>
                <a:gd name="T4" fmla="*/ 12 w 59"/>
                <a:gd name="T5" fmla="*/ 57 h 63"/>
                <a:gd name="T6" fmla="*/ 15 w 59"/>
                <a:gd name="T7" fmla="*/ 52 h 63"/>
                <a:gd name="T8" fmla="*/ 22 w 59"/>
                <a:gd name="T9" fmla="*/ 45 h 63"/>
                <a:gd name="T10" fmla="*/ 29 w 59"/>
                <a:gd name="T11" fmla="*/ 37 h 63"/>
                <a:gd name="T12" fmla="*/ 36 w 59"/>
                <a:gd name="T13" fmla="*/ 31 h 63"/>
                <a:gd name="T14" fmla="*/ 44 w 59"/>
                <a:gd name="T15" fmla="*/ 21 h 63"/>
                <a:gd name="T16" fmla="*/ 51 w 59"/>
                <a:gd name="T17" fmla="*/ 13 h 63"/>
                <a:gd name="T18" fmla="*/ 59 w 59"/>
                <a:gd name="T19" fmla="*/ 4 h 63"/>
                <a:gd name="T20" fmla="*/ 50 w 59"/>
                <a:gd name="T21" fmla="*/ 0 h 63"/>
                <a:gd name="T22" fmla="*/ 44 w 59"/>
                <a:gd name="T23" fmla="*/ 7 h 63"/>
                <a:gd name="T24" fmla="*/ 37 w 59"/>
                <a:gd name="T25" fmla="*/ 15 h 63"/>
                <a:gd name="T26" fmla="*/ 29 w 59"/>
                <a:gd name="T27" fmla="*/ 24 h 63"/>
                <a:gd name="T28" fmla="*/ 22 w 59"/>
                <a:gd name="T29" fmla="*/ 31 h 63"/>
                <a:gd name="T30" fmla="*/ 15 w 59"/>
                <a:gd name="T31" fmla="*/ 39 h 63"/>
                <a:gd name="T32" fmla="*/ 8 w 59"/>
                <a:gd name="T33" fmla="*/ 45 h 63"/>
                <a:gd name="T34" fmla="*/ 3 w 59"/>
                <a:gd name="T35" fmla="*/ 52 h 63"/>
                <a:gd name="T36" fmla="*/ 0 w 59"/>
                <a:gd name="T37" fmla="*/ 59 h 63"/>
                <a:gd name="T38" fmla="*/ 0 w 59"/>
                <a:gd name="T39" fmla="*/ 58 h 63"/>
                <a:gd name="T40" fmla="*/ 10 w 59"/>
                <a:gd name="T4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9" h="63">
                  <a:moveTo>
                    <a:pt x="10" y="63"/>
                  </a:moveTo>
                  <a:lnTo>
                    <a:pt x="10" y="62"/>
                  </a:lnTo>
                  <a:lnTo>
                    <a:pt x="12" y="57"/>
                  </a:lnTo>
                  <a:lnTo>
                    <a:pt x="15" y="52"/>
                  </a:lnTo>
                  <a:lnTo>
                    <a:pt x="22" y="45"/>
                  </a:lnTo>
                  <a:lnTo>
                    <a:pt x="29" y="37"/>
                  </a:lnTo>
                  <a:lnTo>
                    <a:pt x="36" y="31"/>
                  </a:lnTo>
                  <a:lnTo>
                    <a:pt x="44" y="21"/>
                  </a:lnTo>
                  <a:lnTo>
                    <a:pt x="51" y="13"/>
                  </a:lnTo>
                  <a:lnTo>
                    <a:pt x="59" y="4"/>
                  </a:lnTo>
                  <a:lnTo>
                    <a:pt x="50" y="0"/>
                  </a:lnTo>
                  <a:lnTo>
                    <a:pt x="44" y="7"/>
                  </a:lnTo>
                  <a:lnTo>
                    <a:pt x="37" y="15"/>
                  </a:lnTo>
                  <a:lnTo>
                    <a:pt x="29" y="24"/>
                  </a:lnTo>
                  <a:lnTo>
                    <a:pt x="22" y="31"/>
                  </a:lnTo>
                  <a:lnTo>
                    <a:pt x="15" y="39"/>
                  </a:lnTo>
                  <a:lnTo>
                    <a:pt x="8" y="45"/>
                  </a:lnTo>
                  <a:lnTo>
                    <a:pt x="3" y="52"/>
                  </a:lnTo>
                  <a:lnTo>
                    <a:pt x="0" y="59"/>
                  </a:lnTo>
                  <a:lnTo>
                    <a:pt x="0" y="58"/>
                  </a:lnTo>
                  <a:lnTo>
                    <a:pt x="10" y="6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54" name="Freeform 162"/>
            <p:cNvSpPr>
              <a:spLocks/>
            </p:cNvSpPr>
            <p:nvPr/>
          </p:nvSpPr>
          <p:spPr bwMode="auto">
            <a:xfrm>
              <a:off x="2831" y="3245"/>
              <a:ext cx="10" cy="19"/>
            </a:xfrm>
            <a:custGeom>
              <a:avLst/>
              <a:gdLst>
                <a:gd name="T0" fmla="*/ 2 w 28"/>
                <a:gd name="T1" fmla="*/ 57 h 57"/>
                <a:gd name="T2" fmla="*/ 2 w 28"/>
                <a:gd name="T3" fmla="*/ 57 h 57"/>
                <a:gd name="T4" fmla="*/ 10 w 28"/>
                <a:gd name="T5" fmla="*/ 48 h 57"/>
                <a:gd name="T6" fmla="*/ 17 w 28"/>
                <a:gd name="T7" fmla="*/ 32 h 57"/>
                <a:gd name="T8" fmla="*/ 23 w 28"/>
                <a:gd name="T9" fmla="*/ 16 h 57"/>
                <a:gd name="T10" fmla="*/ 28 w 28"/>
                <a:gd name="T11" fmla="*/ 5 h 57"/>
                <a:gd name="T12" fmla="*/ 18 w 28"/>
                <a:gd name="T13" fmla="*/ 0 h 57"/>
                <a:gd name="T14" fmla="*/ 14 w 28"/>
                <a:gd name="T15" fmla="*/ 14 h 57"/>
                <a:gd name="T16" fmla="*/ 8 w 28"/>
                <a:gd name="T17" fmla="*/ 30 h 57"/>
                <a:gd name="T18" fmla="*/ 1 w 28"/>
                <a:gd name="T19" fmla="*/ 44 h 57"/>
                <a:gd name="T20" fmla="*/ 0 w 28"/>
                <a:gd name="T21" fmla="*/ 48 h 57"/>
                <a:gd name="T22" fmla="*/ 0 w 28"/>
                <a:gd name="T23" fmla="*/ 48 h 57"/>
                <a:gd name="T24" fmla="*/ 2 w 28"/>
                <a:gd name="T25"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57">
                  <a:moveTo>
                    <a:pt x="2" y="57"/>
                  </a:moveTo>
                  <a:lnTo>
                    <a:pt x="2" y="57"/>
                  </a:lnTo>
                  <a:lnTo>
                    <a:pt x="10" y="48"/>
                  </a:lnTo>
                  <a:lnTo>
                    <a:pt x="17" y="32"/>
                  </a:lnTo>
                  <a:lnTo>
                    <a:pt x="23" y="16"/>
                  </a:lnTo>
                  <a:lnTo>
                    <a:pt x="28" y="5"/>
                  </a:lnTo>
                  <a:lnTo>
                    <a:pt x="18" y="0"/>
                  </a:lnTo>
                  <a:lnTo>
                    <a:pt x="14" y="14"/>
                  </a:lnTo>
                  <a:lnTo>
                    <a:pt x="8" y="30"/>
                  </a:lnTo>
                  <a:lnTo>
                    <a:pt x="1" y="44"/>
                  </a:lnTo>
                  <a:lnTo>
                    <a:pt x="0" y="48"/>
                  </a:lnTo>
                  <a:lnTo>
                    <a:pt x="0" y="48"/>
                  </a:lnTo>
                  <a:lnTo>
                    <a:pt x="2" y="5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55" name="Freeform 163"/>
            <p:cNvSpPr>
              <a:spLocks/>
            </p:cNvSpPr>
            <p:nvPr/>
          </p:nvSpPr>
          <p:spPr bwMode="auto">
            <a:xfrm>
              <a:off x="2825" y="3248"/>
              <a:ext cx="7" cy="16"/>
            </a:xfrm>
            <a:custGeom>
              <a:avLst/>
              <a:gdLst>
                <a:gd name="T0" fmla="*/ 0 w 21"/>
                <a:gd name="T1" fmla="*/ 12 h 48"/>
                <a:gd name="T2" fmla="*/ 0 w 21"/>
                <a:gd name="T3" fmla="*/ 12 h 48"/>
                <a:gd name="T4" fmla="*/ 4 w 21"/>
                <a:gd name="T5" fmla="*/ 14 h 48"/>
                <a:gd name="T6" fmla="*/ 9 w 21"/>
                <a:gd name="T7" fmla="*/ 27 h 48"/>
                <a:gd name="T8" fmla="*/ 12 w 21"/>
                <a:gd name="T9" fmla="*/ 39 h 48"/>
                <a:gd name="T10" fmla="*/ 21 w 21"/>
                <a:gd name="T11" fmla="*/ 48 h 48"/>
                <a:gd name="T12" fmla="*/ 19 w 21"/>
                <a:gd name="T13" fmla="*/ 39 h 48"/>
                <a:gd name="T14" fmla="*/ 21 w 21"/>
                <a:gd name="T15" fmla="*/ 37 h 48"/>
                <a:gd name="T16" fmla="*/ 18 w 21"/>
                <a:gd name="T17" fmla="*/ 24 h 48"/>
                <a:gd name="T18" fmla="*/ 13 w 21"/>
                <a:gd name="T19" fmla="*/ 9 h 48"/>
                <a:gd name="T20" fmla="*/ 0 w 21"/>
                <a:gd name="T21" fmla="*/ 0 h 48"/>
                <a:gd name="T22" fmla="*/ 0 w 21"/>
                <a:gd name="T23" fmla="*/ 0 h 48"/>
                <a:gd name="T24" fmla="*/ 0 w 21"/>
                <a:gd name="T25"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48">
                  <a:moveTo>
                    <a:pt x="0" y="12"/>
                  </a:moveTo>
                  <a:lnTo>
                    <a:pt x="0" y="12"/>
                  </a:lnTo>
                  <a:lnTo>
                    <a:pt x="4" y="14"/>
                  </a:lnTo>
                  <a:lnTo>
                    <a:pt x="9" y="27"/>
                  </a:lnTo>
                  <a:lnTo>
                    <a:pt x="12" y="39"/>
                  </a:lnTo>
                  <a:lnTo>
                    <a:pt x="21" y="48"/>
                  </a:lnTo>
                  <a:lnTo>
                    <a:pt x="19" y="39"/>
                  </a:lnTo>
                  <a:lnTo>
                    <a:pt x="21" y="37"/>
                  </a:lnTo>
                  <a:lnTo>
                    <a:pt x="18" y="24"/>
                  </a:lnTo>
                  <a:lnTo>
                    <a:pt x="13" y="9"/>
                  </a:lnTo>
                  <a:lnTo>
                    <a:pt x="0" y="0"/>
                  </a:lnTo>
                  <a:lnTo>
                    <a:pt x="0" y="0"/>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56" name="Freeform 164"/>
            <p:cNvSpPr>
              <a:spLocks/>
            </p:cNvSpPr>
            <p:nvPr/>
          </p:nvSpPr>
          <p:spPr bwMode="auto">
            <a:xfrm>
              <a:off x="2802" y="3248"/>
              <a:ext cx="23" cy="5"/>
            </a:xfrm>
            <a:custGeom>
              <a:avLst/>
              <a:gdLst>
                <a:gd name="T0" fmla="*/ 1 w 68"/>
                <a:gd name="T1" fmla="*/ 5 h 16"/>
                <a:gd name="T2" fmla="*/ 0 w 68"/>
                <a:gd name="T3" fmla="*/ 8 h 16"/>
                <a:gd name="T4" fmla="*/ 5 w 68"/>
                <a:gd name="T5" fmla="*/ 15 h 16"/>
                <a:gd name="T6" fmla="*/ 12 w 68"/>
                <a:gd name="T7" fmla="*/ 16 h 16"/>
                <a:gd name="T8" fmla="*/ 21 w 68"/>
                <a:gd name="T9" fmla="*/ 16 h 16"/>
                <a:gd name="T10" fmla="*/ 30 w 68"/>
                <a:gd name="T11" fmla="*/ 15 h 16"/>
                <a:gd name="T12" fmla="*/ 41 w 68"/>
                <a:gd name="T13" fmla="*/ 14 h 16"/>
                <a:gd name="T14" fmla="*/ 52 w 68"/>
                <a:gd name="T15" fmla="*/ 12 h 16"/>
                <a:gd name="T16" fmla="*/ 61 w 68"/>
                <a:gd name="T17" fmla="*/ 11 h 16"/>
                <a:gd name="T18" fmla="*/ 68 w 68"/>
                <a:gd name="T19" fmla="*/ 12 h 16"/>
                <a:gd name="T20" fmla="*/ 68 w 68"/>
                <a:gd name="T21" fmla="*/ 0 h 16"/>
                <a:gd name="T22" fmla="*/ 61 w 68"/>
                <a:gd name="T23" fmla="*/ 1 h 16"/>
                <a:gd name="T24" fmla="*/ 52 w 68"/>
                <a:gd name="T25" fmla="*/ 3 h 16"/>
                <a:gd name="T26" fmla="*/ 41 w 68"/>
                <a:gd name="T27" fmla="*/ 5 h 16"/>
                <a:gd name="T28" fmla="*/ 30 w 68"/>
                <a:gd name="T29" fmla="*/ 6 h 16"/>
                <a:gd name="T30" fmla="*/ 21 w 68"/>
                <a:gd name="T31" fmla="*/ 7 h 16"/>
                <a:gd name="T32" fmla="*/ 12 w 68"/>
                <a:gd name="T33" fmla="*/ 7 h 16"/>
                <a:gd name="T34" fmla="*/ 9 w 68"/>
                <a:gd name="T35" fmla="*/ 6 h 16"/>
                <a:gd name="T36" fmla="*/ 9 w 68"/>
                <a:gd name="T37" fmla="*/ 8 h 16"/>
                <a:gd name="T38" fmla="*/ 8 w 68"/>
                <a:gd name="T39" fmla="*/ 12 h 16"/>
                <a:gd name="T40" fmla="*/ 9 w 68"/>
                <a:gd name="T41" fmla="*/ 8 h 16"/>
                <a:gd name="T42" fmla="*/ 8 w 68"/>
                <a:gd name="T43" fmla="*/ 5 h 16"/>
                <a:gd name="T44" fmla="*/ 5 w 68"/>
                <a:gd name="T45" fmla="*/ 4 h 16"/>
                <a:gd name="T46" fmla="*/ 1 w 68"/>
                <a:gd name="T47" fmla="*/ 5 h 16"/>
                <a:gd name="T48" fmla="*/ 0 w 68"/>
                <a:gd name="T49" fmla="*/ 8 h 16"/>
                <a:gd name="T50" fmla="*/ 1 w 68"/>
                <a:gd name="T5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 h="16">
                  <a:moveTo>
                    <a:pt x="1" y="5"/>
                  </a:moveTo>
                  <a:lnTo>
                    <a:pt x="0" y="8"/>
                  </a:lnTo>
                  <a:lnTo>
                    <a:pt x="5" y="15"/>
                  </a:lnTo>
                  <a:lnTo>
                    <a:pt x="12" y="16"/>
                  </a:lnTo>
                  <a:lnTo>
                    <a:pt x="21" y="16"/>
                  </a:lnTo>
                  <a:lnTo>
                    <a:pt x="30" y="15"/>
                  </a:lnTo>
                  <a:lnTo>
                    <a:pt x="41" y="14"/>
                  </a:lnTo>
                  <a:lnTo>
                    <a:pt x="52" y="12"/>
                  </a:lnTo>
                  <a:lnTo>
                    <a:pt x="61" y="11"/>
                  </a:lnTo>
                  <a:lnTo>
                    <a:pt x="68" y="12"/>
                  </a:lnTo>
                  <a:lnTo>
                    <a:pt x="68" y="0"/>
                  </a:lnTo>
                  <a:lnTo>
                    <a:pt x="61" y="1"/>
                  </a:lnTo>
                  <a:lnTo>
                    <a:pt x="52" y="3"/>
                  </a:lnTo>
                  <a:lnTo>
                    <a:pt x="41" y="5"/>
                  </a:lnTo>
                  <a:lnTo>
                    <a:pt x="30" y="6"/>
                  </a:lnTo>
                  <a:lnTo>
                    <a:pt x="21" y="7"/>
                  </a:lnTo>
                  <a:lnTo>
                    <a:pt x="12" y="7"/>
                  </a:lnTo>
                  <a:lnTo>
                    <a:pt x="9" y="6"/>
                  </a:lnTo>
                  <a:lnTo>
                    <a:pt x="9" y="8"/>
                  </a:lnTo>
                  <a:lnTo>
                    <a:pt x="8" y="12"/>
                  </a:lnTo>
                  <a:lnTo>
                    <a:pt x="9" y="8"/>
                  </a:lnTo>
                  <a:lnTo>
                    <a:pt x="8" y="5"/>
                  </a:lnTo>
                  <a:lnTo>
                    <a:pt x="5" y="4"/>
                  </a:lnTo>
                  <a:lnTo>
                    <a:pt x="1" y="5"/>
                  </a:lnTo>
                  <a:lnTo>
                    <a:pt x="0" y="8"/>
                  </a:lnTo>
                  <a:lnTo>
                    <a:pt x="1"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57" name="Freeform 165"/>
            <p:cNvSpPr>
              <a:spLocks/>
            </p:cNvSpPr>
            <p:nvPr/>
          </p:nvSpPr>
          <p:spPr bwMode="auto">
            <a:xfrm>
              <a:off x="2249" y="3793"/>
              <a:ext cx="151" cy="70"/>
            </a:xfrm>
            <a:custGeom>
              <a:avLst/>
              <a:gdLst>
                <a:gd name="T0" fmla="*/ 33 w 454"/>
                <a:gd name="T1" fmla="*/ 170 h 212"/>
                <a:gd name="T2" fmla="*/ 80 w 454"/>
                <a:gd name="T3" fmla="*/ 180 h 212"/>
                <a:gd name="T4" fmla="*/ 130 w 454"/>
                <a:gd name="T5" fmla="*/ 181 h 212"/>
                <a:gd name="T6" fmla="*/ 164 w 454"/>
                <a:gd name="T7" fmla="*/ 186 h 212"/>
                <a:gd name="T8" fmla="*/ 210 w 454"/>
                <a:gd name="T9" fmla="*/ 176 h 212"/>
                <a:gd name="T10" fmla="*/ 252 w 454"/>
                <a:gd name="T11" fmla="*/ 188 h 212"/>
                <a:gd name="T12" fmla="*/ 285 w 454"/>
                <a:gd name="T13" fmla="*/ 184 h 212"/>
                <a:gd name="T14" fmla="*/ 309 w 454"/>
                <a:gd name="T15" fmla="*/ 194 h 212"/>
                <a:gd name="T16" fmla="*/ 326 w 454"/>
                <a:gd name="T17" fmla="*/ 195 h 212"/>
                <a:gd name="T18" fmla="*/ 353 w 454"/>
                <a:gd name="T19" fmla="*/ 202 h 212"/>
                <a:gd name="T20" fmla="*/ 376 w 454"/>
                <a:gd name="T21" fmla="*/ 205 h 212"/>
                <a:gd name="T22" fmla="*/ 394 w 454"/>
                <a:gd name="T23" fmla="*/ 203 h 212"/>
                <a:gd name="T24" fmla="*/ 409 w 454"/>
                <a:gd name="T25" fmla="*/ 201 h 212"/>
                <a:gd name="T26" fmla="*/ 427 w 454"/>
                <a:gd name="T27" fmla="*/ 205 h 212"/>
                <a:gd name="T28" fmla="*/ 448 w 454"/>
                <a:gd name="T29" fmla="*/ 211 h 212"/>
                <a:gd name="T30" fmla="*/ 449 w 454"/>
                <a:gd name="T31" fmla="*/ 194 h 212"/>
                <a:gd name="T32" fmla="*/ 432 w 454"/>
                <a:gd name="T33" fmla="*/ 172 h 212"/>
                <a:gd name="T34" fmla="*/ 410 w 454"/>
                <a:gd name="T35" fmla="*/ 158 h 212"/>
                <a:gd name="T36" fmla="*/ 393 w 454"/>
                <a:gd name="T37" fmla="*/ 157 h 212"/>
                <a:gd name="T38" fmla="*/ 380 w 454"/>
                <a:gd name="T39" fmla="*/ 160 h 212"/>
                <a:gd name="T40" fmla="*/ 361 w 454"/>
                <a:gd name="T41" fmla="*/ 159 h 212"/>
                <a:gd name="T42" fmla="*/ 362 w 454"/>
                <a:gd name="T43" fmla="*/ 154 h 212"/>
                <a:gd name="T44" fmla="*/ 365 w 454"/>
                <a:gd name="T45" fmla="*/ 136 h 212"/>
                <a:gd name="T46" fmla="*/ 344 w 454"/>
                <a:gd name="T47" fmla="*/ 105 h 212"/>
                <a:gd name="T48" fmla="*/ 330 w 454"/>
                <a:gd name="T49" fmla="*/ 117 h 212"/>
                <a:gd name="T50" fmla="*/ 313 w 454"/>
                <a:gd name="T51" fmla="*/ 127 h 212"/>
                <a:gd name="T52" fmla="*/ 299 w 454"/>
                <a:gd name="T53" fmla="*/ 126 h 212"/>
                <a:gd name="T54" fmla="*/ 297 w 454"/>
                <a:gd name="T55" fmla="*/ 94 h 212"/>
                <a:gd name="T56" fmla="*/ 284 w 454"/>
                <a:gd name="T57" fmla="*/ 85 h 212"/>
                <a:gd name="T58" fmla="*/ 272 w 454"/>
                <a:gd name="T59" fmla="*/ 87 h 212"/>
                <a:gd name="T60" fmla="*/ 257 w 454"/>
                <a:gd name="T61" fmla="*/ 94 h 212"/>
                <a:gd name="T62" fmla="*/ 243 w 454"/>
                <a:gd name="T63" fmla="*/ 105 h 212"/>
                <a:gd name="T64" fmla="*/ 231 w 454"/>
                <a:gd name="T65" fmla="*/ 52 h 212"/>
                <a:gd name="T66" fmla="*/ 221 w 454"/>
                <a:gd name="T67" fmla="*/ 24 h 212"/>
                <a:gd name="T68" fmla="*/ 205 w 454"/>
                <a:gd name="T69" fmla="*/ 10 h 212"/>
                <a:gd name="T70" fmla="*/ 202 w 454"/>
                <a:gd name="T71" fmla="*/ 0 h 212"/>
                <a:gd name="T72" fmla="*/ 189 w 454"/>
                <a:gd name="T73" fmla="*/ 7 h 212"/>
                <a:gd name="T74" fmla="*/ 173 w 454"/>
                <a:gd name="T75" fmla="*/ 20 h 212"/>
                <a:gd name="T76" fmla="*/ 164 w 454"/>
                <a:gd name="T77" fmla="*/ 37 h 212"/>
                <a:gd name="T78" fmla="*/ 166 w 454"/>
                <a:gd name="T79" fmla="*/ 65 h 212"/>
                <a:gd name="T80" fmla="*/ 154 w 454"/>
                <a:gd name="T81" fmla="*/ 71 h 212"/>
                <a:gd name="T82" fmla="*/ 146 w 454"/>
                <a:gd name="T83" fmla="*/ 88 h 212"/>
                <a:gd name="T84" fmla="*/ 142 w 454"/>
                <a:gd name="T85" fmla="*/ 77 h 212"/>
                <a:gd name="T86" fmla="*/ 128 w 454"/>
                <a:gd name="T87" fmla="*/ 77 h 212"/>
                <a:gd name="T88" fmla="*/ 112 w 454"/>
                <a:gd name="T89" fmla="*/ 80 h 212"/>
                <a:gd name="T90" fmla="*/ 116 w 454"/>
                <a:gd name="T91" fmla="*/ 94 h 212"/>
                <a:gd name="T92" fmla="*/ 60 w 454"/>
                <a:gd name="T93" fmla="*/ 87 h 212"/>
                <a:gd name="T94" fmla="*/ 51 w 454"/>
                <a:gd name="T95" fmla="*/ 80 h 212"/>
                <a:gd name="T96" fmla="*/ 38 w 454"/>
                <a:gd name="T97" fmla="*/ 65 h 212"/>
                <a:gd name="T98" fmla="*/ 12 w 454"/>
                <a:gd name="T99" fmla="*/ 67 h 212"/>
                <a:gd name="T100" fmla="*/ 4 w 454"/>
                <a:gd name="T101" fmla="*/ 77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54" h="212">
                  <a:moveTo>
                    <a:pt x="0" y="173"/>
                  </a:moveTo>
                  <a:lnTo>
                    <a:pt x="25" y="186"/>
                  </a:lnTo>
                  <a:lnTo>
                    <a:pt x="33" y="170"/>
                  </a:lnTo>
                  <a:lnTo>
                    <a:pt x="50" y="183"/>
                  </a:lnTo>
                  <a:lnTo>
                    <a:pt x="64" y="181"/>
                  </a:lnTo>
                  <a:lnTo>
                    <a:pt x="80" y="180"/>
                  </a:lnTo>
                  <a:lnTo>
                    <a:pt x="98" y="180"/>
                  </a:lnTo>
                  <a:lnTo>
                    <a:pt x="114" y="180"/>
                  </a:lnTo>
                  <a:lnTo>
                    <a:pt x="130" y="181"/>
                  </a:lnTo>
                  <a:lnTo>
                    <a:pt x="145" y="182"/>
                  </a:lnTo>
                  <a:lnTo>
                    <a:pt x="156" y="183"/>
                  </a:lnTo>
                  <a:lnTo>
                    <a:pt x="164" y="186"/>
                  </a:lnTo>
                  <a:lnTo>
                    <a:pt x="170" y="164"/>
                  </a:lnTo>
                  <a:lnTo>
                    <a:pt x="186" y="181"/>
                  </a:lnTo>
                  <a:lnTo>
                    <a:pt x="210" y="176"/>
                  </a:lnTo>
                  <a:lnTo>
                    <a:pt x="219" y="186"/>
                  </a:lnTo>
                  <a:lnTo>
                    <a:pt x="238" y="170"/>
                  </a:lnTo>
                  <a:lnTo>
                    <a:pt x="252" y="188"/>
                  </a:lnTo>
                  <a:lnTo>
                    <a:pt x="274" y="193"/>
                  </a:lnTo>
                  <a:lnTo>
                    <a:pt x="284" y="201"/>
                  </a:lnTo>
                  <a:lnTo>
                    <a:pt x="285" y="184"/>
                  </a:lnTo>
                  <a:lnTo>
                    <a:pt x="304" y="196"/>
                  </a:lnTo>
                  <a:lnTo>
                    <a:pt x="305" y="196"/>
                  </a:lnTo>
                  <a:lnTo>
                    <a:pt x="309" y="194"/>
                  </a:lnTo>
                  <a:lnTo>
                    <a:pt x="314" y="193"/>
                  </a:lnTo>
                  <a:lnTo>
                    <a:pt x="320" y="191"/>
                  </a:lnTo>
                  <a:lnTo>
                    <a:pt x="326" y="195"/>
                  </a:lnTo>
                  <a:lnTo>
                    <a:pt x="335" y="197"/>
                  </a:lnTo>
                  <a:lnTo>
                    <a:pt x="344" y="199"/>
                  </a:lnTo>
                  <a:lnTo>
                    <a:pt x="353" y="202"/>
                  </a:lnTo>
                  <a:lnTo>
                    <a:pt x="362" y="203"/>
                  </a:lnTo>
                  <a:lnTo>
                    <a:pt x="369" y="204"/>
                  </a:lnTo>
                  <a:lnTo>
                    <a:pt x="376" y="205"/>
                  </a:lnTo>
                  <a:lnTo>
                    <a:pt x="380" y="205"/>
                  </a:lnTo>
                  <a:lnTo>
                    <a:pt x="387" y="204"/>
                  </a:lnTo>
                  <a:lnTo>
                    <a:pt x="394" y="203"/>
                  </a:lnTo>
                  <a:lnTo>
                    <a:pt x="400" y="201"/>
                  </a:lnTo>
                  <a:lnTo>
                    <a:pt x="404" y="199"/>
                  </a:lnTo>
                  <a:lnTo>
                    <a:pt x="409" y="201"/>
                  </a:lnTo>
                  <a:lnTo>
                    <a:pt x="415" y="202"/>
                  </a:lnTo>
                  <a:lnTo>
                    <a:pt x="420" y="203"/>
                  </a:lnTo>
                  <a:lnTo>
                    <a:pt x="427" y="205"/>
                  </a:lnTo>
                  <a:lnTo>
                    <a:pt x="434" y="207"/>
                  </a:lnTo>
                  <a:lnTo>
                    <a:pt x="441" y="210"/>
                  </a:lnTo>
                  <a:lnTo>
                    <a:pt x="448" y="211"/>
                  </a:lnTo>
                  <a:lnTo>
                    <a:pt x="454" y="212"/>
                  </a:lnTo>
                  <a:lnTo>
                    <a:pt x="452" y="203"/>
                  </a:lnTo>
                  <a:lnTo>
                    <a:pt x="449" y="194"/>
                  </a:lnTo>
                  <a:lnTo>
                    <a:pt x="444" y="186"/>
                  </a:lnTo>
                  <a:lnTo>
                    <a:pt x="439" y="178"/>
                  </a:lnTo>
                  <a:lnTo>
                    <a:pt x="432" y="172"/>
                  </a:lnTo>
                  <a:lnTo>
                    <a:pt x="424" y="165"/>
                  </a:lnTo>
                  <a:lnTo>
                    <a:pt x="417" y="162"/>
                  </a:lnTo>
                  <a:lnTo>
                    <a:pt x="410" y="158"/>
                  </a:lnTo>
                  <a:lnTo>
                    <a:pt x="403" y="170"/>
                  </a:lnTo>
                  <a:lnTo>
                    <a:pt x="395" y="156"/>
                  </a:lnTo>
                  <a:lnTo>
                    <a:pt x="393" y="157"/>
                  </a:lnTo>
                  <a:lnTo>
                    <a:pt x="389" y="158"/>
                  </a:lnTo>
                  <a:lnTo>
                    <a:pt x="385" y="159"/>
                  </a:lnTo>
                  <a:lnTo>
                    <a:pt x="380" y="160"/>
                  </a:lnTo>
                  <a:lnTo>
                    <a:pt x="373" y="160"/>
                  </a:lnTo>
                  <a:lnTo>
                    <a:pt x="368" y="160"/>
                  </a:lnTo>
                  <a:lnTo>
                    <a:pt x="361" y="159"/>
                  </a:lnTo>
                  <a:lnTo>
                    <a:pt x="355" y="158"/>
                  </a:lnTo>
                  <a:lnTo>
                    <a:pt x="357" y="157"/>
                  </a:lnTo>
                  <a:lnTo>
                    <a:pt x="362" y="154"/>
                  </a:lnTo>
                  <a:lnTo>
                    <a:pt x="367" y="149"/>
                  </a:lnTo>
                  <a:lnTo>
                    <a:pt x="369" y="146"/>
                  </a:lnTo>
                  <a:lnTo>
                    <a:pt x="365" y="136"/>
                  </a:lnTo>
                  <a:lnTo>
                    <a:pt x="359" y="122"/>
                  </a:lnTo>
                  <a:lnTo>
                    <a:pt x="351" y="108"/>
                  </a:lnTo>
                  <a:lnTo>
                    <a:pt x="344" y="105"/>
                  </a:lnTo>
                  <a:lnTo>
                    <a:pt x="340" y="109"/>
                  </a:lnTo>
                  <a:lnTo>
                    <a:pt x="336" y="112"/>
                  </a:lnTo>
                  <a:lnTo>
                    <a:pt x="330" y="117"/>
                  </a:lnTo>
                  <a:lnTo>
                    <a:pt x="324" y="120"/>
                  </a:lnTo>
                  <a:lnTo>
                    <a:pt x="318" y="125"/>
                  </a:lnTo>
                  <a:lnTo>
                    <a:pt x="313" y="127"/>
                  </a:lnTo>
                  <a:lnTo>
                    <a:pt x="307" y="130"/>
                  </a:lnTo>
                  <a:lnTo>
                    <a:pt x="304" y="131"/>
                  </a:lnTo>
                  <a:lnTo>
                    <a:pt x="299" y="126"/>
                  </a:lnTo>
                  <a:lnTo>
                    <a:pt x="297" y="115"/>
                  </a:lnTo>
                  <a:lnTo>
                    <a:pt x="297" y="103"/>
                  </a:lnTo>
                  <a:lnTo>
                    <a:pt x="297" y="94"/>
                  </a:lnTo>
                  <a:lnTo>
                    <a:pt x="294" y="89"/>
                  </a:lnTo>
                  <a:lnTo>
                    <a:pt x="290" y="87"/>
                  </a:lnTo>
                  <a:lnTo>
                    <a:pt x="284" y="85"/>
                  </a:lnTo>
                  <a:lnTo>
                    <a:pt x="278" y="85"/>
                  </a:lnTo>
                  <a:lnTo>
                    <a:pt x="276" y="85"/>
                  </a:lnTo>
                  <a:lnTo>
                    <a:pt x="272" y="87"/>
                  </a:lnTo>
                  <a:lnTo>
                    <a:pt x="267" y="88"/>
                  </a:lnTo>
                  <a:lnTo>
                    <a:pt x="262" y="92"/>
                  </a:lnTo>
                  <a:lnTo>
                    <a:pt x="257" y="94"/>
                  </a:lnTo>
                  <a:lnTo>
                    <a:pt x="252" y="97"/>
                  </a:lnTo>
                  <a:lnTo>
                    <a:pt x="246" y="102"/>
                  </a:lnTo>
                  <a:lnTo>
                    <a:pt x="243" y="105"/>
                  </a:lnTo>
                  <a:lnTo>
                    <a:pt x="240" y="92"/>
                  </a:lnTo>
                  <a:lnTo>
                    <a:pt x="236" y="71"/>
                  </a:lnTo>
                  <a:lnTo>
                    <a:pt x="231" y="52"/>
                  </a:lnTo>
                  <a:lnTo>
                    <a:pt x="230" y="39"/>
                  </a:lnTo>
                  <a:lnTo>
                    <a:pt x="228" y="32"/>
                  </a:lnTo>
                  <a:lnTo>
                    <a:pt x="221" y="24"/>
                  </a:lnTo>
                  <a:lnTo>
                    <a:pt x="213" y="17"/>
                  </a:lnTo>
                  <a:lnTo>
                    <a:pt x="207" y="14"/>
                  </a:lnTo>
                  <a:lnTo>
                    <a:pt x="205" y="10"/>
                  </a:lnTo>
                  <a:lnTo>
                    <a:pt x="205" y="6"/>
                  </a:lnTo>
                  <a:lnTo>
                    <a:pt x="204" y="1"/>
                  </a:lnTo>
                  <a:lnTo>
                    <a:pt x="202" y="0"/>
                  </a:lnTo>
                  <a:lnTo>
                    <a:pt x="198" y="1"/>
                  </a:lnTo>
                  <a:lnTo>
                    <a:pt x="194" y="4"/>
                  </a:lnTo>
                  <a:lnTo>
                    <a:pt x="189" y="7"/>
                  </a:lnTo>
                  <a:lnTo>
                    <a:pt x="183" y="10"/>
                  </a:lnTo>
                  <a:lnTo>
                    <a:pt x="178" y="15"/>
                  </a:lnTo>
                  <a:lnTo>
                    <a:pt x="173" y="20"/>
                  </a:lnTo>
                  <a:lnTo>
                    <a:pt x="169" y="24"/>
                  </a:lnTo>
                  <a:lnTo>
                    <a:pt x="166" y="28"/>
                  </a:lnTo>
                  <a:lnTo>
                    <a:pt x="164" y="37"/>
                  </a:lnTo>
                  <a:lnTo>
                    <a:pt x="165" y="49"/>
                  </a:lnTo>
                  <a:lnTo>
                    <a:pt x="165" y="61"/>
                  </a:lnTo>
                  <a:lnTo>
                    <a:pt x="166" y="65"/>
                  </a:lnTo>
                  <a:lnTo>
                    <a:pt x="155" y="59"/>
                  </a:lnTo>
                  <a:lnTo>
                    <a:pt x="155" y="62"/>
                  </a:lnTo>
                  <a:lnTo>
                    <a:pt x="154" y="71"/>
                  </a:lnTo>
                  <a:lnTo>
                    <a:pt x="150" y="81"/>
                  </a:lnTo>
                  <a:lnTo>
                    <a:pt x="146" y="89"/>
                  </a:lnTo>
                  <a:lnTo>
                    <a:pt x="146" y="88"/>
                  </a:lnTo>
                  <a:lnTo>
                    <a:pt x="146" y="84"/>
                  </a:lnTo>
                  <a:lnTo>
                    <a:pt x="145" y="80"/>
                  </a:lnTo>
                  <a:lnTo>
                    <a:pt x="142" y="77"/>
                  </a:lnTo>
                  <a:lnTo>
                    <a:pt x="139" y="76"/>
                  </a:lnTo>
                  <a:lnTo>
                    <a:pt x="134" y="76"/>
                  </a:lnTo>
                  <a:lnTo>
                    <a:pt x="128" y="77"/>
                  </a:lnTo>
                  <a:lnTo>
                    <a:pt x="123" y="78"/>
                  </a:lnTo>
                  <a:lnTo>
                    <a:pt x="117" y="79"/>
                  </a:lnTo>
                  <a:lnTo>
                    <a:pt x="112" y="80"/>
                  </a:lnTo>
                  <a:lnTo>
                    <a:pt x="109" y="81"/>
                  </a:lnTo>
                  <a:lnTo>
                    <a:pt x="108" y="81"/>
                  </a:lnTo>
                  <a:lnTo>
                    <a:pt x="116" y="94"/>
                  </a:lnTo>
                  <a:lnTo>
                    <a:pt x="80" y="73"/>
                  </a:lnTo>
                  <a:lnTo>
                    <a:pt x="63" y="110"/>
                  </a:lnTo>
                  <a:lnTo>
                    <a:pt x="60" y="87"/>
                  </a:lnTo>
                  <a:lnTo>
                    <a:pt x="53" y="94"/>
                  </a:lnTo>
                  <a:lnTo>
                    <a:pt x="52" y="89"/>
                  </a:lnTo>
                  <a:lnTo>
                    <a:pt x="51" y="80"/>
                  </a:lnTo>
                  <a:lnTo>
                    <a:pt x="47" y="71"/>
                  </a:lnTo>
                  <a:lnTo>
                    <a:pt x="44" y="67"/>
                  </a:lnTo>
                  <a:lnTo>
                    <a:pt x="38" y="65"/>
                  </a:lnTo>
                  <a:lnTo>
                    <a:pt x="28" y="65"/>
                  </a:lnTo>
                  <a:lnTo>
                    <a:pt x="19" y="65"/>
                  </a:lnTo>
                  <a:lnTo>
                    <a:pt x="12" y="67"/>
                  </a:lnTo>
                  <a:lnTo>
                    <a:pt x="8" y="69"/>
                  </a:lnTo>
                  <a:lnTo>
                    <a:pt x="6" y="72"/>
                  </a:lnTo>
                  <a:lnTo>
                    <a:pt x="4" y="77"/>
                  </a:lnTo>
                  <a:lnTo>
                    <a:pt x="0" y="85"/>
                  </a:lnTo>
                  <a:lnTo>
                    <a:pt x="0" y="173"/>
                  </a:lnTo>
                  <a:close/>
                </a:path>
              </a:pathLst>
            </a:custGeom>
            <a:solidFill>
              <a:srgbClr val="7F7F7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58" name="Freeform 166"/>
            <p:cNvSpPr>
              <a:spLocks/>
            </p:cNvSpPr>
            <p:nvPr/>
          </p:nvSpPr>
          <p:spPr bwMode="auto">
            <a:xfrm>
              <a:off x="2247" y="3849"/>
              <a:ext cx="3" cy="3"/>
            </a:xfrm>
            <a:custGeom>
              <a:avLst/>
              <a:gdLst>
                <a:gd name="T0" fmla="*/ 7 w 7"/>
                <a:gd name="T1" fmla="*/ 0 h 10"/>
                <a:gd name="T2" fmla="*/ 3 w 7"/>
                <a:gd name="T3" fmla="*/ 0 h 10"/>
                <a:gd name="T4" fmla="*/ 0 w 7"/>
                <a:gd name="T5" fmla="*/ 3 h 10"/>
                <a:gd name="T6" fmla="*/ 0 w 7"/>
                <a:gd name="T7" fmla="*/ 7 h 10"/>
                <a:gd name="T8" fmla="*/ 2 w 7"/>
                <a:gd name="T9" fmla="*/ 10 h 10"/>
                <a:gd name="T10" fmla="*/ 7 w 7"/>
                <a:gd name="T11" fmla="*/ 0 h 10"/>
              </a:gdLst>
              <a:ahLst/>
              <a:cxnLst>
                <a:cxn ang="0">
                  <a:pos x="T0" y="T1"/>
                </a:cxn>
                <a:cxn ang="0">
                  <a:pos x="T2" y="T3"/>
                </a:cxn>
                <a:cxn ang="0">
                  <a:pos x="T4" y="T5"/>
                </a:cxn>
                <a:cxn ang="0">
                  <a:pos x="T6" y="T7"/>
                </a:cxn>
                <a:cxn ang="0">
                  <a:pos x="T8" y="T9"/>
                </a:cxn>
                <a:cxn ang="0">
                  <a:pos x="T10" y="T11"/>
                </a:cxn>
              </a:cxnLst>
              <a:rect l="0" t="0" r="r" b="b"/>
              <a:pathLst>
                <a:path w="7" h="10">
                  <a:moveTo>
                    <a:pt x="7" y="0"/>
                  </a:moveTo>
                  <a:lnTo>
                    <a:pt x="3" y="0"/>
                  </a:lnTo>
                  <a:lnTo>
                    <a:pt x="0" y="3"/>
                  </a:lnTo>
                  <a:lnTo>
                    <a:pt x="0" y="7"/>
                  </a:lnTo>
                  <a:lnTo>
                    <a:pt x="2" y="10"/>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59" name="Freeform 167"/>
            <p:cNvSpPr>
              <a:spLocks/>
            </p:cNvSpPr>
            <p:nvPr/>
          </p:nvSpPr>
          <p:spPr bwMode="auto">
            <a:xfrm>
              <a:off x="2248" y="3849"/>
              <a:ext cx="11" cy="7"/>
            </a:xfrm>
            <a:custGeom>
              <a:avLst/>
              <a:gdLst>
                <a:gd name="T0" fmla="*/ 23 w 32"/>
                <a:gd name="T1" fmla="*/ 15 h 22"/>
                <a:gd name="T2" fmla="*/ 30 w 32"/>
                <a:gd name="T3" fmla="*/ 13 h 22"/>
                <a:gd name="T4" fmla="*/ 5 w 32"/>
                <a:gd name="T5" fmla="*/ 0 h 22"/>
                <a:gd name="T6" fmla="*/ 0 w 32"/>
                <a:gd name="T7" fmla="*/ 10 h 22"/>
                <a:gd name="T8" fmla="*/ 25 w 32"/>
                <a:gd name="T9" fmla="*/ 22 h 22"/>
                <a:gd name="T10" fmla="*/ 32 w 32"/>
                <a:gd name="T11" fmla="*/ 20 h 22"/>
                <a:gd name="T12" fmla="*/ 25 w 32"/>
                <a:gd name="T13" fmla="*/ 22 h 22"/>
                <a:gd name="T14" fmla="*/ 29 w 32"/>
                <a:gd name="T15" fmla="*/ 22 h 22"/>
                <a:gd name="T16" fmla="*/ 32 w 32"/>
                <a:gd name="T17" fmla="*/ 19 h 22"/>
                <a:gd name="T18" fmla="*/ 32 w 32"/>
                <a:gd name="T19" fmla="*/ 15 h 22"/>
                <a:gd name="T20" fmla="*/ 30 w 32"/>
                <a:gd name="T21" fmla="*/ 13 h 22"/>
                <a:gd name="T22" fmla="*/ 23 w 32"/>
                <a:gd name="T23"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22">
                  <a:moveTo>
                    <a:pt x="23" y="15"/>
                  </a:moveTo>
                  <a:lnTo>
                    <a:pt x="30" y="13"/>
                  </a:lnTo>
                  <a:lnTo>
                    <a:pt x="5" y="0"/>
                  </a:lnTo>
                  <a:lnTo>
                    <a:pt x="0" y="10"/>
                  </a:lnTo>
                  <a:lnTo>
                    <a:pt x="25" y="22"/>
                  </a:lnTo>
                  <a:lnTo>
                    <a:pt x="32" y="20"/>
                  </a:lnTo>
                  <a:lnTo>
                    <a:pt x="25" y="22"/>
                  </a:lnTo>
                  <a:lnTo>
                    <a:pt x="29" y="22"/>
                  </a:lnTo>
                  <a:lnTo>
                    <a:pt x="32" y="19"/>
                  </a:lnTo>
                  <a:lnTo>
                    <a:pt x="32" y="15"/>
                  </a:lnTo>
                  <a:lnTo>
                    <a:pt x="30" y="13"/>
                  </a:lnTo>
                  <a:lnTo>
                    <a:pt x="23"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60" name="Freeform 168"/>
            <p:cNvSpPr>
              <a:spLocks/>
            </p:cNvSpPr>
            <p:nvPr/>
          </p:nvSpPr>
          <p:spPr bwMode="auto">
            <a:xfrm>
              <a:off x="2256" y="3848"/>
              <a:ext cx="5" cy="7"/>
            </a:xfrm>
            <a:custGeom>
              <a:avLst/>
              <a:gdLst>
                <a:gd name="T0" fmla="*/ 16 w 17"/>
                <a:gd name="T1" fmla="*/ 1 h 23"/>
                <a:gd name="T2" fmla="*/ 8 w 17"/>
                <a:gd name="T3" fmla="*/ 2 h 23"/>
                <a:gd name="T4" fmla="*/ 0 w 17"/>
                <a:gd name="T5" fmla="*/ 18 h 23"/>
                <a:gd name="T6" fmla="*/ 9 w 17"/>
                <a:gd name="T7" fmla="*/ 23 h 23"/>
                <a:gd name="T8" fmla="*/ 17 w 17"/>
                <a:gd name="T9" fmla="*/ 7 h 23"/>
                <a:gd name="T10" fmla="*/ 9 w 17"/>
                <a:gd name="T11" fmla="*/ 8 h 23"/>
                <a:gd name="T12" fmla="*/ 17 w 17"/>
                <a:gd name="T13" fmla="*/ 7 h 23"/>
                <a:gd name="T14" fmla="*/ 17 w 17"/>
                <a:gd name="T15" fmla="*/ 3 h 23"/>
                <a:gd name="T16" fmla="*/ 15 w 17"/>
                <a:gd name="T17" fmla="*/ 0 h 23"/>
                <a:gd name="T18" fmla="*/ 10 w 17"/>
                <a:gd name="T19" fmla="*/ 0 h 23"/>
                <a:gd name="T20" fmla="*/ 8 w 17"/>
                <a:gd name="T21" fmla="*/ 2 h 23"/>
                <a:gd name="T22" fmla="*/ 16 w 17"/>
                <a:gd name="T2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3">
                  <a:moveTo>
                    <a:pt x="16" y="1"/>
                  </a:moveTo>
                  <a:lnTo>
                    <a:pt x="8" y="2"/>
                  </a:lnTo>
                  <a:lnTo>
                    <a:pt x="0" y="18"/>
                  </a:lnTo>
                  <a:lnTo>
                    <a:pt x="9" y="23"/>
                  </a:lnTo>
                  <a:lnTo>
                    <a:pt x="17" y="7"/>
                  </a:lnTo>
                  <a:lnTo>
                    <a:pt x="9" y="8"/>
                  </a:lnTo>
                  <a:lnTo>
                    <a:pt x="17" y="7"/>
                  </a:lnTo>
                  <a:lnTo>
                    <a:pt x="17" y="3"/>
                  </a:lnTo>
                  <a:lnTo>
                    <a:pt x="15" y="0"/>
                  </a:lnTo>
                  <a:lnTo>
                    <a:pt x="10" y="0"/>
                  </a:lnTo>
                  <a:lnTo>
                    <a:pt x="8" y="2"/>
                  </a:lnTo>
                  <a:lnTo>
                    <a:pt x="16"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61" name="Freeform 169"/>
            <p:cNvSpPr>
              <a:spLocks/>
            </p:cNvSpPr>
            <p:nvPr/>
          </p:nvSpPr>
          <p:spPr bwMode="auto">
            <a:xfrm>
              <a:off x="2259" y="3848"/>
              <a:ext cx="8" cy="7"/>
            </a:xfrm>
            <a:custGeom>
              <a:avLst/>
              <a:gdLst>
                <a:gd name="T0" fmla="*/ 20 w 24"/>
                <a:gd name="T1" fmla="*/ 13 h 22"/>
                <a:gd name="T2" fmla="*/ 23 w 24"/>
                <a:gd name="T3" fmla="*/ 14 h 22"/>
                <a:gd name="T4" fmla="*/ 7 w 24"/>
                <a:gd name="T5" fmla="*/ 0 h 22"/>
                <a:gd name="T6" fmla="*/ 0 w 24"/>
                <a:gd name="T7" fmla="*/ 7 h 22"/>
                <a:gd name="T8" fmla="*/ 16 w 24"/>
                <a:gd name="T9" fmla="*/ 21 h 22"/>
                <a:gd name="T10" fmla="*/ 20 w 24"/>
                <a:gd name="T11" fmla="*/ 22 h 22"/>
                <a:gd name="T12" fmla="*/ 16 w 24"/>
                <a:gd name="T13" fmla="*/ 21 h 22"/>
                <a:gd name="T14" fmla="*/ 20 w 24"/>
                <a:gd name="T15" fmla="*/ 22 h 22"/>
                <a:gd name="T16" fmla="*/ 23 w 24"/>
                <a:gd name="T17" fmla="*/ 21 h 22"/>
                <a:gd name="T18" fmla="*/ 24 w 24"/>
                <a:gd name="T19" fmla="*/ 17 h 22"/>
                <a:gd name="T20" fmla="*/ 23 w 24"/>
                <a:gd name="T21" fmla="*/ 14 h 22"/>
                <a:gd name="T22" fmla="*/ 20 w 24"/>
                <a:gd name="T23" fmla="*/ 1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22">
                  <a:moveTo>
                    <a:pt x="20" y="13"/>
                  </a:moveTo>
                  <a:lnTo>
                    <a:pt x="23" y="14"/>
                  </a:lnTo>
                  <a:lnTo>
                    <a:pt x="7" y="0"/>
                  </a:lnTo>
                  <a:lnTo>
                    <a:pt x="0" y="7"/>
                  </a:lnTo>
                  <a:lnTo>
                    <a:pt x="16" y="21"/>
                  </a:lnTo>
                  <a:lnTo>
                    <a:pt x="20" y="22"/>
                  </a:lnTo>
                  <a:lnTo>
                    <a:pt x="16" y="21"/>
                  </a:lnTo>
                  <a:lnTo>
                    <a:pt x="20" y="22"/>
                  </a:lnTo>
                  <a:lnTo>
                    <a:pt x="23" y="21"/>
                  </a:lnTo>
                  <a:lnTo>
                    <a:pt x="24" y="17"/>
                  </a:lnTo>
                  <a:lnTo>
                    <a:pt x="23" y="14"/>
                  </a:lnTo>
                  <a:lnTo>
                    <a:pt x="20"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62" name="Freeform 170"/>
            <p:cNvSpPr>
              <a:spLocks/>
            </p:cNvSpPr>
            <p:nvPr/>
          </p:nvSpPr>
          <p:spPr bwMode="auto">
            <a:xfrm>
              <a:off x="2265" y="3851"/>
              <a:ext cx="40" cy="5"/>
            </a:xfrm>
            <a:custGeom>
              <a:avLst/>
              <a:gdLst>
                <a:gd name="T0" fmla="*/ 109 w 119"/>
                <a:gd name="T1" fmla="*/ 10 h 16"/>
                <a:gd name="T2" fmla="*/ 115 w 119"/>
                <a:gd name="T3" fmla="*/ 7 h 16"/>
                <a:gd name="T4" fmla="*/ 106 w 119"/>
                <a:gd name="T5" fmla="*/ 5 h 16"/>
                <a:gd name="T6" fmla="*/ 95 w 119"/>
                <a:gd name="T7" fmla="*/ 4 h 16"/>
                <a:gd name="T8" fmla="*/ 80 w 119"/>
                <a:gd name="T9" fmla="*/ 2 h 16"/>
                <a:gd name="T10" fmla="*/ 64 w 119"/>
                <a:gd name="T11" fmla="*/ 0 h 16"/>
                <a:gd name="T12" fmla="*/ 48 w 119"/>
                <a:gd name="T13" fmla="*/ 0 h 16"/>
                <a:gd name="T14" fmla="*/ 30 w 119"/>
                <a:gd name="T15" fmla="*/ 0 h 16"/>
                <a:gd name="T16" fmla="*/ 14 w 119"/>
                <a:gd name="T17" fmla="*/ 2 h 16"/>
                <a:gd name="T18" fmla="*/ 0 w 119"/>
                <a:gd name="T19" fmla="*/ 5 h 16"/>
                <a:gd name="T20" fmla="*/ 0 w 119"/>
                <a:gd name="T21" fmla="*/ 14 h 16"/>
                <a:gd name="T22" fmla="*/ 14 w 119"/>
                <a:gd name="T23" fmla="*/ 12 h 16"/>
                <a:gd name="T24" fmla="*/ 30 w 119"/>
                <a:gd name="T25" fmla="*/ 12 h 16"/>
                <a:gd name="T26" fmla="*/ 48 w 119"/>
                <a:gd name="T27" fmla="*/ 12 h 16"/>
                <a:gd name="T28" fmla="*/ 64 w 119"/>
                <a:gd name="T29" fmla="*/ 12 h 16"/>
                <a:gd name="T30" fmla="*/ 80 w 119"/>
                <a:gd name="T31" fmla="*/ 12 h 16"/>
                <a:gd name="T32" fmla="*/ 95 w 119"/>
                <a:gd name="T33" fmla="*/ 13 h 16"/>
                <a:gd name="T34" fmla="*/ 106 w 119"/>
                <a:gd name="T35" fmla="*/ 14 h 16"/>
                <a:gd name="T36" fmla="*/ 113 w 119"/>
                <a:gd name="T37" fmla="*/ 16 h 16"/>
                <a:gd name="T38" fmla="*/ 119 w 119"/>
                <a:gd name="T39" fmla="*/ 13 h 16"/>
                <a:gd name="T40" fmla="*/ 113 w 119"/>
                <a:gd name="T41" fmla="*/ 16 h 16"/>
                <a:gd name="T42" fmla="*/ 116 w 119"/>
                <a:gd name="T43" fmla="*/ 15 h 16"/>
                <a:gd name="T44" fmla="*/ 119 w 119"/>
                <a:gd name="T45" fmla="*/ 13 h 16"/>
                <a:gd name="T46" fmla="*/ 119 w 119"/>
                <a:gd name="T47" fmla="*/ 9 h 16"/>
                <a:gd name="T48" fmla="*/ 115 w 119"/>
                <a:gd name="T49" fmla="*/ 7 h 16"/>
                <a:gd name="T50" fmla="*/ 109 w 119"/>
                <a:gd name="T5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9" h="16">
                  <a:moveTo>
                    <a:pt x="109" y="10"/>
                  </a:moveTo>
                  <a:lnTo>
                    <a:pt x="115" y="7"/>
                  </a:lnTo>
                  <a:lnTo>
                    <a:pt x="106" y="5"/>
                  </a:lnTo>
                  <a:lnTo>
                    <a:pt x="95" y="4"/>
                  </a:lnTo>
                  <a:lnTo>
                    <a:pt x="80" y="2"/>
                  </a:lnTo>
                  <a:lnTo>
                    <a:pt x="64" y="0"/>
                  </a:lnTo>
                  <a:lnTo>
                    <a:pt x="48" y="0"/>
                  </a:lnTo>
                  <a:lnTo>
                    <a:pt x="30" y="0"/>
                  </a:lnTo>
                  <a:lnTo>
                    <a:pt x="14" y="2"/>
                  </a:lnTo>
                  <a:lnTo>
                    <a:pt x="0" y="5"/>
                  </a:lnTo>
                  <a:lnTo>
                    <a:pt x="0" y="14"/>
                  </a:lnTo>
                  <a:lnTo>
                    <a:pt x="14" y="12"/>
                  </a:lnTo>
                  <a:lnTo>
                    <a:pt x="30" y="12"/>
                  </a:lnTo>
                  <a:lnTo>
                    <a:pt x="48" y="12"/>
                  </a:lnTo>
                  <a:lnTo>
                    <a:pt x="64" y="12"/>
                  </a:lnTo>
                  <a:lnTo>
                    <a:pt x="80" y="12"/>
                  </a:lnTo>
                  <a:lnTo>
                    <a:pt x="95" y="13"/>
                  </a:lnTo>
                  <a:lnTo>
                    <a:pt x="106" y="14"/>
                  </a:lnTo>
                  <a:lnTo>
                    <a:pt x="113" y="16"/>
                  </a:lnTo>
                  <a:lnTo>
                    <a:pt x="119" y="13"/>
                  </a:lnTo>
                  <a:lnTo>
                    <a:pt x="113" y="16"/>
                  </a:lnTo>
                  <a:lnTo>
                    <a:pt x="116" y="15"/>
                  </a:lnTo>
                  <a:lnTo>
                    <a:pt x="119" y="13"/>
                  </a:lnTo>
                  <a:lnTo>
                    <a:pt x="119" y="9"/>
                  </a:lnTo>
                  <a:lnTo>
                    <a:pt x="115" y="7"/>
                  </a:lnTo>
                  <a:lnTo>
                    <a:pt x="109"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63" name="Freeform 171"/>
            <p:cNvSpPr>
              <a:spLocks/>
            </p:cNvSpPr>
            <p:nvPr/>
          </p:nvSpPr>
          <p:spPr bwMode="auto">
            <a:xfrm>
              <a:off x="2302" y="3846"/>
              <a:ext cx="5" cy="9"/>
            </a:xfrm>
            <a:custGeom>
              <a:avLst/>
              <a:gdLst>
                <a:gd name="T0" fmla="*/ 14 w 15"/>
                <a:gd name="T1" fmla="*/ 1 h 28"/>
                <a:gd name="T2" fmla="*/ 6 w 15"/>
                <a:gd name="T3" fmla="*/ 4 h 28"/>
                <a:gd name="T4" fmla="*/ 0 w 15"/>
                <a:gd name="T5" fmla="*/ 25 h 28"/>
                <a:gd name="T6" fmla="*/ 10 w 15"/>
                <a:gd name="T7" fmla="*/ 28 h 28"/>
                <a:gd name="T8" fmla="*/ 15 w 15"/>
                <a:gd name="T9" fmla="*/ 6 h 28"/>
                <a:gd name="T10" fmla="*/ 7 w 15"/>
                <a:gd name="T11" fmla="*/ 8 h 28"/>
                <a:gd name="T12" fmla="*/ 15 w 15"/>
                <a:gd name="T13" fmla="*/ 6 h 28"/>
                <a:gd name="T14" fmla="*/ 14 w 15"/>
                <a:gd name="T15" fmla="*/ 3 h 28"/>
                <a:gd name="T16" fmla="*/ 12 w 15"/>
                <a:gd name="T17" fmla="*/ 0 h 28"/>
                <a:gd name="T18" fmla="*/ 8 w 15"/>
                <a:gd name="T19" fmla="*/ 0 h 28"/>
                <a:gd name="T20" fmla="*/ 6 w 15"/>
                <a:gd name="T21" fmla="*/ 4 h 28"/>
                <a:gd name="T22" fmla="*/ 14 w 15"/>
                <a:gd name="T23"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8">
                  <a:moveTo>
                    <a:pt x="14" y="1"/>
                  </a:moveTo>
                  <a:lnTo>
                    <a:pt x="6" y="4"/>
                  </a:lnTo>
                  <a:lnTo>
                    <a:pt x="0" y="25"/>
                  </a:lnTo>
                  <a:lnTo>
                    <a:pt x="10" y="28"/>
                  </a:lnTo>
                  <a:lnTo>
                    <a:pt x="15" y="6"/>
                  </a:lnTo>
                  <a:lnTo>
                    <a:pt x="7" y="8"/>
                  </a:lnTo>
                  <a:lnTo>
                    <a:pt x="15" y="6"/>
                  </a:lnTo>
                  <a:lnTo>
                    <a:pt x="14" y="3"/>
                  </a:lnTo>
                  <a:lnTo>
                    <a:pt x="12" y="0"/>
                  </a:lnTo>
                  <a:lnTo>
                    <a:pt x="8" y="0"/>
                  </a:lnTo>
                  <a:lnTo>
                    <a:pt x="6" y="4"/>
                  </a:lnTo>
                  <a:lnTo>
                    <a:pt x="14"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64" name="Freeform 172"/>
            <p:cNvSpPr>
              <a:spLocks/>
            </p:cNvSpPr>
            <p:nvPr/>
          </p:nvSpPr>
          <p:spPr bwMode="auto">
            <a:xfrm>
              <a:off x="2304" y="3846"/>
              <a:ext cx="8" cy="9"/>
            </a:xfrm>
            <a:custGeom>
              <a:avLst/>
              <a:gdLst>
                <a:gd name="T0" fmla="*/ 20 w 24"/>
                <a:gd name="T1" fmla="*/ 16 h 26"/>
                <a:gd name="T2" fmla="*/ 23 w 24"/>
                <a:gd name="T3" fmla="*/ 18 h 26"/>
                <a:gd name="T4" fmla="*/ 7 w 24"/>
                <a:gd name="T5" fmla="*/ 0 h 26"/>
                <a:gd name="T6" fmla="*/ 0 w 24"/>
                <a:gd name="T7" fmla="*/ 7 h 26"/>
                <a:gd name="T8" fmla="*/ 16 w 24"/>
                <a:gd name="T9" fmla="*/ 24 h 26"/>
                <a:gd name="T10" fmla="*/ 20 w 24"/>
                <a:gd name="T11" fmla="*/ 26 h 26"/>
                <a:gd name="T12" fmla="*/ 16 w 24"/>
                <a:gd name="T13" fmla="*/ 24 h 26"/>
                <a:gd name="T14" fmla="*/ 20 w 24"/>
                <a:gd name="T15" fmla="*/ 26 h 26"/>
                <a:gd name="T16" fmla="*/ 23 w 24"/>
                <a:gd name="T17" fmla="*/ 24 h 26"/>
                <a:gd name="T18" fmla="*/ 24 w 24"/>
                <a:gd name="T19" fmla="*/ 21 h 26"/>
                <a:gd name="T20" fmla="*/ 23 w 24"/>
                <a:gd name="T21" fmla="*/ 18 h 26"/>
                <a:gd name="T22" fmla="*/ 20 w 24"/>
                <a:gd name="T23" fmla="*/ 1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26">
                  <a:moveTo>
                    <a:pt x="20" y="16"/>
                  </a:moveTo>
                  <a:lnTo>
                    <a:pt x="23" y="18"/>
                  </a:lnTo>
                  <a:lnTo>
                    <a:pt x="7" y="0"/>
                  </a:lnTo>
                  <a:lnTo>
                    <a:pt x="0" y="7"/>
                  </a:lnTo>
                  <a:lnTo>
                    <a:pt x="16" y="24"/>
                  </a:lnTo>
                  <a:lnTo>
                    <a:pt x="20" y="26"/>
                  </a:lnTo>
                  <a:lnTo>
                    <a:pt x="16" y="24"/>
                  </a:lnTo>
                  <a:lnTo>
                    <a:pt x="20" y="26"/>
                  </a:lnTo>
                  <a:lnTo>
                    <a:pt x="23" y="24"/>
                  </a:lnTo>
                  <a:lnTo>
                    <a:pt x="24" y="21"/>
                  </a:lnTo>
                  <a:lnTo>
                    <a:pt x="23" y="18"/>
                  </a:lnTo>
                  <a:lnTo>
                    <a:pt x="20"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65" name="Freeform 173"/>
            <p:cNvSpPr>
              <a:spLocks/>
            </p:cNvSpPr>
            <p:nvPr/>
          </p:nvSpPr>
          <p:spPr bwMode="auto">
            <a:xfrm>
              <a:off x="2311" y="3850"/>
              <a:ext cx="9" cy="5"/>
            </a:xfrm>
            <a:custGeom>
              <a:avLst/>
              <a:gdLst>
                <a:gd name="T0" fmla="*/ 27 w 28"/>
                <a:gd name="T1" fmla="*/ 1 h 14"/>
                <a:gd name="T2" fmla="*/ 24 w 28"/>
                <a:gd name="T3" fmla="*/ 0 h 14"/>
                <a:gd name="T4" fmla="*/ 0 w 28"/>
                <a:gd name="T5" fmla="*/ 4 h 14"/>
                <a:gd name="T6" fmla="*/ 0 w 28"/>
                <a:gd name="T7" fmla="*/ 14 h 14"/>
                <a:gd name="T8" fmla="*/ 24 w 28"/>
                <a:gd name="T9" fmla="*/ 9 h 14"/>
                <a:gd name="T10" fmla="*/ 20 w 28"/>
                <a:gd name="T11" fmla="*/ 8 h 14"/>
                <a:gd name="T12" fmla="*/ 24 w 28"/>
                <a:gd name="T13" fmla="*/ 9 h 14"/>
                <a:gd name="T14" fmla="*/ 27 w 28"/>
                <a:gd name="T15" fmla="*/ 8 h 14"/>
                <a:gd name="T16" fmla="*/ 28 w 28"/>
                <a:gd name="T17" fmla="*/ 4 h 14"/>
                <a:gd name="T18" fmla="*/ 27 w 28"/>
                <a:gd name="T19" fmla="*/ 1 h 14"/>
                <a:gd name="T20" fmla="*/ 24 w 28"/>
                <a:gd name="T21" fmla="*/ 0 h 14"/>
                <a:gd name="T22" fmla="*/ 27 w 28"/>
                <a:gd name="T23"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14">
                  <a:moveTo>
                    <a:pt x="27" y="1"/>
                  </a:moveTo>
                  <a:lnTo>
                    <a:pt x="24" y="0"/>
                  </a:lnTo>
                  <a:lnTo>
                    <a:pt x="0" y="4"/>
                  </a:lnTo>
                  <a:lnTo>
                    <a:pt x="0" y="14"/>
                  </a:lnTo>
                  <a:lnTo>
                    <a:pt x="24" y="9"/>
                  </a:lnTo>
                  <a:lnTo>
                    <a:pt x="20" y="8"/>
                  </a:lnTo>
                  <a:lnTo>
                    <a:pt x="24" y="9"/>
                  </a:lnTo>
                  <a:lnTo>
                    <a:pt x="27" y="8"/>
                  </a:lnTo>
                  <a:lnTo>
                    <a:pt x="28" y="4"/>
                  </a:lnTo>
                  <a:lnTo>
                    <a:pt x="27" y="1"/>
                  </a:lnTo>
                  <a:lnTo>
                    <a:pt x="24" y="0"/>
                  </a:lnTo>
                  <a:lnTo>
                    <a:pt x="27"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66" name="Freeform 174"/>
            <p:cNvSpPr>
              <a:spLocks/>
            </p:cNvSpPr>
            <p:nvPr/>
          </p:nvSpPr>
          <p:spPr bwMode="auto">
            <a:xfrm>
              <a:off x="2317" y="3850"/>
              <a:ext cx="6" cy="6"/>
            </a:xfrm>
            <a:custGeom>
              <a:avLst/>
              <a:gdLst>
                <a:gd name="T0" fmla="*/ 9 w 17"/>
                <a:gd name="T1" fmla="*/ 9 h 17"/>
                <a:gd name="T2" fmla="*/ 16 w 17"/>
                <a:gd name="T3" fmla="*/ 9 h 17"/>
                <a:gd name="T4" fmla="*/ 7 w 17"/>
                <a:gd name="T5" fmla="*/ 0 h 17"/>
                <a:gd name="T6" fmla="*/ 0 w 17"/>
                <a:gd name="T7" fmla="*/ 7 h 17"/>
                <a:gd name="T8" fmla="*/ 9 w 17"/>
                <a:gd name="T9" fmla="*/ 16 h 17"/>
                <a:gd name="T10" fmla="*/ 16 w 17"/>
                <a:gd name="T11" fmla="*/ 16 h 17"/>
                <a:gd name="T12" fmla="*/ 9 w 17"/>
                <a:gd name="T13" fmla="*/ 16 h 17"/>
                <a:gd name="T14" fmla="*/ 13 w 17"/>
                <a:gd name="T15" fmla="*/ 17 h 17"/>
                <a:gd name="T16" fmla="*/ 16 w 17"/>
                <a:gd name="T17" fmla="*/ 16 h 17"/>
                <a:gd name="T18" fmla="*/ 17 w 17"/>
                <a:gd name="T19" fmla="*/ 13 h 17"/>
                <a:gd name="T20" fmla="*/ 16 w 17"/>
                <a:gd name="T21" fmla="*/ 9 h 17"/>
                <a:gd name="T22" fmla="*/ 9 w 17"/>
                <a:gd name="T23"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7">
                  <a:moveTo>
                    <a:pt x="9" y="9"/>
                  </a:moveTo>
                  <a:lnTo>
                    <a:pt x="16" y="9"/>
                  </a:lnTo>
                  <a:lnTo>
                    <a:pt x="7" y="0"/>
                  </a:lnTo>
                  <a:lnTo>
                    <a:pt x="0" y="7"/>
                  </a:lnTo>
                  <a:lnTo>
                    <a:pt x="9" y="16"/>
                  </a:lnTo>
                  <a:lnTo>
                    <a:pt x="16" y="16"/>
                  </a:lnTo>
                  <a:lnTo>
                    <a:pt x="9" y="16"/>
                  </a:lnTo>
                  <a:lnTo>
                    <a:pt x="13" y="17"/>
                  </a:lnTo>
                  <a:lnTo>
                    <a:pt x="16" y="16"/>
                  </a:lnTo>
                  <a:lnTo>
                    <a:pt x="17" y="13"/>
                  </a:lnTo>
                  <a:lnTo>
                    <a:pt x="16" y="9"/>
                  </a:lnTo>
                  <a:lnTo>
                    <a:pt x="9"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67" name="Freeform 175"/>
            <p:cNvSpPr>
              <a:spLocks/>
            </p:cNvSpPr>
            <p:nvPr/>
          </p:nvSpPr>
          <p:spPr bwMode="auto">
            <a:xfrm>
              <a:off x="2320" y="3848"/>
              <a:ext cx="10" cy="8"/>
            </a:xfrm>
            <a:custGeom>
              <a:avLst/>
              <a:gdLst>
                <a:gd name="T0" fmla="*/ 27 w 28"/>
                <a:gd name="T1" fmla="*/ 2 h 24"/>
                <a:gd name="T2" fmla="*/ 20 w 28"/>
                <a:gd name="T3" fmla="*/ 1 h 24"/>
                <a:gd name="T4" fmla="*/ 0 w 28"/>
                <a:gd name="T5" fmla="*/ 17 h 24"/>
                <a:gd name="T6" fmla="*/ 7 w 28"/>
                <a:gd name="T7" fmla="*/ 24 h 24"/>
                <a:gd name="T8" fmla="*/ 27 w 28"/>
                <a:gd name="T9" fmla="*/ 8 h 24"/>
                <a:gd name="T10" fmla="*/ 20 w 28"/>
                <a:gd name="T11" fmla="*/ 7 h 24"/>
                <a:gd name="T12" fmla="*/ 27 w 28"/>
                <a:gd name="T13" fmla="*/ 8 h 24"/>
                <a:gd name="T14" fmla="*/ 28 w 28"/>
                <a:gd name="T15" fmla="*/ 5 h 24"/>
                <a:gd name="T16" fmla="*/ 27 w 28"/>
                <a:gd name="T17" fmla="*/ 1 h 24"/>
                <a:gd name="T18" fmla="*/ 23 w 28"/>
                <a:gd name="T19" fmla="*/ 0 h 24"/>
                <a:gd name="T20" fmla="*/ 20 w 28"/>
                <a:gd name="T21" fmla="*/ 1 h 24"/>
                <a:gd name="T22" fmla="*/ 27 w 28"/>
                <a:gd name="T23"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24">
                  <a:moveTo>
                    <a:pt x="27" y="2"/>
                  </a:moveTo>
                  <a:lnTo>
                    <a:pt x="20" y="1"/>
                  </a:lnTo>
                  <a:lnTo>
                    <a:pt x="0" y="17"/>
                  </a:lnTo>
                  <a:lnTo>
                    <a:pt x="7" y="24"/>
                  </a:lnTo>
                  <a:lnTo>
                    <a:pt x="27" y="8"/>
                  </a:lnTo>
                  <a:lnTo>
                    <a:pt x="20" y="7"/>
                  </a:lnTo>
                  <a:lnTo>
                    <a:pt x="27" y="8"/>
                  </a:lnTo>
                  <a:lnTo>
                    <a:pt x="28" y="5"/>
                  </a:lnTo>
                  <a:lnTo>
                    <a:pt x="27" y="1"/>
                  </a:lnTo>
                  <a:lnTo>
                    <a:pt x="23" y="0"/>
                  </a:lnTo>
                  <a:lnTo>
                    <a:pt x="20" y="1"/>
                  </a:lnTo>
                  <a:lnTo>
                    <a:pt x="27"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68" name="Freeform 176"/>
            <p:cNvSpPr>
              <a:spLocks/>
            </p:cNvSpPr>
            <p:nvPr/>
          </p:nvSpPr>
          <p:spPr bwMode="auto">
            <a:xfrm>
              <a:off x="2327" y="3848"/>
              <a:ext cx="7" cy="9"/>
            </a:xfrm>
            <a:custGeom>
              <a:avLst/>
              <a:gdLst>
                <a:gd name="T0" fmla="*/ 18 w 21"/>
                <a:gd name="T1" fmla="*/ 16 h 26"/>
                <a:gd name="T2" fmla="*/ 21 w 21"/>
                <a:gd name="T3" fmla="*/ 19 h 26"/>
                <a:gd name="T4" fmla="*/ 7 w 21"/>
                <a:gd name="T5" fmla="*/ 0 h 26"/>
                <a:gd name="T6" fmla="*/ 0 w 21"/>
                <a:gd name="T7" fmla="*/ 5 h 26"/>
                <a:gd name="T8" fmla="*/ 14 w 21"/>
                <a:gd name="T9" fmla="*/ 23 h 26"/>
                <a:gd name="T10" fmla="*/ 16 w 21"/>
                <a:gd name="T11" fmla="*/ 26 h 26"/>
                <a:gd name="T12" fmla="*/ 14 w 21"/>
                <a:gd name="T13" fmla="*/ 23 h 26"/>
                <a:gd name="T14" fmla="*/ 16 w 21"/>
                <a:gd name="T15" fmla="*/ 26 h 26"/>
                <a:gd name="T16" fmla="*/ 19 w 21"/>
                <a:gd name="T17" fmla="*/ 24 h 26"/>
                <a:gd name="T18" fmla="*/ 21 w 21"/>
                <a:gd name="T19" fmla="*/ 22 h 26"/>
                <a:gd name="T20" fmla="*/ 21 w 21"/>
                <a:gd name="T21" fmla="*/ 19 h 26"/>
                <a:gd name="T22" fmla="*/ 18 w 21"/>
                <a:gd name="T23" fmla="*/ 1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26">
                  <a:moveTo>
                    <a:pt x="18" y="16"/>
                  </a:moveTo>
                  <a:lnTo>
                    <a:pt x="21" y="19"/>
                  </a:lnTo>
                  <a:lnTo>
                    <a:pt x="7" y="0"/>
                  </a:lnTo>
                  <a:lnTo>
                    <a:pt x="0" y="5"/>
                  </a:lnTo>
                  <a:lnTo>
                    <a:pt x="14" y="23"/>
                  </a:lnTo>
                  <a:lnTo>
                    <a:pt x="16" y="26"/>
                  </a:lnTo>
                  <a:lnTo>
                    <a:pt x="14" y="23"/>
                  </a:lnTo>
                  <a:lnTo>
                    <a:pt x="16" y="26"/>
                  </a:lnTo>
                  <a:lnTo>
                    <a:pt x="19" y="24"/>
                  </a:lnTo>
                  <a:lnTo>
                    <a:pt x="21" y="22"/>
                  </a:lnTo>
                  <a:lnTo>
                    <a:pt x="21" y="19"/>
                  </a:lnTo>
                  <a:lnTo>
                    <a:pt x="18"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69" name="Freeform 177"/>
            <p:cNvSpPr>
              <a:spLocks/>
            </p:cNvSpPr>
            <p:nvPr/>
          </p:nvSpPr>
          <p:spPr bwMode="auto">
            <a:xfrm>
              <a:off x="2332" y="3854"/>
              <a:ext cx="9" cy="4"/>
            </a:xfrm>
            <a:custGeom>
              <a:avLst/>
              <a:gdLst>
                <a:gd name="T0" fmla="*/ 26 w 27"/>
                <a:gd name="T1" fmla="*/ 6 h 14"/>
                <a:gd name="T2" fmla="*/ 24 w 27"/>
                <a:gd name="T3" fmla="*/ 5 h 14"/>
                <a:gd name="T4" fmla="*/ 2 w 27"/>
                <a:gd name="T5" fmla="*/ 0 h 14"/>
                <a:gd name="T6" fmla="*/ 0 w 27"/>
                <a:gd name="T7" fmla="*/ 10 h 14"/>
                <a:gd name="T8" fmla="*/ 22 w 27"/>
                <a:gd name="T9" fmla="*/ 14 h 14"/>
                <a:gd name="T10" fmla="*/ 19 w 27"/>
                <a:gd name="T11" fmla="*/ 13 h 14"/>
                <a:gd name="T12" fmla="*/ 22 w 27"/>
                <a:gd name="T13" fmla="*/ 14 h 14"/>
                <a:gd name="T14" fmla="*/ 25 w 27"/>
                <a:gd name="T15" fmla="*/ 13 h 14"/>
                <a:gd name="T16" fmla="*/ 27 w 27"/>
                <a:gd name="T17" fmla="*/ 11 h 14"/>
                <a:gd name="T18" fmla="*/ 27 w 27"/>
                <a:gd name="T19" fmla="*/ 7 h 14"/>
                <a:gd name="T20" fmla="*/ 24 w 27"/>
                <a:gd name="T21" fmla="*/ 5 h 14"/>
                <a:gd name="T22" fmla="*/ 26 w 27"/>
                <a:gd name="T23"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 h="14">
                  <a:moveTo>
                    <a:pt x="26" y="6"/>
                  </a:moveTo>
                  <a:lnTo>
                    <a:pt x="24" y="5"/>
                  </a:lnTo>
                  <a:lnTo>
                    <a:pt x="2" y="0"/>
                  </a:lnTo>
                  <a:lnTo>
                    <a:pt x="0" y="10"/>
                  </a:lnTo>
                  <a:lnTo>
                    <a:pt x="22" y="14"/>
                  </a:lnTo>
                  <a:lnTo>
                    <a:pt x="19" y="13"/>
                  </a:lnTo>
                  <a:lnTo>
                    <a:pt x="22" y="14"/>
                  </a:lnTo>
                  <a:lnTo>
                    <a:pt x="25" y="13"/>
                  </a:lnTo>
                  <a:lnTo>
                    <a:pt x="27" y="11"/>
                  </a:lnTo>
                  <a:lnTo>
                    <a:pt x="27" y="7"/>
                  </a:lnTo>
                  <a:lnTo>
                    <a:pt x="24" y="5"/>
                  </a:lnTo>
                  <a:lnTo>
                    <a:pt x="26"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70" name="Freeform 178"/>
            <p:cNvSpPr>
              <a:spLocks/>
            </p:cNvSpPr>
            <p:nvPr/>
          </p:nvSpPr>
          <p:spPr bwMode="auto">
            <a:xfrm>
              <a:off x="2339" y="3856"/>
              <a:ext cx="6" cy="5"/>
            </a:xfrm>
            <a:custGeom>
              <a:avLst/>
              <a:gdLst>
                <a:gd name="T0" fmla="*/ 10 w 19"/>
                <a:gd name="T1" fmla="*/ 12 h 16"/>
                <a:gd name="T2" fmla="*/ 18 w 19"/>
                <a:gd name="T3" fmla="*/ 8 h 16"/>
                <a:gd name="T4" fmla="*/ 7 w 19"/>
                <a:gd name="T5" fmla="*/ 0 h 16"/>
                <a:gd name="T6" fmla="*/ 0 w 19"/>
                <a:gd name="T7" fmla="*/ 7 h 16"/>
                <a:gd name="T8" fmla="*/ 11 w 19"/>
                <a:gd name="T9" fmla="*/ 15 h 16"/>
                <a:gd name="T10" fmla="*/ 19 w 19"/>
                <a:gd name="T11" fmla="*/ 12 h 16"/>
                <a:gd name="T12" fmla="*/ 11 w 19"/>
                <a:gd name="T13" fmla="*/ 15 h 16"/>
                <a:gd name="T14" fmla="*/ 14 w 19"/>
                <a:gd name="T15" fmla="*/ 16 h 16"/>
                <a:gd name="T16" fmla="*/ 18 w 19"/>
                <a:gd name="T17" fmla="*/ 15 h 16"/>
                <a:gd name="T18" fmla="*/ 19 w 19"/>
                <a:gd name="T19" fmla="*/ 12 h 16"/>
                <a:gd name="T20" fmla="*/ 18 w 19"/>
                <a:gd name="T21" fmla="*/ 8 h 16"/>
                <a:gd name="T22" fmla="*/ 10 w 19"/>
                <a:gd name="T23"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6">
                  <a:moveTo>
                    <a:pt x="10" y="12"/>
                  </a:moveTo>
                  <a:lnTo>
                    <a:pt x="18" y="8"/>
                  </a:lnTo>
                  <a:lnTo>
                    <a:pt x="7" y="0"/>
                  </a:lnTo>
                  <a:lnTo>
                    <a:pt x="0" y="7"/>
                  </a:lnTo>
                  <a:lnTo>
                    <a:pt x="11" y="15"/>
                  </a:lnTo>
                  <a:lnTo>
                    <a:pt x="19" y="12"/>
                  </a:lnTo>
                  <a:lnTo>
                    <a:pt x="11" y="15"/>
                  </a:lnTo>
                  <a:lnTo>
                    <a:pt x="14" y="16"/>
                  </a:lnTo>
                  <a:lnTo>
                    <a:pt x="18" y="15"/>
                  </a:lnTo>
                  <a:lnTo>
                    <a:pt x="19" y="12"/>
                  </a:lnTo>
                  <a:lnTo>
                    <a:pt x="18" y="8"/>
                  </a:lnTo>
                  <a:lnTo>
                    <a:pt x="1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71" name="Freeform 179"/>
            <p:cNvSpPr>
              <a:spLocks/>
            </p:cNvSpPr>
            <p:nvPr/>
          </p:nvSpPr>
          <p:spPr bwMode="auto">
            <a:xfrm>
              <a:off x="2342" y="3853"/>
              <a:ext cx="3" cy="7"/>
            </a:xfrm>
            <a:custGeom>
              <a:avLst/>
              <a:gdLst>
                <a:gd name="T0" fmla="*/ 8 w 10"/>
                <a:gd name="T1" fmla="*/ 0 h 21"/>
                <a:gd name="T2" fmla="*/ 1 w 10"/>
                <a:gd name="T3" fmla="*/ 4 h 21"/>
                <a:gd name="T4" fmla="*/ 0 w 10"/>
                <a:gd name="T5" fmla="*/ 21 h 21"/>
                <a:gd name="T6" fmla="*/ 9 w 10"/>
                <a:gd name="T7" fmla="*/ 21 h 21"/>
                <a:gd name="T8" fmla="*/ 10 w 10"/>
                <a:gd name="T9" fmla="*/ 4 h 21"/>
                <a:gd name="T10" fmla="*/ 3 w 10"/>
                <a:gd name="T11" fmla="*/ 9 h 21"/>
                <a:gd name="T12" fmla="*/ 10 w 10"/>
                <a:gd name="T13" fmla="*/ 4 h 21"/>
                <a:gd name="T14" fmla="*/ 9 w 10"/>
                <a:gd name="T15" fmla="*/ 1 h 21"/>
                <a:gd name="T16" fmla="*/ 5 w 10"/>
                <a:gd name="T17" fmla="*/ 0 h 21"/>
                <a:gd name="T18" fmla="*/ 2 w 10"/>
                <a:gd name="T19" fmla="*/ 1 h 21"/>
                <a:gd name="T20" fmla="*/ 1 w 10"/>
                <a:gd name="T21" fmla="*/ 4 h 21"/>
                <a:gd name="T22" fmla="*/ 8 w 10"/>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1">
                  <a:moveTo>
                    <a:pt x="8" y="0"/>
                  </a:moveTo>
                  <a:lnTo>
                    <a:pt x="1" y="4"/>
                  </a:lnTo>
                  <a:lnTo>
                    <a:pt x="0" y="21"/>
                  </a:lnTo>
                  <a:lnTo>
                    <a:pt x="9" y="21"/>
                  </a:lnTo>
                  <a:lnTo>
                    <a:pt x="10" y="4"/>
                  </a:lnTo>
                  <a:lnTo>
                    <a:pt x="3" y="9"/>
                  </a:lnTo>
                  <a:lnTo>
                    <a:pt x="10" y="4"/>
                  </a:lnTo>
                  <a:lnTo>
                    <a:pt x="9" y="1"/>
                  </a:lnTo>
                  <a:lnTo>
                    <a:pt x="5" y="0"/>
                  </a:lnTo>
                  <a:lnTo>
                    <a:pt x="2" y="1"/>
                  </a:lnTo>
                  <a:lnTo>
                    <a:pt x="1" y="4"/>
                  </a:lnTo>
                  <a:lnTo>
                    <a:pt x="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72" name="Freeform 180"/>
            <p:cNvSpPr>
              <a:spLocks/>
            </p:cNvSpPr>
            <p:nvPr/>
          </p:nvSpPr>
          <p:spPr bwMode="auto">
            <a:xfrm>
              <a:off x="2343" y="3853"/>
              <a:ext cx="8" cy="7"/>
            </a:xfrm>
            <a:custGeom>
              <a:avLst/>
              <a:gdLst>
                <a:gd name="T0" fmla="*/ 19 w 25"/>
                <a:gd name="T1" fmla="*/ 11 h 21"/>
                <a:gd name="T2" fmla="*/ 23 w 25"/>
                <a:gd name="T3" fmla="*/ 11 h 21"/>
                <a:gd name="T4" fmla="*/ 5 w 25"/>
                <a:gd name="T5" fmla="*/ 0 h 21"/>
                <a:gd name="T6" fmla="*/ 0 w 25"/>
                <a:gd name="T7" fmla="*/ 9 h 21"/>
                <a:gd name="T8" fmla="*/ 18 w 25"/>
                <a:gd name="T9" fmla="*/ 21 h 21"/>
                <a:gd name="T10" fmla="*/ 22 w 25"/>
                <a:gd name="T11" fmla="*/ 21 h 21"/>
                <a:gd name="T12" fmla="*/ 18 w 25"/>
                <a:gd name="T13" fmla="*/ 21 h 21"/>
                <a:gd name="T14" fmla="*/ 22 w 25"/>
                <a:gd name="T15" fmla="*/ 21 h 21"/>
                <a:gd name="T16" fmla="*/ 25 w 25"/>
                <a:gd name="T17" fmla="*/ 17 h 21"/>
                <a:gd name="T18" fmla="*/ 25 w 25"/>
                <a:gd name="T19" fmla="*/ 14 h 21"/>
                <a:gd name="T20" fmla="*/ 23 w 25"/>
                <a:gd name="T21" fmla="*/ 11 h 21"/>
                <a:gd name="T22" fmla="*/ 19 w 25"/>
                <a:gd name="T23"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21">
                  <a:moveTo>
                    <a:pt x="19" y="11"/>
                  </a:moveTo>
                  <a:lnTo>
                    <a:pt x="23" y="11"/>
                  </a:lnTo>
                  <a:lnTo>
                    <a:pt x="5" y="0"/>
                  </a:lnTo>
                  <a:lnTo>
                    <a:pt x="0" y="9"/>
                  </a:lnTo>
                  <a:lnTo>
                    <a:pt x="18" y="21"/>
                  </a:lnTo>
                  <a:lnTo>
                    <a:pt x="22" y="21"/>
                  </a:lnTo>
                  <a:lnTo>
                    <a:pt x="18" y="21"/>
                  </a:lnTo>
                  <a:lnTo>
                    <a:pt x="22" y="21"/>
                  </a:lnTo>
                  <a:lnTo>
                    <a:pt x="25" y="17"/>
                  </a:lnTo>
                  <a:lnTo>
                    <a:pt x="25" y="14"/>
                  </a:lnTo>
                  <a:lnTo>
                    <a:pt x="23" y="11"/>
                  </a:lnTo>
                  <a:lnTo>
                    <a:pt x="19"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73" name="Freeform 181"/>
            <p:cNvSpPr>
              <a:spLocks/>
            </p:cNvSpPr>
            <p:nvPr/>
          </p:nvSpPr>
          <p:spPr bwMode="auto">
            <a:xfrm>
              <a:off x="2349" y="3855"/>
              <a:ext cx="8" cy="5"/>
            </a:xfrm>
            <a:custGeom>
              <a:avLst/>
              <a:gdLst>
                <a:gd name="T0" fmla="*/ 20 w 22"/>
                <a:gd name="T1" fmla="*/ 0 h 14"/>
                <a:gd name="T2" fmla="*/ 18 w 22"/>
                <a:gd name="T3" fmla="*/ 0 h 14"/>
                <a:gd name="T4" fmla="*/ 11 w 22"/>
                <a:gd name="T5" fmla="*/ 1 h 14"/>
                <a:gd name="T6" fmla="*/ 6 w 22"/>
                <a:gd name="T7" fmla="*/ 2 h 14"/>
                <a:gd name="T8" fmla="*/ 2 w 22"/>
                <a:gd name="T9" fmla="*/ 4 h 14"/>
                <a:gd name="T10" fmla="*/ 0 w 22"/>
                <a:gd name="T11" fmla="*/ 4 h 14"/>
                <a:gd name="T12" fmla="*/ 3 w 22"/>
                <a:gd name="T13" fmla="*/ 14 h 14"/>
                <a:gd name="T14" fmla="*/ 4 w 22"/>
                <a:gd name="T15" fmla="*/ 14 h 14"/>
                <a:gd name="T16" fmla="*/ 8 w 22"/>
                <a:gd name="T17" fmla="*/ 11 h 14"/>
                <a:gd name="T18" fmla="*/ 13 w 22"/>
                <a:gd name="T19" fmla="*/ 10 h 14"/>
                <a:gd name="T20" fmla="*/ 18 w 22"/>
                <a:gd name="T21" fmla="*/ 9 h 14"/>
                <a:gd name="T22" fmla="*/ 15 w 22"/>
                <a:gd name="T23" fmla="*/ 9 h 14"/>
                <a:gd name="T24" fmla="*/ 18 w 22"/>
                <a:gd name="T25" fmla="*/ 9 h 14"/>
                <a:gd name="T26" fmla="*/ 21 w 22"/>
                <a:gd name="T27" fmla="*/ 8 h 14"/>
                <a:gd name="T28" fmla="*/ 22 w 22"/>
                <a:gd name="T29" fmla="*/ 4 h 14"/>
                <a:gd name="T30" fmla="*/ 21 w 22"/>
                <a:gd name="T31" fmla="*/ 1 h 14"/>
                <a:gd name="T32" fmla="*/ 18 w 22"/>
                <a:gd name="T33" fmla="*/ 0 h 14"/>
                <a:gd name="T34" fmla="*/ 20 w 22"/>
                <a:gd name="T3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14">
                  <a:moveTo>
                    <a:pt x="20" y="0"/>
                  </a:moveTo>
                  <a:lnTo>
                    <a:pt x="18" y="0"/>
                  </a:lnTo>
                  <a:lnTo>
                    <a:pt x="11" y="1"/>
                  </a:lnTo>
                  <a:lnTo>
                    <a:pt x="6" y="2"/>
                  </a:lnTo>
                  <a:lnTo>
                    <a:pt x="2" y="4"/>
                  </a:lnTo>
                  <a:lnTo>
                    <a:pt x="0" y="4"/>
                  </a:lnTo>
                  <a:lnTo>
                    <a:pt x="3" y="14"/>
                  </a:lnTo>
                  <a:lnTo>
                    <a:pt x="4" y="14"/>
                  </a:lnTo>
                  <a:lnTo>
                    <a:pt x="8" y="11"/>
                  </a:lnTo>
                  <a:lnTo>
                    <a:pt x="13" y="10"/>
                  </a:lnTo>
                  <a:lnTo>
                    <a:pt x="18" y="9"/>
                  </a:lnTo>
                  <a:lnTo>
                    <a:pt x="15" y="9"/>
                  </a:lnTo>
                  <a:lnTo>
                    <a:pt x="18" y="9"/>
                  </a:lnTo>
                  <a:lnTo>
                    <a:pt x="21" y="8"/>
                  </a:lnTo>
                  <a:lnTo>
                    <a:pt x="22" y="4"/>
                  </a:lnTo>
                  <a:lnTo>
                    <a:pt x="21" y="1"/>
                  </a:lnTo>
                  <a:lnTo>
                    <a:pt x="18" y="0"/>
                  </a:lnTo>
                  <a:lnTo>
                    <a:pt x="2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74" name="Freeform 182"/>
            <p:cNvSpPr>
              <a:spLocks/>
            </p:cNvSpPr>
            <p:nvPr/>
          </p:nvSpPr>
          <p:spPr bwMode="auto">
            <a:xfrm>
              <a:off x="2354" y="3855"/>
              <a:ext cx="21" cy="8"/>
            </a:xfrm>
            <a:custGeom>
              <a:avLst/>
              <a:gdLst>
                <a:gd name="T0" fmla="*/ 63 w 63"/>
                <a:gd name="T1" fmla="*/ 12 h 24"/>
                <a:gd name="T2" fmla="*/ 63 w 63"/>
                <a:gd name="T3" fmla="*/ 12 h 24"/>
                <a:gd name="T4" fmla="*/ 59 w 63"/>
                <a:gd name="T5" fmla="*/ 14 h 24"/>
                <a:gd name="T6" fmla="*/ 52 w 63"/>
                <a:gd name="T7" fmla="*/ 12 h 24"/>
                <a:gd name="T8" fmla="*/ 45 w 63"/>
                <a:gd name="T9" fmla="*/ 11 h 24"/>
                <a:gd name="T10" fmla="*/ 36 w 63"/>
                <a:gd name="T11" fmla="*/ 10 h 24"/>
                <a:gd name="T12" fmla="*/ 28 w 63"/>
                <a:gd name="T13" fmla="*/ 8 h 24"/>
                <a:gd name="T14" fmla="*/ 19 w 63"/>
                <a:gd name="T15" fmla="*/ 6 h 24"/>
                <a:gd name="T16" fmla="*/ 11 w 63"/>
                <a:gd name="T17" fmla="*/ 3 h 24"/>
                <a:gd name="T18" fmla="*/ 5 w 63"/>
                <a:gd name="T19" fmla="*/ 0 h 24"/>
                <a:gd name="T20" fmla="*/ 0 w 63"/>
                <a:gd name="T21" fmla="*/ 9 h 24"/>
                <a:gd name="T22" fmla="*/ 8 w 63"/>
                <a:gd name="T23" fmla="*/ 12 h 24"/>
                <a:gd name="T24" fmla="*/ 16 w 63"/>
                <a:gd name="T25" fmla="*/ 15 h 24"/>
                <a:gd name="T26" fmla="*/ 26 w 63"/>
                <a:gd name="T27" fmla="*/ 17 h 24"/>
                <a:gd name="T28" fmla="*/ 36 w 63"/>
                <a:gd name="T29" fmla="*/ 19 h 24"/>
                <a:gd name="T30" fmla="*/ 45 w 63"/>
                <a:gd name="T31" fmla="*/ 20 h 24"/>
                <a:gd name="T32" fmla="*/ 52 w 63"/>
                <a:gd name="T33" fmla="*/ 22 h 24"/>
                <a:gd name="T34" fmla="*/ 59 w 63"/>
                <a:gd name="T35" fmla="*/ 23 h 24"/>
                <a:gd name="T36" fmla="*/ 63 w 63"/>
                <a:gd name="T37" fmla="*/ 24 h 24"/>
                <a:gd name="T38" fmla="*/ 63 w 63"/>
                <a:gd name="T39" fmla="*/ 24 h 24"/>
                <a:gd name="T40" fmla="*/ 63 w 63"/>
                <a:gd name="T4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3" h="24">
                  <a:moveTo>
                    <a:pt x="63" y="12"/>
                  </a:moveTo>
                  <a:lnTo>
                    <a:pt x="63" y="12"/>
                  </a:lnTo>
                  <a:lnTo>
                    <a:pt x="59" y="14"/>
                  </a:lnTo>
                  <a:lnTo>
                    <a:pt x="52" y="12"/>
                  </a:lnTo>
                  <a:lnTo>
                    <a:pt x="45" y="11"/>
                  </a:lnTo>
                  <a:lnTo>
                    <a:pt x="36" y="10"/>
                  </a:lnTo>
                  <a:lnTo>
                    <a:pt x="28" y="8"/>
                  </a:lnTo>
                  <a:lnTo>
                    <a:pt x="19" y="6"/>
                  </a:lnTo>
                  <a:lnTo>
                    <a:pt x="11" y="3"/>
                  </a:lnTo>
                  <a:lnTo>
                    <a:pt x="5" y="0"/>
                  </a:lnTo>
                  <a:lnTo>
                    <a:pt x="0" y="9"/>
                  </a:lnTo>
                  <a:lnTo>
                    <a:pt x="8" y="12"/>
                  </a:lnTo>
                  <a:lnTo>
                    <a:pt x="16" y="15"/>
                  </a:lnTo>
                  <a:lnTo>
                    <a:pt x="26" y="17"/>
                  </a:lnTo>
                  <a:lnTo>
                    <a:pt x="36" y="19"/>
                  </a:lnTo>
                  <a:lnTo>
                    <a:pt x="45" y="20"/>
                  </a:lnTo>
                  <a:lnTo>
                    <a:pt x="52" y="22"/>
                  </a:lnTo>
                  <a:lnTo>
                    <a:pt x="59" y="23"/>
                  </a:lnTo>
                  <a:lnTo>
                    <a:pt x="63" y="24"/>
                  </a:lnTo>
                  <a:lnTo>
                    <a:pt x="63" y="24"/>
                  </a:lnTo>
                  <a:lnTo>
                    <a:pt x="63"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75" name="Freeform 183"/>
            <p:cNvSpPr>
              <a:spLocks/>
            </p:cNvSpPr>
            <p:nvPr/>
          </p:nvSpPr>
          <p:spPr bwMode="auto">
            <a:xfrm>
              <a:off x="2375" y="3858"/>
              <a:ext cx="10" cy="5"/>
            </a:xfrm>
            <a:custGeom>
              <a:avLst/>
              <a:gdLst>
                <a:gd name="T0" fmla="*/ 24 w 29"/>
                <a:gd name="T1" fmla="*/ 0 h 16"/>
                <a:gd name="T2" fmla="*/ 24 w 29"/>
                <a:gd name="T3" fmla="*/ 0 h 16"/>
                <a:gd name="T4" fmla="*/ 19 w 29"/>
                <a:gd name="T5" fmla="*/ 1 h 16"/>
                <a:gd name="T6" fmla="*/ 13 w 29"/>
                <a:gd name="T7" fmla="*/ 3 h 16"/>
                <a:gd name="T8" fmla="*/ 7 w 29"/>
                <a:gd name="T9" fmla="*/ 4 h 16"/>
                <a:gd name="T10" fmla="*/ 0 w 29"/>
                <a:gd name="T11" fmla="*/ 4 h 16"/>
                <a:gd name="T12" fmla="*/ 0 w 29"/>
                <a:gd name="T13" fmla="*/ 16 h 16"/>
                <a:gd name="T14" fmla="*/ 7 w 29"/>
                <a:gd name="T15" fmla="*/ 14 h 16"/>
                <a:gd name="T16" fmla="*/ 15 w 29"/>
                <a:gd name="T17" fmla="*/ 12 h 16"/>
                <a:gd name="T18" fmla="*/ 21 w 29"/>
                <a:gd name="T19" fmla="*/ 10 h 16"/>
                <a:gd name="T20" fmla="*/ 24 w 29"/>
                <a:gd name="T21" fmla="*/ 9 h 16"/>
                <a:gd name="T22" fmla="*/ 24 w 29"/>
                <a:gd name="T23" fmla="*/ 9 h 16"/>
                <a:gd name="T24" fmla="*/ 24 w 29"/>
                <a:gd name="T25" fmla="*/ 9 h 16"/>
                <a:gd name="T26" fmla="*/ 28 w 29"/>
                <a:gd name="T27" fmla="*/ 8 h 16"/>
                <a:gd name="T28" fmla="*/ 29 w 29"/>
                <a:gd name="T29" fmla="*/ 4 h 16"/>
                <a:gd name="T30" fmla="*/ 28 w 29"/>
                <a:gd name="T31" fmla="*/ 1 h 16"/>
                <a:gd name="T32" fmla="*/ 24 w 29"/>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16">
                  <a:moveTo>
                    <a:pt x="24" y="0"/>
                  </a:moveTo>
                  <a:lnTo>
                    <a:pt x="24" y="0"/>
                  </a:lnTo>
                  <a:lnTo>
                    <a:pt x="19" y="1"/>
                  </a:lnTo>
                  <a:lnTo>
                    <a:pt x="13" y="3"/>
                  </a:lnTo>
                  <a:lnTo>
                    <a:pt x="7" y="4"/>
                  </a:lnTo>
                  <a:lnTo>
                    <a:pt x="0" y="4"/>
                  </a:lnTo>
                  <a:lnTo>
                    <a:pt x="0" y="16"/>
                  </a:lnTo>
                  <a:lnTo>
                    <a:pt x="7" y="14"/>
                  </a:lnTo>
                  <a:lnTo>
                    <a:pt x="15" y="12"/>
                  </a:lnTo>
                  <a:lnTo>
                    <a:pt x="21" y="10"/>
                  </a:lnTo>
                  <a:lnTo>
                    <a:pt x="24" y="9"/>
                  </a:lnTo>
                  <a:lnTo>
                    <a:pt x="24" y="9"/>
                  </a:lnTo>
                  <a:lnTo>
                    <a:pt x="24" y="9"/>
                  </a:lnTo>
                  <a:lnTo>
                    <a:pt x="28" y="8"/>
                  </a:lnTo>
                  <a:lnTo>
                    <a:pt x="29" y="4"/>
                  </a:lnTo>
                  <a:lnTo>
                    <a:pt x="28" y="1"/>
                  </a:lnTo>
                  <a:lnTo>
                    <a:pt x="2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76" name="Freeform 184"/>
            <p:cNvSpPr>
              <a:spLocks/>
            </p:cNvSpPr>
            <p:nvPr/>
          </p:nvSpPr>
          <p:spPr bwMode="auto">
            <a:xfrm>
              <a:off x="2383" y="3858"/>
              <a:ext cx="19" cy="7"/>
            </a:xfrm>
            <a:custGeom>
              <a:avLst/>
              <a:gdLst>
                <a:gd name="T0" fmla="*/ 44 w 55"/>
                <a:gd name="T1" fmla="*/ 17 h 22"/>
                <a:gd name="T2" fmla="*/ 50 w 55"/>
                <a:gd name="T3" fmla="*/ 12 h 22"/>
                <a:gd name="T4" fmla="*/ 44 w 55"/>
                <a:gd name="T5" fmla="*/ 11 h 22"/>
                <a:gd name="T6" fmla="*/ 38 w 55"/>
                <a:gd name="T7" fmla="*/ 10 h 22"/>
                <a:gd name="T8" fmla="*/ 31 w 55"/>
                <a:gd name="T9" fmla="*/ 8 h 22"/>
                <a:gd name="T10" fmla="*/ 24 w 55"/>
                <a:gd name="T11" fmla="*/ 6 h 22"/>
                <a:gd name="T12" fmla="*/ 17 w 55"/>
                <a:gd name="T13" fmla="*/ 3 h 22"/>
                <a:gd name="T14" fmla="*/ 11 w 55"/>
                <a:gd name="T15" fmla="*/ 2 h 22"/>
                <a:gd name="T16" fmla="*/ 6 w 55"/>
                <a:gd name="T17" fmla="*/ 1 h 22"/>
                <a:gd name="T18" fmla="*/ 0 w 55"/>
                <a:gd name="T19" fmla="*/ 0 h 22"/>
                <a:gd name="T20" fmla="*/ 0 w 55"/>
                <a:gd name="T21" fmla="*/ 9 h 22"/>
                <a:gd name="T22" fmla="*/ 4 w 55"/>
                <a:gd name="T23" fmla="*/ 10 h 22"/>
                <a:gd name="T24" fmla="*/ 11 w 55"/>
                <a:gd name="T25" fmla="*/ 11 h 22"/>
                <a:gd name="T26" fmla="*/ 15 w 55"/>
                <a:gd name="T27" fmla="*/ 12 h 22"/>
                <a:gd name="T28" fmla="*/ 22 w 55"/>
                <a:gd name="T29" fmla="*/ 15 h 22"/>
                <a:gd name="T30" fmla="*/ 29 w 55"/>
                <a:gd name="T31" fmla="*/ 17 h 22"/>
                <a:gd name="T32" fmla="*/ 36 w 55"/>
                <a:gd name="T33" fmla="*/ 19 h 22"/>
                <a:gd name="T34" fmla="*/ 44 w 55"/>
                <a:gd name="T35" fmla="*/ 20 h 22"/>
                <a:gd name="T36" fmla="*/ 50 w 55"/>
                <a:gd name="T37" fmla="*/ 22 h 22"/>
                <a:gd name="T38" fmla="*/ 55 w 55"/>
                <a:gd name="T39" fmla="*/ 17 h 22"/>
                <a:gd name="T40" fmla="*/ 50 w 55"/>
                <a:gd name="T41" fmla="*/ 22 h 22"/>
                <a:gd name="T42" fmla="*/ 53 w 55"/>
                <a:gd name="T43" fmla="*/ 20 h 22"/>
                <a:gd name="T44" fmla="*/ 54 w 55"/>
                <a:gd name="T45" fmla="*/ 17 h 22"/>
                <a:gd name="T46" fmla="*/ 53 w 55"/>
                <a:gd name="T47" fmla="*/ 14 h 22"/>
                <a:gd name="T48" fmla="*/ 50 w 55"/>
                <a:gd name="T49" fmla="*/ 12 h 22"/>
                <a:gd name="T50" fmla="*/ 44 w 55"/>
                <a:gd name="T51"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 h="22">
                  <a:moveTo>
                    <a:pt x="44" y="17"/>
                  </a:moveTo>
                  <a:lnTo>
                    <a:pt x="50" y="12"/>
                  </a:lnTo>
                  <a:lnTo>
                    <a:pt x="44" y="11"/>
                  </a:lnTo>
                  <a:lnTo>
                    <a:pt x="38" y="10"/>
                  </a:lnTo>
                  <a:lnTo>
                    <a:pt x="31" y="8"/>
                  </a:lnTo>
                  <a:lnTo>
                    <a:pt x="24" y="6"/>
                  </a:lnTo>
                  <a:lnTo>
                    <a:pt x="17" y="3"/>
                  </a:lnTo>
                  <a:lnTo>
                    <a:pt x="11" y="2"/>
                  </a:lnTo>
                  <a:lnTo>
                    <a:pt x="6" y="1"/>
                  </a:lnTo>
                  <a:lnTo>
                    <a:pt x="0" y="0"/>
                  </a:lnTo>
                  <a:lnTo>
                    <a:pt x="0" y="9"/>
                  </a:lnTo>
                  <a:lnTo>
                    <a:pt x="4" y="10"/>
                  </a:lnTo>
                  <a:lnTo>
                    <a:pt x="11" y="11"/>
                  </a:lnTo>
                  <a:lnTo>
                    <a:pt x="15" y="12"/>
                  </a:lnTo>
                  <a:lnTo>
                    <a:pt x="22" y="15"/>
                  </a:lnTo>
                  <a:lnTo>
                    <a:pt x="29" y="17"/>
                  </a:lnTo>
                  <a:lnTo>
                    <a:pt x="36" y="19"/>
                  </a:lnTo>
                  <a:lnTo>
                    <a:pt x="44" y="20"/>
                  </a:lnTo>
                  <a:lnTo>
                    <a:pt x="50" y="22"/>
                  </a:lnTo>
                  <a:lnTo>
                    <a:pt x="55" y="17"/>
                  </a:lnTo>
                  <a:lnTo>
                    <a:pt x="50" y="22"/>
                  </a:lnTo>
                  <a:lnTo>
                    <a:pt x="53" y="20"/>
                  </a:lnTo>
                  <a:lnTo>
                    <a:pt x="54" y="17"/>
                  </a:lnTo>
                  <a:lnTo>
                    <a:pt x="53" y="14"/>
                  </a:lnTo>
                  <a:lnTo>
                    <a:pt x="50" y="12"/>
                  </a:lnTo>
                  <a:lnTo>
                    <a:pt x="44"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77" name="Freeform 185"/>
            <p:cNvSpPr>
              <a:spLocks/>
            </p:cNvSpPr>
            <p:nvPr/>
          </p:nvSpPr>
          <p:spPr bwMode="auto">
            <a:xfrm>
              <a:off x="2384" y="3844"/>
              <a:ext cx="18" cy="19"/>
            </a:xfrm>
            <a:custGeom>
              <a:avLst/>
              <a:gdLst>
                <a:gd name="T0" fmla="*/ 10 w 54"/>
                <a:gd name="T1" fmla="*/ 6 h 58"/>
                <a:gd name="T2" fmla="*/ 4 w 54"/>
                <a:gd name="T3" fmla="*/ 9 h 58"/>
                <a:gd name="T4" fmla="*/ 10 w 54"/>
                <a:gd name="T5" fmla="*/ 12 h 58"/>
                <a:gd name="T6" fmla="*/ 16 w 54"/>
                <a:gd name="T7" fmla="*/ 16 h 58"/>
                <a:gd name="T8" fmla="*/ 23 w 54"/>
                <a:gd name="T9" fmla="*/ 21 h 58"/>
                <a:gd name="T10" fmla="*/ 30 w 54"/>
                <a:gd name="T11" fmla="*/ 27 h 58"/>
                <a:gd name="T12" fmla="*/ 35 w 54"/>
                <a:gd name="T13" fmla="*/ 34 h 58"/>
                <a:gd name="T14" fmla="*/ 39 w 54"/>
                <a:gd name="T15" fmla="*/ 42 h 58"/>
                <a:gd name="T16" fmla="*/ 43 w 54"/>
                <a:gd name="T17" fmla="*/ 50 h 58"/>
                <a:gd name="T18" fmla="*/ 43 w 54"/>
                <a:gd name="T19" fmla="*/ 58 h 58"/>
                <a:gd name="T20" fmla="*/ 54 w 54"/>
                <a:gd name="T21" fmla="*/ 58 h 58"/>
                <a:gd name="T22" fmla="*/ 52 w 54"/>
                <a:gd name="T23" fmla="*/ 48 h 58"/>
                <a:gd name="T24" fmla="*/ 49 w 54"/>
                <a:gd name="T25" fmla="*/ 37 h 58"/>
                <a:gd name="T26" fmla="*/ 44 w 54"/>
                <a:gd name="T27" fmla="*/ 29 h 58"/>
                <a:gd name="T28" fmla="*/ 37 w 54"/>
                <a:gd name="T29" fmla="*/ 20 h 58"/>
                <a:gd name="T30" fmla="*/ 30 w 54"/>
                <a:gd name="T31" fmla="*/ 14 h 58"/>
                <a:gd name="T32" fmla="*/ 21 w 54"/>
                <a:gd name="T33" fmla="*/ 6 h 58"/>
                <a:gd name="T34" fmla="*/ 14 w 54"/>
                <a:gd name="T35" fmla="*/ 3 h 58"/>
                <a:gd name="T36" fmla="*/ 6 w 54"/>
                <a:gd name="T37" fmla="*/ 0 h 58"/>
                <a:gd name="T38" fmla="*/ 0 w 54"/>
                <a:gd name="T39" fmla="*/ 2 h 58"/>
                <a:gd name="T40" fmla="*/ 6 w 54"/>
                <a:gd name="T41" fmla="*/ 0 h 58"/>
                <a:gd name="T42" fmla="*/ 3 w 54"/>
                <a:gd name="T43" fmla="*/ 1 h 58"/>
                <a:gd name="T44" fmla="*/ 0 w 54"/>
                <a:gd name="T45" fmla="*/ 3 h 58"/>
                <a:gd name="T46" fmla="*/ 2 w 54"/>
                <a:gd name="T47" fmla="*/ 6 h 58"/>
                <a:gd name="T48" fmla="*/ 4 w 54"/>
                <a:gd name="T49" fmla="*/ 9 h 58"/>
                <a:gd name="T50" fmla="*/ 10 w 54"/>
                <a:gd name="T51" fmla="*/ 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58">
                  <a:moveTo>
                    <a:pt x="10" y="6"/>
                  </a:moveTo>
                  <a:lnTo>
                    <a:pt x="4" y="9"/>
                  </a:lnTo>
                  <a:lnTo>
                    <a:pt x="10" y="12"/>
                  </a:lnTo>
                  <a:lnTo>
                    <a:pt x="16" y="16"/>
                  </a:lnTo>
                  <a:lnTo>
                    <a:pt x="23" y="21"/>
                  </a:lnTo>
                  <a:lnTo>
                    <a:pt x="30" y="27"/>
                  </a:lnTo>
                  <a:lnTo>
                    <a:pt x="35" y="34"/>
                  </a:lnTo>
                  <a:lnTo>
                    <a:pt x="39" y="42"/>
                  </a:lnTo>
                  <a:lnTo>
                    <a:pt x="43" y="50"/>
                  </a:lnTo>
                  <a:lnTo>
                    <a:pt x="43" y="58"/>
                  </a:lnTo>
                  <a:lnTo>
                    <a:pt x="54" y="58"/>
                  </a:lnTo>
                  <a:lnTo>
                    <a:pt x="52" y="48"/>
                  </a:lnTo>
                  <a:lnTo>
                    <a:pt x="49" y="37"/>
                  </a:lnTo>
                  <a:lnTo>
                    <a:pt x="44" y="29"/>
                  </a:lnTo>
                  <a:lnTo>
                    <a:pt x="37" y="20"/>
                  </a:lnTo>
                  <a:lnTo>
                    <a:pt x="30" y="14"/>
                  </a:lnTo>
                  <a:lnTo>
                    <a:pt x="21" y="6"/>
                  </a:lnTo>
                  <a:lnTo>
                    <a:pt x="14" y="3"/>
                  </a:lnTo>
                  <a:lnTo>
                    <a:pt x="6" y="0"/>
                  </a:lnTo>
                  <a:lnTo>
                    <a:pt x="0" y="2"/>
                  </a:lnTo>
                  <a:lnTo>
                    <a:pt x="6" y="0"/>
                  </a:lnTo>
                  <a:lnTo>
                    <a:pt x="3" y="1"/>
                  </a:lnTo>
                  <a:lnTo>
                    <a:pt x="0" y="3"/>
                  </a:lnTo>
                  <a:lnTo>
                    <a:pt x="2" y="6"/>
                  </a:lnTo>
                  <a:lnTo>
                    <a:pt x="4" y="9"/>
                  </a:lnTo>
                  <a:lnTo>
                    <a:pt x="1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78" name="Freeform 186"/>
            <p:cNvSpPr>
              <a:spLocks/>
            </p:cNvSpPr>
            <p:nvPr/>
          </p:nvSpPr>
          <p:spPr bwMode="auto">
            <a:xfrm>
              <a:off x="2382" y="3845"/>
              <a:ext cx="5" cy="6"/>
            </a:xfrm>
            <a:custGeom>
              <a:avLst/>
              <a:gdLst>
                <a:gd name="T0" fmla="*/ 0 w 16"/>
                <a:gd name="T1" fmla="*/ 16 h 18"/>
                <a:gd name="T2" fmla="*/ 9 w 16"/>
                <a:gd name="T3" fmla="*/ 16 h 18"/>
                <a:gd name="T4" fmla="*/ 16 w 16"/>
                <a:gd name="T5" fmla="*/ 4 h 18"/>
                <a:gd name="T6" fmla="*/ 6 w 16"/>
                <a:gd name="T7" fmla="*/ 0 h 18"/>
                <a:gd name="T8" fmla="*/ 0 w 16"/>
                <a:gd name="T9" fmla="*/ 11 h 18"/>
                <a:gd name="T10" fmla="*/ 9 w 16"/>
                <a:gd name="T11" fmla="*/ 11 h 18"/>
                <a:gd name="T12" fmla="*/ 0 w 16"/>
                <a:gd name="T13" fmla="*/ 11 h 18"/>
                <a:gd name="T14" fmla="*/ 0 w 16"/>
                <a:gd name="T15" fmla="*/ 15 h 18"/>
                <a:gd name="T16" fmla="*/ 3 w 16"/>
                <a:gd name="T17" fmla="*/ 18 h 18"/>
                <a:gd name="T18" fmla="*/ 6 w 16"/>
                <a:gd name="T19" fmla="*/ 18 h 18"/>
                <a:gd name="T20" fmla="*/ 9 w 16"/>
                <a:gd name="T21" fmla="*/ 16 h 18"/>
                <a:gd name="T22" fmla="*/ 0 w 16"/>
                <a:gd name="T23"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8">
                  <a:moveTo>
                    <a:pt x="0" y="16"/>
                  </a:moveTo>
                  <a:lnTo>
                    <a:pt x="9" y="16"/>
                  </a:lnTo>
                  <a:lnTo>
                    <a:pt x="16" y="4"/>
                  </a:lnTo>
                  <a:lnTo>
                    <a:pt x="6" y="0"/>
                  </a:lnTo>
                  <a:lnTo>
                    <a:pt x="0" y="11"/>
                  </a:lnTo>
                  <a:lnTo>
                    <a:pt x="9" y="11"/>
                  </a:lnTo>
                  <a:lnTo>
                    <a:pt x="0" y="11"/>
                  </a:lnTo>
                  <a:lnTo>
                    <a:pt x="0" y="15"/>
                  </a:lnTo>
                  <a:lnTo>
                    <a:pt x="3" y="18"/>
                  </a:lnTo>
                  <a:lnTo>
                    <a:pt x="6" y="18"/>
                  </a:lnTo>
                  <a:lnTo>
                    <a:pt x="9" y="16"/>
                  </a:lnTo>
                  <a:lnTo>
                    <a:pt x="0"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79" name="Freeform 187"/>
            <p:cNvSpPr>
              <a:spLocks/>
            </p:cNvSpPr>
            <p:nvPr/>
          </p:nvSpPr>
          <p:spPr bwMode="auto">
            <a:xfrm>
              <a:off x="2379" y="3843"/>
              <a:ext cx="6" cy="7"/>
            </a:xfrm>
            <a:custGeom>
              <a:avLst/>
              <a:gdLst>
                <a:gd name="T0" fmla="*/ 8 w 17"/>
                <a:gd name="T1" fmla="*/ 7 h 21"/>
                <a:gd name="T2" fmla="*/ 0 w 17"/>
                <a:gd name="T3" fmla="*/ 7 h 21"/>
                <a:gd name="T4" fmla="*/ 8 w 17"/>
                <a:gd name="T5" fmla="*/ 21 h 21"/>
                <a:gd name="T6" fmla="*/ 17 w 17"/>
                <a:gd name="T7" fmla="*/ 16 h 21"/>
                <a:gd name="T8" fmla="*/ 9 w 17"/>
                <a:gd name="T9" fmla="*/ 3 h 21"/>
                <a:gd name="T10" fmla="*/ 1 w 17"/>
                <a:gd name="T11" fmla="*/ 3 h 21"/>
                <a:gd name="T12" fmla="*/ 9 w 17"/>
                <a:gd name="T13" fmla="*/ 3 h 21"/>
                <a:gd name="T14" fmla="*/ 6 w 17"/>
                <a:gd name="T15" fmla="*/ 0 h 21"/>
                <a:gd name="T16" fmla="*/ 3 w 17"/>
                <a:gd name="T17" fmla="*/ 0 h 21"/>
                <a:gd name="T18" fmla="*/ 0 w 17"/>
                <a:gd name="T19" fmla="*/ 4 h 21"/>
                <a:gd name="T20" fmla="*/ 0 w 17"/>
                <a:gd name="T21" fmla="*/ 7 h 21"/>
                <a:gd name="T22" fmla="*/ 8 w 17"/>
                <a:gd name="T23"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1">
                  <a:moveTo>
                    <a:pt x="8" y="7"/>
                  </a:moveTo>
                  <a:lnTo>
                    <a:pt x="0" y="7"/>
                  </a:lnTo>
                  <a:lnTo>
                    <a:pt x="8" y="21"/>
                  </a:lnTo>
                  <a:lnTo>
                    <a:pt x="17" y="16"/>
                  </a:lnTo>
                  <a:lnTo>
                    <a:pt x="9" y="3"/>
                  </a:lnTo>
                  <a:lnTo>
                    <a:pt x="1" y="3"/>
                  </a:lnTo>
                  <a:lnTo>
                    <a:pt x="9" y="3"/>
                  </a:lnTo>
                  <a:lnTo>
                    <a:pt x="6" y="0"/>
                  </a:lnTo>
                  <a:lnTo>
                    <a:pt x="3" y="0"/>
                  </a:lnTo>
                  <a:lnTo>
                    <a:pt x="0" y="4"/>
                  </a:lnTo>
                  <a:lnTo>
                    <a:pt x="0" y="7"/>
                  </a:lnTo>
                  <a:lnTo>
                    <a:pt x="8"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80" name="Freeform 188"/>
            <p:cNvSpPr>
              <a:spLocks/>
            </p:cNvSpPr>
            <p:nvPr/>
          </p:nvSpPr>
          <p:spPr bwMode="auto">
            <a:xfrm>
              <a:off x="2366" y="3843"/>
              <a:ext cx="16" cy="5"/>
            </a:xfrm>
            <a:custGeom>
              <a:avLst/>
              <a:gdLst>
                <a:gd name="T0" fmla="*/ 2 w 48"/>
                <a:gd name="T1" fmla="*/ 2 h 14"/>
                <a:gd name="T2" fmla="*/ 3 w 48"/>
                <a:gd name="T3" fmla="*/ 11 h 14"/>
                <a:gd name="T4" fmla="*/ 10 w 48"/>
                <a:gd name="T5" fmla="*/ 12 h 14"/>
                <a:gd name="T6" fmla="*/ 17 w 48"/>
                <a:gd name="T7" fmla="*/ 13 h 14"/>
                <a:gd name="T8" fmla="*/ 22 w 48"/>
                <a:gd name="T9" fmla="*/ 14 h 14"/>
                <a:gd name="T10" fmla="*/ 29 w 48"/>
                <a:gd name="T11" fmla="*/ 13 h 14"/>
                <a:gd name="T12" fmla="*/ 35 w 48"/>
                <a:gd name="T13" fmla="*/ 12 h 14"/>
                <a:gd name="T14" fmla="*/ 40 w 48"/>
                <a:gd name="T15" fmla="*/ 11 h 14"/>
                <a:gd name="T16" fmla="*/ 43 w 48"/>
                <a:gd name="T17" fmla="*/ 10 h 14"/>
                <a:gd name="T18" fmla="*/ 48 w 48"/>
                <a:gd name="T19" fmla="*/ 6 h 14"/>
                <a:gd name="T20" fmla="*/ 41 w 48"/>
                <a:gd name="T21" fmla="*/ 2 h 14"/>
                <a:gd name="T22" fmla="*/ 41 w 48"/>
                <a:gd name="T23" fmla="*/ 0 h 14"/>
                <a:gd name="T24" fmla="*/ 37 w 48"/>
                <a:gd name="T25" fmla="*/ 2 h 14"/>
                <a:gd name="T26" fmla="*/ 33 w 48"/>
                <a:gd name="T27" fmla="*/ 3 h 14"/>
                <a:gd name="T28" fmla="*/ 29 w 48"/>
                <a:gd name="T29" fmla="*/ 4 h 14"/>
                <a:gd name="T30" fmla="*/ 22 w 48"/>
                <a:gd name="T31" fmla="*/ 3 h 14"/>
                <a:gd name="T32" fmla="*/ 17 w 48"/>
                <a:gd name="T33" fmla="*/ 4 h 14"/>
                <a:gd name="T34" fmla="*/ 10 w 48"/>
                <a:gd name="T35" fmla="*/ 3 h 14"/>
                <a:gd name="T36" fmla="*/ 5 w 48"/>
                <a:gd name="T37" fmla="*/ 2 h 14"/>
                <a:gd name="T38" fmla="*/ 6 w 48"/>
                <a:gd name="T39" fmla="*/ 11 h 14"/>
                <a:gd name="T40" fmla="*/ 5 w 48"/>
                <a:gd name="T41" fmla="*/ 2 h 14"/>
                <a:gd name="T42" fmla="*/ 2 w 48"/>
                <a:gd name="T43" fmla="*/ 3 h 14"/>
                <a:gd name="T44" fmla="*/ 0 w 48"/>
                <a:gd name="T45" fmla="*/ 5 h 14"/>
                <a:gd name="T46" fmla="*/ 1 w 48"/>
                <a:gd name="T47" fmla="*/ 8 h 14"/>
                <a:gd name="T48" fmla="*/ 3 w 48"/>
                <a:gd name="T49" fmla="*/ 11 h 14"/>
                <a:gd name="T50" fmla="*/ 2 w 48"/>
                <a:gd name="T51"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14">
                  <a:moveTo>
                    <a:pt x="2" y="2"/>
                  </a:moveTo>
                  <a:lnTo>
                    <a:pt x="3" y="11"/>
                  </a:lnTo>
                  <a:lnTo>
                    <a:pt x="10" y="12"/>
                  </a:lnTo>
                  <a:lnTo>
                    <a:pt x="17" y="13"/>
                  </a:lnTo>
                  <a:lnTo>
                    <a:pt x="22" y="14"/>
                  </a:lnTo>
                  <a:lnTo>
                    <a:pt x="29" y="13"/>
                  </a:lnTo>
                  <a:lnTo>
                    <a:pt x="35" y="12"/>
                  </a:lnTo>
                  <a:lnTo>
                    <a:pt x="40" y="11"/>
                  </a:lnTo>
                  <a:lnTo>
                    <a:pt x="43" y="10"/>
                  </a:lnTo>
                  <a:lnTo>
                    <a:pt x="48" y="6"/>
                  </a:lnTo>
                  <a:lnTo>
                    <a:pt x="41" y="2"/>
                  </a:lnTo>
                  <a:lnTo>
                    <a:pt x="41" y="0"/>
                  </a:lnTo>
                  <a:lnTo>
                    <a:pt x="37" y="2"/>
                  </a:lnTo>
                  <a:lnTo>
                    <a:pt x="33" y="3"/>
                  </a:lnTo>
                  <a:lnTo>
                    <a:pt x="29" y="4"/>
                  </a:lnTo>
                  <a:lnTo>
                    <a:pt x="22" y="3"/>
                  </a:lnTo>
                  <a:lnTo>
                    <a:pt x="17" y="4"/>
                  </a:lnTo>
                  <a:lnTo>
                    <a:pt x="10" y="3"/>
                  </a:lnTo>
                  <a:lnTo>
                    <a:pt x="5" y="2"/>
                  </a:lnTo>
                  <a:lnTo>
                    <a:pt x="6" y="11"/>
                  </a:lnTo>
                  <a:lnTo>
                    <a:pt x="5" y="2"/>
                  </a:lnTo>
                  <a:lnTo>
                    <a:pt x="2" y="3"/>
                  </a:lnTo>
                  <a:lnTo>
                    <a:pt x="0" y="5"/>
                  </a:lnTo>
                  <a:lnTo>
                    <a:pt x="1" y="8"/>
                  </a:lnTo>
                  <a:lnTo>
                    <a:pt x="3" y="11"/>
                  </a:lnTo>
                  <a:lnTo>
                    <a:pt x="2"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81" name="Freeform 189"/>
            <p:cNvSpPr>
              <a:spLocks/>
            </p:cNvSpPr>
            <p:nvPr/>
          </p:nvSpPr>
          <p:spPr bwMode="auto">
            <a:xfrm>
              <a:off x="2366" y="3841"/>
              <a:ext cx="8" cy="6"/>
            </a:xfrm>
            <a:custGeom>
              <a:avLst/>
              <a:gdLst>
                <a:gd name="T0" fmla="*/ 10 w 22"/>
                <a:gd name="T1" fmla="*/ 0 h 17"/>
                <a:gd name="T2" fmla="*/ 10 w 22"/>
                <a:gd name="T3" fmla="*/ 0 h 17"/>
                <a:gd name="T4" fmla="*/ 10 w 22"/>
                <a:gd name="T5" fmla="*/ 0 h 17"/>
                <a:gd name="T6" fmla="*/ 6 w 22"/>
                <a:gd name="T7" fmla="*/ 4 h 17"/>
                <a:gd name="T8" fmla="*/ 2 w 22"/>
                <a:gd name="T9" fmla="*/ 6 h 17"/>
                <a:gd name="T10" fmla="*/ 0 w 22"/>
                <a:gd name="T11" fmla="*/ 8 h 17"/>
                <a:gd name="T12" fmla="*/ 4 w 22"/>
                <a:gd name="T13" fmla="*/ 17 h 17"/>
                <a:gd name="T14" fmla="*/ 7 w 22"/>
                <a:gd name="T15" fmla="*/ 16 h 17"/>
                <a:gd name="T16" fmla="*/ 12 w 22"/>
                <a:gd name="T17" fmla="*/ 11 h 17"/>
                <a:gd name="T18" fmla="*/ 17 w 22"/>
                <a:gd name="T19" fmla="*/ 6 h 17"/>
                <a:gd name="T20" fmla="*/ 22 w 22"/>
                <a:gd name="T21" fmla="*/ 0 h 17"/>
                <a:gd name="T22" fmla="*/ 22 w 22"/>
                <a:gd name="T23" fmla="*/ 0 h 17"/>
                <a:gd name="T24" fmla="*/ 10 w 22"/>
                <a:gd name="T2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17">
                  <a:moveTo>
                    <a:pt x="10" y="0"/>
                  </a:moveTo>
                  <a:lnTo>
                    <a:pt x="10" y="0"/>
                  </a:lnTo>
                  <a:lnTo>
                    <a:pt x="10" y="0"/>
                  </a:lnTo>
                  <a:lnTo>
                    <a:pt x="6" y="4"/>
                  </a:lnTo>
                  <a:lnTo>
                    <a:pt x="2" y="6"/>
                  </a:lnTo>
                  <a:lnTo>
                    <a:pt x="0" y="8"/>
                  </a:lnTo>
                  <a:lnTo>
                    <a:pt x="4" y="17"/>
                  </a:lnTo>
                  <a:lnTo>
                    <a:pt x="7" y="16"/>
                  </a:lnTo>
                  <a:lnTo>
                    <a:pt x="12" y="11"/>
                  </a:lnTo>
                  <a:lnTo>
                    <a:pt x="17" y="6"/>
                  </a:lnTo>
                  <a:lnTo>
                    <a:pt x="22" y="0"/>
                  </a:lnTo>
                  <a:lnTo>
                    <a:pt x="22" y="0"/>
                  </a:lnTo>
                  <a:lnTo>
                    <a:pt x="1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82" name="Freeform 190"/>
            <p:cNvSpPr>
              <a:spLocks/>
            </p:cNvSpPr>
            <p:nvPr/>
          </p:nvSpPr>
          <p:spPr bwMode="auto">
            <a:xfrm>
              <a:off x="2362" y="3827"/>
              <a:ext cx="12" cy="14"/>
            </a:xfrm>
            <a:custGeom>
              <a:avLst/>
              <a:gdLst>
                <a:gd name="T0" fmla="*/ 7 w 35"/>
                <a:gd name="T1" fmla="*/ 7 h 44"/>
                <a:gd name="T2" fmla="*/ 7 w 35"/>
                <a:gd name="T3" fmla="*/ 7 h 44"/>
                <a:gd name="T4" fmla="*/ 7 w 35"/>
                <a:gd name="T5" fmla="*/ 9 h 44"/>
                <a:gd name="T6" fmla="*/ 14 w 35"/>
                <a:gd name="T7" fmla="*/ 22 h 44"/>
                <a:gd name="T8" fmla="*/ 21 w 35"/>
                <a:gd name="T9" fmla="*/ 36 h 44"/>
                <a:gd name="T10" fmla="*/ 23 w 35"/>
                <a:gd name="T11" fmla="*/ 44 h 44"/>
                <a:gd name="T12" fmla="*/ 35 w 35"/>
                <a:gd name="T13" fmla="*/ 44 h 44"/>
                <a:gd name="T14" fmla="*/ 30 w 35"/>
                <a:gd name="T15" fmla="*/ 33 h 44"/>
                <a:gd name="T16" fmla="*/ 23 w 35"/>
                <a:gd name="T17" fmla="*/ 17 h 44"/>
                <a:gd name="T18" fmla="*/ 14 w 35"/>
                <a:gd name="T19" fmla="*/ 2 h 44"/>
                <a:gd name="T20" fmla="*/ 0 w 35"/>
                <a:gd name="T21" fmla="*/ 0 h 44"/>
                <a:gd name="T22" fmla="*/ 0 w 35"/>
                <a:gd name="T23" fmla="*/ 0 h 44"/>
                <a:gd name="T24" fmla="*/ 7 w 35"/>
                <a:gd name="T25" fmla="*/ 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44">
                  <a:moveTo>
                    <a:pt x="7" y="7"/>
                  </a:moveTo>
                  <a:lnTo>
                    <a:pt x="7" y="7"/>
                  </a:lnTo>
                  <a:lnTo>
                    <a:pt x="7" y="9"/>
                  </a:lnTo>
                  <a:lnTo>
                    <a:pt x="14" y="22"/>
                  </a:lnTo>
                  <a:lnTo>
                    <a:pt x="21" y="36"/>
                  </a:lnTo>
                  <a:lnTo>
                    <a:pt x="23" y="44"/>
                  </a:lnTo>
                  <a:lnTo>
                    <a:pt x="35" y="44"/>
                  </a:lnTo>
                  <a:lnTo>
                    <a:pt x="30" y="33"/>
                  </a:lnTo>
                  <a:lnTo>
                    <a:pt x="23" y="17"/>
                  </a:lnTo>
                  <a:lnTo>
                    <a:pt x="14" y="2"/>
                  </a:lnTo>
                  <a:lnTo>
                    <a:pt x="0" y="0"/>
                  </a:lnTo>
                  <a:lnTo>
                    <a:pt x="0" y="0"/>
                  </a:lnTo>
                  <a:lnTo>
                    <a:pt x="7"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83" name="Freeform 191"/>
            <p:cNvSpPr>
              <a:spLocks/>
            </p:cNvSpPr>
            <p:nvPr/>
          </p:nvSpPr>
          <p:spPr bwMode="auto">
            <a:xfrm>
              <a:off x="2350" y="3827"/>
              <a:ext cx="14" cy="11"/>
            </a:xfrm>
            <a:custGeom>
              <a:avLst/>
              <a:gdLst>
                <a:gd name="T0" fmla="*/ 0 w 43"/>
                <a:gd name="T1" fmla="*/ 34 h 34"/>
                <a:gd name="T2" fmla="*/ 0 w 43"/>
                <a:gd name="T3" fmla="*/ 34 h 34"/>
                <a:gd name="T4" fmla="*/ 4 w 43"/>
                <a:gd name="T5" fmla="*/ 32 h 34"/>
                <a:gd name="T6" fmla="*/ 10 w 43"/>
                <a:gd name="T7" fmla="*/ 30 h 34"/>
                <a:gd name="T8" fmla="*/ 17 w 43"/>
                <a:gd name="T9" fmla="*/ 28 h 34"/>
                <a:gd name="T10" fmla="*/ 22 w 43"/>
                <a:gd name="T11" fmla="*/ 23 h 34"/>
                <a:gd name="T12" fmla="*/ 28 w 43"/>
                <a:gd name="T13" fmla="*/ 20 h 34"/>
                <a:gd name="T14" fmla="*/ 35 w 43"/>
                <a:gd name="T15" fmla="*/ 14 h 34"/>
                <a:gd name="T16" fmla="*/ 40 w 43"/>
                <a:gd name="T17" fmla="*/ 10 h 34"/>
                <a:gd name="T18" fmla="*/ 43 w 43"/>
                <a:gd name="T19" fmla="*/ 7 h 34"/>
                <a:gd name="T20" fmla="*/ 36 w 43"/>
                <a:gd name="T21" fmla="*/ 0 h 34"/>
                <a:gd name="T22" fmla="*/ 33 w 43"/>
                <a:gd name="T23" fmla="*/ 3 h 34"/>
                <a:gd name="T24" fmla="*/ 28 w 43"/>
                <a:gd name="T25" fmla="*/ 7 h 34"/>
                <a:gd name="T26" fmla="*/ 24 w 43"/>
                <a:gd name="T27" fmla="*/ 10 h 34"/>
                <a:gd name="T28" fmla="*/ 18 w 43"/>
                <a:gd name="T29" fmla="*/ 14 h 34"/>
                <a:gd name="T30" fmla="*/ 12 w 43"/>
                <a:gd name="T31" fmla="*/ 18 h 34"/>
                <a:gd name="T32" fmla="*/ 8 w 43"/>
                <a:gd name="T33" fmla="*/ 21 h 34"/>
                <a:gd name="T34" fmla="*/ 2 w 43"/>
                <a:gd name="T35" fmla="*/ 23 h 34"/>
                <a:gd name="T36" fmla="*/ 0 w 43"/>
                <a:gd name="T37" fmla="*/ 23 h 34"/>
                <a:gd name="T38" fmla="*/ 0 w 43"/>
                <a:gd name="T39" fmla="*/ 23 h 34"/>
                <a:gd name="T40" fmla="*/ 0 w 43"/>
                <a:gd name="T4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3" h="34">
                  <a:moveTo>
                    <a:pt x="0" y="34"/>
                  </a:moveTo>
                  <a:lnTo>
                    <a:pt x="0" y="34"/>
                  </a:lnTo>
                  <a:lnTo>
                    <a:pt x="4" y="32"/>
                  </a:lnTo>
                  <a:lnTo>
                    <a:pt x="10" y="30"/>
                  </a:lnTo>
                  <a:lnTo>
                    <a:pt x="17" y="28"/>
                  </a:lnTo>
                  <a:lnTo>
                    <a:pt x="22" y="23"/>
                  </a:lnTo>
                  <a:lnTo>
                    <a:pt x="28" y="20"/>
                  </a:lnTo>
                  <a:lnTo>
                    <a:pt x="35" y="14"/>
                  </a:lnTo>
                  <a:lnTo>
                    <a:pt x="40" y="10"/>
                  </a:lnTo>
                  <a:lnTo>
                    <a:pt x="43" y="7"/>
                  </a:lnTo>
                  <a:lnTo>
                    <a:pt x="36" y="0"/>
                  </a:lnTo>
                  <a:lnTo>
                    <a:pt x="33" y="3"/>
                  </a:lnTo>
                  <a:lnTo>
                    <a:pt x="28" y="7"/>
                  </a:lnTo>
                  <a:lnTo>
                    <a:pt x="24" y="10"/>
                  </a:lnTo>
                  <a:lnTo>
                    <a:pt x="18" y="14"/>
                  </a:lnTo>
                  <a:lnTo>
                    <a:pt x="12" y="18"/>
                  </a:lnTo>
                  <a:lnTo>
                    <a:pt x="8" y="21"/>
                  </a:lnTo>
                  <a:lnTo>
                    <a:pt x="2" y="23"/>
                  </a:lnTo>
                  <a:lnTo>
                    <a:pt x="0" y="23"/>
                  </a:lnTo>
                  <a:lnTo>
                    <a:pt x="0" y="23"/>
                  </a:lnTo>
                  <a:lnTo>
                    <a:pt x="0"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84" name="Freeform 192"/>
            <p:cNvSpPr>
              <a:spLocks/>
            </p:cNvSpPr>
            <p:nvPr/>
          </p:nvSpPr>
          <p:spPr bwMode="auto">
            <a:xfrm>
              <a:off x="2346" y="3824"/>
              <a:ext cx="4" cy="14"/>
            </a:xfrm>
            <a:custGeom>
              <a:avLst/>
              <a:gdLst>
                <a:gd name="T0" fmla="*/ 0 w 13"/>
                <a:gd name="T1" fmla="*/ 0 h 42"/>
                <a:gd name="T2" fmla="*/ 0 w 13"/>
                <a:gd name="T3" fmla="*/ 0 h 42"/>
                <a:gd name="T4" fmla="*/ 0 w 13"/>
                <a:gd name="T5" fmla="*/ 9 h 42"/>
                <a:gd name="T6" fmla="*/ 1 w 13"/>
                <a:gd name="T7" fmla="*/ 21 h 42"/>
                <a:gd name="T8" fmla="*/ 3 w 13"/>
                <a:gd name="T9" fmla="*/ 33 h 42"/>
                <a:gd name="T10" fmla="*/ 13 w 13"/>
                <a:gd name="T11" fmla="*/ 42 h 42"/>
                <a:gd name="T12" fmla="*/ 13 w 13"/>
                <a:gd name="T13" fmla="*/ 31 h 42"/>
                <a:gd name="T14" fmla="*/ 13 w 13"/>
                <a:gd name="T15" fmla="*/ 31 h 42"/>
                <a:gd name="T16" fmla="*/ 10 w 13"/>
                <a:gd name="T17" fmla="*/ 21 h 42"/>
                <a:gd name="T18" fmla="*/ 11 w 13"/>
                <a:gd name="T19" fmla="*/ 9 h 42"/>
                <a:gd name="T20" fmla="*/ 11 w 13"/>
                <a:gd name="T21" fmla="*/ 0 h 42"/>
                <a:gd name="T22" fmla="*/ 11 w 13"/>
                <a:gd name="T23" fmla="*/ 0 h 42"/>
                <a:gd name="T24" fmla="*/ 0 w 13"/>
                <a:gd name="T25"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42">
                  <a:moveTo>
                    <a:pt x="0" y="0"/>
                  </a:moveTo>
                  <a:lnTo>
                    <a:pt x="0" y="0"/>
                  </a:lnTo>
                  <a:lnTo>
                    <a:pt x="0" y="9"/>
                  </a:lnTo>
                  <a:lnTo>
                    <a:pt x="1" y="21"/>
                  </a:lnTo>
                  <a:lnTo>
                    <a:pt x="3" y="33"/>
                  </a:lnTo>
                  <a:lnTo>
                    <a:pt x="13" y="42"/>
                  </a:lnTo>
                  <a:lnTo>
                    <a:pt x="13" y="31"/>
                  </a:lnTo>
                  <a:lnTo>
                    <a:pt x="13" y="31"/>
                  </a:lnTo>
                  <a:lnTo>
                    <a:pt x="10" y="21"/>
                  </a:lnTo>
                  <a:lnTo>
                    <a:pt x="11" y="9"/>
                  </a:lnTo>
                  <a:lnTo>
                    <a:pt x="11" y="0"/>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85" name="Freeform 193"/>
            <p:cNvSpPr>
              <a:spLocks/>
            </p:cNvSpPr>
            <p:nvPr/>
          </p:nvSpPr>
          <p:spPr bwMode="auto">
            <a:xfrm>
              <a:off x="2341" y="3819"/>
              <a:ext cx="8" cy="5"/>
            </a:xfrm>
            <a:custGeom>
              <a:avLst/>
              <a:gdLst>
                <a:gd name="T0" fmla="*/ 0 w 24"/>
                <a:gd name="T1" fmla="*/ 12 h 15"/>
                <a:gd name="T2" fmla="*/ 0 w 24"/>
                <a:gd name="T3" fmla="*/ 12 h 15"/>
                <a:gd name="T4" fmla="*/ 6 w 24"/>
                <a:gd name="T5" fmla="*/ 10 h 15"/>
                <a:gd name="T6" fmla="*/ 10 w 24"/>
                <a:gd name="T7" fmla="*/ 13 h 15"/>
                <a:gd name="T8" fmla="*/ 13 w 24"/>
                <a:gd name="T9" fmla="*/ 14 h 15"/>
                <a:gd name="T10" fmla="*/ 13 w 24"/>
                <a:gd name="T11" fmla="*/ 15 h 15"/>
                <a:gd name="T12" fmla="*/ 24 w 24"/>
                <a:gd name="T13" fmla="*/ 15 h 15"/>
                <a:gd name="T14" fmla="*/ 20 w 24"/>
                <a:gd name="T15" fmla="*/ 7 h 15"/>
                <a:gd name="T16" fmla="*/ 14 w 24"/>
                <a:gd name="T17" fmla="*/ 4 h 15"/>
                <a:gd name="T18" fmla="*/ 6 w 24"/>
                <a:gd name="T19" fmla="*/ 1 h 15"/>
                <a:gd name="T20" fmla="*/ 0 w 24"/>
                <a:gd name="T21" fmla="*/ 0 h 15"/>
                <a:gd name="T22" fmla="*/ 0 w 24"/>
                <a:gd name="T23" fmla="*/ 0 h 15"/>
                <a:gd name="T24" fmla="*/ 0 w 24"/>
                <a:gd name="T25"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15">
                  <a:moveTo>
                    <a:pt x="0" y="12"/>
                  </a:moveTo>
                  <a:lnTo>
                    <a:pt x="0" y="12"/>
                  </a:lnTo>
                  <a:lnTo>
                    <a:pt x="6" y="10"/>
                  </a:lnTo>
                  <a:lnTo>
                    <a:pt x="10" y="13"/>
                  </a:lnTo>
                  <a:lnTo>
                    <a:pt x="13" y="14"/>
                  </a:lnTo>
                  <a:lnTo>
                    <a:pt x="13" y="15"/>
                  </a:lnTo>
                  <a:lnTo>
                    <a:pt x="24" y="15"/>
                  </a:lnTo>
                  <a:lnTo>
                    <a:pt x="20" y="7"/>
                  </a:lnTo>
                  <a:lnTo>
                    <a:pt x="14" y="4"/>
                  </a:lnTo>
                  <a:lnTo>
                    <a:pt x="6" y="1"/>
                  </a:lnTo>
                  <a:lnTo>
                    <a:pt x="0" y="0"/>
                  </a:lnTo>
                  <a:lnTo>
                    <a:pt x="0" y="0"/>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86" name="Freeform 194"/>
            <p:cNvSpPr>
              <a:spLocks/>
            </p:cNvSpPr>
            <p:nvPr/>
          </p:nvSpPr>
          <p:spPr bwMode="auto">
            <a:xfrm>
              <a:off x="2328" y="3819"/>
              <a:ext cx="13" cy="10"/>
            </a:xfrm>
            <a:custGeom>
              <a:avLst/>
              <a:gdLst>
                <a:gd name="T0" fmla="*/ 0 w 40"/>
                <a:gd name="T1" fmla="*/ 28 h 31"/>
                <a:gd name="T2" fmla="*/ 8 w 40"/>
                <a:gd name="T3" fmla="*/ 30 h 31"/>
                <a:gd name="T4" fmla="*/ 12 w 40"/>
                <a:gd name="T5" fmla="*/ 26 h 31"/>
                <a:gd name="T6" fmla="*/ 18 w 40"/>
                <a:gd name="T7" fmla="*/ 22 h 31"/>
                <a:gd name="T8" fmla="*/ 21 w 40"/>
                <a:gd name="T9" fmla="*/ 20 h 31"/>
                <a:gd name="T10" fmla="*/ 27 w 40"/>
                <a:gd name="T11" fmla="*/ 17 h 31"/>
                <a:gd name="T12" fmla="*/ 31 w 40"/>
                <a:gd name="T13" fmla="*/ 14 h 31"/>
                <a:gd name="T14" fmla="*/ 35 w 40"/>
                <a:gd name="T15" fmla="*/ 13 h 31"/>
                <a:gd name="T16" fmla="*/ 39 w 40"/>
                <a:gd name="T17" fmla="*/ 10 h 31"/>
                <a:gd name="T18" fmla="*/ 40 w 40"/>
                <a:gd name="T19" fmla="*/ 12 h 31"/>
                <a:gd name="T20" fmla="*/ 40 w 40"/>
                <a:gd name="T21" fmla="*/ 0 h 31"/>
                <a:gd name="T22" fmla="*/ 37 w 40"/>
                <a:gd name="T23" fmla="*/ 1 h 31"/>
                <a:gd name="T24" fmla="*/ 32 w 40"/>
                <a:gd name="T25" fmla="*/ 4 h 31"/>
                <a:gd name="T26" fmla="*/ 27 w 40"/>
                <a:gd name="T27" fmla="*/ 5 h 31"/>
                <a:gd name="T28" fmla="*/ 22 w 40"/>
                <a:gd name="T29" fmla="*/ 8 h 31"/>
                <a:gd name="T30" fmla="*/ 16 w 40"/>
                <a:gd name="T31" fmla="*/ 10 h 31"/>
                <a:gd name="T32" fmla="*/ 11 w 40"/>
                <a:gd name="T33" fmla="*/ 15 h 31"/>
                <a:gd name="T34" fmla="*/ 5 w 40"/>
                <a:gd name="T35" fmla="*/ 20 h 31"/>
                <a:gd name="T36" fmla="*/ 2 w 40"/>
                <a:gd name="T37" fmla="*/ 23 h 31"/>
                <a:gd name="T38" fmla="*/ 10 w 40"/>
                <a:gd name="T39" fmla="*/ 25 h 31"/>
                <a:gd name="T40" fmla="*/ 2 w 40"/>
                <a:gd name="T41" fmla="*/ 23 h 31"/>
                <a:gd name="T42" fmla="*/ 0 w 40"/>
                <a:gd name="T43" fmla="*/ 26 h 31"/>
                <a:gd name="T44" fmla="*/ 2 w 40"/>
                <a:gd name="T45" fmla="*/ 30 h 31"/>
                <a:gd name="T46" fmla="*/ 5 w 40"/>
                <a:gd name="T47" fmla="*/ 31 h 31"/>
                <a:gd name="T48" fmla="*/ 8 w 40"/>
                <a:gd name="T49" fmla="*/ 30 h 31"/>
                <a:gd name="T50" fmla="*/ 0 w 40"/>
                <a:gd name="T51"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0" h="31">
                  <a:moveTo>
                    <a:pt x="0" y="28"/>
                  </a:moveTo>
                  <a:lnTo>
                    <a:pt x="8" y="30"/>
                  </a:lnTo>
                  <a:lnTo>
                    <a:pt x="12" y="26"/>
                  </a:lnTo>
                  <a:lnTo>
                    <a:pt x="18" y="22"/>
                  </a:lnTo>
                  <a:lnTo>
                    <a:pt x="21" y="20"/>
                  </a:lnTo>
                  <a:lnTo>
                    <a:pt x="27" y="17"/>
                  </a:lnTo>
                  <a:lnTo>
                    <a:pt x="31" y="14"/>
                  </a:lnTo>
                  <a:lnTo>
                    <a:pt x="35" y="13"/>
                  </a:lnTo>
                  <a:lnTo>
                    <a:pt x="39" y="10"/>
                  </a:lnTo>
                  <a:lnTo>
                    <a:pt x="40" y="12"/>
                  </a:lnTo>
                  <a:lnTo>
                    <a:pt x="40" y="0"/>
                  </a:lnTo>
                  <a:lnTo>
                    <a:pt x="37" y="1"/>
                  </a:lnTo>
                  <a:lnTo>
                    <a:pt x="32" y="4"/>
                  </a:lnTo>
                  <a:lnTo>
                    <a:pt x="27" y="5"/>
                  </a:lnTo>
                  <a:lnTo>
                    <a:pt x="22" y="8"/>
                  </a:lnTo>
                  <a:lnTo>
                    <a:pt x="16" y="10"/>
                  </a:lnTo>
                  <a:lnTo>
                    <a:pt x="11" y="15"/>
                  </a:lnTo>
                  <a:lnTo>
                    <a:pt x="5" y="20"/>
                  </a:lnTo>
                  <a:lnTo>
                    <a:pt x="2" y="23"/>
                  </a:lnTo>
                  <a:lnTo>
                    <a:pt x="10" y="25"/>
                  </a:lnTo>
                  <a:lnTo>
                    <a:pt x="2" y="23"/>
                  </a:lnTo>
                  <a:lnTo>
                    <a:pt x="0" y="26"/>
                  </a:lnTo>
                  <a:lnTo>
                    <a:pt x="2" y="30"/>
                  </a:lnTo>
                  <a:lnTo>
                    <a:pt x="5" y="31"/>
                  </a:lnTo>
                  <a:lnTo>
                    <a:pt x="8" y="30"/>
                  </a:lnTo>
                  <a:lnTo>
                    <a:pt x="0" y="2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87" name="Freeform 195"/>
            <p:cNvSpPr>
              <a:spLocks/>
            </p:cNvSpPr>
            <p:nvPr/>
          </p:nvSpPr>
          <p:spPr bwMode="auto">
            <a:xfrm>
              <a:off x="2324" y="3806"/>
              <a:ext cx="7" cy="22"/>
            </a:xfrm>
            <a:custGeom>
              <a:avLst/>
              <a:gdLst>
                <a:gd name="T0" fmla="*/ 0 w 23"/>
                <a:gd name="T1" fmla="*/ 0 h 68"/>
                <a:gd name="T2" fmla="*/ 0 w 23"/>
                <a:gd name="T3" fmla="*/ 0 h 68"/>
                <a:gd name="T4" fmla="*/ 2 w 23"/>
                <a:gd name="T5" fmla="*/ 13 h 68"/>
                <a:gd name="T6" fmla="*/ 6 w 23"/>
                <a:gd name="T7" fmla="*/ 32 h 68"/>
                <a:gd name="T8" fmla="*/ 10 w 23"/>
                <a:gd name="T9" fmla="*/ 53 h 68"/>
                <a:gd name="T10" fmla="*/ 13 w 23"/>
                <a:gd name="T11" fmla="*/ 68 h 68"/>
                <a:gd name="T12" fmla="*/ 23 w 23"/>
                <a:gd name="T13" fmla="*/ 65 h 68"/>
                <a:gd name="T14" fmla="*/ 19 w 23"/>
                <a:gd name="T15" fmla="*/ 53 h 68"/>
                <a:gd name="T16" fmla="*/ 16 w 23"/>
                <a:gd name="T17" fmla="*/ 32 h 68"/>
                <a:gd name="T18" fmla="*/ 11 w 23"/>
                <a:gd name="T19" fmla="*/ 13 h 68"/>
                <a:gd name="T20" fmla="*/ 11 w 23"/>
                <a:gd name="T21" fmla="*/ 0 h 68"/>
                <a:gd name="T22" fmla="*/ 11 w 23"/>
                <a:gd name="T23" fmla="*/ 0 h 68"/>
                <a:gd name="T24" fmla="*/ 0 w 23"/>
                <a:gd name="T25"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68">
                  <a:moveTo>
                    <a:pt x="0" y="0"/>
                  </a:moveTo>
                  <a:lnTo>
                    <a:pt x="0" y="0"/>
                  </a:lnTo>
                  <a:lnTo>
                    <a:pt x="2" y="13"/>
                  </a:lnTo>
                  <a:lnTo>
                    <a:pt x="6" y="32"/>
                  </a:lnTo>
                  <a:lnTo>
                    <a:pt x="10" y="53"/>
                  </a:lnTo>
                  <a:lnTo>
                    <a:pt x="13" y="68"/>
                  </a:lnTo>
                  <a:lnTo>
                    <a:pt x="23" y="65"/>
                  </a:lnTo>
                  <a:lnTo>
                    <a:pt x="19" y="53"/>
                  </a:lnTo>
                  <a:lnTo>
                    <a:pt x="16" y="32"/>
                  </a:lnTo>
                  <a:lnTo>
                    <a:pt x="11" y="13"/>
                  </a:lnTo>
                  <a:lnTo>
                    <a:pt x="11" y="0"/>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88" name="Freeform 196"/>
            <p:cNvSpPr>
              <a:spLocks/>
            </p:cNvSpPr>
            <p:nvPr/>
          </p:nvSpPr>
          <p:spPr bwMode="auto">
            <a:xfrm>
              <a:off x="2317" y="3796"/>
              <a:ext cx="10" cy="10"/>
            </a:xfrm>
            <a:custGeom>
              <a:avLst/>
              <a:gdLst>
                <a:gd name="T0" fmla="*/ 0 w 31"/>
                <a:gd name="T1" fmla="*/ 8 h 30"/>
                <a:gd name="T2" fmla="*/ 1 w 31"/>
                <a:gd name="T3" fmla="*/ 9 h 30"/>
                <a:gd name="T4" fmla="*/ 6 w 31"/>
                <a:gd name="T5" fmla="*/ 12 h 30"/>
                <a:gd name="T6" fmla="*/ 13 w 31"/>
                <a:gd name="T7" fmla="*/ 19 h 30"/>
                <a:gd name="T8" fmla="*/ 18 w 31"/>
                <a:gd name="T9" fmla="*/ 26 h 30"/>
                <a:gd name="T10" fmla="*/ 20 w 31"/>
                <a:gd name="T11" fmla="*/ 30 h 30"/>
                <a:gd name="T12" fmla="*/ 31 w 31"/>
                <a:gd name="T13" fmla="*/ 30 h 30"/>
                <a:gd name="T14" fmla="*/ 28 w 31"/>
                <a:gd name="T15" fmla="*/ 21 h 30"/>
                <a:gd name="T16" fmla="*/ 20 w 31"/>
                <a:gd name="T17" fmla="*/ 12 h 30"/>
                <a:gd name="T18" fmla="*/ 10 w 31"/>
                <a:gd name="T19" fmla="*/ 5 h 30"/>
                <a:gd name="T20" fmla="*/ 4 w 31"/>
                <a:gd name="T21" fmla="*/ 0 h 30"/>
                <a:gd name="T22" fmla="*/ 5 w 31"/>
                <a:gd name="T23" fmla="*/ 1 h 30"/>
                <a:gd name="T24" fmla="*/ 0 w 31"/>
                <a:gd name="T25"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30">
                  <a:moveTo>
                    <a:pt x="0" y="8"/>
                  </a:moveTo>
                  <a:lnTo>
                    <a:pt x="1" y="9"/>
                  </a:lnTo>
                  <a:lnTo>
                    <a:pt x="6" y="12"/>
                  </a:lnTo>
                  <a:lnTo>
                    <a:pt x="13" y="19"/>
                  </a:lnTo>
                  <a:lnTo>
                    <a:pt x="18" y="26"/>
                  </a:lnTo>
                  <a:lnTo>
                    <a:pt x="20" y="30"/>
                  </a:lnTo>
                  <a:lnTo>
                    <a:pt x="31" y="30"/>
                  </a:lnTo>
                  <a:lnTo>
                    <a:pt x="28" y="21"/>
                  </a:lnTo>
                  <a:lnTo>
                    <a:pt x="20" y="12"/>
                  </a:lnTo>
                  <a:lnTo>
                    <a:pt x="10" y="5"/>
                  </a:lnTo>
                  <a:lnTo>
                    <a:pt x="4" y="0"/>
                  </a:lnTo>
                  <a:lnTo>
                    <a:pt x="5" y="1"/>
                  </a:lnTo>
                  <a:lnTo>
                    <a:pt x="0"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89" name="Freeform 197"/>
            <p:cNvSpPr>
              <a:spLocks/>
            </p:cNvSpPr>
            <p:nvPr/>
          </p:nvSpPr>
          <p:spPr bwMode="auto">
            <a:xfrm>
              <a:off x="2315" y="3791"/>
              <a:ext cx="4" cy="7"/>
            </a:xfrm>
            <a:custGeom>
              <a:avLst/>
              <a:gdLst>
                <a:gd name="T0" fmla="*/ 3 w 11"/>
                <a:gd name="T1" fmla="*/ 12 h 23"/>
                <a:gd name="T2" fmla="*/ 3 w 11"/>
                <a:gd name="T3" fmla="*/ 12 h 23"/>
                <a:gd name="T4" fmla="*/ 0 w 11"/>
                <a:gd name="T5" fmla="*/ 10 h 23"/>
                <a:gd name="T6" fmla="*/ 2 w 11"/>
                <a:gd name="T7" fmla="*/ 12 h 23"/>
                <a:gd name="T8" fmla="*/ 2 w 11"/>
                <a:gd name="T9" fmla="*/ 18 h 23"/>
                <a:gd name="T10" fmla="*/ 6 w 11"/>
                <a:gd name="T11" fmla="*/ 23 h 23"/>
                <a:gd name="T12" fmla="*/ 11 w 11"/>
                <a:gd name="T13" fmla="*/ 16 h 23"/>
                <a:gd name="T14" fmla="*/ 11 w 11"/>
                <a:gd name="T15" fmla="*/ 15 h 23"/>
                <a:gd name="T16" fmla="*/ 11 w 11"/>
                <a:gd name="T17" fmla="*/ 12 h 23"/>
                <a:gd name="T18" fmla="*/ 10 w 11"/>
                <a:gd name="T19" fmla="*/ 5 h 23"/>
                <a:gd name="T20" fmla="*/ 3 w 11"/>
                <a:gd name="T21" fmla="*/ 0 h 23"/>
                <a:gd name="T22" fmla="*/ 3 w 11"/>
                <a:gd name="T23" fmla="*/ 0 h 23"/>
                <a:gd name="T24" fmla="*/ 3 w 11"/>
                <a:gd name="T25"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3">
                  <a:moveTo>
                    <a:pt x="3" y="12"/>
                  </a:moveTo>
                  <a:lnTo>
                    <a:pt x="3" y="12"/>
                  </a:lnTo>
                  <a:lnTo>
                    <a:pt x="0" y="10"/>
                  </a:lnTo>
                  <a:lnTo>
                    <a:pt x="2" y="12"/>
                  </a:lnTo>
                  <a:lnTo>
                    <a:pt x="2" y="18"/>
                  </a:lnTo>
                  <a:lnTo>
                    <a:pt x="6" y="23"/>
                  </a:lnTo>
                  <a:lnTo>
                    <a:pt x="11" y="16"/>
                  </a:lnTo>
                  <a:lnTo>
                    <a:pt x="11" y="15"/>
                  </a:lnTo>
                  <a:lnTo>
                    <a:pt x="11" y="12"/>
                  </a:lnTo>
                  <a:lnTo>
                    <a:pt x="10" y="5"/>
                  </a:lnTo>
                  <a:lnTo>
                    <a:pt x="3" y="0"/>
                  </a:lnTo>
                  <a:lnTo>
                    <a:pt x="3" y="0"/>
                  </a:lnTo>
                  <a:lnTo>
                    <a:pt x="3"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90" name="Freeform 198"/>
            <p:cNvSpPr>
              <a:spLocks/>
            </p:cNvSpPr>
            <p:nvPr/>
          </p:nvSpPr>
          <p:spPr bwMode="auto">
            <a:xfrm>
              <a:off x="2303" y="3791"/>
              <a:ext cx="13" cy="12"/>
            </a:xfrm>
            <a:custGeom>
              <a:avLst/>
              <a:gdLst>
                <a:gd name="T0" fmla="*/ 9 w 40"/>
                <a:gd name="T1" fmla="*/ 36 h 36"/>
                <a:gd name="T2" fmla="*/ 9 w 40"/>
                <a:gd name="T3" fmla="*/ 36 h 36"/>
                <a:gd name="T4" fmla="*/ 10 w 40"/>
                <a:gd name="T5" fmla="*/ 34 h 36"/>
                <a:gd name="T6" fmla="*/ 15 w 40"/>
                <a:gd name="T7" fmla="*/ 29 h 36"/>
                <a:gd name="T8" fmla="*/ 19 w 40"/>
                <a:gd name="T9" fmla="*/ 24 h 36"/>
                <a:gd name="T10" fmla="*/ 24 w 40"/>
                <a:gd name="T11" fmla="*/ 21 h 36"/>
                <a:gd name="T12" fmla="*/ 29 w 40"/>
                <a:gd name="T13" fmla="*/ 18 h 36"/>
                <a:gd name="T14" fmla="*/ 34 w 40"/>
                <a:gd name="T15" fmla="*/ 14 h 36"/>
                <a:gd name="T16" fmla="*/ 37 w 40"/>
                <a:gd name="T17" fmla="*/ 12 h 36"/>
                <a:gd name="T18" fmla="*/ 40 w 40"/>
                <a:gd name="T19" fmla="*/ 12 h 36"/>
                <a:gd name="T20" fmla="*/ 40 w 40"/>
                <a:gd name="T21" fmla="*/ 0 h 36"/>
                <a:gd name="T22" fmla="*/ 35 w 40"/>
                <a:gd name="T23" fmla="*/ 3 h 36"/>
                <a:gd name="T24" fmla="*/ 29 w 40"/>
                <a:gd name="T25" fmla="*/ 5 h 36"/>
                <a:gd name="T26" fmla="*/ 25 w 40"/>
                <a:gd name="T27" fmla="*/ 8 h 36"/>
                <a:gd name="T28" fmla="*/ 19 w 40"/>
                <a:gd name="T29" fmla="*/ 12 h 36"/>
                <a:gd name="T30" fmla="*/ 12 w 40"/>
                <a:gd name="T31" fmla="*/ 18 h 36"/>
                <a:gd name="T32" fmla="*/ 8 w 40"/>
                <a:gd name="T33" fmla="*/ 22 h 36"/>
                <a:gd name="T34" fmla="*/ 3 w 40"/>
                <a:gd name="T35" fmla="*/ 27 h 36"/>
                <a:gd name="T36" fmla="*/ 0 w 40"/>
                <a:gd name="T37" fmla="*/ 31 h 36"/>
                <a:gd name="T38" fmla="*/ 0 w 40"/>
                <a:gd name="T39" fmla="*/ 31 h 36"/>
                <a:gd name="T40" fmla="*/ 9 w 40"/>
                <a:gd name="T4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36">
                  <a:moveTo>
                    <a:pt x="9" y="36"/>
                  </a:moveTo>
                  <a:lnTo>
                    <a:pt x="9" y="36"/>
                  </a:lnTo>
                  <a:lnTo>
                    <a:pt x="10" y="34"/>
                  </a:lnTo>
                  <a:lnTo>
                    <a:pt x="15" y="29"/>
                  </a:lnTo>
                  <a:lnTo>
                    <a:pt x="19" y="24"/>
                  </a:lnTo>
                  <a:lnTo>
                    <a:pt x="24" y="21"/>
                  </a:lnTo>
                  <a:lnTo>
                    <a:pt x="29" y="18"/>
                  </a:lnTo>
                  <a:lnTo>
                    <a:pt x="34" y="14"/>
                  </a:lnTo>
                  <a:lnTo>
                    <a:pt x="37" y="12"/>
                  </a:lnTo>
                  <a:lnTo>
                    <a:pt x="40" y="12"/>
                  </a:lnTo>
                  <a:lnTo>
                    <a:pt x="40" y="0"/>
                  </a:lnTo>
                  <a:lnTo>
                    <a:pt x="35" y="3"/>
                  </a:lnTo>
                  <a:lnTo>
                    <a:pt x="29" y="5"/>
                  </a:lnTo>
                  <a:lnTo>
                    <a:pt x="25" y="8"/>
                  </a:lnTo>
                  <a:lnTo>
                    <a:pt x="19" y="12"/>
                  </a:lnTo>
                  <a:lnTo>
                    <a:pt x="12" y="18"/>
                  </a:lnTo>
                  <a:lnTo>
                    <a:pt x="8" y="22"/>
                  </a:lnTo>
                  <a:lnTo>
                    <a:pt x="3" y="27"/>
                  </a:lnTo>
                  <a:lnTo>
                    <a:pt x="0" y="31"/>
                  </a:lnTo>
                  <a:lnTo>
                    <a:pt x="0" y="31"/>
                  </a:lnTo>
                  <a:lnTo>
                    <a:pt x="9" y="3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91" name="Freeform 199"/>
            <p:cNvSpPr>
              <a:spLocks/>
            </p:cNvSpPr>
            <p:nvPr/>
          </p:nvSpPr>
          <p:spPr bwMode="auto">
            <a:xfrm>
              <a:off x="2301" y="3801"/>
              <a:ext cx="5" cy="15"/>
            </a:xfrm>
            <a:custGeom>
              <a:avLst/>
              <a:gdLst>
                <a:gd name="T0" fmla="*/ 6 w 13"/>
                <a:gd name="T1" fmla="*/ 45 h 45"/>
                <a:gd name="T2" fmla="*/ 13 w 13"/>
                <a:gd name="T3" fmla="*/ 40 h 45"/>
                <a:gd name="T4" fmla="*/ 12 w 13"/>
                <a:gd name="T5" fmla="*/ 36 h 45"/>
                <a:gd name="T6" fmla="*/ 13 w 13"/>
                <a:gd name="T7" fmla="*/ 24 h 45"/>
                <a:gd name="T8" fmla="*/ 12 w 13"/>
                <a:gd name="T9" fmla="*/ 12 h 45"/>
                <a:gd name="T10" fmla="*/ 13 w 13"/>
                <a:gd name="T11" fmla="*/ 5 h 45"/>
                <a:gd name="T12" fmla="*/ 4 w 13"/>
                <a:gd name="T13" fmla="*/ 0 h 45"/>
                <a:gd name="T14" fmla="*/ 0 w 13"/>
                <a:gd name="T15" fmla="*/ 12 h 45"/>
                <a:gd name="T16" fmla="*/ 1 w 13"/>
                <a:gd name="T17" fmla="*/ 24 h 45"/>
                <a:gd name="T18" fmla="*/ 3 w 13"/>
                <a:gd name="T19" fmla="*/ 36 h 45"/>
                <a:gd name="T20" fmla="*/ 4 w 13"/>
                <a:gd name="T21" fmla="*/ 40 h 45"/>
                <a:gd name="T22" fmla="*/ 11 w 13"/>
                <a:gd name="T23" fmla="*/ 36 h 45"/>
                <a:gd name="T24" fmla="*/ 4 w 13"/>
                <a:gd name="T25" fmla="*/ 40 h 45"/>
                <a:gd name="T26" fmla="*/ 5 w 13"/>
                <a:gd name="T27" fmla="*/ 44 h 45"/>
                <a:gd name="T28" fmla="*/ 8 w 13"/>
                <a:gd name="T29" fmla="*/ 45 h 45"/>
                <a:gd name="T30" fmla="*/ 12 w 13"/>
                <a:gd name="T31" fmla="*/ 44 h 45"/>
                <a:gd name="T32" fmla="*/ 13 w 13"/>
                <a:gd name="T33" fmla="*/ 40 h 45"/>
                <a:gd name="T34" fmla="*/ 6 w 13"/>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45">
                  <a:moveTo>
                    <a:pt x="6" y="45"/>
                  </a:moveTo>
                  <a:lnTo>
                    <a:pt x="13" y="40"/>
                  </a:lnTo>
                  <a:lnTo>
                    <a:pt x="12" y="36"/>
                  </a:lnTo>
                  <a:lnTo>
                    <a:pt x="13" y="24"/>
                  </a:lnTo>
                  <a:lnTo>
                    <a:pt x="12" y="12"/>
                  </a:lnTo>
                  <a:lnTo>
                    <a:pt x="13" y="5"/>
                  </a:lnTo>
                  <a:lnTo>
                    <a:pt x="4" y="0"/>
                  </a:lnTo>
                  <a:lnTo>
                    <a:pt x="0" y="12"/>
                  </a:lnTo>
                  <a:lnTo>
                    <a:pt x="1" y="24"/>
                  </a:lnTo>
                  <a:lnTo>
                    <a:pt x="3" y="36"/>
                  </a:lnTo>
                  <a:lnTo>
                    <a:pt x="4" y="40"/>
                  </a:lnTo>
                  <a:lnTo>
                    <a:pt x="11" y="36"/>
                  </a:lnTo>
                  <a:lnTo>
                    <a:pt x="4" y="40"/>
                  </a:lnTo>
                  <a:lnTo>
                    <a:pt x="5" y="44"/>
                  </a:lnTo>
                  <a:lnTo>
                    <a:pt x="8" y="45"/>
                  </a:lnTo>
                  <a:lnTo>
                    <a:pt x="12" y="44"/>
                  </a:lnTo>
                  <a:lnTo>
                    <a:pt x="13" y="40"/>
                  </a:lnTo>
                  <a:lnTo>
                    <a:pt x="6" y="4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92" name="Freeform 200"/>
            <p:cNvSpPr>
              <a:spLocks/>
            </p:cNvSpPr>
            <p:nvPr/>
          </p:nvSpPr>
          <p:spPr bwMode="auto">
            <a:xfrm>
              <a:off x="2299" y="3811"/>
              <a:ext cx="6" cy="5"/>
            </a:xfrm>
            <a:custGeom>
              <a:avLst/>
              <a:gdLst>
                <a:gd name="T0" fmla="*/ 9 w 19"/>
                <a:gd name="T1" fmla="*/ 5 h 16"/>
                <a:gd name="T2" fmla="*/ 3 w 19"/>
                <a:gd name="T3" fmla="*/ 9 h 16"/>
                <a:gd name="T4" fmla="*/ 14 w 19"/>
                <a:gd name="T5" fmla="*/ 16 h 16"/>
                <a:gd name="T6" fmla="*/ 19 w 19"/>
                <a:gd name="T7" fmla="*/ 7 h 16"/>
                <a:gd name="T8" fmla="*/ 7 w 19"/>
                <a:gd name="T9" fmla="*/ 0 h 16"/>
                <a:gd name="T10" fmla="*/ 0 w 19"/>
                <a:gd name="T11" fmla="*/ 5 h 16"/>
                <a:gd name="T12" fmla="*/ 7 w 19"/>
                <a:gd name="T13" fmla="*/ 0 h 16"/>
                <a:gd name="T14" fmla="*/ 4 w 19"/>
                <a:gd name="T15" fmla="*/ 0 h 16"/>
                <a:gd name="T16" fmla="*/ 0 w 19"/>
                <a:gd name="T17" fmla="*/ 2 h 16"/>
                <a:gd name="T18" fmla="*/ 0 w 19"/>
                <a:gd name="T19" fmla="*/ 7 h 16"/>
                <a:gd name="T20" fmla="*/ 3 w 19"/>
                <a:gd name="T21" fmla="*/ 9 h 16"/>
                <a:gd name="T22" fmla="*/ 9 w 19"/>
                <a:gd name="T2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6">
                  <a:moveTo>
                    <a:pt x="9" y="5"/>
                  </a:moveTo>
                  <a:lnTo>
                    <a:pt x="3" y="9"/>
                  </a:lnTo>
                  <a:lnTo>
                    <a:pt x="14" y="16"/>
                  </a:lnTo>
                  <a:lnTo>
                    <a:pt x="19" y="7"/>
                  </a:lnTo>
                  <a:lnTo>
                    <a:pt x="7" y="0"/>
                  </a:lnTo>
                  <a:lnTo>
                    <a:pt x="0" y="5"/>
                  </a:lnTo>
                  <a:lnTo>
                    <a:pt x="7" y="0"/>
                  </a:lnTo>
                  <a:lnTo>
                    <a:pt x="4" y="0"/>
                  </a:lnTo>
                  <a:lnTo>
                    <a:pt x="0" y="2"/>
                  </a:lnTo>
                  <a:lnTo>
                    <a:pt x="0" y="7"/>
                  </a:lnTo>
                  <a:lnTo>
                    <a:pt x="3" y="9"/>
                  </a:lnTo>
                  <a:lnTo>
                    <a:pt x="9"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93" name="Freeform 201"/>
            <p:cNvSpPr>
              <a:spLocks/>
            </p:cNvSpPr>
            <p:nvPr/>
          </p:nvSpPr>
          <p:spPr bwMode="auto">
            <a:xfrm>
              <a:off x="2296" y="3812"/>
              <a:ext cx="6" cy="12"/>
            </a:xfrm>
            <a:custGeom>
              <a:avLst/>
              <a:gdLst>
                <a:gd name="T0" fmla="*/ 0 w 18"/>
                <a:gd name="T1" fmla="*/ 30 h 35"/>
                <a:gd name="T2" fmla="*/ 8 w 18"/>
                <a:gd name="T3" fmla="*/ 34 h 35"/>
                <a:gd name="T4" fmla="*/ 14 w 18"/>
                <a:gd name="T5" fmla="*/ 24 h 35"/>
                <a:gd name="T6" fmla="*/ 17 w 18"/>
                <a:gd name="T7" fmla="*/ 13 h 35"/>
                <a:gd name="T8" fmla="*/ 18 w 18"/>
                <a:gd name="T9" fmla="*/ 3 h 35"/>
                <a:gd name="T10" fmla="*/ 18 w 18"/>
                <a:gd name="T11" fmla="*/ 0 h 35"/>
                <a:gd name="T12" fmla="*/ 9 w 18"/>
                <a:gd name="T13" fmla="*/ 0 h 35"/>
                <a:gd name="T14" fmla="*/ 9 w 18"/>
                <a:gd name="T15" fmla="*/ 3 h 35"/>
                <a:gd name="T16" fmla="*/ 8 w 18"/>
                <a:gd name="T17" fmla="*/ 11 h 35"/>
                <a:gd name="T18" fmla="*/ 5 w 18"/>
                <a:gd name="T19" fmla="*/ 21 h 35"/>
                <a:gd name="T20" fmla="*/ 1 w 18"/>
                <a:gd name="T21" fmla="*/ 27 h 35"/>
                <a:gd name="T22" fmla="*/ 9 w 18"/>
                <a:gd name="T23" fmla="*/ 30 h 35"/>
                <a:gd name="T24" fmla="*/ 1 w 18"/>
                <a:gd name="T25" fmla="*/ 27 h 35"/>
                <a:gd name="T26" fmla="*/ 0 w 18"/>
                <a:gd name="T27" fmla="*/ 30 h 35"/>
                <a:gd name="T28" fmla="*/ 1 w 18"/>
                <a:gd name="T29" fmla="*/ 34 h 35"/>
                <a:gd name="T30" fmla="*/ 5 w 18"/>
                <a:gd name="T31" fmla="*/ 35 h 35"/>
                <a:gd name="T32" fmla="*/ 8 w 18"/>
                <a:gd name="T33" fmla="*/ 34 h 35"/>
                <a:gd name="T34" fmla="*/ 0 w 18"/>
                <a:gd name="T35" fmla="*/ 3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35">
                  <a:moveTo>
                    <a:pt x="0" y="30"/>
                  </a:moveTo>
                  <a:lnTo>
                    <a:pt x="8" y="34"/>
                  </a:lnTo>
                  <a:lnTo>
                    <a:pt x="14" y="24"/>
                  </a:lnTo>
                  <a:lnTo>
                    <a:pt x="17" y="13"/>
                  </a:lnTo>
                  <a:lnTo>
                    <a:pt x="18" y="3"/>
                  </a:lnTo>
                  <a:lnTo>
                    <a:pt x="18" y="0"/>
                  </a:lnTo>
                  <a:lnTo>
                    <a:pt x="9" y="0"/>
                  </a:lnTo>
                  <a:lnTo>
                    <a:pt x="9" y="3"/>
                  </a:lnTo>
                  <a:lnTo>
                    <a:pt x="8" y="11"/>
                  </a:lnTo>
                  <a:lnTo>
                    <a:pt x="5" y="21"/>
                  </a:lnTo>
                  <a:lnTo>
                    <a:pt x="1" y="27"/>
                  </a:lnTo>
                  <a:lnTo>
                    <a:pt x="9" y="30"/>
                  </a:lnTo>
                  <a:lnTo>
                    <a:pt x="1" y="27"/>
                  </a:lnTo>
                  <a:lnTo>
                    <a:pt x="0" y="30"/>
                  </a:lnTo>
                  <a:lnTo>
                    <a:pt x="1" y="34"/>
                  </a:lnTo>
                  <a:lnTo>
                    <a:pt x="5" y="35"/>
                  </a:lnTo>
                  <a:lnTo>
                    <a:pt x="8" y="34"/>
                  </a:lnTo>
                  <a:lnTo>
                    <a:pt x="0"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94" name="Freeform 202"/>
            <p:cNvSpPr>
              <a:spLocks/>
            </p:cNvSpPr>
            <p:nvPr/>
          </p:nvSpPr>
          <p:spPr bwMode="auto">
            <a:xfrm>
              <a:off x="2295" y="3817"/>
              <a:ext cx="4" cy="5"/>
            </a:xfrm>
            <a:custGeom>
              <a:avLst/>
              <a:gdLst>
                <a:gd name="T0" fmla="*/ 0 w 11"/>
                <a:gd name="T1" fmla="*/ 9 h 17"/>
                <a:gd name="T2" fmla="*/ 0 w 11"/>
                <a:gd name="T3" fmla="*/ 9 h 17"/>
                <a:gd name="T4" fmla="*/ 0 w 11"/>
                <a:gd name="T5" fmla="*/ 11 h 17"/>
                <a:gd name="T6" fmla="*/ 1 w 11"/>
                <a:gd name="T7" fmla="*/ 12 h 17"/>
                <a:gd name="T8" fmla="*/ 0 w 11"/>
                <a:gd name="T9" fmla="*/ 16 h 17"/>
                <a:gd name="T10" fmla="*/ 1 w 11"/>
                <a:gd name="T11" fmla="*/ 17 h 17"/>
                <a:gd name="T12" fmla="*/ 10 w 11"/>
                <a:gd name="T13" fmla="*/ 17 h 17"/>
                <a:gd name="T14" fmla="*/ 11 w 11"/>
                <a:gd name="T15" fmla="*/ 16 h 17"/>
                <a:gd name="T16" fmla="*/ 10 w 11"/>
                <a:gd name="T17" fmla="*/ 12 h 17"/>
                <a:gd name="T18" fmla="*/ 9 w 11"/>
                <a:gd name="T19" fmla="*/ 6 h 17"/>
                <a:gd name="T20" fmla="*/ 5 w 11"/>
                <a:gd name="T21" fmla="*/ 0 h 17"/>
                <a:gd name="T22" fmla="*/ 5 w 11"/>
                <a:gd name="T23" fmla="*/ 0 h 17"/>
                <a:gd name="T24" fmla="*/ 0 w 11"/>
                <a:gd name="T25"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7">
                  <a:moveTo>
                    <a:pt x="0" y="9"/>
                  </a:moveTo>
                  <a:lnTo>
                    <a:pt x="0" y="9"/>
                  </a:lnTo>
                  <a:lnTo>
                    <a:pt x="0" y="11"/>
                  </a:lnTo>
                  <a:lnTo>
                    <a:pt x="1" y="12"/>
                  </a:lnTo>
                  <a:lnTo>
                    <a:pt x="0" y="16"/>
                  </a:lnTo>
                  <a:lnTo>
                    <a:pt x="1" y="17"/>
                  </a:lnTo>
                  <a:lnTo>
                    <a:pt x="10" y="17"/>
                  </a:lnTo>
                  <a:lnTo>
                    <a:pt x="11" y="16"/>
                  </a:lnTo>
                  <a:lnTo>
                    <a:pt x="10" y="12"/>
                  </a:lnTo>
                  <a:lnTo>
                    <a:pt x="9" y="6"/>
                  </a:lnTo>
                  <a:lnTo>
                    <a:pt x="5" y="0"/>
                  </a:lnTo>
                  <a:lnTo>
                    <a:pt x="5"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95" name="Freeform 203"/>
            <p:cNvSpPr>
              <a:spLocks/>
            </p:cNvSpPr>
            <p:nvPr/>
          </p:nvSpPr>
          <p:spPr bwMode="auto">
            <a:xfrm>
              <a:off x="2283" y="3816"/>
              <a:ext cx="14" cy="5"/>
            </a:xfrm>
            <a:custGeom>
              <a:avLst/>
              <a:gdLst>
                <a:gd name="T0" fmla="*/ 9 w 42"/>
                <a:gd name="T1" fmla="*/ 8 h 15"/>
                <a:gd name="T2" fmla="*/ 6 w 42"/>
                <a:gd name="T3" fmla="*/ 15 h 15"/>
                <a:gd name="T4" fmla="*/ 7 w 42"/>
                <a:gd name="T5" fmla="*/ 15 h 15"/>
                <a:gd name="T6" fmla="*/ 11 w 42"/>
                <a:gd name="T7" fmla="*/ 14 h 15"/>
                <a:gd name="T8" fmla="*/ 15 w 42"/>
                <a:gd name="T9" fmla="*/ 13 h 15"/>
                <a:gd name="T10" fmla="*/ 20 w 42"/>
                <a:gd name="T11" fmla="*/ 12 h 15"/>
                <a:gd name="T12" fmla="*/ 25 w 42"/>
                <a:gd name="T13" fmla="*/ 10 h 15"/>
                <a:gd name="T14" fmla="*/ 31 w 42"/>
                <a:gd name="T15" fmla="*/ 9 h 15"/>
                <a:gd name="T16" fmla="*/ 36 w 42"/>
                <a:gd name="T17" fmla="*/ 9 h 15"/>
                <a:gd name="T18" fmla="*/ 37 w 42"/>
                <a:gd name="T19" fmla="*/ 10 h 15"/>
                <a:gd name="T20" fmla="*/ 42 w 42"/>
                <a:gd name="T21" fmla="*/ 1 h 15"/>
                <a:gd name="T22" fmla="*/ 36 w 42"/>
                <a:gd name="T23" fmla="*/ 0 h 15"/>
                <a:gd name="T24" fmla="*/ 31 w 42"/>
                <a:gd name="T25" fmla="*/ 0 h 15"/>
                <a:gd name="T26" fmla="*/ 25 w 42"/>
                <a:gd name="T27" fmla="*/ 1 h 15"/>
                <a:gd name="T28" fmla="*/ 20 w 42"/>
                <a:gd name="T29" fmla="*/ 2 h 15"/>
                <a:gd name="T30" fmla="*/ 13 w 42"/>
                <a:gd name="T31" fmla="*/ 4 h 15"/>
                <a:gd name="T32" fmla="*/ 8 w 42"/>
                <a:gd name="T33" fmla="*/ 5 h 15"/>
                <a:gd name="T34" fmla="*/ 5 w 42"/>
                <a:gd name="T35" fmla="*/ 6 h 15"/>
                <a:gd name="T36" fmla="*/ 4 w 42"/>
                <a:gd name="T37" fmla="*/ 6 h 15"/>
                <a:gd name="T38" fmla="*/ 0 w 42"/>
                <a:gd name="T39" fmla="*/ 13 h 15"/>
                <a:gd name="T40" fmla="*/ 4 w 42"/>
                <a:gd name="T41" fmla="*/ 6 h 15"/>
                <a:gd name="T42" fmla="*/ 1 w 42"/>
                <a:gd name="T43" fmla="*/ 8 h 15"/>
                <a:gd name="T44" fmla="*/ 0 w 42"/>
                <a:gd name="T45" fmla="*/ 12 h 15"/>
                <a:gd name="T46" fmla="*/ 3 w 42"/>
                <a:gd name="T47" fmla="*/ 14 h 15"/>
                <a:gd name="T48" fmla="*/ 6 w 42"/>
                <a:gd name="T49" fmla="*/ 15 h 15"/>
                <a:gd name="T50" fmla="*/ 9 w 42"/>
                <a:gd name="T51"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15">
                  <a:moveTo>
                    <a:pt x="9" y="8"/>
                  </a:moveTo>
                  <a:lnTo>
                    <a:pt x="6" y="15"/>
                  </a:lnTo>
                  <a:lnTo>
                    <a:pt x="7" y="15"/>
                  </a:lnTo>
                  <a:lnTo>
                    <a:pt x="11" y="14"/>
                  </a:lnTo>
                  <a:lnTo>
                    <a:pt x="15" y="13"/>
                  </a:lnTo>
                  <a:lnTo>
                    <a:pt x="20" y="12"/>
                  </a:lnTo>
                  <a:lnTo>
                    <a:pt x="25" y="10"/>
                  </a:lnTo>
                  <a:lnTo>
                    <a:pt x="31" y="9"/>
                  </a:lnTo>
                  <a:lnTo>
                    <a:pt x="36" y="9"/>
                  </a:lnTo>
                  <a:lnTo>
                    <a:pt x="37" y="10"/>
                  </a:lnTo>
                  <a:lnTo>
                    <a:pt x="42" y="1"/>
                  </a:lnTo>
                  <a:lnTo>
                    <a:pt x="36" y="0"/>
                  </a:lnTo>
                  <a:lnTo>
                    <a:pt x="31" y="0"/>
                  </a:lnTo>
                  <a:lnTo>
                    <a:pt x="25" y="1"/>
                  </a:lnTo>
                  <a:lnTo>
                    <a:pt x="20" y="2"/>
                  </a:lnTo>
                  <a:lnTo>
                    <a:pt x="13" y="4"/>
                  </a:lnTo>
                  <a:lnTo>
                    <a:pt x="8" y="5"/>
                  </a:lnTo>
                  <a:lnTo>
                    <a:pt x="5" y="6"/>
                  </a:lnTo>
                  <a:lnTo>
                    <a:pt x="4" y="6"/>
                  </a:lnTo>
                  <a:lnTo>
                    <a:pt x="0" y="13"/>
                  </a:lnTo>
                  <a:lnTo>
                    <a:pt x="4" y="6"/>
                  </a:lnTo>
                  <a:lnTo>
                    <a:pt x="1" y="8"/>
                  </a:lnTo>
                  <a:lnTo>
                    <a:pt x="0" y="12"/>
                  </a:lnTo>
                  <a:lnTo>
                    <a:pt x="3" y="14"/>
                  </a:lnTo>
                  <a:lnTo>
                    <a:pt x="6" y="15"/>
                  </a:lnTo>
                  <a:lnTo>
                    <a:pt x="9"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96" name="Freeform 204"/>
            <p:cNvSpPr>
              <a:spLocks/>
            </p:cNvSpPr>
            <p:nvPr/>
          </p:nvSpPr>
          <p:spPr bwMode="auto">
            <a:xfrm>
              <a:off x="2283" y="3819"/>
              <a:ext cx="6" cy="7"/>
            </a:xfrm>
            <a:custGeom>
              <a:avLst/>
              <a:gdLst>
                <a:gd name="T0" fmla="*/ 11 w 17"/>
                <a:gd name="T1" fmla="*/ 20 h 20"/>
                <a:gd name="T2" fmla="*/ 17 w 17"/>
                <a:gd name="T3" fmla="*/ 13 h 20"/>
                <a:gd name="T4" fmla="*/ 9 w 17"/>
                <a:gd name="T5" fmla="*/ 0 h 20"/>
                <a:gd name="T6" fmla="*/ 0 w 17"/>
                <a:gd name="T7" fmla="*/ 5 h 20"/>
                <a:gd name="T8" fmla="*/ 8 w 17"/>
                <a:gd name="T9" fmla="*/ 17 h 20"/>
                <a:gd name="T10" fmla="*/ 15 w 17"/>
                <a:gd name="T11" fmla="*/ 10 h 20"/>
                <a:gd name="T12" fmla="*/ 8 w 17"/>
                <a:gd name="T13" fmla="*/ 17 h 20"/>
                <a:gd name="T14" fmla="*/ 11 w 17"/>
                <a:gd name="T15" fmla="*/ 20 h 20"/>
                <a:gd name="T16" fmla="*/ 15 w 17"/>
                <a:gd name="T17" fmla="*/ 20 h 20"/>
                <a:gd name="T18" fmla="*/ 17 w 17"/>
                <a:gd name="T19" fmla="*/ 16 h 20"/>
                <a:gd name="T20" fmla="*/ 17 w 17"/>
                <a:gd name="T21" fmla="*/ 13 h 20"/>
                <a:gd name="T22" fmla="*/ 11 w 17"/>
                <a:gd name="T23"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11" y="20"/>
                  </a:moveTo>
                  <a:lnTo>
                    <a:pt x="17" y="13"/>
                  </a:lnTo>
                  <a:lnTo>
                    <a:pt x="9" y="0"/>
                  </a:lnTo>
                  <a:lnTo>
                    <a:pt x="0" y="5"/>
                  </a:lnTo>
                  <a:lnTo>
                    <a:pt x="8" y="17"/>
                  </a:lnTo>
                  <a:lnTo>
                    <a:pt x="15" y="10"/>
                  </a:lnTo>
                  <a:lnTo>
                    <a:pt x="8" y="17"/>
                  </a:lnTo>
                  <a:lnTo>
                    <a:pt x="11" y="20"/>
                  </a:lnTo>
                  <a:lnTo>
                    <a:pt x="15" y="20"/>
                  </a:lnTo>
                  <a:lnTo>
                    <a:pt x="17" y="16"/>
                  </a:lnTo>
                  <a:lnTo>
                    <a:pt x="17" y="13"/>
                  </a:lnTo>
                  <a:lnTo>
                    <a:pt x="11" y="2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97" name="Freeform 205"/>
            <p:cNvSpPr>
              <a:spLocks/>
            </p:cNvSpPr>
            <p:nvPr/>
          </p:nvSpPr>
          <p:spPr bwMode="auto">
            <a:xfrm>
              <a:off x="2274" y="3816"/>
              <a:ext cx="14" cy="10"/>
            </a:xfrm>
            <a:custGeom>
              <a:avLst/>
              <a:gdLst>
                <a:gd name="T0" fmla="*/ 9 w 42"/>
                <a:gd name="T1" fmla="*/ 7 h 30"/>
                <a:gd name="T2" fmla="*/ 2 w 42"/>
                <a:gd name="T3" fmla="*/ 9 h 30"/>
                <a:gd name="T4" fmla="*/ 38 w 42"/>
                <a:gd name="T5" fmla="*/ 30 h 30"/>
                <a:gd name="T6" fmla="*/ 42 w 42"/>
                <a:gd name="T7" fmla="*/ 20 h 30"/>
                <a:gd name="T8" fmla="*/ 7 w 42"/>
                <a:gd name="T9" fmla="*/ 0 h 30"/>
                <a:gd name="T10" fmla="*/ 0 w 42"/>
                <a:gd name="T11" fmla="*/ 2 h 30"/>
                <a:gd name="T12" fmla="*/ 7 w 42"/>
                <a:gd name="T13" fmla="*/ 0 h 30"/>
                <a:gd name="T14" fmla="*/ 3 w 42"/>
                <a:gd name="T15" fmla="*/ 0 h 30"/>
                <a:gd name="T16" fmla="*/ 0 w 42"/>
                <a:gd name="T17" fmla="*/ 2 h 30"/>
                <a:gd name="T18" fmla="*/ 0 w 42"/>
                <a:gd name="T19" fmla="*/ 7 h 30"/>
                <a:gd name="T20" fmla="*/ 2 w 42"/>
                <a:gd name="T21" fmla="*/ 9 h 30"/>
                <a:gd name="T22" fmla="*/ 9 w 42"/>
                <a:gd name="T23"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30">
                  <a:moveTo>
                    <a:pt x="9" y="7"/>
                  </a:moveTo>
                  <a:lnTo>
                    <a:pt x="2" y="9"/>
                  </a:lnTo>
                  <a:lnTo>
                    <a:pt x="38" y="30"/>
                  </a:lnTo>
                  <a:lnTo>
                    <a:pt x="42" y="20"/>
                  </a:lnTo>
                  <a:lnTo>
                    <a:pt x="7" y="0"/>
                  </a:lnTo>
                  <a:lnTo>
                    <a:pt x="0" y="2"/>
                  </a:lnTo>
                  <a:lnTo>
                    <a:pt x="7" y="0"/>
                  </a:lnTo>
                  <a:lnTo>
                    <a:pt x="3" y="0"/>
                  </a:lnTo>
                  <a:lnTo>
                    <a:pt x="0" y="2"/>
                  </a:lnTo>
                  <a:lnTo>
                    <a:pt x="0" y="7"/>
                  </a:lnTo>
                  <a:lnTo>
                    <a:pt x="2" y="9"/>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98" name="Freeform 206"/>
            <p:cNvSpPr>
              <a:spLocks/>
            </p:cNvSpPr>
            <p:nvPr/>
          </p:nvSpPr>
          <p:spPr bwMode="auto">
            <a:xfrm>
              <a:off x="2268" y="3816"/>
              <a:ext cx="9" cy="15"/>
            </a:xfrm>
            <a:custGeom>
              <a:avLst/>
              <a:gdLst>
                <a:gd name="T0" fmla="*/ 0 w 26"/>
                <a:gd name="T1" fmla="*/ 39 h 44"/>
                <a:gd name="T2" fmla="*/ 9 w 26"/>
                <a:gd name="T3" fmla="*/ 41 h 44"/>
                <a:gd name="T4" fmla="*/ 26 w 26"/>
                <a:gd name="T5" fmla="*/ 5 h 44"/>
                <a:gd name="T6" fmla="*/ 17 w 26"/>
                <a:gd name="T7" fmla="*/ 0 h 44"/>
                <a:gd name="T8" fmla="*/ 0 w 26"/>
                <a:gd name="T9" fmla="*/ 37 h 44"/>
                <a:gd name="T10" fmla="*/ 9 w 26"/>
                <a:gd name="T11" fmla="*/ 39 h 44"/>
                <a:gd name="T12" fmla="*/ 0 w 26"/>
                <a:gd name="T13" fmla="*/ 37 h 44"/>
                <a:gd name="T14" fmla="*/ 0 w 26"/>
                <a:gd name="T15" fmla="*/ 40 h 44"/>
                <a:gd name="T16" fmla="*/ 3 w 26"/>
                <a:gd name="T17" fmla="*/ 44 h 44"/>
                <a:gd name="T18" fmla="*/ 7 w 26"/>
                <a:gd name="T19" fmla="*/ 44 h 44"/>
                <a:gd name="T20" fmla="*/ 9 w 26"/>
                <a:gd name="T21" fmla="*/ 41 h 44"/>
                <a:gd name="T22" fmla="*/ 0 w 26"/>
                <a:gd name="T23" fmla="*/ 3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44">
                  <a:moveTo>
                    <a:pt x="0" y="39"/>
                  </a:moveTo>
                  <a:lnTo>
                    <a:pt x="9" y="41"/>
                  </a:lnTo>
                  <a:lnTo>
                    <a:pt x="26" y="5"/>
                  </a:lnTo>
                  <a:lnTo>
                    <a:pt x="17" y="0"/>
                  </a:lnTo>
                  <a:lnTo>
                    <a:pt x="0" y="37"/>
                  </a:lnTo>
                  <a:lnTo>
                    <a:pt x="9" y="39"/>
                  </a:lnTo>
                  <a:lnTo>
                    <a:pt x="0" y="37"/>
                  </a:lnTo>
                  <a:lnTo>
                    <a:pt x="0" y="40"/>
                  </a:lnTo>
                  <a:lnTo>
                    <a:pt x="3" y="44"/>
                  </a:lnTo>
                  <a:lnTo>
                    <a:pt x="7" y="44"/>
                  </a:lnTo>
                  <a:lnTo>
                    <a:pt x="9" y="41"/>
                  </a:lnTo>
                  <a:lnTo>
                    <a:pt x="0" y="3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799" name="Freeform 207"/>
            <p:cNvSpPr>
              <a:spLocks/>
            </p:cNvSpPr>
            <p:nvPr/>
          </p:nvSpPr>
          <p:spPr bwMode="auto">
            <a:xfrm>
              <a:off x="2267" y="3820"/>
              <a:ext cx="4" cy="9"/>
            </a:xfrm>
            <a:custGeom>
              <a:avLst/>
              <a:gdLst>
                <a:gd name="T0" fmla="*/ 8 w 13"/>
                <a:gd name="T1" fmla="*/ 8 h 27"/>
                <a:gd name="T2" fmla="*/ 0 w 13"/>
                <a:gd name="T3" fmla="*/ 4 h 27"/>
                <a:gd name="T4" fmla="*/ 4 w 13"/>
                <a:gd name="T5" fmla="*/ 27 h 27"/>
                <a:gd name="T6" fmla="*/ 13 w 13"/>
                <a:gd name="T7" fmla="*/ 27 h 27"/>
                <a:gd name="T8" fmla="*/ 9 w 13"/>
                <a:gd name="T9" fmla="*/ 4 h 27"/>
                <a:gd name="T10" fmla="*/ 1 w 13"/>
                <a:gd name="T11" fmla="*/ 1 h 27"/>
                <a:gd name="T12" fmla="*/ 9 w 13"/>
                <a:gd name="T13" fmla="*/ 4 h 27"/>
                <a:gd name="T14" fmla="*/ 8 w 13"/>
                <a:gd name="T15" fmla="*/ 1 h 27"/>
                <a:gd name="T16" fmla="*/ 5 w 13"/>
                <a:gd name="T17" fmla="*/ 0 h 27"/>
                <a:gd name="T18" fmla="*/ 1 w 13"/>
                <a:gd name="T19" fmla="*/ 1 h 27"/>
                <a:gd name="T20" fmla="*/ 0 w 13"/>
                <a:gd name="T21" fmla="*/ 4 h 27"/>
                <a:gd name="T22" fmla="*/ 8 w 13"/>
                <a:gd name="T23" fmla="*/ 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27">
                  <a:moveTo>
                    <a:pt x="8" y="8"/>
                  </a:moveTo>
                  <a:lnTo>
                    <a:pt x="0" y="4"/>
                  </a:lnTo>
                  <a:lnTo>
                    <a:pt x="4" y="27"/>
                  </a:lnTo>
                  <a:lnTo>
                    <a:pt x="13" y="27"/>
                  </a:lnTo>
                  <a:lnTo>
                    <a:pt x="9" y="4"/>
                  </a:lnTo>
                  <a:lnTo>
                    <a:pt x="1" y="1"/>
                  </a:lnTo>
                  <a:lnTo>
                    <a:pt x="9" y="4"/>
                  </a:lnTo>
                  <a:lnTo>
                    <a:pt x="8" y="1"/>
                  </a:lnTo>
                  <a:lnTo>
                    <a:pt x="5" y="0"/>
                  </a:lnTo>
                  <a:lnTo>
                    <a:pt x="1" y="1"/>
                  </a:lnTo>
                  <a:lnTo>
                    <a:pt x="0" y="4"/>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00" name="Freeform 208"/>
            <p:cNvSpPr>
              <a:spLocks/>
            </p:cNvSpPr>
            <p:nvPr/>
          </p:nvSpPr>
          <p:spPr bwMode="auto">
            <a:xfrm>
              <a:off x="2265" y="3821"/>
              <a:ext cx="5" cy="5"/>
            </a:xfrm>
            <a:custGeom>
              <a:avLst/>
              <a:gdLst>
                <a:gd name="T0" fmla="*/ 0 w 15"/>
                <a:gd name="T1" fmla="*/ 10 h 15"/>
                <a:gd name="T2" fmla="*/ 8 w 15"/>
                <a:gd name="T3" fmla="*/ 13 h 15"/>
                <a:gd name="T4" fmla="*/ 15 w 15"/>
                <a:gd name="T5" fmla="*/ 7 h 15"/>
                <a:gd name="T6" fmla="*/ 8 w 15"/>
                <a:gd name="T7" fmla="*/ 0 h 15"/>
                <a:gd name="T8" fmla="*/ 2 w 15"/>
                <a:gd name="T9" fmla="*/ 7 h 15"/>
                <a:gd name="T10" fmla="*/ 10 w 15"/>
                <a:gd name="T11" fmla="*/ 10 h 15"/>
                <a:gd name="T12" fmla="*/ 2 w 15"/>
                <a:gd name="T13" fmla="*/ 7 h 15"/>
                <a:gd name="T14" fmla="*/ 0 w 15"/>
                <a:gd name="T15" fmla="*/ 10 h 15"/>
                <a:gd name="T16" fmla="*/ 2 w 15"/>
                <a:gd name="T17" fmla="*/ 13 h 15"/>
                <a:gd name="T18" fmla="*/ 5 w 15"/>
                <a:gd name="T19" fmla="*/ 15 h 15"/>
                <a:gd name="T20" fmla="*/ 8 w 15"/>
                <a:gd name="T21" fmla="*/ 13 h 15"/>
                <a:gd name="T22" fmla="*/ 0 w 15"/>
                <a:gd name="T23"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5">
                  <a:moveTo>
                    <a:pt x="0" y="10"/>
                  </a:moveTo>
                  <a:lnTo>
                    <a:pt x="8" y="13"/>
                  </a:lnTo>
                  <a:lnTo>
                    <a:pt x="15" y="7"/>
                  </a:lnTo>
                  <a:lnTo>
                    <a:pt x="8" y="0"/>
                  </a:lnTo>
                  <a:lnTo>
                    <a:pt x="2" y="7"/>
                  </a:lnTo>
                  <a:lnTo>
                    <a:pt x="10" y="10"/>
                  </a:lnTo>
                  <a:lnTo>
                    <a:pt x="2" y="7"/>
                  </a:lnTo>
                  <a:lnTo>
                    <a:pt x="0" y="10"/>
                  </a:lnTo>
                  <a:lnTo>
                    <a:pt x="2" y="13"/>
                  </a:lnTo>
                  <a:lnTo>
                    <a:pt x="5" y="15"/>
                  </a:lnTo>
                  <a:lnTo>
                    <a:pt x="8" y="13"/>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01" name="Freeform 209"/>
            <p:cNvSpPr>
              <a:spLocks/>
            </p:cNvSpPr>
            <p:nvPr/>
          </p:nvSpPr>
          <p:spPr bwMode="auto">
            <a:xfrm>
              <a:off x="2263" y="3813"/>
              <a:ext cx="5" cy="11"/>
            </a:xfrm>
            <a:custGeom>
              <a:avLst/>
              <a:gdLst>
                <a:gd name="T0" fmla="*/ 0 w 15"/>
                <a:gd name="T1" fmla="*/ 9 h 32"/>
                <a:gd name="T2" fmla="*/ 0 w 15"/>
                <a:gd name="T3" fmla="*/ 9 h 32"/>
                <a:gd name="T4" fmla="*/ 0 w 15"/>
                <a:gd name="T5" fmla="*/ 11 h 32"/>
                <a:gd name="T6" fmla="*/ 3 w 15"/>
                <a:gd name="T7" fmla="*/ 19 h 32"/>
                <a:gd name="T8" fmla="*/ 4 w 15"/>
                <a:gd name="T9" fmla="*/ 27 h 32"/>
                <a:gd name="T10" fmla="*/ 5 w 15"/>
                <a:gd name="T11" fmla="*/ 32 h 32"/>
                <a:gd name="T12" fmla="*/ 15 w 15"/>
                <a:gd name="T13" fmla="*/ 32 h 32"/>
                <a:gd name="T14" fmla="*/ 13 w 15"/>
                <a:gd name="T15" fmla="*/ 27 h 32"/>
                <a:gd name="T16" fmla="*/ 12 w 15"/>
                <a:gd name="T17" fmla="*/ 17 h 32"/>
                <a:gd name="T18" fmla="*/ 9 w 15"/>
                <a:gd name="T19" fmla="*/ 7 h 32"/>
                <a:gd name="T20" fmla="*/ 2 w 15"/>
                <a:gd name="T21" fmla="*/ 0 h 32"/>
                <a:gd name="T22" fmla="*/ 2 w 15"/>
                <a:gd name="T23" fmla="*/ 0 h 32"/>
                <a:gd name="T24" fmla="*/ 0 w 15"/>
                <a:gd name="T25"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2">
                  <a:moveTo>
                    <a:pt x="0" y="9"/>
                  </a:moveTo>
                  <a:lnTo>
                    <a:pt x="0" y="9"/>
                  </a:lnTo>
                  <a:lnTo>
                    <a:pt x="0" y="11"/>
                  </a:lnTo>
                  <a:lnTo>
                    <a:pt x="3" y="19"/>
                  </a:lnTo>
                  <a:lnTo>
                    <a:pt x="4" y="27"/>
                  </a:lnTo>
                  <a:lnTo>
                    <a:pt x="5" y="32"/>
                  </a:lnTo>
                  <a:lnTo>
                    <a:pt x="15" y="32"/>
                  </a:lnTo>
                  <a:lnTo>
                    <a:pt x="13" y="27"/>
                  </a:lnTo>
                  <a:lnTo>
                    <a:pt x="12" y="17"/>
                  </a:lnTo>
                  <a:lnTo>
                    <a:pt x="9" y="7"/>
                  </a:lnTo>
                  <a:lnTo>
                    <a:pt x="2" y="0"/>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02" name="Freeform 210"/>
            <p:cNvSpPr>
              <a:spLocks/>
            </p:cNvSpPr>
            <p:nvPr/>
          </p:nvSpPr>
          <p:spPr bwMode="auto">
            <a:xfrm>
              <a:off x="2252" y="3813"/>
              <a:ext cx="12" cy="3"/>
            </a:xfrm>
            <a:custGeom>
              <a:avLst/>
              <a:gdLst>
                <a:gd name="T0" fmla="*/ 1 w 34"/>
                <a:gd name="T1" fmla="*/ 11 h 11"/>
                <a:gd name="T2" fmla="*/ 2 w 34"/>
                <a:gd name="T3" fmla="*/ 11 h 11"/>
                <a:gd name="T4" fmla="*/ 8 w 34"/>
                <a:gd name="T5" fmla="*/ 10 h 11"/>
                <a:gd name="T6" fmla="*/ 17 w 34"/>
                <a:gd name="T7" fmla="*/ 11 h 11"/>
                <a:gd name="T8" fmla="*/ 27 w 34"/>
                <a:gd name="T9" fmla="*/ 10 h 11"/>
                <a:gd name="T10" fmla="*/ 32 w 34"/>
                <a:gd name="T11" fmla="*/ 11 h 11"/>
                <a:gd name="T12" fmla="*/ 34 w 34"/>
                <a:gd name="T13" fmla="*/ 2 h 11"/>
                <a:gd name="T14" fmla="*/ 27 w 34"/>
                <a:gd name="T15" fmla="*/ 1 h 11"/>
                <a:gd name="T16" fmla="*/ 17 w 34"/>
                <a:gd name="T17" fmla="*/ 0 h 11"/>
                <a:gd name="T18" fmla="*/ 8 w 34"/>
                <a:gd name="T19" fmla="*/ 1 h 11"/>
                <a:gd name="T20" fmla="*/ 0 w 34"/>
                <a:gd name="T21" fmla="*/ 2 h 11"/>
                <a:gd name="T22" fmla="*/ 1 w 34"/>
                <a:gd name="T23" fmla="*/ 2 h 11"/>
                <a:gd name="T24" fmla="*/ 1 w 34"/>
                <a:gd name="T25"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11">
                  <a:moveTo>
                    <a:pt x="1" y="11"/>
                  </a:moveTo>
                  <a:lnTo>
                    <a:pt x="2" y="11"/>
                  </a:lnTo>
                  <a:lnTo>
                    <a:pt x="8" y="10"/>
                  </a:lnTo>
                  <a:lnTo>
                    <a:pt x="17" y="11"/>
                  </a:lnTo>
                  <a:lnTo>
                    <a:pt x="27" y="10"/>
                  </a:lnTo>
                  <a:lnTo>
                    <a:pt x="32" y="11"/>
                  </a:lnTo>
                  <a:lnTo>
                    <a:pt x="34" y="2"/>
                  </a:lnTo>
                  <a:lnTo>
                    <a:pt x="27" y="1"/>
                  </a:lnTo>
                  <a:lnTo>
                    <a:pt x="17" y="0"/>
                  </a:lnTo>
                  <a:lnTo>
                    <a:pt x="8" y="1"/>
                  </a:lnTo>
                  <a:lnTo>
                    <a:pt x="0" y="2"/>
                  </a:lnTo>
                  <a:lnTo>
                    <a:pt x="1" y="2"/>
                  </a:lnTo>
                  <a:lnTo>
                    <a:pt x="1"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03" name="Freeform 211"/>
            <p:cNvSpPr>
              <a:spLocks/>
            </p:cNvSpPr>
            <p:nvPr/>
          </p:nvSpPr>
          <p:spPr bwMode="auto">
            <a:xfrm>
              <a:off x="2247" y="3813"/>
              <a:ext cx="6" cy="9"/>
            </a:xfrm>
            <a:custGeom>
              <a:avLst/>
              <a:gdLst>
                <a:gd name="T0" fmla="*/ 9 w 16"/>
                <a:gd name="T1" fmla="*/ 25 h 25"/>
                <a:gd name="T2" fmla="*/ 12 w 16"/>
                <a:gd name="T3" fmla="*/ 17 h 25"/>
                <a:gd name="T4" fmla="*/ 15 w 16"/>
                <a:gd name="T5" fmla="*/ 13 h 25"/>
                <a:gd name="T6" fmla="*/ 16 w 16"/>
                <a:gd name="T7" fmla="*/ 10 h 25"/>
                <a:gd name="T8" fmla="*/ 16 w 16"/>
                <a:gd name="T9" fmla="*/ 9 h 25"/>
                <a:gd name="T10" fmla="*/ 16 w 16"/>
                <a:gd name="T11" fmla="*/ 0 h 25"/>
                <a:gd name="T12" fmla="*/ 9 w 16"/>
                <a:gd name="T13" fmla="*/ 3 h 25"/>
                <a:gd name="T14" fmla="*/ 5 w 16"/>
                <a:gd name="T15" fmla="*/ 8 h 25"/>
                <a:gd name="T16" fmla="*/ 3 w 16"/>
                <a:gd name="T17" fmla="*/ 13 h 25"/>
                <a:gd name="T18" fmla="*/ 0 w 16"/>
                <a:gd name="T19" fmla="*/ 21 h 25"/>
                <a:gd name="T20" fmla="*/ 9 w 16"/>
                <a:gd name="T21"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25">
                  <a:moveTo>
                    <a:pt x="9" y="25"/>
                  </a:moveTo>
                  <a:lnTo>
                    <a:pt x="12" y="17"/>
                  </a:lnTo>
                  <a:lnTo>
                    <a:pt x="15" y="13"/>
                  </a:lnTo>
                  <a:lnTo>
                    <a:pt x="16" y="10"/>
                  </a:lnTo>
                  <a:lnTo>
                    <a:pt x="16" y="9"/>
                  </a:lnTo>
                  <a:lnTo>
                    <a:pt x="16" y="0"/>
                  </a:lnTo>
                  <a:lnTo>
                    <a:pt x="9" y="3"/>
                  </a:lnTo>
                  <a:lnTo>
                    <a:pt x="5" y="8"/>
                  </a:lnTo>
                  <a:lnTo>
                    <a:pt x="3" y="13"/>
                  </a:lnTo>
                  <a:lnTo>
                    <a:pt x="0" y="21"/>
                  </a:lnTo>
                  <a:lnTo>
                    <a:pt x="9" y="2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04" name="Freeform 212"/>
            <p:cNvSpPr>
              <a:spLocks/>
            </p:cNvSpPr>
            <p:nvPr/>
          </p:nvSpPr>
          <p:spPr bwMode="auto">
            <a:xfrm>
              <a:off x="2247" y="3820"/>
              <a:ext cx="3" cy="2"/>
            </a:xfrm>
            <a:custGeom>
              <a:avLst/>
              <a:gdLst>
                <a:gd name="T0" fmla="*/ 0 w 9"/>
                <a:gd name="T1" fmla="*/ 0 h 6"/>
                <a:gd name="T2" fmla="*/ 0 w 9"/>
                <a:gd name="T3" fmla="*/ 3 h 6"/>
                <a:gd name="T4" fmla="*/ 3 w 9"/>
                <a:gd name="T5" fmla="*/ 6 h 6"/>
                <a:gd name="T6" fmla="*/ 7 w 9"/>
                <a:gd name="T7" fmla="*/ 6 h 6"/>
                <a:gd name="T8" fmla="*/ 9 w 9"/>
                <a:gd name="T9" fmla="*/ 4 h 6"/>
                <a:gd name="T10" fmla="*/ 0 w 9"/>
                <a:gd name="T11" fmla="*/ 0 h 6"/>
              </a:gdLst>
              <a:ahLst/>
              <a:cxnLst>
                <a:cxn ang="0">
                  <a:pos x="T0" y="T1"/>
                </a:cxn>
                <a:cxn ang="0">
                  <a:pos x="T2" y="T3"/>
                </a:cxn>
                <a:cxn ang="0">
                  <a:pos x="T4" y="T5"/>
                </a:cxn>
                <a:cxn ang="0">
                  <a:pos x="T6" y="T7"/>
                </a:cxn>
                <a:cxn ang="0">
                  <a:pos x="T8" y="T9"/>
                </a:cxn>
                <a:cxn ang="0">
                  <a:pos x="T10" y="T11"/>
                </a:cxn>
              </a:cxnLst>
              <a:rect l="0" t="0" r="r" b="b"/>
              <a:pathLst>
                <a:path w="9" h="6">
                  <a:moveTo>
                    <a:pt x="0" y="0"/>
                  </a:moveTo>
                  <a:lnTo>
                    <a:pt x="0" y="3"/>
                  </a:lnTo>
                  <a:lnTo>
                    <a:pt x="3" y="6"/>
                  </a:lnTo>
                  <a:lnTo>
                    <a:pt x="7" y="6"/>
                  </a:lnTo>
                  <a:lnTo>
                    <a:pt x="9" y="4"/>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05" name="Freeform 213"/>
            <p:cNvSpPr>
              <a:spLocks/>
            </p:cNvSpPr>
            <p:nvPr/>
          </p:nvSpPr>
          <p:spPr bwMode="auto">
            <a:xfrm>
              <a:off x="2249" y="3793"/>
              <a:ext cx="151" cy="70"/>
            </a:xfrm>
            <a:custGeom>
              <a:avLst/>
              <a:gdLst>
                <a:gd name="T0" fmla="*/ 449 w 454"/>
                <a:gd name="T1" fmla="*/ 194 h 212"/>
                <a:gd name="T2" fmla="*/ 432 w 454"/>
                <a:gd name="T3" fmla="*/ 172 h 212"/>
                <a:gd name="T4" fmla="*/ 410 w 454"/>
                <a:gd name="T5" fmla="*/ 158 h 212"/>
                <a:gd name="T6" fmla="*/ 393 w 454"/>
                <a:gd name="T7" fmla="*/ 157 h 212"/>
                <a:gd name="T8" fmla="*/ 380 w 454"/>
                <a:gd name="T9" fmla="*/ 160 h 212"/>
                <a:gd name="T10" fmla="*/ 361 w 454"/>
                <a:gd name="T11" fmla="*/ 159 h 212"/>
                <a:gd name="T12" fmla="*/ 362 w 454"/>
                <a:gd name="T13" fmla="*/ 154 h 212"/>
                <a:gd name="T14" fmla="*/ 365 w 454"/>
                <a:gd name="T15" fmla="*/ 136 h 212"/>
                <a:gd name="T16" fmla="*/ 344 w 454"/>
                <a:gd name="T17" fmla="*/ 105 h 212"/>
                <a:gd name="T18" fmla="*/ 330 w 454"/>
                <a:gd name="T19" fmla="*/ 117 h 212"/>
                <a:gd name="T20" fmla="*/ 313 w 454"/>
                <a:gd name="T21" fmla="*/ 127 h 212"/>
                <a:gd name="T22" fmla="*/ 299 w 454"/>
                <a:gd name="T23" fmla="*/ 126 h 212"/>
                <a:gd name="T24" fmla="*/ 297 w 454"/>
                <a:gd name="T25" fmla="*/ 94 h 212"/>
                <a:gd name="T26" fmla="*/ 284 w 454"/>
                <a:gd name="T27" fmla="*/ 85 h 212"/>
                <a:gd name="T28" fmla="*/ 272 w 454"/>
                <a:gd name="T29" fmla="*/ 87 h 212"/>
                <a:gd name="T30" fmla="*/ 257 w 454"/>
                <a:gd name="T31" fmla="*/ 94 h 212"/>
                <a:gd name="T32" fmla="*/ 243 w 454"/>
                <a:gd name="T33" fmla="*/ 105 h 212"/>
                <a:gd name="T34" fmla="*/ 231 w 454"/>
                <a:gd name="T35" fmla="*/ 52 h 212"/>
                <a:gd name="T36" fmla="*/ 221 w 454"/>
                <a:gd name="T37" fmla="*/ 24 h 212"/>
                <a:gd name="T38" fmla="*/ 205 w 454"/>
                <a:gd name="T39" fmla="*/ 10 h 212"/>
                <a:gd name="T40" fmla="*/ 202 w 454"/>
                <a:gd name="T41" fmla="*/ 0 h 212"/>
                <a:gd name="T42" fmla="*/ 189 w 454"/>
                <a:gd name="T43" fmla="*/ 7 h 212"/>
                <a:gd name="T44" fmla="*/ 173 w 454"/>
                <a:gd name="T45" fmla="*/ 20 h 212"/>
                <a:gd name="T46" fmla="*/ 164 w 454"/>
                <a:gd name="T47" fmla="*/ 37 h 212"/>
                <a:gd name="T48" fmla="*/ 166 w 454"/>
                <a:gd name="T49" fmla="*/ 65 h 212"/>
                <a:gd name="T50" fmla="*/ 154 w 454"/>
                <a:gd name="T51" fmla="*/ 71 h 212"/>
                <a:gd name="T52" fmla="*/ 146 w 454"/>
                <a:gd name="T53" fmla="*/ 88 h 212"/>
                <a:gd name="T54" fmla="*/ 142 w 454"/>
                <a:gd name="T55" fmla="*/ 77 h 212"/>
                <a:gd name="T56" fmla="*/ 128 w 454"/>
                <a:gd name="T57" fmla="*/ 77 h 212"/>
                <a:gd name="T58" fmla="*/ 112 w 454"/>
                <a:gd name="T59" fmla="*/ 80 h 212"/>
                <a:gd name="T60" fmla="*/ 116 w 454"/>
                <a:gd name="T61" fmla="*/ 94 h 212"/>
                <a:gd name="T62" fmla="*/ 60 w 454"/>
                <a:gd name="T63" fmla="*/ 87 h 212"/>
                <a:gd name="T64" fmla="*/ 51 w 454"/>
                <a:gd name="T65" fmla="*/ 80 h 212"/>
                <a:gd name="T66" fmla="*/ 38 w 454"/>
                <a:gd name="T67" fmla="*/ 65 h 212"/>
                <a:gd name="T68" fmla="*/ 12 w 454"/>
                <a:gd name="T69" fmla="*/ 67 h 212"/>
                <a:gd name="T70" fmla="*/ 4 w 454"/>
                <a:gd name="T71" fmla="*/ 77 h 212"/>
                <a:gd name="T72" fmla="*/ 25 w 454"/>
                <a:gd name="T73" fmla="*/ 186 h 212"/>
                <a:gd name="T74" fmla="*/ 64 w 454"/>
                <a:gd name="T75" fmla="*/ 181 h 212"/>
                <a:gd name="T76" fmla="*/ 114 w 454"/>
                <a:gd name="T77" fmla="*/ 180 h 212"/>
                <a:gd name="T78" fmla="*/ 156 w 454"/>
                <a:gd name="T79" fmla="*/ 183 h 212"/>
                <a:gd name="T80" fmla="*/ 186 w 454"/>
                <a:gd name="T81" fmla="*/ 181 h 212"/>
                <a:gd name="T82" fmla="*/ 238 w 454"/>
                <a:gd name="T83" fmla="*/ 170 h 212"/>
                <a:gd name="T84" fmla="*/ 284 w 454"/>
                <a:gd name="T85" fmla="*/ 201 h 212"/>
                <a:gd name="T86" fmla="*/ 305 w 454"/>
                <a:gd name="T87" fmla="*/ 196 h 212"/>
                <a:gd name="T88" fmla="*/ 320 w 454"/>
                <a:gd name="T89" fmla="*/ 191 h 212"/>
                <a:gd name="T90" fmla="*/ 344 w 454"/>
                <a:gd name="T91" fmla="*/ 199 h 212"/>
                <a:gd name="T92" fmla="*/ 369 w 454"/>
                <a:gd name="T93" fmla="*/ 204 h 212"/>
                <a:gd name="T94" fmla="*/ 387 w 454"/>
                <a:gd name="T95" fmla="*/ 204 h 212"/>
                <a:gd name="T96" fmla="*/ 404 w 454"/>
                <a:gd name="T97" fmla="*/ 199 h 212"/>
                <a:gd name="T98" fmla="*/ 420 w 454"/>
                <a:gd name="T99" fmla="*/ 203 h 212"/>
                <a:gd name="T100" fmla="*/ 441 w 454"/>
                <a:gd name="T101" fmla="*/ 21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54" h="212">
                  <a:moveTo>
                    <a:pt x="454" y="212"/>
                  </a:moveTo>
                  <a:lnTo>
                    <a:pt x="452" y="203"/>
                  </a:lnTo>
                  <a:lnTo>
                    <a:pt x="449" y="194"/>
                  </a:lnTo>
                  <a:lnTo>
                    <a:pt x="444" y="186"/>
                  </a:lnTo>
                  <a:lnTo>
                    <a:pt x="439" y="178"/>
                  </a:lnTo>
                  <a:lnTo>
                    <a:pt x="432" y="172"/>
                  </a:lnTo>
                  <a:lnTo>
                    <a:pt x="424" y="165"/>
                  </a:lnTo>
                  <a:lnTo>
                    <a:pt x="417" y="162"/>
                  </a:lnTo>
                  <a:lnTo>
                    <a:pt x="410" y="158"/>
                  </a:lnTo>
                  <a:lnTo>
                    <a:pt x="403" y="170"/>
                  </a:lnTo>
                  <a:lnTo>
                    <a:pt x="395" y="156"/>
                  </a:lnTo>
                  <a:lnTo>
                    <a:pt x="393" y="157"/>
                  </a:lnTo>
                  <a:lnTo>
                    <a:pt x="389" y="158"/>
                  </a:lnTo>
                  <a:lnTo>
                    <a:pt x="385" y="159"/>
                  </a:lnTo>
                  <a:lnTo>
                    <a:pt x="380" y="160"/>
                  </a:lnTo>
                  <a:lnTo>
                    <a:pt x="373" y="160"/>
                  </a:lnTo>
                  <a:lnTo>
                    <a:pt x="368" y="160"/>
                  </a:lnTo>
                  <a:lnTo>
                    <a:pt x="361" y="159"/>
                  </a:lnTo>
                  <a:lnTo>
                    <a:pt x="355" y="158"/>
                  </a:lnTo>
                  <a:lnTo>
                    <a:pt x="357" y="157"/>
                  </a:lnTo>
                  <a:lnTo>
                    <a:pt x="362" y="154"/>
                  </a:lnTo>
                  <a:lnTo>
                    <a:pt x="367" y="149"/>
                  </a:lnTo>
                  <a:lnTo>
                    <a:pt x="369" y="146"/>
                  </a:lnTo>
                  <a:lnTo>
                    <a:pt x="365" y="136"/>
                  </a:lnTo>
                  <a:lnTo>
                    <a:pt x="359" y="122"/>
                  </a:lnTo>
                  <a:lnTo>
                    <a:pt x="351" y="108"/>
                  </a:lnTo>
                  <a:lnTo>
                    <a:pt x="344" y="105"/>
                  </a:lnTo>
                  <a:lnTo>
                    <a:pt x="340" y="109"/>
                  </a:lnTo>
                  <a:lnTo>
                    <a:pt x="336" y="112"/>
                  </a:lnTo>
                  <a:lnTo>
                    <a:pt x="330" y="117"/>
                  </a:lnTo>
                  <a:lnTo>
                    <a:pt x="324" y="120"/>
                  </a:lnTo>
                  <a:lnTo>
                    <a:pt x="318" y="125"/>
                  </a:lnTo>
                  <a:lnTo>
                    <a:pt x="313" y="127"/>
                  </a:lnTo>
                  <a:lnTo>
                    <a:pt x="307" y="130"/>
                  </a:lnTo>
                  <a:lnTo>
                    <a:pt x="304" y="131"/>
                  </a:lnTo>
                  <a:lnTo>
                    <a:pt x="299" y="126"/>
                  </a:lnTo>
                  <a:lnTo>
                    <a:pt x="297" y="115"/>
                  </a:lnTo>
                  <a:lnTo>
                    <a:pt x="297" y="103"/>
                  </a:lnTo>
                  <a:lnTo>
                    <a:pt x="297" y="94"/>
                  </a:lnTo>
                  <a:lnTo>
                    <a:pt x="294" y="89"/>
                  </a:lnTo>
                  <a:lnTo>
                    <a:pt x="290" y="87"/>
                  </a:lnTo>
                  <a:lnTo>
                    <a:pt x="284" y="85"/>
                  </a:lnTo>
                  <a:lnTo>
                    <a:pt x="278" y="85"/>
                  </a:lnTo>
                  <a:lnTo>
                    <a:pt x="276" y="85"/>
                  </a:lnTo>
                  <a:lnTo>
                    <a:pt x="272" y="87"/>
                  </a:lnTo>
                  <a:lnTo>
                    <a:pt x="267" y="88"/>
                  </a:lnTo>
                  <a:lnTo>
                    <a:pt x="262" y="92"/>
                  </a:lnTo>
                  <a:lnTo>
                    <a:pt x="257" y="94"/>
                  </a:lnTo>
                  <a:lnTo>
                    <a:pt x="252" y="97"/>
                  </a:lnTo>
                  <a:lnTo>
                    <a:pt x="246" y="102"/>
                  </a:lnTo>
                  <a:lnTo>
                    <a:pt x="243" y="105"/>
                  </a:lnTo>
                  <a:lnTo>
                    <a:pt x="240" y="92"/>
                  </a:lnTo>
                  <a:lnTo>
                    <a:pt x="236" y="71"/>
                  </a:lnTo>
                  <a:lnTo>
                    <a:pt x="231" y="52"/>
                  </a:lnTo>
                  <a:lnTo>
                    <a:pt x="230" y="39"/>
                  </a:lnTo>
                  <a:lnTo>
                    <a:pt x="228" y="32"/>
                  </a:lnTo>
                  <a:lnTo>
                    <a:pt x="221" y="24"/>
                  </a:lnTo>
                  <a:lnTo>
                    <a:pt x="213" y="17"/>
                  </a:lnTo>
                  <a:lnTo>
                    <a:pt x="207" y="14"/>
                  </a:lnTo>
                  <a:lnTo>
                    <a:pt x="205" y="10"/>
                  </a:lnTo>
                  <a:lnTo>
                    <a:pt x="205" y="6"/>
                  </a:lnTo>
                  <a:lnTo>
                    <a:pt x="204" y="1"/>
                  </a:lnTo>
                  <a:lnTo>
                    <a:pt x="202" y="0"/>
                  </a:lnTo>
                  <a:lnTo>
                    <a:pt x="198" y="1"/>
                  </a:lnTo>
                  <a:lnTo>
                    <a:pt x="194" y="4"/>
                  </a:lnTo>
                  <a:lnTo>
                    <a:pt x="189" y="7"/>
                  </a:lnTo>
                  <a:lnTo>
                    <a:pt x="183" y="10"/>
                  </a:lnTo>
                  <a:lnTo>
                    <a:pt x="178" y="15"/>
                  </a:lnTo>
                  <a:lnTo>
                    <a:pt x="173" y="20"/>
                  </a:lnTo>
                  <a:lnTo>
                    <a:pt x="169" y="24"/>
                  </a:lnTo>
                  <a:lnTo>
                    <a:pt x="166" y="28"/>
                  </a:lnTo>
                  <a:lnTo>
                    <a:pt x="164" y="37"/>
                  </a:lnTo>
                  <a:lnTo>
                    <a:pt x="165" y="49"/>
                  </a:lnTo>
                  <a:lnTo>
                    <a:pt x="165" y="61"/>
                  </a:lnTo>
                  <a:lnTo>
                    <a:pt x="166" y="65"/>
                  </a:lnTo>
                  <a:lnTo>
                    <a:pt x="155" y="59"/>
                  </a:lnTo>
                  <a:lnTo>
                    <a:pt x="155" y="62"/>
                  </a:lnTo>
                  <a:lnTo>
                    <a:pt x="154" y="71"/>
                  </a:lnTo>
                  <a:lnTo>
                    <a:pt x="150" y="81"/>
                  </a:lnTo>
                  <a:lnTo>
                    <a:pt x="146" y="89"/>
                  </a:lnTo>
                  <a:lnTo>
                    <a:pt x="146" y="88"/>
                  </a:lnTo>
                  <a:lnTo>
                    <a:pt x="146" y="84"/>
                  </a:lnTo>
                  <a:lnTo>
                    <a:pt x="145" y="80"/>
                  </a:lnTo>
                  <a:lnTo>
                    <a:pt x="142" y="77"/>
                  </a:lnTo>
                  <a:lnTo>
                    <a:pt x="139" y="76"/>
                  </a:lnTo>
                  <a:lnTo>
                    <a:pt x="134" y="76"/>
                  </a:lnTo>
                  <a:lnTo>
                    <a:pt x="128" y="77"/>
                  </a:lnTo>
                  <a:lnTo>
                    <a:pt x="123" y="78"/>
                  </a:lnTo>
                  <a:lnTo>
                    <a:pt x="117" y="79"/>
                  </a:lnTo>
                  <a:lnTo>
                    <a:pt x="112" y="80"/>
                  </a:lnTo>
                  <a:lnTo>
                    <a:pt x="109" y="81"/>
                  </a:lnTo>
                  <a:lnTo>
                    <a:pt x="108" y="81"/>
                  </a:lnTo>
                  <a:lnTo>
                    <a:pt x="116" y="94"/>
                  </a:lnTo>
                  <a:lnTo>
                    <a:pt x="80" y="73"/>
                  </a:lnTo>
                  <a:lnTo>
                    <a:pt x="63" y="110"/>
                  </a:lnTo>
                  <a:lnTo>
                    <a:pt x="60" y="87"/>
                  </a:lnTo>
                  <a:lnTo>
                    <a:pt x="53" y="94"/>
                  </a:lnTo>
                  <a:lnTo>
                    <a:pt x="52" y="89"/>
                  </a:lnTo>
                  <a:lnTo>
                    <a:pt x="51" y="80"/>
                  </a:lnTo>
                  <a:lnTo>
                    <a:pt x="47" y="71"/>
                  </a:lnTo>
                  <a:lnTo>
                    <a:pt x="44" y="67"/>
                  </a:lnTo>
                  <a:lnTo>
                    <a:pt x="38" y="65"/>
                  </a:lnTo>
                  <a:lnTo>
                    <a:pt x="28" y="65"/>
                  </a:lnTo>
                  <a:lnTo>
                    <a:pt x="19" y="65"/>
                  </a:lnTo>
                  <a:lnTo>
                    <a:pt x="12" y="67"/>
                  </a:lnTo>
                  <a:lnTo>
                    <a:pt x="8" y="69"/>
                  </a:lnTo>
                  <a:lnTo>
                    <a:pt x="6" y="72"/>
                  </a:lnTo>
                  <a:lnTo>
                    <a:pt x="4" y="77"/>
                  </a:lnTo>
                  <a:lnTo>
                    <a:pt x="0" y="85"/>
                  </a:lnTo>
                  <a:lnTo>
                    <a:pt x="0" y="173"/>
                  </a:lnTo>
                  <a:lnTo>
                    <a:pt x="25" y="186"/>
                  </a:lnTo>
                  <a:lnTo>
                    <a:pt x="33" y="170"/>
                  </a:lnTo>
                  <a:lnTo>
                    <a:pt x="50" y="183"/>
                  </a:lnTo>
                  <a:lnTo>
                    <a:pt x="64" y="181"/>
                  </a:lnTo>
                  <a:lnTo>
                    <a:pt x="80" y="180"/>
                  </a:lnTo>
                  <a:lnTo>
                    <a:pt x="98" y="180"/>
                  </a:lnTo>
                  <a:lnTo>
                    <a:pt x="114" y="180"/>
                  </a:lnTo>
                  <a:lnTo>
                    <a:pt x="130" y="181"/>
                  </a:lnTo>
                  <a:lnTo>
                    <a:pt x="145" y="182"/>
                  </a:lnTo>
                  <a:lnTo>
                    <a:pt x="156" y="183"/>
                  </a:lnTo>
                  <a:lnTo>
                    <a:pt x="164" y="186"/>
                  </a:lnTo>
                  <a:lnTo>
                    <a:pt x="170" y="164"/>
                  </a:lnTo>
                  <a:lnTo>
                    <a:pt x="186" y="181"/>
                  </a:lnTo>
                  <a:lnTo>
                    <a:pt x="210" y="176"/>
                  </a:lnTo>
                  <a:lnTo>
                    <a:pt x="219" y="186"/>
                  </a:lnTo>
                  <a:lnTo>
                    <a:pt x="238" y="170"/>
                  </a:lnTo>
                  <a:lnTo>
                    <a:pt x="252" y="188"/>
                  </a:lnTo>
                  <a:lnTo>
                    <a:pt x="274" y="193"/>
                  </a:lnTo>
                  <a:lnTo>
                    <a:pt x="284" y="201"/>
                  </a:lnTo>
                  <a:lnTo>
                    <a:pt x="285" y="184"/>
                  </a:lnTo>
                  <a:lnTo>
                    <a:pt x="304" y="196"/>
                  </a:lnTo>
                  <a:lnTo>
                    <a:pt x="305" y="196"/>
                  </a:lnTo>
                  <a:lnTo>
                    <a:pt x="309" y="194"/>
                  </a:lnTo>
                  <a:lnTo>
                    <a:pt x="314" y="193"/>
                  </a:lnTo>
                  <a:lnTo>
                    <a:pt x="320" y="191"/>
                  </a:lnTo>
                  <a:lnTo>
                    <a:pt x="326" y="195"/>
                  </a:lnTo>
                  <a:lnTo>
                    <a:pt x="335" y="197"/>
                  </a:lnTo>
                  <a:lnTo>
                    <a:pt x="344" y="199"/>
                  </a:lnTo>
                  <a:lnTo>
                    <a:pt x="353" y="202"/>
                  </a:lnTo>
                  <a:lnTo>
                    <a:pt x="362" y="203"/>
                  </a:lnTo>
                  <a:lnTo>
                    <a:pt x="369" y="204"/>
                  </a:lnTo>
                  <a:lnTo>
                    <a:pt x="376" y="205"/>
                  </a:lnTo>
                  <a:lnTo>
                    <a:pt x="380" y="205"/>
                  </a:lnTo>
                  <a:lnTo>
                    <a:pt x="387" y="204"/>
                  </a:lnTo>
                  <a:lnTo>
                    <a:pt x="394" y="203"/>
                  </a:lnTo>
                  <a:lnTo>
                    <a:pt x="400" y="201"/>
                  </a:lnTo>
                  <a:lnTo>
                    <a:pt x="404" y="199"/>
                  </a:lnTo>
                  <a:lnTo>
                    <a:pt x="409" y="201"/>
                  </a:lnTo>
                  <a:lnTo>
                    <a:pt x="415" y="202"/>
                  </a:lnTo>
                  <a:lnTo>
                    <a:pt x="420" y="203"/>
                  </a:lnTo>
                  <a:lnTo>
                    <a:pt x="427" y="205"/>
                  </a:lnTo>
                  <a:lnTo>
                    <a:pt x="434" y="207"/>
                  </a:lnTo>
                  <a:lnTo>
                    <a:pt x="441" y="210"/>
                  </a:lnTo>
                  <a:lnTo>
                    <a:pt x="448" y="211"/>
                  </a:lnTo>
                  <a:lnTo>
                    <a:pt x="454" y="212"/>
                  </a:lnTo>
                  <a:close/>
                </a:path>
              </a:pathLst>
            </a:custGeom>
            <a:solidFill>
              <a:srgbClr val="0072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06" name="Freeform 214"/>
            <p:cNvSpPr>
              <a:spLocks/>
            </p:cNvSpPr>
            <p:nvPr/>
          </p:nvSpPr>
          <p:spPr bwMode="auto">
            <a:xfrm>
              <a:off x="2384" y="3844"/>
              <a:ext cx="18" cy="19"/>
            </a:xfrm>
            <a:custGeom>
              <a:avLst/>
              <a:gdLst>
                <a:gd name="T0" fmla="*/ 10 w 54"/>
                <a:gd name="T1" fmla="*/ 6 h 58"/>
                <a:gd name="T2" fmla="*/ 4 w 54"/>
                <a:gd name="T3" fmla="*/ 9 h 58"/>
                <a:gd name="T4" fmla="*/ 10 w 54"/>
                <a:gd name="T5" fmla="*/ 12 h 58"/>
                <a:gd name="T6" fmla="*/ 16 w 54"/>
                <a:gd name="T7" fmla="*/ 16 h 58"/>
                <a:gd name="T8" fmla="*/ 23 w 54"/>
                <a:gd name="T9" fmla="*/ 21 h 58"/>
                <a:gd name="T10" fmla="*/ 30 w 54"/>
                <a:gd name="T11" fmla="*/ 27 h 58"/>
                <a:gd name="T12" fmla="*/ 35 w 54"/>
                <a:gd name="T13" fmla="*/ 34 h 58"/>
                <a:gd name="T14" fmla="*/ 39 w 54"/>
                <a:gd name="T15" fmla="*/ 42 h 58"/>
                <a:gd name="T16" fmla="*/ 43 w 54"/>
                <a:gd name="T17" fmla="*/ 50 h 58"/>
                <a:gd name="T18" fmla="*/ 43 w 54"/>
                <a:gd name="T19" fmla="*/ 58 h 58"/>
                <a:gd name="T20" fmla="*/ 54 w 54"/>
                <a:gd name="T21" fmla="*/ 58 h 58"/>
                <a:gd name="T22" fmla="*/ 52 w 54"/>
                <a:gd name="T23" fmla="*/ 48 h 58"/>
                <a:gd name="T24" fmla="*/ 49 w 54"/>
                <a:gd name="T25" fmla="*/ 37 h 58"/>
                <a:gd name="T26" fmla="*/ 44 w 54"/>
                <a:gd name="T27" fmla="*/ 29 h 58"/>
                <a:gd name="T28" fmla="*/ 37 w 54"/>
                <a:gd name="T29" fmla="*/ 20 h 58"/>
                <a:gd name="T30" fmla="*/ 30 w 54"/>
                <a:gd name="T31" fmla="*/ 14 h 58"/>
                <a:gd name="T32" fmla="*/ 21 w 54"/>
                <a:gd name="T33" fmla="*/ 6 h 58"/>
                <a:gd name="T34" fmla="*/ 14 w 54"/>
                <a:gd name="T35" fmla="*/ 3 h 58"/>
                <a:gd name="T36" fmla="*/ 6 w 54"/>
                <a:gd name="T37" fmla="*/ 0 h 58"/>
                <a:gd name="T38" fmla="*/ 0 w 54"/>
                <a:gd name="T39" fmla="*/ 2 h 58"/>
                <a:gd name="T40" fmla="*/ 6 w 54"/>
                <a:gd name="T41" fmla="*/ 0 h 58"/>
                <a:gd name="T42" fmla="*/ 3 w 54"/>
                <a:gd name="T43" fmla="*/ 1 h 58"/>
                <a:gd name="T44" fmla="*/ 0 w 54"/>
                <a:gd name="T45" fmla="*/ 3 h 58"/>
                <a:gd name="T46" fmla="*/ 2 w 54"/>
                <a:gd name="T47" fmla="*/ 6 h 58"/>
                <a:gd name="T48" fmla="*/ 4 w 54"/>
                <a:gd name="T49" fmla="*/ 9 h 58"/>
                <a:gd name="T50" fmla="*/ 10 w 54"/>
                <a:gd name="T51" fmla="*/ 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58">
                  <a:moveTo>
                    <a:pt x="10" y="6"/>
                  </a:moveTo>
                  <a:lnTo>
                    <a:pt x="4" y="9"/>
                  </a:lnTo>
                  <a:lnTo>
                    <a:pt x="10" y="12"/>
                  </a:lnTo>
                  <a:lnTo>
                    <a:pt x="16" y="16"/>
                  </a:lnTo>
                  <a:lnTo>
                    <a:pt x="23" y="21"/>
                  </a:lnTo>
                  <a:lnTo>
                    <a:pt x="30" y="27"/>
                  </a:lnTo>
                  <a:lnTo>
                    <a:pt x="35" y="34"/>
                  </a:lnTo>
                  <a:lnTo>
                    <a:pt x="39" y="42"/>
                  </a:lnTo>
                  <a:lnTo>
                    <a:pt x="43" y="50"/>
                  </a:lnTo>
                  <a:lnTo>
                    <a:pt x="43" y="58"/>
                  </a:lnTo>
                  <a:lnTo>
                    <a:pt x="54" y="58"/>
                  </a:lnTo>
                  <a:lnTo>
                    <a:pt x="52" y="48"/>
                  </a:lnTo>
                  <a:lnTo>
                    <a:pt x="49" y="37"/>
                  </a:lnTo>
                  <a:lnTo>
                    <a:pt x="44" y="29"/>
                  </a:lnTo>
                  <a:lnTo>
                    <a:pt x="37" y="20"/>
                  </a:lnTo>
                  <a:lnTo>
                    <a:pt x="30" y="14"/>
                  </a:lnTo>
                  <a:lnTo>
                    <a:pt x="21" y="6"/>
                  </a:lnTo>
                  <a:lnTo>
                    <a:pt x="14" y="3"/>
                  </a:lnTo>
                  <a:lnTo>
                    <a:pt x="6" y="0"/>
                  </a:lnTo>
                  <a:lnTo>
                    <a:pt x="0" y="2"/>
                  </a:lnTo>
                  <a:lnTo>
                    <a:pt x="6" y="0"/>
                  </a:lnTo>
                  <a:lnTo>
                    <a:pt x="3" y="1"/>
                  </a:lnTo>
                  <a:lnTo>
                    <a:pt x="0" y="3"/>
                  </a:lnTo>
                  <a:lnTo>
                    <a:pt x="2" y="6"/>
                  </a:lnTo>
                  <a:lnTo>
                    <a:pt x="4" y="9"/>
                  </a:lnTo>
                  <a:lnTo>
                    <a:pt x="1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07" name="Freeform 215"/>
            <p:cNvSpPr>
              <a:spLocks/>
            </p:cNvSpPr>
            <p:nvPr/>
          </p:nvSpPr>
          <p:spPr bwMode="auto">
            <a:xfrm>
              <a:off x="2382" y="3845"/>
              <a:ext cx="5" cy="6"/>
            </a:xfrm>
            <a:custGeom>
              <a:avLst/>
              <a:gdLst>
                <a:gd name="T0" fmla="*/ 0 w 16"/>
                <a:gd name="T1" fmla="*/ 16 h 18"/>
                <a:gd name="T2" fmla="*/ 9 w 16"/>
                <a:gd name="T3" fmla="*/ 16 h 18"/>
                <a:gd name="T4" fmla="*/ 16 w 16"/>
                <a:gd name="T5" fmla="*/ 4 h 18"/>
                <a:gd name="T6" fmla="*/ 6 w 16"/>
                <a:gd name="T7" fmla="*/ 0 h 18"/>
                <a:gd name="T8" fmla="*/ 0 w 16"/>
                <a:gd name="T9" fmla="*/ 11 h 18"/>
                <a:gd name="T10" fmla="*/ 9 w 16"/>
                <a:gd name="T11" fmla="*/ 11 h 18"/>
                <a:gd name="T12" fmla="*/ 0 w 16"/>
                <a:gd name="T13" fmla="*/ 11 h 18"/>
                <a:gd name="T14" fmla="*/ 0 w 16"/>
                <a:gd name="T15" fmla="*/ 15 h 18"/>
                <a:gd name="T16" fmla="*/ 3 w 16"/>
                <a:gd name="T17" fmla="*/ 18 h 18"/>
                <a:gd name="T18" fmla="*/ 6 w 16"/>
                <a:gd name="T19" fmla="*/ 18 h 18"/>
                <a:gd name="T20" fmla="*/ 9 w 16"/>
                <a:gd name="T21" fmla="*/ 16 h 18"/>
                <a:gd name="T22" fmla="*/ 0 w 16"/>
                <a:gd name="T23"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8">
                  <a:moveTo>
                    <a:pt x="0" y="16"/>
                  </a:moveTo>
                  <a:lnTo>
                    <a:pt x="9" y="16"/>
                  </a:lnTo>
                  <a:lnTo>
                    <a:pt x="16" y="4"/>
                  </a:lnTo>
                  <a:lnTo>
                    <a:pt x="6" y="0"/>
                  </a:lnTo>
                  <a:lnTo>
                    <a:pt x="0" y="11"/>
                  </a:lnTo>
                  <a:lnTo>
                    <a:pt x="9" y="11"/>
                  </a:lnTo>
                  <a:lnTo>
                    <a:pt x="0" y="11"/>
                  </a:lnTo>
                  <a:lnTo>
                    <a:pt x="0" y="15"/>
                  </a:lnTo>
                  <a:lnTo>
                    <a:pt x="3" y="18"/>
                  </a:lnTo>
                  <a:lnTo>
                    <a:pt x="6" y="18"/>
                  </a:lnTo>
                  <a:lnTo>
                    <a:pt x="9" y="16"/>
                  </a:lnTo>
                  <a:lnTo>
                    <a:pt x="0"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08" name="Freeform 216"/>
            <p:cNvSpPr>
              <a:spLocks/>
            </p:cNvSpPr>
            <p:nvPr/>
          </p:nvSpPr>
          <p:spPr bwMode="auto">
            <a:xfrm>
              <a:off x="2379" y="3843"/>
              <a:ext cx="6" cy="7"/>
            </a:xfrm>
            <a:custGeom>
              <a:avLst/>
              <a:gdLst>
                <a:gd name="T0" fmla="*/ 8 w 17"/>
                <a:gd name="T1" fmla="*/ 7 h 21"/>
                <a:gd name="T2" fmla="*/ 0 w 17"/>
                <a:gd name="T3" fmla="*/ 7 h 21"/>
                <a:gd name="T4" fmla="*/ 8 w 17"/>
                <a:gd name="T5" fmla="*/ 21 h 21"/>
                <a:gd name="T6" fmla="*/ 17 w 17"/>
                <a:gd name="T7" fmla="*/ 16 h 21"/>
                <a:gd name="T8" fmla="*/ 9 w 17"/>
                <a:gd name="T9" fmla="*/ 3 h 21"/>
                <a:gd name="T10" fmla="*/ 1 w 17"/>
                <a:gd name="T11" fmla="*/ 3 h 21"/>
                <a:gd name="T12" fmla="*/ 9 w 17"/>
                <a:gd name="T13" fmla="*/ 3 h 21"/>
                <a:gd name="T14" fmla="*/ 6 w 17"/>
                <a:gd name="T15" fmla="*/ 0 h 21"/>
                <a:gd name="T16" fmla="*/ 3 w 17"/>
                <a:gd name="T17" fmla="*/ 0 h 21"/>
                <a:gd name="T18" fmla="*/ 0 w 17"/>
                <a:gd name="T19" fmla="*/ 4 h 21"/>
                <a:gd name="T20" fmla="*/ 0 w 17"/>
                <a:gd name="T21" fmla="*/ 7 h 21"/>
                <a:gd name="T22" fmla="*/ 8 w 17"/>
                <a:gd name="T23"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1">
                  <a:moveTo>
                    <a:pt x="8" y="7"/>
                  </a:moveTo>
                  <a:lnTo>
                    <a:pt x="0" y="7"/>
                  </a:lnTo>
                  <a:lnTo>
                    <a:pt x="8" y="21"/>
                  </a:lnTo>
                  <a:lnTo>
                    <a:pt x="17" y="16"/>
                  </a:lnTo>
                  <a:lnTo>
                    <a:pt x="9" y="3"/>
                  </a:lnTo>
                  <a:lnTo>
                    <a:pt x="1" y="3"/>
                  </a:lnTo>
                  <a:lnTo>
                    <a:pt x="9" y="3"/>
                  </a:lnTo>
                  <a:lnTo>
                    <a:pt x="6" y="0"/>
                  </a:lnTo>
                  <a:lnTo>
                    <a:pt x="3" y="0"/>
                  </a:lnTo>
                  <a:lnTo>
                    <a:pt x="0" y="4"/>
                  </a:lnTo>
                  <a:lnTo>
                    <a:pt x="0" y="7"/>
                  </a:lnTo>
                  <a:lnTo>
                    <a:pt x="8"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09" name="Freeform 217"/>
            <p:cNvSpPr>
              <a:spLocks/>
            </p:cNvSpPr>
            <p:nvPr/>
          </p:nvSpPr>
          <p:spPr bwMode="auto">
            <a:xfrm>
              <a:off x="2366" y="3843"/>
              <a:ext cx="16" cy="5"/>
            </a:xfrm>
            <a:custGeom>
              <a:avLst/>
              <a:gdLst>
                <a:gd name="T0" fmla="*/ 2 w 48"/>
                <a:gd name="T1" fmla="*/ 2 h 14"/>
                <a:gd name="T2" fmla="*/ 3 w 48"/>
                <a:gd name="T3" fmla="*/ 11 h 14"/>
                <a:gd name="T4" fmla="*/ 10 w 48"/>
                <a:gd name="T5" fmla="*/ 12 h 14"/>
                <a:gd name="T6" fmla="*/ 17 w 48"/>
                <a:gd name="T7" fmla="*/ 13 h 14"/>
                <a:gd name="T8" fmla="*/ 22 w 48"/>
                <a:gd name="T9" fmla="*/ 14 h 14"/>
                <a:gd name="T10" fmla="*/ 29 w 48"/>
                <a:gd name="T11" fmla="*/ 13 h 14"/>
                <a:gd name="T12" fmla="*/ 35 w 48"/>
                <a:gd name="T13" fmla="*/ 12 h 14"/>
                <a:gd name="T14" fmla="*/ 40 w 48"/>
                <a:gd name="T15" fmla="*/ 11 h 14"/>
                <a:gd name="T16" fmla="*/ 43 w 48"/>
                <a:gd name="T17" fmla="*/ 10 h 14"/>
                <a:gd name="T18" fmla="*/ 48 w 48"/>
                <a:gd name="T19" fmla="*/ 6 h 14"/>
                <a:gd name="T20" fmla="*/ 41 w 48"/>
                <a:gd name="T21" fmla="*/ 2 h 14"/>
                <a:gd name="T22" fmla="*/ 41 w 48"/>
                <a:gd name="T23" fmla="*/ 0 h 14"/>
                <a:gd name="T24" fmla="*/ 37 w 48"/>
                <a:gd name="T25" fmla="*/ 2 h 14"/>
                <a:gd name="T26" fmla="*/ 33 w 48"/>
                <a:gd name="T27" fmla="*/ 3 h 14"/>
                <a:gd name="T28" fmla="*/ 29 w 48"/>
                <a:gd name="T29" fmla="*/ 4 h 14"/>
                <a:gd name="T30" fmla="*/ 22 w 48"/>
                <a:gd name="T31" fmla="*/ 3 h 14"/>
                <a:gd name="T32" fmla="*/ 17 w 48"/>
                <a:gd name="T33" fmla="*/ 4 h 14"/>
                <a:gd name="T34" fmla="*/ 10 w 48"/>
                <a:gd name="T35" fmla="*/ 3 h 14"/>
                <a:gd name="T36" fmla="*/ 5 w 48"/>
                <a:gd name="T37" fmla="*/ 2 h 14"/>
                <a:gd name="T38" fmla="*/ 6 w 48"/>
                <a:gd name="T39" fmla="*/ 11 h 14"/>
                <a:gd name="T40" fmla="*/ 5 w 48"/>
                <a:gd name="T41" fmla="*/ 2 h 14"/>
                <a:gd name="T42" fmla="*/ 2 w 48"/>
                <a:gd name="T43" fmla="*/ 3 h 14"/>
                <a:gd name="T44" fmla="*/ 0 w 48"/>
                <a:gd name="T45" fmla="*/ 5 h 14"/>
                <a:gd name="T46" fmla="*/ 1 w 48"/>
                <a:gd name="T47" fmla="*/ 8 h 14"/>
                <a:gd name="T48" fmla="*/ 3 w 48"/>
                <a:gd name="T49" fmla="*/ 11 h 14"/>
                <a:gd name="T50" fmla="*/ 2 w 48"/>
                <a:gd name="T51"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14">
                  <a:moveTo>
                    <a:pt x="2" y="2"/>
                  </a:moveTo>
                  <a:lnTo>
                    <a:pt x="3" y="11"/>
                  </a:lnTo>
                  <a:lnTo>
                    <a:pt x="10" y="12"/>
                  </a:lnTo>
                  <a:lnTo>
                    <a:pt x="17" y="13"/>
                  </a:lnTo>
                  <a:lnTo>
                    <a:pt x="22" y="14"/>
                  </a:lnTo>
                  <a:lnTo>
                    <a:pt x="29" y="13"/>
                  </a:lnTo>
                  <a:lnTo>
                    <a:pt x="35" y="12"/>
                  </a:lnTo>
                  <a:lnTo>
                    <a:pt x="40" y="11"/>
                  </a:lnTo>
                  <a:lnTo>
                    <a:pt x="43" y="10"/>
                  </a:lnTo>
                  <a:lnTo>
                    <a:pt x="48" y="6"/>
                  </a:lnTo>
                  <a:lnTo>
                    <a:pt x="41" y="2"/>
                  </a:lnTo>
                  <a:lnTo>
                    <a:pt x="41" y="0"/>
                  </a:lnTo>
                  <a:lnTo>
                    <a:pt x="37" y="2"/>
                  </a:lnTo>
                  <a:lnTo>
                    <a:pt x="33" y="3"/>
                  </a:lnTo>
                  <a:lnTo>
                    <a:pt x="29" y="4"/>
                  </a:lnTo>
                  <a:lnTo>
                    <a:pt x="22" y="3"/>
                  </a:lnTo>
                  <a:lnTo>
                    <a:pt x="17" y="4"/>
                  </a:lnTo>
                  <a:lnTo>
                    <a:pt x="10" y="3"/>
                  </a:lnTo>
                  <a:lnTo>
                    <a:pt x="5" y="2"/>
                  </a:lnTo>
                  <a:lnTo>
                    <a:pt x="6" y="11"/>
                  </a:lnTo>
                  <a:lnTo>
                    <a:pt x="5" y="2"/>
                  </a:lnTo>
                  <a:lnTo>
                    <a:pt x="2" y="3"/>
                  </a:lnTo>
                  <a:lnTo>
                    <a:pt x="0" y="5"/>
                  </a:lnTo>
                  <a:lnTo>
                    <a:pt x="1" y="8"/>
                  </a:lnTo>
                  <a:lnTo>
                    <a:pt x="3" y="11"/>
                  </a:lnTo>
                  <a:lnTo>
                    <a:pt x="2"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10" name="Freeform 218"/>
            <p:cNvSpPr>
              <a:spLocks/>
            </p:cNvSpPr>
            <p:nvPr/>
          </p:nvSpPr>
          <p:spPr bwMode="auto">
            <a:xfrm>
              <a:off x="2366" y="3841"/>
              <a:ext cx="8" cy="6"/>
            </a:xfrm>
            <a:custGeom>
              <a:avLst/>
              <a:gdLst>
                <a:gd name="T0" fmla="*/ 10 w 22"/>
                <a:gd name="T1" fmla="*/ 0 h 17"/>
                <a:gd name="T2" fmla="*/ 10 w 22"/>
                <a:gd name="T3" fmla="*/ 0 h 17"/>
                <a:gd name="T4" fmla="*/ 10 w 22"/>
                <a:gd name="T5" fmla="*/ 0 h 17"/>
                <a:gd name="T6" fmla="*/ 6 w 22"/>
                <a:gd name="T7" fmla="*/ 4 h 17"/>
                <a:gd name="T8" fmla="*/ 2 w 22"/>
                <a:gd name="T9" fmla="*/ 6 h 17"/>
                <a:gd name="T10" fmla="*/ 0 w 22"/>
                <a:gd name="T11" fmla="*/ 8 h 17"/>
                <a:gd name="T12" fmla="*/ 4 w 22"/>
                <a:gd name="T13" fmla="*/ 17 h 17"/>
                <a:gd name="T14" fmla="*/ 7 w 22"/>
                <a:gd name="T15" fmla="*/ 16 h 17"/>
                <a:gd name="T16" fmla="*/ 12 w 22"/>
                <a:gd name="T17" fmla="*/ 11 h 17"/>
                <a:gd name="T18" fmla="*/ 17 w 22"/>
                <a:gd name="T19" fmla="*/ 6 h 17"/>
                <a:gd name="T20" fmla="*/ 22 w 22"/>
                <a:gd name="T21" fmla="*/ 0 h 17"/>
                <a:gd name="T22" fmla="*/ 22 w 22"/>
                <a:gd name="T23" fmla="*/ 0 h 17"/>
                <a:gd name="T24" fmla="*/ 10 w 22"/>
                <a:gd name="T2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17">
                  <a:moveTo>
                    <a:pt x="10" y="0"/>
                  </a:moveTo>
                  <a:lnTo>
                    <a:pt x="10" y="0"/>
                  </a:lnTo>
                  <a:lnTo>
                    <a:pt x="10" y="0"/>
                  </a:lnTo>
                  <a:lnTo>
                    <a:pt x="6" y="4"/>
                  </a:lnTo>
                  <a:lnTo>
                    <a:pt x="2" y="6"/>
                  </a:lnTo>
                  <a:lnTo>
                    <a:pt x="0" y="8"/>
                  </a:lnTo>
                  <a:lnTo>
                    <a:pt x="4" y="17"/>
                  </a:lnTo>
                  <a:lnTo>
                    <a:pt x="7" y="16"/>
                  </a:lnTo>
                  <a:lnTo>
                    <a:pt x="12" y="11"/>
                  </a:lnTo>
                  <a:lnTo>
                    <a:pt x="17" y="6"/>
                  </a:lnTo>
                  <a:lnTo>
                    <a:pt x="22" y="0"/>
                  </a:lnTo>
                  <a:lnTo>
                    <a:pt x="22" y="0"/>
                  </a:lnTo>
                  <a:lnTo>
                    <a:pt x="1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11" name="Freeform 219"/>
            <p:cNvSpPr>
              <a:spLocks/>
            </p:cNvSpPr>
            <p:nvPr/>
          </p:nvSpPr>
          <p:spPr bwMode="auto">
            <a:xfrm>
              <a:off x="2362" y="3827"/>
              <a:ext cx="12" cy="14"/>
            </a:xfrm>
            <a:custGeom>
              <a:avLst/>
              <a:gdLst>
                <a:gd name="T0" fmla="*/ 7 w 35"/>
                <a:gd name="T1" fmla="*/ 7 h 44"/>
                <a:gd name="T2" fmla="*/ 7 w 35"/>
                <a:gd name="T3" fmla="*/ 7 h 44"/>
                <a:gd name="T4" fmla="*/ 7 w 35"/>
                <a:gd name="T5" fmla="*/ 9 h 44"/>
                <a:gd name="T6" fmla="*/ 14 w 35"/>
                <a:gd name="T7" fmla="*/ 22 h 44"/>
                <a:gd name="T8" fmla="*/ 21 w 35"/>
                <a:gd name="T9" fmla="*/ 36 h 44"/>
                <a:gd name="T10" fmla="*/ 23 w 35"/>
                <a:gd name="T11" fmla="*/ 44 h 44"/>
                <a:gd name="T12" fmla="*/ 35 w 35"/>
                <a:gd name="T13" fmla="*/ 44 h 44"/>
                <a:gd name="T14" fmla="*/ 30 w 35"/>
                <a:gd name="T15" fmla="*/ 33 h 44"/>
                <a:gd name="T16" fmla="*/ 23 w 35"/>
                <a:gd name="T17" fmla="*/ 17 h 44"/>
                <a:gd name="T18" fmla="*/ 14 w 35"/>
                <a:gd name="T19" fmla="*/ 2 h 44"/>
                <a:gd name="T20" fmla="*/ 0 w 35"/>
                <a:gd name="T21" fmla="*/ 0 h 44"/>
                <a:gd name="T22" fmla="*/ 0 w 35"/>
                <a:gd name="T23" fmla="*/ 0 h 44"/>
                <a:gd name="T24" fmla="*/ 7 w 35"/>
                <a:gd name="T25" fmla="*/ 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44">
                  <a:moveTo>
                    <a:pt x="7" y="7"/>
                  </a:moveTo>
                  <a:lnTo>
                    <a:pt x="7" y="7"/>
                  </a:lnTo>
                  <a:lnTo>
                    <a:pt x="7" y="9"/>
                  </a:lnTo>
                  <a:lnTo>
                    <a:pt x="14" y="22"/>
                  </a:lnTo>
                  <a:lnTo>
                    <a:pt x="21" y="36"/>
                  </a:lnTo>
                  <a:lnTo>
                    <a:pt x="23" y="44"/>
                  </a:lnTo>
                  <a:lnTo>
                    <a:pt x="35" y="44"/>
                  </a:lnTo>
                  <a:lnTo>
                    <a:pt x="30" y="33"/>
                  </a:lnTo>
                  <a:lnTo>
                    <a:pt x="23" y="17"/>
                  </a:lnTo>
                  <a:lnTo>
                    <a:pt x="14" y="2"/>
                  </a:lnTo>
                  <a:lnTo>
                    <a:pt x="0" y="0"/>
                  </a:lnTo>
                  <a:lnTo>
                    <a:pt x="0" y="0"/>
                  </a:lnTo>
                  <a:lnTo>
                    <a:pt x="7"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12" name="Freeform 220"/>
            <p:cNvSpPr>
              <a:spLocks/>
            </p:cNvSpPr>
            <p:nvPr/>
          </p:nvSpPr>
          <p:spPr bwMode="auto">
            <a:xfrm>
              <a:off x="2350" y="3827"/>
              <a:ext cx="14" cy="11"/>
            </a:xfrm>
            <a:custGeom>
              <a:avLst/>
              <a:gdLst>
                <a:gd name="T0" fmla="*/ 0 w 43"/>
                <a:gd name="T1" fmla="*/ 34 h 34"/>
                <a:gd name="T2" fmla="*/ 0 w 43"/>
                <a:gd name="T3" fmla="*/ 34 h 34"/>
                <a:gd name="T4" fmla="*/ 4 w 43"/>
                <a:gd name="T5" fmla="*/ 32 h 34"/>
                <a:gd name="T6" fmla="*/ 10 w 43"/>
                <a:gd name="T7" fmla="*/ 30 h 34"/>
                <a:gd name="T8" fmla="*/ 17 w 43"/>
                <a:gd name="T9" fmla="*/ 28 h 34"/>
                <a:gd name="T10" fmla="*/ 22 w 43"/>
                <a:gd name="T11" fmla="*/ 23 h 34"/>
                <a:gd name="T12" fmla="*/ 28 w 43"/>
                <a:gd name="T13" fmla="*/ 20 h 34"/>
                <a:gd name="T14" fmla="*/ 35 w 43"/>
                <a:gd name="T15" fmla="*/ 14 h 34"/>
                <a:gd name="T16" fmla="*/ 40 w 43"/>
                <a:gd name="T17" fmla="*/ 10 h 34"/>
                <a:gd name="T18" fmla="*/ 43 w 43"/>
                <a:gd name="T19" fmla="*/ 7 h 34"/>
                <a:gd name="T20" fmla="*/ 36 w 43"/>
                <a:gd name="T21" fmla="*/ 0 h 34"/>
                <a:gd name="T22" fmla="*/ 33 w 43"/>
                <a:gd name="T23" fmla="*/ 3 h 34"/>
                <a:gd name="T24" fmla="*/ 28 w 43"/>
                <a:gd name="T25" fmla="*/ 7 h 34"/>
                <a:gd name="T26" fmla="*/ 24 w 43"/>
                <a:gd name="T27" fmla="*/ 10 h 34"/>
                <a:gd name="T28" fmla="*/ 18 w 43"/>
                <a:gd name="T29" fmla="*/ 14 h 34"/>
                <a:gd name="T30" fmla="*/ 12 w 43"/>
                <a:gd name="T31" fmla="*/ 18 h 34"/>
                <a:gd name="T32" fmla="*/ 8 w 43"/>
                <a:gd name="T33" fmla="*/ 21 h 34"/>
                <a:gd name="T34" fmla="*/ 2 w 43"/>
                <a:gd name="T35" fmla="*/ 23 h 34"/>
                <a:gd name="T36" fmla="*/ 0 w 43"/>
                <a:gd name="T37" fmla="*/ 23 h 34"/>
                <a:gd name="T38" fmla="*/ 0 w 43"/>
                <a:gd name="T39" fmla="*/ 23 h 34"/>
                <a:gd name="T40" fmla="*/ 0 w 43"/>
                <a:gd name="T4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3" h="34">
                  <a:moveTo>
                    <a:pt x="0" y="34"/>
                  </a:moveTo>
                  <a:lnTo>
                    <a:pt x="0" y="34"/>
                  </a:lnTo>
                  <a:lnTo>
                    <a:pt x="4" y="32"/>
                  </a:lnTo>
                  <a:lnTo>
                    <a:pt x="10" y="30"/>
                  </a:lnTo>
                  <a:lnTo>
                    <a:pt x="17" y="28"/>
                  </a:lnTo>
                  <a:lnTo>
                    <a:pt x="22" y="23"/>
                  </a:lnTo>
                  <a:lnTo>
                    <a:pt x="28" y="20"/>
                  </a:lnTo>
                  <a:lnTo>
                    <a:pt x="35" y="14"/>
                  </a:lnTo>
                  <a:lnTo>
                    <a:pt x="40" y="10"/>
                  </a:lnTo>
                  <a:lnTo>
                    <a:pt x="43" y="7"/>
                  </a:lnTo>
                  <a:lnTo>
                    <a:pt x="36" y="0"/>
                  </a:lnTo>
                  <a:lnTo>
                    <a:pt x="33" y="3"/>
                  </a:lnTo>
                  <a:lnTo>
                    <a:pt x="28" y="7"/>
                  </a:lnTo>
                  <a:lnTo>
                    <a:pt x="24" y="10"/>
                  </a:lnTo>
                  <a:lnTo>
                    <a:pt x="18" y="14"/>
                  </a:lnTo>
                  <a:lnTo>
                    <a:pt x="12" y="18"/>
                  </a:lnTo>
                  <a:lnTo>
                    <a:pt x="8" y="21"/>
                  </a:lnTo>
                  <a:lnTo>
                    <a:pt x="2" y="23"/>
                  </a:lnTo>
                  <a:lnTo>
                    <a:pt x="0" y="23"/>
                  </a:lnTo>
                  <a:lnTo>
                    <a:pt x="0" y="23"/>
                  </a:lnTo>
                  <a:lnTo>
                    <a:pt x="0"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13" name="Freeform 221"/>
            <p:cNvSpPr>
              <a:spLocks/>
            </p:cNvSpPr>
            <p:nvPr/>
          </p:nvSpPr>
          <p:spPr bwMode="auto">
            <a:xfrm>
              <a:off x="2346" y="3824"/>
              <a:ext cx="4" cy="14"/>
            </a:xfrm>
            <a:custGeom>
              <a:avLst/>
              <a:gdLst>
                <a:gd name="T0" fmla="*/ 0 w 13"/>
                <a:gd name="T1" fmla="*/ 0 h 42"/>
                <a:gd name="T2" fmla="*/ 0 w 13"/>
                <a:gd name="T3" fmla="*/ 0 h 42"/>
                <a:gd name="T4" fmla="*/ 0 w 13"/>
                <a:gd name="T5" fmla="*/ 9 h 42"/>
                <a:gd name="T6" fmla="*/ 1 w 13"/>
                <a:gd name="T7" fmla="*/ 21 h 42"/>
                <a:gd name="T8" fmla="*/ 3 w 13"/>
                <a:gd name="T9" fmla="*/ 33 h 42"/>
                <a:gd name="T10" fmla="*/ 13 w 13"/>
                <a:gd name="T11" fmla="*/ 42 h 42"/>
                <a:gd name="T12" fmla="*/ 13 w 13"/>
                <a:gd name="T13" fmla="*/ 31 h 42"/>
                <a:gd name="T14" fmla="*/ 13 w 13"/>
                <a:gd name="T15" fmla="*/ 31 h 42"/>
                <a:gd name="T16" fmla="*/ 10 w 13"/>
                <a:gd name="T17" fmla="*/ 21 h 42"/>
                <a:gd name="T18" fmla="*/ 11 w 13"/>
                <a:gd name="T19" fmla="*/ 9 h 42"/>
                <a:gd name="T20" fmla="*/ 11 w 13"/>
                <a:gd name="T21" fmla="*/ 0 h 42"/>
                <a:gd name="T22" fmla="*/ 11 w 13"/>
                <a:gd name="T23" fmla="*/ 0 h 42"/>
                <a:gd name="T24" fmla="*/ 0 w 13"/>
                <a:gd name="T25"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42">
                  <a:moveTo>
                    <a:pt x="0" y="0"/>
                  </a:moveTo>
                  <a:lnTo>
                    <a:pt x="0" y="0"/>
                  </a:lnTo>
                  <a:lnTo>
                    <a:pt x="0" y="9"/>
                  </a:lnTo>
                  <a:lnTo>
                    <a:pt x="1" y="21"/>
                  </a:lnTo>
                  <a:lnTo>
                    <a:pt x="3" y="33"/>
                  </a:lnTo>
                  <a:lnTo>
                    <a:pt x="13" y="42"/>
                  </a:lnTo>
                  <a:lnTo>
                    <a:pt x="13" y="31"/>
                  </a:lnTo>
                  <a:lnTo>
                    <a:pt x="13" y="31"/>
                  </a:lnTo>
                  <a:lnTo>
                    <a:pt x="10" y="21"/>
                  </a:lnTo>
                  <a:lnTo>
                    <a:pt x="11" y="9"/>
                  </a:lnTo>
                  <a:lnTo>
                    <a:pt x="11" y="0"/>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14" name="Freeform 222"/>
            <p:cNvSpPr>
              <a:spLocks/>
            </p:cNvSpPr>
            <p:nvPr/>
          </p:nvSpPr>
          <p:spPr bwMode="auto">
            <a:xfrm>
              <a:off x="2341" y="3819"/>
              <a:ext cx="8" cy="5"/>
            </a:xfrm>
            <a:custGeom>
              <a:avLst/>
              <a:gdLst>
                <a:gd name="T0" fmla="*/ 0 w 24"/>
                <a:gd name="T1" fmla="*/ 12 h 15"/>
                <a:gd name="T2" fmla="*/ 0 w 24"/>
                <a:gd name="T3" fmla="*/ 12 h 15"/>
                <a:gd name="T4" fmla="*/ 6 w 24"/>
                <a:gd name="T5" fmla="*/ 10 h 15"/>
                <a:gd name="T6" fmla="*/ 10 w 24"/>
                <a:gd name="T7" fmla="*/ 13 h 15"/>
                <a:gd name="T8" fmla="*/ 13 w 24"/>
                <a:gd name="T9" fmla="*/ 14 h 15"/>
                <a:gd name="T10" fmla="*/ 13 w 24"/>
                <a:gd name="T11" fmla="*/ 15 h 15"/>
                <a:gd name="T12" fmla="*/ 24 w 24"/>
                <a:gd name="T13" fmla="*/ 15 h 15"/>
                <a:gd name="T14" fmla="*/ 20 w 24"/>
                <a:gd name="T15" fmla="*/ 7 h 15"/>
                <a:gd name="T16" fmla="*/ 14 w 24"/>
                <a:gd name="T17" fmla="*/ 4 h 15"/>
                <a:gd name="T18" fmla="*/ 6 w 24"/>
                <a:gd name="T19" fmla="*/ 1 h 15"/>
                <a:gd name="T20" fmla="*/ 0 w 24"/>
                <a:gd name="T21" fmla="*/ 0 h 15"/>
                <a:gd name="T22" fmla="*/ 0 w 24"/>
                <a:gd name="T23" fmla="*/ 0 h 15"/>
                <a:gd name="T24" fmla="*/ 0 w 24"/>
                <a:gd name="T25"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15">
                  <a:moveTo>
                    <a:pt x="0" y="12"/>
                  </a:moveTo>
                  <a:lnTo>
                    <a:pt x="0" y="12"/>
                  </a:lnTo>
                  <a:lnTo>
                    <a:pt x="6" y="10"/>
                  </a:lnTo>
                  <a:lnTo>
                    <a:pt x="10" y="13"/>
                  </a:lnTo>
                  <a:lnTo>
                    <a:pt x="13" y="14"/>
                  </a:lnTo>
                  <a:lnTo>
                    <a:pt x="13" y="15"/>
                  </a:lnTo>
                  <a:lnTo>
                    <a:pt x="24" y="15"/>
                  </a:lnTo>
                  <a:lnTo>
                    <a:pt x="20" y="7"/>
                  </a:lnTo>
                  <a:lnTo>
                    <a:pt x="14" y="4"/>
                  </a:lnTo>
                  <a:lnTo>
                    <a:pt x="6" y="1"/>
                  </a:lnTo>
                  <a:lnTo>
                    <a:pt x="0" y="0"/>
                  </a:lnTo>
                  <a:lnTo>
                    <a:pt x="0" y="0"/>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15" name="Freeform 223"/>
            <p:cNvSpPr>
              <a:spLocks/>
            </p:cNvSpPr>
            <p:nvPr/>
          </p:nvSpPr>
          <p:spPr bwMode="auto">
            <a:xfrm>
              <a:off x="2328" y="3819"/>
              <a:ext cx="13" cy="10"/>
            </a:xfrm>
            <a:custGeom>
              <a:avLst/>
              <a:gdLst>
                <a:gd name="T0" fmla="*/ 0 w 40"/>
                <a:gd name="T1" fmla="*/ 28 h 31"/>
                <a:gd name="T2" fmla="*/ 8 w 40"/>
                <a:gd name="T3" fmla="*/ 30 h 31"/>
                <a:gd name="T4" fmla="*/ 12 w 40"/>
                <a:gd name="T5" fmla="*/ 26 h 31"/>
                <a:gd name="T6" fmla="*/ 18 w 40"/>
                <a:gd name="T7" fmla="*/ 22 h 31"/>
                <a:gd name="T8" fmla="*/ 21 w 40"/>
                <a:gd name="T9" fmla="*/ 20 h 31"/>
                <a:gd name="T10" fmla="*/ 27 w 40"/>
                <a:gd name="T11" fmla="*/ 17 h 31"/>
                <a:gd name="T12" fmla="*/ 31 w 40"/>
                <a:gd name="T13" fmla="*/ 14 h 31"/>
                <a:gd name="T14" fmla="*/ 35 w 40"/>
                <a:gd name="T15" fmla="*/ 13 h 31"/>
                <a:gd name="T16" fmla="*/ 39 w 40"/>
                <a:gd name="T17" fmla="*/ 10 h 31"/>
                <a:gd name="T18" fmla="*/ 40 w 40"/>
                <a:gd name="T19" fmla="*/ 12 h 31"/>
                <a:gd name="T20" fmla="*/ 40 w 40"/>
                <a:gd name="T21" fmla="*/ 0 h 31"/>
                <a:gd name="T22" fmla="*/ 37 w 40"/>
                <a:gd name="T23" fmla="*/ 1 h 31"/>
                <a:gd name="T24" fmla="*/ 32 w 40"/>
                <a:gd name="T25" fmla="*/ 4 h 31"/>
                <a:gd name="T26" fmla="*/ 27 w 40"/>
                <a:gd name="T27" fmla="*/ 5 h 31"/>
                <a:gd name="T28" fmla="*/ 22 w 40"/>
                <a:gd name="T29" fmla="*/ 8 h 31"/>
                <a:gd name="T30" fmla="*/ 16 w 40"/>
                <a:gd name="T31" fmla="*/ 10 h 31"/>
                <a:gd name="T32" fmla="*/ 11 w 40"/>
                <a:gd name="T33" fmla="*/ 15 h 31"/>
                <a:gd name="T34" fmla="*/ 5 w 40"/>
                <a:gd name="T35" fmla="*/ 20 h 31"/>
                <a:gd name="T36" fmla="*/ 2 w 40"/>
                <a:gd name="T37" fmla="*/ 23 h 31"/>
                <a:gd name="T38" fmla="*/ 10 w 40"/>
                <a:gd name="T39" fmla="*/ 25 h 31"/>
                <a:gd name="T40" fmla="*/ 2 w 40"/>
                <a:gd name="T41" fmla="*/ 23 h 31"/>
                <a:gd name="T42" fmla="*/ 0 w 40"/>
                <a:gd name="T43" fmla="*/ 26 h 31"/>
                <a:gd name="T44" fmla="*/ 2 w 40"/>
                <a:gd name="T45" fmla="*/ 30 h 31"/>
                <a:gd name="T46" fmla="*/ 5 w 40"/>
                <a:gd name="T47" fmla="*/ 31 h 31"/>
                <a:gd name="T48" fmla="*/ 8 w 40"/>
                <a:gd name="T49" fmla="*/ 30 h 31"/>
                <a:gd name="T50" fmla="*/ 0 w 40"/>
                <a:gd name="T51"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0" h="31">
                  <a:moveTo>
                    <a:pt x="0" y="28"/>
                  </a:moveTo>
                  <a:lnTo>
                    <a:pt x="8" y="30"/>
                  </a:lnTo>
                  <a:lnTo>
                    <a:pt x="12" y="26"/>
                  </a:lnTo>
                  <a:lnTo>
                    <a:pt x="18" y="22"/>
                  </a:lnTo>
                  <a:lnTo>
                    <a:pt x="21" y="20"/>
                  </a:lnTo>
                  <a:lnTo>
                    <a:pt x="27" y="17"/>
                  </a:lnTo>
                  <a:lnTo>
                    <a:pt x="31" y="14"/>
                  </a:lnTo>
                  <a:lnTo>
                    <a:pt x="35" y="13"/>
                  </a:lnTo>
                  <a:lnTo>
                    <a:pt x="39" y="10"/>
                  </a:lnTo>
                  <a:lnTo>
                    <a:pt x="40" y="12"/>
                  </a:lnTo>
                  <a:lnTo>
                    <a:pt x="40" y="0"/>
                  </a:lnTo>
                  <a:lnTo>
                    <a:pt x="37" y="1"/>
                  </a:lnTo>
                  <a:lnTo>
                    <a:pt x="32" y="4"/>
                  </a:lnTo>
                  <a:lnTo>
                    <a:pt x="27" y="5"/>
                  </a:lnTo>
                  <a:lnTo>
                    <a:pt x="22" y="8"/>
                  </a:lnTo>
                  <a:lnTo>
                    <a:pt x="16" y="10"/>
                  </a:lnTo>
                  <a:lnTo>
                    <a:pt x="11" y="15"/>
                  </a:lnTo>
                  <a:lnTo>
                    <a:pt x="5" y="20"/>
                  </a:lnTo>
                  <a:lnTo>
                    <a:pt x="2" y="23"/>
                  </a:lnTo>
                  <a:lnTo>
                    <a:pt x="10" y="25"/>
                  </a:lnTo>
                  <a:lnTo>
                    <a:pt x="2" y="23"/>
                  </a:lnTo>
                  <a:lnTo>
                    <a:pt x="0" y="26"/>
                  </a:lnTo>
                  <a:lnTo>
                    <a:pt x="2" y="30"/>
                  </a:lnTo>
                  <a:lnTo>
                    <a:pt x="5" y="31"/>
                  </a:lnTo>
                  <a:lnTo>
                    <a:pt x="8" y="30"/>
                  </a:lnTo>
                  <a:lnTo>
                    <a:pt x="0" y="2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16" name="Freeform 224"/>
            <p:cNvSpPr>
              <a:spLocks/>
            </p:cNvSpPr>
            <p:nvPr/>
          </p:nvSpPr>
          <p:spPr bwMode="auto">
            <a:xfrm>
              <a:off x="2324" y="3806"/>
              <a:ext cx="7" cy="22"/>
            </a:xfrm>
            <a:custGeom>
              <a:avLst/>
              <a:gdLst>
                <a:gd name="T0" fmla="*/ 0 w 23"/>
                <a:gd name="T1" fmla="*/ 0 h 68"/>
                <a:gd name="T2" fmla="*/ 0 w 23"/>
                <a:gd name="T3" fmla="*/ 0 h 68"/>
                <a:gd name="T4" fmla="*/ 2 w 23"/>
                <a:gd name="T5" fmla="*/ 13 h 68"/>
                <a:gd name="T6" fmla="*/ 6 w 23"/>
                <a:gd name="T7" fmla="*/ 32 h 68"/>
                <a:gd name="T8" fmla="*/ 10 w 23"/>
                <a:gd name="T9" fmla="*/ 53 h 68"/>
                <a:gd name="T10" fmla="*/ 13 w 23"/>
                <a:gd name="T11" fmla="*/ 68 h 68"/>
                <a:gd name="T12" fmla="*/ 23 w 23"/>
                <a:gd name="T13" fmla="*/ 65 h 68"/>
                <a:gd name="T14" fmla="*/ 19 w 23"/>
                <a:gd name="T15" fmla="*/ 53 h 68"/>
                <a:gd name="T16" fmla="*/ 16 w 23"/>
                <a:gd name="T17" fmla="*/ 32 h 68"/>
                <a:gd name="T18" fmla="*/ 11 w 23"/>
                <a:gd name="T19" fmla="*/ 13 h 68"/>
                <a:gd name="T20" fmla="*/ 11 w 23"/>
                <a:gd name="T21" fmla="*/ 0 h 68"/>
                <a:gd name="T22" fmla="*/ 11 w 23"/>
                <a:gd name="T23" fmla="*/ 0 h 68"/>
                <a:gd name="T24" fmla="*/ 0 w 23"/>
                <a:gd name="T25"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68">
                  <a:moveTo>
                    <a:pt x="0" y="0"/>
                  </a:moveTo>
                  <a:lnTo>
                    <a:pt x="0" y="0"/>
                  </a:lnTo>
                  <a:lnTo>
                    <a:pt x="2" y="13"/>
                  </a:lnTo>
                  <a:lnTo>
                    <a:pt x="6" y="32"/>
                  </a:lnTo>
                  <a:lnTo>
                    <a:pt x="10" y="53"/>
                  </a:lnTo>
                  <a:lnTo>
                    <a:pt x="13" y="68"/>
                  </a:lnTo>
                  <a:lnTo>
                    <a:pt x="23" y="65"/>
                  </a:lnTo>
                  <a:lnTo>
                    <a:pt x="19" y="53"/>
                  </a:lnTo>
                  <a:lnTo>
                    <a:pt x="16" y="32"/>
                  </a:lnTo>
                  <a:lnTo>
                    <a:pt x="11" y="13"/>
                  </a:lnTo>
                  <a:lnTo>
                    <a:pt x="11" y="0"/>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17" name="Freeform 225"/>
            <p:cNvSpPr>
              <a:spLocks/>
            </p:cNvSpPr>
            <p:nvPr/>
          </p:nvSpPr>
          <p:spPr bwMode="auto">
            <a:xfrm>
              <a:off x="2317" y="3796"/>
              <a:ext cx="10" cy="10"/>
            </a:xfrm>
            <a:custGeom>
              <a:avLst/>
              <a:gdLst>
                <a:gd name="T0" fmla="*/ 0 w 31"/>
                <a:gd name="T1" fmla="*/ 8 h 30"/>
                <a:gd name="T2" fmla="*/ 1 w 31"/>
                <a:gd name="T3" fmla="*/ 9 h 30"/>
                <a:gd name="T4" fmla="*/ 6 w 31"/>
                <a:gd name="T5" fmla="*/ 12 h 30"/>
                <a:gd name="T6" fmla="*/ 13 w 31"/>
                <a:gd name="T7" fmla="*/ 19 h 30"/>
                <a:gd name="T8" fmla="*/ 18 w 31"/>
                <a:gd name="T9" fmla="*/ 26 h 30"/>
                <a:gd name="T10" fmla="*/ 20 w 31"/>
                <a:gd name="T11" fmla="*/ 30 h 30"/>
                <a:gd name="T12" fmla="*/ 31 w 31"/>
                <a:gd name="T13" fmla="*/ 30 h 30"/>
                <a:gd name="T14" fmla="*/ 28 w 31"/>
                <a:gd name="T15" fmla="*/ 21 h 30"/>
                <a:gd name="T16" fmla="*/ 20 w 31"/>
                <a:gd name="T17" fmla="*/ 12 h 30"/>
                <a:gd name="T18" fmla="*/ 10 w 31"/>
                <a:gd name="T19" fmla="*/ 5 h 30"/>
                <a:gd name="T20" fmla="*/ 4 w 31"/>
                <a:gd name="T21" fmla="*/ 0 h 30"/>
                <a:gd name="T22" fmla="*/ 5 w 31"/>
                <a:gd name="T23" fmla="*/ 1 h 30"/>
                <a:gd name="T24" fmla="*/ 0 w 31"/>
                <a:gd name="T25"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30">
                  <a:moveTo>
                    <a:pt x="0" y="8"/>
                  </a:moveTo>
                  <a:lnTo>
                    <a:pt x="1" y="9"/>
                  </a:lnTo>
                  <a:lnTo>
                    <a:pt x="6" y="12"/>
                  </a:lnTo>
                  <a:lnTo>
                    <a:pt x="13" y="19"/>
                  </a:lnTo>
                  <a:lnTo>
                    <a:pt x="18" y="26"/>
                  </a:lnTo>
                  <a:lnTo>
                    <a:pt x="20" y="30"/>
                  </a:lnTo>
                  <a:lnTo>
                    <a:pt x="31" y="30"/>
                  </a:lnTo>
                  <a:lnTo>
                    <a:pt x="28" y="21"/>
                  </a:lnTo>
                  <a:lnTo>
                    <a:pt x="20" y="12"/>
                  </a:lnTo>
                  <a:lnTo>
                    <a:pt x="10" y="5"/>
                  </a:lnTo>
                  <a:lnTo>
                    <a:pt x="4" y="0"/>
                  </a:lnTo>
                  <a:lnTo>
                    <a:pt x="5" y="1"/>
                  </a:lnTo>
                  <a:lnTo>
                    <a:pt x="0"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18" name="Freeform 226"/>
            <p:cNvSpPr>
              <a:spLocks/>
            </p:cNvSpPr>
            <p:nvPr/>
          </p:nvSpPr>
          <p:spPr bwMode="auto">
            <a:xfrm>
              <a:off x="2315" y="3791"/>
              <a:ext cx="4" cy="7"/>
            </a:xfrm>
            <a:custGeom>
              <a:avLst/>
              <a:gdLst>
                <a:gd name="T0" fmla="*/ 3 w 11"/>
                <a:gd name="T1" fmla="*/ 12 h 23"/>
                <a:gd name="T2" fmla="*/ 3 w 11"/>
                <a:gd name="T3" fmla="*/ 12 h 23"/>
                <a:gd name="T4" fmla="*/ 0 w 11"/>
                <a:gd name="T5" fmla="*/ 10 h 23"/>
                <a:gd name="T6" fmla="*/ 2 w 11"/>
                <a:gd name="T7" fmla="*/ 12 h 23"/>
                <a:gd name="T8" fmla="*/ 2 w 11"/>
                <a:gd name="T9" fmla="*/ 18 h 23"/>
                <a:gd name="T10" fmla="*/ 6 w 11"/>
                <a:gd name="T11" fmla="*/ 23 h 23"/>
                <a:gd name="T12" fmla="*/ 11 w 11"/>
                <a:gd name="T13" fmla="*/ 16 h 23"/>
                <a:gd name="T14" fmla="*/ 11 w 11"/>
                <a:gd name="T15" fmla="*/ 15 h 23"/>
                <a:gd name="T16" fmla="*/ 11 w 11"/>
                <a:gd name="T17" fmla="*/ 12 h 23"/>
                <a:gd name="T18" fmla="*/ 10 w 11"/>
                <a:gd name="T19" fmla="*/ 5 h 23"/>
                <a:gd name="T20" fmla="*/ 3 w 11"/>
                <a:gd name="T21" fmla="*/ 0 h 23"/>
                <a:gd name="T22" fmla="*/ 3 w 11"/>
                <a:gd name="T23" fmla="*/ 0 h 23"/>
                <a:gd name="T24" fmla="*/ 3 w 11"/>
                <a:gd name="T25"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3">
                  <a:moveTo>
                    <a:pt x="3" y="12"/>
                  </a:moveTo>
                  <a:lnTo>
                    <a:pt x="3" y="12"/>
                  </a:lnTo>
                  <a:lnTo>
                    <a:pt x="0" y="10"/>
                  </a:lnTo>
                  <a:lnTo>
                    <a:pt x="2" y="12"/>
                  </a:lnTo>
                  <a:lnTo>
                    <a:pt x="2" y="18"/>
                  </a:lnTo>
                  <a:lnTo>
                    <a:pt x="6" y="23"/>
                  </a:lnTo>
                  <a:lnTo>
                    <a:pt x="11" y="16"/>
                  </a:lnTo>
                  <a:lnTo>
                    <a:pt x="11" y="15"/>
                  </a:lnTo>
                  <a:lnTo>
                    <a:pt x="11" y="12"/>
                  </a:lnTo>
                  <a:lnTo>
                    <a:pt x="10" y="5"/>
                  </a:lnTo>
                  <a:lnTo>
                    <a:pt x="3" y="0"/>
                  </a:lnTo>
                  <a:lnTo>
                    <a:pt x="3" y="0"/>
                  </a:lnTo>
                  <a:lnTo>
                    <a:pt x="3"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19" name="Freeform 227"/>
            <p:cNvSpPr>
              <a:spLocks/>
            </p:cNvSpPr>
            <p:nvPr/>
          </p:nvSpPr>
          <p:spPr bwMode="auto">
            <a:xfrm>
              <a:off x="2303" y="3791"/>
              <a:ext cx="13" cy="12"/>
            </a:xfrm>
            <a:custGeom>
              <a:avLst/>
              <a:gdLst>
                <a:gd name="T0" fmla="*/ 9 w 40"/>
                <a:gd name="T1" fmla="*/ 36 h 36"/>
                <a:gd name="T2" fmla="*/ 9 w 40"/>
                <a:gd name="T3" fmla="*/ 36 h 36"/>
                <a:gd name="T4" fmla="*/ 10 w 40"/>
                <a:gd name="T5" fmla="*/ 34 h 36"/>
                <a:gd name="T6" fmla="*/ 15 w 40"/>
                <a:gd name="T7" fmla="*/ 29 h 36"/>
                <a:gd name="T8" fmla="*/ 19 w 40"/>
                <a:gd name="T9" fmla="*/ 24 h 36"/>
                <a:gd name="T10" fmla="*/ 24 w 40"/>
                <a:gd name="T11" fmla="*/ 21 h 36"/>
                <a:gd name="T12" fmla="*/ 29 w 40"/>
                <a:gd name="T13" fmla="*/ 18 h 36"/>
                <a:gd name="T14" fmla="*/ 34 w 40"/>
                <a:gd name="T15" fmla="*/ 14 h 36"/>
                <a:gd name="T16" fmla="*/ 37 w 40"/>
                <a:gd name="T17" fmla="*/ 12 h 36"/>
                <a:gd name="T18" fmla="*/ 40 w 40"/>
                <a:gd name="T19" fmla="*/ 12 h 36"/>
                <a:gd name="T20" fmla="*/ 40 w 40"/>
                <a:gd name="T21" fmla="*/ 0 h 36"/>
                <a:gd name="T22" fmla="*/ 35 w 40"/>
                <a:gd name="T23" fmla="*/ 3 h 36"/>
                <a:gd name="T24" fmla="*/ 29 w 40"/>
                <a:gd name="T25" fmla="*/ 5 h 36"/>
                <a:gd name="T26" fmla="*/ 25 w 40"/>
                <a:gd name="T27" fmla="*/ 8 h 36"/>
                <a:gd name="T28" fmla="*/ 19 w 40"/>
                <a:gd name="T29" fmla="*/ 12 h 36"/>
                <a:gd name="T30" fmla="*/ 12 w 40"/>
                <a:gd name="T31" fmla="*/ 18 h 36"/>
                <a:gd name="T32" fmla="*/ 8 w 40"/>
                <a:gd name="T33" fmla="*/ 22 h 36"/>
                <a:gd name="T34" fmla="*/ 3 w 40"/>
                <a:gd name="T35" fmla="*/ 27 h 36"/>
                <a:gd name="T36" fmla="*/ 0 w 40"/>
                <a:gd name="T37" fmla="*/ 31 h 36"/>
                <a:gd name="T38" fmla="*/ 0 w 40"/>
                <a:gd name="T39" fmla="*/ 31 h 36"/>
                <a:gd name="T40" fmla="*/ 9 w 40"/>
                <a:gd name="T4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36">
                  <a:moveTo>
                    <a:pt x="9" y="36"/>
                  </a:moveTo>
                  <a:lnTo>
                    <a:pt x="9" y="36"/>
                  </a:lnTo>
                  <a:lnTo>
                    <a:pt x="10" y="34"/>
                  </a:lnTo>
                  <a:lnTo>
                    <a:pt x="15" y="29"/>
                  </a:lnTo>
                  <a:lnTo>
                    <a:pt x="19" y="24"/>
                  </a:lnTo>
                  <a:lnTo>
                    <a:pt x="24" y="21"/>
                  </a:lnTo>
                  <a:lnTo>
                    <a:pt x="29" y="18"/>
                  </a:lnTo>
                  <a:lnTo>
                    <a:pt x="34" y="14"/>
                  </a:lnTo>
                  <a:lnTo>
                    <a:pt x="37" y="12"/>
                  </a:lnTo>
                  <a:lnTo>
                    <a:pt x="40" y="12"/>
                  </a:lnTo>
                  <a:lnTo>
                    <a:pt x="40" y="0"/>
                  </a:lnTo>
                  <a:lnTo>
                    <a:pt x="35" y="3"/>
                  </a:lnTo>
                  <a:lnTo>
                    <a:pt x="29" y="5"/>
                  </a:lnTo>
                  <a:lnTo>
                    <a:pt x="25" y="8"/>
                  </a:lnTo>
                  <a:lnTo>
                    <a:pt x="19" y="12"/>
                  </a:lnTo>
                  <a:lnTo>
                    <a:pt x="12" y="18"/>
                  </a:lnTo>
                  <a:lnTo>
                    <a:pt x="8" y="22"/>
                  </a:lnTo>
                  <a:lnTo>
                    <a:pt x="3" y="27"/>
                  </a:lnTo>
                  <a:lnTo>
                    <a:pt x="0" y="31"/>
                  </a:lnTo>
                  <a:lnTo>
                    <a:pt x="0" y="31"/>
                  </a:lnTo>
                  <a:lnTo>
                    <a:pt x="9" y="3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20" name="Freeform 228"/>
            <p:cNvSpPr>
              <a:spLocks/>
            </p:cNvSpPr>
            <p:nvPr/>
          </p:nvSpPr>
          <p:spPr bwMode="auto">
            <a:xfrm>
              <a:off x="2301" y="3801"/>
              <a:ext cx="5" cy="15"/>
            </a:xfrm>
            <a:custGeom>
              <a:avLst/>
              <a:gdLst>
                <a:gd name="T0" fmla="*/ 6 w 13"/>
                <a:gd name="T1" fmla="*/ 45 h 45"/>
                <a:gd name="T2" fmla="*/ 13 w 13"/>
                <a:gd name="T3" fmla="*/ 40 h 45"/>
                <a:gd name="T4" fmla="*/ 12 w 13"/>
                <a:gd name="T5" fmla="*/ 36 h 45"/>
                <a:gd name="T6" fmla="*/ 13 w 13"/>
                <a:gd name="T7" fmla="*/ 24 h 45"/>
                <a:gd name="T8" fmla="*/ 12 w 13"/>
                <a:gd name="T9" fmla="*/ 12 h 45"/>
                <a:gd name="T10" fmla="*/ 13 w 13"/>
                <a:gd name="T11" fmla="*/ 5 h 45"/>
                <a:gd name="T12" fmla="*/ 4 w 13"/>
                <a:gd name="T13" fmla="*/ 0 h 45"/>
                <a:gd name="T14" fmla="*/ 0 w 13"/>
                <a:gd name="T15" fmla="*/ 12 h 45"/>
                <a:gd name="T16" fmla="*/ 1 w 13"/>
                <a:gd name="T17" fmla="*/ 24 h 45"/>
                <a:gd name="T18" fmla="*/ 3 w 13"/>
                <a:gd name="T19" fmla="*/ 36 h 45"/>
                <a:gd name="T20" fmla="*/ 4 w 13"/>
                <a:gd name="T21" fmla="*/ 40 h 45"/>
                <a:gd name="T22" fmla="*/ 11 w 13"/>
                <a:gd name="T23" fmla="*/ 36 h 45"/>
                <a:gd name="T24" fmla="*/ 4 w 13"/>
                <a:gd name="T25" fmla="*/ 40 h 45"/>
                <a:gd name="T26" fmla="*/ 5 w 13"/>
                <a:gd name="T27" fmla="*/ 44 h 45"/>
                <a:gd name="T28" fmla="*/ 8 w 13"/>
                <a:gd name="T29" fmla="*/ 45 h 45"/>
                <a:gd name="T30" fmla="*/ 12 w 13"/>
                <a:gd name="T31" fmla="*/ 44 h 45"/>
                <a:gd name="T32" fmla="*/ 13 w 13"/>
                <a:gd name="T33" fmla="*/ 40 h 45"/>
                <a:gd name="T34" fmla="*/ 6 w 13"/>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45">
                  <a:moveTo>
                    <a:pt x="6" y="45"/>
                  </a:moveTo>
                  <a:lnTo>
                    <a:pt x="13" y="40"/>
                  </a:lnTo>
                  <a:lnTo>
                    <a:pt x="12" y="36"/>
                  </a:lnTo>
                  <a:lnTo>
                    <a:pt x="13" y="24"/>
                  </a:lnTo>
                  <a:lnTo>
                    <a:pt x="12" y="12"/>
                  </a:lnTo>
                  <a:lnTo>
                    <a:pt x="13" y="5"/>
                  </a:lnTo>
                  <a:lnTo>
                    <a:pt x="4" y="0"/>
                  </a:lnTo>
                  <a:lnTo>
                    <a:pt x="0" y="12"/>
                  </a:lnTo>
                  <a:lnTo>
                    <a:pt x="1" y="24"/>
                  </a:lnTo>
                  <a:lnTo>
                    <a:pt x="3" y="36"/>
                  </a:lnTo>
                  <a:lnTo>
                    <a:pt x="4" y="40"/>
                  </a:lnTo>
                  <a:lnTo>
                    <a:pt x="11" y="36"/>
                  </a:lnTo>
                  <a:lnTo>
                    <a:pt x="4" y="40"/>
                  </a:lnTo>
                  <a:lnTo>
                    <a:pt x="5" y="44"/>
                  </a:lnTo>
                  <a:lnTo>
                    <a:pt x="8" y="45"/>
                  </a:lnTo>
                  <a:lnTo>
                    <a:pt x="12" y="44"/>
                  </a:lnTo>
                  <a:lnTo>
                    <a:pt x="13" y="40"/>
                  </a:lnTo>
                  <a:lnTo>
                    <a:pt x="6" y="4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21" name="Freeform 229"/>
            <p:cNvSpPr>
              <a:spLocks/>
            </p:cNvSpPr>
            <p:nvPr/>
          </p:nvSpPr>
          <p:spPr bwMode="auto">
            <a:xfrm>
              <a:off x="2299" y="3811"/>
              <a:ext cx="6" cy="5"/>
            </a:xfrm>
            <a:custGeom>
              <a:avLst/>
              <a:gdLst>
                <a:gd name="T0" fmla="*/ 9 w 19"/>
                <a:gd name="T1" fmla="*/ 5 h 16"/>
                <a:gd name="T2" fmla="*/ 3 w 19"/>
                <a:gd name="T3" fmla="*/ 9 h 16"/>
                <a:gd name="T4" fmla="*/ 14 w 19"/>
                <a:gd name="T5" fmla="*/ 16 h 16"/>
                <a:gd name="T6" fmla="*/ 19 w 19"/>
                <a:gd name="T7" fmla="*/ 7 h 16"/>
                <a:gd name="T8" fmla="*/ 7 w 19"/>
                <a:gd name="T9" fmla="*/ 0 h 16"/>
                <a:gd name="T10" fmla="*/ 0 w 19"/>
                <a:gd name="T11" fmla="*/ 5 h 16"/>
                <a:gd name="T12" fmla="*/ 7 w 19"/>
                <a:gd name="T13" fmla="*/ 0 h 16"/>
                <a:gd name="T14" fmla="*/ 4 w 19"/>
                <a:gd name="T15" fmla="*/ 0 h 16"/>
                <a:gd name="T16" fmla="*/ 0 w 19"/>
                <a:gd name="T17" fmla="*/ 2 h 16"/>
                <a:gd name="T18" fmla="*/ 0 w 19"/>
                <a:gd name="T19" fmla="*/ 7 h 16"/>
                <a:gd name="T20" fmla="*/ 3 w 19"/>
                <a:gd name="T21" fmla="*/ 9 h 16"/>
                <a:gd name="T22" fmla="*/ 9 w 19"/>
                <a:gd name="T2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6">
                  <a:moveTo>
                    <a:pt x="9" y="5"/>
                  </a:moveTo>
                  <a:lnTo>
                    <a:pt x="3" y="9"/>
                  </a:lnTo>
                  <a:lnTo>
                    <a:pt x="14" y="16"/>
                  </a:lnTo>
                  <a:lnTo>
                    <a:pt x="19" y="7"/>
                  </a:lnTo>
                  <a:lnTo>
                    <a:pt x="7" y="0"/>
                  </a:lnTo>
                  <a:lnTo>
                    <a:pt x="0" y="5"/>
                  </a:lnTo>
                  <a:lnTo>
                    <a:pt x="7" y="0"/>
                  </a:lnTo>
                  <a:lnTo>
                    <a:pt x="4" y="0"/>
                  </a:lnTo>
                  <a:lnTo>
                    <a:pt x="0" y="2"/>
                  </a:lnTo>
                  <a:lnTo>
                    <a:pt x="0" y="7"/>
                  </a:lnTo>
                  <a:lnTo>
                    <a:pt x="3" y="9"/>
                  </a:lnTo>
                  <a:lnTo>
                    <a:pt x="9"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22" name="Freeform 230"/>
            <p:cNvSpPr>
              <a:spLocks/>
            </p:cNvSpPr>
            <p:nvPr/>
          </p:nvSpPr>
          <p:spPr bwMode="auto">
            <a:xfrm>
              <a:off x="2296" y="3812"/>
              <a:ext cx="6" cy="12"/>
            </a:xfrm>
            <a:custGeom>
              <a:avLst/>
              <a:gdLst>
                <a:gd name="T0" fmla="*/ 0 w 18"/>
                <a:gd name="T1" fmla="*/ 30 h 35"/>
                <a:gd name="T2" fmla="*/ 8 w 18"/>
                <a:gd name="T3" fmla="*/ 34 h 35"/>
                <a:gd name="T4" fmla="*/ 14 w 18"/>
                <a:gd name="T5" fmla="*/ 24 h 35"/>
                <a:gd name="T6" fmla="*/ 17 w 18"/>
                <a:gd name="T7" fmla="*/ 13 h 35"/>
                <a:gd name="T8" fmla="*/ 18 w 18"/>
                <a:gd name="T9" fmla="*/ 3 h 35"/>
                <a:gd name="T10" fmla="*/ 18 w 18"/>
                <a:gd name="T11" fmla="*/ 0 h 35"/>
                <a:gd name="T12" fmla="*/ 9 w 18"/>
                <a:gd name="T13" fmla="*/ 0 h 35"/>
                <a:gd name="T14" fmla="*/ 9 w 18"/>
                <a:gd name="T15" fmla="*/ 3 h 35"/>
                <a:gd name="T16" fmla="*/ 8 w 18"/>
                <a:gd name="T17" fmla="*/ 11 h 35"/>
                <a:gd name="T18" fmla="*/ 5 w 18"/>
                <a:gd name="T19" fmla="*/ 21 h 35"/>
                <a:gd name="T20" fmla="*/ 1 w 18"/>
                <a:gd name="T21" fmla="*/ 27 h 35"/>
                <a:gd name="T22" fmla="*/ 9 w 18"/>
                <a:gd name="T23" fmla="*/ 30 h 35"/>
                <a:gd name="T24" fmla="*/ 1 w 18"/>
                <a:gd name="T25" fmla="*/ 27 h 35"/>
                <a:gd name="T26" fmla="*/ 0 w 18"/>
                <a:gd name="T27" fmla="*/ 30 h 35"/>
                <a:gd name="T28" fmla="*/ 1 w 18"/>
                <a:gd name="T29" fmla="*/ 34 h 35"/>
                <a:gd name="T30" fmla="*/ 5 w 18"/>
                <a:gd name="T31" fmla="*/ 35 h 35"/>
                <a:gd name="T32" fmla="*/ 8 w 18"/>
                <a:gd name="T33" fmla="*/ 34 h 35"/>
                <a:gd name="T34" fmla="*/ 0 w 18"/>
                <a:gd name="T35" fmla="*/ 3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35">
                  <a:moveTo>
                    <a:pt x="0" y="30"/>
                  </a:moveTo>
                  <a:lnTo>
                    <a:pt x="8" y="34"/>
                  </a:lnTo>
                  <a:lnTo>
                    <a:pt x="14" y="24"/>
                  </a:lnTo>
                  <a:lnTo>
                    <a:pt x="17" y="13"/>
                  </a:lnTo>
                  <a:lnTo>
                    <a:pt x="18" y="3"/>
                  </a:lnTo>
                  <a:lnTo>
                    <a:pt x="18" y="0"/>
                  </a:lnTo>
                  <a:lnTo>
                    <a:pt x="9" y="0"/>
                  </a:lnTo>
                  <a:lnTo>
                    <a:pt x="9" y="3"/>
                  </a:lnTo>
                  <a:lnTo>
                    <a:pt x="8" y="11"/>
                  </a:lnTo>
                  <a:lnTo>
                    <a:pt x="5" y="21"/>
                  </a:lnTo>
                  <a:lnTo>
                    <a:pt x="1" y="27"/>
                  </a:lnTo>
                  <a:lnTo>
                    <a:pt x="9" y="30"/>
                  </a:lnTo>
                  <a:lnTo>
                    <a:pt x="1" y="27"/>
                  </a:lnTo>
                  <a:lnTo>
                    <a:pt x="0" y="30"/>
                  </a:lnTo>
                  <a:lnTo>
                    <a:pt x="1" y="34"/>
                  </a:lnTo>
                  <a:lnTo>
                    <a:pt x="5" y="35"/>
                  </a:lnTo>
                  <a:lnTo>
                    <a:pt x="8" y="34"/>
                  </a:lnTo>
                  <a:lnTo>
                    <a:pt x="0"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23" name="Freeform 231"/>
            <p:cNvSpPr>
              <a:spLocks/>
            </p:cNvSpPr>
            <p:nvPr/>
          </p:nvSpPr>
          <p:spPr bwMode="auto">
            <a:xfrm>
              <a:off x="2295" y="3817"/>
              <a:ext cx="4" cy="5"/>
            </a:xfrm>
            <a:custGeom>
              <a:avLst/>
              <a:gdLst>
                <a:gd name="T0" fmla="*/ 0 w 11"/>
                <a:gd name="T1" fmla="*/ 9 h 17"/>
                <a:gd name="T2" fmla="*/ 0 w 11"/>
                <a:gd name="T3" fmla="*/ 9 h 17"/>
                <a:gd name="T4" fmla="*/ 0 w 11"/>
                <a:gd name="T5" fmla="*/ 11 h 17"/>
                <a:gd name="T6" fmla="*/ 1 w 11"/>
                <a:gd name="T7" fmla="*/ 12 h 17"/>
                <a:gd name="T8" fmla="*/ 0 w 11"/>
                <a:gd name="T9" fmla="*/ 16 h 17"/>
                <a:gd name="T10" fmla="*/ 1 w 11"/>
                <a:gd name="T11" fmla="*/ 17 h 17"/>
                <a:gd name="T12" fmla="*/ 10 w 11"/>
                <a:gd name="T13" fmla="*/ 17 h 17"/>
                <a:gd name="T14" fmla="*/ 11 w 11"/>
                <a:gd name="T15" fmla="*/ 16 h 17"/>
                <a:gd name="T16" fmla="*/ 10 w 11"/>
                <a:gd name="T17" fmla="*/ 12 h 17"/>
                <a:gd name="T18" fmla="*/ 9 w 11"/>
                <a:gd name="T19" fmla="*/ 6 h 17"/>
                <a:gd name="T20" fmla="*/ 5 w 11"/>
                <a:gd name="T21" fmla="*/ 0 h 17"/>
                <a:gd name="T22" fmla="*/ 5 w 11"/>
                <a:gd name="T23" fmla="*/ 0 h 17"/>
                <a:gd name="T24" fmla="*/ 0 w 11"/>
                <a:gd name="T25"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7">
                  <a:moveTo>
                    <a:pt x="0" y="9"/>
                  </a:moveTo>
                  <a:lnTo>
                    <a:pt x="0" y="9"/>
                  </a:lnTo>
                  <a:lnTo>
                    <a:pt x="0" y="11"/>
                  </a:lnTo>
                  <a:lnTo>
                    <a:pt x="1" y="12"/>
                  </a:lnTo>
                  <a:lnTo>
                    <a:pt x="0" y="16"/>
                  </a:lnTo>
                  <a:lnTo>
                    <a:pt x="1" y="17"/>
                  </a:lnTo>
                  <a:lnTo>
                    <a:pt x="10" y="17"/>
                  </a:lnTo>
                  <a:lnTo>
                    <a:pt x="11" y="16"/>
                  </a:lnTo>
                  <a:lnTo>
                    <a:pt x="10" y="12"/>
                  </a:lnTo>
                  <a:lnTo>
                    <a:pt x="9" y="6"/>
                  </a:lnTo>
                  <a:lnTo>
                    <a:pt x="5" y="0"/>
                  </a:lnTo>
                  <a:lnTo>
                    <a:pt x="5"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24" name="Freeform 232"/>
            <p:cNvSpPr>
              <a:spLocks/>
            </p:cNvSpPr>
            <p:nvPr/>
          </p:nvSpPr>
          <p:spPr bwMode="auto">
            <a:xfrm>
              <a:off x="2283" y="3816"/>
              <a:ext cx="14" cy="5"/>
            </a:xfrm>
            <a:custGeom>
              <a:avLst/>
              <a:gdLst>
                <a:gd name="T0" fmla="*/ 9 w 42"/>
                <a:gd name="T1" fmla="*/ 8 h 15"/>
                <a:gd name="T2" fmla="*/ 6 w 42"/>
                <a:gd name="T3" fmla="*/ 15 h 15"/>
                <a:gd name="T4" fmla="*/ 7 w 42"/>
                <a:gd name="T5" fmla="*/ 15 h 15"/>
                <a:gd name="T6" fmla="*/ 11 w 42"/>
                <a:gd name="T7" fmla="*/ 14 h 15"/>
                <a:gd name="T8" fmla="*/ 15 w 42"/>
                <a:gd name="T9" fmla="*/ 13 h 15"/>
                <a:gd name="T10" fmla="*/ 20 w 42"/>
                <a:gd name="T11" fmla="*/ 12 h 15"/>
                <a:gd name="T12" fmla="*/ 25 w 42"/>
                <a:gd name="T13" fmla="*/ 10 h 15"/>
                <a:gd name="T14" fmla="*/ 31 w 42"/>
                <a:gd name="T15" fmla="*/ 9 h 15"/>
                <a:gd name="T16" fmla="*/ 36 w 42"/>
                <a:gd name="T17" fmla="*/ 9 h 15"/>
                <a:gd name="T18" fmla="*/ 37 w 42"/>
                <a:gd name="T19" fmla="*/ 10 h 15"/>
                <a:gd name="T20" fmla="*/ 42 w 42"/>
                <a:gd name="T21" fmla="*/ 1 h 15"/>
                <a:gd name="T22" fmla="*/ 36 w 42"/>
                <a:gd name="T23" fmla="*/ 0 h 15"/>
                <a:gd name="T24" fmla="*/ 31 w 42"/>
                <a:gd name="T25" fmla="*/ 0 h 15"/>
                <a:gd name="T26" fmla="*/ 25 w 42"/>
                <a:gd name="T27" fmla="*/ 1 h 15"/>
                <a:gd name="T28" fmla="*/ 20 w 42"/>
                <a:gd name="T29" fmla="*/ 2 h 15"/>
                <a:gd name="T30" fmla="*/ 13 w 42"/>
                <a:gd name="T31" fmla="*/ 4 h 15"/>
                <a:gd name="T32" fmla="*/ 8 w 42"/>
                <a:gd name="T33" fmla="*/ 5 h 15"/>
                <a:gd name="T34" fmla="*/ 5 w 42"/>
                <a:gd name="T35" fmla="*/ 6 h 15"/>
                <a:gd name="T36" fmla="*/ 4 w 42"/>
                <a:gd name="T37" fmla="*/ 6 h 15"/>
                <a:gd name="T38" fmla="*/ 0 w 42"/>
                <a:gd name="T39" fmla="*/ 13 h 15"/>
                <a:gd name="T40" fmla="*/ 4 w 42"/>
                <a:gd name="T41" fmla="*/ 6 h 15"/>
                <a:gd name="T42" fmla="*/ 1 w 42"/>
                <a:gd name="T43" fmla="*/ 8 h 15"/>
                <a:gd name="T44" fmla="*/ 0 w 42"/>
                <a:gd name="T45" fmla="*/ 12 h 15"/>
                <a:gd name="T46" fmla="*/ 3 w 42"/>
                <a:gd name="T47" fmla="*/ 14 h 15"/>
                <a:gd name="T48" fmla="*/ 6 w 42"/>
                <a:gd name="T49" fmla="*/ 15 h 15"/>
                <a:gd name="T50" fmla="*/ 9 w 42"/>
                <a:gd name="T51"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15">
                  <a:moveTo>
                    <a:pt x="9" y="8"/>
                  </a:moveTo>
                  <a:lnTo>
                    <a:pt x="6" y="15"/>
                  </a:lnTo>
                  <a:lnTo>
                    <a:pt x="7" y="15"/>
                  </a:lnTo>
                  <a:lnTo>
                    <a:pt x="11" y="14"/>
                  </a:lnTo>
                  <a:lnTo>
                    <a:pt x="15" y="13"/>
                  </a:lnTo>
                  <a:lnTo>
                    <a:pt x="20" y="12"/>
                  </a:lnTo>
                  <a:lnTo>
                    <a:pt x="25" y="10"/>
                  </a:lnTo>
                  <a:lnTo>
                    <a:pt x="31" y="9"/>
                  </a:lnTo>
                  <a:lnTo>
                    <a:pt x="36" y="9"/>
                  </a:lnTo>
                  <a:lnTo>
                    <a:pt x="37" y="10"/>
                  </a:lnTo>
                  <a:lnTo>
                    <a:pt x="42" y="1"/>
                  </a:lnTo>
                  <a:lnTo>
                    <a:pt x="36" y="0"/>
                  </a:lnTo>
                  <a:lnTo>
                    <a:pt x="31" y="0"/>
                  </a:lnTo>
                  <a:lnTo>
                    <a:pt x="25" y="1"/>
                  </a:lnTo>
                  <a:lnTo>
                    <a:pt x="20" y="2"/>
                  </a:lnTo>
                  <a:lnTo>
                    <a:pt x="13" y="4"/>
                  </a:lnTo>
                  <a:lnTo>
                    <a:pt x="8" y="5"/>
                  </a:lnTo>
                  <a:lnTo>
                    <a:pt x="5" y="6"/>
                  </a:lnTo>
                  <a:lnTo>
                    <a:pt x="4" y="6"/>
                  </a:lnTo>
                  <a:lnTo>
                    <a:pt x="0" y="13"/>
                  </a:lnTo>
                  <a:lnTo>
                    <a:pt x="4" y="6"/>
                  </a:lnTo>
                  <a:lnTo>
                    <a:pt x="1" y="8"/>
                  </a:lnTo>
                  <a:lnTo>
                    <a:pt x="0" y="12"/>
                  </a:lnTo>
                  <a:lnTo>
                    <a:pt x="3" y="14"/>
                  </a:lnTo>
                  <a:lnTo>
                    <a:pt x="6" y="15"/>
                  </a:lnTo>
                  <a:lnTo>
                    <a:pt x="9"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25" name="Freeform 233"/>
            <p:cNvSpPr>
              <a:spLocks/>
            </p:cNvSpPr>
            <p:nvPr/>
          </p:nvSpPr>
          <p:spPr bwMode="auto">
            <a:xfrm>
              <a:off x="2283" y="3819"/>
              <a:ext cx="6" cy="7"/>
            </a:xfrm>
            <a:custGeom>
              <a:avLst/>
              <a:gdLst>
                <a:gd name="T0" fmla="*/ 11 w 17"/>
                <a:gd name="T1" fmla="*/ 20 h 20"/>
                <a:gd name="T2" fmla="*/ 17 w 17"/>
                <a:gd name="T3" fmla="*/ 13 h 20"/>
                <a:gd name="T4" fmla="*/ 9 w 17"/>
                <a:gd name="T5" fmla="*/ 0 h 20"/>
                <a:gd name="T6" fmla="*/ 0 w 17"/>
                <a:gd name="T7" fmla="*/ 5 h 20"/>
                <a:gd name="T8" fmla="*/ 8 w 17"/>
                <a:gd name="T9" fmla="*/ 17 h 20"/>
                <a:gd name="T10" fmla="*/ 15 w 17"/>
                <a:gd name="T11" fmla="*/ 10 h 20"/>
                <a:gd name="T12" fmla="*/ 8 w 17"/>
                <a:gd name="T13" fmla="*/ 17 h 20"/>
                <a:gd name="T14" fmla="*/ 11 w 17"/>
                <a:gd name="T15" fmla="*/ 20 h 20"/>
                <a:gd name="T16" fmla="*/ 15 w 17"/>
                <a:gd name="T17" fmla="*/ 20 h 20"/>
                <a:gd name="T18" fmla="*/ 17 w 17"/>
                <a:gd name="T19" fmla="*/ 16 h 20"/>
                <a:gd name="T20" fmla="*/ 17 w 17"/>
                <a:gd name="T21" fmla="*/ 13 h 20"/>
                <a:gd name="T22" fmla="*/ 11 w 17"/>
                <a:gd name="T23"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11" y="20"/>
                  </a:moveTo>
                  <a:lnTo>
                    <a:pt x="17" y="13"/>
                  </a:lnTo>
                  <a:lnTo>
                    <a:pt x="9" y="0"/>
                  </a:lnTo>
                  <a:lnTo>
                    <a:pt x="0" y="5"/>
                  </a:lnTo>
                  <a:lnTo>
                    <a:pt x="8" y="17"/>
                  </a:lnTo>
                  <a:lnTo>
                    <a:pt x="15" y="10"/>
                  </a:lnTo>
                  <a:lnTo>
                    <a:pt x="8" y="17"/>
                  </a:lnTo>
                  <a:lnTo>
                    <a:pt x="11" y="20"/>
                  </a:lnTo>
                  <a:lnTo>
                    <a:pt x="15" y="20"/>
                  </a:lnTo>
                  <a:lnTo>
                    <a:pt x="17" y="16"/>
                  </a:lnTo>
                  <a:lnTo>
                    <a:pt x="17" y="13"/>
                  </a:lnTo>
                  <a:lnTo>
                    <a:pt x="11" y="2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26" name="Freeform 234"/>
            <p:cNvSpPr>
              <a:spLocks/>
            </p:cNvSpPr>
            <p:nvPr/>
          </p:nvSpPr>
          <p:spPr bwMode="auto">
            <a:xfrm>
              <a:off x="2274" y="3816"/>
              <a:ext cx="14" cy="10"/>
            </a:xfrm>
            <a:custGeom>
              <a:avLst/>
              <a:gdLst>
                <a:gd name="T0" fmla="*/ 9 w 42"/>
                <a:gd name="T1" fmla="*/ 7 h 30"/>
                <a:gd name="T2" fmla="*/ 2 w 42"/>
                <a:gd name="T3" fmla="*/ 9 h 30"/>
                <a:gd name="T4" fmla="*/ 38 w 42"/>
                <a:gd name="T5" fmla="*/ 30 h 30"/>
                <a:gd name="T6" fmla="*/ 42 w 42"/>
                <a:gd name="T7" fmla="*/ 20 h 30"/>
                <a:gd name="T8" fmla="*/ 7 w 42"/>
                <a:gd name="T9" fmla="*/ 0 h 30"/>
                <a:gd name="T10" fmla="*/ 0 w 42"/>
                <a:gd name="T11" fmla="*/ 2 h 30"/>
                <a:gd name="T12" fmla="*/ 7 w 42"/>
                <a:gd name="T13" fmla="*/ 0 h 30"/>
                <a:gd name="T14" fmla="*/ 3 w 42"/>
                <a:gd name="T15" fmla="*/ 0 h 30"/>
                <a:gd name="T16" fmla="*/ 0 w 42"/>
                <a:gd name="T17" fmla="*/ 2 h 30"/>
                <a:gd name="T18" fmla="*/ 0 w 42"/>
                <a:gd name="T19" fmla="*/ 7 h 30"/>
                <a:gd name="T20" fmla="*/ 2 w 42"/>
                <a:gd name="T21" fmla="*/ 9 h 30"/>
                <a:gd name="T22" fmla="*/ 9 w 42"/>
                <a:gd name="T23"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30">
                  <a:moveTo>
                    <a:pt x="9" y="7"/>
                  </a:moveTo>
                  <a:lnTo>
                    <a:pt x="2" y="9"/>
                  </a:lnTo>
                  <a:lnTo>
                    <a:pt x="38" y="30"/>
                  </a:lnTo>
                  <a:lnTo>
                    <a:pt x="42" y="20"/>
                  </a:lnTo>
                  <a:lnTo>
                    <a:pt x="7" y="0"/>
                  </a:lnTo>
                  <a:lnTo>
                    <a:pt x="0" y="2"/>
                  </a:lnTo>
                  <a:lnTo>
                    <a:pt x="7" y="0"/>
                  </a:lnTo>
                  <a:lnTo>
                    <a:pt x="3" y="0"/>
                  </a:lnTo>
                  <a:lnTo>
                    <a:pt x="0" y="2"/>
                  </a:lnTo>
                  <a:lnTo>
                    <a:pt x="0" y="7"/>
                  </a:lnTo>
                  <a:lnTo>
                    <a:pt x="2" y="9"/>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27" name="Freeform 235"/>
            <p:cNvSpPr>
              <a:spLocks/>
            </p:cNvSpPr>
            <p:nvPr/>
          </p:nvSpPr>
          <p:spPr bwMode="auto">
            <a:xfrm>
              <a:off x="2268" y="3816"/>
              <a:ext cx="9" cy="15"/>
            </a:xfrm>
            <a:custGeom>
              <a:avLst/>
              <a:gdLst>
                <a:gd name="T0" fmla="*/ 0 w 26"/>
                <a:gd name="T1" fmla="*/ 39 h 44"/>
                <a:gd name="T2" fmla="*/ 9 w 26"/>
                <a:gd name="T3" fmla="*/ 41 h 44"/>
                <a:gd name="T4" fmla="*/ 26 w 26"/>
                <a:gd name="T5" fmla="*/ 5 h 44"/>
                <a:gd name="T6" fmla="*/ 17 w 26"/>
                <a:gd name="T7" fmla="*/ 0 h 44"/>
                <a:gd name="T8" fmla="*/ 0 w 26"/>
                <a:gd name="T9" fmla="*/ 37 h 44"/>
                <a:gd name="T10" fmla="*/ 9 w 26"/>
                <a:gd name="T11" fmla="*/ 39 h 44"/>
                <a:gd name="T12" fmla="*/ 0 w 26"/>
                <a:gd name="T13" fmla="*/ 37 h 44"/>
                <a:gd name="T14" fmla="*/ 0 w 26"/>
                <a:gd name="T15" fmla="*/ 40 h 44"/>
                <a:gd name="T16" fmla="*/ 3 w 26"/>
                <a:gd name="T17" fmla="*/ 44 h 44"/>
                <a:gd name="T18" fmla="*/ 7 w 26"/>
                <a:gd name="T19" fmla="*/ 44 h 44"/>
                <a:gd name="T20" fmla="*/ 9 w 26"/>
                <a:gd name="T21" fmla="*/ 41 h 44"/>
                <a:gd name="T22" fmla="*/ 0 w 26"/>
                <a:gd name="T23" fmla="*/ 3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44">
                  <a:moveTo>
                    <a:pt x="0" y="39"/>
                  </a:moveTo>
                  <a:lnTo>
                    <a:pt x="9" y="41"/>
                  </a:lnTo>
                  <a:lnTo>
                    <a:pt x="26" y="5"/>
                  </a:lnTo>
                  <a:lnTo>
                    <a:pt x="17" y="0"/>
                  </a:lnTo>
                  <a:lnTo>
                    <a:pt x="0" y="37"/>
                  </a:lnTo>
                  <a:lnTo>
                    <a:pt x="9" y="39"/>
                  </a:lnTo>
                  <a:lnTo>
                    <a:pt x="0" y="37"/>
                  </a:lnTo>
                  <a:lnTo>
                    <a:pt x="0" y="40"/>
                  </a:lnTo>
                  <a:lnTo>
                    <a:pt x="3" y="44"/>
                  </a:lnTo>
                  <a:lnTo>
                    <a:pt x="7" y="44"/>
                  </a:lnTo>
                  <a:lnTo>
                    <a:pt x="9" y="41"/>
                  </a:lnTo>
                  <a:lnTo>
                    <a:pt x="0" y="3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28" name="Freeform 236"/>
            <p:cNvSpPr>
              <a:spLocks/>
            </p:cNvSpPr>
            <p:nvPr/>
          </p:nvSpPr>
          <p:spPr bwMode="auto">
            <a:xfrm>
              <a:off x="2267" y="3820"/>
              <a:ext cx="4" cy="9"/>
            </a:xfrm>
            <a:custGeom>
              <a:avLst/>
              <a:gdLst>
                <a:gd name="T0" fmla="*/ 8 w 13"/>
                <a:gd name="T1" fmla="*/ 8 h 27"/>
                <a:gd name="T2" fmla="*/ 0 w 13"/>
                <a:gd name="T3" fmla="*/ 4 h 27"/>
                <a:gd name="T4" fmla="*/ 4 w 13"/>
                <a:gd name="T5" fmla="*/ 27 h 27"/>
                <a:gd name="T6" fmla="*/ 13 w 13"/>
                <a:gd name="T7" fmla="*/ 27 h 27"/>
                <a:gd name="T8" fmla="*/ 9 w 13"/>
                <a:gd name="T9" fmla="*/ 4 h 27"/>
                <a:gd name="T10" fmla="*/ 1 w 13"/>
                <a:gd name="T11" fmla="*/ 1 h 27"/>
                <a:gd name="T12" fmla="*/ 9 w 13"/>
                <a:gd name="T13" fmla="*/ 4 h 27"/>
                <a:gd name="T14" fmla="*/ 8 w 13"/>
                <a:gd name="T15" fmla="*/ 1 h 27"/>
                <a:gd name="T16" fmla="*/ 5 w 13"/>
                <a:gd name="T17" fmla="*/ 0 h 27"/>
                <a:gd name="T18" fmla="*/ 1 w 13"/>
                <a:gd name="T19" fmla="*/ 1 h 27"/>
                <a:gd name="T20" fmla="*/ 0 w 13"/>
                <a:gd name="T21" fmla="*/ 4 h 27"/>
                <a:gd name="T22" fmla="*/ 8 w 13"/>
                <a:gd name="T23" fmla="*/ 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27">
                  <a:moveTo>
                    <a:pt x="8" y="8"/>
                  </a:moveTo>
                  <a:lnTo>
                    <a:pt x="0" y="4"/>
                  </a:lnTo>
                  <a:lnTo>
                    <a:pt x="4" y="27"/>
                  </a:lnTo>
                  <a:lnTo>
                    <a:pt x="13" y="27"/>
                  </a:lnTo>
                  <a:lnTo>
                    <a:pt x="9" y="4"/>
                  </a:lnTo>
                  <a:lnTo>
                    <a:pt x="1" y="1"/>
                  </a:lnTo>
                  <a:lnTo>
                    <a:pt x="9" y="4"/>
                  </a:lnTo>
                  <a:lnTo>
                    <a:pt x="8" y="1"/>
                  </a:lnTo>
                  <a:lnTo>
                    <a:pt x="5" y="0"/>
                  </a:lnTo>
                  <a:lnTo>
                    <a:pt x="1" y="1"/>
                  </a:lnTo>
                  <a:lnTo>
                    <a:pt x="0" y="4"/>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29" name="Freeform 237"/>
            <p:cNvSpPr>
              <a:spLocks/>
            </p:cNvSpPr>
            <p:nvPr/>
          </p:nvSpPr>
          <p:spPr bwMode="auto">
            <a:xfrm>
              <a:off x="2265" y="3821"/>
              <a:ext cx="5" cy="5"/>
            </a:xfrm>
            <a:custGeom>
              <a:avLst/>
              <a:gdLst>
                <a:gd name="T0" fmla="*/ 0 w 15"/>
                <a:gd name="T1" fmla="*/ 10 h 15"/>
                <a:gd name="T2" fmla="*/ 8 w 15"/>
                <a:gd name="T3" fmla="*/ 13 h 15"/>
                <a:gd name="T4" fmla="*/ 15 w 15"/>
                <a:gd name="T5" fmla="*/ 7 h 15"/>
                <a:gd name="T6" fmla="*/ 8 w 15"/>
                <a:gd name="T7" fmla="*/ 0 h 15"/>
                <a:gd name="T8" fmla="*/ 2 w 15"/>
                <a:gd name="T9" fmla="*/ 7 h 15"/>
                <a:gd name="T10" fmla="*/ 10 w 15"/>
                <a:gd name="T11" fmla="*/ 10 h 15"/>
                <a:gd name="T12" fmla="*/ 2 w 15"/>
                <a:gd name="T13" fmla="*/ 7 h 15"/>
                <a:gd name="T14" fmla="*/ 0 w 15"/>
                <a:gd name="T15" fmla="*/ 10 h 15"/>
                <a:gd name="T16" fmla="*/ 2 w 15"/>
                <a:gd name="T17" fmla="*/ 13 h 15"/>
                <a:gd name="T18" fmla="*/ 5 w 15"/>
                <a:gd name="T19" fmla="*/ 15 h 15"/>
                <a:gd name="T20" fmla="*/ 8 w 15"/>
                <a:gd name="T21" fmla="*/ 13 h 15"/>
                <a:gd name="T22" fmla="*/ 0 w 15"/>
                <a:gd name="T23"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5">
                  <a:moveTo>
                    <a:pt x="0" y="10"/>
                  </a:moveTo>
                  <a:lnTo>
                    <a:pt x="8" y="13"/>
                  </a:lnTo>
                  <a:lnTo>
                    <a:pt x="15" y="7"/>
                  </a:lnTo>
                  <a:lnTo>
                    <a:pt x="8" y="0"/>
                  </a:lnTo>
                  <a:lnTo>
                    <a:pt x="2" y="7"/>
                  </a:lnTo>
                  <a:lnTo>
                    <a:pt x="10" y="10"/>
                  </a:lnTo>
                  <a:lnTo>
                    <a:pt x="2" y="7"/>
                  </a:lnTo>
                  <a:lnTo>
                    <a:pt x="0" y="10"/>
                  </a:lnTo>
                  <a:lnTo>
                    <a:pt x="2" y="13"/>
                  </a:lnTo>
                  <a:lnTo>
                    <a:pt x="5" y="15"/>
                  </a:lnTo>
                  <a:lnTo>
                    <a:pt x="8" y="13"/>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30" name="Freeform 238"/>
            <p:cNvSpPr>
              <a:spLocks/>
            </p:cNvSpPr>
            <p:nvPr/>
          </p:nvSpPr>
          <p:spPr bwMode="auto">
            <a:xfrm>
              <a:off x="2263" y="3813"/>
              <a:ext cx="5" cy="11"/>
            </a:xfrm>
            <a:custGeom>
              <a:avLst/>
              <a:gdLst>
                <a:gd name="T0" fmla="*/ 0 w 15"/>
                <a:gd name="T1" fmla="*/ 9 h 32"/>
                <a:gd name="T2" fmla="*/ 0 w 15"/>
                <a:gd name="T3" fmla="*/ 9 h 32"/>
                <a:gd name="T4" fmla="*/ 0 w 15"/>
                <a:gd name="T5" fmla="*/ 11 h 32"/>
                <a:gd name="T6" fmla="*/ 3 w 15"/>
                <a:gd name="T7" fmla="*/ 19 h 32"/>
                <a:gd name="T8" fmla="*/ 4 w 15"/>
                <a:gd name="T9" fmla="*/ 27 h 32"/>
                <a:gd name="T10" fmla="*/ 5 w 15"/>
                <a:gd name="T11" fmla="*/ 32 h 32"/>
                <a:gd name="T12" fmla="*/ 15 w 15"/>
                <a:gd name="T13" fmla="*/ 32 h 32"/>
                <a:gd name="T14" fmla="*/ 13 w 15"/>
                <a:gd name="T15" fmla="*/ 27 h 32"/>
                <a:gd name="T16" fmla="*/ 12 w 15"/>
                <a:gd name="T17" fmla="*/ 17 h 32"/>
                <a:gd name="T18" fmla="*/ 9 w 15"/>
                <a:gd name="T19" fmla="*/ 7 h 32"/>
                <a:gd name="T20" fmla="*/ 2 w 15"/>
                <a:gd name="T21" fmla="*/ 0 h 32"/>
                <a:gd name="T22" fmla="*/ 2 w 15"/>
                <a:gd name="T23" fmla="*/ 0 h 32"/>
                <a:gd name="T24" fmla="*/ 0 w 15"/>
                <a:gd name="T25"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2">
                  <a:moveTo>
                    <a:pt x="0" y="9"/>
                  </a:moveTo>
                  <a:lnTo>
                    <a:pt x="0" y="9"/>
                  </a:lnTo>
                  <a:lnTo>
                    <a:pt x="0" y="11"/>
                  </a:lnTo>
                  <a:lnTo>
                    <a:pt x="3" y="19"/>
                  </a:lnTo>
                  <a:lnTo>
                    <a:pt x="4" y="27"/>
                  </a:lnTo>
                  <a:lnTo>
                    <a:pt x="5" y="32"/>
                  </a:lnTo>
                  <a:lnTo>
                    <a:pt x="15" y="32"/>
                  </a:lnTo>
                  <a:lnTo>
                    <a:pt x="13" y="27"/>
                  </a:lnTo>
                  <a:lnTo>
                    <a:pt x="12" y="17"/>
                  </a:lnTo>
                  <a:lnTo>
                    <a:pt x="9" y="7"/>
                  </a:lnTo>
                  <a:lnTo>
                    <a:pt x="2" y="0"/>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31" name="Freeform 239"/>
            <p:cNvSpPr>
              <a:spLocks/>
            </p:cNvSpPr>
            <p:nvPr/>
          </p:nvSpPr>
          <p:spPr bwMode="auto">
            <a:xfrm>
              <a:off x="2252" y="3813"/>
              <a:ext cx="12" cy="3"/>
            </a:xfrm>
            <a:custGeom>
              <a:avLst/>
              <a:gdLst>
                <a:gd name="T0" fmla="*/ 1 w 34"/>
                <a:gd name="T1" fmla="*/ 11 h 11"/>
                <a:gd name="T2" fmla="*/ 2 w 34"/>
                <a:gd name="T3" fmla="*/ 11 h 11"/>
                <a:gd name="T4" fmla="*/ 8 w 34"/>
                <a:gd name="T5" fmla="*/ 10 h 11"/>
                <a:gd name="T6" fmla="*/ 17 w 34"/>
                <a:gd name="T7" fmla="*/ 11 h 11"/>
                <a:gd name="T8" fmla="*/ 27 w 34"/>
                <a:gd name="T9" fmla="*/ 10 h 11"/>
                <a:gd name="T10" fmla="*/ 32 w 34"/>
                <a:gd name="T11" fmla="*/ 11 h 11"/>
                <a:gd name="T12" fmla="*/ 34 w 34"/>
                <a:gd name="T13" fmla="*/ 2 h 11"/>
                <a:gd name="T14" fmla="*/ 27 w 34"/>
                <a:gd name="T15" fmla="*/ 1 h 11"/>
                <a:gd name="T16" fmla="*/ 17 w 34"/>
                <a:gd name="T17" fmla="*/ 0 h 11"/>
                <a:gd name="T18" fmla="*/ 8 w 34"/>
                <a:gd name="T19" fmla="*/ 1 h 11"/>
                <a:gd name="T20" fmla="*/ 0 w 34"/>
                <a:gd name="T21" fmla="*/ 2 h 11"/>
                <a:gd name="T22" fmla="*/ 1 w 34"/>
                <a:gd name="T23" fmla="*/ 2 h 11"/>
                <a:gd name="T24" fmla="*/ 1 w 34"/>
                <a:gd name="T25"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11">
                  <a:moveTo>
                    <a:pt x="1" y="11"/>
                  </a:moveTo>
                  <a:lnTo>
                    <a:pt x="2" y="11"/>
                  </a:lnTo>
                  <a:lnTo>
                    <a:pt x="8" y="10"/>
                  </a:lnTo>
                  <a:lnTo>
                    <a:pt x="17" y="11"/>
                  </a:lnTo>
                  <a:lnTo>
                    <a:pt x="27" y="10"/>
                  </a:lnTo>
                  <a:lnTo>
                    <a:pt x="32" y="11"/>
                  </a:lnTo>
                  <a:lnTo>
                    <a:pt x="34" y="2"/>
                  </a:lnTo>
                  <a:lnTo>
                    <a:pt x="27" y="1"/>
                  </a:lnTo>
                  <a:lnTo>
                    <a:pt x="17" y="0"/>
                  </a:lnTo>
                  <a:lnTo>
                    <a:pt x="8" y="1"/>
                  </a:lnTo>
                  <a:lnTo>
                    <a:pt x="0" y="2"/>
                  </a:lnTo>
                  <a:lnTo>
                    <a:pt x="1" y="2"/>
                  </a:lnTo>
                  <a:lnTo>
                    <a:pt x="1"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32" name="Freeform 240"/>
            <p:cNvSpPr>
              <a:spLocks/>
            </p:cNvSpPr>
            <p:nvPr/>
          </p:nvSpPr>
          <p:spPr bwMode="auto">
            <a:xfrm>
              <a:off x="2247" y="3813"/>
              <a:ext cx="6" cy="9"/>
            </a:xfrm>
            <a:custGeom>
              <a:avLst/>
              <a:gdLst>
                <a:gd name="T0" fmla="*/ 11 w 17"/>
                <a:gd name="T1" fmla="*/ 23 h 27"/>
                <a:gd name="T2" fmla="*/ 10 w 17"/>
                <a:gd name="T3" fmla="*/ 25 h 27"/>
                <a:gd name="T4" fmla="*/ 13 w 17"/>
                <a:gd name="T5" fmla="*/ 17 h 27"/>
                <a:gd name="T6" fmla="*/ 16 w 17"/>
                <a:gd name="T7" fmla="*/ 13 h 27"/>
                <a:gd name="T8" fmla="*/ 17 w 17"/>
                <a:gd name="T9" fmla="*/ 10 h 27"/>
                <a:gd name="T10" fmla="*/ 17 w 17"/>
                <a:gd name="T11" fmla="*/ 9 h 27"/>
                <a:gd name="T12" fmla="*/ 17 w 17"/>
                <a:gd name="T13" fmla="*/ 0 h 27"/>
                <a:gd name="T14" fmla="*/ 10 w 17"/>
                <a:gd name="T15" fmla="*/ 3 h 27"/>
                <a:gd name="T16" fmla="*/ 6 w 17"/>
                <a:gd name="T17" fmla="*/ 8 h 27"/>
                <a:gd name="T18" fmla="*/ 4 w 17"/>
                <a:gd name="T19" fmla="*/ 13 h 27"/>
                <a:gd name="T20" fmla="*/ 1 w 17"/>
                <a:gd name="T21" fmla="*/ 21 h 27"/>
                <a:gd name="T22" fmla="*/ 0 w 17"/>
                <a:gd name="T23" fmla="*/ 23 h 27"/>
                <a:gd name="T24" fmla="*/ 1 w 17"/>
                <a:gd name="T25" fmla="*/ 21 h 27"/>
                <a:gd name="T26" fmla="*/ 1 w 17"/>
                <a:gd name="T27" fmla="*/ 24 h 27"/>
                <a:gd name="T28" fmla="*/ 4 w 17"/>
                <a:gd name="T29" fmla="*/ 27 h 27"/>
                <a:gd name="T30" fmla="*/ 8 w 17"/>
                <a:gd name="T31" fmla="*/ 27 h 27"/>
                <a:gd name="T32" fmla="*/ 10 w 17"/>
                <a:gd name="T33" fmla="*/ 25 h 27"/>
                <a:gd name="T34" fmla="*/ 11 w 17"/>
                <a:gd name="T35" fmla="*/ 2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27">
                  <a:moveTo>
                    <a:pt x="11" y="23"/>
                  </a:moveTo>
                  <a:lnTo>
                    <a:pt x="10" y="25"/>
                  </a:lnTo>
                  <a:lnTo>
                    <a:pt x="13" y="17"/>
                  </a:lnTo>
                  <a:lnTo>
                    <a:pt x="16" y="13"/>
                  </a:lnTo>
                  <a:lnTo>
                    <a:pt x="17" y="10"/>
                  </a:lnTo>
                  <a:lnTo>
                    <a:pt x="17" y="9"/>
                  </a:lnTo>
                  <a:lnTo>
                    <a:pt x="17" y="0"/>
                  </a:lnTo>
                  <a:lnTo>
                    <a:pt x="10" y="3"/>
                  </a:lnTo>
                  <a:lnTo>
                    <a:pt x="6" y="8"/>
                  </a:lnTo>
                  <a:lnTo>
                    <a:pt x="4" y="13"/>
                  </a:lnTo>
                  <a:lnTo>
                    <a:pt x="1" y="21"/>
                  </a:lnTo>
                  <a:lnTo>
                    <a:pt x="0" y="23"/>
                  </a:lnTo>
                  <a:lnTo>
                    <a:pt x="1" y="21"/>
                  </a:lnTo>
                  <a:lnTo>
                    <a:pt x="1" y="24"/>
                  </a:lnTo>
                  <a:lnTo>
                    <a:pt x="4" y="27"/>
                  </a:lnTo>
                  <a:lnTo>
                    <a:pt x="8" y="27"/>
                  </a:lnTo>
                  <a:lnTo>
                    <a:pt x="10" y="25"/>
                  </a:lnTo>
                  <a:lnTo>
                    <a:pt x="11"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33" name="Freeform 241"/>
            <p:cNvSpPr>
              <a:spLocks/>
            </p:cNvSpPr>
            <p:nvPr/>
          </p:nvSpPr>
          <p:spPr bwMode="auto">
            <a:xfrm>
              <a:off x="2247" y="3821"/>
              <a:ext cx="4" cy="31"/>
            </a:xfrm>
            <a:custGeom>
              <a:avLst/>
              <a:gdLst>
                <a:gd name="T0" fmla="*/ 8 w 11"/>
                <a:gd name="T1" fmla="*/ 83 h 93"/>
                <a:gd name="T2" fmla="*/ 11 w 11"/>
                <a:gd name="T3" fmla="*/ 88 h 93"/>
                <a:gd name="T4" fmla="*/ 11 w 11"/>
                <a:gd name="T5" fmla="*/ 0 h 93"/>
                <a:gd name="T6" fmla="*/ 0 w 11"/>
                <a:gd name="T7" fmla="*/ 0 h 93"/>
                <a:gd name="T8" fmla="*/ 0 w 11"/>
                <a:gd name="T9" fmla="*/ 88 h 93"/>
                <a:gd name="T10" fmla="*/ 3 w 11"/>
                <a:gd name="T11" fmla="*/ 93 h 93"/>
                <a:gd name="T12" fmla="*/ 0 w 11"/>
                <a:gd name="T13" fmla="*/ 88 h 93"/>
                <a:gd name="T14" fmla="*/ 2 w 11"/>
                <a:gd name="T15" fmla="*/ 91 h 93"/>
                <a:gd name="T16" fmla="*/ 5 w 11"/>
                <a:gd name="T17" fmla="*/ 93 h 93"/>
                <a:gd name="T18" fmla="*/ 9 w 11"/>
                <a:gd name="T19" fmla="*/ 91 h 93"/>
                <a:gd name="T20" fmla="*/ 11 w 11"/>
                <a:gd name="T21" fmla="*/ 88 h 93"/>
                <a:gd name="T22" fmla="*/ 8 w 11"/>
                <a:gd name="T23" fmla="*/ 8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93">
                  <a:moveTo>
                    <a:pt x="8" y="83"/>
                  </a:moveTo>
                  <a:lnTo>
                    <a:pt x="11" y="88"/>
                  </a:lnTo>
                  <a:lnTo>
                    <a:pt x="11" y="0"/>
                  </a:lnTo>
                  <a:lnTo>
                    <a:pt x="0" y="0"/>
                  </a:lnTo>
                  <a:lnTo>
                    <a:pt x="0" y="88"/>
                  </a:lnTo>
                  <a:lnTo>
                    <a:pt x="3" y="93"/>
                  </a:lnTo>
                  <a:lnTo>
                    <a:pt x="0" y="88"/>
                  </a:lnTo>
                  <a:lnTo>
                    <a:pt x="2" y="91"/>
                  </a:lnTo>
                  <a:lnTo>
                    <a:pt x="5" y="93"/>
                  </a:lnTo>
                  <a:lnTo>
                    <a:pt x="9" y="91"/>
                  </a:lnTo>
                  <a:lnTo>
                    <a:pt x="11" y="88"/>
                  </a:lnTo>
                  <a:lnTo>
                    <a:pt x="8" y="8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34" name="Freeform 242"/>
            <p:cNvSpPr>
              <a:spLocks/>
            </p:cNvSpPr>
            <p:nvPr/>
          </p:nvSpPr>
          <p:spPr bwMode="auto">
            <a:xfrm>
              <a:off x="2248" y="3849"/>
              <a:ext cx="11" cy="7"/>
            </a:xfrm>
            <a:custGeom>
              <a:avLst/>
              <a:gdLst>
                <a:gd name="T0" fmla="*/ 23 w 32"/>
                <a:gd name="T1" fmla="*/ 15 h 22"/>
                <a:gd name="T2" fmla="*/ 30 w 32"/>
                <a:gd name="T3" fmla="*/ 13 h 22"/>
                <a:gd name="T4" fmla="*/ 5 w 32"/>
                <a:gd name="T5" fmla="*/ 0 h 22"/>
                <a:gd name="T6" fmla="*/ 0 w 32"/>
                <a:gd name="T7" fmla="*/ 10 h 22"/>
                <a:gd name="T8" fmla="*/ 25 w 32"/>
                <a:gd name="T9" fmla="*/ 22 h 22"/>
                <a:gd name="T10" fmla="*/ 32 w 32"/>
                <a:gd name="T11" fmla="*/ 20 h 22"/>
                <a:gd name="T12" fmla="*/ 25 w 32"/>
                <a:gd name="T13" fmla="*/ 22 h 22"/>
                <a:gd name="T14" fmla="*/ 29 w 32"/>
                <a:gd name="T15" fmla="*/ 22 h 22"/>
                <a:gd name="T16" fmla="*/ 32 w 32"/>
                <a:gd name="T17" fmla="*/ 19 h 22"/>
                <a:gd name="T18" fmla="*/ 32 w 32"/>
                <a:gd name="T19" fmla="*/ 15 h 22"/>
                <a:gd name="T20" fmla="*/ 30 w 32"/>
                <a:gd name="T21" fmla="*/ 13 h 22"/>
                <a:gd name="T22" fmla="*/ 23 w 32"/>
                <a:gd name="T23"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22">
                  <a:moveTo>
                    <a:pt x="23" y="15"/>
                  </a:moveTo>
                  <a:lnTo>
                    <a:pt x="30" y="13"/>
                  </a:lnTo>
                  <a:lnTo>
                    <a:pt x="5" y="0"/>
                  </a:lnTo>
                  <a:lnTo>
                    <a:pt x="0" y="10"/>
                  </a:lnTo>
                  <a:lnTo>
                    <a:pt x="25" y="22"/>
                  </a:lnTo>
                  <a:lnTo>
                    <a:pt x="32" y="20"/>
                  </a:lnTo>
                  <a:lnTo>
                    <a:pt x="25" y="22"/>
                  </a:lnTo>
                  <a:lnTo>
                    <a:pt x="29" y="22"/>
                  </a:lnTo>
                  <a:lnTo>
                    <a:pt x="32" y="19"/>
                  </a:lnTo>
                  <a:lnTo>
                    <a:pt x="32" y="15"/>
                  </a:lnTo>
                  <a:lnTo>
                    <a:pt x="30" y="13"/>
                  </a:lnTo>
                  <a:lnTo>
                    <a:pt x="23"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35" name="Freeform 243"/>
            <p:cNvSpPr>
              <a:spLocks/>
            </p:cNvSpPr>
            <p:nvPr/>
          </p:nvSpPr>
          <p:spPr bwMode="auto">
            <a:xfrm>
              <a:off x="2256" y="3848"/>
              <a:ext cx="5" cy="7"/>
            </a:xfrm>
            <a:custGeom>
              <a:avLst/>
              <a:gdLst>
                <a:gd name="T0" fmla="*/ 16 w 17"/>
                <a:gd name="T1" fmla="*/ 1 h 23"/>
                <a:gd name="T2" fmla="*/ 8 w 17"/>
                <a:gd name="T3" fmla="*/ 2 h 23"/>
                <a:gd name="T4" fmla="*/ 0 w 17"/>
                <a:gd name="T5" fmla="*/ 18 h 23"/>
                <a:gd name="T6" fmla="*/ 9 w 17"/>
                <a:gd name="T7" fmla="*/ 23 h 23"/>
                <a:gd name="T8" fmla="*/ 17 w 17"/>
                <a:gd name="T9" fmla="*/ 7 h 23"/>
                <a:gd name="T10" fmla="*/ 9 w 17"/>
                <a:gd name="T11" fmla="*/ 8 h 23"/>
                <a:gd name="T12" fmla="*/ 17 w 17"/>
                <a:gd name="T13" fmla="*/ 7 h 23"/>
                <a:gd name="T14" fmla="*/ 17 w 17"/>
                <a:gd name="T15" fmla="*/ 3 h 23"/>
                <a:gd name="T16" fmla="*/ 15 w 17"/>
                <a:gd name="T17" fmla="*/ 0 h 23"/>
                <a:gd name="T18" fmla="*/ 10 w 17"/>
                <a:gd name="T19" fmla="*/ 0 h 23"/>
                <a:gd name="T20" fmla="*/ 8 w 17"/>
                <a:gd name="T21" fmla="*/ 2 h 23"/>
                <a:gd name="T22" fmla="*/ 16 w 17"/>
                <a:gd name="T2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3">
                  <a:moveTo>
                    <a:pt x="16" y="1"/>
                  </a:moveTo>
                  <a:lnTo>
                    <a:pt x="8" y="2"/>
                  </a:lnTo>
                  <a:lnTo>
                    <a:pt x="0" y="18"/>
                  </a:lnTo>
                  <a:lnTo>
                    <a:pt x="9" y="23"/>
                  </a:lnTo>
                  <a:lnTo>
                    <a:pt x="17" y="7"/>
                  </a:lnTo>
                  <a:lnTo>
                    <a:pt x="9" y="8"/>
                  </a:lnTo>
                  <a:lnTo>
                    <a:pt x="17" y="7"/>
                  </a:lnTo>
                  <a:lnTo>
                    <a:pt x="17" y="3"/>
                  </a:lnTo>
                  <a:lnTo>
                    <a:pt x="15" y="0"/>
                  </a:lnTo>
                  <a:lnTo>
                    <a:pt x="10" y="0"/>
                  </a:lnTo>
                  <a:lnTo>
                    <a:pt x="8" y="2"/>
                  </a:lnTo>
                  <a:lnTo>
                    <a:pt x="16"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36" name="Freeform 244"/>
            <p:cNvSpPr>
              <a:spLocks/>
            </p:cNvSpPr>
            <p:nvPr/>
          </p:nvSpPr>
          <p:spPr bwMode="auto">
            <a:xfrm>
              <a:off x="2259" y="3848"/>
              <a:ext cx="8" cy="7"/>
            </a:xfrm>
            <a:custGeom>
              <a:avLst/>
              <a:gdLst>
                <a:gd name="T0" fmla="*/ 20 w 24"/>
                <a:gd name="T1" fmla="*/ 13 h 22"/>
                <a:gd name="T2" fmla="*/ 23 w 24"/>
                <a:gd name="T3" fmla="*/ 14 h 22"/>
                <a:gd name="T4" fmla="*/ 7 w 24"/>
                <a:gd name="T5" fmla="*/ 0 h 22"/>
                <a:gd name="T6" fmla="*/ 0 w 24"/>
                <a:gd name="T7" fmla="*/ 7 h 22"/>
                <a:gd name="T8" fmla="*/ 16 w 24"/>
                <a:gd name="T9" fmla="*/ 21 h 22"/>
                <a:gd name="T10" fmla="*/ 20 w 24"/>
                <a:gd name="T11" fmla="*/ 22 h 22"/>
                <a:gd name="T12" fmla="*/ 16 w 24"/>
                <a:gd name="T13" fmla="*/ 21 h 22"/>
                <a:gd name="T14" fmla="*/ 20 w 24"/>
                <a:gd name="T15" fmla="*/ 22 h 22"/>
                <a:gd name="T16" fmla="*/ 23 w 24"/>
                <a:gd name="T17" fmla="*/ 21 h 22"/>
                <a:gd name="T18" fmla="*/ 24 w 24"/>
                <a:gd name="T19" fmla="*/ 17 h 22"/>
                <a:gd name="T20" fmla="*/ 23 w 24"/>
                <a:gd name="T21" fmla="*/ 14 h 22"/>
                <a:gd name="T22" fmla="*/ 20 w 24"/>
                <a:gd name="T23" fmla="*/ 1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22">
                  <a:moveTo>
                    <a:pt x="20" y="13"/>
                  </a:moveTo>
                  <a:lnTo>
                    <a:pt x="23" y="14"/>
                  </a:lnTo>
                  <a:lnTo>
                    <a:pt x="7" y="0"/>
                  </a:lnTo>
                  <a:lnTo>
                    <a:pt x="0" y="7"/>
                  </a:lnTo>
                  <a:lnTo>
                    <a:pt x="16" y="21"/>
                  </a:lnTo>
                  <a:lnTo>
                    <a:pt x="20" y="22"/>
                  </a:lnTo>
                  <a:lnTo>
                    <a:pt x="16" y="21"/>
                  </a:lnTo>
                  <a:lnTo>
                    <a:pt x="20" y="22"/>
                  </a:lnTo>
                  <a:lnTo>
                    <a:pt x="23" y="21"/>
                  </a:lnTo>
                  <a:lnTo>
                    <a:pt x="24" y="17"/>
                  </a:lnTo>
                  <a:lnTo>
                    <a:pt x="23" y="14"/>
                  </a:lnTo>
                  <a:lnTo>
                    <a:pt x="20"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37" name="Freeform 245"/>
            <p:cNvSpPr>
              <a:spLocks/>
            </p:cNvSpPr>
            <p:nvPr/>
          </p:nvSpPr>
          <p:spPr bwMode="auto">
            <a:xfrm>
              <a:off x="2265" y="3851"/>
              <a:ext cx="40" cy="5"/>
            </a:xfrm>
            <a:custGeom>
              <a:avLst/>
              <a:gdLst>
                <a:gd name="T0" fmla="*/ 109 w 119"/>
                <a:gd name="T1" fmla="*/ 10 h 16"/>
                <a:gd name="T2" fmla="*/ 115 w 119"/>
                <a:gd name="T3" fmla="*/ 7 h 16"/>
                <a:gd name="T4" fmla="*/ 106 w 119"/>
                <a:gd name="T5" fmla="*/ 5 h 16"/>
                <a:gd name="T6" fmla="*/ 95 w 119"/>
                <a:gd name="T7" fmla="*/ 4 h 16"/>
                <a:gd name="T8" fmla="*/ 80 w 119"/>
                <a:gd name="T9" fmla="*/ 2 h 16"/>
                <a:gd name="T10" fmla="*/ 64 w 119"/>
                <a:gd name="T11" fmla="*/ 0 h 16"/>
                <a:gd name="T12" fmla="*/ 48 w 119"/>
                <a:gd name="T13" fmla="*/ 0 h 16"/>
                <a:gd name="T14" fmla="*/ 30 w 119"/>
                <a:gd name="T15" fmla="*/ 0 h 16"/>
                <a:gd name="T16" fmla="*/ 14 w 119"/>
                <a:gd name="T17" fmla="*/ 2 h 16"/>
                <a:gd name="T18" fmla="*/ 0 w 119"/>
                <a:gd name="T19" fmla="*/ 5 h 16"/>
                <a:gd name="T20" fmla="*/ 0 w 119"/>
                <a:gd name="T21" fmla="*/ 14 h 16"/>
                <a:gd name="T22" fmla="*/ 14 w 119"/>
                <a:gd name="T23" fmla="*/ 12 h 16"/>
                <a:gd name="T24" fmla="*/ 30 w 119"/>
                <a:gd name="T25" fmla="*/ 12 h 16"/>
                <a:gd name="T26" fmla="*/ 48 w 119"/>
                <a:gd name="T27" fmla="*/ 12 h 16"/>
                <a:gd name="T28" fmla="*/ 64 w 119"/>
                <a:gd name="T29" fmla="*/ 12 h 16"/>
                <a:gd name="T30" fmla="*/ 80 w 119"/>
                <a:gd name="T31" fmla="*/ 12 h 16"/>
                <a:gd name="T32" fmla="*/ 95 w 119"/>
                <a:gd name="T33" fmla="*/ 13 h 16"/>
                <a:gd name="T34" fmla="*/ 106 w 119"/>
                <a:gd name="T35" fmla="*/ 14 h 16"/>
                <a:gd name="T36" fmla="*/ 113 w 119"/>
                <a:gd name="T37" fmla="*/ 16 h 16"/>
                <a:gd name="T38" fmla="*/ 119 w 119"/>
                <a:gd name="T39" fmla="*/ 13 h 16"/>
                <a:gd name="T40" fmla="*/ 113 w 119"/>
                <a:gd name="T41" fmla="*/ 16 h 16"/>
                <a:gd name="T42" fmla="*/ 116 w 119"/>
                <a:gd name="T43" fmla="*/ 15 h 16"/>
                <a:gd name="T44" fmla="*/ 119 w 119"/>
                <a:gd name="T45" fmla="*/ 13 h 16"/>
                <a:gd name="T46" fmla="*/ 119 w 119"/>
                <a:gd name="T47" fmla="*/ 9 h 16"/>
                <a:gd name="T48" fmla="*/ 115 w 119"/>
                <a:gd name="T49" fmla="*/ 7 h 16"/>
                <a:gd name="T50" fmla="*/ 109 w 119"/>
                <a:gd name="T5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9" h="16">
                  <a:moveTo>
                    <a:pt x="109" y="10"/>
                  </a:moveTo>
                  <a:lnTo>
                    <a:pt x="115" y="7"/>
                  </a:lnTo>
                  <a:lnTo>
                    <a:pt x="106" y="5"/>
                  </a:lnTo>
                  <a:lnTo>
                    <a:pt x="95" y="4"/>
                  </a:lnTo>
                  <a:lnTo>
                    <a:pt x="80" y="2"/>
                  </a:lnTo>
                  <a:lnTo>
                    <a:pt x="64" y="0"/>
                  </a:lnTo>
                  <a:lnTo>
                    <a:pt x="48" y="0"/>
                  </a:lnTo>
                  <a:lnTo>
                    <a:pt x="30" y="0"/>
                  </a:lnTo>
                  <a:lnTo>
                    <a:pt x="14" y="2"/>
                  </a:lnTo>
                  <a:lnTo>
                    <a:pt x="0" y="5"/>
                  </a:lnTo>
                  <a:lnTo>
                    <a:pt x="0" y="14"/>
                  </a:lnTo>
                  <a:lnTo>
                    <a:pt x="14" y="12"/>
                  </a:lnTo>
                  <a:lnTo>
                    <a:pt x="30" y="12"/>
                  </a:lnTo>
                  <a:lnTo>
                    <a:pt x="48" y="12"/>
                  </a:lnTo>
                  <a:lnTo>
                    <a:pt x="64" y="12"/>
                  </a:lnTo>
                  <a:lnTo>
                    <a:pt x="80" y="12"/>
                  </a:lnTo>
                  <a:lnTo>
                    <a:pt x="95" y="13"/>
                  </a:lnTo>
                  <a:lnTo>
                    <a:pt x="106" y="14"/>
                  </a:lnTo>
                  <a:lnTo>
                    <a:pt x="113" y="16"/>
                  </a:lnTo>
                  <a:lnTo>
                    <a:pt x="119" y="13"/>
                  </a:lnTo>
                  <a:lnTo>
                    <a:pt x="113" y="16"/>
                  </a:lnTo>
                  <a:lnTo>
                    <a:pt x="116" y="15"/>
                  </a:lnTo>
                  <a:lnTo>
                    <a:pt x="119" y="13"/>
                  </a:lnTo>
                  <a:lnTo>
                    <a:pt x="119" y="9"/>
                  </a:lnTo>
                  <a:lnTo>
                    <a:pt x="115" y="7"/>
                  </a:lnTo>
                  <a:lnTo>
                    <a:pt x="109"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38" name="Freeform 246"/>
            <p:cNvSpPr>
              <a:spLocks/>
            </p:cNvSpPr>
            <p:nvPr/>
          </p:nvSpPr>
          <p:spPr bwMode="auto">
            <a:xfrm>
              <a:off x="2302" y="3846"/>
              <a:ext cx="5" cy="9"/>
            </a:xfrm>
            <a:custGeom>
              <a:avLst/>
              <a:gdLst>
                <a:gd name="T0" fmla="*/ 14 w 15"/>
                <a:gd name="T1" fmla="*/ 1 h 28"/>
                <a:gd name="T2" fmla="*/ 6 w 15"/>
                <a:gd name="T3" fmla="*/ 4 h 28"/>
                <a:gd name="T4" fmla="*/ 0 w 15"/>
                <a:gd name="T5" fmla="*/ 25 h 28"/>
                <a:gd name="T6" fmla="*/ 10 w 15"/>
                <a:gd name="T7" fmla="*/ 28 h 28"/>
                <a:gd name="T8" fmla="*/ 15 w 15"/>
                <a:gd name="T9" fmla="*/ 6 h 28"/>
                <a:gd name="T10" fmla="*/ 7 w 15"/>
                <a:gd name="T11" fmla="*/ 8 h 28"/>
                <a:gd name="T12" fmla="*/ 15 w 15"/>
                <a:gd name="T13" fmla="*/ 6 h 28"/>
                <a:gd name="T14" fmla="*/ 14 w 15"/>
                <a:gd name="T15" fmla="*/ 3 h 28"/>
                <a:gd name="T16" fmla="*/ 12 w 15"/>
                <a:gd name="T17" fmla="*/ 0 h 28"/>
                <a:gd name="T18" fmla="*/ 8 w 15"/>
                <a:gd name="T19" fmla="*/ 0 h 28"/>
                <a:gd name="T20" fmla="*/ 6 w 15"/>
                <a:gd name="T21" fmla="*/ 4 h 28"/>
                <a:gd name="T22" fmla="*/ 14 w 15"/>
                <a:gd name="T23"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8">
                  <a:moveTo>
                    <a:pt x="14" y="1"/>
                  </a:moveTo>
                  <a:lnTo>
                    <a:pt x="6" y="4"/>
                  </a:lnTo>
                  <a:lnTo>
                    <a:pt x="0" y="25"/>
                  </a:lnTo>
                  <a:lnTo>
                    <a:pt x="10" y="28"/>
                  </a:lnTo>
                  <a:lnTo>
                    <a:pt x="15" y="6"/>
                  </a:lnTo>
                  <a:lnTo>
                    <a:pt x="7" y="8"/>
                  </a:lnTo>
                  <a:lnTo>
                    <a:pt x="15" y="6"/>
                  </a:lnTo>
                  <a:lnTo>
                    <a:pt x="14" y="3"/>
                  </a:lnTo>
                  <a:lnTo>
                    <a:pt x="12" y="0"/>
                  </a:lnTo>
                  <a:lnTo>
                    <a:pt x="8" y="0"/>
                  </a:lnTo>
                  <a:lnTo>
                    <a:pt x="6" y="4"/>
                  </a:lnTo>
                  <a:lnTo>
                    <a:pt x="14"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39" name="Freeform 247"/>
            <p:cNvSpPr>
              <a:spLocks/>
            </p:cNvSpPr>
            <p:nvPr/>
          </p:nvSpPr>
          <p:spPr bwMode="auto">
            <a:xfrm>
              <a:off x="2304" y="3846"/>
              <a:ext cx="8" cy="9"/>
            </a:xfrm>
            <a:custGeom>
              <a:avLst/>
              <a:gdLst>
                <a:gd name="T0" fmla="*/ 20 w 24"/>
                <a:gd name="T1" fmla="*/ 16 h 26"/>
                <a:gd name="T2" fmla="*/ 23 w 24"/>
                <a:gd name="T3" fmla="*/ 18 h 26"/>
                <a:gd name="T4" fmla="*/ 7 w 24"/>
                <a:gd name="T5" fmla="*/ 0 h 26"/>
                <a:gd name="T6" fmla="*/ 0 w 24"/>
                <a:gd name="T7" fmla="*/ 7 h 26"/>
                <a:gd name="T8" fmla="*/ 16 w 24"/>
                <a:gd name="T9" fmla="*/ 24 h 26"/>
                <a:gd name="T10" fmla="*/ 20 w 24"/>
                <a:gd name="T11" fmla="*/ 26 h 26"/>
                <a:gd name="T12" fmla="*/ 16 w 24"/>
                <a:gd name="T13" fmla="*/ 24 h 26"/>
                <a:gd name="T14" fmla="*/ 20 w 24"/>
                <a:gd name="T15" fmla="*/ 26 h 26"/>
                <a:gd name="T16" fmla="*/ 23 w 24"/>
                <a:gd name="T17" fmla="*/ 24 h 26"/>
                <a:gd name="T18" fmla="*/ 24 w 24"/>
                <a:gd name="T19" fmla="*/ 21 h 26"/>
                <a:gd name="T20" fmla="*/ 23 w 24"/>
                <a:gd name="T21" fmla="*/ 18 h 26"/>
                <a:gd name="T22" fmla="*/ 20 w 24"/>
                <a:gd name="T23" fmla="*/ 1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26">
                  <a:moveTo>
                    <a:pt x="20" y="16"/>
                  </a:moveTo>
                  <a:lnTo>
                    <a:pt x="23" y="18"/>
                  </a:lnTo>
                  <a:lnTo>
                    <a:pt x="7" y="0"/>
                  </a:lnTo>
                  <a:lnTo>
                    <a:pt x="0" y="7"/>
                  </a:lnTo>
                  <a:lnTo>
                    <a:pt x="16" y="24"/>
                  </a:lnTo>
                  <a:lnTo>
                    <a:pt x="20" y="26"/>
                  </a:lnTo>
                  <a:lnTo>
                    <a:pt x="16" y="24"/>
                  </a:lnTo>
                  <a:lnTo>
                    <a:pt x="20" y="26"/>
                  </a:lnTo>
                  <a:lnTo>
                    <a:pt x="23" y="24"/>
                  </a:lnTo>
                  <a:lnTo>
                    <a:pt x="24" y="21"/>
                  </a:lnTo>
                  <a:lnTo>
                    <a:pt x="23" y="18"/>
                  </a:lnTo>
                  <a:lnTo>
                    <a:pt x="20"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40" name="Freeform 248"/>
            <p:cNvSpPr>
              <a:spLocks/>
            </p:cNvSpPr>
            <p:nvPr/>
          </p:nvSpPr>
          <p:spPr bwMode="auto">
            <a:xfrm>
              <a:off x="2311" y="3850"/>
              <a:ext cx="9" cy="5"/>
            </a:xfrm>
            <a:custGeom>
              <a:avLst/>
              <a:gdLst>
                <a:gd name="T0" fmla="*/ 27 w 28"/>
                <a:gd name="T1" fmla="*/ 1 h 14"/>
                <a:gd name="T2" fmla="*/ 24 w 28"/>
                <a:gd name="T3" fmla="*/ 0 h 14"/>
                <a:gd name="T4" fmla="*/ 0 w 28"/>
                <a:gd name="T5" fmla="*/ 4 h 14"/>
                <a:gd name="T6" fmla="*/ 0 w 28"/>
                <a:gd name="T7" fmla="*/ 14 h 14"/>
                <a:gd name="T8" fmla="*/ 24 w 28"/>
                <a:gd name="T9" fmla="*/ 9 h 14"/>
                <a:gd name="T10" fmla="*/ 20 w 28"/>
                <a:gd name="T11" fmla="*/ 8 h 14"/>
                <a:gd name="T12" fmla="*/ 24 w 28"/>
                <a:gd name="T13" fmla="*/ 9 h 14"/>
                <a:gd name="T14" fmla="*/ 27 w 28"/>
                <a:gd name="T15" fmla="*/ 8 h 14"/>
                <a:gd name="T16" fmla="*/ 28 w 28"/>
                <a:gd name="T17" fmla="*/ 4 h 14"/>
                <a:gd name="T18" fmla="*/ 27 w 28"/>
                <a:gd name="T19" fmla="*/ 1 h 14"/>
                <a:gd name="T20" fmla="*/ 24 w 28"/>
                <a:gd name="T21" fmla="*/ 0 h 14"/>
                <a:gd name="T22" fmla="*/ 27 w 28"/>
                <a:gd name="T23"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14">
                  <a:moveTo>
                    <a:pt x="27" y="1"/>
                  </a:moveTo>
                  <a:lnTo>
                    <a:pt x="24" y="0"/>
                  </a:lnTo>
                  <a:lnTo>
                    <a:pt x="0" y="4"/>
                  </a:lnTo>
                  <a:lnTo>
                    <a:pt x="0" y="14"/>
                  </a:lnTo>
                  <a:lnTo>
                    <a:pt x="24" y="9"/>
                  </a:lnTo>
                  <a:lnTo>
                    <a:pt x="20" y="8"/>
                  </a:lnTo>
                  <a:lnTo>
                    <a:pt x="24" y="9"/>
                  </a:lnTo>
                  <a:lnTo>
                    <a:pt x="27" y="8"/>
                  </a:lnTo>
                  <a:lnTo>
                    <a:pt x="28" y="4"/>
                  </a:lnTo>
                  <a:lnTo>
                    <a:pt x="27" y="1"/>
                  </a:lnTo>
                  <a:lnTo>
                    <a:pt x="24" y="0"/>
                  </a:lnTo>
                  <a:lnTo>
                    <a:pt x="27"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41" name="Freeform 249"/>
            <p:cNvSpPr>
              <a:spLocks/>
            </p:cNvSpPr>
            <p:nvPr/>
          </p:nvSpPr>
          <p:spPr bwMode="auto">
            <a:xfrm>
              <a:off x="2317" y="3850"/>
              <a:ext cx="6" cy="6"/>
            </a:xfrm>
            <a:custGeom>
              <a:avLst/>
              <a:gdLst>
                <a:gd name="T0" fmla="*/ 9 w 17"/>
                <a:gd name="T1" fmla="*/ 9 h 17"/>
                <a:gd name="T2" fmla="*/ 16 w 17"/>
                <a:gd name="T3" fmla="*/ 9 h 17"/>
                <a:gd name="T4" fmla="*/ 7 w 17"/>
                <a:gd name="T5" fmla="*/ 0 h 17"/>
                <a:gd name="T6" fmla="*/ 0 w 17"/>
                <a:gd name="T7" fmla="*/ 7 h 17"/>
                <a:gd name="T8" fmla="*/ 9 w 17"/>
                <a:gd name="T9" fmla="*/ 16 h 17"/>
                <a:gd name="T10" fmla="*/ 16 w 17"/>
                <a:gd name="T11" fmla="*/ 16 h 17"/>
                <a:gd name="T12" fmla="*/ 9 w 17"/>
                <a:gd name="T13" fmla="*/ 16 h 17"/>
                <a:gd name="T14" fmla="*/ 13 w 17"/>
                <a:gd name="T15" fmla="*/ 17 h 17"/>
                <a:gd name="T16" fmla="*/ 16 w 17"/>
                <a:gd name="T17" fmla="*/ 16 h 17"/>
                <a:gd name="T18" fmla="*/ 17 w 17"/>
                <a:gd name="T19" fmla="*/ 13 h 17"/>
                <a:gd name="T20" fmla="*/ 16 w 17"/>
                <a:gd name="T21" fmla="*/ 9 h 17"/>
                <a:gd name="T22" fmla="*/ 9 w 17"/>
                <a:gd name="T23"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7">
                  <a:moveTo>
                    <a:pt x="9" y="9"/>
                  </a:moveTo>
                  <a:lnTo>
                    <a:pt x="16" y="9"/>
                  </a:lnTo>
                  <a:lnTo>
                    <a:pt x="7" y="0"/>
                  </a:lnTo>
                  <a:lnTo>
                    <a:pt x="0" y="7"/>
                  </a:lnTo>
                  <a:lnTo>
                    <a:pt x="9" y="16"/>
                  </a:lnTo>
                  <a:lnTo>
                    <a:pt x="16" y="16"/>
                  </a:lnTo>
                  <a:lnTo>
                    <a:pt x="9" y="16"/>
                  </a:lnTo>
                  <a:lnTo>
                    <a:pt x="13" y="17"/>
                  </a:lnTo>
                  <a:lnTo>
                    <a:pt x="16" y="16"/>
                  </a:lnTo>
                  <a:lnTo>
                    <a:pt x="17" y="13"/>
                  </a:lnTo>
                  <a:lnTo>
                    <a:pt x="16" y="9"/>
                  </a:lnTo>
                  <a:lnTo>
                    <a:pt x="9"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42" name="Freeform 250"/>
            <p:cNvSpPr>
              <a:spLocks/>
            </p:cNvSpPr>
            <p:nvPr/>
          </p:nvSpPr>
          <p:spPr bwMode="auto">
            <a:xfrm>
              <a:off x="2320" y="3848"/>
              <a:ext cx="10" cy="8"/>
            </a:xfrm>
            <a:custGeom>
              <a:avLst/>
              <a:gdLst>
                <a:gd name="T0" fmla="*/ 27 w 28"/>
                <a:gd name="T1" fmla="*/ 2 h 24"/>
                <a:gd name="T2" fmla="*/ 20 w 28"/>
                <a:gd name="T3" fmla="*/ 1 h 24"/>
                <a:gd name="T4" fmla="*/ 0 w 28"/>
                <a:gd name="T5" fmla="*/ 17 h 24"/>
                <a:gd name="T6" fmla="*/ 7 w 28"/>
                <a:gd name="T7" fmla="*/ 24 h 24"/>
                <a:gd name="T8" fmla="*/ 27 w 28"/>
                <a:gd name="T9" fmla="*/ 8 h 24"/>
                <a:gd name="T10" fmla="*/ 20 w 28"/>
                <a:gd name="T11" fmla="*/ 7 h 24"/>
                <a:gd name="T12" fmla="*/ 27 w 28"/>
                <a:gd name="T13" fmla="*/ 8 h 24"/>
                <a:gd name="T14" fmla="*/ 28 w 28"/>
                <a:gd name="T15" fmla="*/ 5 h 24"/>
                <a:gd name="T16" fmla="*/ 27 w 28"/>
                <a:gd name="T17" fmla="*/ 1 h 24"/>
                <a:gd name="T18" fmla="*/ 23 w 28"/>
                <a:gd name="T19" fmla="*/ 0 h 24"/>
                <a:gd name="T20" fmla="*/ 20 w 28"/>
                <a:gd name="T21" fmla="*/ 1 h 24"/>
                <a:gd name="T22" fmla="*/ 27 w 28"/>
                <a:gd name="T23"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24">
                  <a:moveTo>
                    <a:pt x="27" y="2"/>
                  </a:moveTo>
                  <a:lnTo>
                    <a:pt x="20" y="1"/>
                  </a:lnTo>
                  <a:lnTo>
                    <a:pt x="0" y="17"/>
                  </a:lnTo>
                  <a:lnTo>
                    <a:pt x="7" y="24"/>
                  </a:lnTo>
                  <a:lnTo>
                    <a:pt x="27" y="8"/>
                  </a:lnTo>
                  <a:lnTo>
                    <a:pt x="20" y="7"/>
                  </a:lnTo>
                  <a:lnTo>
                    <a:pt x="27" y="8"/>
                  </a:lnTo>
                  <a:lnTo>
                    <a:pt x="28" y="5"/>
                  </a:lnTo>
                  <a:lnTo>
                    <a:pt x="27" y="1"/>
                  </a:lnTo>
                  <a:lnTo>
                    <a:pt x="23" y="0"/>
                  </a:lnTo>
                  <a:lnTo>
                    <a:pt x="20" y="1"/>
                  </a:lnTo>
                  <a:lnTo>
                    <a:pt x="27"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43" name="Freeform 251"/>
            <p:cNvSpPr>
              <a:spLocks/>
            </p:cNvSpPr>
            <p:nvPr/>
          </p:nvSpPr>
          <p:spPr bwMode="auto">
            <a:xfrm>
              <a:off x="2327" y="3848"/>
              <a:ext cx="7" cy="9"/>
            </a:xfrm>
            <a:custGeom>
              <a:avLst/>
              <a:gdLst>
                <a:gd name="T0" fmla="*/ 18 w 21"/>
                <a:gd name="T1" fmla="*/ 16 h 26"/>
                <a:gd name="T2" fmla="*/ 21 w 21"/>
                <a:gd name="T3" fmla="*/ 19 h 26"/>
                <a:gd name="T4" fmla="*/ 7 w 21"/>
                <a:gd name="T5" fmla="*/ 0 h 26"/>
                <a:gd name="T6" fmla="*/ 0 w 21"/>
                <a:gd name="T7" fmla="*/ 5 h 26"/>
                <a:gd name="T8" fmla="*/ 14 w 21"/>
                <a:gd name="T9" fmla="*/ 23 h 26"/>
                <a:gd name="T10" fmla="*/ 16 w 21"/>
                <a:gd name="T11" fmla="*/ 26 h 26"/>
                <a:gd name="T12" fmla="*/ 14 w 21"/>
                <a:gd name="T13" fmla="*/ 23 h 26"/>
                <a:gd name="T14" fmla="*/ 16 w 21"/>
                <a:gd name="T15" fmla="*/ 26 h 26"/>
                <a:gd name="T16" fmla="*/ 19 w 21"/>
                <a:gd name="T17" fmla="*/ 24 h 26"/>
                <a:gd name="T18" fmla="*/ 21 w 21"/>
                <a:gd name="T19" fmla="*/ 22 h 26"/>
                <a:gd name="T20" fmla="*/ 21 w 21"/>
                <a:gd name="T21" fmla="*/ 19 h 26"/>
                <a:gd name="T22" fmla="*/ 18 w 21"/>
                <a:gd name="T23" fmla="*/ 1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26">
                  <a:moveTo>
                    <a:pt x="18" y="16"/>
                  </a:moveTo>
                  <a:lnTo>
                    <a:pt x="21" y="19"/>
                  </a:lnTo>
                  <a:lnTo>
                    <a:pt x="7" y="0"/>
                  </a:lnTo>
                  <a:lnTo>
                    <a:pt x="0" y="5"/>
                  </a:lnTo>
                  <a:lnTo>
                    <a:pt x="14" y="23"/>
                  </a:lnTo>
                  <a:lnTo>
                    <a:pt x="16" y="26"/>
                  </a:lnTo>
                  <a:lnTo>
                    <a:pt x="14" y="23"/>
                  </a:lnTo>
                  <a:lnTo>
                    <a:pt x="16" y="26"/>
                  </a:lnTo>
                  <a:lnTo>
                    <a:pt x="19" y="24"/>
                  </a:lnTo>
                  <a:lnTo>
                    <a:pt x="21" y="22"/>
                  </a:lnTo>
                  <a:lnTo>
                    <a:pt x="21" y="19"/>
                  </a:lnTo>
                  <a:lnTo>
                    <a:pt x="18"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44" name="Freeform 252"/>
            <p:cNvSpPr>
              <a:spLocks/>
            </p:cNvSpPr>
            <p:nvPr/>
          </p:nvSpPr>
          <p:spPr bwMode="auto">
            <a:xfrm>
              <a:off x="2332" y="3854"/>
              <a:ext cx="9" cy="4"/>
            </a:xfrm>
            <a:custGeom>
              <a:avLst/>
              <a:gdLst>
                <a:gd name="T0" fmla="*/ 26 w 27"/>
                <a:gd name="T1" fmla="*/ 6 h 14"/>
                <a:gd name="T2" fmla="*/ 24 w 27"/>
                <a:gd name="T3" fmla="*/ 5 h 14"/>
                <a:gd name="T4" fmla="*/ 2 w 27"/>
                <a:gd name="T5" fmla="*/ 0 h 14"/>
                <a:gd name="T6" fmla="*/ 0 w 27"/>
                <a:gd name="T7" fmla="*/ 10 h 14"/>
                <a:gd name="T8" fmla="*/ 22 w 27"/>
                <a:gd name="T9" fmla="*/ 14 h 14"/>
                <a:gd name="T10" fmla="*/ 19 w 27"/>
                <a:gd name="T11" fmla="*/ 13 h 14"/>
                <a:gd name="T12" fmla="*/ 22 w 27"/>
                <a:gd name="T13" fmla="*/ 14 h 14"/>
                <a:gd name="T14" fmla="*/ 25 w 27"/>
                <a:gd name="T15" fmla="*/ 13 h 14"/>
                <a:gd name="T16" fmla="*/ 27 w 27"/>
                <a:gd name="T17" fmla="*/ 11 h 14"/>
                <a:gd name="T18" fmla="*/ 27 w 27"/>
                <a:gd name="T19" fmla="*/ 7 h 14"/>
                <a:gd name="T20" fmla="*/ 24 w 27"/>
                <a:gd name="T21" fmla="*/ 5 h 14"/>
                <a:gd name="T22" fmla="*/ 26 w 27"/>
                <a:gd name="T23"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 h="14">
                  <a:moveTo>
                    <a:pt x="26" y="6"/>
                  </a:moveTo>
                  <a:lnTo>
                    <a:pt x="24" y="5"/>
                  </a:lnTo>
                  <a:lnTo>
                    <a:pt x="2" y="0"/>
                  </a:lnTo>
                  <a:lnTo>
                    <a:pt x="0" y="10"/>
                  </a:lnTo>
                  <a:lnTo>
                    <a:pt x="22" y="14"/>
                  </a:lnTo>
                  <a:lnTo>
                    <a:pt x="19" y="13"/>
                  </a:lnTo>
                  <a:lnTo>
                    <a:pt x="22" y="14"/>
                  </a:lnTo>
                  <a:lnTo>
                    <a:pt x="25" y="13"/>
                  </a:lnTo>
                  <a:lnTo>
                    <a:pt x="27" y="11"/>
                  </a:lnTo>
                  <a:lnTo>
                    <a:pt x="27" y="7"/>
                  </a:lnTo>
                  <a:lnTo>
                    <a:pt x="24" y="5"/>
                  </a:lnTo>
                  <a:lnTo>
                    <a:pt x="26"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45" name="Freeform 253"/>
            <p:cNvSpPr>
              <a:spLocks/>
            </p:cNvSpPr>
            <p:nvPr/>
          </p:nvSpPr>
          <p:spPr bwMode="auto">
            <a:xfrm>
              <a:off x="2339" y="3856"/>
              <a:ext cx="6" cy="5"/>
            </a:xfrm>
            <a:custGeom>
              <a:avLst/>
              <a:gdLst>
                <a:gd name="T0" fmla="*/ 10 w 19"/>
                <a:gd name="T1" fmla="*/ 12 h 16"/>
                <a:gd name="T2" fmla="*/ 18 w 19"/>
                <a:gd name="T3" fmla="*/ 8 h 16"/>
                <a:gd name="T4" fmla="*/ 7 w 19"/>
                <a:gd name="T5" fmla="*/ 0 h 16"/>
                <a:gd name="T6" fmla="*/ 0 w 19"/>
                <a:gd name="T7" fmla="*/ 7 h 16"/>
                <a:gd name="T8" fmla="*/ 11 w 19"/>
                <a:gd name="T9" fmla="*/ 15 h 16"/>
                <a:gd name="T10" fmla="*/ 19 w 19"/>
                <a:gd name="T11" fmla="*/ 12 h 16"/>
                <a:gd name="T12" fmla="*/ 11 w 19"/>
                <a:gd name="T13" fmla="*/ 15 h 16"/>
                <a:gd name="T14" fmla="*/ 14 w 19"/>
                <a:gd name="T15" fmla="*/ 16 h 16"/>
                <a:gd name="T16" fmla="*/ 18 w 19"/>
                <a:gd name="T17" fmla="*/ 15 h 16"/>
                <a:gd name="T18" fmla="*/ 19 w 19"/>
                <a:gd name="T19" fmla="*/ 12 h 16"/>
                <a:gd name="T20" fmla="*/ 18 w 19"/>
                <a:gd name="T21" fmla="*/ 8 h 16"/>
                <a:gd name="T22" fmla="*/ 10 w 19"/>
                <a:gd name="T23"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6">
                  <a:moveTo>
                    <a:pt x="10" y="12"/>
                  </a:moveTo>
                  <a:lnTo>
                    <a:pt x="18" y="8"/>
                  </a:lnTo>
                  <a:lnTo>
                    <a:pt x="7" y="0"/>
                  </a:lnTo>
                  <a:lnTo>
                    <a:pt x="0" y="7"/>
                  </a:lnTo>
                  <a:lnTo>
                    <a:pt x="11" y="15"/>
                  </a:lnTo>
                  <a:lnTo>
                    <a:pt x="19" y="12"/>
                  </a:lnTo>
                  <a:lnTo>
                    <a:pt x="11" y="15"/>
                  </a:lnTo>
                  <a:lnTo>
                    <a:pt x="14" y="16"/>
                  </a:lnTo>
                  <a:lnTo>
                    <a:pt x="18" y="15"/>
                  </a:lnTo>
                  <a:lnTo>
                    <a:pt x="19" y="12"/>
                  </a:lnTo>
                  <a:lnTo>
                    <a:pt x="18" y="8"/>
                  </a:lnTo>
                  <a:lnTo>
                    <a:pt x="1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46" name="Freeform 254"/>
            <p:cNvSpPr>
              <a:spLocks/>
            </p:cNvSpPr>
            <p:nvPr/>
          </p:nvSpPr>
          <p:spPr bwMode="auto">
            <a:xfrm>
              <a:off x="2342" y="3853"/>
              <a:ext cx="3" cy="7"/>
            </a:xfrm>
            <a:custGeom>
              <a:avLst/>
              <a:gdLst>
                <a:gd name="T0" fmla="*/ 8 w 10"/>
                <a:gd name="T1" fmla="*/ 0 h 21"/>
                <a:gd name="T2" fmla="*/ 1 w 10"/>
                <a:gd name="T3" fmla="*/ 4 h 21"/>
                <a:gd name="T4" fmla="*/ 0 w 10"/>
                <a:gd name="T5" fmla="*/ 21 h 21"/>
                <a:gd name="T6" fmla="*/ 9 w 10"/>
                <a:gd name="T7" fmla="*/ 21 h 21"/>
                <a:gd name="T8" fmla="*/ 10 w 10"/>
                <a:gd name="T9" fmla="*/ 4 h 21"/>
                <a:gd name="T10" fmla="*/ 3 w 10"/>
                <a:gd name="T11" fmla="*/ 9 h 21"/>
                <a:gd name="T12" fmla="*/ 10 w 10"/>
                <a:gd name="T13" fmla="*/ 4 h 21"/>
                <a:gd name="T14" fmla="*/ 9 w 10"/>
                <a:gd name="T15" fmla="*/ 1 h 21"/>
                <a:gd name="T16" fmla="*/ 5 w 10"/>
                <a:gd name="T17" fmla="*/ 0 h 21"/>
                <a:gd name="T18" fmla="*/ 2 w 10"/>
                <a:gd name="T19" fmla="*/ 1 h 21"/>
                <a:gd name="T20" fmla="*/ 1 w 10"/>
                <a:gd name="T21" fmla="*/ 4 h 21"/>
                <a:gd name="T22" fmla="*/ 8 w 10"/>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1">
                  <a:moveTo>
                    <a:pt x="8" y="0"/>
                  </a:moveTo>
                  <a:lnTo>
                    <a:pt x="1" y="4"/>
                  </a:lnTo>
                  <a:lnTo>
                    <a:pt x="0" y="21"/>
                  </a:lnTo>
                  <a:lnTo>
                    <a:pt x="9" y="21"/>
                  </a:lnTo>
                  <a:lnTo>
                    <a:pt x="10" y="4"/>
                  </a:lnTo>
                  <a:lnTo>
                    <a:pt x="3" y="9"/>
                  </a:lnTo>
                  <a:lnTo>
                    <a:pt x="10" y="4"/>
                  </a:lnTo>
                  <a:lnTo>
                    <a:pt x="9" y="1"/>
                  </a:lnTo>
                  <a:lnTo>
                    <a:pt x="5" y="0"/>
                  </a:lnTo>
                  <a:lnTo>
                    <a:pt x="2" y="1"/>
                  </a:lnTo>
                  <a:lnTo>
                    <a:pt x="1" y="4"/>
                  </a:lnTo>
                  <a:lnTo>
                    <a:pt x="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47" name="Freeform 255"/>
            <p:cNvSpPr>
              <a:spLocks/>
            </p:cNvSpPr>
            <p:nvPr/>
          </p:nvSpPr>
          <p:spPr bwMode="auto">
            <a:xfrm>
              <a:off x="2343" y="3853"/>
              <a:ext cx="8" cy="7"/>
            </a:xfrm>
            <a:custGeom>
              <a:avLst/>
              <a:gdLst>
                <a:gd name="T0" fmla="*/ 19 w 25"/>
                <a:gd name="T1" fmla="*/ 11 h 21"/>
                <a:gd name="T2" fmla="*/ 23 w 25"/>
                <a:gd name="T3" fmla="*/ 11 h 21"/>
                <a:gd name="T4" fmla="*/ 5 w 25"/>
                <a:gd name="T5" fmla="*/ 0 h 21"/>
                <a:gd name="T6" fmla="*/ 0 w 25"/>
                <a:gd name="T7" fmla="*/ 9 h 21"/>
                <a:gd name="T8" fmla="*/ 18 w 25"/>
                <a:gd name="T9" fmla="*/ 21 h 21"/>
                <a:gd name="T10" fmla="*/ 22 w 25"/>
                <a:gd name="T11" fmla="*/ 21 h 21"/>
                <a:gd name="T12" fmla="*/ 18 w 25"/>
                <a:gd name="T13" fmla="*/ 21 h 21"/>
                <a:gd name="T14" fmla="*/ 22 w 25"/>
                <a:gd name="T15" fmla="*/ 21 h 21"/>
                <a:gd name="T16" fmla="*/ 25 w 25"/>
                <a:gd name="T17" fmla="*/ 17 h 21"/>
                <a:gd name="T18" fmla="*/ 25 w 25"/>
                <a:gd name="T19" fmla="*/ 14 h 21"/>
                <a:gd name="T20" fmla="*/ 23 w 25"/>
                <a:gd name="T21" fmla="*/ 11 h 21"/>
                <a:gd name="T22" fmla="*/ 19 w 25"/>
                <a:gd name="T23"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21">
                  <a:moveTo>
                    <a:pt x="19" y="11"/>
                  </a:moveTo>
                  <a:lnTo>
                    <a:pt x="23" y="11"/>
                  </a:lnTo>
                  <a:lnTo>
                    <a:pt x="5" y="0"/>
                  </a:lnTo>
                  <a:lnTo>
                    <a:pt x="0" y="9"/>
                  </a:lnTo>
                  <a:lnTo>
                    <a:pt x="18" y="21"/>
                  </a:lnTo>
                  <a:lnTo>
                    <a:pt x="22" y="21"/>
                  </a:lnTo>
                  <a:lnTo>
                    <a:pt x="18" y="21"/>
                  </a:lnTo>
                  <a:lnTo>
                    <a:pt x="22" y="21"/>
                  </a:lnTo>
                  <a:lnTo>
                    <a:pt x="25" y="17"/>
                  </a:lnTo>
                  <a:lnTo>
                    <a:pt x="25" y="14"/>
                  </a:lnTo>
                  <a:lnTo>
                    <a:pt x="23" y="11"/>
                  </a:lnTo>
                  <a:lnTo>
                    <a:pt x="19"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48" name="Freeform 256"/>
            <p:cNvSpPr>
              <a:spLocks/>
            </p:cNvSpPr>
            <p:nvPr/>
          </p:nvSpPr>
          <p:spPr bwMode="auto">
            <a:xfrm>
              <a:off x="2349" y="3855"/>
              <a:ext cx="8" cy="5"/>
            </a:xfrm>
            <a:custGeom>
              <a:avLst/>
              <a:gdLst>
                <a:gd name="T0" fmla="*/ 20 w 22"/>
                <a:gd name="T1" fmla="*/ 0 h 14"/>
                <a:gd name="T2" fmla="*/ 18 w 22"/>
                <a:gd name="T3" fmla="*/ 0 h 14"/>
                <a:gd name="T4" fmla="*/ 11 w 22"/>
                <a:gd name="T5" fmla="*/ 1 h 14"/>
                <a:gd name="T6" fmla="*/ 6 w 22"/>
                <a:gd name="T7" fmla="*/ 2 h 14"/>
                <a:gd name="T8" fmla="*/ 2 w 22"/>
                <a:gd name="T9" fmla="*/ 4 h 14"/>
                <a:gd name="T10" fmla="*/ 0 w 22"/>
                <a:gd name="T11" fmla="*/ 4 h 14"/>
                <a:gd name="T12" fmla="*/ 3 w 22"/>
                <a:gd name="T13" fmla="*/ 14 h 14"/>
                <a:gd name="T14" fmla="*/ 4 w 22"/>
                <a:gd name="T15" fmla="*/ 14 h 14"/>
                <a:gd name="T16" fmla="*/ 8 w 22"/>
                <a:gd name="T17" fmla="*/ 11 h 14"/>
                <a:gd name="T18" fmla="*/ 13 w 22"/>
                <a:gd name="T19" fmla="*/ 10 h 14"/>
                <a:gd name="T20" fmla="*/ 18 w 22"/>
                <a:gd name="T21" fmla="*/ 9 h 14"/>
                <a:gd name="T22" fmla="*/ 15 w 22"/>
                <a:gd name="T23" fmla="*/ 9 h 14"/>
                <a:gd name="T24" fmla="*/ 18 w 22"/>
                <a:gd name="T25" fmla="*/ 9 h 14"/>
                <a:gd name="T26" fmla="*/ 21 w 22"/>
                <a:gd name="T27" fmla="*/ 8 h 14"/>
                <a:gd name="T28" fmla="*/ 22 w 22"/>
                <a:gd name="T29" fmla="*/ 4 h 14"/>
                <a:gd name="T30" fmla="*/ 21 w 22"/>
                <a:gd name="T31" fmla="*/ 1 h 14"/>
                <a:gd name="T32" fmla="*/ 18 w 22"/>
                <a:gd name="T33" fmla="*/ 0 h 14"/>
                <a:gd name="T34" fmla="*/ 20 w 22"/>
                <a:gd name="T3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14">
                  <a:moveTo>
                    <a:pt x="20" y="0"/>
                  </a:moveTo>
                  <a:lnTo>
                    <a:pt x="18" y="0"/>
                  </a:lnTo>
                  <a:lnTo>
                    <a:pt x="11" y="1"/>
                  </a:lnTo>
                  <a:lnTo>
                    <a:pt x="6" y="2"/>
                  </a:lnTo>
                  <a:lnTo>
                    <a:pt x="2" y="4"/>
                  </a:lnTo>
                  <a:lnTo>
                    <a:pt x="0" y="4"/>
                  </a:lnTo>
                  <a:lnTo>
                    <a:pt x="3" y="14"/>
                  </a:lnTo>
                  <a:lnTo>
                    <a:pt x="4" y="14"/>
                  </a:lnTo>
                  <a:lnTo>
                    <a:pt x="8" y="11"/>
                  </a:lnTo>
                  <a:lnTo>
                    <a:pt x="13" y="10"/>
                  </a:lnTo>
                  <a:lnTo>
                    <a:pt x="18" y="9"/>
                  </a:lnTo>
                  <a:lnTo>
                    <a:pt x="15" y="9"/>
                  </a:lnTo>
                  <a:lnTo>
                    <a:pt x="18" y="9"/>
                  </a:lnTo>
                  <a:lnTo>
                    <a:pt x="21" y="8"/>
                  </a:lnTo>
                  <a:lnTo>
                    <a:pt x="22" y="4"/>
                  </a:lnTo>
                  <a:lnTo>
                    <a:pt x="21" y="1"/>
                  </a:lnTo>
                  <a:lnTo>
                    <a:pt x="18" y="0"/>
                  </a:lnTo>
                  <a:lnTo>
                    <a:pt x="2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49" name="Freeform 257"/>
            <p:cNvSpPr>
              <a:spLocks/>
            </p:cNvSpPr>
            <p:nvPr/>
          </p:nvSpPr>
          <p:spPr bwMode="auto">
            <a:xfrm>
              <a:off x="2354" y="3855"/>
              <a:ext cx="21" cy="8"/>
            </a:xfrm>
            <a:custGeom>
              <a:avLst/>
              <a:gdLst>
                <a:gd name="T0" fmla="*/ 63 w 63"/>
                <a:gd name="T1" fmla="*/ 12 h 24"/>
                <a:gd name="T2" fmla="*/ 63 w 63"/>
                <a:gd name="T3" fmla="*/ 12 h 24"/>
                <a:gd name="T4" fmla="*/ 59 w 63"/>
                <a:gd name="T5" fmla="*/ 14 h 24"/>
                <a:gd name="T6" fmla="*/ 52 w 63"/>
                <a:gd name="T7" fmla="*/ 12 h 24"/>
                <a:gd name="T8" fmla="*/ 45 w 63"/>
                <a:gd name="T9" fmla="*/ 11 h 24"/>
                <a:gd name="T10" fmla="*/ 36 w 63"/>
                <a:gd name="T11" fmla="*/ 10 h 24"/>
                <a:gd name="T12" fmla="*/ 28 w 63"/>
                <a:gd name="T13" fmla="*/ 8 h 24"/>
                <a:gd name="T14" fmla="*/ 19 w 63"/>
                <a:gd name="T15" fmla="*/ 6 h 24"/>
                <a:gd name="T16" fmla="*/ 11 w 63"/>
                <a:gd name="T17" fmla="*/ 3 h 24"/>
                <a:gd name="T18" fmla="*/ 5 w 63"/>
                <a:gd name="T19" fmla="*/ 0 h 24"/>
                <a:gd name="T20" fmla="*/ 0 w 63"/>
                <a:gd name="T21" fmla="*/ 9 h 24"/>
                <a:gd name="T22" fmla="*/ 8 w 63"/>
                <a:gd name="T23" fmla="*/ 12 h 24"/>
                <a:gd name="T24" fmla="*/ 16 w 63"/>
                <a:gd name="T25" fmla="*/ 15 h 24"/>
                <a:gd name="T26" fmla="*/ 26 w 63"/>
                <a:gd name="T27" fmla="*/ 17 h 24"/>
                <a:gd name="T28" fmla="*/ 36 w 63"/>
                <a:gd name="T29" fmla="*/ 19 h 24"/>
                <a:gd name="T30" fmla="*/ 45 w 63"/>
                <a:gd name="T31" fmla="*/ 20 h 24"/>
                <a:gd name="T32" fmla="*/ 52 w 63"/>
                <a:gd name="T33" fmla="*/ 22 h 24"/>
                <a:gd name="T34" fmla="*/ 59 w 63"/>
                <a:gd name="T35" fmla="*/ 23 h 24"/>
                <a:gd name="T36" fmla="*/ 63 w 63"/>
                <a:gd name="T37" fmla="*/ 24 h 24"/>
                <a:gd name="T38" fmla="*/ 63 w 63"/>
                <a:gd name="T39" fmla="*/ 24 h 24"/>
                <a:gd name="T40" fmla="*/ 63 w 63"/>
                <a:gd name="T4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3" h="24">
                  <a:moveTo>
                    <a:pt x="63" y="12"/>
                  </a:moveTo>
                  <a:lnTo>
                    <a:pt x="63" y="12"/>
                  </a:lnTo>
                  <a:lnTo>
                    <a:pt x="59" y="14"/>
                  </a:lnTo>
                  <a:lnTo>
                    <a:pt x="52" y="12"/>
                  </a:lnTo>
                  <a:lnTo>
                    <a:pt x="45" y="11"/>
                  </a:lnTo>
                  <a:lnTo>
                    <a:pt x="36" y="10"/>
                  </a:lnTo>
                  <a:lnTo>
                    <a:pt x="28" y="8"/>
                  </a:lnTo>
                  <a:lnTo>
                    <a:pt x="19" y="6"/>
                  </a:lnTo>
                  <a:lnTo>
                    <a:pt x="11" y="3"/>
                  </a:lnTo>
                  <a:lnTo>
                    <a:pt x="5" y="0"/>
                  </a:lnTo>
                  <a:lnTo>
                    <a:pt x="0" y="9"/>
                  </a:lnTo>
                  <a:lnTo>
                    <a:pt x="8" y="12"/>
                  </a:lnTo>
                  <a:lnTo>
                    <a:pt x="16" y="15"/>
                  </a:lnTo>
                  <a:lnTo>
                    <a:pt x="26" y="17"/>
                  </a:lnTo>
                  <a:lnTo>
                    <a:pt x="36" y="19"/>
                  </a:lnTo>
                  <a:lnTo>
                    <a:pt x="45" y="20"/>
                  </a:lnTo>
                  <a:lnTo>
                    <a:pt x="52" y="22"/>
                  </a:lnTo>
                  <a:lnTo>
                    <a:pt x="59" y="23"/>
                  </a:lnTo>
                  <a:lnTo>
                    <a:pt x="63" y="24"/>
                  </a:lnTo>
                  <a:lnTo>
                    <a:pt x="63" y="24"/>
                  </a:lnTo>
                  <a:lnTo>
                    <a:pt x="63"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50" name="Freeform 258"/>
            <p:cNvSpPr>
              <a:spLocks/>
            </p:cNvSpPr>
            <p:nvPr/>
          </p:nvSpPr>
          <p:spPr bwMode="auto">
            <a:xfrm>
              <a:off x="2375" y="3858"/>
              <a:ext cx="10" cy="5"/>
            </a:xfrm>
            <a:custGeom>
              <a:avLst/>
              <a:gdLst>
                <a:gd name="T0" fmla="*/ 24 w 29"/>
                <a:gd name="T1" fmla="*/ 0 h 16"/>
                <a:gd name="T2" fmla="*/ 24 w 29"/>
                <a:gd name="T3" fmla="*/ 0 h 16"/>
                <a:gd name="T4" fmla="*/ 19 w 29"/>
                <a:gd name="T5" fmla="*/ 1 h 16"/>
                <a:gd name="T6" fmla="*/ 13 w 29"/>
                <a:gd name="T7" fmla="*/ 3 h 16"/>
                <a:gd name="T8" fmla="*/ 7 w 29"/>
                <a:gd name="T9" fmla="*/ 4 h 16"/>
                <a:gd name="T10" fmla="*/ 0 w 29"/>
                <a:gd name="T11" fmla="*/ 4 h 16"/>
                <a:gd name="T12" fmla="*/ 0 w 29"/>
                <a:gd name="T13" fmla="*/ 16 h 16"/>
                <a:gd name="T14" fmla="*/ 7 w 29"/>
                <a:gd name="T15" fmla="*/ 14 h 16"/>
                <a:gd name="T16" fmla="*/ 15 w 29"/>
                <a:gd name="T17" fmla="*/ 12 h 16"/>
                <a:gd name="T18" fmla="*/ 21 w 29"/>
                <a:gd name="T19" fmla="*/ 10 h 16"/>
                <a:gd name="T20" fmla="*/ 24 w 29"/>
                <a:gd name="T21" fmla="*/ 9 h 16"/>
                <a:gd name="T22" fmla="*/ 24 w 29"/>
                <a:gd name="T23" fmla="*/ 9 h 16"/>
                <a:gd name="T24" fmla="*/ 24 w 29"/>
                <a:gd name="T25" fmla="*/ 9 h 16"/>
                <a:gd name="T26" fmla="*/ 28 w 29"/>
                <a:gd name="T27" fmla="*/ 8 h 16"/>
                <a:gd name="T28" fmla="*/ 29 w 29"/>
                <a:gd name="T29" fmla="*/ 4 h 16"/>
                <a:gd name="T30" fmla="*/ 28 w 29"/>
                <a:gd name="T31" fmla="*/ 1 h 16"/>
                <a:gd name="T32" fmla="*/ 24 w 29"/>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16">
                  <a:moveTo>
                    <a:pt x="24" y="0"/>
                  </a:moveTo>
                  <a:lnTo>
                    <a:pt x="24" y="0"/>
                  </a:lnTo>
                  <a:lnTo>
                    <a:pt x="19" y="1"/>
                  </a:lnTo>
                  <a:lnTo>
                    <a:pt x="13" y="3"/>
                  </a:lnTo>
                  <a:lnTo>
                    <a:pt x="7" y="4"/>
                  </a:lnTo>
                  <a:lnTo>
                    <a:pt x="0" y="4"/>
                  </a:lnTo>
                  <a:lnTo>
                    <a:pt x="0" y="16"/>
                  </a:lnTo>
                  <a:lnTo>
                    <a:pt x="7" y="14"/>
                  </a:lnTo>
                  <a:lnTo>
                    <a:pt x="15" y="12"/>
                  </a:lnTo>
                  <a:lnTo>
                    <a:pt x="21" y="10"/>
                  </a:lnTo>
                  <a:lnTo>
                    <a:pt x="24" y="9"/>
                  </a:lnTo>
                  <a:lnTo>
                    <a:pt x="24" y="9"/>
                  </a:lnTo>
                  <a:lnTo>
                    <a:pt x="24" y="9"/>
                  </a:lnTo>
                  <a:lnTo>
                    <a:pt x="28" y="8"/>
                  </a:lnTo>
                  <a:lnTo>
                    <a:pt x="29" y="4"/>
                  </a:lnTo>
                  <a:lnTo>
                    <a:pt x="28" y="1"/>
                  </a:lnTo>
                  <a:lnTo>
                    <a:pt x="2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51" name="Freeform 259"/>
            <p:cNvSpPr>
              <a:spLocks/>
            </p:cNvSpPr>
            <p:nvPr/>
          </p:nvSpPr>
          <p:spPr bwMode="auto">
            <a:xfrm>
              <a:off x="2383" y="3858"/>
              <a:ext cx="19" cy="7"/>
            </a:xfrm>
            <a:custGeom>
              <a:avLst/>
              <a:gdLst>
                <a:gd name="T0" fmla="*/ 44 w 55"/>
                <a:gd name="T1" fmla="*/ 17 h 22"/>
                <a:gd name="T2" fmla="*/ 50 w 55"/>
                <a:gd name="T3" fmla="*/ 12 h 22"/>
                <a:gd name="T4" fmla="*/ 44 w 55"/>
                <a:gd name="T5" fmla="*/ 11 h 22"/>
                <a:gd name="T6" fmla="*/ 38 w 55"/>
                <a:gd name="T7" fmla="*/ 10 h 22"/>
                <a:gd name="T8" fmla="*/ 31 w 55"/>
                <a:gd name="T9" fmla="*/ 8 h 22"/>
                <a:gd name="T10" fmla="*/ 24 w 55"/>
                <a:gd name="T11" fmla="*/ 6 h 22"/>
                <a:gd name="T12" fmla="*/ 17 w 55"/>
                <a:gd name="T13" fmla="*/ 3 h 22"/>
                <a:gd name="T14" fmla="*/ 11 w 55"/>
                <a:gd name="T15" fmla="*/ 2 h 22"/>
                <a:gd name="T16" fmla="*/ 6 w 55"/>
                <a:gd name="T17" fmla="*/ 1 h 22"/>
                <a:gd name="T18" fmla="*/ 0 w 55"/>
                <a:gd name="T19" fmla="*/ 0 h 22"/>
                <a:gd name="T20" fmla="*/ 0 w 55"/>
                <a:gd name="T21" fmla="*/ 9 h 22"/>
                <a:gd name="T22" fmla="*/ 4 w 55"/>
                <a:gd name="T23" fmla="*/ 10 h 22"/>
                <a:gd name="T24" fmla="*/ 11 w 55"/>
                <a:gd name="T25" fmla="*/ 11 h 22"/>
                <a:gd name="T26" fmla="*/ 15 w 55"/>
                <a:gd name="T27" fmla="*/ 12 h 22"/>
                <a:gd name="T28" fmla="*/ 22 w 55"/>
                <a:gd name="T29" fmla="*/ 15 h 22"/>
                <a:gd name="T30" fmla="*/ 29 w 55"/>
                <a:gd name="T31" fmla="*/ 17 h 22"/>
                <a:gd name="T32" fmla="*/ 36 w 55"/>
                <a:gd name="T33" fmla="*/ 19 h 22"/>
                <a:gd name="T34" fmla="*/ 44 w 55"/>
                <a:gd name="T35" fmla="*/ 20 h 22"/>
                <a:gd name="T36" fmla="*/ 50 w 55"/>
                <a:gd name="T37" fmla="*/ 22 h 22"/>
                <a:gd name="T38" fmla="*/ 55 w 55"/>
                <a:gd name="T39" fmla="*/ 17 h 22"/>
                <a:gd name="T40" fmla="*/ 50 w 55"/>
                <a:gd name="T41" fmla="*/ 22 h 22"/>
                <a:gd name="T42" fmla="*/ 53 w 55"/>
                <a:gd name="T43" fmla="*/ 20 h 22"/>
                <a:gd name="T44" fmla="*/ 54 w 55"/>
                <a:gd name="T45" fmla="*/ 17 h 22"/>
                <a:gd name="T46" fmla="*/ 53 w 55"/>
                <a:gd name="T47" fmla="*/ 14 h 22"/>
                <a:gd name="T48" fmla="*/ 50 w 55"/>
                <a:gd name="T49" fmla="*/ 12 h 22"/>
                <a:gd name="T50" fmla="*/ 44 w 55"/>
                <a:gd name="T51"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 h="22">
                  <a:moveTo>
                    <a:pt x="44" y="17"/>
                  </a:moveTo>
                  <a:lnTo>
                    <a:pt x="50" y="12"/>
                  </a:lnTo>
                  <a:lnTo>
                    <a:pt x="44" y="11"/>
                  </a:lnTo>
                  <a:lnTo>
                    <a:pt x="38" y="10"/>
                  </a:lnTo>
                  <a:lnTo>
                    <a:pt x="31" y="8"/>
                  </a:lnTo>
                  <a:lnTo>
                    <a:pt x="24" y="6"/>
                  </a:lnTo>
                  <a:lnTo>
                    <a:pt x="17" y="3"/>
                  </a:lnTo>
                  <a:lnTo>
                    <a:pt x="11" y="2"/>
                  </a:lnTo>
                  <a:lnTo>
                    <a:pt x="6" y="1"/>
                  </a:lnTo>
                  <a:lnTo>
                    <a:pt x="0" y="0"/>
                  </a:lnTo>
                  <a:lnTo>
                    <a:pt x="0" y="9"/>
                  </a:lnTo>
                  <a:lnTo>
                    <a:pt x="4" y="10"/>
                  </a:lnTo>
                  <a:lnTo>
                    <a:pt x="11" y="11"/>
                  </a:lnTo>
                  <a:lnTo>
                    <a:pt x="15" y="12"/>
                  </a:lnTo>
                  <a:lnTo>
                    <a:pt x="22" y="15"/>
                  </a:lnTo>
                  <a:lnTo>
                    <a:pt x="29" y="17"/>
                  </a:lnTo>
                  <a:lnTo>
                    <a:pt x="36" y="19"/>
                  </a:lnTo>
                  <a:lnTo>
                    <a:pt x="44" y="20"/>
                  </a:lnTo>
                  <a:lnTo>
                    <a:pt x="50" y="22"/>
                  </a:lnTo>
                  <a:lnTo>
                    <a:pt x="55" y="17"/>
                  </a:lnTo>
                  <a:lnTo>
                    <a:pt x="50" y="22"/>
                  </a:lnTo>
                  <a:lnTo>
                    <a:pt x="53" y="20"/>
                  </a:lnTo>
                  <a:lnTo>
                    <a:pt x="54" y="17"/>
                  </a:lnTo>
                  <a:lnTo>
                    <a:pt x="53" y="14"/>
                  </a:lnTo>
                  <a:lnTo>
                    <a:pt x="50" y="12"/>
                  </a:lnTo>
                  <a:lnTo>
                    <a:pt x="44"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52" name="Freeform 260"/>
            <p:cNvSpPr>
              <a:spLocks/>
            </p:cNvSpPr>
            <p:nvPr/>
          </p:nvSpPr>
          <p:spPr bwMode="auto">
            <a:xfrm>
              <a:off x="3179" y="3778"/>
              <a:ext cx="325" cy="180"/>
            </a:xfrm>
            <a:custGeom>
              <a:avLst/>
              <a:gdLst>
                <a:gd name="T0" fmla="*/ 135 w 976"/>
                <a:gd name="T1" fmla="*/ 262 h 540"/>
                <a:gd name="T2" fmla="*/ 161 w 976"/>
                <a:gd name="T3" fmla="*/ 257 h 540"/>
                <a:gd name="T4" fmla="*/ 186 w 976"/>
                <a:gd name="T5" fmla="*/ 250 h 540"/>
                <a:gd name="T6" fmla="*/ 174 w 976"/>
                <a:gd name="T7" fmla="*/ 183 h 540"/>
                <a:gd name="T8" fmla="*/ 206 w 976"/>
                <a:gd name="T9" fmla="*/ 133 h 540"/>
                <a:gd name="T10" fmla="*/ 248 w 976"/>
                <a:gd name="T11" fmla="*/ 121 h 540"/>
                <a:gd name="T12" fmla="*/ 277 w 976"/>
                <a:gd name="T13" fmla="*/ 124 h 540"/>
                <a:gd name="T14" fmla="*/ 309 w 976"/>
                <a:gd name="T15" fmla="*/ 68 h 540"/>
                <a:gd name="T16" fmla="*/ 391 w 976"/>
                <a:gd name="T17" fmla="*/ 33 h 540"/>
                <a:gd name="T18" fmla="*/ 462 w 976"/>
                <a:gd name="T19" fmla="*/ 16 h 540"/>
                <a:gd name="T20" fmla="*/ 507 w 976"/>
                <a:gd name="T21" fmla="*/ 1 h 540"/>
                <a:gd name="T22" fmla="*/ 536 w 976"/>
                <a:gd name="T23" fmla="*/ 17 h 540"/>
                <a:gd name="T24" fmla="*/ 589 w 976"/>
                <a:gd name="T25" fmla="*/ 32 h 540"/>
                <a:gd name="T26" fmla="*/ 619 w 976"/>
                <a:gd name="T27" fmla="*/ 84 h 540"/>
                <a:gd name="T28" fmla="*/ 650 w 976"/>
                <a:gd name="T29" fmla="*/ 93 h 540"/>
                <a:gd name="T30" fmla="*/ 673 w 976"/>
                <a:gd name="T31" fmla="*/ 79 h 540"/>
                <a:gd name="T32" fmla="*/ 718 w 976"/>
                <a:gd name="T33" fmla="*/ 69 h 540"/>
                <a:gd name="T34" fmla="*/ 760 w 976"/>
                <a:gd name="T35" fmla="*/ 88 h 540"/>
                <a:gd name="T36" fmla="*/ 781 w 976"/>
                <a:gd name="T37" fmla="*/ 120 h 540"/>
                <a:gd name="T38" fmla="*/ 810 w 976"/>
                <a:gd name="T39" fmla="*/ 153 h 540"/>
                <a:gd name="T40" fmla="*/ 842 w 976"/>
                <a:gd name="T41" fmla="*/ 131 h 540"/>
                <a:gd name="T42" fmla="*/ 868 w 976"/>
                <a:gd name="T43" fmla="*/ 111 h 540"/>
                <a:gd name="T44" fmla="*/ 906 w 976"/>
                <a:gd name="T45" fmla="*/ 109 h 540"/>
                <a:gd name="T46" fmla="*/ 943 w 976"/>
                <a:gd name="T47" fmla="*/ 115 h 540"/>
                <a:gd name="T48" fmla="*/ 976 w 976"/>
                <a:gd name="T49" fmla="*/ 540 h 540"/>
                <a:gd name="T50" fmla="*/ 930 w 976"/>
                <a:gd name="T51" fmla="*/ 516 h 540"/>
                <a:gd name="T52" fmla="*/ 854 w 976"/>
                <a:gd name="T53" fmla="*/ 507 h 540"/>
                <a:gd name="T54" fmla="*/ 788 w 976"/>
                <a:gd name="T55" fmla="*/ 506 h 540"/>
                <a:gd name="T56" fmla="*/ 795 w 976"/>
                <a:gd name="T57" fmla="*/ 466 h 540"/>
                <a:gd name="T58" fmla="*/ 755 w 976"/>
                <a:gd name="T59" fmla="*/ 421 h 540"/>
                <a:gd name="T60" fmla="*/ 720 w 976"/>
                <a:gd name="T61" fmla="*/ 445 h 540"/>
                <a:gd name="T62" fmla="*/ 660 w 976"/>
                <a:gd name="T63" fmla="*/ 445 h 540"/>
                <a:gd name="T64" fmla="*/ 630 w 976"/>
                <a:gd name="T65" fmla="*/ 421 h 540"/>
                <a:gd name="T66" fmla="*/ 611 w 976"/>
                <a:gd name="T67" fmla="*/ 420 h 540"/>
                <a:gd name="T68" fmla="*/ 595 w 976"/>
                <a:gd name="T69" fmla="*/ 439 h 540"/>
                <a:gd name="T70" fmla="*/ 582 w 976"/>
                <a:gd name="T71" fmla="*/ 400 h 540"/>
                <a:gd name="T72" fmla="*/ 542 w 976"/>
                <a:gd name="T73" fmla="*/ 393 h 540"/>
                <a:gd name="T74" fmla="*/ 507 w 976"/>
                <a:gd name="T75" fmla="*/ 414 h 540"/>
                <a:gd name="T76" fmla="*/ 470 w 976"/>
                <a:gd name="T77" fmla="*/ 443 h 540"/>
                <a:gd name="T78" fmla="*/ 456 w 976"/>
                <a:gd name="T79" fmla="*/ 403 h 540"/>
                <a:gd name="T80" fmla="*/ 433 w 976"/>
                <a:gd name="T81" fmla="*/ 427 h 540"/>
                <a:gd name="T82" fmla="*/ 390 w 976"/>
                <a:gd name="T83" fmla="*/ 427 h 540"/>
                <a:gd name="T84" fmla="*/ 361 w 976"/>
                <a:gd name="T85" fmla="*/ 424 h 540"/>
                <a:gd name="T86" fmla="*/ 319 w 976"/>
                <a:gd name="T87" fmla="*/ 417 h 540"/>
                <a:gd name="T88" fmla="*/ 304 w 976"/>
                <a:gd name="T89" fmla="*/ 452 h 540"/>
                <a:gd name="T90" fmla="*/ 285 w 976"/>
                <a:gd name="T91" fmla="*/ 405 h 540"/>
                <a:gd name="T92" fmla="*/ 251 w 976"/>
                <a:gd name="T93" fmla="*/ 408 h 540"/>
                <a:gd name="T94" fmla="*/ 223 w 976"/>
                <a:gd name="T95" fmla="*/ 454 h 540"/>
                <a:gd name="T96" fmla="*/ 214 w 976"/>
                <a:gd name="T97" fmla="*/ 431 h 540"/>
                <a:gd name="T98" fmla="*/ 215 w 976"/>
                <a:gd name="T99" fmla="*/ 403 h 540"/>
                <a:gd name="T100" fmla="*/ 174 w 976"/>
                <a:gd name="T101" fmla="*/ 406 h 540"/>
                <a:gd name="T102" fmla="*/ 137 w 976"/>
                <a:gd name="T103" fmla="*/ 421 h 540"/>
                <a:gd name="T104" fmla="*/ 110 w 976"/>
                <a:gd name="T105" fmla="*/ 441 h 540"/>
                <a:gd name="T106" fmla="*/ 95 w 976"/>
                <a:gd name="T107" fmla="*/ 425 h 540"/>
                <a:gd name="T108" fmla="*/ 58 w 976"/>
                <a:gd name="T109" fmla="*/ 438 h 540"/>
                <a:gd name="T110" fmla="*/ 33 w 976"/>
                <a:gd name="T111" fmla="*/ 435 h 540"/>
                <a:gd name="T112" fmla="*/ 4 w 976"/>
                <a:gd name="T113" fmla="*/ 421 h 540"/>
                <a:gd name="T114" fmla="*/ 21 w 976"/>
                <a:gd name="T115" fmla="*/ 359 h 540"/>
                <a:gd name="T116" fmla="*/ 33 w 976"/>
                <a:gd name="T117" fmla="*/ 313 h 540"/>
                <a:gd name="T118" fmla="*/ 73 w 976"/>
                <a:gd name="T119" fmla="*/ 280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76" h="540">
                  <a:moveTo>
                    <a:pt x="97" y="279"/>
                  </a:moveTo>
                  <a:lnTo>
                    <a:pt x="106" y="277"/>
                  </a:lnTo>
                  <a:lnTo>
                    <a:pt x="114" y="274"/>
                  </a:lnTo>
                  <a:lnTo>
                    <a:pt x="122" y="271"/>
                  </a:lnTo>
                  <a:lnTo>
                    <a:pt x="129" y="266"/>
                  </a:lnTo>
                  <a:lnTo>
                    <a:pt x="135" y="262"/>
                  </a:lnTo>
                  <a:lnTo>
                    <a:pt x="139" y="257"/>
                  </a:lnTo>
                  <a:lnTo>
                    <a:pt x="143" y="254"/>
                  </a:lnTo>
                  <a:lnTo>
                    <a:pt x="145" y="249"/>
                  </a:lnTo>
                  <a:lnTo>
                    <a:pt x="150" y="253"/>
                  </a:lnTo>
                  <a:lnTo>
                    <a:pt x="155" y="255"/>
                  </a:lnTo>
                  <a:lnTo>
                    <a:pt x="161" y="257"/>
                  </a:lnTo>
                  <a:lnTo>
                    <a:pt x="167" y="258"/>
                  </a:lnTo>
                  <a:lnTo>
                    <a:pt x="171" y="259"/>
                  </a:lnTo>
                  <a:lnTo>
                    <a:pt x="177" y="259"/>
                  </a:lnTo>
                  <a:lnTo>
                    <a:pt x="182" y="258"/>
                  </a:lnTo>
                  <a:lnTo>
                    <a:pt x="185" y="257"/>
                  </a:lnTo>
                  <a:lnTo>
                    <a:pt x="186" y="250"/>
                  </a:lnTo>
                  <a:lnTo>
                    <a:pt x="182" y="240"/>
                  </a:lnTo>
                  <a:lnTo>
                    <a:pt x="174" y="228"/>
                  </a:lnTo>
                  <a:lnTo>
                    <a:pt x="166" y="220"/>
                  </a:lnTo>
                  <a:lnTo>
                    <a:pt x="163" y="210"/>
                  </a:lnTo>
                  <a:lnTo>
                    <a:pt x="167" y="195"/>
                  </a:lnTo>
                  <a:lnTo>
                    <a:pt x="174" y="183"/>
                  </a:lnTo>
                  <a:lnTo>
                    <a:pt x="181" y="175"/>
                  </a:lnTo>
                  <a:lnTo>
                    <a:pt x="184" y="168"/>
                  </a:lnTo>
                  <a:lnTo>
                    <a:pt x="189" y="160"/>
                  </a:lnTo>
                  <a:lnTo>
                    <a:pt x="194" y="151"/>
                  </a:lnTo>
                  <a:lnTo>
                    <a:pt x="200" y="141"/>
                  </a:lnTo>
                  <a:lnTo>
                    <a:pt x="206" y="133"/>
                  </a:lnTo>
                  <a:lnTo>
                    <a:pt x="213" y="127"/>
                  </a:lnTo>
                  <a:lnTo>
                    <a:pt x="218" y="121"/>
                  </a:lnTo>
                  <a:lnTo>
                    <a:pt x="223" y="119"/>
                  </a:lnTo>
                  <a:lnTo>
                    <a:pt x="232" y="119"/>
                  </a:lnTo>
                  <a:lnTo>
                    <a:pt x="240" y="120"/>
                  </a:lnTo>
                  <a:lnTo>
                    <a:pt x="248" y="121"/>
                  </a:lnTo>
                  <a:lnTo>
                    <a:pt x="254" y="121"/>
                  </a:lnTo>
                  <a:lnTo>
                    <a:pt x="258" y="119"/>
                  </a:lnTo>
                  <a:lnTo>
                    <a:pt x="263" y="117"/>
                  </a:lnTo>
                  <a:lnTo>
                    <a:pt x="267" y="117"/>
                  </a:lnTo>
                  <a:lnTo>
                    <a:pt x="271" y="121"/>
                  </a:lnTo>
                  <a:lnTo>
                    <a:pt x="277" y="124"/>
                  </a:lnTo>
                  <a:lnTo>
                    <a:pt x="284" y="127"/>
                  </a:lnTo>
                  <a:lnTo>
                    <a:pt x="289" y="125"/>
                  </a:lnTo>
                  <a:lnTo>
                    <a:pt x="292" y="122"/>
                  </a:lnTo>
                  <a:lnTo>
                    <a:pt x="293" y="109"/>
                  </a:lnTo>
                  <a:lnTo>
                    <a:pt x="298" y="89"/>
                  </a:lnTo>
                  <a:lnTo>
                    <a:pt x="309" y="68"/>
                  </a:lnTo>
                  <a:lnTo>
                    <a:pt x="325" y="52"/>
                  </a:lnTo>
                  <a:lnTo>
                    <a:pt x="335" y="48"/>
                  </a:lnTo>
                  <a:lnTo>
                    <a:pt x="346" y="43"/>
                  </a:lnTo>
                  <a:lnTo>
                    <a:pt x="360" y="38"/>
                  </a:lnTo>
                  <a:lnTo>
                    <a:pt x="375" y="35"/>
                  </a:lnTo>
                  <a:lnTo>
                    <a:pt x="391" y="33"/>
                  </a:lnTo>
                  <a:lnTo>
                    <a:pt x="408" y="32"/>
                  </a:lnTo>
                  <a:lnTo>
                    <a:pt x="425" y="34"/>
                  </a:lnTo>
                  <a:lnTo>
                    <a:pt x="445" y="38"/>
                  </a:lnTo>
                  <a:lnTo>
                    <a:pt x="449" y="30"/>
                  </a:lnTo>
                  <a:lnTo>
                    <a:pt x="455" y="22"/>
                  </a:lnTo>
                  <a:lnTo>
                    <a:pt x="462" y="16"/>
                  </a:lnTo>
                  <a:lnTo>
                    <a:pt x="469" y="9"/>
                  </a:lnTo>
                  <a:lnTo>
                    <a:pt x="477" y="4"/>
                  </a:lnTo>
                  <a:lnTo>
                    <a:pt x="485" y="1"/>
                  </a:lnTo>
                  <a:lnTo>
                    <a:pt x="492" y="0"/>
                  </a:lnTo>
                  <a:lnTo>
                    <a:pt x="500" y="0"/>
                  </a:lnTo>
                  <a:lnTo>
                    <a:pt x="507" y="1"/>
                  </a:lnTo>
                  <a:lnTo>
                    <a:pt x="514" y="3"/>
                  </a:lnTo>
                  <a:lnTo>
                    <a:pt x="519" y="5"/>
                  </a:lnTo>
                  <a:lnTo>
                    <a:pt x="525" y="8"/>
                  </a:lnTo>
                  <a:lnTo>
                    <a:pt x="530" y="11"/>
                  </a:lnTo>
                  <a:lnTo>
                    <a:pt x="533" y="13"/>
                  </a:lnTo>
                  <a:lnTo>
                    <a:pt x="536" y="17"/>
                  </a:lnTo>
                  <a:lnTo>
                    <a:pt x="538" y="20"/>
                  </a:lnTo>
                  <a:lnTo>
                    <a:pt x="550" y="18"/>
                  </a:lnTo>
                  <a:lnTo>
                    <a:pt x="562" y="17"/>
                  </a:lnTo>
                  <a:lnTo>
                    <a:pt x="573" y="19"/>
                  </a:lnTo>
                  <a:lnTo>
                    <a:pt x="581" y="24"/>
                  </a:lnTo>
                  <a:lnTo>
                    <a:pt x="589" y="32"/>
                  </a:lnTo>
                  <a:lnTo>
                    <a:pt x="594" y="43"/>
                  </a:lnTo>
                  <a:lnTo>
                    <a:pt x="597" y="60"/>
                  </a:lnTo>
                  <a:lnTo>
                    <a:pt x="597" y="82"/>
                  </a:lnTo>
                  <a:lnTo>
                    <a:pt x="604" y="82"/>
                  </a:lnTo>
                  <a:lnTo>
                    <a:pt x="611" y="83"/>
                  </a:lnTo>
                  <a:lnTo>
                    <a:pt x="619" y="84"/>
                  </a:lnTo>
                  <a:lnTo>
                    <a:pt x="626" y="84"/>
                  </a:lnTo>
                  <a:lnTo>
                    <a:pt x="633" y="85"/>
                  </a:lnTo>
                  <a:lnTo>
                    <a:pt x="639" y="87"/>
                  </a:lnTo>
                  <a:lnTo>
                    <a:pt x="644" y="89"/>
                  </a:lnTo>
                  <a:lnTo>
                    <a:pt x="646" y="90"/>
                  </a:lnTo>
                  <a:lnTo>
                    <a:pt x="650" y="93"/>
                  </a:lnTo>
                  <a:lnTo>
                    <a:pt x="651" y="96"/>
                  </a:lnTo>
                  <a:lnTo>
                    <a:pt x="652" y="98"/>
                  </a:lnTo>
                  <a:lnTo>
                    <a:pt x="652" y="103"/>
                  </a:lnTo>
                  <a:lnTo>
                    <a:pt x="660" y="91"/>
                  </a:lnTo>
                  <a:lnTo>
                    <a:pt x="667" y="83"/>
                  </a:lnTo>
                  <a:lnTo>
                    <a:pt x="673" y="79"/>
                  </a:lnTo>
                  <a:lnTo>
                    <a:pt x="681" y="75"/>
                  </a:lnTo>
                  <a:lnTo>
                    <a:pt x="686" y="74"/>
                  </a:lnTo>
                  <a:lnTo>
                    <a:pt x="693" y="73"/>
                  </a:lnTo>
                  <a:lnTo>
                    <a:pt x="701" y="72"/>
                  </a:lnTo>
                  <a:lnTo>
                    <a:pt x="709" y="70"/>
                  </a:lnTo>
                  <a:lnTo>
                    <a:pt x="718" y="69"/>
                  </a:lnTo>
                  <a:lnTo>
                    <a:pt x="726" y="70"/>
                  </a:lnTo>
                  <a:lnTo>
                    <a:pt x="733" y="72"/>
                  </a:lnTo>
                  <a:lnTo>
                    <a:pt x="740" y="74"/>
                  </a:lnTo>
                  <a:lnTo>
                    <a:pt x="746" y="77"/>
                  </a:lnTo>
                  <a:lnTo>
                    <a:pt x="753" y="82"/>
                  </a:lnTo>
                  <a:lnTo>
                    <a:pt x="760" y="88"/>
                  </a:lnTo>
                  <a:lnTo>
                    <a:pt x="765" y="95"/>
                  </a:lnTo>
                  <a:lnTo>
                    <a:pt x="771" y="100"/>
                  </a:lnTo>
                  <a:lnTo>
                    <a:pt x="776" y="106"/>
                  </a:lnTo>
                  <a:lnTo>
                    <a:pt x="779" y="111"/>
                  </a:lnTo>
                  <a:lnTo>
                    <a:pt x="780" y="115"/>
                  </a:lnTo>
                  <a:lnTo>
                    <a:pt x="781" y="120"/>
                  </a:lnTo>
                  <a:lnTo>
                    <a:pt x="783" y="125"/>
                  </a:lnTo>
                  <a:lnTo>
                    <a:pt x="786" y="132"/>
                  </a:lnTo>
                  <a:lnTo>
                    <a:pt x="791" y="139"/>
                  </a:lnTo>
                  <a:lnTo>
                    <a:pt x="796" y="145"/>
                  </a:lnTo>
                  <a:lnTo>
                    <a:pt x="802" y="151"/>
                  </a:lnTo>
                  <a:lnTo>
                    <a:pt x="810" y="153"/>
                  </a:lnTo>
                  <a:lnTo>
                    <a:pt x="819" y="154"/>
                  </a:lnTo>
                  <a:lnTo>
                    <a:pt x="823" y="149"/>
                  </a:lnTo>
                  <a:lnTo>
                    <a:pt x="826" y="144"/>
                  </a:lnTo>
                  <a:lnTo>
                    <a:pt x="832" y="139"/>
                  </a:lnTo>
                  <a:lnTo>
                    <a:pt x="836" y="135"/>
                  </a:lnTo>
                  <a:lnTo>
                    <a:pt x="842" y="131"/>
                  </a:lnTo>
                  <a:lnTo>
                    <a:pt x="848" y="129"/>
                  </a:lnTo>
                  <a:lnTo>
                    <a:pt x="854" y="129"/>
                  </a:lnTo>
                  <a:lnTo>
                    <a:pt x="859" y="131"/>
                  </a:lnTo>
                  <a:lnTo>
                    <a:pt x="862" y="123"/>
                  </a:lnTo>
                  <a:lnTo>
                    <a:pt x="865" y="116"/>
                  </a:lnTo>
                  <a:lnTo>
                    <a:pt x="868" y="111"/>
                  </a:lnTo>
                  <a:lnTo>
                    <a:pt x="874" y="107"/>
                  </a:lnTo>
                  <a:lnTo>
                    <a:pt x="881" y="104"/>
                  </a:lnTo>
                  <a:lnTo>
                    <a:pt x="889" y="101"/>
                  </a:lnTo>
                  <a:lnTo>
                    <a:pt x="897" y="101"/>
                  </a:lnTo>
                  <a:lnTo>
                    <a:pt x="902" y="104"/>
                  </a:lnTo>
                  <a:lnTo>
                    <a:pt x="906" y="109"/>
                  </a:lnTo>
                  <a:lnTo>
                    <a:pt x="912" y="116"/>
                  </a:lnTo>
                  <a:lnTo>
                    <a:pt x="919" y="123"/>
                  </a:lnTo>
                  <a:lnTo>
                    <a:pt x="924" y="125"/>
                  </a:lnTo>
                  <a:lnTo>
                    <a:pt x="930" y="121"/>
                  </a:lnTo>
                  <a:lnTo>
                    <a:pt x="936" y="117"/>
                  </a:lnTo>
                  <a:lnTo>
                    <a:pt x="943" y="115"/>
                  </a:lnTo>
                  <a:lnTo>
                    <a:pt x="951" y="115"/>
                  </a:lnTo>
                  <a:lnTo>
                    <a:pt x="958" y="115"/>
                  </a:lnTo>
                  <a:lnTo>
                    <a:pt x="965" y="117"/>
                  </a:lnTo>
                  <a:lnTo>
                    <a:pt x="970" y="121"/>
                  </a:lnTo>
                  <a:lnTo>
                    <a:pt x="976" y="125"/>
                  </a:lnTo>
                  <a:lnTo>
                    <a:pt x="976" y="540"/>
                  </a:lnTo>
                  <a:lnTo>
                    <a:pt x="973" y="537"/>
                  </a:lnTo>
                  <a:lnTo>
                    <a:pt x="967" y="533"/>
                  </a:lnTo>
                  <a:lnTo>
                    <a:pt x="959" y="528"/>
                  </a:lnTo>
                  <a:lnTo>
                    <a:pt x="950" y="524"/>
                  </a:lnTo>
                  <a:lnTo>
                    <a:pt x="939" y="519"/>
                  </a:lnTo>
                  <a:lnTo>
                    <a:pt x="930" y="516"/>
                  </a:lnTo>
                  <a:lnTo>
                    <a:pt x="921" y="512"/>
                  </a:lnTo>
                  <a:lnTo>
                    <a:pt x="914" y="509"/>
                  </a:lnTo>
                  <a:lnTo>
                    <a:pt x="905" y="507"/>
                  </a:lnTo>
                  <a:lnTo>
                    <a:pt x="890" y="506"/>
                  </a:lnTo>
                  <a:lnTo>
                    <a:pt x="873" y="506"/>
                  </a:lnTo>
                  <a:lnTo>
                    <a:pt x="854" y="507"/>
                  </a:lnTo>
                  <a:lnTo>
                    <a:pt x="834" y="507"/>
                  </a:lnTo>
                  <a:lnTo>
                    <a:pt x="817" y="508"/>
                  </a:lnTo>
                  <a:lnTo>
                    <a:pt x="804" y="509"/>
                  </a:lnTo>
                  <a:lnTo>
                    <a:pt x="799" y="509"/>
                  </a:lnTo>
                  <a:lnTo>
                    <a:pt x="793" y="508"/>
                  </a:lnTo>
                  <a:lnTo>
                    <a:pt x="788" y="506"/>
                  </a:lnTo>
                  <a:lnTo>
                    <a:pt x="784" y="501"/>
                  </a:lnTo>
                  <a:lnTo>
                    <a:pt x="783" y="494"/>
                  </a:lnTo>
                  <a:lnTo>
                    <a:pt x="788" y="491"/>
                  </a:lnTo>
                  <a:lnTo>
                    <a:pt x="793" y="483"/>
                  </a:lnTo>
                  <a:lnTo>
                    <a:pt x="795" y="472"/>
                  </a:lnTo>
                  <a:lnTo>
                    <a:pt x="795" y="466"/>
                  </a:lnTo>
                  <a:lnTo>
                    <a:pt x="781" y="463"/>
                  </a:lnTo>
                  <a:lnTo>
                    <a:pt x="773" y="457"/>
                  </a:lnTo>
                  <a:lnTo>
                    <a:pt x="768" y="449"/>
                  </a:lnTo>
                  <a:lnTo>
                    <a:pt x="764" y="438"/>
                  </a:lnTo>
                  <a:lnTo>
                    <a:pt x="760" y="430"/>
                  </a:lnTo>
                  <a:lnTo>
                    <a:pt x="755" y="421"/>
                  </a:lnTo>
                  <a:lnTo>
                    <a:pt x="751" y="413"/>
                  </a:lnTo>
                  <a:lnTo>
                    <a:pt x="744" y="409"/>
                  </a:lnTo>
                  <a:lnTo>
                    <a:pt x="741" y="422"/>
                  </a:lnTo>
                  <a:lnTo>
                    <a:pt x="737" y="431"/>
                  </a:lnTo>
                  <a:lnTo>
                    <a:pt x="729" y="439"/>
                  </a:lnTo>
                  <a:lnTo>
                    <a:pt x="720" y="445"/>
                  </a:lnTo>
                  <a:lnTo>
                    <a:pt x="708" y="448"/>
                  </a:lnTo>
                  <a:lnTo>
                    <a:pt x="698" y="451"/>
                  </a:lnTo>
                  <a:lnTo>
                    <a:pt x="688" y="451"/>
                  </a:lnTo>
                  <a:lnTo>
                    <a:pt x="678" y="451"/>
                  </a:lnTo>
                  <a:lnTo>
                    <a:pt x="667" y="448"/>
                  </a:lnTo>
                  <a:lnTo>
                    <a:pt x="660" y="445"/>
                  </a:lnTo>
                  <a:lnTo>
                    <a:pt x="656" y="440"/>
                  </a:lnTo>
                  <a:lnTo>
                    <a:pt x="652" y="433"/>
                  </a:lnTo>
                  <a:lnTo>
                    <a:pt x="646" y="432"/>
                  </a:lnTo>
                  <a:lnTo>
                    <a:pt x="641" y="430"/>
                  </a:lnTo>
                  <a:lnTo>
                    <a:pt x="635" y="425"/>
                  </a:lnTo>
                  <a:lnTo>
                    <a:pt x="630" y="421"/>
                  </a:lnTo>
                  <a:lnTo>
                    <a:pt x="626" y="415"/>
                  </a:lnTo>
                  <a:lnTo>
                    <a:pt x="621" y="411"/>
                  </a:lnTo>
                  <a:lnTo>
                    <a:pt x="617" y="405"/>
                  </a:lnTo>
                  <a:lnTo>
                    <a:pt x="611" y="401"/>
                  </a:lnTo>
                  <a:lnTo>
                    <a:pt x="609" y="408"/>
                  </a:lnTo>
                  <a:lnTo>
                    <a:pt x="611" y="420"/>
                  </a:lnTo>
                  <a:lnTo>
                    <a:pt x="614" y="431"/>
                  </a:lnTo>
                  <a:lnTo>
                    <a:pt x="617" y="441"/>
                  </a:lnTo>
                  <a:lnTo>
                    <a:pt x="611" y="441"/>
                  </a:lnTo>
                  <a:lnTo>
                    <a:pt x="605" y="441"/>
                  </a:lnTo>
                  <a:lnTo>
                    <a:pt x="599" y="440"/>
                  </a:lnTo>
                  <a:lnTo>
                    <a:pt x="595" y="439"/>
                  </a:lnTo>
                  <a:lnTo>
                    <a:pt x="594" y="430"/>
                  </a:lnTo>
                  <a:lnTo>
                    <a:pt x="593" y="419"/>
                  </a:lnTo>
                  <a:lnTo>
                    <a:pt x="594" y="407"/>
                  </a:lnTo>
                  <a:lnTo>
                    <a:pt x="594" y="398"/>
                  </a:lnTo>
                  <a:lnTo>
                    <a:pt x="589" y="399"/>
                  </a:lnTo>
                  <a:lnTo>
                    <a:pt x="582" y="400"/>
                  </a:lnTo>
                  <a:lnTo>
                    <a:pt x="575" y="401"/>
                  </a:lnTo>
                  <a:lnTo>
                    <a:pt x="567" y="401"/>
                  </a:lnTo>
                  <a:lnTo>
                    <a:pt x="559" y="400"/>
                  </a:lnTo>
                  <a:lnTo>
                    <a:pt x="553" y="399"/>
                  </a:lnTo>
                  <a:lnTo>
                    <a:pt x="547" y="397"/>
                  </a:lnTo>
                  <a:lnTo>
                    <a:pt x="542" y="393"/>
                  </a:lnTo>
                  <a:lnTo>
                    <a:pt x="540" y="400"/>
                  </a:lnTo>
                  <a:lnTo>
                    <a:pt x="533" y="407"/>
                  </a:lnTo>
                  <a:lnTo>
                    <a:pt x="526" y="415"/>
                  </a:lnTo>
                  <a:lnTo>
                    <a:pt x="519" y="421"/>
                  </a:lnTo>
                  <a:lnTo>
                    <a:pt x="515" y="417"/>
                  </a:lnTo>
                  <a:lnTo>
                    <a:pt x="507" y="414"/>
                  </a:lnTo>
                  <a:lnTo>
                    <a:pt x="496" y="412"/>
                  </a:lnTo>
                  <a:lnTo>
                    <a:pt x="488" y="409"/>
                  </a:lnTo>
                  <a:lnTo>
                    <a:pt x="488" y="441"/>
                  </a:lnTo>
                  <a:lnTo>
                    <a:pt x="482" y="444"/>
                  </a:lnTo>
                  <a:lnTo>
                    <a:pt x="476" y="445"/>
                  </a:lnTo>
                  <a:lnTo>
                    <a:pt x="470" y="443"/>
                  </a:lnTo>
                  <a:lnTo>
                    <a:pt x="464" y="438"/>
                  </a:lnTo>
                  <a:lnTo>
                    <a:pt x="464" y="429"/>
                  </a:lnTo>
                  <a:lnTo>
                    <a:pt x="464" y="417"/>
                  </a:lnTo>
                  <a:lnTo>
                    <a:pt x="464" y="407"/>
                  </a:lnTo>
                  <a:lnTo>
                    <a:pt x="461" y="399"/>
                  </a:lnTo>
                  <a:lnTo>
                    <a:pt x="456" y="403"/>
                  </a:lnTo>
                  <a:lnTo>
                    <a:pt x="453" y="409"/>
                  </a:lnTo>
                  <a:lnTo>
                    <a:pt x="449" y="416"/>
                  </a:lnTo>
                  <a:lnTo>
                    <a:pt x="447" y="422"/>
                  </a:lnTo>
                  <a:lnTo>
                    <a:pt x="445" y="423"/>
                  </a:lnTo>
                  <a:lnTo>
                    <a:pt x="440" y="425"/>
                  </a:lnTo>
                  <a:lnTo>
                    <a:pt x="433" y="427"/>
                  </a:lnTo>
                  <a:lnTo>
                    <a:pt x="425" y="427"/>
                  </a:lnTo>
                  <a:lnTo>
                    <a:pt x="416" y="427"/>
                  </a:lnTo>
                  <a:lnTo>
                    <a:pt x="408" y="427"/>
                  </a:lnTo>
                  <a:lnTo>
                    <a:pt x="399" y="425"/>
                  </a:lnTo>
                  <a:lnTo>
                    <a:pt x="392" y="423"/>
                  </a:lnTo>
                  <a:lnTo>
                    <a:pt x="390" y="427"/>
                  </a:lnTo>
                  <a:lnTo>
                    <a:pt x="388" y="429"/>
                  </a:lnTo>
                  <a:lnTo>
                    <a:pt x="384" y="431"/>
                  </a:lnTo>
                  <a:lnTo>
                    <a:pt x="379" y="431"/>
                  </a:lnTo>
                  <a:lnTo>
                    <a:pt x="374" y="430"/>
                  </a:lnTo>
                  <a:lnTo>
                    <a:pt x="368" y="428"/>
                  </a:lnTo>
                  <a:lnTo>
                    <a:pt x="361" y="424"/>
                  </a:lnTo>
                  <a:lnTo>
                    <a:pt x="352" y="421"/>
                  </a:lnTo>
                  <a:lnTo>
                    <a:pt x="344" y="416"/>
                  </a:lnTo>
                  <a:lnTo>
                    <a:pt x="335" y="413"/>
                  </a:lnTo>
                  <a:lnTo>
                    <a:pt x="327" y="411"/>
                  </a:lnTo>
                  <a:lnTo>
                    <a:pt x="319" y="409"/>
                  </a:lnTo>
                  <a:lnTo>
                    <a:pt x="319" y="417"/>
                  </a:lnTo>
                  <a:lnTo>
                    <a:pt x="319" y="429"/>
                  </a:lnTo>
                  <a:lnTo>
                    <a:pt x="319" y="439"/>
                  </a:lnTo>
                  <a:lnTo>
                    <a:pt x="319" y="448"/>
                  </a:lnTo>
                  <a:lnTo>
                    <a:pt x="314" y="449"/>
                  </a:lnTo>
                  <a:lnTo>
                    <a:pt x="310" y="451"/>
                  </a:lnTo>
                  <a:lnTo>
                    <a:pt x="304" y="452"/>
                  </a:lnTo>
                  <a:lnTo>
                    <a:pt x="298" y="451"/>
                  </a:lnTo>
                  <a:lnTo>
                    <a:pt x="297" y="439"/>
                  </a:lnTo>
                  <a:lnTo>
                    <a:pt x="294" y="424"/>
                  </a:lnTo>
                  <a:lnTo>
                    <a:pt x="289" y="412"/>
                  </a:lnTo>
                  <a:lnTo>
                    <a:pt x="287" y="403"/>
                  </a:lnTo>
                  <a:lnTo>
                    <a:pt x="285" y="405"/>
                  </a:lnTo>
                  <a:lnTo>
                    <a:pt x="280" y="408"/>
                  </a:lnTo>
                  <a:lnTo>
                    <a:pt x="276" y="409"/>
                  </a:lnTo>
                  <a:lnTo>
                    <a:pt x="270" y="411"/>
                  </a:lnTo>
                  <a:lnTo>
                    <a:pt x="264" y="411"/>
                  </a:lnTo>
                  <a:lnTo>
                    <a:pt x="257" y="411"/>
                  </a:lnTo>
                  <a:lnTo>
                    <a:pt x="251" y="408"/>
                  </a:lnTo>
                  <a:lnTo>
                    <a:pt x="246" y="406"/>
                  </a:lnTo>
                  <a:lnTo>
                    <a:pt x="241" y="414"/>
                  </a:lnTo>
                  <a:lnTo>
                    <a:pt x="239" y="427"/>
                  </a:lnTo>
                  <a:lnTo>
                    <a:pt x="237" y="438"/>
                  </a:lnTo>
                  <a:lnTo>
                    <a:pt x="237" y="448"/>
                  </a:lnTo>
                  <a:lnTo>
                    <a:pt x="223" y="454"/>
                  </a:lnTo>
                  <a:lnTo>
                    <a:pt x="217" y="453"/>
                  </a:lnTo>
                  <a:lnTo>
                    <a:pt x="214" y="452"/>
                  </a:lnTo>
                  <a:lnTo>
                    <a:pt x="213" y="448"/>
                  </a:lnTo>
                  <a:lnTo>
                    <a:pt x="211" y="443"/>
                  </a:lnTo>
                  <a:lnTo>
                    <a:pt x="213" y="437"/>
                  </a:lnTo>
                  <a:lnTo>
                    <a:pt x="214" y="431"/>
                  </a:lnTo>
                  <a:lnTo>
                    <a:pt x="216" y="425"/>
                  </a:lnTo>
                  <a:lnTo>
                    <a:pt x="219" y="421"/>
                  </a:lnTo>
                  <a:lnTo>
                    <a:pt x="217" y="417"/>
                  </a:lnTo>
                  <a:lnTo>
                    <a:pt x="215" y="413"/>
                  </a:lnTo>
                  <a:lnTo>
                    <a:pt x="214" y="409"/>
                  </a:lnTo>
                  <a:lnTo>
                    <a:pt x="215" y="403"/>
                  </a:lnTo>
                  <a:lnTo>
                    <a:pt x="211" y="404"/>
                  </a:lnTo>
                  <a:lnTo>
                    <a:pt x="206" y="405"/>
                  </a:lnTo>
                  <a:lnTo>
                    <a:pt x="199" y="405"/>
                  </a:lnTo>
                  <a:lnTo>
                    <a:pt x="191" y="406"/>
                  </a:lnTo>
                  <a:lnTo>
                    <a:pt x="182" y="406"/>
                  </a:lnTo>
                  <a:lnTo>
                    <a:pt x="174" y="406"/>
                  </a:lnTo>
                  <a:lnTo>
                    <a:pt x="167" y="406"/>
                  </a:lnTo>
                  <a:lnTo>
                    <a:pt x="160" y="406"/>
                  </a:lnTo>
                  <a:lnTo>
                    <a:pt x="158" y="412"/>
                  </a:lnTo>
                  <a:lnTo>
                    <a:pt x="151" y="419"/>
                  </a:lnTo>
                  <a:lnTo>
                    <a:pt x="144" y="422"/>
                  </a:lnTo>
                  <a:lnTo>
                    <a:pt x="137" y="421"/>
                  </a:lnTo>
                  <a:lnTo>
                    <a:pt x="136" y="425"/>
                  </a:lnTo>
                  <a:lnTo>
                    <a:pt x="137" y="432"/>
                  </a:lnTo>
                  <a:lnTo>
                    <a:pt x="138" y="440"/>
                  </a:lnTo>
                  <a:lnTo>
                    <a:pt x="139" y="446"/>
                  </a:lnTo>
                  <a:lnTo>
                    <a:pt x="110" y="451"/>
                  </a:lnTo>
                  <a:lnTo>
                    <a:pt x="110" y="441"/>
                  </a:lnTo>
                  <a:lnTo>
                    <a:pt x="110" y="429"/>
                  </a:lnTo>
                  <a:lnTo>
                    <a:pt x="108" y="417"/>
                  </a:lnTo>
                  <a:lnTo>
                    <a:pt x="108" y="411"/>
                  </a:lnTo>
                  <a:lnTo>
                    <a:pt x="103" y="413"/>
                  </a:lnTo>
                  <a:lnTo>
                    <a:pt x="98" y="419"/>
                  </a:lnTo>
                  <a:lnTo>
                    <a:pt x="95" y="425"/>
                  </a:lnTo>
                  <a:lnTo>
                    <a:pt x="94" y="430"/>
                  </a:lnTo>
                  <a:lnTo>
                    <a:pt x="89" y="430"/>
                  </a:lnTo>
                  <a:lnTo>
                    <a:pt x="83" y="431"/>
                  </a:lnTo>
                  <a:lnTo>
                    <a:pt x="75" y="433"/>
                  </a:lnTo>
                  <a:lnTo>
                    <a:pt x="66" y="436"/>
                  </a:lnTo>
                  <a:lnTo>
                    <a:pt x="58" y="438"/>
                  </a:lnTo>
                  <a:lnTo>
                    <a:pt x="50" y="441"/>
                  </a:lnTo>
                  <a:lnTo>
                    <a:pt x="44" y="444"/>
                  </a:lnTo>
                  <a:lnTo>
                    <a:pt x="41" y="445"/>
                  </a:lnTo>
                  <a:lnTo>
                    <a:pt x="37" y="445"/>
                  </a:lnTo>
                  <a:lnTo>
                    <a:pt x="35" y="440"/>
                  </a:lnTo>
                  <a:lnTo>
                    <a:pt x="33" y="435"/>
                  </a:lnTo>
                  <a:lnTo>
                    <a:pt x="29" y="430"/>
                  </a:lnTo>
                  <a:lnTo>
                    <a:pt x="25" y="429"/>
                  </a:lnTo>
                  <a:lnTo>
                    <a:pt x="18" y="430"/>
                  </a:lnTo>
                  <a:lnTo>
                    <a:pt x="11" y="431"/>
                  </a:lnTo>
                  <a:lnTo>
                    <a:pt x="7" y="429"/>
                  </a:lnTo>
                  <a:lnTo>
                    <a:pt x="4" y="421"/>
                  </a:lnTo>
                  <a:lnTo>
                    <a:pt x="3" y="411"/>
                  </a:lnTo>
                  <a:lnTo>
                    <a:pt x="1" y="399"/>
                  </a:lnTo>
                  <a:lnTo>
                    <a:pt x="0" y="391"/>
                  </a:lnTo>
                  <a:lnTo>
                    <a:pt x="5" y="382"/>
                  </a:lnTo>
                  <a:lnTo>
                    <a:pt x="13" y="370"/>
                  </a:lnTo>
                  <a:lnTo>
                    <a:pt x="21" y="359"/>
                  </a:lnTo>
                  <a:lnTo>
                    <a:pt x="29" y="352"/>
                  </a:lnTo>
                  <a:lnTo>
                    <a:pt x="31" y="345"/>
                  </a:lnTo>
                  <a:lnTo>
                    <a:pt x="31" y="336"/>
                  </a:lnTo>
                  <a:lnTo>
                    <a:pt x="29" y="328"/>
                  </a:lnTo>
                  <a:lnTo>
                    <a:pt x="29" y="322"/>
                  </a:lnTo>
                  <a:lnTo>
                    <a:pt x="33" y="313"/>
                  </a:lnTo>
                  <a:lnTo>
                    <a:pt x="42" y="299"/>
                  </a:lnTo>
                  <a:lnTo>
                    <a:pt x="51" y="288"/>
                  </a:lnTo>
                  <a:lnTo>
                    <a:pt x="60" y="281"/>
                  </a:lnTo>
                  <a:lnTo>
                    <a:pt x="64" y="281"/>
                  </a:lnTo>
                  <a:lnTo>
                    <a:pt x="68" y="281"/>
                  </a:lnTo>
                  <a:lnTo>
                    <a:pt x="73" y="280"/>
                  </a:lnTo>
                  <a:lnTo>
                    <a:pt x="79" y="280"/>
                  </a:lnTo>
                  <a:lnTo>
                    <a:pt x="84" y="280"/>
                  </a:lnTo>
                  <a:lnTo>
                    <a:pt x="89" y="280"/>
                  </a:lnTo>
                  <a:lnTo>
                    <a:pt x="94" y="280"/>
                  </a:lnTo>
                  <a:lnTo>
                    <a:pt x="97" y="279"/>
                  </a:lnTo>
                  <a:close/>
                </a:path>
              </a:pathLst>
            </a:custGeom>
            <a:solidFill>
              <a:srgbClr val="0072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53" name="Freeform 261"/>
            <p:cNvSpPr>
              <a:spLocks/>
            </p:cNvSpPr>
            <p:nvPr/>
          </p:nvSpPr>
          <p:spPr bwMode="auto">
            <a:xfrm>
              <a:off x="3211" y="3860"/>
              <a:ext cx="18" cy="12"/>
            </a:xfrm>
            <a:custGeom>
              <a:avLst/>
              <a:gdLst>
                <a:gd name="T0" fmla="*/ 50 w 53"/>
                <a:gd name="T1" fmla="*/ 0 h 38"/>
                <a:gd name="T2" fmla="*/ 43 w 53"/>
                <a:gd name="T3" fmla="*/ 3 h 38"/>
                <a:gd name="T4" fmla="*/ 41 w 53"/>
                <a:gd name="T5" fmla="*/ 6 h 38"/>
                <a:gd name="T6" fmla="*/ 39 w 53"/>
                <a:gd name="T7" fmla="*/ 9 h 38"/>
                <a:gd name="T8" fmla="*/ 34 w 53"/>
                <a:gd name="T9" fmla="*/ 13 h 38"/>
                <a:gd name="T10" fmla="*/ 30 w 53"/>
                <a:gd name="T11" fmla="*/ 17 h 38"/>
                <a:gd name="T12" fmla="*/ 23 w 53"/>
                <a:gd name="T13" fmla="*/ 21 h 38"/>
                <a:gd name="T14" fmla="*/ 16 w 53"/>
                <a:gd name="T15" fmla="*/ 25 h 38"/>
                <a:gd name="T16" fmla="*/ 8 w 53"/>
                <a:gd name="T17" fmla="*/ 27 h 38"/>
                <a:gd name="T18" fmla="*/ 0 w 53"/>
                <a:gd name="T19" fmla="*/ 29 h 38"/>
                <a:gd name="T20" fmla="*/ 0 w 53"/>
                <a:gd name="T21" fmla="*/ 38 h 38"/>
                <a:gd name="T22" fmla="*/ 10 w 53"/>
                <a:gd name="T23" fmla="*/ 36 h 38"/>
                <a:gd name="T24" fmla="*/ 18 w 53"/>
                <a:gd name="T25" fmla="*/ 34 h 38"/>
                <a:gd name="T26" fmla="*/ 27 w 53"/>
                <a:gd name="T27" fmla="*/ 30 h 38"/>
                <a:gd name="T28" fmla="*/ 34 w 53"/>
                <a:gd name="T29" fmla="*/ 26 h 38"/>
                <a:gd name="T30" fmla="*/ 41 w 53"/>
                <a:gd name="T31" fmla="*/ 20 h 38"/>
                <a:gd name="T32" fmla="*/ 46 w 53"/>
                <a:gd name="T33" fmla="*/ 16 h 38"/>
                <a:gd name="T34" fmla="*/ 50 w 53"/>
                <a:gd name="T35" fmla="*/ 11 h 38"/>
                <a:gd name="T36" fmla="*/ 53 w 53"/>
                <a:gd name="T37" fmla="*/ 5 h 38"/>
                <a:gd name="T38" fmla="*/ 46 w 53"/>
                <a:gd name="T39" fmla="*/ 9 h 38"/>
                <a:gd name="T40" fmla="*/ 53 w 53"/>
                <a:gd name="T41" fmla="*/ 5 h 38"/>
                <a:gd name="T42" fmla="*/ 51 w 53"/>
                <a:gd name="T43" fmla="*/ 2 h 38"/>
                <a:gd name="T44" fmla="*/ 49 w 53"/>
                <a:gd name="T45" fmla="*/ 0 h 38"/>
                <a:gd name="T46" fmla="*/ 46 w 53"/>
                <a:gd name="T47" fmla="*/ 0 h 38"/>
                <a:gd name="T48" fmla="*/ 43 w 53"/>
                <a:gd name="T49" fmla="*/ 3 h 38"/>
                <a:gd name="T50" fmla="*/ 50 w 53"/>
                <a:gd name="T5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38">
                  <a:moveTo>
                    <a:pt x="50" y="0"/>
                  </a:moveTo>
                  <a:lnTo>
                    <a:pt x="43" y="3"/>
                  </a:lnTo>
                  <a:lnTo>
                    <a:pt x="41" y="6"/>
                  </a:lnTo>
                  <a:lnTo>
                    <a:pt x="39" y="9"/>
                  </a:lnTo>
                  <a:lnTo>
                    <a:pt x="34" y="13"/>
                  </a:lnTo>
                  <a:lnTo>
                    <a:pt x="30" y="17"/>
                  </a:lnTo>
                  <a:lnTo>
                    <a:pt x="23" y="21"/>
                  </a:lnTo>
                  <a:lnTo>
                    <a:pt x="16" y="25"/>
                  </a:lnTo>
                  <a:lnTo>
                    <a:pt x="8" y="27"/>
                  </a:lnTo>
                  <a:lnTo>
                    <a:pt x="0" y="29"/>
                  </a:lnTo>
                  <a:lnTo>
                    <a:pt x="0" y="38"/>
                  </a:lnTo>
                  <a:lnTo>
                    <a:pt x="10" y="36"/>
                  </a:lnTo>
                  <a:lnTo>
                    <a:pt x="18" y="34"/>
                  </a:lnTo>
                  <a:lnTo>
                    <a:pt x="27" y="30"/>
                  </a:lnTo>
                  <a:lnTo>
                    <a:pt x="34" y="26"/>
                  </a:lnTo>
                  <a:lnTo>
                    <a:pt x="41" y="20"/>
                  </a:lnTo>
                  <a:lnTo>
                    <a:pt x="46" y="16"/>
                  </a:lnTo>
                  <a:lnTo>
                    <a:pt x="50" y="11"/>
                  </a:lnTo>
                  <a:lnTo>
                    <a:pt x="53" y="5"/>
                  </a:lnTo>
                  <a:lnTo>
                    <a:pt x="46" y="9"/>
                  </a:lnTo>
                  <a:lnTo>
                    <a:pt x="53" y="5"/>
                  </a:lnTo>
                  <a:lnTo>
                    <a:pt x="51" y="2"/>
                  </a:lnTo>
                  <a:lnTo>
                    <a:pt x="49" y="0"/>
                  </a:lnTo>
                  <a:lnTo>
                    <a:pt x="46" y="0"/>
                  </a:lnTo>
                  <a:lnTo>
                    <a:pt x="43" y="3"/>
                  </a:lnTo>
                  <a:lnTo>
                    <a:pt x="5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54" name="Freeform 262"/>
            <p:cNvSpPr>
              <a:spLocks/>
            </p:cNvSpPr>
            <p:nvPr/>
          </p:nvSpPr>
          <p:spPr bwMode="auto">
            <a:xfrm>
              <a:off x="3226" y="3860"/>
              <a:ext cx="15" cy="6"/>
            </a:xfrm>
            <a:custGeom>
              <a:avLst/>
              <a:gdLst>
                <a:gd name="T0" fmla="*/ 40 w 44"/>
                <a:gd name="T1" fmla="*/ 8 h 19"/>
                <a:gd name="T2" fmla="*/ 40 w 44"/>
                <a:gd name="T3" fmla="*/ 8 h 19"/>
                <a:gd name="T4" fmla="*/ 38 w 44"/>
                <a:gd name="T5" fmla="*/ 9 h 19"/>
                <a:gd name="T6" fmla="*/ 34 w 44"/>
                <a:gd name="T7" fmla="*/ 10 h 19"/>
                <a:gd name="T8" fmla="*/ 28 w 44"/>
                <a:gd name="T9" fmla="*/ 10 h 19"/>
                <a:gd name="T10" fmla="*/ 25 w 44"/>
                <a:gd name="T11" fmla="*/ 9 h 19"/>
                <a:gd name="T12" fmla="*/ 19 w 44"/>
                <a:gd name="T13" fmla="*/ 8 h 19"/>
                <a:gd name="T14" fmla="*/ 13 w 44"/>
                <a:gd name="T15" fmla="*/ 5 h 19"/>
                <a:gd name="T16" fmla="*/ 9 w 44"/>
                <a:gd name="T17" fmla="*/ 3 h 19"/>
                <a:gd name="T18" fmla="*/ 4 w 44"/>
                <a:gd name="T19" fmla="*/ 0 h 19"/>
                <a:gd name="T20" fmla="*/ 0 w 44"/>
                <a:gd name="T21" fmla="*/ 9 h 19"/>
                <a:gd name="T22" fmla="*/ 4 w 44"/>
                <a:gd name="T23" fmla="*/ 12 h 19"/>
                <a:gd name="T24" fmla="*/ 11 w 44"/>
                <a:gd name="T25" fmla="*/ 14 h 19"/>
                <a:gd name="T26" fmla="*/ 17 w 44"/>
                <a:gd name="T27" fmla="*/ 17 h 19"/>
                <a:gd name="T28" fmla="*/ 23 w 44"/>
                <a:gd name="T29" fmla="*/ 18 h 19"/>
                <a:gd name="T30" fmla="*/ 28 w 44"/>
                <a:gd name="T31" fmla="*/ 19 h 19"/>
                <a:gd name="T32" fmla="*/ 34 w 44"/>
                <a:gd name="T33" fmla="*/ 19 h 19"/>
                <a:gd name="T34" fmla="*/ 40 w 44"/>
                <a:gd name="T35" fmla="*/ 18 h 19"/>
                <a:gd name="T36" fmla="*/ 44 w 44"/>
                <a:gd name="T37" fmla="*/ 17 h 19"/>
                <a:gd name="T38" fmla="*/ 44 w 44"/>
                <a:gd name="T39" fmla="*/ 17 h 19"/>
                <a:gd name="T40" fmla="*/ 40 w 44"/>
                <a:gd name="T41"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 h="19">
                  <a:moveTo>
                    <a:pt x="40" y="8"/>
                  </a:moveTo>
                  <a:lnTo>
                    <a:pt x="40" y="8"/>
                  </a:lnTo>
                  <a:lnTo>
                    <a:pt x="38" y="9"/>
                  </a:lnTo>
                  <a:lnTo>
                    <a:pt x="34" y="10"/>
                  </a:lnTo>
                  <a:lnTo>
                    <a:pt x="28" y="10"/>
                  </a:lnTo>
                  <a:lnTo>
                    <a:pt x="25" y="9"/>
                  </a:lnTo>
                  <a:lnTo>
                    <a:pt x="19" y="8"/>
                  </a:lnTo>
                  <a:lnTo>
                    <a:pt x="13" y="5"/>
                  </a:lnTo>
                  <a:lnTo>
                    <a:pt x="9" y="3"/>
                  </a:lnTo>
                  <a:lnTo>
                    <a:pt x="4" y="0"/>
                  </a:lnTo>
                  <a:lnTo>
                    <a:pt x="0" y="9"/>
                  </a:lnTo>
                  <a:lnTo>
                    <a:pt x="4" y="12"/>
                  </a:lnTo>
                  <a:lnTo>
                    <a:pt x="11" y="14"/>
                  </a:lnTo>
                  <a:lnTo>
                    <a:pt x="17" y="17"/>
                  </a:lnTo>
                  <a:lnTo>
                    <a:pt x="23" y="18"/>
                  </a:lnTo>
                  <a:lnTo>
                    <a:pt x="28" y="19"/>
                  </a:lnTo>
                  <a:lnTo>
                    <a:pt x="34" y="19"/>
                  </a:lnTo>
                  <a:lnTo>
                    <a:pt x="40" y="18"/>
                  </a:lnTo>
                  <a:lnTo>
                    <a:pt x="44" y="17"/>
                  </a:lnTo>
                  <a:lnTo>
                    <a:pt x="44" y="17"/>
                  </a:lnTo>
                  <a:lnTo>
                    <a:pt x="40"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55" name="Freeform 263"/>
            <p:cNvSpPr>
              <a:spLocks/>
            </p:cNvSpPr>
            <p:nvPr/>
          </p:nvSpPr>
          <p:spPr bwMode="auto">
            <a:xfrm>
              <a:off x="3233" y="3850"/>
              <a:ext cx="9" cy="15"/>
            </a:xfrm>
            <a:custGeom>
              <a:avLst/>
              <a:gdLst>
                <a:gd name="T0" fmla="*/ 0 w 29"/>
                <a:gd name="T1" fmla="*/ 7 h 45"/>
                <a:gd name="T2" fmla="*/ 0 w 29"/>
                <a:gd name="T3" fmla="*/ 7 h 45"/>
                <a:gd name="T4" fmla="*/ 8 w 29"/>
                <a:gd name="T5" fmla="*/ 15 h 45"/>
                <a:gd name="T6" fmla="*/ 15 w 29"/>
                <a:gd name="T7" fmla="*/ 25 h 45"/>
                <a:gd name="T8" fmla="*/ 20 w 29"/>
                <a:gd name="T9" fmla="*/ 33 h 45"/>
                <a:gd name="T10" fmla="*/ 21 w 29"/>
                <a:gd name="T11" fmla="*/ 36 h 45"/>
                <a:gd name="T12" fmla="*/ 25 w 29"/>
                <a:gd name="T13" fmla="*/ 45 h 45"/>
                <a:gd name="T14" fmla="*/ 29 w 29"/>
                <a:gd name="T15" fmla="*/ 33 h 45"/>
                <a:gd name="T16" fmla="*/ 24 w 29"/>
                <a:gd name="T17" fmla="*/ 21 h 45"/>
                <a:gd name="T18" fmla="*/ 15 w 29"/>
                <a:gd name="T19" fmla="*/ 8 h 45"/>
                <a:gd name="T20" fmla="*/ 7 w 29"/>
                <a:gd name="T21" fmla="*/ 0 h 45"/>
                <a:gd name="T22" fmla="*/ 7 w 29"/>
                <a:gd name="T23" fmla="*/ 0 h 45"/>
                <a:gd name="T24" fmla="*/ 0 w 29"/>
                <a:gd name="T25" fmla="*/ 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45">
                  <a:moveTo>
                    <a:pt x="0" y="7"/>
                  </a:moveTo>
                  <a:lnTo>
                    <a:pt x="0" y="7"/>
                  </a:lnTo>
                  <a:lnTo>
                    <a:pt x="8" y="15"/>
                  </a:lnTo>
                  <a:lnTo>
                    <a:pt x="15" y="25"/>
                  </a:lnTo>
                  <a:lnTo>
                    <a:pt x="20" y="33"/>
                  </a:lnTo>
                  <a:lnTo>
                    <a:pt x="21" y="36"/>
                  </a:lnTo>
                  <a:lnTo>
                    <a:pt x="25" y="45"/>
                  </a:lnTo>
                  <a:lnTo>
                    <a:pt x="29" y="33"/>
                  </a:lnTo>
                  <a:lnTo>
                    <a:pt x="24" y="21"/>
                  </a:lnTo>
                  <a:lnTo>
                    <a:pt x="15" y="8"/>
                  </a:lnTo>
                  <a:lnTo>
                    <a:pt x="7" y="0"/>
                  </a:lnTo>
                  <a:lnTo>
                    <a:pt x="7" y="0"/>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56" name="Freeform 264"/>
            <p:cNvSpPr>
              <a:spLocks/>
            </p:cNvSpPr>
            <p:nvPr/>
          </p:nvSpPr>
          <p:spPr bwMode="auto">
            <a:xfrm>
              <a:off x="3231" y="3835"/>
              <a:ext cx="9" cy="18"/>
            </a:xfrm>
            <a:custGeom>
              <a:avLst/>
              <a:gdLst>
                <a:gd name="T0" fmla="*/ 18 w 27"/>
                <a:gd name="T1" fmla="*/ 4 h 54"/>
                <a:gd name="T2" fmla="*/ 21 w 27"/>
                <a:gd name="T3" fmla="*/ 0 h 54"/>
                <a:gd name="T4" fmla="*/ 11 w 27"/>
                <a:gd name="T5" fmla="*/ 10 h 54"/>
                <a:gd name="T6" fmla="*/ 4 w 27"/>
                <a:gd name="T7" fmla="*/ 24 h 54"/>
                <a:gd name="T8" fmla="*/ 0 w 27"/>
                <a:gd name="T9" fmla="*/ 40 h 54"/>
                <a:gd name="T10" fmla="*/ 4 w 27"/>
                <a:gd name="T11" fmla="*/ 54 h 54"/>
                <a:gd name="T12" fmla="*/ 11 w 27"/>
                <a:gd name="T13" fmla="*/ 47 h 54"/>
                <a:gd name="T14" fmla="*/ 11 w 27"/>
                <a:gd name="T15" fmla="*/ 40 h 54"/>
                <a:gd name="T16" fmla="*/ 13 w 27"/>
                <a:gd name="T17" fmla="*/ 26 h 54"/>
                <a:gd name="T18" fmla="*/ 20 w 27"/>
                <a:gd name="T19" fmla="*/ 15 h 54"/>
                <a:gd name="T20" fmla="*/ 24 w 27"/>
                <a:gd name="T21" fmla="*/ 9 h 54"/>
                <a:gd name="T22" fmla="*/ 27 w 27"/>
                <a:gd name="T23" fmla="*/ 6 h 54"/>
                <a:gd name="T24" fmla="*/ 24 w 27"/>
                <a:gd name="T25" fmla="*/ 9 h 54"/>
                <a:gd name="T26" fmla="*/ 27 w 27"/>
                <a:gd name="T27" fmla="*/ 7 h 54"/>
                <a:gd name="T28" fmla="*/ 27 w 27"/>
                <a:gd name="T29" fmla="*/ 4 h 54"/>
                <a:gd name="T30" fmla="*/ 25 w 27"/>
                <a:gd name="T31" fmla="*/ 1 h 54"/>
                <a:gd name="T32" fmla="*/ 21 w 27"/>
                <a:gd name="T33" fmla="*/ 0 h 54"/>
                <a:gd name="T34" fmla="*/ 18 w 27"/>
                <a:gd name="T35"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54">
                  <a:moveTo>
                    <a:pt x="18" y="4"/>
                  </a:moveTo>
                  <a:lnTo>
                    <a:pt x="21" y="0"/>
                  </a:lnTo>
                  <a:lnTo>
                    <a:pt x="11" y="10"/>
                  </a:lnTo>
                  <a:lnTo>
                    <a:pt x="4" y="24"/>
                  </a:lnTo>
                  <a:lnTo>
                    <a:pt x="0" y="40"/>
                  </a:lnTo>
                  <a:lnTo>
                    <a:pt x="4" y="54"/>
                  </a:lnTo>
                  <a:lnTo>
                    <a:pt x="11" y="47"/>
                  </a:lnTo>
                  <a:lnTo>
                    <a:pt x="11" y="40"/>
                  </a:lnTo>
                  <a:lnTo>
                    <a:pt x="13" y="26"/>
                  </a:lnTo>
                  <a:lnTo>
                    <a:pt x="20" y="15"/>
                  </a:lnTo>
                  <a:lnTo>
                    <a:pt x="24" y="9"/>
                  </a:lnTo>
                  <a:lnTo>
                    <a:pt x="27" y="6"/>
                  </a:lnTo>
                  <a:lnTo>
                    <a:pt x="24" y="9"/>
                  </a:lnTo>
                  <a:lnTo>
                    <a:pt x="27" y="7"/>
                  </a:lnTo>
                  <a:lnTo>
                    <a:pt x="27" y="4"/>
                  </a:lnTo>
                  <a:lnTo>
                    <a:pt x="25" y="1"/>
                  </a:lnTo>
                  <a:lnTo>
                    <a:pt x="21" y="0"/>
                  </a:lnTo>
                  <a:lnTo>
                    <a:pt x="18"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57" name="Freeform 265"/>
            <p:cNvSpPr>
              <a:spLocks/>
            </p:cNvSpPr>
            <p:nvPr/>
          </p:nvSpPr>
          <p:spPr bwMode="auto">
            <a:xfrm>
              <a:off x="3237" y="3816"/>
              <a:ext cx="16" cy="21"/>
            </a:xfrm>
            <a:custGeom>
              <a:avLst/>
              <a:gdLst>
                <a:gd name="T0" fmla="*/ 47 w 47"/>
                <a:gd name="T1" fmla="*/ 0 h 62"/>
                <a:gd name="T2" fmla="*/ 47 w 47"/>
                <a:gd name="T3" fmla="*/ 0 h 62"/>
                <a:gd name="T4" fmla="*/ 39 w 47"/>
                <a:gd name="T5" fmla="*/ 3 h 62"/>
                <a:gd name="T6" fmla="*/ 33 w 47"/>
                <a:gd name="T7" fmla="*/ 9 h 62"/>
                <a:gd name="T8" fmla="*/ 26 w 47"/>
                <a:gd name="T9" fmla="*/ 16 h 62"/>
                <a:gd name="T10" fmla="*/ 19 w 47"/>
                <a:gd name="T11" fmla="*/ 25 h 62"/>
                <a:gd name="T12" fmla="*/ 14 w 47"/>
                <a:gd name="T13" fmla="*/ 34 h 62"/>
                <a:gd name="T14" fmla="*/ 8 w 47"/>
                <a:gd name="T15" fmla="*/ 44 h 62"/>
                <a:gd name="T16" fmla="*/ 3 w 47"/>
                <a:gd name="T17" fmla="*/ 52 h 62"/>
                <a:gd name="T18" fmla="*/ 0 w 47"/>
                <a:gd name="T19" fmla="*/ 60 h 62"/>
                <a:gd name="T20" fmla="*/ 9 w 47"/>
                <a:gd name="T21" fmla="*/ 62 h 62"/>
                <a:gd name="T22" fmla="*/ 13 w 47"/>
                <a:gd name="T23" fmla="*/ 56 h 62"/>
                <a:gd name="T24" fmla="*/ 17 w 47"/>
                <a:gd name="T25" fmla="*/ 48 h 62"/>
                <a:gd name="T26" fmla="*/ 23 w 47"/>
                <a:gd name="T27" fmla="*/ 39 h 62"/>
                <a:gd name="T28" fmla="*/ 29 w 47"/>
                <a:gd name="T29" fmla="*/ 30 h 62"/>
                <a:gd name="T30" fmla="*/ 33 w 47"/>
                <a:gd name="T31" fmla="*/ 23 h 62"/>
                <a:gd name="T32" fmla="*/ 40 w 47"/>
                <a:gd name="T33" fmla="*/ 16 h 62"/>
                <a:gd name="T34" fmla="*/ 46 w 47"/>
                <a:gd name="T35" fmla="*/ 10 h 62"/>
                <a:gd name="T36" fmla="*/ 47 w 47"/>
                <a:gd name="T37" fmla="*/ 9 h 62"/>
                <a:gd name="T38" fmla="*/ 47 w 47"/>
                <a:gd name="T39" fmla="*/ 9 h 62"/>
                <a:gd name="T40" fmla="*/ 47 w 47"/>
                <a:gd name="T4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 h="62">
                  <a:moveTo>
                    <a:pt x="47" y="0"/>
                  </a:moveTo>
                  <a:lnTo>
                    <a:pt x="47" y="0"/>
                  </a:lnTo>
                  <a:lnTo>
                    <a:pt x="39" y="3"/>
                  </a:lnTo>
                  <a:lnTo>
                    <a:pt x="33" y="9"/>
                  </a:lnTo>
                  <a:lnTo>
                    <a:pt x="26" y="16"/>
                  </a:lnTo>
                  <a:lnTo>
                    <a:pt x="19" y="25"/>
                  </a:lnTo>
                  <a:lnTo>
                    <a:pt x="14" y="34"/>
                  </a:lnTo>
                  <a:lnTo>
                    <a:pt x="8" y="44"/>
                  </a:lnTo>
                  <a:lnTo>
                    <a:pt x="3" y="52"/>
                  </a:lnTo>
                  <a:lnTo>
                    <a:pt x="0" y="60"/>
                  </a:lnTo>
                  <a:lnTo>
                    <a:pt x="9" y="62"/>
                  </a:lnTo>
                  <a:lnTo>
                    <a:pt x="13" y="56"/>
                  </a:lnTo>
                  <a:lnTo>
                    <a:pt x="17" y="48"/>
                  </a:lnTo>
                  <a:lnTo>
                    <a:pt x="23" y="39"/>
                  </a:lnTo>
                  <a:lnTo>
                    <a:pt x="29" y="30"/>
                  </a:lnTo>
                  <a:lnTo>
                    <a:pt x="33" y="23"/>
                  </a:lnTo>
                  <a:lnTo>
                    <a:pt x="40" y="16"/>
                  </a:lnTo>
                  <a:lnTo>
                    <a:pt x="46" y="10"/>
                  </a:lnTo>
                  <a:lnTo>
                    <a:pt x="47" y="9"/>
                  </a:lnTo>
                  <a:lnTo>
                    <a:pt x="47" y="9"/>
                  </a:lnTo>
                  <a:lnTo>
                    <a:pt x="4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58" name="Freeform 266"/>
            <p:cNvSpPr>
              <a:spLocks/>
            </p:cNvSpPr>
            <p:nvPr/>
          </p:nvSpPr>
          <p:spPr bwMode="auto">
            <a:xfrm>
              <a:off x="3253" y="3816"/>
              <a:ext cx="11" cy="4"/>
            </a:xfrm>
            <a:custGeom>
              <a:avLst/>
              <a:gdLst>
                <a:gd name="T0" fmla="*/ 28 w 33"/>
                <a:gd name="T1" fmla="*/ 2 h 11"/>
                <a:gd name="T2" fmla="*/ 30 w 33"/>
                <a:gd name="T3" fmla="*/ 2 h 11"/>
                <a:gd name="T4" fmla="*/ 25 w 33"/>
                <a:gd name="T5" fmla="*/ 2 h 11"/>
                <a:gd name="T6" fmla="*/ 17 w 33"/>
                <a:gd name="T7" fmla="*/ 1 h 11"/>
                <a:gd name="T8" fmla="*/ 9 w 33"/>
                <a:gd name="T9" fmla="*/ 0 h 11"/>
                <a:gd name="T10" fmla="*/ 0 w 33"/>
                <a:gd name="T11" fmla="*/ 0 h 11"/>
                <a:gd name="T12" fmla="*/ 0 w 33"/>
                <a:gd name="T13" fmla="*/ 9 h 11"/>
                <a:gd name="T14" fmla="*/ 9 w 33"/>
                <a:gd name="T15" fmla="*/ 9 h 11"/>
                <a:gd name="T16" fmla="*/ 17 w 33"/>
                <a:gd name="T17" fmla="*/ 10 h 11"/>
                <a:gd name="T18" fmla="*/ 25 w 33"/>
                <a:gd name="T19" fmla="*/ 11 h 11"/>
                <a:gd name="T20" fmla="*/ 32 w 33"/>
                <a:gd name="T21" fmla="*/ 11 h 11"/>
                <a:gd name="T22" fmla="*/ 33 w 33"/>
                <a:gd name="T23" fmla="*/ 11 h 11"/>
                <a:gd name="T24" fmla="*/ 28 w 33"/>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1">
                  <a:moveTo>
                    <a:pt x="28" y="2"/>
                  </a:moveTo>
                  <a:lnTo>
                    <a:pt x="30" y="2"/>
                  </a:lnTo>
                  <a:lnTo>
                    <a:pt x="25" y="2"/>
                  </a:lnTo>
                  <a:lnTo>
                    <a:pt x="17" y="1"/>
                  </a:lnTo>
                  <a:lnTo>
                    <a:pt x="9" y="0"/>
                  </a:lnTo>
                  <a:lnTo>
                    <a:pt x="0" y="0"/>
                  </a:lnTo>
                  <a:lnTo>
                    <a:pt x="0" y="9"/>
                  </a:lnTo>
                  <a:lnTo>
                    <a:pt x="9" y="9"/>
                  </a:lnTo>
                  <a:lnTo>
                    <a:pt x="17" y="10"/>
                  </a:lnTo>
                  <a:lnTo>
                    <a:pt x="25" y="11"/>
                  </a:lnTo>
                  <a:lnTo>
                    <a:pt x="32" y="11"/>
                  </a:lnTo>
                  <a:lnTo>
                    <a:pt x="33" y="11"/>
                  </a:lnTo>
                  <a:lnTo>
                    <a:pt x="28"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59" name="Freeform 267"/>
            <p:cNvSpPr>
              <a:spLocks/>
            </p:cNvSpPr>
            <p:nvPr/>
          </p:nvSpPr>
          <p:spPr bwMode="auto">
            <a:xfrm>
              <a:off x="3262" y="3816"/>
              <a:ext cx="8" cy="4"/>
            </a:xfrm>
            <a:custGeom>
              <a:avLst/>
              <a:gdLst>
                <a:gd name="T0" fmla="*/ 23 w 23"/>
                <a:gd name="T1" fmla="*/ 4 h 12"/>
                <a:gd name="T2" fmla="*/ 23 w 23"/>
                <a:gd name="T3" fmla="*/ 4 h 12"/>
                <a:gd name="T4" fmla="*/ 18 w 23"/>
                <a:gd name="T5" fmla="*/ 0 h 12"/>
                <a:gd name="T6" fmla="*/ 12 w 23"/>
                <a:gd name="T7" fmla="*/ 0 h 12"/>
                <a:gd name="T8" fmla="*/ 6 w 23"/>
                <a:gd name="T9" fmla="*/ 1 h 12"/>
                <a:gd name="T10" fmla="*/ 0 w 23"/>
                <a:gd name="T11" fmla="*/ 3 h 12"/>
                <a:gd name="T12" fmla="*/ 5 w 23"/>
                <a:gd name="T13" fmla="*/ 12 h 12"/>
                <a:gd name="T14" fmla="*/ 8 w 23"/>
                <a:gd name="T15" fmla="*/ 10 h 12"/>
                <a:gd name="T16" fmla="*/ 12 w 23"/>
                <a:gd name="T17" fmla="*/ 9 h 12"/>
                <a:gd name="T18" fmla="*/ 15 w 23"/>
                <a:gd name="T19" fmla="*/ 9 h 12"/>
                <a:gd name="T20" fmla="*/ 16 w 23"/>
                <a:gd name="T21" fmla="*/ 11 h 12"/>
                <a:gd name="T22" fmla="*/ 16 w 23"/>
                <a:gd name="T23" fmla="*/ 11 h 12"/>
                <a:gd name="T24" fmla="*/ 23 w 23"/>
                <a:gd name="T25"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12">
                  <a:moveTo>
                    <a:pt x="23" y="4"/>
                  </a:moveTo>
                  <a:lnTo>
                    <a:pt x="23" y="4"/>
                  </a:lnTo>
                  <a:lnTo>
                    <a:pt x="18" y="0"/>
                  </a:lnTo>
                  <a:lnTo>
                    <a:pt x="12" y="0"/>
                  </a:lnTo>
                  <a:lnTo>
                    <a:pt x="6" y="1"/>
                  </a:lnTo>
                  <a:lnTo>
                    <a:pt x="0" y="3"/>
                  </a:lnTo>
                  <a:lnTo>
                    <a:pt x="5" y="12"/>
                  </a:lnTo>
                  <a:lnTo>
                    <a:pt x="8" y="10"/>
                  </a:lnTo>
                  <a:lnTo>
                    <a:pt x="12" y="9"/>
                  </a:lnTo>
                  <a:lnTo>
                    <a:pt x="15" y="9"/>
                  </a:lnTo>
                  <a:lnTo>
                    <a:pt x="16" y="11"/>
                  </a:lnTo>
                  <a:lnTo>
                    <a:pt x="16" y="11"/>
                  </a:lnTo>
                  <a:lnTo>
                    <a:pt x="23"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60" name="Freeform 268"/>
            <p:cNvSpPr>
              <a:spLocks/>
            </p:cNvSpPr>
            <p:nvPr/>
          </p:nvSpPr>
          <p:spPr bwMode="auto">
            <a:xfrm>
              <a:off x="3268" y="3817"/>
              <a:ext cx="10" cy="5"/>
            </a:xfrm>
            <a:custGeom>
              <a:avLst/>
              <a:gdLst>
                <a:gd name="T0" fmla="*/ 19 w 30"/>
                <a:gd name="T1" fmla="*/ 5 h 14"/>
                <a:gd name="T2" fmla="*/ 19 w 30"/>
                <a:gd name="T3" fmla="*/ 5 h 14"/>
                <a:gd name="T4" fmla="*/ 20 w 30"/>
                <a:gd name="T5" fmla="*/ 4 h 14"/>
                <a:gd name="T6" fmla="*/ 17 w 30"/>
                <a:gd name="T7" fmla="*/ 5 h 14"/>
                <a:gd name="T8" fmla="*/ 12 w 30"/>
                <a:gd name="T9" fmla="*/ 3 h 14"/>
                <a:gd name="T10" fmla="*/ 7 w 30"/>
                <a:gd name="T11" fmla="*/ 0 h 14"/>
                <a:gd name="T12" fmla="*/ 0 w 30"/>
                <a:gd name="T13" fmla="*/ 7 h 14"/>
                <a:gd name="T14" fmla="*/ 7 w 30"/>
                <a:gd name="T15" fmla="*/ 12 h 14"/>
                <a:gd name="T16" fmla="*/ 17 w 30"/>
                <a:gd name="T17" fmla="*/ 14 h 14"/>
                <a:gd name="T18" fmla="*/ 25 w 30"/>
                <a:gd name="T19" fmla="*/ 13 h 14"/>
                <a:gd name="T20" fmla="*/ 30 w 30"/>
                <a:gd name="T21" fmla="*/ 5 h 14"/>
                <a:gd name="T22" fmla="*/ 30 w 30"/>
                <a:gd name="T23" fmla="*/ 5 h 14"/>
                <a:gd name="T24" fmla="*/ 19 w 30"/>
                <a:gd name="T25"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14">
                  <a:moveTo>
                    <a:pt x="19" y="5"/>
                  </a:moveTo>
                  <a:lnTo>
                    <a:pt x="19" y="5"/>
                  </a:lnTo>
                  <a:lnTo>
                    <a:pt x="20" y="4"/>
                  </a:lnTo>
                  <a:lnTo>
                    <a:pt x="17" y="5"/>
                  </a:lnTo>
                  <a:lnTo>
                    <a:pt x="12" y="3"/>
                  </a:lnTo>
                  <a:lnTo>
                    <a:pt x="7" y="0"/>
                  </a:lnTo>
                  <a:lnTo>
                    <a:pt x="0" y="7"/>
                  </a:lnTo>
                  <a:lnTo>
                    <a:pt x="7" y="12"/>
                  </a:lnTo>
                  <a:lnTo>
                    <a:pt x="17" y="14"/>
                  </a:lnTo>
                  <a:lnTo>
                    <a:pt x="25" y="13"/>
                  </a:lnTo>
                  <a:lnTo>
                    <a:pt x="30" y="5"/>
                  </a:lnTo>
                  <a:lnTo>
                    <a:pt x="30" y="5"/>
                  </a:lnTo>
                  <a:lnTo>
                    <a:pt x="19"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61" name="Freeform 269"/>
            <p:cNvSpPr>
              <a:spLocks/>
            </p:cNvSpPr>
            <p:nvPr/>
          </p:nvSpPr>
          <p:spPr bwMode="auto">
            <a:xfrm>
              <a:off x="3274" y="3794"/>
              <a:ext cx="14" cy="25"/>
            </a:xfrm>
            <a:custGeom>
              <a:avLst/>
              <a:gdLst>
                <a:gd name="T0" fmla="*/ 36 w 41"/>
                <a:gd name="T1" fmla="*/ 0 h 74"/>
                <a:gd name="T2" fmla="*/ 36 w 41"/>
                <a:gd name="T3" fmla="*/ 0 h 74"/>
                <a:gd name="T4" fmla="*/ 18 w 41"/>
                <a:gd name="T5" fmla="*/ 18 h 74"/>
                <a:gd name="T6" fmla="*/ 8 w 41"/>
                <a:gd name="T7" fmla="*/ 40 h 74"/>
                <a:gd name="T8" fmla="*/ 2 w 41"/>
                <a:gd name="T9" fmla="*/ 61 h 74"/>
                <a:gd name="T10" fmla="*/ 0 w 41"/>
                <a:gd name="T11" fmla="*/ 74 h 74"/>
                <a:gd name="T12" fmla="*/ 11 w 41"/>
                <a:gd name="T13" fmla="*/ 74 h 74"/>
                <a:gd name="T14" fmla="*/ 11 w 41"/>
                <a:gd name="T15" fmla="*/ 61 h 74"/>
                <a:gd name="T16" fmla="*/ 17 w 41"/>
                <a:gd name="T17" fmla="*/ 42 h 74"/>
                <a:gd name="T18" fmla="*/ 27 w 41"/>
                <a:gd name="T19" fmla="*/ 22 h 74"/>
                <a:gd name="T20" fmla="*/ 41 w 41"/>
                <a:gd name="T21" fmla="*/ 9 h 74"/>
                <a:gd name="T22" fmla="*/ 41 w 41"/>
                <a:gd name="T23" fmla="*/ 9 h 74"/>
                <a:gd name="T24" fmla="*/ 36 w 41"/>
                <a:gd name="T2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74">
                  <a:moveTo>
                    <a:pt x="36" y="0"/>
                  </a:moveTo>
                  <a:lnTo>
                    <a:pt x="36" y="0"/>
                  </a:lnTo>
                  <a:lnTo>
                    <a:pt x="18" y="18"/>
                  </a:lnTo>
                  <a:lnTo>
                    <a:pt x="8" y="40"/>
                  </a:lnTo>
                  <a:lnTo>
                    <a:pt x="2" y="61"/>
                  </a:lnTo>
                  <a:lnTo>
                    <a:pt x="0" y="74"/>
                  </a:lnTo>
                  <a:lnTo>
                    <a:pt x="11" y="74"/>
                  </a:lnTo>
                  <a:lnTo>
                    <a:pt x="11" y="61"/>
                  </a:lnTo>
                  <a:lnTo>
                    <a:pt x="17" y="42"/>
                  </a:lnTo>
                  <a:lnTo>
                    <a:pt x="27" y="22"/>
                  </a:lnTo>
                  <a:lnTo>
                    <a:pt x="41" y="9"/>
                  </a:lnTo>
                  <a:lnTo>
                    <a:pt x="41" y="9"/>
                  </a:lnTo>
                  <a:lnTo>
                    <a:pt x="3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62" name="Freeform 270"/>
            <p:cNvSpPr>
              <a:spLocks/>
            </p:cNvSpPr>
            <p:nvPr/>
          </p:nvSpPr>
          <p:spPr bwMode="auto">
            <a:xfrm>
              <a:off x="3286" y="3787"/>
              <a:ext cx="42" cy="10"/>
            </a:xfrm>
            <a:custGeom>
              <a:avLst/>
              <a:gdLst>
                <a:gd name="T0" fmla="*/ 118 w 127"/>
                <a:gd name="T1" fmla="*/ 10 h 31"/>
                <a:gd name="T2" fmla="*/ 124 w 127"/>
                <a:gd name="T3" fmla="*/ 8 h 31"/>
                <a:gd name="T4" fmla="*/ 103 w 127"/>
                <a:gd name="T5" fmla="*/ 3 h 31"/>
                <a:gd name="T6" fmla="*/ 86 w 127"/>
                <a:gd name="T7" fmla="*/ 0 h 31"/>
                <a:gd name="T8" fmla="*/ 69 w 127"/>
                <a:gd name="T9" fmla="*/ 2 h 31"/>
                <a:gd name="T10" fmla="*/ 53 w 127"/>
                <a:gd name="T11" fmla="*/ 4 h 31"/>
                <a:gd name="T12" fmla="*/ 37 w 127"/>
                <a:gd name="T13" fmla="*/ 8 h 31"/>
                <a:gd name="T14" fmla="*/ 23 w 127"/>
                <a:gd name="T15" fmla="*/ 12 h 31"/>
                <a:gd name="T16" fmla="*/ 12 w 127"/>
                <a:gd name="T17" fmla="*/ 17 h 31"/>
                <a:gd name="T18" fmla="*/ 0 w 127"/>
                <a:gd name="T19" fmla="*/ 22 h 31"/>
                <a:gd name="T20" fmla="*/ 5 w 127"/>
                <a:gd name="T21" fmla="*/ 31 h 31"/>
                <a:gd name="T22" fmla="*/ 14 w 127"/>
                <a:gd name="T23" fmla="*/ 26 h 31"/>
                <a:gd name="T24" fmla="*/ 26 w 127"/>
                <a:gd name="T25" fmla="*/ 22 h 31"/>
                <a:gd name="T26" fmla="*/ 39 w 127"/>
                <a:gd name="T27" fmla="*/ 17 h 31"/>
                <a:gd name="T28" fmla="*/ 53 w 127"/>
                <a:gd name="T29" fmla="*/ 14 h 31"/>
                <a:gd name="T30" fmla="*/ 69 w 127"/>
                <a:gd name="T31" fmla="*/ 11 h 31"/>
                <a:gd name="T32" fmla="*/ 86 w 127"/>
                <a:gd name="T33" fmla="*/ 11 h 31"/>
                <a:gd name="T34" fmla="*/ 103 w 127"/>
                <a:gd name="T35" fmla="*/ 12 h 31"/>
                <a:gd name="T36" fmla="*/ 122 w 127"/>
                <a:gd name="T37" fmla="*/ 17 h 31"/>
                <a:gd name="T38" fmla="*/ 127 w 127"/>
                <a:gd name="T39" fmla="*/ 15 h 31"/>
                <a:gd name="T40" fmla="*/ 122 w 127"/>
                <a:gd name="T41" fmla="*/ 17 h 31"/>
                <a:gd name="T42" fmla="*/ 125 w 127"/>
                <a:gd name="T43" fmla="*/ 16 h 31"/>
                <a:gd name="T44" fmla="*/ 127 w 127"/>
                <a:gd name="T45" fmla="*/ 14 h 31"/>
                <a:gd name="T46" fmla="*/ 127 w 127"/>
                <a:gd name="T47" fmla="*/ 10 h 31"/>
                <a:gd name="T48" fmla="*/ 124 w 127"/>
                <a:gd name="T49" fmla="*/ 8 h 31"/>
                <a:gd name="T50" fmla="*/ 118 w 127"/>
                <a:gd name="T51" fmla="*/ 1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7" h="31">
                  <a:moveTo>
                    <a:pt x="118" y="10"/>
                  </a:moveTo>
                  <a:lnTo>
                    <a:pt x="124" y="8"/>
                  </a:lnTo>
                  <a:lnTo>
                    <a:pt x="103" y="3"/>
                  </a:lnTo>
                  <a:lnTo>
                    <a:pt x="86" y="0"/>
                  </a:lnTo>
                  <a:lnTo>
                    <a:pt x="69" y="2"/>
                  </a:lnTo>
                  <a:lnTo>
                    <a:pt x="53" y="4"/>
                  </a:lnTo>
                  <a:lnTo>
                    <a:pt x="37" y="8"/>
                  </a:lnTo>
                  <a:lnTo>
                    <a:pt x="23" y="12"/>
                  </a:lnTo>
                  <a:lnTo>
                    <a:pt x="12" y="17"/>
                  </a:lnTo>
                  <a:lnTo>
                    <a:pt x="0" y="22"/>
                  </a:lnTo>
                  <a:lnTo>
                    <a:pt x="5" y="31"/>
                  </a:lnTo>
                  <a:lnTo>
                    <a:pt x="14" y="26"/>
                  </a:lnTo>
                  <a:lnTo>
                    <a:pt x="26" y="22"/>
                  </a:lnTo>
                  <a:lnTo>
                    <a:pt x="39" y="17"/>
                  </a:lnTo>
                  <a:lnTo>
                    <a:pt x="53" y="14"/>
                  </a:lnTo>
                  <a:lnTo>
                    <a:pt x="69" y="11"/>
                  </a:lnTo>
                  <a:lnTo>
                    <a:pt x="86" y="11"/>
                  </a:lnTo>
                  <a:lnTo>
                    <a:pt x="103" y="12"/>
                  </a:lnTo>
                  <a:lnTo>
                    <a:pt x="122" y="17"/>
                  </a:lnTo>
                  <a:lnTo>
                    <a:pt x="127" y="15"/>
                  </a:lnTo>
                  <a:lnTo>
                    <a:pt x="122" y="17"/>
                  </a:lnTo>
                  <a:lnTo>
                    <a:pt x="125" y="16"/>
                  </a:lnTo>
                  <a:lnTo>
                    <a:pt x="127" y="14"/>
                  </a:lnTo>
                  <a:lnTo>
                    <a:pt x="127" y="10"/>
                  </a:lnTo>
                  <a:lnTo>
                    <a:pt x="124" y="8"/>
                  </a:lnTo>
                  <a:lnTo>
                    <a:pt x="118"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63" name="Freeform 271"/>
            <p:cNvSpPr>
              <a:spLocks/>
            </p:cNvSpPr>
            <p:nvPr/>
          </p:nvSpPr>
          <p:spPr bwMode="auto">
            <a:xfrm>
              <a:off x="3325" y="3776"/>
              <a:ext cx="20" cy="16"/>
            </a:xfrm>
            <a:custGeom>
              <a:avLst/>
              <a:gdLst>
                <a:gd name="T0" fmla="*/ 60 w 60"/>
                <a:gd name="T1" fmla="*/ 0 h 46"/>
                <a:gd name="T2" fmla="*/ 60 w 60"/>
                <a:gd name="T3" fmla="*/ 0 h 46"/>
                <a:gd name="T4" fmla="*/ 52 w 60"/>
                <a:gd name="T5" fmla="*/ 0 h 46"/>
                <a:gd name="T6" fmla="*/ 44 w 60"/>
                <a:gd name="T7" fmla="*/ 1 h 46"/>
                <a:gd name="T8" fmla="*/ 35 w 60"/>
                <a:gd name="T9" fmla="*/ 5 h 46"/>
                <a:gd name="T10" fmla="*/ 26 w 60"/>
                <a:gd name="T11" fmla="*/ 10 h 46"/>
                <a:gd name="T12" fmla="*/ 19 w 60"/>
                <a:gd name="T13" fmla="*/ 17 h 46"/>
                <a:gd name="T14" fmla="*/ 12 w 60"/>
                <a:gd name="T15" fmla="*/ 24 h 46"/>
                <a:gd name="T16" fmla="*/ 5 w 60"/>
                <a:gd name="T17" fmla="*/ 33 h 46"/>
                <a:gd name="T18" fmla="*/ 0 w 60"/>
                <a:gd name="T19" fmla="*/ 41 h 46"/>
                <a:gd name="T20" fmla="*/ 9 w 60"/>
                <a:gd name="T21" fmla="*/ 46 h 46"/>
                <a:gd name="T22" fmla="*/ 14 w 60"/>
                <a:gd name="T23" fmla="*/ 38 h 46"/>
                <a:gd name="T24" fmla="*/ 19 w 60"/>
                <a:gd name="T25" fmla="*/ 31 h 46"/>
                <a:gd name="T26" fmla="*/ 26 w 60"/>
                <a:gd name="T27" fmla="*/ 24 h 46"/>
                <a:gd name="T28" fmla="*/ 32 w 60"/>
                <a:gd name="T29" fmla="*/ 17 h 46"/>
                <a:gd name="T30" fmla="*/ 39 w 60"/>
                <a:gd name="T31" fmla="*/ 14 h 46"/>
                <a:gd name="T32" fmla="*/ 46 w 60"/>
                <a:gd name="T33" fmla="*/ 10 h 46"/>
                <a:gd name="T34" fmla="*/ 52 w 60"/>
                <a:gd name="T35" fmla="*/ 9 h 46"/>
                <a:gd name="T36" fmla="*/ 60 w 60"/>
                <a:gd name="T37" fmla="*/ 9 h 46"/>
                <a:gd name="T38" fmla="*/ 60 w 60"/>
                <a:gd name="T39" fmla="*/ 9 h 46"/>
                <a:gd name="T40" fmla="*/ 60 w 60"/>
                <a:gd name="T4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46">
                  <a:moveTo>
                    <a:pt x="60" y="0"/>
                  </a:moveTo>
                  <a:lnTo>
                    <a:pt x="60" y="0"/>
                  </a:lnTo>
                  <a:lnTo>
                    <a:pt x="52" y="0"/>
                  </a:lnTo>
                  <a:lnTo>
                    <a:pt x="44" y="1"/>
                  </a:lnTo>
                  <a:lnTo>
                    <a:pt x="35" y="5"/>
                  </a:lnTo>
                  <a:lnTo>
                    <a:pt x="26" y="10"/>
                  </a:lnTo>
                  <a:lnTo>
                    <a:pt x="19" y="17"/>
                  </a:lnTo>
                  <a:lnTo>
                    <a:pt x="12" y="24"/>
                  </a:lnTo>
                  <a:lnTo>
                    <a:pt x="5" y="33"/>
                  </a:lnTo>
                  <a:lnTo>
                    <a:pt x="0" y="41"/>
                  </a:lnTo>
                  <a:lnTo>
                    <a:pt x="9" y="46"/>
                  </a:lnTo>
                  <a:lnTo>
                    <a:pt x="14" y="38"/>
                  </a:lnTo>
                  <a:lnTo>
                    <a:pt x="19" y="31"/>
                  </a:lnTo>
                  <a:lnTo>
                    <a:pt x="26" y="24"/>
                  </a:lnTo>
                  <a:lnTo>
                    <a:pt x="32" y="17"/>
                  </a:lnTo>
                  <a:lnTo>
                    <a:pt x="39" y="14"/>
                  </a:lnTo>
                  <a:lnTo>
                    <a:pt x="46" y="10"/>
                  </a:lnTo>
                  <a:lnTo>
                    <a:pt x="52" y="9"/>
                  </a:lnTo>
                  <a:lnTo>
                    <a:pt x="60" y="9"/>
                  </a:lnTo>
                  <a:lnTo>
                    <a:pt x="60" y="9"/>
                  </a:lnTo>
                  <a:lnTo>
                    <a:pt x="6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64" name="Freeform 272"/>
            <p:cNvSpPr>
              <a:spLocks/>
            </p:cNvSpPr>
            <p:nvPr/>
          </p:nvSpPr>
          <p:spPr bwMode="auto">
            <a:xfrm>
              <a:off x="3345" y="3776"/>
              <a:ext cx="14" cy="10"/>
            </a:xfrm>
            <a:custGeom>
              <a:avLst/>
              <a:gdLst>
                <a:gd name="T0" fmla="*/ 36 w 42"/>
                <a:gd name="T1" fmla="*/ 21 h 30"/>
                <a:gd name="T2" fmla="*/ 42 w 42"/>
                <a:gd name="T3" fmla="*/ 24 h 30"/>
                <a:gd name="T4" fmla="*/ 41 w 42"/>
                <a:gd name="T5" fmla="*/ 19 h 30"/>
                <a:gd name="T6" fmla="*/ 36 w 42"/>
                <a:gd name="T7" fmla="*/ 15 h 30"/>
                <a:gd name="T8" fmla="*/ 32 w 42"/>
                <a:gd name="T9" fmla="*/ 11 h 30"/>
                <a:gd name="T10" fmla="*/ 27 w 42"/>
                <a:gd name="T11" fmla="*/ 8 h 30"/>
                <a:gd name="T12" fmla="*/ 20 w 42"/>
                <a:gd name="T13" fmla="*/ 6 h 30"/>
                <a:gd name="T14" fmla="*/ 15 w 42"/>
                <a:gd name="T15" fmla="*/ 3 h 30"/>
                <a:gd name="T16" fmla="*/ 8 w 42"/>
                <a:gd name="T17" fmla="*/ 1 h 30"/>
                <a:gd name="T18" fmla="*/ 0 w 42"/>
                <a:gd name="T19" fmla="*/ 0 h 30"/>
                <a:gd name="T20" fmla="*/ 0 w 42"/>
                <a:gd name="T21" fmla="*/ 9 h 30"/>
                <a:gd name="T22" fmla="*/ 6 w 42"/>
                <a:gd name="T23" fmla="*/ 10 h 30"/>
                <a:gd name="T24" fmla="*/ 12 w 42"/>
                <a:gd name="T25" fmla="*/ 13 h 30"/>
                <a:gd name="T26" fmla="*/ 18 w 42"/>
                <a:gd name="T27" fmla="*/ 15 h 30"/>
                <a:gd name="T28" fmla="*/ 23 w 42"/>
                <a:gd name="T29" fmla="*/ 17 h 30"/>
                <a:gd name="T30" fmla="*/ 27 w 42"/>
                <a:gd name="T31" fmla="*/ 21 h 30"/>
                <a:gd name="T32" fmla="*/ 30 w 42"/>
                <a:gd name="T33" fmla="*/ 22 h 30"/>
                <a:gd name="T34" fmla="*/ 32 w 42"/>
                <a:gd name="T35" fmla="*/ 24 h 30"/>
                <a:gd name="T36" fmla="*/ 33 w 42"/>
                <a:gd name="T37" fmla="*/ 26 h 30"/>
                <a:gd name="T38" fmla="*/ 39 w 42"/>
                <a:gd name="T39" fmla="*/ 30 h 30"/>
                <a:gd name="T40" fmla="*/ 33 w 42"/>
                <a:gd name="T41" fmla="*/ 26 h 30"/>
                <a:gd name="T42" fmla="*/ 35 w 42"/>
                <a:gd name="T43" fmla="*/ 29 h 30"/>
                <a:gd name="T44" fmla="*/ 39 w 42"/>
                <a:gd name="T45" fmla="*/ 30 h 30"/>
                <a:gd name="T46" fmla="*/ 41 w 42"/>
                <a:gd name="T47" fmla="*/ 27 h 30"/>
                <a:gd name="T48" fmla="*/ 42 w 42"/>
                <a:gd name="T49" fmla="*/ 24 h 30"/>
                <a:gd name="T50" fmla="*/ 36 w 42"/>
                <a:gd name="T51" fmla="*/ 2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30">
                  <a:moveTo>
                    <a:pt x="36" y="21"/>
                  </a:moveTo>
                  <a:lnTo>
                    <a:pt x="42" y="24"/>
                  </a:lnTo>
                  <a:lnTo>
                    <a:pt x="41" y="19"/>
                  </a:lnTo>
                  <a:lnTo>
                    <a:pt x="36" y="15"/>
                  </a:lnTo>
                  <a:lnTo>
                    <a:pt x="32" y="11"/>
                  </a:lnTo>
                  <a:lnTo>
                    <a:pt x="27" y="8"/>
                  </a:lnTo>
                  <a:lnTo>
                    <a:pt x="20" y="6"/>
                  </a:lnTo>
                  <a:lnTo>
                    <a:pt x="15" y="3"/>
                  </a:lnTo>
                  <a:lnTo>
                    <a:pt x="8" y="1"/>
                  </a:lnTo>
                  <a:lnTo>
                    <a:pt x="0" y="0"/>
                  </a:lnTo>
                  <a:lnTo>
                    <a:pt x="0" y="9"/>
                  </a:lnTo>
                  <a:lnTo>
                    <a:pt x="6" y="10"/>
                  </a:lnTo>
                  <a:lnTo>
                    <a:pt x="12" y="13"/>
                  </a:lnTo>
                  <a:lnTo>
                    <a:pt x="18" y="15"/>
                  </a:lnTo>
                  <a:lnTo>
                    <a:pt x="23" y="17"/>
                  </a:lnTo>
                  <a:lnTo>
                    <a:pt x="27" y="21"/>
                  </a:lnTo>
                  <a:lnTo>
                    <a:pt x="30" y="22"/>
                  </a:lnTo>
                  <a:lnTo>
                    <a:pt x="32" y="24"/>
                  </a:lnTo>
                  <a:lnTo>
                    <a:pt x="33" y="26"/>
                  </a:lnTo>
                  <a:lnTo>
                    <a:pt x="39" y="30"/>
                  </a:lnTo>
                  <a:lnTo>
                    <a:pt x="33" y="26"/>
                  </a:lnTo>
                  <a:lnTo>
                    <a:pt x="35" y="29"/>
                  </a:lnTo>
                  <a:lnTo>
                    <a:pt x="39" y="30"/>
                  </a:lnTo>
                  <a:lnTo>
                    <a:pt x="41" y="27"/>
                  </a:lnTo>
                  <a:lnTo>
                    <a:pt x="42" y="24"/>
                  </a:lnTo>
                  <a:lnTo>
                    <a:pt x="36"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65" name="Freeform 273"/>
            <p:cNvSpPr>
              <a:spLocks/>
            </p:cNvSpPr>
            <p:nvPr/>
          </p:nvSpPr>
          <p:spPr bwMode="auto">
            <a:xfrm>
              <a:off x="3357" y="3782"/>
              <a:ext cx="22" cy="25"/>
            </a:xfrm>
            <a:custGeom>
              <a:avLst/>
              <a:gdLst>
                <a:gd name="T0" fmla="*/ 61 w 66"/>
                <a:gd name="T1" fmla="*/ 66 h 76"/>
                <a:gd name="T2" fmla="*/ 66 w 66"/>
                <a:gd name="T3" fmla="*/ 71 h 76"/>
                <a:gd name="T4" fmla="*/ 66 w 66"/>
                <a:gd name="T5" fmla="*/ 49 h 76"/>
                <a:gd name="T6" fmla="*/ 62 w 66"/>
                <a:gd name="T7" fmla="*/ 31 h 76"/>
                <a:gd name="T8" fmla="*/ 58 w 66"/>
                <a:gd name="T9" fmla="*/ 18 h 76"/>
                <a:gd name="T10" fmla="*/ 49 w 66"/>
                <a:gd name="T11" fmla="*/ 9 h 76"/>
                <a:gd name="T12" fmla="*/ 38 w 66"/>
                <a:gd name="T13" fmla="*/ 3 h 76"/>
                <a:gd name="T14" fmla="*/ 26 w 66"/>
                <a:gd name="T15" fmla="*/ 0 h 76"/>
                <a:gd name="T16" fmla="*/ 14 w 66"/>
                <a:gd name="T17" fmla="*/ 2 h 76"/>
                <a:gd name="T18" fmla="*/ 0 w 66"/>
                <a:gd name="T19" fmla="*/ 5 h 76"/>
                <a:gd name="T20" fmla="*/ 3 w 66"/>
                <a:gd name="T21" fmla="*/ 14 h 76"/>
                <a:gd name="T22" fmla="*/ 14 w 66"/>
                <a:gd name="T23" fmla="*/ 11 h 76"/>
                <a:gd name="T24" fmla="*/ 26 w 66"/>
                <a:gd name="T25" fmla="*/ 11 h 76"/>
                <a:gd name="T26" fmla="*/ 36 w 66"/>
                <a:gd name="T27" fmla="*/ 13 h 76"/>
                <a:gd name="T28" fmla="*/ 42 w 66"/>
                <a:gd name="T29" fmla="*/ 16 h 76"/>
                <a:gd name="T30" fmla="*/ 49 w 66"/>
                <a:gd name="T31" fmla="*/ 23 h 76"/>
                <a:gd name="T32" fmla="*/ 53 w 66"/>
                <a:gd name="T33" fmla="*/ 33 h 76"/>
                <a:gd name="T34" fmla="*/ 57 w 66"/>
                <a:gd name="T35" fmla="*/ 49 h 76"/>
                <a:gd name="T36" fmla="*/ 57 w 66"/>
                <a:gd name="T37" fmla="*/ 71 h 76"/>
                <a:gd name="T38" fmla="*/ 61 w 66"/>
                <a:gd name="T39" fmla="*/ 76 h 76"/>
                <a:gd name="T40" fmla="*/ 57 w 66"/>
                <a:gd name="T41" fmla="*/ 71 h 76"/>
                <a:gd name="T42" fmla="*/ 58 w 66"/>
                <a:gd name="T43" fmla="*/ 74 h 76"/>
                <a:gd name="T44" fmla="*/ 61 w 66"/>
                <a:gd name="T45" fmla="*/ 76 h 76"/>
                <a:gd name="T46" fmla="*/ 65 w 66"/>
                <a:gd name="T47" fmla="*/ 74 h 76"/>
                <a:gd name="T48" fmla="*/ 66 w 66"/>
                <a:gd name="T49" fmla="*/ 71 h 76"/>
                <a:gd name="T50" fmla="*/ 61 w 66"/>
                <a:gd name="T51" fmla="*/ 6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76">
                  <a:moveTo>
                    <a:pt x="61" y="66"/>
                  </a:moveTo>
                  <a:lnTo>
                    <a:pt x="66" y="71"/>
                  </a:lnTo>
                  <a:lnTo>
                    <a:pt x="66" y="49"/>
                  </a:lnTo>
                  <a:lnTo>
                    <a:pt x="62" y="31"/>
                  </a:lnTo>
                  <a:lnTo>
                    <a:pt x="58" y="18"/>
                  </a:lnTo>
                  <a:lnTo>
                    <a:pt x="49" y="9"/>
                  </a:lnTo>
                  <a:lnTo>
                    <a:pt x="38" y="3"/>
                  </a:lnTo>
                  <a:lnTo>
                    <a:pt x="26" y="0"/>
                  </a:lnTo>
                  <a:lnTo>
                    <a:pt x="14" y="2"/>
                  </a:lnTo>
                  <a:lnTo>
                    <a:pt x="0" y="5"/>
                  </a:lnTo>
                  <a:lnTo>
                    <a:pt x="3" y="14"/>
                  </a:lnTo>
                  <a:lnTo>
                    <a:pt x="14" y="11"/>
                  </a:lnTo>
                  <a:lnTo>
                    <a:pt x="26" y="11"/>
                  </a:lnTo>
                  <a:lnTo>
                    <a:pt x="36" y="13"/>
                  </a:lnTo>
                  <a:lnTo>
                    <a:pt x="42" y="16"/>
                  </a:lnTo>
                  <a:lnTo>
                    <a:pt x="49" y="23"/>
                  </a:lnTo>
                  <a:lnTo>
                    <a:pt x="53" y="33"/>
                  </a:lnTo>
                  <a:lnTo>
                    <a:pt x="57" y="49"/>
                  </a:lnTo>
                  <a:lnTo>
                    <a:pt x="57" y="71"/>
                  </a:lnTo>
                  <a:lnTo>
                    <a:pt x="61" y="76"/>
                  </a:lnTo>
                  <a:lnTo>
                    <a:pt x="57" y="71"/>
                  </a:lnTo>
                  <a:lnTo>
                    <a:pt x="58" y="74"/>
                  </a:lnTo>
                  <a:lnTo>
                    <a:pt x="61" y="76"/>
                  </a:lnTo>
                  <a:lnTo>
                    <a:pt x="65" y="74"/>
                  </a:lnTo>
                  <a:lnTo>
                    <a:pt x="66" y="71"/>
                  </a:lnTo>
                  <a:lnTo>
                    <a:pt x="61" y="6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66" name="Freeform 274"/>
            <p:cNvSpPr>
              <a:spLocks/>
            </p:cNvSpPr>
            <p:nvPr/>
          </p:nvSpPr>
          <p:spPr bwMode="auto">
            <a:xfrm>
              <a:off x="3378" y="3804"/>
              <a:ext cx="17" cy="5"/>
            </a:xfrm>
            <a:custGeom>
              <a:avLst/>
              <a:gdLst>
                <a:gd name="T0" fmla="*/ 53 w 53"/>
                <a:gd name="T1" fmla="*/ 10 h 16"/>
                <a:gd name="T2" fmla="*/ 53 w 53"/>
                <a:gd name="T3" fmla="*/ 10 h 16"/>
                <a:gd name="T4" fmla="*/ 49 w 53"/>
                <a:gd name="T5" fmla="*/ 7 h 16"/>
                <a:gd name="T6" fmla="*/ 44 w 53"/>
                <a:gd name="T7" fmla="*/ 5 h 16"/>
                <a:gd name="T8" fmla="*/ 36 w 53"/>
                <a:gd name="T9" fmla="*/ 4 h 16"/>
                <a:gd name="T10" fmla="*/ 29 w 53"/>
                <a:gd name="T11" fmla="*/ 3 h 16"/>
                <a:gd name="T12" fmla="*/ 22 w 53"/>
                <a:gd name="T13" fmla="*/ 3 h 16"/>
                <a:gd name="T14" fmla="*/ 14 w 53"/>
                <a:gd name="T15" fmla="*/ 2 h 16"/>
                <a:gd name="T16" fmla="*/ 7 w 53"/>
                <a:gd name="T17" fmla="*/ 0 h 16"/>
                <a:gd name="T18" fmla="*/ 0 w 53"/>
                <a:gd name="T19" fmla="*/ 0 h 16"/>
                <a:gd name="T20" fmla="*/ 0 w 53"/>
                <a:gd name="T21" fmla="*/ 10 h 16"/>
                <a:gd name="T22" fmla="*/ 7 w 53"/>
                <a:gd name="T23" fmla="*/ 10 h 16"/>
                <a:gd name="T24" fmla="*/ 14 w 53"/>
                <a:gd name="T25" fmla="*/ 11 h 16"/>
                <a:gd name="T26" fmla="*/ 22 w 53"/>
                <a:gd name="T27" fmla="*/ 12 h 16"/>
                <a:gd name="T28" fmla="*/ 29 w 53"/>
                <a:gd name="T29" fmla="*/ 12 h 16"/>
                <a:gd name="T30" fmla="*/ 36 w 53"/>
                <a:gd name="T31" fmla="*/ 13 h 16"/>
                <a:gd name="T32" fmla="*/ 41 w 53"/>
                <a:gd name="T33" fmla="*/ 14 h 16"/>
                <a:gd name="T34" fmla="*/ 45 w 53"/>
                <a:gd name="T35" fmla="*/ 16 h 16"/>
                <a:gd name="T36" fmla="*/ 46 w 53"/>
                <a:gd name="T37" fmla="*/ 16 h 16"/>
                <a:gd name="T38" fmla="*/ 46 w 53"/>
                <a:gd name="T39" fmla="*/ 16 h 16"/>
                <a:gd name="T40" fmla="*/ 53 w 53"/>
                <a:gd name="T4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3" h="16">
                  <a:moveTo>
                    <a:pt x="53" y="10"/>
                  </a:moveTo>
                  <a:lnTo>
                    <a:pt x="53" y="10"/>
                  </a:lnTo>
                  <a:lnTo>
                    <a:pt x="49" y="7"/>
                  </a:lnTo>
                  <a:lnTo>
                    <a:pt x="44" y="5"/>
                  </a:lnTo>
                  <a:lnTo>
                    <a:pt x="36" y="4"/>
                  </a:lnTo>
                  <a:lnTo>
                    <a:pt x="29" y="3"/>
                  </a:lnTo>
                  <a:lnTo>
                    <a:pt x="22" y="3"/>
                  </a:lnTo>
                  <a:lnTo>
                    <a:pt x="14" y="2"/>
                  </a:lnTo>
                  <a:lnTo>
                    <a:pt x="7" y="0"/>
                  </a:lnTo>
                  <a:lnTo>
                    <a:pt x="0" y="0"/>
                  </a:lnTo>
                  <a:lnTo>
                    <a:pt x="0" y="10"/>
                  </a:lnTo>
                  <a:lnTo>
                    <a:pt x="7" y="10"/>
                  </a:lnTo>
                  <a:lnTo>
                    <a:pt x="14" y="11"/>
                  </a:lnTo>
                  <a:lnTo>
                    <a:pt x="22" y="12"/>
                  </a:lnTo>
                  <a:lnTo>
                    <a:pt x="29" y="12"/>
                  </a:lnTo>
                  <a:lnTo>
                    <a:pt x="36" y="13"/>
                  </a:lnTo>
                  <a:lnTo>
                    <a:pt x="41" y="14"/>
                  </a:lnTo>
                  <a:lnTo>
                    <a:pt x="45" y="16"/>
                  </a:lnTo>
                  <a:lnTo>
                    <a:pt x="46" y="16"/>
                  </a:lnTo>
                  <a:lnTo>
                    <a:pt x="46" y="16"/>
                  </a:lnTo>
                  <a:lnTo>
                    <a:pt x="53"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67" name="Freeform 275"/>
            <p:cNvSpPr>
              <a:spLocks/>
            </p:cNvSpPr>
            <p:nvPr/>
          </p:nvSpPr>
          <p:spPr bwMode="auto">
            <a:xfrm>
              <a:off x="3393" y="3807"/>
              <a:ext cx="5" cy="7"/>
            </a:xfrm>
            <a:custGeom>
              <a:avLst/>
              <a:gdLst>
                <a:gd name="T0" fmla="*/ 5 w 15"/>
                <a:gd name="T1" fmla="*/ 13 h 20"/>
                <a:gd name="T2" fmla="*/ 15 w 15"/>
                <a:gd name="T3" fmla="*/ 16 h 20"/>
                <a:gd name="T4" fmla="*/ 14 w 15"/>
                <a:gd name="T5" fmla="*/ 11 h 20"/>
                <a:gd name="T6" fmla="*/ 13 w 15"/>
                <a:gd name="T7" fmla="*/ 6 h 20"/>
                <a:gd name="T8" fmla="*/ 10 w 15"/>
                <a:gd name="T9" fmla="*/ 3 h 20"/>
                <a:gd name="T10" fmla="*/ 7 w 15"/>
                <a:gd name="T11" fmla="*/ 0 h 20"/>
                <a:gd name="T12" fmla="*/ 0 w 15"/>
                <a:gd name="T13" fmla="*/ 6 h 20"/>
                <a:gd name="T14" fmla="*/ 3 w 15"/>
                <a:gd name="T15" fmla="*/ 10 h 20"/>
                <a:gd name="T16" fmla="*/ 3 w 15"/>
                <a:gd name="T17" fmla="*/ 11 h 20"/>
                <a:gd name="T18" fmla="*/ 5 w 15"/>
                <a:gd name="T19" fmla="*/ 11 h 20"/>
                <a:gd name="T20" fmla="*/ 3 w 15"/>
                <a:gd name="T21" fmla="*/ 16 h 20"/>
                <a:gd name="T22" fmla="*/ 14 w 15"/>
                <a:gd name="T23" fmla="*/ 18 h 20"/>
                <a:gd name="T24" fmla="*/ 3 w 15"/>
                <a:gd name="T25" fmla="*/ 16 h 20"/>
                <a:gd name="T26" fmla="*/ 6 w 15"/>
                <a:gd name="T27" fmla="*/ 19 h 20"/>
                <a:gd name="T28" fmla="*/ 9 w 15"/>
                <a:gd name="T29" fmla="*/ 20 h 20"/>
                <a:gd name="T30" fmla="*/ 13 w 15"/>
                <a:gd name="T31" fmla="*/ 19 h 20"/>
                <a:gd name="T32" fmla="*/ 15 w 15"/>
                <a:gd name="T33" fmla="*/ 16 h 20"/>
                <a:gd name="T34" fmla="*/ 5 w 15"/>
                <a:gd name="T3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20">
                  <a:moveTo>
                    <a:pt x="5" y="13"/>
                  </a:moveTo>
                  <a:lnTo>
                    <a:pt x="15" y="16"/>
                  </a:lnTo>
                  <a:lnTo>
                    <a:pt x="14" y="11"/>
                  </a:lnTo>
                  <a:lnTo>
                    <a:pt x="13" y="6"/>
                  </a:lnTo>
                  <a:lnTo>
                    <a:pt x="10" y="3"/>
                  </a:lnTo>
                  <a:lnTo>
                    <a:pt x="7" y="0"/>
                  </a:lnTo>
                  <a:lnTo>
                    <a:pt x="0" y="6"/>
                  </a:lnTo>
                  <a:lnTo>
                    <a:pt x="3" y="10"/>
                  </a:lnTo>
                  <a:lnTo>
                    <a:pt x="3" y="11"/>
                  </a:lnTo>
                  <a:lnTo>
                    <a:pt x="5" y="11"/>
                  </a:lnTo>
                  <a:lnTo>
                    <a:pt x="3" y="16"/>
                  </a:lnTo>
                  <a:lnTo>
                    <a:pt x="14" y="18"/>
                  </a:lnTo>
                  <a:lnTo>
                    <a:pt x="3" y="16"/>
                  </a:lnTo>
                  <a:lnTo>
                    <a:pt x="6" y="19"/>
                  </a:lnTo>
                  <a:lnTo>
                    <a:pt x="9" y="20"/>
                  </a:lnTo>
                  <a:lnTo>
                    <a:pt x="13" y="19"/>
                  </a:lnTo>
                  <a:lnTo>
                    <a:pt x="15" y="16"/>
                  </a:lnTo>
                  <a:lnTo>
                    <a:pt x="5"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68" name="Freeform 276"/>
            <p:cNvSpPr>
              <a:spLocks/>
            </p:cNvSpPr>
            <p:nvPr/>
          </p:nvSpPr>
          <p:spPr bwMode="auto">
            <a:xfrm>
              <a:off x="3395" y="3801"/>
              <a:ext cx="11" cy="12"/>
            </a:xfrm>
            <a:custGeom>
              <a:avLst/>
              <a:gdLst>
                <a:gd name="T0" fmla="*/ 32 w 34"/>
                <a:gd name="T1" fmla="*/ 0 h 35"/>
                <a:gd name="T2" fmla="*/ 32 w 34"/>
                <a:gd name="T3" fmla="*/ 0 h 35"/>
                <a:gd name="T4" fmla="*/ 22 w 34"/>
                <a:gd name="T5" fmla="*/ 4 h 35"/>
                <a:gd name="T6" fmla="*/ 16 w 34"/>
                <a:gd name="T7" fmla="*/ 10 h 35"/>
                <a:gd name="T8" fmla="*/ 9 w 34"/>
                <a:gd name="T9" fmla="*/ 18 h 35"/>
                <a:gd name="T10" fmla="*/ 0 w 34"/>
                <a:gd name="T11" fmla="*/ 30 h 35"/>
                <a:gd name="T12" fmla="*/ 9 w 34"/>
                <a:gd name="T13" fmla="*/ 35 h 35"/>
                <a:gd name="T14" fmla="*/ 16 w 34"/>
                <a:gd name="T15" fmla="*/ 25 h 35"/>
                <a:gd name="T16" fmla="*/ 22 w 34"/>
                <a:gd name="T17" fmla="*/ 17 h 35"/>
                <a:gd name="T18" fmla="*/ 27 w 34"/>
                <a:gd name="T19" fmla="*/ 13 h 35"/>
                <a:gd name="T20" fmla="*/ 34 w 34"/>
                <a:gd name="T21" fmla="*/ 10 h 35"/>
                <a:gd name="T22" fmla="*/ 34 w 34"/>
                <a:gd name="T23" fmla="*/ 10 h 35"/>
                <a:gd name="T24" fmla="*/ 32 w 34"/>
                <a:gd name="T2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35">
                  <a:moveTo>
                    <a:pt x="32" y="0"/>
                  </a:moveTo>
                  <a:lnTo>
                    <a:pt x="32" y="0"/>
                  </a:lnTo>
                  <a:lnTo>
                    <a:pt x="22" y="4"/>
                  </a:lnTo>
                  <a:lnTo>
                    <a:pt x="16" y="10"/>
                  </a:lnTo>
                  <a:lnTo>
                    <a:pt x="9" y="18"/>
                  </a:lnTo>
                  <a:lnTo>
                    <a:pt x="0" y="30"/>
                  </a:lnTo>
                  <a:lnTo>
                    <a:pt x="9" y="35"/>
                  </a:lnTo>
                  <a:lnTo>
                    <a:pt x="16" y="25"/>
                  </a:lnTo>
                  <a:lnTo>
                    <a:pt x="22" y="17"/>
                  </a:lnTo>
                  <a:lnTo>
                    <a:pt x="27" y="13"/>
                  </a:lnTo>
                  <a:lnTo>
                    <a:pt x="34" y="10"/>
                  </a:lnTo>
                  <a:lnTo>
                    <a:pt x="34" y="10"/>
                  </a:lnTo>
                  <a:lnTo>
                    <a:pt x="3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69" name="Freeform 277"/>
            <p:cNvSpPr>
              <a:spLocks/>
            </p:cNvSpPr>
            <p:nvPr/>
          </p:nvSpPr>
          <p:spPr bwMode="auto">
            <a:xfrm>
              <a:off x="3405" y="3799"/>
              <a:ext cx="21" cy="6"/>
            </a:xfrm>
            <a:custGeom>
              <a:avLst/>
              <a:gdLst>
                <a:gd name="T0" fmla="*/ 63 w 63"/>
                <a:gd name="T1" fmla="*/ 5 h 16"/>
                <a:gd name="T2" fmla="*/ 63 w 63"/>
                <a:gd name="T3" fmla="*/ 5 h 16"/>
                <a:gd name="T4" fmla="*/ 54 w 63"/>
                <a:gd name="T5" fmla="*/ 3 h 16"/>
                <a:gd name="T6" fmla="*/ 46 w 63"/>
                <a:gd name="T7" fmla="*/ 2 h 16"/>
                <a:gd name="T8" fmla="*/ 38 w 63"/>
                <a:gd name="T9" fmla="*/ 0 h 16"/>
                <a:gd name="T10" fmla="*/ 29 w 63"/>
                <a:gd name="T11" fmla="*/ 2 h 16"/>
                <a:gd name="T12" fmla="*/ 21 w 63"/>
                <a:gd name="T13" fmla="*/ 3 h 16"/>
                <a:gd name="T14" fmla="*/ 13 w 63"/>
                <a:gd name="T15" fmla="*/ 4 h 16"/>
                <a:gd name="T16" fmla="*/ 6 w 63"/>
                <a:gd name="T17" fmla="*/ 5 h 16"/>
                <a:gd name="T18" fmla="*/ 0 w 63"/>
                <a:gd name="T19" fmla="*/ 6 h 16"/>
                <a:gd name="T20" fmla="*/ 2 w 63"/>
                <a:gd name="T21" fmla="*/ 16 h 16"/>
                <a:gd name="T22" fmla="*/ 6 w 63"/>
                <a:gd name="T23" fmla="*/ 15 h 16"/>
                <a:gd name="T24" fmla="*/ 13 w 63"/>
                <a:gd name="T25" fmla="*/ 13 h 16"/>
                <a:gd name="T26" fmla="*/ 21 w 63"/>
                <a:gd name="T27" fmla="*/ 12 h 16"/>
                <a:gd name="T28" fmla="*/ 29 w 63"/>
                <a:gd name="T29" fmla="*/ 11 h 16"/>
                <a:gd name="T30" fmla="*/ 38 w 63"/>
                <a:gd name="T31" fmla="*/ 11 h 16"/>
                <a:gd name="T32" fmla="*/ 46 w 63"/>
                <a:gd name="T33" fmla="*/ 11 h 16"/>
                <a:gd name="T34" fmla="*/ 52 w 63"/>
                <a:gd name="T35" fmla="*/ 12 h 16"/>
                <a:gd name="T36" fmla="*/ 58 w 63"/>
                <a:gd name="T37" fmla="*/ 15 h 16"/>
                <a:gd name="T38" fmla="*/ 58 w 63"/>
                <a:gd name="T39" fmla="*/ 15 h 16"/>
                <a:gd name="T40" fmla="*/ 63 w 63"/>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3" h="16">
                  <a:moveTo>
                    <a:pt x="63" y="5"/>
                  </a:moveTo>
                  <a:lnTo>
                    <a:pt x="63" y="5"/>
                  </a:lnTo>
                  <a:lnTo>
                    <a:pt x="54" y="3"/>
                  </a:lnTo>
                  <a:lnTo>
                    <a:pt x="46" y="2"/>
                  </a:lnTo>
                  <a:lnTo>
                    <a:pt x="38" y="0"/>
                  </a:lnTo>
                  <a:lnTo>
                    <a:pt x="29" y="2"/>
                  </a:lnTo>
                  <a:lnTo>
                    <a:pt x="21" y="3"/>
                  </a:lnTo>
                  <a:lnTo>
                    <a:pt x="13" y="4"/>
                  </a:lnTo>
                  <a:lnTo>
                    <a:pt x="6" y="5"/>
                  </a:lnTo>
                  <a:lnTo>
                    <a:pt x="0" y="6"/>
                  </a:lnTo>
                  <a:lnTo>
                    <a:pt x="2" y="16"/>
                  </a:lnTo>
                  <a:lnTo>
                    <a:pt x="6" y="15"/>
                  </a:lnTo>
                  <a:lnTo>
                    <a:pt x="13" y="13"/>
                  </a:lnTo>
                  <a:lnTo>
                    <a:pt x="21" y="12"/>
                  </a:lnTo>
                  <a:lnTo>
                    <a:pt x="29" y="11"/>
                  </a:lnTo>
                  <a:lnTo>
                    <a:pt x="38" y="11"/>
                  </a:lnTo>
                  <a:lnTo>
                    <a:pt x="46" y="11"/>
                  </a:lnTo>
                  <a:lnTo>
                    <a:pt x="52" y="12"/>
                  </a:lnTo>
                  <a:lnTo>
                    <a:pt x="58" y="15"/>
                  </a:lnTo>
                  <a:lnTo>
                    <a:pt x="58" y="15"/>
                  </a:lnTo>
                  <a:lnTo>
                    <a:pt x="63"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70" name="Freeform 278"/>
            <p:cNvSpPr>
              <a:spLocks/>
            </p:cNvSpPr>
            <p:nvPr/>
          </p:nvSpPr>
          <p:spPr bwMode="auto">
            <a:xfrm>
              <a:off x="3425" y="3801"/>
              <a:ext cx="16" cy="15"/>
            </a:xfrm>
            <a:custGeom>
              <a:avLst/>
              <a:gdLst>
                <a:gd name="T0" fmla="*/ 48 w 48"/>
                <a:gd name="T1" fmla="*/ 46 h 46"/>
                <a:gd name="T2" fmla="*/ 48 w 48"/>
                <a:gd name="T3" fmla="*/ 46 h 46"/>
                <a:gd name="T4" fmla="*/ 46 w 48"/>
                <a:gd name="T5" fmla="*/ 39 h 46"/>
                <a:gd name="T6" fmla="*/ 41 w 48"/>
                <a:gd name="T7" fmla="*/ 34 h 46"/>
                <a:gd name="T8" fmla="*/ 37 w 48"/>
                <a:gd name="T9" fmla="*/ 28 h 46"/>
                <a:gd name="T10" fmla="*/ 31 w 48"/>
                <a:gd name="T11" fmla="*/ 22 h 46"/>
                <a:gd name="T12" fmla="*/ 25 w 48"/>
                <a:gd name="T13" fmla="*/ 15 h 46"/>
                <a:gd name="T14" fmla="*/ 17 w 48"/>
                <a:gd name="T15" fmla="*/ 10 h 46"/>
                <a:gd name="T16" fmla="*/ 10 w 48"/>
                <a:gd name="T17" fmla="*/ 4 h 46"/>
                <a:gd name="T18" fmla="*/ 5 w 48"/>
                <a:gd name="T19" fmla="*/ 0 h 46"/>
                <a:gd name="T20" fmla="*/ 0 w 48"/>
                <a:gd name="T21" fmla="*/ 10 h 46"/>
                <a:gd name="T22" fmla="*/ 6 w 48"/>
                <a:gd name="T23" fmla="*/ 13 h 46"/>
                <a:gd name="T24" fmla="*/ 13 w 48"/>
                <a:gd name="T25" fmla="*/ 16 h 46"/>
                <a:gd name="T26" fmla="*/ 18 w 48"/>
                <a:gd name="T27" fmla="*/ 22 h 46"/>
                <a:gd name="T28" fmla="*/ 24 w 48"/>
                <a:gd name="T29" fmla="*/ 29 h 46"/>
                <a:gd name="T30" fmla="*/ 30 w 48"/>
                <a:gd name="T31" fmla="*/ 35 h 46"/>
                <a:gd name="T32" fmla="*/ 34 w 48"/>
                <a:gd name="T33" fmla="*/ 40 h 46"/>
                <a:gd name="T34" fmla="*/ 37 w 48"/>
                <a:gd name="T35" fmla="*/ 44 h 46"/>
                <a:gd name="T36" fmla="*/ 37 w 48"/>
                <a:gd name="T37" fmla="*/ 46 h 46"/>
                <a:gd name="T38" fmla="*/ 37 w 48"/>
                <a:gd name="T39" fmla="*/ 46 h 46"/>
                <a:gd name="T40" fmla="*/ 48 w 48"/>
                <a:gd name="T4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46">
                  <a:moveTo>
                    <a:pt x="48" y="46"/>
                  </a:moveTo>
                  <a:lnTo>
                    <a:pt x="48" y="46"/>
                  </a:lnTo>
                  <a:lnTo>
                    <a:pt x="46" y="39"/>
                  </a:lnTo>
                  <a:lnTo>
                    <a:pt x="41" y="34"/>
                  </a:lnTo>
                  <a:lnTo>
                    <a:pt x="37" y="28"/>
                  </a:lnTo>
                  <a:lnTo>
                    <a:pt x="31" y="22"/>
                  </a:lnTo>
                  <a:lnTo>
                    <a:pt x="25" y="15"/>
                  </a:lnTo>
                  <a:lnTo>
                    <a:pt x="17" y="10"/>
                  </a:lnTo>
                  <a:lnTo>
                    <a:pt x="10" y="4"/>
                  </a:lnTo>
                  <a:lnTo>
                    <a:pt x="5" y="0"/>
                  </a:lnTo>
                  <a:lnTo>
                    <a:pt x="0" y="10"/>
                  </a:lnTo>
                  <a:lnTo>
                    <a:pt x="6" y="13"/>
                  </a:lnTo>
                  <a:lnTo>
                    <a:pt x="13" y="16"/>
                  </a:lnTo>
                  <a:lnTo>
                    <a:pt x="18" y="22"/>
                  </a:lnTo>
                  <a:lnTo>
                    <a:pt x="24" y="29"/>
                  </a:lnTo>
                  <a:lnTo>
                    <a:pt x="30" y="35"/>
                  </a:lnTo>
                  <a:lnTo>
                    <a:pt x="34" y="40"/>
                  </a:lnTo>
                  <a:lnTo>
                    <a:pt x="37" y="44"/>
                  </a:lnTo>
                  <a:lnTo>
                    <a:pt x="37" y="46"/>
                  </a:lnTo>
                  <a:lnTo>
                    <a:pt x="37" y="46"/>
                  </a:lnTo>
                  <a:lnTo>
                    <a:pt x="48" y="4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71" name="Freeform 279"/>
            <p:cNvSpPr>
              <a:spLocks/>
            </p:cNvSpPr>
            <p:nvPr/>
          </p:nvSpPr>
          <p:spPr bwMode="auto">
            <a:xfrm>
              <a:off x="3437" y="3816"/>
              <a:ext cx="16" cy="15"/>
            </a:xfrm>
            <a:custGeom>
              <a:avLst/>
              <a:gdLst>
                <a:gd name="T0" fmla="*/ 40 w 49"/>
                <a:gd name="T1" fmla="*/ 37 h 44"/>
                <a:gd name="T2" fmla="*/ 44 w 49"/>
                <a:gd name="T3" fmla="*/ 34 h 44"/>
                <a:gd name="T4" fmla="*/ 35 w 49"/>
                <a:gd name="T5" fmla="*/ 33 h 44"/>
                <a:gd name="T6" fmla="*/ 29 w 49"/>
                <a:gd name="T7" fmla="*/ 31 h 44"/>
                <a:gd name="T8" fmla="*/ 25 w 49"/>
                <a:gd name="T9" fmla="*/ 26 h 44"/>
                <a:gd name="T10" fmla="*/ 19 w 49"/>
                <a:gd name="T11" fmla="*/ 21 h 44"/>
                <a:gd name="T12" fmla="*/ 16 w 49"/>
                <a:gd name="T13" fmla="*/ 15 h 44"/>
                <a:gd name="T14" fmla="*/ 12 w 49"/>
                <a:gd name="T15" fmla="*/ 9 h 44"/>
                <a:gd name="T16" fmla="*/ 11 w 49"/>
                <a:gd name="T17" fmla="*/ 4 h 44"/>
                <a:gd name="T18" fmla="*/ 11 w 49"/>
                <a:gd name="T19" fmla="*/ 0 h 44"/>
                <a:gd name="T20" fmla="*/ 0 w 49"/>
                <a:gd name="T21" fmla="*/ 0 h 44"/>
                <a:gd name="T22" fmla="*/ 2 w 49"/>
                <a:gd name="T23" fmla="*/ 6 h 44"/>
                <a:gd name="T24" fmla="*/ 3 w 49"/>
                <a:gd name="T25" fmla="*/ 12 h 44"/>
                <a:gd name="T26" fmla="*/ 6 w 49"/>
                <a:gd name="T27" fmla="*/ 20 h 44"/>
                <a:gd name="T28" fmla="*/ 12 w 49"/>
                <a:gd name="T29" fmla="*/ 28 h 44"/>
                <a:gd name="T30" fmla="*/ 18 w 49"/>
                <a:gd name="T31" fmla="*/ 33 h 44"/>
                <a:gd name="T32" fmla="*/ 25 w 49"/>
                <a:gd name="T33" fmla="*/ 40 h 44"/>
                <a:gd name="T34" fmla="*/ 35 w 49"/>
                <a:gd name="T35" fmla="*/ 43 h 44"/>
                <a:gd name="T36" fmla="*/ 44 w 49"/>
                <a:gd name="T37" fmla="*/ 44 h 44"/>
                <a:gd name="T38" fmla="*/ 49 w 49"/>
                <a:gd name="T39" fmla="*/ 41 h 44"/>
                <a:gd name="T40" fmla="*/ 44 w 49"/>
                <a:gd name="T41" fmla="*/ 44 h 44"/>
                <a:gd name="T42" fmla="*/ 48 w 49"/>
                <a:gd name="T43" fmla="*/ 43 h 44"/>
                <a:gd name="T44" fmla="*/ 49 w 49"/>
                <a:gd name="T45" fmla="*/ 39 h 44"/>
                <a:gd name="T46" fmla="*/ 48 w 49"/>
                <a:gd name="T47" fmla="*/ 36 h 44"/>
                <a:gd name="T48" fmla="*/ 44 w 49"/>
                <a:gd name="T49" fmla="*/ 34 h 44"/>
                <a:gd name="T50" fmla="*/ 40 w 49"/>
                <a:gd name="T51" fmla="*/ 3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44">
                  <a:moveTo>
                    <a:pt x="40" y="37"/>
                  </a:moveTo>
                  <a:lnTo>
                    <a:pt x="44" y="34"/>
                  </a:lnTo>
                  <a:lnTo>
                    <a:pt x="35" y="33"/>
                  </a:lnTo>
                  <a:lnTo>
                    <a:pt x="29" y="31"/>
                  </a:lnTo>
                  <a:lnTo>
                    <a:pt x="25" y="26"/>
                  </a:lnTo>
                  <a:lnTo>
                    <a:pt x="19" y="21"/>
                  </a:lnTo>
                  <a:lnTo>
                    <a:pt x="16" y="15"/>
                  </a:lnTo>
                  <a:lnTo>
                    <a:pt x="12" y="9"/>
                  </a:lnTo>
                  <a:lnTo>
                    <a:pt x="11" y="4"/>
                  </a:lnTo>
                  <a:lnTo>
                    <a:pt x="11" y="0"/>
                  </a:lnTo>
                  <a:lnTo>
                    <a:pt x="0" y="0"/>
                  </a:lnTo>
                  <a:lnTo>
                    <a:pt x="2" y="6"/>
                  </a:lnTo>
                  <a:lnTo>
                    <a:pt x="3" y="12"/>
                  </a:lnTo>
                  <a:lnTo>
                    <a:pt x="6" y="20"/>
                  </a:lnTo>
                  <a:lnTo>
                    <a:pt x="12" y="28"/>
                  </a:lnTo>
                  <a:lnTo>
                    <a:pt x="18" y="33"/>
                  </a:lnTo>
                  <a:lnTo>
                    <a:pt x="25" y="40"/>
                  </a:lnTo>
                  <a:lnTo>
                    <a:pt x="35" y="43"/>
                  </a:lnTo>
                  <a:lnTo>
                    <a:pt x="44" y="44"/>
                  </a:lnTo>
                  <a:lnTo>
                    <a:pt x="49" y="41"/>
                  </a:lnTo>
                  <a:lnTo>
                    <a:pt x="44" y="44"/>
                  </a:lnTo>
                  <a:lnTo>
                    <a:pt x="48" y="43"/>
                  </a:lnTo>
                  <a:lnTo>
                    <a:pt x="49" y="39"/>
                  </a:lnTo>
                  <a:lnTo>
                    <a:pt x="48" y="36"/>
                  </a:lnTo>
                  <a:lnTo>
                    <a:pt x="44" y="34"/>
                  </a:lnTo>
                  <a:lnTo>
                    <a:pt x="40" y="3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72" name="Freeform 280"/>
            <p:cNvSpPr>
              <a:spLocks/>
            </p:cNvSpPr>
            <p:nvPr/>
          </p:nvSpPr>
          <p:spPr bwMode="auto">
            <a:xfrm>
              <a:off x="3450" y="3819"/>
              <a:ext cx="17" cy="11"/>
            </a:xfrm>
            <a:custGeom>
              <a:avLst/>
              <a:gdLst>
                <a:gd name="T0" fmla="*/ 40 w 49"/>
                <a:gd name="T1" fmla="*/ 7 h 32"/>
                <a:gd name="T2" fmla="*/ 47 w 49"/>
                <a:gd name="T3" fmla="*/ 3 h 32"/>
                <a:gd name="T4" fmla="*/ 39 w 49"/>
                <a:gd name="T5" fmla="*/ 0 h 32"/>
                <a:gd name="T6" fmla="*/ 33 w 49"/>
                <a:gd name="T7" fmla="*/ 0 h 32"/>
                <a:gd name="T8" fmla="*/ 25 w 49"/>
                <a:gd name="T9" fmla="*/ 3 h 32"/>
                <a:gd name="T10" fmla="*/ 18 w 49"/>
                <a:gd name="T11" fmla="*/ 7 h 32"/>
                <a:gd name="T12" fmla="*/ 13 w 49"/>
                <a:gd name="T13" fmla="*/ 12 h 32"/>
                <a:gd name="T14" fmla="*/ 8 w 49"/>
                <a:gd name="T15" fmla="*/ 16 h 32"/>
                <a:gd name="T16" fmla="*/ 3 w 49"/>
                <a:gd name="T17" fmla="*/ 23 h 32"/>
                <a:gd name="T18" fmla="*/ 0 w 49"/>
                <a:gd name="T19" fmla="*/ 28 h 32"/>
                <a:gd name="T20" fmla="*/ 9 w 49"/>
                <a:gd name="T21" fmla="*/ 32 h 32"/>
                <a:gd name="T22" fmla="*/ 12 w 49"/>
                <a:gd name="T23" fmla="*/ 28 h 32"/>
                <a:gd name="T24" fmla="*/ 14 w 49"/>
                <a:gd name="T25" fmla="*/ 23 h 32"/>
                <a:gd name="T26" fmla="*/ 20 w 49"/>
                <a:gd name="T27" fmla="*/ 19 h 32"/>
                <a:gd name="T28" fmla="*/ 25 w 49"/>
                <a:gd name="T29" fmla="*/ 14 h 32"/>
                <a:gd name="T30" fmla="*/ 29 w 49"/>
                <a:gd name="T31" fmla="*/ 12 h 32"/>
                <a:gd name="T32" fmla="*/ 33 w 49"/>
                <a:gd name="T33" fmla="*/ 9 h 32"/>
                <a:gd name="T34" fmla="*/ 39 w 49"/>
                <a:gd name="T35" fmla="*/ 9 h 32"/>
                <a:gd name="T36" fmla="*/ 42 w 49"/>
                <a:gd name="T37" fmla="*/ 12 h 32"/>
                <a:gd name="T38" fmla="*/ 49 w 49"/>
                <a:gd name="T39" fmla="*/ 7 h 32"/>
                <a:gd name="T40" fmla="*/ 42 w 49"/>
                <a:gd name="T41" fmla="*/ 12 h 32"/>
                <a:gd name="T42" fmla="*/ 45 w 49"/>
                <a:gd name="T43" fmla="*/ 12 h 32"/>
                <a:gd name="T44" fmla="*/ 49 w 49"/>
                <a:gd name="T45" fmla="*/ 8 h 32"/>
                <a:gd name="T46" fmla="*/ 49 w 49"/>
                <a:gd name="T47" fmla="*/ 5 h 32"/>
                <a:gd name="T48" fmla="*/ 47 w 49"/>
                <a:gd name="T49" fmla="*/ 3 h 32"/>
                <a:gd name="T50" fmla="*/ 40 w 49"/>
                <a:gd name="T51"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32">
                  <a:moveTo>
                    <a:pt x="40" y="7"/>
                  </a:moveTo>
                  <a:lnTo>
                    <a:pt x="47" y="3"/>
                  </a:lnTo>
                  <a:lnTo>
                    <a:pt x="39" y="0"/>
                  </a:lnTo>
                  <a:lnTo>
                    <a:pt x="33" y="0"/>
                  </a:lnTo>
                  <a:lnTo>
                    <a:pt x="25" y="3"/>
                  </a:lnTo>
                  <a:lnTo>
                    <a:pt x="18" y="7"/>
                  </a:lnTo>
                  <a:lnTo>
                    <a:pt x="13" y="12"/>
                  </a:lnTo>
                  <a:lnTo>
                    <a:pt x="8" y="16"/>
                  </a:lnTo>
                  <a:lnTo>
                    <a:pt x="3" y="23"/>
                  </a:lnTo>
                  <a:lnTo>
                    <a:pt x="0" y="28"/>
                  </a:lnTo>
                  <a:lnTo>
                    <a:pt x="9" y="32"/>
                  </a:lnTo>
                  <a:lnTo>
                    <a:pt x="12" y="28"/>
                  </a:lnTo>
                  <a:lnTo>
                    <a:pt x="14" y="23"/>
                  </a:lnTo>
                  <a:lnTo>
                    <a:pt x="20" y="19"/>
                  </a:lnTo>
                  <a:lnTo>
                    <a:pt x="25" y="14"/>
                  </a:lnTo>
                  <a:lnTo>
                    <a:pt x="29" y="12"/>
                  </a:lnTo>
                  <a:lnTo>
                    <a:pt x="33" y="9"/>
                  </a:lnTo>
                  <a:lnTo>
                    <a:pt x="39" y="9"/>
                  </a:lnTo>
                  <a:lnTo>
                    <a:pt x="42" y="12"/>
                  </a:lnTo>
                  <a:lnTo>
                    <a:pt x="49" y="7"/>
                  </a:lnTo>
                  <a:lnTo>
                    <a:pt x="42" y="12"/>
                  </a:lnTo>
                  <a:lnTo>
                    <a:pt x="45" y="12"/>
                  </a:lnTo>
                  <a:lnTo>
                    <a:pt x="49" y="8"/>
                  </a:lnTo>
                  <a:lnTo>
                    <a:pt x="49" y="5"/>
                  </a:lnTo>
                  <a:lnTo>
                    <a:pt x="47" y="3"/>
                  </a:lnTo>
                  <a:lnTo>
                    <a:pt x="4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73" name="Freeform 281"/>
            <p:cNvSpPr>
              <a:spLocks/>
            </p:cNvSpPr>
            <p:nvPr/>
          </p:nvSpPr>
          <p:spPr bwMode="auto">
            <a:xfrm>
              <a:off x="3464" y="3812"/>
              <a:ext cx="7" cy="10"/>
            </a:xfrm>
            <a:custGeom>
              <a:avLst/>
              <a:gdLst>
                <a:gd name="T0" fmla="*/ 17 w 21"/>
                <a:gd name="T1" fmla="*/ 0 h 28"/>
                <a:gd name="T2" fmla="*/ 17 w 21"/>
                <a:gd name="T3" fmla="*/ 0 h 28"/>
                <a:gd name="T4" fmla="*/ 10 w 21"/>
                <a:gd name="T5" fmla="*/ 4 h 28"/>
                <a:gd name="T6" fmla="*/ 5 w 21"/>
                <a:gd name="T7" fmla="*/ 11 h 28"/>
                <a:gd name="T8" fmla="*/ 2 w 21"/>
                <a:gd name="T9" fmla="*/ 19 h 28"/>
                <a:gd name="T10" fmla="*/ 0 w 21"/>
                <a:gd name="T11" fmla="*/ 28 h 28"/>
                <a:gd name="T12" fmla="*/ 9 w 21"/>
                <a:gd name="T13" fmla="*/ 28 h 28"/>
                <a:gd name="T14" fmla="*/ 11 w 21"/>
                <a:gd name="T15" fmla="*/ 21 h 28"/>
                <a:gd name="T16" fmla="*/ 15 w 21"/>
                <a:gd name="T17" fmla="*/ 16 h 28"/>
                <a:gd name="T18" fmla="*/ 17 w 21"/>
                <a:gd name="T19" fmla="*/ 11 h 28"/>
                <a:gd name="T20" fmla="*/ 21 w 21"/>
                <a:gd name="T21" fmla="*/ 9 h 28"/>
                <a:gd name="T22" fmla="*/ 21 w 21"/>
                <a:gd name="T23" fmla="*/ 9 h 28"/>
                <a:gd name="T24" fmla="*/ 17 w 21"/>
                <a:gd name="T2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28">
                  <a:moveTo>
                    <a:pt x="17" y="0"/>
                  </a:moveTo>
                  <a:lnTo>
                    <a:pt x="17" y="0"/>
                  </a:lnTo>
                  <a:lnTo>
                    <a:pt x="10" y="4"/>
                  </a:lnTo>
                  <a:lnTo>
                    <a:pt x="5" y="11"/>
                  </a:lnTo>
                  <a:lnTo>
                    <a:pt x="2" y="19"/>
                  </a:lnTo>
                  <a:lnTo>
                    <a:pt x="0" y="28"/>
                  </a:lnTo>
                  <a:lnTo>
                    <a:pt x="9" y="28"/>
                  </a:lnTo>
                  <a:lnTo>
                    <a:pt x="11" y="21"/>
                  </a:lnTo>
                  <a:lnTo>
                    <a:pt x="15" y="16"/>
                  </a:lnTo>
                  <a:lnTo>
                    <a:pt x="17" y="11"/>
                  </a:lnTo>
                  <a:lnTo>
                    <a:pt x="21" y="9"/>
                  </a:lnTo>
                  <a:lnTo>
                    <a:pt x="21" y="9"/>
                  </a:lnTo>
                  <a:lnTo>
                    <a:pt x="1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74" name="Freeform 282"/>
            <p:cNvSpPr>
              <a:spLocks/>
            </p:cNvSpPr>
            <p:nvPr/>
          </p:nvSpPr>
          <p:spPr bwMode="auto">
            <a:xfrm>
              <a:off x="3469" y="3810"/>
              <a:ext cx="11" cy="5"/>
            </a:xfrm>
            <a:custGeom>
              <a:avLst/>
              <a:gdLst>
                <a:gd name="T0" fmla="*/ 33 w 33"/>
                <a:gd name="T1" fmla="*/ 3 h 15"/>
                <a:gd name="T2" fmla="*/ 33 w 33"/>
                <a:gd name="T3" fmla="*/ 3 h 15"/>
                <a:gd name="T4" fmla="*/ 25 w 33"/>
                <a:gd name="T5" fmla="*/ 0 h 15"/>
                <a:gd name="T6" fmla="*/ 17 w 33"/>
                <a:gd name="T7" fmla="*/ 0 h 15"/>
                <a:gd name="T8" fmla="*/ 8 w 33"/>
                <a:gd name="T9" fmla="*/ 2 h 15"/>
                <a:gd name="T10" fmla="*/ 0 w 33"/>
                <a:gd name="T11" fmla="*/ 6 h 15"/>
                <a:gd name="T12" fmla="*/ 4 w 33"/>
                <a:gd name="T13" fmla="*/ 15 h 15"/>
                <a:gd name="T14" fmla="*/ 10 w 33"/>
                <a:gd name="T15" fmla="*/ 11 h 15"/>
                <a:gd name="T16" fmla="*/ 17 w 33"/>
                <a:gd name="T17" fmla="*/ 9 h 15"/>
                <a:gd name="T18" fmla="*/ 25 w 33"/>
                <a:gd name="T19" fmla="*/ 9 h 15"/>
                <a:gd name="T20" fmla="*/ 26 w 33"/>
                <a:gd name="T21" fmla="*/ 10 h 15"/>
                <a:gd name="T22" fmla="*/ 26 w 33"/>
                <a:gd name="T23" fmla="*/ 10 h 15"/>
                <a:gd name="T24" fmla="*/ 33 w 33"/>
                <a:gd name="T25"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5">
                  <a:moveTo>
                    <a:pt x="33" y="3"/>
                  </a:moveTo>
                  <a:lnTo>
                    <a:pt x="33" y="3"/>
                  </a:lnTo>
                  <a:lnTo>
                    <a:pt x="25" y="0"/>
                  </a:lnTo>
                  <a:lnTo>
                    <a:pt x="17" y="0"/>
                  </a:lnTo>
                  <a:lnTo>
                    <a:pt x="8" y="2"/>
                  </a:lnTo>
                  <a:lnTo>
                    <a:pt x="0" y="6"/>
                  </a:lnTo>
                  <a:lnTo>
                    <a:pt x="4" y="15"/>
                  </a:lnTo>
                  <a:lnTo>
                    <a:pt x="10" y="11"/>
                  </a:lnTo>
                  <a:lnTo>
                    <a:pt x="17" y="9"/>
                  </a:lnTo>
                  <a:lnTo>
                    <a:pt x="25" y="9"/>
                  </a:lnTo>
                  <a:lnTo>
                    <a:pt x="26" y="10"/>
                  </a:lnTo>
                  <a:lnTo>
                    <a:pt x="26" y="10"/>
                  </a:lnTo>
                  <a:lnTo>
                    <a:pt x="33"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75" name="Freeform 283"/>
            <p:cNvSpPr>
              <a:spLocks/>
            </p:cNvSpPr>
            <p:nvPr/>
          </p:nvSpPr>
          <p:spPr bwMode="auto">
            <a:xfrm>
              <a:off x="3478" y="3811"/>
              <a:ext cx="11" cy="11"/>
            </a:xfrm>
            <a:custGeom>
              <a:avLst/>
              <a:gdLst>
                <a:gd name="T0" fmla="*/ 23 w 32"/>
                <a:gd name="T1" fmla="*/ 22 h 31"/>
                <a:gd name="T2" fmla="*/ 26 w 32"/>
                <a:gd name="T3" fmla="*/ 20 h 31"/>
                <a:gd name="T4" fmla="*/ 23 w 32"/>
                <a:gd name="T5" fmla="*/ 19 h 31"/>
                <a:gd name="T6" fmla="*/ 17 w 32"/>
                <a:gd name="T7" fmla="*/ 13 h 31"/>
                <a:gd name="T8" fmla="*/ 12 w 32"/>
                <a:gd name="T9" fmla="*/ 6 h 31"/>
                <a:gd name="T10" fmla="*/ 7 w 32"/>
                <a:gd name="T11" fmla="*/ 0 h 31"/>
                <a:gd name="T12" fmla="*/ 0 w 32"/>
                <a:gd name="T13" fmla="*/ 7 h 31"/>
                <a:gd name="T14" fmla="*/ 5 w 32"/>
                <a:gd name="T15" fmla="*/ 13 h 31"/>
                <a:gd name="T16" fmla="*/ 10 w 32"/>
                <a:gd name="T17" fmla="*/ 20 h 31"/>
                <a:gd name="T18" fmla="*/ 18 w 32"/>
                <a:gd name="T19" fmla="*/ 28 h 31"/>
                <a:gd name="T20" fmla="*/ 26 w 32"/>
                <a:gd name="T21" fmla="*/ 31 h 31"/>
                <a:gd name="T22" fmla="*/ 30 w 32"/>
                <a:gd name="T23" fmla="*/ 29 h 31"/>
                <a:gd name="T24" fmla="*/ 26 w 32"/>
                <a:gd name="T25" fmla="*/ 31 h 31"/>
                <a:gd name="T26" fmla="*/ 30 w 32"/>
                <a:gd name="T27" fmla="*/ 29 h 31"/>
                <a:gd name="T28" fmla="*/ 32 w 32"/>
                <a:gd name="T29" fmla="*/ 25 h 31"/>
                <a:gd name="T30" fmla="*/ 30 w 32"/>
                <a:gd name="T31" fmla="*/ 22 h 31"/>
                <a:gd name="T32" fmla="*/ 26 w 32"/>
                <a:gd name="T33" fmla="*/ 20 h 31"/>
                <a:gd name="T34" fmla="*/ 23 w 32"/>
                <a:gd name="T35" fmla="*/ 2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31">
                  <a:moveTo>
                    <a:pt x="23" y="22"/>
                  </a:moveTo>
                  <a:lnTo>
                    <a:pt x="26" y="20"/>
                  </a:lnTo>
                  <a:lnTo>
                    <a:pt x="23" y="19"/>
                  </a:lnTo>
                  <a:lnTo>
                    <a:pt x="17" y="13"/>
                  </a:lnTo>
                  <a:lnTo>
                    <a:pt x="12" y="6"/>
                  </a:lnTo>
                  <a:lnTo>
                    <a:pt x="7" y="0"/>
                  </a:lnTo>
                  <a:lnTo>
                    <a:pt x="0" y="7"/>
                  </a:lnTo>
                  <a:lnTo>
                    <a:pt x="5" y="13"/>
                  </a:lnTo>
                  <a:lnTo>
                    <a:pt x="10" y="20"/>
                  </a:lnTo>
                  <a:lnTo>
                    <a:pt x="18" y="28"/>
                  </a:lnTo>
                  <a:lnTo>
                    <a:pt x="26" y="31"/>
                  </a:lnTo>
                  <a:lnTo>
                    <a:pt x="30" y="29"/>
                  </a:lnTo>
                  <a:lnTo>
                    <a:pt x="26" y="31"/>
                  </a:lnTo>
                  <a:lnTo>
                    <a:pt x="30" y="29"/>
                  </a:lnTo>
                  <a:lnTo>
                    <a:pt x="32" y="25"/>
                  </a:lnTo>
                  <a:lnTo>
                    <a:pt x="30" y="22"/>
                  </a:lnTo>
                  <a:lnTo>
                    <a:pt x="26" y="20"/>
                  </a:lnTo>
                  <a:lnTo>
                    <a:pt x="23" y="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76" name="Freeform 284"/>
            <p:cNvSpPr>
              <a:spLocks/>
            </p:cNvSpPr>
            <p:nvPr/>
          </p:nvSpPr>
          <p:spPr bwMode="auto">
            <a:xfrm>
              <a:off x="3486" y="3814"/>
              <a:ext cx="20" cy="7"/>
            </a:xfrm>
            <a:custGeom>
              <a:avLst/>
              <a:gdLst>
                <a:gd name="T0" fmla="*/ 61 w 61"/>
                <a:gd name="T1" fmla="*/ 16 h 21"/>
                <a:gd name="T2" fmla="*/ 58 w 61"/>
                <a:gd name="T3" fmla="*/ 13 h 21"/>
                <a:gd name="T4" fmla="*/ 52 w 61"/>
                <a:gd name="T5" fmla="*/ 7 h 21"/>
                <a:gd name="T6" fmla="*/ 46 w 61"/>
                <a:gd name="T7" fmla="*/ 4 h 21"/>
                <a:gd name="T8" fmla="*/ 37 w 61"/>
                <a:gd name="T9" fmla="*/ 2 h 21"/>
                <a:gd name="T10" fmla="*/ 30 w 61"/>
                <a:gd name="T11" fmla="*/ 0 h 21"/>
                <a:gd name="T12" fmla="*/ 22 w 61"/>
                <a:gd name="T13" fmla="*/ 2 h 21"/>
                <a:gd name="T14" fmla="*/ 13 w 61"/>
                <a:gd name="T15" fmla="*/ 4 h 21"/>
                <a:gd name="T16" fmla="*/ 7 w 61"/>
                <a:gd name="T17" fmla="*/ 7 h 21"/>
                <a:gd name="T18" fmla="*/ 0 w 61"/>
                <a:gd name="T19" fmla="*/ 13 h 21"/>
                <a:gd name="T20" fmla="*/ 7 w 61"/>
                <a:gd name="T21" fmla="*/ 20 h 21"/>
                <a:gd name="T22" fmla="*/ 12 w 61"/>
                <a:gd name="T23" fmla="*/ 16 h 21"/>
                <a:gd name="T24" fmla="*/ 17 w 61"/>
                <a:gd name="T25" fmla="*/ 13 h 21"/>
                <a:gd name="T26" fmla="*/ 22 w 61"/>
                <a:gd name="T27" fmla="*/ 11 h 21"/>
                <a:gd name="T28" fmla="*/ 30 w 61"/>
                <a:gd name="T29" fmla="*/ 12 h 21"/>
                <a:gd name="T30" fmla="*/ 37 w 61"/>
                <a:gd name="T31" fmla="*/ 11 h 21"/>
                <a:gd name="T32" fmla="*/ 41 w 61"/>
                <a:gd name="T33" fmla="*/ 13 h 21"/>
                <a:gd name="T34" fmla="*/ 47 w 61"/>
                <a:gd name="T35" fmla="*/ 16 h 21"/>
                <a:gd name="T36" fmla="*/ 52 w 61"/>
                <a:gd name="T37" fmla="*/ 20 h 21"/>
                <a:gd name="T38" fmla="*/ 49 w 61"/>
                <a:gd name="T39" fmla="*/ 16 h 21"/>
                <a:gd name="T40" fmla="*/ 52 w 61"/>
                <a:gd name="T41" fmla="*/ 20 h 21"/>
                <a:gd name="T42" fmla="*/ 55 w 61"/>
                <a:gd name="T43" fmla="*/ 21 h 21"/>
                <a:gd name="T44" fmla="*/ 58 w 61"/>
                <a:gd name="T45" fmla="*/ 20 h 21"/>
                <a:gd name="T46" fmla="*/ 60 w 61"/>
                <a:gd name="T47" fmla="*/ 16 h 21"/>
                <a:gd name="T48" fmla="*/ 58 w 61"/>
                <a:gd name="T49" fmla="*/ 13 h 21"/>
                <a:gd name="T50" fmla="*/ 61 w 61"/>
                <a:gd name="T51"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1" h="21">
                  <a:moveTo>
                    <a:pt x="61" y="16"/>
                  </a:moveTo>
                  <a:lnTo>
                    <a:pt x="58" y="13"/>
                  </a:lnTo>
                  <a:lnTo>
                    <a:pt x="52" y="7"/>
                  </a:lnTo>
                  <a:lnTo>
                    <a:pt x="46" y="4"/>
                  </a:lnTo>
                  <a:lnTo>
                    <a:pt x="37" y="2"/>
                  </a:lnTo>
                  <a:lnTo>
                    <a:pt x="30" y="0"/>
                  </a:lnTo>
                  <a:lnTo>
                    <a:pt x="22" y="2"/>
                  </a:lnTo>
                  <a:lnTo>
                    <a:pt x="13" y="4"/>
                  </a:lnTo>
                  <a:lnTo>
                    <a:pt x="7" y="7"/>
                  </a:lnTo>
                  <a:lnTo>
                    <a:pt x="0" y="13"/>
                  </a:lnTo>
                  <a:lnTo>
                    <a:pt x="7" y="20"/>
                  </a:lnTo>
                  <a:lnTo>
                    <a:pt x="12" y="16"/>
                  </a:lnTo>
                  <a:lnTo>
                    <a:pt x="17" y="13"/>
                  </a:lnTo>
                  <a:lnTo>
                    <a:pt x="22" y="11"/>
                  </a:lnTo>
                  <a:lnTo>
                    <a:pt x="30" y="12"/>
                  </a:lnTo>
                  <a:lnTo>
                    <a:pt x="37" y="11"/>
                  </a:lnTo>
                  <a:lnTo>
                    <a:pt x="41" y="13"/>
                  </a:lnTo>
                  <a:lnTo>
                    <a:pt x="47" y="16"/>
                  </a:lnTo>
                  <a:lnTo>
                    <a:pt x="52" y="20"/>
                  </a:lnTo>
                  <a:lnTo>
                    <a:pt x="49" y="16"/>
                  </a:lnTo>
                  <a:lnTo>
                    <a:pt x="52" y="20"/>
                  </a:lnTo>
                  <a:lnTo>
                    <a:pt x="55" y="21"/>
                  </a:lnTo>
                  <a:lnTo>
                    <a:pt x="58" y="20"/>
                  </a:lnTo>
                  <a:lnTo>
                    <a:pt x="60" y="16"/>
                  </a:lnTo>
                  <a:lnTo>
                    <a:pt x="58" y="13"/>
                  </a:lnTo>
                  <a:lnTo>
                    <a:pt x="61"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77" name="Freeform 285"/>
            <p:cNvSpPr>
              <a:spLocks/>
            </p:cNvSpPr>
            <p:nvPr/>
          </p:nvSpPr>
          <p:spPr bwMode="auto">
            <a:xfrm>
              <a:off x="3502" y="3820"/>
              <a:ext cx="4" cy="140"/>
            </a:xfrm>
            <a:custGeom>
              <a:avLst/>
              <a:gdLst>
                <a:gd name="T0" fmla="*/ 1 w 12"/>
                <a:gd name="T1" fmla="*/ 416 h 420"/>
                <a:gd name="T2" fmla="*/ 12 w 12"/>
                <a:gd name="T3" fmla="*/ 415 h 420"/>
                <a:gd name="T4" fmla="*/ 12 w 12"/>
                <a:gd name="T5" fmla="*/ 0 h 420"/>
                <a:gd name="T6" fmla="*/ 0 w 12"/>
                <a:gd name="T7" fmla="*/ 0 h 420"/>
                <a:gd name="T8" fmla="*/ 0 w 12"/>
                <a:gd name="T9" fmla="*/ 415 h 420"/>
                <a:gd name="T10" fmla="*/ 11 w 12"/>
                <a:gd name="T11" fmla="*/ 414 h 420"/>
                <a:gd name="T12" fmla="*/ 0 w 12"/>
                <a:gd name="T13" fmla="*/ 415 h 420"/>
                <a:gd name="T14" fmla="*/ 3 w 12"/>
                <a:gd name="T15" fmla="*/ 418 h 420"/>
                <a:gd name="T16" fmla="*/ 6 w 12"/>
                <a:gd name="T17" fmla="*/ 420 h 420"/>
                <a:gd name="T18" fmla="*/ 9 w 12"/>
                <a:gd name="T19" fmla="*/ 418 h 420"/>
                <a:gd name="T20" fmla="*/ 12 w 12"/>
                <a:gd name="T21" fmla="*/ 415 h 420"/>
                <a:gd name="T22" fmla="*/ 1 w 12"/>
                <a:gd name="T23" fmla="*/ 416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20">
                  <a:moveTo>
                    <a:pt x="1" y="416"/>
                  </a:moveTo>
                  <a:lnTo>
                    <a:pt x="12" y="415"/>
                  </a:lnTo>
                  <a:lnTo>
                    <a:pt x="12" y="0"/>
                  </a:lnTo>
                  <a:lnTo>
                    <a:pt x="0" y="0"/>
                  </a:lnTo>
                  <a:lnTo>
                    <a:pt x="0" y="415"/>
                  </a:lnTo>
                  <a:lnTo>
                    <a:pt x="11" y="414"/>
                  </a:lnTo>
                  <a:lnTo>
                    <a:pt x="0" y="415"/>
                  </a:lnTo>
                  <a:lnTo>
                    <a:pt x="3" y="418"/>
                  </a:lnTo>
                  <a:lnTo>
                    <a:pt x="6" y="420"/>
                  </a:lnTo>
                  <a:lnTo>
                    <a:pt x="9" y="418"/>
                  </a:lnTo>
                  <a:lnTo>
                    <a:pt x="12" y="415"/>
                  </a:lnTo>
                  <a:lnTo>
                    <a:pt x="1" y="4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78" name="Freeform 286"/>
            <p:cNvSpPr>
              <a:spLocks/>
            </p:cNvSpPr>
            <p:nvPr/>
          </p:nvSpPr>
          <p:spPr bwMode="auto">
            <a:xfrm>
              <a:off x="3483" y="3946"/>
              <a:ext cx="23" cy="12"/>
            </a:xfrm>
            <a:custGeom>
              <a:avLst/>
              <a:gdLst>
                <a:gd name="T0" fmla="*/ 0 w 69"/>
                <a:gd name="T1" fmla="*/ 10 h 37"/>
                <a:gd name="T2" fmla="*/ 0 w 69"/>
                <a:gd name="T3" fmla="*/ 10 h 37"/>
                <a:gd name="T4" fmla="*/ 8 w 69"/>
                <a:gd name="T5" fmla="*/ 13 h 37"/>
                <a:gd name="T6" fmla="*/ 17 w 69"/>
                <a:gd name="T7" fmla="*/ 16 h 37"/>
                <a:gd name="T8" fmla="*/ 26 w 69"/>
                <a:gd name="T9" fmla="*/ 20 h 37"/>
                <a:gd name="T10" fmla="*/ 35 w 69"/>
                <a:gd name="T11" fmla="*/ 24 h 37"/>
                <a:gd name="T12" fmla="*/ 45 w 69"/>
                <a:gd name="T13" fmla="*/ 29 h 37"/>
                <a:gd name="T14" fmla="*/ 53 w 69"/>
                <a:gd name="T15" fmla="*/ 34 h 37"/>
                <a:gd name="T16" fmla="*/ 58 w 69"/>
                <a:gd name="T17" fmla="*/ 36 h 37"/>
                <a:gd name="T18" fmla="*/ 59 w 69"/>
                <a:gd name="T19" fmla="*/ 37 h 37"/>
                <a:gd name="T20" fmla="*/ 69 w 69"/>
                <a:gd name="T21" fmla="*/ 35 h 37"/>
                <a:gd name="T22" fmla="*/ 63 w 69"/>
                <a:gd name="T23" fmla="*/ 29 h 37"/>
                <a:gd name="T24" fmla="*/ 57 w 69"/>
                <a:gd name="T25" fmla="*/ 24 h 37"/>
                <a:gd name="T26" fmla="*/ 49 w 69"/>
                <a:gd name="T27" fmla="*/ 20 h 37"/>
                <a:gd name="T28" fmla="*/ 40 w 69"/>
                <a:gd name="T29" fmla="*/ 15 h 37"/>
                <a:gd name="T30" fmla="*/ 29 w 69"/>
                <a:gd name="T31" fmla="*/ 11 h 37"/>
                <a:gd name="T32" fmla="*/ 19 w 69"/>
                <a:gd name="T33" fmla="*/ 7 h 37"/>
                <a:gd name="T34" fmla="*/ 10 w 69"/>
                <a:gd name="T35" fmla="*/ 4 h 37"/>
                <a:gd name="T36" fmla="*/ 4 w 69"/>
                <a:gd name="T37" fmla="*/ 0 h 37"/>
                <a:gd name="T38" fmla="*/ 4 w 69"/>
                <a:gd name="T39" fmla="*/ 0 h 37"/>
                <a:gd name="T40" fmla="*/ 0 w 69"/>
                <a:gd name="T41" fmla="*/ 1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 h="37">
                  <a:moveTo>
                    <a:pt x="0" y="10"/>
                  </a:moveTo>
                  <a:lnTo>
                    <a:pt x="0" y="10"/>
                  </a:lnTo>
                  <a:lnTo>
                    <a:pt x="8" y="13"/>
                  </a:lnTo>
                  <a:lnTo>
                    <a:pt x="17" y="16"/>
                  </a:lnTo>
                  <a:lnTo>
                    <a:pt x="26" y="20"/>
                  </a:lnTo>
                  <a:lnTo>
                    <a:pt x="35" y="24"/>
                  </a:lnTo>
                  <a:lnTo>
                    <a:pt x="45" y="29"/>
                  </a:lnTo>
                  <a:lnTo>
                    <a:pt x="53" y="34"/>
                  </a:lnTo>
                  <a:lnTo>
                    <a:pt x="58" y="36"/>
                  </a:lnTo>
                  <a:lnTo>
                    <a:pt x="59" y="37"/>
                  </a:lnTo>
                  <a:lnTo>
                    <a:pt x="69" y="35"/>
                  </a:lnTo>
                  <a:lnTo>
                    <a:pt x="63" y="29"/>
                  </a:lnTo>
                  <a:lnTo>
                    <a:pt x="57" y="24"/>
                  </a:lnTo>
                  <a:lnTo>
                    <a:pt x="49" y="20"/>
                  </a:lnTo>
                  <a:lnTo>
                    <a:pt x="40" y="15"/>
                  </a:lnTo>
                  <a:lnTo>
                    <a:pt x="29" y="11"/>
                  </a:lnTo>
                  <a:lnTo>
                    <a:pt x="19" y="7"/>
                  </a:lnTo>
                  <a:lnTo>
                    <a:pt x="10" y="4"/>
                  </a:lnTo>
                  <a:lnTo>
                    <a:pt x="4" y="0"/>
                  </a:lnTo>
                  <a:lnTo>
                    <a:pt x="4" y="0"/>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79" name="Freeform 287"/>
            <p:cNvSpPr>
              <a:spLocks/>
            </p:cNvSpPr>
            <p:nvPr/>
          </p:nvSpPr>
          <p:spPr bwMode="auto">
            <a:xfrm>
              <a:off x="3445" y="3945"/>
              <a:ext cx="39" cy="5"/>
            </a:xfrm>
            <a:custGeom>
              <a:avLst/>
              <a:gdLst>
                <a:gd name="T0" fmla="*/ 0 w 117"/>
                <a:gd name="T1" fmla="*/ 15 h 15"/>
                <a:gd name="T2" fmla="*/ 0 w 117"/>
                <a:gd name="T3" fmla="*/ 15 h 15"/>
                <a:gd name="T4" fmla="*/ 5 w 117"/>
                <a:gd name="T5" fmla="*/ 14 h 15"/>
                <a:gd name="T6" fmla="*/ 18 w 117"/>
                <a:gd name="T7" fmla="*/ 12 h 15"/>
                <a:gd name="T8" fmla="*/ 35 w 117"/>
                <a:gd name="T9" fmla="*/ 12 h 15"/>
                <a:gd name="T10" fmla="*/ 55 w 117"/>
                <a:gd name="T11" fmla="*/ 12 h 15"/>
                <a:gd name="T12" fmla="*/ 74 w 117"/>
                <a:gd name="T13" fmla="*/ 11 h 15"/>
                <a:gd name="T14" fmla="*/ 91 w 117"/>
                <a:gd name="T15" fmla="*/ 11 h 15"/>
                <a:gd name="T16" fmla="*/ 106 w 117"/>
                <a:gd name="T17" fmla="*/ 11 h 15"/>
                <a:gd name="T18" fmla="*/ 113 w 117"/>
                <a:gd name="T19" fmla="*/ 14 h 15"/>
                <a:gd name="T20" fmla="*/ 117 w 117"/>
                <a:gd name="T21" fmla="*/ 4 h 15"/>
                <a:gd name="T22" fmla="*/ 106 w 117"/>
                <a:gd name="T23" fmla="*/ 2 h 15"/>
                <a:gd name="T24" fmla="*/ 91 w 117"/>
                <a:gd name="T25" fmla="*/ 0 h 15"/>
                <a:gd name="T26" fmla="*/ 74 w 117"/>
                <a:gd name="T27" fmla="*/ 0 h 15"/>
                <a:gd name="T28" fmla="*/ 55 w 117"/>
                <a:gd name="T29" fmla="*/ 1 h 15"/>
                <a:gd name="T30" fmla="*/ 35 w 117"/>
                <a:gd name="T31" fmla="*/ 1 h 15"/>
                <a:gd name="T32" fmla="*/ 18 w 117"/>
                <a:gd name="T33" fmla="*/ 3 h 15"/>
                <a:gd name="T34" fmla="*/ 5 w 117"/>
                <a:gd name="T35" fmla="*/ 4 h 15"/>
                <a:gd name="T36" fmla="*/ 0 w 117"/>
                <a:gd name="T37" fmla="*/ 3 h 15"/>
                <a:gd name="T38" fmla="*/ 0 w 117"/>
                <a:gd name="T39" fmla="*/ 3 h 15"/>
                <a:gd name="T40" fmla="*/ 0 w 117"/>
                <a:gd name="T4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7" h="15">
                  <a:moveTo>
                    <a:pt x="0" y="15"/>
                  </a:moveTo>
                  <a:lnTo>
                    <a:pt x="0" y="15"/>
                  </a:lnTo>
                  <a:lnTo>
                    <a:pt x="5" y="14"/>
                  </a:lnTo>
                  <a:lnTo>
                    <a:pt x="18" y="12"/>
                  </a:lnTo>
                  <a:lnTo>
                    <a:pt x="35" y="12"/>
                  </a:lnTo>
                  <a:lnTo>
                    <a:pt x="55" y="12"/>
                  </a:lnTo>
                  <a:lnTo>
                    <a:pt x="74" y="11"/>
                  </a:lnTo>
                  <a:lnTo>
                    <a:pt x="91" y="11"/>
                  </a:lnTo>
                  <a:lnTo>
                    <a:pt x="106" y="11"/>
                  </a:lnTo>
                  <a:lnTo>
                    <a:pt x="113" y="14"/>
                  </a:lnTo>
                  <a:lnTo>
                    <a:pt x="117" y="4"/>
                  </a:lnTo>
                  <a:lnTo>
                    <a:pt x="106" y="2"/>
                  </a:lnTo>
                  <a:lnTo>
                    <a:pt x="91" y="0"/>
                  </a:lnTo>
                  <a:lnTo>
                    <a:pt x="74" y="0"/>
                  </a:lnTo>
                  <a:lnTo>
                    <a:pt x="55" y="1"/>
                  </a:lnTo>
                  <a:lnTo>
                    <a:pt x="35" y="1"/>
                  </a:lnTo>
                  <a:lnTo>
                    <a:pt x="18" y="3"/>
                  </a:lnTo>
                  <a:lnTo>
                    <a:pt x="5" y="4"/>
                  </a:lnTo>
                  <a:lnTo>
                    <a:pt x="0" y="3"/>
                  </a:lnTo>
                  <a:lnTo>
                    <a:pt x="0" y="3"/>
                  </a:lnTo>
                  <a:lnTo>
                    <a:pt x="0"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80" name="Freeform 288"/>
            <p:cNvSpPr>
              <a:spLocks/>
            </p:cNvSpPr>
            <p:nvPr/>
          </p:nvSpPr>
          <p:spPr bwMode="auto">
            <a:xfrm>
              <a:off x="3438" y="3941"/>
              <a:ext cx="7" cy="9"/>
            </a:xfrm>
            <a:custGeom>
              <a:avLst/>
              <a:gdLst>
                <a:gd name="T0" fmla="*/ 6 w 22"/>
                <a:gd name="T1" fmla="*/ 0 h 27"/>
                <a:gd name="T2" fmla="*/ 0 w 22"/>
                <a:gd name="T3" fmla="*/ 6 h 27"/>
                <a:gd name="T4" fmla="*/ 2 w 22"/>
                <a:gd name="T5" fmla="*/ 15 h 27"/>
                <a:gd name="T6" fmla="*/ 9 w 22"/>
                <a:gd name="T7" fmla="*/ 21 h 27"/>
                <a:gd name="T8" fmla="*/ 15 w 22"/>
                <a:gd name="T9" fmla="*/ 24 h 27"/>
                <a:gd name="T10" fmla="*/ 22 w 22"/>
                <a:gd name="T11" fmla="*/ 27 h 27"/>
                <a:gd name="T12" fmla="*/ 22 w 22"/>
                <a:gd name="T13" fmla="*/ 15 h 27"/>
                <a:gd name="T14" fmla="*/ 17 w 22"/>
                <a:gd name="T15" fmla="*/ 15 h 27"/>
                <a:gd name="T16" fmla="*/ 14 w 22"/>
                <a:gd name="T17" fmla="*/ 14 h 27"/>
                <a:gd name="T18" fmla="*/ 11 w 22"/>
                <a:gd name="T19" fmla="*/ 11 h 27"/>
                <a:gd name="T20" fmla="*/ 11 w 22"/>
                <a:gd name="T21" fmla="*/ 6 h 27"/>
                <a:gd name="T22" fmla="*/ 6 w 22"/>
                <a:gd name="T23" fmla="*/ 12 h 27"/>
                <a:gd name="T24" fmla="*/ 11 w 22"/>
                <a:gd name="T25" fmla="*/ 6 h 27"/>
                <a:gd name="T26" fmla="*/ 9 w 22"/>
                <a:gd name="T27" fmla="*/ 3 h 27"/>
                <a:gd name="T28" fmla="*/ 6 w 22"/>
                <a:gd name="T29" fmla="*/ 0 h 27"/>
                <a:gd name="T30" fmla="*/ 2 w 22"/>
                <a:gd name="T31" fmla="*/ 3 h 27"/>
                <a:gd name="T32" fmla="*/ 0 w 22"/>
                <a:gd name="T33" fmla="*/ 6 h 27"/>
                <a:gd name="T34" fmla="*/ 6 w 22"/>
                <a:gd name="T3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7">
                  <a:moveTo>
                    <a:pt x="6" y="0"/>
                  </a:moveTo>
                  <a:lnTo>
                    <a:pt x="0" y="6"/>
                  </a:lnTo>
                  <a:lnTo>
                    <a:pt x="2" y="15"/>
                  </a:lnTo>
                  <a:lnTo>
                    <a:pt x="9" y="21"/>
                  </a:lnTo>
                  <a:lnTo>
                    <a:pt x="15" y="24"/>
                  </a:lnTo>
                  <a:lnTo>
                    <a:pt x="22" y="27"/>
                  </a:lnTo>
                  <a:lnTo>
                    <a:pt x="22" y="15"/>
                  </a:lnTo>
                  <a:lnTo>
                    <a:pt x="17" y="15"/>
                  </a:lnTo>
                  <a:lnTo>
                    <a:pt x="14" y="14"/>
                  </a:lnTo>
                  <a:lnTo>
                    <a:pt x="11" y="11"/>
                  </a:lnTo>
                  <a:lnTo>
                    <a:pt x="11" y="6"/>
                  </a:lnTo>
                  <a:lnTo>
                    <a:pt x="6" y="12"/>
                  </a:lnTo>
                  <a:lnTo>
                    <a:pt x="11" y="6"/>
                  </a:lnTo>
                  <a:lnTo>
                    <a:pt x="9" y="3"/>
                  </a:lnTo>
                  <a:lnTo>
                    <a:pt x="6" y="0"/>
                  </a:lnTo>
                  <a:lnTo>
                    <a:pt x="2" y="3"/>
                  </a:lnTo>
                  <a:lnTo>
                    <a:pt x="0" y="6"/>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81" name="Freeform 289"/>
            <p:cNvSpPr>
              <a:spLocks/>
            </p:cNvSpPr>
            <p:nvPr/>
          </p:nvSpPr>
          <p:spPr bwMode="auto">
            <a:xfrm>
              <a:off x="3440" y="3931"/>
              <a:ext cx="5" cy="14"/>
            </a:xfrm>
            <a:custGeom>
              <a:avLst/>
              <a:gdLst>
                <a:gd name="T0" fmla="*/ 12 w 17"/>
                <a:gd name="T1" fmla="*/ 11 h 40"/>
                <a:gd name="T2" fmla="*/ 8 w 17"/>
                <a:gd name="T3" fmla="*/ 6 h 40"/>
                <a:gd name="T4" fmla="*/ 8 w 17"/>
                <a:gd name="T5" fmla="*/ 12 h 40"/>
                <a:gd name="T6" fmla="*/ 5 w 17"/>
                <a:gd name="T7" fmla="*/ 22 h 40"/>
                <a:gd name="T8" fmla="*/ 2 w 17"/>
                <a:gd name="T9" fmla="*/ 27 h 40"/>
                <a:gd name="T10" fmla="*/ 0 w 17"/>
                <a:gd name="T11" fmla="*/ 28 h 40"/>
                <a:gd name="T12" fmla="*/ 0 w 17"/>
                <a:gd name="T13" fmla="*/ 40 h 40"/>
                <a:gd name="T14" fmla="*/ 9 w 17"/>
                <a:gd name="T15" fmla="*/ 34 h 40"/>
                <a:gd name="T16" fmla="*/ 14 w 17"/>
                <a:gd name="T17" fmla="*/ 24 h 40"/>
                <a:gd name="T18" fmla="*/ 17 w 17"/>
                <a:gd name="T19" fmla="*/ 12 h 40"/>
                <a:gd name="T20" fmla="*/ 17 w 17"/>
                <a:gd name="T21" fmla="*/ 6 h 40"/>
                <a:gd name="T22" fmla="*/ 12 w 17"/>
                <a:gd name="T23" fmla="*/ 0 h 40"/>
                <a:gd name="T24" fmla="*/ 17 w 17"/>
                <a:gd name="T25" fmla="*/ 6 h 40"/>
                <a:gd name="T26" fmla="*/ 16 w 17"/>
                <a:gd name="T27" fmla="*/ 2 h 40"/>
                <a:gd name="T28" fmla="*/ 12 w 17"/>
                <a:gd name="T29" fmla="*/ 1 h 40"/>
                <a:gd name="T30" fmla="*/ 9 w 17"/>
                <a:gd name="T31" fmla="*/ 2 h 40"/>
                <a:gd name="T32" fmla="*/ 8 w 17"/>
                <a:gd name="T33" fmla="*/ 6 h 40"/>
                <a:gd name="T34" fmla="*/ 12 w 17"/>
                <a:gd name="T35" fmla="*/ 1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40">
                  <a:moveTo>
                    <a:pt x="12" y="11"/>
                  </a:moveTo>
                  <a:lnTo>
                    <a:pt x="8" y="6"/>
                  </a:lnTo>
                  <a:lnTo>
                    <a:pt x="8" y="12"/>
                  </a:lnTo>
                  <a:lnTo>
                    <a:pt x="5" y="22"/>
                  </a:lnTo>
                  <a:lnTo>
                    <a:pt x="2" y="27"/>
                  </a:lnTo>
                  <a:lnTo>
                    <a:pt x="0" y="28"/>
                  </a:lnTo>
                  <a:lnTo>
                    <a:pt x="0" y="40"/>
                  </a:lnTo>
                  <a:lnTo>
                    <a:pt x="9" y="34"/>
                  </a:lnTo>
                  <a:lnTo>
                    <a:pt x="14" y="24"/>
                  </a:lnTo>
                  <a:lnTo>
                    <a:pt x="17" y="12"/>
                  </a:lnTo>
                  <a:lnTo>
                    <a:pt x="17" y="6"/>
                  </a:lnTo>
                  <a:lnTo>
                    <a:pt x="12" y="0"/>
                  </a:lnTo>
                  <a:lnTo>
                    <a:pt x="17" y="6"/>
                  </a:lnTo>
                  <a:lnTo>
                    <a:pt x="16" y="2"/>
                  </a:lnTo>
                  <a:lnTo>
                    <a:pt x="12" y="1"/>
                  </a:lnTo>
                  <a:lnTo>
                    <a:pt x="9" y="2"/>
                  </a:lnTo>
                  <a:lnTo>
                    <a:pt x="8" y="6"/>
                  </a:lnTo>
                  <a:lnTo>
                    <a:pt x="12"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82" name="Freeform 290"/>
            <p:cNvSpPr>
              <a:spLocks/>
            </p:cNvSpPr>
            <p:nvPr/>
          </p:nvSpPr>
          <p:spPr bwMode="auto">
            <a:xfrm>
              <a:off x="3432" y="3922"/>
              <a:ext cx="12" cy="13"/>
            </a:xfrm>
            <a:custGeom>
              <a:avLst/>
              <a:gdLst>
                <a:gd name="T0" fmla="*/ 1 w 35"/>
                <a:gd name="T1" fmla="*/ 8 h 38"/>
                <a:gd name="T2" fmla="*/ 0 w 35"/>
                <a:gd name="T3" fmla="*/ 5 h 38"/>
                <a:gd name="T4" fmla="*/ 3 w 35"/>
                <a:gd name="T5" fmla="*/ 19 h 38"/>
                <a:gd name="T6" fmla="*/ 10 w 35"/>
                <a:gd name="T7" fmla="*/ 28 h 38"/>
                <a:gd name="T8" fmla="*/ 20 w 35"/>
                <a:gd name="T9" fmla="*/ 35 h 38"/>
                <a:gd name="T10" fmla="*/ 35 w 35"/>
                <a:gd name="T11" fmla="*/ 38 h 38"/>
                <a:gd name="T12" fmla="*/ 35 w 35"/>
                <a:gd name="T13" fmla="*/ 27 h 38"/>
                <a:gd name="T14" fmla="*/ 23 w 35"/>
                <a:gd name="T15" fmla="*/ 26 h 38"/>
                <a:gd name="T16" fmla="*/ 17 w 35"/>
                <a:gd name="T17" fmla="*/ 21 h 38"/>
                <a:gd name="T18" fmla="*/ 12 w 35"/>
                <a:gd name="T19" fmla="*/ 14 h 38"/>
                <a:gd name="T20" fmla="*/ 9 w 35"/>
                <a:gd name="T21" fmla="*/ 5 h 38"/>
                <a:gd name="T22" fmla="*/ 8 w 35"/>
                <a:gd name="T23" fmla="*/ 2 h 38"/>
                <a:gd name="T24" fmla="*/ 9 w 35"/>
                <a:gd name="T25" fmla="*/ 5 h 38"/>
                <a:gd name="T26" fmla="*/ 8 w 35"/>
                <a:gd name="T27" fmla="*/ 2 h 38"/>
                <a:gd name="T28" fmla="*/ 4 w 35"/>
                <a:gd name="T29" fmla="*/ 0 h 38"/>
                <a:gd name="T30" fmla="*/ 1 w 35"/>
                <a:gd name="T31" fmla="*/ 2 h 38"/>
                <a:gd name="T32" fmla="*/ 0 w 35"/>
                <a:gd name="T33" fmla="*/ 5 h 38"/>
                <a:gd name="T34" fmla="*/ 1 w 35"/>
                <a:gd name="T35"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38">
                  <a:moveTo>
                    <a:pt x="1" y="8"/>
                  </a:moveTo>
                  <a:lnTo>
                    <a:pt x="0" y="5"/>
                  </a:lnTo>
                  <a:lnTo>
                    <a:pt x="3" y="19"/>
                  </a:lnTo>
                  <a:lnTo>
                    <a:pt x="10" y="28"/>
                  </a:lnTo>
                  <a:lnTo>
                    <a:pt x="20" y="35"/>
                  </a:lnTo>
                  <a:lnTo>
                    <a:pt x="35" y="38"/>
                  </a:lnTo>
                  <a:lnTo>
                    <a:pt x="35" y="27"/>
                  </a:lnTo>
                  <a:lnTo>
                    <a:pt x="23" y="26"/>
                  </a:lnTo>
                  <a:lnTo>
                    <a:pt x="17" y="21"/>
                  </a:lnTo>
                  <a:lnTo>
                    <a:pt x="12" y="14"/>
                  </a:lnTo>
                  <a:lnTo>
                    <a:pt x="9" y="5"/>
                  </a:lnTo>
                  <a:lnTo>
                    <a:pt x="8" y="2"/>
                  </a:lnTo>
                  <a:lnTo>
                    <a:pt x="9" y="5"/>
                  </a:lnTo>
                  <a:lnTo>
                    <a:pt x="8" y="2"/>
                  </a:lnTo>
                  <a:lnTo>
                    <a:pt x="4" y="0"/>
                  </a:lnTo>
                  <a:lnTo>
                    <a:pt x="1" y="2"/>
                  </a:lnTo>
                  <a:lnTo>
                    <a:pt x="0" y="5"/>
                  </a:lnTo>
                  <a:lnTo>
                    <a:pt x="1"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83" name="Freeform 291"/>
            <p:cNvSpPr>
              <a:spLocks/>
            </p:cNvSpPr>
            <p:nvPr/>
          </p:nvSpPr>
          <p:spPr bwMode="auto">
            <a:xfrm>
              <a:off x="3425" y="3913"/>
              <a:ext cx="10" cy="12"/>
            </a:xfrm>
            <a:custGeom>
              <a:avLst/>
              <a:gdLst>
                <a:gd name="T0" fmla="*/ 11 w 30"/>
                <a:gd name="T1" fmla="*/ 4 h 36"/>
                <a:gd name="T2" fmla="*/ 6 w 30"/>
                <a:gd name="T3" fmla="*/ 9 h 36"/>
                <a:gd name="T4" fmla="*/ 9 w 30"/>
                <a:gd name="T5" fmla="*/ 11 h 36"/>
                <a:gd name="T6" fmla="*/ 13 w 30"/>
                <a:gd name="T7" fmla="*/ 18 h 36"/>
                <a:gd name="T8" fmla="*/ 17 w 30"/>
                <a:gd name="T9" fmla="*/ 27 h 36"/>
                <a:gd name="T10" fmla="*/ 23 w 30"/>
                <a:gd name="T11" fmla="*/ 36 h 36"/>
                <a:gd name="T12" fmla="*/ 30 w 30"/>
                <a:gd name="T13" fmla="*/ 30 h 36"/>
                <a:gd name="T14" fmla="*/ 26 w 30"/>
                <a:gd name="T15" fmla="*/ 23 h 36"/>
                <a:gd name="T16" fmla="*/ 22 w 30"/>
                <a:gd name="T17" fmla="*/ 14 h 36"/>
                <a:gd name="T18" fmla="*/ 16 w 30"/>
                <a:gd name="T19" fmla="*/ 4 h 36"/>
                <a:gd name="T20" fmla="*/ 6 w 30"/>
                <a:gd name="T21" fmla="*/ 0 h 36"/>
                <a:gd name="T22" fmla="*/ 0 w 30"/>
                <a:gd name="T23" fmla="*/ 4 h 36"/>
                <a:gd name="T24" fmla="*/ 6 w 30"/>
                <a:gd name="T25" fmla="*/ 0 h 36"/>
                <a:gd name="T26" fmla="*/ 2 w 30"/>
                <a:gd name="T27" fmla="*/ 1 h 36"/>
                <a:gd name="T28" fmla="*/ 1 w 30"/>
                <a:gd name="T29" fmla="*/ 4 h 36"/>
                <a:gd name="T30" fmla="*/ 2 w 30"/>
                <a:gd name="T31" fmla="*/ 8 h 36"/>
                <a:gd name="T32" fmla="*/ 6 w 30"/>
                <a:gd name="T33" fmla="*/ 9 h 36"/>
                <a:gd name="T34" fmla="*/ 11 w 30"/>
                <a:gd name="T35"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36">
                  <a:moveTo>
                    <a:pt x="11" y="4"/>
                  </a:moveTo>
                  <a:lnTo>
                    <a:pt x="6" y="9"/>
                  </a:lnTo>
                  <a:lnTo>
                    <a:pt x="9" y="11"/>
                  </a:lnTo>
                  <a:lnTo>
                    <a:pt x="13" y="18"/>
                  </a:lnTo>
                  <a:lnTo>
                    <a:pt x="17" y="27"/>
                  </a:lnTo>
                  <a:lnTo>
                    <a:pt x="23" y="36"/>
                  </a:lnTo>
                  <a:lnTo>
                    <a:pt x="30" y="30"/>
                  </a:lnTo>
                  <a:lnTo>
                    <a:pt x="26" y="23"/>
                  </a:lnTo>
                  <a:lnTo>
                    <a:pt x="22" y="14"/>
                  </a:lnTo>
                  <a:lnTo>
                    <a:pt x="16" y="4"/>
                  </a:lnTo>
                  <a:lnTo>
                    <a:pt x="6" y="0"/>
                  </a:lnTo>
                  <a:lnTo>
                    <a:pt x="0" y="4"/>
                  </a:lnTo>
                  <a:lnTo>
                    <a:pt x="6" y="0"/>
                  </a:lnTo>
                  <a:lnTo>
                    <a:pt x="2" y="1"/>
                  </a:lnTo>
                  <a:lnTo>
                    <a:pt x="1" y="4"/>
                  </a:lnTo>
                  <a:lnTo>
                    <a:pt x="2" y="8"/>
                  </a:lnTo>
                  <a:lnTo>
                    <a:pt x="6" y="9"/>
                  </a:lnTo>
                  <a:lnTo>
                    <a:pt x="11"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84" name="Freeform 292"/>
            <p:cNvSpPr>
              <a:spLocks/>
            </p:cNvSpPr>
            <p:nvPr/>
          </p:nvSpPr>
          <p:spPr bwMode="auto">
            <a:xfrm>
              <a:off x="3405" y="3914"/>
              <a:ext cx="23" cy="16"/>
            </a:xfrm>
            <a:custGeom>
              <a:avLst/>
              <a:gdLst>
                <a:gd name="T0" fmla="*/ 0 w 71"/>
                <a:gd name="T1" fmla="*/ 46 h 47"/>
                <a:gd name="T2" fmla="*/ 0 w 71"/>
                <a:gd name="T3" fmla="*/ 46 h 47"/>
                <a:gd name="T4" fmla="*/ 10 w 71"/>
                <a:gd name="T5" fmla="*/ 47 h 47"/>
                <a:gd name="T6" fmla="*/ 20 w 71"/>
                <a:gd name="T7" fmla="*/ 46 h 47"/>
                <a:gd name="T8" fmla="*/ 31 w 71"/>
                <a:gd name="T9" fmla="*/ 44 h 47"/>
                <a:gd name="T10" fmla="*/ 44 w 71"/>
                <a:gd name="T11" fmla="*/ 40 h 47"/>
                <a:gd name="T12" fmla="*/ 54 w 71"/>
                <a:gd name="T13" fmla="*/ 34 h 47"/>
                <a:gd name="T14" fmla="*/ 63 w 71"/>
                <a:gd name="T15" fmla="*/ 24 h 47"/>
                <a:gd name="T16" fmla="*/ 68 w 71"/>
                <a:gd name="T17" fmla="*/ 14 h 47"/>
                <a:gd name="T18" fmla="*/ 71 w 71"/>
                <a:gd name="T19" fmla="*/ 0 h 47"/>
                <a:gd name="T20" fmla="*/ 60 w 71"/>
                <a:gd name="T21" fmla="*/ 0 h 47"/>
                <a:gd name="T22" fmla="*/ 59 w 71"/>
                <a:gd name="T23" fmla="*/ 12 h 47"/>
                <a:gd name="T24" fmla="*/ 54 w 71"/>
                <a:gd name="T25" fmla="*/ 20 h 47"/>
                <a:gd name="T26" fmla="*/ 47 w 71"/>
                <a:gd name="T27" fmla="*/ 27 h 47"/>
                <a:gd name="T28" fmla="*/ 39 w 71"/>
                <a:gd name="T29" fmla="*/ 31 h 47"/>
                <a:gd name="T30" fmla="*/ 29 w 71"/>
                <a:gd name="T31" fmla="*/ 35 h 47"/>
                <a:gd name="T32" fmla="*/ 20 w 71"/>
                <a:gd name="T33" fmla="*/ 37 h 47"/>
                <a:gd name="T34" fmla="*/ 10 w 71"/>
                <a:gd name="T35" fmla="*/ 36 h 47"/>
                <a:gd name="T36" fmla="*/ 0 w 71"/>
                <a:gd name="T37" fmla="*/ 37 h 47"/>
                <a:gd name="T38" fmla="*/ 0 w 71"/>
                <a:gd name="T39" fmla="*/ 37 h 47"/>
                <a:gd name="T40" fmla="*/ 0 w 71"/>
                <a:gd name="T41" fmla="*/ 4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 h="47">
                  <a:moveTo>
                    <a:pt x="0" y="46"/>
                  </a:moveTo>
                  <a:lnTo>
                    <a:pt x="0" y="46"/>
                  </a:lnTo>
                  <a:lnTo>
                    <a:pt x="10" y="47"/>
                  </a:lnTo>
                  <a:lnTo>
                    <a:pt x="20" y="46"/>
                  </a:lnTo>
                  <a:lnTo>
                    <a:pt x="31" y="44"/>
                  </a:lnTo>
                  <a:lnTo>
                    <a:pt x="44" y="40"/>
                  </a:lnTo>
                  <a:lnTo>
                    <a:pt x="54" y="34"/>
                  </a:lnTo>
                  <a:lnTo>
                    <a:pt x="63" y="24"/>
                  </a:lnTo>
                  <a:lnTo>
                    <a:pt x="68" y="14"/>
                  </a:lnTo>
                  <a:lnTo>
                    <a:pt x="71" y="0"/>
                  </a:lnTo>
                  <a:lnTo>
                    <a:pt x="60" y="0"/>
                  </a:lnTo>
                  <a:lnTo>
                    <a:pt x="59" y="12"/>
                  </a:lnTo>
                  <a:lnTo>
                    <a:pt x="54" y="20"/>
                  </a:lnTo>
                  <a:lnTo>
                    <a:pt x="47" y="27"/>
                  </a:lnTo>
                  <a:lnTo>
                    <a:pt x="39" y="31"/>
                  </a:lnTo>
                  <a:lnTo>
                    <a:pt x="29" y="35"/>
                  </a:lnTo>
                  <a:lnTo>
                    <a:pt x="20" y="37"/>
                  </a:lnTo>
                  <a:lnTo>
                    <a:pt x="10" y="36"/>
                  </a:lnTo>
                  <a:lnTo>
                    <a:pt x="0" y="37"/>
                  </a:lnTo>
                  <a:lnTo>
                    <a:pt x="0" y="37"/>
                  </a:lnTo>
                  <a:lnTo>
                    <a:pt x="0" y="4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85" name="Freeform 293"/>
            <p:cNvSpPr>
              <a:spLocks/>
            </p:cNvSpPr>
            <p:nvPr/>
          </p:nvSpPr>
          <p:spPr bwMode="auto">
            <a:xfrm>
              <a:off x="3395" y="3921"/>
              <a:ext cx="10" cy="9"/>
            </a:xfrm>
            <a:custGeom>
              <a:avLst/>
              <a:gdLst>
                <a:gd name="T0" fmla="*/ 4 w 30"/>
                <a:gd name="T1" fmla="*/ 11 h 27"/>
                <a:gd name="T2" fmla="*/ 0 w 30"/>
                <a:gd name="T3" fmla="*/ 8 h 27"/>
                <a:gd name="T4" fmla="*/ 3 w 30"/>
                <a:gd name="T5" fmla="*/ 15 h 27"/>
                <a:gd name="T6" fmla="*/ 10 w 30"/>
                <a:gd name="T7" fmla="*/ 21 h 27"/>
                <a:gd name="T8" fmla="*/ 18 w 30"/>
                <a:gd name="T9" fmla="*/ 25 h 27"/>
                <a:gd name="T10" fmla="*/ 30 w 30"/>
                <a:gd name="T11" fmla="*/ 27 h 27"/>
                <a:gd name="T12" fmla="*/ 30 w 30"/>
                <a:gd name="T13" fmla="*/ 18 h 27"/>
                <a:gd name="T14" fmla="*/ 20 w 30"/>
                <a:gd name="T15" fmla="*/ 16 h 27"/>
                <a:gd name="T16" fmla="*/ 14 w 30"/>
                <a:gd name="T17" fmla="*/ 12 h 27"/>
                <a:gd name="T18" fmla="*/ 12 w 30"/>
                <a:gd name="T19" fmla="*/ 10 h 27"/>
                <a:gd name="T20" fmla="*/ 9 w 30"/>
                <a:gd name="T21" fmla="*/ 3 h 27"/>
                <a:gd name="T22" fmla="*/ 4 w 30"/>
                <a:gd name="T23" fmla="*/ 0 h 27"/>
                <a:gd name="T24" fmla="*/ 9 w 30"/>
                <a:gd name="T25" fmla="*/ 3 h 27"/>
                <a:gd name="T26" fmla="*/ 6 w 30"/>
                <a:gd name="T27" fmla="*/ 1 h 27"/>
                <a:gd name="T28" fmla="*/ 3 w 30"/>
                <a:gd name="T29" fmla="*/ 1 h 27"/>
                <a:gd name="T30" fmla="*/ 0 w 30"/>
                <a:gd name="T31" fmla="*/ 4 h 27"/>
                <a:gd name="T32" fmla="*/ 0 w 30"/>
                <a:gd name="T33" fmla="*/ 8 h 27"/>
                <a:gd name="T34" fmla="*/ 4 w 30"/>
                <a:gd name="T35" fmla="*/ 1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27">
                  <a:moveTo>
                    <a:pt x="4" y="11"/>
                  </a:moveTo>
                  <a:lnTo>
                    <a:pt x="0" y="8"/>
                  </a:lnTo>
                  <a:lnTo>
                    <a:pt x="3" y="15"/>
                  </a:lnTo>
                  <a:lnTo>
                    <a:pt x="10" y="21"/>
                  </a:lnTo>
                  <a:lnTo>
                    <a:pt x="18" y="25"/>
                  </a:lnTo>
                  <a:lnTo>
                    <a:pt x="30" y="27"/>
                  </a:lnTo>
                  <a:lnTo>
                    <a:pt x="30" y="18"/>
                  </a:lnTo>
                  <a:lnTo>
                    <a:pt x="20" y="16"/>
                  </a:lnTo>
                  <a:lnTo>
                    <a:pt x="14" y="12"/>
                  </a:lnTo>
                  <a:lnTo>
                    <a:pt x="12" y="10"/>
                  </a:lnTo>
                  <a:lnTo>
                    <a:pt x="9" y="3"/>
                  </a:lnTo>
                  <a:lnTo>
                    <a:pt x="4" y="0"/>
                  </a:lnTo>
                  <a:lnTo>
                    <a:pt x="9" y="3"/>
                  </a:lnTo>
                  <a:lnTo>
                    <a:pt x="6" y="1"/>
                  </a:lnTo>
                  <a:lnTo>
                    <a:pt x="3" y="1"/>
                  </a:lnTo>
                  <a:lnTo>
                    <a:pt x="0" y="4"/>
                  </a:lnTo>
                  <a:lnTo>
                    <a:pt x="0" y="8"/>
                  </a:lnTo>
                  <a:lnTo>
                    <a:pt x="4"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86" name="Freeform 294"/>
            <p:cNvSpPr>
              <a:spLocks/>
            </p:cNvSpPr>
            <p:nvPr/>
          </p:nvSpPr>
          <p:spPr bwMode="auto">
            <a:xfrm>
              <a:off x="3381" y="3910"/>
              <a:ext cx="15" cy="14"/>
            </a:xfrm>
            <a:custGeom>
              <a:avLst/>
              <a:gdLst>
                <a:gd name="T0" fmla="*/ 7 w 46"/>
                <a:gd name="T1" fmla="*/ 9 h 42"/>
                <a:gd name="T2" fmla="*/ 3 w 46"/>
                <a:gd name="T3" fmla="*/ 9 h 42"/>
                <a:gd name="T4" fmla="*/ 7 w 46"/>
                <a:gd name="T5" fmla="*/ 11 h 42"/>
                <a:gd name="T6" fmla="*/ 12 w 46"/>
                <a:gd name="T7" fmla="*/ 17 h 42"/>
                <a:gd name="T8" fmla="*/ 16 w 46"/>
                <a:gd name="T9" fmla="*/ 22 h 42"/>
                <a:gd name="T10" fmla="*/ 21 w 46"/>
                <a:gd name="T11" fmla="*/ 27 h 42"/>
                <a:gd name="T12" fmla="*/ 25 w 46"/>
                <a:gd name="T13" fmla="*/ 32 h 42"/>
                <a:gd name="T14" fmla="*/ 32 w 46"/>
                <a:gd name="T15" fmla="*/ 38 h 42"/>
                <a:gd name="T16" fmla="*/ 39 w 46"/>
                <a:gd name="T17" fmla="*/ 40 h 42"/>
                <a:gd name="T18" fmla="*/ 46 w 46"/>
                <a:gd name="T19" fmla="*/ 42 h 42"/>
                <a:gd name="T20" fmla="*/ 46 w 46"/>
                <a:gd name="T21" fmla="*/ 31 h 42"/>
                <a:gd name="T22" fmla="*/ 42 w 46"/>
                <a:gd name="T23" fmla="*/ 31 h 42"/>
                <a:gd name="T24" fmla="*/ 37 w 46"/>
                <a:gd name="T25" fmla="*/ 28 h 42"/>
                <a:gd name="T26" fmla="*/ 32 w 46"/>
                <a:gd name="T27" fmla="*/ 25 h 42"/>
                <a:gd name="T28" fmla="*/ 28 w 46"/>
                <a:gd name="T29" fmla="*/ 20 h 42"/>
                <a:gd name="T30" fmla="*/ 23 w 46"/>
                <a:gd name="T31" fmla="*/ 15 h 42"/>
                <a:gd name="T32" fmla="*/ 19 w 46"/>
                <a:gd name="T33" fmla="*/ 10 h 42"/>
                <a:gd name="T34" fmla="*/ 14 w 46"/>
                <a:gd name="T35" fmla="*/ 4 h 42"/>
                <a:gd name="T36" fmla="*/ 7 w 46"/>
                <a:gd name="T37" fmla="*/ 0 h 42"/>
                <a:gd name="T38" fmla="*/ 3 w 46"/>
                <a:gd name="T39" fmla="*/ 0 h 42"/>
                <a:gd name="T40" fmla="*/ 7 w 46"/>
                <a:gd name="T41" fmla="*/ 0 h 42"/>
                <a:gd name="T42" fmla="*/ 4 w 46"/>
                <a:gd name="T43" fmla="*/ 0 h 42"/>
                <a:gd name="T44" fmla="*/ 0 w 46"/>
                <a:gd name="T45" fmla="*/ 2 h 42"/>
                <a:gd name="T46" fmla="*/ 0 w 46"/>
                <a:gd name="T47" fmla="*/ 7 h 42"/>
                <a:gd name="T48" fmla="*/ 3 w 46"/>
                <a:gd name="T49" fmla="*/ 9 h 42"/>
                <a:gd name="T50" fmla="*/ 7 w 46"/>
                <a:gd name="T51" fmla="*/ 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 h="42">
                  <a:moveTo>
                    <a:pt x="7" y="9"/>
                  </a:moveTo>
                  <a:lnTo>
                    <a:pt x="3" y="9"/>
                  </a:lnTo>
                  <a:lnTo>
                    <a:pt x="7" y="11"/>
                  </a:lnTo>
                  <a:lnTo>
                    <a:pt x="12" y="17"/>
                  </a:lnTo>
                  <a:lnTo>
                    <a:pt x="16" y="22"/>
                  </a:lnTo>
                  <a:lnTo>
                    <a:pt x="21" y="27"/>
                  </a:lnTo>
                  <a:lnTo>
                    <a:pt x="25" y="32"/>
                  </a:lnTo>
                  <a:lnTo>
                    <a:pt x="32" y="38"/>
                  </a:lnTo>
                  <a:lnTo>
                    <a:pt x="39" y="40"/>
                  </a:lnTo>
                  <a:lnTo>
                    <a:pt x="46" y="42"/>
                  </a:lnTo>
                  <a:lnTo>
                    <a:pt x="46" y="31"/>
                  </a:lnTo>
                  <a:lnTo>
                    <a:pt x="42" y="31"/>
                  </a:lnTo>
                  <a:lnTo>
                    <a:pt x="37" y="28"/>
                  </a:lnTo>
                  <a:lnTo>
                    <a:pt x="32" y="25"/>
                  </a:lnTo>
                  <a:lnTo>
                    <a:pt x="28" y="20"/>
                  </a:lnTo>
                  <a:lnTo>
                    <a:pt x="23" y="15"/>
                  </a:lnTo>
                  <a:lnTo>
                    <a:pt x="19" y="10"/>
                  </a:lnTo>
                  <a:lnTo>
                    <a:pt x="14" y="4"/>
                  </a:lnTo>
                  <a:lnTo>
                    <a:pt x="7" y="0"/>
                  </a:lnTo>
                  <a:lnTo>
                    <a:pt x="3" y="0"/>
                  </a:lnTo>
                  <a:lnTo>
                    <a:pt x="7" y="0"/>
                  </a:lnTo>
                  <a:lnTo>
                    <a:pt x="4" y="0"/>
                  </a:lnTo>
                  <a:lnTo>
                    <a:pt x="0" y="2"/>
                  </a:lnTo>
                  <a:lnTo>
                    <a:pt x="0" y="7"/>
                  </a:lnTo>
                  <a:lnTo>
                    <a:pt x="3" y="9"/>
                  </a:lnTo>
                  <a:lnTo>
                    <a:pt x="7"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87" name="Freeform 295"/>
            <p:cNvSpPr>
              <a:spLocks/>
            </p:cNvSpPr>
            <p:nvPr/>
          </p:nvSpPr>
          <p:spPr bwMode="auto">
            <a:xfrm>
              <a:off x="3380" y="3910"/>
              <a:ext cx="6" cy="17"/>
            </a:xfrm>
            <a:custGeom>
              <a:avLst/>
              <a:gdLst>
                <a:gd name="T0" fmla="*/ 14 w 19"/>
                <a:gd name="T1" fmla="*/ 50 h 50"/>
                <a:gd name="T2" fmla="*/ 19 w 19"/>
                <a:gd name="T3" fmla="*/ 44 h 50"/>
                <a:gd name="T4" fmla="*/ 16 w 19"/>
                <a:gd name="T5" fmla="*/ 33 h 50"/>
                <a:gd name="T6" fmla="*/ 12 w 19"/>
                <a:gd name="T7" fmla="*/ 22 h 50"/>
                <a:gd name="T8" fmla="*/ 11 w 19"/>
                <a:gd name="T9" fmla="*/ 11 h 50"/>
                <a:gd name="T10" fmla="*/ 10 w 19"/>
                <a:gd name="T11" fmla="*/ 9 h 50"/>
                <a:gd name="T12" fmla="*/ 6 w 19"/>
                <a:gd name="T13" fmla="*/ 0 h 50"/>
                <a:gd name="T14" fmla="*/ 0 w 19"/>
                <a:gd name="T15" fmla="*/ 11 h 50"/>
                <a:gd name="T16" fmla="*/ 3 w 19"/>
                <a:gd name="T17" fmla="*/ 24 h 50"/>
                <a:gd name="T18" fmla="*/ 7 w 19"/>
                <a:gd name="T19" fmla="*/ 35 h 50"/>
                <a:gd name="T20" fmla="*/ 8 w 19"/>
                <a:gd name="T21" fmla="*/ 44 h 50"/>
                <a:gd name="T22" fmla="*/ 14 w 19"/>
                <a:gd name="T23" fmla="*/ 39 h 50"/>
                <a:gd name="T24" fmla="*/ 8 w 19"/>
                <a:gd name="T25" fmla="*/ 44 h 50"/>
                <a:gd name="T26" fmla="*/ 10 w 19"/>
                <a:gd name="T27" fmla="*/ 48 h 50"/>
                <a:gd name="T28" fmla="*/ 14 w 19"/>
                <a:gd name="T29" fmla="*/ 49 h 50"/>
                <a:gd name="T30" fmla="*/ 17 w 19"/>
                <a:gd name="T31" fmla="*/ 48 h 50"/>
                <a:gd name="T32" fmla="*/ 19 w 19"/>
                <a:gd name="T33" fmla="*/ 44 h 50"/>
                <a:gd name="T34" fmla="*/ 14 w 19"/>
                <a:gd name="T35"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50">
                  <a:moveTo>
                    <a:pt x="14" y="50"/>
                  </a:moveTo>
                  <a:lnTo>
                    <a:pt x="19" y="44"/>
                  </a:lnTo>
                  <a:lnTo>
                    <a:pt x="16" y="33"/>
                  </a:lnTo>
                  <a:lnTo>
                    <a:pt x="12" y="22"/>
                  </a:lnTo>
                  <a:lnTo>
                    <a:pt x="11" y="11"/>
                  </a:lnTo>
                  <a:lnTo>
                    <a:pt x="10" y="9"/>
                  </a:lnTo>
                  <a:lnTo>
                    <a:pt x="6" y="0"/>
                  </a:lnTo>
                  <a:lnTo>
                    <a:pt x="0" y="11"/>
                  </a:lnTo>
                  <a:lnTo>
                    <a:pt x="3" y="24"/>
                  </a:lnTo>
                  <a:lnTo>
                    <a:pt x="7" y="35"/>
                  </a:lnTo>
                  <a:lnTo>
                    <a:pt x="8" y="44"/>
                  </a:lnTo>
                  <a:lnTo>
                    <a:pt x="14" y="39"/>
                  </a:lnTo>
                  <a:lnTo>
                    <a:pt x="8" y="44"/>
                  </a:lnTo>
                  <a:lnTo>
                    <a:pt x="10" y="48"/>
                  </a:lnTo>
                  <a:lnTo>
                    <a:pt x="14" y="49"/>
                  </a:lnTo>
                  <a:lnTo>
                    <a:pt x="17" y="48"/>
                  </a:lnTo>
                  <a:lnTo>
                    <a:pt x="19" y="44"/>
                  </a:lnTo>
                  <a:lnTo>
                    <a:pt x="14" y="5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88" name="Freeform 296"/>
            <p:cNvSpPr>
              <a:spLocks/>
            </p:cNvSpPr>
            <p:nvPr/>
          </p:nvSpPr>
          <p:spPr bwMode="auto">
            <a:xfrm>
              <a:off x="3375" y="3923"/>
              <a:ext cx="9" cy="4"/>
            </a:xfrm>
            <a:custGeom>
              <a:avLst/>
              <a:gdLst>
                <a:gd name="T0" fmla="*/ 0 w 27"/>
                <a:gd name="T1" fmla="*/ 5 h 12"/>
                <a:gd name="T2" fmla="*/ 3 w 27"/>
                <a:gd name="T3" fmla="*/ 9 h 12"/>
                <a:gd name="T4" fmla="*/ 8 w 27"/>
                <a:gd name="T5" fmla="*/ 10 h 12"/>
                <a:gd name="T6" fmla="*/ 15 w 27"/>
                <a:gd name="T7" fmla="*/ 11 h 12"/>
                <a:gd name="T8" fmla="*/ 21 w 27"/>
                <a:gd name="T9" fmla="*/ 12 h 12"/>
                <a:gd name="T10" fmla="*/ 27 w 27"/>
                <a:gd name="T11" fmla="*/ 12 h 12"/>
                <a:gd name="T12" fmla="*/ 27 w 27"/>
                <a:gd name="T13" fmla="*/ 1 h 12"/>
                <a:gd name="T14" fmla="*/ 21 w 27"/>
                <a:gd name="T15" fmla="*/ 1 h 12"/>
                <a:gd name="T16" fmla="*/ 15 w 27"/>
                <a:gd name="T17" fmla="*/ 2 h 12"/>
                <a:gd name="T18" fmla="*/ 11 w 27"/>
                <a:gd name="T19" fmla="*/ 1 h 12"/>
                <a:gd name="T20" fmla="*/ 7 w 27"/>
                <a:gd name="T21" fmla="*/ 0 h 12"/>
                <a:gd name="T22" fmla="*/ 9 w 27"/>
                <a:gd name="T23" fmla="*/ 3 h 12"/>
                <a:gd name="T24" fmla="*/ 7 w 27"/>
                <a:gd name="T25" fmla="*/ 0 h 12"/>
                <a:gd name="T26" fmla="*/ 4 w 27"/>
                <a:gd name="T27" fmla="*/ 0 h 12"/>
                <a:gd name="T28" fmla="*/ 0 w 27"/>
                <a:gd name="T29" fmla="*/ 2 h 12"/>
                <a:gd name="T30" fmla="*/ 0 w 27"/>
                <a:gd name="T31" fmla="*/ 6 h 12"/>
                <a:gd name="T32" fmla="*/ 3 w 27"/>
                <a:gd name="T33" fmla="*/ 9 h 12"/>
                <a:gd name="T34" fmla="*/ 0 w 27"/>
                <a:gd name="T35"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12">
                  <a:moveTo>
                    <a:pt x="0" y="5"/>
                  </a:moveTo>
                  <a:lnTo>
                    <a:pt x="3" y="9"/>
                  </a:lnTo>
                  <a:lnTo>
                    <a:pt x="8" y="10"/>
                  </a:lnTo>
                  <a:lnTo>
                    <a:pt x="15" y="11"/>
                  </a:lnTo>
                  <a:lnTo>
                    <a:pt x="21" y="12"/>
                  </a:lnTo>
                  <a:lnTo>
                    <a:pt x="27" y="12"/>
                  </a:lnTo>
                  <a:lnTo>
                    <a:pt x="27" y="1"/>
                  </a:lnTo>
                  <a:lnTo>
                    <a:pt x="21" y="1"/>
                  </a:lnTo>
                  <a:lnTo>
                    <a:pt x="15" y="2"/>
                  </a:lnTo>
                  <a:lnTo>
                    <a:pt x="11" y="1"/>
                  </a:lnTo>
                  <a:lnTo>
                    <a:pt x="7" y="0"/>
                  </a:lnTo>
                  <a:lnTo>
                    <a:pt x="9" y="3"/>
                  </a:lnTo>
                  <a:lnTo>
                    <a:pt x="7" y="0"/>
                  </a:lnTo>
                  <a:lnTo>
                    <a:pt x="4" y="0"/>
                  </a:lnTo>
                  <a:lnTo>
                    <a:pt x="0" y="2"/>
                  </a:lnTo>
                  <a:lnTo>
                    <a:pt x="0" y="6"/>
                  </a:lnTo>
                  <a:lnTo>
                    <a:pt x="3" y="9"/>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89" name="Freeform 297"/>
            <p:cNvSpPr>
              <a:spLocks/>
            </p:cNvSpPr>
            <p:nvPr/>
          </p:nvSpPr>
          <p:spPr bwMode="auto">
            <a:xfrm>
              <a:off x="3374" y="3909"/>
              <a:ext cx="4" cy="16"/>
            </a:xfrm>
            <a:custGeom>
              <a:avLst/>
              <a:gdLst>
                <a:gd name="T0" fmla="*/ 9 w 12"/>
                <a:gd name="T1" fmla="*/ 11 h 48"/>
                <a:gd name="T2" fmla="*/ 1 w 12"/>
                <a:gd name="T3" fmla="*/ 6 h 48"/>
                <a:gd name="T4" fmla="*/ 1 w 12"/>
                <a:gd name="T5" fmla="*/ 15 h 48"/>
                <a:gd name="T6" fmla="*/ 0 w 12"/>
                <a:gd name="T7" fmla="*/ 27 h 48"/>
                <a:gd name="T8" fmla="*/ 2 w 12"/>
                <a:gd name="T9" fmla="*/ 38 h 48"/>
                <a:gd name="T10" fmla="*/ 3 w 12"/>
                <a:gd name="T11" fmla="*/ 48 h 48"/>
                <a:gd name="T12" fmla="*/ 12 w 12"/>
                <a:gd name="T13" fmla="*/ 46 h 48"/>
                <a:gd name="T14" fmla="*/ 11 w 12"/>
                <a:gd name="T15" fmla="*/ 38 h 48"/>
                <a:gd name="T16" fmla="*/ 11 w 12"/>
                <a:gd name="T17" fmla="*/ 27 h 48"/>
                <a:gd name="T18" fmla="*/ 12 w 12"/>
                <a:gd name="T19" fmla="*/ 15 h 48"/>
                <a:gd name="T20" fmla="*/ 12 w 12"/>
                <a:gd name="T21" fmla="*/ 6 h 48"/>
                <a:gd name="T22" fmla="*/ 4 w 12"/>
                <a:gd name="T23" fmla="*/ 1 h 48"/>
                <a:gd name="T24" fmla="*/ 12 w 12"/>
                <a:gd name="T25" fmla="*/ 6 h 48"/>
                <a:gd name="T26" fmla="*/ 10 w 12"/>
                <a:gd name="T27" fmla="*/ 3 h 48"/>
                <a:gd name="T28" fmla="*/ 7 w 12"/>
                <a:gd name="T29" fmla="*/ 0 h 48"/>
                <a:gd name="T30" fmla="*/ 3 w 12"/>
                <a:gd name="T31" fmla="*/ 3 h 48"/>
                <a:gd name="T32" fmla="*/ 1 w 12"/>
                <a:gd name="T33" fmla="*/ 6 h 48"/>
                <a:gd name="T34" fmla="*/ 9 w 12"/>
                <a:gd name="T3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48">
                  <a:moveTo>
                    <a:pt x="9" y="11"/>
                  </a:moveTo>
                  <a:lnTo>
                    <a:pt x="1" y="6"/>
                  </a:lnTo>
                  <a:lnTo>
                    <a:pt x="1" y="15"/>
                  </a:lnTo>
                  <a:lnTo>
                    <a:pt x="0" y="27"/>
                  </a:lnTo>
                  <a:lnTo>
                    <a:pt x="2" y="38"/>
                  </a:lnTo>
                  <a:lnTo>
                    <a:pt x="3" y="48"/>
                  </a:lnTo>
                  <a:lnTo>
                    <a:pt x="12" y="46"/>
                  </a:lnTo>
                  <a:lnTo>
                    <a:pt x="11" y="38"/>
                  </a:lnTo>
                  <a:lnTo>
                    <a:pt x="11" y="27"/>
                  </a:lnTo>
                  <a:lnTo>
                    <a:pt x="12" y="15"/>
                  </a:lnTo>
                  <a:lnTo>
                    <a:pt x="12" y="6"/>
                  </a:lnTo>
                  <a:lnTo>
                    <a:pt x="4" y="1"/>
                  </a:lnTo>
                  <a:lnTo>
                    <a:pt x="12" y="6"/>
                  </a:lnTo>
                  <a:lnTo>
                    <a:pt x="10" y="3"/>
                  </a:lnTo>
                  <a:lnTo>
                    <a:pt x="7" y="0"/>
                  </a:lnTo>
                  <a:lnTo>
                    <a:pt x="3" y="3"/>
                  </a:lnTo>
                  <a:lnTo>
                    <a:pt x="1" y="6"/>
                  </a:lnTo>
                  <a:lnTo>
                    <a:pt x="9"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90" name="Freeform 298"/>
            <p:cNvSpPr>
              <a:spLocks/>
            </p:cNvSpPr>
            <p:nvPr/>
          </p:nvSpPr>
          <p:spPr bwMode="auto">
            <a:xfrm>
              <a:off x="3357" y="3908"/>
              <a:ext cx="20" cy="5"/>
            </a:xfrm>
            <a:custGeom>
              <a:avLst/>
              <a:gdLst>
                <a:gd name="T0" fmla="*/ 12 w 60"/>
                <a:gd name="T1" fmla="*/ 4 h 17"/>
                <a:gd name="T2" fmla="*/ 3 w 60"/>
                <a:gd name="T3" fmla="*/ 8 h 17"/>
                <a:gd name="T4" fmla="*/ 8 w 60"/>
                <a:gd name="T5" fmla="*/ 12 h 17"/>
                <a:gd name="T6" fmla="*/ 15 w 60"/>
                <a:gd name="T7" fmla="*/ 15 h 17"/>
                <a:gd name="T8" fmla="*/ 23 w 60"/>
                <a:gd name="T9" fmla="*/ 16 h 17"/>
                <a:gd name="T10" fmla="*/ 31 w 60"/>
                <a:gd name="T11" fmla="*/ 17 h 17"/>
                <a:gd name="T12" fmla="*/ 39 w 60"/>
                <a:gd name="T13" fmla="*/ 17 h 17"/>
                <a:gd name="T14" fmla="*/ 46 w 60"/>
                <a:gd name="T15" fmla="*/ 16 h 17"/>
                <a:gd name="T16" fmla="*/ 53 w 60"/>
                <a:gd name="T17" fmla="*/ 15 h 17"/>
                <a:gd name="T18" fmla="*/ 60 w 60"/>
                <a:gd name="T19" fmla="*/ 14 h 17"/>
                <a:gd name="T20" fmla="*/ 55 w 60"/>
                <a:gd name="T21" fmla="*/ 4 h 17"/>
                <a:gd name="T22" fmla="*/ 53 w 60"/>
                <a:gd name="T23" fmla="*/ 6 h 17"/>
                <a:gd name="T24" fmla="*/ 46 w 60"/>
                <a:gd name="T25" fmla="*/ 7 h 17"/>
                <a:gd name="T26" fmla="*/ 39 w 60"/>
                <a:gd name="T27" fmla="*/ 8 h 17"/>
                <a:gd name="T28" fmla="*/ 31 w 60"/>
                <a:gd name="T29" fmla="*/ 8 h 17"/>
                <a:gd name="T30" fmla="*/ 23 w 60"/>
                <a:gd name="T31" fmla="*/ 7 h 17"/>
                <a:gd name="T32" fmla="*/ 18 w 60"/>
                <a:gd name="T33" fmla="*/ 6 h 17"/>
                <a:gd name="T34" fmla="*/ 13 w 60"/>
                <a:gd name="T35" fmla="*/ 3 h 17"/>
                <a:gd name="T36" fmla="*/ 10 w 60"/>
                <a:gd name="T37" fmla="*/ 1 h 17"/>
                <a:gd name="T38" fmla="*/ 0 w 60"/>
                <a:gd name="T39" fmla="*/ 4 h 17"/>
                <a:gd name="T40" fmla="*/ 10 w 60"/>
                <a:gd name="T41" fmla="*/ 1 h 17"/>
                <a:gd name="T42" fmla="*/ 6 w 60"/>
                <a:gd name="T43" fmla="*/ 0 h 17"/>
                <a:gd name="T44" fmla="*/ 3 w 60"/>
                <a:gd name="T45" fmla="*/ 1 h 17"/>
                <a:gd name="T46" fmla="*/ 2 w 60"/>
                <a:gd name="T47" fmla="*/ 4 h 17"/>
                <a:gd name="T48" fmla="*/ 3 w 60"/>
                <a:gd name="T49" fmla="*/ 8 h 17"/>
                <a:gd name="T50" fmla="*/ 12 w 60"/>
                <a:gd name="T51"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17">
                  <a:moveTo>
                    <a:pt x="12" y="4"/>
                  </a:moveTo>
                  <a:lnTo>
                    <a:pt x="3" y="8"/>
                  </a:lnTo>
                  <a:lnTo>
                    <a:pt x="8" y="12"/>
                  </a:lnTo>
                  <a:lnTo>
                    <a:pt x="15" y="15"/>
                  </a:lnTo>
                  <a:lnTo>
                    <a:pt x="23" y="16"/>
                  </a:lnTo>
                  <a:lnTo>
                    <a:pt x="31" y="17"/>
                  </a:lnTo>
                  <a:lnTo>
                    <a:pt x="39" y="17"/>
                  </a:lnTo>
                  <a:lnTo>
                    <a:pt x="46" y="16"/>
                  </a:lnTo>
                  <a:lnTo>
                    <a:pt x="53" y="15"/>
                  </a:lnTo>
                  <a:lnTo>
                    <a:pt x="60" y="14"/>
                  </a:lnTo>
                  <a:lnTo>
                    <a:pt x="55" y="4"/>
                  </a:lnTo>
                  <a:lnTo>
                    <a:pt x="53" y="6"/>
                  </a:lnTo>
                  <a:lnTo>
                    <a:pt x="46" y="7"/>
                  </a:lnTo>
                  <a:lnTo>
                    <a:pt x="39" y="8"/>
                  </a:lnTo>
                  <a:lnTo>
                    <a:pt x="31" y="8"/>
                  </a:lnTo>
                  <a:lnTo>
                    <a:pt x="23" y="7"/>
                  </a:lnTo>
                  <a:lnTo>
                    <a:pt x="18" y="6"/>
                  </a:lnTo>
                  <a:lnTo>
                    <a:pt x="13" y="3"/>
                  </a:lnTo>
                  <a:lnTo>
                    <a:pt x="10" y="1"/>
                  </a:lnTo>
                  <a:lnTo>
                    <a:pt x="0" y="4"/>
                  </a:lnTo>
                  <a:lnTo>
                    <a:pt x="10" y="1"/>
                  </a:lnTo>
                  <a:lnTo>
                    <a:pt x="6" y="0"/>
                  </a:lnTo>
                  <a:lnTo>
                    <a:pt x="3" y="1"/>
                  </a:lnTo>
                  <a:lnTo>
                    <a:pt x="2" y="4"/>
                  </a:lnTo>
                  <a:lnTo>
                    <a:pt x="3" y="8"/>
                  </a:lnTo>
                  <a:lnTo>
                    <a:pt x="12"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91" name="Freeform 299"/>
            <p:cNvSpPr>
              <a:spLocks/>
            </p:cNvSpPr>
            <p:nvPr/>
          </p:nvSpPr>
          <p:spPr bwMode="auto">
            <a:xfrm>
              <a:off x="3350" y="3909"/>
              <a:ext cx="11" cy="11"/>
            </a:xfrm>
            <a:custGeom>
              <a:avLst/>
              <a:gdLst>
                <a:gd name="T0" fmla="*/ 0 w 33"/>
                <a:gd name="T1" fmla="*/ 28 h 32"/>
                <a:gd name="T2" fmla="*/ 8 w 33"/>
                <a:gd name="T3" fmla="*/ 31 h 32"/>
                <a:gd name="T4" fmla="*/ 15 w 33"/>
                <a:gd name="T5" fmla="*/ 26 h 32"/>
                <a:gd name="T6" fmla="*/ 21 w 33"/>
                <a:gd name="T7" fmla="*/ 18 h 32"/>
                <a:gd name="T8" fmla="*/ 29 w 33"/>
                <a:gd name="T9" fmla="*/ 10 h 32"/>
                <a:gd name="T10" fmla="*/ 33 w 33"/>
                <a:gd name="T11" fmla="*/ 0 h 32"/>
                <a:gd name="T12" fmla="*/ 21 w 33"/>
                <a:gd name="T13" fmla="*/ 0 h 32"/>
                <a:gd name="T14" fmla="*/ 20 w 33"/>
                <a:gd name="T15" fmla="*/ 5 h 32"/>
                <a:gd name="T16" fmla="*/ 15 w 33"/>
                <a:gd name="T17" fmla="*/ 11 h 32"/>
                <a:gd name="T18" fmla="*/ 8 w 33"/>
                <a:gd name="T19" fmla="*/ 19 h 32"/>
                <a:gd name="T20" fmla="*/ 1 w 33"/>
                <a:gd name="T21" fmla="*/ 24 h 32"/>
                <a:gd name="T22" fmla="*/ 9 w 33"/>
                <a:gd name="T23" fmla="*/ 28 h 32"/>
                <a:gd name="T24" fmla="*/ 1 w 33"/>
                <a:gd name="T25" fmla="*/ 24 h 32"/>
                <a:gd name="T26" fmla="*/ 0 w 33"/>
                <a:gd name="T27" fmla="*/ 28 h 32"/>
                <a:gd name="T28" fmla="*/ 1 w 33"/>
                <a:gd name="T29" fmla="*/ 31 h 32"/>
                <a:gd name="T30" fmla="*/ 4 w 33"/>
                <a:gd name="T31" fmla="*/ 32 h 32"/>
                <a:gd name="T32" fmla="*/ 8 w 33"/>
                <a:gd name="T33" fmla="*/ 31 h 32"/>
                <a:gd name="T34" fmla="*/ 0 w 33"/>
                <a:gd name="T35"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32">
                  <a:moveTo>
                    <a:pt x="0" y="28"/>
                  </a:moveTo>
                  <a:lnTo>
                    <a:pt x="8" y="31"/>
                  </a:lnTo>
                  <a:lnTo>
                    <a:pt x="15" y="26"/>
                  </a:lnTo>
                  <a:lnTo>
                    <a:pt x="21" y="18"/>
                  </a:lnTo>
                  <a:lnTo>
                    <a:pt x="29" y="10"/>
                  </a:lnTo>
                  <a:lnTo>
                    <a:pt x="33" y="0"/>
                  </a:lnTo>
                  <a:lnTo>
                    <a:pt x="21" y="0"/>
                  </a:lnTo>
                  <a:lnTo>
                    <a:pt x="20" y="5"/>
                  </a:lnTo>
                  <a:lnTo>
                    <a:pt x="15" y="11"/>
                  </a:lnTo>
                  <a:lnTo>
                    <a:pt x="8" y="19"/>
                  </a:lnTo>
                  <a:lnTo>
                    <a:pt x="1" y="24"/>
                  </a:lnTo>
                  <a:lnTo>
                    <a:pt x="9" y="28"/>
                  </a:lnTo>
                  <a:lnTo>
                    <a:pt x="1" y="24"/>
                  </a:lnTo>
                  <a:lnTo>
                    <a:pt x="0" y="28"/>
                  </a:lnTo>
                  <a:lnTo>
                    <a:pt x="1" y="31"/>
                  </a:lnTo>
                  <a:lnTo>
                    <a:pt x="4" y="32"/>
                  </a:lnTo>
                  <a:lnTo>
                    <a:pt x="8" y="31"/>
                  </a:lnTo>
                  <a:lnTo>
                    <a:pt x="0" y="2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92" name="Freeform 300"/>
            <p:cNvSpPr>
              <a:spLocks/>
            </p:cNvSpPr>
            <p:nvPr/>
          </p:nvSpPr>
          <p:spPr bwMode="auto">
            <a:xfrm>
              <a:off x="3340" y="3913"/>
              <a:ext cx="13" cy="6"/>
            </a:xfrm>
            <a:custGeom>
              <a:avLst/>
              <a:gdLst>
                <a:gd name="T0" fmla="*/ 11 w 41"/>
                <a:gd name="T1" fmla="*/ 4 h 17"/>
                <a:gd name="T2" fmla="*/ 4 w 41"/>
                <a:gd name="T3" fmla="*/ 9 h 17"/>
                <a:gd name="T4" fmla="*/ 12 w 41"/>
                <a:gd name="T5" fmla="*/ 11 h 17"/>
                <a:gd name="T6" fmla="*/ 23 w 41"/>
                <a:gd name="T7" fmla="*/ 14 h 17"/>
                <a:gd name="T8" fmla="*/ 29 w 41"/>
                <a:gd name="T9" fmla="*/ 17 h 17"/>
                <a:gd name="T10" fmla="*/ 32 w 41"/>
                <a:gd name="T11" fmla="*/ 16 h 17"/>
                <a:gd name="T12" fmla="*/ 41 w 41"/>
                <a:gd name="T13" fmla="*/ 16 h 17"/>
                <a:gd name="T14" fmla="*/ 34 w 41"/>
                <a:gd name="T15" fmla="*/ 8 h 17"/>
                <a:gd name="T16" fmla="*/ 25 w 41"/>
                <a:gd name="T17" fmla="*/ 4 h 17"/>
                <a:gd name="T18" fmla="*/ 15 w 41"/>
                <a:gd name="T19" fmla="*/ 2 h 17"/>
                <a:gd name="T20" fmla="*/ 7 w 41"/>
                <a:gd name="T21" fmla="*/ 0 h 17"/>
                <a:gd name="T22" fmla="*/ 0 w 41"/>
                <a:gd name="T23" fmla="*/ 4 h 17"/>
                <a:gd name="T24" fmla="*/ 7 w 41"/>
                <a:gd name="T25" fmla="*/ 0 h 17"/>
                <a:gd name="T26" fmla="*/ 3 w 41"/>
                <a:gd name="T27" fmla="*/ 1 h 17"/>
                <a:gd name="T28" fmla="*/ 1 w 41"/>
                <a:gd name="T29" fmla="*/ 3 h 17"/>
                <a:gd name="T30" fmla="*/ 2 w 41"/>
                <a:gd name="T31" fmla="*/ 7 h 17"/>
                <a:gd name="T32" fmla="*/ 4 w 41"/>
                <a:gd name="T33" fmla="*/ 9 h 17"/>
                <a:gd name="T34" fmla="*/ 11 w 41"/>
                <a:gd name="T35"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 h="17">
                  <a:moveTo>
                    <a:pt x="11" y="4"/>
                  </a:moveTo>
                  <a:lnTo>
                    <a:pt x="4" y="9"/>
                  </a:lnTo>
                  <a:lnTo>
                    <a:pt x="12" y="11"/>
                  </a:lnTo>
                  <a:lnTo>
                    <a:pt x="23" y="14"/>
                  </a:lnTo>
                  <a:lnTo>
                    <a:pt x="29" y="17"/>
                  </a:lnTo>
                  <a:lnTo>
                    <a:pt x="32" y="16"/>
                  </a:lnTo>
                  <a:lnTo>
                    <a:pt x="41" y="16"/>
                  </a:lnTo>
                  <a:lnTo>
                    <a:pt x="34" y="8"/>
                  </a:lnTo>
                  <a:lnTo>
                    <a:pt x="25" y="4"/>
                  </a:lnTo>
                  <a:lnTo>
                    <a:pt x="15" y="2"/>
                  </a:lnTo>
                  <a:lnTo>
                    <a:pt x="7" y="0"/>
                  </a:lnTo>
                  <a:lnTo>
                    <a:pt x="0" y="4"/>
                  </a:lnTo>
                  <a:lnTo>
                    <a:pt x="7" y="0"/>
                  </a:lnTo>
                  <a:lnTo>
                    <a:pt x="3" y="1"/>
                  </a:lnTo>
                  <a:lnTo>
                    <a:pt x="1" y="3"/>
                  </a:lnTo>
                  <a:lnTo>
                    <a:pt x="2" y="7"/>
                  </a:lnTo>
                  <a:lnTo>
                    <a:pt x="4" y="9"/>
                  </a:lnTo>
                  <a:lnTo>
                    <a:pt x="11"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93" name="Freeform 301"/>
            <p:cNvSpPr>
              <a:spLocks/>
            </p:cNvSpPr>
            <p:nvPr/>
          </p:nvSpPr>
          <p:spPr bwMode="auto">
            <a:xfrm>
              <a:off x="3340" y="3914"/>
              <a:ext cx="3" cy="13"/>
            </a:xfrm>
            <a:custGeom>
              <a:avLst/>
              <a:gdLst>
                <a:gd name="T0" fmla="*/ 8 w 11"/>
                <a:gd name="T1" fmla="*/ 37 h 37"/>
                <a:gd name="T2" fmla="*/ 11 w 11"/>
                <a:gd name="T3" fmla="*/ 32 h 37"/>
                <a:gd name="T4" fmla="*/ 11 w 11"/>
                <a:gd name="T5" fmla="*/ 0 h 37"/>
                <a:gd name="T6" fmla="*/ 0 w 11"/>
                <a:gd name="T7" fmla="*/ 0 h 37"/>
                <a:gd name="T8" fmla="*/ 0 w 11"/>
                <a:gd name="T9" fmla="*/ 32 h 37"/>
                <a:gd name="T10" fmla="*/ 3 w 11"/>
                <a:gd name="T11" fmla="*/ 28 h 37"/>
                <a:gd name="T12" fmla="*/ 0 w 11"/>
                <a:gd name="T13" fmla="*/ 32 h 37"/>
                <a:gd name="T14" fmla="*/ 2 w 11"/>
                <a:gd name="T15" fmla="*/ 36 h 37"/>
                <a:gd name="T16" fmla="*/ 5 w 11"/>
                <a:gd name="T17" fmla="*/ 37 h 37"/>
                <a:gd name="T18" fmla="*/ 9 w 11"/>
                <a:gd name="T19" fmla="*/ 36 h 37"/>
                <a:gd name="T20" fmla="*/ 11 w 11"/>
                <a:gd name="T21" fmla="*/ 32 h 37"/>
                <a:gd name="T22" fmla="*/ 8 w 11"/>
                <a:gd name="T2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37">
                  <a:moveTo>
                    <a:pt x="8" y="37"/>
                  </a:moveTo>
                  <a:lnTo>
                    <a:pt x="11" y="32"/>
                  </a:lnTo>
                  <a:lnTo>
                    <a:pt x="11" y="0"/>
                  </a:lnTo>
                  <a:lnTo>
                    <a:pt x="0" y="0"/>
                  </a:lnTo>
                  <a:lnTo>
                    <a:pt x="0" y="32"/>
                  </a:lnTo>
                  <a:lnTo>
                    <a:pt x="3" y="28"/>
                  </a:lnTo>
                  <a:lnTo>
                    <a:pt x="0" y="32"/>
                  </a:lnTo>
                  <a:lnTo>
                    <a:pt x="2" y="36"/>
                  </a:lnTo>
                  <a:lnTo>
                    <a:pt x="5" y="37"/>
                  </a:lnTo>
                  <a:lnTo>
                    <a:pt x="9" y="36"/>
                  </a:lnTo>
                  <a:lnTo>
                    <a:pt x="11" y="32"/>
                  </a:lnTo>
                  <a:lnTo>
                    <a:pt x="8" y="3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94" name="Freeform 302"/>
            <p:cNvSpPr>
              <a:spLocks/>
            </p:cNvSpPr>
            <p:nvPr/>
          </p:nvSpPr>
          <p:spPr bwMode="auto">
            <a:xfrm>
              <a:off x="3332" y="3922"/>
              <a:ext cx="10" cy="6"/>
            </a:xfrm>
            <a:custGeom>
              <a:avLst/>
              <a:gdLst>
                <a:gd name="T0" fmla="*/ 0 w 32"/>
                <a:gd name="T1" fmla="*/ 5 h 16"/>
                <a:gd name="T2" fmla="*/ 2 w 32"/>
                <a:gd name="T3" fmla="*/ 8 h 16"/>
                <a:gd name="T4" fmla="*/ 9 w 32"/>
                <a:gd name="T5" fmla="*/ 14 h 16"/>
                <a:gd name="T6" fmla="*/ 17 w 32"/>
                <a:gd name="T7" fmla="*/ 16 h 16"/>
                <a:gd name="T8" fmla="*/ 24 w 32"/>
                <a:gd name="T9" fmla="*/ 15 h 16"/>
                <a:gd name="T10" fmla="*/ 32 w 32"/>
                <a:gd name="T11" fmla="*/ 13 h 16"/>
                <a:gd name="T12" fmla="*/ 27 w 32"/>
                <a:gd name="T13" fmla="*/ 4 h 16"/>
                <a:gd name="T14" fmla="*/ 21 w 32"/>
                <a:gd name="T15" fmla="*/ 6 h 16"/>
                <a:gd name="T16" fmla="*/ 17 w 32"/>
                <a:gd name="T17" fmla="*/ 7 h 16"/>
                <a:gd name="T18" fmla="*/ 13 w 32"/>
                <a:gd name="T19" fmla="*/ 5 h 16"/>
                <a:gd name="T20" fmla="*/ 9 w 32"/>
                <a:gd name="T21" fmla="*/ 2 h 16"/>
                <a:gd name="T22" fmla="*/ 11 w 32"/>
                <a:gd name="T23" fmla="*/ 5 h 16"/>
                <a:gd name="T24" fmla="*/ 9 w 32"/>
                <a:gd name="T25" fmla="*/ 2 h 16"/>
                <a:gd name="T26" fmla="*/ 5 w 32"/>
                <a:gd name="T27" fmla="*/ 0 h 16"/>
                <a:gd name="T28" fmla="*/ 2 w 32"/>
                <a:gd name="T29" fmla="*/ 2 h 16"/>
                <a:gd name="T30" fmla="*/ 1 w 32"/>
                <a:gd name="T31" fmla="*/ 5 h 16"/>
                <a:gd name="T32" fmla="*/ 2 w 32"/>
                <a:gd name="T33" fmla="*/ 8 h 16"/>
                <a:gd name="T34" fmla="*/ 0 w 32"/>
                <a:gd name="T35"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16">
                  <a:moveTo>
                    <a:pt x="0" y="5"/>
                  </a:moveTo>
                  <a:lnTo>
                    <a:pt x="2" y="8"/>
                  </a:lnTo>
                  <a:lnTo>
                    <a:pt x="9" y="14"/>
                  </a:lnTo>
                  <a:lnTo>
                    <a:pt x="17" y="16"/>
                  </a:lnTo>
                  <a:lnTo>
                    <a:pt x="24" y="15"/>
                  </a:lnTo>
                  <a:lnTo>
                    <a:pt x="32" y="13"/>
                  </a:lnTo>
                  <a:lnTo>
                    <a:pt x="27" y="4"/>
                  </a:lnTo>
                  <a:lnTo>
                    <a:pt x="21" y="6"/>
                  </a:lnTo>
                  <a:lnTo>
                    <a:pt x="17" y="7"/>
                  </a:lnTo>
                  <a:lnTo>
                    <a:pt x="13" y="5"/>
                  </a:lnTo>
                  <a:lnTo>
                    <a:pt x="9" y="2"/>
                  </a:lnTo>
                  <a:lnTo>
                    <a:pt x="11" y="5"/>
                  </a:lnTo>
                  <a:lnTo>
                    <a:pt x="9" y="2"/>
                  </a:lnTo>
                  <a:lnTo>
                    <a:pt x="5" y="0"/>
                  </a:lnTo>
                  <a:lnTo>
                    <a:pt x="2" y="2"/>
                  </a:lnTo>
                  <a:lnTo>
                    <a:pt x="1" y="5"/>
                  </a:lnTo>
                  <a:lnTo>
                    <a:pt x="2" y="8"/>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95" name="Freeform 303"/>
            <p:cNvSpPr>
              <a:spLocks/>
            </p:cNvSpPr>
            <p:nvPr/>
          </p:nvSpPr>
          <p:spPr bwMode="auto">
            <a:xfrm>
              <a:off x="3331" y="3910"/>
              <a:ext cx="4" cy="14"/>
            </a:xfrm>
            <a:custGeom>
              <a:avLst/>
              <a:gdLst>
                <a:gd name="T0" fmla="*/ 6 w 14"/>
                <a:gd name="T1" fmla="*/ 9 h 43"/>
                <a:gd name="T2" fmla="*/ 1 w 14"/>
                <a:gd name="T3" fmla="*/ 8 h 43"/>
                <a:gd name="T4" fmla="*/ 4 w 14"/>
                <a:gd name="T5" fmla="*/ 12 h 43"/>
                <a:gd name="T6" fmla="*/ 3 w 14"/>
                <a:gd name="T7" fmla="*/ 22 h 43"/>
                <a:gd name="T8" fmla="*/ 3 w 14"/>
                <a:gd name="T9" fmla="*/ 34 h 43"/>
                <a:gd name="T10" fmla="*/ 3 w 14"/>
                <a:gd name="T11" fmla="*/ 43 h 43"/>
                <a:gd name="T12" fmla="*/ 14 w 14"/>
                <a:gd name="T13" fmla="*/ 43 h 43"/>
                <a:gd name="T14" fmla="*/ 14 w 14"/>
                <a:gd name="T15" fmla="*/ 34 h 43"/>
                <a:gd name="T16" fmla="*/ 14 w 14"/>
                <a:gd name="T17" fmla="*/ 22 h 43"/>
                <a:gd name="T18" fmla="*/ 13 w 14"/>
                <a:gd name="T19" fmla="*/ 12 h 43"/>
                <a:gd name="T20" fmla="*/ 8 w 14"/>
                <a:gd name="T21" fmla="*/ 1 h 43"/>
                <a:gd name="T22" fmla="*/ 4 w 14"/>
                <a:gd name="T23" fmla="*/ 0 h 43"/>
                <a:gd name="T24" fmla="*/ 8 w 14"/>
                <a:gd name="T25" fmla="*/ 1 h 43"/>
                <a:gd name="T26" fmla="*/ 5 w 14"/>
                <a:gd name="T27" fmla="*/ 0 h 43"/>
                <a:gd name="T28" fmla="*/ 1 w 14"/>
                <a:gd name="T29" fmla="*/ 1 h 43"/>
                <a:gd name="T30" fmla="*/ 0 w 14"/>
                <a:gd name="T31" fmla="*/ 4 h 43"/>
                <a:gd name="T32" fmla="*/ 1 w 14"/>
                <a:gd name="T33" fmla="*/ 8 h 43"/>
                <a:gd name="T34" fmla="*/ 6 w 14"/>
                <a:gd name="T35" fmla="*/ 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43">
                  <a:moveTo>
                    <a:pt x="6" y="9"/>
                  </a:moveTo>
                  <a:lnTo>
                    <a:pt x="1" y="8"/>
                  </a:lnTo>
                  <a:lnTo>
                    <a:pt x="4" y="12"/>
                  </a:lnTo>
                  <a:lnTo>
                    <a:pt x="3" y="22"/>
                  </a:lnTo>
                  <a:lnTo>
                    <a:pt x="3" y="34"/>
                  </a:lnTo>
                  <a:lnTo>
                    <a:pt x="3" y="43"/>
                  </a:lnTo>
                  <a:lnTo>
                    <a:pt x="14" y="43"/>
                  </a:lnTo>
                  <a:lnTo>
                    <a:pt x="14" y="34"/>
                  </a:lnTo>
                  <a:lnTo>
                    <a:pt x="14" y="22"/>
                  </a:lnTo>
                  <a:lnTo>
                    <a:pt x="13" y="12"/>
                  </a:lnTo>
                  <a:lnTo>
                    <a:pt x="8" y="1"/>
                  </a:lnTo>
                  <a:lnTo>
                    <a:pt x="4" y="0"/>
                  </a:lnTo>
                  <a:lnTo>
                    <a:pt x="8" y="1"/>
                  </a:lnTo>
                  <a:lnTo>
                    <a:pt x="5" y="0"/>
                  </a:lnTo>
                  <a:lnTo>
                    <a:pt x="1" y="1"/>
                  </a:lnTo>
                  <a:lnTo>
                    <a:pt x="0" y="4"/>
                  </a:lnTo>
                  <a:lnTo>
                    <a:pt x="1" y="8"/>
                  </a:lnTo>
                  <a:lnTo>
                    <a:pt x="6"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96" name="Freeform 304"/>
            <p:cNvSpPr>
              <a:spLocks/>
            </p:cNvSpPr>
            <p:nvPr/>
          </p:nvSpPr>
          <p:spPr bwMode="auto">
            <a:xfrm>
              <a:off x="3326" y="3910"/>
              <a:ext cx="7" cy="9"/>
            </a:xfrm>
            <a:custGeom>
              <a:avLst/>
              <a:gdLst>
                <a:gd name="T0" fmla="*/ 9 w 19"/>
                <a:gd name="T1" fmla="*/ 29 h 29"/>
                <a:gd name="T2" fmla="*/ 9 w 19"/>
                <a:gd name="T3" fmla="*/ 28 h 29"/>
                <a:gd name="T4" fmla="*/ 11 w 19"/>
                <a:gd name="T5" fmla="*/ 24 h 29"/>
                <a:gd name="T6" fmla="*/ 14 w 19"/>
                <a:gd name="T7" fmla="*/ 17 h 29"/>
                <a:gd name="T8" fmla="*/ 17 w 19"/>
                <a:gd name="T9" fmla="*/ 11 h 29"/>
                <a:gd name="T10" fmla="*/ 19 w 19"/>
                <a:gd name="T11" fmla="*/ 9 h 29"/>
                <a:gd name="T12" fmla="*/ 17 w 19"/>
                <a:gd name="T13" fmla="*/ 0 h 29"/>
                <a:gd name="T14" fmla="*/ 10 w 19"/>
                <a:gd name="T15" fmla="*/ 4 h 29"/>
                <a:gd name="T16" fmla="*/ 5 w 19"/>
                <a:gd name="T17" fmla="*/ 12 h 29"/>
                <a:gd name="T18" fmla="*/ 2 w 19"/>
                <a:gd name="T19" fmla="*/ 19 h 29"/>
                <a:gd name="T20" fmla="*/ 0 w 19"/>
                <a:gd name="T21" fmla="*/ 26 h 29"/>
                <a:gd name="T22" fmla="*/ 0 w 19"/>
                <a:gd name="T23" fmla="*/ 25 h 29"/>
                <a:gd name="T24" fmla="*/ 9 w 19"/>
                <a:gd name="T2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29">
                  <a:moveTo>
                    <a:pt x="9" y="29"/>
                  </a:moveTo>
                  <a:lnTo>
                    <a:pt x="9" y="28"/>
                  </a:lnTo>
                  <a:lnTo>
                    <a:pt x="11" y="24"/>
                  </a:lnTo>
                  <a:lnTo>
                    <a:pt x="14" y="17"/>
                  </a:lnTo>
                  <a:lnTo>
                    <a:pt x="17" y="11"/>
                  </a:lnTo>
                  <a:lnTo>
                    <a:pt x="19" y="9"/>
                  </a:lnTo>
                  <a:lnTo>
                    <a:pt x="17" y="0"/>
                  </a:lnTo>
                  <a:lnTo>
                    <a:pt x="10" y="4"/>
                  </a:lnTo>
                  <a:lnTo>
                    <a:pt x="5" y="12"/>
                  </a:lnTo>
                  <a:lnTo>
                    <a:pt x="2" y="19"/>
                  </a:lnTo>
                  <a:lnTo>
                    <a:pt x="0" y="26"/>
                  </a:lnTo>
                  <a:lnTo>
                    <a:pt x="0" y="25"/>
                  </a:lnTo>
                  <a:lnTo>
                    <a:pt x="9"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97" name="Freeform 305"/>
            <p:cNvSpPr>
              <a:spLocks/>
            </p:cNvSpPr>
            <p:nvPr/>
          </p:nvSpPr>
          <p:spPr bwMode="auto">
            <a:xfrm>
              <a:off x="3308" y="3918"/>
              <a:ext cx="21" cy="4"/>
            </a:xfrm>
            <a:custGeom>
              <a:avLst/>
              <a:gdLst>
                <a:gd name="T0" fmla="*/ 9 w 64"/>
                <a:gd name="T1" fmla="*/ 6 h 13"/>
                <a:gd name="T2" fmla="*/ 3 w 64"/>
                <a:gd name="T3" fmla="*/ 9 h 13"/>
                <a:gd name="T4" fmla="*/ 10 w 64"/>
                <a:gd name="T5" fmla="*/ 11 h 13"/>
                <a:gd name="T6" fmla="*/ 20 w 64"/>
                <a:gd name="T7" fmla="*/ 12 h 13"/>
                <a:gd name="T8" fmla="*/ 28 w 64"/>
                <a:gd name="T9" fmla="*/ 13 h 13"/>
                <a:gd name="T10" fmla="*/ 37 w 64"/>
                <a:gd name="T11" fmla="*/ 13 h 13"/>
                <a:gd name="T12" fmla="*/ 45 w 64"/>
                <a:gd name="T13" fmla="*/ 12 h 13"/>
                <a:gd name="T14" fmla="*/ 53 w 64"/>
                <a:gd name="T15" fmla="*/ 11 h 13"/>
                <a:gd name="T16" fmla="*/ 59 w 64"/>
                <a:gd name="T17" fmla="*/ 9 h 13"/>
                <a:gd name="T18" fmla="*/ 64 w 64"/>
                <a:gd name="T19" fmla="*/ 5 h 13"/>
                <a:gd name="T20" fmla="*/ 55 w 64"/>
                <a:gd name="T21" fmla="*/ 1 h 13"/>
                <a:gd name="T22" fmla="*/ 55 w 64"/>
                <a:gd name="T23" fmla="*/ 0 h 13"/>
                <a:gd name="T24" fmla="*/ 51 w 64"/>
                <a:gd name="T25" fmla="*/ 2 h 13"/>
                <a:gd name="T26" fmla="*/ 45 w 64"/>
                <a:gd name="T27" fmla="*/ 3 h 13"/>
                <a:gd name="T28" fmla="*/ 37 w 64"/>
                <a:gd name="T29" fmla="*/ 2 h 13"/>
                <a:gd name="T30" fmla="*/ 28 w 64"/>
                <a:gd name="T31" fmla="*/ 2 h 13"/>
                <a:gd name="T32" fmla="*/ 20 w 64"/>
                <a:gd name="T33" fmla="*/ 3 h 13"/>
                <a:gd name="T34" fmla="*/ 12 w 64"/>
                <a:gd name="T35" fmla="*/ 2 h 13"/>
                <a:gd name="T36" fmla="*/ 5 w 64"/>
                <a:gd name="T37" fmla="*/ 0 h 13"/>
                <a:gd name="T38" fmla="*/ 0 w 64"/>
                <a:gd name="T39" fmla="*/ 2 h 13"/>
                <a:gd name="T40" fmla="*/ 5 w 64"/>
                <a:gd name="T41" fmla="*/ 0 h 13"/>
                <a:gd name="T42" fmla="*/ 2 w 64"/>
                <a:gd name="T43" fmla="*/ 1 h 13"/>
                <a:gd name="T44" fmla="*/ 0 w 64"/>
                <a:gd name="T45" fmla="*/ 3 h 13"/>
                <a:gd name="T46" fmla="*/ 1 w 64"/>
                <a:gd name="T47" fmla="*/ 6 h 13"/>
                <a:gd name="T48" fmla="*/ 3 w 64"/>
                <a:gd name="T49" fmla="*/ 9 h 13"/>
                <a:gd name="T50" fmla="*/ 9 w 64"/>
                <a:gd name="T51"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 h="13">
                  <a:moveTo>
                    <a:pt x="9" y="6"/>
                  </a:moveTo>
                  <a:lnTo>
                    <a:pt x="3" y="9"/>
                  </a:lnTo>
                  <a:lnTo>
                    <a:pt x="10" y="11"/>
                  </a:lnTo>
                  <a:lnTo>
                    <a:pt x="20" y="12"/>
                  </a:lnTo>
                  <a:lnTo>
                    <a:pt x="28" y="13"/>
                  </a:lnTo>
                  <a:lnTo>
                    <a:pt x="37" y="13"/>
                  </a:lnTo>
                  <a:lnTo>
                    <a:pt x="45" y="12"/>
                  </a:lnTo>
                  <a:lnTo>
                    <a:pt x="53" y="11"/>
                  </a:lnTo>
                  <a:lnTo>
                    <a:pt x="59" y="9"/>
                  </a:lnTo>
                  <a:lnTo>
                    <a:pt x="64" y="5"/>
                  </a:lnTo>
                  <a:lnTo>
                    <a:pt x="55" y="1"/>
                  </a:lnTo>
                  <a:lnTo>
                    <a:pt x="55" y="0"/>
                  </a:lnTo>
                  <a:lnTo>
                    <a:pt x="51" y="2"/>
                  </a:lnTo>
                  <a:lnTo>
                    <a:pt x="45" y="3"/>
                  </a:lnTo>
                  <a:lnTo>
                    <a:pt x="37" y="2"/>
                  </a:lnTo>
                  <a:lnTo>
                    <a:pt x="28" y="2"/>
                  </a:lnTo>
                  <a:lnTo>
                    <a:pt x="20" y="3"/>
                  </a:lnTo>
                  <a:lnTo>
                    <a:pt x="12" y="2"/>
                  </a:lnTo>
                  <a:lnTo>
                    <a:pt x="5" y="0"/>
                  </a:lnTo>
                  <a:lnTo>
                    <a:pt x="0" y="2"/>
                  </a:lnTo>
                  <a:lnTo>
                    <a:pt x="5" y="0"/>
                  </a:lnTo>
                  <a:lnTo>
                    <a:pt x="2" y="1"/>
                  </a:lnTo>
                  <a:lnTo>
                    <a:pt x="0" y="3"/>
                  </a:lnTo>
                  <a:lnTo>
                    <a:pt x="1" y="6"/>
                  </a:lnTo>
                  <a:lnTo>
                    <a:pt x="3" y="9"/>
                  </a:lnTo>
                  <a:lnTo>
                    <a:pt x="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98" name="Freeform 306"/>
            <p:cNvSpPr>
              <a:spLocks/>
            </p:cNvSpPr>
            <p:nvPr/>
          </p:nvSpPr>
          <p:spPr bwMode="auto">
            <a:xfrm>
              <a:off x="3305" y="3918"/>
              <a:ext cx="6" cy="6"/>
            </a:xfrm>
            <a:custGeom>
              <a:avLst/>
              <a:gdLst>
                <a:gd name="T0" fmla="*/ 0 w 18"/>
                <a:gd name="T1" fmla="*/ 16 h 16"/>
                <a:gd name="T2" fmla="*/ 0 w 18"/>
                <a:gd name="T3" fmla="*/ 16 h 16"/>
                <a:gd name="T4" fmla="*/ 6 w 18"/>
                <a:gd name="T5" fmla="*/ 15 h 16"/>
                <a:gd name="T6" fmla="*/ 12 w 18"/>
                <a:gd name="T7" fmla="*/ 11 h 16"/>
                <a:gd name="T8" fmla="*/ 14 w 18"/>
                <a:gd name="T9" fmla="*/ 9 h 16"/>
                <a:gd name="T10" fmla="*/ 18 w 18"/>
                <a:gd name="T11" fmla="*/ 4 h 16"/>
                <a:gd name="T12" fmla="*/ 9 w 18"/>
                <a:gd name="T13" fmla="*/ 0 h 16"/>
                <a:gd name="T14" fmla="*/ 8 w 18"/>
                <a:gd name="T15" fmla="*/ 2 h 16"/>
                <a:gd name="T16" fmla="*/ 5 w 18"/>
                <a:gd name="T17" fmla="*/ 4 h 16"/>
                <a:gd name="T18" fmla="*/ 4 w 18"/>
                <a:gd name="T19" fmla="*/ 6 h 16"/>
                <a:gd name="T20" fmla="*/ 0 w 18"/>
                <a:gd name="T21" fmla="*/ 4 h 16"/>
                <a:gd name="T22" fmla="*/ 0 w 18"/>
                <a:gd name="T23" fmla="*/ 4 h 16"/>
                <a:gd name="T24" fmla="*/ 0 w 18"/>
                <a:gd name="T25"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16">
                  <a:moveTo>
                    <a:pt x="0" y="16"/>
                  </a:moveTo>
                  <a:lnTo>
                    <a:pt x="0" y="16"/>
                  </a:lnTo>
                  <a:lnTo>
                    <a:pt x="6" y="15"/>
                  </a:lnTo>
                  <a:lnTo>
                    <a:pt x="12" y="11"/>
                  </a:lnTo>
                  <a:lnTo>
                    <a:pt x="14" y="9"/>
                  </a:lnTo>
                  <a:lnTo>
                    <a:pt x="18" y="4"/>
                  </a:lnTo>
                  <a:lnTo>
                    <a:pt x="9" y="0"/>
                  </a:lnTo>
                  <a:lnTo>
                    <a:pt x="8" y="2"/>
                  </a:lnTo>
                  <a:lnTo>
                    <a:pt x="5" y="4"/>
                  </a:lnTo>
                  <a:lnTo>
                    <a:pt x="4" y="6"/>
                  </a:lnTo>
                  <a:lnTo>
                    <a:pt x="0" y="4"/>
                  </a:lnTo>
                  <a:lnTo>
                    <a:pt x="0" y="4"/>
                  </a:lnTo>
                  <a:lnTo>
                    <a:pt x="0"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899" name="Freeform 307"/>
            <p:cNvSpPr>
              <a:spLocks/>
            </p:cNvSpPr>
            <p:nvPr/>
          </p:nvSpPr>
          <p:spPr bwMode="auto">
            <a:xfrm>
              <a:off x="3283" y="3913"/>
              <a:ext cx="22" cy="11"/>
            </a:xfrm>
            <a:custGeom>
              <a:avLst/>
              <a:gdLst>
                <a:gd name="T0" fmla="*/ 10 w 65"/>
                <a:gd name="T1" fmla="*/ 5 h 33"/>
                <a:gd name="T2" fmla="*/ 5 w 65"/>
                <a:gd name="T3" fmla="*/ 10 h 33"/>
                <a:gd name="T4" fmla="*/ 12 w 65"/>
                <a:gd name="T5" fmla="*/ 11 h 33"/>
                <a:gd name="T6" fmla="*/ 20 w 65"/>
                <a:gd name="T7" fmla="*/ 13 h 33"/>
                <a:gd name="T8" fmla="*/ 28 w 65"/>
                <a:gd name="T9" fmla="*/ 17 h 33"/>
                <a:gd name="T10" fmla="*/ 36 w 65"/>
                <a:gd name="T11" fmla="*/ 21 h 33"/>
                <a:gd name="T12" fmla="*/ 46 w 65"/>
                <a:gd name="T13" fmla="*/ 25 h 33"/>
                <a:gd name="T14" fmla="*/ 52 w 65"/>
                <a:gd name="T15" fmla="*/ 28 h 33"/>
                <a:gd name="T16" fmla="*/ 59 w 65"/>
                <a:gd name="T17" fmla="*/ 31 h 33"/>
                <a:gd name="T18" fmla="*/ 65 w 65"/>
                <a:gd name="T19" fmla="*/ 33 h 33"/>
                <a:gd name="T20" fmla="*/ 65 w 65"/>
                <a:gd name="T21" fmla="*/ 21 h 33"/>
                <a:gd name="T22" fmla="*/ 61 w 65"/>
                <a:gd name="T23" fmla="*/ 21 h 33"/>
                <a:gd name="T24" fmla="*/ 57 w 65"/>
                <a:gd name="T25" fmla="*/ 19 h 33"/>
                <a:gd name="T26" fmla="*/ 48 w 65"/>
                <a:gd name="T27" fmla="*/ 16 h 33"/>
                <a:gd name="T28" fmla="*/ 40 w 65"/>
                <a:gd name="T29" fmla="*/ 12 h 33"/>
                <a:gd name="T30" fmla="*/ 32 w 65"/>
                <a:gd name="T31" fmla="*/ 8 h 33"/>
                <a:gd name="T32" fmla="*/ 22 w 65"/>
                <a:gd name="T33" fmla="*/ 4 h 33"/>
                <a:gd name="T34" fmla="*/ 14 w 65"/>
                <a:gd name="T35" fmla="*/ 2 h 33"/>
                <a:gd name="T36" fmla="*/ 5 w 65"/>
                <a:gd name="T37" fmla="*/ 1 h 33"/>
                <a:gd name="T38" fmla="*/ 0 w 65"/>
                <a:gd name="T39" fmla="*/ 5 h 33"/>
                <a:gd name="T40" fmla="*/ 5 w 65"/>
                <a:gd name="T41" fmla="*/ 0 h 33"/>
                <a:gd name="T42" fmla="*/ 2 w 65"/>
                <a:gd name="T43" fmla="*/ 2 h 33"/>
                <a:gd name="T44" fmla="*/ 0 w 65"/>
                <a:gd name="T45" fmla="*/ 5 h 33"/>
                <a:gd name="T46" fmla="*/ 2 w 65"/>
                <a:gd name="T47" fmla="*/ 9 h 33"/>
                <a:gd name="T48" fmla="*/ 5 w 65"/>
                <a:gd name="T49" fmla="*/ 11 h 33"/>
                <a:gd name="T50" fmla="*/ 10 w 65"/>
                <a:gd name="T51" fmla="*/ 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5" h="33">
                  <a:moveTo>
                    <a:pt x="10" y="5"/>
                  </a:moveTo>
                  <a:lnTo>
                    <a:pt x="5" y="10"/>
                  </a:lnTo>
                  <a:lnTo>
                    <a:pt x="12" y="11"/>
                  </a:lnTo>
                  <a:lnTo>
                    <a:pt x="20" y="13"/>
                  </a:lnTo>
                  <a:lnTo>
                    <a:pt x="28" y="17"/>
                  </a:lnTo>
                  <a:lnTo>
                    <a:pt x="36" y="21"/>
                  </a:lnTo>
                  <a:lnTo>
                    <a:pt x="46" y="25"/>
                  </a:lnTo>
                  <a:lnTo>
                    <a:pt x="52" y="28"/>
                  </a:lnTo>
                  <a:lnTo>
                    <a:pt x="59" y="31"/>
                  </a:lnTo>
                  <a:lnTo>
                    <a:pt x="65" y="33"/>
                  </a:lnTo>
                  <a:lnTo>
                    <a:pt x="65" y="21"/>
                  </a:lnTo>
                  <a:lnTo>
                    <a:pt x="61" y="21"/>
                  </a:lnTo>
                  <a:lnTo>
                    <a:pt x="57" y="19"/>
                  </a:lnTo>
                  <a:lnTo>
                    <a:pt x="48" y="16"/>
                  </a:lnTo>
                  <a:lnTo>
                    <a:pt x="40" y="12"/>
                  </a:lnTo>
                  <a:lnTo>
                    <a:pt x="32" y="8"/>
                  </a:lnTo>
                  <a:lnTo>
                    <a:pt x="22" y="4"/>
                  </a:lnTo>
                  <a:lnTo>
                    <a:pt x="14" y="2"/>
                  </a:lnTo>
                  <a:lnTo>
                    <a:pt x="5" y="1"/>
                  </a:lnTo>
                  <a:lnTo>
                    <a:pt x="0" y="5"/>
                  </a:lnTo>
                  <a:lnTo>
                    <a:pt x="5" y="0"/>
                  </a:lnTo>
                  <a:lnTo>
                    <a:pt x="2" y="2"/>
                  </a:lnTo>
                  <a:lnTo>
                    <a:pt x="0" y="5"/>
                  </a:lnTo>
                  <a:lnTo>
                    <a:pt x="2" y="9"/>
                  </a:lnTo>
                  <a:lnTo>
                    <a:pt x="5" y="11"/>
                  </a:lnTo>
                  <a:lnTo>
                    <a:pt x="1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00" name="Freeform 308"/>
            <p:cNvSpPr>
              <a:spLocks/>
            </p:cNvSpPr>
            <p:nvPr/>
          </p:nvSpPr>
          <p:spPr bwMode="auto">
            <a:xfrm>
              <a:off x="3283" y="3914"/>
              <a:ext cx="4" cy="15"/>
            </a:xfrm>
            <a:custGeom>
              <a:avLst/>
              <a:gdLst>
                <a:gd name="T0" fmla="*/ 7 w 12"/>
                <a:gd name="T1" fmla="*/ 44 h 44"/>
                <a:gd name="T2" fmla="*/ 12 w 12"/>
                <a:gd name="T3" fmla="*/ 39 h 44"/>
                <a:gd name="T4" fmla="*/ 12 w 12"/>
                <a:gd name="T5" fmla="*/ 30 h 44"/>
                <a:gd name="T6" fmla="*/ 12 w 12"/>
                <a:gd name="T7" fmla="*/ 20 h 44"/>
                <a:gd name="T8" fmla="*/ 12 w 12"/>
                <a:gd name="T9" fmla="*/ 8 h 44"/>
                <a:gd name="T10" fmla="*/ 11 w 12"/>
                <a:gd name="T11" fmla="*/ 0 h 44"/>
                <a:gd name="T12" fmla="*/ 1 w 12"/>
                <a:gd name="T13" fmla="*/ 0 h 44"/>
                <a:gd name="T14" fmla="*/ 0 w 12"/>
                <a:gd name="T15" fmla="*/ 8 h 44"/>
                <a:gd name="T16" fmla="*/ 0 w 12"/>
                <a:gd name="T17" fmla="*/ 20 h 44"/>
                <a:gd name="T18" fmla="*/ 0 w 12"/>
                <a:gd name="T19" fmla="*/ 30 h 44"/>
                <a:gd name="T20" fmla="*/ 0 w 12"/>
                <a:gd name="T21" fmla="*/ 39 h 44"/>
                <a:gd name="T22" fmla="*/ 5 w 12"/>
                <a:gd name="T23" fmla="*/ 35 h 44"/>
                <a:gd name="T24" fmla="*/ 0 w 12"/>
                <a:gd name="T25" fmla="*/ 39 h 44"/>
                <a:gd name="T26" fmla="*/ 3 w 12"/>
                <a:gd name="T27" fmla="*/ 43 h 44"/>
                <a:gd name="T28" fmla="*/ 6 w 12"/>
                <a:gd name="T29" fmla="*/ 44 h 44"/>
                <a:gd name="T30" fmla="*/ 9 w 12"/>
                <a:gd name="T31" fmla="*/ 43 h 44"/>
                <a:gd name="T32" fmla="*/ 12 w 12"/>
                <a:gd name="T33" fmla="*/ 39 h 44"/>
                <a:gd name="T34" fmla="*/ 7 w 12"/>
                <a:gd name="T35"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44">
                  <a:moveTo>
                    <a:pt x="7" y="44"/>
                  </a:moveTo>
                  <a:lnTo>
                    <a:pt x="12" y="39"/>
                  </a:lnTo>
                  <a:lnTo>
                    <a:pt x="12" y="30"/>
                  </a:lnTo>
                  <a:lnTo>
                    <a:pt x="12" y="20"/>
                  </a:lnTo>
                  <a:lnTo>
                    <a:pt x="12" y="8"/>
                  </a:lnTo>
                  <a:lnTo>
                    <a:pt x="11" y="0"/>
                  </a:lnTo>
                  <a:lnTo>
                    <a:pt x="1" y="0"/>
                  </a:lnTo>
                  <a:lnTo>
                    <a:pt x="0" y="8"/>
                  </a:lnTo>
                  <a:lnTo>
                    <a:pt x="0" y="20"/>
                  </a:lnTo>
                  <a:lnTo>
                    <a:pt x="0" y="30"/>
                  </a:lnTo>
                  <a:lnTo>
                    <a:pt x="0" y="39"/>
                  </a:lnTo>
                  <a:lnTo>
                    <a:pt x="5" y="35"/>
                  </a:lnTo>
                  <a:lnTo>
                    <a:pt x="0" y="39"/>
                  </a:lnTo>
                  <a:lnTo>
                    <a:pt x="3" y="43"/>
                  </a:lnTo>
                  <a:lnTo>
                    <a:pt x="6" y="44"/>
                  </a:lnTo>
                  <a:lnTo>
                    <a:pt x="9" y="43"/>
                  </a:lnTo>
                  <a:lnTo>
                    <a:pt x="12" y="39"/>
                  </a:lnTo>
                  <a:lnTo>
                    <a:pt x="7" y="4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01" name="Freeform 309"/>
            <p:cNvSpPr>
              <a:spLocks/>
            </p:cNvSpPr>
            <p:nvPr/>
          </p:nvSpPr>
          <p:spPr bwMode="auto">
            <a:xfrm>
              <a:off x="3276" y="3926"/>
              <a:ext cx="9" cy="4"/>
            </a:xfrm>
            <a:custGeom>
              <a:avLst/>
              <a:gdLst>
                <a:gd name="T0" fmla="*/ 0 w 27"/>
                <a:gd name="T1" fmla="*/ 7 h 13"/>
                <a:gd name="T2" fmla="*/ 4 w 27"/>
                <a:gd name="T3" fmla="*/ 11 h 13"/>
                <a:gd name="T4" fmla="*/ 11 w 27"/>
                <a:gd name="T5" fmla="*/ 13 h 13"/>
                <a:gd name="T6" fmla="*/ 18 w 27"/>
                <a:gd name="T7" fmla="*/ 11 h 13"/>
                <a:gd name="T8" fmla="*/ 23 w 27"/>
                <a:gd name="T9" fmla="*/ 10 h 13"/>
                <a:gd name="T10" fmla="*/ 27 w 27"/>
                <a:gd name="T11" fmla="*/ 9 h 13"/>
                <a:gd name="T12" fmla="*/ 25 w 27"/>
                <a:gd name="T13" fmla="*/ 0 h 13"/>
                <a:gd name="T14" fmla="*/ 20 w 27"/>
                <a:gd name="T15" fmla="*/ 1 h 13"/>
                <a:gd name="T16" fmla="*/ 16 w 27"/>
                <a:gd name="T17" fmla="*/ 2 h 13"/>
                <a:gd name="T18" fmla="*/ 11 w 27"/>
                <a:gd name="T19" fmla="*/ 2 h 13"/>
                <a:gd name="T20" fmla="*/ 7 w 27"/>
                <a:gd name="T21" fmla="*/ 2 h 13"/>
                <a:gd name="T22" fmla="*/ 11 w 27"/>
                <a:gd name="T23" fmla="*/ 7 h 13"/>
                <a:gd name="T24" fmla="*/ 7 w 27"/>
                <a:gd name="T25" fmla="*/ 2 h 13"/>
                <a:gd name="T26" fmla="*/ 3 w 27"/>
                <a:gd name="T27" fmla="*/ 3 h 13"/>
                <a:gd name="T28" fmla="*/ 1 w 27"/>
                <a:gd name="T29" fmla="*/ 5 h 13"/>
                <a:gd name="T30" fmla="*/ 2 w 27"/>
                <a:gd name="T31" fmla="*/ 9 h 13"/>
                <a:gd name="T32" fmla="*/ 4 w 27"/>
                <a:gd name="T33" fmla="*/ 11 h 13"/>
                <a:gd name="T34" fmla="*/ 0 w 27"/>
                <a:gd name="T35"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13">
                  <a:moveTo>
                    <a:pt x="0" y="7"/>
                  </a:moveTo>
                  <a:lnTo>
                    <a:pt x="4" y="11"/>
                  </a:lnTo>
                  <a:lnTo>
                    <a:pt x="11" y="13"/>
                  </a:lnTo>
                  <a:lnTo>
                    <a:pt x="18" y="11"/>
                  </a:lnTo>
                  <a:lnTo>
                    <a:pt x="23" y="10"/>
                  </a:lnTo>
                  <a:lnTo>
                    <a:pt x="27" y="9"/>
                  </a:lnTo>
                  <a:lnTo>
                    <a:pt x="25" y="0"/>
                  </a:lnTo>
                  <a:lnTo>
                    <a:pt x="20" y="1"/>
                  </a:lnTo>
                  <a:lnTo>
                    <a:pt x="16" y="2"/>
                  </a:lnTo>
                  <a:lnTo>
                    <a:pt x="11" y="2"/>
                  </a:lnTo>
                  <a:lnTo>
                    <a:pt x="7" y="2"/>
                  </a:lnTo>
                  <a:lnTo>
                    <a:pt x="11" y="7"/>
                  </a:lnTo>
                  <a:lnTo>
                    <a:pt x="7" y="2"/>
                  </a:lnTo>
                  <a:lnTo>
                    <a:pt x="3" y="3"/>
                  </a:lnTo>
                  <a:lnTo>
                    <a:pt x="1" y="5"/>
                  </a:lnTo>
                  <a:lnTo>
                    <a:pt x="2" y="9"/>
                  </a:lnTo>
                  <a:lnTo>
                    <a:pt x="4" y="11"/>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02" name="Freeform 310"/>
            <p:cNvSpPr>
              <a:spLocks/>
            </p:cNvSpPr>
            <p:nvPr/>
          </p:nvSpPr>
          <p:spPr bwMode="auto">
            <a:xfrm>
              <a:off x="3273" y="3911"/>
              <a:ext cx="7" cy="17"/>
            </a:xfrm>
            <a:custGeom>
              <a:avLst/>
              <a:gdLst>
                <a:gd name="T0" fmla="*/ 10 w 22"/>
                <a:gd name="T1" fmla="*/ 7 h 53"/>
                <a:gd name="T2" fmla="*/ 0 w 22"/>
                <a:gd name="T3" fmla="*/ 6 h 53"/>
                <a:gd name="T4" fmla="*/ 3 w 22"/>
                <a:gd name="T5" fmla="*/ 15 h 53"/>
                <a:gd name="T6" fmla="*/ 7 w 22"/>
                <a:gd name="T7" fmla="*/ 27 h 53"/>
                <a:gd name="T8" fmla="*/ 11 w 22"/>
                <a:gd name="T9" fmla="*/ 41 h 53"/>
                <a:gd name="T10" fmla="*/ 11 w 22"/>
                <a:gd name="T11" fmla="*/ 53 h 53"/>
                <a:gd name="T12" fmla="*/ 22 w 22"/>
                <a:gd name="T13" fmla="*/ 53 h 53"/>
                <a:gd name="T14" fmla="*/ 20 w 22"/>
                <a:gd name="T15" fmla="*/ 41 h 53"/>
                <a:gd name="T16" fmla="*/ 16 w 22"/>
                <a:gd name="T17" fmla="*/ 25 h 53"/>
                <a:gd name="T18" fmla="*/ 12 w 22"/>
                <a:gd name="T19" fmla="*/ 13 h 53"/>
                <a:gd name="T20" fmla="*/ 10 w 22"/>
                <a:gd name="T21" fmla="*/ 3 h 53"/>
                <a:gd name="T22" fmla="*/ 0 w 22"/>
                <a:gd name="T23" fmla="*/ 2 h 53"/>
                <a:gd name="T24" fmla="*/ 10 w 22"/>
                <a:gd name="T25" fmla="*/ 3 h 53"/>
                <a:gd name="T26" fmla="*/ 7 w 22"/>
                <a:gd name="T27" fmla="*/ 0 h 53"/>
                <a:gd name="T28" fmla="*/ 4 w 22"/>
                <a:gd name="T29" fmla="*/ 0 h 53"/>
                <a:gd name="T30" fmla="*/ 2 w 22"/>
                <a:gd name="T31" fmla="*/ 2 h 53"/>
                <a:gd name="T32" fmla="*/ 0 w 22"/>
                <a:gd name="T33" fmla="*/ 6 h 53"/>
                <a:gd name="T34" fmla="*/ 10 w 22"/>
                <a:gd name="T35"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53">
                  <a:moveTo>
                    <a:pt x="10" y="7"/>
                  </a:moveTo>
                  <a:lnTo>
                    <a:pt x="0" y="6"/>
                  </a:lnTo>
                  <a:lnTo>
                    <a:pt x="3" y="15"/>
                  </a:lnTo>
                  <a:lnTo>
                    <a:pt x="7" y="27"/>
                  </a:lnTo>
                  <a:lnTo>
                    <a:pt x="11" y="41"/>
                  </a:lnTo>
                  <a:lnTo>
                    <a:pt x="11" y="53"/>
                  </a:lnTo>
                  <a:lnTo>
                    <a:pt x="22" y="53"/>
                  </a:lnTo>
                  <a:lnTo>
                    <a:pt x="20" y="41"/>
                  </a:lnTo>
                  <a:lnTo>
                    <a:pt x="16" y="25"/>
                  </a:lnTo>
                  <a:lnTo>
                    <a:pt x="12" y="13"/>
                  </a:lnTo>
                  <a:lnTo>
                    <a:pt x="10" y="3"/>
                  </a:lnTo>
                  <a:lnTo>
                    <a:pt x="0" y="2"/>
                  </a:lnTo>
                  <a:lnTo>
                    <a:pt x="10" y="3"/>
                  </a:lnTo>
                  <a:lnTo>
                    <a:pt x="7" y="0"/>
                  </a:lnTo>
                  <a:lnTo>
                    <a:pt x="4" y="0"/>
                  </a:lnTo>
                  <a:lnTo>
                    <a:pt x="2" y="2"/>
                  </a:lnTo>
                  <a:lnTo>
                    <a:pt x="0" y="6"/>
                  </a:lnTo>
                  <a:lnTo>
                    <a:pt x="1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03" name="Freeform 311"/>
            <p:cNvSpPr>
              <a:spLocks/>
            </p:cNvSpPr>
            <p:nvPr/>
          </p:nvSpPr>
          <p:spPr bwMode="auto">
            <a:xfrm>
              <a:off x="3259" y="3911"/>
              <a:ext cx="17" cy="6"/>
            </a:xfrm>
            <a:custGeom>
              <a:avLst/>
              <a:gdLst>
                <a:gd name="T0" fmla="*/ 8 w 51"/>
                <a:gd name="T1" fmla="*/ 9 h 16"/>
                <a:gd name="T2" fmla="*/ 2 w 51"/>
                <a:gd name="T3" fmla="*/ 11 h 16"/>
                <a:gd name="T4" fmla="*/ 9 w 51"/>
                <a:gd name="T5" fmla="*/ 13 h 16"/>
                <a:gd name="T6" fmla="*/ 16 w 51"/>
                <a:gd name="T7" fmla="*/ 15 h 16"/>
                <a:gd name="T8" fmla="*/ 23 w 51"/>
                <a:gd name="T9" fmla="*/ 16 h 16"/>
                <a:gd name="T10" fmla="*/ 29 w 51"/>
                <a:gd name="T11" fmla="*/ 15 h 16"/>
                <a:gd name="T12" fmla="*/ 36 w 51"/>
                <a:gd name="T13" fmla="*/ 14 h 16"/>
                <a:gd name="T14" fmla="*/ 41 w 51"/>
                <a:gd name="T15" fmla="*/ 13 h 16"/>
                <a:gd name="T16" fmla="*/ 47 w 51"/>
                <a:gd name="T17" fmla="*/ 8 h 16"/>
                <a:gd name="T18" fmla="*/ 51 w 51"/>
                <a:gd name="T19" fmla="*/ 5 h 16"/>
                <a:gd name="T20" fmla="*/ 41 w 51"/>
                <a:gd name="T21" fmla="*/ 0 h 16"/>
                <a:gd name="T22" fmla="*/ 40 w 51"/>
                <a:gd name="T23" fmla="*/ 1 h 16"/>
                <a:gd name="T24" fmla="*/ 37 w 51"/>
                <a:gd name="T25" fmla="*/ 4 h 16"/>
                <a:gd name="T26" fmla="*/ 33 w 51"/>
                <a:gd name="T27" fmla="*/ 5 h 16"/>
                <a:gd name="T28" fmla="*/ 29 w 51"/>
                <a:gd name="T29" fmla="*/ 6 h 16"/>
                <a:gd name="T30" fmla="*/ 23 w 51"/>
                <a:gd name="T31" fmla="*/ 5 h 16"/>
                <a:gd name="T32" fmla="*/ 16 w 51"/>
                <a:gd name="T33" fmla="*/ 6 h 16"/>
                <a:gd name="T34" fmla="*/ 12 w 51"/>
                <a:gd name="T35" fmla="*/ 4 h 16"/>
                <a:gd name="T36" fmla="*/ 7 w 51"/>
                <a:gd name="T37" fmla="*/ 1 h 16"/>
                <a:gd name="T38" fmla="*/ 1 w 51"/>
                <a:gd name="T39" fmla="*/ 3 h 16"/>
                <a:gd name="T40" fmla="*/ 7 w 51"/>
                <a:gd name="T41" fmla="*/ 1 h 16"/>
                <a:gd name="T42" fmla="*/ 4 w 51"/>
                <a:gd name="T43" fmla="*/ 1 h 16"/>
                <a:gd name="T44" fmla="*/ 0 w 51"/>
                <a:gd name="T45" fmla="*/ 4 h 16"/>
                <a:gd name="T46" fmla="*/ 0 w 51"/>
                <a:gd name="T47" fmla="*/ 8 h 16"/>
                <a:gd name="T48" fmla="*/ 2 w 51"/>
                <a:gd name="T49" fmla="*/ 11 h 16"/>
                <a:gd name="T50" fmla="*/ 8 w 51"/>
                <a:gd name="T51"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1" h="16">
                  <a:moveTo>
                    <a:pt x="8" y="9"/>
                  </a:moveTo>
                  <a:lnTo>
                    <a:pt x="2" y="11"/>
                  </a:lnTo>
                  <a:lnTo>
                    <a:pt x="9" y="13"/>
                  </a:lnTo>
                  <a:lnTo>
                    <a:pt x="16" y="15"/>
                  </a:lnTo>
                  <a:lnTo>
                    <a:pt x="23" y="16"/>
                  </a:lnTo>
                  <a:lnTo>
                    <a:pt x="29" y="15"/>
                  </a:lnTo>
                  <a:lnTo>
                    <a:pt x="36" y="14"/>
                  </a:lnTo>
                  <a:lnTo>
                    <a:pt x="41" y="13"/>
                  </a:lnTo>
                  <a:lnTo>
                    <a:pt x="47" y="8"/>
                  </a:lnTo>
                  <a:lnTo>
                    <a:pt x="51" y="5"/>
                  </a:lnTo>
                  <a:lnTo>
                    <a:pt x="41" y="0"/>
                  </a:lnTo>
                  <a:lnTo>
                    <a:pt x="40" y="1"/>
                  </a:lnTo>
                  <a:lnTo>
                    <a:pt x="37" y="4"/>
                  </a:lnTo>
                  <a:lnTo>
                    <a:pt x="33" y="5"/>
                  </a:lnTo>
                  <a:lnTo>
                    <a:pt x="29" y="6"/>
                  </a:lnTo>
                  <a:lnTo>
                    <a:pt x="23" y="5"/>
                  </a:lnTo>
                  <a:lnTo>
                    <a:pt x="16" y="6"/>
                  </a:lnTo>
                  <a:lnTo>
                    <a:pt x="12" y="4"/>
                  </a:lnTo>
                  <a:lnTo>
                    <a:pt x="7" y="1"/>
                  </a:lnTo>
                  <a:lnTo>
                    <a:pt x="1" y="3"/>
                  </a:lnTo>
                  <a:lnTo>
                    <a:pt x="7" y="1"/>
                  </a:lnTo>
                  <a:lnTo>
                    <a:pt x="4" y="1"/>
                  </a:lnTo>
                  <a:lnTo>
                    <a:pt x="0" y="4"/>
                  </a:lnTo>
                  <a:lnTo>
                    <a:pt x="0" y="8"/>
                  </a:lnTo>
                  <a:lnTo>
                    <a:pt x="2" y="11"/>
                  </a:lnTo>
                  <a:lnTo>
                    <a:pt x="8"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04" name="Freeform 312"/>
            <p:cNvSpPr>
              <a:spLocks/>
            </p:cNvSpPr>
            <p:nvPr/>
          </p:nvSpPr>
          <p:spPr bwMode="auto">
            <a:xfrm>
              <a:off x="3256" y="3912"/>
              <a:ext cx="6" cy="17"/>
            </a:xfrm>
            <a:custGeom>
              <a:avLst/>
              <a:gdLst>
                <a:gd name="T0" fmla="*/ 7 w 18"/>
                <a:gd name="T1" fmla="*/ 50 h 50"/>
                <a:gd name="T2" fmla="*/ 11 w 18"/>
                <a:gd name="T3" fmla="*/ 45 h 50"/>
                <a:gd name="T4" fmla="*/ 10 w 18"/>
                <a:gd name="T5" fmla="*/ 35 h 50"/>
                <a:gd name="T6" fmla="*/ 12 w 18"/>
                <a:gd name="T7" fmla="*/ 24 h 50"/>
                <a:gd name="T8" fmla="*/ 15 w 18"/>
                <a:gd name="T9" fmla="*/ 12 h 50"/>
                <a:gd name="T10" fmla="*/ 18 w 18"/>
                <a:gd name="T11" fmla="*/ 6 h 50"/>
                <a:gd name="T12" fmla="*/ 11 w 18"/>
                <a:gd name="T13" fmla="*/ 0 h 50"/>
                <a:gd name="T14" fmla="*/ 6 w 18"/>
                <a:gd name="T15" fmla="*/ 10 h 50"/>
                <a:gd name="T16" fmla="*/ 3 w 18"/>
                <a:gd name="T17" fmla="*/ 24 h 50"/>
                <a:gd name="T18" fmla="*/ 1 w 18"/>
                <a:gd name="T19" fmla="*/ 35 h 50"/>
                <a:gd name="T20" fmla="*/ 0 w 18"/>
                <a:gd name="T21" fmla="*/ 45 h 50"/>
                <a:gd name="T22" fmla="*/ 4 w 18"/>
                <a:gd name="T23" fmla="*/ 41 h 50"/>
                <a:gd name="T24" fmla="*/ 0 w 18"/>
                <a:gd name="T25" fmla="*/ 45 h 50"/>
                <a:gd name="T26" fmla="*/ 2 w 18"/>
                <a:gd name="T27" fmla="*/ 49 h 50"/>
                <a:gd name="T28" fmla="*/ 6 w 18"/>
                <a:gd name="T29" fmla="*/ 50 h 50"/>
                <a:gd name="T30" fmla="*/ 9 w 18"/>
                <a:gd name="T31" fmla="*/ 49 h 50"/>
                <a:gd name="T32" fmla="*/ 11 w 18"/>
                <a:gd name="T33" fmla="*/ 45 h 50"/>
                <a:gd name="T34" fmla="*/ 7 w 18"/>
                <a:gd name="T35"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50">
                  <a:moveTo>
                    <a:pt x="7" y="50"/>
                  </a:moveTo>
                  <a:lnTo>
                    <a:pt x="11" y="45"/>
                  </a:lnTo>
                  <a:lnTo>
                    <a:pt x="10" y="35"/>
                  </a:lnTo>
                  <a:lnTo>
                    <a:pt x="12" y="24"/>
                  </a:lnTo>
                  <a:lnTo>
                    <a:pt x="15" y="12"/>
                  </a:lnTo>
                  <a:lnTo>
                    <a:pt x="18" y="6"/>
                  </a:lnTo>
                  <a:lnTo>
                    <a:pt x="11" y="0"/>
                  </a:lnTo>
                  <a:lnTo>
                    <a:pt x="6" y="10"/>
                  </a:lnTo>
                  <a:lnTo>
                    <a:pt x="3" y="24"/>
                  </a:lnTo>
                  <a:lnTo>
                    <a:pt x="1" y="35"/>
                  </a:lnTo>
                  <a:lnTo>
                    <a:pt x="0" y="45"/>
                  </a:lnTo>
                  <a:lnTo>
                    <a:pt x="4" y="41"/>
                  </a:lnTo>
                  <a:lnTo>
                    <a:pt x="0" y="45"/>
                  </a:lnTo>
                  <a:lnTo>
                    <a:pt x="2" y="49"/>
                  </a:lnTo>
                  <a:lnTo>
                    <a:pt x="6" y="50"/>
                  </a:lnTo>
                  <a:lnTo>
                    <a:pt x="9" y="49"/>
                  </a:lnTo>
                  <a:lnTo>
                    <a:pt x="11" y="45"/>
                  </a:lnTo>
                  <a:lnTo>
                    <a:pt x="7" y="5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05" name="Freeform 313"/>
            <p:cNvSpPr>
              <a:spLocks/>
            </p:cNvSpPr>
            <p:nvPr/>
          </p:nvSpPr>
          <p:spPr bwMode="auto">
            <a:xfrm>
              <a:off x="3251" y="3926"/>
              <a:ext cx="7" cy="5"/>
            </a:xfrm>
            <a:custGeom>
              <a:avLst/>
              <a:gdLst>
                <a:gd name="T0" fmla="*/ 5 w 20"/>
                <a:gd name="T1" fmla="*/ 16 h 16"/>
                <a:gd name="T2" fmla="*/ 6 w 20"/>
                <a:gd name="T3" fmla="*/ 15 h 16"/>
                <a:gd name="T4" fmla="*/ 20 w 20"/>
                <a:gd name="T5" fmla="*/ 9 h 16"/>
                <a:gd name="T6" fmla="*/ 17 w 20"/>
                <a:gd name="T7" fmla="*/ 0 h 16"/>
                <a:gd name="T8" fmla="*/ 4 w 20"/>
                <a:gd name="T9" fmla="*/ 5 h 16"/>
                <a:gd name="T10" fmla="*/ 5 w 20"/>
                <a:gd name="T11" fmla="*/ 4 h 16"/>
                <a:gd name="T12" fmla="*/ 4 w 20"/>
                <a:gd name="T13" fmla="*/ 5 h 16"/>
                <a:gd name="T14" fmla="*/ 1 w 20"/>
                <a:gd name="T15" fmla="*/ 8 h 16"/>
                <a:gd name="T16" fmla="*/ 0 w 20"/>
                <a:gd name="T17" fmla="*/ 11 h 16"/>
                <a:gd name="T18" fmla="*/ 3 w 20"/>
                <a:gd name="T19" fmla="*/ 13 h 16"/>
                <a:gd name="T20" fmla="*/ 6 w 20"/>
                <a:gd name="T21" fmla="*/ 15 h 16"/>
                <a:gd name="T22" fmla="*/ 5 w 20"/>
                <a:gd name="T2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6">
                  <a:moveTo>
                    <a:pt x="5" y="16"/>
                  </a:moveTo>
                  <a:lnTo>
                    <a:pt x="6" y="15"/>
                  </a:lnTo>
                  <a:lnTo>
                    <a:pt x="20" y="9"/>
                  </a:lnTo>
                  <a:lnTo>
                    <a:pt x="17" y="0"/>
                  </a:lnTo>
                  <a:lnTo>
                    <a:pt x="4" y="5"/>
                  </a:lnTo>
                  <a:lnTo>
                    <a:pt x="5" y="4"/>
                  </a:lnTo>
                  <a:lnTo>
                    <a:pt x="4" y="5"/>
                  </a:lnTo>
                  <a:lnTo>
                    <a:pt x="1" y="8"/>
                  </a:lnTo>
                  <a:lnTo>
                    <a:pt x="0" y="11"/>
                  </a:lnTo>
                  <a:lnTo>
                    <a:pt x="3" y="13"/>
                  </a:lnTo>
                  <a:lnTo>
                    <a:pt x="6" y="15"/>
                  </a:lnTo>
                  <a:lnTo>
                    <a:pt x="5"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06" name="Freeform 314"/>
            <p:cNvSpPr>
              <a:spLocks/>
            </p:cNvSpPr>
            <p:nvPr/>
          </p:nvSpPr>
          <p:spPr bwMode="auto">
            <a:xfrm>
              <a:off x="3247" y="3926"/>
              <a:ext cx="6" cy="5"/>
            </a:xfrm>
            <a:custGeom>
              <a:avLst/>
              <a:gdLst>
                <a:gd name="T0" fmla="*/ 0 w 17"/>
                <a:gd name="T1" fmla="*/ 0 h 17"/>
                <a:gd name="T2" fmla="*/ 0 w 17"/>
                <a:gd name="T3" fmla="*/ 0 h 17"/>
                <a:gd name="T4" fmla="*/ 2 w 17"/>
                <a:gd name="T5" fmla="*/ 6 h 17"/>
                <a:gd name="T6" fmla="*/ 4 w 17"/>
                <a:gd name="T7" fmla="*/ 12 h 17"/>
                <a:gd name="T8" fmla="*/ 10 w 17"/>
                <a:gd name="T9" fmla="*/ 14 h 17"/>
                <a:gd name="T10" fmla="*/ 17 w 17"/>
                <a:gd name="T11" fmla="*/ 17 h 17"/>
                <a:gd name="T12" fmla="*/ 17 w 17"/>
                <a:gd name="T13" fmla="*/ 5 h 17"/>
                <a:gd name="T14" fmla="*/ 12 w 17"/>
                <a:gd name="T15" fmla="*/ 5 h 17"/>
                <a:gd name="T16" fmla="*/ 11 w 17"/>
                <a:gd name="T17" fmla="*/ 5 h 17"/>
                <a:gd name="T18" fmla="*/ 11 w 17"/>
                <a:gd name="T19" fmla="*/ 4 h 17"/>
                <a:gd name="T20" fmla="*/ 11 w 17"/>
                <a:gd name="T21" fmla="*/ 0 h 17"/>
                <a:gd name="T22" fmla="*/ 11 w 17"/>
                <a:gd name="T23" fmla="*/ 0 h 17"/>
                <a:gd name="T24" fmla="*/ 0 w 17"/>
                <a:gd name="T2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7">
                  <a:moveTo>
                    <a:pt x="0" y="0"/>
                  </a:moveTo>
                  <a:lnTo>
                    <a:pt x="0" y="0"/>
                  </a:lnTo>
                  <a:lnTo>
                    <a:pt x="2" y="6"/>
                  </a:lnTo>
                  <a:lnTo>
                    <a:pt x="4" y="12"/>
                  </a:lnTo>
                  <a:lnTo>
                    <a:pt x="10" y="14"/>
                  </a:lnTo>
                  <a:lnTo>
                    <a:pt x="17" y="17"/>
                  </a:lnTo>
                  <a:lnTo>
                    <a:pt x="17" y="5"/>
                  </a:lnTo>
                  <a:lnTo>
                    <a:pt x="12" y="5"/>
                  </a:lnTo>
                  <a:lnTo>
                    <a:pt x="11" y="5"/>
                  </a:lnTo>
                  <a:lnTo>
                    <a:pt x="11" y="4"/>
                  </a:lnTo>
                  <a:lnTo>
                    <a:pt x="11" y="0"/>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07" name="Freeform 315"/>
            <p:cNvSpPr>
              <a:spLocks/>
            </p:cNvSpPr>
            <p:nvPr/>
          </p:nvSpPr>
          <p:spPr bwMode="auto">
            <a:xfrm>
              <a:off x="3247" y="3917"/>
              <a:ext cx="6" cy="9"/>
            </a:xfrm>
            <a:custGeom>
              <a:avLst/>
              <a:gdLst>
                <a:gd name="T0" fmla="*/ 9 w 18"/>
                <a:gd name="T1" fmla="*/ 7 h 27"/>
                <a:gd name="T2" fmla="*/ 10 w 18"/>
                <a:gd name="T3" fmla="*/ 1 h 27"/>
                <a:gd name="T4" fmla="*/ 5 w 18"/>
                <a:gd name="T5" fmla="*/ 7 h 27"/>
                <a:gd name="T6" fmla="*/ 3 w 18"/>
                <a:gd name="T7" fmla="*/ 14 h 27"/>
                <a:gd name="T8" fmla="*/ 2 w 18"/>
                <a:gd name="T9" fmla="*/ 21 h 27"/>
                <a:gd name="T10" fmla="*/ 0 w 18"/>
                <a:gd name="T11" fmla="*/ 27 h 27"/>
                <a:gd name="T12" fmla="*/ 11 w 18"/>
                <a:gd name="T13" fmla="*/ 27 h 27"/>
                <a:gd name="T14" fmla="*/ 11 w 18"/>
                <a:gd name="T15" fmla="*/ 21 h 27"/>
                <a:gd name="T16" fmla="*/ 12 w 18"/>
                <a:gd name="T17" fmla="*/ 16 h 27"/>
                <a:gd name="T18" fmla="*/ 15 w 18"/>
                <a:gd name="T19" fmla="*/ 12 h 27"/>
                <a:gd name="T20" fmla="*/ 17 w 18"/>
                <a:gd name="T21" fmla="*/ 8 h 27"/>
                <a:gd name="T22" fmla="*/ 18 w 18"/>
                <a:gd name="T23" fmla="*/ 3 h 27"/>
                <a:gd name="T24" fmla="*/ 17 w 18"/>
                <a:gd name="T25" fmla="*/ 8 h 27"/>
                <a:gd name="T26" fmla="*/ 18 w 18"/>
                <a:gd name="T27" fmla="*/ 5 h 27"/>
                <a:gd name="T28" fmla="*/ 17 w 18"/>
                <a:gd name="T29" fmla="*/ 1 h 27"/>
                <a:gd name="T30" fmla="*/ 13 w 18"/>
                <a:gd name="T31" fmla="*/ 0 h 27"/>
                <a:gd name="T32" fmla="*/ 10 w 18"/>
                <a:gd name="T33" fmla="*/ 1 h 27"/>
                <a:gd name="T34" fmla="*/ 9 w 18"/>
                <a:gd name="T35"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27">
                  <a:moveTo>
                    <a:pt x="9" y="7"/>
                  </a:moveTo>
                  <a:lnTo>
                    <a:pt x="10" y="1"/>
                  </a:lnTo>
                  <a:lnTo>
                    <a:pt x="5" y="7"/>
                  </a:lnTo>
                  <a:lnTo>
                    <a:pt x="3" y="14"/>
                  </a:lnTo>
                  <a:lnTo>
                    <a:pt x="2" y="21"/>
                  </a:lnTo>
                  <a:lnTo>
                    <a:pt x="0" y="27"/>
                  </a:lnTo>
                  <a:lnTo>
                    <a:pt x="11" y="27"/>
                  </a:lnTo>
                  <a:lnTo>
                    <a:pt x="11" y="21"/>
                  </a:lnTo>
                  <a:lnTo>
                    <a:pt x="12" y="16"/>
                  </a:lnTo>
                  <a:lnTo>
                    <a:pt x="15" y="12"/>
                  </a:lnTo>
                  <a:lnTo>
                    <a:pt x="17" y="8"/>
                  </a:lnTo>
                  <a:lnTo>
                    <a:pt x="18" y="3"/>
                  </a:lnTo>
                  <a:lnTo>
                    <a:pt x="17" y="8"/>
                  </a:lnTo>
                  <a:lnTo>
                    <a:pt x="18" y="5"/>
                  </a:lnTo>
                  <a:lnTo>
                    <a:pt x="17" y="1"/>
                  </a:lnTo>
                  <a:lnTo>
                    <a:pt x="13" y="0"/>
                  </a:lnTo>
                  <a:lnTo>
                    <a:pt x="10" y="1"/>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08" name="Freeform 316"/>
            <p:cNvSpPr>
              <a:spLocks/>
            </p:cNvSpPr>
            <p:nvPr/>
          </p:nvSpPr>
          <p:spPr bwMode="auto">
            <a:xfrm>
              <a:off x="3248" y="3911"/>
              <a:ext cx="5" cy="8"/>
            </a:xfrm>
            <a:custGeom>
              <a:avLst/>
              <a:gdLst>
                <a:gd name="T0" fmla="*/ 9 w 16"/>
                <a:gd name="T1" fmla="*/ 9 h 25"/>
                <a:gd name="T2" fmla="*/ 2 w 16"/>
                <a:gd name="T3" fmla="*/ 3 h 25"/>
                <a:gd name="T4" fmla="*/ 0 w 16"/>
                <a:gd name="T5" fmla="*/ 11 h 25"/>
                <a:gd name="T6" fmla="*/ 2 w 16"/>
                <a:gd name="T7" fmla="*/ 16 h 25"/>
                <a:gd name="T8" fmla="*/ 5 w 16"/>
                <a:gd name="T9" fmla="*/ 22 h 25"/>
                <a:gd name="T10" fmla="*/ 7 w 16"/>
                <a:gd name="T11" fmla="*/ 25 h 25"/>
                <a:gd name="T12" fmla="*/ 16 w 16"/>
                <a:gd name="T13" fmla="*/ 21 h 25"/>
                <a:gd name="T14" fmla="*/ 14 w 16"/>
                <a:gd name="T15" fmla="*/ 17 h 25"/>
                <a:gd name="T16" fmla="*/ 11 w 16"/>
                <a:gd name="T17" fmla="*/ 14 h 25"/>
                <a:gd name="T18" fmla="*/ 11 w 16"/>
                <a:gd name="T19" fmla="*/ 11 h 25"/>
                <a:gd name="T20" fmla="*/ 11 w 16"/>
                <a:gd name="T21" fmla="*/ 6 h 25"/>
                <a:gd name="T22" fmla="*/ 5 w 16"/>
                <a:gd name="T23" fmla="*/ 0 h 25"/>
                <a:gd name="T24" fmla="*/ 11 w 16"/>
                <a:gd name="T25" fmla="*/ 6 h 25"/>
                <a:gd name="T26" fmla="*/ 10 w 16"/>
                <a:gd name="T27" fmla="*/ 2 h 25"/>
                <a:gd name="T28" fmla="*/ 8 w 16"/>
                <a:gd name="T29" fmla="*/ 0 h 25"/>
                <a:gd name="T30" fmla="*/ 5 w 16"/>
                <a:gd name="T31" fmla="*/ 0 h 25"/>
                <a:gd name="T32" fmla="*/ 2 w 16"/>
                <a:gd name="T33" fmla="*/ 3 h 25"/>
                <a:gd name="T34" fmla="*/ 9 w 16"/>
                <a:gd name="T35"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25">
                  <a:moveTo>
                    <a:pt x="9" y="9"/>
                  </a:moveTo>
                  <a:lnTo>
                    <a:pt x="2" y="3"/>
                  </a:lnTo>
                  <a:lnTo>
                    <a:pt x="0" y="11"/>
                  </a:lnTo>
                  <a:lnTo>
                    <a:pt x="2" y="16"/>
                  </a:lnTo>
                  <a:lnTo>
                    <a:pt x="5" y="22"/>
                  </a:lnTo>
                  <a:lnTo>
                    <a:pt x="7" y="25"/>
                  </a:lnTo>
                  <a:lnTo>
                    <a:pt x="16" y="21"/>
                  </a:lnTo>
                  <a:lnTo>
                    <a:pt x="14" y="17"/>
                  </a:lnTo>
                  <a:lnTo>
                    <a:pt x="11" y="14"/>
                  </a:lnTo>
                  <a:lnTo>
                    <a:pt x="11" y="11"/>
                  </a:lnTo>
                  <a:lnTo>
                    <a:pt x="11" y="6"/>
                  </a:lnTo>
                  <a:lnTo>
                    <a:pt x="5" y="0"/>
                  </a:lnTo>
                  <a:lnTo>
                    <a:pt x="11" y="6"/>
                  </a:lnTo>
                  <a:lnTo>
                    <a:pt x="10" y="2"/>
                  </a:lnTo>
                  <a:lnTo>
                    <a:pt x="8" y="0"/>
                  </a:lnTo>
                  <a:lnTo>
                    <a:pt x="5" y="0"/>
                  </a:lnTo>
                  <a:lnTo>
                    <a:pt x="2" y="3"/>
                  </a:lnTo>
                  <a:lnTo>
                    <a:pt x="9"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09" name="Freeform 317"/>
            <p:cNvSpPr>
              <a:spLocks/>
            </p:cNvSpPr>
            <p:nvPr/>
          </p:nvSpPr>
          <p:spPr bwMode="auto">
            <a:xfrm>
              <a:off x="3230" y="3911"/>
              <a:ext cx="21" cy="4"/>
            </a:xfrm>
            <a:custGeom>
              <a:avLst/>
              <a:gdLst>
                <a:gd name="T0" fmla="*/ 12 w 63"/>
                <a:gd name="T1" fmla="*/ 8 h 14"/>
                <a:gd name="T2" fmla="*/ 6 w 63"/>
                <a:gd name="T3" fmla="*/ 14 h 14"/>
                <a:gd name="T4" fmla="*/ 13 w 63"/>
                <a:gd name="T5" fmla="*/ 14 h 14"/>
                <a:gd name="T6" fmla="*/ 20 w 63"/>
                <a:gd name="T7" fmla="*/ 14 h 14"/>
                <a:gd name="T8" fmla="*/ 28 w 63"/>
                <a:gd name="T9" fmla="*/ 14 h 14"/>
                <a:gd name="T10" fmla="*/ 37 w 63"/>
                <a:gd name="T11" fmla="*/ 13 h 14"/>
                <a:gd name="T12" fmla="*/ 45 w 63"/>
                <a:gd name="T13" fmla="*/ 11 h 14"/>
                <a:gd name="T14" fmla="*/ 52 w 63"/>
                <a:gd name="T15" fmla="*/ 11 h 14"/>
                <a:gd name="T16" fmla="*/ 59 w 63"/>
                <a:gd name="T17" fmla="*/ 10 h 14"/>
                <a:gd name="T18" fmla="*/ 63 w 63"/>
                <a:gd name="T19" fmla="*/ 9 h 14"/>
                <a:gd name="T20" fmla="*/ 59 w 63"/>
                <a:gd name="T21" fmla="*/ 0 h 14"/>
                <a:gd name="T22" fmla="*/ 56 w 63"/>
                <a:gd name="T23" fmla="*/ 1 h 14"/>
                <a:gd name="T24" fmla="*/ 52 w 63"/>
                <a:gd name="T25" fmla="*/ 2 h 14"/>
                <a:gd name="T26" fmla="*/ 45 w 63"/>
                <a:gd name="T27" fmla="*/ 2 h 14"/>
                <a:gd name="T28" fmla="*/ 37 w 63"/>
                <a:gd name="T29" fmla="*/ 3 h 14"/>
                <a:gd name="T30" fmla="*/ 28 w 63"/>
                <a:gd name="T31" fmla="*/ 2 h 14"/>
                <a:gd name="T32" fmla="*/ 20 w 63"/>
                <a:gd name="T33" fmla="*/ 2 h 14"/>
                <a:gd name="T34" fmla="*/ 13 w 63"/>
                <a:gd name="T35" fmla="*/ 2 h 14"/>
                <a:gd name="T36" fmla="*/ 6 w 63"/>
                <a:gd name="T37" fmla="*/ 2 h 14"/>
                <a:gd name="T38" fmla="*/ 0 w 63"/>
                <a:gd name="T39" fmla="*/ 8 h 14"/>
                <a:gd name="T40" fmla="*/ 6 w 63"/>
                <a:gd name="T41" fmla="*/ 2 h 14"/>
                <a:gd name="T42" fmla="*/ 2 w 63"/>
                <a:gd name="T43" fmla="*/ 5 h 14"/>
                <a:gd name="T44" fmla="*/ 1 w 63"/>
                <a:gd name="T45" fmla="*/ 8 h 14"/>
                <a:gd name="T46" fmla="*/ 2 w 63"/>
                <a:gd name="T47" fmla="*/ 11 h 14"/>
                <a:gd name="T48" fmla="*/ 6 w 63"/>
                <a:gd name="T49" fmla="*/ 14 h 14"/>
                <a:gd name="T50" fmla="*/ 12 w 63"/>
                <a:gd name="T51"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3" h="14">
                  <a:moveTo>
                    <a:pt x="12" y="8"/>
                  </a:moveTo>
                  <a:lnTo>
                    <a:pt x="6" y="14"/>
                  </a:lnTo>
                  <a:lnTo>
                    <a:pt x="13" y="14"/>
                  </a:lnTo>
                  <a:lnTo>
                    <a:pt x="20" y="14"/>
                  </a:lnTo>
                  <a:lnTo>
                    <a:pt x="28" y="14"/>
                  </a:lnTo>
                  <a:lnTo>
                    <a:pt x="37" y="13"/>
                  </a:lnTo>
                  <a:lnTo>
                    <a:pt x="45" y="11"/>
                  </a:lnTo>
                  <a:lnTo>
                    <a:pt x="52" y="11"/>
                  </a:lnTo>
                  <a:lnTo>
                    <a:pt x="59" y="10"/>
                  </a:lnTo>
                  <a:lnTo>
                    <a:pt x="63" y="9"/>
                  </a:lnTo>
                  <a:lnTo>
                    <a:pt x="59" y="0"/>
                  </a:lnTo>
                  <a:lnTo>
                    <a:pt x="56" y="1"/>
                  </a:lnTo>
                  <a:lnTo>
                    <a:pt x="52" y="2"/>
                  </a:lnTo>
                  <a:lnTo>
                    <a:pt x="45" y="2"/>
                  </a:lnTo>
                  <a:lnTo>
                    <a:pt x="37" y="3"/>
                  </a:lnTo>
                  <a:lnTo>
                    <a:pt x="28" y="2"/>
                  </a:lnTo>
                  <a:lnTo>
                    <a:pt x="20" y="2"/>
                  </a:lnTo>
                  <a:lnTo>
                    <a:pt x="13" y="2"/>
                  </a:lnTo>
                  <a:lnTo>
                    <a:pt x="6" y="2"/>
                  </a:lnTo>
                  <a:lnTo>
                    <a:pt x="0" y="8"/>
                  </a:lnTo>
                  <a:lnTo>
                    <a:pt x="6" y="2"/>
                  </a:lnTo>
                  <a:lnTo>
                    <a:pt x="2" y="5"/>
                  </a:lnTo>
                  <a:lnTo>
                    <a:pt x="1" y="8"/>
                  </a:lnTo>
                  <a:lnTo>
                    <a:pt x="2" y="11"/>
                  </a:lnTo>
                  <a:lnTo>
                    <a:pt x="6" y="14"/>
                  </a:lnTo>
                  <a:lnTo>
                    <a:pt x="12"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10" name="Freeform 318"/>
            <p:cNvSpPr>
              <a:spLocks/>
            </p:cNvSpPr>
            <p:nvPr/>
          </p:nvSpPr>
          <p:spPr bwMode="auto">
            <a:xfrm>
              <a:off x="3223" y="3913"/>
              <a:ext cx="11" cy="7"/>
            </a:xfrm>
            <a:custGeom>
              <a:avLst/>
              <a:gdLst>
                <a:gd name="T0" fmla="*/ 8 w 34"/>
                <a:gd name="T1" fmla="*/ 18 h 21"/>
                <a:gd name="T2" fmla="*/ 2 w 34"/>
                <a:gd name="T3" fmla="*/ 18 h 21"/>
                <a:gd name="T4" fmla="*/ 12 w 34"/>
                <a:gd name="T5" fmla="*/ 21 h 21"/>
                <a:gd name="T6" fmla="*/ 21 w 34"/>
                <a:gd name="T7" fmla="*/ 16 h 21"/>
                <a:gd name="T8" fmla="*/ 30 w 34"/>
                <a:gd name="T9" fmla="*/ 8 h 21"/>
                <a:gd name="T10" fmla="*/ 34 w 34"/>
                <a:gd name="T11" fmla="*/ 0 h 21"/>
                <a:gd name="T12" fmla="*/ 22 w 34"/>
                <a:gd name="T13" fmla="*/ 0 h 21"/>
                <a:gd name="T14" fmla="*/ 21 w 34"/>
                <a:gd name="T15" fmla="*/ 3 h 21"/>
                <a:gd name="T16" fmla="*/ 16 w 34"/>
                <a:gd name="T17" fmla="*/ 9 h 21"/>
                <a:gd name="T18" fmla="*/ 12 w 34"/>
                <a:gd name="T19" fmla="*/ 11 h 21"/>
                <a:gd name="T20" fmla="*/ 8 w 34"/>
                <a:gd name="T21" fmla="*/ 11 h 21"/>
                <a:gd name="T22" fmla="*/ 2 w 34"/>
                <a:gd name="T23" fmla="*/ 11 h 21"/>
                <a:gd name="T24" fmla="*/ 8 w 34"/>
                <a:gd name="T25" fmla="*/ 11 h 21"/>
                <a:gd name="T26" fmla="*/ 5 w 34"/>
                <a:gd name="T27" fmla="*/ 10 h 21"/>
                <a:gd name="T28" fmla="*/ 2 w 34"/>
                <a:gd name="T29" fmla="*/ 11 h 21"/>
                <a:gd name="T30" fmla="*/ 0 w 34"/>
                <a:gd name="T31" fmla="*/ 15 h 21"/>
                <a:gd name="T32" fmla="*/ 2 w 34"/>
                <a:gd name="T33" fmla="*/ 18 h 21"/>
                <a:gd name="T34" fmla="*/ 8 w 34"/>
                <a:gd name="T35" fmla="*/ 1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 h="21">
                  <a:moveTo>
                    <a:pt x="8" y="18"/>
                  </a:moveTo>
                  <a:lnTo>
                    <a:pt x="2" y="18"/>
                  </a:lnTo>
                  <a:lnTo>
                    <a:pt x="12" y="21"/>
                  </a:lnTo>
                  <a:lnTo>
                    <a:pt x="21" y="16"/>
                  </a:lnTo>
                  <a:lnTo>
                    <a:pt x="30" y="8"/>
                  </a:lnTo>
                  <a:lnTo>
                    <a:pt x="34" y="0"/>
                  </a:lnTo>
                  <a:lnTo>
                    <a:pt x="22" y="0"/>
                  </a:lnTo>
                  <a:lnTo>
                    <a:pt x="21" y="3"/>
                  </a:lnTo>
                  <a:lnTo>
                    <a:pt x="16" y="9"/>
                  </a:lnTo>
                  <a:lnTo>
                    <a:pt x="12" y="11"/>
                  </a:lnTo>
                  <a:lnTo>
                    <a:pt x="8" y="11"/>
                  </a:lnTo>
                  <a:lnTo>
                    <a:pt x="2" y="11"/>
                  </a:lnTo>
                  <a:lnTo>
                    <a:pt x="8" y="11"/>
                  </a:lnTo>
                  <a:lnTo>
                    <a:pt x="5" y="10"/>
                  </a:lnTo>
                  <a:lnTo>
                    <a:pt x="2" y="11"/>
                  </a:lnTo>
                  <a:lnTo>
                    <a:pt x="0" y="15"/>
                  </a:lnTo>
                  <a:lnTo>
                    <a:pt x="2" y="18"/>
                  </a:lnTo>
                  <a:lnTo>
                    <a:pt x="8"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11" name="Freeform 319"/>
            <p:cNvSpPr>
              <a:spLocks/>
            </p:cNvSpPr>
            <p:nvPr/>
          </p:nvSpPr>
          <p:spPr bwMode="auto">
            <a:xfrm>
              <a:off x="3222" y="3917"/>
              <a:ext cx="5" cy="11"/>
            </a:xfrm>
            <a:custGeom>
              <a:avLst/>
              <a:gdLst>
                <a:gd name="T0" fmla="*/ 9 w 15"/>
                <a:gd name="T1" fmla="*/ 34 h 34"/>
                <a:gd name="T2" fmla="*/ 15 w 15"/>
                <a:gd name="T3" fmla="*/ 29 h 34"/>
                <a:gd name="T4" fmla="*/ 13 w 15"/>
                <a:gd name="T5" fmla="*/ 23 h 34"/>
                <a:gd name="T6" fmla="*/ 12 w 15"/>
                <a:gd name="T7" fmla="*/ 15 h 34"/>
                <a:gd name="T8" fmla="*/ 12 w 15"/>
                <a:gd name="T9" fmla="*/ 8 h 34"/>
                <a:gd name="T10" fmla="*/ 10 w 15"/>
                <a:gd name="T11" fmla="*/ 7 h 34"/>
                <a:gd name="T12" fmla="*/ 4 w 15"/>
                <a:gd name="T13" fmla="*/ 0 h 34"/>
                <a:gd name="T14" fmla="*/ 0 w 15"/>
                <a:gd name="T15" fmla="*/ 8 h 34"/>
                <a:gd name="T16" fmla="*/ 2 w 15"/>
                <a:gd name="T17" fmla="*/ 15 h 34"/>
                <a:gd name="T18" fmla="*/ 4 w 15"/>
                <a:gd name="T19" fmla="*/ 23 h 34"/>
                <a:gd name="T20" fmla="*/ 4 w 15"/>
                <a:gd name="T21" fmla="*/ 29 h 34"/>
                <a:gd name="T22" fmla="*/ 9 w 15"/>
                <a:gd name="T23" fmla="*/ 24 h 34"/>
                <a:gd name="T24" fmla="*/ 4 w 15"/>
                <a:gd name="T25" fmla="*/ 29 h 34"/>
                <a:gd name="T26" fmla="*/ 6 w 15"/>
                <a:gd name="T27" fmla="*/ 32 h 34"/>
                <a:gd name="T28" fmla="*/ 9 w 15"/>
                <a:gd name="T29" fmla="*/ 34 h 34"/>
                <a:gd name="T30" fmla="*/ 13 w 15"/>
                <a:gd name="T31" fmla="*/ 32 h 34"/>
                <a:gd name="T32" fmla="*/ 15 w 15"/>
                <a:gd name="T33" fmla="*/ 29 h 34"/>
                <a:gd name="T34" fmla="*/ 9 w 15"/>
                <a:gd name="T35"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34">
                  <a:moveTo>
                    <a:pt x="9" y="34"/>
                  </a:moveTo>
                  <a:lnTo>
                    <a:pt x="15" y="29"/>
                  </a:lnTo>
                  <a:lnTo>
                    <a:pt x="13" y="23"/>
                  </a:lnTo>
                  <a:lnTo>
                    <a:pt x="12" y="15"/>
                  </a:lnTo>
                  <a:lnTo>
                    <a:pt x="12" y="8"/>
                  </a:lnTo>
                  <a:lnTo>
                    <a:pt x="10" y="7"/>
                  </a:lnTo>
                  <a:lnTo>
                    <a:pt x="4" y="0"/>
                  </a:lnTo>
                  <a:lnTo>
                    <a:pt x="0" y="8"/>
                  </a:lnTo>
                  <a:lnTo>
                    <a:pt x="2" y="15"/>
                  </a:lnTo>
                  <a:lnTo>
                    <a:pt x="4" y="23"/>
                  </a:lnTo>
                  <a:lnTo>
                    <a:pt x="4" y="29"/>
                  </a:lnTo>
                  <a:lnTo>
                    <a:pt x="9" y="24"/>
                  </a:lnTo>
                  <a:lnTo>
                    <a:pt x="4" y="29"/>
                  </a:lnTo>
                  <a:lnTo>
                    <a:pt x="6" y="32"/>
                  </a:lnTo>
                  <a:lnTo>
                    <a:pt x="9" y="34"/>
                  </a:lnTo>
                  <a:lnTo>
                    <a:pt x="13" y="32"/>
                  </a:lnTo>
                  <a:lnTo>
                    <a:pt x="15" y="29"/>
                  </a:lnTo>
                  <a:lnTo>
                    <a:pt x="9"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12" name="Freeform 320"/>
            <p:cNvSpPr>
              <a:spLocks/>
            </p:cNvSpPr>
            <p:nvPr/>
          </p:nvSpPr>
          <p:spPr bwMode="auto">
            <a:xfrm>
              <a:off x="3213" y="3925"/>
              <a:ext cx="12" cy="5"/>
            </a:xfrm>
            <a:custGeom>
              <a:avLst/>
              <a:gdLst>
                <a:gd name="T0" fmla="*/ 0 w 35"/>
                <a:gd name="T1" fmla="*/ 10 h 14"/>
                <a:gd name="T2" fmla="*/ 6 w 35"/>
                <a:gd name="T3" fmla="*/ 14 h 14"/>
                <a:gd name="T4" fmla="*/ 35 w 35"/>
                <a:gd name="T5" fmla="*/ 10 h 14"/>
                <a:gd name="T6" fmla="*/ 35 w 35"/>
                <a:gd name="T7" fmla="*/ 0 h 14"/>
                <a:gd name="T8" fmla="*/ 6 w 35"/>
                <a:gd name="T9" fmla="*/ 5 h 14"/>
                <a:gd name="T10" fmla="*/ 11 w 35"/>
                <a:gd name="T11" fmla="*/ 10 h 14"/>
                <a:gd name="T12" fmla="*/ 6 w 35"/>
                <a:gd name="T13" fmla="*/ 5 h 14"/>
                <a:gd name="T14" fmla="*/ 2 w 35"/>
                <a:gd name="T15" fmla="*/ 6 h 14"/>
                <a:gd name="T16" fmla="*/ 1 w 35"/>
                <a:gd name="T17" fmla="*/ 10 h 14"/>
                <a:gd name="T18" fmla="*/ 2 w 35"/>
                <a:gd name="T19" fmla="*/ 13 h 14"/>
                <a:gd name="T20" fmla="*/ 6 w 35"/>
                <a:gd name="T21" fmla="*/ 14 h 14"/>
                <a:gd name="T22" fmla="*/ 0 w 35"/>
                <a:gd name="T23"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14">
                  <a:moveTo>
                    <a:pt x="0" y="10"/>
                  </a:moveTo>
                  <a:lnTo>
                    <a:pt x="6" y="14"/>
                  </a:lnTo>
                  <a:lnTo>
                    <a:pt x="35" y="10"/>
                  </a:lnTo>
                  <a:lnTo>
                    <a:pt x="35" y="0"/>
                  </a:lnTo>
                  <a:lnTo>
                    <a:pt x="6" y="5"/>
                  </a:lnTo>
                  <a:lnTo>
                    <a:pt x="11" y="10"/>
                  </a:lnTo>
                  <a:lnTo>
                    <a:pt x="6" y="5"/>
                  </a:lnTo>
                  <a:lnTo>
                    <a:pt x="2" y="6"/>
                  </a:lnTo>
                  <a:lnTo>
                    <a:pt x="1" y="10"/>
                  </a:lnTo>
                  <a:lnTo>
                    <a:pt x="2" y="13"/>
                  </a:lnTo>
                  <a:lnTo>
                    <a:pt x="6" y="14"/>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13" name="Freeform 321"/>
            <p:cNvSpPr>
              <a:spLocks/>
            </p:cNvSpPr>
            <p:nvPr/>
          </p:nvSpPr>
          <p:spPr bwMode="auto">
            <a:xfrm>
              <a:off x="3213" y="3913"/>
              <a:ext cx="4" cy="15"/>
            </a:xfrm>
            <a:custGeom>
              <a:avLst/>
              <a:gdLst>
                <a:gd name="T0" fmla="*/ 5 w 12"/>
                <a:gd name="T1" fmla="*/ 11 h 46"/>
                <a:gd name="T2" fmla="*/ 0 w 12"/>
                <a:gd name="T3" fmla="*/ 6 h 46"/>
                <a:gd name="T4" fmla="*/ 1 w 12"/>
                <a:gd name="T5" fmla="*/ 12 h 46"/>
                <a:gd name="T6" fmla="*/ 1 w 12"/>
                <a:gd name="T7" fmla="*/ 24 h 46"/>
                <a:gd name="T8" fmla="*/ 1 w 12"/>
                <a:gd name="T9" fmla="*/ 36 h 46"/>
                <a:gd name="T10" fmla="*/ 1 w 12"/>
                <a:gd name="T11" fmla="*/ 46 h 46"/>
                <a:gd name="T12" fmla="*/ 12 w 12"/>
                <a:gd name="T13" fmla="*/ 46 h 46"/>
                <a:gd name="T14" fmla="*/ 12 w 12"/>
                <a:gd name="T15" fmla="*/ 36 h 46"/>
                <a:gd name="T16" fmla="*/ 12 w 12"/>
                <a:gd name="T17" fmla="*/ 24 h 46"/>
                <a:gd name="T18" fmla="*/ 10 w 12"/>
                <a:gd name="T19" fmla="*/ 12 h 46"/>
                <a:gd name="T20" fmla="*/ 11 w 12"/>
                <a:gd name="T21" fmla="*/ 6 h 46"/>
                <a:gd name="T22" fmla="*/ 5 w 12"/>
                <a:gd name="T23" fmla="*/ 0 h 46"/>
                <a:gd name="T24" fmla="*/ 11 w 12"/>
                <a:gd name="T25" fmla="*/ 6 h 46"/>
                <a:gd name="T26" fmla="*/ 9 w 12"/>
                <a:gd name="T27" fmla="*/ 2 h 46"/>
                <a:gd name="T28" fmla="*/ 5 w 12"/>
                <a:gd name="T29" fmla="*/ 0 h 46"/>
                <a:gd name="T30" fmla="*/ 2 w 12"/>
                <a:gd name="T31" fmla="*/ 2 h 46"/>
                <a:gd name="T32" fmla="*/ 0 w 12"/>
                <a:gd name="T33" fmla="*/ 6 h 46"/>
                <a:gd name="T34" fmla="*/ 5 w 12"/>
                <a:gd name="T3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46">
                  <a:moveTo>
                    <a:pt x="5" y="11"/>
                  </a:moveTo>
                  <a:lnTo>
                    <a:pt x="0" y="6"/>
                  </a:lnTo>
                  <a:lnTo>
                    <a:pt x="1" y="12"/>
                  </a:lnTo>
                  <a:lnTo>
                    <a:pt x="1" y="24"/>
                  </a:lnTo>
                  <a:lnTo>
                    <a:pt x="1" y="36"/>
                  </a:lnTo>
                  <a:lnTo>
                    <a:pt x="1" y="46"/>
                  </a:lnTo>
                  <a:lnTo>
                    <a:pt x="12" y="46"/>
                  </a:lnTo>
                  <a:lnTo>
                    <a:pt x="12" y="36"/>
                  </a:lnTo>
                  <a:lnTo>
                    <a:pt x="12" y="24"/>
                  </a:lnTo>
                  <a:lnTo>
                    <a:pt x="10" y="12"/>
                  </a:lnTo>
                  <a:lnTo>
                    <a:pt x="11" y="6"/>
                  </a:lnTo>
                  <a:lnTo>
                    <a:pt x="5" y="0"/>
                  </a:lnTo>
                  <a:lnTo>
                    <a:pt x="11" y="6"/>
                  </a:lnTo>
                  <a:lnTo>
                    <a:pt x="9" y="2"/>
                  </a:lnTo>
                  <a:lnTo>
                    <a:pt x="5" y="0"/>
                  </a:lnTo>
                  <a:lnTo>
                    <a:pt x="2" y="2"/>
                  </a:lnTo>
                  <a:lnTo>
                    <a:pt x="0" y="6"/>
                  </a:lnTo>
                  <a:lnTo>
                    <a:pt x="5"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14" name="Freeform 322"/>
            <p:cNvSpPr>
              <a:spLocks/>
            </p:cNvSpPr>
            <p:nvPr/>
          </p:nvSpPr>
          <p:spPr bwMode="auto">
            <a:xfrm>
              <a:off x="3208" y="3913"/>
              <a:ext cx="7" cy="10"/>
            </a:xfrm>
            <a:custGeom>
              <a:avLst/>
              <a:gdLst>
                <a:gd name="T0" fmla="*/ 5 w 19"/>
                <a:gd name="T1" fmla="*/ 30 h 30"/>
                <a:gd name="T2" fmla="*/ 9 w 19"/>
                <a:gd name="T3" fmla="*/ 26 h 30"/>
                <a:gd name="T4" fmla="*/ 10 w 19"/>
                <a:gd name="T5" fmla="*/ 22 h 30"/>
                <a:gd name="T6" fmla="*/ 14 w 19"/>
                <a:gd name="T7" fmla="*/ 16 h 30"/>
                <a:gd name="T8" fmla="*/ 17 w 19"/>
                <a:gd name="T9" fmla="*/ 11 h 30"/>
                <a:gd name="T10" fmla="*/ 19 w 19"/>
                <a:gd name="T11" fmla="*/ 11 h 30"/>
                <a:gd name="T12" fmla="*/ 19 w 19"/>
                <a:gd name="T13" fmla="*/ 0 h 30"/>
                <a:gd name="T14" fmla="*/ 10 w 19"/>
                <a:gd name="T15" fmla="*/ 4 h 30"/>
                <a:gd name="T16" fmla="*/ 5 w 19"/>
                <a:gd name="T17" fmla="*/ 11 h 30"/>
                <a:gd name="T18" fmla="*/ 1 w 19"/>
                <a:gd name="T19" fmla="*/ 19 h 30"/>
                <a:gd name="T20" fmla="*/ 0 w 19"/>
                <a:gd name="T21" fmla="*/ 24 h 30"/>
                <a:gd name="T22" fmla="*/ 5 w 19"/>
                <a:gd name="T23" fmla="*/ 20 h 30"/>
                <a:gd name="T24" fmla="*/ 0 w 19"/>
                <a:gd name="T25" fmla="*/ 24 h 30"/>
                <a:gd name="T26" fmla="*/ 1 w 19"/>
                <a:gd name="T27" fmla="*/ 27 h 30"/>
                <a:gd name="T28" fmla="*/ 3 w 19"/>
                <a:gd name="T29" fmla="*/ 30 h 30"/>
                <a:gd name="T30" fmla="*/ 7 w 19"/>
                <a:gd name="T31" fmla="*/ 28 h 30"/>
                <a:gd name="T32" fmla="*/ 9 w 19"/>
                <a:gd name="T33" fmla="*/ 26 h 30"/>
                <a:gd name="T34" fmla="*/ 5 w 19"/>
                <a:gd name="T35"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30">
                  <a:moveTo>
                    <a:pt x="5" y="30"/>
                  </a:moveTo>
                  <a:lnTo>
                    <a:pt x="9" y="26"/>
                  </a:lnTo>
                  <a:lnTo>
                    <a:pt x="10" y="22"/>
                  </a:lnTo>
                  <a:lnTo>
                    <a:pt x="14" y="16"/>
                  </a:lnTo>
                  <a:lnTo>
                    <a:pt x="17" y="11"/>
                  </a:lnTo>
                  <a:lnTo>
                    <a:pt x="19" y="11"/>
                  </a:lnTo>
                  <a:lnTo>
                    <a:pt x="19" y="0"/>
                  </a:lnTo>
                  <a:lnTo>
                    <a:pt x="10" y="4"/>
                  </a:lnTo>
                  <a:lnTo>
                    <a:pt x="5" y="11"/>
                  </a:lnTo>
                  <a:lnTo>
                    <a:pt x="1" y="19"/>
                  </a:lnTo>
                  <a:lnTo>
                    <a:pt x="0" y="24"/>
                  </a:lnTo>
                  <a:lnTo>
                    <a:pt x="5" y="20"/>
                  </a:lnTo>
                  <a:lnTo>
                    <a:pt x="0" y="24"/>
                  </a:lnTo>
                  <a:lnTo>
                    <a:pt x="1" y="27"/>
                  </a:lnTo>
                  <a:lnTo>
                    <a:pt x="3" y="30"/>
                  </a:lnTo>
                  <a:lnTo>
                    <a:pt x="7" y="28"/>
                  </a:lnTo>
                  <a:lnTo>
                    <a:pt x="9" y="26"/>
                  </a:lnTo>
                  <a:lnTo>
                    <a:pt x="5"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15" name="Freeform 323"/>
            <p:cNvSpPr>
              <a:spLocks/>
            </p:cNvSpPr>
            <p:nvPr/>
          </p:nvSpPr>
          <p:spPr bwMode="auto">
            <a:xfrm>
              <a:off x="3192" y="3920"/>
              <a:ext cx="18" cy="8"/>
            </a:xfrm>
            <a:custGeom>
              <a:avLst/>
              <a:gdLst>
                <a:gd name="T0" fmla="*/ 4 w 55"/>
                <a:gd name="T1" fmla="*/ 24 h 24"/>
                <a:gd name="T2" fmla="*/ 4 w 55"/>
                <a:gd name="T3" fmla="*/ 23 h 24"/>
                <a:gd name="T4" fmla="*/ 6 w 55"/>
                <a:gd name="T5" fmla="*/ 23 h 24"/>
                <a:gd name="T6" fmla="*/ 12 w 55"/>
                <a:gd name="T7" fmla="*/ 21 h 24"/>
                <a:gd name="T8" fmla="*/ 20 w 55"/>
                <a:gd name="T9" fmla="*/ 18 h 24"/>
                <a:gd name="T10" fmla="*/ 28 w 55"/>
                <a:gd name="T11" fmla="*/ 15 h 24"/>
                <a:gd name="T12" fmla="*/ 37 w 55"/>
                <a:gd name="T13" fmla="*/ 13 h 24"/>
                <a:gd name="T14" fmla="*/ 45 w 55"/>
                <a:gd name="T15" fmla="*/ 11 h 24"/>
                <a:gd name="T16" fmla="*/ 50 w 55"/>
                <a:gd name="T17" fmla="*/ 10 h 24"/>
                <a:gd name="T18" fmla="*/ 55 w 55"/>
                <a:gd name="T19" fmla="*/ 10 h 24"/>
                <a:gd name="T20" fmla="*/ 55 w 55"/>
                <a:gd name="T21" fmla="*/ 0 h 24"/>
                <a:gd name="T22" fmla="*/ 50 w 55"/>
                <a:gd name="T23" fmla="*/ 0 h 24"/>
                <a:gd name="T24" fmla="*/ 43 w 55"/>
                <a:gd name="T25" fmla="*/ 2 h 24"/>
                <a:gd name="T26" fmla="*/ 35 w 55"/>
                <a:gd name="T27" fmla="*/ 4 h 24"/>
                <a:gd name="T28" fmla="*/ 26 w 55"/>
                <a:gd name="T29" fmla="*/ 6 h 24"/>
                <a:gd name="T30" fmla="*/ 18 w 55"/>
                <a:gd name="T31" fmla="*/ 8 h 24"/>
                <a:gd name="T32" fmla="*/ 10 w 55"/>
                <a:gd name="T33" fmla="*/ 12 h 24"/>
                <a:gd name="T34" fmla="*/ 4 w 55"/>
                <a:gd name="T35" fmla="*/ 14 h 24"/>
                <a:gd name="T36" fmla="*/ 0 w 55"/>
                <a:gd name="T37" fmla="*/ 16 h 24"/>
                <a:gd name="T38" fmla="*/ 0 w 55"/>
                <a:gd name="T39" fmla="*/ 15 h 24"/>
                <a:gd name="T40" fmla="*/ 4 w 55"/>
                <a:gd name="T41"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5" h="24">
                  <a:moveTo>
                    <a:pt x="4" y="24"/>
                  </a:moveTo>
                  <a:lnTo>
                    <a:pt x="4" y="23"/>
                  </a:lnTo>
                  <a:lnTo>
                    <a:pt x="6" y="23"/>
                  </a:lnTo>
                  <a:lnTo>
                    <a:pt x="12" y="21"/>
                  </a:lnTo>
                  <a:lnTo>
                    <a:pt x="20" y="18"/>
                  </a:lnTo>
                  <a:lnTo>
                    <a:pt x="28" y="15"/>
                  </a:lnTo>
                  <a:lnTo>
                    <a:pt x="37" y="13"/>
                  </a:lnTo>
                  <a:lnTo>
                    <a:pt x="45" y="11"/>
                  </a:lnTo>
                  <a:lnTo>
                    <a:pt x="50" y="10"/>
                  </a:lnTo>
                  <a:lnTo>
                    <a:pt x="55" y="10"/>
                  </a:lnTo>
                  <a:lnTo>
                    <a:pt x="55" y="0"/>
                  </a:lnTo>
                  <a:lnTo>
                    <a:pt x="50" y="0"/>
                  </a:lnTo>
                  <a:lnTo>
                    <a:pt x="43" y="2"/>
                  </a:lnTo>
                  <a:lnTo>
                    <a:pt x="35" y="4"/>
                  </a:lnTo>
                  <a:lnTo>
                    <a:pt x="26" y="6"/>
                  </a:lnTo>
                  <a:lnTo>
                    <a:pt x="18" y="8"/>
                  </a:lnTo>
                  <a:lnTo>
                    <a:pt x="10" y="12"/>
                  </a:lnTo>
                  <a:lnTo>
                    <a:pt x="4" y="14"/>
                  </a:lnTo>
                  <a:lnTo>
                    <a:pt x="0" y="16"/>
                  </a:lnTo>
                  <a:lnTo>
                    <a:pt x="0" y="15"/>
                  </a:lnTo>
                  <a:lnTo>
                    <a:pt x="4"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16" name="Freeform 324"/>
            <p:cNvSpPr>
              <a:spLocks/>
            </p:cNvSpPr>
            <p:nvPr/>
          </p:nvSpPr>
          <p:spPr bwMode="auto">
            <a:xfrm>
              <a:off x="3187" y="3920"/>
              <a:ext cx="6" cy="8"/>
            </a:xfrm>
            <a:custGeom>
              <a:avLst/>
              <a:gdLst>
                <a:gd name="T0" fmla="*/ 0 w 17"/>
                <a:gd name="T1" fmla="*/ 6 h 22"/>
                <a:gd name="T2" fmla="*/ 0 w 17"/>
                <a:gd name="T3" fmla="*/ 6 h 22"/>
                <a:gd name="T4" fmla="*/ 2 w 17"/>
                <a:gd name="T5" fmla="*/ 10 h 22"/>
                <a:gd name="T6" fmla="*/ 5 w 17"/>
                <a:gd name="T7" fmla="*/ 16 h 22"/>
                <a:gd name="T8" fmla="*/ 8 w 17"/>
                <a:gd name="T9" fmla="*/ 21 h 22"/>
                <a:gd name="T10" fmla="*/ 17 w 17"/>
                <a:gd name="T11" fmla="*/ 22 h 22"/>
                <a:gd name="T12" fmla="*/ 13 w 17"/>
                <a:gd name="T13" fmla="*/ 13 h 22"/>
                <a:gd name="T14" fmla="*/ 15 w 17"/>
                <a:gd name="T15" fmla="*/ 14 h 22"/>
                <a:gd name="T16" fmla="*/ 14 w 17"/>
                <a:gd name="T17" fmla="*/ 11 h 22"/>
                <a:gd name="T18" fmla="*/ 11 w 17"/>
                <a:gd name="T19" fmla="*/ 5 h 22"/>
                <a:gd name="T20" fmla="*/ 7 w 17"/>
                <a:gd name="T21" fmla="*/ 0 h 22"/>
                <a:gd name="T22" fmla="*/ 7 w 17"/>
                <a:gd name="T23" fmla="*/ 0 h 22"/>
                <a:gd name="T24" fmla="*/ 0 w 17"/>
                <a:gd name="T25"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22">
                  <a:moveTo>
                    <a:pt x="0" y="6"/>
                  </a:moveTo>
                  <a:lnTo>
                    <a:pt x="0" y="6"/>
                  </a:lnTo>
                  <a:lnTo>
                    <a:pt x="2" y="10"/>
                  </a:lnTo>
                  <a:lnTo>
                    <a:pt x="5" y="16"/>
                  </a:lnTo>
                  <a:lnTo>
                    <a:pt x="8" y="21"/>
                  </a:lnTo>
                  <a:lnTo>
                    <a:pt x="17" y="22"/>
                  </a:lnTo>
                  <a:lnTo>
                    <a:pt x="13" y="13"/>
                  </a:lnTo>
                  <a:lnTo>
                    <a:pt x="15" y="14"/>
                  </a:lnTo>
                  <a:lnTo>
                    <a:pt x="14" y="11"/>
                  </a:lnTo>
                  <a:lnTo>
                    <a:pt x="11" y="5"/>
                  </a:lnTo>
                  <a:lnTo>
                    <a:pt x="7" y="0"/>
                  </a:lnTo>
                  <a:lnTo>
                    <a:pt x="7" y="0"/>
                  </a:lnTo>
                  <a:lnTo>
                    <a:pt x="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17" name="Freeform 325"/>
            <p:cNvSpPr>
              <a:spLocks/>
            </p:cNvSpPr>
            <p:nvPr/>
          </p:nvSpPr>
          <p:spPr bwMode="auto">
            <a:xfrm>
              <a:off x="3179" y="3919"/>
              <a:ext cx="11" cy="4"/>
            </a:xfrm>
            <a:custGeom>
              <a:avLst/>
              <a:gdLst>
                <a:gd name="T0" fmla="*/ 0 w 31"/>
                <a:gd name="T1" fmla="*/ 8 h 13"/>
                <a:gd name="T2" fmla="*/ 0 w 31"/>
                <a:gd name="T3" fmla="*/ 8 h 13"/>
                <a:gd name="T4" fmla="*/ 9 w 31"/>
                <a:gd name="T5" fmla="*/ 13 h 13"/>
                <a:gd name="T6" fmla="*/ 16 w 31"/>
                <a:gd name="T7" fmla="*/ 12 h 13"/>
                <a:gd name="T8" fmla="*/ 23 w 31"/>
                <a:gd name="T9" fmla="*/ 12 h 13"/>
                <a:gd name="T10" fmla="*/ 24 w 31"/>
                <a:gd name="T11" fmla="*/ 10 h 13"/>
                <a:gd name="T12" fmla="*/ 31 w 31"/>
                <a:gd name="T13" fmla="*/ 4 h 13"/>
                <a:gd name="T14" fmla="*/ 23 w 31"/>
                <a:gd name="T15" fmla="*/ 0 h 13"/>
                <a:gd name="T16" fmla="*/ 16 w 31"/>
                <a:gd name="T17" fmla="*/ 2 h 13"/>
                <a:gd name="T18" fmla="*/ 9 w 31"/>
                <a:gd name="T19" fmla="*/ 4 h 13"/>
                <a:gd name="T20" fmla="*/ 9 w 31"/>
                <a:gd name="T21" fmla="*/ 4 h 13"/>
                <a:gd name="T22" fmla="*/ 9 w 31"/>
                <a:gd name="T23" fmla="*/ 4 h 13"/>
                <a:gd name="T24" fmla="*/ 9 w 31"/>
                <a:gd name="T25" fmla="*/ 4 h 13"/>
                <a:gd name="T26" fmla="*/ 7 w 31"/>
                <a:gd name="T27" fmla="*/ 1 h 13"/>
                <a:gd name="T28" fmla="*/ 3 w 31"/>
                <a:gd name="T29" fmla="*/ 1 h 13"/>
                <a:gd name="T30" fmla="*/ 0 w 31"/>
                <a:gd name="T31" fmla="*/ 5 h 13"/>
                <a:gd name="T32" fmla="*/ 0 w 31"/>
                <a:gd name="T33"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13">
                  <a:moveTo>
                    <a:pt x="0" y="8"/>
                  </a:moveTo>
                  <a:lnTo>
                    <a:pt x="0" y="8"/>
                  </a:lnTo>
                  <a:lnTo>
                    <a:pt x="9" y="13"/>
                  </a:lnTo>
                  <a:lnTo>
                    <a:pt x="16" y="12"/>
                  </a:lnTo>
                  <a:lnTo>
                    <a:pt x="23" y="12"/>
                  </a:lnTo>
                  <a:lnTo>
                    <a:pt x="24" y="10"/>
                  </a:lnTo>
                  <a:lnTo>
                    <a:pt x="31" y="4"/>
                  </a:lnTo>
                  <a:lnTo>
                    <a:pt x="23" y="0"/>
                  </a:lnTo>
                  <a:lnTo>
                    <a:pt x="16" y="2"/>
                  </a:lnTo>
                  <a:lnTo>
                    <a:pt x="9" y="4"/>
                  </a:lnTo>
                  <a:lnTo>
                    <a:pt x="9" y="4"/>
                  </a:lnTo>
                  <a:lnTo>
                    <a:pt x="9" y="4"/>
                  </a:lnTo>
                  <a:lnTo>
                    <a:pt x="9" y="4"/>
                  </a:lnTo>
                  <a:lnTo>
                    <a:pt x="7" y="1"/>
                  </a:lnTo>
                  <a:lnTo>
                    <a:pt x="3" y="1"/>
                  </a:lnTo>
                  <a:lnTo>
                    <a:pt x="0" y="5"/>
                  </a:lnTo>
                  <a:lnTo>
                    <a:pt x="0"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18" name="Freeform 326"/>
            <p:cNvSpPr>
              <a:spLocks/>
            </p:cNvSpPr>
            <p:nvPr/>
          </p:nvSpPr>
          <p:spPr bwMode="auto">
            <a:xfrm>
              <a:off x="3177" y="3907"/>
              <a:ext cx="5" cy="15"/>
            </a:xfrm>
            <a:custGeom>
              <a:avLst/>
              <a:gdLst>
                <a:gd name="T0" fmla="*/ 1 w 16"/>
                <a:gd name="T1" fmla="*/ 2 h 44"/>
                <a:gd name="T2" fmla="*/ 0 w 16"/>
                <a:gd name="T3" fmla="*/ 5 h 44"/>
                <a:gd name="T4" fmla="*/ 1 w 16"/>
                <a:gd name="T5" fmla="*/ 12 h 44"/>
                <a:gd name="T6" fmla="*/ 4 w 16"/>
                <a:gd name="T7" fmla="*/ 24 h 44"/>
                <a:gd name="T8" fmla="*/ 5 w 16"/>
                <a:gd name="T9" fmla="*/ 34 h 44"/>
                <a:gd name="T10" fmla="*/ 7 w 16"/>
                <a:gd name="T11" fmla="*/ 44 h 44"/>
                <a:gd name="T12" fmla="*/ 16 w 16"/>
                <a:gd name="T13" fmla="*/ 40 h 44"/>
                <a:gd name="T14" fmla="*/ 14 w 16"/>
                <a:gd name="T15" fmla="*/ 34 h 44"/>
                <a:gd name="T16" fmla="*/ 13 w 16"/>
                <a:gd name="T17" fmla="*/ 24 h 44"/>
                <a:gd name="T18" fmla="*/ 10 w 16"/>
                <a:gd name="T19" fmla="*/ 12 h 44"/>
                <a:gd name="T20" fmla="*/ 9 w 16"/>
                <a:gd name="T21" fmla="*/ 3 h 44"/>
                <a:gd name="T22" fmla="*/ 8 w 16"/>
                <a:gd name="T23" fmla="*/ 6 h 44"/>
                <a:gd name="T24" fmla="*/ 9 w 16"/>
                <a:gd name="T25" fmla="*/ 3 h 44"/>
                <a:gd name="T26" fmla="*/ 7 w 16"/>
                <a:gd name="T27" fmla="*/ 0 h 44"/>
                <a:gd name="T28" fmla="*/ 4 w 16"/>
                <a:gd name="T29" fmla="*/ 0 h 44"/>
                <a:gd name="T30" fmla="*/ 1 w 16"/>
                <a:gd name="T31" fmla="*/ 2 h 44"/>
                <a:gd name="T32" fmla="*/ 0 w 16"/>
                <a:gd name="T33" fmla="*/ 5 h 44"/>
                <a:gd name="T34" fmla="*/ 1 w 16"/>
                <a:gd name="T35"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44">
                  <a:moveTo>
                    <a:pt x="1" y="2"/>
                  </a:moveTo>
                  <a:lnTo>
                    <a:pt x="0" y="5"/>
                  </a:lnTo>
                  <a:lnTo>
                    <a:pt x="1" y="12"/>
                  </a:lnTo>
                  <a:lnTo>
                    <a:pt x="4" y="24"/>
                  </a:lnTo>
                  <a:lnTo>
                    <a:pt x="5" y="34"/>
                  </a:lnTo>
                  <a:lnTo>
                    <a:pt x="7" y="44"/>
                  </a:lnTo>
                  <a:lnTo>
                    <a:pt x="16" y="40"/>
                  </a:lnTo>
                  <a:lnTo>
                    <a:pt x="14" y="34"/>
                  </a:lnTo>
                  <a:lnTo>
                    <a:pt x="13" y="24"/>
                  </a:lnTo>
                  <a:lnTo>
                    <a:pt x="10" y="12"/>
                  </a:lnTo>
                  <a:lnTo>
                    <a:pt x="9" y="3"/>
                  </a:lnTo>
                  <a:lnTo>
                    <a:pt x="8" y="6"/>
                  </a:lnTo>
                  <a:lnTo>
                    <a:pt x="9" y="3"/>
                  </a:lnTo>
                  <a:lnTo>
                    <a:pt x="7" y="0"/>
                  </a:lnTo>
                  <a:lnTo>
                    <a:pt x="4" y="0"/>
                  </a:lnTo>
                  <a:lnTo>
                    <a:pt x="1" y="2"/>
                  </a:lnTo>
                  <a:lnTo>
                    <a:pt x="0" y="5"/>
                  </a:lnTo>
                  <a:lnTo>
                    <a:pt x="1"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19" name="Freeform 327"/>
            <p:cNvSpPr>
              <a:spLocks/>
            </p:cNvSpPr>
            <p:nvPr/>
          </p:nvSpPr>
          <p:spPr bwMode="auto">
            <a:xfrm>
              <a:off x="3177" y="3894"/>
              <a:ext cx="13" cy="15"/>
            </a:xfrm>
            <a:custGeom>
              <a:avLst/>
              <a:gdLst>
                <a:gd name="T0" fmla="*/ 29 w 38"/>
                <a:gd name="T1" fmla="*/ 3 h 45"/>
                <a:gd name="T2" fmla="*/ 31 w 38"/>
                <a:gd name="T3" fmla="*/ 0 h 45"/>
                <a:gd name="T4" fmla="*/ 22 w 38"/>
                <a:gd name="T5" fmla="*/ 8 h 45"/>
                <a:gd name="T6" fmla="*/ 13 w 38"/>
                <a:gd name="T7" fmla="*/ 20 h 45"/>
                <a:gd name="T8" fmla="*/ 5 w 38"/>
                <a:gd name="T9" fmla="*/ 32 h 45"/>
                <a:gd name="T10" fmla="*/ 0 w 38"/>
                <a:gd name="T11" fmla="*/ 41 h 45"/>
                <a:gd name="T12" fmla="*/ 7 w 38"/>
                <a:gd name="T13" fmla="*/ 45 h 45"/>
                <a:gd name="T14" fmla="*/ 14 w 38"/>
                <a:gd name="T15" fmla="*/ 36 h 45"/>
                <a:gd name="T16" fmla="*/ 22 w 38"/>
                <a:gd name="T17" fmla="*/ 25 h 45"/>
                <a:gd name="T18" fmla="*/ 29 w 38"/>
                <a:gd name="T19" fmla="*/ 14 h 45"/>
                <a:gd name="T20" fmla="*/ 36 w 38"/>
                <a:gd name="T21" fmla="*/ 9 h 45"/>
                <a:gd name="T22" fmla="*/ 38 w 38"/>
                <a:gd name="T23" fmla="*/ 5 h 45"/>
                <a:gd name="T24" fmla="*/ 36 w 38"/>
                <a:gd name="T25" fmla="*/ 9 h 45"/>
                <a:gd name="T26" fmla="*/ 38 w 38"/>
                <a:gd name="T27" fmla="*/ 6 h 45"/>
                <a:gd name="T28" fmla="*/ 38 w 38"/>
                <a:gd name="T29" fmla="*/ 2 h 45"/>
                <a:gd name="T30" fmla="*/ 35 w 38"/>
                <a:gd name="T31" fmla="*/ 0 h 45"/>
                <a:gd name="T32" fmla="*/ 31 w 38"/>
                <a:gd name="T33" fmla="*/ 0 h 45"/>
                <a:gd name="T34" fmla="*/ 29 w 38"/>
                <a:gd name="T35"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45">
                  <a:moveTo>
                    <a:pt x="29" y="3"/>
                  </a:moveTo>
                  <a:lnTo>
                    <a:pt x="31" y="0"/>
                  </a:lnTo>
                  <a:lnTo>
                    <a:pt x="22" y="8"/>
                  </a:lnTo>
                  <a:lnTo>
                    <a:pt x="13" y="20"/>
                  </a:lnTo>
                  <a:lnTo>
                    <a:pt x="5" y="32"/>
                  </a:lnTo>
                  <a:lnTo>
                    <a:pt x="0" y="41"/>
                  </a:lnTo>
                  <a:lnTo>
                    <a:pt x="7" y="45"/>
                  </a:lnTo>
                  <a:lnTo>
                    <a:pt x="14" y="36"/>
                  </a:lnTo>
                  <a:lnTo>
                    <a:pt x="22" y="25"/>
                  </a:lnTo>
                  <a:lnTo>
                    <a:pt x="29" y="14"/>
                  </a:lnTo>
                  <a:lnTo>
                    <a:pt x="36" y="9"/>
                  </a:lnTo>
                  <a:lnTo>
                    <a:pt x="38" y="5"/>
                  </a:lnTo>
                  <a:lnTo>
                    <a:pt x="36" y="9"/>
                  </a:lnTo>
                  <a:lnTo>
                    <a:pt x="38" y="6"/>
                  </a:lnTo>
                  <a:lnTo>
                    <a:pt x="38" y="2"/>
                  </a:lnTo>
                  <a:lnTo>
                    <a:pt x="35" y="0"/>
                  </a:lnTo>
                  <a:lnTo>
                    <a:pt x="31" y="0"/>
                  </a:lnTo>
                  <a:lnTo>
                    <a:pt x="29"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20" name="Freeform 328"/>
            <p:cNvSpPr>
              <a:spLocks/>
            </p:cNvSpPr>
            <p:nvPr/>
          </p:nvSpPr>
          <p:spPr bwMode="auto">
            <a:xfrm>
              <a:off x="3187" y="3885"/>
              <a:ext cx="3" cy="11"/>
            </a:xfrm>
            <a:custGeom>
              <a:avLst/>
              <a:gdLst>
                <a:gd name="T0" fmla="*/ 0 w 11"/>
                <a:gd name="T1" fmla="*/ 0 h 31"/>
                <a:gd name="T2" fmla="*/ 0 w 11"/>
                <a:gd name="T3" fmla="*/ 0 h 31"/>
                <a:gd name="T4" fmla="*/ 1 w 11"/>
                <a:gd name="T5" fmla="*/ 6 h 31"/>
                <a:gd name="T6" fmla="*/ 2 w 11"/>
                <a:gd name="T7" fmla="*/ 14 h 31"/>
                <a:gd name="T8" fmla="*/ 2 w 11"/>
                <a:gd name="T9" fmla="*/ 23 h 31"/>
                <a:gd name="T10" fmla="*/ 1 w 11"/>
                <a:gd name="T11" fmla="*/ 29 h 31"/>
                <a:gd name="T12" fmla="*/ 10 w 11"/>
                <a:gd name="T13" fmla="*/ 31 h 31"/>
                <a:gd name="T14" fmla="*/ 11 w 11"/>
                <a:gd name="T15" fmla="*/ 23 h 31"/>
                <a:gd name="T16" fmla="*/ 11 w 11"/>
                <a:gd name="T17" fmla="*/ 14 h 31"/>
                <a:gd name="T18" fmla="*/ 10 w 11"/>
                <a:gd name="T19" fmla="*/ 6 h 31"/>
                <a:gd name="T20" fmla="*/ 11 w 11"/>
                <a:gd name="T21" fmla="*/ 0 h 31"/>
                <a:gd name="T22" fmla="*/ 11 w 11"/>
                <a:gd name="T23" fmla="*/ 0 h 31"/>
                <a:gd name="T24" fmla="*/ 0 w 11"/>
                <a:gd name="T2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31">
                  <a:moveTo>
                    <a:pt x="0" y="0"/>
                  </a:moveTo>
                  <a:lnTo>
                    <a:pt x="0" y="0"/>
                  </a:lnTo>
                  <a:lnTo>
                    <a:pt x="1" y="6"/>
                  </a:lnTo>
                  <a:lnTo>
                    <a:pt x="2" y="14"/>
                  </a:lnTo>
                  <a:lnTo>
                    <a:pt x="2" y="23"/>
                  </a:lnTo>
                  <a:lnTo>
                    <a:pt x="1" y="29"/>
                  </a:lnTo>
                  <a:lnTo>
                    <a:pt x="10" y="31"/>
                  </a:lnTo>
                  <a:lnTo>
                    <a:pt x="11" y="23"/>
                  </a:lnTo>
                  <a:lnTo>
                    <a:pt x="11" y="14"/>
                  </a:lnTo>
                  <a:lnTo>
                    <a:pt x="10" y="6"/>
                  </a:lnTo>
                  <a:lnTo>
                    <a:pt x="11" y="0"/>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21" name="Freeform 329"/>
            <p:cNvSpPr>
              <a:spLocks/>
            </p:cNvSpPr>
            <p:nvPr/>
          </p:nvSpPr>
          <p:spPr bwMode="auto">
            <a:xfrm>
              <a:off x="3187" y="3870"/>
              <a:ext cx="12" cy="15"/>
            </a:xfrm>
            <a:custGeom>
              <a:avLst/>
              <a:gdLst>
                <a:gd name="T0" fmla="*/ 36 w 37"/>
                <a:gd name="T1" fmla="*/ 0 h 45"/>
                <a:gd name="T2" fmla="*/ 35 w 37"/>
                <a:gd name="T3" fmla="*/ 0 h 45"/>
                <a:gd name="T4" fmla="*/ 24 w 37"/>
                <a:gd name="T5" fmla="*/ 8 h 45"/>
                <a:gd name="T6" fmla="*/ 13 w 37"/>
                <a:gd name="T7" fmla="*/ 20 h 45"/>
                <a:gd name="T8" fmla="*/ 4 w 37"/>
                <a:gd name="T9" fmla="*/ 34 h 45"/>
                <a:gd name="T10" fmla="*/ 0 w 37"/>
                <a:gd name="T11" fmla="*/ 45 h 45"/>
                <a:gd name="T12" fmla="*/ 11 w 37"/>
                <a:gd name="T13" fmla="*/ 45 h 45"/>
                <a:gd name="T14" fmla="*/ 13 w 37"/>
                <a:gd name="T15" fmla="*/ 39 h 45"/>
                <a:gd name="T16" fmla="*/ 23 w 37"/>
                <a:gd name="T17" fmla="*/ 25 h 45"/>
                <a:gd name="T18" fmla="*/ 31 w 37"/>
                <a:gd name="T19" fmla="*/ 14 h 45"/>
                <a:gd name="T20" fmla="*/ 37 w 37"/>
                <a:gd name="T21" fmla="*/ 9 h 45"/>
                <a:gd name="T22" fmla="*/ 36 w 37"/>
                <a:gd name="T23" fmla="*/ 9 h 45"/>
                <a:gd name="T24" fmla="*/ 36 w 37"/>
                <a:gd name="T2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45">
                  <a:moveTo>
                    <a:pt x="36" y="0"/>
                  </a:moveTo>
                  <a:lnTo>
                    <a:pt x="35" y="0"/>
                  </a:lnTo>
                  <a:lnTo>
                    <a:pt x="24" y="8"/>
                  </a:lnTo>
                  <a:lnTo>
                    <a:pt x="13" y="20"/>
                  </a:lnTo>
                  <a:lnTo>
                    <a:pt x="4" y="34"/>
                  </a:lnTo>
                  <a:lnTo>
                    <a:pt x="0" y="45"/>
                  </a:lnTo>
                  <a:lnTo>
                    <a:pt x="11" y="45"/>
                  </a:lnTo>
                  <a:lnTo>
                    <a:pt x="13" y="39"/>
                  </a:lnTo>
                  <a:lnTo>
                    <a:pt x="23" y="25"/>
                  </a:lnTo>
                  <a:lnTo>
                    <a:pt x="31" y="14"/>
                  </a:lnTo>
                  <a:lnTo>
                    <a:pt x="37" y="9"/>
                  </a:lnTo>
                  <a:lnTo>
                    <a:pt x="36" y="9"/>
                  </a:lnTo>
                  <a:lnTo>
                    <a:pt x="3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22" name="Freeform 330"/>
            <p:cNvSpPr>
              <a:spLocks/>
            </p:cNvSpPr>
            <p:nvPr/>
          </p:nvSpPr>
          <p:spPr bwMode="auto">
            <a:xfrm>
              <a:off x="3199" y="3869"/>
              <a:ext cx="14" cy="5"/>
            </a:xfrm>
            <a:custGeom>
              <a:avLst/>
              <a:gdLst>
                <a:gd name="T0" fmla="*/ 37 w 42"/>
                <a:gd name="T1" fmla="*/ 0 h 13"/>
                <a:gd name="T2" fmla="*/ 36 w 42"/>
                <a:gd name="T3" fmla="*/ 0 h 13"/>
                <a:gd name="T4" fmla="*/ 34 w 42"/>
                <a:gd name="T5" fmla="*/ 1 h 13"/>
                <a:gd name="T6" fmla="*/ 29 w 42"/>
                <a:gd name="T7" fmla="*/ 0 h 13"/>
                <a:gd name="T8" fmla="*/ 24 w 42"/>
                <a:gd name="T9" fmla="*/ 0 h 13"/>
                <a:gd name="T10" fmla="*/ 19 w 42"/>
                <a:gd name="T11" fmla="*/ 0 h 13"/>
                <a:gd name="T12" fmla="*/ 13 w 42"/>
                <a:gd name="T13" fmla="*/ 1 h 13"/>
                <a:gd name="T14" fmla="*/ 8 w 42"/>
                <a:gd name="T15" fmla="*/ 3 h 13"/>
                <a:gd name="T16" fmla="*/ 4 w 42"/>
                <a:gd name="T17" fmla="*/ 1 h 13"/>
                <a:gd name="T18" fmla="*/ 0 w 42"/>
                <a:gd name="T19" fmla="*/ 3 h 13"/>
                <a:gd name="T20" fmla="*/ 0 w 42"/>
                <a:gd name="T21" fmla="*/ 12 h 13"/>
                <a:gd name="T22" fmla="*/ 4 w 42"/>
                <a:gd name="T23" fmla="*/ 13 h 13"/>
                <a:gd name="T24" fmla="*/ 8 w 42"/>
                <a:gd name="T25" fmla="*/ 12 h 13"/>
                <a:gd name="T26" fmla="*/ 13 w 42"/>
                <a:gd name="T27" fmla="*/ 11 h 13"/>
                <a:gd name="T28" fmla="*/ 19 w 42"/>
                <a:gd name="T29" fmla="*/ 12 h 13"/>
                <a:gd name="T30" fmla="*/ 24 w 42"/>
                <a:gd name="T31" fmla="*/ 12 h 13"/>
                <a:gd name="T32" fmla="*/ 29 w 42"/>
                <a:gd name="T33" fmla="*/ 12 h 13"/>
                <a:gd name="T34" fmla="*/ 34 w 42"/>
                <a:gd name="T35" fmla="*/ 11 h 13"/>
                <a:gd name="T36" fmla="*/ 38 w 42"/>
                <a:gd name="T37" fmla="*/ 9 h 13"/>
                <a:gd name="T38" fmla="*/ 37 w 42"/>
                <a:gd name="T39" fmla="*/ 9 h 13"/>
                <a:gd name="T40" fmla="*/ 38 w 42"/>
                <a:gd name="T41" fmla="*/ 9 h 13"/>
                <a:gd name="T42" fmla="*/ 42 w 42"/>
                <a:gd name="T43" fmla="*/ 7 h 13"/>
                <a:gd name="T44" fmla="*/ 42 w 42"/>
                <a:gd name="T45" fmla="*/ 4 h 13"/>
                <a:gd name="T46" fmla="*/ 39 w 42"/>
                <a:gd name="T47" fmla="*/ 1 h 13"/>
                <a:gd name="T48" fmla="*/ 36 w 42"/>
                <a:gd name="T49" fmla="*/ 0 h 13"/>
                <a:gd name="T50" fmla="*/ 37 w 42"/>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13">
                  <a:moveTo>
                    <a:pt x="37" y="0"/>
                  </a:moveTo>
                  <a:lnTo>
                    <a:pt x="36" y="0"/>
                  </a:lnTo>
                  <a:lnTo>
                    <a:pt x="34" y="1"/>
                  </a:lnTo>
                  <a:lnTo>
                    <a:pt x="29" y="0"/>
                  </a:lnTo>
                  <a:lnTo>
                    <a:pt x="24" y="0"/>
                  </a:lnTo>
                  <a:lnTo>
                    <a:pt x="19" y="0"/>
                  </a:lnTo>
                  <a:lnTo>
                    <a:pt x="13" y="1"/>
                  </a:lnTo>
                  <a:lnTo>
                    <a:pt x="8" y="3"/>
                  </a:lnTo>
                  <a:lnTo>
                    <a:pt x="4" y="1"/>
                  </a:lnTo>
                  <a:lnTo>
                    <a:pt x="0" y="3"/>
                  </a:lnTo>
                  <a:lnTo>
                    <a:pt x="0" y="12"/>
                  </a:lnTo>
                  <a:lnTo>
                    <a:pt x="4" y="13"/>
                  </a:lnTo>
                  <a:lnTo>
                    <a:pt x="8" y="12"/>
                  </a:lnTo>
                  <a:lnTo>
                    <a:pt x="13" y="11"/>
                  </a:lnTo>
                  <a:lnTo>
                    <a:pt x="19" y="12"/>
                  </a:lnTo>
                  <a:lnTo>
                    <a:pt x="24" y="12"/>
                  </a:lnTo>
                  <a:lnTo>
                    <a:pt x="29" y="12"/>
                  </a:lnTo>
                  <a:lnTo>
                    <a:pt x="34" y="11"/>
                  </a:lnTo>
                  <a:lnTo>
                    <a:pt x="38" y="9"/>
                  </a:lnTo>
                  <a:lnTo>
                    <a:pt x="37" y="9"/>
                  </a:lnTo>
                  <a:lnTo>
                    <a:pt x="38" y="9"/>
                  </a:lnTo>
                  <a:lnTo>
                    <a:pt x="42" y="7"/>
                  </a:lnTo>
                  <a:lnTo>
                    <a:pt x="42" y="4"/>
                  </a:lnTo>
                  <a:lnTo>
                    <a:pt x="39" y="1"/>
                  </a:lnTo>
                  <a:lnTo>
                    <a:pt x="36" y="0"/>
                  </a:lnTo>
                  <a:lnTo>
                    <a:pt x="3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23" name="Freeform 331"/>
            <p:cNvSpPr>
              <a:spLocks/>
            </p:cNvSpPr>
            <p:nvPr/>
          </p:nvSpPr>
          <p:spPr bwMode="auto">
            <a:xfrm>
              <a:off x="2772" y="3785"/>
              <a:ext cx="439" cy="127"/>
            </a:xfrm>
            <a:custGeom>
              <a:avLst/>
              <a:gdLst>
                <a:gd name="T0" fmla="*/ 1248 w 1316"/>
                <a:gd name="T1" fmla="*/ 302 h 383"/>
                <a:gd name="T2" fmla="*/ 1303 w 1316"/>
                <a:gd name="T3" fmla="*/ 260 h 383"/>
                <a:gd name="T4" fmla="*/ 1277 w 1316"/>
                <a:gd name="T5" fmla="*/ 239 h 383"/>
                <a:gd name="T6" fmla="*/ 1232 w 1316"/>
                <a:gd name="T7" fmla="*/ 207 h 383"/>
                <a:gd name="T8" fmla="*/ 1174 w 1316"/>
                <a:gd name="T9" fmla="*/ 208 h 383"/>
                <a:gd name="T10" fmla="*/ 1131 w 1316"/>
                <a:gd name="T11" fmla="*/ 243 h 383"/>
                <a:gd name="T12" fmla="*/ 1074 w 1316"/>
                <a:gd name="T13" fmla="*/ 271 h 383"/>
                <a:gd name="T14" fmla="*/ 1056 w 1316"/>
                <a:gd name="T15" fmla="*/ 229 h 383"/>
                <a:gd name="T16" fmla="*/ 1034 w 1316"/>
                <a:gd name="T17" fmla="*/ 183 h 383"/>
                <a:gd name="T18" fmla="*/ 981 w 1316"/>
                <a:gd name="T19" fmla="*/ 179 h 383"/>
                <a:gd name="T20" fmla="*/ 955 w 1316"/>
                <a:gd name="T21" fmla="*/ 149 h 383"/>
                <a:gd name="T22" fmla="*/ 914 w 1316"/>
                <a:gd name="T23" fmla="*/ 119 h 383"/>
                <a:gd name="T24" fmla="*/ 864 w 1316"/>
                <a:gd name="T25" fmla="*/ 121 h 383"/>
                <a:gd name="T26" fmla="*/ 809 w 1316"/>
                <a:gd name="T27" fmla="*/ 92 h 383"/>
                <a:gd name="T28" fmla="*/ 709 w 1316"/>
                <a:gd name="T29" fmla="*/ 101 h 383"/>
                <a:gd name="T30" fmla="*/ 676 w 1316"/>
                <a:gd name="T31" fmla="*/ 173 h 383"/>
                <a:gd name="T32" fmla="*/ 626 w 1316"/>
                <a:gd name="T33" fmla="*/ 142 h 383"/>
                <a:gd name="T34" fmla="*/ 585 w 1316"/>
                <a:gd name="T35" fmla="*/ 129 h 383"/>
                <a:gd name="T36" fmla="*/ 564 w 1316"/>
                <a:gd name="T37" fmla="*/ 124 h 383"/>
                <a:gd name="T38" fmla="*/ 512 w 1316"/>
                <a:gd name="T39" fmla="*/ 109 h 383"/>
                <a:gd name="T40" fmla="*/ 479 w 1316"/>
                <a:gd name="T41" fmla="*/ 71 h 383"/>
                <a:gd name="T42" fmla="*/ 424 w 1316"/>
                <a:gd name="T43" fmla="*/ 33 h 383"/>
                <a:gd name="T44" fmla="*/ 375 w 1316"/>
                <a:gd name="T45" fmla="*/ 23 h 383"/>
                <a:gd name="T46" fmla="*/ 310 w 1316"/>
                <a:gd name="T47" fmla="*/ 18 h 383"/>
                <a:gd name="T48" fmla="*/ 253 w 1316"/>
                <a:gd name="T49" fmla="*/ 42 h 383"/>
                <a:gd name="T50" fmla="*/ 195 w 1316"/>
                <a:gd name="T51" fmla="*/ 94 h 383"/>
                <a:gd name="T52" fmla="*/ 184 w 1316"/>
                <a:gd name="T53" fmla="*/ 142 h 383"/>
                <a:gd name="T54" fmla="*/ 114 w 1316"/>
                <a:gd name="T55" fmla="*/ 150 h 383"/>
                <a:gd name="T56" fmla="*/ 80 w 1316"/>
                <a:gd name="T57" fmla="*/ 218 h 383"/>
                <a:gd name="T58" fmla="*/ 36 w 1316"/>
                <a:gd name="T59" fmla="*/ 235 h 383"/>
                <a:gd name="T60" fmla="*/ 8 w 1316"/>
                <a:gd name="T61" fmla="*/ 289 h 383"/>
                <a:gd name="T62" fmla="*/ 18 w 1316"/>
                <a:gd name="T63" fmla="*/ 334 h 383"/>
                <a:gd name="T64" fmla="*/ 74 w 1316"/>
                <a:gd name="T65" fmla="*/ 341 h 383"/>
                <a:gd name="T66" fmla="*/ 96 w 1316"/>
                <a:gd name="T67" fmla="*/ 380 h 383"/>
                <a:gd name="T68" fmla="*/ 131 w 1316"/>
                <a:gd name="T69" fmla="*/ 345 h 383"/>
                <a:gd name="T70" fmla="*/ 176 w 1316"/>
                <a:gd name="T71" fmla="*/ 364 h 383"/>
                <a:gd name="T72" fmla="*/ 200 w 1316"/>
                <a:gd name="T73" fmla="*/ 332 h 383"/>
                <a:gd name="T74" fmla="*/ 248 w 1316"/>
                <a:gd name="T75" fmla="*/ 328 h 383"/>
                <a:gd name="T76" fmla="*/ 272 w 1316"/>
                <a:gd name="T77" fmla="*/ 337 h 383"/>
                <a:gd name="T78" fmla="*/ 332 w 1316"/>
                <a:gd name="T79" fmla="*/ 342 h 383"/>
                <a:gd name="T80" fmla="*/ 377 w 1316"/>
                <a:gd name="T81" fmla="*/ 349 h 383"/>
                <a:gd name="T82" fmla="*/ 397 w 1316"/>
                <a:gd name="T83" fmla="*/ 315 h 383"/>
                <a:gd name="T84" fmla="*/ 447 w 1316"/>
                <a:gd name="T85" fmla="*/ 326 h 383"/>
                <a:gd name="T86" fmla="*/ 499 w 1316"/>
                <a:gd name="T87" fmla="*/ 338 h 383"/>
                <a:gd name="T88" fmla="*/ 554 w 1316"/>
                <a:gd name="T89" fmla="*/ 323 h 383"/>
                <a:gd name="T90" fmla="*/ 591 w 1316"/>
                <a:gd name="T91" fmla="*/ 330 h 383"/>
                <a:gd name="T92" fmla="*/ 642 w 1316"/>
                <a:gd name="T93" fmla="*/ 309 h 383"/>
                <a:gd name="T94" fmla="*/ 689 w 1316"/>
                <a:gd name="T95" fmla="*/ 306 h 383"/>
                <a:gd name="T96" fmla="*/ 749 w 1316"/>
                <a:gd name="T97" fmla="*/ 337 h 383"/>
                <a:gd name="T98" fmla="*/ 799 w 1316"/>
                <a:gd name="T99" fmla="*/ 346 h 383"/>
                <a:gd name="T100" fmla="*/ 852 w 1316"/>
                <a:gd name="T101" fmla="*/ 330 h 383"/>
                <a:gd name="T102" fmla="*/ 889 w 1316"/>
                <a:gd name="T103" fmla="*/ 347 h 383"/>
                <a:gd name="T104" fmla="*/ 943 w 1316"/>
                <a:gd name="T105" fmla="*/ 344 h 383"/>
                <a:gd name="T106" fmla="*/ 999 w 1316"/>
                <a:gd name="T107" fmla="*/ 358 h 383"/>
                <a:gd name="T108" fmla="*/ 1040 w 1316"/>
                <a:gd name="T109" fmla="*/ 358 h 383"/>
                <a:gd name="T110" fmla="*/ 1098 w 1316"/>
                <a:gd name="T111" fmla="*/ 368 h 383"/>
                <a:gd name="T112" fmla="*/ 1124 w 1316"/>
                <a:gd name="T113" fmla="*/ 331 h 383"/>
                <a:gd name="T114" fmla="*/ 1175 w 1316"/>
                <a:gd name="T115" fmla="*/ 354 h 383"/>
                <a:gd name="T116" fmla="*/ 1215 w 1316"/>
                <a:gd name="T117" fmla="*/ 372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16" h="383">
                  <a:moveTo>
                    <a:pt x="1219" y="371"/>
                  </a:moveTo>
                  <a:lnTo>
                    <a:pt x="1224" y="362"/>
                  </a:lnTo>
                  <a:lnTo>
                    <a:pt x="1232" y="350"/>
                  </a:lnTo>
                  <a:lnTo>
                    <a:pt x="1240" y="339"/>
                  </a:lnTo>
                  <a:lnTo>
                    <a:pt x="1248" y="332"/>
                  </a:lnTo>
                  <a:lnTo>
                    <a:pt x="1250" y="325"/>
                  </a:lnTo>
                  <a:lnTo>
                    <a:pt x="1250" y="316"/>
                  </a:lnTo>
                  <a:lnTo>
                    <a:pt x="1248" y="308"/>
                  </a:lnTo>
                  <a:lnTo>
                    <a:pt x="1248" y="302"/>
                  </a:lnTo>
                  <a:lnTo>
                    <a:pt x="1252" y="293"/>
                  </a:lnTo>
                  <a:lnTo>
                    <a:pt x="1261" y="279"/>
                  </a:lnTo>
                  <a:lnTo>
                    <a:pt x="1270" y="268"/>
                  </a:lnTo>
                  <a:lnTo>
                    <a:pt x="1279" y="261"/>
                  </a:lnTo>
                  <a:lnTo>
                    <a:pt x="1283" y="261"/>
                  </a:lnTo>
                  <a:lnTo>
                    <a:pt x="1287" y="261"/>
                  </a:lnTo>
                  <a:lnTo>
                    <a:pt x="1292" y="260"/>
                  </a:lnTo>
                  <a:lnTo>
                    <a:pt x="1298" y="260"/>
                  </a:lnTo>
                  <a:lnTo>
                    <a:pt x="1303" y="260"/>
                  </a:lnTo>
                  <a:lnTo>
                    <a:pt x="1308" y="260"/>
                  </a:lnTo>
                  <a:lnTo>
                    <a:pt x="1313" y="260"/>
                  </a:lnTo>
                  <a:lnTo>
                    <a:pt x="1316" y="259"/>
                  </a:lnTo>
                  <a:lnTo>
                    <a:pt x="1310" y="252"/>
                  </a:lnTo>
                  <a:lnTo>
                    <a:pt x="1303" y="246"/>
                  </a:lnTo>
                  <a:lnTo>
                    <a:pt x="1298" y="243"/>
                  </a:lnTo>
                  <a:lnTo>
                    <a:pt x="1291" y="241"/>
                  </a:lnTo>
                  <a:lnTo>
                    <a:pt x="1285" y="239"/>
                  </a:lnTo>
                  <a:lnTo>
                    <a:pt x="1277" y="239"/>
                  </a:lnTo>
                  <a:lnTo>
                    <a:pt x="1270" y="241"/>
                  </a:lnTo>
                  <a:lnTo>
                    <a:pt x="1262" y="243"/>
                  </a:lnTo>
                  <a:lnTo>
                    <a:pt x="1262" y="235"/>
                  </a:lnTo>
                  <a:lnTo>
                    <a:pt x="1258" y="228"/>
                  </a:lnTo>
                  <a:lnTo>
                    <a:pt x="1252" y="221"/>
                  </a:lnTo>
                  <a:lnTo>
                    <a:pt x="1246" y="213"/>
                  </a:lnTo>
                  <a:lnTo>
                    <a:pt x="1243" y="211"/>
                  </a:lnTo>
                  <a:lnTo>
                    <a:pt x="1238" y="208"/>
                  </a:lnTo>
                  <a:lnTo>
                    <a:pt x="1232" y="207"/>
                  </a:lnTo>
                  <a:lnTo>
                    <a:pt x="1226" y="207"/>
                  </a:lnTo>
                  <a:lnTo>
                    <a:pt x="1220" y="208"/>
                  </a:lnTo>
                  <a:lnTo>
                    <a:pt x="1213" y="211"/>
                  </a:lnTo>
                  <a:lnTo>
                    <a:pt x="1207" y="213"/>
                  </a:lnTo>
                  <a:lnTo>
                    <a:pt x="1203" y="217"/>
                  </a:lnTo>
                  <a:lnTo>
                    <a:pt x="1199" y="211"/>
                  </a:lnTo>
                  <a:lnTo>
                    <a:pt x="1195" y="207"/>
                  </a:lnTo>
                  <a:lnTo>
                    <a:pt x="1187" y="206"/>
                  </a:lnTo>
                  <a:lnTo>
                    <a:pt x="1174" y="208"/>
                  </a:lnTo>
                  <a:lnTo>
                    <a:pt x="1167" y="211"/>
                  </a:lnTo>
                  <a:lnTo>
                    <a:pt x="1160" y="215"/>
                  </a:lnTo>
                  <a:lnTo>
                    <a:pt x="1155" y="220"/>
                  </a:lnTo>
                  <a:lnTo>
                    <a:pt x="1150" y="225"/>
                  </a:lnTo>
                  <a:lnTo>
                    <a:pt x="1147" y="230"/>
                  </a:lnTo>
                  <a:lnTo>
                    <a:pt x="1144" y="236"/>
                  </a:lnTo>
                  <a:lnTo>
                    <a:pt x="1144" y="241"/>
                  </a:lnTo>
                  <a:lnTo>
                    <a:pt x="1145" y="245"/>
                  </a:lnTo>
                  <a:lnTo>
                    <a:pt x="1131" y="243"/>
                  </a:lnTo>
                  <a:lnTo>
                    <a:pt x="1118" y="243"/>
                  </a:lnTo>
                  <a:lnTo>
                    <a:pt x="1109" y="245"/>
                  </a:lnTo>
                  <a:lnTo>
                    <a:pt x="1103" y="250"/>
                  </a:lnTo>
                  <a:lnTo>
                    <a:pt x="1097" y="257"/>
                  </a:lnTo>
                  <a:lnTo>
                    <a:pt x="1094" y="263"/>
                  </a:lnTo>
                  <a:lnTo>
                    <a:pt x="1090" y="270"/>
                  </a:lnTo>
                  <a:lnTo>
                    <a:pt x="1087" y="278"/>
                  </a:lnTo>
                  <a:lnTo>
                    <a:pt x="1082" y="274"/>
                  </a:lnTo>
                  <a:lnTo>
                    <a:pt x="1074" y="271"/>
                  </a:lnTo>
                  <a:lnTo>
                    <a:pt x="1066" y="270"/>
                  </a:lnTo>
                  <a:lnTo>
                    <a:pt x="1058" y="271"/>
                  </a:lnTo>
                  <a:lnTo>
                    <a:pt x="1064" y="263"/>
                  </a:lnTo>
                  <a:lnTo>
                    <a:pt x="1068" y="258"/>
                  </a:lnTo>
                  <a:lnTo>
                    <a:pt x="1068" y="254"/>
                  </a:lnTo>
                  <a:lnTo>
                    <a:pt x="1063" y="253"/>
                  </a:lnTo>
                  <a:lnTo>
                    <a:pt x="1063" y="246"/>
                  </a:lnTo>
                  <a:lnTo>
                    <a:pt x="1061" y="237"/>
                  </a:lnTo>
                  <a:lnTo>
                    <a:pt x="1056" y="229"/>
                  </a:lnTo>
                  <a:lnTo>
                    <a:pt x="1049" y="223"/>
                  </a:lnTo>
                  <a:lnTo>
                    <a:pt x="1052" y="217"/>
                  </a:lnTo>
                  <a:lnTo>
                    <a:pt x="1052" y="211"/>
                  </a:lnTo>
                  <a:lnTo>
                    <a:pt x="1050" y="204"/>
                  </a:lnTo>
                  <a:lnTo>
                    <a:pt x="1048" y="198"/>
                  </a:lnTo>
                  <a:lnTo>
                    <a:pt x="1046" y="196"/>
                  </a:lnTo>
                  <a:lnTo>
                    <a:pt x="1042" y="191"/>
                  </a:lnTo>
                  <a:lnTo>
                    <a:pt x="1039" y="188"/>
                  </a:lnTo>
                  <a:lnTo>
                    <a:pt x="1034" y="183"/>
                  </a:lnTo>
                  <a:lnTo>
                    <a:pt x="1029" y="179"/>
                  </a:lnTo>
                  <a:lnTo>
                    <a:pt x="1023" y="175"/>
                  </a:lnTo>
                  <a:lnTo>
                    <a:pt x="1017" y="173"/>
                  </a:lnTo>
                  <a:lnTo>
                    <a:pt x="1013" y="172"/>
                  </a:lnTo>
                  <a:lnTo>
                    <a:pt x="1007" y="172"/>
                  </a:lnTo>
                  <a:lnTo>
                    <a:pt x="1001" y="172"/>
                  </a:lnTo>
                  <a:lnTo>
                    <a:pt x="994" y="174"/>
                  </a:lnTo>
                  <a:lnTo>
                    <a:pt x="987" y="176"/>
                  </a:lnTo>
                  <a:lnTo>
                    <a:pt x="981" y="179"/>
                  </a:lnTo>
                  <a:lnTo>
                    <a:pt x="974" y="182"/>
                  </a:lnTo>
                  <a:lnTo>
                    <a:pt x="967" y="187"/>
                  </a:lnTo>
                  <a:lnTo>
                    <a:pt x="960" y="190"/>
                  </a:lnTo>
                  <a:lnTo>
                    <a:pt x="961" y="182"/>
                  </a:lnTo>
                  <a:lnTo>
                    <a:pt x="961" y="173"/>
                  </a:lnTo>
                  <a:lnTo>
                    <a:pt x="960" y="164"/>
                  </a:lnTo>
                  <a:lnTo>
                    <a:pt x="960" y="157"/>
                  </a:lnTo>
                  <a:lnTo>
                    <a:pt x="959" y="154"/>
                  </a:lnTo>
                  <a:lnTo>
                    <a:pt x="955" y="149"/>
                  </a:lnTo>
                  <a:lnTo>
                    <a:pt x="951" y="143"/>
                  </a:lnTo>
                  <a:lnTo>
                    <a:pt x="946" y="139"/>
                  </a:lnTo>
                  <a:lnTo>
                    <a:pt x="941" y="133"/>
                  </a:lnTo>
                  <a:lnTo>
                    <a:pt x="935" y="129"/>
                  </a:lnTo>
                  <a:lnTo>
                    <a:pt x="929" y="126"/>
                  </a:lnTo>
                  <a:lnTo>
                    <a:pt x="926" y="125"/>
                  </a:lnTo>
                  <a:lnTo>
                    <a:pt x="922" y="124"/>
                  </a:lnTo>
                  <a:lnTo>
                    <a:pt x="919" y="121"/>
                  </a:lnTo>
                  <a:lnTo>
                    <a:pt x="914" y="119"/>
                  </a:lnTo>
                  <a:lnTo>
                    <a:pt x="910" y="116"/>
                  </a:lnTo>
                  <a:lnTo>
                    <a:pt x="903" y="113"/>
                  </a:lnTo>
                  <a:lnTo>
                    <a:pt x="896" y="111"/>
                  </a:lnTo>
                  <a:lnTo>
                    <a:pt x="888" y="110"/>
                  </a:lnTo>
                  <a:lnTo>
                    <a:pt x="879" y="110"/>
                  </a:lnTo>
                  <a:lnTo>
                    <a:pt x="878" y="115"/>
                  </a:lnTo>
                  <a:lnTo>
                    <a:pt x="874" y="118"/>
                  </a:lnTo>
                  <a:lnTo>
                    <a:pt x="870" y="120"/>
                  </a:lnTo>
                  <a:lnTo>
                    <a:pt x="864" y="121"/>
                  </a:lnTo>
                  <a:lnTo>
                    <a:pt x="857" y="123"/>
                  </a:lnTo>
                  <a:lnTo>
                    <a:pt x="850" y="123"/>
                  </a:lnTo>
                  <a:lnTo>
                    <a:pt x="842" y="121"/>
                  </a:lnTo>
                  <a:lnTo>
                    <a:pt x="835" y="121"/>
                  </a:lnTo>
                  <a:lnTo>
                    <a:pt x="831" y="119"/>
                  </a:lnTo>
                  <a:lnTo>
                    <a:pt x="828" y="117"/>
                  </a:lnTo>
                  <a:lnTo>
                    <a:pt x="826" y="113"/>
                  </a:lnTo>
                  <a:lnTo>
                    <a:pt x="823" y="109"/>
                  </a:lnTo>
                  <a:lnTo>
                    <a:pt x="809" y="92"/>
                  </a:lnTo>
                  <a:lnTo>
                    <a:pt x="792" y="81"/>
                  </a:lnTo>
                  <a:lnTo>
                    <a:pt x="775" y="77"/>
                  </a:lnTo>
                  <a:lnTo>
                    <a:pt x="757" y="77"/>
                  </a:lnTo>
                  <a:lnTo>
                    <a:pt x="741" y="80"/>
                  </a:lnTo>
                  <a:lnTo>
                    <a:pt x="728" y="85"/>
                  </a:lnTo>
                  <a:lnTo>
                    <a:pt x="718" y="88"/>
                  </a:lnTo>
                  <a:lnTo>
                    <a:pt x="713" y="91"/>
                  </a:lnTo>
                  <a:lnTo>
                    <a:pt x="709" y="94"/>
                  </a:lnTo>
                  <a:lnTo>
                    <a:pt x="709" y="101"/>
                  </a:lnTo>
                  <a:lnTo>
                    <a:pt x="709" y="108"/>
                  </a:lnTo>
                  <a:lnTo>
                    <a:pt x="712" y="113"/>
                  </a:lnTo>
                  <a:lnTo>
                    <a:pt x="708" y="117"/>
                  </a:lnTo>
                  <a:lnTo>
                    <a:pt x="700" y="123"/>
                  </a:lnTo>
                  <a:lnTo>
                    <a:pt x="692" y="127"/>
                  </a:lnTo>
                  <a:lnTo>
                    <a:pt x="689" y="133"/>
                  </a:lnTo>
                  <a:lnTo>
                    <a:pt x="688" y="143"/>
                  </a:lnTo>
                  <a:lnTo>
                    <a:pt x="683" y="158"/>
                  </a:lnTo>
                  <a:lnTo>
                    <a:pt x="676" y="173"/>
                  </a:lnTo>
                  <a:lnTo>
                    <a:pt x="666" y="180"/>
                  </a:lnTo>
                  <a:lnTo>
                    <a:pt x="657" y="175"/>
                  </a:lnTo>
                  <a:lnTo>
                    <a:pt x="652" y="165"/>
                  </a:lnTo>
                  <a:lnTo>
                    <a:pt x="649" y="155"/>
                  </a:lnTo>
                  <a:lnTo>
                    <a:pt x="646" y="147"/>
                  </a:lnTo>
                  <a:lnTo>
                    <a:pt x="642" y="144"/>
                  </a:lnTo>
                  <a:lnTo>
                    <a:pt x="636" y="142"/>
                  </a:lnTo>
                  <a:lnTo>
                    <a:pt x="630" y="142"/>
                  </a:lnTo>
                  <a:lnTo>
                    <a:pt x="626" y="142"/>
                  </a:lnTo>
                  <a:lnTo>
                    <a:pt x="626" y="138"/>
                  </a:lnTo>
                  <a:lnTo>
                    <a:pt x="625" y="132"/>
                  </a:lnTo>
                  <a:lnTo>
                    <a:pt x="622" y="127"/>
                  </a:lnTo>
                  <a:lnTo>
                    <a:pt x="618" y="125"/>
                  </a:lnTo>
                  <a:lnTo>
                    <a:pt x="611" y="124"/>
                  </a:lnTo>
                  <a:lnTo>
                    <a:pt x="602" y="124"/>
                  </a:lnTo>
                  <a:lnTo>
                    <a:pt x="594" y="124"/>
                  </a:lnTo>
                  <a:lnTo>
                    <a:pt x="586" y="123"/>
                  </a:lnTo>
                  <a:lnTo>
                    <a:pt x="585" y="129"/>
                  </a:lnTo>
                  <a:lnTo>
                    <a:pt x="581" y="138"/>
                  </a:lnTo>
                  <a:lnTo>
                    <a:pt x="577" y="147"/>
                  </a:lnTo>
                  <a:lnTo>
                    <a:pt x="570" y="154"/>
                  </a:lnTo>
                  <a:lnTo>
                    <a:pt x="571" y="149"/>
                  </a:lnTo>
                  <a:lnTo>
                    <a:pt x="571" y="144"/>
                  </a:lnTo>
                  <a:lnTo>
                    <a:pt x="571" y="140"/>
                  </a:lnTo>
                  <a:lnTo>
                    <a:pt x="571" y="136"/>
                  </a:lnTo>
                  <a:lnTo>
                    <a:pt x="569" y="131"/>
                  </a:lnTo>
                  <a:lnTo>
                    <a:pt x="564" y="124"/>
                  </a:lnTo>
                  <a:lnTo>
                    <a:pt x="557" y="116"/>
                  </a:lnTo>
                  <a:lnTo>
                    <a:pt x="551" y="110"/>
                  </a:lnTo>
                  <a:lnTo>
                    <a:pt x="546" y="108"/>
                  </a:lnTo>
                  <a:lnTo>
                    <a:pt x="540" y="109"/>
                  </a:lnTo>
                  <a:lnTo>
                    <a:pt x="533" y="112"/>
                  </a:lnTo>
                  <a:lnTo>
                    <a:pt x="528" y="117"/>
                  </a:lnTo>
                  <a:lnTo>
                    <a:pt x="524" y="113"/>
                  </a:lnTo>
                  <a:lnTo>
                    <a:pt x="518" y="111"/>
                  </a:lnTo>
                  <a:lnTo>
                    <a:pt x="512" y="109"/>
                  </a:lnTo>
                  <a:lnTo>
                    <a:pt x="504" y="109"/>
                  </a:lnTo>
                  <a:lnTo>
                    <a:pt x="504" y="100"/>
                  </a:lnTo>
                  <a:lnTo>
                    <a:pt x="503" y="91"/>
                  </a:lnTo>
                  <a:lnTo>
                    <a:pt x="501" y="83"/>
                  </a:lnTo>
                  <a:lnTo>
                    <a:pt x="499" y="78"/>
                  </a:lnTo>
                  <a:lnTo>
                    <a:pt x="495" y="77"/>
                  </a:lnTo>
                  <a:lnTo>
                    <a:pt x="491" y="75"/>
                  </a:lnTo>
                  <a:lnTo>
                    <a:pt x="485" y="73"/>
                  </a:lnTo>
                  <a:lnTo>
                    <a:pt x="479" y="71"/>
                  </a:lnTo>
                  <a:lnTo>
                    <a:pt x="474" y="69"/>
                  </a:lnTo>
                  <a:lnTo>
                    <a:pt x="468" y="68"/>
                  </a:lnTo>
                  <a:lnTo>
                    <a:pt x="462" y="67"/>
                  </a:lnTo>
                  <a:lnTo>
                    <a:pt x="458" y="67"/>
                  </a:lnTo>
                  <a:lnTo>
                    <a:pt x="454" y="60"/>
                  </a:lnTo>
                  <a:lnTo>
                    <a:pt x="447" y="50"/>
                  </a:lnTo>
                  <a:lnTo>
                    <a:pt x="438" y="42"/>
                  </a:lnTo>
                  <a:lnTo>
                    <a:pt x="430" y="36"/>
                  </a:lnTo>
                  <a:lnTo>
                    <a:pt x="424" y="33"/>
                  </a:lnTo>
                  <a:lnTo>
                    <a:pt x="419" y="34"/>
                  </a:lnTo>
                  <a:lnTo>
                    <a:pt x="413" y="38"/>
                  </a:lnTo>
                  <a:lnTo>
                    <a:pt x="406" y="44"/>
                  </a:lnTo>
                  <a:lnTo>
                    <a:pt x="403" y="41"/>
                  </a:lnTo>
                  <a:lnTo>
                    <a:pt x="398" y="40"/>
                  </a:lnTo>
                  <a:lnTo>
                    <a:pt x="392" y="40"/>
                  </a:lnTo>
                  <a:lnTo>
                    <a:pt x="387" y="40"/>
                  </a:lnTo>
                  <a:lnTo>
                    <a:pt x="382" y="32"/>
                  </a:lnTo>
                  <a:lnTo>
                    <a:pt x="375" y="23"/>
                  </a:lnTo>
                  <a:lnTo>
                    <a:pt x="366" y="16"/>
                  </a:lnTo>
                  <a:lnTo>
                    <a:pt x="359" y="13"/>
                  </a:lnTo>
                  <a:lnTo>
                    <a:pt x="353" y="14"/>
                  </a:lnTo>
                  <a:lnTo>
                    <a:pt x="344" y="17"/>
                  </a:lnTo>
                  <a:lnTo>
                    <a:pt x="335" y="23"/>
                  </a:lnTo>
                  <a:lnTo>
                    <a:pt x="328" y="31"/>
                  </a:lnTo>
                  <a:lnTo>
                    <a:pt x="321" y="29"/>
                  </a:lnTo>
                  <a:lnTo>
                    <a:pt x="314" y="24"/>
                  </a:lnTo>
                  <a:lnTo>
                    <a:pt x="310" y="18"/>
                  </a:lnTo>
                  <a:lnTo>
                    <a:pt x="304" y="13"/>
                  </a:lnTo>
                  <a:lnTo>
                    <a:pt x="298" y="7"/>
                  </a:lnTo>
                  <a:lnTo>
                    <a:pt x="294" y="4"/>
                  </a:lnTo>
                  <a:lnTo>
                    <a:pt x="287" y="0"/>
                  </a:lnTo>
                  <a:lnTo>
                    <a:pt x="280" y="0"/>
                  </a:lnTo>
                  <a:lnTo>
                    <a:pt x="268" y="7"/>
                  </a:lnTo>
                  <a:lnTo>
                    <a:pt x="259" y="20"/>
                  </a:lnTo>
                  <a:lnTo>
                    <a:pt x="255" y="33"/>
                  </a:lnTo>
                  <a:lnTo>
                    <a:pt x="253" y="42"/>
                  </a:lnTo>
                  <a:lnTo>
                    <a:pt x="248" y="49"/>
                  </a:lnTo>
                  <a:lnTo>
                    <a:pt x="240" y="55"/>
                  </a:lnTo>
                  <a:lnTo>
                    <a:pt x="231" y="62"/>
                  </a:lnTo>
                  <a:lnTo>
                    <a:pt x="224" y="65"/>
                  </a:lnTo>
                  <a:lnTo>
                    <a:pt x="217" y="69"/>
                  </a:lnTo>
                  <a:lnTo>
                    <a:pt x="210" y="77"/>
                  </a:lnTo>
                  <a:lnTo>
                    <a:pt x="205" y="86"/>
                  </a:lnTo>
                  <a:lnTo>
                    <a:pt x="201" y="99"/>
                  </a:lnTo>
                  <a:lnTo>
                    <a:pt x="195" y="94"/>
                  </a:lnTo>
                  <a:lnTo>
                    <a:pt x="187" y="92"/>
                  </a:lnTo>
                  <a:lnTo>
                    <a:pt x="178" y="91"/>
                  </a:lnTo>
                  <a:lnTo>
                    <a:pt x="169" y="91"/>
                  </a:lnTo>
                  <a:lnTo>
                    <a:pt x="167" y="96"/>
                  </a:lnTo>
                  <a:lnTo>
                    <a:pt x="167" y="105"/>
                  </a:lnTo>
                  <a:lnTo>
                    <a:pt x="169" y="116"/>
                  </a:lnTo>
                  <a:lnTo>
                    <a:pt x="174" y="126"/>
                  </a:lnTo>
                  <a:lnTo>
                    <a:pt x="179" y="131"/>
                  </a:lnTo>
                  <a:lnTo>
                    <a:pt x="184" y="142"/>
                  </a:lnTo>
                  <a:lnTo>
                    <a:pt x="183" y="154"/>
                  </a:lnTo>
                  <a:lnTo>
                    <a:pt x="170" y="163"/>
                  </a:lnTo>
                  <a:lnTo>
                    <a:pt x="164" y="158"/>
                  </a:lnTo>
                  <a:lnTo>
                    <a:pt x="158" y="155"/>
                  </a:lnTo>
                  <a:lnTo>
                    <a:pt x="150" y="152"/>
                  </a:lnTo>
                  <a:lnTo>
                    <a:pt x="140" y="151"/>
                  </a:lnTo>
                  <a:lnTo>
                    <a:pt x="131" y="150"/>
                  </a:lnTo>
                  <a:lnTo>
                    <a:pt x="123" y="150"/>
                  </a:lnTo>
                  <a:lnTo>
                    <a:pt x="114" y="150"/>
                  </a:lnTo>
                  <a:lnTo>
                    <a:pt x="107" y="150"/>
                  </a:lnTo>
                  <a:lnTo>
                    <a:pt x="102" y="159"/>
                  </a:lnTo>
                  <a:lnTo>
                    <a:pt x="100" y="173"/>
                  </a:lnTo>
                  <a:lnTo>
                    <a:pt x="103" y="188"/>
                  </a:lnTo>
                  <a:lnTo>
                    <a:pt x="107" y="204"/>
                  </a:lnTo>
                  <a:lnTo>
                    <a:pt x="102" y="202"/>
                  </a:lnTo>
                  <a:lnTo>
                    <a:pt x="95" y="205"/>
                  </a:lnTo>
                  <a:lnTo>
                    <a:pt x="87" y="211"/>
                  </a:lnTo>
                  <a:lnTo>
                    <a:pt x="80" y="218"/>
                  </a:lnTo>
                  <a:lnTo>
                    <a:pt x="71" y="214"/>
                  </a:lnTo>
                  <a:lnTo>
                    <a:pt x="63" y="213"/>
                  </a:lnTo>
                  <a:lnTo>
                    <a:pt x="57" y="213"/>
                  </a:lnTo>
                  <a:lnTo>
                    <a:pt x="52" y="215"/>
                  </a:lnTo>
                  <a:lnTo>
                    <a:pt x="49" y="219"/>
                  </a:lnTo>
                  <a:lnTo>
                    <a:pt x="47" y="223"/>
                  </a:lnTo>
                  <a:lnTo>
                    <a:pt x="44" y="228"/>
                  </a:lnTo>
                  <a:lnTo>
                    <a:pt x="42" y="234"/>
                  </a:lnTo>
                  <a:lnTo>
                    <a:pt x="36" y="235"/>
                  </a:lnTo>
                  <a:lnTo>
                    <a:pt x="31" y="238"/>
                  </a:lnTo>
                  <a:lnTo>
                    <a:pt x="25" y="243"/>
                  </a:lnTo>
                  <a:lnTo>
                    <a:pt x="19" y="249"/>
                  </a:lnTo>
                  <a:lnTo>
                    <a:pt x="15" y="257"/>
                  </a:lnTo>
                  <a:lnTo>
                    <a:pt x="10" y="263"/>
                  </a:lnTo>
                  <a:lnTo>
                    <a:pt x="5" y="271"/>
                  </a:lnTo>
                  <a:lnTo>
                    <a:pt x="3" y="278"/>
                  </a:lnTo>
                  <a:lnTo>
                    <a:pt x="5" y="283"/>
                  </a:lnTo>
                  <a:lnTo>
                    <a:pt x="8" y="289"/>
                  </a:lnTo>
                  <a:lnTo>
                    <a:pt x="11" y="293"/>
                  </a:lnTo>
                  <a:lnTo>
                    <a:pt x="15" y="297"/>
                  </a:lnTo>
                  <a:lnTo>
                    <a:pt x="5" y="302"/>
                  </a:lnTo>
                  <a:lnTo>
                    <a:pt x="1" y="309"/>
                  </a:lnTo>
                  <a:lnTo>
                    <a:pt x="0" y="320"/>
                  </a:lnTo>
                  <a:lnTo>
                    <a:pt x="0" y="332"/>
                  </a:lnTo>
                  <a:lnTo>
                    <a:pt x="4" y="331"/>
                  </a:lnTo>
                  <a:lnTo>
                    <a:pt x="11" y="332"/>
                  </a:lnTo>
                  <a:lnTo>
                    <a:pt x="18" y="334"/>
                  </a:lnTo>
                  <a:lnTo>
                    <a:pt x="27" y="337"/>
                  </a:lnTo>
                  <a:lnTo>
                    <a:pt x="35" y="340"/>
                  </a:lnTo>
                  <a:lnTo>
                    <a:pt x="43" y="342"/>
                  </a:lnTo>
                  <a:lnTo>
                    <a:pt x="50" y="345"/>
                  </a:lnTo>
                  <a:lnTo>
                    <a:pt x="55" y="347"/>
                  </a:lnTo>
                  <a:lnTo>
                    <a:pt x="58" y="347"/>
                  </a:lnTo>
                  <a:lnTo>
                    <a:pt x="64" y="346"/>
                  </a:lnTo>
                  <a:lnTo>
                    <a:pt x="68" y="344"/>
                  </a:lnTo>
                  <a:lnTo>
                    <a:pt x="74" y="341"/>
                  </a:lnTo>
                  <a:lnTo>
                    <a:pt x="80" y="339"/>
                  </a:lnTo>
                  <a:lnTo>
                    <a:pt x="84" y="336"/>
                  </a:lnTo>
                  <a:lnTo>
                    <a:pt x="89" y="333"/>
                  </a:lnTo>
                  <a:lnTo>
                    <a:pt x="91" y="330"/>
                  </a:lnTo>
                  <a:lnTo>
                    <a:pt x="91" y="340"/>
                  </a:lnTo>
                  <a:lnTo>
                    <a:pt x="92" y="356"/>
                  </a:lnTo>
                  <a:lnTo>
                    <a:pt x="91" y="372"/>
                  </a:lnTo>
                  <a:lnTo>
                    <a:pt x="90" y="383"/>
                  </a:lnTo>
                  <a:lnTo>
                    <a:pt x="96" y="380"/>
                  </a:lnTo>
                  <a:lnTo>
                    <a:pt x="102" y="380"/>
                  </a:lnTo>
                  <a:lnTo>
                    <a:pt x="107" y="380"/>
                  </a:lnTo>
                  <a:lnTo>
                    <a:pt x="113" y="381"/>
                  </a:lnTo>
                  <a:lnTo>
                    <a:pt x="113" y="371"/>
                  </a:lnTo>
                  <a:lnTo>
                    <a:pt x="113" y="357"/>
                  </a:lnTo>
                  <a:lnTo>
                    <a:pt x="113" y="345"/>
                  </a:lnTo>
                  <a:lnTo>
                    <a:pt x="113" y="336"/>
                  </a:lnTo>
                  <a:lnTo>
                    <a:pt x="122" y="341"/>
                  </a:lnTo>
                  <a:lnTo>
                    <a:pt x="131" y="345"/>
                  </a:lnTo>
                  <a:lnTo>
                    <a:pt x="138" y="346"/>
                  </a:lnTo>
                  <a:lnTo>
                    <a:pt x="145" y="344"/>
                  </a:lnTo>
                  <a:lnTo>
                    <a:pt x="154" y="345"/>
                  </a:lnTo>
                  <a:lnTo>
                    <a:pt x="162" y="344"/>
                  </a:lnTo>
                  <a:lnTo>
                    <a:pt x="168" y="342"/>
                  </a:lnTo>
                  <a:lnTo>
                    <a:pt x="174" y="339"/>
                  </a:lnTo>
                  <a:lnTo>
                    <a:pt x="175" y="346"/>
                  </a:lnTo>
                  <a:lnTo>
                    <a:pt x="176" y="355"/>
                  </a:lnTo>
                  <a:lnTo>
                    <a:pt x="176" y="364"/>
                  </a:lnTo>
                  <a:lnTo>
                    <a:pt x="175" y="371"/>
                  </a:lnTo>
                  <a:lnTo>
                    <a:pt x="183" y="371"/>
                  </a:lnTo>
                  <a:lnTo>
                    <a:pt x="191" y="371"/>
                  </a:lnTo>
                  <a:lnTo>
                    <a:pt x="198" y="370"/>
                  </a:lnTo>
                  <a:lnTo>
                    <a:pt x="202" y="368"/>
                  </a:lnTo>
                  <a:lnTo>
                    <a:pt x="200" y="361"/>
                  </a:lnTo>
                  <a:lnTo>
                    <a:pt x="200" y="350"/>
                  </a:lnTo>
                  <a:lnTo>
                    <a:pt x="200" y="340"/>
                  </a:lnTo>
                  <a:lnTo>
                    <a:pt x="200" y="332"/>
                  </a:lnTo>
                  <a:lnTo>
                    <a:pt x="206" y="336"/>
                  </a:lnTo>
                  <a:lnTo>
                    <a:pt x="211" y="338"/>
                  </a:lnTo>
                  <a:lnTo>
                    <a:pt x="217" y="338"/>
                  </a:lnTo>
                  <a:lnTo>
                    <a:pt x="224" y="338"/>
                  </a:lnTo>
                  <a:lnTo>
                    <a:pt x="230" y="337"/>
                  </a:lnTo>
                  <a:lnTo>
                    <a:pt x="237" y="334"/>
                  </a:lnTo>
                  <a:lnTo>
                    <a:pt x="241" y="333"/>
                  </a:lnTo>
                  <a:lnTo>
                    <a:pt x="245" y="331"/>
                  </a:lnTo>
                  <a:lnTo>
                    <a:pt x="248" y="328"/>
                  </a:lnTo>
                  <a:lnTo>
                    <a:pt x="249" y="323"/>
                  </a:lnTo>
                  <a:lnTo>
                    <a:pt x="247" y="317"/>
                  </a:lnTo>
                  <a:lnTo>
                    <a:pt x="245" y="313"/>
                  </a:lnTo>
                  <a:lnTo>
                    <a:pt x="253" y="320"/>
                  </a:lnTo>
                  <a:lnTo>
                    <a:pt x="258" y="328"/>
                  </a:lnTo>
                  <a:lnTo>
                    <a:pt x="263" y="337"/>
                  </a:lnTo>
                  <a:lnTo>
                    <a:pt x="265" y="344"/>
                  </a:lnTo>
                  <a:lnTo>
                    <a:pt x="271" y="331"/>
                  </a:lnTo>
                  <a:lnTo>
                    <a:pt x="272" y="337"/>
                  </a:lnTo>
                  <a:lnTo>
                    <a:pt x="274" y="342"/>
                  </a:lnTo>
                  <a:lnTo>
                    <a:pt x="277" y="347"/>
                  </a:lnTo>
                  <a:lnTo>
                    <a:pt x="281" y="350"/>
                  </a:lnTo>
                  <a:lnTo>
                    <a:pt x="286" y="350"/>
                  </a:lnTo>
                  <a:lnTo>
                    <a:pt x="294" y="349"/>
                  </a:lnTo>
                  <a:lnTo>
                    <a:pt x="303" y="347"/>
                  </a:lnTo>
                  <a:lnTo>
                    <a:pt x="313" y="346"/>
                  </a:lnTo>
                  <a:lnTo>
                    <a:pt x="324" y="344"/>
                  </a:lnTo>
                  <a:lnTo>
                    <a:pt x="332" y="342"/>
                  </a:lnTo>
                  <a:lnTo>
                    <a:pt x="338" y="342"/>
                  </a:lnTo>
                  <a:lnTo>
                    <a:pt x="342" y="344"/>
                  </a:lnTo>
                  <a:lnTo>
                    <a:pt x="345" y="347"/>
                  </a:lnTo>
                  <a:lnTo>
                    <a:pt x="350" y="349"/>
                  </a:lnTo>
                  <a:lnTo>
                    <a:pt x="356" y="350"/>
                  </a:lnTo>
                  <a:lnTo>
                    <a:pt x="363" y="352"/>
                  </a:lnTo>
                  <a:lnTo>
                    <a:pt x="367" y="352"/>
                  </a:lnTo>
                  <a:lnTo>
                    <a:pt x="372" y="350"/>
                  </a:lnTo>
                  <a:lnTo>
                    <a:pt x="377" y="349"/>
                  </a:lnTo>
                  <a:lnTo>
                    <a:pt x="383" y="347"/>
                  </a:lnTo>
                  <a:lnTo>
                    <a:pt x="389" y="345"/>
                  </a:lnTo>
                  <a:lnTo>
                    <a:pt x="393" y="344"/>
                  </a:lnTo>
                  <a:lnTo>
                    <a:pt x="398" y="341"/>
                  </a:lnTo>
                  <a:lnTo>
                    <a:pt x="400" y="340"/>
                  </a:lnTo>
                  <a:lnTo>
                    <a:pt x="401" y="337"/>
                  </a:lnTo>
                  <a:lnTo>
                    <a:pt x="400" y="329"/>
                  </a:lnTo>
                  <a:lnTo>
                    <a:pt x="398" y="322"/>
                  </a:lnTo>
                  <a:lnTo>
                    <a:pt x="397" y="315"/>
                  </a:lnTo>
                  <a:lnTo>
                    <a:pt x="405" y="318"/>
                  </a:lnTo>
                  <a:lnTo>
                    <a:pt x="415" y="323"/>
                  </a:lnTo>
                  <a:lnTo>
                    <a:pt x="423" y="328"/>
                  </a:lnTo>
                  <a:lnTo>
                    <a:pt x="429" y="328"/>
                  </a:lnTo>
                  <a:lnTo>
                    <a:pt x="432" y="326"/>
                  </a:lnTo>
                  <a:lnTo>
                    <a:pt x="438" y="324"/>
                  </a:lnTo>
                  <a:lnTo>
                    <a:pt x="443" y="321"/>
                  </a:lnTo>
                  <a:lnTo>
                    <a:pt x="447" y="316"/>
                  </a:lnTo>
                  <a:lnTo>
                    <a:pt x="447" y="326"/>
                  </a:lnTo>
                  <a:lnTo>
                    <a:pt x="445" y="340"/>
                  </a:lnTo>
                  <a:lnTo>
                    <a:pt x="443" y="354"/>
                  </a:lnTo>
                  <a:lnTo>
                    <a:pt x="441" y="363"/>
                  </a:lnTo>
                  <a:lnTo>
                    <a:pt x="466" y="363"/>
                  </a:lnTo>
                  <a:lnTo>
                    <a:pt x="466" y="322"/>
                  </a:lnTo>
                  <a:lnTo>
                    <a:pt x="474" y="326"/>
                  </a:lnTo>
                  <a:lnTo>
                    <a:pt x="483" y="332"/>
                  </a:lnTo>
                  <a:lnTo>
                    <a:pt x="491" y="337"/>
                  </a:lnTo>
                  <a:lnTo>
                    <a:pt x="499" y="338"/>
                  </a:lnTo>
                  <a:lnTo>
                    <a:pt x="508" y="334"/>
                  </a:lnTo>
                  <a:lnTo>
                    <a:pt x="519" y="328"/>
                  </a:lnTo>
                  <a:lnTo>
                    <a:pt x="528" y="318"/>
                  </a:lnTo>
                  <a:lnTo>
                    <a:pt x="532" y="310"/>
                  </a:lnTo>
                  <a:lnTo>
                    <a:pt x="538" y="316"/>
                  </a:lnTo>
                  <a:lnTo>
                    <a:pt x="542" y="320"/>
                  </a:lnTo>
                  <a:lnTo>
                    <a:pt x="546" y="322"/>
                  </a:lnTo>
                  <a:lnTo>
                    <a:pt x="550" y="323"/>
                  </a:lnTo>
                  <a:lnTo>
                    <a:pt x="554" y="323"/>
                  </a:lnTo>
                  <a:lnTo>
                    <a:pt x="557" y="323"/>
                  </a:lnTo>
                  <a:lnTo>
                    <a:pt x="563" y="322"/>
                  </a:lnTo>
                  <a:lnTo>
                    <a:pt x="569" y="321"/>
                  </a:lnTo>
                  <a:lnTo>
                    <a:pt x="574" y="318"/>
                  </a:lnTo>
                  <a:lnTo>
                    <a:pt x="579" y="315"/>
                  </a:lnTo>
                  <a:lnTo>
                    <a:pt x="583" y="309"/>
                  </a:lnTo>
                  <a:lnTo>
                    <a:pt x="587" y="302"/>
                  </a:lnTo>
                  <a:lnTo>
                    <a:pt x="589" y="313"/>
                  </a:lnTo>
                  <a:lnTo>
                    <a:pt x="591" y="330"/>
                  </a:lnTo>
                  <a:lnTo>
                    <a:pt x="593" y="347"/>
                  </a:lnTo>
                  <a:lnTo>
                    <a:pt x="594" y="360"/>
                  </a:lnTo>
                  <a:lnTo>
                    <a:pt x="611" y="360"/>
                  </a:lnTo>
                  <a:lnTo>
                    <a:pt x="615" y="302"/>
                  </a:lnTo>
                  <a:lnTo>
                    <a:pt x="622" y="307"/>
                  </a:lnTo>
                  <a:lnTo>
                    <a:pt x="628" y="309"/>
                  </a:lnTo>
                  <a:lnTo>
                    <a:pt x="633" y="310"/>
                  </a:lnTo>
                  <a:lnTo>
                    <a:pt x="638" y="310"/>
                  </a:lnTo>
                  <a:lnTo>
                    <a:pt x="642" y="309"/>
                  </a:lnTo>
                  <a:lnTo>
                    <a:pt x="648" y="307"/>
                  </a:lnTo>
                  <a:lnTo>
                    <a:pt x="654" y="305"/>
                  </a:lnTo>
                  <a:lnTo>
                    <a:pt x="662" y="301"/>
                  </a:lnTo>
                  <a:lnTo>
                    <a:pt x="669" y="298"/>
                  </a:lnTo>
                  <a:lnTo>
                    <a:pt x="676" y="294"/>
                  </a:lnTo>
                  <a:lnTo>
                    <a:pt x="682" y="292"/>
                  </a:lnTo>
                  <a:lnTo>
                    <a:pt x="686" y="291"/>
                  </a:lnTo>
                  <a:lnTo>
                    <a:pt x="686" y="298"/>
                  </a:lnTo>
                  <a:lnTo>
                    <a:pt x="689" y="306"/>
                  </a:lnTo>
                  <a:lnTo>
                    <a:pt x="692" y="313"/>
                  </a:lnTo>
                  <a:lnTo>
                    <a:pt x="698" y="318"/>
                  </a:lnTo>
                  <a:lnTo>
                    <a:pt x="706" y="322"/>
                  </a:lnTo>
                  <a:lnTo>
                    <a:pt x="714" y="324"/>
                  </a:lnTo>
                  <a:lnTo>
                    <a:pt x="720" y="325"/>
                  </a:lnTo>
                  <a:lnTo>
                    <a:pt x="725" y="324"/>
                  </a:lnTo>
                  <a:lnTo>
                    <a:pt x="731" y="331"/>
                  </a:lnTo>
                  <a:lnTo>
                    <a:pt x="740" y="336"/>
                  </a:lnTo>
                  <a:lnTo>
                    <a:pt x="749" y="337"/>
                  </a:lnTo>
                  <a:lnTo>
                    <a:pt x="756" y="336"/>
                  </a:lnTo>
                  <a:lnTo>
                    <a:pt x="761" y="338"/>
                  </a:lnTo>
                  <a:lnTo>
                    <a:pt x="765" y="340"/>
                  </a:lnTo>
                  <a:lnTo>
                    <a:pt x="768" y="341"/>
                  </a:lnTo>
                  <a:lnTo>
                    <a:pt x="769" y="342"/>
                  </a:lnTo>
                  <a:lnTo>
                    <a:pt x="769" y="371"/>
                  </a:lnTo>
                  <a:lnTo>
                    <a:pt x="792" y="371"/>
                  </a:lnTo>
                  <a:lnTo>
                    <a:pt x="792" y="339"/>
                  </a:lnTo>
                  <a:lnTo>
                    <a:pt x="799" y="346"/>
                  </a:lnTo>
                  <a:lnTo>
                    <a:pt x="807" y="350"/>
                  </a:lnTo>
                  <a:lnTo>
                    <a:pt x="813" y="353"/>
                  </a:lnTo>
                  <a:lnTo>
                    <a:pt x="820" y="352"/>
                  </a:lnTo>
                  <a:lnTo>
                    <a:pt x="827" y="348"/>
                  </a:lnTo>
                  <a:lnTo>
                    <a:pt x="834" y="344"/>
                  </a:lnTo>
                  <a:lnTo>
                    <a:pt x="840" y="340"/>
                  </a:lnTo>
                  <a:lnTo>
                    <a:pt x="846" y="338"/>
                  </a:lnTo>
                  <a:lnTo>
                    <a:pt x="849" y="334"/>
                  </a:lnTo>
                  <a:lnTo>
                    <a:pt x="852" y="330"/>
                  </a:lnTo>
                  <a:lnTo>
                    <a:pt x="855" y="324"/>
                  </a:lnTo>
                  <a:lnTo>
                    <a:pt x="856" y="318"/>
                  </a:lnTo>
                  <a:lnTo>
                    <a:pt x="859" y="323"/>
                  </a:lnTo>
                  <a:lnTo>
                    <a:pt x="864" y="325"/>
                  </a:lnTo>
                  <a:lnTo>
                    <a:pt x="868" y="326"/>
                  </a:lnTo>
                  <a:lnTo>
                    <a:pt x="874" y="328"/>
                  </a:lnTo>
                  <a:lnTo>
                    <a:pt x="880" y="332"/>
                  </a:lnTo>
                  <a:lnTo>
                    <a:pt x="884" y="339"/>
                  </a:lnTo>
                  <a:lnTo>
                    <a:pt x="889" y="347"/>
                  </a:lnTo>
                  <a:lnTo>
                    <a:pt x="891" y="354"/>
                  </a:lnTo>
                  <a:lnTo>
                    <a:pt x="897" y="354"/>
                  </a:lnTo>
                  <a:lnTo>
                    <a:pt x="904" y="355"/>
                  </a:lnTo>
                  <a:lnTo>
                    <a:pt x="912" y="355"/>
                  </a:lnTo>
                  <a:lnTo>
                    <a:pt x="920" y="354"/>
                  </a:lnTo>
                  <a:lnTo>
                    <a:pt x="928" y="353"/>
                  </a:lnTo>
                  <a:lnTo>
                    <a:pt x="935" y="352"/>
                  </a:lnTo>
                  <a:lnTo>
                    <a:pt x="939" y="348"/>
                  </a:lnTo>
                  <a:lnTo>
                    <a:pt x="943" y="344"/>
                  </a:lnTo>
                  <a:lnTo>
                    <a:pt x="945" y="370"/>
                  </a:lnTo>
                  <a:lnTo>
                    <a:pt x="969" y="371"/>
                  </a:lnTo>
                  <a:lnTo>
                    <a:pt x="970" y="348"/>
                  </a:lnTo>
                  <a:lnTo>
                    <a:pt x="975" y="352"/>
                  </a:lnTo>
                  <a:lnTo>
                    <a:pt x="979" y="354"/>
                  </a:lnTo>
                  <a:lnTo>
                    <a:pt x="984" y="357"/>
                  </a:lnTo>
                  <a:lnTo>
                    <a:pt x="990" y="360"/>
                  </a:lnTo>
                  <a:lnTo>
                    <a:pt x="994" y="360"/>
                  </a:lnTo>
                  <a:lnTo>
                    <a:pt x="999" y="358"/>
                  </a:lnTo>
                  <a:lnTo>
                    <a:pt x="1003" y="354"/>
                  </a:lnTo>
                  <a:lnTo>
                    <a:pt x="1008" y="347"/>
                  </a:lnTo>
                  <a:lnTo>
                    <a:pt x="1010" y="350"/>
                  </a:lnTo>
                  <a:lnTo>
                    <a:pt x="1014" y="354"/>
                  </a:lnTo>
                  <a:lnTo>
                    <a:pt x="1018" y="356"/>
                  </a:lnTo>
                  <a:lnTo>
                    <a:pt x="1024" y="358"/>
                  </a:lnTo>
                  <a:lnTo>
                    <a:pt x="1030" y="360"/>
                  </a:lnTo>
                  <a:lnTo>
                    <a:pt x="1034" y="360"/>
                  </a:lnTo>
                  <a:lnTo>
                    <a:pt x="1040" y="358"/>
                  </a:lnTo>
                  <a:lnTo>
                    <a:pt x="1045" y="357"/>
                  </a:lnTo>
                  <a:lnTo>
                    <a:pt x="1048" y="361"/>
                  </a:lnTo>
                  <a:lnTo>
                    <a:pt x="1055" y="364"/>
                  </a:lnTo>
                  <a:lnTo>
                    <a:pt x="1062" y="368"/>
                  </a:lnTo>
                  <a:lnTo>
                    <a:pt x="1070" y="371"/>
                  </a:lnTo>
                  <a:lnTo>
                    <a:pt x="1079" y="372"/>
                  </a:lnTo>
                  <a:lnTo>
                    <a:pt x="1087" y="373"/>
                  </a:lnTo>
                  <a:lnTo>
                    <a:pt x="1094" y="371"/>
                  </a:lnTo>
                  <a:lnTo>
                    <a:pt x="1098" y="368"/>
                  </a:lnTo>
                  <a:lnTo>
                    <a:pt x="1103" y="356"/>
                  </a:lnTo>
                  <a:lnTo>
                    <a:pt x="1105" y="345"/>
                  </a:lnTo>
                  <a:lnTo>
                    <a:pt x="1104" y="333"/>
                  </a:lnTo>
                  <a:lnTo>
                    <a:pt x="1104" y="326"/>
                  </a:lnTo>
                  <a:lnTo>
                    <a:pt x="1109" y="328"/>
                  </a:lnTo>
                  <a:lnTo>
                    <a:pt x="1113" y="328"/>
                  </a:lnTo>
                  <a:lnTo>
                    <a:pt x="1119" y="328"/>
                  </a:lnTo>
                  <a:lnTo>
                    <a:pt x="1123" y="326"/>
                  </a:lnTo>
                  <a:lnTo>
                    <a:pt x="1124" y="331"/>
                  </a:lnTo>
                  <a:lnTo>
                    <a:pt x="1126" y="337"/>
                  </a:lnTo>
                  <a:lnTo>
                    <a:pt x="1131" y="342"/>
                  </a:lnTo>
                  <a:lnTo>
                    <a:pt x="1136" y="347"/>
                  </a:lnTo>
                  <a:lnTo>
                    <a:pt x="1142" y="352"/>
                  </a:lnTo>
                  <a:lnTo>
                    <a:pt x="1148" y="355"/>
                  </a:lnTo>
                  <a:lnTo>
                    <a:pt x="1153" y="357"/>
                  </a:lnTo>
                  <a:lnTo>
                    <a:pt x="1159" y="358"/>
                  </a:lnTo>
                  <a:lnTo>
                    <a:pt x="1168" y="357"/>
                  </a:lnTo>
                  <a:lnTo>
                    <a:pt x="1175" y="354"/>
                  </a:lnTo>
                  <a:lnTo>
                    <a:pt x="1181" y="350"/>
                  </a:lnTo>
                  <a:lnTo>
                    <a:pt x="1187" y="348"/>
                  </a:lnTo>
                  <a:lnTo>
                    <a:pt x="1193" y="354"/>
                  </a:lnTo>
                  <a:lnTo>
                    <a:pt x="1199" y="361"/>
                  </a:lnTo>
                  <a:lnTo>
                    <a:pt x="1203" y="368"/>
                  </a:lnTo>
                  <a:lnTo>
                    <a:pt x="1203" y="375"/>
                  </a:lnTo>
                  <a:lnTo>
                    <a:pt x="1207" y="375"/>
                  </a:lnTo>
                  <a:lnTo>
                    <a:pt x="1211" y="373"/>
                  </a:lnTo>
                  <a:lnTo>
                    <a:pt x="1215" y="372"/>
                  </a:lnTo>
                  <a:lnTo>
                    <a:pt x="1219" y="371"/>
                  </a:lnTo>
                  <a:close/>
                </a:path>
              </a:pathLst>
            </a:custGeom>
            <a:solidFill>
              <a:srgbClr val="0072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24" name="Freeform 332"/>
            <p:cNvSpPr>
              <a:spLocks/>
            </p:cNvSpPr>
            <p:nvPr/>
          </p:nvSpPr>
          <p:spPr bwMode="auto">
            <a:xfrm>
              <a:off x="3177" y="3894"/>
              <a:ext cx="13" cy="15"/>
            </a:xfrm>
            <a:custGeom>
              <a:avLst/>
              <a:gdLst>
                <a:gd name="T0" fmla="*/ 29 w 38"/>
                <a:gd name="T1" fmla="*/ 3 h 45"/>
                <a:gd name="T2" fmla="*/ 31 w 38"/>
                <a:gd name="T3" fmla="*/ 0 h 45"/>
                <a:gd name="T4" fmla="*/ 22 w 38"/>
                <a:gd name="T5" fmla="*/ 8 h 45"/>
                <a:gd name="T6" fmla="*/ 13 w 38"/>
                <a:gd name="T7" fmla="*/ 20 h 45"/>
                <a:gd name="T8" fmla="*/ 5 w 38"/>
                <a:gd name="T9" fmla="*/ 32 h 45"/>
                <a:gd name="T10" fmla="*/ 0 w 38"/>
                <a:gd name="T11" fmla="*/ 41 h 45"/>
                <a:gd name="T12" fmla="*/ 7 w 38"/>
                <a:gd name="T13" fmla="*/ 45 h 45"/>
                <a:gd name="T14" fmla="*/ 14 w 38"/>
                <a:gd name="T15" fmla="*/ 36 h 45"/>
                <a:gd name="T16" fmla="*/ 22 w 38"/>
                <a:gd name="T17" fmla="*/ 25 h 45"/>
                <a:gd name="T18" fmla="*/ 29 w 38"/>
                <a:gd name="T19" fmla="*/ 14 h 45"/>
                <a:gd name="T20" fmla="*/ 36 w 38"/>
                <a:gd name="T21" fmla="*/ 9 h 45"/>
                <a:gd name="T22" fmla="*/ 38 w 38"/>
                <a:gd name="T23" fmla="*/ 5 h 45"/>
                <a:gd name="T24" fmla="*/ 36 w 38"/>
                <a:gd name="T25" fmla="*/ 9 h 45"/>
                <a:gd name="T26" fmla="*/ 38 w 38"/>
                <a:gd name="T27" fmla="*/ 6 h 45"/>
                <a:gd name="T28" fmla="*/ 38 w 38"/>
                <a:gd name="T29" fmla="*/ 2 h 45"/>
                <a:gd name="T30" fmla="*/ 35 w 38"/>
                <a:gd name="T31" fmla="*/ 0 h 45"/>
                <a:gd name="T32" fmla="*/ 31 w 38"/>
                <a:gd name="T33" fmla="*/ 0 h 45"/>
                <a:gd name="T34" fmla="*/ 29 w 38"/>
                <a:gd name="T35"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45">
                  <a:moveTo>
                    <a:pt x="29" y="3"/>
                  </a:moveTo>
                  <a:lnTo>
                    <a:pt x="31" y="0"/>
                  </a:lnTo>
                  <a:lnTo>
                    <a:pt x="22" y="8"/>
                  </a:lnTo>
                  <a:lnTo>
                    <a:pt x="13" y="20"/>
                  </a:lnTo>
                  <a:lnTo>
                    <a:pt x="5" y="32"/>
                  </a:lnTo>
                  <a:lnTo>
                    <a:pt x="0" y="41"/>
                  </a:lnTo>
                  <a:lnTo>
                    <a:pt x="7" y="45"/>
                  </a:lnTo>
                  <a:lnTo>
                    <a:pt x="14" y="36"/>
                  </a:lnTo>
                  <a:lnTo>
                    <a:pt x="22" y="25"/>
                  </a:lnTo>
                  <a:lnTo>
                    <a:pt x="29" y="14"/>
                  </a:lnTo>
                  <a:lnTo>
                    <a:pt x="36" y="9"/>
                  </a:lnTo>
                  <a:lnTo>
                    <a:pt x="38" y="5"/>
                  </a:lnTo>
                  <a:lnTo>
                    <a:pt x="36" y="9"/>
                  </a:lnTo>
                  <a:lnTo>
                    <a:pt x="38" y="6"/>
                  </a:lnTo>
                  <a:lnTo>
                    <a:pt x="38" y="2"/>
                  </a:lnTo>
                  <a:lnTo>
                    <a:pt x="35" y="0"/>
                  </a:lnTo>
                  <a:lnTo>
                    <a:pt x="31" y="0"/>
                  </a:lnTo>
                  <a:lnTo>
                    <a:pt x="29"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25" name="Freeform 333"/>
            <p:cNvSpPr>
              <a:spLocks/>
            </p:cNvSpPr>
            <p:nvPr/>
          </p:nvSpPr>
          <p:spPr bwMode="auto">
            <a:xfrm>
              <a:off x="3187" y="3885"/>
              <a:ext cx="3" cy="11"/>
            </a:xfrm>
            <a:custGeom>
              <a:avLst/>
              <a:gdLst>
                <a:gd name="T0" fmla="*/ 0 w 11"/>
                <a:gd name="T1" fmla="*/ 0 h 31"/>
                <a:gd name="T2" fmla="*/ 0 w 11"/>
                <a:gd name="T3" fmla="*/ 0 h 31"/>
                <a:gd name="T4" fmla="*/ 1 w 11"/>
                <a:gd name="T5" fmla="*/ 6 h 31"/>
                <a:gd name="T6" fmla="*/ 2 w 11"/>
                <a:gd name="T7" fmla="*/ 14 h 31"/>
                <a:gd name="T8" fmla="*/ 2 w 11"/>
                <a:gd name="T9" fmla="*/ 23 h 31"/>
                <a:gd name="T10" fmla="*/ 1 w 11"/>
                <a:gd name="T11" fmla="*/ 29 h 31"/>
                <a:gd name="T12" fmla="*/ 10 w 11"/>
                <a:gd name="T13" fmla="*/ 31 h 31"/>
                <a:gd name="T14" fmla="*/ 11 w 11"/>
                <a:gd name="T15" fmla="*/ 23 h 31"/>
                <a:gd name="T16" fmla="*/ 11 w 11"/>
                <a:gd name="T17" fmla="*/ 14 h 31"/>
                <a:gd name="T18" fmla="*/ 10 w 11"/>
                <a:gd name="T19" fmla="*/ 6 h 31"/>
                <a:gd name="T20" fmla="*/ 11 w 11"/>
                <a:gd name="T21" fmla="*/ 0 h 31"/>
                <a:gd name="T22" fmla="*/ 11 w 11"/>
                <a:gd name="T23" fmla="*/ 0 h 31"/>
                <a:gd name="T24" fmla="*/ 0 w 11"/>
                <a:gd name="T2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31">
                  <a:moveTo>
                    <a:pt x="0" y="0"/>
                  </a:moveTo>
                  <a:lnTo>
                    <a:pt x="0" y="0"/>
                  </a:lnTo>
                  <a:lnTo>
                    <a:pt x="1" y="6"/>
                  </a:lnTo>
                  <a:lnTo>
                    <a:pt x="2" y="14"/>
                  </a:lnTo>
                  <a:lnTo>
                    <a:pt x="2" y="23"/>
                  </a:lnTo>
                  <a:lnTo>
                    <a:pt x="1" y="29"/>
                  </a:lnTo>
                  <a:lnTo>
                    <a:pt x="10" y="31"/>
                  </a:lnTo>
                  <a:lnTo>
                    <a:pt x="11" y="23"/>
                  </a:lnTo>
                  <a:lnTo>
                    <a:pt x="11" y="14"/>
                  </a:lnTo>
                  <a:lnTo>
                    <a:pt x="10" y="6"/>
                  </a:lnTo>
                  <a:lnTo>
                    <a:pt x="11" y="0"/>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26" name="Freeform 334"/>
            <p:cNvSpPr>
              <a:spLocks/>
            </p:cNvSpPr>
            <p:nvPr/>
          </p:nvSpPr>
          <p:spPr bwMode="auto">
            <a:xfrm>
              <a:off x="3187" y="3870"/>
              <a:ext cx="12" cy="15"/>
            </a:xfrm>
            <a:custGeom>
              <a:avLst/>
              <a:gdLst>
                <a:gd name="T0" fmla="*/ 36 w 37"/>
                <a:gd name="T1" fmla="*/ 0 h 45"/>
                <a:gd name="T2" fmla="*/ 35 w 37"/>
                <a:gd name="T3" fmla="*/ 0 h 45"/>
                <a:gd name="T4" fmla="*/ 24 w 37"/>
                <a:gd name="T5" fmla="*/ 8 h 45"/>
                <a:gd name="T6" fmla="*/ 13 w 37"/>
                <a:gd name="T7" fmla="*/ 20 h 45"/>
                <a:gd name="T8" fmla="*/ 4 w 37"/>
                <a:gd name="T9" fmla="*/ 34 h 45"/>
                <a:gd name="T10" fmla="*/ 0 w 37"/>
                <a:gd name="T11" fmla="*/ 45 h 45"/>
                <a:gd name="T12" fmla="*/ 11 w 37"/>
                <a:gd name="T13" fmla="*/ 45 h 45"/>
                <a:gd name="T14" fmla="*/ 13 w 37"/>
                <a:gd name="T15" fmla="*/ 39 h 45"/>
                <a:gd name="T16" fmla="*/ 23 w 37"/>
                <a:gd name="T17" fmla="*/ 25 h 45"/>
                <a:gd name="T18" fmla="*/ 31 w 37"/>
                <a:gd name="T19" fmla="*/ 14 h 45"/>
                <a:gd name="T20" fmla="*/ 37 w 37"/>
                <a:gd name="T21" fmla="*/ 9 h 45"/>
                <a:gd name="T22" fmla="*/ 36 w 37"/>
                <a:gd name="T23" fmla="*/ 9 h 45"/>
                <a:gd name="T24" fmla="*/ 36 w 37"/>
                <a:gd name="T2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45">
                  <a:moveTo>
                    <a:pt x="36" y="0"/>
                  </a:moveTo>
                  <a:lnTo>
                    <a:pt x="35" y="0"/>
                  </a:lnTo>
                  <a:lnTo>
                    <a:pt x="24" y="8"/>
                  </a:lnTo>
                  <a:lnTo>
                    <a:pt x="13" y="20"/>
                  </a:lnTo>
                  <a:lnTo>
                    <a:pt x="4" y="34"/>
                  </a:lnTo>
                  <a:lnTo>
                    <a:pt x="0" y="45"/>
                  </a:lnTo>
                  <a:lnTo>
                    <a:pt x="11" y="45"/>
                  </a:lnTo>
                  <a:lnTo>
                    <a:pt x="13" y="39"/>
                  </a:lnTo>
                  <a:lnTo>
                    <a:pt x="23" y="25"/>
                  </a:lnTo>
                  <a:lnTo>
                    <a:pt x="31" y="14"/>
                  </a:lnTo>
                  <a:lnTo>
                    <a:pt x="37" y="9"/>
                  </a:lnTo>
                  <a:lnTo>
                    <a:pt x="36" y="9"/>
                  </a:lnTo>
                  <a:lnTo>
                    <a:pt x="3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27" name="Freeform 335"/>
            <p:cNvSpPr>
              <a:spLocks/>
            </p:cNvSpPr>
            <p:nvPr/>
          </p:nvSpPr>
          <p:spPr bwMode="auto">
            <a:xfrm>
              <a:off x="3199" y="3869"/>
              <a:ext cx="14" cy="5"/>
            </a:xfrm>
            <a:custGeom>
              <a:avLst/>
              <a:gdLst>
                <a:gd name="T0" fmla="*/ 32 w 42"/>
                <a:gd name="T1" fmla="*/ 7 h 13"/>
                <a:gd name="T2" fmla="*/ 36 w 42"/>
                <a:gd name="T3" fmla="*/ 0 h 13"/>
                <a:gd name="T4" fmla="*/ 34 w 42"/>
                <a:gd name="T5" fmla="*/ 1 h 13"/>
                <a:gd name="T6" fmla="*/ 29 w 42"/>
                <a:gd name="T7" fmla="*/ 0 h 13"/>
                <a:gd name="T8" fmla="*/ 24 w 42"/>
                <a:gd name="T9" fmla="*/ 0 h 13"/>
                <a:gd name="T10" fmla="*/ 19 w 42"/>
                <a:gd name="T11" fmla="*/ 0 h 13"/>
                <a:gd name="T12" fmla="*/ 13 w 42"/>
                <a:gd name="T13" fmla="*/ 1 h 13"/>
                <a:gd name="T14" fmla="*/ 8 w 42"/>
                <a:gd name="T15" fmla="*/ 3 h 13"/>
                <a:gd name="T16" fmla="*/ 4 w 42"/>
                <a:gd name="T17" fmla="*/ 1 h 13"/>
                <a:gd name="T18" fmla="*/ 0 w 42"/>
                <a:gd name="T19" fmla="*/ 3 h 13"/>
                <a:gd name="T20" fmla="*/ 0 w 42"/>
                <a:gd name="T21" fmla="*/ 12 h 13"/>
                <a:gd name="T22" fmla="*/ 4 w 42"/>
                <a:gd name="T23" fmla="*/ 13 h 13"/>
                <a:gd name="T24" fmla="*/ 8 w 42"/>
                <a:gd name="T25" fmla="*/ 12 h 13"/>
                <a:gd name="T26" fmla="*/ 13 w 42"/>
                <a:gd name="T27" fmla="*/ 11 h 13"/>
                <a:gd name="T28" fmla="*/ 19 w 42"/>
                <a:gd name="T29" fmla="*/ 12 h 13"/>
                <a:gd name="T30" fmla="*/ 24 w 42"/>
                <a:gd name="T31" fmla="*/ 12 h 13"/>
                <a:gd name="T32" fmla="*/ 29 w 42"/>
                <a:gd name="T33" fmla="*/ 12 h 13"/>
                <a:gd name="T34" fmla="*/ 34 w 42"/>
                <a:gd name="T35" fmla="*/ 11 h 13"/>
                <a:gd name="T36" fmla="*/ 38 w 42"/>
                <a:gd name="T37" fmla="*/ 9 h 13"/>
                <a:gd name="T38" fmla="*/ 42 w 42"/>
                <a:gd name="T39" fmla="*/ 3 h 13"/>
                <a:gd name="T40" fmla="*/ 38 w 42"/>
                <a:gd name="T41" fmla="*/ 9 h 13"/>
                <a:gd name="T42" fmla="*/ 42 w 42"/>
                <a:gd name="T43" fmla="*/ 7 h 13"/>
                <a:gd name="T44" fmla="*/ 42 w 42"/>
                <a:gd name="T45" fmla="*/ 4 h 13"/>
                <a:gd name="T46" fmla="*/ 39 w 42"/>
                <a:gd name="T47" fmla="*/ 1 h 13"/>
                <a:gd name="T48" fmla="*/ 36 w 42"/>
                <a:gd name="T49" fmla="*/ 0 h 13"/>
                <a:gd name="T50" fmla="*/ 32 w 42"/>
                <a:gd name="T51"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13">
                  <a:moveTo>
                    <a:pt x="32" y="7"/>
                  </a:moveTo>
                  <a:lnTo>
                    <a:pt x="36" y="0"/>
                  </a:lnTo>
                  <a:lnTo>
                    <a:pt x="34" y="1"/>
                  </a:lnTo>
                  <a:lnTo>
                    <a:pt x="29" y="0"/>
                  </a:lnTo>
                  <a:lnTo>
                    <a:pt x="24" y="0"/>
                  </a:lnTo>
                  <a:lnTo>
                    <a:pt x="19" y="0"/>
                  </a:lnTo>
                  <a:lnTo>
                    <a:pt x="13" y="1"/>
                  </a:lnTo>
                  <a:lnTo>
                    <a:pt x="8" y="3"/>
                  </a:lnTo>
                  <a:lnTo>
                    <a:pt x="4" y="1"/>
                  </a:lnTo>
                  <a:lnTo>
                    <a:pt x="0" y="3"/>
                  </a:lnTo>
                  <a:lnTo>
                    <a:pt x="0" y="12"/>
                  </a:lnTo>
                  <a:lnTo>
                    <a:pt x="4" y="13"/>
                  </a:lnTo>
                  <a:lnTo>
                    <a:pt x="8" y="12"/>
                  </a:lnTo>
                  <a:lnTo>
                    <a:pt x="13" y="11"/>
                  </a:lnTo>
                  <a:lnTo>
                    <a:pt x="19" y="12"/>
                  </a:lnTo>
                  <a:lnTo>
                    <a:pt x="24" y="12"/>
                  </a:lnTo>
                  <a:lnTo>
                    <a:pt x="29" y="12"/>
                  </a:lnTo>
                  <a:lnTo>
                    <a:pt x="34" y="11"/>
                  </a:lnTo>
                  <a:lnTo>
                    <a:pt x="38" y="9"/>
                  </a:lnTo>
                  <a:lnTo>
                    <a:pt x="42" y="3"/>
                  </a:lnTo>
                  <a:lnTo>
                    <a:pt x="38" y="9"/>
                  </a:lnTo>
                  <a:lnTo>
                    <a:pt x="42" y="7"/>
                  </a:lnTo>
                  <a:lnTo>
                    <a:pt x="42" y="4"/>
                  </a:lnTo>
                  <a:lnTo>
                    <a:pt x="39" y="1"/>
                  </a:lnTo>
                  <a:lnTo>
                    <a:pt x="36" y="0"/>
                  </a:lnTo>
                  <a:lnTo>
                    <a:pt x="32"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28" name="Freeform 336"/>
            <p:cNvSpPr>
              <a:spLocks/>
            </p:cNvSpPr>
            <p:nvPr/>
          </p:nvSpPr>
          <p:spPr bwMode="auto">
            <a:xfrm>
              <a:off x="3192" y="3863"/>
              <a:ext cx="21" cy="9"/>
            </a:xfrm>
            <a:custGeom>
              <a:avLst/>
              <a:gdLst>
                <a:gd name="T0" fmla="*/ 0 w 63"/>
                <a:gd name="T1" fmla="*/ 7 h 26"/>
                <a:gd name="T2" fmla="*/ 5 w 63"/>
                <a:gd name="T3" fmla="*/ 12 h 26"/>
                <a:gd name="T4" fmla="*/ 13 w 63"/>
                <a:gd name="T5" fmla="*/ 10 h 26"/>
                <a:gd name="T6" fmla="*/ 19 w 63"/>
                <a:gd name="T7" fmla="*/ 9 h 26"/>
                <a:gd name="T8" fmla="*/ 27 w 63"/>
                <a:gd name="T9" fmla="*/ 9 h 26"/>
                <a:gd name="T10" fmla="*/ 32 w 63"/>
                <a:gd name="T11" fmla="*/ 10 h 26"/>
                <a:gd name="T12" fmla="*/ 37 w 63"/>
                <a:gd name="T13" fmla="*/ 12 h 26"/>
                <a:gd name="T14" fmla="*/ 43 w 63"/>
                <a:gd name="T15" fmla="*/ 16 h 26"/>
                <a:gd name="T16" fmla="*/ 49 w 63"/>
                <a:gd name="T17" fmla="*/ 20 h 26"/>
                <a:gd name="T18" fmla="*/ 53 w 63"/>
                <a:gd name="T19" fmla="*/ 26 h 26"/>
                <a:gd name="T20" fmla="*/ 63 w 63"/>
                <a:gd name="T21" fmla="*/ 22 h 26"/>
                <a:gd name="T22" fmla="*/ 56 w 63"/>
                <a:gd name="T23" fmla="*/ 14 h 26"/>
                <a:gd name="T24" fmla="*/ 48 w 63"/>
                <a:gd name="T25" fmla="*/ 7 h 26"/>
                <a:gd name="T26" fmla="*/ 42 w 63"/>
                <a:gd name="T27" fmla="*/ 3 h 26"/>
                <a:gd name="T28" fmla="*/ 34 w 63"/>
                <a:gd name="T29" fmla="*/ 1 h 26"/>
                <a:gd name="T30" fmla="*/ 27 w 63"/>
                <a:gd name="T31" fmla="*/ 0 h 26"/>
                <a:gd name="T32" fmla="*/ 19 w 63"/>
                <a:gd name="T33" fmla="*/ 0 h 26"/>
                <a:gd name="T34" fmla="*/ 11 w 63"/>
                <a:gd name="T35" fmla="*/ 1 h 26"/>
                <a:gd name="T36" fmla="*/ 3 w 63"/>
                <a:gd name="T37" fmla="*/ 3 h 26"/>
                <a:gd name="T38" fmla="*/ 9 w 63"/>
                <a:gd name="T39" fmla="*/ 9 h 26"/>
                <a:gd name="T40" fmla="*/ 3 w 63"/>
                <a:gd name="T41" fmla="*/ 3 h 26"/>
                <a:gd name="T42" fmla="*/ 1 w 63"/>
                <a:gd name="T43" fmla="*/ 6 h 26"/>
                <a:gd name="T44" fmla="*/ 0 w 63"/>
                <a:gd name="T45" fmla="*/ 9 h 26"/>
                <a:gd name="T46" fmla="*/ 2 w 63"/>
                <a:gd name="T47" fmla="*/ 11 h 26"/>
                <a:gd name="T48" fmla="*/ 5 w 63"/>
                <a:gd name="T49" fmla="*/ 12 h 26"/>
                <a:gd name="T50" fmla="*/ 0 w 63"/>
                <a:gd name="T51" fmla="*/ 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3" h="26">
                  <a:moveTo>
                    <a:pt x="0" y="7"/>
                  </a:moveTo>
                  <a:lnTo>
                    <a:pt x="5" y="12"/>
                  </a:lnTo>
                  <a:lnTo>
                    <a:pt x="13" y="10"/>
                  </a:lnTo>
                  <a:lnTo>
                    <a:pt x="19" y="9"/>
                  </a:lnTo>
                  <a:lnTo>
                    <a:pt x="27" y="9"/>
                  </a:lnTo>
                  <a:lnTo>
                    <a:pt x="32" y="10"/>
                  </a:lnTo>
                  <a:lnTo>
                    <a:pt x="37" y="12"/>
                  </a:lnTo>
                  <a:lnTo>
                    <a:pt x="43" y="16"/>
                  </a:lnTo>
                  <a:lnTo>
                    <a:pt x="49" y="20"/>
                  </a:lnTo>
                  <a:lnTo>
                    <a:pt x="53" y="26"/>
                  </a:lnTo>
                  <a:lnTo>
                    <a:pt x="63" y="22"/>
                  </a:lnTo>
                  <a:lnTo>
                    <a:pt x="56" y="14"/>
                  </a:lnTo>
                  <a:lnTo>
                    <a:pt x="48" y="7"/>
                  </a:lnTo>
                  <a:lnTo>
                    <a:pt x="42" y="3"/>
                  </a:lnTo>
                  <a:lnTo>
                    <a:pt x="34" y="1"/>
                  </a:lnTo>
                  <a:lnTo>
                    <a:pt x="27" y="0"/>
                  </a:lnTo>
                  <a:lnTo>
                    <a:pt x="19" y="0"/>
                  </a:lnTo>
                  <a:lnTo>
                    <a:pt x="11" y="1"/>
                  </a:lnTo>
                  <a:lnTo>
                    <a:pt x="3" y="3"/>
                  </a:lnTo>
                  <a:lnTo>
                    <a:pt x="9" y="9"/>
                  </a:lnTo>
                  <a:lnTo>
                    <a:pt x="3" y="3"/>
                  </a:lnTo>
                  <a:lnTo>
                    <a:pt x="1" y="6"/>
                  </a:lnTo>
                  <a:lnTo>
                    <a:pt x="0" y="9"/>
                  </a:lnTo>
                  <a:lnTo>
                    <a:pt x="2" y="11"/>
                  </a:lnTo>
                  <a:lnTo>
                    <a:pt x="5" y="12"/>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29" name="Freeform 337"/>
            <p:cNvSpPr>
              <a:spLocks/>
            </p:cNvSpPr>
            <p:nvPr/>
          </p:nvSpPr>
          <p:spPr bwMode="auto">
            <a:xfrm>
              <a:off x="3187" y="3855"/>
              <a:ext cx="8" cy="11"/>
            </a:xfrm>
            <a:custGeom>
              <a:avLst/>
              <a:gdLst>
                <a:gd name="T0" fmla="*/ 0 w 24"/>
                <a:gd name="T1" fmla="*/ 7 h 34"/>
                <a:gd name="T2" fmla="*/ 0 w 24"/>
                <a:gd name="T3" fmla="*/ 7 h 34"/>
                <a:gd name="T4" fmla="*/ 5 w 24"/>
                <a:gd name="T5" fmla="*/ 15 h 34"/>
                <a:gd name="T6" fmla="*/ 11 w 24"/>
                <a:gd name="T7" fmla="*/ 20 h 34"/>
                <a:gd name="T8" fmla="*/ 15 w 24"/>
                <a:gd name="T9" fmla="*/ 26 h 34"/>
                <a:gd name="T10" fmla="*/ 15 w 24"/>
                <a:gd name="T11" fmla="*/ 32 h 34"/>
                <a:gd name="T12" fmla="*/ 24 w 24"/>
                <a:gd name="T13" fmla="*/ 34 h 34"/>
                <a:gd name="T14" fmla="*/ 24 w 24"/>
                <a:gd name="T15" fmla="*/ 24 h 34"/>
                <a:gd name="T16" fmla="*/ 18 w 24"/>
                <a:gd name="T17" fmla="*/ 16 h 34"/>
                <a:gd name="T18" fmla="*/ 12 w 24"/>
                <a:gd name="T19" fmla="*/ 8 h 34"/>
                <a:gd name="T20" fmla="*/ 7 w 24"/>
                <a:gd name="T21" fmla="*/ 0 h 34"/>
                <a:gd name="T22" fmla="*/ 7 w 24"/>
                <a:gd name="T23" fmla="*/ 0 h 34"/>
                <a:gd name="T24" fmla="*/ 0 w 24"/>
                <a:gd name="T25" fmla="*/ 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34">
                  <a:moveTo>
                    <a:pt x="0" y="7"/>
                  </a:moveTo>
                  <a:lnTo>
                    <a:pt x="0" y="7"/>
                  </a:lnTo>
                  <a:lnTo>
                    <a:pt x="5" y="15"/>
                  </a:lnTo>
                  <a:lnTo>
                    <a:pt x="11" y="20"/>
                  </a:lnTo>
                  <a:lnTo>
                    <a:pt x="15" y="26"/>
                  </a:lnTo>
                  <a:lnTo>
                    <a:pt x="15" y="32"/>
                  </a:lnTo>
                  <a:lnTo>
                    <a:pt x="24" y="34"/>
                  </a:lnTo>
                  <a:lnTo>
                    <a:pt x="24" y="24"/>
                  </a:lnTo>
                  <a:lnTo>
                    <a:pt x="18" y="16"/>
                  </a:lnTo>
                  <a:lnTo>
                    <a:pt x="12" y="8"/>
                  </a:lnTo>
                  <a:lnTo>
                    <a:pt x="7" y="0"/>
                  </a:lnTo>
                  <a:lnTo>
                    <a:pt x="7" y="0"/>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30" name="Freeform 338"/>
            <p:cNvSpPr>
              <a:spLocks/>
            </p:cNvSpPr>
            <p:nvPr/>
          </p:nvSpPr>
          <p:spPr bwMode="auto">
            <a:xfrm>
              <a:off x="3172" y="3852"/>
              <a:ext cx="17" cy="6"/>
            </a:xfrm>
            <a:custGeom>
              <a:avLst/>
              <a:gdLst>
                <a:gd name="T0" fmla="*/ 0 w 52"/>
                <a:gd name="T1" fmla="*/ 15 h 18"/>
                <a:gd name="T2" fmla="*/ 8 w 52"/>
                <a:gd name="T3" fmla="*/ 17 h 18"/>
                <a:gd name="T4" fmla="*/ 12 w 52"/>
                <a:gd name="T5" fmla="*/ 15 h 18"/>
                <a:gd name="T6" fmla="*/ 16 w 52"/>
                <a:gd name="T7" fmla="*/ 12 h 18"/>
                <a:gd name="T8" fmla="*/ 23 w 52"/>
                <a:gd name="T9" fmla="*/ 10 h 18"/>
                <a:gd name="T10" fmla="*/ 28 w 52"/>
                <a:gd name="T11" fmla="*/ 9 h 18"/>
                <a:gd name="T12" fmla="*/ 34 w 52"/>
                <a:gd name="T13" fmla="*/ 9 h 18"/>
                <a:gd name="T14" fmla="*/ 39 w 52"/>
                <a:gd name="T15" fmla="*/ 10 h 18"/>
                <a:gd name="T16" fmla="*/ 42 w 52"/>
                <a:gd name="T17" fmla="*/ 12 h 18"/>
                <a:gd name="T18" fmla="*/ 45 w 52"/>
                <a:gd name="T19" fmla="*/ 14 h 18"/>
                <a:gd name="T20" fmla="*/ 52 w 52"/>
                <a:gd name="T21" fmla="*/ 7 h 18"/>
                <a:gd name="T22" fmla="*/ 47 w 52"/>
                <a:gd name="T23" fmla="*/ 3 h 18"/>
                <a:gd name="T24" fmla="*/ 41 w 52"/>
                <a:gd name="T25" fmla="*/ 1 h 18"/>
                <a:gd name="T26" fmla="*/ 34 w 52"/>
                <a:gd name="T27" fmla="*/ 0 h 18"/>
                <a:gd name="T28" fmla="*/ 28 w 52"/>
                <a:gd name="T29" fmla="*/ 0 h 18"/>
                <a:gd name="T30" fmla="*/ 21 w 52"/>
                <a:gd name="T31" fmla="*/ 1 h 18"/>
                <a:gd name="T32" fmla="*/ 14 w 52"/>
                <a:gd name="T33" fmla="*/ 3 h 18"/>
                <a:gd name="T34" fmla="*/ 7 w 52"/>
                <a:gd name="T35" fmla="*/ 5 h 18"/>
                <a:gd name="T36" fmla="*/ 1 w 52"/>
                <a:gd name="T37" fmla="*/ 10 h 18"/>
                <a:gd name="T38" fmla="*/ 9 w 52"/>
                <a:gd name="T39" fmla="*/ 12 h 18"/>
                <a:gd name="T40" fmla="*/ 1 w 52"/>
                <a:gd name="T41" fmla="*/ 10 h 18"/>
                <a:gd name="T42" fmla="*/ 0 w 52"/>
                <a:gd name="T43" fmla="*/ 14 h 18"/>
                <a:gd name="T44" fmla="*/ 1 w 52"/>
                <a:gd name="T45" fmla="*/ 17 h 18"/>
                <a:gd name="T46" fmla="*/ 5 w 52"/>
                <a:gd name="T47" fmla="*/ 18 h 18"/>
                <a:gd name="T48" fmla="*/ 8 w 52"/>
                <a:gd name="T49" fmla="*/ 17 h 18"/>
                <a:gd name="T50" fmla="*/ 0 w 52"/>
                <a:gd name="T51"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2" h="18">
                  <a:moveTo>
                    <a:pt x="0" y="15"/>
                  </a:moveTo>
                  <a:lnTo>
                    <a:pt x="8" y="17"/>
                  </a:lnTo>
                  <a:lnTo>
                    <a:pt x="12" y="15"/>
                  </a:lnTo>
                  <a:lnTo>
                    <a:pt x="16" y="12"/>
                  </a:lnTo>
                  <a:lnTo>
                    <a:pt x="23" y="10"/>
                  </a:lnTo>
                  <a:lnTo>
                    <a:pt x="28" y="9"/>
                  </a:lnTo>
                  <a:lnTo>
                    <a:pt x="34" y="9"/>
                  </a:lnTo>
                  <a:lnTo>
                    <a:pt x="39" y="10"/>
                  </a:lnTo>
                  <a:lnTo>
                    <a:pt x="42" y="12"/>
                  </a:lnTo>
                  <a:lnTo>
                    <a:pt x="45" y="14"/>
                  </a:lnTo>
                  <a:lnTo>
                    <a:pt x="52" y="7"/>
                  </a:lnTo>
                  <a:lnTo>
                    <a:pt x="47" y="3"/>
                  </a:lnTo>
                  <a:lnTo>
                    <a:pt x="41" y="1"/>
                  </a:lnTo>
                  <a:lnTo>
                    <a:pt x="34" y="0"/>
                  </a:lnTo>
                  <a:lnTo>
                    <a:pt x="28" y="0"/>
                  </a:lnTo>
                  <a:lnTo>
                    <a:pt x="21" y="1"/>
                  </a:lnTo>
                  <a:lnTo>
                    <a:pt x="14" y="3"/>
                  </a:lnTo>
                  <a:lnTo>
                    <a:pt x="7" y="5"/>
                  </a:lnTo>
                  <a:lnTo>
                    <a:pt x="1" y="10"/>
                  </a:lnTo>
                  <a:lnTo>
                    <a:pt x="9" y="12"/>
                  </a:lnTo>
                  <a:lnTo>
                    <a:pt x="1" y="10"/>
                  </a:lnTo>
                  <a:lnTo>
                    <a:pt x="0" y="14"/>
                  </a:lnTo>
                  <a:lnTo>
                    <a:pt x="1" y="17"/>
                  </a:lnTo>
                  <a:lnTo>
                    <a:pt x="5" y="18"/>
                  </a:lnTo>
                  <a:lnTo>
                    <a:pt x="8" y="17"/>
                  </a:lnTo>
                  <a:lnTo>
                    <a:pt x="0"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31" name="Freeform 339"/>
            <p:cNvSpPr>
              <a:spLocks/>
            </p:cNvSpPr>
            <p:nvPr/>
          </p:nvSpPr>
          <p:spPr bwMode="auto">
            <a:xfrm>
              <a:off x="3163" y="3851"/>
              <a:ext cx="12" cy="6"/>
            </a:xfrm>
            <a:custGeom>
              <a:avLst/>
              <a:gdLst>
                <a:gd name="T0" fmla="*/ 2 w 34"/>
                <a:gd name="T1" fmla="*/ 13 h 18"/>
                <a:gd name="T2" fmla="*/ 2 w 34"/>
                <a:gd name="T3" fmla="*/ 13 h 18"/>
                <a:gd name="T4" fmla="*/ 14 w 34"/>
                <a:gd name="T5" fmla="*/ 12 h 18"/>
                <a:gd name="T6" fmla="*/ 20 w 34"/>
                <a:gd name="T7" fmla="*/ 12 h 18"/>
                <a:gd name="T8" fmla="*/ 23 w 34"/>
                <a:gd name="T9" fmla="*/ 14 h 18"/>
                <a:gd name="T10" fmla="*/ 25 w 34"/>
                <a:gd name="T11" fmla="*/ 18 h 18"/>
                <a:gd name="T12" fmla="*/ 34 w 34"/>
                <a:gd name="T13" fmla="*/ 15 h 18"/>
                <a:gd name="T14" fmla="*/ 30 w 34"/>
                <a:gd name="T15" fmla="*/ 7 h 18"/>
                <a:gd name="T16" fmla="*/ 23 w 34"/>
                <a:gd name="T17" fmla="*/ 3 h 18"/>
                <a:gd name="T18" fmla="*/ 14 w 34"/>
                <a:gd name="T19" fmla="*/ 0 h 18"/>
                <a:gd name="T20" fmla="*/ 0 w 34"/>
                <a:gd name="T21" fmla="*/ 4 h 18"/>
                <a:gd name="T22" fmla="*/ 0 w 34"/>
                <a:gd name="T23" fmla="*/ 4 h 18"/>
                <a:gd name="T24" fmla="*/ 2 w 34"/>
                <a:gd name="T25"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18">
                  <a:moveTo>
                    <a:pt x="2" y="13"/>
                  </a:moveTo>
                  <a:lnTo>
                    <a:pt x="2" y="13"/>
                  </a:lnTo>
                  <a:lnTo>
                    <a:pt x="14" y="12"/>
                  </a:lnTo>
                  <a:lnTo>
                    <a:pt x="20" y="12"/>
                  </a:lnTo>
                  <a:lnTo>
                    <a:pt x="23" y="14"/>
                  </a:lnTo>
                  <a:lnTo>
                    <a:pt x="25" y="18"/>
                  </a:lnTo>
                  <a:lnTo>
                    <a:pt x="34" y="15"/>
                  </a:lnTo>
                  <a:lnTo>
                    <a:pt x="30" y="7"/>
                  </a:lnTo>
                  <a:lnTo>
                    <a:pt x="23" y="3"/>
                  </a:lnTo>
                  <a:lnTo>
                    <a:pt x="14" y="0"/>
                  </a:lnTo>
                  <a:lnTo>
                    <a:pt x="0" y="4"/>
                  </a:lnTo>
                  <a:lnTo>
                    <a:pt x="0" y="4"/>
                  </a:lnTo>
                  <a:lnTo>
                    <a:pt x="2"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32" name="Freeform 340"/>
            <p:cNvSpPr>
              <a:spLocks/>
            </p:cNvSpPr>
            <p:nvPr/>
          </p:nvSpPr>
          <p:spPr bwMode="auto">
            <a:xfrm>
              <a:off x="3152" y="3853"/>
              <a:ext cx="12" cy="15"/>
            </a:xfrm>
            <a:custGeom>
              <a:avLst/>
              <a:gdLst>
                <a:gd name="T0" fmla="*/ 4 w 35"/>
                <a:gd name="T1" fmla="*/ 46 h 46"/>
                <a:gd name="T2" fmla="*/ 10 w 35"/>
                <a:gd name="T3" fmla="*/ 39 h 46"/>
                <a:gd name="T4" fmla="*/ 9 w 35"/>
                <a:gd name="T5" fmla="*/ 37 h 46"/>
                <a:gd name="T6" fmla="*/ 9 w 35"/>
                <a:gd name="T7" fmla="*/ 33 h 46"/>
                <a:gd name="T8" fmla="*/ 11 w 35"/>
                <a:gd name="T9" fmla="*/ 29 h 46"/>
                <a:gd name="T10" fmla="*/ 13 w 35"/>
                <a:gd name="T11" fmla="*/ 24 h 46"/>
                <a:gd name="T12" fmla="*/ 18 w 35"/>
                <a:gd name="T13" fmla="*/ 19 h 46"/>
                <a:gd name="T14" fmla="*/ 23 w 35"/>
                <a:gd name="T15" fmla="*/ 16 h 46"/>
                <a:gd name="T16" fmla="*/ 29 w 35"/>
                <a:gd name="T17" fmla="*/ 11 h 46"/>
                <a:gd name="T18" fmla="*/ 35 w 35"/>
                <a:gd name="T19" fmla="*/ 9 h 46"/>
                <a:gd name="T20" fmla="*/ 33 w 35"/>
                <a:gd name="T21" fmla="*/ 0 h 46"/>
                <a:gd name="T22" fmla="*/ 25 w 35"/>
                <a:gd name="T23" fmla="*/ 2 h 46"/>
                <a:gd name="T24" fmla="*/ 18 w 35"/>
                <a:gd name="T25" fmla="*/ 7 h 46"/>
                <a:gd name="T26" fmla="*/ 11 w 35"/>
                <a:gd name="T27" fmla="*/ 13 h 46"/>
                <a:gd name="T28" fmla="*/ 7 w 35"/>
                <a:gd name="T29" fmla="*/ 17 h 46"/>
                <a:gd name="T30" fmla="*/ 2 w 35"/>
                <a:gd name="T31" fmla="*/ 24 h 46"/>
                <a:gd name="T32" fmla="*/ 0 w 35"/>
                <a:gd name="T33" fmla="*/ 31 h 46"/>
                <a:gd name="T34" fmla="*/ 0 w 35"/>
                <a:gd name="T35" fmla="*/ 37 h 46"/>
                <a:gd name="T36" fmla="*/ 1 w 35"/>
                <a:gd name="T37" fmla="*/ 43 h 46"/>
                <a:gd name="T38" fmla="*/ 7 w 35"/>
                <a:gd name="T39" fmla="*/ 37 h 46"/>
                <a:gd name="T40" fmla="*/ 1 w 35"/>
                <a:gd name="T41" fmla="*/ 43 h 46"/>
                <a:gd name="T42" fmla="*/ 3 w 35"/>
                <a:gd name="T43" fmla="*/ 46 h 46"/>
                <a:gd name="T44" fmla="*/ 8 w 35"/>
                <a:gd name="T45" fmla="*/ 46 h 46"/>
                <a:gd name="T46" fmla="*/ 10 w 35"/>
                <a:gd name="T47" fmla="*/ 42 h 46"/>
                <a:gd name="T48" fmla="*/ 10 w 35"/>
                <a:gd name="T49" fmla="*/ 39 h 46"/>
                <a:gd name="T50" fmla="*/ 4 w 35"/>
                <a:gd name="T5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5" h="46">
                  <a:moveTo>
                    <a:pt x="4" y="46"/>
                  </a:moveTo>
                  <a:lnTo>
                    <a:pt x="10" y="39"/>
                  </a:lnTo>
                  <a:lnTo>
                    <a:pt x="9" y="37"/>
                  </a:lnTo>
                  <a:lnTo>
                    <a:pt x="9" y="33"/>
                  </a:lnTo>
                  <a:lnTo>
                    <a:pt x="11" y="29"/>
                  </a:lnTo>
                  <a:lnTo>
                    <a:pt x="13" y="24"/>
                  </a:lnTo>
                  <a:lnTo>
                    <a:pt x="18" y="19"/>
                  </a:lnTo>
                  <a:lnTo>
                    <a:pt x="23" y="16"/>
                  </a:lnTo>
                  <a:lnTo>
                    <a:pt x="29" y="11"/>
                  </a:lnTo>
                  <a:lnTo>
                    <a:pt x="35" y="9"/>
                  </a:lnTo>
                  <a:lnTo>
                    <a:pt x="33" y="0"/>
                  </a:lnTo>
                  <a:lnTo>
                    <a:pt x="25" y="2"/>
                  </a:lnTo>
                  <a:lnTo>
                    <a:pt x="18" y="7"/>
                  </a:lnTo>
                  <a:lnTo>
                    <a:pt x="11" y="13"/>
                  </a:lnTo>
                  <a:lnTo>
                    <a:pt x="7" y="17"/>
                  </a:lnTo>
                  <a:lnTo>
                    <a:pt x="2" y="24"/>
                  </a:lnTo>
                  <a:lnTo>
                    <a:pt x="0" y="31"/>
                  </a:lnTo>
                  <a:lnTo>
                    <a:pt x="0" y="37"/>
                  </a:lnTo>
                  <a:lnTo>
                    <a:pt x="1" y="43"/>
                  </a:lnTo>
                  <a:lnTo>
                    <a:pt x="7" y="37"/>
                  </a:lnTo>
                  <a:lnTo>
                    <a:pt x="1" y="43"/>
                  </a:lnTo>
                  <a:lnTo>
                    <a:pt x="3" y="46"/>
                  </a:lnTo>
                  <a:lnTo>
                    <a:pt x="8" y="46"/>
                  </a:lnTo>
                  <a:lnTo>
                    <a:pt x="10" y="42"/>
                  </a:lnTo>
                  <a:lnTo>
                    <a:pt x="10" y="39"/>
                  </a:lnTo>
                  <a:lnTo>
                    <a:pt x="4" y="4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33" name="Freeform 341"/>
            <p:cNvSpPr>
              <a:spLocks/>
            </p:cNvSpPr>
            <p:nvPr/>
          </p:nvSpPr>
          <p:spPr bwMode="auto">
            <a:xfrm>
              <a:off x="3133" y="3864"/>
              <a:ext cx="22" cy="15"/>
            </a:xfrm>
            <a:custGeom>
              <a:avLst/>
              <a:gdLst>
                <a:gd name="T0" fmla="*/ 0 w 65"/>
                <a:gd name="T1" fmla="*/ 43 h 45"/>
                <a:gd name="T2" fmla="*/ 10 w 65"/>
                <a:gd name="T3" fmla="*/ 43 h 45"/>
                <a:gd name="T4" fmla="*/ 13 w 65"/>
                <a:gd name="T5" fmla="*/ 35 h 45"/>
                <a:gd name="T6" fmla="*/ 16 w 65"/>
                <a:gd name="T7" fmla="*/ 28 h 45"/>
                <a:gd name="T8" fmla="*/ 20 w 65"/>
                <a:gd name="T9" fmla="*/ 21 h 45"/>
                <a:gd name="T10" fmla="*/ 24 w 65"/>
                <a:gd name="T11" fmla="*/ 15 h 45"/>
                <a:gd name="T12" fmla="*/ 29 w 65"/>
                <a:gd name="T13" fmla="*/ 12 h 45"/>
                <a:gd name="T14" fmla="*/ 36 w 65"/>
                <a:gd name="T15" fmla="*/ 9 h 45"/>
                <a:gd name="T16" fmla="*/ 49 w 65"/>
                <a:gd name="T17" fmla="*/ 9 h 45"/>
                <a:gd name="T18" fmla="*/ 62 w 65"/>
                <a:gd name="T19" fmla="*/ 12 h 45"/>
                <a:gd name="T20" fmla="*/ 65 w 65"/>
                <a:gd name="T21" fmla="*/ 3 h 45"/>
                <a:gd name="T22" fmla="*/ 49 w 65"/>
                <a:gd name="T23" fmla="*/ 0 h 45"/>
                <a:gd name="T24" fmla="*/ 36 w 65"/>
                <a:gd name="T25" fmla="*/ 0 h 45"/>
                <a:gd name="T26" fmla="*/ 24 w 65"/>
                <a:gd name="T27" fmla="*/ 3 h 45"/>
                <a:gd name="T28" fmla="*/ 18 w 65"/>
                <a:gd name="T29" fmla="*/ 8 h 45"/>
                <a:gd name="T30" fmla="*/ 11 w 65"/>
                <a:gd name="T31" fmla="*/ 16 h 45"/>
                <a:gd name="T32" fmla="*/ 7 w 65"/>
                <a:gd name="T33" fmla="*/ 23 h 45"/>
                <a:gd name="T34" fmla="*/ 4 w 65"/>
                <a:gd name="T35" fmla="*/ 30 h 45"/>
                <a:gd name="T36" fmla="*/ 0 w 65"/>
                <a:gd name="T37" fmla="*/ 38 h 45"/>
                <a:gd name="T38" fmla="*/ 10 w 65"/>
                <a:gd name="T39" fmla="*/ 38 h 45"/>
                <a:gd name="T40" fmla="*/ 0 w 65"/>
                <a:gd name="T41" fmla="*/ 38 h 45"/>
                <a:gd name="T42" fmla="*/ 0 w 65"/>
                <a:gd name="T43" fmla="*/ 41 h 45"/>
                <a:gd name="T44" fmla="*/ 4 w 65"/>
                <a:gd name="T45" fmla="*/ 45 h 45"/>
                <a:gd name="T46" fmla="*/ 7 w 65"/>
                <a:gd name="T47" fmla="*/ 45 h 45"/>
                <a:gd name="T48" fmla="*/ 10 w 65"/>
                <a:gd name="T49" fmla="*/ 43 h 45"/>
                <a:gd name="T50" fmla="*/ 0 w 65"/>
                <a:gd name="T51"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5" h="45">
                  <a:moveTo>
                    <a:pt x="0" y="43"/>
                  </a:moveTo>
                  <a:lnTo>
                    <a:pt x="10" y="43"/>
                  </a:lnTo>
                  <a:lnTo>
                    <a:pt x="13" y="35"/>
                  </a:lnTo>
                  <a:lnTo>
                    <a:pt x="16" y="28"/>
                  </a:lnTo>
                  <a:lnTo>
                    <a:pt x="20" y="21"/>
                  </a:lnTo>
                  <a:lnTo>
                    <a:pt x="24" y="15"/>
                  </a:lnTo>
                  <a:lnTo>
                    <a:pt x="29" y="12"/>
                  </a:lnTo>
                  <a:lnTo>
                    <a:pt x="36" y="9"/>
                  </a:lnTo>
                  <a:lnTo>
                    <a:pt x="49" y="9"/>
                  </a:lnTo>
                  <a:lnTo>
                    <a:pt x="62" y="12"/>
                  </a:lnTo>
                  <a:lnTo>
                    <a:pt x="65" y="3"/>
                  </a:lnTo>
                  <a:lnTo>
                    <a:pt x="49" y="0"/>
                  </a:lnTo>
                  <a:lnTo>
                    <a:pt x="36" y="0"/>
                  </a:lnTo>
                  <a:lnTo>
                    <a:pt x="24" y="3"/>
                  </a:lnTo>
                  <a:lnTo>
                    <a:pt x="18" y="8"/>
                  </a:lnTo>
                  <a:lnTo>
                    <a:pt x="11" y="16"/>
                  </a:lnTo>
                  <a:lnTo>
                    <a:pt x="7" y="23"/>
                  </a:lnTo>
                  <a:lnTo>
                    <a:pt x="4" y="30"/>
                  </a:lnTo>
                  <a:lnTo>
                    <a:pt x="0" y="38"/>
                  </a:lnTo>
                  <a:lnTo>
                    <a:pt x="10" y="38"/>
                  </a:lnTo>
                  <a:lnTo>
                    <a:pt x="0" y="38"/>
                  </a:lnTo>
                  <a:lnTo>
                    <a:pt x="0" y="41"/>
                  </a:lnTo>
                  <a:lnTo>
                    <a:pt x="4" y="45"/>
                  </a:lnTo>
                  <a:lnTo>
                    <a:pt x="7" y="45"/>
                  </a:lnTo>
                  <a:lnTo>
                    <a:pt x="10" y="43"/>
                  </a:lnTo>
                  <a:lnTo>
                    <a:pt x="0" y="4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34" name="Freeform 342"/>
            <p:cNvSpPr>
              <a:spLocks/>
            </p:cNvSpPr>
            <p:nvPr/>
          </p:nvSpPr>
          <p:spPr bwMode="auto">
            <a:xfrm>
              <a:off x="3124" y="3873"/>
              <a:ext cx="12" cy="5"/>
            </a:xfrm>
            <a:custGeom>
              <a:avLst/>
              <a:gdLst>
                <a:gd name="T0" fmla="*/ 1 w 38"/>
                <a:gd name="T1" fmla="*/ 3 h 16"/>
                <a:gd name="T2" fmla="*/ 6 w 38"/>
                <a:gd name="T3" fmla="*/ 11 h 16"/>
                <a:gd name="T4" fmla="*/ 12 w 38"/>
                <a:gd name="T5" fmla="*/ 11 h 16"/>
                <a:gd name="T6" fmla="*/ 19 w 38"/>
                <a:gd name="T7" fmla="*/ 11 h 16"/>
                <a:gd name="T8" fmla="*/ 26 w 38"/>
                <a:gd name="T9" fmla="*/ 13 h 16"/>
                <a:gd name="T10" fmla="*/ 28 w 38"/>
                <a:gd name="T11" fmla="*/ 16 h 16"/>
                <a:gd name="T12" fmla="*/ 38 w 38"/>
                <a:gd name="T13" fmla="*/ 11 h 16"/>
                <a:gd name="T14" fmla="*/ 31 w 38"/>
                <a:gd name="T15" fmla="*/ 4 h 16"/>
                <a:gd name="T16" fmla="*/ 22 w 38"/>
                <a:gd name="T17" fmla="*/ 2 h 16"/>
                <a:gd name="T18" fmla="*/ 12 w 38"/>
                <a:gd name="T19" fmla="*/ 0 h 16"/>
                <a:gd name="T20" fmla="*/ 3 w 38"/>
                <a:gd name="T21" fmla="*/ 2 h 16"/>
                <a:gd name="T22" fmla="*/ 8 w 38"/>
                <a:gd name="T23" fmla="*/ 10 h 16"/>
                <a:gd name="T24" fmla="*/ 3 w 38"/>
                <a:gd name="T25" fmla="*/ 2 h 16"/>
                <a:gd name="T26" fmla="*/ 1 w 38"/>
                <a:gd name="T27" fmla="*/ 4 h 16"/>
                <a:gd name="T28" fmla="*/ 0 w 38"/>
                <a:gd name="T29" fmla="*/ 8 h 16"/>
                <a:gd name="T30" fmla="*/ 2 w 38"/>
                <a:gd name="T31" fmla="*/ 10 h 16"/>
                <a:gd name="T32" fmla="*/ 6 w 38"/>
                <a:gd name="T33" fmla="*/ 11 h 16"/>
                <a:gd name="T34" fmla="*/ 1 w 38"/>
                <a:gd name="T35"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16">
                  <a:moveTo>
                    <a:pt x="1" y="3"/>
                  </a:moveTo>
                  <a:lnTo>
                    <a:pt x="6" y="11"/>
                  </a:lnTo>
                  <a:lnTo>
                    <a:pt x="12" y="11"/>
                  </a:lnTo>
                  <a:lnTo>
                    <a:pt x="19" y="11"/>
                  </a:lnTo>
                  <a:lnTo>
                    <a:pt x="26" y="13"/>
                  </a:lnTo>
                  <a:lnTo>
                    <a:pt x="28" y="16"/>
                  </a:lnTo>
                  <a:lnTo>
                    <a:pt x="38" y="11"/>
                  </a:lnTo>
                  <a:lnTo>
                    <a:pt x="31" y="4"/>
                  </a:lnTo>
                  <a:lnTo>
                    <a:pt x="22" y="2"/>
                  </a:lnTo>
                  <a:lnTo>
                    <a:pt x="12" y="0"/>
                  </a:lnTo>
                  <a:lnTo>
                    <a:pt x="3" y="2"/>
                  </a:lnTo>
                  <a:lnTo>
                    <a:pt x="8" y="10"/>
                  </a:lnTo>
                  <a:lnTo>
                    <a:pt x="3" y="2"/>
                  </a:lnTo>
                  <a:lnTo>
                    <a:pt x="1" y="4"/>
                  </a:lnTo>
                  <a:lnTo>
                    <a:pt x="0" y="8"/>
                  </a:lnTo>
                  <a:lnTo>
                    <a:pt x="2" y="10"/>
                  </a:lnTo>
                  <a:lnTo>
                    <a:pt x="6" y="11"/>
                  </a:lnTo>
                  <a:lnTo>
                    <a:pt x="1"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35" name="Freeform 343"/>
            <p:cNvSpPr>
              <a:spLocks/>
            </p:cNvSpPr>
            <p:nvPr/>
          </p:nvSpPr>
          <p:spPr bwMode="auto">
            <a:xfrm>
              <a:off x="3124" y="3868"/>
              <a:ext cx="6" cy="8"/>
            </a:xfrm>
            <a:custGeom>
              <a:avLst/>
              <a:gdLst>
                <a:gd name="T0" fmla="*/ 2 w 17"/>
                <a:gd name="T1" fmla="*/ 4 h 26"/>
                <a:gd name="T2" fmla="*/ 8 w 17"/>
                <a:gd name="T3" fmla="*/ 9 h 26"/>
                <a:gd name="T4" fmla="*/ 9 w 17"/>
                <a:gd name="T5" fmla="*/ 9 h 26"/>
                <a:gd name="T6" fmla="*/ 8 w 17"/>
                <a:gd name="T7" fmla="*/ 8 h 26"/>
                <a:gd name="T8" fmla="*/ 5 w 17"/>
                <a:gd name="T9" fmla="*/ 12 h 26"/>
                <a:gd name="T10" fmla="*/ 0 w 17"/>
                <a:gd name="T11" fmla="*/ 19 h 26"/>
                <a:gd name="T12" fmla="*/ 7 w 17"/>
                <a:gd name="T13" fmla="*/ 26 h 26"/>
                <a:gd name="T14" fmla="*/ 14 w 17"/>
                <a:gd name="T15" fmla="*/ 17 h 26"/>
                <a:gd name="T16" fmla="*/ 17 w 17"/>
                <a:gd name="T17" fmla="*/ 10 h 26"/>
                <a:gd name="T18" fmla="*/ 16 w 17"/>
                <a:gd name="T19" fmla="*/ 2 h 26"/>
                <a:gd name="T20" fmla="*/ 8 w 17"/>
                <a:gd name="T21" fmla="*/ 0 h 26"/>
                <a:gd name="T22" fmla="*/ 14 w 17"/>
                <a:gd name="T23" fmla="*/ 4 h 26"/>
                <a:gd name="T24" fmla="*/ 8 w 17"/>
                <a:gd name="T25" fmla="*/ 0 h 26"/>
                <a:gd name="T26" fmla="*/ 5 w 17"/>
                <a:gd name="T27" fmla="*/ 1 h 26"/>
                <a:gd name="T28" fmla="*/ 3 w 17"/>
                <a:gd name="T29" fmla="*/ 4 h 26"/>
                <a:gd name="T30" fmla="*/ 5 w 17"/>
                <a:gd name="T31" fmla="*/ 8 h 26"/>
                <a:gd name="T32" fmla="*/ 8 w 17"/>
                <a:gd name="T33" fmla="*/ 9 h 26"/>
                <a:gd name="T34" fmla="*/ 2 w 17"/>
                <a:gd name="T35"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26">
                  <a:moveTo>
                    <a:pt x="2" y="4"/>
                  </a:moveTo>
                  <a:lnTo>
                    <a:pt x="8" y="9"/>
                  </a:lnTo>
                  <a:lnTo>
                    <a:pt x="9" y="9"/>
                  </a:lnTo>
                  <a:lnTo>
                    <a:pt x="8" y="8"/>
                  </a:lnTo>
                  <a:lnTo>
                    <a:pt x="5" y="12"/>
                  </a:lnTo>
                  <a:lnTo>
                    <a:pt x="0" y="19"/>
                  </a:lnTo>
                  <a:lnTo>
                    <a:pt x="7" y="26"/>
                  </a:lnTo>
                  <a:lnTo>
                    <a:pt x="14" y="17"/>
                  </a:lnTo>
                  <a:lnTo>
                    <a:pt x="17" y="10"/>
                  </a:lnTo>
                  <a:lnTo>
                    <a:pt x="16" y="2"/>
                  </a:lnTo>
                  <a:lnTo>
                    <a:pt x="8" y="0"/>
                  </a:lnTo>
                  <a:lnTo>
                    <a:pt x="14" y="4"/>
                  </a:lnTo>
                  <a:lnTo>
                    <a:pt x="8" y="0"/>
                  </a:lnTo>
                  <a:lnTo>
                    <a:pt x="5" y="1"/>
                  </a:lnTo>
                  <a:lnTo>
                    <a:pt x="3" y="4"/>
                  </a:lnTo>
                  <a:lnTo>
                    <a:pt x="5" y="8"/>
                  </a:lnTo>
                  <a:lnTo>
                    <a:pt x="8" y="9"/>
                  </a:lnTo>
                  <a:lnTo>
                    <a:pt x="2"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36" name="Freeform 344"/>
            <p:cNvSpPr>
              <a:spLocks/>
            </p:cNvSpPr>
            <p:nvPr/>
          </p:nvSpPr>
          <p:spPr bwMode="auto">
            <a:xfrm>
              <a:off x="3121" y="3858"/>
              <a:ext cx="8" cy="11"/>
            </a:xfrm>
            <a:custGeom>
              <a:avLst/>
              <a:gdLst>
                <a:gd name="T0" fmla="*/ 0 w 24"/>
                <a:gd name="T1" fmla="*/ 3 h 34"/>
                <a:gd name="T2" fmla="*/ 2 w 24"/>
                <a:gd name="T3" fmla="*/ 9 h 34"/>
                <a:gd name="T4" fmla="*/ 8 w 24"/>
                <a:gd name="T5" fmla="*/ 14 h 34"/>
                <a:gd name="T6" fmla="*/ 11 w 24"/>
                <a:gd name="T7" fmla="*/ 19 h 34"/>
                <a:gd name="T8" fmla="*/ 13 w 24"/>
                <a:gd name="T9" fmla="*/ 27 h 34"/>
                <a:gd name="T10" fmla="*/ 12 w 24"/>
                <a:gd name="T11" fmla="*/ 34 h 34"/>
                <a:gd name="T12" fmla="*/ 24 w 24"/>
                <a:gd name="T13" fmla="*/ 34 h 34"/>
                <a:gd name="T14" fmla="*/ 23 w 24"/>
                <a:gd name="T15" fmla="*/ 27 h 34"/>
                <a:gd name="T16" fmla="*/ 20 w 24"/>
                <a:gd name="T17" fmla="*/ 17 h 34"/>
                <a:gd name="T18" fmla="*/ 15 w 24"/>
                <a:gd name="T19" fmla="*/ 7 h 34"/>
                <a:gd name="T20" fmla="*/ 7 w 24"/>
                <a:gd name="T21" fmla="*/ 0 h 34"/>
                <a:gd name="T22" fmla="*/ 9 w 24"/>
                <a:gd name="T23" fmla="*/ 6 h 34"/>
                <a:gd name="T24" fmla="*/ 7 w 24"/>
                <a:gd name="T25" fmla="*/ 0 h 34"/>
                <a:gd name="T26" fmla="*/ 3 w 24"/>
                <a:gd name="T27" fmla="*/ 0 h 34"/>
                <a:gd name="T28" fmla="*/ 0 w 24"/>
                <a:gd name="T29" fmla="*/ 2 h 34"/>
                <a:gd name="T30" fmla="*/ 0 w 24"/>
                <a:gd name="T31" fmla="*/ 7 h 34"/>
                <a:gd name="T32" fmla="*/ 2 w 24"/>
                <a:gd name="T33" fmla="*/ 9 h 34"/>
                <a:gd name="T34" fmla="*/ 0 w 24"/>
                <a:gd name="T35" fmla="*/ 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34">
                  <a:moveTo>
                    <a:pt x="0" y="3"/>
                  </a:moveTo>
                  <a:lnTo>
                    <a:pt x="2" y="9"/>
                  </a:lnTo>
                  <a:lnTo>
                    <a:pt x="8" y="14"/>
                  </a:lnTo>
                  <a:lnTo>
                    <a:pt x="11" y="19"/>
                  </a:lnTo>
                  <a:lnTo>
                    <a:pt x="13" y="27"/>
                  </a:lnTo>
                  <a:lnTo>
                    <a:pt x="12" y="34"/>
                  </a:lnTo>
                  <a:lnTo>
                    <a:pt x="24" y="34"/>
                  </a:lnTo>
                  <a:lnTo>
                    <a:pt x="23" y="27"/>
                  </a:lnTo>
                  <a:lnTo>
                    <a:pt x="20" y="17"/>
                  </a:lnTo>
                  <a:lnTo>
                    <a:pt x="15" y="7"/>
                  </a:lnTo>
                  <a:lnTo>
                    <a:pt x="7" y="0"/>
                  </a:lnTo>
                  <a:lnTo>
                    <a:pt x="9" y="6"/>
                  </a:lnTo>
                  <a:lnTo>
                    <a:pt x="7" y="0"/>
                  </a:lnTo>
                  <a:lnTo>
                    <a:pt x="3" y="0"/>
                  </a:lnTo>
                  <a:lnTo>
                    <a:pt x="0" y="2"/>
                  </a:lnTo>
                  <a:lnTo>
                    <a:pt x="0" y="7"/>
                  </a:lnTo>
                  <a:lnTo>
                    <a:pt x="2" y="9"/>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37" name="Freeform 345"/>
            <p:cNvSpPr>
              <a:spLocks/>
            </p:cNvSpPr>
            <p:nvPr/>
          </p:nvSpPr>
          <p:spPr bwMode="auto">
            <a:xfrm>
              <a:off x="3120" y="3850"/>
              <a:ext cx="4" cy="10"/>
            </a:xfrm>
            <a:custGeom>
              <a:avLst/>
              <a:gdLst>
                <a:gd name="T0" fmla="*/ 0 w 12"/>
                <a:gd name="T1" fmla="*/ 4 h 29"/>
                <a:gd name="T2" fmla="*/ 0 w 12"/>
                <a:gd name="T3" fmla="*/ 4 h 29"/>
                <a:gd name="T4" fmla="*/ 2 w 12"/>
                <a:gd name="T5" fmla="*/ 9 h 29"/>
                <a:gd name="T6" fmla="*/ 3 w 12"/>
                <a:gd name="T7" fmla="*/ 15 h 29"/>
                <a:gd name="T8" fmla="*/ 3 w 12"/>
                <a:gd name="T9" fmla="*/ 21 h 29"/>
                <a:gd name="T10" fmla="*/ 1 w 12"/>
                <a:gd name="T11" fmla="*/ 26 h 29"/>
                <a:gd name="T12" fmla="*/ 10 w 12"/>
                <a:gd name="T13" fmla="*/ 29 h 29"/>
                <a:gd name="T14" fmla="*/ 12 w 12"/>
                <a:gd name="T15" fmla="*/ 21 h 29"/>
                <a:gd name="T16" fmla="*/ 12 w 12"/>
                <a:gd name="T17" fmla="*/ 15 h 29"/>
                <a:gd name="T18" fmla="*/ 11 w 12"/>
                <a:gd name="T19" fmla="*/ 7 h 29"/>
                <a:gd name="T20" fmla="*/ 9 w 12"/>
                <a:gd name="T21" fmla="*/ 0 h 29"/>
                <a:gd name="T22" fmla="*/ 9 w 12"/>
                <a:gd name="T23" fmla="*/ 0 h 29"/>
                <a:gd name="T24" fmla="*/ 0 w 12"/>
                <a:gd name="T25"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29">
                  <a:moveTo>
                    <a:pt x="0" y="4"/>
                  </a:moveTo>
                  <a:lnTo>
                    <a:pt x="0" y="4"/>
                  </a:lnTo>
                  <a:lnTo>
                    <a:pt x="2" y="9"/>
                  </a:lnTo>
                  <a:lnTo>
                    <a:pt x="3" y="15"/>
                  </a:lnTo>
                  <a:lnTo>
                    <a:pt x="3" y="21"/>
                  </a:lnTo>
                  <a:lnTo>
                    <a:pt x="1" y="26"/>
                  </a:lnTo>
                  <a:lnTo>
                    <a:pt x="10" y="29"/>
                  </a:lnTo>
                  <a:lnTo>
                    <a:pt x="12" y="21"/>
                  </a:lnTo>
                  <a:lnTo>
                    <a:pt x="12" y="15"/>
                  </a:lnTo>
                  <a:lnTo>
                    <a:pt x="11" y="7"/>
                  </a:lnTo>
                  <a:lnTo>
                    <a:pt x="9" y="0"/>
                  </a:lnTo>
                  <a:lnTo>
                    <a:pt x="9" y="0"/>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38" name="Freeform 346"/>
            <p:cNvSpPr>
              <a:spLocks/>
            </p:cNvSpPr>
            <p:nvPr/>
          </p:nvSpPr>
          <p:spPr bwMode="auto">
            <a:xfrm>
              <a:off x="3110" y="3840"/>
              <a:ext cx="13" cy="11"/>
            </a:xfrm>
            <a:custGeom>
              <a:avLst/>
              <a:gdLst>
                <a:gd name="T0" fmla="*/ 0 w 40"/>
                <a:gd name="T1" fmla="*/ 9 h 33"/>
                <a:gd name="T2" fmla="*/ 0 w 40"/>
                <a:gd name="T3" fmla="*/ 9 h 33"/>
                <a:gd name="T4" fmla="*/ 3 w 40"/>
                <a:gd name="T5" fmla="*/ 11 h 33"/>
                <a:gd name="T6" fmla="*/ 8 w 40"/>
                <a:gd name="T7" fmla="*/ 13 h 33"/>
                <a:gd name="T8" fmla="*/ 13 w 40"/>
                <a:gd name="T9" fmla="*/ 16 h 33"/>
                <a:gd name="T10" fmla="*/ 18 w 40"/>
                <a:gd name="T11" fmla="*/ 20 h 33"/>
                <a:gd name="T12" fmla="*/ 23 w 40"/>
                <a:gd name="T13" fmla="*/ 24 h 33"/>
                <a:gd name="T14" fmla="*/ 26 w 40"/>
                <a:gd name="T15" fmla="*/ 28 h 33"/>
                <a:gd name="T16" fmla="*/ 29 w 40"/>
                <a:gd name="T17" fmla="*/ 32 h 33"/>
                <a:gd name="T18" fmla="*/ 31 w 40"/>
                <a:gd name="T19" fmla="*/ 33 h 33"/>
                <a:gd name="T20" fmla="*/ 40 w 40"/>
                <a:gd name="T21" fmla="*/ 29 h 33"/>
                <a:gd name="T22" fmla="*/ 36 w 40"/>
                <a:gd name="T23" fmla="*/ 25 h 33"/>
                <a:gd name="T24" fmla="*/ 33 w 40"/>
                <a:gd name="T25" fmla="*/ 21 h 33"/>
                <a:gd name="T26" fmla="*/ 29 w 40"/>
                <a:gd name="T27" fmla="*/ 17 h 33"/>
                <a:gd name="T28" fmla="*/ 25 w 40"/>
                <a:gd name="T29" fmla="*/ 13 h 33"/>
                <a:gd name="T30" fmla="*/ 18 w 40"/>
                <a:gd name="T31" fmla="*/ 7 h 33"/>
                <a:gd name="T32" fmla="*/ 12 w 40"/>
                <a:gd name="T33" fmla="*/ 4 h 33"/>
                <a:gd name="T34" fmla="*/ 5 w 40"/>
                <a:gd name="T35" fmla="*/ 1 h 33"/>
                <a:gd name="T36" fmla="*/ 0 w 40"/>
                <a:gd name="T37" fmla="*/ 0 h 33"/>
                <a:gd name="T38" fmla="*/ 0 w 40"/>
                <a:gd name="T39" fmla="*/ 0 h 33"/>
                <a:gd name="T40" fmla="*/ 0 w 40"/>
                <a:gd name="T41" fmla="*/ 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33">
                  <a:moveTo>
                    <a:pt x="0" y="9"/>
                  </a:moveTo>
                  <a:lnTo>
                    <a:pt x="0" y="9"/>
                  </a:lnTo>
                  <a:lnTo>
                    <a:pt x="3" y="11"/>
                  </a:lnTo>
                  <a:lnTo>
                    <a:pt x="8" y="13"/>
                  </a:lnTo>
                  <a:lnTo>
                    <a:pt x="13" y="16"/>
                  </a:lnTo>
                  <a:lnTo>
                    <a:pt x="18" y="20"/>
                  </a:lnTo>
                  <a:lnTo>
                    <a:pt x="23" y="24"/>
                  </a:lnTo>
                  <a:lnTo>
                    <a:pt x="26" y="28"/>
                  </a:lnTo>
                  <a:lnTo>
                    <a:pt x="29" y="32"/>
                  </a:lnTo>
                  <a:lnTo>
                    <a:pt x="31" y="33"/>
                  </a:lnTo>
                  <a:lnTo>
                    <a:pt x="40" y="29"/>
                  </a:lnTo>
                  <a:lnTo>
                    <a:pt x="36" y="25"/>
                  </a:lnTo>
                  <a:lnTo>
                    <a:pt x="33" y="21"/>
                  </a:lnTo>
                  <a:lnTo>
                    <a:pt x="29" y="17"/>
                  </a:lnTo>
                  <a:lnTo>
                    <a:pt x="25" y="13"/>
                  </a:lnTo>
                  <a:lnTo>
                    <a:pt x="18" y="7"/>
                  </a:lnTo>
                  <a:lnTo>
                    <a:pt x="12" y="4"/>
                  </a:lnTo>
                  <a:lnTo>
                    <a:pt x="5" y="1"/>
                  </a:lnTo>
                  <a:lnTo>
                    <a:pt x="0" y="0"/>
                  </a:lnTo>
                  <a:lnTo>
                    <a:pt x="0"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39" name="Freeform 347"/>
            <p:cNvSpPr>
              <a:spLocks/>
            </p:cNvSpPr>
            <p:nvPr/>
          </p:nvSpPr>
          <p:spPr bwMode="auto">
            <a:xfrm>
              <a:off x="3091" y="3840"/>
              <a:ext cx="19" cy="10"/>
            </a:xfrm>
            <a:custGeom>
              <a:avLst/>
              <a:gdLst>
                <a:gd name="T0" fmla="*/ 0 w 58"/>
                <a:gd name="T1" fmla="*/ 23 h 29"/>
                <a:gd name="T2" fmla="*/ 7 w 58"/>
                <a:gd name="T3" fmla="*/ 29 h 29"/>
                <a:gd name="T4" fmla="*/ 14 w 58"/>
                <a:gd name="T5" fmla="*/ 25 h 29"/>
                <a:gd name="T6" fmla="*/ 21 w 58"/>
                <a:gd name="T7" fmla="*/ 21 h 29"/>
                <a:gd name="T8" fmla="*/ 27 w 58"/>
                <a:gd name="T9" fmla="*/ 17 h 29"/>
                <a:gd name="T10" fmla="*/ 34 w 58"/>
                <a:gd name="T11" fmla="*/ 15 h 29"/>
                <a:gd name="T12" fmla="*/ 40 w 58"/>
                <a:gd name="T13" fmla="*/ 13 h 29"/>
                <a:gd name="T14" fmla="*/ 46 w 58"/>
                <a:gd name="T15" fmla="*/ 10 h 29"/>
                <a:gd name="T16" fmla="*/ 52 w 58"/>
                <a:gd name="T17" fmla="*/ 12 h 29"/>
                <a:gd name="T18" fmla="*/ 58 w 58"/>
                <a:gd name="T19" fmla="*/ 10 h 29"/>
                <a:gd name="T20" fmla="*/ 58 w 58"/>
                <a:gd name="T21" fmla="*/ 1 h 29"/>
                <a:gd name="T22" fmla="*/ 52 w 58"/>
                <a:gd name="T23" fmla="*/ 0 h 29"/>
                <a:gd name="T24" fmla="*/ 46 w 58"/>
                <a:gd name="T25" fmla="*/ 1 h 29"/>
                <a:gd name="T26" fmla="*/ 38 w 58"/>
                <a:gd name="T27" fmla="*/ 4 h 29"/>
                <a:gd name="T28" fmla="*/ 31 w 58"/>
                <a:gd name="T29" fmla="*/ 6 h 29"/>
                <a:gd name="T30" fmla="*/ 24 w 58"/>
                <a:gd name="T31" fmla="*/ 8 h 29"/>
                <a:gd name="T32" fmla="*/ 16 w 58"/>
                <a:gd name="T33" fmla="*/ 12 h 29"/>
                <a:gd name="T34" fmla="*/ 10 w 58"/>
                <a:gd name="T35" fmla="*/ 16 h 29"/>
                <a:gd name="T36" fmla="*/ 3 w 58"/>
                <a:gd name="T37" fmla="*/ 20 h 29"/>
                <a:gd name="T38" fmla="*/ 10 w 58"/>
                <a:gd name="T39" fmla="*/ 25 h 29"/>
                <a:gd name="T40" fmla="*/ 3 w 58"/>
                <a:gd name="T41" fmla="*/ 20 h 29"/>
                <a:gd name="T42" fmla="*/ 0 w 58"/>
                <a:gd name="T43" fmla="*/ 22 h 29"/>
                <a:gd name="T44" fmla="*/ 0 w 58"/>
                <a:gd name="T45" fmla="*/ 25 h 29"/>
                <a:gd name="T46" fmla="*/ 4 w 58"/>
                <a:gd name="T47" fmla="*/ 29 h 29"/>
                <a:gd name="T48" fmla="*/ 7 w 58"/>
                <a:gd name="T49" fmla="*/ 29 h 29"/>
                <a:gd name="T50" fmla="*/ 0 w 58"/>
                <a:gd name="T51" fmla="*/ 2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8" h="29">
                  <a:moveTo>
                    <a:pt x="0" y="23"/>
                  </a:moveTo>
                  <a:lnTo>
                    <a:pt x="7" y="29"/>
                  </a:lnTo>
                  <a:lnTo>
                    <a:pt x="14" y="25"/>
                  </a:lnTo>
                  <a:lnTo>
                    <a:pt x="21" y="21"/>
                  </a:lnTo>
                  <a:lnTo>
                    <a:pt x="27" y="17"/>
                  </a:lnTo>
                  <a:lnTo>
                    <a:pt x="34" y="15"/>
                  </a:lnTo>
                  <a:lnTo>
                    <a:pt x="40" y="13"/>
                  </a:lnTo>
                  <a:lnTo>
                    <a:pt x="46" y="10"/>
                  </a:lnTo>
                  <a:lnTo>
                    <a:pt x="52" y="12"/>
                  </a:lnTo>
                  <a:lnTo>
                    <a:pt x="58" y="10"/>
                  </a:lnTo>
                  <a:lnTo>
                    <a:pt x="58" y="1"/>
                  </a:lnTo>
                  <a:lnTo>
                    <a:pt x="52" y="0"/>
                  </a:lnTo>
                  <a:lnTo>
                    <a:pt x="46" y="1"/>
                  </a:lnTo>
                  <a:lnTo>
                    <a:pt x="38" y="4"/>
                  </a:lnTo>
                  <a:lnTo>
                    <a:pt x="31" y="6"/>
                  </a:lnTo>
                  <a:lnTo>
                    <a:pt x="24" y="8"/>
                  </a:lnTo>
                  <a:lnTo>
                    <a:pt x="16" y="12"/>
                  </a:lnTo>
                  <a:lnTo>
                    <a:pt x="10" y="16"/>
                  </a:lnTo>
                  <a:lnTo>
                    <a:pt x="3" y="20"/>
                  </a:lnTo>
                  <a:lnTo>
                    <a:pt x="10" y="25"/>
                  </a:lnTo>
                  <a:lnTo>
                    <a:pt x="3" y="20"/>
                  </a:lnTo>
                  <a:lnTo>
                    <a:pt x="0" y="22"/>
                  </a:lnTo>
                  <a:lnTo>
                    <a:pt x="0" y="25"/>
                  </a:lnTo>
                  <a:lnTo>
                    <a:pt x="4" y="29"/>
                  </a:lnTo>
                  <a:lnTo>
                    <a:pt x="7" y="29"/>
                  </a:lnTo>
                  <a:lnTo>
                    <a:pt x="0"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40" name="Freeform 348"/>
            <p:cNvSpPr>
              <a:spLocks/>
            </p:cNvSpPr>
            <p:nvPr/>
          </p:nvSpPr>
          <p:spPr bwMode="auto">
            <a:xfrm>
              <a:off x="3090" y="3837"/>
              <a:ext cx="4" cy="11"/>
            </a:xfrm>
            <a:custGeom>
              <a:avLst/>
              <a:gdLst>
                <a:gd name="T0" fmla="*/ 0 w 12"/>
                <a:gd name="T1" fmla="*/ 0 h 34"/>
                <a:gd name="T2" fmla="*/ 0 w 12"/>
                <a:gd name="T3" fmla="*/ 0 h 34"/>
                <a:gd name="T4" fmla="*/ 1 w 12"/>
                <a:gd name="T5" fmla="*/ 7 h 34"/>
                <a:gd name="T6" fmla="*/ 3 w 12"/>
                <a:gd name="T7" fmla="*/ 16 h 34"/>
                <a:gd name="T8" fmla="*/ 3 w 12"/>
                <a:gd name="T9" fmla="*/ 25 h 34"/>
                <a:gd name="T10" fmla="*/ 1 w 12"/>
                <a:gd name="T11" fmla="*/ 32 h 34"/>
                <a:gd name="T12" fmla="*/ 11 w 12"/>
                <a:gd name="T13" fmla="*/ 34 h 34"/>
                <a:gd name="T14" fmla="*/ 12 w 12"/>
                <a:gd name="T15" fmla="*/ 25 h 34"/>
                <a:gd name="T16" fmla="*/ 12 w 12"/>
                <a:gd name="T17" fmla="*/ 16 h 34"/>
                <a:gd name="T18" fmla="*/ 11 w 12"/>
                <a:gd name="T19" fmla="*/ 7 h 34"/>
                <a:gd name="T20" fmla="*/ 12 w 12"/>
                <a:gd name="T21" fmla="*/ 0 h 34"/>
                <a:gd name="T22" fmla="*/ 12 w 12"/>
                <a:gd name="T23" fmla="*/ 0 h 34"/>
                <a:gd name="T24" fmla="*/ 0 w 12"/>
                <a:gd name="T2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34">
                  <a:moveTo>
                    <a:pt x="0" y="0"/>
                  </a:moveTo>
                  <a:lnTo>
                    <a:pt x="0" y="0"/>
                  </a:lnTo>
                  <a:lnTo>
                    <a:pt x="1" y="7"/>
                  </a:lnTo>
                  <a:lnTo>
                    <a:pt x="3" y="16"/>
                  </a:lnTo>
                  <a:lnTo>
                    <a:pt x="3" y="25"/>
                  </a:lnTo>
                  <a:lnTo>
                    <a:pt x="1" y="32"/>
                  </a:lnTo>
                  <a:lnTo>
                    <a:pt x="11" y="34"/>
                  </a:lnTo>
                  <a:lnTo>
                    <a:pt x="12" y="25"/>
                  </a:lnTo>
                  <a:lnTo>
                    <a:pt x="12" y="16"/>
                  </a:lnTo>
                  <a:lnTo>
                    <a:pt x="11" y="7"/>
                  </a:lnTo>
                  <a:lnTo>
                    <a:pt x="12" y="0"/>
                  </a:lnTo>
                  <a:lnTo>
                    <a:pt x="1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41" name="Freeform 349"/>
            <p:cNvSpPr>
              <a:spLocks/>
            </p:cNvSpPr>
            <p:nvPr/>
          </p:nvSpPr>
          <p:spPr bwMode="auto">
            <a:xfrm>
              <a:off x="3081" y="3825"/>
              <a:ext cx="13" cy="12"/>
            </a:xfrm>
            <a:custGeom>
              <a:avLst/>
              <a:gdLst>
                <a:gd name="T0" fmla="*/ 0 w 41"/>
                <a:gd name="T1" fmla="*/ 9 h 37"/>
                <a:gd name="T2" fmla="*/ 1 w 41"/>
                <a:gd name="T3" fmla="*/ 9 h 37"/>
                <a:gd name="T4" fmla="*/ 2 w 41"/>
                <a:gd name="T5" fmla="*/ 11 h 37"/>
                <a:gd name="T6" fmla="*/ 8 w 41"/>
                <a:gd name="T7" fmla="*/ 14 h 37"/>
                <a:gd name="T8" fmla="*/ 12 w 41"/>
                <a:gd name="T9" fmla="*/ 16 h 37"/>
                <a:gd name="T10" fmla="*/ 18 w 41"/>
                <a:gd name="T11" fmla="*/ 22 h 37"/>
                <a:gd name="T12" fmla="*/ 22 w 41"/>
                <a:gd name="T13" fmla="*/ 27 h 37"/>
                <a:gd name="T14" fmla="*/ 27 w 41"/>
                <a:gd name="T15" fmla="*/ 32 h 37"/>
                <a:gd name="T16" fmla="*/ 29 w 41"/>
                <a:gd name="T17" fmla="*/ 36 h 37"/>
                <a:gd name="T18" fmla="*/ 29 w 41"/>
                <a:gd name="T19" fmla="*/ 37 h 37"/>
                <a:gd name="T20" fmla="*/ 41 w 41"/>
                <a:gd name="T21" fmla="*/ 37 h 37"/>
                <a:gd name="T22" fmla="*/ 38 w 41"/>
                <a:gd name="T23" fmla="*/ 31 h 37"/>
                <a:gd name="T24" fmla="*/ 34 w 41"/>
                <a:gd name="T25" fmla="*/ 26 h 37"/>
                <a:gd name="T26" fmla="*/ 29 w 41"/>
                <a:gd name="T27" fmla="*/ 20 h 37"/>
                <a:gd name="T28" fmla="*/ 25 w 41"/>
                <a:gd name="T29" fmla="*/ 15 h 37"/>
                <a:gd name="T30" fmla="*/ 19 w 41"/>
                <a:gd name="T31" fmla="*/ 9 h 37"/>
                <a:gd name="T32" fmla="*/ 12 w 41"/>
                <a:gd name="T33" fmla="*/ 5 h 37"/>
                <a:gd name="T34" fmla="*/ 6 w 41"/>
                <a:gd name="T35" fmla="*/ 1 h 37"/>
                <a:gd name="T36" fmla="*/ 1 w 41"/>
                <a:gd name="T37" fmla="*/ 0 h 37"/>
                <a:gd name="T38" fmla="*/ 2 w 41"/>
                <a:gd name="T39" fmla="*/ 0 h 37"/>
                <a:gd name="T40" fmla="*/ 0 w 41"/>
                <a:gd name="T41" fmla="*/ 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37">
                  <a:moveTo>
                    <a:pt x="0" y="9"/>
                  </a:moveTo>
                  <a:lnTo>
                    <a:pt x="1" y="9"/>
                  </a:lnTo>
                  <a:lnTo>
                    <a:pt x="2" y="11"/>
                  </a:lnTo>
                  <a:lnTo>
                    <a:pt x="8" y="14"/>
                  </a:lnTo>
                  <a:lnTo>
                    <a:pt x="12" y="16"/>
                  </a:lnTo>
                  <a:lnTo>
                    <a:pt x="18" y="22"/>
                  </a:lnTo>
                  <a:lnTo>
                    <a:pt x="22" y="27"/>
                  </a:lnTo>
                  <a:lnTo>
                    <a:pt x="27" y="32"/>
                  </a:lnTo>
                  <a:lnTo>
                    <a:pt x="29" y="36"/>
                  </a:lnTo>
                  <a:lnTo>
                    <a:pt x="29" y="37"/>
                  </a:lnTo>
                  <a:lnTo>
                    <a:pt x="41" y="37"/>
                  </a:lnTo>
                  <a:lnTo>
                    <a:pt x="38" y="31"/>
                  </a:lnTo>
                  <a:lnTo>
                    <a:pt x="34" y="26"/>
                  </a:lnTo>
                  <a:lnTo>
                    <a:pt x="29" y="20"/>
                  </a:lnTo>
                  <a:lnTo>
                    <a:pt x="25" y="15"/>
                  </a:lnTo>
                  <a:lnTo>
                    <a:pt x="19" y="9"/>
                  </a:lnTo>
                  <a:lnTo>
                    <a:pt x="12" y="5"/>
                  </a:lnTo>
                  <a:lnTo>
                    <a:pt x="6" y="1"/>
                  </a:lnTo>
                  <a:lnTo>
                    <a:pt x="1" y="0"/>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42" name="Freeform 350"/>
            <p:cNvSpPr>
              <a:spLocks/>
            </p:cNvSpPr>
            <p:nvPr/>
          </p:nvSpPr>
          <p:spPr bwMode="auto">
            <a:xfrm>
              <a:off x="3064" y="3819"/>
              <a:ext cx="17" cy="9"/>
            </a:xfrm>
            <a:custGeom>
              <a:avLst/>
              <a:gdLst>
                <a:gd name="T0" fmla="*/ 9 w 53"/>
                <a:gd name="T1" fmla="*/ 6 h 25"/>
                <a:gd name="T2" fmla="*/ 5 w 53"/>
                <a:gd name="T3" fmla="*/ 11 h 25"/>
                <a:gd name="T4" fmla="*/ 14 w 53"/>
                <a:gd name="T5" fmla="*/ 11 h 25"/>
                <a:gd name="T6" fmla="*/ 21 w 53"/>
                <a:gd name="T7" fmla="*/ 12 h 25"/>
                <a:gd name="T8" fmla="*/ 28 w 53"/>
                <a:gd name="T9" fmla="*/ 14 h 25"/>
                <a:gd name="T10" fmla="*/ 33 w 53"/>
                <a:gd name="T11" fmla="*/ 16 h 25"/>
                <a:gd name="T12" fmla="*/ 38 w 53"/>
                <a:gd name="T13" fmla="*/ 20 h 25"/>
                <a:gd name="T14" fmla="*/ 42 w 53"/>
                <a:gd name="T15" fmla="*/ 22 h 25"/>
                <a:gd name="T16" fmla="*/ 46 w 53"/>
                <a:gd name="T17" fmla="*/ 24 h 25"/>
                <a:gd name="T18" fmla="*/ 51 w 53"/>
                <a:gd name="T19" fmla="*/ 25 h 25"/>
                <a:gd name="T20" fmla="*/ 53 w 53"/>
                <a:gd name="T21" fmla="*/ 16 h 25"/>
                <a:gd name="T22" fmla="*/ 51 w 53"/>
                <a:gd name="T23" fmla="*/ 15 h 25"/>
                <a:gd name="T24" fmla="*/ 47 w 53"/>
                <a:gd name="T25" fmla="*/ 13 h 25"/>
                <a:gd name="T26" fmla="*/ 42 w 53"/>
                <a:gd name="T27" fmla="*/ 11 h 25"/>
                <a:gd name="T28" fmla="*/ 38 w 53"/>
                <a:gd name="T29" fmla="*/ 7 h 25"/>
                <a:gd name="T30" fmla="*/ 30 w 53"/>
                <a:gd name="T31" fmla="*/ 5 h 25"/>
                <a:gd name="T32" fmla="*/ 23 w 53"/>
                <a:gd name="T33" fmla="*/ 3 h 25"/>
                <a:gd name="T34" fmla="*/ 14 w 53"/>
                <a:gd name="T35" fmla="*/ 1 h 25"/>
                <a:gd name="T36" fmla="*/ 5 w 53"/>
                <a:gd name="T37" fmla="*/ 1 h 25"/>
                <a:gd name="T38" fmla="*/ 0 w 53"/>
                <a:gd name="T39" fmla="*/ 6 h 25"/>
                <a:gd name="T40" fmla="*/ 5 w 53"/>
                <a:gd name="T41" fmla="*/ 0 h 25"/>
                <a:gd name="T42" fmla="*/ 1 w 53"/>
                <a:gd name="T43" fmla="*/ 3 h 25"/>
                <a:gd name="T44" fmla="*/ 0 w 53"/>
                <a:gd name="T45" fmla="*/ 6 h 25"/>
                <a:gd name="T46" fmla="*/ 1 w 53"/>
                <a:gd name="T47" fmla="*/ 9 h 25"/>
                <a:gd name="T48" fmla="*/ 5 w 53"/>
                <a:gd name="T49" fmla="*/ 12 h 25"/>
                <a:gd name="T50" fmla="*/ 9 w 53"/>
                <a:gd name="T51" fmla="*/ 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25">
                  <a:moveTo>
                    <a:pt x="9" y="6"/>
                  </a:moveTo>
                  <a:lnTo>
                    <a:pt x="5" y="11"/>
                  </a:lnTo>
                  <a:lnTo>
                    <a:pt x="14" y="11"/>
                  </a:lnTo>
                  <a:lnTo>
                    <a:pt x="21" y="12"/>
                  </a:lnTo>
                  <a:lnTo>
                    <a:pt x="28" y="14"/>
                  </a:lnTo>
                  <a:lnTo>
                    <a:pt x="33" y="16"/>
                  </a:lnTo>
                  <a:lnTo>
                    <a:pt x="38" y="20"/>
                  </a:lnTo>
                  <a:lnTo>
                    <a:pt x="42" y="22"/>
                  </a:lnTo>
                  <a:lnTo>
                    <a:pt x="46" y="24"/>
                  </a:lnTo>
                  <a:lnTo>
                    <a:pt x="51" y="25"/>
                  </a:lnTo>
                  <a:lnTo>
                    <a:pt x="53" y="16"/>
                  </a:lnTo>
                  <a:lnTo>
                    <a:pt x="51" y="15"/>
                  </a:lnTo>
                  <a:lnTo>
                    <a:pt x="47" y="13"/>
                  </a:lnTo>
                  <a:lnTo>
                    <a:pt x="42" y="11"/>
                  </a:lnTo>
                  <a:lnTo>
                    <a:pt x="38" y="7"/>
                  </a:lnTo>
                  <a:lnTo>
                    <a:pt x="30" y="5"/>
                  </a:lnTo>
                  <a:lnTo>
                    <a:pt x="23" y="3"/>
                  </a:lnTo>
                  <a:lnTo>
                    <a:pt x="14" y="1"/>
                  </a:lnTo>
                  <a:lnTo>
                    <a:pt x="5" y="1"/>
                  </a:lnTo>
                  <a:lnTo>
                    <a:pt x="0" y="6"/>
                  </a:lnTo>
                  <a:lnTo>
                    <a:pt x="5" y="0"/>
                  </a:lnTo>
                  <a:lnTo>
                    <a:pt x="1" y="3"/>
                  </a:lnTo>
                  <a:lnTo>
                    <a:pt x="0" y="6"/>
                  </a:lnTo>
                  <a:lnTo>
                    <a:pt x="1" y="9"/>
                  </a:lnTo>
                  <a:lnTo>
                    <a:pt x="5" y="12"/>
                  </a:lnTo>
                  <a:lnTo>
                    <a:pt x="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43" name="Freeform 351"/>
            <p:cNvSpPr>
              <a:spLocks/>
            </p:cNvSpPr>
            <p:nvPr/>
          </p:nvSpPr>
          <p:spPr bwMode="auto">
            <a:xfrm>
              <a:off x="3049" y="3821"/>
              <a:ext cx="18" cy="6"/>
            </a:xfrm>
            <a:custGeom>
              <a:avLst/>
              <a:gdLst>
                <a:gd name="T0" fmla="*/ 3 w 52"/>
                <a:gd name="T1" fmla="*/ 16 h 17"/>
                <a:gd name="T2" fmla="*/ 4 w 52"/>
                <a:gd name="T3" fmla="*/ 16 h 17"/>
                <a:gd name="T4" fmla="*/ 11 w 52"/>
                <a:gd name="T5" fmla="*/ 16 h 17"/>
                <a:gd name="T6" fmla="*/ 19 w 52"/>
                <a:gd name="T7" fmla="*/ 17 h 17"/>
                <a:gd name="T8" fmla="*/ 26 w 52"/>
                <a:gd name="T9" fmla="*/ 17 h 17"/>
                <a:gd name="T10" fmla="*/ 33 w 52"/>
                <a:gd name="T11" fmla="*/ 16 h 17"/>
                <a:gd name="T12" fmla="*/ 40 w 52"/>
                <a:gd name="T13" fmla="*/ 15 h 17"/>
                <a:gd name="T14" fmla="*/ 45 w 52"/>
                <a:gd name="T15" fmla="*/ 13 h 17"/>
                <a:gd name="T16" fmla="*/ 51 w 52"/>
                <a:gd name="T17" fmla="*/ 7 h 17"/>
                <a:gd name="T18" fmla="*/ 52 w 52"/>
                <a:gd name="T19" fmla="*/ 0 h 17"/>
                <a:gd name="T20" fmla="*/ 43 w 52"/>
                <a:gd name="T21" fmla="*/ 0 h 17"/>
                <a:gd name="T22" fmla="*/ 42 w 52"/>
                <a:gd name="T23" fmla="*/ 2 h 17"/>
                <a:gd name="T24" fmla="*/ 41 w 52"/>
                <a:gd name="T25" fmla="*/ 3 h 17"/>
                <a:gd name="T26" fmla="*/ 37 w 52"/>
                <a:gd name="T27" fmla="*/ 6 h 17"/>
                <a:gd name="T28" fmla="*/ 33 w 52"/>
                <a:gd name="T29" fmla="*/ 7 h 17"/>
                <a:gd name="T30" fmla="*/ 26 w 52"/>
                <a:gd name="T31" fmla="*/ 8 h 17"/>
                <a:gd name="T32" fmla="*/ 19 w 52"/>
                <a:gd name="T33" fmla="*/ 8 h 17"/>
                <a:gd name="T34" fmla="*/ 11 w 52"/>
                <a:gd name="T35" fmla="*/ 7 h 17"/>
                <a:gd name="T36" fmla="*/ 4 w 52"/>
                <a:gd name="T37" fmla="*/ 7 h 17"/>
                <a:gd name="T38" fmla="*/ 5 w 52"/>
                <a:gd name="T39" fmla="*/ 7 h 17"/>
                <a:gd name="T40" fmla="*/ 4 w 52"/>
                <a:gd name="T41" fmla="*/ 6 h 17"/>
                <a:gd name="T42" fmla="*/ 1 w 52"/>
                <a:gd name="T43" fmla="*/ 8 h 17"/>
                <a:gd name="T44" fmla="*/ 0 w 52"/>
                <a:gd name="T45" fmla="*/ 11 h 17"/>
                <a:gd name="T46" fmla="*/ 1 w 52"/>
                <a:gd name="T47" fmla="*/ 15 h 17"/>
                <a:gd name="T48" fmla="*/ 4 w 52"/>
                <a:gd name="T49" fmla="*/ 17 h 17"/>
                <a:gd name="T50" fmla="*/ 3 w 52"/>
                <a:gd name="T51"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2" h="17">
                  <a:moveTo>
                    <a:pt x="3" y="16"/>
                  </a:moveTo>
                  <a:lnTo>
                    <a:pt x="4" y="16"/>
                  </a:lnTo>
                  <a:lnTo>
                    <a:pt x="11" y="16"/>
                  </a:lnTo>
                  <a:lnTo>
                    <a:pt x="19" y="17"/>
                  </a:lnTo>
                  <a:lnTo>
                    <a:pt x="26" y="17"/>
                  </a:lnTo>
                  <a:lnTo>
                    <a:pt x="33" y="16"/>
                  </a:lnTo>
                  <a:lnTo>
                    <a:pt x="40" y="15"/>
                  </a:lnTo>
                  <a:lnTo>
                    <a:pt x="45" y="13"/>
                  </a:lnTo>
                  <a:lnTo>
                    <a:pt x="51" y="7"/>
                  </a:lnTo>
                  <a:lnTo>
                    <a:pt x="52" y="0"/>
                  </a:lnTo>
                  <a:lnTo>
                    <a:pt x="43" y="0"/>
                  </a:lnTo>
                  <a:lnTo>
                    <a:pt x="42" y="2"/>
                  </a:lnTo>
                  <a:lnTo>
                    <a:pt x="41" y="3"/>
                  </a:lnTo>
                  <a:lnTo>
                    <a:pt x="37" y="6"/>
                  </a:lnTo>
                  <a:lnTo>
                    <a:pt x="33" y="7"/>
                  </a:lnTo>
                  <a:lnTo>
                    <a:pt x="26" y="8"/>
                  </a:lnTo>
                  <a:lnTo>
                    <a:pt x="19" y="8"/>
                  </a:lnTo>
                  <a:lnTo>
                    <a:pt x="11" y="7"/>
                  </a:lnTo>
                  <a:lnTo>
                    <a:pt x="4" y="7"/>
                  </a:lnTo>
                  <a:lnTo>
                    <a:pt x="5" y="7"/>
                  </a:lnTo>
                  <a:lnTo>
                    <a:pt x="4" y="6"/>
                  </a:lnTo>
                  <a:lnTo>
                    <a:pt x="1" y="8"/>
                  </a:lnTo>
                  <a:lnTo>
                    <a:pt x="0" y="11"/>
                  </a:lnTo>
                  <a:lnTo>
                    <a:pt x="1" y="15"/>
                  </a:lnTo>
                  <a:lnTo>
                    <a:pt x="4" y="17"/>
                  </a:lnTo>
                  <a:lnTo>
                    <a:pt x="3"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44" name="Freeform 352"/>
            <p:cNvSpPr>
              <a:spLocks/>
            </p:cNvSpPr>
            <p:nvPr/>
          </p:nvSpPr>
          <p:spPr bwMode="auto">
            <a:xfrm>
              <a:off x="3045" y="3820"/>
              <a:ext cx="6" cy="7"/>
            </a:xfrm>
            <a:custGeom>
              <a:avLst/>
              <a:gdLst>
                <a:gd name="T0" fmla="*/ 0 w 18"/>
                <a:gd name="T1" fmla="*/ 4 h 19"/>
                <a:gd name="T2" fmla="*/ 0 w 18"/>
                <a:gd name="T3" fmla="*/ 4 h 19"/>
                <a:gd name="T4" fmla="*/ 3 w 18"/>
                <a:gd name="T5" fmla="*/ 9 h 19"/>
                <a:gd name="T6" fmla="*/ 7 w 18"/>
                <a:gd name="T7" fmla="*/ 13 h 19"/>
                <a:gd name="T8" fmla="*/ 10 w 18"/>
                <a:gd name="T9" fmla="*/ 17 h 19"/>
                <a:gd name="T10" fmla="*/ 16 w 18"/>
                <a:gd name="T11" fmla="*/ 19 h 19"/>
                <a:gd name="T12" fmla="*/ 18 w 18"/>
                <a:gd name="T13" fmla="*/ 10 h 19"/>
                <a:gd name="T14" fmla="*/ 15 w 18"/>
                <a:gd name="T15" fmla="*/ 8 h 19"/>
                <a:gd name="T16" fmla="*/ 14 w 18"/>
                <a:gd name="T17" fmla="*/ 6 h 19"/>
                <a:gd name="T18" fmla="*/ 13 w 18"/>
                <a:gd name="T19" fmla="*/ 4 h 19"/>
                <a:gd name="T20" fmla="*/ 9 w 18"/>
                <a:gd name="T21" fmla="*/ 0 h 19"/>
                <a:gd name="T22" fmla="*/ 9 w 18"/>
                <a:gd name="T23" fmla="*/ 0 h 19"/>
                <a:gd name="T24" fmla="*/ 0 w 18"/>
                <a:gd name="T25"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19">
                  <a:moveTo>
                    <a:pt x="0" y="4"/>
                  </a:moveTo>
                  <a:lnTo>
                    <a:pt x="0" y="4"/>
                  </a:lnTo>
                  <a:lnTo>
                    <a:pt x="3" y="9"/>
                  </a:lnTo>
                  <a:lnTo>
                    <a:pt x="7" y="13"/>
                  </a:lnTo>
                  <a:lnTo>
                    <a:pt x="10" y="17"/>
                  </a:lnTo>
                  <a:lnTo>
                    <a:pt x="16" y="19"/>
                  </a:lnTo>
                  <a:lnTo>
                    <a:pt x="18" y="10"/>
                  </a:lnTo>
                  <a:lnTo>
                    <a:pt x="15" y="8"/>
                  </a:lnTo>
                  <a:lnTo>
                    <a:pt x="14" y="6"/>
                  </a:lnTo>
                  <a:lnTo>
                    <a:pt x="13" y="4"/>
                  </a:lnTo>
                  <a:lnTo>
                    <a:pt x="9" y="0"/>
                  </a:lnTo>
                  <a:lnTo>
                    <a:pt x="9" y="0"/>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45" name="Freeform 353"/>
            <p:cNvSpPr>
              <a:spLocks/>
            </p:cNvSpPr>
            <p:nvPr/>
          </p:nvSpPr>
          <p:spPr bwMode="auto">
            <a:xfrm>
              <a:off x="3010" y="3809"/>
              <a:ext cx="38" cy="13"/>
            </a:xfrm>
            <a:custGeom>
              <a:avLst/>
              <a:gdLst>
                <a:gd name="T0" fmla="*/ 0 w 114"/>
                <a:gd name="T1" fmla="*/ 23 h 39"/>
                <a:gd name="T2" fmla="*/ 0 w 114"/>
                <a:gd name="T3" fmla="*/ 23 h 39"/>
                <a:gd name="T4" fmla="*/ 7 w 114"/>
                <a:gd name="T5" fmla="*/ 21 h 39"/>
                <a:gd name="T6" fmla="*/ 16 w 114"/>
                <a:gd name="T7" fmla="*/ 17 h 39"/>
                <a:gd name="T8" fmla="*/ 30 w 114"/>
                <a:gd name="T9" fmla="*/ 13 h 39"/>
                <a:gd name="T10" fmla="*/ 44 w 114"/>
                <a:gd name="T11" fmla="*/ 9 h 39"/>
                <a:gd name="T12" fmla="*/ 62 w 114"/>
                <a:gd name="T13" fmla="*/ 9 h 39"/>
                <a:gd name="T14" fmla="*/ 78 w 114"/>
                <a:gd name="T15" fmla="*/ 14 h 39"/>
                <a:gd name="T16" fmla="*/ 92 w 114"/>
                <a:gd name="T17" fmla="*/ 23 h 39"/>
                <a:gd name="T18" fmla="*/ 105 w 114"/>
                <a:gd name="T19" fmla="*/ 39 h 39"/>
                <a:gd name="T20" fmla="*/ 114 w 114"/>
                <a:gd name="T21" fmla="*/ 35 h 39"/>
                <a:gd name="T22" fmla="*/ 99 w 114"/>
                <a:gd name="T23" fmla="*/ 16 h 39"/>
                <a:gd name="T24" fmla="*/ 80 w 114"/>
                <a:gd name="T25" fmla="*/ 5 h 39"/>
                <a:gd name="T26" fmla="*/ 62 w 114"/>
                <a:gd name="T27" fmla="*/ 0 h 39"/>
                <a:gd name="T28" fmla="*/ 44 w 114"/>
                <a:gd name="T29" fmla="*/ 0 h 39"/>
                <a:gd name="T30" fmla="*/ 27 w 114"/>
                <a:gd name="T31" fmla="*/ 4 h 39"/>
                <a:gd name="T32" fmla="*/ 13 w 114"/>
                <a:gd name="T33" fmla="*/ 8 h 39"/>
                <a:gd name="T34" fmla="*/ 4 w 114"/>
                <a:gd name="T35" fmla="*/ 12 h 39"/>
                <a:gd name="T36" fmla="*/ 0 w 114"/>
                <a:gd name="T37" fmla="*/ 14 h 39"/>
                <a:gd name="T38" fmla="*/ 0 w 114"/>
                <a:gd name="T39" fmla="*/ 14 h 39"/>
                <a:gd name="T40" fmla="*/ 0 w 114"/>
                <a:gd name="T41" fmla="*/ 2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4" h="39">
                  <a:moveTo>
                    <a:pt x="0" y="23"/>
                  </a:moveTo>
                  <a:lnTo>
                    <a:pt x="0" y="23"/>
                  </a:lnTo>
                  <a:lnTo>
                    <a:pt x="7" y="21"/>
                  </a:lnTo>
                  <a:lnTo>
                    <a:pt x="16" y="17"/>
                  </a:lnTo>
                  <a:lnTo>
                    <a:pt x="30" y="13"/>
                  </a:lnTo>
                  <a:lnTo>
                    <a:pt x="44" y="9"/>
                  </a:lnTo>
                  <a:lnTo>
                    <a:pt x="62" y="9"/>
                  </a:lnTo>
                  <a:lnTo>
                    <a:pt x="78" y="14"/>
                  </a:lnTo>
                  <a:lnTo>
                    <a:pt x="92" y="23"/>
                  </a:lnTo>
                  <a:lnTo>
                    <a:pt x="105" y="39"/>
                  </a:lnTo>
                  <a:lnTo>
                    <a:pt x="114" y="35"/>
                  </a:lnTo>
                  <a:lnTo>
                    <a:pt x="99" y="16"/>
                  </a:lnTo>
                  <a:lnTo>
                    <a:pt x="80" y="5"/>
                  </a:lnTo>
                  <a:lnTo>
                    <a:pt x="62" y="0"/>
                  </a:lnTo>
                  <a:lnTo>
                    <a:pt x="44" y="0"/>
                  </a:lnTo>
                  <a:lnTo>
                    <a:pt x="27" y="4"/>
                  </a:lnTo>
                  <a:lnTo>
                    <a:pt x="13" y="8"/>
                  </a:lnTo>
                  <a:lnTo>
                    <a:pt x="4" y="12"/>
                  </a:lnTo>
                  <a:lnTo>
                    <a:pt x="0" y="14"/>
                  </a:lnTo>
                  <a:lnTo>
                    <a:pt x="0" y="14"/>
                  </a:lnTo>
                  <a:lnTo>
                    <a:pt x="0"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46" name="Freeform 354"/>
            <p:cNvSpPr>
              <a:spLocks/>
            </p:cNvSpPr>
            <p:nvPr/>
          </p:nvSpPr>
          <p:spPr bwMode="auto">
            <a:xfrm>
              <a:off x="3007" y="3813"/>
              <a:ext cx="4" cy="10"/>
            </a:xfrm>
            <a:custGeom>
              <a:avLst/>
              <a:gdLst>
                <a:gd name="T0" fmla="*/ 12 w 12"/>
                <a:gd name="T1" fmla="*/ 26 h 30"/>
                <a:gd name="T2" fmla="*/ 12 w 12"/>
                <a:gd name="T3" fmla="*/ 25 h 30"/>
                <a:gd name="T4" fmla="*/ 10 w 12"/>
                <a:gd name="T5" fmla="*/ 22 h 30"/>
                <a:gd name="T6" fmla="*/ 11 w 12"/>
                <a:gd name="T7" fmla="*/ 15 h 30"/>
                <a:gd name="T8" fmla="*/ 10 w 12"/>
                <a:gd name="T9" fmla="*/ 9 h 30"/>
                <a:gd name="T10" fmla="*/ 9 w 12"/>
                <a:gd name="T11" fmla="*/ 9 h 30"/>
                <a:gd name="T12" fmla="*/ 9 w 12"/>
                <a:gd name="T13" fmla="*/ 0 h 30"/>
                <a:gd name="T14" fmla="*/ 1 w 12"/>
                <a:gd name="T15" fmla="*/ 7 h 30"/>
                <a:gd name="T16" fmla="*/ 0 w 12"/>
                <a:gd name="T17" fmla="*/ 15 h 30"/>
                <a:gd name="T18" fmla="*/ 1 w 12"/>
                <a:gd name="T19" fmla="*/ 22 h 30"/>
                <a:gd name="T20" fmla="*/ 3 w 12"/>
                <a:gd name="T21" fmla="*/ 30 h 30"/>
                <a:gd name="T22" fmla="*/ 3 w 12"/>
                <a:gd name="T23" fmla="*/ 29 h 30"/>
                <a:gd name="T24" fmla="*/ 12 w 12"/>
                <a:gd name="T25" fmla="*/ 2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30">
                  <a:moveTo>
                    <a:pt x="12" y="26"/>
                  </a:moveTo>
                  <a:lnTo>
                    <a:pt x="12" y="25"/>
                  </a:lnTo>
                  <a:lnTo>
                    <a:pt x="10" y="22"/>
                  </a:lnTo>
                  <a:lnTo>
                    <a:pt x="11" y="15"/>
                  </a:lnTo>
                  <a:lnTo>
                    <a:pt x="10" y="9"/>
                  </a:lnTo>
                  <a:lnTo>
                    <a:pt x="9" y="9"/>
                  </a:lnTo>
                  <a:lnTo>
                    <a:pt x="9" y="0"/>
                  </a:lnTo>
                  <a:lnTo>
                    <a:pt x="1" y="7"/>
                  </a:lnTo>
                  <a:lnTo>
                    <a:pt x="0" y="15"/>
                  </a:lnTo>
                  <a:lnTo>
                    <a:pt x="1" y="22"/>
                  </a:lnTo>
                  <a:lnTo>
                    <a:pt x="3" y="30"/>
                  </a:lnTo>
                  <a:lnTo>
                    <a:pt x="3" y="29"/>
                  </a:lnTo>
                  <a:lnTo>
                    <a:pt x="12" y="2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47" name="Freeform 355"/>
            <p:cNvSpPr>
              <a:spLocks/>
            </p:cNvSpPr>
            <p:nvPr/>
          </p:nvSpPr>
          <p:spPr bwMode="auto">
            <a:xfrm>
              <a:off x="3000" y="3822"/>
              <a:ext cx="11" cy="7"/>
            </a:xfrm>
            <a:custGeom>
              <a:avLst/>
              <a:gdLst>
                <a:gd name="T0" fmla="*/ 11 w 33"/>
                <a:gd name="T1" fmla="*/ 21 h 21"/>
                <a:gd name="T2" fmla="*/ 11 w 33"/>
                <a:gd name="T3" fmla="*/ 21 h 21"/>
                <a:gd name="T4" fmla="*/ 13 w 33"/>
                <a:gd name="T5" fmla="*/ 19 h 21"/>
                <a:gd name="T6" fmla="*/ 19 w 33"/>
                <a:gd name="T7" fmla="*/ 15 h 21"/>
                <a:gd name="T8" fmla="*/ 29 w 33"/>
                <a:gd name="T9" fmla="*/ 8 h 21"/>
                <a:gd name="T10" fmla="*/ 33 w 33"/>
                <a:gd name="T11" fmla="*/ 0 h 21"/>
                <a:gd name="T12" fmla="*/ 24 w 33"/>
                <a:gd name="T13" fmla="*/ 3 h 21"/>
                <a:gd name="T14" fmla="*/ 22 w 33"/>
                <a:gd name="T15" fmla="*/ 1 h 21"/>
                <a:gd name="T16" fmla="*/ 15 w 33"/>
                <a:gd name="T17" fmla="*/ 6 h 21"/>
                <a:gd name="T18" fmla="*/ 6 w 33"/>
                <a:gd name="T19" fmla="*/ 12 h 21"/>
                <a:gd name="T20" fmla="*/ 0 w 33"/>
                <a:gd name="T21" fmla="*/ 21 h 21"/>
                <a:gd name="T22" fmla="*/ 0 w 33"/>
                <a:gd name="T23" fmla="*/ 21 h 21"/>
                <a:gd name="T24" fmla="*/ 11 w 33"/>
                <a:gd name="T25"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21">
                  <a:moveTo>
                    <a:pt x="11" y="21"/>
                  </a:moveTo>
                  <a:lnTo>
                    <a:pt x="11" y="21"/>
                  </a:lnTo>
                  <a:lnTo>
                    <a:pt x="13" y="19"/>
                  </a:lnTo>
                  <a:lnTo>
                    <a:pt x="19" y="15"/>
                  </a:lnTo>
                  <a:lnTo>
                    <a:pt x="29" y="8"/>
                  </a:lnTo>
                  <a:lnTo>
                    <a:pt x="33" y="0"/>
                  </a:lnTo>
                  <a:lnTo>
                    <a:pt x="24" y="3"/>
                  </a:lnTo>
                  <a:lnTo>
                    <a:pt x="22" y="1"/>
                  </a:lnTo>
                  <a:lnTo>
                    <a:pt x="15" y="6"/>
                  </a:lnTo>
                  <a:lnTo>
                    <a:pt x="6" y="12"/>
                  </a:lnTo>
                  <a:lnTo>
                    <a:pt x="0" y="21"/>
                  </a:lnTo>
                  <a:lnTo>
                    <a:pt x="0" y="21"/>
                  </a:lnTo>
                  <a:lnTo>
                    <a:pt x="11"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48" name="Freeform 356"/>
            <p:cNvSpPr>
              <a:spLocks/>
            </p:cNvSpPr>
            <p:nvPr/>
          </p:nvSpPr>
          <p:spPr bwMode="auto">
            <a:xfrm>
              <a:off x="2994" y="3829"/>
              <a:ext cx="10" cy="18"/>
            </a:xfrm>
            <a:custGeom>
              <a:avLst/>
              <a:gdLst>
                <a:gd name="T0" fmla="*/ 0 w 28"/>
                <a:gd name="T1" fmla="*/ 53 h 53"/>
                <a:gd name="T2" fmla="*/ 0 w 28"/>
                <a:gd name="T3" fmla="*/ 53 h 53"/>
                <a:gd name="T4" fmla="*/ 14 w 28"/>
                <a:gd name="T5" fmla="*/ 43 h 53"/>
                <a:gd name="T6" fmla="*/ 22 w 28"/>
                <a:gd name="T7" fmla="*/ 26 h 53"/>
                <a:gd name="T8" fmla="*/ 26 w 28"/>
                <a:gd name="T9" fmla="*/ 11 h 53"/>
                <a:gd name="T10" fmla="*/ 28 w 28"/>
                <a:gd name="T11" fmla="*/ 0 h 53"/>
                <a:gd name="T12" fmla="*/ 17 w 28"/>
                <a:gd name="T13" fmla="*/ 0 h 53"/>
                <a:gd name="T14" fmla="*/ 17 w 28"/>
                <a:gd name="T15" fmla="*/ 9 h 53"/>
                <a:gd name="T16" fmla="*/ 12 w 28"/>
                <a:gd name="T17" fmla="*/ 24 h 53"/>
                <a:gd name="T18" fmla="*/ 7 w 28"/>
                <a:gd name="T19" fmla="*/ 37 h 53"/>
                <a:gd name="T20" fmla="*/ 0 w 28"/>
                <a:gd name="T21" fmla="*/ 41 h 53"/>
                <a:gd name="T22" fmla="*/ 0 w 28"/>
                <a:gd name="T23" fmla="*/ 41 h 53"/>
                <a:gd name="T24" fmla="*/ 0 w 28"/>
                <a:gd name="T2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53">
                  <a:moveTo>
                    <a:pt x="0" y="53"/>
                  </a:moveTo>
                  <a:lnTo>
                    <a:pt x="0" y="53"/>
                  </a:lnTo>
                  <a:lnTo>
                    <a:pt x="14" y="43"/>
                  </a:lnTo>
                  <a:lnTo>
                    <a:pt x="22" y="26"/>
                  </a:lnTo>
                  <a:lnTo>
                    <a:pt x="26" y="11"/>
                  </a:lnTo>
                  <a:lnTo>
                    <a:pt x="28" y="0"/>
                  </a:lnTo>
                  <a:lnTo>
                    <a:pt x="17" y="0"/>
                  </a:lnTo>
                  <a:lnTo>
                    <a:pt x="17" y="9"/>
                  </a:lnTo>
                  <a:lnTo>
                    <a:pt x="12" y="24"/>
                  </a:lnTo>
                  <a:lnTo>
                    <a:pt x="7" y="37"/>
                  </a:lnTo>
                  <a:lnTo>
                    <a:pt x="0" y="41"/>
                  </a:lnTo>
                  <a:lnTo>
                    <a:pt x="0" y="41"/>
                  </a:lnTo>
                  <a:lnTo>
                    <a:pt x="0" y="5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49" name="Freeform 357"/>
            <p:cNvSpPr>
              <a:spLocks/>
            </p:cNvSpPr>
            <p:nvPr/>
          </p:nvSpPr>
          <p:spPr bwMode="auto">
            <a:xfrm>
              <a:off x="2986" y="3833"/>
              <a:ext cx="8" cy="14"/>
            </a:xfrm>
            <a:custGeom>
              <a:avLst/>
              <a:gdLst>
                <a:gd name="T0" fmla="*/ 1 w 24"/>
                <a:gd name="T1" fmla="*/ 5 h 42"/>
                <a:gd name="T2" fmla="*/ 0 w 24"/>
                <a:gd name="T3" fmla="*/ 5 h 42"/>
                <a:gd name="T4" fmla="*/ 2 w 24"/>
                <a:gd name="T5" fmla="*/ 12 h 42"/>
                <a:gd name="T6" fmla="*/ 6 w 24"/>
                <a:gd name="T7" fmla="*/ 22 h 42"/>
                <a:gd name="T8" fmla="*/ 11 w 24"/>
                <a:gd name="T9" fmla="*/ 35 h 42"/>
                <a:gd name="T10" fmla="*/ 24 w 24"/>
                <a:gd name="T11" fmla="*/ 42 h 42"/>
                <a:gd name="T12" fmla="*/ 24 w 24"/>
                <a:gd name="T13" fmla="*/ 30 h 42"/>
                <a:gd name="T14" fmla="*/ 18 w 24"/>
                <a:gd name="T15" fmla="*/ 28 h 42"/>
                <a:gd name="T16" fmla="*/ 15 w 24"/>
                <a:gd name="T17" fmla="*/ 20 h 42"/>
                <a:gd name="T18" fmla="*/ 11 w 24"/>
                <a:gd name="T19" fmla="*/ 10 h 42"/>
                <a:gd name="T20" fmla="*/ 9 w 24"/>
                <a:gd name="T21" fmla="*/ 0 h 42"/>
                <a:gd name="T22" fmla="*/ 8 w 24"/>
                <a:gd name="T23" fmla="*/ 0 h 42"/>
                <a:gd name="T24" fmla="*/ 1 w 24"/>
                <a:gd name="T25" fmla="*/ 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42">
                  <a:moveTo>
                    <a:pt x="1" y="5"/>
                  </a:moveTo>
                  <a:lnTo>
                    <a:pt x="0" y="5"/>
                  </a:lnTo>
                  <a:lnTo>
                    <a:pt x="2" y="12"/>
                  </a:lnTo>
                  <a:lnTo>
                    <a:pt x="6" y="22"/>
                  </a:lnTo>
                  <a:lnTo>
                    <a:pt x="11" y="35"/>
                  </a:lnTo>
                  <a:lnTo>
                    <a:pt x="24" y="42"/>
                  </a:lnTo>
                  <a:lnTo>
                    <a:pt x="24" y="30"/>
                  </a:lnTo>
                  <a:lnTo>
                    <a:pt x="18" y="28"/>
                  </a:lnTo>
                  <a:lnTo>
                    <a:pt x="15" y="20"/>
                  </a:lnTo>
                  <a:lnTo>
                    <a:pt x="11" y="10"/>
                  </a:lnTo>
                  <a:lnTo>
                    <a:pt x="9" y="0"/>
                  </a:lnTo>
                  <a:lnTo>
                    <a:pt x="8" y="0"/>
                  </a:lnTo>
                  <a:lnTo>
                    <a:pt x="1"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50" name="Freeform 358"/>
            <p:cNvSpPr>
              <a:spLocks/>
            </p:cNvSpPr>
            <p:nvPr/>
          </p:nvSpPr>
          <p:spPr bwMode="auto">
            <a:xfrm>
              <a:off x="2979" y="3830"/>
              <a:ext cx="10" cy="4"/>
            </a:xfrm>
            <a:custGeom>
              <a:avLst/>
              <a:gdLst>
                <a:gd name="T0" fmla="*/ 0 w 30"/>
                <a:gd name="T1" fmla="*/ 6 h 13"/>
                <a:gd name="T2" fmla="*/ 6 w 30"/>
                <a:gd name="T3" fmla="*/ 12 h 13"/>
                <a:gd name="T4" fmla="*/ 10 w 30"/>
                <a:gd name="T5" fmla="*/ 12 h 13"/>
                <a:gd name="T6" fmla="*/ 16 w 30"/>
                <a:gd name="T7" fmla="*/ 11 h 13"/>
                <a:gd name="T8" fmla="*/ 19 w 30"/>
                <a:gd name="T9" fmla="*/ 13 h 13"/>
                <a:gd name="T10" fmla="*/ 23 w 30"/>
                <a:gd name="T11" fmla="*/ 13 h 13"/>
                <a:gd name="T12" fmla="*/ 30 w 30"/>
                <a:gd name="T13" fmla="*/ 8 h 13"/>
                <a:gd name="T14" fmla="*/ 24 w 30"/>
                <a:gd name="T15" fmla="*/ 4 h 13"/>
                <a:gd name="T16" fmla="*/ 16 w 30"/>
                <a:gd name="T17" fmla="*/ 2 h 13"/>
                <a:gd name="T18" fmla="*/ 10 w 30"/>
                <a:gd name="T19" fmla="*/ 0 h 13"/>
                <a:gd name="T20" fmla="*/ 6 w 30"/>
                <a:gd name="T21" fmla="*/ 0 h 13"/>
                <a:gd name="T22" fmla="*/ 11 w 30"/>
                <a:gd name="T23" fmla="*/ 6 h 13"/>
                <a:gd name="T24" fmla="*/ 6 w 30"/>
                <a:gd name="T25" fmla="*/ 0 h 13"/>
                <a:gd name="T26" fmla="*/ 2 w 30"/>
                <a:gd name="T27" fmla="*/ 3 h 13"/>
                <a:gd name="T28" fmla="*/ 1 w 30"/>
                <a:gd name="T29" fmla="*/ 6 h 13"/>
                <a:gd name="T30" fmla="*/ 2 w 30"/>
                <a:gd name="T31" fmla="*/ 10 h 13"/>
                <a:gd name="T32" fmla="*/ 6 w 30"/>
                <a:gd name="T33" fmla="*/ 12 h 13"/>
                <a:gd name="T34" fmla="*/ 0 w 30"/>
                <a:gd name="T35"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13">
                  <a:moveTo>
                    <a:pt x="0" y="6"/>
                  </a:moveTo>
                  <a:lnTo>
                    <a:pt x="6" y="12"/>
                  </a:lnTo>
                  <a:lnTo>
                    <a:pt x="10" y="12"/>
                  </a:lnTo>
                  <a:lnTo>
                    <a:pt x="16" y="11"/>
                  </a:lnTo>
                  <a:lnTo>
                    <a:pt x="19" y="13"/>
                  </a:lnTo>
                  <a:lnTo>
                    <a:pt x="23" y="13"/>
                  </a:lnTo>
                  <a:lnTo>
                    <a:pt x="30" y="8"/>
                  </a:lnTo>
                  <a:lnTo>
                    <a:pt x="24" y="4"/>
                  </a:lnTo>
                  <a:lnTo>
                    <a:pt x="16" y="2"/>
                  </a:lnTo>
                  <a:lnTo>
                    <a:pt x="10" y="0"/>
                  </a:lnTo>
                  <a:lnTo>
                    <a:pt x="6" y="0"/>
                  </a:lnTo>
                  <a:lnTo>
                    <a:pt x="11" y="6"/>
                  </a:lnTo>
                  <a:lnTo>
                    <a:pt x="6" y="0"/>
                  </a:lnTo>
                  <a:lnTo>
                    <a:pt x="2" y="3"/>
                  </a:lnTo>
                  <a:lnTo>
                    <a:pt x="1" y="6"/>
                  </a:lnTo>
                  <a:lnTo>
                    <a:pt x="2" y="10"/>
                  </a:lnTo>
                  <a:lnTo>
                    <a:pt x="6" y="12"/>
                  </a:lnTo>
                  <a:lnTo>
                    <a:pt x="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51" name="Freeform 359"/>
            <p:cNvSpPr>
              <a:spLocks/>
            </p:cNvSpPr>
            <p:nvPr/>
          </p:nvSpPr>
          <p:spPr bwMode="auto">
            <a:xfrm>
              <a:off x="2978" y="3825"/>
              <a:ext cx="5" cy="7"/>
            </a:xfrm>
            <a:custGeom>
              <a:avLst/>
              <a:gdLst>
                <a:gd name="T0" fmla="*/ 0 w 14"/>
                <a:gd name="T1" fmla="*/ 9 h 22"/>
                <a:gd name="T2" fmla="*/ 0 w 14"/>
                <a:gd name="T3" fmla="*/ 9 h 22"/>
                <a:gd name="T4" fmla="*/ 2 w 14"/>
                <a:gd name="T5" fmla="*/ 11 h 22"/>
                <a:gd name="T6" fmla="*/ 3 w 14"/>
                <a:gd name="T7" fmla="*/ 13 h 22"/>
                <a:gd name="T8" fmla="*/ 4 w 14"/>
                <a:gd name="T9" fmla="*/ 18 h 22"/>
                <a:gd name="T10" fmla="*/ 3 w 14"/>
                <a:gd name="T11" fmla="*/ 22 h 22"/>
                <a:gd name="T12" fmla="*/ 14 w 14"/>
                <a:gd name="T13" fmla="*/ 22 h 22"/>
                <a:gd name="T14" fmla="*/ 13 w 14"/>
                <a:gd name="T15" fmla="*/ 18 h 22"/>
                <a:gd name="T16" fmla="*/ 12 w 14"/>
                <a:gd name="T17" fmla="*/ 11 h 22"/>
                <a:gd name="T18" fmla="*/ 9 w 14"/>
                <a:gd name="T19" fmla="*/ 4 h 22"/>
                <a:gd name="T20" fmla="*/ 2 w 14"/>
                <a:gd name="T21" fmla="*/ 0 h 22"/>
                <a:gd name="T22" fmla="*/ 2 w 14"/>
                <a:gd name="T23" fmla="*/ 0 h 22"/>
                <a:gd name="T24" fmla="*/ 0 w 14"/>
                <a:gd name="T25"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22">
                  <a:moveTo>
                    <a:pt x="0" y="9"/>
                  </a:moveTo>
                  <a:lnTo>
                    <a:pt x="0" y="9"/>
                  </a:lnTo>
                  <a:lnTo>
                    <a:pt x="2" y="11"/>
                  </a:lnTo>
                  <a:lnTo>
                    <a:pt x="3" y="13"/>
                  </a:lnTo>
                  <a:lnTo>
                    <a:pt x="4" y="18"/>
                  </a:lnTo>
                  <a:lnTo>
                    <a:pt x="3" y="22"/>
                  </a:lnTo>
                  <a:lnTo>
                    <a:pt x="14" y="22"/>
                  </a:lnTo>
                  <a:lnTo>
                    <a:pt x="13" y="18"/>
                  </a:lnTo>
                  <a:lnTo>
                    <a:pt x="12" y="11"/>
                  </a:lnTo>
                  <a:lnTo>
                    <a:pt x="9" y="4"/>
                  </a:lnTo>
                  <a:lnTo>
                    <a:pt x="2" y="0"/>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52" name="Freeform 360"/>
            <p:cNvSpPr>
              <a:spLocks/>
            </p:cNvSpPr>
            <p:nvPr/>
          </p:nvSpPr>
          <p:spPr bwMode="auto">
            <a:xfrm>
              <a:off x="2966" y="3824"/>
              <a:ext cx="13" cy="4"/>
            </a:xfrm>
            <a:custGeom>
              <a:avLst/>
              <a:gdLst>
                <a:gd name="T0" fmla="*/ 11 w 39"/>
                <a:gd name="T1" fmla="*/ 5 h 11"/>
                <a:gd name="T2" fmla="*/ 5 w 39"/>
                <a:gd name="T3" fmla="*/ 9 h 11"/>
                <a:gd name="T4" fmla="*/ 14 w 39"/>
                <a:gd name="T5" fmla="*/ 10 h 11"/>
                <a:gd name="T6" fmla="*/ 22 w 39"/>
                <a:gd name="T7" fmla="*/ 11 h 11"/>
                <a:gd name="T8" fmla="*/ 31 w 39"/>
                <a:gd name="T9" fmla="*/ 10 h 11"/>
                <a:gd name="T10" fmla="*/ 37 w 39"/>
                <a:gd name="T11" fmla="*/ 11 h 11"/>
                <a:gd name="T12" fmla="*/ 39 w 39"/>
                <a:gd name="T13" fmla="*/ 2 h 11"/>
                <a:gd name="T14" fmla="*/ 31 w 39"/>
                <a:gd name="T15" fmla="*/ 1 h 11"/>
                <a:gd name="T16" fmla="*/ 22 w 39"/>
                <a:gd name="T17" fmla="*/ 0 h 11"/>
                <a:gd name="T18" fmla="*/ 14 w 39"/>
                <a:gd name="T19" fmla="*/ 1 h 11"/>
                <a:gd name="T20" fmla="*/ 7 w 39"/>
                <a:gd name="T21" fmla="*/ 0 h 11"/>
                <a:gd name="T22" fmla="*/ 0 w 39"/>
                <a:gd name="T23" fmla="*/ 5 h 11"/>
                <a:gd name="T24" fmla="*/ 7 w 39"/>
                <a:gd name="T25" fmla="*/ 0 h 11"/>
                <a:gd name="T26" fmla="*/ 3 w 39"/>
                <a:gd name="T27" fmla="*/ 1 h 11"/>
                <a:gd name="T28" fmla="*/ 1 w 39"/>
                <a:gd name="T29" fmla="*/ 3 h 11"/>
                <a:gd name="T30" fmla="*/ 2 w 39"/>
                <a:gd name="T31" fmla="*/ 7 h 11"/>
                <a:gd name="T32" fmla="*/ 5 w 39"/>
                <a:gd name="T33" fmla="*/ 9 h 11"/>
                <a:gd name="T34" fmla="*/ 11 w 39"/>
                <a:gd name="T35"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11">
                  <a:moveTo>
                    <a:pt x="11" y="5"/>
                  </a:moveTo>
                  <a:lnTo>
                    <a:pt x="5" y="9"/>
                  </a:lnTo>
                  <a:lnTo>
                    <a:pt x="14" y="10"/>
                  </a:lnTo>
                  <a:lnTo>
                    <a:pt x="22" y="11"/>
                  </a:lnTo>
                  <a:lnTo>
                    <a:pt x="31" y="10"/>
                  </a:lnTo>
                  <a:lnTo>
                    <a:pt x="37" y="11"/>
                  </a:lnTo>
                  <a:lnTo>
                    <a:pt x="39" y="2"/>
                  </a:lnTo>
                  <a:lnTo>
                    <a:pt x="31" y="1"/>
                  </a:lnTo>
                  <a:lnTo>
                    <a:pt x="22" y="0"/>
                  </a:lnTo>
                  <a:lnTo>
                    <a:pt x="14" y="1"/>
                  </a:lnTo>
                  <a:lnTo>
                    <a:pt x="7" y="0"/>
                  </a:lnTo>
                  <a:lnTo>
                    <a:pt x="0" y="5"/>
                  </a:lnTo>
                  <a:lnTo>
                    <a:pt x="7" y="0"/>
                  </a:lnTo>
                  <a:lnTo>
                    <a:pt x="3" y="1"/>
                  </a:lnTo>
                  <a:lnTo>
                    <a:pt x="1" y="3"/>
                  </a:lnTo>
                  <a:lnTo>
                    <a:pt x="2" y="7"/>
                  </a:lnTo>
                  <a:lnTo>
                    <a:pt x="5" y="9"/>
                  </a:lnTo>
                  <a:lnTo>
                    <a:pt x="11"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53" name="Freeform 361"/>
            <p:cNvSpPr>
              <a:spLocks/>
            </p:cNvSpPr>
            <p:nvPr/>
          </p:nvSpPr>
          <p:spPr bwMode="auto">
            <a:xfrm>
              <a:off x="2961" y="3826"/>
              <a:ext cx="8" cy="11"/>
            </a:xfrm>
            <a:custGeom>
              <a:avLst/>
              <a:gdLst>
                <a:gd name="T0" fmla="*/ 0 w 26"/>
                <a:gd name="T1" fmla="*/ 29 h 35"/>
                <a:gd name="T2" fmla="*/ 8 w 26"/>
                <a:gd name="T3" fmla="*/ 34 h 35"/>
                <a:gd name="T4" fmla="*/ 16 w 26"/>
                <a:gd name="T5" fmla="*/ 26 h 35"/>
                <a:gd name="T6" fmla="*/ 21 w 26"/>
                <a:gd name="T7" fmla="*/ 17 h 35"/>
                <a:gd name="T8" fmla="*/ 24 w 26"/>
                <a:gd name="T9" fmla="*/ 8 h 35"/>
                <a:gd name="T10" fmla="*/ 26 w 26"/>
                <a:gd name="T11" fmla="*/ 0 h 35"/>
                <a:gd name="T12" fmla="*/ 15 w 26"/>
                <a:gd name="T13" fmla="*/ 0 h 35"/>
                <a:gd name="T14" fmla="*/ 15 w 26"/>
                <a:gd name="T15" fmla="*/ 5 h 35"/>
                <a:gd name="T16" fmla="*/ 12 w 26"/>
                <a:gd name="T17" fmla="*/ 12 h 35"/>
                <a:gd name="T18" fmla="*/ 7 w 26"/>
                <a:gd name="T19" fmla="*/ 21 h 35"/>
                <a:gd name="T20" fmla="*/ 1 w 26"/>
                <a:gd name="T21" fmla="*/ 27 h 35"/>
                <a:gd name="T22" fmla="*/ 9 w 26"/>
                <a:gd name="T23" fmla="*/ 32 h 35"/>
                <a:gd name="T24" fmla="*/ 1 w 26"/>
                <a:gd name="T25" fmla="*/ 27 h 35"/>
                <a:gd name="T26" fmla="*/ 0 w 26"/>
                <a:gd name="T27" fmla="*/ 31 h 35"/>
                <a:gd name="T28" fmla="*/ 1 w 26"/>
                <a:gd name="T29" fmla="*/ 34 h 35"/>
                <a:gd name="T30" fmla="*/ 5 w 26"/>
                <a:gd name="T31" fmla="*/ 35 h 35"/>
                <a:gd name="T32" fmla="*/ 8 w 26"/>
                <a:gd name="T33" fmla="*/ 34 h 35"/>
                <a:gd name="T34" fmla="*/ 0 w 26"/>
                <a:gd name="T35" fmla="*/ 2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35">
                  <a:moveTo>
                    <a:pt x="0" y="29"/>
                  </a:moveTo>
                  <a:lnTo>
                    <a:pt x="8" y="34"/>
                  </a:lnTo>
                  <a:lnTo>
                    <a:pt x="16" y="26"/>
                  </a:lnTo>
                  <a:lnTo>
                    <a:pt x="21" y="17"/>
                  </a:lnTo>
                  <a:lnTo>
                    <a:pt x="24" y="8"/>
                  </a:lnTo>
                  <a:lnTo>
                    <a:pt x="26" y="0"/>
                  </a:lnTo>
                  <a:lnTo>
                    <a:pt x="15" y="0"/>
                  </a:lnTo>
                  <a:lnTo>
                    <a:pt x="15" y="5"/>
                  </a:lnTo>
                  <a:lnTo>
                    <a:pt x="12" y="12"/>
                  </a:lnTo>
                  <a:lnTo>
                    <a:pt x="7" y="21"/>
                  </a:lnTo>
                  <a:lnTo>
                    <a:pt x="1" y="27"/>
                  </a:lnTo>
                  <a:lnTo>
                    <a:pt x="9" y="32"/>
                  </a:lnTo>
                  <a:lnTo>
                    <a:pt x="1" y="27"/>
                  </a:lnTo>
                  <a:lnTo>
                    <a:pt x="0" y="31"/>
                  </a:lnTo>
                  <a:lnTo>
                    <a:pt x="1" y="34"/>
                  </a:lnTo>
                  <a:lnTo>
                    <a:pt x="5" y="35"/>
                  </a:lnTo>
                  <a:lnTo>
                    <a:pt x="8" y="34"/>
                  </a:lnTo>
                  <a:lnTo>
                    <a:pt x="0"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54" name="Freeform 362"/>
            <p:cNvSpPr>
              <a:spLocks/>
            </p:cNvSpPr>
            <p:nvPr/>
          </p:nvSpPr>
          <p:spPr bwMode="auto">
            <a:xfrm>
              <a:off x="2961" y="3830"/>
              <a:ext cx="4" cy="6"/>
            </a:xfrm>
            <a:custGeom>
              <a:avLst/>
              <a:gdLst>
                <a:gd name="T0" fmla="*/ 0 w 12"/>
                <a:gd name="T1" fmla="*/ 0 h 19"/>
                <a:gd name="T2" fmla="*/ 0 w 12"/>
                <a:gd name="T3" fmla="*/ 0 h 19"/>
                <a:gd name="T4" fmla="*/ 0 w 12"/>
                <a:gd name="T5" fmla="*/ 4 h 19"/>
                <a:gd name="T6" fmla="*/ 0 w 12"/>
                <a:gd name="T7" fmla="*/ 8 h 19"/>
                <a:gd name="T8" fmla="*/ 1 w 12"/>
                <a:gd name="T9" fmla="*/ 13 h 19"/>
                <a:gd name="T10" fmla="*/ 0 w 12"/>
                <a:gd name="T11" fmla="*/ 16 h 19"/>
                <a:gd name="T12" fmla="*/ 9 w 12"/>
                <a:gd name="T13" fmla="*/ 19 h 19"/>
                <a:gd name="T14" fmla="*/ 10 w 12"/>
                <a:gd name="T15" fmla="*/ 13 h 19"/>
                <a:gd name="T16" fmla="*/ 12 w 12"/>
                <a:gd name="T17" fmla="*/ 8 h 19"/>
                <a:gd name="T18" fmla="*/ 12 w 12"/>
                <a:gd name="T19" fmla="*/ 4 h 19"/>
                <a:gd name="T20" fmla="*/ 12 w 12"/>
                <a:gd name="T21" fmla="*/ 0 h 19"/>
                <a:gd name="T22" fmla="*/ 12 w 12"/>
                <a:gd name="T23" fmla="*/ 0 h 19"/>
                <a:gd name="T24" fmla="*/ 0 w 12"/>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9">
                  <a:moveTo>
                    <a:pt x="0" y="0"/>
                  </a:moveTo>
                  <a:lnTo>
                    <a:pt x="0" y="0"/>
                  </a:lnTo>
                  <a:lnTo>
                    <a:pt x="0" y="4"/>
                  </a:lnTo>
                  <a:lnTo>
                    <a:pt x="0" y="8"/>
                  </a:lnTo>
                  <a:lnTo>
                    <a:pt x="1" y="13"/>
                  </a:lnTo>
                  <a:lnTo>
                    <a:pt x="0" y="16"/>
                  </a:lnTo>
                  <a:lnTo>
                    <a:pt x="9" y="19"/>
                  </a:lnTo>
                  <a:lnTo>
                    <a:pt x="10" y="13"/>
                  </a:lnTo>
                  <a:lnTo>
                    <a:pt x="12" y="8"/>
                  </a:lnTo>
                  <a:lnTo>
                    <a:pt x="12" y="4"/>
                  </a:lnTo>
                  <a:lnTo>
                    <a:pt x="12" y="0"/>
                  </a:lnTo>
                  <a:lnTo>
                    <a:pt x="1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55" name="Freeform 363"/>
            <p:cNvSpPr>
              <a:spLocks/>
            </p:cNvSpPr>
            <p:nvPr/>
          </p:nvSpPr>
          <p:spPr bwMode="auto">
            <a:xfrm>
              <a:off x="2955" y="3820"/>
              <a:ext cx="10" cy="10"/>
            </a:xfrm>
            <a:custGeom>
              <a:avLst/>
              <a:gdLst>
                <a:gd name="T0" fmla="*/ 0 w 29"/>
                <a:gd name="T1" fmla="*/ 6 h 29"/>
                <a:gd name="T2" fmla="*/ 0 w 29"/>
                <a:gd name="T3" fmla="*/ 6 h 29"/>
                <a:gd name="T4" fmla="*/ 6 w 29"/>
                <a:gd name="T5" fmla="*/ 12 h 29"/>
                <a:gd name="T6" fmla="*/ 13 w 29"/>
                <a:gd name="T7" fmla="*/ 20 h 29"/>
                <a:gd name="T8" fmla="*/ 16 w 29"/>
                <a:gd name="T9" fmla="*/ 26 h 29"/>
                <a:gd name="T10" fmla="*/ 17 w 29"/>
                <a:gd name="T11" fmla="*/ 29 h 29"/>
                <a:gd name="T12" fmla="*/ 29 w 29"/>
                <a:gd name="T13" fmla="*/ 29 h 29"/>
                <a:gd name="T14" fmla="*/ 25 w 29"/>
                <a:gd name="T15" fmla="*/ 21 h 29"/>
                <a:gd name="T16" fmla="*/ 19 w 29"/>
                <a:gd name="T17" fmla="*/ 13 h 29"/>
                <a:gd name="T18" fmla="*/ 13 w 29"/>
                <a:gd name="T19" fmla="*/ 5 h 29"/>
                <a:gd name="T20" fmla="*/ 7 w 29"/>
                <a:gd name="T21" fmla="*/ 0 h 29"/>
                <a:gd name="T22" fmla="*/ 7 w 29"/>
                <a:gd name="T23" fmla="*/ 0 h 29"/>
                <a:gd name="T24" fmla="*/ 0 w 29"/>
                <a:gd name="T25"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29">
                  <a:moveTo>
                    <a:pt x="0" y="6"/>
                  </a:moveTo>
                  <a:lnTo>
                    <a:pt x="0" y="6"/>
                  </a:lnTo>
                  <a:lnTo>
                    <a:pt x="6" y="12"/>
                  </a:lnTo>
                  <a:lnTo>
                    <a:pt x="13" y="20"/>
                  </a:lnTo>
                  <a:lnTo>
                    <a:pt x="16" y="26"/>
                  </a:lnTo>
                  <a:lnTo>
                    <a:pt x="17" y="29"/>
                  </a:lnTo>
                  <a:lnTo>
                    <a:pt x="29" y="29"/>
                  </a:lnTo>
                  <a:lnTo>
                    <a:pt x="25" y="21"/>
                  </a:lnTo>
                  <a:lnTo>
                    <a:pt x="19" y="13"/>
                  </a:lnTo>
                  <a:lnTo>
                    <a:pt x="13" y="5"/>
                  </a:lnTo>
                  <a:lnTo>
                    <a:pt x="7" y="0"/>
                  </a:lnTo>
                  <a:lnTo>
                    <a:pt x="7" y="0"/>
                  </a:lnTo>
                  <a:lnTo>
                    <a:pt x="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56" name="Freeform 364"/>
            <p:cNvSpPr>
              <a:spLocks/>
            </p:cNvSpPr>
            <p:nvPr/>
          </p:nvSpPr>
          <p:spPr bwMode="auto">
            <a:xfrm>
              <a:off x="2947" y="3819"/>
              <a:ext cx="10" cy="6"/>
            </a:xfrm>
            <a:custGeom>
              <a:avLst/>
              <a:gdLst>
                <a:gd name="T0" fmla="*/ 1 w 31"/>
                <a:gd name="T1" fmla="*/ 17 h 18"/>
                <a:gd name="T2" fmla="*/ 8 w 31"/>
                <a:gd name="T3" fmla="*/ 17 h 18"/>
                <a:gd name="T4" fmla="*/ 11 w 31"/>
                <a:gd name="T5" fmla="*/ 14 h 18"/>
                <a:gd name="T6" fmla="*/ 17 w 31"/>
                <a:gd name="T7" fmla="*/ 10 h 18"/>
                <a:gd name="T8" fmla="*/ 22 w 31"/>
                <a:gd name="T9" fmla="*/ 9 h 18"/>
                <a:gd name="T10" fmla="*/ 24 w 31"/>
                <a:gd name="T11" fmla="*/ 10 h 18"/>
                <a:gd name="T12" fmla="*/ 31 w 31"/>
                <a:gd name="T13" fmla="*/ 4 h 18"/>
                <a:gd name="T14" fmla="*/ 22 w 31"/>
                <a:gd name="T15" fmla="*/ 0 h 18"/>
                <a:gd name="T16" fmla="*/ 15 w 31"/>
                <a:gd name="T17" fmla="*/ 1 h 18"/>
                <a:gd name="T18" fmla="*/ 7 w 31"/>
                <a:gd name="T19" fmla="*/ 5 h 18"/>
                <a:gd name="T20" fmla="*/ 1 w 31"/>
                <a:gd name="T21" fmla="*/ 10 h 18"/>
                <a:gd name="T22" fmla="*/ 8 w 31"/>
                <a:gd name="T23" fmla="*/ 10 h 18"/>
                <a:gd name="T24" fmla="*/ 1 w 31"/>
                <a:gd name="T25" fmla="*/ 10 h 18"/>
                <a:gd name="T26" fmla="*/ 0 w 31"/>
                <a:gd name="T27" fmla="*/ 14 h 18"/>
                <a:gd name="T28" fmla="*/ 1 w 31"/>
                <a:gd name="T29" fmla="*/ 17 h 18"/>
                <a:gd name="T30" fmla="*/ 4 w 31"/>
                <a:gd name="T31" fmla="*/ 18 h 18"/>
                <a:gd name="T32" fmla="*/ 8 w 31"/>
                <a:gd name="T33" fmla="*/ 17 h 18"/>
                <a:gd name="T34" fmla="*/ 1 w 31"/>
                <a:gd name="T35"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18">
                  <a:moveTo>
                    <a:pt x="1" y="17"/>
                  </a:moveTo>
                  <a:lnTo>
                    <a:pt x="8" y="17"/>
                  </a:lnTo>
                  <a:lnTo>
                    <a:pt x="11" y="14"/>
                  </a:lnTo>
                  <a:lnTo>
                    <a:pt x="17" y="10"/>
                  </a:lnTo>
                  <a:lnTo>
                    <a:pt x="22" y="9"/>
                  </a:lnTo>
                  <a:lnTo>
                    <a:pt x="24" y="10"/>
                  </a:lnTo>
                  <a:lnTo>
                    <a:pt x="31" y="4"/>
                  </a:lnTo>
                  <a:lnTo>
                    <a:pt x="22" y="0"/>
                  </a:lnTo>
                  <a:lnTo>
                    <a:pt x="15" y="1"/>
                  </a:lnTo>
                  <a:lnTo>
                    <a:pt x="7" y="5"/>
                  </a:lnTo>
                  <a:lnTo>
                    <a:pt x="1" y="10"/>
                  </a:lnTo>
                  <a:lnTo>
                    <a:pt x="8" y="10"/>
                  </a:lnTo>
                  <a:lnTo>
                    <a:pt x="1" y="10"/>
                  </a:lnTo>
                  <a:lnTo>
                    <a:pt x="0" y="14"/>
                  </a:lnTo>
                  <a:lnTo>
                    <a:pt x="1" y="17"/>
                  </a:lnTo>
                  <a:lnTo>
                    <a:pt x="4" y="18"/>
                  </a:lnTo>
                  <a:lnTo>
                    <a:pt x="8" y="17"/>
                  </a:lnTo>
                  <a:lnTo>
                    <a:pt x="1"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57" name="Freeform 365"/>
            <p:cNvSpPr>
              <a:spLocks/>
            </p:cNvSpPr>
            <p:nvPr/>
          </p:nvSpPr>
          <p:spPr bwMode="auto">
            <a:xfrm>
              <a:off x="2939" y="3819"/>
              <a:ext cx="11" cy="6"/>
            </a:xfrm>
            <a:custGeom>
              <a:avLst/>
              <a:gdLst>
                <a:gd name="T0" fmla="*/ 0 w 32"/>
                <a:gd name="T1" fmla="*/ 6 h 17"/>
                <a:gd name="T2" fmla="*/ 4 w 32"/>
                <a:gd name="T3" fmla="*/ 12 h 17"/>
                <a:gd name="T4" fmla="*/ 12 w 32"/>
                <a:gd name="T5" fmla="*/ 10 h 17"/>
                <a:gd name="T6" fmla="*/ 17 w 32"/>
                <a:gd name="T7" fmla="*/ 13 h 17"/>
                <a:gd name="T8" fmla="*/ 22 w 32"/>
                <a:gd name="T9" fmla="*/ 15 h 17"/>
                <a:gd name="T10" fmla="*/ 25 w 32"/>
                <a:gd name="T11" fmla="*/ 17 h 17"/>
                <a:gd name="T12" fmla="*/ 32 w 32"/>
                <a:gd name="T13" fmla="*/ 10 h 17"/>
                <a:gd name="T14" fmla="*/ 26 w 32"/>
                <a:gd name="T15" fmla="*/ 6 h 17"/>
                <a:gd name="T16" fmla="*/ 19 w 32"/>
                <a:gd name="T17" fmla="*/ 4 h 17"/>
                <a:gd name="T18" fmla="*/ 12 w 32"/>
                <a:gd name="T19" fmla="*/ 1 h 17"/>
                <a:gd name="T20" fmla="*/ 4 w 32"/>
                <a:gd name="T21" fmla="*/ 0 h 17"/>
                <a:gd name="T22" fmla="*/ 9 w 32"/>
                <a:gd name="T23" fmla="*/ 6 h 17"/>
                <a:gd name="T24" fmla="*/ 4 w 32"/>
                <a:gd name="T25" fmla="*/ 0 h 17"/>
                <a:gd name="T26" fmla="*/ 1 w 32"/>
                <a:gd name="T27" fmla="*/ 2 h 17"/>
                <a:gd name="T28" fmla="*/ 0 w 32"/>
                <a:gd name="T29" fmla="*/ 6 h 17"/>
                <a:gd name="T30" fmla="*/ 1 w 32"/>
                <a:gd name="T31" fmla="*/ 9 h 17"/>
                <a:gd name="T32" fmla="*/ 4 w 32"/>
                <a:gd name="T33" fmla="*/ 12 h 17"/>
                <a:gd name="T34" fmla="*/ 0 w 32"/>
                <a:gd name="T35"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17">
                  <a:moveTo>
                    <a:pt x="0" y="6"/>
                  </a:moveTo>
                  <a:lnTo>
                    <a:pt x="4" y="12"/>
                  </a:lnTo>
                  <a:lnTo>
                    <a:pt x="12" y="10"/>
                  </a:lnTo>
                  <a:lnTo>
                    <a:pt x="17" y="13"/>
                  </a:lnTo>
                  <a:lnTo>
                    <a:pt x="22" y="15"/>
                  </a:lnTo>
                  <a:lnTo>
                    <a:pt x="25" y="17"/>
                  </a:lnTo>
                  <a:lnTo>
                    <a:pt x="32" y="10"/>
                  </a:lnTo>
                  <a:lnTo>
                    <a:pt x="26" y="6"/>
                  </a:lnTo>
                  <a:lnTo>
                    <a:pt x="19" y="4"/>
                  </a:lnTo>
                  <a:lnTo>
                    <a:pt x="12" y="1"/>
                  </a:lnTo>
                  <a:lnTo>
                    <a:pt x="4" y="0"/>
                  </a:lnTo>
                  <a:lnTo>
                    <a:pt x="9" y="6"/>
                  </a:lnTo>
                  <a:lnTo>
                    <a:pt x="4" y="0"/>
                  </a:lnTo>
                  <a:lnTo>
                    <a:pt x="1" y="2"/>
                  </a:lnTo>
                  <a:lnTo>
                    <a:pt x="0" y="6"/>
                  </a:lnTo>
                  <a:lnTo>
                    <a:pt x="1" y="9"/>
                  </a:lnTo>
                  <a:lnTo>
                    <a:pt x="4" y="12"/>
                  </a:lnTo>
                  <a:lnTo>
                    <a:pt x="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58" name="Freeform 366"/>
            <p:cNvSpPr>
              <a:spLocks/>
            </p:cNvSpPr>
            <p:nvPr/>
          </p:nvSpPr>
          <p:spPr bwMode="auto">
            <a:xfrm>
              <a:off x="2937" y="3809"/>
              <a:ext cx="5" cy="12"/>
            </a:xfrm>
            <a:custGeom>
              <a:avLst/>
              <a:gdLst>
                <a:gd name="T0" fmla="*/ 2 w 15"/>
                <a:gd name="T1" fmla="*/ 10 h 36"/>
                <a:gd name="T2" fmla="*/ 0 w 15"/>
                <a:gd name="T3" fmla="*/ 7 h 36"/>
                <a:gd name="T4" fmla="*/ 2 w 15"/>
                <a:gd name="T5" fmla="*/ 11 h 36"/>
                <a:gd name="T6" fmla="*/ 5 w 15"/>
                <a:gd name="T7" fmla="*/ 18 h 36"/>
                <a:gd name="T8" fmla="*/ 6 w 15"/>
                <a:gd name="T9" fmla="*/ 27 h 36"/>
                <a:gd name="T10" fmla="*/ 6 w 15"/>
                <a:gd name="T11" fmla="*/ 36 h 36"/>
                <a:gd name="T12" fmla="*/ 15 w 15"/>
                <a:gd name="T13" fmla="*/ 36 h 36"/>
                <a:gd name="T14" fmla="*/ 15 w 15"/>
                <a:gd name="T15" fmla="*/ 27 h 36"/>
                <a:gd name="T16" fmla="*/ 14 w 15"/>
                <a:gd name="T17" fmla="*/ 18 h 36"/>
                <a:gd name="T18" fmla="*/ 12 w 15"/>
                <a:gd name="T19" fmla="*/ 8 h 36"/>
                <a:gd name="T20" fmla="*/ 9 w 15"/>
                <a:gd name="T21" fmla="*/ 3 h 36"/>
                <a:gd name="T22" fmla="*/ 7 w 15"/>
                <a:gd name="T23" fmla="*/ 0 h 36"/>
                <a:gd name="T24" fmla="*/ 9 w 15"/>
                <a:gd name="T25" fmla="*/ 3 h 36"/>
                <a:gd name="T26" fmla="*/ 7 w 15"/>
                <a:gd name="T27" fmla="*/ 0 h 36"/>
                <a:gd name="T28" fmla="*/ 4 w 15"/>
                <a:gd name="T29" fmla="*/ 0 h 36"/>
                <a:gd name="T30" fmla="*/ 0 w 15"/>
                <a:gd name="T31" fmla="*/ 4 h 36"/>
                <a:gd name="T32" fmla="*/ 0 w 15"/>
                <a:gd name="T33" fmla="*/ 7 h 36"/>
                <a:gd name="T34" fmla="*/ 2 w 15"/>
                <a:gd name="T35" fmla="*/ 1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36">
                  <a:moveTo>
                    <a:pt x="2" y="10"/>
                  </a:moveTo>
                  <a:lnTo>
                    <a:pt x="0" y="7"/>
                  </a:lnTo>
                  <a:lnTo>
                    <a:pt x="2" y="11"/>
                  </a:lnTo>
                  <a:lnTo>
                    <a:pt x="5" y="18"/>
                  </a:lnTo>
                  <a:lnTo>
                    <a:pt x="6" y="27"/>
                  </a:lnTo>
                  <a:lnTo>
                    <a:pt x="6" y="36"/>
                  </a:lnTo>
                  <a:lnTo>
                    <a:pt x="15" y="36"/>
                  </a:lnTo>
                  <a:lnTo>
                    <a:pt x="15" y="27"/>
                  </a:lnTo>
                  <a:lnTo>
                    <a:pt x="14" y="18"/>
                  </a:lnTo>
                  <a:lnTo>
                    <a:pt x="12" y="8"/>
                  </a:lnTo>
                  <a:lnTo>
                    <a:pt x="9" y="3"/>
                  </a:lnTo>
                  <a:lnTo>
                    <a:pt x="7" y="0"/>
                  </a:lnTo>
                  <a:lnTo>
                    <a:pt x="9" y="3"/>
                  </a:lnTo>
                  <a:lnTo>
                    <a:pt x="7" y="0"/>
                  </a:lnTo>
                  <a:lnTo>
                    <a:pt x="4" y="0"/>
                  </a:lnTo>
                  <a:lnTo>
                    <a:pt x="0" y="4"/>
                  </a:lnTo>
                  <a:lnTo>
                    <a:pt x="0" y="7"/>
                  </a:lnTo>
                  <a:lnTo>
                    <a:pt x="2"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59" name="Freeform 367"/>
            <p:cNvSpPr>
              <a:spLocks/>
            </p:cNvSpPr>
            <p:nvPr/>
          </p:nvSpPr>
          <p:spPr bwMode="auto">
            <a:xfrm>
              <a:off x="2923" y="3805"/>
              <a:ext cx="16" cy="7"/>
            </a:xfrm>
            <a:custGeom>
              <a:avLst/>
              <a:gdLst>
                <a:gd name="T0" fmla="*/ 0 w 48"/>
                <a:gd name="T1" fmla="*/ 7 h 22"/>
                <a:gd name="T2" fmla="*/ 5 w 48"/>
                <a:gd name="T3" fmla="*/ 11 h 22"/>
                <a:gd name="T4" fmla="*/ 9 w 48"/>
                <a:gd name="T5" fmla="*/ 10 h 22"/>
                <a:gd name="T6" fmla="*/ 15 w 48"/>
                <a:gd name="T7" fmla="*/ 11 h 22"/>
                <a:gd name="T8" fmla="*/ 19 w 48"/>
                <a:gd name="T9" fmla="*/ 12 h 22"/>
                <a:gd name="T10" fmla="*/ 25 w 48"/>
                <a:gd name="T11" fmla="*/ 15 h 22"/>
                <a:gd name="T12" fmla="*/ 31 w 48"/>
                <a:gd name="T13" fmla="*/ 17 h 22"/>
                <a:gd name="T14" fmla="*/ 37 w 48"/>
                <a:gd name="T15" fmla="*/ 18 h 22"/>
                <a:gd name="T16" fmla="*/ 41 w 48"/>
                <a:gd name="T17" fmla="*/ 20 h 22"/>
                <a:gd name="T18" fmla="*/ 43 w 48"/>
                <a:gd name="T19" fmla="*/ 22 h 22"/>
                <a:gd name="T20" fmla="*/ 48 w 48"/>
                <a:gd name="T21" fmla="*/ 12 h 22"/>
                <a:gd name="T22" fmla="*/ 43 w 48"/>
                <a:gd name="T23" fmla="*/ 11 h 22"/>
                <a:gd name="T24" fmla="*/ 39 w 48"/>
                <a:gd name="T25" fmla="*/ 9 h 22"/>
                <a:gd name="T26" fmla="*/ 33 w 48"/>
                <a:gd name="T27" fmla="*/ 8 h 22"/>
                <a:gd name="T28" fmla="*/ 27 w 48"/>
                <a:gd name="T29" fmla="*/ 6 h 22"/>
                <a:gd name="T30" fmla="*/ 22 w 48"/>
                <a:gd name="T31" fmla="*/ 3 h 22"/>
                <a:gd name="T32" fmla="*/ 15 w 48"/>
                <a:gd name="T33" fmla="*/ 2 h 22"/>
                <a:gd name="T34" fmla="*/ 9 w 48"/>
                <a:gd name="T35" fmla="*/ 1 h 22"/>
                <a:gd name="T36" fmla="*/ 5 w 48"/>
                <a:gd name="T37" fmla="*/ 0 h 22"/>
                <a:gd name="T38" fmla="*/ 9 w 48"/>
                <a:gd name="T39" fmla="*/ 4 h 22"/>
                <a:gd name="T40" fmla="*/ 5 w 48"/>
                <a:gd name="T41" fmla="*/ 0 h 22"/>
                <a:gd name="T42" fmla="*/ 1 w 48"/>
                <a:gd name="T43" fmla="*/ 2 h 22"/>
                <a:gd name="T44" fmla="*/ 0 w 48"/>
                <a:gd name="T45" fmla="*/ 6 h 22"/>
                <a:gd name="T46" fmla="*/ 1 w 48"/>
                <a:gd name="T47" fmla="*/ 9 h 22"/>
                <a:gd name="T48" fmla="*/ 5 w 48"/>
                <a:gd name="T49" fmla="*/ 11 h 22"/>
                <a:gd name="T50" fmla="*/ 0 w 48"/>
                <a:gd name="T51"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22">
                  <a:moveTo>
                    <a:pt x="0" y="7"/>
                  </a:moveTo>
                  <a:lnTo>
                    <a:pt x="5" y="11"/>
                  </a:lnTo>
                  <a:lnTo>
                    <a:pt x="9" y="10"/>
                  </a:lnTo>
                  <a:lnTo>
                    <a:pt x="15" y="11"/>
                  </a:lnTo>
                  <a:lnTo>
                    <a:pt x="19" y="12"/>
                  </a:lnTo>
                  <a:lnTo>
                    <a:pt x="25" y="15"/>
                  </a:lnTo>
                  <a:lnTo>
                    <a:pt x="31" y="17"/>
                  </a:lnTo>
                  <a:lnTo>
                    <a:pt x="37" y="18"/>
                  </a:lnTo>
                  <a:lnTo>
                    <a:pt x="41" y="20"/>
                  </a:lnTo>
                  <a:lnTo>
                    <a:pt x="43" y="22"/>
                  </a:lnTo>
                  <a:lnTo>
                    <a:pt x="48" y="12"/>
                  </a:lnTo>
                  <a:lnTo>
                    <a:pt x="43" y="11"/>
                  </a:lnTo>
                  <a:lnTo>
                    <a:pt x="39" y="9"/>
                  </a:lnTo>
                  <a:lnTo>
                    <a:pt x="33" y="8"/>
                  </a:lnTo>
                  <a:lnTo>
                    <a:pt x="27" y="6"/>
                  </a:lnTo>
                  <a:lnTo>
                    <a:pt x="22" y="3"/>
                  </a:lnTo>
                  <a:lnTo>
                    <a:pt x="15" y="2"/>
                  </a:lnTo>
                  <a:lnTo>
                    <a:pt x="9" y="1"/>
                  </a:lnTo>
                  <a:lnTo>
                    <a:pt x="5" y="0"/>
                  </a:lnTo>
                  <a:lnTo>
                    <a:pt x="9" y="4"/>
                  </a:lnTo>
                  <a:lnTo>
                    <a:pt x="5" y="0"/>
                  </a:lnTo>
                  <a:lnTo>
                    <a:pt x="1" y="2"/>
                  </a:lnTo>
                  <a:lnTo>
                    <a:pt x="0" y="6"/>
                  </a:lnTo>
                  <a:lnTo>
                    <a:pt x="1" y="9"/>
                  </a:lnTo>
                  <a:lnTo>
                    <a:pt x="5" y="11"/>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60" name="Freeform 368"/>
            <p:cNvSpPr>
              <a:spLocks/>
            </p:cNvSpPr>
            <p:nvPr/>
          </p:nvSpPr>
          <p:spPr bwMode="auto">
            <a:xfrm>
              <a:off x="2915" y="3795"/>
              <a:ext cx="11" cy="12"/>
            </a:xfrm>
            <a:custGeom>
              <a:avLst/>
              <a:gdLst>
                <a:gd name="T0" fmla="*/ 0 w 34"/>
                <a:gd name="T1" fmla="*/ 9 h 37"/>
                <a:gd name="T2" fmla="*/ 0 w 34"/>
                <a:gd name="T3" fmla="*/ 9 h 37"/>
                <a:gd name="T4" fmla="*/ 7 w 34"/>
                <a:gd name="T5" fmla="*/ 15 h 37"/>
                <a:gd name="T6" fmla="*/ 16 w 34"/>
                <a:gd name="T7" fmla="*/ 23 h 37"/>
                <a:gd name="T8" fmla="*/ 21 w 34"/>
                <a:gd name="T9" fmla="*/ 31 h 37"/>
                <a:gd name="T10" fmla="*/ 25 w 34"/>
                <a:gd name="T11" fmla="*/ 37 h 37"/>
                <a:gd name="T12" fmla="*/ 34 w 34"/>
                <a:gd name="T13" fmla="*/ 34 h 37"/>
                <a:gd name="T14" fmla="*/ 31 w 34"/>
                <a:gd name="T15" fmla="*/ 26 h 37"/>
                <a:gd name="T16" fmla="*/ 23 w 34"/>
                <a:gd name="T17" fmla="*/ 16 h 37"/>
                <a:gd name="T18" fmla="*/ 13 w 34"/>
                <a:gd name="T19" fmla="*/ 8 h 37"/>
                <a:gd name="T20" fmla="*/ 4 w 34"/>
                <a:gd name="T21" fmla="*/ 0 h 37"/>
                <a:gd name="T22" fmla="*/ 4 w 34"/>
                <a:gd name="T23" fmla="*/ 0 h 37"/>
                <a:gd name="T24" fmla="*/ 0 w 34"/>
                <a:gd name="T25" fmla="*/ 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37">
                  <a:moveTo>
                    <a:pt x="0" y="9"/>
                  </a:moveTo>
                  <a:lnTo>
                    <a:pt x="0" y="9"/>
                  </a:lnTo>
                  <a:lnTo>
                    <a:pt x="7" y="15"/>
                  </a:lnTo>
                  <a:lnTo>
                    <a:pt x="16" y="23"/>
                  </a:lnTo>
                  <a:lnTo>
                    <a:pt x="21" y="31"/>
                  </a:lnTo>
                  <a:lnTo>
                    <a:pt x="25" y="37"/>
                  </a:lnTo>
                  <a:lnTo>
                    <a:pt x="34" y="34"/>
                  </a:lnTo>
                  <a:lnTo>
                    <a:pt x="31" y="26"/>
                  </a:lnTo>
                  <a:lnTo>
                    <a:pt x="23" y="16"/>
                  </a:lnTo>
                  <a:lnTo>
                    <a:pt x="13" y="8"/>
                  </a:lnTo>
                  <a:lnTo>
                    <a:pt x="4" y="0"/>
                  </a:lnTo>
                  <a:lnTo>
                    <a:pt x="4"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61" name="Freeform 369"/>
            <p:cNvSpPr>
              <a:spLocks/>
            </p:cNvSpPr>
            <p:nvPr/>
          </p:nvSpPr>
          <p:spPr bwMode="auto">
            <a:xfrm>
              <a:off x="2906" y="3794"/>
              <a:ext cx="10" cy="7"/>
            </a:xfrm>
            <a:custGeom>
              <a:avLst/>
              <a:gdLst>
                <a:gd name="T0" fmla="*/ 2 w 31"/>
                <a:gd name="T1" fmla="*/ 18 h 19"/>
                <a:gd name="T2" fmla="*/ 8 w 31"/>
                <a:gd name="T3" fmla="*/ 18 h 19"/>
                <a:gd name="T4" fmla="*/ 14 w 31"/>
                <a:gd name="T5" fmla="*/ 13 h 19"/>
                <a:gd name="T6" fmla="*/ 19 w 31"/>
                <a:gd name="T7" fmla="*/ 10 h 19"/>
                <a:gd name="T8" fmla="*/ 23 w 31"/>
                <a:gd name="T9" fmla="*/ 9 h 19"/>
                <a:gd name="T10" fmla="*/ 27 w 31"/>
                <a:gd name="T11" fmla="*/ 11 h 19"/>
                <a:gd name="T12" fmla="*/ 31 w 31"/>
                <a:gd name="T13" fmla="*/ 2 h 19"/>
                <a:gd name="T14" fmla="*/ 23 w 31"/>
                <a:gd name="T15" fmla="*/ 0 h 19"/>
                <a:gd name="T16" fmla="*/ 16 w 31"/>
                <a:gd name="T17" fmla="*/ 1 h 19"/>
                <a:gd name="T18" fmla="*/ 10 w 31"/>
                <a:gd name="T19" fmla="*/ 4 h 19"/>
                <a:gd name="T20" fmla="*/ 2 w 31"/>
                <a:gd name="T21" fmla="*/ 11 h 19"/>
                <a:gd name="T22" fmla="*/ 8 w 31"/>
                <a:gd name="T23" fmla="*/ 11 h 19"/>
                <a:gd name="T24" fmla="*/ 2 w 31"/>
                <a:gd name="T25" fmla="*/ 11 h 19"/>
                <a:gd name="T26" fmla="*/ 0 w 31"/>
                <a:gd name="T27" fmla="*/ 15 h 19"/>
                <a:gd name="T28" fmla="*/ 2 w 31"/>
                <a:gd name="T29" fmla="*/ 18 h 19"/>
                <a:gd name="T30" fmla="*/ 5 w 31"/>
                <a:gd name="T31" fmla="*/ 19 h 19"/>
                <a:gd name="T32" fmla="*/ 8 w 31"/>
                <a:gd name="T33" fmla="*/ 18 h 19"/>
                <a:gd name="T34" fmla="*/ 2 w 31"/>
                <a:gd name="T35"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19">
                  <a:moveTo>
                    <a:pt x="2" y="18"/>
                  </a:moveTo>
                  <a:lnTo>
                    <a:pt x="8" y="18"/>
                  </a:lnTo>
                  <a:lnTo>
                    <a:pt x="14" y="13"/>
                  </a:lnTo>
                  <a:lnTo>
                    <a:pt x="19" y="10"/>
                  </a:lnTo>
                  <a:lnTo>
                    <a:pt x="23" y="9"/>
                  </a:lnTo>
                  <a:lnTo>
                    <a:pt x="27" y="11"/>
                  </a:lnTo>
                  <a:lnTo>
                    <a:pt x="31" y="2"/>
                  </a:lnTo>
                  <a:lnTo>
                    <a:pt x="23" y="0"/>
                  </a:lnTo>
                  <a:lnTo>
                    <a:pt x="16" y="1"/>
                  </a:lnTo>
                  <a:lnTo>
                    <a:pt x="10" y="4"/>
                  </a:lnTo>
                  <a:lnTo>
                    <a:pt x="2" y="11"/>
                  </a:lnTo>
                  <a:lnTo>
                    <a:pt x="8" y="11"/>
                  </a:lnTo>
                  <a:lnTo>
                    <a:pt x="2" y="11"/>
                  </a:lnTo>
                  <a:lnTo>
                    <a:pt x="0" y="15"/>
                  </a:lnTo>
                  <a:lnTo>
                    <a:pt x="2" y="18"/>
                  </a:lnTo>
                  <a:lnTo>
                    <a:pt x="5" y="19"/>
                  </a:lnTo>
                  <a:lnTo>
                    <a:pt x="8" y="18"/>
                  </a:lnTo>
                  <a:lnTo>
                    <a:pt x="2"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62" name="Freeform 370"/>
            <p:cNvSpPr>
              <a:spLocks/>
            </p:cNvSpPr>
            <p:nvPr/>
          </p:nvSpPr>
          <p:spPr bwMode="auto">
            <a:xfrm>
              <a:off x="2900" y="3796"/>
              <a:ext cx="9" cy="4"/>
            </a:xfrm>
            <a:custGeom>
              <a:avLst/>
              <a:gdLst>
                <a:gd name="T0" fmla="*/ 0 w 27"/>
                <a:gd name="T1" fmla="*/ 7 h 13"/>
                <a:gd name="T2" fmla="*/ 5 w 27"/>
                <a:gd name="T3" fmla="*/ 12 h 13"/>
                <a:gd name="T4" fmla="*/ 10 w 27"/>
                <a:gd name="T5" fmla="*/ 12 h 13"/>
                <a:gd name="T6" fmla="*/ 16 w 27"/>
                <a:gd name="T7" fmla="*/ 11 h 13"/>
                <a:gd name="T8" fmla="*/ 19 w 27"/>
                <a:gd name="T9" fmla="*/ 12 h 13"/>
                <a:gd name="T10" fmla="*/ 21 w 27"/>
                <a:gd name="T11" fmla="*/ 13 h 13"/>
                <a:gd name="T12" fmla="*/ 27 w 27"/>
                <a:gd name="T13" fmla="*/ 6 h 13"/>
                <a:gd name="T14" fmla="*/ 22 w 27"/>
                <a:gd name="T15" fmla="*/ 3 h 13"/>
                <a:gd name="T16" fmla="*/ 16 w 27"/>
                <a:gd name="T17" fmla="*/ 2 h 13"/>
                <a:gd name="T18" fmla="*/ 10 w 27"/>
                <a:gd name="T19" fmla="*/ 0 h 13"/>
                <a:gd name="T20" fmla="*/ 5 w 27"/>
                <a:gd name="T21" fmla="*/ 0 h 13"/>
                <a:gd name="T22" fmla="*/ 9 w 27"/>
                <a:gd name="T23" fmla="*/ 5 h 13"/>
                <a:gd name="T24" fmla="*/ 5 w 27"/>
                <a:gd name="T25" fmla="*/ 0 h 13"/>
                <a:gd name="T26" fmla="*/ 1 w 27"/>
                <a:gd name="T27" fmla="*/ 3 h 13"/>
                <a:gd name="T28" fmla="*/ 0 w 27"/>
                <a:gd name="T29" fmla="*/ 6 h 13"/>
                <a:gd name="T30" fmla="*/ 1 w 27"/>
                <a:gd name="T31" fmla="*/ 10 h 13"/>
                <a:gd name="T32" fmla="*/ 5 w 27"/>
                <a:gd name="T33" fmla="*/ 12 h 13"/>
                <a:gd name="T34" fmla="*/ 0 w 27"/>
                <a:gd name="T35"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13">
                  <a:moveTo>
                    <a:pt x="0" y="7"/>
                  </a:moveTo>
                  <a:lnTo>
                    <a:pt x="5" y="12"/>
                  </a:lnTo>
                  <a:lnTo>
                    <a:pt x="10" y="12"/>
                  </a:lnTo>
                  <a:lnTo>
                    <a:pt x="16" y="11"/>
                  </a:lnTo>
                  <a:lnTo>
                    <a:pt x="19" y="12"/>
                  </a:lnTo>
                  <a:lnTo>
                    <a:pt x="21" y="13"/>
                  </a:lnTo>
                  <a:lnTo>
                    <a:pt x="27" y="6"/>
                  </a:lnTo>
                  <a:lnTo>
                    <a:pt x="22" y="3"/>
                  </a:lnTo>
                  <a:lnTo>
                    <a:pt x="16" y="2"/>
                  </a:lnTo>
                  <a:lnTo>
                    <a:pt x="10" y="0"/>
                  </a:lnTo>
                  <a:lnTo>
                    <a:pt x="5" y="0"/>
                  </a:lnTo>
                  <a:lnTo>
                    <a:pt x="9" y="5"/>
                  </a:lnTo>
                  <a:lnTo>
                    <a:pt x="5" y="0"/>
                  </a:lnTo>
                  <a:lnTo>
                    <a:pt x="1" y="3"/>
                  </a:lnTo>
                  <a:lnTo>
                    <a:pt x="0" y="6"/>
                  </a:lnTo>
                  <a:lnTo>
                    <a:pt x="1" y="10"/>
                  </a:lnTo>
                  <a:lnTo>
                    <a:pt x="5" y="12"/>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63" name="Freeform 371"/>
            <p:cNvSpPr>
              <a:spLocks/>
            </p:cNvSpPr>
            <p:nvPr/>
          </p:nvSpPr>
          <p:spPr bwMode="auto">
            <a:xfrm>
              <a:off x="2892" y="3787"/>
              <a:ext cx="11" cy="11"/>
            </a:xfrm>
            <a:custGeom>
              <a:avLst/>
              <a:gdLst>
                <a:gd name="T0" fmla="*/ 0 w 32"/>
                <a:gd name="T1" fmla="*/ 11 h 34"/>
                <a:gd name="T2" fmla="*/ 0 w 32"/>
                <a:gd name="T3" fmla="*/ 11 h 34"/>
                <a:gd name="T4" fmla="*/ 5 w 32"/>
                <a:gd name="T5" fmla="*/ 14 h 34"/>
                <a:gd name="T6" fmla="*/ 13 w 32"/>
                <a:gd name="T7" fmla="*/ 19 h 34"/>
                <a:gd name="T8" fmla="*/ 18 w 32"/>
                <a:gd name="T9" fmla="*/ 27 h 34"/>
                <a:gd name="T10" fmla="*/ 23 w 32"/>
                <a:gd name="T11" fmla="*/ 34 h 34"/>
                <a:gd name="T12" fmla="*/ 32 w 32"/>
                <a:gd name="T13" fmla="*/ 32 h 34"/>
                <a:gd name="T14" fmla="*/ 28 w 32"/>
                <a:gd name="T15" fmla="*/ 23 h 34"/>
                <a:gd name="T16" fmla="*/ 20 w 32"/>
                <a:gd name="T17" fmla="*/ 13 h 34"/>
                <a:gd name="T18" fmla="*/ 9 w 32"/>
                <a:gd name="T19" fmla="*/ 5 h 34"/>
                <a:gd name="T20" fmla="*/ 0 w 32"/>
                <a:gd name="T21" fmla="*/ 0 h 34"/>
                <a:gd name="T22" fmla="*/ 0 w 32"/>
                <a:gd name="T23" fmla="*/ 0 h 34"/>
                <a:gd name="T24" fmla="*/ 0 w 32"/>
                <a:gd name="T25" fmla="*/ 1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34">
                  <a:moveTo>
                    <a:pt x="0" y="11"/>
                  </a:moveTo>
                  <a:lnTo>
                    <a:pt x="0" y="11"/>
                  </a:lnTo>
                  <a:lnTo>
                    <a:pt x="5" y="14"/>
                  </a:lnTo>
                  <a:lnTo>
                    <a:pt x="13" y="19"/>
                  </a:lnTo>
                  <a:lnTo>
                    <a:pt x="18" y="27"/>
                  </a:lnTo>
                  <a:lnTo>
                    <a:pt x="23" y="34"/>
                  </a:lnTo>
                  <a:lnTo>
                    <a:pt x="32" y="32"/>
                  </a:lnTo>
                  <a:lnTo>
                    <a:pt x="28" y="23"/>
                  </a:lnTo>
                  <a:lnTo>
                    <a:pt x="20" y="13"/>
                  </a:lnTo>
                  <a:lnTo>
                    <a:pt x="9" y="5"/>
                  </a:lnTo>
                  <a:lnTo>
                    <a:pt x="0" y="0"/>
                  </a:lnTo>
                  <a:lnTo>
                    <a:pt x="0" y="0"/>
                  </a:lnTo>
                  <a:lnTo>
                    <a:pt x="0"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64" name="Freeform 372"/>
            <p:cNvSpPr>
              <a:spLocks/>
            </p:cNvSpPr>
            <p:nvPr/>
          </p:nvSpPr>
          <p:spPr bwMode="auto">
            <a:xfrm>
              <a:off x="2880" y="3787"/>
              <a:ext cx="12" cy="10"/>
            </a:xfrm>
            <a:custGeom>
              <a:avLst/>
              <a:gdLst>
                <a:gd name="T0" fmla="*/ 4 w 35"/>
                <a:gd name="T1" fmla="*/ 29 h 29"/>
                <a:gd name="T2" fmla="*/ 9 w 35"/>
                <a:gd name="T3" fmla="*/ 26 h 29"/>
                <a:gd name="T4" fmla="*/ 14 w 35"/>
                <a:gd name="T5" fmla="*/ 19 h 29"/>
                <a:gd name="T6" fmla="*/ 22 w 35"/>
                <a:gd name="T7" fmla="*/ 15 h 29"/>
                <a:gd name="T8" fmla="*/ 30 w 35"/>
                <a:gd name="T9" fmla="*/ 11 h 29"/>
                <a:gd name="T10" fmla="*/ 35 w 35"/>
                <a:gd name="T11" fmla="*/ 11 h 29"/>
                <a:gd name="T12" fmla="*/ 35 w 35"/>
                <a:gd name="T13" fmla="*/ 0 h 29"/>
                <a:gd name="T14" fmla="*/ 28 w 35"/>
                <a:gd name="T15" fmla="*/ 2 h 29"/>
                <a:gd name="T16" fmla="*/ 18 w 35"/>
                <a:gd name="T17" fmla="*/ 6 h 29"/>
                <a:gd name="T18" fmla="*/ 8 w 35"/>
                <a:gd name="T19" fmla="*/ 13 h 29"/>
                <a:gd name="T20" fmla="*/ 0 w 35"/>
                <a:gd name="T21" fmla="*/ 22 h 29"/>
                <a:gd name="T22" fmla="*/ 4 w 35"/>
                <a:gd name="T23" fmla="*/ 19 h 29"/>
                <a:gd name="T24" fmla="*/ 0 w 35"/>
                <a:gd name="T25" fmla="*/ 22 h 29"/>
                <a:gd name="T26" fmla="*/ 0 w 35"/>
                <a:gd name="T27" fmla="*/ 25 h 29"/>
                <a:gd name="T28" fmla="*/ 3 w 35"/>
                <a:gd name="T29" fmla="*/ 29 h 29"/>
                <a:gd name="T30" fmla="*/ 6 w 35"/>
                <a:gd name="T31" fmla="*/ 29 h 29"/>
                <a:gd name="T32" fmla="*/ 9 w 35"/>
                <a:gd name="T33" fmla="*/ 26 h 29"/>
                <a:gd name="T34" fmla="*/ 4 w 35"/>
                <a:gd name="T3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29">
                  <a:moveTo>
                    <a:pt x="4" y="29"/>
                  </a:moveTo>
                  <a:lnTo>
                    <a:pt x="9" y="26"/>
                  </a:lnTo>
                  <a:lnTo>
                    <a:pt x="14" y="19"/>
                  </a:lnTo>
                  <a:lnTo>
                    <a:pt x="22" y="15"/>
                  </a:lnTo>
                  <a:lnTo>
                    <a:pt x="30" y="11"/>
                  </a:lnTo>
                  <a:lnTo>
                    <a:pt x="35" y="11"/>
                  </a:lnTo>
                  <a:lnTo>
                    <a:pt x="35" y="0"/>
                  </a:lnTo>
                  <a:lnTo>
                    <a:pt x="28" y="2"/>
                  </a:lnTo>
                  <a:lnTo>
                    <a:pt x="18" y="6"/>
                  </a:lnTo>
                  <a:lnTo>
                    <a:pt x="8" y="13"/>
                  </a:lnTo>
                  <a:lnTo>
                    <a:pt x="0" y="22"/>
                  </a:lnTo>
                  <a:lnTo>
                    <a:pt x="4" y="19"/>
                  </a:lnTo>
                  <a:lnTo>
                    <a:pt x="0" y="22"/>
                  </a:lnTo>
                  <a:lnTo>
                    <a:pt x="0" y="25"/>
                  </a:lnTo>
                  <a:lnTo>
                    <a:pt x="3" y="29"/>
                  </a:lnTo>
                  <a:lnTo>
                    <a:pt x="6" y="29"/>
                  </a:lnTo>
                  <a:lnTo>
                    <a:pt x="9" y="26"/>
                  </a:lnTo>
                  <a:lnTo>
                    <a:pt x="4"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65" name="Freeform 373"/>
            <p:cNvSpPr>
              <a:spLocks/>
            </p:cNvSpPr>
            <p:nvPr/>
          </p:nvSpPr>
          <p:spPr bwMode="auto">
            <a:xfrm>
              <a:off x="2866" y="3783"/>
              <a:ext cx="16" cy="14"/>
            </a:xfrm>
            <a:custGeom>
              <a:avLst/>
              <a:gdLst>
                <a:gd name="T0" fmla="*/ 0 w 48"/>
                <a:gd name="T1" fmla="*/ 9 h 40"/>
                <a:gd name="T2" fmla="*/ 0 w 48"/>
                <a:gd name="T3" fmla="*/ 9 h 40"/>
                <a:gd name="T4" fmla="*/ 6 w 48"/>
                <a:gd name="T5" fmla="*/ 9 h 40"/>
                <a:gd name="T6" fmla="*/ 12 w 48"/>
                <a:gd name="T7" fmla="*/ 12 h 40"/>
                <a:gd name="T8" fmla="*/ 15 w 48"/>
                <a:gd name="T9" fmla="*/ 14 h 40"/>
                <a:gd name="T10" fmla="*/ 21 w 48"/>
                <a:gd name="T11" fmla="*/ 20 h 40"/>
                <a:gd name="T12" fmla="*/ 26 w 48"/>
                <a:gd name="T13" fmla="*/ 26 h 40"/>
                <a:gd name="T14" fmla="*/ 31 w 48"/>
                <a:gd name="T15" fmla="*/ 32 h 40"/>
                <a:gd name="T16" fmla="*/ 39 w 48"/>
                <a:gd name="T17" fmla="*/ 37 h 40"/>
                <a:gd name="T18" fmla="*/ 48 w 48"/>
                <a:gd name="T19" fmla="*/ 40 h 40"/>
                <a:gd name="T20" fmla="*/ 48 w 48"/>
                <a:gd name="T21" fmla="*/ 30 h 40"/>
                <a:gd name="T22" fmla="*/ 44 w 48"/>
                <a:gd name="T23" fmla="*/ 28 h 40"/>
                <a:gd name="T24" fmla="*/ 38 w 48"/>
                <a:gd name="T25" fmla="*/ 25 h 40"/>
                <a:gd name="T26" fmla="*/ 33 w 48"/>
                <a:gd name="T27" fmla="*/ 19 h 40"/>
                <a:gd name="T28" fmla="*/ 28 w 48"/>
                <a:gd name="T29" fmla="*/ 13 h 40"/>
                <a:gd name="T30" fmla="*/ 22 w 48"/>
                <a:gd name="T31" fmla="*/ 8 h 40"/>
                <a:gd name="T32" fmla="*/ 16 w 48"/>
                <a:gd name="T33" fmla="*/ 3 h 40"/>
                <a:gd name="T34" fmla="*/ 8 w 48"/>
                <a:gd name="T35" fmla="*/ 0 h 40"/>
                <a:gd name="T36" fmla="*/ 0 w 48"/>
                <a:gd name="T37" fmla="*/ 0 h 40"/>
                <a:gd name="T38" fmla="*/ 0 w 48"/>
                <a:gd name="T39" fmla="*/ 0 h 40"/>
                <a:gd name="T40" fmla="*/ 0 w 48"/>
                <a:gd name="T41" fmla="*/ 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40">
                  <a:moveTo>
                    <a:pt x="0" y="9"/>
                  </a:moveTo>
                  <a:lnTo>
                    <a:pt x="0" y="9"/>
                  </a:lnTo>
                  <a:lnTo>
                    <a:pt x="6" y="9"/>
                  </a:lnTo>
                  <a:lnTo>
                    <a:pt x="12" y="12"/>
                  </a:lnTo>
                  <a:lnTo>
                    <a:pt x="15" y="14"/>
                  </a:lnTo>
                  <a:lnTo>
                    <a:pt x="21" y="20"/>
                  </a:lnTo>
                  <a:lnTo>
                    <a:pt x="26" y="26"/>
                  </a:lnTo>
                  <a:lnTo>
                    <a:pt x="31" y="32"/>
                  </a:lnTo>
                  <a:lnTo>
                    <a:pt x="39" y="37"/>
                  </a:lnTo>
                  <a:lnTo>
                    <a:pt x="48" y="40"/>
                  </a:lnTo>
                  <a:lnTo>
                    <a:pt x="48" y="30"/>
                  </a:lnTo>
                  <a:lnTo>
                    <a:pt x="44" y="28"/>
                  </a:lnTo>
                  <a:lnTo>
                    <a:pt x="38" y="25"/>
                  </a:lnTo>
                  <a:lnTo>
                    <a:pt x="33" y="19"/>
                  </a:lnTo>
                  <a:lnTo>
                    <a:pt x="28" y="13"/>
                  </a:lnTo>
                  <a:lnTo>
                    <a:pt x="22" y="8"/>
                  </a:lnTo>
                  <a:lnTo>
                    <a:pt x="16" y="3"/>
                  </a:lnTo>
                  <a:lnTo>
                    <a:pt x="8" y="0"/>
                  </a:lnTo>
                  <a:lnTo>
                    <a:pt x="0" y="0"/>
                  </a:lnTo>
                  <a:lnTo>
                    <a:pt x="0"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66" name="Freeform 374"/>
            <p:cNvSpPr>
              <a:spLocks/>
            </p:cNvSpPr>
            <p:nvPr/>
          </p:nvSpPr>
          <p:spPr bwMode="auto">
            <a:xfrm>
              <a:off x="2855" y="3783"/>
              <a:ext cx="11" cy="16"/>
            </a:xfrm>
            <a:custGeom>
              <a:avLst/>
              <a:gdLst>
                <a:gd name="T0" fmla="*/ 9 w 32"/>
                <a:gd name="T1" fmla="*/ 46 h 48"/>
                <a:gd name="T2" fmla="*/ 9 w 32"/>
                <a:gd name="T3" fmla="*/ 48 h 48"/>
                <a:gd name="T4" fmla="*/ 11 w 32"/>
                <a:gd name="T5" fmla="*/ 38 h 48"/>
                <a:gd name="T6" fmla="*/ 16 w 32"/>
                <a:gd name="T7" fmla="*/ 26 h 48"/>
                <a:gd name="T8" fmla="*/ 23 w 32"/>
                <a:gd name="T9" fmla="*/ 14 h 48"/>
                <a:gd name="T10" fmla="*/ 32 w 32"/>
                <a:gd name="T11" fmla="*/ 9 h 48"/>
                <a:gd name="T12" fmla="*/ 32 w 32"/>
                <a:gd name="T13" fmla="*/ 0 h 48"/>
                <a:gd name="T14" fmla="*/ 16 w 32"/>
                <a:gd name="T15" fmla="*/ 8 h 48"/>
                <a:gd name="T16" fmla="*/ 7 w 32"/>
                <a:gd name="T17" fmla="*/ 21 h 48"/>
                <a:gd name="T18" fmla="*/ 2 w 32"/>
                <a:gd name="T19" fmla="*/ 36 h 48"/>
                <a:gd name="T20" fmla="*/ 0 w 32"/>
                <a:gd name="T21" fmla="*/ 45 h 48"/>
                <a:gd name="T22" fmla="*/ 0 w 32"/>
                <a:gd name="T23" fmla="*/ 46 h 48"/>
                <a:gd name="T24" fmla="*/ 9 w 32"/>
                <a:gd name="T25" fmla="*/ 4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48">
                  <a:moveTo>
                    <a:pt x="9" y="46"/>
                  </a:moveTo>
                  <a:lnTo>
                    <a:pt x="9" y="48"/>
                  </a:lnTo>
                  <a:lnTo>
                    <a:pt x="11" y="38"/>
                  </a:lnTo>
                  <a:lnTo>
                    <a:pt x="16" y="26"/>
                  </a:lnTo>
                  <a:lnTo>
                    <a:pt x="23" y="14"/>
                  </a:lnTo>
                  <a:lnTo>
                    <a:pt x="32" y="9"/>
                  </a:lnTo>
                  <a:lnTo>
                    <a:pt x="32" y="0"/>
                  </a:lnTo>
                  <a:lnTo>
                    <a:pt x="16" y="8"/>
                  </a:lnTo>
                  <a:lnTo>
                    <a:pt x="7" y="21"/>
                  </a:lnTo>
                  <a:lnTo>
                    <a:pt x="2" y="36"/>
                  </a:lnTo>
                  <a:lnTo>
                    <a:pt x="0" y="45"/>
                  </a:lnTo>
                  <a:lnTo>
                    <a:pt x="0" y="46"/>
                  </a:lnTo>
                  <a:lnTo>
                    <a:pt x="9" y="4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67" name="Freeform 375"/>
            <p:cNvSpPr>
              <a:spLocks/>
            </p:cNvSpPr>
            <p:nvPr/>
          </p:nvSpPr>
          <p:spPr bwMode="auto">
            <a:xfrm>
              <a:off x="2846" y="3799"/>
              <a:ext cx="12" cy="9"/>
            </a:xfrm>
            <a:custGeom>
              <a:avLst/>
              <a:gdLst>
                <a:gd name="T0" fmla="*/ 3 w 35"/>
                <a:gd name="T1" fmla="*/ 28 h 28"/>
                <a:gd name="T2" fmla="*/ 4 w 35"/>
                <a:gd name="T3" fmla="*/ 28 h 28"/>
                <a:gd name="T4" fmla="*/ 11 w 35"/>
                <a:gd name="T5" fmla="*/ 25 h 28"/>
                <a:gd name="T6" fmla="*/ 20 w 35"/>
                <a:gd name="T7" fmla="*/ 18 h 28"/>
                <a:gd name="T8" fmla="*/ 29 w 35"/>
                <a:gd name="T9" fmla="*/ 11 h 28"/>
                <a:gd name="T10" fmla="*/ 35 w 35"/>
                <a:gd name="T11" fmla="*/ 0 h 28"/>
                <a:gd name="T12" fmla="*/ 26 w 35"/>
                <a:gd name="T13" fmla="*/ 0 h 28"/>
                <a:gd name="T14" fmla="*/ 23 w 35"/>
                <a:gd name="T15" fmla="*/ 4 h 28"/>
                <a:gd name="T16" fmla="*/ 16 w 35"/>
                <a:gd name="T17" fmla="*/ 8 h 28"/>
                <a:gd name="T18" fmla="*/ 7 w 35"/>
                <a:gd name="T19" fmla="*/ 15 h 28"/>
                <a:gd name="T20" fmla="*/ 0 w 35"/>
                <a:gd name="T21" fmla="*/ 19 h 28"/>
                <a:gd name="T22" fmla="*/ 1 w 35"/>
                <a:gd name="T23" fmla="*/ 19 h 28"/>
                <a:gd name="T24" fmla="*/ 3 w 35"/>
                <a:gd name="T25"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28">
                  <a:moveTo>
                    <a:pt x="3" y="28"/>
                  </a:moveTo>
                  <a:lnTo>
                    <a:pt x="4" y="28"/>
                  </a:lnTo>
                  <a:lnTo>
                    <a:pt x="11" y="25"/>
                  </a:lnTo>
                  <a:lnTo>
                    <a:pt x="20" y="18"/>
                  </a:lnTo>
                  <a:lnTo>
                    <a:pt x="29" y="11"/>
                  </a:lnTo>
                  <a:lnTo>
                    <a:pt x="35" y="0"/>
                  </a:lnTo>
                  <a:lnTo>
                    <a:pt x="26" y="0"/>
                  </a:lnTo>
                  <a:lnTo>
                    <a:pt x="23" y="4"/>
                  </a:lnTo>
                  <a:lnTo>
                    <a:pt x="16" y="8"/>
                  </a:lnTo>
                  <a:lnTo>
                    <a:pt x="7" y="15"/>
                  </a:lnTo>
                  <a:lnTo>
                    <a:pt x="0" y="19"/>
                  </a:lnTo>
                  <a:lnTo>
                    <a:pt x="1" y="19"/>
                  </a:lnTo>
                  <a:lnTo>
                    <a:pt x="3" y="2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68" name="Freeform 376"/>
            <p:cNvSpPr>
              <a:spLocks/>
            </p:cNvSpPr>
            <p:nvPr/>
          </p:nvSpPr>
          <p:spPr bwMode="auto">
            <a:xfrm>
              <a:off x="2838" y="3805"/>
              <a:ext cx="9" cy="14"/>
            </a:xfrm>
            <a:custGeom>
              <a:avLst/>
              <a:gdLst>
                <a:gd name="T0" fmla="*/ 1 w 28"/>
                <a:gd name="T1" fmla="*/ 41 h 42"/>
                <a:gd name="T2" fmla="*/ 9 w 28"/>
                <a:gd name="T3" fmla="*/ 38 h 42"/>
                <a:gd name="T4" fmla="*/ 12 w 28"/>
                <a:gd name="T5" fmla="*/ 26 h 42"/>
                <a:gd name="T6" fmla="*/ 18 w 28"/>
                <a:gd name="T7" fmla="*/ 18 h 42"/>
                <a:gd name="T8" fmla="*/ 24 w 28"/>
                <a:gd name="T9" fmla="*/ 11 h 42"/>
                <a:gd name="T10" fmla="*/ 28 w 28"/>
                <a:gd name="T11" fmla="*/ 9 h 42"/>
                <a:gd name="T12" fmla="*/ 26 w 28"/>
                <a:gd name="T13" fmla="*/ 0 h 42"/>
                <a:gd name="T14" fmla="*/ 17 w 28"/>
                <a:gd name="T15" fmla="*/ 4 h 42"/>
                <a:gd name="T16" fmla="*/ 9 w 28"/>
                <a:gd name="T17" fmla="*/ 14 h 42"/>
                <a:gd name="T18" fmla="*/ 3 w 28"/>
                <a:gd name="T19" fmla="*/ 24 h 42"/>
                <a:gd name="T20" fmla="*/ 0 w 28"/>
                <a:gd name="T21" fmla="*/ 38 h 42"/>
                <a:gd name="T22" fmla="*/ 8 w 28"/>
                <a:gd name="T23" fmla="*/ 34 h 42"/>
                <a:gd name="T24" fmla="*/ 0 w 28"/>
                <a:gd name="T25" fmla="*/ 38 h 42"/>
                <a:gd name="T26" fmla="*/ 1 w 28"/>
                <a:gd name="T27" fmla="*/ 41 h 42"/>
                <a:gd name="T28" fmla="*/ 4 w 28"/>
                <a:gd name="T29" fmla="*/ 42 h 42"/>
                <a:gd name="T30" fmla="*/ 8 w 28"/>
                <a:gd name="T31" fmla="*/ 41 h 42"/>
                <a:gd name="T32" fmla="*/ 9 w 28"/>
                <a:gd name="T33" fmla="*/ 38 h 42"/>
                <a:gd name="T34" fmla="*/ 1 w 28"/>
                <a:gd name="T35"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 h="42">
                  <a:moveTo>
                    <a:pt x="1" y="41"/>
                  </a:moveTo>
                  <a:lnTo>
                    <a:pt x="9" y="38"/>
                  </a:lnTo>
                  <a:lnTo>
                    <a:pt x="12" y="26"/>
                  </a:lnTo>
                  <a:lnTo>
                    <a:pt x="18" y="18"/>
                  </a:lnTo>
                  <a:lnTo>
                    <a:pt x="24" y="11"/>
                  </a:lnTo>
                  <a:lnTo>
                    <a:pt x="28" y="9"/>
                  </a:lnTo>
                  <a:lnTo>
                    <a:pt x="26" y="0"/>
                  </a:lnTo>
                  <a:lnTo>
                    <a:pt x="17" y="4"/>
                  </a:lnTo>
                  <a:lnTo>
                    <a:pt x="9" y="14"/>
                  </a:lnTo>
                  <a:lnTo>
                    <a:pt x="3" y="24"/>
                  </a:lnTo>
                  <a:lnTo>
                    <a:pt x="0" y="38"/>
                  </a:lnTo>
                  <a:lnTo>
                    <a:pt x="8" y="34"/>
                  </a:lnTo>
                  <a:lnTo>
                    <a:pt x="0" y="38"/>
                  </a:lnTo>
                  <a:lnTo>
                    <a:pt x="1" y="41"/>
                  </a:lnTo>
                  <a:lnTo>
                    <a:pt x="4" y="42"/>
                  </a:lnTo>
                  <a:lnTo>
                    <a:pt x="8" y="41"/>
                  </a:lnTo>
                  <a:lnTo>
                    <a:pt x="9" y="38"/>
                  </a:lnTo>
                  <a:lnTo>
                    <a:pt x="1" y="4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69" name="Freeform 377"/>
            <p:cNvSpPr>
              <a:spLocks/>
            </p:cNvSpPr>
            <p:nvPr/>
          </p:nvSpPr>
          <p:spPr bwMode="auto">
            <a:xfrm>
              <a:off x="2827" y="3813"/>
              <a:ext cx="14" cy="6"/>
            </a:xfrm>
            <a:custGeom>
              <a:avLst/>
              <a:gdLst>
                <a:gd name="T0" fmla="*/ 9 w 41"/>
                <a:gd name="T1" fmla="*/ 9 h 17"/>
                <a:gd name="T2" fmla="*/ 5 w 41"/>
                <a:gd name="T3" fmla="*/ 11 h 17"/>
                <a:gd name="T4" fmla="*/ 14 w 41"/>
                <a:gd name="T5" fmla="*/ 10 h 17"/>
                <a:gd name="T6" fmla="*/ 23 w 41"/>
                <a:gd name="T7" fmla="*/ 11 h 17"/>
                <a:gd name="T8" fmla="*/ 29 w 41"/>
                <a:gd name="T9" fmla="*/ 14 h 17"/>
                <a:gd name="T10" fmla="*/ 34 w 41"/>
                <a:gd name="T11" fmla="*/ 17 h 17"/>
                <a:gd name="T12" fmla="*/ 41 w 41"/>
                <a:gd name="T13" fmla="*/ 10 h 17"/>
                <a:gd name="T14" fmla="*/ 34 w 41"/>
                <a:gd name="T15" fmla="*/ 4 h 17"/>
                <a:gd name="T16" fmla="*/ 23 w 41"/>
                <a:gd name="T17" fmla="*/ 2 h 17"/>
                <a:gd name="T18" fmla="*/ 14 w 41"/>
                <a:gd name="T19" fmla="*/ 1 h 17"/>
                <a:gd name="T20" fmla="*/ 5 w 41"/>
                <a:gd name="T21" fmla="*/ 0 h 17"/>
                <a:gd name="T22" fmla="*/ 2 w 41"/>
                <a:gd name="T23" fmla="*/ 2 h 17"/>
                <a:gd name="T24" fmla="*/ 5 w 41"/>
                <a:gd name="T25" fmla="*/ 0 h 17"/>
                <a:gd name="T26" fmla="*/ 2 w 41"/>
                <a:gd name="T27" fmla="*/ 2 h 17"/>
                <a:gd name="T28" fmla="*/ 0 w 41"/>
                <a:gd name="T29" fmla="*/ 6 h 17"/>
                <a:gd name="T30" fmla="*/ 2 w 41"/>
                <a:gd name="T31" fmla="*/ 9 h 17"/>
                <a:gd name="T32" fmla="*/ 5 w 41"/>
                <a:gd name="T33" fmla="*/ 11 h 17"/>
                <a:gd name="T34" fmla="*/ 9 w 41"/>
                <a:gd name="T35"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 h="17">
                  <a:moveTo>
                    <a:pt x="9" y="9"/>
                  </a:moveTo>
                  <a:lnTo>
                    <a:pt x="5" y="11"/>
                  </a:lnTo>
                  <a:lnTo>
                    <a:pt x="14" y="10"/>
                  </a:lnTo>
                  <a:lnTo>
                    <a:pt x="23" y="11"/>
                  </a:lnTo>
                  <a:lnTo>
                    <a:pt x="29" y="14"/>
                  </a:lnTo>
                  <a:lnTo>
                    <a:pt x="34" y="17"/>
                  </a:lnTo>
                  <a:lnTo>
                    <a:pt x="41" y="10"/>
                  </a:lnTo>
                  <a:lnTo>
                    <a:pt x="34" y="4"/>
                  </a:lnTo>
                  <a:lnTo>
                    <a:pt x="23" y="2"/>
                  </a:lnTo>
                  <a:lnTo>
                    <a:pt x="14" y="1"/>
                  </a:lnTo>
                  <a:lnTo>
                    <a:pt x="5" y="0"/>
                  </a:lnTo>
                  <a:lnTo>
                    <a:pt x="2" y="2"/>
                  </a:lnTo>
                  <a:lnTo>
                    <a:pt x="5" y="0"/>
                  </a:lnTo>
                  <a:lnTo>
                    <a:pt x="2" y="2"/>
                  </a:lnTo>
                  <a:lnTo>
                    <a:pt x="0" y="6"/>
                  </a:lnTo>
                  <a:lnTo>
                    <a:pt x="2" y="9"/>
                  </a:lnTo>
                  <a:lnTo>
                    <a:pt x="5" y="11"/>
                  </a:lnTo>
                  <a:lnTo>
                    <a:pt x="9"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70" name="Freeform 378"/>
            <p:cNvSpPr>
              <a:spLocks/>
            </p:cNvSpPr>
            <p:nvPr/>
          </p:nvSpPr>
          <p:spPr bwMode="auto">
            <a:xfrm>
              <a:off x="2826" y="3814"/>
              <a:ext cx="6" cy="14"/>
            </a:xfrm>
            <a:custGeom>
              <a:avLst/>
              <a:gdLst>
                <a:gd name="T0" fmla="*/ 12 w 16"/>
                <a:gd name="T1" fmla="*/ 34 h 44"/>
                <a:gd name="T2" fmla="*/ 16 w 16"/>
                <a:gd name="T3" fmla="*/ 37 h 44"/>
                <a:gd name="T4" fmla="*/ 12 w 16"/>
                <a:gd name="T5" fmla="*/ 28 h 44"/>
                <a:gd name="T6" fmla="*/ 9 w 16"/>
                <a:gd name="T7" fmla="*/ 18 h 44"/>
                <a:gd name="T8" fmla="*/ 9 w 16"/>
                <a:gd name="T9" fmla="*/ 9 h 44"/>
                <a:gd name="T10" fmla="*/ 11 w 16"/>
                <a:gd name="T11" fmla="*/ 7 h 44"/>
                <a:gd name="T12" fmla="*/ 4 w 16"/>
                <a:gd name="T13" fmla="*/ 0 h 44"/>
                <a:gd name="T14" fmla="*/ 0 w 16"/>
                <a:gd name="T15" fmla="*/ 9 h 44"/>
                <a:gd name="T16" fmla="*/ 0 w 16"/>
                <a:gd name="T17" fmla="*/ 18 h 44"/>
                <a:gd name="T18" fmla="*/ 2 w 16"/>
                <a:gd name="T19" fmla="*/ 30 h 44"/>
                <a:gd name="T20" fmla="*/ 7 w 16"/>
                <a:gd name="T21" fmla="*/ 41 h 44"/>
                <a:gd name="T22" fmla="*/ 12 w 16"/>
                <a:gd name="T23" fmla="*/ 44 h 44"/>
                <a:gd name="T24" fmla="*/ 7 w 16"/>
                <a:gd name="T25" fmla="*/ 41 h 44"/>
                <a:gd name="T26" fmla="*/ 9 w 16"/>
                <a:gd name="T27" fmla="*/ 44 h 44"/>
                <a:gd name="T28" fmla="*/ 14 w 16"/>
                <a:gd name="T29" fmla="*/ 44 h 44"/>
                <a:gd name="T30" fmla="*/ 16 w 16"/>
                <a:gd name="T31" fmla="*/ 40 h 44"/>
                <a:gd name="T32" fmla="*/ 16 w 16"/>
                <a:gd name="T33" fmla="*/ 37 h 44"/>
                <a:gd name="T34" fmla="*/ 12 w 16"/>
                <a:gd name="T35" fmla="*/ 3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44">
                  <a:moveTo>
                    <a:pt x="12" y="34"/>
                  </a:moveTo>
                  <a:lnTo>
                    <a:pt x="16" y="37"/>
                  </a:lnTo>
                  <a:lnTo>
                    <a:pt x="12" y="28"/>
                  </a:lnTo>
                  <a:lnTo>
                    <a:pt x="9" y="18"/>
                  </a:lnTo>
                  <a:lnTo>
                    <a:pt x="9" y="9"/>
                  </a:lnTo>
                  <a:lnTo>
                    <a:pt x="11" y="7"/>
                  </a:lnTo>
                  <a:lnTo>
                    <a:pt x="4" y="0"/>
                  </a:lnTo>
                  <a:lnTo>
                    <a:pt x="0" y="9"/>
                  </a:lnTo>
                  <a:lnTo>
                    <a:pt x="0" y="18"/>
                  </a:lnTo>
                  <a:lnTo>
                    <a:pt x="2" y="30"/>
                  </a:lnTo>
                  <a:lnTo>
                    <a:pt x="7" y="41"/>
                  </a:lnTo>
                  <a:lnTo>
                    <a:pt x="12" y="44"/>
                  </a:lnTo>
                  <a:lnTo>
                    <a:pt x="7" y="41"/>
                  </a:lnTo>
                  <a:lnTo>
                    <a:pt x="9" y="44"/>
                  </a:lnTo>
                  <a:lnTo>
                    <a:pt x="14" y="44"/>
                  </a:lnTo>
                  <a:lnTo>
                    <a:pt x="16" y="40"/>
                  </a:lnTo>
                  <a:lnTo>
                    <a:pt x="16" y="37"/>
                  </a:lnTo>
                  <a:lnTo>
                    <a:pt x="12"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71" name="Freeform 379"/>
            <p:cNvSpPr>
              <a:spLocks/>
            </p:cNvSpPr>
            <p:nvPr/>
          </p:nvSpPr>
          <p:spPr bwMode="auto">
            <a:xfrm>
              <a:off x="2828" y="3825"/>
              <a:ext cx="7" cy="15"/>
            </a:xfrm>
            <a:custGeom>
              <a:avLst/>
              <a:gdLst>
                <a:gd name="T0" fmla="*/ 1 w 23"/>
                <a:gd name="T1" fmla="*/ 45 h 46"/>
                <a:gd name="T2" fmla="*/ 5 w 23"/>
                <a:gd name="T3" fmla="*/ 46 h 46"/>
                <a:gd name="T4" fmla="*/ 21 w 23"/>
                <a:gd name="T5" fmla="*/ 35 h 46"/>
                <a:gd name="T6" fmla="*/ 23 w 23"/>
                <a:gd name="T7" fmla="*/ 21 h 46"/>
                <a:gd name="T8" fmla="*/ 18 w 23"/>
                <a:gd name="T9" fmla="*/ 7 h 46"/>
                <a:gd name="T10" fmla="*/ 8 w 23"/>
                <a:gd name="T11" fmla="*/ 0 h 46"/>
                <a:gd name="T12" fmla="*/ 8 w 23"/>
                <a:gd name="T13" fmla="*/ 10 h 46"/>
                <a:gd name="T14" fmla="*/ 9 w 23"/>
                <a:gd name="T15" fmla="*/ 12 h 46"/>
                <a:gd name="T16" fmla="*/ 13 w 23"/>
                <a:gd name="T17" fmla="*/ 21 h 46"/>
                <a:gd name="T18" fmla="*/ 12 w 23"/>
                <a:gd name="T19" fmla="*/ 30 h 46"/>
                <a:gd name="T20" fmla="*/ 3 w 23"/>
                <a:gd name="T21" fmla="*/ 37 h 46"/>
                <a:gd name="T22" fmla="*/ 8 w 23"/>
                <a:gd name="T23" fmla="*/ 38 h 46"/>
                <a:gd name="T24" fmla="*/ 3 w 23"/>
                <a:gd name="T25" fmla="*/ 37 h 46"/>
                <a:gd name="T26" fmla="*/ 1 w 23"/>
                <a:gd name="T27" fmla="*/ 39 h 46"/>
                <a:gd name="T28" fmla="*/ 0 w 23"/>
                <a:gd name="T29" fmla="*/ 43 h 46"/>
                <a:gd name="T30" fmla="*/ 2 w 23"/>
                <a:gd name="T31" fmla="*/ 45 h 46"/>
                <a:gd name="T32" fmla="*/ 5 w 23"/>
                <a:gd name="T33" fmla="*/ 46 h 46"/>
                <a:gd name="T34" fmla="*/ 1 w 23"/>
                <a:gd name="T35" fmla="*/ 4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46">
                  <a:moveTo>
                    <a:pt x="1" y="45"/>
                  </a:moveTo>
                  <a:lnTo>
                    <a:pt x="5" y="46"/>
                  </a:lnTo>
                  <a:lnTo>
                    <a:pt x="21" y="35"/>
                  </a:lnTo>
                  <a:lnTo>
                    <a:pt x="23" y="21"/>
                  </a:lnTo>
                  <a:lnTo>
                    <a:pt x="18" y="7"/>
                  </a:lnTo>
                  <a:lnTo>
                    <a:pt x="8" y="0"/>
                  </a:lnTo>
                  <a:lnTo>
                    <a:pt x="8" y="10"/>
                  </a:lnTo>
                  <a:lnTo>
                    <a:pt x="9" y="12"/>
                  </a:lnTo>
                  <a:lnTo>
                    <a:pt x="13" y="21"/>
                  </a:lnTo>
                  <a:lnTo>
                    <a:pt x="12" y="30"/>
                  </a:lnTo>
                  <a:lnTo>
                    <a:pt x="3" y="37"/>
                  </a:lnTo>
                  <a:lnTo>
                    <a:pt x="8" y="38"/>
                  </a:lnTo>
                  <a:lnTo>
                    <a:pt x="3" y="37"/>
                  </a:lnTo>
                  <a:lnTo>
                    <a:pt x="1" y="39"/>
                  </a:lnTo>
                  <a:lnTo>
                    <a:pt x="0" y="43"/>
                  </a:lnTo>
                  <a:lnTo>
                    <a:pt x="2" y="45"/>
                  </a:lnTo>
                  <a:lnTo>
                    <a:pt x="5" y="46"/>
                  </a:lnTo>
                  <a:lnTo>
                    <a:pt x="1" y="4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72" name="Freeform 380"/>
            <p:cNvSpPr>
              <a:spLocks/>
            </p:cNvSpPr>
            <p:nvPr/>
          </p:nvSpPr>
          <p:spPr bwMode="auto">
            <a:xfrm>
              <a:off x="2807" y="3833"/>
              <a:ext cx="23" cy="7"/>
            </a:xfrm>
            <a:custGeom>
              <a:avLst/>
              <a:gdLst>
                <a:gd name="T0" fmla="*/ 7 w 71"/>
                <a:gd name="T1" fmla="*/ 11 h 22"/>
                <a:gd name="T2" fmla="*/ 4 w 71"/>
                <a:gd name="T3" fmla="*/ 11 h 22"/>
                <a:gd name="T4" fmla="*/ 11 w 71"/>
                <a:gd name="T5" fmla="*/ 12 h 22"/>
                <a:gd name="T6" fmla="*/ 20 w 71"/>
                <a:gd name="T7" fmla="*/ 12 h 22"/>
                <a:gd name="T8" fmla="*/ 28 w 71"/>
                <a:gd name="T9" fmla="*/ 11 h 22"/>
                <a:gd name="T10" fmla="*/ 37 w 71"/>
                <a:gd name="T11" fmla="*/ 12 h 22"/>
                <a:gd name="T12" fmla="*/ 47 w 71"/>
                <a:gd name="T13" fmla="*/ 13 h 22"/>
                <a:gd name="T14" fmla="*/ 53 w 71"/>
                <a:gd name="T15" fmla="*/ 15 h 22"/>
                <a:gd name="T16" fmla="*/ 59 w 71"/>
                <a:gd name="T17" fmla="*/ 19 h 22"/>
                <a:gd name="T18" fmla="*/ 64 w 71"/>
                <a:gd name="T19" fmla="*/ 22 h 22"/>
                <a:gd name="T20" fmla="*/ 71 w 71"/>
                <a:gd name="T21" fmla="*/ 15 h 22"/>
                <a:gd name="T22" fmla="*/ 64 w 71"/>
                <a:gd name="T23" fmla="*/ 10 h 22"/>
                <a:gd name="T24" fmla="*/ 56 w 71"/>
                <a:gd name="T25" fmla="*/ 6 h 22"/>
                <a:gd name="T26" fmla="*/ 47 w 71"/>
                <a:gd name="T27" fmla="*/ 4 h 22"/>
                <a:gd name="T28" fmla="*/ 37 w 71"/>
                <a:gd name="T29" fmla="*/ 3 h 22"/>
                <a:gd name="T30" fmla="*/ 28 w 71"/>
                <a:gd name="T31" fmla="*/ 2 h 22"/>
                <a:gd name="T32" fmla="*/ 20 w 71"/>
                <a:gd name="T33" fmla="*/ 0 h 22"/>
                <a:gd name="T34" fmla="*/ 11 w 71"/>
                <a:gd name="T35" fmla="*/ 0 h 22"/>
                <a:gd name="T36" fmla="*/ 4 w 71"/>
                <a:gd name="T37" fmla="*/ 2 h 22"/>
                <a:gd name="T38" fmla="*/ 2 w 71"/>
                <a:gd name="T39" fmla="*/ 2 h 22"/>
                <a:gd name="T40" fmla="*/ 4 w 71"/>
                <a:gd name="T41" fmla="*/ 2 h 22"/>
                <a:gd name="T42" fmla="*/ 1 w 71"/>
                <a:gd name="T43" fmla="*/ 3 h 22"/>
                <a:gd name="T44" fmla="*/ 0 w 71"/>
                <a:gd name="T45" fmla="*/ 6 h 22"/>
                <a:gd name="T46" fmla="*/ 1 w 71"/>
                <a:gd name="T47" fmla="*/ 10 h 22"/>
                <a:gd name="T48" fmla="*/ 4 w 71"/>
                <a:gd name="T49" fmla="*/ 11 h 22"/>
                <a:gd name="T50" fmla="*/ 7 w 71"/>
                <a:gd name="T51"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1" h="22">
                  <a:moveTo>
                    <a:pt x="7" y="11"/>
                  </a:moveTo>
                  <a:lnTo>
                    <a:pt x="4" y="11"/>
                  </a:lnTo>
                  <a:lnTo>
                    <a:pt x="11" y="12"/>
                  </a:lnTo>
                  <a:lnTo>
                    <a:pt x="20" y="12"/>
                  </a:lnTo>
                  <a:lnTo>
                    <a:pt x="28" y="11"/>
                  </a:lnTo>
                  <a:lnTo>
                    <a:pt x="37" y="12"/>
                  </a:lnTo>
                  <a:lnTo>
                    <a:pt x="47" y="13"/>
                  </a:lnTo>
                  <a:lnTo>
                    <a:pt x="53" y="15"/>
                  </a:lnTo>
                  <a:lnTo>
                    <a:pt x="59" y="19"/>
                  </a:lnTo>
                  <a:lnTo>
                    <a:pt x="64" y="22"/>
                  </a:lnTo>
                  <a:lnTo>
                    <a:pt x="71" y="15"/>
                  </a:lnTo>
                  <a:lnTo>
                    <a:pt x="64" y="10"/>
                  </a:lnTo>
                  <a:lnTo>
                    <a:pt x="56" y="6"/>
                  </a:lnTo>
                  <a:lnTo>
                    <a:pt x="47" y="4"/>
                  </a:lnTo>
                  <a:lnTo>
                    <a:pt x="37" y="3"/>
                  </a:lnTo>
                  <a:lnTo>
                    <a:pt x="28" y="2"/>
                  </a:lnTo>
                  <a:lnTo>
                    <a:pt x="20" y="0"/>
                  </a:lnTo>
                  <a:lnTo>
                    <a:pt x="11" y="0"/>
                  </a:lnTo>
                  <a:lnTo>
                    <a:pt x="4" y="2"/>
                  </a:lnTo>
                  <a:lnTo>
                    <a:pt x="2" y="2"/>
                  </a:lnTo>
                  <a:lnTo>
                    <a:pt x="4" y="2"/>
                  </a:lnTo>
                  <a:lnTo>
                    <a:pt x="1" y="3"/>
                  </a:lnTo>
                  <a:lnTo>
                    <a:pt x="0" y="6"/>
                  </a:lnTo>
                  <a:lnTo>
                    <a:pt x="1" y="10"/>
                  </a:lnTo>
                  <a:lnTo>
                    <a:pt x="4" y="11"/>
                  </a:lnTo>
                  <a:lnTo>
                    <a:pt x="7"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73" name="Freeform 381"/>
            <p:cNvSpPr>
              <a:spLocks/>
            </p:cNvSpPr>
            <p:nvPr/>
          </p:nvSpPr>
          <p:spPr bwMode="auto">
            <a:xfrm>
              <a:off x="2804" y="3833"/>
              <a:ext cx="6" cy="21"/>
            </a:xfrm>
            <a:custGeom>
              <a:avLst/>
              <a:gdLst>
                <a:gd name="T0" fmla="*/ 9 w 17"/>
                <a:gd name="T1" fmla="*/ 61 h 62"/>
                <a:gd name="T2" fmla="*/ 17 w 17"/>
                <a:gd name="T3" fmla="*/ 57 h 62"/>
                <a:gd name="T4" fmla="*/ 12 w 17"/>
                <a:gd name="T5" fmla="*/ 41 h 62"/>
                <a:gd name="T6" fmla="*/ 11 w 17"/>
                <a:gd name="T7" fmla="*/ 27 h 62"/>
                <a:gd name="T8" fmla="*/ 11 w 17"/>
                <a:gd name="T9" fmla="*/ 14 h 62"/>
                <a:gd name="T10" fmla="*/ 15 w 17"/>
                <a:gd name="T11" fmla="*/ 9 h 62"/>
                <a:gd name="T12" fmla="*/ 10 w 17"/>
                <a:gd name="T13" fmla="*/ 0 h 62"/>
                <a:gd name="T14" fmla="*/ 2 w 17"/>
                <a:gd name="T15" fmla="*/ 12 h 62"/>
                <a:gd name="T16" fmla="*/ 0 w 17"/>
                <a:gd name="T17" fmla="*/ 27 h 62"/>
                <a:gd name="T18" fmla="*/ 3 w 17"/>
                <a:gd name="T19" fmla="*/ 43 h 62"/>
                <a:gd name="T20" fmla="*/ 8 w 17"/>
                <a:gd name="T21" fmla="*/ 59 h 62"/>
                <a:gd name="T22" fmla="*/ 16 w 17"/>
                <a:gd name="T23" fmla="*/ 54 h 62"/>
                <a:gd name="T24" fmla="*/ 8 w 17"/>
                <a:gd name="T25" fmla="*/ 59 h 62"/>
                <a:gd name="T26" fmla="*/ 10 w 17"/>
                <a:gd name="T27" fmla="*/ 61 h 62"/>
                <a:gd name="T28" fmla="*/ 13 w 17"/>
                <a:gd name="T29" fmla="*/ 62 h 62"/>
                <a:gd name="T30" fmla="*/ 16 w 17"/>
                <a:gd name="T31" fmla="*/ 60 h 62"/>
                <a:gd name="T32" fmla="*/ 17 w 17"/>
                <a:gd name="T33" fmla="*/ 57 h 62"/>
                <a:gd name="T34" fmla="*/ 9 w 17"/>
                <a:gd name="T35" fmla="*/ 6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62">
                  <a:moveTo>
                    <a:pt x="9" y="61"/>
                  </a:moveTo>
                  <a:lnTo>
                    <a:pt x="17" y="57"/>
                  </a:lnTo>
                  <a:lnTo>
                    <a:pt x="12" y="41"/>
                  </a:lnTo>
                  <a:lnTo>
                    <a:pt x="11" y="27"/>
                  </a:lnTo>
                  <a:lnTo>
                    <a:pt x="11" y="14"/>
                  </a:lnTo>
                  <a:lnTo>
                    <a:pt x="15" y="9"/>
                  </a:lnTo>
                  <a:lnTo>
                    <a:pt x="10" y="0"/>
                  </a:lnTo>
                  <a:lnTo>
                    <a:pt x="2" y="12"/>
                  </a:lnTo>
                  <a:lnTo>
                    <a:pt x="0" y="27"/>
                  </a:lnTo>
                  <a:lnTo>
                    <a:pt x="3" y="43"/>
                  </a:lnTo>
                  <a:lnTo>
                    <a:pt x="8" y="59"/>
                  </a:lnTo>
                  <a:lnTo>
                    <a:pt x="16" y="54"/>
                  </a:lnTo>
                  <a:lnTo>
                    <a:pt x="8" y="59"/>
                  </a:lnTo>
                  <a:lnTo>
                    <a:pt x="10" y="61"/>
                  </a:lnTo>
                  <a:lnTo>
                    <a:pt x="13" y="62"/>
                  </a:lnTo>
                  <a:lnTo>
                    <a:pt x="16" y="60"/>
                  </a:lnTo>
                  <a:lnTo>
                    <a:pt x="17" y="57"/>
                  </a:lnTo>
                  <a:lnTo>
                    <a:pt x="9" y="6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74" name="Freeform 382"/>
            <p:cNvSpPr>
              <a:spLocks/>
            </p:cNvSpPr>
            <p:nvPr/>
          </p:nvSpPr>
          <p:spPr bwMode="auto">
            <a:xfrm>
              <a:off x="2797" y="3850"/>
              <a:ext cx="12" cy="9"/>
            </a:xfrm>
            <a:custGeom>
              <a:avLst/>
              <a:gdLst>
                <a:gd name="T0" fmla="*/ 3 w 36"/>
                <a:gd name="T1" fmla="*/ 25 h 25"/>
                <a:gd name="T2" fmla="*/ 8 w 36"/>
                <a:gd name="T3" fmla="*/ 24 h 25"/>
                <a:gd name="T4" fmla="*/ 15 w 36"/>
                <a:gd name="T5" fmla="*/ 17 h 25"/>
                <a:gd name="T6" fmla="*/ 22 w 36"/>
                <a:gd name="T7" fmla="*/ 13 h 25"/>
                <a:gd name="T8" fmla="*/ 27 w 36"/>
                <a:gd name="T9" fmla="*/ 9 h 25"/>
                <a:gd name="T10" fmla="*/ 29 w 36"/>
                <a:gd name="T11" fmla="*/ 10 h 25"/>
                <a:gd name="T12" fmla="*/ 36 w 36"/>
                <a:gd name="T13" fmla="*/ 3 h 25"/>
                <a:gd name="T14" fmla="*/ 27 w 36"/>
                <a:gd name="T15" fmla="*/ 0 h 25"/>
                <a:gd name="T16" fmla="*/ 17 w 36"/>
                <a:gd name="T17" fmla="*/ 3 h 25"/>
                <a:gd name="T18" fmla="*/ 8 w 36"/>
                <a:gd name="T19" fmla="*/ 10 h 25"/>
                <a:gd name="T20" fmla="*/ 1 w 36"/>
                <a:gd name="T21" fmla="*/ 17 h 25"/>
                <a:gd name="T22" fmla="*/ 7 w 36"/>
                <a:gd name="T23" fmla="*/ 16 h 25"/>
                <a:gd name="T24" fmla="*/ 1 w 36"/>
                <a:gd name="T25" fmla="*/ 17 h 25"/>
                <a:gd name="T26" fmla="*/ 0 w 36"/>
                <a:gd name="T27" fmla="*/ 21 h 25"/>
                <a:gd name="T28" fmla="*/ 1 w 36"/>
                <a:gd name="T29" fmla="*/ 24 h 25"/>
                <a:gd name="T30" fmla="*/ 5 w 36"/>
                <a:gd name="T31" fmla="*/ 25 h 25"/>
                <a:gd name="T32" fmla="*/ 8 w 36"/>
                <a:gd name="T33" fmla="*/ 24 h 25"/>
                <a:gd name="T34" fmla="*/ 3 w 36"/>
                <a:gd name="T35"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25">
                  <a:moveTo>
                    <a:pt x="3" y="25"/>
                  </a:moveTo>
                  <a:lnTo>
                    <a:pt x="8" y="24"/>
                  </a:lnTo>
                  <a:lnTo>
                    <a:pt x="15" y="17"/>
                  </a:lnTo>
                  <a:lnTo>
                    <a:pt x="22" y="13"/>
                  </a:lnTo>
                  <a:lnTo>
                    <a:pt x="27" y="9"/>
                  </a:lnTo>
                  <a:lnTo>
                    <a:pt x="29" y="10"/>
                  </a:lnTo>
                  <a:lnTo>
                    <a:pt x="36" y="3"/>
                  </a:lnTo>
                  <a:lnTo>
                    <a:pt x="27" y="0"/>
                  </a:lnTo>
                  <a:lnTo>
                    <a:pt x="17" y="3"/>
                  </a:lnTo>
                  <a:lnTo>
                    <a:pt x="8" y="10"/>
                  </a:lnTo>
                  <a:lnTo>
                    <a:pt x="1" y="17"/>
                  </a:lnTo>
                  <a:lnTo>
                    <a:pt x="7" y="16"/>
                  </a:lnTo>
                  <a:lnTo>
                    <a:pt x="1" y="17"/>
                  </a:lnTo>
                  <a:lnTo>
                    <a:pt x="0" y="21"/>
                  </a:lnTo>
                  <a:lnTo>
                    <a:pt x="1" y="24"/>
                  </a:lnTo>
                  <a:lnTo>
                    <a:pt x="5" y="25"/>
                  </a:lnTo>
                  <a:lnTo>
                    <a:pt x="8" y="24"/>
                  </a:lnTo>
                  <a:lnTo>
                    <a:pt x="3" y="2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75" name="Freeform 383"/>
            <p:cNvSpPr>
              <a:spLocks/>
            </p:cNvSpPr>
            <p:nvPr/>
          </p:nvSpPr>
          <p:spPr bwMode="auto">
            <a:xfrm>
              <a:off x="2785" y="3854"/>
              <a:ext cx="15" cy="10"/>
            </a:xfrm>
            <a:custGeom>
              <a:avLst/>
              <a:gdLst>
                <a:gd name="T0" fmla="*/ 5 w 45"/>
                <a:gd name="T1" fmla="*/ 31 h 31"/>
                <a:gd name="T2" fmla="*/ 10 w 45"/>
                <a:gd name="T3" fmla="*/ 27 h 31"/>
                <a:gd name="T4" fmla="*/ 12 w 45"/>
                <a:gd name="T5" fmla="*/ 22 h 31"/>
                <a:gd name="T6" fmla="*/ 14 w 45"/>
                <a:gd name="T7" fmla="*/ 18 h 31"/>
                <a:gd name="T8" fmla="*/ 16 w 45"/>
                <a:gd name="T9" fmla="*/ 13 h 31"/>
                <a:gd name="T10" fmla="*/ 18 w 45"/>
                <a:gd name="T11" fmla="*/ 12 h 31"/>
                <a:gd name="T12" fmla="*/ 21 w 45"/>
                <a:gd name="T13" fmla="*/ 10 h 31"/>
                <a:gd name="T14" fmla="*/ 26 w 45"/>
                <a:gd name="T15" fmla="*/ 10 h 31"/>
                <a:gd name="T16" fmla="*/ 32 w 45"/>
                <a:gd name="T17" fmla="*/ 11 h 31"/>
                <a:gd name="T18" fmla="*/ 41 w 45"/>
                <a:gd name="T19" fmla="*/ 14 h 31"/>
                <a:gd name="T20" fmla="*/ 45 w 45"/>
                <a:gd name="T21" fmla="*/ 5 h 31"/>
                <a:gd name="T22" fmla="*/ 35 w 45"/>
                <a:gd name="T23" fmla="*/ 2 h 31"/>
                <a:gd name="T24" fmla="*/ 26 w 45"/>
                <a:gd name="T25" fmla="*/ 0 h 31"/>
                <a:gd name="T26" fmla="*/ 19 w 45"/>
                <a:gd name="T27" fmla="*/ 0 h 31"/>
                <a:gd name="T28" fmla="*/ 13 w 45"/>
                <a:gd name="T29" fmla="*/ 3 h 31"/>
                <a:gd name="T30" fmla="*/ 7 w 45"/>
                <a:gd name="T31" fmla="*/ 9 h 31"/>
                <a:gd name="T32" fmla="*/ 5 w 45"/>
                <a:gd name="T33" fmla="*/ 13 h 31"/>
                <a:gd name="T34" fmla="*/ 3 w 45"/>
                <a:gd name="T35" fmla="*/ 18 h 31"/>
                <a:gd name="T36" fmla="*/ 0 w 45"/>
                <a:gd name="T37" fmla="*/ 25 h 31"/>
                <a:gd name="T38" fmla="*/ 5 w 45"/>
                <a:gd name="T39" fmla="*/ 20 h 31"/>
                <a:gd name="T40" fmla="*/ 0 w 45"/>
                <a:gd name="T41" fmla="*/ 25 h 31"/>
                <a:gd name="T42" fmla="*/ 2 w 45"/>
                <a:gd name="T43" fmla="*/ 28 h 31"/>
                <a:gd name="T44" fmla="*/ 4 w 45"/>
                <a:gd name="T45" fmla="*/ 30 h 31"/>
                <a:gd name="T46" fmla="*/ 7 w 45"/>
                <a:gd name="T47" fmla="*/ 29 h 31"/>
                <a:gd name="T48" fmla="*/ 10 w 45"/>
                <a:gd name="T49" fmla="*/ 27 h 31"/>
                <a:gd name="T50" fmla="*/ 5 w 45"/>
                <a:gd name="T51"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31">
                  <a:moveTo>
                    <a:pt x="5" y="31"/>
                  </a:moveTo>
                  <a:lnTo>
                    <a:pt x="10" y="27"/>
                  </a:lnTo>
                  <a:lnTo>
                    <a:pt x="12" y="22"/>
                  </a:lnTo>
                  <a:lnTo>
                    <a:pt x="14" y="18"/>
                  </a:lnTo>
                  <a:lnTo>
                    <a:pt x="16" y="13"/>
                  </a:lnTo>
                  <a:lnTo>
                    <a:pt x="18" y="12"/>
                  </a:lnTo>
                  <a:lnTo>
                    <a:pt x="21" y="10"/>
                  </a:lnTo>
                  <a:lnTo>
                    <a:pt x="26" y="10"/>
                  </a:lnTo>
                  <a:lnTo>
                    <a:pt x="32" y="11"/>
                  </a:lnTo>
                  <a:lnTo>
                    <a:pt x="41" y="14"/>
                  </a:lnTo>
                  <a:lnTo>
                    <a:pt x="45" y="5"/>
                  </a:lnTo>
                  <a:lnTo>
                    <a:pt x="35" y="2"/>
                  </a:lnTo>
                  <a:lnTo>
                    <a:pt x="26" y="0"/>
                  </a:lnTo>
                  <a:lnTo>
                    <a:pt x="19" y="0"/>
                  </a:lnTo>
                  <a:lnTo>
                    <a:pt x="13" y="3"/>
                  </a:lnTo>
                  <a:lnTo>
                    <a:pt x="7" y="9"/>
                  </a:lnTo>
                  <a:lnTo>
                    <a:pt x="5" y="13"/>
                  </a:lnTo>
                  <a:lnTo>
                    <a:pt x="3" y="18"/>
                  </a:lnTo>
                  <a:lnTo>
                    <a:pt x="0" y="25"/>
                  </a:lnTo>
                  <a:lnTo>
                    <a:pt x="5" y="20"/>
                  </a:lnTo>
                  <a:lnTo>
                    <a:pt x="0" y="25"/>
                  </a:lnTo>
                  <a:lnTo>
                    <a:pt x="2" y="28"/>
                  </a:lnTo>
                  <a:lnTo>
                    <a:pt x="4" y="30"/>
                  </a:lnTo>
                  <a:lnTo>
                    <a:pt x="7" y="29"/>
                  </a:lnTo>
                  <a:lnTo>
                    <a:pt x="10" y="27"/>
                  </a:lnTo>
                  <a:lnTo>
                    <a:pt x="5" y="3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76" name="Freeform 384"/>
            <p:cNvSpPr>
              <a:spLocks/>
            </p:cNvSpPr>
            <p:nvPr/>
          </p:nvSpPr>
          <p:spPr bwMode="auto">
            <a:xfrm>
              <a:off x="2772" y="3861"/>
              <a:ext cx="14" cy="18"/>
            </a:xfrm>
            <a:custGeom>
              <a:avLst/>
              <a:gdLst>
                <a:gd name="T0" fmla="*/ 9 w 43"/>
                <a:gd name="T1" fmla="*/ 48 h 55"/>
                <a:gd name="T2" fmla="*/ 9 w 43"/>
                <a:gd name="T3" fmla="*/ 51 h 55"/>
                <a:gd name="T4" fmla="*/ 11 w 43"/>
                <a:gd name="T5" fmla="*/ 46 h 55"/>
                <a:gd name="T6" fmla="*/ 16 w 43"/>
                <a:gd name="T7" fmla="*/ 38 h 55"/>
                <a:gd name="T8" fmla="*/ 20 w 43"/>
                <a:gd name="T9" fmla="*/ 31 h 55"/>
                <a:gd name="T10" fmla="*/ 24 w 43"/>
                <a:gd name="T11" fmla="*/ 23 h 55"/>
                <a:gd name="T12" fmla="*/ 29 w 43"/>
                <a:gd name="T13" fmla="*/ 18 h 55"/>
                <a:gd name="T14" fmla="*/ 34 w 43"/>
                <a:gd name="T15" fmla="*/ 15 h 55"/>
                <a:gd name="T16" fmla="*/ 38 w 43"/>
                <a:gd name="T17" fmla="*/ 11 h 55"/>
                <a:gd name="T18" fmla="*/ 43 w 43"/>
                <a:gd name="T19" fmla="*/ 11 h 55"/>
                <a:gd name="T20" fmla="*/ 43 w 43"/>
                <a:gd name="T21" fmla="*/ 0 h 55"/>
                <a:gd name="T22" fmla="*/ 36 w 43"/>
                <a:gd name="T23" fmla="*/ 2 h 55"/>
                <a:gd name="T24" fmla="*/ 29 w 43"/>
                <a:gd name="T25" fmla="*/ 6 h 55"/>
                <a:gd name="T26" fmla="*/ 22 w 43"/>
                <a:gd name="T27" fmla="*/ 11 h 55"/>
                <a:gd name="T28" fmla="*/ 17 w 43"/>
                <a:gd name="T29" fmla="*/ 18 h 55"/>
                <a:gd name="T30" fmla="*/ 11 w 43"/>
                <a:gd name="T31" fmla="*/ 26 h 55"/>
                <a:gd name="T32" fmla="*/ 6 w 43"/>
                <a:gd name="T33" fmla="*/ 33 h 55"/>
                <a:gd name="T34" fmla="*/ 2 w 43"/>
                <a:gd name="T35" fmla="*/ 41 h 55"/>
                <a:gd name="T36" fmla="*/ 0 w 43"/>
                <a:gd name="T37" fmla="*/ 49 h 55"/>
                <a:gd name="T38" fmla="*/ 0 w 43"/>
                <a:gd name="T39" fmla="*/ 53 h 55"/>
                <a:gd name="T40" fmla="*/ 0 w 43"/>
                <a:gd name="T41" fmla="*/ 49 h 55"/>
                <a:gd name="T42" fmla="*/ 1 w 43"/>
                <a:gd name="T43" fmla="*/ 53 h 55"/>
                <a:gd name="T44" fmla="*/ 3 w 43"/>
                <a:gd name="T45" fmla="*/ 55 h 55"/>
                <a:gd name="T46" fmla="*/ 6 w 43"/>
                <a:gd name="T47" fmla="*/ 54 h 55"/>
                <a:gd name="T48" fmla="*/ 9 w 43"/>
                <a:gd name="T49" fmla="*/ 51 h 55"/>
                <a:gd name="T50" fmla="*/ 9 w 43"/>
                <a:gd name="T51"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3" h="55">
                  <a:moveTo>
                    <a:pt x="9" y="48"/>
                  </a:moveTo>
                  <a:lnTo>
                    <a:pt x="9" y="51"/>
                  </a:lnTo>
                  <a:lnTo>
                    <a:pt x="11" y="46"/>
                  </a:lnTo>
                  <a:lnTo>
                    <a:pt x="16" y="38"/>
                  </a:lnTo>
                  <a:lnTo>
                    <a:pt x="20" y="31"/>
                  </a:lnTo>
                  <a:lnTo>
                    <a:pt x="24" y="23"/>
                  </a:lnTo>
                  <a:lnTo>
                    <a:pt x="29" y="18"/>
                  </a:lnTo>
                  <a:lnTo>
                    <a:pt x="34" y="15"/>
                  </a:lnTo>
                  <a:lnTo>
                    <a:pt x="38" y="11"/>
                  </a:lnTo>
                  <a:lnTo>
                    <a:pt x="43" y="11"/>
                  </a:lnTo>
                  <a:lnTo>
                    <a:pt x="43" y="0"/>
                  </a:lnTo>
                  <a:lnTo>
                    <a:pt x="36" y="2"/>
                  </a:lnTo>
                  <a:lnTo>
                    <a:pt x="29" y="6"/>
                  </a:lnTo>
                  <a:lnTo>
                    <a:pt x="22" y="11"/>
                  </a:lnTo>
                  <a:lnTo>
                    <a:pt x="17" y="18"/>
                  </a:lnTo>
                  <a:lnTo>
                    <a:pt x="11" y="26"/>
                  </a:lnTo>
                  <a:lnTo>
                    <a:pt x="6" y="33"/>
                  </a:lnTo>
                  <a:lnTo>
                    <a:pt x="2" y="41"/>
                  </a:lnTo>
                  <a:lnTo>
                    <a:pt x="0" y="49"/>
                  </a:lnTo>
                  <a:lnTo>
                    <a:pt x="0" y="53"/>
                  </a:lnTo>
                  <a:lnTo>
                    <a:pt x="0" y="49"/>
                  </a:lnTo>
                  <a:lnTo>
                    <a:pt x="1" y="53"/>
                  </a:lnTo>
                  <a:lnTo>
                    <a:pt x="3" y="55"/>
                  </a:lnTo>
                  <a:lnTo>
                    <a:pt x="6" y="54"/>
                  </a:lnTo>
                  <a:lnTo>
                    <a:pt x="9" y="51"/>
                  </a:lnTo>
                  <a:lnTo>
                    <a:pt x="9" y="4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77" name="Freeform 385"/>
            <p:cNvSpPr>
              <a:spLocks/>
            </p:cNvSpPr>
            <p:nvPr/>
          </p:nvSpPr>
          <p:spPr bwMode="auto">
            <a:xfrm>
              <a:off x="2772" y="3877"/>
              <a:ext cx="7" cy="8"/>
            </a:xfrm>
            <a:custGeom>
              <a:avLst/>
              <a:gdLst>
                <a:gd name="T0" fmla="*/ 17 w 20"/>
                <a:gd name="T1" fmla="*/ 25 h 25"/>
                <a:gd name="T2" fmla="*/ 17 w 20"/>
                <a:gd name="T3" fmla="*/ 16 h 25"/>
                <a:gd name="T4" fmla="*/ 16 w 20"/>
                <a:gd name="T5" fmla="*/ 14 h 25"/>
                <a:gd name="T6" fmla="*/ 13 w 20"/>
                <a:gd name="T7" fmla="*/ 10 h 25"/>
                <a:gd name="T8" fmla="*/ 11 w 20"/>
                <a:gd name="T9" fmla="*/ 5 h 25"/>
                <a:gd name="T10" fmla="*/ 9 w 20"/>
                <a:gd name="T11" fmla="*/ 0 h 25"/>
                <a:gd name="T12" fmla="*/ 0 w 20"/>
                <a:gd name="T13" fmla="*/ 5 h 25"/>
                <a:gd name="T14" fmla="*/ 2 w 20"/>
                <a:gd name="T15" fmla="*/ 9 h 25"/>
                <a:gd name="T16" fmla="*/ 4 w 20"/>
                <a:gd name="T17" fmla="*/ 15 h 25"/>
                <a:gd name="T18" fmla="*/ 9 w 20"/>
                <a:gd name="T19" fmla="*/ 21 h 25"/>
                <a:gd name="T20" fmla="*/ 14 w 20"/>
                <a:gd name="T21" fmla="*/ 25 h 25"/>
                <a:gd name="T22" fmla="*/ 14 w 20"/>
                <a:gd name="T23" fmla="*/ 16 h 25"/>
                <a:gd name="T24" fmla="*/ 14 w 20"/>
                <a:gd name="T25" fmla="*/ 25 h 25"/>
                <a:gd name="T26" fmla="*/ 18 w 20"/>
                <a:gd name="T27" fmla="*/ 24 h 25"/>
                <a:gd name="T28" fmla="*/ 20 w 20"/>
                <a:gd name="T29" fmla="*/ 22 h 25"/>
                <a:gd name="T30" fmla="*/ 20 w 20"/>
                <a:gd name="T31" fmla="*/ 18 h 25"/>
                <a:gd name="T32" fmla="*/ 17 w 20"/>
                <a:gd name="T33" fmla="*/ 16 h 25"/>
                <a:gd name="T34" fmla="*/ 17 w 20"/>
                <a:gd name="T35"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25">
                  <a:moveTo>
                    <a:pt x="17" y="25"/>
                  </a:moveTo>
                  <a:lnTo>
                    <a:pt x="17" y="16"/>
                  </a:lnTo>
                  <a:lnTo>
                    <a:pt x="16" y="14"/>
                  </a:lnTo>
                  <a:lnTo>
                    <a:pt x="13" y="10"/>
                  </a:lnTo>
                  <a:lnTo>
                    <a:pt x="11" y="5"/>
                  </a:lnTo>
                  <a:lnTo>
                    <a:pt x="9" y="0"/>
                  </a:lnTo>
                  <a:lnTo>
                    <a:pt x="0" y="5"/>
                  </a:lnTo>
                  <a:lnTo>
                    <a:pt x="2" y="9"/>
                  </a:lnTo>
                  <a:lnTo>
                    <a:pt x="4" y="15"/>
                  </a:lnTo>
                  <a:lnTo>
                    <a:pt x="9" y="21"/>
                  </a:lnTo>
                  <a:lnTo>
                    <a:pt x="14" y="25"/>
                  </a:lnTo>
                  <a:lnTo>
                    <a:pt x="14" y="16"/>
                  </a:lnTo>
                  <a:lnTo>
                    <a:pt x="14" y="25"/>
                  </a:lnTo>
                  <a:lnTo>
                    <a:pt x="18" y="24"/>
                  </a:lnTo>
                  <a:lnTo>
                    <a:pt x="20" y="22"/>
                  </a:lnTo>
                  <a:lnTo>
                    <a:pt x="20" y="18"/>
                  </a:lnTo>
                  <a:lnTo>
                    <a:pt x="17" y="16"/>
                  </a:lnTo>
                  <a:lnTo>
                    <a:pt x="17" y="2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78" name="Freeform 386"/>
            <p:cNvSpPr>
              <a:spLocks/>
            </p:cNvSpPr>
            <p:nvPr/>
          </p:nvSpPr>
          <p:spPr bwMode="auto">
            <a:xfrm>
              <a:off x="2770" y="3882"/>
              <a:ext cx="8" cy="15"/>
            </a:xfrm>
            <a:custGeom>
              <a:avLst/>
              <a:gdLst>
                <a:gd name="T0" fmla="*/ 3 w 22"/>
                <a:gd name="T1" fmla="*/ 36 h 45"/>
                <a:gd name="T2" fmla="*/ 10 w 22"/>
                <a:gd name="T3" fmla="*/ 40 h 45"/>
                <a:gd name="T4" fmla="*/ 11 w 22"/>
                <a:gd name="T5" fmla="*/ 28 h 45"/>
                <a:gd name="T6" fmla="*/ 11 w 22"/>
                <a:gd name="T7" fmla="*/ 18 h 45"/>
                <a:gd name="T8" fmla="*/ 15 w 22"/>
                <a:gd name="T9" fmla="*/ 14 h 45"/>
                <a:gd name="T10" fmla="*/ 22 w 22"/>
                <a:gd name="T11" fmla="*/ 9 h 45"/>
                <a:gd name="T12" fmla="*/ 19 w 22"/>
                <a:gd name="T13" fmla="*/ 0 h 45"/>
                <a:gd name="T14" fmla="*/ 8 w 22"/>
                <a:gd name="T15" fmla="*/ 7 h 45"/>
                <a:gd name="T16" fmla="*/ 2 w 22"/>
                <a:gd name="T17" fmla="*/ 16 h 45"/>
                <a:gd name="T18" fmla="*/ 0 w 22"/>
                <a:gd name="T19" fmla="*/ 28 h 45"/>
                <a:gd name="T20" fmla="*/ 1 w 22"/>
                <a:gd name="T21" fmla="*/ 40 h 45"/>
                <a:gd name="T22" fmla="*/ 8 w 22"/>
                <a:gd name="T23" fmla="*/ 45 h 45"/>
                <a:gd name="T24" fmla="*/ 0 w 22"/>
                <a:gd name="T25" fmla="*/ 40 h 45"/>
                <a:gd name="T26" fmla="*/ 2 w 22"/>
                <a:gd name="T27" fmla="*/ 44 h 45"/>
                <a:gd name="T28" fmla="*/ 6 w 22"/>
                <a:gd name="T29" fmla="*/ 45 h 45"/>
                <a:gd name="T30" fmla="*/ 9 w 22"/>
                <a:gd name="T31" fmla="*/ 44 h 45"/>
                <a:gd name="T32" fmla="*/ 11 w 22"/>
                <a:gd name="T33" fmla="*/ 40 h 45"/>
                <a:gd name="T34" fmla="*/ 3 w 22"/>
                <a:gd name="T35" fmla="*/ 3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45">
                  <a:moveTo>
                    <a:pt x="3" y="36"/>
                  </a:moveTo>
                  <a:lnTo>
                    <a:pt x="10" y="40"/>
                  </a:lnTo>
                  <a:lnTo>
                    <a:pt x="11" y="28"/>
                  </a:lnTo>
                  <a:lnTo>
                    <a:pt x="11" y="18"/>
                  </a:lnTo>
                  <a:lnTo>
                    <a:pt x="15" y="14"/>
                  </a:lnTo>
                  <a:lnTo>
                    <a:pt x="22" y="9"/>
                  </a:lnTo>
                  <a:lnTo>
                    <a:pt x="19" y="0"/>
                  </a:lnTo>
                  <a:lnTo>
                    <a:pt x="8" y="7"/>
                  </a:lnTo>
                  <a:lnTo>
                    <a:pt x="2" y="16"/>
                  </a:lnTo>
                  <a:lnTo>
                    <a:pt x="0" y="28"/>
                  </a:lnTo>
                  <a:lnTo>
                    <a:pt x="1" y="40"/>
                  </a:lnTo>
                  <a:lnTo>
                    <a:pt x="8" y="45"/>
                  </a:lnTo>
                  <a:lnTo>
                    <a:pt x="0" y="40"/>
                  </a:lnTo>
                  <a:lnTo>
                    <a:pt x="2" y="44"/>
                  </a:lnTo>
                  <a:lnTo>
                    <a:pt x="6" y="45"/>
                  </a:lnTo>
                  <a:lnTo>
                    <a:pt x="9" y="44"/>
                  </a:lnTo>
                  <a:lnTo>
                    <a:pt x="11" y="40"/>
                  </a:lnTo>
                  <a:lnTo>
                    <a:pt x="3" y="3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79" name="Freeform 387"/>
            <p:cNvSpPr>
              <a:spLocks/>
            </p:cNvSpPr>
            <p:nvPr/>
          </p:nvSpPr>
          <p:spPr bwMode="auto">
            <a:xfrm>
              <a:off x="2771" y="3893"/>
              <a:ext cx="21" cy="9"/>
            </a:xfrm>
            <a:custGeom>
              <a:avLst/>
              <a:gdLst>
                <a:gd name="T0" fmla="*/ 58 w 62"/>
                <a:gd name="T1" fmla="*/ 16 h 28"/>
                <a:gd name="T2" fmla="*/ 59 w 62"/>
                <a:gd name="T3" fmla="*/ 17 h 28"/>
                <a:gd name="T4" fmla="*/ 54 w 62"/>
                <a:gd name="T5" fmla="*/ 15 h 28"/>
                <a:gd name="T6" fmla="*/ 47 w 62"/>
                <a:gd name="T7" fmla="*/ 13 h 28"/>
                <a:gd name="T8" fmla="*/ 39 w 62"/>
                <a:gd name="T9" fmla="*/ 11 h 28"/>
                <a:gd name="T10" fmla="*/ 31 w 62"/>
                <a:gd name="T11" fmla="*/ 7 h 28"/>
                <a:gd name="T12" fmla="*/ 22 w 62"/>
                <a:gd name="T13" fmla="*/ 5 h 28"/>
                <a:gd name="T14" fmla="*/ 15 w 62"/>
                <a:gd name="T15" fmla="*/ 3 h 28"/>
                <a:gd name="T16" fmla="*/ 7 w 62"/>
                <a:gd name="T17" fmla="*/ 0 h 28"/>
                <a:gd name="T18" fmla="*/ 0 w 62"/>
                <a:gd name="T19" fmla="*/ 3 h 28"/>
                <a:gd name="T20" fmla="*/ 5 w 62"/>
                <a:gd name="T21" fmla="*/ 12 h 28"/>
                <a:gd name="T22" fmla="*/ 7 w 62"/>
                <a:gd name="T23" fmla="*/ 12 h 28"/>
                <a:gd name="T24" fmla="*/ 13 w 62"/>
                <a:gd name="T25" fmla="*/ 12 h 28"/>
                <a:gd name="T26" fmla="*/ 20 w 62"/>
                <a:gd name="T27" fmla="*/ 14 h 28"/>
                <a:gd name="T28" fmla="*/ 29 w 62"/>
                <a:gd name="T29" fmla="*/ 16 h 28"/>
                <a:gd name="T30" fmla="*/ 37 w 62"/>
                <a:gd name="T31" fmla="*/ 20 h 28"/>
                <a:gd name="T32" fmla="*/ 45 w 62"/>
                <a:gd name="T33" fmla="*/ 22 h 28"/>
                <a:gd name="T34" fmla="*/ 52 w 62"/>
                <a:gd name="T35" fmla="*/ 24 h 28"/>
                <a:gd name="T36" fmla="*/ 56 w 62"/>
                <a:gd name="T37" fmla="*/ 27 h 28"/>
                <a:gd name="T38" fmla="*/ 58 w 62"/>
                <a:gd name="T39" fmla="*/ 28 h 28"/>
                <a:gd name="T40" fmla="*/ 56 w 62"/>
                <a:gd name="T41" fmla="*/ 27 h 28"/>
                <a:gd name="T42" fmla="*/ 60 w 62"/>
                <a:gd name="T43" fmla="*/ 25 h 28"/>
                <a:gd name="T44" fmla="*/ 62 w 62"/>
                <a:gd name="T45" fmla="*/ 23 h 28"/>
                <a:gd name="T46" fmla="*/ 62 w 62"/>
                <a:gd name="T47" fmla="*/ 20 h 28"/>
                <a:gd name="T48" fmla="*/ 59 w 62"/>
                <a:gd name="T49" fmla="*/ 17 h 28"/>
                <a:gd name="T50" fmla="*/ 58 w 62"/>
                <a:gd name="T51" fmla="*/ 1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2" h="28">
                  <a:moveTo>
                    <a:pt x="58" y="16"/>
                  </a:moveTo>
                  <a:lnTo>
                    <a:pt x="59" y="17"/>
                  </a:lnTo>
                  <a:lnTo>
                    <a:pt x="54" y="15"/>
                  </a:lnTo>
                  <a:lnTo>
                    <a:pt x="47" y="13"/>
                  </a:lnTo>
                  <a:lnTo>
                    <a:pt x="39" y="11"/>
                  </a:lnTo>
                  <a:lnTo>
                    <a:pt x="31" y="7"/>
                  </a:lnTo>
                  <a:lnTo>
                    <a:pt x="22" y="5"/>
                  </a:lnTo>
                  <a:lnTo>
                    <a:pt x="15" y="3"/>
                  </a:lnTo>
                  <a:lnTo>
                    <a:pt x="7" y="0"/>
                  </a:lnTo>
                  <a:lnTo>
                    <a:pt x="0" y="3"/>
                  </a:lnTo>
                  <a:lnTo>
                    <a:pt x="5" y="12"/>
                  </a:lnTo>
                  <a:lnTo>
                    <a:pt x="7" y="12"/>
                  </a:lnTo>
                  <a:lnTo>
                    <a:pt x="13" y="12"/>
                  </a:lnTo>
                  <a:lnTo>
                    <a:pt x="20" y="14"/>
                  </a:lnTo>
                  <a:lnTo>
                    <a:pt x="29" y="16"/>
                  </a:lnTo>
                  <a:lnTo>
                    <a:pt x="37" y="20"/>
                  </a:lnTo>
                  <a:lnTo>
                    <a:pt x="45" y="22"/>
                  </a:lnTo>
                  <a:lnTo>
                    <a:pt x="52" y="24"/>
                  </a:lnTo>
                  <a:lnTo>
                    <a:pt x="56" y="27"/>
                  </a:lnTo>
                  <a:lnTo>
                    <a:pt x="58" y="28"/>
                  </a:lnTo>
                  <a:lnTo>
                    <a:pt x="56" y="27"/>
                  </a:lnTo>
                  <a:lnTo>
                    <a:pt x="60" y="25"/>
                  </a:lnTo>
                  <a:lnTo>
                    <a:pt x="62" y="23"/>
                  </a:lnTo>
                  <a:lnTo>
                    <a:pt x="62" y="20"/>
                  </a:lnTo>
                  <a:lnTo>
                    <a:pt x="59" y="17"/>
                  </a:lnTo>
                  <a:lnTo>
                    <a:pt x="58"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80" name="Freeform 388"/>
            <p:cNvSpPr>
              <a:spLocks/>
            </p:cNvSpPr>
            <p:nvPr/>
          </p:nvSpPr>
          <p:spPr bwMode="auto">
            <a:xfrm>
              <a:off x="2791" y="3893"/>
              <a:ext cx="14" cy="9"/>
            </a:xfrm>
            <a:custGeom>
              <a:avLst/>
              <a:gdLst>
                <a:gd name="T0" fmla="*/ 42 w 42"/>
                <a:gd name="T1" fmla="*/ 5 h 28"/>
                <a:gd name="T2" fmla="*/ 32 w 42"/>
                <a:gd name="T3" fmla="*/ 3 h 28"/>
                <a:gd name="T4" fmla="*/ 31 w 42"/>
                <a:gd name="T5" fmla="*/ 5 h 28"/>
                <a:gd name="T6" fmla="*/ 27 w 42"/>
                <a:gd name="T7" fmla="*/ 6 h 28"/>
                <a:gd name="T8" fmla="*/ 23 w 42"/>
                <a:gd name="T9" fmla="*/ 9 h 28"/>
                <a:gd name="T10" fmla="*/ 18 w 42"/>
                <a:gd name="T11" fmla="*/ 12 h 28"/>
                <a:gd name="T12" fmla="*/ 11 w 42"/>
                <a:gd name="T13" fmla="*/ 14 h 28"/>
                <a:gd name="T14" fmla="*/ 8 w 42"/>
                <a:gd name="T15" fmla="*/ 16 h 28"/>
                <a:gd name="T16" fmla="*/ 3 w 42"/>
                <a:gd name="T17" fmla="*/ 17 h 28"/>
                <a:gd name="T18" fmla="*/ 0 w 42"/>
                <a:gd name="T19" fmla="*/ 16 h 28"/>
                <a:gd name="T20" fmla="*/ 0 w 42"/>
                <a:gd name="T21" fmla="*/ 28 h 28"/>
                <a:gd name="T22" fmla="*/ 3 w 42"/>
                <a:gd name="T23" fmla="*/ 27 h 28"/>
                <a:gd name="T24" fmla="*/ 10 w 42"/>
                <a:gd name="T25" fmla="*/ 25 h 28"/>
                <a:gd name="T26" fmla="*/ 16 w 42"/>
                <a:gd name="T27" fmla="*/ 23 h 28"/>
                <a:gd name="T28" fmla="*/ 20 w 42"/>
                <a:gd name="T29" fmla="*/ 21 h 28"/>
                <a:gd name="T30" fmla="*/ 27 w 42"/>
                <a:gd name="T31" fmla="*/ 19 h 28"/>
                <a:gd name="T32" fmla="*/ 32 w 42"/>
                <a:gd name="T33" fmla="*/ 15 h 28"/>
                <a:gd name="T34" fmla="*/ 37 w 42"/>
                <a:gd name="T35" fmla="*/ 12 h 28"/>
                <a:gd name="T36" fmla="*/ 41 w 42"/>
                <a:gd name="T37" fmla="*/ 7 h 28"/>
                <a:gd name="T38" fmla="*/ 31 w 42"/>
                <a:gd name="T39" fmla="*/ 5 h 28"/>
                <a:gd name="T40" fmla="*/ 41 w 42"/>
                <a:gd name="T41" fmla="*/ 7 h 28"/>
                <a:gd name="T42" fmla="*/ 41 w 42"/>
                <a:gd name="T43" fmla="*/ 4 h 28"/>
                <a:gd name="T44" fmla="*/ 39 w 42"/>
                <a:gd name="T45" fmla="*/ 0 h 28"/>
                <a:gd name="T46" fmla="*/ 34 w 42"/>
                <a:gd name="T47" fmla="*/ 0 h 28"/>
                <a:gd name="T48" fmla="*/ 32 w 42"/>
                <a:gd name="T49" fmla="*/ 3 h 28"/>
                <a:gd name="T50" fmla="*/ 42 w 42"/>
                <a:gd name="T51" fmla="*/ 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28">
                  <a:moveTo>
                    <a:pt x="42" y="5"/>
                  </a:moveTo>
                  <a:lnTo>
                    <a:pt x="32" y="3"/>
                  </a:lnTo>
                  <a:lnTo>
                    <a:pt x="31" y="5"/>
                  </a:lnTo>
                  <a:lnTo>
                    <a:pt x="27" y="6"/>
                  </a:lnTo>
                  <a:lnTo>
                    <a:pt x="23" y="9"/>
                  </a:lnTo>
                  <a:lnTo>
                    <a:pt x="18" y="12"/>
                  </a:lnTo>
                  <a:lnTo>
                    <a:pt x="11" y="14"/>
                  </a:lnTo>
                  <a:lnTo>
                    <a:pt x="8" y="16"/>
                  </a:lnTo>
                  <a:lnTo>
                    <a:pt x="3" y="17"/>
                  </a:lnTo>
                  <a:lnTo>
                    <a:pt x="0" y="16"/>
                  </a:lnTo>
                  <a:lnTo>
                    <a:pt x="0" y="28"/>
                  </a:lnTo>
                  <a:lnTo>
                    <a:pt x="3" y="27"/>
                  </a:lnTo>
                  <a:lnTo>
                    <a:pt x="10" y="25"/>
                  </a:lnTo>
                  <a:lnTo>
                    <a:pt x="16" y="23"/>
                  </a:lnTo>
                  <a:lnTo>
                    <a:pt x="20" y="21"/>
                  </a:lnTo>
                  <a:lnTo>
                    <a:pt x="27" y="19"/>
                  </a:lnTo>
                  <a:lnTo>
                    <a:pt x="32" y="15"/>
                  </a:lnTo>
                  <a:lnTo>
                    <a:pt x="37" y="12"/>
                  </a:lnTo>
                  <a:lnTo>
                    <a:pt x="41" y="7"/>
                  </a:lnTo>
                  <a:lnTo>
                    <a:pt x="31" y="5"/>
                  </a:lnTo>
                  <a:lnTo>
                    <a:pt x="41" y="7"/>
                  </a:lnTo>
                  <a:lnTo>
                    <a:pt x="41" y="4"/>
                  </a:lnTo>
                  <a:lnTo>
                    <a:pt x="39" y="0"/>
                  </a:lnTo>
                  <a:lnTo>
                    <a:pt x="34" y="0"/>
                  </a:lnTo>
                  <a:lnTo>
                    <a:pt x="32" y="3"/>
                  </a:lnTo>
                  <a:lnTo>
                    <a:pt x="42"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81" name="Freeform 389"/>
            <p:cNvSpPr>
              <a:spLocks/>
            </p:cNvSpPr>
            <p:nvPr/>
          </p:nvSpPr>
          <p:spPr bwMode="auto">
            <a:xfrm>
              <a:off x="2801" y="3895"/>
              <a:ext cx="4" cy="19"/>
            </a:xfrm>
            <a:custGeom>
              <a:avLst/>
              <a:gdLst>
                <a:gd name="T0" fmla="*/ 2 w 12"/>
                <a:gd name="T1" fmla="*/ 48 h 57"/>
                <a:gd name="T2" fmla="*/ 9 w 12"/>
                <a:gd name="T3" fmla="*/ 54 h 57"/>
                <a:gd name="T4" fmla="*/ 10 w 12"/>
                <a:gd name="T5" fmla="*/ 42 h 57"/>
                <a:gd name="T6" fmla="*/ 12 w 12"/>
                <a:gd name="T7" fmla="*/ 26 h 57"/>
                <a:gd name="T8" fmla="*/ 11 w 12"/>
                <a:gd name="T9" fmla="*/ 10 h 57"/>
                <a:gd name="T10" fmla="*/ 11 w 12"/>
                <a:gd name="T11" fmla="*/ 0 h 57"/>
                <a:gd name="T12" fmla="*/ 0 w 12"/>
                <a:gd name="T13" fmla="*/ 0 h 57"/>
                <a:gd name="T14" fmla="*/ 0 w 12"/>
                <a:gd name="T15" fmla="*/ 10 h 57"/>
                <a:gd name="T16" fmla="*/ 1 w 12"/>
                <a:gd name="T17" fmla="*/ 26 h 57"/>
                <a:gd name="T18" fmla="*/ 1 w 12"/>
                <a:gd name="T19" fmla="*/ 42 h 57"/>
                <a:gd name="T20" fmla="*/ 0 w 12"/>
                <a:gd name="T21" fmla="*/ 51 h 57"/>
                <a:gd name="T22" fmla="*/ 6 w 12"/>
                <a:gd name="T23" fmla="*/ 57 h 57"/>
                <a:gd name="T24" fmla="*/ 0 w 12"/>
                <a:gd name="T25" fmla="*/ 51 h 57"/>
                <a:gd name="T26" fmla="*/ 1 w 12"/>
                <a:gd name="T27" fmla="*/ 55 h 57"/>
                <a:gd name="T28" fmla="*/ 3 w 12"/>
                <a:gd name="T29" fmla="*/ 57 h 57"/>
                <a:gd name="T30" fmla="*/ 6 w 12"/>
                <a:gd name="T31" fmla="*/ 56 h 57"/>
                <a:gd name="T32" fmla="*/ 9 w 12"/>
                <a:gd name="T33" fmla="*/ 54 h 57"/>
                <a:gd name="T34" fmla="*/ 2 w 12"/>
                <a:gd name="T35" fmla="*/ 48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57">
                  <a:moveTo>
                    <a:pt x="2" y="48"/>
                  </a:moveTo>
                  <a:lnTo>
                    <a:pt x="9" y="54"/>
                  </a:lnTo>
                  <a:lnTo>
                    <a:pt x="10" y="42"/>
                  </a:lnTo>
                  <a:lnTo>
                    <a:pt x="12" y="26"/>
                  </a:lnTo>
                  <a:lnTo>
                    <a:pt x="11" y="10"/>
                  </a:lnTo>
                  <a:lnTo>
                    <a:pt x="11" y="0"/>
                  </a:lnTo>
                  <a:lnTo>
                    <a:pt x="0" y="0"/>
                  </a:lnTo>
                  <a:lnTo>
                    <a:pt x="0" y="10"/>
                  </a:lnTo>
                  <a:lnTo>
                    <a:pt x="1" y="26"/>
                  </a:lnTo>
                  <a:lnTo>
                    <a:pt x="1" y="42"/>
                  </a:lnTo>
                  <a:lnTo>
                    <a:pt x="0" y="51"/>
                  </a:lnTo>
                  <a:lnTo>
                    <a:pt x="6" y="57"/>
                  </a:lnTo>
                  <a:lnTo>
                    <a:pt x="0" y="51"/>
                  </a:lnTo>
                  <a:lnTo>
                    <a:pt x="1" y="55"/>
                  </a:lnTo>
                  <a:lnTo>
                    <a:pt x="3" y="57"/>
                  </a:lnTo>
                  <a:lnTo>
                    <a:pt x="6" y="56"/>
                  </a:lnTo>
                  <a:lnTo>
                    <a:pt x="9" y="54"/>
                  </a:lnTo>
                  <a:lnTo>
                    <a:pt x="2" y="4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82" name="Freeform 390"/>
            <p:cNvSpPr>
              <a:spLocks/>
            </p:cNvSpPr>
            <p:nvPr/>
          </p:nvSpPr>
          <p:spPr bwMode="auto">
            <a:xfrm>
              <a:off x="2802" y="3910"/>
              <a:ext cx="10" cy="4"/>
            </a:xfrm>
            <a:custGeom>
              <a:avLst/>
              <a:gdLst>
                <a:gd name="T0" fmla="*/ 19 w 31"/>
                <a:gd name="T1" fmla="*/ 6 h 12"/>
                <a:gd name="T2" fmla="*/ 26 w 31"/>
                <a:gd name="T3" fmla="*/ 2 h 12"/>
                <a:gd name="T4" fmla="*/ 19 w 31"/>
                <a:gd name="T5" fmla="*/ 1 h 12"/>
                <a:gd name="T6" fmla="*/ 14 w 31"/>
                <a:gd name="T7" fmla="*/ 0 h 12"/>
                <a:gd name="T8" fmla="*/ 8 w 31"/>
                <a:gd name="T9" fmla="*/ 1 h 12"/>
                <a:gd name="T10" fmla="*/ 0 w 31"/>
                <a:gd name="T11" fmla="*/ 3 h 12"/>
                <a:gd name="T12" fmla="*/ 4 w 31"/>
                <a:gd name="T13" fmla="*/ 12 h 12"/>
                <a:gd name="T14" fmla="*/ 8 w 31"/>
                <a:gd name="T15" fmla="*/ 10 h 12"/>
                <a:gd name="T16" fmla="*/ 14 w 31"/>
                <a:gd name="T17" fmla="*/ 11 h 12"/>
                <a:gd name="T18" fmla="*/ 19 w 31"/>
                <a:gd name="T19" fmla="*/ 10 h 12"/>
                <a:gd name="T20" fmla="*/ 24 w 31"/>
                <a:gd name="T21" fmla="*/ 11 h 12"/>
                <a:gd name="T22" fmla="*/ 31 w 31"/>
                <a:gd name="T23" fmla="*/ 6 h 12"/>
                <a:gd name="T24" fmla="*/ 24 w 31"/>
                <a:gd name="T25" fmla="*/ 11 h 12"/>
                <a:gd name="T26" fmla="*/ 27 w 31"/>
                <a:gd name="T27" fmla="*/ 10 h 12"/>
                <a:gd name="T28" fmla="*/ 30 w 31"/>
                <a:gd name="T29" fmla="*/ 8 h 12"/>
                <a:gd name="T30" fmla="*/ 30 w 31"/>
                <a:gd name="T31" fmla="*/ 4 h 12"/>
                <a:gd name="T32" fmla="*/ 26 w 31"/>
                <a:gd name="T33" fmla="*/ 2 h 12"/>
                <a:gd name="T34" fmla="*/ 19 w 31"/>
                <a:gd name="T35"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12">
                  <a:moveTo>
                    <a:pt x="19" y="6"/>
                  </a:moveTo>
                  <a:lnTo>
                    <a:pt x="26" y="2"/>
                  </a:lnTo>
                  <a:lnTo>
                    <a:pt x="19" y="1"/>
                  </a:lnTo>
                  <a:lnTo>
                    <a:pt x="14" y="0"/>
                  </a:lnTo>
                  <a:lnTo>
                    <a:pt x="8" y="1"/>
                  </a:lnTo>
                  <a:lnTo>
                    <a:pt x="0" y="3"/>
                  </a:lnTo>
                  <a:lnTo>
                    <a:pt x="4" y="12"/>
                  </a:lnTo>
                  <a:lnTo>
                    <a:pt x="8" y="10"/>
                  </a:lnTo>
                  <a:lnTo>
                    <a:pt x="14" y="11"/>
                  </a:lnTo>
                  <a:lnTo>
                    <a:pt x="19" y="10"/>
                  </a:lnTo>
                  <a:lnTo>
                    <a:pt x="24" y="11"/>
                  </a:lnTo>
                  <a:lnTo>
                    <a:pt x="31" y="6"/>
                  </a:lnTo>
                  <a:lnTo>
                    <a:pt x="24" y="11"/>
                  </a:lnTo>
                  <a:lnTo>
                    <a:pt x="27" y="10"/>
                  </a:lnTo>
                  <a:lnTo>
                    <a:pt x="30" y="8"/>
                  </a:lnTo>
                  <a:lnTo>
                    <a:pt x="30" y="4"/>
                  </a:lnTo>
                  <a:lnTo>
                    <a:pt x="26" y="2"/>
                  </a:lnTo>
                  <a:lnTo>
                    <a:pt x="1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83" name="Freeform 391"/>
            <p:cNvSpPr>
              <a:spLocks/>
            </p:cNvSpPr>
            <p:nvPr/>
          </p:nvSpPr>
          <p:spPr bwMode="auto">
            <a:xfrm>
              <a:off x="2808" y="3895"/>
              <a:ext cx="4" cy="17"/>
            </a:xfrm>
            <a:custGeom>
              <a:avLst/>
              <a:gdLst>
                <a:gd name="T0" fmla="*/ 8 w 12"/>
                <a:gd name="T1" fmla="*/ 1 h 51"/>
                <a:gd name="T2" fmla="*/ 0 w 12"/>
                <a:gd name="T3" fmla="*/ 6 h 51"/>
                <a:gd name="T4" fmla="*/ 0 w 12"/>
                <a:gd name="T5" fmla="*/ 15 h 51"/>
                <a:gd name="T6" fmla="*/ 0 w 12"/>
                <a:gd name="T7" fmla="*/ 27 h 51"/>
                <a:gd name="T8" fmla="*/ 0 w 12"/>
                <a:gd name="T9" fmla="*/ 41 h 51"/>
                <a:gd name="T10" fmla="*/ 0 w 12"/>
                <a:gd name="T11" fmla="*/ 51 h 51"/>
                <a:gd name="T12" fmla="*/ 12 w 12"/>
                <a:gd name="T13" fmla="*/ 51 h 51"/>
                <a:gd name="T14" fmla="*/ 12 w 12"/>
                <a:gd name="T15" fmla="*/ 41 h 51"/>
                <a:gd name="T16" fmla="*/ 12 w 12"/>
                <a:gd name="T17" fmla="*/ 27 h 51"/>
                <a:gd name="T18" fmla="*/ 12 w 12"/>
                <a:gd name="T19" fmla="*/ 15 h 51"/>
                <a:gd name="T20" fmla="*/ 12 w 12"/>
                <a:gd name="T21" fmla="*/ 6 h 51"/>
                <a:gd name="T22" fmla="*/ 4 w 12"/>
                <a:gd name="T23" fmla="*/ 10 h 51"/>
                <a:gd name="T24" fmla="*/ 12 w 12"/>
                <a:gd name="T25" fmla="*/ 6 h 51"/>
                <a:gd name="T26" fmla="*/ 9 w 12"/>
                <a:gd name="T27" fmla="*/ 2 h 51"/>
                <a:gd name="T28" fmla="*/ 6 w 12"/>
                <a:gd name="T29" fmla="*/ 0 h 51"/>
                <a:gd name="T30" fmla="*/ 3 w 12"/>
                <a:gd name="T31" fmla="*/ 2 h 51"/>
                <a:gd name="T32" fmla="*/ 0 w 12"/>
                <a:gd name="T33" fmla="*/ 6 h 51"/>
                <a:gd name="T34" fmla="*/ 8 w 12"/>
                <a:gd name="T35" fmla="*/ 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51">
                  <a:moveTo>
                    <a:pt x="8" y="1"/>
                  </a:moveTo>
                  <a:lnTo>
                    <a:pt x="0" y="6"/>
                  </a:lnTo>
                  <a:lnTo>
                    <a:pt x="0" y="15"/>
                  </a:lnTo>
                  <a:lnTo>
                    <a:pt x="0" y="27"/>
                  </a:lnTo>
                  <a:lnTo>
                    <a:pt x="0" y="41"/>
                  </a:lnTo>
                  <a:lnTo>
                    <a:pt x="0" y="51"/>
                  </a:lnTo>
                  <a:lnTo>
                    <a:pt x="12" y="51"/>
                  </a:lnTo>
                  <a:lnTo>
                    <a:pt x="12" y="41"/>
                  </a:lnTo>
                  <a:lnTo>
                    <a:pt x="12" y="27"/>
                  </a:lnTo>
                  <a:lnTo>
                    <a:pt x="12" y="15"/>
                  </a:lnTo>
                  <a:lnTo>
                    <a:pt x="12" y="6"/>
                  </a:lnTo>
                  <a:lnTo>
                    <a:pt x="4" y="10"/>
                  </a:lnTo>
                  <a:lnTo>
                    <a:pt x="12" y="6"/>
                  </a:lnTo>
                  <a:lnTo>
                    <a:pt x="9" y="2"/>
                  </a:lnTo>
                  <a:lnTo>
                    <a:pt x="6" y="0"/>
                  </a:lnTo>
                  <a:lnTo>
                    <a:pt x="3" y="2"/>
                  </a:lnTo>
                  <a:lnTo>
                    <a:pt x="0" y="6"/>
                  </a:lnTo>
                  <a:lnTo>
                    <a:pt x="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84" name="Freeform 392"/>
            <p:cNvSpPr>
              <a:spLocks/>
            </p:cNvSpPr>
            <p:nvPr/>
          </p:nvSpPr>
          <p:spPr bwMode="auto">
            <a:xfrm>
              <a:off x="2809" y="3895"/>
              <a:ext cx="13" cy="6"/>
            </a:xfrm>
            <a:custGeom>
              <a:avLst/>
              <a:gdLst>
                <a:gd name="T0" fmla="*/ 34 w 39"/>
                <a:gd name="T1" fmla="*/ 8 h 19"/>
                <a:gd name="T2" fmla="*/ 32 w 39"/>
                <a:gd name="T3" fmla="*/ 8 h 19"/>
                <a:gd name="T4" fmla="*/ 27 w 39"/>
                <a:gd name="T5" fmla="*/ 10 h 19"/>
                <a:gd name="T6" fmla="*/ 21 w 39"/>
                <a:gd name="T7" fmla="*/ 9 h 19"/>
                <a:gd name="T8" fmla="*/ 13 w 39"/>
                <a:gd name="T9" fmla="*/ 6 h 19"/>
                <a:gd name="T10" fmla="*/ 4 w 39"/>
                <a:gd name="T11" fmla="*/ 0 h 19"/>
                <a:gd name="T12" fmla="*/ 0 w 39"/>
                <a:gd name="T13" fmla="*/ 9 h 19"/>
                <a:gd name="T14" fmla="*/ 9 w 39"/>
                <a:gd name="T15" fmla="*/ 15 h 19"/>
                <a:gd name="T16" fmla="*/ 19 w 39"/>
                <a:gd name="T17" fmla="*/ 18 h 19"/>
                <a:gd name="T18" fmla="*/ 27 w 39"/>
                <a:gd name="T19" fmla="*/ 19 h 19"/>
                <a:gd name="T20" fmla="*/ 36 w 39"/>
                <a:gd name="T21" fmla="*/ 17 h 19"/>
                <a:gd name="T22" fmla="*/ 34 w 39"/>
                <a:gd name="T23" fmla="*/ 17 h 19"/>
                <a:gd name="T24" fmla="*/ 36 w 39"/>
                <a:gd name="T25" fmla="*/ 17 h 19"/>
                <a:gd name="T26" fmla="*/ 39 w 39"/>
                <a:gd name="T27" fmla="*/ 15 h 19"/>
                <a:gd name="T28" fmla="*/ 39 w 39"/>
                <a:gd name="T29" fmla="*/ 10 h 19"/>
                <a:gd name="T30" fmla="*/ 35 w 39"/>
                <a:gd name="T31" fmla="*/ 8 h 19"/>
                <a:gd name="T32" fmla="*/ 32 w 39"/>
                <a:gd name="T33" fmla="*/ 8 h 19"/>
                <a:gd name="T34" fmla="*/ 34 w 39"/>
                <a:gd name="T35"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19">
                  <a:moveTo>
                    <a:pt x="34" y="8"/>
                  </a:moveTo>
                  <a:lnTo>
                    <a:pt x="32" y="8"/>
                  </a:lnTo>
                  <a:lnTo>
                    <a:pt x="27" y="10"/>
                  </a:lnTo>
                  <a:lnTo>
                    <a:pt x="21" y="9"/>
                  </a:lnTo>
                  <a:lnTo>
                    <a:pt x="13" y="6"/>
                  </a:lnTo>
                  <a:lnTo>
                    <a:pt x="4" y="0"/>
                  </a:lnTo>
                  <a:lnTo>
                    <a:pt x="0" y="9"/>
                  </a:lnTo>
                  <a:lnTo>
                    <a:pt x="9" y="15"/>
                  </a:lnTo>
                  <a:lnTo>
                    <a:pt x="19" y="18"/>
                  </a:lnTo>
                  <a:lnTo>
                    <a:pt x="27" y="19"/>
                  </a:lnTo>
                  <a:lnTo>
                    <a:pt x="36" y="17"/>
                  </a:lnTo>
                  <a:lnTo>
                    <a:pt x="34" y="17"/>
                  </a:lnTo>
                  <a:lnTo>
                    <a:pt x="36" y="17"/>
                  </a:lnTo>
                  <a:lnTo>
                    <a:pt x="39" y="15"/>
                  </a:lnTo>
                  <a:lnTo>
                    <a:pt x="39" y="10"/>
                  </a:lnTo>
                  <a:lnTo>
                    <a:pt x="35" y="8"/>
                  </a:lnTo>
                  <a:lnTo>
                    <a:pt x="32" y="8"/>
                  </a:lnTo>
                  <a:lnTo>
                    <a:pt x="34"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85" name="Freeform 393"/>
            <p:cNvSpPr>
              <a:spLocks/>
            </p:cNvSpPr>
            <p:nvPr/>
          </p:nvSpPr>
          <p:spPr bwMode="auto">
            <a:xfrm>
              <a:off x="2821" y="3896"/>
              <a:ext cx="11" cy="5"/>
            </a:xfrm>
            <a:custGeom>
              <a:avLst/>
              <a:gdLst>
                <a:gd name="T0" fmla="*/ 33 w 33"/>
                <a:gd name="T1" fmla="*/ 5 h 16"/>
                <a:gd name="T2" fmla="*/ 26 w 33"/>
                <a:gd name="T3" fmla="*/ 0 h 16"/>
                <a:gd name="T4" fmla="*/ 22 w 33"/>
                <a:gd name="T5" fmla="*/ 4 h 16"/>
                <a:gd name="T6" fmla="*/ 17 w 33"/>
                <a:gd name="T7" fmla="*/ 5 h 16"/>
                <a:gd name="T8" fmla="*/ 9 w 33"/>
                <a:gd name="T9" fmla="*/ 5 h 16"/>
                <a:gd name="T10" fmla="*/ 0 w 33"/>
                <a:gd name="T11" fmla="*/ 5 h 16"/>
                <a:gd name="T12" fmla="*/ 0 w 33"/>
                <a:gd name="T13" fmla="*/ 14 h 16"/>
                <a:gd name="T14" fmla="*/ 9 w 33"/>
                <a:gd name="T15" fmla="*/ 16 h 16"/>
                <a:gd name="T16" fmla="*/ 17 w 33"/>
                <a:gd name="T17" fmla="*/ 14 h 16"/>
                <a:gd name="T18" fmla="*/ 24 w 33"/>
                <a:gd name="T19" fmla="*/ 13 h 16"/>
                <a:gd name="T20" fmla="*/ 31 w 33"/>
                <a:gd name="T21" fmla="*/ 10 h 16"/>
                <a:gd name="T22" fmla="*/ 24 w 33"/>
                <a:gd name="T23" fmla="*/ 5 h 16"/>
                <a:gd name="T24" fmla="*/ 31 w 33"/>
                <a:gd name="T25" fmla="*/ 10 h 16"/>
                <a:gd name="T26" fmla="*/ 33 w 33"/>
                <a:gd name="T27" fmla="*/ 7 h 16"/>
                <a:gd name="T28" fmla="*/ 33 w 33"/>
                <a:gd name="T29" fmla="*/ 3 h 16"/>
                <a:gd name="T30" fmla="*/ 30 w 33"/>
                <a:gd name="T31" fmla="*/ 0 h 16"/>
                <a:gd name="T32" fmla="*/ 26 w 33"/>
                <a:gd name="T33" fmla="*/ 0 h 16"/>
                <a:gd name="T34" fmla="*/ 33 w 33"/>
                <a:gd name="T35"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16">
                  <a:moveTo>
                    <a:pt x="33" y="5"/>
                  </a:moveTo>
                  <a:lnTo>
                    <a:pt x="26" y="0"/>
                  </a:lnTo>
                  <a:lnTo>
                    <a:pt x="22" y="4"/>
                  </a:lnTo>
                  <a:lnTo>
                    <a:pt x="17" y="5"/>
                  </a:lnTo>
                  <a:lnTo>
                    <a:pt x="9" y="5"/>
                  </a:lnTo>
                  <a:lnTo>
                    <a:pt x="0" y="5"/>
                  </a:lnTo>
                  <a:lnTo>
                    <a:pt x="0" y="14"/>
                  </a:lnTo>
                  <a:lnTo>
                    <a:pt x="9" y="16"/>
                  </a:lnTo>
                  <a:lnTo>
                    <a:pt x="17" y="14"/>
                  </a:lnTo>
                  <a:lnTo>
                    <a:pt x="24" y="13"/>
                  </a:lnTo>
                  <a:lnTo>
                    <a:pt x="31" y="10"/>
                  </a:lnTo>
                  <a:lnTo>
                    <a:pt x="24" y="5"/>
                  </a:lnTo>
                  <a:lnTo>
                    <a:pt x="31" y="10"/>
                  </a:lnTo>
                  <a:lnTo>
                    <a:pt x="33" y="7"/>
                  </a:lnTo>
                  <a:lnTo>
                    <a:pt x="33" y="3"/>
                  </a:lnTo>
                  <a:lnTo>
                    <a:pt x="30" y="0"/>
                  </a:lnTo>
                  <a:lnTo>
                    <a:pt x="26" y="0"/>
                  </a:lnTo>
                  <a:lnTo>
                    <a:pt x="33"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86" name="Freeform 394"/>
            <p:cNvSpPr>
              <a:spLocks/>
            </p:cNvSpPr>
            <p:nvPr/>
          </p:nvSpPr>
          <p:spPr bwMode="auto">
            <a:xfrm>
              <a:off x="2829" y="3898"/>
              <a:ext cx="4" cy="12"/>
            </a:xfrm>
            <a:custGeom>
              <a:avLst/>
              <a:gdLst>
                <a:gd name="T0" fmla="*/ 6 w 12"/>
                <a:gd name="T1" fmla="*/ 26 h 38"/>
                <a:gd name="T2" fmla="*/ 10 w 12"/>
                <a:gd name="T3" fmla="*/ 33 h 38"/>
                <a:gd name="T4" fmla="*/ 12 w 12"/>
                <a:gd name="T5" fmla="*/ 25 h 38"/>
                <a:gd name="T6" fmla="*/ 12 w 12"/>
                <a:gd name="T7" fmla="*/ 16 h 38"/>
                <a:gd name="T8" fmla="*/ 10 w 12"/>
                <a:gd name="T9" fmla="*/ 7 h 38"/>
                <a:gd name="T10" fmla="*/ 9 w 12"/>
                <a:gd name="T11" fmla="*/ 0 h 38"/>
                <a:gd name="T12" fmla="*/ 0 w 12"/>
                <a:gd name="T13" fmla="*/ 0 h 38"/>
                <a:gd name="T14" fmla="*/ 1 w 12"/>
                <a:gd name="T15" fmla="*/ 7 h 38"/>
                <a:gd name="T16" fmla="*/ 2 w 12"/>
                <a:gd name="T17" fmla="*/ 16 h 38"/>
                <a:gd name="T18" fmla="*/ 2 w 12"/>
                <a:gd name="T19" fmla="*/ 25 h 38"/>
                <a:gd name="T20" fmla="*/ 1 w 12"/>
                <a:gd name="T21" fmla="*/ 31 h 38"/>
                <a:gd name="T22" fmla="*/ 6 w 12"/>
                <a:gd name="T23" fmla="*/ 38 h 38"/>
                <a:gd name="T24" fmla="*/ 1 w 12"/>
                <a:gd name="T25" fmla="*/ 31 h 38"/>
                <a:gd name="T26" fmla="*/ 2 w 12"/>
                <a:gd name="T27" fmla="*/ 34 h 38"/>
                <a:gd name="T28" fmla="*/ 5 w 12"/>
                <a:gd name="T29" fmla="*/ 37 h 38"/>
                <a:gd name="T30" fmla="*/ 8 w 12"/>
                <a:gd name="T31" fmla="*/ 36 h 38"/>
                <a:gd name="T32" fmla="*/ 10 w 12"/>
                <a:gd name="T33" fmla="*/ 33 h 38"/>
                <a:gd name="T34" fmla="*/ 6 w 12"/>
                <a:gd name="T35" fmla="*/ 2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38">
                  <a:moveTo>
                    <a:pt x="6" y="26"/>
                  </a:moveTo>
                  <a:lnTo>
                    <a:pt x="10" y="33"/>
                  </a:lnTo>
                  <a:lnTo>
                    <a:pt x="12" y="25"/>
                  </a:lnTo>
                  <a:lnTo>
                    <a:pt x="12" y="16"/>
                  </a:lnTo>
                  <a:lnTo>
                    <a:pt x="10" y="7"/>
                  </a:lnTo>
                  <a:lnTo>
                    <a:pt x="9" y="0"/>
                  </a:lnTo>
                  <a:lnTo>
                    <a:pt x="0" y="0"/>
                  </a:lnTo>
                  <a:lnTo>
                    <a:pt x="1" y="7"/>
                  </a:lnTo>
                  <a:lnTo>
                    <a:pt x="2" y="16"/>
                  </a:lnTo>
                  <a:lnTo>
                    <a:pt x="2" y="25"/>
                  </a:lnTo>
                  <a:lnTo>
                    <a:pt x="1" y="31"/>
                  </a:lnTo>
                  <a:lnTo>
                    <a:pt x="6" y="38"/>
                  </a:lnTo>
                  <a:lnTo>
                    <a:pt x="1" y="31"/>
                  </a:lnTo>
                  <a:lnTo>
                    <a:pt x="2" y="34"/>
                  </a:lnTo>
                  <a:lnTo>
                    <a:pt x="5" y="37"/>
                  </a:lnTo>
                  <a:lnTo>
                    <a:pt x="8" y="36"/>
                  </a:lnTo>
                  <a:lnTo>
                    <a:pt x="10" y="33"/>
                  </a:lnTo>
                  <a:lnTo>
                    <a:pt x="6" y="2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87" name="Freeform 395"/>
            <p:cNvSpPr>
              <a:spLocks/>
            </p:cNvSpPr>
            <p:nvPr/>
          </p:nvSpPr>
          <p:spPr bwMode="auto">
            <a:xfrm>
              <a:off x="2831" y="3906"/>
              <a:ext cx="10" cy="4"/>
            </a:xfrm>
            <a:custGeom>
              <a:avLst/>
              <a:gdLst>
                <a:gd name="T0" fmla="*/ 24 w 32"/>
                <a:gd name="T1" fmla="*/ 7 h 13"/>
                <a:gd name="T2" fmla="*/ 25 w 32"/>
                <a:gd name="T3" fmla="*/ 0 h 13"/>
                <a:gd name="T4" fmla="*/ 22 w 32"/>
                <a:gd name="T5" fmla="*/ 1 h 13"/>
                <a:gd name="T6" fmla="*/ 16 w 32"/>
                <a:gd name="T7" fmla="*/ 3 h 13"/>
                <a:gd name="T8" fmla="*/ 8 w 32"/>
                <a:gd name="T9" fmla="*/ 1 h 13"/>
                <a:gd name="T10" fmla="*/ 0 w 32"/>
                <a:gd name="T11" fmla="*/ 1 h 13"/>
                <a:gd name="T12" fmla="*/ 0 w 32"/>
                <a:gd name="T13" fmla="*/ 13 h 13"/>
                <a:gd name="T14" fmla="*/ 8 w 32"/>
                <a:gd name="T15" fmla="*/ 13 h 13"/>
                <a:gd name="T16" fmla="*/ 16 w 32"/>
                <a:gd name="T17" fmla="*/ 12 h 13"/>
                <a:gd name="T18" fmla="*/ 24 w 32"/>
                <a:gd name="T19" fmla="*/ 11 h 13"/>
                <a:gd name="T20" fmla="*/ 30 w 32"/>
                <a:gd name="T21" fmla="*/ 7 h 13"/>
                <a:gd name="T22" fmla="*/ 31 w 32"/>
                <a:gd name="T23" fmla="*/ 0 h 13"/>
                <a:gd name="T24" fmla="*/ 30 w 32"/>
                <a:gd name="T25" fmla="*/ 7 h 13"/>
                <a:gd name="T26" fmla="*/ 32 w 32"/>
                <a:gd name="T27" fmla="*/ 5 h 13"/>
                <a:gd name="T28" fmla="*/ 31 w 32"/>
                <a:gd name="T29" fmla="*/ 1 h 13"/>
                <a:gd name="T30" fmla="*/ 28 w 32"/>
                <a:gd name="T31" fmla="*/ 0 h 13"/>
                <a:gd name="T32" fmla="*/ 25 w 32"/>
                <a:gd name="T33" fmla="*/ 0 h 13"/>
                <a:gd name="T34" fmla="*/ 24 w 32"/>
                <a:gd name="T35"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13">
                  <a:moveTo>
                    <a:pt x="24" y="7"/>
                  </a:moveTo>
                  <a:lnTo>
                    <a:pt x="25" y="0"/>
                  </a:lnTo>
                  <a:lnTo>
                    <a:pt x="22" y="1"/>
                  </a:lnTo>
                  <a:lnTo>
                    <a:pt x="16" y="3"/>
                  </a:lnTo>
                  <a:lnTo>
                    <a:pt x="8" y="1"/>
                  </a:lnTo>
                  <a:lnTo>
                    <a:pt x="0" y="1"/>
                  </a:lnTo>
                  <a:lnTo>
                    <a:pt x="0" y="13"/>
                  </a:lnTo>
                  <a:lnTo>
                    <a:pt x="8" y="13"/>
                  </a:lnTo>
                  <a:lnTo>
                    <a:pt x="16" y="12"/>
                  </a:lnTo>
                  <a:lnTo>
                    <a:pt x="24" y="11"/>
                  </a:lnTo>
                  <a:lnTo>
                    <a:pt x="30" y="7"/>
                  </a:lnTo>
                  <a:lnTo>
                    <a:pt x="31" y="0"/>
                  </a:lnTo>
                  <a:lnTo>
                    <a:pt x="30" y="7"/>
                  </a:lnTo>
                  <a:lnTo>
                    <a:pt x="32" y="5"/>
                  </a:lnTo>
                  <a:lnTo>
                    <a:pt x="31" y="1"/>
                  </a:lnTo>
                  <a:lnTo>
                    <a:pt x="28" y="0"/>
                  </a:lnTo>
                  <a:lnTo>
                    <a:pt x="25" y="0"/>
                  </a:lnTo>
                  <a:lnTo>
                    <a:pt x="24"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88" name="Freeform 396"/>
            <p:cNvSpPr>
              <a:spLocks/>
            </p:cNvSpPr>
            <p:nvPr/>
          </p:nvSpPr>
          <p:spPr bwMode="auto">
            <a:xfrm>
              <a:off x="2837" y="3893"/>
              <a:ext cx="4" cy="15"/>
            </a:xfrm>
            <a:custGeom>
              <a:avLst/>
              <a:gdLst>
                <a:gd name="T0" fmla="*/ 9 w 12"/>
                <a:gd name="T1" fmla="*/ 3 h 45"/>
                <a:gd name="T2" fmla="*/ 0 w 12"/>
                <a:gd name="T3" fmla="*/ 6 h 45"/>
                <a:gd name="T4" fmla="*/ 0 w 12"/>
                <a:gd name="T5" fmla="*/ 14 h 45"/>
                <a:gd name="T6" fmla="*/ 0 w 12"/>
                <a:gd name="T7" fmla="*/ 24 h 45"/>
                <a:gd name="T8" fmla="*/ 1 w 12"/>
                <a:gd name="T9" fmla="*/ 35 h 45"/>
                <a:gd name="T10" fmla="*/ 5 w 12"/>
                <a:gd name="T11" fmla="*/ 45 h 45"/>
                <a:gd name="T12" fmla="*/ 12 w 12"/>
                <a:gd name="T13" fmla="*/ 38 h 45"/>
                <a:gd name="T14" fmla="*/ 11 w 12"/>
                <a:gd name="T15" fmla="*/ 35 h 45"/>
                <a:gd name="T16" fmla="*/ 12 w 12"/>
                <a:gd name="T17" fmla="*/ 24 h 45"/>
                <a:gd name="T18" fmla="*/ 12 w 12"/>
                <a:gd name="T19" fmla="*/ 14 h 45"/>
                <a:gd name="T20" fmla="*/ 12 w 12"/>
                <a:gd name="T21" fmla="*/ 6 h 45"/>
                <a:gd name="T22" fmla="*/ 3 w 12"/>
                <a:gd name="T23" fmla="*/ 10 h 45"/>
                <a:gd name="T24" fmla="*/ 12 w 12"/>
                <a:gd name="T25" fmla="*/ 6 h 45"/>
                <a:gd name="T26" fmla="*/ 9 w 12"/>
                <a:gd name="T27" fmla="*/ 3 h 45"/>
                <a:gd name="T28" fmla="*/ 6 w 12"/>
                <a:gd name="T29" fmla="*/ 0 h 45"/>
                <a:gd name="T30" fmla="*/ 3 w 12"/>
                <a:gd name="T31" fmla="*/ 3 h 45"/>
                <a:gd name="T32" fmla="*/ 0 w 12"/>
                <a:gd name="T33" fmla="*/ 6 h 45"/>
                <a:gd name="T34" fmla="*/ 9 w 12"/>
                <a:gd name="T35"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45">
                  <a:moveTo>
                    <a:pt x="9" y="3"/>
                  </a:moveTo>
                  <a:lnTo>
                    <a:pt x="0" y="6"/>
                  </a:lnTo>
                  <a:lnTo>
                    <a:pt x="0" y="14"/>
                  </a:lnTo>
                  <a:lnTo>
                    <a:pt x="0" y="24"/>
                  </a:lnTo>
                  <a:lnTo>
                    <a:pt x="1" y="35"/>
                  </a:lnTo>
                  <a:lnTo>
                    <a:pt x="5" y="45"/>
                  </a:lnTo>
                  <a:lnTo>
                    <a:pt x="12" y="38"/>
                  </a:lnTo>
                  <a:lnTo>
                    <a:pt x="11" y="35"/>
                  </a:lnTo>
                  <a:lnTo>
                    <a:pt x="12" y="24"/>
                  </a:lnTo>
                  <a:lnTo>
                    <a:pt x="12" y="14"/>
                  </a:lnTo>
                  <a:lnTo>
                    <a:pt x="12" y="6"/>
                  </a:lnTo>
                  <a:lnTo>
                    <a:pt x="3" y="10"/>
                  </a:lnTo>
                  <a:lnTo>
                    <a:pt x="12" y="6"/>
                  </a:lnTo>
                  <a:lnTo>
                    <a:pt x="9" y="3"/>
                  </a:lnTo>
                  <a:lnTo>
                    <a:pt x="6" y="0"/>
                  </a:lnTo>
                  <a:lnTo>
                    <a:pt x="3" y="3"/>
                  </a:lnTo>
                  <a:lnTo>
                    <a:pt x="0" y="6"/>
                  </a:lnTo>
                  <a:lnTo>
                    <a:pt x="9"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89" name="Freeform 397"/>
            <p:cNvSpPr>
              <a:spLocks/>
            </p:cNvSpPr>
            <p:nvPr/>
          </p:nvSpPr>
          <p:spPr bwMode="auto">
            <a:xfrm>
              <a:off x="2838" y="3893"/>
              <a:ext cx="17" cy="6"/>
            </a:xfrm>
            <a:custGeom>
              <a:avLst/>
              <a:gdLst>
                <a:gd name="T0" fmla="*/ 45 w 50"/>
                <a:gd name="T1" fmla="*/ 0 h 18"/>
                <a:gd name="T2" fmla="*/ 45 w 50"/>
                <a:gd name="T3" fmla="*/ 0 h 18"/>
                <a:gd name="T4" fmla="*/ 43 w 50"/>
                <a:gd name="T5" fmla="*/ 3 h 18"/>
                <a:gd name="T6" fmla="*/ 38 w 50"/>
                <a:gd name="T7" fmla="*/ 4 h 18"/>
                <a:gd name="T8" fmla="*/ 32 w 50"/>
                <a:gd name="T9" fmla="*/ 6 h 18"/>
                <a:gd name="T10" fmla="*/ 27 w 50"/>
                <a:gd name="T11" fmla="*/ 7 h 18"/>
                <a:gd name="T12" fmla="*/ 20 w 50"/>
                <a:gd name="T13" fmla="*/ 6 h 18"/>
                <a:gd name="T14" fmla="*/ 14 w 50"/>
                <a:gd name="T15" fmla="*/ 7 h 18"/>
                <a:gd name="T16" fmla="*/ 11 w 50"/>
                <a:gd name="T17" fmla="*/ 5 h 18"/>
                <a:gd name="T18" fmla="*/ 6 w 50"/>
                <a:gd name="T19" fmla="*/ 3 h 18"/>
                <a:gd name="T20" fmla="*/ 0 w 50"/>
                <a:gd name="T21" fmla="*/ 10 h 18"/>
                <a:gd name="T22" fmla="*/ 6 w 50"/>
                <a:gd name="T23" fmla="*/ 14 h 18"/>
                <a:gd name="T24" fmla="*/ 14 w 50"/>
                <a:gd name="T25" fmla="*/ 16 h 18"/>
                <a:gd name="T26" fmla="*/ 20 w 50"/>
                <a:gd name="T27" fmla="*/ 18 h 18"/>
                <a:gd name="T28" fmla="*/ 27 w 50"/>
                <a:gd name="T29" fmla="*/ 16 h 18"/>
                <a:gd name="T30" fmla="*/ 34 w 50"/>
                <a:gd name="T31" fmla="*/ 15 h 18"/>
                <a:gd name="T32" fmla="*/ 41 w 50"/>
                <a:gd name="T33" fmla="*/ 13 h 18"/>
                <a:gd name="T34" fmla="*/ 45 w 50"/>
                <a:gd name="T35" fmla="*/ 12 h 18"/>
                <a:gd name="T36" fmla="*/ 50 w 50"/>
                <a:gd name="T37" fmla="*/ 10 h 18"/>
                <a:gd name="T38" fmla="*/ 50 w 50"/>
                <a:gd name="T39" fmla="*/ 10 h 18"/>
                <a:gd name="T40" fmla="*/ 45 w 50"/>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8">
                  <a:moveTo>
                    <a:pt x="45" y="0"/>
                  </a:moveTo>
                  <a:lnTo>
                    <a:pt x="45" y="0"/>
                  </a:lnTo>
                  <a:lnTo>
                    <a:pt x="43" y="3"/>
                  </a:lnTo>
                  <a:lnTo>
                    <a:pt x="38" y="4"/>
                  </a:lnTo>
                  <a:lnTo>
                    <a:pt x="32" y="6"/>
                  </a:lnTo>
                  <a:lnTo>
                    <a:pt x="27" y="7"/>
                  </a:lnTo>
                  <a:lnTo>
                    <a:pt x="20" y="6"/>
                  </a:lnTo>
                  <a:lnTo>
                    <a:pt x="14" y="7"/>
                  </a:lnTo>
                  <a:lnTo>
                    <a:pt x="11" y="5"/>
                  </a:lnTo>
                  <a:lnTo>
                    <a:pt x="6" y="3"/>
                  </a:lnTo>
                  <a:lnTo>
                    <a:pt x="0" y="10"/>
                  </a:lnTo>
                  <a:lnTo>
                    <a:pt x="6" y="14"/>
                  </a:lnTo>
                  <a:lnTo>
                    <a:pt x="14" y="16"/>
                  </a:lnTo>
                  <a:lnTo>
                    <a:pt x="20" y="18"/>
                  </a:lnTo>
                  <a:lnTo>
                    <a:pt x="27" y="16"/>
                  </a:lnTo>
                  <a:lnTo>
                    <a:pt x="34" y="15"/>
                  </a:lnTo>
                  <a:lnTo>
                    <a:pt x="41" y="13"/>
                  </a:lnTo>
                  <a:lnTo>
                    <a:pt x="45" y="12"/>
                  </a:lnTo>
                  <a:lnTo>
                    <a:pt x="50" y="10"/>
                  </a:lnTo>
                  <a:lnTo>
                    <a:pt x="50" y="10"/>
                  </a:lnTo>
                  <a:lnTo>
                    <a:pt x="4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90" name="Freeform 398"/>
            <p:cNvSpPr>
              <a:spLocks/>
            </p:cNvSpPr>
            <p:nvPr/>
          </p:nvSpPr>
          <p:spPr bwMode="auto">
            <a:xfrm>
              <a:off x="2852" y="3887"/>
              <a:ext cx="5" cy="10"/>
            </a:xfrm>
            <a:custGeom>
              <a:avLst/>
              <a:gdLst>
                <a:gd name="T0" fmla="*/ 8 w 14"/>
                <a:gd name="T1" fmla="*/ 1 h 28"/>
                <a:gd name="T2" fmla="*/ 0 w 14"/>
                <a:gd name="T3" fmla="*/ 7 h 28"/>
                <a:gd name="T4" fmla="*/ 2 w 14"/>
                <a:gd name="T5" fmla="*/ 12 h 28"/>
                <a:gd name="T6" fmla="*/ 5 w 14"/>
                <a:gd name="T7" fmla="*/ 15 h 28"/>
                <a:gd name="T8" fmla="*/ 3 w 14"/>
                <a:gd name="T9" fmla="*/ 17 h 28"/>
                <a:gd name="T10" fmla="*/ 2 w 14"/>
                <a:gd name="T11" fmla="*/ 18 h 28"/>
                <a:gd name="T12" fmla="*/ 7 w 14"/>
                <a:gd name="T13" fmla="*/ 28 h 28"/>
                <a:gd name="T14" fmla="*/ 13 w 14"/>
                <a:gd name="T15" fmla="*/ 22 h 28"/>
                <a:gd name="T16" fmla="*/ 14 w 14"/>
                <a:gd name="T17" fmla="*/ 15 h 28"/>
                <a:gd name="T18" fmla="*/ 11 w 14"/>
                <a:gd name="T19" fmla="*/ 7 h 28"/>
                <a:gd name="T20" fmla="*/ 9 w 14"/>
                <a:gd name="T21" fmla="*/ 2 h 28"/>
                <a:gd name="T22" fmla="*/ 1 w 14"/>
                <a:gd name="T23" fmla="*/ 8 h 28"/>
                <a:gd name="T24" fmla="*/ 9 w 14"/>
                <a:gd name="T25" fmla="*/ 2 h 28"/>
                <a:gd name="T26" fmla="*/ 7 w 14"/>
                <a:gd name="T27" fmla="*/ 0 h 28"/>
                <a:gd name="T28" fmla="*/ 3 w 14"/>
                <a:gd name="T29" fmla="*/ 0 h 28"/>
                <a:gd name="T30" fmla="*/ 0 w 14"/>
                <a:gd name="T31" fmla="*/ 4 h 28"/>
                <a:gd name="T32" fmla="*/ 0 w 14"/>
                <a:gd name="T33" fmla="*/ 7 h 28"/>
                <a:gd name="T34" fmla="*/ 8 w 14"/>
                <a:gd name="T35"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28">
                  <a:moveTo>
                    <a:pt x="8" y="1"/>
                  </a:moveTo>
                  <a:lnTo>
                    <a:pt x="0" y="7"/>
                  </a:lnTo>
                  <a:lnTo>
                    <a:pt x="2" y="12"/>
                  </a:lnTo>
                  <a:lnTo>
                    <a:pt x="5" y="15"/>
                  </a:lnTo>
                  <a:lnTo>
                    <a:pt x="3" y="17"/>
                  </a:lnTo>
                  <a:lnTo>
                    <a:pt x="2" y="18"/>
                  </a:lnTo>
                  <a:lnTo>
                    <a:pt x="7" y="28"/>
                  </a:lnTo>
                  <a:lnTo>
                    <a:pt x="13" y="22"/>
                  </a:lnTo>
                  <a:lnTo>
                    <a:pt x="14" y="15"/>
                  </a:lnTo>
                  <a:lnTo>
                    <a:pt x="11" y="7"/>
                  </a:lnTo>
                  <a:lnTo>
                    <a:pt x="9" y="2"/>
                  </a:lnTo>
                  <a:lnTo>
                    <a:pt x="1" y="8"/>
                  </a:lnTo>
                  <a:lnTo>
                    <a:pt x="9" y="2"/>
                  </a:lnTo>
                  <a:lnTo>
                    <a:pt x="7" y="0"/>
                  </a:lnTo>
                  <a:lnTo>
                    <a:pt x="3" y="0"/>
                  </a:lnTo>
                  <a:lnTo>
                    <a:pt x="0" y="4"/>
                  </a:lnTo>
                  <a:lnTo>
                    <a:pt x="0" y="7"/>
                  </a:lnTo>
                  <a:lnTo>
                    <a:pt x="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91" name="Freeform 399"/>
            <p:cNvSpPr>
              <a:spLocks/>
            </p:cNvSpPr>
            <p:nvPr/>
          </p:nvSpPr>
          <p:spPr bwMode="auto">
            <a:xfrm>
              <a:off x="2853" y="3888"/>
              <a:ext cx="9" cy="13"/>
            </a:xfrm>
            <a:custGeom>
              <a:avLst/>
              <a:gdLst>
                <a:gd name="T0" fmla="*/ 20 w 29"/>
                <a:gd name="T1" fmla="*/ 32 h 39"/>
                <a:gd name="T2" fmla="*/ 29 w 29"/>
                <a:gd name="T3" fmla="*/ 35 h 39"/>
                <a:gd name="T4" fmla="*/ 27 w 29"/>
                <a:gd name="T5" fmla="*/ 27 h 39"/>
                <a:gd name="T6" fmla="*/ 22 w 29"/>
                <a:gd name="T7" fmla="*/ 16 h 39"/>
                <a:gd name="T8" fmla="*/ 15 w 29"/>
                <a:gd name="T9" fmla="*/ 7 h 39"/>
                <a:gd name="T10" fmla="*/ 7 w 29"/>
                <a:gd name="T11" fmla="*/ 0 h 39"/>
                <a:gd name="T12" fmla="*/ 0 w 29"/>
                <a:gd name="T13" fmla="*/ 7 h 39"/>
                <a:gd name="T14" fmla="*/ 8 w 29"/>
                <a:gd name="T15" fmla="*/ 14 h 39"/>
                <a:gd name="T16" fmla="*/ 13 w 29"/>
                <a:gd name="T17" fmla="*/ 21 h 39"/>
                <a:gd name="T18" fmla="*/ 17 w 29"/>
                <a:gd name="T19" fmla="*/ 29 h 39"/>
                <a:gd name="T20" fmla="*/ 20 w 29"/>
                <a:gd name="T21" fmla="*/ 35 h 39"/>
                <a:gd name="T22" fmla="*/ 29 w 29"/>
                <a:gd name="T23" fmla="*/ 37 h 39"/>
                <a:gd name="T24" fmla="*/ 20 w 29"/>
                <a:gd name="T25" fmla="*/ 35 h 39"/>
                <a:gd name="T26" fmla="*/ 21 w 29"/>
                <a:gd name="T27" fmla="*/ 38 h 39"/>
                <a:gd name="T28" fmla="*/ 24 w 29"/>
                <a:gd name="T29" fmla="*/ 39 h 39"/>
                <a:gd name="T30" fmla="*/ 28 w 29"/>
                <a:gd name="T31" fmla="*/ 38 h 39"/>
                <a:gd name="T32" fmla="*/ 29 w 29"/>
                <a:gd name="T33" fmla="*/ 35 h 39"/>
                <a:gd name="T34" fmla="*/ 20 w 29"/>
                <a:gd name="T35" fmla="*/ 3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39">
                  <a:moveTo>
                    <a:pt x="20" y="32"/>
                  </a:moveTo>
                  <a:lnTo>
                    <a:pt x="29" y="35"/>
                  </a:lnTo>
                  <a:lnTo>
                    <a:pt x="27" y="27"/>
                  </a:lnTo>
                  <a:lnTo>
                    <a:pt x="22" y="16"/>
                  </a:lnTo>
                  <a:lnTo>
                    <a:pt x="15" y="7"/>
                  </a:lnTo>
                  <a:lnTo>
                    <a:pt x="7" y="0"/>
                  </a:lnTo>
                  <a:lnTo>
                    <a:pt x="0" y="7"/>
                  </a:lnTo>
                  <a:lnTo>
                    <a:pt x="8" y="14"/>
                  </a:lnTo>
                  <a:lnTo>
                    <a:pt x="13" y="21"/>
                  </a:lnTo>
                  <a:lnTo>
                    <a:pt x="17" y="29"/>
                  </a:lnTo>
                  <a:lnTo>
                    <a:pt x="20" y="35"/>
                  </a:lnTo>
                  <a:lnTo>
                    <a:pt x="29" y="37"/>
                  </a:lnTo>
                  <a:lnTo>
                    <a:pt x="20" y="35"/>
                  </a:lnTo>
                  <a:lnTo>
                    <a:pt x="21" y="38"/>
                  </a:lnTo>
                  <a:lnTo>
                    <a:pt x="24" y="39"/>
                  </a:lnTo>
                  <a:lnTo>
                    <a:pt x="28" y="38"/>
                  </a:lnTo>
                  <a:lnTo>
                    <a:pt x="29" y="35"/>
                  </a:lnTo>
                  <a:lnTo>
                    <a:pt x="20" y="3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92" name="Freeform 400"/>
            <p:cNvSpPr>
              <a:spLocks/>
            </p:cNvSpPr>
            <p:nvPr/>
          </p:nvSpPr>
          <p:spPr bwMode="auto">
            <a:xfrm>
              <a:off x="2859" y="3893"/>
              <a:ext cx="5" cy="7"/>
            </a:xfrm>
            <a:custGeom>
              <a:avLst/>
              <a:gdLst>
                <a:gd name="T0" fmla="*/ 15 w 15"/>
                <a:gd name="T1" fmla="*/ 4 h 20"/>
                <a:gd name="T2" fmla="*/ 5 w 15"/>
                <a:gd name="T3" fmla="*/ 3 h 20"/>
                <a:gd name="T4" fmla="*/ 0 w 15"/>
                <a:gd name="T5" fmla="*/ 15 h 20"/>
                <a:gd name="T6" fmla="*/ 9 w 15"/>
                <a:gd name="T7" fmla="*/ 20 h 20"/>
                <a:gd name="T8" fmla="*/ 15 w 15"/>
                <a:gd name="T9" fmla="*/ 7 h 20"/>
                <a:gd name="T10" fmla="*/ 5 w 15"/>
                <a:gd name="T11" fmla="*/ 6 h 20"/>
                <a:gd name="T12" fmla="*/ 15 w 15"/>
                <a:gd name="T13" fmla="*/ 7 h 20"/>
                <a:gd name="T14" fmla="*/ 15 w 15"/>
                <a:gd name="T15" fmla="*/ 4 h 20"/>
                <a:gd name="T16" fmla="*/ 12 w 15"/>
                <a:gd name="T17" fmla="*/ 0 h 20"/>
                <a:gd name="T18" fmla="*/ 8 w 15"/>
                <a:gd name="T19" fmla="*/ 0 h 20"/>
                <a:gd name="T20" fmla="*/ 5 w 15"/>
                <a:gd name="T21" fmla="*/ 3 h 20"/>
                <a:gd name="T22" fmla="*/ 15 w 15"/>
                <a:gd name="T23"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0">
                  <a:moveTo>
                    <a:pt x="15" y="4"/>
                  </a:moveTo>
                  <a:lnTo>
                    <a:pt x="5" y="3"/>
                  </a:lnTo>
                  <a:lnTo>
                    <a:pt x="0" y="15"/>
                  </a:lnTo>
                  <a:lnTo>
                    <a:pt x="9" y="20"/>
                  </a:lnTo>
                  <a:lnTo>
                    <a:pt x="15" y="7"/>
                  </a:lnTo>
                  <a:lnTo>
                    <a:pt x="5" y="6"/>
                  </a:lnTo>
                  <a:lnTo>
                    <a:pt x="15" y="7"/>
                  </a:lnTo>
                  <a:lnTo>
                    <a:pt x="15" y="4"/>
                  </a:lnTo>
                  <a:lnTo>
                    <a:pt x="12" y="0"/>
                  </a:lnTo>
                  <a:lnTo>
                    <a:pt x="8" y="0"/>
                  </a:lnTo>
                  <a:lnTo>
                    <a:pt x="5" y="3"/>
                  </a:lnTo>
                  <a:lnTo>
                    <a:pt x="15"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93" name="Freeform 401"/>
            <p:cNvSpPr>
              <a:spLocks/>
            </p:cNvSpPr>
            <p:nvPr/>
          </p:nvSpPr>
          <p:spPr bwMode="auto">
            <a:xfrm>
              <a:off x="2861" y="3895"/>
              <a:ext cx="5" cy="8"/>
            </a:xfrm>
            <a:custGeom>
              <a:avLst/>
              <a:gdLst>
                <a:gd name="T0" fmla="*/ 15 w 16"/>
                <a:gd name="T1" fmla="*/ 16 h 25"/>
                <a:gd name="T2" fmla="*/ 16 w 16"/>
                <a:gd name="T3" fmla="*/ 16 h 25"/>
                <a:gd name="T4" fmla="*/ 14 w 16"/>
                <a:gd name="T5" fmla="*/ 14 h 25"/>
                <a:gd name="T6" fmla="*/ 13 w 16"/>
                <a:gd name="T7" fmla="*/ 10 h 25"/>
                <a:gd name="T8" fmla="*/ 11 w 16"/>
                <a:gd name="T9" fmla="*/ 6 h 25"/>
                <a:gd name="T10" fmla="*/ 10 w 16"/>
                <a:gd name="T11" fmla="*/ 0 h 25"/>
                <a:gd name="T12" fmla="*/ 0 w 16"/>
                <a:gd name="T13" fmla="*/ 2 h 25"/>
                <a:gd name="T14" fmla="*/ 2 w 16"/>
                <a:gd name="T15" fmla="*/ 8 h 25"/>
                <a:gd name="T16" fmla="*/ 4 w 16"/>
                <a:gd name="T17" fmla="*/ 15 h 25"/>
                <a:gd name="T18" fmla="*/ 7 w 16"/>
                <a:gd name="T19" fmla="*/ 20 h 25"/>
                <a:gd name="T20" fmla="*/ 14 w 16"/>
                <a:gd name="T21" fmla="*/ 25 h 25"/>
                <a:gd name="T22" fmla="*/ 15 w 16"/>
                <a:gd name="T23" fmla="*/ 25 h 25"/>
                <a:gd name="T24" fmla="*/ 15 w 16"/>
                <a:gd name="T25" fmla="*/ 1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25">
                  <a:moveTo>
                    <a:pt x="15" y="16"/>
                  </a:moveTo>
                  <a:lnTo>
                    <a:pt x="16" y="16"/>
                  </a:lnTo>
                  <a:lnTo>
                    <a:pt x="14" y="14"/>
                  </a:lnTo>
                  <a:lnTo>
                    <a:pt x="13" y="10"/>
                  </a:lnTo>
                  <a:lnTo>
                    <a:pt x="11" y="6"/>
                  </a:lnTo>
                  <a:lnTo>
                    <a:pt x="10" y="0"/>
                  </a:lnTo>
                  <a:lnTo>
                    <a:pt x="0" y="2"/>
                  </a:lnTo>
                  <a:lnTo>
                    <a:pt x="2" y="8"/>
                  </a:lnTo>
                  <a:lnTo>
                    <a:pt x="4" y="15"/>
                  </a:lnTo>
                  <a:lnTo>
                    <a:pt x="7" y="20"/>
                  </a:lnTo>
                  <a:lnTo>
                    <a:pt x="14" y="25"/>
                  </a:lnTo>
                  <a:lnTo>
                    <a:pt x="15" y="25"/>
                  </a:lnTo>
                  <a:lnTo>
                    <a:pt x="15"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94" name="Freeform 402"/>
            <p:cNvSpPr>
              <a:spLocks/>
            </p:cNvSpPr>
            <p:nvPr/>
          </p:nvSpPr>
          <p:spPr bwMode="auto">
            <a:xfrm>
              <a:off x="2866" y="3897"/>
              <a:ext cx="22" cy="6"/>
            </a:xfrm>
            <a:custGeom>
              <a:avLst/>
              <a:gdLst>
                <a:gd name="T0" fmla="*/ 65 w 65"/>
                <a:gd name="T1" fmla="*/ 3 h 17"/>
                <a:gd name="T2" fmla="*/ 64 w 65"/>
                <a:gd name="T3" fmla="*/ 3 h 17"/>
                <a:gd name="T4" fmla="*/ 57 w 65"/>
                <a:gd name="T5" fmla="*/ 0 h 17"/>
                <a:gd name="T6" fmla="*/ 51 w 65"/>
                <a:gd name="T7" fmla="*/ 0 h 17"/>
                <a:gd name="T8" fmla="*/ 43 w 65"/>
                <a:gd name="T9" fmla="*/ 1 h 17"/>
                <a:gd name="T10" fmla="*/ 32 w 65"/>
                <a:gd name="T11" fmla="*/ 3 h 17"/>
                <a:gd name="T12" fmla="*/ 22 w 65"/>
                <a:gd name="T13" fmla="*/ 4 h 17"/>
                <a:gd name="T14" fmla="*/ 13 w 65"/>
                <a:gd name="T15" fmla="*/ 7 h 17"/>
                <a:gd name="T16" fmla="*/ 5 w 65"/>
                <a:gd name="T17" fmla="*/ 8 h 17"/>
                <a:gd name="T18" fmla="*/ 0 w 65"/>
                <a:gd name="T19" fmla="*/ 8 h 17"/>
                <a:gd name="T20" fmla="*/ 0 w 65"/>
                <a:gd name="T21" fmla="*/ 17 h 17"/>
                <a:gd name="T22" fmla="*/ 5 w 65"/>
                <a:gd name="T23" fmla="*/ 17 h 17"/>
                <a:gd name="T24" fmla="*/ 13 w 65"/>
                <a:gd name="T25" fmla="*/ 16 h 17"/>
                <a:gd name="T26" fmla="*/ 22 w 65"/>
                <a:gd name="T27" fmla="*/ 14 h 17"/>
                <a:gd name="T28" fmla="*/ 32 w 65"/>
                <a:gd name="T29" fmla="*/ 12 h 17"/>
                <a:gd name="T30" fmla="*/ 43 w 65"/>
                <a:gd name="T31" fmla="*/ 10 h 17"/>
                <a:gd name="T32" fmla="*/ 51 w 65"/>
                <a:gd name="T33" fmla="*/ 9 h 17"/>
                <a:gd name="T34" fmla="*/ 57 w 65"/>
                <a:gd name="T35" fmla="*/ 9 h 17"/>
                <a:gd name="T36" fmla="*/ 57 w 65"/>
                <a:gd name="T37" fmla="*/ 8 h 17"/>
                <a:gd name="T38" fmla="*/ 56 w 65"/>
                <a:gd name="T39" fmla="*/ 8 h 17"/>
                <a:gd name="T40" fmla="*/ 65 w 65"/>
                <a:gd name="T41"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5" h="17">
                  <a:moveTo>
                    <a:pt x="65" y="3"/>
                  </a:moveTo>
                  <a:lnTo>
                    <a:pt x="64" y="3"/>
                  </a:lnTo>
                  <a:lnTo>
                    <a:pt x="57" y="0"/>
                  </a:lnTo>
                  <a:lnTo>
                    <a:pt x="51" y="0"/>
                  </a:lnTo>
                  <a:lnTo>
                    <a:pt x="43" y="1"/>
                  </a:lnTo>
                  <a:lnTo>
                    <a:pt x="32" y="3"/>
                  </a:lnTo>
                  <a:lnTo>
                    <a:pt x="22" y="4"/>
                  </a:lnTo>
                  <a:lnTo>
                    <a:pt x="13" y="7"/>
                  </a:lnTo>
                  <a:lnTo>
                    <a:pt x="5" y="8"/>
                  </a:lnTo>
                  <a:lnTo>
                    <a:pt x="0" y="8"/>
                  </a:lnTo>
                  <a:lnTo>
                    <a:pt x="0" y="17"/>
                  </a:lnTo>
                  <a:lnTo>
                    <a:pt x="5" y="17"/>
                  </a:lnTo>
                  <a:lnTo>
                    <a:pt x="13" y="16"/>
                  </a:lnTo>
                  <a:lnTo>
                    <a:pt x="22" y="14"/>
                  </a:lnTo>
                  <a:lnTo>
                    <a:pt x="32" y="12"/>
                  </a:lnTo>
                  <a:lnTo>
                    <a:pt x="43" y="10"/>
                  </a:lnTo>
                  <a:lnTo>
                    <a:pt x="51" y="9"/>
                  </a:lnTo>
                  <a:lnTo>
                    <a:pt x="57" y="9"/>
                  </a:lnTo>
                  <a:lnTo>
                    <a:pt x="57" y="8"/>
                  </a:lnTo>
                  <a:lnTo>
                    <a:pt x="56" y="8"/>
                  </a:lnTo>
                  <a:lnTo>
                    <a:pt x="65"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95" name="Freeform 403"/>
            <p:cNvSpPr>
              <a:spLocks/>
            </p:cNvSpPr>
            <p:nvPr/>
          </p:nvSpPr>
          <p:spPr bwMode="auto">
            <a:xfrm>
              <a:off x="2885" y="3898"/>
              <a:ext cx="8" cy="6"/>
            </a:xfrm>
            <a:custGeom>
              <a:avLst/>
              <a:gdLst>
                <a:gd name="T0" fmla="*/ 26 w 26"/>
                <a:gd name="T1" fmla="*/ 5 h 16"/>
                <a:gd name="T2" fmla="*/ 26 w 26"/>
                <a:gd name="T3" fmla="*/ 5 h 16"/>
                <a:gd name="T4" fmla="*/ 19 w 26"/>
                <a:gd name="T5" fmla="*/ 5 h 16"/>
                <a:gd name="T6" fmla="*/ 14 w 26"/>
                <a:gd name="T7" fmla="*/ 4 h 16"/>
                <a:gd name="T8" fmla="*/ 11 w 26"/>
                <a:gd name="T9" fmla="*/ 1 h 16"/>
                <a:gd name="T10" fmla="*/ 9 w 26"/>
                <a:gd name="T11" fmla="*/ 0 h 16"/>
                <a:gd name="T12" fmla="*/ 0 w 26"/>
                <a:gd name="T13" fmla="*/ 5 h 16"/>
                <a:gd name="T14" fmla="*/ 6 w 26"/>
                <a:gd name="T15" fmla="*/ 11 h 16"/>
                <a:gd name="T16" fmla="*/ 12 w 26"/>
                <a:gd name="T17" fmla="*/ 13 h 16"/>
                <a:gd name="T18" fmla="*/ 19 w 26"/>
                <a:gd name="T19" fmla="*/ 14 h 16"/>
                <a:gd name="T20" fmla="*/ 26 w 26"/>
                <a:gd name="T21" fmla="*/ 16 h 16"/>
                <a:gd name="T22" fmla="*/ 26 w 26"/>
                <a:gd name="T23" fmla="*/ 16 h 16"/>
                <a:gd name="T24" fmla="*/ 26 w 26"/>
                <a:gd name="T25"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16">
                  <a:moveTo>
                    <a:pt x="26" y="5"/>
                  </a:moveTo>
                  <a:lnTo>
                    <a:pt x="26" y="5"/>
                  </a:lnTo>
                  <a:lnTo>
                    <a:pt x="19" y="5"/>
                  </a:lnTo>
                  <a:lnTo>
                    <a:pt x="14" y="4"/>
                  </a:lnTo>
                  <a:lnTo>
                    <a:pt x="11" y="1"/>
                  </a:lnTo>
                  <a:lnTo>
                    <a:pt x="9" y="0"/>
                  </a:lnTo>
                  <a:lnTo>
                    <a:pt x="0" y="5"/>
                  </a:lnTo>
                  <a:lnTo>
                    <a:pt x="6" y="11"/>
                  </a:lnTo>
                  <a:lnTo>
                    <a:pt x="12" y="13"/>
                  </a:lnTo>
                  <a:lnTo>
                    <a:pt x="19" y="14"/>
                  </a:lnTo>
                  <a:lnTo>
                    <a:pt x="26" y="16"/>
                  </a:lnTo>
                  <a:lnTo>
                    <a:pt x="26" y="16"/>
                  </a:lnTo>
                  <a:lnTo>
                    <a:pt x="26"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96" name="Freeform 404"/>
            <p:cNvSpPr>
              <a:spLocks/>
            </p:cNvSpPr>
            <p:nvPr/>
          </p:nvSpPr>
          <p:spPr bwMode="auto">
            <a:xfrm>
              <a:off x="2893" y="3897"/>
              <a:ext cx="14" cy="7"/>
            </a:xfrm>
            <a:custGeom>
              <a:avLst/>
              <a:gdLst>
                <a:gd name="T0" fmla="*/ 35 w 40"/>
                <a:gd name="T1" fmla="*/ 0 h 21"/>
                <a:gd name="T2" fmla="*/ 35 w 40"/>
                <a:gd name="T3" fmla="*/ 0 h 21"/>
                <a:gd name="T4" fmla="*/ 33 w 40"/>
                <a:gd name="T5" fmla="*/ 1 h 21"/>
                <a:gd name="T6" fmla="*/ 29 w 40"/>
                <a:gd name="T7" fmla="*/ 3 h 21"/>
                <a:gd name="T8" fmla="*/ 25 w 40"/>
                <a:gd name="T9" fmla="*/ 4 h 21"/>
                <a:gd name="T10" fmla="*/ 19 w 40"/>
                <a:gd name="T11" fmla="*/ 6 h 21"/>
                <a:gd name="T12" fmla="*/ 13 w 40"/>
                <a:gd name="T13" fmla="*/ 9 h 21"/>
                <a:gd name="T14" fmla="*/ 8 w 40"/>
                <a:gd name="T15" fmla="*/ 10 h 21"/>
                <a:gd name="T16" fmla="*/ 4 w 40"/>
                <a:gd name="T17" fmla="*/ 11 h 21"/>
                <a:gd name="T18" fmla="*/ 0 w 40"/>
                <a:gd name="T19" fmla="*/ 10 h 21"/>
                <a:gd name="T20" fmla="*/ 0 w 40"/>
                <a:gd name="T21" fmla="*/ 21 h 21"/>
                <a:gd name="T22" fmla="*/ 4 w 40"/>
                <a:gd name="T23" fmla="*/ 20 h 21"/>
                <a:gd name="T24" fmla="*/ 10 w 40"/>
                <a:gd name="T25" fmla="*/ 19 h 21"/>
                <a:gd name="T26" fmla="*/ 16 w 40"/>
                <a:gd name="T27" fmla="*/ 18 h 21"/>
                <a:gd name="T28" fmla="*/ 21 w 40"/>
                <a:gd name="T29" fmla="*/ 16 h 21"/>
                <a:gd name="T30" fmla="*/ 27 w 40"/>
                <a:gd name="T31" fmla="*/ 13 h 21"/>
                <a:gd name="T32" fmla="*/ 32 w 40"/>
                <a:gd name="T33" fmla="*/ 12 h 21"/>
                <a:gd name="T34" fmla="*/ 37 w 40"/>
                <a:gd name="T35" fmla="*/ 10 h 21"/>
                <a:gd name="T36" fmla="*/ 40 w 40"/>
                <a:gd name="T37" fmla="*/ 9 h 21"/>
                <a:gd name="T38" fmla="*/ 40 w 40"/>
                <a:gd name="T39" fmla="*/ 9 h 21"/>
                <a:gd name="T40" fmla="*/ 35 w 40"/>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21">
                  <a:moveTo>
                    <a:pt x="35" y="0"/>
                  </a:moveTo>
                  <a:lnTo>
                    <a:pt x="35" y="0"/>
                  </a:lnTo>
                  <a:lnTo>
                    <a:pt x="33" y="1"/>
                  </a:lnTo>
                  <a:lnTo>
                    <a:pt x="29" y="3"/>
                  </a:lnTo>
                  <a:lnTo>
                    <a:pt x="25" y="4"/>
                  </a:lnTo>
                  <a:lnTo>
                    <a:pt x="19" y="6"/>
                  </a:lnTo>
                  <a:lnTo>
                    <a:pt x="13" y="9"/>
                  </a:lnTo>
                  <a:lnTo>
                    <a:pt x="8" y="10"/>
                  </a:lnTo>
                  <a:lnTo>
                    <a:pt x="4" y="11"/>
                  </a:lnTo>
                  <a:lnTo>
                    <a:pt x="0" y="10"/>
                  </a:lnTo>
                  <a:lnTo>
                    <a:pt x="0" y="21"/>
                  </a:lnTo>
                  <a:lnTo>
                    <a:pt x="4" y="20"/>
                  </a:lnTo>
                  <a:lnTo>
                    <a:pt x="10" y="19"/>
                  </a:lnTo>
                  <a:lnTo>
                    <a:pt x="16" y="18"/>
                  </a:lnTo>
                  <a:lnTo>
                    <a:pt x="21" y="16"/>
                  </a:lnTo>
                  <a:lnTo>
                    <a:pt x="27" y="13"/>
                  </a:lnTo>
                  <a:lnTo>
                    <a:pt x="32" y="12"/>
                  </a:lnTo>
                  <a:lnTo>
                    <a:pt x="37" y="10"/>
                  </a:lnTo>
                  <a:lnTo>
                    <a:pt x="40" y="9"/>
                  </a:lnTo>
                  <a:lnTo>
                    <a:pt x="40" y="9"/>
                  </a:lnTo>
                  <a:lnTo>
                    <a:pt x="3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97" name="Freeform 405"/>
            <p:cNvSpPr>
              <a:spLocks/>
            </p:cNvSpPr>
            <p:nvPr/>
          </p:nvSpPr>
          <p:spPr bwMode="auto">
            <a:xfrm>
              <a:off x="2903" y="3888"/>
              <a:ext cx="5" cy="12"/>
            </a:xfrm>
            <a:custGeom>
              <a:avLst/>
              <a:gdLst>
                <a:gd name="T0" fmla="*/ 7 w 16"/>
                <a:gd name="T1" fmla="*/ 1 h 36"/>
                <a:gd name="T2" fmla="*/ 0 w 16"/>
                <a:gd name="T3" fmla="*/ 6 h 36"/>
                <a:gd name="T4" fmla="*/ 2 w 16"/>
                <a:gd name="T5" fmla="*/ 14 h 36"/>
                <a:gd name="T6" fmla="*/ 5 w 16"/>
                <a:gd name="T7" fmla="*/ 21 h 36"/>
                <a:gd name="T8" fmla="*/ 5 w 16"/>
                <a:gd name="T9" fmla="*/ 28 h 36"/>
                <a:gd name="T10" fmla="*/ 7 w 16"/>
                <a:gd name="T11" fmla="*/ 27 h 36"/>
                <a:gd name="T12" fmla="*/ 12 w 16"/>
                <a:gd name="T13" fmla="*/ 36 h 36"/>
                <a:gd name="T14" fmla="*/ 16 w 16"/>
                <a:gd name="T15" fmla="*/ 28 h 36"/>
                <a:gd name="T16" fmla="*/ 14 w 16"/>
                <a:gd name="T17" fmla="*/ 19 h 36"/>
                <a:gd name="T18" fmla="*/ 12 w 16"/>
                <a:gd name="T19" fmla="*/ 12 h 36"/>
                <a:gd name="T20" fmla="*/ 12 w 16"/>
                <a:gd name="T21" fmla="*/ 6 h 36"/>
                <a:gd name="T22" fmla="*/ 5 w 16"/>
                <a:gd name="T23" fmla="*/ 11 h 36"/>
                <a:gd name="T24" fmla="*/ 12 w 16"/>
                <a:gd name="T25" fmla="*/ 6 h 36"/>
                <a:gd name="T26" fmla="*/ 9 w 16"/>
                <a:gd name="T27" fmla="*/ 3 h 36"/>
                <a:gd name="T28" fmla="*/ 6 w 16"/>
                <a:gd name="T29" fmla="*/ 0 h 36"/>
                <a:gd name="T30" fmla="*/ 2 w 16"/>
                <a:gd name="T31" fmla="*/ 3 h 36"/>
                <a:gd name="T32" fmla="*/ 0 w 16"/>
                <a:gd name="T33" fmla="*/ 6 h 36"/>
                <a:gd name="T34" fmla="*/ 7 w 16"/>
                <a:gd name="T3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36">
                  <a:moveTo>
                    <a:pt x="7" y="1"/>
                  </a:moveTo>
                  <a:lnTo>
                    <a:pt x="0" y="6"/>
                  </a:lnTo>
                  <a:lnTo>
                    <a:pt x="2" y="14"/>
                  </a:lnTo>
                  <a:lnTo>
                    <a:pt x="5" y="21"/>
                  </a:lnTo>
                  <a:lnTo>
                    <a:pt x="5" y="28"/>
                  </a:lnTo>
                  <a:lnTo>
                    <a:pt x="7" y="27"/>
                  </a:lnTo>
                  <a:lnTo>
                    <a:pt x="12" y="36"/>
                  </a:lnTo>
                  <a:lnTo>
                    <a:pt x="16" y="28"/>
                  </a:lnTo>
                  <a:lnTo>
                    <a:pt x="14" y="19"/>
                  </a:lnTo>
                  <a:lnTo>
                    <a:pt x="12" y="12"/>
                  </a:lnTo>
                  <a:lnTo>
                    <a:pt x="12" y="6"/>
                  </a:lnTo>
                  <a:lnTo>
                    <a:pt x="5" y="11"/>
                  </a:lnTo>
                  <a:lnTo>
                    <a:pt x="12" y="6"/>
                  </a:lnTo>
                  <a:lnTo>
                    <a:pt x="9" y="3"/>
                  </a:lnTo>
                  <a:lnTo>
                    <a:pt x="6" y="0"/>
                  </a:lnTo>
                  <a:lnTo>
                    <a:pt x="2" y="3"/>
                  </a:lnTo>
                  <a:lnTo>
                    <a:pt x="0" y="6"/>
                  </a:lnTo>
                  <a:lnTo>
                    <a:pt x="7"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98" name="Freeform 406"/>
            <p:cNvSpPr>
              <a:spLocks/>
            </p:cNvSpPr>
            <p:nvPr/>
          </p:nvSpPr>
          <p:spPr bwMode="auto">
            <a:xfrm>
              <a:off x="2904" y="3888"/>
              <a:ext cx="12" cy="7"/>
            </a:xfrm>
            <a:custGeom>
              <a:avLst/>
              <a:gdLst>
                <a:gd name="T0" fmla="*/ 32 w 35"/>
                <a:gd name="T1" fmla="*/ 13 h 22"/>
                <a:gd name="T2" fmla="*/ 31 w 35"/>
                <a:gd name="T3" fmla="*/ 13 h 22"/>
                <a:gd name="T4" fmla="*/ 28 w 35"/>
                <a:gd name="T5" fmla="*/ 13 h 22"/>
                <a:gd name="T6" fmla="*/ 21 w 35"/>
                <a:gd name="T7" fmla="*/ 8 h 22"/>
                <a:gd name="T8" fmla="*/ 10 w 35"/>
                <a:gd name="T9" fmla="*/ 4 h 22"/>
                <a:gd name="T10" fmla="*/ 2 w 35"/>
                <a:gd name="T11" fmla="*/ 0 h 22"/>
                <a:gd name="T12" fmla="*/ 0 w 35"/>
                <a:gd name="T13" fmla="*/ 10 h 22"/>
                <a:gd name="T14" fmla="*/ 8 w 35"/>
                <a:gd name="T15" fmla="*/ 13 h 22"/>
                <a:gd name="T16" fmla="*/ 17 w 35"/>
                <a:gd name="T17" fmla="*/ 18 h 22"/>
                <a:gd name="T18" fmla="*/ 26 w 35"/>
                <a:gd name="T19" fmla="*/ 22 h 22"/>
                <a:gd name="T20" fmla="*/ 35 w 35"/>
                <a:gd name="T21" fmla="*/ 22 h 22"/>
                <a:gd name="T22" fmla="*/ 34 w 35"/>
                <a:gd name="T23" fmla="*/ 22 h 22"/>
                <a:gd name="T24" fmla="*/ 32 w 35"/>
                <a:gd name="T25" fmla="*/ 1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22">
                  <a:moveTo>
                    <a:pt x="32" y="13"/>
                  </a:moveTo>
                  <a:lnTo>
                    <a:pt x="31" y="13"/>
                  </a:lnTo>
                  <a:lnTo>
                    <a:pt x="28" y="13"/>
                  </a:lnTo>
                  <a:lnTo>
                    <a:pt x="21" y="8"/>
                  </a:lnTo>
                  <a:lnTo>
                    <a:pt x="10" y="4"/>
                  </a:lnTo>
                  <a:lnTo>
                    <a:pt x="2" y="0"/>
                  </a:lnTo>
                  <a:lnTo>
                    <a:pt x="0" y="10"/>
                  </a:lnTo>
                  <a:lnTo>
                    <a:pt x="8" y="13"/>
                  </a:lnTo>
                  <a:lnTo>
                    <a:pt x="17" y="18"/>
                  </a:lnTo>
                  <a:lnTo>
                    <a:pt x="26" y="22"/>
                  </a:lnTo>
                  <a:lnTo>
                    <a:pt x="35" y="22"/>
                  </a:lnTo>
                  <a:lnTo>
                    <a:pt x="34" y="22"/>
                  </a:lnTo>
                  <a:lnTo>
                    <a:pt x="32"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4999" name="Freeform 407"/>
            <p:cNvSpPr>
              <a:spLocks/>
            </p:cNvSpPr>
            <p:nvPr/>
          </p:nvSpPr>
          <p:spPr bwMode="auto">
            <a:xfrm>
              <a:off x="2915" y="3889"/>
              <a:ext cx="8" cy="6"/>
            </a:xfrm>
            <a:custGeom>
              <a:avLst/>
              <a:gdLst>
                <a:gd name="T0" fmla="*/ 24 w 24"/>
                <a:gd name="T1" fmla="*/ 4 h 20"/>
                <a:gd name="T2" fmla="*/ 16 w 24"/>
                <a:gd name="T3" fmla="*/ 1 h 20"/>
                <a:gd name="T4" fmla="*/ 11 w 24"/>
                <a:gd name="T5" fmla="*/ 5 h 20"/>
                <a:gd name="T6" fmla="*/ 8 w 24"/>
                <a:gd name="T7" fmla="*/ 8 h 20"/>
                <a:gd name="T8" fmla="*/ 3 w 24"/>
                <a:gd name="T9" fmla="*/ 10 h 20"/>
                <a:gd name="T10" fmla="*/ 0 w 24"/>
                <a:gd name="T11" fmla="*/ 11 h 20"/>
                <a:gd name="T12" fmla="*/ 2 w 24"/>
                <a:gd name="T13" fmla="*/ 20 h 20"/>
                <a:gd name="T14" fmla="*/ 5 w 24"/>
                <a:gd name="T15" fmla="*/ 19 h 20"/>
                <a:gd name="T16" fmla="*/ 12 w 24"/>
                <a:gd name="T17" fmla="*/ 17 h 20"/>
                <a:gd name="T18" fmla="*/ 18 w 24"/>
                <a:gd name="T19" fmla="*/ 12 h 20"/>
                <a:gd name="T20" fmla="*/ 23 w 24"/>
                <a:gd name="T21" fmla="*/ 8 h 20"/>
                <a:gd name="T22" fmla="*/ 15 w 24"/>
                <a:gd name="T23" fmla="*/ 4 h 20"/>
                <a:gd name="T24" fmla="*/ 23 w 24"/>
                <a:gd name="T25" fmla="*/ 8 h 20"/>
                <a:gd name="T26" fmla="*/ 24 w 24"/>
                <a:gd name="T27" fmla="*/ 4 h 20"/>
                <a:gd name="T28" fmla="*/ 23 w 24"/>
                <a:gd name="T29" fmla="*/ 1 h 20"/>
                <a:gd name="T30" fmla="*/ 19 w 24"/>
                <a:gd name="T31" fmla="*/ 0 h 20"/>
                <a:gd name="T32" fmla="*/ 16 w 24"/>
                <a:gd name="T33" fmla="*/ 1 h 20"/>
                <a:gd name="T34" fmla="*/ 24 w 24"/>
                <a:gd name="T35"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0">
                  <a:moveTo>
                    <a:pt x="24" y="4"/>
                  </a:moveTo>
                  <a:lnTo>
                    <a:pt x="16" y="1"/>
                  </a:lnTo>
                  <a:lnTo>
                    <a:pt x="11" y="5"/>
                  </a:lnTo>
                  <a:lnTo>
                    <a:pt x="8" y="8"/>
                  </a:lnTo>
                  <a:lnTo>
                    <a:pt x="3" y="10"/>
                  </a:lnTo>
                  <a:lnTo>
                    <a:pt x="0" y="11"/>
                  </a:lnTo>
                  <a:lnTo>
                    <a:pt x="2" y="20"/>
                  </a:lnTo>
                  <a:lnTo>
                    <a:pt x="5" y="19"/>
                  </a:lnTo>
                  <a:lnTo>
                    <a:pt x="12" y="17"/>
                  </a:lnTo>
                  <a:lnTo>
                    <a:pt x="18" y="12"/>
                  </a:lnTo>
                  <a:lnTo>
                    <a:pt x="23" y="8"/>
                  </a:lnTo>
                  <a:lnTo>
                    <a:pt x="15" y="4"/>
                  </a:lnTo>
                  <a:lnTo>
                    <a:pt x="23" y="8"/>
                  </a:lnTo>
                  <a:lnTo>
                    <a:pt x="24" y="4"/>
                  </a:lnTo>
                  <a:lnTo>
                    <a:pt x="23" y="1"/>
                  </a:lnTo>
                  <a:lnTo>
                    <a:pt x="19" y="0"/>
                  </a:lnTo>
                  <a:lnTo>
                    <a:pt x="16" y="1"/>
                  </a:lnTo>
                  <a:lnTo>
                    <a:pt x="24"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00" name="Freeform 408"/>
            <p:cNvSpPr>
              <a:spLocks/>
            </p:cNvSpPr>
            <p:nvPr/>
          </p:nvSpPr>
          <p:spPr bwMode="auto">
            <a:xfrm>
              <a:off x="2918" y="3890"/>
              <a:ext cx="5" cy="18"/>
            </a:xfrm>
            <a:custGeom>
              <a:avLst/>
              <a:gdLst>
                <a:gd name="T0" fmla="*/ 5 w 16"/>
                <a:gd name="T1" fmla="*/ 41 h 53"/>
                <a:gd name="T2" fmla="*/ 11 w 16"/>
                <a:gd name="T3" fmla="*/ 47 h 53"/>
                <a:gd name="T4" fmla="*/ 11 w 16"/>
                <a:gd name="T5" fmla="*/ 38 h 53"/>
                <a:gd name="T6" fmla="*/ 13 w 16"/>
                <a:gd name="T7" fmla="*/ 24 h 53"/>
                <a:gd name="T8" fmla="*/ 16 w 16"/>
                <a:gd name="T9" fmla="*/ 10 h 53"/>
                <a:gd name="T10" fmla="*/ 16 w 16"/>
                <a:gd name="T11" fmla="*/ 0 h 53"/>
                <a:gd name="T12" fmla="*/ 7 w 16"/>
                <a:gd name="T13" fmla="*/ 0 h 53"/>
                <a:gd name="T14" fmla="*/ 7 w 16"/>
                <a:gd name="T15" fmla="*/ 10 h 53"/>
                <a:gd name="T16" fmla="*/ 4 w 16"/>
                <a:gd name="T17" fmla="*/ 24 h 53"/>
                <a:gd name="T18" fmla="*/ 2 w 16"/>
                <a:gd name="T19" fmla="*/ 38 h 53"/>
                <a:gd name="T20" fmla="*/ 0 w 16"/>
                <a:gd name="T21" fmla="*/ 47 h 53"/>
                <a:gd name="T22" fmla="*/ 5 w 16"/>
                <a:gd name="T23" fmla="*/ 53 h 53"/>
                <a:gd name="T24" fmla="*/ 0 w 16"/>
                <a:gd name="T25" fmla="*/ 47 h 53"/>
                <a:gd name="T26" fmla="*/ 2 w 16"/>
                <a:gd name="T27" fmla="*/ 51 h 53"/>
                <a:gd name="T28" fmla="*/ 5 w 16"/>
                <a:gd name="T29" fmla="*/ 52 h 53"/>
                <a:gd name="T30" fmla="*/ 9 w 16"/>
                <a:gd name="T31" fmla="*/ 51 h 53"/>
                <a:gd name="T32" fmla="*/ 11 w 16"/>
                <a:gd name="T33" fmla="*/ 47 h 53"/>
                <a:gd name="T34" fmla="*/ 5 w 16"/>
                <a:gd name="T35" fmla="*/ 4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53">
                  <a:moveTo>
                    <a:pt x="5" y="41"/>
                  </a:moveTo>
                  <a:lnTo>
                    <a:pt x="11" y="47"/>
                  </a:lnTo>
                  <a:lnTo>
                    <a:pt x="11" y="38"/>
                  </a:lnTo>
                  <a:lnTo>
                    <a:pt x="13" y="24"/>
                  </a:lnTo>
                  <a:lnTo>
                    <a:pt x="16" y="10"/>
                  </a:lnTo>
                  <a:lnTo>
                    <a:pt x="16" y="0"/>
                  </a:lnTo>
                  <a:lnTo>
                    <a:pt x="7" y="0"/>
                  </a:lnTo>
                  <a:lnTo>
                    <a:pt x="7" y="10"/>
                  </a:lnTo>
                  <a:lnTo>
                    <a:pt x="4" y="24"/>
                  </a:lnTo>
                  <a:lnTo>
                    <a:pt x="2" y="38"/>
                  </a:lnTo>
                  <a:lnTo>
                    <a:pt x="0" y="47"/>
                  </a:lnTo>
                  <a:lnTo>
                    <a:pt x="5" y="53"/>
                  </a:lnTo>
                  <a:lnTo>
                    <a:pt x="0" y="47"/>
                  </a:lnTo>
                  <a:lnTo>
                    <a:pt x="2" y="51"/>
                  </a:lnTo>
                  <a:lnTo>
                    <a:pt x="5" y="52"/>
                  </a:lnTo>
                  <a:lnTo>
                    <a:pt x="9" y="51"/>
                  </a:lnTo>
                  <a:lnTo>
                    <a:pt x="11" y="47"/>
                  </a:lnTo>
                  <a:lnTo>
                    <a:pt x="5" y="4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01" name="Freeform 409"/>
            <p:cNvSpPr>
              <a:spLocks/>
            </p:cNvSpPr>
            <p:nvPr/>
          </p:nvSpPr>
          <p:spPr bwMode="auto">
            <a:xfrm>
              <a:off x="2919" y="3904"/>
              <a:ext cx="10" cy="4"/>
            </a:xfrm>
            <a:custGeom>
              <a:avLst/>
              <a:gdLst>
                <a:gd name="T0" fmla="*/ 19 w 30"/>
                <a:gd name="T1" fmla="*/ 6 h 12"/>
                <a:gd name="T2" fmla="*/ 25 w 30"/>
                <a:gd name="T3" fmla="*/ 0 h 12"/>
                <a:gd name="T4" fmla="*/ 0 w 30"/>
                <a:gd name="T5" fmla="*/ 0 h 12"/>
                <a:gd name="T6" fmla="*/ 0 w 30"/>
                <a:gd name="T7" fmla="*/ 12 h 12"/>
                <a:gd name="T8" fmla="*/ 25 w 30"/>
                <a:gd name="T9" fmla="*/ 12 h 12"/>
                <a:gd name="T10" fmla="*/ 30 w 30"/>
                <a:gd name="T11" fmla="*/ 6 h 12"/>
                <a:gd name="T12" fmla="*/ 25 w 30"/>
                <a:gd name="T13" fmla="*/ 12 h 12"/>
                <a:gd name="T14" fmla="*/ 28 w 30"/>
                <a:gd name="T15" fmla="*/ 10 h 12"/>
                <a:gd name="T16" fmla="*/ 30 w 30"/>
                <a:gd name="T17" fmla="*/ 6 h 12"/>
                <a:gd name="T18" fmla="*/ 28 w 30"/>
                <a:gd name="T19" fmla="*/ 3 h 12"/>
                <a:gd name="T20" fmla="*/ 25 w 30"/>
                <a:gd name="T21" fmla="*/ 0 h 12"/>
                <a:gd name="T22" fmla="*/ 19 w 30"/>
                <a:gd name="T2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2">
                  <a:moveTo>
                    <a:pt x="19" y="6"/>
                  </a:moveTo>
                  <a:lnTo>
                    <a:pt x="25" y="0"/>
                  </a:lnTo>
                  <a:lnTo>
                    <a:pt x="0" y="0"/>
                  </a:lnTo>
                  <a:lnTo>
                    <a:pt x="0" y="12"/>
                  </a:lnTo>
                  <a:lnTo>
                    <a:pt x="25" y="12"/>
                  </a:lnTo>
                  <a:lnTo>
                    <a:pt x="30" y="6"/>
                  </a:lnTo>
                  <a:lnTo>
                    <a:pt x="25" y="12"/>
                  </a:lnTo>
                  <a:lnTo>
                    <a:pt x="28" y="10"/>
                  </a:lnTo>
                  <a:lnTo>
                    <a:pt x="30" y="6"/>
                  </a:lnTo>
                  <a:lnTo>
                    <a:pt x="28" y="3"/>
                  </a:lnTo>
                  <a:lnTo>
                    <a:pt x="25" y="0"/>
                  </a:lnTo>
                  <a:lnTo>
                    <a:pt x="1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02" name="Freeform 410"/>
            <p:cNvSpPr>
              <a:spLocks/>
            </p:cNvSpPr>
            <p:nvPr/>
          </p:nvSpPr>
          <p:spPr bwMode="auto">
            <a:xfrm>
              <a:off x="2926" y="3890"/>
              <a:ext cx="3" cy="16"/>
            </a:xfrm>
            <a:custGeom>
              <a:avLst/>
              <a:gdLst>
                <a:gd name="T0" fmla="*/ 8 w 11"/>
                <a:gd name="T1" fmla="*/ 1 h 47"/>
                <a:gd name="T2" fmla="*/ 0 w 11"/>
                <a:gd name="T3" fmla="*/ 6 h 47"/>
                <a:gd name="T4" fmla="*/ 0 w 11"/>
                <a:gd name="T5" fmla="*/ 47 h 47"/>
                <a:gd name="T6" fmla="*/ 11 w 11"/>
                <a:gd name="T7" fmla="*/ 47 h 47"/>
                <a:gd name="T8" fmla="*/ 11 w 11"/>
                <a:gd name="T9" fmla="*/ 6 h 47"/>
                <a:gd name="T10" fmla="*/ 3 w 11"/>
                <a:gd name="T11" fmla="*/ 10 h 47"/>
                <a:gd name="T12" fmla="*/ 11 w 11"/>
                <a:gd name="T13" fmla="*/ 6 h 47"/>
                <a:gd name="T14" fmla="*/ 9 w 11"/>
                <a:gd name="T15" fmla="*/ 2 h 47"/>
                <a:gd name="T16" fmla="*/ 6 w 11"/>
                <a:gd name="T17" fmla="*/ 0 h 47"/>
                <a:gd name="T18" fmla="*/ 2 w 11"/>
                <a:gd name="T19" fmla="*/ 2 h 47"/>
                <a:gd name="T20" fmla="*/ 0 w 11"/>
                <a:gd name="T21" fmla="*/ 6 h 47"/>
                <a:gd name="T22" fmla="*/ 8 w 11"/>
                <a:gd name="T23" fmla="*/ 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47">
                  <a:moveTo>
                    <a:pt x="8" y="1"/>
                  </a:moveTo>
                  <a:lnTo>
                    <a:pt x="0" y="6"/>
                  </a:lnTo>
                  <a:lnTo>
                    <a:pt x="0" y="47"/>
                  </a:lnTo>
                  <a:lnTo>
                    <a:pt x="11" y="47"/>
                  </a:lnTo>
                  <a:lnTo>
                    <a:pt x="11" y="6"/>
                  </a:lnTo>
                  <a:lnTo>
                    <a:pt x="3" y="10"/>
                  </a:lnTo>
                  <a:lnTo>
                    <a:pt x="11" y="6"/>
                  </a:lnTo>
                  <a:lnTo>
                    <a:pt x="9" y="2"/>
                  </a:lnTo>
                  <a:lnTo>
                    <a:pt x="6" y="0"/>
                  </a:lnTo>
                  <a:lnTo>
                    <a:pt x="2" y="2"/>
                  </a:lnTo>
                  <a:lnTo>
                    <a:pt x="0" y="6"/>
                  </a:lnTo>
                  <a:lnTo>
                    <a:pt x="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03" name="Freeform 411"/>
            <p:cNvSpPr>
              <a:spLocks/>
            </p:cNvSpPr>
            <p:nvPr/>
          </p:nvSpPr>
          <p:spPr bwMode="auto">
            <a:xfrm>
              <a:off x="2927" y="3890"/>
              <a:ext cx="12" cy="9"/>
            </a:xfrm>
            <a:custGeom>
              <a:avLst/>
              <a:gdLst>
                <a:gd name="T0" fmla="*/ 36 w 36"/>
                <a:gd name="T1" fmla="*/ 15 h 27"/>
                <a:gd name="T2" fmla="*/ 36 w 36"/>
                <a:gd name="T3" fmla="*/ 15 h 27"/>
                <a:gd name="T4" fmla="*/ 29 w 36"/>
                <a:gd name="T5" fmla="*/ 15 h 27"/>
                <a:gd name="T6" fmla="*/ 22 w 36"/>
                <a:gd name="T7" fmla="*/ 11 h 27"/>
                <a:gd name="T8" fmla="*/ 13 w 36"/>
                <a:gd name="T9" fmla="*/ 5 h 27"/>
                <a:gd name="T10" fmla="*/ 5 w 36"/>
                <a:gd name="T11" fmla="*/ 0 h 27"/>
                <a:gd name="T12" fmla="*/ 0 w 36"/>
                <a:gd name="T13" fmla="*/ 9 h 27"/>
                <a:gd name="T14" fmla="*/ 8 w 36"/>
                <a:gd name="T15" fmla="*/ 14 h 27"/>
                <a:gd name="T16" fmla="*/ 17 w 36"/>
                <a:gd name="T17" fmla="*/ 20 h 27"/>
                <a:gd name="T18" fmla="*/ 27 w 36"/>
                <a:gd name="T19" fmla="*/ 24 h 27"/>
                <a:gd name="T20" fmla="*/ 36 w 36"/>
                <a:gd name="T21" fmla="*/ 27 h 27"/>
                <a:gd name="T22" fmla="*/ 36 w 36"/>
                <a:gd name="T23" fmla="*/ 27 h 27"/>
                <a:gd name="T24" fmla="*/ 36 w 36"/>
                <a:gd name="T2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27">
                  <a:moveTo>
                    <a:pt x="36" y="15"/>
                  </a:moveTo>
                  <a:lnTo>
                    <a:pt x="36" y="15"/>
                  </a:lnTo>
                  <a:lnTo>
                    <a:pt x="29" y="15"/>
                  </a:lnTo>
                  <a:lnTo>
                    <a:pt x="22" y="11"/>
                  </a:lnTo>
                  <a:lnTo>
                    <a:pt x="13" y="5"/>
                  </a:lnTo>
                  <a:lnTo>
                    <a:pt x="5" y="0"/>
                  </a:lnTo>
                  <a:lnTo>
                    <a:pt x="0" y="9"/>
                  </a:lnTo>
                  <a:lnTo>
                    <a:pt x="8" y="14"/>
                  </a:lnTo>
                  <a:lnTo>
                    <a:pt x="17" y="20"/>
                  </a:lnTo>
                  <a:lnTo>
                    <a:pt x="27" y="24"/>
                  </a:lnTo>
                  <a:lnTo>
                    <a:pt x="36" y="27"/>
                  </a:lnTo>
                  <a:lnTo>
                    <a:pt x="36" y="27"/>
                  </a:lnTo>
                  <a:lnTo>
                    <a:pt x="36"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04" name="Freeform 412"/>
            <p:cNvSpPr>
              <a:spLocks/>
            </p:cNvSpPr>
            <p:nvPr/>
          </p:nvSpPr>
          <p:spPr bwMode="auto">
            <a:xfrm>
              <a:off x="2939" y="3886"/>
              <a:ext cx="13" cy="13"/>
            </a:xfrm>
            <a:custGeom>
              <a:avLst/>
              <a:gdLst>
                <a:gd name="T0" fmla="*/ 36 w 39"/>
                <a:gd name="T1" fmla="*/ 2 h 39"/>
                <a:gd name="T2" fmla="*/ 27 w 39"/>
                <a:gd name="T3" fmla="*/ 5 h 39"/>
                <a:gd name="T4" fmla="*/ 25 w 39"/>
                <a:gd name="T5" fmla="*/ 11 h 39"/>
                <a:gd name="T6" fmla="*/ 17 w 39"/>
                <a:gd name="T7" fmla="*/ 19 h 39"/>
                <a:gd name="T8" fmla="*/ 7 w 39"/>
                <a:gd name="T9" fmla="*/ 25 h 39"/>
                <a:gd name="T10" fmla="*/ 0 w 39"/>
                <a:gd name="T11" fmla="*/ 27 h 39"/>
                <a:gd name="T12" fmla="*/ 0 w 39"/>
                <a:gd name="T13" fmla="*/ 39 h 39"/>
                <a:gd name="T14" fmla="*/ 11 w 39"/>
                <a:gd name="T15" fmla="*/ 34 h 39"/>
                <a:gd name="T16" fmla="*/ 24 w 39"/>
                <a:gd name="T17" fmla="*/ 26 h 39"/>
                <a:gd name="T18" fmla="*/ 34 w 39"/>
                <a:gd name="T19" fmla="*/ 16 h 39"/>
                <a:gd name="T20" fmla="*/ 39 w 39"/>
                <a:gd name="T21" fmla="*/ 5 h 39"/>
                <a:gd name="T22" fmla="*/ 29 w 39"/>
                <a:gd name="T23" fmla="*/ 9 h 39"/>
                <a:gd name="T24" fmla="*/ 39 w 39"/>
                <a:gd name="T25" fmla="*/ 5 h 39"/>
                <a:gd name="T26" fmla="*/ 36 w 39"/>
                <a:gd name="T27" fmla="*/ 2 h 39"/>
                <a:gd name="T28" fmla="*/ 33 w 39"/>
                <a:gd name="T29" fmla="*/ 0 h 39"/>
                <a:gd name="T30" fmla="*/ 29 w 39"/>
                <a:gd name="T31" fmla="*/ 2 h 39"/>
                <a:gd name="T32" fmla="*/ 27 w 39"/>
                <a:gd name="T33" fmla="*/ 5 h 39"/>
                <a:gd name="T34" fmla="*/ 36 w 39"/>
                <a:gd name="T35"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39">
                  <a:moveTo>
                    <a:pt x="36" y="2"/>
                  </a:moveTo>
                  <a:lnTo>
                    <a:pt x="27" y="5"/>
                  </a:lnTo>
                  <a:lnTo>
                    <a:pt x="25" y="11"/>
                  </a:lnTo>
                  <a:lnTo>
                    <a:pt x="17" y="19"/>
                  </a:lnTo>
                  <a:lnTo>
                    <a:pt x="7" y="25"/>
                  </a:lnTo>
                  <a:lnTo>
                    <a:pt x="0" y="27"/>
                  </a:lnTo>
                  <a:lnTo>
                    <a:pt x="0" y="39"/>
                  </a:lnTo>
                  <a:lnTo>
                    <a:pt x="11" y="34"/>
                  </a:lnTo>
                  <a:lnTo>
                    <a:pt x="24" y="26"/>
                  </a:lnTo>
                  <a:lnTo>
                    <a:pt x="34" y="16"/>
                  </a:lnTo>
                  <a:lnTo>
                    <a:pt x="39" y="5"/>
                  </a:lnTo>
                  <a:lnTo>
                    <a:pt x="29" y="9"/>
                  </a:lnTo>
                  <a:lnTo>
                    <a:pt x="39" y="5"/>
                  </a:lnTo>
                  <a:lnTo>
                    <a:pt x="36" y="2"/>
                  </a:lnTo>
                  <a:lnTo>
                    <a:pt x="33" y="0"/>
                  </a:lnTo>
                  <a:lnTo>
                    <a:pt x="29" y="2"/>
                  </a:lnTo>
                  <a:lnTo>
                    <a:pt x="27" y="5"/>
                  </a:lnTo>
                  <a:lnTo>
                    <a:pt x="36"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05" name="Freeform 413"/>
            <p:cNvSpPr>
              <a:spLocks/>
            </p:cNvSpPr>
            <p:nvPr/>
          </p:nvSpPr>
          <p:spPr bwMode="auto">
            <a:xfrm>
              <a:off x="2948" y="3887"/>
              <a:ext cx="8" cy="7"/>
            </a:xfrm>
            <a:custGeom>
              <a:avLst/>
              <a:gdLst>
                <a:gd name="T0" fmla="*/ 22 w 22"/>
                <a:gd name="T1" fmla="*/ 10 h 22"/>
                <a:gd name="T2" fmla="*/ 22 w 22"/>
                <a:gd name="T3" fmla="*/ 10 h 22"/>
                <a:gd name="T4" fmla="*/ 19 w 22"/>
                <a:gd name="T5" fmla="*/ 10 h 22"/>
                <a:gd name="T6" fmla="*/ 16 w 22"/>
                <a:gd name="T7" fmla="*/ 8 h 22"/>
                <a:gd name="T8" fmla="*/ 13 w 22"/>
                <a:gd name="T9" fmla="*/ 6 h 22"/>
                <a:gd name="T10" fmla="*/ 7 w 22"/>
                <a:gd name="T11" fmla="*/ 0 h 22"/>
                <a:gd name="T12" fmla="*/ 0 w 22"/>
                <a:gd name="T13" fmla="*/ 7 h 22"/>
                <a:gd name="T14" fmla="*/ 6 w 22"/>
                <a:gd name="T15" fmla="*/ 13 h 22"/>
                <a:gd name="T16" fmla="*/ 12 w 22"/>
                <a:gd name="T17" fmla="*/ 17 h 22"/>
                <a:gd name="T18" fmla="*/ 16 w 22"/>
                <a:gd name="T19" fmla="*/ 19 h 22"/>
                <a:gd name="T20" fmla="*/ 22 w 22"/>
                <a:gd name="T21" fmla="*/ 22 h 22"/>
                <a:gd name="T22" fmla="*/ 22 w 22"/>
                <a:gd name="T23" fmla="*/ 22 h 22"/>
                <a:gd name="T24" fmla="*/ 22 w 22"/>
                <a:gd name="T25"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22">
                  <a:moveTo>
                    <a:pt x="22" y="10"/>
                  </a:moveTo>
                  <a:lnTo>
                    <a:pt x="22" y="10"/>
                  </a:lnTo>
                  <a:lnTo>
                    <a:pt x="19" y="10"/>
                  </a:lnTo>
                  <a:lnTo>
                    <a:pt x="16" y="8"/>
                  </a:lnTo>
                  <a:lnTo>
                    <a:pt x="13" y="6"/>
                  </a:lnTo>
                  <a:lnTo>
                    <a:pt x="7" y="0"/>
                  </a:lnTo>
                  <a:lnTo>
                    <a:pt x="0" y="7"/>
                  </a:lnTo>
                  <a:lnTo>
                    <a:pt x="6" y="13"/>
                  </a:lnTo>
                  <a:lnTo>
                    <a:pt x="12" y="17"/>
                  </a:lnTo>
                  <a:lnTo>
                    <a:pt x="16" y="19"/>
                  </a:lnTo>
                  <a:lnTo>
                    <a:pt x="22" y="22"/>
                  </a:lnTo>
                  <a:lnTo>
                    <a:pt x="22" y="22"/>
                  </a:lnTo>
                  <a:lnTo>
                    <a:pt x="22"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06" name="Freeform 414"/>
            <p:cNvSpPr>
              <a:spLocks/>
            </p:cNvSpPr>
            <p:nvPr/>
          </p:nvSpPr>
          <p:spPr bwMode="auto">
            <a:xfrm>
              <a:off x="2956" y="3884"/>
              <a:ext cx="13" cy="10"/>
            </a:xfrm>
            <a:custGeom>
              <a:avLst/>
              <a:gdLst>
                <a:gd name="T0" fmla="*/ 41 w 41"/>
                <a:gd name="T1" fmla="*/ 3 h 31"/>
                <a:gd name="T2" fmla="*/ 32 w 41"/>
                <a:gd name="T3" fmla="*/ 3 h 31"/>
                <a:gd name="T4" fmla="*/ 29 w 41"/>
                <a:gd name="T5" fmla="*/ 9 h 31"/>
                <a:gd name="T6" fmla="*/ 25 w 41"/>
                <a:gd name="T7" fmla="*/ 14 h 31"/>
                <a:gd name="T8" fmla="*/ 22 w 41"/>
                <a:gd name="T9" fmla="*/ 16 h 31"/>
                <a:gd name="T10" fmla="*/ 17 w 41"/>
                <a:gd name="T11" fmla="*/ 18 h 31"/>
                <a:gd name="T12" fmla="*/ 13 w 41"/>
                <a:gd name="T13" fmla="*/ 19 h 31"/>
                <a:gd name="T14" fmla="*/ 7 w 41"/>
                <a:gd name="T15" fmla="*/ 20 h 31"/>
                <a:gd name="T16" fmla="*/ 4 w 41"/>
                <a:gd name="T17" fmla="*/ 19 h 31"/>
                <a:gd name="T18" fmla="*/ 0 w 41"/>
                <a:gd name="T19" fmla="*/ 19 h 31"/>
                <a:gd name="T20" fmla="*/ 0 w 41"/>
                <a:gd name="T21" fmla="*/ 31 h 31"/>
                <a:gd name="T22" fmla="*/ 4 w 41"/>
                <a:gd name="T23" fmla="*/ 31 h 31"/>
                <a:gd name="T24" fmla="*/ 7 w 41"/>
                <a:gd name="T25" fmla="*/ 30 h 31"/>
                <a:gd name="T26" fmla="*/ 13 w 41"/>
                <a:gd name="T27" fmla="*/ 28 h 31"/>
                <a:gd name="T28" fmla="*/ 20 w 41"/>
                <a:gd name="T29" fmla="*/ 27 h 31"/>
                <a:gd name="T30" fmla="*/ 27 w 41"/>
                <a:gd name="T31" fmla="*/ 25 h 31"/>
                <a:gd name="T32" fmla="*/ 32 w 41"/>
                <a:gd name="T33" fmla="*/ 20 h 31"/>
                <a:gd name="T34" fmla="*/ 38 w 41"/>
                <a:gd name="T35" fmla="*/ 14 h 31"/>
                <a:gd name="T36" fmla="*/ 41 w 41"/>
                <a:gd name="T37" fmla="*/ 6 h 31"/>
                <a:gd name="T38" fmla="*/ 32 w 41"/>
                <a:gd name="T39" fmla="*/ 6 h 31"/>
                <a:gd name="T40" fmla="*/ 41 w 41"/>
                <a:gd name="T41" fmla="*/ 6 h 31"/>
                <a:gd name="T42" fmla="*/ 40 w 41"/>
                <a:gd name="T43" fmla="*/ 2 h 31"/>
                <a:gd name="T44" fmla="*/ 38 w 41"/>
                <a:gd name="T45" fmla="*/ 0 h 31"/>
                <a:gd name="T46" fmla="*/ 35 w 41"/>
                <a:gd name="T47" fmla="*/ 0 h 31"/>
                <a:gd name="T48" fmla="*/ 32 w 41"/>
                <a:gd name="T49" fmla="*/ 3 h 31"/>
                <a:gd name="T50" fmla="*/ 41 w 41"/>
                <a:gd name="T51"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31">
                  <a:moveTo>
                    <a:pt x="41" y="3"/>
                  </a:moveTo>
                  <a:lnTo>
                    <a:pt x="32" y="3"/>
                  </a:lnTo>
                  <a:lnTo>
                    <a:pt x="29" y="9"/>
                  </a:lnTo>
                  <a:lnTo>
                    <a:pt x="25" y="14"/>
                  </a:lnTo>
                  <a:lnTo>
                    <a:pt x="22" y="16"/>
                  </a:lnTo>
                  <a:lnTo>
                    <a:pt x="17" y="18"/>
                  </a:lnTo>
                  <a:lnTo>
                    <a:pt x="13" y="19"/>
                  </a:lnTo>
                  <a:lnTo>
                    <a:pt x="7" y="20"/>
                  </a:lnTo>
                  <a:lnTo>
                    <a:pt x="4" y="19"/>
                  </a:lnTo>
                  <a:lnTo>
                    <a:pt x="0" y="19"/>
                  </a:lnTo>
                  <a:lnTo>
                    <a:pt x="0" y="31"/>
                  </a:lnTo>
                  <a:lnTo>
                    <a:pt x="4" y="31"/>
                  </a:lnTo>
                  <a:lnTo>
                    <a:pt x="7" y="30"/>
                  </a:lnTo>
                  <a:lnTo>
                    <a:pt x="13" y="28"/>
                  </a:lnTo>
                  <a:lnTo>
                    <a:pt x="20" y="27"/>
                  </a:lnTo>
                  <a:lnTo>
                    <a:pt x="27" y="25"/>
                  </a:lnTo>
                  <a:lnTo>
                    <a:pt x="32" y="20"/>
                  </a:lnTo>
                  <a:lnTo>
                    <a:pt x="38" y="14"/>
                  </a:lnTo>
                  <a:lnTo>
                    <a:pt x="41" y="6"/>
                  </a:lnTo>
                  <a:lnTo>
                    <a:pt x="32" y="6"/>
                  </a:lnTo>
                  <a:lnTo>
                    <a:pt x="41" y="6"/>
                  </a:lnTo>
                  <a:lnTo>
                    <a:pt x="40" y="2"/>
                  </a:lnTo>
                  <a:lnTo>
                    <a:pt x="38" y="0"/>
                  </a:lnTo>
                  <a:lnTo>
                    <a:pt x="35" y="0"/>
                  </a:lnTo>
                  <a:lnTo>
                    <a:pt x="32" y="3"/>
                  </a:lnTo>
                  <a:lnTo>
                    <a:pt x="41"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07" name="Freeform 415"/>
            <p:cNvSpPr>
              <a:spLocks/>
            </p:cNvSpPr>
            <p:nvPr/>
          </p:nvSpPr>
          <p:spPr bwMode="auto">
            <a:xfrm>
              <a:off x="2966" y="3885"/>
              <a:ext cx="6" cy="21"/>
            </a:xfrm>
            <a:custGeom>
              <a:avLst/>
              <a:gdLst>
                <a:gd name="T0" fmla="*/ 12 w 17"/>
                <a:gd name="T1" fmla="*/ 53 h 64"/>
                <a:gd name="T2" fmla="*/ 17 w 17"/>
                <a:gd name="T3" fmla="*/ 59 h 64"/>
                <a:gd name="T4" fmla="*/ 15 w 17"/>
                <a:gd name="T5" fmla="*/ 46 h 64"/>
                <a:gd name="T6" fmla="*/ 14 w 17"/>
                <a:gd name="T7" fmla="*/ 29 h 64"/>
                <a:gd name="T8" fmla="*/ 12 w 17"/>
                <a:gd name="T9" fmla="*/ 12 h 64"/>
                <a:gd name="T10" fmla="*/ 9 w 17"/>
                <a:gd name="T11" fmla="*/ 0 h 64"/>
                <a:gd name="T12" fmla="*/ 0 w 17"/>
                <a:gd name="T13" fmla="*/ 3 h 64"/>
                <a:gd name="T14" fmla="*/ 3 w 17"/>
                <a:gd name="T15" fmla="*/ 12 h 64"/>
                <a:gd name="T16" fmla="*/ 5 w 17"/>
                <a:gd name="T17" fmla="*/ 29 h 64"/>
                <a:gd name="T18" fmla="*/ 6 w 17"/>
                <a:gd name="T19" fmla="*/ 46 h 64"/>
                <a:gd name="T20" fmla="*/ 6 w 17"/>
                <a:gd name="T21" fmla="*/ 59 h 64"/>
                <a:gd name="T22" fmla="*/ 12 w 17"/>
                <a:gd name="T23" fmla="*/ 64 h 64"/>
                <a:gd name="T24" fmla="*/ 6 w 17"/>
                <a:gd name="T25" fmla="*/ 59 h 64"/>
                <a:gd name="T26" fmla="*/ 8 w 17"/>
                <a:gd name="T27" fmla="*/ 62 h 64"/>
                <a:gd name="T28" fmla="*/ 12 w 17"/>
                <a:gd name="T29" fmla="*/ 63 h 64"/>
                <a:gd name="T30" fmla="*/ 15 w 17"/>
                <a:gd name="T31" fmla="*/ 62 h 64"/>
                <a:gd name="T32" fmla="*/ 17 w 17"/>
                <a:gd name="T33" fmla="*/ 59 h 64"/>
                <a:gd name="T34" fmla="*/ 12 w 17"/>
                <a:gd name="T35" fmla="*/ 5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64">
                  <a:moveTo>
                    <a:pt x="12" y="53"/>
                  </a:moveTo>
                  <a:lnTo>
                    <a:pt x="17" y="59"/>
                  </a:lnTo>
                  <a:lnTo>
                    <a:pt x="15" y="46"/>
                  </a:lnTo>
                  <a:lnTo>
                    <a:pt x="14" y="29"/>
                  </a:lnTo>
                  <a:lnTo>
                    <a:pt x="12" y="12"/>
                  </a:lnTo>
                  <a:lnTo>
                    <a:pt x="9" y="0"/>
                  </a:lnTo>
                  <a:lnTo>
                    <a:pt x="0" y="3"/>
                  </a:lnTo>
                  <a:lnTo>
                    <a:pt x="3" y="12"/>
                  </a:lnTo>
                  <a:lnTo>
                    <a:pt x="5" y="29"/>
                  </a:lnTo>
                  <a:lnTo>
                    <a:pt x="6" y="46"/>
                  </a:lnTo>
                  <a:lnTo>
                    <a:pt x="6" y="59"/>
                  </a:lnTo>
                  <a:lnTo>
                    <a:pt x="12" y="64"/>
                  </a:lnTo>
                  <a:lnTo>
                    <a:pt x="6" y="59"/>
                  </a:lnTo>
                  <a:lnTo>
                    <a:pt x="8" y="62"/>
                  </a:lnTo>
                  <a:lnTo>
                    <a:pt x="12" y="63"/>
                  </a:lnTo>
                  <a:lnTo>
                    <a:pt x="15" y="62"/>
                  </a:lnTo>
                  <a:lnTo>
                    <a:pt x="17" y="59"/>
                  </a:lnTo>
                  <a:lnTo>
                    <a:pt x="12" y="5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08" name="Freeform 416"/>
            <p:cNvSpPr>
              <a:spLocks/>
            </p:cNvSpPr>
            <p:nvPr/>
          </p:nvSpPr>
          <p:spPr bwMode="auto">
            <a:xfrm>
              <a:off x="2970" y="3903"/>
              <a:ext cx="8" cy="3"/>
            </a:xfrm>
            <a:custGeom>
              <a:avLst/>
              <a:gdLst>
                <a:gd name="T0" fmla="*/ 12 w 23"/>
                <a:gd name="T1" fmla="*/ 6 h 11"/>
                <a:gd name="T2" fmla="*/ 17 w 23"/>
                <a:gd name="T3" fmla="*/ 0 h 11"/>
                <a:gd name="T4" fmla="*/ 0 w 23"/>
                <a:gd name="T5" fmla="*/ 0 h 11"/>
                <a:gd name="T6" fmla="*/ 0 w 23"/>
                <a:gd name="T7" fmla="*/ 11 h 11"/>
                <a:gd name="T8" fmla="*/ 17 w 23"/>
                <a:gd name="T9" fmla="*/ 11 h 11"/>
                <a:gd name="T10" fmla="*/ 21 w 23"/>
                <a:gd name="T11" fmla="*/ 6 h 11"/>
                <a:gd name="T12" fmla="*/ 17 w 23"/>
                <a:gd name="T13" fmla="*/ 11 h 11"/>
                <a:gd name="T14" fmla="*/ 20 w 23"/>
                <a:gd name="T15" fmla="*/ 9 h 11"/>
                <a:gd name="T16" fmla="*/ 23 w 23"/>
                <a:gd name="T17" fmla="*/ 6 h 11"/>
                <a:gd name="T18" fmla="*/ 20 w 23"/>
                <a:gd name="T19" fmla="*/ 2 h 11"/>
                <a:gd name="T20" fmla="*/ 17 w 23"/>
                <a:gd name="T21" fmla="*/ 0 h 11"/>
                <a:gd name="T22" fmla="*/ 12 w 23"/>
                <a:gd name="T23"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11">
                  <a:moveTo>
                    <a:pt x="12" y="6"/>
                  </a:moveTo>
                  <a:lnTo>
                    <a:pt x="17" y="0"/>
                  </a:lnTo>
                  <a:lnTo>
                    <a:pt x="0" y="0"/>
                  </a:lnTo>
                  <a:lnTo>
                    <a:pt x="0" y="11"/>
                  </a:lnTo>
                  <a:lnTo>
                    <a:pt x="17" y="11"/>
                  </a:lnTo>
                  <a:lnTo>
                    <a:pt x="21" y="6"/>
                  </a:lnTo>
                  <a:lnTo>
                    <a:pt x="17" y="11"/>
                  </a:lnTo>
                  <a:lnTo>
                    <a:pt x="20" y="9"/>
                  </a:lnTo>
                  <a:lnTo>
                    <a:pt x="23" y="6"/>
                  </a:lnTo>
                  <a:lnTo>
                    <a:pt x="20" y="2"/>
                  </a:lnTo>
                  <a:lnTo>
                    <a:pt x="17" y="0"/>
                  </a:lnTo>
                  <a:lnTo>
                    <a:pt x="12"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09" name="Freeform 417"/>
            <p:cNvSpPr>
              <a:spLocks/>
            </p:cNvSpPr>
            <p:nvPr/>
          </p:nvSpPr>
          <p:spPr bwMode="auto">
            <a:xfrm>
              <a:off x="2974" y="3884"/>
              <a:ext cx="5" cy="21"/>
            </a:xfrm>
            <a:custGeom>
              <a:avLst/>
              <a:gdLst>
                <a:gd name="T0" fmla="*/ 13 w 14"/>
                <a:gd name="T1" fmla="*/ 1 h 62"/>
                <a:gd name="T2" fmla="*/ 5 w 14"/>
                <a:gd name="T3" fmla="*/ 4 h 62"/>
                <a:gd name="T4" fmla="*/ 0 w 14"/>
                <a:gd name="T5" fmla="*/ 62 h 62"/>
                <a:gd name="T6" fmla="*/ 9 w 14"/>
                <a:gd name="T7" fmla="*/ 62 h 62"/>
                <a:gd name="T8" fmla="*/ 14 w 14"/>
                <a:gd name="T9" fmla="*/ 4 h 62"/>
                <a:gd name="T10" fmla="*/ 6 w 14"/>
                <a:gd name="T11" fmla="*/ 8 h 62"/>
                <a:gd name="T12" fmla="*/ 14 w 14"/>
                <a:gd name="T13" fmla="*/ 4 h 62"/>
                <a:gd name="T14" fmla="*/ 13 w 14"/>
                <a:gd name="T15" fmla="*/ 1 h 62"/>
                <a:gd name="T16" fmla="*/ 9 w 14"/>
                <a:gd name="T17" fmla="*/ 0 h 62"/>
                <a:gd name="T18" fmla="*/ 6 w 14"/>
                <a:gd name="T19" fmla="*/ 1 h 62"/>
                <a:gd name="T20" fmla="*/ 5 w 14"/>
                <a:gd name="T21" fmla="*/ 4 h 62"/>
                <a:gd name="T22" fmla="*/ 13 w 14"/>
                <a:gd name="T23" fmla="*/ 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62">
                  <a:moveTo>
                    <a:pt x="13" y="1"/>
                  </a:moveTo>
                  <a:lnTo>
                    <a:pt x="5" y="4"/>
                  </a:lnTo>
                  <a:lnTo>
                    <a:pt x="0" y="62"/>
                  </a:lnTo>
                  <a:lnTo>
                    <a:pt x="9" y="62"/>
                  </a:lnTo>
                  <a:lnTo>
                    <a:pt x="14" y="4"/>
                  </a:lnTo>
                  <a:lnTo>
                    <a:pt x="6" y="8"/>
                  </a:lnTo>
                  <a:lnTo>
                    <a:pt x="14" y="4"/>
                  </a:lnTo>
                  <a:lnTo>
                    <a:pt x="13" y="1"/>
                  </a:lnTo>
                  <a:lnTo>
                    <a:pt x="9" y="0"/>
                  </a:lnTo>
                  <a:lnTo>
                    <a:pt x="6" y="1"/>
                  </a:lnTo>
                  <a:lnTo>
                    <a:pt x="5" y="4"/>
                  </a:lnTo>
                  <a:lnTo>
                    <a:pt x="13"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10" name="Freeform 418"/>
            <p:cNvSpPr>
              <a:spLocks/>
            </p:cNvSpPr>
            <p:nvPr/>
          </p:nvSpPr>
          <p:spPr bwMode="auto">
            <a:xfrm>
              <a:off x="2976" y="3884"/>
              <a:ext cx="9" cy="6"/>
            </a:xfrm>
            <a:custGeom>
              <a:avLst/>
              <a:gdLst>
                <a:gd name="T0" fmla="*/ 26 w 26"/>
                <a:gd name="T1" fmla="*/ 6 h 17"/>
                <a:gd name="T2" fmla="*/ 26 w 26"/>
                <a:gd name="T3" fmla="*/ 6 h 17"/>
                <a:gd name="T4" fmla="*/ 21 w 26"/>
                <a:gd name="T5" fmla="*/ 7 h 17"/>
                <a:gd name="T6" fmla="*/ 17 w 26"/>
                <a:gd name="T7" fmla="*/ 6 h 17"/>
                <a:gd name="T8" fmla="*/ 13 w 26"/>
                <a:gd name="T9" fmla="*/ 3 h 17"/>
                <a:gd name="T10" fmla="*/ 7 w 26"/>
                <a:gd name="T11" fmla="*/ 0 h 17"/>
                <a:gd name="T12" fmla="*/ 0 w 26"/>
                <a:gd name="T13" fmla="*/ 7 h 17"/>
                <a:gd name="T14" fmla="*/ 8 w 26"/>
                <a:gd name="T15" fmla="*/ 13 h 17"/>
                <a:gd name="T16" fmla="*/ 15 w 26"/>
                <a:gd name="T17" fmla="*/ 15 h 17"/>
                <a:gd name="T18" fmla="*/ 21 w 26"/>
                <a:gd name="T19" fmla="*/ 16 h 17"/>
                <a:gd name="T20" fmla="*/ 26 w 26"/>
                <a:gd name="T21" fmla="*/ 17 h 17"/>
                <a:gd name="T22" fmla="*/ 26 w 26"/>
                <a:gd name="T23" fmla="*/ 17 h 17"/>
                <a:gd name="T24" fmla="*/ 26 w 26"/>
                <a:gd name="T25"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17">
                  <a:moveTo>
                    <a:pt x="26" y="6"/>
                  </a:moveTo>
                  <a:lnTo>
                    <a:pt x="26" y="6"/>
                  </a:lnTo>
                  <a:lnTo>
                    <a:pt x="21" y="7"/>
                  </a:lnTo>
                  <a:lnTo>
                    <a:pt x="17" y="6"/>
                  </a:lnTo>
                  <a:lnTo>
                    <a:pt x="13" y="3"/>
                  </a:lnTo>
                  <a:lnTo>
                    <a:pt x="7" y="0"/>
                  </a:lnTo>
                  <a:lnTo>
                    <a:pt x="0" y="7"/>
                  </a:lnTo>
                  <a:lnTo>
                    <a:pt x="8" y="13"/>
                  </a:lnTo>
                  <a:lnTo>
                    <a:pt x="15" y="15"/>
                  </a:lnTo>
                  <a:lnTo>
                    <a:pt x="21" y="16"/>
                  </a:lnTo>
                  <a:lnTo>
                    <a:pt x="26" y="17"/>
                  </a:lnTo>
                  <a:lnTo>
                    <a:pt x="26" y="17"/>
                  </a:lnTo>
                  <a:lnTo>
                    <a:pt x="26"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11" name="Freeform 419"/>
            <p:cNvSpPr>
              <a:spLocks/>
            </p:cNvSpPr>
            <p:nvPr/>
          </p:nvSpPr>
          <p:spPr bwMode="auto">
            <a:xfrm>
              <a:off x="2985" y="3880"/>
              <a:ext cx="18" cy="10"/>
            </a:xfrm>
            <a:custGeom>
              <a:avLst/>
              <a:gdLst>
                <a:gd name="T0" fmla="*/ 53 w 53"/>
                <a:gd name="T1" fmla="*/ 5 h 30"/>
                <a:gd name="T2" fmla="*/ 48 w 53"/>
                <a:gd name="T3" fmla="*/ 0 h 30"/>
                <a:gd name="T4" fmla="*/ 43 w 53"/>
                <a:gd name="T5" fmla="*/ 2 h 30"/>
                <a:gd name="T6" fmla="*/ 36 w 53"/>
                <a:gd name="T7" fmla="*/ 4 h 30"/>
                <a:gd name="T8" fmla="*/ 29 w 53"/>
                <a:gd name="T9" fmla="*/ 7 h 30"/>
                <a:gd name="T10" fmla="*/ 22 w 53"/>
                <a:gd name="T11" fmla="*/ 11 h 30"/>
                <a:gd name="T12" fmla="*/ 15 w 53"/>
                <a:gd name="T13" fmla="*/ 14 h 30"/>
                <a:gd name="T14" fmla="*/ 8 w 53"/>
                <a:gd name="T15" fmla="*/ 16 h 30"/>
                <a:gd name="T16" fmla="*/ 3 w 53"/>
                <a:gd name="T17" fmla="*/ 19 h 30"/>
                <a:gd name="T18" fmla="*/ 0 w 53"/>
                <a:gd name="T19" fmla="*/ 19 h 30"/>
                <a:gd name="T20" fmla="*/ 0 w 53"/>
                <a:gd name="T21" fmla="*/ 30 h 30"/>
                <a:gd name="T22" fmla="*/ 5 w 53"/>
                <a:gd name="T23" fmla="*/ 28 h 30"/>
                <a:gd name="T24" fmla="*/ 11 w 53"/>
                <a:gd name="T25" fmla="*/ 26 h 30"/>
                <a:gd name="T26" fmla="*/ 18 w 53"/>
                <a:gd name="T27" fmla="*/ 23 h 30"/>
                <a:gd name="T28" fmla="*/ 27 w 53"/>
                <a:gd name="T29" fmla="*/ 20 h 30"/>
                <a:gd name="T30" fmla="*/ 34 w 53"/>
                <a:gd name="T31" fmla="*/ 16 h 30"/>
                <a:gd name="T32" fmla="*/ 40 w 53"/>
                <a:gd name="T33" fmla="*/ 13 h 30"/>
                <a:gd name="T34" fmla="*/ 45 w 53"/>
                <a:gd name="T35" fmla="*/ 11 h 30"/>
                <a:gd name="T36" fmla="*/ 48 w 53"/>
                <a:gd name="T37" fmla="*/ 10 h 30"/>
                <a:gd name="T38" fmla="*/ 44 w 53"/>
                <a:gd name="T39" fmla="*/ 5 h 30"/>
                <a:gd name="T40" fmla="*/ 48 w 53"/>
                <a:gd name="T41" fmla="*/ 10 h 30"/>
                <a:gd name="T42" fmla="*/ 52 w 53"/>
                <a:gd name="T43" fmla="*/ 8 h 30"/>
                <a:gd name="T44" fmla="*/ 53 w 53"/>
                <a:gd name="T45" fmla="*/ 5 h 30"/>
                <a:gd name="T46" fmla="*/ 52 w 53"/>
                <a:gd name="T47" fmla="*/ 2 h 30"/>
                <a:gd name="T48" fmla="*/ 48 w 53"/>
                <a:gd name="T49" fmla="*/ 0 h 30"/>
                <a:gd name="T50" fmla="*/ 53 w 53"/>
                <a:gd name="T51" fmla="*/ 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30">
                  <a:moveTo>
                    <a:pt x="53" y="5"/>
                  </a:moveTo>
                  <a:lnTo>
                    <a:pt x="48" y="0"/>
                  </a:lnTo>
                  <a:lnTo>
                    <a:pt x="43" y="2"/>
                  </a:lnTo>
                  <a:lnTo>
                    <a:pt x="36" y="4"/>
                  </a:lnTo>
                  <a:lnTo>
                    <a:pt x="29" y="7"/>
                  </a:lnTo>
                  <a:lnTo>
                    <a:pt x="22" y="11"/>
                  </a:lnTo>
                  <a:lnTo>
                    <a:pt x="15" y="14"/>
                  </a:lnTo>
                  <a:lnTo>
                    <a:pt x="8" y="16"/>
                  </a:lnTo>
                  <a:lnTo>
                    <a:pt x="3" y="19"/>
                  </a:lnTo>
                  <a:lnTo>
                    <a:pt x="0" y="19"/>
                  </a:lnTo>
                  <a:lnTo>
                    <a:pt x="0" y="30"/>
                  </a:lnTo>
                  <a:lnTo>
                    <a:pt x="5" y="28"/>
                  </a:lnTo>
                  <a:lnTo>
                    <a:pt x="11" y="26"/>
                  </a:lnTo>
                  <a:lnTo>
                    <a:pt x="18" y="23"/>
                  </a:lnTo>
                  <a:lnTo>
                    <a:pt x="27" y="20"/>
                  </a:lnTo>
                  <a:lnTo>
                    <a:pt x="34" y="16"/>
                  </a:lnTo>
                  <a:lnTo>
                    <a:pt x="40" y="13"/>
                  </a:lnTo>
                  <a:lnTo>
                    <a:pt x="45" y="11"/>
                  </a:lnTo>
                  <a:lnTo>
                    <a:pt x="48" y="10"/>
                  </a:lnTo>
                  <a:lnTo>
                    <a:pt x="44" y="5"/>
                  </a:lnTo>
                  <a:lnTo>
                    <a:pt x="48" y="10"/>
                  </a:lnTo>
                  <a:lnTo>
                    <a:pt x="52" y="8"/>
                  </a:lnTo>
                  <a:lnTo>
                    <a:pt x="53" y="5"/>
                  </a:lnTo>
                  <a:lnTo>
                    <a:pt x="52" y="2"/>
                  </a:lnTo>
                  <a:lnTo>
                    <a:pt x="48" y="0"/>
                  </a:lnTo>
                  <a:lnTo>
                    <a:pt x="53"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12" name="Freeform 420"/>
            <p:cNvSpPr>
              <a:spLocks/>
            </p:cNvSpPr>
            <p:nvPr/>
          </p:nvSpPr>
          <p:spPr bwMode="auto">
            <a:xfrm>
              <a:off x="3000" y="3882"/>
              <a:ext cx="6" cy="10"/>
            </a:xfrm>
            <a:custGeom>
              <a:avLst/>
              <a:gdLst>
                <a:gd name="T0" fmla="*/ 18 w 18"/>
                <a:gd name="T1" fmla="*/ 23 h 32"/>
                <a:gd name="T2" fmla="*/ 18 w 18"/>
                <a:gd name="T3" fmla="*/ 23 h 32"/>
                <a:gd name="T4" fmla="*/ 15 w 18"/>
                <a:gd name="T5" fmla="*/ 19 h 32"/>
                <a:gd name="T6" fmla="*/ 11 w 18"/>
                <a:gd name="T7" fmla="*/ 14 h 32"/>
                <a:gd name="T8" fmla="*/ 9 w 18"/>
                <a:gd name="T9" fmla="*/ 7 h 32"/>
                <a:gd name="T10" fmla="*/ 9 w 18"/>
                <a:gd name="T11" fmla="*/ 0 h 32"/>
                <a:gd name="T12" fmla="*/ 0 w 18"/>
                <a:gd name="T13" fmla="*/ 0 h 32"/>
                <a:gd name="T14" fmla="*/ 0 w 18"/>
                <a:gd name="T15" fmla="*/ 7 h 32"/>
                <a:gd name="T16" fmla="*/ 2 w 18"/>
                <a:gd name="T17" fmla="*/ 16 h 32"/>
                <a:gd name="T18" fmla="*/ 6 w 18"/>
                <a:gd name="T19" fmla="*/ 24 h 32"/>
                <a:gd name="T20" fmla="*/ 14 w 18"/>
                <a:gd name="T21" fmla="*/ 32 h 32"/>
                <a:gd name="T22" fmla="*/ 14 w 18"/>
                <a:gd name="T23" fmla="*/ 32 h 32"/>
                <a:gd name="T24" fmla="*/ 18 w 18"/>
                <a:gd name="T2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32">
                  <a:moveTo>
                    <a:pt x="18" y="23"/>
                  </a:moveTo>
                  <a:lnTo>
                    <a:pt x="18" y="23"/>
                  </a:lnTo>
                  <a:lnTo>
                    <a:pt x="15" y="19"/>
                  </a:lnTo>
                  <a:lnTo>
                    <a:pt x="11" y="14"/>
                  </a:lnTo>
                  <a:lnTo>
                    <a:pt x="9" y="7"/>
                  </a:lnTo>
                  <a:lnTo>
                    <a:pt x="9" y="0"/>
                  </a:lnTo>
                  <a:lnTo>
                    <a:pt x="0" y="0"/>
                  </a:lnTo>
                  <a:lnTo>
                    <a:pt x="0" y="7"/>
                  </a:lnTo>
                  <a:lnTo>
                    <a:pt x="2" y="16"/>
                  </a:lnTo>
                  <a:lnTo>
                    <a:pt x="6" y="24"/>
                  </a:lnTo>
                  <a:lnTo>
                    <a:pt x="14" y="32"/>
                  </a:lnTo>
                  <a:lnTo>
                    <a:pt x="14" y="32"/>
                  </a:lnTo>
                  <a:lnTo>
                    <a:pt x="18"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13" name="Freeform 421"/>
            <p:cNvSpPr>
              <a:spLocks/>
            </p:cNvSpPr>
            <p:nvPr/>
          </p:nvSpPr>
          <p:spPr bwMode="auto">
            <a:xfrm>
              <a:off x="3004" y="3889"/>
              <a:ext cx="12" cy="6"/>
            </a:xfrm>
            <a:custGeom>
              <a:avLst/>
              <a:gdLst>
                <a:gd name="T0" fmla="*/ 34 w 34"/>
                <a:gd name="T1" fmla="*/ 8 h 17"/>
                <a:gd name="T2" fmla="*/ 27 w 34"/>
                <a:gd name="T3" fmla="*/ 6 h 17"/>
                <a:gd name="T4" fmla="*/ 24 w 34"/>
                <a:gd name="T5" fmla="*/ 6 h 17"/>
                <a:gd name="T6" fmla="*/ 19 w 34"/>
                <a:gd name="T7" fmla="*/ 6 h 17"/>
                <a:gd name="T8" fmla="*/ 11 w 34"/>
                <a:gd name="T9" fmla="*/ 3 h 17"/>
                <a:gd name="T10" fmla="*/ 4 w 34"/>
                <a:gd name="T11" fmla="*/ 0 h 17"/>
                <a:gd name="T12" fmla="*/ 0 w 34"/>
                <a:gd name="T13" fmla="*/ 9 h 17"/>
                <a:gd name="T14" fmla="*/ 9 w 34"/>
                <a:gd name="T15" fmla="*/ 12 h 17"/>
                <a:gd name="T16" fmla="*/ 17 w 34"/>
                <a:gd name="T17" fmla="*/ 15 h 17"/>
                <a:gd name="T18" fmla="*/ 24 w 34"/>
                <a:gd name="T19" fmla="*/ 17 h 17"/>
                <a:gd name="T20" fmla="*/ 32 w 34"/>
                <a:gd name="T21" fmla="*/ 15 h 17"/>
                <a:gd name="T22" fmla="*/ 25 w 34"/>
                <a:gd name="T23" fmla="*/ 12 h 17"/>
                <a:gd name="T24" fmla="*/ 32 w 34"/>
                <a:gd name="T25" fmla="*/ 15 h 17"/>
                <a:gd name="T26" fmla="*/ 34 w 34"/>
                <a:gd name="T27" fmla="*/ 12 h 17"/>
                <a:gd name="T28" fmla="*/ 34 w 34"/>
                <a:gd name="T29" fmla="*/ 8 h 17"/>
                <a:gd name="T30" fmla="*/ 30 w 34"/>
                <a:gd name="T31" fmla="*/ 6 h 17"/>
                <a:gd name="T32" fmla="*/ 27 w 34"/>
                <a:gd name="T33" fmla="*/ 6 h 17"/>
                <a:gd name="T34" fmla="*/ 34 w 34"/>
                <a:gd name="T35"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 h="17">
                  <a:moveTo>
                    <a:pt x="34" y="8"/>
                  </a:moveTo>
                  <a:lnTo>
                    <a:pt x="27" y="6"/>
                  </a:lnTo>
                  <a:lnTo>
                    <a:pt x="24" y="6"/>
                  </a:lnTo>
                  <a:lnTo>
                    <a:pt x="19" y="6"/>
                  </a:lnTo>
                  <a:lnTo>
                    <a:pt x="11" y="3"/>
                  </a:lnTo>
                  <a:lnTo>
                    <a:pt x="4" y="0"/>
                  </a:lnTo>
                  <a:lnTo>
                    <a:pt x="0" y="9"/>
                  </a:lnTo>
                  <a:lnTo>
                    <a:pt x="9" y="12"/>
                  </a:lnTo>
                  <a:lnTo>
                    <a:pt x="17" y="15"/>
                  </a:lnTo>
                  <a:lnTo>
                    <a:pt x="24" y="17"/>
                  </a:lnTo>
                  <a:lnTo>
                    <a:pt x="32" y="15"/>
                  </a:lnTo>
                  <a:lnTo>
                    <a:pt x="25" y="12"/>
                  </a:lnTo>
                  <a:lnTo>
                    <a:pt x="32" y="15"/>
                  </a:lnTo>
                  <a:lnTo>
                    <a:pt x="34" y="12"/>
                  </a:lnTo>
                  <a:lnTo>
                    <a:pt x="34" y="8"/>
                  </a:lnTo>
                  <a:lnTo>
                    <a:pt x="30" y="6"/>
                  </a:lnTo>
                  <a:lnTo>
                    <a:pt x="27" y="6"/>
                  </a:lnTo>
                  <a:lnTo>
                    <a:pt x="34"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14" name="Freeform 422"/>
            <p:cNvSpPr>
              <a:spLocks/>
            </p:cNvSpPr>
            <p:nvPr/>
          </p:nvSpPr>
          <p:spPr bwMode="auto">
            <a:xfrm>
              <a:off x="3013" y="3892"/>
              <a:ext cx="13" cy="7"/>
            </a:xfrm>
            <a:custGeom>
              <a:avLst/>
              <a:gdLst>
                <a:gd name="T0" fmla="*/ 38 w 40"/>
                <a:gd name="T1" fmla="*/ 9 h 20"/>
                <a:gd name="T2" fmla="*/ 33 w 40"/>
                <a:gd name="T3" fmla="*/ 9 h 20"/>
                <a:gd name="T4" fmla="*/ 28 w 40"/>
                <a:gd name="T5" fmla="*/ 9 h 20"/>
                <a:gd name="T6" fmla="*/ 20 w 40"/>
                <a:gd name="T7" fmla="*/ 9 h 20"/>
                <a:gd name="T8" fmla="*/ 13 w 40"/>
                <a:gd name="T9" fmla="*/ 6 h 20"/>
                <a:gd name="T10" fmla="*/ 9 w 40"/>
                <a:gd name="T11" fmla="*/ 0 h 20"/>
                <a:gd name="T12" fmla="*/ 0 w 40"/>
                <a:gd name="T13" fmla="*/ 4 h 20"/>
                <a:gd name="T14" fmla="*/ 7 w 40"/>
                <a:gd name="T15" fmla="*/ 12 h 20"/>
                <a:gd name="T16" fmla="*/ 18 w 40"/>
                <a:gd name="T17" fmla="*/ 18 h 20"/>
                <a:gd name="T18" fmla="*/ 28 w 40"/>
                <a:gd name="T19" fmla="*/ 20 h 20"/>
                <a:gd name="T20" fmla="*/ 38 w 40"/>
                <a:gd name="T21" fmla="*/ 18 h 20"/>
                <a:gd name="T22" fmla="*/ 33 w 40"/>
                <a:gd name="T23" fmla="*/ 18 h 20"/>
                <a:gd name="T24" fmla="*/ 38 w 40"/>
                <a:gd name="T25" fmla="*/ 18 h 20"/>
                <a:gd name="T26" fmla="*/ 40 w 40"/>
                <a:gd name="T27" fmla="*/ 16 h 20"/>
                <a:gd name="T28" fmla="*/ 40 w 40"/>
                <a:gd name="T29" fmla="*/ 11 h 20"/>
                <a:gd name="T30" fmla="*/ 36 w 40"/>
                <a:gd name="T31" fmla="*/ 9 h 20"/>
                <a:gd name="T32" fmla="*/ 33 w 40"/>
                <a:gd name="T33" fmla="*/ 9 h 20"/>
                <a:gd name="T34" fmla="*/ 38 w 40"/>
                <a:gd name="T35"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20">
                  <a:moveTo>
                    <a:pt x="38" y="9"/>
                  </a:moveTo>
                  <a:lnTo>
                    <a:pt x="33" y="9"/>
                  </a:lnTo>
                  <a:lnTo>
                    <a:pt x="28" y="9"/>
                  </a:lnTo>
                  <a:lnTo>
                    <a:pt x="20" y="9"/>
                  </a:lnTo>
                  <a:lnTo>
                    <a:pt x="13" y="6"/>
                  </a:lnTo>
                  <a:lnTo>
                    <a:pt x="9" y="0"/>
                  </a:lnTo>
                  <a:lnTo>
                    <a:pt x="0" y="4"/>
                  </a:lnTo>
                  <a:lnTo>
                    <a:pt x="7" y="12"/>
                  </a:lnTo>
                  <a:lnTo>
                    <a:pt x="18" y="18"/>
                  </a:lnTo>
                  <a:lnTo>
                    <a:pt x="28" y="20"/>
                  </a:lnTo>
                  <a:lnTo>
                    <a:pt x="38" y="18"/>
                  </a:lnTo>
                  <a:lnTo>
                    <a:pt x="33" y="18"/>
                  </a:lnTo>
                  <a:lnTo>
                    <a:pt x="38" y="18"/>
                  </a:lnTo>
                  <a:lnTo>
                    <a:pt x="40" y="16"/>
                  </a:lnTo>
                  <a:lnTo>
                    <a:pt x="40" y="11"/>
                  </a:lnTo>
                  <a:lnTo>
                    <a:pt x="36" y="9"/>
                  </a:lnTo>
                  <a:lnTo>
                    <a:pt x="33" y="9"/>
                  </a:lnTo>
                  <a:lnTo>
                    <a:pt x="38"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15" name="Freeform 423"/>
            <p:cNvSpPr>
              <a:spLocks/>
            </p:cNvSpPr>
            <p:nvPr/>
          </p:nvSpPr>
          <p:spPr bwMode="auto">
            <a:xfrm>
              <a:off x="3024" y="3895"/>
              <a:ext cx="7" cy="5"/>
            </a:xfrm>
            <a:custGeom>
              <a:avLst/>
              <a:gdLst>
                <a:gd name="T0" fmla="*/ 21 w 21"/>
                <a:gd name="T1" fmla="*/ 11 h 16"/>
                <a:gd name="T2" fmla="*/ 17 w 21"/>
                <a:gd name="T3" fmla="*/ 7 h 16"/>
                <a:gd name="T4" fmla="*/ 16 w 21"/>
                <a:gd name="T5" fmla="*/ 6 h 16"/>
                <a:gd name="T6" fmla="*/ 14 w 21"/>
                <a:gd name="T7" fmla="*/ 5 h 16"/>
                <a:gd name="T8" fmla="*/ 9 w 21"/>
                <a:gd name="T9" fmla="*/ 2 h 16"/>
                <a:gd name="T10" fmla="*/ 5 w 21"/>
                <a:gd name="T11" fmla="*/ 0 h 16"/>
                <a:gd name="T12" fmla="*/ 0 w 21"/>
                <a:gd name="T13" fmla="*/ 9 h 16"/>
                <a:gd name="T14" fmla="*/ 5 w 21"/>
                <a:gd name="T15" fmla="*/ 11 h 16"/>
                <a:gd name="T16" fmla="*/ 9 w 21"/>
                <a:gd name="T17" fmla="*/ 14 h 16"/>
                <a:gd name="T18" fmla="*/ 11 w 21"/>
                <a:gd name="T19" fmla="*/ 15 h 16"/>
                <a:gd name="T20" fmla="*/ 13 w 21"/>
                <a:gd name="T21" fmla="*/ 16 h 16"/>
                <a:gd name="T22" fmla="*/ 9 w 21"/>
                <a:gd name="T23" fmla="*/ 11 h 16"/>
                <a:gd name="T24" fmla="*/ 13 w 21"/>
                <a:gd name="T25" fmla="*/ 16 h 16"/>
                <a:gd name="T26" fmla="*/ 16 w 21"/>
                <a:gd name="T27" fmla="*/ 16 h 16"/>
                <a:gd name="T28" fmla="*/ 19 w 21"/>
                <a:gd name="T29" fmla="*/ 13 h 16"/>
                <a:gd name="T30" fmla="*/ 19 w 21"/>
                <a:gd name="T31" fmla="*/ 9 h 16"/>
                <a:gd name="T32" fmla="*/ 17 w 21"/>
                <a:gd name="T33" fmla="*/ 7 h 16"/>
                <a:gd name="T34" fmla="*/ 21 w 21"/>
                <a:gd name="T35"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16">
                  <a:moveTo>
                    <a:pt x="21" y="11"/>
                  </a:moveTo>
                  <a:lnTo>
                    <a:pt x="17" y="7"/>
                  </a:lnTo>
                  <a:lnTo>
                    <a:pt x="16" y="6"/>
                  </a:lnTo>
                  <a:lnTo>
                    <a:pt x="14" y="5"/>
                  </a:lnTo>
                  <a:lnTo>
                    <a:pt x="9" y="2"/>
                  </a:lnTo>
                  <a:lnTo>
                    <a:pt x="5" y="0"/>
                  </a:lnTo>
                  <a:lnTo>
                    <a:pt x="0" y="9"/>
                  </a:lnTo>
                  <a:lnTo>
                    <a:pt x="5" y="11"/>
                  </a:lnTo>
                  <a:lnTo>
                    <a:pt x="9" y="14"/>
                  </a:lnTo>
                  <a:lnTo>
                    <a:pt x="11" y="15"/>
                  </a:lnTo>
                  <a:lnTo>
                    <a:pt x="13" y="16"/>
                  </a:lnTo>
                  <a:lnTo>
                    <a:pt x="9" y="11"/>
                  </a:lnTo>
                  <a:lnTo>
                    <a:pt x="13" y="16"/>
                  </a:lnTo>
                  <a:lnTo>
                    <a:pt x="16" y="16"/>
                  </a:lnTo>
                  <a:lnTo>
                    <a:pt x="19" y="13"/>
                  </a:lnTo>
                  <a:lnTo>
                    <a:pt x="19" y="9"/>
                  </a:lnTo>
                  <a:lnTo>
                    <a:pt x="17" y="7"/>
                  </a:lnTo>
                  <a:lnTo>
                    <a:pt x="21"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16" name="Freeform 424"/>
            <p:cNvSpPr>
              <a:spLocks/>
            </p:cNvSpPr>
            <p:nvPr/>
          </p:nvSpPr>
          <p:spPr bwMode="auto">
            <a:xfrm>
              <a:off x="3027" y="3899"/>
              <a:ext cx="4" cy="11"/>
            </a:xfrm>
            <a:custGeom>
              <a:avLst/>
              <a:gdLst>
                <a:gd name="T0" fmla="*/ 6 w 12"/>
                <a:gd name="T1" fmla="*/ 23 h 35"/>
                <a:gd name="T2" fmla="*/ 12 w 12"/>
                <a:gd name="T3" fmla="*/ 29 h 35"/>
                <a:gd name="T4" fmla="*/ 12 w 12"/>
                <a:gd name="T5" fmla="*/ 0 h 35"/>
                <a:gd name="T6" fmla="*/ 0 w 12"/>
                <a:gd name="T7" fmla="*/ 0 h 35"/>
                <a:gd name="T8" fmla="*/ 0 w 12"/>
                <a:gd name="T9" fmla="*/ 29 h 35"/>
                <a:gd name="T10" fmla="*/ 6 w 12"/>
                <a:gd name="T11" fmla="*/ 35 h 35"/>
                <a:gd name="T12" fmla="*/ 0 w 12"/>
                <a:gd name="T13" fmla="*/ 29 h 35"/>
                <a:gd name="T14" fmla="*/ 2 w 12"/>
                <a:gd name="T15" fmla="*/ 33 h 35"/>
                <a:gd name="T16" fmla="*/ 6 w 12"/>
                <a:gd name="T17" fmla="*/ 34 h 35"/>
                <a:gd name="T18" fmla="*/ 9 w 12"/>
                <a:gd name="T19" fmla="*/ 33 h 35"/>
                <a:gd name="T20" fmla="*/ 12 w 12"/>
                <a:gd name="T21" fmla="*/ 29 h 35"/>
                <a:gd name="T22" fmla="*/ 6 w 12"/>
                <a:gd name="T23" fmla="*/ 2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35">
                  <a:moveTo>
                    <a:pt x="6" y="23"/>
                  </a:moveTo>
                  <a:lnTo>
                    <a:pt x="12" y="29"/>
                  </a:lnTo>
                  <a:lnTo>
                    <a:pt x="12" y="0"/>
                  </a:lnTo>
                  <a:lnTo>
                    <a:pt x="0" y="0"/>
                  </a:lnTo>
                  <a:lnTo>
                    <a:pt x="0" y="29"/>
                  </a:lnTo>
                  <a:lnTo>
                    <a:pt x="6" y="35"/>
                  </a:lnTo>
                  <a:lnTo>
                    <a:pt x="0" y="29"/>
                  </a:lnTo>
                  <a:lnTo>
                    <a:pt x="2" y="33"/>
                  </a:lnTo>
                  <a:lnTo>
                    <a:pt x="6" y="34"/>
                  </a:lnTo>
                  <a:lnTo>
                    <a:pt x="9" y="33"/>
                  </a:lnTo>
                  <a:lnTo>
                    <a:pt x="12" y="29"/>
                  </a:lnTo>
                  <a:lnTo>
                    <a:pt x="6"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17" name="Freeform 425"/>
            <p:cNvSpPr>
              <a:spLocks/>
            </p:cNvSpPr>
            <p:nvPr/>
          </p:nvSpPr>
          <p:spPr bwMode="auto">
            <a:xfrm>
              <a:off x="3029" y="3906"/>
              <a:ext cx="9" cy="4"/>
            </a:xfrm>
            <a:custGeom>
              <a:avLst/>
              <a:gdLst>
                <a:gd name="T0" fmla="*/ 17 w 28"/>
                <a:gd name="T1" fmla="*/ 6 h 12"/>
                <a:gd name="T2" fmla="*/ 23 w 28"/>
                <a:gd name="T3" fmla="*/ 0 h 12"/>
                <a:gd name="T4" fmla="*/ 0 w 28"/>
                <a:gd name="T5" fmla="*/ 0 h 12"/>
                <a:gd name="T6" fmla="*/ 0 w 28"/>
                <a:gd name="T7" fmla="*/ 12 h 12"/>
                <a:gd name="T8" fmla="*/ 23 w 28"/>
                <a:gd name="T9" fmla="*/ 12 h 12"/>
                <a:gd name="T10" fmla="*/ 28 w 28"/>
                <a:gd name="T11" fmla="*/ 6 h 12"/>
                <a:gd name="T12" fmla="*/ 23 w 28"/>
                <a:gd name="T13" fmla="*/ 12 h 12"/>
                <a:gd name="T14" fmla="*/ 26 w 28"/>
                <a:gd name="T15" fmla="*/ 10 h 12"/>
                <a:gd name="T16" fmla="*/ 28 w 28"/>
                <a:gd name="T17" fmla="*/ 6 h 12"/>
                <a:gd name="T18" fmla="*/ 26 w 28"/>
                <a:gd name="T19" fmla="*/ 3 h 12"/>
                <a:gd name="T20" fmla="*/ 23 w 28"/>
                <a:gd name="T21" fmla="*/ 0 h 12"/>
                <a:gd name="T22" fmla="*/ 17 w 28"/>
                <a:gd name="T2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12">
                  <a:moveTo>
                    <a:pt x="17" y="6"/>
                  </a:moveTo>
                  <a:lnTo>
                    <a:pt x="23" y="0"/>
                  </a:lnTo>
                  <a:lnTo>
                    <a:pt x="0" y="0"/>
                  </a:lnTo>
                  <a:lnTo>
                    <a:pt x="0" y="12"/>
                  </a:lnTo>
                  <a:lnTo>
                    <a:pt x="23" y="12"/>
                  </a:lnTo>
                  <a:lnTo>
                    <a:pt x="28" y="6"/>
                  </a:lnTo>
                  <a:lnTo>
                    <a:pt x="23" y="12"/>
                  </a:lnTo>
                  <a:lnTo>
                    <a:pt x="26" y="10"/>
                  </a:lnTo>
                  <a:lnTo>
                    <a:pt x="28" y="6"/>
                  </a:lnTo>
                  <a:lnTo>
                    <a:pt x="26" y="3"/>
                  </a:lnTo>
                  <a:lnTo>
                    <a:pt x="23" y="0"/>
                  </a:lnTo>
                  <a:lnTo>
                    <a:pt x="17"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18" name="Freeform 426"/>
            <p:cNvSpPr>
              <a:spLocks/>
            </p:cNvSpPr>
            <p:nvPr/>
          </p:nvSpPr>
          <p:spPr bwMode="auto">
            <a:xfrm>
              <a:off x="3034" y="3896"/>
              <a:ext cx="4" cy="12"/>
            </a:xfrm>
            <a:custGeom>
              <a:avLst/>
              <a:gdLst>
                <a:gd name="T0" fmla="*/ 9 w 11"/>
                <a:gd name="T1" fmla="*/ 3 h 38"/>
                <a:gd name="T2" fmla="*/ 0 w 11"/>
                <a:gd name="T3" fmla="*/ 6 h 38"/>
                <a:gd name="T4" fmla="*/ 0 w 11"/>
                <a:gd name="T5" fmla="*/ 38 h 38"/>
                <a:gd name="T6" fmla="*/ 11 w 11"/>
                <a:gd name="T7" fmla="*/ 38 h 38"/>
                <a:gd name="T8" fmla="*/ 11 w 11"/>
                <a:gd name="T9" fmla="*/ 6 h 38"/>
                <a:gd name="T10" fmla="*/ 2 w 11"/>
                <a:gd name="T11" fmla="*/ 9 h 38"/>
                <a:gd name="T12" fmla="*/ 11 w 11"/>
                <a:gd name="T13" fmla="*/ 6 h 38"/>
                <a:gd name="T14" fmla="*/ 9 w 11"/>
                <a:gd name="T15" fmla="*/ 3 h 38"/>
                <a:gd name="T16" fmla="*/ 6 w 11"/>
                <a:gd name="T17" fmla="*/ 0 h 38"/>
                <a:gd name="T18" fmla="*/ 2 w 11"/>
                <a:gd name="T19" fmla="*/ 3 h 38"/>
                <a:gd name="T20" fmla="*/ 0 w 11"/>
                <a:gd name="T21" fmla="*/ 6 h 38"/>
                <a:gd name="T22" fmla="*/ 9 w 11"/>
                <a:gd name="T23"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38">
                  <a:moveTo>
                    <a:pt x="9" y="3"/>
                  </a:moveTo>
                  <a:lnTo>
                    <a:pt x="0" y="6"/>
                  </a:lnTo>
                  <a:lnTo>
                    <a:pt x="0" y="38"/>
                  </a:lnTo>
                  <a:lnTo>
                    <a:pt x="11" y="38"/>
                  </a:lnTo>
                  <a:lnTo>
                    <a:pt x="11" y="6"/>
                  </a:lnTo>
                  <a:lnTo>
                    <a:pt x="2" y="9"/>
                  </a:lnTo>
                  <a:lnTo>
                    <a:pt x="11" y="6"/>
                  </a:lnTo>
                  <a:lnTo>
                    <a:pt x="9" y="3"/>
                  </a:lnTo>
                  <a:lnTo>
                    <a:pt x="6" y="0"/>
                  </a:lnTo>
                  <a:lnTo>
                    <a:pt x="2" y="3"/>
                  </a:lnTo>
                  <a:lnTo>
                    <a:pt x="0" y="6"/>
                  </a:lnTo>
                  <a:lnTo>
                    <a:pt x="9"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19" name="Freeform 427"/>
            <p:cNvSpPr>
              <a:spLocks/>
            </p:cNvSpPr>
            <p:nvPr/>
          </p:nvSpPr>
          <p:spPr bwMode="auto">
            <a:xfrm>
              <a:off x="3035" y="3897"/>
              <a:ext cx="11" cy="7"/>
            </a:xfrm>
            <a:custGeom>
              <a:avLst/>
              <a:gdLst>
                <a:gd name="T0" fmla="*/ 31 w 33"/>
                <a:gd name="T1" fmla="*/ 11 h 21"/>
                <a:gd name="T2" fmla="*/ 31 w 33"/>
                <a:gd name="T3" fmla="*/ 11 h 21"/>
                <a:gd name="T4" fmla="*/ 25 w 33"/>
                <a:gd name="T5" fmla="*/ 12 h 21"/>
                <a:gd name="T6" fmla="*/ 21 w 33"/>
                <a:gd name="T7" fmla="*/ 10 h 21"/>
                <a:gd name="T8" fmla="*/ 14 w 33"/>
                <a:gd name="T9" fmla="*/ 6 h 21"/>
                <a:gd name="T10" fmla="*/ 7 w 33"/>
                <a:gd name="T11" fmla="*/ 0 h 21"/>
                <a:gd name="T12" fmla="*/ 0 w 33"/>
                <a:gd name="T13" fmla="*/ 6 h 21"/>
                <a:gd name="T14" fmla="*/ 7 w 33"/>
                <a:gd name="T15" fmla="*/ 13 h 21"/>
                <a:gd name="T16" fmla="*/ 16 w 33"/>
                <a:gd name="T17" fmla="*/ 19 h 21"/>
                <a:gd name="T18" fmla="*/ 25 w 33"/>
                <a:gd name="T19" fmla="*/ 21 h 21"/>
                <a:gd name="T20" fmla="*/ 33 w 33"/>
                <a:gd name="T21" fmla="*/ 20 h 21"/>
                <a:gd name="T22" fmla="*/ 33 w 33"/>
                <a:gd name="T23" fmla="*/ 20 h 21"/>
                <a:gd name="T24" fmla="*/ 31 w 33"/>
                <a:gd name="T25"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21">
                  <a:moveTo>
                    <a:pt x="31" y="11"/>
                  </a:moveTo>
                  <a:lnTo>
                    <a:pt x="31" y="11"/>
                  </a:lnTo>
                  <a:lnTo>
                    <a:pt x="25" y="12"/>
                  </a:lnTo>
                  <a:lnTo>
                    <a:pt x="21" y="10"/>
                  </a:lnTo>
                  <a:lnTo>
                    <a:pt x="14" y="6"/>
                  </a:lnTo>
                  <a:lnTo>
                    <a:pt x="7" y="0"/>
                  </a:lnTo>
                  <a:lnTo>
                    <a:pt x="0" y="6"/>
                  </a:lnTo>
                  <a:lnTo>
                    <a:pt x="7" y="13"/>
                  </a:lnTo>
                  <a:lnTo>
                    <a:pt x="16" y="19"/>
                  </a:lnTo>
                  <a:lnTo>
                    <a:pt x="25" y="21"/>
                  </a:lnTo>
                  <a:lnTo>
                    <a:pt x="33" y="20"/>
                  </a:lnTo>
                  <a:lnTo>
                    <a:pt x="33" y="20"/>
                  </a:lnTo>
                  <a:lnTo>
                    <a:pt x="31"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20" name="Freeform 428"/>
            <p:cNvSpPr>
              <a:spLocks/>
            </p:cNvSpPr>
            <p:nvPr/>
          </p:nvSpPr>
          <p:spPr bwMode="auto">
            <a:xfrm>
              <a:off x="3045" y="3896"/>
              <a:ext cx="10" cy="7"/>
            </a:xfrm>
            <a:custGeom>
              <a:avLst/>
              <a:gdLst>
                <a:gd name="T0" fmla="*/ 24 w 29"/>
                <a:gd name="T1" fmla="*/ 0 h 23"/>
                <a:gd name="T2" fmla="*/ 27 w 29"/>
                <a:gd name="T3" fmla="*/ 0 h 23"/>
                <a:gd name="T4" fmla="*/ 19 w 29"/>
                <a:gd name="T5" fmla="*/ 3 h 23"/>
                <a:gd name="T6" fmla="*/ 13 w 29"/>
                <a:gd name="T7" fmla="*/ 6 h 23"/>
                <a:gd name="T8" fmla="*/ 6 w 29"/>
                <a:gd name="T9" fmla="*/ 11 h 23"/>
                <a:gd name="T10" fmla="*/ 0 w 29"/>
                <a:gd name="T11" fmla="*/ 14 h 23"/>
                <a:gd name="T12" fmla="*/ 2 w 29"/>
                <a:gd name="T13" fmla="*/ 23 h 23"/>
                <a:gd name="T14" fmla="*/ 11 w 29"/>
                <a:gd name="T15" fmla="*/ 20 h 23"/>
                <a:gd name="T16" fmla="*/ 17 w 29"/>
                <a:gd name="T17" fmla="*/ 15 h 23"/>
                <a:gd name="T18" fmla="*/ 23 w 29"/>
                <a:gd name="T19" fmla="*/ 12 h 23"/>
                <a:gd name="T20" fmla="*/ 27 w 29"/>
                <a:gd name="T21" fmla="*/ 9 h 23"/>
                <a:gd name="T22" fmla="*/ 29 w 29"/>
                <a:gd name="T23" fmla="*/ 9 h 23"/>
                <a:gd name="T24" fmla="*/ 24 w 29"/>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23">
                  <a:moveTo>
                    <a:pt x="24" y="0"/>
                  </a:moveTo>
                  <a:lnTo>
                    <a:pt x="27" y="0"/>
                  </a:lnTo>
                  <a:lnTo>
                    <a:pt x="19" y="3"/>
                  </a:lnTo>
                  <a:lnTo>
                    <a:pt x="13" y="6"/>
                  </a:lnTo>
                  <a:lnTo>
                    <a:pt x="6" y="11"/>
                  </a:lnTo>
                  <a:lnTo>
                    <a:pt x="0" y="14"/>
                  </a:lnTo>
                  <a:lnTo>
                    <a:pt x="2" y="23"/>
                  </a:lnTo>
                  <a:lnTo>
                    <a:pt x="11" y="20"/>
                  </a:lnTo>
                  <a:lnTo>
                    <a:pt x="17" y="15"/>
                  </a:lnTo>
                  <a:lnTo>
                    <a:pt x="23" y="12"/>
                  </a:lnTo>
                  <a:lnTo>
                    <a:pt x="27" y="9"/>
                  </a:lnTo>
                  <a:lnTo>
                    <a:pt x="29" y="9"/>
                  </a:lnTo>
                  <a:lnTo>
                    <a:pt x="2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21" name="Freeform 429"/>
            <p:cNvSpPr>
              <a:spLocks/>
            </p:cNvSpPr>
            <p:nvPr/>
          </p:nvSpPr>
          <p:spPr bwMode="auto">
            <a:xfrm>
              <a:off x="3053" y="3889"/>
              <a:ext cx="6" cy="10"/>
            </a:xfrm>
            <a:custGeom>
              <a:avLst/>
              <a:gdLst>
                <a:gd name="T0" fmla="*/ 17 w 17"/>
                <a:gd name="T1" fmla="*/ 3 h 28"/>
                <a:gd name="T2" fmla="*/ 8 w 17"/>
                <a:gd name="T3" fmla="*/ 4 h 28"/>
                <a:gd name="T4" fmla="*/ 7 w 17"/>
                <a:gd name="T5" fmla="*/ 9 h 28"/>
                <a:gd name="T6" fmla="*/ 5 w 17"/>
                <a:gd name="T7" fmla="*/ 14 h 28"/>
                <a:gd name="T8" fmla="*/ 3 w 17"/>
                <a:gd name="T9" fmla="*/ 17 h 28"/>
                <a:gd name="T10" fmla="*/ 0 w 17"/>
                <a:gd name="T11" fmla="*/ 19 h 28"/>
                <a:gd name="T12" fmla="*/ 5 w 17"/>
                <a:gd name="T13" fmla="*/ 28 h 28"/>
                <a:gd name="T14" fmla="*/ 9 w 17"/>
                <a:gd name="T15" fmla="*/ 24 h 28"/>
                <a:gd name="T16" fmla="*/ 14 w 17"/>
                <a:gd name="T17" fmla="*/ 18 h 28"/>
                <a:gd name="T18" fmla="*/ 16 w 17"/>
                <a:gd name="T19" fmla="*/ 11 h 28"/>
                <a:gd name="T20" fmla="*/ 17 w 17"/>
                <a:gd name="T21" fmla="*/ 4 h 28"/>
                <a:gd name="T22" fmla="*/ 8 w 17"/>
                <a:gd name="T23" fmla="*/ 6 h 28"/>
                <a:gd name="T24" fmla="*/ 17 w 17"/>
                <a:gd name="T25" fmla="*/ 4 h 28"/>
                <a:gd name="T26" fmla="*/ 16 w 17"/>
                <a:gd name="T27" fmla="*/ 1 h 28"/>
                <a:gd name="T28" fmla="*/ 13 w 17"/>
                <a:gd name="T29" fmla="*/ 0 h 28"/>
                <a:gd name="T30" fmla="*/ 9 w 17"/>
                <a:gd name="T31" fmla="*/ 1 h 28"/>
                <a:gd name="T32" fmla="*/ 8 w 17"/>
                <a:gd name="T33" fmla="*/ 4 h 28"/>
                <a:gd name="T34" fmla="*/ 17 w 17"/>
                <a:gd name="T35"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28">
                  <a:moveTo>
                    <a:pt x="17" y="3"/>
                  </a:moveTo>
                  <a:lnTo>
                    <a:pt x="8" y="4"/>
                  </a:lnTo>
                  <a:lnTo>
                    <a:pt x="7" y="9"/>
                  </a:lnTo>
                  <a:lnTo>
                    <a:pt x="5" y="14"/>
                  </a:lnTo>
                  <a:lnTo>
                    <a:pt x="3" y="17"/>
                  </a:lnTo>
                  <a:lnTo>
                    <a:pt x="0" y="19"/>
                  </a:lnTo>
                  <a:lnTo>
                    <a:pt x="5" y="28"/>
                  </a:lnTo>
                  <a:lnTo>
                    <a:pt x="9" y="24"/>
                  </a:lnTo>
                  <a:lnTo>
                    <a:pt x="14" y="18"/>
                  </a:lnTo>
                  <a:lnTo>
                    <a:pt x="16" y="11"/>
                  </a:lnTo>
                  <a:lnTo>
                    <a:pt x="17" y="4"/>
                  </a:lnTo>
                  <a:lnTo>
                    <a:pt x="8" y="6"/>
                  </a:lnTo>
                  <a:lnTo>
                    <a:pt x="17" y="4"/>
                  </a:lnTo>
                  <a:lnTo>
                    <a:pt x="16" y="1"/>
                  </a:lnTo>
                  <a:lnTo>
                    <a:pt x="13" y="0"/>
                  </a:lnTo>
                  <a:lnTo>
                    <a:pt x="9" y="1"/>
                  </a:lnTo>
                  <a:lnTo>
                    <a:pt x="8" y="4"/>
                  </a:lnTo>
                  <a:lnTo>
                    <a:pt x="17"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22" name="Freeform 430"/>
            <p:cNvSpPr>
              <a:spLocks/>
            </p:cNvSpPr>
            <p:nvPr/>
          </p:nvSpPr>
          <p:spPr bwMode="auto">
            <a:xfrm>
              <a:off x="3056" y="3890"/>
              <a:ext cx="8" cy="5"/>
            </a:xfrm>
            <a:custGeom>
              <a:avLst/>
              <a:gdLst>
                <a:gd name="T0" fmla="*/ 25 w 25"/>
                <a:gd name="T1" fmla="*/ 6 h 15"/>
                <a:gd name="T2" fmla="*/ 25 w 25"/>
                <a:gd name="T3" fmla="*/ 6 h 15"/>
                <a:gd name="T4" fmla="*/ 19 w 25"/>
                <a:gd name="T5" fmla="*/ 5 h 15"/>
                <a:gd name="T6" fmla="*/ 14 w 25"/>
                <a:gd name="T7" fmla="*/ 4 h 15"/>
                <a:gd name="T8" fmla="*/ 12 w 25"/>
                <a:gd name="T9" fmla="*/ 3 h 15"/>
                <a:gd name="T10" fmla="*/ 9 w 25"/>
                <a:gd name="T11" fmla="*/ 0 h 15"/>
                <a:gd name="T12" fmla="*/ 0 w 25"/>
                <a:gd name="T13" fmla="*/ 3 h 15"/>
                <a:gd name="T14" fmla="*/ 5 w 25"/>
                <a:gd name="T15" fmla="*/ 9 h 15"/>
                <a:gd name="T16" fmla="*/ 12 w 25"/>
                <a:gd name="T17" fmla="*/ 13 h 15"/>
                <a:gd name="T18" fmla="*/ 16 w 25"/>
                <a:gd name="T19" fmla="*/ 14 h 15"/>
                <a:gd name="T20" fmla="*/ 21 w 25"/>
                <a:gd name="T21" fmla="*/ 15 h 15"/>
                <a:gd name="T22" fmla="*/ 21 w 25"/>
                <a:gd name="T23" fmla="*/ 15 h 15"/>
                <a:gd name="T24" fmla="*/ 25 w 25"/>
                <a:gd name="T25"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15">
                  <a:moveTo>
                    <a:pt x="25" y="6"/>
                  </a:moveTo>
                  <a:lnTo>
                    <a:pt x="25" y="6"/>
                  </a:lnTo>
                  <a:lnTo>
                    <a:pt x="19" y="5"/>
                  </a:lnTo>
                  <a:lnTo>
                    <a:pt x="14" y="4"/>
                  </a:lnTo>
                  <a:lnTo>
                    <a:pt x="12" y="3"/>
                  </a:lnTo>
                  <a:lnTo>
                    <a:pt x="9" y="0"/>
                  </a:lnTo>
                  <a:lnTo>
                    <a:pt x="0" y="3"/>
                  </a:lnTo>
                  <a:lnTo>
                    <a:pt x="5" y="9"/>
                  </a:lnTo>
                  <a:lnTo>
                    <a:pt x="12" y="13"/>
                  </a:lnTo>
                  <a:lnTo>
                    <a:pt x="16" y="14"/>
                  </a:lnTo>
                  <a:lnTo>
                    <a:pt x="21" y="15"/>
                  </a:lnTo>
                  <a:lnTo>
                    <a:pt x="21" y="15"/>
                  </a:lnTo>
                  <a:lnTo>
                    <a:pt x="25"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23" name="Freeform 431"/>
            <p:cNvSpPr>
              <a:spLocks/>
            </p:cNvSpPr>
            <p:nvPr/>
          </p:nvSpPr>
          <p:spPr bwMode="auto">
            <a:xfrm>
              <a:off x="3063" y="3892"/>
              <a:ext cx="8" cy="12"/>
            </a:xfrm>
            <a:custGeom>
              <a:avLst/>
              <a:gdLst>
                <a:gd name="T0" fmla="*/ 19 w 24"/>
                <a:gd name="T1" fmla="*/ 26 h 35"/>
                <a:gd name="T2" fmla="*/ 24 w 24"/>
                <a:gd name="T3" fmla="*/ 31 h 35"/>
                <a:gd name="T4" fmla="*/ 22 w 24"/>
                <a:gd name="T5" fmla="*/ 22 h 35"/>
                <a:gd name="T6" fmla="*/ 17 w 24"/>
                <a:gd name="T7" fmla="*/ 14 h 35"/>
                <a:gd name="T8" fmla="*/ 11 w 24"/>
                <a:gd name="T9" fmla="*/ 6 h 35"/>
                <a:gd name="T10" fmla="*/ 4 w 24"/>
                <a:gd name="T11" fmla="*/ 0 h 35"/>
                <a:gd name="T12" fmla="*/ 0 w 24"/>
                <a:gd name="T13" fmla="*/ 9 h 35"/>
                <a:gd name="T14" fmla="*/ 4 w 24"/>
                <a:gd name="T15" fmla="*/ 13 h 35"/>
                <a:gd name="T16" fmla="*/ 8 w 24"/>
                <a:gd name="T17" fmla="*/ 18 h 35"/>
                <a:gd name="T18" fmla="*/ 12 w 24"/>
                <a:gd name="T19" fmla="*/ 26 h 35"/>
                <a:gd name="T20" fmla="*/ 15 w 24"/>
                <a:gd name="T21" fmla="*/ 31 h 35"/>
                <a:gd name="T22" fmla="*/ 19 w 24"/>
                <a:gd name="T23" fmla="*/ 35 h 35"/>
                <a:gd name="T24" fmla="*/ 15 w 24"/>
                <a:gd name="T25" fmla="*/ 31 h 35"/>
                <a:gd name="T26" fmla="*/ 16 w 24"/>
                <a:gd name="T27" fmla="*/ 34 h 35"/>
                <a:gd name="T28" fmla="*/ 19 w 24"/>
                <a:gd name="T29" fmla="*/ 35 h 35"/>
                <a:gd name="T30" fmla="*/ 23 w 24"/>
                <a:gd name="T31" fmla="*/ 34 h 35"/>
                <a:gd name="T32" fmla="*/ 24 w 24"/>
                <a:gd name="T33" fmla="*/ 31 h 35"/>
                <a:gd name="T34" fmla="*/ 19 w 24"/>
                <a:gd name="T35" fmla="*/ 2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35">
                  <a:moveTo>
                    <a:pt x="19" y="26"/>
                  </a:moveTo>
                  <a:lnTo>
                    <a:pt x="24" y="31"/>
                  </a:lnTo>
                  <a:lnTo>
                    <a:pt x="22" y="22"/>
                  </a:lnTo>
                  <a:lnTo>
                    <a:pt x="17" y="14"/>
                  </a:lnTo>
                  <a:lnTo>
                    <a:pt x="11" y="6"/>
                  </a:lnTo>
                  <a:lnTo>
                    <a:pt x="4" y="0"/>
                  </a:lnTo>
                  <a:lnTo>
                    <a:pt x="0" y="9"/>
                  </a:lnTo>
                  <a:lnTo>
                    <a:pt x="4" y="13"/>
                  </a:lnTo>
                  <a:lnTo>
                    <a:pt x="8" y="18"/>
                  </a:lnTo>
                  <a:lnTo>
                    <a:pt x="12" y="26"/>
                  </a:lnTo>
                  <a:lnTo>
                    <a:pt x="15" y="31"/>
                  </a:lnTo>
                  <a:lnTo>
                    <a:pt x="19" y="35"/>
                  </a:lnTo>
                  <a:lnTo>
                    <a:pt x="15" y="31"/>
                  </a:lnTo>
                  <a:lnTo>
                    <a:pt x="16" y="34"/>
                  </a:lnTo>
                  <a:lnTo>
                    <a:pt x="19" y="35"/>
                  </a:lnTo>
                  <a:lnTo>
                    <a:pt x="23" y="34"/>
                  </a:lnTo>
                  <a:lnTo>
                    <a:pt x="24" y="31"/>
                  </a:lnTo>
                  <a:lnTo>
                    <a:pt x="19" y="2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24" name="Freeform 432"/>
            <p:cNvSpPr>
              <a:spLocks/>
            </p:cNvSpPr>
            <p:nvPr/>
          </p:nvSpPr>
          <p:spPr bwMode="auto">
            <a:xfrm>
              <a:off x="3069" y="3899"/>
              <a:ext cx="19" cy="6"/>
            </a:xfrm>
            <a:custGeom>
              <a:avLst/>
              <a:gdLst>
                <a:gd name="T0" fmla="*/ 56 w 56"/>
                <a:gd name="T1" fmla="*/ 2 h 18"/>
                <a:gd name="T2" fmla="*/ 47 w 56"/>
                <a:gd name="T3" fmla="*/ 0 h 18"/>
                <a:gd name="T4" fmla="*/ 45 w 56"/>
                <a:gd name="T5" fmla="*/ 3 h 18"/>
                <a:gd name="T6" fmla="*/ 43 w 56"/>
                <a:gd name="T7" fmla="*/ 5 h 18"/>
                <a:gd name="T8" fmla="*/ 37 w 56"/>
                <a:gd name="T9" fmla="*/ 6 h 18"/>
                <a:gd name="T10" fmla="*/ 29 w 56"/>
                <a:gd name="T11" fmla="*/ 7 h 18"/>
                <a:gd name="T12" fmla="*/ 21 w 56"/>
                <a:gd name="T13" fmla="*/ 8 h 18"/>
                <a:gd name="T14" fmla="*/ 13 w 56"/>
                <a:gd name="T15" fmla="*/ 8 h 18"/>
                <a:gd name="T16" fmla="*/ 6 w 56"/>
                <a:gd name="T17" fmla="*/ 7 h 18"/>
                <a:gd name="T18" fmla="*/ 0 w 56"/>
                <a:gd name="T19" fmla="*/ 7 h 18"/>
                <a:gd name="T20" fmla="*/ 0 w 56"/>
                <a:gd name="T21" fmla="*/ 16 h 18"/>
                <a:gd name="T22" fmla="*/ 6 w 56"/>
                <a:gd name="T23" fmla="*/ 16 h 18"/>
                <a:gd name="T24" fmla="*/ 13 w 56"/>
                <a:gd name="T25" fmla="*/ 18 h 18"/>
                <a:gd name="T26" fmla="*/ 21 w 56"/>
                <a:gd name="T27" fmla="*/ 18 h 18"/>
                <a:gd name="T28" fmla="*/ 29 w 56"/>
                <a:gd name="T29" fmla="*/ 16 h 18"/>
                <a:gd name="T30" fmla="*/ 37 w 56"/>
                <a:gd name="T31" fmla="*/ 15 h 18"/>
                <a:gd name="T32" fmla="*/ 45 w 56"/>
                <a:gd name="T33" fmla="*/ 14 h 18"/>
                <a:gd name="T34" fmla="*/ 52 w 56"/>
                <a:gd name="T35" fmla="*/ 10 h 18"/>
                <a:gd name="T36" fmla="*/ 56 w 56"/>
                <a:gd name="T37" fmla="*/ 3 h 18"/>
                <a:gd name="T38" fmla="*/ 47 w 56"/>
                <a:gd name="T39" fmla="*/ 2 h 18"/>
                <a:gd name="T40" fmla="*/ 56 w 56"/>
                <a:gd name="T41"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 h="18">
                  <a:moveTo>
                    <a:pt x="56" y="2"/>
                  </a:moveTo>
                  <a:lnTo>
                    <a:pt x="47" y="0"/>
                  </a:lnTo>
                  <a:lnTo>
                    <a:pt x="45" y="3"/>
                  </a:lnTo>
                  <a:lnTo>
                    <a:pt x="43" y="5"/>
                  </a:lnTo>
                  <a:lnTo>
                    <a:pt x="37" y="6"/>
                  </a:lnTo>
                  <a:lnTo>
                    <a:pt x="29" y="7"/>
                  </a:lnTo>
                  <a:lnTo>
                    <a:pt x="21" y="8"/>
                  </a:lnTo>
                  <a:lnTo>
                    <a:pt x="13" y="8"/>
                  </a:lnTo>
                  <a:lnTo>
                    <a:pt x="6" y="7"/>
                  </a:lnTo>
                  <a:lnTo>
                    <a:pt x="0" y="7"/>
                  </a:lnTo>
                  <a:lnTo>
                    <a:pt x="0" y="16"/>
                  </a:lnTo>
                  <a:lnTo>
                    <a:pt x="6" y="16"/>
                  </a:lnTo>
                  <a:lnTo>
                    <a:pt x="13" y="18"/>
                  </a:lnTo>
                  <a:lnTo>
                    <a:pt x="21" y="18"/>
                  </a:lnTo>
                  <a:lnTo>
                    <a:pt x="29" y="16"/>
                  </a:lnTo>
                  <a:lnTo>
                    <a:pt x="37" y="15"/>
                  </a:lnTo>
                  <a:lnTo>
                    <a:pt x="45" y="14"/>
                  </a:lnTo>
                  <a:lnTo>
                    <a:pt x="52" y="10"/>
                  </a:lnTo>
                  <a:lnTo>
                    <a:pt x="56" y="3"/>
                  </a:lnTo>
                  <a:lnTo>
                    <a:pt x="47" y="2"/>
                  </a:lnTo>
                  <a:lnTo>
                    <a:pt x="56"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25" name="Freeform 433"/>
            <p:cNvSpPr>
              <a:spLocks/>
            </p:cNvSpPr>
            <p:nvPr/>
          </p:nvSpPr>
          <p:spPr bwMode="auto">
            <a:xfrm>
              <a:off x="3085" y="3899"/>
              <a:ext cx="4" cy="11"/>
            </a:xfrm>
            <a:custGeom>
              <a:avLst/>
              <a:gdLst>
                <a:gd name="T0" fmla="*/ 7 w 12"/>
                <a:gd name="T1" fmla="*/ 21 h 31"/>
                <a:gd name="T2" fmla="*/ 12 w 12"/>
                <a:gd name="T3" fmla="*/ 26 h 31"/>
                <a:gd name="T4" fmla="*/ 9 w 12"/>
                <a:gd name="T5" fmla="*/ 0 h 31"/>
                <a:gd name="T6" fmla="*/ 0 w 12"/>
                <a:gd name="T7" fmla="*/ 0 h 31"/>
                <a:gd name="T8" fmla="*/ 3 w 12"/>
                <a:gd name="T9" fmla="*/ 26 h 31"/>
                <a:gd name="T10" fmla="*/ 7 w 12"/>
                <a:gd name="T11" fmla="*/ 31 h 31"/>
                <a:gd name="T12" fmla="*/ 3 w 12"/>
                <a:gd name="T13" fmla="*/ 26 h 31"/>
                <a:gd name="T14" fmla="*/ 4 w 12"/>
                <a:gd name="T15" fmla="*/ 29 h 31"/>
                <a:gd name="T16" fmla="*/ 7 w 12"/>
                <a:gd name="T17" fmla="*/ 31 h 31"/>
                <a:gd name="T18" fmla="*/ 11 w 12"/>
                <a:gd name="T19" fmla="*/ 29 h 31"/>
                <a:gd name="T20" fmla="*/ 12 w 12"/>
                <a:gd name="T21" fmla="*/ 26 h 31"/>
                <a:gd name="T22" fmla="*/ 7 w 12"/>
                <a:gd name="T23" fmla="*/ 2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31">
                  <a:moveTo>
                    <a:pt x="7" y="21"/>
                  </a:moveTo>
                  <a:lnTo>
                    <a:pt x="12" y="26"/>
                  </a:lnTo>
                  <a:lnTo>
                    <a:pt x="9" y="0"/>
                  </a:lnTo>
                  <a:lnTo>
                    <a:pt x="0" y="0"/>
                  </a:lnTo>
                  <a:lnTo>
                    <a:pt x="3" y="26"/>
                  </a:lnTo>
                  <a:lnTo>
                    <a:pt x="7" y="31"/>
                  </a:lnTo>
                  <a:lnTo>
                    <a:pt x="3" y="26"/>
                  </a:lnTo>
                  <a:lnTo>
                    <a:pt x="4" y="29"/>
                  </a:lnTo>
                  <a:lnTo>
                    <a:pt x="7" y="31"/>
                  </a:lnTo>
                  <a:lnTo>
                    <a:pt x="11" y="29"/>
                  </a:lnTo>
                  <a:lnTo>
                    <a:pt x="12" y="26"/>
                  </a:lnTo>
                  <a:lnTo>
                    <a:pt x="7"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26" name="Freeform 434"/>
            <p:cNvSpPr>
              <a:spLocks/>
            </p:cNvSpPr>
            <p:nvPr/>
          </p:nvSpPr>
          <p:spPr bwMode="auto">
            <a:xfrm>
              <a:off x="3087" y="3906"/>
              <a:ext cx="10" cy="4"/>
            </a:xfrm>
            <a:custGeom>
              <a:avLst/>
              <a:gdLst>
                <a:gd name="T0" fmla="*/ 20 w 30"/>
                <a:gd name="T1" fmla="*/ 6 h 12"/>
                <a:gd name="T2" fmla="*/ 24 w 30"/>
                <a:gd name="T3" fmla="*/ 2 h 12"/>
                <a:gd name="T4" fmla="*/ 0 w 30"/>
                <a:gd name="T5" fmla="*/ 0 h 12"/>
                <a:gd name="T6" fmla="*/ 0 w 30"/>
                <a:gd name="T7" fmla="*/ 10 h 12"/>
                <a:gd name="T8" fmla="*/ 24 w 30"/>
                <a:gd name="T9" fmla="*/ 11 h 12"/>
                <a:gd name="T10" fmla="*/ 29 w 30"/>
                <a:gd name="T11" fmla="*/ 6 h 12"/>
                <a:gd name="T12" fmla="*/ 24 w 30"/>
                <a:gd name="T13" fmla="*/ 12 h 12"/>
                <a:gd name="T14" fmla="*/ 28 w 30"/>
                <a:gd name="T15" fmla="*/ 10 h 12"/>
                <a:gd name="T16" fmla="*/ 30 w 30"/>
                <a:gd name="T17" fmla="*/ 6 h 12"/>
                <a:gd name="T18" fmla="*/ 28 w 30"/>
                <a:gd name="T19" fmla="*/ 3 h 12"/>
                <a:gd name="T20" fmla="*/ 24 w 30"/>
                <a:gd name="T21" fmla="*/ 0 h 12"/>
                <a:gd name="T22" fmla="*/ 20 w 30"/>
                <a:gd name="T2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2">
                  <a:moveTo>
                    <a:pt x="20" y="6"/>
                  </a:moveTo>
                  <a:lnTo>
                    <a:pt x="24" y="2"/>
                  </a:lnTo>
                  <a:lnTo>
                    <a:pt x="0" y="0"/>
                  </a:lnTo>
                  <a:lnTo>
                    <a:pt x="0" y="10"/>
                  </a:lnTo>
                  <a:lnTo>
                    <a:pt x="24" y="11"/>
                  </a:lnTo>
                  <a:lnTo>
                    <a:pt x="29" y="6"/>
                  </a:lnTo>
                  <a:lnTo>
                    <a:pt x="24" y="12"/>
                  </a:lnTo>
                  <a:lnTo>
                    <a:pt x="28" y="10"/>
                  </a:lnTo>
                  <a:lnTo>
                    <a:pt x="30" y="6"/>
                  </a:lnTo>
                  <a:lnTo>
                    <a:pt x="28" y="3"/>
                  </a:lnTo>
                  <a:lnTo>
                    <a:pt x="24" y="0"/>
                  </a:lnTo>
                  <a:lnTo>
                    <a:pt x="2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27" name="Freeform 435"/>
            <p:cNvSpPr>
              <a:spLocks/>
            </p:cNvSpPr>
            <p:nvPr/>
          </p:nvSpPr>
          <p:spPr bwMode="auto">
            <a:xfrm>
              <a:off x="3094" y="3899"/>
              <a:ext cx="4" cy="9"/>
            </a:xfrm>
            <a:custGeom>
              <a:avLst/>
              <a:gdLst>
                <a:gd name="T0" fmla="*/ 8 w 11"/>
                <a:gd name="T1" fmla="*/ 2 h 29"/>
                <a:gd name="T2" fmla="*/ 1 w 11"/>
                <a:gd name="T3" fmla="*/ 6 h 29"/>
                <a:gd name="T4" fmla="*/ 0 w 11"/>
                <a:gd name="T5" fmla="*/ 29 h 29"/>
                <a:gd name="T6" fmla="*/ 9 w 11"/>
                <a:gd name="T7" fmla="*/ 29 h 29"/>
                <a:gd name="T8" fmla="*/ 10 w 11"/>
                <a:gd name="T9" fmla="*/ 6 h 29"/>
                <a:gd name="T10" fmla="*/ 3 w 11"/>
                <a:gd name="T11" fmla="*/ 11 h 29"/>
                <a:gd name="T12" fmla="*/ 11 w 11"/>
                <a:gd name="T13" fmla="*/ 6 h 29"/>
                <a:gd name="T14" fmla="*/ 9 w 11"/>
                <a:gd name="T15" fmla="*/ 3 h 29"/>
                <a:gd name="T16" fmla="*/ 5 w 11"/>
                <a:gd name="T17" fmla="*/ 0 h 29"/>
                <a:gd name="T18" fmla="*/ 2 w 11"/>
                <a:gd name="T19" fmla="*/ 3 h 29"/>
                <a:gd name="T20" fmla="*/ 0 w 11"/>
                <a:gd name="T21" fmla="*/ 6 h 29"/>
                <a:gd name="T22" fmla="*/ 8 w 11"/>
                <a:gd name="T23"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29">
                  <a:moveTo>
                    <a:pt x="8" y="2"/>
                  </a:moveTo>
                  <a:lnTo>
                    <a:pt x="1" y="6"/>
                  </a:lnTo>
                  <a:lnTo>
                    <a:pt x="0" y="29"/>
                  </a:lnTo>
                  <a:lnTo>
                    <a:pt x="9" y="29"/>
                  </a:lnTo>
                  <a:lnTo>
                    <a:pt x="10" y="6"/>
                  </a:lnTo>
                  <a:lnTo>
                    <a:pt x="3" y="11"/>
                  </a:lnTo>
                  <a:lnTo>
                    <a:pt x="11" y="6"/>
                  </a:lnTo>
                  <a:lnTo>
                    <a:pt x="9" y="3"/>
                  </a:lnTo>
                  <a:lnTo>
                    <a:pt x="5" y="0"/>
                  </a:lnTo>
                  <a:lnTo>
                    <a:pt x="2" y="3"/>
                  </a:lnTo>
                  <a:lnTo>
                    <a:pt x="0" y="6"/>
                  </a:lnTo>
                  <a:lnTo>
                    <a:pt x="8"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28" name="Freeform 436"/>
            <p:cNvSpPr>
              <a:spLocks/>
            </p:cNvSpPr>
            <p:nvPr/>
          </p:nvSpPr>
          <p:spPr bwMode="auto">
            <a:xfrm>
              <a:off x="3095" y="3899"/>
              <a:ext cx="15" cy="7"/>
            </a:xfrm>
            <a:custGeom>
              <a:avLst/>
              <a:gdLst>
                <a:gd name="T0" fmla="*/ 45 w 45"/>
                <a:gd name="T1" fmla="*/ 4 h 22"/>
                <a:gd name="T2" fmla="*/ 35 w 45"/>
                <a:gd name="T3" fmla="*/ 4 h 22"/>
                <a:gd name="T4" fmla="*/ 32 w 45"/>
                <a:gd name="T5" fmla="*/ 8 h 22"/>
                <a:gd name="T6" fmla="*/ 29 w 45"/>
                <a:gd name="T7" fmla="*/ 12 h 22"/>
                <a:gd name="T8" fmla="*/ 26 w 45"/>
                <a:gd name="T9" fmla="*/ 13 h 22"/>
                <a:gd name="T10" fmla="*/ 23 w 45"/>
                <a:gd name="T11" fmla="*/ 13 h 22"/>
                <a:gd name="T12" fmla="*/ 18 w 45"/>
                <a:gd name="T13" fmla="*/ 11 h 22"/>
                <a:gd name="T14" fmla="*/ 14 w 45"/>
                <a:gd name="T15" fmla="*/ 7 h 22"/>
                <a:gd name="T16" fmla="*/ 9 w 45"/>
                <a:gd name="T17" fmla="*/ 5 h 22"/>
                <a:gd name="T18" fmla="*/ 5 w 45"/>
                <a:gd name="T19" fmla="*/ 2 h 22"/>
                <a:gd name="T20" fmla="*/ 0 w 45"/>
                <a:gd name="T21" fmla="*/ 11 h 22"/>
                <a:gd name="T22" fmla="*/ 5 w 45"/>
                <a:gd name="T23" fmla="*/ 14 h 22"/>
                <a:gd name="T24" fmla="*/ 9 w 45"/>
                <a:gd name="T25" fmla="*/ 16 h 22"/>
                <a:gd name="T26" fmla="*/ 14 w 45"/>
                <a:gd name="T27" fmla="*/ 20 h 22"/>
                <a:gd name="T28" fmla="*/ 21 w 45"/>
                <a:gd name="T29" fmla="*/ 22 h 22"/>
                <a:gd name="T30" fmla="*/ 26 w 45"/>
                <a:gd name="T31" fmla="*/ 22 h 22"/>
                <a:gd name="T32" fmla="*/ 33 w 45"/>
                <a:gd name="T33" fmla="*/ 21 h 22"/>
                <a:gd name="T34" fmla="*/ 39 w 45"/>
                <a:gd name="T35" fmla="*/ 15 h 22"/>
                <a:gd name="T36" fmla="*/ 45 w 45"/>
                <a:gd name="T37" fmla="*/ 6 h 22"/>
                <a:gd name="T38" fmla="*/ 35 w 45"/>
                <a:gd name="T39" fmla="*/ 6 h 22"/>
                <a:gd name="T40" fmla="*/ 45 w 45"/>
                <a:gd name="T41" fmla="*/ 6 h 22"/>
                <a:gd name="T42" fmla="*/ 43 w 45"/>
                <a:gd name="T43" fmla="*/ 3 h 22"/>
                <a:gd name="T44" fmla="*/ 41 w 45"/>
                <a:gd name="T45" fmla="*/ 0 h 22"/>
                <a:gd name="T46" fmla="*/ 38 w 45"/>
                <a:gd name="T47" fmla="*/ 0 h 22"/>
                <a:gd name="T48" fmla="*/ 35 w 45"/>
                <a:gd name="T49" fmla="*/ 4 h 22"/>
                <a:gd name="T50" fmla="*/ 45 w 45"/>
                <a:gd name="T51"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22">
                  <a:moveTo>
                    <a:pt x="45" y="4"/>
                  </a:moveTo>
                  <a:lnTo>
                    <a:pt x="35" y="4"/>
                  </a:lnTo>
                  <a:lnTo>
                    <a:pt x="32" y="8"/>
                  </a:lnTo>
                  <a:lnTo>
                    <a:pt x="29" y="12"/>
                  </a:lnTo>
                  <a:lnTo>
                    <a:pt x="26" y="13"/>
                  </a:lnTo>
                  <a:lnTo>
                    <a:pt x="23" y="13"/>
                  </a:lnTo>
                  <a:lnTo>
                    <a:pt x="18" y="11"/>
                  </a:lnTo>
                  <a:lnTo>
                    <a:pt x="14" y="7"/>
                  </a:lnTo>
                  <a:lnTo>
                    <a:pt x="9" y="5"/>
                  </a:lnTo>
                  <a:lnTo>
                    <a:pt x="5" y="2"/>
                  </a:lnTo>
                  <a:lnTo>
                    <a:pt x="0" y="11"/>
                  </a:lnTo>
                  <a:lnTo>
                    <a:pt x="5" y="14"/>
                  </a:lnTo>
                  <a:lnTo>
                    <a:pt x="9" y="16"/>
                  </a:lnTo>
                  <a:lnTo>
                    <a:pt x="14" y="20"/>
                  </a:lnTo>
                  <a:lnTo>
                    <a:pt x="21" y="22"/>
                  </a:lnTo>
                  <a:lnTo>
                    <a:pt x="26" y="22"/>
                  </a:lnTo>
                  <a:lnTo>
                    <a:pt x="33" y="21"/>
                  </a:lnTo>
                  <a:lnTo>
                    <a:pt x="39" y="15"/>
                  </a:lnTo>
                  <a:lnTo>
                    <a:pt x="45" y="6"/>
                  </a:lnTo>
                  <a:lnTo>
                    <a:pt x="35" y="6"/>
                  </a:lnTo>
                  <a:lnTo>
                    <a:pt x="45" y="6"/>
                  </a:lnTo>
                  <a:lnTo>
                    <a:pt x="43" y="3"/>
                  </a:lnTo>
                  <a:lnTo>
                    <a:pt x="41" y="0"/>
                  </a:lnTo>
                  <a:lnTo>
                    <a:pt x="38" y="0"/>
                  </a:lnTo>
                  <a:lnTo>
                    <a:pt x="35" y="4"/>
                  </a:lnTo>
                  <a:lnTo>
                    <a:pt x="45"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29" name="Freeform 437"/>
            <p:cNvSpPr>
              <a:spLocks/>
            </p:cNvSpPr>
            <p:nvPr/>
          </p:nvSpPr>
          <p:spPr bwMode="auto">
            <a:xfrm>
              <a:off x="3107" y="3900"/>
              <a:ext cx="15" cy="6"/>
            </a:xfrm>
            <a:custGeom>
              <a:avLst/>
              <a:gdLst>
                <a:gd name="T0" fmla="*/ 45 w 46"/>
                <a:gd name="T1" fmla="*/ 8 h 18"/>
                <a:gd name="T2" fmla="*/ 41 w 46"/>
                <a:gd name="T3" fmla="*/ 7 h 18"/>
                <a:gd name="T4" fmla="*/ 36 w 46"/>
                <a:gd name="T5" fmla="*/ 8 h 18"/>
                <a:gd name="T6" fmla="*/ 31 w 46"/>
                <a:gd name="T7" fmla="*/ 9 h 18"/>
                <a:gd name="T8" fmla="*/ 27 w 46"/>
                <a:gd name="T9" fmla="*/ 9 h 18"/>
                <a:gd name="T10" fmla="*/ 22 w 46"/>
                <a:gd name="T11" fmla="*/ 8 h 18"/>
                <a:gd name="T12" fmla="*/ 18 w 46"/>
                <a:gd name="T13" fmla="*/ 6 h 18"/>
                <a:gd name="T14" fmla="*/ 13 w 46"/>
                <a:gd name="T15" fmla="*/ 3 h 18"/>
                <a:gd name="T16" fmla="*/ 11 w 46"/>
                <a:gd name="T17" fmla="*/ 1 h 18"/>
                <a:gd name="T18" fmla="*/ 10 w 46"/>
                <a:gd name="T19" fmla="*/ 0 h 18"/>
                <a:gd name="T20" fmla="*/ 0 w 46"/>
                <a:gd name="T21" fmla="*/ 2 h 18"/>
                <a:gd name="T22" fmla="*/ 4 w 46"/>
                <a:gd name="T23" fmla="*/ 8 h 18"/>
                <a:gd name="T24" fmla="*/ 8 w 46"/>
                <a:gd name="T25" fmla="*/ 12 h 18"/>
                <a:gd name="T26" fmla="*/ 13 w 46"/>
                <a:gd name="T27" fmla="*/ 15 h 18"/>
                <a:gd name="T28" fmla="*/ 20 w 46"/>
                <a:gd name="T29" fmla="*/ 17 h 18"/>
                <a:gd name="T30" fmla="*/ 27 w 46"/>
                <a:gd name="T31" fmla="*/ 18 h 18"/>
                <a:gd name="T32" fmla="*/ 31 w 46"/>
                <a:gd name="T33" fmla="*/ 18 h 18"/>
                <a:gd name="T34" fmla="*/ 38 w 46"/>
                <a:gd name="T35" fmla="*/ 17 h 18"/>
                <a:gd name="T36" fmla="*/ 43 w 46"/>
                <a:gd name="T37" fmla="*/ 16 h 18"/>
                <a:gd name="T38" fmla="*/ 38 w 46"/>
                <a:gd name="T39" fmla="*/ 15 h 18"/>
                <a:gd name="T40" fmla="*/ 43 w 46"/>
                <a:gd name="T41" fmla="*/ 16 h 18"/>
                <a:gd name="T42" fmla="*/ 46 w 46"/>
                <a:gd name="T43" fmla="*/ 14 h 18"/>
                <a:gd name="T44" fmla="*/ 46 w 46"/>
                <a:gd name="T45" fmla="*/ 10 h 18"/>
                <a:gd name="T46" fmla="*/ 44 w 46"/>
                <a:gd name="T47" fmla="*/ 8 h 18"/>
                <a:gd name="T48" fmla="*/ 41 w 46"/>
                <a:gd name="T49" fmla="*/ 7 h 18"/>
                <a:gd name="T50" fmla="*/ 45 w 46"/>
                <a:gd name="T51"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 h="18">
                  <a:moveTo>
                    <a:pt x="45" y="8"/>
                  </a:moveTo>
                  <a:lnTo>
                    <a:pt x="41" y="7"/>
                  </a:lnTo>
                  <a:lnTo>
                    <a:pt x="36" y="8"/>
                  </a:lnTo>
                  <a:lnTo>
                    <a:pt x="31" y="9"/>
                  </a:lnTo>
                  <a:lnTo>
                    <a:pt x="27" y="9"/>
                  </a:lnTo>
                  <a:lnTo>
                    <a:pt x="22" y="8"/>
                  </a:lnTo>
                  <a:lnTo>
                    <a:pt x="18" y="6"/>
                  </a:lnTo>
                  <a:lnTo>
                    <a:pt x="13" y="3"/>
                  </a:lnTo>
                  <a:lnTo>
                    <a:pt x="11" y="1"/>
                  </a:lnTo>
                  <a:lnTo>
                    <a:pt x="10" y="0"/>
                  </a:lnTo>
                  <a:lnTo>
                    <a:pt x="0" y="2"/>
                  </a:lnTo>
                  <a:lnTo>
                    <a:pt x="4" y="8"/>
                  </a:lnTo>
                  <a:lnTo>
                    <a:pt x="8" y="12"/>
                  </a:lnTo>
                  <a:lnTo>
                    <a:pt x="13" y="15"/>
                  </a:lnTo>
                  <a:lnTo>
                    <a:pt x="20" y="17"/>
                  </a:lnTo>
                  <a:lnTo>
                    <a:pt x="27" y="18"/>
                  </a:lnTo>
                  <a:lnTo>
                    <a:pt x="31" y="18"/>
                  </a:lnTo>
                  <a:lnTo>
                    <a:pt x="38" y="17"/>
                  </a:lnTo>
                  <a:lnTo>
                    <a:pt x="43" y="16"/>
                  </a:lnTo>
                  <a:lnTo>
                    <a:pt x="38" y="15"/>
                  </a:lnTo>
                  <a:lnTo>
                    <a:pt x="43" y="16"/>
                  </a:lnTo>
                  <a:lnTo>
                    <a:pt x="46" y="14"/>
                  </a:lnTo>
                  <a:lnTo>
                    <a:pt x="46" y="10"/>
                  </a:lnTo>
                  <a:lnTo>
                    <a:pt x="44" y="8"/>
                  </a:lnTo>
                  <a:lnTo>
                    <a:pt x="41" y="7"/>
                  </a:lnTo>
                  <a:lnTo>
                    <a:pt x="45"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30" name="Freeform 438"/>
            <p:cNvSpPr>
              <a:spLocks/>
            </p:cNvSpPr>
            <p:nvPr/>
          </p:nvSpPr>
          <p:spPr bwMode="auto">
            <a:xfrm>
              <a:off x="3119" y="3903"/>
              <a:ext cx="21" cy="8"/>
            </a:xfrm>
            <a:custGeom>
              <a:avLst/>
              <a:gdLst>
                <a:gd name="T0" fmla="*/ 53 w 62"/>
                <a:gd name="T1" fmla="*/ 11 h 24"/>
                <a:gd name="T2" fmla="*/ 54 w 62"/>
                <a:gd name="T3" fmla="*/ 11 h 24"/>
                <a:gd name="T4" fmla="*/ 51 w 62"/>
                <a:gd name="T5" fmla="*/ 13 h 24"/>
                <a:gd name="T6" fmla="*/ 46 w 62"/>
                <a:gd name="T7" fmla="*/ 15 h 24"/>
                <a:gd name="T8" fmla="*/ 38 w 62"/>
                <a:gd name="T9" fmla="*/ 14 h 24"/>
                <a:gd name="T10" fmla="*/ 30 w 62"/>
                <a:gd name="T11" fmla="*/ 13 h 24"/>
                <a:gd name="T12" fmla="*/ 23 w 62"/>
                <a:gd name="T13" fmla="*/ 9 h 24"/>
                <a:gd name="T14" fmla="*/ 16 w 62"/>
                <a:gd name="T15" fmla="*/ 6 h 24"/>
                <a:gd name="T16" fmla="*/ 9 w 62"/>
                <a:gd name="T17" fmla="*/ 2 h 24"/>
                <a:gd name="T18" fmla="*/ 7 w 62"/>
                <a:gd name="T19" fmla="*/ 0 h 24"/>
                <a:gd name="T20" fmla="*/ 0 w 62"/>
                <a:gd name="T21" fmla="*/ 7 h 24"/>
                <a:gd name="T22" fmla="*/ 5 w 62"/>
                <a:gd name="T23" fmla="*/ 11 h 24"/>
                <a:gd name="T24" fmla="*/ 12 w 62"/>
                <a:gd name="T25" fmla="*/ 15 h 24"/>
                <a:gd name="T26" fmla="*/ 19 w 62"/>
                <a:gd name="T27" fmla="*/ 18 h 24"/>
                <a:gd name="T28" fmla="*/ 28 w 62"/>
                <a:gd name="T29" fmla="*/ 22 h 24"/>
                <a:gd name="T30" fmla="*/ 38 w 62"/>
                <a:gd name="T31" fmla="*/ 23 h 24"/>
                <a:gd name="T32" fmla="*/ 46 w 62"/>
                <a:gd name="T33" fmla="*/ 24 h 24"/>
                <a:gd name="T34" fmla="*/ 55 w 62"/>
                <a:gd name="T35" fmla="*/ 22 h 24"/>
                <a:gd name="T36" fmla="*/ 61 w 62"/>
                <a:gd name="T37" fmla="*/ 16 h 24"/>
                <a:gd name="T38" fmla="*/ 62 w 62"/>
                <a:gd name="T39" fmla="*/ 16 h 24"/>
                <a:gd name="T40" fmla="*/ 53 w 62"/>
                <a:gd name="T41"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24">
                  <a:moveTo>
                    <a:pt x="53" y="11"/>
                  </a:moveTo>
                  <a:lnTo>
                    <a:pt x="54" y="11"/>
                  </a:lnTo>
                  <a:lnTo>
                    <a:pt x="51" y="13"/>
                  </a:lnTo>
                  <a:lnTo>
                    <a:pt x="46" y="15"/>
                  </a:lnTo>
                  <a:lnTo>
                    <a:pt x="38" y="14"/>
                  </a:lnTo>
                  <a:lnTo>
                    <a:pt x="30" y="13"/>
                  </a:lnTo>
                  <a:lnTo>
                    <a:pt x="23" y="9"/>
                  </a:lnTo>
                  <a:lnTo>
                    <a:pt x="16" y="6"/>
                  </a:lnTo>
                  <a:lnTo>
                    <a:pt x="9" y="2"/>
                  </a:lnTo>
                  <a:lnTo>
                    <a:pt x="7" y="0"/>
                  </a:lnTo>
                  <a:lnTo>
                    <a:pt x="0" y="7"/>
                  </a:lnTo>
                  <a:lnTo>
                    <a:pt x="5" y="11"/>
                  </a:lnTo>
                  <a:lnTo>
                    <a:pt x="12" y="15"/>
                  </a:lnTo>
                  <a:lnTo>
                    <a:pt x="19" y="18"/>
                  </a:lnTo>
                  <a:lnTo>
                    <a:pt x="28" y="22"/>
                  </a:lnTo>
                  <a:lnTo>
                    <a:pt x="38" y="23"/>
                  </a:lnTo>
                  <a:lnTo>
                    <a:pt x="46" y="24"/>
                  </a:lnTo>
                  <a:lnTo>
                    <a:pt x="55" y="22"/>
                  </a:lnTo>
                  <a:lnTo>
                    <a:pt x="61" y="16"/>
                  </a:lnTo>
                  <a:lnTo>
                    <a:pt x="62" y="16"/>
                  </a:lnTo>
                  <a:lnTo>
                    <a:pt x="53"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31" name="Freeform 439"/>
            <p:cNvSpPr>
              <a:spLocks/>
            </p:cNvSpPr>
            <p:nvPr/>
          </p:nvSpPr>
          <p:spPr bwMode="auto">
            <a:xfrm>
              <a:off x="3137" y="3892"/>
              <a:ext cx="6" cy="16"/>
            </a:xfrm>
            <a:custGeom>
              <a:avLst/>
              <a:gdLst>
                <a:gd name="T0" fmla="*/ 10 w 17"/>
                <a:gd name="T1" fmla="*/ 1 h 49"/>
                <a:gd name="T2" fmla="*/ 4 w 17"/>
                <a:gd name="T3" fmla="*/ 5 h 49"/>
                <a:gd name="T4" fmla="*/ 6 w 17"/>
                <a:gd name="T5" fmla="*/ 12 h 49"/>
                <a:gd name="T6" fmla="*/ 6 w 17"/>
                <a:gd name="T7" fmla="*/ 24 h 49"/>
                <a:gd name="T8" fmla="*/ 4 w 17"/>
                <a:gd name="T9" fmla="*/ 34 h 49"/>
                <a:gd name="T10" fmla="*/ 0 w 17"/>
                <a:gd name="T11" fmla="*/ 44 h 49"/>
                <a:gd name="T12" fmla="*/ 9 w 17"/>
                <a:gd name="T13" fmla="*/ 49 h 49"/>
                <a:gd name="T14" fmla="*/ 14 w 17"/>
                <a:gd name="T15" fmla="*/ 36 h 49"/>
                <a:gd name="T16" fmla="*/ 17 w 17"/>
                <a:gd name="T17" fmla="*/ 24 h 49"/>
                <a:gd name="T18" fmla="*/ 15 w 17"/>
                <a:gd name="T19" fmla="*/ 12 h 49"/>
                <a:gd name="T20" fmla="*/ 16 w 17"/>
                <a:gd name="T21" fmla="*/ 5 h 49"/>
                <a:gd name="T22" fmla="*/ 10 w 17"/>
                <a:gd name="T23" fmla="*/ 10 h 49"/>
                <a:gd name="T24" fmla="*/ 16 w 17"/>
                <a:gd name="T25" fmla="*/ 5 h 49"/>
                <a:gd name="T26" fmla="*/ 14 w 17"/>
                <a:gd name="T27" fmla="*/ 2 h 49"/>
                <a:gd name="T28" fmla="*/ 10 w 17"/>
                <a:gd name="T29" fmla="*/ 0 h 49"/>
                <a:gd name="T30" fmla="*/ 7 w 17"/>
                <a:gd name="T31" fmla="*/ 2 h 49"/>
                <a:gd name="T32" fmla="*/ 4 w 17"/>
                <a:gd name="T33" fmla="*/ 5 h 49"/>
                <a:gd name="T34" fmla="*/ 10 w 17"/>
                <a:gd name="T35" fmla="*/ 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49">
                  <a:moveTo>
                    <a:pt x="10" y="1"/>
                  </a:moveTo>
                  <a:lnTo>
                    <a:pt x="4" y="5"/>
                  </a:lnTo>
                  <a:lnTo>
                    <a:pt x="6" y="12"/>
                  </a:lnTo>
                  <a:lnTo>
                    <a:pt x="6" y="24"/>
                  </a:lnTo>
                  <a:lnTo>
                    <a:pt x="4" y="34"/>
                  </a:lnTo>
                  <a:lnTo>
                    <a:pt x="0" y="44"/>
                  </a:lnTo>
                  <a:lnTo>
                    <a:pt x="9" y="49"/>
                  </a:lnTo>
                  <a:lnTo>
                    <a:pt x="14" y="36"/>
                  </a:lnTo>
                  <a:lnTo>
                    <a:pt x="17" y="24"/>
                  </a:lnTo>
                  <a:lnTo>
                    <a:pt x="15" y="12"/>
                  </a:lnTo>
                  <a:lnTo>
                    <a:pt x="16" y="5"/>
                  </a:lnTo>
                  <a:lnTo>
                    <a:pt x="10" y="10"/>
                  </a:lnTo>
                  <a:lnTo>
                    <a:pt x="16" y="5"/>
                  </a:lnTo>
                  <a:lnTo>
                    <a:pt x="14" y="2"/>
                  </a:lnTo>
                  <a:lnTo>
                    <a:pt x="10" y="0"/>
                  </a:lnTo>
                  <a:lnTo>
                    <a:pt x="7" y="2"/>
                  </a:lnTo>
                  <a:lnTo>
                    <a:pt x="4" y="5"/>
                  </a:lnTo>
                  <a:lnTo>
                    <a:pt x="10"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32" name="Freeform 440"/>
            <p:cNvSpPr>
              <a:spLocks/>
            </p:cNvSpPr>
            <p:nvPr/>
          </p:nvSpPr>
          <p:spPr bwMode="auto">
            <a:xfrm>
              <a:off x="3140" y="3892"/>
              <a:ext cx="8" cy="4"/>
            </a:xfrm>
            <a:custGeom>
              <a:avLst/>
              <a:gdLst>
                <a:gd name="T0" fmla="*/ 24 w 24"/>
                <a:gd name="T1" fmla="*/ 4 h 11"/>
                <a:gd name="T2" fmla="*/ 16 w 24"/>
                <a:gd name="T3" fmla="*/ 1 h 11"/>
                <a:gd name="T4" fmla="*/ 15 w 24"/>
                <a:gd name="T5" fmla="*/ 1 h 11"/>
                <a:gd name="T6" fmla="*/ 9 w 24"/>
                <a:gd name="T7" fmla="*/ 0 h 11"/>
                <a:gd name="T8" fmla="*/ 5 w 24"/>
                <a:gd name="T9" fmla="*/ 1 h 11"/>
                <a:gd name="T10" fmla="*/ 0 w 24"/>
                <a:gd name="T11" fmla="*/ 0 h 11"/>
                <a:gd name="T12" fmla="*/ 0 w 24"/>
                <a:gd name="T13" fmla="*/ 9 h 11"/>
                <a:gd name="T14" fmla="*/ 5 w 24"/>
                <a:gd name="T15" fmla="*/ 10 h 11"/>
                <a:gd name="T16" fmla="*/ 9 w 24"/>
                <a:gd name="T17" fmla="*/ 11 h 11"/>
                <a:gd name="T18" fmla="*/ 15 w 24"/>
                <a:gd name="T19" fmla="*/ 10 h 11"/>
                <a:gd name="T20" fmla="*/ 21 w 24"/>
                <a:gd name="T21" fmla="*/ 8 h 11"/>
                <a:gd name="T22" fmla="*/ 13 w 24"/>
                <a:gd name="T23" fmla="*/ 4 h 11"/>
                <a:gd name="T24" fmla="*/ 21 w 24"/>
                <a:gd name="T25" fmla="*/ 8 h 11"/>
                <a:gd name="T26" fmla="*/ 23 w 24"/>
                <a:gd name="T27" fmla="*/ 6 h 11"/>
                <a:gd name="T28" fmla="*/ 22 w 24"/>
                <a:gd name="T29" fmla="*/ 2 h 11"/>
                <a:gd name="T30" fmla="*/ 20 w 24"/>
                <a:gd name="T31" fmla="*/ 1 h 11"/>
                <a:gd name="T32" fmla="*/ 16 w 24"/>
                <a:gd name="T33" fmla="*/ 1 h 11"/>
                <a:gd name="T34" fmla="*/ 24 w 24"/>
                <a:gd name="T35"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11">
                  <a:moveTo>
                    <a:pt x="24" y="4"/>
                  </a:moveTo>
                  <a:lnTo>
                    <a:pt x="16" y="1"/>
                  </a:lnTo>
                  <a:lnTo>
                    <a:pt x="15" y="1"/>
                  </a:lnTo>
                  <a:lnTo>
                    <a:pt x="9" y="0"/>
                  </a:lnTo>
                  <a:lnTo>
                    <a:pt x="5" y="1"/>
                  </a:lnTo>
                  <a:lnTo>
                    <a:pt x="0" y="0"/>
                  </a:lnTo>
                  <a:lnTo>
                    <a:pt x="0" y="9"/>
                  </a:lnTo>
                  <a:lnTo>
                    <a:pt x="5" y="10"/>
                  </a:lnTo>
                  <a:lnTo>
                    <a:pt x="9" y="11"/>
                  </a:lnTo>
                  <a:lnTo>
                    <a:pt x="15" y="10"/>
                  </a:lnTo>
                  <a:lnTo>
                    <a:pt x="21" y="8"/>
                  </a:lnTo>
                  <a:lnTo>
                    <a:pt x="13" y="4"/>
                  </a:lnTo>
                  <a:lnTo>
                    <a:pt x="21" y="8"/>
                  </a:lnTo>
                  <a:lnTo>
                    <a:pt x="23" y="6"/>
                  </a:lnTo>
                  <a:lnTo>
                    <a:pt x="22" y="2"/>
                  </a:lnTo>
                  <a:lnTo>
                    <a:pt x="20" y="1"/>
                  </a:lnTo>
                  <a:lnTo>
                    <a:pt x="16" y="1"/>
                  </a:lnTo>
                  <a:lnTo>
                    <a:pt x="24"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33" name="Freeform 441"/>
            <p:cNvSpPr>
              <a:spLocks/>
            </p:cNvSpPr>
            <p:nvPr/>
          </p:nvSpPr>
          <p:spPr bwMode="auto">
            <a:xfrm>
              <a:off x="3145" y="3893"/>
              <a:ext cx="14" cy="13"/>
            </a:xfrm>
            <a:custGeom>
              <a:avLst/>
              <a:gdLst>
                <a:gd name="T0" fmla="*/ 42 w 42"/>
                <a:gd name="T1" fmla="*/ 27 h 38"/>
                <a:gd name="T2" fmla="*/ 42 w 42"/>
                <a:gd name="T3" fmla="*/ 27 h 38"/>
                <a:gd name="T4" fmla="*/ 38 w 42"/>
                <a:gd name="T5" fmla="*/ 27 h 38"/>
                <a:gd name="T6" fmla="*/ 33 w 42"/>
                <a:gd name="T7" fmla="*/ 24 h 38"/>
                <a:gd name="T8" fmla="*/ 27 w 42"/>
                <a:gd name="T9" fmla="*/ 21 h 38"/>
                <a:gd name="T10" fmla="*/ 23 w 42"/>
                <a:gd name="T11" fmla="*/ 18 h 38"/>
                <a:gd name="T12" fmla="*/ 17 w 42"/>
                <a:gd name="T13" fmla="*/ 13 h 38"/>
                <a:gd name="T14" fmla="*/ 14 w 42"/>
                <a:gd name="T15" fmla="*/ 8 h 38"/>
                <a:gd name="T16" fmla="*/ 11 w 42"/>
                <a:gd name="T17" fmla="*/ 4 h 38"/>
                <a:gd name="T18" fmla="*/ 11 w 42"/>
                <a:gd name="T19" fmla="*/ 0 h 38"/>
                <a:gd name="T20" fmla="*/ 0 w 42"/>
                <a:gd name="T21" fmla="*/ 0 h 38"/>
                <a:gd name="T22" fmla="*/ 2 w 42"/>
                <a:gd name="T23" fmla="*/ 6 h 38"/>
                <a:gd name="T24" fmla="*/ 4 w 42"/>
                <a:gd name="T25" fmla="*/ 13 h 38"/>
                <a:gd name="T26" fmla="*/ 10 w 42"/>
                <a:gd name="T27" fmla="*/ 20 h 38"/>
                <a:gd name="T28" fmla="*/ 16 w 42"/>
                <a:gd name="T29" fmla="*/ 24 h 38"/>
                <a:gd name="T30" fmla="*/ 23 w 42"/>
                <a:gd name="T31" fmla="*/ 30 h 38"/>
                <a:gd name="T32" fmla="*/ 28 w 42"/>
                <a:gd name="T33" fmla="*/ 34 h 38"/>
                <a:gd name="T34" fmla="*/ 35 w 42"/>
                <a:gd name="T35" fmla="*/ 36 h 38"/>
                <a:gd name="T36" fmla="*/ 42 w 42"/>
                <a:gd name="T37" fmla="*/ 38 h 38"/>
                <a:gd name="T38" fmla="*/ 42 w 42"/>
                <a:gd name="T39" fmla="*/ 38 h 38"/>
                <a:gd name="T40" fmla="*/ 42 w 42"/>
                <a:gd name="T41" fmla="*/ 2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 h="38">
                  <a:moveTo>
                    <a:pt x="42" y="27"/>
                  </a:moveTo>
                  <a:lnTo>
                    <a:pt x="42" y="27"/>
                  </a:lnTo>
                  <a:lnTo>
                    <a:pt x="38" y="27"/>
                  </a:lnTo>
                  <a:lnTo>
                    <a:pt x="33" y="24"/>
                  </a:lnTo>
                  <a:lnTo>
                    <a:pt x="27" y="21"/>
                  </a:lnTo>
                  <a:lnTo>
                    <a:pt x="23" y="18"/>
                  </a:lnTo>
                  <a:lnTo>
                    <a:pt x="17" y="13"/>
                  </a:lnTo>
                  <a:lnTo>
                    <a:pt x="14" y="8"/>
                  </a:lnTo>
                  <a:lnTo>
                    <a:pt x="11" y="4"/>
                  </a:lnTo>
                  <a:lnTo>
                    <a:pt x="11" y="0"/>
                  </a:lnTo>
                  <a:lnTo>
                    <a:pt x="0" y="0"/>
                  </a:lnTo>
                  <a:lnTo>
                    <a:pt x="2" y="6"/>
                  </a:lnTo>
                  <a:lnTo>
                    <a:pt x="4" y="13"/>
                  </a:lnTo>
                  <a:lnTo>
                    <a:pt x="10" y="20"/>
                  </a:lnTo>
                  <a:lnTo>
                    <a:pt x="16" y="24"/>
                  </a:lnTo>
                  <a:lnTo>
                    <a:pt x="23" y="30"/>
                  </a:lnTo>
                  <a:lnTo>
                    <a:pt x="28" y="34"/>
                  </a:lnTo>
                  <a:lnTo>
                    <a:pt x="35" y="36"/>
                  </a:lnTo>
                  <a:lnTo>
                    <a:pt x="42" y="38"/>
                  </a:lnTo>
                  <a:lnTo>
                    <a:pt x="42" y="38"/>
                  </a:lnTo>
                  <a:lnTo>
                    <a:pt x="42" y="2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34" name="Freeform 442"/>
            <p:cNvSpPr>
              <a:spLocks/>
            </p:cNvSpPr>
            <p:nvPr/>
          </p:nvSpPr>
          <p:spPr bwMode="auto">
            <a:xfrm>
              <a:off x="3159" y="3899"/>
              <a:ext cx="10" cy="7"/>
            </a:xfrm>
            <a:custGeom>
              <a:avLst/>
              <a:gdLst>
                <a:gd name="T0" fmla="*/ 30 w 32"/>
                <a:gd name="T1" fmla="*/ 0 h 20"/>
                <a:gd name="T2" fmla="*/ 26 w 32"/>
                <a:gd name="T3" fmla="*/ 0 h 20"/>
                <a:gd name="T4" fmla="*/ 20 w 32"/>
                <a:gd name="T5" fmla="*/ 2 h 20"/>
                <a:gd name="T6" fmla="*/ 14 w 32"/>
                <a:gd name="T7" fmla="*/ 5 h 20"/>
                <a:gd name="T8" fmla="*/ 8 w 32"/>
                <a:gd name="T9" fmla="*/ 9 h 20"/>
                <a:gd name="T10" fmla="*/ 0 w 32"/>
                <a:gd name="T11" fmla="*/ 9 h 20"/>
                <a:gd name="T12" fmla="*/ 0 w 32"/>
                <a:gd name="T13" fmla="*/ 20 h 20"/>
                <a:gd name="T14" fmla="*/ 10 w 32"/>
                <a:gd name="T15" fmla="*/ 18 h 20"/>
                <a:gd name="T16" fmla="*/ 18 w 32"/>
                <a:gd name="T17" fmla="*/ 14 h 20"/>
                <a:gd name="T18" fmla="*/ 24 w 32"/>
                <a:gd name="T19" fmla="*/ 11 h 20"/>
                <a:gd name="T20" fmla="*/ 29 w 32"/>
                <a:gd name="T21" fmla="*/ 9 h 20"/>
                <a:gd name="T22" fmla="*/ 25 w 32"/>
                <a:gd name="T23" fmla="*/ 9 h 20"/>
                <a:gd name="T24" fmla="*/ 29 w 32"/>
                <a:gd name="T25" fmla="*/ 9 h 20"/>
                <a:gd name="T26" fmla="*/ 32 w 32"/>
                <a:gd name="T27" fmla="*/ 6 h 20"/>
                <a:gd name="T28" fmla="*/ 32 w 32"/>
                <a:gd name="T29" fmla="*/ 3 h 20"/>
                <a:gd name="T30" fmla="*/ 30 w 32"/>
                <a:gd name="T31" fmla="*/ 1 h 20"/>
                <a:gd name="T32" fmla="*/ 26 w 32"/>
                <a:gd name="T33" fmla="*/ 0 h 20"/>
                <a:gd name="T34" fmla="*/ 30 w 32"/>
                <a:gd name="T3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20">
                  <a:moveTo>
                    <a:pt x="30" y="0"/>
                  </a:moveTo>
                  <a:lnTo>
                    <a:pt x="26" y="0"/>
                  </a:lnTo>
                  <a:lnTo>
                    <a:pt x="20" y="2"/>
                  </a:lnTo>
                  <a:lnTo>
                    <a:pt x="14" y="5"/>
                  </a:lnTo>
                  <a:lnTo>
                    <a:pt x="8" y="9"/>
                  </a:lnTo>
                  <a:lnTo>
                    <a:pt x="0" y="9"/>
                  </a:lnTo>
                  <a:lnTo>
                    <a:pt x="0" y="20"/>
                  </a:lnTo>
                  <a:lnTo>
                    <a:pt x="10" y="18"/>
                  </a:lnTo>
                  <a:lnTo>
                    <a:pt x="18" y="14"/>
                  </a:lnTo>
                  <a:lnTo>
                    <a:pt x="24" y="11"/>
                  </a:lnTo>
                  <a:lnTo>
                    <a:pt x="29" y="9"/>
                  </a:lnTo>
                  <a:lnTo>
                    <a:pt x="25" y="9"/>
                  </a:lnTo>
                  <a:lnTo>
                    <a:pt x="29" y="9"/>
                  </a:lnTo>
                  <a:lnTo>
                    <a:pt x="32" y="6"/>
                  </a:lnTo>
                  <a:lnTo>
                    <a:pt x="32" y="3"/>
                  </a:lnTo>
                  <a:lnTo>
                    <a:pt x="30" y="1"/>
                  </a:lnTo>
                  <a:lnTo>
                    <a:pt x="26" y="0"/>
                  </a:lnTo>
                  <a:lnTo>
                    <a:pt x="3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35" name="Freeform 443"/>
            <p:cNvSpPr>
              <a:spLocks/>
            </p:cNvSpPr>
            <p:nvPr/>
          </p:nvSpPr>
          <p:spPr bwMode="auto">
            <a:xfrm>
              <a:off x="3167" y="3899"/>
              <a:ext cx="8" cy="12"/>
            </a:xfrm>
            <a:custGeom>
              <a:avLst/>
              <a:gdLst>
                <a:gd name="T0" fmla="*/ 19 w 23"/>
                <a:gd name="T1" fmla="*/ 26 h 35"/>
                <a:gd name="T2" fmla="*/ 23 w 23"/>
                <a:gd name="T3" fmla="*/ 32 h 35"/>
                <a:gd name="T4" fmla="*/ 23 w 23"/>
                <a:gd name="T5" fmla="*/ 23 h 35"/>
                <a:gd name="T6" fmla="*/ 20 w 23"/>
                <a:gd name="T7" fmla="*/ 14 h 35"/>
                <a:gd name="T8" fmla="*/ 13 w 23"/>
                <a:gd name="T9" fmla="*/ 6 h 35"/>
                <a:gd name="T10" fmla="*/ 5 w 23"/>
                <a:gd name="T11" fmla="*/ 0 h 35"/>
                <a:gd name="T12" fmla="*/ 0 w 23"/>
                <a:gd name="T13" fmla="*/ 9 h 35"/>
                <a:gd name="T14" fmla="*/ 6 w 23"/>
                <a:gd name="T15" fmla="*/ 13 h 35"/>
                <a:gd name="T16" fmla="*/ 11 w 23"/>
                <a:gd name="T17" fmla="*/ 19 h 35"/>
                <a:gd name="T18" fmla="*/ 14 w 23"/>
                <a:gd name="T19" fmla="*/ 25 h 35"/>
                <a:gd name="T20" fmla="*/ 14 w 23"/>
                <a:gd name="T21" fmla="*/ 29 h 35"/>
                <a:gd name="T22" fmla="*/ 19 w 23"/>
                <a:gd name="T23" fmla="*/ 35 h 35"/>
                <a:gd name="T24" fmla="*/ 14 w 23"/>
                <a:gd name="T25" fmla="*/ 29 h 35"/>
                <a:gd name="T26" fmla="*/ 15 w 23"/>
                <a:gd name="T27" fmla="*/ 33 h 35"/>
                <a:gd name="T28" fmla="*/ 17 w 23"/>
                <a:gd name="T29" fmla="*/ 35 h 35"/>
                <a:gd name="T30" fmla="*/ 21 w 23"/>
                <a:gd name="T31" fmla="*/ 34 h 35"/>
                <a:gd name="T32" fmla="*/ 23 w 23"/>
                <a:gd name="T33" fmla="*/ 32 h 35"/>
                <a:gd name="T34" fmla="*/ 19 w 23"/>
                <a:gd name="T35" fmla="*/ 2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35">
                  <a:moveTo>
                    <a:pt x="19" y="26"/>
                  </a:moveTo>
                  <a:lnTo>
                    <a:pt x="23" y="32"/>
                  </a:lnTo>
                  <a:lnTo>
                    <a:pt x="23" y="23"/>
                  </a:lnTo>
                  <a:lnTo>
                    <a:pt x="20" y="14"/>
                  </a:lnTo>
                  <a:lnTo>
                    <a:pt x="13" y="6"/>
                  </a:lnTo>
                  <a:lnTo>
                    <a:pt x="5" y="0"/>
                  </a:lnTo>
                  <a:lnTo>
                    <a:pt x="0" y="9"/>
                  </a:lnTo>
                  <a:lnTo>
                    <a:pt x="6" y="13"/>
                  </a:lnTo>
                  <a:lnTo>
                    <a:pt x="11" y="19"/>
                  </a:lnTo>
                  <a:lnTo>
                    <a:pt x="14" y="25"/>
                  </a:lnTo>
                  <a:lnTo>
                    <a:pt x="14" y="29"/>
                  </a:lnTo>
                  <a:lnTo>
                    <a:pt x="19" y="35"/>
                  </a:lnTo>
                  <a:lnTo>
                    <a:pt x="14" y="29"/>
                  </a:lnTo>
                  <a:lnTo>
                    <a:pt x="15" y="33"/>
                  </a:lnTo>
                  <a:lnTo>
                    <a:pt x="17" y="35"/>
                  </a:lnTo>
                  <a:lnTo>
                    <a:pt x="21" y="34"/>
                  </a:lnTo>
                  <a:lnTo>
                    <a:pt x="23" y="32"/>
                  </a:lnTo>
                  <a:lnTo>
                    <a:pt x="19" y="2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36" name="Freeform 444"/>
            <p:cNvSpPr>
              <a:spLocks/>
            </p:cNvSpPr>
            <p:nvPr/>
          </p:nvSpPr>
          <p:spPr bwMode="auto">
            <a:xfrm>
              <a:off x="3173" y="3906"/>
              <a:ext cx="7" cy="5"/>
            </a:xfrm>
            <a:custGeom>
              <a:avLst/>
              <a:gdLst>
                <a:gd name="T0" fmla="*/ 12 w 21"/>
                <a:gd name="T1" fmla="*/ 4 h 14"/>
                <a:gd name="T2" fmla="*/ 16 w 21"/>
                <a:gd name="T3" fmla="*/ 0 h 14"/>
                <a:gd name="T4" fmla="*/ 11 w 21"/>
                <a:gd name="T5" fmla="*/ 3 h 14"/>
                <a:gd name="T6" fmla="*/ 7 w 21"/>
                <a:gd name="T7" fmla="*/ 4 h 14"/>
                <a:gd name="T8" fmla="*/ 4 w 21"/>
                <a:gd name="T9" fmla="*/ 5 h 14"/>
                <a:gd name="T10" fmla="*/ 0 w 21"/>
                <a:gd name="T11" fmla="*/ 5 h 14"/>
                <a:gd name="T12" fmla="*/ 0 w 21"/>
                <a:gd name="T13" fmla="*/ 14 h 14"/>
                <a:gd name="T14" fmla="*/ 4 w 21"/>
                <a:gd name="T15" fmla="*/ 14 h 14"/>
                <a:gd name="T16" fmla="*/ 9 w 21"/>
                <a:gd name="T17" fmla="*/ 13 h 14"/>
                <a:gd name="T18" fmla="*/ 13 w 21"/>
                <a:gd name="T19" fmla="*/ 12 h 14"/>
                <a:gd name="T20" fmla="*/ 16 w 21"/>
                <a:gd name="T21" fmla="*/ 12 h 14"/>
                <a:gd name="T22" fmla="*/ 19 w 21"/>
                <a:gd name="T23" fmla="*/ 8 h 14"/>
                <a:gd name="T24" fmla="*/ 16 w 21"/>
                <a:gd name="T25" fmla="*/ 12 h 14"/>
                <a:gd name="T26" fmla="*/ 19 w 21"/>
                <a:gd name="T27" fmla="*/ 10 h 14"/>
                <a:gd name="T28" fmla="*/ 21 w 21"/>
                <a:gd name="T29" fmla="*/ 6 h 14"/>
                <a:gd name="T30" fmla="*/ 19 w 21"/>
                <a:gd name="T31" fmla="*/ 3 h 14"/>
                <a:gd name="T32" fmla="*/ 16 w 21"/>
                <a:gd name="T33" fmla="*/ 0 h 14"/>
                <a:gd name="T34" fmla="*/ 12 w 21"/>
                <a:gd name="T35"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14">
                  <a:moveTo>
                    <a:pt x="12" y="4"/>
                  </a:moveTo>
                  <a:lnTo>
                    <a:pt x="16" y="0"/>
                  </a:lnTo>
                  <a:lnTo>
                    <a:pt x="11" y="3"/>
                  </a:lnTo>
                  <a:lnTo>
                    <a:pt x="7" y="4"/>
                  </a:lnTo>
                  <a:lnTo>
                    <a:pt x="4" y="5"/>
                  </a:lnTo>
                  <a:lnTo>
                    <a:pt x="0" y="5"/>
                  </a:lnTo>
                  <a:lnTo>
                    <a:pt x="0" y="14"/>
                  </a:lnTo>
                  <a:lnTo>
                    <a:pt x="4" y="14"/>
                  </a:lnTo>
                  <a:lnTo>
                    <a:pt x="9" y="13"/>
                  </a:lnTo>
                  <a:lnTo>
                    <a:pt x="13" y="12"/>
                  </a:lnTo>
                  <a:lnTo>
                    <a:pt x="16" y="12"/>
                  </a:lnTo>
                  <a:lnTo>
                    <a:pt x="19" y="8"/>
                  </a:lnTo>
                  <a:lnTo>
                    <a:pt x="16" y="12"/>
                  </a:lnTo>
                  <a:lnTo>
                    <a:pt x="19" y="10"/>
                  </a:lnTo>
                  <a:lnTo>
                    <a:pt x="21" y="6"/>
                  </a:lnTo>
                  <a:lnTo>
                    <a:pt x="19" y="3"/>
                  </a:lnTo>
                  <a:lnTo>
                    <a:pt x="16" y="0"/>
                  </a:lnTo>
                  <a:lnTo>
                    <a:pt x="12"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37" name="Freeform 445"/>
            <p:cNvSpPr>
              <a:spLocks/>
            </p:cNvSpPr>
            <p:nvPr/>
          </p:nvSpPr>
          <p:spPr bwMode="auto">
            <a:xfrm>
              <a:off x="2454" y="3771"/>
              <a:ext cx="304" cy="139"/>
            </a:xfrm>
            <a:custGeom>
              <a:avLst/>
              <a:gdLst>
                <a:gd name="T0" fmla="*/ 894 w 911"/>
                <a:gd name="T1" fmla="*/ 376 h 417"/>
                <a:gd name="T2" fmla="*/ 867 w 911"/>
                <a:gd name="T3" fmla="*/ 388 h 417"/>
                <a:gd name="T4" fmla="*/ 829 w 911"/>
                <a:gd name="T5" fmla="*/ 417 h 417"/>
                <a:gd name="T6" fmla="*/ 798 w 911"/>
                <a:gd name="T7" fmla="*/ 412 h 417"/>
                <a:gd name="T8" fmla="*/ 760 w 911"/>
                <a:gd name="T9" fmla="*/ 405 h 417"/>
                <a:gd name="T10" fmla="*/ 720 w 911"/>
                <a:gd name="T11" fmla="*/ 390 h 417"/>
                <a:gd name="T12" fmla="*/ 688 w 911"/>
                <a:gd name="T13" fmla="*/ 388 h 417"/>
                <a:gd name="T14" fmla="*/ 663 w 911"/>
                <a:gd name="T15" fmla="*/ 362 h 417"/>
                <a:gd name="T16" fmla="*/ 624 w 911"/>
                <a:gd name="T17" fmla="*/ 334 h 417"/>
                <a:gd name="T18" fmla="*/ 607 w 911"/>
                <a:gd name="T19" fmla="*/ 346 h 417"/>
                <a:gd name="T20" fmla="*/ 581 w 911"/>
                <a:gd name="T21" fmla="*/ 407 h 417"/>
                <a:gd name="T22" fmla="*/ 570 w 911"/>
                <a:gd name="T23" fmla="*/ 372 h 417"/>
                <a:gd name="T24" fmla="*/ 520 w 911"/>
                <a:gd name="T25" fmla="*/ 390 h 417"/>
                <a:gd name="T26" fmla="*/ 467 w 911"/>
                <a:gd name="T27" fmla="*/ 394 h 417"/>
                <a:gd name="T28" fmla="*/ 457 w 911"/>
                <a:gd name="T29" fmla="*/ 416 h 417"/>
                <a:gd name="T30" fmla="*/ 428 w 911"/>
                <a:gd name="T31" fmla="*/ 401 h 417"/>
                <a:gd name="T32" fmla="*/ 365 w 911"/>
                <a:gd name="T33" fmla="*/ 386 h 417"/>
                <a:gd name="T34" fmla="*/ 323 w 911"/>
                <a:gd name="T35" fmla="*/ 357 h 417"/>
                <a:gd name="T36" fmla="*/ 300 w 911"/>
                <a:gd name="T37" fmla="*/ 328 h 417"/>
                <a:gd name="T38" fmla="*/ 277 w 911"/>
                <a:gd name="T39" fmla="*/ 334 h 417"/>
                <a:gd name="T40" fmla="*/ 241 w 911"/>
                <a:gd name="T41" fmla="*/ 350 h 417"/>
                <a:gd name="T42" fmla="*/ 214 w 911"/>
                <a:gd name="T43" fmla="*/ 297 h 417"/>
                <a:gd name="T44" fmla="*/ 173 w 911"/>
                <a:gd name="T45" fmla="*/ 301 h 417"/>
                <a:gd name="T46" fmla="*/ 154 w 911"/>
                <a:gd name="T47" fmla="*/ 262 h 417"/>
                <a:gd name="T48" fmla="*/ 120 w 911"/>
                <a:gd name="T49" fmla="*/ 298 h 417"/>
                <a:gd name="T50" fmla="*/ 80 w 911"/>
                <a:gd name="T51" fmla="*/ 306 h 417"/>
                <a:gd name="T52" fmla="*/ 7 w 911"/>
                <a:gd name="T53" fmla="*/ 300 h 417"/>
                <a:gd name="T54" fmla="*/ 19 w 911"/>
                <a:gd name="T55" fmla="*/ 262 h 417"/>
                <a:gd name="T56" fmla="*/ 95 w 911"/>
                <a:gd name="T57" fmla="*/ 228 h 417"/>
                <a:gd name="T58" fmla="*/ 109 w 911"/>
                <a:gd name="T59" fmla="*/ 172 h 417"/>
                <a:gd name="T60" fmla="*/ 158 w 911"/>
                <a:gd name="T61" fmla="*/ 150 h 417"/>
                <a:gd name="T62" fmla="*/ 234 w 911"/>
                <a:gd name="T63" fmla="*/ 157 h 417"/>
                <a:gd name="T64" fmla="*/ 262 w 911"/>
                <a:gd name="T65" fmla="*/ 107 h 417"/>
                <a:gd name="T66" fmla="*/ 329 w 911"/>
                <a:gd name="T67" fmla="*/ 87 h 417"/>
                <a:gd name="T68" fmla="*/ 350 w 911"/>
                <a:gd name="T69" fmla="*/ 63 h 417"/>
                <a:gd name="T70" fmla="*/ 402 w 911"/>
                <a:gd name="T71" fmla="*/ 64 h 417"/>
                <a:gd name="T72" fmla="*/ 466 w 911"/>
                <a:gd name="T73" fmla="*/ 71 h 417"/>
                <a:gd name="T74" fmla="*/ 503 w 911"/>
                <a:gd name="T75" fmla="*/ 96 h 417"/>
                <a:gd name="T76" fmla="*/ 507 w 911"/>
                <a:gd name="T77" fmla="*/ 71 h 417"/>
                <a:gd name="T78" fmla="*/ 524 w 911"/>
                <a:gd name="T79" fmla="*/ 46 h 417"/>
                <a:gd name="T80" fmla="*/ 548 w 911"/>
                <a:gd name="T81" fmla="*/ 14 h 417"/>
                <a:gd name="T82" fmla="*/ 591 w 911"/>
                <a:gd name="T83" fmla="*/ 11 h 417"/>
                <a:gd name="T84" fmla="*/ 608 w 911"/>
                <a:gd name="T85" fmla="*/ 56 h 417"/>
                <a:gd name="T86" fmla="*/ 663 w 911"/>
                <a:gd name="T87" fmla="*/ 71 h 417"/>
                <a:gd name="T88" fmla="*/ 688 w 911"/>
                <a:gd name="T89" fmla="*/ 86 h 417"/>
                <a:gd name="T90" fmla="*/ 717 w 911"/>
                <a:gd name="T91" fmla="*/ 99 h 417"/>
                <a:gd name="T92" fmla="*/ 757 w 911"/>
                <a:gd name="T93" fmla="*/ 108 h 417"/>
                <a:gd name="T94" fmla="*/ 792 w 911"/>
                <a:gd name="T95" fmla="*/ 95 h 417"/>
                <a:gd name="T96" fmla="*/ 835 w 911"/>
                <a:gd name="T97" fmla="*/ 107 h 417"/>
                <a:gd name="T98" fmla="*/ 861 w 911"/>
                <a:gd name="T99" fmla="*/ 144 h 417"/>
                <a:gd name="T100" fmla="*/ 883 w 911"/>
                <a:gd name="T101" fmla="*/ 182 h 417"/>
                <a:gd name="T102" fmla="*/ 875 w 911"/>
                <a:gd name="T103" fmla="*/ 214 h 417"/>
                <a:gd name="T104" fmla="*/ 899 w 911"/>
                <a:gd name="T105" fmla="*/ 242 h 417"/>
                <a:gd name="T106" fmla="*/ 874 w 911"/>
                <a:gd name="T107" fmla="*/ 273 h 417"/>
                <a:gd name="T108" fmla="*/ 894 w 911"/>
                <a:gd name="T109" fmla="*/ 286 h 417"/>
                <a:gd name="T110" fmla="*/ 911 w 911"/>
                <a:gd name="T111" fmla="*/ 313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11" h="417">
                  <a:moveTo>
                    <a:pt x="910" y="324"/>
                  </a:moveTo>
                  <a:lnTo>
                    <a:pt x="904" y="336"/>
                  </a:lnTo>
                  <a:lnTo>
                    <a:pt x="903" y="350"/>
                  </a:lnTo>
                  <a:lnTo>
                    <a:pt x="902" y="365"/>
                  </a:lnTo>
                  <a:lnTo>
                    <a:pt x="898" y="376"/>
                  </a:lnTo>
                  <a:lnTo>
                    <a:pt x="894" y="376"/>
                  </a:lnTo>
                  <a:lnTo>
                    <a:pt x="890" y="377"/>
                  </a:lnTo>
                  <a:lnTo>
                    <a:pt x="885" y="379"/>
                  </a:lnTo>
                  <a:lnTo>
                    <a:pt x="880" y="381"/>
                  </a:lnTo>
                  <a:lnTo>
                    <a:pt x="876" y="384"/>
                  </a:lnTo>
                  <a:lnTo>
                    <a:pt x="871" y="386"/>
                  </a:lnTo>
                  <a:lnTo>
                    <a:pt x="867" y="388"/>
                  </a:lnTo>
                  <a:lnTo>
                    <a:pt x="863" y="390"/>
                  </a:lnTo>
                  <a:lnTo>
                    <a:pt x="856" y="396"/>
                  </a:lnTo>
                  <a:lnTo>
                    <a:pt x="847" y="404"/>
                  </a:lnTo>
                  <a:lnTo>
                    <a:pt x="839" y="411"/>
                  </a:lnTo>
                  <a:lnTo>
                    <a:pt x="832" y="416"/>
                  </a:lnTo>
                  <a:lnTo>
                    <a:pt x="829" y="417"/>
                  </a:lnTo>
                  <a:lnTo>
                    <a:pt x="825" y="417"/>
                  </a:lnTo>
                  <a:lnTo>
                    <a:pt x="820" y="417"/>
                  </a:lnTo>
                  <a:lnTo>
                    <a:pt x="815" y="417"/>
                  </a:lnTo>
                  <a:lnTo>
                    <a:pt x="808" y="416"/>
                  </a:lnTo>
                  <a:lnTo>
                    <a:pt x="803" y="415"/>
                  </a:lnTo>
                  <a:lnTo>
                    <a:pt x="798" y="412"/>
                  </a:lnTo>
                  <a:lnTo>
                    <a:pt x="793" y="411"/>
                  </a:lnTo>
                  <a:lnTo>
                    <a:pt x="787" y="411"/>
                  </a:lnTo>
                  <a:lnTo>
                    <a:pt x="777" y="410"/>
                  </a:lnTo>
                  <a:lnTo>
                    <a:pt x="769" y="407"/>
                  </a:lnTo>
                  <a:lnTo>
                    <a:pt x="764" y="402"/>
                  </a:lnTo>
                  <a:lnTo>
                    <a:pt x="760" y="405"/>
                  </a:lnTo>
                  <a:lnTo>
                    <a:pt x="755" y="405"/>
                  </a:lnTo>
                  <a:lnTo>
                    <a:pt x="749" y="405"/>
                  </a:lnTo>
                  <a:lnTo>
                    <a:pt x="742" y="402"/>
                  </a:lnTo>
                  <a:lnTo>
                    <a:pt x="734" y="398"/>
                  </a:lnTo>
                  <a:lnTo>
                    <a:pt x="727" y="395"/>
                  </a:lnTo>
                  <a:lnTo>
                    <a:pt x="720" y="390"/>
                  </a:lnTo>
                  <a:lnTo>
                    <a:pt x="714" y="386"/>
                  </a:lnTo>
                  <a:lnTo>
                    <a:pt x="712" y="389"/>
                  </a:lnTo>
                  <a:lnTo>
                    <a:pt x="706" y="390"/>
                  </a:lnTo>
                  <a:lnTo>
                    <a:pt x="701" y="390"/>
                  </a:lnTo>
                  <a:lnTo>
                    <a:pt x="694" y="389"/>
                  </a:lnTo>
                  <a:lnTo>
                    <a:pt x="688" y="388"/>
                  </a:lnTo>
                  <a:lnTo>
                    <a:pt x="681" y="387"/>
                  </a:lnTo>
                  <a:lnTo>
                    <a:pt x="677" y="385"/>
                  </a:lnTo>
                  <a:lnTo>
                    <a:pt x="673" y="384"/>
                  </a:lnTo>
                  <a:lnTo>
                    <a:pt x="669" y="380"/>
                  </a:lnTo>
                  <a:lnTo>
                    <a:pt x="665" y="372"/>
                  </a:lnTo>
                  <a:lnTo>
                    <a:pt x="663" y="362"/>
                  </a:lnTo>
                  <a:lnTo>
                    <a:pt x="662" y="353"/>
                  </a:lnTo>
                  <a:lnTo>
                    <a:pt x="651" y="353"/>
                  </a:lnTo>
                  <a:lnTo>
                    <a:pt x="642" y="350"/>
                  </a:lnTo>
                  <a:lnTo>
                    <a:pt x="634" y="346"/>
                  </a:lnTo>
                  <a:lnTo>
                    <a:pt x="629" y="341"/>
                  </a:lnTo>
                  <a:lnTo>
                    <a:pt x="624" y="334"/>
                  </a:lnTo>
                  <a:lnTo>
                    <a:pt x="622" y="329"/>
                  </a:lnTo>
                  <a:lnTo>
                    <a:pt x="619" y="322"/>
                  </a:lnTo>
                  <a:lnTo>
                    <a:pt x="618" y="316"/>
                  </a:lnTo>
                  <a:lnTo>
                    <a:pt x="616" y="326"/>
                  </a:lnTo>
                  <a:lnTo>
                    <a:pt x="613" y="337"/>
                  </a:lnTo>
                  <a:lnTo>
                    <a:pt x="607" y="346"/>
                  </a:lnTo>
                  <a:lnTo>
                    <a:pt x="602" y="353"/>
                  </a:lnTo>
                  <a:lnTo>
                    <a:pt x="600" y="363"/>
                  </a:lnTo>
                  <a:lnTo>
                    <a:pt x="600" y="377"/>
                  </a:lnTo>
                  <a:lnTo>
                    <a:pt x="601" y="392"/>
                  </a:lnTo>
                  <a:lnTo>
                    <a:pt x="602" y="403"/>
                  </a:lnTo>
                  <a:lnTo>
                    <a:pt x="581" y="407"/>
                  </a:lnTo>
                  <a:lnTo>
                    <a:pt x="582" y="395"/>
                  </a:lnTo>
                  <a:lnTo>
                    <a:pt x="583" y="380"/>
                  </a:lnTo>
                  <a:lnTo>
                    <a:pt x="583" y="369"/>
                  </a:lnTo>
                  <a:lnTo>
                    <a:pt x="583" y="364"/>
                  </a:lnTo>
                  <a:lnTo>
                    <a:pt x="577" y="368"/>
                  </a:lnTo>
                  <a:lnTo>
                    <a:pt x="570" y="372"/>
                  </a:lnTo>
                  <a:lnTo>
                    <a:pt x="562" y="378"/>
                  </a:lnTo>
                  <a:lnTo>
                    <a:pt x="553" y="382"/>
                  </a:lnTo>
                  <a:lnTo>
                    <a:pt x="544" y="387"/>
                  </a:lnTo>
                  <a:lnTo>
                    <a:pt x="535" y="390"/>
                  </a:lnTo>
                  <a:lnTo>
                    <a:pt x="527" y="392"/>
                  </a:lnTo>
                  <a:lnTo>
                    <a:pt x="520" y="390"/>
                  </a:lnTo>
                  <a:lnTo>
                    <a:pt x="510" y="393"/>
                  </a:lnTo>
                  <a:lnTo>
                    <a:pt x="499" y="395"/>
                  </a:lnTo>
                  <a:lnTo>
                    <a:pt x="490" y="396"/>
                  </a:lnTo>
                  <a:lnTo>
                    <a:pt x="482" y="396"/>
                  </a:lnTo>
                  <a:lnTo>
                    <a:pt x="474" y="395"/>
                  </a:lnTo>
                  <a:lnTo>
                    <a:pt x="467" y="394"/>
                  </a:lnTo>
                  <a:lnTo>
                    <a:pt x="461" y="390"/>
                  </a:lnTo>
                  <a:lnTo>
                    <a:pt x="456" y="386"/>
                  </a:lnTo>
                  <a:lnTo>
                    <a:pt x="457" y="393"/>
                  </a:lnTo>
                  <a:lnTo>
                    <a:pt x="457" y="402"/>
                  </a:lnTo>
                  <a:lnTo>
                    <a:pt x="457" y="410"/>
                  </a:lnTo>
                  <a:lnTo>
                    <a:pt x="457" y="416"/>
                  </a:lnTo>
                  <a:lnTo>
                    <a:pt x="451" y="415"/>
                  </a:lnTo>
                  <a:lnTo>
                    <a:pt x="447" y="413"/>
                  </a:lnTo>
                  <a:lnTo>
                    <a:pt x="441" y="411"/>
                  </a:lnTo>
                  <a:lnTo>
                    <a:pt x="436" y="408"/>
                  </a:lnTo>
                  <a:lnTo>
                    <a:pt x="432" y="404"/>
                  </a:lnTo>
                  <a:lnTo>
                    <a:pt x="428" y="401"/>
                  </a:lnTo>
                  <a:lnTo>
                    <a:pt x="424" y="397"/>
                  </a:lnTo>
                  <a:lnTo>
                    <a:pt x="420" y="394"/>
                  </a:lnTo>
                  <a:lnTo>
                    <a:pt x="404" y="398"/>
                  </a:lnTo>
                  <a:lnTo>
                    <a:pt x="389" y="398"/>
                  </a:lnTo>
                  <a:lnTo>
                    <a:pt x="376" y="394"/>
                  </a:lnTo>
                  <a:lnTo>
                    <a:pt x="365" y="386"/>
                  </a:lnTo>
                  <a:lnTo>
                    <a:pt x="355" y="377"/>
                  </a:lnTo>
                  <a:lnTo>
                    <a:pt x="348" y="368"/>
                  </a:lnTo>
                  <a:lnTo>
                    <a:pt x="341" y="358"/>
                  </a:lnTo>
                  <a:lnTo>
                    <a:pt x="338" y="350"/>
                  </a:lnTo>
                  <a:lnTo>
                    <a:pt x="331" y="353"/>
                  </a:lnTo>
                  <a:lnTo>
                    <a:pt x="323" y="357"/>
                  </a:lnTo>
                  <a:lnTo>
                    <a:pt x="315" y="361"/>
                  </a:lnTo>
                  <a:lnTo>
                    <a:pt x="307" y="363"/>
                  </a:lnTo>
                  <a:lnTo>
                    <a:pt x="307" y="354"/>
                  </a:lnTo>
                  <a:lnTo>
                    <a:pt x="306" y="345"/>
                  </a:lnTo>
                  <a:lnTo>
                    <a:pt x="304" y="336"/>
                  </a:lnTo>
                  <a:lnTo>
                    <a:pt x="300" y="328"/>
                  </a:lnTo>
                  <a:lnTo>
                    <a:pt x="299" y="337"/>
                  </a:lnTo>
                  <a:lnTo>
                    <a:pt x="294" y="347"/>
                  </a:lnTo>
                  <a:lnTo>
                    <a:pt x="290" y="354"/>
                  </a:lnTo>
                  <a:lnTo>
                    <a:pt x="284" y="355"/>
                  </a:lnTo>
                  <a:lnTo>
                    <a:pt x="281" y="348"/>
                  </a:lnTo>
                  <a:lnTo>
                    <a:pt x="277" y="334"/>
                  </a:lnTo>
                  <a:lnTo>
                    <a:pt x="274" y="321"/>
                  </a:lnTo>
                  <a:lnTo>
                    <a:pt x="270" y="313"/>
                  </a:lnTo>
                  <a:lnTo>
                    <a:pt x="263" y="318"/>
                  </a:lnTo>
                  <a:lnTo>
                    <a:pt x="255" y="328"/>
                  </a:lnTo>
                  <a:lnTo>
                    <a:pt x="247" y="339"/>
                  </a:lnTo>
                  <a:lnTo>
                    <a:pt x="241" y="350"/>
                  </a:lnTo>
                  <a:lnTo>
                    <a:pt x="239" y="328"/>
                  </a:lnTo>
                  <a:lnTo>
                    <a:pt x="235" y="303"/>
                  </a:lnTo>
                  <a:lnTo>
                    <a:pt x="226" y="282"/>
                  </a:lnTo>
                  <a:lnTo>
                    <a:pt x="212" y="260"/>
                  </a:lnTo>
                  <a:lnTo>
                    <a:pt x="214" y="277"/>
                  </a:lnTo>
                  <a:lnTo>
                    <a:pt x="214" y="297"/>
                  </a:lnTo>
                  <a:lnTo>
                    <a:pt x="214" y="313"/>
                  </a:lnTo>
                  <a:lnTo>
                    <a:pt x="213" y="319"/>
                  </a:lnTo>
                  <a:lnTo>
                    <a:pt x="191" y="307"/>
                  </a:lnTo>
                  <a:lnTo>
                    <a:pt x="186" y="319"/>
                  </a:lnTo>
                  <a:lnTo>
                    <a:pt x="174" y="292"/>
                  </a:lnTo>
                  <a:lnTo>
                    <a:pt x="173" y="301"/>
                  </a:lnTo>
                  <a:lnTo>
                    <a:pt x="170" y="314"/>
                  </a:lnTo>
                  <a:lnTo>
                    <a:pt x="167" y="328"/>
                  </a:lnTo>
                  <a:lnTo>
                    <a:pt x="165" y="342"/>
                  </a:lnTo>
                  <a:lnTo>
                    <a:pt x="160" y="323"/>
                  </a:lnTo>
                  <a:lnTo>
                    <a:pt x="157" y="294"/>
                  </a:lnTo>
                  <a:lnTo>
                    <a:pt x="154" y="262"/>
                  </a:lnTo>
                  <a:lnTo>
                    <a:pt x="149" y="237"/>
                  </a:lnTo>
                  <a:lnTo>
                    <a:pt x="147" y="259"/>
                  </a:lnTo>
                  <a:lnTo>
                    <a:pt x="142" y="281"/>
                  </a:lnTo>
                  <a:lnTo>
                    <a:pt x="133" y="299"/>
                  </a:lnTo>
                  <a:lnTo>
                    <a:pt x="122" y="309"/>
                  </a:lnTo>
                  <a:lnTo>
                    <a:pt x="120" y="298"/>
                  </a:lnTo>
                  <a:lnTo>
                    <a:pt x="118" y="286"/>
                  </a:lnTo>
                  <a:lnTo>
                    <a:pt x="116" y="276"/>
                  </a:lnTo>
                  <a:lnTo>
                    <a:pt x="115" y="273"/>
                  </a:lnTo>
                  <a:lnTo>
                    <a:pt x="98" y="316"/>
                  </a:lnTo>
                  <a:lnTo>
                    <a:pt x="90" y="310"/>
                  </a:lnTo>
                  <a:lnTo>
                    <a:pt x="80" y="306"/>
                  </a:lnTo>
                  <a:lnTo>
                    <a:pt x="68" y="303"/>
                  </a:lnTo>
                  <a:lnTo>
                    <a:pt x="55" y="301"/>
                  </a:lnTo>
                  <a:lnTo>
                    <a:pt x="43" y="299"/>
                  </a:lnTo>
                  <a:lnTo>
                    <a:pt x="29" y="299"/>
                  </a:lnTo>
                  <a:lnTo>
                    <a:pt x="17" y="299"/>
                  </a:lnTo>
                  <a:lnTo>
                    <a:pt x="7" y="300"/>
                  </a:lnTo>
                  <a:lnTo>
                    <a:pt x="11" y="294"/>
                  </a:lnTo>
                  <a:lnTo>
                    <a:pt x="11" y="286"/>
                  </a:lnTo>
                  <a:lnTo>
                    <a:pt x="6" y="277"/>
                  </a:lnTo>
                  <a:lnTo>
                    <a:pt x="0" y="271"/>
                  </a:lnTo>
                  <a:lnTo>
                    <a:pt x="8" y="268"/>
                  </a:lnTo>
                  <a:lnTo>
                    <a:pt x="19" y="262"/>
                  </a:lnTo>
                  <a:lnTo>
                    <a:pt x="32" y="255"/>
                  </a:lnTo>
                  <a:lnTo>
                    <a:pt x="47" y="247"/>
                  </a:lnTo>
                  <a:lnTo>
                    <a:pt x="62" y="240"/>
                  </a:lnTo>
                  <a:lnTo>
                    <a:pt x="76" y="234"/>
                  </a:lnTo>
                  <a:lnTo>
                    <a:pt x="87" y="229"/>
                  </a:lnTo>
                  <a:lnTo>
                    <a:pt x="95" y="228"/>
                  </a:lnTo>
                  <a:lnTo>
                    <a:pt x="103" y="222"/>
                  </a:lnTo>
                  <a:lnTo>
                    <a:pt x="103" y="208"/>
                  </a:lnTo>
                  <a:lnTo>
                    <a:pt x="100" y="192"/>
                  </a:lnTo>
                  <a:lnTo>
                    <a:pt x="95" y="182"/>
                  </a:lnTo>
                  <a:lnTo>
                    <a:pt x="101" y="178"/>
                  </a:lnTo>
                  <a:lnTo>
                    <a:pt x="109" y="172"/>
                  </a:lnTo>
                  <a:lnTo>
                    <a:pt x="118" y="166"/>
                  </a:lnTo>
                  <a:lnTo>
                    <a:pt x="127" y="161"/>
                  </a:lnTo>
                  <a:lnTo>
                    <a:pt x="136" y="157"/>
                  </a:lnTo>
                  <a:lnTo>
                    <a:pt x="144" y="153"/>
                  </a:lnTo>
                  <a:lnTo>
                    <a:pt x="152" y="151"/>
                  </a:lnTo>
                  <a:lnTo>
                    <a:pt x="158" y="150"/>
                  </a:lnTo>
                  <a:lnTo>
                    <a:pt x="166" y="150"/>
                  </a:lnTo>
                  <a:lnTo>
                    <a:pt x="176" y="152"/>
                  </a:lnTo>
                  <a:lnTo>
                    <a:pt x="191" y="153"/>
                  </a:lnTo>
                  <a:lnTo>
                    <a:pt x="206" y="156"/>
                  </a:lnTo>
                  <a:lnTo>
                    <a:pt x="221" y="157"/>
                  </a:lnTo>
                  <a:lnTo>
                    <a:pt x="234" y="157"/>
                  </a:lnTo>
                  <a:lnTo>
                    <a:pt x="244" y="157"/>
                  </a:lnTo>
                  <a:lnTo>
                    <a:pt x="251" y="155"/>
                  </a:lnTo>
                  <a:lnTo>
                    <a:pt x="252" y="144"/>
                  </a:lnTo>
                  <a:lnTo>
                    <a:pt x="249" y="128"/>
                  </a:lnTo>
                  <a:lnTo>
                    <a:pt x="250" y="113"/>
                  </a:lnTo>
                  <a:lnTo>
                    <a:pt x="262" y="107"/>
                  </a:lnTo>
                  <a:lnTo>
                    <a:pt x="274" y="105"/>
                  </a:lnTo>
                  <a:lnTo>
                    <a:pt x="285" y="103"/>
                  </a:lnTo>
                  <a:lnTo>
                    <a:pt x="298" y="100"/>
                  </a:lnTo>
                  <a:lnTo>
                    <a:pt x="309" y="96"/>
                  </a:lnTo>
                  <a:lnTo>
                    <a:pt x="320" y="92"/>
                  </a:lnTo>
                  <a:lnTo>
                    <a:pt x="329" y="87"/>
                  </a:lnTo>
                  <a:lnTo>
                    <a:pt x="336" y="84"/>
                  </a:lnTo>
                  <a:lnTo>
                    <a:pt x="339" y="80"/>
                  </a:lnTo>
                  <a:lnTo>
                    <a:pt x="344" y="76"/>
                  </a:lnTo>
                  <a:lnTo>
                    <a:pt x="347" y="71"/>
                  </a:lnTo>
                  <a:lnTo>
                    <a:pt x="349" y="68"/>
                  </a:lnTo>
                  <a:lnTo>
                    <a:pt x="350" y="63"/>
                  </a:lnTo>
                  <a:lnTo>
                    <a:pt x="358" y="62"/>
                  </a:lnTo>
                  <a:lnTo>
                    <a:pt x="366" y="61"/>
                  </a:lnTo>
                  <a:lnTo>
                    <a:pt x="373" y="61"/>
                  </a:lnTo>
                  <a:lnTo>
                    <a:pt x="383" y="60"/>
                  </a:lnTo>
                  <a:lnTo>
                    <a:pt x="392" y="62"/>
                  </a:lnTo>
                  <a:lnTo>
                    <a:pt x="402" y="64"/>
                  </a:lnTo>
                  <a:lnTo>
                    <a:pt x="415" y="66"/>
                  </a:lnTo>
                  <a:lnTo>
                    <a:pt x="428" y="69"/>
                  </a:lnTo>
                  <a:lnTo>
                    <a:pt x="440" y="70"/>
                  </a:lnTo>
                  <a:lnTo>
                    <a:pt x="451" y="71"/>
                  </a:lnTo>
                  <a:lnTo>
                    <a:pt x="460" y="71"/>
                  </a:lnTo>
                  <a:lnTo>
                    <a:pt x="466" y="71"/>
                  </a:lnTo>
                  <a:lnTo>
                    <a:pt x="471" y="73"/>
                  </a:lnTo>
                  <a:lnTo>
                    <a:pt x="476" y="77"/>
                  </a:lnTo>
                  <a:lnTo>
                    <a:pt x="483" y="80"/>
                  </a:lnTo>
                  <a:lnTo>
                    <a:pt x="490" y="85"/>
                  </a:lnTo>
                  <a:lnTo>
                    <a:pt x="497" y="90"/>
                  </a:lnTo>
                  <a:lnTo>
                    <a:pt x="503" y="96"/>
                  </a:lnTo>
                  <a:lnTo>
                    <a:pt x="506" y="101"/>
                  </a:lnTo>
                  <a:lnTo>
                    <a:pt x="507" y="105"/>
                  </a:lnTo>
                  <a:lnTo>
                    <a:pt x="510" y="96"/>
                  </a:lnTo>
                  <a:lnTo>
                    <a:pt x="510" y="86"/>
                  </a:lnTo>
                  <a:lnTo>
                    <a:pt x="508" y="78"/>
                  </a:lnTo>
                  <a:lnTo>
                    <a:pt x="507" y="71"/>
                  </a:lnTo>
                  <a:lnTo>
                    <a:pt x="507" y="66"/>
                  </a:lnTo>
                  <a:lnTo>
                    <a:pt x="511" y="64"/>
                  </a:lnTo>
                  <a:lnTo>
                    <a:pt x="516" y="63"/>
                  </a:lnTo>
                  <a:lnTo>
                    <a:pt x="523" y="64"/>
                  </a:lnTo>
                  <a:lnTo>
                    <a:pt x="524" y="55"/>
                  </a:lnTo>
                  <a:lnTo>
                    <a:pt x="524" y="46"/>
                  </a:lnTo>
                  <a:lnTo>
                    <a:pt x="526" y="38"/>
                  </a:lnTo>
                  <a:lnTo>
                    <a:pt x="529" y="32"/>
                  </a:lnTo>
                  <a:lnTo>
                    <a:pt x="532" y="30"/>
                  </a:lnTo>
                  <a:lnTo>
                    <a:pt x="537" y="25"/>
                  </a:lnTo>
                  <a:lnTo>
                    <a:pt x="543" y="20"/>
                  </a:lnTo>
                  <a:lnTo>
                    <a:pt x="548" y="14"/>
                  </a:lnTo>
                  <a:lnTo>
                    <a:pt x="555" y="9"/>
                  </a:lnTo>
                  <a:lnTo>
                    <a:pt x="561" y="5"/>
                  </a:lnTo>
                  <a:lnTo>
                    <a:pt x="567" y="1"/>
                  </a:lnTo>
                  <a:lnTo>
                    <a:pt x="573" y="0"/>
                  </a:lnTo>
                  <a:lnTo>
                    <a:pt x="583" y="3"/>
                  </a:lnTo>
                  <a:lnTo>
                    <a:pt x="591" y="11"/>
                  </a:lnTo>
                  <a:lnTo>
                    <a:pt x="597" y="20"/>
                  </a:lnTo>
                  <a:lnTo>
                    <a:pt x="600" y="26"/>
                  </a:lnTo>
                  <a:lnTo>
                    <a:pt x="602" y="32"/>
                  </a:lnTo>
                  <a:lnTo>
                    <a:pt x="606" y="40"/>
                  </a:lnTo>
                  <a:lnTo>
                    <a:pt x="607" y="49"/>
                  </a:lnTo>
                  <a:lnTo>
                    <a:pt x="608" y="56"/>
                  </a:lnTo>
                  <a:lnTo>
                    <a:pt x="616" y="53"/>
                  </a:lnTo>
                  <a:lnTo>
                    <a:pt x="626" y="52"/>
                  </a:lnTo>
                  <a:lnTo>
                    <a:pt x="637" y="53"/>
                  </a:lnTo>
                  <a:lnTo>
                    <a:pt x="647" y="56"/>
                  </a:lnTo>
                  <a:lnTo>
                    <a:pt x="656" y="62"/>
                  </a:lnTo>
                  <a:lnTo>
                    <a:pt x="663" y="71"/>
                  </a:lnTo>
                  <a:lnTo>
                    <a:pt x="668" y="82"/>
                  </a:lnTo>
                  <a:lnTo>
                    <a:pt x="670" y="96"/>
                  </a:lnTo>
                  <a:lnTo>
                    <a:pt x="673" y="93"/>
                  </a:lnTo>
                  <a:lnTo>
                    <a:pt x="678" y="90"/>
                  </a:lnTo>
                  <a:lnTo>
                    <a:pt x="682" y="88"/>
                  </a:lnTo>
                  <a:lnTo>
                    <a:pt x="688" y="86"/>
                  </a:lnTo>
                  <a:lnTo>
                    <a:pt x="693" y="84"/>
                  </a:lnTo>
                  <a:lnTo>
                    <a:pt x="697" y="82"/>
                  </a:lnTo>
                  <a:lnTo>
                    <a:pt x="702" y="82"/>
                  </a:lnTo>
                  <a:lnTo>
                    <a:pt x="704" y="84"/>
                  </a:lnTo>
                  <a:lnTo>
                    <a:pt x="710" y="89"/>
                  </a:lnTo>
                  <a:lnTo>
                    <a:pt x="717" y="99"/>
                  </a:lnTo>
                  <a:lnTo>
                    <a:pt x="726" y="105"/>
                  </a:lnTo>
                  <a:lnTo>
                    <a:pt x="733" y="108"/>
                  </a:lnTo>
                  <a:lnTo>
                    <a:pt x="740" y="107"/>
                  </a:lnTo>
                  <a:lnTo>
                    <a:pt x="746" y="108"/>
                  </a:lnTo>
                  <a:lnTo>
                    <a:pt x="752" y="109"/>
                  </a:lnTo>
                  <a:lnTo>
                    <a:pt x="757" y="108"/>
                  </a:lnTo>
                  <a:lnTo>
                    <a:pt x="761" y="104"/>
                  </a:lnTo>
                  <a:lnTo>
                    <a:pt x="767" y="99"/>
                  </a:lnTo>
                  <a:lnTo>
                    <a:pt x="774" y="94"/>
                  </a:lnTo>
                  <a:lnTo>
                    <a:pt x="780" y="92"/>
                  </a:lnTo>
                  <a:lnTo>
                    <a:pt x="785" y="94"/>
                  </a:lnTo>
                  <a:lnTo>
                    <a:pt x="792" y="95"/>
                  </a:lnTo>
                  <a:lnTo>
                    <a:pt x="800" y="99"/>
                  </a:lnTo>
                  <a:lnTo>
                    <a:pt x="805" y="103"/>
                  </a:lnTo>
                  <a:lnTo>
                    <a:pt x="812" y="102"/>
                  </a:lnTo>
                  <a:lnTo>
                    <a:pt x="820" y="103"/>
                  </a:lnTo>
                  <a:lnTo>
                    <a:pt x="828" y="104"/>
                  </a:lnTo>
                  <a:lnTo>
                    <a:pt x="835" y="107"/>
                  </a:lnTo>
                  <a:lnTo>
                    <a:pt x="842" y="109"/>
                  </a:lnTo>
                  <a:lnTo>
                    <a:pt x="847" y="112"/>
                  </a:lnTo>
                  <a:lnTo>
                    <a:pt x="852" y="116"/>
                  </a:lnTo>
                  <a:lnTo>
                    <a:pt x="854" y="119"/>
                  </a:lnTo>
                  <a:lnTo>
                    <a:pt x="856" y="131"/>
                  </a:lnTo>
                  <a:lnTo>
                    <a:pt x="861" y="144"/>
                  </a:lnTo>
                  <a:lnTo>
                    <a:pt x="866" y="158"/>
                  </a:lnTo>
                  <a:lnTo>
                    <a:pt x="871" y="165"/>
                  </a:lnTo>
                  <a:lnTo>
                    <a:pt x="876" y="167"/>
                  </a:lnTo>
                  <a:lnTo>
                    <a:pt x="879" y="172"/>
                  </a:lnTo>
                  <a:lnTo>
                    <a:pt x="882" y="178"/>
                  </a:lnTo>
                  <a:lnTo>
                    <a:pt x="883" y="182"/>
                  </a:lnTo>
                  <a:lnTo>
                    <a:pt x="880" y="189"/>
                  </a:lnTo>
                  <a:lnTo>
                    <a:pt x="875" y="197"/>
                  </a:lnTo>
                  <a:lnTo>
                    <a:pt x="867" y="206"/>
                  </a:lnTo>
                  <a:lnTo>
                    <a:pt x="856" y="212"/>
                  </a:lnTo>
                  <a:lnTo>
                    <a:pt x="867" y="213"/>
                  </a:lnTo>
                  <a:lnTo>
                    <a:pt x="875" y="214"/>
                  </a:lnTo>
                  <a:lnTo>
                    <a:pt x="883" y="218"/>
                  </a:lnTo>
                  <a:lnTo>
                    <a:pt x="888" y="221"/>
                  </a:lnTo>
                  <a:lnTo>
                    <a:pt x="893" y="226"/>
                  </a:lnTo>
                  <a:lnTo>
                    <a:pt x="896" y="231"/>
                  </a:lnTo>
                  <a:lnTo>
                    <a:pt x="899" y="236"/>
                  </a:lnTo>
                  <a:lnTo>
                    <a:pt x="899" y="242"/>
                  </a:lnTo>
                  <a:lnTo>
                    <a:pt x="896" y="247"/>
                  </a:lnTo>
                  <a:lnTo>
                    <a:pt x="893" y="253"/>
                  </a:lnTo>
                  <a:lnTo>
                    <a:pt x="887" y="258"/>
                  </a:lnTo>
                  <a:lnTo>
                    <a:pt x="883" y="263"/>
                  </a:lnTo>
                  <a:lnTo>
                    <a:pt x="877" y="268"/>
                  </a:lnTo>
                  <a:lnTo>
                    <a:pt x="874" y="273"/>
                  </a:lnTo>
                  <a:lnTo>
                    <a:pt x="871" y="277"/>
                  </a:lnTo>
                  <a:lnTo>
                    <a:pt x="872" y="281"/>
                  </a:lnTo>
                  <a:lnTo>
                    <a:pt x="877" y="284"/>
                  </a:lnTo>
                  <a:lnTo>
                    <a:pt x="882" y="285"/>
                  </a:lnTo>
                  <a:lnTo>
                    <a:pt x="887" y="286"/>
                  </a:lnTo>
                  <a:lnTo>
                    <a:pt x="894" y="286"/>
                  </a:lnTo>
                  <a:lnTo>
                    <a:pt x="900" y="287"/>
                  </a:lnTo>
                  <a:lnTo>
                    <a:pt x="904" y="289"/>
                  </a:lnTo>
                  <a:lnTo>
                    <a:pt x="908" y="291"/>
                  </a:lnTo>
                  <a:lnTo>
                    <a:pt x="910" y="295"/>
                  </a:lnTo>
                  <a:lnTo>
                    <a:pt x="911" y="305"/>
                  </a:lnTo>
                  <a:lnTo>
                    <a:pt x="911" y="313"/>
                  </a:lnTo>
                  <a:lnTo>
                    <a:pt x="911" y="319"/>
                  </a:lnTo>
                  <a:lnTo>
                    <a:pt x="910" y="324"/>
                  </a:lnTo>
                  <a:close/>
                </a:path>
              </a:pathLst>
            </a:custGeom>
            <a:solidFill>
              <a:srgbClr val="0072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38" name="Freeform 446"/>
            <p:cNvSpPr>
              <a:spLocks/>
            </p:cNvSpPr>
            <p:nvPr/>
          </p:nvSpPr>
          <p:spPr bwMode="auto">
            <a:xfrm>
              <a:off x="2752" y="3878"/>
              <a:ext cx="7" cy="20"/>
            </a:xfrm>
            <a:custGeom>
              <a:avLst/>
              <a:gdLst>
                <a:gd name="T0" fmla="*/ 5 w 21"/>
                <a:gd name="T1" fmla="*/ 60 h 60"/>
                <a:gd name="T2" fmla="*/ 8 w 21"/>
                <a:gd name="T3" fmla="*/ 58 h 60"/>
                <a:gd name="T4" fmla="*/ 14 w 21"/>
                <a:gd name="T5" fmla="*/ 45 h 60"/>
                <a:gd name="T6" fmla="*/ 15 w 21"/>
                <a:gd name="T7" fmla="*/ 29 h 60"/>
                <a:gd name="T8" fmla="*/ 16 w 21"/>
                <a:gd name="T9" fmla="*/ 16 h 60"/>
                <a:gd name="T10" fmla="*/ 21 w 21"/>
                <a:gd name="T11" fmla="*/ 7 h 60"/>
                <a:gd name="T12" fmla="*/ 14 w 21"/>
                <a:gd name="T13" fmla="*/ 0 h 60"/>
                <a:gd name="T14" fmla="*/ 7 w 21"/>
                <a:gd name="T15" fmla="*/ 13 h 60"/>
                <a:gd name="T16" fmla="*/ 6 w 21"/>
                <a:gd name="T17" fmla="*/ 29 h 60"/>
                <a:gd name="T18" fmla="*/ 5 w 21"/>
                <a:gd name="T19" fmla="*/ 43 h 60"/>
                <a:gd name="T20" fmla="*/ 1 w 21"/>
                <a:gd name="T21" fmla="*/ 51 h 60"/>
                <a:gd name="T22" fmla="*/ 5 w 21"/>
                <a:gd name="T23" fmla="*/ 49 h 60"/>
                <a:gd name="T24" fmla="*/ 1 w 21"/>
                <a:gd name="T25" fmla="*/ 51 h 60"/>
                <a:gd name="T26" fmla="*/ 0 w 21"/>
                <a:gd name="T27" fmla="*/ 55 h 60"/>
                <a:gd name="T28" fmla="*/ 1 w 21"/>
                <a:gd name="T29" fmla="*/ 58 h 60"/>
                <a:gd name="T30" fmla="*/ 5 w 21"/>
                <a:gd name="T31" fmla="*/ 59 h 60"/>
                <a:gd name="T32" fmla="*/ 8 w 21"/>
                <a:gd name="T33" fmla="*/ 58 h 60"/>
                <a:gd name="T34" fmla="*/ 5 w 21"/>
                <a:gd name="T3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60">
                  <a:moveTo>
                    <a:pt x="5" y="60"/>
                  </a:moveTo>
                  <a:lnTo>
                    <a:pt x="8" y="58"/>
                  </a:lnTo>
                  <a:lnTo>
                    <a:pt x="14" y="45"/>
                  </a:lnTo>
                  <a:lnTo>
                    <a:pt x="15" y="29"/>
                  </a:lnTo>
                  <a:lnTo>
                    <a:pt x="16" y="16"/>
                  </a:lnTo>
                  <a:lnTo>
                    <a:pt x="21" y="7"/>
                  </a:lnTo>
                  <a:lnTo>
                    <a:pt x="14" y="0"/>
                  </a:lnTo>
                  <a:lnTo>
                    <a:pt x="7" y="13"/>
                  </a:lnTo>
                  <a:lnTo>
                    <a:pt x="6" y="29"/>
                  </a:lnTo>
                  <a:lnTo>
                    <a:pt x="5" y="43"/>
                  </a:lnTo>
                  <a:lnTo>
                    <a:pt x="1" y="51"/>
                  </a:lnTo>
                  <a:lnTo>
                    <a:pt x="5" y="49"/>
                  </a:lnTo>
                  <a:lnTo>
                    <a:pt x="1" y="51"/>
                  </a:lnTo>
                  <a:lnTo>
                    <a:pt x="0" y="55"/>
                  </a:lnTo>
                  <a:lnTo>
                    <a:pt x="1" y="58"/>
                  </a:lnTo>
                  <a:lnTo>
                    <a:pt x="5" y="59"/>
                  </a:lnTo>
                  <a:lnTo>
                    <a:pt x="8" y="58"/>
                  </a:lnTo>
                  <a:lnTo>
                    <a:pt x="5" y="6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39" name="Freeform 447"/>
            <p:cNvSpPr>
              <a:spLocks/>
            </p:cNvSpPr>
            <p:nvPr/>
          </p:nvSpPr>
          <p:spPr bwMode="auto">
            <a:xfrm>
              <a:off x="2741" y="3895"/>
              <a:ext cx="13" cy="8"/>
            </a:xfrm>
            <a:custGeom>
              <a:avLst/>
              <a:gdLst>
                <a:gd name="T0" fmla="*/ 5 w 37"/>
                <a:gd name="T1" fmla="*/ 25 h 25"/>
                <a:gd name="T2" fmla="*/ 5 w 37"/>
                <a:gd name="T3" fmla="*/ 25 h 25"/>
                <a:gd name="T4" fmla="*/ 8 w 37"/>
                <a:gd name="T5" fmla="*/ 23 h 25"/>
                <a:gd name="T6" fmla="*/ 13 w 37"/>
                <a:gd name="T7" fmla="*/ 20 h 25"/>
                <a:gd name="T8" fmla="*/ 17 w 37"/>
                <a:gd name="T9" fmla="*/ 18 h 25"/>
                <a:gd name="T10" fmla="*/ 22 w 37"/>
                <a:gd name="T11" fmla="*/ 16 h 25"/>
                <a:gd name="T12" fmla="*/ 26 w 37"/>
                <a:gd name="T13" fmla="*/ 14 h 25"/>
                <a:gd name="T14" fmla="*/ 30 w 37"/>
                <a:gd name="T15" fmla="*/ 11 h 25"/>
                <a:gd name="T16" fmla="*/ 33 w 37"/>
                <a:gd name="T17" fmla="*/ 10 h 25"/>
                <a:gd name="T18" fmla="*/ 37 w 37"/>
                <a:gd name="T19" fmla="*/ 11 h 25"/>
                <a:gd name="T20" fmla="*/ 37 w 37"/>
                <a:gd name="T21" fmla="*/ 0 h 25"/>
                <a:gd name="T22" fmla="*/ 33 w 37"/>
                <a:gd name="T23" fmla="*/ 1 h 25"/>
                <a:gd name="T24" fmla="*/ 27 w 37"/>
                <a:gd name="T25" fmla="*/ 2 h 25"/>
                <a:gd name="T26" fmla="*/ 22 w 37"/>
                <a:gd name="T27" fmla="*/ 4 h 25"/>
                <a:gd name="T28" fmla="*/ 17 w 37"/>
                <a:gd name="T29" fmla="*/ 7 h 25"/>
                <a:gd name="T30" fmla="*/ 13 w 37"/>
                <a:gd name="T31" fmla="*/ 9 h 25"/>
                <a:gd name="T32" fmla="*/ 8 w 37"/>
                <a:gd name="T33" fmla="*/ 11 h 25"/>
                <a:gd name="T34" fmla="*/ 3 w 37"/>
                <a:gd name="T35" fmla="*/ 14 h 25"/>
                <a:gd name="T36" fmla="*/ 0 w 37"/>
                <a:gd name="T37" fmla="*/ 16 h 25"/>
                <a:gd name="T38" fmla="*/ 0 w 37"/>
                <a:gd name="T39" fmla="*/ 16 h 25"/>
                <a:gd name="T40" fmla="*/ 5 w 37"/>
                <a:gd name="T41"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 h="25">
                  <a:moveTo>
                    <a:pt x="5" y="25"/>
                  </a:moveTo>
                  <a:lnTo>
                    <a:pt x="5" y="25"/>
                  </a:lnTo>
                  <a:lnTo>
                    <a:pt x="8" y="23"/>
                  </a:lnTo>
                  <a:lnTo>
                    <a:pt x="13" y="20"/>
                  </a:lnTo>
                  <a:lnTo>
                    <a:pt x="17" y="18"/>
                  </a:lnTo>
                  <a:lnTo>
                    <a:pt x="22" y="16"/>
                  </a:lnTo>
                  <a:lnTo>
                    <a:pt x="26" y="14"/>
                  </a:lnTo>
                  <a:lnTo>
                    <a:pt x="30" y="11"/>
                  </a:lnTo>
                  <a:lnTo>
                    <a:pt x="33" y="10"/>
                  </a:lnTo>
                  <a:lnTo>
                    <a:pt x="37" y="11"/>
                  </a:lnTo>
                  <a:lnTo>
                    <a:pt x="37" y="0"/>
                  </a:lnTo>
                  <a:lnTo>
                    <a:pt x="33" y="1"/>
                  </a:lnTo>
                  <a:lnTo>
                    <a:pt x="27" y="2"/>
                  </a:lnTo>
                  <a:lnTo>
                    <a:pt x="22" y="4"/>
                  </a:lnTo>
                  <a:lnTo>
                    <a:pt x="17" y="7"/>
                  </a:lnTo>
                  <a:lnTo>
                    <a:pt x="13" y="9"/>
                  </a:lnTo>
                  <a:lnTo>
                    <a:pt x="8" y="11"/>
                  </a:lnTo>
                  <a:lnTo>
                    <a:pt x="3" y="14"/>
                  </a:lnTo>
                  <a:lnTo>
                    <a:pt x="0" y="16"/>
                  </a:lnTo>
                  <a:lnTo>
                    <a:pt x="0" y="16"/>
                  </a:lnTo>
                  <a:lnTo>
                    <a:pt x="5" y="2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40" name="Freeform 448"/>
            <p:cNvSpPr>
              <a:spLocks/>
            </p:cNvSpPr>
            <p:nvPr/>
          </p:nvSpPr>
          <p:spPr bwMode="auto">
            <a:xfrm>
              <a:off x="2731" y="3900"/>
              <a:ext cx="12" cy="11"/>
            </a:xfrm>
            <a:custGeom>
              <a:avLst/>
              <a:gdLst>
                <a:gd name="T0" fmla="*/ 5 w 36"/>
                <a:gd name="T1" fmla="*/ 34 h 34"/>
                <a:gd name="T2" fmla="*/ 3 w 36"/>
                <a:gd name="T3" fmla="*/ 34 h 34"/>
                <a:gd name="T4" fmla="*/ 13 w 36"/>
                <a:gd name="T5" fmla="*/ 29 h 34"/>
                <a:gd name="T6" fmla="*/ 21 w 36"/>
                <a:gd name="T7" fmla="*/ 22 h 34"/>
                <a:gd name="T8" fmla="*/ 30 w 36"/>
                <a:gd name="T9" fmla="*/ 14 h 34"/>
                <a:gd name="T10" fmla="*/ 36 w 36"/>
                <a:gd name="T11" fmla="*/ 9 h 34"/>
                <a:gd name="T12" fmla="*/ 31 w 36"/>
                <a:gd name="T13" fmla="*/ 0 h 34"/>
                <a:gd name="T14" fmla="*/ 23 w 36"/>
                <a:gd name="T15" fmla="*/ 7 h 34"/>
                <a:gd name="T16" fmla="*/ 14 w 36"/>
                <a:gd name="T17" fmla="*/ 15 h 34"/>
                <a:gd name="T18" fmla="*/ 6 w 36"/>
                <a:gd name="T19" fmla="*/ 22 h 34"/>
                <a:gd name="T20" fmla="*/ 1 w 36"/>
                <a:gd name="T21" fmla="*/ 25 h 34"/>
                <a:gd name="T22" fmla="*/ 0 w 36"/>
                <a:gd name="T23" fmla="*/ 25 h 34"/>
                <a:gd name="T24" fmla="*/ 5 w 36"/>
                <a:gd name="T25"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34">
                  <a:moveTo>
                    <a:pt x="5" y="34"/>
                  </a:moveTo>
                  <a:lnTo>
                    <a:pt x="3" y="34"/>
                  </a:lnTo>
                  <a:lnTo>
                    <a:pt x="13" y="29"/>
                  </a:lnTo>
                  <a:lnTo>
                    <a:pt x="21" y="22"/>
                  </a:lnTo>
                  <a:lnTo>
                    <a:pt x="30" y="14"/>
                  </a:lnTo>
                  <a:lnTo>
                    <a:pt x="36" y="9"/>
                  </a:lnTo>
                  <a:lnTo>
                    <a:pt x="31" y="0"/>
                  </a:lnTo>
                  <a:lnTo>
                    <a:pt x="23" y="7"/>
                  </a:lnTo>
                  <a:lnTo>
                    <a:pt x="14" y="15"/>
                  </a:lnTo>
                  <a:lnTo>
                    <a:pt x="6" y="22"/>
                  </a:lnTo>
                  <a:lnTo>
                    <a:pt x="1" y="25"/>
                  </a:lnTo>
                  <a:lnTo>
                    <a:pt x="0" y="25"/>
                  </a:lnTo>
                  <a:lnTo>
                    <a:pt x="5"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41" name="Freeform 449"/>
            <p:cNvSpPr>
              <a:spLocks/>
            </p:cNvSpPr>
            <p:nvPr/>
          </p:nvSpPr>
          <p:spPr bwMode="auto">
            <a:xfrm>
              <a:off x="2717" y="3907"/>
              <a:ext cx="16" cy="5"/>
            </a:xfrm>
            <a:custGeom>
              <a:avLst/>
              <a:gdLst>
                <a:gd name="T0" fmla="*/ 6 w 46"/>
                <a:gd name="T1" fmla="*/ 9 h 16"/>
                <a:gd name="T2" fmla="*/ 2 w 46"/>
                <a:gd name="T3" fmla="*/ 9 h 16"/>
                <a:gd name="T4" fmla="*/ 8 w 46"/>
                <a:gd name="T5" fmla="*/ 10 h 16"/>
                <a:gd name="T6" fmla="*/ 12 w 46"/>
                <a:gd name="T7" fmla="*/ 12 h 16"/>
                <a:gd name="T8" fmla="*/ 19 w 46"/>
                <a:gd name="T9" fmla="*/ 13 h 16"/>
                <a:gd name="T10" fmla="*/ 26 w 46"/>
                <a:gd name="T11" fmla="*/ 14 h 16"/>
                <a:gd name="T12" fmla="*/ 31 w 46"/>
                <a:gd name="T13" fmla="*/ 16 h 16"/>
                <a:gd name="T14" fmla="*/ 36 w 46"/>
                <a:gd name="T15" fmla="*/ 16 h 16"/>
                <a:gd name="T16" fmla="*/ 40 w 46"/>
                <a:gd name="T17" fmla="*/ 14 h 16"/>
                <a:gd name="T18" fmla="*/ 46 w 46"/>
                <a:gd name="T19" fmla="*/ 13 h 16"/>
                <a:gd name="T20" fmla="*/ 41 w 46"/>
                <a:gd name="T21" fmla="*/ 4 h 16"/>
                <a:gd name="T22" fmla="*/ 40 w 46"/>
                <a:gd name="T23" fmla="*/ 5 h 16"/>
                <a:gd name="T24" fmla="*/ 36 w 46"/>
                <a:gd name="T25" fmla="*/ 4 h 16"/>
                <a:gd name="T26" fmla="*/ 31 w 46"/>
                <a:gd name="T27" fmla="*/ 4 h 16"/>
                <a:gd name="T28" fmla="*/ 26 w 46"/>
                <a:gd name="T29" fmla="*/ 5 h 16"/>
                <a:gd name="T30" fmla="*/ 19 w 46"/>
                <a:gd name="T31" fmla="*/ 4 h 16"/>
                <a:gd name="T32" fmla="*/ 15 w 46"/>
                <a:gd name="T33" fmla="*/ 3 h 16"/>
                <a:gd name="T34" fmla="*/ 10 w 46"/>
                <a:gd name="T35" fmla="*/ 1 h 16"/>
                <a:gd name="T36" fmla="*/ 7 w 46"/>
                <a:gd name="T37" fmla="*/ 0 h 16"/>
                <a:gd name="T38" fmla="*/ 3 w 46"/>
                <a:gd name="T39" fmla="*/ 0 h 16"/>
                <a:gd name="T40" fmla="*/ 7 w 46"/>
                <a:gd name="T41" fmla="*/ 0 h 16"/>
                <a:gd name="T42" fmla="*/ 3 w 46"/>
                <a:gd name="T43" fmla="*/ 0 h 16"/>
                <a:gd name="T44" fmla="*/ 0 w 46"/>
                <a:gd name="T45" fmla="*/ 2 h 16"/>
                <a:gd name="T46" fmla="*/ 0 w 46"/>
                <a:gd name="T47" fmla="*/ 6 h 16"/>
                <a:gd name="T48" fmla="*/ 2 w 46"/>
                <a:gd name="T49" fmla="*/ 9 h 16"/>
                <a:gd name="T50" fmla="*/ 6 w 46"/>
                <a:gd name="T51"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 h="16">
                  <a:moveTo>
                    <a:pt x="6" y="9"/>
                  </a:moveTo>
                  <a:lnTo>
                    <a:pt x="2" y="9"/>
                  </a:lnTo>
                  <a:lnTo>
                    <a:pt x="8" y="10"/>
                  </a:lnTo>
                  <a:lnTo>
                    <a:pt x="12" y="12"/>
                  </a:lnTo>
                  <a:lnTo>
                    <a:pt x="19" y="13"/>
                  </a:lnTo>
                  <a:lnTo>
                    <a:pt x="26" y="14"/>
                  </a:lnTo>
                  <a:lnTo>
                    <a:pt x="31" y="16"/>
                  </a:lnTo>
                  <a:lnTo>
                    <a:pt x="36" y="16"/>
                  </a:lnTo>
                  <a:lnTo>
                    <a:pt x="40" y="14"/>
                  </a:lnTo>
                  <a:lnTo>
                    <a:pt x="46" y="13"/>
                  </a:lnTo>
                  <a:lnTo>
                    <a:pt x="41" y="4"/>
                  </a:lnTo>
                  <a:lnTo>
                    <a:pt x="40" y="5"/>
                  </a:lnTo>
                  <a:lnTo>
                    <a:pt x="36" y="4"/>
                  </a:lnTo>
                  <a:lnTo>
                    <a:pt x="31" y="4"/>
                  </a:lnTo>
                  <a:lnTo>
                    <a:pt x="26" y="5"/>
                  </a:lnTo>
                  <a:lnTo>
                    <a:pt x="19" y="4"/>
                  </a:lnTo>
                  <a:lnTo>
                    <a:pt x="15" y="3"/>
                  </a:lnTo>
                  <a:lnTo>
                    <a:pt x="10" y="1"/>
                  </a:lnTo>
                  <a:lnTo>
                    <a:pt x="7" y="0"/>
                  </a:lnTo>
                  <a:lnTo>
                    <a:pt x="3" y="0"/>
                  </a:lnTo>
                  <a:lnTo>
                    <a:pt x="7" y="0"/>
                  </a:lnTo>
                  <a:lnTo>
                    <a:pt x="3" y="0"/>
                  </a:lnTo>
                  <a:lnTo>
                    <a:pt x="0" y="2"/>
                  </a:lnTo>
                  <a:lnTo>
                    <a:pt x="0" y="6"/>
                  </a:lnTo>
                  <a:lnTo>
                    <a:pt x="2" y="9"/>
                  </a:lnTo>
                  <a:lnTo>
                    <a:pt x="6"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42" name="Freeform 450"/>
            <p:cNvSpPr>
              <a:spLocks/>
            </p:cNvSpPr>
            <p:nvPr/>
          </p:nvSpPr>
          <p:spPr bwMode="auto">
            <a:xfrm>
              <a:off x="2707" y="3904"/>
              <a:ext cx="12" cy="6"/>
            </a:xfrm>
            <a:custGeom>
              <a:avLst/>
              <a:gdLst>
                <a:gd name="T0" fmla="*/ 9 w 36"/>
                <a:gd name="T1" fmla="*/ 7 h 19"/>
                <a:gd name="T2" fmla="*/ 1 w 36"/>
                <a:gd name="T3" fmla="*/ 8 h 19"/>
                <a:gd name="T4" fmla="*/ 8 w 36"/>
                <a:gd name="T5" fmla="*/ 14 h 19"/>
                <a:gd name="T6" fmla="*/ 17 w 36"/>
                <a:gd name="T7" fmla="*/ 18 h 19"/>
                <a:gd name="T8" fmla="*/ 28 w 36"/>
                <a:gd name="T9" fmla="*/ 19 h 19"/>
                <a:gd name="T10" fmla="*/ 36 w 36"/>
                <a:gd name="T11" fmla="*/ 19 h 19"/>
                <a:gd name="T12" fmla="*/ 33 w 36"/>
                <a:gd name="T13" fmla="*/ 10 h 19"/>
                <a:gd name="T14" fmla="*/ 28 w 36"/>
                <a:gd name="T15" fmla="*/ 10 h 19"/>
                <a:gd name="T16" fmla="*/ 20 w 36"/>
                <a:gd name="T17" fmla="*/ 8 h 19"/>
                <a:gd name="T18" fmla="*/ 13 w 36"/>
                <a:gd name="T19" fmla="*/ 5 h 19"/>
                <a:gd name="T20" fmla="*/ 8 w 36"/>
                <a:gd name="T21" fmla="*/ 1 h 19"/>
                <a:gd name="T22" fmla="*/ 0 w 36"/>
                <a:gd name="T23" fmla="*/ 3 h 19"/>
                <a:gd name="T24" fmla="*/ 8 w 36"/>
                <a:gd name="T25" fmla="*/ 1 h 19"/>
                <a:gd name="T26" fmla="*/ 5 w 36"/>
                <a:gd name="T27" fmla="*/ 0 h 19"/>
                <a:gd name="T28" fmla="*/ 1 w 36"/>
                <a:gd name="T29" fmla="*/ 1 h 19"/>
                <a:gd name="T30" fmla="*/ 0 w 36"/>
                <a:gd name="T31" fmla="*/ 5 h 19"/>
                <a:gd name="T32" fmla="*/ 1 w 36"/>
                <a:gd name="T33" fmla="*/ 8 h 19"/>
                <a:gd name="T34" fmla="*/ 9 w 36"/>
                <a:gd name="T35"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19">
                  <a:moveTo>
                    <a:pt x="9" y="7"/>
                  </a:moveTo>
                  <a:lnTo>
                    <a:pt x="1" y="8"/>
                  </a:lnTo>
                  <a:lnTo>
                    <a:pt x="8" y="14"/>
                  </a:lnTo>
                  <a:lnTo>
                    <a:pt x="17" y="18"/>
                  </a:lnTo>
                  <a:lnTo>
                    <a:pt x="28" y="19"/>
                  </a:lnTo>
                  <a:lnTo>
                    <a:pt x="36" y="19"/>
                  </a:lnTo>
                  <a:lnTo>
                    <a:pt x="33" y="10"/>
                  </a:lnTo>
                  <a:lnTo>
                    <a:pt x="28" y="10"/>
                  </a:lnTo>
                  <a:lnTo>
                    <a:pt x="20" y="8"/>
                  </a:lnTo>
                  <a:lnTo>
                    <a:pt x="13" y="5"/>
                  </a:lnTo>
                  <a:lnTo>
                    <a:pt x="8" y="1"/>
                  </a:lnTo>
                  <a:lnTo>
                    <a:pt x="0" y="3"/>
                  </a:lnTo>
                  <a:lnTo>
                    <a:pt x="8" y="1"/>
                  </a:lnTo>
                  <a:lnTo>
                    <a:pt x="5" y="0"/>
                  </a:lnTo>
                  <a:lnTo>
                    <a:pt x="1" y="1"/>
                  </a:lnTo>
                  <a:lnTo>
                    <a:pt x="0" y="5"/>
                  </a:lnTo>
                  <a:lnTo>
                    <a:pt x="1" y="8"/>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43" name="Freeform 451"/>
            <p:cNvSpPr>
              <a:spLocks/>
            </p:cNvSpPr>
            <p:nvPr/>
          </p:nvSpPr>
          <p:spPr bwMode="auto">
            <a:xfrm>
              <a:off x="2691" y="3898"/>
              <a:ext cx="19" cy="10"/>
            </a:xfrm>
            <a:custGeom>
              <a:avLst/>
              <a:gdLst>
                <a:gd name="T0" fmla="*/ 9 w 58"/>
                <a:gd name="T1" fmla="*/ 6 h 30"/>
                <a:gd name="T2" fmla="*/ 1 w 58"/>
                <a:gd name="T3" fmla="*/ 8 h 30"/>
                <a:gd name="T4" fmla="*/ 8 w 58"/>
                <a:gd name="T5" fmla="*/ 14 h 30"/>
                <a:gd name="T6" fmla="*/ 15 w 58"/>
                <a:gd name="T7" fmla="*/ 19 h 30"/>
                <a:gd name="T8" fmla="*/ 22 w 58"/>
                <a:gd name="T9" fmla="*/ 22 h 30"/>
                <a:gd name="T10" fmla="*/ 30 w 58"/>
                <a:gd name="T11" fmla="*/ 26 h 30"/>
                <a:gd name="T12" fmla="*/ 38 w 58"/>
                <a:gd name="T13" fmla="*/ 29 h 30"/>
                <a:gd name="T14" fmla="*/ 45 w 58"/>
                <a:gd name="T15" fmla="*/ 30 h 30"/>
                <a:gd name="T16" fmla="*/ 51 w 58"/>
                <a:gd name="T17" fmla="*/ 29 h 30"/>
                <a:gd name="T18" fmla="*/ 58 w 58"/>
                <a:gd name="T19" fmla="*/ 23 h 30"/>
                <a:gd name="T20" fmla="*/ 49 w 58"/>
                <a:gd name="T21" fmla="*/ 19 h 30"/>
                <a:gd name="T22" fmla="*/ 49 w 58"/>
                <a:gd name="T23" fmla="*/ 20 h 30"/>
                <a:gd name="T24" fmla="*/ 45 w 58"/>
                <a:gd name="T25" fmla="*/ 19 h 30"/>
                <a:gd name="T26" fmla="*/ 40 w 58"/>
                <a:gd name="T27" fmla="*/ 20 h 30"/>
                <a:gd name="T28" fmla="*/ 34 w 58"/>
                <a:gd name="T29" fmla="*/ 16 h 30"/>
                <a:gd name="T30" fmla="*/ 26 w 58"/>
                <a:gd name="T31" fmla="*/ 13 h 30"/>
                <a:gd name="T32" fmla="*/ 19 w 58"/>
                <a:gd name="T33" fmla="*/ 9 h 30"/>
                <a:gd name="T34" fmla="*/ 12 w 58"/>
                <a:gd name="T35" fmla="*/ 5 h 30"/>
                <a:gd name="T36" fmla="*/ 8 w 58"/>
                <a:gd name="T37" fmla="*/ 1 h 30"/>
                <a:gd name="T38" fmla="*/ 0 w 58"/>
                <a:gd name="T39" fmla="*/ 4 h 30"/>
                <a:gd name="T40" fmla="*/ 8 w 58"/>
                <a:gd name="T41" fmla="*/ 1 h 30"/>
                <a:gd name="T42" fmla="*/ 4 w 58"/>
                <a:gd name="T43" fmla="*/ 0 h 30"/>
                <a:gd name="T44" fmla="*/ 1 w 58"/>
                <a:gd name="T45" fmla="*/ 1 h 30"/>
                <a:gd name="T46" fmla="*/ 0 w 58"/>
                <a:gd name="T47" fmla="*/ 5 h 30"/>
                <a:gd name="T48" fmla="*/ 1 w 58"/>
                <a:gd name="T49" fmla="*/ 8 h 30"/>
                <a:gd name="T50" fmla="*/ 9 w 58"/>
                <a:gd name="T51"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8" h="30">
                  <a:moveTo>
                    <a:pt x="9" y="6"/>
                  </a:moveTo>
                  <a:lnTo>
                    <a:pt x="1" y="8"/>
                  </a:lnTo>
                  <a:lnTo>
                    <a:pt x="8" y="14"/>
                  </a:lnTo>
                  <a:lnTo>
                    <a:pt x="15" y="19"/>
                  </a:lnTo>
                  <a:lnTo>
                    <a:pt x="22" y="22"/>
                  </a:lnTo>
                  <a:lnTo>
                    <a:pt x="30" y="26"/>
                  </a:lnTo>
                  <a:lnTo>
                    <a:pt x="38" y="29"/>
                  </a:lnTo>
                  <a:lnTo>
                    <a:pt x="45" y="30"/>
                  </a:lnTo>
                  <a:lnTo>
                    <a:pt x="51" y="29"/>
                  </a:lnTo>
                  <a:lnTo>
                    <a:pt x="58" y="23"/>
                  </a:lnTo>
                  <a:lnTo>
                    <a:pt x="49" y="19"/>
                  </a:lnTo>
                  <a:lnTo>
                    <a:pt x="49" y="20"/>
                  </a:lnTo>
                  <a:lnTo>
                    <a:pt x="45" y="19"/>
                  </a:lnTo>
                  <a:lnTo>
                    <a:pt x="40" y="20"/>
                  </a:lnTo>
                  <a:lnTo>
                    <a:pt x="34" y="16"/>
                  </a:lnTo>
                  <a:lnTo>
                    <a:pt x="26" y="13"/>
                  </a:lnTo>
                  <a:lnTo>
                    <a:pt x="19" y="9"/>
                  </a:lnTo>
                  <a:lnTo>
                    <a:pt x="12" y="5"/>
                  </a:lnTo>
                  <a:lnTo>
                    <a:pt x="8" y="1"/>
                  </a:lnTo>
                  <a:lnTo>
                    <a:pt x="0" y="4"/>
                  </a:lnTo>
                  <a:lnTo>
                    <a:pt x="8" y="1"/>
                  </a:lnTo>
                  <a:lnTo>
                    <a:pt x="4" y="0"/>
                  </a:lnTo>
                  <a:lnTo>
                    <a:pt x="1" y="1"/>
                  </a:lnTo>
                  <a:lnTo>
                    <a:pt x="0" y="5"/>
                  </a:lnTo>
                  <a:lnTo>
                    <a:pt x="1" y="8"/>
                  </a:lnTo>
                  <a:lnTo>
                    <a:pt x="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44" name="Freeform 452"/>
            <p:cNvSpPr>
              <a:spLocks/>
            </p:cNvSpPr>
            <p:nvPr/>
          </p:nvSpPr>
          <p:spPr bwMode="auto">
            <a:xfrm>
              <a:off x="2678" y="3898"/>
              <a:ext cx="16" cy="5"/>
            </a:xfrm>
            <a:custGeom>
              <a:avLst/>
              <a:gdLst>
                <a:gd name="T0" fmla="*/ 1 w 47"/>
                <a:gd name="T1" fmla="*/ 9 h 16"/>
                <a:gd name="T2" fmla="*/ 0 w 47"/>
                <a:gd name="T3" fmla="*/ 9 h 16"/>
                <a:gd name="T4" fmla="*/ 4 w 47"/>
                <a:gd name="T5" fmla="*/ 10 h 16"/>
                <a:gd name="T6" fmla="*/ 8 w 47"/>
                <a:gd name="T7" fmla="*/ 13 h 16"/>
                <a:gd name="T8" fmla="*/ 16 w 47"/>
                <a:gd name="T9" fmla="*/ 14 h 16"/>
                <a:gd name="T10" fmla="*/ 22 w 47"/>
                <a:gd name="T11" fmla="*/ 15 h 16"/>
                <a:gd name="T12" fmla="*/ 29 w 47"/>
                <a:gd name="T13" fmla="*/ 16 h 16"/>
                <a:gd name="T14" fmla="*/ 34 w 47"/>
                <a:gd name="T15" fmla="*/ 16 h 16"/>
                <a:gd name="T16" fmla="*/ 42 w 47"/>
                <a:gd name="T17" fmla="*/ 15 h 16"/>
                <a:gd name="T18" fmla="*/ 47 w 47"/>
                <a:gd name="T19" fmla="*/ 8 h 16"/>
                <a:gd name="T20" fmla="*/ 38 w 47"/>
                <a:gd name="T21" fmla="*/ 6 h 16"/>
                <a:gd name="T22" fmla="*/ 38 w 47"/>
                <a:gd name="T23" fmla="*/ 6 h 16"/>
                <a:gd name="T24" fmla="*/ 34 w 47"/>
                <a:gd name="T25" fmla="*/ 7 h 16"/>
                <a:gd name="T26" fmla="*/ 29 w 47"/>
                <a:gd name="T27" fmla="*/ 7 h 16"/>
                <a:gd name="T28" fmla="*/ 22 w 47"/>
                <a:gd name="T29" fmla="*/ 6 h 16"/>
                <a:gd name="T30" fmla="*/ 16 w 47"/>
                <a:gd name="T31" fmla="*/ 5 h 16"/>
                <a:gd name="T32" fmla="*/ 10 w 47"/>
                <a:gd name="T33" fmla="*/ 3 h 16"/>
                <a:gd name="T34" fmla="*/ 6 w 47"/>
                <a:gd name="T35" fmla="*/ 1 h 16"/>
                <a:gd name="T36" fmla="*/ 2 w 47"/>
                <a:gd name="T37" fmla="*/ 0 h 16"/>
                <a:gd name="T38" fmla="*/ 1 w 47"/>
                <a:gd name="T39" fmla="*/ 0 h 16"/>
                <a:gd name="T40" fmla="*/ 1 w 47"/>
                <a:gd name="T41"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 h="16">
                  <a:moveTo>
                    <a:pt x="1" y="9"/>
                  </a:moveTo>
                  <a:lnTo>
                    <a:pt x="0" y="9"/>
                  </a:lnTo>
                  <a:lnTo>
                    <a:pt x="4" y="10"/>
                  </a:lnTo>
                  <a:lnTo>
                    <a:pt x="8" y="13"/>
                  </a:lnTo>
                  <a:lnTo>
                    <a:pt x="16" y="14"/>
                  </a:lnTo>
                  <a:lnTo>
                    <a:pt x="22" y="15"/>
                  </a:lnTo>
                  <a:lnTo>
                    <a:pt x="29" y="16"/>
                  </a:lnTo>
                  <a:lnTo>
                    <a:pt x="34" y="16"/>
                  </a:lnTo>
                  <a:lnTo>
                    <a:pt x="42" y="15"/>
                  </a:lnTo>
                  <a:lnTo>
                    <a:pt x="47" y="8"/>
                  </a:lnTo>
                  <a:lnTo>
                    <a:pt x="38" y="6"/>
                  </a:lnTo>
                  <a:lnTo>
                    <a:pt x="38" y="6"/>
                  </a:lnTo>
                  <a:lnTo>
                    <a:pt x="34" y="7"/>
                  </a:lnTo>
                  <a:lnTo>
                    <a:pt x="29" y="7"/>
                  </a:lnTo>
                  <a:lnTo>
                    <a:pt x="22" y="6"/>
                  </a:lnTo>
                  <a:lnTo>
                    <a:pt x="16" y="5"/>
                  </a:lnTo>
                  <a:lnTo>
                    <a:pt x="10" y="3"/>
                  </a:lnTo>
                  <a:lnTo>
                    <a:pt x="6" y="1"/>
                  </a:lnTo>
                  <a:lnTo>
                    <a:pt x="2" y="0"/>
                  </a:lnTo>
                  <a:lnTo>
                    <a:pt x="1" y="0"/>
                  </a:lnTo>
                  <a:lnTo>
                    <a:pt x="1"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45" name="Freeform 453"/>
            <p:cNvSpPr>
              <a:spLocks/>
            </p:cNvSpPr>
            <p:nvPr/>
          </p:nvSpPr>
          <p:spPr bwMode="auto">
            <a:xfrm>
              <a:off x="2673" y="3887"/>
              <a:ext cx="6" cy="14"/>
            </a:xfrm>
            <a:custGeom>
              <a:avLst/>
              <a:gdLst>
                <a:gd name="T0" fmla="*/ 6 w 17"/>
                <a:gd name="T1" fmla="*/ 10 h 41"/>
                <a:gd name="T2" fmla="*/ 0 w 17"/>
                <a:gd name="T3" fmla="*/ 6 h 41"/>
                <a:gd name="T4" fmla="*/ 2 w 17"/>
                <a:gd name="T5" fmla="*/ 15 h 41"/>
                <a:gd name="T6" fmla="*/ 5 w 17"/>
                <a:gd name="T7" fmla="*/ 26 h 41"/>
                <a:gd name="T8" fmla="*/ 8 w 17"/>
                <a:gd name="T9" fmla="*/ 35 h 41"/>
                <a:gd name="T10" fmla="*/ 17 w 17"/>
                <a:gd name="T11" fmla="*/ 41 h 41"/>
                <a:gd name="T12" fmla="*/ 17 w 17"/>
                <a:gd name="T13" fmla="*/ 32 h 41"/>
                <a:gd name="T14" fmla="*/ 17 w 17"/>
                <a:gd name="T15" fmla="*/ 31 h 41"/>
                <a:gd name="T16" fmla="*/ 14 w 17"/>
                <a:gd name="T17" fmla="*/ 24 h 41"/>
                <a:gd name="T18" fmla="*/ 12 w 17"/>
                <a:gd name="T19" fmla="*/ 15 h 41"/>
                <a:gd name="T20" fmla="*/ 12 w 17"/>
                <a:gd name="T21" fmla="*/ 6 h 41"/>
                <a:gd name="T22" fmla="*/ 6 w 17"/>
                <a:gd name="T23" fmla="*/ 1 h 41"/>
                <a:gd name="T24" fmla="*/ 12 w 17"/>
                <a:gd name="T25" fmla="*/ 6 h 41"/>
                <a:gd name="T26" fmla="*/ 9 w 17"/>
                <a:gd name="T27" fmla="*/ 2 h 41"/>
                <a:gd name="T28" fmla="*/ 6 w 17"/>
                <a:gd name="T29" fmla="*/ 0 h 41"/>
                <a:gd name="T30" fmla="*/ 2 w 17"/>
                <a:gd name="T31" fmla="*/ 2 h 41"/>
                <a:gd name="T32" fmla="*/ 0 w 17"/>
                <a:gd name="T33" fmla="*/ 6 h 41"/>
                <a:gd name="T34" fmla="*/ 6 w 17"/>
                <a:gd name="T35" fmla="*/ 1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41">
                  <a:moveTo>
                    <a:pt x="6" y="10"/>
                  </a:moveTo>
                  <a:lnTo>
                    <a:pt x="0" y="6"/>
                  </a:lnTo>
                  <a:lnTo>
                    <a:pt x="2" y="15"/>
                  </a:lnTo>
                  <a:lnTo>
                    <a:pt x="5" y="26"/>
                  </a:lnTo>
                  <a:lnTo>
                    <a:pt x="8" y="35"/>
                  </a:lnTo>
                  <a:lnTo>
                    <a:pt x="17" y="41"/>
                  </a:lnTo>
                  <a:lnTo>
                    <a:pt x="17" y="32"/>
                  </a:lnTo>
                  <a:lnTo>
                    <a:pt x="17" y="31"/>
                  </a:lnTo>
                  <a:lnTo>
                    <a:pt x="14" y="24"/>
                  </a:lnTo>
                  <a:lnTo>
                    <a:pt x="12" y="15"/>
                  </a:lnTo>
                  <a:lnTo>
                    <a:pt x="12" y="6"/>
                  </a:lnTo>
                  <a:lnTo>
                    <a:pt x="6" y="1"/>
                  </a:lnTo>
                  <a:lnTo>
                    <a:pt x="12" y="6"/>
                  </a:lnTo>
                  <a:lnTo>
                    <a:pt x="9" y="2"/>
                  </a:lnTo>
                  <a:lnTo>
                    <a:pt x="6" y="0"/>
                  </a:lnTo>
                  <a:lnTo>
                    <a:pt x="2" y="2"/>
                  </a:lnTo>
                  <a:lnTo>
                    <a:pt x="0" y="6"/>
                  </a:lnTo>
                  <a:lnTo>
                    <a:pt x="6"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46" name="Freeform 454"/>
            <p:cNvSpPr>
              <a:spLocks/>
            </p:cNvSpPr>
            <p:nvPr/>
          </p:nvSpPr>
          <p:spPr bwMode="auto">
            <a:xfrm>
              <a:off x="2659" y="3875"/>
              <a:ext cx="16" cy="15"/>
            </a:xfrm>
            <a:custGeom>
              <a:avLst/>
              <a:gdLst>
                <a:gd name="T0" fmla="*/ 11 w 49"/>
                <a:gd name="T1" fmla="*/ 5 h 46"/>
                <a:gd name="T2" fmla="*/ 1 w 49"/>
                <a:gd name="T3" fmla="*/ 5 h 46"/>
                <a:gd name="T4" fmla="*/ 2 w 49"/>
                <a:gd name="T5" fmla="*/ 12 h 46"/>
                <a:gd name="T6" fmla="*/ 4 w 49"/>
                <a:gd name="T7" fmla="*/ 19 h 46"/>
                <a:gd name="T8" fmla="*/ 6 w 49"/>
                <a:gd name="T9" fmla="*/ 26 h 46"/>
                <a:gd name="T10" fmla="*/ 12 w 49"/>
                <a:gd name="T11" fmla="*/ 34 h 46"/>
                <a:gd name="T12" fmla="*/ 19 w 49"/>
                <a:gd name="T13" fmla="*/ 39 h 46"/>
                <a:gd name="T14" fmla="*/ 28 w 49"/>
                <a:gd name="T15" fmla="*/ 44 h 46"/>
                <a:gd name="T16" fmla="*/ 38 w 49"/>
                <a:gd name="T17" fmla="*/ 46 h 46"/>
                <a:gd name="T18" fmla="*/ 49 w 49"/>
                <a:gd name="T19" fmla="*/ 46 h 46"/>
                <a:gd name="T20" fmla="*/ 49 w 49"/>
                <a:gd name="T21" fmla="*/ 37 h 46"/>
                <a:gd name="T22" fmla="*/ 38 w 49"/>
                <a:gd name="T23" fmla="*/ 37 h 46"/>
                <a:gd name="T24" fmla="*/ 30 w 49"/>
                <a:gd name="T25" fmla="*/ 35 h 46"/>
                <a:gd name="T26" fmla="*/ 24 w 49"/>
                <a:gd name="T27" fmla="*/ 30 h 46"/>
                <a:gd name="T28" fmla="*/ 19 w 49"/>
                <a:gd name="T29" fmla="*/ 27 h 46"/>
                <a:gd name="T30" fmla="*/ 16 w 49"/>
                <a:gd name="T31" fmla="*/ 21 h 46"/>
                <a:gd name="T32" fmla="*/ 13 w 49"/>
                <a:gd name="T33" fmla="*/ 17 h 46"/>
                <a:gd name="T34" fmla="*/ 11 w 49"/>
                <a:gd name="T35" fmla="*/ 10 h 46"/>
                <a:gd name="T36" fmla="*/ 10 w 49"/>
                <a:gd name="T37" fmla="*/ 5 h 46"/>
                <a:gd name="T38" fmla="*/ 0 w 49"/>
                <a:gd name="T39" fmla="*/ 5 h 46"/>
                <a:gd name="T40" fmla="*/ 10 w 49"/>
                <a:gd name="T41" fmla="*/ 5 h 46"/>
                <a:gd name="T42" fmla="*/ 9 w 49"/>
                <a:gd name="T43" fmla="*/ 2 h 46"/>
                <a:gd name="T44" fmla="*/ 5 w 49"/>
                <a:gd name="T45" fmla="*/ 0 h 46"/>
                <a:gd name="T46" fmla="*/ 2 w 49"/>
                <a:gd name="T47" fmla="*/ 2 h 46"/>
                <a:gd name="T48" fmla="*/ 1 w 49"/>
                <a:gd name="T49" fmla="*/ 5 h 46"/>
                <a:gd name="T50" fmla="*/ 11 w 49"/>
                <a:gd name="T51" fmla="*/ 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46">
                  <a:moveTo>
                    <a:pt x="11" y="5"/>
                  </a:moveTo>
                  <a:lnTo>
                    <a:pt x="1" y="5"/>
                  </a:lnTo>
                  <a:lnTo>
                    <a:pt x="2" y="12"/>
                  </a:lnTo>
                  <a:lnTo>
                    <a:pt x="4" y="19"/>
                  </a:lnTo>
                  <a:lnTo>
                    <a:pt x="6" y="26"/>
                  </a:lnTo>
                  <a:lnTo>
                    <a:pt x="12" y="34"/>
                  </a:lnTo>
                  <a:lnTo>
                    <a:pt x="19" y="39"/>
                  </a:lnTo>
                  <a:lnTo>
                    <a:pt x="28" y="44"/>
                  </a:lnTo>
                  <a:lnTo>
                    <a:pt x="38" y="46"/>
                  </a:lnTo>
                  <a:lnTo>
                    <a:pt x="49" y="46"/>
                  </a:lnTo>
                  <a:lnTo>
                    <a:pt x="49" y="37"/>
                  </a:lnTo>
                  <a:lnTo>
                    <a:pt x="38" y="37"/>
                  </a:lnTo>
                  <a:lnTo>
                    <a:pt x="30" y="35"/>
                  </a:lnTo>
                  <a:lnTo>
                    <a:pt x="24" y="30"/>
                  </a:lnTo>
                  <a:lnTo>
                    <a:pt x="19" y="27"/>
                  </a:lnTo>
                  <a:lnTo>
                    <a:pt x="16" y="21"/>
                  </a:lnTo>
                  <a:lnTo>
                    <a:pt x="13" y="17"/>
                  </a:lnTo>
                  <a:lnTo>
                    <a:pt x="11" y="10"/>
                  </a:lnTo>
                  <a:lnTo>
                    <a:pt x="10" y="5"/>
                  </a:lnTo>
                  <a:lnTo>
                    <a:pt x="0" y="5"/>
                  </a:lnTo>
                  <a:lnTo>
                    <a:pt x="10" y="5"/>
                  </a:lnTo>
                  <a:lnTo>
                    <a:pt x="9" y="2"/>
                  </a:lnTo>
                  <a:lnTo>
                    <a:pt x="5" y="0"/>
                  </a:lnTo>
                  <a:lnTo>
                    <a:pt x="2" y="2"/>
                  </a:lnTo>
                  <a:lnTo>
                    <a:pt x="1" y="5"/>
                  </a:lnTo>
                  <a:lnTo>
                    <a:pt x="11"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47" name="Freeform 455"/>
            <p:cNvSpPr>
              <a:spLocks/>
            </p:cNvSpPr>
            <p:nvPr/>
          </p:nvSpPr>
          <p:spPr bwMode="auto">
            <a:xfrm>
              <a:off x="2654" y="3877"/>
              <a:ext cx="8" cy="13"/>
            </a:xfrm>
            <a:custGeom>
              <a:avLst/>
              <a:gdLst>
                <a:gd name="T0" fmla="*/ 9 w 26"/>
                <a:gd name="T1" fmla="*/ 38 h 41"/>
                <a:gd name="T2" fmla="*/ 8 w 26"/>
                <a:gd name="T3" fmla="*/ 40 h 41"/>
                <a:gd name="T4" fmla="*/ 13 w 26"/>
                <a:gd name="T5" fmla="*/ 32 h 41"/>
                <a:gd name="T6" fmla="*/ 19 w 26"/>
                <a:gd name="T7" fmla="*/ 23 h 41"/>
                <a:gd name="T8" fmla="*/ 23 w 26"/>
                <a:gd name="T9" fmla="*/ 12 h 41"/>
                <a:gd name="T10" fmla="*/ 26 w 26"/>
                <a:gd name="T11" fmla="*/ 0 h 41"/>
                <a:gd name="T12" fmla="*/ 15 w 26"/>
                <a:gd name="T13" fmla="*/ 0 h 41"/>
                <a:gd name="T14" fmla="*/ 13 w 26"/>
                <a:gd name="T15" fmla="*/ 9 h 41"/>
                <a:gd name="T16" fmla="*/ 10 w 26"/>
                <a:gd name="T17" fmla="*/ 18 h 41"/>
                <a:gd name="T18" fmla="*/ 4 w 26"/>
                <a:gd name="T19" fmla="*/ 28 h 41"/>
                <a:gd name="T20" fmla="*/ 1 w 26"/>
                <a:gd name="T21" fmla="*/ 33 h 41"/>
                <a:gd name="T22" fmla="*/ 0 w 26"/>
                <a:gd name="T23" fmla="*/ 36 h 41"/>
                <a:gd name="T24" fmla="*/ 1 w 26"/>
                <a:gd name="T25" fmla="*/ 33 h 41"/>
                <a:gd name="T26" fmla="*/ 0 w 26"/>
                <a:gd name="T27" fmla="*/ 37 h 41"/>
                <a:gd name="T28" fmla="*/ 1 w 26"/>
                <a:gd name="T29" fmla="*/ 40 h 41"/>
                <a:gd name="T30" fmla="*/ 4 w 26"/>
                <a:gd name="T31" fmla="*/ 41 h 41"/>
                <a:gd name="T32" fmla="*/ 8 w 26"/>
                <a:gd name="T33" fmla="*/ 40 h 41"/>
                <a:gd name="T34" fmla="*/ 9 w 26"/>
                <a:gd name="T35" fmla="*/ 3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41">
                  <a:moveTo>
                    <a:pt x="9" y="38"/>
                  </a:moveTo>
                  <a:lnTo>
                    <a:pt x="8" y="40"/>
                  </a:lnTo>
                  <a:lnTo>
                    <a:pt x="13" y="32"/>
                  </a:lnTo>
                  <a:lnTo>
                    <a:pt x="19" y="23"/>
                  </a:lnTo>
                  <a:lnTo>
                    <a:pt x="23" y="12"/>
                  </a:lnTo>
                  <a:lnTo>
                    <a:pt x="26" y="0"/>
                  </a:lnTo>
                  <a:lnTo>
                    <a:pt x="15" y="0"/>
                  </a:lnTo>
                  <a:lnTo>
                    <a:pt x="13" y="9"/>
                  </a:lnTo>
                  <a:lnTo>
                    <a:pt x="10" y="18"/>
                  </a:lnTo>
                  <a:lnTo>
                    <a:pt x="4" y="28"/>
                  </a:lnTo>
                  <a:lnTo>
                    <a:pt x="1" y="33"/>
                  </a:lnTo>
                  <a:lnTo>
                    <a:pt x="0" y="36"/>
                  </a:lnTo>
                  <a:lnTo>
                    <a:pt x="1" y="33"/>
                  </a:lnTo>
                  <a:lnTo>
                    <a:pt x="0" y="37"/>
                  </a:lnTo>
                  <a:lnTo>
                    <a:pt x="1" y="40"/>
                  </a:lnTo>
                  <a:lnTo>
                    <a:pt x="4" y="41"/>
                  </a:lnTo>
                  <a:lnTo>
                    <a:pt x="8" y="40"/>
                  </a:lnTo>
                  <a:lnTo>
                    <a:pt x="9" y="3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48" name="Freeform 456"/>
            <p:cNvSpPr>
              <a:spLocks/>
            </p:cNvSpPr>
            <p:nvPr/>
          </p:nvSpPr>
          <p:spPr bwMode="auto">
            <a:xfrm>
              <a:off x="2652" y="3889"/>
              <a:ext cx="5" cy="18"/>
            </a:xfrm>
            <a:custGeom>
              <a:avLst/>
              <a:gdLst>
                <a:gd name="T0" fmla="*/ 8 w 13"/>
                <a:gd name="T1" fmla="*/ 56 h 56"/>
                <a:gd name="T2" fmla="*/ 13 w 13"/>
                <a:gd name="T3" fmla="*/ 51 h 56"/>
                <a:gd name="T4" fmla="*/ 12 w 13"/>
                <a:gd name="T5" fmla="*/ 40 h 56"/>
                <a:gd name="T6" fmla="*/ 12 w 13"/>
                <a:gd name="T7" fmla="*/ 25 h 56"/>
                <a:gd name="T8" fmla="*/ 11 w 13"/>
                <a:gd name="T9" fmla="*/ 11 h 56"/>
                <a:gd name="T10" fmla="*/ 13 w 13"/>
                <a:gd name="T11" fmla="*/ 2 h 56"/>
                <a:gd name="T12" fmla="*/ 4 w 13"/>
                <a:gd name="T13" fmla="*/ 0 h 56"/>
                <a:gd name="T14" fmla="*/ 1 w 13"/>
                <a:gd name="T15" fmla="*/ 11 h 56"/>
                <a:gd name="T16" fmla="*/ 0 w 13"/>
                <a:gd name="T17" fmla="*/ 25 h 56"/>
                <a:gd name="T18" fmla="*/ 3 w 13"/>
                <a:gd name="T19" fmla="*/ 40 h 56"/>
                <a:gd name="T20" fmla="*/ 4 w 13"/>
                <a:gd name="T21" fmla="*/ 51 h 56"/>
                <a:gd name="T22" fmla="*/ 8 w 13"/>
                <a:gd name="T23" fmla="*/ 46 h 56"/>
                <a:gd name="T24" fmla="*/ 4 w 13"/>
                <a:gd name="T25" fmla="*/ 51 h 56"/>
                <a:gd name="T26" fmla="*/ 5 w 13"/>
                <a:gd name="T27" fmla="*/ 55 h 56"/>
                <a:gd name="T28" fmla="*/ 8 w 13"/>
                <a:gd name="T29" fmla="*/ 56 h 56"/>
                <a:gd name="T30" fmla="*/ 12 w 13"/>
                <a:gd name="T31" fmla="*/ 55 h 56"/>
                <a:gd name="T32" fmla="*/ 13 w 13"/>
                <a:gd name="T33" fmla="*/ 51 h 56"/>
                <a:gd name="T34" fmla="*/ 8 w 13"/>
                <a:gd name="T35"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56">
                  <a:moveTo>
                    <a:pt x="8" y="56"/>
                  </a:moveTo>
                  <a:lnTo>
                    <a:pt x="13" y="51"/>
                  </a:lnTo>
                  <a:lnTo>
                    <a:pt x="12" y="40"/>
                  </a:lnTo>
                  <a:lnTo>
                    <a:pt x="12" y="25"/>
                  </a:lnTo>
                  <a:lnTo>
                    <a:pt x="11" y="11"/>
                  </a:lnTo>
                  <a:lnTo>
                    <a:pt x="13" y="2"/>
                  </a:lnTo>
                  <a:lnTo>
                    <a:pt x="4" y="0"/>
                  </a:lnTo>
                  <a:lnTo>
                    <a:pt x="1" y="11"/>
                  </a:lnTo>
                  <a:lnTo>
                    <a:pt x="0" y="25"/>
                  </a:lnTo>
                  <a:lnTo>
                    <a:pt x="3" y="40"/>
                  </a:lnTo>
                  <a:lnTo>
                    <a:pt x="4" y="51"/>
                  </a:lnTo>
                  <a:lnTo>
                    <a:pt x="8" y="46"/>
                  </a:lnTo>
                  <a:lnTo>
                    <a:pt x="4" y="51"/>
                  </a:lnTo>
                  <a:lnTo>
                    <a:pt x="5" y="55"/>
                  </a:lnTo>
                  <a:lnTo>
                    <a:pt x="8" y="56"/>
                  </a:lnTo>
                  <a:lnTo>
                    <a:pt x="12" y="55"/>
                  </a:lnTo>
                  <a:lnTo>
                    <a:pt x="13" y="51"/>
                  </a:lnTo>
                  <a:lnTo>
                    <a:pt x="8" y="5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49" name="Freeform 457"/>
            <p:cNvSpPr>
              <a:spLocks/>
            </p:cNvSpPr>
            <p:nvPr/>
          </p:nvSpPr>
          <p:spPr bwMode="auto">
            <a:xfrm>
              <a:off x="2646" y="3904"/>
              <a:ext cx="9" cy="4"/>
            </a:xfrm>
            <a:custGeom>
              <a:avLst/>
              <a:gdLst>
                <a:gd name="T0" fmla="*/ 0 w 26"/>
                <a:gd name="T1" fmla="*/ 9 h 13"/>
                <a:gd name="T2" fmla="*/ 5 w 26"/>
                <a:gd name="T3" fmla="*/ 13 h 13"/>
                <a:gd name="T4" fmla="*/ 26 w 26"/>
                <a:gd name="T5" fmla="*/ 10 h 13"/>
                <a:gd name="T6" fmla="*/ 26 w 26"/>
                <a:gd name="T7" fmla="*/ 0 h 13"/>
                <a:gd name="T8" fmla="*/ 5 w 26"/>
                <a:gd name="T9" fmla="*/ 4 h 13"/>
                <a:gd name="T10" fmla="*/ 9 w 26"/>
                <a:gd name="T11" fmla="*/ 9 h 13"/>
                <a:gd name="T12" fmla="*/ 5 w 26"/>
                <a:gd name="T13" fmla="*/ 4 h 13"/>
                <a:gd name="T14" fmla="*/ 1 w 26"/>
                <a:gd name="T15" fmla="*/ 5 h 13"/>
                <a:gd name="T16" fmla="*/ 0 w 26"/>
                <a:gd name="T17" fmla="*/ 9 h 13"/>
                <a:gd name="T18" fmla="*/ 1 w 26"/>
                <a:gd name="T19" fmla="*/ 12 h 13"/>
                <a:gd name="T20" fmla="*/ 5 w 26"/>
                <a:gd name="T21" fmla="*/ 13 h 13"/>
                <a:gd name="T22" fmla="*/ 0 w 26"/>
                <a:gd name="T23"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13">
                  <a:moveTo>
                    <a:pt x="0" y="9"/>
                  </a:moveTo>
                  <a:lnTo>
                    <a:pt x="5" y="13"/>
                  </a:lnTo>
                  <a:lnTo>
                    <a:pt x="26" y="10"/>
                  </a:lnTo>
                  <a:lnTo>
                    <a:pt x="26" y="0"/>
                  </a:lnTo>
                  <a:lnTo>
                    <a:pt x="5" y="4"/>
                  </a:lnTo>
                  <a:lnTo>
                    <a:pt x="9" y="9"/>
                  </a:lnTo>
                  <a:lnTo>
                    <a:pt x="5" y="4"/>
                  </a:lnTo>
                  <a:lnTo>
                    <a:pt x="1" y="5"/>
                  </a:lnTo>
                  <a:lnTo>
                    <a:pt x="0" y="9"/>
                  </a:lnTo>
                  <a:lnTo>
                    <a:pt x="1" y="12"/>
                  </a:lnTo>
                  <a:lnTo>
                    <a:pt x="5" y="13"/>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50" name="Freeform 458"/>
            <p:cNvSpPr>
              <a:spLocks/>
            </p:cNvSpPr>
            <p:nvPr/>
          </p:nvSpPr>
          <p:spPr bwMode="auto">
            <a:xfrm>
              <a:off x="2646" y="3891"/>
              <a:ext cx="5" cy="16"/>
            </a:xfrm>
            <a:custGeom>
              <a:avLst/>
              <a:gdLst>
                <a:gd name="T0" fmla="*/ 9 w 13"/>
                <a:gd name="T1" fmla="*/ 11 h 49"/>
                <a:gd name="T2" fmla="*/ 1 w 13"/>
                <a:gd name="T3" fmla="*/ 6 h 49"/>
                <a:gd name="T4" fmla="*/ 1 w 13"/>
                <a:gd name="T5" fmla="*/ 11 h 49"/>
                <a:gd name="T6" fmla="*/ 1 w 13"/>
                <a:gd name="T7" fmla="*/ 22 h 49"/>
                <a:gd name="T8" fmla="*/ 1 w 13"/>
                <a:gd name="T9" fmla="*/ 37 h 49"/>
                <a:gd name="T10" fmla="*/ 0 w 13"/>
                <a:gd name="T11" fmla="*/ 49 h 49"/>
                <a:gd name="T12" fmla="*/ 9 w 13"/>
                <a:gd name="T13" fmla="*/ 49 h 49"/>
                <a:gd name="T14" fmla="*/ 10 w 13"/>
                <a:gd name="T15" fmla="*/ 37 h 49"/>
                <a:gd name="T16" fmla="*/ 13 w 13"/>
                <a:gd name="T17" fmla="*/ 22 h 49"/>
                <a:gd name="T18" fmla="*/ 13 w 13"/>
                <a:gd name="T19" fmla="*/ 11 h 49"/>
                <a:gd name="T20" fmla="*/ 13 w 13"/>
                <a:gd name="T21" fmla="*/ 6 h 49"/>
                <a:gd name="T22" fmla="*/ 5 w 13"/>
                <a:gd name="T23" fmla="*/ 2 h 49"/>
                <a:gd name="T24" fmla="*/ 13 w 13"/>
                <a:gd name="T25" fmla="*/ 6 h 49"/>
                <a:gd name="T26" fmla="*/ 10 w 13"/>
                <a:gd name="T27" fmla="*/ 3 h 49"/>
                <a:gd name="T28" fmla="*/ 7 w 13"/>
                <a:gd name="T29" fmla="*/ 0 h 49"/>
                <a:gd name="T30" fmla="*/ 3 w 13"/>
                <a:gd name="T31" fmla="*/ 3 h 49"/>
                <a:gd name="T32" fmla="*/ 1 w 13"/>
                <a:gd name="T33" fmla="*/ 6 h 49"/>
                <a:gd name="T34" fmla="*/ 9 w 13"/>
                <a:gd name="T3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49">
                  <a:moveTo>
                    <a:pt x="9" y="11"/>
                  </a:moveTo>
                  <a:lnTo>
                    <a:pt x="1" y="6"/>
                  </a:lnTo>
                  <a:lnTo>
                    <a:pt x="1" y="11"/>
                  </a:lnTo>
                  <a:lnTo>
                    <a:pt x="1" y="22"/>
                  </a:lnTo>
                  <a:lnTo>
                    <a:pt x="1" y="37"/>
                  </a:lnTo>
                  <a:lnTo>
                    <a:pt x="0" y="49"/>
                  </a:lnTo>
                  <a:lnTo>
                    <a:pt x="9" y="49"/>
                  </a:lnTo>
                  <a:lnTo>
                    <a:pt x="10" y="37"/>
                  </a:lnTo>
                  <a:lnTo>
                    <a:pt x="13" y="22"/>
                  </a:lnTo>
                  <a:lnTo>
                    <a:pt x="13" y="11"/>
                  </a:lnTo>
                  <a:lnTo>
                    <a:pt x="13" y="6"/>
                  </a:lnTo>
                  <a:lnTo>
                    <a:pt x="5" y="2"/>
                  </a:lnTo>
                  <a:lnTo>
                    <a:pt x="13" y="6"/>
                  </a:lnTo>
                  <a:lnTo>
                    <a:pt x="10" y="3"/>
                  </a:lnTo>
                  <a:lnTo>
                    <a:pt x="7" y="0"/>
                  </a:lnTo>
                  <a:lnTo>
                    <a:pt x="3" y="3"/>
                  </a:lnTo>
                  <a:lnTo>
                    <a:pt x="1" y="6"/>
                  </a:lnTo>
                  <a:lnTo>
                    <a:pt x="9"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51" name="Freeform 459"/>
            <p:cNvSpPr>
              <a:spLocks/>
            </p:cNvSpPr>
            <p:nvPr/>
          </p:nvSpPr>
          <p:spPr bwMode="auto">
            <a:xfrm>
              <a:off x="2626" y="3891"/>
              <a:ext cx="23" cy="13"/>
            </a:xfrm>
            <a:custGeom>
              <a:avLst/>
              <a:gdLst>
                <a:gd name="T0" fmla="*/ 6 w 70"/>
                <a:gd name="T1" fmla="*/ 35 h 37"/>
                <a:gd name="T2" fmla="*/ 4 w 70"/>
                <a:gd name="T3" fmla="*/ 35 h 37"/>
                <a:gd name="T4" fmla="*/ 12 w 70"/>
                <a:gd name="T5" fmla="*/ 37 h 37"/>
                <a:gd name="T6" fmla="*/ 21 w 70"/>
                <a:gd name="T7" fmla="*/ 35 h 37"/>
                <a:gd name="T8" fmla="*/ 30 w 70"/>
                <a:gd name="T9" fmla="*/ 32 h 37"/>
                <a:gd name="T10" fmla="*/ 40 w 70"/>
                <a:gd name="T11" fmla="*/ 27 h 37"/>
                <a:gd name="T12" fmla="*/ 50 w 70"/>
                <a:gd name="T13" fmla="*/ 22 h 37"/>
                <a:gd name="T14" fmla="*/ 58 w 70"/>
                <a:gd name="T15" fmla="*/ 17 h 37"/>
                <a:gd name="T16" fmla="*/ 64 w 70"/>
                <a:gd name="T17" fmla="*/ 12 h 37"/>
                <a:gd name="T18" fmla="*/ 70 w 70"/>
                <a:gd name="T19" fmla="*/ 9 h 37"/>
                <a:gd name="T20" fmla="*/ 66 w 70"/>
                <a:gd name="T21" fmla="*/ 0 h 37"/>
                <a:gd name="T22" fmla="*/ 60 w 70"/>
                <a:gd name="T23" fmla="*/ 3 h 37"/>
                <a:gd name="T24" fmla="*/ 53 w 70"/>
                <a:gd name="T25" fmla="*/ 8 h 37"/>
                <a:gd name="T26" fmla="*/ 45 w 70"/>
                <a:gd name="T27" fmla="*/ 13 h 37"/>
                <a:gd name="T28" fmla="*/ 36 w 70"/>
                <a:gd name="T29" fmla="*/ 18 h 37"/>
                <a:gd name="T30" fmla="*/ 28 w 70"/>
                <a:gd name="T31" fmla="*/ 22 h 37"/>
                <a:gd name="T32" fmla="*/ 19 w 70"/>
                <a:gd name="T33" fmla="*/ 26 h 37"/>
                <a:gd name="T34" fmla="*/ 12 w 70"/>
                <a:gd name="T35" fmla="*/ 26 h 37"/>
                <a:gd name="T36" fmla="*/ 6 w 70"/>
                <a:gd name="T37" fmla="*/ 26 h 37"/>
                <a:gd name="T38" fmla="*/ 4 w 70"/>
                <a:gd name="T39" fmla="*/ 26 h 37"/>
                <a:gd name="T40" fmla="*/ 6 w 70"/>
                <a:gd name="T41" fmla="*/ 26 h 37"/>
                <a:gd name="T42" fmla="*/ 3 w 70"/>
                <a:gd name="T43" fmla="*/ 27 h 37"/>
                <a:gd name="T44" fmla="*/ 0 w 70"/>
                <a:gd name="T45" fmla="*/ 29 h 37"/>
                <a:gd name="T46" fmla="*/ 1 w 70"/>
                <a:gd name="T47" fmla="*/ 33 h 37"/>
                <a:gd name="T48" fmla="*/ 4 w 70"/>
                <a:gd name="T49" fmla="*/ 35 h 37"/>
                <a:gd name="T50" fmla="*/ 6 w 70"/>
                <a:gd name="T51" fmla="*/ 3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 h="37">
                  <a:moveTo>
                    <a:pt x="6" y="35"/>
                  </a:moveTo>
                  <a:lnTo>
                    <a:pt x="4" y="35"/>
                  </a:lnTo>
                  <a:lnTo>
                    <a:pt x="12" y="37"/>
                  </a:lnTo>
                  <a:lnTo>
                    <a:pt x="21" y="35"/>
                  </a:lnTo>
                  <a:lnTo>
                    <a:pt x="30" y="32"/>
                  </a:lnTo>
                  <a:lnTo>
                    <a:pt x="40" y="27"/>
                  </a:lnTo>
                  <a:lnTo>
                    <a:pt x="50" y="22"/>
                  </a:lnTo>
                  <a:lnTo>
                    <a:pt x="58" y="17"/>
                  </a:lnTo>
                  <a:lnTo>
                    <a:pt x="64" y="12"/>
                  </a:lnTo>
                  <a:lnTo>
                    <a:pt x="70" y="9"/>
                  </a:lnTo>
                  <a:lnTo>
                    <a:pt x="66" y="0"/>
                  </a:lnTo>
                  <a:lnTo>
                    <a:pt x="60" y="3"/>
                  </a:lnTo>
                  <a:lnTo>
                    <a:pt x="53" y="8"/>
                  </a:lnTo>
                  <a:lnTo>
                    <a:pt x="45" y="13"/>
                  </a:lnTo>
                  <a:lnTo>
                    <a:pt x="36" y="18"/>
                  </a:lnTo>
                  <a:lnTo>
                    <a:pt x="28" y="22"/>
                  </a:lnTo>
                  <a:lnTo>
                    <a:pt x="19" y="26"/>
                  </a:lnTo>
                  <a:lnTo>
                    <a:pt x="12" y="26"/>
                  </a:lnTo>
                  <a:lnTo>
                    <a:pt x="6" y="26"/>
                  </a:lnTo>
                  <a:lnTo>
                    <a:pt x="4" y="26"/>
                  </a:lnTo>
                  <a:lnTo>
                    <a:pt x="6" y="26"/>
                  </a:lnTo>
                  <a:lnTo>
                    <a:pt x="3" y="27"/>
                  </a:lnTo>
                  <a:lnTo>
                    <a:pt x="0" y="29"/>
                  </a:lnTo>
                  <a:lnTo>
                    <a:pt x="1" y="33"/>
                  </a:lnTo>
                  <a:lnTo>
                    <a:pt x="4" y="35"/>
                  </a:lnTo>
                  <a:lnTo>
                    <a:pt x="6" y="3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52" name="Freeform 460"/>
            <p:cNvSpPr>
              <a:spLocks/>
            </p:cNvSpPr>
            <p:nvPr/>
          </p:nvSpPr>
          <p:spPr bwMode="auto">
            <a:xfrm>
              <a:off x="2605" y="3898"/>
              <a:ext cx="23" cy="7"/>
            </a:xfrm>
            <a:custGeom>
              <a:avLst/>
              <a:gdLst>
                <a:gd name="T0" fmla="*/ 9 w 70"/>
                <a:gd name="T1" fmla="*/ 4 h 20"/>
                <a:gd name="T2" fmla="*/ 1 w 70"/>
                <a:gd name="T3" fmla="*/ 8 h 20"/>
                <a:gd name="T4" fmla="*/ 8 w 70"/>
                <a:gd name="T5" fmla="*/ 14 h 20"/>
                <a:gd name="T6" fmla="*/ 15 w 70"/>
                <a:gd name="T7" fmla="*/ 17 h 20"/>
                <a:gd name="T8" fmla="*/ 23 w 70"/>
                <a:gd name="T9" fmla="*/ 19 h 20"/>
                <a:gd name="T10" fmla="*/ 31 w 70"/>
                <a:gd name="T11" fmla="*/ 20 h 20"/>
                <a:gd name="T12" fmla="*/ 39 w 70"/>
                <a:gd name="T13" fmla="*/ 20 h 20"/>
                <a:gd name="T14" fmla="*/ 48 w 70"/>
                <a:gd name="T15" fmla="*/ 19 h 20"/>
                <a:gd name="T16" fmla="*/ 60 w 70"/>
                <a:gd name="T17" fmla="*/ 16 h 20"/>
                <a:gd name="T18" fmla="*/ 70 w 70"/>
                <a:gd name="T19" fmla="*/ 14 h 20"/>
                <a:gd name="T20" fmla="*/ 68 w 70"/>
                <a:gd name="T21" fmla="*/ 5 h 20"/>
                <a:gd name="T22" fmla="*/ 57 w 70"/>
                <a:gd name="T23" fmla="*/ 7 h 20"/>
                <a:gd name="T24" fmla="*/ 48 w 70"/>
                <a:gd name="T25" fmla="*/ 9 h 20"/>
                <a:gd name="T26" fmla="*/ 39 w 70"/>
                <a:gd name="T27" fmla="*/ 11 h 20"/>
                <a:gd name="T28" fmla="*/ 31 w 70"/>
                <a:gd name="T29" fmla="*/ 11 h 20"/>
                <a:gd name="T30" fmla="*/ 23 w 70"/>
                <a:gd name="T31" fmla="*/ 9 h 20"/>
                <a:gd name="T32" fmla="*/ 17 w 70"/>
                <a:gd name="T33" fmla="*/ 8 h 20"/>
                <a:gd name="T34" fmla="*/ 13 w 70"/>
                <a:gd name="T35" fmla="*/ 5 h 20"/>
                <a:gd name="T36" fmla="*/ 8 w 70"/>
                <a:gd name="T37" fmla="*/ 1 h 20"/>
                <a:gd name="T38" fmla="*/ 0 w 70"/>
                <a:gd name="T39" fmla="*/ 6 h 20"/>
                <a:gd name="T40" fmla="*/ 8 w 70"/>
                <a:gd name="T41" fmla="*/ 1 h 20"/>
                <a:gd name="T42" fmla="*/ 5 w 70"/>
                <a:gd name="T43" fmla="*/ 0 h 20"/>
                <a:gd name="T44" fmla="*/ 1 w 70"/>
                <a:gd name="T45" fmla="*/ 1 h 20"/>
                <a:gd name="T46" fmla="*/ 0 w 70"/>
                <a:gd name="T47" fmla="*/ 5 h 20"/>
                <a:gd name="T48" fmla="*/ 1 w 70"/>
                <a:gd name="T49" fmla="*/ 8 h 20"/>
                <a:gd name="T50" fmla="*/ 9 w 70"/>
                <a:gd name="T51"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 h="20">
                  <a:moveTo>
                    <a:pt x="9" y="4"/>
                  </a:moveTo>
                  <a:lnTo>
                    <a:pt x="1" y="8"/>
                  </a:lnTo>
                  <a:lnTo>
                    <a:pt x="8" y="14"/>
                  </a:lnTo>
                  <a:lnTo>
                    <a:pt x="15" y="17"/>
                  </a:lnTo>
                  <a:lnTo>
                    <a:pt x="23" y="19"/>
                  </a:lnTo>
                  <a:lnTo>
                    <a:pt x="31" y="20"/>
                  </a:lnTo>
                  <a:lnTo>
                    <a:pt x="39" y="20"/>
                  </a:lnTo>
                  <a:lnTo>
                    <a:pt x="48" y="19"/>
                  </a:lnTo>
                  <a:lnTo>
                    <a:pt x="60" y="16"/>
                  </a:lnTo>
                  <a:lnTo>
                    <a:pt x="70" y="14"/>
                  </a:lnTo>
                  <a:lnTo>
                    <a:pt x="68" y="5"/>
                  </a:lnTo>
                  <a:lnTo>
                    <a:pt x="57" y="7"/>
                  </a:lnTo>
                  <a:lnTo>
                    <a:pt x="48" y="9"/>
                  </a:lnTo>
                  <a:lnTo>
                    <a:pt x="39" y="11"/>
                  </a:lnTo>
                  <a:lnTo>
                    <a:pt x="31" y="11"/>
                  </a:lnTo>
                  <a:lnTo>
                    <a:pt x="23" y="9"/>
                  </a:lnTo>
                  <a:lnTo>
                    <a:pt x="17" y="8"/>
                  </a:lnTo>
                  <a:lnTo>
                    <a:pt x="13" y="5"/>
                  </a:lnTo>
                  <a:lnTo>
                    <a:pt x="8" y="1"/>
                  </a:lnTo>
                  <a:lnTo>
                    <a:pt x="0" y="6"/>
                  </a:lnTo>
                  <a:lnTo>
                    <a:pt x="8" y="1"/>
                  </a:lnTo>
                  <a:lnTo>
                    <a:pt x="5" y="0"/>
                  </a:lnTo>
                  <a:lnTo>
                    <a:pt x="1" y="1"/>
                  </a:lnTo>
                  <a:lnTo>
                    <a:pt x="0" y="5"/>
                  </a:lnTo>
                  <a:lnTo>
                    <a:pt x="1" y="8"/>
                  </a:lnTo>
                  <a:lnTo>
                    <a:pt x="9"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53" name="Freeform 461"/>
            <p:cNvSpPr>
              <a:spLocks/>
            </p:cNvSpPr>
            <p:nvPr/>
          </p:nvSpPr>
          <p:spPr bwMode="auto">
            <a:xfrm>
              <a:off x="2605" y="3900"/>
              <a:ext cx="4" cy="12"/>
            </a:xfrm>
            <a:custGeom>
              <a:avLst/>
              <a:gdLst>
                <a:gd name="T0" fmla="*/ 6 w 12"/>
                <a:gd name="T1" fmla="*/ 36 h 36"/>
                <a:gd name="T2" fmla="*/ 12 w 12"/>
                <a:gd name="T3" fmla="*/ 31 h 36"/>
                <a:gd name="T4" fmla="*/ 12 w 12"/>
                <a:gd name="T5" fmla="*/ 25 h 36"/>
                <a:gd name="T6" fmla="*/ 12 w 12"/>
                <a:gd name="T7" fmla="*/ 17 h 36"/>
                <a:gd name="T8" fmla="*/ 10 w 12"/>
                <a:gd name="T9" fmla="*/ 8 h 36"/>
                <a:gd name="T10" fmla="*/ 9 w 12"/>
                <a:gd name="T11" fmla="*/ 0 h 36"/>
                <a:gd name="T12" fmla="*/ 0 w 12"/>
                <a:gd name="T13" fmla="*/ 2 h 36"/>
                <a:gd name="T14" fmla="*/ 1 w 12"/>
                <a:gd name="T15" fmla="*/ 8 h 36"/>
                <a:gd name="T16" fmla="*/ 0 w 12"/>
                <a:gd name="T17" fmla="*/ 17 h 36"/>
                <a:gd name="T18" fmla="*/ 0 w 12"/>
                <a:gd name="T19" fmla="*/ 25 h 36"/>
                <a:gd name="T20" fmla="*/ 0 w 12"/>
                <a:gd name="T21" fmla="*/ 31 h 36"/>
                <a:gd name="T22" fmla="*/ 6 w 12"/>
                <a:gd name="T23" fmla="*/ 25 h 36"/>
                <a:gd name="T24" fmla="*/ 0 w 12"/>
                <a:gd name="T25" fmla="*/ 31 h 36"/>
                <a:gd name="T26" fmla="*/ 2 w 12"/>
                <a:gd name="T27" fmla="*/ 34 h 36"/>
                <a:gd name="T28" fmla="*/ 6 w 12"/>
                <a:gd name="T29" fmla="*/ 35 h 36"/>
                <a:gd name="T30" fmla="*/ 9 w 12"/>
                <a:gd name="T31" fmla="*/ 34 h 36"/>
                <a:gd name="T32" fmla="*/ 12 w 12"/>
                <a:gd name="T33" fmla="*/ 31 h 36"/>
                <a:gd name="T34" fmla="*/ 6 w 12"/>
                <a:gd name="T35"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36">
                  <a:moveTo>
                    <a:pt x="6" y="36"/>
                  </a:moveTo>
                  <a:lnTo>
                    <a:pt x="12" y="31"/>
                  </a:lnTo>
                  <a:lnTo>
                    <a:pt x="12" y="25"/>
                  </a:lnTo>
                  <a:lnTo>
                    <a:pt x="12" y="17"/>
                  </a:lnTo>
                  <a:lnTo>
                    <a:pt x="10" y="8"/>
                  </a:lnTo>
                  <a:lnTo>
                    <a:pt x="9" y="0"/>
                  </a:lnTo>
                  <a:lnTo>
                    <a:pt x="0" y="2"/>
                  </a:lnTo>
                  <a:lnTo>
                    <a:pt x="1" y="8"/>
                  </a:lnTo>
                  <a:lnTo>
                    <a:pt x="0" y="17"/>
                  </a:lnTo>
                  <a:lnTo>
                    <a:pt x="0" y="25"/>
                  </a:lnTo>
                  <a:lnTo>
                    <a:pt x="0" y="31"/>
                  </a:lnTo>
                  <a:lnTo>
                    <a:pt x="6" y="25"/>
                  </a:lnTo>
                  <a:lnTo>
                    <a:pt x="0" y="31"/>
                  </a:lnTo>
                  <a:lnTo>
                    <a:pt x="2" y="34"/>
                  </a:lnTo>
                  <a:lnTo>
                    <a:pt x="6" y="35"/>
                  </a:lnTo>
                  <a:lnTo>
                    <a:pt x="9" y="34"/>
                  </a:lnTo>
                  <a:lnTo>
                    <a:pt x="12" y="31"/>
                  </a:lnTo>
                  <a:lnTo>
                    <a:pt x="6" y="3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54" name="Freeform 462"/>
            <p:cNvSpPr>
              <a:spLocks/>
            </p:cNvSpPr>
            <p:nvPr/>
          </p:nvSpPr>
          <p:spPr bwMode="auto">
            <a:xfrm>
              <a:off x="2593" y="3901"/>
              <a:ext cx="14" cy="11"/>
            </a:xfrm>
            <a:custGeom>
              <a:avLst/>
              <a:gdLst>
                <a:gd name="T0" fmla="*/ 7 w 41"/>
                <a:gd name="T1" fmla="*/ 9 h 32"/>
                <a:gd name="T2" fmla="*/ 1 w 41"/>
                <a:gd name="T3" fmla="*/ 8 h 32"/>
                <a:gd name="T4" fmla="*/ 4 w 41"/>
                <a:gd name="T5" fmla="*/ 12 h 32"/>
                <a:gd name="T6" fmla="*/ 9 w 41"/>
                <a:gd name="T7" fmla="*/ 15 h 32"/>
                <a:gd name="T8" fmla="*/ 12 w 41"/>
                <a:gd name="T9" fmla="*/ 19 h 32"/>
                <a:gd name="T10" fmla="*/ 18 w 41"/>
                <a:gd name="T11" fmla="*/ 22 h 32"/>
                <a:gd name="T12" fmla="*/ 23 w 41"/>
                <a:gd name="T13" fmla="*/ 27 h 32"/>
                <a:gd name="T14" fmla="*/ 29 w 41"/>
                <a:gd name="T15" fmla="*/ 29 h 32"/>
                <a:gd name="T16" fmla="*/ 34 w 41"/>
                <a:gd name="T17" fmla="*/ 30 h 32"/>
                <a:gd name="T18" fmla="*/ 41 w 41"/>
                <a:gd name="T19" fmla="*/ 32 h 32"/>
                <a:gd name="T20" fmla="*/ 41 w 41"/>
                <a:gd name="T21" fmla="*/ 21 h 32"/>
                <a:gd name="T22" fmla="*/ 36 w 41"/>
                <a:gd name="T23" fmla="*/ 21 h 32"/>
                <a:gd name="T24" fmla="*/ 32 w 41"/>
                <a:gd name="T25" fmla="*/ 20 h 32"/>
                <a:gd name="T26" fmla="*/ 27 w 41"/>
                <a:gd name="T27" fmla="*/ 18 h 32"/>
                <a:gd name="T28" fmla="*/ 23 w 41"/>
                <a:gd name="T29" fmla="*/ 15 h 32"/>
                <a:gd name="T30" fmla="*/ 19 w 41"/>
                <a:gd name="T31" fmla="*/ 12 h 32"/>
                <a:gd name="T32" fmla="*/ 16 w 41"/>
                <a:gd name="T33" fmla="*/ 8 h 32"/>
                <a:gd name="T34" fmla="*/ 11 w 41"/>
                <a:gd name="T35" fmla="*/ 5 h 32"/>
                <a:gd name="T36" fmla="*/ 8 w 41"/>
                <a:gd name="T37" fmla="*/ 1 h 32"/>
                <a:gd name="T38" fmla="*/ 2 w 41"/>
                <a:gd name="T39" fmla="*/ 0 h 32"/>
                <a:gd name="T40" fmla="*/ 8 w 41"/>
                <a:gd name="T41" fmla="*/ 1 h 32"/>
                <a:gd name="T42" fmla="*/ 4 w 41"/>
                <a:gd name="T43" fmla="*/ 0 h 32"/>
                <a:gd name="T44" fmla="*/ 1 w 41"/>
                <a:gd name="T45" fmla="*/ 1 h 32"/>
                <a:gd name="T46" fmla="*/ 0 w 41"/>
                <a:gd name="T47" fmla="*/ 5 h 32"/>
                <a:gd name="T48" fmla="*/ 1 w 41"/>
                <a:gd name="T49" fmla="*/ 8 h 32"/>
                <a:gd name="T50" fmla="*/ 7 w 41"/>
                <a:gd name="T51"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32">
                  <a:moveTo>
                    <a:pt x="7" y="9"/>
                  </a:moveTo>
                  <a:lnTo>
                    <a:pt x="1" y="8"/>
                  </a:lnTo>
                  <a:lnTo>
                    <a:pt x="4" y="12"/>
                  </a:lnTo>
                  <a:lnTo>
                    <a:pt x="9" y="15"/>
                  </a:lnTo>
                  <a:lnTo>
                    <a:pt x="12" y="19"/>
                  </a:lnTo>
                  <a:lnTo>
                    <a:pt x="18" y="22"/>
                  </a:lnTo>
                  <a:lnTo>
                    <a:pt x="23" y="27"/>
                  </a:lnTo>
                  <a:lnTo>
                    <a:pt x="29" y="29"/>
                  </a:lnTo>
                  <a:lnTo>
                    <a:pt x="34" y="30"/>
                  </a:lnTo>
                  <a:lnTo>
                    <a:pt x="41" y="32"/>
                  </a:lnTo>
                  <a:lnTo>
                    <a:pt x="41" y="21"/>
                  </a:lnTo>
                  <a:lnTo>
                    <a:pt x="36" y="21"/>
                  </a:lnTo>
                  <a:lnTo>
                    <a:pt x="32" y="20"/>
                  </a:lnTo>
                  <a:lnTo>
                    <a:pt x="27" y="18"/>
                  </a:lnTo>
                  <a:lnTo>
                    <a:pt x="23" y="15"/>
                  </a:lnTo>
                  <a:lnTo>
                    <a:pt x="19" y="12"/>
                  </a:lnTo>
                  <a:lnTo>
                    <a:pt x="16" y="8"/>
                  </a:lnTo>
                  <a:lnTo>
                    <a:pt x="11" y="5"/>
                  </a:lnTo>
                  <a:lnTo>
                    <a:pt x="8" y="1"/>
                  </a:lnTo>
                  <a:lnTo>
                    <a:pt x="2" y="0"/>
                  </a:lnTo>
                  <a:lnTo>
                    <a:pt x="8" y="1"/>
                  </a:lnTo>
                  <a:lnTo>
                    <a:pt x="4" y="0"/>
                  </a:lnTo>
                  <a:lnTo>
                    <a:pt x="1" y="1"/>
                  </a:lnTo>
                  <a:lnTo>
                    <a:pt x="0" y="5"/>
                  </a:lnTo>
                  <a:lnTo>
                    <a:pt x="1" y="8"/>
                  </a:lnTo>
                  <a:lnTo>
                    <a:pt x="7"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55" name="Freeform 463"/>
            <p:cNvSpPr>
              <a:spLocks/>
            </p:cNvSpPr>
            <p:nvPr/>
          </p:nvSpPr>
          <p:spPr bwMode="auto">
            <a:xfrm>
              <a:off x="2565" y="3887"/>
              <a:ext cx="30" cy="19"/>
            </a:xfrm>
            <a:custGeom>
              <a:avLst/>
              <a:gdLst>
                <a:gd name="T0" fmla="*/ 6 w 90"/>
                <a:gd name="T1" fmla="*/ 9 h 57"/>
                <a:gd name="T2" fmla="*/ 0 w 90"/>
                <a:gd name="T3" fmla="*/ 7 h 57"/>
                <a:gd name="T4" fmla="*/ 4 w 90"/>
                <a:gd name="T5" fmla="*/ 15 h 57"/>
                <a:gd name="T6" fmla="*/ 12 w 90"/>
                <a:gd name="T7" fmla="*/ 24 h 57"/>
                <a:gd name="T8" fmla="*/ 19 w 90"/>
                <a:gd name="T9" fmla="*/ 34 h 57"/>
                <a:gd name="T10" fmla="*/ 29 w 90"/>
                <a:gd name="T11" fmla="*/ 43 h 57"/>
                <a:gd name="T12" fmla="*/ 40 w 90"/>
                <a:gd name="T13" fmla="*/ 52 h 57"/>
                <a:gd name="T14" fmla="*/ 56 w 90"/>
                <a:gd name="T15" fmla="*/ 57 h 57"/>
                <a:gd name="T16" fmla="*/ 71 w 90"/>
                <a:gd name="T17" fmla="*/ 57 h 57"/>
                <a:gd name="T18" fmla="*/ 90 w 90"/>
                <a:gd name="T19" fmla="*/ 52 h 57"/>
                <a:gd name="T20" fmla="*/ 85 w 90"/>
                <a:gd name="T21" fmla="*/ 43 h 57"/>
                <a:gd name="T22" fmla="*/ 71 w 90"/>
                <a:gd name="T23" fmla="*/ 48 h 57"/>
                <a:gd name="T24" fmla="*/ 56 w 90"/>
                <a:gd name="T25" fmla="*/ 48 h 57"/>
                <a:gd name="T26" fmla="*/ 45 w 90"/>
                <a:gd name="T27" fmla="*/ 43 h 57"/>
                <a:gd name="T28" fmla="*/ 36 w 90"/>
                <a:gd name="T29" fmla="*/ 36 h 57"/>
                <a:gd name="T30" fmla="*/ 25 w 90"/>
                <a:gd name="T31" fmla="*/ 27 h 57"/>
                <a:gd name="T32" fmla="*/ 19 w 90"/>
                <a:gd name="T33" fmla="*/ 19 h 57"/>
                <a:gd name="T34" fmla="*/ 13 w 90"/>
                <a:gd name="T35" fmla="*/ 10 h 57"/>
                <a:gd name="T36" fmla="*/ 9 w 90"/>
                <a:gd name="T37" fmla="*/ 2 h 57"/>
                <a:gd name="T38" fmla="*/ 4 w 90"/>
                <a:gd name="T39" fmla="*/ 0 h 57"/>
                <a:gd name="T40" fmla="*/ 9 w 90"/>
                <a:gd name="T41" fmla="*/ 2 h 57"/>
                <a:gd name="T42" fmla="*/ 7 w 90"/>
                <a:gd name="T43" fmla="*/ 0 h 57"/>
                <a:gd name="T44" fmla="*/ 4 w 90"/>
                <a:gd name="T45" fmla="*/ 0 h 57"/>
                <a:gd name="T46" fmla="*/ 0 w 90"/>
                <a:gd name="T47" fmla="*/ 3 h 57"/>
                <a:gd name="T48" fmla="*/ 0 w 90"/>
                <a:gd name="T49" fmla="*/ 7 h 57"/>
                <a:gd name="T50" fmla="*/ 6 w 90"/>
                <a:gd name="T51" fmla="*/ 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0" h="57">
                  <a:moveTo>
                    <a:pt x="6" y="9"/>
                  </a:moveTo>
                  <a:lnTo>
                    <a:pt x="0" y="7"/>
                  </a:lnTo>
                  <a:lnTo>
                    <a:pt x="4" y="15"/>
                  </a:lnTo>
                  <a:lnTo>
                    <a:pt x="12" y="24"/>
                  </a:lnTo>
                  <a:lnTo>
                    <a:pt x="19" y="34"/>
                  </a:lnTo>
                  <a:lnTo>
                    <a:pt x="29" y="43"/>
                  </a:lnTo>
                  <a:lnTo>
                    <a:pt x="40" y="52"/>
                  </a:lnTo>
                  <a:lnTo>
                    <a:pt x="56" y="57"/>
                  </a:lnTo>
                  <a:lnTo>
                    <a:pt x="71" y="57"/>
                  </a:lnTo>
                  <a:lnTo>
                    <a:pt x="90" y="52"/>
                  </a:lnTo>
                  <a:lnTo>
                    <a:pt x="85" y="43"/>
                  </a:lnTo>
                  <a:lnTo>
                    <a:pt x="71" y="48"/>
                  </a:lnTo>
                  <a:lnTo>
                    <a:pt x="56" y="48"/>
                  </a:lnTo>
                  <a:lnTo>
                    <a:pt x="45" y="43"/>
                  </a:lnTo>
                  <a:lnTo>
                    <a:pt x="36" y="36"/>
                  </a:lnTo>
                  <a:lnTo>
                    <a:pt x="25" y="27"/>
                  </a:lnTo>
                  <a:lnTo>
                    <a:pt x="19" y="19"/>
                  </a:lnTo>
                  <a:lnTo>
                    <a:pt x="13" y="10"/>
                  </a:lnTo>
                  <a:lnTo>
                    <a:pt x="9" y="2"/>
                  </a:lnTo>
                  <a:lnTo>
                    <a:pt x="4" y="0"/>
                  </a:lnTo>
                  <a:lnTo>
                    <a:pt x="9" y="2"/>
                  </a:lnTo>
                  <a:lnTo>
                    <a:pt x="7" y="0"/>
                  </a:lnTo>
                  <a:lnTo>
                    <a:pt x="4" y="0"/>
                  </a:lnTo>
                  <a:lnTo>
                    <a:pt x="0" y="3"/>
                  </a:lnTo>
                  <a:lnTo>
                    <a:pt x="0" y="7"/>
                  </a:lnTo>
                  <a:lnTo>
                    <a:pt x="6"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56" name="Freeform 464"/>
            <p:cNvSpPr>
              <a:spLocks/>
            </p:cNvSpPr>
            <p:nvPr/>
          </p:nvSpPr>
          <p:spPr bwMode="auto">
            <a:xfrm>
              <a:off x="2555" y="3887"/>
              <a:ext cx="12" cy="7"/>
            </a:xfrm>
            <a:custGeom>
              <a:avLst/>
              <a:gdLst>
                <a:gd name="T0" fmla="*/ 0 w 37"/>
                <a:gd name="T1" fmla="*/ 17 h 22"/>
                <a:gd name="T2" fmla="*/ 5 w 37"/>
                <a:gd name="T3" fmla="*/ 22 h 22"/>
                <a:gd name="T4" fmla="*/ 14 w 37"/>
                <a:gd name="T5" fmla="*/ 19 h 22"/>
                <a:gd name="T6" fmla="*/ 23 w 37"/>
                <a:gd name="T7" fmla="*/ 16 h 22"/>
                <a:gd name="T8" fmla="*/ 31 w 37"/>
                <a:gd name="T9" fmla="*/ 11 h 22"/>
                <a:gd name="T10" fmla="*/ 37 w 37"/>
                <a:gd name="T11" fmla="*/ 9 h 22"/>
                <a:gd name="T12" fmla="*/ 35 w 37"/>
                <a:gd name="T13" fmla="*/ 0 h 22"/>
                <a:gd name="T14" fmla="*/ 27 w 37"/>
                <a:gd name="T15" fmla="*/ 2 h 22"/>
                <a:gd name="T16" fmla="*/ 19 w 37"/>
                <a:gd name="T17" fmla="*/ 7 h 22"/>
                <a:gd name="T18" fmla="*/ 12 w 37"/>
                <a:gd name="T19" fmla="*/ 10 h 22"/>
                <a:gd name="T20" fmla="*/ 5 w 37"/>
                <a:gd name="T21" fmla="*/ 12 h 22"/>
                <a:gd name="T22" fmla="*/ 10 w 37"/>
                <a:gd name="T23" fmla="*/ 17 h 22"/>
                <a:gd name="T24" fmla="*/ 5 w 37"/>
                <a:gd name="T25" fmla="*/ 12 h 22"/>
                <a:gd name="T26" fmla="*/ 2 w 37"/>
                <a:gd name="T27" fmla="*/ 14 h 22"/>
                <a:gd name="T28" fmla="*/ 0 w 37"/>
                <a:gd name="T29" fmla="*/ 17 h 22"/>
                <a:gd name="T30" fmla="*/ 2 w 37"/>
                <a:gd name="T31" fmla="*/ 20 h 22"/>
                <a:gd name="T32" fmla="*/ 5 w 37"/>
                <a:gd name="T33" fmla="*/ 22 h 22"/>
                <a:gd name="T34" fmla="*/ 0 w 37"/>
                <a:gd name="T35"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22">
                  <a:moveTo>
                    <a:pt x="0" y="17"/>
                  </a:moveTo>
                  <a:lnTo>
                    <a:pt x="5" y="22"/>
                  </a:lnTo>
                  <a:lnTo>
                    <a:pt x="14" y="19"/>
                  </a:lnTo>
                  <a:lnTo>
                    <a:pt x="23" y="16"/>
                  </a:lnTo>
                  <a:lnTo>
                    <a:pt x="31" y="11"/>
                  </a:lnTo>
                  <a:lnTo>
                    <a:pt x="37" y="9"/>
                  </a:lnTo>
                  <a:lnTo>
                    <a:pt x="35" y="0"/>
                  </a:lnTo>
                  <a:lnTo>
                    <a:pt x="27" y="2"/>
                  </a:lnTo>
                  <a:lnTo>
                    <a:pt x="19" y="7"/>
                  </a:lnTo>
                  <a:lnTo>
                    <a:pt x="12" y="10"/>
                  </a:lnTo>
                  <a:lnTo>
                    <a:pt x="5" y="12"/>
                  </a:lnTo>
                  <a:lnTo>
                    <a:pt x="10" y="17"/>
                  </a:lnTo>
                  <a:lnTo>
                    <a:pt x="5" y="12"/>
                  </a:lnTo>
                  <a:lnTo>
                    <a:pt x="2" y="14"/>
                  </a:lnTo>
                  <a:lnTo>
                    <a:pt x="0" y="17"/>
                  </a:lnTo>
                  <a:lnTo>
                    <a:pt x="2" y="20"/>
                  </a:lnTo>
                  <a:lnTo>
                    <a:pt x="5" y="22"/>
                  </a:lnTo>
                  <a:lnTo>
                    <a:pt x="0"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57" name="Freeform 465"/>
            <p:cNvSpPr>
              <a:spLocks/>
            </p:cNvSpPr>
            <p:nvPr/>
          </p:nvSpPr>
          <p:spPr bwMode="auto">
            <a:xfrm>
              <a:off x="2552" y="3879"/>
              <a:ext cx="6" cy="13"/>
            </a:xfrm>
            <a:custGeom>
              <a:avLst/>
              <a:gdLst>
                <a:gd name="T0" fmla="*/ 12 w 18"/>
                <a:gd name="T1" fmla="*/ 5 h 40"/>
                <a:gd name="T2" fmla="*/ 2 w 18"/>
                <a:gd name="T3" fmla="*/ 7 h 40"/>
                <a:gd name="T4" fmla="*/ 5 w 18"/>
                <a:gd name="T5" fmla="*/ 14 h 40"/>
                <a:gd name="T6" fmla="*/ 7 w 18"/>
                <a:gd name="T7" fmla="*/ 22 h 40"/>
                <a:gd name="T8" fmla="*/ 8 w 18"/>
                <a:gd name="T9" fmla="*/ 31 h 40"/>
                <a:gd name="T10" fmla="*/ 8 w 18"/>
                <a:gd name="T11" fmla="*/ 40 h 40"/>
                <a:gd name="T12" fmla="*/ 18 w 18"/>
                <a:gd name="T13" fmla="*/ 40 h 40"/>
                <a:gd name="T14" fmla="*/ 18 w 18"/>
                <a:gd name="T15" fmla="*/ 31 h 40"/>
                <a:gd name="T16" fmla="*/ 16 w 18"/>
                <a:gd name="T17" fmla="*/ 22 h 40"/>
                <a:gd name="T18" fmla="*/ 14 w 18"/>
                <a:gd name="T19" fmla="*/ 11 h 40"/>
                <a:gd name="T20" fmla="*/ 11 w 18"/>
                <a:gd name="T21" fmla="*/ 2 h 40"/>
                <a:gd name="T22" fmla="*/ 0 w 18"/>
                <a:gd name="T23" fmla="*/ 5 h 40"/>
                <a:gd name="T24" fmla="*/ 11 w 18"/>
                <a:gd name="T25" fmla="*/ 2 h 40"/>
                <a:gd name="T26" fmla="*/ 8 w 18"/>
                <a:gd name="T27" fmla="*/ 0 h 40"/>
                <a:gd name="T28" fmla="*/ 5 w 18"/>
                <a:gd name="T29" fmla="*/ 0 h 40"/>
                <a:gd name="T30" fmla="*/ 2 w 18"/>
                <a:gd name="T31" fmla="*/ 3 h 40"/>
                <a:gd name="T32" fmla="*/ 2 w 18"/>
                <a:gd name="T33" fmla="*/ 7 h 40"/>
                <a:gd name="T34" fmla="*/ 12 w 18"/>
                <a:gd name="T35" fmla="*/ 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40">
                  <a:moveTo>
                    <a:pt x="12" y="5"/>
                  </a:moveTo>
                  <a:lnTo>
                    <a:pt x="2" y="7"/>
                  </a:lnTo>
                  <a:lnTo>
                    <a:pt x="5" y="14"/>
                  </a:lnTo>
                  <a:lnTo>
                    <a:pt x="7" y="22"/>
                  </a:lnTo>
                  <a:lnTo>
                    <a:pt x="8" y="31"/>
                  </a:lnTo>
                  <a:lnTo>
                    <a:pt x="8" y="40"/>
                  </a:lnTo>
                  <a:lnTo>
                    <a:pt x="18" y="40"/>
                  </a:lnTo>
                  <a:lnTo>
                    <a:pt x="18" y="31"/>
                  </a:lnTo>
                  <a:lnTo>
                    <a:pt x="16" y="22"/>
                  </a:lnTo>
                  <a:lnTo>
                    <a:pt x="14" y="11"/>
                  </a:lnTo>
                  <a:lnTo>
                    <a:pt x="11" y="2"/>
                  </a:lnTo>
                  <a:lnTo>
                    <a:pt x="0" y="5"/>
                  </a:lnTo>
                  <a:lnTo>
                    <a:pt x="11" y="2"/>
                  </a:lnTo>
                  <a:lnTo>
                    <a:pt x="8" y="0"/>
                  </a:lnTo>
                  <a:lnTo>
                    <a:pt x="5" y="0"/>
                  </a:lnTo>
                  <a:lnTo>
                    <a:pt x="2" y="3"/>
                  </a:lnTo>
                  <a:lnTo>
                    <a:pt x="2" y="7"/>
                  </a:lnTo>
                  <a:lnTo>
                    <a:pt x="12"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58" name="Freeform 466"/>
            <p:cNvSpPr>
              <a:spLocks/>
            </p:cNvSpPr>
            <p:nvPr/>
          </p:nvSpPr>
          <p:spPr bwMode="auto">
            <a:xfrm>
              <a:off x="2548" y="3881"/>
              <a:ext cx="8" cy="10"/>
            </a:xfrm>
            <a:custGeom>
              <a:avLst/>
              <a:gdLst>
                <a:gd name="T0" fmla="*/ 0 w 24"/>
                <a:gd name="T1" fmla="*/ 32 h 32"/>
                <a:gd name="T2" fmla="*/ 0 w 24"/>
                <a:gd name="T3" fmla="*/ 32 h 32"/>
                <a:gd name="T4" fmla="*/ 11 w 24"/>
                <a:gd name="T5" fmla="*/ 29 h 32"/>
                <a:gd name="T6" fmla="*/ 17 w 24"/>
                <a:gd name="T7" fmla="*/ 21 h 32"/>
                <a:gd name="T8" fmla="*/ 22 w 24"/>
                <a:gd name="T9" fmla="*/ 10 h 32"/>
                <a:gd name="T10" fmla="*/ 24 w 24"/>
                <a:gd name="T11" fmla="*/ 0 h 32"/>
                <a:gd name="T12" fmla="*/ 12 w 24"/>
                <a:gd name="T13" fmla="*/ 0 h 32"/>
                <a:gd name="T14" fmla="*/ 12 w 24"/>
                <a:gd name="T15" fmla="*/ 8 h 32"/>
                <a:gd name="T16" fmla="*/ 8 w 24"/>
                <a:gd name="T17" fmla="*/ 17 h 32"/>
                <a:gd name="T18" fmla="*/ 4 w 24"/>
                <a:gd name="T19" fmla="*/ 22 h 32"/>
                <a:gd name="T20" fmla="*/ 4 w 24"/>
                <a:gd name="T21" fmla="*/ 22 h 32"/>
                <a:gd name="T22" fmla="*/ 4 w 24"/>
                <a:gd name="T23" fmla="*/ 22 h 32"/>
                <a:gd name="T24" fmla="*/ 0 w 24"/>
                <a:gd name="T25"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32">
                  <a:moveTo>
                    <a:pt x="0" y="32"/>
                  </a:moveTo>
                  <a:lnTo>
                    <a:pt x="0" y="32"/>
                  </a:lnTo>
                  <a:lnTo>
                    <a:pt x="11" y="29"/>
                  </a:lnTo>
                  <a:lnTo>
                    <a:pt x="17" y="21"/>
                  </a:lnTo>
                  <a:lnTo>
                    <a:pt x="22" y="10"/>
                  </a:lnTo>
                  <a:lnTo>
                    <a:pt x="24" y="0"/>
                  </a:lnTo>
                  <a:lnTo>
                    <a:pt x="12" y="0"/>
                  </a:lnTo>
                  <a:lnTo>
                    <a:pt x="12" y="8"/>
                  </a:lnTo>
                  <a:lnTo>
                    <a:pt x="8" y="17"/>
                  </a:lnTo>
                  <a:lnTo>
                    <a:pt x="4" y="22"/>
                  </a:lnTo>
                  <a:lnTo>
                    <a:pt x="4" y="22"/>
                  </a:lnTo>
                  <a:lnTo>
                    <a:pt x="4" y="22"/>
                  </a:lnTo>
                  <a:lnTo>
                    <a:pt x="0" y="3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59" name="Freeform 467"/>
            <p:cNvSpPr>
              <a:spLocks/>
            </p:cNvSpPr>
            <p:nvPr/>
          </p:nvSpPr>
          <p:spPr bwMode="auto">
            <a:xfrm>
              <a:off x="2543" y="3874"/>
              <a:ext cx="7" cy="17"/>
            </a:xfrm>
            <a:custGeom>
              <a:avLst/>
              <a:gdLst>
                <a:gd name="T0" fmla="*/ 5 w 20"/>
                <a:gd name="T1" fmla="*/ 9 h 52"/>
                <a:gd name="T2" fmla="*/ 1 w 20"/>
                <a:gd name="T3" fmla="*/ 8 h 52"/>
                <a:gd name="T4" fmla="*/ 3 w 20"/>
                <a:gd name="T5" fmla="*/ 14 h 52"/>
                <a:gd name="T6" fmla="*/ 7 w 20"/>
                <a:gd name="T7" fmla="*/ 28 h 52"/>
                <a:gd name="T8" fmla="*/ 10 w 20"/>
                <a:gd name="T9" fmla="*/ 41 h 52"/>
                <a:gd name="T10" fmla="*/ 16 w 20"/>
                <a:gd name="T11" fmla="*/ 52 h 52"/>
                <a:gd name="T12" fmla="*/ 20 w 20"/>
                <a:gd name="T13" fmla="*/ 42 h 52"/>
                <a:gd name="T14" fmla="*/ 19 w 20"/>
                <a:gd name="T15" fmla="*/ 39 h 52"/>
                <a:gd name="T16" fmla="*/ 16 w 20"/>
                <a:gd name="T17" fmla="*/ 25 h 52"/>
                <a:gd name="T18" fmla="*/ 12 w 20"/>
                <a:gd name="T19" fmla="*/ 11 h 52"/>
                <a:gd name="T20" fmla="*/ 8 w 20"/>
                <a:gd name="T21" fmla="*/ 1 h 52"/>
                <a:gd name="T22" fmla="*/ 3 w 20"/>
                <a:gd name="T23" fmla="*/ 0 h 52"/>
                <a:gd name="T24" fmla="*/ 8 w 20"/>
                <a:gd name="T25" fmla="*/ 1 h 52"/>
                <a:gd name="T26" fmla="*/ 4 w 20"/>
                <a:gd name="T27" fmla="*/ 0 h 52"/>
                <a:gd name="T28" fmla="*/ 1 w 20"/>
                <a:gd name="T29" fmla="*/ 1 h 52"/>
                <a:gd name="T30" fmla="*/ 0 w 20"/>
                <a:gd name="T31" fmla="*/ 5 h 52"/>
                <a:gd name="T32" fmla="*/ 1 w 20"/>
                <a:gd name="T33" fmla="*/ 8 h 52"/>
                <a:gd name="T34" fmla="*/ 5 w 20"/>
                <a:gd name="T35" fmla="*/ 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52">
                  <a:moveTo>
                    <a:pt x="5" y="9"/>
                  </a:moveTo>
                  <a:lnTo>
                    <a:pt x="1" y="8"/>
                  </a:lnTo>
                  <a:lnTo>
                    <a:pt x="3" y="14"/>
                  </a:lnTo>
                  <a:lnTo>
                    <a:pt x="7" y="28"/>
                  </a:lnTo>
                  <a:lnTo>
                    <a:pt x="10" y="41"/>
                  </a:lnTo>
                  <a:lnTo>
                    <a:pt x="16" y="52"/>
                  </a:lnTo>
                  <a:lnTo>
                    <a:pt x="20" y="42"/>
                  </a:lnTo>
                  <a:lnTo>
                    <a:pt x="19" y="39"/>
                  </a:lnTo>
                  <a:lnTo>
                    <a:pt x="16" y="25"/>
                  </a:lnTo>
                  <a:lnTo>
                    <a:pt x="12" y="11"/>
                  </a:lnTo>
                  <a:lnTo>
                    <a:pt x="8" y="1"/>
                  </a:lnTo>
                  <a:lnTo>
                    <a:pt x="3" y="0"/>
                  </a:lnTo>
                  <a:lnTo>
                    <a:pt x="8" y="1"/>
                  </a:lnTo>
                  <a:lnTo>
                    <a:pt x="4" y="0"/>
                  </a:lnTo>
                  <a:lnTo>
                    <a:pt x="1"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60" name="Freeform 468"/>
            <p:cNvSpPr>
              <a:spLocks/>
            </p:cNvSpPr>
            <p:nvPr/>
          </p:nvSpPr>
          <p:spPr bwMode="auto">
            <a:xfrm>
              <a:off x="2533" y="3874"/>
              <a:ext cx="12" cy="16"/>
            </a:xfrm>
            <a:custGeom>
              <a:avLst/>
              <a:gdLst>
                <a:gd name="T0" fmla="*/ 0 w 35"/>
                <a:gd name="T1" fmla="*/ 42 h 47"/>
                <a:gd name="T2" fmla="*/ 9 w 35"/>
                <a:gd name="T3" fmla="*/ 45 h 47"/>
                <a:gd name="T4" fmla="*/ 16 w 35"/>
                <a:gd name="T5" fmla="*/ 33 h 47"/>
                <a:gd name="T6" fmla="*/ 23 w 35"/>
                <a:gd name="T7" fmla="*/ 23 h 47"/>
                <a:gd name="T8" fmla="*/ 31 w 35"/>
                <a:gd name="T9" fmla="*/ 14 h 47"/>
                <a:gd name="T10" fmla="*/ 35 w 35"/>
                <a:gd name="T11" fmla="*/ 9 h 47"/>
                <a:gd name="T12" fmla="*/ 33 w 35"/>
                <a:gd name="T13" fmla="*/ 0 h 47"/>
                <a:gd name="T14" fmla="*/ 24 w 35"/>
                <a:gd name="T15" fmla="*/ 7 h 47"/>
                <a:gd name="T16" fmla="*/ 16 w 35"/>
                <a:gd name="T17" fmla="*/ 16 h 47"/>
                <a:gd name="T18" fmla="*/ 7 w 35"/>
                <a:gd name="T19" fmla="*/ 29 h 47"/>
                <a:gd name="T20" fmla="*/ 0 w 35"/>
                <a:gd name="T21" fmla="*/ 40 h 47"/>
                <a:gd name="T22" fmla="*/ 9 w 35"/>
                <a:gd name="T23" fmla="*/ 42 h 47"/>
                <a:gd name="T24" fmla="*/ 0 w 35"/>
                <a:gd name="T25" fmla="*/ 40 h 47"/>
                <a:gd name="T26" fmla="*/ 0 w 35"/>
                <a:gd name="T27" fmla="*/ 44 h 47"/>
                <a:gd name="T28" fmla="*/ 3 w 35"/>
                <a:gd name="T29" fmla="*/ 47 h 47"/>
                <a:gd name="T30" fmla="*/ 7 w 35"/>
                <a:gd name="T31" fmla="*/ 47 h 47"/>
                <a:gd name="T32" fmla="*/ 9 w 35"/>
                <a:gd name="T33" fmla="*/ 45 h 47"/>
                <a:gd name="T34" fmla="*/ 0 w 35"/>
                <a:gd name="T35"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47">
                  <a:moveTo>
                    <a:pt x="0" y="42"/>
                  </a:moveTo>
                  <a:lnTo>
                    <a:pt x="9" y="45"/>
                  </a:lnTo>
                  <a:lnTo>
                    <a:pt x="16" y="33"/>
                  </a:lnTo>
                  <a:lnTo>
                    <a:pt x="23" y="23"/>
                  </a:lnTo>
                  <a:lnTo>
                    <a:pt x="31" y="14"/>
                  </a:lnTo>
                  <a:lnTo>
                    <a:pt x="35" y="9"/>
                  </a:lnTo>
                  <a:lnTo>
                    <a:pt x="33" y="0"/>
                  </a:lnTo>
                  <a:lnTo>
                    <a:pt x="24" y="7"/>
                  </a:lnTo>
                  <a:lnTo>
                    <a:pt x="16" y="16"/>
                  </a:lnTo>
                  <a:lnTo>
                    <a:pt x="7" y="29"/>
                  </a:lnTo>
                  <a:lnTo>
                    <a:pt x="0" y="40"/>
                  </a:lnTo>
                  <a:lnTo>
                    <a:pt x="9" y="42"/>
                  </a:lnTo>
                  <a:lnTo>
                    <a:pt x="0" y="40"/>
                  </a:lnTo>
                  <a:lnTo>
                    <a:pt x="0" y="44"/>
                  </a:lnTo>
                  <a:lnTo>
                    <a:pt x="3" y="47"/>
                  </a:lnTo>
                  <a:lnTo>
                    <a:pt x="7" y="47"/>
                  </a:lnTo>
                  <a:lnTo>
                    <a:pt x="9" y="45"/>
                  </a:lnTo>
                  <a:lnTo>
                    <a:pt x="0" y="4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61" name="Freeform 469"/>
            <p:cNvSpPr>
              <a:spLocks/>
            </p:cNvSpPr>
            <p:nvPr/>
          </p:nvSpPr>
          <p:spPr bwMode="auto">
            <a:xfrm>
              <a:off x="2523" y="3856"/>
              <a:ext cx="13" cy="32"/>
            </a:xfrm>
            <a:custGeom>
              <a:avLst/>
              <a:gdLst>
                <a:gd name="T0" fmla="*/ 10 w 38"/>
                <a:gd name="T1" fmla="*/ 4 h 95"/>
                <a:gd name="T2" fmla="*/ 2 w 38"/>
                <a:gd name="T3" fmla="*/ 7 h 95"/>
                <a:gd name="T4" fmla="*/ 14 w 38"/>
                <a:gd name="T5" fmla="*/ 29 h 95"/>
                <a:gd name="T6" fmla="*/ 23 w 38"/>
                <a:gd name="T7" fmla="*/ 50 h 95"/>
                <a:gd name="T8" fmla="*/ 28 w 38"/>
                <a:gd name="T9" fmla="*/ 73 h 95"/>
                <a:gd name="T10" fmla="*/ 29 w 38"/>
                <a:gd name="T11" fmla="*/ 95 h 95"/>
                <a:gd name="T12" fmla="*/ 38 w 38"/>
                <a:gd name="T13" fmla="*/ 95 h 95"/>
                <a:gd name="T14" fmla="*/ 37 w 38"/>
                <a:gd name="T15" fmla="*/ 73 h 95"/>
                <a:gd name="T16" fmla="*/ 32 w 38"/>
                <a:gd name="T17" fmla="*/ 47 h 95"/>
                <a:gd name="T18" fmla="*/ 23 w 38"/>
                <a:gd name="T19" fmla="*/ 24 h 95"/>
                <a:gd name="T20" fmla="*/ 8 w 38"/>
                <a:gd name="T21" fmla="*/ 3 h 95"/>
                <a:gd name="T22" fmla="*/ 0 w 38"/>
                <a:gd name="T23" fmla="*/ 6 h 95"/>
                <a:gd name="T24" fmla="*/ 8 w 38"/>
                <a:gd name="T25" fmla="*/ 3 h 95"/>
                <a:gd name="T26" fmla="*/ 6 w 38"/>
                <a:gd name="T27" fmla="*/ 0 h 95"/>
                <a:gd name="T28" fmla="*/ 4 w 38"/>
                <a:gd name="T29" fmla="*/ 2 h 95"/>
                <a:gd name="T30" fmla="*/ 2 w 38"/>
                <a:gd name="T31" fmla="*/ 4 h 95"/>
                <a:gd name="T32" fmla="*/ 2 w 38"/>
                <a:gd name="T33" fmla="*/ 7 h 95"/>
                <a:gd name="T34" fmla="*/ 10 w 38"/>
                <a:gd name="T35" fmla="*/ 4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95">
                  <a:moveTo>
                    <a:pt x="10" y="4"/>
                  </a:moveTo>
                  <a:lnTo>
                    <a:pt x="2" y="7"/>
                  </a:lnTo>
                  <a:lnTo>
                    <a:pt x="14" y="29"/>
                  </a:lnTo>
                  <a:lnTo>
                    <a:pt x="23" y="50"/>
                  </a:lnTo>
                  <a:lnTo>
                    <a:pt x="28" y="73"/>
                  </a:lnTo>
                  <a:lnTo>
                    <a:pt x="29" y="95"/>
                  </a:lnTo>
                  <a:lnTo>
                    <a:pt x="38" y="95"/>
                  </a:lnTo>
                  <a:lnTo>
                    <a:pt x="37" y="73"/>
                  </a:lnTo>
                  <a:lnTo>
                    <a:pt x="32" y="47"/>
                  </a:lnTo>
                  <a:lnTo>
                    <a:pt x="23" y="24"/>
                  </a:lnTo>
                  <a:lnTo>
                    <a:pt x="8" y="3"/>
                  </a:lnTo>
                  <a:lnTo>
                    <a:pt x="0" y="6"/>
                  </a:lnTo>
                  <a:lnTo>
                    <a:pt x="8" y="3"/>
                  </a:lnTo>
                  <a:lnTo>
                    <a:pt x="6" y="0"/>
                  </a:lnTo>
                  <a:lnTo>
                    <a:pt x="4" y="2"/>
                  </a:lnTo>
                  <a:lnTo>
                    <a:pt x="2" y="4"/>
                  </a:lnTo>
                  <a:lnTo>
                    <a:pt x="2" y="7"/>
                  </a:lnTo>
                  <a:lnTo>
                    <a:pt x="1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62" name="Freeform 470"/>
            <p:cNvSpPr>
              <a:spLocks/>
            </p:cNvSpPr>
            <p:nvPr/>
          </p:nvSpPr>
          <p:spPr bwMode="auto">
            <a:xfrm>
              <a:off x="2523" y="3858"/>
              <a:ext cx="5" cy="21"/>
            </a:xfrm>
            <a:custGeom>
              <a:avLst/>
              <a:gdLst>
                <a:gd name="T0" fmla="*/ 4 w 13"/>
                <a:gd name="T1" fmla="*/ 65 h 65"/>
                <a:gd name="T2" fmla="*/ 11 w 13"/>
                <a:gd name="T3" fmla="*/ 60 h 65"/>
                <a:gd name="T4" fmla="*/ 13 w 13"/>
                <a:gd name="T5" fmla="*/ 54 h 65"/>
                <a:gd name="T6" fmla="*/ 13 w 13"/>
                <a:gd name="T7" fmla="*/ 38 h 65"/>
                <a:gd name="T8" fmla="*/ 12 w 13"/>
                <a:gd name="T9" fmla="*/ 18 h 65"/>
                <a:gd name="T10" fmla="*/ 10 w 13"/>
                <a:gd name="T11" fmla="*/ 0 h 65"/>
                <a:gd name="T12" fmla="*/ 0 w 13"/>
                <a:gd name="T13" fmla="*/ 2 h 65"/>
                <a:gd name="T14" fmla="*/ 3 w 13"/>
                <a:gd name="T15" fmla="*/ 18 h 65"/>
                <a:gd name="T16" fmla="*/ 2 w 13"/>
                <a:gd name="T17" fmla="*/ 38 h 65"/>
                <a:gd name="T18" fmla="*/ 2 w 13"/>
                <a:gd name="T19" fmla="*/ 54 h 65"/>
                <a:gd name="T20" fmla="*/ 2 w 13"/>
                <a:gd name="T21" fmla="*/ 60 h 65"/>
                <a:gd name="T22" fmla="*/ 8 w 13"/>
                <a:gd name="T23" fmla="*/ 56 h 65"/>
                <a:gd name="T24" fmla="*/ 2 w 13"/>
                <a:gd name="T25" fmla="*/ 60 h 65"/>
                <a:gd name="T26" fmla="*/ 3 w 13"/>
                <a:gd name="T27" fmla="*/ 64 h 65"/>
                <a:gd name="T28" fmla="*/ 6 w 13"/>
                <a:gd name="T29" fmla="*/ 65 h 65"/>
                <a:gd name="T30" fmla="*/ 10 w 13"/>
                <a:gd name="T31" fmla="*/ 64 h 65"/>
                <a:gd name="T32" fmla="*/ 11 w 13"/>
                <a:gd name="T33" fmla="*/ 60 h 65"/>
                <a:gd name="T34" fmla="*/ 4 w 13"/>
                <a:gd name="T35"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65">
                  <a:moveTo>
                    <a:pt x="4" y="65"/>
                  </a:moveTo>
                  <a:lnTo>
                    <a:pt x="11" y="60"/>
                  </a:lnTo>
                  <a:lnTo>
                    <a:pt x="13" y="54"/>
                  </a:lnTo>
                  <a:lnTo>
                    <a:pt x="13" y="38"/>
                  </a:lnTo>
                  <a:lnTo>
                    <a:pt x="12" y="18"/>
                  </a:lnTo>
                  <a:lnTo>
                    <a:pt x="10" y="0"/>
                  </a:lnTo>
                  <a:lnTo>
                    <a:pt x="0" y="2"/>
                  </a:lnTo>
                  <a:lnTo>
                    <a:pt x="3" y="18"/>
                  </a:lnTo>
                  <a:lnTo>
                    <a:pt x="2" y="38"/>
                  </a:lnTo>
                  <a:lnTo>
                    <a:pt x="2" y="54"/>
                  </a:lnTo>
                  <a:lnTo>
                    <a:pt x="2" y="60"/>
                  </a:lnTo>
                  <a:lnTo>
                    <a:pt x="8" y="56"/>
                  </a:lnTo>
                  <a:lnTo>
                    <a:pt x="2" y="60"/>
                  </a:lnTo>
                  <a:lnTo>
                    <a:pt x="3" y="64"/>
                  </a:lnTo>
                  <a:lnTo>
                    <a:pt x="6" y="65"/>
                  </a:lnTo>
                  <a:lnTo>
                    <a:pt x="10" y="64"/>
                  </a:lnTo>
                  <a:lnTo>
                    <a:pt x="11" y="60"/>
                  </a:lnTo>
                  <a:lnTo>
                    <a:pt x="4" y="6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63" name="Freeform 471"/>
            <p:cNvSpPr>
              <a:spLocks/>
            </p:cNvSpPr>
            <p:nvPr/>
          </p:nvSpPr>
          <p:spPr bwMode="auto">
            <a:xfrm>
              <a:off x="2517" y="3872"/>
              <a:ext cx="9" cy="7"/>
            </a:xfrm>
            <a:custGeom>
              <a:avLst/>
              <a:gdLst>
                <a:gd name="T0" fmla="*/ 9 w 28"/>
                <a:gd name="T1" fmla="*/ 7 h 22"/>
                <a:gd name="T2" fmla="*/ 2 w 28"/>
                <a:gd name="T3" fmla="*/ 9 h 22"/>
                <a:gd name="T4" fmla="*/ 24 w 28"/>
                <a:gd name="T5" fmla="*/ 22 h 22"/>
                <a:gd name="T6" fmla="*/ 28 w 28"/>
                <a:gd name="T7" fmla="*/ 13 h 22"/>
                <a:gd name="T8" fmla="*/ 7 w 28"/>
                <a:gd name="T9" fmla="*/ 0 h 22"/>
                <a:gd name="T10" fmla="*/ 0 w 28"/>
                <a:gd name="T11" fmla="*/ 3 h 22"/>
                <a:gd name="T12" fmla="*/ 7 w 28"/>
                <a:gd name="T13" fmla="*/ 0 h 22"/>
                <a:gd name="T14" fmla="*/ 3 w 28"/>
                <a:gd name="T15" fmla="*/ 0 h 22"/>
                <a:gd name="T16" fmla="*/ 0 w 28"/>
                <a:gd name="T17" fmla="*/ 3 h 22"/>
                <a:gd name="T18" fmla="*/ 0 w 28"/>
                <a:gd name="T19" fmla="*/ 7 h 22"/>
                <a:gd name="T20" fmla="*/ 2 w 28"/>
                <a:gd name="T21" fmla="*/ 9 h 22"/>
                <a:gd name="T22" fmla="*/ 9 w 28"/>
                <a:gd name="T2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22">
                  <a:moveTo>
                    <a:pt x="9" y="7"/>
                  </a:moveTo>
                  <a:lnTo>
                    <a:pt x="2" y="9"/>
                  </a:lnTo>
                  <a:lnTo>
                    <a:pt x="24" y="22"/>
                  </a:lnTo>
                  <a:lnTo>
                    <a:pt x="28" y="13"/>
                  </a:lnTo>
                  <a:lnTo>
                    <a:pt x="7" y="0"/>
                  </a:lnTo>
                  <a:lnTo>
                    <a:pt x="0" y="3"/>
                  </a:lnTo>
                  <a:lnTo>
                    <a:pt x="7" y="0"/>
                  </a:lnTo>
                  <a:lnTo>
                    <a:pt x="3" y="0"/>
                  </a:lnTo>
                  <a:lnTo>
                    <a:pt x="0" y="3"/>
                  </a:lnTo>
                  <a:lnTo>
                    <a:pt x="0" y="7"/>
                  </a:lnTo>
                  <a:lnTo>
                    <a:pt x="2" y="9"/>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64" name="Freeform 472"/>
            <p:cNvSpPr>
              <a:spLocks/>
            </p:cNvSpPr>
            <p:nvPr/>
          </p:nvSpPr>
          <p:spPr bwMode="auto">
            <a:xfrm>
              <a:off x="2515" y="3873"/>
              <a:ext cx="5" cy="6"/>
            </a:xfrm>
            <a:custGeom>
              <a:avLst/>
              <a:gdLst>
                <a:gd name="T0" fmla="*/ 0 w 15"/>
                <a:gd name="T1" fmla="*/ 16 h 19"/>
                <a:gd name="T2" fmla="*/ 9 w 15"/>
                <a:gd name="T3" fmla="*/ 17 h 19"/>
                <a:gd name="T4" fmla="*/ 15 w 15"/>
                <a:gd name="T5" fmla="*/ 4 h 19"/>
                <a:gd name="T6" fmla="*/ 6 w 15"/>
                <a:gd name="T7" fmla="*/ 0 h 19"/>
                <a:gd name="T8" fmla="*/ 0 w 15"/>
                <a:gd name="T9" fmla="*/ 12 h 19"/>
                <a:gd name="T10" fmla="*/ 9 w 15"/>
                <a:gd name="T11" fmla="*/ 13 h 19"/>
                <a:gd name="T12" fmla="*/ 0 w 15"/>
                <a:gd name="T13" fmla="*/ 12 h 19"/>
                <a:gd name="T14" fmla="*/ 0 w 15"/>
                <a:gd name="T15" fmla="*/ 16 h 19"/>
                <a:gd name="T16" fmla="*/ 4 w 15"/>
                <a:gd name="T17" fmla="*/ 19 h 19"/>
                <a:gd name="T18" fmla="*/ 7 w 15"/>
                <a:gd name="T19" fmla="*/ 19 h 19"/>
                <a:gd name="T20" fmla="*/ 9 w 15"/>
                <a:gd name="T21" fmla="*/ 17 h 19"/>
                <a:gd name="T22" fmla="*/ 0 w 15"/>
                <a:gd name="T2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9">
                  <a:moveTo>
                    <a:pt x="0" y="16"/>
                  </a:moveTo>
                  <a:lnTo>
                    <a:pt x="9" y="17"/>
                  </a:lnTo>
                  <a:lnTo>
                    <a:pt x="15" y="4"/>
                  </a:lnTo>
                  <a:lnTo>
                    <a:pt x="6" y="0"/>
                  </a:lnTo>
                  <a:lnTo>
                    <a:pt x="0" y="12"/>
                  </a:lnTo>
                  <a:lnTo>
                    <a:pt x="9" y="13"/>
                  </a:lnTo>
                  <a:lnTo>
                    <a:pt x="0" y="12"/>
                  </a:lnTo>
                  <a:lnTo>
                    <a:pt x="0" y="16"/>
                  </a:lnTo>
                  <a:lnTo>
                    <a:pt x="4" y="19"/>
                  </a:lnTo>
                  <a:lnTo>
                    <a:pt x="7" y="19"/>
                  </a:lnTo>
                  <a:lnTo>
                    <a:pt x="9" y="17"/>
                  </a:lnTo>
                  <a:lnTo>
                    <a:pt x="0"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65" name="Freeform 473"/>
            <p:cNvSpPr>
              <a:spLocks/>
            </p:cNvSpPr>
            <p:nvPr/>
          </p:nvSpPr>
          <p:spPr bwMode="auto">
            <a:xfrm>
              <a:off x="2510" y="3867"/>
              <a:ext cx="8" cy="11"/>
            </a:xfrm>
            <a:custGeom>
              <a:avLst/>
              <a:gdLst>
                <a:gd name="T0" fmla="*/ 12 w 22"/>
                <a:gd name="T1" fmla="*/ 5 h 34"/>
                <a:gd name="T2" fmla="*/ 2 w 22"/>
                <a:gd name="T3" fmla="*/ 6 h 34"/>
                <a:gd name="T4" fmla="*/ 13 w 22"/>
                <a:gd name="T5" fmla="*/ 34 h 34"/>
                <a:gd name="T6" fmla="*/ 22 w 22"/>
                <a:gd name="T7" fmla="*/ 31 h 34"/>
                <a:gd name="T8" fmla="*/ 11 w 22"/>
                <a:gd name="T9" fmla="*/ 4 h 34"/>
                <a:gd name="T10" fmla="*/ 0 w 22"/>
                <a:gd name="T11" fmla="*/ 5 h 34"/>
                <a:gd name="T12" fmla="*/ 11 w 22"/>
                <a:gd name="T13" fmla="*/ 4 h 34"/>
                <a:gd name="T14" fmla="*/ 8 w 22"/>
                <a:gd name="T15" fmla="*/ 0 h 34"/>
                <a:gd name="T16" fmla="*/ 5 w 22"/>
                <a:gd name="T17" fmla="*/ 0 h 34"/>
                <a:gd name="T18" fmla="*/ 3 w 22"/>
                <a:gd name="T19" fmla="*/ 3 h 34"/>
                <a:gd name="T20" fmla="*/ 2 w 22"/>
                <a:gd name="T21" fmla="*/ 6 h 34"/>
                <a:gd name="T22" fmla="*/ 12 w 22"/>
                <a:gd name="T23" fmla="*/ 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34">
                  <a:moveTo>
                    <a:pt x="12" y="5"/>
                  </a:moveTo>
                  <a:lnTo>
                    <a:pt x="2" y="6"/>
                  </a:lnTo>
                  <a:lnTo>
                    <a:pt x="13" y="34"/>
                  </a:lnTo>
                  <a:lnTo>
                    <a:pt x="22" y="31"/>
                  </a:lnTo>
                  <a:lnTo>
                    <a:pt x="11" y="4"/>
                  </a:lnTo>
                  <a:lnTo>
                    <a:pt x="0" y="5"/>
                  </a:lnTo>
                  <a:lnTo>
                    <a:pt x="11" y="4"/>
                  </a:lnTo>
                  <a:lnTo>
                    <a:pt x="8" y="0"/>
                  </a:lnTo>
                  <a:lnTo>
                    <a:pt x="5" y="0"/>
                  </a:lnTo>
                  <a:lnTo>
                    <a:pt x="3" y="3"/>
                  </a:lnTo>
                  <a:lnTo>
                    <a:pt x="2" y="6"/>
                  </a:lnTo>
                  <a:lnTo>
                    <a:pt x="12"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66" name="Freeform 474"/>
            <p:cNvSpPr>
              <a:spLocks/>
            </p:cNvSpPr>
            <p:nvPr/>
          </p:nvSpPr>
          <p:spPr bwMode="auto">
            <a:xfrm>
              <a:off x="2507" y="3869"/>
              <a:ext cx="7" cy="18"/>
            </a:xfrm>
            <a:custGeom>
              <a:avLst/>
              <a:gdLst>
                <a:gd name="T0" fmla="*/ 1 w 21"/>
                <a:gd name="T1" fmla="*/ 53 h 55"/>
                <a:gd name="T2" fmla="*/ 11 w 21"/>
                <a:gd name="T3" fmla="*/ 50 h 55"/>
                <a:gd name="T4" fmla="*/ 13 w 21"/>
                <a:gd name="T5" fmla="*/ 36 h 55"/>
                <a:gd name="T6" fmla="*/ 15 w 21"/>
                <a:gd name="T7" fmla="*/ 23 h 55"/>
                <a:gd name="T8" fmla="*/ 19 w 21"/>
                <a:gd name="T9" fmla="*/ 10 h 55"/>
                <a:gd name="T10" fmla="*/ 21 w 21"/>
                <a:gd name="T11" fmla="*/ 0 h 55"/>
                <a:gd name="T12" fmla="*/ 9 w 21"/>
                <a:gd name="T13" fmla="*/ 0 h 55"/>
                <a:gd name="T14" fmla="*/ 9 w 21"/>
                <a:gd name="T15" fmla="*/ 8 h 55"/>
                <a:gd name="T16" fmla="*/ 6 w 21"/>
                <a:gd name="T17" fmla="*/ 21 h 55"/>
                <a:gd name="T18" fmla="*/ 4 w 21"/>
                <a:gd name="T19" fmla="*/ 36 h 55"/>
                <a:gd name="T20" fmla="*/ 1 w 21"/>
                <a:gd name="T21" fmla="*/ 50 h 55"/>
                <a:gd name="T22" fmla="*/ 11 w 21"/>
                <a:gd name="T23" fmla="*/ 48 h 55"/>
                <a:gd name="T24" fmla="*/ 0 w 21"/>
                <a:gd name="T25" fmla="*/ 50 h 55"/>
                <a:gd name="T26" fmla="*/ 3 w 21"/>
                <a:gd name="T27" fmla="*/ 54 h 55"/>
                <a:gd name="T28" fmla="*/ 6 w 21"/>
                <a:gd name="T29" fmla="*/ 55 h 55"/>
                <a:gd name="T30" fmla="*/ 9 w 21"/>
                <a:gd name="T31" fmla="*/ 54 h 55"/>
                <a:gd name="T32" fmla="*/ 12 w 21"/>
                <a:gd name="T33" fmla="*/ 50 h 55"/>
                <a:gd name="T34" fmla="*/ 1 w 21"/>
                <a:gd name="T35"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55">
                  <a:moveTo>
                    <a:pt x="1" y="53"/>
                  </a:moveTo>
                  <a:lnTo>
                    <a:pt x="11" y="50"/>
                  </a:lnTo>
                  <a:lnTo>
                    <a:pt x="13" y="36"/>
                  </a:lnTo>
                  <a:lnTo>
                    <a:pt x="15" y="23"/>
                  </a:lnTo>
                  <a:lnTo>
                    <a:pt x="19" y="10"/>
                  </a:lnTo>
                  <a:lnTo>
                    <a:pt x="21" y="0"/>
                  </a:lnTo>
                  <a:lnTo>
                    <a:pt x="9" y="0"/>
                  </a:lnTo>
                  <a:lnTo>
                    <a:pt x="9" y="8"/>
                  </a:lnTo>
                  <a:lnTo>
                    <a:pt x="6" y="21"/>
                  </a:lnTo>
                  <a:lnTo>
                    <a:pt x="4" y="36"/>
                  </a:lnTo>
                  <a:lnTo>
                    <a:pt x="1" y="50"/>
                  </a:lnTo>
                  <a:lnTo>
                    <a:pt x="11" y="48"/>
                  </a:lnTo>
                  <a:lnTo>
                    <a:pt x="0" y="50"/>
                  </a:lnTo>
                  <a:lnTo>
                    <a:pt x="3" y="54"/>
                  </a:lnTo>
                  <a:lnTo>
                    <a:pt x="6" y="55"/>
                  </a:lnTo>
                  <a:lnTo>
                    <a:pt x="9" y="54"/>
                  </a:lnTo>
                  <a:lnTo>
                    <a:pt x="12" y="50"/>
                  </a:lnTo>
                  <a:lnTo>
                    <a:pt x="1" y="5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67" name="Freeform 475"/>
            <p:cNvSpPr>
              <a:spLocks/>
            </p:cNvSpPr>
            <p:nvPr/>
          </p:nvSpPr>
          <p:spPr bwMode="auto">
            <a:xfrm>
              <a:off x="2502" y="3849"/>
              <a:ext cx="9" cy="37"/>
            </a:xfrm>
            <a:custGeom>
              <a:avLst/>
              <a:gdLst>
                <a:gd name="T0" fmla="*/ 12 w 27"/>
                <a:gd name="T1" fmla="*/ 5 h 113"/>
                <a:gd name="T2" fmla="*/ 1 w 27"/>
                <a:gd name="T3" fmla="*/ 6 h 113"/>
                <a:gd name="T4" fmla="*/ 6 w 27"/>
                <a:gd name="T5" fmla="*/ 30 h 113"/>
                <a:gd name="T6" fmla="*/ 9 w 27"/>
                <a:gd name="T7" fmla="*/ 62 h 113"/>
                <a:gd name="T8" fmla="*/ 13 w 27"/>
                <a:gd name="T9" fmla="*/ 91 h 113"/>
                <a:gd name="T10" fmla="*/ 17 w 27"/>
                <a:gd name="T11" fmla="*/ 113 h 113"/>
                <a:gd name="T12" fmla="*/ 27 w 27"/>
                <a:gd name="T13" fmla="*/ 108 h 113"/>
                <a:gd name="T14" fmla="*/ 22 w 27"/>
                <a:gd name="T15" fmla="*/ 91 h 113"/>
                <a:gd name="T16" fmla="*/ 19 w 27"/>
                <a:gd name="T17" fmla="*/ 62 h 113"/>
                <a:gd name="T18" fmla="*/ 15 w 27"/>
                <a:gd name="T19" fmla="*/ 30 h 113"/>
                <a:gd name="T20" fmla="*/ 11 w 27"/>
                <a:gd name="T21" fmla="*/ 4 h 113"/>
                <a:gd name="T22" fmla="*/ 0 w 27"/>
                <a:gd name="T23" fmla="*/ 5 h 113"/>
                <a:gd name="T24" fmla="*/ 11 w 27"/>
                <a:gd name="T25" fmla="*/ 4 h 113"/>
                <a:gd name="T26" fmla="*/ 8 w 27"/>
                <a:gd name="T27" fmla="*/ 0 h 113"/>
                <a:gd name="T28" fmla="*/ 5 w 27"/>
                <a:gd name="T29" fmla="*/ 0 h 113"/>
                <a:gd name="T30" fmla="*/ 3 w 27"/>
                <a:gd name="T31" fmla="*/ 3 h 113"/>
                <a:gd name="T32" fmla="*/ 1 w 27"/>
                <a:gd name="T33" fmla="*/ 6 h 113"/>
                <a:gd name="T34" fmla="*/ 12 w 27"/>
                <a:gd name="T35" fmla="*/ 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113">
                  <a:moveTo>
                    <a:pt x="12" y="5"/>
                  </a:moveTo>
                  <a:lnTo>
                    <a:pt x="1" y="6"/>
                  </a:lnTo>
                  <a:lnTo>
                    <a:pt x="6" y="30"/>
                  </a:lnTo>
                  <a:lnTo>
                    <a:pt x="9" y="62"/>
                  </a:lnTo>
                  <a:lnTo>
                    <a:pt x="13" y="91"/>
                  </a:lnTo>
                  <a:lnTo>
                    <a:pt x="17" y="113"/>
                  </a:lnTo>
                  <a:lnTo>
                    <a:pt x="27" y="108"/>
                  </a:lnTo>
                  <a:lnTo>
                    <a:pt x="22" y="91"/>
                  </a:lnTo>
                  <a:lnTo>
                    <a:pt x="19" y="62"/>
                  </a:lnTo>
                  <a:lnTo>
                    <a:pt x="15" y="30"/>
                  </a:lnTo>
                  <a:lnTo>
                    <a:pt x="11" y="4"/>
                  </a:lnTo>
                  <a:lnTo>
                    <a:pt x="0" y="5"/>
                  </a:lnTo>
                  <a:lnTo>
                    <a:pt x="11" y="4"/>
                  </a:lnTo>
                  <a:lnTo>
                    <a:pt x="8" y="0"/>
                  </a:lnTo>
                  <a:lnTo>
                    <a:pt x="5" y="0"/>
                  </a:lnTo>
                  <a:lnTo>
                    <a:pt x="3" y="3"/>
                  </a:lnTo>
                  <a:lnTo>
                    <a:pt x="1" y="6"/>
                  </a:lnTo>
                  <a:lnTo>
                    <a:pt x="12"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68" name="Freeform 476"/>
            <p:cNvSpPr>
              <a:spLocks/>
            </p:cNvSpPr>
            <p:nvPr/>
          </p:nvSpPr>
          <p:spPr bwMode="auto">
            <a:xfrm>
              <a:off x="2493" y="3850"/>
              <a:ext cx="13" cy="26"/>
            </a:xfrm>
            <a:custGeom>
              <a:avLst/>
              <a:gdLst>
                <a:gd name="T0" fmla="*/ 0 w 39"/>
                <a:gd name="T1" fmla="*/ 72 h 77"/>
                <a:gd name="T2" fmla="*/ 8 w 39"/>
                <a:gd name="T3" fmla="*/ 77 h 77"/>
                <a:gd name="T4" fmla="*/ 22 w 39"/>
                <a:gd name="T5" fmla="*/ 64 h 77"/>
                <a:gd name="T6" fmla="*/ 31 w 39"/>
                <a:gd name="T7" fmla="*/ 45 h 77"/>
                <a:gd name="T8" fmla="*/ 35 w 39"/>
                <a:gd name="T9" fmla="*/ 22 h 77"/>
                <a:gd name="T10" fmla="*/ 39 w 39"/>
                <a:gd name="T11" fmla="*/ 0 h 77"/>
                <a:gd name="T12" fmla="*/ 27 w 39"/>
                <a:gd name="T13" fmla="*/ 0 h 77"/>
                <a:gd name="T14" fmla="*/ 26 w 39"/>
                <a:gd name="T15" fmla="*/ 22 h 77"/>
                <a:gd name="T16" fmla="*/ 22 w 39"/>
                <a:gd name="T17" fmla="*/ 42 h 77"/>
                <a:gd name="T18" fmla="*/ 12 w 39"/>
                <a:gd name="T19" fmla="*/ 60 h 77"/>
                <a:gd name="T20" fmla="*/ 3 w 39"/>
                <a:gd name="T21" fmla="*/ 68 h 77"/>
                <a:gd name="T22" fmla="*/ 11 w 39"/>
                <a:gd name="T23" fmla="*/ 72 h 77"/>
                <a:gd name="T24" fmla="*/ 3 w 39"/>
                <a:gd name="T25" fmla="*/ 68 h 77"/>
                <a:gd name="T26" fmla="*/ 1 w 39"/>
                <a:gd name="T27" fmla="*/ 70 h 77"/>
                <a:gd name="T28" fmla="*/ 1 w 39"/>
                <a:gd name="T29" fmla="*/ 73 h 77"/>
                <a:gd name="T30" fmla="*/ 4 w 39"/>
                <a:gd name="T31" fmla="*/ 77 h 77"/>
                <a:gd name="T32" fmla="*/ 8 w 39"/>
                <a:gd name="T33" fmla="*/ 77 h 77"/>
                <a:gd name="T34" fmla="*/ 0 w 39"/>
                <a:gd name="T35" fmla="*/ 72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77">
                  <a:moveTo>
                    <a:pt x="0" y="72"/>
                  </a:moveTo>
                  <a:lnTo>
                    <a:pt x="8" y="77"/>
                  </a:lnTo>
                  <a:lnTo>
                    <a:pt x="22" y="64"/>
                  </a:lnTo>
                  <a:lnTo>
                    <a:pt x="31" y="45"/>
                  </a:lnTo>
                  <a:lnTo>
                    <a:pt x="35" y="22"/>
                  </a:lnTo>
                  <a:lnTo>
                    <a:pt x="39" y="0"/>
                  </a:lnTo>
                  <a:lnTo>
                    <a:pt x="27" y="0"/>
                  </a:lnTo>
                  <a:lnTo>
                    <a:pt x="26" y="22"/>
                  </a:lnTo>
                  <a:lnTo>
                    <a:pt x="22" y="42"/>
                  </a:lnTo>
                  <a:lnTo>
                    <a:pt x="12" y="60"/>
                  </a:lnTo>
                  <a:lnTo>
                    <a:pt x="3" y="68"/>
                  </a:lnTo>
                  <a:lnTo>
                    <a:pt x="11" y="72"/>
                  </a:lnTo>
                  <a:lnTo>
                    <a:pt x="3" y="68"/>
                  </a:lnTo>
                  <a:lnTo>
                    <a:pt x="1" y="70"/>
                  </a:lnTo>
                  <a:lnTo>
                    <a:pt x="1" y="73"/>
                  </a:lnTo>
                  <a:lnTo>
                    <a:pt x="4" y="77"/>
                  </a:lnTo>
                  <a:lnTo>
                    <a:pt x="8" y="77"/>
                  </a:lnTo>
                  <a:lnTo>
                    <a:pt x="0" y="7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69" name="Freeform 477"/>
            <p:cNvSpPr>
              <a:spLocks/>
            </p:cNvSpPr>
            <p:nvPr/>
          </p:nvSpPr>
          <p:spPr bwMode="auto">
            <a:xfrm>
              <a:off x="2491" y="3861"/>
              <a:ext cx="6" cy="13"/>
            </a:xfrm>
            <a:custGeom>
              <a:avLst/>
              <a:gdLst>
                <a:gd name="T0" fmla="*/ 9 w 17"/>
                <a:gd name="T1" fmla="*/ 6 h 41"/>
                <a:gd name="T2" fmla="*/ 0 w 17"/>
                <a:gd name="T3" fmla="*/ 6 h 41"/>
                <a:gd name="T4" fmla="*/ 1 w 17"/>
                <a:gd name="T5" fmla="*/ 9 h 41"/>
                <a:gd name="T6" fmla="*/ 4 w 17"/>
                <a:gd name="T7" fmla="*/ 19 h 41"/>
                <a:gd name="T8" fmla="*/ 6 w 17"/>
                <a:gd name="T9" fmla="*/ 30 h 41"/>
                <a:gd name="T10" fmla="*/ 6 w 17"/>
                <a:gd name="T11" fmla="*/ 41 h 41"/>
                <a:gd name="T12" fmla="*/ 17 w 17"/>
                <a:gd name="T13" fmla="*/ 41 h 41"/>
                <a:gd name="T14" fmla="*/ 15 w 17"/>
                <a:gd name="T15" fmla="*/ 30 h 41"/>
                <a:gd name="T16" fmla="*/ 13 w 17"/>
                <a:gd name="T17" fmla="*/ 17 h 41"/>
                <a:gd name="T18" fmla="*/ 10 w 17"/>
                <a:gd name="T19" fmla="*/ 7 h 41"/>
                <a:gd name="T20" fmla="*/ 9 w 17"/>
                <a:gd name="T21" fmla="*/ 3 h 41"/>
                <a:gd name="T22" fmla="*/ 0 w 17"/>
                <a:gd name="T23" fmla="*/ 3 h 41"/>
                <a:gd name="T24" fmla="*/ 9 w 17"/>
                <a:gd name="T25" fmla="*/ 3 h 41"/>
                <a:gd name="T26" fmla="*/ 7 w 17"/>
                <a:gd name="T27" fmla="*/ 0 h 41"/>
                <a:gd name="T28" fmla="*/ 4 w 17"/>
                <a:gd name="T29" fmla="*/ 0 h 41"/>
                <a:gd name="T30" fmla="*/ 1 w 17"/>
                <a:gd name="T31" fmla="*/ 2 h 41"/>
                <a:gd name="T32" fmla="*/ 0 w 17"/>
                <a:gd name="T33" fmla="*/ 6 h 41"/>
                <a:gd name="T34" fmla="*/ 9 w 17"/>
                <a:gd name="T35"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41">
                  <a:moveTo>
                    <a:pt x="9" y="6"/>
                  </a:moveTo>
                  <a:lnTo>
                    <a:pt x="0" y="6"/>
                  </a:lnTo>
                  <a:lnTo>
                    <a:pt x="1" y="9"/>
                  </a:lnTo>
                  <a:lnTo>
                    <a:pt x="4" y="19"/>
                  </a:lnTo>
                  <a:lnTo>
                    <a:pt x="6" y="30"/>
                  </a:lnTo>
                  <a:lnTo>
                    <a:pt x="6" y="41"/>
                  </a:lnTo>
                  <a:lnTo>
                    <a:pt x="17" y="41"/>
                  </a:lnTo>
                  <a:lnTo>
                    <a:pt x="15" y="30"/>
                  </a:lnTo>
                  <a:lnTo>
                    <a:pt x="13" y="17"/>
                  </a:lnTo>
                  <a:lnTo>
                    <a:pt x="10" y="7"/>
                  </a:lnTo>
                  <a:lnTo>
                    <a:pt x="9" y="3"/>
                  </a:lnTo>
                  <a:lnTo>
                    <a:pt x="0" y="3"/>
                  </a:lnTo>
                  <a:lnTo>
                    <a:pt x="9" y="3"/>
                  </a:lnTo>
                  <a:lnTo>
                    <a:pt x="7" y="0"/>
                  </a:lnTo>
                  <a:lnTo>
                    <a:pt x="4" y="0"/>
                  </a:lnTo>
                  <a:lnTo>
                    <a:pt x="1" y="2"/>
                  </a:lnTo>
                  <a:lnTo>
                    <a:pt x="0" y="6"/>
                  </a:lnTo>
                  <a:lnTo>
                    <a:pt x="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70" name="Freeform 478"/>
            <p:cNvSpPr>
              <a:spLocks/>
            </p:cNvSpPr>
            <p:nvPr/>
          </p:nvSpPr>
          <p:spPr bwMode="auto">
            <a:xfrm>
              <a:off x="2485" y="3862"/>
              <a:ext cx="9" cy="16"/>
            </a:xfrm>
            <a:custGeom>
              <a:avLst/>
              <a:gdLst>
                <a:gd name="T0" fmla="*/ 1 w 26"/>
                <a:gd name="T1" fmla="*/ 48 h 50"/>
                <a:gd name="T2" fmla="*/ 9 w 26"/>
                <a:gd name="T3" fmla="*/ 46 h 50"/>
                <a:gd name="T4" fmla="*/ 26 w 26"/>
                <a:gd name="T5" fmla="*/ 3 h 50"/>
                <a:gd name="T6" fmla="*/ 17 w 26"/>
                <a:gd name="T7" fmla="*/ 0 h 50"/>
                <a:gd name="T8" fmla="*/ 0 w 26"/>
                <a:gd name="T9" fmla="*/ 44 h 50"/>
                <a:gd name="T10" fmla="*/ 8 w 26"/>
                <a:gd name="T11" fmla="*/ 42 h 50"/>
                <a:gd name="T12" fmla="*/ 0 w 26"/>
                <a:gd name="T13" fmla="*/ 44 h 50"/>
                <a:gd name="T14" fmla="*/ 1 w 26"/>
                <a:gd name="T15" fmla="*/ 47 h 50"/>
                <a:gd name="T16" fmla="*/ 3 w 26"/>
                <a:gd name="T17" fmla="*/ 50 h 50"/>
                <a:gd name="T18" fmla="*/ 7 w 26"/>
                <a:gd name="T19" fmla="*/ 48 h 50"/>
                <a:gd name="T20" fmla="*/ 9 w 26"/>
                <a:gd name="T21" fmla="*/ 46 h 50"/>
                <a:gd name="T22" fmla="*/ 1 w 26"/>
                <a:gd name="T23" fmla="*/ 4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50">
                  <a:moveTo>
                    <a:pt x="1" y="48"/>
                  </a:moveTo>
                  <a:lnTo>
                    <a:pt x="9" y="46"/>
                  </a:lnTo>
                  <a:lnTo>
                    <a:pt x="26" y="3"/>
                  </a:lnTo>
                  <a:lnTo>
                    <a:pt x="17" y="0"/>
                  </a:lnTo>
                  <a:lnTo>
                    <a:pt x="0" y="44"/>
                  </a:lnTo>
                  <a:lnTo>
                    <a:pt x="8" y="42"/>
                  </a:lnTo>
                  <a:lnTo>
                    <a:pt x="0" y="44"/>
                  </a:lnTo>
                  <a:lnTo>
                    <a:pt x="1" y="47"/>
                  </a:lnTo>
                  <a:lnTo>
                    <a:pt x="3" y="50"/>
                  </a:lnTo>
                  <a:lnTo>
                    <a:pt x="7" y="48"/>
                  </a:lnTo>
                  <a:lnTo>
                    <a:pt x="9" y="46"/>
                  </a:lnTo>
                  <a:lnTo>
                    <a:pt x="1" y="4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71" name="Freeform 479"/>
            <p:cNvSpPr>
              <a:spLocks/>
            </p:cNvSpPr>
            <p:nvPr/>
          </p:nvSpPr>
          <p:spPr bwMode="auto">
            <a:xfrm>
              <a:off x="2455" y="3869"/>
              <a:ext cx="33" cy="9"/>
            </a:xfrm>
            <a:custGeom>
              <a:avLst/>
              <a:gdLst>
                <a:gd name="T0" fmla="*/ 2 w 98"/>
                <a:gd name="T1" fmla="*/ 2 h 26"/>
                <a:gd name="T2" fmla="*/ 4 w 98"/>
                <a:gd name="T3" fmla="*/ 12 h 26"/>
                <a:gd name="T4" fmla="*/ 14 w 98"/>
                <a:gd name="T5" fmla="*/ 12 h 26"/>
                <a:gd name="T6" fmla="*/ 26 w 98"/>
                <a:gd name="T7" fmla="*/ 12 h 26"/>
                <a:gd name="T8" fmla="*/ 40 w 98"/>
                <a:gd name="T9" fmla="*/ 10 h 26"/>
                <a:gd name="T10" fmla="*/ 52 w 98"/>
                <a:gd name="T11" fmla="*/ 13 h 26"/>
                <a:gd name="T12" fmla="*/ 65 w 98"/>
                <a:gd name="T13" fmla="*/ 15 h 26"/>
                <a:gd name="T14" fmla="*/ 76 w 98"/>
                <a:gd name="T15" fmla="*/ 17 h 26"/>
                <a:gd name="T16" fmla="*/ 84 w 98"/>
                <a:gd name="T17" fmla="*/ 22 h 26"/>
                <a:gd name="T18" fmla="*/ 91 w 98"/>
                <a:gd name="T19" fmla="*/ 26 h 26"/>
                <a:gd name="T20" fmla="*/ 98 w 98"/>
                <a:gd name="T21" fmla="*/ 20 h 26"/>
                <a:gd name="T22" fmla="*/ 89 w 98"/>
                <a:gd name="T23" fmla="*/ 13 h 26"/>
                <a:gd name="T24" fmla="*/ 78 w 98"/>
                <a:gd name="T25" fmla="*/ 8 h 26"/>
                <a:gd name="T26" fmla="*/ 65 w 98"/>
                <a:gd name="T27" fmla="*/ 6 h 26"/>
                <a:gd name="T28" fmla="*/ 52 w 98"/>
                <a:gd name="T29" fmla="*/ 4 h 26"/>
                <a:gd name="T30" fmla="*/ 40 w 98"/>
                <a:gd name="T31" fmla="*/ 1 h 26"/>
                <a:gd name="T32" fmla="*/ 26 w 98"/>
                <a:gd name="T33" fmla="*/ 0 h 26"/>
                <a:gd name="T34" fmla="*/ 14 w 98"/>
                <a:gd name="T35" fmla="*/ 0 h 26"/>
                <a:gd name="T36" fmla="*/ 4 w 98"/>
                <a:gd name="T37" fmla="*/ 2 h 26"/>
                <a:gd name="T38" fmla="*/ 6 w 98"/>
                <a:gd name="T39" fmla="*/ 12 h 26"/>
                <a:gd name="T40" fmla="*/ 4 w 98"/>
                <a:gd name="T41" fmla="*/ 2 h 26"/>
                <a:gd name="T42" fmla="*/ 1 w 98"/>
                <a:gd name="T43" fmla="*/ 4 h 26"/>
                <a:gd name="T44" fmla="*/ 0 w 98"/>
                <a:gd name="T45" fmla="*/ 7 h 26"/>
                <a:gd name="T46" fmla="*/ 1 w 98"/>
                <a:gd name="T47" fmla="*/ 10 h 26"/>
                <a:gd name="T48" fmla="*/ 4 w 98"/>
                <a:gd name="T49" fmla="*/ 12 h 26"/>
                <a:gd name="T50" fmla="*/ 2 w 98"/>
                <a:gd name="T51"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8" h="26">
                  <a:moveTo>
                    <a:pt x="2" y="2"/>
                  </a:moveTo>
                  <a:lnTo>
                    <a:pt x="4" y="12"/>
                  </a:lnTo>
                  <a:lnTo>
                    <a:pt x="14" y="12"/>
                  </a:lnTo>
                  <a:lnTo>
                    <a:pt x="26" y="12"/>
                  </a:lnTo>
                  <a:lnTo>
                    <a:pt x="40" y="10"/>
                  </a:lnTo>
                  <a:lnTo>
                    <a:pt x="52" y="13"/>
                  </a:lnTo>
                  <a:lnTo>
                    <a:pt x="65" y="15"/>
                  </a:lnTo>
                  <a:lnTo>
                    <a:pt x="76" y="17"/>
                  </a:lnTo>
                  <a:lnTo>
                    <a:pt x="84" y="22"/>
                  </a:lnTo>
                  <a:lnTo>
                    <a:pt x="91" y="26"/>
                  </a:lnTo>
                  <a:lnTo>
                    <a:pt x="98" y="20"/>
                  </a:lnTo>
                  <a:lnTo>
                    <a:pt x="89" y="13"/>
                  </a:lnTo>
                  <a:lnTo>
                    <a:pt x="78" y="8"/>
                  </a:lnTo>
                  <a:lnTo>
                    <a:pt x="65" y="6"/>
                  </a:lnTo>
                  <a:lnTo>
                    <a:pt x="52" y="4"/>
                  </a:lnTo>
                  <a:lnTo>
                    <a:pt x="40" y="1"/>
                  </a:lnTo>
                  <a:lnTo>
                    <a:pt x="26" y="0"/>
                  </a:lnTo>
                  <a:lnTo>
                    <a:pt x="14" y="0"/>
                  </a:lnTo>
                  <a:lnTo>
                    <a:pt x="4" y="2"/>
                  </a:lnTo>
                  <a:lnTo>
                    <a:pt x="6" y="12"/>
                  </a:lnTo>
                  <a:lnTo>
                    <a:pt x="4" y="2"/>
                  </a:lnTo>
                  <a:lnTo>
                    <a:pt x="1" y="4"/>
                  </a:lnTo>
                  <a:lnTo>
                    <a:pt x="0" y="7"/>
                  </a:lnTo>
                  <a:lnTo>
                    <a:pt x="1" y="10"/>
                  </a:lnTo>
                  <a:lnTo>
                    <a:pt x="4" y="12"/>
                  </a:lnTo>
                  <a:lnTo>
                    <a:pt x="2"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72" name="Freeform 480"/>
            <p:cNvSpPr>
              <a:spLocks/>
            </p:cNvSpPr>
            <p:nvPr/>
          </p:nvSpPr>
          <p:spPr bwMode="auto">
            <a:xfrm>
              <a:off x="2453" y="3860"/>
              <a:ext cx="6" cy="13"/>
            </a:xfrm>
            <a:custGeom>
              <a:avLst/>
              <a:gdLst>
                <a:gd name="T0" fmla="*/ 3 w 19"/>
                <a:gd name="T1" fmla="*/ 0 h 38"/>
                <a:gd name="T2" fmla="*/ 2 w 19"/>
                <a:gd name="T3" fmla="*/ 9 h 38"/>
                <a:gd name="T4" fmla="*/ 5 w 19"/>
                <a:gd name="T5" fmla="*/ 12 h 38"/>
                <a:gd name="T6" fmla="*/ 10 w 19"/>
                <a:gd name="T7" fmla="*/ 20 h 38"/>
                <a:gd name="T8" fmla="*/ 10 w 19"/>
                <a:gd name="T9" fmla="*/ 26 h 38"/>
                <a:gd name="T10" fmla="*/ 9 w 19"/>
                <a:gd name="T11" fmla="*/ 28 h 38"/>
                <a:gd name="T12" fmla="*/ 13 w 19"/>
                <a:gd name="T13" fmla="*/ 38 h 38"/>
                <a:gd name="T14" fmla="*/ 19 w 19"/>
                <a:gd name="T15" fmla="*/ 28 h 38"/>
                <a:gd name="T16" fmla="*/ 19 w 19"/>
                <a:gd name="T17" fmla="*/ 18 h 38"/>
                <a:gd name="T18" fmla="*/ 15 w 19"/>
                <a:gd name="T19" fmla="*/ 8 h 38"/>
                <a:gd name="T20" fmla="*/ 7 w 19"/>
                <a:gd name="T21" fmla="*/ 0 h 38"/>
                <a:gd name="T22" fmla="*/ 5 w 19"/>
                <a:gd name="T23" fmla="*/ 9 h 38"/>
                <a:gd name="T24" fmla="*/ 7 w 19"/>
                <a:gd name="T25" fmla="*/ 0 h 38"/>
                <a:gd name="T26" fmla="*/ 3 w 19"/>
                <a:gd name="T27" fmla="*/ 0 h 38"/>
                <a:gd name="T28" fmla="*/ 0 w 19"/>
                <a:gd name="T29" fmla="*/ 2 h 38"/>
                <a:gd name="T30" fmla="*/ 0 w 19"/>
                <a:gd name="T31" fmla="*/ 7 h 38"/>
                <a:gd name="T32" fmla="*/ 2 w 19"/>
                <a:gd name="T33" fmla="*/ 9 h 38"/>
                <a:gd name="T34" fmla="*/ 3 w 19"/>
                <a:gd name="T3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38">
                  <a:moveTo>
                    <a:pt x="3" y="0"/>
                  </a:moveTo>
                  <a:lnTo>
                    <a:pt x="2" y="9"/>
                  </a:lnTo>
                  <a:lnTo>
                    <a:pt x="5" y="12"/>
                  </a:lnTo>
                  <a:lnTo>
                    <a:pt x="10" y="20"/>
                  </a:lnTo>
                  <a:lnTo>
                    <a:pt x="10" y="26"/>
                  </a:lnTo>
                  <a:lnTo>
                    <a:pt x="9" y="28"/>
                  </a:lnTo>
                  <a:lnTo>
                    <a:pt x="13" y="38"/>
                  </a:lnTo>
                  <a:lnTo>
                    <a:pt x="19" y="28"/>
                  </a:lnTo>
                  <a:lnTo>
                    <a:pt x="19" y="18"/>
                  </a:lnTo>
                  <a:lnTo>
                    <a:pt x="15" y="8"/>
                  </a:lnTo>
                  <a:lnTo>
                    <a:pt x="7" y="0"/>
                  </a:lnTo>
                  <a:lnTo>
                    <a:pt x="5" y="9"/>
                  </a:lnTo>
                  <a:lnTo>
                    <a:pt x="7" y="0"/>
                  </a:lnTo>
                  <a:lnTo>
                    <a:pt x="3" y="0"/>
                  </a:lnTo>
                  <a:lnTo>
                    <a:pt x="0" y="2"/>
                  </a:lnTo>
                  <a:lnTo>
                    <a:pt x="0" y="7"/>
                  </a:lnTo>
                  <a:lnTo>
                    <a:pt x="2" y="9"/>
                  </a:lnTo>
                  <a:lnTo>
                    <a:pt x="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73" name="Freeform 481"/>
            <p:cNvSpPr>
              <a:spLocks/>
            </p:cNvSpPr>
            <p:nvPr/>
          </p:nvSpPr>
          <p:spPr bwMode="auto">
            <a:xfrm>
              <a:off x="2454" y="3845"/>
              <a:ext cx="32" cy="18"/>
            </a:xfrm>
            <a:custGeom>
              <a:avLst/>
              <a:gdLst>
                <a:gd name="T0" fmla="*/ 96 w 96"/>
                <a:gd name="T1" fmla="*/ 0 h 54"/>
                <a:gd name="T2" fmla="*/ 96 w 96"/>
                <a:gd name="T3" fmla="*/ 0 h 54"/>
                <a:gd name="T4" fmla="*/ 87 w 96"/>
                <a:gd name="T5" fmla="*/ 2 h 54"/>
                <a:gd name="T6" fmla="*/ 74 w 96"/>
                <a:gd name="T7" fmla="*/ 7 h 54"/>
                <a:gd name="T8" fmla="*/ 61 w 96"/>
                <a:gd name="T9" fmla="*/ 14 h 54"/>
                <a:gd name="T10" fmla="*/ 46 w 96"/>
                <a:gd name="T11" fmla="*/ 21 h 54"/>
                <a:gd name="T12" fmla="*/ 31 w 96"/>
                <a:gd name="T13" fmla="*/ 29 h 54"/>
                <a:gd name="T14" fmla="*/ 17 w 96"/>
                <a:gd name="T15" fmla="*/ 36 h 54"/>
                <a:gd name="T16" fmla="*/ 7 w 96"/>
                <a:gd name="T17" fmla="*/ 41 h 54"/>
                <a:gd name="T18" fmla="*/ 0 w 96"/>
                <a:gd name="T19" fmla="*/ 45 h 54"/>
                <a:gd name="T20" fmla="*/ 2 w 96"/>
                <a:gd name="T21" fmla="*/ 54 h 54"/>
                <a:gd name="T22" fmla="*/ 12 w 96"/>
                <a:gd name="T23" fmla="*/ 51 h 54"/>
                <a:gd name="T24" fmla="*/ 22 w 96"/>
                <a:gd name="T25" fmla="*/ 45 h 54"/>
                <a:gd name="T26" fmla="*/ 36 w 96"/>
                <a:gd name="T27" fmla="*/ 38 h 54"/>
                <a:gd name="T28" fmla="*/ 50 w 96"/>
                <a:gd name="T29" fmla="*/ 30 h 54"/>
                <a:gd name="T30" fmla="*/ 65 w 96"/>
                <a:gd name="T31" fmla="*/ 23 h 54"/>
                <a:gd name="T32" fmla="*/ 79 w 96"/>
                <a:gd name="T33" fmla="*/ 16 h 54"/>
                <a:gd name="T34" fmla="*/ 89 w 96"/>
                <a:gd name="T35" fmla="*/ 12 h 54"/>
                <a:gd name="T36" fmla="*/ 96 w 96"/>
                <a:gd name="T37" fmla="*/ 12 h 54"/>
                <a:gd name="T38" fmla="*/ 96 w 96"/>
                <a:gd name="T39" fmla="*/ 12 h 54"/>
                <a:gd name="T40" fmla="*/ 96 w 96"/>
                <a:gd name="T41"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6" h="54">
                  <a:moveTo>
                    <a:pt x="96" y="0"/>
                  </a:moveTo>
                  <a:lnTo>
                    <a:pt x="96" y="0"/>
                  </a:lnTo>
                  <a:lnTo>
                    <a:pt x="87" y="2"/>
                  </a:lnTo>
                  <a:lnTo>
                    <a:pt x="74" y="7"/>
                  </a:lnTo>
                  <a:lnTo>
                    <a:pt x="61" y="14"/>
                  </a:lnTo>
                  <a:lnTo>
                    <a:pt x="46" y="21"/>
                  </a:lnTo>
                  <a:lnTo>
                    <a:pt x="31" y="29"/>
                  </a:lnTo>
                  <a:lnTo>
                    <a:pt x="17" y="36"/>
                  </a:lnTo>
                  <a:lnTo>
                    <a:pt x="7" y="41"/>
                  </a:lnTo>
                  <a:lnTo>
                    <a:pt x="0" y="45"/>
                  </a:lnTo>
                  <a:lnTo>
                    <a:pt x="2" y="54"/>
                  </a:lnTo>
                  <a:lnTo>
                    <a:pt x="12" y="51"/>
                  </a:lnTo>
                  <a:lnTo>
                    <a:pt x="22" y="45"/>
                  </a:lnTo>
                  <a:lnTo>
                    <a:pt x="36" y="38"/>
                  </a:lnTo>
                  <a:lnTo>
                    <a:pt x="50" y="30"/>
                  </a:lnTo>
                  <a:lnTo>
                    <a:pt x="65" y="23"/>
                  </a:lnTo>
                  <a:lnTo>
                    <a:pt x="79" y="16"/>
                  </a:lnTo>
                  <a:lnTo>
                    <a:pt x="89" y="12"/>
                  </a:lnTo>
                  <a:lnTo>
                    <a:pt x="96" y="12"/>
                  </a:lnTo>
                  <a:lnTo>
                    <a:pt x="96" y="12"/>
                  </a:lnTo>
                  <a:lnTo>
                    <a:pt x="9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74" name="Freeform 482"/>
            <p:cNvSpPr>
              <a:spLocks/>
            </p:cNvSpPr>
            <p:nvPr/>
          </p:nvSpPr>
          <p:spPr bwMode="auto">
            <a:xfrm>
              <a:off x="2485" y="3831"/>
              <a:ext cx="5" cy="18"/>
            </a:xfrm>
            <a:custGeom>
              <a:avLst/>
              <a:gdLst>
                <a:gd name="T0" fmla="*/ 1 w 17"/>
                <a:gd name="T1" fmla="*/ 1 h 56"/>
                <a:gd name="T2" fmla="*/ 0 w 17"/>
                <a:gd name="T3" fmla="*/ 5 h 56"/>
                <a:gd name="T4" fmla="*/ 4 w 17"/>
                <a:gd name="T5" fmla="*/ 16 h 56"/>
                <a:gd name="T6" fmla="*/ 8 w 17"/>
                <a:gd name="T7" fmla="*/ 30 h 56"/>
                <a:gd name="T8" fmla="*/ 8 w 17"/>
                <a:gd name="T9" fmla="*/ 43 h 56"/>
                <a:gd name="T10" fmla="*/ 4 w 17"/>
                <a:gd name="T11" fmla="*/ 44 h 56"/>
                <a:gd name="T12" fmla="*/ 4 w 17"/>
                <a:gd name="T13" fmla="*/ 56 h 56"/>
                <a:gd name="T14" fmla="*/ 17 w 17"/>
                <a:gd name="T15" fmla="*/ 45 h 56"/>
                <a:gd name="T16" fmla="*/ 17 w 17"/>
                <a:gd name="T17" fmla="*/ 30 h 56"/>
                <a:gd name="T18" fmla="*/ 13 w 17"/>
                <a:gd name="T19" fmla="*/ 13 h 56"/>
                <a:gd name="T20" fmla="*/ 9 w 17"/>
                <a:gd name="T21" fmla="*/ 3 h 56"/>
                <a:gd name="T22" fmla="*/ 8 w 17"/>
                <a:gd name="T23" fmla="*/ 8 h 56"/>
                <a:gd name="T24" fmla="*/ 9 w 17"/>
                <a:gd name="T25" fmla="*/ 3 h 56"/>
                <a:gd name="T26" fmla="*/ 7 w 17"/>
                <a:gd name="T27" fmla="*/ 0 h 56"/>
                <a:gd name="T28" fmla="*/ 3 w 17"/>
                <a:gd name="T29" fmla="*/ 0 h 56"/>
                <a:gd name="T30" fmla="*/ 1 w 17"/>
                <a:gd name="T31" fmla="*/ 2 h 56"/>
                <a:gd name="T32" fmla="*/ 0 w 17"/>
                <a:gd name="T33" fmla="*/ 5 h 56"/>
                <a:gd name="T34" fmla="*/ 1 w 17"/>
                <a:gd name="T35"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56">
                  <a:moveTo>
                    <a:pt x="1" y="1"/>
                  </a:moveTo>
                  <a:lnTo>
                    <a:pt x="0" y="5"/>
                  </a:lnTo>
                  <a:lnTo>
                    <a:pt x="4" y="16"/>
                  </a:lnTo>
                  <a:lnTo>
                    <a:pt x="8" y="30"/>
                  </a:lnTo>
                  <a:lnTo>
                    <a:pt x="8" y="43"/>
                  </a:lnTo>
                  <a:lnTo>
                    <a:pt x="4" y="44"/>
                  </a:lnTo>
                  <a:lnTo>
                    <a:pt x="4" y="56"/>
                  </a:lnTo>
                  <a:lnTo>
                    <a:pt x="17" y="45"/>
                  </a:lnTo>
                  <a:lnTo>
                    <a:pt x="17" y="30"/>
                  </a:lnTo>
                  <a:lnTo>
                    <a:pt x="13" y="13"/>
                  </a:lnTo>
                  <a:lnTo>
                    <a:pt x="9" y="3"/>
                  </a:lnTo>
                  <a:lnTo>
                    <a:pt x="8" y="8"/>
                  </a:lnTo>
                  <a:lnTo>
                    <a:pt x="9" y="3"/>
                  </a:lnTo>
                  <a:lnTo>
                    <a:pt x="7" y="0"/>
                  </a:lnTo>
                  <a:lnTo>
                    <a:pt x="3" y="0"/>
                  </a:lnTo>
                  <a:lnTo>
                    <a:pt x="1" y="2"/>
                  </a:lnTo>
                  <a:lnTo>
                    <a:pt x="0" y="5"/>
                  </a:lnTo>
                  <a:lnTo>
                    <a:pt x="1"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75" name="Freeform 483"/>
            <p:cNvSpPr>
              <a:spLocks/>
            </p:cNvSpPr>
            <p:nvPr/>
          </p:nvSpPr>
          <p:spPr bwMode="auto">
            <a:xfrm>
              <a:off x="2485" y="3819"/>
              <a:ext cx="22" cy="14"/>
            </a:xfrm>
            <a:custGeom>
              <a:avLst/>
              <a:gdLst>
                <a:gd name="T0" fmla="*/ 66 w 66"/>
                <a:gd name="T1" fmla="*/ 0 h 42"/>
                <a:gd name="T2" fmla="*/ 66 w 66"/>
                <a:gd name="T3" fmla="*/ 0 h 42"/>
                <a:gd name="T4" fmla="*/ 59 w 66"/>
                <a:gd name="T5" fmla="*/ 3 h 42"/>
                <a:gd name="T6" fmla="*/ 51 w 66"/>
                <a:gd name="T7" fmla="*/ 5 h 42"/>
                <a:gd name="T8" fmla="*/ 42 w 66"/>
                <a:gd name="T9" fmla="*/ 8 h 42"/>
                <a:gd name="T10" fmla="*/ 33 w 66"/>
                <a:gd name="T11" fmla="*/ 13 h 42"/>
                <a:gd name="T12" fmla="*/ 24 w 66"/>
                <a:gd name="T13" fmla="*/ 17 h 42"/>
                <a:gd name="T14" fmla="*/ 15 w 66"/>
                <a:gd name="T15" fmla="*/ 23 h 42"/>
                <a:gd name="T16" fmla="*/ 7 w 66"/>
                <a:gd name="T17" fmla="*/ 30 h 42"/>
                <a:gd name="T18" fmla="*/ 0 w 66"/>
                <a:gd name="T19" fmla="*/ 35 h 42"/>
                <a:gd name="T20" fmla="*/ 7 w 66"/>
                <a:gd name="T21" fmla="*/ 42 h 42"/>
                <a:gd name="T22" fmla="*/ 11 w 66"/>
                <a:gd name="T23" fmla="*/ 37 h 42"/>
                <a:gd name="T24" fmla="*/ 19 w 66"/>
                <a:gd name="T25" fmla="*/ 32 h 42"/>
                <a:gd name="T26" fmla="*/ 28 w 66"/>
                <a:gd name="T27" fmla="*/ 27 h 42"/>
                <a:gd name="T28" fmla="*/ 38 w 66"/>
                <a:gd name="T29" fmla="*/ 22 h 42"/>
                <a:gd name="T30" fmla="*/ 47 w 66"/>
                <a:gd name="T31" fmla="*/ 17 h 42"/>
                <a:gd name="T32" fmla="*/ 54 w 66"/>
                <a:gd name="T33" fmla="*/ 14 h 42"/>
                <a:gd name="T34" fmla="*/ 62 w 66"/>
                <a:gd name="T35" fmla="*/ 12 h 42"/>
                <a:gd name="T36" fmla="*/ 66 w 66"/>
                <a:gd name="T37" fmla="*/ 12 h 42"/>
                <a:gd name="T38" fmla="*/ 66 w 66"/>
                <a:gd name="T39" fmla="*/ 12 h 42"/>
                <a:gd name="T40" fmla="*/ 66 w 66"/>
                <a:gd name="T4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6" h="42">
                  <a:moveTo>
                    <a:pt x="66" y="0"/>
                  </a:moveTo>
                  <a:lnTo>
                    <a:pt x="66" y="0"/>
                  </a:lnTo>
                  <a:lnTo>
                    <a:pt x="59" y="3"/>
                  </a:lnTo>
                  <a:lnTo>
                    <a:pt x="51" y="5"/>
                  </a:lnTo>
                  <a:lnTo>
                    <a:pt x="42" y="8"/>
                  </a:lnTo>
                  <a:lnTo>
                    <a:pt x="33" y="13"/>
                  </a:lnTo>
                  <a:lnTo>
                    <a:pt x="24" y="17"/>
                  </a:lnTo>
                  <a:lnTo>
                    <a:pt x="15" y="23"/>
                  </a:lnTo>
                  <a:lnTo>
                    <a:pt x="7" y="30"/>
                  </a:lnTo>
                  <a:lnTo>
                    <a:pt x="0" y="35"/>
                  </a:lnTo>
                  <a:lnTo>
                    <a:pt x="7" y="42"/>
                  </a:lnTo>
                  <a:lnTo>
                    <a:pt x="11" y="37"/>
                  </a:lnTo>
                  <a:lnTo>
                    <a:pt x="19" y="32"/>
                  </a:lnTo>
                  <a:lnTo>
                    <a:pt x="28" y="27"/>
                  </a:lnTo>
                  <a:lnTo>
                    <a:pt x="38" y="22"/>
                  </a:lnTo>
                  <a:lnTo>
                    <a:pt x="47" y="17"/>
                  </a:lnTo>
                  <a:lnTo>
                    <a:pt x="54" y="14"/>
                  </a:lnTo>
                  <a:lnTo>
                    <a:pt x="62" y="12"/>
                  </a:lnTo>
                  <a:lnTo>
                    <a:pt x="66" y="12"/>
                  </a:lnTo>
                  <a:lnTo>
                    <a:pt x="66" y="12"/>
                  </a:lnTo>
                  <a:lnTo>
                    <a:pt x="6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76" name="Freeform 484"/>
            <p:cNvSpPr>
              <a:spLocks/>
            </p:cNvSpPr>
            <p:nvPr/>
          </p:nvSpPr>
          <p:spPr bwMode="auto">
            <a:xfrm>
              <a:off x="2507" y="3819"/>
              <a:ext cx="32" cy="7"/>
            </a:xfrm>
            <a:custGeom>
              <a:avLst/>
              <a:gdLst>
                <a:gd name="T0" fmla="*/ 89 w 96"/>
                <a:gd name="T1" fmla="*/ 7 h 19"/>
                <a:gd name="T2" fmla="*/ 89 w 96"/>
                <a:gd name="T3" fmla="*/ 7 h 19"/>
                <a:gd name="T4" fmla="*/ 86 w 96"/>
                <a:gd name="T5" fmla="*/ 8 h 19"/>
                <a:gd name="T6" fmla="*/ 76 w 96"/>
                <a:gd name="T7" fmla="*/ 7 h 19"/>
                <a:gd name="T8" fmla="*/ 63 w 96"/>
                <a:gd name="T9" fmla="*/ 7 h 19"/>
                <a:gd name="T10" fmla="*/ 48 w 96"/>
                <a:gd name="T11" fmla="*/ 7 h 19"/>
                <a:gd name="T12" fmla="*/ 33 w 96"/>
                <a:gd name="T13" fmla="*/ 5 h 19"/>
                <a:gd name="T14" fmla="*/ 18 w 96"/>
                <a:gd name="T15" fmla="*/ 4 h 19"/>
                <a:gd name="T16" fmla="*/ 8 w 96"/>
                <a:gd name="T17" fmla="*/ 1 h 19"/>
                <a:gd name="T18" fmla="*/ 0 w 96"/>
                <a:gd name="T19" fmla="*/ 0 h 19"/>
                <a:gd name="T20" fmla="*/ 0 w 96"/>
                <a:gd name="T21" fmla="*/ 12 h 19"/>
                <a:gd name="T22" fmla="*/ 8 w 96"/>
                <a:gd name="T23" fmla="*/ 11 h 19"/>
                <a:gd name="T24" fmla="*/ 18 w 96"/>
                <a:gd name="T25" fmla="*/ 13 h 19"/>
                <a:gd name="T26" fmla="*/ 33 w 96"/>
                <a:gd name="T27" fmla="*/ 14 h 19"/>
                <a:gd name="T28" fmla="*/ 48 w 96"/>
                <a:gd name="T29" fmla="*/ 16 h 19"/>
                <a:gd name="T30" fmla="*/ 63 w 96"/>
                <a:gd name="T31" fmla="*/ 19 h 19"/>
                <a:gd name="T32" fmla="*/ 76 w 96"/>
                <a:gd name="T33" fmla="*/ 19 h 19"/>
                <a:gd name="T34" fmla="*/ 86 w 96"/>
                <a:gd name="T35" fmla="*/ 17 h 19"/>
                <a:gd name="T36" fmla="*/ 96 w 96"/>
                <a:gd name="T37" fmla="*/ 14 h 19"/>
                <a:gd name="T38" fmla="*/ 96 w 96"/>
                <a:gd name="T39" fmla="*/ 14 h 19"/>
                <a:gd name="T40" fmla="*/ 89 w 96"/>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6" h="19">
                  <a:moveTo>
                    <a:pt x="89" y="7"/>
                  </a:moveTo>
                  <a:lnTo>
                    <a:pt x="89" y="7"/>
                  </a:lnTo>
                  <a:lnTo>
                    <a:pt x="86" y="8"/>
                  </a:lnTo>
                  <a:lnTo>
                    <a:pt x="76" y="7"/>
                  </a:lnTo>
                  <a:lnTo>
                    <a:pt x="63" y="7"/>
                  </a:lnTo>
                  <a:lnTo>
                    <a:pt x="48" y="7"/>
                  </a:lnTo>
                  <a:lnTo>
                    <a:pt x="33" y="5"/>
                  </a:lnTo>
                  <a:lnTo>
                    <a:pt x="18" y="4"/>
                  </a:lnTo>
                  <a:lnTo>
                    <a:pt x="8" y="1"/>
                  </a:lnTo>
                  <a:lnTo>
                    <a:pt x="0" y="0"/>
                  </a:lnTo>
                  <a:lnTo>
                    <a:pt x="0" y="12"/>
                  </a:lnTo>
                  <a:lnTo>
                    <a:pt x="8" y="11"/>
                  </a:lnTo>
                  <a:lnTo>
                    <a:pt x="18" y="13"/>
                  </a:lnTo>
                  <a:lnTo>
                    <a:pt x="33" y="14"/>
                  </a:lnTo>
                  <a:lnTo>
                    <a:pt x="48" y="16"/>
                  </a:lnTo>
                  <a:lnTo>
                    <a:pt x="63" y="19"/>
                  </a:lnTo>
                  <a:lnTo>
                    <a:pt x="76" y="19"/>
                  </a:lnTo>
                  <a:lnTo>
                    <a:pt x="86" y="17"/>
                  </a:lnTo>
                  <a:lnTo>
                    <a:pt x="96" y="14"/>
                  </a:lnTo>
                  <a:lnTo>
                    <a:pt x="96" y="14"/>
                  </a:lnTo>
                  <a:lnTo>
                    <a:pt x="8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77" name="Freeform 485"/>
            <p:cNvSpPr>
              <a:spLocks/>
            </p:cNvSpPr>
            <p:nvPr/>
          </p:nvSpPr>
          <p:spPr bwMode="auto">
            <a:xfrm>
              <a:off x="2536" y="3805"/>
              <a:ext cx="6" cy="19"/>
            </a:xfrm>
            <a:custGeom>
              <a:avLst/>
              <a:gdLst>
                <a:gd name="T0" fmla="*/ 18 w 18"/>
                <a:gd name="T1" fmla="*/ 0 h 56"/>
                <a:gd name="T2" fmla="*/ 18 w 18"/>
                <a:gd name="T3" fmla="*/ 0 h 56"/>
                <a:gd name="T4" fmla="*/ 1 w 18"/>
                <a:gd name="T5" fmla="*/ 9 h 56"/>
                <a:gd name="T6" fmla="*/ 0 w 18"/>
                <a:gd name="T7" fmla="*/ 26 h 56"/>
                <a:gd name="T8" fmla="*/ 3 w 18"/>
                <a:gd name="T9" fmla="*/ 42 h 56"/>
                <a:gd name="T10" fmla="*/ 3 w 18"/>
                <a:gd name="T11" fmla="*/ 49 h 56"/>
                <a:gd name="T12" fmla="*/ 10 w 18"/>
                <a:gd name="T13" fmla="*/ 56 h 56"/>
                <a:gd name="T14" fmla="*/ 13 w 18"/>
                <a:gd name="T15" fmla="*/ 42 h 56"/>
                <a:gd name="T16" fmla="*/ 9 w 18"/>
                <a:gd name="T17" fmla="*/ 26 h 56"/>
                <a:gd name="T18" fmla="*/ 10 w 18"/>
                <a:gd name="T19" fmla="*/ 14 h 56"/>
                <a:gd name="T20" fmla="*/ 18 w 18"/>
                <a:gd name="T21" fmla="*/ 9 h 56"/>
                <a:gd name="T22" fmla="*/ 18 w 18"/>
                <a:gd name="T23" fmla="*/ 9 h 56"/>
                <a:gd name="T24" fmla="*/ 18 w 18"/>
                <a:gd name="T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56">
                  <a:moveTo>
                    <a:pt x="18" y="0"/>
                  </a:moveTo>
                  <a:lnTo>
                    <a:pt x="18" y="0"/>
                  </a:lnTo>
                  <a:lnTo>
                    <a:pt x="1" y="9"/>
                  </a:lnTo>
                  <a:lnTo>
                    <a:pt x="0" y="26"/>
                  </a:lnTo>
                  <a:lnTo>
                    <a:pt x="3" y="42"/>
                  </a:lnTo>
                  <a:lnTo>
                    <a:pt x="3" y="49"/>
                  </a:lnTo>
                  <a:lnTo>
                    <a:pt x="10" y="56"/>
                  </a:lnTo>
                  <a:lnTo>
                    <a:pt x="13" y="42"/>
                  </a:lnTo>
                  <a:lnTo>
                    <a:pt x="9" y="26"/>
                  </a:lnTo>
                  <a:lnTo>
                    <a:pt x="10" y="14"/>
                  </a:lnTo>
                  <a:lnTo>
                    <a:pt x="18" y="9"/>
                  </a:lnTo>
                  <a:lnTo>
                    <a:pt x="18" y="9"/>
                  </a:lnTo>
                  <a:lnTo>
                    <a:pt x="1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78" name="Freeform 486"/>
            <p:cNvSpPr>
              <a:spLocks/>
            </p:cNvSpPr>
            <p:nvPr/>
          </p:nvSpPr>
          <p:spPr bwMode="auto">
            <a:xfrm>
              <a:off x="2542" y="3797"/>
              <a:ext cx="27" cy="11"/>
            </a:xfrm>
            <a:custGeom>
              <a:avLst/>
              <a:gdLst>
                <a:gd name="T0" fmla="*/ 74 w 82"/>
                <a:gd name="T1" fmla="*/ 0 h 34"/>
                <a:gd name="T2" fmla="*/ 72 w 82"/>
                <a:gd name="T3" fmla="*/ 1 h 34"/>
                <a:gd name="T4" fmla="*/ 71 w 82"/>
                <a:gd name="T5" fmla="*/ 2 h 34"/>
                <a:gd name="T6" fmla="*/ 64 w 82"/>
                <a:gd name="T7" fmla="*/ 5 h 34"/>
                <a:gd name="T8" fmla="*/ 55 w 82"/>
                <a:gd name="T9" fmla="*/ 10 h 34"/>
                <a:gd name="T10" fmla="*/ 46 w 82"/>
                <a:gd name="T11" fmla="*/ 15 h 34"/>
                <a:gd name="T12" fmla="*/ 35 w 82"/>
                <a:gd name="T13" fmla="*/ 18 h 34"/>
                <a:gd name="T14" fmla="*/ 22 w 82"/>
                <a:gd name="T15" fmla="*/ 22 h 34"/>
                <a:gd name="T16" fmla="*/ 12 w 82"/>
                <a:gd name="T17" fmla="*/ 24 h 34"/>
                <a:gd name="T18" fmla="*/ 0 w 82"/>
                <a:gd name="T19" fmla="*/ 25 h 34"/>
                <a:gd name="T20" fmla="*/ 0 w 82"/>
                <a:gd name="T21" fmla="*/ 34 h 34"/>
                <a:gd name="T22" fmla="*/ 12 w 82"/>
                <a:gd name="T23" fmla="*/ 33 h 34"/>
                <a:gd name="T24" fmla="*/ 24 w 82"/>
                <a:gd name="T25" fmla="*/ 31 h 34"/>
                <a:gd name="T26" fmla="*/ 37 w 82"/>
                <a:gd name="T27" fmla="*/ 27 h 34"/>
                <a:gd name="T28" fmla="*/ 48 w 82"/>
                <a:gd name="T29" fmla="*/ 24 h 34"/>
                <a:gd name="T30" fmla="*/ 60 w 82"/>
                <a:gd name="T31" fmla="*/ 19 h 34"/>
                <a:gd name="T32" fmla="*/ 69 w 82"/>
                <a:gd name="T33" fmla="*/ 15 h 34"/>
                <a:gd name="T34" fmla="*/ 76 w 82"/>
                <a:gd name="T35" fmla="*/ 11 h 34"/>
                <a:gd name="T36" fmla="*/ 82 w 82"/>
                <a:gd name="T37" fmla="*/ 5 h 34"/>
                <a:gd name="T38" fmla="*/ 80 w 82"/>
                <a:gd name="T39" fmla="*/ 7 h 34"/>
                <a:gd name="T40" fmla="*/ 74 w 82"/>
                <a:gd name="T4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2" h="34">
                  <a:moveTo>
                    <a:pt x="74" y="0"/>
                  </a:moveTo>
                  <a:lnTo>
                    <a:pt x="72" y="1"/>
                  </a:lnTo>
                  <a:lnTo>
                    <a:pt x="71" y="2"/>
                  </a:lnTo>
                  <a:lnTo>
                    <a:pt x="64" y="5"/>
                  </a:lnTo>
                  <a:lnTo>
                    <a:pt x="55" y="10"/>
                  </a:lnTo>
                  <a:lnTo>
                    <a:pt x="46" y="15"/>
                  </a:lnTo>
                  <a:lnTo>
                    <a:pt x="35" y="18"/>
                  </a:lnTo>
                  <a:lnTo>
                    <a:pt x="22" y="22"/>
                  </a:lnTo>
                  <a:lnTo>
                    <a:pt x="12" y="24"/>
                  </a:lnTo>
                  <a:lnTo>
                    <a:pt x="0" y="25"/>
                  </a:lnTo>
                  <a:lnTo>
                    <a:pt x="0" y="34"/>
                  </a:lnTo>
                  <a:lnTo>
                    <a:pt x="12" y="33"/>
                  </a:lnTo>
                  <a:lnTo>
                    <a:pt x="24" y="31"/>
                  </a:lnTo>
                  <a:lnTo>
                    <a:pt x="37" y="27"/>
                  </a:lnTo>
                  <a:lnTo>
                    <a:pt x="48" y="24"/>
                  </a:lnTo>
                  <a:lnTo>
                    <a:pt x="60" y="19"/>
                  </a:lnTo>
                  <a:lnTo>
                    <a:pt x="69" y="15"/>
                  </a:lnTo>
                  <a:lnTo>
                    <a:pt x="76" y="11"/>
                  </a:lnTo>
                  <a:lnTo>
                    <a:pt x="82" y="5"/>
                  </a:lnTo>
                  <a:lnTo>
                    <a:pt x="80" y="7"/>
                  </a:lnTo>
                  <a:lnTo>
                    <a:pt x="7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79" name="Freeform 487"/>
            <p:cNvSpPr>
              <a:spLocks/>
            </p:cNvSpPr>
            <p:nvPr/>
          </p:nvSpPr>
          <p:spPr bwMode="auto">
            <a:xfrm>
              <a:off x="2566" y="3791"/>
              <a:ext cx="7" cy="8"/>
            </a:xfrm>
            <a:custGeom>
              <a:avLst/>
              <a:gdLst>
                <a:gd name="T0" fmla="*/ 13 w 19"/>
                <a:gd name="T1" fmla="*/ 0 h 26"/>
                <a:gd name="T2" fmla="*/ 10 w 19"/>
                <a:gd name="T3" fmla="*/ 5 h 26"/>
                <a:gd name="T4" fmla="*/ 9 w 19"/>
                <a:gd name="T5" fmla="*/ 8 h 26"/>
                <a:gd name="T6" fmla="*/ 6 w 19"/>
                <a:gd name="T7" fmla="*/ 11 h 26"/>
                <a:gd name="T8" fmla="*/ 4 w 19"/>
                <a:gd name="T9" fmla="*/ 14 h 26"/>
                <a:gd name="T10" fmla="*/ 0 w 19"/>
                <a:gd name="T11" fmla="*/ 19 h 26"/>
                <a:gd name="T12" fmla="*/ 6 w 19"/>
                <a:gd name="T13" fmla="*/ 26 h 26"/>
                <a:gd name="T14" fmla="*/ 11 w 19"/>
                <a:gd name="T15" fmla="*/ 21 h 26"/>
                <a:gd name="T16" fmla="*/ 16 w 19"/>
                <a:gd name="T17" fmla="*/ 15 h 26"/>
                <a:gd name="T18" fmla="*/ 18 w 19"/>
                <a:gd name="T19" fmla="*/ 11 h 26"/>
                <a:gd name="T20" fmla="*/ 19 w 19"/>
                <a:gd name="T21" fmla="*/ 5 h 26"/>
                <a:gd name="T22" fmla="*/ 16 w 19"/>
                <a:gd name="T23" fmla="*/ 10 h 26"/>
                <a:gd name="T24" fmla="*/ 19 w 19"/>
                <a:gd name="T25" fmla="*/ 5 h 26"/>
                <a:gd name="T26" fmla="*/ 18 w 19"/>
                <a:gd name="T27" fmla="*/ 2 h 26"/>
                <a:gd name="T28" fmla="*/ 14 w 19"/>
                <a:gd name="T29" fmla="*/ 0 h 26"/>
                <a:gd name="T30" fmla="*/ 11 w 19"/>
                <a:gd name="T31" fmla="*/ 2 h 26"/>
                <a:gd name="T32" fmla="*/ 10 w 19"/>
                <a:gd name="T33" fmla="*/ 5 h 26"/>
                <a:gd name="T34" fmla="*/ 13 w 19"/>
                <a:gd name="T3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6">
                  <a:moveTo>
                    <a:pt x="13" y="0"/>
                  </a:moveTo>
                  <a:lnTo>
                    <a:pt x="10" y="5"/>
                  </a:lnTo>
                  <a:lnTo>
                    <a:pt x="9" y="8"/>
                  </a:lnTo>
                  <a:lnTo>
                    <a:pt x="6" y="11"/>
                  </a:lnTo>
                  <a:lnTo>
                    <a:pt x="4" y="14"/>
                  </a:lnTo>
                  <a:lnTo>
                    <a:pt x="0" y="19"/>
                  </a:lnTo>
                  <a:lnTo>
                    <a:pt x="6" y="26"/>
                  </a:lnTo>
                  <a:lnTo>
                    <a:pt x="11" y="21"/>
                  </a:lnTo>
                  <a:lnTo>
                    <a:pt x="16" y="15"/>
                  </a:lnTo>
                  <a:lnTo>
                    <a:pt x="18" y="11"/>
                  </a:lnTo>
                  <a:lnTo>
                    <a:pt x="19" y="5"/>
                  </a:lnTo>
                  <a:lnTo>
                    <a:pt x="16" y="10"/>
                  </a:lnTo>
                  <a:lnTo>
                    <a:pt x="19" y="5"/>
                  </a:lnTo>
                  <a:lnTo>
                    <a:pt x="18" y="2"/>
                  </a:lnTo>
                  <a:lnTo>
                    <a:pt x="14" y="0"/>
                  </a:lnTo>
                  <a:lnTo>
                    <a:pt x="11" y="2"/>
                  </a:lnTo>
                  <a:lnTo>
                    <a:pt x="10" y="5"/>
                  </a:lnTo>
                  <a:lnTo>
                    <a:pt x="1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80" name="Freeform 488"/>
            <p:cNvSpPr>
              <a:spLocks/>
            </p:cNvSpPr>
            <p:nvPr/>
          </p:nvSpPr>
          <p:spPr bwMode="auto">
            <a:xfrm>
              <a:off x="2571" y="3790"/>
              <a:ext cx="12" cy="4"/>
            </a:xfrm>
            <a:custGeom>
              <a:avLst/>
              <a:gdLst>
                <a:gd name="T0" fmla="*/ 35 w 38"/>
                <a:gd name="T1" fmla="*/ 0 h 13"/>
                <a:gd name="T2" fmla="*/ 32 w 38"/>
                <a:gd name="T3" fmla="*/ 0 h 13"/>
                <a:gd name="T4" fmla="*/ 24 w 38"/>
                <a:gd name="T5" fmla="*/ 1 h 13"/>
                <a:gd name="T6" fmla="*/ 17 w 38"/>
                <a:gd name="T7" fmla="*/ 1 h 13"/>
                <a:gd name="T8" fmla="*/ 9 w 38"/>
                <a:gd name="T9" fmla="*/ 2 h 13"/>
                <a:gd name="T10" fmla="*/ 0 w 38"/>
                <a:gd name="T11" fmla="*/ 3 h 13"/>
                <a:gd name="T12" fmla="*/ 3 w 38"/>
                <a:gd name="T13" fmla="*/ 13 h 13"/>
                <a:gd name="T14" fmla="*/ 9 w 38"/>
                <a:gd name="T15" fmla="*/ 11 h 13"/>
                <a:gd name="T16" fmla="*/ 17 w 38"/>
                <a:gd name="T17" fmla="*/ 10 h 13"/>
                <a:gd name="T18" fmla="*/ 24 w 38"/>
                <a:gd name="T19" fmla="*/ 10 h 13"/>
                <a:gd name="T20" fmla="*/ 35 w 38"/>
                <a:gd name="T21" fmla="*/ 9 h 13"/>
                <a:gd name="T22" fmla="*/ 32 w 38"/>
                <a:gd name="T23" fmla="*/ 9 h 13"/>
                <a:gd name="T24" fmla="*/ 35 w 38"/>
                <a:gd name="T25" fmla="*/ 9 h 13"/>
                <a:gd name="T26" fmla="*/ 38 w 38"/>
                <a:gd name="T27" fmla="*/ 7 h 13"/>
                <a:gd name="T28" fmla="*/ 38 w 38"/>
                <a:gd name="T29" fmla="*/ 3 h 13"/>
                <a:gd name="T30" fmla="*/ 36 w 38"/>
                <a:gd name="T31" fmla="*/ 1 h 13"/>
                <a:gd name="T32" fmla="*/ 32 w 38"/>
                <a:gd name="T33" fmla="*/ 0 h 13"/>
                <a:gd name="T34" fmla="*/ 35 w 38"/>
                <a:gd name="T3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13">
                  <a:moveTo>
                    <a:pt x="35" y="0"/>
                  </a:moveTo>
                  <a:lnTo>
                    <a:pt x="32" y="0"/>
                  </a:lnTo>
                  <a:lnTo>
                    <a:pt x="24" y="1"/>
                  </a:lnTo>
                  <a:lnTo>
                    <a:pt x="17" y="1"/>
                  </a:lnTo>
                  <a:lnTo>
                    <a:pt x="9" y="2"/>
                  </a:lnTo>
                  <a:lnTo>
                    <a:pt x="0" y="3"/>
                  </a:lnTo>
                  <a:lnTo>
                    <a:pt x="3" y="13"/>
                  </a:lnTo>
                  <a:lnTo>
                    <a:pt x="9" y="11"/>
                  </a:lnTo>
                  <a:lnTo>
                    <a:pt x="17" y="10"/>
                  </a:lnTo>
                  <a:lnTo>
                    <a:pt x="24" y="10"/>
                  </a:lnTo>
                  <a:lnTo>
                    <a:pt x="35" y="9"/>
                  </a:lnTo>
                  <a:lnTo>
                    <a:pt x="32" y="9"/>
                  </a:lnTo>
                  <a:lnTo>
                    <a:pt x="35" y="9"/>
                  </a:lnTo>
                  <a:lnTo>
                    <a:pt x="38" y="7"/>
                  </a:lnTo>
                  <a:lnTo>
                    <a:pt x="38" y="3"/>
                  </a:lnTo>
                  <a:lnTo>
                    <a:pt x="36" y="1"/>
                  </a:lnTo>
                  <a:lnTo>
                    <a:pt x="32" y="0"/>
                  </a:lnTo>
                  <a:lnTo>
                    <a:pt x="3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81" name="Freeform 489"/>
            <p:cNvSpPr>
              <a:spLocks/>
            </p:cNvSpPr>
            <p:nvPr/>
          </p:nvSpPr>
          <p:spPr bwMode="auto">
            <a:xfrm>
              <a:off x="2581" y="3790"/>
              <a:ext cx="30" cy="7"/>
            </a:xfrm>
            <a:custGeom>
              <a:avLst/>
              <a:gdLst>
                <a:gd name="T0" fmla="*/ 86 w 90"/>
                <a:gd name="T1" fmla="*/ 11 h 22"/>
                <a:gd name="T2" fmla="*/ 85 w 90"/>
                <a:gd name="T3" fmla="*/ 11 h 22"/>
                <a:gd name="T4" fmla="*/ 79 w 90"/>
                <a:gd name="T5" fmla="*/ 10 h 22"/>
                <a:gd name="T6" fmla="*/ 70 w 90"/>
                <a:gd name="T7" fmla="*/ 10 h 22"/>
                <a:gd name="T8" fmla="*/ 59 w 90"/>
                <a:gd name="T9" fmla="*/ 10 h 22"/>
                <a:gd name="T10" fmla="*/ 47 w 90"/>
                <a:gd name="T11" fmla="*/ 9 h 22"/>
                <a:gd name="T12" fmla="*/ 34 w 90"/>
                <a:gd name="T13" fmla="*/ 7 h 22"/>
                <a:gd name="T14" fmla="*/ 21 w 90"/>
                <a:gd name="T15" fmla="*/ 5 h 22"/>
                <a:gd name="T16" fmla="*/ 12 w 90"/>
                <a:gd name="T17" fmla="*/ 2 h 22"/>
                <a:gd name="T18" fmla="*/ 3 w 90"/>
                <a:gd name="T19" fmla="*/ 0 h 22"/>
                <a:gd name="T20" fmla="*/ 0 w 90"/>
                <a:gd name="T21" fmla="*/ 9 h 22"/>
                <a:gd name="T22" fmla="*/ 10 w 90"/>
                <a:gd name="T23" fmla="*/ 11 h 22"/>
                <a:gd name="T24" fmla="*/ 21 w 90"/>
                <a:gd name="T25" fmla="*/ 14 h 22"/>
                <a:gd name="T26" fmla="*/ 34 w 90"/>
                <a:gd name="T27" fmla="*/ 16 h 22"/>
                <a:gd name="T28" fmla="*/ 47 w 90"/>
                <a:gd name="T29" fmla="*/ 18 h 22"/>
                <a:gd name="T30" fmla="*/ 59 w 90"/>
                <a:gd name="T31" fmla="*/ 19 h 22"/>
                <a:gd name="T32" fmla="*/ 70 w 90"/>
                <a:gd name="T33" fmla="*/ 22 h 22"/>
                <a:gd name="T34" fmla="*/ 79 w 90"/>
                <a:gd name="T35" fmla="*/ 22 h 22"/>
                <a:gd name="T36" fmla="*/ 85 w 90"/>
                <a:gd name="T37" fmla="*/ 21 h 22"/>
                <a:gd name="T38" fmla="*/ 84 w 90"/>
                <a:gd name="T39" fmla="*/ 21 h 22"/>
                <a:gd name="T40" fmla="*/ 85 w 90"/>
                <a:gd name="T41" fmla="*/ 21 h 22"/>
                <a:gd name="T42" fmla="*/ 89 w 90"/>
                <a:gd name="T43" fmla="*/ 19 h 22"/>
                <a:gd name="T44" fmla="*/ 90 w 90"/>
                <a:gd name="T45" fmla="*/ 16 h 22"/>
                <a:gd name="T46" fmla="*/ 89 w 90"/>
                <a:gd name="T47" fmla="*/ 13 h 22"/>
                <a:gd name="T48" fmla="*/ 85 w 90"/>
                <a:gd name="T49" fmla="*/ 11 h 22"/>
                <a:gd name="T50" fmla="*/ 86 w 90"/>
                <a:gd name="T51"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0" h="22">
                  <a:moveTo>
                    <a:pt x="86" y="11"/>
                  </a:moveTo>
                  <a:lnTo>
                    <a:pt x="85" y="11"/>
                  </a:lnTo>
                  <a:lnTo>
                    <a:pt x="79" y="10"/>
                  </a:lnTo>
                  <a:lnTo>
                    <a:pt x="70" y="10"/>
                  </a:lnTo>
                  <a:lnTo>
                    <a:pt x="59" y="10"/>
                  </a:lnTo>
                  <a:lnTo>
                    <a:pt x="47" y="9"/>
                  </a:lnTo>
                  <a:lnTo>
                    <a:pt x="34" y="7"/>
                  </a:lnTo>
                  <a:lnTo>
                    <a:pt x="21" y="5"/>
                  </a:lnTo>
                  <a:lnTo>
                    <a:pt x="12" y="2"/>
                  </a:lnTo>
                  <a:lnTo>
                    <a:pt x="3" y="0"/>
                  </a:lnTo>
                  <a:lnTo>
                    <a:pt x="0" y="9"/>
                  </a:lnTo>
                  <a:lnTo>
                    <a:pt x="10" y="11"/>
                  </a:lnTo>
                  <a:lnTo>
                    <a:pt x="21" y="14"/>
                  </a:lnTo>
                  <a:lnTo>
                    <a:pt x="34" y="16"/>
                  </a:lnTo>
                  <a:lnTo>
                    <a:pt x="47" y="18"/>
                  </a:lnTo>
                  <a:lnTo>
                    <a:pt x="59" y="19"/>
                  </a:lnTo>
                  <a:lnTo>
                    <a:pt x="70" y="22"/>
                  </a:lnTo>
                  <a:lnTo>
                    <a:pt x="79" y="22"/>
                  </a:lnTo>
                  <a:lnTo>
                    <a:pt x="85" y="21"/>
                  </a:lnTo>
                  <a:lnTo>
                    <a:pt x="84" y="21"/>
                  </a:lnTo>
                  <a:lnTo>
                    <a:pt x="85" y="21"/>
                  </a:lnTo>
                  <a:lnTo>
                    <a:pt x="89" y="19"/>
                  </a:lnTo>
                  <a:lnTo>
                    <a:pt x="90" y="16"/>
                  </a:lnTo>
                  <a:lnTo>
                    <a:pt x="89" y="13"/>
                  </a:lnTo>
                  <a:lnTo>
                    <a:pt x="85" y="11"/>
                  </a:lnTo>
                  <a:lnTo>
                    <a:pt x="86"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82" name="Freeform 490"/>
            <p:cNvSpPr>
              <a:spLocks/>
            </p:cNvSpPr>
            <p:nvPr/>
          </p:nvSpPr>
          <p:spPr bwMode="auto">
            <a:xfrm>
              <a:off x="2609" y="3793"/>
              <a:ext cx="16" cy="15"/>
            </a:xfrm>
            <a:custGeom>
              <a:avLst/>
              <a:gdLst>
                <a:gd name="T0" fmla="*/ 38 w 48"/>
                <a:gd name="T1" fmla="*/ 38 h 44"/>
                <a:gd name="T2" fmla="*/ 48 w 48"/>
                <a:gd name="T3" fmla="*/ 39 h 44"/>
                <a:gd name="T4" fmla="*/ 46 w 48"/>
                <a:gd name="T5" fmla="*/ 33 h 44"/>
                <a:gd name="T6" fmla="*/ 41 w 48"/>
                <a:gd name="T7" fmla="*/ 27 h 44"/>
                <a:gd name="T8" fmla="*/ 35 w 48"/>
                <a:gd name="T9" fmla="*/ 21 h 44"/>
                <a:gd name="T10" fmla="*/ 27 w 48"/>
                <a:gd name="T11" fmla="*/ 15 h 44"/>
                <a:gd name="T12" fmla="*/ 21 w 48"/>
                <a:gd name="T13" fmla="*/ 10 h 44"/>
                <a:gd name="T14" fmla="*/ 14 w 48"/>
                <a:gd name="T15" fmla="*/ 6 h 44"/>
                <a:gd name="T16" fmla="*/ 8 w 48"/>
                <a:gd name="T17" fmla="*/ 3 h 44"/>
                <a:gd name="T18" fmla="*/ 2 w 48"/>
                <a:gd name="T19" fmla="*/ 0 h 44"/>
                <a:gd name="T20" fmla="*/ 0 w 48"/>
                <a:gd name="T21" fmla="*/ 10 h 44"/>
                <a:gd name="T22" fmla="*/ 3 w 48"/>
                <a:gd name="T23" fmla="*/ 12 h 44"/>
                <a:gd name="T24" fmla="*/ 9 w 48"/>
                <a:gd name="T25" fmla="*/ 15 h 44"/>
                <a:gd name="T26" fmla="*/ 16 w 48"/>
                <a:gd name="T27" fmla="*/ 19 h 44"/>
                <a:gd name="T28" fmla="*/ 23 w 48"/>
                <a:gd name="T29" fmla="*/ 22 h 44"/>
                <a:gd name="T30" fmla="*/ 29 w 48"/>
                <a:gd name="T31" fmla="*/ 28 h 44"/>
                <a:gd name="T32" fmla="*/ 34 w 48"/>
                <a:gd name="T33" fmla="*/ 34 h 44"/>
                <a:gd name="T34" fmla="*/ 37 w 48"/>
                <a:gd name="T35" fmla="*/ 37 h 44"/>
                <a:gd name="T36" fmla="*/ 37 w 48"/>
                <a:gd name="T37" fmla="*/ 39 h 44"/>
                <a:gd name="T38" fmla="*/ 47 w 48"/>
                <a:gd name="T39" fmla="*/ 41 h 44"/>
                <a:gd name="T40" fmla="*/ 37 w 48"/>
                <a:gd name="T41" fmla="*/ 39 h 44"/>
                <a:gd name="T42" fmla="*/ 39 w 48"/>
                <a:gd name="T43" fmla="*/ 43 h 44"/>
                <a:gd name="T44" fmla="*/ 42 w 48"/>
                <a:gd name="T45" fmla="*/ 44 h 44"/>
                <a:gd name="T46" fmla="*/ 46 w 48"/>
                <a:gd name="T47" fmla="*/ 43 h 44"/>
                <a:gd name="T48" fmla="*/ 48 w 48"/>
                <a:gd name="T49" fmla="*/ 39 h 44"/>
                <a:gd name="T50" fmla="*/ 38 w 48"/>
                <a:gd name="T51" fmla="*/ 3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44">
                  <a:moveTo>
                    <a:pt x="38" y="38"/>
                  </a:moveTo>
                  <a:lnTo>
                    <a:pt x="48" y="39"/>
                  </a:lnTo>
                  <a:lnTo>
                    <a:pt x="46" y="33"/>
                  </a:lnTo>
                  <a:lnTo>
                    <a:pt x="41" y="27"/>
                  </a:lnTo>
                  <a:lnTo>
                    <a:pt x="35" y="21"/>
                  </a:lnTo>
                  <a:lnTo>
                    <a:pt x="27" y="15"/>
                  </a:lnTo>
                  <a:lnTo>
                    <a:pt x="21" y="10"/>
                  </a:lnTo>
                  <a:lnTo>
                    <a:pt x="14" y="6"/>
                  </a:lnTo>
                  <a:lnTo>
                    <a:pt x="8" y="3"/>
                  </a:lnTo>
                  <a:lnTo>
                    <a:pt x="2" y="0"/>
                  </a:lnTo>
                  <a:lnTo>
                    <a:pt x="0" y="10"/>
                  </a:lnTo>
                  <a:lnTo>
                    <a:pt x="3" y="12"/>
                  </a:lnTo>
                  <a:lnTo>
                    <a:pt x="9" y="15"/>
                  </a:lnTo>
                  <a:lnTo>
                    <a:pt x="16" y="19"/>
                  </a:lnTo>
                  <a:lnTo>
                    <a:pt x="23" y="22"/>
                  </a:lnTo>
                  <a:lnTo>
                    <a:pt x="29" y="28"/>
                  </a:lnTo>
                  <a:lnTo>
                    <a:pt x="34" y="34"/>
                  </a:lnTo>
                  <a:lnTo>
                    <a:pt x="37" y="37"/>
                  </a:lnTo>
                  <a:lnTo>
                    <a:pt x="37" y="39"/>
                  </a:lnTo>
                  <a:lnTo>
                    <a:pt x="47" y="41"/>
                  </a:lnTo>
                  <a:lnTo>
                    <a:pt x="37" y="39"/>
                  </a:lnTo>
                  <a:lnTo>
                    <a:pt x="39" y="43"/>
                  </a:lnTo>
                  <a:lnTo>
                    <a:pt x="42" y="44"/>
                  </a:lnTo>
                  <a:lnTo>
                    <a:pt x="46" y="43"/>
                  </a:lnTo>
                  <a:lnTo>
                    <a:pt x="48" y="39"/>
                  </a:lnTo>
                  <a:lnTo>
                    <a:pt x="38" y="3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83" name="Freeform 491"/>
            <p:cNvSpPr>
              <a:spLocks/>
            </p:cNvSpPr>
            <p:nvPr/>
          </p:nvSpPr>
          <p:spPr bwMode="auto">
            <a:xfrm>
              <a:off x="2622" y="3794"/>
              <a:ext cx="4" cy="13"/>
            </a:xfrm>
            <a:custGeom>
              <a:avLst/>
              <a:gdLst>
                <a:gd name="T0" fmla="*/ 0 w 11"/>
                <a:gd name="T1" fmla="*/ 4 h 38"/>
                <a:gd name="T2" fmla="*/ 0 w 11"/>
                <a:gd name="T3" fmla="*/ 3 h 38"/>
                <a:gd name="T4" fmla="*/ 1 w 11"/>
                <a:gd name="T5" fmla="*/ 9 h 38"/>
                <a:gd name="T6" fmla="*/ 2 w 11"/>
                <a:gd name="T7" fmla="*/ 17 h 38"/>
                <a:gd name="T8" fmla="*/ 2 w 11"/>
                <a:gd name="T9" fmla="*/ 27 h 38"/>
                <a:gd name="T10" fmla="*/ 0 w 11"/>
                <a:gd name="T11" fmla="*/ 35 h 38"/>
                <a:gd name="T12" fmla="*/ 9 w 11"/>
                <a:gd name="T13" fmla="*/ 38 h 38"/>
                <a:gd name="T14" fmla="*/ 11 w 11"/>
                <a:gd name="T15" fmla="*/ 27 h 38"/>
                <a:gd name="T16" fmla="*/ 11 w 11"/>
                <a:gd name="T17" fmla="*/ 17 h 38"/>
                <a:gd name="T18" fmla="*/ 10 w 11"/>
                <a:gd name="T19" fmla="*/ 9 h 38"/>
                <a:gd name="T20" fmla="*/ 9 w 11"/>
                <a:gd name="T21" fmla="*/ 1 h 38"/>
                <a:gd name="T22" fmla="*/ 9 w 11"/>
                <a:gd name="T23" fmla="*/ 0 h 38"/>
                <a:gd name="T24" fmla="*/ 0 w 11"/>
                <a:gd name="T25" fmla="*/ 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38">
                  <a:moveTo>
                    <a:pt x="0" y="4"/>
                  </a:moveTo>
                  <a:lnTo>
                    <a:pt x="0" y="3"/>
                  </a:lnTo>
                  <a:lnTo>
                    <a:pt x="1" y="9"/>
                  </a:lnTo>
                  <a:lnTo>
                    <a:pt x="2" y="17"/>
                  </a:lnTo>
                  <a:lnTo>
                    <a:pt x="2" y="27"/>
                  </a:lnTo>
                  <a:lnTo>
                    <a:pt x="0" y="35"/>
                  </a:lnTo>
                  <a:lnTo>
                    <a:pt x="9" y="38"/>
                  </a:lnTo>
                  <a:lnTo>
                    <a:pt x="11" y="27"/>
                  </a:lnTo>
                  <a:lnTo>
                    <a:pt x="11" y="17"/>
                  </a:lnTo>
                  <a:lnTo>
                    <a:pt x="10" y="9"/>
                  </a:lnTo>
                  <a:lnTo>
                    <a:pt x="9" y="1"/>
                  </a:lnTo>
                  <a:lnTo>
                    <a:pt x="9" y="0"/>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84" name="Freeform 492"/>
            <p:cNvSpPr>
              <a:spLocks/>
            </p:cNvSpPr>
            <p:nvPr/>
          </p:nvSpPr>
          <p:spPr bwMode="auto">
            <a:xfrm>
              <a:off x="2622" y="3790"/>
              <a:ext cx="8" cy="6"/>
            </a:xfrm>
            <a:custGeom>
              <a:avLst/>
              <a:gdLst>
                <a:gd name="T0" fmla="*/ 16 w 25"/>
                <a:gd name="T1" fmla="*/ 7 h 16"/>
                <a:gd name="T2" fmla="*/ 21 w 25"/>
                <a:gd name="T3" fmla="*/ 3 h 16"/>
                <a:gd name="T4" fmla="*/ 13 w 25"/>
                <a:gd name="T5" fmla="*/ 0 h 16"/>
                <a:gd name="T6" fmla="*/ 7 w 25"/>
                <a:gd name="T7" fmla="*/ 3 h 16"/>
                <a:gd name="T8" fmla="*/ 0 w 25"/>
                <a:gd name="T9" fmla="*/ 7 h 16"/>
                <a:gd name="T10" fmla="*/ 0 w 25"/>
                <a:gd name="T11" fmla="*/ 16 h 16"/>
                <a:gd name="T12" fmla="*/ 9 w 25"/>
                <a:gd name="T13" fmla="*/ 12 h 16"/>
                <a:gd name="T14" fmla="*/ 9 w 25"/>
                <a:gd name="T15" fmla="*/ 12 h 16"/>
                <a:gd name="T16" fmla="*/ 9 w 25"/>
                <a:gd name="T17" fmla="*/ 12 h 16"/>
                <a:gd name="T18" fmla="*/ 13 w 25"/>
                <a:gd name="T19" fmla="*/ 12 h 16"/>
                <a:gd name="T20" fmla="*/ 19 w 25"/>
                <a:gd name="T21" fmla="*/ 12 h 16"/>
                <a:gd name="T22" fmla="*/ 25 w 25"/>
                <a:gd name="T23" fmla="*/ 7 h 16"/>
                <a:gd name="T24" fmla="*/ 19 w 25"/>
                <a:gd name="T25" fmla="*/ 12 h 16"/>
                <a:gd name="T26" fmla="*/ 23 w 25"/>
                <a:gd name="T27" fmla="*/ 11 h 16"/>
                <a:gd name="T28" fmla="*/ 25 w 25"/>
                <a:gd name="T29" fmla="*/ 8 h 16"/>
                <a:gd name="T30" fmla="*/ 25 w 25"/>
                <a:gd name="T31" fmla="*/ 5 h 16"/>
                <a:gd name="T32" fmla="*/ 21 w 25"/>
                <a:gd name="T33" fmla="*/ 3 h 16"/>
                <a:gd name="T34" fmla="*/ 16 w 25"/>
                <a:gd name="T35" fmla="*/ 7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16">
                  <a:moveTo>
                    <a:pt x="16" y="7"/>
                  </a:moveTo>
                  <a:lnTo>
                    <a:pt x="21" y="3"/>
                  </a:lnTo>
                  <a:lnTo>
                    <a:pt x="13" y="0"/>
                  </a:lnTo>
                  <a:lnTo>
                    <a:pt x="7" y="3"/>
                  </a:lnTo>
                  <a:lnTo>
                    <a:pt x="0" y="7"/>
                  </a:lnTo>
                  <a:lnTo>
                    <a:pt x="0" y="16"/>
                  </a:lnTo>
                  <a:lnTo>
                    <a:pt x="9" y="12"/>
                  </a:lnTo>
                  <a:lnTo>
                    <a:pt x="9" y="12"/>
                  </a:lnTo>
                  <a:lnTo>
                    <a:pt x="9" y="12"/>
                  </a:lnTo>
                  <a:lnTo>
                    <a:pt x="13" y="12"/>
                  </a:lnTo>
                  <a:lnTo>
                    <a:pt x="19" y="12"/>
                  </a:lnTo>
                  <a:lnTo>
                    <a:pt x="25" y="7"/>
                  </a:lnTo>
                  <a:lnTo>
                    <a:pt x="19" y="12"/>
                  </a:lnTo>
                  <a:lnTo>
                    <a:pt x="23" y="11"/>
                  </a:lnTo>
                  <a:lnTo>
                    <a:pt x="25" y="8"/>
                  </a:lnTo>
                  <a:lnTo>
                    <a:pt x="25" y="5"/>
                  </a:lnTo>
                  <a:lnTo>
                    <a:pt x="21" y="3"/>
                  </a:lnTo>
                  <a:lnTo>
                    <a:pt x="16"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85" name="Freeform 493"/>
            <p:cNvSpPr>
              <a:spLocks/>
            </p:cNvSpPr>
            <p:nvPr/>
          </p:nvSpPr>
          <p:spPr bwMode="auto">
            <a:xfrm>
              <a:off x="2627" y="3781"/>
              <a:ext cx="5" cy="12"/>
            </a:xfrm>
            <a:custGeom>
              <a:avLst/>
              <a:gdLst>
                <a:gd name="T0" fmla="*/ 8 w 13"/>
                <a:gd name="T1" fmla="*/ 0 h 36"/>
                <a:gd name="T2" fmla="*/ 7 w 13"/>
                <a:gd name="T3" fmla="*/ 1 h 36"/>
                <a:gd name="T4" fmla="*/ 2 w 13"/>
                <a:gd name="T5" fmla="*/ 9 h 36"/>
                <a:gd name="T6" fmla="*/ 1 w 13"/>
                <a:gd name="T7" fmla="*/ 18 h 36"/>
                <a:gd name="T8" fmla="*/ 1 w 13"/>
                <a:gd name="T9" fmla="*/ 27 h 36"/>
                <a:gd name="T10" fmla="*/ 0 w 13"/>
                <a:gd name="T11" fmla="*/ 36 h 36"/>
                <a:gd name="T12" fmla="*/ 9 w 13"/>
                <a:gd name="T13" fmla="*/ 36 h 36"/>
                <a:gd name="T14" fmla="*/ 10 w 13"/>
                <a:gd name="T15" fmla="*/ 27 h 36"/>
                <a:gd name="T16" fmla="*/ 10 w 13"/>
                <a:gd name="T17" fmla="*/ 18 h 36"/>
                <a:gd name="T18" fmla="*/ 11 w 13"/>
                <a:gd name="T19" fmla="*/ 11 h 36"/>
                <a:gd name="T20" fmla="*/ 13 w 13"/>
                <a:gd name="T21" fmla="*/ 8 h 36"/>
                <a:gd name="T22" fmla="*/ 12 w 13"/>
                <a:gd name="T23" fmla="*/ 9 h 36"/>
                <a:gd name="T24" fmla="*/ 8 w 13"/>
                <a:gd name="T2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36">
                  <a:moveTo>
                    <a:pt x="8" y="0"/>
                  </a:moveTo>
                  <a:lnTo>
                    <a:pt x="7" y="1"/>
                  </a:lnTo>
                  <a:lnTo>
                    <a:pt x="2" y="9"/>
                  </a:lnTo>
                  <a:lnTo>
                    <a:pt x="1" y="18"/>
                  </a:lnTo>
                  <a:lnTo>
                    <a:pt x="1" y="27"/>
                  </a:lnTo>
                  <a:lnTo>
                    <a:pt x="0" y="36"/>
                  </a:lnTo>
                  <a:lnTo>
                    <a:pt x="9" y="36"/>
                  </a:lnTo>
                  <a:lnTo>
                    <a:pt x="10" y="27"/>
                  </a:lnTo>
                  <a:lnTo>
                    <a:pt x="10" y="18"/>
                  </a:lnTo>
                  <a:lnTo>
                    <a:pt x="11" y="11"/>
                  </a:lnTo>
                  <a:lnTo>
                    <a:pt x="13" y="8"/>
                  </a:lnTo>
                  <a:lnTo>
                    <a:pt x="12" y="9"/>
                  </a:lnTo>
                  <a:lnTo>
                    <a:pt x="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86" name="Freeform 494"/>
            <p:cNvSpPr>
              <a:spLocks/>
            </p:cNvSpPr>
            <p:nvPr/>
          </p:nvSpPr>
          <p:spPr bwMode="auto">
            <a:xfrm>
              <a:off x="2630" y="3769"/>
              <a:ext cx="15" cy="15"/>
            </a:xfrm>
            <a:custGeom>
              <a:avLst/>
              <a:gdLst>
                <a:gd name="T0" fmla="*/ 46 w 46"/>
                <a:gd name="T1" fmla="*/ 0 h 43"/>
                <a:gd name="T2" fmla="*/ 46 w 46"/>
                <a:gd name="T3" fmla="*/ 0 h 43"/>
                <a:gd name="T4" fmla="*/ 39 w 46"/>
                <a:gd name="T5" fmla="*/ 3 h 43"/>
                <a:gd name="T6" fmla="*/ 32 w 46"/>
                <a:gd name="T7" fmla="*/ 6 h 43"/>
                <a:gd name="T8" fmla="*/ 26 w 46"/>
                <a:gd name="T9" fmla="*/ 11 h 43"/>
                <a:gd name="T10" fmla="*/ 18 w 46"/>
                <a:gd name="T11" fmla="*/ 16 h 43"/>
                <a:gd name="T12" fmla="*/ 12 w 46"/>
                <a:gd name="T13" fmla="*/ 22 h 43"/>
                <a:gd name="T14" fmla="*/ 7 w 46"/>
                <a:gd name="T15" fmla="*/ 28 h 43"/>
                <a:gd name="T16" fmla="*/ 2 w 46"/>
                <a:gd name="T17" fmla="*/ 32 h 43"/>
                <a:gd name="T18" fmla="*/ 0 w 46"/>
                <a:gd name="T19" fmla="*/ 34 h 43"/>
                <a:gd name="T20" fmla="*/ 4 w 46"/>
                <a:gd name="T21" fmla="*/ 43 h 43"/>
                <a:gd name="T22" fmla="*/ 9 w 46"/>
                <a:gd name="T23" fmla="*/ 39 h 43"/>
                <a:gd name="T24" fmla="*/ 13 w 46"/>
                <a:gd name="T25" fmla="*/ 35 h 43"/>
                <a:gd name="T26" fmla="*/ 19 w 46"/>
                <a:gd name="T27" fmla="*/ 29 h 43"/>
                <a:gd name="T28" fmla="*/ 25 w 46"/>
                <a:gd name="T29" fmla="*/ 23 h 43"/>
                <a:gd name="T30" fmla="*/ 31 w 46"/>
                <a:gd name="T31" fmla="*/ 20 h 43"/>
                <a:gd name="T32" fmla="*/ 36 w 46"/>
                <a:gd name="T33" fmla="*/ 15 h 43"/>
                <a:gd name="T34" fmla="*/ 41 w 46"/>
                <a:gd name="T35" fmla="*/ 12 h 43"/>
                <a:gd name="T36" fmla="*/ 46 w 46"/>
                <a:gd name="T37" fmla="*/ 12 h 43"/>
                <a:gd name="T38" fmla="*/ 46 w 46"/>
                <a:gd name="T39" fmla="*/ 12 h 43"/>
                <a:gd name="T40" fmla="*/ 46 w 46"/>
                <a:gd name="T4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43">
                  <a:moveTo>
                    <a:pt x="46" y="0"/>
                  </a:moveTo>
                  <a:lnTo>
                    <a:pt x="46" y="0"/>
                  </a:lnTo>
                  <a:lnTo>
                    <a:pt x="39" y="3"/>
                  </a:lnTo>
                  <a:lnTo>
                    <a:pt x="32" y="6"/>
                  </a:lnTo>
                  <a:lnTo>
                    <a:pt x="26" y="11"/>
                  </a:lnTo>
                  <a:lnTo>
                    <a:pt x="18" y="16"/>
                  </a:lnTo>
                  <a:lnTo>
                    <a:pt x="12" y="22"/>
                  </a:lnTo>
                  <a:lnTo>
                    <a:pt x="7" y="28"/>
                  </a:lnTo>
                  <a:lnTo>
                    <a:pt x="2" y="32"/>
                  </a:lnTo>
                  <a:lnTo>
                    <a:pt x="0" y="34"/>
                  </a:lnTo>
                  <a:lnTo>
                    <a:pt x="4" y="43"/>
                  </a:lnTo>
                  <a:lnTo>
                    <a:pt x="9" y="39"/>
                  </a:lnTo>
                  <a:lnTo>
                    <a:pt x="13" y="35"/>
                  </a:lnTo>
                  <a:lnTo>
                    <a:pt x="19" y="29"/>
                  </a:lnTo>
                  <a:lnTo>
                    <a:pt x="25" y="23"/>
                  </a:lnTo>
                  <a:lnTo>
                    <a:pt x="31" y="20"/>
                  </a:lnTo>
                  <a:lnTo>
                    <a:pt x="36" y="15"/>
                  </a:lnTo>
                  <a:lnTo>
                    <a:pt x="41" y="12"/>
                  </a:lnTo>
                  <a:lnTo>
                    <a:pt x="46" y="12"/>
                  </a:lnTo>
                  <a:lnTo>
                    <a:pt x="46" y="12"/>
                  </a:lnTo>
                  <a:lnTo>
                    <a:pt x="4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87" name="Freeform 495"/>
            <p:cNvSpPr>
              <a:spLocks/>
            </p:cNvSpPr>
            <p:nvPr/>
          </p:nvSpPr>
          <p:spPr bwMode="auto">
            <a:xfrm>
              <a:off x="2645" y="3769"/>
              <a:ext cx="11" cy="12"/>
            </a:xfrm>
            <a:custGeom>
              <a:avLst/>
              <a:gdLst>
                <a:gd name="T0" fmla="*/ 30 w 32"/>
                <a:gd name="T1" fmla="*/ 30 h 35"/>
                <a:gd name="T2" fmla="*/ 32 w 32"/>
                <a:gd name="T3" fmla="*/ 31 h 35"/>
                <a:gd name="T4" fmla="*/ 28 w 32"/>
                <a:gd name="T5" fmla="*/ 23 h 35"/>
                <a:gd name="T6" fmla="*/ 21 w 32"/>
                <a:gd name="T7" fmla="*/ 14 h 35"/>
                <a:gd name="T8" fmla="*/ 12 w 32"/>
                <a:gd name="T9" fmla="*/ 5 h 35"/>
                <a:gd name="T10" fmla="*/ 0 w 32"/>
                <a:gd name="T11" fmla="*/ 0 h 35"/>
                <a:gd name="T12" fmla="*/ 0 w 32"/>
                <a:gd name="T13" fmla="*/ 12 h 35"/>
                <a:gd name="T14" fmla="*/ 8 w 32"/>
                <a:gd name="T15" fmla="*/ 14 h 35"/>
                <a:gd name="T16" fmla="*/ 14 w 32"/>
                <a:gd name="T17" fmla="*/ 21 h 35"/>
                <a:gd name="T18" fmla="*/ 19 w 32"/>
                <a:gd name="T19" fmla="*/ 28 h 35"/>
                <a:gd name="T20" fmla="*/ 22 w 32"/>
                <a:gd name="T21" fmla="*/ 34 h 35"/>
                <a:gd name="T22" fmla="*/ 24 w 32"/>
                <a:gd name="T23" fmla="*/ 35 h 35"/>
                <a:gd name="T24" fmla="*/ 30 w 32"/>
                <a:gd name="T25" fmla="*/ 3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35">
                  <a:moveTo>
                    <a:pt x="30" y="30"/>
                  </a:moveTo>
                  <a:lnTo>
                    <a:pt x="32" y="31"/>
                  </a:lnTo>
                  <a:lnTo>
                    <a:pt x="28" y="23"/>
                  </a:lnTo>
                  <a:lnTo>
                    <a:pt x="21" y="14"/>
                  </a:lnTo>
                  <a:lnTo>
                    <a:pt x="12" y="5"/>
                  </a:lnTo>
                  <a:lnTo>
                    <a:pt x="0" y="0"/>
                  </a:lnTo>
                  <a:lnTo>
                    <a:pt x="0" y="12"/>
                  </a:lnTo>
                  <a:lnTo>
                    <a:pt x="8" y="14"/>
                  </a:lnTo>
                  <a:lnTo>
                    <a:pt x="14" y="21"/>
                  </a:lnTo>
                  <a:lnTo>
                    <a:pt x="19" y="28"/>
                  </a:lnTo>
                  <a:lnTo>
                    <a:pt x="22" y="34"/>
                  </a:lnTo>
                  <a:lnTo>
                    <a:pt x="24" y="35"/>
                  </a:lnTo>
                  <a:lnTo>
                    <a:pt x="30"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88" name="Freeform 496"/>
            <p:cNvSpPr>
              <a:spLocks/>
            </p:cNvSpPr>
            <p:nvPr/>
          </p:nvSpPr>
          <p:spPr bwMode="auto">
            <a:xfrm>
              <a:off x="2653" y="3779"/>
              <a:ext cx="6" cy="13"/>
            </a:xfrm>
            <a:custGeom>
              <a:avLst/>
              <a:gdLst>
                <a:gd name="T0" fmla="*/ 9 w 17"/>
                <a:gd name="T1" fmla="*/ 28 h 37"/>
                <a:gd name="T2" fmla="*/ 17 w 17"/>
                <a:gd name="T3" fmla="*/ 32 h 37"/>
                <a:gd name="T4" fmla="*/ 14 w 17"/>
                <a:gd name="T5" fmla="*/ 25 h 37"/>
                <a:gd name="T6" fmla="*/ 13 w 17"/>
                <a:gd name="T7" fmla="*/ 15 h 37"/>
                <a:gd name="T8" fmla="*/ 10 w 17"/>
                <a:gd name="T9" fmla="*/ 7 h 37"/>
                <a:gd name="T10" fmla="*/ 6 w 17"/>
                <a:gd name="T11" fmla="*/ 0 h 37"/>
                <a:gd name="T12" fmla="*/ 0 w 17"/>
                <a:gd name="T13" fmla="*/ 5 h 37"/>
                <a:gd name="T14" fmla="*/ 1 w 17"/>
                <a:gd name="T15" fmla="*/ 9 h 37"/>
                <a:gd name="T16" fmla="*/ 4 w 17"/>
                <a:gd name="T17" fmla="*/ 17 h 37"/>
                <a:gd name="T18" fmla="*/ 5 w 17"/>
                <a:gd name="T19" fmla="*/ 25 h 37"/>
                <a:gd name="T20" fmla="*/ 5 w 17"/>
                <a:gd name="T21" fmla="*/ 32 h 37"/>
                <a:gd name="T22" fmla="*/ 13 w 17"/>
                <a:gd name="T23" fmla="*/ 37 h 37"/>
                <a:gd name="T24" fmla="*/ 5 w 17"/>
                <a:gd name="T25" fmla="*/ 32 h 37"/>
                <a:gd name="T26" fmla="*/ 8 w 17"/>
                <a:gd name="T27" fmla="*/ 36 h 37"/>
                <a:gd name="T28" fmla="*/ 11 w 17"/>
                <a:gd name="T29" fmla="*/ 37 h 37"/>
                <a:gd name="T30" fmla="*/ 14 w 17"/>
                <a:gd name="T31" fmla="*/ 36 h 37"/>
                <a:gd name="T32" fmla="*/ 17 w 17"/>
                <a:gd name="T33" fmla="*/ 32 h 37"/>
                <a:gd name="T34" fmla="*/ 9 w 17"/>
                <a:gd name="T35" fmla="*/ 2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37">
                  <a:moveTo>
                    <a:pt x="9" y="28"/>
                  </a:moveTo>
                  <a:lnTo>
                    <a:pt x="17" y="32"/>
                  </a:lnTo>
                  <a:lnTo>
                    <a:pt x="14" y="25"/>
                  </a:lnTo>
                  <a:lnTo>
                    <a:pt x="13" y="15"/>
                  </a:lnTo>
                  <a:lnTo>
                    <a:pt x="10" y="7"/>
                  </a:lnTo>
                  <a:lnTo>
                    <a:pt x="6" y="0"/>
                  </a:lnTo>
                  <a:lnTo>
                    <a:pt x="0" y="5"/>
                  </a:lnTo>
                  <a:lnTo>
                    <a:pt x="1" y="9"/>
                  </a:lnTo>
                  <a:lnTo>
                    <a:pt x="4" y="17"/>
                  </a:lnTo>
                  <a:lnTo>
                    <a:pt x="5" y="25"/>
                  </a:lnTo>
                  <a:lnTo>
                    <a:pt x="5" y="32"/>
                  </a:lnTo>
                  <a:lnTo>
                    <a:pt x="13" y="37"/>
                  </a:lnTo>
                  <a:lnTo>
                    <a:pt x="5" y="32"/>
                  </a:lnTo>
                  <a:lnTo>
                    <a:pt x="8" y="36"/>
                  </a:lnTo>
                  <a:lnTo>
                    <a:pt x="11" y="37"/>
                  </a:lnTo>
                  <a:lnTo>
                    <a:pt x="14" y="36"/>
                  </a:lnTo>
                  <a:lnTo>
                    <a:pt x="17" y="32"/>
                  </a:lnTo>
                  <a:lnTo>
                    <a:pt x="9" y="2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89" name="Freeform 497"/>
            <p:cNvSpPr>
              <a:spLocks/>
            </p:cNvSpPr>
            <p:nvPr/>
          </p:nvSpPr>
          <p:spPr bwMode="auto">
            <a:xfrm>
              <a:off x="2656" y="3787"/>
              <a:ext cx="24" cy="18"/>
            </a:xfrm>
            <a:custGeom>
              <a:avLst/>
              <a:gdLst>
                <a:gd name="T0" fmla="*/ 60 w 70"/>
                <a:gd name="T1" fmla="*/ 47 h 55"/>
                <a:gd name="T2" fmla="*/ 70 w 70"/>
                <a:gd name="T3" fmla="*/ 50 h 55"/>
                <a:gd name="T4" fmla="*/ 66 w 70"/>
                <a:gd name="T5" fmla="*/ 35 h 55"/>
                <a:gd name="T6" fmla="*/ 62 w 70"/>
                <a:gd name="T7" fmla="*/ 23 h 55"/>
                <a:gd name="T8" fmla="*/ 54 w 70"/>
                <a:gd name="T9" fmla="*/ 12 h 55"/>
                <a:gd name="T10" fmla="*/ 43 w 70"/>
                <a:gd name="T11" fmla="*/ 6 h 55"/>
                <a:gd name="T12" fmla="*/ 32 w 70"/>
                <a:gd name="T13" fmla="*/ 2 h 55"/>
                <a:gd name="T14" fmla="*/ 20 w 70"/>
                <a:gd name="T15" fmla="*/ 0 h 55"/>
                <a:gd name="T16" fmla="*/ 9 w 70"/>
                <a:gd name="T17" fmla="*/ 2 h 55"/>
                <a:gd name="T18" fmla="*/ 0 w 70"/>
                <a:gd name="T19" fmla="*/ 6 h 55"/>
                <a:gd name="T20" fmla="*/ 4 w 70"/>
                <a:gd name="T21" fmla="*/ 15 h 55"/>
                <a:gd name="T22" fmla="*/ 11 w 70"/>
                <a:gd name="T23" fmla="*/ 11 h 55"/>
                <a:gd name="T24" fmla="*/ 20 w 70"/>
                <a:gd name="T25" fmla="*/ 11 h 55"/>
                <a:gd name="T26" fmla="*/ 29 w 70"/>
                <a:gd name="T27" fmla="*/ 11 h 55"/>
                <a:gd name="T28" fmla="*/ 39 w 70"/>
                <a:gd name="T29" fmla="*/ 15 h 55"/>
                <a:gd name="T30" fmla="*/ 47 w 70"/>
                <a:gd name="T31" fmla="*/ 19 h 55"/>
                <a:gd name="T32" fmla="*/ 52 w 70"/>
                <a:gd name="T33" fmla="*/ 27 h 55"/>
                <a:gd name="T34" fmla="*/ 57 w 70"/>
                <a:gd name="T35" fmla="*/ 38 h 55"/>
                <a:gd name="T36" fmla="*/ 58 w 70"/>
                <a:gd name="T37" fmla="*/ 50 h 55"/>
                <a:gd name="T38" fmla="*/ 67 w 70"/>
                <a:gd name="T39" fmla="*/ 54 h 55"/>
                <a:gd name="T40" fmla="*/ 58 w 70"/>
                <a:gd name="T41" fmla="*/ 50 h 55"/>
                <a:gd name="T42" fmla="*/ 60 w 70"/>
                <a:gd name="T43" fmla="*/ 54 h 55"/>
                <a:gd name="T44" fmla="*/ 64 w 70"/>
                <a:gd name="T45" fmla="*/ 55 h 55"/>
                <a:gd name="T46" fmla="*/ 67 w 70"/>
                <a:gd name="T47" fmla="*/ 54 h 55"/>
                <a:gd name="T48" fmla="*/ 70 w 70"/>
                <a:gd name="T49" fmla="*/ 50 h 55"/>
                <a:gd name="T50" fmla="*/ 60 w 70"/>
                <a:gd name="T51" fmla="*/ 47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 h="55">
                  <a:moveTo>
                    <a:pt x="60" y="47"/>
                  </a:moveTo>
                  <a:lnTo>
                    <a:pt x="70" y="50"/>
                  </a:lnTo>
                  <a:lnTo>
                    <a:pt x="66" y="35"/>
                  </a:lnTo>
                  <a:lnTo>
                    <a:pt x="62" y="23"/>
                  </a:lnTo>
                  <a:lnTo>
                    <a:pt x="54" y="12"/>
                  </a:lnTo>
                  <a:lnTo>
                    <a:pt x="43" y="6"/>
                  </a:lnTo>
                  <a:lnTo>
                    <a:pt x="32" y="2"/>
                  </a:lnTo>
                  <a:lnTo>
                    <a:pt x="20" y="0"/>
                  </a:lnTo>
                  <a:lnTo>
                    <a:pt x="9" y="2"/>
                  </a:lnTo>
                  <a:lnTo>
                    <a:pt x="0" y="6"/>
                  </a:lnTo>
                  <a:lnTo>
                    <a:pt x="4" y="15"/>
                  </a:lnTo>
                  <a:lnTo>
                    <a:pt x="11" y="11"/>
                  </a:lnTo>
                  <a:lnTo>
                    <a:pt x="20" y="11"/>
                  </a:lnTo>
                  <a:lnTo>
                    <a:pt x="29" y="11"/>
                  </a:lnTo>
                  <a:lnTo>
                    <a:pt x="39" y="15"/>
                  </a:lnTo>
                  <a:lnTo>
                    <a:pt x="47" y="19"/>
                  </a:lnTo>
                  <a:lnTo>
                    <a:pt x="52" y="27"/>
                  </a:lnTo>
                  <a:lnTo>
                    <a:pt x="57" y="38"/>
                  </a:lnTo>
                  <a:lnTo>
                    <a:pt x="58" y="50"/>
                  </a:lnTo>
                  <a:lnTo>
                    <a:pt x="67" y="54"/>
                  </a:lnTo>
                  <a:lnTo>
                    <a:pt x="58" y="50"/>
                  </a:lnTo>
                  <a:lnTo>
                    <a:pt x="60" y="54"/>
                  </a:lnTo>
                  <a:lnTo>
                    <a:pt x="64" y="55"/>
                  </a:lnTo>
                  <a:lnTo>
                    <a:pt x="67" y="54"/>
                  </a:lnTo>
                  <a:lnTo>
                    <a:pt x="70" y="50"/>
                  </a:lnTo>
                  <a:lnTo>
                    <a:pt x="60" y="4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90" name="Freeform 498"/>
            <p:cNvSpPr>
              <a:spLocks/>
            </p:cNvSpPr>
            <p:nvPr/>
          </p:nvSpPr>
          <p:spPr bwMode="auto">
            <a:xfrm>
              <a:off x="2676" y="3797"/>
              <a:ext cx="14" cy="8"/>
            </a:xfrm>
            <a:custGeom>
              <a:avLst/>
              <a:gdLst>
                <a:gd name="T0" fmla="*/ 40 w 40"/>
                <a:gd name="T1" fmla="*/ 2 h 22"/>
                <a:gd name="T2" fmla="*/ 40 w 40"/>
                <a:gd name="T3" fmla="*/ 1 h 22"/>
                <a:gd name="T4" fmla="*/ 36 w 40"/>
                <a:gd name="T5" fmla="*/ 0 h 22"/>
                <a:gd name="T6" fmla="*/ 31 w 40"/>
                <a:gd name="T7" fmla="*/ 0 h 22"/>
                <a:gd name="T8" fmla="*/ 26 w 40"/>
                <a:gd name="T9" fmla="*/ 1 h 22"/>
                <a:gd name="T10" fmla="*/ 20 w 40"/>
                <a:gd name="T11" fmla="*/ 3 h 22"/>
                <a:gd name="T12" fmla="*/ 14 w 40"/>
                <a:gd name="T13" fmla="*/ 6 h 22"/>
                <a:gd name="T14" fmla="*/ 10 w 40"/>
                <a:gd name="T15" fmla="*/ 8 h 22"/>
                <a:gd name="T16" fmla="*/ 5 w 40"/>
                <a:gd name="T17" fmla="*/ 10 h 22"/>
                <a:gd name="T18" fmla="*/ 0 w 40"/>
                <a:gd name="T19" fmla="*/ 15 h 22"/>
                <a:gd name="T20" fmla="*/ 7 w 40"/>
                <a:gd name="T21" fmla="*/ 22 h 22"/>
                <a:gd name="T22" fmla="*/ 10 w 40"/>
                <a:gd name="T23" fmla="*/ 19 h 22"/>
                <a:gd name="T24" fmla="*/ 14 w 40"/>
                <a:gd name="T25" fmla="*/ 17 h 22"/>
                <a:gd name="T26" fmla="*/ 19 w 40"/>
                <a:gd name="T27" fmla="*/ 15 h 22"/>
                <a:gd name="T28" fmla="*/ 24 w 40"/>
                <a:gd name="T29" fmla="*/ 12 h 22"/>
                <a:gd name="T30" fmla="*/ 28 w 40"/>
                <a:gd name="T31" fmla="*/ 10 h 22"/>
                <a:gd name="T32" fmla="*/ 31 w 40"/>
                <a:gd name="T33" fmla="*/ 9 h 22"/>
                <a:gd name="T34" fmla="*/ 36 w 40"/>
                <a:gd name="T35" fmla="*/ 9 h 22"/>
                <a:gd name="T36" fmla="*/ 36 w 40"/>
                <a:gd name="T37" fmla="*/ 10 h 22"/>
                <a:gd name="T38" fmla="*/ 36 w 40"/>
                <a:gd name="T39" fmla="*/ 9 h 22"/>
                <a:gd name="T40" fmla="*/ 40 w 40"/>
                <a:gd name="T41"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22">
                  <a:moveTo>
                    <a:pt x="40" y="2"/>
                  </a:moveTo>
                  <a:lnTo>
                    <a:pt x="40" y="1"/>
                  </a:lnTo>
                  <a:lnTo>
                    <a:pt x="36" y="0"/>
                  </a:lnTo>
                  <a:lnTo>
                    <a:pt x="31" y="0"/>
                  </a:lnTo>
                  <a:lnTo>
                    <a:pt x="26" y="1"/>
                  </a:lnTo>
                  <a:lnTo>
                    <a:pt x="20" y="3"/>
                  </a:lnTo>
                  <a:lnTo>
                    <a:pt x="14" y="6"/>
                  </a:lnTo>
                  <a:lnTo>
                    <a:pt x="10" y="8"/>
                  </a:lnTo>
                  <a:lnTo>
                    <a:pt x="5" y="10"/>
                  </a:lnTo>
                  <a:lnTo>
                    <a:pt x="0" y="15"/>
                  </a:lnTo>
                  <a:lnTo>
                    <a:pt x="7" y="22"/>
                  </a:lnTo>
                  <a:lnTo>
                    <a:pt x="10" y="19"/>
                  </a:lnTo>
                  <a:lnTo>
                    <a:pt x="14" y="17"/>
                  </a:lnTo>
                  <a:lnTo>
                    <a:pt x="19" y="15"/>
                  </a:lnTo>
                  <a:lnTo>
                    <a:pt x="24" y="12"/>
                  </a:lnTo>
                  <a:lnTo>
                    <a:pt x="28" y="10"/>
                  </a:lnTo>
                  <a:lnTo>
                    <a:pt x="31" y="9"/>
                  </a:lnTo>
                  <a:lnTo>
                    <a:pt x="36" y="9"/>
                  </a:lnTo>
                  <a:lnTo>
                    <a:pt x="36" y="10"/>
                  </a:lnTo>
                  <a:lnTo>
                    <a:pt x="36" y="9"/>
                  </a:lnTo>
                  <a:lnTo>
                    <a:pt x="4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91" name="Freeform 499"/>
            <p:cNvSpPr>
              <a:spLocks/>
            </p:cNvSpPr>
            <p:nvPr/>
          </p:nvSpPr>
          <p:spPr bwMode="auto">
            <a:xfrm>
              <a:off x="2688" y="3798"/>
              <a:ext cx="11" cy="11"/>
            </a:xfrm>
            <a:custGeom>
              <a:avLst/>
              <a:gdLst>
                <a:gd name="T0" fmla="*/ 30 w 32"/>
                <a:gd name="T1" fmla="*/ 23 h 32"/>
                <a:gd name="T2" fmla="*/ 30 w 32"/>
                <a:gd name="T3" fmla="*/ 23 h 32"/>
                <a:gd name="T4" fmla="*/ 26 w 32"/>
                <a:gd name="T5" fmla="*/ 21 h 32"/>
                <a:gd name="T6" fmla="*/ 18 w 32"/>
                <a:gd name="T7" fmla="*/ 15 h 32"/>
                <a:gd name="T8" fmla="*/ 11 w 32"/>
                <a:gd name="T9" fmla="*/ 6 h 32"/>
                <a:gd name="T10" fmla="*/ 4 w 32"/>
                <a:gd name="T11" fmla="*/ 0 h 32"/>
                <a:gd name="T12" fmla="*/ 0 w 32"/>
                <a:gd name="T13" fmla="*/ 7 h 32"/>
                <a:gd name="T14" fmla="*/ 4 w 32"/>
                <a:gd name="T15" fmla="*/ 13 h 32"/>
                <a:gd name="T16" fmla="*/ 11 w 32"/>
                <a:gd name="T17" fmla="*/ 22 h 32"/>
                <a:gd name="T18" fmla="*/ 22 w 32"/>
                <a:gd name="T19" fmla="*/ 30 h 32"/>
                <a:gd name="T20" fmla="*/ 32 w 32"/>
                <a:gd name="T21" fmla="*/ 32 h 32"/>
                <a:gd name="T22" fmla="*/ 32 w 32"/>
                <a:gd name="T23" fmla="*/ 32 h 32"/>
                <a:gd name="T24" fmla="*/ 30 w 32"/>
                <a:gd name="T2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32">
                  <a:moveTo>
                    <a:pt x="30" y="23"/>
                  </a:moveTo>
                  <a:lnTo>
                    <a:pt x="30" y="23"/>
                  </a:lnTo>
                  <a:lnTo>
                    <a:pt x="26" y="21"/>
                  </a:lnTo>
                  <a:lnTo>
                    <a:pt x="18" y="15"/>
                  </a:lnTo>
                  <a:lnTo>
                    <a:pt x="11" y="6"/>
                  </a:lnTo>
                  <a:lnTo>
                    <a:pt x="4" y="0"/>
                  </a:lnTo>
                  <a:lnTo>
                    <a:pt x="0" y="7"/>
                  </a:lnTo>
                  <a:lnTo>
                    <a:pt x="4" y="13"/>
                  </a:lnTo>
                  <a:lnTo>
                    <a:pt x="11" y="22"/>
                  </a:lnTo>
                  <a:lnTo>
                    <a:pt x="22" y="30"/>
                  </a:lnTo>
                  <a:lnTo>
                    <a:pt x="32" y="32"/>
                  </a:lnTo>
                  <a:lnTo>
                    <a:pt x="32" y="32"/>
                  </a:lnTo>
                  <a:lnTo>
                    <a:pt x="30"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92" name="Freeform 500"/>
            <p:cNvSpPr>
              <a:spLocks/>
            </p:cNvSpPr>
            <p:nvPr/>
          </p:nvSpPr>
          <p:spPr bwMode="auto">
            <a:xfrm>
              <a:off x="2698" y="3805"/>
              <a:ext cx="9" cy="5"/>
            </a:xfrm>
            <a:custGeom>
              <a:avLst/>
              <a:gdLst>
                <a:gd name="T0" fmla="*/ 24 w 27"/>
                <a:gd name="T1" fmla="*/ 2 h 14"/>
                <a:gd name="T2" fmla="*/ 23 w 27"/>
                <a:gd name="T3" fmla="*/ 2 h 14"/>
                <a:gd name="T4" fmla="*/ 20 w 27"/>
                <a:gd name="T5" fmla="*/ 2 h 14"/>
                <a:gd name="T6" fmla="*/ 14 w 27"/>
                <a:gd name="T7" fmla="*/ 2 h 14"/>
                <a:gd name="T8" fmla="*/ 8 w 27"/>
                <a:gd name="T9" fmla="*/ 0 h 14"/>
                <a:gd name="T10" fmla="*/ 0 w 27"/>
                <a:gd name="T11" fmla="*/ 2 h 14"/>
                <a:gd name="T12" fmla="*/ 2 w 27"/>
                <a:gd name="T13" fmla="*/ 11 h 14"/>
                <a:gd name="T14" fmla="*/ 8 w 27"/>
                <a:gd name="T15" fmla="*/ 11 h 14"/>
                <a:gd name="T16" fmla="*/ 14 w 27"/>
                <a:gd name="T17" fmla="*/ 11 h 14"/>
                <a:gd name="T18" fmla="*/ 20 w 27"/>
                <a:gd name="T19" fmla="*/ 14 h 14"/>
                <a:gd name="T20" fmla="*/ 27 w 27"/>
                <a:gd name="T21" fmla="*/ 11 h 14"/>
                <a:gd name="T22" fmla="*/ 26 w 27"/>
                <a:gd name="T23" fmla="*/ 11 h 14"/>
                <a:gd name="T24" fmla="*/ 24 w 27"/>
                <a:gd name="T25"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14">
                  <a:moveTo>
                    <a:pt x="24" y="2"/>
                  </a:moveTo>
                  <a:lnTo>
                    <a:pt x="23" y="2"/>
                  </a:lnTo>
                  <a:lnTo>
                    <a:pt x="20" y="2"/>
                  </a:lnTo>
                  <a:lnTo>
                    <a:pt x="14" y="2"/>
                  </a:lnTo>
                  <a:lnTo>
                    <a:pt x="8" y="0"/>
                  </a:lnTo>
                  <a:lnTo>
                    <a:pt x="0" y="2"/>
                  </a:lnTo>
                  <a:lnTo>
                    <a:pt x="2" y="11"/>
                  </a:lnTo>
                  <a:lnTo>
                    <a:pt x="8" y="11"/>
                  </a:lnTo>
                  <a:lnTo>
                    <a:pt x="14" y="11"/>
                  </a:lnTo>
                  <a:lnTo>
                    <a:pt x="20" y="14"/>
                  </a:lnTo>
                  <a:lnTo>
                    <a:pt x="27" y="11"/>
                  </a:lnTo>
                  <a:lnTo>
                    <a:pt x="26" y="11"/>
                  </a:lnTo>
                  <a:lnTo>
                    <a:pt x="24"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93" name="Freeform 501"/>
            <p:cNvSpPr>
              <a:spLocks/>
            </p:cNvSpPr>
            <p:nvPr/>
          </p:nvSpPr>
          <p:spPr bwMode="auto">
            <a:xfrm>
              <a:off x="2706" y="3800"/>
              <a:ext cx="9" cy="9"/>
            </a:xfrm>
            <a:custGeom>
              <a:avLst/>
              <a:gdLst>
                <a:gd name="T0" fmla="*/ 25 w 25"/>
                <a:gd name="T1" fmla="*/ 0 h 25"/>
                <a:gd name="T2" fmla="*/ 24 w 25"/>
                <a:gd name="T3" fmla="*/ 0 h 25"/>
                <a:gd name="T4" fmla="*/ 16 w 25"/>
                <a:gd name="T5" fmla="*/ 2 h 25"/>
                <a:gd name="T6" fmla="*/ 8 w 25"/>
                <a:gd name="T7" fmla="*/ 8 h 25"/>
                <a:gd name="T8" fmla="*/ 2 w 25"/>
                <a:gd name="T9" fmla="*/ 14 h 25"/>
                <a:gd name="T10" fmla="*/ 0 w 25"/>
                <a:gd name="T11" fmla="*/ 16 h 25"/>
                <a:gd name="T12" fmla="*/ 2 w 25"/>
                <a:gd name="T13" fmla="*/ 25 h 25"/>
                <a:gd name="T14" fmla="*/ 9 w 25"/>
                <a:gd name="T15" fmla="*/ 21 h 25"/>
                <a:gd name="T16" fmla="*/ 15 w 25"/>
                <a:gd name="T17" fmla="*/ 15 h 25"/>
                <a:gd name="T18" fmla="*/ 20 w 25"/>
                <a:gd name="T19" fmla="*/ 12 h 25"/>
                <a:gd name="T20" fmla="*/ 24 w 25"/>
                <a:gd name="T21" fmla="*/ 9 h 25"/>
                <a:gd name="T22" fmla="*/ 23 w 25"/>
                <a:gd name="T23" fmla="*/ 9 h 25"/>
                <a:gd name="T24" fmla="*/ 25 w 25"/>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25">
                  <a:moveTo>
                    <a:pt x="25" y="0"/>
                  </a:moveTo>
                  <a:lnTo>
                    <a:pt x="24" y="0"/>
                  </a:lnTo>
                  <a:lnTo>
                    <a:pt x="16" y="2"/>
                  </a:lnTo>
                  <a:lnTo>
                    <a:pt x="8" y="8"/>
                  </a:lnTo>
                  <a:lnTo>
                    <a:pt x="2" y="14"/>
                  </a:lnTo>
                  <a:lnTo>
                    <a:pt x="0" y="16"/>
                  </a:lnTo>
                  <a:lnTo>
                    <a:pt x="2" y="25"/>
                  </a:lnTo>
                  <a:lnTo>
                    <a:pt x="9" y="21"/>
                  </a:lnTo>
                  <a:lnTo>
                    <a:pt x="15" y="15"/>
                  </a:lnTo>
                  <a:lnTo>
                    <a:pt x="20" y="12"/>
                  </a:lnTo>
                  <a:lnTo>
                    <a:pt x="24" y="9"/>
                  </a:lnTo>
                  <a:lnTo>
                    <a:pt x="23" y="9"/>
                  </a:lnTo>
                  <a:lnTo>
                    <a:pt x="2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94" name="Freeform 502"/>
            <p:cNvSpPr>
              <a:spLocks/>
            </p:cNvSpPr>
            <p:nvPr/>
          </p:nvSpPr>
          <p:spPr bwMode="auto">
            <a:xfrm>
              <a:off x="2714" y="3800"/>
              <a:ext cx="10" cy="7"/>
            </a:xfrm>
            <a:custGeom>
              <a:avLst/>
              <a:gdLst>
                <a:gd name="T0" fmla="*/ 26 w 30"/>
                <a:gd name="T1" fmla="*/ 12 h 21"/>
                <a:gd name="T2" fmla="*/ 30 w 30"/>
                <a:gd name="T3" fmla="*/ 14 h 21"/>
                <a:gd name="T4" fmla="*/ 24 w 30"/>
                <a:gd name="T5" fmla="*/ 7 h 21"/>
                <a:gd name="T6" fmla="*/ 14 w 30"/>
                <a:gd name="T7" fmla="*/ 3 h 21"/>
                <a:gd name="T8" fmla="*/ 8 w 30"/>
                <a:gd name="T9" fmla="*/ 2 h 21"/>
                <a:gd name="T10" fmla="*/ 2 w 30"/>
                <a:gd name="T11" fmla="*/ 0 h 21"/>
                <a:gd name="T12" fmla="*/ 0 w 30"/>
                <a:gd name="T13" fmla="*/ 9 h 21"/>
                <a:gd name="T14" fmla="*/ 5 w 30"/>
                <a:gd name="T15" fmla="*/ 12 h 21"/>
                <a:gd name="T16" fmla="*/ 12 w 30"/>
                <a:gd name="T17" fmla="*/ 13 h 21"/>
                <a:gd name="T18" fmla="*/ 19 w 30"/>
                <a:gd name="T19" fmla="*/ 16 h 21"/>
                <a:gd name="T20" fmla="*/ 21 w 30"/>
                <a:gd name="T21" fmla="*/ 18 h 21"/>
                <a:gd name="T22" fmla="*/ 26 w 30"/>
                <a:gd name="T23" fmla="*/ 21 h 21"/>
                <a:gd name="T24" fmla="*/ 21 w 30"/>
                <a:gd name="T25" fmla="*/ 18 h 21"/>
                <a:gd name="T26" fmla="*/ 24 w 30"/>
                <a:gd name="T27" fmla="*/ 21 h 21"/>
                <a:gd name="T28" fmla="*/ 28 w 30"/>
                <a:gd name="T29" fmla="*/ 21 h 21"/>
                <a:gd name="T30" fmla="*/ 30 w 30"/>
                <a:gd name="T31" fmla="*/ 17 h 21"/>
                <a:gd name="T32" fmla="*/ 30 w 30"/>
                <a:gd name="T33" fmla="*/ 14 h 21"/>
                <a:gd name="T34" fmla="*/ 26 w 30"/>
                <a:gd name="T35"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21">
                  <a:moveTo>
                    <a:pt x="26" y="12"/>
                  </a:moveTo>
                  <a:lnTo>
                    <a:pt x="30" y="14"/>
                  </a:lnTo>
                  <a:lnTo>
                    <a:pt x="24" y="7"/>
                  </a:lnTo>
                  <a:lnTo>
                    <a:pt x="14" y="3"/>
                  </a:lnTo>
                  <a:lnTo>
                    <a:pt x="8" y="2"/>
                  </a:lnTo>
                  <a:lnTo>
                    <a:pt x="2" y="0"/>
                  </a:lnTo>
                  <a:lnTo>
                    <a:pt x="0" y="9"/>
                  </a:lnTo>
                  <a:lnTo>
                    <a:pt x="5" y="12"/>
                  </a:lnTo>
                  <a:lnTo>
                    <a:pt x="12" y="13"/>
                  </a:lnTo>
                  <a:lnTo>
                    <a:pt x="19" y="16"/>
                  </a:lnTo>
                  <a:lnTo>
                    <a:pt x="21" y="18"/>
                  </a:lnTo>
                  <a:lnTo>
                    <a:pt x="26" y="21"/>
                  </a:lnTo>
                  <a:lnTo>
                    <a:pt x="21" y="18"/>
                  </a:lnTo>
                  <a:lnTo>
                    <a:pt x="24" y="21"/>
                  </a:lnTo>
                  <a:lnTo>
                    <a:pt x="28" y="21"/>
                  </a:lnTo>
                  <a:lnTo>
                    <a:pt x="30" y="17"/>
                  </a:lnTo>
                  <a:lnTo>
                    <a:pt x="30" y="14"/>
                  </a:lnTo>
                  <a:lnTo>
                    <a:pt x="26"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95" name="Freeform 503"/>
            <p:cNvSpPr>
              <a:spLocks/>
            </p:cNvSpPr>
            <p:nvPr/>
          </p:nvSpPr>
          <p:spPr bwMode="auto">
            <a:xfrm>
              <a:off x="2723" y="3803"/>
              <a:ext cx="18" cy="8"/>
            </a:xfrm>
            <a:custGeom>
              <a:avLst/>
              <a:gdLst>
                <a:gd name="T0" fmla="*/ 54 w 54"/>
                <a:gd name="T1" fmla="*/ 22 h 24"/>
                <a:gd name="T2" fmla="*/ 54 w 54"/>
                <a:gd name="T3" fmla="*/ 22 h 24"/>
                <a:gd name="T4" fmla="*/ 50 w 54"/>
                <a:gd name="T5" fmla="*/ 16 h 24"/>
                <a:gd name="T6" fmla="*/ 45 w 54"/>
                <a:gd name="T7" fmla="*/ 12 h 24"/>
                <a:gd name="T8" fmla="*/ 39 w 54"/>
                <a:gd name="T9" fmla="*/ 8 h 24"/>
                <a:gd name="T10" fmla="*/ 31 w 54"/>
                <a:gd name="T11" fmla="*/ 6 h 24"/>
                <a:gd name="T12" fmla="*/ 24 w 54"/>
                <a:gd name="T13" fmla="*/ 4 h 24"/>
                <a:gd name="T14" fmla="*/ 15 w 54"/>
                <a:gd name="T15" fmla="*/ 3 h 24"/>
                <a:gd name="T16" fmla="*/ 7 w 54"/>
                <a:gd name="T17" fmla="*/ 0 h 24"/>
                <a:gd name="T18" fmla="*/ 0 w 54"/>
                <a:gd name="T19" fmla="*/ 3 h 24"/>
                <a:gd name="T20" fmla="*/ 0 w 54"/>
                <a:gd name="T21" fmla="*/ 12 h 24"/>
                <a:gd name="T22" fmla="*/ 7 w 54"/>
                <a:gd name="T23" fmla="*/ 12 h 24"/>
                <a:gd name="T24" fmla="*/ 15 w 54"/>
                <a:gd name="T25" fmla="*/ 12 h 24"/>
                <a:gd name="T26" fmla="*/ 22 w 54"/>
                <a:gd name="T27" fmla="*/ 13 h 24"/>
                <a:gd name="T28" fmla="*/ 28 w 54"/>
                <a:gd name="T29" fmla="*/ 15 h 24"/>
                <a:gd name="T30" fmla="*/ 34 w 54"/>
                <a:gd name="T31" fmla="*/ 17 h 24"/>
                <a:gd name="T32" fmla="*/ 40 w 54"/>
                <a:gd name="T33" fmla="*/ 21 h 24"/>
                <a:gd name="T34" fmla="*/ 43 w 54"/>
                <a:gd name="T35" fmla="*/ 23 h 24"/>
                <a:gd name="T36" fmla="*/ 45 w 54"/>
                <a:gd name="T37" fmla="*/ 24 h 24"/>
                <a:gd name="T38" fmla="*/ 45 w 54"/>
                <a:gd name="T39" fmla="*/ 24 h 24"/>
                <a:gd name="T40" fmla="*/ 54 w 54"/>
                <a:gd name="T41"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24">
                  <a:moveTo>
                    <a:pt x="54" y="22"/>
                  </a:moveTo>
                  <a:lnTo>
                    <a:pt x="54" y="22"/>
                  </a:lnTo>
                  <a:lnTo>
                    <a:pt x="50" y="16"/>
                  </a:lnTo>
                  <a:lnTo>
                    <a:pt x="45" y="12"/>
                  </a:lnTo>
                  <a:lnTo>
                    <a:pt x="39" y="8"/>
                  </a:lnTo>
                  <a:lnTo>
                    <a:pt x="31" y="6"/>
                  </a:lnTo>
                  <a:lnTo>
                    <a:pt x="24" y="4"/>
                  </a:lnTo>
                  <a:lnTo>
                    <a:pt x="15" y="3"/>
                  </a:lnTo>
                  <a:lnTo>
                    <a:pt x="7" y="0"/>
                  </a:lnTo>
                  <a:lnTo>
                    <a:pt x="0" y="3"/>
                  </a:lnTo>
                  <a:lnTo>
                    <a:pt x="0" y="12"/>
                  </a:lnTo>
                  <a:lnTo>
                    <a:pt x="7" y="12"/>
                  </a:lnTo>
                  <a:lnTo>
                    <a:pt x="15" y="12"/>
                  </a:lnTo>
                  <a:lnTo>
                    <a:pt x="22" y="13"/>
                  </a:lnTo>
                  <a:lnTo>
                    <a:pt x="28" y="15"/>
                  </a:lnTo>
                  <a:lnTo>
                    <a:pt x="34" y="17"/>
                  </a:lnTo>
                  <a:lnTo>
                    <a:pt x="40" y="21"/>
                  </a:lnTo>
                  <a:lnTo>
                    <a:pt x="43" y="23"/>
                  </a:lnTo>
                  <a:lnTo>
                    <a:pt x="45" y="24"/>
                  </a:lnTo>
                  <a:lnTo>
                    <a:pt x="45" y="24"/>
                  </a:lnTo>
                  <a:lnTo>
                    <a:pt x="54" y="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96" name="Freeform 504"/>
            <p:cNvSpPr>
              <a:spLocks/>
            </p:cNvSpPr>
            <p:nvPr/>
          </p:nvSpPr>
          <p:spPr bwMode="auto">
            <a:xfrm>
              <a:off x="2738" y="3811"/>
              <a:ext cx="8" cy="17"/>
            </a:xfrm>
            <a:custGeom>
              <a:avLst/>
              <a:gdLst>
                <a:gd name="T0" fmla="*/ 22 w 24"/>
                <a:gd name="T1" fmla="*/ 42 h 51"/>
                <a:gd name="T2" fmla="*/ 24 w 24"/>
                <a:gd name="T3" fmla="*/ 42 h 51"/>
                <a:gd name="T4" fmla="*/ 20 w 24"/>
                <a:gd name="T5" fmla="*/ 38 h 51"/>
                <a:gd name="T6" fmla="*/ 16 w 24"/>
                <a:gd name="T7" fmla="*/ 25 h 51"/>
                <a:gd name="T8" fmla="*/ 11 w 24"/>
                <a:gd name="T9" fmla="*/ 11 h 51"/>
                <a:gd name="T10" fmla="*/ 9 w 24"/>
                <a:gd name="T11" fmla="*/ 0 h 51"/>
                <a:gd name="T12" fmla="*/ 0 w 24"/>
                <a:gd name="T13" fmla="*/ 2 h 51"/>
                <a:gd name="T14" fmla="*/ 2 w 24"/>
                <a:gd name="T15" fmla="*/ 14 h 51"/>
                <a:gd name="T16" fmla="*/ 6 w 24"/>
                <a:gd name="T17" fmla="*/ 27 h 51"/>
                <a:gd name="T18" fmla="*/ 11 w 24"/>
                <a:gd name="T19" fmla="*/ 42 h 51"/>
                <a:gd name="T20" fmla="*/ 19 w 24"/>
                <a:gd name="T21" fmla="*/ 51 h 51"/>
                <a:gd name="T22" fmla="*/ 20 w 24"/>
                <a:gd name="T23" fmla="*/ 51 h 51"/>
                <a:gd name="T24" fmla="*/ 22 w 24"/>
                <a:gd name="T25" fmla="*/ 4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1">
                  <a:moveTo>
                    <a:pt x="22" y="42"/>
                  </a:moveTo>
                  <a:lnTo>
                    <a:pt x="24" y="42"/>
                  </a:lnTo>
                  <a:lnTo>
                    <a:pt x="20" y="38"/>
                  </a:lnTo>
                  <a:lnTo>
                    <a:pt x="16" y="25"/>
                  </a:lnTo>
                  <a:lnTo>
                    <a:pt x="11" y="11"/>
                  </a:lnTo>
                  <a:lnTo>
                    <a:pt x="9" y="0"/>
                  </a:lnTo>
                  <a:lnTo>
                    <a:pt x="0" y="2"/>
                  </a:lnTo>
                  <a:lnTo>
                    <a:pt x="2" y="14"/>
                  </a:lnTo>
                  <a:lnTo>
                    <a:pt x="6" y="27"/>
                  </a:lnTo>
                  <a:lnTo>
                    <a:pt x="11" y="42"/>
                  </a:lnTo>
                  <a:lnTo>
                    <a:pt x="19" y="51"/>
                  </a:lnTo>
                  <a:lnTo>
                    <a:pt x="20" y="51"/>
                  </a:lnTo>
                  <a:lnTo>
                    <a:pt x="22" y="4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97" name="Freeform 505"/>
            <p:cNvSpPr>
              <a:spLocks/>
            </p:cNvSpPr>
            <p:nvPr/>
          </p:nvSpPr>
          <p:spPr bwMode="auto">
            <a:xfrm>
              <a:off x="2744" y="3825"/>
              <a:ext cx="6" cy="7"/>
            </a:xfrm>
            <a:custGeom>
              <a:avLst/>
              <a:gdLst>
                <a:gd name="T0" fmla="*/ 18 w 18"/>
                <a:gd name="T1" fmla="*/ 22 h 22"/>
                <a:gd name="T2" fmla="*/ 18 w 18"/>
                <a:gd name="T3" fmla="*/ 22 h 22"/>
                <a:gd name="T4" fmla="*/ 16 w 18"/>
                <a:gd name="T5" fmla="*/ 16 h 22"/>
                <a:gd name="T6" fmla="*/ 14 w 18"/>
                <a:gd name="T7" fmla="*/ 9 h 22"/>
                <a:gd name="T8" fmla="*/ 9 w 18"/>
                <a:gd name="T9" fmla="*/ 4 h 22"/>
                <a:gd name="T10" fmla="*/ 2 w 18"/>
                <a:gd name="T11" fmla="*/ 0 h 22"/>
                <a:gd name="T12" fmla="*/ 0 w 18"/>
                <a:gd name="T13" fmla="*/ 9 h 22"/>
                <a:gd name="T14" fmla="*/ 2 w 18"/>
                <a:gd name="T15" fmla="*/ 11 h 22"/>
                <a:gd name="T16" fmla="*/ 5 w 18"/>
                <a:gd name="T17" fmla="*/ 14 h 22"/>
                <a:gd name="T18" fmla="*/ 7 w 18"/>
                <a:gd name="T19" fmla="*/ 19 h 22"/>
                <a:gd name="T20" fmla="*/ 7 w 18"/>
                <a:gd name="T21" fmla="*/ 22 h 22"/>
                <a:gd name="T22" fmla="*/ 7 w 18"/>
                <a:gd name="T23" fmla="*/ 22 h 22"/>
                <a:gd name="T24" fmla="*/ 18 w 18"/>
                <a:gd name="T2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22">
                  <a:moveTo>
                    <a:pt x="18" y="22"/>
                  </a:moveTo>
                  <a:lnTo>
                    <a:pt x="18" y="22"/>
                  </a:lnTo>
                  <a:lnTo>
                    <a:pt x="16" y="16"/>
                  </a:lnTo>
                  <a:lnTo>
                    <a:pt x="14" y="9"/>
                  </a:lnTo>
                  <a:lnTo>
                    <a:pt x="9" y="4"/>
                  </a:lnTo>
                  <a:lnTo>
                    <a:pt x="2" y="0"/>
                  </a:lnTo>
                  <a:lnTo>
                    <a:pt x="0" y="9"/>
                  </a:lnTo>
                  <a:lnTo>
                    <a:pt x="2" y="11"/>
                  </a:lnTo>
                  <a:lnTo>
                    <a:pt x="5" y="14"/>
                  </a:lnTo>
                  <a:lnTo>
                    <a:pt x="7" y="19"/>
                  </a:lnTo>
                  <a:lnTo>
                    <a:pt x="7" y="22"/>
                  </a:lnTo>
                  <a:lnTo>
                    <a:pt x="7" y="22"/>
                  </a:lnTo>
                  <a:lnTo>
                    <a:pt x="18" y="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98" name="Freeform 506"/>
            <p:cNvSpPr>
              <a:spLocks/>
            </p:cNvSpPr>
            <p:nvPr/>
          </p:nvSpPr>
          <p:spPr bwMode="auto">
            <a:xfrm>
              <a:off x="2738" y="3832"/>
              <a:ext cx="12" cy="12"/>
            </a:xfrm>
            <a:custGeom>
              <a:avLst/>
              <a:gdLst>
                <a:gd name="T0" fmla="*/ 4 w 36"/>
                <a:gd name="T1" fmla="*/ 24 h 36"/>
                <a:gd name="T2" fmla="*/ 6 w 36"/>
                <a:gd name="T3" fmla="*/ 34 h 36"/>
                <a:gd name="T4" fmla="*/ 18 w 36"/>
                <a:gd name="T5" fmla="*/ 28 h 36"/>
                <a:gd name="T6" fmla="*/ 26 w 36"/>
                <a:gd name="T7" fmla="*/ 18 h 36"/>
                <a:gd name="T8" fmla="*/ 33 w 36"/>
                <a:gd name="T9" fmla="*/ 9 h 36"/>
                <a:gd name="T10" fmla="*/ 36 w 36"/>
                <a:gd name="T11" fmla="*/ 0 h 36"/>
                <a:gd name="T12" fmla="*/ 25 w 36"/>
                <a:gd name="T13" fmla="*/ 0 h 36"/>
                <a:gd name="T14" fmla="*/ 24 w 36"/>
                <a:gd name="T15" fmla="*/ 5 h 36"/>
                <a:gd name="T16" fmla="*/ 19 w 36"/>
                <a:gd name="T17" fmla="*/ 12 h 36"/>
                <a:gd name="T18" fmla="*/ 11 w 36"/>
                <a:gd name="T19" fmla="*/ 21 h 36"/>
                <a:gd name="T20" fmla="*/ 3 w 36"/>
                <a:gd name="T21" fmla="*/ 25 h 36"/>
                <a:gd name="T22" fmla="*/ 4 w 36"/>
                <a:gd name="T23" fmla="*/ 36 h 36"/>
                <a:gd name="T24" fmla="*/ 3 w 36"/>
                <a:gd name="T25" fmla="*/ 25 h 36"/>
                <a:gd name="T26" fmla="*/ 1 w 36"/>
                <a:gd name="T27" fmla="*/ 28 h 36"/>
                <a:gd name="T28" fmla="*/ 0 w 36"/>
                <a:gd name="T29" fmla="*/ 31 h 36"/>
                <a:gd name="T30" fmla="*/ 2 w 36"/>
                <a:gd name="T31" fmla="*/ 33 h 36"/>
                <a:gd name="T32" fmla="*/ 6 w 36"/>
                <a:gd name="T33" fmla="*/ 34 h 36"/>
                <a:gd name="T34" fmla="*/ 4 w 36"/>
                <a:gd name="T35"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36">
                  <a:moveTo>
                    <a:pt x="4" y="24"/>
                  </a:moveTo>
                  <a:lnTo>
                    <a:pt x="6" y="34"/>
                  </a:lnTo>
                  <a:lnTo>
                    <a:pt x="18" y="28"/>
                  </a:lnTo>
                  <a:lnTo>
                    <a:pt x="26" y="18"/>
                  </a:lnTo>
                  <a:lnTo>
                    <a:pt x="33" y="9"/>
                  </a:lnTo>
                  <a:lnTo>
                    <a:pt x="36" y="0"/>
                  </a:lnTo>
                  <a:lnTo>
                    <a:pt x="25" y="0"/>
                  </a:lnTo>
                  <a:lnTo>
                    <a:pt x="24" y="5"/>
                  </a:lnTo>
                  <a:lnTo>
                    <a:pt x="19" y="12"/>
                  </a:lnTo>
                  <a:lnTo>
                    <a:pt x="11" y="21"/>
                  </a:lnTo>
                  <a:lnTo>
                    <a:pt x="3" y="25"/>
                  </a:lnTo>
                  <a:lnTo>
                    <a:pt x="4" y="36"/>
                  </a:lnTo>
                  <a:lnTo>
                    <a:pt x="3" y="25"/>
                  </a:lnTo>
                  <a:lnTo>
                    <a:pt x="1" y="28"/>
                  </a:lnTo>
                  <a:lnTo>
                    <a:pt x="0" y="31"/>
                  </a:lnTo>
                  <a:lnTo>
                    <a:pt x="2" y="33"/>
                  </a:lnTo>
                  <a:lnTo>
                    <a:pt x="6" y="34"/>
                  </a:lnTo>
                  <a:lnTo>
                    <a:pt x="4"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099" name="Freeform 507"/>
            <p:cNvSpPr>
              <a:spLocks/>
            </p:cNvSpPr>
            <p:nvPr/>
          </p:nvSpPr>
          <p:spPr bwMode="auto">
            <a:xfrm>
              <a:off x="2740" y="3840"/>
              <a:ext cx="15" cy="12"/>
            </a:xfrm>
            <a:custGeom>
              <a:avLst/>
              <a:gdLst>
                <a:gd name="T0" fmla="*/ 47 w 47"/>
                <a:gd name="T1" fmla="*/ 36 h 36"/>
                <a:gd name="T2" fmla="*/ 47 w 47"/>
                <a:gd name="T3" fmla="*/ 36 h 36"/>
                <a:gd name="T4" fmla="*/ 47 w 47"/>
                <a:gd name="T5" fmla="*/ 29 h 36"/>
                <a:gd name="T6" fmla="*/ 45 w 47"/>
                <a:gd name="T7" fmla="*/ 23 h 36"/>
                <a:gd name="T8" fmla="*/ 40 w 47"/>
                <a:gd name="T9" fmla="*/ 16 h 36"/>
                <a:gd name="T10" fmla="*/ 36 w 47"/>
                <a:gd name="T11" fmla="*/ 12 h 36"/>
                <a:gd name="T12" fmla="*/ 29 w 47"/>
                <a:gd name="T13" fmla="*/ 7 h 36"/>
                <a:gd name="T14" fmla="*/ 20 w 47"/>
                <a:gd name="T15" fmla="*/ 4 h 36"/>
                <a:gd name="T16" fmla="*/ 11 w 47"/>
                <a:gd name="T17" fmla="*/ 2 h 36"/>
                <a:gd name="T18" fmla="*/ 0 w 47"/>
                <a:gd name="T19" fmla="*/ 0 h 36"/>
                <a:gd name="T20" fmla="*/ 0 w 47"/>
                <a:gd name="T21" fmla="*/ 12 h 36"/>
                <a:gd name="T22" fmla="*/ 11 w 47"/>
                <a:gd name="T23" fmla="*/ 12 h 36"/>
                <a:gd name="T24" fmla="*/ 18 w 47"/>
                <a:gd name="T25" fmla="*/ 13 h 36"/>
                <a:gd name="T26" fmla="*/ 24 w 47"/>
                <a:gd name="T27" fmla="*/ 16 h 36"/>
                <a:gd name="T28" fmla="*/ 29 w 47"/>
                <a:gd name="T29" fmla="*/ 18 h 36"/>
                <a:gd name="T30" fmla="*/ 34 w 47"/>
                <a:gd name="T31" fmla="*/ 23 h 36"/>
                <a:gd name="T32" fmla="*/ 36 w 47"/>
                <a:gd name="T33" fmla="*/ 28 h 36"/>
                <a:gd name="T34" fmla="*/ 38 w 47"/>
                <a:gd name="T35" fmla="*/ 31 h 36"/>
                <a:gd name="T36" fmla="*/ 38 w 47"/>
                <a:gd name="T37" fmla="*/ 36 h 36"/>
                <a:gd name="T38" fmla="*/ 38 w 47"/>
                <a:gd name="T39" fmla="*/ 36 h 36"/>
                <a:gd name="T40" fmla="*/ 47 w 47"/>
                <a:gd name="T4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 h="36">
                  <a:moveTo>
                    <a:pt x="47" y="36"/>
                  </a:moveTo>
                  <a:lnTo>
                    <a:pt x="47" y="36"/>
                  </a:lnTo>
                  <a:lnTo>
                    <a:pt x="47" y="29"/>
                  </a:lnTo>
                  <a:lnTo>
                    <a:pt x="45" y="23"/>
                  </a:lnTo>
                  <a:lnTo>
                    <a:pt x="40" y="16"/>
                  </a:lnTo>
                  <a:lnTo>
                    <a:pt x="36" y="12"/>
                  </a:lnTo>
                  <a:lnTo>
                    <a:pt x="29" y="7"/>
                  </a:lnTo>
                  <a:lnTo>
                    <a:pt x="20" y="4"/>
                  </a:lnTo>
                  <a:lnTo>
                    <a:pt x="11" y="2"/>
                  </a:lnTo>
                  <a:lnTo>
                    <a:pt x="0" y="0"/>
                  </a:lnTo>
                  <a:lnTo>
                    <a:pt x="0" y="12"/>
                  </a:lnTo>
                  <a:lnTo>
                    <a:pt x="11" y="12"/>
                  </a:lnTo>
                  <a:lnTo>
                    <a:pt x="18" y="13"/>
                  </a:lnTo>
                  <a:lnTo>
                    <a:pt x="24" y="16"/>
                  </a:lnTo>
                  <a:lnTo>
                    <a:pt x="29" y="18"/>
                  </a:lnTo>
                  <a:lnTo>
                    <a:pt x="34" y="23"/>
                  </a:lnTo>
                  <a:lnTo>
                    <a:pt x="36" y="28"/>
                  </a:lnTo>
                  <a:lnTo>
                    <a:pt x="38" y="31"/>
                  </a:lnTo>
                  <a:lnTo>
                    <a:pt x="38" y="36"/>
                  </a:lnTo>
                  <a:lnTo>
                    <a:pt x="38" y="36"/>
                  </a:lnTo>
                  <a:lnTo>
                    <a:pt x="47" y="3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00" name="Freeform 508"/>
            <p:cNvSpPr>
              <a:spLocks/>
            </p:cNvSpPr>
            <p:nvPr/>
          </p:nvSpPr>
          <p:spPr bwMode="auto">
            <a:xfrm>
              <a:off x="2743" y="3852"/>
              <a:ext cx="12" cy="14"/>
            </a:xfrm>
            <a:custGeom>
              <a:avLst/>
              <a:gdLst>
                <a:gd name="T0" fmla="*/ 9 w 36"/>
                <a:gd name="T1" fmla="*/ 35 h 42"/>
                <a:gd name="T2" fmla="*/ 9 w 36"/>
                <a:gd name="T3" fmla="*/ 35 h 42"/>
                <a:gd name="T4" fmla="*/ 9 w 36"/>
                <a:gd name="T5" fmla="*/ 35 h 42"/>
                <a:gd name="T6" fmla="*/ 11 w 36"/>
                <a:gd name="T7" fmla="*/ 33 h 42"/>
                <a:gd name="T8" fmla="*/ 13 w 36"/>
                <a:gd name="T9" fmla="*/ 29 h 42"/>
                <a:gd name="T10" fmla="*/ 19 w 36"/>
                <a:gd name="T11" fmla="*/ 25 h 42"/>
                <a:gd name="T12" fmla="*/ 24 w 36"/>
                <a:gd name="T13" fmla="*/ 19 h 42"/>
                <a:gd name="T14" fmla="*/ 29 w 36"/>
                <a:gd name="T15" fmla="*/ 15 h 42"/>
                <a:gd name="T16" fmla="*/ 34 w 36"/>
                <a:gd name="T17" fmla="*/ 8 h 42"/>
                <a:gd name="T18" fmla="*/ 36 w 36"/>
                <a:gd name="T19" fmla="*/ 0 h 42"/>
                <a:gd name="T20" fmla="*/ 27 w 36"/>
                <a:gd name="T21" fmla="*/ 0 h 42"/>
                <a:gd name="T22" fmla="*/ 25 w 36"/>
                <a:gd name="T23" fmla="*/ 3 h 42"/>
                <a:gd name="T24" fmla="*/ 23 w 36"/>
                <a:gd name="T25" fmla="*/ 8 h 42"/>
                <a:gd name="T26" fmla="*/ 17 w 36"/>
                <a:gd name="T27" fmla="*/ 12 h 42"/>
                <a:gd name="T28" fmla="*/ 12 w 36"/>
                <a:gd name="T29" fmla="*/ 18 h 42"/>
                <a:gd name="T30" fmla="*/ 7 w 36"/>
                <a:gd name="T31" fmla="*/ 23 h 42"/>
                <a:gd name="T32" fmla="*/ 2 w 36"/>
                <a:gd name="T33" fmla="*/ 28 h 42"/>
                <a:gd name="T34" fmla="*/ 0 w 36"/>
                <a:gd name="T35" fmla="*/ 35 h 42"/>
                <a:gd name="T36" fmla="*/ 2 w 36"/>
                <a:gd name="T37" fmla="*/ 42 h 42"/>
                <a:gd name="T38" fmla="*/ 2 w 36"/>
                <a:gd name="T39" fmla="*/ 42 h 42"/>
                <a:gd name="T40" fmla="*/ 9 w 36"/>
                <a:gd name="T41"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42">
                  <a:moveTo>
                    <a:pt x="9" y="35"/>
                  </a:moveTo>
                  <a:lnTo>
                    <a:pt x="9" y="35"/>
                  </a:lnTo>
                  <a:lnTo>
                    <a:pt x="9" y="35"/>
                  </a:lnTo>
                  <a:lnTo>
                    <a:pt x="11" y="33"/>
                  </a:lnTo>
                  <a:lnTo>
                    <a:pt x="13" y="29"/>
                  </a:lnTo>
                  <a:lnTo>
                    <a:pt x="19" y="25"/>
                  </a:lnTo>
                  <a:lnTo>
                    <a:pt x="24" y="19"/>
                  </a:lnTo>
                  <a:lnTo>
                    <a:pt x="29" y="15"/>
                  </a:lnTo>
                  <a:lnTo>
                    <a:pt x="34" y="8"/>
                  </a:lnTo>
                  <a:lnTo>
                    <a:pt x="36" y="0"/>
                  </a:lnTo>
                  <a:lnTo>
                    <a:pt x="27" y="0"/>
                  </a:lnTo>
                  <a:lnTo>
                    <a:pt x="25" y="3"/>
                  </a:lnTo>
                  <a:lnTo>
                    <a:pt x="23" y="8"/>
                  </a:lnTo>
                  <a:lnTo>
                    <a:pt x="17" y="12"/>
                  </a:lnTo>
                  <a:lnTo>
                    <a:pt x="12" y="18"/>
                  </a:lnTo>
                  <a:lnTo>
                    <a:pt x="7" y="23"/>
                  </a:lnTo>
                  <a:lnTo>
                    <a:pt x="2" y="28"/>
                  </a:lnTo>
                  <a:lnTo>
                    <a:pt x="0" y="35"/>
                  </a:lnTo>
                  <a:lnTo>
                    <a:pt x="2" y="42"/>
                  </a:lnTo>
                  <a:lnTo>
                    <a:pt x="2" y="42"/>
                  </a:lnTo>
                  <a:lnTo>
                    <a:pt x="9" y="3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01" name="Freeform 509"/>
            <p:cNvSpPr>
              <a:spLocks/>
            </p:cNvSpPr>
            <p:nvPr/>
          </p:nvSpPr>
          <p:spPr bwMode="auto">
            <a:xfrm>
              <a:off x="2744" y="3864"/>
              <a:ext cx="15" cy="6"/>
            </a:xfrm>
            <a:custGeom>
              <a:avLst/>
              <a:gdLst>
                <a:gd name="T0" fmla="*/ 46 w 46"/>
                <a:gd name="T1" fmla="*/ 18 h 18"/>
                <a:gd name="T2" fmla="*/ 46 w 46"/>
                <a:gd name="T3" fmla="*/ 18 h 18"/>
                <a:gd name="T4" fmla="*/ 42 w 46"/>
                <a:gd name="T5" fmla="*/ 10 h 18"/>
                <a:gd name="T6" fmla="*/ 37 w 46"/>
                <a:gd name="T7" fmla="*/ 7 h 18"/>
                <a:gd name="T8" fmla="*/ 32 w 46"/>
                <a:gd name="T9" fmla="*/ 6 h 18"/>
                <a:gd name="T10" fmla="*/ 25 w 46"/>
                <a:gd name="T11" fmla="*/ 5 h 18"/>
                <a:gd name="T12" fmla="*/ 18 w 46"/>
                <a:gd name="T13" fmla="*/ 5 h 18"/>
                <a:gd name="T14" fmla="*/ 14 w 46"/>
                <a:gd name="T15" fmla="*/ 4 h 18"/>
                <a:gd name="T16" fmla="*/ 10 w 46"/>
                <a:gd name="T17" fmla="*/ 2 h 18"/>
                <a:gd name="T18" fmla="*/ 7 w 46"/>
                <a:gd name="T19" fmla="*/ 0 h 18"/>
                <a:gd name="T20" fmla="*/ 0 w 46"/>
                <a:gd name="T21" fmla="*/ 7 h 18"/>
                <a:gd name="T22" fmla="*/ 6 w 46"/>
                <a:gd name="T23" fmla="*/ 12 h 18"/>
                <a:gd name="T24" fmla="*/ 11 w 46"/>
                <a:gd name="T25" fmla="*/ 13 h 18"/>
                <a:gd name="T26" fmla="*/ 18 w 46"/>
                <a:gd name="T27" fmla="*/ 14 h 18"/>
                <a:gd name="T28" fmla="*/ 25 w 46"/>
                <a:gd name="T29" fmla="*/ 14 h 18"/>
                <a:gd name="T30" fmla="*/ 30 w 46"/>
                <a:gd name="T31" fmla="*/ 15 h 18"/>
                <a:gd name="T32" fmla="*/ 34 w 46"/>
                <a:gd name="T33" fmla="*/ 16 h 18"/>
                <a:gd name="T34" fmla="*/ 35 w 46"/>
                <a:gd name="T35" fmla="*/ 17 h 18"/>
                <a:gd name="T36" fmla="*/ 37 w 46"/>
                <a:gd name="T37" fmla="*/ 18 h 18"/>
                <a:gd name="T38" fmla="*/ 37 w 46"/>
                <a:gd name="T39" fmla="*/ 18 h 18"/>
                <a:gd name="T40" fmla="*/ 46 w 46"/>
                <a:gd name="T4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18">
                  <a:moveTo>
                    <a:pt x="46" y="18"/>
                  </a:moveTo>
                  <a:lnTo>
                    <a:pt x="46" y="18"/>
                  </a:lnTo>
                  <a:lnTo>
                    <a:pt x="42" y="10"/>
                  </a:lnTo>
                  <a:lnTo>
                    <a:pt x="37" y="7"/>
                  </a:lnTo>
                  <a:lnTo>
                    <a:pt x="32" y="6"/>
                  </a:lnTo>
                  <a:lnTo>
                    <a:pt x="25" y="5"/>
                  </a:lnTo>
                  <a:lnTo>
                    <a:pt x="18" y="5"/>
                  </a:lnTo>
                  <a:lnTo>
                    <a:pt x="14" y="4"/>
                  </a:lnTo>
                  <a:lnTo>
                    <a:pt x="10" y="2"/>
                  </a:lnTo>
                  <a:lnTo>
                    <a:pt x="7" y="0"/>
                  </a:lnTo>
                  <a:lnTo>
                    <a:pt x="0" y="7"/>
                  </a:lnTo>
                  <a:lnTo>
                    <a:pt x="6" y="12"/>
                  </a:lnTo>
                  <a:lnTo>
                    <a:pt x="11" y="13"/>
                  </a:lnTo>
                  <a:lnTo>
                    <a:pt x="18" y="14"/>
                  </a:lnTo>
                  <a:lnTo>
                    <a:pt x="25" y="14"/>
                  </a:lnTo>
                  <a:lnTo>
                    <a:pt x="30" y="15"/>
                  </a:lnTo>
                  <a:lnTo>
                    <a:pt x="34" y="16"/>
                  </a:lnTo>
                  <a:lnTo>
                    <a:pt x="35" y="17"/>
                  </a:lnTo>
                  <a:lnTo>
                    <a:pt x="37" y="18"/>
                  </a:lnTo>
                  <a:lnTo>
                    <a:pt x="37" y="18"/>
                  </a:lnTo>
                  <a:lnTo>
                    <a:pt x="46"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02" name="Freeform 510"/>
            <p:cNvSpPr>
              <a:spLocks/>
            </p:cNvSpPr>
            <p:nvPr/>
          </p:nvSpPr>
          <p:spPr bwMode="auto">
            <a:xfrm>
              <a:off x="2756" y="3870"/>
              <a:ext cx="4" cy="11"/>
            </a:xfrm>
            <a:custGeom>
              <a:avLst/>
              <a:gdLst>
                <a:gd name="T0" fmla="*/ 8 w 11"/>
                <a:gd name="T1" fmla="*/ 33 h 34"/>
                <a:gd name="T2" fmla="*/ 9 w 11"/>
                <a:gd name="T3" fmla="*/ 30 h 34"/>
                <a:gd name="T4" fmla="*/ 10 w 11"/>
                <a:gd name="T5" fmla="*/ 24 h 34"/>
                <a:gd name="T6" fmla="*/ 11 w 11"/>
                <a:gd name="T7" fmla="*/ 18 h 34"/>
                <a:gd name="T8" fmla="*/ 10 w 11"/>
                <a:gd name="T9" fmla="*/ 10 h 34"/>
                <a:gd name="T10" fmla="*/ 9 w 11"/>
                <a:gd name="T11" fmla="*/ 0 h 34"/>
                <a:gd name="T12" fmla="*/ 0 w 11"/>
                <a:gd name="T13" fmla="*/ 0 h 34"/>
                <a:gd name="T14" fmla="*/ 1 w 11"/>
                <a:gd name="T15" fmla="*/ 10 h 34"/>
                <a:gd name="T16" fmla="*/ 0 w 11"/>
                <a:gd name="T17" fmla="*/ 18 h 34"/>
                <a:gd name="T18" fmla="*/ 1 w 11"/>
                <a:gd name="T19" fmla="*/ 24 h 34"/>
                <a:gd name="T20" fmla="*/ 0 w 11"/>
                <a:gd name="T21" fmla="*/ 28 h 34"/>
                <a:gd name="T22" fmla="*/ 1 w 11"/>
                <a:gd name="T23" fmla="*/ 26 h 34"/>
                <a:gd name="T24" fmla="*/ 0 w 11"/>
                <a:gd name="T25" fmla="*/ 28 h 34"/>
                <a:gd name="T26" fmla="*/ 1 w 11"/>
                <a:gd name="T27" fmla="*/ 31 h 34"/>
                <a:gd name="T28" fmla="*/ 3 w 11"/>
                <a:gd name="T29" fmla="*/ 34 h 34"/>
                <a:gd name="T30" fmla="*/ 6 w 11"/>
                <a:gd name="T31" fmla="*/ 33 h 34"/>
                <a:gd name="T32" fmla="*/ 9 w 11"/>
                <a:gd name="T33" fmla="*/ 30 h 34"/>
                <a:gd name="T34" fmla="*/ 8 w 11"/>
                <a:gd name="T35"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34">
                  <a:moveTo>
                    <a:pt x="8" y="33"/>
                  </a:moveTo>
                  <a:lnTo>
                    <a:pt x="9" y="30"/>
                  </a:lnTo>
                  <a:lnTo>
                    <a:pt x="10" y="24"/>
                  </a:lnTo>
                  <a:lnTo>
                    <a:pt x="11" y="18"/>
                  </a:lnTo>
                  <a:lnTo>
                    <a:pt x="10" y="10"/>
                  </a:lnTo>
                  <a:lnTo>
                    <a:pt x="9" y="0"/>
                  </a:lnTo>
                  <a:lnTo>
                    <a:pt x="0" y="0"/>
                  </a:lnTo>
                  <a:lnTo>
                    <a:pt x="1" y="10"/>
                  </a:lnTo>
                  <a:lnTo>
                    <a:pt x="0" y="18"/>
                  </a:lnTo>
                  <a:lnTo>
                    <a:pt x="1" y="24"/>
                  </a:lnTo>
                  <a:lnTo>
                    <a:pt x="0" y="28"/>
                  </a:lnTo>
                  <a:lnTo>
                    <a:pt x="1" y="26"/>
                  </a:lnTo>
                  <a:lnTo>
                    <a:pt x="0" y="28"/>
                  </a:lnTo>
                  <a:lnTo>
                    <a:pt x="1" y="31"/>
                  </a:lnTo>
                  <a:lnTo>
                    <a:pt x="3" y="34"/>
                  </a:lnTo>
                  <a:lnTo>
                    <a:pt x="6" y="33"/>
                  </a:lnTo>
                  <a:lnTo>
                    <a:pt x="9" y="30"/>
                  </a:lnTo>
                  <a:lnTo>
                    <a:pt x="8" y="3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03" name="Freeform 511"/>
            <p:cNvSpPr>
              <a:spLocks/>
            </p:cNvSpPr>
            <p:nvPr/>
          </p:nvSpPr>
          <p:spPr bwMode="auto">
            <a:xfrm>
              <a:off x="2939" y="3811"/>
              <a:ext cx="1" cy="10"/>
            </a:xfrm>
            <a:custGeom>
              <a:avLst/>
              <a:gdLst>
                <a:gd name="T0" fmla="*/ 5 w 5"/>
                <a:gd name="T1" fmla="*/ 31 h 31"/>
                <a:gd name="T2" fmla="*/ 5 w 5"/>
                <a:gd name="T3" fmla="*/ 22 h 31"/>
                <a:gd name="T4" fmla="*/ 4 w 5"/>
                <a:gd name="T5" fmla="*/ 13 h 31"/>
                <a:gd name="T6" fmla="*/ 2 w 5"/>
                <a:gd name="T7" fmla="*/ 5 h 31"/>
                <a:gd name="T8" fmla="*/ 0 w 5"/>
                <a:gd name="T9" fmla="*/ 0 h 31"/>
                <a:gd name="T10" fmla="*/ 5 w 5"/>
                <a:gd name="T11" fmla="*/ 31 h 31"/>
              </a:gdLst>
              <a:ahLst/>
              <a:cxnLst>
                <a:cxn ang="0">
                  <a:pos x="T0" y="T1"/>
                </a:cxn>
                <a:cxn ang="0">
                  <a:pos x="T2" y="T3"/>
                </a:cxn>
                <a:cxn ang="0">
                  <a:pos x="T4" y="T5"/>
                </a:cxn>
                <a:cxn ang="0">
                  <a:pos x="T6" y="T7"/>
                </a:cxn>
                <a:cxn ang="0">
                  <a:pos x="T8" y="T9"/>
                </a:cxn>
                <a:cxn ang="0">
                  <a:pos x="T10" y="T11"/>
                </a:cxn>
              </a:cxnLst>
              <a:rect l="0" t="0" r="r" b="b"/>
              <a:pathLst>
                <a:path w="5" h="31">
                  <a:moveTo>
                    <a:pt x="5" y="31"/>
                  </a:moveTo>
                  <a:lnTo>
                    <a:pt x="5" y="22"/>
                  </a:lnTo>
                  <a:lnTo>
                    <a:pt x="4" y="13"/>
                  </a:lnTo>
                  <a:lnTo>
                    <a:pt x="2" y="5"/>
                  </a:lnTo>
                  <a:lnTo>
                    <a:pt x="0" y="0"/>
                  </a:lnTo>
                  <a:lnTo>
                    <a:pt x="5" y="31"/>
                  </a:lnTo>
                  <a:close/>
                </a:path>
              </a:pathLst>
            </a:custGeom>
            <a:solidFill>
              <a:srgbClr val="0072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04" name="Freeform 512"/>
            <p:cNvSpPr>
              <a:spLocks/>
            </p:cNvSpPr>
            <p:nvPr/>
          </p:nvSpPr>
          <p:spPr bwMode="auto">
            <a:xfrm>
              <a:off x="2939" y="3821"/>
              <a:ext cx="3" cy="1"/>
            </a:xfrm>
            <a:custGeom>
              <a:avLst/>
              <a:gdLst>
                <a:gd name="T0" fmla="*/ 0 w 9"/>
                <a:gd name="T1" fmla="*/ 0 h 4"/>
                <a:gd name="T2" fmla="*/ 1 w 9"/>
                <a:gd name="T3" fmla="*/ 3 h 4"/>
                <a:gd name="T4" fmla="*/ 4 w 9"/>
                <a:gd name="T5" fmla="*/ 4 h 4"/>
                <a:gd name="T6" fmla="*/ 8 w 9"/>
                <a:gd name="T7" fmla="*/ 3 h 4"/>
                <a:gd name="T8" fmla="*/ 9 w 9"/>
                <a:gd name="T9" fmla="*/ 0 h 4"/>
                <a:gd name="T10" fmla="*/ 0 w 9"/>
                <a:gd name="T11" fmla="*/ 0 h 4"/>
              </a:gdLst>
              <a:ahLst/>
              <a:cxnLst>
                <a:cxn ang="0">
                  <a:pos x="T0" y="T1"/>
                </a:cxn>
                <a:cxn ang="0">
                  <a:pos x="T2" y="T3"/>
                </a:cxn>
                <a:cxn ang="0">
                  <a:pos x="T4" y="T5"/>
                </a:cxn>
                <a:cxn ang="0">
                  <a:pos x="T6" y="T7"/>
                </a:cxn>
                <a:cxn ang="0">
                  <a:pos x="T8" y="T9"/>
                </a:cxn>
                <a:cxn ang="0">
                  <a:pos x="T10" y="T11"/>
                </a:cxn>
              </a:cxnLst>
              <a:rect l="0" t="0" r="r" b="b"/>
              <a:pathLst>
                <a:path w="9" h="4">
                  <a:moveTo>
                    <a:pt x="0" y="0"/>
                  </a:moveTo>
                  <a:lnTo>
                    <a:pt x="1" y="3"/>
                  </a:lnTo>
                  <a:lnTo>
                    <a:pt x="4" y="4"/>
                  </a:lnTo>
                  <a:lnTo>
                    <a:pt x="8" y="3"/>
                  </a:lnTo>
                  <a:lnTo>
                    <a:pt x="9"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05" name="Freeform 513"/>
            <p:cNvSpPr>
              <a:spLocks/>
            </p:cNvSpPr>
            <p:nvPr/>
          </p:nvSpPr>
          <p:spPr bwMode="auto">
            <a:xfrm>
              <a:off x="2937" y="3810"/>
              <a:ext cx="5" cy="11"/>
            </a:xfrm>
            <a:custGeom>
              <a:avLst/>
              <a:gdLst>
                <a:gd name="T0" fmla="*/ 0 w 15"/>
                <a:gd name="T1" fmla="*/ 4 h 33"/>
                <a:gd name="T2" fmla="*/ 2 w 15"/>
                <a:gd name="T3" fmla="*/ 8 h 33"/>
                <a:gd name="T4" fmla="*/ 5 w 15"/>
                <a:gd name="T5" fmla="*/ 15 h 33"/>
                <a:gd name="T6" fmla="*/ 6 w 15"/>
                <a:gd name="T7" fmla="*/ 24 h 33"/>
                <a:gd name="T8" fmla="*/ 6 w 15"/>
                <a:gd name="T9" fmla="*/ 33 h 33"/>
                <a:gd name="T10" fmla="*/ 15 w 15"/>
                <a:gd name="T11" fmla="*/ 33 h 33"/>
                <a:gd name="T12" fmla="*/ 15 w 15"/>
                <a:gd name="T13" fmla="*/ 24 h 33"/>
                <a:gd name="T14" fmla="*/ 14 w 15"/>
                <a:gd name="T15" fmla="*/ 15 h 33"/>
                <a:gd name="T16" fmla="*/ 12 w 15"/>
                <a:gd name="T17" fmla="*/ 5 h 33"/>
                <a:gd name="T18" fmla="*/ 9 w 15"/>
                <a:gd name="T19" fmla="*/ 0 h 33"/>
                <a:gd name="T20" fmla="*/ 0 w 15"/>
                <a:gd name="T21" fmla="*/ 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3">
                  <a:moveTo>
                    <a:pt x="0" y="4"/>
                  </a:moveTo>
                  <a:lnTo>
                    <a:pt x="2" y="8"/>
                  </a:lnTo>
                  <a:lnTo>
                    <a:pt x="5" y="15"/>
                  </a:lnTo>
                  <a:lnTo>
                    <a:pt x="6" y="24"/>
                  </a:lnTo>
                  <a:lnTo>
                    <a:pt x="6" y="33"/>
                  </a:lnTo>
                  <a:lnTo>
                    <a:pt x="15" y="33"/>
                  </a:lnTo>
                  <a:lnTo>
                    <a:pt x="15" y="24"/>
                  </a:lnTo>
                  <a:lnTo>
                    <a:pt x="14" y="15"/>
                  </a:lnTo>
                  <a:lnTo>
                    <a:pt x="12" y="5"/>
                  </a:lnTo>
                  <a:lnTo>
                    <a:pt x="9" y="0"/>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06" name="Freeform 514"/>
            <p:cNvSpPr>
              <a:spLocks/>
            </p:cNvSpPr>
            <p:nvPr/>
          </p:nvSpPr>
          <p:spPr bwMode="auto">
            <a:xfrm>
              <a:off x="2937" y="3809"/>
              <a:ext cx="3" cy="2"/>
            </a:xfrm>
            <a:custGeom>
              <a:avLst/>
              <a:gdLst>
                <a:gd name="T0" fmla="*/ 9 w 9"/>
                <a:gd name="T1" fmla="*/ 3 h 7"/>
                <a:gd name="T2" fmla="*/ 7 w 9"/>
                <a:gd name="T3" fmla="*/ 0 h 7"/>
                <a:gd name="T4" fmla="*/ 4 w 9"/>
                <a:gd name="T5" fmla="*/ 0 h 7"/>
                <a:gd name="T6" fmla="*/ 0 w 9"/>
                <a:gd name="T7" fmla="*/ 4 h 7"/>
                <a:gd name="T8" fmla="*/ 0 w 9"/>
                <a:gd name="T9" fmla="*/ 7 h 7"/>
                <a:gd name="T10" fmla="*/ 9 w 9"/>
                <a:gd name="T11" fmla="*/ 3 h 7"/>
              </a:gdLst>
              <a:ahLst/>
              <a:cxnLst>
                <a:cxn ang="0">
                  <a:pos x="T0" y="T1"/>
                </a:cxn>
                <a:cxn ang="0">
                  <a:pos x="T2" y="T3"/>
                </a:cxn>
                <a:cxn ang="0">
                  <a:pos x="T4" y="T5"/>
                </a:cxn>
                <a:cxn ang="0">
                  <a:pos x="T6" y="T7"/>
                </a:cxn>
                <a:cxn ang="0">
                  <a:pos x="T8" y="T9"/>
                </a:cxn>
                <a:cxn ang="0">
                  <a:pos x="T10" y="T11"/>
                </a:cxn>
              </a:cxnLst>
              <a:rect l="0" t="0" r="r" b="b"/>
              <a:pathLst>
                <a:path w="9" h="7">
                  <a:moveTo>
                    <a:pt x="9" y="3"/>
                  </a:moveTo>
                  <a:lnTo>
                    <a:pt x="7" y="0"/>
                  </a:lnTo>
                  <a:lnTo>
                    <a:pt x="4" y="0"/>
                  </a:lnTo>
                  <a:lnTo>
                    <a:pt x="0" y="4"/>
                  </a:lnTo>
                  <a:lnTo>
                    <a:pt x="0" y="7"/>
                  </a:lnTo>
                  <a:lnTo>
                    <a:pt x="9"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07" name="Freeform 515"/>
            <p:cNvSpPr>
              <a:spLocks/>
            </p:cNvSpPr>
            <p:nvPr/>
          </p:nvSpPr>
          <p:spPr bwMode="auto">
            <a:xfrm>
              <a:off x="2787" y="3347"/>
              <a:ext cx="2" cy="3"/>
            </a:xfrm>
            <a:custGeom>
              <a:avLst/>
              <a:gdLst>
                <a:gd name="T0" fmla="*/ 2 w 7"/>
                <a:gd name="T1" fmla="*/ 0 h 9"/>
                <a:gd name="T2" fmla="*/ 0 w 7"/>
                <a:gd name="T3" fmla="*/ 2 h 9"/>
                <a:gd name="T4" fmla="*/ 0 w 7"/>
                <a:gd name="T5" fmla="*/ 6 h 9"/>
                <a:gd name="T6" fmla="*/ 4 w 7"/>
                <a:gd name="T7" fmla="*/ 9 h 9"/>
                <a:gd name="T8" fmla="*/ 7 w 7"/>
                <a:gd name="T9" fmla="*/ 9 h 9"/>
                <a:gd name="T10" fmla="*/ 2 w 7"/>
                <a:gd name="T11" fmla="*/ 0 h 9"/>
              </a:gdLst>
              <a:ahLst/>
              <a:cxnLst>
                <a:cxn ang="0">
                  <a:pos x="T0" y="T1"/>
                </a:cxn>
                <a:cxn ang="0">
                  <a:pos x="T2" y="T3"/>
                </a:cxn>
                <a:cxn ang="0">
                  <a:pos x="T4" y="T5"/>
                </a:cxn>
                <a:cxn ang="0">
                  <a:pos x="T6" y="T7"/>
                </a:cxn>
                <a:cxn ang="0">
                  <a:pos x="T8" y="T9"/>
                </a:cxn>
                <a:cxn ang="0">
                  <a:pos x="T10" y="T11"/>
                </a:cxn>
              </a:cxnLst>
              <a:rect l="0" t="0" r="r" b="b"/>
              <a:pathLst>
                <a:path w="7" h="9">
                  <a:moveTo>
                    <a:pt x="2" y="0"/>
                  </a:moveTo>
                  <a:lnTo>
                    <a:pt x="0" y="2"/>
                  </a:lnTo>
                  <a:lnTo>
                    <a:pt x="0" y="6"/>
                  </a:lnTo>
                  <a:lnTo>
                    <a:pt x="4" y="9"/>
                  </a:lnTo>
                  <a:lnTo>
                    <a:pt x="7" y="9"/>
                  </a:lnTo>
                  <a:lnTo>
                    <a:pt x="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08" name="Freeform 516"/>
            <p:cNvSpPr>
              <a:spLocks/>
            </p:cNvSpPr>
            <p:nvPr/>
          </p:nvSpPr>
          <p:spPr bwMode="auto">
            <a:xfrm>
              <a:off x="2787" y="3305"/>
              <a:ext cx="35" cy="45"/>
            </a:xfrm>
            <a:custGeom>
              <a:avLst/>
              <a:gdLst>
                <a:gd name="T0" fmla="*/ 95 w 105"/>
                <a:gd name="T1" fmla="*/ 0 h 135"/>
                <a:gd name="T2" fmla="*/ 91 w 105"/>
                <a:gd name="T3" fmla="*/ 19 h 135"/>
                <a:gd name="T4" fmla="*/ 82 w 105"/>
                <a:gd name="T5" fmla="*/ 39 h 135"/>
                <a:gd name="T6" fmla="*/ 69 w 105"/>
                <a:gd name="T7" fmla="*/ 58 h 135"/>
                <a:gd name="T8" fmla="*/ 55 w 105"/>
                <a:gd name="T9" fmla="*/ 75 h 135"/>
                <a:gd name="T10" fmla="*/ 39 w 105"/>
                <a:gd name="T11" fmla="*/ 93 h 135"/>
                <a:gd name="T12" fmla="*/ 24 w 105"/>
                <a:gd name="T13" fmla="*/ 107 h 135"/>
                <a:gd name="T14" fmla="*/ 11 w 105"/>
                <a:gd name="T15" fmla="*/ 119 h 135"/>
                <a:gd name="T16" fmla="*/ 0 w 105"/>
                <a:gd name="T17" fmla="*/ 126 h 135"/>
                <a:gd name="T18" fmla="*/ 5 w 105"/>
                <a:gd name="T19" fmla="*/ 135 h 135"/>
                <a:gd name="T20" fmla="*/ 18 w 105"/>
                <a:gd name="T21" fmla="*/ 126 h 135"/>
                <a:gd name="T22" fmla="*/ 31 w 105"/>
                <a:gd name="T23" fmla="*/ 114 h 135"/>
                <a:gd name="T24" fmla="*/ 46 w 105"/>
                <a:gd name="T25" fmla="*/ 99 h 135"/>
                <a:gd name="T26" fmla="*/ 62 w 105"/>
                <a:gd name="T27" fmla="*/ 82 h 135"/>
                <a:gd name="T28" fmla="*/ 78 w 105"/>
                <a:gd name="T29" fmla="*/ 63 h 135"/>
                <a:gd name="T30" fmla="*/ 91 w 105"/>
                <a:gd name="T31" fmla="*/ 43 h 135"/>
                <a:gd name="T32" fmla="*/ 100 w 105"/>
                <a:gd name="T33" fmla="*/ 22 h 135"/>
                <a:gd name="T34" fmla="*/ 105 w 105"/>
                <a:gd name="T35" fmla="*/ 0 h 135"/>
                <a:gd name="T36" fmla="*/ 95 w 105"/>
                <a:gd name="T37"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5" h="135">
                  <a:moveTo>
                    <a:pt x="95" y="0"/>
                  </a:moveTo>
                  <a:lnTo>
                    <a:pt x="91" y="19"/>
                  </a:lnTo>
                  <a:lnTo>
                    <a:pt x="82" y="39"/>
                  </a:lnTo>
                  <a:lnTo>
                    <a:pt x="69" y="58"/>
                  </a:lnTo>
                  <a:lnTo>
                    <a:pt x="55" y="75"/>
                  </a:lnTo>
                  <a:lnTo>
                    <a:pt x="39" y="93"/>
                  </a:lnTo>
                  <a:lnTo>
                    <a:pt x="24" y="107"/>
                  </a:lnTo>
                  <a:lnTo>
                    <a:pt x="11" y="119"/>
                  </a:lnTo>
                  <a:lnTo>
                    <a:pt x="0" y="126"/>
                  </a:lnTo>
                  <a:lnTo>
                    <a:pt x="5" y="135"/>
                  </a:lnTo>
                  <a:lnTo>
                    <a:pt x="18" y="126"/>
                  </a:lnTo>
                  <a:lnTo>
                    <a:pt x="31" y="114"/>
                  </a:lnTo>
                  <a:lnTo>
                    <a:pt x="46" y="99"/>
                  </a:lnTo>
                  <a:lnTo>
                    <a:pt x="62" y="82"/>
                  </a:lnTo>
                  <a:lnTo>
                    <a:pt x="78" y="63"/>
                  </a:lnTo>
                  <a:lnTo>
                    <a:pt x="91" y="43"/>
                  </a:lnTo>
                  <a:lnTo>
                    <a:pt x="100" y="22"/>
                  </a:lnTo>
                  <a:lnTo>
                    <a:pt x="105" y="0"/>
                  </a:lnTo>
                  <a:lnTo>
                    <a:pt x="9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09" name="Freeform 517"/>
            <p:cNvSpPr>
              <a:spLocks/>
            </p:cNvSpPr>
            <p:nvPr/>
          </p:nvSpPr>
          <p:spPr bwMode="auto">
            <a:xfrm>
              <a:off x="2819" y="3303"/>
              <a:ext cx="3" cy="2"/>
            </a:xfrm>
            <a:custGeom>
              <a:avLst/>
              <a:gdLst>
                <a:gd name="T0" fmla="*/ 10 w 10"/>
                <a:gd name="T1" fmla="*/ 5 h 5"/>
                <a:gd name="T2" fmla="*/ 8 w 10"/>
                <a:gd name="T3" fmla="*/ 1 h 5"/>
                <a:gd name="T4" fmla="*/ 5 w 10"/>
                <a:gd name="T5" fmla="*/ 0 h 5"/>
                <a:gd name="T6" fmla="*/ 2 w 10"/>
                <a:gd name="T7" fmla="*/ 1 h 5"/>
                <a:gd name="T8" fmla="*/ 0 w 10"/>
                <a:gd name="T9" fmla="*/ 5 h 5"/>
                <a:gd name="T10" fmla="*/ 10 w 10"/>
                <a:gd name="T11" fmla="*/ 5 h 5"/>
              </a:gdLst>
              <a:ahLst/>
              <a:cxnLst>
                <a:cxn ang="0">
                  <a:pos x="T0" y="T1"/>
                </a:cxn>
                <a:cxn ang="0">
                  <a:pos x="T2" y="T3"/>
                </a:cxn>
                <a:cxn ang="0">
                  <a:pos x="T4" y="T5"/>
                </a:cxn>
                <a:cxn ang="0">
                  <a:pos x="T6" y="T7"/>
                </a:cxn>
                <a:cxn ang="0">
                  <a:pos x="T8" y="T9"/>
                </a:cxn>
                <a:cxn ang="0">
                  <a:pos x="T10" y="T11"/>
                </a:cxn>
              </a:cxnLst>
              <a:rect l="0" t="0" r="r" b="b"/>
              <a:pathLst>
                <a:path w="10" h="5">
                  <a:moveTo>
                    <a:pt x="10" y="5"/>
                  </a:moveTo>
                  <a:lnTo>
                    <a:pt x="8" y="1"/>
                  </a:lnTo>
                  <a:lnTo>
                    <a:pt x="5" y="0"/>
                  </a:lnTo>
                  <a:lnTo>
                    <a:pt x="2" y="1"/>
                  </a:lnTo>
                  <a:lnTo>
                    <a:pt x="0" y="5"/>
                  </a:lnTo>
                  <a:lnTo>
                    <a:pt x="1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10" name="Freeform 518"/>
            <p:cNvSpPr>
              <a:spLocks/>
            </p:cNvSpPr>
            <p:nvPr/>
          </p:nvSpPr>
          <p:spPr bwMode="auto">
            <a:xfrm>
              <a:off x="2843" y="3345"/>
              <a:ext cx="4" cy="2"/>
            </a:xfrm>
            <a:custGeom>
              <a:avLst/>
              <a:gdLst>
                <a:gd name="T0" fmla="*/ 12 w 12"/>
                <a:gd name="T1" fmla="*/ 6 h 6"/>
                <a:gd name="T2" fmla="*/ 10 w 12"/>
                <a:gd name="T3" fmla="*/ 3 h 6"/>
                <a:gd name="T4" fmla="*/ 6 w 12"/>
                <a:gd name="T5" fmla="*/ 0 h 6"/>
                <a:gd name="T6" fmla="*/ 3 w 12"/>
                <a:gd name="T7" fmla="*/ 3 h 6"/>
                <a:gd name="T8" fmla="*/ 0 w 12"/>
                <a:gd name="T9" fmla="*/ 6 h 6"/>
                <a:gd name="T10" fmla="*/ 12 w 12"/>
                <a:gd name="T11" fmla="*/ 6 h 6"/>
              </a:gdLst>
              <a:ahLst/>
              <a:cxnLst>
                <a:cxn ang="0">
                  <a:pos x="T0" y="T1"/>
                </a:cxn>
                <a:cxn ang="0">
                  <a:pos x="T2" y="T3"/>
                </a:cxn>
                <a:cxn ang="0">
                  <a:pos x="T4" y="T5"/>
                </a:cxn>
                <a:cxn ang="0">
                  <a:pos x="T6" y="T7"/>
                </a:cxn>
                <a:cxn ang="0">
                  <a:pos x="T8" y="T9"/>
                </a:cxn>
                <a:cxn ang="0">
                  <a:pos x="T10" y="T11"/>
                </a:cxn>
              </a:cxnLst>
              <a:rect l="0" t="0" r="r" b="b"/>
              <a:pathLst>
                <a:path w="12" h="6">
                  <a:moveTo>
                    <a:pt x="12" y="6"/>
                  </a:moveTo>
                  <a:lnTo>
                    <a:pt x="10" y="3"/>
                  </a:lnTo>
                  <a:lnTo>
                    <a:pt x="6" y="0"/>
                  </a:lnTo>
                  <a:lnTo>
                    <a:pt x="3" y="3"/>
                  </a:lnTo>
                  <a:lnTo>
                    <a:pt x="0" y="6"/>
                  </a:lnTo>
                  <a:lnTo>
                    <a:pt x="12"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11" name="Freeform 519"/>
            <p:cNvSpPr>
              <a:spLocks/>
            </p:cNvSpPr>
            <p:nvPr/>
          </p:nvSpPr>
          <p:spPr bwMode="auto">
            <a:xfrm>
              <a:off x="2837" y="3347"/>
              <a:ext cx="10" cy="50"/>
            </a:xfrm>
            <a:custGeom>
              <a:avLst/>
              <a:gdLst>
                <a:gd name="T0" fmla="*/ 9 w 30"/>
                <a:gd name="T1" fmla="*/ 149 h 149"/>
                <a:gd name="T2" fmla="*/ 16 w 30"/>
                <a:gd name="T3" fmla="*/ 121 h 149"/>
                <a:gd name="T4" fmla="*/ 22 w 30"/>
                <a:gd name="T5" fmla="*/ 78 h 149"/>
                <a:gd name="T6" fmla="*/ 26 w 30"/>
                <a:gd name="T7" fmla="*/ 33 h 149"/>
                <a:gd name="T8" fmla="*/ 30 w 30"/>
                <a:gd name="T9" fmla="*/ 0 h 149"/>
                <a:gd name="T10" fmla="*/ 18 w 30"/>
                <a:gd name="T11" fmla="*/ 0 h 149"/>
                <a:gd name="T12" fmla="*/ 17 w 30"/>
                <a:gd name="T13" fmla="*/ 33 h 149"/>
                <a:gd name="T14" fmla="*/ 13 w 30"/>
                <a:gd name="T15" fmla="*/ 78 h 149"/>
                <a:gd name="T16" fmla="*/ 7 w 30"/>
                <a:gd name="T17" fmla="*/ 121 h 149"/>
                <a:gd name="T18" fmla="*/ 0 w 30"/>
                <a:gd name="T19" fmla="*/ 147 h 149"/>
                <a:gd name="T20" fmla="*/ 9 w 30"/>
                <a:gd name="T21"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149">
                  <a:moveTo>
                    <a:pt x="9" y="149"/>
                  </a:moveTo>
                  <a:lnTo>
                    <a:pt x="16" y="121"/>
                  </a:lnTo>
                  <a:lnTo>
                    <a:pt x="22" y="78"/>
                  </a:lnTo>
                  <a:lnTo>
                    <a:pt x="26" y="33"/>
                  </a:lnTo>
                  <a:lnTo>
                    <a:pt x="30" y="0"/>
                  </a:lnTo>
                  <a:lnTo>
                    <a:pt x="18" y="0"/>
                  </a:lnTo>
                  <a:lnTo>
                    <a:pt x="17" y="33"/>
                  </a:lnTo>
                  <a:lnTo>
                    <a:pt x="13" y="78"/>
                  </a:lnTo>
                  <a:lnTo>
                    <a:pt x="7" y="121"/>
                  </a:lnTo>
                  <a:lnTo>
                    <a:pt x="0" y="147"/>
                  </a:lnTo>
                  <a:lnTo>
                    <a:pt x="9" y="14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12" name="Freeform 520"/>
            <p:cNvSpPr>
              <a:spLocks/>
            </p:cNvSpPr>
            <p:nvPr/>
          </p:nvSpPr>
          <p:spPr bwMode="auto">
            <a:xfrm>
              <a:off x="2837" y="3396"/>
              <a:ext cx="3" cy="2"/>
            </a:xfrm>
            <a:custGeom>
              <a:avLst/>
              <a:gdLst>
                <a:gd name="T0" fmla="*/ 0 w 9"/>
                <a:gd name="T1" fmla="*/ 0 h 5"/>
                <a:gd name="T2" fmla="*/ 1 w 9"/>
                <a:gd name="T3" fmla="*/ 3 h 5"/>
                <a:gd name="T4" fmla="*/ 4 w 9"/>
                <a:gd name="T5" fmla="*/ 5 h 5"/>
                <a:gd name="T6" fmla="*/ 7 w 9"/>
                <a:gd name="T7" fmla="*/ 4 h 5"/>
                <a:gd name="T8" fmla="*/ 9 w 9"/>
                <a:gd name="T9" fmla="*/ 2 h 5"/>
                <a:gd name="T10" fmla="*/ 0 w 9"/>
                <a:gd name="T11" fmla="*/ 0 h 5"/>
              </a:gdLst>
              <a:ahLst/>
              <a:cxnLst>
                <a:cxn ang="0">
                  <a:pos x="T0" y="T1"/>
                </a:cxn>
                <a:cxn ang="0">
                  <a:pos x="T2" y="T3"/>
                </a:cxn>
                <a:cxn ang="0">
                  <a:pos x="T4" y="T5"/>
                </a:cxn>
                <a:cxn ang="0">
                  <a:pos x="T6" y="T7"/>
                </a:cxn>
                <a:cxn ang="0">
                  <a:pos x="T8" y="T9"/>
                </a:cxn>
                <a:cxn ang="0">
                  <a:pos x="T10" y="T11"/>
                </a:cxn>
              </a:cxnLst>
              <a:rect l="0" t="0" r="r" b="b"/>
              <a:pathLst>
                <a:path w="9" h="5">
                  <a:moveTo>
                    <a:pt x="0" y="0"/>
                  </a:moveTo>
                  <a:lnTo>
                    <a:pt x="1" y="3"/>
                  </a:lnTo>
                  <a:lnTo>
                    <a:pt x="4" y="5"/>
                  </a:lnTo>
                  <a:lnTo>
                    <a:pt x="7" y="4"/>
                  </a:lnTo>
                  <a:lnTo>
                    <a:pt x="9"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13" name="Freeform 521"/>
            <p:cNvSpPr>
              <a:spLocks/>
            </p:cNvSpPr>
            <p:nvPr/>
          </p:nvSpPr>
          <p:spPr bwMode="auto">
            <a:xfrm>
              <a:off x="2951" y="3410"/>
              <a:ext cx="2" cy="3"/>
            </a:xfrm>
            <a:custGeom>
              <a:avLst/>
              <a:gdLst>
                <a:gd name="T0" fmla="*/ 7 w 7"/>
                <a:gd name="T1" fmla="*/ 0 h 9"/>
                <a:gd name="T2" fmla="*/ 4 w 7"/>
                <a:gd name="T3" fmla="*/ 0 h 9"/>
                <a:gd name="T4" fmla="*/ 0 w 7"/>
                <a:gd name="T5" fmla="*/ 2 h 9"/>
                <a:gd name="T6" fmla="*/ 0 w 7"/>
                <a:gd name="T7" fmla="*/ 7 h 9"/>
                <a:gd name="T8" fmla="*/ 3 w 7"/>
                <a:gd name="T9" fmla="*/ 9 h 9"/>
                <a:gd name="T10" fmla="*/ 7 w 7"/>
                <a:gd name="T11" fmla="*/ 0 h 9"/>
              </a:gdLst>
              <a:ahLst/>
              <a:cxnLst>
                <a:cxn ang="0">
                  <a:pos x="T0" y="T1"/>
                </a:cxn>
                <a:cxn ang="0">
                  <a:pos x="T2" y="T3"/>
                </a:cxn>
                <a:cxn ang="0">
                  <a:pos x="T4" y="T5"/>
                </a:cxn>
                <a:cxn ang="0">
                  <a:pos x="T6" y="T7"/>
                </a:cxn>
                <a:cxn ang="0">
                  <a:pos x="T8" y="T9"/>
                </a:cxn>
                <a:cxn ang="0">
                  <a:pos x="T10" y="T11"/>
                </a:cxn>
              </a:cxnLst>
              <a:rect l="0" t="0" r="r" b="b"/>
              <a:pathLst>
                <a:path w="7" h="9">
                  <a:moveTo>
                    <a:pt x="7" y="0"/>
                  </a:moveTo>
                  <a:lnTo>
                    <a:pt x="4" y="0"/>
                  </a:lnTo>
                  <a:lnTo>
                    <a:pt x="0" y="2"/>
                  </a:lnTo>
                  <a:lnTo>
                    <a:pt x="0" y="7"/>
                  </a:lnTo>
                  <a:lnTo>
                    <a:pt x="3" y="9"/>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14" name="Freeform 522"/>
            <p:cNvSpPr>
              <a:spLocks/>
            </p:cNvSpPr>
            <p:nvPr/>
          </p:nvSpPr>
          <p:spPr bwMode="auto">
            <a:xfrm>
              <a:off x="2952" y="3410"/>
              <a:ext cx="54" cy="38"/>
            </a:xfrm>
            <a:custGeom>
              <a:avLst/>
              <a:gdLst>
                <a:gd name="T0" fmla="*/ 156 w 162"/>
                <a:gd name="T1" fmla="*/ 104 h 113"/>
                <a:gd name="T2" fmla="*/ 161 w 162"/>
                <a:gd name="T3" fmla="*/ 105 h 113"/>
                <a:gd name="T4" fmla="*/ 152 w 162"/>
                <a:gd name="T5" fmla="*/ 97 h 113"/>
                <a:gd name="T6" fmla="*/ 134 w 162"/>
                <a:gd name="T7" fmla="*/ 83 h 113"/>
                <a:gd name="T8" fmla="*/ 111 w 162"/>
                <a:gd name="T9" fmla="*/ 68 h 113"/>
                <a:gd name="T10" fmla="*/ 85 w 162"/>
                <a:gd name="T11" fmla="*/ 52 h 113"/>
                <a:gd name="T12" fmla="*/ 60 w 162"/>
                <a:gd name="T13" fmla="*/ 36 h 113"/>
                <a:gd name="T14" fmla="*/ 36 w 162"/>
                <a:gd name="T15" fmla="*/ 20 h 113"/>
                <a:gd name="T16" fmla="*/ 17 w 162"/>
                <a:gd name="T17" fmla="*/ 8 h 113"/>
                <a:gd name="T18" fmla="*/ 4 w 162"/>
                <a:gd name="T19" fmla="*/ 0 h 113"/>
                <a:gd name="T20" fmla="*/ 0 w 162"/>
                <a:gd name="T21" fmla="*/ 9 h 113"/>
                <a:gd name="T22" fmla="*/ 12 w 162"/>
                <a:gd name="T23" fmla="*/ 17 h 113"/>
                <a:gd name="T24" fmla="*/ 32 w 162"/>
                <a:gd name="T25" fmla="*/ 29 h 113"/>
                <a:gd name="T26" fmla="*/ 56 w 162"/>
                <a:gd name="T27" fmla="*/ 46 h 113"/>
                <a:gd name="T28" fmla="*/ 81 w 162"/>
                <a:gd name="T29" fmla="*/ 62 h 113"/>
                <a:gd name="T30" fmla="*/ 106 w 162"/>
                <a:gd name="T31" fmla="*/ 78 h 113"/>
                <a:gd name="T32" fmla="*/ 129 w 162"/>
                <a:gd name="T33" fmla="*/ 92 h 113"/>
                <a:gd name="T34" fmla="*/ 145 w 162"/>
                <a:gd name="T35" fmla="*/ 104 h 113"/>
                <a:gd name="T36" fmla="*/ 154 w 162"/>
                <a:gd name="T37" fmla="*/ 112 h 113"/>
                <a:gd name="T38" fmla="*/ 159 w 162"/>
                <a:gd name="T39" fmla="*/ 113 h 113"/>
                <a:gd name="T40" fmla="*/ 154 w 162"/>
                <a:gd name="T41" fmla="*/ 112 h 113"/>
                <a:gd name="T42" fmla="*/ 158 w 162"/>
                <a:gd name="T43" fmla="*/ 113 h 113"/>
                <a:gd name="T44" fmla="*/ 161 w 162"/>
                <a:gd name="T45" fmla="*/ 112 h 113"/>
                <a:gd name="T46" fmla="*/ 162 w 162"/>
                <a:gd name="T47" fmla="*/ 108 h 113"/>
                <a:gd name="T48" fmla="*/ 161 w 162"/>
                <a:gd name="T49" fmla="*/ 105 h 113"/>
                <a:gd name="T50" fmla="*/ 156 w 162"/>
                <a:gd name="T51" fmla="*/ 104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2" h="113">
                  <a:moveTo>
                    <a:pt x="156" y="104"/>
                  </a:moveTo>
                  <a:lnTo>
                    <a:pt x="161" y="105"/>
                  </a:lnTo>
                  <a:lnTo>
                    <a:pt x="152" y="97"/>
                  </a:lnTo>
                  <a:lnTo>
                    <a:pt x="134" y="83"/>
                  </a:lnTo>
                  <a:lnTo>
                    <a:pt x="111" y="68"/>
                  </a:lnTo>
                  <a:lnTo>
                    <a:pt x="85" y="52"/>
                  </a:lnTo>
                  <a:lnTo>
                    <a:pt x="60" y="36"/>
                  </a:lnTo>
                  <a:lnTo>
                    <a:pt x="36" y="20"/>
                  </a:lnTo>
                  <a:lnTo>
                    <a:pt x="17" y="8"/>
                  </a:lnTo>
                  <a:lnTo>
                    <a:pt x="4" y="0"/>
                  </a:lnTo>
                  <a:lnTo>
                    <a:pt x="0" y="9"/>
                  </a:lnTo>
                  <a:lnTo>
                    <a:pt x="12" y="17"/>
                  </a:lnTo>
                  <a:lnTo>
                    <a:pt x="32" y="29"/>
                  </a:lnTo>
                  <a:lnTo>
                    <a:pt x="56" y="46"/>
                  </a:lnTo>
                  <a:lnTo>
                    <a:pt x="81" y="62"/>
                  </a:lnTo>
                  <a:lnTo>
                    <a:pt x="106" y="78"/>
                  </a:lnTo>
                  <a:lnTo>
                    <a:pt x="129" y="92"/>
                  </a:lnTo>
                  <a:lnTo>
                    <a:pt x="145" y="104"/>
                  </a:lnTo>
                  <a:lnTo>
                    <a:pt x="154" y="112"/>
                  </a:lnTo>
                  <a:lnTo>
                    <a:pt x="159" y="113"/>
                  </a:lnTo>
                  <a:lnTo>
                    <a:pt x="154" y="112"/>
                  </a:lnTo>
                  <a:lnTo>
                    <a:pt x="158" y="113"/>
                  </a:lnTo>
                  <a:lnTo>
                    <a:pt x="161" y="112"/>
                  </a:lnTo>
                  <a:lnTo>
                    <a:pt x="162" y="108"/>
                  </a:lnTo>
                  <a:lnTo>
                    <a:pt x="161" y="105"/>
                  </a:lnTo>
                  <a:lnTo>
                    <a:pt x="156" y="10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15" name="Freeform 523"/>
            <p:cNvSpPr>
              <a:spLocks/>
            </p:cNvSpPr>
            <p:nvPr/>
          </p:nvSpPr>
          <p:spPr bwMode="auto">
            <a:xfrm>
              <a:off x="3004" y="3439"/>
              <a:ext cx="44" cy="9"/>
            </a:xfrm>
            <a:custGeom>
              <a:avLst/>
              <a:gdLst>
                <a:gd name="T0" fmla="*/ 134 w 134"/>
                <a:gd name="T1" fmla="*/ 2 h 25"/>
                <a:gd name="T2" fmla="*/ 133 w 134"/>
                <a:gd name="T3" fmla="*/ 2 h 25"/>
                <a:gd name="T4" fmla="*/ 126 w 134"/>
                <a:gd name="T5" fmla="*/ 1 h 25"/>
                <a:gd name="T6" fmla="*/ 115 w 134"/>
                <a:gd name="T7" fmla="*/ 0 h 25"/>
                <a:gd name="T8" fmla="*/ 101 w 134"/>
                <a:gd name="T9" fmla="*/ 2 h 25"/>
                <a:gd name="T10" fmla="*/ 83 w 134"/>
                <a:gd name="T11" fmla="*/ 3 h 25"/>
                <a:gd name="T12" fmla="*/ 63 w 134"/>
                <a:gd name="T13" fmla="*/ 4 h 25"/>
                <a:gd name="T14" fmla="*/ 43 w 134"/>
                <a:gd name="T15" fmla="*/ 8 h 25"/>
                <a:gd name="T16" fmla="*/ 22 w 134"/>
                <a:gd name="T17" fmla="*/ 11 h 25"/>
                <a:gd name="T18" fmla="*/ 0 w 134"/>
                <a:gd name="T19" fmla="*/ 16 h 25"/>
                <a:gd name="T20" fmla="*/ 3 w 134"/>
                <a:gd name="T21" fmla="*/ 25 h 25"/>
                <a:gd name="T22" fmla="*/ 22 w 134"/>
                <a:gd name="T23" fmla="*/ 20 h 25"/>
                <a:gd name="T24" fmla="*/ 43 w 134"/>
                <a:gd name="T25" fmla="*/ 17 h 25"/>
                <a:gd name="T26" fmla="*/ 63 w 134"/>
                <a:gd name="T27" fmla="*/ 14 h 25"/>
                <a:gd name="T28" fmla="*/ 83 w 134"/>
                <a:gd name="T29" fmla="*/ 12 h 25"/>
                <a:gd name="T30" fmla="*/ 101 w 134"/>
                <a:gd name="T31" fmla="*/ 11 h 25"/>
                <a:gd name="T32" fmla="*/ 115 w 134"/>
                <a:gd name="T33" fmla="*/ 11 h 25"/>
                <a:gd name="T34" fmla="*/ 126 w 134"/>
                <a:gd name="T35" fmla="*/ 10 h 25"/>
                <a:gd name="T36" fmla="*/ 133 w 134"/>
                <a:gd name="T37" fmla="*/ 11 h 25"/>
                <a:gd name="T38" fmla="*/ 132 w 134"/>
                <a:gd name="T39" fmla="*/ 11 h 25"/>
                <a:gd name="T40" fmla="*/ 134 w 134"/>
                <a:gd name="T41"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4" h="25">
                  <a:moveTo>
                    <a:pt x="134" y="2"/>
                  </a:moveTo>
                  <a:lnTo>
                    <a:pt x="133" y="2"/>
                  </a:lnTo>
                  <a:lnTo>
                    <a:pt x="126" y="1"/>
                  </a:lnTo>
                  <a:lnTo>
                    <a:pt x="115" y="0"/>
                  </a:lnTo>
                  <a:lnTo>
                    <a:pt x="101" y="2"/>
                  </a:lnTo>
                  <a:lnTo>
                    <a:pt x="83" y="3"/>
                  </a:lnTo>
                  <a:lnTo>
                    <a:pt x="63" y="4"/>
                  </a:lnTo>
                  <a:lnTo>
                    <a:pt x="43" y="8"/>
                  </a:lnTo>
                  <a:lnTo>
                    <a:pt x="22" y="11"/>
                  </a:lnTo>
                  <a:lnTo>
                    <a:pt x="0" y="16"/>
                  </a:lnTo>
                  <a:lnTo>
                    <a:pt x="3" y="25"/>
                  </a:lnTo>
                  <a:lnTo>
                    <a:pt x="22" y="20"/>
                  </a:lnTo>
                  <a:lnTo>
                    <a:pt x="43" y="17"/>
                  </a:lnTo>
                  <a:lnTo>
                    <a:pt x="63" y="14"/>
                  </a:lnTo>
                  <a:lnTo>
                    <a:pt x="83" y="12"/>
                  </a:lnTo>
                  <a:lnTo>
                    <a:pt x="101" y="11"/>
                  </a:lnTo>
                  <a:lnTo>
                    <a:pt x="115" y="11"/>
                  </a:lnTo>
                  <a:lnTo>
                    <a:pt x="126" y="10"/>
                  </a:lnTo>
                  <a:lnTo>
                    <a:pt x="133" y="11"/>
                  </a:lnTo>
                  <a:lnTo>
                    <a:pt x="132" y="11"/>
                  </a:lnTo>
                  <a:lnTo>
                    <a:pt x="134"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16" name="Freeform 524"/>
            <p:cNvSpPr>
              <a:spLocks/>
            </p:cNvSpPr>
            <p:nvPr/>
          </p:nvSpPr>
          <p:spPr bwMode="auto">
            <a:xfrm>
              <a:off x="3048" y="3440"/>
              <a:ext cx="44" cy="16"/>
            </a:xfrm>
            <a:custGeom>
              <a:avLst/>
              <a:gdLst>
                <a:gd name="T0" fmla="*/ 132 w 132"/>
                <a:gd name="T1" fmla="*/ 38 h 47"/>
                <a:gd name="T2" fmla="*/ 120 w 132"/>
                <a:gd name="T3" fmla="*/ 35 h 47"/>
                <a:gd name="T4" fmla="*/ 104 w 132"/>
                <a:gd name="T5" fmla="*/ 30 h 47"/>
                <a:gd name="T6" fmla="*/ 85 w 132"/>
                <a:gd name="T7" fmla="*/ 24 h 47"/>
                <a:gd name="T8" fmla="*/ 63 w 132"/>
                <a:gd name="T9" fmla="*/ 17 h 47"/>
                <a:gd name="T10" fmla="*/ 42 w 132"/>
                <a:gd name="T11" fmla="*/ 12 h 47"/>
                <a:gd name="T12" fmla="*/ 24 w 132"/>
                <a:gd name="T13" fmla="*/ 7 h 47"/>
                <a:gd name="T14" fmla="*/ 10 w 132"/>
                <a:gd name="T15" fmla="*/ 2 h 47"/>
                <a:gd name="T16" fmla="*/ 2 w 132"/>
                <a:gd name="T17" fmla="*/ 0 h 47"/>
                <a:gd name="T18" fmla="*/ 0 w 132"/>
                <a:gd name="T19" fmla="*/ 9 h 47"/>
                <a:gd name="T20" fmla="*/ 8 w 132"/>
                <a:gd name="T21" fmla="*/ 12 h 47"/>
                <a:gd name="T22" fmla="*/ 22 w 132"/>
                <a:gd name="T23" fmla="*/ 16 h 47"/>
                <a:gd name="T24" fmla="*/ 40 w 132"/>
                <a:gd name="T25" fmla="*/ 21 h 47"/>
                <a:gd name="T26" fmla="*/ 61 w 132"/>
                <a:gd name="T27" fmla="*/ 27 h 47"/>
                <a:gd name="T28" fmla="*/ 82 w 132"/>
                <a:gd name="T29" fmla="*/ 33 h 47"/>
                <a:gd name="T30" fmla="*/ 102 w 132"/>
                <a:gd name="T31" fmla="*/ 39 h 47"/>
                <a:gd name="T32" fmla="*/ 118 w 132"/>
                <a:gd name="T33" fmla="*/ 44 h 47"/>
                <a:gd name="T34" fmla="*/ 129 w 132"/>
                <a:gd name="T35" fmla="*/ 47 h 47"/>
                <a:gd name="T36" fmla="*/ 132 w 132"/>
                <a:gd name="T37" fmla="*/ 3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2" h="47">
                  <a:moveTo>
                    <a:pt x="132" y="38"/>
                  </a:moveTo>
                  <a:lnTo>
                    <a:pt x="120" y="35"/>
                  </a:lnTo>
                  <a:lnTo>
                    <a:pt x="104" y="30"/>
                  </a:lnTo>
                  <a:lnTo>
                    <a:pt x="85" y="24"/>
                  </a:lnTo>
                  <a:lnTo>
                    <a:pt x="63" y="17"/>
                  </a:lnTo>
                  <a:lnTo>
                    <a:pt x="42" y="12"/>
                  </a:lnTo>
                  <a:lnTo>
                    <a:pt x="24" y="7"/>
                  </a:lnTo>
                  <a:lnTo>
                    <a:pt x="10" y="2"/>
                  </a:lnTo>
                  <a:lnTo>
                    <a:pt x="2" y="0"/>
                  </a:lnTo>
                  <a:lnTo>
                    <a:pt x="0" y="9"/>
                  </a:lnTo>
                  <a:lnTo>
                    <a:pt x="8" y="12"/>
                  </a:lnTo>
                  <a:lnTo>
                    <a:pt x="22" y="16"/>
                  </a:lnTo>
                  <a:lnTo>
                    <a:pt x="40" y="21"/>
                  </a:lnTo>
                  <a:lnTo>
                    <a:pt x="61" y="27"/>
                  </a:lnTo>
                  <a:lnTo>
                    <a:pt x="82" y="33"/>
                  </a:lnTo>
                  <a:lnTo>
                    <a:pt x="102" y="39"/>
                  </a:lnTo>
                  <a:lnTo>
                    <a:pt x="118" y="44"/>
                  </a:lnTo>
                  <a:lnTo>
                    <a:pt x="129" y="47"/>
                  </a:lnTo>
                  <a:lnTo>
                    <a:pt x="132" y="3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17" name="Freeform 525"/>
            <p:cNvSpPr>
              <a:spLocks/>
            </p:cNvSpPr>
            <p:nvPr/>
          </p:nvSpPr>
          <p:spPr bwMode="auto">
            <a:xfrm>
              <a:off x="3091" y="3453"/>
              <a:ext cx="2" cy="3"/>
            </a:xfrm>
            <a:custGeom>
              <a:avLst/>
              <a:gdLst>
                <a:gd name="T0" fmla="*/ 0 w 6"/>
                <a:gd name="T1" fmla="*/ 9 h 9"/>
                <a:gd name="T2" fmla="*/ 4 w 6"/>
                <a:gd name="T3" fmla="*/ 8 h 9"/>
                <a:gd name="T4" fmla="*/ 6 w 6"/>
                <a:gd name="T5" fmla="*/ 6 h 9"/>
                <a:gd name="T6" fmla="*/ 6 w 6"/>
                <a:gd name="T7" fmla="*/ 2 h 9"/>
                <a:gd name="T8" fmla="*/ 3 w 6"/>
                <a:gd name="T9" fmla="*/ 0 h 9"/>
                <a:gd name="T10" fmla="*/ 0 w 6"/>
                <a:gd name="T11" fmla="*/ 9 h 9"/>
              </a:gdLst>
              <a:ahLst/>
              <a:cxnLst>
                <a:cxn ang="0">
                  <a:pos x="T0" y="T1"/>
                </a:cxn>
                <a:cxn ang="0">
                  <a:pos x="T2" y="T3"/>
                </a:cxn>
                <a:cxn ang="0">
                  <a:pos x="T4" y="T5"/>
                </a:cxn>
                <a:cxn ang="0">
                  <a:pos x="T6" y="T7"/>
                </a:cxn>
                <a:cxn ang="0">
                  <a:pos x="T8" y="T9"/>
                </a:cxn>
                <a:cxn ang="0">
                  <a:pos x="T10" y="T11"/>
                </a:cxn>
              </a:cxnLst>
              <a:rect l="0" t="0" r="r" b="b"/>
              <a:pathLst>
                <a:path w="6" h="9">
                  <a:moveTo>
                    <a:pt x="0" y="9"/>
                  </a:moveTo>
                  <a:lnTo>
                    <a:pt x="4" y="8"/>
                  </a:lnTo>
                  <a:lnTo>
                    <a:pt x="6" y="6"/>
                  </a:lnTo>
                  <a:lnTo>
                    <a:pt x="6" y="2"/>
                  </a:lnTo>
                  <a:lnTo>
                    <a:pt x="3"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18" name="Freeform 526"/>
            <p:cNvSpPr>
              <a:spLocks/>
            </p:cNvSpPr>
            <p:nvPr/>
          </p:nvSpPr>
          <p:spPr bwMode="auto">
            <a:xfrm>
              <a:off x="2650" y="3429"/>
              <a:ext cx="2" cy="3"/>
            </a:xfrm>
            <a:custGeom>
              <a:avLst/>
              <a:gdLst>
                <a:gd name="T0" fmla="*/ 5 w 7"/>
                <a:gd name="T1" fmla="*/ 9 h 9"/>
                <a:gd name="T2" fmla="*/ 7 w 7"/>
                <a:gd name="T3" fmla="*/ 7 h 9"/>
                <a:gd name="T4" fmla="*/ 7 w 7"/>
                <a:gd name="T5" fmla="*/ 2 h 9"/>
                <a:gd name="T6" fmla="*/ 4 w 7"/>
                <a:gd name="T7" fmla="*/ 0 h 9"/>
                <a:gd name="T8" fmla="*/ 0 w 7"/>
                <a:gd name="T9" fmla="*/ 0 h 9"/>
                <a:gd name="T10" fmla="*/ 5 w 7"/>
                <a:gd name="T11" fmla="*/ 9 h 9"/>
              </a:gdLst>
              <a:ahLst/>
              <a:cxnLst>
                <a:cxn ang="0">
                  <a:pos x="T0" y="T1"/>
                </a:cxn>
                <a:cxn ang="0">
                  <a:pos x="T2" y="T3"/>
                </a:cxn>
                <a:cxn ang="0">
                  <a:pos x="T4" y="T5"/>
                </a:cxn>
                <a:cxn ang="0">
                  <a:pos x="T6" y="T7"/>
                </a:cxn>
                <a:cxn ang="0">
                  <a:pos x="T8" y="T9"/>
                </a:cxn>
                <a:cxn ang="0">
                  <a:pos x="T10" y="T11"/>
                </a:cxn>
              </a:cxnLst>
              <a:rect l="0" t="0" r="r" b="b"/>
              <a:pathLst>
                <a:path w="7" h="9">
                  <a:moveTo>
                    <a:pt x="5" y="9"/>
                  </a:moveTo>
                  <a:lnTo>
                    <a:pt x="7" y="7"/>
                  </a:lnTo>
                  <a:lnTo>
                    <a:pt x="7" y="2"/>
                  </a:lnTo>
                  <a:lnTo>
                    <a:pt x="4" y="0"/>
                  </a:lnTo>
                  <a:lnTo>
                    <a:pt x="0" y="0"/>
                  </a:lnTo>
                  <a:lnTo>
                    <a:pt x="5"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19" name="Freeform 527"/>
            <p:cNvSpPr>
              <a:spLocks/>
            </p:cNvSpPr>
            <p:nvPr/>
          </p:nvSpPr>
          <p:spPr bwMode="auto">
            <a:xfrm>
              <a:off x="2636" y="3429"/>
              <a:ext cx="16" cy="10"/>
            </a:xfrm>
            <a:custGeom>
              <a:avLst/>
              <a:gdLst>
                <a:gd name="T0" fmla="*/ 9 w 48"/>
                <a:gd name="T1" fmla="*/ 31 h 31"/>
                <a:gd name="T2" fmla="*/ 9 w 48"/>
                <a:gd name="T3" fmla="*/ 31 h 31"/>
                <a:gd name="T4" fmla="*/ 10 w 48"/>
                <a:gd name="T5" fmla="*/ 30 h 31"/>
                <a:gd name="T6" fmla="*/ 14 w 48"/>
                <a:gd name="T7" fmla="*/ 26 h 31"/>
                <a:gd name="T8" fmla="*/ 16 w 48"/>
                <a:gd name="T9" fmla="*/ 25 h 31"/>
                <a:gd name="T10" fmla="*/ 22 w 48"/>
                <a:gd name="T11" fmla="*/ 23 h 31"/>
                <a:gd name="T12" fmla="*/ 27 w 48"/>
                <a:gd name="T13" fmla="*/ 19 h 31"/>
                <a:gd name="T14" fmla="*/ 34 w 48"/>
                <a:gd name="T15" fmla="*/ 16 h 31"/>
                <a:gd name="T16" fmla="*/ 41 w 48"/>
                <a:gd name="T17" fmla="*/ 12 h 31"/>
                <a:gd name="T18" fmla="*/ 48 w 48"/>
                <a:gd name="T19" fmla="*/ 9 h 31"/>
                <a:gd name="T20" fmla="*/ 43 w 48"/>
                <a:gd name="T21" fmla="*/ 0 h 31"/>
                <a:gd name="T22" fmla="*/ 37 w 48"/>
                <a:gd name="T23" fmla="*/ 3 h 31"/>
                <a:gd name="T24" fmla="*/ 30 w 48"/>
                <a:gd name="T25" fmla="*/ 7 h 31"/>
                <a:gd name="T26" fmla="*/ 23 w 48"/>
                <a:gd name="T27" fmla="*/ 10 h 31"/>
                <a:gd name="T28" fmla="*/ 17 w 48"/>
                <a:gd name="T29" fmla="*/ 14 h 31"/>
                <a:gd name="T30" fmla="*/ 11 w 48"/>
                <a:gd name="T31" fmla="*/ 16 h 31"/>
                <a:gd name="T32" fmla="*/ 7 w 48"/>
                <a:gd name="T33" fmla="*/ 19 h 31"/>
                <a:gd name="T34" fmla="*/ 3 w 48"/>
                <a:gd name="T35" fmla="*/ 23 h 31"/>
                <a:gd name="T36" fmla="*/ 0 w 48"/>
                <a:gd name="T37" fmla="*/ 26 h 31"/>
                <a:gd name="T38" fmla="*/ 0 w 48"/>
                <a:gd name="T39" fmla="*/ 26 h 31"/>
                <a:gd name="T40" fmla="*/ 9 w 48"/>
                <a:gd name="T41"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31">
                  <a:moveTo>
                    <a:pt x="9" y="31"/>
                  </a:moveTo>
                  <a:lnTo>
                    <a:pt x="9" y="31"/>
                  </a:lnTo>
                  <a:lnTo>
                    <a:pt x="10" y="30"/>
                  </a:lnTo>
                  <a:lnTo>
                    <a:pt x="14" y="26"/>
                  </a:lnTo>
                  <a:lnTo>
                    <a:pt x="16" y="25"/>
                  </a:lnTo>
                  <a:lnTo>
                    <a:pt x="22" y="23"/>
                  </a:lnTo>
                  <a:lnTo>
                    <a:pt x="27" y="19"/>
                  </a:lnTo>
                  <a:lnTo>
                    <a:pt x="34" y="16"/>
                  </a:lnTo>
                  <a:lnTo>
                    <a:pt x="41" y="12"/>
                  </a:lnTo>
                  <a:lnTo>
                    <a:pt x="48" y="9"/>
                  </a:lnTo>
                  <a:lnTo>
                    <a:pt x="43" y="0"/>
                  </a:lnTo>
                  <a:lnTo>
                    <a:pt x="37" y="3"/>
                  </a:lnTo>
                  <a:lnTo>
                    <a:pt x="30" y="7"/>
                  </a:lnTo>
                  <a:lnTo>
                    <a:pt x="23" y="10"/>
                  </a:lnTo>
                  <a:lnTo>
                    <a:pt x="17" y="14"/>
                  </a:lnTo>
                  <a:lnTo>
                    <a:pt x="11" y="16"/>
                  </a:lnTo>
                  <a:lnTo>
                    <a:pt x="7" y="19"/>
                  </a:lnTo>
                  <a:lnTo>
                    <a:pt x="3" y="23"/>
                  </a:lnTo>
                  <a:lnTo>
                    <a:pt x="0" y="26"/>
                  </a:lnTo>
                  <a:lnTo>
                    <a:pt x="0" y="26"/>
                  </a:lnTo>
                  <a:lnTo>
                    <a:pt x="9" y="3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20" name="Freeform 528"/>
            <p:cNvSpPr>
              <a:spLocks/>
            </p:cNvSpPr>
            <p:nvPr/>
          </p:nvSpPr>
          <p:spPr bwMode="auto">
            <a:xfrm>
              <a:off x="2626" y="3437"/>
              <a:ext cx="13" cy="19"/>
            </a:xfrm>
            <a:custGeom>
              <a:avLst/>
              <a:gdLst>
                <a:gd name="T0" fmla="*/ 5 w 37"/>
                <a:gd name="T1" fmla="*/ 55 h 55"/>
                <a:gd name="T2" fmla="*/ 5 w 37"/>
                <a:gd name="T3" fmla="*/ 55 h 55"/>
                <a:gd name="T4" fmla="*/ 15 w 37"/>
                <a:gd name="T5" fmla="*/ 44 h 55"/>
                <a:gd name="T6" fmla="*/ 24 w 37"/>
                <a:gd name="T7" fmla="*/ 29 h 55"/>
                <a:gd name="T8" fmla="*/ 32 w 37"/>
                <a:gd name="T9" fmla="*/ 14 h 55"/>
                <a:gd name="T10" fmla="*/ 37 w 37"/>
                <a:gd name="T11" fmla="*/ 5 h 55"/>
                <a:gd name="T12" fmla="*/ 28 w 37"/>
                <a:gd name="T13" fmla="*/ 0 h 55"/>
                <a:gd name="T14" fmla="*/ 23 w 37"/>
                <a:gd name="T15" fmla="*/ 9 h 55"/>
                <a:gd name="T16" fmla="*/ 15 w 37"/>
                <a:gd name="T17" fmla="*/ 24 h 55"/>
                <a:gd name="T18" fmla="*/ 6 w 37"/>
                <a:gd name="T19" fmla="*/ 39 h 55"/>
                <a:gd name="T20" fmla="*/ 0 w 37"/>
                <a:gd name="T21" fmla="*/ 46 h 55"/>
                <a:gd name="T22" fmla="*/ 0 w 37"/>
                <a:gd name="T23" fmla="*/ 46 h 55"/>
                <a:gd name="T24" fmla="*/ 5 w 37"/>
                <a:gd name="T25"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55">
                  <a:moveTo>
                    <a:pt x="5" y="55"/>
                  </a:moveTo>
                  <a:lnTo>
                    <a:pt x="5" y="55"/>
                  </a:lnTo>
                  <a:lnTo>
                    <a:pt x="15" y="44"/>
                  </a:lnTo>
                  <a:lnTo>
                    <a:pt x="24" y="29"/>
                  </a:lnTo>
                  <a:lnTo>
                    <a:pt x="32" y="14"/>
                  </a:lnTo>
                  <a:lnTo>
                    <a:pt x="37" y="5"/>
                  </a:lnTo>
                  <a:lnTo>
                    <a:pt x="28" y="0"/>
                  </a:lnTo>
                  <a:lnTo>
                    <a:pt x="23" y="9"/>
                  </a:lnTo>
                  <a:lnTo>
                    <a:pt x="15" y="24"/>
                  </a:lnTo>
                  <a:lnTo>
                    <a:pt x="6" y="39"/>
                  </a:lnTo>
                  <a:lnTo>
                    <a:pt x="0" y="46"/>
                  </a:lnTo>
                  <a:lnTo>
                    <a:pt x="0" y="46"/>
                  </a:lnTo>
                  <a:lnTo>
                    <a:pt x="5" y="5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21" name="Freeform 529"/>
            <p:cNvSpPr>
              <a:spLocks/>
            </p:cNvSpPr>
            <p:nvPr/>
          </p:nvSpPr>
          <p:spPr bwMode="auto">
            <a:xfrm>
              <a:off x="2602" y="3453"/>
              <a:ext cx="26" cy="16"/>
            </a:xfrm>
            <a:custGeom>
              <a:avLst/>
              <a:gdLst>
                <a:gd name="T0" fmla="*/ 12 w 77"/>
                <a:gd name="T1" fmla="*/ 48 h 48"/>
                <a:gd name="T2" fmla="*/ 12 w 77"/>
                <a:gd name="T3" fmla="*/ 47 h 48"/>
                <a:gd name="T4" fmla="*/ 19 w 77"/>
                <a:gd name="T5" fmla="*/ 41 h 48"/>
                <a:gd name="T6" fmla="*/ 27 w 77"/>
                <a:gd name="T7" fmla="*/ 35 h 48"/>
                <a:gd name="T8" fmla="*/ 38 w 77"/>
                <a:gd name="T9" fmla="*/ 29 h 48"/>
                <a:gd name="T10" fmla="*/ 51 w 77"/>
                <a:gd name="T11" fmla="*/ 23 h 48"/>
                <a:gd name="T12" fmla="*/ 61 w 77"/>
                <a:gd name="T13" fmla="*/ 17 h 48"/>
                <a:gd name="T14" fmla="*/ 71 w 77"/>
                <a:gd name="T15" fmla="*/ 13 h 48"/>
                <a:gd name="T16" fmla="*/ 77 w 77"/>
                <a:gd name="T17" fmla="*/ 9 h 48"/>
                <a:gd name="T18" fmla="*/ 72 w 77"/>
                <a:gd name="T19" fmla="*/ 0 h 48"/>
                <a:gd name="T20" fmla="*/ 67 w 77"/>
                <a:gd name="T21" fmla="*/ 3 h 48"/>
                <a:gd name="T22" fmla="*/ 56 w 77"/>
                <a:gd name="T23" fmla="*/ 8 h 48"/>
                <a:gd name="T24" fmla="*/ 46 w 77"/>
                <a:gd name="T25" fmla="*/ 14 h 48"/>
                <a:gd name="T26" fmla="*/ 34 w 77"/>
                <a:gd name="T27" fmla="*/ 19 h 48"/>
                <a:gd name="T28" fmla="*/ 22 w 77"/>
                <a:gd name="T29" fmla="*/ 26 h 48"/>
                <a:gd name="T30" fmla="*/ 12 w 77"/>
                <a:gd name="T31" fmla="*/ 34 h 48"/>
                <a:gd name="T32" fmla="*/ 5 w 77"/>
                <a:gd name="T33" fmla="*/ 40 h 48"/>
                <a:gd name="T34" fmla="*/ 0 w 77"/>
                <a:gd name="T35" fmla="*/ 48 h 48"/>
                <a:gd name="T36" fmla="*/ 12 w 77"/>
                <a:gd name="T3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48">
                  <a:moveTo>
                    <a:pt x="12" y="48"/>
                  </a:moveTo>
                  <a:lnTo>
                    <a:pt x="12" y="47"/>
                  </a:lnTo>
                  <a:lnTo>
                    <a:pt x="19" y="41"/>
                  </a:lnTo>
                  <a:lnTo>
                    <a:pt x="27" y="35"/>
                  </a:lnTo>
                  <a:lnTo>
                    <a:pt x="38" y="29"/>
                  </a:lnTo>
                  <a:lnTo>
                    <a:pt x="51" y="23"/>
                  </a:lnTo>
                  <a:lnTo>
                    <a:pt x="61" y="17"/>
                  </a:lnTo>
                  <a:lnTo>
                    <a:pt x="71" y="13"/>
                  </a:lnTo>
                  <a:lnTo>
                    <a:pt x="77" y="9"/>
                  </a:lnTo>
                  <a:lnTo>
                    <a:pt x="72" y="0"/>
                  </a:lnTo>
                  <a:lnTo>
                    <a:pt x="67" y="3"/>
                  </a:lnTo>
                  <a:lnTo>
                    <a:pt x="56" y="8"/>
                  </a:lnTo>
                  <a:lnTo>
                    <a:pt x="46" y="14"/>
                  </a:lnTo>
                  <a:lnTo>
                    <a:pt x="34" y="19"/>
                  </a:lnTo>
                  <a:lnTo>
                    <a:pt x="22" y="26"/>
                  </a:lnTo>
                  <a:lnTo>
                    <a:pt x="12" y="34"/>
                  </a:lnTo>
                  <a:lnTo>
                    <a:pt x="5" y="40"/>
                  </a:lnTo>
                  <a:lnTo>
                    <a:pt x="0" y="48"/>
                  </a:lnTo>
                  <a:lnTo>
                    <a:pt x="12" y="4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22" name="Freeform 530"/>
            <p:cNvSpPr>
              <a:spLocks/>
            </p:cNvSpPr>
            <p:nvPr/>
          </p:nvSpPr>
          <p:spPr bwMode="auto">
            <a:xfrm>
              <a:off x="2602" y="3469"/>
              <a:ext cx="4" cy="1"/>
            </a:xfrm>
            <a:custGeom>
              <a:avLst/>
              <a:gdLst>
                <a:gd name="T0" fmla="*/ 0 w 12"/>
                <a:gd name="T1" fmla="*/ 0 h 5"/>
                <a:gd name="T2" fmla="*/ 3 w 12"/>
                <a:gd name="T3" fmla="*/ 3 h 5"/>
                <a:gd name="T4" fmla="*/ 6 w 12"/>
                <a:gd name="T5" fmla="*/ 5 h 5"/>
                <a:gd name="T6" fmla="*/ 9 w 12"/>
                <a:gd name="T7" fmla="*/ 3 h 5"/>
                <a:gd name="T8" fmla="*/ 12 w 12"/>
                <a:gd name="T9" fmla="*/ 0 h 5"/>
                <a:gd name="T10" fmla="*/ 0 w 12"/>
                <a:gd name="T11" fmla="*/ 0 h 5"/>
              </a:gdLst>
              <a:ahLst/>
              <a:cxnLst>
                <a:cxn ang="0">
                  <a:pos x="T0" y="T1"/>
                </a:cxn>
                <a:cxn ang="0">
                  <a:pos x="T2" y="T3"/>
                </a:cxn>
                <a:cxn ang="0">
                  <a:pos x="T4" y="T5"/>
                </a:cxn>
                <a:cxn ang="0">
                  <a:pos x="T6" y="T7"/>
                </a:cxn>
                <a:cxn ang="0">
                  <a:pos x="T8" y="T9"/>
                </a:cxn>
                <a:cxn ang="0">
                  <a:pos x="T10" y="T11"/>
                </a:cxn>
              </a:cxnLst>
              <a:rect l="0" t="0" r="r" b="b"/>
              <a:pathLst>
                <a:path w="12" h="5">
                  <a:moveTo>
                    <a:pt x="0" y="0"/>
                  </a:moveTo>
                  <a:lnTo>
                    <a:pt x="3" y="3"/>
                  </a:lnTo>
                  <a:lnTo>
                    <a:pt x="6" y="5"/>
                  </a:lnTo>
                  <a:lnTo>
                    <a:pt x="9" y="3"/>
                  </a:lnTo>
                  <a:lnTo>
                    <a:pt x="1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23" name="Freeform 531"/>
            <p:cNvSpPr>
              <a:spLocks/>
            </p:cNvSpPr>
            <p:nvPr/>
          </p:nvSpPr>
          <p:spPr bwMode="auto">
            <a:xfrm>
              <a:off x="3165" y="3347"/>
              <a:ext cx="1" cy="3"/>
            </a:xfrm>
            <a:custGeom>
              <a:avLst/>
              <a:gdLst>
                <a:gd name="T0" fmla="*/ 5 w 5"/>
                <a:gd name="T1" fmla="*/ 0 h 11"/>
                <a:gd name="T2" fmla="*/ 2 w 5"/>
                <a:gd name="T3" fmla="*/ 2 h 11"/>
                <a:gd name="T4" fmla="*/ 0 w 5"/>
                <a:gd name="T5" fmla="*/ 5 h 11"/>
                <a:gd name="T6" fmla="*/ 2 w 5"/>
                <a:gd name="T7" fmla="*/ 9 h 11"/>
                <a:gd name="T8" fmla="*/ 5 w 5"/>
                <a:gd name="T9" fmla="*/ 11 h 11"/>
                <a:gd name="T10" fmla="*/ 5 w 5"/>
                <a:gd name="T11" fmla="*/ 0 h 11"/>
              </a:gdLst>
              <a:ahLst/>
              <a:cxnLst>
                <a:cxn ang="0">
                  <a:pos x="T0" y="T1"/>
                </a:cxn>
                <a:cxn ang="0">
                  <a:pos x="T2" y="T3"/>
                </a:cxn>
                <a:cxn ang="0">
                  <a:pos x="T4" y="T5"/>
                </a:cxn>
                <a:cxn ang="0">
                  <a:pos x="T6" y="T7"/>
                </a:cxn>
                <a:cxn ang="0">
                  <a:pos x="T8" y="T9"/>
                </a:cxn>
                <a:cxn ang="0">
                  <a:pos x="T10" y="T11"/>
                </a:cxn>
              </a:cxnLst>
              <a:rect l="0" t="0" r="r" b="b"/>
              <a:pathLst>
                <a:path w="5" h="11">
                  <a:moveTo>
                    <a:pt x="5" y="0"/>
                  </a:moveTo>
                  <a:lnTo>
                    <a:pt x="2" y="2"/>
                  </a:lnTo>
                  <a:lnTo>
                    <a:pt x="0" y="5"/>
                  </a:lnTo>
                  <a:lnTo>
                    <a:pt x="2" y="9"/>
                  </a:lnTo>
                  <a:lnTo>
                    <a:pt x="5" y="11"/>
                  </a:lnTo>
                  <a:lnTo>
                    <a:pt x="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24" name="Freeform 532"/>
            <p:cNvSpPr>
              <a:spLocks/>
            </p:cNvSpPr>
            <p:nvPr/>
          </p:nvSpPr>
          <p:spPr bwMode="auto">
            <a:xfrm>
              <a:off x="3166" y="3345"/>
              <a:ext cx="10" cy="5"/>
            </a:xfrm>
            <a:custGeom>
              <a:avLst/>
              <a:gdLst>
                <a:gd name="T0" fmla="*/ 21 w 28"/>
                <a:gd name="T1" fmla="*/ 0 h 17"/>
                <a:gd name="T2" fmla="*/ 17 w 28"/>
                <a:gd name="T3" fmla="*/ 1 h 17"/>
                <a:gd name="T4" fmla="*/ 11 w 28"/>
                <a:gd name="T5" fmla="*/ 5 h 17"/>
                <a:gd name="T6" fmla="*/ 6 w 28"/>
                <a:gd name="T7" fmla="*/ 6 h 17"/>
                <a:gd name="T8" fmla="*/ 0 w 28"/>
                <a:gd name="T9" fmla="*/ 6 h 17"/>
                <a:gd name="T10" fmla="*/ 0 w 28"/>
                <a:gd name="T11" fmla="*/ 17 h 17"/>
                <a:gd name="T12" fmla="*/ 6 w 28"/>
                <a:gd name="T13" fmla="*/ 15 h 17"/>
                <a:gd name="T14" fmla="*/ 14 w 28"/>
                <a:gd name="T15" fmla="*/ 14 h 17"/>
                <a:gd name="T16" fmla="*/ 22 w 28"/>
                <a:gd name="T17" fmla="*/ 10 h 17"/>
                <a:gd name="T18" fmla="*/ 28 w 28"/>
                <a:gd name="T19" fmla="*/ 7 h 17"/>
                <a:gd name="T20" fmla="*/ 21 w 2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17">
                  <a:moveTo>
                    <a:pt x="21" y="0"/>
                  </a:moveTo>
                  <a:lnTo>
                    <a:pt x="17" y="1"/>
                  </a:lnTo>
                  <a:lnTo>
                    <a:pt x="11" y="5"/>
                  </a:lnTo>
                  <a:lnTo>
                    <a:pt x="6" y="6"/>
                  </a:lnTo>
                  <a:lnTo>
                    <a:pt x="0" y="6"/>
                  </a:lnTo>
                  <a:lnTo>
                    <a:pt x="0" y="17"/>
                  </a:lnTo>
                  <a:lnTo>
                    <a:pt x="6" y="15"/>
                  </a:lnTo>
                  <a:lnTo>
                    <a:pt x="14" y="14"/>
                  </a:lnTo>
                  <a:lnTo>
                    <a:pt x="22" y="10"/>
                  </a:lnTo>
                  <a:lnTo>
                    <a:pt x="28" y="7"/>
                  </a:lnTo>
                  <a:lnTo>
                    <a:pt x="2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25" name="Freeform 533"/>
            <p:cNvSpPr>
              <a:spLocks/>
            </p:cNvSpPr>
            <p:nvPr/>
          </p:nvSpPr>
          <p:spPr bwMode="auto">
            <a:xfrm>
              <a:off x="3173" y="3344"/>
              <a:ext cx="3" cy="3"/>
            </a:xfrm>
            <a:custGeom>
              <a:avLst/>
              <a:gdLst>
                <a:gd name="T0" fmla="*/ 7 w 8"/>
                <a:gd name="T1" fmla="*/ 8 h 8"/>
                <a:gd name="T2" fmla="*/ 8 w 8"/>
                <a:gd name="T3" fmla="*/ 4 h 8"/>
                <a:gd name="T4" fmla="*/ 7 w 8"/>
                <a:gd name="T5" fmla="*/ 1 h 8"/>
                <a:gd name="T6" fmla="*/ 3 w 8"/>
                <a:gd name="T7" fmla="*/ 0 h 8"/>
                <a:gd name="T8" fmla="*/ 0 w 8"/>
                <a:gd name="T9" fmla="*/ 1 h 8"/>
                <a:gd name="T10" fmla="*/ 7 w 8"/>
                <a:gd name="T11" fmla="*/ 8 h 8"/>
              </a:gdLst>
              <a:ahLst/>
              <a:cxnLst>
                <a:cxn ang="0">
                  <a:pos x="T0" y="T1"/>
                </a:cxn>
                <a:cxn ang="0">
                  <a:pos x="T2" y="T3"/>
                </a:cxn>
                <a:cxn ang="0">
                  <a:pos x="T4" y="T5"/>
                </a:cxn>
                <a:cxn ang="0">
                  <a:pos x="T6" y="T7"/>
                </a:cxn>
                <a:cxn ang="0">
                  <a:pos x="T8" y="T9"/>
                </a:cxn>
                <a:cxn ang="0">
                  <a:pos x="T10" y="T11"/>
                </a:cxn>
              </a:cxnLst>
              <a:rect l="0" t="0" r="r" b="b"/>
              <a:pathLst>
                <a:path w="8" h="8">
                  <a:moveTo>
                    <a:pt x="7" y="8"/>
                  </a:moveTo>
                  <a:lnTo>
                    <a:pt x="8" y="4"/>
                  </a:lnTo>
                  <a:lnTo>
                    <a:pt x="7" y="1"/>
                  </a:lnTo>
                  <a:lnTo>
                    <a:pt x="3" y="0"/>
                  </a:lnTo>
                  <a:lnTo>
                    <a:pt x="0" y="1"/>
                  </a:lnTo>
                  <a:lnTo>
                    <a:pt x="7"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26" name="Freeform 534"/>
            <p:cNvSpPr>
              <a:spLocks/>
            </p:cNvSpPr>
            <p:nvPr/>
          </p:nvSpPr>
          <p:spPr bwMode="auto">
            <a:xfrm>
              <a:off x="2282" y="3336"/>
              <a:ext cx="1" cy="3"/>
            </a:xfrm>
            <a:custGeom>
              <a:avLst/>
              <a:gdLst>
                <a:gd name="T0" fmla="*/ 4 w 4"/>
                <a:gd name="T1" fmla="*/ 0 h 9"/>
                <a:gd name="T2" fmla="*/ 1 w 4"/>
                <a:gd name="T3" fmla="*/ 1 h 9"/>
                <a:gd name="T4" fmla="*/ 0 w 4"/>
                <a:gd name="T5" fmla="*/ 4 h 9"/>
                <a:gd name="T6" fmla="*/ 1 w 4"/>
                <a:gd name="T7" fmla="*/ 8 h 9"/>
                <a:gd name="T8" fmla="*/ 4 w 4"/>
                <a:gd name="T9" fmla="*/ 9 h 9"/>
                <a:gd name="T10" fmla="*/ 4 w 4"/>
                <a:gd name="T11" fmla="*/ 0 h 9"/>
              </a:gdLst>
              <a:ahLst/>
              <a:cxnLst>
                <a:cxn ang="0">
                  <a:pos x="T0" y="T1"/>
                </a:cxn>
                <a:cxn ang="0">
                  <a:pos x="T2" y="T3"/>
                </a:cxn>
                <a:cxn ang="0">
                  <a:pos x="T4" y="T5"/>
                </a:cxn>
                <a:cxn ang="0">
                  <a:pos x="T6" y="T7"/>
                </a:cxn>
                <a:cxn ang="0">
                  <a:pos x="T8" y="T9"/>
                </a:cxn>
                <a:cxn ang="0">
                  <a:pos x="T10" y="T11"/>
                </a:cxn>
              </a:cxnLst>
              <a:rect l="0" t="0" r="r" b="b"/>
              <a:pathLst>
                <a:path w="4" h="9">
                  <a:moveTo>
                    <a:pt x="4" y="0"/>
                  </a:moveTo>
                  <a:lnTo>
                    <a:pt x="1" y="1"/>
                  </a:lnTo>
                  <a:lnTo>
                    <a:pt x="0" y="4"/>
                  </a:lnTo>
                  <a:lnTo>
                    <a:pt x="1" y="8"/>
                  </a:lnTo>
                  <a:lnTo>
                    <a:pt x="4" y="9"/>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27" name="Freeform 535"/>
            <p:cNvSpPr>
              <a:spLocks/>
            </p:cNvSpPr>
            <p:nvPr/>
          </p:nvSpPr>
          <p:spPr bwMode="auto">
            <a:xfrm>
              <a:off x="2283" y="3336"/>
              <a:ext cx="15" cy="9"/>
            </a:xfrm>
            <a:custGeom>
              <a:avLst/>
              <a:gdLst>
                <a:gd name="T0" fmla="*/ 44 w 44"/>
                <a:gd name="T1" fmla="*/ 21 h 28"/>
                <a:gd name="T2" fmla="*/ 40 w 44"/>
                <a:gd name="T3" fmla="*/ 19 h 28"/>
                <a:gd name="T4" fmla="*/ 36 w 44"/>
                <a:gd name="T5" fmla="*/ 16 h 28"/>
                <a:gd name="T6" fmla="*/ 30 w 44"/>
                <a:gd name="T7" fmla="*/ 11 h 28"/>
                <a:gd name="T8" fmla="*/ 24 w 44"/>
                <a:gd name="T9" fmla="*/ 8 h 28"/>
                <a:gd name="T10" fmla="*/ 17 w 44"/>
                <a:gd name="T11" fmla="*/ 5 h 28"/>
                <a:gd name="T12" fmla="*/ 12 w 44"/>
                <a:gd name="T13" fmla="*/ 3 h 28"/>
                <a:gd name="T14" fmla="*/ 6 w 44"/>
                <a:gd name="T15" fmla="*/ 1 h 28"/>
                <a:gd name="T16" fmla="*/ 0 w 44"/>
                <a:gd name="T17" fmla="*/ 0 h 28"/>
                <a:gd name="T18" fmla="*/ 0 w 44"/>
                <a:gd name="T19" fmla="*/ 9 h 28"/>
                <a:gd name="T20" fmla="*/ 4 w 44"/>
                <a:gd name="T21" fmla="*/ 10 h 28"/>
                <a:gd name="T22" fmla="*/ 9 w 44"/>
                <a:gd name="T23" fmla="*/ 12 h 28"/>
                <a:gd name="T24" fmla="*/ 15 w 44"/>
                <a:gd name="T25" fmla="*/ 14 h 28"/>
                <a:gd name="T26" fmla="*/ 20 w 44"/>
                <a:gd name="T27" fmla="*/ 17 h 28"/>
                <a:gd name="T28" fmla="*/ 25 w 44"/>
                <a:gd name="T29" fmla="*/ 20 h 28"/>
                <a:gd name="T30" fmla="*/ 31 w 44"/>
                <a:gd name="T31" fmla="*/ 22 h 28"/>
                <a:gd name="T32" fmla="*/ 33 w 44"/>
                <a:gd name="T33" fmla="*/ 26 h 28"/>
                <a:gd name="T34" fmla="*/ 37 w 44"/>
                <a:gd name="T35" fmla="*/ 28 h 28"/>
                <a:gd name="T36" fmla="*/ 44 w 44"/>
                <a:gd name="T37"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4" h="28">
                  <a:moveTo>
                    <a:pt x="44" y="21"/>
                  </a:moveTo>
                  <a:lnTo>
                    <a:pt x="40" y="19"/>
                  </a:lnTo>
                  <a:lnTo>
                    <a:pt x="36" y="16"/>
                  </a:lnTo>
                  <a:lnTo>
                    <a:pt x="30" y="11"/>
                  </a:lnTo>
                  <a:lnTo>
                    <a:pt x="24" y="8"/>
                  </a:lnTo>
                  <a:lnTo>
                    <a:pt x="17" y="5"/>
                  </a:lnTo>
                  <a:lnTo>
                    <a:pt x="12" y="3"/>
                  </a:lnTo>
                  <a:lnTo>
                    <a:pt x="6" y="1"/>
                  </a:lnTo>
                  <a:lnTo>
                    <a:pt x="0" y="0"/>
                  </a:lnTo>
                  <a:lnTo>
                    <a:pt x="0" y="9"/>
                  </a:lnTo>
                  <a:lnTo>
                    <a:pt x="4" y="10"/>
                  </a:lnTo>
                  <a:lnTo>
                    <a:pt x="9" y="12"/>
                  </a:lnTo>
                  <a:lnTo>
                    <a:pt x="15" y="14"/>
                  </a:lnTo>
                  <a:lnTo>
                    <a:pt x="20" y="17"/>
                  </a:lnTo>
                  <a:lnTo>
                    <a:pt x="25" y="20"/>
                  </a:lnTo>
                  <a:lnTo>
                    <a:pt x="31" y="22"/>
                  </a:lnTo>
                  <a:lnTo>
                    <a:pt x="33" y="26"/>
                  </a:lnTo>
                  <a:lnTo>
                    <a:pt x="37" y="28"/>
                  </a:lnTo>
                  <a:lnTo>
                    <a:pt x="44"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28" name="Freeform 536"/>
            <p:cNvSpPr>
              <a:spLocks/>
            </p:cNvSpPr>
            <p:nvPr/>
          </p:nvSpPr>
          <p:spPr bwMode="auto">
            <a:xfrm>
              <a:off x="2295" y="3343"/>
              <a:ext cx="3" cy="3"/>
            </a:xfrm>
            <a:custGeom>
              <a:avLst/>
              <a:gdLst>
                <a:gd name="T0" fmla="*/ 0 w 8"/>
                <a:gd name="T1" fmla="*/ 7 h 8"/>
                <a:gd name="T2" fmla="*/ 3 w 8"/>
                <a:gd name="T3" fmla="*/ 8 h 8"/>
                <a:gd name="T4" fmla="*/ 7 w 8"/>
                <a:gd name="T5" fmla="*/ 7 h 8"/>
                <a:gd name="T6" fmla="*/ 8 w 8"/>
                <a:gd name="T7" fmla="*/ 4 h 8"/>
                <a:gd name="T8" fmla="*/ 7 w 8"/>
                <a:gd name="T9" fmla="*/ 0 h 8"/>
                <a:gd name="T10" fmla="*/ 0 w 8"/>
                <a:gd name="T11" fmla="*/ 7 h 8"/>
              </a:gdLst>
              <a:ahLst/>
              <a:cxnLst>
                <a:cxn ang="0">
                  <a:pos x="T0" y="T1"/>
                </a:cxn>
                <a:cxn ang="0">
                  <a:pos x="T2" y="T3"/>
                </a:cxn>
                <a:cxn ang="0">
                  <a:pos x="T4" y="T5"/>
                </a:cxn>
                <a:cxn ang="0">
                  <a:pos x="T6" y="T7"/>
                </a:cxn>
                <a:cxn ang="0">
                  <a:pos x="T8" y="T9"/>
                </a:cxn>
                <a:cxn ang="0">
                  <a:pos x="T10" y="T11"/>
                </a:cxn>
              </a:cxnLst>
              <a:rect l="0" t="0" r="r" b="b"/>
              <a:pathLst>
                <a:path w="8" h="8">
                  <a:moveTo>
                    <a:pt x="0" y="7"/>
                  </a:moveTo>
                  <a:lnTo>
                    <a:pt x="3" y="8"/>
                  </a:lnTo>
                  <a:lnTo>
                    <a:pt x="7" y="7"/>
                  </a:lnTo>
                  <a:lnTo>
                    <a:pt x="8" y="4"/>
                  </a:lnTo>
                  <a:lnTo>
                    <a:pt x="7" y="0"/>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29" name="Freeform 537"/>
            <p:cNvSpPr>
              <a:spLocks/>
            </p:cNvSpPr>
            <p:nvPr/>
          </p:nvSpPr>
          <p:spPr bwMode="auto">
            <a:xfrm>
              <a:off x="2308" y="3372"/>
              <a:ext cx="3" cy="3"/>
            </a:xfrm>
            <a:custGeom>
              <a:avLst/>
              <a:gdLst>
                <a:gd name="T0" fmla="*/ 7 w 7"/>
                <a:gd name="T1" fmla="*/ 0 h 9"/>
                <a:gd name="T2" fmla="*/ 3 w 7"/>
                <a:gd name="T3" fmla="*/ 0 h 9"/>
                <a:gd name="T4" fmla="*/ 0 w 7"/>
                <a:gd name="T5" fmla="*/ 3 h 9"/>
                <a:gd name="T6" fmla="*/ 0 w 7"/>
                <a:gd name="T7" fmla="*/ 7 h 9"/>
                <a:gd name="T8" fmla="*/ 2 w 7"/>
                <a:gd name="T9" fmla="*/ 9 h 9"/>
                <a:gd name="T10" fmla="*/ 7 w 7"/>
                <a:gd name="T11" fmla="*/ 0 h 9"/>
              </a:gdLst>
              <a:ahLst/>
              <a:cxnLst>
                <a:cxn ang="0">
                  <a:pos x="T0" y="T1"/>
                </a:cxn>
                <a:cxn ang="0">
                  <a:pos x="T2" y="T3"/>
                </a:cxn>
                <a:cxn ang="0">
                  <a:pos x="T4" y="T5"/>
                </a:cxn>
                <a:cxn ang="0">
                  <a:pos x="T6" y="T7"/>
                </a:cxn>
                <a:cxn ang="0">
                  <a:pos x="T8" y="T9"/>
                </a:cxn>
                <a:cxn ang="0">
                  <a:pos x="T10" y="T11"/>
                </a:cxn>
              </a:cxnLst>
              <a:rect l="0" t="0" r="r" b="b"/>
              <a:pathLst>
                <a:path w="7" h="9">
                  <a:moveTo>
                    <a:pt x="7" y="0"/>
                  </a:moveTo>
                  <a:lnTo>
                    <a:pt x="3" y="0"/>
                  </a:lnTo>
                  <a:lnTo>
                    <a:pt x="0" y="3"/>
                  </a:lnTo>
                  <a:lnTo>
                    <a:pt x="0" y="7"/>
                  </a:lnTo>
                  <a:lnTo>
                    <a:pt x="2" y="9"/>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30" name="Freeform 538"/>
            <p:cNvSpPr>
              <a:spLocks/>
            </p:cNvSpPr>
            <p:nvPr/>
          </p:nvSpPr>
          <p:spPr bwMode="auto">
            <a:xfrm>
              <a:off x="2309" y="3372"/>
              <a:ext cx="24" cy="14"/>
            </a:xfrm>
            <a:custGeom>
              <a:avLst/>
              <a:gdLst>
                <a:gd name="T0" fmla="*/ 73 w 73"/>
                <a:gd name="T1" fmla="*/ 31 h 43"/>
                <a:gd name="T2" fmla="*/ 73 w 73"/>
                <a:gd name="T3" fmla="*/ 31 h 43"/>
                <a:gd name="T4" fmla="*/ 70 w 73"/>
                <a:gd name="T5" fmla="*/ 31 h 43"/>
                <a:gd name="T6" fmla="*/ 63 w 73"/>
                <a:gd name="T7" fmla="*/ 28 h 43"/>
                <a:gd name="T8" fmla="*/ 55 w 73"/>
                <a:gd name="T9" fmla="*/ 24 h 43"/>
                <a:gd name="T10" fmla="*/ 44 w 73"/>
                <a:gd name="T11" fmla="*/ 19 h 43"/>
                <a:gd name="T12" fmla="*/ 32 w 73"/>
                <a:gd name="T13" fmla="*/ 13 h 43"/>
                <a:gd name="T14" fmla="*/ 21 w 73"/>
                <a:gd name="T15" fmla="*/ 8 h 43"/>
                <a:gd name="T16" fmla="*/ 12 w 73"/>
                <a:gd name="T17" fmla="*/ 4 h 43"/>
                <a:gd name="T18" fmla="*/ 5 w 73"/>
                <a:gd name="T19" fmla="*/ 0 h 43"/>
                <a:gd name="T20" fmla="*/ 0 w 73"/>
                <a:gd name="T21" fmla="*/ 9 h 43"/>
                <a:gd name="T22" fmla="*/ 7 w 73"/>
                <a:gd name="T23" fmla="*/ 13 h 43"/>
                <a:gd name="T24" fmla="*/ 16 w 73"/>
                <a:gd name="T25" fmla="*/ 17 h 43"/>
                <a:gd name="T26" fmla="*/ 28 w 73"/>
                <a:gd name="T27" fmla="*/ 22 h 43"/>
                <a:gd name="T28" fmla="*/ 39 w 73"/>
                <a:gd name="T29" fmla="*/ 28 h 43"/>
                <a:gd name="T30" fmla="*/ 50 w 73"/>
                <a:gd name="T31" fmla="*/ 33 h 43"/>
                <a:gd name="T32" fmla="*/ 61 w 73"/>
                <a:gd name="T33" fmla="*/ 37 h 43"/>
                <a:gd name="T34" fmla="*/ 68 w 73"/>
                <a:gd name="T35" fmla="*/ 40 h 43"/>
                <a:gd name="T36" fmla="*/ 73 w 73"/>
                <a:gd name="T37" fmla="*/ 43 h 43"/>
                <a:gd name="T38" fmla="*/ 73 w 73"/>
                <a:gd name="T39" fmla="*/ 43 h 43"/>
                <a:gd name="T40" fmla="*/ 73 w 73"/>
                <a:gd name="T41" fmla="*/ 3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3" h="43">
                  <a:moveTo>
                    <a:pt x="73" y="31"/>
                  </a:moveTo>
                  <a:lnTo>
                    <a:pt x="73" y="31"/>
                  </a:lnTo>
                  <a:lnTo>
                    <a:pt x="70" y="31"/>
                  </a:lnTo>
                  <a:lnTo>
                    <a:pt x="63" y="28"/>
                  </a:lnTo>
                  <a:lnTo>
                    <a:pt x="55" y="24"/>
                  </a:lnTo>
                  <a:lnTo>
                    <a:pt x="44" y="19"/>
                  </a:lnTo>
                  <a:lnTo>
                    <a:pt x="32" y="13"/>
                  </a:lnTo>
                  <a:lnTo>
                    <a:pt x="21" y="8"/>
                  </a:lnTo>
                  <a:lnTo>
                    <a:pt x="12" y="4"/>
                  </a:lnTo>
                  <a:lnTo>
                    <a:pt x="5" y="0"/>
                  </a:lnTo>
                  <a:lnTo>
                    <a:pt x="0" y="9"/>
                  </a:lnTo>
                  <a:lnTo>
                    <a:pt x="7" y="13"/>
                  </a:lnTo>
                  <a:lnTo>
                    <a:pt x="16" y="17"/>
                  </a:lnTo>
                  <a:lnTo>
                    <a:pt x="28" y="22"/>
                  </a:lnTo>
                  <a:lnTo>
                    <a:pt x="39" y="28"/>
                  </a:lnTo>
                  <a:lnTo>
                    <a:pt x="50" y="33"/>
                  </a:lnTo>
                  <a:lnTo>
                    <a:pt x="61" y="37"/>
                  </a:lnTo>
                  <a:lnTo>
                    <a:pt x="68" y="40"/>
                  </a:lnTo>
                  <a:lnTo>
                    <a:pt x="73" y="43"/>
                  </a:lnTo>
                  <a:lnTo>
                    <a:pt x="73" y="43"/>
                  </a:lnTo>
                  <a:lnTo>
                    <a:pt x="73" y="3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31" name="Freeform 539"/>
            <p:cNvSpPr>
              <a:spLocks/>
            </p:cNvSpPr>
            <p:nvPr/>
          </p:nvSpPr>
          <p:spPr bwMode="auto">
            <a:xfrm>
              <a:off x="2333" y="3374"/>
              <a:ext cx="46" cy="12"/>
            </a:xfrm>
            <a:custGeom>
              <a:avLst/>
              <a:gdLst>
                <a:gd name="T0" fmla="*/ 137 w 137"/>
                <a:gd name="T1" fmla="*/ 0 h 36"/>
                <a:gd name="T2" fmla="*/ 119 w 137"/>
                <a:gd name="T3" fmla="*/ 0 h 36"/>
                <a:gd name="T4" fmla="*/ 99 w 137"/>
                <a:gd name="T5" fmla="*/ 2 h 36"/>
                <a:gd name="T6" fmla="*/ 76 w 137"/>
                <a:gd name="T7" fmla="*/ 7 h 36"/>
                <a:gd name="T8" fmla="*/ 54 w 137"/>
                <a:gd name="T9" fmla="*/ 12 h 36"/>
                <a:gd name="T10" fmla="*/ 35 w 137"/>
                <a:gd name="T11" fmla="*/ 16 h 36"/>
                <a:gd name="T12" fmla="*/ 18 w 137"/>
                <a:gd name="T13" fmla="*/ 21 h 36"/>
                <a:gd name="T14" fmla="*/ 5 w 137"/>
                <a:gd name="T15" fmla="*/ 24 h 36"/>
                <a:gd name="T16" fmla="*/ 0 w 137"/>
                <a:gd name="T17" fmla="*/ 24 h 36"/>
                <a:gd name="T18" fmla="*/ 0 w 137"/>
                <a:gd name="T19" fmla="*/ 36 h 36"/>
                <a:gd name="T20" fmla="*/ 7 w 137"/>
                <a:gd name="T21" fmla="*/ 33 h 36"/>
                <a:gd name="T22" fmla="*/ 20 w 137"/>
                <a:gd name="T23" fmla="*/ 30 h 36"/>
                <a:gd name="T24" fmla="*/ 37 w 137"/>
                <a:gd name="T25" fmla="*/ 25 h 36"/>
                <a:gd name="T26" fmla="*/ 56 w 137"/>
                <a:gd name="T27" fmla="*/ 21 h 36"/>
                <a:gd name="T28" fmla="*/ 78 w 137"/>
                <a:gd name="T29" fmla="*/ 16 h 36"/>
                <a:gd name="T30" fmla="*/ 99 w 137"/>
                <a:gd name="T31" fmla="*/ 12 h 36"/>
                <a:gd name="T32" fmla="*/ 119 w 137"/>
                <a:gd name="T33" fmla="*/ 9 h 36"/>
                <a:gd name="T34" fmla="*/ 137 w 137"/>
                <a:gd name="T35" fmla="*/ 9 h 36"/>
                <a:gd name="T36" fmla="*/ 137 w 137"/>
                <a:gd name="T3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7" h="36">
                  <a:moveTo>
                    <a:pt x="137" y="0"/>
                  </a:moveTo>
                  <a:lnTo>
                    <a:pt x="119" y="0"/>
                  </a:lnTo>
                  <a:lnTo>
                    <a:pt x="99" y="2"/>
                  </a:lnTo>
                  <a:lnTo>
                    <a:pt x="76" y="7"/>
                  </a:lnTo>
                  <a:lnTo>
                    <a:pt x="54" y="12"/>
                  </a:lnTo>
                  <a:lnTo>
                    <a:pt x="35" y="16"/>
                  </a:lnTo>
                  <a:lnTo>
                    <a:pt x="18" y="21"/>
                  </a:lnTo>
                  <a:lnTo>
                    <a:pt x="5" y="24"/>
                  </a:lnTo>
                  <a:lnTo>
                    <a:pt x="0" y="24"/>
                  </a:lnTo>
                  <a:lnTo>
                    <a:pt x="0" y="36"/>
                  </a:lnTo>
                  <a:lnTo>
                    <a:pt x="7" y="33"/>
                  </a:lnTo>
                  <a:lnTo>
                    <a:pt x="20" y="30"/>
                  </a:lnTo>
                  <a:lnTo>
                    <a:pt x="37" y="25"/>
                  </a:lnTo>
                  <a:lnTo>
                    <a:pt x="56" y="21"/>
                  </a:lnTo>
                  <a:lnTo>
                    <a:pt x="78" y="16"/>
                  </a:lnTo>
                  <a:lnTo>
                    <a:pt x="99" y="12"/>
                  </a:lnTo>
                  <a:lnTo>
                    <a:pt x="119" y="9"/>
                  </a:lnTo>
                  <a:lnTo>
                    <a:pt x="137" y="9"/>
                  </a:lnTo>
                  <a:lnTo>
                    <a:pt x="13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32" name="Freeform 540"/>
            <p:cNvSpPr>
              <a:spLocks/>
            </p:cNvSpPr>
            <p:nvPr/>
          </p:nvSpPr>
          <p:spPr bwMode="auto">
            <a:xfrm>
              <a:off x="2379" y="3374"/>
              <a:ext cx="1" cy="3"/>
            </a:xfrm>
            <a:custGeom>
              <a:avLst/>
              <a:gdLst>
                <a:gd name="T0" fmla="*/ 0 w 4"/>
                <a:gd name="T1" fmla="*/ 9 h 9"/>
                <a:gd name="T2" fmla="*/ 3 w 4"/>
                <a:gd name="T3" fmla="*/ 8 h 9"/>
                <a:gd name="T4" fmla="*/ 4 w 4"/>
                <a:gd name="T5" fmla="*/ 5 h 9"/>
                <a:gd name="T6" fmla="*/ 3 w 4"/>
                <a:gd name="T7" fmla="*/ 1 h 9"/>
                <a:gd name="T8" fmla="*/ 0 w 4"/>
                <a:gd name="T9" fmla="*/ 0 h 9"/>
                <a:gd name="T10" fmla="*/ 0 w 4"/>
                <a:gd name="T11" fmla="*/ 9 h 9"/>
              </a:gdLst>
              <a:ahLst/>
              <a:cxnLst>
                <a:cxn ang="0">
                  <a:pos x="T0" y="T1"/>
                </a:cxn>
                <a:cxn ang="0">
                  <a:pos x="T2" y="T3"/>
                </a:cxn>
                <a:cxn ang="0">
                  <a:pos x="T4" y="T5"/>
                </a:cxn>
                <a:cxn ang="0">
                  <a:pos x="T6" y="T7"/>
                </a:cxn>
                <a:cxn ang="0">
                  <a:pos x="T8" y="T9"/>
                </a:cxn>
                <a:cxn ang="0">
                  <a:pos x="T10" y="T11"/>
                </a:cxn>
              </a:cxnLst>
              <a:rect l="0" t="0" r="r" b="b"/>
              <a:pathLst>
                <a:path w="4" h="9">
                  <a:moveTo>
                    <a:pt x="0" y="9"/>
                  </a:moveTo>
                  <a:lnTo>
                    <a:pt x="3" y="8"/>
                  </a:lnTo>
                  <a:lnTo>
                    <a:pt x="4" y="5"/>
                  </a:lnTo>
                  <a:lnTo>
                    <a:pt x="3" y="1"/>
                  </a:lnTo>
                  <a:lnTo>
                    <a:pt x="0"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33" name="Freeform 541"/>
            <p:cNvSpPr>
              <a:spLocks/>
            </p:cNvSpPr>
            <p:nvPr/>
          </p:nvSpPr>
          <p:spPr bwMode="auto">
            <a:xfrm>
              <a:off x="2247" y="3428"/>
              <a:ext cx="3" cy="3"/>
            </a:xfrm>
            <a:custGeom>
              <a:avLst/>
              <a:gdLst>
                <a:gd name="T0" fmla="*/ 7 w 7"/>
                <a:gd name="T1" fmla="*/ 0 h 9"/>
                <a:gd name="T2" fmla="*/ 3 w 7"/>
                <a:gd name="T3" fmla="*/ 0 h 9"/>
                <a:gd name="T4" fmla="*/ 0 w 7"/>
                <a:gd name="T5" fmla="*/ 2 h 9"/>
                <a:gd name="T6" fmla="*/ 0 w 7"/>
                <a:gd name="T7" fmla="*/ 7 h 9"/>
                <a:gd name="T8" fmla="*/ 2 w 7"/>
                <a:gd name="T9" fmla="*/ 9 h 9"/>
                <a:gd name="T10" fmla="*/ 7 w 7"/>
                <a:gd name="T11" fmla="*/ 0 h 9"/>
              </a:gdLst>
              <a:ahLst/>
              <a:cxnLst>
                <a:cxn ang="0">
                  <a:pos x="T0" y="T1"/>
                </a:cxn>
                <a:cxn ang="0">
                  <a:pos x="T2" y="T3"/>
                </a:cxn>
                <a:cxn ang="0">
                  <a:pos x="T4" y="T5"/>
                </a:cxn>
                <a:cxn ang="0">
                  <a:pos x="T6" y="T7"/>
                </a:cxn>
                <a:cxn ang="0">
                  <a:pos x="T8" y="T9"/>
                </a:cxn>
                <a:cxn ang="0">
                  <a:pos x="T10" y="T11"/>
                </a:cxn>
              </a:cxnLst>
              <a:rect l="0" t="0" r="r" b="b"/>
              <a:pathLst>
                <a:path w="7" h="9">
                  <a:moveTo>
                    <a:pt x="7" y="0"/>
                  </a:moveTo>
                  <a:lnTo>
                    <a:pt x="3" y="0"/>
                  </a:lnTo>
                  <a:lnTo>
                    <a:pt x="0" y="2"/>
                  </a:lnTo>
                  <a:lnTo>
                    <a:pt x="0" y="7"/>
                  </a:lnTo>
                  <a:lnTo>
                    <a:pt x="2" y="9"/>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34" name="Freeform 542"/>
            <p:cNvSpPr>
              <a:spLocks/>
            </p:cNvSpPr>
            <p:nvPr/>
          </p:nvSpPr>
          <p:spPr bwMode="auto">
            <a:xfrm>
              <a:off x="2248" y="3428"/>
              <a:ext cx="32" cy="12"/>
            </a:xfrm>
            <a:custGeom>
              <a:avLst/>
              <a:gdLst>
                <a:gd name="T0" fmla="*/ 92 w 97"/>
                <a:gd name="T1" fmla="*/ 26 h 35"/>
                <a:gd name="T2" fmla="*/ 95 w 97"/>
                <a:gd name="T3" fmla="*/ 26 h 35"/>
                <a:gd name="T4" fmla="*/ 87 w 97"/>
                <a:gd name="T5" fmla="*/ 24 h 35"/>
                <a:gd name="T6" fmla="*/ 77 w 97"/>
                <a:gd name="T7" fmla="*/ 20 h 35"/>
                <a:gd name="T8" fmla="*/ 64 w 97"/>
                <a:gd name="T9" fmla="*/ 17 h 35"/>
                <a:gd name="T10" fmla="*/ 52 w 97"/>
                <a:gd name="T11" fmla="*/ 13 h 35"/>
                <a:gd name="T12" fmla="*/ 38 w 97"/>
                <a:gd name="T13" fmla="*/ 10 h 35"/>
                <a:gd name="T14" fmla="*/ 24 w 97"/>
                <a:gd name="T15" fmla="*/ 7 h 35"/>
                <a:gd name="T16" fmla="*/ 13 w 97"/>
                <a:gd name="T17" fmla="*/ 3 h 35"/>
                <a:gd name="T18" fmla="*/ 5 w 97"/>
                <a:gd name="T19" fmla="*/ 0 h 35"/>
                <a:gd name="T20" fmla="*/ 0 w 97"/>
                <a:gd name="T21" fmla="*/ 9 h 35"/>
                <a:gd name="T22" fmla="*/ 10 w 97"/>
                <a:gd name="T23" fmla="*/ 12 h 35"/>
                <a:gd name="T24" fmla="*/ 22 w 97"/>
                <a:gd name="T25" fmla="*/ 16 h 35"/>
                <a:gd name="T26" fmla="*/ 35 w 97"/>
                <a:gd name="T27" fmla="*/ 19 h 35"/>
                <a:gd name="T28" fmla="*/ 49 w 97"/>
                <a:gd name="T29" fmla="*/ 23 h 35"/>
                <a:gd name="T30" fmla="*/ 62 w 97"/>
                <a:gd name="T31" fmla="*/ 26 h 35"/>
                <a:gd name="T32" fmla="*/ 74 w 97"/>
                <a:gd name="T33" fmla="*/ 29 h 35"/>
                <a:gd name="T34" fmla="*/ 85 w 97"/>
                <a:gd name="T35" fmla="*/ 33 h 35"/>
                <a:gd name="T36" fmla="*/ 90 w 97"/>
                <a:gd name="T37" fmla="*/ 35 h 35"/>
                <a:gd name="T38" fmla="*/ 94 w 97"/>
                <a:gd name="T39" fmla="*/ 35 h 35"/>
                <a:gd name="T40" fmla="*/ 90 w 97"/>
                <a:gd name="T41" fmla="*/ 35 h 35"/>
                <a:gd name="T42" fmla="*/ 94 w 97"/>
                <a:gd name="T43" fmla="*/ 35 h 35"/>
                <a:gd name="T44" fmla="*/ 97 w 97"/>
                <a:gd name="T45" fmla="*/ 32 h 35"/>
                <a:gd name="T46" fmla="*/ 97 w 97"/>
                <a:gd name="T47" fmla="*/ 28 h 35"/>
                <a:gd name="T48" fmla="*/ 95 w 97"/>
                <a:gd name="T49" fmla="*/ 26 h 35"/>
                <a:gd name="T50" fmla="*/ 92 w 97"/>
                <a:gd name="T51" fmla="*/ 2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7" h="35">
                  <a:moveTo>
                    <a:pt x="92" y="26"/>
                  </a:moveTo>
                  <a:lnTo>
                    <a:pt x="95" y="26"/>
                  </a:lnTo>
                  <a:lnTo>
                    <a:pt x="87" y="24"/>
                  </a:lnTo>
                  <a:lnTo>
                    <a:pt x="77" y="20"/>
                  </a:lnTo>
                  <a:lnTo>
                    <a:pt x="64" y="17"/>
                  </a:lnTo>
                  <a:lnTo>
                    <a:pt x="52" y="13"/>
                  </a:lnTo>
                  <a:lnTo>
                    <a:pt x="38" y="10"/>
                  </a:lnTo>
                  <a:lnTo>
                    <a:pt x="24" y="7"/>
                  </a:lnTo>
                  <a:lnTo>
                    <a:pt x="13" y="3"/>
                  </a:lnTo>
                  <a:lnTo>
                    <a:pt x="5" y="0"/>
                  </a:lnTo>
                  <a:lnTo>
                    <a:pt x="0" y="9"/>
                  </a:lnTo>
                  <a:lnTo>
                    <a:pt x="10" y="12"/>
                  </a:lnTo>
                  <a:lnTo>
                    <a:pt x="22" y="16"/>
                  </a:lnTo>
                  <a:lnTo>
                    <a:pt x="35" y="19"/>
                  </a:lnTo>
                  <a:lnTo>
                    <a:pt x="49" y="23"/>
                  </a:lnTo>
                  <a:lnTo>
                    <a:pt x="62" y="26"/>
                  </a:lnTo>
                  <a:lnTo>
                    <a:pt x="74" y="29"/>
                  </a:lnTo>
                  <a:lnTo>
                    <a:pt x="85" y="33"/>
                  </a:lnTo>
                  <a:lnTo>
                    <a:pt x="90" y="35"/>
                  </a:lnTo>
                  <a:lnTo>
                    <a:pt x="94" y="35"/>
                  </a:lnTo>
                  <a:lnTo>
                    <a:pt x="90" y="35"/>
                  </a:lnTo>
                  <a:lnTo>
                    <a:pt x="94" y="35"/>
                  </a:lnTo>
                  <a:lnTo>
                    <a:pt x="97" y="32"/>
                  </a:lnTo>
                  <a:lnTo>
                    <a:pt x="97" y="28"/>
                  </a:lnTo>
                  <a:lnTo>
                    <a:pt x="95" y="26"/>
                  </a:lnTo>
                  <a:lnTo>
                    <a:pt x="92" y="2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35" name="Freeform 543"/>
            <p:cNvSpPr>
              <a:spLocks/>
            </p:cNvSpPr>
            <p:nvPr/>
          </p:nvSpPr>
          <p:spPr bwMode="auto">
            <a:xfrm>
              <a:off x="2279" y="3434"/>
              <a:ext cx="36" cy="6"/>
            </a:xfrm>
            <a:custGeom>
              <a:avLst/>
              <a:gdLst>
                <a:gd name="T0" fmla="*/ 108 w 108"/>
                <a:gd name="T1" fmla="*/ 1 h 17"/>
                <a:gd name="T2" fmla="*/ 108 w 108"/>
                <a:gd name="T3" fmla="*/ 1 h 17"/>
                <a:gd name="T4" fmla="*/ 100 w 108"/>
                <a:gd name="T5" fmla="*/ 0 h 17"/>
                <a:gd name="T6" fmla="*/ 89 w 108"/>
                <a:gd name="T7" fmla="*/ 0 h 17"/>
                <a:gd name="T8" fmla="*/ 75 w 108"/>
                <a:gd name="T9" fmla="*/ 0 h 17"/>
                <a:gd name="T10" fmla="*/ 60 w 108"/>
                <a:gd name="T11" fmla="*/ 0 h 17"/>
                <a:gd name="T12" fmla="*/ 43 w 108"/>
                <a:gd name="T13" fmla="*/ 2 h 17"/>
                <a:gd name="T14" fmla="*/ 28 w 108"/>
                <a:gd name="T15" fmla="*/ 3 h 17"/>
                <a:gd name="T16" fmla="*/ 13 w 108"/>
                <a:gd name="T17" fmla="*/ 6 h 17"/>
                <a:gd name="T18" fmla="*/ 0 w 108"/>
                <a:gd name="T19" fmla="*/ 8 h 17"/>
                <a:gd name="T20" fmla="*/ 2 w 108"/>
                <a:gd name="T21" fmla="*/ 17 h 17"/>
                <a:gd name="T22" fmla="*/ 13 w 108"/>
                <a:gd name="T23" fmla="*/ 15 h 17"/>
                <a:gd name="T24" fmla="*/ 28 w 108"/>
                <a:gd name="T25" fmla="*/ 13 h 17"/>
                <a:gd name="T26" fmla="*/ 43 w 108"/>
                <a:gd name="T27" fmla="*/ 11 h 17"/>
                <a:gd name="T28" fmla="*/ 60 w 108"/>
                <a:gd name="T29" fmla="*/ 11 h 17"/>
                <a:gd name="T30" fmla="*/ 75 w 108"/>
                <a:gd name="T31" fmla="*/ 11 h 17"/>
                <a:gd name="T32" fmla="*/ 89 w 108"/>
                <a:gd name="T33" fmla="*/ 11 h 17"/>
                <a:gd name="T34" fmla="*/ 100 w 108"/>
                <a:gd name="T35" fmla="*/ 11 h 17"/>
                <a:gd name="T36" fmla="*/ 108 w 108"/>
                <a:gd name="T37" fmla="*/ 10 h 17"/>
                <a:gd name="T38" fmla="*/ 108 w 108"/>
                <a:gd name="T39" fmla="*/ 10 h 17"/>
                <a:gd name="T40" fmla="*/ 108 w 108"/>
                <a:gd name="T4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8" h="17">
                  <a:moveTo>
                    <a:pt x="108" y="1"/>
                  </a:moveTo>
                  <a:lnTo>
                    <a:pt x="108" y="1"/>
                  </a:lnTo>
                  <a:lnTo>
                    <a:pt x="100" y="0"/>
                  </a:lnTo>
                  <a:lnTo>
                    <a:pt x="89" y="0"/>
                  </a:lnTo>
                  <a:lnTo>
                    <a:pt x="75" y="0"/>
                  </a:lnTo>
                  <a:lnTo>
                    <a:pt x="60" y="0"/>
                  </a:lnTo>
                  <a:lnTo>
                    <a:pt x="43" y="2"/>
                  </a:lnTo>
                  <a:lnTo>
                    <a:pt x="28" y="3"/>
                  </a:lnTo>
                  <a:lnTo>
                    <a:pt x="13" y="6"/>
                  </a:lnTo>
                  <a:lnTo>
                    <a:pt x="0" y="8"/>
                  </a:lnTo>
                  <a:lnTo>
                    <a:pt x="2" y="17"/>
                  </a:lnTo>
                  <a:lnTo>
                    <a:pt x="13" y="15"/>
                  </a:lnTo>
                  <a:lnTo>
                    <a:pt x="28" y="13"/>
                  </a:lnTo>
                  <a:lnTo>
                    <a:pt x="43" y="11"/>
                  </a:lnTo>
                  <a:lnTo>
                    <a:pt x="60" y="11"/>
                  </a:lnTo>
                  <a:lnTo>
                    <a:pt x="75" y="11"/>
                  </a:lnTo>
                  <a:lnTo>
                    <a:pt x="89" y="11"/>
                  </a:lnTo>
                  <a:lnTo>
                    <a:pt x="100" y="11"/>
                  </a:lnTo>
                  <a:lnTo>
                    <a:pt x="108" y="10"/>
                  </a:lnTo>
                  <a:lnTo>
                    <a:pt x="108" y="10"/>
                  </a:lnTo>
                  <a:lnTo>
                    <a:pt x="10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36" name="Freeform 544"/>
            <p:cNvSpPr>
              <a:spLocks/>
            </p:cNvSpPr>
            <p:nvPr/>
          </p:nvSpPr>
          <p:spPr bwMode="auto">
            <a:xfrm>
              <a:off x="2315" y="3435"/>
              <a:ext cx="58" cy="21"/>
            </a:xfrm>
            <a:custGeom>
              <a:avLst/>
              <a:gdLst>
                <a:gd name="T0" fmla="*/ 174 w 174"/>
                <a:gd name="T1" fmla="*/ 54 h 65"/>
                <a:gd name="T2" fmla="*/ 174 w 174"/>
                <a:gd name="T3" fmla="*/ 54 h 65"/>
                <a:gd name="T4" fmla="*/ 157 w 174"/>
                <a:gd name="T5" fmla="*/ 53 h 65"/>
                <a:gd name="T6" fmla="*/ 135 w 174"/>
                <a:gd name="T7" fmla="*/ 47 h 65"/>
                <a:gd name="T8" fmla="*/ 109 w 174"/>
                <a:gd name="T9" fmla="*/ 38 h 65"/>
                <a:gd name="T10" fmla="*/ 82 w 174"/>
                <a:gd name="T11" fmla="*/ 29 h 65"/>
                <a:gd name="T12" fmla="*/ 54 w 174"/>
                <a:gd name="T13" fmla="*/ 18 h 65"/>
                <a:gd name="T14" fmla="*/ 30 w 174"/>
                <a:gd name="T15" fmla="*/ 9 h 65"/>
                <a:gd name="T16" fmla="*/ 12 w 174"/>
                <a:gd name="T17" fmla="*/ 4 h 65"/>
                <a:gd name="T18" fmla="*/ 0 w 174"/>
                <a:gd name="T19" fmla="*/ 0 h 65"/>
                <a:gd name="T20" fmla="*/ 0 w 174"/>
                <a:gd name="T21" fmla="*/ 9 h 65"/>
                <a:gd name="T22" fmla="*/ 9 w 174"/>
                <a:gd name="T23" fmla="*/ 13 h 65"/>
                <a:gd name="T24" fmla="*/ 28 w 174"/>
                <a:gd name="T25" fmla="*/ 18 h 65"/>
                <a:gd name="T26" fmla="*/ 52 w 174"/>
                <a:gd name="T27" fmla="*/ 28 h 65"/>
                <a:gd name="T28" fmla="*/ 79 w 174"/>
                <a:gd name="T29" fmla="*/ 38 h 65"/>
                <a:gd name="T30" fmla="*/ 107 w 174"/>
                <a:gd name="T31" fmla="*/ 47 h 65"/>
                <a:gd name="T32" fmla="*/ 133 w 174"/>
                <a:gd name="T33" fmla="*/ 56 h 65"/>
                <a:gd name="T34" fmla="*/ 157 w 174"/>
                <a:gd name="T35" fmla="*/ 62 h 65"/>
                <a:gd name="T36" fmla="*/ 174 w 174"/>
                <a:gd name="T37" fmla="*/ 65 h 65"/>
                <a:gd name="T38" fmla="*/ 174 w 174"/>
                <a:gd name="T39" fmla="*/ 65 h 65"/>
                <a:gd name="T40" fmla="*/ 174 w 174"/>
                <a:gd name="T41" fmla="*/ 5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4" h="65">
                  <a:moveTo>
                    <a:pt x="174" y="54"/>
                  </a:moveTo>
                  <a:lnTo>
                    <a:pt x="174" y="54"/>
                  </a:lnTo>
                  <a:lnTo>
                    <a:pt x="157" y="53"/>
                  </a:lnTo>
                  <a:lnTo>
                    <a:pt x="135" y="47"/>
                  </a:lnTo>
                  <a:lnTo>
                    <a:pt x="109" y="38"/>
                  </a:lnTo>
                  <a:lnTo>
                    <a:pt x="82" y="29"/>
                  </a:lnTo>
                  <a:lnTo>
                    <a:pt x="54" y="18"/>
                  </a:lnTo>
                  <a:lnTo>
                    <a:pt x="30" y="9"/>
                  </a:lnTo>
                  <a:lnTo>
                    <a:pt x="12" y="4"/>
                  </a:lnTo>
                  <a:lnTo>
                    <a:pt x="0" y="0"/>
                  </a:lnTo>
                  <a:lnTo>
                    <a:pt x="0" y="9"/>
                  </a:lnTo>
                  <a:lnTo>
                    <a:pt x="9" y="13"/>
                  </a:lnTo>
                  <a:lnTo>
                    <a:pt x="28" y="18"/>
                  </a:lnTo>
                  <a:lnTo>
                    <a:pt x="52" y="28"/>
                  </a:lnTo>
                  <a:lnTo>
                    <a:pt x="79" y="38"/>
                  </a:lnTo>
                  <a:lnTo>
                    <a:pt x="107" y="47"/>
                  </a:lnTo>
                  <a:lnTo>
                    <a:pt x="133" y="56"/>
                  </a:lnTo>
                  <a:lnTo>
                    <a:pt x="157" y="62"/>
                  </a:lnTo>
                  <a:lnTo>
                    <a:pt x="174" y="65"/>
                  </a:lnTo>
                  <a:lnTo>
                    <a:pt x="174" y="65"/>
                  </a:lnTo>
                  <a:lnTo>
                    <a:pt x="174" y="5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37" name="Freeform 545"/>
            <p:cNvSpPr>
              <a:spLocks/>
            </p:cNvSpPr>
            <p:nvPr/>
          </p:nvSpPr>
          <p:spPr bwMode="auto">
            <a:xfrm>
              <a:off x="2373" y="3453"/>
              <a:ext cx="22" cy="23"/>
            </a:xfrm>
            <a:custGeom>
              <a:avLst/>
              <a:gdLst>
                <a:gd name="T0" fmla="*/ 66 w 66"/>
                <a:gd name="T1" fmla="*/ 60 h 69"/>
                <a:gd name="T2" fmla="*/ 66 w 66"/>
                <a:gd name="T3" fmla="*/ 61 h 69"/>
                <a:gd name="T4" fmla="*/ 62 w 66"/>
                <a:gd name="T5" fmla="*/ 56 h 69"/>
                <a:gd name="T6" fmla="*/ 54 w 66"/>
                <a:gd name="T7" fmla="*/ 48 h 69"/>
                <a:gd name="T8" fmla="*/ 45 w 66"/>
                <a:gd name="T9" fmla="*/ 39 h 69"/>
                <a:gd name="T10" fmla="*/ 35 w 66"/>
                <a:gd name="T11" fmla="*/ 29 h 69"/>
                <a:gd name="T12" fmla="*/ 24 w 66"/>
                <a:gd name="T13" fmla="*/ 19 h 69"/>
                <a:gd name="T14" fmla="*/ 15 w 66"/>
                <a:gd name="T15" fmla="*/ 10 h 69"/>
                <a:gd name="T16" fmla="*/ 7 w 66"/>
                <a:gd name="T17" fmla="*/ 3 h 69"/>
                <a:gd name="T18" fmla="*/ 0 w 66"/>
                <a:gd name="T19" fmla="*/ 0 h 69"/>
                <a:gd name="T20" fmla="*/ 0 w 66"/>
                <a:gd name="T21" fmla="*/ 11 h 69"/>
                <a:gd name="T22" fmla="*/ 3 w 66"/>
                <a:gd name="T23" fmla="*/ 13 h 69"/>
                <a:gd name="T24" fmla="*/ 8 w 66"/>
                <a:gd name="T25" fmla="*/ 17 h 69"/>
                <a:gd name="T26" fmla="*/ 17 w 66"/>
                <a:gd name="T27" fmla="*/ 26 h 69"/>
                <a:gd name="T28" fmla="*/ 28 w 66"/>
                <a:gd name="T29" fmla="*/ 35 h 69"/>
                <a:gd name="T30" fmla="*/ 38 w 66"/>
                <a:gd name="T31" fmla="*/ 46 h 69"/>
                <a:gd name="T32" fmla="*/ 47 w 66"/>
                <a:gd name="T33" fmla="*/ 55 h 69"/>
                <a:gd name="T34" fmla="*/ 55 w 66"/>
                <a:gd name="T35" fmla="*/ 63 h 69"/>
                <a:gd name="T36" fmla="*/ 61 w 66"/>
                <a:gd name="T37" fmla="*/ 68 h 69"/>
                <a:gd name="T38" fmla="*/ 61 w 66"/>
                <a:gd name="T39" fmla="*/ 69 h 69"/>
                <a:gd name="T40" fmla="*/ 66 w 66"/>
                <a:gd name="T41" fmla="*/ 6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6" h="69">
                  <a:moveTo>
                    <a:pt x="66" y="60"/>
                  </a:moveTo>
                  <a:lnTo>
                    <a:pt x="66" y="61"/>
                  </a:lnTo>
                  <a:lnTo>
                    <a:pt x="62" y="56"/>
                  </a:lnTo>
                  <a:lnTo>
                    <a:pt x="54" y="48"/>
                  </a:lnTo>
                  <a:lnTo>
                    <a:pt x="45" y="39"/>
                  </a:lnTo>
                  <a:lnTo>
                    <a:pt x="35" y="29"/>
                  </a:lnTo>
                  <a:lnTo>
                    <a:pt x="24" y="19"/>
                  </a:lnTo>
                  <a:lnTo>
                    <a:pt x="15" y="10"/>
                  </a:lnTo>
                  <a:lnTo>
                    <a:pt x="7" y="3"/>
                  </a:lnTo>
                  <a:lnTo>
                    <a:pt x="0" y="0"/>
                  </a:lnTo>
                  <a:lnTo>
                    <a:pt x="0" y="11"/>
                  </a:lnTo>
                  <a:lnTo>
                    <a:pt x="3" y="13"/>
                  </a:lnTo>
                  <a:lnTo>
                    <a:pt x="8" y="17"/>
                  </a:lnTo>
                  <a:lnTo>
                    <a:pt x="17" y="26"/>
                  </a:lnTo>
                  <a:lnTo>
                    <a:pt x="28" y="35"/>
                  </a:lnTo>
                  <a:lnTo>
                    <a:pt x="38" y="46"/>
                  </a:lnTo>
                  <a:lnTo>
                    <a:pt x="47" y="55"/>
                  </a:lnTo>
                  <a:lnTo>
                    <a:pt x="55" y="63"/>
                  </a:lnTo>
                  <a:lnTo>
                    <a:pt x="61" y="68"/>
                  </a:lnTo>
                  <a:lnTo>
                    <a:pt x="61" y="69"/>
                  </a:lnTo>
                  <a:lnTo>
                    <a:pt x="66" y="6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38" name="Freeform 546"/>
            <p:cNvSpPr>
              <a:spLocks/>
            </p:cNvSpPr>
            <p:nvPr/>
          </p:nvSpPr>
          <p:spPr bwMode="auto">
            <a:xfrm>
              <a:off x="2393" y="3473"/>
              <a:ext cx="63" cy="12"/>
            </a:xfrm>
            <a:custGeom>
              <a:avLst/>
              <a:gdLst>
                <a:gd name="T0" fmla="*/ 190 w 190"/>
                <a:gd name="T1" fmla="*/ 24 h 36"/>
                <a:gd name="T2" fmla="*/ 190 w 190"/>
                <a:gd name="T3" fmla="*/ 24 h 36"/>
                <a:gd name="T4" fmla="*/ 182 w 190"/>
                <a:gd name="T5" fmla="*/ 25 h 36"/>
                <a:gd name="T6" fmla="*/ 172 w 190"/>
                <a:gd name="T7" fmla="*/ 25 h 36"/>
                <a:gd name="T8" fmla="*/ 160 w 190"/>
                <a:gd name="T9" fmla="*/ 25 h 36"/>
                <a:gd name="T10" fmla="*/ 149 w 190"/>
                <a:gd name="T11" fmla="*/ 25 h 36"/>
                <a:gd name="T12" fmla="*/ 135 w 190"/>
                <a:gd name="T13" fmla="*/ 25 h 36"/>
                <a:gd name="T14" fmla="*/ 121 w 190"/>
                <a:gd name="T15" fmla="*/ 24 h 36"/>
                <a:gd name="T16" fmla="*/ 108 w 190"/>
                <a:gd name="T17" fmla="*/ 22 h 36"/>
                <a:gd name="T18" fmla="*/ 93 w 190"/>
                <a:gd name="T19" fmla="*/ 21 h 36"/>
                <a:gd name="T20" fmla="*/ 79 w 190"/>
                <a:gd name="T21" fmla="*/ 20 h 36"/>
                <a:gd name="T22" fmla="*/ 64 w 190"/>
                <a:gd name="T23" fmla="*/ 18 h 36"/>
                <a:gd name="T24" fmla="*/ 53 w 190"/>
                <a:gd name="T25" fmla="*/ 16 h 36"/>
                <a:gd name="T26" fmla="*/ 40 w 190"/>
                <a:gd name="T27" fmla="*/ 12 h 36"/>
                <a:gd name="T28" fmla="*/ 29 w 190"/>
                <a:gd name="T29" fmla="*/ 10 h 36"/>
                <a:gd name="T30" fmla="*/ 18 w 190"/>
                <a:gd name="T31" fmla="*/ 6 h 36"/>
                <a:gd name="T32" fmla="*/ 11 w 190"/>
                <a:gd name="T33" fmla="*/ 3 h 36"/>
                <a:gd name="T34" fmla="*/ 5 w 190"/>
                <a:gd name="T35" fmla="*/ 0 h 36"/>
                <a:gd name="T36" fmla="*/ 0 w 190"/>
                <a:gd name="T37" fmla="*/ 9 h 36"/>
                <a:gd name="T38" fmla="*/ 7 w 190"/>
                <a:gd name="T39" fmla="*/ 12 h 36"/>
                <a:gd name="T40" fmla="*/ 16 w 190"/>
                <a:gd name="T41" fmla="*/ 16 h 36"/>
                <a:gd name="T42" fmla="*/ 26 w 190"/>
                <a:gd name="T43" fmla="*/ 19 h 36"/>
                <a:gd name="T44" fmla="*/ 38 w 190"/>
                <a:gd name="T45" fmla="*/ 21 h 36"/>
                <a:gd name="T46" fmla="*/ 50 w 190"/>
                <a:gd name="T47" fmla="*/ 25 h 36"/>
                <a:gd name="T48" fmla="*/ 64 w 190"/>
                <a:gd name="T49" fmla="*/ 27 h 36"/>
                <a:gd name="T50" fmla="*/ 79 w 190"/>
                <a:gd name="T51" fmla="*/ 29 h 36"/>
                <a:gd name="T52" fmla="*/ 93 w 190"/>
                <a:gd name="T53" fmla="*/ 30 h 36"/>
                <a:gd name="T54" fmla="*/ 108 w 190"/>
                <a:gd name="T55" fmla="*/ 32 h 36"/>
                <a:gd name="T56" fmla="*/ 121 w 190"/>
                <a:gd name="T57" fmla="*/ 33 h 36"/>
                <a:gd name="T58" fmla="*/ 135 w 190"/>
                <a:gd name="T59" fmla="*/ 34 h 36"/>
                <a:gd name="T60" fmla="*/ 149 w 190"/>
                <a:gd name="T61" fmla="*/ 36 h 36"/>
                <a:gd name="T62" fmla="*/ 160 w 190"/>
                <a:gd name="T63" fmla="*/ 36 h 36"/>
                <a:gd name="T64" fmla="*/ 172 w 190"/>
                <a:gd name="T65" fmla="*/ 36 h 36"/>
                <a:gd name="T66" fmla="*/ 182 w 190"/>
                <a:gd name="T67" fmla="*/ 34 h 36"/>
                <a:gd name="T68" fmla="*/ 190 w 190"/>
                <a:gd name="T69" fmla="*/ 33 h 36"/>
                <a:gd name="T70" fmla="*/ 190 w 190"/>
                <a:gd name="T71" fmla="*/ 33 h 36"/>
                <a:gd name="T72" fmla="*/ 190 w 190"/>
                <a:gd name="T73"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0" h="36">
                  <a:moveTo>
                    <a:pt x="190" y="24"/>
                  </a:moveTo>
                  <a:lnTo>
                    <a:pt x="190" y="24"/>
                  </a:lnTo>
                  <a:lnTo>
                    <a:pt x="182" y="25"/>
                  </a:lnTo>
                  <a:lnTo>
                    <a:pt x="172" y="25"/>
                  </a:lnTo>
                  <a:lnTo>
                    <a:pt x="160" y="25"/>
                  </a:lnTo>
                  <a:lnTo>
                    <a:pt x="149" y="25"/>
                  </a:lnTo>
                  <a:lnTo>
                    <a:pt x="135" y="25"/>
                  </a:lnTo>
                  <a:lnTo>
                    <a:pt x="121" y="24"/>
                  </a:lnTo>
                  <a:lnTo>
                    <a:pt x="108" y="22"/>
                  </a:lnTo>
                  <a:lnTo>
                    <a:pt x="93" y="21"/>
                  </a:lnTo>
                  <a:lnTo>
                    <a:pt x="79" y="20"/>
                  </a:lnTo>
                  <a:lnTo>
                    <a:pt x="64" y="18"/>
                  </a:lnTo>
                  <a:lnTo>
                    <a:pt x="53" y="16"/>
                  </a:lnTo>
                  <a:lnTo>
                    <a:pt x="40" y="12"/>
                  </a:lnTo>
                  <a:lnTo>
                    <a:pt x="29" y="10"/>
                  </a:lnTo>
                  <a:lnTo>
                    <a:pt x="18" y="6"/>
                  </a:lnTo>
                  <a:lnTo>
                    <a:pt x="11" y="3"/>
                  </a:lnTo>
                  <a:lnTo>
                    <a:pt x="5" y="0"/>
                  </a:lnTo>
                  <a:lnTo>
                    <a:pt x="0" y="9"/>
                  </a:lnTo>
                  <a:lnTo>
                    <a:pt x="7" y="12"/>
                  </a:lnTo>
                  <a:lnTo>
                    <a:pt x="16" y="16"/>
                  </a:lnTo>
                  <a:lnTo>
                    <a:pt x="26" y="19"/>
                  </a:lnTo>
                  <a:lnTo>
                    <a:pt x="38" y="21"/>
                  </a:lnTo>
                  <a:lnTo>
                    <a:pt x="50" y="25"/>
                  </a:lnTo>
                  <a:lnTo>
                    <a:pt x="64" y="27"/>
                  </a:lnTo>
                  <a:lnTo>
                    <a:pt x="79" y="29"/>
                  </a:lnTo>
                  <a:lnTo>
                    <a:pt x="93" y="30"/>
                  </a:lnTo>
                  <a:lnTo>
                    <a:pt x="108" y="32"/>
                  </a:lnTo>
                  <a:lnTo>
                    <a:pt x="121" y="33"/>
                  </a:lnTo>
                  <a:lnTo>
                    <a:pt x="135" y="34"/>
                  </a:lnTo>
                  <a:lnTo>
                    <a:pt x="149" y="36"/>
                  </a:lnTo>
                  <a:lnTo>
                    <a:pt x="160" y="36"/>
                  </a:lnTo>
                  <a:lnTo>
                    <a:pt x="172" y="36"/>
                  </a:lnTo>
                  <a:lnTo>
                    <a:pt x="182" y="34"/>
                  </a:lnTo>
                  <a:lnTo>
                    <a:pt x="190" y="33"/>
                  </a:lnTo>
                  <a:lnTo>
                    <a:pt x="190" y="33"/>
                  </a:lnTo>
                  <a:lnTo>
                    <a:pt x="190"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39" name="Freeform 547"/>
            <p:cNvSpPr>
              <a:spLocks/>
            </p:cNvSpPr>
            <p:nvPr/>
          </p:nvSpPr>
          <p:spPr bwMode="auto">
            <a:xfrm>
              <a:off x="2456" y="3477"/>
              <a:ext cx="17" cy="7"/>
            </a:xfrm>
            <a:custGeom>
              <a:avLst/>
              <a:gdLst>
                <a:gd name="T0" fmla="*/ 45 w 49"/>
                <a:gd name="T1" fmla="*/ 2 h 19"/>
                <a:gd name="T2" fmla="*/ 43 w 49"/>
                <a:gd name="T3" fmla="*/ 0 h 19"/>
                <a:gd name="T4" fmla="*/ 39 w 49"/>
                <a:gd name="T5" fmla="*/ 2 h 19"/>
                <a:gd name="T6" fmla="*/ 34 w 49"/>
                <a:gd name="T7" fmla="*/ 3 h 19"/>
                <a:gd name="T8" fmla="*/ 30 w 49"/>
                <a:gd name="T9" fmla="*/ 3 h 19"/>
                <a:gd name="T10" fmla="*/ 24 w 49"/>
                <a:gd name="T11" fmla="*/ 4 h 19"/>
                <a:gd name="T12" fmla="*/ 17 w 49"/>
                <a:gd name="T13" fmla="*/ 5 h 19"/>
                <a:gd name="T14" fmla="*/ 11 w 49"/>
                <a:gd name="T15" fmla="*/ 7 h 19"/>
                <a:gd name="T16" fmla="*/ 7 w 49"/>
                <a:gd name="T17" fmla="*/ 8 h 19"/>
                <a:gd name="T18" fmla="*/ 0 w 49"/>
                <a:gd name="T19" fmla="*/ 10 h 19"/>
                <a:gd name="T20" fmla="*/ 0 w 49"/>
                <a:gd name="T21" fmla="*/ 19 h 19"/>
                <a:gd name="T22" fmla="*/ 7 w 49"/>
                <a:gd name="T23" fmla="*/ 18 h 19"/>
                <a:gd name="T24" fmla="*/ 14 w 49"/>
                <a:gd name="T25" fmla="*/ 16 h 19"/>
                <a:gd name="T26" fmla="*/ 19 w 49"/>
                <a:gd name="T27" fmla="*/ 14 h 19"/>
                <a:gd name="T28" fmla="*/ 24 w 49"/>
                <a:gd name="T29" fmla="*/ 13 h 19"/>
                <a:gd name="T30" fmla="*/ 30 w 49"/>
                <a:gd name="T31" fmla="*/ 12 h 19"/>
                <a:gd name="T32" fmla="*/ 34 w 49"/>
                <a:gd name="T33" fmla="*/ 12 h 19"/>
                <a:gd name="T34" fmla="*/ 39 w 49"/>
                <a:gd name="T35" fmla="*/ 11 h 19"/>
                <a:gd name="T36" fmla="*/ 43 w 49"/>
                <a:gd name="T37" fmla="*/ 12 h 19"/>
                <a:gd name="T38" fmla="*/ 42 w 49"/>
                <a:gd name="T39" fmla="*/ 11 h 19"/>
                <a:gd name="T40" fmla="*/ 43 w 49"/>
                <a:gd name="T41" fmla="*/ 12 h 19"/>
                <a:gd name="T42" fmla="*/ 47 w 49"/>
                <a:gd name="T43" fmla="*/ 10 h 19"/>
                <a:gd name="T44" fmla="*/ 49 w 49"/>
                <a:gd name="T45" fmla="*/ 6 h 19"/>
                <a:gd name="T46" fmla="*/ 47 w 49"/>
                <a:gd name="T47" fmla="*/ 3 h 19"/>
                <a:gd name="T48" fmla="*/ 43 w 49"/>
                <a:gd name="T49" fmla="*/ 0 h 19"/>
                <a:gd name="T50" fmla="*/ 45 w 49"/>
                <a:gd name="T51"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19">
                  <a:moveTo>
                    <a:pt x="45" y="2"/>
                  </a:moveTo>
                  <a:lnTo>
                    <a:pt x="43" y="0"/>
                  </a:lnTo>
                  <a:lnTo>
                    <a:pt x="39" y="2"/>
                  </a:lnTo>
                  <a:lnTo>
                    <a:pt x="34" y="3"/>
                  </a:lnTo>
                  <a:lnTo>
                    <a:pt x="30" y="3"/>
                  </a:lnTo>
                  <a:lnTo>
                    <a:pt x="24" y="4"/>
                  </a:lnTo>
                  <a:lnTo>
                    <a:pt x="17" y="5"/>
                  </a:lnTo>
                  <a:lnTo>
                    <a:pt x="11" y="7"/>
                  </a:lnTo>
                  <a:lnTo>
                    <a:pt x="7" y="8"/>
                  </a:lnTo>
                  <a:lnTo>
                    <a:pt x="0" y="10"/>
                  </a:lnTo>
                  <a:lnTo>
                    <a:pt x="0" y="19"/>
                  </a:lnTo>
                  <a:lnTo>
                    <a:pt x="7" y="18"/>
                  </a:lnTo>
                  <a:lnTo>
                    <a:pt x="14" y="16"/>
                  </a:lnTo>
                  <a:lnTo>
                    <a:pt x="19" y="14"/>
                  </a:lnTo>
                  <a:lnTo>
                    <a:pt x="24" y="13"/>
                  </a:lnTo>
                  <a:lnTo>
                    <a:pt x="30" y="12"/>
                  </a:lnTo>
                  <a:lnTo>
                    <a:pt x="34" y="12"/>
                  </a:lnTo>
                  <a:lnTo>
                    <a:pt x="39" y="11"/>
                  </a:lnTo>
                  <a:lnTo>
                    <a:pt x="43" y="12"/>
                  </a:lnTo>
                  <a:lnTo>
                    <a:pt x="42" y="11"/>
                  </a:lnTo>
                  <a:lnTo>
                    <a:pt x="43" y="12"/>
                  </a:lnTo>
                  <a:lnTo>
                    <a:pt x="47" y="10"/>
                  </a:lnTo>
                  <a:lnTo>
                    <a:pt x="49" y="6"/>
                  </a:lnTo>
                  <a:lnTo>
                    <a:pt x="47" y="3"/>
                  </a:lnTo>
                  <a:lnTo>
                    <a:pt x="43" y="0"/>
                  </a:lnTo>
                  <a:lnTo>
                    <a:pt x="45"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40" name="Freeform 548"/>
            <p:cNvSpPr>
              <a:spLocks/>
            </p:cNvSpPr>
            <p:nvPr/>
          </p:nvSpPr>
          <p:spPr bwMode="auto">
            <a:xfrm>
              <a:off x="2470" y="3478"/>
              <a:ext cx="22" cy="14"/>
            </a:xfrm>
            <a:custGeom>
              <a:avLst/>
              <a:gdLst>
                <a:gd name="T0" fmla="*/ 66 w 66"/>
                <a:gd name="T1" fmla="*/ 30 h 42"/>
                <a:gd name="T2" fmla="*/ 66 w 66"/>
                <a:gd name="T3" fmla="*/ 30 h 42"/>
                <a:gd name="T4" fmla="*/ 63 w 66"/>
                <a:gd name="T5" fmla="*/ 30 h 42"/>
                <a:gd name="T6" fmla="*/ 59 w 66"/>
                <a:gd name="T7" fmla="*/ 28 h 42"/>
                <a:gd name="T8" fmla="*/ 51 w 66"/>
                <a:gd name="T9" fmla="*/ 24 h 42"/>
                <a:gd name="T10" fmla="*/ 43 w 66"/>
                <a:gd name="T11" fmla="*/ 19 h 42"/>
                <a:gd name="T12" fmla="*/ 32 w 66"/>
                <a:gd name="T13" fmla="*/ 13 h 42"/>
                <a:gd name="T14" fmla="*/ 23 w 66"/>
                <a:gd name="T15" fmla="*/ 8 h 42"/>
                <a:gd name="T16" fmla="*/ 12 w 66"/>
                <a:gd name="T17" fmla="*/ 3 h 42"/>
                <a:gd name="T18" fmla="*/ 3 w 66"/>
                <a:gd name="T19" fmla="*/ 0 h 42"/>
                <a:gd name="T20" fmla="*/ 0 w 66"/>
                <a:gd name="T21" fmla="*/ 9 h 42"/>
                <a:gd name="T22" fmla="*/ 9 w 66"/>
                <a:gd name="T23" fmla="*/ 12 h 42"/>
                <a:gd name="T24" fmla="*/ 19 w 66"/>
                <a:gd name="T25" fmla="*/ 17 h 42"/>
                <a:gd name="T26" fmla="*/ 28 w 66"/>
                <a:gd name="T27" fmla="*/ 22 h 42"/>
                <a:gd name="T28" fmla="*/ 38 w 66"/>
                <a:gd name="T29" fmla="*/ 28 h 42"/>
                <a:gd name="T30" fmla="*/ 46 w 66"/>
                <a:gd name="T31" fmla="*/ 33 h 42"/>
                <a:gd name="T32" fmla="*/ 54 w 66"/>
                <a:gd name="T33" fmla="*/ 37 h 42"/>
                <a:gd name="T34" fmla="*/ 61 w 66"/>
                <a:gd name="T35" fmla="*/ 40 h 42"/>
                <a:gd name="T36" fmla="*/ 66 w 66"/>
                <a:gd name="T37" fmla="*/ 42 h 42"/>
                <a:gd name="T38" fmla="*/ 66 w 66"/>
                <a:gd name="T39" fmla="*/ 42 h 42"/>
                <a:gd name="T40" fmla="*/ 66 w 66"/>
                <a:gd name="T41" fmla="*/ 3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6" h="42">
                  <a:moveTo>
                    <a:pt x="66" y="30"/>
                  </a:moveTo>
                  <a:lnTo>
                    <a:pt x="66" y="30"/>
                  </a:lnTo>
                  <a:lnTo>
                    <a:pt x="63" y="30"/>
                  </a:lnTo>
                  <a:lnTo>
                    <a:pt x="59" y="28"/>
                  </a:lnTo>
                  <a:lnTo>
                    <a:pt x="51" y="24"/>
                  </a:lnTo>
                  <a:lnTo>
                    <a:pt x="43" y="19"/>
                  </a:lnTo>
                  <a:lnTo>
                    <a:pt x="32" y="13"/>
                  </a:lnTo>
                  <a:lnTo>
                    <a:pt x="23" y="8"/>
                  </a:lnTo>
                  <a:lnTo>
                    <a:pt x="12" y="3"/>
                  </a:lnTo>
                  <a:lnTo>
                    <a:pt x="3" y="0"/>
                  </a:lnTo>
                  <a:lnTo>
                    <a:pt x="0" y="9"/>
                  </a:lnTo>
                  <a:lnTo>
                    <a:pt x="9" y="12"/>
                  </a:lnTo>
                  <a:lnTo>
                    <a:pt x="19" y="17"/>
                  </a:lnTo>
                  <a:lnTo>
                    <a:pt x="28" y="22"/>
                  </a:lnTo>
                  <a:lnTo>
                    <a:pt x="38" y="28"/>
                  </a:lnTo>
                  <a:lnTo>
                    <a:pt x="46" y="33"/>
                  </a:lnTo>
                  <a:lnTo>
                    <a:pt x="54" y="37"/>
                  </a:lnTo>
                  <a:lnTo>
                    <a:pt x="61" y="40"/>
                  </a:lnTo>
                  <a:lnTo>
                    <a:pt x="66" y="42"/>
                  </a:lnTo>
                  <a:lnTo>
                    <a:pt x="66" y="42"/>
                  </a:lnTo>
                  <a:lnTo>
                    <a:pt x="66"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41" name="Freeform 549"/>
            <p:cNvSpPr>
              <a:spLocks/>
            </p:cNvSpPr>
            <p:nvPr/>
          </p:nvSpPr>
          <p:spPr bwMode="auto">
            <a:xfrm>
              <a:off x="2492" y="3488"/>
              <a:ext cx="10" cy="6"/>
            </a:xfrm>
            <a:custGeom>
              <a:avLst/>
              <a:gdLst>
                <a:gd name="T0" fmla="*/ 30 w 30"/>
                <a:gd name="T1" fmla="*/ 11 h 18"/>
                <a:gd name="T2" fmla="*/ 30 w 30"/>
                <a:gd name="T3" fmla="*/ 11 h 18"/>
                <a:gd name="T4" fmla="*/ 24 w 30"/>
                <a:gd name="T5" fmla="*/ 6 h 18"/>
                <a:gd name="T6" fmla="*/ 16 w 30"/>
                <a:gd name="T7" fmla="*/ 4 h 18"/>
                <a:gd name="T8" fmla="*/ 6 w 30"/>
                <a:gd name="T9" fmla="*/ 3 h 18"/>
                <a:gd name="T10" fmla="*/ 0 w 30"/>
                <a:gd name="T11" fmla="*/ 0 h 18"/>
                <a:gd name="T12" fmla="*/ 0 w 30"/>
                <a:gd name="T13" fmla="*/ 12 h 18"/>
                <a:gd name="T14" fmla="*/ 6 w 30"/>
                <a:gd name="T15" fmla="*/ 12 h 18"/>
                <a:gd name="T16" fmla="*/ 13 w 30"/>
                <a:gd name="T17" fmla="*/ 13 h 18"/>
                <a:gd name="T18" fmla="*/ 19 w 30"/>
                <a:gd name="T19" fmla="*/ 15 h 18"/>
                <a:gd name="T20" fmla="*/ 24 w 30"/>
                <a:gd name="T21" fmla="*/ 18 h 18"/>
                <a:gd name="T22" fmla="*/ 24 w 30"/>
                <a:gd name="T23" fmla="*/ 18 h 18"/>
                <a:gd name="T24" fmla="*/ 30 w 30"/>
                <a:gd name="T25"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18">
                  <a:moveTo>
                    <a:pt x="30" y="11"/>
                  </a:moveTo>
                  <a:lnTo>
                    <a:pt x="30" y="11"/>
                  </a:lnTo>
                  <a:lnTo>
                    <a:pt x="24" y="6"/>
                  </a:lnTo>
                  <a:lnTo>
                    <a:pt x="16" y="4"/>
                  </a:lnTo>
                  <a:lnTo>
                    <a:pt x="6" y="3"/>
                  </a:lnTo>
                  <a:lnTo>
                    <a:pt x="0" y="0"/>
                  </a:lnTo>
                  <a:lnTo>
                    <a:pt x="0" y="12"/>
                  </a:lnTo>
                  <a:lnTo>
                    <a:pt x="6" y="12"/>
                  </a:lnTo>
                  <a:lnTo>
                    <a:pt x="13" y="13"/>
                  </a:lnTo>
                  <a:lnTo>
                    <a:pt x="19" y="15"/>
                  </a:lnTo>
                  <a:lnTo>
                    <a:pt x="24" y="18"/>
                  </a:lnTo>
                  <a:lnTo>
                    <a:pt x="24" y="18"/>
                  </a:lnTo>
                  <a:lnTo>
                    <a:pt x="30"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42" name="Freeform 550"/>
            <p:cNvSpPr>
              <a:spLocks/>
            </p:cNvSpPr>
            <p:nvPr/>
          </p:nvSpPr>
          <p:spPr bwMode="auto">
            <a:xfrm>
              <a:off x="2500" y="3492"/>
              <a:ext cx="29" cy="31"/>
            </a:xfrm>
            <a:custGeom>
              <a:avLst/>
              <a:gdLst>
                <a:gd name="T0" fmla="*/ 83 w 87"/>
                <a:gd name="T1" fmla="*/ 86 h 95"/>
                <a:gd name="T2" fmla="*/ 84 w 87"/>
                <a:gd name="T3" fmla="*/ 86 h 95"/>
                <a:gd name="T4" fmla="*/ 77 w 87"/>
                <a:gd name="T5" fmla="*/ 80 h 95"/>
                <a:gd name="T6" fmla="*/ 66 w 87"/>
                <a:gd name="T7" fmla="*/ 68 h 95"/>
                <a:gd name="T8" fmla="*/ 53 w 87"/>
                <a:gd name="T9" fmla="*/ 55 h 95"/>
                <a:gd name="T10" fmla="*/ 41 w 87"/>
                <a:gd name="T11" fmla="*/ 40 h 95"/>
                <a:gd name="T12" fmla="*/ 28 w 87"/>
                <a:gd name="T13" fmla="*/ 26 h 95"/>
                <a:gd name="T14" fmla="*/ 18 w 87"/>
                <a:gd name="T15" fmla="*/ 13 h 95"/>
                <a:gd name="T16" fmla="*/ 10 w 87"/>
                <a:gd name="T17" fmla="*/ 4 h 95"/>
                <a:gd name="T18" fmla="*/ 6 w 87"/>
                <a:gd name="T19" fmla="*/ 0 h 95"/>
                <a:gd name="T20" fmla="*/ 0 w 87"/>
                <a:gd name="T21" fmla="*/ 7 h 95"/>
                <a:gd name="T22" fmla="*/ 3 w 87"/>
                <a:gd name="T23" fmla="*/ 11 h 95"/>
                <a:gd name="T24" fmla="*/ 11 w 87"/>
                <a:gd name="T25" fmla="*/ 20 h 95"/>
                <a:gd name="T26" fmla="*/ 21 w 87"/>
                <a:gd name="T27" fmla="*/ 33 h 95"/>
                <a:gd name="T28" fmla="*/ 34 w 87"/>
                <a:gd name="T29" fmla="*/ 47 h 95"/>
                <a:gd name="T30" fmla="*/ 47 w 87"/>
                <a:gd name="T31" fmla="*/ 62 h 95"/>
                <a:gd name="T32" fmla="*/ 59 w 87"/>
                <a:gd name="T33" fmla="*/ 75 h 95"/>
                <a:gd name="T34" fmla="*/ 71 w 87"/>
                <a:gd name="T35" fmla="*/ 87 h 95"/>
                <a:gd name="T36" fmla="*/ 80 w 87"/>
                <a:gd name="T37" fmla="*/ 95 h 95"/>
                <a:gd name="T38" fmla="*/ 81 w 87"/>
                <a:gd name="T39" fmla="*/ 95 h 95"/>
                <a:gd name="T40" fmla="*/ 80 w 87"/>
                <a:gd name="T41" fmla="*/ 95 h 95"/>
                <a:gd name="T42" fmla="*/ 83 w 87"/>
                <a:gd name="T43" fmla="*/ 95 h 95"/>
                <a:gd name="T44" fmla="*/ 87 w 87"/>
                <a:gd name="T45" fmla="*/ 91 h 95"/>
                <a:gd name="T46" fmla="*/ 87 w 87"/>
                <a:gd name="T47" fmla="*/ 88 h 95"/>
                <a:gd name="T48" fmla="*/ 84 w 87"/>
                <a:gd name="T49" fmla="*/ 86 h 95"/>
                <a:gd name="T50" fmla="*/ 83 w 87"/>
                <a:gd name="T51" fmla="*/ 8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7" h="95">
                  <a:moveTo>
                    <a:pt x="83" y="86"/>
                  </a:moveTo>
                  <a:lnTo>
                    <a:pt x="84" y="86"/>
                  </a:lnTo>
                  <a:lnTo>
                    <a:pt x="77" y="80"/>
                  </a:lnTo>
                  <a:lnTo>
                    <a:pt x="66" y="68"/>
                  </a:lnTo>
                  <a:lnTo>
                    <a:pt x="53" y="55"/>
                  </a:lnTo>
                  <a:lnTo>
                    <a:pt x="41" y="40"/>
                  </a:lnTo>
                  <a:lnTo>
                    <a:pt x="28" y="26"/>
                  </a:lnTo>
                  <a:lnTo>
                    <a:pt x="18" y="13"/>
                  </a:lnTo>
                  <a:lnTo>
                    <a:pt x="10" y="4"/>
                  </a:lnTo>
                  <a:lnTo>
                    <a:pt x="6" y="0"/>
                  </a:lnTo>
                  <a:lnTo>
                    <a:pt x="0" y="7"/>
                  </a:lnTo>
                  <a:lnTo>
                    <a:pt x="3" y="11"/>
                  </a:lnTo>
                  <a:lnTo>
                    <a:pt x="11" y="20"/>
                  </a:lnTo>
                  <a:lnTo>
                    <a:pt x="21" y="33"/>
                  </a:lnTo>
                  <a:lnTo>
                    <a:pt x="34" y="47"/>
                  </a:lnTo>
                  <a:lnTo>
                    <a:pt x="47" y="62"/>
                  </a:lnTo>
                  <a:lnTo>
                    <a:pt x="59" y="75"/>
                  </a:lnTo>
                  <a:lnTo>
                    <a:pt x="71" y="87"/>
                  </a:lnTo>
                  <a:lnTo>
                    <a:pt x="80" y="95"/>
                  </a:lnTo>
                  <a:lnTo>
                    <a:pt x="81" y="95"/>
                  </a:lnTo>
                  <a:lnTo>
                    <a:pt x="80" y="95"/>
                  </a:lnTo>
                  <a:lnTo>
                    <a:pt x="83" y="95"/>
                  </a:lnTo>
                  <a:lnTo>
                    <a:pt x="87" y="91"/>
                  </a:lnTo>
                  <a:lnTo>
                    <a:pt x="87" y="88"/>
                  </a:lnTo>
                  <a:lnTo>
                    <a:pt x="84" y="86"/>
                  </a:lnTo>
                  <a:lnTo>
                    <a:pt x="83" y="8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43" name="Freeform 551"/>
            <p:cNvSpPr>
              <a:spLocks/>
            </p:cNvSpPr>
            <p:nvPr/>
          </p:nvSpPr>
          <p:spPr bwMode="auto">
            <a:xfrm>
              <a:off x="2527" y="3520"/>
              <a:ext cx="30" cy="10"/>
            </a:xfrm>
            <a:custGeom>
              <a:avLst/>
              <a:gdLst>
                <a:gd name="T0" fmla="*/ 88 w 88"/>
                <a:gd name="T1" fmla="*/ 17 h 28"/>
                <a:gd name="T2" fmla="*/ 80 w 88"/>
                <a:gd name="T3" fmla="*/ 18 h 28"/>
                <a:gd name="T4" fmla="*/ 69 w 88"/>
                <a:gd name="T5" fmla="*/ 16 h 28"/>
                <a:gd name="T6" fmla="*/ 57 w 88"/>
                <a:gd name="T7" fmla="*/ 13 h 28"/>
                <a:gd name="T8" fmla="*/ 46 w 88"/>
                <a:gd name="T9" fmla="*/ 11 h 28"/>
                <a:gd name="T10" fmla="*/ 33 w 88"/>
                <a:gd name="T11" fmla="*/ 8 h 28"/>
                <a:gd name="T12" fmla="*/ 22 w 88"/>
                <a:gd name="T13" fmla="*/ 5 h 28"/>
                <a:gd name="T14" fmla="*/ 11 w 88"/>
                <a:gd name="T15" fmla="*/ 2 h 28"/>
                <a:gd name="T16" fmla="*/ 2 w 88"/>
                <a:gd name="T17" fmla="*/ 0 h 28"/>
                <a:gd name="T18" fmla="*/ 0 w 88"/>
                <a:gd name="T19" fmla="*/ 9 h 28"/>
                <a:gd name="T20" fmla="*/ 9 w 88"/>
                <a:gd name="T21" fmla="*/ 11 h 28"/>
                <a:gd name="T22" fmla="*/ 19 w 88"/>
                <a:gd name="T23" fmla="*/ 15 h 28"/>
                <a:gd name="T24" fmla="*/ 31 w 88"/>
                <a:gd name="T25" fmla="*/ 17 h 28"/>
                <a:gd name="T26" fmla="*/ 43 w 88"/>
                <a:gd name="T27" fmla="*/ 20 h 28"/>
                <a:gd name="T28" fmla="*/ 57 w 88"/>
                <a:gd name="T29" fmla="*/ 23 h 28"/>
                <a:gd name="T30" fmla="*/ 69 w 88"/>
                <a:gd name="T31" fmla="*/ 25 h 28"/>
                <a:gd name="T32" fmla="*/ 80 w 88"/>
                <a:gd name="T33" fmla="*/ 27 h 28"/>
                <a:gd name="T34" fmla="*/ 88 w 88"/>
                <a:gd name="T35" fmla="*/ 28 h 28"/>
                <a:gd name="T36" fmla="*/ 88 w 88"/>
                <a:gd name="T37"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28">
                  <a:moveTo>
                    <a:pt x="88" y="17"/>
                  </a:moveTo>
                  <a:lnTo>
                    <a:pt x="80" y="18"/>
                  </a:lnTo>
                  <a:lnTo>
                    <a:pt x="69" y="16"/>
                  </a:lnTo>
                  <a:lnTo>
                    <a:pt x="57" y="13"/>
                  </a:lnTo>
                  <a:lnTo>
                    <a:pt x="46" y="11"/>
                  </a:lnTo>
                  <a:lnTo>
                    <a:pt x="33" y="8"/>
                  </a:lnTo>
                  <a:lnTo>
                    <a:pt x="22" y="5"/>
                  </a:lnTo>
                  <a:lnTo>
                    <a:pt x="11" y="2"/>
                  </a:lnTo>
                  <a:lnTo>
                    <a:pt x="2" y="0"/>
                  </a:lnTo>
                  <a:lnTo>
                    <a:pt x="0" y="9"/>
                  </a:lnTo>
                  <a:lnTo>
                    <a:pt x="9" y="11"/>
                  </a:lnTo>
                  <a:lnTo>
                    <a:pt x="19" y="15"/>
                  </a:lnTo>
                  <a:lnTo>
                    <a:pt x="31" y="17"/>
                  </a:lnTo>
                  <a:lnTo>
                    <a:pt x="43" y="20"/>
                  </a:lnTo>
                  <a:lnTo>
                    <a:pt x="57" y="23"/>
                  </a:lnTo>
                  <a:lnTo>
                    <a:pt x="69" y="25"/>
                  </a:lnTo>
                  <a:lnTo>
                    <a:pt x="80" y="27"/>
                  </a:lnTo>
                  <a:lnTo>
                    <a:pt x="88" y="28"/>
                  </a:lnTo>
                  <a:lnTo>
                    <a:pt x="88"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44" name="Freeform 552"/>
            <p:cNvSpPr>
              <a:spLocks/>
            </p:cNvSpPr>
            <p:nvPr/>
          </p:nvSpPr>
          <p:spPr bwMode="auto">
            <a:xfrm>
              <a:off x="2557" y="3526"/>
              <a:ext cx="2" cy="4"/>
            </a:xfrm>
            <a:custGeom>
              <a:avLst/>
              <a:gdLst>
                <a:gd name="T0" fmla="*/ 0 w 6"/>
                <a:gd name="T1" fmla="*/ 11 h 11"/>
                <a:gd name="T2" fmla="*/ 3 w 6"/>
                <a:gd name="T3" fmla="*/ 9 h 11"/>
                <a:gd name="T4" fmla="*/ 6 w 6"/>
                <a:gd name="T5" fmla="*/ 6 h 11"/>
                <a:gd name="T6" fmla="*/ 3 w 6"/>
                <a:gd name="T7" fmla="*/ 2 h 11"/>
                <a:gd name="T8" fmla="*/ 0 w 6"/>
                <a:gd name="T9" fmla="*/ 0 h 11"/>
                <a:gd name="T10" fmla="*/ 0 w 6"/>
                <a:gd name="T11" fmla="*/ 11 h 11"/>
              </a:gdLst>
              <a:ahLst/>
              <a:cxnLst>
                <a:cxn ang="0">
                  <a:pos x="T0" y="T1"/>
                </a:cxn>
                <a:cxn ang="0">
                  <a:pos x="T2" y="T3"/>
                </a:cxn>
                <a:cxn ang="0">
                  <a:pos x="T4" y="T5"/>
                </a:cxn>
                <a:cxn ang="0">
                  <a:pos x="T6" y="T7"/>
                </a:cxn>
                <a:cxn ang="0">
                  <a:pos x="T8" y="T9"/>
                </a:cxn>
                <a:cxn ang="0">
                  <a:pos x="T10" y="T11"/>
                </a:cxn>
              </a:cxnLst>
              <a:rect l="0" t="0" r="r" b="b"/>
              <a:pathLst>
                <a:path w="6" h="11">
                  <a:moveTo>
                    <a:pt x="0" y="11"/>
                  </a:moveTo>
                  <a:lnTo>
                    <a:pt x="3" y="9"/>
                  </a:lnTo>
                  <a:lnTo>
                    <a:pt x="6" y="6"/>
                  </a:lnTo>
                  <a:lnTo>
                    <a:pt x="3" y="2"/>
                  </a:lnTo>
                  <a:lnTo>
                    <a:pt x="0" y="0"/>
                  </a:lnTo>
                  <a:lnTo>
                    <a:pt x="0"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45" name="Freeform 553"/>
            <p:cNvSpPr>
              <a:spLocks/>
            </p:cNvSpPr>
            <p:nvPr/>
          </p:nvSpPr>
          <p:spPr bwMode="auto">
            <a:xfrm>
              <a:off x="2247" y="3613"/>
              <a:ext cx="2" cy="3"/>
            </a:xfrm>
            <a:custGeom>
              <a:avLst/>
              <a:gdLst>
                <a:gd name="T0" fmla="*/ 4 w 4"/>
                <a:gd name="T1" fmla="*/ 0 h 11"/>
                <a:gd name="T2" fmla="*/ 1 w 4"/>
                <a:gd name="T3" fmla="*/ 2 h 11"/>
                <a:gd name="T4" fmla="*/ 0 w 4"/>
                <a:gd name="T5" fmla="*/ 5 h 11"/>
                <a:gd name="T6" fmla="*/ 1 w 4"/>
                <a:gd name="T7" fmla="*/ 9 h 11"/>
                <a:gd name="T8" fmla="*/ 4 w 4"/>
                <a:gd name="T9" fmla="*/ 11 h 11"/>
                <a:gd name="T10" fmla="*/ 4 w 4"/>
                <a:gd name="T11" fmla="*/ 0 h 11"/>
              </a:gdLst>
              <a:ahLst/>
              <a:cxnLst>
                <a:cxn ang="0">
                  <a:pos x="T0" y="T1"/>
                </a:cxn>
                <a:cxn ang="0">
                  <a:pos x="T2" y="T3"/>
                </a:cxn>
                <a:cxn ang="0">
                  <a:pos x="T4" y="T5"/>
                </a:cxn>
                <a:cxn ang="0">
                  <a:pos x="T6" y="T7"/>
                </a:cxn>
                <a:cxn ang="0">
                  <a:pos x="T8" y="T9"/>
                </a:cxn>
                <a:cxn ang="0">
                  <a:pos x="T10" y="T11"/>
                </a:cxn>
              </a:cxnLst>
              <a:rect l="0" t="0" r="r" b="b"/>
              <a:pathLst>
                <a:path w="4" h="11">
                  <a:moveTo>
                    <a:pt x="4" y="0"/>
                  </a:moveTo>
                  <a:lnTo>
                    <a:pt x="1" y="2"/>
                  </a:lnTo>
                  <a:lnTo>
                    <a:pt x="0" y="5"/>
                  </a:lnTo>
                  <a:lnTo>
                    <a:pt x="1" y="9"/>
                  </a:lnTo>
                  <a:lnTo>
                    <a:pt x="4" y="11"/>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46" name="Freeform 554"/>
            <p:cNvSpPr>
              <a:spLocks/>
            </p:cNvSpPr>
            <p:nvPr/>
          </p:nvSpPr>
          <p:spPr bwMode="auto">
            <a:xfrm>
              <a:off x="2249" y="3613"/>
              <a:ext cx="20" cy="6"/>
            </a:xfrm>
            <a:custGeom>
              <a:avLst/>
              <a:gdLst>
                <a:gd name="T0" fmla="*/ 61 w 62"/>
                <a:gd name="T1" fmla="*/ 8 h 17"/>
                <a:gd name="T2" fmla="*/ 62 w 62"/>
                <a:gd name="T3" fmla="*/ 8 h 17"/>
                <a:gd name="T4" fmla="*/ 58 w 62"/>
                <a:gd name="T5" fmla="*/ 7 h 17"/>
                <a:gd name="T6" fmla="*/ 51 w 62"/>
                <a:gd name="T7" fmla="*/ 6 h 17"/>
                <a:gd name="T8" fmla="*/ 44 w 62"/>
                <a:gd name="T9" fmla="*/ 4 h 17"/>
                <a:gd name="T10" fmla="*/ 37 w 62"/>
                <a:gd name="T11" fmla="*/ 3 h 17"/>
                <a:gd name="T12" fmla="*/ 28 w 62"/>
                <a:gd name="T13" fmla="*/ 2 h 17"/>
                <a:gd name="T14" fmla="*/ 19 w 62"/>
                <a:gd name="T15" fmla="*/ 1 h 17"/>
                <a:gd name="T16" fmla="*/ 9 w 62"/>
                <a:gd name="T17" fmla="*/ 0 h 17"/>
                <a:gd name="T18" fmla="*/ 0 w 62"/>
                <a:gd name="T19" fmla="*/ 0 h 17"/>
                <a:gd name="T20" fmla="*/ 0 w 62"/>
                <a:gd name="T21" fmla="*/ 9 h 17"/>
                <a:gd name="T22" fmla="*/ 9 w 62"/>
                <a:gd name="T23" fmla="*/ 9 h 17"/>
                <a:gd name="T24" fmla="*/ 19 w 62"/>
                <a:gd name="T25" fmla="*/ 10 h 17"/>
                <a:gd name="T26" fmla="*/ 28 w 62"/>
                <a:gd name="T27" fmla="*/ 11 h 17"/>
                <a:gd name="T28" fmla="*/ 37 w 62"/>
                <a:gd name="T29" fmla="*/ 12 h 17"/>
                <a:gd name="T30" fmla="*/ 44 w 62"/>
                <a:gd name="T31" fmla="*/ 14 h 17"/>
                <a:gd name="T32" fmla="*/ 51 w 62"/>
                <a:gd name="T33" fmla="*/ 15 h 17"/>
                <a:gd name="T34" fmla="*/ 55 w 62"/>
                <a:gd name="T35" fmla="*/ 16 h 17"/>
                <a:gd name="T36" fmla="*/ 58 w 62"/>
                <a:gd name="T37" fmla="*/ 17 h 17"/>
                <a:gd name="T38" fmla="*/ 59 w 62"/>
                <a:gd name="T39" fmla="*/ 17 h 17"/>
                <a:gd name="T40" fmla="*/ 61 w 62"/>
                <a:gd name="T41"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17">
                  <a:moveTo>
                    <a:pt x="61" y="8"/>
                  </a:moveTo>
                  <a:lnTo>
                    <a:pt x="62" y="8"/>
                  </a:lnTo>
                  <a:lnTo>
                    <a:pt x="58" y="7"/>
                  </a:lnTo>
                  <a:lnTo>
                    <a:pt x="51" y="6"/>
                  </a:lnTo>
                  <a:lnTo>
                    <a:pt x="44" y="4"/>
                  </a:lnTo>
                  <a:lnTo>
                    <a:pt x="37" y="3"/>
                  </a:lnTo>
                  <a:lnTo>
                    <a:pt x="28" y="2"/>
                  </a:lnTo>
                  <a:lnTo>
                    <a:pt x="19" y="1"/>
                  </a:lnTo>
                  <a:lnTo>
                    <a:pt x="9" y="0"/>
                  </a:lnTo>
                  <a:lnTo>
                    <a:pt x="0" y="0"/>
                  </a:lnTo>
                  <a:lnTo>
                    <a:pt x="0" y="9"/>
                  </a:lnTo>
                  <a:lnTo>
                    <a:pt x="9" y="9"/>
                  </a:lnTo>
                  <a:lnTo>
                    <a:pt x="19" y="10"/>
                  </a:lnTo>
                  <a:lnTo>
                    <a:pt x="28" y="11"/>
                  </a:lnTo>
                  <a:lnTo>
                    <a:pt x="37" y="12"/>
                  </a:lnTo>
                  <a:lnTo>
                    <a:pt x="44" y="14"/>
                  </a:lnTo>
                  <a:lnTo>
                    <a:pt x="51" y="15"/>
                  </a:lnTo>
                  <a:lnTo>
                    <a:pt x="55" y="16"/>
                  </a:lnTo>
                  <a:lnTo>
                    <a:pt x="58" y="17"/>
                  </a:lnTo>
                  <a:lnTo>
                    <a:pt x="59" y="17"/>
                  </a:lnTo>
                  <a:lnTo>
                    <a:pt x="61"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47" name="Freeform 555"/>
            <p:cNvSpPr>
              <a:spLocks/>
            </p:cNvSpPr>
            <p:nvPr/>
          </p:nvSpPr>
          <p:spPr bwMode="auto">
            <a:xfrm>
              <a:off x="2268" y="3616"/>
              <a:ext cx="32" cy="25"/>
            </a:xfrm>
            <a:custGeom>
              <a:avLst/>
              <a:gdLst>
                <a:gd name="T0" fmla="*/ 89 w 96"/>
                <a:gd name="T1" fmla="*/ 69 h 77"/>
                <a:gd name="T2" fmla="*/ 96 w 96"/>
                <a:gd name="T3" fmla="*/ 70 h 77"/>
                <a:gd name="T4" fmla="*/ 87 w 96"/>
                <a:gd name="T5" fmla="*/ 59 h 77"/>
                <a:gd name="T6" fmla="*/ 75 w 96"/>
                <a:gd name="T7" fmla="*/ 49 h 77"/>
                <a:gd name="T8" fmla="*/ 59 w 96"/>
                <a:gd name="T9" fmla="*/ 37 h 77"/>
                <a:gd name="T10" fmla="*/ 44 w 96"/>
                <a:gd name="T11" fmla="*/ 26 h 77"/>
                <a:gd name="T12" fmla="*/ 31 w 96"/>
                <a:gd name="T13" fmla="*/ 16 h 77"/>
                <a:gd name="T14" fmla="*/ 18 w 96"/>
                <a:gd name="T15" fmla="*/ 8 h 77"/>
                <a:gd name="T16" fmla="*/ 8 w 96"/>
                <a:gd name="T17" fmla="*/ 2 h 77"/>
                <a:gd name="T18" fmla="*/ 2 w 96"/>
                <a:gd name="T19" fmla="*/ 0 h 77"/>
                <a:gd name="T20" fmla="*/ 0 w 96"/>
                <a:gd name="T21" fmla="*/ 9 h 77"/>
                <a:gd name="T22" fmla="*/ 3 w 96"/>
                <a:gd name="T23" fmla="*/ 11 h 77"/>
                <a:gd name="T24" fmla="*/ 13 w 96"/>
                <a:gd name="T25" fmla="*/ 17 h 77"/>
                <a:gd name="T26" fmla="*/ 26 w 96"/>
                <a:gd name="T27" fmla="*/ 25 h 77"/>
                <a:gd name="T28" fmla="*/ 40 w 96"/>
                <a:gd name="T29" fmla="*/ 35 h 77"/>
                <a:gd name="T30" fmla="*/ 55 w 96"/>
                <a:gd name="T31" fmla="*/ 46 h 77"/>
                <a:gd name="T32" fmla="*/ 68 w 96"/>
                <a:gd name="T33" fmla="*/ 56 h 77"/>
                <a:gd name="T34" fmla="*/ 80 w 96"/>
                <a:gd name="T35" fmla="*/ 66 h 77"/>
                <a:gd name="T36" fmla="*/ 89 w 96"/>
                <a:gd name="T37" fmla="*/ 74 h 77"/>
                <a:gd name="T38" fmla="*/ 96 w 96"/>
                <a:gd name="T39" fmla="*/ 75 h 77"/>
                <a:gd name="T40" fmla="*/ 89 w 96"/>
                <a:gd name="T41" fmla="*/ 74 h 77"/>
                <a:gd name="T42" fmla="*/ 91 w 96"/>
                <a:gd name="T43" fmla="*/ 77 h 77"/>
                <a:gd name="T44" fmla="*/ 95 w 96"/>
                <a:gd name="T45" fmla="*/ 75 h 77"/>
                <a:gd name="T46" fmla="*/ 96 w 96"/>
                <a:gd name="T47" fmla="*/ 73 h 77"/>
                <a:gd name="T48" fmla="*/ 96 w 96"/>
                <a:gd name="T49" fmla="*/ 70 h 77"/>
                <a:gd name="T50" fmla="*/ 89 w 96"/>
                <a:gd name="T51" fmla="*/ 69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6" h="77">
                  <a:moveTo>
                    <a:pt x="89" y="69"/>
                  </a:moveTo>
                  <a:lnTo>
                    <a:pt x="96" y="70"/>
                  </a:lnTo>
                  <a:lnTo>
                    <a:pt x="87" y="59"/>
                  </a:lnTo>
                  <a:lnTo>
                    <a:pt x="75" y="49"/>
                  </a:lnTo>
                  <a:lnTo>
                    <a:pt x="59" y="37"/>
                  </a:lnTo>
                  <a:lnTo>
                    <a:pt x="44" y="26"/>
                  </a:lnTo>
                  <a:lnTo>
                    <a:pt x="31" y="16"/>
                  </a:lnTo>
                  <a:lnTo>
                    <a:pt x="18" y="8"/>
                  </a:lnTo>
                  <a:lnTo>
                    <a:pt x="8" y="2"/>
                  </a:lnTo>
                  <a:lnTo>
                    <a:pt x="2" y="0"/>
                  </a:lnTo>
                  <a:lnTo>
                    <a:pt x="0" y="9"/>
                  </a:lnTo>
                  <a:lnTo>
                    <a:pt x="3" y="11"/>
                  </a:lnTo>
                  <a:lnTo>
                    <a:pt x="13" y="17"/>
                  </a:lnTo>
                  <a:lnTo>
                    <a:pt x="26" y="25"/>
                  </a:lnTo>
                  <a:lnTo>
                    <a:pt x="40" y="35"/>
                  </a:lnTo>
                  <a:lnTo>
                    <a:pt x="55" y="46"/>
                  </a:lnTo>
                  <a:lnTo>
                    <a:pt x="68" y="56"/>
                  </a:lnTo>
                  <a:lnTo>
                    <a:pt x="80" y="66"/>
                  </a:lnTo>
                  <a:lnTo>
                    <a:pt x="89" y="74"/>
                  </a:lnTo>
                  <a:lnTo>
                    <a:pt x="96" y="75"/>
                  </a:lnTo>
                  <a:lnTo>
                    <a:pt x="89" y="74"/>
                  </a:lnTo>
                  <a:lnTo>
                    <a:pt x="91" y="77"/>
                  </a:lnTo>
                  <a:lnTo>
                    <a:pt x="95" y="75"/>
                  </a:lnTo>
                  <a:lnTo>
                    <a:pt x="96" y="73"/>
                  </a:lnTo>
                  <a:lnTo>
                    <a:pt x="96" y="70"/>
                  </a:lnTo>
                  <a:lnTo>
                    <a:pt x="89" y="6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48" name="Freeform 556"/>
            <p:cNvSpPr>
              <a:spLocks/>
            </p:cNvSpPr>
            <p:nvPr/>
          </p:nvSpPr>
          <p:spPr bwMode="auto">
            <a:xfrm>
              <a:off x="2298" y="3619"/>
              <a:ext cx="76" cy="22"/>
            </a:xfrm>
            <a:custGeom>
              <a:avLst/>
              <a:gdLst>
                <a:gd name="T0" fmla="*/ 227 w 229"/>
                <a:gd name="T1" fmla="*/ 0 h 64"/>
                <a:gd name="T2" fmla="*/ 227 w 229"/>
                <a:gd name="T3" fmla="*/ 0 h 64"/>
                <a:gd name="T4" fmla="*/ 219 w 229"/>
                <a:gd name="T5" fmla="*/ 3 h 64"/>
                <a:gd name="T6" fmla="*/ 209 w 229"/>
                <a:gd name="T7" fmla="*/ 5 h 64"/>
                <a:gd name="T8" fmla="*/ 197 w 229"/>
                <a:gd name="T9" fmla="*/ 7 h 64"/>
                <a:gd name="T10" fmla="*/ 184 w 229"/>
                <a:gd name="T11" fmla="*/ 8 h 64"/>
                <a:gd name="T12" fmla="*/ 169 w 229"/>
                <a:gd name="T13" fmla="*/ 11 h 64"/>
                <a:gd name="T14" fmla="*/ 153 w 229"/>
                <a:gd name="T15" fmla="*/ 13 h 64"/>
                <a:gd name="T16" fmla="*/ 137 w 229"/>
                <a:gd name="T17" fmla="*/ 15 h 64"/>
                <a:gd name="T18" fmla="*/ 120 w 229"/>
                <a:gd name="T19" fmla="*/ 18 h 64"/>
                <a:gd name="T20" fmla="*/ 103 w 229"/>
                <a:gd name="T21" fmla="*/ 21 h 64"/>
                <a:gd name="T22" fmla="*/ 87 w 229"/>
                <a:gd name="T23" fmla="*/ 24 h 64"/>
                <a:gd name="T24" fmla="*/ 69 w 229"/>
                <a:gd name="T25" fmla="*/ 28 h 64"/>
                <a:gd name="T26" fmla="*/ 54 w 229"/>
                <a:gd name="T27" fmla="*/ 32 h 64"/>
                <a:gd name="T28" fmla="*/ 39 w 229"/>
                <a:gd name="T29" fmla="*/ 37 h 64"/>
                <a:gd name="T30" fmla="*/ 24 w 229"/>
                <a:gd name="T31" fmla="*/ 43 h 64"/>
                <a:gd name="T32" fmla="*/ 11 w 229"/>
                <a:gd name="T33" fmla="*/ 50 h 64"/>
                <a:gd name="T34" fmla="*/ 0 w 229"/>
                <a:gd name="T35" fmla="*/ 58 h 64"/>
                <a:gd name="T36" fmla="*/ 7 w 229"/>
                <a:gd name="T37" fmla="*/ 64 h 64"/>
                <a:gd name="T38" fmla="*/ 16 w 229"/>
                <a:gd name="T39" fmla="*/ 59 h 64"/>
                <a:gd name="T40" fmla="*/ 29 w 229"/>
                <a:gd name="T41" fmla="*/ 52 h 64"/>
                <a:gd name="T42" fmla="*/ 41 w 229"/>
                <a:gd name="T43" fmla="*/ 46 h 64"/>
                <a:gd name="T44" fmla="*/ 56 w 229"/>
                <a:gd name="T45" fmla="*/ 42 h 64"/>
                <a:gd name="T46" fmla="*/ 71 w 229"/>
                <a:gd name="T47" fmla="*/ 37 h 64"/>
                <a:gd name="T48" fmla="*/ 87 w 229"/>
                <a:gd name="T49" fmla="*/ 34 h 64"/>
                <a:gd name="T50" fmla="*/ 103 w 229"/>
                <a:gd name="T51" fmla="*/ 30 h 64"/>
                <a:gd name="T52" fmla="*/ 120 w 229"/>
                <a:gd name="T53" fmla="*/ 27 h 64"/>
                <a:gd name="T54" fmla="*/ 137 w 229"/>
                <a:gd name="T55" fmla="*/ 24 h 64"/>
                <a:gd name="T56" fmla="*/ 153 w 229"/>
                <a:gd name="T57" fmla="*/ 22 h 64"/>
                <a:gd name="T58" fmla="*/ 169 w 229"/>
                <a:gd name="T59" fmla="*/ 20 h 64"/>
                <a:gd name="T60" fmla="*/ 184 w 229"/>
                <a:gd name="T61" fmla="*/ 18 h 64"/>
                <a:gd name="T62" fmla="*/ 197 w 229"/>
                <a:gd name="T63" fmla="*/ 16 h 64"/>
                <a:gd name="T64" fmla="*/ 209 w 229"/>
                <a:gd name="T65" fmla="*/ 14 h 64"/>
                <a:gd name="T66" fmla="*/ 221 w 229"/>
                <a:gd name="T67" fmla="*/ 12 h 64"/>
                <a:gd name="T68" fmla="*/ 229 w 229"/>
                <a:gd name="T69" fmla="*/ 9 h 64"/>
                <a:gd name="T70" fmla="*/ 229 w 229"/>
                <a:gd name="T71" fmla="*/ 9 h 64"/>
                <a:gd name="T72" fmla="*/ 227 w 229"/>
                <a:gd name="T7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9" h="64">
                  <a:moveTo>
                    <a:pt x="227" y="0"/>
                  </a:moveTo>
                  <a:lnTo>
                    <a:pt x="227" y="0"/>
                  </a:lnTo>
                  <a:lnTo>
                    <a:pt x="219" y="3"/>
                  </a:lnTo>
                  <a:lnTo>
                    <a:pt x="209" y="5"/>
                  </a:lnTo>
                  <a:lnTo>
                    <a:pt x="197" y="7"/>
                  </a:lnTo>
                  <a:lnTo>
                    <a:pt x="184" y="8"/>
                  </a:lnTo>
                  <a:lnTo>
                    <a:pt x="169" y="11"/>
                  </a:lnTo>
                  <a:lnTo>
                    <a:pt x="153" y="13"/>
                  </a:lnTo>
                  <a:lnTo>
                    <a:pt x="137" y="15"/>
                  </a:lnTo>
                  <a:lnTo>
                    <a:pt x="120" y="18"/>
                  </a:lnTo>
                  <a:lnTo>
                    <a:pt x="103" y="21"/>
                  </a:lnTo>
                  <a:lnTo>
                    <a:pt x="87" y="24"/>
                  </a:lnTo>
                  <a:lnTo>
                    <a:pt x="69" y="28"/>
                  </a:lnTo>
                  <a:lnTo>
                    <a:pt x="54" y="32"/>
                  </a:lnTo>
                  <a:lnTo>
                    <a:pt x="39" y="37"/>
                  </a:lnTo>
                  <a:lnTo>
                    <a:pt x="24" y="43"/>
                  </a:lnTo>
                  <a:lnTo>
                    <a:pt x="11" y="50"/>
                  </a:lnTo>
                  <a:lnTo>
                    <a:pt x="0" y="58"/>
                  </a:lnTo>
                  <a:lnTo>
                    <a:pt x="7" y="64"/>
                  </a:lnTo>
                  <a:lnTo>
                    <a:pt x="16" y="59"/>
                  </a:lnTo>
                  <a:lnTo>
                    <a:pt x="29" y="52"/>
                  </a:lnTo>
                  <a:lnTo>
                    <a:pt x="41" y="46"/>
                  </a:lnTo>
                  <a:lnTo>
                    <a:pt x="56" y="42"/>
                  </a:lnTo>
                  <a:lnTo>
                    <a:pt x="71" y="37"/>
                  </a:lnTo>
                  <a:lnTo>
                    <a:pt x="87" y="34"/>
                  </a:lnTo>
                  <a:lnTo>
                    <a:pt x="103" y="30"/>
                  </a:lnTo>
                  <a:lnTo>
                    <a:pt x="120" y="27"/>
                  </a:lnTo>
                  <a:lnTo>
                    <a:pt x="137" y="24"/>
                  </a:lnTo>
                  <a:lnTo>
                    <a:pt x="153" y="22"/>
                  </a:lnTo>
                  <a:lnTo>
                    <a:pt x="169" y="20"/>
                  </a:lnTo>
                  <a:lnTo>
                    <a:pt x="184" y="18"/>
                  </a:lnTo>
                  <a:lnTo>
                    <a:pt x="197" y="16"/>
                  </a:lnTo>
                  <a:lnTo>
                    <a:pt x="209" y="14"/>
                  </a:lnTo>
                  <a:lnTo>
                    <a:pt x="221" y="12"/>
                  </a:lnTo>
                  <a:lnTo>
                    <a:pt x="229" y="9"/>
                  </a:lnTo>
                  <a:lnTo>
                    <a:pt x="229" y="9"/>
                  </a:lnTo>
                  <a:lnTo>
                    <a:pt x="22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49" name="Freeform 557"/>
            <p:cNvSpPr>
              <a:spLocks/>
            </p:cNvSpPr>
            <p:nvPr/>
          </p:nvSpPr>
          <p:spPr bwMode="auto">
            <a:xfrm>
              <a:off x="2374" y="3578"/>
              <a:ext cx="49" cy="44"/>
            </a:xfrm>
            <a:custGeom>
              <a:avLst/>
              <a:gdLst>
                <a:gd name="T0" fmla="*/ 140 w 147"/>
                <a:gd name="T1" fmla="*/ 0 h 132"/>
                <a:gd name="T2" fmla="*/ 140 w 147"/>
                <a:gd name="T3" fmla="*/ 0 h 132"/>
                <a:gd name="T4" fmla="*/ 128 w 147"/>
                <a:gd name="T5" fmla="*/ 15 h 132"/>
                <a:gd name="T6" fmla="*/ 114 w 147"/>
                <a:gd name="T7" fmla="*/ 32 h 132"/>
                <a:gd name="T8" fmla="*/ 97 w 147"/>
                <a:gd name="T9" fmla="*/ 50 h 132"/>
                <a:gd name="T10" fmla="*/ 79 w 147"/>
                <a:gd name="T11" fmla="*/ 68 h 132"/>
                <a:gd name="T12" fmla="*/ 59 w 147"/>
                <a:gd name="T13" fmla="*/ 86 h 132"/>
                <a:gd name="T14" fmla="*/ 40 w 147"/>
                <a:gd name="T15" fmla="*/ 100 h 132"/>
                <a:gd name="T16" fmla="*/ 19 w 147"/>
                <a:gd name="T17" fmla="*/ 114 h 132"/>
                <a:gd name="T18" fmla="*/ 0 w 147"/>
                <a:gd name="T19" fmla="*/ 123 h 132"/>
                <a:gd name="T20" fmla="*/ 2 w 147"/>
                <a:gd name="T21" fmla="*/ 132 h 132"/>
                <a:gd name="T22" fmla="*/ 24 w 147"/>
                <a:gd name="T23" fmla="*/ 123 h 132"/>
                <a:gd name="T24" fmla="*/ 44 w 147"/>
                <a:gd name="T25" fmla="*/ 110 h 132"/>
                <a:gd name="T26" fmla="*/ 66 w 147"/>
                <a:gd name="T27" fmla="*/ 92 h 132"/>
                <a:gd name="T28" fmla="*/ 85 w 147"/>
                <a:gd name="T29" fmla="*/ 75 h 132"/>
                <a:gd name="T30" fmla="*/ 104 w 147"/>
                <a:gd name="T31" fmla="*/ 57 h 132"/>
                <a:gd name="T32" fmla="*/ 121 w 147"/>
                <a:gd name="T33" fmla="*/ 39 h 132"/>
                <a:gd name="T34" fmla="*/ 135 w 147"/>
                <a:gd name="T35" fmla="*/ 21 h 132"/>
                <a:gd name="T36" fmla="*/ 147 w 147"/>
                <a:gd name="T37" fmla="*/ 7 h 132"/>
                <a:gd name="T38" fmla="*/ 147 w 147"/>
                <a:gd name="T39" fmla="*/ 7 h 132"/>
                <a:gd name="T40" fmla="*/ 140 w 147"/>
                <a:gd name="T41"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7" h="132">
                  <a:moveTo>
                    <a:pt x="140" y="0"/>
                  </a:moveTo>
                  <a:lnTo>
                    <a:pt x="140" y="0"/>
                  </a:lnTo>
                  <a:lnTo>
                    <a:pt x="128" y="15"/>
                  </a:lnTo>
                  <a:lnTo>
                    <a:pt x="114" y="32"/>
                  </a:lnTo>
                  <a:lnTo>
                    <a:pt x="97" y="50"/>
                  </a:lnTo>
                  <a:lnTo>
                    <a:pt x="79" y="68"/>
                  </a:lnTo>
                  <a:lnTo>
                    <a:pt x="59" y="86"/>
                  </a:lnTo>
                  <a:lnTo>
                    <a:pt x="40" y="100"/>
                  </a:lnTo>
                  <a:lnTo>
                    <a:pt x="19" y="114"/>
                  </a:lnTo>
                  <a:lnTo>
                    <a:pt x="0" y="123"/>
                  </a:lnTo>
                  <a:lnTo>
                    <a:pt x="2" y="132"/>
                  </a:lnTo>
                  <a:lnTo>
                    <a:pt x="24" y="123"/>
                  </a:lnTo>
                  <a:lnTo>
                    <a:pt x="44" y="110"/>
                  </a:lnTo>
                  <a:lnTo>
                    <a:pt x="66" y="92"/>
                  </a:lnTo>
                  <a:lnTo>
                    <a:pt x="85" y="75"/>
                  </a:lnTo>
                  <a:lnTo>
                    <a:pt x="104" y="57"/>
                  </a:lnTo>
                  <a:lnTo>
                    <a:pt x="121" y="39"/>
                  </a:lnTo>
                  <a:lnTo>
                    <a:pt x="135" y="21"/>
                  </a:lnTo>
                  <a:lnTo>
                    <a:pt x="147" y="7"/>
                  </a:lnTo>
                  <a:lnTo>
                    <a:pt x="147" y="7"/>
                  </a:lnTo>
                  <a:lnTo>
                    <a:pt x="14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50" name="Freeform 558"/>
            <p:cNvSpPr>
              <a:spLocks/>
            </p:cNvSpPr>
            <p:nvPr/>
          </p:nvSpPr>
          <p:spPr bwMode="auto">
            <a:xfrm>
              <a:off x="2420" y="3561"/>
              <a:ext cx="37" cy="20"/>
            </a:xfrm>
            <a:custGeom>
              <a:avLst/>
              <a:gdLst>
                <a:gd name="T0" fmla="*/ 109 w 109"/>
                <a:gd name="T1" fmla="*/ 0 h 59"/>
                <a:gd name="T2" fmla="*/ 109 w 109"/>
                <a:gd name="T3" fmla="*/ 0 h 59"/>
                <a:gd name="T4" fmla="*/ 100 w 109"/>
                <a:gd name="T5" fmla="*/ 1 h 59"/>
                <a:gd name="T6" fmla="*/ 88 w 109"/>
                <a:gd name="T7" fmla="*/ 5 h 59"/>
                <a:gd name="T8" fmla="*/ 75 w 109"/>
                <a:gd name="T9" fmla="*/ 8 h 59"/>
                <a:gd name="T10" fmla="*/ 60 w 109"/>
                <a:gd name="T11" fmla="*/ 13 h 59"/>
                <a:gd name="T12" fmla="*/ 44 w 109"/>
                <a:gd name="T13" fmla="*/ 20 h 59"/>
                <a:gd name="T14" fmla="*/ 28 w 109"/>
                <a:gd name="T15" fmla="*/ 28 h 59"/>
                <a:gd name="T16" fmla="*/ 13 w 109"/>
                <a:gd name="T17" fmla="*/ 39 h 59"/>
                <a:gd name="T18" fmla="*/ 0 w 109"/>
                <a:gd name="T19" fmla="*/ 52 h 59"/>
                <a:gd name="T20" fmla="*/ 7 w 109"/>
                <a:gd name="T21" fmla="*/ 59 h 59"/>
                <a:gd name="T22" fmla="*/ 20 w 109"/>
                <a:gd name="T23" fmla="*/ 46 h 59"/>
                <a:gd name="T24" fmla="*/ 32 w 109"/>
                <a:gd name="T25" fmla="*/ 37 h 59"/>
                <a:gd name="T26" fmla="*/ 48 w 109"/>
                <a:gd name="T27" fmla="*/ 29 h 59"/>
                <a:gd name="T28" fmla="*/ 62 w 109"/>
                <a:gd name="T29" fmla="*/ 22 h 59"/>
                <a:gd name="T30" fmla="*/ 77 w 109"/>
                <a:gd name="T31" fmla="*/ 17 h 59"/>
                <a:gd name="T32" fmla="*/ 91 w 109"/>
                <a:gd name="T33" fmla="*/ 14 h 59"/>
                <a:gd name="T34" fmla="*/ 102 w 109"/>
                <a:gd name="T35" fmla="*/ 10 h 59"/>
                <a:gd name="T36" fmla="*/ 109 w 109"/>
                <a:gd name="T37" fmla="*/ 9 h 59"/>
                <a:gd name="T38" fmla="*/ 109 w 109"/>
                <a:gd name="T39" fmla="*/ 9 h 59"/>
                <a:gd name="T40" fmla="*/ 109 w 109"/>
                <a:gd name="T4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9" h="59">
                  <a:moveTo>
                    <a:pt x="109" y="0"/>
                  </a:moveTo>
                  <a:lnTo>
                    <a:pt x="109" y="0"/>
                  </a:lnTo>
                  <a:lnTo>
                    <a:pt x="100" y="1"/>
                  </a:lnTo>
                  <a:lnTo>
                    <a:pt x="88" y="5"/>
                  </a:lnTo>
                  <a:lnTo>
                    <a:pt x="75" y="8"/>
                  </a:lnTo>
                  <a:lnTo>
                    <a:pt x="60" y="13"/>
                  </a:lnTo>
                  <a:lnTo>
                    <a:pt x="44" y="20"/>
                  </a:lnTo>
                  <a:lnTo>
                    <a:pt x="28" y="28"/>
                  </a:lnTo>
                  <a:lnTo>
                    <a:pt x="13" y="39"/>
                  </a:lnTo>
                  <a:lnTo>
                    <a:pt x="0" y="52"/>
                  </a:lnTo>
                  <a:lnTo>
                    <a:pt x="7" y="59"/>
                  </a:lnTo>
                  <a:lnTo>
                    <a:pt x="20" y="46"/>
                  </a:lnTo>
                  <a:lnTo>
                    <a:pt x="32" y="37"/>
                  </a:lnTo>
                  <a:lnTo>
                    <a:pt x="48" y="29"/>
                  </a:lnTo>
                  <a:lnTo>
                    <a:pt x="62" y="22"/>
                  </a:lnTo>
                  <a:lnTo>
                    <a:pt x="77" y="17"/>
                  </a:lnTo>
                  <a:lnTo>
                    <a:pt x="91" y="14"/>
                  </a:lnTo>
                  <a:lnTo>
                    <a:pt x="102" y="10"/>
                  </a:lnTo>
                  <a:lnTo>
                    <a:pt x="109" y="9"/>
                  </a:lnTo>
                  <a:lnTo>
                    <a:pt x="109" y="9"/>
                  </a:lnTo>
                  <a:lnTo>
                    <a:pt x="10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51" name="Freeform 559"/>
            <p:cNvSpPr>
              <a:spLocks/>
            </p:cNvSpPr>
            <p:nvPr/>
          </p:nvSpPr>
          <p:spPr bwMode="auto">
            <a:xfrm>
              <a:off x="2457" y="3540"/>
              <a:ext cx="48" cy="24"/>
            </a:xfrm>
            <a:custGeom>
              <a:avLst/>
              <a:gdLst>
                <a:gd name="T0" fmla="*/ 137 w 144"/>
                <a:gd name="T1" fmla="*/ 0 h 73"/>
                <a:gd name="T2" fmla="*/ 137 w 144"/>
                <a:gd name="T3" fmla="*/ 0 h 73"/>
                <a:gd name="T4" fmla="*/ 129 w 144"/>
                <a:gd name="T5" fmla="*/ 7 h 73"/>
                <a:gd name="T6" fmla="*/ 118 w 144"/>
                <a:gd name="T7" fmla="*/ 15 h 73"/>
                <a:gd name="T8" fmla="*/ 101 w 144"/>
                <a:gd name="T9" fmla="*/ 24 h 73"/>
                <a:gd name="T10" fmla="*/ 83 w 144"/>
                <a:gd name="T11" fmla="*/ 34 h 73"/>
                <a:gd name="T12" fmla="*/ 63 w 144"/>
                <a:gd name="T13" fmla="*/ 44 h 73"/>
                <a:gd name="T14" fmla="*/ 41 w 144"/>
                <a:gd name="T15" fmla="*/ 53 h 73"/>
                <a:gd name="T16" fmla="*/ 20 w 144"/>
                <a:gd name="T17" fmla="*/ 60 h 73"/>
                <a:gd name="T18" fmla="*/ 0 w 144"/>
                <a:gd name="T19" fmla="*/ 64 h 73"/>
                <a:gd name="T20" fmla="*/ 0 w 144"/>
                <a:gd name="T21" fmla="*/ 73 h 73"/>
                <a:gd name="T22" fmla="*/ 22 w 144"/>
                <a:gd name="T23" fmla="*/ 69 h 73"/>
                <a:gd name="T24" fmla="*/ 44 w 144"/>
                <a:gd name="T25" fmla="*/ 62 h 73"/>
                <a:gd name="T26" fmla="*/ 65 w 144"/>
                <a:gd name="T27" fmla="*/ 53 h 73"/>
                <a:gd name="T28" fmla="*/ 87 w 144"/>
                <a:gd name="T29" fmla="*/ 44 h 73"/>
                <a:gd name="T30" fmla="*/ 105 w 144"/>
                <a:gd name="T31" fmla="*/ 33 h 73"/>
                <a:gd name="T32" fmla="*/ 123 w 144"/>
                <a:gd name="T33" fmla="*/ 24 h 73"/>
                <a:gd name="T34" fmla="*/ 136 w 144"/>
                <a:gd name="T35" fmla="*/ 14 h 73"/>
                <a:gd name="T36" fmla="*/ 144 w 144"/>
                <a:gd name="T37" fmla="*/ 7 h 73"/>
                <a:gd name="T38" fmla="*/ 144 w 144"/>
                <a:gd name="T39" fmla="*/ 7 h 73"/>
                <a:gd name="T40" fmla="*/ 137 w 144"/>
                <a:gd name="T4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4" h="73">
                  <a:moveTo>
                    <a:pt x="137" y="0"/>
                  </a:moveTo>
                  <a:lnTo>
                    <a:pt x="137" y="0"/>
                  </a:lnTo>
                  <a:lnTo>
                    <a:pt x="129" y="7"/>
                  </a:lnTo>
                  <a:lnTo>
                    <a:pt x="118" y="15"/>
                  </a:lnTo>
                  <a:lnTo>
                    <a:pt x="101" y="24"/>
                  </a:lnTo>
                  <a:lnTo>
                    <a:pt x="83" y="34"/>
                  </a:lnTo>
                  <a:lnTo>
                    <a:pt x="63" y="44"/>
                  </a:lnTo>
                  <a:lnTo>
                    <a:pt x="41" y="53"/>
                  </a:lnTo>
                  <a:lnTo>
                    <a:pt x="20" y="60"/>
                  </a:lnTo>
                  <a:lnTo>
                    <a:pt x="0" y="64"/>
                  </a:lnTo>
                  <a:lnTo>
                    <a:pt x="0" y="73"/>
                  </a:lnTo>
                  <a:lnTo>
                    <a:pt x="22" y="69"/>
                  </a:lnTo>
                  <a:lnTo>
                    <a:pt x="44" y="62"/>
                  </a:lnTo>
                  <a:lnTo>
                    <a:pt x="65" y="53"/>
                  </a:lnTo>
                  <a:lnTo>
                    <a:pt x="87" y="44"/>
                  </a:lnTo>
                  <a:lnTo>
                    <a:pt x="105" y="33"/>
                  </a:lnTo>
                  <a:lnTo>
                    <a:pt x="123" y="24"/>
                  </a:lnTo>
                  <a:lnTo>
                    <a:pt x="136" y="14"/>
                  </a:lnTo>
                  <a:lnTo>
                    <a:pt x="144" y="7"/>
                  </a:lnTo>
                  <a:lnTo>
                    <a:pt x="144" y="7"/>
                  </a:lnTo>
                  <a:lnTo>
                    <a:pt x="13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52" name="Freeform 560"/>
            <p:cNvSpPr>
              <a:spLocks/>
            </p:cNvSpPr>
            <p:nvPr/>
          </p:nvSpPr>
          <p:spPr bwMode="auto">
            <a:xfrm>
              <a:off x="2502" y="3533"/>
              <a:ext cx="15" cy="9"/>
            </a:xfrm>
            <a:custGeom>
              <a:avLst/>
              <a:gdLst>
                <a:gd name="T0" fmla="*/ 45 w 45"/>
                <a:gd name="T1" fmla="*/ 0 h 26"/>
                <a:gd name="T2" fmla="*/ 45 w 45"/>
                <a:gd name="T3" fmla="*/ 0 h 26"/>
                <a:gd name="T4" fmla="*/ 39 w 45"/>
                <a:gd name="T5" fmla="*/ 0 h 26"/>
                <a:gd name="T6" fmla="*/ 34 w 45"/>
                <a:gd name="T7" fmla="*/ 1 h 26"/>
                <a:gd name="T8" fmla="*/ 27 w 45"/>
                <a:gd name="T9" fmla="*/ 2 h 26"/>
                <a:gd name="T10" fmla="*/ 22 w 45"/>
                <a:gd name="T11" fmla="*/ 3 h 26"/>
                <a:gd name="T12" fmla="*/ 16 w 45"/>
                <a:gd name="T13" fmla="*/ 5 h 26"/>
                <a:gd name="T14" fmla="*/ 12 w 45"/>
                <a:gd name="T15" fmla="*/ 8 h 26"/>
                <a:gd name="T16" fmla="*/ 5 w 45"/>
                <a:gd name="T17" fmla="*/ 13 h 26"/>
                <a:gd name="T18" fmla="*/ 0 w 45"/>
                <a:gd name="T19" fmla="*/ 19 h 26"/>
                <a:gd name="T20" fmla="*/ 7 w 45"/>
                <a:gd name="T21" fmla="*/ 26 h 26"/>
                <a:gd name="T22" fmla="*/ 12 w 45"/>
                <a:gd name="T23" fmla="*/ 20 h 26"/>
                <a:gd name="T24" fmla="*/ 16 w 45"/>
                <a:gd name="T25" fmla="*/ 17 h 26"/>
                <a:gd name="T26" fmla="*/ 21 w 45"/>
                <a:gd name="T27" fmla="*/ 14 h 26"/>
                <a:gd name="T28" fmla="*/ 24 w 45"/>
                <a:gd name="T29" fmla="*/ 12 h 26"/>
                <a:gd name="T30" fmla="*/ 29 w 45"/>
                <a:gd name="T31" fmla="*/ 11 h 26"/>
                <a:gd name="T32" fmla="*/ 34 w 45"/>
                <a:gd name="T33" fmla="*/ 10 h 26"/>
                <a:gd name="T34" fmla="*/ 39 w 45"/>
                <a:gd name="T35" fmla="*/ 9 h 26"/>
                <a:gd name="T36" fmla="*/ 45 w 45"/>
                <a:gd name="T37" fmla="*/ 9 h 26"/>
                <a:gd name="T38" fmla="*/ 45 w 45"/>
                <a:gd name="T39" fmla="*/ 9 h 26"/>
                <a:gd name="T40" fmla="*/ 45 w 45"/>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 h="26">
                  <a:moveTo>
                    <a:pt x="45" y="0"/>
                  </a:moveTo>
                  <a:lnTo>
                    <a:pt x="45" y="0"/>
                  </a:lnTo>
                  <a:lnTo>
                    <a:pt x="39" y="0"/>
                  </a:lnTo>
                  <a:lnTo>
                    <a:pt x="34" y="1"/>
                  </a:lnTo>
                  <a:lnTo>
                    <a:pt x="27" y="2"/>
                  </a:lnTo>
                  <a:lnTo>
                    <a:pt x="22" y="3"/>
                  </a:lnTo>
                  <a:lnTo>
                    <a:pt x="16" y="5"/>
                  </a:lnTo>
                  <a:lnTo>
                    <a:pt x="12" y="8"/>
                  </a:lnTo>
                  <a:lnTo>
                    <a:pt x="5" y="13"/>
                  </a:lnTo>
                  <a:lnTo>
                    <a:pt x="0" y="19"/>
                  </a:lnTo>
                  <a:lnTo>
                    <a:pt x="7" y="26"/>
                  </a:lnTo>
                  <a:lnTo>
                    <a:pt x="12" y="20"/>
                  </a:lnTo>
                  <a:lnTo>
                    <a:pt x="16" y="17"/>
                  </a:lnTo>
                  <a:lnTo>
                    <a:pt x="21" y="14"/>
                  </a:lnTo>
                  <a:lnTo>
                    <a:pt x="24" y="12"/>
                  </a:lnTo>
                  <a:lnTo>
                    <a:pt x="29" y="11"/>
                  </a:lnTo>
                  <a:lnTo>
                    <a:pt x="34" y="10"/>
                  </a:lnTo>
                  <a:lnTo>
                    <a:pt x="39" y="9"/>
                  </a:lnTo>
                  <a:lnTo>
                    <a:pt x="45" y="9"/>
                  </a:lnTo>
                  <a:lnTo>
                    <a:pt x="45" y="9"/>
                  </a:lnTo>
                  <a:lnTo>
                    <a:pt x="4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53" name="Freeform 561"/>
            <p:cNvSpPr>
              <a:spLocks/>
            </p:cNvSpPr>
            <p:nvPr/>
          </p:nvSpPr>
          <p:spPr bwMode="auto">
            <a:xfrm>
              <a:off x="2517" y="3525"/>
              <a:ext cx="42" cy="11"/>
            </a:xfrm>
            <a:custGeom>
              <a:avLst/>
              <a:gdLst>
                <a:gd name="T0" fmla="*/ 120 w 125"/>
                <a:gd name="T1" fmla="*/ 0 h 33"/>
                <a:gd name="T2" fmla="*/ 120 w 125"/>
                <a:gd name="T3" fmla="*/ 0 h 33"/>
                <a:gd name="T4" fmla="*/ 111 w 125"/>
                <a:gd name="T5" fmla="*/ 3 h 33"/>
                <a:gd name="T6" fmla="*/ 96 w 125"/>
                <a:gd name="T7" fmla="*/ 8 h 33"/>
                <a:gd name="T8" fmla="*/ 80 w 125"/>
                <a:gd name="T9" fmla="*/ 11 h 33"/>
                <a:gd name="T10" fmla="*/ 61 w 125"/>
                <a:gd name="T11" fmla="*/ 14 h 33"/>
                <a:gd name="T12" fmla="*/ 41 w 125"/>
                <a:gd name="T13" fmla="*/ 18 h 33"/>
                <a:gd name="T14" fmla="*/ 24 w 125"/>
                <a:gd name="T15" fmla="*/ 20 h 33"/>
                <a:gd name="T16" fmla="*/ 9 w 125"/>
                <a:gd name="T17" fmla="*/ 22 h 33"/>
                <a:gd name="T18" fmla="*/ 0 w 125"/>
                <a:gd name="T19" fmla="*/ 24 h 33"/>
                <a:gd name="T20" fmla="*/ 0 w 125"/>
                <a:gd name="T21" fmla="*/ 33 h 33"/>
                <a:gd name="T22" fmla="*/ 9 w 125"/>
                <a:gd name="T23" fmla="*/ 32 h 33"/>
                <a:gd name="T24" fmla="*/ 24 w 125"/>
                <a:gd name="T25" fmla="*/ 29 h 33"/>
                <a:gd name="T26" fmla="*/ 41 w 125"/>
                <a:gd name="T27" fmla="*/ 27 h 33"/>
                <a:gd name="T28" fmla="*/ 61 w 125"/>
                <a:gd name="T29" fmla="*/ 24 h 33"/>
                <a:gd name="T30" fmla="*/ 80 w 125"/>
                <a:gd name="T31" fmla="*/ 20 h 33"/>
                <a:gd name="T32" fmla="*/ 99 w 125"/>
                <a:gd name="T33" fmla="*/ 17 h 33"/>
                <a:gd name="T34" fmla="*/ 113 w 125"/>
                <a:gd name="T35" fmla="*/ 12 h 33"/>
                <a:gd name="T36" fmla="*/ 125 w 125"/>
                <a:gd name="T37" fmla="*/ 9 h 33"/>
                <a:gd name="T38" fmla="*/ 125 w 125"/>
                <a:gd name="T39" fmla="*/ 9 h 33"/>
                <a:gd name="T40" fmla="*/ 120 w 125"/>
                <a:gd name="T4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5" h="33">
                  <a:moveTo>
                    <a:pt x="120" y="0"/>
                  </a:moveTo>
                  <a:lnTo>
                    <a:pt x="120" y="0"/>
                  </a:lnTo>
                  <a:lnTo>
                    <a:pt x="111" y="3"/>
                  </a:lnTo>
                  <a:lnTo>
                    <a:pt x="96" y="8"/>
                  </a:lnTo>
                  <a:lnTo>
                    <a:pt x="80" y="11"/>
                  </a:lnTo>
                  <a:lnTo>
                    <a:pt x="61" y="14"/>
                  </a:lnTo>
                  <a:lnTo>
                    <a:pt x="41" y="18"/>
                  </a:lnTo>
                  <a:lnTo>
                    <a:pt x="24" y="20"/>
                  </a:lnTo>
                  <a:lnTo>
                    <a:pt x="9" y="22"/>
                  </a:lnTo>
                  <a:lnTo>
                    <a:pt x="0" y="24"/>
                  </a:lnTo>
                  <a:lnTo>
                    <a:pt x="0" y="33"/>
                  </a:lnTo>
                  <a:lnTo>
                    <a:pt x="9" y="32"/>
                  </a:lnTo>
                  <a:lnTo>
                    <a:pt x="24" y="29"/>
                  </a:lnTo>
                  <a:lnTo>
                    <a:pt x="41" y="27"/>
                  </a:lnTo>
                  <a:lnTo>
                    <a:pt x="61" y="24"/>
                  </a:lnTo>
                  <a:lnTo>
                    <a:pt x="80" y="20"/>
                  </a:lnTo>
                  <a:lnTo>
                    <a:pt x="99" y="17"/>
                  </a:lnTo>
                  <a:lnTo>
                    <a:pt x="113" y="12"/>
                  </a:lnTo>
                  <a:lnTo>
                    <a:pt x="125" y="9"/>
                  </a:lnTo>
                  <a:lnTo>
                    <a:pt x="125" y="9"/>
                  </a:lnTo>
                  <a:lnTo>
                    <a:pt x="12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54" name="Freeform 562"/>
            <p:cNvSpPr>
              <a:spLocks/>
            </p:cNvSpPr>
            <p:nvPr/>
          </p:nvSpPr>
          <p:spPr bwMode="auto">
            <a:xfrm>
              <a:off x="2557" y="3518"/>
              <a:ext cx="34" cy="10"/>
            </a:xfrm>
            <a:custGeom>
              <a:avLst/>
              <a:gdLst>
                <a:gd name="T0" fmla="*/ 101 w 101"/>
                <a:gd name="T1" fmla="*/ 2 h 32"/>
                <a:gd name="T2" fmla="*/ 92 w 101"/>
                <a:gd name="T3" fmla="*/ 0 h 32"/>
                <a:gd name="T4" fmla="*/ 82 w 101"/>
                <a:gd name="T5" fmla="*/ 2 h 32"/>
                <a:gd name="T6" fmla="*/ 68 w 101"/>
                <a:gd name="T7" fmla="*/ 3 h 32"/>
                <a:gd name="T8" fmla="*/ 52 w 101"/>
                <a:gd name="T9" fmla="*/ 6 h 32"/>
                <a:gd name="T10" fmla="*/ 37 w 101"/>
                <a:gd name="T11" fmla="*/ 10 h 32"/>
                <a:gd name="T12" fmla="*/ 23 w 101"/>
                <a:gd name="T13" fmla="*/ 14 h 32"/>
                <a:gd name="T14" fmla="*/ 11 w 101"/>
                <a:gd name="T15" fmla="*/ 19 h 32"/>
                <a:gd name="T16" fmla="*/ 0 w 101"/>
                <a:gd name="T17" fmla="*/ 23 h 32"/>
                <a:gd name="T18" fmla="*/ 5 w 101"/>
                <a:gd name="T19" fmla="*/ 32 h 32"/>
                <a:gd name="T20" fmla="*/ 13 w 101"/>
                <a:gd name="T21" fmla="*/ 28 h 32"/>
                <a:gd name="T22" fmla="*/ 25 w 101"/>
                <a:gd name="T23" fmla="*/ 24 h 32"/>
                <a:gd name="T24" fmla="*/ 39 w 101"/>
                <a:gd name="T25" fmla="*/ 19 h 32"/>
                <a:gd name="T26" fmla="*/ 54 w 101"/>
                <a:gd name="T27" fmla="*/ 16 h 32"/>
                <a:gd name="T28" fmla="*/ 68 w 101"/>
                <a:gd name="T29" fmla="*/ 12 h 32"/>
                <a:gd name="T30" fmla="*/ 82 w 101"/>
                <a:gd name="T31" fmla="*/ 11 h 32"/>
                <a:gd name="T32" fmla="*/ 92 w 101"/>
                <a:gd name="T33" fmla="*/ 11 h 32"/>
                <a:gd name="T34" fmla="*/ 99 w 101"/>
                <a:gd name="T35" fmla="*/ 11 h 32"/>
                <a:gd name="T36" fmla="*/ 101 w 101"/>
                <a:gd name="T3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1" h="32">
                  <a:moveTo>
                    <a:pt x="101" y="2"/>
                  </a:moveTo>
                  <a:lnTo>
                    <a:pt x="92" y="0"/>
                  </a:lnTo>
                  <a:lnTo>
                    <a:pt x="82" y="2"/>
                  </a:lnTo>
                  <a:lnTo>
                    <a:pt x="68" y="3"/>
                  </a:lnTo>
                  <a:lnTo>
                    <a:pt x="52" y="6"/>
                  </a:lnTo>
                  <a:lnTo>
                    <a:pt x="37" y="10"/>
                  </a:lnTo>
                  <a:lnTo>
                    <a:pt x="23" y="14"/>
                  </a:lnTo>
                  <a:lnTo>
                    <a:pt x="11" y="19"/>
                  </a:lnTo>
                  <a:lnTo>
                    <a:pt x="0" y="23"/>
                  </a:lnTo>
                  <a:lnTo>
                    <a:pt x="5" y="32"/>
                  </a:lnTo>
                  <a:lnTo>
                    <a:pt x="13" y="28"/>
                  </a:lnTo>
                  <a:lnTo>
                    <a:pt x="25" y="24"/>
                  </a:lnTo>
                  <a:lnTo>
                    <a:pt x="39" y="19"/>
                  </a:lnTo>
                  <a:lnTo>
                    <a:pt x="54" y="16"/>
                  </a:lnTo>
                  <a:lnTo>
                    <a:pt x="68" y="12"/>
                  </a:lnTo>
                  <a:lnTo>
                    <a:pt x="82" y="11"/>
                  </a:lnTo>
                  <a:lnTo>
                    <a:pt x="92" y="11"/>
                  </a:lnTo>
                  <a:lnTo>
                    <a:pt x="99" y="11"/>
                  </a:lnTo>
                  <a:lnTo>
                    <a:pt x="101"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55" name="Freeform 563"/>
            <p:cNvSpPr>
              <a:spLocks/>
            </p:cNvSpPr>
            <p:nvPr/>
          </p:nvSpPr>
          <p:spPr bwMode="auto">
            <a:xfrm>
              <a:off x="2590" y="3518"/>
              <a:ext cx="2" cy="3"/>
            </a:xfrm>
            <a:custGeom>
              <a:avLst/>
              <a:gdLst>
                <a:gd name="T0" fmla="*/ 0 w 5"/>
                <a:gd name="T1" fmla="*/ 9 h 9"/>
                <a:gd name="T2" fmla="*/ 3 w 5"/>
                <a:gd name="T3" fmla="*/ 8 h 9"/>
                <a:gd name="T4" fmla="*/ 5 w 5"/>
                <a:gd name="T5" fmla="*/ 6 h 9"/>
                <a:gd name="T6" fmla="*/ 5 w 5"/>
                <a:gd name="T7" fmla="*/ 2 h 9"/>
                <a:gd name="T8" fmla="*/ 2 w 5"/>
                <a:gd name="T9" fmla="*/ 0 h 9"/>
                <a:gd name="T10" fmla="*/ 0 w 5"/>
                <a:gd name="T11" fmla="*/ 9 h 9"/>
              </a:gdLst>
              <a:ahLst/>
              <a:cxnLst>
                <a:cxn ang="0">
                  <a:pos x="T0" y="T1"/>
                </a:cxn>
                <a:cxn ang="0">
                  <a:pos x="T2" y="T3"/>
                </a:cxn>
                <a:cxn ang="0">
                  <a:pos x="T4" y="T5"/>
                </a:cxn>
                <a:cxn ang="0">
                  <a:pos x="T6" y="T7"/>
                </a:cxn>
                <a:cxn ang="0">
                  <a:pos x="T8" y="T9"/>
                </a:cxn>
                <a:cxn ang="0">
                  <a:pos x="T10" y="T11"/>
                </a:cxn>
              </a:cxnLst>
              <a:rect l="0" t="0" r="r" b="b"/>
              <a:pathLst>
                <a:path w="5" h="9">
                  <a:moveTo>
                    <a:pt x="0" y="9"/>
                  </a:moveTo>
                  <a:lnTo>
                    <a:pt x="3" y="8"/>
                  </a:lnTo>
                  <a:lnTo>
                    <a:pt x="5" y="6"/>
                  </a:lnTo>
                  <a:lnTo>
                    <a:pt x="5" y="2"/>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56" name="Freeform 564"/>
            <p:cNvSpPr>
              <a:spLocks/>
            </p:cNvSpPr>
            <p:nvPr/>
          </p:nvSpPr>
          <p:spPr bwMode="auto">
            <a:xfrm>
              <a:off x="2664" y="3527"/>
              <a:ext cx="2" cy="3"/>
            </a:xfrm>
            <a:custGeom>
              <a:avLst/>
              <a:gdLst>
                <a:gd name="T0" fmla="*/ 5 w 5"/>
                <a:gd name="T1" fmla="*/ 0 h 9"/>
                <a:gd name="T2" fmla="*/ 2 w 5"/>
                <a:gd name="T3" fmla="*/ 1 h 9"/>
                <a:gd name="T4" fmla="*/ 0 w 5"/>
                <a:gd name="T5" fmla="*/ 4 h 9"/>
                <a:gd name="T6" fmla="*/ 1 w 5"/>
                <a:gd name="T7" fmla="*/ 7 h 9"/>
                <a:gd name="T8" fmla="*/ 3 w 5"/>
                <a:gd name="T9" fmla="*/ 9 h 9"/>
                <a:gd name="T10" fmla="*/ 5 w 5"/>
                <a:gd name="T11" fmla="*/ 0 h 9"/>
              </a:gdLst>
              <a:ahLst/>
              <a:cxnLst>
                <a:cxn ang="0">
                  <a:pos x="T0" y="T1"/>
                </a:cxn>
                <a:cxn ang="0">
                  <a:pos x="T2" y="T3"/>
                </a:cxn>
                <a:cxn ang="0">
                  <a:pos x="T4" y="T5"/>
                </a:cxn>
                <a:cxn ang="0">
                  <a:pos x="T6" y="T7"/>
                </a:cxn>
                <a:cxn ang="0">
                  <a:pos x="T8" y="T9"/>
                </a:cxn>
                <a:cxn ang="0">
                  <a:pos x="T10" y="T11"/>
                </a:cxn>
              </a:cxnLst>
              <a:rect l="0" t="0" r="r" b="b"/>
              <a:pathLst>
                <a:path w="5" h="9">
                  <a:moveTo>
                    <a:pt x="5" y="0"/>
                  </a:moveTo>
                  <a:lnTo>
                    <a:pt x="2" y="1"/>
                  </a:lnTo>
                  <a:lnTo>
                    <a:pt x="0" y="4"/>
                  </a:lnTo>
                  <a:lnTo>
                    <a:pt x="1" y="7"/>
                  </a:lnTo>
                  <a:lnTo>
                    <a:pt x="3" y="9"/>
                  </a:lnTo>
                  <a:lnTo>
                    <a:pt x="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57" name="Freeform 565"/>
            <p:cNvSpPr>
              <a:spLocks/>
            </p:cNvSpPr>
            <p:nvPr/>
          </p:nvSpPr>
          <p:spPr bwMode="auto">
            <a:xfrm>
              <a:off x="2665" y="3527"/>
              <a:ext cx="47" cy="7"/>
            </a:xfrm>
            <a:custGeom>
              <a:avLst/>
              <a:gdLst>
                <a:gd name="T0" fmla="*/ 139 w 139"/>
                <a:gd name="T1" fmla="*/ 12 h 22"/>
                <a:gd name="T2" fmla="*/ 139 w 139"/>
                <a:gd name="T3" fmla="*/ 12 h 22"/>
                <a:gd name="T4" fmla="*/ 130 w 139"/>
                <a:gd name="T5" fmla="*/ 10 h 22"/>
                <a:gd name="T6" fmla="*/ 115 w 139"/>
                <a:gd name="T7" fmla="*/ 10 h 22"/>
                <a:gd name="T8" fmla="*/ 95 w 139"/>
                <a:gd name="T9" fmla="*/ 9 h 22"/>
                <a:gd name="T10" fmla="*/ 73 w 139"/>
                <a:gd name="T11" fmla="*/ 8 h 22"/>
                <a:gd name="T12" fmla="*/ 51 w 139"/>
                <a:gd name="T13" fmla="*/ 7 h 22"/>
                <a:gd name="T14" fmla="*/ 30 w 139"/>
                <a:gd name="T15" fmla="*/ 5 h 22"/>
                <a:gd name="T16" fmla="*/ 13 w 139"/>
                <a:gd name="T17" fmla="*/ 2 h 22"/>
                <a:gd name="T18" fmla="*/ 2 w 139"/>
                <a:gd name="T19" fmla="*/ 0 h 22"/>
                <a:gd name="T20" fmla="*/ 0 w 139"/>
                <a:gd name="T21" fmla="*/ 9 h 22"/>
                <a:gd name="T22" fmla="*/ 13 w 139"/>
                <a:gd name="T23" fmla="*/ 12 h 22"/>
                <a:gd name="T24" fmla="*/ 30 w 139"/>
                <a:gd name="T25" fmla="*/ 14 h 22"/>
                <a:gd name="T26" fmla="*/ 51 w 139"/>
                <a:gd name="T27" fmla="*/ 16 h 22"/>
                <a:gd name="T28" fmla="*/ 73 w 139"/>
                <a:gd name="T29" fmla="*/ 17 h 22"/>
                <a:gd name="T30" fmla="*/ 95 w 139"/>
                <a:gd name="T31" fmla="*/ 18 h 22"/>
                <a:gd name="T32" fmla="*/ 115 w 139"/>
                <a:gd name="T33" fmla="*/ 20 h 22"/>
                <a:gd name="T34" fmla="*/ 130 w 139"/>
                <a:gd name="T35" fmla="*/ 22 h 22"/>
                <a:gd name="T36" fmla="*/ 139 w 139"/>
                <a:gd name="T37" fmla="*/ 21 h 22"/>
                <a:gd name="T38" fmla="*/ 139 w 139"/>
                <a:gd name="T39" fmla="*/ 21 h 22"/>
                <a:gd name="T40" fmla="*/ 139 w 139"/>
                <a:gd name="T41"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9" h="22">
                  <a:moveTo>
                    <a:pt x="139" y="12"/>
                  </a:moveTo>
                  <a:lnTo>
                    <a:pt x="139" y="12"/>
                  </a:lnTo>
                  <a:lnTo>
                    <a:pt x="130" y="10"/>
                  </a:lnTo>
                  <a:lnTo>
                    <a:pt x="115" y="10"/>
                  </a:lnTo>
                  <a:lnTo>
                    <a:pt x="95" y="9"/>
                  </a:lnTo>
                  <a:lnTo>
                    <a:pt x="73" y="8"/>
                  </a:lnTo>
                  <a:lnTo>
                    <a:pt x="51" y="7"/>
                  </a:lnTo>
                  <a:lnTo>
                    <a:pt x="30" y="5"/>
                  </a:lnTo>
                  <a:lnTo>
                    <a:pt x="13" y="2"/>
                  </a:lnTo>
                  <a:lnTo>
                    <a:pt x="2" y="0"/>
                  </a:lnTo>
                  <a:lnTo>
                    <a:pt x="0" y="9"/>
                  </a:lnTo>
                  <a:lnTo>
                    <a:pt x="13" y="12"/>
                  </a:lnTo>
                  <a:lnTo>
                    <a:pt x="30" y="14"/>
                  </a:lnTo>
                  <a:lnTo>
                    <a:pt x="51" y="16"/>
                  </a:lnTo>
                  <a:lnTo>
                    <a:pt x="73" y="17"/>
                  </a:lnTo>
                  <a:lnTo>
                    <a:pt x="95" y="18"/>
                  </a:lnTo>
                  <a:lnTo>
                    <a:pt x="115" y="20"/>
                  </a:lnTo>
                  <a:lnTo>
                    <a:pt x="130" y="22"/>
                  </a:lnTo>
                  <a:lnTo>
                    <a:pt x="139" y="21"/>
                  </a:lnTo>
                  <a:lnTo>
                    <a:pt x="139" y="21"/>
                  </a:lnTo>
                  <a:lnTo>
                    <a:pt x="139"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58" name="Freeform 566"/>
            <p:cNvSpPr>
              <a:spLocks/>
            </p:cNvSpPr>
            <p:nvPr/>
          </p:nvSpPr>
          <p:spPr bwMode="auto">
            <a:xfrm>
              <a:off x="2712" y="3531"/>
              <a:ext cx="46" cy="20"/>
            </a:xfrm>
            <a:custGeom>
              <a:avLst/>
              <a:gdLst>
                <a:gd name="T0" fmla="*/ 131 w 138"/>
                <a:gd name="T1" fmla="*/ 51 h 60"/>
                <a:gd name="T2" fmla="*/ 136 w 138"/>
                <a:gd name="T3" fmla="*/ 51 h 60"/>
                <a:gd name="T4" fmla="*/ 124 w 138"/>
                <a:gd name="T5" fmla="*/ 45 h 60"/>
                <a:gd name="T6" fmla="*/ 106 w 138"/>
                <a:gd name="T7" fmla="*/ 37 h 60"/>
                <a:gd name="T8" fmla="*/ 86 w 138"/>
                <a:gd name="T9" fmla="*/ 29 h 60"/>
                <a:gd name="T10" fmla="*/ 65 w 138"/>
                <a:gd name="T11" fmla="*/ 21 h 60"/>
                <a:gd name="T12" fmla="*/ 43 w 138"/>
                <a:gd name="T13" fmla="*/ 13 h 60"/>
                <a:gd name="T14" fmla="*/ 25 w 138"/>
                <a:gd name="T15" fmla="*/ 6 h 60"/>
                <a:gd name="T16" fmla="*/ 10 w 138"/>
                <a:gd name="T17" fmla="*/ 2 h 60"/>
                <a:gd name="T18" fmla="*/ 0 w 138"/>
                <a:gd name="T19" fmla="*/ 0 h 60"/>
                <a:gd name="T20" fmla="*/ 0 w 138"/>
                <a:gd name="T21" fmla="*/ 9 h 60"/>
                <a:gd name="T22" fmla="*/ 8 w 138"/>
                <a:gd name="T23" fmla="*/ 11 h 60"/>
                <a:gd name="T24" fmla="*/ 23 w 138"/>
                <a:gd name="T25" fmla="*/ 16 h 60"/>
                <a:gd name="T26" fmla="*/ 41 w 138"/>
                <a:gd name="T27" fmla="*/ 22 h 60"/>
                <a:gd name="T28" fmla="*/ 63 w 138"/>
                <a:gd name="T29" fmla="*/ 30 h 60"/>
                <a:gd name="T30" fmla="*/ 83 w 138"/>
                <a:gd name="T31" fmla="*/ 38 h 60"/>
                <a:gd name="T32" fmla="*/ 104 w 138"/>
                <a:gd name="T33" fmla="*/ 46 h 60"/>
                <a:gd name="T34" fmla="*/ 120 w 138"/>
                <a:gd name="T35" fmla="*/ 55 h 60"/>
                <a:gd name="T36" fmla="*/ 131 w 138"/>
                <a:gd name="T37" fmla="*/ 60 h 60"/>
                <a:gd name="T38" fmla="*/ 136 w 138"/>
                <a:gd name="T39" fmla="*/ 60 h 60"/>
                <a:gd name="T40" fmla="*/ 131 w 138"/>
                <a:gd name="T41" fmla="*/ 60 h 60"/>
                <a:gd name="T42" fmla="*/ 135 w 138"/>
                <a:gd name="T43" fmla="*/ 60 h 60"/>
                <a:gd name="T44" fmla="*/ 138 w 138"/>
                <a:gd name="T45" fmla="*/ 57 h 60"/>
                <a:gd name="T46" fmla="*/ 138 w 138"/>
                <a:gd name="T47" fmla="*/ 53 h 60"/>
                <a:gd name="T48" fmla="*/ 136 w 138"/>
                <a:gd name="T49" fmla="*/ 51 h 60"/>
                <a:gd name="T50" fmla="*/ 131 w 138"/>
                <a:gd name="T51" fmla="*/ 5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8" h="60">
                  <a:moveTo>
                    <a:pt x="131" y="51"/>
                  </a:moveTo>
                  <a:lnTo>
                    <a:pt x="136" y="51"/>
                  </a:lnTo>
                  <a:lnTo>
                    <a:pt x="124" y="45"/>
                  </a:lnTo>
                  <a:lnTo>
                    <a:pt x="106" y="37"/>
                  </a:lnTo>
                  <a:lnTo>
                    <a:pt x="86" y="29"/>
                  </a:lnTo>
                  <a:lnTo>
                    <a:pt x="65" y="21"/>
                  </a:lnTo>
                  <a:lnTo>
                    <a:pt x="43" y="13"/>
                  </a:lnTo>
                  <a:lnTo>
                    <a:pt x="25" y="6"/>
                  </a:lnTo>
                  <a:lnTo>
                    <a:pt x="10" y="2"/>
                  </a:lnTo>
                  <a:lnTo>
                    <a:pt x="0" y="0"/>
                  </a:lnTo>
                  <a:lnTo>
                    <a:pt x="0" y="9"/>
                  </a:lnTo>
                  <a:lnTo>
                    <a:pt x="8" y="11"/>
                  </a:lnTo>
                  <a:lnTo>
                    <a:pt x="23" y="16"/>
                  </a:lnTo>
                  <a:lnTo>
                    <a:pt x="41" y="22"/>
                  </a:lnTo>
                  <a:lnTo>
                    <a:pt x="63" y="30"/>
                  </a:lnTo>
                  <a:lnTo>
                    <a:pt x="83" y="38"/>
                  </a:lnTo>
                  <a:lnTo>
                    <a:pt x="104" y="46"/>
                  </a:lnTo>
                  <a:lnTo>
                    <a:pt x="120" y="55"/>
                  </a:lnTo>
                  <a:lnTo>
                    <a:pt x="131" y="60"/>
                  </a:lnTo>
                  <a:lnTo>
                    <a:pt x="136" y="60"/>
                  </a:lnTo>
                  <a:lnTo>
                    <a:pt x="131" y="60"/>
                  </a:lnTo>
                  <a:lnTo>
                    <a:pt x="135" y="60"/>
                  </a:lnTo>
                  <a:lnTo>
                    <a:pt x="138" y="57"/>
                  </a:lnTo>
                  <a:lnTo>
                    <a:pt x="138" y="53"/>
                  </a:lnTo>
                  <a:lnTo>
                    <a:pt x="136" y="51"/>
                  </a:lnTo>
                  <a:lnTo>
                    <a:pt x="131" y="5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59" name="Freeform 567"/>
            <p:cNvSpPr>
              <a:spLocks/>
            </p:cNvSpPr>
            <p:nvPr/>
          </p:nvSpPr>
          <p:spPr bwMode="auto">
            <a:xfrm>
              <a:off x="2755" y="3536"/>
              <a:ext cx="25" cy="15"/>
            </a:xfrm>
            <a:custGeom>
              <a:avLst/>
              <a:gdLst>
                <a:gd name="T0" fmla="*/ 70 w 75"/>
                <a:gd name="T1" fmla="*/ 0 h 44"/>
                <a:gd name="T2" fmla="*/ 68 w 75"/>
                <a:gd name="T3" fmla="*/ 0 h 44"/>
                <a:gd name="T4" fmla="*/ 63 w 75"/>
                <a:gd name="T5" fmla="*/ 2 h 44"/>
                <a:gd name="T6" fmla="*/ 56 w 75"/>
                <a:gd name="T7" fmla="*/ 6 h 44"/>
                <a:gd name="T8" fmla="*/ 46 w 75"/>
                <a:gd name="T9" fmla="*/ 11 h 44"/>
                <a:gd name="T10" fmla="*/ 36 w 75"/>
                <a:gd name="T11" fmla="*/ 17 h 44"/>
                <a:gd name="T12" fmla="*/ 25 w 75"/>
                <a:gd name="T13" fmla="*/ 22 h 44"/>
                <a:gd name="T14" fmla="*/ 15 w 75"/>
                <a:gd name="T15" fmla="*/ 27 h 44"/>
                <a:gd name="T16" fmla="*/ 7 w 75"/>
                <a:gd name="T17" fmla="*/ 32 h 44"/>
                <a:gd name="T18" fmla="*/ 0 w 75"/>
                <a:gd name="T19" fmla="*/ 35 h 44"/>
                <a:gd name="T20" fmla="*/ 5 w 75"/>
                <a:gd name="T21" fmla="*/ 44 h 44"/>
                <a:gd name="T22" fmla="*/ 12 w 75"/>
                <a:gd name="T23" fmla="*/ 41 h 44"/>
                <a:gd name="T24" fmla="*/ 20 w 75"/>
                <a:gd name="T25" fmla="*/ 36 h 44"/>
                <a:gd name="T26" fmla="*/ 30 w 75"/>
                <a:gd name="T27" fmla="*/ 32 h 44"/>
                <a:gd name="T28" fmla="*/ 40 w 75"/>
                <a:gd name="T29" fmla="*/ 26 h 44"/>
                <a:gd name="T30" fmla="*/ 51 w 75"/>
                <a:gd name="T31" fmla="*/ 20 h 44"/>
                <a:gd name="T32" fmla="*/ 61 w 75"/>
                <a:gd name="T33" fmla="*/ 16 h 44"/>
                <a:gd name="T34" fmla="*/ 68 w 75"/>
                <a:gd name="T35" fmla="*/ 11 h 44"/>
                <a:gd name="T36" fmla="*/ 72 w 75"/>
                <a:gd name="T37" fmla="*/ 9 h 44"/>
                <a:gd name="T38" fmla="*/ 70 w 75"/>
                <a:gd name="T39" fmla="*/ 9 h 44"/>
                <a:gd name="T40" fmla="*/ 72 w 75"/>
                <a:gd name="T41" fmla="*/ 9 h 44"/>
                <a:gd name="T42" fmla="*/ 75 w 75"/>
                <a:gd name="T43" fmla="*/ 6 h 44"/>
                <a:gd name="T44" fmla="*/ 75 w 75"/>
                <a:gd name="T45" fmla="*/ 2 h 44"/>
                <a:gd name="T46" fmla="*/ 71 w 75"/>
                <a:gd name="T47" fmla="*/ 0 h 44"/>
                <a:gd name="T48" fmla="*/ 68 w 75"/>
                <a:gd name="T49" fmla="*/ 0 h 44"/>
                <a:gd name="T50" fmla="*/ 70 w 75"/>
                <a:gd name="T5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44">
                  <a:moveTo>
                    <a:pt x="70" y="0"/>
                  </a:moveTo>
                  <a:lnTo>
                    <a:pt x="68" y="0"/>
                  </a:lnTo>
                  <a:lnTo>
                    <a:pt x="63" y="2"/>
                  </a:lnTo>
                  <a:lnTo>
                    <a:pt x="56" y="6"/>
                  </a:lnTo>
                  <a:lnTo>
                    <a:pt x="46" y="11"/>
                  </a:lnTo>
                  <a:lnTo>
                    <a:pt x="36" y="17"/>
                  </a:lnTo>
                  <a:lnTo>
                    <a:pt x="25" y="22"/>
                  </a:lnTo>
                  <a:lnTo>
                    <a:pt x="15" y="27"/>
                  </a:lnTo>
                  <a:lnTo>
                    <a:pt x="7" y="32"/>
                  </a:lnTo>
                  <a:lnTo>
                    <a:pt x="0" y="35"/>
                  </a:lnTo>
                  <a:lnTo>
                    <a:pt x="5" y="44"/>
                  </a:lnTo>
                  <a:lnTo>
                    <a:pt x="12" y="41"/>
                  </a:lnTo>
                  <a:lnTo>
                    <a:pt x="20" y="36"/>
                  </a:lnTo>
                  <a:lnTo>
                    <a:pt x="30" y="32"/>
                  </a:lnTo>
                  <a:lnTo>
                    <a:pt x="40" y="26"/>
                  </a:lnTo>
                  <a:lnTo>
                    <a:pt x="51" y="20"/>
                  </a:lnTo>
                  <a:lnTo>
                    <a:pt x="61" y="16"/>
                  </a:lnTo>
                  <a:lnTo>
                    <a:pt x="68" y="11"/>
                  </a:lnTo>
                  <a:lnTo>
                    <a:pt x="72" y="9"/>
                  </a:lnTo>
                  <a:lnTo>
                    <a:pt x="70" y="9"/>
                  </a:lnTo>
                  <a:lnTo>
                    <a:pt x="72" y="9"/>
                  </a:lnTo>
                  <a:lnTo>
                    <a:pt x="75" y="6"/>
                  </a:lnTo>
                  <a:lnTo>
                    <a:pt x="75" y="2"/>
                  </a:lnTo>
                  <a:lnTo>
                    <a:pt x="71" y="0"/>
                  </a:lnTo>
                  <a:lnTo>
                    <a:pt x="68" y="0"/>
                  </a:lnTo>
                  <a:lnTo>
                    <a:pt x="7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60" name="Freeform 568"/>
            <p:cNvSpPr>
              <a:spLocks/>
            </p:cNvSpPr>
            <p:nvPr/>
          </p:nvSpPr>
          <p:spPr bwMode="auto">
            <a:xfrm>
              <a:off x="2779" y="3533"/>
              <a:ext cx="80" cy="6"/>
            </a:xfrm>
            <a:custGeom>
              <a:avLst/>
              <a:gdLst>
                <a:gd name="T0" fmla="*/ 235 w 242"/>
                <a:gd name="T1" fmla="*/ 0 h 18"/>
                <a:gd name="T2" fmla="*/ 236 w 242"/>
                <a:gd name="T3" fmla="*/ 0 h 18"/>
                <a:gd name="T4" fmla="*/ 227 w 242"/>
                <a:gd name="T5" fmla="*/ 2 h 18"/>
                <a:gd name="T6" fmla="*/ 213 w 242"/>
                <a:gd name="T7" fmla="*/ 3 h 18"/>
                <a:gd name="T8" fmla="*/ 198 w 242"/>
                <a:gd name="T9" fmla="*/ 5 h 18"/>
                <a:gd name="T10" fmla="*/ 182 w 242"/>
                <a:gd name="T11" fmla="*/ 5 h 18"/>
                <a:gd name="T12" fmla="*/ 165 w 242"/>
                <a:gd name="T13" fmla="*/ 5 h 18"/>
                <a:gd name="T14" fmla="*/ 145 w 242"/>
                <a:gd name="T15" fmla="*/ 6 h 18"/>
                <a:gd name="T16" fmla="*/ 127 w 242"/>
                <a:gd name="T17" fmla="*/ 6 h 18"/>
                <a:gd name="T18" fmla="*/ 109 w 242"/>
                <a:gd name="T19" fmla="*/ 6 h 18"/>
                <a:gd name="T20" fmla="*/ 89 w 242"/>
                <a:gd name="T21" fmla="*/ 6 h 18"/>
                <a:gd name="T22" fmla="*/ 72 w 242"/>
                <a:gd name="T23" fmla="*/ 6 h 18"/>
                <a:gd name="T24" fmla="*/ 55 w 242"/>
                <a:gd name="T25" fmla="*/ 6 h 18"/>
                <a:gd name="T26" fmla="*/ 40 w 242"/>
                <a:gd name="T27" fmla="*/ 6 h 18"/>
                <a:gd name="T28" fmla="*/ 26 w 242"/>
                <a:gd name="T29" fmla="*/ 6 h 18"/>
                <a:gd name="T30" fmla="*/ 15 w 242"/>
                <a:gd name="T31" fmla="*/ 6 h 18"/>
                <a:gd name="T32" fmla="*/ 6 w 242"/>
                <a:gd name="T33" fmla="*/ 6 h 18"/>
                <a:gd name="T34" fmla="*/ 0 w 242"/>
                <a:gd name="T35" fmla="*/ 8 h 18"/>
                <a:gd name="T36" fmla="*/ 0 w 242"/>
                <a:gd name="T37" fmla="*/ 17 h 18"/>
                <a:gd name="T38" fmla="*/ 6 w 242"/>
                <a:gd name="T39" fmla="*/ 18 h 18"/>
                <a:gd name="T40" fmla="*/ 15 w 242"/>
                <a:gd name="T41" fmla="*/ 18 h 18"/>
                <a:gd name="T42" fmla="*/ 26 w 242"/>
                <a:gd name="T43" fmla="*/ 18 h 18"/>
                <a:gd name="T44" fmla="*/ 40 w 242"/>
                <a:gd name="T45" fmla="*/ 18 h 18"/>
                <a:gd name="T46" fmla="*/ 55 w 242"/>
                <a:gd name="T47" fmla="*/ 18 h 18"/>
                <a:gd name="T48" fmla="*/ 72 w 242"/>
                <a:gd name="T49" fmla="*/ 18 h 18"/>
                <a:gd name="T50" fmla="*/ 89 w 242"/>
                <a:gd name="T51" fmla="*/ 18 h 18"/>
                <a:gd name="T52" fmla="*/ 109 w 242"/>
                <a:gd name="T53" fmla="*/ 18 h 18"/>
                <a:gd name="T54" fmla="*/ 127 w 242"/>
                <a:gd name="T55" fmla="*/ 18 h 18"/>
                <a:gd name="T56" fmla="*/ 145 w 242"/>
                <a:gd name="T57" fmla="*/ 18 h 18"/>
                <a:gd name="T58" fmla="*/ 165 w 242"/>
                <a:gd name="T59" fmla="*/ 17 h 18"/>
                <a:gd name="T60" fmla="*/ 182 w 242"/>
                <a:gd name="T61" fmla="*/ 17 h 18"/>
                <a:gd name="T62" fmla="*/ 198 w 242"/>
                <a:gd name="T63" fmla="*/ 14 h 18"/>
                <a:gd name="T64" fmla="*/ 213 w 242"/>
                <a:gd name="T65" fmla="*/ 12 h 18"/>
                <a:gd name="T66" fmla="*/ 227 w 242"/>
                <a:gd name="T67" fmla="*/ 11 h 18"/>
                <a:gd name="T68" fmla="*/ 238 w 242"/>
                <a:gd name="T69" fmla="*/ 9 h 18"/>
                <a:gd name="T70" fmla="*/ 239 w 242"/>
                <a:gd name="T71" fmla="*/ 9 h 18"/>
                <a:gd name="T72" fmla="*/ 238 w 242"/>
                <a:gd name="T73" fmla="*/ 9 h 18"/>
                <a:gd name="T74" fmla="*/ 242 w 242"/>
                <a:gd name="T75" fmla="*/ 6 h 18"/>
                <a:gd name="T76" fmla="*/ 242 w 242"/>
                <a:gd name="T77" fmla="*/ 3 h 18"/>
                <a:gd name="T78" fmla="*/ 239 w 242"/>
                <a:gd name="T79" fmla="*/ 1 h 18"/>
                <a:gd name="T80" fmla="*/ 236 w 242"/>
                <a:gd name="T81" fmla="*/ 0 h 18"/>
                <a:gd name="T82" fmla="*/ 235 w 242"/>
                <a:gd name="T8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2" h="18">
                  <a:moveTo>
                    <a:pt x="235" y="0"/>
                  </a:moveTo>
                  <a:lnTo>
                    <a:pt x="236" y="0"/>
                  </a:lnTo>
                  <a:lnTo>
                    <a:pt x="227" y="2"/>
                  </a:lnTo>
                  <a:lnTo>
                    <a:pt x="213" y="3"/>
                  </a:lnTo>
                  <a:lnTo>
                    <a:pt x="198" y="5"/>
                  </a:lnTo>
                  <a:lnTo>
                    <a:pt x="182" y="5"/>
                  </a:lnTo>
                  <a:lnTo>
                    <a:pt x="165" y="5"/>
                  </a:lnTo>
                  <a:lnTo>
                    <a:pt x="145" y="6"/>
                  </a:lnTo>
                  <a:lnTo>
                    <a:pt x="127" y="6"/>
                  </a:lnTo>
                  <a:lnTo>
                    <a:pt x="109" y="6"/>
                  </a:lnTo>
                  <a:lnTo>
                    <a:pt x="89" y="6"/>
                  </a:lnTo>
                  <a:lnTo>
                    <a:pt x="72" y="6"/>
                  </a:lnTo>
                  <a:lnTo>
                    <a:pt x="55" y="6"/>
                  </a:lnTo>
                  <a:lnTo>
                    <a:pt x="40" y="6"/>
                  </a:lnTo>
                  <a:lnTo>
                    <a:pt x="26" y="6"/>
                  </a:lnTo>
                  <a:lnTo>
                    <a:pt x="15" y="6"/>
                  </a:lnTo>
                  <a:lnTo>
                    <a:pt x="6" y="6"/>
                  </a:lnTo>
                  <a:lnTo>
                    <a:pt x="0" y="8"/>
                  </a:lnTo>
                  <a:lnTo>
                    <a:pt x="0" y="17"/>
                  </a:lnTo>
                  <a:lnTo>
                    <a:pt x="6" y="18"/>
                  </a:lnTo>
                  <a:lnTo>
                    <a:pt x="15" y="18"/>
                  </a:lnTo>
                  <a:lnTo>
                    <a:pt x="26" y="18"/>
                  </a:lnTo>
                  <a:lnTo>
                    <a:pt x="40" y="18"/>
                  </a:lnTo>
                  <a:lnTo>
                    <a:pt x="55" y="18"/>
                  </a:lnTo>
                  <a:lnTo>
                    <a:pt x="72" y="18"/>
                  </a:lnTo>
                  <a:lnTo>
                    <a:pt x="89" y="18"/>
                  </a:lnTo>
                  <a:lnTo>
                    <a:pt x="109" y="18"/>
                  </a:lnTo>
                  <a:lnTo>
                    <a:pt x="127" y="18"/>
                  </a:lnTo>
                  <a:lnTo>
                    <a:pt x="145" y="18"/>
                  </a:lnTo>
                  <a:lnTo>
                    <a:pt x="165" y="17"/>
                  </a:lnTo>
                  <a:lnTo>
                    <a:pt x="182" y="17"/>
                  </a:lnTo>
                  <a:lnTo>
                    <a:pt x="198" y="14"/>
                  </a:lnTo>
                  <a:lnTo>
                    <a:pt x="213" y="12"/>
                  </a:lnTo>
                  <a:lnTo>
                    <a:pt x="227" y="11"/>
                  </a:lnTo>
                  <a:lnTo>
                    <a:pt x="238" y="9"/>
                  </a:lnTo>
                  <a:lnTo>
                    <a:pt x="239" y="9"/>
                  </a:lnTo>
                  <a:lnTo>
                    <a:pt x="238" y="9"/>
                  </a:lnTo>
                  <a:lnTo>
                    <a:pt x="242" y="6"/>
                  </a:lnTo>
                  <a:lnTo>
                    <a:pt x="242" y="3"/>
                  </a:lnTo>
                  <a:lnTo>
                    <a:pt x="239" y="1"/>
                  </a:lnTo>
                  <a:lnTo>
                    <a:pt x="236" y="0"/>
                  </a:lnTo>
                  <a:lnTo>
                    <a:pt x="23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61" name="Freeform 569"/>
            <p:cNvSpPr>
              <a:spLocks/>
            </p:cNvSpPr>
            <p:nvPr/>
          </p:nvSpPr>
          <p:spPr bwMode="auto">
            <a:xfrm>
              <a:off x="2857" y="3518"/>
              <a:ext cx="37" cy="18"/>
            </a:xfrm>
            <a:custGeom>
              <a:avLst/>
              <a:gdLst>
                <a:gd name="T0" fmla="*/ 112 w 112"/>
                <a:gd name="T1" fmla="*/ 0 h 56"/>
                <a:gd name="T2" fmla="*/ 112 w 112"/>
                <a:gd name="T3" fmla="*/ 0 h 56"/>
                <a:gd name="T4" fmla="*/ 103 w 112"/>
                <a:gd name="T5" fmla="*/ 2 h 56"/>
                <a:gd name="T6" fmla="*/ 91 w 112"/>
                <a:gd name="T7" fmla="*/ 4 h 56"/>
                <a:gd name="T8" fmla="*/ 79 w 112"/>
                <a:gd name="T9" fmla="*/ 10 h 56"/>
                <a:gd name="T10" fmla="*/ 65 w 112"/>
                <a:gd name="T11" fmla="*/ 16 h 56"/>
                <a:gd name="T12" fmla="*/ 49 w 112"/>
                <a:gd name="T13" fmla="*/ 23 h 56"/>
                <a:gd name="T14" fmla="*/ 32 w 112"/>
                <a:gd name="T15" fmla="*/ 29 h 56"/>
                <a:gd name="T16" fmla="*/ 16 w 112"/>
                <a:gd name="T17" fmla="*/ 39 h 56"/>
                <a:gd name="T18" fmla="*/ 0 w 112"/>
                <a:gd name="T19" fmla="*/ 47 h 56"/>
                <a:gd name="T20" fmla="*/ 4 w 112"/>
                <a:gd name="T21" fmla="*/ 56 h 56"/>
                <a:gd name="T22" fmla="*/ 20 w 112"/>
                <a:gd name="T23" fmla="*/ 48 h 56"/>
                <a:gd name="T24" fmla="*/ 36 w 112"/>
                <a:gd name="T25" fmla="*/ 39 h 56"/>
                <a:gd name="T26" fmla="*/ 51 w 112"/>
                <a:gd name="T27" fmla="*/ 32 h 56"/>
                <a:gd name="T28" fmla="*/ 67 w 112"/>
                <a:gd name="T29" fmla="*/ 25 h 56"/>
                <a:gd name="T30" fmla="*/ 81 w 112"/>
                <a:gd name="T31" fmla="*/ 19 h 56"/>
                <a:gd name="T32" fmla="*/ 94 w 112"/>
                <a:gd name="T33" fmla="*/ 13 h 56"/>
                <a:gd name="T34" fmla="*/ 105 w 112"/>
                <a:gd name="T35" fmla="*/ 11 h 56"/>
                <a:gd name="T36" fmla="*/ 112 w 112"/>
                <a:gd name="T37" fmla="*/ 9 h 56"/>
                <a:gd name="T38" fmla="*/ 112 w 112"/>
                <a:gd name="T39" fmla="*/ 9 h 56"/>
                <a:gd name="T40" fmla="*/ 112 w 112"/>
                <a:gd name="T41"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2" h="56">
                  <a:moveTo>
                    <a:pt x="112" y="0"/>
                  </a:moveTo>
                  <a:lnTo>
                    <a:pt x="112" y="0"/>
                  </a:lnTo>
                  <a:lnTo>
                    <a:pt x="103" y="2"/>
                  </a:lnTo>
                  <a:lnTo>
                    <a:pt x="91" y="4"/>
                  </a:lnTo>
                  <a:lnTo>
                    <a:pt x="79" y="10"/>
                  </a:lnTo>
                  <a:lnTo>
                    <a:pt x="65" y="16"/>
                  </a:lnTo>
                  <a:lnTo>
                    <a:pt x="49" y="23"/>
                  </a:lnTo>
                  <a:lnTo>
                    <a:pt x="32" y="29"/>
                  </a:lnTo>
                  <a:lnTo>
                    <a:pt x="16" y="39"/>
                  </a:lnTo>
                  <a:lnTo>
                    <a:pt x="0" y="47"/>
                  </a:lnTo>
                  <a:lnTo>
                    <a:pt x="4" y="56"/>
                  </a:lnTo>
                  <a:lnTo>
                    <a:pt x="20" y="48"/>
                  </a:lnTo>
                  <a:lnTo>
                    <a:pt x="36" y="39"/>
                  </a:lnTo>
                  <a:lnTo>
                    <a:pt x="51" y="32"/>
                  </a:lnTo>
                  <a:lnTo>
                    <a:pt x="67" y="25"/>
                  </a:lnTo>
                  <a:lnTo>
                    <a:pt x="81" y="19"/>
                  </a:lnTo>
                  <a:lnTo>
                    <a:pt x="94" y="13"/>
                  </a:lnTo>
                  <a:lnTo>
                    <a:pt x="105" y="11"/>
                  </a:lnTo>
                  <a:lnTo>
                    <a:pt x="112" y="9"/>
                  </a:lnTo>
                  <a:lnTo>
                    <a:pt x="112" y="9"/>
                  </a:lnTo>
                  <a:lnTo>
                    <a:pt x="11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62" name="Freeform 570"/>
            <p:cNvSpPr>
              <a:spLocks/>
            </p:cNvSpPr>
            <p:nvPr/>
          </p:nvSpPr>
          <p:spPr bwMode="auto">
            <a:xfrm>
              <a:off x="2894" y="3505"/>
              <a:ext cx="44" cy="16"/>
            </a:xfrm>
            <a:custGeom>
              <a:avLst/>
              <a:gdLst>
                <a:gd name="T0" fmla="*/ 128 w 130"/>
                <a:gd name="T1" fmla="*/ 0 h 46"/>
                <a:gd name="T2" fmla="*/ 128 w 130"/>
                <a:gd name="T3" fmla="*/ 0 h 46"/>
                <a:gd name="T4" fmla="*/ 118 w 130"/>
                <a:gd name="T5" fmla="*/ 3 h 46"/>
                <a:gd name="T6" fmla="*/ 103 w 130"/>
                <a:gd name="T7" fmla="*/ 8 h 46"/>
                <a:gd name="T8" fmla="*/ 85 w 130"/>
                <a:gd name="T9" fmla="*/ 14 h 46"/>
                <a:gd name="T10" fmla="*/ 64 w 130"/>
                <a:gd name="T11" fmla="*/ 19 h 46"/>
                <a:gd name="T12" fmla="*/ 43 w 130"/>
                <a:gd name="T13" fmla="*/ 26 h 46"/>
                <a:gd name="T14" fmla="*/ 25 w 130"/>
                <a:gd name="T15" fmla="*/ 31 h 46"/>
                <a:gd name="T16" fmla="*/ 9 w 130"/>
                <a:gd name="T17" fmla="*/ 35 h 46"/>
                <a:gd name="T18" fmla="*/ 0 w 130"/>
                <a:gd name="T19" fmla="*/ 37 h 46"/>
                <a:gd name="T20" fmla="*/ 0 w 130"/>
                <a:gd name="T21" fmla="*/ 46 h 46"/>
                <a:gd name="T22" fmla="*/ 11 w 130"/>
                <a:gd name="T23" fmla="*/ 45 h 46"/>
                <a:gd name="T24" fmla="*/ 27 w 130"/>
                <a:gd name="T25" fmla="*/ 40 h 46"/>
                <a:gd name="T26" fmla="*/ 46 w 130"/>
                <a:gd name="T27" fmla="*/ 35 h 46"/>
                <a:gd name="T28" fmla="*/ 66 w 130"/>
                <a:gd name="T29" fmla="*/ 29 h 46"/>
                <a:gd name="T30" fmla="*/ 87 w 130"/>
                <a:gd name="T31" fmla="*/ 23 h 46"/>
                <a:gd name="T32" fmla="*/ 105 w 130"/>
                <a:gd name="T33" fmla="*/ 17 h 46"/>
                <a:gd name="T34" fmla="*/ 120 w 130"/>
                <a:gd name="T35" fmla="*/ 13 h 46"/>
                <a:gd name="T36" fmla="*/ 130 w 130"/>
                <a:gd name="T37" fmla="*/ 9 h 46"/>
                <a:gd name="T38" fmla="*/ 130 w 130"/>
                <a:gd name="T39" fmla="*/ 9 h 46"/>
                <a:gd name="T40" fmla="*/ 128 w 130"/>
                <a:gd name="T4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 h="46">
                  <a:moveTo>
                    <a:pt x="128" y="0"/>
                  </a:moveTo>
                  <a:lnTo>
                    <a:pt x="128" y="0"/>
                  </a:lnTo>
                  <a:lnTo>
                    <a:pt x="118" y="3"/>
                  </a:lnTo>
                  <a:lnTo>
                    <a:pt x="103" y="8"/>
                  </a:lnTo>
                  <a:lnTo>
                    <a:pt x="85" y="14"/>
                  </a:lnTo>
                  <a:lnTo>
                    <a:pt x="64" y="19"/>
                  </a:lnTo>
                  <a:lnTo>
                    <a:pt x="43" y="26"/>
                  </a:lnTo>
                  <a:lnTo>
                    <a:pt x="25" y="31"/>
                  </a:lnTo>
                  <a:lnTo>
                    <a:pt x="9" y="35"/>
                  </a:lnTo>
                  <a:lnTo>
                    <a:pt x="0" y="37"/>
                  </a:lnTo>
                  <a:lnTo>
                    <a:pt x="0" y="46"/>
                  </a:lnTo>
                  <a:lnTo>
                    <a:pt x="11" y="45"/>
                  </a:lnTo>
                  <a:lnTo>
                    <a:pt x="27" y="40"/>
                  </a:lnTo>
                  <a:lnTo>
                    <a:pt x="46" y="35"/>
                  </a:lnTo>
                  <a:lnTo>
                    <a:pt x="66" y="29"/>
                  </a:lnTo>
                  <a:lnTo>
                    <a:pt x="87" y="23"/>
                  </a:lnTo>
                  <a:lnTo>
                    <a:pt x="105" y="17"/>
                  </a:lnTo>
                  <a:lnTo>
                    <a:pt x="120" y="13"/>
                  </a:lnTo>
                  <a:lnTo>
                    <a:pt x="130" y="9"/>
                  </a:lnTo>
                  <a:lnTo>
                    <a:pt x="130" y="9"/>
                  </a:lnTo>
                  <a:lnTo>
                    <a:pt x="12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63" name="Freeform 571"/>
            <p:cNvSpPr>
              <a:spLocks/>
            </p:cNvSpPr>
            <p:nvPr/>
          </p:nvSpPr>
          <p:spPr bwMode="auto">
            <a:xfrm>
              <a:off x="2937" y="3488"/>
              <a:ext cx="92" cy="20"/>
            </a:xfrm>
            <a:custGeom>
              <a:avLst/>
              <a:gdLst>
                <a:gd name="T0" fmla="*/ 274 w 276"/>
                <a:gd name="T1" fmla="*/ 0 h 61"/>
                <a:gd name="T2" fmla="*/ 275 w 276"/>
                <a:gd name="T3" fmla="*/ 0 h 61"/>
                <a:gd name="T4" fmla="*/ 270 w 276"/>
                <a:gd name="T5" fmla="*/ 2 h 61"/>
                <a:gd name="T6" fmla="*/ 260 w 276"/>
                <a:gd name="T7" fmla="*/ 3 h 61"/>
                <a:gd name="T8" fmla="*/ 246 w 276"/>
                <a:gd name="T9" fmla="*/ 5 h 61"/>
                <a:gd name="T10" fmla="*/ 229 w 276"/>
                <a:gd name="T11" fmla="*/ 8 h 61"/>
                <a:gd name="T12" fmla="*/ 210 w 276"/>
                <a:gd name="T13" fmla="*/ 12 h 61"/>
                <a:gd name="T14" fmla="*/ 188 w 276"/>
                <a:gd name="T15" fmla="*/ 16 h 61"/>
                <a:gd name="T16" fmla="*/ 164 w 276"/>
                <a:gd name="T17" fmla="*/ 20 h 61"/>
                <a:gd name="T18" fmla="*/ 140 w 276"/>
                <a:gd name="T19" fmla="*/ 24 h 61"/>
                <a:gd name="T20" fmla="*/ 116 w 276"/>
                <a:gd name="T21" fmla="*/ 29 h 61"/>
                <a:gd name="T22" fmla="*/ 92 w 276"/>
                <a:gd name="T23" fmla="*/ 34 h 61"/>
                <a:gd name="T24" fmla="*/ 70 w 276"/>
                <a:gd name="T25" fmla="*/ 37 h 61"/>
                <a:gd name="T26" fmla="*/ 48 w 276"/>
                <a:gd name="T27" fmla="*/ 42 h 61"/>
                <a:gd name="T28" fmla="*/ 32 w 276"/>
                <a:gd name="T29" fmla="*/ 45 h 61"/>
                <a:gd name="T30" fmla="*/ 16 w 276"/>
                <a:gd name="T31" fmla="*/ 47 h 61"/>
                <a:gd name="T32" fmla="*/ 6 w 276"/>
                <a:gd name="T33" fmla="*/ 51 h 61"/>
                <a:gd name="T34" fmla="*/ 0 w 276"/>
                <a:gd name="T35" fmla="*/ 52 h 61"/>
                <a:gd name="T36" fmla="*/ 2 w 276"/>
                <a:gd name="T37" fmla="*/ 61 h 61"/>
                <a:gd name="T38" fmla="*/ 8 w 276"/>
                <a:gd name="T39" fmla="*/ 60 h 61"/>
                <a:gd name="T40" fmla="*/ 18 w 276"/>
                <a:gd name="T41" fmla="*/ 57 h 61"/>
                <a:gd name="T42" fmla="*/ 32 w 276"/>
                <a:gd name="T43" fmla="*/ 54 h 61"/>
                <a:gd name="T44" fmla="*/ 50 w 276"/>
                <a:gd name="T45" fmla="*/ 51 h 61"/>
                <a:gd name="T46" fmla="*/ 70 w 276"/>
                <a:gd name="T47" fmla="*/ 46 h 61"/>
                <a:gd name="T48" fmla="*/ 92 w 276"/>
                <a:gd name="T49" fmla="*/ 43 h 61"/>
                <a:gd name="T50" fmla="*/ 116 w 276"/>
                <a:gd name="T51" fmla="*/ 38 h 61"/>
                <a:gd name="T52" fmla="*/ 140 w 276"/>
                <a:gd name="T53" fmla="*/ 34 h 61"/>
                <a:gd name="T54" fmla="*/ 164 w 276"/>
                <a:gd name="T55" fmla="*/ 29 h 61"/>
                <a:gd name="T56" fmla="*/ 188 w 276"/>
                <a:gd name="T57" fmla="*/ 26 h 61"/>
                <a:gd name="T58" fmla="*/ 210 w 276"/>
                <a:gd name="T59" fmla="*/ 21 h 61"/>
                <a:gd name="T60" fmla="*/ 229 w 276"/>
                <a:gd name="T61" fmla="*/ 18 h 61"/>
                <a:gd name="T62" fmla="*/ 246 w 276"/>
                <a:gd name="T63" fmla="*/ 14 h 61"/>
                <a:gd name="T64" fmla="*/ 260 w 276"/>
                <a:gd name="T65" fmla="*/ 12 h 61"/>
                <a:gd name="T66" fmla="*/ 270 w 276"/>
                <a:gd name="T67" fmla="*/ 11 h 61"/>
                <a:gd name="T68" fmla="*/ 275 w 276"/>
                <a:gd name="T69" fmla="*/ 10 h 61"/>
                <a:gd name="T70" fmla="*/ 276 w 276"/>
                <a:gd name="T71" fmla="*/ 10 h 61"/>
                <a:gd name="T72" fmla="*/ 274 w 276"/>
                <a:gd name="T73"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76" h="61">
                  <a:moveTo>
                    <a:pt x="274" y="0"/>
                  </a:moveTo>
                  <a:lnTo>
                    <a:pt x="275" y="0"/>
                  </a:lnTo>
                  <a:lnTo>
                    <a:pt x="270" y="2"/>
                  </a:lnTo>
                  <a:lnTo>
                    <a:pt x="260" y="3"/>
                  </a:lnTo>
                  <a:lnTo>
                    <a:pt x="246" y="5"/>
                  </a:lnTo>
                  <a:lnTo>
                    <a:pt x="229" y="8"/>
                  </a:lnTo>
                  <a:lnTo>
                    <a:pt x="210" y="12"/>
                  </a:lnTo>
                  <a:lnTo>
                    <a:pt x="188" y="16"/>
                  </a:lnTo>
                  <a:lnTo>
                    <a:pt x="164" y="20"/>
                  </a:lnTo>
                  <a:lnTo>
                    <a:pt x="140" y="24"/>
                  </a:lnTo>
                  <a:lnTo>
                    <a:pt x="116" y="29"/>
                  </a:lnTo>
                  <a:lnTo>
                    <a:pt x="92" y="34"/>
                  </a:lnTo>
                  <a:lnTo>
                    <a:pt x="70" y="37"/>
                  </a:lnTo>
                  <a:lnTo>
                    <a:pt x="48" y="42"/>
                  </a:lnTo>
                  <a:lnTo>
                    <a:pt x="32" y="45"/>
                  </a:lnTo>
                  <a:lnTo>
                    <a:pt x="16" y="47"/>
                  </a:lnTo>
                  <a:lnTo>
                    <a:pt x="6" y="51"/>
                  </a:lnTo>
                  <a:lnTo>
                    <a:pt x="0" y="52"/>
                  </a:lnTo>
                  <a:lnTo>
                    <a:pt x="2" y="61"/>
                  </a:lnTo>
                  <a:lnTo>
                    <a:pt x="8" y="60"/>
                  </a:lnTo>
                  <a:lnTo>
                    <a:pt x="18" y="57"/>
                  </a:lnTo>
                  <a:lnTo>
                    <a:pt x="32" y="54"/>
                  </a:lnTo>
                  <a:lnTo>
                    <a:pt x="50" y="51"/>
                  </a:lnTo>
                  <a:lnTo>
                    <a:pt x="70" y="46"/>
                  </a:lnTo>
                  <a:lnTo>
                    <a:pt x="92" y="43"/>
                  </a:lnTo>
                  <a:lnTo>
                    <a:pt x="116" y="38"/>
                  </a:lnTo>
                  <a:lnTo>
                    <a:pt x="140" y="34"/>
                  </a:lnTo>
                  <a:lnTo>
                    <a:pt x="164" y="29"/>
                  </a:lnTo>
                  <a:lnTo>
                    <a:pt x="188" y="26"/>
                  </a:lnTo>
                  <a:lnTo>
                    <a:pt x="210" y="21"/>
                  </a:lnTo>
                  <a:lnTo>
                    <a:pt x="229" y="18"/>
                  </a:lnTo>
                  <a:lnTo>
                    <a:pt x="246" y="14"/>
                  </a:lnTo>
                  <a:lnTo>
                    <a:pt x="260" y="12"/>
                  </a:lnTo>
                  <a:lnTo>
                    <a:pt x="270" y="11"/>
                  </a:lnTo>
                  <a:lnTo>
                    <a:pt x="275" y="10"/>
                  </a:lnTo>
                  <a:lnTo>
                    <a:pt x="276" y="10"/>
                  </a:lnTo>
                  <a:lnTo>
                    <a:pt x="27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64" name="Freeform 572"/>
            <p:cNvSpPr>
              <a:spLocks/>
            </p:cNvSpPr>
            <p:nvPr/>
          </p:nvSpPr>
          <p:spPr bwMode="auto">
            <a:xfrm>
              <a:off x="3028" y="3483"/>
              <a:ext cx="8" cy="8"/>
            </a:xfrm>
            <a:custGeom>
              <a:avLst/>
              <a:gdLst>
                <a:gd name="T0" fmla="*/ 18 w 23"/>
                <a:gd name="T1" fmla="*/ 0 h 26"/>
                <a:gd name="T2" fmla="*/ 11 w 23"/>
                <a:gd name="T3" fmla="*/ 6 h 26"/>
                <a:gd name="T4" fmla="*/ 7 w 23"/>
                <a:gd name="T5" fmla="*/ 11 h 26"/>
                <a:gd name="T6" fmla="*/ 3 w 23"/>
                <a:gd name="T7" fmla="*/ 15 h 26"/>
                <a:gd name="T8" fmla="*/ 0 w 23"/>
                <a:gd name="T9" fmla="*/ 16 h 26"/>
                <a:gd name="T10" fmla="*/ 2 w 23"/>
                <a:gd name="T11" fmla="*/ 26 h 26"/>
                <a:gd name="T12" fmla="*/ 8 w 23"/>
                <a:gd name="T13" fmla="*/ 22 h 26"/>
                <a:gd name="T14" fmla="*/ 13 w 23"/>
                <a:gd name="T15" fmla="*/ 18 h 26"/>
                <a:gd name="T16" fmla="*/ 18 w 23"/>
                <a:gd name="T17" fmla="*/ 13 h 26"/>
                <a:gd name="T18" fmla="*/ 23 w 23"/>
                <a:gd name="T19" fmla="*/ 10 h 26"/>
                <a:gd name="T20" fmla="*/ 18 w 23"/>
                <a:gd name="T2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6">
                  <a:moveTo>
                    <a:pt x="18" y="0"/>
                  </a:moveTo>
                  <a:lnTo>
                    <a:pt x="11" y="6"/>
                  </a:lnTo>
                  <a:lnTo>
                    <a:pt x="7" y="11"/>
                  </a:lnTo>
                  <a:lnTo>
                    <a:pt x="3" y="15"/>
                  </a:lnTo>
                  <a:lnTo>
                    <a:pt x="0" y="16"/>
                  </a:lnTo>
                  <a:lnTo>
                    <a:pt x="2" y="26"/>
                  </a:lnTo>
                  <a:lnTo>
                    <a:pt x="8" y="22"/>
                  </a:lnTo>
                  <a:lnTo>
                    <a:pt x="13" y="18"/>
                  </a:lnTo>
                  <a:lnTo>
                    <a:pt x="18" y="13"/>
                  </a:lnTo>
                  <a:lnTo>
                    <a:pt x="23" y="10"/>
                  </a:lnTo>
                  <a:lnTo>
                    <a:pt x="1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65" name="Freeform 573"/>
            <p:cNvSpPr>
              <a:spLocks/>
            </p:cNvSpPr>
            <p:nvPr/>
          </p:nvSpPr>
          <p:spPr bwMode="auto">
            <a:xfrm>
              <a:off x="3034" y="3483"/>
              <a:ext cx="3" cy="3"/>
            </a:xfrm>
            <a:custGeom>
              <a:avLst/>
              <a:gdLst>
                <a:gd name="T0" fmla="*/ 5 w 7"/>
                <a:gd name="T1" fmla="*/ 10 h 10"/>
                <a:gd name="T2" fmla="*/ 7 w 7"/>
                <a:gd name="T3" fmla="*/ 7 h 10"/>
                <a:gd name="T4" fmla="*/ 7 w 7"/>
                <a:gd name="T5" fmla="*/ 3 h 10"/>
                <a:gd name="T6" fmla="*/ 3 w 7"/>
                <a:gd name="T7" fmla="*/ 0 h 10"/>
                <a:gd name="T8" fmla="*/ 0 w 7"/>
                <a:gd name="T9" fmla="*/ 0 h 10"/>
                <a:gd name="T10" fmla="*/ 5 w 7"/>
                <a:gd name="T11" fmla="*/ 10 h 10"/>
              </a:gdLst>
              <a:ahLst/>
              <a:cxnLst>
                <a:cxn ang="0">
                  <a:pos x="T0" y="T1"/>
                </a:cxn>
                <a:cxn ang="0">
                  <a:pos x="T2" y="T3"/>
                </a:cxn>
                <a:cxn ang="0">
                  <a:pos x="T4" y="T5"/>
                </a:cxn>
                <a:cxn ang="0">
                  <a:pos x="T6" y="T7"/>
                </a:cxn>
                <a:cxn ang="0">
                  <a:pos x="T8" y="T9"/>
                </a:cxn>
                <a:cxn ang="0">
                  <a:pos x="T10" y="T11"/>
                </a:cxn>
              </a:cxnLst>
              <a:rect l="0" t="0" r="r" b="b"/>
              <a:pathLst>
                <a:path w="7" h="10">
                  <a:moveTo>
                    <a:pt x="5" y="10"/>
                  </a:moveTo>
                  <a:lnTo>
                    <a:pt x="7" y="7"/>
                  </a:lnTo>
                  <a:lnTo>
                    <a:pt x="7" y="3"/>
                  </a:lnTo>
                  <a:lnTo>
                    <a:pt x="3" y="0"/>
                  </a:lnTo>
                  <a:lnTo>
                    <a:pt x="0" y="0"/>
                  </a:lnTo>
                  <a:lnTo>
                    <a:pt x="5"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66" name="Freeform 574"/>
            <p:cNvSpPr>
              <a:spLocks/>
            </p:cNvSpPr>
            <p:nvPr/>
          </p:nvSpPr>
          <p:spPr bwMode="auto">
            <a:xfrm>
              <a:off x="2857" y="3533"/>
              <a:ext cx="2" cy="3"/>
            </a:xfrm>
            <a:custGeom>
              <a:avLst/>
              <a:gdLst>
                <a:gd name="T0" fmla="*/ 4 w 7"/>
                <a:gd name="T1" fmla="*/ 9 h 9"/>
                <a:gd name="T2" fmla="*/ 7 w 7"/>
                <a:gd name="T3" fmla="*/ 6 h 9"/>
                <a:gd name="T4" fmla="*/ 7 w 7"/>
                <a:gd name="T5" fmla="*/ 2 h 9"/>
                <a:gd name="T6" fmla="*/ 3 w 7"/>
                <a:gd name="T7" fmla="*/ 0 h 9"/>
                <a:gd name="T8" fmla="*/ 0 w 7"/>
                <a:gd name="T9" fmla="*/ 0 h 9"/>
                <a:gd name="T10" fmla="*/ 4 w 7"/>
                <a:gd name="T11" fmla="*/ 9 h 9"/>
              </a:gdLst>
              <a:ahLst/>
              <a:cxnLst>
                <a:cxn ang="0">
                  <a:pos x="T0" y="T1"/>
                </a:cxn>
                <a:cxn ang="0">
                  <a:pos x="T2" y="T3"/>
                </a:cxn>
                <a:cxn ang="0">
                  <a:pos x="T4" y="T5"/>
                </a:cxn>
                <a:cxn ang="0">
                  <a:pos x="T6" y="T7"/>
                </a:cxn>
                <a:cxn ang="0">
                  <a:pos x="T8" y="T9"/>
                </a:cxn>
                <a:cxn ang="0">
                  <a:pos x="T10" y="T11"/>
                </a:cxn>
              </a:cxnLst>
              <a:rect l="0" t="0" r="r" b="b"/>
              <a:pathLst>
                <a:path w="7" h="9">
                  <a:moveTo>
                    <a:pt x="4" y="9"/>
                  </a:moveTo>
                  <a:lnTo>
                    <a:pt x="7" y="6"/>
                  </a:lnTo>
                  <a:lnTo>
                    <a:pt x="7" y="2"/>
                  </a:lnTo>
                  <a:lnTo>
                    <a:pt x="3" y="0"/>
                  </a:lnTo>
                  <a:lnTo>
                    <a:pt x="0" y="0"/>
                  </a:lnTo>
                  <a:lnTo>
                    <a:pt x="4"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67" name="Freeform 575"/>
            <p:cNvSpPr>
              <a:spLocks/>
            </p:cNvSpPr>
            <p:nvPr/>
          </p:nvSpPr>
          <p:spPr bwMode="auto">
            <a:xfrm>
              <a:off x="2816" y="3533"/>
              <a:ext cx="42" cy="19"/>
            </a:xfrm>
            <a:custGeom>
              <a:avLst/>
              <a:gdLst>
                <a:gd name="T0" fmla="*/ 5 w 126"/>
                <a:gd name="T1" fmla="*/ 57 h 57"/>
                <a:gd name="T2" fmla="*/ 5 w 126"/>
                <a:gd name="T3" fmla="*/ 57 h 57"/>
                <a:gd name="T4" fmla="*/ 12 w 126"/>
                <a:gd name="T5" fmla="*/ 53 h 57"/>
                <a:gd name="T6" fmla="*/ 26 w 126"/>
                <a:gd name="T7" fmla="*/ 48 h 57"/>
                <a:gd name="T8" fmla="*/ 42 w 126"/>
                <a:gd name="T9" fmla="*/ 42 h 57"/>
                <a:gd name="T10" fmla="*/ 60 w 126"/>
                <a:gd name="T11" fmla="*/ 34 h 57"/>
                <a:gd name="T12" fmla="*/ 78 w 126"/>
                <a:gd name="T13" fmla="*/ 27 h 57"/>
                <a:gd name="T14" fmla="*/ 97 w 126"/>
                <a:gd name="T15" fmla="*/ 20 h 57"/>
                <a:gd name="T16" fmla="*/ 113 w 126"/>
                <a:gd name="T17" fmla="*/ 14 h 57"/>
                <a:gd name="T18" fmla="*/ 126 w 126"/>
                <a:gd name="T19" fmla="*/ 9 h 57"/>
                <a:gd name="T20" fmla="*/ 122 w 126"/>
                <a:gd name="T21" fmla="*/ 0 h 57"/>
                <a:gd name="T22" fmla="*/ 110 w 126"/>
                <a:gd name="T23" fmla="*/ 5 h 57"/>
                <a:gd name="T24" fmla="*/ 94 w 126"/>
                <a:gd name="T25" fmla="*/ 11 h 57"/>
                <a:gd name="T26" fmla="*/ 76 w 126"/>
                <a:gd name="T27" fmla="*/ 18 h 57"/>
                <a:gd name="T28" fmla="*/ 58 w 126"/>
                <a:gd name="T29" fmla="*/ 25 h 57"/>
                <a:gd name="T30" fmla="*/ 39 w 126"/>
                <a:gd name="T31" fmla="*/ 33 h 57"/>
                <a:gd name="T32" fmla="*/ 23 w 126"/>
                <a:gd name="T33" fmla="*/ 38 h 57"/>
                <a:gd name="T34" fmla="*/ 10 w 126"/>
                <a:gd name="T35" fmla="*/ 44 h 57"/>
                <a:gd name="T36" fmla="*/ 0 w 126"/>
                <a:gd name="T37" fmla="*/ 48 h 57"/>
                <a:gd name="T38" fmla="*/ 0 w 126"/>
                <a:gd name="T39" fmla="*/ 48 h 57"/>
                <a:gd name="T40" fmla="*/ 5 w 126"/>
                <a:gd name="T41"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6" h="57">
                  <a:moveTo>
                    <a:pt x="5" y="57"/>
                  </a:moveTo>
                  <a:lnTo>
                    <a:pt x="5" y="57"/>
                  </a:lnTo>
                  <a:lnTo>
                    <a:pt x="12" y="53"/>
                  </a:lnTo>
                  <a:lnTo>
                    <a:pt x="26" y="48"/>
                  </a:lnTo>
                  <a:lnTo>
                    <a:pt x="42" y="42"/>
                  </a:lnTo>
                  <a:lnTo>
                    <a:pt x="60" y="34"/>
                  </a:lnTo>
                  <a:lnTo>
                    <a:pt x="78" y="27"/>
                  </a:lnTo>
                  <a:lnTo>
                    <a:pt x="97" y="20"/>
                  </a:lnTo>
                  <a:lnTo>
                    <a:pt x="113" y="14"/>
                  </a:lnTo>
                  <a:lnTo>
                    <a:pt x="126" y="9"/>
                  </a:lnTo>
                  <a:lnTo>
                    <a:pt x="122" y="0"/>
                  </a:lnTo>
                  <a:lnTo>
                    <a:pt x="110" y="5"/>
                  </a:lnTo>
                  <a:lnTo>
                    <a:pt x="94" y="11"/>
                  </a:lnTo>
                  <a:lnTo>
                    <a:pt x="76" y="18"/>
                  </a:lnTo>
                  <a:lnTo>
                    <a:pt x="58" y="25"/>
                  </a:lnTo>
                  <a:lnTo>
                    <a:pt x="39" y="33"/>
                  </a:lnTo>
                  <a:lnTo>
                    <a:pt x="23" y="38"/>
                  </a:lnTo>
                  <a:lnTo>
                    <a:pt x="10" y="44"/>
                  </a:lnTo>
                  <a:lnTo>
                    <a:pt x="0" y="48"/>
                  </a:lnTo>
                  <a:lnTo>
                    <a:pt x="0" y="48"/>
                  </a:lnTo>
                  <a:lnTo>
                    <a:pt x="5" y="5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68" name="Freeform 576"/>
            <p:cNvSpPr>
              <a:spLocks/>
            </p:cNvSpPr>
            <p:nvPr/>
          </p:nvSpPr>
          <p:spPr bwMode="auto">
            <a:xfrm>
              <a:off x="2781" y="3549"/>
              <a:ext cx="37" cy="14"/>
            </a:xfrm>
            <a:custGeom>
              <a:avLst/>
              <a:gdLst>
                <a:gd name="T0" fmla="*/ 5 w 111"/>
                <a:gd name="T1" fmla="*/ 40 h 41"/>
                <a:gd name="T2" fmla="*/ 5 w 111"/>
                <a:gd name="T3" fmla="*/ 41 h 41"/>
                <a:gd name="T4" fmla="*/ 11 w 111"/>
                <a:gd name="T5" fmla="*/ 39 h 41"/>
                <a:gd name="T6" fmla="*/ 24 w 111"/>
                <a:gd name="T7" fmla="*/ 36 h 41"/>
                <a:gd name="T8" fmla="*/ 39 w 111"/>
                <a:gd name="T9" fmla="*/ 32 h 41"/>
                <a:gd name="T10" fmla="*/ 56 w 111"/>
                <a:gd name="T11" fmla="*/ 27 h 41"/>
                <a:gd name="T12" fmla="*/ 73 w 111"/>
                <a:gd name="T13" fmla="*/ 23 h 41"/>
                <a:gd name="T14" fmla="*/ 89 w 111"/>
                <a:gd name="T15" fmla="*/ 17 h 41"/>
                <a:gd name="T16" fmla="*/ 102 w 111"/>
                <a:gd name="T17" fmla="*/ 12 h 41"/>
                <a:gd name="T18" fmla="*/ 111 w 111"/>
                <a:gd name="T19" fmla="*/ 9 h 41"/>
                <a:gd name="T20" fmla="*/ 106 w 111"/>
                <a:gd name="T21" fmla="*/ 0 h 41"/>
                <a:gd name="T22" fmla="*/ 100 w 111"/>
                <a:gd name="T23" fmla="*/ 3 h 41"/>
                <a:gd name="T24" fmla="*/ 87 w 111"/>
                <a:gd name="T25" fmla="*/ 8 h 41"/>
                <a:gd name="T26" fmla="*/ 71 w 111"/>
                <a:gd name="T27" fmla="*/ 13 h 41"/>
                <a:gd name="T28" fmla="*/ 54 w 111"/>
                <a:gd name="T29" fmla="*/ 18 h 41"/>
                <a:gd name="T30" fmla="*/ 37 w 111"/>
                <a:gd name="T31" fmla="*/ 23 h 41"/>
                <a:gd name="T32" fmla="*/ 22 w 111"/>
                <a:gd name="T33" fmla="*/ 27 h 41"/>
                <a:gd name="T34" fmla="*/ 11 w 111"/>
                <a:gd name="T35" fmla="*/ 29 h 41"/>
                <a:gd name="T36" fmla="*/ 5 w 111"/>
                <a:gd name="T37" fmla="*/ 29 h 41"/>
                <a:gd name="T38" fmla="*/ 5 w 111"/>
                <a:gd name="T39" fmla="*/ 31 h 41"/>
                <a:gd name="T40" fmla="*/ 5 w 111"/>
                <a:gd name="T41" fmla="*/ 29 h 41"/>
                <a:gd name="T42" fmla="*/ 1 w 111"/>
                <a:gd name="T43" fmla="*/ 32 h 41"/>
                <a:gd name="T44" fmla="*/ 0 w 111"/>
                <a:gd name="T45" fmla="*/ 35 h 41"/>
                <a:gd name="T46" fmla="*/ 1 w 111"/>
                <a:gd name="T47" fmla="*/ 39 h 41"/>
                <a:gd name="T48" fmla="*/ 5 w 111"/>
                <a:gd name="T49" fmla="*/ 41 h 41"/>
                <a:gd name="T50" fmla="*/ 5 w 111"/>
                <a:gd name="T51" fmla="*/ 4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1" h="41">
                  <a:moveTo>
                    <a:pt x="5" y="40"/>
                  </a:moveTo>
                  <a:lnTo>
                    <a:pt x="5" y="41"/>
                  </a:lnTo>
                  <a:lnTo>
                    <a:pt x="11" y="39"/>
                  </a:lnTo>
                  <a:lnTo>
                    <a:pt x="24" y="36"/>
                  </a:lnTo>
                  <a:lnTo>
                    <a:pt x="39" y="32"/>
                  </a:lnTo>
                  <a:lnTo>
                    <a:pt x="56" y="27"/>
                  </a:lnTo>
                  <a:lnTo>
                    <a:pt x="73" y="23"/>
                  </a:lnTo>
                  <a:lnTo>
                    <a:pt x="89" y="17"/>
                  </a:lnTo>
                  <a:lnTo>
                    <a:pt x="102" y="12"/>
                  </a:lnTo>
                  <a:lnTo>
                    <a:pt x="111" y="9"/>
                  </a:lnTo>
                  <a:lnTo>
                    <a:pt x="106" y="0"/>
                  </a:lnTo>
                  <a:lnTo>
                    <a:pt x="100" y="3"/>
                  </a:lnTo>
                  <a:lnTo>
                    <a:pt x="87" y="8"/>
                  </a:lnTo>
                  <a:lnTo>
                    <a:pt x="71" y="13"/>
                  </a:lnTo>
                  <a:lnTo>
                    <a:pt x="54" y="18"/>
                  </a:lnTo>
                  <a:lnTo>
                    <a:pt x="37" y="23"/>
                  </a:lnTo>
                  <a:lnTo>
                    <a:pt x="22" y="27"/>
                  </a:lnTo>
                  <a:lnTo>
                    <a:pt x="11" y="29"/>
                  </a:lnTo>
                  <a:lnTo>
                    <a:pt x="5" y="29"/>
                  </a:lnTo>
                  <a:lnTo>
                    <a:pt x="5" y="31"/>
                  </a:lnTo>
                  <a:lnTo>
                    <a:pt x="5" y="29"/>
                  </a:lnTo>
                  <a:lnTo>
                    <a:pt x="1" y="32"/>
                  </a:lnTo>
                  <a:lnTo>
                    <a:pt x="0" y="35"/>
                  </a:lnTo>
                  <a:lnTo>
                    <a:pt x="1" y="39"/>
                  </a:lnTo>
                  <a:lnTo>
                    <a:pt x="5" y="41"/>
                  </a:lnTo>
                  <a:lnTo>
                    <a:pt x="5" y="4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69" name="Freeform 577"/>
            <p:cNvSpPr>
              <a:spLocks/>
            </p:cNvSpPr>
            <p:nvPr/>
          </p:nvSpPr>
          <p:spPr bwMode="auto">
            <a:xfrm>
              <a:off x="2755" y="3548"/>
              <a:ext cx="28" cy="15"/>
            </a:xfrm>
            <a:custGeom>
              <a:avLst/>
              <a:gdLst>
                <a:gd name="T0" fmla="*/ 0 w 83"/>
                <a:gd name="T1" fmla="*/ 7 h 44"/>
                <a:gd name="T2" fmla="*/ 7 w 83"/>
                <a:gd name="T3" fmla="*/ 12 h 44"/>
                <a:gd name="T4" fmla="*/ 15 w 83"/>
                <a:gd name="T5" fmla="*/ 17 h 44"/>
                <a:gd name="T6" fmla="*/ 26 w 83"/>
                <a:gd name="T7" fmla="*/ 23 h 44"/>
                <a:gd name="T8" fmla="*/ 38 w 83"/>
                <a:gd name="T9" fmla="*/ 29 h 44"/>
                <a:gd name="T10" fmla="*/ 52 w 83"/>
                <a:gd name="T11" fmla="*/ 35 h 44"/>
                <a:gd name="T12" fmla="*/ 63 w 83"/>
                <a:gd name="T13" fmla="*/ 39 h 44"/>
                <a:gd name="T14" fmla="*/ 73 w 83"/>
                <a:gd name="T15" fmla="*/ 43 h 44"/>
                <a:gd name="T16" fmla="*/ 83 w 83"/>
                <a:gd name="T17" fmla="*/ 44 h 44"/>
                <a:gd name="T18" fmla="*/ 83 w 83"/>
                <a:gd name="T19" fmla="*/ 35 h 44"/>
                <a:gd name="T20" fmla="*/ 76 w 83"/>
                <a:gd name="T21" fmla="*/ 33 h 44"/>
                <a:gd name="T22" fmla="*/ 65 w 83"/>
                <a:gd name="T23" fmla="*/ 30 h 44"/>
                <a:gd name="T24" fmla="*/ 54 w 83"/>
                <a:gd name="T25" fmla="*/ 25 h 44"/>
                <a:gd name="T26" fmla="*/ 43 w 83"/>
                <a:gd name="T27" fmla="*/ 20 h 44"/>
                <a:gd name="T28" fmla="*/ 31 w 83"/>
                <a:gd name="T29" fmla="*/ 14 h 44"/>
                <a:gd name="T30" fmla="*/ 20 w 83"/>
                <a:gd name="T31" fmla="*/ 8 h 44"/>
                <a:gd name="T32" fmla="*/ 12 w 83"/>
                <a:gd name="T33" fmla="*/ 3 h 44"/>
                <a:gd name="T34" fmla="*/ 7 w 83"/>
                <a:gd name="T35" fmla="*/ 0 h 44"/>
                <a:gd name="T36" fmla="*/ 0 w 83"/>
                <a:gd name="T37" fmla="*/ 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 h="44">
                  <a:moveTo>
                    <a:pt x="0" y="7"/>
                  </a:moveTo>
                  <a:lnTo>
                    <a:pt x="7" y="12"/>
                  </a:lnTo>
                  <a:lnTo>
                    <a:pt x="15" y="17"/>
                  </a:lnTo>
                  <a:lnTo>
                    <a:pt x="26" y="23"/>
                  </a:lnTo>
                  <a:lnTo>
                    <a:pt x="38" y="29"/>
                  </a:lnTo>
                  <a:lnTo>
                    <a:pt x="52" y="35"/>
                  </a:lnTo>
                  <a:lnTo>
                    <a:pt x="63" y="39"/>
                  </a:lnTo>
                  <a:lnTo>
                    <a:pt x="73" y="43"/>
                  </a:lnTo>
                  <a:lnTo>
                    <a:pt x="83" y="44"/>
                  </a:lnTo>
                  <a:lnTo>
                    <a:pt x="83" y="35"/>
                  </a:lnTo>
                  <a:lnTo>
                    <a:pt x="76" y="33"/>
                  </a:lnTo>
                  <a:lnTo>
                    <a:pt x="65" y="30"/>
                  </a:lnTo>
                  <a:lnTo>
                    <a:pt x="54" y="25"/>
                  </a:lnTo>
                  <a:lnTo>
                    <a:pt x="43" y="20"/>
                  </a:lnTo>
                  <a:lnTo>
                    <a:pt x="31" y="14"/>
                  </a:lnTo>
                  <a:lnTo>
                    <a:pt x="20" y="8"/>
                  </a:lnTo>
                  <a:lnTo>
                    <a:pt x="12" y="3"/>
                  </a:lnTo>
                  <a:lnTo>
                    <a:pt x="7" y="0"/>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70" name="Freeform 578"/>
            <p:cNvSpPr>
              <a:spLocks/>
            </p:cNvSpPr>
            <p:nvPr/>
          </p:nvSpPr>
          <p:spPr bwMode="auto">
            <a:xfrm>
              <a:off x="2755" y="3548"/>
              <a:ext cx="2" cy="2"/>
            </a:xfrm>
            <a:custGeom>
              <a:avLst/>
              <a:gdLst>
                <a:gd name="T0" fmla="*/ 8 w 8"/>
                <a:gd name="T1" fmla="*/ 1 h 8"/>
                <a:gd name="T2" fmla="*/ 5 w 8"/>
                <a:gd name="T3" fmla="*/ 0 h 8"/>
                <a:gd name="T4" fmla="*/ 1 w 8"/>
                <a:gd name="T5" fmla="*/ 1 h 8"/>
                <a:gd name="T6" fmla="*/ 0 w 8"/>
                <a:gd name="T7" fmla="*/ 5 h 8"/>
                <a:gd name="T8" fmla="*/ 1 w 8"/>
                <a:gd name="T9" fmla="*/ 8 h 8"/>
                <a:gd name="T10" fmla="*/ 8 w 8"/>
                <a:gd name="T11" fmla="*/ 1 h 8"/>
              </a:gdLst>
              <a:ahLst/>
              <a:cxnLst>
                <a:cxn ang="0">
                  <a:pos x="T0" y="T1"/>
                </a:cxn>
                <a:cxn ang="0">
                  <a:pos x="T2" y="T3"/>
                </a:cxn>
                <a:cxn ang="0">
                  <a:pos x="T4" y="T5"/>
                </a:cxn>
                <a:cxn ang="0">
                  <a:pos x="T6" y="T7"/>
                </a:cxn>
                <a:cxn ang="0">
                  <a:pos x="T8" y="T9"/>
                </a:cxn>
                <a:cxn ang="0">
                  <a:pos x="T10" y="T11"/>
                </a:cxn>
              </a:cxnLst>
              <a:rect l="0" t="0" r="r" b="b"/>
              <a:pathLst>
                <a:path w="8" h="8">
                  <a:moveTo>
                    <a:pt x="8" y="1"/>
                  </a:moveTo>
                  <a:lnTo>
                    <a:pt x="5" y="0"/>
                  </a:lnTo>
                  <a:lnTo>
                    <a:pt x="1" y="1"/>
                  </a:lnTo>
                  <a:lnTo>
                    <a:pt x="0" y="5"/>
                  </a:lnTo>
                  <a:lnTo>
                    <a:pt x="1" y="8"/>
                  </a:lnTo>
                  <a:lnTo>
                    <a:pt x="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71" name="Freeform 579"/>
            <p:cNvSpPr>
              <a:spLocks/>
            </p:cNvSpPr>
            <p:nvPr/>
          </p:nvSpPr>
          <p:spPr bwMode="auto">
            <a:xfrm>
              <a:off x="2936" y="3505"/>
              <a:ext cx="1" cy="3"/>
            </a:xfrm>
            <a:custGeom>
              <a:avLst/>
              <a:gdLst>
                <a:gd name="T0" fmla="*/ 4 w 4"/>
                <a:gd name="T1" fmla="*/ 0 h 9"/>
                <a:gd name="T2" fmla="*/ 1 w 4"/>
                <a:gd name="T3" fmla="*/ 1 h 9"/>
                <a:gd name="T4" fmla="*/ 0 w 4"/>
                <a:gd name="T5" fmla="*/ 5 h 9"/>
                <a:gd name="T6" fmla="*/ 1 w 4"/>
                <a:gd name="T7" fmla="*/ 8 h 9"/>
                <a:gd name="T8" fmla="*/ 4 w 4"/>
                <a:gd name="T9" fmla="*/ 9 h 9"/>
                <a:gd name="T10" fmla="*/ 4 w 4"/>
                <a:gd name="T11" fmla="*/ 0 h 9"/>
              </a:gdLst>
              <a:ahLst/>
              <a:cxnLst>
                <a:cxn ang="0">
                  <a:pos x="T0" y="T1"/>
                </a:cxn>
                <a:cxn ang="0">
                  <a:pos x="T2" y="T3"/>
                </a:cxn>
                <a:cxn ang="0">
                  <a:pos x="T4" y="T5"/>
                </a:cxn>
                <a:cxn ang="0">
                  <a:pos x="T6" y="T7"/>
                </a:cxn>
                <a:cxn ang="0">
                  <a:pos x="T8" y="T9"/>
                </a:cxn>
                <a:cxn ang="0">
                  <a:pos x="T10" y="T11"/>
                </a:cxn>
              </a:cxnLst>
              <a:rect l="0" t="0" r="r" b="b"/>
              <a:pathLst>
                <a:path w="4" h="9">
                  <a:moveTo>
                    <a:pt x="4" y="0"/>
                  </a:moveTo>
                  <a:lnTo>
                    <a:pt x="1" y="1"/>
                  </a:lnTo>
                  <a:lnTo>
                    <a:pt x="0" y="5"/>
                  </a:lnTo>
                  <a:lnTo>
                    <a:pt x="1" y="8"/>
                  </a:lnTo>
                  <a:lnTo>
                    <a:pt x="4" y="9"/>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72" name="Freeform 580"/>
            <p:cNvSpPr>
              <a:spLocks/>
            </p:cNvSpPr>
            <p:nvPr/>
          </p:nvSpPr>
          <p:spPr bwMode="auto">
            <a:xfrm>
              <a:off x="2937" y="3505"/>
              <a:ext cx="93" cy="6"/>
            </a:xfrm>
            <a:custGeom>
              <a:avLst/>
              <a:gdLst>
                <a:gd name="T0" fmla="*/ 275 w 278"/>
                <a:gd name="T1" fmla="*/ 0 h 17"/>
                <a:gd name="T2" fmla="*/ 273 w 278"/>
                <a:gd name="T3" fmla="*/ 0 h 17"/>
                <a:gd name="T4" fmla="*/ 262 w 278"/>
                <a:gd name="T5" fmla="*/ 2 h 17"/>
                <a:gd name="T6" fmla="*/ 248 w 278"/>
                <a:gd name="T7" fmla="*/ 3 h 17"/>
                <a:gd name="T8" fmla="*/ 231 w 278"/>
                <a:gd name="T9" fmla="*/ 5 h 17"/>
                <a:gd name="T10" fmla="*/ 213 w 278"/>
                <a:gd name="T11" fmla="*/ 5 h 17"/>
                <a:gd name="T12" fmla="*/ 194 w 278"/>
                <a:gd name="T13" fmla="*/ 5 h 17"/>
                <a:gd name="T14" fmla="*/ 174 w 278"/>
                <a:gd name="T15" fmla="*/ 6 h 17"/>
                <a:gd name="T16" fmla="*/ 154 w 278"/>
                <a:gd name="T17" fmla="*/ 6 h 17"/>
                <a:gd name="T18" fmla="*/ 132 w 278"/>
                <a:gd name="T19" fmla="*/ 5 h 17"/>
                <a:gd name="T20" fmla="*/ 111 w 278"/>
                <a:gd name="T21" fmla="*/ 5 h 17"/>
                <a:gd name="T22" fmla="*/ 92 w 278"/>
                <a:gd name="T23" fmla="*/ 3 h 17"/>
                <a:gd name="T24" fmla="*/ 72 w 278"/>
                <a:gd name="T25" fmla="*/ 3 h 17"/>
                <a:gd name="T26" fmla="*/ 54 w 278"/>
                <a:gd name="T27" fmla="*/ 3 h 17"/>
                <a:gd name="T28" fmla="*/ 37 w 278"/>
                <a:gd name="T29" fmla="*/ 2 h 17"/>
                <a:gd name="T30" fmla="*/ 22 w 278"/>
                <a:gd name="T31" fmla="*/ 0 h 17"/>
                <a:gd name="T32" fmla="*/ 11 w 278"/>
                <a:gd name="T33" fmla="*/ 0 h 17"/>
                <a:gd name="T34" fmla="*/ 0 w 278"/>
                <a:gd name="T35" fmla="*/ 0 h 17"/>
                <a:gd name="T36" fmla="*/ 0 w 278"/>
                <a:gd name="T37" fmla="*/ 9 h 17"/>
                <a:gd name="T38" fmla="*/ 11 w 278"/>
                <a:gd name="T39" fmla="*/ 11 h 17"/>
                <a:gd name="T40" fmla="*/ 22 w 278"/>
                <a:gd name="T41" fmla="*/ 11 h 17"/>
                <a:gd name="T42" fmla="*/ 37 w 278"/>
                <a:gd name="T43" fmla="*/ 11 h 17"/>
                <a:gd name="T44" fmla="*/ 54 w 278"/>
                <a:gd name="T45" fmla="*/ 13 h 17"/>
                <a:gd name="T46" fmla="*/ 72 w 278"/>
                <a:gd name="T47" fmla="*/ 15 h 17"/>
                <a:gd name="T48" fmla="*/ 92 w 278"/>
                <a:gd name="T49" fmla="*/ 15 h 17"/>
                <a:gd name="T50" fmla="*/ 111 w 278"/>
                <a:gd name="T51" fmla="*/ 16 h 17"/>
                <a:gd name="T52" fmla="*/ 132 w 278"/>
                <a:gd name="T53" fmla="*/ 16 h 17"/>
                <a:gd name="T54" fmla="*/ 154 w 278"/>
                <a:gd name="T55" fmla="*/ 17 h 17"/>
                <a:gd name="T56" fmla="*/ 174 w 278"/>
                <a:gd name="T57" fmla="*/ 17 h 17"/>
                <a:gd name="T58" fmla="*/ 194 w 278"/>
                <a:gd name="T59" fmla="*/ 16 h 17"/>
                <a:gd name="T60" fmla="*/ 213 w 278"/>
                <a:gd name="T61" fmla="*/ 16 h 17"/>
                <a:gd name="T62" fmla="*/ 231 w 278"/>
                <a:gd name="T63" fmla="*/ 14 h 17"/>
                <a:gd name="T64" fmla="*/ 248 w 278"/>
                <a:gd name="T65" fmla="*/ 13 h 17"/>
                <a:gd name="T66" fmla="*/ 262 w 278"/>
                <a:gd name="T67" fmla="*/ 11 h 17"/>
                <a:gd name="T68" fmla="*/ 275 w 278"/>
                <a:gd name="T69" fmla="*/ 9 h 17"/>
                <a:gd name="T70" fmla="*/ 273 w 278"/>
                <a:gd name="T71" fmla="*/ 9 h 17"/>
                <a:gd name="T72" fmla="*/ 275 w 278"/>
                <a:gd name="T73" fmla="*/ 9 h 17"/>
                <a:gd name="T74" fmla="*/ 278 w 278"/>
                <a:gd name="T75" fmla="*/ 7 h 17"/>
                <a:gd name="T76" fmla="*/ 278 w 278"/>
                <a:gd name="T77" fmla="*/ 3 h 17"/>
                <a:gd name="T78" fmla="*/ 276 w 278"/>
                <a:gd name="T79" fmla="*/ 1 h 17"/>
                <a:gd name="T80" fmla="*/ 273 w 278"/>
                <a:gd name="T81" fmla="*/ 0 h 17"/>
                <a:gd name="T82" fmla="*/ 275 w 278"/>
                <a:gd name="T8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8" h="17">
                  <a:moveTo>
                    <a:pt x="275" y="0"/>
                  </a:moveTo>
                  <a:lnTo>
                    <a:pt x="273" y="0"/>
                  </a:lnTo>
                  <a:lnTo>
                    <a:pt x="262" y="2"/>
                  </a:lnTo>
                  <a:lnTo>
                    <a:pt x="248" y="3"/>
                  </a:lnTo>
                  <a:lnTo>
                    <a:pt x="231" y="5"/>
                  </a:lnTo>
                  <a:lnTo>
                    <a:pt x="213" y="5"/>
                  </a:lnTo>
                  <a:lnTo>
                    <a:pt x="194" y="5"/>
                  </a:lnTo>
                  <a:lnTo>
                    <a:pt x="174" y="6"/>
                  </a:lnTo>
                  <a:lnTo>
                    <a:pt x="154" y="6"/>
                  </a:lnTo>
                  <a:lnTo>
                    <a:pt x="132" y="5"/>
                  </a:lnTo>
                  <a:lnTo>
                    <a:pt x="111" y="5"/>
                  </a:lnTo>
                  <a:lnTo>
                    <a:pt x="92" y="3"/>
                  </a:lnTo>
                  <a:lnTo>
                    <a:pt x="72" y="3"/>
                  </a:lnTo>
                  <a:lnTo>
                    <a:pt x="54" y="3"/>
                  </a:lnTo>
                  <a:lnTo>
                    <a:pt x="37" y="2"/>
                  </a:lnTo>
                  <a:lnTo>
                    <a:pt x="22" y="0"/>
                  </a:lnTo>
                  <a:lnTo>
                    <a:pt x="11" y="0"/>
                  </a:lnTo>
                  <a:lnTo>
                    <a:pt x="0" y="0"/>
                  </a:lnTo>
                  <a:lnTo>
                    <a:pt x="0" y="9"/>
                  </a:lnTo>
                  <a:lnTo>
                    <a:pt x="11" y="11"/>
                  </a:lnTo>
                  <a:lnTo>
                    <a:pt x="22" y="11"/>
                  </a:lnTo>
                  <a:lnTo>
                    <a:pt x="37" y="11"/>
                  </a:lnTo>
                  <a:lnTo>
                    <a:pt x="54" y="13"/>
                  </a:lnTo>
                  <a:lnTo>
                    <a:pt x="72" y="15"/>
                  </a:lnTo>
                  <a:lnTo>
                    <a:pt x="92" y="15"/>
                  </a:lnTo>
                  <a:lnTo>
                    <a:pt x="111" y="16"/>
                  </a:lnTo>
                  <a:lnTo>
                    <a:pt x="132" y="16"/>
                  </a:lnTo>
                  <a:lnTo>
                    <a:pt x="154" y="17"/>
                  </a:lnTo>
                  <a:lnTo>
                    <a:pt x="174" y="17"/>
                  </a:lnTo>
                  <a:lnTo>
                    <a:pt x="194" y="16"/>
                  </a:lnTo>
                  <a:lnTo>
                    <a:pt x="213" y="16"/>
                  </a:lnTo>
                  <a:lnTo>
                    <a:pt x="231" y="14"/>
                  </a:lnTo>
                  <a:lnTo>
                    <a:pt x="248" y="13"/>
                  </a:lnTo>
                  <a:lnTo>
                    <a:pt x="262" y="11"/>
                  </a:lnTo>
                  <a:lnTo>
                    <a:pt x="275" y="9"/>
                  </a:lnTo>
                  <a:lnTo>
                    <a:pt x="273" y="9"/>
                  </a:lnTo>
                  <a:lnTo>
                    <a:pt x="275" y="9"/>
                  </a:lnTo>
                  <a:lnTo>
                    <a:pt x="278" y="7"/>
                  </a:lnTo>
                  <a:lnTo>
                    <a:pt x="278" y="3"/>
                  </a:lnTo>
                  <a:lnTo>
                    <a:pt x="276" y="1"/>
                  </a:lnTo>
                  <a:lnTo>
                    <a:pt x="273" y="0"/>
                  </a:lnTo>
                  <a:lnTo>
                    <a:pt x="27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73" name="Freeform 581"/>
            <p:cNvSpPr>
              <a:spLocks/>
            </p:cNvSpPr>
            <p:nvPr/>
          </p:nvSpPr>
          <p:spPr bwMode="auto">
            <a:xfrm>
              <a:off x="3028" y="3505"/>
              <a:ext cx="63" cy="14"/>
            </a:xfrm>
            <a:custGeom>
              <a:avLst/>
              <a:gdLst>
                <a:gd name="T0" fmla="*/ 189 w 189"/>
                <a:gd name="T1" fmla="*/ 32 h 42"/>
                <a:gd name="T2" fmla="*/ 189 w 189"/>
                <a:gd name="T3" fmla="*/ 32 h 42"/>
                <a:gd name="T4" fmla="*/ 182 w 189"/>
                <a:gd name="T5" fmla="*/ 31 h 42"/>
                <a:gd name="T6" fmla="*/ 173 w 189"/>
                <a:gd name="T7" fmla="*/ 32 h 42"/>
                <a:gd name="T8" fmla="*/ 163 w 189"/>
                <a:gd name="T9" fmla="*/ 31 h 42"/>
                <a:gd name="T10" fmla="*/ 152 w 189"/>
                <a:gd name="T11" fmla="*/ 30 h 42"/>
                <a:gd name="T12" fmla="*/ 139 w 189"/>
                <a:gd name="T13" fmla="*/ 27 h 42"/>
                <a:gd name="T14" fmla="*/ 127 w 189"/>
                <a:gd name="T15" fmla="*/ 26 h 42"/>
                <a:gd name="T16" fmla="*/ 113 w 189"/>
                <a:gd name="T17" fmla="*/ 23 h 42"/>
                <a:gd name="T18" fmla="*/ 98 w 189"/>
                <a:gd name="T19" fmla="*/ 21 h 42"/>
                <a:gd name="T20" fmla="*/ 86 w 189"/>
                <a:gd name="T21" fmla="*/ 18 h 42"/>
                <a:gd name="T22" fmla="*/ 72 w 189"/>
                <a:gd name="T23" fmla="*/ 15 h 42"/>
                <a:gd name="T24" fmla="*/ 58 w 189"/>
                <a:gd name="T25" fmla="*/ 13 h 42"/>
                <a:gd name="T26" fmla="*/ 44 w 189"/>
                <a:gd name="T27" fmla="*/ 9 h 42"/>
                <a:gd name="T28" fmla="*/ 31 w 189"/>
                <a:gd name="T29" fmla="*/ 7 h 42"/>
                <a:gd name="T30" fmla="*/ 21 w 189"/>
                <a:gd name="T31" fmla="*/ 5 h 42"/>
                <a:gd name="T32" fmla="*/ 11 w 189"/>
                <a:gd name="T33" fmla="*/ 2 h 42"/>
                <a:gd name="T34" fmla="*/ 2 w 189"/>
                <a:gd name="T35" fmla="*/ 0 h 42"/>
                <a:gd name="T36" fmla="*/ 0 w 189"/>
                <a:gd name="T37" fmla="*/ 9 h 42"/>
                <a:gd name="T38" fmla="*/ 9 w 189"/>
                <a:gd name="T39" fmla="*/ 11 h 42"/>
                <a:gd name="T40" fmla="*/ 19 w 189"/>
                <a:gd name="T41" fmla="*/ 14 h 42"/>
                <a:gd name="T42" fmla="*/ 31 w 189"/>
                <a:gd name="T43" fmla="*/ 16 h 42"/>
                <a:gd name="T44" fmla="*/ 42 w 189"/>
                <a:gd name="T45" fmla="*/ 18 h 42"/>
                <a:gd name="T46" fmla="*/ 56 w 189"/>
                <a:gd name="T47" fmla="*/ 22 h 42"/>
                <a:gd name="T48" fmla="*/ 70 w 189"/>
                <a:gd name="T49" fmla="*/ 24 h 42"/>
                <a:gd name="T50" fmla="*/ 83 w 189"/>
                <a:gd name="T51" fmla="*/ 27 h 42"/>
                <a:gd name="T52" fmla="*/ 98 w 189"/>
                <a:gd name="T53" fmla="*/ 30 h 42"/>
                <a:gd name="T54" fmla="*/ 113 w 189"/>
                <a:gd name="T55" fmla="*/ 32 h 42"/>
                <a:gd name="T56" fmla="*/ 127 w 189"/>
                <a:gd name="T57" fmla="*/ 35 h 42"/>
                <a:gd name="T58" fmla="*/ 139 w 189"/>
                <a:gd name="T59" fmla="*/ 37 h 42"/>
                <a:gd name="T60" fmla="*/ 152 w 189"/>
                <a:gd name="T61" fmla="*/ 39 h 42"/>
                <a:gd name="T62" fmla="*/ 163 w 189"/>
                <a:gd name="T63" fmla="*/ 40 h 42"/>
                <a:gd name="T64" fmla="*/ 173 w 189"/>
                <a:gd name="T65" fmla="*/ 41 h 42"/>
                <a:gd name="T66" fmla="*/ 182 w 189"/>
                <a:gd name="T67" fmla="*/ 42 h 42"/>
                <a:gd name="T68" fmla="*/ 189 w 189"/>
                <a:gd name="T69" fmla="*/ 41 h 42"/>
                <a:gd name="T70" fmla="*/ 189 w 189"/>
                <a:gd name="T71" fmla="*/ 41 h 42"/>
                <a:gd name="T72" fmla="*/ 189 w 189"/>
                <a:gd name="T73" fmla="*/ 3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9" h="42">
                  <a:moveTo>
                    <a:pt x="189" y="32"/>
                  </a:moveTo>
                  <a:lnTo>
                    <a:pt x="189" y="32"/>
                  </a:lnTo>
                  <a:lnTo>
                    <a:pt x="182" y="31"/>
                  </a:lnTo>
                  <a:lnTo>
                    <a:pt x="173" y="32"/>
                  </a:lnTo>
                  <a:lnTo>
                    <a:pt x="163" y="31"/>
                  </a:lnTo>
                  <a:lnTo>
                    <a:pt x="152" y="30"/>
                  </a:lnTo>
                  <a:lnTo>
                    <a:pt x="139" y="27"/>
                  </a:lnTo>
                  <a:lnTo>
                    <a:pt x="127" y="26"/>
                  </a:lnTo>
                  <a:lnTo>
                    <a:pt x="113" y="23"/>
                  </a:lnTo>
                  <a:lnTo>
                    <a:pt x="98" y="21"/>
                  </a:lnTo>
                  <a:lnTo>
                    <a:pt x="86" y="18"/>
                  </a:lnTo>
                  <a:lnTo>
                    <a:pt x="72" y="15"/>
                  </a:lnTo>
                  <a:lnTo>
                    <a:pt x="58" y="13"/>
                  </a:lnTo>
                  <a:lnTo>
                    <a:pt x="44" y="9"/>
                  </a:lnTo>
                  <a:lnTo>
                    <a:pt x="31" y="7"/>
                  </a:lnTo>
                  <a:lnTo>
                    <a:pt x="21" y="5"/>
                  </a:lnTo>
                  <a:lnTo>
                    <a:pt x="11" y="2"/>
                  </a:lnTo>
                  <a:lnTo>
                    <a:pt x="2" y="0"/>
                  </a:lnTo>
                  <a:lnTo>
                    <a:pt x="0" y="9"/>
                  </a:lnTo>
                  <a:lnTo>
                    <a:pt x="9" y="11"/>
                  </a:lnTo>
                  <a:lnTo>
                    <a:pt x="19" y="14"/>
                  </a:lnTo>
                  <a:lnTo>
                    <a:pt x="31" y="16"/>
                  </a:lnTo>
                  <a:lnTo>
                    <a:pt x="42" y="18"/>
                  </a:lnTo>
                  <a:lnTo>
                    <a:pt x="56" y="22"/>
                  </a:lnTo>
                  <a:lnTo>
                    <a:pt x="70" y="24"/>
                  </a:lnTo>
                  <a:lnTo>
                    <a:pt x="83" y="27"/>
                  </a:lnTo>
                  <a:lnTo>
                    <a:pt x="98" y="30"/>
                  </a:lnTo>
                  <a:lnTo>
                    <a:pt x="113" y="32"/>
                  </a:lnTo>
                  <a:lnTo>
                    <a:pt x="127" y="35"/>
                  </a:lnTo>
                  <a:lnTo>
                    <a:pt x="139" y="37"/>
                  </a:lnTo>
                  <a:lnTo>
                    <a:pt x="152" y="39"/>
                  </a:lnTo>
                  <a:lnTo>
                    <a:pt x="163" y="40"/>
                  </a:lnTo>
                  <a:lnTo>
                    <a:pt x="173" y="41"/>
                  </a:lnTo>
                  <a:lnTo>
                    <a:pt x="182" y="42"/>
                  </a:lnTo>
                  <a:lnTo>
                    <a:pt x="189" y="41"/>
                  </a:lnTo>
                  <a:lnTo>
                    <a:pt x="189" y="41"/>
                  </a:lnTo>
                  <a:lnTo>
                    <a:pt x="189" y="3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74" name="Freeform 582"/>
            <p:cNvSpPr>
              <a:spLocks/>
            </p:cNvSpPr>
            <p:nvPr/>
          </p:nvSpPr>
          <p:spPr bwMode="auto">
            <a:xfrm>
              <a:off x="3091" y="3497"/>
              <a:ext cx="78" cy="22"/>
            </a:xfrm>
            <a:custGeom>
              <a:avLst/>
              <a:gdLst>
                <a:gd name="T0" fmla="*/ 228 w 233"/>
                <a:gd name="T1" fmla="*/ 0 h 67"/>
                <a:gd name="T2" fmla="*/ 226 w 233"/>
                <a:gd name="T3" fmla="*/ 0 h 67"/>
                <a:gd name="T4" fmla="*/ 222 w 233"/>
                <a:gd name="T5" fmla="*/ 2 h 67"/>
                <a:gd name="T6" fmla="*/ 212 w 233"/>
                <a:gd name="T7" fmla="*/ 5 h 67"/>
                <a:gd name="T8" fmla="*/ 201 w 233"/>
                <a:gd name="T9" fmla="*/ 9 h 67"/>
                <a:gd name="T10" fmla="*/ 186 w 233"/>
                <a:gd name="T11" fmla="*/ 12 h 67"/>
                <a:gd name="T12" fmla="*/ 170 w 233"/>
                <a:gd name="T13" fmla="*/ 17 h 67"/>
                <a:gd name="T14" fmla="*/ 153 w 233"/>
                <a:gd name="T15" fmla="*/ 21 h 67"/>
                <a:gd name="T16" fmla="*/ 135 w 233"/>
                <a:gd name="T17" fmla="*/ 27 h 67"/>
                <a:gd name="T18" fmla="*/ 116 w 233"/>
                <a:gd name="T19" fmla="*/ 32 h 67"/>
                <a:gd name="T20" fmla="*/ 98 w 233"/>
                <a:gd name="T21" fmla="*/ 36 h 67"/>
                <a:gd name="T22" fmla="*/ 79 w 233"/>
                <a:gd name="T23" fmla="*/ 41 h 67"/>
                <a:gd name="T24" fmla="*/ 61 w 233"/>
                <a:gd name="T25" fmla="*/ 45 h 67"/>
                <a:gd name="T26" fmla="*/ 44 w 233"/>
                <a:gd name="T27" fmla="*/ 49 h 67"/>
                <a:gd name="T28" fmla="*/ 29 w 233"/>
                <a:gd name="T29" fmla="*/ 52 h 67"/>
                <a:gd name="T30" fmla="*/ 18 w 233"/>
                <a:gd name="T31" fmla="*/ 55 h 67"/>
                <a:gd name="T32" fmla="*/ 8 w 233"/>
                <a:gd name="T33" fmla="*/ 57 h 67"/>
                <a:gd name="T34" fmla="*/ 0 w 233"/>
                <a:gd name="T35" fmla="*/ 58 h 67"/>
                <a:gd name="T36" fmla="*/ 0 w 233"/>
                <a:gd name="T37" fmla="*/ 67 h 67"/>
                <a:gd name="T38" fmla="*/ 8 w 233"/>
                <a:gd name="T39" fmla="*/ 66 h 67"/>
                <a:gd name="T40" fmla="*/ 18 w 233"/>
                <a:gd name="T41" fmla="*/ 64 h 67"/>
                <a:gd name="T42" fmla="*/ 32 w 233"/>
                <a:gd name="T43" fmla="*/ 61 h 67"/>
                <a:gd name="T44" fmla="*/ 46 w 233"/>
                <a:gd name="T45" fmla="*/ 58 h 67"/>
                <a:gd name="T46" fmla="*/ 64 w 233"/>
                <a:gd name="T47" fmla="*/ 55 h 67"/>
                <a:gd name="T48" fmla="*/ 81 w 233"/>
                <a:gd name="T49" fmla="*/ 50 h 67"/>
                <a:gd name="T50" fmla="*/ 100 w 233"/>
                <a:gd name="T51" fmla="*/ 45 h 67"/>
                <a:gd name="T52" fmla="*/ 119 w 233"/>
                <a:gd name="T53" fmla="*/ 41 h 67"/>
                <a:gd name="T54" fmla="*/ 137 w 233"/>
                <a:gd name="T55" fmla="*/ 36 h 67"/>
                <a:gd name="T56" fmla="*/ 155 w 233"/>
                <a:gd name="T57" fmla="*/ 31 h 67"/>
                <a:gd name="T58" fmla="*/ 172 w 233"/>
                <a:gd name="T59" fmla="*/ 26 h 67"/>
                <a:gd name="T60" fmla="*/ 188 w 233"/>
                <a:gd name="T61" fmla="*/ 21 h 67"/>
                <a:gd name="T62" fmla="*/ 203 w 233"/>
                <a:gd name="T63" fmla="*/ 18 h 67"/>
                <a:gd name="T64" fmla="*/ 215 w 233"/>
                <a:gd name="T65" fmla="*/ 15 h 67"/>
                <a:gd name="T66" fmla="*/ 224 w 233"/>
                <a:gd name="T67" fmla="*/ 11 h 67"/>
                <a:gd name="T68" fmla="*/ 231 w 233"/>
                <a:gd name="T69" fmla="*/ 9 h 67"/>
                <a:gd name="T70" fmla="*/ 228 w 233"/>
                <a:gd name="T71" fmla="*/ 9 h 67"/>
                <a:gd name="T72" fmla="*/ 231 w 233"/>
                <a:gd name="T73" fmla="*/ 9 h 67"/>
                <a:gd name="T74" fmla="*/ 233 w 233"/>
                <a:gd name="T75" fmla="*/ 7 h 67"/>
                <a:gd name="T76" fmla="*/ 233 w 233"/>
                <a:gd name="T77" fmla="*/ 2 h 67"/>
                <a:gd name="T78" fmla="*/ 230 w 233"/>
                <a:gd name="T79" fmla="*/ 0 h 67"/>
                <a:gd name="T80" fmla="*/ 226 w 233"/>
                <a:gd name="T81" fmla="*/ 0 h 67"/>
                <a:gd name="T82" fmla="*/ 228 w 233"/>
                <a:gd name="T83"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3" h="67">
                  <a:moveTo>
                    <a:pt x="228" y="0"/>
                  </a:moveTo>
                  <a:lnTo>
                    <a:pt x="226" y="0"/>
                  </a:lnTo>
                  <a:lnTo>
                    <a:pt x="222" y="2"/>
                  </a:lnTo>
                  <a:lnTo>
                    <a:pt x="212" y="5"/>
                  </a:lnTo>
                  <a:lnTo>
                    <a:pt x="201" y="9"/>
                  </a:lnTo>
                  <a:lnTo>
                    <a:pt x="186" y="12"/>
                  </a:lnTo>
                  <a:lnTo>
                    <a:pt x="170" y="17"/>
                  </a:lnTo>
                  <a:lnTo>
                    <a:pt x="153" y="21"/>
                  </a:lnTo>
                  <a:lnTo>
                    <a:pt x="135" y="27"/>
                  </a:lnTo>
                  <a:lnTo>
                    <a:pt x="116" y="32"/>
                  </a:lnTo>
                  <a:lnTo>
                    <a:pt x="98" y="36"/>
                  </a:lnTo>
                  <a:lnTo>
                    <a:pt x="79" y="41"/>
                  </a:lnTo>
                  <a:lnTo>
                    <a:pt x="61" y="45"/>
                  </a:lnTo>
                  <a:lnTo>
                    <a:pt x="44" y="49"/>
                  </a:lnTo>
                  <a:lnTo>
                    <a:pt x="29" y="52"/>
                  </a:lnTo>
                  <a:lnTo>
                    <a:pt x="18" y="55"/>
                  </a:lnTo>
                  <a:lnTo>
                    <a:pt x="8" y="57"/>
                  </a:lnTo>
                  <a:lnTo>
                    <a:pt x="0" y="58"/>
                  </a:lnTo>
                  <a:lnTo>
                    <a:pt x="0" y="67"/>
                  </a:lnTo>
                  <a:lnTo>
                    <a:pt x="8" y="66"/>
                  </a:lnTo>
                  <a:lnTo>
                    <a:pt x="18" y="64"/>
                  </a:lnTo>
                  <a:lnTo>
                    <a:pt x="32" y="61"/>
                  </a:lnTo>
                  <a:lnTo>
                    <a:pt x="46" y="58"/>
                  </a:lnTo>
                  <a:lnTo>
                    <a:pt x="64" y="55"/>
                  </a:lnTo>
                  <a:lnTo>
                    <a:pt x="81" y="50"/>
                  </a:lnTo>
                  <a:lnTo>
                    <a:pt x="100" y="45"/>
                  </a:lnTo>
                  <a:lnTo>
                    <a:pt x="119" y="41"/>
                  </a:lnTo>
                  <a:lnTo>
                    <a:pt x="137" y="36"/>
                  </a:lnTo>
                  <a:lnTo>
                    <a:pt x="155" y="31"/>
                  </a:lnTo>
                  <a:lnTo>
                    <a:pt x="172" y="26"/>
                  </a:lnTo>
                  <a:lnTo>
                    <a:pt x="188" y="21"/>
                  </a:lnTo>
                  <a:lnTo>
                    <a:pt x="203" y="18"/>
                  </a:lnTo>
                  <a:lnTo>
                    <a:pt x="215" y="15"/>
                  </a:lnTo>
                  <a:lnTo>
                    <a:pt x="224" y="11"/>
                  </a:lnTo>
                  <a:lnTo>
                    <a:pt x="231" y="9"/>
                  </a:lnTo>
                  <a:lnTo>
                    <a:pt x="228" y="9"/>
                  </a:lnTo>
                  <a:lnTo>
                    <a:pt x="231" y="9"/>
                  </a:lnTo>
                  <a:lnTo>
                    <a:pt x="233" y="7"/>
                  </a:lnTo>
                  <a:lnTo>
                    <a:pt x="233" y="2"/>
                  </a:lnTo>
                  <a:lnTo>
                    <a:pt x="230" y="0"/>
                  </a:lnTo>
                  <a:lnTo>
                    <a:pt x="226" y="0"/>
                  </a:lnTo>
                  <a:lnTo>
                    <a:pt x="22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75" name="Freeform 583"/>
            <p:cNvSpPr>
              <a:spLocks/>
            </p:cNvSpPr>
            <p:nvPr/>
          </p:nvSpPr>
          <p:spPr bwMode="auto">
            <a:xfrm>
              <a:off x="3167" y="3466"/>
              <a:ext cx="149" cy="35"/>
            </a:xfrm>
            <a:custGeom>
              <a:avLst/>
              <a:gdLst>
                <a:gd name="T0" fmla="*/ 442 w 447"/>
                <a:gd name="T1" fmla="*/ 0 h 106"/>
                <a:gd name="T2" fmla="*/ 440 w 447"/>
                <a:gd name="T3" fmla="*/ 0 h 106"/>
                <a:gd name="T4" fmla="*/ 426 w 447"/>
                <a:gd name="T5" fmla="*/ 8 h 106"/>
                <a:gd name="T6" fmla="*/ 410 w 447"/>
                <a:gd name="T7" fmla="*/ 16 h 106"/>
                <a:gd name="T8" fmla="*/ 391 w 447"/>
                <a:gd name="T9" fmla="*/ 24 h 106"/>
                <a:gd name="T10" fmla="*/ 369 w 447"/>
                <a:gd name="T11" fmla="*/ 33 h 106"/>
                <a:gd name="T12" fmla="*/ 345 w 447"/>
                <a:gd name="T13" fmla="*/ 42 h 106"/>
                <a:gd name="T14" fmla="*/ 319 w 447"/>
                <a:gd name="T15" fmla="*/ 51 h 106"/>
                <a:gd name="T16" fmla="*/ 290 w 447"/>
                <a:gd name="T17" fmla="*/ 59 h 106"/>
                <a:gd name="T18" fmla="*/ 261 w 447"/>
                <a:gd name="T19" fmla="*/ 67 h 106"/>
                <a:gd name="T20" fmla="*/ 231 w 447"/>
                <a:gd name="T21" fmla="*/ 75 h 106"/>
                <a:gd name="T22" fmla="*/ 200 w 447"/>
                <a:gd name="T23" fmla="*/ 82 h 106"/>
                <a:gd name="T24" fmla="*/ 166 w 447"/>
                <a:gd name="T25" fmla="*/ 87 h 106"/>
                <a:gd name="T26" fmla="*/ 133 w 447"/>
                <a:gd name="T27" fmla="*/ 91 h 106"/>
                <a:gd name="T28" fmla="*/ 100 w 447"/>
                <a:gd name="T29" fmla="*/ 95 h 106"/>
                <a:gd name="T30" fmla="*/ 67 w 447"/>
                <a:gd name="T31" fmla="*/ 95 h 106"/>
                <a:gd name="T32" fmla="*/ 34 w 447"/>
                <a:gd name="T33" fmla="*/ 95 h 106"/>
                <a:gd name="T34" fmla="*/ 0 w 447"/>
                <a:gd name="T35" fmla="*/ 93 h 106"/>
                <a:gd name="T36" fmla="*/ 0 w 447"/>
                <a:gd name="T37" fmla="*/ 102 h 106"/>
                <a:gd name="T38" fmla="*/ 34 w 447"/>
                <a:gd name="T39" fmla="*/ 104 h 106"/>
                <a:gd name="T40" fmla="*/ 67 w 447"/>
                <a:gd name="T41" fmla="*/ 106 h 106"/>
                <a:gd name="T42" fmla="*/ 100 w 447"/>
                <a:gd name="T43" fmla="*/ 104 h 106"/>
                <a:gd name="T44" fmla="*/ 133 w 447"/>
                <a:gd name="T45" fmla="*/ 101 h 106"/>
                <a:gd name="T46" fmla="*/ 166 w 447"/>
                <a:gd name="T47" fmla="*/ 96 h 106"/>
                <a:gd name="T48" fmla="*/ 200 w 447"/>
                <a:gd name="T49" fmla="*/ 91 h 106"/>
                <a:gd name="T50" fmla="*/ 233 w 447"/>
                <a:gd name="T51" fmla="*/ 85 h 106"/>
                <a:gd name="T52" fmla="*/ 264 w 447"/>
                <a:gd name="T53" fmla="*/ 77 h 106"/>
                <a:gd name="T54" fmla="*/ 292 w 447"/>
                <a:gd name="T55" fmla="*/ 69 h 106"/>
                <a:gd name="T56" fmla="*/ 321 w 447"/>
                <a:gd name="T57" fmla="*/ 61 h 106"/>
                <a:gd name="T58" fmla="*/ 347 w 447"/>
                <a:gd name="T59" fmla="*/ 51 h 106"/>
                <a:gd name="T60" fmla="*/ 371 w 447"/>
                <a:gd name="T61" fmla="*/ 42 h 106"/>
                <a:gd name="T62" fmla="*/ 393 w 447"/>
                <a:gd name="T63" fmla="*/ 33 h 106"/>
                <a:gd name="T64" fmla="*/ 413 w 447"/>
                <a:gd name="T65" fmla="*/ 25 h 106"/>
                <a:gd name="T66" fmla="*/ 431 w 447"/>
                <a:gd name="T67" fmla="*/ 17 h 106"/>
                <a:gd name="T68" fmla="*/ 445 w 447"/>
                <a:gd name="T69" fmla="*/ 9 h 106"/>
                <a:gd name="T70" fmla="*/ 442 w 447"/>
                <a:gd name="T71" fmla="*/ 9 h 106"/>
                <a:gd name="T72" fmla="*/ 445 w 447"/>
                <a:gd name="T73" fmla="*/ 9 h 106"/>
                <a:gd name="T74" fmla="*/ 447 w 447"/>
                <a:gd name="T75" fmla="*/ 7 h 106"/>
                <a:gd name="T76" fmla="*/ 447 w 447"/>
                <a:gd name="T77" fmla="*/ 2 h 106"/>
                <a:gd name="T78" fmla="*/ 443 w 447"/>
                <a:gd name="T79" fmla="*/ 0 h 106"/>
                <a:gd name="T80" fmla="*/ 440 w 447"/>
                <a:gd name="T81" fmla="*/ 0 h 106"/>
                <a:gd name="T82" fmla="*/ 442 w 447"/>
                <a:gd name="T83"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7" h="106">
                  <a:moveTo>
                    <a:pt x="442" y="0"/>
                  </a:moveTo>
                  <a:lnTo>
                    <a:pt x="440" y="0"/>
                  </a:lnTo>
                  <a:lnTo>
                    <a:pt x="426" y="8"/>
                  </a:lnTo>
                  <a:lnTo>
                    <a:pt x="410" y="16"/>
                  </a:lnTo>
                  <a:lnTo>
                    <a:pt x="391" y="24"/>
                  </a:lnTo>
                  <a:lnTo>
                    <a:pt x="369" y="33"/>
                  </a:lnTo>
                  <a:lnTo>
                    <a:pt x="345" y="42"/>
                  </a:lnTo>
                  <a:lnTo>
                    <a:pt x="319" y="51"/>
                  </a:lnTo>
                  <a:lnTo>
                    <a:pt x="290" y="59"/>
                  </a:lnTo>
                  <a:lnTo>
                    <a:pt x="261" y="67"/>
                  </a:lnTo>
                  <a:lnTo>
                    <a:pt x="231" y="75"/>
                  </a:lnTo>
                  <a:lnTo>
                    <a:pt x="200" y="82"/>
                  </a:lnTo>
                  <a:lnTo>
                    <a:pt x="166" y="87"/>
                  </a:lnTo>
                  <a:lnTo>
                    <a:pt x="133" y="91"/>
                  </a:lnTo>
                  <a:lnTo>
                    <a:pt x="100" y="95"/>
                  </a:lnTo>
                  <a:lnTo>
                    <a:pt x="67" y="95"/>
                  </a:lnTo>
                  <a:lnTo>
                    <a:pt x="34" y="95"/>
                  </a:lnTo>
                  <a:lnTo>
                    <a:pt x="0" y="93"/>
                  </a:lnTo>
                  <a:lnTo>
                    <a:pt x="0" y="102"/>
                  </a:lnTo>
                  <a:lnTo>
                    <a:pt x="34" y="104"/>
                  </a:lnTo>
                  <a:lnTo>
                    <a:pt x="67" y="106"/>
                  </a:lnTo>
                  <a:lnTo>
                    <a:pt x="100" y="104"/>
                  </a:lnTo>
                  <a:lnTo>
                    <a:pt x="133" y="101"/>
                  </a:lnTo>
                  <a:lnTo>
                    <a:pt x="166" y="96"/>
                  </a:lnTo>
                  <a:lnTo>
                    <a:pt x="200" y="91"/>
                  </a:lnTo>
                  <a:lnTo>
                    <a:pt x="233" y="85"/>
                  </a:lnTo>
                  <a:lnTo>
                    <a:pt x="264" y="77"/>
                  </a:lnTo>
                  <a:lnTo>
                    <a:pt x="292" y="69"/>
                  </a:lnTo>
                  <a:lnTo>
                    <a:pt x="321" y="61"/>
                  </a:lnTo>
                  <a:lnTo>
                    <a:pt x="347" y="51"/>
                  </a:lnTo>
                  <a:lnTo>
                    <a:pt x="371" y="42"/>
                  </a:lnTo>
                  <a:lnTo>
                    <a:pt x="393" y="33"/>
                  </a:lnTo>
                  <a:lnTo>
                    <a:pt x="413" y="25"/>
                  </a:lnTo>
                  <a:lnTo>
                    <a:pt x="431" y="17"/>
                  </a:lnTo>
                  <a:lnTo>
                    <a:pt x="445" y="9"/>
                  </a:lnTo>
                  <a:lnTo>
                    <a:pt x="442" y="9"/>
                  </a:lnTo>
                  <a:lnTo>
                    <a:pt x="445" y="9"/>
                  </a:lnTo>
                  <a:lnTo>
                    <a:pt x="447" y="7"/>
                  </a:lnTo>
                  <a:lnTo>
                    <a:pt x="447" y="2"/>
                  </a:lnTo>
                  <a:lnTo>
                    <a:pt x="443" y="0"/>
                  </a:lnTo>
                  <a:lnTo>
                    <a:pt x="440" y="0"/>
                  </a:lnTo>
                  <a:lnTo>
                    <a:pt x="44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76" name="Freeform 584"/>
            <p:cNvSpPr>
              <a:spLocks/>
            </p:cNvSpPr>
            <p:nvPr/>
          </p:nvSpPr>
          <p:spPr bwMode="auto">
            <a:xfrm>
              <a:off x="3315" y="3466"/>
              <a:ext cx="93" cy="10"/>
            </a:xfrm>
            <a:custGeom>
              <a:avLst/>
              <a:gdLst>
                <a:gd name="T0" fmla="*/ 281 w 281"/>
                <a:gd name="T1" fmla="*/ 21 h 32"/>
                <a:gd name="T2" fmla="*/ 281 w 281"/>
                <a:gd name="T3" fmla="*/ 21 h 32"/>
                <a:gd name="T4" fmla="*/ 275 w 281"/>
                <a:gd name="T5" fmla="*/ 22 h 32"/>
                <a:gd name="T6" fmla="*/ 266 w 281"/>
                <a:gd name="T7" fmla="*/ 19 h 32"/>
                <a:gd name="T8" fmla="*/ 254 w 281"/>
                <a:gd name="T9" fmla="*/ 19 h 32"/>
                <a:gd name="T10" fmla="*/ 240 w 281"/>
                <a:gd name="T11" fmla="*/ 19 h 32"/>
                <a:gd name="T12" fmla="*/ 222 w 281"/>
                <a:gd name="T13" fmla="*/ 18 h 32"/>
                <a:gd name="T14" fmla="*/ 204 w 281"/>
                <a:gd name="T15" fmla="*/ 16 h 32"/>
                <a:gd name="T16" fmla="*/ 183 w 281"/>
                <a:gd name="T17" fmla="*/ 15 h 32"/>
                <a:gd name="T18" fmla="*/ 162 w 281"/>
                <a:gd name="T19" fmla="*/ 12 h 32"/>
                <a:gd name="T20" fmla="*/ 140 w 281"/>
                <a:gd name="T21" fmla="*/ 11 h 32"/>
                <a:gd name="T22" fmla="*/ 117 w 281"/>
                <a:gd name="T23" fmla="*/ 9 h 32"/>
                <a:gd name="T24" fmla="*/ 95 w 281"/>
                <a:gd name="T25" fmla="*/ 8 h 32"/>
                <a:gd name="T26" fmla="*/ 74 w 281"/>
                <a:gd name="T27" fmla="*/ 6 h 32"/>
                <a:gd name="T28" fmla="*/ 53 w 281"/>
                <a:gd name="T29" fmla="*/ 4 h 32"/>
                <a:gd name="T30" fmla="*/ 33 w 281"/>
                <a:gd name="T31" fmla="*/ 2 h 32"/>
                <a:gd name="T32" fmla="*/ 16 w 281"/>
                <a:gd name="T33" fmla="*/ 1 h 32"/>
                <a:gd name="T34" fmla="*/ 0 w 281"/>
                <a:gd name="T35" fmla="*/ 0 h 32"/>
                <a:gd name="T36" fmla="*/ 0 w 281"/>
                <a:gd name="T37" fmla="*/ 9 h 32"/>
                <a:gd name="T38" fmla="*/ 16 w 281"/>
                <a:gd name="T39" fmla="*/ 10 h 32"/>
                <a:gd name="T40" fmla="*/ 33 w 281"/>
                <a:gd name="T41" fmla="*/ 11 h 32"/>
                <a:gd name="T42" fmla="*/ 53 w 281"/>
                <a:gd name="T43" fmla="*/ 14 h 32"/>
                <a:gd name="T44" fmla="*/ 74 w 281"/>
                <a:gd name="T45" fmla="*/ 15 h 32"/>
                <a:gd name="T46" fmla="*/ 95 w 281"/>
                <a:gd name="T47" fmla="*/ 17 h 32"/>
                <a:gd name="T48" fmla="*/ 117 w 281"/>
                <a:gd name="T49" fmla="*/ 18 h 32"/>
                <a:gd name="T50" fmla="*/ 140 w 281"/>
                <a:gd name="T51" fmla="*/ 21 h 32"/>
                <a:gd name="T52" fmla="*/ 162 w 281"/>
                <a:gd name="T53" fmla="*/ 22 h 32"/>
                <a:gd name="T54" fmla="*/ 183 w 281"/>
                <a:gd name="T55" fmla="*/ 24 h 32"/>
                <a:gd name="T56" fmla="*/ 204 w 281"/>
                <a:gd name="T57" fmla="*/ 25 h 32"/>
                <a:gd name="T58" fmla="*/ 222 w 281"/>
                <a:gd name="T59" fmla="*/ 27 h 32"/>
                <a:gd name="T60" fmla="*/ 240 w 281"/>
                <a:gd name="T61" fmla="*/ 29 h 32"/>
                <a:gd name="T62" fmla="*/ 254 w 281"/>
                <a:gd name="T63" fmla="*/ 31 h 32"/>
                <a:gd name="T64" fmla="*/ 266 w 281"/>
                <a:gd name="T65" fmla="*/ 31 h 32"/>
                <a:gd name="T66" fmla="*/ 275 w 281"/>
                <a:gd name="T67" fmla="*/ 31 h 32"/>
                <a:gd name="T68" fmla="*/ 281 w 281"/>
                <a:gd name="T69" fmla="*/ 32 h 32"/>
                <a:gd name="T70" fmla="*/ 281 w 281"/>
                <a:gd name="T71" fmla="*/ 32 h 32"/>
                <a:gd name="T72" fmla="*/ 281 w 281"/>
                <a:gd name="T73" fmla="*/ 2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81" h="32">
                  <a:moveTo>
                    <a:pt x="281" y="21"/>
                  </a:moveTo>
                  <a:lnTo>
                    <a:pt x="281" y="21"/>
                  </a:lnTo>
                  <a:lnTo>
                    <a:pt x="275" y="22"/>
                  </a:lnTo>
                  <a:lnTo>
                    <a:pt x="266" y="19"/>
                  </a:lnTo>
                  <a:lnTo>
                    <a:pt x="254" y="19"/>
                  </a:lnTo>
                  <a:lnTo>
                    <a:pt x="240" y="19"/>
                  </a:lnTo>
                  <a:lnTo>
                    <a:pt x="222" y="18"/>
                  </a:lnTo>
                  <a:lnTo>
                    <a:pt x="204" y="16"/>
                  </a:lnTo>
                  <a:lnTo>
                    <a:pt x="183" y="15"/>
                  </a:lnTo>
                  <a:lnTo>
                    <a:pt x="162" y="12"/>
                  </a:lnTo>
                  <a:lnTo>
                    <a:pt x="140" y="11"/>
                  </a:lnTo>
                  <a:lnTo>
                    <a:pt x="117" y="9"/>
                  </a:lnTo>
                  <a:lnTo>
                    <a:pt x="95" y="8"/>
                  </a:lnTo>
                  <a:lnTo>
                    <a:pt x="74" y="6"/>
                  </a:lnTo>
                  <a:lnTo>
                    <a:pt x="53" y="4"/>
                  </a:lnTo>
                  <a:lnTo>
                    <a:pt x="33" y="2"/>
                  </a:lnTo>
                  <a:lnTo>
                    <a:pt x="16" y="1"/>
                  </a:lnTo>
                  <a:lnTo>
                    <a:pt x="0" y="0"/>
                  </a:lnTo>
                  <a:lnTo>
                    <a:pt x="0" y="9"/>
                  </a:lnTo>
                  <a:lnTo>
                    <a:pt x="16" y="10"/>
                  </a:lnTo>
                  <a:lnTo>
                    <a:pt x="33" y="11"/>
                  </a:lnTo>
                  <a:lnTo>
                    <a:pt x="53" y="14"/>
                  </a:lnTo>
                  <a:lnTo>
                    <a:pt x="74" y="15"/>
                  </a:lnTo>
                  <a:lnTo>
                    <a:pt x="95" y="17"/>
                  </a:lnTo>
                  <a:lnTo>
                    <a:pt x="117" y="18"/>
                  </a:lnTo>
                  <a:lnTo>
                    <a:pt x="140" y="21"/>
                  </a:lnTo>
                  <a:lnTo>
                    <a:pt x="162" y="22"/>
                  </a:lnTo>
                  <a:lnTo>
                    <a:pt x="183" y="24"/>
                  </a:lnTo>
                  <a:lnTo>
                    <a:pt x="204" y="25"/>
                  </a:lnTo>
                  <a:lnTo>
                    <a:pt x="222" y="27"/>
                  </a:lnTo>
                  <a:lnTo>
                    <a:pt x="240" y="29"/>
                  </a:lnTo>
                  <a:lnTo>
                    <a:pt x="254" y="31"/>
                  </a:lnTo>
                  <a:lnTo>
                    <a:pt x="266" y="31"/>
                  </a:lnTo>
                  <a:lnTo>
                    <a:pt x="275" y="31"/>
                  </a:lnTo>
                  <a:lnTo>
                    <a:pt x="281" y="32"/>
                  </a:lnTo>
                  <a:lnTo>
                    <a:pt x="281" y="32"/>
                  </a:lnTo>
                  <a:lnTo>
                    <a:pt x="281"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77" name="Freeform 585"/>
            <p:cNvSpPr>
              <a:spLocks/>
            </p:cNvSpPr>
            <p:nvPr/>
          </p:nvSpPr>
          <p:spPr bwMode="auto">
            <a:xfrm>
              <a:off x="3408" y="3462"/>
              <a:ext cx="67" cy="14"/>
            </a:xfrm>
            <a:custGeom>
              <a:avLst/>
              <a:gdLst>
                <a:gd name="T0" fmla="*/ 199 w 201"/>
                <a:gd name="T1" fmla="*/ 0 h 42"/>
                <a:gd name="T2" fmla="*/ 199 w 201"/>
                <a:gd name="T3" fmla="*/ 0 h 42"/>
                <a:gd name="T4" fmla="*/ 194 w 201"/>
                <a:gd name="T5" fmla="*/ 1 h 42"/>
                <a:gd name="T6" fmla="*/ 186 w 201"/>
                <a:gd name="T7" fmla="*/ 3 h 42"/>
                <a:gd name="T8" fmla="*/ 177 w 201"/>
                <a:gd name="T9" fmla="*/ 5 h 42"/>
                <a:gd name="T10" fmla="*/ 165 w 201"/>
                <a:gd name="T11" fmla="*/ 8 h 42"/>
                <a:gd name="T12" fmla="*/ 151 w 201"/>
                <a:gd name="T13" fmla="*/ 10 h 42"/>
                <a:gd name="T14" fmla="*/ 135 w 201"/>
                <a:gd name="T15" fmla="*/ 12 h 42"/>
                <a:gd name="T16" fmla="*/ 118 w 201"/>
                <a:gd name="T17" fmla="*/ 16 h 42"/>
                <a:gd name="T18" fmla="*/ 102 w 201"/>
                <a:gd name="T19" fmla="*/ 18 h 42"/>
                <a:gd name="T20" fmla="*/ 84 w 201"/>
                <a:gd name="T21" fmla="*/ 21 h 42"/>
                <a:gd name="T22" fmla="*/ 67 w 201"/>
                <a:gd name="T23" fmla="*/ 24 h 42"/>
                <a:gd name="T24" fmla="*/ 51 w 201"/>
                <a:gd name="T25" fmla="*/ 26 h 42"/>
                <a:gd name="T26" fmla="*/ 37 w 201"/>
                <a:gd name="T27" fmla="*/ 27 h 42"/>
                <a:gd name="T28" fmla="*/ 24 w 201"/>
                <a:gd name="T29" fmla="*/ 29 h 42"/>
                <a:gd name="T30" fmla="*/ 13 w 201"/>
                <a:gd name="T31" fmla="*/ 31 h 42"/>
                <a:gd name="T32" fmla="*/ 5 w 201"/>
                <a:gd name="T33" fmla="*/ 32 h 42"/>
                <a:gd name="T34" fmla="*/ 0 w 201"/>
                <a:gd name="T35" fmla="*/ 31 h 42"/>
                <a:gd name="T36" fmla="*/ 0 w 201"/>
                <a:gd name="T37" fmla="*/ 42 h 42"/>
                <a:gd name="T38" fmla="*/ 5 w 201"/>
                <a:gd name="T39" fmla="*/ 41 h 42"/>
                <a:gd name="T40" fmla="*/ 13 w 201"/>
                <a:gd name="T41" fmla="*/ 40 h 42"/>
                <a:gd name="T42" fmla="*/ 24 w 201"/>
                <a:gd name="T43" fmla="*/ 39 h 42"/>
                <a:gd name="T44" fmla="*/ 37 w 201"/>
                <a:gd name="T45" fmla="*/ 36 h 42"/>
                <a:gd name="T46" fmla="*/ 51 w 201"/>
                <a:gd name="T47" fmla="*/ 35 h 42"/>
                <a:gd name="T48" fmla="*/ 67 w 201"/>
                <a:gd name="T49" fmla="*/ 33 h 42"/>
                <a:gd name="T50" fmla="*/ 84 w 201"/>
                <a:gd name="T51" fmla="*/ 31 h 42"/>
                <a:gd name="T52" fmla="*/ 102 w 201"/>
                <a:gd name="T53" fmla="*/ 27 h 42"/>
                <a:gd name="T54" fmla="*/ 118 w 201"/>
                <a:gd name="T55" fmla="*/ 25 h 42"/>
                <a:gd name="T56" fmla="*/ 135 w 201"/>
                <a:gd name="T57" fmla="*/ 21 h 42"/>
                <a:gd name="T58" fmla="*/ 151 w 201"/>
                <a:gd name="T59" fmla="*/ 19 h 42"/>
                <a:gd name="T60" fmla="*/ 165 w 201"/>
                <a:gd name="T61" fmla="*/ 17 h 42"/>
                <a:gd name="T62" fmla="*/ 177 w 201"/>
                <a:gd name="T63" fmla="*/ 14 h 42"/>
                <a:gd name="T64" fmla="*/ 189 w 201"/>
                <a:gd name="T65" fmla="*/ 12 h 42"/>
                <a:gd name="T66" fmla="*/ 197 w 201"/>
                <a:gd name="T67" fmla="*/ 10 h 42"/>
                <a:gd name="T68" fmla="*/ 201 w 201"/>
                <a:gd name="T69" fmla="*/ 9 h 42"/>
                <a:gd name="T70" fmla="*/ 201 w 201"/>
                <a:gd name="T71" fmla="*/ 9 h 42"/>
                <a:gd name="T72" fmla="*/ 199 w 201"/>
                <a:gd name="T7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1" h="42">
                  <a:moveTo>
                    <a:pt x="199" y="0"/>
                  </a:moveTo>
                  <a:lnTo>
                    <a:pt x="199" y="0"/>
                  </a:lnTo>
                  <a:lnTo>
                    <a:pt x="194" y="1"/>
                  </a:lnTo>
                  <a:lnTo>
                    <a:pt x="186" y="3"/>
                  </a:lnTo>
                  <a:lnTo>
                    <a:pt x="177" y="5"/>
                  </a:lnTo>
                  <a:lnTo>
                    <a:pt x="165" y="8"/>
                  </a:lnTo>
                  <a:lnTo>
                    <a:pt x="151" y="10"/>
                  </a:lnTo>
                  <a:lnTo>
                    <a:pt x="135" y="12"/>
                  </a:lnTo>
                  <a:lnTo>
                    <a:pt x="118" y="16"/>
                  </a:lnTo>
                  <a:lnTo>
                    <a:pt x="102" y="18"/>
                  </a:lnTo>
                  <a:lnTo>
                    <a:pt x="84" y="21"/>
                  </a:lnTo>
                  <a:lnTo>
                    <a:pt x="67" y="24"/>
                  </a:lnTo>
                  <a:lnTo>
                    <a:pt x="51" y="26"/>
                  </a:lnTo>
                  <a:lnTo>
                    <a:pt x="37" y="27"/>
                  </a:lnTo>
                  <a:lnTo>
                    <a:pt x="24" y="29"/>
                  </a:lnTo>
                  <a:lnTo>
                    <a:pt x="13" y="31"/>
                  </a:lnTo>
                  <a:lnTo>
                    <a:pt x="5" y="32"/>
                  </a:lnTo>
                  <a:lnTo>
                    <a:pt x="0" y="31"/>
                  </a:lnTo>
                  <a:lnTo>
                    <a:pt x="0" y="42"/>
                  </a:lnTo>
                  <a:lnTo>
                    <a:pt x="5" y="41"/>
                  </a:lnTo>
                  <a:lnTo>
                    <a:pt x="13" y="40"/>
                  </a:lnTo>
                  <a:lnTo>
                    <a:pt x="24" y="39"/>
                  </a:lnTo>
                  <a:lnTo>
                    <a:pt x="37" y="36"/>
                  </a:lnTo>
                  <a:lnTo>
                    <a:pt x="51" y="35"/>
                  </a:lnTo>
                  <a:lnTo>
                    <a:pt x="67" y="33"/>
                  </a:lnTo>
                  <a:lnTo>
                    <a:pt x="84" y="31"/>
                  </a:lnTo>
                  <a:lnTo>
                    <a:pt x="102" y="27"/>
                  </a:lnTo>
                  <a:lnTo>
                    <a:pt x="118" y="25"/>
                  </a:lnTo>
                  <a:lnTo>
                    <a:pt x="135" y="21"/>
                  </a:lnTo>
                  <a:lnTo>
                    <a:pt x="151" y="19"/>
                  </a:lnTo>
                  <a:lnTo>
                    <a:pt x="165" y="17"/>
                  </a:lnTo>
                  <a:lnTo>
                    <a:pt x="177" y="14"/>
                  </a:lnTo>
                  <a:lnTo>
                    <a:pt x="189" y="12"/>
                  </a:lnTo>
                  <a:lnTo>
                    <a:pt x="197" y="10"/>
                  </a:lnTo>
                  <a:lnTo>
                    <a:pt x="201" y="9"/>
                  </a:lnTo>
                  <a:lnTo>
                    <a:pt x="201" y="9"/>
                  </a:lnTo>
                  <a:lnTo>
                    <a:pt x="19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78" name="Freeform 586"/>
            <p:cNvSpPr>
              <a:spLocks/>
            </p:cNvSpPr>
            <p:nvPr/>
          </p:nvSpPr>
          <p:spPr bwMode="auto">
            <a:xfrm>
              <a:off x="3475" y="3462"/>
              <a:ext cx="29" cy="14"/>
            </a:xfrm>
            <a:custGeom>
              <a:avLst/>
              <a:gdLst>
                <a:gd name="T0" fmla="*/ 88 w 88"/>
                <a:gd name="T1" fmla="*/ 34 h 43"/>
                <a:gd name="T2" fmla="*/ 78 w 88"/>
                <a:gd name="T3" fmla="*/ 31 h 43"/>
                <a:gd name="T4" fmla="*/ 66 w 88"/>
                <a:gd name="T5" fmla="*/ 27 h 43"/>
                <a:gd name="T6" fmla="*/ 54 w 88"/>
                <a:gd name="T7" fmla="*/ 20 h 43"/>
                <a:gd name="T8" fmla="*/ 42 w 88"/>
                <a:gd name="T9" fmla="*/ 14 h 43"/>
                <a:gd name="T10" fmla="*/ 30 w 88"/>
                <a:gd name="T11" fmla="*/ 7 h 43"/>
                <a:gd name="T12" fmla="*/ 18 w 88"/>
                <a:gd name="T13" fmla="*/ 3 h 43"/>
                <a:gd name="T14" fmla="*/ 8 w 88"/>
                <a:gd name="T15" fmla="*/ 0 h 43"/>
                <a:gd name="T16" fmla="*/ 0 w 88"/>
                <a:gd name="T17" fmla="*/ 2 h 43"/>
                <a:gd name="T18" fmla="*/ 2 w 88"/>
                <a:gd name="T19" fmla="*/ 11 h 43"/>
                <a:gd name="T20" fmla="*/ 8 w 88"/>
                <a:gd name="T21" fmla="*/ 10 h 43"/>
                <a:gd name="T22" fmla="*/ 16 w 88"/>
                <a:gd name="T23" fmla="*/ 12 h 43"/>
                <a:gd name="T24" fmla="*/ 25 w 88"/>
                <a:gd name="T25" fmla="*/ 16 h 43"/>
                <a:gd name="T26" fmla="*/ 38 w 88"/>
                <a:gd name="T27" fmla="*/ 23 h 43"/>
                <a:gd name="T28" fmla="*/ 49 w 88"/>
                <a:gd name="T29" fmla="*/ 29 h 43"/>
                <a:gd name="T30" fmla="*/ 62 w 88"/>
                <a:gd name="T31" fmla="*/ 36 h 43"/>
                <a:gd name="T32" fmla="*/ 75 w 88"/>
                <a:gd name="T33" fmla="*/ 41 h 43"/>
                <a:gd name="T34" fmla="*/ 88 w 88"/>
                <a:gd name="T35" fmla="*/ 43 h 43"/>
                <a:gd name="T36" fmla="*/ 88 w 88"/>
                <a:gd name="T37" fmla="*/ 3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43">
                  <a:moveTo>
                    <a:pt x="88" y="34"/>
                  </a:moveTo>
                  <a:lnTo>
                    <a:pt x="78" y="31"/>
                  </a:lnTo>
                  <a:lnTo>
                    <a:pt x="66" y="27"/>
                  </a:lnTo>
                  <a:lnTo>
                    <a:pt x="54" y="20"/>
                  </a:lnTo>
                  <a:lnTo>
                    <a:pt x="42" y="14"/>
                  </a:lnTo>
                  <a:lnTo>
                    <a:pt x="30" y="7"/>
                  </a:lnTo>
                  <a:lnTo>
                    <a:pt x="18" y="3"/>
                  </a:lnTo>
                  <a:lnTo>
                    <a:pt x="8" y="0"/>
                  </a:lnTo>
                  <a:lnTo>
                    <a:pt x="0" y="2"/>
                  </a:lnTo>
                  <a:lnTo>
                    <a:pt x="2" y="11"/>
                  </a:lnTo>
                  <a:lnTo>
                    <a:pt x="8" y="10"/>
                  </a:lnTo>
                  <a:lnTo>
                    <a:pt x="16" y="12"/>
                  </a:lnTo>
                  <a:lnTo>
                    <a:pt x="25" y="16"/>
                  </a:lnTo>
                  <a:lnTo>
                    <a:pt x="38" y="23"/>
                  </a:lnTo>
                  <a:lnTo>
                    <a:pt x="49" y="29"/>
                  </a:lnTo>
                  <a:lnTo>
                    <a:pt x="62" y="36"/>
                  </a:lnTo>
                  <a:lnTo>
                    <a:pt x="75" y="41"/>
                  </a:lnTo>
                  <a:lnTo>
                    <a:pt x="88" y="43"/>
                  </a:lnTo>
                  <a:lnTo>
                    <a:pt x="88"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79" name="Freeform 587"/>
            <p:cNvSpPr>
              <a:spLocks/>
            </p:cNvSpPr>
            <p:nvPr/>
          </p:nvSpPr>
          <p:spPr bwMode="auto">
            <a:xfrm>
              <a:off x="3504" y="3473"/>
              <a:ext cx="2" cy="3"/>
            </a:xfrm>
            <a:custGeom>
              <a:avLst/>
              <a:gdLst>
                <a:gd name="T0" fmla="*/ 0 w 5"/>
                <a:gd name="T1" fmla="*/ 9 h 9"/>
                <a:gd name="T2" fmla="*/ 3 w 5"/>
                <a:gd name="T3" fmla="*/ 8 h 9"/>
                <a:gd name="T4" fmla="*/ 5 w 5"/>
                <a:gd name="T5" fmla="*/ 4 h 9"/>
                <a:gd name="T6" fmla="*/ 3 w 5"/>
                <a:gd name="T7" fmla="*/ 1 h 9"/>
                <a:gd name="T8" fmla="*/ 0 w 5"/>
                <a:gd name="T9" fmla="*/ 0 h 9"/>
                <a:gd name="T10" fmla="*/ 0 w 5"/>
                <a:gd name="T11" fmla="*/ 9 h 9"/>
              </a:gdLst>
              <a:ahLst/>
              <a:cxnLst>
                <a:cxn ang="0">
                  <a:pos x="T0" y="T1"/>
                </a:cxn>
                <a:cxn ang="0">
                  <a:pos x="T2" y="T3"/>
                </a:cxn>
                <a:cxn ang="0">
                  <a:pos x="T4" y="T5"/>
                </a:cxn>
                <a:cxn ang="0">
                  <a:pos x="T6" y="T7"/>
                </a:cxn>
                <a:cxn ang="0">
                  <a:pos x="T8" y="T9"/>
                </a:cxn>
                <a:cxn ang="0">
                  <a:pos x="T10" y="T11"/>
                </a:cxn>
              </a:cxnLst>
              <a:rect l="0" t="0" r="r" b="b"/>
              <a:pathLst>
                <a:path w="5" h="9">
                  <a:moveTo>
                    <a:pt x="0" y="9"/>
                  </a:moveTo>
                  <a:lnTo>
                    <a:pt x="3" y="8"/>
                  </a:lnTo>
                  <a:lnTo>
                    <a:pt x="5" y="4"/>
                  </a:lnTo>
                  <a:lnTo>
                    <a:pt x="3" y="1"/>
                  </a:lnTo>
                  <a:lnTo>
                    <a:pt x="0"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80" name="Freeform 588"/>
            <p:cNvSpPr>
              <a:spLocks/>
            </p:cNvSpPr>
            <p:nvPr/>
          </p:nvSpPr>
          <p:spPr bwMode="auto">
            <a:xfrm>
              <a:off x="2660" y="3584"/>
              <a:ext cx="15" cy="3"/>
            </a:xfrm>
            <a:custGeom>
              <a:avLst/>
              <a:gdLst>
                <a:gd name="T0" fmla="*/ 46 w 46"/>
                <a:gd name="T1" fmla="*/ 2 h 11"/>
                <a:gd name="T2" fmla="*/ 46 w 46"/>
                <a:gd name="T3" fmla="*/ 2 h 11"/>
                <a:gd name="T4" fmla="*/ 41 w 46"/>
                <a:gd name="T5" fmla="*/ 2 h 11"/>
                <a:gd name="T6" fmla="*/ 34 w 46"/>
                <a:gd name="T7" fmla="*/ 1 h 11"/>
                <a:gd name="T8" fmla="*/ 29 w 46"/>
                <a:gd name="T9" fmla="*/ 0 h 11"/>
                <a:gd name="T10" fmla="*/ 22 w 46"/>
                <a:gd name="T11" fmla="*/ 0 h 11"/>
                <a:gd name="T12" fmla="*/ 15 w 46"/>
                <a:gd name="T13" fmla="*/ 1 h 11"/>
                <a:gd name="T14" fmla="*/ 9 w 46"/>
                <a:gd name="T15" fmla="*/ 2 h 11"/>
                <a:gd name="T16" fmla="*/ 5 w 46"/>
                <a:gd name="T17" fmla="*/ 4 h 11"/>
                <a:gd name="T18" fmla="*/ 0 w 46"/>
                <a:gd name="T19" fmla="*/ 10 h 11"/>
                <a:gd name="T20" fmla="*/ 12 w 46"/>
                <a:gd name="T21" fmla="*/ 10 h 11"/>
                <a:gd name="T22" fmla="*/ 9 w 46"/>
                <a:gd name="T23" fmla="*/ 11 h 11"/>
                <a:gd name="T24" fmla="*/ 12 w 46"/>
                <a:gd name="T25" fmla="*/ 11 h 11"/>
                <a:gd name="T26" fmla="*/ 15 w 46"/>
                <a:gd name="T27" fmla="*/ 10 h 11"/>
                <a:gd name="T28" fmla="*/ 22 w 46"/>
                <a:gd name="T29" fmla="*/ 11 h 11"/>
                <a:gd name="T30" fmla="*/ 29 w 46"/>
                <a:gd name="T31" fmla="*/ 11 h 11"/>
                <a:gd name="T32" fmla="*/ 34 w 46"/>
                <a:gd name="T33" fmla="*/ 10 h 11"/>
                <a:gd name="T34" fmla="*/ 41 w 46"/>
                <a:gd name="T35" fmla="*/ 11 h 11"/>
                <a:gd name="T36" fmla="*/ 46 w 46"/>
                <a:gd name="T37" fmla="*/ 11 h 11"/>
                <a:gd name="T38" fmla="*/ 46 w 46"/>
                <a:gd name="T39" fmla="*/ 11 h 11"/>
                <a:gd name="T40" fmla="*/ 46 w 46"/>
                <a:gd name="T41"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11">
                  <a:moveTo>
                    <a:pt x="46" y="2"/>
                  </a:moveTo>
                  <a:lnTo>
                    <a:pt x="46" y="2"/>
                  </a:lnTo>
                  <a:lnTo>
                    <a:pt x="41" y="2"/>
                  </a:lnTo>
                  <a:lnTo>
                    <a:pt x="34" y="1"/>
                  </a:lnTo>
                  <a:lnTo>
                    <a:pt x="29" y="0"/>
                  </a:lnTo>
                  <a:lnTo>
                    <a:pt x="22" y="0"/>
                  </a:lnTo>
                  <a:lnTo>
                    <a:pt x="15" y="1"/>
                  </a:lnTo>
                  <a:lnTo>
                    <a:pt x="9" y="2"/>
                  </a:lnTo>
                  <a:lnTo>
                    <a:pt x="5" y="4"/>
                  </a:lnTo>
                  <a:lnTo>
                    <a:pt x="0" y="10"/>
                  </a:lnTo>
                  <a:lnTo>
                    <a:pt x="12" y="10"/>
                  </a:lnTo>
                  <a:lnTo>
                    <a:pt x="9" y="11"/>
                  </a:lnTo>
                  <a:lnTo>
                    <a:pt x="12" y="11"/>
                  </a:lnTo>
                  <a:lnTo>
                    <a:pt x="15" y="10"/>
                  </a:lnTo>
                  <a:lnTo>
                    <a:pt x="22" y="11"/>
                  </a:lnTo>
                  <a:lnTo>
                    <a:pt x="29" y="11"/>
                  </a:lnTo>
                  <a:lnTo>
                    <a:pt x="34" y="10"/>
                  </a:lnTo>
                  <a:lnTo>
                    <a:pt x="41" y="11"/>
                  </a:lnTo>
                  <a:lnTo>
                    <a:pt x="46" y="11"/>
                  </a:lnTo>
                  <a:lnTo>
                    <a:pt x="46" y="11"/>
                  </a:lnTo>
                  <a:lnTo>
                    <a:pt x="46"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81" name="Freeform 589"/>
            <p:cNvSpPr>
              <a:spLocks/>
            </p:cNvSpPr>
            <p:nvPr/>
          </p:nvSpPr>
          <p:spPr bwMode="auto">
            <a:xfrm>
              <a:off x="2675" y="3582"/>
              <a:ext cx="12" cy="5"/>
            </a:xfrm>
            <a:custGeom>
              <a:avLst/>
              <a:gdLst>
                <a:gd name="T0" fmla="*/ 34 w 34"/>
                <a:gd name="T1" fmla="*/ 5 h 15"/>
                <a:gd name="T2" fmla="*/ 34 w 34"/>
                <a:gd name="T3" fmla="*/ 5 h 15"/>
                <a:gd name="T4" fmla="*/ 26 w 34"/>
                <a:gd name="T5" fmla="*/ 0 h 15"/>
                <a:gd name="T6" fmla="*/ 18 w 34"/>
                <a:gd name="T7" fmla="*/ 3 h 15"/>
                <a:gd name="T8" fmla="*/ 9 w 34"/>
                <a:gd name="T9" fmla="*/ 5 h 15"/>
                <a:gd name="T10" fmla="*/ 0 w 34"/>
                <a:gd name="T11" fmla="*/ 6 h 15"/>
                <a:gd name="T12" fmla="*/ 0 w 34"/>
                <a:gd name="T13" fmla="*/ 15 h 15"/>
                <a:gd name="T14" fmla="*/ 9 w 34"/>
                <a:gd name="T15" fmla="*/ 14 h 15"/>
                <a:gd name="T16" fmla="*/ 18 w 34"/>
                <a:gd name="T17" fmla="*/ 12 h 15"/>
                <a:gd name="T18" fmla="*/ 26 w 34"/>
                <a:gd name="T19" fmla="*/ 12 h 15"/>
                <a:gd name="T20" fmla="*/ 27 w 34"/>
                <a:gd name="T21" fmla="*/ 9 h 15"/>
                <a:gd name="T22" fmla="*/ 27 w 34"/>
                <a:gd name="T23" fmla="*/ 9 h 15"/>
                <a:gd name="T24" fmla="*/ 34 w 34"/>
                <a:gd name="T25"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15">
                  <a:moveTo>
                    <a:pt x="34" y="5"/>
                  </a:moveTo>
                  <a:lnTo>
                    <a:pt x="34" y="5"/>
                  </a:lnTo>
                  <a:lnTo>
                    <a:pt x="26" y="0"/>
                  </a:lnTo>
                  <a:lnTo>
                    <a:pt x="18" y="3"/>
                  </a:lnTo>
                  <a:lnTo>
                    <a:pt x="9" y="5"/>
                  </a:lnTo>
                  <a:lnTo>
                    <a:pt x="0" y="6"/>
                  </a:lnTo>
                  <a:lnTo>
                    <a:pt x="0" y="15"/>
                  </a:lnTo>
                  <a:lnTo>
                    <a:pt x="9" y="14"/>
                  </a:lnTo>
                  <a:lnTo>
                    <a:pt x="18" y="12"/>
                  </a:lnTo>
                  <a:lnTo>
                    <a:pt x="26" y="12"/>
                  </a:lnTo>
                  <a:lnTo>
                    <a:pt x="27" y="9"/>
                  </a:lnTo>
                  <a:lnTo>
                    <a:pt x="27" y="9"/>
                  </a:lnTo>
                  <a:lnTo>
                    <a:pt x="34"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82" name="Freeform 590"/>
            <p:cNvSpPr>
              <a:spLocks/>
            </p:cNvSpPr>
            <p:nvPr/>
          </p:nvSpPr>
          <p:spPr bwMode="auto">
            <a:xfrm>
              <a:off x="2680" y="3584"/>
              <a:ext cx="8" cy="11"/>
            </a:xfrm>
            <a:custGeom>
              <a:avLst/>
              <a:gdLst>
                <a:gd name="T0" fmla="*/ 0 w 22"/>
                <a:gd name="T1" fmla="*/ 33 h 33"/>
                <a:gd name="T2" fmla="*/ 0 w 22"/>
                <a:gd name="T3" fmla="*/ 33 h 33"/>
                <a:gd name="T4" fmla="*/ 11 w 22"/>
                <a:gd name="T5" fmla="*/ 27 h 33"/>
                <a:gd name="T6" fmla="*/ 18 w 22"/>
                <a:gd name="T7" fmla="*/ 18 h 33"/>
                <a:gd name="T8" fmla="*/ 22 w 22"/>
                <a:gd name="T9" fmla="*/ 8 h 33"/>
                <a:gd name="T10" fmla="*/ 19 w 22"/>
                <a:gd name="T11" fmla="*/ 0 h 33"/>
                <a:gd name="T12" fmla="*/ 12 w 22"/>
                <a:gd name="T13" fmla="*/ 4 h 33"/>
                <a:gd name="T14" fmla="*/ 12 w 22"/>
                <a:gd name="T15" fmla="*/ 8 h 33"/>
                <a:gd name="T16" fmla="*/ 9 w 22"/>
                <a:gd name="T17" fmla="*/ 14 h 33"/>
                <a:gd name="T18" fmla="*/ 4 w 22"/>
                <a:gd name="T19" fmla="*/ 20 h 33"/>
                <a:gd name="T20" fmla="*/ 0 w 22"/>
                <a:gd name="T21" fmla="*/ 24 h 33"/>
                <a:gd name="T22" fmla="*/ 0 w 22"/>
                <a:gd name="T23" fmla="*/ 24 h 33"/>
                <a:gd name="T24" fmla="*/ 0 w 22"/>
                <a:gd name="T25"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33">
                  <a:moveTo>
                    <a:pt x="0" y="33"/>
                  </a:moveTo>
                  <a:lnTo>
                    <a:pt x="0" y="33"/>
                  </a:lnTo>
                  <a:lnTo>
                    <a:pt x="11" y="27"/>
                  </a:lnTo>
                  <a:lnTo>
                    <a:pt x="18" y="18"/>
                  </a:lnTo>
                  <a:lnTo>
                    <a:pt x="22" y="8"/>
                  </a:lnTo>
                  <a:lnTo>
                    <a:pt x="19" y="0"/>
                  </a:lnTo>
                  <a:lnTo>
                    <a:pt x="12" y="4"/>
                  </a:lnTo>
                  <a:lnTo>
                    <a:pt x="12" y="8"/>
                  </a:lnTo>
                  <a:lnTo>
                    <a:pt x="9" y="14"/>
                  </a:lnTo>
                  <a:lnTo>
                    <a:pt x="4" y="20"/>
                  </a:lnTo>
                  <a:lnTo>
                    <a:pt x="0" y="24"/>
                  </a:lnTo>
                  <a:lnTo>
                    <a:pt x="0" y="24"/>
                  </a:lnTo>
                  <a:lnTo>
                    <a:pt x="0" y="3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83" name="Freeform 591"/>
            <p:cNvSpPr>
              <a:spLocks/>
            </p:cNvSpPr>
            <p:nvPr/>
          </p:nvSpPr>
          <p:spPr bwMode="auto">
            <a:xfrm>
              <a:off x="2660" y="3587"/>
              <a:ext cx="20" cy="8"/>
            </a:xfrm>
            <a:custGeom>
              <a:avLst/>
              <a:gdLst>
                <a:gd name="T0" fmla="*/ 0 w 61"/>
                <a:gd name="T1" fmla="*/ 0 h 25"/>
                <a:gd name="T2" fmla="*/ 0 w 61"/>
                <a:gd name="T3" fmla="*/ 0 h 25"/>
                <a:gd name="T4" fmla="*/ 4 w 61"/>
                <a:gd name="T5" fmla="*/ 8 h 25"/>
                <a:gd name="T6" fmla="*/ 10 w 61"/>
                <a:gd name="T7" fmla="*/ 15 h 25"/>
                <a:gd name="T8" fmla="*/ 18 w 61"/>
                <a:gd name="T9" fmla="*/ 18 h 25"/>
                <a:gd name="T10" fmla="*/ 28 w 61"/>
                <a:gd name="T11" fmla="*/ 21 h 25"/>
                <a:gd name="T12" fmla="*/ 38 w 61"/>
                <a:gd name="T13" fmla="*/ 23 h 25"/>
                <a:gd name="T14" fmla="*/ 47 w 61"/>
                <a:gd name="T15" fmla="*/ 24 h 25"/>
                <a:gd name="T16" fmla="*/ 55 w 61"/>
                <a:gd name="T17" fmla="*/ 25 h 25"/>
                <a:gd name="T18" fmla="*/ 61 w 61"/>
                <a:gd name="T19" fmla="*/ 24 h 25"/>
                <a:gd name="T20" fmla="*/ 61 w 61"/>
                <a:gd name="T21" fmla="*/ 15 h 25"/>
                <a:gd name="T22" fmla="*/ 55 w 61"/>
                <a:gd name="T23" fmla="*/ 14 h 25"/>
                <a:gd name="T24" fmla="*/ 47 w 61"/>
                <a:gd name="T25" fmla="*/ 15 h 25"/>
                <a:gd name="T26" fmla="*/ 38 w 61"/>
                <a:gd name="T27" fmla="*/ 14 h 25"/>
                <a:gd name="T28" fmla="*/ 30 w 61"/>
                <a:gd name="T29" fmla="*/ 11 h 25"/>
                <a:gd name="T30" fmla="*/ 21 w 61"/>
                <a:gd name="T31" fmla="*/ 9 h 25"/>
                <a:gd name="T32" fmla="*/ 15 w 61"/>
                <a:gd name="T33" fmla="*/ 6 h 25"/>
                <a:gd name="T34" fmla="*/ 13 w 61"/>
                <a:gd name="T35" fmla="*/ 3 h 25"/>
                <a:gd name="T36" fmla="*/ 12 w 61"/>
                <a:gd name="T37" fmla="*/ 0 h 25"/>
                <a:gd name="T38" fmla="*/ 12 w 61"/>
                <a:gd name="T39" fmla="*/ 0 h 25"/>
                <a:gd name="T40" fmla="*/ 0 w 61"/>
                <a:gd name="T4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 h="25">
                  <a:moveTo>
                    <a:pt x="0" y="0"/>
                  </a:moveTo>
                  <a:lnTo>
                    <a:pt x="0" y="0"/>
                  </a:lnTo>
                  <a:lnTo>
                    <a:pt x="4" y="8"/>
                  </a:lnTo>
                  <a:lnTo>
                    <a:pt x="10" y="15"/>
                  </a:lnTo>
                  <a:lnTo>
                    <a:pt x="18" y="18"/>
                  </a:lnTo>
                  <a:lnTo>
                    <a:pt x="28" y="21"/>
                  </a:lnTo>
                  <a:lnTo>
                    <a:pt x="38" y="23"/>
                  </a:lnTo>
                  <a:lnTo>
                    <a:pt x="47" y="24"/>
                  </a:lnTo>
                  <a:lnTo>
                    <a:pt x="55" y="25"/>
                  </a:lnTo>
                  <a:lnTo>
                    <a:pt x="61" y="24"/>
                  </a:lnTo>
                  <a:lnTo>
                    <a:pt x="61" y="15"/>
                  </a:lnTo>
                  <a:lnTo>
                    <a:pt x="55" y="14"/>
                  </a:lnTo>
                  <a:lnTo>
                    <a:pt x="47" y="15"/>
                  </a:lnTo>
                  <a:lnTo>
                    <a:pt x="38" y="14"/>
                  </a:lnTo>
                  <a:lnTo>
                    <a:pt x="30" y="11"/>
                  </a:lnTo>
                  <a:lnTo>
                    <a:pt x="21" y="9"/>
                  </a:lnTo>
                  <a:lnTo>
                    <a:pt x="15" y="6"/>
                  </a:lnTo>
                  <a:lnTo>
                    <a:pt x="13" y="3"/>
                  </a:lnTo>
                  <a:lnTo>
                    <a:pt x="12" y="0"/>
                  </a:lnTo>
                  <a:lnTo>
                    <a:pt x="1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84" name="Freeform 592"/>
            <p:cNvSpPr>
              <a:spLocks/>
            </p:cNvSpPr>
            <p:nvPr/>
          </p:nvSpPr>
          <p:spPr bwMode="auto">
            <a:xfrm>
              <a:off x="2699" y="3576"/>
              <a:ext cx="15" cy="8"/>
            </a:xfrm>
            <a:custGeom>
              <a:avLst/>
              <a:gdLst>
                <a:gd name="T0" fmla="*/ 40 w 45"/>
                <a:gd name="T1" fmla="*/ 0 h 24"/>
                <a:gd name="T2" fmla="*/ 39 w 45"/>
                <a:gd name="T3" fmla="*/ 1 h 24"/>
                <a:gd name="T4" fmla="*/ 36 w 45"/>
                <a:gd name="T5" fmla="*/ 2 h 24"/>
                <a:gd name="T6" fmla="*/ 31 w 45"/>
                <a:gd name="T7" fmla="*/ 3 h 24"/>
                <a:gd name="T8" fmla="*/ 25 w 45"/>
                <a:gd name="T9" fmla="*/ 6 h 24"/>
                <a:gd name="T10" fmla="*/ 20 w 45"/>
                <a:gd name="T11" fmla="*/ 8 h 24"/>
                <a:gd name="T12" fmla="*/ 13 w 45"/>
                <a:gd name="T13" fmla="*/ 10 h 24"/>
                <a:gd name="T14" fmla="*/ 8 w 45"/>
                <a:gd name="T15" fmla="*/ 13 h 24"/>
                <a:gd name="T16" fmla="*/ 2 w 45"/>
                <a:gd name="T17" fmla="*/ 18 h 24"/>
                <a:gd name="T18" fmla="*/ 0 w 45"/>
                <a:gd name="T19" fmla="*/ 24 h 24"/>
                <a:gd name="T20" fmla="*/ 11 w 45"/>
                <a:gd name="T21" fmla="*/ 24 h 24"/>
                <a:gd name="T22" fmla="*/ 11 w 45"/>
                <a:gd name="T23" fmla="*/ 23 h 24"/>
                <a:gd name="T24" fmla="*/ 13 w 45"/>
                <a:gd name="T25" fmla="*/ 22 h 24"/>
                <a:gd name="T26" fmla="*/ 17 w 45"/>
                <a:gd name="T27" fmla="*/ 19 h 24"/>
                <a:gd name="T28" fmla="*/ 22 w 45"/>
                <a:gd name="T29" fmla="*/ 17 h 24"/>
                <a:gd name="T30" fmla="*/ 28 w 45"/>
                <a:gd name="T31" fmla="*/ 15 h 24"/>
                <a:gd name="T32" fmla="*/ 33 w 45"/>
                <a:gd name="T33" fmla="*/ 13 h 24"/>
                <a:gd name="T34" fmla="*/ 38 w 45"/>
                <a:gd name="T35" fmla="*/ 11 h 24"/>
                <a:gd name="T36" fmla="*/ 41 w 45"/>
                <a:gd name="T37" fmla="*/ 10 h 24"/>
                <a:gd name="T38" fmla="*/ 40 w 45"/>
                <a:gd name="T39" fmla="*/ 11 h 24"/>
                <a:gd name="T40" fmla="*/ 41 w 45"/>
                <a:gd name="T41" fmla="*/ 10 h 24"/>
                <a:gd name="T42" fmla="*/ 45 w 45"/>
                <a:gd name="T43" fmla="*/ 8 h 24"/>
                <a:gd name="T44" fmla="*/ 45 w 45"/>
                <a:gd name="T45" fmla="*/ 5 h 24"/>
                <a:gd name="T46" fmla="*/ 42 w 45"/>
                <a:gd name="T47" fmla="*/ 2 h 24"/>
                <a:gd name="T48" fmla="*/ 39 w 45"/>
                <a:gd name="T49" fmla="*/ 1 h 24"/>
                <a:gd name="T50" fmla="*/ 40 w 45"/>
                <a:gd name="T5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24">
                  <a:moveTo>
                    <a:pt x="40" y="0"/>
                  </a:moveTo>
                  <a:lnTo>
                    <a:pt x="39" y="1"/>
                  </a:lnTo>
                  <a:lnTo>
                    <a:pt x="36" y="2"/>
                  </a:lnTo>
                  <a:lnTo>
                    <a:pt x="31" y="3"/>
                  </a:lnTo>
                  <a:lnTo>
                    <a:pt x="25" y="6"/>
                  </a:lnTo>
                  <a:lnTo>
                    <a:pt x="20" y="8"/>
                  </a:lnTo>
                  <a:lnTo>
                    <a:pt x="13" y="10"/>
                  </a:lnTo>
                  <a:lnTo>
                    <a:pt x="8" y="13"/>
                  </a:lnTo>
                  <a:lnTo>
                    <a:pt x="2" y="18"/>
                  </a:lnTo>
                  <a:lnTo>
                    <a:pt x="0" y="24"/>
                  </a:lnTo>
                  <a:lnTo>
                    <a:pt x="11" y="24"/>
                  </a:lnTo>
                  <a:lnTo>
                    <a:pt x="11" y="23"/>
                  </a:lnTo>
                  <a:lnTo>
                    <a:pt x="13" y="22"/>
                  </a:lnTo>
                  <a:lnTo>
                    <a:pt x="17" y="19"/>
                  </a:lnTo>
                  <a:lnTo>
                    <a:pt x="22" y="17"/>
                  </a:lnTo>
                  <a:lnTo>
                    <a:pt x="28" y="15"/>
                  </a:lnTo>
                  <a:lnTo>
                    <a:pt x="33" y="13"/>
                  </a:lnTo>
                  <a:lnTo>
                    <a:pt x="38" y="11"/>
                  </a:lnTo>
                  <a:lnTo>
                    <a:pt x="41" y="10"/>
                  </a:lnTo>
                  <a:lnTo>
                    <a:pt x="40" y="11"/>
                  </a:lnTo>
                  <a:lnTo>
                    <a:pt x="41" y="10"/>
                  </a:lnTo>
                  <a:lnTo>
                    <a:pt x="45" y="8"/>
                  </a:lnTo>
                  <a:lnTo>
                    <a:pt x="45" y="5"/>
                  </a:lnTo>
                  <a:lnTo>
                    <a:pt x="42" y="2"/>
                  </a:lnTo>
                  <a:lnTo>
                    <a:pt x="39" y="1"/>
                  </a:lnTo>
                  <a:lnTo>
                    <a:pt x="4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85" name="Freeform 593"/>
            <p:cNvSpPr>
              <a:spLocks/>
            </p:cNvSpPr>
            <p:nvPr/>
          </p:nvSpPr>
          <p:spPr bwMode="auto">
            <a:xfrm>
              <a:off x="2713" y="3576"/>
              <a:ext cx="19" cy="6"/>
            </a:xfrm>
            <a:custGeom>
              <a:avLst/>
              <a:gdLst>
                <a:gd name="T0" fmla="*/ 58 w 58"/>
                <a:gd name="T1" fmla="*/ 16 h 17"/>
                <a:gd name="T2" fmla="*/ 58 w 58"/>
                <a:gd name="T3" fmla="*/ 16 h 17"/>
                <a:gd name="T4" fmla="*/ 55 w 58"/>
                <a:gd name="T5" fmla="*/ 10 h 17"/>
                <a:gd name="T6" fmla="*/ 48 w 58"/>
                <a:gd name="T7" fmla="*/ 7 h 17"/>
                <a:gd name="T8" fmla="*/ 41 w 58"/>
                <a:gd name="T9" fmla="*/ 6 h 17"/>
                <a:gd name="T10" fmla="*/ 32 w 58"/>
                <a:gd name="T11" fmla="*/ 3 h 17"/>
                <a:gd name="T12" fmla="*/ 23 w 58"/>
                <a:gd name="T13" fmla="*/ 2 h 17"/>
                <a:gd name="T14" fmla="*/ 14 w 58"/>
                <a:gd name="T15" fmla="*/ 2 h 17"/>
                <a:gd name="T16" fmla="*/ 6 w 58"/>
                <a:gd name="T17" fmla="*/ 1 h 17"/>
                <a:gd name="T18" fmla="*/ 0 w 58"/>
                <a:gd name="T19" fmla="*/ 0 h 17"/>
                <a:gd name="T20" fmla="*/ 0 w 58"/>
                <a:gd name="T21" fmla="*/ 11 h 17"/>
                <a:gd name="T22" fmla="*/ 6 w 58"/>
                <a:gd name="T23" fmla="*/ 10 h 17"/>
                <a:gd name="T24" fmla="*/ 14 w 58"/>
                <a:gd name="T25" fmla="*/ 11 h 17"/>
                <a:gd name="T26" fmla="*/ 23 w 58"/>
                <a:gd name="T27" fmla="*/ 11 h 17"/>
                <a:gd name="T28" fmla="*/ 32 w 58"/>
                <a:gd name="T29" fmla="*/ 13 h 17"/>
                <a:gd name="T30" fmla="*/ 39 w 58"/>
                <a:gd name="T31" fmla="*/ 15 h 17"/>
                <a:gd name="T32" fmla="*/ 46 w 58"/>
                <a:gd name="T33" fmla="*/ 16 h 17"/>
                <a:gd name="T34" fmla="*/ 48 w 58"/>
                <a:gd name="T35" fmla="*/ 17 h 17"/>
                <a:gd name="T36" fmla="*/ 47 w 58"/>
                <a:gd name="T37" fmla="*/ 16 h 17"/>
                <a:gd name="T38" fmla="*/ 47 w 58"/>
                <a:gd name="T39" fmla="*/ 16 h 17"/>
                <a:gd name="T40" fmla="*/ 58 w 58"/>
                <a:gd name="T41"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8" h="17">
                  <a:moveTo>
                    <a:pt x="58" y="16"/>
                  </a:moveTo>
                  <a:lnTo>
                    <a:pt x="58" y="16"/>
                  </a:lnTo>
                  <a:lnTo>
                    <a:pt x="55" y="10"/>
                  </a:lnTo>
                  <a:lnTo>
                    <a:pt x="48" y="7"/>
                  </a:lnTo>
                  <a:lnTo>
                    <a:pt x="41" y="6"/>
                  </a:lnTo>
                  <a:lnTo>
                    <a:pt x="32" y="3"/>
                  </a:lnTo>
                  <a:lnTo>
                    <a:pt x="23" y="2"/>
                  </a:lnTo>
                  <a:lnTo>
                    <a:pt x="14" y="2"/>
                  </a:lnTo>
                  <a:lnTo>
                    <a:pt x="6" y="1"/>
                  </a:lnTo>
                  <a:lnTo>
                    <a:pt x="0" y="0"/>
                  </a:lnTo>
                  <a:lnTo>
                    <a:pt x="0" y="11"/>
                  </a:lnTo>
                  <a:lnTo>
                    <a:pt x="6" y="10"/>
                  </a:lnTo>
                  <a:lnTo>
                    <a:pt x="14" y="11"/>
                  </a:lnTo>
                  <a:lnTo>
                    <a:pt x="23" y="11"/>
                  </a:lnTo>
                  <a:lnTo>
                    <a:pt x="32" y="13"/>
                  </a:lnTo>
                  <a:lnTo>
                    <a:pt x="39" y="15"/>
                  </a:lnTo>
                  <a:lnTo>
                    <a:pt x="46" y="16"/>
                  </a:lnTo>
                  <a:lnTo>
                    <a:pt x="48" y="17"/>
                  </a:lnTo>
                  <a:lnTo>
                    <a:pt x="47" y="16"/>
                  </a:lnTo>
                  <a:lnTo>
                    <a:pt x="47" y="16"/>
                  </a:lnTo>
                  <a:lnTo>
                    <a:pt x="58"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86" name="Freeform 594"/>
            <p:cNvSpPr>
              <a:spLocks/>
            </p:cNvSpPr>
            <p:nvPr/>
          </p:nvSpPr>
          <p:spPr bwMode="auto">
            <a:xfrm>
              <a:off x="2726" y="3582"/>
              <a:ext cx="6" cy="7"/>
            </a:xfrm>
            <a:custGeom>
              <a:avLst/>
              <a:gdLst>
                <a:gd name="T0" fmla="*/ 1 w 19"/>
                <a:gd name="T1" fmla="*/ 21 h 21"/>
                <a:gd name="T2" fmla="*/ 2 w 19"/>
                <a:gd name="T3" fmla="*/ 21 h 21"/>
                <a:gd name="T4" fmla="*/ 9 w 19"/>
                <a:gd name="T5" fmla="*/ 17 h 21"/>
                <a:gd name="T6" fmla="*/ 15 w 19"/>
                <a:gd name="T7" fmla="*/ 11 h 21"/>
                <a:gd name="T8" fmla="*/ 17 w 19"/>
                <a:gd name="T9" fmla="*/ 6 h 21"/>
                <a:gd name="T10" fmla="*/ 19 w 19"/>
                <a:gd name="T11" fmla="*/ 0 h 21"/>
                <a:gd name="T12" fmla="*/ 8 w 19"/>
                <a:gd name="T13" fmla="*/ 0 h 21"/>
                <a:gd name="T14" fmla="*/ 8 w 19"/>
                <a:gd name="T15" fmla="*/ 3 h 21"/>
                <a:gd name="T16" fmla="*/ 6 w 19"/>
                <a:gd name="T17" fmla="*/ 7 h 21"/>
                <a:gd name="T18" fmla="*/ 5 w 19"/>
                <a:gd name="T19" fmla="*/ 10 h 21"/>
                <a:gd name="T20" fmla="*/ 0 w 19"/>
                <a:gd name="T21" fmla="*/ 11 h 21"/>
                <a:gd name="T22" fmla="*/ 1 w 19"/>
                <a:gd name="T23" fmla="*/ 11 h 21"/>
                <a:gd name="T24" fmla="*/ 1 w 19"/>
                <a:gd name="T25"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21">
                  <a:moveTo>
                    <a:pt x="1" y="21"/>
                  </a:moveTo>
                  <a:lnTo>
                    <a:pt x="2" y="21"/>
                  </a:lnTo>
                  <a:lnTo>
                    <a:pt x="9" y="17"/>
                  </a:lnTo>
                  <a:lnTo>
                    <a:pt x="15" y="11"/>
                  </a:lnTo>
                  <a:lnTo>
                    <a:pt x="17" y="6"/>
                  </a:lnTo>
                  <a:lnTo>
                    <a:pt x="19" y="0"/>
                  </a:lnTo>
                  <a:lnTo>
                    <a:pt x="8" y="0"/>
                  </a:lnTo>
                  <a:lnTo>
                    <a:pt x="8" y="3"/>
                  </a:lnTo>
                  <a:lnTo>
                    <a:pt x="6" y="7"/>
                  </a:lnTo>
                  <a:lnTo>
                    <a:pt x="5" y="10"/>
                  </a:lnTo>
                  <a:lnTo>
                    <a:pt x="0" y="11"/>
                  </a:lnTo>
                  <a:lnTo>
                    <a:pt x="1" y="11"/>
                  </a:lnTo>
                  <a:lnTo>
                    <a:pt x="1"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87" name="Freeform 595"/>
            <p:cNvSpPr>
              <a:spLocks/>
            </p:cNvSpPr>
            <p:nvPr/>
          </p:nvSpPr>
          <p:spPr bwMode="auto">
            <a:xfrm>
              <a:off x="2710" y="3585"/>
              <a:ext cx="16" cy="5"/>
            </a:xfrm>
            <a:custGeom>
              <a:avLst/>
              <a:gdLst>
                <a:gd name="T0" fmla="*/ 5 w 48"/>
                <a:gd name="T1" fmla="*/ 15 h 15"/>
                <a:gd name="T2" fmla="*/ 7 w 48"/>
                <a:gd name="T3" fmla="*/ 15 h 15"/>
                <a:gd name="T4" fmla="*/ 9 w 48"/>
                <a:gd name="T5" fmla="*/ 14 h 15"/>
                <a:gd name="T6" fmla="*/ 14 w 48"/>
                <a:gd name="T7" fmla="*/ 13 h 15"/>
                <a:gd name="T8" fmla="*/ 20 w 48"/>
                <a:gd name="T9" fmla="*/ 12 h 15"/>
                <a:gd name="T10" fmla="*/ 26 w 48"/>
                <a:gd name="T11" fmla="*/ 11 h 15"/>
                <a:gd name="T12" fmla="*/ 33 w 48"/>
                <a:gd name="T13" fmla="*/ 12 h 15"/>
                <a:gd name="T14" fmla="*/ 39 w 48"/>
                <a:gd name="T15" fmla="*/ 11 h 15"/>
                <a:gd name="T16" fmla="*/ 45 w 48"/>
                <a:gd name="T17" fmla="*/ 10 h 15"/>
                <a:gd name="T18" fmla="*/ 48 w 48"/>
                <a:gd name="T19" fmla="*/ 10 h 15"/>
                <a:gd name="T20" fmla="*/ 48 w 48"/>
                <a:gd name="T21" fmla="*/ 0 h 15"/>
                <a:gd name="T22" fmla="*/ 45 w 48"/>
                <a:gd name="T23" fmla="*/ 0 h 15"/>
                <a:gd name="T24" fmla="*/ 39 w 48"/>
                <a:gd name="T25" fmla="*/ 2 h 15"/>
                <a:gd name="T26" fmla="*/ 33 w 48"/>
                <a:gd name="T27" fmla="*/ 0 h 15"/>
                <a:gd name="T28" fmla="*/ 26 w 48"/>
                <a:gd name="T29" fmla="*/ 2 h 15"/>
                <a:gd name="T30" fmla="*/ 20 w 48"/>
                <a:gd name="T31" fmla="*/ 3 h 15"/>
                <a:gd name="T32" fmla="*/ 14 w 48"/>
                <a:gd name="T33" fmla="*/ 4 h 15"/>
                <a:gd name="T34" fmla="*/ 7 w 48"/>
                <a:gd name="T35" fmla="*/ 5 h 15"/>
                <a:gd name="T36" fmla="*/ 2 w 48"/>
                <a:gd name="T37" fmla="*/ 6 h 15"/>
                <a:gd name="T38" fmla="*/ 5 w 48"/>
                <a:gd name="T39" fmla="*/ 6 h 15"/>
                <a:gd name="T40" fmla="*/ 2 w 48"/>
                <a:gd name="T41" fmla="*/ 6 h 15"/>
                <a:gd name="T42" fmla="*/ 0 w 48"/>
                <a:gd name="T43" fmla="*/ 8 h 15"/>
                <a:gd name="T44" fmla="*/ 0 w 48"/>
                <a:gd name="T45" fmla="*/ 12 h 15"/>
                <a:gd name="T46" fmla="*/ 4 w 48"/>
                <a:gd name="T47" fmla="*/ 15 h 15"/>
                <a:gd name="T48" fmla="*/ 7 w 48"/>
                <a:gd name="T49" fmla="*/ 15 h 15"/>
                <a:gd name="T50" fmla="*/ 5 w 48"/>
                <a:gd name="T5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15">
                  <a:moveTo>
                    <a:pt x="5" y="15"/>
                  </a:moveTo>
                  <a:lnTo>
                    <a:pt x="7" y="15"/>
                  </a:lnTo>
                  <a:lnTo>
                    <a:pt x="9" y="14"/>
                  </a:lnTo>
                  <a:lnTo>
                    <a:pt x="14" y="13"/>
                  </a:lnTo>
                  <a:lnTo>
                    <a:pt x="20" y="12"/>
                  </a:lnTo>
                  <a:lnTo>
                    <a:pt x="26" y="11"/>
                  </a:lnTo>
                  <a:lnTo>
                    <a:pt x="33" y="12"/>
                  </a:lnTo>
                  <a:lnTo>
                    <a:pt x="39" y="11"/>
                  </a:lnTo>
                  <a:lnTo>
                    <a:pt x="45" y="10"/>
                  </a:lnTo>
                  <a:lnTo>
                    <a:pt x="48" y="10"/>
                  </a:lnTo>
                  <a:lnTo>
                    <a:pt x="48" y="0"/>
                  </a:lnTo>
                  <a:lnTo>
                    <a:pt x="45" y="0"/>
                  </a:lnTo>
                  <a:lnTo>
                    <a:pt x="39" y="2"/>
                  </a:lnTo>
                  <a:lnTo>
                    <a:pt x="33" y="0"/>
                  </a:lnTo>
                  <a:lnTo>
                    <a:pt x="26" y="2"/>
                  </a:lnTo>
                  <a:lnTo>
                    <a:pt x="20" y="3"/>
                  </a:lnTo>
                  <a:lnTo>
                    <a:pt x="14" y="4"/>
                  </a:lnTo>
                  <a:lnTo>
                    <a:pt x="7" y="5"/>
                  </a:lnTo>
                  <a:lnTo>
                    <a:pt x="2" y="6"/>
                  </a:lnTo>
                  <a:lnTo>
                    <a:pt x="5" y="6"/>
                  </a:lnTo>
                  <a:lnTo>
                    <a:pt x="2" y="6"/>
                  </a:lnTo>
                  <a:lnTo>
                    <a:pt x="0" y="8"/>
                  </a:lnTo>
                  <a:lnTo>
                    <a:pt x="0" y="12"/>
                  </a:lnTo>
                  <a:lnTo>
                    <a:pt x="4" y="15"/>
                  </a:lnTo>
                  <a:lnTo>
                    <a:pt x="7" y="15"/>
                  </a:lnTo>
                  <a:lnTo>
                    <a:pt x="5"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88" name="Freeform 596"/>
            <p:cNvSpPr>
              <a:spLocks/>
            </p:cNvSpPr>
            <p:nvPr/>
          </p:nvSpPr>
          <p:spPr bwMode="auto">
            <a:xfrm>
              <a:off x="2699" y="3584"/>
              <a:ext cx="13" cy="6"/>
            </a:xfrm>
            <a:custGeom>
              <a:avLst/>
              <a:gdLst>
                <a:gd name="T0" fmla="*/ 0 w 37"/>
                <a:gd name="T1" fmla="*/ 0 h 18"/>
                <a:gd name="T2" fmla="*/ 0 w 37"/>
                <a:gd name="T3" fmla="*/ 0 h 18"/>
                <a:gd name="T4" fmla="*/ 6 w 37"/>
                <a:gd name="T5" fmla="*/ 7 h 18"/>
                <a:gd name="T6" fmla="*/ 14 w 37"/>
                <a:gd name="T7" fmla="*/ 13 h 18"/>
                <a:gd name="T8" fmla="*/ 25 w 37"/>
                <a:gd name="T9" fmla="*/ 16 h 18"/>
                <a:gd name="T10" fmla="*/ 37 w 37"/>
                <a:gd name="T11" fmla="*/ 18 h 18"/>
                <a:gd name="T12" fmla="*/ 37 w 37"/>
                <a:gd name="T13" fmla="*/ 9 h 18"/>
                <a:gd name="T14" fmla="*/ 28 w 37"/>
                <a:gd name="T15" fmla="*/ 7 h 18"/>
                <a:gd name="T16" fmla="*/ 18 w 37"/>
                <a:gd name="T17" fmla="*/ 3 h 18"/>
                <a:gd name="T18" fmla="*/ 13 w 37"/>
                <a:gd name="T19" fmla="*/ 0 h 18"/>
                <a:gd name="T20" fmla="*/ 11 w 37"/>
                <a:gd name="T21" fmla="*/ 0 h 18"/>
                <a:gd name="T22" fmla="*/ 11 w 37"/>
                <a:gd name="T23" fmla="*/ 0 h 18"/>
                <a:gd name="T24" fmla="*/ 0 w 37"/>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18">
                  <a:moveTo>
                    <a:pt x="0" y="0"/>
                  </a:moveTo>
                  <a:lnTo>
                    <a:pt x="0" y="0"/>
                  </a:lnTo>
                  <a:lnTo>
                    <a:pt x="6" y="7"/>
                  </a:lnTo>
                  <a:lnTo>
                    <a:pt x="14" y="13"/>
                  </a:lnTo>
                  <a:lnTo>
                    <a:pt x="25" y="16"/>
                  </a:lnTo>
                  <a:lnTo>
                    <a:pt x="37" y="18"/>
                  </a:lnTo>
                  <a:lnTo>
                    <a:pt x="37" y="9"/>
                  </a:lnTo>
                  <a:lnTo>
                    <a:pt x="28" y="7"/>
                  </a:lnTo>
                  <a:lnTo>
                    <a:pt x="18" y="3"/>
                  </a:lnTo>
                  <a:lnTo>
                    <a:pt x="13" y="0"/>
                  </a:lnTo>
                  <a:lnTo>
                    <a:pt x="11" y="0"/>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89" name="Freeform 597"/>
            <p:cNvSpPr>
              <a:spLocks/>
            </p:cNvSpPr>
            <p:nvPr/>
          </p:nvSpPr>
          <p:spPr bwMode="auto">
            <a:xfrm>
              <a:off x="2729" y="3596"/>
              <a:ext cx="21" cy="4"/>
            </a:xfrm>
            <a:custGeom>
              <a:avLst/>
              <a:gdLst>
                <a:gd name="T0" fmla="*/ 60 w 62"/>
                <a:gd name="T1" fmla="*/ 0 h 14"/>
                <a:gd name="T2" fmla="*/ 58 w 62"/>
                <a:gd name="T3" fmla="*/ 0 h 14"/>
                <a:gd name="T4" fmla="*/ 52 w 62"/>
                <a:gd name="T5" fmla="*/ 1 h 14"/>
                <a:gd name="T6" fmla="*/ 44 w 62"/>
                <a:gd name="T7" fmla="*/ 3 h 14"/>
                <a:gd name="T8" fmla="*/ 36 w 62"/>
                <a:gd name="T9" fmla="*/ 3 h 14"/>
                <a:gd name="T10" fmla="*/ 27 w 62"/>
                <a:gd name="T11" fmla="*/ 4 h 14"/>
                <a:gd name="T12" fmla="*/ 19 w 62"/>
                <a:gd name="T13" fmla="*/ 3 h 14"/>
                <a:gd name="T14" fmla="*/ 12 w 62"/>
                <a:gd name="T15" fmla="*/ 3 h 14"/>
                <a:gd name="T16" fmla="*/ 6 w 62"/>
                <a:gd name="T17" fmla="*/ 4 h 14"/>
                <a:gd name="T18" fmla="*/ 5 w 62"/>
                <a:gd name="T19" fmla="*/ 3 h 14"/>
                <a:gd name="T20" fmla="*/ 0 w 62"/>
                <a:gd name="T21" fmla="*/ 12 h 14"/>
                <a:gd name="T22" fmla="*/ 6 w 62"/>
                <a:gd name="T23" fmla="*/ 13 h 14"/>
                <a:gd name="T24" fmla="*/ 12 w 62"/>
                <a:gd name="T25" fmla="*/ 14 h 14"/>
                <a:gd name="T26" fmla="*/ 19 w 62"/>
                <a:gd name="T27" fmla="*/ 14 h 14"/>
                <a:gd name="T28" fmla="*/ 27 w 62"/>
                <a:gd name="T29" fmla="*/ 13 h 14"/>
                <a:gd name="T30" fmla="*/ 36 w 62"/>
                <a:gd name="T31" fmla="*/ 12 h 14"/>
                <a:gd name="T32" fmla="*/ 44 w 62"/>
                <a:gd name="T33" fmla="*/ 12 h 14"/>
                <a:gd name="T34" fmla="*/ 52 w 62"/>
                <a:gd name="T35" fmla="*/ 11 h 14"/>
                <a:gd name="T36" fmla="*/ 58 w 62"/>
                <a:gd name="T37" fmla="*/ 9 h 14"/>
                <a:gd name="T38" fmla="*/ 55 w 62"/>
                <a:gd name="T39" fmla="*/ 9 h 14"/>
                <a:gd name="T40" fmla="*/ 58 w 62"/>
                <a:gd name="T41" fmla="*/ 9 h 14"/>
                <a:gd name="T42" fmla="*/ 61 w 62"/>
                <a:gd name="T43" fmla="*/ 8 h 14"/>
                <a:gd name="T44" fmla="*/ 62 w 62"/>
                <a:gd name="T45" fmla="*/ 5 h 14"/>
                <a:gd name="T46" fmla="*/ 61 w 62"/>
                <a:gd name="T47" fmla="*/ 1 h 14"/>
                <a:gd name="T48" fmla="*/ 58 w 62"/>
                <a:gd name="T49" fmla="*/ 0 h 14"/>
                <a:gd name="T50" fmla="*/ 60 w 62"/>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2" h="14">
                  <a:moveTo>
                    <a:pt x="60" y="0"/>
                  </a:moveTo>
                  <a:lnTo>
                    <a:pt x="58" y="0"/>
                  </a:lnTo>
                  <a:lnTo>
                    <a:pt x="52" y="1"/>
                  </a:lnTo>
                  <a:lnTo>
                    <a:pt x="44" y="3"/>
                  </a:lnTo>
                  <a:lnTo>
                    <a:pt x="36" y="3"/>
                  </a:lnTo>
                  <a:lnTo>
                    <a:pt x="27" y="4"/>
                  </a:lnTo>
                  <a:lnTo>
                    <a:pt x="19" y="3"/>
                  </a:lnTo>
                  <a:lnTo>
                    <a:pt x="12" y="3"/>
                  </a:lnTo>
                  <a:lnTo>
                    <a:pt x="6" y="4"/>
                  </a:lnTo>
                  <a:lnTo>
                    <a:pt x="5" y="3"/>
                  </a:lnTo>
                  <a:lnTo>
                    <a:pt x="0" y="12"/>
                  </a:lnTo>
                  <a:lnTo>
                    <a:pt x="6" y="13"/>
                  </a:lnTo>
                  <a:lnTo>
                    <a:pt x="12" y="14"/>
                  </a:lnTo>
                  <a:lnTo>
                    <a:pt x="19" y="14"/>
                  </a:lnTo>
                  <a:lnTo>
                    <a:pt x="27" y="13"/>
                  </a:lnTo>
                  <a:lnTo>
                    <a:pt x="36" y="12"/>
                  </a:lnTo>
                  <a:lnTo>
                    <a:pt x="44" y="12"/>
                  </a:lnTo>
                  <a:lnTo>
                    <a:pt x="52" y="11"/>
                  </a:lnTo>
                  <a:lnTo>
                    <a:pt x="58" y="9"/>
                  </a:lnTo>
                  <a:lnTo>
                    <a:pt x="55" y="9"/>
                  </a:lnTo>
                  <a:lnTo>
                    <a:pt x="58" y="9"/>
                  </a:lnTo>
                  <a:lnTo>
                    <a:pt x="61" y="8"/>
                  </a:lnTo>
                  <a:lnTo>
                    <a:pt x="62" y="5"/>
                  </a:lnTo>
                  <a:lnTo>
                    <a:pt x="61" y="1"/>
                  </a:lnTo>
                  <a:lnTo>
                    <a:pt x="58" y="0"/>
                  </a:lnTo>
                  <a:lnTo>
                    <a:pt x="6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90" name="Freeform 598"/>
            <p:cNvSpPr>
              <a:spLocks/>
            </p:cNvSpPr>
            <p:nvPr/>
          </p:nvSpPr>
          <p:spPr bwMode="auto">
            <a:xfrm>
              <a:off x="2747" y="3596"/>
              <a:ext cx="8" cy="10"/>
            </a:xfrm>
            <a:custGeom>
              <a:avLst/>
              <a:gdLst>
                <a:gd name="T0" fmla="*/ 15 w 22"/>
                <a:gd name="T1" fmla="*/ 31 h 31"/>
                <a:gd name="T2" fmla="*/ 14 w 22"/>
                <a:gd name="T3" fmla="*/ 31 h 31"/>
                <a:gd name="T4" fmla="*/ 22 w 22"/>
                <a:gd name="T5" fmla="*/ 23 h 31"/>
                <a:gd name="T6" fmla="*/ 21 w 22"/>
                <a:gd name="T7" fmla="*/ 13 h 31"/>
                <a:gd name="T8" fmla="*/ 13 w 22"/>
                <a:gd name="T9" fmla="*/ 6 h 31"/>
                <a:gd name="T10" fmla="*/ 5 w 22"/>
                <a:gd name="T11" fmla="*/ 0 h 31"/>
                <a:gd name="T12" fmla="*/ 0 w 22"/>
                <a:gd name="T13" fmla="*/ 9 h 31"/>
                <a:gd name="T14" fmla="*/ 8 w 22"/>
                <a:gd name="T15" fmla="*/ 13 h 31"/>
                <a:gd name="T16" fmla="*/ 12 w 22"/>
                <a:gd name="T17" fmla="*/ 18 h 31"/>
                <a:gd name="T18" fmla="*/ 13 w 22"/>
                <a:gd name="T19" fmla="*/ 21 h 31"/>
                <a:gd name="T20" fmla="*/ 12 w 22"/>
                <a:gd name="T21" fmla="*/ 22 h 31"/>
                <a:gd name="T22" fmla="*/ 11 w 22"/>
                <a:gd name="T23" fmla="*/ 22 h 31"/>
                <a:gd name="T24" fmla="*/ 15 w 22"/>
                <a:gd name="T25"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31">
                  <a:moveTo>
                    <a:pt x="15" y="31"/>
                  </a:moveTo>
                  <a:lnTo>
                    <a:pt x="14" y="31"/>
                  </a:lnTo>
                  <a:lnTo>
                    <a:pt x="22" y="23"/>
                  </a:lnTo>
                  <a:lnTo>
                    <a:pt x="21" y="13"/>
                  </a:lnTo>
                  <a:lnTo>
                    <a:pt x="13" y="6"/>
                  </a:lnTo>
                  <a:lnTo>
                    <a:pt x="5" y="0"/>
                  </a:lnTo>
                  <a:lnTo>
                    <a:pt x="0" y="9"/>
                  </a:lnTo>
                  <a:lnTo>
                    <a:pt x="8" y="13"/>
                  </a:lnTo>
                  <a:lnTo>
                    <a:pt x="12" y="18"/>
                  </a:lnTo>
                  <a:lnTo>
                    <a:pt x="13" y="21"/>
                  </a:lnTo>
                  <a:lnTo>
                    <a:pt x="12" y="22"/>
                  </a:lnTo>
                  <a:lnTo>
                    <a:pt x="11" y="22"/>
                  </a:lnTo>
                  <a:lnTo>
                    <a:pt x="15" y="3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91" name="Freeform 599"/>
            <p:cNvSpPr>
              <a:spLocks/>
            </p:cNvSpPr>
            <p:nvPr/>
          </p:nvSpPr>
          <p:spPr bwMode="auto">
            <a:xfrm>
              <a:off x="2728" y="3603"/>
              <a:ext cx="24" cy="4"/>
            </a:xfrm>
            <a:custGeom>
              <a:avLst/>
              <a:gdLst>
                <a:gd name="T0" fmla="*/ 0 w 72"/>
                <a:gd name="T1" fmla="*/ 8 h 13"/>
                <a:gd name="T2" fmla="*/ 6 w 72"/>
                <a:gd name="T3" fmla="*/ 13 h 13"/>
                <a:gd name="T4" fmla="*/ 9 w 72"/>
                <a:gd name="T5" fmla="*/ 12 h 13"/>
                <a:gd name="T6" fmla="*/ 17 w 72"/>
                <a:gd name="T7" fmla="*/ 13 h 13"/>
                <a:gd name="T8" fmla="*/ 26 w 72"/>
                <a:gd name="T9" fmla="*/ 13 h 13"/>
                <a:gd name="T10" fmla="*/ 37 w 72"/>
                <a:gd name="T11" fmla="*/ 13 h 13"/>
                <a:gd name="T12" fmla="*/ 47 w 72"/>
                <a:gd name="T13" fmla="*/ 13 h 13"/>
                <a:gd name="T14" fmla="*/ 56 w 72"/>
                <a:gd name="T15" fmla="*/ 12 h 13"/>
                <a:gd name="T16" fmla="*/ 64 w 72"/>
                <a:gd name="T17" fmla="*/ 10 h 13"/>
                <a:gd name="T18" fmla="*/ 72 w 72"/>
                <a:gd name="T19" fmla="*/ 9 h 13"/>
                <a:gd name="T20" fmla="*/ 68 w 72"/>
                <a:gd name="T21" fmla="*/ 0 h 13"/>
                <a:gd name="T22" fmla="*/ 64 w 72"/>
                <a:gd name="T23" fmla="*/ 1 h 13"/>
                <a:gd name="T24" fmla="*/ 56 w 72"/>
                <a:gd name="T25" fmla="*/ 2 h 13"/>
                <a:gd name="T26" fmla="*/ 47 w 72"/>
                <a:gd name="T27" fmla="*/ 1 h 13"/>
                <a:gd name="T28" fmla="*/ 37 w 72"/>
                <a:gd name="T29" fmla="*/ 1 h 13"/>
                <a:gd name="T30" fmla="*/ 26 w 72"/>
                <a:gd name="T31" fmla="*/ 1 h 13"/>
                <a:gd name="T32" fmla="*/ 17 w 72"/>
                <a:gd name="T33" fmla="*/ 1 h 13"/>
                <a:gd name="T34" fmla="*/ 9 w 72"/>
                <a:gd name="T35" fmla="*/ 2 h 13"/>
                <a:gd name="T36" fmla="*/ 3 w 72"/>
                <a:gd name="T37" fmla="*/ 4 h 13"/>
                <a:gd name="T38" fmla="*/ 9 w 72"/>
                <a:gd name="T39" fmla="*/ 8 h 13"/>
                <a:gd name="T40" fmla="*/ 3 w 72"/>
                <a:gd name="T41" fmla="*/ 4 h 13"/>
                <a:gd name="T42" fmla="*/ 1 w 72"/>
                <a:gd name="T43" fmla="*/ 6 h 13"/>
                <a:gd name="T44" fmla="*/ 0 w 72"/>
                <a:gd name="T45" fmla="*/ 9 h 13"/>
                <a:gd name="T46" fmla="*/ 2 w 72"/>
                <a:gd name="T47" fmla="*/ 12 h 13"/>
                <a:gd name="T48" fmla="*/ 6 w 72"/>
                <a:gd name="T49" fmla="*/ 13 h 13"/>
                <a:gd name="T50" fmla="*/ 0 w 72"/>
                <a:gd name="T5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2" h="13">
                  <a:moveTo>
                    <a:pt x="0" y="8"/>
                  </a:moveTo>
                  <a:lnTo>
                    <a:pt x="6" y="13"/>
                  </a:lnTo>
                  <a:lnTo>
                    <a:pt x="9" y="12"/>
                  </a:lnTo>
                  <a:lnTo>
                    <a:pt x="17" y="13"/>
                  </a:lnTo>
                  <a:lnTo>
                    <a:pt x="26" y="13"/>
                  </a:lnTo>
                  <a:lnTo>
                    <a:pt x="37" y="13"/>
                  </a:lnTo>
                  <a:lnTo>
                    <a:pt x="47" y="13"/>
                  </a:lnTo>
                  <a:lnTo>
                    <a:pt x="56" y="12"/>
                  </a:lnTo>
                  <a:lnTo>
                    <a:pt x="64" y="10"/>
                  </a:lnTo>
                  <a:lnTo>
                    <a:pt x="72" y="9"/>
                  </a:lnTo>
                  <a:lnTo>
                    <a:pt x="68" y="0"/>
                  </a:lnTo>
                  <a:lnTo>
                    <a:pt x="64" y="1"/>
                  </a:lnTo>
                  <a:lnTo>
                    <a:pt x="56" y="2"/>
                  </a:lnTo>
                  <a:lnTo>
                    <a:pt x="47" y="1"/>
                  </a:lnTo>
                  <a:lnTo>
                    <a:pt x="37" y="1"/>
                  </a:lnTo>
                  <a:lnTo>
                    <a:pt x="26" y="1"/>
                  </a:lnTo>
                  <a:lnTo>
                    <a:pt x="17" y="1"/>
                  </a:lnTo>
                  <a:lnTo>
                    <a:pt x="9" y="2"/>
                  </a:lnTo>
                  <a:lnTo>
                    <a:pt x="3" y="4"/>
                  </a:lnTo>
                  <a:lnTo>
                    <a:pt x="9" y="8"/>
                  </a:lnTo>
                  <a:lnTo>
                    <a:pt x="3" y="4"/>
                  </a:lnTo>
                  <a:lnTo>
                    <a:pt x="1" y="6"/>
                  </a:lnTo>
                  <a:lnTo>
                    <a:pt x="0" y="9"/>
                  </a:lnTo>
                  <a:lnTo>
                    <a:pt x="2" y="12"/>
                  </a:lnTo>
                  <a:lnTo>
                    <a:pt x="6" y="13"/>
                  </a:lnTo>
                  <a:lnTo>
                    <a:pt x="0"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92" name="Freeform 600"/>
            <p:cNvSpPr>
              <a:spLocks/>
            </p:cNvSpPr>
            <p:nvPr/>
          </p:nvSpPr>
          <p:spPr bwMode="auto">
            <a:xfrm>
              <a:off x="2728" y="3597"/>
              <a:ext cx="4" cy="9"/>
            </a:xfrm>
            <a:custGeom>
              <a:avLst/>
              <a:gdLst>
                <a:gd name="T0" fmla="*/ 7 w 11"/>
                <a:gd name="T1" fmla="*/ 0 h 27"/>
                <a:gd name="T2" fmla="*/ 0 w 11"/>
                <a:gd name="T3" fmla="*/ 4 h 27"/>
                <a:gd name="T4" fmla="*/ 1 w 11"/>
                <a:gd name="T5" fmla="*/ 11 h 27"/>
                <a:gd name="T6" fmla="*/ 0 w 11"/>
                <a:gd name="T7" fmla="*/ 17 h 27"/>
                <a:gd name="T8" fmla="*/ 1 w 11"/>
                <a:gd name="T9" fmla="*/ 23 h 27"/>
                <a:gd name="T10" fmla="*/ 0 w 11"/>
                <a:gd name="T11" fmla="*/ 27 h 27"/>
                <a:gd name="T12" fmla="*/ 9 w 11"/>
                <a:gd name="T13" fmla="*/ 27 h 27"/>
                <a:gd name="T14" fmla="*/ 10 w 11"/>
                <a:gd name="T15" fmla="*/ 23 h 27"/>
                <a:gd name="T16" fmla="*/ 11 w 11"/>
                <a:gd name="T17" fmla="*/ 17 h 27"/>
                <a:gd name="T18" fmla="*/ 10 w 11"/>
                <a:gd name="T19" fmla="*/ 11 h 27"/>
                <a:gd name="T20" fmla="*/ 9 w 11"/>
                <a:gd name="T21" fmla="*/ 4 h 27"/>
                <a:gd name="T22" fmla="*/ 2 w 11"/>
                <a:gd name="T23" fmla="*/ 9 h 27"/>
                <a:gd name="T24" fmla="*/ 9 w 11"/>
                <a:gd name="T25" fmla="*/ 4 h 27"/>
                <a:gd name="T26" fmla="*/ 8 w 11"/>
                <a:gd name="T27" fmla="*/ 1 h 27"/>
                <a:gd name="T28" fmla="*/ 5 w 11"/>
                <a:gd name="T29" fmla="*/ 0 h 27"/>
                <a:gd name="T30" fmla="*/ 1 w 11"/>
                <a:gd name="T31" fmla="*/ 1 h 27"/>
                <a:gd name="T32" fmla="*/ 0 w 11"/>
                <a:gd name="T33" fmla="*/ 4 h 27"/>
                <a:gd name="T34" fmla="*/ 7 w 11"/>
                <a:gd name="T3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27">
                  <a:moveTo>
                    <a:pt x="7" y="0"/>
                  </a:moveTo>
                  <a:lnTo>
                    <a:pt x="0" y="4"/>
                  </a:lnTo>
                  <a:lnTo>
                    <a:pt x="1" y="11"/>
                  </a:lnTo>
                  <a:lnTo>
                    <a:pt x="0" y="17"/>
                  </a:lnTo>
                  <a:lnTo>
                    <a:pt x="1" y="23"/>
                  </a:lnTo>
                  <a:lnTo>
                    <a:pt x="0" y="27"/>
                  </a:lnTo>
                  <a:lnTo>
                    <a:pt x="9" y="27"/>
                  </a:lnTo>
                  <a:lnTo>
                    <a:pt x="10" y="23"/>
                  </a:lnTo>
                  <a:lnTo>
                    <a:pt x="11" y="17"/>
                  </a:lnTo>
                  <a:lnTo>
                    <a:pt x="10" y="11"/>
                  </a:lnTo>
                  <a:lnTo>
                    <a:pt x="9" y="4"/>
                  </a:lnTo>
                  <a:lnTo>
                    <a:pt x="2" y="9"/>
                  </a:lnTo>
                  <a:lnTo>
                    <a:pt x="9" y="4"/>
                  </a:lnTo>
                  <a:lnTo>
                    <a:pt x="8" y="1"/>
                  </a:lnTo>
                  <a:lnTo>
                    <a:pt x="5" y="0"/>
                  </a:lnTo>
                  <a:lnTo>
                    <a:pt x="1" y="1"/>
                  </a:lnTo>
                  <a:lnTo>
                    <a:pt x="0" y="4"/>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93" name="Freeform 601"/>
            <p:cNvSpPr>
              <a:spLocks/>
            </p:cNvSpPr>
            <p:nvPr/>
          </p:nvSpPr>
          <p:spPr bwMode="auto">
            <a:xfrm>
              <a:off x="2813" y="3566"/>
              <a:ext cx="1" cy="3"/>
            </a:xfrm>
            <a:custGeom>
              <a:avLst/>
              <a:gdLst>
                <a:gd name="T0" fmla="*/ 5 w 5"/>
                <a:gd name="T1" fmla="*/ 0 h 11"/>
                <a:gd name="T2" fmla="*/ 1 w 5"/>
                <a:gd name="T3" fmla="*/ 2 h 11"/>
                <a:gd name="T4" fmla="*/ 0 w 5"/>
                <a:gd name="T5" fmla="*/ 6 h 11"/>
                <a:gd name="T6" fmla="*/ 1 w 5"/>
                <a:gd name="T7" fmla="*/ 9 h 11"/>
                <a:gd name="T8" fmla="*/ 5 w 5"/>
                <a:gd name="T9" fmla="*/ 11 h 11"/>
                <a:gd name="T10" fmla="*/ 5 w 5"/>
                <a:gd name="T11" fmla="*/ 0 h 11"/>
              </a:gdLst>
              <a:ahLst/>
              <a:cxnLst>
                <a:cxn ang="0">
                  <a:pos x="T0" y="T1"/>
                </a:cxn>
                <a:cxn ang="0">
                  <a:pos x="T2" y="T3"/>
                </a:cxn>
                <a:cxn ang="0">
                  <a:pos x="T4" y="T5"/>
                </a:cxn>
                <a:cxn ang="0">
                  <a:pos x="T6" y="T7"/>
                </a:cxn>
                <a:cxn ang="0">
                  <a:pos x="T8" y="T9"/>
                </a:cxn>
                <a:cxn ang="0">
                  <a:pos x="T10" y="T11"/>
                </a:cxn>
              </a:cxnLst>
              <a:rect l="0" t="0" r="r" b="b"/>
              <a:pathLst>
                <a:path w="5" h="11">
                  <a:moveTo>
                    <a:pt x="5" y="0"/>
                  </a:moveTo>
                  <a:lnTo>
                    <a:pt x="1" y="2"/>
                  </a:lnTo>
                  <a:lnTo>
                    <a:pt x="0" y="6"/>
                  </a:lnTo>
                  <a:lnTo>
                    <a:pt x="1" y="9"/>
                  </a:lnTo>
                  <a:lnTo>
                    <a:pt x="5" y="11"/>
                  </a:lnTo>
                  <a:lnTo>
                    <a:pt x="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94" name="Freeform 602"/>
            <p:cNvSpPr>
              <a:spLocks/>
            </p:cNvSpPr>
            <p:nvPr/>
          </p:nvSpPr>
          <p:spPr bwMode="auto">
            <a:xfrm>
              <a:off x="2814" y="3566"/>
              <a:ext cx="28" cy="13"/>
            </a:xfrm>
            <a:custGeom>
              <a:avLst/>
              <a:gdLst>
                <a:gd name="T0" fmla="*/ 84 w 84"/>
                <a:gd name="T1" fmla="*/ 30 h 39"/>
                <a:gd name="T2" fmla="*/ 74 w 84"/>
                <a:gd name="T3" fmla="*/ 27 h 39"/>
                <a:gd name="T4" fmla="*/ 63 w 84"/>
                <a:gd name="T5" fmla="*/ 24 h 39"/>
                <a:gd name="T6" fmla="*/ 50 w 84"/>
                <a:gd name="T7" fmla="*/ 19 h 39"/>
                <a:gd name="T8" fmla="*/ 38 w 84"/>
                <a:gd name="T9" fmla="*/ 15 h 39"/>
                <a:gd name="T10" fmla="*/ 26 w 84"/>
                <a:gd name="T11" fmla="*/ 9 h 39"/>
                <a:gd name="T12" fmla="*/ 16 w 84"/>
                <a:gd name="T13" fmla="*/ 6 h 39"/>
                <a:gd name="T14" fmla="*/ 8 w 84"/>
                <a:gd name="T15" fmla="*/ 2 h 39"/>
                <a:gd name="T16" fmla="*/ 0 w 84"/>
                <a:gd name="T17" fmla="*/ 0 h 39"/>
                <a:gd name="T18" fmla="*/ 0 w 84"/>
                <a:gd name="T19" fmla="*/ 11 h 39"/>
                <a:gd name="T20" fmla="*/ 5 w 84"/>
                <a:gd name="T21" fmla="*/ 11 h 39"/>
                <a:gd name="T22" fmla="*/ 13 w 84"/>
                <a:gd name="T23" fmla="*/ 15 h 39"/>
                <a:gd name="T24" fmla="*/ 24 w 84"/>
                <a:gd name="T25" fmla="*/ 18 h 39"/>
                <a:gd name="T26" fmla="*/ 36 w 84"/>
                <a:gd name="T27" fmla="*/ 24 h 39"/>
                <a:gd name="T28" fmla="*/ 48 w 84"/>
                <a:gd name="T29" fmla="*/ 29 h 39"/>
                <a:gd name="T30" fmla="*/ 60 w 84"/>
                <a:gd name="T31" fmla="*/ 33 h 39"/>
                <a:gd name="T32" fmla="*/ 72 w 84"/>
                <a:gd name="T33" fmla="*/ 37 h 39"/>
                <a:gd name="T34" fmla="*/ 84 w 84"/>
                <a:gd name="T35" fmla="*/ 39 h 39"/>
                <a:gd name="T36" fmla="*/ 84 w 84"/>
                <a:gd name="T37" fmla="*/ 3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4" h="39">
                  <a:moveTo>
                    <a:pt x="84" y="30"/>
                  </a:moveTo>
                  <a:lnTo>
                    <a:pt x="74" y="27"/>
                  </a:lnTo>
                  <a:lnTo>
                    <a:pt x="63" y="24"/>
                  </a:lnTo>
                  <a:lnTo>
                    <a:pt x="50" y="19"/>
                  </a:lnTo>
                  <a:lnTo>
                    <a:pt x="38" y="15"/>
                  </a:lnTo>
                  <a:lnTo>
                    <a:pt x="26" y="9"/>
                  </a:lnTo>
                  <a:lnTo>
                    <a:pt x="16" y="6"/>
                  </a:lnTo>
                  <a:lnTo>
                    <a:pt x="8" y="2"/>
                  </a:lnTo>
                  <a:lnTo>
                    <a:pt x="0" y="0"/>
                  </a:lnTo>
                  <a:lnTo>
                    <a:pt x="0" y="11"/>
                  </a:lnTo>
                  <a:lnTo>
                    <a:pt x="5" y="11"/>
                  </a:lnTo>
                  <a:lnTo>
                    <a:pt x="13" y="15"/>
                  </a:lnTo>
                  <a:lnTo>
                    <a:pt x="24" y="18"/>
                  </a:lnTo>
                  <a:lnTo>
                    <a:pt x="36" y="24"/>
                  </a:lnTo>
                  <a:lnTo>
                    <a:pt x="48" y="29"/>
                  </a:lnTo>
                  <a:lnTo>
                    <a:pt x="60" y="33"/>
                  </a:lnTo>
                  <a:lnTo>
                    <a:pt x="72" y="37"/>
                  </a:lnTo>
                  <a:lnTo>
                    <a:pt x="84" y="39"/>
                  </a:lnTo>
                  <a:lnTo>
                    <a:pt x="84"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95" name="Freeform 603"/>
            <p:cNvSpPr>
              <a:spLocks/>
            </p:cNvSpPr>
            <p:nvPr/>
          </p:nvSpPr>
          <p:spPr bwMode="auto">
            <a:xfrm>
              <a:off x="2842" y="3576"/>
              <a:ext cx="2" cy="3"/>
            </a:xfrm>
            <a:custGeom>
              <a:avLst/>
              <a:gdLst>
                <a:gd name="T0" fmla="*/ 0 w 5"/>
                <a:gd name="T1" fmla="*/ 9 h 9"/>
                <a:gd name="T2" fmla="*/ 4 w 5"/>
                <a:gd name="T3" fmla="*/ 8 h 9"/>
                <a:gd name="T4" fmla="*/ 5 w 5"/>
                <a:gd name="T5" fmla="*/ 4 h 9"/>
                <a:gd name="T6" fmla="*/ 4 w 5"/>
                <a:gd name="T7" fmla="*/ 1 h 9"/>
                <a:gd name="T8" fmla="*/ 0 w 5"/>
                <a:gd name="T9" fmla="*/ 0 h 9"/>
                <a:gd name="T10" fmla="*/ 0 w 5"/>
                <a:gd name="T11" fmla="*/ 9 h 9"/>
              </a:gdLst>
              <a:ahLst/>
              <a:cxnLst>
                <a:cxn ang="0">
                  <a:pos x="T0" y="T1"/>
                </a:cxn>
                <a:cxn ang="0">
                  <a:pos x="T2" y="T3"/>
                </a:cxn>
                <a:cxn ang="0">
                  <a:pos x="T4" y="T5"/>
                </a:cxn>
                <a:cxn ang="0">
                  <a:pos x="T6" y="T7"/>
                </a:cxn>
                <a:cxn ang="0">
                  <a:pos x="T8" y="T9"/>
                </a:cxn>
                <a:cxn ang="0">
                  <a:pos x="T10" y="T11"/>
                </a:cxn>
              </a:cxnLst>
              <a:rect l="0" t="0" r="r" b="b"/>
              <a:pathLst>
                <a:path w="5" h="9">
                  <a:moveTo>
                    <a:pt x="0" y="9"/>
                  </a:moveTo>
                  <a:lnTo>
                    <a:pt x="4" y="8"/>
                  </a:lnTo>
                  <a:lnTo>
                    <a:pt x="5" y="4"/>
                  </a:lnTo>
                  <a:lnTo>
                    <a:pt x="4" y="1"/>
                  </a:lnTo>
                  <a:lnTo>
                    <a:pt x="0"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96" name="Freeform 604"/>
            <p:cNvSpPr>
              <a:spLocks/>
            </p:cNvSpPr>
            <p:nvPr/>
          </p:nvSpPr>
          <p:spPr bwMode="auto">
            <a:xfrm>
              <a:off x="2659" y="3728"/>
              <a:ext cx="2" cy="3"/>
            </a:xfrm>
            <a:custGeom>
              <a:avLst/>
              <a:gdLst>
                <a:gd name="T0" fmla="*/ 0 w 7"/>
                <a:gd name="T1" fmla="*/ 9 h 9"/>
                <a:gd name="T2" fmla="*/ 3 w 7"/>
                <a:gd name="T3" fmla="*/ 9 h 9"/>
                <a:gd name="T4" fmla="*/ 7 w 7"/>
                <a:gd name="T5" fmla="*/ 5 h 9"/>
                <a:gd name="T6" fmla="*/ 7 w 7"/>
                <a:gd name="T7" fmla="*/ 2 h 9"/>
                <a:gd name="T8" fmla="*/ 4 w 7"/>
                <a:gd name="T9" fmla="*/ 0 h 9"/>
                <a:gd name="T10" fmla="*/ 0 w 7"/>
                <a:gd name="T11" fmla="*/ 9 h 9"/>
              </a:gdLst>
              <a:ahLst/>
              <a:cxnLst>
                <a:cxn ang="0">
                  <a:pos x="T0" y="T1"/>
                </a:cxn>
                <a:cxn ang="0">
                  <a:pos x="T2" y="T3"/>
                </a:cxn>
                <a:cxn ang="0">
                  <a:pos x="T4" y="T5"/>
                </a:cxn>
                <a:cxn ang="0">
                  <a:pos x="T6" y="T7"/>
                </a:cxn>
                <a:cxn ang="0">
                  <a:pos x="T8" y="T9"/>
                </a:cxn>
                <a:cxn ang="0">
                  <a:pos x="T10" y="T11"/>
                </a:cxn>
              </a:cxnLst>
              <a:rect l="0" t="0" r="r" b="b"/>
              <a:pathLst>
                <a:path w="7" h="9">
                  <a:moveTo>
                    <a:pt x="0" y="9"/>
                  </a:moveTo>
                  <a:lnTo>
                    <a:pt x="3" y="9"/>
                  </a:lnTo>
                  <a:lnTo>
                    <a:pt x="7" y="5"/>
                  </a:lnTo>
                  <a:lnTo>
                    <a:pt x="7" y="2"/>
                  </a:lnTo>
                  <a:lnTo>
                    <a:pt x="4"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97" name="Freeform 605"/>
            <p:cNvSpPr>
              <a:spLocks/>
            </p:cNvSpPr>
            <p:nvPr/>
          </p:nvSpPr>
          <p:spPr bwMode="auto">
            <a:xfrm>
              <a:off x="2614" y="3718"/>
              <a:ext cx="46" cy="13"/>
            </a:xfrm>
            <a:custGeom>
              <a:avLst/>
              <a:gdLst>
                <a:gd name="T0" fmla="*/ 0 w 138"/>
                <a:gd name="T1" fmla="*/ 9 h 40"/>
                <a:gd name="T2" fmla="*/ 0 w 138"/>
                <a:gd name="T3" fmla="*/ 9 h 40"/>
                <a:gd name="T4" fmla="*/ 10 w 138"/>
                <a:gd name="T5" fmla="*/ 11 h 40"/>
                <a:gd name="T6" fmla="*/ 26 w 138"/>
                <a:gd name="T7" fmla="*/ 14 h 40"/>
                <a:gd name="T8" fmla="*/ 47 w 138"/>
                <a:gd name="T9" fmla="*/ 19 h 40"/>
                <a:gd name="T10" fmla="*/ 70 w 138"/>
                <a:gd name="T11" fmla="*/ 22 h 40"/>
                <a:gd name="T12" fmla="*/ 90 w 138"/>
                <a:gd name="T13" fmla="*/ 27 h 40"/>
                <a:gd name="T14" fmla="*/ 110 w 138"/>
                <a:gd name="T15" fmla="*/ 32 h 40"/>
                <a:gd name="T16" fmla="*/ 126 w 138"/>
                <a:gd name="T17" fmla="*/ 36 h 40"/>
                <a:gd name="T18" fmla="*/ 134 w 138"/>
                <a:gd name="T19" fmla="*/ 40 h 40"/>
                <a:gd name="T20" fmla="*/ 138 w 138"/>
                <a:gd name="T21" fmla="*/ 31 h 40"/>
                <a:gd name="T22" fmla="*/ 128 w 138"/>
                <a:gd name="T23" fmla="*/ 27 h 40"/>
                <a:gd name="T24" fmla="*/ 112 w 138"/>
                <a:gd name="T25" fmla="*/ 22 h 40"/>
                <a:gd name="T26" fmla="*/ 93 w 138"/>
                <a:gd name="T27" fmla="*/ 18 h 40"/>
                <a:gd name="T28" fmla="*/ 70 w 138"/>
                <a:gd name="T29" fmla="*/ 13 h 40"/>
                <a:gd name="T30" fmla="*/ 47 w 138"/>
                <a:gd name="T31" fmla="*/ 10 h 40"/>
                <a:gd name="T32" fmla="*/ 28 w 138"/>
                <a:gd name="T33" fmla="*/ 5 h 40"/>
                <a:gd name="T34" fmla="*/ 12 w 138"/>
                <a:gd name="T35" fmla="*/ 2 h 40"/>
                <a:gd name="T36" fmla="*/ 2 w 138"/>
                <a:gd name="T37" fmla="*/ 0 h 40"/>
                <a:gd name="T38" fmla="*/ 2 w 138"/>
                <a:gd name="T39" fmla="*/ 0 h 40"/>
                <a:gd name="T40" fmla="*/ 0 w 138"/>
                <a:gd name="T41" fmla="*/ 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8" h="40">
                  <a:moveTo>
                    <a:pt x="0" y="9"/>
                  </a:moveTo>
                  <a:lnTo>
                    <a:pt x="0" y="9"/>
                  </a:lnTo>
                  <a:lnTo>
                    <a:pt x="10" y="11"/>
                  </a:lnTo>
                  <a:lnTo>
                    <a:pt x="26" y="14"/>
                  </a:lnTo>
                  <a:lnTo>
                    <a:pt x="47" y="19"/>
                  </a:lnTo>
                  <a:lnTo>
                    <a:pt x="70" y="22"/>
                  </a:lnTo>
                  <a:lnTo>
                    <a:pt x="90" y="27"/>
                  </a:lnTo>
                  <a:lnTo>
                    <a:pt x="110" y="32"/>
                  </a:lnTo>
                  <a:lnTo>
                    <a:pt x="126" y="36"/>
                  </a:lnTo>
                  <a:lnTo>
                    <a:pt x="134" y="40"/>
                  </a:lnTo>
                  <a:lnTo>
                    <a:pt x="138" y="31"/>
                  </a:lnTo>
                  <a:lnTo>
                    <a:pt x="128" y="27"/>
                  </a:lnTo>
                  <a:lnTo>
                    <a:pt x="112" y="22"/>
                  </a:lnTo>
                  <a:lnTo>
                    <a:pt x="93" y="18"/>
                  </a:lnTo>
                  <a:lnTo>
                    <a:pt x="70" y="13"/>
                  </a:lnTo>
                  <a:lnTo>
                    <a:pt x="47" y="10"/>
                  </a:lnTo>
                  <a:lnTo>
                    <a:pt x="28" y="5"/>
                  </a:lnTo>
                  <a:lnTo>
                    <a:pt x="12" y="2"/>
                  </a:lnTo>
                  <a:lnTo>
                    <a:pt x="2" y="0"/>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98" name="Freeform 606"/>
            <p:cNvSpPr>
              <a:spLocks/>
            </p:cNvSpPr>
            <p:nvPr/>
          </p:nvSpPr>
          <p:spPr bwMode="auto">
            <a:xfrm>
              <a:off x="2578" y="3687"/>
              <a:ext cx="37" cy="34"/>
            </a:xfrm>
            <a:custGeom>
              <a:avLst/>
              <a:gdLst>
                <a:gd name="T0" fmla="*/ 5 w 112"/>
                <a:gd name="T1" fmla="*/ 11 h 101"/>
                <a:gd name="T2" fmla="*/ 1 w 112"/>
                <a:gd name="T3" fmla="*/ 9 h 101"/>
                <a:gd name="T4" fmla="*/ 11 w 112"/>
                <a:gd name="T5" fmla="*/ 18 h 101"/>
                <a:gd name="T6" fmla="*/ 25 w 112"/>
                <a:gd name="T7" fmla="*/ 31 h 101"/>
                <a:gd name="T8" fmla="*/ 41 w 112"/>
                <a:gd name="T9" fmla="*/ 45 h 101"/>
                <a:gd name="T10" fmla="*/ 57 w 112"/>
                <a:gd name="T11" fmla="*/ 60 h 101"/>
                <a:gd name="T12" fmla="*/ 73 w 112"/>
                <a:gd name="T13" fmla="*/ 73 h 101"/>
                <a:gd name="T14" fmla="*/ 87 w 112"/>
                <a:gd name="T15" fmla="*/ 86 h 101"/>
                <a:gd name="T16" fmla="*/ 101 w 112"/>
                <a:gd name="T17" fmla="*/ 96 h 101"/>
                <a:gd name="T18" fmla="*/ 110 w 112"/>
                <a:gd name="T19" fmla="*/ 101 h 101"/>
                <a:gd name="T20" fmla="*/ 112 w 112"/>
                <a:gd name="T21" fmla="*/ 92 h 101"/>
                <a:gd name="T22" fmla="*/ 105 w 112"/>
                <a:gd name="T23" fmla="*/ 87 h 101"/>
                <a:gd name="T24" fmla="*/ 94 w 112"/>
                <a:gd name="T25" fmla="*/ 79 h 101"/>
                <a:gd name="T26" fmla="*/ 80 w 112"/>
                <a:gd name="T27" fmla="*/ 66 h 101"/>
                <a:gd name="T28" fmla="*/ 64 w 112"/>
                <a:gd name="T29" fmla="*/ 53 h 101"/>
                <a:gd name="T30" fmla="*/ 48 w 112"/>
                <a:gd name="T31" fmla="*/ 38 h 101"/>
                <a:gd name="T32" fmla="*/ 32 w 112"/>
                <a:gd name="T33" fmla="*/ 24 h 101"/>
                <a:gd name="T34" fmla="*/ 18 w 112"/>
                <a:gd name="T35" fmla="*/ 11 h 101"/>
                <a:gd name="T36" fmla="*/ 8 w 112"/>
                <a:gd name="T37" fmla="*/ 2 h 101"/>
                <a:gd name="T38" fmla="*/ 5 w 112"/>
                <a:gd name="T39" fmla="*/ 0 h 101"/>
                <a:gd name="T40" fmla="*/ 8 w 112"/>
                <a:gd name="T41" fmla="*/ 2 h 101"/>
                <a:gd name="T42" fmla="*/ 5 w 112"/>
                <a:gd name="T43" fmla="*/ 1 h 101"/>
                <a:gd name="T44" fmla="*/ 1 w 112"/>
                <a:gd name="T45" fmla="*/ 2 h 101"/>
                <a:gd name="T46" fmla="*/ 0 w 112"/>
                <a:gd name="T47" fmla="*/ 6 h 101"/>
                <a:gd name="T48" fmla="*/ 1 w 112"/>
                <a:gd name="T49" fmla="*/ 9 h 101"/>
                <a:gd name="T50" fmla="*/ 5 w 112"/>
                <a:gd name="T51"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2" h="101">
                  <a:moveTo>
                    <a:pt x="5" y="11"/>
                  </a:moveTo>
                  <a:lnTo>
                    <a:pt x="1" y="9"/>
                  </a:lnTo>
                  <a:lnTo>
                    <a:pt x="11" y="18"/>
                  </a:lnTo>
                  <a:lnTo>
                    <a:pt x="25" y="31"/>
                  </a:lnTo>
                  <a:lnTo>
                    <a:pt x="41" y="45"/>
                  </a:lnTo>
                  <a:lnTo>
                    <a:pt x="57" y="60"/>
                  </a:lnTo>
                  <a:lnTo>
                    <a:pt x="73" y="73"/>
                  </a:lnTo>
                  <a:lnTo>
                    <a:pt x="87" y="86"/>
                  </a:lnTo>
                  <a:lnTo>
                    <a:pt x="101" y="96"/>
                  </a:lnTo>
                  <a:lnTo>
                    <a:pt x="110" y="101"/>
                  </a:lnTo>
                  <a:lnTo>
                    <a:pt x="112" y="92"/>
                  </a:lnTo>
                  <a:lnTo>
                    <a:pt x="105" y="87"/>
                  </a:lnTo>
                  <a:lnTo>
                    <a:pt x="94" y="79"/>
                  </a:lnTo>
                  <a:lnTo>
                    <a:pt x="80" y="66"/>
                  </a:lnTo>
                  <a:lnTo>
                    <a:pt x="64" y="53"/>
                  </a:lnTo>
                  <a:lnTo>
                    <a:pt x="48" y="38"/>
                  </a:lnTo>
                  <a:lnTo>
                    <a:pt x="32" y="24"/>
                  </a:lnTo>
                  <a:lnTo>
                    <a:pt x="18" y="11"/>
                  </a:lnTo>
                  <a:lnTo>
                    <a:pt x="8" y="2"/>
                  </a:lnTo>
                  <a:lnTo>
                    <a:pt x="5" y="0"/>
                  </a:lnTo>
                  <a:lnTo>
                    <a:pt x="8" y="2"/>
                  </a:lnTo>
                  <a:lnTo>
                    <a:pt x="5" y="1"/>
                  </a:lnTo>
                  <a:lnTo>
                    <a:pt x="1" y="2"/>
                  </a:lnTo>
                  <a:lnTo>
                    <a:pt x="0" y="6"/>
                  </a:lnTo>
                  <a:lnTo>
                    <a:pt x="1" y="9"/>
                  </a:lnTo>
                  <a:lnTo>
                    <a:pt x="5"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199" name="Freeform 607"/>
            <p:cNvSpPr>
              <a:spLocks/>
            </p:cNvSpPr>
            <p:nvPr/>
          </p:nvSpPr>
          <p:spPr bwMode="auto">
            <a:xfrm>
              <a:off x="2521" y="3677"/>
              <a:ext cx="58" cy="14"/>
            </a:xfrm>
            <a:custGeom>
              <a:avLst/>
              <a:gdLst>
                <a:gd name="T0" fmla="*/ 0 w 176"/>
                <a:gd name="T1" fmla="*/ 7 h 42"/>
                <a:gd name="T2" fmla="*/ 4 w 176"/>
                <a:gd name="T3" fmla="*/ 9 h 42"/>
                <a:gd name="T4" fmla="*/ 20 w 176"/>
                <a:gd name="T5" fmla="*/ 14 h 42"/>
                <a:gd name="T6" fmla="*/ 42 w 176"/>
                <a:gd name="T7" fmla="*/ 20 h 42"/>
                <a:gd name="T8" fmla="*/ 67 w 176"/>
                <a:gd name="T9" fmla="*/ 24 h 42"/>
                <a:gd name="T10" fmla="*/ 93 w 176"/>
                <a:gd name="T11" fmla="*/ 30 h 42"/>
                <a:gd name="T12" fmla="*/ 118 w 176"/>
                <a:gd name="T13" fmla="*/ 34 h 42"/>
                <a:gd name="T14" fmla="*/ 142 w 176"/>
                <a:gd name="T15" fmla="*/ 38 h 42"/>
                <a:gd name="T16" fmla="*/ 162 w 176"/>
                <a:gd name="T17" fmla="*/ 40 h 42"/>
                <a:gd name="T18" fmla="*/ 176 w 176"/>
                <a:gd name="T19" fmla="*/ 42 h 42"/>
                <a:gd name="T20" fmla="*/ 176 w 176"/>
                <a:gd name="T21" fmla="*/ 31 h 42"/>
                <a:gd name="T22" fmla="*/ 162 w 176"/>
                <a:gd name="T23" fmla="*/ 31 h 42"/>
                <a:gd name="T24" fmla="*/ 142 w 176"/>
                <a:gd name="T25" fmla="*/ 29 h 42"/>
                <a:gd name="T26" fmla="*/ 118 w 176"/>
                <a:gd name="T27" fmla="*/ 25 h 42"/>
                <a:gd name="T28" fmla="*/ 93 w 176"/>
                <a:gd name="T29" fmla="*/ 21 h 42"/>
                <a:gd name="T30" fmla="*/ 67 w 176"/>
                <a:gd name="T31" fmla="*/ 15 h 42"/>
                <a:gd name="T32" fmla="*/ 44 w 176"/>
                <a:gd name="T33" fmla="*/ 10 h 42"/>
                <a:gd name="T34" fmla="*/ 22 w 176"/>
                <a:gd name="T35" fmla="*/ 5 h 42"/>
                <a:gd name="T36" fmla="*/ 6 w 176"/>
                <a:gd name="T37" fmla="*/ 0 h 42"/>
                <a:gd name="T38" fmla="*/ 10 w 176"/>
                <a:gd name="T39" fmla="*/ 2 h 42"/>
                <a:gd name="T40" fmla="*/ 6 w 176"/>
                <a:gd name="T41" fmla="*/ 0 h 42"/>
                <a:gd name="T42" fmla="*/ 3 w 176"/>
                <a:gd name="T43" fmla="*/ 1 h 42"/>
                <a:gd name="T44" fmla="*/ 0 w 176"/>
                <a:gd name="T45" fmla="*/ 4 h 42"/>
                <a:gd name="T46" fmla="*/ 2 w 176"/>
                <a:gd name="T47" fmla="*/ 7 h 42"/>
                <a:gd name="T48" fmla="*/ 4 w 176"/>
                <a:gd name="T49" fmla="*/ 9 h 42"/>
                <a:gd name="T50" fmla="*/ 0 w 176"/>
                <a:gd name="T51" fmla="*/ 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6" h="42">
                  <a:moveTo>
                    <a:pt x="0" y="7"/>
                  </a:moveTo>
                  <a:lnTo>
                    <a:pt x="4" y="9"/>
                  </a:lnTo>
                  <a:lnTo>
                    <a:pt x="20" y="14"/>
                  </a:lnTo>
                  <a:lnTo>
                    <a:pt x="42" y="20"/>
                  </a:lnTo>
                  <a:lnTo>
                    <a:pt x="67" y="24"/>
                  </a:lnTo>
                  <a:lnTo>
                    <a:pt x="93" y="30"/>
                  </a:lnTo>
                  <a:lnTo>
                    <a:pt x="118" y="34"/>
                  </a:lnTo>
                  <a:lnTo>
                    <a:pt x="142" y="38"/>
                  </a:lnTo>
                  <a:lnTo>
                    <a:pt x="162" y="40"/>
                  </a:lnTo>
                  <a:lnTo>
                    <a:pt x="176" y="42"/>
                  </a:lnTo>
                  <a:lnTo>
                    <a:pt x="176" y="31"/>
                  </a:lnTo>
                  <a:lnTo>
                    <a:pt x="162" y="31"/>
                  </a:lnTo>
                  <a:lnTo>
                    <a:pt x="142" y="29"/>
                  </a:lnTo>
                  <a:lnTo>
                    <a:pt x="118" y="25"/>
                  </a:lnTo>
                  <a:lnTo>
                    <a:pt x="93" y="21"/>
                  </a:lnTo>
                  <a:lnTo>
                    <a:pt x="67" y="15"/>
                  </a:lnTo>
                  <a:lnTo>
                    <a:pt x="44" y="10"/>
                  </a:lnTo>
                  <a:lnTo>
                    <a:pt x="22" y="5"/>
                  </a:lnTo>
                  <a:lnTo>
                    <a:pt x="6" y="0"/>
                  </a:lnTo>
                  <a:lnTo>
                    <a:pt x="10" y="2"/>
                  </a:lnTo>
                  <a:lnTo>
                    <a:pt x="6" y="0"/>
                  </a:lnTo>
                  <a:lnTo>
                    <a:pt x="3" y="1"/>
                  </a:lnTo>
                  <a:lnTo>
                    <a:pt x="0" y="4"/>
                  </a:lnTo>
                  <a:lnTo>
                    <a:pt x="2" y="7"/>
                  </a:lnTo>
                  <a:lnTo>
                    <a:pt x="4" y="9"/>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00" name="Freeform 608"/>
            <p:cNvSpPr>
              <a:spLocks/>
            </p:cNvSpPr>
            <p:nvPr/>
          </p:nvSpPr>
          <p:spPr bwMode="auto">
            <a:xfrm>
              <a:off x="2517" y="3670"/>
              <a:ext cx="7" cy="9"/>
            </a:xfrm>
            <a:custGeom>
              <a:avLst/>
              <a:gdLst>
                <a:gd name="T0" fmla="*/ 5 w 21"/>
                <a:gd name="T1" fmla="*/ 9 h 26"/>
                <a:gd name="T2" fmla="*/ 2 w 21"/>
                <a:gd name="T3" fmla="*/ 8 h 26"/>
                <a:gd name="T4" fmla="*/ 3 w 21"/>
                <a:gd name="T5" fmla="*/ 10 h 26"/>
                <a:gd name="T6" fmla="*/ 6 w 21"/>
                <a:gd name="T7" fmla="*/ 14 h 26"/>
                <a:gd name="T8" fmla="*/ 8 w 21"/>
                <a:gd name="T9" fmla="*/ 20 h 26"/>
                <a:gd name="T10" fmla="*/ 11 w 21"/>
                <a:gd name="T11" fmla="*/ 26 h 26"/>
                <a:gd name="T12" fmla="*/ 21 w 21"/>
                <a:gd name="T13" fmla="*/ 21 h 26"/>
                <a:gd name="T14" fmla="*/ 17 w 21"/>
                <a:gd name="T15" fmla="*/ 16 h 26"/>
                <a:gd name="T16" fmla="*/ 15 w 21"/>
                <a:gd name="T17" fmla="*/ 10 h 26"/>
                <a:gd name="T18" fmla="*/ 13 w 21"/>
                <a:gd name="T19" fmla="*/ 5 h 26"/>
                <a:gd name="T20" fmla="*/ 7 w 21"/>
                <a:gd name="T21" fmla="*/ 1 h 26"/>
                <a:gd name="T22" fmla="*/ 5 w 21"/>
                <a:gd name="T23" fmla="*/ 0 h 26"/>
                <a:gd name="T24" fmla="*/ 7 w 21"/>
                <a:gd name="T25" fmla="*/ 1 h 26"/>
                <a:gd name="T26" fmla="*/ 3 w 21"/>
                <a:gd name="T27" fmla="*/ 1 h 26"/>
                <a:gd name="T28" fmla="*/ 1 w 21"/>
                <a:gd name="T29" fmla="*/ 2 h 26"/>
                <a:gd name="T30" fmla="*/ 0 w 21"/>
                <a:gd name="T31" fmla="*/ 5 h 26"/>
                <a:gd name="T32" fmla="*/ 2 w 21"/>
                <a:gd name="T33" fmla="*/ 8 h 26"/>
                <a:gd name="T34" fmla="*/ 5 w 21"/>
                <a:gd name="T35" fmla="*/ 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26">
                  <a:moveTo>
                    <a:pt x="5" y="9"/>
                  </a:moveTo>
                  <a:lnTo>
                    <a:pt x="2" y="8"/>
                  </a:lnTo>
                  <a:lnTo>
                    <a:pt x="3" y="10"/>
                  </a:lnTo>
                  <a:lnTo>
                    <a:pt x="6" y="14"/>
                  </a:lnTo>
                  <a:lnTo>
                    <a:pt x="8" y="20"/>
                  </a:lnTo>
                  <a:lnTo>
                    <a:pt x="11" y="26"/>
                  </a:lnTo>
                  <a:lnTo>
                    <a:pt x="21" y="21"/>
                  </a:lnTo>
                  <a:lnTo>
                    <a:pt x="17" y="16"/>
                  </a:lnTo>
                  <a:lnTo>
                    <a:pt x="15" y="10"/>
                  </a:lnTo>
                  <a:lnTo>
                    <a:pt x="13" y="5"/>
                  </a:lnTo>
                  <a:lnTo>
                    <a:pt x="7" y="1"/>
                  </a:lnTo>
                  <a:lnTo>
                    <a:pt x="5" y="0"/>
                  </a:lnTo>
                  <a:lnTo>
                    <a:pt x="7" y="1"/>
                  </a:lnTo>
                  <a:lnTo>
                    <a:pt x="3" y="1"/>
                  </a:lnTo>
                  <a:lnTo>
                    <a:pt x="1" y="2"/>
                  </a:lnTo>
                  <a:lnTo>
                    <a:pt x="0" y="5"/>
                  </a:lnTo>
                  <a:lnTo>
                    <a:pt x="2" y="8"/>
                  </a:lnTo>
                  <a:lnTo>
                    <a:pt x="5"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01" name="Freeform 609"/>
            <p:cNvSpPr>
              <a:spLocks/>
            </p:cNvSpPr>
            <p:nvPr/>
          </p:nvSpPr>
          <p:spPr bwMode="auto">
            <a:xfrm>
              <a:off x="2499" y="3660"/>
              <a:ext cx="20" cy="13"/>
            </a:xfrm>
            <a:custGeom>
              <a:avLst/>
              <a:gdLst>
                <a:gd name="T0" fmla="*/ 3 w 60"/>
                <a:gd name="T1" fmla="*/ 9 h 41"/>
                <a:gd name="T2" fmla="*/ 1 w 60"/>
                <a:gd name="T3" fmla="*/ 8 h 41"/>
                <a:gd name="T4" fmla="*/ 6 w 60"/>
                <a:gd name="T5" fmla="*/ 11 h 41"/>
                <a:gd name="T6" fmla="*/ 13 w 60"/>
                <a:gd name="T7" fmla="*/ 17 h 41"/>
                <a:gd name="T8" fmla="*/ 19 w 60"/>
                <a:gd name="T9" fmla="*/ 20 h 41"/>
                <a:gd name="T10" fmla="*/ 26 w 60"/>
                <a:gd name="T11" fmla="*/ 27 h 41"/>
                <a:gd name="T12" fmla="*/ 34 w 60"/>
                <a:gd name="T13" fmla="*/ 32 h 41"/>
                <a:gd name="T14" fmla="*/ 42 w 60"/>
                <a:gd name="T15" fmla="*/ 36 h 41"/>
                <a:gd name="T16" fmla="*/ 50 w 60"/>
                <a:gd name="T17" fmla="*/ 40 h 41"/>
                <a:gd name="T18" fmla="*/ 60 w 60"/>
                <a:gd name="T19" fmla="*/ 41 h 41"/>
                <a:gd name="T20" fmla="*/ 60 w 60"/>
                <a:gd name="T21" fmla="*/ 32 h 41"/>
                <a:gd name="T22" fmla="*/ 53 w 60"/>
                <a:gd name="T23" fmla="*/ 30 h 41"/>
                <a:gd name="T24" fmla="*/ 47 w 60"/>
                <a:gd name="T25" fmla="*/ 27 h 41"/>
                <a:gd name="T26" fmla="*/ 39 w 60"/>
                <a:gd name="T27" fmla="*/ 22 h 41"/>
                <a:gd name="T28" fmla="*/ 31 w 60"/>
                <a:gd name="T29" fmla="*/ 18 h 41"/>
                <a:gd name="T30" fmla="*/ 24 w 60"/>
                <a:gd name="T31" fmla="*/ 13 h 41"/>
                <a:gd name="T32" fmla="*/ 17 w 60"/>
                <a:gd name="T33" fmla="*/ 8 h 41"/>
                <a:gd name="T34" fmla="*/ 13 w 60"/>
                <a:gd name="T35" fmla="*/ 4 h 41"/>
                <a:gd name="T36" fmla="*/ 8 w 60"/>
                <a:gd name="T37" fmla="*/ 1 h 41"/>
                <a:gd name="T38" fmla="*/ 6 w 60"/>
                <a:gd name="T39" fmla="*/ 0 h 41"/>
                <a:gd name="T40" fmla="*/ 8 w 60"/>
                <a:gd name="T41" fmla="*/ 1 h 41"/>
                <a:gd name="T42" fmla="*/ 5 w 60"/>
                <a:gd name="T43" fmla="*/ 0 h 41"/>
                <a:gd name="T44" fmla="*/ 1 w 60"/>
                <a:gd name="T45" fmla="*/ 1 h 41"/>
                <a:gd name="T46" fmla="*/ 0 w 60"/>
                <a:gd name="T47" fmla="*/ 4 h 41"/>
                <a:gd name="T48" fmla="*/ 1 w 60"/>
                <a:gd name="T49" fmla="*/ 8 h 41"/>
                <a:gd name="T50" fmla="*/ 3 w 60"/>
                <a:gd name="T51" fmla="*/ 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41">
                  <a:moveTo>
                    <a:pt x="3" y="9"/>
                  </a:moveTo>
                  <a:lnTo>
                    <a:pt x="1" y="8"/>
                  </a:lnTo>
                  <a:lnTo>
                    <a:pt x="6" y="11"/>
                  </a:lnTo>
                  <a:lnTo>
                    <a:pt x="13" y="17"/>
                  </a:lnTo>
                  <a:lnTo>
                    <a:pt x="19" y="20"/>
                  </a:lnTo>
                  <a:lnTo>
                    <a:pt x="26" y="27"/>
                  </a:lnTo>
                  <a:lnTo>
                    <a:pt x="34" y="32"/>
                  </a:lnTo>
                  <a:lnTo>
                    <a:pt x="42" y="36"/>
                  </a:lnTo>
                  <a:lnTo>
                    <a:pt x="50" y="40"/>
                  </a:lnTo>
                  <a:lnTo>
                    <a:pt x="60" y="41"/>
                  </a:lnTo>
                  <a:lnTo>
                    <a:pt x="60" y="32"/>
                  </a:lnTo>
                  <a:lnTo>
                    <a:pt x="53" y="30"/>
                  </a:lnTo>
                  <a:lnTo>
                    <a:pt x="47" y="27"/>
                  </a:lnTo>
                  <a:lnTo>
                    <a:pt x="39" y="22"/>
                  </a:lnTo>
                  <a:lnTo>
                    <a:pt x="31" y="18"/>
                  </a:lnTo>
                  <a:lnTo>
                    <a:pt x="24" y="13"/>
                  </a:lnTo>
                  <a:lnTo>
                    <a:pt x="17" y="8"/>
                  </a:lnTo>
                  <a:lnTo>
                    <a:pt x="13" y="4"/>
                  </a:lnTo>
                  <a:lnTo>
                    <a:pt x="8" y="1"/>
                  </a:lnTo>
                  <a:lnTo>
                    <a:pt x="6" y="0"/>
                  </a:lnTo>
                  <a:lnTo>
                    <a:pt x="8" y="1"/>
                  </a:lnTo>
                  <a:lnTo>
                    <a:pt x="5" y="0"/>
                  </a:lnTo>
                  <a:lnTo>
                    <a:pt x="1" y="1"/>
                  </a:lnTo>
                  <a:lnTo>
                    <a:pt x="0" y="4"/>
                  </a:lnTo>
                  <a:lnTo>
                    <a:pt x="1" y="8"/>
                  </a:lnTo>
                  <a:lnTo>
                    <a:pt x="3"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02" name="Freeform 610"/>
            <p:cNvSpPr>
              <a:spLocks/>
            </p:cNvSpPr>
            <p:nvPr/>
          </p:nvSpPr>
          <p:spPr bwMode="auto">
            <a:xfrm>
              <a:off x="2460" y="3659"/>
              <a:ext cx="41" cy="7"/>
            </a:xfrm>
            <a:custGeom>
              <a:avLst/>
              <a:gdLst>
                <a:gd name="T0" fmla="*/ 0 w 123"/>
                <a:gd name="T1" fmla="*/ 22 h 22"/>
                <a:gd name="T2" fmla="*/ 0 w 123"/>
                <a:gd name="T3" fmla="*/ 22 h 22"/>
                <a:gd name="T4" fmla="*/ 15 w 123"/>
                <a:gd name="T5" fmla="*/ 20 h 22"/>
                <a:gd name="T6" fmla="*/ 32 w 123"/>
                <a:gd name="T7" fmla="*/ 17 h 22"/>
                <a:gd name="T8" fmla="*/ 51 w 123"/>
                <a:gd name="T9" fmla="*/ 15 h 22"/>
                <a:gd name="T10" fmla="*/ 70 w 123"/>
                <a:gd name="T11" fmla="*/ 13 h 22"/>
                <a:gd name="T12" fmla="*/ 87 w 123"/>
                <a:gd name="T13" fmla="*/ 12 h 22"/>
                <a:gd name="T14" fmla="*/ 102 w 123"/>
                <a:gd name="T15" fmla="*/ 12 h 22"/>
                <a:gd name="T16" fmla="*/ 115 w 123"/>
                <a:gd name="T17" fmla="*/ 12 h 22"/>
                <a:gd name="T18" fmla="*/ 120 w 123"/>
                <a:gd name="T19" fmla="*/ 12 h 22"/>
                <a:gd name="T20" fmla="*/ 123 w 123"/>
                <a:gd name="T21" fmla="*/ 3 h 22"/>
                <a:gd name="T22" fmla="*/ 115 w 123"/>
                <a:gd name="T23" fmla="*/ 0 h 22"/>
                <a:gd name="T24" fmla="*/ 102 w 123"/>
                <a:gd name="T25" fmla="*/ 0 h 22"/>
                <a:gd name="T26" fmla="*/ 87 w 123"/>
                <a:gd name="T27" fmla="*/ 3 h 22"/>
                <a:gd name="T28" fmla="*/ 70 w 123"/>
                <a:gd name="T29" fmla="*/ 4 h 22"/>
                <a:gd name="T30" fmla="*/ 51 w 123"/>
                <a:gd name="T31" fmla="*/ 6 h 22"/>
                <a:gd name="T32" fmla="*/ 32 w 123"/>
                <a:gd name="T33" fmla="*/ 8 h 22"/>
                <a:gd name="T34" fmla="*/ 15 w 123"/>
                <a:gd name="T35" fmla="*/ 11 h 22"/>
                <a:gd name="T36" fmla="*/ 0 w 123"/>
                <a:gd name="T37" fmla="*/ 13 h 22"/>
                <a:gd name="T38" fmla="*/ 0 w 123"/>
                <a:gd name="T39" fmla="*/ 13 h 22"/>
                <a:gd name="T40" fmla="*/ 0 w 123"/>
                <a:gd name="T41"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3" h="22">
                  <a:moveTo>
                    <a:pt x="0" y="22"/>
                  </a:moveTo>
                  <a:lnTo>
                    <a:pt x="0" y="22"/>
                  </a:lnTo>
                  <a:lnTo>
                    <a:pt x="15" y="20"/>
                  </a:lnTo>
                  <a:lnTo>
                    <a:pt x="32" y="17"/>
                  </a:lnTo>
                  <a:lnTo>
                    <a:pt x="51" y="15"/>
                  </a:lnTo>
                  <a:lnTo>
                    <a:pt x="70" y="13"/>
                  </a:lnTo>
                  <a:lnTo>
                    <a:pt x="87" y="12"/>
                  </a:lnTo>
                  <a:lnTo>
                    <a:pt x="102" y="12"/>
                  </a:lnTo>
                  <a:lnTo>
                    <a:pt x="115" y="12"/>
                  </a:lnTo>
                  <a:lnTo>
                    <a:pt x="120" y="12"/>
                  </a:lnTo>
                  <a:lnTo>
                    <a:pt x="123" y="3"/>
                  </a:lnTo>
                  <a:lnTo>
                    <a:pt x="115" y="0"/>
                  </a:lnTo>
                  <a:lnTo>
                    <a:pt x="102" y="0"/>
                  </a:lnTo>
                  <a:lnTo>
                    <a:pt x="87" y="3"/>
                  </a:lnTo>
                  <a:lnTo>
                    <a:pt x="70" y="4"/>
                  </a:lnTo>
                  <a:lnTo>
                    <a:pt x="51" y="6"/>
                  </a:lnTo>
                  <a:lnTo>
                    <a:pt x="32" y="8"/>
                  </a:lnTo>
                  <a:lnTo>
                    <a:pt x="15" y="11"/>
                  </a:lnTo>
                  <a:lnTo>
                    <a:pt x="0" y="13"/>
                  </a:lnTo>
                  <a:lnTo>
                    <a:pt x="0" y="13"/>
                  </a:lnTo>
                  <a:lnTo>
                    <a:pt x="0" y="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03" name="Freeform 611"/>
            <p:cNvSpPr>
              <a:spLocks/>
            </p:cNvSpPr>
            <p:nvPr/>
          </p:nvSpPr>
          <p:spPr bwMode="auto">
            <a:xfrm>
              <a:off x="2415" y="3657"/>
              <a:ext cx="45" cy="10"/>
            </a:xfrm>
            <a:custGeom>
              <a:avLst/>
              <a:gdLst>
                <a:gd name="T0" fmla="*/ 0 w 133"/>
                <a:gd name="T1" fmla="*/ 9 h 29"/>
                <a:gd name="T2" fmla="*/ 0 w 133"/>
                <a:gd name="T3" fmla="*/ 9 h 29"/>
                <a:gd name="T4" fmla="*/ 7 w 133"/>
                <a:gd name="T5" fmla="*/ 11 h 29"/>
                <a:gd name="T6" fmla="*/ 21 w 133"/>
                <a:gd name="T7" fmla="*/ 13 h 29"/>
                <a:gd name="T8" fmla="*/ 37 w 133"/>
                <a:gd name="T9" fmla="*/ 17 h 29"/>
                <a:gd name="T10" fmla="*/ 59 w 133"/>
                <a:gd name="T11" fmla="*/ 21 h 29"/>
                <a:gd name="T12" fmla="*/ 79 w 133"/>
                <a:gd name="T13" fmla="*/ 24 h 29"/>
                <a:gd name="T14" fmla="*/ 100 w 133"/>
                <a:gd name="T15" fmla="*/ 27 h 29"/>
                <a:gd name="T16" fmla="*/ 118 w 133"/>
                <a:gd name="T17" fmla="*/ 29 h 29"/>
                <a:gd name="T18" fmla="*/ 133 w 133"/>
                <a:gd name="T19" fmla="*/ 27 h 29"/>
                <a:gd name="T20" fmla="*/ 133 w 133"/>
                <a:gd name="T21" fmla="*/ 18 h 29"/>
                <a:gd name="T22" fmla="*/ 118 w 133"/>
                <a:gd name="T23" fmla="*/ 18 h 29"/>
                <a:gd name="T24" fmla="*/ 100 w 133"/>
                <a:gd name="T25" fmla="*/ 18 h 29"/>
                <a:gd name="T26" fmla="*/ 79 w 133"/>
                <a:gd name="T27" fmla="*/ 14 h 29"/>
                <a:gd name="T28" fmla="*/ 59 w 133"/>
                <a:gd name="T29" fmla="*/ 12 h 29"/>
                <a:gd name="T30" fmla="*/ 39 w 133"/>
                <a:gd name="T31" fmla="*/ 8 h 29"/>
                <a:gd name="T32" fmla="*/ 21 w 133"/>
                <a:gd name="T33" fmla="*/ 4 h 29"/>
                <a:gd name="T34" fmla="*/ 10 w 133"/>
                <a:gd name="T35" fmla="*/ 2 h 29"/>
                <a:gd name="T36" fmla="*/ 3 w 133"/>
                <a:gd name="T37" fmla="*/ 0 h 29"/>
                <a:gd name="T38" fmla="*/ 3 w 133"/>
                <a:gd name="T39" fmla="*/ 0 h 29"/>
                <a:gd name="T40" fmla="*/ 0 w 133"/>
                <a:gd name="T41" fmla="*/ 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3" h="29">
                  <a:moveTo>
                    <a:pt x="0" y="9"/>
                  </a:moveTo>
                  <a:lnTo>
                    <a:pt x="0" y="9"/>
                  </a:lnTo>
                  <a:lnTo>
                    <a:pt x="7" y="11"/>
                  </a:lnTo>
                  <a:lnTo>
                    <a:pt x="21" y="13"/>
                  </a:lnTo>
                  <a:lnTo>
                    <a:pt x="37" y="17"/>
                  </a:lnTo>
                  <a:lnTo>
                    <a:pt x="59" y="21"/>
                  </a:lnTo>
                  <a:lnTo>
                    <a:pt x="79" y="24"/>
                  </a:lnTo>
                  <a:lnTo>
                    <a:pt x="100" y="27"/>
                  </a:lnTo>
                  <a:lnTo>
                    <a:pt x="118" y="29"/>
                  </a:lnTo>
                  <a:lnTo>
                    <a:pt x="133" y="27"/>
                  </a:lnTo>
                  <a:lnTo>
                    <a:pt x="133" y="18"/>
                  </a:lnTo>
                  <a:lnTo>
                    <a:pt x="118" y="18"/>
                  </a:lnTo>
                  <a:lnTo>
                    <a:pt x="100" y="18"/>
                  </a:lnTo>
                  <a:lnTo>
                    <a:pt x="79" y="14"/>
                  </a:lnTo>
                  <a:lnTo>
                    <a:pt x="59" y="12"/>
                  </a:lnTo>
                  <a:lnTo>
                    <a:pt x="39" y="8"/>
                  </a:lnTo>
                  <a:lnTo>
                    <a:pt x="21" y="4"/>
                  </a:lnTo>
                  <a:lnTo>
                    <a:pt x="10" y="2"/>
                  </a:lnTo>
                  <a:lnTo>
                    <a:pt x="3" y="0"/>
                  </a:lnTo>
                  <a:lnTo>
                    <a:pt x="3"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04" name="Freeform 612"/>
            <p:cNvSpPr>
              <a:spLocks/>
            </p:cNvSpPr>
            <p:nvPr/>
          </p:nvSpPr>
          <p:spPr bwMode="auto">
            <a:xfrm>
              <a:off x="2390" y="3645"/>
              <a:ext cx="26" cy="15"/>
            </a:xfrm>
            <a:custGeom>
              <a:avLst/>
              <a:gdLst>
                <a:gd name="T0" fmla="*/ 0 w 80"/>
                <a:gd name="T1" fmla="*/ 9 h 45"/>
                <a:gd name="T2" fmla="*/ 0 w 80"/>
                <a:gd name="T3" fmla="*/ 9 h 45"/>
                <a:gd name="T4" fmla="*/ 8 w 80"/>
                <a:gd name="T5" fmla="*/ 11 h 45"/>
                <a:gd name="T6" fmla="*/ 16 w 80"/>
                <a:gd name="T7" fmla="*/ 16 h 45"/>
                <a:gd name="T8" fmla="*/ 28 w 80"/>
                <a:gd name="T9" fmla="*/ 21 h 45"/>
                <a:gd name="T10" fmla="*/ 40 w 80"/>
                <a:gd name="T11" fmla="*/ 26 h 45"/>
                <a:gd name="T12" fmla="*/ 51 w 80"/>
                <a:gd name="T13" fmla="*/ 33 h 45"/>
                <a:gd name="T14" fmla="*/ 63 w 80"/>
                <a:gd name="T15" fmla="*/ 38 h 45"/>
                <a:gd name="T16" fmla="*/ 71 w 80"/>
                <a:gd name="T17" fmla="*/ 42 h 45"/>
                <a:gd name="T18" fmla="*/ 77 w 80"/>
                <a:gd name="T19" fmla="*/ 45 h 45"/>
                <a:gd name="T20" fmla="*/ 80 w 80"/>
                <a:gd name="T21" fmla="*/ 36 h 45"/>
                <a:gd name="T22" fmla="*/ 75 w 80"/>
                <a:gd name="T23" fmla="*/ 33 h 45"/>
                <a:gd name="T24" fmla="*/ 67 w 80"/>
                <a:gd name="T25" fmla="*/ 29 h 45"/>
                <a:gd name="T26" fmla="*/ 56 w 80"/>
                <a:gd name="T27" fmla="*/ 24 h 45"/>
                <a:gd name="T28" fmla="*/ 44 w 80"/>
                <a:gd name="T29" fmla="*/ 17 h 45"/>
                <a:gd name="T30" fmla="*/ 31 w 80"/>
                <a:gd name="T31" fmla="*/ 11 h 45"/>
                <a:gd name="T32" fmla="*/ 20 w 80"/>
                <a:gd name="T33" fmla="*/ 7 h 45"/>
                <a:gd name="T34" fmla="*/ 10 w 80"/>
                <a:gd name="T35" fmla="*/ 2 h 45"/>
                <a:gd name="T36" fmla="*/ 2 w 80"/>
                <a:gd name="T37" fmla="*/ 0 h 45"/>
                <a:gd name="T38" fmla="*/ 2 w 80"/>
                <a:gd name="T39" fmla="*/ 0 h 45"/>
                <a:gd name="T40" fmla="*/ 0 w 80"/>
                <a:gd name="T41" fmla="*/ 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45">
                  <a:moveTo>
                    <a:pt x="0" y="9"/>
                  </a:moveTo>
                  <a:lnTo>
                    <a:pt x="0" y="9"/>
                  </a:lnTo>
                  <a:lnTo>
                    <a:pt x="8" y="11"/>
                  </a:lnTo>
                  <a:lnTo>
                    <a:pt x="16" y="16"/>
                  </a:lnTo>
                  <a:lnTo>
                    <a:pt x="28" y="21"/>
                  </a:lnTo>
                  <a:lnTo>
                    <a:pt x="40" y="26"/>
                  </a:lnTo>
                  <a:lnTo>
                    <a:pt x="51" y="33"/>
                  </a:lnTo>
                  <a:lnTo>
                    <a:pt x="63" y="38"/>
                  </a:lnTo>
                  <a:lnTo>
                    <a:pt x="71" y="42"/>
                  </a:lnTo>
                  <a:lnTo>
                    <a:pt x="77" y="45"/>
                  </a:lnTo>
                  <a:lnTo>
                    <a:pt x="80" y="36"/>
                  </a:lnTo>
                  <a:lnTo>
                    <a:pt x="75" y="33"/>
                  </a:lnTo>
                  <a:lnTo>
                    <a:pt x="67" y="29"/>
                  </a:lnTo>
                  <a:lnTo>
                    <a:pt x="56" y="24"/>
                  </a:lnTo>
                  <a:lnTo>
                    <a:pt x="44" y="17"/>
                  </a:lnTo>
                  <a:lnTo>
                    <a:pt x="31" y="11"/>
                  </a:lnTo>
                  <a:lnTo>
                    <a:pt x="20" y="7"/>
                  </a:lnTo>
                  <a:lnTo>
                    <a:pt x="10" y="2"/>
                  </a:lnTo>
                  <a:lnTo>
                    <a:pt x="2" y="0"/>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05" name="Freeform 613"/>
            <p:cNvSpPr>
              <a:spLocks/>
            </p:cNvSpPr>
            <p:nvPr/>
          </p:nvSpPr>
          <p:spPr bwMode="auto">
            <a:xfrm>
              <a:off x="2329" y="3643"/>
              <a:ext cx="61" cy="5"/>
            </a:xfrm>
            <a:custGeom>
              <a:avLst/>
              <a:gdLst>
                <a:gd name="T0" fmla="*/ 0 w 184"/>
                <a:gd name="T1" fmla="*/ 12 h 15"/>
                <a:gd name="T2" fmla="*/ 0 w 184"/>
                <a:gd name="T3" fmla="*/ 12 h 15"/>
                <a:gd name="T4" fmla="*/ 5 w 184"/>
                <a:gd name="T5" fmla="*/ 12 h 15"/>
                <a:gd name="T6" fmla="*/ 12 w 184"/>
                <a:gd name="T7" fmla="*/ 12 h 15"/>
                <a:gd name="T8" fmla="*/ 23 w 184"/>
                <a:gd name="T9" fmla="*/ 12 h 15"/>
                <a:gd name="T10" fmla="*/ 35 w 184"/>
                <a:gd name="T11" fmla="*/ 12 h 15"/>
                <a:gd name="T12" fmla="*/ 48 w 184"/>
                <a:gd name="T13" fmla="*/ 12 h 15"/>
                <a:gd name="T14" fmla="*/ 63 w 184"/>
                <a:gd name="T15" fmla="*/ 12 h 15"/>
                <a:gd name="T16" fmla="*/ 77 w 184"/>
                <a:gd name="T17" fmla="*/ 13 h 15"/>
                <a:gd name="T18" fmla="*/ 94 w 184"/>
                <a:gd name="T19" fmla="*/ 13 h 15"/>
                <a:gd name="T20" fmla="*/ 108 w 184"/>
                <a:gd name="T21" fmla="*/ 13 h 15"/>
                <a:gd name="T22" fmla="*/ 123 w 184"/>
                <a:gd name="T23" fmla="*/ 13 h 15"/>
                <a:gd name="T24" fmla="*/ 137 w 184"/>
                <a:gd name="T25" fmla="*/ 14 h 15"/>
                <a:gd name="T26" fmla="*/ 151 w 184"/>
                <a:gd name="T27" fmla="*/ 14 h 15"/>
                <a:gd name="T28" fmla="*/ 162 w 184"/>
                <a:gd name="T29" fmla="*/ 15 h 15"/>
                <a:gd name="T30" fmla="*/ 171 w 184"/>
                <a:gd name="T31" fmla="*/ 15 h 15"/>
                <a:gd name="T32" fmla="*/ 178 w 184"/>
                <a:gd name="T33" fmla="*/ 14 h 15"/>
                <a:gd name="T34" fmla="*/ 182 w 184"/>
                <a:gd name="T35" fmla="*/ 15 h 15"/>
                <a:gd name="T36" fmla="*/ 184 w 184"/>
                <a:gd name="T37" fmla="*/ 6 h 15"/>
                <a:gd name="T38" fmla="*/ 178 w 184"/>
                <a:gd name="T39" fmla="*/ 5 h 15"/>
                <a:gd name="T40" fmla="*/ 171 w 184"/>
                <a:gd name="T41" fmla="*/ 4 h 15"/>
                <a:gd name="T42" fmla="*/ 162 w 184"/>
                <a:gd name="T43" fmla="*/ 4 h 15"/>
                <a:gd name="T44" fmla="*/ 151 w 184"/>
                <a:gd name="T45" fmla="*/ 3 h 15"/>
                <a:gd name="T46" fmla="*/ 137 w 184"/>
                <a:gd name="T47" fmla="*/ 3 h 15"/>
                <a:gd name="T48" fmla="*/ 123 w 184"/>
                <a:gd name="T49" fmla="*/ 1 h 15"/>
                <a:gd name="T50" fmla="*/ 108 w 184"/>
                <a:gd name="T51" fmla="*/ 1 h 15"/>
                <a:gd name="T52" fmla="*/ 94 w 184"/>
                <a:gd name="T53" fmla="*/ 1 h 15"/>
                <a:gd name="T54" fmla="*/ 77 w 184"/>
                <a:gd name="T55" fmla="*/ 1 h 15"/>
                <a:gd name="T56" fmla="*/ 63 w 184"/>
                <a:gd name="T57" fmla="*/ 0 h 15"/>
                <a:gd name="T58" fmla="*/ 48 w 184"/>
                <a:gd name="T59" fmla="*/ 0 h 15"/>
                <a:gd name="T60" fmla="*/ 35 w 184"/>
                <a:gd name="T61" fmla="*/ 0 h 15"/>
                <a:gd name="T62" fmla="*/ 23 w 184"/>
                <a:gd name="T63" fmla="*/ 0 h 15"/>
                <a:gd name="T64" fmla="*/ 12 w 184"/>
                <a:gd name="T65" fmla="*/ 0 h 15"/>
                <a:gd name="T66" fmla="*/ 5 w 184"/>
                <a:gd name="T67" fmla="*/ 0 h 15"/>
                <a:gd name="T68" fmla="*/ 0 w 184"/>
                <a:gd name="T69" fmla="*/ 0 h 15"/>
                <a:gd name="T70" fmla="*/ 0 w 184"/>
                <a:gd name="T71" fmla="*/ 0 h 15"/>
                <a:gd name="T72" fmla="*/ 0 w 184"/>
                <a:gd name="T73"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4" h="15">
                  <a:moveTo>
                    <a:pt x="0" y="12"/>
                  </a:moveTo>
                  <a:lnTo>
                    <a:pt x="0" y="12"/>
                  </a:lnTo>
                  <a:lnTo>
                    <a:pt x="5" y="12"/>
                  </a:lnTo>
                  <a:lnTo>
                    <a:pt x="12" y="12"/>
                  </a:lnTo>
                  <a:lnTo>
                    <a:pt x="23" y="12"/>
                  </a:lnTo>
                  <a:lnTo>
                    <a:pt x="35" y="12"/>
                  </a:lnTo>
                  <a:lnTo>
                    <a:pt x="48" y="12"/>
                  </a:lnTo>
                  <a:lnTo>
                    <a:pt x="63" y="12"/>
                  </a:lnTo>
                  <a:lnTo>
                    <a:pt x="77" y="13"/>
                  </a:lnTo>
                  <a:lnTo>
                    <a:pt x="94" y="13"/>
                  </a:lnTo>
                  <a:lnTo>
                    <a:pt x="108" y="13"/>
                  </a:lnTo>
                  <a:lnTo>
                    <a:pt x="123" y="13"/>
                  </a:lnTo>
                  <a:lnTo>
                    <a:pt x="137" y="14"/>
                  </a:lnTo>
                  <a:lnTo>
                    <a:pt x="151" y="14"/>
                  </a:lnTo>
                  <a:lnTo>
                    <a:pt x="162" y="15"/>
                  </a:lnTo>
                  <a:lnTo>
                    <a:pt x="171" y="15"/>
                  </a:lnTo>
                  <a:lnTo>
                    <a:pt x="178" y="14"/>
                  </a:lnTo>
                  <a:lnTo>
                    <a:pt x="182" y="15"/>
                  </a:lnTo>
                  <a:lnTo>
                    <a:pt x="184" y="6"/>
                  </a:lnTo>
                  <a:lnTo>
                    <a:pt x="178" y="5"/>
                  </a:lnTo>
                  <a:lnTo>
                    <a:pt x="171" y="4"/>
                  </a:lnTo>
                  <a:lnTo>
                    <a:pt x="162" y="4"/>
                  </a:lnTo>
                  <a:lnTo>
                    <a:pt x="151" y="3"/>
                  </a:lnTo>
                  <a:lnTo>
                    <a:pt x="137" y="3"/>
                  </a:lnTo>
                  <a:lnTo>
                    <a:pt x="123" y="1"/>
                  </a:lnTo>
                  <a:lnTo>
                    <a:pt x="108" y="1"/>
                  </a:lnTo>
                  <a:lnTo>
                    <a:pt x="94" y="1"/>
                  </a:lnTo>
                  <a:lnTo>
                    <a:pt x="77" y="1"/>
                  </a:lnTo>
                  <a:lnTo>
                    <a:pt x="63" y="0"/>
                  </a:lnTo>
                  <a:lnTo>
                    <a:pt x="48" y="0"/>
                  </a:lnTo>
                  <a:lnTo>
                    <a:pt x="35" y="0"/>
                  </a:lnTo>
                  <a:lnTo>
                    <a:pt x="23" y="0"/>
                  </a:lnTo>
                  <a:lnTo>
                    <a:pt x="12" y="0"/>
                  </a:lnTo>
                  <a:lnTo>
                    <a:pt x="5" y="0"/>
                  </a:lnTo>
                  <a:lnTo>
                    <a:pt x="0" y="0"/>
                  </a:lnTo>
                  <a:lnTo>
                    <a:pt x="0" y="0"/>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06" name="Freeform 614"/>
            <p:cNvSpPr>
              <a:spLocks/>
            </p:cNvSpPr>
            <p:nvPr/>
          </p:nvSpPr>
          <p:spPr bwMode="auto">
            <a:xfrm>
              <a:off x="2299" y="3638"/>
              <a:ext cx="30" cy="9"/>
            </a:xfrm>
            <a:custGeom>
              <a:avLst/>
              <a:gdLst>
                <a:gd name="T0" fmla="*/ 0 w 91"/>
                <a:gd name="T1" fmla="*/ 10 h 27"/>
                <a:gd name="T2" fmla="*/ 13 w 91"/>
                <a:gd name="T3" fmla="*/ 14 h 27"/>
                <a:gd name="T4" fmla="*/ 24 w 91"/>
                <a:gd name="T5" fmla="*/ 18 h 27"/>
                <a:gd name="T6" fmla="*/ 38 w 91"/>
                <a:gd name="T7" fmla="*/ 20 h 27"/>
                <a:gd name="T8" fmla="*/ 49 w 91"/>
                <a:gd name="T9" fmla="*/ 22 h 27"/>
                <a:gd name="T10" fmla="*/ 61 w 91"/>
                <a:gd name="T11" fmla="*/ 23 h 27"/>
                <a:gd name="T12" fmla="*/ 72 w 91"/>
                <a:gd name="T13" fmla="*/ 24 h 27"/>
                <a:gd name="T14" fmla="*/ 81 w 91"/>
                <a:gd name="T15" fmla="*/ 26 h 27"/>
                <a:gd name="T16" fmla="*/ 91 w 91"/>
                <a:gd name="T17" fmla="*/ 27 h 27"/>
                <a:gd name="T18" fmla="*/ 91 w 91"/>
                <a:gd name="T19" fmla="*/ 15 h 27"/>
                <a:gd name="T20" fmla="*/ 81 w 91"/>
                <a:gd name="T21" fmla="*/ 16 h 27"/>
                <a:gd name="T22" fmla="*/ 72 w 91"/>
                <a:gd name="T23" fmla="*/ 15 h 27"/>
                <a:gd name="T24" fmla="*/ 61 w 91"/>
                <a:gd name="T25" fmla="*/ 14 h 27"/>
                <a:gd name="T26" fmla="*/ 49 w 91"/>
                <a:gd name="T27" fmla="*/ 13 h 27"/>
                <a:gd name="T28" fmla="*/ 38 w 91"/>
                <a:gd name="T29" fmla="*/ 11 h 27"/>
                <a:gd name="T30" fmla="*/ 27 w 91"/>
                <a:gd name="T31" fmla="*/ 8 h 27"/>
                <a:gd name="T32" fmla="*/ 15 w 91"/>
                <a:gd name="T33" fmla="*/ 5 h 27"/>
                <a:gd name="T34" fmla="*/ 3 w 91"/>
                <a:gd name="T35" fmla="*/ 0 h 27"/>
                <a:gd name="T36" fmla="*/ 0 w 91"/>
                <a:gd name="T37"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1" h="27">
                  <a:moveTo>
                    <a:pt x="0" y="10"/>
                  </a:moveTo>
                  <a:lnTo>
                    <a:pt x="13" y="14"/>
                  </a:lnTo>
                  <a:lnTo>
                    <a:pt x="24" y="18"/>
                  </a:lnTo>
                  <a:lnTo>
                    <a:pt x="38" y="20"/>
                  </a:lnTo>
                  <a:lnTo>
                    <a:pt x="49" y="22"/>
                  </a:lnTo>
                  <a:lnTo>
                    <a:pt x="61" y="23"/>
                  </a:lnTo>
                  <a:lnTo>
                    <a:pt x="72" y="24"/>
                  </a:lnTo>
                  <a:lnTo>
                    <a:pt x="81" y="26"/>
                  </a:lnTo>
                  <a:lnTo>
                    <a:pt x="91" y="27"/>
                  </a:lnTo>
                  <a:lnTo>
                    <a:pt x="91" y="15"/>
                  </a:lnTo>
                  <a:lnTo>
                    <a:pt x="81" y="16"/>
                  </a:lnTo>
                  <a:lnTo>
                    <a:pt x="72" y="15"/>
                  </a:lnTo>
                  <a:lnTo>
                    <a:pt x="61" y="14"/>
                  </a:lnTo>
                  <a:lnTo>
                    <a:pt x="49" y="13"/>
                  </a:lnTo>
                  <a:lnTo>
                    <a:pt x="38" y="11"/>
                  </a:lnTo>
                  <a:lnTo>
                    <a:pt x="27" y="8"/>
                  </a:lnTo>
                  <a:lnTo>
                    <a:pt x="15" y="5"/>
                  </a:lnTo>
                  <a:lnTo>
                    <a:pt x="3" y="0"/>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07" name="Freeform 615"/>
            <p:cNvSpPr>
              <a:spLocks/>
            </p:cNvSpPr>
            <p:nvPr/>
          </p:nvSpPr>
          <p:spPr bwMode="auto">
            <a:xfrm>
              <a:off x="2298" y="3638"/>
              <a:ext cx="2" cy="3"/>
            </a:xfrm>
            <a:custGeom>
              <a:avLst/>
              <a:gdLst>
                <a:gd name="T0" fmla="*/ 6 w 6"/>
                <a:gd name="T1" fmla="*/ 0 h 10"/>
                <a:gd name="T2" fmla="*/ 2 w 6"/>
                <a:gd name="T3" fmla="*/ 2 h 10"/>
                <a:gd name="T4" fmla="*/ 0 w 6"/>
                <a:gd name="T5" fmla="*/ 4 h 10"/>
                <a:gd name="T6" fmla="*/ 1 w 6"/>
                <a:gd name="T7" fmla="*/ 7 h 10"/>
                <a:gd name="T8" fmla="*/ 3 w 6"/>
                <a:gd name="T9" fmla="*/ 10 h 10"/>
                <a:gd name="T10" fmla="*/ 6 w 6"/>
                <a:gd name="T11" fmla="*/ 0 h 10"/>
              </a:gdLst>
              <a:ahLst/>
              <a:cxnLst>
                <a:cxn ang="0">
                  <a:pos x="T0" y="T1"/>
                </a:cxn>
                <a:cxn ang="0">
                  <a:pos x="T2" y="T3"/>
                </a:cxn>
                <a:cxn ang="0">
                  <a:pos x="T4" y="T5"/>
                </a:cxn>
                <a:cxn ang="0">
                  <a:pos x="T6" y="T7"/>
                </a:cxn>
                <a:cxn ang="0">
                  <a:pos x="T8" y="T9"/>
                </a:cxn>
                <a:cxn ang="0">
                  <a:pos x="T10" y="T11"/>
                </a:cxn>
              </a:cxnLst>
              <a:rect l="0" t="0" r="r" b="b"/>
              <a:pathLst>
                <a:path w="6" h="10">
                  <a:moveTo>
                    <a:pt x="6" y="0"/>
                  </a:moveTo>
                  <a:lnTo>
                    <a:pt x="2" y="2"/>
                  </a:lnTo>
                  <a:lnTo>
                    <a:pt x="0" y="4"/>
                  </a:lnTo>
                  <a:lnTo>
                    <a:pt x="1" y="7"/>
                  </a:lnTo>
                  <a:lnTo>
                    <a:pt x="3" y="10"/>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08" name="Freeform 616"/>
            <p:cNvSpPr>
              <a:spLocks/>
            </p:cNvSpPr>
            <p:nvPr/>
          </p:nvSpPr>
          <p:spPr bwMode="auto">
            <a:xfrm>
              <a:off x="3369" y="3579"/>
              <a:ext cx="2" cy="3"/>
            </a:xfrm>
            <a:custGeom>
              <a:avLst/>
              <a:gdLst>
                <a:gd name="T0" fmla="*/ 0 w 6"/>
                <a:gd name="T1" fmla="*/ 9 h 9"/>
                <a:gd name="T2" fmla="*/ 3 w 6"/>
                <a:gd name="T3" fmla="*/ 8 h 9"/>
                <a:gd name="T4" fmla="*/ 6 w 6"/>
                <a:gd name="T5" fmla="*/ 6 h 9"/>
                <a:gd name="T6" fmla="*/ 6 w 6"/>
                <a:gd name="T7" fmla="*/ 2 h 9"/>
                <a:gd name="T8" fmla="*/ 2 w 6"/>
                <a:gd name="T9" fmla="*/ 0 h 9"/>
                <a:gd name="T10" fmla="*/ 0 w 6"/>
                <a:gd name="T11" fmla="*/ 9 h 9"/>
              </a:gdLst>
              <a:ahLst/>
              <a:cxnLst>
                <a:cxn ang="0">
                  <a:pos x="T0" y="T1"/>
                </a:cxn>
                <a:cxn ang="0">
                  <a:pos x="T2" y="T3"/>
                </a:cxn>
                <a:cxn ang="0">
                  <a:pos x="T4" y="T5"/>
                </a:cxn>
                <a:cxn ang="0">
                  <a:pos x="T6" y="T7"/>
                </a:cxn>
                <a:cxn ang="0">
                  <a:pos x="T8" y="T9"/>
                </a:cxn>
                <a:cxn ang="0">
                  <a:pos x="T10" y="T11"/>
                </a:cxn>
              </a:cxnLst>
              <a:rect l="0" t="0" r="r" b="b"/>
              <a:pathLst>
                <a:path w="6" h="9">
                  <a:moveTo>
                    <a:pt x="0" y="9"/>
                  </a:moveTo>
                  <a:lnTo>
                    <a:pt x="3" y="8"/>
                  </a:lnTo>
                  <a:lnTo>
                    <a:pt x="6" y="6"/>
                  </a:lnTo>
                  <a:lnTo>
                    <a:pt x="6" y="2"/>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09" name="Freeform 617"/>
            <p:cNvSpPr>
              <a:spLocks/>
            </p:cNvSpPr>
            <p:nvPr/>
          </p:nvSpPr>
          <p:spPr bwMode="auto">
            <a:xfrm>
              <a:off x="3316" y="3571"/>
              <a:ext cx="54" cy="11"/>
            </a:xfrm>
            <a:custGeom>
              <a:avLst/>
              <a:gdLst>
                <a:gd name="T0" fmla="*/ 8 w 161"/>
                <a:gd name="T1" fmla="*/ 9 h 33"/>
                <a:gd name="T2" fmla="*/ 4 w 161"/>
                <a:gd name="T3" fmla="*/ 10 h 33"/>
                <a:gd name="T4" fmla="*/ 16 w 161"/>
                <a:gd name="T5" fmla="*/ 11 h 33"/>
                <a:gd name="T6" fmla="*/ 31 w 161"/>
                <a:gd name="T7" fmla="*/ 10 h 33"/>
                <a:gd name="T8" fmla="*/ 49 w 161"/>
                <a:gd name="T9" fmla="*/ 13 h 33"/>
                <a:gd name="T10" fmla="*/ 71 w 161"/>
                <a:gd name="T11" fmla="*/ 15 h 33"/>
                <a:gd name="T12" fmla="*/ 94 w 161"/>
                <a:gd name="T13" fmla="*/ 19 h 33"/>
                <a:gd name="T14" fmla="*/ 117 w 161"/>
                <a:gd name="T15" fmla="*/ 23 h 33"/>
                <a:gd name="T16" fmla="*/ 137 w 161"/>
                <a:gd name="T17" fmla="*/ 29 h 33"/>
                <a:gd name="T18" fmla="*/ 159 w 161"/>
                <a:gd name="T19" fmla="*/ 33 h 33"/>
                <a:gd name="T20" fmla="*/ 161 w 161"/>
                <a:gd name="T21" fmla="*/ 24 h 33"/>
                <a:gd name="T22" fmla="*/ 140 w 161"/>
                <a:gd name="T23" fmla="*/ 19 h 33"/>
                <a:gd name="T24" fmla="*/ 117 w 161"/>
                <a:gd name="T25" fmla="*/ 14 h 33"/>
                <a:gd name="T26" fmla="*/ 94 w 161"/>
                <a:gd name="T27" fmla="*/ 10 h 33"/>
                <a:gd name="T28" fmla="*/ 71 w 161"/>
                <a:gd name="T29" fmla="*/ 6 h 33"/>
                <a:gd name="T30" fmla="*/ 49 w 161"/>
                <a:gd name="T31" fmla="*/ 3 h 33"/>
                <a:gd name="T32" fmla="*/ 31 w 161"/>
                <a:gd name="T33" fmla="*/ 1 h 33"/>
                <a:gd name="T34" fmla="*/ 16 w 161"/>
                <a:gd name="T35" fmla="*/ 0 h 33"/>
                <a:gd name="T36" fmla="*/ 4 w 161"/>
                <a:gd name="T37" fmla="*/ 1 h 33"/>
                <a:gd name="T38" fmla="*/ 1 w 161"/>
                <a:gd name="T39" fmla="*/ 2 h 33"/>
                <a:gd name="T40" fmla="*/ 4 w 161"/>
                <a:gd name="T41" fmla="*/ 1 h 33"/>
                <a:gd name="T42" fmla="*/ 1 w 161"/>
                <a:gd name="T43" fmla="*/ 2 h 33"/>
                <a:gd name="T44" fmla="*/ 0 w 161"/>
                <a:gd name="T45" fmla="*/ 6 h 33"/>
                <a:gd name="T46" fmla="*/ 1 w 161"/>
                <a:gd name="T47" fmla="*/ 9 h 33"/>
                <a:gd name="T48" fmla="*/ 4 w 161"/>
                <a:gd name="T49" fmla="*/ 10 h 33"/>
                <a:gd name="T50" fmla="*/ 8 w 161"/>
                <a:gd name="T51" fmla="*/ 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1" h="33">
                  <a:moveTo>
                    <a:pt x="8" y="9"/>
                  </a:moveTo>
                  <a:lnTo>
                    <a:pt x="4" y="10"/>
                  </a:lnTo>
                  <a:lnTo>
                    <a:pt x="16" y="11"/>
                  </a:lnTo>
                  <a:lnTo>
                    <a:pt x="31" y="10"/>
                  </a:lnTo>
                  <a:lnTo>
                    <a:pt x="49" y="13"/>
                  </a:lnTo>
                  <a:lnTo>
                    <a:pt x="71" y="15"/>
                  </a:lnTo>
                  <a:lnTo>
                    <a:pt x="94" y="19"/>
                  </a:lnTo>
                  <a:lnTo>
                    <a:pt x="117" y="23"/>
                  </a:lnTo>
                  <a:lnTo>
                    <a:pt x="137" y="29"/>
                  </a:lnTo>
                  <a:lnTo>
                    <a:pt x="159" y="33"/>
                  </a:lnTo>
                  <a:lnTo>
                    <a:pt x="161" y="24"/>
                  </a:lnTo>
                  <a:lnTo>
                    <a:pt x="140" y="19"/>
                  </a:lnTo>
                  <a:lnTo>
                    <a:pt x="117" y="14"/>
                  </a:lnTo>
                  <a:lnTo>
                    <a:pt x="94" y="10"/>
                  </a:lnTo>
                  <a:lnTo>
                    <a:pt x="71" y="6"/>
                  </a:lnTo>
                  <a:lnTo>
                    <a:pt x="49" y="3"/>
                  </a:lnTo>
                  <a:lnTo>
                    <a:pt x="31" y="1"/>
                  </a:lnTo>
                  <a:lnTo>
                    <a:pt x="16" y="0"/>
                  </a:lnTo>
                  <a:lnTo>
                    <a:pt x="4" y="1"/>
                  </a:lnTo>
                  <a:lnTo>
                    <a:pt x="1" y="2"/>
                  </a:lnTo>
                  <a:lnTo>
                    <a:pt x="4" y="1"/>
                  </a:lnTo>
                  <a:lnTo>
                    <a:pt x="1" y="2"/>
                  </a:lnTo>
                  <a:lnTo>
                    <a:pt x="0" y="6"/>
                  </a:lnTo>
                  <a:lnTo>
                    <a:pt x="1" y="9"/>
                  </a:lnTo>
                  <a:lnTo>
                    <a:pt x="4" y="10"/>
                  </a:lnTo>
                  <a:lnTo>
                    <a:pt x="8"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10" name="Freeform 618"/>
            <p:cNvSpPr>
              <a:spLocks/>
            </p:cNvSpPr>
            <p:nvPr/>
          </p:nvSpPr>
          <p:spPr bwMode="auto">
            <a:xfrm>
              <a:off x="3268" y="3572"/>
              <a:ext cx="51" cy="21"/>
            </a:xfrm>
            <a:custGeom>
              <a:avLst/>
              <a:gdLst>
                <a:gd name="T0" fmla="*/ 2 w 152"/>
                <a:gd name="T1" fmla="*/ 64 h 64"/>
                <a:gd name="T2" fmla="*/ 1 w 152"/>
                <a:gd name="T3" fmla="*/ 64 h 64"/>
                <a:gd name="T4" fmla="*/ 9 w 152"/>
                <a:gd name="T5" fmla="*/ 63 h 64"/>
                <a:gd name="T6" fmla="*/ 23 w 152"/>
                <a:gd name="T7" fmla="*/ 61 h 64"/>
                <a:gd name="T8" fmla="*/ 44 w 152"/>
                <a:gd name="T9" fmla="*/ 57 h 64"/>
                <a:gd name="T10" fmla="*/ 67 w 152"/>
                <a:gd name="T11" fmla="*/ 52 h 64"/>
                <a:gd name="T12" fmla="*/ 91 w 152"/>
                <a:gd name="T13" fmla="*/ 44 h 64"/>
                <a:gd name="T14" fmla="*/ 115 w 152"/>
                <a:gd name="T15" fmla="*/ 35 h 64"/>
                <a:gd name="T16" fmla="*/ 135 w 152"/>
                <a:gd name="T17" fmla="*/ 23 h 64"/>
                <a:gd name="T18" fmla="*/ 152 w 152"/>
                <a:gd name="T19" fmla="*/ 7 h 64"/>
                <a:gd name="T20" fmla="*/ 145 w 152"/>
                <a:gd name="T21" fmla="*/ 0 h 64"/>
                <a:gd name="T22" fmla="*/ 130 w 152"/>
                <a:gd name="T23" fmla="*/ 14 h 64"/>
                <a:gd name="T24" fmla="*/ 111 w 152"/>
                <a:gd name="T25" fmla="*/ 25 h 64"/>
                <a:gd name="T26" fmla="*/ 89 w 152"/>
                <a:gd name="T27" fmla="*/ 35 h 64"/>
                <a:gd name="T28" fmla="*/ 65 w 152"/>
                <a:gd name="T29" fmla="*/ 43 h 64"/>
                <a:gd name="T30" fmla="*/ 42 w 152"/>
                <a:gd name="T31" fmla="*/ 48 h 64"/>
                <a:gd name="T32" fmla="*/ 23 w 152"/>
                <a:gd name="T33" fmla="*/ 52 h 64"/>
                <a:gd name="T34" fmla="*/ 9 w 152"/>
                <a:gd name="T35" fmla="*/ 54 h 64"/>
                <a:gd name="T36" fmla="*/ 1 w 152"/>
                <a:gd name="T37" fmla="*/ 55 h 64"/>
                <a:gd name="T38" fmla="*/ 0 w 152"/>
                <a:gd name="T39" fmla="*/ 55 h 64"/>
                <a:gd name="T40" fmla="*/ 2 w 152"/>
                <a:gd name="T41"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2" h="64">
                  <a:moveTo>
                    <a:pt x="2" y="64"/>
                  </a:moveTo>
                  <a:lnTo>
                    <a:pt x="1" y="64"/>
                  </a:lnTo>
                  <a:lnTo>
                    <a:pt x="9" y="63"/>
                  </a:lnTo>
                  <a:lnTo>
                    <a:pt x="23" y="61"/>
                  </a:lnTo>
                  <a:lnTo>
                    <a:pt x="44" y="57"/>
                  </a:lnTo>
                  <a:lnTo>
                    <a:pt x="67" y="52"/>
                  </a:lnTo>
                  <a:lnTo>
                    <a:pt x="91" y="44"/>
                  </a:lnTo>
                  <a:lnTo>
                    <a:pt x="115" y="35"/>
                  </a:lnTo>
                  <a:lnTo>
                    <a:pt x="135" y="23"/>
                  </a:lnTo>
                  <a:lnTo>
                    <a:pt x="152" y="7"/>
                  </a:lnTo>
                  <a:lnTo>
                    <a:pt x="145" y="0"/>
                  </a:lnTo>
                  <a:lnTo>
                    <a:pt x="130" y="14"/>
                  </a:lnTo>
                  <a:lnTo>
                    <a:pt x="111" y="25"/>
                  </a:lnTo>
                  <a:lnTo>
                    <a:pt x="89" y="35"/>
                  </a:lnTo>
                  <a:lnTo>
                    <a:pt x="65" y="43"/>
                  </a:lnTo>
                  <a:lnTo>
                    <a:pt x="42" y="48"/>
                  </a:lnTo>
                  <a:lnTo>
                    <a:pt x="23" y="52"/>
                  </a:lnTo>
                  <a:lnTo>
                    <a:pt x="9" y="54"/>
                  </a:lnTo>
                  <a:lnTo>
                    <a:pt x="1" y="55"/>
                  </a:lnTo>
                  <a:lnTo>
                    <a:pt x="0" y="55"/>
                  </a:lnTo>
                  <a:lnTo>
                    <a:pt x="2" y="6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11" name="Freeform 619"/>
            <p:cNvSpPr>
              <a:spLocks/>
            </p:cNvSpPr>
            <p:nvPr/>
          </p:nvSpPr>
          <p:spPr bwMode="auto">
            <a:xfrm>
              <a:off x="3253" y="3590"/>
              <a:ext cx="16" cy="12"/>
            </a:xfrm>
            <a:custGeom>
              <a:avLst/>
              <a:gdLst>
                <a:gd name="T0" fmla="*/ 9 w 49"/>
                <a:gd name="T1" fmla="*/ 37 h 37"/>
                <a:gd name="T2" fmla="*/ 9 w 49"/>
                <a:gd name="T3" fmla="*/ 37 h 37"/>
                <a:gd name="T4" fmla="*/ 11 w 49"/>
                <a:gd name="T5" fmla="*/ 33 h 37"/>
                <a:gd name="T6" fmla="*/ 17 w 49"/>
                <a:gd name="T7" fmla="*/ 29 h 37"/>
                <a:gd name="T8" fmla="*/ 23 w 49"/>
                <a:gd name="T9" fmla="*/ 24 h 37"/>
                <a:gd name="T10" fmla="*/ 27 w 49"/>
                <a:gd name="T11" fmla="*/ 21 h 37"/>
                <a:gd name="T12" fmla="*/ 34 w 49"/>
                <a:gd name="T13" fmla="*/ 16 h 37"/>
                <a:gd name="T14" fmla="*/ 40 w 49"/>
                <a:gd name="T15" fmla="*/ 13 h 37"/>
                <a:gd name="T16" fmla="*/ 44 w 49"/>
                <a:gd name="T17" fmla="*/ 10 h 37"/>
                <a:gd name="T18" fmla="*/ 49 w 49"/>
                <a:gd name="T19" fmla="*/ 9 h 37"/>
                <a:gd name="T20" fmla="*/ 47 w 49"/>
                <a:gd name="T21" fmla="*/ 0 h 37"/>
                <a:gd name="T22" fmla="*/ 42 w 49"/>
                <a:gd name="T23" fmla="*/ 1 h 37"/>
                <a:gd name="T24" fmla="*/ 35 w 49"/>
                <a:gd name="T25" fmla="*/ 4 h 37"/>
                <a:gd name="T26" fmla="*/ 29 w 49"/>
                <a:gd name="T27" fmla="*/ 7 h 37"/>
                <a:gd name="T28" fmla="*/ 23 w 49"/>
                <a:gd name="T29" fmla="*/ 12 h 37"/>
                <a:gd name="T30" fmla="*/ 16 w 49"/>
                <a:gd name="T31" fmla="*/ 17 h 37"/>
                <a:gd name="T32" fmla="*/ 10 w 49"/>
                <a:gd name="T33" fmla="*/ 22 h 37"/>
                <a:gd name="T34" fmla="*/ 4 w 49"/>
                <a:gd name="T35" fmla="*/ 26 h 37"/>
                <a:gd name="T36" fmla="*/ 0 w 49"/>
                <a:gd name="T37" fmla="*/ 32 h 37"/>
                <a:gd name="T38" fmla="*/ 0 w 49"/>
                <a:gd name="T39" fmla="*/ 32 h 37"/>
                <a:gd name="T40" fmla="*/ 9 w 49"/>
                <a:gd name="T4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37">
                  <a:moveTo>
                    <a:pt x="9" y="37"/>
                  </a:moveTo>
                  <a:lnTo>
                    <a:pt x="9" y="37"/>
                  </a:lnTo>
                  <a:lnTo>
                    <a:pt x="11" y="33"/>
                  </a:lnTo>
                  <a:lnTo>
                    <a:pt x="17" y="29"/>
                  </a:lnTo>
                  <a:lnTo>
                    <a:pt x="23" y="24"/>
                  </a:lnTo>
                  <a:lnTo>
                    <a:pt x="27" y="21"/>
                  </a:lnTo>
                  <a:lnTo>
                    <a:pt x="34" y="16"/>
                  </a:lnTo>
                  <a:lnTo>
                    <a:pt x="40" y="13"/>
                  </a:lnTo>
                  <a:lnTo>
                    <a:pt x="44" y="10"/>
                  </a:lnTo>
                  <a:lnTo>
                    <a:pt x="49" y="9"/>
                  </a:lnTo>
                  <a:lnTo>
                    <a:pt x="47" y="0"/>
                  </a:lnTo>
                  <a:lnTo>
                    <a:pt x="42" y="1"/>
                  </a:lnTo>
                  <a:lnTo>
                    <a:pt x="35" y="4"/>
                  </a:lnTo>
                  <a:lnTo>
                    <a:pt x="29" y="7"/>
                  </a:lnTo>
                  <a:lnTo>
                    <a:pt x="23" y="12"/>
                  </a:lnTo>
                  <a:lnTo>
                    <a:pt x="16" y="17"/>
                  </a:lnTo>
                  <a:lnTo>
                    <a:pt x="10" y="22"/>
                  </a:lnTo>
                  <a:lnTo>
                    <a:pt x="4" y="26"/>
                  </a:lnTo>
                  <a:lnTo>
                    <a:pt x="0" y="32"/>
                  </a:lnTo>
                  <a:lnTo>
                    <a:pt x="0" y="32"/>
                  </a:lnTo>
                  <a:lnTo>
                    <a:pt x="9" y="3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12" name="Freeform 620"/>
            <p:cNvSpPr>
              <a:spLocks/>
            </p:cNvSpPr>
            <p:nvPr/>
          </p:nvSpPr>
          <p:spPr bwMode="auto">
            <a:xfrm>
              <a:off x="3240" y="3601"/>
              <a:ext cx="16" cy="9"/>
            </a:xfrm>
            <a:custGeom>
              <a:avLst/>
              <a:gdLst>
                <a:gd name="T0" fmla="*/ 4 w 48"/>
                <a:gd name="T1" fmla="*/ 28 h 28"/>
                <a:gd name="T2" fmla="*/ 4 w 48"/>
                <a:gd name="T3" fmla="*/ 28 h 28"/>
                <a:gd name="T4" fmla="*/ 9 w 48"/>
                <a:gd name="T5" fmla="*/ 25 h 28"/>
                <a:gd name="T6" fmla="*/ 15 w 48"/>
                <a:gd name="T7" fmla="*/ 23 h 28"/>
                <a:gd name="T8" fmla="*/ 20 w 48"/>
                <a:gd name="T9" fmla="*/ 21 h 28"/>
                <a:gd name="T10" fmla="*/ 26 w 48"/>
                <a:gd name="T11" fmla="*/ 19 h 28"/>
                <a:gd name="T12" fmla="*/ 33 w 48"/>
                <a:gd name="T13" fmla="*/ 17 h 28"/>
                <a:gd name="T14" fmla="*/ 38 w 48"/>
                <a:gd name="T15" fmla="*/ 13 h 28"/>
                <a:gd name="T16" fmla="*/ 43 w 48"/>
                <a:gd name="T17" fmla="*/ 9 h 28"/>
                <a:gd name="T18" fmla="*/ 48 w 48"/>
                <a:gd name="T19" fmla="*/ 5 h 28"/>
                <a:gd name="T20" fmla="*/ 39 w 48"/>
                <a:gd name="T21" fmla="*/ 0 h 28"/>
                <a:gd name="T22" fmla="*/ 36 w 48"/>
                <a:gd name="T23" fmla="*/ 3 h 28"/>
                <a:gd name="T24" fmla="*/ 33 w 48"/>
                <a:gd name="T25" fmla="*/ 6 h 28"/>
                <a:gd name="T26" fmla="*/ 28 w 48"/>
                <a:gd name="T27" fmla="*/ 8 h 28"/>
                <a:gd name="T28" fmla="*/ 24 w 48"/>
                <a:gd name="T29" fmla="*/ 9 h 28"/>
                <a:gd name="T30" fmla="*/ 18 w 48"/>
                <a:gd name="T31" fmla="*/ 12 h 28"/>
                <a:gd name="T32" fmla="*/ 12 w 48"/>
                <a:gd name="T33" fmla="*/ 14 h 28"/>
                <a:gd name="T34" fmla="*/ 7 w 48"/>
                <a:gd name="T35" fmla="*/ 16 h 28"/>
                <a:gd name="T36" fmla="*/ 0 w 48"/>
                <a:gd name="T37" fmla="*/ 19 h 28"/>
                <a:gd name="T38" fmla="*/ 0 w 48"/>
                <a:gd name="T39" fmla="*/ 19 h 28"/>
                <a:gd name="T40" fmla="*/ 4 w 48"/>
                <a:gd name="T41"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28">
                  <a:moveTo>
                    <a:pt x="4" y="28"/>
                  </a:moveTo>
                  <a:lnTo>
                    <a:pt x="4" y="28"/>
                  </a:lnTo>
                  <a:lnTo>
                    <a:pt x="9" y="25"/>
                  </a:lnTo>
                  <a:lnTo>
                    <a:pt x="15" y="23"/>
                  </a:lnTo>
                  <a:lnTo>
                    <a:pt x="20" y="21"/>
                  </a:lnTo>
                  <a:lnTo>
                    <a:pt x="26" y="19"/>
                  </a:lnTo>
                  <a:lnTo>
                    <a:pt x="33" y="17"/>
                  </a:lnTo>
                  <a:lnTo>
                    <a:pt x="38" y="13"/>
                  </a:lnTo>
                  <a:lnTo>
                    <a:pt x="43" y="9"/>
                  </a:lnTo>
                  <a:lnTo>
                    <a:pt x="48" y="5"/>
                  </a:lnTo>
                  <a:lnTo>
                    <a:pt x="39" y="0"/>
                  </a:lnTo>
                  <a:lnTo>
                    <a:pt x="36" y="3"/>
                  </a:lnTo>
                  <a:lnTo>
                    <a:pt x="33" y="6"/>
                  </a:lnTo>
                  <a:lnTo>
                    <a:pt x="28" y="8"/>
                  </a:lnTo>
                  <a:lnTo>
                    <a:pt x="24" y="9"/>
                  </a:lnTo>
                  <a:lnTo>
                    <a:pt x="18" y="12"/>
                  </a:lnTo>
                  <a:lnTo>
                    <a:pt x="12" y="14"/>
                  </a:lnTo>
                  <a:lnTo>
                    <a:pt x="7" y="16"/>
                  </a:lnTo>
                  <a:lnTo>
                    <a:pt x="0" y="19"/>
                  </a:lnTo>
                  <a:lnTo>
                    <a:pt x="0" y="19"/>
                  </a:lnTo>
                  <a:lnTo>
                    <a:pt x="4" y="2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13" name="Freeform 621"/>
            <p:cNvSpPr>
              <a:spLocks/>
            </p:cNvSpPr>
            <p:nvPr/>
          </p:nvSpPr>
          <p:spPr bwMode="auto">
            <a:xfrm>
              <a:off x="3191" y="3607"/>
              <a:ext cx="50" cy="25"/>
            </a:xfrm>
            <a:custGeom>
              <a:avLst/>
              <a:gdLst>
                <a:gd name="T0" fmla="*/ 3 w 150"/>
                <a:gd name="T1" fmla="*/ 75 h 75"/>
                <a:gd name="T2" fmla="*/ 3 w 150"/>
                <a:gd name="T3" fmla="*/ 75 h 75"/>
                <a:gd name="T4" fmla="*/ 20 w 150"/>
                <a:gd name="T5" fmla="*/ 68 h 75"/>
                <a:gd name="T6" fmla="*/ 40 w 150"/>
                <a:gd name="T7" fmla="*/ 59 h 75"/>
                <a:gd name="T8" fmla="*/ 63 w 150"/>
                <a:gd name="T9" fmla="*/ 50 h 75"/>
                <a:gd name="T10" fmla="*/ 86 w 150"/>
                <a:gd name="T11" fmla="*/ 38 h 75"/>
                <a:gd name="T12" fmla="*/ 108 w 150"/>
                <a:gd name="T13" fmla="*/ 29 h 75"/>
                <a:gd name="T14" fmla="*/ 127 w 150"/>
                <a:gd name="T15" fmla="*/ 20 h 75"/>
                <a:gd name="T16" fmla="*/ 141 w 150"/>
                <a:gd name="T17" fmla="*/ 13 h 75"/>
                <a:gd name="T18" fmla="*/ 150 w 150"/>
                <a:gd name="T19" fmla="*/ 9 h 75"/>
                <a:gd name="T20" fmla="*/ 146 w 150"/>
                <a:gd name="T21" fmla="*/ 0 h 75"/>
                <a:gd name="T22" fmla="*/ 137 w 150"/>
                <a:gd name="T23" fmla="*/ 4 h 75"/>
                <a:gd name="T24" fmla="*/ 123 w 150"/>
                <a:gd name="T25" fmla="*/ 11 h 75"/>
                <a:gd name="T26" fmla="*/ 103 w 150"/>
                <a:gd name="T27" fmla="*/ 20 h 75"/>
                <a:gd name="T28" fmla="*/ 82 w 150"/>
                <a:gd name="T29" fmla="*/ 29 h 75"/>
                <a:gd name="T30" fmla="*/ 59 w 150"/>
                <a:gd name="T31" fmla="*/ 41 h 75"/>
                <a:gd name="T32" fmla="*/ 38 w 150"/>
                <a:gd name="T33" fmla="*/ 50 h 75"/>
                <a:gd name="T34" fmla="*/ 18 w 150"/>
                <a:gd name="T35" fmla="*/ 59 h 75"/>
                <a:gd name="T36" fmla="*/ 0 w 150"/>
                <a:gd name="T37" fmla="*/ 66 h 75"/>
                <a:gd name="T38" fmla="*/ 0 w 150"/>
                <a:gd name="T39" fmla="*/ 66 h 75"/>
                <a:gd name="T40" fmla="*/ 3 w 150"/>
                <a:gd name="T41"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0" h="75">
                  <a:moveTo>
                    <a:pt x="3" y="75"/>
                  </a:moveTo>
                  <a:lnTo>
                    <a:pt x="3" y="75"/>
                  </a:lnTo>
                  <a:lnTo>
                    <a:pt x="20" y="68"/>
                  </a:lnTo>
                  <a:lnTo>
                    <a:pt x="40" y="59"/>
                  </a:lnTo>
                  <a:lnTo>
                    <a:pt x="63" y="50"/>
                  </a:lnTo>
                  <a:lnTo>
                    <a:pt x="86" y="38"/>
                  </a:lnTo>
                  <a:lnTo>
                    <a:pt x="108" y="29"/>
                  </a:lnTo>
                  <a:lnTo>
                    <a:pt x="127" y="20"/>
                  </a:lnTo>
                  <a:lnTo>
                    <a:pt x="141" y="13"/>
                  </a:lnTo>
                  <a:lnTo>
                    <a:pt x="150" y="9"/>
                  </a:lnTo>
                  <a:lnTo>
                    <a:pt x="146" y="0"/>
                  </a:lnTo>
                  <a:lnTo>
                    <a:pt x="137" y="4"/>
                  </a:lnTo>
                  <a:lnTo>
                    <a:pt x="123" y="11"/>
                  </a:lnTo>
                  <a:lnTo>
                    <a:pt x="103" y="20"/>
                  </a:lnTo>
                  <a:lnTo>
                    <a:pt x="82" y="29"/>
                  </a:lnTo>
                  <a:lnTo>
                    <a:pt x="59" y="41"/>
                  </a:lnTo>
                  <a:lnTo>
                    <a:pt x="38" y="50"/>
                  </a:lnTo>
                  <a:lnTo>
                    <a:pt x="18" y="59"/>
                  </a:lnTo>
                  <a:lnTo>
                    <a:pt x="0" y="66"/>
                  </a:lnTo>
                  <a:lnTo>
                    <a:pt x="0" y="66"/>
                  </a:lnTo>
                  <a:lnTo>
                    <a:pt x="3" y="7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14" name="Freeform 622"/>
            <p:cNvSpPr>
              <a:spLocks/>
            </p:cNvSpPr>
            <p:nvPr/>
          </p:nvSpPr>
          <p:spPr bwMode="auto">
            <a:xfrm>
              <a:off x="3137" y="3620"/>
              <a:ext cx="55" cy="13"/>
            </a:xfrm>
            <a:custGeom>
              <a:avLst/>
              <a:gdLst>
                <a:gd name="T0" fmla="*/ 4 w 165"/>
                <a:gd name="T1" fmla="*/ 12 h 41"/>
                <a:gd name="T2" fmla="*/ 3 w 165"/>
                <a:gd name="T3" fmla="*/ 11 h 41"/>
                <a:gd name="T4" fmla="*/ 18 w 165"/>
                <a:gd name="T5" fmla="*/ 14 h 41"/>
                <a:gd name="T6" fmla="*/ 37 w 165"/>
                <a:gd name="T7" fmla="*/ 20 h 41"/>
                <a:gd name="T8" fmla="*/ 57 w 165"/>
                <a:gd name="T9" fmla="*/ 26 h 41"/>
                <a:gd name="T10" fmla="*/ 80 w 165"/>
                <a:gd name="T11" fmla="*/ 33 h 41"/>
                <a:gd name="T12" fmla="*/ 104 w 165"/>
                <a:gd name="T13" fmla="*/ 37 h 41"/>
                <a:gd name="T14" fmla="*/ 127 w 165"/>
                <a:gd name="T15" fmla="*/ 41 h 41"/>
                <a:gd name="T16" fmla="*/ 146 w 165"/>
                <a:gd name="T17" fmla="*/ 41 h 41"/>
                <a:gd name="T18" fmla="*/ 165 w 165"/>
                <a:gd name="T19" fmla="*/ 37 h 41"/>
                <a:gd name="T20" fmla="*/ 162 w 165"/>
                <a:gd name="T21" fmla="*/ 28 h 41"/>
                <a:gd name="T22" fmla="*/ 146 w 165"/>
                <a:gd name="T23" fmla="*/ 31 h 41"/>
                <a:gd name="T24" fmla="*/ 127 w 165"/>
                <a:gd name="T25" fmla="*/ 31 h 41"/>
                <a:gd name="T26" fmla="*/ 104 w 165"/>
                <a:gd name="T27" fmla="*/ 28 h 41"/>
                <a:gd name="T28" fmla="*/ 82 w 165"/>
                <a:gd name="T29" fmla="*/ 23 h 41"/>
                <a:gd name="T30" fmla="*/ 59 w 165"/>
                <a:gd name="T31" fmla="*/ 17 h 41"/>
                <a:gd name="T32" fmla="*/ 39 w 165"/>
                <a:gd name="T33" fmla="*/ 11 h 41"/>
                <a:gd name="T34" fmla="*/ 21 w 165"/>
                <a:gd name="T35" fmla="*/ 5 h 41"/>
                <a:gd name="T36" fmla="*/ 6 w 165"/>
                <a:gd name="T37" fmla="*/ 2 h 41"/>
                <a:gd name="T38" fmla="*/ 4 w 165"/>
                <a:gd name="T39" fmla="*/ 0 h 41"/>
                <a:gd name="T40" fmla="*/ 6 w 165"/>
                <a:gd name="T41" fmla="*/ 2 h 41"/>
                <a:gd name="T42" fmla="*/ 2 w 165"/>
                <a:gd name="T43" fmla="*/ 3 h 41"/>
                <a:gd name="T44" fmla="*/ 0 w 165"/>
                <a:gd name="T45" fmla="*/ 5 h 41"/>
                <a:gd name="T46" fmla="*/ 1 w 165"/>
                <a:gd name="T47" fmla="*/ 8 h 41"/>
                <a:gd name="T48" fmla="*/ 3 w 165"/>
                <a:gd name="T49" fmla="*/ 11 h 41"/>
                <a:gd name="T50" fmla="*/ 4 w 165"/>
                <a:gd name="T51"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5" h="41">
                  <a:moveTo>
                    <a:pt x="4" y="12"/>
                  </a:moveTo>
                  <a:lnTo>
                    <a:pt x="3" y="11"/>
                  </a:lnTo>
                  <a:lnTo>
                    <a:pt x="18" y="14"/>
                  </a:lnTo>
                  <a:lnTo>
                    <a:pt x="37" y="20"/>
                  </a:lnTo>
                  <a:lnTo>
                    <a:pt x="57" y="26"/>
                  </a:lnTo>
                  <a:lnTo>
                    <a:pt x="80" y="33"/>
                  </a:lnTo>
                  <a:lnTo>
                    <a:pt x="104" y="37"/>
                  </a:lnTo>
                  <a:lnTo>
                    <a:pt x="127" y="41"/>
                  </a:lnTo>
                  <a:lnTo>
                    <a:pt x="146" y="41"/>
                  </a:lnTo>
                  <a:lnTo>
                    <a:pt x="165" y="37"/>
                  </a:lnTo>
                  <a:lnTo>
                    <a:pt x="162" y="28"/>
                  </a:lnTo>
                  <a:lnTo>
                    <a:pt x="146" y="31"/>
                  </a:lnTo>
                  <a:lnTo>
                    <a:pt x="127" y="31"/>
                  </a:lnTo>
                  <a:lnTo>
                    <a:pt x="104" y="28"/>
                  </a:lnTo>
                  <a:lnTo>
                    <a:pt x="82" y="23"/>
                  </a:lnTo>
                  <a:lnTo>
                    <a:pt x="59" y="17"/>
                  </a:lnTo>
                  <a:lnTo>
                    <a:pt x="39" y="11"/>
                  </a:lnTo>
                  <a:lnTo>
                    <a:pt x="21" y="5"/>
                  </a:lnTo>
                  <a:lnTo>
                    <a:pt x="6" y="2"/>
                  </a:lnTo>
                  <a:lnTo>
                    <a:pt x="4" y="0"/>
                  </a:lnTo>
                  <a:lnTo>
                    <a:pt x="6" y="2"/>
                  </a:lnTo>
                  <a:lnTo>
                    <a:pt x="2" y="3"/>
                  </a:lnTo>
                  <a:lnTo>
                    <a:pt x="0" y="5"/>
                  </a:lnTo>
                  <a:lnTo>
                    <a:pt x="1" y="8"/>
                  </a:lnTo>
                  <a:lnTo>
                    <a:pt x="3" y="11"/>
                  </a:lnTo>
                  <a:lnTo>
                    <a:pt x="4"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15" name="Freeform 623"/>
            <p:cNvSpPr>
              <a:spLocks/>
            </p:cNvSpPr>
            <p:nvPr/>
          </p:nvSpPr>
          <p:spPr bwMode="auto">
            <a:xfrm>
              <a:off x="3121" y="3614"/>
              <a:ext cx="17" cy="10"/>
            </a:xfrm>
            <a:custGeom>
              <a:avLst/>
              <a:gdLst>
                <a:gd name="T0" fmla="*/ 3 w 53"/>
                <a:gd name="T1" fmla="*/ 10 h 28"/>
                <a:gd name="T2" fmla="*/ 1 w 53"/>
                <a:gd name="T3" fmla="*/ 8 h 28"/>
                <a:gd name="T4" fmla="*/ 7 w 53"/>
                <a:gd name="T5" fmla="*/ 13 h 28"/>
                <a:gd name="T6" fmla="*/ 15 w 53"/>
                <a:gd name="T7" fmla="*/ 16 h 28"/>
                <a:gd name="T8" fmla="*/ 21 w 53"/>
                <a:gd name="T9" fmla="*/ 19 h 28"/>
                <a:gd name="T10" fmla="*/ 29 w 53"/>
                <a:gd name="T11" fmla="*/ 21 h 28"/>
                <a:gd name="T12" fmla="*/ 36 w 53"/>
                <a:gd name="T13" fmla="*/ 23 h 28"/>
                <a:gd name="T14" fmla="*/ 43 w 53"/>
                <a:gd name="T15" fmla="*/ 26 h 28"/>
                <a:gd name="T16" fmla="*/ 50 w 53"/>
                <a:gd name="T17" fmla="*/ 27 h 28"/>
                <a:gd name="T18" fmla="*/ 53 w 53"/>
                <a:gd name="T19" fmla="*/ 28 h 28"/>
                <a:gd name="T20" fmla="*/ 53 w 53"/>
                <a:gd name="T21" fmla="*/ 16 h 28"/>
                <a:gd name="T22" fmla="*/ 50 w 53"/>
                <a:gd name="T23" fmla="*/ 18 h 28"/>
                <a:gd name="T24" fmla="*/ 45 w 53"/>
                <a:gd name="T25" fmla="*/ 16 h 28"/>
                <a:gd name="T26" fmla="*/ 39 w 53"/>
                <a:gd name="T27" fmla="*/ 14 h 28"/>
                <a:gd name="T28" fmla="*/ 32 w 53"/>
                <a:gd name="T29" fmla="*/ 12 h 28"/>
                <a:gd name="T30" fmla="*/ 24 w 53"/>
                <a:gd name="T31" fmla="*/ 10 h 28"/>
                <a:gd name="T32" fmla="*/ 17 w 53"/>
                <a:gd name="T33" fmla="*/ 7 h 28"/>
                <a:gd name="T34" fmla="*/ 11 w 53"/>
                <a:gd name="T35" fmla="*/ 4 h 28"/>
                <a:gd name="T36" fmla="*/ 8 w 53"/>
                <a:gd name="T37" fmla="*/ 2 h 28"/>
                <a:gd name="T38" fmla="*/ 5 w 53"/>
                <a:gd name="T39" fmla="*/ 0 h 28"/>
                <a:gd name="T40" fmla="*/ 8 w 53"/>
                <a:gd name="T41" fmla="*/ 2 h 28"/>
                <a:gd name="T42" fmla="*/ 4 w 53"/>
                <a:gd name="T43" fmla="*/ 0 h 28"/>
                <a:gd name="T44" fmla="*/ 1 w 53"/>
                <a:gd name="T45" fmla="*/ 2 h 28"/>
                <a:gd name="T46" fmla="*/ 0 w 53"/>
                <a:gd name="T47" fmla="*/ 5 h 28"/>
                <a:gd name="T48" fmla="*/ 1 w 53"/>
                <a:gd name="T49" fmla="*/ 8 h 28"/>
                <a:gd name="T50" fmla="*/ 3 w 53"/>
                <a:gd name="T51"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28">
                  <a:moveTo>
                    <a:pt x="3" y="10"/>
                  </a:moveTo>
                  <a:lnTo>
                    <a:pt x="1" y="8"/>
                  </a:lnTo>
                  <a:lnTo>
                    <a:pt x="7" y="13"/>
                  </a:lnTo>
                  <a:lnTo>
                    <a:pt x="15" y="16"/>
                  </a:lnTo>
                  <a:lnTo>
                    <a:pt x="21" y="19"/>
                  </a:lnTo>
                  <a:lnTo>
                    <a:pt x="29" y="21"/>
                  </a:lnTo>
                  <a:lnTo>
                    <a:pt x="36" y="23"/>
                  </a:lnTo>
                  <a:lnTo>
                    <a:pt x="43" y="26"/>
                  </a:lnTo>
                  <a:lnTo>
                    <a:pt x="50" y="27"/>
                  </a:lnTo>
                  <a:lnTo>
                    <a:pt x="53" y="28"/>
                  </a:lnTo>
                  <a:lnTo>
                    <a:pt x="53" y="16"/>
                  </a:lnTo>
                  <a:lnTo>
                    <a:pt x="50" y="18"/>
                  </a:lnTo>
                  <a:lnTo>
                    <a:pt x="45" y="16"/>
                  </a:lnTo>
                  <a:lnTo>
                    <a:pt x="39" y="14"/>
                  </a:lnTo>
                  <a:lnTo>
                    <a:pt x="32" y="12"/>
                  </a:lnTo>
                  <a:lnTo>
                    <a:pt x="24" y="10"/>
                  </a:lnTo>
                  <a:lnTo>
                    <a:pt x="17" y="7"/>
                  </a:lnTo>
                  <a:lnTo>
                    <a:pt x="11" y="4"/>
                  </a:lnTo>
                  <a:lnTo>
                    <a:pt x="8" y="2"/>
                  </a:lnTo>
                  <a:lnTo>
                    <a:pt x="5" y="0"/>
                  </a:lnTo>
                  <a:lnTo>
                    <a:pt x="8" y="2"/>
                  </a:lnTo>
                  <a:lnTo>
                    <a:pt x="4" y="0"/>
                  </a:lnTo>
                  <a:lnTo>
                    <a:pt x="1" y="2"/>
                  </a:lnTo>
                  <a:lnTo>
                    <a:pt x="0" y="5"/>
                  </a:lnTo>
                  <a:lnTo>
                    <a:pt x="1" y="8"/>
                  </a:lnTo>
                  <a:lnTo>
                    <a:pt x="3"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16" name="Freeform 624"/>
            <p:cNvSpPr>
              <a:spLocks/>
            </p:cNvSpPr>
            <p:nvPr/>
          </p:nvSpPr>
          <p:spPr bwMode="auto">
            <a:xfrm>
              <a:off x="3098" y="3614"/>
              <a:ext cx="24" cy="7"/>
            </a:xfrm>
            <a:custGeom>
              <a:avLst/>
              <a:gdLst>
                <a:gd name="T0" fmla="*/ 1 w 73"/>
                <a:gd name="T1" fmla="*/ 21 h 22"/>
                <a:gd name="T2" fmla="*/ 6 w 73"/>
                <a:gd name="T3" fmla="*/ 22 h 22"/>
                <a:gd name="T4" fmla="*/ 14 w 73"/>
                <a:gd name="T5" fmla="*/ 20 h 22"/>
                <a:gd name="T6" fmla="*/ 23 w 73"/>
                <a:gd name="T7" fmla="*/ 17 h 22"/>
                <a:gd name="T8" fmla="*/ 33 w 73"/>
                <a:gd name="T9" fmla="*/ 15 h 22"/>
                <a:gd name="T10" fmla="*/ 43 w 73"/>
                <a:gd name="T11" fmla="*/ 13 h 22"/>
                <a:gd name="T12" fmla="*/ 52 w 73"/>
                <a:gd name="T13" fmla="*/ 12 h 22"/>
                <a:gd name="T14" fmla="*/ 61 w 73"/>
                <a:gd name="T15" fmla="*/ 11 h 22"/>
                <a:gd name="T16" fmla="*/ 68 w 73"/>
                <a:gd name="T17" fmla="*/ 12 h 22"/>
                <a:gd name="T18" fmla="*/ 71 w 73"/>
                <a:gd name="T19" fmla="*/ 11 h 22"/>
                <a:gd name="T20" fmla="*/ 73 w 73"/>
                <a:gd name="T21" fmla="*/ 1 h 22"/>
                <a:gd name="T22" fmla="*/ 68 w 73"/>
                <a:gd name="T23" fmla="*/ 0 h 22"/>
                <a:gd name="T24" fmla="*/ 61 w 73"/>
                <a:gd name="T25" fmla="*/ 1 h 22"/>
                <a:gd name="T26" fmla="*/ 52 w 73"/>
                <a:gd name="T27" fmla="*/ 3 h 22"/>
                <a:gd name="T28" fmla="*/ 43 w 73"/>
                <a:gd name="T29" fmla="*/ 4 h 22"/>
                <a:gd name="T30" fmla="*/ 31 w 73"/>
                <a:gd name="T31" fmla="*/ 6 h 22"/>
                <a:gd name="T32" fmla="*/ 21 w 73"/>
                <a:gd name="T33" fmla="*/ 8 h 22"/>
                <a:gd name="T34" fmla="*/ 12 w 73"/>
                <a:gd name="T35" fmla="*/ 11 h 22"/>
                <a:gd name="T36" fmla="*/ 4 w 73"/>
                <a:gd name="T37" fmla="*/ 13 h 22"/>
                <a:gd name="T38" fmla="*/ 8 w 73"/>
                <a:gd name="T39" fmla="*/ 14 h 22"/>
                <a:gd name="T40" fmla="*/ 4 w 73"/>
                <a:gd name="T41" fmla="*/ 13 h 22"/>
                <a:gd name="T42" fmla="*/ 1 w 73"/>
                <a:gd name="T43" fmla="*/ 15 h 22"/>
                <a:gd name="T44" fmla="*/ 0 w 73"/>
                <a:gd name="T45" fmla="*/ 19 h 22"/>
                <a:gd name="T46" fmla="*/ 2 w 73"/>
                <a:gd name="T47" fmla="*/ 21 h 22"/>
                <a:gd name="T48" fmla="*/ 6 w 73"/>
                <a:gd name="T49" fmla="*/ 22 h 22"/>
                <a:gd name="T50" fmla="*/ 1 w 73"/>
                <a:gd name="T51"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3" h="22">
                  <a:moveTo>
                    <a:pt x="1" y="21"/>
                  </a:moveTo>
                  <a:lnTo>
                    <a:pt x="6" y="22"/>
                  </a:lnTo>
                  <a:lnTo>
                    <a:pt x="14" y="20"/>
                  </a:lnTo>
                  <a:lnTo>
                    <a:pt x="23" y="17"/>
                  </a:lnTo>
                  <a:lnTo>
                    <a:pt x="33" y="15"/>
                  </a:lnTo>
                  <a:lnTo>
                    <a:pt x="43" y="13"/>
                  </a:lnTo>
                  <a:lnTo>
                    <a:pt x="52" y="12"/>
                  </a:lnTo>
                  <a:lnTo>
                    <a:pt x="61" y="11"/>
                  </a:lnTo>
                  <a:lnTo>
                    <a:pt x="68" y="12"/>
                  </a:lnTo>
                  <a:lnTo>
                    <a:pt x="71" y="11"/>
                  </a:lnTo>
                  <a:lnTo>
                    <a:pt x="73" y="1"/>
                  </a:lnTo>
                  <a:lnTo>
                    <a:pt x="68" y="0"/>
                  </a:lnTo>
                  <a:lnTo>
                    <a:pt x="61" y="1"/>
                  </a:lnTo>
                  <a:lnTo>
                    <a:pt x="52" y="3"/>
                  </a:lnTo>
                  <a:lnTo>
                    <a:pt x="43" y="4"/>
                  </a:lnTo>
                  <a:lnTo>
                    <a:pt x="31" y="6"/>
                  </a:lnTo>
                  <a:lnTo>
                    <a:pt x="21" y="8"/>
                  </a:lnTo>
                  <a:lnTo>
                    <a:pt x="12" y="11"/>
                  </a:lnTo>
                  <a:lnTo>
                    <a:pt x="4" y="13"/>
                  </a:lnTo>
                  <a:lnTo>
                    <a:pt x="8" y="14"/>
                  </a:lnTo>
                  <a:lnTo>
                    <a:pt x="4" y="13"/>
                  </a:lnTo>
                  <a:lnTo>
                    <a:pt x="1" y="15"/>
                  </a:lnTo>
                  <a:lnTo>
                    <a:pt x="0" y="19"/>
                  </a:lnTo>
                  <a:lnTo>
                    <a:pt x="2" y="21"/>
                  </a:lnTo>
                  <a:lnTo>
                    <a:pt x="6" y="22"/>
                  </a:lnTo>
                  <a:lnTo>
                    <a:pt x="1"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17" name="Freeform 625"/>
            <p:cNvSpPr>
              <a:spLocks/>
            </p:cNvSpPr>
            <p:nvPr/>
          </p:nvSpPr>
          <p:spPr bwMode="auto">
            <a:xfrm>
              <a:off x="3063" y="3593"/>
              <a:ext cx="38" cy="28"/>
            </a:xfrm>
            <a:custGeom>
              <a:avLst/>
              <a:gdLst>
                <a:gd name="T0" fmla="*/ 0 w 113"/>
                <a:gd name="T1" fmla="*/ 5 h 85"/>
                <a:gd name="T2" fmla="*/ 4 w 113"/>
                <a:gd name="T3" fmla="*/ 9 h 85"/>
                <a:gd name="T4" fmla="*/ 12 w 113"/>
                <a:gd name="T5" fmla="*/ 14 h 85"/>
                <a:gd name="T6" fmla="*/ 25 w 113"/>
                <a:gd name="T7" fmla="*/ 22 h 85"/>
                <a:gd name="T8" fmla="*/ 41 w 113"/>
                <a:gd name="T9" fmla="*/ 32 h 85"/>
                <a:gd name="T10" fmla="*/ 57 w 113"/>
                <a:gd name="T11" fmla="*/ 43 h 85"/>
                <a:gd name="T12" fmla="*/ 72 w 113"/>
                <a:gd name="T13" fmla="*/ 55 h 85"/>
                <a:gd name="T14" fmla="*/ 86 w 113"/>
                <a:gd name="T15" fmla="*/ 67 h 85"/>
                <a:gd name="T16" fmla="*/ 98 w 113"/>
                <a:gd name="T17" fmla="*/ 77 h 85"/>
                <a:gd name="T18" fmla="*/ 106 w 113"/>
                <a:gd name="T19" fmla="*/ 85 h 85"/>
                <a:gd name="T20" fmla="*/ 113 w 113"/>
                <a:gd name="T21" fmla="*/ 78 h 85"/>
                <a:gd name="T22" fmla="*/ 105 w 113"/>
                <a:gd name="T23" fmla="*/ 70 h 85"/>
                <a:gd name="T24" fmla="*/ 93 w 113"/>
                <a:gd name="T25" fmla="*/ 60 h 85"/>
                <a:gd name="T26" fmla="*/ 79 w 113"/>
                <a:gd name="T27" fmla="*/ 48 h 85"/>
                <a:gd name="T28" fmla="*/ 62 w 113"/>
                <a:gd name="T29" fmla="*/ 36 h 85"/>
                <a:gd name="T30" fmla="*/ 46 w 113"/>
                <a:gd name="T31" fmla="*/ 23 h 85"/>
                <a:gd name="T32" fmla="*/ 30 w 113"/>
                <a:gd name="T33" fmla="*/ 13 h 85"/>
                <a:gd name="T34" fmla="*/ 17 w 113"/>
                <a:gd name="T35" fmla="*/ 5 h 85"/>
                <a:gd name="T36" fmla="*/ 7 w 113"/>
                <a:gd name="T37" fmla="*/ 0 h 85"/>
                <a:gd name="T38" fmla="*/ 11 w 113"/>
                <a:gd name="T39" fmla="*/ 5 h 85"/>
                <a:gd name="T40" fmla="*/ 7 w 113"/>
                <a:gd name="T41" fmla="*/ 0 h 85"/>
                <a:gd name="T42" fmla="*/ 3 w 113"/>
                <a:gd name="T43" fmla="*/ 1 h 85"/>
                <a:gd name="T44" fmla="*/ 1 w 113"/>
                <a:gd name="T45" fmla="*/ 4 h 85"/>
                <a:gd name="T46" fmla="*/ 2 w 113"/>
                <a:gd name="T47" fmla="*/ 7 h 85"/>
                <a:gd name="T48" fmla="*/ 4 w 113"/>
                <a:gd name="T49" fmla="*/ 9 h 85"/>
                <a:gd name="T50" fmla="*/ 0 w 113"/>
                <a:gd name="T51" fmla="*/ 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3" h="85">
                  <a:moveTo>
                    <a:pt x="0" y="5"/>
                  </a:moveTo>
                  <a:lnTo>
                    <a:pt x="4" y="9"/>
                  </a:lnTo>
                  <a:lnTo>
                    <a:pt x="12" y="14"/>
                  </a:lnTo>
                  <a:lnTo>
                    <a:pt x="25" y="22"/>
                  </a:lnTo>
                  <a:lnTo>
                    <a:pt x="41" y="32"/>
                  </a:lnTo>
                  <a:lnTo>
                    <a:pt x="57" y="43"/>
                  </a:lnTo>
                  <a:lnTo>
                    <a:pt x="72" y="55"/>
                  </a:lnTo>
                  <a:lnTo>
                    <a:pt x="86" y="67"/>
                  </a:lnTo>
                  <a:lnTo>
                    <a:pt x="98" y="77"/>
                  </a:lnTo>
                  <a:lnTo>
                    <a:pt x="106" y="85"/>
                  </a:lnTo>
                  <a:lnTo>
                    <a:pt x="113" y="78"/>
                  </a:lnTo>
                  <a:lnTo>
                    <a:pt x="105" y="70"/>
                  </a:lnTo>
                  <a:lnTo>
                    <a:pt x="93" y="60"/>
                  </a:lnTo>
                  <a:lnTo>
                    <a:pt x="79" y="48"/>
                  </a:lnTo>
                  <a:lnTo>
                    <a:pt x="62" y="36"/>
                  </a:lnTo>
                  <a:lnTo>
                    <a:pt x="46" y="23"/>
                  </a:lnTo>
                  <a:lnTo>
                    <a:pt x="30" y="13"/>
                  </a:lnTo>
                  <a:lnTo>
                    <a:pt x="17" y="5"/>
                  </a:lnTo>
                  <a:lnTo>
                    <a:pt x="7" y="0"/>
                  </a:lnTo>
                  <a:lnTo>
                    <a:pt x="11" y="5"/>
                  </a:lnTo>
                  <a:lnTo>
                    <a:pt x="7" y="0"/>
                  </a:lnTo>
                  <a:lnTo>
                    <a:pt x="3" y="1"/>
                  </a:lnTo>
                  <a:lnTo>
                    <a:pt x="1" y="4"/>
                  </a:lnTo>
                  <a:lnTo>
                    <a:pt x="2" y="7"/>
                  </a:lnTo>
                  <a:lnTo>
                    <a:pt x="4" y="9"/>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18" name="Freeform 626"/>
            <p:cNvSpPr>
              <a:spLocks/>
            </p:cNvSpPr>
            <p:nvPr/>
          </p:nvSpPr>
          <p:spPr bwMode="auto">
            <a:xfrm>
              <a:off x="3060" y="3572"/>
              <a:ext cx="7" cy="22"/>
            </a:xfrm>
            <a:custGeom>
              <a:avLst/>
              <a:gdLst>
                <a:gd name="T0" fmla="*/ 0 w 21"/>
                <a:gd name="T1" fmla="*/ 12 h 66"/>
                <a:gd name="T2" fmla="*/ 0 w 21"/>
                <a:gd name="T3" fmla="*/ 12 h 66"/>
                <a:gd name="T4" fmla="*/ 3 w 21"/>
                <a:gd name="T5" fmla="*/ 17 h 66"/>
                <a:gd name="T6" fmla="*/ 9 w 21"/>
                <a:gd name="T7" fmla="*/ 34 h 66"/>
                <a:gd name="T8" fmla="*/ 11 w 21"/>
                <a:gd name="T9" fmla="*/ 52 h 66"/>
                <a:gd name="T10" fmla="*/ 10 w 21"/>
                <a:gd name="T11" fmla="*/ 66 h 66"/>
                <a:gd name="T12" fmla="*/ 21 w 21"/>
                <a:gd name="T13" fmla="*/ 66 h 66"/>
                <a:gd name="T14" fmla="*/ 20 w 21"/>
                <a:gd name="T15" fmla="*/ 52 h 66"/>
                <a:gd name="T16" fmla="*/ 18 w 21"/>
                <a:gd name="T17" fmla="*/ 31 h 66"/>
                <a:gd name="T18" fmla="*/ 12 w 21"/>
                <a:gd name="T19" fmla="*/ 12 h 66"/>
                <a:gd name="T20" fmla="*/ 0 w 21"/>
                <a:gd name="T21" fmla="*/ 0 h 66"/>
                <a:gd name="T22" fmla="*/ 0 w 21"/>
                <a:gd name="T23" fmla="*/ 0 h 66"/>
                <a:gd name="T24" fmla="*/ 0 w 21"/>
                <a:gd name="T25" fmla="*/ 1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66">
                  <a:moveTo>
                    <a:pt x="0" y="12"/>
                  </a:moveTo>
                  <a:lnTo>
                    <a:pt x="0" y="12"/>
                  </a:lnTo>
                  <a:lnTo>
                    <a:pt x="3" y="17"/>
                  </a:lnTo>
                  <a:lnTo>
                    <a:pt x="9" y="34"/>
                  </a:lnTo>
                  <a:lnTo>
                    <a:pt x="11" y="52"/>
                  </a:lnTo>
                  <a:lnTo>
                    <a:pt x="10" y="66"/>
                  </a:lnTo>
                  <a:lnTo>
                    <a:pt x="21" y="66"/>
                  </a:lnTo>
                  <a:lnTo>
                    <a:pt x="20" y="52"/>
                  </a:lnTo>
                  <a:lnTo>
                    <a:pt x="18" y="31"/>
                  </a:lnTo>
                  <a:lnTo>
                    <a:pt x="12" y="12"/>
                  </a:lnTo>
                  <a:lnTo>
                    <a:pt x="0" y="0"/>
                  </a:lnTo>
                  <a:lnTo>
                    <a:pt x="0" y="0"/>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19" name="Freeform 627"/>
            <p:cNvSpPr>
              <a:spLocks/>
            </p:cNvSpPr>
            <p:nvPr/>
          </p:nvSpPr>
          <p:spPr bwMode="auto">
            <a:xfrm>
              <a:off x="3008" y="3560"/>
              <a:ext cx="52" cy="16"/>
            </a:xfrm>
            <a:custGeom>
              <a:avLst/>
              <a:gdLst>
                <a:gd name="T0" fmla="*/ 1 w 155"/>
                <a:gd name="T1" fmla="*/ 9 h 50"/>
                <a:gd name="T2" fmla="*/ 0 w 155"/>
                <a:gd name="T3" fmla="*/ 9 h 50"/>
                <a:gd name="T4" fmla="*/ 18 w 155"/>
                <a:gd name="T5" fmla="*/ 16 h 50"/>
                <a:gd name="T6" fmla="*/ 40 w 155"/>
                <a:gd name="T7" fmla="*/ 22 h 50"/>
                <a:gd name="T8" fmla="*/ 63 w 155"/>
                <a:gd name="T9" fmla="*/ 29 h 50"/>
                <a:gd name="T10" fmla="*/ 87 w 155"/>
                <a:gd name="T11" fmla="*/ 35 h 50"/>
                <a:gd name="T12" fmla="*/ 109 w 155"/>
                <a:gd name="T13" fmla="*/ 41 h 50"/>
                <a:gd name="T14" fmla="*/ 131 w 155"/>
                <a:gd name="T15" fmla="*/ 45 h 50"/>
                <a:gd name="T16" fmla="*/ 145 w 155"/>
                <a:gd name="T17" fmla="*/ 48 h 50"/>
                <a:gd name="T18" fmla="*/ 155 w 155"/>
                <a:gd name="T19" fmla="*/ 50 h 50"/>
                <a:gd name="T20" fmla="*/ 155 w 155"/>
                <a:gd name="T21" fmla="*/ 38 h 50"/>
                <a:gd name="T22" fmla="*/ 145 w 155"/>
                <a:gd name="T23" fmla="*/ 38 h 50"/>
                <a:gd name="T24" fmla="*/ 131 w 155"/>
                <a:gd name="T25" fmla="*/ 36 h 50"/>
                <a:gd name="T26" fmla="*/ 111 w 155"/>
                <a:gd name="T27" fmla="*/ 32 h 50"/>
                <a:gd name="T28" fmla="*/ 89 w 155"/>
                <a:gd name="T29" fmla="*/ 26 h 50"/>
                <a:gd name="T30" fmla="*/ 65 w 155"/>
                <a:gd name="T31" fmla="*/ 20 h 50"/>
                <a:gd name="T32" fmla="*/ 42 w 155"/>
                <a:gd name="T33" fmla="*/ 13 h 50"/>
                <a:gd name="T34" fmla="*/ 21 w 155"/>
                <a:gd name="T35" fmla="*/ 6 h 50"/>
                <a:gd name="T36" fmla="*/ 5 w 155"/>
                <a:gd name="T37" fmla="*/ 0 h 50"/>
                <a:gd name="T38" fmla="*/ 3 w 155"/>
                <a:gd name="T39" fmla="*/ 0 h 50"/>
                <a:gd name="T40" fmla="*/ 1 w 155"/>
                <a:gd name="T41" fmla="*/ 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5" h="50">
                  <a:moveTo>
                    <a:pt x="1" y="9"/>
                  </a:moveTo>
                  <a:lnTo>
                    <a:pt x="0" y="9"/>
                  </a:lnTo>
                  <a:lnTo>
                    <a:pt x="18" y="16"/>
                  </a:lnTo>
                  <a:lnTo>
                    <a:pt x="40" y="22"/>
                  </a:lnTo>
                  <a:lnTo>
                    <a:pt x="63" y="29"/>
                  </a:lnTo>
                  <a:lnTo>
                    <a:pt x="87" y="35"/>
                  </a:lnTo>
                  <a:lnTo>
                    <a:pt x="109" y="41"/>
                  </a:lnTo>
                  <a:lnTo>
                    <a:pt x="131" y="45"/>
                  </a:lnTo>
                  <a:lnTo>
                    <a:pt x="145" y="48"/>
                  </a:lnTo>
                  <a:lnTo>
                    <a:pt x="155" y="50"/>
                  </a:lnTo>
                  <a:lnTo>
                    <a:pt x="155" y="38"/>
                  </a:lnTo>
                  <a:lnTo>
                    <a:pt x="145" y="38"/>
                  </a:lnTo>
                  <a:lnTo>
                    <a:pt x="131" y="36"/>
                  </a:lnTo>
                  <a:lnTo>
                    <a:pt x="111" y="32"/>
                  </a:lnTo>
                  <a:lnTo>
                    <a:pt x="89" y="26"/>
                  </a:lnTo>
                  <a:lnTo>
                    <a:pt x="65" y="20"/>
                  </a:lnTo>
                  <a:lnTo>
                    <a:pt x="42" y="13"/>
                  </a:lnTo>
                  <a:lnTo>
                    <a:pt x="21" y="6"/>
                  </a:lnTo>
                  <a:lnTo>
                    <a:pt x="5" y="0"/>
                  </a:lnTo>
                  <a:lnTo>
                    <a:pt x="3" y="0"/>
                  </a:lnTo>
                  <a:lnTo>
                    <a:pt x="1"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20" name="Freeform 628"/>
            <p:cNvSpPr>
              <a:spLocks/>
            </p:cNvSpPr>
            <p:nvPr/>
          </p:nvSpPr>
          <p:spPr bwMode="auto">
            <a:xfrm>
              <a:off x="2961" y="3539"/>
              <a:ext cx="48" cy="24"/>
            </a:xfrm>
            <a:custGeom>
              <a:avLst/>
              <a:gdLst>
                <a:gd name="T0" fmla="*/ 0 w 144"/>
                <a:gd name="T1" fmla="*/ 9 h 70"/>
                <a:gd name="T2" fmla="*/ 0 w 144"/>
                <a:gd name="T3" fmla="*/ 9 h 70"/>
                <a:gd name="T4" fmla="*/ 8 w 144"/>
                <a:gd name="T5" fmla="*/ 11 h 70"/>
                <a:gd name="T6" fmla="*/ 24 w 144"/>
                <a:gd name="T7" fmla="*/ 18 h 70"/>
                <a:gd name="T8" fmla="*/ 45 w 144"/>
                <a:gd name="T9" fmla="*/ 26 h 70"/>
                <a:gd name="T10" fmla="*/ 68 w 144"/>
                <a:gd name="T11" fmla="*/ 37 h 70"/>
                <a:gd name="T12" fmla="*/ 91 w 144"/>
                <a:gd name="T13" fmla="*/ 47 h 70"/>
                <a:gd name="T14" fmla="*/ 112 w 144"/>
                <a:gd name="T15" fmla="*/ 57 h 70"/>
                <a:gd name="T16" fmla="*/ 130 w 144"/>
                <a:gd name="T17" fmla="*/ 65 h 70"/>
                <a:gd name="T18" fmla="*/ 142 w 144"/>
                <a:gd name="T19" fmla="*/ 70 h 70"/>
                <a:gd name="T20" fmla="*/ 144 w 144"/>
                <a:gd name="T21" fmla="*/ 61 h 70"/>
                <a:gd name="T22" fmla="*/ 134 w 144"/>
                <a:gd name="T23" fmla="*/ 56 h 70"/>
                <a:gd name="T24" fmla="*/ 117 w 144"/>
                <a:gd name="T25" fmla="*/ 48 h 70"/>
                <a:gd name="T26" fmla="*/ 95 w 144"/>
                <a:gd name="T27" fmla="*/ 38 h 70"/>
                <a:gd name="T28" fmla="*/ 70 w 144"/>
                <a:gd name="T29" fmla="*/ 27 h 70"/>
                <a:gd name="T30" fmla="*/ 47 w 144"/>
                <a:gd name="T31" fmla="*/ 17 h 70"/>
                <a:gd name="T32" fmla="*/ 27 w 144"/>
                <a:gd name="T33" fmla="*/ 9 h 70"/>
                <a:gd name="T34" fmla="*/ 11 w 144"/>
                <a:gd name="T35" fmla="*/ 2 h 70"/>
                <a:gd name="T36" fmla="*/ 0 w 144"/>
                <a:gd name="T37" fmla="*/ 0 h 70"/>
                <a:gd name="T38" fmla="*/ 0 w 144"/>
                <a:gd name="T39" fmla="*/ 0 h 70"/>
                <a:gd name="T40" fmla="*/ 0 w 144"/>
                <a:gd name="T41" fmla="*/ 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4" h="70">
                  <a:moveTo>
                    <a:pt x="0" y="9"/>
                  </a:moveTo>
                  <a:lnTo>
                    <a:pt x="0" y="9"/>
                  </a:lnTo>
                  <a:lnTo>
                    <a:pt x="8" y="11"/>
                  </a:lnTo>
                  <a:lnTo>
                    <a:pt x="24" y="18"/>
                  </a:lnTo>
                  <a:lnTo>
                    <a:pt x="45" y="26"/>
                  </a:lnTo>
                  <a:lnTo>
                    <a:pt x="68" y="37"/>
                  </a:lnTo>
                  <a:lnTo>
                    <a:pt x="91" y="47"/>
                  </a:lnTo>
                  <a:lnTo>
                    <a:pt x="112" y="57"/>
                  </a:lnTo>
                  <a:lnTo>
                    <a:pt x="130" y="65"/>
                  </a:lnTo>
                  <a:lnTo>
                    <a:pt x="142" y="70"/>
                  </a:lnTo>
                  <a:lnTo>
                    <a:pt x="144" y="61"/>
                  </a:lnTo>
                  <a:lnTo>
                    <a:pt x="134" y="56"/>
                  </a:lnTo>
                  <a:lnTo>
                    <a:pt x="117" y="48"/>
                  </a:lnTo>
                  <a:lnTo>
                    <a:pt x="95" y="38"/>
                  </a:lnTo>
                  <a:lnTo>
                    <a:pt x="70" y="27"/>
                  </a:lnTo>
                  <a:lnTo>
                    <a:pt x="47" y="17"/>
                  </a:lnTo>
                  <a:lnTo>
                    <a:pt x="27" y="9"/>
                  </a:lnTo>
                  <a:lnTo>
                    <a:pt x="11" y="2"/>
                  </a:lnTo>
                  <a:lnTo>
                    <a:pt x="0" y="0"/>
                  </a:lnTo>
                  <a:lnTo>
                    <a:pt x="0"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21" name="Freeform 629"/>
            <p:cNvSpPr>
              <a:spLocks/>
            </p:cNvSpPr>
            <p:nvPr/>
          </p:nvSpPr>
          <p:spPr bwMode="auto">
            <a:xfrm>
              <a:off x="2932" y="3526"/>
              <a:ext cx="29" cy="16"/>
            </a:xfrm>
            <a:custGeom>
              <a:avLst/>
              <a:gdLst>
                <a:gd name="T0" fmla="*/ 0 w 88"/>
                <a:gd name="T1" fmla="*/ 9 h 50"/>
                <a:gd name="T2" fmla="*/ 0 w 88"/>
                <a:gd name="T3" fmla="*/ 9 h 50"/>
                <a:gd name="T4" fmla="*/ 7 w 88"/>
                <a:gd name="T5" fmla="*/ 12 h 50"/>
                <a:gd name="T6" fmla="*/ 17 w 88"/>
                <a:gd name="T7" fmla="*/ 18 h 50"/>
                <a:gd name="T8" fmla="*/ 29 w 88"/>
                <a:gd name="T9" fmla="*/ 24 h 50"/>
                <a:gd name="T10" fmla="*/ 41 w 88"/>
                <a:gd name="T11" fmla="*/ 31 h 50"/>
                <a:gd name="T12" fmla="*/ 54 w 88"/>
                <a:gd name="T13" fmla="*/ 37 h 50"/>
                <a:gd name="T14" fmla="*/ 65 w 88"/>
                <a:gd name="T15" fmla="*/ 43 h 50"/>
                <a:gd name="T16" fmla="*/ 78 w 88"/>
                <a:gd name="T17" fmla="*/ 48 h 50"/>
                <a:gd name="T18" fmla="*/ 88 w 88"/>
                <a:gd name="T19" fmla="*/ 50 h 50"/>
                <a:gd name="T20" fmla="*/ 88 w 88"/>
                <a:gd name="T21" fmla="*/ 41 h 50"/>
                <a:gd name="T22" fmla="*/ 80 w 88"/>
                <a:gd name="T23" fmla="*/ 39 h 50"/>
                <a:gd name="T24" fmla="*/ 70 w 88"/>
                <a:gd name="T25" fmla="*/ 34 h 50"/>
                <a:gd name="T26" fmla="*/ 58 w 88"/>
                <a:gd name="T27" fmla="*/ 28 h 50"/>
                <a:gd name="T28" fmla="*/ 46 w 88"/>
                <a:gd name="T29" fmla="*/ 21 h 50"/>
                <a:gd name="T30" fmla="*/ 33 w 88"/>
                <a:gd name="T31" fmla="*/ 15 h 50"/>
                <a:gd name="T32" fmla="*/ 22 w 88"/>
                <a:gd name="T33" fmla="*/ 9 h 50"/>
                <a:gd name="T34" fmla="*/ 12 w 88"/>
                <a:gd name="T35" fmla="*/ 3 h 50"/>
                <a:gd name="T36" fmla="*/ 2 w 88"/>
                <a:gd name="T37" fmla="*/ 0 h 50"/>
                <a:gd name="T38" fmla="*/ 2 w 88"/>
                <a:gd name="T39" fmla="*/ 0 h 50"/>
                <a:gd name="T40" fmla="*/ 0 w 88"/>
                <a:gd name="T41" fmla="*/ 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8" h="50">
                  <a:moveTo>
                    <a:pt x="0" y="9"/>
                  </a:moveTo>
                  <a:lnTo>
                    <a:pt x="0" y="9"/>
                  </a:lnTo>
                  <a:lnTo>
                    <a:pt x="7" y="12"/>
                  </a:lnTo>
                  <a:lnTo>
                    <a:pt x="17" y="18"/>
                  </a:lnTo>
                  <a:lnTo>
                    <a:pt x="29" y="24"/>
                  </a:lnTo>
                  <a:lnTo>
                    <a:pt x="41" y="31"/>
                  </a:lnTo>
                  <a:lnTo>
                    <a:pt x="54" y="37"/>
                  </a:lnTo>
                  <a:lnTo>
                    <a:pt x="65" y="43"/>
                  </a:lnTo>
                  <a:lnTo>
                    <a:pt x="78" y="48"/>
                  </a:lnTo>
                  <a:lnTo>
                    <a:pt x="88" y="50"/>
                  </a:lnTo>
                  <a:lnTo>
                    <a:pt x="88" y="41"/>
                  </a:lnTo>
                  <a:lnTo>
                    <a:pt x="80" y="39"/>
                  </a:lnTo>
                  <a:lnTo>
                    <a:pt x="70" y="34"/>
                  </a:lnTo>
                  <a:lnTo>
                    <a:pt x="58" y="28"/>
                  </a:lnTo>
                  <a:lnTo>
                    <a:pt x="46" y="21"/>
                  </a:lnTo>
                  <a:lnTo>
                    <a:pt x="33" y="15"/>
                  </a:lnTo>
                  <a:lnTo>
                    <a:pt x="22" y="9"/>
                  </a:lnTo>
                  <a:lnTo>
                    <a:pt x="12" y="3"/>
                  </a:lnTo>
                  <a:lnTo>
                    <a:pt x="2" y="0"/>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22" name="Freeform 630"/>
            <p:cNvSpPr>
              <a:spLocks/>
            </p:cNvSpPr>
            <p:nvPr/>
          </p:nvSpPr>
          <p:spPr bwMode="auto">
            <a:xfrm>
              <a:off x="2882" y="3526"/>
              <a:ext cx="50" cy="14"/>
            </a:xfrm>
            <a:custGeom>
              <a:avLst/>
              <a:gdLst>
                <a:gd name="T0" fmla="*/ 3 w 150"/>
                <a:gd name="T1" fmla="*/ 42 h 42"/>
                <a:gd name="T2" fmla="*/ 3 w 150"/>
                <a:gd name="T3" fmla="*/ 42 h 42"/>
                <a:gd name="T4" fmla="*/ 11 w 150"/>
                <a:gd name="T5" fmla="*/ 40 h 42"/>
                <a:gd name="T6" fmla="*/ 27 w 150"/>
                <a:gd name="T7" fmla="*/ 34 h 42"/>
                <a:gd name="T8" fmla="*/ 49 w 150"/>
                <a:gd name="T9" fmla="*/ 28 h 42"/>
                <a:gd name="T10" fmla="*/ 73 w 150"/>
                <a:gd name="T11" fmla="*/ 21 h 42"/>
                <a:gd name="T12" fmla="*/ 98 w 150"/>
                <a:gd name="T13" fmla="*/ 16 h 42"/>
                <a:gd name="T14" fmla="*/ 119 w 150"/>
                <a:gd name="T15" fmla="*/ 11 h 42"/>
                <a:gd name="T16" fmla="*/ 138 w 150"/>
                <a:gd name="T17" fmla="*/ 9 h 42"/>
                <a:gd name="T18" fmla="*/ 148 w 150"/>
                <a:gd name="T19" fmla="*/ 9 h 42"/>
                <a:gd name="T20" fmla="*/ 150 w 150"/>
                <a:gd name="T21" fmla="*/ 0 h 42"/>
                <a:gd name="T22" fmla="*/ 138 w 150"/>
                <a:gd name="T23" fmla="*/ 0 h 42"/>
                <a:gd name="T24" fmla="*/ 119 w 150"/>
                <a:gd name="T25" fmla="*/ 2 h 42"/>
                <a:gd name="T26" fmla="*/ 95 w 150"/>
                <a:gd name="T27" fmla="*/ 7 h 42"/>
                <a:gd name="T28" fmla="*/ 70 w 150"/>
                <a:gd name="T29" fmla="*/ 12 h 42"/>
                <a:gd name="T30" fmla="*/ 46 w 150"/>
                <a:gd name="T31" fmla="*/ 19 h 42"/>
                <a:gd name="T32" fmla="*/ 24 w 150"/>
                <a:gd name="T33" fmla="*/ 25 h 42"/>
                <a:gd name="T34" fmla="*/ 8 w 150"/>
                <a:gd name="T35" fmla="*/ 31 h 42"/>
                <a:gd name="T36" fmla="*/ 0 w 150"/>
                <a:gd name="T37" fmla="*/ 33 h 42"/>
                <a:gd name="T38" fmla="*/ 0 w 150"/>
                <a:gd name="T39" fmla="*/ 33 h 42"/>
                <a:gd name="T40" fmla="*/ 3 w 150"/>
                <a:gd name="T4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0" h="42">
                  <a:moveTo>
                    <a:pt x="3" y="42"/>
                  </a:moveTo>
                  <a:lnTo>
                    <a:pt x="3" y="42"/>
                  </a:lnTo>
                  <a:lnTo>
                    <a:pt x="11" y="40"/>
                  </a:lnTo>
                  <a:lnTo>
                    <a:pt x="27" y="34"/>
                  </a:lnTo>
                  <a:lnTo>
                    <a:pt x="49" y="28"/>
                  </a:lnTo>
                  <a:lnTo>
                    <a:pt x="73" y="21"/>
                  </a:lnTo>
                  <a:lnTo>
                    <a:pt x="98" y="16"/>
                  </a:lnTo>
                  <a:lnTo>
                    <a:pt x="119" y="11"/>
                  </a:lnTo>
                  <a:lnTo>
                    <a:pt x="138" y="9"/>
                  </a:lnTo>
                  <a:lnTo>
                    <a:pt x="148" y="9"/>
                  </a:lnTo>
                  <a:lnTo>
                    <a:pt x="150" y="0"/>
                  </a:lnTo>
                  <a:lnTo>
                    <a:pt x="138" y="0"/>
                  </a:lnTo>
                  <a:lnTo>
                    <a:pt x="119" y="2"/>
                  </a:lnTo>
                  <a:lnTo>
                    <a:pt x="95" y="7"/>
                  </a:lnTo>
                  <a:lnTo>
                    <a:pt x="70" y="12"/>
                  </a:lnTo>
                  <a:lnTo>
                    <a:pt x="46" y="19"/>
                  </a:lnTo>
                  <a:lnTo>
                    <a:pt x="24" y="25"/>
                  </a:lnTo>
                  <a:lnTo>
                    <a:pt x="8" y="31"/>
                  </a:lnTo>
                  <a:lnTo>
                    <a:pt x="0" y="33"/>
                  </a:lnTo>
                  <a:lnTo>
                    <a:pt x="0" y="33"/>
                  </a:lnTo>
                  <a:lnTo>
                    <a:pt x="3" y="4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23" name="Freeform 631"/>
            <p:cNvSpPr>
              <a:spLocks/>
            </p:cNvSpPr>
            <p:nvPr/>
          </p:nvSpPr>
          <p:spPr bwMode="auto">
            <a:xfrm>
              <a:off x="2879" y="3537"/>
              <a:ext cx="4" cy="10"/>
            </a:xfrm>
            <a:custGeom>
              <a:avLst/>
              <a:gdLst>
                <a:gd name="T0" fmla="*/ 11 w 14"/>
                <a:gd name="T1" fmla="*/ 30 h 30"/>
                <a:gd name="T2" fmla="*/ 11 w 14"/>
                <a:gd name="T3" fmla="*/ 30 h 30"/>
                <a:gd name="T4" fmla="*/ 11 w 14"/>
                <a:gd name="T5" fmla="*/ 24 h 30"/>
                <a:gd name="T6" fmla="*/ 10 w 14"/>
                <a:gd name="T7" fmla="*/ 16 h 30"/>
                <a:gd name="T8" fmla="*/ 13 w 14"/>
                <a:gd name="T9" fmla="*/ 11 h 30"/>
                <a:gd name="T10" fmla="*/ 14 w 14"/>
                <a:gd name="T11" fmla="*/ 9 h 30"/>
                <a:gd name="T12" fmla="*/ 11 w 14"/>
                <a:gd name="T13" fmla="*/ 0 h 30"/>
                <a:gd name="T14" fmla="*/ 3 w 14"/>
                <a:gd name="T15" fmla="*/ 7 h 30"/>
                <a:gd name="T16" fmla="*/ 1 w 14"/>
                <a:gd name="T17" fmla="*/ 16 h 30"/>
                <a:gd name="T18" fmla="*/ 0 w 14"/>
                <a:gd name="T19" fmla="*/ 24 h 30"/>
                <a:gd name="T20" fmla="*/ 0 w 14"/>
                <a:gd name="T21" fmla="*/ 30 h 30"/>
                <a:gd name="T22" fmla="*/ 0 w 14"/>
                <a:gd name="T23" fmla="*/ 30 h 30"/>
                <a:gd name="T24" fmla="*/ 11 w 14"/>
                <a:gd name="T25"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30">
                  <a:moveTo>
                    <a:pt x="11" y="30"/>
                  </a:moveTo>
                  <a:lnTo>
                    <a:pt x="11" y="30"/>
                  </a:lnTo>
                  <a:lnTo>
                    <a:pt x="11" y="24"/>
                  </a:lnTo>
                  <a:lnTo>
                    <a:pt x="10" y="16"/>
                  </a:lnTo>
                  <a:lnTo>
                    <a:pt x="13" y="11"/>
                  </a:lnTo>
                  <a:lnTo>
                    <a:pt x="14" y="9"/>
                  </a:lnTo>
                  <a:lnTo>
                    <a:pt x="11" y="0"/>
                  </a:lnTo>
                  <a:lnTo>
                    <a:pt x="3" y="7"/>
                  </a:lnTo>
                  <a:lnTo>
                    <a:pt x="1" y="16"/>
                  </a:lnTo>
                  <a:lnTo>
                    <a:pt x="0" y="24"/>
                  </a:lnTo>
                  <a:lnTo>
                    <a:pt x="0" y="30"/>
                  </a:lnTo>
                  <a:lnTo>
                    <a:pt x="0" y="30"/>
                  </a:lnTo>
                  <a:lnTo>
                    <a:pt x="11"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24" name="Freeform 632"/>
            <p:cNvSpPr>
              <a:spLocks/>
            </p:cNvSpPr>
            <p:nvPr/>
          </p:nvSpPr>
          <p:spPr bwMode="auto">
            <a:xfrm>
              <a:off x="2871" y="3547"/>
              <a:ext cx="11" cy="6"/>
            </a:xfrm>
            <a:custGeom>
              <a:avLst/>
              <a:gdLst>
                <a:gd name="T0" fmla="*/ 0 w 35"/>
                <a:gd name="T1" fmla="*/ 19 h 19"/>
                <a:gd name="T2" fmla="*/ 0 w 35"/>
                <a:gd name="T3" fmla="*/ 19 h 19"/>
                <a:gd name="T4" fmla="*/ 11 w 35"/>
                <a:gd name="T5" fmla="*/ 17 h 19"/>
                <a:gd name="T6" fmla="*/ 23 w 35"/>
                <a:gd name="T7" fmla="*/ 12 h 19"/>
                <a:gd name="T8" fmla="*/ 31 w 35"/>
                <a:gd name="T9" fmla="*/ 7 h 19"/>
                <a:gd name="T10" fmla="*/ 35 w 35"/>
                <a:gd name="T11" fmla="*/ 0 h 19"/>
                <a:gd name="T12" fmla="*/ 24 w 35"/>
                <a:gd name="T13" fmla="*/ 0 h 19"/>
                <a:gd name="T14" fmla="*/ 24 w 35"/>
                <a:gd name="T15" fmla="*/ 0 h 19"/>
                <a:gd name="T16" fmla="*/ 18 w 35"/>
                <a:gd name="T17" fmla="*/ 3 h 19"/>
                <a:gd name="T18" fmla="*/ 9 w 35"/>
                <a:gd name="T19" fmla="*/ 8 h 19"/>
                <a:gd name="T20" fmla="*/ 0 w 35"/>
                <a:gd name="T21" fmla="*/ 10 h 19"/>
                <a:gd name="T22" fmla="*/ 0 w 35"/>
                <a:gd name="T23" fmla="*/ 10 h 19"/>
                <a:gd name="T24" fmla="*/ 0 w 35"/>
                <a:gd name="T25"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19">
                  <a:moveTo>
                    <a:pt x="0" y="19"/>
                  </a:moveTo>
                  <a:lnTo>
                    <a:pt x="0" y="19"/>
                  </a:lnTo>
                  <a:lnTo>
                    <a:pt x="11" y="17"/>
                  </a:lnTo>
                  <a:lnTo>
                    <a:pt x="23" y="12"/>
                  </a:lnTo>
                  <a:lnTo>
                    <a:pt x="31" y="7"/>
                  </a:lnTo>
                  <a:lnTo>
                    <a:pt x="35" y="0"/>
                  </a:lnTo>
                  <a:lnTo>
                    <a:pt x="24" y="0"/>
                  </a:lnTo>
                  <a:lnTo>
                    <a:pt x="24" y="0"/>
                  </a:lnTo>
                  <a:lnTo>
                    <a:pt x="18" y="3"/>
                  </a:lnTo>
                  <a:lnTo>
                    <a:pt x="9" y="8"/>
                  </a:lnTo>
                  <a:lnTo>
                    <a:pt x="0" y="10"/>
                  </a:lnTo>
                  <a:lnTo>
                    <a:pt x="0" y="10"/>
                  </a:lnTo>
                  <a:lnTo>
                    <a:pt x="0" y="1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25" name="Freeform 633"/>
            <p:cNvSpPr>
              <a:spLocks/>
            </p:cNvSpPr>
            <p:nvPr/>
          </p:nvSpPr>
          <p:spPr bwMode="auto">
            <a:xfrm>
              <a:off x="2813" y="3550"/>
              <a:ext cx="58" cy="19"/>
            </a:xfrm>
            <a:custGeom>
              <a:avLst/>
              <a:gdLst>
                <a:gd name="T0" fmla="*/ 5 w 174"/>
                <a:gd name="T1" fmla="*/ 58 h 58"/>
                <a:gd name="T2" fmla="*/ 8 w 174"/>
                <a:gd name="T3" fmla="*/ 56 h 58"/>
                <a:gd name="T4" fmla="*/ 21 w 174"/>
                <a:gd name="T5" fmla="*/ 49 h 58"/>
                <a:gd name="T6" fmla="*/ 41 w 174"/>
                <a:gd name="T7" fmla="*/ 41 h 58"/>
                <a:gd name="T8" fmla="*/ 66 w 174"/>
                <a:gd name="T9" fmla="*/ 33 h 58"/>
                <a:gd name="T10" fmla="*/ 94 w 174"/>
                <a:gd name="T11" fmla="*/ 26 h 58"/>
                <a:gd name="T12" fmla="*/ 121 w 174"/>
                <a:gd name="T13" fmla="*/ 19 h 58"/>
                <a:gd name="T14" fmla="*/ 145 w 174"/>
                <a:gd name="T15" fmla="*/ 14 h 58"/>
                <a:gd name="T16" fmla="*/ 164 w 174"/>
                <a:gd name="T17" fmla="*/ 10 h 58"/>
                <a:gd name="T18" fmla="*/ 174 w 174"/>
                <a:gd name="T19" fmla="*/ 9 h 58"/>
                <a:gd name="T20" fmla="*/ 174 w 174"/>
                <a:gd name="T21" fmla="*/ 0 h 58"/>
                <a:gd name="T22" fmla="*/ 164 w 174"/>
                <a:gd name="T23" fmla="*/ 1 h 58"/>
                <a:gd name="T24" fmla="*/ 143 w 174"/>
                <a:gd name="T25" fmla="*/ 5 h 58"/>
                <a:gd name="T26" fmla="*/ 119 w 174"/>
                <a:gd name="T27" fmla="*/ 10 h 58"/>
                <a:gd name="T28" fmla="*/ 92 w 174"/>
                <a:gd name="T29" fmla="*/ 17 h 58"/>
                <a:gd name="T30" fmla="*/ 64 w 174"/>
                <a:gd name="T31" fmla="*/ 24 h 58"/>
                <a:gd name="T32" fmla="*/ 39 w 174"/>
                <a:gd name="T33" fmla="*/ 32 h 58"/>
                <a:gd name="T34" fmla="*/ 16 w 174"/>
                <a:gd name="T35" fmla="*/ 40 h 58"/>
                <a:gd name="T36" fmla="*/ 1 w 174"/>
                <a:gd name="T37" fmla="*/ 49 h 58"/>
                <a:gd name="T38" fmla="*/ 5 w 174"/>
                <a:gd name="T39" fmla="*/ 47 h 58"/>
                <a:gd name="T40" fmla="*/ 1 w 174"/>
                <a:gd name="T41" fmla="*/ 49 h 58"/>
                <a:gd name="T42" fmla="*/ 0 w 174"/>
                <a:gd name="T43" fmla="*/ 53 h 58"/>
                <a:gd name="T44" fmla="*/ 1 w 174"/>
                <a:gd name="T45" fmla="*/ 56 h 58"/>
                <a:gd name="T46" fmla="*/ 5 w 174"/>
                <a:gd name="T47" fmla="*/ 57 h 58"/>
                <a:gd name="T48" fmla="*/ 8 w 174"/>
                <a:gd name="T49" fmla="*/ 56 h 58"/>
                <a:gd name="T50" fmla="*/ 5 w 174"/>
                <a:gd name="T51"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4" h="58">
                  <a:moveTo>
                    <a:pt x="5" y="58"/>
                  </a:moveTo>
                  <a:lnTo>
                    <a:pt x="8" y="56"/>
                  </a:lnTo>
                  <a:lnTo>
                    <a:pt x="21" y="49"/>
                  </a:lnTo>
                  <a:lnTo>
                    <a:pt x="41" y="41"/>
                  </a:lnTo>
                  <a:lnTo>
                    <a:pt x="66" y="33"/>
                  </a:lnTo>
                  <a:lnTo>
                    <a:pt x="94" y="26"/>
                  </a:lnTo>
                  <a:lnTo>
                    <a:pt x="121" y="19"/>
                  </a:lnTo>
                  <a:lnTo>
                    <a:pt x="145" y="14"/>
                  </a:lnTo>
                  <a:lnTo>
                    <a:pt x="164" y="10"/>
                  </a:lnTo>
                  <a:lnTo>
                    <a:pt x="174" y="9"/>
                  </a:lnTo>
                  <a:lnTo>
                    <a:pt x="174" y="0"/>
                  </a:lnTo>
                  <a:lnTo>
                    <a:pt x="164" y="1"/>
                  </a:lnTo>
                  <a:lnTo>
                    <a:pt x="143" y="5"/>
                  </a:lnTo>
                  <a:lnTo>
                    <a:pt x="119" y="10"/>
                  </a:lnTo>
                  <a:lnTo>
                    <a:pt x="92" y="17"/>
                  </a:lnTo>
                  <a:lnTo>
                    <a:pt x="64" y="24"/>
                  </a:lnTo>
                  <a:lnTo>
                    <a:pt x="39" y="32"/>
                  </a:lnTo>
                  <a:lnTo>
                    <a:pt x="16" y="40"/>
                  </a:lnTo>
                  <a:lnTo>
                    <a:pt x="1" y="49"/>
                  </a:lnTo>
                  <a:lnTo>
                    <a:pt x="5" y="47"/>
                  </a:lnTo>
                  <a:lnTo>
                    <a:pt x="1" y="49"/>
                  </a:lnTo>
                  <a:lnTo>
                    <a:pt x="0" y="53"/>
                  </a:lnTo>
                  <a:lnTo>
                    <a:pt x="1" y="56"/>
                  </a:lnTo>
                  <a:lnTo>
                    <a:pt x="5" y="57"/>
                  </a:lnTo>
                  <a:lnTo>
                    <a:pt x="8" y="56"/>
                  </a:lnTo>
                  <a:lnTo>
                    <a:pt x="5" y="5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26" name="Freeform 634"/>
            <p:cNvSpPr>
              <a:spLocks/>
            </p:cNvSpPr>
            <p:nvPr/>
          </p:nvSpPr>
          <p:spPr bwMode="auto">
            <a:xfrm>
              <a:off x="2783" y="3560"/>
              <a:ext cx="31" cy="9"/>
            </a:xfrm>
            <a:custGeom>
              <a:avLst/>
              <a:gdLst>
                <a:gd name="T0" fmla="*/ 0 w 95"/>
                <a:gd name="T1" fmla="*/ 9 h 29"/>
                <a:gd name="T2" fmla="*/ 8 w 95"/>
                <a:gd name="T3" fmla="*/ 11 h 29"/>
                <a:gd name="T4" fmla="*/ 20 w 95"/>
                <a:gd name="T5" fmla="*/ 13 h 29"/>
                <a:gd name="T6" fmla="*/ 33 w 95"/>
                <a:gd name="T7" fmla="*/ 17 h 29"/>
                <a:gd name="T8" fmla="*/ 47 w 95"/>
                <a:gd name="T9" fmla="*/ 20 h 29"/>
                <a:gd name="T10" fmla="*/ 60 w 95"/>
                <a:gd name="T11" fmla="*/ 22 h 29"/>
                <a:gd name="T12" fmla="*/ 75 w 95"/>
                <a:gd name="T13" fmla="*/ 26 h 29"/>
                <a:gd name="T14" fmla="*/ 85 w 95"/>
                <a:gd name="T15" fmla="*/ 27 h 29"/>
                <a:gd name="T16" fmla="*/ 95 w 95"/>
                <a:gd name="T17" fmla="*/ 29 h 29"/>
                <a:gd name="T18" fmla="*/ 95 w 95"/>
                <a:gd name="T19" fmla="*/ 18 h 29"/>
                <a:gd name="T20" fmla="*/ 85 w 95"/>
                <a:gd name="T21" fmla="*/ 18 h 29"/>
                <a:gd name="T22" fmla="*/ 75 w 95"/>
                <a:gd name="T23" fmla="*/ 17 h 29"/>
                <a:gd name="T24" fmla="*/ 63 w 95"/>
                <a:gd name="T25" fmla="*/ 13 h 29"/>
                <a:gd name="T26" fmla="*/ 49 w 95"/>
                <a:gd name="T27" fmla="*/ 11 h 29"/>
                <a:gd name="T28" fmla="*/ 35 w 95"/>
                <a:gd name="T29" fmla="*/ 8 h 29"/>
                <a:gd name="T30" fmla="*/ 22 w 95"/>
                <a:gd name="T31" fmla="*/ 4 h 29"/>
                <a:gd name="T32" fmla="*/ 10 w 95"/>
                <a:gd name="T33" fmla="*/ 2 h 29"/>
                <a:gd name="T34" fmla="*/ 0 w 95"/>
                <a:gd name="T35" fmla="*/ 0 h 29"/>
                <a:gd name="T36" fmla="*/ 0 w 95"/>
                <a:gd name="T37" fmla="*/ 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5" h="29">
                  <a:moveTo>
                    <a:pt x="0" y="9"/>
                  </a:moveTo>
                  <a:lnTo>
                    <a:pt x="8" y="11"/>
                  </a:lnTo>
                  <a:lnTo>
                    <a:pt x="20" y="13"/>
                  </a:lnTo>
                  <a:lnTo>
                    <a:pt x="33" y="17"/>
                  </a:lnTo>
                  <a:lnTo>
                    <a:pt x="47" y="20"/>
                  </a:lnTo>
                  <a:lnTo>
                    <a:pt x="60" y="22"/>
                  </a:lnTo>
                  <a:lnTo>
                    <a:pt x="75" y="26"/>
                  </a:lnTo>
                  <a:lnTo>
                    <a:pt x="85" y="27"/>
                  </a:lnTo>
                  <a:lnTo>
                    <a:pt x="95" y="29"/>
                  </a:lnTo>
                  <a:lnTo>
                    <a:pt x="95" y="18"/>
                  </a:lnTo>
                  <a:lnTo>
                    <a:pt x="85" y="18"/>
                  </a:lnTo>
                  <a:lnTo>
                    <a:pt x="75" y="17"/>
                  </a:lnTo>
                  <a:lnTo>
                    <a:pt x="63" y="13"/>
                  </a:lnTo>
                  <a:lnTo>
                    <a:pt x="49" y="11"/>
                  </a:lnTo>
                  <a:lnTo>
                    <a:pt x="35" y="8"/>
                  </a:lnTo>
                  <a:lnTo>
                    <a:pt x="22" y="4"/>
                  </a:lnTo>
                  <a:lnTo>
                    <a:pt x="10" y="2"/>
                  </a:lnTo>
                  <a:lnTo>
                    <a:pt x="0"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27" name="Freeform 635"/>
            <p:cNvSpPr>
              <a:spLocks/>
            </p:cNvSpPr>
            <p:nvPr/>
          </p:nvSpPr>
          <p:spPr bwMode="auto">
            <a:xfrm>
              <a:off x="2781" y="3560"/>
              <a:ext cx="2" cy="3"/>
            </a:xfrm>
            <a:custGeom>
              <a:avLst/>
              <a:gdLst>
                <a:gd name="T0" fmla="*/ 5 w 5"/>
                <a:gd name="T1" fmla="*/ 0 h 9"/>
                <a:gd name="T2" fmla="*/ 1 w 5"/>
                <a:gd name="T3" fmla="*/ 1 h 9"/>
                <a:gd name="T4" fmla="*/ 0 w 5"/>
                <a:gd name="T5" fmla="*/ 4 h 9"/>
                <a:gd name="T6" fmla="*/ 1 w 5"/>
                <a:gd name="T7" fmla="*/ 8 h 9"/>
                <a:gd name="T8" fmla="*/ 5 w 5"/>
                <a:gd name="T9" fmla="*/ 9 h 9"/>
                <a:gd name="T10" fmla="*/ 5 w 5"/>
                <a:gd name="T11" fmla="*/ 0 h 9"/>
              </a:gdLst>
              <a:ahLst/>
              <a:cxnLst>
                <a:cxn ang="0">
                  <a:pos x="T0" y="T1"/>
                </a:cxn>
                <a:cxn ang="0">
                  <a:pos x="T2" y="T3"/>
                </a:cxn>
                <a:cxn ang="0">
                  <a:pos x="T4" y="T5"/>
                </a:cxn>
                <a:cxn ang="0">
                  <a:pos x="T6" y="T7"/>
                </a:cxn>
                <a:cxn ang="0">
                  <a:pos x="T8" y="T9"/>
                </a:cxn>
                <a:cxn ang="0">
                  <a:pos x="T10" y="T11"/>
                </a:cxn>
              </a:cxnLst>
              <a:rect l="0" t="0" r="r" b="b"/>
              <a:pathLst>
                <a:path w="5" h="9">
                  <a:moveTo>
                    <a:pt x="5" y="0"/>
                  </a:moveTo>
                  <a:lnTo>
                    <a:pt x="1" y="1"/>
                  </a:lnTo>
                  <a:lnTo>
                    <a:pt x="0" y="4"/>
                  </a:lnTo>
                  <a:lnTo>
                    <a:pt x="1" y="8"/>
                  </a:lnTo>
                  <a:lnTo>
                    <a:pt x="5" y="9"/>
                  </a:lnTo>
                  <a:lnTo>
                    <a:pt x="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28" name="Freeform 636"/>
            <p:cNvSpPr>
              <a:spLocks/>
            </p:cNvSpPr>
            <p:nvPr/>
          </p:nvSpPr>
          <p:spPr bwMode="auto">
            <a:xfrm>
              <a:off x="2702" y="3735"/>
              <a:ext cx="2" cy="3"/>
            </a:xfrm>
            <a:custGeom>
              <a:avLst/>
              <a:gdLst>
                <a:gd name="T0" fmla="*/ 2 w 7"/>
                <a:gd name="T1" fmla="*/ 0 h 9"/>
                <a:gd name="T2" fmla="*/ 0 w 7"/>
                <a:gd name="T3" fmla="*/ 2 h 9"/>
                <a:gd name="T4" fmla="*/ 0 w 7"/>
                <a:gd name="T5" fmla="*/ 6 h 9"/>
                <a:gd name="T6" fmla="*/ 3 w 7"/>
                <a:gd name="T7" fmla="*/ 9 h 9"/>
                <a:gd name="T8" fmla="*/ 7 w 7"/>
                <a:gd name="T9" fmla="*/ 9 h 9"/>
                <a:gd name="T10" fmla="*/ 2 w 7"/>
                <a:gd name="T11" fmla="*/ 0 h 9"/>
              </a:gdLst>
              <a:ahLst/>
              <a:cxnLst>
                <a:cxn ang="0">
                  <a:pos x="T0" y="T1"/>
                </a:cxn>
                <a:cxn ang="0">
                  <a:pos x="T2" y="T3"/>
                </a:cxn>
                <a:cxn ang="0">
                  <a:pos x="T4" y="T5"/>
                </a:cxn>
                <a:cxn ang="0">
                  <a:pos x="T6" y="T7"/>
                </a:cxn>
                <a:cxn ang="0">
                  <a:pos x="T8" y="T9"/>
                </a:cxn>
                <a:cxn ang="0">
                  <a:pos x="T10" y="T11"/>
                </a:cxn>
              </a:cxnLst>
              <a:rect l="0" t="0" r="r" b="b"/>
              <a:pathLst>
                <a:path w="7" h="9">
                  <a:moveTo>
                    <a:pt x="2" y="0"/>
                  </a:moveTo>
                  <a:lnTo>
                    <a:pt x="0" y="2"/>
                  </a:lnTo>
                  <a:lnTo>
                    <a:pt x="0" y="6"/>
                  </a:lnTo>
                  <a:lnTo>
                    <a:pt x="3" y="9"/>
                  </a:lnTo>
                  <a:lnTo>
                    <a:pt x="7" y="9"/>
                  </a:lnTo>
                  <a:lnTo>
                    <a:pt x="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29" name="Freeform 637"/>
            <p:cNvSpPr>
              <a:spLocks/>
            </p:cNvSpPr>
            <p:nvPr/>
          </p:nvSpPr>
          <p:spPr bwMode="auto">
            <a:xfrm>
              <a:off x="2703" y="3704"/>
              <a:ext cx="39" cy="34"/>
            </a:xfrm>
            <a:custGeom>
              <a:avLst/>
              <a:gdLst>
                <a:gd name="T0" fmla="*/ 110 w 119"/>
                <a:gd name="T1" fmla="*/ 0 h 102"/>
                <a:gd name="T2" fmla="*/ 110 w 119"/>
                <a:gd name="T3" fmla="*/ 0 h 102"/>
                <a:gd name="T4" fmla="*/ 105 w 119"/>
                <a:gd name="T5" fmla="*/ 10 h 102"/>
                <a:gd name="T6" fmla="*/ 98 w 119"/>
                <a:gd name="T7" fmla="*/ 19 h 102"/>
                <a:gd name="T8" fmla="*/ 85 w 119"/>
                <a:gd name="T9" fmla="*/ 31 h 102"/>
                <a:gd name="T10" fmla="*/ 71 w 119"/>
                <a:gd name="T11" fmla="*/ 45 h 102"/>
                <a:gd name="T12" fmla="*/ 55 w 119"/>
                <a:gd name="T13" fmla="*/ 59 h 102"/>
                <a:gd name="T14" fmla="*/ 38 w 119"/>
                <a:gd name="T15" fmla="*/ 71 h 102"/>
                <a:gd name="T16" fmla="*/ 20 w 119"/>
                <a:gd name="T17" fmla="*/ 83 h 102"/>
                <a:gd name="T18" fmla="*/ 0 w 119"/>
                <a:gd name="T19" fmla="*/ 93 h 102"/>
                <a:gd name="T20" fmla="*/ 5 w 119"/>
                <a:gd name="T21" fmla="*/ 102 h 102"/>
                <a:gd name="T22" fmla="*/ 24 w 119"/>
                <a:gd name="T23" fmla="*/ 92 h 102"/>
                <a:gd name="T24" fmla="*/ 43 w 119"/>
                <a:gd name="T25" fmla="*/ 81 h 102"/>
                <a:gd name="T26" fmla="*/ 62 w 119"/>
                <a:gd name="T27" fmla="*/ 66 h 102"/>
                <a:gd name="T28" fmla="*/ 78 w 119"/>
                <a:gd name="T29" fmla="*/ 52 h 102"/>
                <a:gd name="T30" fmla="*/ 92 w 119"/>
                <a:gd name="T31" fmla="*/ 38 h 102"/>
                <a:gd name="T32" fmla="*/ 105 w 119"/>
                <a:gd name="T33" fmla="*/ 26 h 102"/>
                <a:gd name="T34" fmla="*/ 114 w 119"/>
                <a:gd name="T35" fmla="*/ 14 h 102"/>
                <a:gd name="T36" fmla="*/ 119 w 119"/>
                <a:gd name="T37" fmla="*/ 5 h 102"/>
                <a:gd name="T38" fmla="*/ 119 w 119"/>
                <a:gd name="T39" fmla="*/ 5 h 102"/>
                <a:gd name="T40" fmla="*/ 110 w 119"/>
                <a:gd name="T4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9" h="102">
                  <a:moveTo>
                    <a:pt x="110" y="0"/>
                  </a:moveTo>
                  <a:lnTo>
                    <a:pt x="110" y="0"/>
                  </a:lnTo>
                  <a:lnTo>
                    <a:pt x="105" y="10"/>
                  </a:lnTo>
                  <a:lnTo>
                    <a:pt x="98" y="19"/>
                  </a:lnTo>
                  <a:lnTo>
                    <a:pt x="85" y="31"/>
                  </a:lnTo>
                  <a:lnTo>
                    <a:pt x="71" y="45"/>
                  </a:lnTo>
                  <a:lnTo>
                    <a:pt x="55" y="59"/>
                  </a:lnTo>
                  <a:lnTo>
                    <a:pt x="38" y="71"/>
                  </a:lnTo>
                  <a:lnTo>
                    <a:pt x="20" y="83"/>
                  </a:lnTo>
                  <a:lnTo>
                    <a:pt x="0" y="93"/>
                  </a:lnTo>
                  <a:lnTo>
                    <a:pt x="5" y="102"/>
                  </a:lnTo>
                  <a:lnTo>
                    <a:pt x="24" y="92"/>
                  </a:lnTo>
                  <a:lnTo>
                    <a:pt x="43" y="81"/>
                  </a:lnTo>
                  <a:lnTo>
                    <a:pt x="62" y="66"/>
                  </a:lnTo>
                  <a:lnTo>
                    <a:pt x="78" y="52"/>
                  </a:lnTo>
                  <a:lnTo>
                    <a:pt x="92" y="38"/>
                  </a:lnTo>
                  <a:lnTo>
                    <a:pt x="105" y="26"/>
                  </a:lnTo>
                  <a:lnTo>
                    <a:pt x="114" y="14"/>
                  </a:lnTo>
                  <a:lnTo>
                    <a:pt x="119" y="5"/>
                  </a:lnTo>
                  <a:lnTo>
                    <a:pt x="119" y="5"/>
                  </a:lnTo>
                  <a:lnTo>
                    <a:pt x="11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30" name="Freeform 638"/>
            <p:cNvSpPr>
              <a:spLocks/>
            </p:cNvSpPr>
            <p:nvPr/>
          </p:nvSpPr>
          <p:spPr bwMode="auto">
            <a:xfrm>
              <a:off x="2739" y="3662"/>
              <a:ext cx="47" cy="43"/>
            </a:xfrm>
            <a:custGeom>
              <a:avLst/>
              <a:gdLst>
                <a:gd name="T0" fmla="*/ 134 w 139"/>
                <a:gd name="T1" fmla="*/ 0 h 129"/>
                <a:gd name="T2" fmla="*/ 132 w 139"/>
                <a:gd name="T3" fmla="*/ 0 h 129"/>
                <a:gd name="T4" fmla="*/ 118 w 139"/>
                <a:gd name="T5" fmla="*/ 8 h 129"/>
                <a:gd name="T6" fmla="*/ 100 w 139"/>
                <a:gd name="T7" fmla="*/ 22 h 129"/>
                <a:gd name="T8" fmla="*/ 80 w 139"/>
                <a:gd name="T9" fmla="*/ 40 h 129"/>
                <a:gd name="T10" fmla="*/ 60 w 139"/>
                <a:gd name="T11" fmla="*/ 59 h 129"/>
                <a:gd name="T12" fmla="*/ 39 w 139"/>
                <a:gd name="T13" fmla="*/ 80 h 129"/>
                <a:gd name="T14" fmla="*/ 22 w 139"/>
                <a:gd name="T15" fmla="*/ 98 h 129"/>
                <a:gd name="T16" fmla="*/ 8 w 139"/>
                <a:gd name="T17" fmla="*/ 113 h 129"/>
                <a:gd name="T18" fmla="*/ 0 w 139"/>
                <a:gd name="T19" fmla="*/ 124 h 129"/>
                <a:gd name="T20" fmla="*/ 9 w 139"/>
                <a:gd name="T21" fmla="*/ 129 h 129"/>
                <a:gd name="T22" fmla="*/ 15 w 139"/>
                <a:gd name="T23" fmla="*/ 120 h 129"/>
                <a:gd name="T24" fmla="*/ 29 w 139"/>
                <a:gd name="T25" fmla="*/ 105 h 129"/>
                <a:gd name="T26" fmla="*/ 46 w 139"/>
                <a:gd name="T27" fmla="*/ 87 h 129"/>
                <a:gd name="T28" fmla="*/ 67 w 139"/>
                <a:gd name="T29" fmla="*/ 66 h 129"/>
                <a:gd name="T30" fmla="*/ 87 w 139"/>
                <a:gd name="T31" fmla="*/ 47 h 129"/>
                <a:gd name="T32" fmla="*/ 107 w 139"/>
                <a:gd name="T33" fmla="*/ 29 h 129"/>
                <a:gd name="T34" fmla="*/ 123 w 139"/>
                <a:gd name="T35" fmla="*/ 17 h 129"/>
                <a:gd name="T36" fmla="*/ 136 w 139"/>
                <a:gd name="T37" fmla="*/ 9 h 129"/>
                <a:gd name="T38" fmla="*/ 134 w 139"/>
                <a:gd name="T39" fmla="*/ 9 h 129"/>
                <a:gd name="T40" fmla="*/ 136 w 139"/>
                <a:gd name="T41" fmla="*/ 9 h 129"/>
                <a:gd name="T42" fmla="*/ 139 w 139"/>
                <a:gd name="T43" fmla="*/ 6 h 129"/>
                <a:gd name="T44" fmla="*/ 139 w 139"/>
                <a:gd name="T45" fmla="*/ 2 h 129"/>
                <a:gd name="T46" fmla="*/ 135 w 139"/>
                <a:gd name="T47" fmla="*/ 0 h 129"/>
                <a:gd name="T48" fmla="*/ 132 w 139"/>
                <a:gd name="T49" fmla="*/ 0 h 129"/>
                <a:gd name="T50" fmla="*/ 134 w 139"/>
                <a:gd name="T51"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9" h="129">
                  <a:moveTo>
                    <a:pt x="134" y="0"/>
                  </a:moveTo>
                  <a:lnTo>
                    <a:pt x="132" y="0"/>
                  </a:lnTo>
                  <a:lnTo>
                    <a:pt x="118" y="8"/>
                  </a:lnTo>
                  <a:lnTo>
                    <a:pt x="100" y="22"/>
                  </a:lnTo>
                  <a:lnTo>
                    <a:pt x="80" y="40"/>
                  </a:lnTo>
                  <a:lnTo>
                    <a:pt x="60" y="59"/>
                  </a:lnTo>
                  <a:lnTo>
                    <a:pt x="39" y="80"/>
                  </a:lnTo>
                  <a:lnTo>
                    <a:pt x="22" y="98"/>
                  </a:lnTo>
                  <a:lnTo>
                    <a:pt x="8" y="113"/>
                  </a:lnTo>
                  <a:lnTo>
                    <a:pt x="0" y="124"/>
                  </a:lnTo>
                  <a:lnTo>
                    <a:pt x="9" y="129"/>
                  </a:lnTo>
                  <a:lnTo>
                    <a:pt x="15" y="120"/>
                  </a:lnTo>
                  <a:lnTo>
                    <a:pt x="29" y="105"/>
                  </a:lnTo>
                  <a:lnTo>
                    <a:pt x="46" y="87"/>
                  </a:lnTo>
                  <a:lnTo>
                    <a:pt x="67" y="66"/>
                  </a:lnTo>
                  <a:lnTo>
                    <a:pt x="87" y="47"/>
                  </a:lnTo>
                  <a:lnTo>
                    <a:pt x="107" y="29"/>
                  </a:lnTo>
                  <a:lnTo>
                    <a:pt x="123" y="17"/>
                  </a:lnTo>
                  <a:lnTo>
                    <a:pt x="136" y="9"/>
                  </a:lnTo>
                  <a:lnTo>
                    <a:pt x="134" y="9"/>
                  </a:lnTo>
                  <a:lnTo>
                    <a:pt x="136" y="9"/>
                  </a:lnTo>
                  <a:lnTo>
                    <a:pt x="139" y="6"/>
                  </a:lnTo>
                  <a:lnTo>
                    <a:pt x="139" y="2"/>
                  </a:lnTo>
                  <a:lnTo>
                    <a:pt x="135" y="0"/>
                  </a:lnTo>
                  <a:lnTo>
                    <a:pt x="132" y="0"/>
                  </a:lnTo>
                  <a:lnTo>
                    <a:pt x="13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31" name="Freeform 639"/>
            <p:cNvSpPr>
              <a:spLocks/>
            </p:cNvSpPr>
            <p:nvPr/>
          </p:nvSpPr>
          <p:spPr bwMode="auto">
            <a:xfrm>
              <a:off x="2784" y="3658"/>
              <a:ext cx="73" cy="7"/>
            </a:xfrm>
            <a:custGeom>
              <a:avLst/>
              <a:gdLst>
                <a:gd name="T0" fmla="*/ 214 w 219"/>
                <a:gd name="T1" fmla="*/ 0 h 23"/>
                <a:gd name="T2" fmla="*/ 215 w 219"/>
                <a:gd name="T3" fmla="*/ 0 h 23"/>
                <a:gd name="T4" fmla="*/ 211 w 219"/>
                <a:gd name="T5" fmla="*/ 1 h 23"/>
                <a:gd name="T6" fmla="*/ 204 w 219"/>
                <a:gd name="T7" fmla="*/ 2 h 23"/>
                <a:gd name="T8" fmla="*/ 194 w 219"/>
                <a:gd name="T9" fmla="*/ 3 h 23"/>
                <a:gd name="T10" fmla="*/ 182 w 219"/>
                <a:gd name="T11" fmla="*/ 4 h 23"/>
                <a:gd name="T12" fmla="*/ 168 w 219"/>
                <a:gd name="T13" fmla="*/ 6 h 23"/>
                <a:gd name="T14" fmla="*/ 155 w 219"/>
                <a:gd name="T15" fmla="*/ 7 h 23"/>
                <a:gd name="T16" fmla="*/ 139 w 219"/>
                <a:gd name="T17" fmla="*/ 7 h 23"/>
                <a:gd name="T18" fmla="*/ 123 w 219"/>
                <a:gd name="T19" fmla="*/ 7 h 23"/>
                <a:gd name="T20" fmla="*/ 105 w 219"/>
                <a:gd name="T21" fmla="*/ 9 h 23"/>
                <a:gd name="T22" fmla="*/ 89 w 219"/>
                <a:gd name="T23" fmla="*/ 9 h 23"/>
                <a:gd name="T24" fmla="*/ 72 w 219"/>
                <a:gd name="T25" fmla="*/ 9 h 23"/>
                <a:gd name="T26" fmla="*/ 56 w 219"/>
                <a:gd name="T27" fmla="*/ 10 h 23"/>
                <a:gd name="T28" fmla="*/ 40 w 219"/>
                <a:gd name="T29" fmla="*/ 10 h 23"/>
                <a:gd name="T30" fmla="*/ 25 w 219"/>
                <a:gd name="T31" fmla="*/ 11 h 23"/>
                <a:gd name="T32" fmla="*/ 12 w 219"/>
                <a:gd name="T33" fmla="*/ 11 h 23"/>
                <a:gd name="T34" fmla="*/ 0 w 219"/>
                <a:gd name="T35" fmla="*/ 14 h 23"/>
                <a:gd name="T36" fmla="*/ 0 w 219"/>
                <a:gd name="T37" fmla="*/ 23 h 23"/>
                <a:gd name="T38" fmla="*/ 12 w 219"/>
                <a:gd name="T39" fmla="*/ 23 h 23"/>
                <a:gd name="T40" fmla="*/ 25 w 219"/>
                <a:gd name="T41" fmla="*/ 23 h 23"/>
                <a:gd name="T42" fmla="*/ 40 w 219"/>
                <a:gd name="T43" fmla="*/ 22 h 23"/>
                <a:gd name="T44" fmla="*/ 56 w 219"/>
                <a:gd name="T45" fmla="*/ 22 h 23"/>
                <a:gd name="T46" fmla="*/ 72 w 219"/>
                <a:gd name="T47" fmla="*/ 20 h 23"/>
                <a:gd name="T48" fmla="*/ 89 w 219"/>
                <a:gd name="T49" fmla="*/ 20 h 23"/>
                <a:gd name="T50" fmla="*/ 105 w 219"/>
                <a:gd name="T51" fmla="*/ 18 h 23"/>
                <a:gd name="T52" fmla="*/ 123 w 219"/>
                <a:gd name="T53" fmla="*/ 18 h 23"/>
                <a:gd name="T54" fmla="*/ 139 w 219"/>
                <a:gd name="T55" fmla="*/ 18 h 23"/>
                <a:gd name="T56" fmla="*/ 155 w 219"/>
                <a:gd name="T57" fmla="*/ 16 h 23"/>
                <a:gd name="T58" fmla="*/ 168 w 219"/>
                <a:gd name="T59" fmla="*/ 15 h 23"/>
                <a:gd name="T60" fmla="*/ 182 w 219"/>
                <a:gd name="T61" fmla="*/ 14 h 23"/>
                <a:gd name="T62" fmla="*/ 194 w 219"/>
                <a:gd name="T63" fmla="*/ 12 h 23"/>
                <a:gd name="T64" fmla="*/ 204 w 219"/>
                <a:gd name="T65" fmla="*/ 11 h 23"/>
                <a:gd name="T66" fmla="*/ 211 w 219"/>
                <a:gd name="T67" fmla="*/ 10 h 23"/>
                <a:gd name="T68" fmla="*/ 218 w 219"/>
                <a:gd name="T69" fmla="*/ 9 h 23"/>
                <a:gd name="T70" fmla="*/ 219 w 219"/>
                <a:gd name="T71" fmla="*/ 9 h 23"/>
                <a:gd name="T72" fmla="*/ 214 w 219"/>
                <a:gd name="T7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3">
                  <a:moveTo>
                    <a:pt x="214" y="0"/>
                  </a:moveTo>
                  <a:lnTo>
                    <a:pt x="215" y="0"/>
                  </a:lnTo>
                  <a:lnTo>
                    <a:pt x="211" y="1"/>
                  </a:lnTo>
                  <a:lnTo>
                    <a:pt x="204" y="2"/>
                  </a:lnTo>
                  <a:lnTo>
                    <a:pt x="194" y="3"/>
                  </a:lnTo>
                  <a:lnTo>
                    <a:pt x="182" y="4"/>
                  </a:lnTo>
                  <a:lnTo>
                    <a:pt x="168" y="6"/>
                  </a:lnTo>
                  <a:lnTo>
                    <a:pt x="155" y="7"/>
                  </a:lnTo>
                  <a:lnTo>
                    <a:pt x="139" y="7"/>
                  </a:lnTo>
                  <a:lnTo>
                    <a:pt x="123" y="7"/>
                  </a:lnTo>
                  <a:lnTo>
                    <a:pt x="105" y="9"/>
                  </a:lnTo>
                  <a:lnTo>
                    <a:pt x="89" y="9"/>
                  </a:lnTo>
                  <a:lnTo>
                    <a:pt x="72" y="9"/>
                  </a:lnTo>
                  <a:lnTo>
                    <a:pt x="56" y="10"/>
                  </a:lnTo>
                  <a:lnTo>
                    <a:pt x="40" y="10"/>
                  </a:lnTo>
                  <a:lnTo>
                    <a:pt x="25" y="11"/>
                  </a:lnTo>
                  <a:lnTo>
                    <a:pt x="12" y="11"/>
                  </a:lnTo>
                  <a:lnTo>
                    <a:pt x="0" y="14"/>
                  </a:lnTo>
                  <a:lnTo>
                    <a:pt x="0" y="23"/>
                  </a:lnTo>
                  <a:lnTo>
                    <a:pt x="12" y="23"/>
                  </a:lnTo>
                  <a:lnTo>
                    <a:pt x="25" y="23"/>
                  </a:lnTo>
                  <a:lnTo>
                    <a:pt x="40" y="22"/>
                  </a:lnTo>
                  <a:lnTo>
                    <a:pt x="56" y="22"/>
                  </a:lnTo>
                  <a:lnTo>
                    <a:pt x="72" y="20"/>
                  </a:lnTo>
                  <a:lnTo>
                    <a:pt x="89" y="20"/>
                  </a:lnTo>
                  <a:lnTo>
                    <a:pt x="105" y="18"/>
                  </a:lnTo>
                  <a:lnTo>
                    <a:pt x="123" y="18"/>
                  </a:lnTo>
                  <a:lnTo>
                    <a:pt x="139" y="18"/>
                  </a:lnTo>
                  <a:lnTo>
                    <a:pt x="155" y="16"/>
                  </a:lnTo>
                  <a:lnTo>
                    <a:pt x="168" y="15"/>
                  </a:lnTo>
                  <a:lnTo>
                    <a:pt x="182" y="14"/>
                  </a:lnTo>
                  <a:lnTo>
                    <a:pt x="194" y="12"/>
                  </a:lnTo>
                  <a:lnTo>
                    <a:pt x="204" y="11"/>
                  </a:lnTo>
                  <a:lnTo>
                    <a:pt x="211" y="10"/>
                  </a:lnTo>
                  <a:lnTo>
                    <a:pt x="218" y="9"/>
                  </a:lnTo>
                  <a:lnTo>
                    <a:pt x="219" y="9"/>
                  </a:lnTo>
                  <a:lnTo>
                    <a:pt x="21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32" name="Freeform 640"/>
            <p:cNvSpPr>
              <a:spLocks/>
            </p:cNvSpPr>
            <p:nvPr/>
          </p:nvSpPr>
          <p:spPr bwMode="auto">
            <a:xfrm>
              <a:off x="2855" y="3638"/>
              <a:ext cx="65" cy="23"/>
            </a:xfrm>
            <a:custGeom>
              <a:avLst/>
              <a:gdLst>
                <a:gd name="T0" fmla="*/ 190 w 195"/>
                <a:gd name="T1" fmla="*/ 0 h 69"/>
                <a:gd name="T2" fmla="*/ 190 w 195"/>
                <a:gd name="T3" fmla="*/ 1 h 69"/>
                <a:gd name="T4" fmla="*/ 186 w 195"/>
                <a:gd name="T5" fmla="*/ 3 h 69"/>
                <a:gd name="T6" fmla="*/ 178 w 195"/>
                <a:gd name="T7" fmla="*/ 4 h 69"/>
                <a:gd name="T8" fmla="*/ 167 w 195"/>
                <a:gd name="T9" fmla="*/ 6 h 69"/>
                <a:gd name="T10" fmla="*/ 156 w 195"/>
                <a:gd name="T11" fmla="*/ 9 h 69"/>
                <a:gd name="T12" fmla="*/ 142 w 195"/>
                <a:gd name="T13" fmla="*/ 14 h 69"/>
                <a:gd name="T14" fmla="*/ 127 w 195"/>
                <a:gd name="T15" fmla="*/ 17 h 69"/>
                <a:gd name="T16" fmla="*/ 112 w 195"/>
                <a:gd name="T17" fmla="*/ 23 h 69"/>
                <a:gd name="T18" fmla="*/ 96 w 195"/>
                <a:gd name="T19" fmla="*/ 28 h 69"/>
                <a:gd name="T20" fmla="*/ 80 w 195"/>
                <a:gd name="T21" fmla="*/ 32 h 69"/>
                <a:gd name="T22" fmla="*/ 65 w 195"/>
                <a:gd name="T23" fmla="*/ 38 h 69"/>
                <a:gd name="T24" fmla="*/ 51 w 195"/>
                <a:gd name="T25" fmla="*/ 43 h 69"/>
                <a:gd name="T26" fmla="*/ 37 w 195"/>
                <a:gd name="T27" fmla="*/ 47 h 69"/>
                <a:gd name="T28" fmla="*/ 25 w 195"/>
                <a:gd name="T29" fmla="*/ 51 h 69"/>
                <a:gd name="T30" fmla="*/ 15 w 195"/>
                <a:gd name="T31" fmla="*/ 55 h 69"/>
                <a:gd name="T32" fmla="*/ 7 w 195"/>
                <a:gd name="T33" fmla="*/ 58 h 69"/>
                <a:gd name="T34" fmla="*/ 0 w 195"/>
                <a:gd name="T35" fmla="*/ 60 h 69"/>
                <a:gd name="T36" fmla="*/ 5 w 195"/>
                <a:gd name="T37" fmla="*/ 69 h 69"/>
                <a:gd name="T38" fmla="*/ 9 w 195"/>
                <a:gd name="T39" fmla="*/ 67 h 69"/>
                <a:gd name="T40" fmla="*/ 17 w 195"/>
                <a:gd name="T41" fmla="*/ 64 h 69"/>
                <a:gd name="T42" fmla="*/ 28 w 195"/>
                <a:gd name="T43" fmla="*/ 60 h 69"/>
                <a:gd name="T44" fmla="*/ 39 w 195"/>
                <a:gd name="T45" fmla="*/ 56 h 69"/>
                <a:gd name="T46" fmla="*/ 53 w 195"/>
                <a:gd name="T47" fmla="*/ 52 h 69"/>
                <a:gd name="T48" fmla="*/ 68 w 195"/>
                <a:gd name="T49" fmla="*/ 47 h 69"/>
                <a:gd name="T50" fmla="*/ 83 w 195"/>
                <a:gd name="T51" fmla="*/ 42 h 69"/>
                <a:gd name="T52" fmla="*/ 99 w 195"/>
                <a:gd name="T53" fmla="*/ 37 h 69"/>
                <a:gd name="T54" fmla="*/ 115 w 195"/>
                <a:gd name="T55" fmla="*/ 32 h 69"/>
                <a:gd name="T56" fmla="*/ 130 w 195"/>
                <a:gd name="T57" fmla="*/ 27 h 69"/>
                <a:gd name="T58" fmla="*/ 144 w 195"/>
                <a:gd name="T59" fmla="*/ 23 h 69"/>
                <a:gd name="T60" fmla="*/ 158 w 195"/>
                <a:gd name="T61" fmla="*/ 19 h 69"/>
                <a:gd name="T62" fmla="*/ 170 w 195"/>
                <a:gd name="T63" fmla="*/ 15 h 69"/>
                <a:gd name="T64" fmla="*/ 178 w 195"/>
                <a:gd name="T65" fmla="*/ 13 h 69"/>
                <a:gd name="T66" fmla="*/ 186 w 195"/>
                <a:gd name="T67" fmla="*/ 12 h 69"/>
                <a:gd name="T68" fmla="*/ 190 w 195"/>
                <a:gd name="T69" fmla="*/ 11 h 69"/>
                <a:gd name="T70" fmla="*/ 190 w 195"/>
                <a:gd name="T71" fmla="*/ 12 h 69"/>
                <a:gd name="T72" fmla="*/ 190 w 195"/>
                <a:gd name="T73" fmla="*/ 11 h 69"/>
                <a:gd name="T74" fmla="*/ 194 w 195"/>
                <a:gd name="T75" fmla="*/ 9 h 69"/>
                <a:gd name="T76" fmla="*/ 195 w 195"/>
                <a:gd name="T77" fmla="*/ 6 h 69"/>
                <a:gd name="T78" fmla="*/ 194 w 195"/>
                <a:gd name="T79" fmla="*/ 3 h 69"/>
                <a:gd name="T80" fmla="*/ 190 w 195"/>
                <a:gd name="T81" fmla="*/ 1 h 69"/>
                <a:gd name="T82" fmla="*/ 190 w 195"/>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5" h="69">
                  <a:moveTo>
                    <a:pt x="190" y="0"/>
                  </a:moveTo>
                  <a:lnTo>
                    <a:pt x="190" y="1"/>
                  </a:lnTo>
                  <a:lnTo>
                    <a:pt x="186" y="3"/>
                  </a:lnTo>
                  <a:lnTo>
                    <a:pt x="178" y="4"/>
                  </a:lnTo>
                  <a:lnTo>
                    <a:pt x="167" y="6"/>
                  </a:lnTo>
                  <a:lnTo>
                    <a:pt x="156" y="9"/>
                  </a:lnTo>
                  <a:lnTo>
                    <a:pt x="142" y="14"/>
                  </a:lnTo>
                  <a:lnTo>
                    <a:pt x="127" y="17"/>
                  </a:lnTo>
                  <a:lnTo>
                    <a:pt x="112" y="23"/>
                  </a:lnTo>
                  <a:lnTo>
                    <a:pt x="96" y="28"/>
                  </a:lnTo>
                  <a:lnTo>
                    <a:pt x="80" y="32"/>
                  </a:lnTo>
                  <a:lnTo>
                    <a:pt x="65" y="38"/>
                  </a:lnTo>
                  <a:lnTo>
                    <a:pt x="51" y="43"/>
                  </a:lnTo>
                  <a:lnTo>
                    <a:pt x="37" y="47"/>
                  </a:lnTo>
                  <a:lnTo>
                    <a:pt x="25" y="51"/>
                  </a:lnTo>
                  <a:lnTo>
                    <a:pt x="15" y="55"/>
                  </a:lnTo>
                  <a:lnTo>
                    <a:pt x="7" y="58"/>
                  </a:lnTo>
                  <a:lnTo>
                    <a:pt x="0" y="60"/>
                  </a:lnTo>
                  <a:lnTo>
                    <a:pt x="5" y="69"/>
                  </a:lnTo>
                  <a:lnTo>
                    <a:pt x="9" y="67"/>
                  </a:lnTo>
                  <a:lnTo>
                    <a:pt x="17" y="64"/>
                  </a:lnTo>
                  <a:lnTo>
                    <a:pt x="28" y="60"/>
                  </a:lnTo>
                  <a:lnTo>
                    <a:pt x="39" y="56"/>
                  </a:lnTo>
                  <a:lnTo>
                    <a:pt x="53" y="52"/>
                  </a:lnTo>
                  <a:lnTo>
                    <a:pt x="68" y="47"/>
                  </a:lnTo>
                  <a:lnTo>
                    <a:pt x="83" y="42"/>
                  </a:lnTo>
                  <a:lnTo>
                    <a:pt x="99" y="37"/>
                  </a:lnTo>
                  <a:lnTo>
                    <a:pt x="115" y="32"/>
                  </a:lnTo>
                  <a:lnTo>
                    <a:pt x="130" y="27"/>
                  </a:lnTo>
                  <a:lnTo>
                    <a:pt x="144" y="23"/>
                  </a:lnTo>
                  <a:lnTo>
                    <a:pt x="158" y="19"/>
                  </a:lnTo>
                  <a:lnTo>
                    <a:pt x="170" y="15"/>
                  </a:lnTo>
                  <a:lnTo>
                    <a:pt x="178" y="13"/>
                  </a:lnTo>
                  <a:lnTo>
                    <a:pt x="186" y="12"/>
                  </a:lnTo>
                  <a:lnTo>
                    <a:pt x="190" y="11"/>
                  </a:lnTo>
                  <a:lnTo>
                    <a:pt x="190" y="12"/>
                  </a:lnTo>
                  <a:lnTo>
                    <a:pt x="190" y="11"/>
                  </a:lnTo>
                  <a:lnTo>
                    <a:pt x="194" y="9"/>
                  </a:lnTo>
                  <a:lnTo>
                    <a:pt x="195" y="6"/>
                  </a:lnTo>
                  <a:lnTo>
                    <a:pt x="194" y="3"/>
                  </a:lnTo>
                  <a:lnTo>
                    <a:pt x="190" y="1"/>
                  </a:lnTo>
                  <a:lnTo>
                    <a:pt x="19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33" name="Freeform 641"/>
            <p:cNvSpPr>
              <a:spLocks/>
            </p:cNvSpPr>
            <p:nvPr/>
          </p:nvSpPr>
          <p:spPr bwMode="auto">
            <a:xfrm>
              <a:off x="2919" y="3638"/>
              <a:ext cx="12" cy="4"/>
            </a:xfrm>
            <a:custGeom>
              <a:avLst/>
              <a:gdLst>
                <a:gd name="T0" fmla="*/ 37 w 37"/>
                <a:gd name="T1" fmla="*/ 0 h 12"/>
                <a:gd name="T2" fmla="*/ 37 w 37"/>
                <a:gd name="T3" fmla="*/ 0 h 12"/>
                <a:gd name="T4" fmla="*/ 32 w 37"/>
                <a:gd name="T5" fmla="*/ 0 h 12"/>
                <a:gd name="T6" fmla="*/ 28 w 37"/>
                <a:gd name="T7" fmla="*/ 0 h 12"/>
                <a:gd name="T8" fmla="*/ 23 w 37"/>
                <a:gd name="T9" fmla="*/ 0 h 12"/>
                <a:gd name="T10" fmla="*/ 19 w 37"/>
                <a:gd name="T11" fmla="*/ 0 h 12"/>
                <a:gd name="T12" fmla="*/ 14 w 37"/>
                <a:gd name="T13" fmla="*/ 0 h 12"/>
                <a:gd name="T14" fmla="*/ 9 w 37"/>
                <a:gd name="T15" fmla="*/ 0 h 12"/>
                <a:gd name="T16" fmla="*/ 5 w 37"/>
                <a:gd name="T17" fmla="*/ 0 h 12"/>
                <a:gd name="T18" fmla="*/ 0 w 37"/>
                <a:gd name="T19" fmla="*/ 0 h 12"/>
                <a:gd name="T20" fmla="*/ 0 w 37"/>
                <a:gd name="T21" fmla="*/ 12 h 12"/>
                <a:gd name="T22" fmla="*/ 5 w 37"/>
                <a:gd name="T23" fmla="*/ 12 h 12"/>
                <a:gd name="T24" fmla="*/ 9 w 37"/>
                <a:gd name="T25" fmla="*/ 12 h 12"/>
                <a:gd name="T26" fmla="*/ 14 w 37"/>
                <a:gd name="T27" fmla="*/ 12 h 12"/>
                <a:gd name="T28" fmla="*/ 19 w 37"/>
                <a:gd name="T29" fmla="*/ 12 h 12"/>
                <a:gd name="T30" fmla="*/ 23 w 37"/>
                <a:gd name="T31" fmla="*/ 12 h 12"/>
                <a:gd name="T32" fmla="*/ 28 w 37"/>
                <a:gd name="T33" fmla="*/ 12 h 12"/>
                <a:gd name="T34" fmla="*/ 32 w 37"/>
                <a:gd name="T35" fmla="*/ 12 h 12"/>
                <a:gd name="T36" fmla="*/ 37 w 37"/>
                <a:gd name="T37" fmla="*/ 12 h 12"/>
                <a:gd name="T38" fmla="*/ 37 w 37"/>
                <a:gd name="T39" fmla="*/ 12 h 12"/>
                <a:gd name="T40" fmla="*/ 37 w 37"/>
                <a:gd name="T4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 h="12">
                  <a:moveTo>
                    <a:pt x="37" y="0"/>
                  </a:moveTo>
                  <a:lnTo>
                    <a:pt x="37" y="0"/>
                  </a:lnTo>
                  <a:lnTo>
                    <a:pt x="32" y="0"/>
                  </a:lnTo>
                  <a:lnTo>
                    <a:pt x="28" y="0"/>
                  </a:lnTo>
                  <a:lnTo>
                    <a:pt x="23" y="0"/>
                  </a:lnTo>
                  <a:lnTo>
                    <a:pt x="19" y="0"/>
                  </a:lnTo>
                  <a:lnTo>
                    <a:pt x="14" y="0"/>
                  </a:lnTo>
                  <a:lnTo>
                    <a:pt x="9" y="0"/>
                  </a:lnTo>
                  <a:lnTo>
                    <a:pt x="5" y="0"/>
                  </a:lnTo>
                  <a:lnTo>
                    <a:pt x="0" y="0"/>
                  </a:lnTo>
                  <a:lnTo>
                    <a:pt x="0" y="12"/>
                  </a:lnTo>
                  <a:lnTo>
                    <a:pt x="5" y="12"/>
                  </a:lnTo>
                  <a:lnTo>
                    <a:pt x="9" y="12"/>
                  </a:lnTo>
                  <a:lnTo>
                    <a:pt x="14" y="12"/>
                  </a:lnTo>
                  <a:lnTo>
                    <a:pt x="19" y="12"/>
                  </a:lnTo>
                  <a:lnTo>
                    <a:pt x="23" y="12"/>
                  </a:lnTo>
                  <a:lnTo>
                    <a:pt x="28" y="12"/>
                  </a:lnTo>
                  <a:lnTo>
                    <a:pt x="32" y="12"/>
                  </a:lnTo>
                  <a:lnTo>
                    <a:pt x="37" y="12"/>
                  </a:lnTo>
                  <a:lnTo>
                    <a:pt x="37" y="12"/>
                  </a:lnTo>
                  <a:lnTo>
                    <a:pt x="3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34" name="Freeform 642"/>
            <p:cNvSpPr>
              <a:spLocks/>
            </p:cNvSpPr>
            <p:nvPr/>
          </p:nvSpPr>
          <p:spPr bwMode="auto">
            <a:xfrm>
              <a:off x="2931" y="3637"/>
              <a:ext cx="35" cy="5"/>
            </a:xfrm>
            <a:custGeom>
              <a:avLst/>
              <a:gdLst>
                <a:gd name="T0" fmla="*/ 106 w 106"/>
                <a:gd name="T1" fmla="*/ 1 h 15"/>
                <a:gd name="T2" fmla="*/ 106 w 106"/>
                <a:gd name="T3" fmla="*/ 1 h 15"/>
                <a:gd name="T4" fmla="*/ 97 w 106"/>
                <a:gd name="T5" fmla="*/ 0 h 15"/>
                <a:gd name="T6" fmla="*/ 87 w 106"/>
                <a:gd name="T7" fmla="*/ 1 h 15"/>
                <a:gd name="T8" fmla="*/ 74 w 106"/>
                <a:gd name="T9" fmla="*/ 1 h 15"/>
                <a:gd name="T10" fmla="*/ 60 w 106"/>
                <a:gd name="T11" fmla="*/ 2 h 15"/>
                <a:gd name="T12" fmla="*/ 47 w 106"/>
                <a:gd name="T13" fmla="*/ 2 h 15"/>
                <a:gd name="T14" fmla="*/ 31 w 106"/>
                <a:gd name="T15" fmla="*/ 3 h 15"/>
                <a:gd name="T16" fmla="*/ 16 w 106"/>
                <a:gd name="T17" fmla="*/ 3 h 15"/>
                <a:gd name="T18" fmla="*/ 0 w 106"/>
                <a:gd name="T19" fmla="*/ 3 h 15"/>
                <a:gd name="T20" fmla="*/ 0 w 106"/>
                <a:gd name="T21" fmla="*/ 15 h 15"/>
                <a:gd name="T22" fmla="*/ 16 w 106"/>
                <a:gd name="T23" fmla="*/ 15 h 15"/>
                <a:gd name="T24" fmla="*/ 31 w 106"/>
                <a:gd name="T25" fmla="*/ 15 h 15"/>
                <a:gd name="T26" fmla="*/ 47 w 106"/>
                <a:gd name="T27" fmla="*/ 14 h 15"/>
                <a:gd name="T28" fmla="*/ 60 w 106"/>
                <a:gd name="T29" fmla="*/ 14 h 15"/>
                <a:gd name="T30" fmla="*/ 74 w 106"/>
                <a:gd name="T31" fmla="*/ 12 h 15"/>
                <a:gd name="T32" fmla="*/ 87 w 106"/>
                <a:gd name="T33" fmla="*/ 12 h 15"/>
                <a:gd name="T34" fmla="*/ 97 w 106"/>
                <a:gd name="T35" fmla="*/ 11 h 15"/>
                <a:gd name="T36" fmla="*/ 106 w 106"/>
                <a:gd name="T37" fmla="*/ 10 h 15"/>
                <a:gd name="T38" fmla="*/ 106 w 106"/>
                <a:gd name="T39" fmla="*/ 10 h 15"/>
                <a:gd name="T40" fmla="*/ 106 w 106"/>
                <a:gd name="T41"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6" h="15">
                  <a:moveTo>
                    <a:pt x="106" y="1"/>
                  </a:moveTo>
                  <a:lnTo>
                    <a:pt x="106" y="1"/>
                  </a:lnTo>
                  <a:lnTo>
                    <a:pt x="97" y="0"/>
                  </a:lnTo>
                  <a:lnTo>
                    <a:pt x="87" y="1"/>
                  </a:lnTo>
                  <a:lnTo>
                    <a:pt x="74" y="1"/>
                  </a:lnTo>
                  <a:lnTo>
                    <a:pt x="60" y="2"/>
                  </a:lnTo>
                  <a:lnTo>
                    <a:pt x="47" y="2"/>
                  </a:lnTo>
                  <a:lnTo>
                    <a:pt x="31" y="3"/>
                  </a:lnTo>
                  <a:lnTo>
                    <a:pt x="16" y="3"/>
                  </a:lnTo>
                  <a:lnTo>
                    <a:pt x="0" y="3"/>
                  </a:lnTo>
                  <a:lnTo>
                    <a:pt x="0" y="15"/>
                  </a:lnTo>
                  <a:lnTo>
                    <a:pt x="16" y="15"/>
                  </a:lnTo>
                  <a:lnTo>
                    <a:pt x="31" y="15"/>
                  </a:lnTo>
                  <a:lnTo>
                    <a:pt x="47" y="14"/>
                  </a:lnTo>
                  <a:lnTo>
                    <a:pt x="60" y="14"/>
                  </a:lnTo>
                  <a:lnTo>
                    <a:pt x="74" y="12"/>
                  </a:lnTo>
                  <a:lnTo>
                    <a:pt x="87" y="12"/>
                  </a:lnTo>
                  <a:lnTo>
                    <a:pt x="97" y="11"/>
                  </a:lnTo>
                  <a:lnTo>
                    <a:pt x="106" y="10"/>
                  </a:lnTo>
                  <a:lnTo>
                    <a:pt x="106" y="10"/>
                  </a:lnTo>
                  <a:lnTo>
                    <a:pt x="106"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35" name="Freeform 643"/>
            <p:cNvSpPr>
              <a:spLocks/>
            </p:cNvSpPr>
            <p:nvPr/>
          </p:nvSpPr>
          <p:spPr bwMode="auto">
            <a:xfrm>
              <a:off x="2966" y="3633"/>
              <a:ext cx="73" cy="7"/>
            </a:xfrm>
            <a:custGeom>
              <a:avLst/>
              <a:gdLst>
                <a:gd name="T0" fmla="*/ 215 w 218"/>
                <a:gd name="T1" fmla="*/ 0 h 21"/>
                <a:gd name="T2" fmla="*/ 215 w 218"/>
                <a:gd name="T3" fmla="*/ 0 h 21"/>
                <a:gd name="T4" fmla="*/ 210 w 218"/>
                <a:gd name="T5" fmla="*/ 1 h 21"/>
                <a:gd name="T6" fmla="*/ 199 w 218"/>
                <a:gd name="T7" fmla="*/ 2 h 21"/>
                <a:gd name="T8" fmla="*/ 188 w 218"/>
                <a:gd name="T9" fmla="*/ 3 h 21"/>
                <a:gd name="T10" fmla="*/ 174 w 218"/>
                <a:gd name="T11" fmla="*/ 4 h 21"/>
                <a:gd name="T12" fmla="*/ 158 w 218"/>
                <a:gd name="T13" fmla="*/ 5 h 21"/>
                <a:gd name="T14" fmla="*/ 142 w 218"/>
                <a:gd name="T15" fmla="*/ 6 h 21"/>
                <a:gd name="T16" fmla="*/ 125 w 218"/>
                <a:gd name="T17" fmla="*/ 6 h 21"/>
                <a:gd name="T18" fmla="*/ 108 w 218"/>
                <a:gd name="T19" fmla="*/ 6 h 21"/>
                <a:gd name="T20" fmla="*/ 90 w 218"/>
                <a:gd name="T21" fmla="*/ 8 h 21"/>
                <a:gd name="T22" fmla="*/ 72 w 218"/>
                <a:gd name="T23" fmla="*/ 8 h 21"/>
                <a:gd name="T24" fmla="*/ 56 w 218"/>
                <a:gd name="T25" fmla="*/ 9 h 21"/>
                <a:gd name="T26" fmla="*/ 41 w 218"/>
                <a:gd name="T27" fmla="*/ 9 h 21"/>
                <a:gd name="T28" fmla="*/ 28 w 218"/>
                <a:gd name="T29" fmla="*/ 9 h 21"/>
                <a:gd name="T30" fmla="*/ 16 w 218"/>
                <a:gd name="T31" fmla="*/ 10 h 21"/>
                <a:gd name="T32" fmla="*/ 7 w 218"/>
                <a:gd name="T33" fmla="*/ 10 h 21"/>
                <a:gd name="T34" fmla="*/ 0 w 218"/>
                <a:gd name="T35" fmla="*/ 11 h 21"/>
                <a:gd name="T36" fmla="*/ 0 w 218"/>
                <a:gd name="T37" fmla="*/ 20 h 21"/>
                <a:gd name="T38" fmla="*/ 7 w 218"/>
                <a:gd name="T39" fmla="*/ 21 h 21"/>
                <a:gd name="T40" fmla="*/ 16 w 218"/>
                <a:gd name="T41" fmla="*/ 21 h 21"/>
                <a:gd name="T42" fmla="*/ 28 w 218"/>
                <a:gd name="T43" fmla="*/ 20 h 21"/>
                <a:gd name="T44" fmla="*/ 41 w 218"/>
                <a:gd name="T45" fmla="*/ 20 h 21"/>
                <a:gd name="T46" fmla="*/ 56 w 218"/>
                <a:gd name="T47" fmla="*/ 20 h 21"/>
                <a:gd name="T48" fmla="*/ 72 w 218"/>
                <a:gd name="T49" fmla="*/ 19 h 21"/>
                <a:gd name="T50" fmla="*/ 90 w 218"/>
                <a:gd name="T51" fmla="*/ 19 h 21"/>
                <a:gd name="T52" fmla="*/ 108 w 218"/>
                <a:gd name="T53" fmla="*/ 18 h 21"/>
                <a:gd name="T54" fmla="*/ 125 w 218"/>
                <a:gd name="T55" fmla="*/ 18 h 21"/>
                <a:gd name="T56" fmla="*/ 142 w 218"/>
                <a:gd name="T57" fmla="*/ 16 h 21"/>
                <a:gd name="T58" fmla="*/ 158 w 218"/>
                <a:gd name="T59" fmla="*/ 14 h 21"/>
                <a:gd name="T60" fmla="*/ 174 w 218"/>
                <a:gd name="T61" fmla="*/ 13 h 21"/>
                <a:gd name="T62" fmla="*/ 188 w 218"/>
                <a:gd name="T63" fmla="*/ 12 h 21"/>
                <a:gd name="T64" fmla="*/ 199 w 218"/>
                <a:gd name="T65" fmla="*/ 11 h 21"/>
                <a:gd name="T66" fmla="*/ 210 w 218"/>
                <a:gd name="T67" fmla="*/ 10 h 21"/>
                <a:gd name="T68" fmla="*/ 218 w 218"/>
                <a:gd name="T69" fmla="*/ 9 h 21"/>
                <a:gd name="T70" fmla="*/ 218 w 218"/>
                <a:gd name="T71" fmla="*/ 9 h 21"/>
                <a:gd name="T72" fmla="*/ 215 w 218"/>
                <a:gd name="T7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8" h="21">
                  <a:moveTo>
                    <a:pt x="215" y="0"/>
                  </a:moveTo>
                  <a:lnTo>
                    <a:pt x="215" y="0"/>
                  </a:lnTo>
                  <a:lnTo>
                    <a:pt x="210" y="1"/>
                  </a:lnTo>
                  <a:lnTo>
                    <a:pt x="199" y="2"/>
                  </a:lnTo>
                  <a:lnTo>
                    <a:pt x="188" y="3"/>
                  </a:lnTo>
                  <a:lnTo>
                    <a:pt x="174" y="4"/>
                  </a:lnTo>
                  <a:lnTo>
                    <a:pt x="158" y="5"/>
                  </a:lnTo>
                  <a:lnTo>
                    <a:pt x="142" y="6"/>
                  </a:lnTo>
                  <a:lnTo>
                    <a:pt x="125" y="6"/>
                  </a:lnTo>
                  <a:lnTo>
                    <a:pt x="108" y="6"/>
                  </a:lnTo>
                  <a:lnTo>
                    <a:pt x="90" y="8"/>
                  </a:lnTo>
                  <a:lnTo>
                    <a:pt x="72" y="8"/>
                  </a:lnTo>
                  <a:lnTo>
                    <a:pt x="56" y="9"/>
                  </a:lnTo>
                  <a:lnTo>
                    <a:pt x="41" y="9"/>
                  </a:lnTo>
                  <a:lnTo>
                    <a:pt x="28" y="9"/>
                  </a:lnTo>
                  <a:lnTo>
                    <a:pt x="16" y="10"/>
                  </a:lnTo>
                  <a:lnTo>
                    <a:pt x="7" y="10"/>
                  </a:lnTo>
                  <a:lnTo>
                    <a:pt x="0" y="11"/>
                  </a:lnTo>
                  <a:lnTo>
                    <a:pt x="0" y="20"/>
                  </a:lnTo>
                  <a:lnTo>
                    <a:pt x="7" y="21"/>
                  </a:lnTo>
                  <a:lnTo>
                    <a:pt x="16" y="21"/>
                  </a:lnTo>
                  <a:lnTo>
                    <a:pt x="28" y="20"/>
                  </a:lnTo>
                  <a:lnTo>
                    <a:pt x="41" y="20"/>
                  </a:lnTo>
                  <a:lnTo>
                    <a:pt x="56" y="20"/>
                  </a:lnTo>
                  <a:lnTo>
                    <a:pt x="72" y="19"/>
                  </a:lnTo>
                  <a:lnTo>
                    <a:pt x="90" y="19"/>
                  </a:lnTo>
                  <a:lnTo>
                    <a:pt x="108" y="18"/>
                  </a:lnTo>
                  <a:lnTo>
                    <a:pt x="125" y="18"/>
                  </a:lnTo>
                  <a:lnTo>
                    <a:pt x="142" y="16"/>
                  </a:lnTo>
                  <a:lnTo>
                    <a:pt x="158" y="14"/>
                  </a:lnTo>
                  <a:lnTo>
                    <a:pt x="174" y="13"/>
                  </a:lnTo>
                  <a:lnTo>
                    <a:pt x="188" y="12"/>
                  </a:lnTo>
                  <a:lnTo>
                    <a:pt x="199" y="11"/>
                  </a:lnTo>
                  <a:lnTo>
                    <a:pt x="210" y="10"/>
                  </a:lnTo>
                  <a:lnTo>
                    <a:pt x="218" y="9"/>
                  </a:lnTo>
                  <a:lnTo>
                    <a:pt x="218" y="9"/>
                  </a:lnTo>
                  <a:lnTo>
                    <a:pt x="21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36" name="Freeform 644"/>
            <p:cNvSpPr>
              <a:spLocks/>
            </p:cNvSpPr>
            <p:nvPr/>
          </p:nvSpPr>
          <p:spPr bwMode="auto">
            <a:xfrm>
              <a:off x="3038" y="3622"/>
              <a:ext cx="31" cy="14"/>
            </a:xfrm>
            <a:custGeom>
              <a:avLst/>
              <a:gdLst>
                <a:gd name="T0" fmla="*/ 94 w 94"/>
                <a:gd name="T1" fmla="*/ 0 h 42"/>
                <a:gd name="T2" fmla="*/ 94 w 94"/>
                <a:gd name="T3" fmla="*/ 0 h 42"/>
                <a:gd name="T4" fmla="*/ 87 w 94"/>
                <a:gd name="T5" fmla="*/ 2 h 42"/>
                <a:gd name="T6" fmla="*/ 78 w 94"/>
                <a:gd name="T7" fmla="*/ 5 h 42"/>
                <a:gd name="T8" fmla="*/ 67 w 94"/>
                <a:gd name="T9" fmla="*/ 9 h 42"/>
                <a:gd name="T10" fmla="*/ 54 w 94"/>
                <a:gd name="T11" fmla="*/ 14 h 42"/>
                <a:gd name="T12" fmla="*/ 39 w 94"/>
                <a:gd name="T13" fmla="*/ 19 h 42"/>
                <a:gd name="T14" fmla="*/ 26 w 94"/>
                <a:gd name="T15" fmla="*/ 25 h 42"/>
                <a:gd name="T16" fmla="*/ 12 w 94"/>
                <a:gd name="T17" fmla="*/ 29 h 42"/>
                <a:gd name="T18" fmla="*/ 0 w 94"/>
                <a:gd name="T19" fmla="*/ 33 h 42"/>
                <a:gd name="T20" fmla="*/ 3 w 94"/>
                <a:gd name="T21" fmla="*/ 42 h 42"/>
                <a:gd name="T22" fmla="*/ 14 w 94"/>
                <a:gd name="T23" fmla="*/ 38 h 42"/>
                <a:gd name="T24" fmla="*/ 28 w 94"/>
                <a:gd name="T25" fmla="*/ 34 h 42"/>
                <a:gd name="T26" fmla="*/ 42 w 94"/>
                <a:gd name="T27" fmla="*/ 28 h 42"/>
                <a:gd name="T28" fmla="*/ 57 w 94"/>
                <a:gd name="T29" fmla="*/ 23 h 42"/>
                <a:gd name="T30" fmla="*/ 69 w 94"/>
                <a:gd name="T31" fmla="*/ 18 h 42"/>
                <a:gd name="T32" fmla="*/ 81 w 94"/>
                <a:gd name="T33" fmla="*/ 14 h 42"/>
                <a:gd name="T34" fmla="*/ 90 w 94"/>
                <a:gd name="T35" fmla="*/ 11 h 42"/>
                <a:gd name="T36" fmla="*/ 94 w 94"/>
                <a:gd name="T37" fmla="*/ 10 h 42"/>
                <a:gd name="T38" fmla="*/ 94 w 94"/>
                <a:gd name="T39" fmla="*/ 10 h 42"/>
                <a:gd name="T40" fmla="*/ 94 w 94"/>
                <a:gd name="T4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4" h="42">
                  <a:moveTo>
                    <a:pt x="94" y="0"/>
                  </a:moveTo>
                  <a:lnTo>
                    <a:pt x="94" y="0"/>
                  </a:lnTo>
                  <a:lnTo>
                    <a:pt x="87" y="2"/>
                  </a:lnTo>
                  <a:lnTo>
                    <a:pt x="78" y="5"/>
                  </a:lnTo>
                  <a:lnTo>
                    <a:pt x="67" y="9"/>
                  </a:lnTo>
                  <a:lnTo>
                    <a:pt x="54" y="14"/>
                  </a:lnTo>
                  <a:lnTo>
                    <a:pt x="39" y="19"/>
                  </a:lnTo>
                  <a:lnTo>
                    <a:pt x="26" y="25"/>
                  </a:lnTo>
                  <a:lnTo>
                    <a:pt x="12" y="29"/>
                  </a:lnTo>
                  <a:lnTo>
                    <a:pt x="0" y="33"/>
                  </a:lnTo>
                  <a:lnTo>
                    <a:pt x="3" y="42"/>
                  </a:lnTo>
                  <a:lnTo>
                    <a:pt x="14" y="38"/>
                  </a:lnTo>
                  <a:lnTo>
                    <a:pt x="28" y="34"/>
                  </a:lnTo>
                  <a:lnTo>
                    <a:pt x="42" y="28"/>
                  </a:lnTo>
                  <a:lnTo>
                    <a:pt x="57" y="23"/>
                  </a:lnTo>
                  <a:lnTo>
                    <a:pt x="69" y="18"/>
                  </a:lnTo>
                  <a:lnTo>
                    <a:pt x="81" y="14"/>
                  </a:lnTo>
                  <a:lnTo>
                    <a:pt x="90" y="11"/>
                  </a:lnTo>
                  <a:lnTo>
                    <a:pt x="94" y="10"/>
                  </a:lnTo>
                  <a:lnTo>
                    <a:pt x="94" y="10"/>
                  </a:lnTo>
                  <a:lnTo>
                    <a:pt x="9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37" name="Freeform 645"/>
            <p:cNvSpPr>
              <a:spLocks/>
            </p:cNvSpPr>
            <p:nvPr/>
          </p:nvSpPr>
          <p:spPr bwMode="auto">
            <a:xfrm>
              <a:off x="3069" y="3618"/>
              <a:ext cx="31" cy="8"/>
            </a:xfrm>
            <a:custGeom>
              <a:avLst/>
              <a:gdLst>
                <a:gd name="T0" fmla="*/ 90 w 92"/>
                <a:gd name="T1" fmla="*/ 0 h 22"/>
                <a:gd name="T2" fmla="*/ 79 w 92"/>
                <a:gd name="T3" fmla="*/ 3 h 22"/>
                <a:gd name="T4" fmla="*/ 68 w 92"/>
                <a:gd name="T5" fmla="*/ 6 h 22"/>
                <a:gd name="T6" fmla="*/ 54 w 92"/>
                <a:gd name="T7" fmla="*/ 8 h 22"/>
                <a:gd name="T8" fmla="*/ 40 w 92"/>
                <a:gd name="T9" fmla="*/ 9 h 22"/>
                <a:gd name="T10" fmla="*/ 28 w 92"/>
                <a:gd name="T11" fmla="*/ 10 h 22"/>
                <a:gd name="T12" fmla="*/ 15 w 92"/>
                <a:gd name="T13" fmla="*/ 11 h 22"/>
                <a:gd name="T14" fmla="*/ 6 w 92"/>
                <a:gd name="T15" fmla="*/ 12 h 22"/>
                <a:gd name="T16" fmla="*/ 0 w 92"/>
                <a:gd name="T17" fmla="*/ 12 h 22"/>
                <a:gd name="T18" fmla="*/ 0 w 92"/>
                <a:gd name="T19" fmla="*/ 22 h 22"/>
                <a:gd name="T20" fmla="*/ 6 w 92"/>
                <a:gd name="T21" fmla="*/ 22 h 22"/>
                <a:gd name="T22" fmla="*/ 15 w 92"/>
                <a:gd name="T23" fmla="*/ 21 h 22"/>
                <a:gd name="T24" fmla="*/ 28 w 92"/>
                <a:gd name="T25" fmla="*/ 19 h 22"/>
                <a:gd name="T26" fmla="*/ 40 w 92"/>
                <a:gd name="T27" fmla="*/ 18 h 22"/>
                <a:gd name="T28" fmla="*/ 54 w 92"/>
                <a:gd name="T29" fmla="*/ 17 h 22"/>
                <a:gd name="T30" fmla="*/ 68 w 92"/>
                <a:gd name="T31" fmla="*/ 15 h 22"/>
                <a:gd name="T32" fmla="*/ 82 w 92"/>
                <a:gd name="T33" fmla="*/ 12 h 22"/>
                <a:gd name="T34" fmla="*/ 92 w 92"/>
                <a:gd name="T35" fmla="*/ 9 h 22"/>
                <a:gd name="T36" fmla="*/ 90 w 92"/>
                <a:gd name="T3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2" h="22">
                  <a:moveTo>
                    <a:pt x="90" y="0"/>
                  </a:moveTo>
                  <a:lnTo>
                    <a:pt x="79" y="3"/>
                  </a:lnTo>
                  <a:lnTo>
                    <a:pt x="68" y="6"/>
                  </a:lnTo>
                  <a:lnTo>
                    <a:pt x="54" y="8"/>
                  </a:lnTo>
                  <a:lnTo>
                    <a:pt x="40" y="9"/>
                  </a:lnTo>
                  <a:lnTo>
                    <a:pt x="28" y="10"/>
                  </a:lnTo>
                  <a:lnTo>
                    <a:pt x="15" y="11"/>
                  </a:lnTo>
                  <a:lnTo>
                    <a:pt x="6" y="12"/>
                  </a:lnTo>
                  <a:lnTo>
                    <a:pt x="0" y="12"/>
                  </a:lnTo>
                  <a:lnTo>
                    <a:pt x="0" y="22"/>
                  </a:lnTo>
                  <a:lnTo>
                    <a:pt x="6" y="22"/>
                  </a:lnTo>
                  <a:lnTo>
                    <a:pt x="15" y="21"/>
                  </a:lnTo>
                  <a:lnTo>
                    <a:pt x="28" y="19"/>
                  </a:lnTo>
                  <a:lnTo>
                    <a:pt x="40" y="18"/>
                  </a:lnTo>
                  <a:lnTo>
                    <a:pt x="54" y="17"/>
                  </a:lnTo>
                  <a:lnTo>
                    <a:pt x="68" y="15"/>
                  </a:lnTo>
                  <a:lnTo>
                    <a:pt x="82" y="12"/>
                  </a:lnTo>
                  <a:lnTo>
                    <a:pt x="92" y="9"/>
                  </a:lnTo>
                  <a:lnTo>
                    <a:pt x="9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38" name="Freeform 646"/>
            <p:cNvSpPr>
              <a:spLocks/>
            </p:cNvSpPr>
            <p:nvPr/>
          </p:nvSpPr>
          <p:spPr bwMode="auto">
            <a:xfrm>
              <a:off x="3099" y="3618"/>
              <a:ext cx="2" cy="3"/>
            </a:xfrm>
            <a:custGeom>
              <a:avLst/>
              <a:gdLst>
                <a:gd name="T0" fmla="*/ 2 w 5"/>
                <a:gd name="T1" fmla="*/ 9 h 9"/>
                <a:gd name="T2" fmla="*/ 5 w 5"/>
                <a:gd name="T3" fmla="*/ 7 h 9"/>
                <a:gd name="T4" fmla="*/ 5 w 5"/>
                <a:gd name="T5" fmla="*/ 3 h 9"/>
                <a:gd name="T6" fmla="*/ 3 w 5"/>
                <a:gd name="T7" fmla="*/ 1 h 9"/>
                <a:gd name="T8" fmla="*/ 0 w 5"/>
                <a:gd name="T9" fmla="*/ 0 h 9"/>
                <a:gd name="T10" fmla="*/ 2 w 5"/>
                <a:gd name="T11" fmla="*/ 9 h 9"/>
              </a:gdLst>
              <a:ahLst/>
              <a:cxnLst>
                <a:cxn ang="0">
                  <a:pos x="T0" y="T1"/>
                </a:cxn>
                <a:cxn ang="0">
                  <a:pos x="T2" y="T3"/>
                </a:cxn>
                <a:cxn ang="0">
                  <a:pos x="T4" y="T5"/>
                </a:cxn>
                <a:cxn ang="0">
                  <a:pos x="T6" y="T7"/>
                </a:cxn>
                <a:cxn ang="0">
                  <a:pos x="T8" y="T9"/>
                </a:cxn>
                <a:cxn ang="0">
                  <a:pos x="T10" y="T11"/>
                </a:cxn>
              </a:cxnLst>
              <a:rect l="0" t="0" r="r" b="b"/>
              <a:pathLst>
                <a:path w="5" h="9">
                  <a:moveTo>
                    <a:pt x="2" y="9"/>
                  </a:moveTo>
                  <a:lnTo>
                    <a:pt x="5" y="7"/>
                  </a:lnTo>
                  <a:lnTo>
                    <a:pt x="5" y="3"/>
                  </a:lnTo>
                  <a:lnTo>
                    <a:pt x="3" y="1"/>
                  </a:lnTo>
                  <a:lnTo>
                    <a:pt x="0" y="0"/>
                  </a:lnTo>
                  <a:lnTo>
                    <a:pt x="2"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39" name="Freeform 647"/>
            <p:cNvSpPr>
              <a:spLocks/>
            </p:cNvSpPr>
            <p:nvPr/>
          </p:nvSpPr>
          <p:spPr bwMode="auto">
            <a:xfrm>
              <a:off x="2402" y="3668"/>
              <a:ext cx="2" cy="3"/>
            </a:xfrm>
            <a:custGeom>
              <a:avLst/>
              <a:gdLst>
                <a:gd name="T0" fmla="*/ 0 w 7"/>
                <a:gd name="T1" fmla="*/ 0 h 7"/>
                <a:gd name="T2" fmla="*/ 0 w 7"/>
                <a:gd name="T3" fmla="*/ 3 h 7"/>
                <a:gd name="T4" fmla="*/ 3 w 7"/>
                <a:gd name="T5" fmla="*/ 6 h 7"/>
                <a:gd name="T6" fmla="*/ 5 w 7"/>
                <a:gd name="T7" fmla="*/ 7 h 7"/>
                <a:gd name="T8" fmla="*/ 7 w 7"/>
                <a:gd name="T9" fmla="*/ 4 h 7"/>
                <a:gd name="T10" fmla="*/ 0 w 7"/>
                <a:gd name="T11" fmla="*/ 0 h 7"/>
              </a:gdLst>
              <a:ahLst/>
              <a:cxnLst>
                <a:cxn ang="0">
                  <a:pos x="T0" y="T1"/>
                </a:cxn>
                <a:cxn ang="0">
                  <a:pos x="T2" y="T3"/>
                </a:cxn>
                <a:cxn ang="0">
                  <a:pos x="T4" y="T5"/>
                </a:cxn>
                <a:cxn ang="0">
                  <a:pos x="T6" y="T7"/>
                </a:cxn>
                <a:cxn ang="0">
                  <a:pos x="T8" y="T9"/>
                </a:cxn>
                <a:cxn ang="0">
                  <a:pos x="T10" y="T11"/>
                </a:cxn>
              </a:cxnLst>
              <a:rect l="0" t="0" r="r" b="b"/>
              <a:pathLst>
                <a:path w="7" h="7">
                  <a:moveTo>
                    <a:pt x="0" y="0"/>
                  </a:moveTo>
                  <a:lnTo>
                    <a:pt x="0" y="3"/>
                  </a:lnTo>
                  <a:lnTo>
                    <a:pt x="3" y="6"/>
                  </a:lnTo>
                  <a:lnTo>
                    <a:pt x="5" y="7"/>
                  </a:lnTo>
                  <a:lnTo>
                    <a:pt x="7" y="4"/>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40" name="Freeform 648"/>
            <p:cNvSpPr>
              <a:spLocks/>
            </p:cNvSpPr>
            <p:nvPr/>
          </p:nvSpPr>
          <p:spPr bwMode="auto">
            <a:xfrm>
              <a:off x="2402" y="3657"/>
              <a:ext cx="14" cy="13"/>
            </a:xfrm>
            <a:custGeom>
              <a:avLst/>
              <a:gdLst>
                <a:gd name="T0" fmla="*/ 41 w 44"/>
                <a:gd name="T1" fmla="*/ 0 h 38"/>
                <a:gd name="T2" fmla="*/ 36 w 44"/>
                <a:gd name="T3" fmla="*/ 1 h 38"/>
                <a:gd name="T4" fmla="*/ 30 w 44"/>
                <a:gd name="T5" fmla="*/ 5 h 38"/>
                <a:gd name="T6" fmla="*/ 24 w 44"/>
                <a:gd name="T7" fmla="*/ 10 h 38"/>
                <a:gd name="T8" fmla="*/ 19 w 44"/>
                <a:gd name="T9" fmla="*/ 14 h 38"/>
                <a:gd name="T10" fmla="*/ 13 w 44"/>
                <a:gd name="T11" fmla="*/ 19 h 38"/>
                <a:gd name="T12" fmla="*/ 8 w 44"/>
                <a:gd name="T13" fmla="*/ 25 h 38"/>
                <a:gd name="T14" fmla="*/ 4 w 44"/>
                <a:gd name="T15" fmla="*/ 29 h 38"/>
                <a:gd name="T16" fmla="*/ 0 w 44"/>
                <a:gd name="T17" fmla="*/ 34 h 38"/>
                <a:gd name="T18" fmla="*/ 7 w 44"/>
                <a:gd name="T19" fmla="*/ 38 h 38"/>
                <a:gd name="T20" fmla="*/ 11 w 44"/>
                <a:gd name="T21" fmla="*/ 36 h 38"/>
                <a:gd name="T22" fmla="*/ 15 w 44"/>
                <a:gd name="T23" fmla="*/ 32 h 38"/>
                <a:gd name="T24" fmla="*/ 20 w 44"/>
                <a:gd name="T25" fmla="*/ 26 h 38"/>
                <a:gd name="T26" fmla="*/ 25 w 44"/>
                <a:gd name="T27" fmla="*/ 21 h 38"/>
                <a:gd name="T28" fmla="*/ 31 w 44"/>
                <a:gd name="T29" fmla="*/ 17 h 38"/>
                <a:gd name="T30" fmla="*/ 37 w 44"/>
                <a:gd name="T31" fmla="*/ 12 h 38"/>
                <a:gd name="T32" fmla="*/ 40 w 44"/>
                <a:gd name="T33" fmla="*/ 10 h 38"/>
                <a:gd name="T34" fmla="*/ 44 w 44"/>
                <a:gd name="T35" fmla="*/ 9 h 38"/>
                <a:gd name="T36" fmla="*/ 41 w 44"/>
                <a:gd name="T3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4" h="38">
                  <a:moveTo>
                    <a:pt x="41" y="0"/>
                  </a:moveTo>
                  <a:lnTo>
                    <a:pt x="36" y="1"/>
                  </a:lnTo>
                  <a:lnTo>
                    <a:pt x="30" y="5"/>
                  </a:lnTo>
                  <a:lnTo>
                    <a:pt x="24" y="10"/>
                  </a:lnTo>
                  <a:lnTo>
                    <a:pt x="19" y="14"/>
                  </a:lnTo>
                  <a:lnTo>
                    <a:pt x="13" y="19"/>
                  </a:lnTo>
                  <a:lnTo>
                    <a:pt x="8" y="25"/>
                  </a:lnTo>
                  <a:lnTo>
                    <a:pt x="4" y="29"/>
                  </a:lnTo>
                  <a:lnTo>
                    <a:pt x="0" y="34"/>
                  </a:lnTo>
                  <a:lnTo>
                    <a:pt x="7" y="38"/>
                  </a:lnTo>
                  <a:lnTo>
                    <a:pt x="11" y="36"/>
                  </a:lnTo>
                  <a:lnTo>
                    <a:pt x="15" y="32"/>
                  </a:lnTo>
                  <a:lnTo>
                    <a:pt x="20" y="26"/>
                  </a:lnTo>
                  <a:lnTo>
                    <a:pt x="25" y="21"/>
                  </a:lnTo>
                  <a:lnTo>
                    <a:pt x="31" y="17"/>
                  </a:lnTo>
                  <a:lnTo>
                    <a:pt x="37" y="12"/>
                  </a:lnTo>
                  <a:lnTo>
                    <a:pt x="40" y="10"/>
                  </a:lnTo>
                  <a:lnTo>
                    <a:pt x="44" y="9"/>
                  </a:lnTo>
                  <a:lnTo>
                    <a:pt x="4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41" name="Freeform 649"/>
            <p:cNvSpPr>
              <a:spLocks/>
            </p:cNvSpPr>
            <p:nvPr/>
          </p:nvSpPr>
          <p:spPr bwMode="auto">
            <a:xfrm>
              <a:off x="2415" y="3657"/>
              <a:ext cx="2" cy="3"/>
            </a:xfrm>
            <a:custGeom>
              <a:avLst/>
              <a:gdLst>
                <a:gd name="T0" fmla="*/ 3 w 6"/>
                <a:gd name="T1" fmla="*/ 9 h 9"/>
                <a:gd name="T2" fmla="*/ 6 w 6"/>
                <a:gd name="T3" fmla="*/ 6 h 9"/>
                <a:gd name="T4" fmla="*/ 6 w 6"/>
                <a:gd name="T5" fmla="*/ 3 h 9"/>
                <a:gd name="T6" fmla="*/ 4 w 6"/>
                <a:gd name="T7" fmla="*/ 1 h 9"/>
                <a:gd name="T8" fmla="*/ 0 w 6"/>
                <a:gd name="T9" fmla="*/ 0 h 9"/>
                <a:gd name="T10" fmla="*/ 3 w 6"/>
                <a:gd name="T11" fmla="*/ 9 h 9"/>
              </a:gdLst>
              <a:ahLst/>
              <a:cxnLst>
                <a:cxn ang="0">
                  <a:pos x="T0" y="T1"/>
                </a:cxn>
                <a:cxn ang="0">
                  <a:pos x="T2" y="T3"/>
                </a:cxn>
                <a:cxn ang="0">
                  <a:pos x="T4" y="T5"/>
                </a:cxn>
                <a:cxn ang="0">
                  <a:pos x="T6" y="T7"/>
                </a:cxn>
                <a:cxn ang="0">
                  <a:pos x="T8" y="T9"/>
                </a:cxn>
                <a:cxn ang="0">
                  <a:pos x="T10" y="T11"/>
                </a:cxn>
              </a:cxnLst>
              <a:rect l="0" t="0" r="r" b="b"/>
              <a:pathLst>
                <a:path w="6" h="9">
                  <a:moveTo>
                    <a:pt x="3" y="9"/>
                  </a:moveTo>
                  <a:lnTo>
                    <a:pt x="6" y="6"/>
                  </a:lnTo>
                  <a:lnTo>
                    <a:pt x="6" y="3"/>
                  </a:lnTo>
                  <a:lnTo>
                    <a:pt x="4" y="1"/>
                  </a:lnTo>
                  <a:lnTo>
                    <a:pt x="0" y="0"/>
                  </a:lnTo>
                  <a:lnTo>
                    <a:pt x="3"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42" name="Freeform 650"/>
            <p:cNvSpPr>
              <a:spLocks/>
            </p:cNvSpPr>
            <p:nvPr/>
          </p:nvSpPr>
          <p:spPr bwMode="auto">
            <a:xfrm>
              <a:off x="2521" y="3677"/>
              <a:ext cx="3" cy="2"/>
            </a:xfrm>
            <a:custGeom>
              <a:avLst/>
              <a:gdLst>
                <a:gd name="T0" fmla="*/ 10 w 10"/>
                <a:gd name="T1" fmla="*/ 2 h 7"/>
                <a:gd name="T2" fmla="*/ 7 w 10"/>
                <a:gd name="T3" fmla="*/ 0 h 7"/>
                <a:gd name="T4" fmla="*/ 4 w 10"/>
                <a:gd name="T5" fmla="*/ 0 h 7"/>
                <a:gd name="T6" fmla="*/ 0 w 10"/>
                <a:gd name="T7" fmla="*/ 4 h 7"/>
                <a:gd name="T8" fmla="*/ 0 w 10"/>
                <a:gd name="T9" fmla="*/ 7 h 7"/>
                <a:gd name="T10" fmla="*/ 10 w 10"/>
                <a:gd name="T11" fmla="*/ 2 h 7"/>
              </a:gdLst>
              <a:ahLst/>
              <a:cxnLst>
                <a:cxn ang="0">
                  <a:pos x="T0" y="T1"/>
                </a:cxn>
                <a:cxn ang="0">
                  <a:pos x="T2" y="T3"/>
                </a:cxn>
                <a:cxn ang="0">
                  <a:pos x="T4" y="T5"/>
                </a:cxn>
                <a:cxn ang="0">
                  <a:pos x="T6" y="T7"/>
                </a:cxn>
                <a:cxn ang="0">
                  <a:pos x="T8" y="T9"/>
                </a:cxn>
                <a:cxn ang="0">
                  <a:pos x="T10" y="T11"/>
                </a:cxn>
              </a:cxnLst>
              <a:rect l="0" t="0" r="r" b="b"/>
              <a:pathLst>
                <a:path w="10" h="7">
                  <a:moveTo>
                    <a:pt x="10" y="2"/>
                  </a:moveTo>
                  <a:lnTo>
                    <a:pt x="7" y="0"/>
                  </a:lnTo>
                  <a:lnTo>
                    <a:pt x="4" y="0"/>
                  </a:lnTo>
                  <a:lnTo>
                    <a:pt x="0" y="4"/>
                  </a:lnTo>
                  <a:lnTo>
                    <a:pt x="0" y="7"/>
                  </a:lnTo>
                  <a:lnTo>
                    <a:pt x="1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43" name="Freeform 651"/>
            <p:cNvSpPr>
              <a:spLocks/>
            </p:cNvSpPr>
            <p:nvPr/>
          </p:nvSpPr>
          <p:spPr bwMode="auto">
            <a:xfrm>
              <a:off x="2521" y="3677"/>
              <a:ext cx="8" cy="11"/>
            </a:xfrm>
            <a:custGeom>
              <a:avLst/>
              <a:gdLst>
                <a:gd name="T0" fmla="*/ 26 w 26"/>
                <a:gd name="T1" fmla="*/ 20 h 31"/>
                <a:gd name="T2" fmla="*/ 26 w 26"/>
                <a:gd name="T3" fmla="*/ 20 h 31"/>
                <a:gd name="T4" fmla="*/ 22 w 26"/>
                <a:gd name="T5" fmla="*/ 19 h 31"/>
                <a:gd name="T6" fmla="*/ 18 w 26"/>
                <a:gd name="T7" fmla="*/ 14 h 31"/>
                <a:gd name="T8" fmla="*/ 14 w 26"/>
                <a:gd name="T9" fmla="*/ 8 h 31"/>
                <a:gd name="T10" fmla="*/ 10 w 26"/>
                <a:gd name="T11" fmla="*/ 0 h 31"/>
                <a:gd name="T12" fmla="*/ 0 w 26"/>
                <a:gd name="T13" fmla="*/ 5 h 31"/>
                <a:gd name="T14" fmla="*/ 5 w 26"/>
                <a:gd name="T15" fmla="*/ 13 h 31"/>
                <a:gd name="T16" fmla="*/ 11 w 26"/>
                <a:gd name="T17" fmla="*/ 21 h 31"/>
                <a:gd name="T18" fmla="*/ 18 w 26"/>
                <a:gd name="T19" fmla="*/ 28 h 31"/>
                <a:gd name="T20" fmla="*/ 26 w 26"/>
                <a:gd name="T21" fmla="*/ 31 h 31"/>
                <a:gd name="T22" fmla="*/ 26 w 26"/>
                <a:gd name="T23" fmla="*/ 31 h 31"/>
                <a:gd name="T24" fmla="*/ 26 w 26"/>
                <a:gd name="T25" fmla="*/ 2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1">
                  <a:moveTo>
                    <a:pt x="26" y="20"/>
                  </a:moveTo>
                  <a:lnTo>
                    <a:pt x="26" y="20"/>
                  </a:lnTo>
                  <a:lnTo>
                    <a:pt x="22" y="19"/>
                  </a:lnTo>
                  <a:lnTo>
                    <a:pt x="18" y="14"/>
                  </a:lnTo>
                  <a:lnTo>
                    <a:pt x="14" y="8"/>
                  </a:lnTo>
                  <a:lnTo>
                    <a:pt x="10" y="0"/>
                  </a:lnTo>
                  <a:lnTo>
                    <a:pt x="0" y="5"/>
                  </a:lnTo>
                  <a:lnTo>
                    <a:pt x="5" y="13"/>
                  </a:lnTo>
                  <a:lnTo>
                    <a:pt x="11" y="21"/>
                  </a:lnTo>
                  <a:lnTo>
                    <a:pt x="18" y="28"/>
                  </a:lnTo>
                  <a:lnTo>
                    <a:pt x="26" y="31"/>
                  </a:lnTo>
                  <a:lnTo>
                    <a:pt x="26" y="31"/>
                  </a:lnTo>
                  <a:lnTo>
                    <a:pt x="26" y="2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44" name="Freeform 652"/>
            <p:cNvSpPr>
              <a:spLocks/>
            </p:cNvSpPr>
            <p:nvPr/>
          </p:nvSpPr>
          <p:spPr bwMode="auto">
            <a:xfrm>
              <a:off x="2529" y="3684"/>
              <a:ext cx="9" cy="5"/>
            </a:xfrm>
            <a:custGeom>
              <a:avLst/>
              <a:gdLst>
                <a:gd name="T0" fmla="*/ 27 w 27"/>
                <a:gd name="T1" fmla="*/ 7 h 14"/>
                <a:gd name="T2" fmla="*/ 27 w 27"/>
                <a:gd name="T3" fmla="*/ 7 h 14"/>
                <a:gd name="T4" fmla="*/ 20 w 27"/>
                <a:gd name="T5" fmla="*/ 3 h 14"/>
                <a:gd name="T6" fmla="*/ 12 w 27"/>
                <a:gd name="T7" fmla="*/ 1 h 14"/>
                <a:gd name="T8" fmla="*/ 5 w 27"/>
                <a:gd name="T9" fmla="*/ 0 h 14"/>
                <a:gd name="T10" fmla="*/ 0 w 27"/>
                <a:gd name="T11" fmla="*/ 0 h 14"/>
                <a:gd name="T12" fmla="*/ 0 w 27"/>
                <a:gd name="T13" fmla="*/ 11 h 14"/>
                <a:gd name="T14" fmla="*/ 5 w 27"/>
                <a:gd name="T15" fmla="*/ 11 h 14"/>
                <a:gd name="T16" fmla="*/ 12 w 27"/>
                <a:gd name="T17" fmla="*/ 10 h 14"/>
                <a:gd name="T18" fmla="*/ 18 w 27"/>
                <a:gd name="T19" fmla="*/ 12 h 14"/>
                <a:gd name="T20" fmla="*/ 20 w 27"/>
                <a:gd name="T21" fmla="*/ 14 h 14"/>
                <a:gd name="T22" fmla="*/ 20 w 27"/>
                <a:gd name="T23" fmla="*/ 14 h 14"/>
                <a:gd name="T24" fmla="*/ 27 w 27"/>
                <a:gd name="T25"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14">
                  <a:moveTo>
                    <a:pt x="27" y="7"/>
                  </a:moveTo>
                  <a:lnTo>
                    <a:pt x="27" y="7"/>
                  </a:lnTo>
                  <a:lnTo>
                    <a:pt x="20" y="3"/>
                  </a:lnTo>
                  <a:lnTo>
                    <a:pt x="12" y="1"/>
                  </a:lnTo>
                  <a:lnTo>
                    <a:pt x="5" y="0"/>
                  </a:lnTo>
                  <a:lnTo>
                    <a:pt x="0" y="0"/>
                  </a:lnTo>
                  <a:lnTo>
                    <a:pt x="0" y="11"/>
                  </a:lnTo>
                  <a:lnTo>
                    <a:pt x="5" y="11"/>
                  </a:lnTo>
                  <a:lnTo>
                    <a:pt x="12" y="10"/>
                  </a:lnTo>
                  <a:lnTo>
                    <a:pt x="18" y="12"/>
                  </a:lnTo>
                  <a:lnTo>
                    <a:pt x="20" y="14"/>
                  </a:lnTo>
                  <a:lnTo>
                    <a:pt x="20" y="14"/>
                  </a:lnTo>
                  <a:lnTo>
                    <a:pt x="27"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45" name="Freeform 653"/>
            <p:cNvSpPr>
              <a:spLocks/>
            </p:cNvSpPr>
            <p:nvPr/>
          </p:nvSpPr>
          <p:spPr bwMode="auto">
            <a:xfrm>
              <a:off x="2536" y="3686"/>
              <a:ext cx="6" cy="14"/>
            </a:xfrm>
            <a:custGeom>
              <a:avLst/>
              <a:gdLst>
                <a:gd name="T0" fmla="*/ 12 w 17"/>
                <a:gd name="T1" fmla="*/ 42 h 42"/>
                <a:gd name="T2" fmla="*/ 17 w 17"/>
                <a:gd name="T3" fmla="*/ 29 h 42"/>
                <a:gd name="T4" fmla="*/ 16 w 17"/>
                <a:gd name="T5" fmla="*/ 18 h 42"/>
                <a:gd name="T6" fmla="*/ 13 w 17"/>
                <a:gd name="T7" fmla="*/ 7 h 42"/>
                <a:gd name="T8" fmla="*/ 7 w 17"/>
                <a:gd name="T9" fmla="*/ 0 h 42"/>
                <a:gd name="T10" fmla="*/ 0 w 17"/>
                <a:gd name="T11" fmla="*/ 7 h 42"/>
                <a:gd name="T12" fmla="*/ 4 w 17"/>
                <a:gd name="T13" fmla="*/ 11 h 42"/>
                <a:gd name="T14" fmla="*/ 7 w 17"/>
                <a:gd name="T15" fmla="*/ 20 h 42"/>
                <a:gd name="T16" fmla="*/ 8 w 17"/>
                <a:gd name="T17" fmla="*/ 29 h 42"/>
                <a:gd name="T18" fmla="*/ 5 w 17"/>
                <a:gd name="T19" fmla="*/ 35 h 42"/>
                <a:gd name="T20" fmla="*/ 12 w 17"/>
                <a:gd name="T2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42">
                  <a:moveTo>
                    <a:pt x="12" y="42"/>
                  </a:moveTo>
                  <a:lnTo>
                    <a:pt x="17" y="29"/>
                  </a:lnTo>
                  <a:lnTo>
                    <a:pt x="16" y="18"/>
                  </a:lnTo>
                  <a:lnTo>
                    <a:pt x="13" y="7"/>
                  </a:lnTo>
                  <a:lnTo>
                    <a:pt x="7" y="0"/>
                  </a:lnTo>
                  <a:lnTo>
                    <a:pt x="0" y="7"/>
                  </a:lnTo>
                  <a:lnTo>
                    <a:pt x="4" y="11"/>
                  </a:lnTo>
                  <a:lnTo>
                    <a:pt x="7" y="20"/>
                  </a:lnTo>
                  <a:lnTo>
                    <a:pt x="8" y="29"/>
                  </a:lnTo>
                  <a:lnTo>
                    <a:pt x="5" y="35"/>
                  </a:lnTo>
                  <a:lnTo>
                    <a:pt x="12" y="4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46" name="Freeform 654"/>
            <p:cNvSpPr>
              <a:spLocks/>
            </p:cNvSpPr>
            <p:nvPr/>
          </p:nvSpPr>
          <p:spPr bwMode="auto">
            <a:xfrm>
              <a:off x="2537" y="3698"/>
              <a:ext cx="3" cy="3"/>
            </a:xfrm>
            <a:custGeom>
              <a:avLst/>
              <a:gdLst>
                <a:gd name="T0" fmla="*/ 1 w 8"/>
                <a:gd name="T1" fmla="*/ 0 h 8"/>
                <a:gd name="T2" fmla="*/ 0 w 8"/>
                <a:gd name="T3" fmla="*/ 4 h 8"/>
                <a:gd name="T4" fmla="*/ 1 w 8"/>
                <a:gd name="T5" fmla="*/ 7 h 8"/>
                <a:gd name="T6" fmla="*/ 4 w 8"/>
                <a:gd name="T7" fmla="*/ 8 h 8"/>
                <a:gd name="T8" fmla="*/ 8 w 8"/>
                <a:gd name="T9" fmla="*/ 7 h 8"/>
                <a:gd name="T10" fmla="*/ 1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1" y="0"/>
                  </a:moveTo>
                  <a:lnTo>
                    <a:pt x="0" y="4"/>
                  </a:lnTo>
                  <a:lnTo>
                    <a:pt x="1" y="7"/>
                  </a:lnTo>
                  <a:lnTo>
                    <a:pt x="4" y="8"/>
                  </a:lnTo>
                  <a:lnTo>
                    <a:pt x="8" y="7"/>
                  </a:lnTo>
                  <a:lnTo>
                    <a:pt x="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47" name="Freeform 655"/>
            <p:cNvSpPr>
              <a:spLocks/>
            </p:cNvSpPr>
            <p:nvPr/>
          </p:nvSpPr>
          <p:spPr bwMode="auto">
            <a:xfrm>
              <a:off x="2247" y="3750"/>
              <a:ext cx="2" cy="4"/>
            </a:xfrm>
            <a:custGeom>
              <a:avLst/>
              <a:gdLst>
                <a:gd name="T0" fmla="*/ 4 w 4"/>
                <a:gd name="T1" fmla="*/ 0 h 11"/>
                <a:gd name="T2" fmla="*/ 1 w 4"/>
                <a:gd name="T3" fmla="*/ 2 h 11"/>
                <a:gd name="T4" fmla="*/ 0 w 4"/>
                <a:gd name="T5" fmla="*/ 6 h 11"/>
                <a:gd name="T6" fmla="*/ 1 w 4"/>
                <a:gd name="T7" fmla="*/ 9 h 11"/>
                <a:gd name="T8" fmla="*/ 4 w 4"/>
                <a:gd name="T9" fmla="*/ 11 h 11"/>
                <a:gd name="T10" fmla="*/ 4 w 4"/>
                <a:gd name="T11" fmla="*/ 0 h 11"/>
              </a:gdLst>
              <a:ahLst/>
              <a:cxnLst>
                <a:cxn ang="0">
                  <a:pos x="T0" y="T1"/>
                </a:cxn>
                <a:cxn ang="0">
                  <a:pos x="T2" y="T3"/>
                </a:cxn>
                <a:cxn ang="0">
                  <a:pos x="T4" y="T5"/>
                </a:cxn>
                <a:cxn ang="0">
                  <a:pos x="T6" y="T7"/>
                </a:cxn>
                <a:cxn ang="0">
                  <a:pos x="T8" y="T9"/>
                </a:cxn>
                <a:cxn ang="0">
                  <a:pos x="T10" y="T11"/>
                </a:cxn>
              </a:cxnLst>
              <a:rect l="0" t="0" r="r" b="b"/>
              <a:pathLst>
                <a:path w="4" h="11">
                  <a:moveTo>
                    <a:pt x="4" y="0"/>
                  </a:moveTo>
                  <a:lnTo>
                    <a:pt x="1" y="2"/>
                  </a:lnTo>
                  <a:lnTo>
                    <a:pt x="0" y="6"/>
                  </a:lnTo>
                  <a:lnTo>
                    <a:pt x="1" y="9"/>
                  </a:lnTo>
                  <a:lnTo>
                    <a:pt x="4" y="11"/>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48" name="Freeform 656"/>
            <p:cNvSpPr>
              <a:spLocks/>
            </p:cNvSpPr>
            <p:nvPr/>
          </p:nvSpPr>
          <p:spPr bwMode="auto">
            <a:xfrm>
              <a:off x="2249" y="3748"/>
              <a:ext cx="33" cy="6"/>
            </a:xfrm>
            <a:custGeom>
              <a:avLst/>
              <a:gdLst>
                <a:gd name="T0" fmla="*/ 99 w 99"/>
                <a:gd name="T1" fmla="*/ 7 h 16"/>
                <a:gd name="T2" fmla="*/ 99 w 99"/>
                <a:gd name="T3" fmla="*/ 6 h 16"/>
                <a:gd name="T4" fmla="*/ 90 w 99"/>
                <a:gd name="T5" fmla="*/ 4 h 16"/>
                <a:gd name="T6" fmla="*/ 79 w 99"/>
                <a:gd name="T7" fmla="*/ 3 h 16"/>
                <a:gd name="T8" fmla="*/ 67 w 99"/>
                <a:gd name="T9" fmla="*/ 0 h 16"/>
                <a:gd name="T10" fmla="*/ 53 w 99"/>
                <a:gd name="T11" fmla="*/ 3 h 16"/>
                <a:gd name="T12" fmla="*/ 38 w 99"/>
                <a:gd name="T13" fmla="*/ 4 h 16"/>
                <a:gd name="T14" fmla="*/ 24 w 99"/>
                <a:gd name="T15" fmla="*/ 5 h 16"/>
                <a:gd name="T16" fmla="*/ 11 w 99"/>
                <a:gd name="T17" fmla="*/ 5 h 16"/>
                <a:gd name="T18" fmla="*/ 0 w 99"/>
                <a:gd name="T19" fmla="*/ 5 h 16"/>
                <a:gd name="T20" fmla="*/ 0 w 99"/>
                <a:gd name="T21" fmla="*/ 16 h 16"/>
                <a:gd name="T22" fmla="*/ 11 w 99"/>
                <a:gd name="T23" fmla="*/ 16 h 16"/>
                <a:gd name="T24" fmla="*/ 24 w 99"/>
                <a:gd name="T25" fmla="*/ 14 h 16"/>
                <a:gd name="T26" fmla="*/ 38 w 99"/>
                <a:gd name="T27" fmla="*/ 13 h 16"/>
                <a:gd name="T28" fmla="*/ 53 w 99"/>
                <a:gd name="T29" fmla="*/ 12 h 16"/>
                <a:gd name="T30" fmla="*/ 67 w 99"/>
                <a:gd name="T31" fmla="*/ 12 h 16"/>
                <a:gd name="T32" fmla="*/ 79 w 99"/>
                <a:gd name="T33" fmla="*/ 12 h 16"/>
                <a:gd name="T34" fmla="*/ 90 w 99"/>
                <a:gd name="T35" fmla="*/ 13 h 16"/>
                <a:gd name="T36" fmla="*/ 94 w 99"/>
                <a:gd name="T37" fmla="*/ 15 h 16"/>
                <a:gd name="T38" fmla="*/ 94 w 99"/>
                <a:gd name="T39" fmla="*/ 14 h 16"/>
                <a:gd name="T40" fmla="*/ 99 w 99"/>
                <a:gd name="T41" fmla="*/ 7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9" h="16">
                  <a:moveTo>
                    <a:pt x="99" y="7"/>
                  </a:moveTo>
                  <a:lnTo>
                    <a:pt x="99" y="6"/>
                  </a:lnTo>
                  <a:lnTo>
                    <a:pt x="90" y="4"/>
                  </a:lnTo>
                  <a:lnTo>
                    <a:pt x="79" y="3"/>
                  </a:lnTo>
                  <a:lnTo>
                    <a:pt x="67" y="0"/>
                  </a:lnTo>
                  <a:lnTo>
                    <a:pt x="53" y="3"/>
                  </a:lnTo>
                  <a:lnTo>
                    <a:pt x="38" y="4"/>
                  </a:lnTo>
                  <a:lnTo>
                    <a:pt x="24" y="5"/>
                  </a:lnTo>
                  <a:lnTo>
                    <a:pt x="11" y="5"/>
                  </a:lnTo>
                  <a:lnTo>
                    <a:pt x="0" y="5"/>
                  </a:lnTo>
                  <a:lnTo>
                    <a:pt x="0" y="16"/>
                  </a:lnTo>
                  <a:lnTo>
                    <a:pt x="11" y="16"/>
                  </a:lnTo>
                  <a:lnTo>
                    <a:pt x="24" y="14"/>
                  </a:lnTo>
                  <a:lnTo>
                    <a:pt x="38" y="13"/>
                  </a:lnTo>
                  <a:lnTo>
                    <a:pt x="53" y="12"/>
                  </a:lnTo>
                  <a:lnTo>
                    <a:pt x="67" y="12"/>
                  </a:lnTo>
                  <a:lnTo>
                    <a:pt x="79" y="12"/>
                  </a:lnTo>
                  <a:lnTo>
                    <a:pt x="90" y="13"/>
                  </a:lnTo>
                  <a:lnTo>
                    <a:pt x="94" y="15"/>
                  </a:lnTo>
                  <a:lnTo>
                    <a:pt x="94" y="14"/>
                  </a:lnTo>
                  <a:lnTo>
                    <a:pt x="9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49" name="Freeform 657"/>
            <p:cNvSpPr>
              <a:spLocks/>
            </p:cNvSpPr>
            <p:nvPr/>
          </p:nvSpPr>
          <p:spPr bwMode="auto">
            <a:xfrm>
              <a:off x="2280" y="3751"/>
              <a:ext cx="37" cy="16"/>
            </a:xfrm>
            <a:custGeom>
              <a:avLst/>
              <a:gdLst>
                <a:gd name="T0" fmla="*/ 104 w 111"/>
                <a:gd name="T1" fmla="*/ 38 h 48"/>
                <a:gd name="T2" fmla="*/ 105 w 111"/>
                <a:gd name="T3" fmla="*/ 37 h 48"/>
                <a:gd name="T4" fmla="*/ 99 w 111"/>
                <a:gd name="T5" fmla="*/ 37 h 48"/>
                <a:gd name="T6" fmla="*/ 86 w 111"/>
                <a:gd name="T7" fmla="*/ 33 h 48"/>
                <a:gd name="T8" fmla="*/ 71 w 111"/>
                <a:gd name="T9" fmla="*/ 29 h 48"/>
                <a:gd name="T10" fmla="*/ 54 w 111"/>
                <a:gd name="T11" fmla="*/ 22 h 48"/>
                <a:gd name="T12" fmla="*/ 38 w 111"/>
                <a:gd name="T13" fmla="*/ 16 h 48"/>
                <a:gd name="T14" fmla="*/ 24 w 111"/>
                <a:gd name="T15" fmla="*/ 9 h 48"/>
                <a:gd name="T16" fmla="*/ 13 w 111"/>
                <a:gd name="T17" fmla="*/ 4 h 48"/>
                <a:gd name="T18" fmla="*/ 5 w 111"/>
                <a:gd name="T19" fmla="*/ 0 h 48"/>
                <a:gd name="T20" fmla="*/ 0 w 111"/>
                <a:gd name="T21" fmla="*/ 7 h 48"/>
                <a:gd name="T22" fmla="*/ 8 w 111"/>
                <a:gd name="T23" fmla="*/ 13 h 48"/>
                <a:gd name="T24" fmla="*/ 20 w 111"/>
                <a:gd name="T25" fmla="*/ 19 h 48"/>
                <a:gd name="T26" fmla="*/ 36 w 111"/>
                <a:gd name="T27" fmla="*/ 25 h 48"/>
                <a:gd name="T28" fmla="*/ 52 w 111"/>
                <a:gd name="T29" fmla="*/ 31 h 48"/>
                <a:gd name="T30" fmla="*/ 69 w 111"/>
                <a:gd name="T31" fmla="*/ 38 h 48"/>
                <a:gd name="T32" fmla="*/ 84 w 111"/>
                <a:gd name="T33" fmla="*/ 43 h 48"/>
                <a:gd name="T34" fmla="*/ 96 w 111"/>
                <a:gd name="T35" fmla="*/ 46 h 48"/>
                <a:gd name="T36" fmla="*/ 105 w 111"/>
                <a:gd name="T37" fmla="*/ 48 h 48"/>
                <a:gd name="T38" fmla="*/ 107 w 111"/>
                <a:gd name="T39" fmla="*/ 47 h 48"/>
                <a:gd name="T40" fmla="*/ 105 w 111"/>
                <a:gd name="T41" fmla="*/ 48 h 48"/>
                <a:gd name="T42" fmla="*/ 109 w 111"/>
                <a:gd name="T43" fmla="*/ 46 h 48"/>
                <a:gd name="T44" fmla="*/ 111 w 111"/>
                <a:gd name="T45" fmla="*/ 43 h 48"/>
                <a:gd name="T46" fmla="*/ 109 w 111"/>
                <a:gd name="T47" fmla="*/ 39 h 48"/>
                <a:gd name="T48" fmla="*/ 105 w 111"/>
                <a:gd name="T49" fmla="*/ 37 h 48"/>
                <a:gd name="T50" fmla="*/ 104 w 111"/>
                <a:gd name="T51" fmla="*/ 3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1" h="48">
                  <a:moveTo>
                    <a:pt x="104" y="38"/>
                  </a:moveTo>
                  <a:lnTo>
                    <a:pt x="105" y="37"/>
                  </a:lnTo>
                  <a:lnTo>
                    <a:pt x="99" y="37"/>
                  </a:lnTo>
                  <a:lnTo>
                    <a:pt x="86" y="33"/>
                  </a:lnTo>
                  <a:lnTo>
                    <a:pt x="71" y="29"/>
                  </a:lnTo>
                  <a:lnTo>
                    <a:pt x="54" y="22"/>
                  </a:lnTo>
                  <a:lnTo>
                    <a:pt x="38" y="16"/>
                  </a:lnTo>
                  <a:lnTo>
                    <a:pt x="24" y="9"/>
                  </a:lnTo>
                  <a:lnTo>
                    <a:pt x="13" y="4"/>
                  </a:lnTo>
                  <a:lnTo>
                    <a:pt x="5" y="0"/>
                  </a:lnTo>
                  <a:lnTo>
                    <a:pt x="0" y="7"/>
                  </a:lnTo>
                  <a:lnTo>
                    <a:pt x="8" y="13"/>
                  </a:lnTo>
                  <a:lnTo>
                    <a:pt x="20" y="19"/>
                  </a:lnTo>
                  <a:lnTo>
                    <a:pt x="36" y="25"/>
                  </a:lnTo>
                  <a:lnTo>
                    <a:pt x="52" y="31"/>
                  </a:lnTo>
                  <a:lnTo>
                    <a:pt x="69" y="38"/>
                  </a:lnTo>
                  <a:lnTo>
                    <a:pt x="84" y="43"/>
                  </a:lnTo>
                  <a:lnTo>
                    <a:pt x="96" y="46"/>
                  </a:lnTo>
                  <a:lnTo>
                    <a:pt x="105" y="48"/>
                  </a:lnTo>
                  <a:lnTo>
                    <a:pt x="107" y="47"/>
                  </a:lnTo>
                  <a:lnTo>
                    <a:pt x="105" y="48"/>
                  </a:lnTo>
                  <a:lnTo>
                    <a:pt x="109" y="46"/>
                  </a:lnTo>
                  <a:lnTo>
                    <a:pt x="111" y="43"/>
                  </a:lnTo>
                  <a:lnTo>
                    <a:pt x="109" y="39"/>
                  </a:lnTo>
                  <a:lnTo>
                    <a:pt x="105" y="37"/>
                  </a:lnTo>
                  <a:lnTo>
                    <a:pt x="104" y="3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50" name="Freeform 658"/>
            <p:cNvSpPr>
              <a:spLocks/>
            </p:cNvSpPr>
            <p:nvPr/>
          </p:nvSpPr>
          <p:spPr bwMode="auto">
            <a:xfrm>
              <a:off x="2315" y="3757"/>
              <a:ext cx="56" cy="9"/>
            </a:xfrm>
            <a:custGeom>
              <a:avLst/>
              <a:gdLst>
                <a:gd name="T0" fmla="*/ 170 w 170"/>
                <a:gd name="T1" fmla="*/ 2 h 27"/>
                <a:gd name="T2" fmla="*/ 170 w 170"/>
                <a:gd name="T3" fmla="*/ 2 h 27"/>
                <a:gd name="T4" fmla="*/ 157 w 170"/>
                <a:gd name="T5" fmla="*/ 0 h 27"/>
                <a:gd name="T6" fmla="*/ 140 w 170"/>
                <a:gd name="T7" fmla="*/ 0 h 27"/>
                <a:gd name="T8" fmla="*/ 117 w 170"/>
                <a:gd name="T9" fmla="*/ 2 h 27"/>
                <a:gd name="T10" fmla="*/ 92 w 170"/>
                <a:gd name="T11" fmla="*/ 4 h 27"/>
                <a:gd name="T12" fmla="*/ 66 w 170"/>
                <a:gd name="T13" fmla="*/ 8 h 27"/>
                <a:gd name="T14" fmla="*/ 40 w 170"/>
                <a:gd name="T15" fmla="*/ 11 h 27"/>
                <a:gd name="T16" fmla="*/ 19 w 170"/>
                <a:gd name="T17" fmla="*/ 15 h 27"/>
                <a:gd name="T18" fmla="*/ 0 w 170"/>
                <a:gd name="T19" fmla="*/ 18 h 27"/>
                <a:gd name="T20" fmla="*/ 3 w 170"/>
                <a:gd name="T21" fmla="*/ 27 h 27"/>
                <a:gd name="T22" fmla="*/ 19 w 170"/>
                <a:gd name="T23" fmla="*/ 24 h 27"/>
                <a:gd name="T24" fmla="*/ 40 w 170"/>
                <a:gd name="T25" fmla="*/ 20 h 27"/>
                <a:gd name="T26" fmla="*/ 66 w 170"/>
                <a:gd name="T27" fmla="*/ 17 h 27"/>
                <a:gd name="T28" fmla="*/ 92 w 170"/>
                <a:gd name="T29" fmla="*/ 13 h 27"/>
                <a:gd name="T30" fmla="*/ 117 w 170"/>
                <a:gd name="T31" fmla="*/ 11 h 27"/>
                <a:gd name="T32" fmla="*/ 140 w 170"/>
                <a:gd name="T33" fmla="*/ 11 h 27"/>
                <a:gd name="T34" fmla="*/ 157 w 170"/>
                <a:gd name="T35" fmla="*/ 11 h 27"/>
                <a:gd name="T36" fmla="*/ 167 w 170"/>
                <a:gd name="T37" fmla="*/ 11 h 27"/>
                <a:gd name="T38" fmla="*/ 167 w 170"/>
                <a:gd name="T39" fmla="*/ 11 h 27"/>
                <a:gd name="T40" fmla="*/ 170 w 170"/>
                <a:gd name="T41"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0" h="27">
                  <a:moveTo>
                    <a:pt x="170" y="2"/>
                  </a:moveTo>
                  <a:lnTo>
                    <a:pt x="170" y="2"/>
                  </a:lnTo>
                  <a:lnTo>
                    <a:pt x="157" y="0"/>
                  </a:lnTo>
                  <a:lnTo>
                    <a:pt x="140" y="0"/>
                  </a:lnTo>
                  <a:lnTo>
                    <a:pt x="117" y="2"/>
                  </a:lnTo>
                  <a:lnTo>
                    <a:pt x="92" y="4"/>
                  </a:lnTo>
                  <a:lnTo>
                    <a:pt x="66" y="8"/>
                  </a:lnTo>
                  <a:lnTo>
                    <a:pt x="40" y="11"/>
                  </a:lnTo>
                  <a:lnTo>
                    <a:pt x="19" y="15"/>
                  </a:lnTo>
                  <a:lnTo>
                    <a:pt x="0" y="18"/>
                  </a:lnTo>
                  <a:lnTo>
                    <a:pt x="3" y="27"/>
                  </a:lnTo>
                  <a:lnTo>
                    <a:pt x="19" y="24"/>
                  </a:lnTo>
                  <a:lnTo>
                    <a:pt x="40" y="20"/>
                  </a:lnTo>
                  <a:lnTo>
                    <a:pt x="66" y="17"/>
                  </a:lnTo>
                  <a:lnTo>
                    <a:pt x="92" y="13"/>
                  </a:lnTo>
                  <a:lnTo>
                    <a:pt x="117" y="11"/>
                  </a:lnTo>
                  <a:lnTo>
                    <a:pt x="140" y="11"/>
                  </a:lnTo>
                  <a:lnTo>
                    <a:pt x="157" y="11"/>
                  </a:lnTo>
                  <a:lnTo>
                    <a:pt x="167" y="11"/>
                  </a:lnTo>
                  <a:lnTo>
                    <a:pt x="167" y="11"/>
                  </a:lnTo>
                  <a:lnTo>
                    <a:pt x="17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51" name="Freeform 659"/>
            <p:cNvSpPr>
              <a:spLocks/>
            </p:cNvSpPr>
            <p:nvPr/>
          </p:nvSpPr>
          <p:spPr bwMode="auto">
            <a:xfrm>
              <a:off x="2370" y="3758"/>
              <a:ext cx="130" cy="22"/>
            </a:xfrm>
            <a:custGeom>
              <a:avLst/>
              <a:gdLst>
                <a:gd name="T0" fmla="*/ 388 w 388"/>
                <a:gd name="T1" fmla="*/ 56 h 66"/>
                <a:gd name="T2" fmla="*/ 388 w 388"/>
                <a:gd name="T3" fmla="*/ 56 h 66"/>
                <a:gd name="T4" fmla="*/ 377 w 388"/>
                <a:gd name="T5" fmla="*/ 55 h 66"/>
                <a:gd name="T6" fmla="*/ 361 w 388"/>
                <a:gd name="T7" fmla="*/ 55 h 66"/>
                <a:gd name="T8" fmla="*/ 340 w 388"/>
                <a:gd name="T9" fmla="*/ 53 h 66"/>
                <a:gd name="T10" fmla="*/ 315 w 388"/>
                <a:gd name="T11" fmla="*/ 50 h 66"/>
                <a:gd name="T12" fmla="*/ 288 w 388"/>
                <a:gd name="T13" fmla="*/ 47 h 66"/>
                <a:gd name="T14" fmla="*/ 258 w 388"/>
                <a:gd name="T15" fmla="*/ 42 h 66"/>
                <a:gd name="T16" fmla="*/ 226 w 388"/>
                <a:gd name="T17" fmla="*/ 38 h 66"/>
                <a:gd name="T18" fmla="*/ 194 w 388"/>
                <a:gd name="T19" fmla="*/ 33 h 66"/>
                <a:gd name="T20" fmla="*/ 162 w 388"/>
                <a:gd name="T21" fmla="*/ 29 h 66"/>
                <a:gd name="T22" fmla="*/ 130 w 388"/>
                <a:gd name="T23" fmla="*/ 24 h 66"/>
                <a:gd name="T24" fmla="*/ 100 w 388"/>
                <a:gd name="T25" fmla="*/ 19 h 66"/>
                <a:gd name="T26" fmla="*/ 73 w 388"/>
                <a:gd name="T27" fmla="*/ 15 h 66"/>
                <a:gd name="T28" fmla="*/ 48 w 388"/>
                <a:gd name="T29" fmla="*/ 10 h 66"/>
                <a:gd name="T30" fmla="*/ 29 w 388"/>
                <a:gd name="T31" fmla="*/ 6 h 66"/>
                <a:gd name="T32" fmla="*/ 13 w 388"/>
                <a:gd name="T33" fmla="*/ 2 h 66"/>
                <a:gd name="T34" fmla="*/ 3 w 388"/>
                <a:gd name="T35" fmla="*/ 0 h 66"/>
                <a:gd name="T36" fmla="*/ 0 w 388"/>
                <a:gd name="T37" fmla="*/ 9 h 66"/>
                <a:gd name="T38" fmla="*/ 11 w 388"/>
                <a:gd name="T39" fmla="*/ 11 h 66"/>
                <a:gd name="T40" fmla="*/ 27 w 388"/>
                <a:gd name="T41" fmla="*/ 15 h 66"/>
                <a:gd name="T42" fmla="*/ 48 w 388"/>
                <a:gd name="T43" fmla="*/ 19 h 66"/>
                <a:gd name="T44" fmla="*/ 73 w 388"/>
                <a:gd name="T45" fmla="*/ 24 h 66"/>
                <a:gd name="T46" fmla="*/ 100 w 388"/>
                <a:gd name="T47" fmla="*/ 29 h 66"/>
                <a:gd name="T48" fmla="*/ 130 w 388"/>
                <a:gd name="T49" fmla="*/ 33 h 66"/>
                <a:gd name="T50" fmla="*/ 162 w 388"/>
                <a:gd name="T51" fmla="*/ 38 h 66"/>
                <a:gd name="T52" fmla="*/ 194 w 388"/>
                <a:gd name="T53" fmla="*/ 42 h 66"/>
                <a:gd name="T54" fmla="*/ 226 w 388"/>
                <a:gd name="T55" fmla="*/ 47 h 66"/>
                <a:gd name="T56" fmla="*/ 258 w 388"/>
                <a:gd name="T57" fmla="*/ 51 h 66"/>
                <a:gd name="T58" fmla="*/ 288 w 388"/>
                <a:gd name="T59" fmla="*/ 56 h 66"/>
                <a:gd name="T60" fmla="*/ 315 w 388"/>
                <a:gd name="T61" fmla="*/ 60 h 66"/>
                <a:gd name="T62" fmla="*/ 340 w 388"/>
                <a:gd name="T63" fmla="*/ 62 h 66"/>
                <a:gd name="T64" fmla="*/ 361 w 388"/>
                <a:gd name="T65" fmla="*/ 64 h 66"/>
                <a:gd name="T66" fmla="*/ 377 w 388"/>
                <a:gd name="T67" fmla="*/ 66 h 66"/>
                <a:gd name="T68" fmla="*/ 388 w 388"/>
                <a:gd name="T69" fmla="*/ 65 h 66"/>
                <a:gd name="T70" fmla="*/ 388 w 388"/>
                <a:gd name="T71" fmla="*/ 65 h 66"/>
                <a:gd name="T72" fmla="*/ 388 w 388"/>
                <a:gd name="T73" fmla="*/ 5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8" h="66">
                  <a:moveTo>
                    <a:pt x="388" y="56"/>
                  </a:moveTo>
                  <a:lnTo>
                    <a:pt x="388" y="56"/>
                  </a:lnTo>
                  <a:lnTo>
                    <a:pt x="377" y="55"/>
                  </a:lnTo>
                  <a:lnTo>
                    <a:pt x="361" y="55"/>
                  </a:lnTo>
                  <a:lnTo>
                    <a:pt x="340" y="53"/>
                  </a:lnTo>
                  <a:lnTo>
                    <a:pt x="315" y="50"/>
                  </a:lnTo>
                  <a:lnTo>
                    <a:pt x="288" y="47"/>
                  </a:lnTo>
                  <a:lnTo>
                    <a:pt x="258" y="42"/>
                  </a:lnTo>
                  <a:lnTo>
                    <a:pt x="226" y="38"/>
                  </a:lnTo>
                  <a:lnTo>
                    <a:pt x="194" y="33"/>
                  </a:lnTo>
                  <a:lnTo>
                    <a:pt x="162" y="29"/>
                  </a:lnTo>
                  <a:lnTo>
                    <a:pt x="130" y="24"/>
                  </a:lnTo>
                  <a:lnTo>
                    <a:pt x="100" y="19"/>
                  </a:lnTo>
                  <a:lnTo>
                    <a:pt x="73" y="15"/>
                  </a:lnTo>
                  <a:lnTo>
                    <a:pt x="48" y="10"/>
                  </a:lnTo>
                  <a:lnTo>
                    <a:pt x="29" y="6"/>
                  </a:lnTo>
                  <a:lnTo>
                    <a:pt x="13" y="2"/>
                  </a:lnTo>
                  <a:lnTo>
                    <a:pt x="3" y="0"/>
                  </a:lnTo>
                  <a:lnTo>
                    <a:pt x="0" y="9"/>
                  </a:lnTo>
                  <a:lnTo>
                    <a:pt x="11" y="11"/>
                  </a:lnTo>
                  <a:lnTo>
                    <a:pt x="27" y="15"/>
                  </a:lnTo>
                  <a:lnTo>
                    <a:pt x="48" y="19"/>
                  </a:lnTo>
                  <a:lnTo>
                    <a:pt x="73" y="24"/>
                  </a:lnTo>
                  <a:lnTo>
                    <a:pt x="100" y="29"/>
                  </a:lnTo>
                  <a:lnTo>
                    <a:pt x="130" y="33"/>
                  </a:lnTo>
                  <a:lnTo>
                    <a:pt x="162" y="38"/>
                  </a:lnTo>
                  <a:lnTo>
                    <a:pt x="194" y="42"/>
                  </a:lnTo>
                  <a:lnTo>
                    <a:pt x="226" y="47"/>
                  </a:lnTo>
                  <a:lnTo>
                    <a:pt x="258" y="51"/>
                  </a:lnTo>
                  <a:lnTo>
                    <a:pt x="288" y="56"/>
                  </a:lnTo>
                  <a:lnTo>
                    <a:pt x="315" y="60"/>
                  </a:lnTo>
                  <a:lnTo>
                    <a:pt x="340" y="62"/>
                  </a:lnTo>
                  <a:lnTo>
                    <a:pt x="361" y="64"/>
                  </a:lnTo>
                  <a:lnTo>
                    <a:pt x="377" y="66"/>
                  </a:lnTo>
                  <a:lnTo>
                    <a:pt x="388" y="65"/>
                  </a:lnTo>
                  <a:lnTo>
                    <a:pt x="388" y="65"/>
                  </a:lnTo>
                  <a:lnTo>
                    <a:pt x="388" y="5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52" name="Freeform 660"/>
            <p:cNvSpPr>
              <a:spLocks/>
            </p:cNvSpPr>
            <p:nvPr/>
          </p:nvSpPr>
          <p:spPr bwMode="auto">
            <a:xfrm>
              <a:off x="2500" y="3776"/>
              <a:ext cx="35" cy="5"/>
            </a:xfrm>
            <a:custGeom>
              <a:avLst/>
              <a:gdLst>
                <a:gd name="T0" fmla="*/ 107 w 107"/>
                <a:gd name="T1" fmla="*/ 3 h 13"/>
                <a:gd name="T2" fmla="*/ 107 w 107"/>
                <a:gd name="T3" fmla="*/ 3 h 13"/>
                <a:gd name="T4" fmla="*/ 100 w 107"/>
                <a:gd name="T5" fmla="*/ 2 h 13"/>
                <a:gd name="T6" fmla="*/ 91 w 107"/>
                <a:gd name="T7" fmla="*/ 1 h 13"/>
                <a:gd name="T8" fmla="*/ 78 w 107"/>
                <a:gd name="T9" fmla="*/ 0 h 13"/>
                <a:gd name="T10" fmla="*/ 65 w 107"/>
                <a:gd name="T11" fmla="*/ 0 h 13"/>
                <a:gd name="T12" fmla="*/ 50 w 107"/>
                <a:gd name="T13" fmla="*/ 0 h 13"/>
                <a:gd name="T14" fmla="*/ 34 w 107"/>
                <a:gd name="T15" fmla="*/ 0 h 13"/>
                <a:gd name="T16" fmla="*/ 16 w 107"/>
                <a:gd name="T17" fmla="*/ 0 h 13"/>
                <a:gd name="T18" fmla="*/ 0 w 107"/>
                <a:gd name="T19" fmla="*/ 1 h 13"/>
                <a:gd name="T20" fmla="*/ 0 w 107"/>
                <a:gd name="T21" fmla="*/ 10 h 13"/>
                <a:gd name="T22" fmla="*/ 16 w 107"/>
                <a:gd name="T23" fmla="*/ 11 h 13"/>
                <a:gd name="T24" fmla="*/ 34 w 107"/>
                <a:gd name="T25" fmla="*/ 11 h 13"/>
                <a:gd name="T26" fmla="*/ 50 w 107"/>
                <a:gd name="T27" fmla="*/ 11 h 13"/>
                <a:gd name="T28" fmla="*/ 65 w 107"/>
                <a:gd name="T29" fmla="*/ 11 h 13"/>
                <a:gd name="T30" fmla="*/ 78 w 107"/>
                <a:gd name="T31" fmla="*/ 11 h 13"/>
                <a:gd name="T32" fmla="*/ 91 w 107"/>
                <a:gd name="T33" fmla="*/ 13 h 13"/>
                <a:gd name="T34" fmla="*/ 100 w 107"/>
                <a:gd name="T35" fmla="*/ 11 h 13"/>
                <a:gd name="T36" fmla="*/ 107 w 107"/>
                <a:gd name="T37" fmla="*/ 13 h 13"/>
                <a:gd name="T38" fmla="*/ 107 w 107"/>
                <a:gd name="T39" fmla="*/ 13 h 13"/>
                <a:gd name="T40" fmla="*/ 107 w 107"/>
                <a:gd name="T41"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7" h="13">
                  <a:moveTo>
                    <a:pt x="107" y="3"/>
                  </a:moveTo>
                  <a:lnTo>
                    <a:pt x="107" y="3"/>
                  </a:lnTo>
                  <a:lnTo>
                    <a:pt x="100" y="2"/>
                  </a:lnTo>
                  <a:lnTo>
                    <a:pt x="91" y="1"/>
                  </a:lnTo>
                  <a:lnTo>
                    <a:pt x="78" y="0"/>
                  </a:lnTo>
                  <a:lnTo>
                    <a:pt x="65" y="0"/>
                  </a:lnTo>
                  <a:lnTo>
                    <a:pt x="50" y="0"/>
                  </a:lnTo>
                  <a:lnTo>
                    <a:pt x="34" y="0"/>
                  </a:lnTo>
                  <a:lnTo>
                    <a:pt x="16" y="0"/>
                  </a:lnTo>
                  <a:lnTo>
                    <a:pt x="0" y="1"/>
                  </a:lnTo>
                  <a:lnTo>
                    <a:pt x="0" y="10"/>
                  </a:lnTo>
                  <a:lnTo>
                    <a:pt x="16" y="11"/>
                  </a:lnTo>
                  <a:lnTo>
                    <a:pt x="34" y="11"/>
                  </a:lnTo>
                  <a:lnTo>
                    <a:pt x="50" y="11"/>
                  </a:lnTo>
                  <a:lnTo>
                    <a:pt x="65" y="11"/>
                  </a:lnTo>
                  <a:lnTo>
                    <a:pt x="78" y="11"/>
                  </a:lnTo>
                  <a:lnTo>
                    <a:pt x="91" y="13"/>
                  </a:lnTo>
                  <a:lnTo>
                    <a:pt x="100" y="11"/>
                  </a:lnTo>
                  <a:lnTo>
                    <a:pt x="107" y="13"/>
                  </a:lnTo>
                  <a:lnTo>
                    <a:pt x="107" y="13"/>
                  </a:lnTo>
                  <a:lnTo>
                    <a:pt x="107"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53" name="Freeform 661"/>
            <p:cNvSpPr>
              <a:spLocks/>
            </p:cNvSpPr>
            <p:nvPr/>
          </p:nvSpPr>
          <p:spPr bwMode="auto">
            <a:xfrm>
              <a:off x="2535" y="3777"/>
              <a:ext cx="51" cy="12"/>
            </a:xfrm>
            <a:custGeom>
              <a:avLst/>
              <a:gdLst>
                <a:gd name="T0" fmla="*/ 152 w 152"/>
                <a:gd name="T1" fmla="*/ 24 h 34"/>
                <a:gd name="T2" fmla="*/ 141 w 152"/>
                <a:gd name="T3" fmla="*/ 23 h 34"/>
                <a:gd name="T4" fmla="*/ 122 w 152"/>
                <a:gd name="T5" fmla="*/ 21 h 34"/>
                <a:gd name="T6" fmla="*/ 99 w 152"/>
                <a:gd name="T7" fmla="*/ 18 h 34"/>
                <a:gd name="T8" fmla="*/ 74 w 152"/>
                <a:gd name="T9" fmla="*/ 13 h 34"/>
                <a:gd name="T10" fmla="*/ 49 w 152"/>
                <a:gd name="T11" fmla="*/ 8 h 34"/>
                <a:gd name="T12" fmla="*/ 26 w 152"/>
                <a:gd name="T13" fmla="*/ 5 h 34"/>
                <a:gd name="T14" fmla="*/ 9 w 152"/>
                <a:gd name="T15" fmla="*/ 2 h 34"/>
                <a:gd name="T16" fmla="*/ 0 w 152"/>
                <a:gd name="T17" fmla="*/ 0 h 34"/>
                <a:gd name="T18" fmla="*/ 0 w 152"/>
                <a:gd name="T19" fmla="*/ 10 h 34"/>
                <a:gd name="T20" fmla="*/ 9 w 152"/>
                <a:gd name="T21" fmla="*/ 11 h 34"/>
                <a:gd name="T22" fmla="*/ 26 w 152"/>
                <a:gd name="T23" fmla="*/ 14 h 34"/>
                <a:gd name="T24" fmla="*/ 49 w 152"/>
                <a:gd name="T25" fmla="*/ 18 h 34"/>
                <a:gd name="T26" fmla="*/ 74 w 152"/>
                <a:gd name="T27" fmla="*/ 22 h 34"/>
                <a:gd name="T28" fmla="*/ 99 w 152"/>
                <a:gd name="T29" fmla="*/ 27 h 34"/>
                <a:gd name="T30" fmla="*/ 122 w 152"/>
                <a:gd name="T31" fmla="*/ 30 h 34"/>
                <a:gd name="T32" fmla="*/ 141 w 152"/>
                <a:gd name="T33" fmla="*/ 32 h 34"/>
                <a:gd name="T34" fmla="*/ 152 w 152"/>
                <a:gd name="T35" fmla="*/ 34 h 34"/>
                <a:gd name="T36" fmla="*/ 152 w 152"/>
                <a:gd name="T37" fmla="*/ 2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2" h="34">
                  <a:moveTo>
                    <a:pt x="152" y="24"/>
                  </a:moveTo>
                  <a:lnTo>
                    <a:pt x="141" y="23"/>
                  </a:lnTo>
                  <a:lnTo>
                    <a:pt x="122" y="21"/>
                  </a:lnTo>
                  <a:lnTo>
                    <a:pt x="99" y="18"/>
                  </a:lnTo>
                  <a:lnTo>
                    <a:pt x="74" y="13"/>
                  </a:lnTo>
                  <a:lnTo>
                    <a:pt x="49" y="8"/>
                  </a:lnTo>
                  <a:lnTo>
                    <a:pt x="26" y="5"/>
                  </a:lnTo>
                  <a:lnTo>
                    <a:pt x="9" y="2"/>
                  </a:lnTo>
                  <a:lnTo>
                    <a:pt x="0" y="0"/>
                  </a:lnTo>
                  <a:lnTo>
                    <a:pt x="0" y="10"/>
                  </a:lnTo>
                  <a:lnTo>
                    <a:pt x="9" y="11"/>
                  </a:lnTo>
                  <a:lnTo>
                    <a:pt x="26" y="14"/>
                  </a:lnTo>
                  <a:lnTo>
                    <a:pt x="49" y="18"/>
                  </a:lnTo>
                  <a:lnTo>
                    <a:pt x="74" y="22"/>
                  </a:lnTo>
                  <a:lnTo>
                    <a:pt x="99" y="27"/>
                  </a:lnTo>
                  <a:lnTo>
                    <a:pt x="122" y="30"/>
                  </a:lnTo>
                  <a:lnTo>
                    <a:pt x="141" y="32"/>
                  </a:lnTo>
                  <a:lnTo>
                    <a:pt x="152" y="34"/>
                  </a:lnTo>
                  <a:lnTo>
                    <a:pt x="152"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54" name="Freeform 662"/>
            <p:cNvSpPr>
              <a:spLocks/>
            </p:cNvSpPr>
            <p:nvPr/>
          </p:nvSpPr>
          <p:spPr bwMode="auto">
            <a:xfrm>
              <a:off x="2586" y="3785"/>
              <a:ext cx="2" cy="4"/>
            </a:xfrm>
            <a:custGeom>
              <a:avLst/>
              <a:gdLst>
                <a:gd name="T0" fmla="*/ 0 w 5"/>
                <a:gd name="T1" fmla="*/ 10 h 10"/>
                <a:gd name="T2" fmla="*/ 4 w 5"/>
                <a:gd name="T3" fmla="*/ 8 h 10"/>
                <a:gd name="T4" fmla="*/ 5 w 5"/>
                <a:gd name="T5" fmla="*/ 5 h 10"/>
                <a:gd name="T6" fmla="*/ 4 w 5"/>
                <a:gd name="T7" fmla="*/ 2 h 10"/>
                <a:gd name="T8" fmla="*/ 0 w 5"/>
                <a:gd name="T9" fmla="*/ 0 h 10"/>
                <a:gd name="T10" fmla="*/ 0 w 5"/>
                <a:gd name="T11" fmla="*/ 10 h 10"/>
              </a:gdLst>
              <a:ahLst/>
              <a:cxnLst>
                <a:cxn ang="0">
                  <a:pos x="T0" y="T1"/>
                </a:cxn>
                <a:cxn ang="0">
                  <a:pos x="T2" y="T3"/>
                </a:cxn>
                <a:cxn ang="0">
                  <a:pos x="T4" y="T5"/>
                </a:cxn>
                <a:cxn ang="0">
                  <a:pos x="T6" y="T7"/>
                </a:cxn>
                <a:cxn ang="0">
                  <a:pos x="T8" y="T9"/>
                </a:cxn>
                <a:cxn ang="0">
                  <a:pos x="T10" y="T11"/>
                </a:cxn>
              </a:cxnLst>
              <a:rect l="0" t="0" r="r" b="b"/>
              <a:pathLst>
                <a:path w="5" h="10">
                  <a:moveTo>
                    <a:pt x="0" y="10"/>
                  </a:moveTo>
                  <a:lnTo>
                    <a:pt x="4" y="8"/>
                  </a:lnTo>
                  <a:lnTo>
                    <a:pt x="5" y="5"/>
                  </a:lnTo>
                  <a:lnTo>
                    <a:pt x="4" y="2"/>
                  </a:lnTo>
                  <a:lnTo>
                    <a:pt x="0" y="0"/>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55" name="Freeform 663"/>
            <p:cNvSpPr>
              <a:spLocks/>
            </p:cNvSpPr>
            <p:nvPr/>
          </p:nvSpPr>
          <p:spPr bwMode="auto">
            <a:xfrm>
              <a:off x="2246" y="3776"/>
              <a:ext cx="2" cy="3"/>
            </a:xfrm>
            <a:custGeom>
              <a:avLst/>
              <a:gdLst>
                <a:gd name="T0" fmla="*/ 4 w 6"/>
                <a:gd name="T1" fmla="*/ 0 h 9"/>
                <a:gd name="T2" fmla="*/ 2 w 6"/>
                <a:gd name="T3" fmla="*/ 2 h 9"/>
                <a:gd name="T4" fmla="*/ 0 w 6"/>
                <a:gd name="T5" fmla="*/ 5 h 9"/>
                <a:gd name="T6" fmla="*/ 3 w 6"/>
                <a:gd name="T7" fmla="*/ 8 h 9"/>
                <a:gd name="T8" fmla="*/ 6 w 6"/>
                <a:gd name="T9" fmla="*/ 9 h 9"/>
                <a:gd name="T10" fmla="*/ 4 w 6"/>
                <a:gd name="T11" fmla="*/ 0 h 9"/>
              </a:gdLst>
              <a:ahLst/>
              <a:cxnLst>
                <a:cxn ang="0">
                  <a:pos x="T0" y="T1"/>
                </a:cxn>
                <a:cxn ang="0">
                  <a:pos x="T2" y="T3"/>
                </a:cxn>
                <a:cxn ang="0">
                  <a:pos x="T4" y="T5"/>
                </a:cxn>
                <a:cxn ang="0">
                  <a:pos x="T6" y="T7"/>
                </a:cxn>
                <a:cxn ang="0">
                  <a:pos x="T8" y="T9"/>
                </a:cxn>
                <a:cxn ang="0">
                  <a:pos x="T10" y="T11"/>
                </a:cxn>
              </a:cxnLst>
              <a:rect l="0" t="0" r="r" b="b"/>
              <a:pathLst>
                <a:path w="6" h="9">
                  <a:moveTo>
                    <a:pt x="4" y="0"/>
                  </a:moveTo>
                  <a:lnTo>
                    <a:pt x="2" y="2"/>
                  </a:lnTo>
                  <a:lnTo>
                    <a:pt x="0" y="5"/>
                  </a:lnTo>
                  <a:lnTo>
                    <a:pt x="3" y="8"/>
                  </a:lnTo>
                  <a:lnTo>
                    <a:pt x="6" y="9"/>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56" name="Freeform 664"/>
            <p:cNvSpPr>
              <a:spLocks/>
            </p:cNvSpPr>
            <p:nvPr/>
          </p:nvSpPr>
          <p:spPr bwMode="auto">
            <a:xfrm>
              <a:off x="2248" y="3766"/>
              <a:ext cx="29" cy="13"/>
            </a:xfrm>
            <a:custGeom>
              <a:avLst/>
              <a:gdLst>
                <a:gd name="T0" fmla="*/ 88 w 88"/>
                <a:gd name="T1" fmla="*/ 0 h 37"/>
                <a:gd name="T2" fmla="*/ 88 w 88"/>
                <a:gd name="T3" fmla="*/ 0 h 37"/>
                <a:gd name="T4" fmla="*/ 81 w 88"/>
                <a:gd name="T5" fmla="*/ 2 h 37"/>
                <a:gd name="T6" fmla="*/ 72 w 88"/>
                <a:gd name="T7" fmla="*/ 5 h 37"/>
                <a:gd name="T8" fmla="*/ 59 w 88"/>
                <a:gd name="T9" fmla="*/ 8 h 37"/>
                <a:gd name="T10" fmla="*/ 46 w 88"/>
                <a:gd name="T11" fmla="*/ 13 h 37"/>
                <a:gd name="T12" fmla="*/ 32 w 88"/>
                <a:gd name="T13" fmla="*/ 17 h 37"/>
                <a:gd name="T14" fmla="*/ 18 w 88"/>
                <a:gd name="T15" fmla="*/ 22 h 37"/>
                <a:gd name="T16" fmla="*/ 8 w 88"/>
                <a:gd name="T17" fmla="*/ 25 h 37"/>
                <a:gd name="T18" fmla="*/ 0 w 88"/>
                <a:gd name="T19" fmla="*/ 28 h 37"/>
                <a:gd name="T20" fmla="*/ 2 w 88"/>
                <a:gd name="T21" fmla="*/ 37 h 37"/>
                <a:gd name="T22" fmla="*/ 10 w 88"/>
                <a:gd name="T23" fmla="*/ 35 h 37"/>
                <a:gd name="T24" fmla="*/ 20 w 88"/>
                <a:gd name="T25" fmla="*/ 31 h 37"/>
                <a:gd name="T26" fmla="*/ 34 w 88"/>
                <a:gd name="T27" fmla="*/ 26 h 37"/>
                <a:gd name="T28" fmla="*/ 48 w 88"/>
                <a:gd name="T29" fmla="*/ 22 h 37"/>
                <a:gd name="T30" fmla="*/ 62 w 88"/>
                <a:gd name="T31" fmla="*/ 17 h 37"/>
                <a:gd name="T32" fmla="*/ 74 w 88"/>
                <a:gd name="T33" fmla="*/ 14 h 37"/>
                <a:gd name="T34" fmla="*/ 83 w 88"/>
                <a:gd name="T35" fmla="*/ 12 h 37"/>
                <a:gd name="T36" fmla="*/ 88 w 88"/>
                <a:gd name="T37" fmla="*/ 12 h 37"/>
                <a:gd name="T38" fmla="*/ 88 w 88"/>
                <a:gd name="T39" fmla="*/ 12 h 37"/>
                <a:gd name="T40" fmla="*/ 88 w 88"/>
                <a:gd name="T4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8" h="37">
                  <a:moveTo>
                    <a:pt x="88" y="0"/>
                  </a:moveTo>
                  <a:lnTo>
                    <a:pt x="88" y="0"/>
                  </a:lnTo>
                  <a:lnTo>
                    <a:pt x="81" y="2"/>
                  </a:lnTo>
                  <a:lnTo>
                    <a:pt x="72" y="5"/>
                  </a:lnTo>
                  <a:lnTo>
                    <a:pt x="59" y="8"/>
                  </a:lnTo>
                  <a:lnTo>
                    <a:pt x="46" y="13"/>
                  </a:lnTo>
                  <a:lnTo>
                    <a:pt x="32" y="17"/>
                  </a:lnTo>
                  <a:lnTo>
                    <a:pt x="18" y="22"/>
                  </a:lnTo>
                  <a:lnTo>
                    <a:pt x="8" y="25"/>
                  </a:lnTo>
                  <a:lnTo>
                    <a:pt x="0" y="28"/>
                  </a:lnTo>
                  <a:lnTo>
                    <a:pt x="2" y="37"/>
                  </a:lnTo>
                  <a:lnTo>
                    <a:pt x="10" y="35"/>
                  </a:lnTo>
                  <a:lnTo>
                    <a:pt x="20" y="31"/>
                  </a:lnTo>
                  <a:lnTo>
                    <a:pt x="34" y="26"/>
                  </a:lnTo>
                  <a:lnTo>
                    <a:pt x="48" y="22"/>
                  </a:lnTo>
                  <a:lnTo>
                    <a:pt x="62" y="17"/>
                  </a:lnTo>
                  <a:lnTo>
                    <a:pt x="74" y="14"/>
                  </a:lnTo>
                  <a:lnTo>
                    <a:pt x="83" y="12"/>
                  </a:lnTo>
                  <a:lnTo>
                    <a:pt x="88" y="12"/>
                  </a:lnTo>
                  <a:lnTo>
                    <a:pt x="88" y="12"/>
                  </a:lnTo>
                  <a:lnTo>
                    <a:pt x="8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57" name="Freeform 665"/>
            <p:cNvSpPr>
              <a:spLocks/>
            </p:cNvSpPr>
            <p:nvPr/>
          </p:nvSpPr>
          <p:spPr bwMode="auto">
            <a:xfrm>
              <a:off x="2277" y="3763"/>
              <a:ext cx="39" cy="7"/>
            </a:xfrm>
            <a:custGeom>
              <a:avLst/>
              <a:gdLst>
                <a:gd name="T0" fmla="*/ 112 w 117"/>
                <a:gd name="T1" fmla="*/ 0 h 21"/>
                <a:gd name="T2" fmla="*/ 105 w 117"/>
                <a:gd name="T3" fmla="*/ 2 h 21"/>
                <a:gd name="T4" fmla="*/ 94 w 117"/>
                <a:gd name="T5" fmla="*/ 5 h 21"/>
                <a:gd name="T6" fmla="*/ 76 w 117"/>
                <a:gd name="T7" fmla="*/ 6 h 21"/>
                <a:gd name="T8" fmla="*/ 56 w 117"/>
                <a:gd name="T9" fmla="*/ 8 h 21"/>
                <a:gd name="T10" fmla="*/ 37 w 117"/>
                <a:gd name="T11" fmla="*/ 8 h 21"/>
                <a:gd name="T12" fmla="*/ 19 w 117"/>
                <a:gd name="T13" fmla="*/ 8 h 21"/>
                <a:gd name="T14" fmla="*/ 7 w 117"/>
                <a:gd name="T15" fmla="*/ 9 h 21"/>
                <a:gd name="T16" fmla="*/ 0 w 117"/>
                <a:gd name="T17" fmla="*/ 9 h 21"/>
                <a:gd name="T18" fmla="*/ 0 w 117"/>
                <a:gd name="T19" fmla="*/ 21 h 21"/>
                <a:gd name="T20" fmla="*/ 7 w 117"/>
                <a:gd name="T21" fmla="*/ 21 h 21"/>
                <a:gd name="T22" fmla="*/ 19 w 117"/>
                <a:gd name="T23" fmla="*/ 19 h 21"/>
                <a:gd name="T24" fmla="*/ 37 w 117"/>
                <a:gd name="T25" fmla="*/ 19 h 21"/>
                <a:gd name="T26" fmla="*/ 56 w 117"/>
                <a:gd name="T27" fmla="*/ 17 h 21"/>
                <a:gd name="T28" fmla="*/ 76 w 117"/>
                <a:gd name="T29" fmla="*/ 15 h 21"/>
                <a:gd name="T30" fmla="*/ 94 w 117"/>
                <a:gd name="T31" fmla="*/ 14 h 21"/>
                <a:gd name="T32" fmla="*/ 108 w 117"/>
                <a:gd name="T33" fmla="*/ 11 h 21"/>
                <a:gd name="T34" fmla="*/ 117 w 117"/>
                <a:gd name="T35" fmla="*/ 9 h 21"/>
                <a:gd name="T36" fmla="*/ 112 w 117"/>
                <a:gd name="T3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7" h="21">
                  <a:moveTo>
                    <a:pt x="112" y="0"/>
                  </a:moveTo>
                  <a:lnTo>
                    <a:pt x="105" y="2"/>
                  </a:lnTo>
                  <a:lnTo>
                    <a:pt x="94" y="5"/>
                  </a:lnTo>
                  <a:lnTo>
                    <a:pt x="76" y="6"/>
                  </a:lnTo>
                  <a:lnTo>
                    <a:pt x="56" y="8"/>
                  </a:lnTo>
                  <a:lnTo>
                    <a:pt x="37" y="8"/>
                  </a:lnTo>
                  <a:lnTo>
                    <a:pt x="19" y="8"/>
                  </a:lnTo>
                  <a:lnTo>
                    <a:pt x="7" y="9"/>
                  </a:lnTo>
                  <a:lnTo>
                    <a:pt x="0" y="9"/>
                  </a:lnTo>
                  <a:lnTo>
                    <a:pt x="0" y="21"/>
                  </a:lnTo>
                  <a:lnTo>
                    <a:pt x="7" y="21"/>
                  </a:lnTo>
                  <a:lnTo>
                    <a:pt x="19" y="19"/>
                  </a:lnTo>
                  <a:lnTo>
                    <a:pt x="37" y="19"/>
                  </a:lnTo>
                  <a:lnTo>
                    <a:pt x="56" y="17"/>
                  </a:lnTo>
                  <a:lnTo>
                    <a:pt x="76" y="15"/>
                  </a:lnTo>
                  <a:lnTo>
                    <a:pt x="94" y="14"/>
                  </a:lnTo>
                  <a:lnTo>
                    <a:pt x="108" y="11"/>
                  </a:lnTo>
                  <a:lnTo>
                    <a:pt x="117" y="9"/>
                  </a:lnTo>
                  <a:lnTo>
                    <a:pt x="11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58" name="Freeform 666"/>
            <p:cNvSpPr>
              <a:spLocks/>
            </p:cNvSpPr>
            <p:nvPr/>
          </p:nvSpPr>
          <p:spPr bwMode="auto">
            <a:xfrm>
              <a:off x="2314" y="3763"/>
              <a:ext cx="3" cy="3"/>
            </a:xfrm>
            <a:custGeom>
              <a:avLst/>
              <a:gdLst>
                <a:gd name="T0" fmla="*/ 5 w 7"/>
                <a:gd name="T1" fmla="*/ 9 h 9"/>
                <a:gd name="T2" fmla="*/ 7 w 7"/>
                <a:gd name="T3" fmla="*/ 7 h 9"/>
                <a:gd name="T4" fmla="*/ 7 w 7"/>
                <a:gd name="T5" fmla="*/ 2 h 9"/>
                <a:gd name="T6" fmla="*/ 4 w 7"/>
                <a:gd name="T7" fmla="*/ 0 h 9"/>
                <a:gd name="T8" fmla="*/ 0 w 7"/>
                <a:gd name="T9" fmla="*/ 0 h 9"/>
                <a:gd name="T10" fmla="*/ 5 w 7"/>
                <a:gd name="T11" fmla="*/ 9 h 9"/>
              </a:gdLst>
              <a:ahLst/>
              <a:cxnLst>
                <a:cxn ang="0">
                  <a:pos x="T0" y="T1"/>
                </a:cxn>
                <a:cxn ang="0">
                  <a:pos x="T2" y="T3"/>
                </a:cxn>
                <a:cxn ang="0">
                  <a:pos x="T4" y="T5"/>
                </a:cxn>
                <a:cxn ang="0">
                  <a:pos x="T6" y="T7"/>
                </a:cxn>
                <a:cxn ang="0">
                  <a:pos x="T8" y="T9"/>
                </a:cxn>
                <a:cxn ang="0">
                  <a:pos x="T10" y="T11"/>
                </a:cxn>
              </a:cxnLst>
              <a:rect l="0" t="0" r="r" b="b"/>
              <a:pathLst>
                <a:path w="7" h="9">
                  <a:moveTo>
                    <a:pt x="5" y="9"/>
                  </a:moveTo>
                  <a:lnTo>
                    <a:pt x="7" y="7"/>
                  </a:lnTo>
                  <a:lnTo>
                    <a:pt x="7" y="2"/>
                  </a:lnTo>
                  <a:lnTo>
                    <a:pt x="4" y="0"/>
                  </a:lnTo>
                  <a:lnTo>
                    <a:pt x="0" y="0"/>
                  </a:lnTo>
                  <a:lnTo>
                    <a:pt x="5"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59" name="Freeform 667"/>
            <p:cNvSpPr>
              <a:spLocks/>
            </p:cNvSpPr>
            <p:nvPr/>
          </p:nvSpPr>
          <p:spPr bwMode="auto">
            <a:xfrm>
              <a:off x="2778" y="3721"/>
              <a:ext cx="270" cy="21"/>
            </a:xfrm>
            <a:custGeom>
              <a:avLst/>
              <a:gdLst>
                <a:gd name="T0" fmla="*/ 810 w 810"/>
                <a:gd name="T1" fmla="*/ 54 h 64"/>
                <a:gd name="T2" fmla="*/ 798 w 810"/>
                <a:gd name="T3" fmla="*/ 52 h 64"/>
                <a:gd name="T4" fmla="*/ 772 w 810"/>
                <a:gd name="T5" fmla="*/ 51 h 64"/>
                <a:gd name="T6" fmla="*/ 734 w 810"/>
                <a:gd name="T7" fmla="*/ 48 h 64"/>
                <a:gd name="T8" fmla="*/ 684 w 810"/>
                <a:gd name="T9" fmla="*/ 43 h 64"/>
                <a:gd name="T10" fmla="*/ 627 w 810"/>
                <a:gd name="T11" fmla="*/ 38 h 64"/>
                <a:gd name="T12" fmla="*/ 564 w 810"/>
                <a:gd name="T13" fmla="*/ 32 h 64"/>
                <a:gd name="T14" fmla="*/ 497 w 810"/>
                <a:gd name="T15" fmla="*/ 26 h 64"/>
                <a:gd name="T16" fmla="*/ 426 w 810"/>
                <a:gd name="T17" fmla="*/ 20 h 64"/>
                <a:gd name="T18" fmla="*/ 355 w 810"/>
                <a:gd name="T19" fmla="*/ 15 h 64"/>
                <a:gd name="T20" fmla="*/ 285 w 810"/>
                <a:gd name="T21" fmla="*/ 9 h 64"/>
                <a:gd name="T22" fmla="*/ 218 w 810"/>
                <a:gd name="T23" fmla="*/ 5 h 64"/>
                <a:gd name="T24" fmla="*/ 157 w 810"/>
                <a:gd name="T25" fmla="*/ 1 h 64"/>
                <a:gd name="T26" fmla="*/ 103 w 810"/>
                <a:gd name="T27" fmla="*/ 0 h 64"/>
                <a:gd name="T28" fmla="*/ 57 w 810"/>
                <a:gd name="T29" fmla="*/ 0 h 64"/>
                <a:gd name="T30" fmla="*/ 23 w 810"/>
                <a:gd name="T31" fmla="*/ 4 h 64"/>
                <a:gd name="T32" fmla="*/ 0 w 810"/>
                <a:gd name="T33" fmla="*/ 9 h 64"/>
                <a:gd name="T34" fmla="*/ 12 w 810"/>
                <a:gd name="T35" fmla="*/ 16 h 64"/>
                <a:gd name="T36" fmla="*/ 39 w 810"/>
                <a:gd name="T37" fmla="*/ 11 h 64"/>
                <a:gd name="T38" fmla="*/ 79 w 810"/>
                <a:gd name="T39" fmla="*/ 11 h 64"/>
                <a:gd name="T40" fmla="*/ 128 w 810"/>
                <a:gd name="T41" fmla="*/ 12 h 64"/>
                <a:gd name="T42" fmla="*/ 186 w 810"/>
                <a:gd name="T43" fmla="*/ 12 h 64"/>
                <a:gd name="T44" fmla="*/ 251 w 810"/>
                <a:gd name="T45" fmla="*/ 16 h 64"/>
                <a:gd name="T46" fmla="*/ 319 w 810"/>
                <a:gd name="T47" fmla="*/ 22 h 64"/>
                <a:gd name="T48" fmla="*/ 390 w 810"/>
                <a:gd name="T49" fmla="*/ 26 h 64"/>
                <a:gd name="T50" fmla="*/ 461 w 810"/>
                <a:gd name="T51" fmla="*/ 32 h 64"/>
                <a:gd name="T52" fmla="*/ 531 w 810"/>
                <a:gd name="T53" fmla="*/ 39 h 64"/>
                <a:gd name="T54" fmla="*/ 596 w 810"/>
                <a:gd name="T55" fmla="*/ 44 h 64"/>
                <a:gd name="T56" fmla="*/ 657 w 810"/>
                <a:gd name="T57" fmla="*/ 50 h 64"/>
                <a:gd name="T58" fmla="*/ 711 w 810"/>
                <a:gd name="T59" fmla="*/ 55 h 64"/>
                <a:gd name="T60" fmla="*/ 754 w 810"/>
                <a:gd name="T61" fmla="*/ 59 h 64"/>
                <a:gd name="T62" fmla="*/ 786 w 810"/>
                <a:gd name="T63" fmla="*/ 62 h 64"/>
                <a:gd name="T64" fmla="*/ 806 w 810"/>
                <a:gd name="T65" fmla="*/ 64 h 64"/>
                <a:gd name="T66" fmla="*/ 810 w 810"/>
                <a:gd name="T67" fmla="*/ 6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10" h="64">
                  <a:moveTo>
                    <a:pt x="810" y="54"/>
                  </a:moveTo>
                  <a:lnTo>
                    <a:pt x="810" y="54"/>
                  </a:lnTo>
                  <a:lnTo>
                    <a:pt x="806" y="52"/>
                  </a:lnTo>
                  <a:lnTo>
                    <a:pt x="798" y="52"/>
                  </a:lnTo>
                  <a:lnTo>
                    <a:pt x="786" y="52"/>
                  </a:lnTo>
                  <a:lnTo>
                    <a:pt x="772" y="51"/>
                  </a:lnTo>
                  <a:lnTo>
                    <a:pt x="754" y="50"/>
                  </a:lnTo>
                  <a:lnTo>
                    <a:pt x="734" y="48"/>
                  </a:lnTo>
                  <a:lnTo>
                    <a:pt x="711" y="46"/>
                  </a:lnTo>
                  <a:lnTo>
                    <a:pt x="684" y="43"/>
                  </a:lnTo>
                  <a:lnTo>
                    <a:pt x="657" y="41"/>
                  </a:lnTo>
                  <a:lnTo>
                    <a:pt x="627" y="38"/>
                  </a:lnTo>
                  <a:lnTo>
                    <a:pt x="596" y="35"/>
                  </a:lnTo>
                  <a:lnTo>
                    <a:pt x="564" y="32"/>
                  </a:lnTo>
                  <a:lnTo>
                    <a:pt x="531" y="30"/>
                  </a:lnTo>
                  <a:lnTo>
                    <a:pt x="497" y="26"/>
                  </a:lnTo>
                  <a:lnTo>
                    <a:pt x="461" y="23"/>
                  </a:lnTo>
                  <a:lnTo>
                    <a:pt x="426" y="20"/>
                  </a:lnTo>
                  <a:lnTo>
                    <a:pt x="390" y="17"/>
                  </a:lnTo>
                  <a:lnTo>
                    <a:pt x="355" y="15"/>
                  </a:lnTo>
                  <a:lnTo>
                    <a:pt x="319" y="12"/>
                  </a:lnTo>
                  <a:lnTo>
                    <a:pt x="285" y="9"/>
                  </a:lnTo>
                  <a:lnTo>
                    <a:pt x="251" y="7"/>
                  </a:lnTo>
                  <a:lnTo>
                    <a:pt x="218" y="5"/>
                  </a:lnTo>
                  <a:lnTo>
                    <a:pt x="186" y="3"/>
                  </a:lnTo>
                  <a:lnTo>
                    <a:pt x="157" y="1"/>
                  </a:lnTo>
                  <a:lnTo>
                    <a:pt x="128" y="1"/>
                  </a:lnTo>
                  <a:lnTo>
                    <a:pt x="103" y="0"/>
                  </a:lnTo>
                  <a:lnTo>
                    <a:pt x="79" y="0"/>
                  </a:lnTo>
                  <a:lnTo>
                    <a:pt x="57" y="0"/>
                  </a:lnTo>
                  <a:lnTo>
                    <a:pt x="39" y="2"/>
                  </a:lnTo>
                  <a:lnTo>
                    <a:pt x="23" y="4"/>
                  </a:lnTo>
                  <a:lnTo>
                    <a:pt x="10" y="7"/>
                  </a:lnTo>
                  <a:lnTo>
                    <a:pt x="0" y="9"/>
                  </a:lnTo>
                  <a:lnTo>
                    <a:pt x="4" y="18"/>
                  </a:lnTo>
                  <a:lnTo>
                    <a:pt x="12" y="16"/>
                  </a:lnTo>
                  <a:lnTo>
                    <a:pt x="23" y="13"/>
                  </a:lnTo>
                  <a:lnTo>
                    <a:pt x="39" y="11"/>
                  </a:lnTo>
                  <a:lnTo>
                    <a:pt x="57" y="11"/>
                  </a:lnTo>
                  <a:lnTo>
                    <a:pt x="79" y="11"/>
                  </a:lnTo>
                  <a:lnTo>
                    <a:pt x="103" y="11"/>
                  </a:lnTo>
                  <a:lnTo>
                    <a:pt x="128" y="12"/>
                  </a:lnTo>
                  <a:lnTo>
                    <a:pt x="157" y="12"/>
                  </a:lnTo>
                  <a:lnTo>
                    <a:pt x="186" y="12"/>
                  </a:lnTo>
                  <a:lnTo>
                    <a:pt x="218" y="15"/>
                  </a:lnTo>
                  <a:lnTo>
                    <a:pt x="251" y="16"/>
                  </a:lnTo>
                  <a:lnTo>
                    <a:pt x="285" y="18"/>
                  </a:lnTo>
                  <a:lnTo>
                    <a:pt x="319" y="22"/>
                  </a:lnTo>
                  <a:lnTo>
                    <a:pt x="355" y="24"/>
                  </a:lnTo>
                  <a:lnTo>
                    <a:pt x="390" y="26"/>
                  </a:lnTo>
                  <a:lnTo>
                    <a:pt x="426" y="30"/>
                  </a:lnTo>
                  <a:lnTo>
                    <a:pt x="461" y="32"/>
                  </a:lnTo>
                  <a:lnTo>
                    <a:pt x="497" y="35"/>
                  </a:lnTo>
                  <a:lnTo>
                    <a:pt x="531" y="39"/>
                  </a:lnTo>
                  <a:lnTo>
                    <a:pt x="564" y="41"/>
                  </a:lnTo>
                  <a:lnTo>
                    <a:pt x="596" y="44"/>
                  </a:lnTo>
                  <a:lnTo>
                    <a:pt x="627" y="47"/>
                  </a:lnTo>
                  <a:lnTo>
                    <a:pt x="657" y="50"/>
                  </a:lnTo>
                  <a:lnTo>
                    <a:pt x="684" y="52"/>
                  </a:lnTo>
                  <a:lnTo>
                    <a:pt x="711" y="55"/>
                  </a:lnTo>
                  <a:lnTo>
                    <a:pt x="734" y="57"/>
                  </a:lnTo>
                  <a:lnTo>
                    <a:pt x="754" y="59"/>
                  </a:lnTo>
                  <a:lnTo>
                    <a:pt x="772" y="60"/>
                  </a:lnTo>
                  <a:lnTo>
                    <a:pt x="786" y="62"/>
                  </a:lnTo>
                  <a:lnTo>
                    <a:pt x="798" y="64"/>
                  </a:lnTo>
                  <a:lnTo>
                    <a:pt x="806" y="64"/>
                  </a:lnTo>
                  <a:lnTo>
                    <a:pt x="810" y="63"/>
                  </a:lnTo>
                  <a:lnTo>
                    <a:pt x="810" y="63"/>
                  </a:lnTo>
                  <a:lnTo>
                    <a:pt x="810" y="5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60" name="Freeform 668"/>
            <p:cNvSpPr>
              <a:spLocks/>
            </p:cNvSpPr>
            <p:nvPr/>
          </p:nvSpPr>
          <p:spPr bwMode="auto">
            <a:xfrm>
              <a:off x="3048" y="3738"/>
              <a:ext cx="37" cy="8"/>
            </a:xfrm>
            <a:custGeom>
              <a:avLst/>
              <a:gdLst>
                <a:gd name="T0" fmla="*/ 106 w 111"/>
                <a:gd name="T1" fmla="*/ 16 h 25"/>
                <a:gd name="T2" fmla="*/ 109 w 111"/>
                <a:gd name="T3" fmla="*/ 16 h 25"/>
                <a:gd name="T4" fmla="*/ 99 w 111"/>
                <a:gd name="T5" fmla="*/ 13 h 25"/>
                <a:gd name="T6" fmla="*/ 86 w 111"/>
                <a:gd name="T7" fmla="*/ 9 h 25"/>
                <a:gd name="T8" fmla="*/ 70 w 111"/>
                <a:gd name="T9" fmla="*/ 6 h 25"/>
                <a:gd name="T10" fmla="*/ 55 w 111"/>
                <a:gd name="T11" fmla="*/ 4 h 25"/>
                <a:gd name="T12" fmla="*/ 39 w 111"/>
                <a:gd name="T13" fmla="*/ 3 h 25"/>
                <a:gd name="T14" fmla="*/ 24 w 111"/>
                <a:gd name="T15" fmla="*/ 0 h 25"/>
                <a:gd name="T16" fmla="*/ 11 w 111"/>
                <a:gd name="T17" fmla="*/ 0 h 25"/>
                <a:gd name="T18" fmla="*/ 0 w 111"/>
                <a:gd name="T19" fmla="*/ 3 h 25"/>
                <a:gd name="T20" fmla="*/ 0 w 111"/>
                <a:gd name="T21" fmla="*/ 12 h 25"/>
                <a:gd name="T22" fmla="*/ 11 w 111"/>
                <a:gd name="T23" fmla="*/ 12 h 25"/>
                <a:gd name="T24" fmla="*/ 24 w 111"/>
                <a:gd name="T25" fmla="*/ 12 h 25"/>
                <a:gd name="T26" fmla="*/ 39 w 111"/>
                <a:gd name="T27" fmla="*/ 12 h 25"/>
                <a:gd name="T28" fmla="*/ 55 w 111"/>
                <a:gd name="T29" fmla="*/ 13 h 25"/>
                <a:gd name="T30" fmla="*/ 70 w 111"/>
                <a:gd name="T31" fmla="*/ 15 h 25"/>
                <a:gd name="T32" fmla="*/ 84 w 111"/>
                <a:gd name="T33" fmla="*/ 19 h 25"/>
                <a:gd name="T34" fmla="*/ 96 w 111"/>
                <a:gd name="T35" fmla="*/ 22 h 25"/>
                <a:gd name="T36" fmla="*/ 104 w 111"/>
                <a:gd name="T37" fmla="*/ 25 h 25"/>
                <a:gd name="T38" fmla="*/ 108 w 111"/>
                <a:gd name="T39" fmla="*/ 25 h 25"/>
                <a:gd name="T40" fmla="*/ 104 w 111"/>
                <a:gd name="T41" fmla="*/ 25 h 25"/>
                <a:gd name="T42" fmla="*/ 108 w 111"/>
                <a:gd name="T43" fmla="*/ 25 h 25"/>
                <a:gd name="T44" fmla="*/ 111 w 111"/>
                <a:gd name="T45" fmla="*/ 22 h 25"/>
                <a:gd name="T46" fmla="*/ 111 w 111"/>
                <a:gd name="T47" fmla="*/ 19 h 25"/>
                <a:gd name="T48" fmla="*/ 109 w 111"/>
                <a:gd name="T49" fmla="*/ 16 h 25"/>
                <a:gd name="T50" fmla="*/ 106 w 111"/>
                <a:gd name="T51" fmla="*/ 1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1" h="25">
                  <a:moveTo>
                    <a:pt x="106" y="16"/>
                  </a:moveTo>
                  <a:lnTo>
                    <a:pt x="109" y="16"/>
                  </a:lnTo>
                  <a:lnTo>
                    <a:pt x="99" y="13"/>
                  </a:lnTo>
                  <a:lnTo>
                    <a:pt x="86" y="9"/>
                  </a:lnTo>
                  <a:lnTo>
                    <a:pt x="70" y="6"/>
                  </a:lnTo>
                  <a:lnTo>
                    <a:pt x="55" y="4"/>
                  </a:lnTo>
                  <a:lnTo>
                    <a:pt x="39" y="3"/>
                  </a:lnTo>
                  <a:lnTo>
                    <a:pt x="24" y="0"/>
                  </a:lnTo>
                  <a:lnTo>
                    <a:pt x="11" y="0"/>
                  </a:lnTo>
                  <a:lnTo>
                    <a:pt x="0" y="3"/>
                  </a:lnTo>
                  <a:lnTo>
                    <a:pt x="0" y="12"/>
                  </a:lnTo>
                  <a:lnTo>
                    <a:pt x="11" y="12"/>
                  </a:lnTo>
                  <a:lnTo>
                    <a:pt x="24" y="12"/>
                  </a:lnTo>
                  <a:lnTo>
                    <a:pt x="39" y="12"/>
                  </a:lnTo>
                  <a:lnTo>
                    <a:pt x="55" y="13"/>
                  </a:lnTo>
                  <a:lnTo>
                    <a:pt x="70" y="15"/>
                  </a:lnTo>
                  <a:lnTo>
                    <a:pt x="84" y="19"/>
                  </a:lnTo>
                  <a:lnTo>
                    <a:pt x="96" y="22"/>
                  </a:lnTo>
                  <a:lnTo>
                    <a:pt x="104" y="25"/>
                  </a:lnTo>
                  <a:lnTo>
                    <a:pt x="108" y="25"/>
                  </a:lnTo>
                  <a:lnTo>
                    <a:pt x="104" y="25"/>
                  </a:lnTo>
                  <a:lnTo>
                    <a:pt x="108" y="25"/>
                  </a:lnTo>
                  <a:lnTo>
                    <a:pt x="111" y="22"/>
                  </a:lnTo>
                  <a:lnTo>
                    <a:pt x="111" y="19"/>
                  </a:lnTo>
                  <a:lnTo>
                    <a:pt x="109" y="16"/>
                  </a:lnTo>
                  <a:lnTo>
                    <a:pt x="106"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61" name="Freeform 669"/>
            <p:cNvSpPr>
              <a:spLocks/>
            </p:cNvSpPr>
            <p:nvPr/>
          </p:nvSpPr>
          <p:spPr bwMode="auto">
            <a:xfrm>
              <a:off x="3083" y="3737"/>
              <a:ext cx="36" cy="9"/>
            </a:xfrm>
            <a:custGeom>
              <a:avLst/>
              <a:gdLst>
                <a:gd name="T0" fmla="*/ 108 w 108"/>
                <a:gd name="T1" fmla="*/ 3 h 27"/>
                <a:gd name="T2" fmla="*/ 108 w 108"/>
                <a:gd name="T3" fmla="*/ 3 h 27"/>
                <a:gd name="T4" fmla="*/ 97 w 108"/>
                <a:gd name="T5" fmla="*/ 1 h 27"/>
                <a:gd name="T6" fmla="*/ 85 w 108"/>
                <a:gd name="T7" fmla="*/ 0 h 27"/>
                <a:gd name="T8" fmla="*/ 73 w 108"/>
                <a:gd name="T9" fmla="*/ 2 h 27"/>
                <a:gd name="T10" fmla="*/ 58 w 108"/>
                <a:gd name="T11" fmla="*/ 3 h 27"/>
                <a:gd name="T12" fmla="*/ 43 w 108"/>
                <a:gd name="T13" fmla="*/ 7 h 27"/>
                <a:gd name="T14" fmla="*/ 28 w 108"/>
                <a:gd name="T15" fmla="*/ 10 h 27"/>
                <a:gd name="T16" fmla="*/ 13 w 108"/>
                <a:gd name="T17" fmla="*/ 14 h 27"/>
                <a:gd name="T18" fmla="*/ 0 w 108"/>
                <a:gd name="T19" fmla="*/ 18 h 27"/>
                <a:gd name="T20" fmla="*/ 2 w 108"/>
                <a:gd name="T21" fmla="*/ 27 h 27"/>
                <a:gd name="T22" fmla="*/ 16 w 108"/>
                <a:gd name="T23" fmla="*/ 23 h 27"/>
                <a:gd name="T24" fmla="*/ 30 w 108"/>
                <a:gd name="T25" fmla="*/ 19 h 27"/>
                <a:gd name="T26" fmla="*/ 45 w 108"/>
                <a:gd name="T27" fmla="*/ 16 h 27"/>
                <a:gd name="T28" fmla="*/ 58 w 108"/>
                <a:gd name="T29" fmla="*/ 13 h 27"/>
                <a:gd name="T30" fmla="*/ 73 w 108"/>
                <a:gd name="T31" fmla="*/ 11 h 27"/>
                <a:gd name="T32" fmla="*/ 85 w 108"/>
                <a:gd name="T33" fmla="*/ 11 h 27"/>
                <a:gd name="T34" fmla="*/ 97 w 108"/>
                <a:gd name="T35" fmla="*/ 10 h 27"/>
                <a:gd name="T36" fmla="*/ 106 w 108"/>
                <a:gd name="T37" fmla="*/ 13 h 27"/>
                <a:gd name="T38" fmla="*/ 106 w 108"/>
                <a:gd name="T39" fmla="*/ 13 h 27"/>
                <a:gd name="T40" fmla="*/ 108 w 108"/>
                <a:gd name="T41" fmla="*/ 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8" h="27">
                  <a:moveTo>
                    <a:pt x="108" y="3"/>
                  </a:moveTo>
                  <a:lnTo>
                    <a:pt x="108" y="3"/>
                  </a:lnTo>
                  <a:lnTo>
                    <a:pt x="97" y="1"/>
                  </a:lnTo>
                  <a:lnTo>
                    <a:pt x="85" y="0"/>
                  </a:lnTo>
                  <a:lnTo>
                    <a:pt x="73" y="2"/>
                  </a:lnTo>
                  <a:lnTo>
                    <a:pt x="58" y="3"/>
                  </a:lnTo>
                  <a:lnTo>
                    <a:pt x="43" y="7"/>
                  </a:lnTo>
                  <a:lnTo>
                    <a:pt x="28" y="10"/>
                  </a:lnTo>
                  <a:lnTo>
                    <a:pt x="13" y="14"/>
                  </a:lnTo>
                  <a:lnTo>
                    <a:pt x="0" y="18"/>
                  </a:lnTo>
                  <a:lnTo>
                    <a:pt x="2" y="27"/>
                  </a:lnTo>
                  <a:lnTo>
                    <a:pt x="16" y="23"/>
                  </a:lnTo>
                  <a:lnTo>
                    <a:pt x="30" y="19"/>
                  </a:lnTo>
                  <a:lnTo>
                    <a:pt x="45" y="16"/>
                  </a:lnTo>
                  <a:lnTo>
                    <a:pt x="58" y="13"/>
                  </a:lnTo>
                  <a:lnTo>
                    <a:pt x="73" y="11"/>
                  </a:lnTo>
                  <a:lnTo>
                    <a:pt x="85" y="11"/>
                  </a:lnTo>
                  <a:lnTo>
                    <a:pt x="97" y="10"/>
                  </a:lnTo>
                  <a:lnTo>
                    <a:pt x="106" y="13"/>
                  </a:lnTo>
                  <a:lnTo>
                    <a:pt x="106" y="13"/>
                  </a:lnTo>
                  <a:lnTo>
                    <a:pt x="108"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62" name="Freeform 670"/>
            <p:cNvSpPr>
              <a:spLocks/>
            </p:cNvSpPr>
            <p:nvPr/>
          </p:nvSpPr>
          <p:spPr bwMode="auto">
            <a:xfrm>
              <a:off x="3119" y="3738"/>
              <a:ext cx="48" cy="10"/>
            </a:xfrm>
            <a:custGeom>
              <a:avLst/>
              <a:gdLst>
                <a:gd name="T0" fmla="*/ 142 w 144"/>
                <a:gd name="T1" fmla="*/ 18 h 30"/>
                <a:gd name="T2" fmla="*/ 138 w 144"/>
                <a:gd name="T3" fmla="*/ 18 h 30"/>
                <a:gd name="T4" fmla="*/ 126 w 144"/>
                <a:gd name="T5" fmla="*/ 20 h 30"/>
                <a:gd name="T6" fmla="*/ 108 w 144"/>
                <a:gd name="T7" fmla="*/ 19 h 30"/>
                <a:gd name="T8" fmla="*/ 88 w 144"/>
                <a:gd name="T9" fmla="*/ 19 h 30"/>
                <a:gd name="T10" fmla="*/ 67 w 144"/>
                <a:gd name="T11" fmla="*/ 15 h 30"/>
                <a:gd name="T12" fmla="*/ 47 w 144"/>
                <a:gd name="T13" fmla="*/ 11 h 30"/>
                <a:gd name="T14" fmla="*/ 30 w 144"/>
                <a:gd name="T15" fmla="*/ 7 h 30"/>
                <a:gd name="T16" fmla="*/ 14 w 144"/>
                <a:gd name="T17" fmla="*/ 3 h 30"/>
                <a:gd name="T18" fmla="*/ 2 w 144"/>
                <a:gd name="T19" fmla="*/ 0 h 30"/>
                <a:gd name="T20" fmla="*/ 0 w 144"/>
                <a:gd name="T21" fmla="*/ 10 h 30"/>
                <a:gd name="T22" fmla="*/ 11 w 144"/>
                <a:gd name="T23" fmla="*/ 12 h 30"/>
                <a:gd name="T24" fmla="*/ 27 w 144"/>
                <a:gd name="T25" fmla="*/ 16 h 30"/>
                <a:gd name="T26" fmla="*/ 47 w 144"/>
                <a:gd name="T27" fmla="*/ 20 h 30"/>
                <a:gd name="T28" fmla="*/ 67 w 144"/>
                <a:gd name="T29" fmla="*/ 24 h 30"/>
                <a:gd name="T30" fmla="*/ 88 w 144"/>
                <a:gd name="T31" fmla="*/ 28 h 30"/>
                <a:gd name="T32" fmla="*/ 108 w 144"/>
                <a:gd name="T33" fmla="*/ 30 h 30"/>
                <a:gd name="T34" fmla="*/ 126 w 144"/>
                <a:gd name="T35" fmla="*/ 29 h 30"/>
                <a:gd name="T36" fmla="*/ 141 w 144"/>
                <a:gd name="T37" fmla="*/ 27 h 30"/>
                <a:gd name="T38" fmla="*/ 137 w 144"/>
                <a:gd name="T39" fmla="*/ 27 h 30"/>
                <a:gd name="T40" fmla="*/ 141 w 144"/>
                <a:gd name="T41" fmla="*/ 27 h 30"/>
                <a:gd name="T42" fmla="*/ 144 w 144"/>
                <a:gd name="T43" fmla="*/ 24 h 30"/>
                <a:gd name="T44" fmla="*/ 144 w 144"/>
                <a:gd name="T45" fmla="*/ 21 h 30"/>
                <a:gd name="T46" fmla="*/ 142 w 144"/>
                <a:gd name="T47" fmla="*/ 19 h 30"/>
                <a:gd name="T48" fmla="*/ 138 w 144"/>
                <a:gd name="T49" fmla="*/ 18 h 30"/>
                <a:gd name="T50" fmla="*/ 142 w 144"/>
                <a:gd name="T51"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4" h="30">
                  <a:moveTo>
                    <a:pt x="142" y="18"/>
                  </a:moveTo>
                  <a:lnTo>
                    <a:pt x="138" y="18"/>
                  </a:lnTo>
                  <a:lnTo>
                    <a:pt x="126" y="20"/>
                  </a:lnTo>
                  <a:lnTo>
                    <a:pt x="108" y="19"/>
                  </a:lnTo>
                  <a:lnTo>
                    <a:pt x="88" y="19"/>
                  </a:lnTo>
                  <a:lnTo>
                    <a:pt x="67" y="15"/>
                  </a:lnTo>
                  <a:lnTo>
                    <a:pt x="47" y="11"/>
                  </a:lnTo>
                  <a:lnTo>
                    <a:pt x="30" y="7"/>
                  </a:lnTo>
                  <a:lnTo>
                    <a:pt x="14" y="3"/>
                  </a:lnTo>
                  <a:lnTo>
                    <a:pt x="2" y="0"/>
                  </a:lnTo>
                  <a:lnTo>
                    <a:pt x="0" y="10"/>
                  </a:lnTo>
                  <a:lnTo>
                    <a:pt x="11" y="12"/>
                  </a:lnTo>
                  <a:lnTo>
                    <a:pt x="27" y="16"/>
                  </a:lnTo>
                  <a:lnTo>
                    <a:pt x="47" y="20"/>
                  </a:lnTo>
                  <a:lnTo>
                    <a:pt x="67" y="24"/>
                  </a:lnTo>
                  <a:lnTo>
                    <a:pt x="88" y="28"/>
                  </a:lnTo>
                  <a:lnTo>
                    <a:pt x="108" y="30"/>
                  </a:lnTo>
                  <a:lnTo>
                    <a:pt x="126" y="29"/>
                  </a:lnTo>
                  <a:lnTo>
                    <a:pt x="141" y="27"/>
                  </a:lnTo>
                  <a:lnTo>
                    <a:pt x="137" y="27"/>
                  </a:lnTo>
                  <a:lnTo>
                    <a:pt x="141" y="27"/>
                  </a:lnTo>
                  <a:lnTo>
                    <a:pt x="144" y="24"/>
                  </a:lnTo>
                  <a:lnTo>
                    <a:pt x="144" y="21"/>
                  </a:lnTo>
                  <a:lnTo>
                    <a:pt x="142" y="19"/>
                  </a:lnTo>
                  <a:lnTo>
                    <a:pt x="138" y="18"/>
                  </a:lnTo>
                  <a:lnTo>
                    <a:pt x="142"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63" name="Freeform 671"/>
            <p:cNvSpPr>
              <a:spLocks/>
            </p:cNvSpPr>
            <p:nvPr/>
          </p:nvSpPr>
          <p:spPr bwMode="auto">
            <a:xfrm>
              <a:off x="3164" y="3744"/>
              <a:ext cx="7" cy="11"/>
            </a:xfrm>
            <a:custGeom>
              <a:avLst/>
              <a:gdLst>
                <a:gd name="T0" fmla="*/ 9 w 21"/>
                <a:gd name="T1" fmla="*/ 32 h 32"/>
                <a:gd name="T2" fmla="*/ 9 w 21"/>
                <a:gd name="T3" fmla="*/ 32 h 32"/>
                <a:gd name="T4" fmla="*/ 20 w 21"/>
                <a:gd name="T5" fmla="*/ 26 h 32"/>
                <a:gd name="T6" fmla="*/ 21 w 21"/>
                <a:gd name="T7" fmla="*/ 16 h 32"/>
                <a:gd name="T8" fmla="*/ 14 w 21"/>
                <a:gd name="T9" fmla="*/ 6 h 32"/>
                <a:gd name="T10" fmla="*/ 5 w 21"/>
                <a:gd name="T11" fmla="*/ 0 h 32"/>
                <a:gd name="T12" fmla="*/ 0 w 21"/>
                <a:gd name="T13" fmla="*/ 9 h 32"/>
                <a:gd name="T14" fmla="*/ 7 w 21"/>
                <a:gd name="T15" fmla="*/ 13 h 32"/>
                <a:gd name="T16" fmla="*/ 12 w 21"/>
                <a:gd name="T17" fmla="*/ 18 h 32"/>
                <a:gd name="T18" fmla="*/ 13 w 21"/>
                <a:gd name="T19" fmla="*/ 21 h 32"/>
                <a:gd name="T20" fmla="*/ 9 w 21"/>
                <a:gd name="T21" fmla="*/ 20 h 32"/>
                <a:gd name="T22" fmla="*/ 9 w 21"/>
                <a:gd name="T23" fmla="*/ 20 h 32"/>
                <a:gd name="T24" fmla="*/ 9 w 21"/>
                <a:gd name="T25"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32">
                  <a:moveTo>
                    <a:pt x="9" y="32"/>
                  </a:moveTo>
                  <a:lnTo>
                    <a:pt x="9" y="32"/>
                  </a:lnTo>
                  <a:lnTo>
                    <a:pt x="20" y="26"/>
                  </a:lnTo>
                  <a:lnTo>
                    <a:pt x="21" y="16"/>
                  </a:lnTo>
                  <a:lnTo>
                    <a:pt x="14" y="6"/>
                  </a:lnTo>
                  <a:lnTo>
                    <a:pt x="5" y="0"/>
                  </a:lnTo>
                  <a:lnTo>
                    <a:pt x="0" y="9"/>
                  </a:lnTo>
                  <a:lnTo>
                    <a:pt x="7" y="13"/>
                  </a:lnTo>
                  <a:lnTo>
                    <a:pt x="12" y="18"/>
                  </a:lnTo>
                  <a:lnTo>
                    <a:pt x="13" y="21"/>
                  </a:lnTo>
                  <a:lnTo>
                    <a:pt x="9" y="20"/>
                  </a:lnTo>
                  <a:lnTo>
                    <a:pt x="9" y="20"/>
                  </a:lnTo>
                  <a:lnTo>
                    <a:pt x="9" y="3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64" name="Freeform 672"/>
            <p:cNvSpPr>
              <a:spLocks/>
            </p:cNvSpPr>
            <p:nvPr/>
          </p:nvSpPr>
          <p:spPr bwMode="auto">
            <a:xfrm>
              <a:off x="3101" y="3742"/>
              <a:ext cx="66" cy="13"/>
            </a:xfrm>
            <a:custGeom>
              <a:avLst/>
              <a:gdLst>
                <a:gd name="T0" fmla="*/ 8 w 199"/>
                <a:gd name="T1" fmla="*/ 11 h 38"/>
                <a:gd name="T2" fmla="*/ 7 w 199"/>
                <a:gd name="T3" fmla="*/ 12 h 38"/>
                <a:gd name="T4" fmla="*/ 11 w 199"/>
                <a:gd name="T5" fmla="*/ 10 h 38"/>
                <a:gd name="T6" fmla="*/ 20 w 199"/>
                <a:gd name="T7" fmla="*/ 11 h 38"/>
                <a:gd name="T8" fmla="*/ 30 w 199"/>
                <a:gd name="T9" fmla="*/ 11 h 38"/>
                <a:gd name="T10" fmla="*/ 43 w 199"/>
                <a:gd name="T11" fmla="*/ 11 h 38"/>
                <a:gd name="T12" fmla="*/ 58 w 199"/>
                <a:gd name="T13" fmla="*/ 12 h 38"/>
                <a:gd name="T14" fmla="*/ 72 w 199"/>
                <a:gd name="T15" fmla="*/ 15 h 38"/>
                <a:gd name="T16" fmla="*/ 88 w 199"/>
                <a:gd name="T17" fmla="*/ 17 h 38"/>
                <a:gd name="T18" fmla="*/ 106 w 199"/>
                <a:gd name="T19" fmla="*/ 19 h 38"/>
                <a:gd name="T20" fmla="*/ 122 w 199"/>
                <a:gd name="T21" fmla="*/ 23 h 38"/>
                <a:gd name="T22" fmla="*/ 138 w 199"/>
                <a:gd name="T23" fmla="*/ 25 h 38"/>
                <a:gd name="T24" fmla="*/ 151 w 199"/>
                <a:gd name="T25" fmla="*/ 28 h 38"/>
                <a:gd name="T26" fmla="*/ 165 w 199"/>
                <a:gd name="T27" fmla="*/ 31 h 38"/>
                <a:gd name="T28" fmla="*/ 178 w 199"/>
                <a:gd name="T29" fmla="*/ 33 h 38"/>
                <a:gd name="T30" fmla="*/ 188 w 199"/>
                <a:gd name="T31" fmla="*/ 35 h 38"/>
                <a:gd name="T32" fmla="*/ 195 w 199"/>
                <a:gd name="T33" fmla="*/ 37 h 38"/>
                <a:gd name="T34" fmla="*/ 199 w 199"/>
                <a:gd name="T35" fmla="*/ 38 h 38"/>
                <a:gd name="T36" fmla="*/ 199 w 199"/>
                <a:gd name="T37" fmla="*/ 26 h 38"/>
                <a:gd name="T38" fmla="*/ 195 w 199"/>
                <a:gd name="T39" fmla="*/ 27 h 38"/>
                <a:gd name="T40" fmla="*/ 188 w 199"/>
                <a:gd name="T41" fmla="*/ 26 h 38"/>
                <a:gd name="T42" fmla="*/ 178 w 199"/>
                <a:gd name="T43" fmla="*/ 24 h 38"/>
                <a:gd name="T44" fmla="*/ 165 w 199"/>
                <a:gd name="T45" fmla="*/ 22 h 38"/>
                <a:gd name="T46" fmla="*/ 154 w 199"/>
                <a:gd name="T47" fmla="*/ 19 h 38"/>
                <a:gd name="T48" fmla="*/ 138 w 199"/>
                <a:gd name="T49" fmla="*/ 16 h 38"/>
                <a:gd name="T50" fmla="*/ 122 w 199"/>
                <a:gd name="T51" fmla="*/ 14 h 38"/>
                <a:gd name="T52" fmla="*/ 106 w 199"/>
                <a:gd name="T53" fmla="*/ 10 h 38"/>
                <a:gd name="T54" fmla="*/ 88 w 199"/>
                <a:gd name="T55" fmla="*/ 8 h 38"/>
                <a:gd name="T56" fmla="*/ 72 w 199"/>
                <a:gd name="T57" fmla="*/ 6 h 38"/>
                <a:gd name="T58" fmla="*/ 58 w 199"/>
                <a:gd name="T59" fmla="*/ 3 h 38"/>
                <a:gd name="T60" fmla="*/ 43 w 199"/>
                <a:gd name="T61" fmla="*/ 2 h 38"/>
                <a:gd name="T62" fmla="*/ 30 w 199"/>
                <a:gd name="T63" fmla="*/ 0 h 38"/>
                <a:gd name="T64" fmla="*/ 20 w 199"/>
                <a:gd name="T65" fmla="*/ 0 h 38"/>
                <a:gd name="T66" fmla="*/ 11 w 199"/>
                <a:gd name="T67" fmla="*/ 1 h 38"/>
                <a:gd name="T68" fmla="*/ 3 w 199"/>
                <a:gd name="T69" fmla="*/ 3 h 38"/>
                <a:gd name="T70" fmla="*/ 1 w 199"/>
                <a:gd name="T71" fmla="*/ 4 h 38"/>
                <a:gd name="T72" fmla="*/ 3 w 199"/>
                <a:gd name="T73" fmla="*/ 3 h 38"/>
                <a:gd name="T74" fmla="*/ 0 w 199"/>
                <a:gd name="T75" fmla="*/ 6 h 38"/>
                <a:gd name="T76" fmla="*/ 0 w 199"/>
                <a:gd name="T77" fmla="*/ 9 h 38"/>
                <a:gd name="T78" fmla="*/ 4 w 199"/>
                <a:gd name="T79" fmla="*/ 12 h 38"/>
                <a:gd name="T80" fmla="*/ 7 w 199"/>
                <a:gd name="T81" fmla="*/ 12 h 38"/>
                <a:gd name="T82" fmla="*/ 8 w 199"/>
                <a:gd name="T83" fmla="*/ 1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9" h="38">
                  <a:moveTo>
                    <a:pt x="8" y="11"/>
                  </a:moveTo>
                  <a:lnTo>
                    <a:pt x="7" y="12"/>
                  </a:lnTo>
                  <a:lnTo>
                    <a:pt x="11" y="10"/>
                  </a:lnTo>
                  <a:lnTo>
                    <a:pt x="20" y="11"/>
                  </a:lnTo>
                  <a:lnTo>
                    <a:pt x="30" y="11"/>
                  </a:lnTo>
                  <a:lnTo>
                    <a:pt x="43" y="11"/>
                  </a:lnTo>
                  <a:lnTo>
                    <a:pt x="58" y="12"/>
                  </a:lnTo>
                  <a:lnTo>
                    <a:pt x="72" y="15"/>
                  </a:lnTo>
                  <a:lnTo>
                    <a:pt x="88" y="17"/>
                  </a:lnTo>
                  <a:lnTo>
                    <a:pt x="106" y="19"/>
                  </a:lnTo>
                  <a:lnTo>
                    <a:pt x="122" y="23"/>
                  </a:lnTo>
                  <a:lnTo>
                    <a:pt x="138" y="25"/>
                  </a:lnTo>
                  <a:lnTo>
                    <a:pt x="151" y="28"/>
                  </a:lnTo>
                  <a:lnTo>
                    <a:pt x="165" y="31"/>
                  </a:lnTo>
                  <a:lnTo>
                    <a:pt x="178" y="33"/>
                  </a:lnTo>
                  <a:lnTo>
                    <a:pt x="188" y="35"/>
                  </a:lnTo>
                  <a:lnTo>
                    <a:pt x="195" y="37"/>
                  </a:lnTo>
                  <a:lnTo>
                    <a:pt x="199" y="38"/>
                  </a:lnTo>
                  <a:lnTo>
                    <a:pt x="199" y="26"/>
                  </a:lnTo>
                  <a:lnTo>
                    <a:pt x="195" y="27"/>
                  </a:lnTo>
                  <a:lnTo>
                    <a:pt x="188" y="26"/>
                  </a:lnTo>
                  <a:lnTo>
                    <a:pt x="178" y="24"/>
                  </a:lnTo>
                  <a:lnTo>
                    <a:pt x="165" y="22"/>
                  </a:lnTo>
                  <a:lnTo>
                    <a:pt x="154" y="19"/>
                  </a:lnTo>
                  <a:lnTo>
                    <a:pt x="138" y="16"/>
                  </a:lnTo>
                  <a:lnTo>
                    <a:pt x="122" y="14"/>
                  </a:lnTo>
                  <a:lnTo>
                    <a:pt x="106" y="10"/>
                  </a:lnTo>
                  <a:lnTo>
                    <a:pt x="88" y="8"/>
                  </a:lnTo>
                  <a:lnTo>
                    <a:pt x="72" y="6"/>
                  </a:lnTo>
                  <a:lnTo>
                    <a:pt x="58" y="3"/>
                  </a:lnTo>
                  <a:lnTo>
                    <a:pt x="43" y="2"/>
                  </a:lnTo>
                  <a:lnTo>
                    <a:pt x="30" y="0"/>
                  </a:lnTo>
                  <a:lnTo>
                    <a:pt x="20" y="0"/>
                  </a:lnTo>
                  <a:lnTo>
                    <a:pt x="11" y="1"/>
                  </a:lnTo>
                  <a:lnTo>
                    <a:pt x="3" y="3"/>
                  </a:lnTo>
                  <a:lnTo>
                    <a:pt x="1" y="4"/>
                  </a:lnTo>
                  <a:lnTo>
                    <a:pt x="3" y="3"/>
                  </a:lnTo>
                  <a:lnTo>
                    <a:pt x="0" y="6"/>
                  </a:lnTo>
                  <a:lnTo>
                    <a:pt x="0" y="9"/>
                  </a:lnTo>
                  <a:lnTo>
                    <a:pt x="4" y="12"/>
                  </a:lnTo>
                  <a:lnTo>
                    <a:pt x="7" y="12"/>
                  </a:lnTo>
                  <a:lnTo>
                    <a:pt x="8"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65" name="Freeform 673"/>
            <p:cNvSpPr>
              <a:spLocks/>
            </p:cNvSpPr>
            <p:nvPr/>
          </p:nvSpPr>
          <p:spPr bwMode="auto">
            <a:xfrm>
              <a:off x="3089" y="3743"/>
              <a:ext cx="15" cy="17"/>
            </a:xfrm>
            <a:custGeom>
              <a:avLst/>
              <a:gdLst>
                <a:gd name="T0" fmla="*/ 6 w 43"/>
                <a:gd name="T1" fmla="*/ 49 h 49"/>
                <a:gd name="T2" fmla="*/ 11 w 43"/>
                <a:gd name="T3" fmla="*/ 43 h 49"/>
                <a:gd name="T4" fmla="*/ 11 w 43"/>
                <a:gd name="T5" fmla="*/ 42 h 49"/>
                <a:gd name="T6" fmla="*/ 14 w 43"/>
                <a:gd name="T7" fmla="*/ 38 h 49"/>
                <a:gd name="T8" fmla="*/ 18 w 43"/>
                <a:gd name="T9" fmla="*/ 33 h 49"/>
                <a:gd name="T10" fmla="*/ 23 w 43"/>
                <a:gd name="T11" fmla="*/ 27 h 49"/>
                <a:gd name="T12" fmla="*/ 28 w 43"/>
                <a:gd name="T13" fmla="*/ 21 h 49"/>
                <a:gd name="T14" fmla="*/ 34 w 43"/>
                <a:gd name="T15" fmla="*/ 15 h 49"/>
                <a:gd name="T16" fmla="*/ 40 w 43"/>
                <a:gd name="T17" fmla="*/ 11 h 49"/>
                <a:gd name="T18" fmla="*/ 43 w 43"/>
                <a:gd name="T19" fmla="*/ 7 h 49"/>
                <a:gd name="T20" fmla="*/ 36 w 43"/>
                <a:gd name="T21" fmla="*/ 0 h 49"/>
                <a:gd name="T22" fmla="*/ 33 w 43"/>
                <a:gd name="T23" fmla="*/ 4 h 49"/>
                <a:gd name="T24" fmla="*/ 27 w 43"/>
                <a:gd name="T25" fmla="*/ 8 h 49"/>
                <a:gd name="T26" fmla="*/ 22 w 43"/>
                <a:gd name="T27" fmla="*/ 14 h 49"/>
                <a:gd name="T28" fmla="*/ 16 w 43"/>
                <a:gd name="T29" fmla="*/ 20 h 49"/>
                <a:gd name="T30" fmla="*/ 11 w 43"/>
                <a:gd name="T31" fmla="*/ 26 h 49"/>
                <a:gd name="T32" fmla="*/ 7 w 43"/>
                <a:gd name="T33" fmla="*/ 31 h 49"/>
                <a:gd name="T34" fmla="*/ 2 w 43"/>
                <a:gd name="T35" fmla="*/ 37 h 49"/>
                <a:gd name="T36" fmla="*/ 0 w 43"/>
                <a:gd name="T37" fmla="*/ 43 h 49"/>
                <a:gd name="T38" fmla="*/ 6 w 43"/>
                <a:gd name="T39" fmla="*/ 37 h 49"/>
                <a:gd name="T40" fmla="*/ 0 w 43"/>
                <a:gd name="T41" fmla="*/ 43 h 49"/>
                <a:gd name="T42" fmla="*/ 2 w 43"/>
                <a:gd name="T43" fmla="*/ 46 h 49"/>
                <a:gd name="T44" fmla="*/ 6 w 43"/>
                <a:gd name="T45" fmla="*/ 47 h 49"/>
                <a:gd name="T46" fmla="*/ 9 w 43"/>
                <a:gd name="T47" fmla="*/ 46 h 49"/>
                <a:gd name="T48" fmla="*/ 11 w 43"/>
                <a:gd name="T49" fmla="*/ 43 h 49"/>
                <a:gd name="T50" fmla="*/ 6 w 43"/>
                <a:gd name="T5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3" h="49">
                  <a:moveTo>
                    <a:pt x="6" y="49"/>
                  </a:moveTo>
                  <a:lnTo>
                    <a:pt x="11" y="43"/>
                  </a:lnTo>
                  <a:lnTo>
                    <a:pt x="11" y="42"/>
                  </a:lnTo>
                  <a:lnTo>
                    <a:pt x="14" y="38"/>
                  </a:lnTo>
                  <a:lnTo>
                    <a:pt x="18" y="33"/>
                  </a:lnTo>
                  <a:lnTo>
                    <a:pt x="23" y="27"/>
                  </a:lnTo>
                  <a:lnTo>
                    <a:pt x="28" y="21"/>
                  </a:lnTo>
                  <a:lnTo>
                    <a:pt x="34" y="15"/>
                  </a:lnTo>
                  <a:lnTo>
                    <a:pt x="40" y="11"/>
                  </a:lnTo>
                  <a:lnTo>
                    <a:pt x="43" y="7"/>
                  </a:lnTo>
                  <a:lnTo>
                    <a:pt x="36" y="0"/>
                  </a:lnTo>
                  <a:lnTo>
                    <a:pt x="33" y="4"/>
                  </a:lnTo>
                  <a:lnTo>
                    <a:pt x="27" y="8"/>
                  </a:lnTo>
                  <a:lnTo>
                    <a:pt x="22" y="14"/>
                  </a:lnTo>
                  <a:lnTo>
                    <a:pt x="16" y="20"/>
                  </a:lnTo>
                  <a:lnTo>
                    <a:pt x="11" y="26"/>
                  </a:lnTo>
                  <a:lnTo>
                    <a:pt x="7" y="31"/>
                  </a:lnTo>
                  <a:lnTo>
                    <a:pt x="2" y="37"/>
                  </a:lnTo>
                  <a:lnTo>
                    <a:pt x="0" y="43"/>
                  </a:lnTo>
                  <a:lnTo>
                    <a:pt x="6" y="37"/>
                  </a:lnTo>
                  <a:lnTo>
                    <a:pt x="0" y="43"/>
                  </a:lnTo>
                  <a:lnTo>
                    <a:pt x="2" y="46"/>
                  </a:lnTo>
                  <a:lnTo>
                    <a:pt x="6" y="47"/>
                  </a:lnTo>
                  <a:lnTo>
                    <a:pt x="9" y="46"/>
                  </a:lnTo>
                  <a:lnTo>
                    <a:pt x="11" y="43"/>
                  </a:lnTo>
                  <a:lnTo>
                    <a:pt x="6" y="4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66" name="Freeform 674"/>
            <p:cNvSpPr>
              <a:spLocks/>
            </p:cNvSpPr>
            <p:nvPr/>
          </p:nvSpPr>
          <p:spPr bwMode="auto">
            <a:xfrm>
              <a:off x="3055" y="3756"/>
              <a:ext cx="36" cy="5"/>
            </a:xfrm>
            <a:custGeom>
              <a:avLst/>
              <a:gdLst>
                <a:gd name="T0" fmla="*/ 3 w 110"/>
                <a:gd name="T1" fmla="*/ 6 h 15"/>
                <a:gd name="T2" fmla="*/ 5 w 110"/>
                <a:gd name="T3" fmla="*/ 15 h 15"/>
                <a:gd name="T4" fmla="*/ 16 w 110"/>
                <a:gd name="T5" fmla="*/ 13 h 15"/>
                <a:gd name="T6" fmla="*/ 28 w 110"/>
                <a:gd name="T7" fmla="*/ 13 h 15"/>
                <a:gd name="T8" fmla="*/ 43 w 110"/>
                <a:gd name="T9" fmla="*/ 13 h 15"/>
                <a:gd name="T10" fmla="*/ 59 w 110"/>
                <a:gd name="T11" fmla="*/ 12 h 15"/>
                <a:gd name="T12" fmla="*/ 74 w 110"/>
                <a:gd name="T13" fmla="*/ 12 h 15"/>
                <a:gd name="T14" fmla="*/ 88 w 110"/>
                <a:gd name="T15" fmla="*/ 12 h 15"/>
                <a:gd name="T16" fmla="*/ 100 w 110"/>
                <a:gd name="T17" fmla="*/ 12 h 15"/>
                <a:gd name="T18" fmla="*/ 110 w 110"/>
                <a:gd name="T19" fmla="*/ 12 h 15"/>
                <a:gd name="T20" fmla="*/ 110 w 110"/>
                <a:gd name="T21" fmla="*/ 0 h 15"/>
                <a:gd name="T22" fmla="*/ 100 w 110"/>
                <a:gd name="T23" fmla="*/ 0 h 15"/>
                <a:gd name="T24" fmla="*/ 88 w 110"/>
                <a:gd name="T25" fmla="*/ 0 h 15"/>
                <a:gd name="T26" fmla="*/ 74 w 110"/>
                <a:gd name="T27" fmla="*/ 0 h 15"/>
                <a:gd name="T28" fmla="*/ 59 w 110"/>
                <a:gd name="T29" fmla="*/ 0 h 15"/>
                <a:gd name="T30" fmla="*/ 43 w 110"/>
                <a:gd name="T31" fmla="*/ 1 h 15"/>
                <a:gd name="T32" fmla="*/ 28 w 110"/>
                <a:gd name="T33" fmla="*/ 1 h 15"/>
                <a:gd name="T34" fmla="*/ 16 w 110"/>
                <a:gd name="T35" fmla="*/ 4 h 15"/>
                <a:gd name="T36" fmla="*/ 3 w 110"/>
                <a:gd name="T37" fmla="*/ 6 h 15"/>
                <a:gd name="T38" fmla="*/ 5 w 110"/>
                <a:gd name="T39" fmla="*/ 15 h 15"/>
                <a:gd name="T40" fmla="*/ 3 w 110"/>
                <a:gd name="T41" fmla="*/ 6 h 15"/>
                <a:gd name="T42" fmla="*/ 1 w 110"/>
                <a:gd name="T43" fmla="*/ 8 h 15"/>
                <a:gd name="T44" fmla="*/ 0 w 110"/>
                <a:gd name="T45" fmla="*/ 12 h 15"/>
                <a:gd name="T46" fmla="*/ 2 w 110"/>
                <a:gd name="T47" fmla="*/ 14 h 15"/>
                <a:gd name="T48" fmla="*/ 5 w 110"/>
                <a:gd name="T49" fmla="*/ 15 h 15"/>
                <a:gd name="T50" fmla="*/ 3 w 110"/>
                <a:gd name="T51"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0" h="15">
                  <a:moveTo>
                    <a:pt x="3" y="6"/>
                  </a:moveTo>
                  <a:lnTo>
                    <a:pt x="5" y="15"/>
                  </a:lnTo>
                  <a:lnTo>
                    <a:pt x="16" y="13"/>
                  </a:lnTo>
                  <a:lnTo>
                    <a:pt x="28" y="13"/>
                  </a:lnTo>
                  <a:lnTo>
                    <a:pt x="43" y="13"/>
                  </a:lnTo>
                  <a:lnTo>
                    <a:pt x="59" y="12"/>
                  </a:lnTo>
                  <a:lnTo>
                    <a:pt x="74" y="12"/>
                  </a:lnTo>
                  <a:lnTo>
                    <a:pt x="88" y="12"/>
                  </a:lnTo>
                  <a:lnTo>
                    <a:pt x="100" y="12"/>
                  </a:lnTo>
                  <a:lnTo>
                    <a:pt x="110" y="12"/>
                  </a:lnTo>
                  <a:lnTo>
                    <a:pt x="110" y="0"/>
                  </a:lnTo>
                  <a:lnTo>
                    <a:pt x="100" y="0"/>
                  </a:lnTo>
                  <a:lnTo>
                    <a:pt x="88" y="0"/>
                  </a:lnTo>
                  <a:lnTo>
                    <a:pt x="74" y="0"/>
                  </a:lnTo>
                  <a:lnTo>
                    <a:pt x="59" y="0"/>
                  </a:lnTo>
                  <a:lnTo>
                    <a:pt x="43" y="1"/>
                  </a:lnTo>
                  <a:lnTo>
                    <a:pt x="28" y="1"/>
                  </a:lnTo>
                  <a:lnTo>
                    <a:pt x="16" y="4"/>
                  </a:lnTo>
                  <a:lnTo>
                    <a:pt x="3" y="6"/>
                  </a:lnTo>
                  <a:lnTo>
                    <a:pt x="5" y="15"/>
                  </a:lnTo>
                  <a:lnTo>
                    <a:pt x="3" y="6"/>
                  </a:lnTo>
                  <a:lnTo>
                    <a:pt x="1" y="8"/>
                  </a:lnTo>
                  <a:lnTo>
                    <a:pt x="0" y="12"/>
                  </a:lnTo>
                  <a:lnTo>
                    <a:pt x="2" y="14"/>
                  </a:lnTo>
                  <a:lnTo>
                    <a:pt x="5" y="15"/>
                  </a:lnTo>
                  <a:lnTo>
                    <a:pt x="3"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67" name="Freeform 675"/>
            <p:cNvSpPr>
              <a:spLocks/>
            </p:cNvSpPr>
            <p:nvPr/>
          </p:nvSpPr>
          <p:spPr bwMode="auto">
            <a:xfrm>
              <a:off x="3056" y="3751"/>
              <a:ext cx="27" cy="10"/>
            </a:xfrm>
            <a:custGeom>
              <a:avLst/>
              <a:gdLst>
                <a:gd name="T0" fmla="*/ 71 w 81"/>
                <a:gd name="T1" fmla="*/ 3 h 29"/>
                <a:gd name="T2" fmla="*/ 70 w 81"/>
                <a:gd name="T3" fmla="*/ 3 h 29"/>
                <a:gd name="T4" fmla="*/ 71 w 81"/>
                <a:gd name="T5" fmla="*/ 0 h 29"/>
                <a:gd name="T6" fmla="*/ 65 w 81"/>
                <a:gd name="T7" fmla="*/ 4 h 29"/>
                <a:gd name="T8" fmla="*/ 56 w 81"/>
                <a:gd name="T9" fmla="*/ 6 h 29"/>
                <a:gd name="T10" fmla="*/ 45 w 81"/>
                <a:gd name="T11" fmla="*/ 8 h 29"/>
                <a:gd name="T12" fmla="*/ 32 w 81"/>
                <a:gd name="T13" fmla="*/ 12 h 29"/>
                <a:gd name="T14" fmla="*/ 20 w 81"/>
                <a:gd name="T15" fmla="*/ 14 h 29"/>
                <a:gd name="T16" fmla="*/ 9 w 81"/>
                <a:gd name="T17" fmla="*/ 18 h 29"/>
                <a:gd name="T18" fmla="*/ 0 w 81"/>
                <a:gd name="T19" fmla="*/ 20 h 29"/>
                <a:gd name="T20" fmla="*/ 2 w 81"/>
                <a:gd name="T21" fmla="*/ 29 h 29"/>
                <a:gd name="T22" fmla="*/ 12 w 81"/>
                <a:gd name="T23" fmla="*/ 27 h 29"/>
                <a:gd name="T24" fmla="*/ 22 w 81"/>
                <a:gd name="T25" fmla="*/ 23 h 29"/>
                <a:gd name="T26" fmla="*/ 34 w 81"/>
                <a:gd name="T27" fmla="*/ 21 h 29"/>
                <a:gd name="T28" fmla="*/ 47 w 81"/>
                <a:gd name="T29" fmla="*/ 18 h 29"/>
                <a:gd name="T30" fmla="*/ 58 w 81"/>
                <a:gd name="T31" fmla="*/ 15 h 29"/>
                <a:gd name="T32" fmla="*/ 68 w 81"/>
                <a:gd name="T33" fmla="*/ 13 h 29"/>
                <a:gd name="T34" fmla="*/ 76 w 81"/>
                <a:gd name="T35" fmla="*/ 10 h 29"/>
                <a:gd name="T36" fmla="*/ 81 w 81"/>
                <a:gd name="T37" fmla="*/ 3 h 29"/>
                <a:gd name="T38" fmla="*/ 80 w 81"/>
                <a:gd name="T39" fmla="*/ 3 h 29"/>
                <a:gd name="T40" fmla="*/ 71 w 81"/>
                <a:gd name="T41" fmla="*/ 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1" h="29">
                  <a:moveTo>
                    <a:pt x="71" y="3"/>
                  </a:moveTo>
                  <a:lnTo>
                    <a:pt x="70" y="3"/>
                  </a:lnTo>
                  <a:lnTo>
                    <a:pt x="71" y="0"/>
                  </a:lnTo>
                  <a:lnTo>
                    <a:pt x="65" y="4"/>
                  </a:lnTo>
                  <a:lnTo>
                    <a:pt x="56" y="6"/>
                  </a:lnTo>
                  <a:lnTo>
                    <a:pt x="45" y="8"/>
                  </a:lnTo>
                  <a:lnTo>
                    <a:pt x="32" y="12"/>
                  </a:lnTo>
                  <a:lnTo>
                    <a:pt x="20" y="14"/>
                  </a:lnTo>
                  <a:lnTo>
                    <a:pt x="9" y="18"/>
                  </a:lnTo>
                  <a:lnTo>
                    <a:pt x="0" y="20"/>
                  </a:lnTo>
                  <a:lnTo>
                    <a:pt x="2" y="29"/>
                  </a:lnTo>
                  <a:lnTo>
                    <a:pt x="12" y="27"/>
                  </a:lnTo>
                  <a:lnTo>
                    <a:pt x="22" y="23"/>
                  </a:lnTo>
                  <a:lnTo>
                    <a:pt x="34" y="21"/>
                  </a:lnTo>
                  <a:lnTo>
                    <a:pt x="47" y="18"/>
                  </a:lnTo>
                  <a:lnTo>
                    <a:pt x="58" y="15"/>
                  </a:lnTo>
                  <a:lnTo>
                    <a:pt x="68" y="13"/>
                  </a:lnTo>
                  <a:lnTo>
                    <a:pt x="76" y="10"/>
                  </a:lnTo>
                  <a:lnTo>
                    <a:pt x="81" y="3"/>
                  </a:lnTo>
                  <a:lnTo>
                    <a:pt x="80" y="3"/>
                  </a:lnTo>
                  <a:lnTo>
                    <a:pt x="71"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68" name="Freeform 676"/>
            <p:cNvSpPr>
              <a:spLocks/>
            </p:cNvSpPr>
            <p:nvPr/>
          </p:nvSpPr>
          <p:spPr bwMode="auto">
            <a:xfrm>
              <a:off x="2778" y="3723"/>
              <a:ext cx="304" cy="29"/>
            </a:xfrm>
            <a:custGeom>
              <a:avLst/>
              <a:gdLst>
                <a:gd name="T0" fmla="*/ 2 w 913"/>
                <a:gd name="T1" fmla="*/ 0 h 86"/>
                <a:gd name="T2" fmla="*/ 7 w 913"/>
                <a:gd name="T3" fmla="*/ 10 h 86"/>
                <a:gd name="T4" fmla="*/ 31 w 913"/>
                <a:gd name="T5" fmla="*/ 12 h 86"/>
                <a:gd name="T6" fmla="*/ 72 w 913"/>
                <a:gd name="T7" fmla="*/ 14 h 86"/>
                <a:gd name="T8" fmla="*/ 128 w 913"/>
                <a:gd name="T9" fmla="*/ 16 h 86"/>
                <a:gd name="T10" fmla="*/ 196 w 913"/>
                <a:gd name="T11" fmla="*/ 19 h 86"/>
                <a:gd name="T12" fmla="*/ 272 w 913"/>
                <a:gd name="T13" fmla="*/ 24 h 86"/>
                <a:gd name="T14" fmla="*/ 355 w 913"/>
                <a:gd name="T15" fmla="*/ 28 h 86"/>
                <a:gd name="T16" fmla="*/ 441 w 913"/>
                <a:gd name="T17" fmla="*/ 33 h 86"/>
                <a:gd name="T18" fmla="*/ 527 w 913"/>
                <a:gd name="T19" fmla="*/ 39 h 86"/>
                <a:gd name="T20" fmla="*/ 611 w 913"/>
                <a:gd name="T21" fmla="*/ 44 h 86"/>
                <a:gd name="T22" fmla="*/ 690 w 913"/>
                <a:gd name="T23" fmla="*/ 51 h 86"/>
                <a:gd name="T24" fmla="*/ 761 w 913"/>
                <a:gd name="T25" fmla="*/ 58 h 86"/>
                <a:gd name="T26" fmla="*/ 821 w 913"/>
                <a:gd name="T27" fmla="*/ 66 h 86"/>
                <a:gd name="T28" fmla="*/ 867 w 913"/>
                <a:gd name="T29" fmla="*/ 74 h 86"/>
                <a:gd name="T30" fmla="*/ 896 w 913"/>
                <a:gd name="T31" fmla="*/ 82 h 86"/>
                <a:gd name="T32" fmla="*/ 904 w 913"/>
                <a:gd name="T33" fmla="*/ 86 h 86"/>
                <a:gd name="T34" fmla="*/ 908 w 913"/>
                <a:gd name="T35" fmla="*/ 76 h 86"/>
                <a:gd name="T36" fmla="*/ 886 w 913"/>
                <a:gd name="T37" fmla="*/ 68 h 86"/>
                <a:gd name="T38" fmla="*/ 846 w 913"/>
                <a:gd name="T39" fmla="*/ 60 h 86"/>
                <a:gd name="T40" fmla="*/ 792 w 913"/>
                <a:gd name="T41" fmla="*/ 52 h 86"/>
                <a:gd name="T42" fmla="*/ 727 w 913"/>
                <a:gd name="T43" fmla="*/ 46 h 86"/>
                <a:gd name="T44" fmla="*/ 651 w 913"/>
                <a:gd name="T45" fmla="*/ 39 h 86"/>
                <a:gd name="T46" fmla="*/ 570 w 913"/>
                <a:gd name="T47" fmla="*/ 33 h 86"/>
                <a:gd name="T48" fmla="*/ 484 w 913"/>
                <a:gd name="T49" fmla="*/ 26 h 86"/>
                <a:gd name="T50" fmla="*/ 398 w 913"/>
                <a:gd name="T51" fmla="*/ 22 h 86"/>
                <a:gd name="T52" fmla="*/ 313 w 913"/>
                <a:gd name="T53" fmla="*/ 17 h 86"/>
                <a:gd name="T54" fmla="*/ 233 w 913"/>
                <a:gd name="T55" fmla="*/ 12 h 86"/>
                <a:gd name="T56" fmla="*/ 161 w 913"/>
                <a:gd name="T57" fmla="*/ 9 h 86"/>
                <a:gd name="T58" fmla="*/ 98 w 913"/>
                <a:gd name="T59" fmla="*/ 5 h 86"/>
                <a:gd name="T60" fmla="*/ 49 w 913"/>
                <a:gd name="T61" fmla="*/ 3 h 86"/>
                <a:gd name="T62" fmla="*/ 16 w 913"/>
                <a:gd name="T63" fmla="*/ 1 h 86"/>
                <a:gd name="T64" fmla="*/ 2 w 913"/>
                <a:gd name="T65" fmla="*/ 0 h 86"/>
                <a:gd name="T66" fmla="*/ 4 w 913"/>
                <a:gd name="T67" fmla="*/ 10 h 86"/>
                <a:gd name="T68" fmla="*/ 6 w 913"/>
                <a:gd name="T69" fmla="*/ 9 h 86"/>
                <a:gd name="T70" fmla="*/ 6 w 913"/>
                <a:gd name="T71" fmla="*/ 2 h 86"/>
                <a:gd name="T72" fmla="*/ 0 w 913"/>
                <a:gd name="T73" fmla="*/ 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13" h="86">
                  <a:moveTo>
                    <a:pt x="0" y="1"/>
                  </a:moveTo>
                  <a:lnTo>
                    <a:pt x="2" y="0"/>
                  </a:lnTo>
                  <a:lnTo>
                    <a:pt x="2" y="11"/>
                  </a:lnTo>
                  <a:lnTo>
                    <a:pt x="7" y="10"/>
                  </a:lnTo>
                  <a:lnTo>
                    <a:pt x="16" y="12"/>
                  </a:lnTo>
                  <a:lnTo>
                    <a:pt x="31" y="12"/>
                  </a:lnTo>
                  <a:lnTo>
                    <a:pt x="49" y="12"/>
                  </a:lnTo>
                  <a:lnTo>
                    <a:pt x="72" y="14"/>
                  </a:lnTo>
                  <a:lnTo>
                    <a:pt x="98" y="15"/>
                  </a:lnTo>
                  <a:lnTo>
                    <a:pt x="128" y="16"/>
                  </a:lnTo>
                  <a:lnTo>
                    <a:pt x="161" y="18"/>
                  </a:lnTo>
                  <a:lnTo>
                    <a:pt x="196" y="19"/>
                  </a:lnTo>
                  <a:lnTo>
                    <a:pt x="233" y="22"/>
                  </a:lnTo>
                  <a:lnTo>
                    <a:pt x="272" y="24"/>
                  </a:lnTo>
                  <a:lnTo>
                    <a:pt x="313" y="26"/>
                  </a:lnTo>
                  <a:lnTo>
                    <a:pt x="355" y="28"/>
                  </a:lnTo>
                  <a:lnTo>
                    <a:pt x="398" y="31"/>
                  </a:lnTo>
                  <a:lnTo>
                    <a:pt x="441" y="33"/>
                  </a:lnTo>
                  <a:lnTo>
                    <a:pt x="484" y="35"/>
                  </a:lnTo>
                  <a:lnTo>
                    <a:pt x="527" y="39"/>
                  </a:lnTo>
                  <a:lnTo>
                    <a:pt x="570" y="42"/>
                  </a:lnTo>
                  <a:lnTo>
                    <a:pt x="611" y="44"/>
                  </a:lnTo>
                  <a:lnTo>
                    <a:pt x="651" y="48"/>
                  </a:lnTo>
                  <a:lnTo>
                    <a:pt x="690" y="51"/>
                  </a:lnTo>
                  <a:lnTo>
                    <a:pt x="727" y="55"/>
                  </a:lnTo>
                  <a:lnTo>
                    <a:pt x="761" y="58"/>
                  </a:lnTo>
                  <a:lnTo>
                    <a:pt x="792" y="62"/>
                  </a:lnTo>
                  <a:lnTo>
                    <a:pt x="821" y="66"/>
                  </a:lnTo>
                  <a:lnTo>
                    <a:pt x="846" y="70"/>
                  </a:lnTo>
                  <a:lnTo>
                    <a:pt x="867" y="74"/>
                  </a:lnTo>
                  <a:lnTo>
                    <a:pt x="883" y="78"/>
                  </a:lnTo>
                  <a:lnTo>
                    <a:pt x="896" y="82"/>
                  </a:lnTo>
                  <a:lnTo>
                    <a:pt x="903" y="86"/>
                  </a:lnTo>
                  <a:lnTo>
                    <a:pt x="904" y="86"/>
                  </a:lnTo>
                  <a:lnTo>
                    <a:pt x="913" y="86"/>
                  </a:lnTo>
                  <a:lnTo>
                    <a:pt x="908" y="76"/>
                  </a:lnTo>
                  <a:lnTo>
                    <a:pt x="898" y="73"/>
                  </a:lnTo>
                  <a:lnTo>
                    <a:pt x="886" y="68"/>
                  </a:lnTo>
                  <a:lnTo>
                    <a:pt x="867" y="65"/>
                  </a:lnTo>
                  <a:lnTo>
                    <a:pt x="846" y="60"/>
                  </a:lnTo>
                  <a:lnTo>
                    <a:pt x="821" y="57"/>
                  </a:lnTo>
                  <a:lnTo>
                    <a:pt x="792" y="52"/>
                  </a:lnTo>
                  <a:lnTo>
                    <a:pt x="761" y="49"/>
                  </a:lnTo>
                  <a:lnTo>
                    <a:pt x="727" y="46"/>
                  </a:lnTo>
                  <a:lnTo>
                    <a:pt x="690" y="42"/>
                  </a:lnTo>
                  <a:lnTo>
                    <a:pt x="651" y="39"/>
                  </a:lnTo>
                  <a:lnTo>
                    <a:pt x="611" y="35"/>
                  </a:lnTo>
                  <a:lnTo>
                    <a:pt x="570" y="33"/>
                  </a:lnTo>
                  <a:lnTo>
                    <a:pt x="527" y="30"/>
                  </a:lnTo>
                  <a:lnTo>
                    <a:pt x="484" y="26"/>
                  </a:lnTo>
                  <a:lnTo>
                    <a:pt x="441" y="24"/>
                  </a:lnTo>
                  <a:lnTo>
                    <a:pt x="398" y="22"/>
                  </a:lnTo>
                  <a:lnTo>
                    <a:pt x="355" y="19"/>
                  </a:lnTo>
                  <a:lnTo>
                    <a:pt x="313" y="17"/>
                  </a:lnTo>
                  <a:lnTo>
                    <a:pt x="272" y="15"/>
                  </a:lnTo>
                  <a:lnTo>
                    <a:pt x="233" y="12"/>
                  </a:lnTo>
                  <a:lnTo>
                    <a:pt x="196" y="10"/>
                  </a:lnTo>
                  <a:lnTo>
                    <a:pt x="161" y="9"/>
                  </a:lnTo>
                  <a:lnTo>
                    <a:pt x="128" y="7"/>
                  </a:lnTo>
                  <a:lnTo>
                    <a:pt x="98" y="5"/>
                  </a:lnTo>
                  <a:lnTo>
                    <a:pt x="72" y="4"/>
                  </a:lnTo>
                  <a:lnTo>
                    <a:pt x="49" y="3"/>
                  </a:lnTo>
                  <a:lnTo>
                    <a:pt x="31" y="1"/>
                  </a:lnTo>
                  <a:lnTo>
                    <a:pt x="16" y="1"/>
                  </a:lnTo>
                  <a:lnTo>
                    <a:pt x="7" y="1"/>
                  </a:lnTo>
                  <a:lnTo>
                    <a:pt x="2" y="0"/>
                  </a:lnTo>
                  <a:lnTo>
                    <a:pt x="2" y="11"/>
                  </a:lnTo>
                  <a:lnTo>
                    <a:pt x="4" y="10"/>
                  </a:lnTo>
                  <a:lnTo>
                    <a:pt x="2" y="11"/>
                  </a:lnTo>
                  <a:lnTo>
                    <a:pt x="6" y="9"/>
                  </a:lnTo>
                  <a:lnTo>
                    <a:pt x="8" y="5"/>
                  </a:lnTo>
                  <a:lnTo>
                    <a:pt x="6" y="2"/>
                  </a:lnTo>
                  <a:lnTo>
                    <a:pt x="2" y="0"/>
                  </a:lnTo>
                  <a:lnTo>
                    <a:pt x="0"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69" name="Freeform 677"/>
            <p:cNvSpPr>
              <a:spLocks/>
            </p:cNvSpPr>
            <p:nvPr/>
          </p:nvSpPr>
          <p:spPr bwMode="auto">
            <a:xfrm>
              <a:off x="3426" y="3913"/>
              <a:ext cx="2" cy="3"/>
            </a:xfrm>
            <a:custGeom>
              <a:avLst/>
              <a:gdLst>
                <a:gd name="T0" fmla="*/ 0 w 7"/>
                <a:gd name="T1" fmla="*/ 9 h 9"/>
                <a:gd name="T2" fmla="*/ 4 w 7"/>
                <a:gd name="T3" fmla="*/ 9 h 9"/>
                <a:gd name="T4" fmla="*/ 7 w 7"/>
                <a:gd name="T5" fmla="*/ 6 h 9"/>
                <a:gd name="T6" fmla="*/ 7 w 7"/>
                <a:gd name="T7" fmla="*/ 2 h 9"/>
                <a:gd name="T8" fmla="*/ 5 w 7"/>
                <a:gd name="T9" fmla="*/ 0 h 9"/>
                <a:gd name="T10" fmla="*/ 0 w 7"/>
                <a:gd name="T11" fmla="*/ 9 h 9"/>
              </a:gdLst>
              <a:ahLst/>
              <a:cxnLst>
                <a:cxn ang="0">
                  <a:pos x="T0" y="T1"/>
                </a:cxn>
                <a:cxn ang="0">
                  <a:pos x="T2" y="T3"/>
                </a:cxn>
                <a:cxn ang="0">
                  <a:pos x="T4" y="T5"/>
                </a:cxn>
                <a:cxn ang="0">
                  <a:pos x="T6" y="T7"/>
                </a:cxn>
                <a:cxn ang="0">
                  <a:pos x="T8" y="T9"/>
                </a:cxn>
                <a:cxn ang="0">
                  <a:pos x="T10" y="T11"/>
                </a:cxn>
              </a:cxnLst>
              <a:rect l="0" t="0" r="r" b="b"/>
              <a:pathLst>
                <a:path w="7" h="9">
                  <a:moveTo>
                    <a:pt x="0" y="9"/>
                  </a:moveTo>
                  <a:lnTo>
                    <a:pt x="4" y="9"/>
                  </a:lnTo>
                  <a:lnTo>
                    <a:pt x="7" y="6"/>
                  </a:lnTo>
                  <a:lnTo>
                    <a:pt x="7" y="2"/>
                  </a:lnTo>
                  <a:lnTo>
                    <a:pt x="5"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70" name="Freeform 678"/>
            <p:cNvSpPr>
              <a:spLocks/>
            </p:cNvSpPr>
            <p:nvPr/>
          </p:nvSpPr>
          <p:spPr bwMode="auto">
            <a:xfrm>
              <a:off x="3419" y="3901"/>
              <a:ext cx="8" cy="15"/>
            </a:xfrm>
            <a:custGeom>
              <a:avLst/>
              <a:gdLst>
                <a:gd name="T0" fmla="*/ 0 w 26"/>
                <a:gd name="T1" fmla="*/ 0 h 44"/>
                <a:gd name="T2" fmla="*/ 0 w 26"/>
                <a:gd name="T3" fmla="*/ 0 h 44"/>
                <a:gd name="T4" fmla="*/ 2 w 26"/>
                <a:gd name="T5" fmla="*/ 8 h 44"/>
                <a:gd name="T6" fmla="*/ 4 w 26"/>
                <a:gd name="T7" fmla="*/ 20 h 44"/>
                <a:gd name="T8" fmla="*/ 10 w 26"/>
                <a:gd name="T9" fmla="*/ 33 h 44"/>
                <a:gd name="T10" fmla="*/ 21 w 26"/>
                <a:gd name="T11" fmla="*/ 44 h 44"/>
                <a:gd name="T12" fmla="*/ 26 w 26"/>
                <a:gd name="T13" fmla="*/ 35 h 44"/>
                <a:gd name="T14" fmla="*/ 19 w 26"/>
                <a:gd name="T15" fmla="*/ 28 h 44"/>
                <a:gd name="T16" fmla="*/ 13 w 26"/>
                <a:gd name="T17" fmla="*/ 18 h 44"/>
                <a:gd name="T18" fmla="*/ 11 w 26"/>
                <a:gd name="T19" fmla="*/ 8 h 44"/>
                <a:gd name="T20" fmla="*/ 11 w 26"/>
                <a:gd name="T21" fmla="*/ 0 h 44"/>
                <a:gd name="T22" fmla="*/ 11 w 26"/>
                <a:gd name="T23" fmla="*/ 0 h 44"/>
                <a:gd name="T24" fmla="*/ 0 w 26"/>
                <a:gd name="T2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44">
                  <a:moveTo>
                    <a:pt x="0" y="0"/>
                  </a:moveTo>
                  <a:lnTo>
                    <a:pt x="0" y="0"/>
                  </a:lnTo>
                  <a:lnTo>
                    <a:pt x="2" y="8"/>
                  </a:lnTo>
                  <a:lnTo>
                    <a:pt x="4" y="20"/>
                  </a:lnTo>
                  <a:lnTo>
                    <a:pt x="10" y="33"/>
                  </a:lnTo>
                  <a:lnTo>
                    <a:pt x="21" y="44"/>
                  </a:lnTo>
                  <a:lnTo>
                    <a:pt x="26" y="35"/>
                  </a:lnTo>
                  <a:lnTo>
                    <a:pt x="19" y="28"/>
                  </a:lnTo>
                  <a:lnTo>
                    <a:pt x="13" y="18"/>
                  </a:lnTo>
                  <a:lnTo>
                    <a:pt x="11" y="8"/>
                  </a:lnTo>
                  <a:lnTo>
                    <a:pt x="11" y="0"/>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71" name="Freeform 679"/>
            <p:cNvSpPr>
              <a:spLocks/>
            </p:cNvSpPr>
            <p:nvPr/>
          </p:nvSpPr>
          <p:spPr bwMode="auto">
            <a:xfrm>
              <a:off x="3419" y="3899"/>
              <a:ext cx="9" cy="4"/>
            </a:xfrm>
            <a:custGeom>
              <a:avLst/>
              <a:gdLst>
                <a:gd name="T0" fmla="*/ 21 w 28"/>
                <a:gd name="T1" fmla="*/ 3 h 13"/>
                <a:gd name="T2" fmla="*/ 21 w 28"/>
                <a:gd name="T3" fmla="*/ 3 h 13"/>
                <a:gd name="T4" fmla="*/ 20 w 28"/>
                <a:gd name="T5" fmla="*/ 2 h 13"/>
                <a:gd name="T6" fmla="*/ 13 w 28"/>
                <a:gd name="T7" fmla="*/ 2 h 13"/>
                <a:gd name="T8" fmla="*/ 6 w 28"/>
                <a:gd name="T9" fmla="*/ 0 h 13"/>
                <a:gd name="T10" fmla="*/ 0 w 28"/>
                <a:gd name="T11" fmla="*/ 8 h 13"/>
                <a:gd name="T12" fmla="*/ 11 w 28"/>
                <a:gd name="T13" fmla="*/ 8 h 13"/>
                <a:gd name="T14" fmla="*/ 9 w 28"/>
                <a:gd name="T15" fmla="*/ 10 h 13"/>
                <a:gd name="T16" fmla="*/ 13 w 28"/>
                <a:gd name="T17" fmla="*/ 11 h 13"/>
                <a:gd name="T18" fmla="*/ 20 w 28"/>
                <a:gd name="T19" fmla="*/ 13 h 13"/>
                <a:gd name="T20" fmla="*/ 28 w 28"/>
                <a:gd name="T21" fmla="*/ 10 h 13"/>
                <a:gd name="T22" fmla="*/ 28 w 28"/>
                <a:gd name="T23" fmla="*/ 10 h 13"/>
                <a:gd name="T24" fmla="*/ 21 w 28"/>
                <a:gd name="T25"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13">
                  <a:moveTo>
                    <a:pt x="21" y="3"/>
                  </a:moveTo>
                  <a:lnTo>
                    <a:pt x="21" y="3"/>
                  </a:lnTo>
                  <a:lnTo>
                    <a:pt x="20" y="2"/>
                  </a:lnTo>
                  <a:lnTo>
                    <a:pt x="13" y="2"/>
                  </a:lnTo>
                  <a:lnTo>
                    <a:pt x="6" y="0"/>
                  </a:lnTo>
                  <a:lnTo>
                    <a:pt x="0" y="8"/>
                  </a:lnTo>
                  <a:lnTo>
                    <a:pt x="11" y="8"/>
                  </a:lnTo>
                  <a:lnTo>
                    <a:pt x="9" y="10"/>
                  </a:lnTo>
                  <a:lnTo>
                    <a:pt x="13" y="11"/>
                  </a:lnTo>
                  <a:lnTo>
                    <a:pt x="20" y="13"/>
                  </a:lnTo>
                  <a:lnTo>
                    <a:pt x="28" y="10"/>
                  </a:lnTo>
                  <a:lnTo>
                    <a:pt x="28" y="10"/>
                  </a:lnTo>
                  <a:lnTo>
                    <a:pt x="21"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72" name="Freeform 680"/>
            <p:cNvSpPr>
              <a:spLocks/>
            </p:cNvSpPr>
            <p:nvPr/>
          </p:nvSpPr>
          <p:spPr bwMode="auto">
            <a:xfrm>
              <a:off x="3411" y="3882"/>
              <a:ext cx="17" cy="20"/>
            </a:xfrm>
            <a:custGeom>
              <a:avLst/>
              <a:gdLst>
                <a:gd name="T0" fmla="*/ 1 w 52"/>
                <a:gd name="T1" fmla="*/ 0 h 59"/>
                <a:gd name="T2" fmla="*/ 1 w 52"/>
                <a:gd name="T3" fmla="*/ 0 h 59"/>
                <a:gd name="T4" fmla="*/ 0 w 52"/>
                <a:gd name="T5" fmla="*/ 11 h 59"/>
                <a:gd name="T6" fmla="*/ 3 w 52"/>
                <a:gd name="T7" fmla="*/ 21 h 59"/>
                <a:gd name="T8" fmla="*/ 12 w 52"/>
                <a:gd name="T9" fmla="*/ 30 h 59"/>
                <a:gd name="T10" fmla="*/ 21 w 52"/>
                <a:gd name="T11" fmla="*/ 38 h 59"/>
                <a:gd name="T12" fmla="*/ 30 w 52"/>
                <a:gd name="T13" fmla="*/ 45 h 59"/>
                <a:gd name="T14" fmla="*/ 38 w 52"/>
                <a:gd name="T15" fmla="*/ 52 h 59"/>
                <a:gd name="T16" fmla="*/ 44 w 52"/>
                <a:gd name="T17" fmla="*/ 56 h 59"/>
                <a:gd name="T18" fmla="*/ 45 w 52"/>
                <a:gd name="T19" fmla="*/ 52 h 59"/>
                <a:gd name="T20" fmla="*/ 52 w 52"/>
                <a:gd name="T21" fmla="*/ 59 h 59"/>
                <a:gd name="T22" fmla="*/ 51 w 52"/>
                <a:gd name="T23" fmla="*/ 49 h 59"/>
                <a:gd name="T24" fmla="*/ 45 w 52"/>
                <a:gd name="T25" fmla="*/ 45 h 59"/>
                <a:gd name="T26" fmla="*/ 37 w 52"/>
                <a:gd name="T27" fmla="*/ 38 h 59"/>
                <a:gd name="T28" fmla="*/ 28 w 52"/>
                <a:gd name="T29" fmla="*/ 31 h 59"/>
                <a:gd name="T30" fmla="*/ 19 w 52"/>
                <a:gd name="T31" fmla="*/ 23 h 59"/>
                <a:gd name="T32" fmla="*/ 12 w 52"/>
                <a:gd name="T33" fmla="*/ 16 h 59"/>
                <a:gd name="T34" fmla="*/ 9 w 52"/>
                <a:gd name="T35" fmla="*/ 11 h 59"/>
                <a:gd name="T36" fmla="*/ 10 w 52"/>
                <a:gd name="T37" fmla="*/ 5 h 59"/>
                <a:gd name="T38" fmla="*/ 10 w 52"/>
                <a:gd name="T39" fmla="*/ 5 h 59"/>
                <a:gd name="T40" fmla="*/ 1 w 52"/>
                <a:gd name="T4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 h="59">
                  <a:moveTo>
                    <a:pt x="1" y="0"/>
                  </a:moveTo>
                  <a:lnTo>
                    <a:pt x="1" y="0"/>
                  </a:lnTo>
                  <a:lnTo>
                    <a:pt x="0" y="11"/>
                  </a:lnTo>
                  <a:lnTo>
                    <a:pt x="3" y="21"/>
                  </a:lnTo>
                  <a:lnTo>
                    <a:pt x="12" y="30"/>
                  </a:lnTo>
                  <a:lnTo>
                    <a:pt x="21" y="38"/>
                  </a:lnTo>
                  <a:lnTo>
                    <a:pt x="30" y="45"/>
                  </a:lnTo>
                  <a:lnTo>
                    <a:pt x="38" y="52"/>
                  </a:lnTo>
                  <a:lnTo>
                    <a:pt x="44" y="56"/>
                  </a:lnTo>
                  <a:lnTo>
                    <a:pt x="45" y="52"/>
                  </a:lnTo>
                  <a:lnTo>
                    <a:pt x="52" y="59"/>
                  </a:lnTo>
                  <a:lnTo>
                    <a:pt x="51" y="49"/>
                  </a:lnTo>
                  <a:lnTo>
                    <a:pt x="45" y="45"/>
                  </a:lnTo>
                  <a:lnTo>
                    <a:pt x="37" y="38"/>
                  </a:lnTo>
                  <a:lnTo>
                    <a:pt x="28" y="31"/>
                  </a:lnTo>
                  <a:lnTo>
                    <a:pt x="19" y="23"/>
                  </a:lnTo>
                  <a:lnTo>
                    <a:pt x="12" y="16"/>
                  </a:lnTo>
                  <a:lnTo>
                    <a:pt x="9" y="11"/>
                  </a:lnTo>
                  <a:lnTo>
                    <a:pt x="10" y="5"/>
                  </a:lnTo>
                  <a:lnTo>
                    <a:pt x="10" y="5"/>
                  </a:lnTo>
                  <a:lnTo>
                    <a:pt x="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73" name="Freeform 681"/>
            <p:cNvSpPr>
              <a:spLocks/>
            </p:cNvSpPr>
            <p:nvPr/>
          </p:nvSpPr>
          <p:spPr bwMode="auto">
            <a:xfrm>
              <a:off x="3411" y="3861"/>
              <a:ext cx="30" cy="23"/>
            </a:xfrm>
            <a:custGeom>
              <a:avLst/>
              <a:gdLst>
                <a:gd name="T0" fmla="*/ 81 w 90"/>
                <a:gd name="T1" fmla="*/ 6 h 70"/>
                <a:gd name="T2" fmla="*/ 87 w 90"/>
                <a:gd name="T3" fmla="*/ 1 h 70"/>
                <a:gd name="T4" fmla="*/ 74 w 90"/>
                <a:gd name="T5" fmla="*/ 0 h 70"/>
                <a:gd name="T6" fmla="*/ 59 w 90"/>
                <a:gd name="T7" fmla="*/ 3 h 70"/>
                <a:gd name="T8" fmla="*/ 48 w 90"/>
                <a:gd name="T9" fmla="*/ 13 h 70"/>
                <a:gd name="T10" fmla="*/ 35 w 90"/>
                <a:gd name="T11" fmla="*/ 22 h 70"/>
                <a:gd name="T12" fmla="*/ 24 w 90"/>
                <a:gd name="T13" fmla="*/ 33 h 70"/>
                <a:gd name="T14" fmla="*/ 15 w 90"/>
                <a:gd name="T15" fmla="*/ 45 h 70"/>
                <a:gd name="T16" fmla="*/ 5 w 90"/>
                <a:gd name="T17" fmla="*/ 56 h 70"/>
                <a:gd name="T18" fmla="*/ 0 w 90"/>
                <a:gd name="T19" fmla="*/ 65 h 70"/>
                <a:gd name="T20" fmla="*/ 9 w 90"/>
                <a:gd name="T21" fmla="*/ 70 h 70"/>
                <a:gd name="T22" fmla="*/ 15 w 90"/>
                <a:gd name="T23" fmla="*/ 61 h 70"/>
                <a:gd name="T24" fmla="*/ 21 w 90"/>
                <a:gd name="T25" fmla="*/ 51 h 70"/>
                <a:gd name="T26" fmla="*/ 31 w 90"/>
                <a:gd name="T27" fmla="*/ 40 h 70"/>
                <a:gd name="T28" fmla="*/ 42 w 90"/>
                <a:gd name="T29" fmla="*/ 29 h 70"/>
                <a:gd name="T30" fmla="*/ 52 w 90"/>
                <a:gd name="T31" fmla="*/ 19 h 70"/>
                <a:gd name="T32" fmla="*/ 64 w 90"/>
                <a:gd name="T33" fmla="*/ 13 h 70"/>
                <a:gd name="T34" fmla="*/ 74 w 90"/>
                <a:gd name="T35" fmla="*/ 9 h 70"/>
                <a:gd name="T36" fmla="*/ 84 w 90"/>
                <a:gd name="T37" fmla="*/ 10 h 70"/>
                <a:gd name="T38" fmla="*/ 90 w 90"/>
                <a:gd name="T39" fmla="*/ 6 h 70"/>
                <a:gd name="T40" fmla="*/ 84 w 90"/>
                <a:gd name="T41" fmla="*/ 10 h 70"/>
                <a:gd name="T42" fmla="*/ 88 w 90"/>
                <a:gd name="T43" fmla="*/ 9 h 70"/>
                <a:gd name="T44" fmla="*/ 90 w 90"/>
                <a:gd name="T45" fmla="*/ 7 h 70"/>
                <a:gd name="T46" fmla="*/ 90 w 90"/>
                <a:gd name="T47" fmla="*/ 3 h 70"/>
                <a:gd name="T48" fmla="*/ 87 w 90"/>
                <a:gd name="T49" fmla="*/ 1 h 70"/>
                <a:gd name="T50" fmla="*/ 81 w 90"/>
                <a:gd name="T51"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0" h="70">
                  <a:moveTo>
                    <a:pt x="81" y="6"/>
                  </a:moveTo>
                  <a:lnTo>
                    <a:pt x="87" y="1"/>
                  </a:lnTo>
                  <a:lnTo>
                    <a:pt x="74" y="0"/>
                  </a:lnTo>
                  <a:lnTo>
                    <a:pt x="59" y="3"/>
                  </a:lnTo>
                  <a:lnTo>
                    <a:pt x="48" y="13"/>
                  </a:lnTo>
                  <a:lnTo>
                    <a:pt x="35" y="22"/>
                  </a:lnTo>
                  <a:lnTo>
                    <a:pt x="24" y="33"/>
                  </a:lnTo>
                  <a:lnTo>
                    <a:pt x="15" y="45"/>
                  </a:lnTo>
                  <a:lnTo>
                    <a:pt x="5" y="56"/>
                  </a:lnTo>
                  <a:lnTo>
                    <a:pt x="0" y="65"/>
                  </a:lnTo>
                  <a:lnTo>
                    <a:pt x="9" y="70"/>
                  </a:lnTo>
                  <a:lnTo>
                    <a:pt x="15" y="61"/>
                  </a:lnTo>
                  <a:lnTo>
                    <a:pt x="21" y="51"/>
                  </a:lnTo>
                  <a:lnTo>
                    <a:pt x="31" y="40"/>
                  </a:lnTo>
                  <a:lnTo>
                    <a:pt x="42" y="29"/>
                  </a:lnTo>
                  <a:lnTo>
                    <a:pt x="52" y="19"/>
                  </a:lnTo>
                  <a:lnTo>
                    <a:pt x="64" y="13"/>
                  </a:lnTo>
                  <a:lnTo>
                    <a:pt x="74" y="9"/>
                  </a:lnTo>
                  <a:lnTo>
                    <a:pt x="84" y="10"/>
                  </a:lnTo>
                  <a:lnTo>
                    <a:pt x="90" y="6"/>
                  </a:lnTo>
                  <a:lnTo>
                    <a:pt x="84" y="10"/>
                  </a:lnTo>
                  <a:lnTo>
                    <a:pt x="88" y="9"/>
                  </a:lnTo>
                  <a:lnTo>
                    <a:pt x="90" y="7"/>
                  </a:lnTo>
                  <a:lnTo>
                    <a:pt x="90" y="3"/>
                  </a:lnTo>
                  <a:lnTo>
                    <a:pt x="87" y="1"/>
                  </a:lnTo>
                  <a:lnTo>
                    <a:pt x="81"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74" name="Freeform 682"/>
            <p:cNvSpPr>
              <a:spLocks/>
            </p:cNvSpPr>
            <p:nvPr/>
          </p:nvSpPr>
          <p:spPr bwMode="auto">
            <a:xfrm>
              <a:off x="3438" y="3842"/>
              <a:ext cx="4" cy="21"/>
            </a:xfrm>
            <a:custGeom>
              <a:avLst/>
              <a:gdLst>
                <a:gd name="T0" fmla="*/ 4 w 12"/>
                <a:gd name="T1" fmla="*/ 0 h 61"/>
                <a:gd name="T2" fmla="*/ 3 w 12"/>
                <a:gd name="T3" fmla="*/ 1 h 61"/>
                <a:gd name="T4" fmla="*/ 1 w 12"/>
                <a:gd name="T5" fmla="*/ 14 h 61"/>
                <a:gd name="T6" fmla="*/ 0 w 12"/>
                <a:gd name="T7" fmla="*/ 30 h 61"/>
                <a:gd name="T8" fmla="*/ 0 w 12"/>
                <a:gd name="T9" fmla="*/ 47 h 61"/>
                <a:gd name="T10" fmla="*/ 1 w 12"/>
                <a:gd name="T11" fmla="*/ 61 h 61"/>
                <a:gd name="T12" fmla="*/ 10 w 12"/>
                <a:gd name="T13" fmla="*/ 61 h 61"/>
                <a:gd name="T14" fmla="*/ 11 w 12"/>
                <a:gd name="T15" fmla="*/ 47 h 61"/>
                <a:gd name="T16" fmla="*/ 11 w 12"/>
                <a:gd name="T17" fmla="*/ 30 h 61"/>
                <a:gd name="T18" fmla="*/ 10 w 12"/>
                <a:gd name="T19" fmla="*/ 14 h 61"/>
                <a:gd name="T20" fmla="*/ 12 w 12"/>
                <a:gd name="T21" fmla="*/ 6 h 61"/>
                <a:gd name="T22" fmla="*/ 11 w 12"/>
                <a:gd name="T23" fmla="*/ 7 h 61"/>
                <a:gd name="T24" fmla="*/ 4 w 12"/>
                <a:gd name="T2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61">
                  <a:moveTo>
                    <a:pt x="4" y="0"/>
                  </a:moveTo>
                  <a:lnTo>
                    <a:pt x="3" y="1"/>
                  </a:lnTo>
                  <a:lnTo>
                    <a:pt x="1" y="14"/>
                  </a:lnTo>
                  <a:lnTo>
                    <a:pt x="0" y="30"/>
                  </a:lnTo>
                  <a:lnTo>
                    <a:pt x="0" y="47"/>
                  </a:lnTo>
                  <a:lnTo>
                    <a:pt x="1" y="61"/>
                  </a:lnTo>
                  <a:lnTo>
                    <a:pt x="10" y="61"/>
                  </a:lnTo>
                  <a:lnTo>
                    <a:pt x="11" y="47"/>
                  </a:lnTo>
                  <a:lnTo>
                    <a:pt x="11" y="30"/>
                  </a:lnTo>
                  <a:lnTo>
                    <a:pt x="10" y="14"/>
                  </a:lnTo>
                  <a:lnTo>
                    <a:pt x="12" y="6"/>
                  </a:lnTo>
                  <a:lnTo>
                    <a:pt x="11" y="7"/>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75" name="Freeform 683"/>
            <p:cNvSpPr>
              <a:spLocks/>
            </p:cNvSpPr>
            <p:nvPr/>
          </p:nvSpPr>
          <p:spPr bwMode="auto">
            <a:xfrm>
              <a:off x="3439" y="3829"/>
              <a:ext cx="14" cy="16"/>
            </a:xfrm>
            <a:custGeom>
              <a:avLst/>
              <a:gdLst>
                <a:gd name="T0" fmla="*/ 34 w 43"/>
                <a:gd name="T1" fmla="*/ 0 h 46"/>
                <a:gd name="T2" fmla="*/ 32 w 43"/>
                <a:gd name="T3" fmla="*/ 5 h 46"/>
                <a:gd name="T4" fmla="*/ 29 w 43"/>
                <a:gd name="T5" fmla="*/ 10 h 46"/>
                <a:gd name="T6" fmla="*/ 26 w 43"/>
                <a:gd name="T7" fmla="*/ 15 h 46"/>
                <a:gd name="T8" fmla="*/ 20 w 43"/>
                <a:gd name="T9" fmla="*/ 21 h 46"/>
                <a:gd name="T10" fmla="*/ 14 w 43"/>
                <a:gd name="T11" fmla="*/ 26 h 46"/>
                <a:gd name="T12" fmla="*/ 8 w 43"/>
                <a:gd name="T13" fmla="*/ 31 h 46"/>
                <a:gd name="T14" fmla="*/ 4 w 43"/>
                <a:gd name="T15" fmla="*/ 36 h 46"/>
                <a:gd name="T16" fmla="*/ 0 w 43"/>
                <a:gd name="T17" fmla="*/ 39 h 46"/>
                <a:gd name="T18" fmla="*/ 7 w 43"/>
                <a:gd name="T19" fmla="*/ 46 h 46"/>
                <a:gd name="T20" fmla="*/ 11 w 43"/>
                <a:gd name="T21" fmla="*/ 42 h 46"/>
                <a:gd name="T22" fmla="*/ 15 w 43"/>
                <a:gd name="T23" fmla="*/ 38 h 46"/>
                <a:gd name="T24" fmla="*/ 21 w 43"/>
                <a:gd name="T25" fmla="*/ 33 h 46"/>
                <a:gd name="T26" fmla="*/ 27 w 43"/>
                <a:gd name="T27" fmla="*/ 28 h 46"/>
                <a:gd name="T28" fmla="*/ 32 w 43"/>
                <a:gd name="T29" fmla="*/ 22 h 46"/>
                <a:gd name="T30" fmla="*/ 38 w 43"/>
                <a:gd name="T31" fmla="*/ 15 h 46"/>
                <a:gd name="T32" fmla="*/ 42 w 43"/>
                <a:gd name="T33" fmla="*/ 7 h 46"/>
                <a:gd name="T34" fmla="*/ 43 w 43"/>
                <a:gd name="T35" fmla="*/ 0 h 46"/>
                <a:gd name="T36" fmla="*/ 34 w 43"/>
                <a:gd name="T3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 h="46">
                  <a:moveTo>
                    <a:pt x="34" y="0"/>
                  </a:moveTo>
                  <a:lnTo>
                    <a:pt x="32" y="5"/>
                  </a:lnTo>
                  <a:lnTo>
                    <a:pt x="29" y="10"/>
                  </a:lnTo>
                  <a:lnTo>
                    <a:pt x="26" y="15"/>
                  </a:lnTo>
                  <a:lnTo>
                    <a:pt x="20" y="21"/>
                  </a:lnTo>
                  <a:lnTo>
                    <a:pt x="14" y="26"/>
                  </a:lnTo>
                  <a:lnTo>
                    <a:pt x="8" y="31"/>
                  </a:lnTo>
                  <a:lnTo>
                    <a:pt x="4" y="36"/>
                  </a:lnTo>
                  <a:lnTo>
                    <a:pt x="0" y="39"/>
                  </a:lnTo>
                  <a:lnTo>
                    <a:pt x="7" y="46"/>
                  </a:lnTo>
                  <a:lnTo>
                    <a:pt x="11" y="42"/>
                  </a:lnTo>
                  <a:lnTo>
                    <a:pt x="15" y="38"/>
                  </a:lnTo>
                  <a:lnTo>
                    <a:pt x="21" y="33"/>
                  </a:lnTo>
                  <a:lnTo>
                    <a:pt x="27" y="28"/>
                  </a:lnTo>
                  <a:lnTo>
                    <a:pt x="32" y="22"/>
                  </a:lnTo>
                  <a:lnTo>
                    <a:pt x="38" y="15"/>
                  </a:lnTo>
                  <a:lnTo>
                    <a:pt x="42" y="7"/>
                  </a:lnTo>
                  <a:lnTo>
                    <a:pt x="43" y="0"/>
                  </a:lnTo>
                  <a:lnTo>
                    <a:pt x="3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76" name="Freeform 684"/>
            <p:cNvSpPr>
              <a:spLocks/>
            </p:cNvSpPr>
            <p:nvPr/>
          </p:nvSpPr>
          <p:spPr bwMode="auto">
            <a:xfrm>
              <a:off x="3450" y="3828"/>
              <a:ext cx="3" cy="1"/>
            </a:xfrm>
            <a:custGeom>
              <a:avLst/>
              <a:gdLst>
                <a:gd name="T0" fmla="*/ 9 w 9"/>
                <a:gd name="T1" fmla="*/ 5 h 5"/>
                <a:gd name="T2" fmla="*/ 8 w 9"/>
                <a:gd name="T3" fmla="*/ 2 h 5"/>
                <a:gd name="T4" fmla="*/ 4 w 9"/>
                <a:gd name="T5" fmla="*/ 0 h 5"/>
                <a:gd name="T6" fmla="*/ 1 w 9"/>
                <a:gd name="T7" fmla="*/ 2 h 5"/>
                <a:gd name="T8" fmla="*/ 0 w 9"/>
                <a:gd name="T9" fmla="*/ 5 h 5"/>
                <a:gd name="T10" fmla="*/ 9 w 9"/>
                <a:gd name="T11" fmla="*/ 5 h 5"/>
              </a:gdLst>
              <a:ahLst/>
              <a:cxnLst>
                <a:cxn ang="0">
                  <a:pos x="T0" y="T1"/>
                </a:cxn>
                <a:cxn ang="0">
                  <a:pos x="T2" y="T3"/>
                </a:cxn>
                <a:cxn ang="0">
                  <a:pos x="T4" y="T5"/>
                </a:cxn>
                <a:cxn ang="0">
                  <a:pos x="T6" y="T7"/>
                </a:cxn>
                <a:cxn ang="0">
                  <a:pos x="T8" y="T9"/>
                </a:cxn>
                <a:cxn ang="0">
                  <a:pos x="T10" y="T11"/>
                </a:cxn>
              </a:cxnLst>
              <a:rect l="0" t="0" r="r" b="b"/>
              <a:pathLst>
                <a:path w="9" h="5">
                  <a:moveTo>
                    <a:pt x="9" y="5"/>
                  </a:moveTo>
                  <a:lnTo>
                    <a:pt x="8" y="2"/>
                  </a:lnTo>
                  <a:lnTo>
                    <a:pt x="4" y="0"/>
                  </a:lnTo>
                  <a:lnTo>
                    <a:pt x="1" y="2"/>
                  </a:lnTo>
                  <a:lnTo>
                    <a:pt x="0" y="5"/>
                  </a:lnTo>
                  <a:lnTo>
                    <a:pt x="9"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77" name="Freeform 685"/>
            <p:cNvSpPr>
              <a:spLocks/>
            </p:cNvSpPr>
            <p:nvPr/>
          </p:nvSpPr>
          <p:spPr bwMode="auto">
            <a:xfrm>
              <a:off x="3224" y="4017"/>
              <a:ext cx="1" cy="4"/>
            </a:xfrm>
            <a:custGeom>
              <a:avLst/>
              <a:gdLst>
                <a:gd name="T0" fmla="*/ 4 w 4"/>
                <a:gd name="T1" fmla="*/ 0 h 12"/>
                <a:gd name="T2" fmla="*/ 1 w 4"/>
                <a:gd name="T3" fmla="*/ 3 h 12"/>
                <a:gd name="T4" fmla="*/ 0 w 4"/>
                <a:gd name="T5" fmla="*/ 6 h 12"/>
                <a:gd name="T6" fmla="*/ 1 w 4"/>
                <a:gd name="T7" fmla="*/ 9 h 12"/>
                <a:gd name="T8" fmla="*/ 4 w 4"/>
                <a:gd name="T9" fmla="*/ 12 h 12"/>
                <a:gd name="T10" fmla="*/ 4 w 4"/>
                <a:gd name="T11" fmla="*/ 0 h 12"/>
              </a:gdLst>
              <a:ahLst/>
              <a:cxnLst>
                <a:cxn ang="0">
                  <a:pos x="T0" y="T1"/>
                </a:cxn>
                <a:cxn ang="0">
                  <a:pos x="T2" y="T3"/>
                </a:cxn>
                <a:cxn ang="0">
                  <a:pos x="T4" y="T5"/>
                </a:cxn>
                <a:cxn ang="0">
                  <a:pos x="T6" y="T7"/>
                </a:cxn>
                <a:cxn ang="0">
                  <a:pos x="T8" y="T9"/>
                </a:cxn>
                <a:cxn ang="0">
                  <a:pos x="T10" y="T11"/>
                </a:cxn>
              </a:cxnLst>
              <a:rect l="0" t="0" r="r" b="b"/>
              <a:pathLst>
                <a:path w="4" h="12">
                  <a:moveTo>
                    <a:pt x="4" y="0"/>
                  </a:moveTo>
                  <a:lnTo>
                    <a:pt x="1" y="3"/>
                  </a:lnTo>
                  <a:lnTo>
                    <a:pt x="0" y="6"/>
                  </a:lnTo>
                  <a:lnTo>
                    <a:pt x="1" y="9"/>
                  </a:lnTo>
                  <a:lnTo>
                    <a:pt x="4" y="12"/>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78" name="Freeform 686"/>
            <p:cNvSpPr>
              <a:spLocks/>
            </p:cNvSpPr>
            <p:nvPr/>
          </p:nvSpPr>
          <p:spPr bwMode="auto">
            <a:xfrm>
              <a:off x="3225" y="4013"/>
              <a:ext cx="35" cy="8"/>
            </a:xfrm>
            <a:custGeom>
              <a:avLst/>
              <a:gdLst>
                <a:gd name="T0" fmla="*/ 102 w 104"/>
                <a:gd name="T1" fmla="*/ 0 h 23"/>
                <a:gd name="T2" fmla="*/ 102 w 104"/>
                <a:gd name="T3" fmla="*/ 0 h 23"/>
                <a:gd name="T4" fmla="*/ 95 w 104"/>
                <a:gd name="T5" fmla="*/ 1 h 23"/>
                <a:gd name="T6" fmla="*/ 85 w 104"/>
                <a:gd name="T7" fmla="*/ 3 h 23"/>
                <a:gd name="T8" fmla="*/ 71 w 104"/>
                <a:gd name="T9" fmla="*/ 6 h 23"/>
                <a:gd name="T10" fmla="*/ 55 w 104"/>
                <a:gd name="T11" fmla="*/ 8 h 23"/>
                <a:gd name="T12" fmla="*/ 40 w 104"/>
                <a:gd name="T13" fmla="*/ 9 h 23"/>
                <a:gd name="T14" fmla="*/ 25 w 104"/>
                <a:gd name="T15" fmla="*/ 11 h 23"/>
                <a:gd name="T16" fmla="*/ 12 w 104"/>
                <a:gd name="T17" fmla="*/ 11 h 23"/>
                <a:gd name="T18" fmla="*/ 0 w 104"/>
                <a:gd name="T19" fmla="*/ 11 h 23"/>
                <a:gd name="T20" fmla="*/ 0 w 104"/>
                <a:gd name="T21" fmla="*/ 23 h 23"/>
                <a:gd name="T22" fmla="*/ 12 w 104"/>
                <a:gd name="T23" fmla="*/ 23 h 23"/>
                <a:gd name="T24" fmla="*/ 25 w 104"/>
                <a:gd name="T25" fmla="*/ 20 h 23"/>
                <a:gd name="T26" fmla="*/ 40 w 104"/>
                <a:gd name="T27" fmla="*/ 18 h 23"/>
                <a:gd name="T28" fmla="*/ 55 w 104"/>
                <a:gd name="T29" fmla="*/ 17 h 23"/>
                <a:gd name="T30" fmla="*/ 71 w 104"/>
                <a:gd name="T31" fmla="*/ 15 h 23"/>
                <a:gd name="T32" fmla="*/ 85 w 104"/>
                <a:gd name="T33" fmla="*/ 12 h 23"/>
                <a:gd name="T34" fmla="*/ 95 w 104"/>
                <a:gd name="T35" fmla="*/ 10 h 23"/>
                <a:gd name="T36" fmla="*/ 104 w 104"/>
                <a:gd name="T37" fmla="*/ 9 h 23"/>
                <a:gd name="T38" fmla="*/ 104 w 104"/>
                <a:gd name="T39" fmla="*/ 9 h 23"/>
                <a:gd name="T40" fmla="*/ 102 w 104"/>
                <a:gd name="T4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4" h="23">
                  <a:moveTo>
                    <a:pt x="102" y="0"/>
                  </a:moveTo>
                  <a:lnTo>
                    <a:pt x="102" y="0"/>
                  </a:lnTo>
                  <a:lnTo>
                    <a:pt x="95" y="1"/>
                  </a:lnTo>
                  <a:lnTo>
                    <a:pt x="85" y="3"/>
                  </a:lnTo>
                  <a:lnTo>
                    <a:pt x="71" y="6"/>
                  </a:lnTo>
                  <a:lnTo>
                    <a:pt x="55" y="8"/>
                  </a:lnTo>
                  <a:lnTo>
                    <a:pt x="40" y="9"/>
                  </a:lnTo>
                  <a:lnTo>
                    <a:pt x="25" y="11"/>
                  </a:lnTo>
                  <a:lnTo>
                    <a:pt x="12" y="11"/>
                  </a:lnTo>
                  <a:lnTo>
                    <a:pt x="0" y="11"/>
                  </a:lnTo>
                  <a:lnTo>
                    <a:pt x="0" y="23"/>
                  </a:lnTo>
                  <a:lnTo>
                    <a:pt x="12" y="23"/>
                  </a:lnTo>
                  <a:lnTo>
                    <a:pt x="25" y="20"/>
                  </a:lnTo>
                  <a:lnTo>
                    <a:pt x="40" y="18"/>
                  </a:lnTo>
                  <a:lnTo>
                    <a:pt x="55" y="17"/>
                  </a:lnTo>
                  <a:lnTo>
                    <a:pt x="71" y="15"/>
                  </a:lnTo>
                  <a:lnTo>
                    <a:pt x="85" y="12"/>
                  </a:lnTo>
                  <a:lnTo>
                    <a:pt x="95" y="10"/>
                  </a:lnTo>
                  <a:lnTo>
                    <a:pt x="104" y="9"/>
                  </a:lnTo>
                  <a:lnTo>
                    <a:pt x="104" y="9"/>
                  </a:lnTo>
                  <a:lnTo>
                    <a:pt x="10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79" name="Freeform 687"/>
            <p:cNvSpPr>
              <a:spLocks/>
            </p:cNvSpPr>
            <p:nvPr/>
          </p:nvSpPr>
          <p:spPr bwMode="auto">
            <a:xfrm>
              <a:off x="3259" y="4007"/>
              <a:ext cx="6" cy="9"/>
            </a:xfrm>
            <a:custGeom>
              <a:avLst/>
              <a:gdLst>
                <a:gd name="T0" fmla="*/ 0 w 19"/>
                <a:gd name="T1" fmla="*/ 10 h 28"/>
                <a:gd name="T2" fmla="*/ 0 w 19"/>
                <a:gd name="T3" fmla="*/ 10 h 28"/>
                <a:gd name="T4" fmla="*/ 8 w 19"/>
                <a:gd name="T5" fmla="*/ 13 h 28"/>
                <a:gd name="T6" fmla="*/ 8 w 19"/>
                <a:gd name="T7" fmla="*/ 14 h 28"/>
                <a:gd name="T8" fmla="*/ 7 w 19"/>
                <a:gd name="T9" fmla="*/ 17 h 28"/>
                <a:gd name="T10" fmla="*/ 1 w 19"/>
                <a:gd name="T11" fmla="*/ 19 h 28"/>
                <a:gd name="T12" fmla="*/ 3 w 19"/>
                <a:gd name="T13" fmla="*/ 28 h 28"/>
                <a:gd name="T14" fmla="*/ 14 w 19"/>
                <a:gd name="T15" fmla="*/ 23 h 28"/>
                <a:gd name="T16" fmla="*/ 19 w 19"/>
                <a:gd name="T17" fmla="*/ 14 h 28"/>
                <a:gd name="T18" fmla="*/ 13 w 19"/>
                <a:gd name="T19" fmla="*/ 4 h 28"/>
                <a:gd name="T20" fmla="*/ 0 w 19"/>
                <a:gd name="T21" fmla="*/ 0 h 28"/>
                <a:gd name="T22" fmla="*/ 0 w 19"/>
                <a:gd name="T23" fmla="*/ 0 h 28"/>
                <a:gd name="T24" fmla="*/ 0 w 19"/>
                <a:gd name="T25"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28">
                  <a:moveTo>
                    <a:pt x="0" y="10"/>
                  </a:moveTo>
                  <a:lnTo>
                    <a:pt x="0" y="10"/>
                  </a:lnTo>
                  <a:lnTo>
                    <a:pt x="8" y="13"/>
                  </a:lnTo>
                  <a:lnTo>
                    <a:pt x="8" y="14"/>
                  </a:lnTo>
                  <a:lnTo>
                    <a:pt x="7" y="17"/>
                  </a:lnTo>
                  <a:lnTo>
                    <a:pt x="1" y="19"/>
                  </a:lnTo>
                  <a:lnTo>
                    <a:pt x="3" y="28"/>
                  </a:lnTo>
                  <a:lnTo>
                    <a:pt x="14" y="23"/>
                  </a:lnTo>
                  <a:lnTo>
                    <a:pt x="19" y="14"/>
                  </a:lnTo>
                  <a:lnTo>
                    <a:pt x="13" y="4"/>
                  </a:lnTo>
                  <a:lnTo>
                    <a:pt x="0" y="0"/>
                  </a:lnTo>
                  <a:lnTo>
                    <a:pt x="0" y="0"/>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80" name="Freeform 688"/>
            <p:cNvSpPr>
              <a:spLocks/>
            </p:cNvSpPr>
            <p:nvPr/>
          </p:nvSpPr>
          <p:spPr bwMode="auto">
            <a:xfrm>
              <a:off x="3235" y="3998"/>
              <a:ext cx="24" cy="12"/>
            </a:xfrm>
            <a:custGeom>
              <a:avLst/>
              <a:gdLst>
                <a:gd name="T0" fmla="*/ 7 w 71"/>
                <a:gd name="T1" fmla="*/ 0 h 36"/>
                <a:gd name="T2" fmla="*/ 0 w 71"/>
                <a:gd name="T3" fmla="*/ 10 h 36"/>
                <a:gd name="T4" fmla="*/ 2 w 71"/>
                <a:gd name="T5" fmla="*/ 21 h 36"/>
                <a:gd name="T6" fmla="*/ 12 w 71"/>
                <a:gd name="T7" fmla="*/ 26 h 36"/>
                <a:gd name="T8" fmla="*/ 24 w 71"/>
                <a:gd name="T9" fmla="*/ 29 h 36"/>
                <a:gd name="T10" fmla="*/ 37 w 71"/>
                <a:gd name="T11" fmla="*/ 31 h 36"/>
                <a:gd name="T12" fmla="*/ 49 w 71"/>
                <a:gd name="T13" fmla="*/ 33 h 36"/>
                <a:gd name="T14" fmla="*/ 62 w 71"/>
                <a:gd name="T15" fmla="*/ 35 h 36"/>
                <a:gd name="T16" fmla="*/ 71 w 71"/>
                <a:gd name="T17" fmla="*/ 36 h 36"/>
                <a:gd name="T18" fmla="*/ 71 w 71"/>
                <a:gd name="T19" fmla="*/ 26 h 36"/>
                <a:gd name="T20" fmla="*/ 62 w 71"/>
                <a:gd name="T21" fmla="*/ 25 h 36"/>
                <a:gd name="T22" fmla="*/ 49 w 71"/>
                <a:gd name="T23" fmla="*/ 24 h 36"/>
                <a:gd name="T24" fmla="*/ 37 w 71"/>
                <a:gd name="T25" fmla="*/ 22 h 36"/>
                <a:gd name="T26" fmla="*/ 24 w 71"/>
                <a:gd name="T27" fmla="*/ 20 h 36"/>
                <a:gd name="T28" fmla="*/ 14 w 71"/>
                <a:gd name="T29" fmla="*/ 17 h 36"/>
                <a:gd name="T30" fmla="*/ 9 w 71"/>
                <a:gd name="T31" fmla="*/ 14 h 36"/>
                <a:gd name="T32" fmla="*/ 9 w 71"/>
                <a:gd name="T33" fmla="*/ 13 h 36"/>
                <a:gd name="T34" fmla="*/ 14 w 71"/>
                <a:gd name="T35" fmla="*/ 7 h 36"/>
                <a:gd name="T36" fmla="*/ 7 w 71"/>
                <a:gd name="T3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1" h="36">
                  <a:moveTo>
                    <a:pt x="7" y="0"/>
                  </a:moveTo>
                  <a:lnTo>
                    <a:pt x="0" y="10"/>
                  </a:lnTo>
                  <a:lnTo>
                    <a:pt x="2" y="21"/>
                  </a:lnTo>
                  <a:lnTo>
                    <a:pt x="12" y="26"/>
                  </a:lnTo>
                  <a:lnTo>
                    <a:pt x="24" y="29"/>
                  </a:lnTo>
                  <a:lnTo>
                    <a:pt x="37" y="31"/>
                  </a:lnTo>
                  <a:lnTo>
                    <a:pt x="49" y="33"/>
                  </a:lnTo>
                  <a:lnTo>
                    <a:pt x="62" y="35"/>
                  </a:lnTo>
                  <a:lnTo>
                    <a:pt x="71" y="36"/>
                  </a:lnTo>
                  <a:lnTo>
                    <a:pt x="71" y="26"/>
                  </a:lnTo>
                  <a:lnTo>
                    <a:pt x="62" y="25"/>
                  </a:lnTo>
                  <a:lnTo>
                    <a:pt x="49" y="24"/>
                  </a:lnTo>
                  <a:lnTo>
                    <a:pt x="37" y="22"/>
                  </a:lnTo>
                  <a:lnTo>
                    <a:pt x="24" y="20"/>
                  </a:lnTo>
                  <a:lnTo>
                    <a:pt x="14" y="17"/>
                  </a:lnTo>
                  <a:lnTo>
                    <a:pt x="9" y="14"/>
                  </a:lnTo>
                  <a:lnTo>
                    <a:pt x="9" y="13"/>
                  </a:lnTo>
                  <a:lnTo>
                    <a:pt x="14" y="7"/>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81" name="Freeform 689"/>
            <p:cNvSpPr>
              <a:spLocks/>
            </p:cNvSpPr>
            <p:nvPr/>
          </p:nvSpPr>
          <p:spPr bwMode="auto">
            <a:xfrm>
              <a:off x="3237" y="3998"/>
              <a:ext cx="3" cy="2"/>
            </a:xfrm>
            <a:custGeom>
              <a:avLst/>
              <a:gdLst>
                <a:gd name="T0" fmla="*/ 7 w 8"/>
                <a:gd name="T1" fmla="*/ 8 h 8"/>
                <a:gd name="T2" fmla="*/ 8 w 8"/>
                <a:gd name="T3" fmla="*/ 5 h 8"/>
                <a:gd name="T4" fmla="*/ 7 w 8"/>
                <a:gd name="T5" fmla="*/ 1 h 8"/>
                <a:gd name="T6" fmla="*/ 3 w 8"/>
                <a:gd name="T7" fmla="*/ 0 h 8"/>
                <a:gd name="T8" fmla="*/ 0 w 8"/>
                <a:gd name="T9" fmla="*/ 1 h 8"/>
                <a:gd name="T10" fmla="*/ 7 w 8"/>
                <a:gd name="T11" fmla="*/ 8 h 8"/>
              </a:gdLst>
              <a:ahLst/>
              <a:cxnLst>
                <a:cxn ang="0">
                  <a:pos x="T0" y="T1"/>
                </a:cxn>
                <a:cxn ang="0">
                  <a:pos x="T2" y="T3"/>
                </a:cxn>
                <a:cxn ang="0">
                  <a:pos x="T4" y="T5"/>
                </a:cxn>
                <a:cxn ang="0">
                  <a:pos x="T6" y="T7"/>
                </a:cxn>
                <a:cxn ang="0">
                  <a:pos x="T8" y="T9"/>
                </a:cxn>
                <a:cxn ang="0">
                  <a:pos x="T10" y="T11"/>
                </a:cxn>
              </a:cxnLst>
              <a:rect l="0" t="0" r="r" b="b"/>
              <a:pathLst>
                <a:path w="8" h="8">
                  <a:moveTo>
                    <a:pt x="7" y="8"/>
                  </a:moveTo>
                  <a:lnTo>
                    <a:pt x="8" y="5"/>
                  </a:lnTo>
                  <a:lnTo>
                    <a:pt x="7" y="1"/>
                  </a:lnTo>
                  <a:lnTo>
                    <a:pt x="3" y="0"/>
                  </a:lnTo>
                  <a:lnTo>
                    <a:pt x="0" y="1"/>
                  </a:lnTo>
                  <a:lnTo>
                    <a:pt x="7"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82" name="Freeform 690"/>
            <p:cNvSpPr>
              <a:spLocks/>
            </p:cNvSpPr>
            <p:nvPr/>
          </p:nvSpPr>
          <p:spPr bwMode="auto">
            <a:xfrm>
              <a:off x="3095" y="4175"/>
              <a:ext cx="3" cy="2"/>
            </a:xfrm>
            <a:custGeom>
              <a:avLst/>
              <a:gdLst>
                <a:gd name="T0" fmla="*/ 9 w 9"/>
                <a:gd name="T1" fmla="*/ 6 h 6"/>
                <a:gd name="T2" fmla="*/ 8 w 9"/>
                <a:gd name="T3" fmla="*/ 3 h 6"/>
                <a:gd name="T4" fmla="*/ 6 w 9"/>
                <a:gd name="T5" fmla="*/ 0 h 6"/>
                <a:gd name="T6" fmla="*/ 2 w 9"/>
                <a:gd name="T7" fmla="*/ 0 h 6"/>
                <a:gd name="T8" fmla="*/ 0 w 9"/>
                <a:gd name="T9" fmla="*/ 4 h 6"/>
                <a:gd name="T10" fmla="*/ 9 w 9"/>
                <a:gd name="T11" fmla="*/ 6 h 6"/>
              </a:gdLst>
              <a:ahLst/>
              <a:cxnLst>
                <a:cxn ang="0">
                  <a:pos x="T0" y="T1"/>
                </a:cxn>
                <a:cxn ang="0">
                  <a:pos x="T2" y="T3"/>
                </a:cxn>
                <a:cxn ang="0">
                  <a:pos x="T4" y="T5"/>
                </a:cxn>
                <a:cxn ang="0">
                  <a:pos x="T6" y="T7"/>
                </a:cxn>
                <a:cxn ang="0">
                  <a:pos x="T8" y="T9"/>
                </a:cxn>
                <a:cxn ang="0">
                  <a:pos x="T10" y="T11"/>
                </a:cxn>
              </a:cxnLst>
              <a:rect l="0" t="0" r="r" b="b"/>
              <a:pathLst>
                <a:path w="9" h="6">
                  <a:moveTo>
                    <a:pt x="9" y="6"/>
                  </a:moveTo>
                  <a:lnTo>
                    <a:pt x="8" y="3"/>
                  </a:lnTo>
                  <a:lnTo>
                    <a:pt x="6" y="0"/>
                  </a:lnTo>
                  <a:lnTo>
                    <a:pt x="2" y="0"/>
                  </a:lnTo>
                  <a:lnTo>
                    <a:pt x="0" y="4"/>
                  </a:lnTo>
                  <a:lnTo>
                    <a:pt x="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83" name="Freeform 691"/>
            <p:cNvSpPr>
              <a:spLocks/>
            </p:cNvSpPr>
            <p:nvPr/>
          </p:nvSpPr>
          <p:spPr bwMode="auto">
            <a:xfrm>
              <a:off x="3090" y="4176"/>
              <a:ext cx="8" cy="16"/>
            </a:xfrm>
            <a:custGeom>
              <a:avLst/>
              <a:gdLst>
                <a:gd name="T0" fmla="*/ 7 w 23"/>
                <a:gd name="T1" fmla="*/ 48 h 48"/>
                <a:gd name="T2" fmla="*/ 13 w 23"/>
                <a:gd name="T3" fmla="*/ 39 h 48"/>
                <a:gd name="T4" fmla="*/ 17 w 23"/>
                <a:gd name="T5" fmla="*/ 25 h 48"/>
                <a:gd name="T6" fmla="*/ 21 w 23"/>
                <a:gd name="T7" fmla="*/ 12 h 48"/>
                <a:gd name="T8" fmla="*/ 23 w 23"/>
                <a:gd name="T9" fmla="*/ 2 h 48"/>
                <a:gd name="T10" fmla="*/ 14 w 23"/>
                <a:gd name="T11" fmla="*/ 0 h 48"/>
                <a:gd name="T12" fmla="*/ 12 w 23"/>
                <a:gd name="T13" fmla="*/ 10 h 48"/>
                <a:gd name="T14" fmla="*/ 8 w 23"/>
                <a:gd name="T15" fmla="*/ 23 h 48"/>
                <a:gd name="T16" fmla="*/ 4 w 23"/>
                <a:gd name="T17" fmla="*/ 34 h 48"/>
                <a:gd name="T18" fmla="*/ 0 w 23"/>
                <a:gd name="T19" fmla="*/ 41 h 48"/>
                <a:gd name="T20" fmla="*/ 7 w 23"/>
                <a:gd name="T21"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48">
                  <a:moveTo>
                    <a:pt x="7" y="48"/>
                  </a:moveTo>
                  <a:lnTo>
                    <a:pt x="13" y="39"/>
                  </a:lnTo>
                  <a:lnTo>
                    <a:pt x="17" y="25"/>
                  </a:lnTo>
                  <a:lnTo>
                    <a:pt x="21" y="12"/>
                  </a:lnTo>
                  <a:lnTo>
                    <a:pt x="23" y="2"/>
                  </a:lnTo>
                  <a:lnTo>
                    <a:pt x="14" y="0"/>
                  </a:lnTo>
                  <a:lnTo>
                    <a:pt x="12" y="10"/>
                  </a:lnTo>
                  <a:lnTo>
                    <a:pt x="8" y="23"/>
                  </a:lnTo>
                  <a:lnTo>
                    <a:pt x="4" y="34"/>
                  </a:lnTo>
                  <a:lnTo>
                    <a:pt x="0" y="41"/>
                  </a:lnTo>
                  <a:lnTo>
                    <a:pt x="7" y="4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84" name="Freeform 692"/>
            <p:cNvSpPr>
              <a:spLocks/>
            </p:cNvSpPr>
            <p:nvPr/>
          </p:nvSpPr>
          <p:spPr bwMode="auto">
            <a:xfrm>
              <a:off x="3090" y="4190"/>
              <a:ext cx="3" cy="3"/>
            </a:xfrm>
            <a:custGeom>
              <a:avLst/>
              <a:gdLst>
                <a:gd name="T0" fmla="*/ 1 w 8"/>
                <a:gd name="T1" fmla="*/ 0 h 8"/>
                <a:gd name="T2" fmla="*/ 0 w 8"/>
                <a:gd name="T3" fmla="*/ 4 h 8"/>
                <a:gd name="T4" fmla="*/ 1 w 8"/>
                <a:gd name="T5" fmla="*/ 7 h 8"/>
                <a:gd name="T6" fmla="*/ 5 w 8"/>
                <a:gd name="T7" fmla="*/ 8 h 8"/>
                <a:gd name="T8" fmla="*/ 8 w 8"/>
                <a:gd name="T9" fmla="*/ 7 h 8"/>
                <a:gd name="T10" fmla="*/ 1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1" y="0"/>
                  </a:moveTo>
                  <a:lnTo>
                    <a:pt x="0" y="4"/>
                  </a:lnTo>
                  <a:lnTo>
                    <a:pt x="1" y="7"/>
                  </a:lnTo>
                  <a:lnTo>
                    <a:pt x="5" y="8"/>
                  </a:lnTo>
                  <a:lnTo>
                    <a:pt x="8" y="7"/>
                  </a:lnTo>
                  <a:lnTo>
                    <a:pt x="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85" name="Freeform 693"/>
            <p:cNvSpPr>
              <a:spLocks/>
            </p:cNvSpPr>
            <p:nvPr/>
          </p:nvSpPr>
          <p:spPr bwMode="auto">
            <a:xfrm>
              <a:off x="2884" y="4106"/>
              <a:ext cx="3" cy="2"/>
            </a:xfrm>
            <a:custGeom>
              <a:avLst/>
              <a:gdLst>
                <a:gd name="T0" fmla="*/ 9 w 9"/>
                <a:gd name="T1" fmla="*/ 4 h 6"/>
                <a:gd name="T2" fmla="*/ 7 w 9"/>
                <a:gd name="T3" fmla="*/ 0 h 6"/>
                <a:gd name="T4" fmla="*/ 3 w 9"/>
                <a:gd name="T5" fmla="*/ 0 h 6"/>
                <a:gd name="T6" fmla="*/ 1 w 9"/>
                <a:gd name="T7" fmla="*/ 3 h 6"/>
                <a:gd name="T8" fmla="*/ 0 w 9"/>
                <a:gd name="T9" fmla="*/ 6 h 6"/>
                <a:gd name="T10" fmla="*/ 9 w 9"/>
                <a:gd name="T11" fmla="*/ 4 h 6"/>
              </a:gdLst>
              <a:ahLst/>
              <a:cxnLst>
                <a:cxn ang="0">
                  <a:pos x="T0" y="T1"/>
                </a:cxn>
                <a:cxn ang="0">
                  <a:pos x="T2" y="T3"/>
                </a:cxn>
                <a:cxn ang="0">
                  <a:pos x="T4" y="T5"/>
                </a:cxn>
                <a:cxn ang="0">
                  <a:pos x="T6" y="T7"/>
                </a:cxn>
                <a:cxn ang="0">
                  <a:pos x="T8" y="T9"/>
                </a:cxn>
                <a:cxn ang="0">
                  <a:pos x="T10" y="T11"/>
                </a:cxn>
              </a:cxnLst>
              <a:rect l="0" t="0" r="r" b="b"/>
              <a:pathLst>
                <a:path w="9" h="6">
                  <a:moveTo>
                    <a:pt x="9" y="4"/>
                  </a:moveTo>
                  <a:lnTo>
                    <a:pt x="7" y="0"/>
                  </a:lnTo>
                  <a:lnTo>
                    <a:pt x="3" y="0"/>
                  </a:lnTo>
                  <a:lnTo>
                    <a:pt x="1" y="3"/>
                  </a:lnTo>
                  <a:lnTo>
                    <a:pt x="0" y="6"/>
                  </a:lnTo>
                  <a:lnTo>
                    <a:pt x="9"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86" name="Freeform 694"/>
            <p:cNvSpPr>
              <a:spLocks/>
            </p:cNvSpPr>
            <p:nvPr/>
          </p:nvSpPr>
          <p:spPr bwMode="auto">
            <a:xfrm>
              <a:off x="2884" y="4108"/>
              <a:ext cx="5" cy="13"/>
            </a:xfrm>
            <a:custGeom>
              <a:avLst/>
              <a:gdLst>
                <a:gd name="T0" fmla="*/ 14 w 14"/>
                <a:gd name="T1" fmla="*/ 41 h 41"/>
                <a:gd name="T2" fmla="*/ 14 w 14"/>
                <a:gd name="T3" fmla="*/ 33 h 41"/>
                <a:gd name="T4" fmla="*/ 14 w 14"/>
                <a:gd name="T5" fmla="*/ 22 h 41"/>
                <a:gd name="T6" fmla="*/ 11 w 14"/>
                <a:gd name="T7" fmla="*/ 11 h 41"/>
                <a:gd name="T8" fmla="*/ 9 w 14"/>
                <a:gd name="T9" fmla="*/ 0 h 41"/>
                <a:gd name="T10" fmla="*/ 0 w 14"/>
                <a:gd name="T11" fmla="*/ 2 h 41"/>
                <a:gd name="T12" fmla="*/ 2 w 14"/>
                <a:gd name="T13" fmla="*/ 11 h 41"/>
                <a:gd name="T14" fmla="*/ 2 w 14"/>
                <a:gd name="T15" fmla="*/ 22 h 41"/>
                <a:gd name="T16" fmla="*/ 2 w 14"/>
                <a:gd name="T17" fmla="*/ 33 h 41"/>
                <a:gd name="T18" fmla="*/ 2 w 14"/>
                <a:gd name="T19" fmla="*/ 41 h 41"/>
                <a:gd name="T20" fmla="*/ 14 w 14"/>
                <a:gd name="T21"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41">
                  <a:moveTo>
                    <a:pt x="14" y="41"/>
                  </a:moveTo>
                  <a:lnTo>
                    <a:pt x="14" y="33"/>
                  </a:lnTo>
                  <a:lnTo>
                    <a:pt x="14" y="22"/>
                  </a:lnTo>
                  <a:lnTo>
                    <a:pt x="11" y="11"/>
                  </a:lnTo>
                  <a:lnTo>
                    <a:pt x="9" y="0"/>
                  </a:lnTo>
                  <a:lnTo>
                    <a:pt x="0" y="2"/>
                  </a:lnTo>
                  <a:lnTo>
                    <a:pt x="2" y="11"/>
                  </a:lnTo>
                  <a:lnTo>
                    <a:pt x="2" y="22"/>
                  </a:lnTo>
                  <a:lnTo>
                    <a:pt x="2" y="33"/>
                  </a:lnTo>
                  <a:lnTo>
                    <a:pt x="2" y="41"/>
                  </a:lnTo>
                  <a:lnTo>
                    <a:pt x="14" y="4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87" name="Freeform 695"/>
            <p:cNvSpPr>
              <a:spLocks/>
            </p:cNvSpPr>
            <p:nvPr/>
          </p:nvSpPr>
          <p:spPr bwMode="auto">
            <a:xfrm>
              <a:off x="2885" y="4121"/>
              <a:ext cx="4" cy="2"/>
            </a:xfrm>
            <a:custGeom>
              <a:avLst/>
              <a:gdLst>
                <a:gd name="T0" fmla="*/ 0 w 12"/>
                <a:gd name="T1" fmla="*/ 0 h 5"/>
                <a:gd name="T2" fmla="*/ 3 w 12"/>
                <a:gd name="T3" fmla="*/ 3 h 5"/>
                <a:gd name="T4" fmla="*/ 6 w 12"/>
                <a:gd name="T5" fmla="*/ 5 h 5"/>
                <a:gd name="T6" fmla="*/ 9 w 12"/>
                <a:gd name="T7" fmla="*/ 3 h 5"/>
                <a:gd name="T8" fmla="*/ 12 w 12"/>
                <a:gd name="T9" fmla="*/ 0 h 5"/>
                <a:gd name="T10" fmla="*/ 0 w 12"/>
                <a:gd name="T11" fmla="*/ 0 h 5"/>
              </a:gdLst>
              <a:ahLst/>
              <a:cxnLst>
                <a:cxn ang="0">
                  <a:pos x="T0" y="T1"/>
                </a:cxn>
                <a:cxn ang="0">
                  <a:pos x="T2" y="T3"/>
                </a:cxn>
                <a:cxn ang="0">
                  <a:pos x="T4" y="T5"/>
                </a:cxn>
                <a:cxn ang="0">
                  <a:pos x="T6" y="T7"/>
                </a:cxn>
                <a:cxn ang="0">
                  <a:pos x="T8" y="T9"/>
                </a:cxn>
                <a:cxn ang="0">
                  <a:pos x="T10" y="T11"/>
                </a:cxn>
              </a:cxnLst>
              <a:rect l="0" t="0" r="r" b="b"/>
              <a:pathLst>
                <a:path w="12" h="5">
                  <a:moveTo>
                    <a:pt x="0" y="0"/>
                  </a:moveTo>
                  <a:lnTo>
                    <a:pt x="3" y="3"/>
                  </a:lnTo>
                  <a:lnTo>
                    <a:pt x="6" y="5"/>
                  </a:lnTo>
                  <a:lnTo>
                    <a:pt x="9" y="3"/>
                  </a:lnTo>
                  <a:lnTo>
                    <a:pt x="1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88" name="Freeform 696"/>
            <p:cNvSpPr>
              <a:spLocks/>
            </p:cNvSpPr>
            <p:nvPr/>
          </p:nvSpPr>
          <p:spPr bwMode="auto">
            <a:xfrm>
              <a:off x="2894" y="4110"/>
              <a:ext cx="3" cy="3"/>
            </a:xfrm>
            <a:custGeom>
              <a:avLst/>
              <a:gdLst>
                <a:gd name="T0" fmla="*/ 9 w 9"/>
                <a:gd name="T1" fmla="*/ 2 h 7"/>
                <a:gd name="T2" fmla="*/ 7 w 9"/>
                <a:gd name="T3" fmla="*/ 0 h 7"/>
                <a:gd name="T4" fmla="*/ 3 w 9"/>
                <a:gd name="T5" fmla="*/ 0 h 7"/>
                <a:gd name="T6" fmla="*/ 0 w 9"/>
                <a:gd name="T7" fmla="*/ 3 h 7"/>
                <a:gd name="T8" fmla="*/ 0 w 9"/>
                <a:gd name="T9" fmla="*/ 7 h 7"/>
                <a:gd name="T10" fmla="*/ 9 w 9"/>
                <a:gd name="T11" fmla="*/ 2 h 7"/>
              </a:gdLst>
              <a:ahLst/>
              <a:cxnLst>
                <a:cxn ang="0">
                  <a:pos x="T0" y="T1"/>
                </a:cxn>
                <a:cxn ang="0">
                  <a:pos x="T2" y="T3"/>
                </a:cxn>
                <a:cxn ang="0">
                  <a:pos x="T4" y="T5"/>
                </a:cxn>
                <a:cxn ang="0">
                  <a:pos x="T6" y="T7"/>
                </a:cxn>
                <a:cxn ang="0">
                  <a:pos x="T8" y="T9"/>
                </a:cxn>
                <a:cxn ang="0">
                  <a:pos x="T10" y="T11"/>
                </a:cxn>
              </a:cxnLst>
              <a:rect l="0" t="0" r="r" b="b"/>
              <a:pathLst>
                <a:path w="9" h="7">
                  <a:moveTo>
                    <a:pt x="9" y="2"/>
                  </a:moveTo>
                  <a:lnTo>
                    <a:pt x="7" y="0"/>
                  </a:lnTo>
                  <a:lnTo>
                    <a:pt x="3" y="0"/>
                  </a:lnTo>
                  <a:lnTo>
                    <a:pt x="0" y="3"/>
                  </a:lnTo>
                  <a:lnTo>
                    <a:pt x="0" y="7"/>
                  </a:lnTo>
                  <a:lnTo>
                    <a:pt x="9"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89" name="Freeform 697"/>
            <p:cNvSpPr>
              <a:spLocks/>
            </p:cNvSpPr>
            <p:nvPr/>
          </p:nvSpPr>
          <p:spPr bwMode="auto">
            <a:xfrm>
              <a:off x="2894" y="4111"/>
              <a:ext cx="5" cy="11"/>
            </a:xfrm>
            <a:custGeom>
              <a:avLst/>
              <a:gdLst>
                <a:gd name="T0" fmla="*/ 14 w 15"/>
                <a:gd name="T1" fmla="*/ 34 h 34"/>
                <a:gd name="T2" fmla="*/ 15 w 15"/>
                <a:gd name="T3" fmla="*/ 25 h 34"/>
                <a:gd name="T4" fmla="*/ 15 w 15"/>
                <a:gd name="T5" fmla="*/ 17 h 34"/>
                <a:gd name="T6" fmla="*/ 12 w 15"/>
                <a:gd name="T7" fmla="*/ 8 h 34"/>
                <a:gd name="T8" fmla="*/ 9 w 15"/>
                <a:gd name="T9" fmla="*/ 0 h 34"/>
                <a:gd name="T10" fmla="*/ 0 w 15"/>
                <a:gd name="T11" fmla="*/ 5 h 34"/>
                <a:gd name="T12" fmla="*/ 3 w 15"/>
                <a:gd name="T13" fmla="*/ 10 h 34"/>
                <a:gd name="T14" fmla="*/ 6 w 15"/>
                <a:gd name="T15" fmla="*/ 17 h 34"/>
                <a:gd name="T16" fmla="*/ 6 w 15"/>
                <a:gd name="T17" fmla="*/ 25 h 34"/>
                <a:gd name="T18" fmla="*/ 4 w 15"/>
                <a:gd name="T19" fmla="*/ 32 h 34"/>
                <a:gd name="T20" fmla="*/ 14 w 15"/>
                <a:gd name="T2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4">
                  <a:moveTo>
                    <a:pt x="14" y="34"/>
                  </a:moveTo>
                  <a:lnTo>
                    <a:pt x="15" y="25"/>
                  </a:lnTo>
                  <a:lnTo>
                    <a:pt x="15" y="17"/>
                  </a:lnTo>
                  <a:lnTo>
                    <a:pt x="12" y="8"/>
                  </a:lnTo>
                  <a:lnTo>
                    <a:pt x="9" y="0"/>
                  </a:lnTo>
                  <a:lnTo>
                    <a:pt x="0" y="5"/>
                  </a:lnTo>
                  <a:lnTo>
                    <a:pt x="3" y="10"/>
                  </a:lnTo>
                  <a:lnTo>
                    <a:pt x="6" y="17"/>
                  </a:lnTo>
                  <a:lnTo>
                    <a:pt x="6" y="25"/>
                  </a:lnTo>
                  <a:lnTo>
                    <a:pt x="4" y="32"/>
                  </a:lnTo>
                  <a:lnTo>
                    <a:pt x="14"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90" name="Freeform 698"/>
            <p:cNvSpPr>
              <a:spLocks/>
            </p:cNvSpPr>
            <p:nvPr/>
          </p:nvSpPr>
          <p:spPr bwMode="auto">
            <a:xfrm>
              <a:off x="2895" y="4122"/>
              <a:ext cx="4" cy="2"/>
            </a:xfrm>
            <a:custGeom>
              <a:avLst/>
              <a:gdLst>
                <a:gd name="T0" fmla="*/ 0 w 10"/>
                <a:gd name="T1" fmla="*/ 0 h 6"/>
                <a:gd name="T2" fmla="*/ 2 w 10"/>
                <a:gd name="T3" fmla="*/ 4 h 6"/>
                <a:gd name="T4" fmla="*/ 4 w 10"/>
                <a:gd name="T5" fmla="*/ 6 h 6"/>
                <a:gd name="T6" fmla="*/ 7 w 10"/>
                <a:gd name="T7" fmla="*/ 5 h 6"/>
                <a:gd name="T8" fmla="*/ 10 w 10"/>
                <a:gd name="T9" fmla="*/ 2 h 6"/>
                <a:gd name="T10" fmla="*/ 0 w 10"/>
                <a:gd name="T11" fmla="*/ 0 h 6"/>
              </a:gdLst>
              <a:ahLst/>
              <a:cxnLst>
                <a:cxn ang="0">
                  <a:pos x="T0" y="T1"/>
                </a:cxn>
                <a:cxn ang="0">
                  <a:pos x="T2" y="T3"/>
                </a:cxn>
                <a:cxn ang="0">
                  <a:pos x="T4" y="T5"/>
                </a:cxn>
                <a:cxn ang="0">
                  <a:pos x="T6" y="T7"/>
                </a:cxn>
                <a:cxn ang="0">
                  <a:pos x="T8" y="T9"/>
                </a:cxn>
                <a:cxn ang="0">
                  <a:pos x="T10" y="T11"/>
                </a:cxn>
              </a:cxnLst>
              <a:rect l="0" t="0" r="r" b="b"/>
              <a:pathLst>
                <a:path w="10" h="6">
                  <a:moveTo>
                    <a:pt x="0" y="0"/>
                  </a:moveTo>
                  <a:lnTo>
                    <a:pt x="2" y="4"/>
                  </a:lnTo>
                  <a:lnTo>
                    <a:pt x="4" y="6"/>
                  </a:lnTo>
                  <a:lnTo>
                    <a:pt x="7" y="5"/>
                  </a:lnTo>
                  <a:lnTo>
                    <a:pt x="10"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91" name="Freeform 699"/>
            <p:cNvSpPr>
              <a:spLocks/>
            </p:cNvSpPr>
            <p:nvPr/>
          </p:nvSpPr>
          <p:spPr bwMode="auto">
            <a:xfrm>
              <a:off x="2915" y="4126"/>
              <a:ext cx="3" cy="2"/>
            </a:xfrm>
            <a:custGeom>
              <a:avLst/>
              <a:gdLst>
                <a:gd name="T0" fmla="*/ 0 w 8"/>
                <a:gd name="T1" fmla="*/ 6 h 8"/>
                <a:gd name="T2" fmla="*/ 3 w 8"/>
                <a:gd name="T3" fmla="*/ 8 h 8"/>
                <a:gd name="T4" fmla="*/ 7 w 8"/>
                <a:gd name="T5" fmla="*/ 6 h 8"/>
                <a:gd name="T6" fmla="*/ 8 w 8"/>
                <a:gd name="T7" fmla="*/ 3 h 8"/>
                <a:gd name="T8" fmla="*/ 7 w 8"/>
                <a:gd name="T9" fmla="*/ 0 h 8"/>
                <a:gd name="T10" fmla="*/ 0 w 8"/>
                <a:gd name="T11" fmla="*/ 6 h 8"/>
              </a:gdLst>
              <a:ahLst/>
              <a:cxnLst>
                <a:cxn ang="0">
                  <a:pos x="T0" y="T1"/>
                </a:cxn>
                <a:cxn ang="0">
                  <a:pos x="T2" y="T3"/>
                </a:cxn>
                <a:cxn ang="0">
                  <a:pos x="T4" y="T5"/>
                </a:cxn>
                <a:cxn ang="0">
                  <a:pos x="T6" y="T7"/>
                </a:cxn>
                <a:cxn ang="0">
                  <a:pos x="T8" y="T9"/>
                </a:cxn>
                <a:cxn ang="0">
                  <a:pos x="T10" y="T11"/>
                </a:cxn>
              </a:cxnLst>
              <a:rect l="0" t="0" r="r" b="b"/>
              <a:pathLst>
                <a:path w="8" h="8">
                  <a:moveTo>
                    <a:pt x="0" y="6"/>
                  </a:moveTo>
                  <a:lnTo>
                    <a:pt x="3" y="8"/>
                  </a:lnTo>
                  <a:lnTo>
                    <a:pt x="7" y="6"/>
                  </a:lnTo>
                  <a:lnTo>
                    <a:pt x="8" y="3"/>
                  </a:lnTo>
                  <a:lnTo>
                    <a:pt x="7" y="0"/>
                  </a:lnTo>
                  <a:lnTo>
                    <a:pt x="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92" name="Freeform 700"/>
            <p:cNvSpPr>
              <a:spLocks/>
            </p:cNvSpPr>
            <p:nvPr/>
          </p:nvSpPr>
          <p:spPr bwMode="auto">
            <a:xfrm>
              <a:off x="2912" y="4102"/>
              <a:ext cx="6" cy="26"/>
            </a:xfrm>
            <a:custGeom>
              <a:avLst/>
              <a:gdLst>
                <a:gd name="T0" fmla="*/ 6 w 17"/>
                <a:gd name="T1" fmla="*/ 0 h 76"/>
                <a:gd name="T2" fmla="*/ 3 w 17"/>
                <a:gd name="T3" fmla="*/ 18 h 76"/>
                <a:gd name="T4" fmla="*/ 0 w 17"/>
                <a:gd name="T5" fmla="*/ 40 h 76"/>
                <a:gd name="T6" fmla="*/ 3 w 17"/>
                <a:gd name="T7" fmla="*/ 60 h 76"/>
                <a:gd name="T8" fmla="*/ 10 w 17"/>
                <a:gd name="T9" fmla="*/ 76 h 76"/>
                <a:gd name="T10" fmla="*/ 17 w 17"/>
                <a:gd name="T11" fmla="*/ 70 h 76"/>
                <a:gd name="T12" fmla="*/ 12 w 17"/>
                <a:gd name="T13" fmla="*/ 58 h 76"/>
                <a:gd name="T14" fmla="*/ 11 w 17"/>
                <a:gd name="T15" fmla="*/ 40 h 76"/>
                <a:gd name="T16" fmla="*/ 12 w 17"/>
                <a:gd name="T17" fmla="*/ 18 h 76"/>
                <a:gd name="T18" fmla="*/ 16 w 17"/>
                <a:gd name="T19" fmla="*/ 2 h 76"/>
                <a:gd name="T20" fmla="*/ 6 w 17"/>
                <a:gd name="T2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76">
                  <a:moveTo>
                    <a:pt x="6" y="0"/>
                  </a:moveTo>
                  <a:lnTo>
                    <a:pt x="3" y="18"/>
                  </a:lnTo>
                  <a:lnTo>
                    <a:pt x="0" y="40"/>
                  </a:lnTo>
                  <a:lnTo>
                    <a:pt x="3" y="60"/>
                  </a:lnTo>
                  <a:lnTo>
                    <a:pt x="10" y="76"/>
                  </a:lnTo>
                  <a:lnTo>
                    <a:pt x="17" y="70"/>
                  </a:lnTo>
                  <a:lnTo>
                    <a:pt x="12" y="58"/>
                  </a:lnTo>
                  <a:lnTo>
                    <a:pt x="11" y="40"/>
                  </a:lnTo>
                  <a:lnTo>
                    <a:pt x="12" y="18"/>
                  </a:lnTo>
                  <a:lnTo>
                    <a:pt x="16" y="2"/>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93" name="Freeform 701"/>
            <p:cNvSpPr>
              <a:spLocks/>
            </p:cNvSpPr>
            <p:nvPr/>
          </p:nvSpPr>
          <p:spPr bwMode="auto">
            <a:xfrm>
              <a:off x="2914" y="4101"/>
              <a:ext cx="3" cy="2"/>
            </a:xfrm>
            <a:custGeom>
              <a:avLst/>
              <a:gdLst>
                <a:gd name="T0" fmla="*/ 10 w 10"/>
                <a:gd name="T1" fmla="*/ 6 h 6"/>
                <a:gd name="T2" fmla="*/ 8 w 10"/>
                <a:gd name="T3" fmla="*/ 3 h 6"/>
                <a:gd name="T4" fmla="*/ 6 w 10"/>
                <a:gd name="T5" fmla="*/ 0 h 6"/>
                <a:gd name="T6" fmla="*/ 3 w 10"/>
                <a:gd name="T7" fmla="*/ 0 h 6"/>
                <a:gd name="T8" fmla="*/ 0 w 10"/>
                <a:gd name="T9" fmla="*/ 4 h 6"/>
                <a:gd name="T10" fmla="*/ 10 w 10"/>
                <a:gd name="T11" fmla="*/ 6 h 6"/>
              </a:gdLst>
              <a:ahLst/>
              <a:cxnLst>
                <a:cxn ang="0">
                  <a:pos x="T0" y="T1"/>
                </a:cxn>
                <a:cxn ang="0">
                  <a:pos x="T2" y="T3"/>
                </a:cxn>
                <a:cxn ang="0">
                  <a:pos x="T4" y="T5"/>
                </a:cxn>
                <a:cxn ang="0">
                  <a:pos x="T6" y="T7"/>
                </a:cxn>
                <a:cxn ang="0">
                  <a:pos x="T8" y="T9"/>
                </a:cxn>
                <a:cxn ang="0">
                  <a:pos x="T10" y="T11"/>
                </a:cxn>
              </a:cxnLst>
              <a:rect l="0" t="0" r="r" b="b"/>
              <a:pathLst>
                <a:path w="10" h="6">
                  <a:moveTo>
                    <a:pt x="10" y="6"/>
                  </a:moveTo>
                  <a:lnTo>
                    <a:pt x="8" y="3"/>
                  </a:lnTo>
                  <a:lnTo>
                    <a:pt x="6" y="0"/>
                  </a:lnTo>
                  <a:lnTo>
                    <a:pt x="3" y="0"/>
                  </a:lnTo>
                  <a:lnTo>
                    <a:pt x="0" y="4"/>
                  </a:lnTo>
                  <a:lnTo>
                    <a:pt x="1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94" name="Freeform 702"/>
            <p:cNvSpPr>
              <a:spLocks/>
            </p:cNvSpPr>
            <p:nvPr/>
          </p:nvSpPr>
          <p:spPr bwMode="auto">
            <a:xfrm>
              <a:off x="2923" y="4100"/>
              <a:ext cx="3" cy="2"/>
            </a:xfrm>
            <a:custGeom>
              <a:avLst/>
              <a:gdLst>
                <a:gd name="T0" fmla="*/ 9 w 9"/>
                <a:gd name="T1" fmla="*/ 7 h 7"/>
                <a:gd name="T2" fmla="*/ 9 w 9"/>
                <a:gd name="T3" fmla="*/ 3 h 7"/>
                <a:gd name="T4" fmla="*/ 7 w 9"/>
                <a:gd name="T5" fmla="*/ 0 h 7"/>
                <a:gd name="T6" fmla="*/ 2 w 9"/>
                <a:gd name="T7" fmla="*/ 0 h 7"/>
                <a:gd name="T8" fmla="*/ 0 w 9"/>
                <a:gd name="T9" fmla="*/ 2 h 7"/>
                <a:gd name="T10" fmla="*/ 9 w 9"/>
                <a:gd name="T11" fmla="*/ 7 h 7"/>
              </a:gdLst>
              <a:ahLst/>
              <a:cxnLst>
                <a:cxn ang="0">
                  <a:pos x="T0" y="T1"/>
                </a:cxn>
                <a:cxn ang="0">
                  <a:pos x="T2" y="T3"/>
                </a:cxn>
                <a:cxn ang="0">
                  <a:pos x="T4" y="T5"/>
                </a:cxn>
                <a:cxn ang="0">
                  <a:pos x="T6" y="T7"/>
                </a:cxn>
                <a:cxn ang="0">
                  <a:pos x="T8" y="T9"/>
                </a:cxn>
                <a:cxn ang="0">
                  <a:pos x="T10" y="T11"/>
                </a:cxn>
              </a:cxnLst>
              <a:rect l="0" t="0" r="r" b="b"/>
              <a:pathLst>
                <a:path w="9" h="7">
                  <a:moveTo>
                    <a:pt x="9" y="7"/>
                  </a:moveTo>
                  <a:lnTo>
                    <a:pt x="9" y="3"/>
                  </a:lnTo>
                  <a:lnTo>
                    <a:pt x="7" y="0"/>
                  </a:lnTo>
                  <a:lnTo>
                    <a:pt x="2" y="0"/>
                  </a:lnTo>
                  <a:lnTo>
                    <a:pt x="0" y="2"/>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95" name="Freeform 703"/>
            <p:cNvSpPr>
              <a:spLocks/>
            </p:cNvSpPr>
            <p:nvPr/>
          </p:nvSpPr>
          <p:spPr bwMode="auto">
            <a:xfrm>
              <a:off x="2921" y="4101"/>
              <a:ext cx="5" cy="23"/>
            </a:xfrm>
            <a:custGeom>
              <a:avLst/>
              <a:gdLst>
                <a:gd name="T0" fmla="*/ 11 w 17"/>
                <a:gd name="T1" fmla="*/ 68 h 70"/>
                <a:gd name="T2" fmla="*/ 9 w 17"/>
                <a:gd name="T3" fmla="*/ 55 h 70"/>
                <a:gd name="T4" fmla="*/ 9 w 17"/>
                <a:gd name="T5" fmla="*/ 36 h 70"/>
                <a:gd name="T6" fmla="*/ 13 w 17"/>
                <a:gd name="T7" fmla="*/ 17 h 70"/>
                <a:gd name="T8" fmla="*/ 17 w 17"/>
                <a:gd name="T9" fmla="*/ 5 h 70"/>
                <a:gd name="T10" fmla="*/ 8 w 17"/>
                <a:gd name="T11" fmla="*/ 0 h 70"/>
                <a:gd name="T12" fmla="*/ 3 w 17"/>
                <a:gd name="T13" fmla="*/ 15 h 70"/>
                <a:gd name="T14" fmla="*/ 0 w 17"/>
                <a:gd name="T15" fmla="*/ 36 h 70"/>
                <a:gd name="T16" fmla="*/ 0 w 17"/>
                <a:gd name="T17" fmla="*/ 55 h 70"/>
                <a:gd name="T18" fmla="*/ 2 w 17"/>
                <a:gd name="T19" fmla="*/ 70 h 70"/>
                <a:gd name="T20" fmla="*/ 11 w 17"/>
                <a:gd name="T21"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70">
                  <a:moveTo>
                    <a:pt x="11" y="68"/>
                  </a:moveTo>
                  <a:lnTo>
                    <a:pt x="9" y="55"/>
                  </a:lnTo>
                  <a:lnTo>
                    <a:pt x="9" y="36"/>
                  </a:lnTo>
                  <a:lnTo>
                    <a:pt x="13" y="17"/>
                  </a:lnTo>
                  <a:lnTo>
                    <a:pt x="17" y="5"/>
                  </a:lnTo>
                  <a:lnTo>
                    <a:pt x="8" y="0"/>
                  </a:lnTo>
                  <a:lnTo>
                    <a:pt x="3" y="15"/>
                  </a:lnTo>
                  <a:lnTo>
                    <a:pt x="0" y="36"/>
                  </a:lnTo>
                  <a:lnTo>
                    <a:pt x="0" y="55"/>
                  </a:lnTo>
                  <a:lnTo>
                    <a:pt x="2" y="70"/>
                  </a:lnTo>
                  <a:lnTo>
                    <a:pt x="11" y="6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96" name="Freeform 704"/>
            <p:cNvSpPr>
              <a:spLocks/>
            </p:cNvSpPr>
            <p:nvPr/>
          </p:nvSpPr>
          <p:spPr bwMode="auto">
            <a:xfrm>
              <a:off x="2921" y="4123"/>
              <a:ext cx="3" cy="2"/>
            </a:xfrm>
            <a:custGeom>
              <a:avLst/>
              <a:gdLst>
                <a:gd name="T0" fmla="*/ 0 w 9"/>
                <a:gd name="T1" fmla="*/ 2 h 5"/>
                <a:gd name="T2" fmla="*/ 2 w 9"/>
                <a:gd name="T3" fmla="*/ 4 h 5"/>
                <a:gd name="T4" fmla="*/ 6 w 9"/>
                <a:gd name="T5" fmla="*/ 5 h 5"/>
                <a:gd name="T6" fmla="*/ 8 w 9"/>
                <a:gd name="T7" fmla="*/ 3 h 5"/>
                <a:gd name="T8" fmla="*/ 9 w 9"/>
                <a:gd name="T9" fmla="*/ 0 h 5"/>
                <a:gd name="T10" fmla="*/ 0 w 9"/>
                <a:gd name="T11" fmla="*/ 2 h 5"/>
              </a:gdLst>
              <a:ahLst/>
              <a:cxnLst>
                <a:cxn ang="0">
                  <a:pos x="T0" y="T1"/>
                </a:cxn>
                <a:cxn ang="0">
                  <a:pos x="T2" y="T3"/>
                </a:cxn>
                <a:cxn ang="0">
                  <a:pos x="T4" y="T5"/>
                </a:cxn>
                <a:cxn ang="0">
                  <a:pos x="T6" y="T7"/>
                </a:cxn>
                <a:cxn ang="0">
                  <a:pos x="T8" y="T9"/>
                </a:cxn>
                <a:cxn ang="0">
                  <a:pos x="T10" y="T11"/>
                </a:cxn>
              </a:cxnLst>
              <a:rect l="0" t="0" r="r" b="b"/>
              <a:pathLst>
                <a:path w="9" h="5">
                  <a:moveTo>
                    <a:pt x="0" y="2"/>
                  </a:moveTo>
                  <a:lnTo>
                    <a:pt x="2" y="4"/>
                  </a:lnTo>
                  <a:lnTo>
                    <a:pt x="6" y="5"/>
                  </a:lnTo>
                  <a:lnTo>
                    <a:pt x="8" y="3"/>
                  </a:lnTo>
                  <a:lnTo>
                    <a:pt x="9" y="0"/>
                  </a:lnTo>
                  <a:lnTo>
                    <a:pt x="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97" name="Freeform 705"/>
            <p:cNvSpPr>
              <a:spLocks/>
            </p:cNvSpPr>
            <p:nvPr/>
          </p:nvSpPr>
          <p:spPr bwMode="auto">
            <a:xfrm>
              <a:off x="2931" y="4106"/>
              <a:ext cx="3" cy="1"/>
            </a:xfrm>
            <a:custGeom>
              <a:avLst/>
              <a:gdLst>
                <a:gd name="T0" fmla="*/ 9 w 9"/>
                <a:gd name="T1" fmla="*/ 5 h 5"/>
                <a:gd name="T2" fmla="*/ 8 w 9"/>
                <a:gd name="T3" fmla="*/ 1 h 5"/>
                <a:gd name="T4" fmla="*/ 4 w 9"/>
                <a:gd name="T5" fmla="*/ 0 h 5"/>
                <a:gd name="T6" fmla="*/ 1 w 9"/>
                <a:gd name="T7" fmla="*/ 1 h 5"/>
                <a:gd name="T8" fmla="*/ 0 w 9"/>
                <a:gd name="T9" fmla="*/ 5 h 5"/>
                <a:gd name="T10" fmla="*/ 9 w 9"/>
                <a:gd name="T11" fmla="*/ 5 h 5"/>
              </a:gdLst>
              <a:ahLst/>
              <a:cxnLst>
                <a:cxn ang="0">
                  <a:pos x="T0" y="T1"/>
                </a:cxn>
                <a:cxn ang="0">
                  <a:pos x="T2" y="T3"/>
                </a:cxn>
                <a:cxn ang="0">
                  <a:pos x="T4" y="T5"/>
                </a:cxn>
                <a:cxn ang="0">
                  <a:pos x="T6" y="T7"/>
                </a:cxn>
                <a:cxn ang="0">
                  <a:pos x="T8" y="T9"/>
                </a:cxn>
                <a:cxn ang="0">
                  <a:pos x="T10" y="T11"/>
                </a:cxn>
              </a:cxnLst>
              <a:rect l="0" t="0" r="r" b="b"/>
              <a:pathLst>
                <a:path w="9" h="5">
                  <a:moveTo>
                    <a:pt x="9" y="5"/>
                  </a:moveTo>
                  <a:lnTo>
                    <a:pt x="8" y="1"/>
                  </a:lnTo>
                  <a:lnTo>
                    <a:pt x="4" y="0"/>
                  </a:lnTo>
                  <a:lnTo>
                    <a:pt x="1" y="1"/>
                  </a:lnTo>
                  <a:lnTo>
                    <a:pt x="0" y="5"/>
                  </a:lnTo>
                  <a:lnTo>
                    <a:pt x="9"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98" name="Freeform 706"/>
            <p:cNvSpPr>
              <a:spLocks/>
            </p:cNvSpPr>
            <p:nvPr/>
          </p:nvSpPr>
          <p:spPr bwMode="auto">
            <a:xfrm>
              <a:off x="2931" y="4107"/>
              <a:ext cx="4" cy="14"/>
            </a:xfrm>
            <a:custGeom>
              <a:avLst/>
              <a:gdLst>
                <a:gd name="T0" fmla="*/ 5 w 13"/>
                <a:gd name="T1" fmla="*/ 31 h 40"/>
                <a:gd name="T2" fmla="*/ 13 w 13"/>
                <a:gd name="T3" fmla="*/ 35 h 40"/>
                <a:gd name="T4" fmla="*/ 12 w 13"/>
                <a:gd name="T5" fmla="*/ 27 h 40"/>
                <a:gd name="T6" fmla="*/ 11 w 13"/>
                <a:gd name="T7" fmla="*/ 18 h 40"/>
                <a:gd name="T8" fmla="*/ 10 w 13"/>
                <a:gd name="T9" fmla="*/ 9 h 40"/>
                <a:gd name="T10" fmla="*/ 9 w 13"/>
                <a:gd name="T11" fmla="*/ 0 h 40"/>
                <a:gd name="T12" fmla="*/ 0 w 13"/>
                <a:gd name="T13" fmla="*/ 0 h 40"/>
                <a:gd name="T14" fmla="*/ 1 w 13"/>
                <a:gd name="T15" fmla="*/ 9 h 40"/>
                <a:gd name="T16" fmla="*/ 2 w 13"/>
                <a:gd name="T17" fmla="*/ 18 h 40"/>
                <a:gd name="T18" fmla="*/ 3 w 13"/>
                <a:gd name="T19" fmla="*/ 27 h 40"/>
                <a:gd name="T20" fmla="*/ 2 w 13"/>
                <a:gd name="T21" fmla="*/ 35 h 40"/>
                <a:gd name="T22" fmla="*/ 10 w 13"/>
                <a:gd name="T23" fmla="*/ 40 h 40"/>
                <a:gd name="T24" fmla="*/ 2 w 13"/>
                <a:gd name="T25" fmla="*/ 35 h 40"/>
                <a:gd name="T26" fmla="*/ 4 w 13"/>
                <a:gd name="T27" fmla="*/ 39 h 40"/>
                <a:gd name="T28" fmla="*/ 8 w 13"/>
                <a:gd name="T29" fmla="*/ 40 h 40"/>
                <a:gd name="T30" fmla="*/ 11 w 13"/>
                <a:gd name="T31" fmla="*/ 39 h 40"/>
                <a:gd name="T32" fmla="*/ 13 w 13"/>
                <a:gd name="T33" fmla="*/ 35 h 40"/>
                <a:gd name="T34" fmla="*/ 5 w 13"/>
                <a:gd name="T35"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40">
                  <a:moveTo>
                    <a:pt x="5" y="31"/>
                  </a:moveTo>
                  <a:lnTo>
                    <a:pt x="13" y="35"/>
                  </a:lnTo>
                  <a:lnTo>
                    <a:pt x="12" y="27"/>
                  </a:lnTo>
                  <a:lnTo>
                    <a:pt x="11" y="18"/>
                  </a:lnTo>
                  <a:lnTo>
                    <a:pt x="10" y="9"/>
                  </a:lnTo>
                  <a:lnTo>
                    <a:pt x="9" y="0"/>
                  </a:lnTo>
                  <a:lnTo>
                    <a:pt x="0" y="0"/>
                  </a:lnTo>
                  <a:lnTo>
                    <a:pt x="1" y="9"/>
                  </a:lnTo>
                  <a:lnTo>
                    <a:pt x="2" y="18"/>
                  </a:lnTo>
                  <a:lnTo>
                    <a:pt x="3" y="27"/>
                  </a:lnTo>
                  <a:lnTo>
                    <a:pt x="2" y="35"/>
                  </a:lnTo>
                  <a:lnTo>
                    <a:pt x="10" y="40"/>
                  </a:lnTo>
                  <a:lnTo>
                    <a:pt x="2" y="35"/>
                  </a:lnTo>
                  <a:lnTo>
                    <a:pt x="4" y="39"/>
                  </a:lnTo>
                  <a:lnTo>
                    <a:pt x="8" y="40"/>
                  </a:lnTo>
                  <a:lnTo>
                    <a:pt x="11" y="39"/>
                  </a:lnTo>
                  <a:lnTo>
                    <a:pt x="13" y="35"/>
                  </a:lnTo>
                  <a:lnTo>
                    <a:pt x="5" y="3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299" name="Freeform 707"/>
            <p:cNvSpPr>
              <a:spLocks/>
            </p:cNvSpPr>
            <p:nvPr/>
          </p:nvSpPr>
          <p:spPr bwMode="auto">
            <a:xfrm>
              <a:off x="2932" y="4111"/>
              <a:ext cx="11" cy="10"/>
            </a:xfrm>
            <a:custGeom>
              <a:avLst/>
              <a:gdLst>
                <a:gd name="T0" fmla="*/ 32 w 32"/>
                <a:gd name="T1" fmla="*/ 5 h 28"/>
                <a:gd name="T2" fmla="*/ 23 w 32"/>
                <a:gd name="T3" fmla="*/ 3 h 28"/>
                <a:gd name="T4" fmla="*/ 19 w 32"/>
                <a:gd name="T5" fmla="*/ 6 h 28"/>
                <a:gd name="T6" fmla="*/ 14 w 32"/>
                <a:gd name="T7" fmla="*/ 9 h 28"/>
                <a:gd name="T8" fmla="*/ 7 w 32"/>
                <a:gd name="T9" fmla="*/ 14 h 28"/>
                <a:gd name="T10" fmla="*/ 0 w 32"/>
                <a:gd name="T11" fmla="*/ 19 h 28"/>
                <a:gd name="T12" fmla="*/ 5 w 32"/>
                <a:gd name="T13" fmla="*/ 28 h 28"/>
                <a:gd name="T14" fmla="*/ 12 w 32"/>
                <a:gd name="T15" fmla="*/ 23 h 28"/>
                <a:gd name="T16" fmla="*/ 19 w 32"/>
                <a:gd name="T17" fmla="*/ 19 h 28"/>
                <a:gd name="T18" fmla="*/ 26 w 32"/>
                <a:gd name="T19" fmla="*/ 13 h 28"/>
                <a:gd name="T20" fmla="*/ 30 w 32"/>
                <a:gd name="T21" fmla="*/ 7 h 28"/>
                <a:gd name="T22" fmla="*/ 21 w 32"/>
                <a:gd name="T23" fmla="*/ 5 h 28"/>
                <a:gd name="T24" fmla="*/ 30 w 32"/>
                <a:gd name="T25" fmla="*/ 7 h 28"/>
                <a:gd name="T26" fmla="*/ 30 w 32"/>
                <a:gd name="T27" fmla="*/ 4 h 28"/>
                <a:gd name="T28" fmla="*/ 29 w 32"/>
                <a:gd name="T29" fmla="*/ 1 h 28"/>
                <a:gd name="T30" fmla="*/ 26 w 32"/>
                <a:gd name="T31" fmla="*/ 0 h 28"/>
                <a:gd name="T32" fmla="*/ 23 w 32"/>
                <a:gd name="T33" fmla="*/ 3 h 28"/>
                <a:gd name="T34" fmla="*/ 32 w 32"/>
                <a:gd name="T35" fmla="*/ 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28">
                  <a:moveTo>
                    <a:pt x="32" y="5"/>
                  </a:moveTo>
                  <a:lnTo>
                    <a:pt x="23" y="3"/>
                  </a:lnTo>
                  <a:lnTo>
                    <a:pt x="19" y="6"/>
                  </a:lnTo>
                  <a:lnTo>
                    <a:pt x="14" y="9"/>
                  </a:lnTo>
                  <a:lnTo>
                    <a:pt x="7" y="14"/>
                  </a:lnTo>
                  <a:lnTo>
                    <a:pt x="0" y="19"/>
                  </a:lnTo>
                  <a:lnTo>
                    <a:pt x="5" y="28"/>
                  </a:lnTo>
                  <a:lnTo>
                    <a:pt x="12" y="23"/>
                  </a:lnTo>
                  <a:lnTo>
                    <a:pt x="19" y="19"/>
                  </a:lnTo>
                  <a:lnTo>
                    <a:pt x="26" y="13"/>
                  </a:lnTo>
                  <a:lnTo>
                    <a:pt x="30" y="7"/>
                  </a:lnTo>
                  <a:lnTo>
                    <a:pt x="21" y="5"/>
                  </a:lnTo>
                  <a:lnTo>
                    <a:pt x="30" y="7"/>
                  </a:lnTo>
                  <a:lnTo>
                    <a:pt x="30" y="4"/>
                  </a:lnTo>
                  <a:lnTo>
                    <a:pt x="29" y="1"/>
                  </a:lnTo>
                  <a:lnTo>
                    <a:pt x="26" y="0"/>
                  </a:lnTo>
                  <a:lnTo>
                    <a:pt x="23" y="3"/>
                  </a:lnTo>
                  <a:lnTo>
                    <a:pt x="32"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00" name="Freeform 708"/>
            <p:cNvSpPr>
              <a:spLocks/>
            </p:cNvSpPr>
            <p:nvPr/>
          </p:nvSpPr>
          <p:spPr bwMode="auto">
            <a:xfrm>
              <a:off x="2939" y="4113"/>
              <a:ext cx="6" cy="7"/>
            </a:xfrm>
            <a:custGeom>
              <a:avLst/>
              <a:gdLst>
                <a:gd name="T0" fmla="*/ 16 w 16"/>
                <a:gd name="T1" fmla="*/ 16 h 20"/>
                <a:gd name="T2" fmla="*/ 13 w 16"/>
                <a:gd name="T3" fmla="*/ 11 h 20"/>
                <a:gd name="T4" fmla="*/ 11 w 16"/>
                <a:gd name="T5" fmla="*/ 8 h 20"/>
                <a:gd name="T6" fmla="*/ 10 w 16"/>
                <a:gd name="T7" fmla="*/ 4 h 20"/>
                <a:gd name="T8" fmla="*/ 11 w 16"/>
                <a:gd name="T9" fmla="*/ 0 h 20"/>
                <a:gd name="T10" fmla="*/ 0 w 16"/>
                <a:gd name="T11" fmla="*/ 0 h 20"/>
                <a:gd name="T12" fmla="*/ 1 w 16"/>
                <a:gd name="T13" fmla="*/ 4 h 20"/>
                <a:gd name="T14" fmla="*/ 2 w 16"/>
                <a:gd name="T15" fmla="*/ 10 h 20"/>
                <a:gd name="T16" fmla="*/ 3 w 16"/>
                <a:gd name="T17" fmla="*/ 16 h 20"/>
                <a:gd name="T18" fmla="*/ 7 w 16"/>
                <a:gd name="T19" fmla="*/ 20 h 20"/>
                <a:gd name="T20" fmla="*/ 16 w 16"/>
                <a:gd name="T21"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20">
                  <a:moveTo>
                    <a:pt x="16" y="16"/>
                  </a:moveTo>
                  <a:lnTo>
                    <a:pt x="13" y="11"/>
                  </a:lnTo>
                  <a:lnTo>
                    <a:pt x="11" y="8"/>
                  </a:lnTo>
                  <a:lnTo>
                    <a:pt x="10" y="4"/>
                  </a:lnTo>
                  <a:lnTo>
                    <a:pt x="11" y="0"/>
                  </a:lnTo>
                  <a:lnTo>
                    <a:pt x="0" y="0"/>
                  </a:lnTo>
                  <a:lnTo>
                    <a:pt x="1" y="4"/>
                  </a:lnTo>
                  <a:lnTo>
                    <a:pt x="2" y="10"/>
                  </a:lnTo>
                  <a:lnTo>
                    <a:pt x="3" y="16"/>
                  </a:lnTo>
                  <a:lnTo>
                    <a:pt x="7" y="20"/>
                  </a:lnTo>
                  <a:lnTo>
                    <a:pt x="16"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01" name="Freeform 709"/>
            <p:cNvSpPr>
              <a:spLocks/>
            </p:cNvSpPr>
            <p:nvPr/>
          </p:nvSpPr>
          <p:spPr bwMode="auto">
            <a:xfrm>
              <a:off x="2942" y="4118"/>
              <a:ext cx="3" cy="3"/>
            </a:xfrm>
            <a:custGeom>
              <a:avLst/>
              <a:gdLst>
                <a:gd name="T0" fmla="*/ 0 w 9"/>
                <a:gd name="T1" fmla="*/ 4 h 7"/>
                <a:gd name="T2" fmla="*/ 2 w 9"/>
                <a:gd name="T3" fmla="*/ 7 h 7"/>
                <a:gd name="T4" fmla="*/ 7 w 9"/>
                <a:gd name="T5" fmla="*/ 7 h 7"/>
                <a:gd name="T6" fmla="*/ 9 w 9"/>
                <a:gd name="T7" fmla="*/ 3 h 7"/>
                <a:gd name="T8" fmla="*/ 9 w 9"/>
                <a:gd name="T9" fmla="*/ 0 h 7"/>
                <a:gd name="T10" fmla="*/ 0 w 9"/>
                <a:gd name="T11" fmla="*/ 4 h 7"/>
              </a:gdLst>
              <a:ahLst/>
              <a:cxnLst>
                <a:cxn ang="0">
                  <a:pos x="T0" y="T1"/>
                </a:cxn>
                <a:cxn ang="0">
                  <a:pos x="T2" y="T3"/>
                </a:cxn>
                <a:cxn ang="0">
                  <a:pos x="T4" y="T5"/>
                </a:cxn>
                <a:cxn ang="0">
                  <a:pos x="T6" y="T7"/>
                </a:cxn>
                <a:cxn ang="0">
                  <a:pos x="T8" y="T9"/>
                </a:cxn>
                <a:cxn ang="0">
                  <a:pos x="T10" y="T11"/>
                </a:cxn>
              </a:cxnLst>
              <a:rect l="0" t="0" r="r" b="b"/>
              <a:pathLst>
                <a:path w="9" h="7">
                  <a:moveTo>
                    <a:pt x="0" y="4"/>
                  </a:moveTo>
                  <a:lnTo>
                    <a:pt x="2" y="7"/>
                  </a:lnTo>
                  <a:lnTo>
                    <a:pt x="7" y="7"/>
                  </a:lnTo>
                  <a:lnTo>
                    <a:pt x="9" y="3"/>
                  </a:lnTo>
                  <a:lnTo>
                    <a:pt x="9" y="0"/>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02" name="Freeform 710"/>
            <p:cNvSpPr>
              <a:spLocks/>
            </p:cNvSpPr>
            <p:nvPr/>
          </p:nvSpPr>
          <p:spPr bwMode="auto">
            <a:xfrm>
              <a:off x="2579" y="3938"/>
              <a:ext cx="3" cy="2"/>
            </a:xfrm>
            <a:custGeom>
              <a:avLst/>
              <a:gdLst>
                <a:gd name="T0" fmla="*/ 10 w 10"/>
                <a:gd name="T1" fmla="*/ 5 h 5"/>
                <a:gd name="T2" fmla="*/ 8 w 10"/>
                <a:gd name="T3" fmla="*/ 2 h 5"/>
                <a:gd name="T4" fmla="*/ 5 w 10"/>
                <a:gd name="T5" fmla="*/ 0 h 5"/>
                <a:gd name="T6" fmla="*/ 2 w 10"/>
                <a:gd name="T7" fmla="*/ 2 h 5"/>
                <a:gd name="T8" fmla="*/ 0 w 10"/>
                <a:gd name="T9" fmla="*/ 5 h 5"/>
                <a:gd name="T10" fmla="*/ 10 w 10"/>
                <a:gd name="T11" fmla="*/ 5 h 5"/>
              </a:gdLst>
              <a:ahLst/>
              <a:cxnLst>
                <a:cxn ang="0">
                  <a:pos x="T0" y="T1"/>
                </a:cxn>
                <a:cxn ang="0">
                  <a:pos x="T2" y="T3"/>
                </a:cxn>
                <a:cxn ang="0">
                  <a:pos x="T4" y="T5"/>
                </a:cxn>
                <a:cxn ang="0">
                  <a:pos x="T6" y="T7"/>
                </a:cxn>
                <a:cxn ang="0">
                  <a:pos x="T8" y="T9"/>
                </a:cxn>
                <a:cxn ang="0">
                  <a:pos x="T10" y="T11"/>
                </a:cxn>
              </a:cxnLst>
              <a:rect l="0" t="0" r="r" b="b"/>
              <a:pathLst>
                <a:path w="10" h="5">
                  <a:moveTo>
                    <a:pt x="10" y="5"/>
                  </a:moveTo>
                  <a:lnTo>
                    <a:pt x="8" y="2"/>
                  </a:lnTo>
                  <a:lnTo>
                    <a:pt x="5" y="0"/>
                  </a:lnTo>
                  <a:lnTo>
                    <a:pt x="2" y="2"/>
                  </a:lnTo>
                  <a:lnTo>
                    <a:pt x="0" y="5"/>
                  </a:lnTo>
                  <a:lnTo>
                    <a:pt x="1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03" name="Freeform 711"/>
            <p:cNvSpPr>
              <a:spLocks/>
            </p:cNvSpPr>
            <p:nvPr/>
          </p:nvSpPr>
          <p:spPr bwMode="auto">
            <a:xfrm>
              <a:off x="2579" y="3940"/>
              <a:ext cx="4" cy="9"/>
            </a:xfrm>
            <a:custGeom>
              <a:avLst/>
              <a:gdLst>
                <a:gd name="T0" fmla="*/ 14 w 14"/>
                <a:gd name="T1" fmla="*/ 29 h 29"/>
                <a:gd name="T2" fmla="*/ 13 w 14"/>
                <a:gd name="T3" fmla="*/ 22 h 29"/>
                <a:gd name="T4" fmla="*/ 12 w 14"/>
                <a:gd name="T5" fmla="*/ 14 h 29"/>
                <a:gd name="T6" fmla="*/ 11 w 14"/>
                <a:gd name="T7" fmla="*/ 7 h 29"/>
                <a:gd name="T8" fmla="*/ 10 w 14"/>
                <a:gd name="T9" fmla="*/ 0 h 29"/>
                <a:gd name="T10" fmla="*/ 0 w 14"/>
                <a:gd name="T11" fmla="*/ 0 h 29"/>
                <a:gd name="T12" fmla="*/ 2 w 14"/>
                <a:gd name="T13" fmla="*/ 7 h 29"/>
                <a:gd name="T14" fmla="*/ 3 w 14"/>
                <a:gd name="T15" fmla="*/ 14 h 29"/>
                <a:gd name="T16" fmla="*/ 4 w 14"/>
                <a:gd name="T17" fmla="*/ 22 h 29"/>
                <a:gd name="T18" fmla="*/ 3 w 14"/>
                <a:gd name="T19" fmla="*/ 29 h 29"/>
                <a:gd name="T20" fmla="*/ 14 w 14"/>
                <a:gd name="T21"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9">
                  <a:moveTo>
                    <a:pt x="14" y="29"/>
                  </a:moveTo>
                  <a:lnTo>
                    <a:pt x="13" y="22"/>
                  </a:lnTo>
                  <a:lnTo>
                    <a:pt x="12" y="14"/>
                  </a:lnTo>
                  <a:lnTo>
                    <a:pt x="11" y="7"/>
                  </a:lnTo>
                  <a:lnTo>
                    <a:pt x="10" y="0"/>
                  </a:lnTo>
                  <a:lnTo>
                    <a:pt x="0" y="0"/>
                  </a:lnTo>
                  <a:lnTo>
                    <a:pt x="2" y="7"/>
                  </a:lnTo>
                  <a:lnTo>
                    <a:pt x="3" y="14"/>
                  </a:lnTo>
                  <a:lnTo>
                    <a:pt x="4" y="22"/>
                  </a:lnTo>
                  <a:lnTo>
                    <a:pt x="3" y="29"/>
                  </a:lnTo>
                  <a:lnTo>
                    <a:pt x="14"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04" name="Freeform 712"/>
            <p:cNvSpPr>
              <a:spLocks/>
            </p:cNvSpPr>
            <p:nvPr/>
          </p:nvSpPr>
          <p:spPr bwMode="auto">
            <a:xfrm>
              <a:off x="2580" y="3949"/>
              <a:ext cx="3" cy="2"/>
            </a:xfrm>
            <a:custGeom>
              <a:avLst/>
              <a:gdLst>
                <a:gd name="T0" fmla="*/ 0 w 11"/>
                <a:gd name="T1" fmla="*/ 0 h 4"/>
                <a:gd name="T2" fmla="*/ 2 w 11"/>
                <a:gd name="T3" fmla="*/ 3 h 4"/>
                <a:gd name="T4" fmla="*/ 5 w 11"/>
                <a:gd name="T5" fmla="*/ 4 h 4"/>
                <a:gd name="T6" fmla="*/ 9 w 11"/>
                <a:gd name="T7" fmla="*/ 3 h 4"/>
                <a:gd name="T8" fmla="*/ 11 w 11"/>
                <a:gd name="T9" fmla="*/ 0 h 4"/>
                <a:gd name="T10" fmla="*/ 0 w 11"/>
                <a:gd name="T11" fmla="*/ 0 h 4"/>
              </a:gdLst>
              <a:ahLst/>
              <a:cxnLst>
                <a:cxn ang="0">
                  <a:pos x="T0" y="T1"/>
                </a:cxn>
                <a:cxn ang="0">
                  <a:pos x="T2" y="T3"/>
                </a:cxn>
                <a:cxn ang="0">
                  <a:pos x="T4" y="T5"/>
                </a:cxn>
                <a:cxn ang="0">
                  <a:pos x="T6" y="T7"/>
                </a:cxn>
                <a:cxn ang="0">
                  <a:pos x="T8" y="T9"/>
                </a:cxn>
                <a:cxn ang="0">
                  <a:pos x="T10" y="T11"/>
                </a:cxn>
              </a:cxnLst>
              <a:rect l="0" t="0" r="r" b="b"/>
              <a:pathLst>
                <a:path w="11" h="4">
                  <a:moveTo>
                    <a:pt x="0" y="0"/>
                  </a:moveTo>
                  <a:lnTo>
                    <a:pt x="2" y="3"/>
                  </a:lnTo>
                  <a:lnTo>
                    <a:pt x="5" y="4"/>
                  </a:lnTo>
                  <a:lnTo>
                    <a:pt x="9" y="3"/>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05" name="Freeform 713"/>
            <p:cNvSpPr>
              <a:spLocks/>
            </p:cNvSpPr>
            <p:nvPr/>
          </p:nvSpPr>
          <p:spPr bwMode="auto">
            <a:xfrm>
              <a:off x="2585" y="3938"/>
              <a:ext cx="2" cy="2"/>
            </a:xfrm>
            <a:custGeom>
              <a:avLst/>
              <a:gdLst>
                <a:gd name="T0" fmla="*/ 8 w 8"/>
                <a:gd name="T1" fmla="*/ 1 h 8"/>
                <a:gd name="T2" fmla="*/ 4 w 8"/>
                <a:gd name="T3" fmla="*/ 0 h 8"/>
                <a:gd name="T4" fmla="*/ 1 w 8"/>
                <a:gd name="T5" fmla="*/ 1 h 8"/>
                <a:gd name="T6" fmla="*/ 0 w 8"/>
                <a:gd name="T7" fmla="*/ 5 h 8"/>
                <a:gd name="T8" fmla="*/ 1 w 8"/>
                <a:gd name="T9" fmla="*/ 8 h 8"/>
                <a:gd name="T10" fmla="*/ 8 w 8"/>
                <a:gd name="T11" fmla="*/ 1 h 8"/>
              </a:gdLst>
              <a:ahLst/>
              <a:cxnLst>
                <a:cxn ang="0">
                  <a:pos x="T0" y="T1"/>
                </a:cxn>
                <a:cxn ang="0">
                  <a:pos x="T2" y="T3"/>
                </a:cxn>
                <a:cxn ang="0">
                  <a:pos x="T4" y="T5"/>
                </a:cxn>
                <a:cxn ang="0">
                  <a:pos x="T6" y="T7"/>
                </a:cxn>
                <a:cxn ang="0">
                  <a:pos x="T8" y="T9"/>
                </a:cxn>
                <a:cxn ang="0">
                  <a:pos x="T10" y="T11"/>
                </a:cxn>
              </a:cxnLst>
              <a:rect l="0" t="0" r="r" b="b"/>
              <a:pathLst>
                <a:path w="8" h="8">
                  <a:moveTo>
                    <a:pt x="8" y="1"/>
                  </a:moveTo>
                  <a:lnTo>
                    <a:pt x="4" y="0"/>
                  </a:lnTo>
                  <a:lnTo>
                    <a:pt x="1" y="1"/>
                  </a:lnTo>
                  <a:lnTo>
                    <a:pt x="0" y="5"/>
                  </a:lnTo>
                  <a:lnTo>
                    <a:pt x="1" y="8"/>
                  </a:lnTo>
                  <a:lnTo>
                    <a:pt x="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06" name="Freeform 714"/>
            <p:cNvSpPr>
              <a:spLocks/>
            </p:cNvSpPr>
            <p:nvPr/>
          </p:nvSpPr>
          <p:spPr bwMode="auto">
            <a:xfrm>
              <a:off x="2585" y="3938"/>
              <a:ext cx="6" cy="9"/>
            </a:xfrm>
            <a:custGeom>
              <a:avLst/>
              <a:gdLst>
                <a:gd name="T0" fmla="*/ 19 w 19"/>
                <a:gd name="T1" fmla="*/ 26 h 26"/>
                <a:gd name="T2" fmla="*/ 17 w 19"/>
                <a:gd name="T3" fmla="*/ 19 h 26"/>
                <a:gd name="T4" fmla="*/ 15 w 19"/>
                <a:gd name="T5" fmla="*/ 12 h 26"/>
                <a:gd name="T6" fmla="*/ 11 w 19"/>
                <a:gd name="T7" fmla="*/ 6 h 26"/>
                <a:gd name="T8" fmla="*/ 7 w 19"/>
                <a:gd name="T9" fmla="*/ 0 h 26"/>
                <a:gd name="T10" fmla="*/ 0 w 19"/>
                <a:gd name="T11" fmla="*/ 7 h 26"/>
                <a:gd name="T12" fmla="*/ 4 w 19"/>
                <a:gd name="T13" fmla="*/ 11 h 26"/>
                <a:gd name="T14" fmla="*/ 5 w 19"/>
                <a:gd name="T15" fmla="*/ 14 h 26"/>
                <a:gd name="T16" fmla="*/ 8 w 19"/>
                <a:gd name="T17" fmla="*/ 21 h 26"/>
                <a:gd name="T18" fmla="*/ 8 w 19"/>
                <a:gd name="T19" fmla="*/ 26 h 26"/>
                <a:gd name="T20" fmla="*/ 19 w 19"/>
                <a:gd name="T2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26">
                  <a:moveTo>
                    <a:pt x="19" y="26"/>
                  </a:moveTo>
                  <a:lnTo>
                    <a:pt x="17" y="19"/>
                  </a:lnTo>
                  <a:lnTo>
                    <a:pt x="15" y="12"/>
                  </a:lnTo>
                  <a:lnTo>
                    <a:pt x="11" y="6"/>
                  </a:lnTo>
                  <a:lnTo>
                    <a:pt x="7" y="0"/>
                  </a:lnTo>
                  <a:lnTo>
                    <a:pt x="0" y="7"/>
                  </a:lnTo>
                  <a:lnTo>
                    <a:pt x="4" y="11"/>
                  </a:lnTo>
                  <a:lnTo>
                    <a:pt x="5" y="14"/>
                  </a:lnTo>
                  <a:lnTo>
                    <a:pt x="8" y="21"/>
                  </a:lnTo>
                  <a:lnTo>
                    <a:pt x="8" y="26"/>
                  </a:lnTo>
                  <a:lnTo>
                    <a:pt x="19" y="2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07" name="Freeform 715"/>
            <p:cNvSpPr>
              <a:spLocks/>
            </p:cNvSpPr>
            <p:nvPr/>
          </p:nvSpPr>
          <p:spPr bwMode="auto">
            <a:xfrm>
              <a:off x="2588" y="3947"/>
              <a:ext cx="3" cy="1"/>
            </a:xfrm>
            <a:custGeom>
              <a:avLst/>
              <a:gdLst>
                <a:gd name="T0" fmla="*/ 0 w 11"/>
                <a:gd name="T1" fmla="*/ 0 h 4"/>
                <a:gd name="T2" fmla="*/ 2 w 11"/>
                <a:gd name="T3" fmla="*/ 3 h 4"/>
                <a:gd name="T4" fmla="*/ 5 w 11"/>
                <a:gd name="T5" fmla="*/ 4 h 4"/>
                <a:gd name="T6" fmla="*/ 9 w 11"/>
                <a:gd name="T7" fmla="*/ 3 h 4"/>
                <a:gd name="T8" fmla="*/ 11 w 11"/>
                <a:gd name="T9" fmla="*/ 0 h 4"/>
                <a:gd name="T10" fmla="*/ 0 w 11"/>
                <a:gd name="T11" fmla="*/ 0 h 4"/>
              </a:gdLst>
              <a:ahLst/>
              <a:cxnLst>
                <a:cxn ang="0">
                  <a:pos x="T0" y="T1"/>
                </a:cxn>
                <a:cxn ang="0">
                  <a:pos x="T2" y="T3"/>
                </a:cxn>
                <a:cxn ang="0">
                  <a:pos x="T4" y="T5"/>
                </a:cxn>
                <a:cxn ang="0">
                  <a:pos x="T6" y="T7"/>
                </a:cxn>
                <a:cxn ang="0">
                  <a:pos x="T8" y="T9"/>
                </a:cxn>
                <a:cxn ang="0">
                  <a:pos x="T10" y="T11"/>
                </a:cxn>
              </a:cxnLst>
              <a:rect l="0" t="0" r="r" b="b"/>
              <a:pathLst>
                <a:path w="11" h="4">
                  <a:moveTo>
                    <a:pt x="0" y="0"/>
                  </a:moveTo>
                  <a:lnTo>
                    <a:pt x="2" y="3"/>
                  </a:lnTo>
                  <a:lnTo>
                    <a:pt x="5" y="4"/>
                  </a:lnTo>
                  <a:lnTo>
                    <a:pt x="9" y="3"/>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08" name="Freeform 716"/>
            <p:cNvSpPr>
              <a:spLocks/>
            </p:cNvSpPr>
            <p:nvPr/>
          </p:nvSpPr>
          <p:spPr bwMode="auto">
            <a:xfrm>
              <a:off x="2594" y="3944"/>
              <a:ext cx="3" cy="2"/>
            </a:xfrm>
            <a:custGeom>
              <a:avLst/>
              <a:gdLst>
                <a:gd name="T0" fmla="*/ 0 w 9"/>
                <a:gd name="T1" fmla="*/ 0 h 5"/>
                <a:gd name="T2" fmla="*/ 1 w 9"/>
                <a:gd name="T3" fmla="*/ 3 h 5"/>
                <a:gd name="T4" fmla="*/ 3 w 9"/>
                <a:gd name="T5" fmla="*/ 5 h 5"/>
                <a:gd name="T6" fmla="*/ 7 w 9"/>
                <a:gd name="T7" fmla="*/ 4 h 5"/>
                <a:gd name="T8" fmla="*/ 9 w 9"/>
                <a:gd name="T9" fmla="*/ 2 h 5"/>
                <a:gd name="T10" fmla="*/ 0 w 9"/>
                <a:gd name="T11" fmla="*/ 0 h 5"/>
              </a:gdLst>
              <a:ahLst/>
              <a:cxnLst>
                <a:cxn ang="0">
                  <a:pos x="T0" y="T1"/>
                </a:cxn>
                <a:cxn ang="0">
                  <a:pos x="T2" y="T3"/>
                </a:cxn>
                <a:cxn ang="0">
                  <a:pos x="T4" y="T5"/>
                </a:cxn>
                <a:cxn ang="0">
                  <a:pos x="T6" y="T7"/>
                </a:cxn>
                <a:cxn ang="0">
                  <a:pos x="T8" y="T9"/>
                </a:cxn>
                <a:cxn ang="0">
                  <a:pos x="T10" y="T11"/>
                </a:cxn>
              </a:cxnLst>
              <a:rect l="0" t="0" r="r" b="b"/>
              <a:pathLst>
                <a:path w="9" h="5">
                  <a:moveTo>
                    <a:pt x="0" y="0"/>
                  </a:moveTo>
                  <a:lnTo>
                    <a:pt x="1" y="3"/>
                  </a:lnTo>
                  <a:lnTo>
                    <a:pt x="3" y="5"/>
                  </a:lnTo>
                  <a:lnTo>
                    <a:pt x="7" y="4"/>
                  </a:lnTo>
                  <a:lnTo>
                    <a:pt x="9"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09" name="Freeform 717"/>
            <p:cNvSpPr>
              <a:spLocks/>
            </p:cNvSpPr>
            <p:nvPr/>
          </p:nvSpPr>
          <p:spPr bwMode="auto">
            <a:xfrm>
              <a:off x="2594" y="3932"/>
              <a:ext cx="4" cy="13"/>
            </a:xfrm>
            <a:custGeom>
              <a:avLst/>
              <a:gdLst>
                <a:gd name="T0" fmla="*/ 9 w 13"/>
                <a:gd name="T1" fmla="*/ 0 h 40"/>
                <a:gd name="T2" fmla="*/ 2 w 13"/>
                <a:gd name="T3" fmla="*/ 6 h 40"/>
                <a:gd name="T4" fmla="*/ 3 w 13"/>
                <a:gd name="T5" fmla="*/ 13 h 40"/>
                <a:gd name="T6" fmla="*/ 3 w 13"/>
                <a:gd name="T7" fmla="*/ 22 h 40"/>
                <a:gd name="T8" fmla="*/ 2 w 13"/>
                <a:gd name="T9" fmla="*/ 31 h 40"/>
                <a:gd name="T10" fmla="*/ 0 w 13"/>
                <a:gd name="T11" fmla="*/ 38 h 40"/>
                <a:gd name="T12" fmla="*/ 9 w 13"/>
                <a:gd name="T13" fmla="*/ 40 h 40"/>
                <a:gd name="T14" fmla="*/ 11 w 13"/>
                <a:gd name="T15" fmla="*/ 31 h 40"/>
                <a:gd name="T16" fmla="*/ 13 w 13"/>
                <a:gd name="T17" fmla="*/ 22 h 40"/>
                <a:gd name="T18" fmla="*/ 13 w 13"/>
                <a:gd name="T19" fmla="*/ 13 h 40"/>
                <a:gd name="T20" fmla="*/ 11 w 13"/>
                <a:gd name="T21" fmla="*/ 3 h 40"/>
                <a:gd name="T22" fmla="*/ 5 w 13"/>
                <a:gd name="T23" fmla="*/ 9 h 40"/>
                <a:gd name="T24" fmla="*/ 11 w 13"/>
                <a:gd name="T25" fmla="*/ 3 h 40"/>
                <a:gd name="T26" fmla="*/ 9 w 13"/>
                <a:gd name="T27" fmla="*/ 0 h 40"/>
                <a:gd name="T28" fmla="*/ 6 w 13"/>
                <a:gd name="T29" fmla="*/ 0 h 40"/>
                <a:gd name="T30" fmla="*/ 3 w 13"/>
                <a:gd name="T31" fmla="*/ 2 h 40"/>
                <a:gd name="T32" fmla="*/ 2 w 13"/>
                <a:gd name="T33" fmla="*/ 6 h 40"/>
                <a:gd name="T34" fmla="*/ 9 w 13"/>
                <a:gd name="T35"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40">
                  <a:moveTo>
                    <a:pt x="9" y="0"/>
                  </a:moveTo>
                  <a:lnTo>
                    <a:pt x="2" y="6"/>
                  </a:lnTo>
                  <a:lnTo>
                    <a:pt x="3" y="13"/>
                  </a:lnTo>
                  <a:lnTo>
                    <a:pt x="3" y="22"/>
                  </a:lnTo>
                  <a:lnTo>
                    <a:pt x="2" y="31"/>
                  </a:lnTo>
                  <a:lnTo>
                    <a:pt x="0" y="38"/>
                  </a:lnTo>
                  <a:lnTo>
                    <a:pt x="9" y="40"/>
                  </a:lnTo>
                  <a:lnTo>
                    <a:pt x="11" y="31"/>
                  </a:lnTo>
                  <a:lnTo>
                    <a:pt x="13" y="22"/>
                  </a:lnTo>
                  <a:lnTo>
                    <a:pt x="13" y="13"/>
                  </a:lnTo>
                  <a:lnTo>
                    <a:pt x="11" y="3"/>
                  </a:lnTo>
                  <a:lnTo>
                    <a:pt x="5" y="9"/>
                  </a:lnTo>
                  <a:lnTo>
                    <a:pt x="11" y="3"/>
                  </a:lnTo>
                  <a:lnTo>
                    <a:pt x="9" y="0"/>
                  </a:lnTo>
                  <a:lnTo>
                    <a:pt x="6" y="0"/>
                  </a:lnTo>
                  <a:lnTo>
                    <a:pt x="3" y="2"/>
                  </a:lnTo>
                  <a:lnTo>
                    <a:pt x="2" y="6"/>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10" name="Freeform 718"/>
            <p:cNvSpPr>
              <a:spLocks/>
            </p:cNvSpPr>
            <p:nvPr/>
          </p:nvSpPr>
          <p:spPr bwMode="auto">
            <a:xfrm>
              <a:off x="2595" y="3932"/>
              <a:ext cx="10" cy="12"/>
            </a:xfrm>
            <a:custGeom>
              <a:avLst/>
              <a:gdLst>
                <a:gd name="T0" fmla="*/ 20 w 30"/>
                <a:gd name="T1" fmla="*/ 32 h 38"/>
                <a:gd name="T2" fmla="*/ 30 w 30"/>
                <a:gd name="T3" fmla="*/ 33 h 38"/>
                <a:gd name="T4" fmla="*/ 27 w 30"/>
                <a:gd name="T5" fmla="*/ 24 h 38"/>
                <a:gd name="T6" fmla="*/ 21 w 30"/>
                <a:gd name="T7" fmla="*/ 14 h 38"/>
                <a:gd name="T8" fmla="*/ 13 w 30"/>
                <a:gd name="T9" fmla="*/ 7 h 38"/>
                <a:gd name="T10" fmla="*/ 4 w 30"/>
                <a:gd name="T11" fmla="*/ 0 h 38"/>
                <a:gd name="T12" fmla="*/ 0 w 30"/>
                <a:gd name="T13" fmla="*/ 9 h 38"/>
                <a:gd name="T14" fmla="*/ 6 w 30"/>
                <a:gd name="T15" fmla="*/ 14 h 38"/>
                <a:gd name="T16" fmla="*/ 14 w 30"/>
                <a:gd name="T17" fmla="*/ 21 h 38"/>
                <a:gd name="T18" fmla="*/ 18 w 30"/>
                <a:gd name="T19" fmla="*/ 26 h 38"/>
                <a:gd name="T20" fmla="*/ 19 w 30"/>
                <a:gd name="T21" fmla="*/ 33 h 38"/>
                <a:gd name="T22" fmla="*/ 29 w 30"/>
                <a:gd name="T23" fmla="*/ 34 h 38"/>
                <a:gd name="T24" fmla="*/ 19 w 30"/>
                <a:gd name="T25" fmla="*/ 33 h 38"/>
                <a:gd name="T26" fmla="*/ 21 w 30"/>
                <a:gd name="T27" fmla="*/ 37 h 38"/>
                <a:gd name="T28" fmla="*/ 25 w 30"/>
                <a:gd name="T29" fmla="*/ 38 h 38"/>
                <a:gd name="T30" fmla="*/ 28 w 30"/>
                <a:gd name="T31" fmla="*/ 37 h 38"/>
                <a:gd name="T32" fmla="*/ 30 w 30"/>
                <a:gd name="T33" fmla="*/ 33 h 38"/>
                <a:gd name="T34" fmla="*/ 20 w 30"/>
                <a:gd name="T35" fmla="*/ 3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38">
                  <a:moveTo>
                    <a:pt x="20" y="32"/>
                  </a:moveTo>
                  <a:lnTo>
                    <a:pt x="30" y="33"/>
                  </a:lnTo>
                  <a:lnTo>
                    <a:pt x="27" y="24"/>
                  </a:lnTo>
                  <a:lnTo>
                    <a:pt x="21" y="14"/>
                  </a:lnTo>
                  <a:lnTo>
                    <a:pt x="13" y="7"/>
                  </a:lnTo>
                  <a:lnTo>
                    <a:pt x="4" y="0"/>
                  </a:lnTo>
                  <a:lnTo>
                    <a:pt x="0" y="9"/>
                  </a:lnTo>
                  <a:lnTo>
                    <a:pt x="6" y="14"/>
                  </a:lnTo>
                  <a:lnTo>
                    <a:pt x="14" y="21"/>
                  </a:lnTo>
                  <a:lnTo>
                    <a:pt x="18" y="26"/>
                  </a:lnTo>
                  <a:lnTo>
                    <a:pt x="19" y="33"/>
                  </a:lnTo>
                  <a:lnTo>
                    <a:pt x="29" y="34"/>
                  </a:lnTo>
                  <a:lnTo>
                    <a:pt x="19" y="33"/>
                  </a:lnTo>
                  <a:lnTo>
                    <a:pt x="21" y="37"/>
                  </a:lnTo>
                  <a:lnTo>
                    <a:pt x="25" y="38"/>
                  </a:lnTo>
                  <a:lnTo>
                    <a:pt x="28" y="37"/>
                  </a:lnTo>
                  <a:lnTo>
                    <a:pt x="30" y="33"/>
                  </a:lnTo>
                  <a:lnTo>
                    <a:pt x="20" y="3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11" name="Freeform 719"/>
            <p:cNvSpPr>
              <a:spLocks/>
            </p:cNvSpPr>
            <p:nvPr/>
          </p:nvSpPr>
          <p:spPr bwMode="auto">
            <a:xfrm>
              <a:off x="2602" y="3925"/>
              <a:ext cx="7" cy="18"/>
            </a:xfrm>
            <a:custGeom>
              <a:avLst/>
              <a:gdLst>
                <a:gd name="T0" fmla="*/ 20 w 21"/>
                <a:gd name="T1" fmla="*/ 5 h 55"/>
                <a:gd name="T2" fmla="*/ 9 w 21"/>
                <a:gd name="T3" fmla="*/ 6 h 55"/>
                <a:gd name="T4" fmla="*/ 9 w 21"/>
                <a:gd name="T5" fmla="*/ 15 h 55"/>
                <a:gd name="T6" fmla="*/ 7 w 21"/>
                <a:gd name="T7" fmla="*/ 27 h 55"/>
                <a:gd name="T8" fmla="*/ 4 w 21"/>
                <a:gd name="T9" fmla="*/ 42 h 55"/>
                <a:gd name="T10" fmla="*/ 0 w 21"/>
                <a:gd name="T11" fmla="*/ 53 h 55"/>
                <a:gd name="T12" fmla="*/ 9 w 21"/>
                <a:gd name="T13" fmla="*/ 55 h 55"/>
                <a:gd name="T14" fmla="*/ 13 w 21"/>
                <a:gd name="T15" fmla="*/ 44 h 55"/>
                <a:gd name="T16" fmla="*/ 16 w 21"/>
                <a:gd name="T17" fmla="*/ 29 h 55"/>
                <a:gd name="T18" fmla="*/ 18 w 21"/>
                <a:gd name="T19" fmla="*/ 15 h 55"/>
                <a:gd name="T20" fmla="*/ 21 w 21"/>
                <a:gd name="T21" fmla="*/ 6 h 55"/>
                <a:gd name="T22" fmla="*/ 10 w 21"/>
                <a:gd name="T23" fmla="*/ 7 h 55"/>
                <a:gd name="T24" fmla="*/ 21 w 21"/>
                <a:gd name="T25" fmla="*/ 6 h 55"/>
                <a:gd name="T26" fmla="*/ 18 w 21"/>
                <a:gd name="T27" fmla="*/ 3 h 55"/>
                <a:gd name="T28" fmla="*/ 15 w 21"/>
                <a:gd name="T29" fmla="*/ 0 h 55"/>
                <a:gd name="T30" fmla="*/ 12 w 21"/>
                <a:gd name="T31" fmla="*/ 3 h 55"/>
                <a:gd name="T32" fmla="*/ 9 w 21"/>
                <a:gd name="T33" fmla="*/ 6 h 55"/>
                <a:gd name="T34" fmla="*/ 20 w 21"/>
                <a:gd name="T35" fmla="*/ 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55">
                  <a:moveTo>
                    <a:pt x="20" y="5"/>
                  </a:moveTo>
                  <a:lnTo>
                    <a:pt x="9" y="6"/>
                  </a:lnTo>
                  <a:lnTo>
                    <a:pt x="9" y="15"/>
                  </a:lnTo>
                  <a:lnTo>
                    <a:pt x="7" y="27"/>
                  </a:lnTo>
                  <a:lnTo>
                    <a:pt x="4" y="42"/>
                  </a:lnTo>
                  <a:lnTo>
                    <a:pt x="0" y="53"/>
                  </a:lnTo>
                  <a:lnTo>
                    <a:pt x="9" y="55"/>
                  </a:lnTo>
                  <a:lnTo>
                    <a:pt x="13" y="44"/>
                  </a:lnTo>
                  <a:lnTo>
                    <a:pt x="16" y="29"/>
                  </a:lnTo>
                  <a:lnTo>
                    <a:pt x="18" y="15"/>
                  </a:lnTo>
                  <a:lnTo>
                    <a:pt x="21" y="6"/>
                  </a:lnTo>
                  <a:lnTo>
                    <a:pt x="10" y="7"/>
                  </a:lnTo>
                  <a:lnTo>
                    <a:pt x="21" y="6"/>
                  </a:lnTo>
                  <a:lnTo>
                    <a:pt x="18" y="3"/>
                  </a:lnTo>
                  <a:lnTo>
                    <a:pt x="15" y="0"/>
                  </a:lnTo>
                  <a:lnTo>
                    <a:pt x="12" y="3"/>
                  </a:lnTo>
                  <a:lnTo>
                    <a:pt x="9" y="6"/>
                  </a:lnTo>
                  <a:lnTo>
                    <a:pt x="2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12" name="Freeform 720"/>
            <p:cNvSpPr>
              <a:spLocks/>
            </p:cNvSpPr>
            <p:nvPr/>
          </p:nvSpPr>
          <p:spPr bwMode="auto">
            <a:xfrm>
              <a:off x="2605" y="3926"/>
              <a:ext cx="7" cy="20"/>
            </a:xfrm>
            <a:custGeom>
              <a:avLst/>
              <a:gdLst>
                <a:gd name="T0" fmla="*/ 19 w 19"/>
                <a:gd name="T1" fmla="*/ 51 h 58"/>
                <a:gd name="T2" fmla="*/ 15 w 19"/>
                <a:gd name="T3" fmla="*/ 45 h 58"/>
                <a:gd name="T4" fmla="*/ 14 w 19"/>
                <a:gd name="T5" fmla="*/ 32 h 58"/>
                <a:gd name="T6" fmla="*/ 13 w 19"/>
                <a:gd name="T7" fmla="*/ 16 h 58"/>
                <a:gd name="T8" fmla="*/ 10 w 19"/>
                <a:gd name="T9" fmla="*/ 0 h 58"/>
                <a:gd name="T10" fmla="*/ 0 w 19"/>
                <a:gd name="T11" fmla="*/ 2 h 58"/>
                <a:gd name="T12" fmla="*/ 4 w 19"/>
                <a:gd name="T13" fmla="*/ 16 h 58"/>
                <a:gd name="T14" fmla="*/ 5 w 19"/>
                <a:gd name="T15" fmla="*/ 32 h 58"/>
                <a:gd name="T16" fmla="*/ 6 w 19"/>
                <a:gd name="T17" fmla="*/ 47 h 58"/>
                <a:gd name="T18" fmla="*/ 12 w 19"/>
                <a:gd name="T19" fmla="*/ 58 h 58"/>
                <a:gd name="T20" fmla="*/ 19 w 19"/>
                <a:gd name="T21" fmla="*/ 5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58">
                  <a:moveTo>
                    <a:pt x="19" y="51"/>
                  </a:moveTo>
                  <a:lnTo>
                    <a:pt x="15" y="45"/>
                  </a:lnTo>
                  <a:lnTo>
                    <a:pt x="14" y="32"/>
                  </a:lnTo>
                  <a:lnTo>
                    <a:pt x="13" y="16"/>
                  </a:lnTo>
                  <a:lnTo>
                    <a:pt x="10" y="0"/>
                  </a:lnTo>
                  <a:lnTo>
                    <a:pt x="0" y="2"/>
                  </a:lnTo>
                  <a:lnTo>
                    <a:pt x="4" y="16"/>
                  </a:lnTo>
                  <a:lnTo>
                    <a:pt x="5" y="32"/>
                  </a:lnTo>
                  <a:lnTo>
                    <a:pt x="6" y="47"/>
                  </a:lnTo>
                  <a:lnTo>
                    <a:pt x="12" y="58"/>
                  </a:lnTo>
                  <a:lnTo>
                    <a:pt x="19" y="5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13" name="Freeform 721"/>
            <p:cNvSpPr>
              <a:spLocks/>
            </p:cNvSpPr>
            <p:nvPr/>
          </p:nvSpPr>
          <p:spPr bwMode="auto">
            <a:xfrm>
              <a:off x="2609" y="3943"/>
              <a:ext cx="3" cy="3"/>
            </a:xfrm>
            <a:custGeom>
              <a:avLst/>
              <a:gdLst>
                <a:gd name="T0" fmla="*/ 0 w 8"/>
                <a:gd name="T1" fmla="*/ 7 h 8"/>
                <a:gd name="T2" fmla="*/ 3 w 8"/>
                <a:gd name="T3" fmla="*/ 8 h 8"/>
                <a:gd name="T4" fmla="*/ 7 w 8"/>
                <a:gd name="T5" fmla="*/ 7 h 8"/>
                <a:gd name="T6" fmla="*/ 8 w 8"/>
                <a:gd name="T7" fmla="*/ 4 h 8"/>
                <a:gd name="T8" fmla="*/ 7 w 8"/>
                <a:gd name="T9" fmla="*/ 0 h 8"/>
                <a:gd name="T10" fmla="*/ 0 w 8"/>
                <a:gd name="T11" fmla="*/ 7 h 8"/>
              </a:gdLst>
              <a:ahLst/>
              <a:cxnLst>
                <a:cxn ang="0">
                  <a:pos x="T0" y="T1"/>
                </a:cxn>
                <a:cxn ang="0">
                  <a:pos x="T2" y="T3"/>
                </a:cxn>
                <a:cxn ang="0">
                  <a:pos x="T4" y="T5"/>
                </a:cxn>
                <a:cxn ang="0">
                  <a:pos x="T6" y="T7"/>
                </a:cxn>
                <a:cxn ang="0">
                  <a:pos x="T8" y="T9"/>
                </a:cxn>
                <a:cxn ang="0">
                  <a:pos x="T10" y="T11"/>
                </a:cxn>
              </a:cxnLst>
              <a:rect l="0" t="0" r="r" b="b"/>
              <a:pathLst>
                <a:path w="8" h="8">
                  <a:moveTo>
                    <a:pt x="0" y="7"/>
                  </a:moveTo>
                  <a:lnTo>
                    <a:pt x="3" y="8"/>
                  </a:lnTo>
                  <a:lnTo>
                    <a:pt x="7" y="7"/>
                  </a:lnTo>
                  <a:lnTo>
                    <a:pt x="8" y="4"/>
                  </a:lnTo>
                  <a:lnTo>
                    <a:pt x="7" y="0"/>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14" name="Freeform 722"/>
            <p:cNvSpPr>
              <a:spLocks/>
            </p:cNvSpPr>
            <p:nvPr/>
          </p:nvSpPr>
          <p:spPr bwMode="auto">
            <a:xfrm>
              <a:off x="2622" y="3927"/>
              <a:ext cx="3" cy="2"/>
            </a:xfrm>
            <a:custGeom>
              <a:avLst/>
              <a:gdLst>
                <a:gd name="T0" fmla="*/ 9 w 9"/>
                <a:gd name="T1" fmla="*/ 7 h 7"/>
                <a:gd name="T2" fmla="*/ 9 w 9"/>
                <a:gd name="T3" fmla="*/ 3 h 7"/>
                <a:gd name="T4" fmla="*/ 7 w 9"/>
                <a:gd name="T5" fmla="*/ 0 h 7"/>
                <a:gd name="T6" fmla="*/ 2 w 9"/>
                <a:gd name="T7" fmla="*/ 0 h 7"/>
                <a:gd name="T8" fmla="*/ 0 w 9"/>
                <a:gd name="T9" fmla="*/ 2 h 7"/>
                <a:gd name="T10" fmla="*/ 9 w 9"/>
                <a:gd name="T11" fmla="*/ 7 h 7"/>
              </a:gdLst>
              <a:ahLst/>
              <a:cxnLst>
                <a:cxn ang="0">
                  <a:pos x="T0" y="T1"/>
                </a:cxn>
                <a:cxn ang="0">
                  <a:pos x="T2" y="T3"/>
                </a:cxn>
                <a:cxn ang="0">
                  <a:pos x="T4" y="T5"/>
                </a:cxn>
                <a:cxn ang="0">
                  <a:pos x="T6" y="T7"/>
                </a:cxn>
                <a:cxn ang="0">
                  <a:pos x="T8" y="T9"/>
                </a:cxn>
                <a:cxn ang="0">
                  <a:pos x="T10" y="T11"/>
                </a:cxn>
              </a:cxnLst>
              <a:rect l="0" t="0" r="r" b="b"/>
              <a:pathLst>
                <a:path w="9" h="7">
                  <a:moveTo>
                    <a:pt x="9" y="7"/>
                  </a:moveTo>
                  <a:lnTo>
                    <a:pt x="9" y="3"/>
                  </a:lnTo>
                  <a:lnTo>
                    <a:pt x="7" y="0"/>
                  </a:lnTo>
                  <a:lnTo>
                    <a:pt x="2" y="0"/>
                  </a:lnTo>
                  <a:lnTo>
                    <a:pt x="0" y="2"/>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15" name="Freeform 723"/>
            <p:cNvSpPr>
              <a:spLocks/>
            </p:cNvSpPr>
            <p:nvPr/>
          </p:nvSpPr>
          <p:spPr bwMode="auto">
            <a:xfrm>
              <a:off x="2618" y="3927"/>
              <a:ext cx="7" cy="15"/>
            </a:xfrm>
            <a:custGeom>
              <a:avLst/>
              <a:gdLst>
                <a:gd name="T0" fmla="*/ 12 w 22"/>
                <a:gd name="T1" fmla="*/ 44 h 44"/>
                <a:gd name="T2" fmla="*/ 12 w 22"/>
                <a:gd name="T3" fmla="*/ 34 h 44"/>
                <a:gd name="T4" fmla="*/ 14 w 22"/>
                <a:gd name="T5" fmla="*/ 24 h 44"/>
                <a:gd name="T6" fmla="*/ 17 w 22"/>
                <a:gd name="T7" fmla="*/ 13 h 44"/>
                <a:gd name="T8" fmla="*/ 22 w 22"/>
                <a:gd name="T9" fmla="*/ 5 h 44"/>
                <a:gd name="T10" fmla="*/ 13 w 22"/>
                <a:gd name="T11" fmla="*/ 0 h 44"/>
                <a:gd name="T12" fmla="*/ 8 w 22"/>
                <a:gd name="T13" fmla="*/ 11 h 44"/>
                <a:gd name="T14" fmla="*/ 5 w 22"/>
                <a:gd name="T15" fmla="*/ 22 h 44"/>
                <a:gd name="T16" fmla="*/ 3 w 22"/>
                <a:gd name="T17" fmla="*/ 34 h 44"/>
                <a:gd name="T18" fmla="*/ 0 w 22"/>
                <a:gd name="T19" fmla="*/ 44 h 44"/>
                <a:gd name="T20" fmla="*/ 12 w 22"/>
                <a:gd name="T21"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44">
                  <a:moveTo>
                    <a:pt x="12" y="44"/>
                  </a:moveTo>
                  <a:lnTo>
                    <a:pt x="12" y="34"/>
                  </a:lnTo>
                  <a:lnTo>
                    <a:pt x="14" y="24"/>
                  </a:lnTo>
                  <a:lnTo>
                    <a:pt x="17" y="13"/>
                  </a:lnTo>
                  <a:lnTo>
                    <a:pt x="22" y="5"/>
                  </a:lnTo>
                  <a:lnTo>
                    <a:pt x="13" y="0"/>
                  </a:lnTo>
                  <a:lnTo>
                    <a:pt x="8" y="11"/>
                  </a:lnTo>
                  <a:lnTo>
                    <a:pt x="5" y="22"/>
                  </a:lnTo>
                  <a:lnTo>
                    <a:pt x="3" y="34"/>
                  </a:lnTo>
                  <a:lnTo>
                    <a:pt x="0" y="44"/>
                  </a:lnTo>
                  <a:lnTo>
                    <a:pt x="12" y="4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16" name="Freeform 724"/>
            <p:cNvSpPr>
              <a:spLocks/>
            </p:cNvSpPr>
            <p:nvPr/>
          </p:nvSpPr>
          <p:spPr bwMode="auto">
            <a:xfrm>
              <a:off x="2618" y="3942"/>
              <a:ext cx="4" cy="1"/>
            </a:xfrm>
            <a:custGeom>
              <a:avLst/>
              <a:gdLst>
                <a:gd name="T0" fmla="*/ 0 w 12"/>
                <a:gd name="T1" fmla="*/ 0 h 4"/>
                <a:gd name="T2" fmla="*/ 3 w 12"/>
                <a:gd name="T3" fmla="*/ 3 h 4"/>
                <a:gd name="T4" fmla="*/ 6 w 12"/>
                <a:gd name="T5" fmla="*/ 4 h 4"/>
                <a:gd name="T6" fmla="*/ 9 w 12"/>
                <a:gd name="T7" fmla="*/ 3 h 4"/>
                <a:gd name="T8" fmla="*/ 12 w 12"/>
                <a:gd name="T9" fmla="*/ 0 h 4"/>
                <a:gd name="T10" fmla="*/ 0 w 12"/>
                <a:gd name="T11" fmla="*/ 0 h 4"/>
              </a:gdLst>
              <a:ahLst/>
              <a:cxnLst>
                <a:cxn ang="0">
                  <a:pos x="T0" y="T1"/>
                </a:cxn>
                <a:cxn ang="0">
                  <a:pos x="T2" y="T3"/>
                </a:cxn>
                <a:cxn ang="0">
                  <a:pos x="T4" y="T5"/>
                </a:cxn>
                <a:cxn ang="0">
                  <a:pos x="T6" y="T7"/>
                </a:cxn>
                <a:cxn ang="0">
                  <a:pos x="T8" y="T9"/>
                </a:cxn>
                <a:cxn ang="0">
                  <a:pos x="T10" y="T11"/>
                </a:cxn>
              </a:cxnLst>
              <a:rect l="0" t="0" r="r" b="b"/>
              <a:pathLst>
                <a:path w="12" h="4">
                  <a:moveTo>
                    <a:pt x="0" y="0"/>
                  </a:moveTo>
                  <a:lnTo>
                    <a:pt x="3" y="3"/>
                  </a:lnTo>
                  <a:lnTo>
                    <a:pt x="6" y="4"/>
                  </a:lnTo>
                  <a:lnTo>
                    <a:pt x="9" y="3"/>
                  </a:lnTo>
                  <a:lnTo>
                    <a:pt x="1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17" name="Freeform 725"/>
            <p:cNvSpPr>
              <a:spLocks/>
            </p:cNvSpPr>
            <p:nvPr/>
          </p:nvSpPr>
          <p:spPr bwMode="auto">
            <a:xfrm>
              <a:off x="2630" y="3937"/>
              <a:ext cx="3" cy="2"/>
            </a:xfrm>
            <a:custGeom>
              <a:avLst/>
              <a:gdLst>
                <a:gd name="T0" fmla="*/ 9 w 9"/>
                <a:gd name="T1" fmla="*/ 5 h 5"/>
                <a:gd name="T2" fmla="*/ 8 w 9"/>
                <a:gd name="T3" fmla="*/ 1 h 5"/>
                <a:gd name="T4" fmla="*/ 4 w 9"/>
                <a:gd name="T5" fmla="*/ 0 h 5"/>
                <a:gd name="T6" fmla="*/ 1 w 9"/>
                <a:gd name="T7" fmla="*/ 1 h 5"/>
                <a:gd name="T8" fmla="*/ 0 w 9"/>
                <a:gd name="T9" fmla="*/ 5 h 5"/>
                <a:gd name="T10" fmla="*/ 9 w 9"/>
                <a:gd name="T11" fmla="*/ 5 h 5"/>
              </a:gdLst>
              <a:ahLst/>
              <a:cxnLst>
                <a:cxn ang="0">
                  <a:pos x="T0" y="T1"/>
                </a:cxn>
                <a:cxn ang="0">
                  <a:pos x="T2" y="T3"/>
                </a:cxn>
                <a:cxn ang="0">
                  <a:pos x="T4" y="T5"/>
                </a:cxn>
                <a:cxn ang="0">
                  <a:pos x="T6" y="T7"/>
                </a:cxn>
                <a:cxn ang="0">
                  <a:pos x="T8" y="T9"/>
                </a:cxn>
                <a:cxn ang="0">
                  <a:pos x="T10" y="T11"/>
                </a:cxn>
              </a:cxnLst>
              <a:rect l="0" t="0" r="r" b="b"/>
              <a:pathLst>
                <a:path w="9" h="5">
                  <a:moveTo>
                    <a:pt x="9" y="5"/>
                  </a:moveTo>
                  <a:lnTo>
                    <a:pt x="8" y="1"/>
                  </a:lnTo>
                  <a:lnTo>
                    <a:pt x="4" y="0"/>
                  </a:lnTo>
                  <a:lnTo>
                    <a:pt x="1" y="1"/>
                  </a:lnTo>
                  <a:lnTo>
                    <a:pt x="0" y="5"/>
                  </a:lnTo>
                  <a:lnTo>
                    <a:pt x="9"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18" name="Freeform 726"/>
            <p:cNvSpPr>
              <a:spLocks/>
            </p:cNvSpPr>
            <p:nvPr/>
          </p:nvSpPr>
          <p:spPr bwMode="auto">
            <a:xfrm>
              <a:off x="2629" y="3939"/>
              <a:ext cx="4" cy="6"/>
            </a:xfrm>
            <a:custGeom>
              <a:avLst/>
              <a:gdLst>
                <a:gd name="T0" fmla="*/ 5 w 12"/>
                <a:gd name="T1" fmla="*/ 18 h 18"/>
                <a:gd name="T2" fmla="*/ 10 w 12"/>
                <a:gd name="T3" fmla="*/ 18 h 18"/>
                <a:gd name="T4" fmla="*/ 12 w 12"/>
                <a:gd name="T5" fmla="*/ 0 h 18"/>
                <a:gd name="T6" fmla="*/ 3 w 12"/>
                <a:gd name="T7" fmla="*/ 0 h 18"/>
                <a:gd name="T8" fmla="*/ 0 w 12"/>
                <a:gd name="T9" fmla="*/ 18 h 18"/>
                <a:gd name="T10" fmla="*/ 5 w 12"/>
                <a:gd name="T11" fmla="*/ 18 h 18"/>
              </a:gdLst>
              <a:ahLst/>
              <a:cxnLst>
                <a:cxn ang="0">
                  <a:pos x="T0" y="T1"/>
                </a:cxn>
                <a:cxn ang="0">
                  <a:pos x="T2" y="T3"/>
                </a:cxn>
                <a:cxn ang="0">
                  <a:pos x="T4" y="T5"/>
                </a:cxn>
                <a:cxn ang="0">
                  <a:pos x="T6" y="T7"/>
                </a:cxn>
                <a:cxn ang="0">
                  <a:pos x="T8" y="T9"/>
                </a:cxn>
                <a:cxn ang="0">
                  <a:pos x="T10" y="T11"/>
                </a:cxn>
              </a:cxnLst>
              <a:rect l="0" t="0" r="r" b="b"/>
              <a:pathLst>
                <a:path w="12" h="18">
                  <a:moveTo>
                    <a:pt x="5" y="18"/>
                  </a:moveTo>
                  <a:lnTo>
                    <a:pt x="10" y="18"/>
                  </a:lnTo>
                  <a:lnTo>
                    <a:pt x="12" y="0"/>
                  </a:lnTo>
                  <a:lnTo>
                    <a:pt x="3" y="0"/>
                  </a:lnTo>
                  <a:lnTo>
                    <a:pt x="0" y="18"/>
                  </a:lnTo>
                  <a:lnTo>
                    <a:pt x="5"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19" name="Freeform 727"/>
            <p:cNvSpPr>
              <a:spLocks/>
            </p:cNvSpPr>
            <p:nvPr/>
          </p:nvSpPr>
          <p:spPr bwMode="auto">
            <a:xfrm>
              <a:off x="2629" y="3945"/>
              <a:ext cx="3" cy="1"/>
            </a:xfrm>
            <a:custGeom>
              <a:avLst/>
              <a:gdLst>
                <a:gd name="T0" fmla="*/ 0 w 10"/>
                <a:gd name="T1" fmla="*/ 0 h 4"/>
                <a:gd name="T2" fmla="*/ 2 w 10"/>
                <a:gd name="T3" fmla="*/ 3 h 4"/>
                <a:gd name="T4" fmla="*/ 5 w 10"/>
                <a:gd name="T5" fmla="*/ 4 h 4"/>
                <a:gd name="T6" fmla="*/ 8 w 10"/>
                <a:gd name="T7" fmla="*/ 3 h 4"/>
                <a:gd name="T8" fmla="*/ 10 w 10"/>
                <a:gd name="T9" fmla="*/ 0 h 4"/>
                <a:gd name="T10" fmla="*/ 0 w 10"/>
                <a:gd name="T11" fmla="*/ 0 h 4"/>
              </a:gdLst>
              <a:ahLst/>
              <a:cxnLst>
                <a:cxn ang="0">
                  <a:pos x="T0" y="T1"/>
                </a:cxn>
                <a:cxn ang="0">
                  <a:pos x="T2" y="T3"/>
                </a:cxn>
                <a:cxn ang="0">
                  <a:pos x="T4" y="T5"/>
                </a:cxn>
                <a:cxn ang="0">
                  <a:pos x="T6" y="T7"/>
                </a:cxn>
                <a:cxn ang="0">
                  <a:pos x="T8" y="T9"/>
                </a:cxn>
                <a:cxn ang="0">
                  <a:pos x="T10" y="T11"/>
                </a:cxn>
              </a:cxnLst>
              <a:rect l="0" t="0" r="r" b="b"/>
              <a:pathLst>
                <a:path w="10" h="4">
                  <a:moveTo>
                    <a:pt x="0" y="0"/>
                  </a:moveTo>
                  <a:lnTo>
                    <a:pt x="2" y="3"/>
                  </a:lnTo>
                  <a:lnTo>
                    <a:pt x="5" y="4"/>
                  </a:lnTo>
                  <a:lnTo>
                    <a:pt x="8" y="3"/>
                  </a:lnTo>
                  <a:lnTo>
                    <a:pt x="10"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20" name="Freeform 728"/>
            <p:cNvSpPr>
              <a:spLocks/>
            </p:cNvSpPr>
            <p:nvPr/>
          </p:nvSpPr>
          <p:spPr bwMode="auto">
            <a:xfrm>
              <a:off x="2638" y="3945"/>
              <a:ext cx="2" cy="3"/>
            </a:xfrm>
            <a:custGeom>
              <a:avLst/>
              <a:gdLst>
                <a:gd name="T0" fmla="*/ 4 w 4"/>
                <a:gd name="T1" fmla="*/ 0 h 9"/>
                <a:gd name="T2" fmla="*/ 1 w 4"/>
                <a:gd name="T3" fmla="*/ 1 h 9"/>
                <a:gd name="T4" fmla="*/ 0 w 4"/>
                <a:gd name="T5" fmla="*/ 5 h 9"/>
                <a:gd name="T6" fmla="*/ 1 w 4"/>
                <a:gd name="T7" fmla="*/ 8 h 9"/>
                <a:gd name="T8" fmla="*/ 4 w 4"/>
                <a:gd name="T9" fmla="*/ 9 h 9"/>
                <a:gd name="T10" fmla="*/ 4 w 4"/>
                <a:gd name="T11" fmla="*/ 0 h 9"/>
              </a:gdLst>
              <a:ahLst/>
              <a:cxnLst>
                <a:cxn ang="0">
                  <a:pos x="T0" y="T1"/>
                </a:cxn>
                <a:cxn ang="0">
                  <a:pos x="T2" y="T3"/>
                </a:cxn>
                <a:cxn ang="0">
                  <a:pos x="T4" y="T5"/>
                </a:cxn>
                <a:cxn ang="0">
                  <a:pos x="T6" y="T7"/>
                </a:cxn>
                <a:cxn ang="0">
                  <a:pos x="T8" y="T9"/>
                </a:cxn>
                <a:cxn ang="0">
                  <a:pos x="T10" y="T11"/>
                </a:cxn>
              </a:cxnLst>
              <a:rect l="0" t="0" r="r" b="b"/>
              <a:pathLst>
                <a:path w="4" h="9">
                  <a:moveTo>
                    <a:pt x="4" y="0"/>
                  </a:moveTo>
                  <a:lnTo>
                    <a:pt x="1" y="1"/>
                  </a:lnTo>
                  <a:lnTo>
                    <a:pt x="0" y="5"/>
                  </a:lnTo>
                  <a:lnTo>
                    <a:pt x="1" y="8"/>
                  </a:lnTo>
                  <a:lnTo>
                    <a:pt x="4" y="9"/>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21" name="Freeform 729"/>
            <p:cNvSpPr>
              <a:spLocks/>
            </p:cNvSpPr>
            <p:nvPr/>
          </p:nvSpPr>
          <p:spPr bwMode="auto">
            <a:xfrm>
              <a:off x="2640" y="3944"/>
              <a:ext cx="6" cy="4"/>
            </a:xfrm>
            <a:custGeom>
              <a:avLst/>
              <a:gdLst>
                <a:gd name="T0" fmla="*/ 14 w 19"/>
                <a:gd name="T1" fmla="*/ 0 h 12"/>
                <a:gd name="T2" fmla="*/ 11 w 19"/>
                <a:gd name="T3" fmla="*/ 1 h 12"/>
                <a:gd name="T4" fmla="*/ 6 w 19"/>
                <a:gd name="T5" fmla="*/ 2 h 12"/>
                <a:gd name="T6" fmla="*/ 3 w 19"/>
                <a:gd name="T7" fmla="*/ 3 h 12"/>
                <a:gd name="T8" fmla="*/ 0 w 19"/>
                <a:gd name="T9" fmla="*/ 3 h 12"/>
                <a:gd name="T10" fmla="*/ 0 w 19"/>
                <a:gd name="T11" fmla="*/ 12 h 12"/>
                <a:gd name="T12" fmla="*/ 3 w 19"/>
                <a:gd name="T13" fmla="*/ 12 h 12"/>
                <a:gd name="T14" fmla="*/ 9 w 19"/>
                <a:gd name="T15" fmla="*/ 11 h 12"/>
                <a:gd name="T16" fmla="*/ 13 w 19"/>
                <a:gd name="T17" fmla="*/ 10 h 12"/>
                <a:gd name="T18" fmla="*/ 19 w 19"/>
                <a:gd name="T19" fmla="*/ 9 h 12"/>
                <a:gd name="T20" fmla="*/ 14 w 1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2">
                  <a:moveTo>
                    <a:pt x="14" y="0"/>
                  </a:moveTo>
                  <a:lnTo>
                    <a:pt x="11" y="1"/>
                  </a:lnTo>
                  <a:lnTo>
                    <a:pt x="6" y="2"/>
                  </a:lnTo>
                  <a:lnTo>
                    <a:pt x="3" y="3"/>
                  </a:lnTo>
                  <a:lnTo>
                    <a:pt x="0" y="3"/>
                  </a:lnTo>
                  <a:lnTo>
                    <a:pt x="0" y="12"/>
                  </a:lnTo>
                  <a:lnTo>
                    <a:pt x="3" y="12"/>
                  </a:lnTo>
                  <a:lnTo>
                    <a:pt x="9" y="11"/>
                  </a:lnTo>
                  <a:lnTo>
                    <a:pt x="13" y="10"/>
                  </a:lnTo>
                  <a:lnTo>
                    <a:pt x="19" y="9"/>
                  </a:lnTo>
                  <a:lnTo>
                    <a:pt x="1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22" name="Freeform 730"/>
            <p:cNvSpPr>
              <a:spLocks/>
            </p:cNvSpPr>
            <p:nvPr/>
          </p:nvSpPr>
          <p:spPr bwMode="auto">
            <a:xfrm>
              <a:off x="2644" y="3944"/>
              <a:ext cx="3" cy="3"/>
            </a:xfrm>
            <a:custGeom>
              <a:avLst/>
              <a:gdLst>
                <a:gd name="T0" fmla="*/ 5 w 7"/>
                <a:gd name="T1" fmla="*/ 9 h 9"/>
                <a:gd name="T2" fmla="*/ 7 w 7"/>
                <a:gd name="T3" fmla="*/ 6 h 9"/>
                <a:gd name="T4" fmla="*/ 7 w 7"/>
                <a:gd name="T5" fmla="*/ 2 h 9"/>
                <a:gd name="T6" fmla="*/ 4 w 7"/>
                <a:gd name="T7" fmla="*/ 0 h 9"/>
                <a:gd name="T8" fmla="*/ 0 w 7"/>
                <a:gd name="T9" fmla="*/ 0 h 9"/>
                <a:gd name="T10" fmla="*/ 5 w 7"/>
                <a:gd name="T11" fmla="*/ 9 h 9"/>
              </a:gdLst>
              <a:ahLst/>
              <a:cxnLst>
                <a:cxn ang="0">
                  <a:pos x="T0" y="T1"/>
                </a:cxn>
                <a:cxn ang="0">
                  <a:pos x="T2" y="T3"/>
                </a:cxn>
                <a:cxn ang="0">
                  <a:pos x="T4" y="T5"/>
                </a:cxn>
                <a:cxn ang="0">
                  <a:pos x="T6" y="T7"/>
                </a:cxn>
                <a:cxn ang="0">
                  <a:pos x="T8" y="T9"/>
                </a:cxn>
                <a:cxn ang="0">
                  <a:pos x="T10" y="T11"/>
                </a:cxn>
              </a:cxnLst>
              <a:rect l="0" t="0" r="r" b="b"/>
              <a:pathLst>
                <a:path w="7" h="9">
                  <a:moveTo>
                    <a:pt x="5" y="9"/>
                  </a:moveTo>
                  <a:lnTo>
                    <a:pt x="7" y="6"/>
                  </a:lnTo>
                  <a:lnTo>
                    <a:pt x="7" y="2"/>
                  </a:lnTo>
                  <a:lnTo>
                    <a:pt x="4" y="0"/>
                  </a:lnTo>
                  <a:lnTo>
                    <a:pt x="0" y="0"/>
                  </a:lnTo>
                  <a:lnTo>
                    <a:pt x="5"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23" name="Freeform 731"/>
            <p:cNvSpPr>
              <a:spLocks/>
            </p:cNvSpPr>
            <p:nvPr/>
          </p:nvSpPr>
          <p:spPr bwMode="auto">
            <a:xfrm>
              <a:off x="2255" y="3920"/>
              <a:ext cx="3" cy="2"/>
            </a:xfrm>
            <a:custGeom>
              <a:avLst/>
              <a:gdLst>
                <a:gd name="T0" fmla="*/ 8 w 8"/>
                <a:gd name="T1" fmla="*/ 2 h 8"/>
                <a:gd name="T2" fmla="*/ 4 w 8"/>
                <a:gd name="T3" fmla="*/ 0 h 8"/>
                <a:gd name="T4" fmla="*/ 1 w 8"/>
                <a:gd name="T5" fmla="*/ 2 h 8"/>
                <a:gd name="T6" fmla="*/ 0 w 8"/>
                <a:gd name="T7" fmla="*/ 5 h 8"/>
                <a:gd name="T8" fmla="*/ 1 w 8"/>
                <a:gd name="T9" fmla="*/ 8 h 8"/>
                <a:gd name="T10" fmla="*/ 8 w 8"/>
                <a:gd name="T11" fmla="*/ 2 h 8"/>
              </a:gdLst>
              <a:ahLst/>
              <a:cxnLst>
                <a:cxn ang="0">
                  <a:pos x="T0" y="T1"/>
                </a:cxn>
                <a:cxn ang="0">
                  <a:pos x="T2" y="T3"/>
                </a:cxn>
                <a:cxn ang="0">
                  <a:pos x="T4" y="T5"/>
                </a:cxn>
                <a:cxn ang="0">
                  <a:pos x="T6" y="T7"/>
                </a:cxn>
                <a:cxn ang="0">
                  <a:pos x="T8" y="T9"/>
                </a:cxn>
                <a:cxn ang="0">
                  <a:pos x="T10" y="T11"/>
                </a:cxn>
              </a:cxnLst>
              <a:rect l="0" t="0" r="r" b="b"/>
              <a:pathLst>
                <a:path w="8" h="8">
                  <a:moveTo>
                    <a:pt x="8" y="2"/>
                  </a:moveTo>
                  <a:lnTo>
                    <a:pt x="4" y="0"/>
                  </a:lnTo>
                  <a:lnTo>
                    <a:pt x="1" y="2"/>
                  </a:lnTo>
                  <a:lnTo>
                    <a:pt x="0" y="5"/>
                  </a:lnTo>
                  <a:lnTo>
                    <a:pt x="1" y="8"/>
                  </a:lnTo>
                  <a:lnTo>
                    <a:pt x="8"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24" name="Freeform 732"/>
            <p:cNvSpPr>
              <a:spLocks/>
            </p:cNvSpPr>
            <p:nvPr/>
          </p:nvSpPr>
          <p:spPr bwMode="auto">
            <a:xfrm>
              <a:off x="2256" y="3920"/>
              <a:ext cx="16" cy="25"/>
            </a:xfrm>
            <a:custGeom>
              <a:avLst/>
              <a:gdLst>
                <a:gd name="T0" fmla="*/ 37 w 48"/>
                <a:gd name="T1" fmla="*/ 71 h 75"/>
                <a:gd name="T2" fmla="*/ 47 w 48"/>
                <a:gd name="T3" fmla="*/ 69 h 75"/>
                <a:gd name="T4" fmla="*/ 45 w 48"/>
                <a:gd name="T5" fmla="*/ 63 h 75"/>
                <a:gd name="T6" fmla="*/ 41 w 48"/>
                <a:gd name="T7" fmla="*/ 53 h 75"/>
                <a:gd name="T8" fmla="*/ 37 w 48"/>
                <a:gd name="T9" fmla="*/ 43 h 75"/>
                <a:gd name="T10" fmla="*/ 31 w 48"/>
                <a:gd name="T11" fmla="*/ 33 h 75"/>
                <a:gd name="T12" fmla="*/ 25 w 48"/>
                <a:gd name="T13" fmla="*/ 24 h 75"/>
                <a:gd name="T14" fmla="*/ 19 w 48"/>
                <a:gd name="T15" fmla="*/ 14 h 75"/>
                <a:gd name="T16" fmla="*/ 11 w 48"/>
                <a:gd name="T17" fmla="*/ 5 h 75"/>
                <a:gd name="T18" fmla="*/ 7 w 48"/>
                <a:gd name="T19" fmla="*/ 0 h 75"/>
                <a:gd name="T20" fmla="*/ 0 w 48"/>
                <a:gd name="T21" fmla="*/ 6 h 75"/>
                <a:gd name="T22" fmla="*/ 4 w 48"/>
                <a:gd name="T23" fmla="*/ 12 h 75"/>
                <a:gd name="T24" fmla="*/ 10 w 48"/>
                <a:gd name="T25" fmla="*/ 19 h 75"/>
                <a:gd name="T26" fmla="*/ 16 w 48"/>
                <a:gd name="T27" fmla="*/ 28 h 75"/>
                <a:gd name="T28" fmla="*/ 22 w 48"/>
                <a:gd name="T29" fmla="*/ 37 h 75"/>
                <a:gd name="T30" fmla="*/ 27 w 48"/>
                <a:gd name="T31" fmla="*/ 48 h 75"/>
                <a:gd name="T32" fmla="*/ 32 w 48"/>
                <a:gd name="T33" fmla="*/ 56 h 75"/>
                <a:gd name="T34" fmla="*/ 35 w 48"/>
                <a:gd name="T35" fmla="*/ 65 h 75"/>
                <a:gd name="T36" fmla="*/ 38 w 48"/>
                <a:gd name="T37" fmla="*/ 72 h 75"/>
                <a:gd name="T38" fmla="*/ 48 w 48"/>
                <a:gd name="T39" fmla="*/ 71 h 75"/>
                <a:gd name="T40" fmla="*/ 38 w 48"/>
                <a:gd name="T41" fmla="*/ 72 h 75"/>
                <a:gd name="T42" fmla="*/ 40 w 48"/>
                <a:gd name="T43" fmla="*/ 74 h 75"/>
                <a:gd name="T44" fmla="*/ 43 w 48"/>
                <a:gd name="T45" fmla="*/ 75 h 75"/>
                <a:gd name="T46" fmla="*/ 46 w 48"/>
                <a:gd name="T47" fmla="*/ 73 h 75"/>
                <a:gd name="T48" fmla="*/ 47 w 48"/>
                <a:gd name="T49" fmla="*/ 69 h 75"/>
                <a:gd name="T50" fmla="*/ 37 w 48"/>
                <a:gd name="T51" fmla="*/ 7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75">
                  <a:moveTo>
                    <a:pt x="37" y="71"/>
                  </a:moveTo>
                  <a:lnTo>
                    <a:pt x="47" y="69"/>
                  </a:lnTo>
                  <a:lnTo>
                    <a:pt x="45" y="63"/>
                  </a:lnTo>
                  <a:lnTo>
                    <a:pt x="41" y="53"/>
                  </a:lnTo>
                  <a:lnTo>
                    <a:pt x="37" y="43"/>
                  </a:lnTo>
                  <a:lnTo>
                    <a:pt x="31" y="33"/>
                  </a:lnTo>
                  <a:lnTo>
                    <a:pt x="25" y="24"/>
                  </a:lnTo>
                  <a:lnTo>
                    <a:pt x="19" y="14"/>
                  </a:lnTo>
                  <a:lnTo>
                    <a:pt x="11" y="5"/>
                  </a:lnTo>
                  <a:lnTo>
                    <a:pt x="7" y="0"/>
                  </a:lnTo>
                  <a:lnTo>
                    <a:pt x="0" y="6"/>
                  </a:lnTo>
                  <a:lnTo>
                    <a:pt x="4" y="12"/>
                  </a:lnTo>
                  <a:lnTo>
                    <a:pt x="10" y="19"/>
                  </a:lnTo>
                  <a:lnTo>
                    <a:pt x="16" y="28"/>
                  </a:lnTo>
                  <a:lnTo>
                    <a:pt x="22" y="37"/>
                  </a:lnTo>
                  <a:lnTo>
                    <a:pt x="27" y="48"/>
                  </a:lnTo>
                  <a:lnTo>
                    <a:pt x="32" y="56"/>
                  </a:lnTo>
                  <a:lnTo>
                    <a:pt x="35" y="65"/>
                  </a:lnTo>
                  <a:lnTo>
                    <a:pt x="38" y="72"/>
                  </a:lnTo>
                  <a:lnTo>
                    <a:pt x="48" y="71"/>
                  </a:lnTo>
                  <a:lnTo>
                    <a:pt x="38" y="72"/>
                  </a:lnTo>
                  <a:lnTo>
                    <a:pt x="40" y="74"/>
                  </a:lnTo>
                  <a:lnTo>
                    <a:pt x="43" y="75"/>
                  </a:lnTo>
                  <a:lnTo>
                    <a:pt x="46" y="73"/>
                  </a:lnTo>
                  <a:lnTo>
                    <a:pt x="47" y="69"/>
                  </a:lnTo>
                  <a:lnTo>
                    <a:pt x="37" y="7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25" name="Freeform 733"/>
            <p:cNvSpPr>
              <a:spLocks/>
            </p:cNvSpPr>
            <p:nvPr/>
          </p:nvSpPr>
          <p:spPr bwMode="auto">
            <a:xfrm>
              <a:off x="2268" y="3911"/>
              <a:ext cx="9" cy="33"/>
            </a:xfrm>
            <a:custGeom>
              <a:avLst/>
              <a:gdLst>
                <a:gd name="T0" fmla="*/ 27 w 27"/>
                <a:gd name="T1" fmla="*/ 5 h 100"/>
                <a:gd name="T2" fmla="*/ 19 w 27"/>
                <a:gd name="T3" fmla="*/ 1 h 100"/>
                <a:gd name="T4" fmla="*/ 10 w 27"/>
                <a:gd name="T5" fmla="*/ 22 h 100"/>
                <a:gd name="T6" fmla="*/ 5 w 27"/>
                <a:gd name="T7" fmla="*/ 49 h 100"/>
                <a:gd name="T8" fmla="*/ 2 w 27"/>
                <a:gd name="T9" fmla="*/ 77 h 100"/>
                <a:gd name="T10" fmla="*/ 0 w 27"/>
                <a:gd name="T11" fmla="*/ 100 h 100"/>
                <a:gd name="T12" fmla="*/ 11 w 27"/>
                <a:gd name="T13" fmla="*/ 100 h 100"/>
                <a:gd name="T14" fmla="*/ 11 w 27"/>
                <a:gd name="T15" fmla="*/ 77 h 100"/>
                <a:gd name="T16" fmla="*/ 14 w 27"/>
                <a:gd name="T17" fmla="*/ 49 h 100"/>
                <a:gd name="T18" fmla="*/ 19 w 27"/>
                <a:gd name="T19" fmla="*/ 24 h 100"/>
                <a:gd name="T20" fmla="*/ 26 w 27"/>
                <a:gd name="T21" fmla="*/ 8 h 100"/>
                <a:gd name="T22" fmla="*/ 18 w 27"/>
                <a:gd name="T23" fmla="*/ 5 h 100"/>
                <a:gd name="T24" fmla="*/ 26 w 27"/>
                <a:gd name="T25" fmla="*/ 8 h 100"/>
                <a:gd name="T26" fmla="*/ 27 w 27"/>
                <a:gd name="T27" fmla="*/ 5 h 100"/>
                <a:gd name="T28" fmla="*/ 26 w 27"/>
                <a:gd name="T29" fmla="*/ 1 h 100"/>
                <a:gd name="T30" fmla="*/ 22 w 27"/>
                <a:gd name="T31" fmla="*/ 0 h 100"/>
                <a:gd name="T32" fmla="*/ 19 w 27"/>
                <a:gd name="T33" fmla="*/ 1 h 100"/>
                <a:gd name="T34" fmla="*/ 27 w 27"/>
                <a:gd name="T35" fmla="*/ 5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100">
                  <a:moveTo>
                    <a:pt x="27" y="5"/>
                  </a:moveTo>
                  <a:lnTo>
                    <a:pt x="19" y="1"/>
                  </a:lnTo>
                  <a:lnTo>
                    <a:pt x="10" y="22"/>
                  </a:lnTo>
                  <a:lnTo>
                    <a:pt x="5" y="49"/>
                  </a:lnTo>
                  <a:lnTo>
                    <a:pt x="2" y="77"/>
                  </a:lnTo>
                  <a:lnTo>
                    <a:pt x="0" y="100"/>
                  </a:lnTo>
                  <a:lnTo>
                    <a:pt x="11" y="100"/>
                  </a:lnTo>
                  <a:lnTo>
                    <a:pt x="11" y="77"/>
                  </a:lnTo>
                  <a:lnTo>
                    <a:pt x="14" y="49"/>
                  </a:lnTo>
                  <a:lnTo>
                    <a:pt x="19" y="24"/>
                  </a:lnTo>
                  <a:lnTo>
                    <a:pt x="26" y="8"/>
                  </a:lnTo>
                  <a:lnTo>
                    <a:pt x="18" y="5"/>
                  </a:lnTo>
                  <a:lnTo>
                    <a:pt x="26" y="8"/>
                  </a:lnTo>
                  <a:lnTo>
                    <a:pt x="27" y="5"/>
                  </a:lnTo>
                  <a:lnTo>
                    <a:pt x="26" y="1"/>
                  </a:lnTo>
                  <a:lnTo>
                    <a:pt x="22" y="0"/>
                  </a:lnTo>
                  <a:lnTo>
                    <a:pt x="19" y="1"/>
                  </a:lnTo>
                  <a:lnTo>
                    <a:pt x="27"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26" name="Freeform 734"/>
            <p:cNvSpPr>
              <a:spLocks/>
            </p:cNvSpPr>
            <p:nvPr/>
          </p:nvSpPr>
          <p:spPr bwMode="auto">
            <a:xfrm>
              <a:off x="2274" y="3912"/>
              <a:ext cx="6" cy="32"/>
            </a:xfrm>
            <a:custGeom>
              <a:avLst/>
              <a:gdLst>
                <a:gd name="T0" fmla="*/ 19 w 19"/>
                <a:gd name="T1" fmla="*/ 91 h 96"/>
                <a:gd name="T2" fmla="*/ 15 w 19"/>
                <a:gd name="T3" fmla="*/ 76 h 96"/>
                <a:gd name="T4" fmla="*/ 11 w 19"/>
                <a:gd name="T5" fmla="*/ 48 h 96"/>
                <a:gd name="T6" fmla="*/ 9 w 19"/>
                <a:gd name="T7" fmla="*/ 19 h 96"/>
                <a:gd name="T8" fmla="*/ 9 w 19"/>
                <a:gd name="T9" fmla="*/ 0 h 96"/>
                <a:gd name="T10" fmla="*/ 0 w 19"/>
                <a:gd name="T11" fmla="*/ 0 h 96"/>
                <a:gd name="T12" fmla="*/ 0 w 19"/>
                <a:gd name="T13" fmla="*/ 19 h 96"/>
                <a:gd name="T14" fmla="*/ 2 w 19"/>
                <a:gd name="T15" fmla="*/ 48 h 96"/>
                <a:gd name="T16" fmla="*/ 6 w 19"/>
                <a:gd name="T17" fmla="*/ 76 h 96"/>
                <a:gd name="T18" fmla="*/ 10 w 19"/>
                <a:gd name="T19" fmla="*/ 96 h 96"/>
                <a:gd name="T20" fmla="*/ 19 w 19"/>
                <a:gd name="T21" fmla="*/ 9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96">
                  <a:moveTo>
                    <a:pt x="19" y="91"/>
                  </a:moveTo>
                  <a:lnTo>
                    <a:pt x="15" y="76"/>
                  </a:lnTo>
                  <a:lnTo>
                    <a:pt x="11" y="48"/>
                  </a:lnTo>
                  <a:lnTo>
                    <a:pt x="9" y="19"/>
                  </a:lnTo>
                  <a:lnTo>
                    <a:pt x="9" y="0"/>
                  </a:lnTo>
                  <a:lnTo>
                    <a:pt x="0" y="0"/>
                  </a:lnTo>
                  <a:lnTo>
                    <a:pt x="0" y="19"/>
                  </a:lnTo>
                  <a:lnTo>
                    <a:pt x="2" y="48"/>
                  </a:lnTo>
                  <a:lnTo>
                    <a:pt x="6" y="76"/>
                  </a:lnTo>
                  <a:lnTo>
                    <a:pt x="10" y="96"/>
                  </a:lnTo>
                  <a:lnTo>
                    <a:pt x="19" y="9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27" name="Freeform 735"/>
            <p:cNvSpPr>
              <a:spLocks/>
            </p:cNvSpPr>
            <p:nvPr/>
          </p:nvSpPr>
          <p:spPr bwMode="auto">
            <a:xfrm>
              <a:off x="2277" y="3943"/>
              <a:ext cx="3" cy="2"/>
            </a:xfrm>
            <a:custGeom>
              <a:avLst/>
              <a:gdLst>
                <a:gd name="T0" fmla="*/ 0 w 9"/>
                <a:gd name="T1" fmla="*/ 5 h 7"/>
                <a:gd name="T2" fmla="*/ 2 w 9"/>
                <a:gd name="T3" fmla="*/ 7 h 7"/>
                <a:gd name="T4" fmla="*/ 7 w 9"/>
                <a:gd name="T5" fmla="*/ 7 h 7"/>
                <a:gd name="T6" fmla="*/ 9 w 9"/>
                <a:gd name="T7" fmla="*/ 4 h 7"/>
                <a:gd name="T8" fmla="*/ 9 w 9"/>
                <a:gd name="T9" fmla="*/ 0 h 7"/>
                <a:gd name="T10" fmla="*/ 0 w 9"/>
                <a:gd name="T11" fmla="*/ 5 h 7"/>
              </a:gdLst>
              <a:ahLst/>
              <a:cxnLst>
                <a:cxn ang="0">
                  <a:pos x="T0" y="T1"/>
                </a:cxn>
                <a:cxn ang="0">
                  <a:pos x="T2" y="T3"/>
                </a:cxn>
                <a:cxn ang="0">
                  <a:pos x="T4" y="T5"/>
                </a:cxn>
                <a:cxn ang="0">
                  <a:pos x="T6" y="T7"/>
                </a:cxn>
                <a:cxn ang="0">
                  <a:pos x="T8" y="T9"/>
                </a:cxn>
                <a:cxn ang="0">
                  <a:pos x="T10" y="T11"/>
                </a:cxn>
              </a:cxnLst>
              <a:rect l="0" t="0" r="r" b="b"/>
              <a:pathLst>
                <a:path w="9" h="7">
                  <a:moveTo>
                    <a:pt x="0" y="5"/>
                  </a:moveTo>
                  <a:lnTo>
                    <a:pt x="2" y="7"/>
                  </a:lnTo>
                  <a:lnTo>
                    <a:pt x="7" y="7"/>
                  </a:lnTo>
                  <a:lnTo>
                    <a:pt x="9" y="4"/>
                  </a:lnTo>
                  <a:lnTo>
                    <a:pt x="9" y="0"/>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28" name="Freeform 736"/>
            <p:cNvSpPr>
              <a:spLocks/>
            </p:cNvSpPr>
            <p:nvPr/>
          </p:nvSpPr>
          <p:spPr bwMode="auto">
            <a:xfrm>
              <a:off x="2284" y="3944"/>
              <a:ext cx="3" cy="2"/>
            </a:xfrm>
            <a:custGeom>
              <a:avLst/>
              <a:gdLst>
                <a:gd name="T0" fmla="*/ 0 w 9"/>
                <a:gd name="T1" fmla="*/ 0 h 5"/>
                <a:gd name="T2" fmla="*/ 1 w 9"/>
                <a:gd name="T3" fmla="*/ 3 h 5"/>
                <a:gd name="T4" fmla="*/ 3 w 9"/>
                <a:gd name="T5" fmla="*/ 5 h 5"/>
                <a:gd name="T6" fmla="*/ 6 w 9"/>
                <a:gd name="T7" fmla="*/ 4 h 5"/>
                <a:gd name="T8" fmla="*/ 9 w 9"/>
                <a:gd name="T9" fmla="*/ 2 h 5"/>
                <a:gd name="T10" fmla="*/ 0 w 9"/>
                <a:gd name="T11" fmla="*/ 0 h 5"/>
              </a:gdLst>
              <a:ahLst/>
              <a:cxnLst>
                <a:cxn ang="0">
                  <a:pos x="T0" y="T1"/>
                </a:cxn>
                <a:cxn ang="0">
                  <a:pos x="T2" y="T3"/>
                </a:cxn>
                <a:cxn ang="0">
                  <a:pos x="T4" y="T5"/>
                </a:cxn>
                <a:cxn ang="0">
                  <a:pos x="T6" y="T7"/>
                </a:cxn>
                <a:cxn ang="0">
                  <a:pos x="T8" y="T9"/>
                </a:cxn>
                <a:cxn ang="0">
                  <a:pos x="T10" y="T11"/>
                </a:cxn>
              </a:cxnLst>
              <a:rect l="0" t="0" r="r" b="b"/>
              <a:pathLst>
                <a:path w="9" h="5">
                  <a:moveTo>
                    <a:pt x="0" y="0"/>
                  </a:moveTo>
                  <a:lnTo>
                    <a:pt x="1" y="3"/>
                  </a:lnTo>
                  <a:lnTo>
                    <a:pt x="3" y="5"/>
                  </a:lnTo>
                  <a:lnTo>
                    <a:pt x="6" y="4"/>
                  </a:lnTo>
                  <a:lnTo>
                    <a:pt x="9"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29" name="Freeform 737"/>
            <p:cNvSpPr>
              <a:spLocks/>
            </p:cNvSpPr>
            <p:nvPr/>
          </p:nvSpPr>
          <p:spPr bwMode="auto">
            <a:xfrm>
              <a:off x="2284" y="3930"/>
              <a:ext cx="9" cy="15"/>
            </a:xfrm>
            <a:custGeom>
              <a:avLst/>
              <a:gdLst>
                <a:gd name="T0" fmla="*/ 26 w 26"/>
                <a:gd name="T1" fmla="*/ 5 h 45"/>
                <a:gd name="T2" fmla="*/ 18 w 26"/>
                <a:gd name="T3" fmla="*/ 1 h 45"/>
                <a:gd name="T4" fmla="*/ 11 w 26"/>
                <a:gd name="T5" fmla="*/ 10 h 45"/>
                <a:gd name="T6" fmla="*/ 6 w 26"/>
                <a:gd name="T7" fmla="*/ 21 h 45"/>
                <a:gd name="T8" fmla="*/ 2 w 26"/>
                <a:gd name="T9" fmla="*/ 34 h 45"/>
                <a:gd name="T10" fmla="*/ 0 w 26"/>
                <a:gd name="T11" fmla="*/ 43 h 45"/>
                <a:gd name="T12" fmla="*/ 9 w 26"/>
                <a:gd name="T13" fmla="*/ 45 h 45"/>
                <a:gd name="T14" fmla="*/ 11 w 26"/>
                <a:gd name="T15" fmla="*/ 36 h 45"/>
                <a:gd name="T16" fmla="*/ 16 w 26"/>
                <a:gd name="T17" fmla="*/ 23 h 45"/>
                <a:gd name="T18" fmla="*/ 20 w 26"/>
                <a:gd name="T19" fmla="*/ 14 h 45"/>
                <a:gd name="T20" fmla="*/ 25 w 26"/>
                <a:gd name="T21" fmla="*/ 8 h 45"/>
                <a:gd name="T22" fmla="*/ 17 w 26"/>
                <a:gd name="T23" fmla="*/ 5 h 45"/>
                <a:gd name="T24" fmla="*/ 25 w 26"/>
                <a:gd name="T25" fmla="*/ 8 h 45"/>
                <a:gd name="T26" fmla="*/ 26 w 26"/>
                <a:gd name="T27" fmla="*/ 5 h 45"/>
                <a:gd name="T28" fmla="*/ 25 w 26"/>
                <a:gd name="T29" fmla="*/ 1 h 45"/>
                <a:gd name="T30" fmla="*/ 21 w 26"/>
                <a:gd name="T31" fmla="*/ 0 h 45"/>
                <a:gd name="T32" fmla="*/ 18 w 26"/>
                <a:gd name="T33" fmla="*/ 1 h 45"/>
                <a:gd name="T34" fmla="*/ 26 w 26"/>
                <a:gd name="T35" fmla="*/ 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45">
                  <a:moveTo>
                    <a:pt x="26" y="5"/>
                  </a:moveTo>
                  <a:lnTo>
                    <a:pt x="18" y="1"/>
                  </a:lnTo>
                  <a:lnTo>
                    <a:pt x="11" y="10"/>
                  </a:lnTo>
                  <a:lnTo>
                    <a:pt x="6" y="21"/>
                  </a:lnTo>
                  <a:lnTo>
                    <a:pt x="2" y="34"/>
                  </a:lnTo>
                  <a:lnTo>
                    <a:pt x="0" y="43"/>
                  </a:lnTo>
                  <a:lnTo>
                    <a:pt x="9" y="45"/>
                  </a:lnTo>
                  <a:lnTo>
                    <a:pt x="11" y="36"/>
                  </a:lnTo>
                  <a:lnTo>
                    <a:pt x="16" y="23"/>
                  </a:lnTo>
                  <a:lnTo>
                    <a:pt x="20" y="14"/>
                  </a:lnTo>
                  <a:lnTo>
                    <a:pt x="25" y="8"/>
                  </a:lnTo>
                  <a:lnTo>
                    <a:pt x="17" y="5"/>
                  </a:lnTo>
                  <a:lnTo>
                    <a:pt x="25" y="8"/>
                  </a:lnTo>
                  <a:lnTo>
                    <a:pt x="26" y="5"/>
                  </a:lnTo>
                  <a:lnTo>
                    <a:pt x="25" y="1"/>
                  </a:lnTo>
                  <a:lnTo>
                    <a:pt x="21" y="0"/>
                  </a:lnTo>
                  <a:lnTo>
                    <a:pt x="18" y="1"/>
                  </a:lnTo>
                  <a:lnTo>
                    <a:pt x="26"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30" name="Freeform 738"/>
            <p:cNvSpPr>
              <a:spLocks/>
            </p:cNvSpPr>
            <p:nvPr/>
          </p:nvSpPr>
          <p:spPr bwMode="auto">
            <a:xfrm>
              <a:off x="2289" y="3932"/>
              <a:ext cx="6" cy="13"/>
            </a:xfrm>
            <a:custGeom>
              <a:avLst/>
              <a:gdLst>
                <a:gd name="T0" fmla="*/ 16 w 16"/>
                <a:gd name="T1" fmla="*/ 34 h 39"/>
                <a:gd name="T2" fmla="*/ 12 w 16"/>
                <a:gd name="T3" fmla="*/ 27 h 39"/>
                <a:gd name="T4" fmla="*/ 10 w 16"/>
                <a:gd name="T5" fmla="*/ 18 h 39"/>
                <a:gd name="T6" fmla="*/ 11 w 16"/>
                <a:gd name="T7" fmla="*/ 8 h 39"/>
                <a:gd name="T8" fmla="*/ 10 w 16"/>
                <a:gd name="T9" fmla="*/ 0 h 39"/>
                <a:gd name="T10" fmla="*/ 1 w 16"/>
                <a:gd name="T11" fmla="*/ 0 h 39"/>
                <a:gd name="T12" fmla="*/ 0 w 16"/>
                <a:gd name="T13" fmla="*/ 8 h 39"/>
                <a:gd name="T14" fmla="*/ 1 w 16"/>
                <a:gd name="T15" fmla="*/ 18 h 39"/>
                <a:gd name="T16" fmla="*/ 3 w 16"/>
                <a:gd name="T17" fmla="*/ 30 h 39"/>
                <a:gd name="T18" fmla="*/ 9 w 16"/>
                <a:gd name="T19" fmla="*/ 39 h 39"/>
                <a:gd name="T20" fmla="*/ 16 w 16"/>
                <a:gd name="T21"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39">
                  <a:moveTo>
                    <a:pt x="16" y="34"/>
                  </a:moveTo>
                  <a:lnTo>
                    <a:pt x="12" y="27"/>
                  </a:lnTo>
                  <a:lnTo>
                    <a:pt x="10" y="18"/>
                  </a:lnTo>
                  <a:lnTo>
                    <a:pt x="11" y="8"/>
                  </a:lnTo>
                  <a:lnTo>
                    <a:pt x="10" y="0"/>
                  </a:lnTo>
                  <a:lnTo>
                    <a:pt x="1" y="0"/>
                  </a:lnTo>
                  <a:lnTo>
                    <a:pt x="0" y="8"/>
                  </a:lnTo>
                  <a:lnTo>
                    <a:pt x="1" y="18"/>
                  </a:lnTo>
                  <a:lnTo>
                    <a:pt x="3" y="30"/>
                  </a:lnTo>
                  <a:lnTo>
                    <a:pt x="9" y="39"/>
                  </a:lnTo>
                  <a:lnTo>
                    <a:pt x="16"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31" name="Freeform 739"/>
            <p:cNvSpPr>
              <a:spLocks/>
            </p:cNvSpPr>
            <p:nvPr/>
          </p:nvSpPr>
          <p:spPr bwMode="auto">
            <a:xfrm>
              <a:off x="2292" y="3943"/>
              <a:ext cx="3" cy="2"/>
            </a:xfrm>
            <a:custGeom>
              <a:avLst/>
              <a:gdLst>
                <a:gd name="T0" fmla="*/ 0 w 7"/>
                <a:gd name="T1" fmla="*/ 5 h 7"/>
                <a:gd name="T2" fmla="*/ 2 w 7"/>
                <a:gd name="T3" fmla="*/ 7 h 7"/>
                <a:gd name="T4" fmla="*/ 5 w 7"/>
                <a:gd name="T5" fmla="*/ 6 h 7"/>
                <a:gd name="T6" fmla="*/ 7 w 7"/>
                <a:gd name="T7" fmla="*/ 4 h 7"/>
                <a:gd name="T8" fmla="*/ 7 w 7"/>
                <a:gd name="T9" fmla="*/ 0 h 7"/>
                <a:gd name="T10" fmla="*/ 0 w 7"/>
                <a:gd name="T11" fmla="*/ 5 h 7"/>
              </a:gdLst>
              <a:ahLst/>
              <a:cxnLst>
                <a:cxn ang="0">
                  <a:pos x="T0" y="T1"/>
                </a:cxn>
                <a:cxn ang="0">
                  <a:pos x="T2" y="T3"/>
                </a:cxn>
                <a:cxn ang="0">
                  <a:pos x="T4" y="T5"/>
                </a:cxn>
                <a:cxn ang="0">
                  <a:pos x="T6" y="T7"/>
                </a:cxn>
                <a:cxn ang="0">
                  <a:pos x="T8" y="T9"/>
                </a:cxn>
                <a:cxn ang="0">
                  <a:pos x="T10" y="T11"/>
                </a:cxn>
              </a:cxnLst>
              <a:rect l="0" t="0" r="r" b="b"/>
              <a:pathLst>
                <a:path w="7" h="7">
                  <a:moveTo>
                    <a:pt x="0" y="5"/>
                  </a:moveTo>
                  <a:lnTo>
                    <a:pt x="2" y="7"/>
                  </a:lnTo>
                  <a:lnTo>
                    <a:pt x="5" y="6"/>
                  </a:lnTo>
                  <a:lnTo>
                    <a:pt x="7" y="4"/>
                  </a:lnTo>
                  <a:lnTo>
                    <a:pt x="7" y="0"/>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32" name="Freeform 740"/>
            <p:cNvSpPr>
              <a:spLocks/>
            </p:cNvSpPr>
            <p:nvPr/>
          </p:nvSpPr>
          <p:spPr bwMode="auto">
            <a:xfrm>
              <a:off x="2299" y="3925"/>
              <a:ext cx="3" cy="2"/>
            </a:xfrm>
            <a:custGeom>
              <a:avLst/>
              <a:gdLst>
                <a:gd name="T0" fmla="*/ 9 w 9"/>
                <a:gd name="T1" fmla="*/ 3 h 7"/>
                <a:gd name="T2" fmla="*/ 7 w 9"/>
                <a:gd name="T3" fmla="*/ 0 h 7"/>
                <a:gd name="T4" fmla="*/ 4 w 9"/>
                <a:gd name="T5" fmla="*/ 0 h 7"/>
                <a:gd name="T6" fmla="*/ 0 w 9"/>
                <a:gd name="T7" fmla="*/ 4 h 7"/>
                <a:gd name="T8" fmla="*/ 0 w 9"/>
                <a:gd name="T9" fmla="*/ 7 h 7"/>
                <a:gd name="T10" fmla="*/ 9 w 9"/>
                <a:gd name="T11" fmla="*/ 3 h 7"/>
              </a:gdLst>
              <a:ahLst/>
              <a:cxnLst>
                <a:cxn ang="0">
                  <a:pos x="T0" y="T1"/>
                </a:cxn>
                <a:cxn ang="0">
                  <a:pos x="T2" y="T3"/>
                </a:cxn>
                <a:cxn ang="0">
                  <a:pos x="T4" y="T5"/>
                </a:cxn>
                <a:cxn ang="0">
                  <a:pos x="T6" y="T7"/>
                </a:cxn>
                <a:cxn ang="0">
                  <a:pos x="T8" y="T9"/>
                </a:cxn>
                <a:cxn ang="0">
                  <a:pos x="T10" y="T11"/>
                </a:cxn>
              </a:cxnLst>
              <a:rect l="0" t="0" r="r" b="b"/>
              <a:pathLst>
                <a:path w="9" h="7">
                  <a:moveTo>
                    <a:pt x="9" y="3"/>
                  </a:moveTo>
                  <a:lnTo>
                    <a:pt x="7" y="0"/>
                  </a:lnTo>
                  <a:lnTo>
                    <a:pt x="4" y="0"/>
                  </a:lnTo>
                  <a:lnTo>
                    <a:pt x="0" y="4"/>
                  </a:lnTo>
                  <a:lnTo>
                    <a:pt x="0" y="7"/>
                  </a:lnTo>
                  <a:lnTo>
                    <a:pt x="9"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33" name="Freeform 741"/>
            <p:cNvSpPr>
              <a:spLocks/>
            </p:cNvSpPr>
            <p:nvPr/>
          </p:nvSpPr>
          <p:spPr bwMode="auto">
            <a:xfrm>
              <a:off x="2298" y="3926"/>
              <a:ext cx="5" cy="19"/>
            </a:xfrm>
            <a:custGeom>
              <a:avLst/>
              <a:gdLst>
                <a:gd name="T0" fmla="*/ 9 w 15"/>
                <a:gd name="T1" fmla="*/ 58 h 58"/>
                <a:gd name="T2" fmla="*/ 13 w 15"/>
                <a:gd name="T3" fmla="*/ 44 h 58"/>
                <a:gd name="T4" fmla="*/ 15 w 15"/>
                <a:gd name="T5" fmla="*/ 28 h 58"/>
                <a:gd name="T6" fmla="*/ 13 w 15"/>
                <a:gd name="T7" fmla="*/ 13 h 58"/>
                <a:gd name="T8" fmla="*/ 10 w 15"/>
                <a:gd name="T9" fmla="*/ 0 h 58"/>
                <a:gd name="T10" fmla="*/ 1 w 15"/>
                <a:gd name="T11" fmla="*/ 4 h 58"/>
                <a:gd name="T12" fmla="*/ 4 w 15"/>
                <a:gd name="T13" fmla="*/ 13 h 58"/>
                <a:gd name="T14" fmla="*/ 4 w 15"/>
                <a:gd name="T15" fmla="*/ 28 h 58"/>
                <a:gd name="T16" fmla="*/ 4 w 15"/>
                <a:gd name="T17" fmla="*/ 44 h 58"/>
                <a:gd name="T18" fmla="*/ 0 w 15"/>
                <a:gd name="T19" fmla="*/ 54 h 58"/>
                <a:gd name="T20" fmla="*/ 9 w 15"/>
                <a:gd name="T21"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58">
                  <a:moveTo>
                    <a:pt x="9" y="58"/>
                  </a:moveTo>
                  <a:lnTo>
                    <a:pt x="13" y="44"/>
                  </a:lnTo>
                  <a:lnTo>
                    <a:pt x="15" y="28"/>
                  </a:lnTo>
                  <a:lnTo>
                    <a:pt x="13" y="13"/>
                  </a:lnTo>
                  <a:lnTo>
                    <a:pt x="10" y="0"/>
                  </a:lnTo>
                  <a:lnTo>
                    <a:pt x="1" y="4"/>
                  </a:lnTo>
                  <a:lnTo>
                    <a:pt x="4" y="13"/>
                  </a:lnTo>
                  <a:lnTo>
                    <a:pt x="4" y="28"/>
                  </a:lnTo>
                  <a:lnTo>
                    <a:pt x="4" y="44"/>
                  </a:lnTo>
                  <a:lnTo>
                    <a:pt x="0" y="54"/>
                  </a:lnTo>
                  <a:lnTo>
                    <a:pt x="9" y="5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34" name="Freeform 742"/>
            <p:cNvSpPr>
              <a:spLocks/>
            </p:cNvSpPr>
            <p:nvPr/>
          </p:nvSpPr>
          <p:spPr bwMode="auto">
            <a:xfrm>
              <a:off x="2298" y="3944"/>
              <a:ext cx="3" cy="2"/>
            </a:xfrm>
            <a:custGeom>
              <a:avLst/>
              <a:gdLst>
                <a:gd name="T0" fmla="*/ 0 w 9"/>
                <a:gd name="T1" fmla="*/ 0 h 6"/>
                <a:gd name="T2" fmla="*/ 0 w 9"/>
                <a:gd name="T3" fmla="*/ 3 h 6"/>
                <a:gd name="T4" fmla="*/ 4 w 9"/>
                <a:gd name="T5" fmla="*/ 6 h 6"/>
                <a:gd name="T6" fmla="*/ 7 w 9"/>
                <a:gd name="T7" fmla="*/ 6 h 6"/>
                <a:gd name="T8" fmla="*/ 9 w 9"/>
                <a:gd name="T9" fmla="*/ 4 h 6"/>
                <a:gd name="T10" fmla="*/ 0 w 9"/>
                <a:gd name="T11" fmla="*/ 0 h 6"/>
              </a:gdLst>
              <a:ahLst/>
              <a:cxnLst>
                <a:cxn ang="0">
                  <a:pos x="T0" y="T1"/>
                </a:cxn>
                <a:cxn ang="0">
                  <a:pos x="T2" y="T3"/>
                </a:cxn>
                <a:cxn ang="0">
                  <a:pos x="T4" y="T5"/>
                </a:cxn>
                <a:cxn ang="0">
                  <a:pos x="T6" y="T7"/>
                </a:cxn>
                <a:cxn ang="0">
                  <a:pos x="T8" y="T9"/>
                </a:cxn>
                <a:cxn ang="0">
                  <a:pos x="T10" y="T11"/>
                </a:cxn>
              </a:cxnLst>
              <a:rect l="0" t="0" r="r" b="b"/>
              <a:pathLst>
                <a:path w="9" h="6">
                  <a:moveTo>
                    <a:pt x="0" y="0"/>
                  </a:moveTo>
                  <a:lnTo>
                    <a:pt x="0" y="3"/>
                  </a:lnTo>
                  <a:lnTo>
                    <a:pt x="4" y="6"/>
                  </a:lnTo>
                  <a:lnTo>
                    <a:pt x="7" y="6"/>
                  </a:lnTo>
                  <a:lnTo>
                    <a:pt x="9" y="4"/>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35" name="Freeform 743"/>
            <p:cNvSpPr>
              <a:spLocks/>
            </p:cNvSpPr>
            <p:nvPr/>
          </p:nvSpPr>
          <p:spPr bwMode="auto">
            <a:xfrm>
              <a:off x="2311" y="3934"/>
              <a:ext cx="3" cy="1"/>
            </a:xfrm>
            <a:custGeom>
              <a:avLst/>
              <a:gdLst>
                <a:gd name="T0" fmla="*/ 9 w 9"/>
                <a:gd name="T1" fmla="*/ 4 h 4"/>
                <a:gd name="T2" fmla="*/ 8 w 9"/>
                <a:gd name="T3" fmla="*/ 1 h 4"/>
                <a:gd name="T4" fmla="*/ 4 w 9"/>
                <a:gd name="T5" fmla="*/ 0 h 4"/>
                <a:gd name="T6" fmla="*/ 1 w 9"/>
                <a:gd name="T7" fmla="*/ 1 h 4"/>
                <a:gd name="T8" fmla="*/ 0 w 9"/>
                <a:gd name="T9" fmla="*/ 4 h 4"/>
                <a:gd name="T10" fmla="*/ 9 w 9"/>
                <a:gd name="T11" fmla="*/ 4 h 4"/>
              </a:gdLst>
              <a:ahLst/>
              <a:cxnLst>
                <a:cxn ang="0">
                  <a:pos x="T0" y="T1"/>
                </a:cxn>
                <a:cxn ang="0">
                  <a:pos x="T2" y="T3"/>
                </a:cxn>
                <a:cxn ang="0">
                  <a:pos x="T4" y="T5"/>
                </a:cxn>
                <a:cxn ang="0">
                  <a:pos x="T6" y="T7"/>
                </a:cxn>
                <a:cxn ang="0">
                  <a:pos x="T8" y="T9"/>
                </a:cxn>
                <a:cxn ang="0">
                  <a:pos x="T10" y="T11"/>
                </a:cxn>
              </a:cxnLst>
              <a:rect l="0" t="0" r="r" b="b"/>
              <a:pathLst>
                <a:path w="9" h="4">
                  <a:moveTo>
                    <a:pt x="9" y="4"/>
                  </a:moveTo>
                  <a:lnTo>
                    <a:pt x="8" y="1"/>
                  </a:lnTo>
                  <a:lnTo>
                    <a:pt x="4" y="0"/>
                  </a:lnTo>
                  <a:lnTo>
                    <a:pt x="1" y="1"/>
                  </a:lnTo>
                  <a:lnTo>
                    <a:pt x="0" y="4"/>
                  </a:lnTo>
                  <a:lnTo>
                    <a:pt x="9"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36" name="Freeform 744"/>
            <p:cNvSpPr>
              <a:spLocks/>
            </p:cNvSpPr>
            <p:nvPr/>
          </p:nvSpPr>
          <p:spPr bwMode="auto">
            <a:xfrm>
              <a:off x="2308" y="3935"/>
              <a:ext cx="6" cy="14"/>
            </a:xfrm>
            <a:custGeom>
              <a:avLst/>
              <a:gdLst>
                <a:gd name="T0" fmla="*/ 7 w 16"/>
                <a:gd name="T1" fmla="*/ 40 h 40"/>
                <a:gd name="T2" fmla="*/ 12 w 16"/>
                <a:gd name="T3" fmla="*/ 30 h 40"/>
                <a:gd name="T4" fmla="*/ 15 w 16"/>
                <a:gd name="T5" fmla="*/ 19 h 40"/>
                <a:gd name="T6" fmla="*/ 16 w 16"/>
                <a:gd name="T7" fmla="*/ 8 h 40"/>
                <a:gd name="T8" fmla="*/ 16 w 16"/>
                <a:gd name="T9" fmla="*/ 0 h 40"/>
                <a:gd name="T10" fmla="*/ 7 w 16"/>
                <a:gd name="T11" fmla="*/ 0 h 40"/>
                <a:gd name="T12" fmla="*/ 7 w 16"/>
                <a:gd name="T13" fmla="*/ 8 h 40"/>
                <a:gd name="T14" fmla="*/ 6 w 16"/>
                <a:gd name="T15" fmla="*/ 19 h 40"/>
                <a:gd name="T16" fmla="*/ 3 w 16"/>
                <a:gd name="T17" fmla="*/ 28 h 40"/>
                <a:gd name="T18" fmla="*/ 0 w 16"/>
                <a:gd name="T19" fmla="*/ 34 h 40"/>
                <a:gd name="T20" fmla="*/ 7 w 16"/>
                <a:gd name="T21"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40">
                  <a:moveTo>
                    <a:pt x="7" y="40"/>
                  </a:moveTo>
                  <a:lnTo>
                    <a:pt x="12" y="30"/>
                  </a:lnTo>
                  <a:lnTo>
                    <a:pt x="15" y="19"/>
                  </a:lnTo>
                  <a:lnTo>
                    <a:pt x="16" y="8"/>
                  </a:lnTo>
                  <a:lnTo>
                    <a:pt x="16" y="0"/>
                  </a:lnTo>
                  <a:lnTo>
                    <a:pt x="7" y="0"/>
                  </a:lnTo>
                  <a:lnTo>
                    <a:pt x="7" y="8"/>
                  </a:lnTo>
                  <a:lnTo>
                    <a:pt x="6" y="19"/>
                  </a:lnTo>
                  <a:lnTo>
                    <a:pt x="3" y="28"/>
                  </a:lnTo>
                  <a:lnTo>
                    <a:pt x="0" y="34"/>
                  </a:lnTo>
                  <a:lnTo>
                    <a:pt x="7" y="4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37" name="Freeform 745"/>
            <p:cNvSpPr>
              <a:spLocks/>
            </p:cNvSpPr>
            <p:nvPr/>
          </p:nvSpPr>
          <p:spPr bwMode="auto">
            <a:xfrm>
              <a:off x="2308" y="3947"/>
              <a:ext cx="3" cy="2"/>
            </a:xfrm>
            <a:custGeom>
              <a:avLst/>
              <a:gdLst>
                <a:gd name="T0" fmla="*/ 1 w 8"/>
                <a:gd name="T1" fmla="*/ 0 h 8"/>
                <a:gd name="T2" fmla="*/ 0 w 8"/>
                <a:gd name="T3" fmla="*/ 3 h 8"/>
                <a:gd name="T4" fmla="*/ 1 w 8"/>
                <a:gd name="T5" fmla="*/ 6 h 8"/>
                <a:gd name="T6" fmla="*/ 4 w 8"/>
                <a:gd name="T7" fmla="*/ 8 h 8"/>
                <a:gd name="T8" fmla="*/ 8 w 8"/>
                <a:gd name="T9" fmla="*/ 6 h 8"/>
                <a:gd name="T10" fmla="*/ 1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1" y="0"/>
                  </a:moveTo>
                  <a:lnTo>
                    <a:pt x="0" y="3"/>
                  </a:lnTo>
                  <a:lnTo>
                    <a:pt x="1" y="6"/>
                  </a:lnTo>
                  <a:lnTo>
                    <a:pt x="4" y="8"/>
                  </a:lnTo>
                  <a:lnTo>
                    <a:pt x="8" y="6"/>
                  </a:lnTo>
                  <a:lnTo>
                    <a:pt x="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38" name="Freeform 746"/>
            <p:cNvSpPr>
              <a:spLocks/>
            </p:cNvSpPr>
            <p:nvPr/>
          </p:nvSpPr>
          <p:spPr bwMode="auto">
            <a:xfrm>
              <a:off x="2320" y="3940"/>
              <a:ext cx="4" cy="2"/>
            </a:xfrm>
            <a:custGeom>
              <a:avLst/>
              <a:gdLst>
                <a:gd name="T0" fmla="*/ 12 w 12"/>
                <a:gd name="T1" fmla="*/ 6 h 6"/>
                <a:gd name="T2" fmla="*/ 10 w 12"/>
                <a:gd name="T3" fmla="*/ 2 h 6"/>
                <a:gd name="T4" fmla="*/ 6 w 12"/>
                <a:gd name="T5" fmla="*/ 0 h 6"/>
                <a:gd name="T6" fmla="*/ 3 w 12"/>
                <a:gd name="T7" fmla="*/ 2 h 6"/>
                <a:gd name="T8" fmla="*/ 0 w 12"/>
                <a:gd name="T9" fmla="*/ 6 h 6"/>
                <a:gd name="T10" fmla="*/ 12 w 12"/>
                <a:gd name="T11" fmla="*/ 6 h 6"/>
              </a:gdLst>
              <a:ahLst/>
              <a:cxnLst>
                <a:cxn ang="0">
                  <a:pos x="T0" y="T1"/>
                </a:cxn>
                <a:cxn ang="0">
                  <a:pos x="T2" y="T3"/>
                </a:cxn>
                <a:cxn ang="0">
                  <a:pos x="T4" y="T5"/>
                </a:cxn>
                <a:cxn ang="0">
                  <a:pos x="T6" y="T7"/>
                </a:cxn>
                <a:cxn ang="0">
                  <a:pos x="T8" y="T9"/>
                </a:cxn>
                <a:cxn ang="0">
                  <a:pos x="T10" y="T11"/>
                </a:cxn>
              </a:cxnLst>
              <a:rect l="0" t="0" r="r" b="b"/>
              <a:pathLst>
                <a:path w="12" h="6">
                  <a:moveTo>
                    <a:pt x="12" y="6"/>
                  </a:moveTo>
                  <a:lnTo>
                    <a:pt x="10" y="2"/>
                  </a:lnTo>
                  <a:lnTo>
                    <a:pt x="6" y="0"/>
                  </a:lnTo>
                  <a:lnTo>
                    <a:pt x="3" y="2"/>
                  </a:lnTo>
                  <a:lnTo>
                    <a:pt x="0" y="6"/>
                  </a:lnTo>
                  <a:lnTo>
                    <a:pt x="12"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39" name="Freeform 747"/>
            <p:cNvSpPr>
              <a:spLocks/>
            </p:cNvSpPr>
            <p:nvPr/>
          </p:nvSpPr>
          <p:spPr bwMode="auto">
            <a:xfrm>
              <a:off x="2320" y="3942"/>
              <a:ext cx="4" cy="5"/>
            </a:xfrm>
            <a:custGeom>
              <a:avLst/>
              <a:gdLst>
                <a:gd name="T0" fmla="*/ 6 w 12"/>
                <a:gd name="T1" fmla="*/ 16 h 16"/>
                <a:gd name="T2" fmla="*/ 12 w 12"/>
                <a:gd name="T3" fmla="*/ 16 h 16"/>
                <a:gd name="T4" fmla="*/ 12 w 12"/>
                <a:gd name="T5" fmla="*/ 0 h 16"/>
                <a:gd name="T6" fmla="*/ 0 w 12"/>
                <a:gd name="T7" fmla="*/ 0 h 16"/>
                <a:gd name="T8" fmla="*/ 0 w 12"/>
                <a:gd name="T9" fmla="*/ 16 h 16"/>
                <a:gd name="T10" fmla="*/ 6 w 12"/>
                <a:gd name="T11" fmla="*/ 16 h 16"/>
              </a:gdLst>
              <a:ahLst/>
              <a:cxnLst>
                <a:cxn ang="0">
                  <a:pos x="T0" y="T1"/>
                </a:cxn>
                <a:cxn ang="0">
                  <a:pos x="T2" y="T3"/>
                </a:cxn>
                <a:cxn ang="0">
                  <a:pos x="T4" y="T5"/>
                </a:cxn>
                <a:cxn ang="0">
                  <a:pos x="T6" y="T7"/>
                </a:cxn>
                <a:cxn ang="0">
                  <a:pos x="T8" y="T9"/>
                </a:cxn>
                <a:cxn ang="0">
                  <a:pos x="T10" y="T11"/>
                </a:cxn>
              </a:cxnLst>
              <a:rect l="0" t="0" r="r" b="b"/>
              <a:pathLst>
                <a:path w="12" h="16">
                  <a:moveTo>
                    <a:pt x="6" y="16"/>
                  </a:moveTo>
                  <a:lnTo>
                    <a:pt x="12" y="16"/>
                  </a:lnTo>
                  <a:lnTo>
                    <a:pt x="12" y="0"/>
                  </a:lnTo>
                  <a:lnTo>
                    <a:pt x="0" y="0"/>
                  </a:lnTo>
                  <a:lnTo>
                    <a:pt x="0" y="16"/>
                  </a:lnTo>
                  <a:lnTo>
                    <a:pt x="6"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40" name="Freeform 748"/>
            <p:cNvSpPr>
              <a:spLocks/>
            </p:cNvSpPr>
            <p:nvPr/>
          </p:nvSpPr>
          <p:spPr bwMode="auto">
            <a:xfrm>
              <a:off x="2320" y="3947"/>
              <a:ext cx="4" cy="2"/>
            </a:xfrm>
            <a:custGeom>
              <a:avLst/>
              <a:gdLst>
                <a:gd name="T0" fmla="*/ 0 w 12"/>
                <a:gd name="T1" fmla="*/ 0 h 4"/>
                <a:gd name="T2" fmla="*/ 3 w 12"/>
                <a:gd name="T3" fmla="*/ 3 h 4"/>
                <a:gd name="T4" fmla="*/ 6 w 12"/>
                <a:gd name="T5" fmla="*/ 4 h 4"/>
                <a:gd name="T6" fmla="*/ 10 w 12"/>
                <a:gd name="T7" fmla="*/ 3 h 4"/>
                <a:gd name="T8" fmla="*/ 12 w 12"/>
                <a:gd name="T9" fmla="*/ 0 h 4"/>
                <a:gd name="T10" fmla="*/ 0 w 12"/>
                <a:gd name="T11" fmla="*/ 0 h 4"/>
              </a:gdLst>
              <a:ahLst/>
              <a:cxnLst>
                <a:cxn ang="0">
                  <a:pos x="T0" y="T1"/>
                </a:cxn>
                <a:cxn ang="0">
                  <a:pos x="T2" y="T3"/>
                </a:cxn>
                <a:cxn ang="0">
                  <a:pos x="T4" y="T5"/>
                </a:cxn>
                <a:cxn ang="0">
                  <a:pos x="T6" y="T7"/>
                </a:cxn>
                <a:cxn ang="0">
                  <a:pos x="T8" y="T9"/>
                </a:cxn>
                <a:cxn ang="0">
                  <a:pos x="T10" y="T11"/>
                </a:cxn>
              </a:cxnLst>
              <a:rect l="0" t="0" r="r" b="b"/>
              <a:pathLst>
                <a:path w="12" h="4">
                  <a:moveTo>
                    <a:pt x="0" y="0"/>
                  </a:moveTo>
                  <a:lnTo>
                    <a:pt x="3" y="3"/>
                  </a:lnTo>
                  <a:lnTo>
                    <a:pt x="6" y="4"/>
                  </a:lnTo>
                  <a:lnTo>
                    <a:pt x="10" y="3"/>
                  </a:lnTo>
                  <a:lnTo>
                    <a:pt x="1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41" name="Freeform 749"/>
            <p:cNvSpPr>
              <a:spLocks/>
            </p:cNvSpPr>
            <p:nvPr/>
          </p:nvSpPr>
          <p:spPr bwMode="auto">
            <a:xfrm>
              <a:off x="2329" y="3936"/>
              <a:ext cx="4" cy="2"/>
            </a:xfrm>
            <a:custGeom>
              <a:avLst/>
              <a:gdLst>
                <a:gd name="T0" fmla="*/ 11 w 11"/>
                <a:gd name="T1" fmla="*/ 5 h 5"/>
                <a:gd name="T2" fmla="*/ 9 w 11"/>
                <a:gd name="T3" fmla="*/ 2 h 5"/>
                <a:gd name="T4" fmla="*/ 5 w 11"/>
                <a:gd name="T5" fmla="*/ 0 h 5"/>
                <a:gd name="T6" fmla="*/ 2 w 11"/>
                <a:gd name="T7" fmla="*/ 2 h 5"/>
                <a:gd name="T8" fmla="*/ 0 w 11"/>
                <a:gd name="T9" fmla="*/ 5 h 5"/>
                <a:gd name="T10" fmla="*/ 11 w 11"/>
                <a:gd name="T11" fmla="*/ 5 h 5"/>
              </a:gdLst>
              <a:ahLst/>
              <a:cxnLst>
                <a:cxn ang="0">
                  <a:pos x="T0" y="T1"/>
                </a:cxn>
                <a:cxn ang="0">
                  <a:pos x="T2" y="T3"/>
                </a:cxn>
                <a:cxn ang="0">
                  <a:pos x="T4" y="T5"/>
                </a:cxn>
                <a:cxn ang="0">
                  <a:pos x="T6" y="T7"/>
                </a:cxn>
                <a:cxn ang="0">
                  <a:pos x="T8" y="T9"/>
                </a:cxn>
                <a:cxn ang="0">
                  <a:pos x="T10" y="T11"/>
                </a:cxn>
              </a:cxnLst>
              <a:rect l="0" t="0" r="r" b="b"/>
              <a:pathLst>
                <a:path w="11" h="5">
                  <a:moveTo>
                    <a:pt x="11" y="5"/>
                  </a:moveTo>
                  <a:lnTo>
                    <a:pt x="9" y="2"/>
                  </a:lnTo>
                  <a:lnTo>
                    <a:pt x="5" y="0"/>
                  </a:lnTo>
                  <a:lnTo>
                    <a:pt x="2" y="2"/>
                  </a:lnTo>
                  <a:lnTo>
                    <a:pt x="0" y="5"/>
                  </a:lnTo>
                  <a:lnTo>
                    <a:pt x="11"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42" name="Freeform 750"/>
            <p:cNvSpPr>
              <a:spLocks/>
            </p:cNvSpPr>
            <p:nvPr/>
          </p:nvSpPr>
          <p:spPr bwMode="auto">
            <a:xfrm>
              <a:off x="2329" y="3938"/>
              <a:ext cx="4" cy="3"/>
            </a:xfrm>
            <a:custGeom>
              <a:avLst/>
              <a:gdLst>
                <a:gd name="T0" fmla="*/ 5 w 11"/>
                <a:gd name="T1" fmla="*/ 10 h 10"/>
                <a:gd name="T2" fmla="*/ 11 w 11"/>
                <a:gd name="T3" fmla="*/ 10 h 10"/>
                <a:gd name="T4" fmla="*/ 11 w 11"/>
                <a:gd name="T5" fmla="*/ 0 h 10"/>
                <a:gd name="T6" fmla="*/ 0 w 11"/>
                <a:gd name="T7" fmla="*/ 0 h 10"/>
                <a:gd name="T8" fmla="*/ 0 w 11"/>
                <a:gd name="T9" fmla="*/ 10 h 10"/>
                <a:gd name="T10" fmla="*/ 5 w 11"/>
                <a:gd name="T11" fmla="*/ 10 h 10"/>
              </a:gdLst>
              <a:ahLst/>
              <a:cxnLst>
                <a:cxn ang="0">
                  <a:pos x="T0" y="T1"/>
                </a:cxn>
                <a:cxn ang="0">
                  <a:pos x="T2" y="T3"/>
                </a:cxn>
                <a:cxn ang="0">
                  <a:pos x="T4" y="T5"/>
                </a:cxn>
                <a:cxn ang="0">
                  <a:pos x="T6" y="T7"/>
                </a:cxn>
                <a:cxn ang="0">
                  <a:pos x="T8" y="T9"/>
                </a:cxn>
                <a:cxn ang="0">
                  <a:pos x="T10" y="T11"/>
                </a:cxn>
              </a:cxnLst>
              <a:rect l="0" t="0" r="r" b="b"/>
              <a:pathLst>
                <a:path w="11" h="10">
                  <a:moveTo>
                    <a:pt x="5" y="10"/>
                  </a:moveTo>
                  <a:lnTo>
                    <a:pt x="11" y="10"/>
                  </a:lnTo>
                  <a:lnTo>
                    <a:pt x="11" y="0"/>
                  </a:lnTo>
                  <a:lnTo>
                    <a:pt x="0" y="0"/>
                  </a:lnTo>
                  <a:lnTo>
                    <a:pt x="0" y="10"/>
                  </a:lnTo>
                  <a:lnTo>
                    <a:pt x="5"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43" name="Freeform 751"/>
            <p:cNvSpPr>
              <a:spLocks/>
            </p:cNvSpPr>
            <p:nvPr/>
          </p:nvSpPr>
          <p:spPr bwMode="auto">
            <a:xfrm>
              <a:off x="2329" y="3941"/>
              <a:ext cx="4" cy="2"/>
            </a:xfrm>
            <a:custGeom>
              <a:avLst/>
              <a:gdLst>
                <a:gd name="T0" fmla="*/ 0 w 11"/>
                <a:gd name="T1" fmla="*/ 0 h 4"/>
                <a:gd name="T2" fmla="*/ 2 w 11"/>
                <a:gd name="T3" fmla="*/ 3 h 4"/>
                <a:gd name="T4" fmla="*/ 5 w 11"/>
                <a:gd name="T5" fmla="*/ 4 h 4"/>
                <a:gd name="T6" fmla="*/ 9 w 11"/>
                <a:gd name="T7" fmla="*/ 3 h 4"/>
                <a:gd name="T8" fmla="*/ 11 w 11"/>
                <a:gd name="T9" fmla="*/ 0 h 4"/>
                <a:gd name="T10" fmla="*/ 0 w 11"/>
                <a:gd name="T11" fmla="*/ 0 h 4"/>
              </a:gdLst>
              <a:ahLst/>
              <a:cxnLst>
                <a:cxn ang="0">
                  <a:pos x="T0" y="T1"/>
                </a:cxn>
                <a:cxn ang="0">
                  <a:pos x="T2" y="T3"/>
                </a:cxn>
                <a:cxn ang="0">
                  <a:pos x="T4" y="T5"/>
                </a:cxn>
                <a:cxn ang="0">
                  <a:pos x="T6" y="T7"/>
                </a:cxn>
                <a:cxn ang="0">
                  <a:pos x="T8" y="T9"/>
                </a:cxn>
                <a:cxn ang="0">
                  <a:pos x="T10" y="T11"/>
                </a:cxn>
              </a:cxnLst>
              <a:rect l="0" t="0" r="r" b="b"/>
              <a:pathLst>
                <a:path w="11" h="4">
                  <a:moveTo>
                    <a:pt x="0" y="0"/>
                  </a:moveTo>
                  <a:lnTo>
                    <a:pt x="2" y="3"/>
                  </a:lnTo>
                  <a:lnTo>
                    <a:pt x="5" y="4"/>
                  </a:lnTo>
                  <a:lnTo>
                    <a:pt x="9" y="3"/>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44" name="Freeform 752"/>
            <p:cNvSpPr>
              <a:spLocks/>
            </p:cNvSpPr>
            <p:nvPr/>
          </p:nvSpPr>
          <p:spPr bwMode="auto">
            <a:xfrm>
              <a:off x="2306" y="4054"/>
              <a:ext cx="1" cy="3"/>
            </a:xfrm>
            <a:custGeom>
              <a:avLst/>
              <a:gdLst>
                <a:gd name="T0" fmla="*/ 4 w 4"/>
                <a:gd name="T1" fmla="*/ 0 h 9"/>
                <a:gd name="T2" fmla="*/ 1 w 4"/>
                <a:gd name="T3" fmla="*/ 1 h 9"/>
                <a:gd name="T4" fmla="*/ 0 w 4"/>
                <a:gd name="T5" fmla="*/ 5 h 9"/>
                <a:gd name="T6" fmla="*/ 1 w 4"/>
                <a:gd name="T7" fmla="*/ 8 h 9"/>
                <a:gd name="T8" fmla="*/ 4 w 4"/>
                <a:gd name="T9" fmla="*/ 9 h 9"/>
                <a:gd name="T10" fmla="*/ 4 w 4"/>
                <a:gd name="T11" fmla="*/ 0 h 9"/>
              </a:gdLst>
              <a:ahLst/>
              <a:cxnLst>
                <a:cxn ang="0">
                  <a:pos x="T0" y="T1"/>
                </a:cxn>
                <a:cxn ang="0">
                  <a:pos x="T2" y="T3"/>
                </a:cxn>
                <a:cxn ang="0">
                  <a:pos x="T4" y="T5"/>
                </a:cxn>
                <a:cxn ang="0">
                  <a:pos x="T6" y="T7"/>
                </a:cxn>
                <a:cxn ang="0">
                  <a:pos x="T8" y="T9"/>
                </a:cxn>
                <a:cxn ang="0">
                  <a:pos x="T10" y="T11"/>
                </a:cxn>
              </a:cxnLst>
              <a:rect l="0" t="0" r="r" b="b"/>
              <a:pathLst>
                <a:path w="4" h="9">
                  <a:moveTo>
                    <a:pt x="4" y="0"/>
                  </a:moveTo>
                  <a:lnTo>
                    <a:pt x="1" y="1"/>
                  </a:lnTo>
                  <a:lnTo>
                    <a:pt x="0" y="5"/>
                  </a:lnTo>
                  <a:lnTo>
                    <a:pt x="1" y="8"/>
                  </a:lnTo>
                  <a:lnTo>
                    <a:pt x="4" y="9"/>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45" name="Freeform 753"/>
            <p:cNvSpPr>
              <a:spLocks/>
            </p:cNvSpPr>
            <p:nvPr/>
          </p:nvSpPr>
          <p:spPr bwMode="auto">
            <a:xfrm>
              <a:off x="2307" y="4054"/>
              <a:ext cx="9" cy="8"/>
            </a:xfrm>
            <a:custGeom>
              <a:avLst/>
              <a:gdLst>
                <a:gd name="T0" fmla="*/ 27 w 27"/>
                <a:gd name="T1" fmla="*/ 20 h 24"/>
                <a:gd name="T2" fmla="*/ 22 w 27"/>
                <a:gd name="T3" fmla="*/ 14 h 24"/>
                <a:gd name="T4" fmla="*/ 16 w 27"/>
                <a:gd name="T5" fmla="*/ 8 h 24"/>
                <a:gd name="T6" fmla="*/ 8 w 27"/>
                <a:gd name="T7" fmla="*/ 3 h 24"/>
                <a:gd name="T8" fmla="*/ 0 w 27"/>
                <a:gd name="T9" fmla="*/ 0 h 24"/>
                <a:gd name="T10" fmla="*/ 0 w 27"/>
                <a:gd name="T11" fmla="*/ 9 h 24"/>
                <a:gd name="T12" fmla="*/ 4 w 27"/>
                <a:gd name="T13" fmla="*/ 12 h 24"/>
                <a:gd name="T14" fmla="*/ 10 w 27"/>
                <a:gd name="T15" fmla="*/ 15 h 24"/>
                <a:gd name="T16" fmla="*/ 15 w 27"/>
                <a:gd name="T17" fmla="*/ 21 h 24"/>
                <a:gd name="T18" fmla="*/ 18 w 27"/>
                <a:gd name="T19" fmla="*/ 24 h 24"/>
                <a:gd name="T20" fmla="*/ 27 w 27"/>
                <a:gd name="T21"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24">
                  <a:moveTo>
                    <a:pt x="27" y="20"/>
                  </a:moveTo>
                  <a:lnTo>
                    <a:pt x="22" y="14"/>
                  </a:lnTo>
                  <a:lnTo>
                    <a:pt x="16" y="8"/>
                  </a:lnTo>
                  <a:lnTo>
                    <a:pt x="8" y="3"/>
                  </a:lnTo>
                  <a:lnTo>
                    <a:pt x="0" y="0"/>
                  </a:lnTo>
                  <a:lnTo>
                    <a:pt x="0" y="9"/>
                  </a:lnTo>
                  <a:lnTo>
                    <a:pt x="4" y="12"/>
                  </a:lnTo>
                  <a:lnTo>
                    <a:pt x="10" y="15"/>
                  </a:lnTo>
                  <a:lnTo>
                    <a:pt x="15" y="21"/>
                  </a:lnTo>
                  <a:lnTo>
                    <a:pt x="18" y="24"/>
                  </a:lnTo>
                  <a:lnTo>
                    <a:pt x="27" y="2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46" name="Freeform 754"/>
            <p:cNvSpPr>
              <a:spLocks/>
            </p:cNvSpPr>
            <p:nvPr/>
          </p:nvSpPr>
          <p:spPr bwMode="auto">
            <a:xfrm>
              <a:off x="2313" y="4060"/>
              <a:ext cx="3" cy="3"/>
            </a:xfrm>
            <a:custGeom>
              <a:avLst/>
              <a:gdLst>
                <a:gd name="T0" fmla="*/ 0 w 9"/>
                <a:gd name="T1" fmla="*/ 4 h 7"/>
                <a:gd name="T2" fmla="*/ 2 w 9"/>
                <a:gd name="T3" fmla="*/ 7 h 7"/>
                <a:gd name="T4" fmla="*/ 6 w 9"/>
                <a:gd name="T5" fmla="*/ 7 h 7"/>
                <a:gd name="T6" fmla="*/ 9 w 9"/>
                <a:gd name="T7" fmla="*/ 3 h 7"/>
                <a:gd name="T8" fmla="*/ 9 w 9"/>
                <a:gd name="T9" fmla="*/ 0 h 7"/>
                <a:gd name="T10" fmla="*/ 0 w 9"/>
                <a:gd name="T11" fmla="*/ 4 h 7"/>
              </a:gdLst>
              <a:ahLst/>
              <a:cxnLst>
                <a:cxn ang="0">
                  <a:pos x="T0" y="T1"/>
                </a:cxn>
                <a:cxn ang="0">
                  <a:pos x="T2" y="T3"/>
                </a:cxn>
                <a:cxn ang="0">
                  <a:pos x="T4" y="T5"/>
                </a:cxn>
                <a:cxn ang="0">
                  <a:pos x="T6" y="T7"/>
                </a:cxn>
                <a:cxn ang="0">
                  <a:pos x="T8" y="T9"/>
                </a:cxn>
                <a:cxn ang="0">
                  <a:pos x="T10" y="T11"/>
                </a:cxn>
              </a:cxnLst>
              <a:rect l="0" t="0" r="r" b="b"/>
              <a:pathLst>
                <a:path w="9" h="7">
                  <a:moveTo>
                    <a:pt x="0" y="4"/>
                  </a:moveTo>
                  <a:lnTo>
                    <a:pt x="2" y="7"/>
                  </a:lnTo>
                  <a:lnTo>
                    <a:pt x="6" y="7"/>
                  </a:lnTo>
                  <a:lnTo>
                    <a:pt x="9" y="3"/>
                  </a:lnTo>
                  <a:lnTo>
                    <a:pt x="9" y="0"/>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47" name="Freeform 755"/>
            <p:cNvSpPr>
              <a:spLocks/>
            </p:cNvSpPr>
            <p:nvPr/>
          </p:nvSpPr>
          <p:spPr bwMode="auto">
            <a:xfrm>
              <a:off x="2317" y="4048"/>
              <a:ext cx="3" cy="2"/>
            </a:xfrm>
            <a:custGeom>
              <a:avLst/>
              <a:gdLst>
                <a:gd name="T0" fmla="*/ 8 w 8"/>
                <a:gd name="T1" fmla="*/ 1 h 8"/>
                <a:gd name="T2" fmla="*/ 5 w 8"/>
                <a:gd name="T3" fmla="*/ 0 h 8"/>
                <a:gd name="T4" fmla="*/ 1 w 8"/>
                <a:gd name="T5" fmla="*/ 1 h 8"/>
                <a:gd name="T6" fmla="*/ 0 w 8"/>
                <a:gd name="T7" fmla="*/ 5 h 8"/>
                <a:gd name="T8" fmla="*/ 1 w 8"/>
                <a:gd name="T9" fmla="*/ 8 h 8"/>
                <a:gd name="T10" fmla="*/ 8 w 8"/>
                <a:gd name="T11" fmla="*/ 1 h 8"/>
              </a:gdLst>
              <a:ahLst/>
              <a:cxnLst>
                <a:cxn ang="0">
                  <a:pos x="T0" y="T1"/>
                </a:cxn>
                <a:cxn ang="0">
                  <a:pos x="T2" y="T3"/>
                </a:cxn>
                <a:cxn ang="0">
                  <a:pos x="T4" y="T5"/>
                </a:cxn>
                <a:cxn ang="0">
                  <a:pos x="T6" y="T7"/>
                </a:cxn>
                <a:cxn ang="0">
                  <a:pos x="T8" y="T9"/>
                </a:cxn>
                <a:cxn ang="0">
                  <a:pos x="T10" y="T11"/>
                </a:cxn>
              </a:cxnLst>
              <a:rect l="0" t="0" r="r" b="b"/>
              <a:pathLst>
                <a:path w="8" h="8">
                  <a:moveTo>
                    <a:pt x="8" y="1"/>
                  </a:moveTo>
                  <a:lnTo>
                    <a:pt x="5" y="0"/>
                  </a:lnTo>
                  <a:lnTo>
                    <a:pt x="1" y="1"/>
                  </a:lnTo>
                  <a:lnTo>
                    <a:pt x="0" y="5"/>
                  </a:lnTo>
                  <a:lnTo>
                    <a:pt x="1" y="8"/>
                  </a:lnTo>
                  <a:lnTo>
                    <a:pt x="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48" name="Freeform 756"/>
            <p:cNvSpPr>
              <a:spLocks/>
            </p:cNvSpPr>
            <p:nvPr/>
          </p:nvSpPr>
          <p:spPr bwMode="auto">
            <a:xfrm>
              <a:off x="2318" y="4048"/>
              <a:ext cx="11" cy="13"/>
            </a:xfrm>
            <a:custGeom>
              <a:avLst/>
              <a:gdLst>
                <a:gd name="T0" fmla="*/ 35 w 35"/>
                <a:gd name="T1" fmla="*/ 36 h 40"/>
                <a:gd name="T2" fmla="*/ 30 w 35"/>
                <a:gd name="T3" fmla="*/ 28 h 40"/>
                <a:gd name="T4" fmla="*/ 21 w 35"/>
                <a:gd name="T5" fmla="*/ 17 h 40"/>
                <a:gd name="T6" fmla="*/ 14 w 35"/>
                <a:gd name="T7" fmla="*/ 7 h 40"/>
                <a:gd name="T8" fmla="*/ 7 w 35"/>
                <a:gd name="T9" fmla="*/ 0 h 40"/>
                <a:gd name="T10" fmla="*/ 0 w 35"/>
                <a:gd name="T11" fmla="*/ 7 h 40"/>
                <a:gd name="T12" fmla="*/ 7 w 35"/>
                <a:gd name="T13" fmla="*/ 14 h 40"/>
                <a:gd name="T14" fmla="*/ 14 w 35"/>
                <a:gd name="T15" fmla="*/ 24 h 40"/>
                <a:gd name="T16" fmla="*/ 21 w 35"/>
                <a:gd name="T17" fmla="*/ 32 h 40"/>
                <a:gd name="T18" fmla="*/ 26 w 35"/>
                <a:gd name="T19" fmla="*/ 40 h 40"/>
                <a:gd name="T20" fmla="*/ 35 w 35"/>
                <a:gd name="T21" fmla="*/ 3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40">
                  <a:moveTo>
                    <a:pt x="35" y="36"/>
                  </a:moveTo>
                  <a:lnTo>
                    <a:pt x="30" y="28"/>
                  </a:lnTo>
                  <a:lnTo>
                    <a:pt x="21" y="17"/>
                  </a:lnTo>
                  <a:lnTo>
                    <a:pt x="14" y="7"/>
                  </a:lnTo>
                  <a:lnTo>
                    <a:pt x="7" y="0"/>
                  </a:lnTo>
                  <a:lnTo>
                    <a:pt x="0" y="7"/>
                  </a:lnTo>
                  <a:lnTo>
                    <a:pt x="7" y="14"/>
                  </a:lnTo>
                  <a:lnTo>
                    <a:pt x="14" y="24"/>
                  </a:lnTo>
                  <a:lnTo>
                    <a:pt x="21" y="32"/>
                  </a:lnTo>
                  <a:lnTo>
                    <a:pt x="26" y="40"/>
                  </a:lnTo>
                  <a:lnTo>
                    <a:pt x="35" y="3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49" name="Freeform 757"/>
            <p:cNvSpPr>
              <a:spLocks/>
            </p:cNvSpPr>
            <p:nvPr/>
          </p:nvSpPr>
          <p:spPr bwMode="auto">
            <a:xfrm>
              <a:off x="2326" y="4060"/>
              <a:ext cx="3" cy="2"/>
            </a:xfrm>
            <a:custGeom>
              <a:avLst/>
              <a:gdLst>
                <a:gd name="T0" fmla="*/ 0 w 9"/>
                <a:gd name="T1" fmla="*/ 4 h 7"/>
                <a:gd name="T2" fmla="*/ 2 w 9"/>
                <a:gd name="T3" fmla="*/ 7 h 7"/>
                <a:gd name="T4" fmla="*/ 7 w 9"/>
                <a:gd name="T5" fmla="*/ 7 h 7"/>
                <a:gd name="T6" fmla="*/ 9 w 9"/>
                <a:gd name="T7" fmla="*/ 3 h 7"/>
                <a:gd name="T8" fmla="*/ 9 w 9"/>
                <a:gd name="T9" fmla="*/ 0 h 7"/>
                <a:gd name="T10" fmla="*/ 0 w 9"/>
                <a:gd name="T11" fmla="*/ 4 h 7"/>
              </a:gdLst>
              <a:ahLst/>
              <a:cxnLst>
                <a:cxn ang="0">
                  <a:pos x="T0" y="T1"/>
                </a:cxn>
                <a:cxn ang="0">
                  <a:pos x="T2" y="T3"/>
                </a:cxn>
                <a:cxn ang="0">
                  <a:pos x="T4" y="T5"/>
                </a:cxn>
                <a:cxn ang="0">
                  <a:pos x="T6" y="T7"/>
                </a:cxn>
                <a:cxn ang="0">
                  <a:pos x="T8" y="T9"/>
                </a:cxn>
                <a:cxn ang="0">
                  <a:pos x="T10" y="T11"/>
                </a:cxn>
              </a:cxnLst>
              <a:rect l="0" t="0" r="r" b="b"/>
              <a:pathLst>
                <a:path w="9" h="7">
                  <a:moveTo>
                    <a:pt x="0" y="4"/>
                  </a:moveTo>
                  <a:lnTo>
                    <a:pt x="2" y="7"/>
                  </a:lnTo>
                  <a:lnTo>
                    <a:pt x="7" y="7"/>
                  </a:lnTo>
                  <a:lnTo>
                    <a:pt x="9" y="3"/>
                  </a:lnTo>
                  <a:lnTo>
                    <a:pt x="9" y="0"/>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50" name="Freeform 758"/>
            <p:cNvSpPr>
              <a:spLocks/>
            </p:cNvSpPr>
            <p:nvPr/>
          </p:nvSpPr>
          <p:spPr bwMode="auto">
            <a:xfrm>
              <a:off x="2333" y="4042"/>
              <a:ext cx="3" cy="2"/>
            </a:xfrm>
            <a:custGeom>
              <a:avLst/>
              <a:gdLst>
                <a:gd name="T0" fmla="*/ 9 w 9"/>
                <a:gd name="T1" fmla="*/ 3 h 6"/>
                <a:gd name="T2" fmla="*/ 7 w 9"/>
                <a:gd name="T3" fmla="*/ 0 h 6"/>
                <a:gd name="T4" fmla="*/ 4 w 9"/>
                <a:gd name="T5" fmla="*/ 0 h 6"/>
                <a:gd name="T6" fmla="*/ 1 w 9"/>
                <a:gd name="T7" fmla="*/ 2 h 6"/>
                <a:gd name="T8" fmla="*/ 0 w 9"/>
                <a:gd name="T9" fmla="*/ 6 h 6"/>
                <a:gd name="T10" fmla="*/ 9 w 9"/>
                <a:gd name="T11" fmla="*/ 3 h 6"/>
              </a:gdLst>
              <a:ahLst/>
              <a:cxnLst>
                <a:cxn ang="0">
                  <a:pos x="T0" y="T1"/>
                </a:cxn>
                <a:cxn ang="0">
                  <a:pos x="T2" y="T3"/>
                </a:cxn>
                <a:cxn ang="0">
                  <a:pos x="T4" y="T5"/>
                </a:cxn>
                <a:cxn ang="0">
                  <a:pos x="T6" y="T7"/>
                </a:cxn>
                <a:cxn ang="0">
                  <a:pos x="T8" y="T9"/>
                </a:cxn>
                <a:cxn ang="0">
                  <a:pos x="T10" y="T11"/>
                </a:cxn>
              </a:cxnLst>
              <a:rect l="0" t="0" r="r" b="b"/>
              <a:pathLst>
                <a:path w="9" h="6">
                  <a:moveTo>
                    <a:pt x="9" y="3"/>
                  </a:moveTo>
                  <a:lnTo>
                    <a:pt x="7" y="0"/>
                  </a:lnTo>
                  <a:lnTo>
                    <a:pt x="4" y="0"/>
                  </a:lnTo>
                  <a:lnTo>
                    <a:pt x="1" y="2"/>
                  </a:lnTo>
                  <a:lnTo>
                    <a:pt x="0" y="6"/>
                  </a:lnTo>
                  <a:lnTo>
                    <a:pt x="9"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51" name="Freeform 759"/>
            <p:cNvSpPr>
              <a:spLocks/>
            </p:cNvSpPr>
            <p:nvPr/>
          </p:nvSpPr>
          <p:spPr bwMode="auto">
            <a:xfrm>
              <a:off x="2333" y="4043"/>
              <a:ext cx="6" cy="14"/>
            </a:xfrm>
            <a:custGeom>
              <a:avLst/>
              <a:gdLst>
                <a:gd name="T0" fmla="*/ 19 w 19"/>
                <a:gd name="T1" fmla="*/ 41 h 41"/>
                <a:gd name="T2" fmla="*/ 16 w 19"/>
                <a:gd name="T3" fmla="*/ 32 h 41"/>
                <a:gd name="T4" fmla="*/ 14 w 19"/>
                <a:gd name="T5" fmla="*/ 21 h 41"/>
                <a:gd name="T6" fmla="*/ 12 w 19"/>
                <a:gd name="T7" fmla="*/ 8 h 41"/>
                <a:gd name="T8" fmla="*/ 9 w 19"/>
                <a:gd name="T9" fmla="*/ 0 h 41"/>
                <a:gd name="T10" fmla="*/ 0 w 19"/>
                <a:gd name="T11" fmla="*/ 3 h 41"/>
                <a:gd name="T12" fmla="*/ 3 w 19"/>
                <a:gd name="T13" fmla="*/ 11 h 41"/>
                <a:gd name="T14" fmla="*/ 5 w 19"/>
                <a:gd name="T15" fmla="*/ 21 h 41"/>
                <a:gd name="T16" fmla="*/ 7 w 19"/>
                <a:gd name="T17" fmla="*/ 32 h 41"/>
                <a:gd name="T18" fmla="*/ 7 w 19"/>
                <a:gd name="T19" fmla="*/ 41 h 41"/>
                <a:gd name="T20" fmla="*/ 19 w 19"/>
                <a:gd name="T21"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41">
                  <a:moveTo>
                    <a:pt x="19" y="41"/>
                  </a:moveTo>
                  <a:lnTo>
                    <a:pt x="16" y="32"/>
                  </a:lnTo>
                  <a:lnTo>
                    <a:pt x="14" y="21"/>
                  </a:lnTo>
                  <a:lnTo>
                    <a:pt x="12" y="8"/>
                  </a:lnTo>
                  <a:lnTo>
                    <a:pt x="9" y="0"/>
                  </a:lnTo>
                  <a:lnTo>
                    <a:pt x="0" y="3"/>
                  </a:lnTo>
                  <a:lnTo>
                    <a:pt x="3" y="11"/>
                  </a:lnTo>
                  <a:lnTo>
                    <a:pt x="5" y="21"/>
                  </a:lnTo>
                  <a:lnTo>
                    <a:pt x="7" y="32"/>
                  </a:lnTo>
                  <a:lnTo>
                    <a:pt x="7" y="41"/>
                  </a:lnTo>
                  <a:lnTo>
                    <a:pt x="19" y="4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52" name="Freeform 760"/>
            <p:cNvSpPr>
              <a:spLocks/>
            </p:cNvSpPr>
            <p:nvPr/>
          </p:nvSpPr>
          <p:spPr bwMode="auto">
            <a:xfrm>
              <a:off x="2335" y="4057"/>
              <a:ext cx="4" cy="1"/>
            </a:xfrm>
            <a:custGeom>
              <a:avLst/>
              <a:gdLst>
                <a:gd name="T0" fmla="*/ 0 w 12"/>
                <a:gd name="T1" fmla="*/ 0 h 5"/>
                <a:gd name="T2" fmla="*/ 2 w 12"/>
                <a:gd name="T3" fmla="*/ 4 h 5"/>
                <a:gd name="T4" fmla="*/ 6 w 12"/>
                <a:gd name="T5" fmla="*/ 5 h 5"/>
                <a:gd name="T6" fmla="*/ 9 w 12"/>
                <a:gd name="T7" fmla="*/ 4 h 5"/>
                <a:gd name="T8" fmla="*/ 12 w 12"/>
                <a:gd name="T9" fmla="*/ 0 h 5"/>
                <a:gd name="T10" fmla="*/ 0 w 12"/>
                <a:gd name="T11" fmla="*/ 0 h 5"/>
              </a:gdLst>
              <a:ahLst/>
              <a:cxnLst>
                <a:cxn ang="0">
                  <a:pos x="T0" y="T1"/>
                </a:cxn>
                <a:cxn ang="0">
                  <a:pos x="T2" y="T3"/>
                </a:cxn>
                <a:cxn ang="0">
                  <a:pos x="T4" y="T5"/>
                </a:cxn>
                <a:cxn ang="0">
                  <a:pos x="T6" y="T7"/>
                </a:cxn>
                <a:cxn ang="0">
                  <a:pos x="T8" y="T9"/>
                </a:cxn>
                <a:cxn ang="0">
                  <a:pos x="T10" y="T11"/>
                </a:cxn>
              </a:cxnLst>
              <a:rect l="0" t="0" r="r" b="b"/>
              <a:pathLst>
                <a:path w="12" h="5">
                  <a:moveTo>
                    <a:pt x="0" y="0"/>
                  </a:moveTo>
                  <a:lnTo>
                    <a:pt x="2" y="4"/>
                  </a:lnTo>
                  <a:lnTo>
                    <a:pt x="6" y="5"/>
                  </a:lnTo>
                  <a:lnTo>
                    <a:pt x="9" y="4"/>
                  </a:lnTo>
                  <a:lnTo>
                    <a:pt x="1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53" name="Freeform 761"/>
            <p:cNvSpPr>
              <a:spLocks/>
            </p:cNvSpPr>
            <p:nvPr/>
          </p:nvSpPr>
          <p:spPr bwMode="auto">
            <a:xfrm>
              <a:off x="2347" y="4048"/>
              <a:ext cx="3" cy="3"/>
            </a:xfrm>
            <a:custGeom>
              <a:avLst/>
              <a:gdLst>
                <a:gd name="T0" fmla="*/ 9 w 9"/>
                <a:gd name="T1" fmla="*/ 7 h 7"/>
                <a:gd name="T2" fmla="*/ 9 w 9"/>
                <a:gd name="T3" fmla="*/ 4 h 7"/>
                <a:gd name="T4" fmla="*/ 6 w 9"/>
                <a:gd name="T5" fmla="*/ 0 h 7"/>
                <a:gd name="T6" fmla="*/ 2 w 9"/>
                <a:gd name="T7" fmla="*/ 0 h 7"/>
                <a:gd name="T8" fmla="*/ 0 w 9"/>
                <a:gd name="T9" fmla="*/ 3 h 7"/>
                <a:gd name="T10" fmla="*/ 9 w 9"/>
                <a:gd name="T11" fmla="*/ 7 h 7"/>
              </a:gdLst>
              <a:ahLst/>
              <a:cxnLst>
                <a:cxn ang="0">
                  <a:pos x="T0" y="T1"/>
                </a:cxn>
                <a:cxn ang="0">
                  <a:pos x="T2" y="T3"/>
                </a:cxn>
                <a:cxn ang="0">
                  <a:pos x="T4" y="T5"/>
                </a:cxn>
                <a:cxn ang="0">
                  <a:pos x="T6" y="T7"/>
                </a:cxn>
                <a:cxn ang="0">
                  <a:pos x="T8" y="T9"/>
                </a:cxn>
                <a:cxn ang="0">
                  <a:pos x="T10" y="T11"/>
                </a:cxn>
              </a:cxnLst>
              <a:rect l="0" t="0" r="r" b="b"/>
              <a:pathLst>
                <a:path w="9" h="7">
                  <a:moveTo>
                    <a:pt x="9" y="7"/>
                  </a:moveTo>
                  <a:lnTo>
                    <a:pt x="9" y="4"/>
                  </a:lnTo>
                  <a:lnTo>
                    <a:pt x="6" y="0"/>
                  </a:lnTo>
                  <a:lnTo>
                    <a:pt x="2" y="0"/>
                  </a:lnTo>
                  <a:lnTo>
                    <a:pt x="0" y="3"/>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54" name="Freeform 762"/>
            <p:cNvSpPr>
              <a:spLocks/>
            </p:cNvSpPr>
            <p:nvPr/>
          </p:nvSpPr>
          <p:spPr bwMode="auto">
            <a:xfrm>
              <a:off x="2345" y="4049"/>
              <a:ext cx="5" cy="9"/>
            </a:xfrm>
            <a:custGeom>
              <a:avLst/>
              <a:gdLst>
                <a:gd name="T0" fmla="*/ 11 w 17"/>
                <a:gd name="T1" fmla="*/ 26 h 26"/>
                <a:gd name="T2" fmla="*/ 11 w 17"/>
                <a:gd name="T3" fmla="*/ 20 h 26"/>
                <a:gd name="T4" fmla="*/ 12 w 17"/>
                <a:gd name="T5" fmla="*/ 14 h 26"/>
                <a:gd name="T6" fmla="*/ 14 w 17"/>
                <a:gd name="T7" fmla="*/ 8 h 26"/>
                <a:gd name="T8" fmla="*/ 17 w 17"/>
                <a:gd name="T9" fmla="*/ 4 h 26"/>
                <a:gd name="T10" fmla="*/ 8 w 17"/>
                <a:gd name="T11" fmla="*/ 0 h 26"/>
                <a:gd name="T12" fmla="*/ 5 w 17"/>
                <a:gd name="T13" fmla="*/ 5 h 26"/>
                <a:gd name="T14" fmla="*/ 3 w 17"/>
                <a:gd name="T15" fmla="*/ 12 h 26"/>
                <a:gd name="T16" fmla="*/ 2 w 17"/>
                <a:gd name="T17" fmla="*/ 20 h 26"/>
                <a:gd name="T18" fmla="*/ 0 w 17"/>
                <a:gd name="T19" fmla="*/ 26 h 26"/>
                <a:gd name="T20" fmla="*/ 11 w 17"/>
                <a:gd name="T2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26">
                  <a:moveTo>
                    <a:pt x="11" y="26"/>
                  </a:moveTo>
                  <a:lnTo>
                    <a:pt x="11" y="20"/>
                  </a:lnTo>
                  <a:lnTo>
                    <a:pt x="12" y="14"/>
                  </a:lnTo>
                  <a:lnTo>
                    <a:pt x="14" y="8"/>
                  </a:lnTo>
                  <a:lnTo>
                    <a:pt x="17" y="4"/>
                  </a:lnTo>
                  <a:lnTo>
                    <a:pt x="8" y="0"/>
                  </a:lnTo>
                  <a:lnTo>
                    <a:pt x="5" y="5"/>
                  </a:lnTo>
                  <a:lnTo>
                    <a:pt x="3" y="12"/>
                  </a:lnTo>
                  <a:lnTo>
                    <a:pt x="2" y="20"/>
                  </a:lnTo>
                  <a:lnTo>
                    <a:pt x="0" y="26"/>
                  </a:lnTo>
                  <a:lnTo>
                    <a:pt x="11" y="2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55" name="Freeform 763"/>
            <p:cNvSpPr>
              <a:spLocks/>
            </p:cNvSpPr>
            <p:nvPr/>
          </p:nvSpPr>
          <p:spPr bwMode="auto">
            <a:xfrm>
              <a:off x="2345" y="4058"/>
              <a:ext cx="3" cy="2"/>
            </a:xfrm>
            <a:custGeom>
              <a:avLst/>
              <a:gdLst>
                <a:gd name="T0" fmla="*/ 0 w 11"/>
                <a:gd name="T1" fmla="*/ 0 h 5"/>
                <a:gd name="T2" fmla="*/ 2 w 11"/>
                <a:gd name="T3" fmla="*/ 3 h 5"/>
                <a:gd name="T4" fmla="*/ 5 w 11"/>
                <a:gd name="T5" fmla="*/ 5 h 5"/>
                <a:gd name="T6" fmla="*/ 9 w 11"/>
                <a:gd name="T7" fmla="*/ 3 h 5"/>
                <a:gd name="T8" fmla="*/ 11 w 11"/>
                <a:gd name="T9" fmla="*/ 0 h 5"/>
                <a:gd name="T10" fmla="*/ 0 w 11"/>
                <a:gd name="T11" fmla="*/ 0 h 5"/>
              </a:gdLst>
              <a:ahLst/>
              <a:cxnLst>
                <a:cxn ang="0">
                  <a:pos x="T0" y="T1"/>
                </a:cxn>
                <a:cxn ang="0">
                  <a:pos x="T2" y="T3"/>
                </a:cxn>
                <a:cxn ang="0">
                  <a:pos x="T4" y="T5"/>
                </a:cxn>
                <a:cxn ang="0">
                  <a:pos x="T6" y="T7"/>
                </a:cxn>
                <a:cxn ang="0">
                  <a:pos x="T8" y="T9"/>
                </a:cxn>
                <a:cxn ang="0">
                  <a:pos x="T10" y="T11"/>
                </a:cxn>
              </a:cxnLst>
              <a:rect l="0" t="0" r="r" b="b"/>
              <a:pathLst>
                <a:path w="11" h="5">
                  <a:moveTo>
                    <a:pt x="0" y="0"/>
                  </a:moveTo>
                  <a:lnTo>
                    <a:pt x="2" y="3"/>
                  </a:lnTo>
                  <a:lnTo>
                    <a:pt x="5" y="5"/>
                  </a:lnTo>
                  <a:lnTo>
                    <a:pt x="9" y="3"/>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56" name="Freeform 764"/>
            <p:cNvSpPr>
              <a:spLocks/>
            </p:cNvSpPr>
            <p:nvPr/>
          </p:nvSpPr>
          <p:spPr bwMode="auto">
            <a:xfrm>
              <a:off x="2354" y="4057"/>
              <a:ext cx="3" cy="3"/>
            </a:xfrm>
            <a:custGeom>
              <a:avLst/>
              <a:gdLst>
                <a:gd name="T0" fmla="*/ 1 w 8"/>
                <a:gd name="T1" fmla="*/ 0 h 8"/>
                <a:gd name="T2" fmla="*/ 0 w 8"/>
                <a:gd name="T3" fmla="*/ 3 h 8"/>
                <a:gd name="T4" fmla="*/ 1 w 8"/>
                <a:gd name="T5" fmla="*/ 7 h 8"/>
                <a:gd name="T6" fmla="*/ 5 w 8"/>
                <a:gd name="T7" fmla="*/ 8 h 8"/>
                <a:gd name="T8" fmla="*/ 8 w 8"/>
                <a:gd name="T9" fmla="*/ 7 h 8"/>
                <a:gd name="T10" fmla="*/ 1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1" y="0"/>
                  </a:moveTo>
                  <a:lnTo>
                    <a:pt x="0" y="3"/>
                  </a:lnTo>
                  <a:lnTo>
                    <a:pt x="1" y="7"/>
                  </a:lnTo>
                  <a:lnTo>
                    <a:pt x="5" y="8"/>
                  </a:lnTo>
                  <a:lnTo>
                    <a:pt x="8" y="7"/>
                  </a:lnTo>
                  <a:lnTo>
                    <a:pt x="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57" name="Freeform 765"/>
            <p:cNvSpPr>
              <a:spLocks/>
            </p:cNvSpPr>
            <p:nvPr/>
          </p:nvSpPr>
          <p:spPr bwMode="auto">
            <a:xfrm>
              <a:off x="2355" y="4054"/>
              <a:ext cx="6" cy="6"/>
            </a:xfrm>
            <a:custGeom>
              <a:avLst/>
              <a:gdLst>
                <a:gd name="T0" fmla="*/ 14 w 18"/>
                <a:gd name="T1" fmla="*/ 4 h 17"/>
                <a:gd name="T2" fmla="*/ 11 w 18"/>
                <a:gd name="T3" fmla="*/ 0 h 17"/>
                <a:gd name="T4" fmla="*/ 0 w 18"/>
                <a:gd name="T5" fmla="*/ 10 h 17"/>
                <a:gd name="T6" fmla="*/ 7 w 18"/>
                <a:gd name="T7" fmla="*/ 17 h 17"/>
                <a:gd name="T8" fmla="*/ 18 w 18"/>
                <a:gd name="T9" fmla="*/ 7 h 17"/>
                <a:gd name="T10" fmla="*/ 14 w 18"/>
                <a:gd name="T11" fmla="*/ 4 h 17"/>
              </a:gdLst>
              <a:ahLst/>
              <a:cxnLst>
                <a:cxn ang="0">
                  <a:pos x="T0" y="T1"/>
                </a:cxn>
                <a:cxn ang="0">
                  <a:pos x="T2" y="T3"/>
                </a:cxn>
                <a:cxn ang="0">
                  <a:pos x="T4" y="T5"/>
                </a:cxn>
                <a:cxn ang="0">
                  <a:pos x="T6" y="T7"/>
                </a:cxn>
                <a:cxn ang="0">
                  <a:pos x="T8" y="T9"/>
                </a:cxn>
                <a:cxn ang="0">
                  <a:pos x="T10" y="T11"/>
                </a:cxn>
              </a:cxnLst>
              <a:rect l="0" t="0" r="r" b="b"/>
              <a:pathLst>
                <a:path w="18" h="17">
                  <a:moveTo>
                    <a:pt x="14" y="4"/>
                  </a:moveTo>
                  <a:lnTo>
                    <a:pt x="11" y="0"/>
                  </a:lnTo>
                  <a:lnTo>
                    <a:pt x="0" y="10"/>
                  </a:lnTo>
                  <a:lnTo>
                    <a:pt x="7" y="17"/>
                  </a:lnTo>
                  <a:lnTo>
                    <a:pt x="18" y="7"/>
                  </a:lnTo>
                  <a:lnTo>
                    <a:pt x="14"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58" name="Freeform 766"/>
            <p:cNvSpPr>
              <a:spLocks/>
            </p:cNvSpPr>
            <p:nvPr/>
          </p:nvSpPr>
          <p:spPr bwMode="auto">
            <a:xfrm>
              <a:off x="2358" y="4054"/>
              <a:ext cx="3" cy="2"/>
            </a:xfrm>
            <a:custGeom>
              <a:avLst/>
              <a:gdLst>
                <a:gd name="T0" fmla="*/ 7 w 8"/>
                <a:gd name="T1" fmla="*/ 8 h 8"/>
                <a:gd name="T2" fmla="*/ 8 w 8"/>
                <a:gd name="T3" fmla="*/ 5 h 8"/>
                <a:gd name="T4" fmla="*/ 7 w 8"/>
                <a:gd name="T5" fmla="*/ 1 h 8"/>
                <a:gd name="T6" fmla="*/ 3 w 8"/>
                <a:gd name="T7" fmla="*/ 0 h 8"/>
                <a:gd name="T8" fmla="*/ 0 w 8"/>
                <a:gd name="T9" fmla="*/ 1 h 8"/>
                <a:gd name="T10" fmla="*/ 7 w 8"/>
                <a:gd name="T11" fmla="*/ 8 h 8"/>
              </a:gdLst>
              <a:ahLst/>
              <a:cxnLst>
                <a:cxn ang="0">
                  <a:pos x="T0" y="T1"/>
                </a:cxn>
                <a:cxn ang="0">
                  <a:pos x="T2" y="T3"/>
                </a:cxn>
                <a:cxn ang="0">
                  <a:pos x="T4" y="T5"/>
                </a:cxn>
                <a:cxn ang="0">
                  <a:pos x="T6" y="T7"/>
                </a:cxn>
                <a:cxn ang="0">
                  <a:pos x="T8" y="T9"/>
                </a:cxn>
                <a:cxn ang="0">
                  <a:pos x="T10" y="T11"/>
                </a:cxn>
              </a:cxnLst>
              <a:rect l="0" t="0" r="r" b="b"/>
              <a:pathLst>
                <a:path w="8" h="8">
                  <a:moveTo>
                    <a:pt x="7" y="8"/>
                  </a:moveTo>
                  <a:lnTo>
                    <a:pt x="8" y="5"/>
                  </a:lnTo>
                  <a:lnTo>
                    <a:pt x="7" y="1"/>
                  </a:lnTo>
                  <a:lnTo>
                    <a:pt x="3" y="0"/>
                  </a:lnTo>
                  <a:lnTo>
                    <a:pt x="0" y="1"/>
                  </a:lnTo>
                  <a:lnTo>
                    <a:pt x="7"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59" name="Freeform 767"/>
            <p:cNvSpPr>
              <a:spLocks/>
            </p:cNvSpPr>
            <p:nvPr/>
          </p:nvSpPr>
          <p:spPr bwMode="auto">
            <a:xfrm>
              <a:off x="2366" y="4058"/>
              <a:ext cx="3" cy="3"/>
            </a:xfrm>
            <a:custGeom>
              <a:avLst/>
              <a:gdLst>
                <a:gd name="T0" fmla="*/ 1 w 8"/>
                <a:gd name="T1" fmla="*/ 0 h 8"/>
                <a:gd name="T2" fmla="*/ 0 w 8"/>
                <a:gd name="T3" fmla="*/ 3 h 8"/>
                <a:gd name="T4" fmla="*/ 1 w 8"/>
                <a:gd name="T5" fmla="*/ 7 h 8"/>
                <a:gd name="T6" fmla="*/ 4 w 8"/>
                <a:gd name="T7" fmla="*/ 8 h 8"/>
                <a:gd name="T8" fmla="*/ 8 w 8"/>
                <a:gd name="T9" fmla="*/ 7 h 8"/>
                <a:gd name="T10" fmla="*/ 1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1" y="0"/>
                  </a:moveTo>
                  <a:lnTo>
                    <a:pt x="0" y="3"/>
                  </a:lnTo>
                  <a:lnTo>
                    <a:pt x="1" y="7"/>
                  </a:lnTo>
                  <a:lnTo>
                    <a:pt x="4" y="8"/>
                  </a:lnTo>
                  <a:lnTo>
                    <a:pt x="8" y="7"/>
                  </a:lnTo>
                  <a:lnTo>
                    <a:pt x="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60" name="Freeform 768"/>
            <p:cNvSpPr>
              <a:spLocks/>
            </p:cNvSpPr>
            <p:nvPr/>
          </p:nvSpPr>
          <p:spPr bwMode="auto">
            <a:xfrm>
              <a:off x="2366" y="4055"/>
              <a:ext cx="7" cy="5"/>
            </a:xfrm>
            <a:custGeom>
              <a:avLst/>
              <a:gdLst>
                <a:gd name="T0" fmla="*/ 16 w 19"/>
                <a:gd name="T1" fmla="*/ 3 h 17"/>
                <a:gd name="T2" fmla="*/ 12 w 19"/>
                <a:gd name="T3" fmla="*/ 0 h 17"/>
                <a:gd name="T4" fmla="*/ 0 w 19"/>
                <a:gd name="T5" fmla="*/ 10 h 17"/>
                <a:gd name="T6" fmla="*/ 7 w 19"/>
                <a:gd name="T7" fmla="*/ 17 h 17"/>
                <a:gd name="T8" fmla="*/ 19 w 19"/>
                <a:gd name="T9" fmla="*/ 6 h 17"/>
                <a:gd name="T10" fmla="*/ 16 w 19"/>
                <a:gd name="T11" fmla="*/ 3 h 17"/>
              </a:gdLst>
              <a:ahLst/>
              <a:cxnLst>
                <a:cxn ang="0">
                  <a:pos x="T0" y="T1"/>
                </a:cxn>
                <a:cxn ang="0">
                  <a:pos x="T2" y="T3"/>
                </a:cxn>
                <a:cxn ang="0">
                  <a:pos x="T4" y="T5"/>
                </a:cxn>
                <a:cxn ang="0">
                  <a:pos x="T6" y="T7"/>
                </a:cxn>
                <a:cxn ang="0">
                  <a:pos x="T8" y="T9"/>
                </a:cxn>
                <a:cxn ang="0">
                  <a:pos x="T10" y="T11"/>
                </a:cxn>
              </a:cxnLst>
              <a:rect l="0" t="0" r="r" b="b"/>
              <a:pathLst>
                <a:path w="19" h="17">
                  <a:moveTo>
                    <a:pt x="16" y="3"/>
                  </a:moveTo>
                  <a:lnTo>
                    <a:pt x="12" y="0"/>
                  </a:lnTo>
                  <a:lnTo>
                    <a:pt x="0" y="10"/>
                  </a:lnTo>
                  <a:lnTo>
                    <a:pt x="7" y="17"/>
                  </a:lnTo>
                  <a:lnTo>
                    <a:pt x="19" y="6"/>
                  </a:lnTo>
                  <a:lnTo>
                    <a:pt x="16"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61" name="Freeform 769"/>
            <p:cNvSpPr>
              <a:spLocks/>
            </p:cNvSpPr>
            <p:nvPr/>
          </p:nvSpPr>
          <p:spPr bwMode="auto">
            <a:xfrm>
              <a:off x="2370" y="4054"/>
              <a:ext cx="3" cy="3"/>
            </a:xfrm>
            <a:custGeom>
              <a:avLst/>
              <a:gdLst>
                <a:gd name="T0" fmla="*/ 7 w 8"/>
                <a:gd name="T1" fmla="*/ 8 h 8"/>
                <a:gd name="T2" fmla="*/ 8 w 8"/>
                <a:gd name="T3" fmla="*/ 5 h 8"/>
                <a:gd name="T4" fmla="*/ 7 w 8"/>
                <a:gd name="T5" fmla="*/ 2 h 8"/>
                <a:gd name="T6" fmla="*/ 4 w 8"/>
                <a:gd name="T7" fmla="*/ 0 h 8"/>
                <a:gd name="T8" fmla="*/ 0 w 8"/>
                <a:gd name="T9" fmla="*/ 2 h 8"/>
                <a:gd name="T10" fmla="*/ 7 w 8"/>
                <a:gd name="T11" fmla="*/ 8 h 8"/>
              </a:gdLst>
              <a:ahLst/>
              <a:cxnLst>
                <a:cxn ang="0">
                  <a:pos x="T0" y="T1"/>
                </a:cxn>
                <a:cxn ang="0">
                  <a:pos x="T2" y="T3"/>
                </a:cxn>
                <a:cxn ang="0">
                  <a:pos x="T4" y="T5"/>
                </a:cxn>
                <a:cxn ang="0">
                  <a:pos x="T6" y="T7"/>
                </a:cxn>
                <a:cxn ang="0">
                  <a:pos x="T8" y="T9"/>
                </a:cxn>
                <a:cxn ang="0">
                  <a:pos x="T10" y="T11"/>
                </a:cxn>
              </a:cxnLst>
              <a:rect l="0" t="0" r="r" b="b"/>
              <a:pathLst>
                <a:path w="8" h="8">
                  <a:moveTo>
                    <a:pt x="7" y="8"/>
                  </a:moveTo>
                  <a:lnTo>
                    <a:pt x="8" y="5"/>
                  </a:lnTo>
                  <a:lnTo>
                    <a:pt x="7" y="2"/>
                  </a:lnTo>
                  <a:lnTo>
                    <a:pt x="4" y="0"/>
                  </a:lnTo>
                  <a:lnTo>
                    <a:pt x="0" y="2"/>
                  </a:lnTo>
                  <a:lnTo>
                    <a:pt x="7"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62" name="Freeform 770"/>
            <p:cNvSpPr>
              <a:spLocks/>
            </p:cNvSpPr>
            <p:nvPr/>
          </p:nvSpPr>
          <p:spPr bwMode="auto">
            <a:xfrm>
              <a:off x="2379" y="4061"/>
              <a:ext cx="3" cy="3"/>
            </a:xfrm>
            <a:custGeom>
              <a:avLst/>
              <a:gdLst>
                <a:gd name="T0" fmla="*/ 2 w 7"/>
                <a:gd name="T1" fmla="*/ 0 h 9"/>
                <a:gd name="T2" fmla="*/ 0 w 7"/>
                <a:gd name="T3" fmla="*/ 2 h 9"/>
                <a:gd name="T4" fmla="*/ 0 w 7"/>
                <a:gd name="T5" fmla="*/ 6 h 9"/>
                <a:gd name="T6" fmla="*/ 3 w 7"/>
                <a:gd name="T7" fmla="*/ 9 h 9"/>
                <a:gd name="T8" fmla="*/ 7 w 7"/>
                <a:gd name="T9" fmla="*/ 9 h 9"/>
                <a:gd name="T10" fmla="*/ 2 w 7"/>
                <a:gd name="T11" fmla="*/ 0 h 9"/>
              </a:gdLst>
              <a:ahLst/>
              <a:cxnLst>
                <a:cxn ang="0">
                  <a:pos x="T0" y="T1"/>
                </a:cxn>
                <a:cxn ang="0">
                  <a:pos x="T2" y="T3"/>
                </a:cxn>
                <a:cxn ang="0">
                  <a:pos x="T4" y="T5"/>
                </a:cxn>
                <a:cxn ang="0">
                  <a:pos x="T6" y="T7"/>
                </a:cxn>
                <a:cxn ang="0">
                  <a:pos x="T8" y="T9"/>
                </a:cxn>
                <a:cxn ang="0">
                  <a:pos x="T10" y="T11"/>
                </a:cxn>
              </a:cxnLst>
              <a:rect l="0" t="0" r="r" b="b"/>
              <a:pathLst>
                <a:path w="7" h="9">
                  <a:moveTo>
                    <a:pt x="2" y="0"/>
                  </a:moveTo>
                  <a:lnTo>
                    <a:pt x="0" y="2"/>
                  </a:lnTo>
                  <a:lnTo>
                    <a:pt x="0" y="6"/>
                  </a:lnTo>
                  <a:lnTo>
                    <a:pt x="3" y="9"/>
                  </a:lnTo>
                  <a:lnTo>
                    <a:pt x="7" y="9"/>
                  </a:lnTo>
                  <a:lnTo>
                    <a:pt x="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63" name="Freeform 771"/>
            <p:cNvSpPr>
              <a:spLocks/>
            </p:cNvSpPr>
            <p:nvPr/>
          </p:nvSpPr>
          <p:spPr bwMode="auto">
            <a:xfrm>
              <a:off x="2380" y="4058"/>
              <a:ext cx="5" cy="6"/>
            </a:xfrm>
            <a:custGeom>
              <a:avLst/>
              <a:gdLst>
                <a:gd name="T0" fmla="*/ 14 w 16"/>
                <a:gd name="T1" fmla="*/ 5 h 17"/>
                <a:gd name="T2" fmla="*/ 11 w 16"/>
                <a:gd name="T3" fmla="*/ 0 h 17"/>
                <a:gd name="T4" fmla="*/ 0 w 16"/>
                <a:gd name="T5" fmla="*/ 8 h 17"/>
                <a:gd name="T6" fmla="*/ 5 w 16"/>
                <a:gd name="T7" fmla="*/ 17 h 17"/>
                <a:gd name="T8" fmla="*/ 16 w 16"/>
                <a:gd name="T9" fmla="*/ 9 h 17"/>
                <a:gd name="T10" fmla="*/ 14 w 16"/>
                <a:gd name="T11" fmla="*/ 5 h 17"/>
              </a:gdLst>
              <a:ahLst/>
              <a:cxnLst>
                <a:cxn ang="0">
                  <a:pos x="T0" y="T1"/>
                </a:cxn>
                <a:cxn ang="0">
                  <a:pos x="T2" y="T3"/>
                </a:cxn>
                <a:cxn ang="0">
                  <a:pos x="T4" y="T5"/>
                </a:cxn>
                <a:cxn ang="0">
                  <a:pos x="T6" y="T7"/>
                </a:cxn>
                <a:cxn ang="0">
                  <a:pos x="T8" y="T9"/>
                </a:cxn>
                <a:cxn ang="0">
                  <a:pos x="T10" y="T11"/>
                </a:cxn>
              </a:cxnLst>
              <a:rect l="0" t="0" r="r" b="b"/>
              <a:pathLst>
                <a:path w="16" h="17">
                  <a:moveTo>
                    <a:pt x="14" y="5"/>
                  </a:moveTo>
                  <a:lnTo>
                    <a:pt x="11" y="0"/>
                  </a:lnTo>
                  <a:lnTo>
                    <a:pt x="0" y="8"/>
                  </a:lnTo>
                  <a:lnTo>
                    <a:pt x="5" y="17"/>
                  </a:lnTo>
                  <a:lnTo>
                    <a:pt x="16" y="9"/>
                  </a:lnTo>
                  <a:lnTo>
                    <a:pt x="14"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64" name="Freeform 772"/>
            <p:cNvSpPr>
              <a:spLocks/>
            </p:cNvSpPr>
            <p:nvPr/>
          </p:nvSpPr>
          <p:spPr bwMode="auto">
            <a:xfrm>
              <a:off x="2384" y="4058"/>
              <a:ext cx="2" cy="3"/>
            </a:xfrm>
            <a:custGeom>
              <a:avLst/>
              <a:gdLst>
                <a:gd name="T0" fmla="*/ 5 w 7"/>
                <a:gd name="T1" fmla="*/ 9 h 9"/>
                <a:gd name="T2" fmla="*/ 7 w 7"/>
                <a:gd name="T3" fmla="*/ 7 h 9"/>
                <a:gd name="T4" fmla="*/ 7 w 7"/>
                <a:gd name="T5" fmla="*/ 2 h 9"/>
                <a:gd name="T6" fmla="*/ 4 w 7"/>
                <a:gd name="T7" fmla="*/ 0 h 9"/>
                <a:gd name="T8" fmla="*/ 0 w 7"/>
                <a:gd name="T9" fmla="*/ 0 h 9"/>
                <a:gd name="T10" fmla="*/ 5 w 7"/>
                <a:gd name="T11" fmla="*/ 9 h 9"/>
              </a:gdLst>
              <a:ahLst/>
              <a:cxnLst>
                <a:cxn ang="0">
                  <a:pos x="T0" y="T1"/>
                </a:cxn>
                <a:cxn ang="0">
                  <a:pos x="T2" y="T3"/>
                </a:cxn>
                <a:cxn ang="0">
                  <a:pos x="T4" y="T5"/>
                </a:cxn>
                <a:cxn ang="0">
                  <a:pos x="T6" y="T7"/>
                </a:cxn>
                <a:cxn ang="0">
                  <a:pos x="T8" y="T9"/>
                </a:cxn>
                <a:cxn ang="0">
                  <a:pos x="T10" y="T11"/>
                </a:cxn>
              </a:cxnLst>
              <a:rect l="0" t="0" r="r" b="b"/>
              <a:pathLst>
                <a:path w="7" h="9">
                  <a:moveTo>
                    <a:pt x="5" y="9"/>
                  </a:moveTo>
                  <a:lnTo>
                    <a:pt x="7" y="7"/>
                  </a:lnTo>
                  <a:lnTo>
                    <a:pt x="7" y="2"/>
                  </a:lnTo>
                  <a:lnTo>
                    <a:pt x="4" y="0"/>
                  </a:lnTo>
                  <a:lnTo>
                    <a:pt x="0" y="0"/>
                  </a:lnTo>
                  <a:lnTo>
                    <a:pt x="5"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65" name="Freeform 773"/>
            <p:cNvSpPr>
              <a:spLocks/>
            </p:cNvSpPr>
            <p:nvPr/>
          </p:nvSpPr>
          <p:spPr bwMode="auto">
            <a:xfrm>
              <a:off x="2390" y="4065"/>
              <a:ext cx="2" cy="3"/>
            </a:xfrm>
            <a:custGeom>
              <a:avLst/>
              <a:gdLst>
                <a:gd name="T0" fmla="*/ 2 w 7"/>
                <a:gd name="T1" fmla="*/ 0 h 9"/>
                <a:gd name="T2" fmla="*/ 0 w 7"/>
                <a:gd name="T3" fmla="*/ 2 h 9"/>
                <a:gd name="T4" fmla="*/ 0 w 7"/>
                <a:gd name="T5" fmla="*/ 5 h 9"/>
                <a:gd name="T6" fmla="*/ 3 w 7"/>
                <a:gd name="T7" fmla="*/ 9 h 9"/>
                <a:gd name="T8" fmla="*/ 7 w 7"/>
                <a:gd name="T9" fmla="*/ 9 h 9"/>
                <a:gd name="T10" fmla="*/ 2 w 7"/>
                <a:gd name="T11" fmla="*/ 0 h 9"/>
              </a:gdLst>
              <a:ahLst/>
              <a:cxnLst>
                <a:cxn ang="0">
                  <a:pos x="T0" y="T1"/>
                </a:cxn>
                <a:cxn ang="0">
                  <a:pos x="T2" y="T3"/>
                </a:cxn>
                <a:cxn ang="0">
                  <a:pos x="T4" y="T5"/>
                </a:cxn>
                <a:cxn ang="0">
                  <a:pos x="T6" y="T7"/>
                </a:cxn>
                <a:cxn ang="0">
                  <a:pos x="T8" y="T9"/>
                </a:cxn>
                <a:cxn ang="0">
                  <a:pos x="T10" y="T11"/>
                </a:cxn>
              </a:cxnLst>
              <a:rect l="0" t="0" r="r" b="b"/>
              <a:pathLst>
                <a:path w="7" h="9">
                  <a:moveTo>
                    <a:pt x="2" y="0"/>
                  </a:moveTo>
                  <a:lnTo>
                    <a:pt x="0" y="2"/>
                  </a:lnTo>
                  <a:lnTo>
                    <a:pt x="0" y="5"/>
                  </a:lnTo>
                  <a:lnTo>
                    <a:pt x="3" y="9"/>
                  </a:lnTo>
                  <a:lnTo>
                    <a:pt x="7" y="9"/>
                  </a:lnTo>
                  <a:lnTo>
                    <a:pt x="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66" name="Freeform 774"/>
            <p:cNvSpPr>
              <a:spLocks/>
            </p:cNvSpPr>
            <p:nvPr/>
          </p:nvSpPr>
          <p:spPr bwMode="auto">
            <a:xfrm>
              <a:off x="2390" y="4063"/>
              <a:ext cx="5" cy="5"/>
            </a:xfrm>
            <a:custGeom>
              <a:avLst/>
              <a:gdLst>
                <a:gd name="T0" fmla="*/ 10 w 13"/>
                <a:gd name="T1" fmla="*/ 5 h 14"/>
                <a:gd name="T2" fmla="*/ 8 w 13"/>
                <a:gd name="T3" fmla="*/ 0 h 14"/>
                <a:gd name="T4" fmla="*/ 0 w 13"/>
                <a:gd name="T5" fmla="*/ 5 h 14"/>
                <a:gd name="T6" fmla="*/ 5 w 13"/>
                <a:gd name="T7" fmla="*/ 14 h 14"/>
                <a:gd name="T8" fmla="*/ 13 w 13"/>
                <a:gd name="T9" fmla="*/ 9 h 14"/>
                <a:gd name="T10" fmla="*/ 10 w 13"/>
                <a:gd name="T11" fmla="*/ 5 h 14"/>
              </a:gdLst>
              <a:ahLst/>
              <a:cxnLst>
                <a:cxn ang="0">
                  <a:pos x="T0" y="T1"/>
                </a:cxn>
                <a:cxn ang="0">
                  <a:pos x="T2" y="T3"/>
                </a:cxn>
                <a:cxn ang="0">
                  <a:pos x="T4" y="T5"/>
                </a:cxn>
                <a:cxn ang="0">
                  <a:pos x="T6" y="T7"/>
                </a:cxn>
                <a:cxn ang="0">
                  <a:pos x="T8" y="T9"/>
                </a:cxn>
                <a:cxn ang="0">
                  <a:pos x="T10" y="T11"/>
                </a:cxn>
              </a:cxnLst>
              <a:rect l="0" t="0" r="r" b="b"/>
              <a:pathLst>
                <a:path w="13" h="14">
                  <a:moveTo>
                    <a:pt x="10" y="5"/>
                  </a:moveTo>
                  <a:lnTo>
                    <a:pt x="8" y="0"/>
                  </a:lnTo>
                  <a:lnTo>
                    <a:pt x="0" y="5"/>
                  </a:lnTo>
                  <a:lnTo>
                    <a:pt x="5" y="14"/>
                  </a:lnTo>
                  <a:lnTo>
                    <a:pt x="13" y="9"/>
                  </a:lnTo>
                  <a:lnTo>
                    <a:pt x="1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67" name="Freeform 775"/>
            <p:cNvSpPr>
              <a:spLocks/>
            </p:cNvSpPr>
            <p:nvPr/>
          </p:nvSpPr>
          <p:spPr bwMode="auto">
            <a:xfrm>
              <a:off x="2393" y="4063"/>
              <a:ext cx="2" cy="3"/>
            </a:xfrm>
            <a:custGeom>
              <a:avLst/>
              <a:gdLst>
                <a:gd name="T0" fmla="*/ 5 w 7"/>
                <a:gd name="T1" fmla="*/ 9 h 9"/>
                <a:gd name="T2" fmla="*/ 7 w 7"/>
                <a:gd name="T3" fmla="*/ 7 h 9"/>
                <a:gd name="T4" fmla="*/ 7 w 7"/>
                <a:gd name="T5" fmla="*/ 2 h 9"/>
                <a:gd name="T6" fmla="*/ 3 w 7"/>
                <a:gd name="T7" fmla="*/ 0 h 9"/>
                <a:gd name="T8" fmla="*/ 0 w 7"/>
                <a:gd name="T9" fmla="*/ 0 h 9"/>
                <a:gd name="T10" fmla="*/ 5 w 7"/>
                <a:gd name="T11" fmla="*/ 9 h 9"/>
              </a:gdLst>
              <a:ahLst/>
              <a:cxnLst>
                <a:cxn ang="0">
                  <a:pos x="T0" y="T1"/>
                </a:cxn>
                <a:cxn ang="0">
                  <a:pos x="T2" y="T3"/>
                </a:cxn>
                <a:cxn ang="0">
                  <a:pos x="T4" y="T5"/>
                </a:cxn>
                <a:cxn ang="0">
                  <a:pos x="T6" y="T7"/>
                </a:cxn>
                <a:cxn ang="0">
                  <a:pos x="T8" y="T9"/>
                </a:cxn>
                <a:cxn ang="0">
                  <a:pos x="T10" y="T11"/>
                </a:cxn>
              </a:cxnLst>
              <a:rect l="0" t="0" r="r" b="b"/>
              <a:pathLst>
                <a:path w="7" h="9">
                  <a:moveTo>
                    <a:pt x="5" y="9"/>
                  </a:moveTo>
                  <a:lnTo>
                    <a:pt x="7" y="7"/>
                  </a:lnTo>
                  <a:lnTo>
                    <a:pt x="7" y="2"/>
                  </a:lnTo>
                  <a:lnTo>
                    <a:pt x="3" y="0"/>
                  </a:lnTo>
                  <a:lnTo>
                    <a:pt x="0" y="0"/>
                  </a:lnTo>
                  <a:lnTo>
                    <a:pt x="5"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68" name="Freeform 776"/>
            <p:cNvSpPr>
              <a:spLocks/>
            </p:cNvSpPr>
            <p:nvPr/>
          </p:nvSpPr>
          <p:spPr bwMode="auto">
            <a:xfrm>
              <a:off x="2414" y="4156"/>
              <a:ext cx="1" cy="3"/>
            </a:xfrm>
            <a:custGeom>
              <a:avLst/>
              <a:gdLst>
                <a:gd name="T0" fmla="*/ 5 w 5"/>
                <a:gd name="T1" fmla="*/ 0 h 9"/>
                <a:gd name="T2" fmla="*/ 2 w 5"/>
                <a:gd name="T3" fmla="*/ 1 h 9"/>
                <a:gd name="T4" fmla="*/ 0 w 5"/>
                <a:gd name="T5" fmla="*/ 4 h 9"/>
                <a:gd name="T6" fmla="*/ 1 w 5"/>
                <a:gd name="T7" fmla="*/ 7 h 9"/>
                <a:gd name="T8" fmla="*/ 3 w 5"/>
                <a:gd name="T9" fmla="*/ 9 h 9"/>
                <a:gd name="T10" fmla="*/ 5 w 5"/>
                <a:gd name="T11" fmla="*/ 0 h 9"/>
              </a:gdLst>
              <a:ahLst/>
              <a:cxnLst>
                <a:cxn ang="0">
                  <a:pos x="T0" y="T1"/>
                </a:cxn>
                <a:cxn ang="0">
                  <a:pos x="T2" y="T3"/>
                </a:cxn>
                <a:cxn ang="0">
                  <a:pos x="T4" y="T5"/>
                </a:cxn>
                <a:cxn ang="0">
                  <a:pos x="T6" y="T7"/>
                </a:cxn>
                <a:cxn ang="0">
                  <a:pos x="T8" y="T9"/>
                </a:cxn>
                <a:cxn ang="0">
                  <a:pos x="T10" y="T11"/>
                </a:cxn>
              </a:cxnLst>
              <a:rect l="0" t="0" r="r" b="b"/>
              <a:pathLst>
                <a:path w="5" h="9">
                  <a:moveTo>
                    <a:pt x="5" y="0"/>
                  </a:moveTo>
                  <a:lnTo>
                    <a:pt x="2" y="1"/>
                  </a:lnTo>
                  <a:lnTo>
                    <a:pt x="0" y="4"/>
                  </a:lnTo>
                  <a:lnTo>
                    <a:pt x="1" y="7"/>
                  </a:lnTo>
                  <a:lnTo>
                    <a:pt x="3" y="9"/>
                  </a:lnTo>
                  <a:lnTo>
                    <a:pt x="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69" name="Freeform 777"/>
            <p:cNvSpPr>
              <a:spLocks/>
            </p:cNvSpPr>
            <p:nvPr/>
          </p:nvSpPr>
          <p:spPr bwMode="auto">
            <a:xfrm>
              <a:off x="2415" y="4156"/>
              <a:ext cx="9" cy="13"/>
            </a:xfrm>
            <a:custGeom>
              <a:avLst/>
              <a:gdLst>
                <a:gd name="T0" fmla="*/ 20 w 29"/>
                <a:gd name="T1" fmla="*/ 36 h 38"/>
                <a:gd name="T2" fmla="*/ 16 w 29"/>
                <a:gd name="T3" fmla="*/ 38 h 38"/>
                <a:gd name="T4" fmla="*/ 29 w 29"/>
                <a:gd name="T5" fmla="*/ 28 h 38"/>
                <a:gd name="T6" fmla="*/ 27 w 29"/>
                <a:gd name="T7" fmla="*/ 15 h 38"/>
                <a:gd name="T8" fmla="*/ 16 w 29"/>
                <a:gd name="T9" fmla="*/ 6 h 38"/>
                <a:gd name="T10" fmla="*/ 2 w 29"/>
                <a:gd name="T11" fmla="*/ 0 h 38"/>
                <a:gd name="T12" fmla="*/ 0 w 29"/>
                <a:gd name="T13" fmla="*/ 9 h 38"/>
                <a:gd name="T14" fmla="*/ 12 w 29"/>
                <a:gd name="T15" fmla="*/ 15 h 38"/>
                <a:gd name="T16" fmla="*/ 17 w 29"/>
                <a:gd name="T17" fmla="*/ 20 h 38"/>
                <a:gd name="T18" fmla="*/ 20 w 29"/>
                <a:gd name="T19" fmla="*/ 26 h 38"/>
                <a:gd name="T20" fmla="*/ 14 w 29"/>
                <a:gd name="T21" fmla="*/ 29 h 38"/>
                <a:gd name="T22" fmla="*/ 10 w 29"/>
                <a:gd name="T23" fmla="*/ 31 h 38"/>
                <a:gd name="T24" fmla="*/ 14 w 29"/>
                <a:gd name="T25" fmla="*/ 29 h 38"/>
                <a:gd name="T26" fmla="*/ 12 w 29"/>
                <a:gd name="T27" fmla="*/ 31 h 38"/>
                <a:gd name="T28" fmla="*/ 10 w 29"/>
                <a:gd name="T29" fmla="*/ 35 h 38"/>
                <a:gd name="T30" fmla="*/ 13 w 29"/>
                <a:gd name="T31" fmla="*/ 37 h 38"/>
                <a:gd name="T32" fmla="*/ 16 w 29"/>
                <a:gd name="T33" fmla="*/ 38 h 38"/>
                <a:gd name="T34" fmla="*/ 20 w 29"/>
                <a:gd name="T35" fmla="*/ 3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38">
                  <a:moveTo>
                    <a:pt x="20" y="36"/>
                  </a:moveTo>
                  <a:lnTo>
                    <a:pt x="16" y="38"/>
                  </a:lnTo>
                  <a:lnTo>
                    <a:pt x="29" y="28"/>
                  </a:lnTo>
                  <a:lnTo>
                    <a:pt x="27" y="15"/>
                  </a:lnTo>
                  <a:lnTo>
                    <a:pt x="16" y="6"/>
                  </a:lnTo>
                  <a:lnTo>
                    <a:pt x="2" y="0"/>
                  </a:lnTo>
                  <a:lnTo>
                    <a:pt x="0" y="9"/>
                  </a:lnTo>
                  <a:lnTo>
                    <a:pt x="12" y="15"/>
                  </a:lnTo>
                  <a:lnTo>
                    <a:pt x="17" y="20"/>
                  </a:lnTo>
                  <a:lnTo>
                    <a:pt x="20" y="26"/>
                  </a:lnTo>
                  <a:lnTo>
                    <a:pt x="14" y="29"/>
                  </a:lnTo>
                  <a:lnTo>
                    <a:pt x="10" y="31"/>
                  </a:lnTo>
                  <a:lnTo>
                    <a:pt x="14" y="29"/>
                  </a:lnTo>
                  <a:lnTo>
                    <a:pt x="12" y="31"/>
                  </a:lnTo>
                  <a:lnTo>
                    <a:pt x="10" y="35"/>
                  </a:lnTo>
                  <a:lnTo>
                    <a:pt x="13" y="37"/>
                  </a:lnTo>
                  <a:lnTo>
                    <a:pt x="16" y="38"/>
                  </a:lnTo>
                  <a:lnTo>
                    <a:pt x="20" y="3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70" name="Freeform 778"/>
            <p:cNvSpPr>
              <a:spLocks/>
            </p:cNvSpPr>
            <p:nvPr/>
          </p:nvSpPr>
          <p:spPr bwMode="auto">
            <a:xfrm>
              <a:off x="2417" y="4167"/>
              <a:ext cx="6" cy="14"/>
            </a:xfrm>
            <a:custGeom>
              <a:avLst/>
              <a:gdLst>
                <a:gd name="T0" fmla="*/ 18 w 18"/>
                <a:gd name="T1" fmla="*/ 33 h 43"/>
                <a:gd name="T2" fmla="*/ 12 w 18"/>
                <a:gd name="T3" fmla="*/ 29 h 43"/>
                <a:gd name="T4" fmla="*/ 9 w 18"/>
                <a:gd name="T5" fmla="*/ 23 h 43"/>
                <a:gd name="T6" fmla="*/ 9 w 18"/>
                <a:gd name="T7" fmla="*/ 13 h 43"/>
                <a:gd name="T8" fmla="*/ 13 w 18"/>
                <a:gd name="T9" fmla="*/ 5 h 43"/>
                <a:gd name="T10" fmla="*/ 3 w 18"/>
                <a:gd name="T11" fmla="*/ 0 h 43"/>
                <a:gd name="T12" fmla="*/ 0 w 18"/>
                <a:gd name="T13" fmla="*/ 13 h 43"/>
                <a:gd name="T14" fmla="*/ 0 w 18"/>
                <a:gd name="T15" fmla="*/ 23 h 43"/>
                <a:gd name="T16" fmla="*/ 5 w 18"/>
                <a:gd name="T17" fmla="*/ 36 h 43"/>
                <a:gd name="T18" fmla="*/ 16 w 18"/>
                <a:gd name="T19" fmla="*/ 43 h 43"/>
                <a:gd name="T20" fmla="*/ 18 w 18"/>
                <a:gd name="T21" fmla="*/ 3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43">
                  <a:moveTo>
                    <a:pt x="18" y="33"/>
                  </a:moveTo>
                  <a:lnTo>
                    <a:pt x="12" y="29"/>
                  </a:lnTo>
                  <a:lnTo>
                    <a:pt x="9" y="23"/>
                  </a:lnTo>
                  <a:lnTo>
                    <a:pt x="9" y="13"/>
                  </a:lnTo>
                  <a:lnTo>
                    <a:pt x="13" y="5"/>
                  </a:lnTo>
                  <a:lnTo>
                    <a:pt x="3" y="0"/>
                  </a:lnTo>
                  <a:lnTo>
                    <a:pt x="0" y="13"/>
                  </a:lnTo>
                  <a:lnTo>
                    <a:pt x="0" y="23"/>
                  </a:lnTo>
                  <a:lnTo>
                    <a:pt x="5" y="36"/>
                  </a:lnTo>
                  <a:lnTo>
                    <a:pt x="16" y="43"/>
                  </a:lnTo>
                  <a:lnTo>
                    <a:pt x="18" y="3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71" name="Freeform 779"/>
            <p:cNvSpPr>
              <a:spLocks/>
            </p:cNvSpPr>
            <p:nvPr/>
          </p:nvSpPr>
          <p:spPr bwMode="auto">
            <a:xfrm>
              <a:off x="2422" y="4178"/>
              <a:ext cx="2" cy="3"/>
            </a:xfrm>
            <a:custGeom>
              <a:avLst/>
              <a:gdLst>
                <a:gd name="T0" fmla="*/ 0 w 6"/>
                <a:gd name="T1" fmla="*/ 10 h 10"/>
                <a:gd name="T2" fmla="*/ 4 w 6"/>
                <a:gd name="T3" fmla="*/ 8 h 10"/>
                <a:gd name="T4" fmla="*/ 6 w 6"/>
                <a:gd name="T5" fmla="*/ 6 h 10"/>
                <a:gd name="T6" fmla="*/ 6 w 6"/>
                <a:gd name="T7" fmla="*/ 3 h 10"/>
                <a:gd name="T8" fmla="*/ 2 w 6"/>
                <a:gd name="T9" fmla="*/ 0 h 10"/>
                <a:gd name="T10" fmla="*/ 0 w 6"/>
                <a:gd name="T11" fmla="*/ 10 h 10"/>
              </a:gdLst>
              <a:ahLst/>
              <a:cxnLst>
                <a:cxn ang="0">
                  <a:pos x="T0" y="T1"/>
                </a:cxn>
                <a:cxn ang="0">
                  <a:pos x="T2" y="T3"/>
                </a:cxn>
                <a:cxn ang="0">
                  <a:pos x="T4" y="T5"/>
                </a:cxn>
                <a:cxn ang="0">
                  <a:pos x="T6" y="T7"/>
                </a:cxn>
                <a:cxn ang="0">
                  <a:pos x="T8" y="T9"/>
                </a:cxn>
                <a:cxn ang="0">
                  <a:pos x="T10" y="T11"/>
                </a:cxn>
              </a:cxnLst>
              <a:rect l="0" t="0" r="r" b="b"/>
              <a:pathLst>
                <a:path w="6" h="10">
                  <a:moveTo>
                    <a:pt x="0" y="10"/>
                  </a:moveTo>
                  <a:lnTo>
                    <a:pt x="4" y="8"/>
                  </a:lnTo>
                  <a:lnTo>
                    <a:pt x="6" y="6"/>
                  </a:lnTo>
                  <a:lnTo>
                    <a:pt x="6" y="3"/>
                  </a:lnTo>
                  <a:lnTo>
                    <a:pt x="2" y="0"/>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72" name="Freeform 780"/>
            <p:cNvSpPr>
              <a:spLocks/>
            </p:cNvSpPr>
            <p:nvPr/>
          </p:nvSpPr>
          <p:spPr bwMode="auto">
            <a:xfrm>
              <a:off x="2419" y="4166"/>
              <a:ext cx="2" cy="3"/>
            </a:xfrm>
            <a:custGeom>
              <a:avLst/>
              <a:gdLst>
                <a:gd name="T0" fmla="*/ 0 w 7"/>
                <a:gd name="T1" fmla="*/ 9 h 9"/>
                <a:gd name="T2" fmla="*/ 3 w 7"/>
                <a:gd name="T3" fmla="*/ 9 h 9"/>
                <a:gd name="T4" fmla="*/ 7 w 7"/>
                <a:gd name="T5" fmla="*/ 6 h 9"/>
                <a:gd name="T6" fmla="*/ 7 w 7"/>
                <a:gd name="T7" fmla="*/ 2 h 9"/>
                <a:gd name="T8" fmla="*/ 4 w 7"/>
                <a:gd name="T9" fmla="*/ 0 h 9"/>
                <a:gd name="T10" fmla="*/ 0 w 7"/>
                <a:gd name="T11" fmla="*/ 9 h 9"/>
              </a:gdLst>
              <a:ahLst/>
              <a:cxnLst>
                <a:cxn ang="0">
                  <a:pos x="T0" y="T1"/>
                </a:cxn>
                <a:cxn ang="0">
                  <a:pos x="T2" y="T3"/>
                </a:cxn>
                <a:cxn ang="0">
                  <a:pos x="T4" y="T5"/>
                </a:cxn>
                <a:cxn ang="0">
                  <a:pos x="T6" y="T7"/>
                </a:cxn>
                <a:cxn ang="0">
                  <a:pos x="T8" y="T9"/>
                </a:cxn>
                <a:cxn ang="0">
                  <a:pos x="T10" y="T11"/>
                </a:cxn>
              </a:cxnLst>
              <a:rect l="0" t="0" r="r" b="b"/>
              <a:pathLst>
                <a:path w="7" h="9">
                  <a:moveTo>
                    <a:pt x="0" y="9"/>
                  </a:moveTo>
                  <a:lnTo>
                    <a:pt x="3" y="9"/>
                  </a:lnTo>
                  <a:lnTo>
                    <a:pt x="7" y="6"/>
                  </a:lnTo>
                  <a:lnTo>
                    <a:pt x="7" y="2"/>
                  </a:lnTo>
                  <a:lnTo>
                    <a:pt x="4"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73" name="Freeform 781"/>
            <p:cNvSpPr>
              <a:spLocks/>
            </p:cNvSpPr>
            <p:nvPr/>
          </p:nvSpPr>
          <p:spPr bwMode="auto">
            <a:xfrm>
              <a:off x="2404" y="4164"/>
              <a:ext cx="16" cy="5"/>
            </a:xfrm>
            <a:custGeom>
              <a:avLst/>
              <a:gdLst>
                <a:gd name="T0" fmla="*/ 9 w 50"/>
                <a:gd name="T1" fmla="*/ 13 h 16"/>
                <a:gd name="T2" fmla="*/ 10 w 50"/>
                <a:gd name="T3" fmla="*/ 13 h 16"/>
                <a:gd name="T4" fmla="*/ 14 w 50"/>
                <a:gd name="T5" fmla="*/ 10 h 16"/>
                <a:gd name="T6" fmla="*/ 18 w 50"/>
                <a:gd name="T7" fmla="*/ 12 h 16"/>
                <a:gd name="T8" fmla="*/ 24 w 50"/>
                <a:gd name="T9" fmla="*/ 10 h 16"/>
                <a:gd name="T10" fmla="*/ 31 w 50"/>
                <a:gd name="T11" fmla="*/ 12 h 16"/>
                <a:gd name="T12" fmla="*/ 38 w 50"/>
                <a:gd name="T13" fmla="*/ 13 h 16"/>
                <a:gd name="T14" fmla="*/ 42 w 50"/>
                <a:gd name="T15" fmla="*/ 14 h 16"/>
                <a:gd name="T16" fmla="*/ 46 w 50"/>
                <a:gd name="T17" fmla="*/ 16 h 16"/>
                <a:gd name="T18" fmla="*/ 50 w 50"/>
                <a:gd name="T19" fmla="*/ 7 h 16"/>
                <a:gd name="T20" fmla="*/ 45 w 50"/>
                <a:gd name="T21" fmla="*/ 5 h 16"/>
                <a:gd name="T22" fmla="*/ 38 w 50"/>
                <a:gd name="T23" fmla="*/ 4 h 16"/>
                <a:gd name="T24" fmla="*/ 31 w 50"/>
                <a:gd name="T25" fmla="*/ 2 h 16"/>
                <a:gd name="T26" fmla="*/ 24 w 50"/>
                <a:gd name="T27" fmla="*/ 1 h 16"/>
                <a:gd name="T28" fmla="*/ 18 w 50"/>
                <a:gd name="T29" fmla="*/ 0 h 16"/>
                <a:gd name="T30" fmla="*/ 11 w 50"/>
                <a:gd name="T31" fmla="*/ 1 h 16"/>
                <a:gd name="T32" fmla="*/ 6 w 50"/>
                <a:gd name="T33" fmla="*/ 4 h 16"/>
                <a:gd name="T34" fmla="*/ 0 w 50"/>
                <a:gd name="T35" fmla="*/ 8 h 16"/>
                <a:gd name="T36" fmla="*/ 9 w 50"/>
                <a:gd name="T3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 h="16">
                  <a:moveTo>
                    <a:pt x="9" y="13"/>
                  </a:moveTo>
                  <a:lnTo>
                    <a:pt x="10" y="13"/>
                  </a:lnTo>
                  <a:lnTo>
                    <a:pt x="14" y="10"/>
                  </a:lnTo>
                  <a:lnTo>
                    <a:pt x="18" y="12"/>
                  </a:lnTo>
                  <a:lnTo>
                    <a:pt x="24" y="10"/>
                  </a:lnTo>
                  <a:lnTo>
                    <a:pt x="31" y="12"/>
                  </a:lnTo>
                  <a:lnTo>
                    <a:pt x="38" y="13"/>
                  </a:lnTo>
                  <a:lnTo>
                    <a:pt x="42" y="14"/>
                  </a:lnTo>
                  <a:lnTo>
                    <a:pt x="46" y="16"/>
                  </a:lnTo>
                  <a:lnTo>
                    <a:pt x="50" y="7"/>
                  </a:lnTo>
                  <a:lnTo>
                    <a:pt x="45" y="5"/>
                  </a:lnTo>
                  <a:lnTo>
                    <a:pt x="38" y="4"/>
                  </a:lnTo>
                  <a:lnTo>
                    <a:pt x="31" y="2"/>
                  </a:lnTo>
                  <a:lnTo>
                    <a:pt x="24" y="1"/>
                  </a:lnTo>
                  <a:lnTo>
                    <a:pt x="18" y="0"/>
                  </a:lnTo>
                  <a:lnTo>
                    <a:pt x="11" y="1"/>
                  </a:lnTo>
                  <a:lnTo>
                    <a:pt x="6" y="4"/>
                  </a:lnTo>
                  <a:lnTo>
                    <a:pt x="0" y="8"/>
                  </a:lnTo>
                  <a:lnTo>
                    <a:pt x="9"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74" name="Freeform 782"/>
            <p:cNvSpPr>
              <a:spLocks/>
            </p:cNvSpPr>
            <p:nvPr/>
          </p:nvSpPr>
          <p:spPr bwMode="auto">
            <a:xfrm>
              <a:off x="2404" y="4166"/>
              <a:ext cx="3" cy="3"/>
            </a:xfrm>
            <a:custGeom>
              <a:avLst/>
              <a:gdLst>
                <a:gd name="T0" fmla="*/ 0 w 9"/>
                <a:gd name="T1" fmla="*/ 0 h 7"/>
                <a:gd name="T2" fmla="*/ 0 w 9"/>
                <a:gd name="T3" fmla="*/ 4 h 7"/>
                <a:gd name="T4" fmla="*/ 3 w 9"/>
                <a:gd name="T5" fmla="*/ 7 h 7"/>
                <a:gd name="T6" fmla="*/ 7 w 9"/>
                <a:gd name="T7" fmla="*/ 7 h 7"/>
                <a:gd name="T8" fmla="*/ 9 w 9"/>
                <a:gd name="T9" fmla="*/ 5 h 7"/>
                <a:gd name="T10" fmla="*/ 0 w 9"/>
                <a:gd name="T11" fmla="*/ 0 h 7"/>
              </a:gdLst>
              <a:ahLst/>
              <a:cxnLst>
                <a:cxn ang="0">
                  <a:pos x="T0" y="T1"/>
                </a:cxn>
                <a:cxn ang="0">
                  <a:pos x="T2" y="T3"/>
                </a:cxn>
                <a:cxn ang="0">
                  <a:pos x="T4" y="T5"/>
                </a:cxn>
                <a:cxn ang="0">
                  <a:pos x="T6" y="T7"/>
                </a:cxn>
                <a:cxn ang="0">
                  <a:pos x="T8" y="T9"/>
                </a:cxn>
                <a:cxn ang="0">
                  <a:pos x="T10" y="T11"/>
                </a:cxn>
              </a:cxnLst>
              <a:rect l="0" t="0" r="r" b="b"/>
              <a:pathLst>
                <a:path w="9" h="7">
                  <a:moveTo>
                    <a:pt x="0" y="0"/>
                  </a:moveTo>
                  <a:lnTo>
                    <a:pt x="0" y="4"/>
                  </a:lnTo>
                  <a:lnTo>
                    <a:pt x="3" y="7"/>
                  </a:lnTo>
                  <a:lnTo>
                    <a:pt x="7" y="7"/>
                  </a:lnTo>
                  <a:lnTo>
                    <a:pt x="9" y="5"/>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75" name="Freeform 783"/>
            <p:cNvSpPr>
              <a:spLocks/>
            </p:cNvSpPr>
            <p:nvPr/>
          </p:nvSpPr>
          <p:spPr bwMode="auto">
            <a:xfrm>
              <a:off x="2509" y="4107"/>
              <a:ext cx="3" cy="2"/>
            </a:xfrm>
            <a:custGeom>
              <a:avLst/>
              <a:gdLst>
                <a:gd name="T0" fmla="*/ 9 w 9"/>
                <a:gd name="T1" fmla="*/ 7 h 7"/>
                <a:gd name="T2" fmla="*/ 9 w 9"/>
                <a:gd name="T3" fmla="*/ 4 h 7"/>
                <a:gd name="T4" fmla="*/ 7 w 9"/>
                <a:gd name="T5" fmla="*/ 0 h 7"/>
                <a:gd name="T6" fmla="*/ 2 w 9"/>
                <a:gd name="T7" fmla="*/ 0 h 7"/>
                <a:gd name="T8" fmla="*/ 0 w 9"/>
                <a:gd name="T9" fmla="*/ 3 h 7"/>
                <a:gd name="T10" fmla="*/ 9 w 9"/>
                <a:gd name="T11" fmla="*/ 7 h 7"/>
              </a:gdLst>
              <a:ahLst/>
              <a:cxnLst>
                <a:cxn ang="0">
                  <a:pos x="T0" y="T1"/>
                </a:cxn>
                <a:cxn ang="0">
                  <a:pos x="T2" y="T3"/>
                </a:cxn>
                <a:cxn ang="0">
                  <a:pos x="T4" y="T5"/>
                </a:cxn>
                <a:cxn ang="0">
                  <a:pos x="T6" y="T7"/>
                </a:cxn>
                <a:cxn ang="0">
                  <a:pos x="T8" y="T9"/>
                </a:cxn>
                <a:cxn ang="0">
                  <a:pos x="T10" y="T11"/>
                </a:cxn>
              </a:cxnLst>
              <a:rect l="0" t="0" r="r" b="b"/>
              <a:pathLst>
                <a:path w="9" h="7">
                  <a:moveTo>
                    <a:pt x="9" y="7"/>
                  </a:moveTo>
                  <a:lnTo>
                    <a:pt x="9" y="4"/>
                  </a:lnTo>
                  <a:lnTo>
                    <a:pt x="7" y="0"/>
                  </a:lnTo>
                  <a:lnTo>
                    <a:pt x="2" y="0"/>
                  </a:lnTo>
                  <a:lnTo>
                    <a:pt x="0" y="3"/>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76" name="Freeform 784"/>
            <p:cNvSpPr>
              <a:spLocks/>
            </p:cNvSpPr>
            <p:nvPr/>
          </p:nvSpPr>
          <p:spPr bwMode="auto">
            <a:xfrm>
              <a:off x="2506" y="4108"/>
              <a:ext cx="6" cy="9"/>
            </a:xfrm>
            <a:custGeom>
              <a:avLst/>
              <a:gdLst>
                <a:gd name="T0" fmla="*/ 10 w 16"/>
                <a:gd name="T1" fmla="*/ 22 h 28"/>
                <a:gd name="T2" fmla="*/ 10 w 16"/>
                <a:gd name="T3" fmla="*/ 22 h 28"/>
                <a:gd name="T4" fmla="*/ 9 w 16"/>
                <a:gd name="T5" fmla="*/ 20 h 28"/>
                <a:gd name="T6" fmla="*/ 10 w 16"/>
                <a:gd name="T7" fmla="*/ 16 h 28"/>
                <a:gd name="T8" fmla="*/ 12 w 16"/>
                <a:gd name="T9" fmla="*/ 11 h 28"/>
                <a:gd name="T10" fmla="*/ 16 w 16"/>
                <a:gd name="T11" fmla="*/ 4 h 28"/>
                <a:gd name="T12" fmla="*/ 7 w 16"/>
                <a:gd name="T13" fmla="*/ 0 h 28"/>
                <a:gd name="T14" fmla="*/ 3 w 16"/>
                <a:gd name="T15" fmla="*/ 7 h 28"/>
                <a:gd name="T16" fmla="*/ 1 w 16"/>
                <a:gd name="T17" fmla="*/ 14 h 28"/>
                <a:gd name="T18" fmla="*/ 0 w 16"/>
                <a:gd name="T19" fmla="*/ 20 h 28"/>
                <a:gd name="T20" fmla="*/ 3 w 16"/>
                <a:gd name="T21" fmla="*/ 28 h 28"/>
                <a:gd name="T22" fmla="*/ 3 w 16"/>
                <a:gd name="T23" fmla="*/ 28 h 28"/>
                <a:gd name="T24" fmla="*/ 10 w 16"/>
                <a:gd name="T25"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28">
                  <a:moveTo>
                    <a:pt x="10" y="22"/>
                  </a:moveTo>
                  <a:lnTo>
                    <a:pt x="10" y="22"/>
                  </a:lnTo>
                  <a:lnTo>
                    <a:pt x="9" y="20"/>
                  </a:lnTo>
                  <a:lnTo>
                    <a:pt x="10" y="16"/>
                  </a:lnTo>
                  <a:lnTo>
                    <a:pt x="12" y="11"/>
                  </a:lnTo>
                  <a:lnTo>
                    <a:pt x="16" y="4"/>
                  </a:lnTo>
                  <a:lnTo>
                    <a:pt x="7" y="0"/>
                  </a:lnTo>
                  <a:lnTo>
                    <a:pt x="3" y="7"/>
                  </a:lnTo>
                  <a:lnTo>
                    <a:pt x="1" y="14"/>
                  </a:lnTo>
                  <a:lnTo>
                    <a:pt x="0" y="20"/>
                  </a:lnTo>
                  <a:lnTo>
                    <a:pt x="3" y="28"/>
                  </a:lnTo>
                  <a:lnTo>
                    <a:pt x="3" y="28"/>
                  </a:lnTo>
                  <a:lnTo>
                    <a:pt x="10" y="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77" name="Freeform 785"/>
            <p:cNvSpPr>
              <a:spLocks/>
            </p:cNvSpPr>
            <p:nvPr/>
          </p:nvSpPr>
          <p:spPr bwMode="auto">
            <a:xfrm>
              <a:off x="2504" y="4115"/>
              <a:ext cx="8" cy="12"/>
            </a:xfrm>
            <a:custGeom>
              <a:avLst/>
              <a:gdLst>
                <a:gd name="T0" fmla="*/ 7 w 24"/>
                <a:gd name="T1" fmla="*/ 34 h 35"/>
                <a:gd name="T2" fmla="*/ 4 w 24"/>
                <a:gd name="T3" fmla="*/ 34 h 35"/>
                <a:gd name="T4" fmla="*/ 19 w 24"/>
                <a:gd name="T5" fmla="*/ 29 h 35"/>
                <a:gd name="T6" fmla="*/ 24 w 24"/>
                <a:gd name="T7" fmla="*/ 18 h 35"/>
                <a:gd name="T8" fmla="*/ 23 w 24"/>
                <a:gd name="T9" fmla="*/ 8 h 35"/>
                <a:gd name="T10" fmla="*/ 18 w 24"/>
                <a:gd name="T11" fmla="*/ 0 h 35"/>
                <a:gd name="T12" fmla="*/ 11 w 24"/>
                <a:gd name="T13" fmla="*/ 6 h 35"/>
                <a:gd name="T14" fmla="*/ 14 w 24"/>
                <a:gd name="T15" fmla="*/ 10 h 35"/>
                <a:gd name="T16" fmla="*/ 15 w 24"/>
                <a:gd name="T17" fmla="*/ 18 h 35"/>
                <a:gd name="T18" fmla="*/ 12 w 24"/>
                <a:gd name="T19" fmla="*/ 22 h 35"/>
                <a:gd name="T20" fmla="*/ 4 w 24"/>
                <a:gd name="T21" fmla="*/ 25 h 35"/>
                <a:gd name="T22" fmla="*/ 2 w 24"/>
                <a:gd name="T23" fmla="*/ 25 h 35"/>
                <a:gd name="T24" fmla="*/ 4 w 24"/>
                <a:gd name="T25" fmla="*/ 24 h 35"/>
                <a:gd name="T26" fmla="*/ 1 w 24"/>
                <a:gd name="T27" fmla="*/ 26 h 35"/>
                <a:gd name="T28" fmla="*/ 0 w 24"/>
                <a:gd name="T29" fmla="*/ 29 h 35"/>
                <a:gd name="T30" fmla="*/ 1 w 24"/>
                <a:gd name="T31" fmla="*/ 33 h 35"/>
                <a:gd name="T32" fmla="*/ 4 w 24"/>
                <a:gd name="T33" fmla="*/ 35 h 35"/>
                <a:gd name="T34" fmla="*/ 7 w 24"/>
                <a:gd name="T35" fmla="*/ 3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35">
                  <a:moveTo>
                    <a:pt x="7" y="34"/>
                  </a:moveTo>
                  <a:lnTo>
                    <a:pt x="4" y="34"/>
                  </a:lnTo>
                  <a:lnTo>
                    <a:pt x="19" y="29"/>
                  </a:lnTo>
                  <a:lnTo>
                    <a:pt x="24" y="18"/>
                  </a:lnTo>
                  <a:lnTo>
                    <a:pt x="23" y="8"/>
                  </a:lnTo>
                  <a:lnTo>
                    <a:pt x="18" y="0"/>
                  </a:lnTo>
                  <a:lnTo>
                    <a:pt x="11" y="6"/>
                  </a:lnTo>
                  <a:lnTo>
                    <a:pt x="14" y="10"/>
                  </a:lnTo>
                  <a:lnTo>
                    <a:pt x="15" y="18"/>
                  </a:lnTo>
                  <a:lnTo>
                    <a:pt x="12" y="22"/>
                  </a:lnTo>
                  <a:lnTo>
                    <a:pt x="4" y="25"/>
                  </a:lnTo>
                  <a:lnTo>
                    <a:pt x="2" y="25"/>
                  </a:lnTo>
                  <a:lnTo>
                    <a:pt x="4" y="24"/>
                  </a:lnTo>
                  <a:lnTo>
                    <a:pt x="1" y="26"/>
                  </a:lnTo>
                  <a:lnTo>
                    <a:pt x="0" y="29"/>
                  </a:lnTo>
                  <a:lnTo>
                    <a:pt x="1" y="33"/>
                  </a:lnTo>
                  <a:lnTo>
                    <a:pt x="4" y="35"/>
                  </a:lnTo>
                  <a:lnTo>
                    <a:pt x="7"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78" name="Freeform 786"/>
            <p:cNvSpPr>
              <a:spLocks/>
            </p:cNvSpPr>
            <p:nvPr/>
          </p:nvSpPr>
          <p:spPr bwMode="auto">
            <a:xfrm>
              <a:off x="2503" y="4123"/>
              <a:ext cx="4" cy="8"/>
            </a:xfrm>
            <a:custGeom>
              <a:avLst/>
              <a:gdLst>
                <a:gd name="T0" fmla="*/ 13 w 13"/>
                <a:gd name="T1" fmla="*/ 13 h 23"/>
                <a:gd name="T2" fmla="*/ 12 w 13"/>
                <a:gd name="T3" fmla="*/ 12 h 23"/>
                <a:gd name="T4" fmla="*/ 10 w 13"/>
                <a:gd name="T5" fmla="*/ 9 h 23"/>
                <a:gd name="T6" fmla="*/ 9 w 13"/>
                <a:gd name="T7" fmla="*/ 7 h 23"/>
                <a:gd name="T8" fmla="*/ 9 w 13"/>
                <a:gd name="T9" fmla="*/ 9 h 23"/>
                <a:gd name="T10" fmla="*/ 4 w 13"/>
                <a:gd name="T11" fmla="*/ 0 h 23"/>
                <a:gd name="T12" fmla="*/ 0 w 13"/>
                <a:gd name="T13" fmla="*/ 7 h 23"/>
                <a:gd name="T14" fmla="*/ 1 w 13"/>
                <a:gd name="T15" fmla="*/ 13 h 23"/>
                <a:gd name="T16" fmla="*/ 5 w 13"/>
                <a:gd name="T17" fmla="*/ 19 h 23"/>
                <a:gd name="T18" fmla="*/ 11 w 13"/>
                <a:gd name="T19" fmla="*/ 23 h 23"/>
                <a:gd name="T20" fmla="*/ 13 w 13"/>
                <a:gd name="T2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23">
                  <a:moveTo>
                    <a:pt x="13" y="13"/>
                  </a:moveTo>
                  <a:lnTo>
                    <a:pt x="12" y="12"/>
                  </a:lnTo>
                  <a:lnTo>
                    <a:pt x="10" y="9"/>
                  </a:lnTo>
                  <a:lnTo>
                    <a:pt x="9" y="7"/>
                  </a:lnTo>
                  <a:lnTo>
                    <a:pt x="9" y="9"/>
                  </a:lnTo>
                  <a:lnTo>
                    <a:pt x="4" y="0"/>
                  </a:lnTo>
                  <a:lnTo>
                    <a:pt x="0" y="7"/>
                  </a:lnTo>
                  <a:lnTo>
                    <a:pt x="1" y="13"/>
                  </a:lnTo>
                  <a:lnTo>
                    <a:pt x="5" y="19"/>
                  </a:lnTo>
                  <a:lnTo>
                    <a:pt x="11" y="23"/>
                  </a:lnTo>
                  <a:lnTo>
                    <a:pt x="13"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79" name="Freeform 787"/>
            <p:cNvSpPr>
              <a:spLocks/>
            </p:cNvSpPr>
            <p:nvPr/>
          </p:nvSpPr>
          <p:spPr bwMode="auto">
            <a:xfrm>
              <a:off x="2507" y="4128"/>
              <a:ext cx="2" cy="3"/>
            </a:xfrm>
            <a:custGeom>
              <a:avLst/>
              <a:gdLst>
                <a:gd name="T0" fmla="*/ 0 w 6"/>
                <a:gd name="T1" fmla="*/ 10 h 10"/>
                <a:gd name="T2" fmla="*/ 3 w 6"/>
                <a:gd name="T3" fmla="*/ 8 h 10"/>
                <a:gd name="T4" fmla="*/ 6 w 6"/>
                <a:gd name="T5" fmla="*/ 6 h 10"/>
                <a:gd name="T6" fmla="*/ 6 w 6"/>
                <a:gd name="T7" fmla="*/ 3 h 10"/>
                <a:gd name="T8" fmla="*/ 2 w 6"/>
                <a:gd name="T9" fmla="*/ 0 h 10"/>
                <a:gd name="T10" fmla="*/ 0 w 6"/>
                <a:gd name="T11" fmla="*/ 10 h 10"/>
              </a:gdLst>
              <a:ahLst/>
              <a:cxnLst>
                <a:cxn ang="0">
                  <a:pos x="T0" y="T1"/>
                </a:cxn>
                <a:cxn ang="0">
                  <a:pos x="T2" y="T3"/>
                </a:cxn>
                <a:cxn ang="0">
                  <a:pos x="T4" y="T5"/>
                </a:cxn>
                <a:cxn ang="0">
                  <a:pos x="T6" y="T7"/>
                </a:cxn>
                <a:cxn ang="0">
                  <a:pos x="T8" y="T9"/>
                </a:cxn>
                <a:cxn ang="0">
                  <a:pos x="T10" y="T11"/>
                </a:cxn>
              </a:cxnLst>
              <a:rect l="0" t="0" r="r" b="b"/>
              <a:pathLst>
                <a:path w="6" h="10">
                  <a:moveTo>
                    <a:pt x="0" y="10"/>
                  </a:moveTo>
                  <a:lnTo>
                    <a:pt x="3" y="8"/>
                  </a:lnTo>
                  <a:lnTo>
                    <a:pt x="6" y="6"/>
                  </a:lnTo>
                  <a:lnTo>
                    <a:pt x="6" y="3"/>
                  </a:lnTo>
                  <a:lnTo>
                    <a:pt x="2" y="0"/>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80" name="Freeform 788"/>
            <p:cNvSpPr>
              <a:spLocks/>
            </p:cNvSpPr>
            <p:nvPr/>
          </p:nvSpPr>
          <p:spPr bwMode="auto">
            <a:xfrm>
              <a:off x="2509" y="4114"/>
              <a:ext cx="1" cy="4"/>
            </a:xfrm>
            <a:custGeom>
              <a:avLst/>
              <a:gdLst>
                <a:gd name="T0" fmla="*/ 0 w 4"/>
                <a:gd name="T1" fmla="*/ 10 h 10"/>
                <a:gd name="T2" fmla="*/ 3 w 4"/>
                <a:gd name="T3" fmla="*/ 8 h 10"/>
                <a:gd name="T4" fmla="*/ 4 w 4"/>
                <a:gd name="T5" fmla="*/ 5 h 10"/>
                <a:gd name="T6" fmla="*/ 3 w 4"/>
                <a:gd name="T7" fmla="*/ 2 h 10"/>
                <a:gd name="T8" fmla="*/ 0 w 4"/>
                <a:gd name="T9" fmla="*/ 0 h 10"/>
                <a:gd name="T10" fmla="*/ 0 w 4"/>
                <a:gd name="T11" fmla="*/ 10 h 10"/>
              </a:gdLst>
              <a:ahLst/>
              <a:cxnLst>
                <a:cxn ang="0">
                  <a:pos x="T0" y="T1"/>
                </a:cxn>
                <a:cxn ang="0">
                  <a:pos x="T2" y="T3"/>
                </a:cxn>
                <a:cxn ang="0">
                  <a:pos x="T4" y="T5"/>
                </a:cxn>
                <a:cxn ang="0">
                  <a:pos x="T6" y="T7"/>
                </a:cxn>
                <a:cxn ang="0">
                  <a:pos x="T8" y="T9"/>
                </a:cxn>
                <a:cxn ang="0">
                  <a:pos x="T10" y="T11"/>
                </a:cxn>
              </a:cxnLst>
              <a:rect l="0" t="0" r="r" b="b"/>
              <a:pathLst>
                <a:path w="4" h="10">
                  <a:moveTo>
                    <a:pt x="0" y="10"/>
                  </a:moveTo>
                  <a:lnTo>
                    <a:pt x="3" y="8"/>
                  </a:lnTo>
                  <a:lnTo>
                    <a:pt x="4" y="5"/>
                  </a:lnTo>
                  <a:lnTo>
                    <a:pt x="3" y="2"/>
                  </a:lnTo>
                  <a:lnTo>
                    <a:pt x="0" y="0"/>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81" name="Freeform 789"/>
            <p:cNvSpPr>
              <a:spLocks/>
            </p:cNvSpPr>
            <p:nvPr/>
          </p:nvSpPr>
          <p:spPr bwMode="auto">
            <a:xfrm>
              <a:off x="2502" y="4114"/>
              <a:ext cx="7" cy="12"/>
            </a:xfrm>
            <a:custGeom>
              <a:avLst/>
              <a:gdLst>
                <a:gd name="T0" fmla="*/ 13 w 20"/>
                <a:gd name="T1" fmla="*/ 28 h 35"/>
                <a:gd name="T2" fmla="*/ 9 w 20"/>
                <a:gd name="T3" fmla="*/ 22 h 35"/>
                <a:gd name="T4" fmla="*/ 12 w 20"/>
                <a:gd name="T5" fmla="*/ 16 h 35"/>
                <a:gd name="T6" fmla="*/ 15 w 20"/>
                <a:gd name="T7" fmla="*/ 13 h 35"/>
                <a:gd name="T8" fmla="*/ 20 w 20"/>
                <a:gd name="T9" fmla="*/ 10 h 35"/>
                <a:gd name="T10" fmla="*/ 20 w 20"/>
                <a:gd name="T11" fmla="*/ 0 h 35"/>
                <a:gd name="T12" fmla="*/ 11 w 20"/>
                <a:gd name="T13" fmla="*/ 4 h 35"/>
                <a:gd name="T14" fmla="*/ 3 w 20"/>
                <a:gd name="T15" fmla="*/ 12 h 35"/>
                <a:gd name="T16" fmla="*/ 0 w 20"/>
                <a:gd name="T17" fmla="*/ 22 h 35"/>
                <a:gd name="T18" fmla="*/ 6 w 20"/>
                <a:gd name="T19" fmla="*/ 35 h 35"/>
                <a:gd name="T20" fmla="*/ 13 w 20"/>
                <a:gd name="T21" fmla="*/ 2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35">
                  <a:moveTo>
                    <a:pt x="13" y="28"/>
                  </a:moveTo>
                  <a:lnTo>
                    <a:pt x="9" y="22"/>
                  </a:lnTo>
                  <a:lnTo>
                    <a:pt x="12" y="16"/>
                  </a:lnTo>
                  <a:lnTo>
                    <a:pt x="15" y="13"/>
                  </a:lnTo>
                  <a:lnTo>
                    <a:pt x="20" y="10"/>
                  </a:lnTo>
                  <a:lnTo>
                    <a:pt x="20" y="0"/>
                  </a:lnTo>
                  <a:lnTo>
                    <a:pt x="11" y="4"/>
                  </a:lnTo>
                  <a:lnTo>
                    <a:pt x="3" y="12"/>
                  </a:lnTo>
                  <a:lnTo>
                    <a:pt x="0" y="22"/>
                  </a:lnTo>
                  <a:lnTo>
                    <a:pt x="6" y="35"/>
                  </a:lnTo>
                  <a:lnTo>
                    <a:pt x="13" y="2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82" name="Freeform 790"/>
            <p:cNvSpPr>
              <a:spLocks/>
            </p:cNvSpPr>
            <p:nvPr/>
          </p:nvSpPr>
          <p:spPr bwMode="auto">
            <a:xfrm>
              <a:off x="2504" y="4124"/>
              <a:ext cx="3" cy="2"/>
            </a:xfrm>
            <a:custGeom>
              <a:avLst/>
              <a:gdLst>
                <a:gd name="T0" fmla="*/ 0 w 8"/>
                <a:gd name="T1" fmla="*/ 7 h 8"/>
                <a:gd name="T2" fmla="*/ 3 w 8"/>
                <a:gd name="T3" fmla="*/ 8 h 8"/>
                <a:gd name="T4" fmla="*/ 7 w 8"/>
                <a:gd name="T5" fmla="*/ 7 h 8"/>
                <a:gd name="T6" fmla="*/ 8 w 8"/>
                <a:gd name="T7" fmla="*/ 3 h 8"/>
                <a:gd name="T8" fmla="*/ 7 w 8"/>
                <a:gd name="T9" fmla="*/ 0 h 8"/>
                <a:gd name="T10" fmla="*/ 0 w 8"/>
                <a:gd name="T11" fmla="*/ 7 h 8"/>
              </a:gdLst>
              <a:ahLst/>
              <a:cxnLst>
                <a:cxn ang="0">
                  <a:pos x="T0" y="T1"/>
                </a:cxn>
                <a:cxn ang="0">
                  <a:pos x="T2" y="T3"/>
                </a:cxn>
                <a:cxn ang="0">
                  <a:pos x="T4" y="T5"/>
                </a:cxn>
                <a:cxn ang="0">
                  <a:pos x="T6" y="T7"/>
                </a:cxn>
                <a:cxn ang="0">
                  <a:pos x="T8" y="T9"/>
                </a:cxn>
                <a:cxn ang="0">
                  <a:pos x="T10" y="T11"/>
                </a:cxn>
              </a:cxnLst>
              <a:rect l="0" t="0" r="r" b="b"/>
              <a:pathLst>
                <a:path w="8" h="8">
                  <a:moveTo>
                    <a:pt x="0" y="7"/>
                  </a:moveTo>
                  <a:lnTo>
                    <a:pt x="3" y="8"/>
                  </a:lnTo>
                  <a:lnTo>
                    <a:pt x="7" y="7"/>
                  </a:lnTo>
                  <a:lnTo>
                    <a:pt x="8" y="3"/>
                  </a:lnTo>
                  <a:lnTo>
                    <a:pt x="7" y="0"/>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83" name="Freeform 791"/>
            <p:cNvSpPr>
              <a:spLocks/>
            </p:cNvSpPr>
            <p:nvPr/>
          </p:nvSpPr>
          <p:spPr bwMode="auto">
            <a:xfrm>
              <a:off x="2629" y="4145"/>
              <a:ext cx="3" cy="2"/>
            </a:xfrm>
            <a:custGeom>
              <a:avLst/>
              <a:gdLst>
                <a:gd name="T0" fmla="*/ 0 w 10"/>
                <a:gd name="T1" fmla="*/ 5 h 7"/>
                <a:gd name="T2" fmla="*/ 3 w 10"/>
                <a:gd name="T3" fmla="*/ 7 h 7"/>
                <a:gd name="T4" fmla="*/ 7 w 10"/>
                <a:gd name="T5" fmla="*/ 7 h 7"/>
                <a:gd name="T6" fmla="*/ 10 w 10"/>
                <a:gd name="T7" fmla="*/ 3 h 7"/>
                <a:gd name="T8" fmla="*/ 10 w 10"/>
                <a:gd name="T9" fmla="*/ 0 h 7"/>
                <a:gd name="T10" fmla="*/ 0 w 10"/>
                <a:gd name="T11" fmla="*/ 5 h 7"/>
              </a:gdLst>
              <a:ahLst/>
              <a:cxnLst>
                <a:cxn ang="0">
                  <a:pos x="T0" y="T1"/>
                </a:cxn>
                <a:cxn ang="0">
                  <a:pos x="T2" y="T3"/>
                </a:cxn>
                <a:cxn ang="0">
                  <a:pos x="T4" y="T5"/>
                </a:cxn>
                <a:cxn ang="0">
                  <a:pos x="T6" y="T7"/>
                </a:cxn>
                <a:cxn ang="0">
                  <a:pos x="T8" y="T9"/>
                </a:cxn>
                <a:cxn ang="0">
                  <a:pos x="T10" y="T11"/>
                </a:cxn>
              </a:cxnLst>
              <a:rect l="0" t="0" r="r" b="b"/>
              <a:pathLst>
                <a:path w="10" h="7">
                  <a:moveTo>
                    <a:pt x="0" y="5"/>
                  </a:moveTo>
                  <a:lnTo>
                    <a:pt x="3" y="7"/>
                  </a:lnTo>
                  <a:lnTo>
                    <a:pt x="7" y="7"/>
                  </a:lnTo>
                  <a:lnTo>
                    <a:pt x="10" y="3"/>
                  </a:lnTo>
                  <a:lnTo>
                    <a:pt x="10" y="0"/>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84" name="Freeform 792"/>
            <p:cNvSpPr>
              <a:spLocks/>
            </p:cNvSpPr>
            <p:nvPr/>
          </p:nvSpPr>
          <p:spPr bwMode="auto">
            <a:xfrm>
              <a:off x="2618" y="4140"/>
              <a:ext cx="14" cy="7"/>
            </a:xfrm>
            <a:custGeom>
              <a:avLst/>
              <a:gdLst>
                <a:gd name="T0" fmla="*/ 6 w 42"/>
                <a:gd name="T1" fmla="*/ 16 h 19"/>
                <a:gd name="T2" fmla="*/ 10 w 42"/>
                <a:gd name="T3" fmla="*/ 13 h 19"/>
                <a:gd name="T4" fmla="*/ 13 w 42"/>
                <a:gd name="T5" fmla="*/ 11 h 19"/>
                <a:gd name="T6" fmla="*/ 20 w 42"/>
                <a:gd name="T7" fmla="*/ 9 h 19"/>
                <a:gd name="T8" fmla="*/ 27 w 42"/>
                <a:gd name="T9" fmla="*/ 13 h 19"/>
                <a:gd name="T10" fmla="*/ 32 w 42"/>
                <a:gd name="T11" fmla="*/ 19 h 19"/>
                <a:gd name="T12" fmla="*/ 42 w 42"/>
                <a:gd name="T13" fmla="*/ 14 h 19"/>
                <a:gd name="T14" fmla="*/ 31 w 42"/>
                <a:gd name="T15" fmla="*/ 4 h 19"/>
                <a:gd name="T16" fmla="*/ 20 w 42"/>
                <a:gd name="T17" fmla="*/ 0 h 19"/>
                <a:gd name="T18" fmla="*/ 8 w 42"/>
                <a:gd name="T19" fmla="*/ 1 h 19"/>
                <a:gd name="T20" fmla="*/ 0 w 42"/>
                <a:gd name="T21" fmla="*/ 11 h 19"/>
                <a:gd name="T22" fmla="*/ 4 w 42"/>
                <a:gd name="T23" fmla="*/ 7 h 19"/>
                <a:gd name="T24" fmla="*/ 0 w 42"/>
                <a:gd name="T25" fmla="*/ 11 h 19"/>
                <a:gd name="T26" fmla="*/ 2 w 42"/>
                <a:gd name="T27" fmla="*/ 14 h 19"/>
                <a:gd name="T28" fmla="*/ 4 w 42"/>
                <a:gd name="T29" fmla="*/ 16 h 19"/>
                <a:gd name="T30" fmla="*/ 7 w 42"/>
                <a:gd name="T31" fmla="*/ 15 h 19"/>
                <a:gd name="T32" fmla="*/ 10 w 42"/>
                <a:gd name="T33" fmla="*/ 13 h 19"/>
                <a:gd name="T34" fmla="*/ 6 w 42"/>
                <a:gd name="T35"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 h="19">
                  <a:moveTo>
                    <a:pt x="6" y="16"/>
                  </a:moveTo>
                  <a:lnTo>
                    <a:pt x="10" y="13"/>
                  </a:lnTo>
                  <a:lnTo>
                    <a:pt x="13" y="11"/>
                  </a:lnTo>
                  <a:lnTo>
                    <a:pt x="20" y="9"/>
                  </a:lnTo>
                  <a:lnTo>
                    <a:pt x="27" y="13"/>
                  </a:lnTo>
                  <a:lnTo>
                    <a:pt x="32" y="19"/>
                  </a:lnTo>
                  <a:lnTo>
                    <a:pt x="42" y="14"/>
                  </a:lnTo>
                  <a:lnTo>
                    <a:pt x="31" y="4"/>
                  </a:lnTo>
                  <a:lnTo>
                    <a:pt x="20" y="0"/>
                  </a:lnTo>
                  <a:lnTo>
                    <a:pt x="8" y="1"/>
                  </a:lnTo>
                  <a:lnTo>
                    <a:pt x="0" y="11"/>
                  </a:lnTo>
                  <a:lnTo>
                    <a:pt x="4" y="7"/>
                  </a:lnTo>
                  <a:lnTo>
                    <a:pt x="0" y="11"/>
                  </a:lnTo>
                  <a:lnTo>
                    <a:pt x="2" y="14"/>
                  </a:lnTo>
                  <a:lnTo>
                    <a:pt x="4" y="16"/>
                  </a:lnTo>
                  <a:lnTo>
                    <a:pt x="7" y="15"/>
                  </a:lnTo>
                  <a:lnTo>
                    <a:pt x="10" y="13"/>
                  </a:lnTo>
                  <a:lnTo>
                    <a:pt x="6"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85" name="Freeform 793"/>
            <p:cNvSpPr>
              <a:spLocks/>
            </p:cNvSpPr>
            <p:nvPr/>
          </p:nvSpPr>
          <p:spPr bwMode="auto">
            <a:xfrm>
              <a:off x="2612" y="4143"/>
              <a:ext cx="8" cy="11"/>
            </a:xfrm>
            <a:custGeom>
              <a:avLst/>
              <a:gdLst>
                <a:gd name="T0" fmla="*/ 14 w 26"/>
                <a:gd name="T1" fmla="*/ 24 h 33"/>
                <a:gd name="T2" fmla="*/ 12 w 26"/>
                <a:gd name="T3" fmla="*/ 24 h 33"/>
                <a:gd name="T4" fmla="*/ 9 w 26"/>
                <a:gd name="T5" fmla="*/ 22 h 33"/>
                <a:gd name="T6" fmla="*/ 11 w 26"/>
                <a:gd name="T7" fmla="*/ 17 h 33"/>
                <a:gd name="T8" fmla="*/ 16 w 26"/>
                <a:gd name="T9" fmla="*/ 14 h 33"/>
                <a:gd name="T10" fmla="*/ 26 w 26"/>
                <a:gd name="T11" fmla="*/ 9 h 33"/>
                <a:gd name="T12" fmla="*/ 24 w 26"/>
                <a:gd name="T13" fmla="*/ 0 h 33"/>
                <a:gd name="T14" fmla="*/ 11 w 26"/>
                <a:gd name="T15" fmla="*/ 5 h 33"/>
                <a:gd name="T16" fmla="*/ 2 w 26"/>
                <a:gd name="T17" fmla="*/ 13 h 33"/>
                <a:gd name="T18" fmla="*/ 0 w 26"/>
                <a:gd name="T19" fmla="*/ 24 h 33"/>
                <a:gd name="T20" fmla="*/ 10 w 26"/>
                <a:gd name="T21" fmla="*/ 33 h 33"/>
                <a:gd name="T22" fmla="*/ 9 w 26"/>
                <a:gd name="T23" fmla="*/ 33 h 33"/>
                <a:gd name="T24" fmla="*/ 14 w 26"/>
                <a:gd name="T25" fmla="*/ 2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3">
                  <a:moveTo>
                    <a:pt x="14" y="24"/>
                  </a:moveTo>
                  <a:lnTo>
                    <a:pt x="12" y="24"/>
                  </a:lnTo>
                  <a:lnTo>
                    <a:pt x="9" y="22"/>
                  </a:lnTo>
                  <a:lnTo>
                    <a:pt x="11" y="17"/>
                  </a:lnTo>
                  <a:lnTo>
                    <a:pt x="16" y="14"/>
                  </a:lnTo>
                  <a:lnTo>
                    <a:pt x="26" y="9"/>
                  </a:lnTo>
                  <a:lnTo>
                    <a:pt x="24" y="0"/>
                  </a:lnTo>
                  <a:lnTo>
                    <a:pt x="11" y="5"/>
                  </a:lnTo>
                  <a:lnTo>
                    <a:pt x="2" y="13"/>
                  </a:lnTo>
                  <a:lnTo>
                    <a:pt x="0" y="24"/>
                  </a:lnTo>
                  <a:lnTo>
                    <a:pt x="10" y="33"/>
                  </a:lnTo>
                  <a:lnTo>
                    <a:pt x="9" y="33"/>
                  </a:lnTo>
                  <a:lnTo>
                    <a:pt x="14"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86" name="Freeform 794"/>
            <p:cNvSpPr>
              <a:spLocks/>
            </p:cNvSpPr>
            <p:nvPr/>
          </p:nvSpPr>
          <p:spPr bwMode="auto">
            <a:xfrm>
              <a:off x="2615" y="4143"/>
              <a:ext cx="9" cy="11"/>
            </a:xfrm>
            <a:custGeom>
              <a:avLst/>
              <a:gdLst>
                <a:gd name="T0" fmla="*/ 13 w 27"/>
                <a:gd name="T1" fmla="*/ 7 h 33"/>
                <a:gd name="T2" fmla="*/ 18 w 27"/>
                <a:gd name="T3" fmla="*/ 15 h 33"/>
                <a:gd name="T4" fmla="*/ 16 w 27"/>
                <a:gd name="T5" fmla="*/ 21 h 33"/>
                <a:gd name="T6" fmla="*/ 11 w 27"/>
                <a:gd name="T7" fmla="*/ 24 h 33"/>
                <a:gd name="T8" fmla="*/ 5 w 27"/>
                <a:gd name="T9" fmla="*/ 23 h 33"/>
                <a:gd name="T10" fmla="*/ 0 w 27"/>
                <a:gd name="T11" fmla="*/ 32 h 33"/>
                <a:gd name="T12" fmla="*/ 14 w 27"/>
                <a:gd name="T13" fmla="*/ 33 h 33"/>
                <a:gd name="T14" fmla="*/ 25 w 27"/>
                <a:gd name="T15" fmla="*/ 25 h 33"/>
                <a:gd name="T16" fmla="*/ 27 w 27"/>
                <a:gd name="T17" fmla="*/ 13 h 33"/>
                <a:gd name="T18" fmla="*/ 19 w 27"/>
                <a:gd name="T19" fmla="*/ 0 h 33"/>
                <a:gd name="T20" fmla="*/ 13 w 27"/>
                <a:gd name="T21" fmla="*/ 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33">
                  <a:moveTo>
                    <a:pt x="13" y="7"/>
                  </a:moveTo>
                  <a:lnTo>
                    <a:pt x="18" y="15"/>
                  </a:lnTo>
                  <a:lnTo>
                    <a:pt x="16" y="21"/>
                  </a:lnTo>
                  <a:lnTo>
                    <a:pt x="11" y="24"/>
                  </a:lnTo>
                  <a:lnTo>
                    <a:pt x="5" y="23"/>
                  </a:lnTo>
                  <a:lnTo>
                    <a:pt x="0" y="32"/>
                  </a:lnTo>
                  <a:lnTo>
                    <a:pt x="14" y="33"/>
                  </a:lnTo>
                  <a:lnTo>
                    <a:pt x="25" y="25"/>
                  </a:lnTo>
                  <a:lnTo>
                    <a:pt x="27" y="13"/>
                  </a:lnTo>
                  <a:lnTo>
                    <a:pt x="19" y="0"/>
                  </a:lnTo>
                  <a:lnTo>
                    <a:pt x="13"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87" name="Freeform 795"/>
            <p:cNvSpPr>
              <a:spLocks/>
            </p:cNvSpPr>
            <p:nvPr/>
          </p:nvSpPr>
          <p:spPr bwMode="auto">
            <a:xfrm>
              <a:off x="2618" y="4143"/>
              <a:ext cx="3" cy="2"/>
            </a:xfrm>
            <a:custGeom>
              <a:avLst/>
              <a:gdLst>
                <a:gd name="T0" fmla="*/ 8 w 8"/>
                <a:gd name="T1" fmla="*/ 1 h 8"/>
                <a:gd name="T2" fmla="*/ 5 w 8"/>
                <a:gd name="T3" fmla="*/ 0 h 8"/>
                <a:gd name="T4" fmla="*/ 2 w 8"/>
                <a:gd name="T5" fmla="*/ 1 h 8"/>
                <a:gd name="T6" fmla="*/ 0 w 8"/>
                <a:gd name="T7" fmla="*/ 5 h 8"/>
                <a:gd name="T8" fmla="*/ 2 w 8"/>
                <a:gd name="T9" fmla="*/ 8 h 8"/>
                <a:gd name="T10" fmla="*/ 8 w 8"/>
                <a:gd name="T11" fmla="*/ 1 h 8"/>
              </a:gdLst>
              <a:ahLst/>
              <a:cxnLst>
                <a:cxn ang="0">
                  <a:pos x="T0" y="T1"/>
                </a:cxn>
                <a:cxn ang="0">
                  <a:pos x="T2" y="T3"/>
                </a:cxn>
                <a:cxn ang="0">
                  <a:pos x="T4" y="T5"/>
                </a:cxn>
                <a:cxn ang="0">
                  <a:pos x="T6" y="T7"/>
                </a:cxn>
                <a:cxn ang="0">
                  <a:pos x="T8" y="T9"/>
                </a:cxn>
                <a:cxn ang="0">
                  <a:pos x="T10" y="T11"/>
                </a:cxn>
              </a:cxnLst>
              <a:rect l="0" t="0" r="r" b="b"/>
              <a:pathLst>
                <a:path w="8" h="8">
                  <a:moveTo>
                    <a:pt x="8" y="1"/>
                  </a:moveTo>
                  <a:lnTo>
                    <a:pt x="5" y="0"/>
                  </a:lnTo>
                  <a:lnTo>
                    <a:pt x="2" y="1"/>
                  </a:lnTo>
                  <a:lnTo>
                    <a:pt x="0" y="5"/>
                  </a:lnTo>
                  <a:lnTo>
                    <a:pt x="2" y="8"/>
                  </a:lnTo>
                  <a:lnTo>
                    <a:pt x="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88" name="Freeform 796"/>
            <p:cNvSpPr>
              <a:spLocks/>
            </p:cNvSpPr>
            <p:nvPr/>
          </p:nvSpPr>
          <p:spPr bwMode="auto">
            <a:xfrm>
              <a:off x="2462" y="4200"/>
              <a:ext cx="2" cy="3"/>
            </a:xfrm>
            <a:custGeom>
              <a:avLst/>
              <a:gdLst>
                <a:gd name="T0" fmla="*/ 0 w 6"/>
                <a:gd name="T1" fmla="*/ 9 h 9"/>
                <a:gd name="T2" fmla="*/ 4 w 6"/>
                <a:gd name="T3" fmla="*/ 8 h 9"/>
                <a:gd name="T4" fmla="*/ 6 w 6"/>
                <a:gd name="T5" fmla="*/ 6 h 9"/>
                <a:gd name="T6" fmla="*/ 6 w 6"/>
                <a:gd name="T7" fmla="*/ 2 h 9"/>
                <a:gd name="T8" fmla="*/ 2 w 6"/>
                <a:gd name="T9" fmla="*/ 0 h 9"/>
                <a:gd name="T10" fmla="*/ 0 w 6"/>
                <a:gd name="T11" fmla="*/ 9 h 9"/>
              </a:gdLst>
              <a:ahLst/>
              <a:cxnLst>
                <a:cxn ang="0">
                  <a:pos x="T0" y="T1"/>
                </a:cxn>
                <a:cxn ang="0">
                  <a:pos x="T2" y="T3"/>
                </a:cxn>
                <a:cxn ang="0">
                  <a:pos x="T4" y="T5"/>
                </a:cxn>
                <a:cxn ang="0">
                  <a:pos x="T6" y="T7"/>
                </a:cxn>
                <a:cxn ang="0">
                  <a:pos x="T8" y="T9"/>
                </a:cxn>
                <a:cxn ang="0">
                  <a:pos x="T10" y="T11"/>
                </a:cxn>
              </a:cxnLst>
              <a:rect l="0" t="0" r="r" b="b"/>
              <a:pathLst>
                <a:path w="6" h="9">
                  <a:moveTo>
                    <a:pt x="0" y="9"/>
                  </a:moveTo>
                  <a:lnTo>
                    <a:pt x="4" y="8"/>
                  </a:lnTo>
                  <a:lnTo>
                    <a:pt x="6" y="6"/>
                  </a:lnTo>
                  <a:lnTo>
                    <a:pt x="6" y="2"/>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89" name="Freeform 797"/>
            <p:cNvSpPr>
              <a:spLocks/>
            </p:cNvSpPr>
            <p:nvPr/>
          </p:nvSpPr>
          <p:spPr bwMode="auto">
            <a:xfrm>
              <a:off x="2454" y="4199"/>
              <a:ext cx="9" cy="4"/>
            </a:xfrm>
            <a:custGeom>
              <a:avLst/>
              <a:gdLst>
                <a:gd name="T0" fmla="*/ 8 w 27"/>
                <a:gd name="T1" fmla="*/ 2 h 13"/>
                <a:gd name="T2" fmla="*/ 2 w 27"/>
                <a:gd name="T3" fmla="*/ 10 h 13"/>
                <a:gd name="T4" fmla="*/ 9 w 27"/>
                <a:gd name="T5" fmla="*/ 11 h 13"/>
                <a:gd name="T6" fmla="*/ 14 w 27"/>
                <a:gd name="T7" fmla="*/ 11 h 13"/>
                <a:gd name="T8" fmla="*/ 21 w 27"/>
                <a:gd name="T9" fmla="*/ 12 h 13"/>
                <a:gd name="T10" fmla="*/ 25 w 27"/>
                <a:gd name="T11" fmla="*/ 13 h 13"/>
                <a:gd name="T12" fmla="*/ 27 w 27"/>
                <a:gd name="T13" fmla="*/ 4 h 13"/>
                <a:gd name="T14" fmla="*/ 21 w 27"/>
                <a:gd name="T15" fmla="*/ 3 h 13"/>
                <a:gd name="T16" fmla="*/ 14 w 27"/>
                <a:gd name="T17" fmla="*/ 2 h 13"/>
                <a:gd name="T18" fmla="*/ 9 w 27"/>
                <a:gd name="T19" fmla="*/ 2 h 13"/>
                <a:gd name="T20" fmla="*/ 7 w 27"/>
                <a:gd name="T21" fmla="*/ 0 h 13"/>
                <a:gd name="T22" fmla="*/ 1 w 27"/>
                <a:gd name="T23" fmla="*/ 8 h 13"/>
                <a:gd name="T24" fmla="*/ 7 w 27"/>
                <a:gd name="T25" fmla="*/ 0 h 13"/>
                <a:gd name="T26" fmla="*/ 3 w 27"/>
                <a:gd name="T27" fmla="*/ 0 h 13"/>
                <a:gd name="T28" fmla="*/ 0 w 27"/>
                <a:gd name="T29" fmla="*/ 3 h 13"/>
                <a:gd name="T30" fmla="*/ 0 w 27"/>
                <a:gd name="T31" fmla="*/ 7 h 13"/>
                <a:gd name="T32" fmla="*/ 2 w 27"/>
                <a:gd name="T33" fmla="*/ 10 h 13"/>
                <a:gd name="T34" fmla="*/ 8 w 27"/>
                <a:gd name="T35"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13">
                  <a:moveTo>
                    <a:pt x="8" y="2"/>
                  </a:moveTo>
                  <a:lnTo>
                    <a:pt x="2" y="10"/>
                  </a:lnTo>
                  <a:lnTo>
                    <a:pt x="9" y="11"/>
                  </a:lnTo>
                  <a:lnTo>
                    <a:pt x="14" y="11"/>
                  </a:lnTo>
                  <a:lnTo>
                    <a:pt x="21" y="12"/>
                  </a:lnTo>
                  <a:lnTo>
                    <a:pt x="25" y="13"/>
                  </a:lnTo>
                  <a:lnTo>
                    <a:pt x="27" y="4"/>
                  </a:lnTo>
                  <a:lnTo>
                    <a:pt x="21" y="3"/>
                  </a:lnTo>
                  <a:lnTo>
                    <a:pt x="14" y="2"/>
                  </a:lnTo>
                  <a:lnTo>
                    <a:pt x="9" y="2"/>
                  </a:lnTo>
                  <a:lnTo>
                    <a:pt x="7" y="0"/>
                  </a:lnTo>
                  <a:lnTo>
                    <a:pt x="1" y="8"/>
                  </a:lnTo>
                  <a:lnTo>
                    <a:pt x="7" y="0"/>
                  </a:lnTo>
                  <a:lnTo>
                    <a:pt x="3" y="0"/>
                  </a:lnTo>
                  <a:lnTo>
                    <a:pt x="0" y="3"/>
                  </a:lnTo>
                  <a:lnTo>
                    <a:pt x="0" y="7"/>
                  </a:lnTo>
                  <a:lnTo>
                    <a:pt x="2" y="10"/>
                  </a:lnTo>
                  <a:lnTo>
                    <a:pt x="8"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90" name="Freeform 798"/>
            <p:cNvSpPr>
              <a:spLocks/>
            </p:cNvSpPr>
            <p:nvPr/>
          </p:nvSpPr>
          <p:spPr bwMode="auto">
            <a:xfrm>
              <a:off x="2454" y="4199"/>
              <a:ext cx="10" cy="13"/>
            </a:xfrm>
            <a:custGeom>
              <a:avLst/>
              <a:gdLst>
                <a:gd name="T0" fmla="*/ 30 w 30"/>
                <a:gd name="T1" fmla="*/ 39 h 39"/>
                <a:gd name="T2" fmla="*/ 28 w 30"/>
                <a:gd name="T3" fmla="*/ 28 h 39"/>
                <a:gd name="T4" fmla="*/ 22 w 30"/>
                <a:gd name="T5" fmla="*/ 18 h 39"/>
                <a:gd name="T6" fmla="*/ 14 w 30"/>
                <a:gd name="T7" fmla="*/ 8 h 39"/>
                <a:gd name="T8" fmla="*/ 7 w 30"/>
                <a:gd name="T9" fmla="*/ 0 h 39"/>
                <a:gd name="T10" fmla="*/ 0 w 30"/>
                <a:gd name="T11" fmla="*/ 6 h 39"/>
                <a:gd name="T12" fmla="*/ 7 w 30"/>
                <a:gd name="T13" fmla="*/ 14 h 39"/>
                <a:gd name="T14" fmla="*/ 13 w 30"/>
                <a:gd name="T15" fmla="*/ 22 h 39"/>
                <a:gd name="T16" fmla="*/ 18 w 30"/>
                <a:gd name="T17" fmla="*/ 30 h 39"/>
                <a:gd name="T18" fmla="*/ 21 w 30"/>
                <a:gd name="T19" fmla="*/ 39 h 39"/>
                <a:gd name="T20" fmla="*/ 30 w 30"/>
                <a:gd name="T2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39">
                  <a:moveTo>
                    <a:pt x="30" y="39"/>
                  </a:moveTo>
                  <a:lnTo>
                    <a:pt x="28" y="28"/>
                  </a:lnTo>
                  <a:lnTo>
                    <a:pt x="22" y="18"/>
                  </a:lnTo>
                  <a:lnTo>
                    <a:pt x="14" y="8"/>
                  </a:lnTo>
                  <a:lnTo>
                    <a:pt x="7" y="0"/>
                  </a:lnTo>
                  <a:lnTo>
                    <a:pt x="0" y="6"/>
                  </a:lnTo>
                  <a:lnTo>
                    <a:pt x="7" y="14"/>
                  </a:lnTo>
                  <a:lnTo>
                    <a:pt x="13" y="22"/>
                  </a:lnTo>
                  <a:lnTo>
                    <a:pt x="18" y="30"/>
                  </a:lnTo>
                  <a:lnTo>
                    <a:pt x="21" y="39"/>
                  </a:lnTo>
                  <a:lnTo>
                    <a:pt x="30" y="3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91" name="Freeform 799"/>
            <p:cNvSpPr>
              <a:spLocks/>
            </p:cNvSpPr>
            <p:nvPr/>
          </p:nvSpPr>
          <p:spPr bwMode="auto">
            <a:xfrm>
              <a:off x="2461" y="4212"/>
              <a:ext cx="3" cy="2"/>
            </a:xfrm>
            <a:custGeom>
              <a:avLst/>
              <a:gdLst>
                <a:gd name="T0" fmla="*/ 0 w 9"/>
                <a:gd name="T1" fmla="*/ 0 h 4"/>
                <a:gd name="T2" fmla="*/ 1 w 9"/>
                <a:gd name="T3" fmla="*/ 3 h 4"/>
                <a:gd name="T4" fmla="*/ 4 w 9"/>
                <a:gd name="T5" fmla="*/ 4 h 4"/>
                <a:gd name="T6" fmla="*/ 8 w 9"/>
                <a:gd name="T7" fmla="*/ 3 h 4"/>
                <a:gd name="T8" fmla="*/ 9 w 9"/>
                <a:gd name="T9" fmla="*/ 0 h 4"/>
                <a:gd name="T10" fmla="*/ 0 w 9"/>
                <a:gd name="T11" fmla="*/ 0 h 4"/>
              </a:gdLst>
              <a:ahLst/>
              <a:cxnLst>
                <a:cxn ang="0">
                  <a:pos x="T0" y="T1"/>
                </a:cxn>
                <a:cxn ang="0">
                  <a:pos x="T2" y="T3"/>
                </a:cxn>
                <a:cxn ang="0">
                  <a:pos x="T4" y="T5"/>
                </a:cxn>
                <a:cxn ang="0">
                  <a:pos x="T6" y="T7"/>
                </a:cxn>
                <a:cxn ang="0">
                  <a:pos x="T8" y="T9"/>
                </a:cxn>
                <a:cxn ang="0">
                  <a:pos x="T10" y="T11"/>
                </a:cxn>
              </a:cxnLst>
              <a:rect l="0" t="0" r="r" b="b"/>
              <a:pathLst>
                <a:path w="9" h="4">
                  <a:moveTo>
                    <a:pt x="0" y="0"/>
                  </a:moveTo>
                  <a:lnTo>
                    <a:pt x="1" y="3"/>
                  </a:lnTo>
                  <a:lnTo>
                    <a:pt x="4" y="4"/>
                  </a:lnTo>
                  <a:lnTo>
                    <a:pt x="8" y="3"/>
                  </a:lnTo>
                  <a:lnTo>
                    <a:pt x="9"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92" name="Freeform 800"/>
            <p:cNvSpPr>
              <a:spLocks/>
            </p:cNvSpPr>
            <p:nvPr/>
          </p:nvSpPr>
          <p:spPr bwMode="auto">
            <a:xfrm>
              <a:off x="2746" y="4193"/>
              <a:ext cx="2" cy="3"/>
            </a:xfrm>
            <a:custGeom>
              <a:avLst/>
              <a:gdLst>
                <a:gd name="T0" fmla="*/ 3 w 5"/>
                <a:gd name="T1" fmla="*/ 0 h 9"/>
                <a:gd name="T2" fmla="*/ 1 w 5"/>
                <a:gd name="T3" fmla="*/ 2 h 9"/>
                <a:gd name="T4" fmla="*/ 0 w 5"/>
                <a:gd name="T5" fmla="*/ 6 h 9"/>
                <a:gd name="T6" fmla="*/ 2 w 5"/>
                <a:gd name="T7" fmla="*/ 8 h 9"/>
                <a:gd name="T8" fmla="*/ 5 w 5"/>
                <a:gd name="T9" fmla="*/ 9 h 9"/>
                <a:gd name="T10" fmla="*/ 3 w 5"/>
                <a:gd name="T11" fmla="*/ 0 h 9"/>
              </a:gdLst>
              <a:ahLst/>
              <a:cxnLst>
                <a:cxn ang="0">
                  <a:pos x="T0" y="T1"/>
                </a:cxn>
                <a:cxn ang="0">
                  <a:pos x="T2" y="T3"/>
                </a:cxn>
                <a:cxn ang="0">
                  <a:pos x="T4" y="T5"/>
                </a:cxn>
                <a:cxn ang="0">
                  <a:pos x="T6" y="T7"/>
                </a:cxn>
                <a:cxn ang="0">
                  <a:pos x="T8" y="T9"/>
                </a:cxn>
                <a:cxn ang="0">
                  <a:pos x="T10" y="T11"/>
                </a:cxn>
              </a:cxnLst>
              <a:rect l="0" t="0" r="r" b="b"/>
              <a:pathLst>
                <a:path w="5" h="9">
                  <a:moveTo>
                    <a:pt x="3" y="0"/>
                  </a:moveTo>
                  <a:lnTo>
                    <a:pt x="1" y="2"/>
                  </a:lnTo>
                  <a:lnTo>
                    <a:pt x="0" y="6"/>
                  </a:lnTo>
                  <a:lnTo>
                    <a:pt x="2" y="8"/>
                  </a:lnTo>
                  <a:lnTo>
                    <a:pt x="5" y="9"/>
                  </a:lnTo>
                  <a:lnTo>
                    <a:pt x="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93" name="Freeform 801"/>
            <p:cNvSpPr>
              <a:spLocks/>
            </p:cNvSpPr>
            <p:nvPr/>
          </p:nvSpPr>
          <p:spPr bwMode="auto">
            <a:xfrm>
              <a:off x="2747" y="4187"/>
              <a:ext cx="10" cy="9"/>
            </a:xfrm>
            <a:custGeom>
              <a:avLst/>
              <a:gdLst>
                <a:gd name="T0" fmla="*/ 22 w 29"/>
                <a:gd name="T1" fmla="*/ 0 h 27"/>
                <a:gd name="T2" fmla="*/ 17 w 29"/>
                <a:gd name="T3" fmla="*/ 4 h 27"/>
                <a:gd name="T4" fmla="*/ 12 w 29"/>
                <a:gd name="T5" fmla="*/ 10 h 27"/>
                <a:gd name="T6" fmla="*/ 6 w 29"/>
                <a:gd name="T7" fmla="*/ 15 h 27"/>
                <a:gd name="T8" fmla="*/ 0 w 29"/>
                <a:gd name="T9" fmla="*/ 18 h 27"/>
                <a:gd name="T10" fmla="*/ 2 w 29"/>
                <a:gd name="T11" fmla="*/ 27 h 27"/>
                <a:gd name="T12" fmla="*/ 10 w 29"/>
                <a:gd name="T13" fmla="*/ 24 h 27"/>
                <a:gd name="T14" fmla="*/ 18 w 29"/>
                <a:gd name="T15" fmla="*/ 17 h 27"/>
                <a:gd name="T16" fmla="*/ 24 w 29"/>
                <a:gd name="T17" fmla="*/ 11 h 27"/>
                <a:gd name="T18" fmla="*/ 29 w 29"/>
                <a:gd name="T19" fmla="*/ 7 h 27"/>
                <a:gd name="T20" fmla="*/ 22 w 29"/>
                <a:gd name="T2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27">
                  <a:moveTo>
                    <a:pt x="22" y="0"/>
                  </a:moveTo>
                  <a:lnTo>
                    <a:pt x="17" y="4"/>
                  </a:lnTo>
                  <a:lnTo>
                    <a:pt x="12" y="10"/>
                  </a:lnTo>
                  <a:lnTo>
                    <a:pt x="6" y="15"/>
                  </a:lnTo>
                  <a:lnTo>
                    <a:pt x="0" y="18"/>
                  </a:lnTo>
                  <a:lnTo>
                    <a:pt x="2" y="27"/>
                  </a:lnTo>
                  <a:lnTo>
                    <a:pt x="10" y="24"/>
                  </a:lnTo>
                  <a:lnTo>
                    <a:pt x="18" y="17"/>
                  </a:lnTo>
                  <a:lnTo>
                    <a:pt x="24" y="11"/>
                  </a:lnTo>
                  <a:lnTo>
                    <a:pt x="29" y="7"/>
                  </a:lnTo>
                  <a:lnTo>
                    <a:pt x="2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94" name="Freeform 802"/>
            <p:cNvSpPr>
              <a:spLocks/>
            </p:cNvSpPr>
            <p:nvPr/>
          </p:nvSpPr>
          <p:spPr bwMode="auto">
            <a:xfrm>
              <a:off x="2754" y="4186"/>
              <a:ext cx="3" cy="3"/>
            </a:xfrm>
            <a:custGeom>
              <a:avLst/>
              <a:gdLst>
                <a:gd name="T0" fmla="*/ 7 w 8"/>
                <a:gd name="T1" fmla="*/ 8 h 8"/>
                <a:gd name="T2" fmla="*/ 8 w 8"/>
                <a:gd name="T3" fmla="*/ 4 h 8"/>
                <a:gd name="T4" fmla="*/ 7 w 8"/>
                <a:gd name="T5" fmla="*/ 1 h 8"/>
                <a:gd name="T6" fmla="*/ 3 w 8"/>
                <a:gd name="T7" fmla="*/ 0 h 8"/>
                <a:gd name="T8" fmla="*/ 0 w 8"/>
                <a:gd name="T9" fmla="*/ 1 h 8"/>
                <a:gd name="T10" fmla="*/ 7 w 8"/>
                <a:gd name="T11" fmla="*/ 8 h 8"/>
              </a:gdLst>
              <a:ahLst/>
              <a:cxnLst>
                <a:cxn ang="0">
                  <a:pos x="T0" y="T1"/>
                </a:cxn>
                <a:cxn ang="0">
                  <a:pos x="T2" y="T3"/>
                </a:cxn>
                <a:cxn ang="0">
                  <a:pos x="T4" y="T5"/>
                </a:cxn>
                <a:cxn ang="0">
                  <a:pos x="T6" y="T7"/>
                </a:cxn>
                <a:cxn ang="0">
                  <a:pos x="T8" y="T9"/>
                </a:cxn>
                <a:cxn ang="0">
                  <a:pos x="T10" y="T11"/>
                </a:cxn>
              </a:cxnLst>
              <a:rect l="0" t="0" r="r" b="b"/>
              <a:pathLst>
                <a:path w="8" h="8">
                  <a:moveTo>
                    <a:pt x="7" y="8"/>
                  </a:moveTo>
                  <a:lnTo>
                    <a:pt x="8" y="4"/>
                  </a:lnTo>
                  <a:lnTo>
                    <a:pt x="7" y="1"/>
                  </a:lnTo>
                  <a:lnTo>
                    <a:pt x="3" y="0"/>
                  </a:lnTo>
                  <a:lnTo>
                    <a:pt x="0" y="1"/>
                  </a:lnTo>
                  <a:lnTo>
                    <a:pt x="7"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95" name="Freeform 803"/>
            <p:cNvSpPr>
              <a:spLocks/>
            </p:cNvSpPr>
            <p:nvPr/>
          </p:nvSpPr>
          <p:spPr bwMode="auto">
            <a:xfrm>
              <a:off x="2751" y="4187"/>
              <a:ext cx="3" cy="3"/>
            </a:xfrm>
            <a:custGeom>
              <a:avLst/>
              <a:gdLst>
                <a:gd name="T0" fmla="*/ 1 w 8"/>
                <a:gd name="T1" fmla="*/ 0 h 8"/>
                <a:gd name="T2" fmla="*/ 0 w 8"/>
                <a:gd name="T3" fmla="*/ 3 h 8"/>
                <a:gd name="T4" fmla="*/ 1 w 8"/>
                <a:gd name="T5" fmla="*/ 7 h 8"/>
                <a:gd name="T6" fmla="*/ 4 w 8"/>
                <a:gd name="T7" fmla="*/ 8 h 8"/>
                <a:gd name="T8" fmla="*/ 8 w 8"/>
                <a:gd name="T9" fmla="*/ 7 h 8"/>
                <a:gd name="T10" fmla="*/ 1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1" y="0"/>
                  </a:moveTo>
                  <a:lnTo>
                    <a:pt x="0" y="3"/>
                  </a:lnTo>
                  <a:lnTo>
                    <a:pt x="1" y="7"/>
                  </a:lnTo>
                  <a:lnTo>
                    <a:pt x="4" y="8"/>
                  </a:lnTo>
                  <a:lnTo>
                    <a:pt x="8" y="7"/>
                  </a:lnTo>
                  <a:lnTo>
                    <a:pt x="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96" name="Freeform 804"/>
            <p:cNvSpPr>
              <a:spLocks/>
            </p:cNvSpPr>
            <p:nvPr/>
          </p:nvSpPr>
          <p:spPr bwMode="auto">
            <a:xfrm>
              <a:off x="2751" y="4170"/>
              <a:ext cx="21" cy="19"/>
            </a:xfrm>
            <a:custGeom>
              <a:avLst/>
              <a:gdLst>
                <a:gd name="T0" fmla="*/ 56 w 63"/>
                <a:gd name="T1" fmla="*/ 0 h 59"/>
                <a:gd name="T2" fmla="*/ 51 w 63"/>
                <a:gd name="T3" fmla="*/ 5 h 59"/>
                <a:gd name="T4" fmla="*/ 46 w 63"/>
                <a:gd name="T5" fmla="*/ 11 h 59"/>
                <a:gd name="T6" fmla="*/ 37 w 63"/>
                <a:gd name="T7" fmla="*/ 18 h 59"/>
                <a:gd name="T8" fmla="*/ 28 w 63"/>
                <a:gd name="T9" fmla="*/ 26 h 59"/>
                <a:gd name="T10" fmla="*/ 19 w 63"/>
                <a:gd name="T11" fmla="*/ 35 h 59"/>
                <a:gd name="T12" fmla="*/ 11 w 63"/>
                <a:gd name="T13" fmla="*/ 42 h 59"/>
                <a:gd name="T14" fmla="*/ 4 w 63"/>
                <a:gd name="T15" fmla="*/ 47 h 59"/>
                <a:gd name="T16" fmla="*/ 0 w 63"/>
                <a:gd name="T17" fmla="*/ 52 h 59"/>
                <a:gd name="T18" fmla="*/ 7 w 63"/>
                <a:gd name="T19" fmla="*/ 59 h 59"/>
                <a:gd name="T20" fmla="*/ 11 w 63"/>
                <a:gd name="T21" fmla="*/ 54 h 59"/>
                <a:gd name="T22" fmla="*/ 18 w 63"/>
                <a:gd name="T23" fmla="*/ 49 h 59"/>
                <a:gd name="T24" fmla="*/ 26 w 63"/>
                <a:gd name="T25" fmla="*/ 42 h 59"/>
                <a:gd name="T26" fmla="*/ 35 w 63"/>
                <a:gd name="T27" fmla="*/ 32 h 59"/>
                <a:gd name="T28" fmla="*/ 44 w 63"/>
                <a:gd name="T29" fmla="*/ 24 h 59"/>
                <a:gd name="T30" fmla="*/ 52 w 63"/>
                <a:gd name="T31" fmla="*/ 18 h 59"/>
                <a:gd name="T32" fmla="*/ 58 w 63"/>
                <a:gd name="T33" fmla="*/ 12 h 59"/>
                <a:gd name="T34" fmla="*/ 63 w 63"/>
                <a:gd name="T35" fmla="*/ 7 h 59"/>
                <a:gd name="T36" fmla="*/ 56 w 63"/>
                <a:gd name="T37"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3" h="59">
                  <a:moveTo>
                    <a:pt x="56" y="0"/>
                  </a:moveTo>
                  <a:lnTo>
                    <a:pt x="51" y="5"/>
                  </a:lnTo>
                  <a:lnTo>
                    <a:pt x="46" y="11"/>
                  </a:lnTo>
                  <a:lnTo>
                    <a:pt x="37" y="18"/>
                  </a:lnTo>
                  <a:lnTo>
                    <a:pt x="28" y="26"/>
                  </a:lnTo>
                  <a:lnTo>
                    <a:pt x="19" y="35"/>
                  </a:lnTo>
                  <a:lnTo>
                    <a:pt x="11" y="42"/>
                  </a:lnTo>
                  <a:lnTo>
                    <a:pt x="4" y="47"/>
                  </a:lnTo>
                  <a:lnTo>
                    <a:pt x="0" y="52"/>
                  </a:lnTo>
                  <a:lnTo>
                    <a:pt x="7" y="59"/>
                  </a:lnTo>
                  <a:lnTo>
                    <a:pt x="11" y="54"/>
                  </a:lnTo>
                  <a:lnTo>
                    <a:pt x="18" y="49"/>
                  </a:lnTo>
                  <a:lnTo>
                    <a:pt x="26" y="42"/>
                  </a:lnTo>
                  <a:lnTo>
                    <a:pt x="35" y="32"/>
                  </a:lnTo>
                  <a:lnTo>
                    <a:pt x="44" y="24"/>
                  </a:lnTo>
                  <a:lnTo>
                    <a:pt x="52" y="18"/>
                  </a:lnTo>
                  <a:lnTo>
                    <a:pt x="58" y="12"/>
                  </a:lnTo>
                  <a:lnTo>
                    <a:pt x="63" y="7"/>
                  </a:lnTo>
                  <a:lnTo>
                    <a:pt x="5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495397" name="Freeform 805"/>
            <p:cNvSpPr>
              <a:spLocks/>
            </p:cNvSpPr>
            <p:nvPr/>
          </p:nvSpPr>
          <p:spPr bwMode="auto">
            <a:xfrm>
              <a:off x="2770" y="4169"/>
              <a:ext cx="3" cy="3"/>
            </a:xfrm>
            <a:custGeom>
              <a:avLst/>
              <a:gdLst>
                <a:gd name="T0" fmla="*/ 7 w 8"/>
                <a:gd name="T1" fmla="*/ 8 h 8"/>
                <a:gd name="T2" fmla="*/ 8 w 8"/>
                <a:gd name="T3" fmla="*/ 5 h 8"/>
                <a:gd name="T4" fmla="*/ 7 w 8"/>
                <a:gd name="T5" fmla="*/ 1 h 8"/>
                <a:gd name="T6" fmla="*/ 3 w 8"/>
                <a:gd name="T7" fmla="*/ 0 h 8"/>
                <a:gd name="T8" fmla="*/ 0 w 8"/>
                <a:gd name="T9" fmla="*/ 1 h 8"/>
                <a:gd name="T10" fmla="*/ 7 w 8"/>
                <a:gd name="T11" fmla="*/ 8 h 8"/>
              </a:gdLst>
              <a:ahLst/>
              <a:cxnLst>
                <a:cxn ang="0">
                  <a:pos x="T0" y="T1"/>
                </a:cxn>
                <a:cxn ang="0">
                  <a:pos x="T2" y="T3"/>
                </a:cxn>
                <a:cxn ang="0">
                  <a:pos x="T4" y="T5"/>
                </a:cxn>
                <a:cxn ang="0">
                  <a:pos x="T6" y="T7"/>
                </a:cxn>
                <a:cxn ang="0">
                  <a:pos x="T8" y="T9"/>
                </a:cxn>
                <a:cxn ang="0">
                  <a:pos x="T10" y="T11"/>
                </a:cxn>
              </a:cxnLst>
              <a:rect l="0" t="0" r="r" b="b"/>
              <a:pathLst>
                <a:path w="8" h="8">
                  <a:moveTo>
                    <a:pt x="7" y="8"/>
                  </a:moveTo>
                  <a:lnTo>
                    <a:pt x="8" y="5"/>
                  </a:lnTo>
                  <a:lnTo>
                    <a:pt x="7" y="1"/>
                  </a:lnTo>
                  <a:lnTo>
                    <a:pt x="3" y="0"/>
                  </a:lnTo>
                  <a:lnTo>
                    <a:pt x="0" y="1"/>
                  </a:lnTo>
                  <a:lnTo>
                    <a:pt x="7"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grpSp>
      <p:sp>
        <p:nvSpPr>
          <p:cNvPr id="1830" name="Slide Number Placeholder 1829"/>
          <p:cNvSpPr>
            <a:spLocks noGrp="1"/>
          </p:cNvSpPr>
          <p:nvPr>
            <p:ph type="sldNum" sz="quarter" idx="11"/>
          </p:nvPr>
        </p:nvSpPr>
        <p:spPr/>
        <p:txBody>
          <a:bodyPr/>
          <a:lstStyle/>
          <a:p>
            <a:fld id="{2329FAF7-C7D3-4541-A539-944D659ED903}" type="slidenum">
              <a:rPr lang="en-US" smtClean="0"/>
              <a:pPr/>
              <a:t>31</a:t>
            </a:fld>
            <a:endParaRPr lang="en-US"/>
          </a:p>
        </p:txBody>
      </p:sp>
    </p:spTree>
    <p:extLst>
      <p:ext uri="{BB962C8B-B14F-4D97-AF65-F5344CB8AC3E}">
        <p14:creationId xmlns:p14="http://schemas.microsoft.com/office/powerpoint/2010/main" xmlns="" val="1925250868"/>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nodeType="afterEffect">
                                  <p:stCondLst>
                                    <p:cond delay="0"/>
                                  </p:stCondLst>
                                  <p:childTnLst>
                                    <p:set>
                                      <p:cBhvr>
                                        <p:cTn id="6" dur="1" fill="hold">
                                          <p:stCondLst>
                                            <p:cond delay="0"/>
                                          </p:stCondLst>
                                        </p:cTn>
                                        <p:tgtEl>
                                          <p:spTgt spid="493572"/>
                                        </p:tgtEl>
                                        <p:attrNameLst>
                                          <p:attrName>style.visibility</p:attrName>
                                        </p:attrNameLst>
                                      </p:cBhvr>
                                      <p:to>
                                        <p:strVal val="visible"/>
                                      </p:to>
                                    </p:set>
                                    <p:animEffect transition="in" filter="dissolve">
                                      <p:cBhvr>
                                        <p:cTn id="7" dur="500"/>
                                        <p:tgtEl>
                                          <p:spTgt spid="4935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496642" name="Rectangle 2"/>
          <p:cNvSpPr>
            <a:spLocks noGrp="1" noChangeArrowheads="1"/>
          </p:cNvSpPr>
          <p:nvPr>
            <p:ph type="title"/>
          </p:nvPr>
        </p:nvSpPr>
        <p:spPr>
          <a:xfrm>
            <a:off x="457200" y="457200"/>
            <a:ext cx="8229600" cy="1143000"/>
          </a:xfr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107763" dir="2700000" algn="ctr" rotWithShape="0">
                    <a:schemeClr val="bg2"/>
                  </a:outerShdw>
                </a:effectLst>
              </a14:hiddenEffects>
            </a:ext>
          </a:extLst>
        </p:spPr>
        <p:txBody>
          <a:bodyPr vert="horz" wrap="square" lIns="90488" tIns="44450" rIns="90488" bIns="44450" numCol="1" anchor="b" anchorCtr="0" compatLnSpc="1">
            <a:prstTxWarp prst="textNoShape">
              <a:avLst/>
            </a:prstTxWarp>
          </a:bodyPr>
          <a:lstStyle/>
          <a:p>
            <a:r>
              <a:rPr lang="en-US" dirty="0"/>
              <a:t>Present Value of a Series of Cash Flows – </a:t>
            </a:r>
            <a:r>
              <a:rPr lang="en-US" dirty="0" smtClean="0"/>
              <a:t>An </a:t>
            </a:r>
            <a:r>
              <a:rPr lang="en-US" dirty="0"/>
              <a:t>Example</a:t>
            </a:r>
          </a:p>
        </p:txBody>
      </p:sp>
      <p:sp>
        <p:nvSpPr>
          <p:cNvPr id="496643" name="Rectangle 3"/>
          <p:cNvSpPr>
            <a:spLocks noGrp="1" noChangeArrowheads="1"/>
          </p:cNvSpPr>
          <p:nvPr>
            <p:ph type="body" idx="1"/>
          </p:nvPr>
        </p:nvSpPr>
        <p:spPr>
          <a:xfrm>
            <a:off x="228600" y="1430338"/>
            <a:ext cx="8686800" cy="779462"/>
          </a:xfrm>
          <a:noFill/>
          <a:ln/>
          <a:extLst>
            <a:ext uri="{91240B29-F687-4F45-9708-019B960494DF}">
              <a14:hiddenLine xmlns:a14="http://schemas.microsoft.com/office/drawing/2010/main" xmlns="" w="12700">
                <a:solidFill>
                  <a:schemeClr val="tx1"/>
                </a:solidFill>
                <a:miter lim="800000"/>
                <a:headEnd/>
                <a:tailEnd/>
              </a14:hiddenLine>
            </a:ext>
          </a:extLst>
        </p:spPr>
        <p:txBody>
          <a:bodyPr lIns="90488" tIns="44450" rIns="90488" bIns="44450"/>
          <a:lstStyle/>
          <a:p>
            <a:pPr>
              <a:buFont typeface="Times" panose="02020603050405020304" pitchFamily="18" charset="0"/>
              <a:buNone/>
            </a:pPr>
            <a:r>
              <a:rPr lang="en-US"/>
              <a:t>We could solve the problem like this . . .</a:t>
            </a:r>
          </a:p>
        </p:txBody>
      </p:sp>
      <p:graphicFrame>
        <p:nvGraphicFramePr>
          <p:cNvPr id="496644" name="Object 4"/>
          <p:cNvGraphicFramePr>
            <a:graphicFrameLocks/>
          </p:cNvGraphicFramePr>
          <p:nvPr/>
        </p:nvGraphicFramePr>
        <p:xfrm>
          <a:off x="838200" y="2286000"/>
          <a:ext cx="7391400" cy="2971800"/>
        </p:xfrm>
        <a:graphic>
          <a:graphicData uri="http://schemas.openxmlformats.org/presentationml/2006/ole">
            <p:oleObj spid="_x0000_s123911" name="Worksheet" r:id="rId4" imgW="3062520" imgH="1412280" progId="Excel.Sheet.8">
              <p:embed/>
            </p:oleObj>
          </a:graphicData>
        </a:graphic>
      </p:graphicFrame>
      <p:sp>
        <p:nvSpPr>
          <p:cNvPr id="496645" name="Oval 5"/>
          <p:cNvSpPr>
            <a:spLocks noChangeArrowheads="1"/>
          </p:cNvSpPr>
          <p:nvPr/>
        </p:nvSpPr>
        <p:spPr bwMode="auto">
          <a:xfrm>
            <a:off x="4748213" y="4554538"/>
            <a:ext cx="1143000" cy="550862"/>
          </a:xfrm>
          <a:prstGeom prst="ellipse">
            <a:avLst/>
          </a:prstGeom>
          <a:noFill/>
          <a:ln w="38100">
            <a:solidFill>
              <a:srgbClr val="FF0000"/>
            </a:solidFill>
            <a:round/>
            <a:headEnd/>
            <a:tailEnd/>
          </a:ln>
          <a:effectLst>
            <a:outerShdw dist="17961" dir="2700000" algn="ctr" rotWithShape="0">
              <a:srgbClr val="000000"/>
            </a:outerShdw>
          </a:effectLst>
          <a:extLst>
            <a:ext uri="{909E8E84-426E-40DD-AFC4-6F175D3DCCD1}">
              <a14:hiddenFill xmlns:a14="http://schemas.microsoft.com/office/drawing/2010/main" xmlns="">
                <a:solidFill>
                  <a:schemeClr val="accent1"/>
                </a:solidFill>
              </a14:hiddenFill>
            </a:ext>
          </a:extLst>
        </p:spPr>
        <p:txBody>
          <a:bodyPr wrap="none" anchor="ctr"/>
          <a:lstStyle/>
          <a:p>
            <a:pPr algn="ctr"/>
            <a:endParaRPr lang="en-US" sz="2800">
              <a:solidFill>
                <a:srgbClr val="FF0000"/>
              </a:solidFill>
              <a:latin typeface="Times New Roman" panose="02020603050405020304" pitchFamily="18" charset="0"/>
            </a:endParaRPr>
          </a:p>
        </p:txBody>
      </p:sp>
      <p:grpSp>
        <p:nvGrpSpPr>
          <p:cNvPr id="496646" name="Group 6"/>
          <p:cNvGrpSpPr>
            <a:grpSpLocks/>
          </p:cNvGrpSpPr>
          <p:nvPr/>
        </p:nvGrpSpPr>
        <p:grpSpPr bwMode="auto">
          <a:xfrm>
            <a:off x="4724400" y="2524125"/>
            <a:ext cx="990600" cy="1971675"/>
            <a:chOff x="2976" y="1590"/>
            <a:chExt cx="624" cy="1242"/>
          </a:xfrm>
        </p:grpSpPr>
        <p:sp>
          <p:nvSpPr>
            <p:cNvPr id="496647" name="Oval 7"/>
            <p:cNvSpPr>
              <a:spLocks noChangeArrowheads="1"/>
            </p:cNvSpPr>
            <p:nvPr/>
          </p:nvSpPr>
          <p:spPr bwMode="auto">
            <a:xfrm>
              <a:off x="2976" y="1590"/>
              <a:ext cx="624" cy="336"/>
            </a:xfrm>
            <a:prstGeom prst="ellipse">
              <a:avLst/>
            </a:prstGeom>
            <a:noFill/>
            <a:ln w="38100">
              <a:solidFill>
                <a:srgbClr val="FF0000"/>
              </a:solidFill>
              <a:round/>
              <a:headEnd/>
              <a:tailEnd/>
            </a:ln>
            <a:effectLst>
              <a:outerShdw dist="17961" dir="2700000" algn="ctr" rotWithShape="0">
                <a:srgbClr val="000000"/>
              </a:outerShdw>
            </a:effectLst>
            <a:extLst>
              <a:ext uri="{909E8E84-426E-40DD-AFC4-6F175D3DCCD1}">
                <a14:hiddenFill xmlns:a14="http://schemas.microsoft.com/office/drawing/2010/main" xmlns="">
                  <a:solidFill>
                    <a:schemeClr val="accent1"/>
                  </a:solidFill>
                </a14:hiddenFill>
              </a:ext>
            </a:extLst>
          </p:spPr>
          <p:txBody>
            <a:bodyPr wrap="none" anchor="ctr"/>
            <a:lstStyle/>
            <a:p>
              <a:pPr algn="ctr"/>
              <a:endParaRPr lang="en-US" sz="2800">
                <a:solidFill>
                  <a:srgbClr val="FF0000"/>
                </a:solidFill>
                <a:latin typeface="Times New Roman" panose="02020603050405020304" pitchFamily="18" charset="0"/>
              </a:endParaRPr>
            </a:p>
          </p:txBody>
        </p:sp>
        <p:sp>
          <p:nvSpPr>
            <p:cNvPr id="496648" name="Line 8"/>
            <p:cNvSpPr>
              <a:spLocks noChangeShapeType="1"/>
            </p:cNvSpPr>
            <p:nvPr/>
          </p:nvSpPr>
          <p:spPr bwMode="auto">
            <a:xfrm>
              <a:off x="3312" y="1920"/>
              <a:ext cx="0" cy="912"/>
            </a:xfrm>
            <a:prstGeom prst="line">
              <a:avLst/>
            </a:prstGeom>
            <a:noFill/>
            <a:ln w="38100">
              <a:solidFill>
                <a:srgbClr val="FF0000"/>
              </a:solidFill>
              <a:round/>
              <a:headEnd/>
              <a:tailEnd type="triangle" w="med" len="med"/>
            </a:ln>
            <a:effectLst>
              <a:outerShdw dist="17961" dir="2700000" algn="ctr" rotWithShape="0">
                <a:srgbClr val="000000"/>
              </a:outerShdw>
            </a:effectLst>
            <a:extLst>
              <a:ext uri="{909E8E84-426E-40DD-AFC4-6F175D3DCCD1}">
                <a14:hiddenFill xmlns:a14="http://schemas.microsoft.com/office/drawing/2010/main" xmlns="">
                  <a:noFill/>
                </a14:hiddenFill>
              </a:ext>
            </a:extLst>
          </p:spPr>
          <p:txBody>
            <a:bodyPr wrap="none" anchor="ctr"/>
            <a:lstStyle/>
            <a:p>
              <a:endParaRPr lang="en-US"/>
            </a:p>
          </p:txBody>
        </p:sp>
      </p:grpSp>
      <p:grpSp>
        <p:nvGrpSpPr>
          <p:cNvPr id="496649" name="Group 9"/>
          <p:cNvGrpSpPr>
            <a:grpSpLocks/>
          </p:cNvGrpSpPr>
          <p:nvPr/>
        </p:nvGrpSpPr>
        <p:grpSpPr bwMode="auto">
          <a:xfrm>
            <a:off x="1295400" y="4572000"/>
            <a:ext cx="3429000" cy="457200"/>
            <a:chOff x="816" y="2880"/>
            <a:chExt cx="2160" cy="288"/>
          </a:xfrm>
        </p:grpSpPr>
        <p:sp>
          <p:nvSpPr>
            <p:cNvPr id="496650" name="Oval 10"/>
            <p:cNvSpPr>
              <a:spLocks noChangeArrowheads="1"/>
            </p:cNvSpPr>
            <p:nvPr/>
          </p:nvSpPr>
          <p:spPr bwMode="auto">
            <a:xfrm>
              <a:off x="816" y="2880"/>
              <a:ext cx="336" cy="288"/>
            </a:xfrm>
            <a:prstGeom prst="ellipse">
              <a:avLst/>
            </a:prstGeom>
            <a:noFill/>
            <a:ln w="38100">
              <a:solidFill>
                <a:srgbClr val="FF0000"/>
              </a:solidFill>
              <a:round/>
              <a:headEnd/>
              <a:tailEnd/>
            </a:ln>
            <a:effectLst>
              <a:outerShdw dist="17961" dir="2700000" algn="ctr" rotWithShape="0">
                <a:srgbClr val="000000"/>
              </a:outerShdw>
            </a:effectLst>
            <a:extLst>
              <a:ext uri="{909E8E84-426E-40DD-AFC4-6F175D3DCCD1}">
                <a14:hiddenFill xmlns:a14="http://schemas.microsoft.com/office/drawing/2010/main" xmlns="">
                  <a:solidFill>
                    <a:schemeClr val="accent1"/>
                  </a:solidFill>
                </a14:hiddenFill>
              </a:ext>
            </a:extLst>
          </p:spPr>
          <p:txBody>
            <a:bodyPr wrap="none" anchor="ctr"/>
            <a:lstStyle/>
            <a:p>
              <a:pPr algn="ctr"/>
              <a:endParaRPr lang="en-US" sz="2800">
                <a:solidFill>
                  <a:srgbClr val="FF0000"/>
                </a:solidFill>
                <a:latin typeface="Times New Roman" panose="02020603050405020304" pitchFamily="18" charset="0"/>
              </a:endParaRPr>
            </a:p>
          </p:txBody>
        </p:sp>
        <p:sp>
          <p:nvSpPr>
            <p:cNvPr id="496651" name="Line 11"/>
            <p:cNvSpPr>
              <a:spLocks noChangeShapeType="1"/>
            </p:cNvSpPr>
            <p:nvPr/>
          </p:nvSpPr>
          <p:spPr bwMode="auto">
            <a:xfrm>
              <a:off x="1152" y="3024"/>
              <a:ext cx="1824" cy="0"/>
            </a:xfrm>
            <a:prstGeom prst="line">
              <a:avLst/>
            </a:prstGeom>
            <a:noFill/>
            <a:ln w="38100">
              <a:solidFill>
                <a:srgbClr val="FF0000"/>
              </a:solidFill>
              <a:round/>
              <a:headEnd/>
              <a:tailEnd type="triangle" w="med" len="med"/>
            </a:ln>
            <a:effectLst>
              <a:outerShdw dist="17961" dir="2700000" algn="ctr" rotWithShape="0">
                <a:srgbClr val="000000"/>
              </a:outerShdw>
            </a:effectLst>
            <a:extLst>
              <a:ext uri="{909E8E84-426E-40DD-AFC4-6F175D3DCCD1}">
                <a14:hiddenFill xmlns:a14="http://schemas.microsoft.com/office/drawing/2010/main" xmlns="">
                  <a:noFill/>
                </a14:hiddenFill>
              </a:ext>
            </a:extLst>
          </p:spPr>
          <p:txBody>
            <a:bodyPr wrap="none" anchor="ctr"/>
            <a:lstStyle/>
            <a:p>
              <a:endParaRPr lang="en-US"/>
            </a:p>
          </p:txBody>
        </p:sp>
      </p:grpSp>
      <p:sp>
        <p:nvSpPr>
          <p:cNvPr id="496652" name="Rectangle 12"/>
          <p:cNvSpPr>
            <a:spLocks noChangeArrowheads="1"/>
          </p:cNvSpPr>
          <p:nvPr/>
        </p:nvSpPr>
        <p:spPr bwMode="auto">
          <a:xfrm>
            <a:off x="1219200" y="5410200"/>
            <a:ext cx="6302375" cy="638175"/>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lIns="90488" tIns="44450" rIns="90488" bIns="44450">
            <a:spAutoFit/>
          </a:bodyPr>
          <a:lstStyle/>
          <a:p>
            <a:r>
              <a:rPr lang="en-US" sz="3600">
                <a:solidFill>
                  <a:srgbClr val="0000CC"/>
                </a:solidFill>
                <a:effectLst>
                  <a:outerShdw blurRad="38100" dist="38100" dir="2700000" algn="tl">
                    <a:srgbClr val="000000"/>
                  </a:outerShdw>
                </a:effectLst>
              </a:rPr>
              <a:t>$60,000 ×  3.605  =  $216,300</a:t>
            </a:r>
          </a:p>
        </p:txBody>
      </p:sp>
      <p:grpSp>
        <p:nvGrpSpPr>
          <p:cNvPr id="622383" name="Group 815"/>
          <p:cNvGrpSpPr>
            <a:grpSpLocks/>
          </p:cNvGrpSpPr>
          <p:nvPr/>
        </p:nvGrpSpPr>
        <p:grpSpPr bwMode="auto">
          <a:xfrm>
            <a:off x="8153400" y="5486400"/>
            <a:ext cx="838200" cy="914400"/>
            <a:chOff x="2246" y="2592"/>
            <a:chExt cx="1260" cy="1634"/>
          </a:xfrm>
        </p:grpSpPr>
        <p:sp>
          <p:nvSpPr>
            <p:cNvPr id="622384" name="Rectangle 816"/>
            <p:cNvSpPr>
              <a:spLocks noChangeArrowheads="1"/>
            </p:cNvSpPr>
            <p:nvPr/>
          </p:nvSpPr>
          <p:spPr bwMode="auto">
            <a:xfrm>
              <a:off x="2248" y="2592"/>
              <a:ext cx="1256" cy="289"/>
            </a:xfrm>
            <a:prstGeom prst="rect">
              <a:avLst/>
            </a:prstGeom>
            <a:solidFill>
              <a:srgbClr val="1EEAEA"/>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a:p>
          </p:txBody>
        </p:sp>
        <p:sp>
          <p:nvSpPr>
            <p:cNvPr id="622385" name="Freeform 817"/>
            <p:cNvSpPr>
              <a:spLocks/>
            </p:cNvSpPr>
            <p:nvPr/>
          </p:nvSpPr>
          <p:spPr bwMode="auto">
            <a:xfrm>
              <a:off x="2248" y="2606"/>
              <a:ext cx="1256" cy="285"/>
            </a:xfrm>
            <a:custGeom>
              <a:avLst/>
              <a:gdLst>
                <a:gd name="T0" fmla="*/ 0 w 3767"/>
                <a:gd name="T1" fmla="*/ 856 h 856"/>
                <a:gd name="T2" fmla="*/ 3762 w 3767"/>
                <a:gd name="T3" fmla="*/ 856 h 856"/>
                <a:gd name="T4" fmla="*/ 3767 w 3767"/>
                <a:gd name="T5" fmla="*/ 426 h 856"/>
                <a:gd name="T6" fmla="*/ 3767 w 3767"/>
                <a:gd name="T7" fmla="*/ 418 h 856"/>
                <a:gd name="T8" fmla="*/ 3766 w 3767"/>
                <a:gd name="T9" fmla="*/ 0 h 856"/>
                <a:gd name="T10" fmla="*/ 5 w 3767"/>
                <a:gd name="T11" fmla="*/ 0 h 856"/>
                <a:gd name="T12" fmla="*/ 0 w 3767"/>
                <a:gd name="T13" fmla="*/ 841 h 856"/>
                <a:gd name="T14" fmla="*/ 0 w 3767"/>
                <a:gd name="T15" fmla="*/ 856 h 8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856">
                  <a:moveTo>
                    <a:pt x="0" y="856"/>
                  </a:moveTo>
                  <a:lnTo>
                    <a:pt x="3762" y="856"/>
                  </a:lnTo>
                  <a:lnTo>
                    <a:pt x="3767" y="426"/>
                  </a:lnTo>
                  <a:lnTo>
                    <a:pt x="3767" y="418"/>
                  </a:lnTo>
                  <a:lnTo>
                    <a:pt x="3766" y="0"/>
                  </a:lnTo>
                  <a:lnTo>
                    <a:pt x="5" y="0"/>
                  </a:lnTo>
                  <a:lnTo>
                    <a:pt x="0" y="841"/>
                  </a:lnTo>
                  <a:lnTo>
                    <a:pt x="0" y="856"/>
                  </a:lnTo>
                  <a:close/>
                </a:path>
              </a:pathLst>
            </a:custGeom>
            <a:solidFill>
              <a:srgbClr val="21E8E8"/>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386" name="Freeform 818"/>
            <p:cNvSpPr>
              <a:spLocks/>
            </p:cNvSpPr>
            <p:nvPr/>
          </p:nvSpPr>
          <p:spPr bwMode="auto">
            <a:xfrm>
              <a:off x="2248" y="2619"/>
              <a:ext cx="1256" cy="281"/>
            </a:xfrm>
            <a:custGeom>
              <a:avLst/>
              <a:gdLst>
                <a:gd name="T0" fmla="*/ 0 w 3767"/>
                <a:gd name="T1" fmla="*/ 842 h 842"/>
                <a:gd name="T2" fmla="*/ 3757 w 3767"/>
                <a:gd name="T3" fmla="*/ 842 h 842"/>
                <a:gd name="T4" fmla="*/ 3767 w 3767"/>
                <a:gd name="T5" fmla="*/ 421 h 842"/>
                <a:gd name="T6" fmla="*/ 3767 w 3767"/>
                <a:gd name="T7" fmla="*/ 413 h 842"/>
                <a:gd name="T8" fmla="*/ 3765 w 3767"/>
                <a:gd name="T9" fmla="*/ 0 h 842"/>
                <a:gd name="T10" fmla="*/ 10 w 3767"/>
                <a:gd name="T11" fmla="*/ 0 h 842"/>
                <a:gd name="T12" fmla="*/ 0 w 3767"/>
                <a:gd name="T13" fmla="*/ 828 h 842"/>
                <a:gd name="T14" fmla="*/ 0 w 3767"/>
                <a:gd name="T15" fmla="*/ 842 h 8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842">
                  <a:moveTo>
                    <a:pt x="0" y="842"/>
                  </a:moveTo>
                  <a:lnTo>
                    <a:pt x="3757" y="842"/>
                  </a:lnTo>
                  <a:lnTo>
                    <a:pt x="3767" y="421"/>
                  </a:lnTo>
                  <a:lnTo>
                    <a:pt x="3767" y="413"/>
                  </a:lnTo>
                  <a:lnTo>
                    <a:pt x="3765" y="0"/>
                  </a:lnTo>
                  <a:lnTo>
                    <a:pt x="10" y="0"/>
                  </a:lnTo>
                  <a:lnTo>
                    <a:pt x="0" y="828"/>
                  </a:lnTo>
                  <a:lnTo>
                    <a:pt x="0" y="842"/>
                  </a:lnTo>
                  <a:close/>
                </a:path>
              </a:pathLst>
            </a:custGeom>
            <a:solidFill>
              <a:srgbClr val="26E5E5"/>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387" name="Freeform 819"/>
            <p:cNvSpPr>
              <a:spLocks/>
            </p:cNvSpPr>
            <p:nvPr/>
          </p:nvSpPr>
          <p:spPr bwMode="auto">
            <a:xfrm>
              <a:off x="2248" y="2634"/>
              <a:ext cx="1256" cy="276"/>
            </a:xfrm>
            <a:custGeom>
              <a:avLst/>
              <a:gdLst>
                <a:gd name="T0" fmla="*/ 0 w 3767"/>
                <a:gd name="T1" fmla="*/ 828 h 828"/>
                <a:gd name="T2" fmla="*/ 3751 w 3767"/>
                <a:gd name="T3" fmla="*/ 828 h 828"/>
                <a:gd name="T4" fmla="*/ 3767 w 3767"/>
                <a:gd name="T5" fmla="*/ 413 h 828"/>
                <a:gd name="T6" fmla="*/ 3767 w 3767"/>
                <a:gd name="T7" fmla="*/ 404 h 828"/>
                <a:gd name="T8" fmla="*/ 3764 w 3767"/>
                <a:gd name="T9" fmla="*/ 0 h 828"/>
                <a:gd name="T10" fmla="*/ 15 w 3767"/>
                <a:gd name="T11" fmla="*/ 0 h 828"/>
                <a:gd name="T12" fmla="*/ 0 w 3767"/>
                <a:gd name="T13" fmla="*/ 813 h 828"/>
                <a:gd name="T14" fmla="*/ 0 w 3767"/>
                <a:gd name="T15" fmla="*/ 828 h 8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828">
                  <a:moveTo>
                    <a:pt x="0" y="828"/>
                  </a:moveTo>
                  <a:lnTo>
                    <a:pt x="3751" y="828"/>
                  </a:lnTo>
                  <a:lnTo>
                    <a:pt x="3767" y="413"/>
                  </a:lnTo>
                  <a:lnTo>
                    <a:pt x="3767" y="404"/>
                  </a:lnTo>
                  <a:lnTo>
                    <a:pt x="3764" y="0"/>
                  </a:lnTo>
                  <a:lnTo>
                    <a:pt x="15" y="0"/>
                  </a:lnTo>
                  <a:lnTo>
                    <a:pt x="0" y="813"/>
                  </a:lnTo>
                  <a:lnTo>
                    <a:pt x="0" y="828"/>
                  </a:lnTo>
                  <a:close/>
                </a:path>
              </a:pathLst>
            </a:custGeom>
            <a:solidFill>
              <a:srgbClr val="2BE5E5"/>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388" name="Freeform 820"/>
            <p:cNvSpPr>
              <a:spLocks/>
            </p:cNvSpPr>
            <p:nvPr/>
          </p:nvSpPr>
          <p:spPr bwMode="auto">
            <a:xfrm>
              <a:off x="2248" y="2647"/>
              <a:ext cx="1256" cy="272"/>
            </a:xfrm>
            <a:custGeom>
              <a:avLst/>
              <a:gdLst>
                <a:gd name="T0" fmla="*/ 0 w 3767"/>
                <a:gd name="T1" fmla="*/ 814 h 814"/>
                <a:gd name="T2" fmla="*/ 3745 w 3767"/>
                <a:gd name="T3" fmla="*/ 814 h 814"/>
                <a:gd name="T4" fmla="*/ 3767 w 3767"/>
                <a:gd name="T5" fmla="*/ 406 h 814"/>
                <a:gd name="T6" fmla="*/ 3767 w 3767"/>
                <a:gd name="T7" fmla="*/ 397 h 814"/>
                <a:gd name="T8" fmla="*/ 3762 w 3767"/>
                <a:gd name="T9" fmla="*/ 0 h 814"/>
                <a:gd name="T10" fmla="*/ 21 w 3767"/>
                <a:gd name="T11" fmla="*/ 0 h 814"/>
                <a:gd name="T12" fmla="*/ 0 w 3767"/>
                <a:gd name="T13" fmla="*/ 799 h 814"/>
                <a:gd name="T14" fmla="*/ 0 w 3767"/>
                <a:gd name="T15" fmla="*/ 814 h 8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814">
                  <a:moveTo>
                    <a:pt x="0" y="814"/>
                  </a:moveTo>
                  <a:lnTo>
                    <a:pt x="3745" y="814"/>
                  </a:lnTo>
                  <a:lnTo>
                    <a:pt x="3767" y="406"/>
                  </a:lnTo>
                  <a:lnTo>
                    <a:pt x="3767" y="397"/>
                  </a:lnTo>
                  <a:lnTo>
                    <a:pt x="3762" y="0"/>
                  </a:lnTo>
                  <a:lnTo>
                    <a:pt x="21" y="0"/>
                  </a:lnTo>
                  <a:lnTo>
                    <a:pt x="0" y="799"/>
                  </a:lnTo>
                  <a:lnTo>
                    <a:pt x="0" y="814"/>
                  </a:lnTo>
                  <a:close/>
                </a:path>
              </a:pathLst>
            </a:custGeom>
            <a:solidFill>
              <a:srgbClr val="2DE2E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389" name="Freeform 821"/>
            <p:cNvSpPr>
              <a:spLocks/>
            </p:cNvSpPr>
            <p:nvPr/>
          </p:nvSpPr>
          <p:spPr bwMode="auto">
            <a:xfrm>
              <a:off x="2248" y="2661"/>
              <a:ext cx="1256" cy="267"/>
            </a:xfrm>
            <a:custGeom>
              <a:avLst/>
              <a:gdLst>
                <a:gd name="T0" fmla="*/ 0 w 3767"/>
                <a:gd name="T1" fmla="*/ 800 h 800"/>
                <a:gd name="T2" fmla="*/ 3741 w 3767"/>
                <a:gd name="T3" fmla="*/ 800 h 800"/>
                <a:gd name="T4" fmla="*/ 3767 w 3767"/>
                <a:gd name="T5" fmla="*/ 400 h 800"/>
                <a:gd name="T6" fmla="*/ 3767 w 3767"/>
                <a:gd name="T7" fmla="*/ 391 h 800"/>
                <a:gd name="T8" fmla="*/ 3761 w 3767"/>
                <a:gd name="T9" fmla="*/ 0 h 800"/>
                <a:gd name="T10" fmla="*/ 26 w 3767"/>
                <a:gd name="T11" fmla="*/ 0 h 800"/>
                <a:gd name="T12" fmla="*/ 0 w 3767"/>
                <a:gd name="T13" fmla="*/ 785 h 800"/>
                <a:gd name="T14" fmla="*/ 0 w 3767"/>
                <a:gd name="T15" fmla="*/ 800 h 8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800">
                  <a:moveTo>
                    <a:pt x="0" y="800"/>
                  </a:moveTo>
                  <a:lnTo>
                    <a:pt x="3741" y="800"/>
                  </a:lnTo>
                  <a:lnTo>
                    <a:pt x="3767" y="400"/>
                  </a:lnTo>
                  <a:lnTo>
                    <a:pt x="3767" y="391"/>
                  </a:lnTo>
                  <a:lnTo>
                    <a:pt x="3761" y="0"/>
                  </a:lnTo>
                  <a:lnTo>
                    <a:pt x="26" y="0"/>
                  </a:lnTo>
                  <a:lnTo>
                    <a:pt x="0" y="785"/>
                  </a:lnTo>
                  <a:lnTo>
                    <a:pt x="0" y="800"/>
                  </a:lnTo>
                  <a:close/>
                </a:path>
              </a:pathLst>
            </a:custGeom>
            <a:solidFill>
              <a:srgbClr val="33E0E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390" name="Freeform 822"/>
            <p:cNvSpPr>
              <a:spLocks/>
            </p:cNvSpPr>
            <p:nvPr/>
          </p:nvSpPr>
          <p:spPr bwMode="auto">
            <a:xfrm>
              <a:off x="2248" y="2675"/>
              <a:ext cx="1256" cy="262"/>
            </a:xfrm>
            <a:custGeom>
              <a:avLst/>
              <a:gdLst>
                <a:gd name="T0" fmla="*/ 0 w 3767"/>
                <a:gd name="T1" fmla="*/ 786 h 786"/>
                <a:gd name="T2" fmla="*/ 3735 w 3767"/>
                <a:gd name="T3" fmla="*/ 786 h 786"/>
                <a:gd name="T4" fmla="*/ 3767 w 3767"/>
                <a:gd name="T5" fmla="*/ 392 h 786"/>
                <a:gd name="T6" fmla="*/ 3767 w 3767"/>
                <a:gd name="T7" fmla="*/ 383 h 786"/>
                <a:gd name="T8" fmla="*/ 3760 w 3767"/>
                <a:gd name="T9" fmla="*/ 0 h 786"/>
                <a:gd name="T10" fmla="*/ 31 w 3767"/>
                <a:gd name="T11" fmla="*/ 0 h 786"/>
                <a:gd name="T12" fmla="*/ 0 w 3767"/>
                <a:gd name="T13" fmla="*/ 770 h 786"/>
                <a:gd name="T14" fmla="*/ 0 w 3767"/>
                <a:gd name="T15" fmla="*/ 786 h 7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786">
                  <a:moveTo>
                    <a:pt x="0" y="786"/>
                  </a:moveTo>
                  <a:lnTo>
                    <a:pt x="3735" y="786"/>
                  </a:lnTo>
                  <a:lnTo>
                    <a:pt x="3767" y="392"/>
                  </a:lnTo>
                  <a:lnTo>
                    <a:pt x="3767" y="383"/>
                  </a:lnTo>
                  <a:lnTo>
                    <a:pt x="3760" y="0"/>
                  </a:lnTo>
                  <a:lnTo>
                    <a:pt x="31" y="0"/>
                  </a:lnTo>
                  <a:lnTo>
                    <a:pt x="0" y="770"/>
                  </a:lnTo>
                  <a:lnTo>
                    <a:pt x="0" y="786"/>
                  </a:lnTo>
                  <a:close/>
                </a:path>
              </a:pathLst>
            </a:custGeom>
            <a:solidFill>
              <a:srgbClr val="35DDDD"/>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391" name="Freeform 823"/>
            <p:cNvSpPr>
              <a:spLocks/>
            </p:cNvSpPr>
            <p:nvPr/>
          </p:nvSpPr>
          <p:spPr bwMode="auto">
            <a:xfrm>
              <a:off x="2248" y="2689"/>
              <a:ext cx="1256" cy="258"/>
            </a:xfrm>
            <a:custGeom>
              <a:avLst/>
              <a:gdLst>
                <a:gd name="T0" fmla="*/ 0 w 3767"/>
                <a:gd name="T1" fmla="*/ 772 h 772"/>
                <a:gd name="T2" fmla="*/ 3729 w 3767"/>
                <a:gd name="T3" fmla="*/ 772 h 772"/>
                <a:gd name="T4" fmla="*/ 3767 w 3767"/>
                <a:gd name="T5" fmla="*/ 386 h 772"/>
                <a:gd name="T6" fmla="*/ 3767 w 3767"/>
                <a:gd name="T7" fmla="*/ 376 h 772"/>
                <a:gd name="T8" fmla="*/ 3759 w 3767"/>
                <a:gd name="T9" fmla="*/ 0 h 772"/>
                <a:gd name="T10" fmla="*/ 37 w 3767"/>
                <a:gd name="T11" fmla="*/ 0 h 772"/>
                <a:gd name="T12" fmla="*/ 0 w 3767"/>
                <a:gd name="T13" fmla="*/ 757 h 772"/>
                <a:gd name="T14" fmla="*/ 0 w 3767"/>
                <a:gd name="T15" fmla="*/ 772 h 7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772">
                  <a:moveTo>
                    <a:pt x="0" y="772"/>
                  </a:moveTo>
                  <a:lnTo>
                    <a:pt x="3729" y="772"/>
                  </a:lnTo>
                  <a:lnTo>
                    <a:pt x="3767" y="386"/>
                  </a:lnTo>
                  <a:lnTo>
                    <a:pt x="3767" y="376"/>
                  </a:lnTo>
                  <a:lnTo>
                    <a:pt x="3759" y="0"/>
                  </a:lnTo>
                  <a:lnTo>
                    <a:pt x="37" y="0"/>
                  </a:lnTo>
                  <a:lnTo>
                    <a:pt x="0" y="757"/>
                  </a:lnTo>
                  <a:lnTo>
                    <a:pt x="0" y="772"/>
                  </a:lnTo>
                  <a:close/>
                </a:path>
              </a:pathLst>
            </a:custGeom>
            <a:solidFill>
              <a:srgbClr val="38DBDB"/>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392" name="Freeform 824"/>
            <p:cNvSpPr>
              <a:spLocks/>
            </p:cNvSpPr>
            <p:nvPr/>
          </p:nvSpPr>
          <p:spPr bwMode="auto">
            <a:xfrm>
              <a:off x="2248" y="2703"/>
              <a:ext cx="1256" cy="253"/>
            </a:xfrm>
            <a:custGeom>
              <a:avLst/>
              <a:gdLst>
                <a:gd name="T0" fmla="*/ 0 w 3767"/>
                <a:gd name="T1" fmla="*/ 758 h 758"/>
                <a:gd name="T2" fmla="*/ 3725 w 3767"/>
                <a:gd name="T3" fmla="*/ 758 h 758"/>
                <a:gd name="T4" fmla="*/ 3767 w 3767"/>
                <a:gd name="T5" fmla="*/ 380 h 758"/>
                <a:gd name="T6" fmla="*/ 3767 w 3767"/>
                <a:gd name="T7" fmla="*/ 370 h 758"/>
                <a:gd name="T8" fmla="*/ 3757 w 3767"/>
                <a:gd name="T9" fmla="*/ 0 h 758"/>
                <a:gd name="T10" fmla="*/ 41 w 3767"/>
                <a:gd name="T11" fmla="*/ 0 h 758"/>
                <a:gd name="T12" fmla="*/ 0 w 3767"/>
                <a:gd name="T13" fmla="*/ 743 h 758"/>
                <a:gd name="T14" fmla="*/ 0 w 3767"/>
                <a:gd name="T15" fmla="*/ 758 h 7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758">
                  <a:moveTo>
                    <a:pt x="0" y="758"/>
                  </a:moveTo>
                  <a:lnTo>
                    <a:pt x="3725" y="758"/>
                  </a:lnTo>
                  <a:lnTo>
                    <a:pt x="3767" y="380"/>
                  </a:lnTo>
                  <a:lnTo>
                    <a:pt x="3767" y="370"/>
                  </a:lnTo>
                  <a:lnTo>
                    <a:pt x="3757" y="0"/>
                  </a:lnTo>
                  <a:lnTo>
                    <a:pt x="41" y="0"/>
                  </a:lnTo>
                  <a:lnTo>
                    <a:pt x="0" y="743"/>
                  </a:lnTo>
                  <a:lnTo>
                    <a:pt x="0" y="758"/>
                  </a:lnTo>
                  <a:close/>
                </a:path>
              </a:pathLst>
            </a:custGeom>
            <a:solidFill>
              <a:srgbClr val="3DD8D8"/>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393" name="Freeform 825"/>
            <p:cNvSpPr>
              <a:spLocks/>
            </p:cNvSpPr>
            <p:nvPr/>
          </p:nvSpPr>
          <p:spPr bwMode="auto">
            <a:xfrm>
              <a:off x="2248" y="2717"/>
              <a:ext cx="1256" cy="248"/>
            </a:xfrm>
            <a:custGeom>
              <a:avLst/>
              <a:gdLst>
                <a:gd name="T0" fmla="*/ 0 w 3767"/>
                <a:gd name="T1" fmla="*/ 746 h 746"/>
                <a:gd name="T2" fmla="*/ 3719 w 3767"/>
                <a:gd name="T3" fmla="*/ 746 h 746"/>
                <a:gd name="T4" fmla="*/ 3767 w 3767"/>
                <a:gd name="T5" fmla="*/ 374 h 746"/>
                <a:gd name="T6" fmla="*/ 3767 w 3767"/>
                <a:gd name="T7" fmla="*/ 363 h 746"/>
                <a:gd name="T8" fmla="*/ 3756 w 3767"/>
                <a:gd name="T9" fmla="*/ 0 h 746"/>
                <a:gd name="T10" fmla="*/ 47 w 3767"/>
                <a:gd name="T11" fmla="*/ 0 h 746"/>
                <a:gd name="T12" fmla="*/ 0 w 3767"/>
                <a:gd name="T13" fmla="*/ 730 h 746"/>
                <a:gd name="T14" fmla="*/ 0 w 3767"/>
                <a:gd name="T15" fmla="*/ 746 h 7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746">
                  <a:moveTo>
                    <a:pt x="0" y="746"/>
                  </a:moveTo>
                  <a:lnTo>
                    <a:pt x="3719" y="746"/>
                  </a:lnTo>
                  <a:lnTo>
                    <a:pt x="3767" y="374"/>
                  </a:lnTo>
                  <a:lnTo>
                    <a:pt x="3767" y="363"/>
                  </a:lnTo>
                  <a:lnTo>
                    <a:pt x="3756" y="0"/>
                  </a:lnTo>
                  <a:lnTo>
                    <a:pt x="47" y="0"/>
                  </a:lnTo>
                  <a:lnTo>
                    <a:pt x="0" y="730"/>
                  </a:lnTo>
                  <a:lnTo>
                    <a:pt x="0" y="746"/>
                  </a:lnTo>
                  <a:close/>
                </a:path>
              </a:pathLst>
            </a:custGeom>
            <a:solidFill>
              <a:srgbClr val="3FD6D6"/>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394" name="Freeform 826"/>
            <p:cNvSpPr>
              <a:spLocks/>
            </p:cNvSpPr>
            <p:nvPr/>
          </p:nvSpPr>
          <p:spPr bwMode="auto">
            <a:xfrm>
              <a:off x="2248" y="2731"/>
              <a:ext cx="1256" cy="243"/>
            </a:xfrm>
            <a:custGeom>
              <a:avLst/>
              <a:gdLst>
                <a:gd name="T0" fmla="*/ 0 w 3767"/>
                <a:gd name="T1" fmla="*/ 730 h 730"/>
                <a:gd name="T2" fmla="*/ 3713 w 3767"/>
                <a:gd name="T3" fmla="*/ 730 h 730"/>
                <a:gd name="T4" fmla="*/ 3767 w 3767"/>
                <a:gd name="T5" fmla="*/ 366 h 730"/>
                <a:gd name="T6" fmla="*/ 3767 w 3767"/>
                <a:gd name="T7" fmla="*/ 355 h 730"/>
                <a:gd name="T8" fmla="*/ 3754 w 3767"/>
                <a:gd name="T9" fmla="*/ 0 h 730"/>
                <a:gd name="T10" fmla="*/ 53 w 3767"/>
                <a:gd name="T11" fmla="*/ 0 h 730"/>
                <a:gd name="T12" fmla="*/ 0 w 3767"/>
                <a:gd name="T13" fmla="*/ 714 h 730"/>
                <a:gd name="T14" fmla="*/ 0 w 3767"/>
                <a:gd name="T15" fmla="*/ 730 h 7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730">
                  <a:moveTo>
                    <a:pt x="0" y="730"/>
                  </a:moveTo>
                  <a:lnTo>
                    <a:pt x="3713" y="730"/>
                  </a:lnTo>
                  <a:lnTo>
                    <a:pt x="3767" y="366"/>
                  </a:lnTo>
                  <a:lnTo>
                    <a:pt x="3767" y="355"/>
                  </a:lnTo>
                  <a:lnTo>
                    <a:pt x="3754" y="0"/>
                  </a:lnTo>
                  <a:lnTo>
                    <a:pt x="53" y="0"/>
                  </a:lnTo>
                  <a:lnTo>
                    <a:pt x="0" y="714"/>
                  </a:lnTo>
                  <a:lnTo>
                    <a:pt x="0" y="730"/>
                  </a:lnTo>
                  <a:close/>
                </a:path>
              </a:pathLst>
            </a:custGeom>
            <a:solidFill>
              <a:srgbClr val="42D3D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395" name="Freeform 827"/>
            <p:cNvSpPr>
              <a:spLocks/>
            </p:cNvSpPr>
            <p:nvPr/>
          </p:nvSpPr>
          <p:spPr bwMode="auto">
            <a:xfrm>
              <a:off x="2248" y="2745"/>
              <a:ext cx="1256" cy="239"/>
            </a:xfrm>
            <a:custGeom>
              <a:avLst/>
              <a:gdLst>
                <a:gd name="T0" fmla="*/ 0 w 3767"/>
                <a:gd name="T1" fmla="*/ 718 h 718"/>
                <a:gd name="T2" fmla="*/ 3709 w 3767"/>
                <a:gd name="T3" fmla="*/ 718 h 718"/>
                <a:gd name="T4" fmla="*/ 3767 w 3767"/>
                <a:gd name="T5" fmla="*/ 360 h 718"/>
                <a:gd name="T6" fmla="*/ 3767 w 3767"/>
                <a:gd name="T7" fmla="*/ 349 h 718"/>
                <a:gd name="T8" fmla="*/ 3753 w 3767"/>
                <a:gd name="T9" fmla="*/ 0 h 718"/>
                <a:gd name="T10" fmla="*/ 57 w 3767"/>
                <a:gd name="T11" fmla="*/ 0 h 718"/>
                <a:gd name="T12" fmla="*/ 0 w 3767"/>
                <a:gd name="T13" fmla="*/ 701 h 718"/>
                <a:gd name="T14" fmla="*/ 0 w 3767"/>
                <a:gd name="T15" fmla="*/ 718 h 7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718">
                  <a:moveTo>
                    <a:pt x="0" y="718"/>
                  </a:moveTo>
                  <a:lnTo>
                    <a:pt x="3709" y="718"/>
                  </a:lnTo>
                  <a:lnTo>
                    <a:pt x="3767" y="360"/>
                  </a:lnTo>
                  <a:lnTo>
                    <a:pt x="3767" y="349"/>
                  </a:lnTo>
                  <a:lnTo>
                    <a:pt x="3753" y="0"/>
                  </a:lnTo>
                  <a:lnTo>
                    <a:pt x="57" y="0"/>
                  </a:lnTo>
                  <a:lnTo>
                    <a:pt x="0" y="701"/>
                  </a:lnTo>
                  <a:lnTo>
                    <a:pt x="0" y="718"/>
                  </a:lnTo>
                  <a:close/>
                </a:path>
              </a:pathLst>
            </a:custGeom>
            <a:solidFill>
              <a:srgbClr val="47D1D1"/>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396" name="Freeform 828"/>
            <p:cNvSpPr>
              <a:spLocks/>
            </p:cNvSpPr>
            <p:nvPr/>
          </p:nvSpPr>
          <p:spPr bwMode="auto">
            <a:xfrm>
              <a:off x="2248" y="2759"/>
              <a:ext cx="1256" cy="234"/>
            </a:xfrm>
            <a:custGeom>
              <a:avLst/>
              <a:gdLst>
                <a:gd name="T0" fmla="*/ 0 w 3767"/>
                <a:gd name="T1" fmla="*/ 703 h 703"/>
                <a:gd name="T2" fmla="*/ 3703 w 3767"/>
                <a:gd name="T3" fmla="*/ 703 h 703"/>
                <a:gd name="T4" fmla="*/ 3767 w 3767"/>
                <a:gd name="T5" fmla="*/ 353 h 703"/>
                <a:gd name="T6" fmla="*/ 3767 w 3767"/>
                <a:gd name="T7" fmla="*/ 342 h 703"/>
                <a:gd name="T8" fmla="*/ 3752 w 3767"/>
                <a:gd name="T9" fmla="*/ 0 h 703"/>
                <a:gd name="T10" fmla="*/ 63 w 3767"/>
                <a:gd name="T11" fmla="*/ 0 h 703"/>
                <a:gd name="T12" fmla="*/ 0 w 3767"/>
                <a:gd name="T13" fmla="*/ 687 h 703"/>
                <a:gd name="T14" fmla="*/ 0 w 3767"/>
                <a:gd name="T15" fmla="*/ 703 h 7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703">
                  <a:moveTo>
                    <a:pt x="0" y="703"/>
                  </a:moveTo>
                  <a:lnTo>
                    <a:pt x="3703" y="703"/>
                  </a:lnTo>
                  <a:lnTo>
                    <a:pt x="3767" y="353"/>
                  </a:lnTo>
                  <a:lnTo>
                    <a:pt x="3767" y="342"/>
                  </a:lnTo>
                  <a:lnTo>
                    <a:pt x="3752" y="0"/>
                  </a:lnTo>
                  <a:lnTo>
                    <a:pt x="63" y="0"/>
                  </a:lnTo>
                  <a:lnTo>
                    <a:pt x="0" y="687"/>
                  </a:lnTo>
                  <a:lnTo>
                    <a:pt x="0" y="703"/>
                  </a:lnTo>
                  <a:close/>
                </a:path>
              </a:pathLst>
            </a:custGeom>
            <a:solidFill>
              <a:srgbClr val="4CD1D1"/>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397" name="Freeform 829"/>
            <p:cNvSpPr>
              <a:spLocks/>
            </p:cNvSpPr>
            <p:nvPr/>
          </p:nvSpPr>
          <p:spPr bwMode="auto">
            <a:xfrm>
              <a:off x="2248" y="2773"/>
              <a:ext cx="1256" cy="229"/>
            </a:xfrm>
            <a:custGeom>
              <a:avLst/>
              <a:gdLst>
                <a:gd name="T0" fmla="*/ 0 w 3767"/>
                <a:gd name="T1" fmla="*/ 689 h 689"/>
                <a:gd name="T2" fmla="*/ 3697 w 3767"/>
                <a:gd name="T3" fmla="*/ 689 h 689"/>
                <a:gd name="T4" fmla="*/ 3767 w 3767"/>
                <a:gd name="T5" fmla="*/ 347 h 689"/>
                <a:gd name="T6" fmla="*/ 3767 w 3767"/>
                <a:gd name="T7" fmla="*/ 334 h 689"/>
                <a:gd name="T8" fmla="*/ 3751 w 3767"/>
                <a:gd name="T9" fmla="*/ 0 h 689"/>
                <a:gd name="T10" fmla="*/ 68 w 3767"/>
                <a:gd name="T11" fmla="*/ 0 h 689"/>
                <a:gd name="T12" fmla="*/ 0 w 3767"/>
                <a:gd name="T13" fmla="*/ 673 h 689"/>
                <a:gd name="T14" fmla="*/ 0 w 3767"/>
                <a:gd name="T15" fmla="*/ 689 h 6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689">
                  <a:moveTo>
                    <a:pt x="0" y="689"/>
                  </a:moveTo>
                  <a:lnTo>
                    <a:pt x="3697" y="689"/>
                  </a:lnTo>
                  <a:lnTo>
                    <a:pt x="3767" y="347"/>
                  </a:lnTo>
                  <a:lnTo>
                    <a:pt x="3767" y="334"/>
                  </a:lnTo>
                  <a:lnTo>
                    <a:pt x="3751" y="0"/>
                  </a:lnTo>
                  <a:lnTo>
                    <a:pt x="68" y="0"/>
                  </a:lnTo>
                  <a:lnTo>
                    <a:pt x="0" y="673"/>
                  </a:lnTo>
                  <a:lnTo>
                    <a:pt x="0" y="689"/>
                  </a:lnTo>
                  <a:close/>
                </a:path>
              </a:pathLst>
            </a:custGeom>
            <a:solidFill>
              <a:srgbClr val="4FCECE"/>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398" name="Freeform 830"/>
            <p:cNvSpPr>
              <a:spLocks/>
            </p:cNvSpPr>
            <p:nvPr/>
          </p:nvSpPr>
          <p:spPr bwMode="auto">
            <a:xfrm>
              <a:off x="2248" y="2787"/>
              <a:ext cx="1256" cy="225"/>
            </a:xfrm>
            <a:custGeom>
              <a:avLst/>
              <a:gdLst>
                <a:gd name="T0" fmla="*/ 0 w 3767"/>
                <a:gd name="T1" fmla="*/ 675 h 675"/>
                <a:gd name="T2" fmla="*/ 3691 w 3767"/>
                <a:gd name="T3" fmla="*/ 675 h 675"/>
                <a:gd name="T4" fmla="*/ 3767 w 3767"/>
                <a:gd name="T5" fmla="*/ 339 h 675"/>
                <a:gd name="T6" fmla="*/ 3767 w 3767"/>
                <a:gd name="T7" fmla="*/ 327 h 675"/>
                <a:gd name="T8" fmla="*/ 3750 w 3767"/>
                <a:gd name="T9" fmla="*/ 0 h 675"/>
                <a:gd name="T10" fmla="*/ 73 w 3767"/>
                <a:gd name="T11" fmla="*/ 0 h 675"/>
                <a:gd name="T12" fmla="*/ 0 w 3767"/>
                <a:gd name="T13" fmla="*/ 658 h 675"/>
                <a:gd name="T14" fmla="*/ 0 w 3767"/>
                <a:gd name="T15" fmla="*/ 675 h 6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675">
                  <a:moveTo>
                    <a:pt x="0" y="675"/>
                  </a:moveTo>
                  <a:lnTo>
                    <a:pt x="3691" y="675"/>
                  </a:lnTo>
                  <a:lnTo>
                    <a:pt x="3767" y="339"/>
                  </a:lnTo>
                  <a:lnTo>
                    <a:pt x="3767" y="327"/>
                  </a:lnTo>
                  <a:lnTo>
                    <a:pt x="3750" y="0"/>
                  </a:lnTo>
                  <a:lnTo>
                    <a:pt x="73" y="0"/>
                  </a:lnTo>
                  <a:lnTo>
                    <a:pt x="0" y="658"/>
                  </a:lnTo>
                  <a:lnTo>
                    <a:pt x="0" y="675"/>
                  </a:lnTo>
                  <a:close/>
                </a:path>
              </a:pathLst>
            </a:custGeom>
            <a:solidFill>
              <a:srgbClr val="51CCCC"/>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399" name="Freeform 831"/>
            <p:cNvSpPr>
              <a:spLocks/>
            </p:cNvSpPr>
            <p:nvPr/>
          </p:nvSpPr>
          <p:spPr bwMode="auto">
            <a:xfrm>
              <a:off x="2248" y="2800"/>
              <a:ext cx="1256" cy="221"/>
            </a:xfrm>
            <a:custGeom>
              <a:avLst/>
              <a:gdLst>
                <a:gd name="T0" fmla="*/ 0 w 3767"/>
                <a:gd name="T1" fmla="*/ 662 h 662"/>
                <a:gd name="T2" fmla="*/ 3687 w 3767"/>
                <a:gd name="T3" fmla="*/ 662 h 662"/>
                <a:gd name="T4" fmla="*/ 3767 w 3767"/>
                <a:gd name="T5" fmla="*/ 333 h 662"/>
                <a:gd name="T6" fmla="*/ 3767 w 3767"/>
                <a:gd name="T7" fmla="*/ 321 h 662"/>
                <a:gd name="T8" fmla="*/ 3749 w 3767"/>
                <a:gd name="T9" fmla="*/ 0 h 662"/>
                <a:gd name="T10" fmla="*/ 79 w 3767"/>
                <a:gd name="T11" fmla="*/ 0 h 662"/>
                <a:gd name="T12" fmla="*/ 0 w 3767"/>
                <a:gd name="T13" fmla="*/ 645 h 662"/>
                <a:gd name="T14" fmla="*/ 0 w 3767"/>
                <a:gd name="T15" fmla="*/ 662 h 6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662">
                  <a:moveTo>
                    <a:pt x="0" y="662"/>
                  </a:moveTo>
                  <a:lnTo>
                    <a:pt x="3687" y="662"/>
                  </a:lnTo>
                  <a:lnTo>
                    <a:pt x="3767" y="333"/>
                  </a:lnTo>
                  <a:lnTo>
                    <a:pt x="3767" y="321"/>
                  </a:lnTo>
                  <a:lnTo>
                    <a:pt x="3749" y="0"/>
                  </a:lnTo>
                  <a:lnTo>
                    <a:pt x="79" y="0"/>
                  </a:lnTo>
                  <a:lnTo>
                    <a:pt x="0" y="645"/>
                  </a:lnTo>
                  <a:lnTo>
                    <a:pt x="0" y="662"/>
                  </a:lnTo>
                  <a:close/>
                </a:path>
              </a:pathLst>
            </a:custGeom>
            <a:solidFill>
              <a:srgbClr val="56C9C9"/>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00" name="Freeform 832"/>
            <p:cNvSpPr>
              <a:spLocks/>
            </p:cNvSpPr>
            <p:nvPr/>
          </p:nvSpPr>
          <p:spPr bwMode="auto">
            <a:xfrm>
              <a:off x="2248" y="2815"/>
              <a:ext cx="1256" cy="215"/>
            </a:xfrm>
            <a:custGeom>
              <a:avLst/>
              <a:gdLst>
                <a:gd name="T0" fmla="*/ 0 w 3767"/>
                <a:gd name="T1" fmla="*/ 646 h 646"/>
                <a:gd name="T2" fmla="*/ 3681 w 3767"/>
                <a:gd name="T3" fmla="*/ 646 h 646"/>
                <a:gd name="T4" fmla="*/ 3767 w 3767"/>
                <a:gd name="T5" fmla="*/ 326 h 646"/>
                <a:gd name="T6" fmla="*/ 3767 w 3767"/>
                <a:gd name="T7" fmla="*/ 312 h 646"/>
                <a:gd name="T8" fmla="*/ 3748 w 3767"/>
                <a:gd name="T9" fmla="*/ 0 h 646"/>
                <a:gd name="T10" fmla="*/ 84 w 3767"/>
                <a:gd name="T11" fmla="*/ 0 h 646"/>
                <a:gd name="T12" fmla="*/ 0 w 3767"/>
                <a:gd name="T13" fmla="*/ 629 h 646"/>
                <a:gd name="T14" fmla="*/ 0 w 3767"/>
                <a:gd name="T15" fmla="*/ 646 h 6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646">
                  <a:moveTo>
                    <a:pt x="0" y="646"/>
                  </a:moveTo>
                  <a:lnTo>
                    <a:pt x="3681" y="646"/>
                  </a:lnTo>
                  <a:lnTo>
                    <a:pt x="3767" y="326"/>
                  </a:lnTo>
                  <a:lnTo>
                    <a:pt x="3767" y="312"/>
                  </a:lnTo>
                  <a:lnTo>
                    <a:pt x="3748" y="0"/>
                  </a:lnTo>
                  <a:lnTo>
                    <a:pt x="84" y="0"/>
                  </a:lnTo>
                  <a:lnTo>
                    <a:pt x="0" y="629"/>
                  </a:lnTo>
                  <a:lnTo>
                    <a:pt x="0" y="646"/>
                  </a:lnTo>
                  <a:close/>
                </a:path>
              </a:pathLst>
            </a:custGeom>
            <a:solidFill>
              <a:srgbClr val="59C6C6"/>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01" name="Freeform 833"/>
            <p:cNvSpPr>
              <a:spLocks/>
            </p:cNvSpPr>
            <p:nvPr/>
          </p:nvSpPr>
          <p:spPr bwMode="auto">
            <a:xfrm>
              <a:off x="2248" y="2828"/>
              <a:ext cx="1256" cy="212"/>
            </a:xfrm>
            <a:custGeom>
              <a:avLst/>
              <a:gdLst>
                <a:gd name="T0" fmla="*/ 0 w 3767"/>
                <a:gd name="T1" fmla="*/ 634 h 634"/>
                <a:gd name="T2" fmla="*/ 3675 w 3767"/>
                <a:gd name="T3" fmla="*/ 634 h 634"/>
                <a:gd name="T4" fmla="*/ 3767 w 3767"/>
                <a:gd name="T5" fmla="*/ 319 h 634"/>
                <a:gd name="T6" fmla="*/ 3767 w 3767"/>
                <a:gd name="T7" fmla="*/ 307 h 634"/>
                <a:gd name="T8" fmla="*/ 3746 w 3767"/>
                <a:gd name="T9" fmla="*/ 0 h 634"/>
                <a:gd name="T10" fmla="*/ 89 w 3767"/>
                <a:gd name="T11" fmla="*/ 0 h 634"/>
                <a:gd name="T12" fmla="*/ 0 w 3767"/>
                <a:gd name="T13" fmla="*/ 617 h 634"/>
                <a:gd name="T14" fmla="*/ 0 w 3767"/>
                <a:gd name="T15" fmla="*/ 634 h 6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634">
                  <a:moveTo>
                    <a:pt x="0" y="634"/>
                  </a:moveTo>
                  <a:lnTo>
                    <a:pt x="3675" y="634"/>
                  </a:lnTo>
                  <a:lnTo>
                    <a:pt x="3767" y="319"/>
                  </a:lnTo>
                  <a:lnTo>
                    <a:pt x="3767" y="307"/>
                  </a:lnTo>
                  <a:lnTo>
                    <a:pt x="3746" y="0"/>
                  </a:lnTo>
                  <a:lnTo>
                    <a:pt x="89" y="0"/>
                  </a:lnTo>
                  <a:lnTo>
                    <a:pt x="0" y="617"/>
                  </a:lnTo>
                  <a:lnTo>
                    <a:pt x="0" y="634"/>
                  </a:lnTo>
                  <a:close/>
                </a:path>
              </a:pathLst>
            </a:custGeom>
            <a:solidFill>
              <a:srgbClr val="5BC4C4"/>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02" name="Freeform 834"/>
            <p:cNvSpPr>
              <a:spLocks/>
            </p:cNvSpPr>
            <p:nvPr/>
          </p:nvSpPr>
          <p:spPr bwMode="auto">
            <a:xfrm>
              <a:off x="2248" y="2842"/>
              <a:ext cx="1256" cy="207"/>
            </a:xfrm>
            <a:custGeom>
              <a:avLst/>
              <a:gdLst>
                <a:gd name="T0" fmla="*/ 0 w 3767"/>
                <a:gd name="T1" fmla="*/ 621 h 621"/>
                <a:gd name="T2" fmla="*/ 3671 w 3767"/>
                <a:gd name="T3" fmla="*/ 621 h 621"/>
                <a:gd name="T4" fmla="*/ 3767 w 3767"/>
                <a:gd name="T5" fmla="*/ 314 h 621"/>
                <a:gd name="T6" fmla="*/ 3767 w 3767"/>
                <a:gd name="T7" fmla="*/ 300 h 621"/>
                <a:gd name="T8" fmla="*/ 3745 w 3767"/>
                <a:gd name="T9" fmla="*/ 0 h 621"/>
                <a:gd name="T10" fmla="*/ 94 w 3767"/>
                <a:gd name="T11" fmla="*/ 0 h 621"/>
                <a:gd name="T12" fmla="*/ 0 w 3767"/>
                <a:gd name="T13" fmla="*/ 603 h 621"/>
                <a:gd name="T14" fmla="*/ 0 w 3767"/>
                <a:gd name="T15" fmla="*/ 621 h 6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621">
                  <a:moveTo>
                    <a:pt x="0" y="621"/>
                  </a:moveTo>
                  <a:lnTo>
                    <a:pt x="3671" y="621"/>
                  </a:lnTo>
                  <a:lnTo>
                    <a:pt x="3767" y="314"/>
                  </a:lnTo>
                  <a:lnTo>
                    <a:pt x="3767" y="300"/>
                  </a:lnTo>
                  <a:lnTo>
                    <a:pt x="3745" y="0"/>
                  </a:lnTo>
                  <a:lnTo>
                    <a:pt x="94" y="0"/>
                  </a:lnTo>
                  <a:lnTo>
                    <a:pt x="0" y="603"/>
                  </a:lnTo>
                  <a:lnTo>
                    <a:pt x="0" y="621"/>
                  </a:lnTo>
                  <a:close/>
                </a:path>
              </a:pathLst>
            </a:custGeom>
            <a:solidFill>
              <a:srgbClr val="63C4C4"/>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03" name="Freeform 835"/>
            <p:cNvSpPr>
              <a:spLocks/>
            </p:cNvSpPr>
            <p:nvPr/>
          </p:nvSpPr>
          <p:spPr bwMode="auto">
            <a:xfrm>
              <a:off x="2248" y="2856"/>
              <a:ext cx="1256" cy="202"/>
            </a:xfrm>
            <a:custGeom>
              <a:avLst/>
              <a:gdLst>
                <a:gd name="T0" fmla="*/ 0 w 3767"/>
                <a:gd name="T1" fmla="*/ 606 h 606"/>
                <a:gd name="T2" fmla="*/ 3665 w 3767"/>
                <a:gd name="T3" fmla="*/ 606 h 606"/>
                <a:gd name="T4" fmla="*/ 3767 w 3767"/>
                <a:gd name="T5" fmla="*/ 306 h 606"/>
                <a:gd name="T6" fmla="*/ 3767 w 3767"/>
                <a:gd name="T7" fmla="*/ 293 h 606"/>
                <a:gd name="T8" fmla="*/ 3743 w 3767"/>
                <a:gd name="T9" fmla="*/ 0 h 606"/>
                <a:gd name="T10" fmla="*/ 100 w 3767"/>
                <a:gd name="T11" fmla="*/ 0 h 606"/>
                <a:gd name="T12" fmla="*/ 0 w 3767"/>
                <a:gd name="T13" fmla="*/ 589 h 606"/>
                <a:gd name="T14" fmla="*/ 0 w 3767"/>
                <a:gd name="T15" fmla="*/ 606 h 60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606">
                  <a:moveTo>
                    <a:pt x="0" y="606"/>
                  </a:moveTo>
                  <a:lnTo>
                    <a:pt x="3665" y="606"/>
                  </a:lnTo>
                  <a:lnTo>
                    <a:pt x="3767" y="306"/>
                  </a:lnTo>
                  <a:lnTo>
                    <a:pt x="3767" y="293"/>
                  </a:lnTo>
                  <a:lnTo>
                    <a:pt x="3743" y="0"/>
                  </a:lnTo>
                  <a:lnTo>
                    <a:pt x="100" y="0"/>
                  </a:lnTo>
                  <a:lnTo>
                    <a:pt x="0" y="589"/>
                  </a:lnTo>
                  <a:lnTo>
                    <a:pt x="0" y="606"/>
                  </a:lnTo>
                  <a:close/>
                </a:path>
              </a:pathLst>
            </a:custGeom>
            <a:solidFill>
              <a:srgbClr val="66C1C1"/>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04" name="Freeform 836"/>
            <p:cNvSpPr>
              <a:spLocks/>
            </p:cNvSpPr>
            <p:nvPr/>
          </p:nvSpPr>
          <p:spPr bwMode="auto">
            <a:xfrm>
              <a:off x="2248" y="2870"/>
              <a:ext cx="1256" cy="198"/>
            </a:xfrm>
            <a:custGeom>
              <a:avLst/>
              <a:gdLst>
                <a:gd name="T0" fmla="*/ 0 w 3767"/>
                <a:gd name="T1" fmla="*/ 593 h 593"/>
                <a:gd name="T2" fmla="*/ 3659 w 3767"/>
                <a:gd name="T3" fmla="*/ 593 h 593"/>
                <a:gd name="T4" fmla="*/ 3767 w 3767"/>
                <a:gd name="T5" fmla="*/ 300 h 593"/>
                <a:gd name="T6" fmla="*/ 3767 w 3767"/>
                <a:gd name="T7" fmla="*/ 286 h 593"/>
                <a:gd name="T8" fmla="*/ 3742 w 3767"/>
                <a:gd name="T9" fmla="*/ 0 h 593"/>
                <a:gd name="T10" fmla="*/ 105 w 3767"/>
                <a:gd name="T11" fmla="*/ 0 h 593"/>
                <a:gd name="T12" fmla="*/ 0 w 3767"/>
                <a:gd name="T13" fmla="*/ 574 h 593"/>
                <a:gd name="T14" fmla="*/ 0 w 3767"/>
                <a:gd name="T15" fmla="*/ 593 h 5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593">
                  <a:moveTo>
                    <a:pt x="0" y="593"/>
                  </a:moveTo>
                  <a:lnTo>
                    <a:pt x="3659" y="593"/>
                  </a:lnTo>
                  <a:lnTo>
                    <a:pt x="3767" y="300"/>
                  </a:lnTo>
                  <a:lnTo>
                    <a:pt x="3767" y="286"/>
                  </a:lnTo>
                  <a:lnTo>
                    <a:pt x="3742" y="0"/>
                  </a:lnTo>
                  <a:lnTo>
                    <a:pt x="105" y="0"/>
                  </a:lnTo>
                  <a:lnTo>
                    <a:pt x="0" y="574"/>
                  </a:lnTo>
                  <a:lnTo>
                    <a:pt x="0" y="593"/>
                  </a:lnTo>
                  <a:close/>
                </a:path>
              </a:pathLst>
            </a:custGeom>
            <a:solidFill>
              <a:srgbClr val="68BFB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05" name="Freeform 837"/>
            <p:cNvSpPr>
              <a:spLocks/>
            </p:cNvSpPr>
            <p:nvPr/>
          </p:nvSpPr>
          <p:spPr bwMode="auto">
            <a:xfrm>
              <a:off x="2248" y="2884"/>
              <a:ext cx="1256" cy="193"/>
            </a:xfrm>
            <a:custGeom>
              <a:avLst/>
              <a:gdLst>
                <a:gd name="T0" fmla="*/ 0 w 3767"/>
                <a:gd name="T1" fmla="*/ 578 h 578"/>
                <a:gd name="T2" fmla="*/ 3655 w 3767"/>
                <a:gd name="T3" fmla="*/ 578 h 578"/>
                <a:gd name="T4" fmla="*/ 3767 w 3767"/>
                <a:gd name="T5" fmla="*/ 293 h 578"/>
                <a:gd name="T6" fmla="*/ 3767 w 3767"/>
                <a:gd name="T7" fmla="*/ 278 h 578"/>
                <a:gd name="T8" fmla="*/ 3741 w 3767"/>
                <a:gd name="T9" fmla="*/ 0 h 578"/>
                <a:gd name="T10" fmla="*/ 110 w 3767"/>
                <a:gd name="T11" fmla="*/ 0 h 578"/>
                <a:gd name="T12" fmla="*/ 0 w 3767"/>
                <a:gd name="T13" fmla="*/ 560 h 578"/>
                <a:gd name="T14" fmla="*/ 0 w 3767"/>
                <a:gd name="T15" fmla="*/ 578 h 5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578">
                  <a:moveTo>
                    <a:pt x="0" y="578"/>
                  </a:moveTo>
                  <a:lnTo>
                    <a:pt x="3655" y="578"/>
                  </a:lnTo>
                  <a:lnTo>
                    <a:pt x="3767" y="293"/>
                  </a:lnTo>
                  <a:lnTo>
                    <a:pt x="3767" y="278"/>
                  </a:lnTo>
                  <a:lnTo>
                    <a:pt x="3741" y="0"/>
                  </a:lnTo>
                  <a:lnTo>
                    <a:pt x="110" y="0"/>
                  </a:lnTo>
                  <a:lnTo>
                    <a:pt x="0" y="560"/>
                  </a:lnTo>
                  <a:lnTo>
                    <a:pt x="0" y="578"/>
                  </a:lnTo>
                  <a:close/>
                </a:path>
              </a:pathLst>
            </a:custGeom>
            <a:solidFill>
              <a:srgbClr val="6BBCBC"/>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06" name="Freeform 838"/>
            <p:cNvSpPr>
              <a:spLocks/>
            </p:cNvSpPr>
            <p:nvPr/>
          </p:nvSpPr>
          <p:spPr bwMode="auto">
            <a:xfrm>
              <a:off x="2248" y="2898"/>
              <a:ext cx="1256" cy="188"/>
            </a:xfrm>
            <a:custGeom>
              <a:avLst/>
              <a:gdLst>
                <a:gd name="T0" fmla="*/ 0 w 3767"/>
                <a:gd name="T1" fmla="*/ 566 h 566"/>
                <a:gd name="T2" fmla="*/ 3649 w 3767"/>
                <a:gd name="T3" fmla="*/ 566 h 566"/>
                <a:gd name="T4" fmla="*/ 3767 w 3767"/>
                <a:gd name="T5" fmla="*/ 286 h 566"/>
                <a:gd name="T6" fmla="*/ 3767 w 3767"/>
                <a:gd name="T7" fmla="*/ 273 h 566"/>
                <a:gd name="T8" fmla="*/ 3740 w 3767"/>
                <a:gd name="T9" fmla="*/ 0 h 566"/>
                <a:gd name="T10" fmla="*/ 116 w 3767"/>
                <a:gd name="T11" fmla="*/ 0 h 566"/>
                <a:gd name="T12" fmla="*/ 0 w 3767"/>
                <a:gd name="T13" fmla="*/ 547 h 566"/>
                <a:gd name="T14" fmla="*/ 0 w 3767"/>
                <a:gd name="T15" fmla="*/ 566 h 5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566">
                  <a:moveTo>
                    <a:pt x="0" y="566"/>
                  </a:moveTo>
                  <a:lnTo>
                    <a:pt x="3649" y="566"/>
                  </a:lnTo>
                  <a:lnTo>
                    <a:pt x="3767" y="286"/>
                  </a:lnTo>
                  <a:lnTo>
                    <a:pt x="3767" y="273"/>
                  </a:lnTo>
                  <a:lnTo>
                    <a:pt x="3740" y="0"/>
                  </a:lnTo>
                  <a:lnTo>
                    <a:pt x="116" y="0"/>
                  </a:lnTo>
                  <a:lnTo>
                    <a:pt x="0" y="547"/>
                  </a:lnTo>
                  <a:lnTo>
                    <a:pt x="0" y="566"/>
                  </a:lnTo>
                  <a:close/>
                </a:path>
              </a:pathLst>
            </a:custGeom>
            <a:solidFill>
              <a:srgbClr val="70BABA"/>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07" name="Freeform 839"/>
            <p:cNvSpPr>
              <a:spLocks/>
            </p:cNvSpPr>
            <p:nvPr/>
          </p:nvSpPr>
          <p:spPr bwMode="auto">
            <a:xfrm>
              <a:off x="2248" y="2912"/>
              <a:ext cx="1256" cy="183"/>
            </a:xfrm>
            <a:custGeom>
              <a:avLst/>
              <a:gdLst>
                <a:gd name="T0" fmla="*/ 0 w 3767"/>
                <a:gd name="T1" fmla="*/ 550 h 550"/>
                <a:gd name="T2" fmla="*/ 3643 w 3767"/>
                <a:gd name="T3" fmla="*/ 550 h 550"/>
                <a:gd name="T4" fmla="*/ 3767 w 3767"/>
                <a:gd name="T5" fmla="*/ 279 h 550"/>
                <a:gd name="T6" fmla="*/ 3767 w 3767"/>
                <a:gd name="T7" fmla="*/ 264 h 550"/>
                <a:gd name="T8" fmla="*/ 3738 w 3767"/>
                <a:gd name="T9" fmla="*/ 0 h 550"/>
                <a:gd name="T10" fmla="*/ 120 w 3767"/>
                <a:gd name="T11" fmla="*/ 0 h 550"/>
                <a:gd name="T12" fmla="*/ 0 w 3767"/>
                <a:gd name="T13" fmla="*/ 532 h 550"/>
                <a:gd name="T14" fmla="*/ 0 w 3767"/>
                <a:gd name="T15" fmla="*/ 550 h 5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550">
                  <a:moveTo>
                    <a:pt x="0" y="550"/>
                  </a:moveTo>
                  <a:lnTo>
                    <a:pt x="3643" y="550"/>
                  </a:lnTo>
                  <a:lnTo>
                    <a:pt x="3767" y="279"/>
                  </a:lnTo>
                  <a:lnTo>
                    <a:pt x="3767" y="264"/>
                  </a:lnTo>
                  <a:lnTo>
                    <a:pt x="3738" y="0"/>
                  </a:lnTo>
                  <a:lnTo>
                    <a:pt x="120" y="0"/>
                  </a:lnTo>
                  <a:lnTo>
                    <a:pt x="0" y="532"/>
                  </a:lnTo>
                  <a:lnTo>
                    <a:pt x="0" y="550"/>
                  </a:lnTo>
                  <a:close/>
                </a:path>
              </a:pathLst>
            </a:custGeom>
            <a:solidFill>
              <a:srgbClr val="72B7B7"/>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08" name="Freeform 840"/>
            <p:cNvSpPr>
              <a:spLocks/>
            </p:cNvSpPr>
            <p:nvPr/>
          </p:nvSpPr>
          <p:spPr bwMode="auto">
            <a:xfrm>
              <a:off x="2248" y="2926"/>
              <a:ext cx="1256" cy="179"/>
            </a:xfrm>
            <a:custGeom>
              <a:avLst/>
              <a:gdLst>
                <a:gd name="T0" fmla="*/ 0 w 3767"/>
                <a:gd name="T1" fmla="*/ 537 h 537"/>
                <a:gd name="T2" fmla="*/ 3638 w 3767"/>
                <a:gd name="T3" fmla="*/ 537 h 537"/>
                <a:gd name="T4" fmla="*/ 3767 w 3767"/>
                <a:gd name="T5" fmla="*/ 272 h 537"/>
                <a:gd name="T6" fmla="*/ 3767 w 3767"/>
                <a:gd name="T7" fmla="*/ 257 h 537"/>
                <a:gd name="T8" fmla="*/ 3737 w 3767"/>
                <a:gd name="T9" fmla="*/ 0 h 537"/>
                <a:gd name="T10" fmla="*/ 126 w 3767"/>
                <a:gd name="T11" fmla="*/ 0 h 537"/>
                <a:gd name="T12" fmla="*/ 0 w 3767"/>
                <a:gd name="T13" fmla="*/ 518 h 537"/>
                <a:gd name="T14" fmla="*/ 0 w 3767"/>
                <a:gd name="T15" fmla="*/ 537 h 5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537">
                  <a:moveTo>
                    <a:pt x="0" y="537"/>
                  </a:moveTo>
                  <a:lnTo>
                    <a:pt x="3638" y="537"/>
                  </a:lnTo>
                  <a:lnTo>
                    <a:pt x="3767" y="272"/>
                  </a:lnTo>
                  <a:lnTo>
                    <a:pt x="3767" y="257"/>
                  </a:lnTo>
                  <a:lnTo>
                    <a:pt x="3737" y="0"/>
                  </a:lnTo>
                  <a:lnTo>
                    <a:pt x="126" y="0"/>
                  </a:lnTo>
                  <a:lnTo>
                    <a:pt x="0" y="518"/>
                  </a:lnTo>
                  <a:lnTo>
                    <a:pt x="0" y="537"/>
                  </a:lnTo>
                  <a:close/>
                </a:path>
              </a:pathLst>
            </a:custGeom>
            <a:solidFill>
              <a:srgbClr val="75B5B5"/>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09" name="Freeform 841"/>
            <p:cNvSpPr>
              <a:spLocks/>
            </p:cNvSpPr>
            <p:nvPr/>
          </p:nvSpPr>
          <p:spPr bwMode="auto">
            <a:xfrm>
              <a:off x="2248" y="2939"/>
              <a:ext cx="1256" cy="175"/>
            </a:xfrm>
            <a:custGeom>
              <a:avLst/>
              <a:gdLst>
                <a:gd name="T0" fmla="*/ 0 w 3767"/>
                <a:gd name="T1" fmla="*/ 524 h 524"/>
                <a:gd name="T2" fmla="*/ 3633 w 3767"/>
                <a:gd name="T3" fmla="*/ 524 h 524"/>
                <a:gd name="T4" fmla="*/ 3767 w 3767"/>
                <a:gd name="T5" fmla="*/ 267 h 524"/>
                <a:gd name="T6" fmla="*/ 3767 w 3767"/>
                <a:gd name="T7" fmla="*/ 252 h 524"/>
                <a:gd name="T8" fmla="*/ 3736 w 3767"/>
                <a:gd name="T9" fmla="*/ 0 h 524"/>
                <a:gd name="T10" fmla="*/ 132 w 3767"/>
                <a:gd name="T11" fmla="*/ 0 h 524"/>
                <a:gd name="T12" fmla="*/ 0 w 3767"/>
                <a:gd name="T13" fmla="*/ 505 h 524"/>
                <a:gd name="T14" fmla="*/ 0 w 3767"/>
                <a:gd name="T15" fmla="*/ 524 h 5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524">
                  <a:moveTo>
                    <a:pt x="0" y="524"/>
                  </a:moveTo>
                  <a:lnTo>
                    <a:pt x="3633" y="524"/>
                  </a:lnTo>
                  <a:lnTo>
                    <a:pt x="3767" y="267"/>
                  </a:lnTo>
                  <a:lnTo>
                    <a:pt x="3767" y="252"/>
                  </a:lnTo>
                  <a:lnTo>
                    <a:pt x="3736" y="0"/>
                  </a:lnTo>
                  <a:lnTo>
                    <a:pt x="132" y="0"/>
                  </a:lnTo>
                  <a:lnTo>
                    <a:pt x="0" y="505"/>
                  </a:lnTo>
                  <a:lnTo>
                    <a:pt x="0" y="524"/>
                  </a:lnTo>
                  <a:close/>
                </a:path>
              </a:pathLst>
            </a:custGeom>
            <a:solidFill>
              <a:srgbClr val="7AB2B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10" name="Freeform 842"/>
            <p:cNvSpPr>
              <a:spLocks/>
            </p:cNvSpPr>
            <p:nvPr/>
          </p:nvSpPr>
          <p:spPr bwMode="auto">
            <a:xfrm>
              <a:off x="2248" y="2953"/>
              <a:ext cx="1256" cy="170"/>
            </a:xfrm>
            <a:custGeom>
              <a:avLst/>
              <a:gdLst>
                <a:gd name="T0" fmla="*/ 0 w 3767"/>
                <a:gd name="T1" fmla="*/ 510 h 510"/>
                <a:gd name="T2" fmla="*/ 3627 w 3767"/>
                <a:gd name="T3" fmla="*/ 510 h 510"/>
                <a:gd name="T4" fmla="*/ 3767 w 3767"/>
                <a:gd name="T5" fmla="*/ 260 h 510"/>
                <a:gd name="T6" fmla="*/ 3767 w 3767"/>
                <a:gd name="T7" fmla="*/ 244 h 510"/>
                <a:gd name="T8" fmla="*/ 3735 w 3767"/>
                <a:gd name="T9" fmla="*/ 0 h 510"/>
                <a:gd name="T10" fmla="*/ 136 w 3767"/>
                <a:gd name="T11" fmla="*/ 0 h 510"/>
                <a:gd name="T12" fmla="*/ 0 w 3767"/>
                <a:gd name="T13" fmla="*/ 490 h 510"/>
                <a:gd name="T14" fmla="*/ 0 w 3767"/>
                <a:gd name="T15" fmla="*/ 510 h 5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510">
                  <a:moveTo>
                    <a:pt x="0" y="510"/>
                  </a:moveTo>
                  <a:lnTo>
                    <a:pt x="3627" y="510"/>
                  </a:lnTo>
                  <a:lnTo>
                    <a:pt x="3767" y="260"/>
                  </a:lnTo>
                  <a:lnTo>
                    <a:pt x="3767" y="244"/>
                  </a:lnTo>
                  <a:lnTo>
                    <a:pt x="3735" y="0"/>
                  </a:lnTo>
                  <a:lnTo>
                    <a:pt x="136" y="0"/>
                  </a:lnTo>
                  <a:lnTo>
                    <a:pt x="0" y="490"/>
                  </a:lnTo>
                  <a:lnTo>
                    <a:pt x="0" y="510"/>
                  </a:lnTo>
                  <a:close/>
                </a:path>
              </a:pathLst>
            </a:custGeom>
            <a:solidFill>
              <a:srgbClr val="7CB2B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11" name="Freeform 843"/>
            <p:cNvSpPr>
              <a:spLocks/>
            </p:cNvSpPr>
            <p:nvPr/>
          </p:nvSpPr>
          <p:spPr bwMode="auto">
            <a:xfrm>
              <a:off x="2248" y="2967"/>
              <a:ext cx="1256" cy="165"/>
            </a:xfrm>
            <a:custGeom>
              <a:avLst/>
              <a:gdLst>
                <a:gd name="T0" fmla="*/ 0 w 3767"/>
                <a:gd name="T1" fmla="*/ 495 h 495"/>
                <a:gd name="T2" fmla="*/ 3622 w 3767"/>
                <a:gd name="T3" fmla="*/ 495 h 495"/>
                <a:gd name="T4" fmla="*/ 3767 w 3767"/>
                <a:gd name="T5" fmla="*/ 253 h 495"/>
                <a:gd name="T6" fmla="*/ 3767 w 3767"/>
                <a:gd name="T7" fmla="*/ 237 h 495"/>
                <a:gd name="T8" fmla="*/ 3734 w 3767"/>
                <a:gd name="T9" fmla="*/ 0 h 495"/>
                <a:gd name="T10" fmla="*/ 142 w 3767"/>
                <a:gd name="T11" fmla="*/ 0 h 495"/>
                <a:gd name="T12" fmla="*/ 0 w 3767"/>
                <a:gd name="T13" fmla="*/ 477 h 495"/>
                <a:gd name="T14" fmla="*/ 0 w 3767"/>
                <a:gd name="T15" fmla="*/ 495 h 4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495">
                  <a:moveTo>
                    <a:pt x="0" y="495"/>
                  </a:moveTo>
                  <a:lnTo>
                    <a:pt x="3622" y="495"/>
                  </a:lnTo>
                  <a:lnTo>
                    <a:pt x="3767" y="253"/>
                  </a:lnTo>
                  <a:lnTo>
                    <a:pt x="3767" y="237"/>
                  </a:lnTo>
                  <a:lnTo>
                    <a:pt x="3734" y="0"/>
                  </a:lnTo>
                  <a:lnTo>
                    <a:pt x="142" y="0"/>
                  </a:lnTo>
                  <a:lnTo>
                    <a:pt x="0" y="477"/>
                  </a:lnTo>
                  <a:lnTo>
                    <a:pt x="0" y="495"/>
                  </a:lnTo>
                  <a:close/>
                </a:path>
              </a:pathLst>
            </a:custGeom>
            <a:solidFill>
              <a:srgbClr val="82AFA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12" name="Freeform 844"/>
            <p:cNvSpPr>
              <a:spLocks/>
            </p:cNvSpPr>
            <p:nvPr/>
          </p:nvSpPr>
          <p:spPr bwMode="auto">
            <a:xfrm>
              <a:off x="2248" y="2981"/>
              <a:ext cx="1256" cy="161"/>
            </a:xfrm>
            <a:custGeom>
              <a:avLst/>
              <a:gdLst>
                <a:gd name="T0" fmla="*/ 0 w 3767"/>
                <a:gd name="T1" fmla="*/ 482 h 482"/>
                <a:gd name="T2" fmla="*/ 3617 w 3767"/>
                <a:gd name="T3" fmla="*/ 482 h 482"/>
                <a:gd name="T4" fmla="*/ 3767 w 3767"/>
                <a:gd name="T5" fmla="*/ 246 h 482"/>
                <a:gd name="T6" fmla="*/ 3767 w 3767"/>
                <a:gd name="T7" fmla="*/ 230 h 482"/>
                <a:gd name="T8" fmla="*/ 3733 w 3767"/>
                <a:gd name="T9" fmla="*/ 0 h 482"/>
                <a:gd name="T10" fmla="*/ 147 w 3767"/>
                <a:gd name="T11" fmla="*/ 0 h 482"/>
                <a:gd name="T12" fmla="*/ 0 w 3767"/>
                <a:gd name="T13" fmla="*/ 462 h 482"/>
                <a:gd name="T14" fmla="*/ 0 w 3767"/>
                <a:gd name="T15" fmla="*/ 482 h 4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482">
                  <a:moveTo>
                    <a:pt x="0" y="482"/>
                  </a:moveTo>
                  <a:lnTo>
                    <a:pt x="3617" y="482"/>
                  </a:lnTo>
                  <a:lnTo>
                    <a:pt x="3767" y="246"/>
                  </a:lnTo>
                  <a:lnTo>
                    <a:pt x="3767" y="230"/>
                  </a:lnTo>
                  <a:lnTo>
                    <a:pt x="3733" y="0"/>
                  </a:lnTo>
                  <a:lnTo>
                    <a:pt x="147" y="0"/>
                  </a:lnTo>
                  <a:lnTo>
                    <a:pt x="0" y="462"/>
                  </a:lnTo>
                  <a:lnTo>
                    <a:pt x="0" y="482"/>
                  </a:lnTo>
                  <a:close/>
                </a:path>
              </a:pathLst>
            </a:custGeom>
            <a:solidFill>
              <a:srgbClr val="87AFA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13" name="Freeform 845"/>
            <p:cNvSpPr>
              <a:spLocks/>
            </p:cNvSpPr>
            <p:nvPr/>
          </p:nvSpPr>
          <p:spPr bwMode="auto">
            <a:xfrm>
              <a:off x="2248" y="2995"/>
              <a:ext cx="1256" cy="156"/>
            </a:xfrm>
            <a:custGeom>
              <a:avLst/>
              <a:gdLst>
                <a:gd name="T0" fmla="*/ 0 w 3767"/>
                <a:gd name="T1" fmla="*/ 468 h 468"/>
                <a:gd name="T2" fmla="*/ 3611 w 3767"/>
                <a:gd name="T3" fmla="*/ 468 h 468"/>
                <a:gd name="T4" fmla="*/ 3767 w 3767"/>
                <a:gd name="T5" fmla="*/ 239 h 468"/>
                <a:gd name="T6" fmla="*/ 3767 w 3767"/>
                <a:gd name="T7" fmla="*/ 223 h 468"/>
                <a:gd name="T8" fmla="*/ 3732 w 3767"/>
                <a:gd name="T9" fmla="*/ 0 h 468"/>
                <a:gd name="T10" fmla="*/ 152 w 3767"/>
                <a:gd name="T11" fmla="*/ 0 h 468"/>
                <a:gd name="T12" fmla="*/ 0 w 3767"/>
                <a:gd name="T13" fmla="*/ 449 h 468"/>
                <a:gd name="T14" fmla="*/ 0 w 3767"/>
                <a:gd name="T15" fmla="*/ 468 h 4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468">
                  <a:moveTo>
                    <a:pt x="0" y="468"/>
                  </a:moveTo>
                  <a:lnTo>
                    <a:pt x="3611" y="468"/>
                  </a:lnTo>
                  <a:lnTo>
                    <a:pt x="3767" y="239"/>
                  </a:lnTo>
                  <a:lnTo>
                    <a:pt x="3767" y="223"/>
                  </a:lnTo>
                  <a:lnTo>
                    <a:pt x="3732" y="0"/>
                  </a:lnTo>
                  <a:lnTo>
                    <a:pt x="152" y="0"/>
                  </a:lnTo>
                  <a:lnTo>
                    <a:pt x="0" y="449"/>
                  </a:lnTo>
                  <a:lnTo>
                    <a:pt x="0" y="468"/>
                  </a:lnTo>
                  <a:close/>
                </a:path>
              </a:pathLst>
            </a:custGeom>
            <a:solidFill>
              <a:srgbClr val="89AAAA"/>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14" name="Freeform 846"/>
            <p:cNvSpPr>
              <a:spLocks/>
            </p:cNvSpPr>
            <p:nvPr/>
          </p:nvSpPr>
          <p:spPr bwMode="auto">
            <a:xfrm>
              <a:off x="2248" y="3009"/>
              <a:ext cx="1256" cy="152"/>
            </a:xfrm>
            <a:custGeom>
              <a:avLst/>
              <a:gdLst>
                <a:gd name="T0" fmla="*/ 0 w 3767"/>
                <a:gd name="T1" fmla="*/ 455 h 455"/>
                <a:gd name="T2" fmla="*/ 3606 w 3767"/>
                <a:gd name="T3" fmla="*/ 455 h 455"/>
                <a:gd name="T4" fmla="*/ 3767 w 3767"/>
                <a:gd name="T5" fmla="*/ 233 h 455"/>
                <a:gd name="T6" fmla="*/ 3767 w 3767"/>
                <a:gd name="T7" fmla="*/ 216 h 455"/>
                <a:gd name="T8" fmla="*/ 3729 w 3767"/>
                <a:gd name="T9" fmla="*/ 0 h 455"/>
                <a:gd name="T10" fmla="*/ 158 w 3767"/>
                <a:gd name="T11" fmla="*/ 0 h 455"/>
                <a:gd name="T12" fmla="*/ 0 w 3767"/>
                <a:gd name="T13" fmla="*/ 434 h 455"/>
                <a:gd name="T14" fmla="*/ 0 w 3767"/>
                <a:gd name="T15" fmla="*/ 455 h 4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455">
                  <a:moveTo>
                    <a:pt x="0" y="455"/>
                  </a:moveTo>
                  <a:lnTo>
                    <a:pt x="3606" y="455"/>
                  </a:lnTo>
                  <a:lnTo>
                    <a:pt x="3767" y="233"/>
                  </a:lnTo>
                  <a:lnTo>
                    <a:pt x="3767" y="216"/>
                  </a:lnTo>
                  <a:lnTo>
                    <a:pt x="3729" y="0"/>
                  </a:lnTo>
                  <a:lnTo>
                    <a:pt x="158" y="0"/>
                  </a:lnTo>
                  <a:lnTo>
                    <a:pt x="0" y="434"/>
                  </a:lnTo>
                  <a:lnTo>
                    <a:pt x="0" y="455"/>
                  </a:lnTo>
                  <a:close/>
                </a:path>
              </a:pathLst>
            </a:custGeom>
            <a:solidFill>
              <a:srgbClr val="8CAAAA"/>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15" name="Freeform 847"/>
            <p:cNvSpPr>
              <a:spLocks/>
            </p:cNvSpPr>
            <p:nvPr/>
          </p:nvSpPr>
          <p:spPr bwMode="auto">
            <a:xfrm>
              <a:off x="2248" y="3023"/>
              <a:ext cx="1256" cy="147"/>
            </a:xfrm>
            <a:custGeom>
              <a:avLst/>
              <a:gdLst>
                <a:gd name="T0" fmla="*/ 0 w 3767"/>
                <a:gd name="T1" fmla="*/ 441 h 441"/>
                <a:gd name="T2" fmla="*/ 3601 w 3767"/>
                <a:gd name="T3" fmla="*/ 441 h 441"/>
                <a:gd name="T4" fmla="*/ 3767 w 3767"/>
                <a:gd name="T5" fmla="*/ 226 h 441"/>
                <a:gd name="T6" fmla="*/ 3767 w 3767"/>
                <a:gd name="T7" fmla="*/ 209 h 441"/>
                <a:gd name="T8" fmla="*/ 3728 w 3767"/>
                <a:gd name="T9" fmla="*/ 0 h 441"/>
                <a:gd name="T10" fmla="*/ 163 w 3767"/>
                <a:gd name="T11" fmla="*/ 0 h 441"/>
                <a:gd name="T12" fmla="*/ 0 w 3767"/>
                <a:gd name="T13" fmla="*/ 420 h 441"/>
                <a:gd name="T14" fmla="*/ 0 w 3767"/>
                <a:gd name="T15" fmla="*/ 441 h 4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441">
                  <a:moveTo>
                    <a:pt x="0" y="441"/>
                  </a:moveTo>
                  <a:lnTo>
                    <a:pt x="3601" y="441"/>
                  </a:lnTo>
                  <a:lnTo>
                    <a:pt x="3767" y="226"/>
                  </a:lnTo>
                  <a:lnTo>
                    <a:pt x="3767" y="209"/>
                  </a:lnTo>
                  <a:lnTo>
                    <a:pt x="3728" y="0"/>
                  </a:lnTo>
                  <a:lnTo>
                    <a:pt x="163" y="0"/>
                  </a:lnTo>
                  <a:lnTo>
                    <a:pt x="0" y="420"/>
                  </a:lnTo>
                  <a:lnTo>
                    <a:pt x="0" y="441"/>
                  </a:lnTo>
                  <a:close/>
                </a:path>
              </a:pathLst>
            </a:custGeom>
            <a:solidFill>
              <a:srgbClr val="91A5A5"/>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16" name="Freeform 848"/>
            <p:cNvSpPr>
              <a:spLocks/>
            </p:cNvSpPr>
            <p:nvPr/>
          </p:nvSpPr>
          <p:spPr bwMode="auto">
            <a:xfrm>
              <a:off x="2248" y="3037"/>
              <a:ext cx="1256" cy="142"/>
            </a:xfrm>
            <a:custGeom>
              <a:avLst/>
              <a:gdLst>
                <a:gd name="T0" fmla="*/ 0 w 3767"/>
                <a:gd name="T1" fmla="*/ 426 h 426"/>
                <a:gd name="T2" fmla="*/ 3595 w 3767"/>
                <a:gd name="T3" fmla="*/ 426 h 426"/>
                <a:gd name="T4" fmla="*/ 3767 w 3767"/>
                <a:gd name="T5" fmla="*/ 219 h 426"/>
                <a:gd name="T6" fmla="*/ 3767 w 3767"/>
                <a:gd name="T7" fmla="*/ 202 h 426"/>
                <a:gd name="T8" fmla="*/ 3727 w 3767"/>
                <a:gd name="T9" fmla="*/ 0 h 426"/>
                <a:gd name="T10" fmla="*/ 168 w 3767"/>
                <a:gd name="T11" fmla="*/ 0 h 426"/>
                <a:gd name="T12" fmla="*/ 0 w 3767"/>
                <a:gd name="T13" fmla="*/ 407 h 426"/>
                <a:gd name="T14" fmla="*/ 0 w 3767"/>
                <a:gd name="T15" fmla="*/ 426 h 4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426">
                  <a:moveTo>
                    <a:pt x="0" y="426"/>
                  </a:moveTo>
                  <a:lnTo>
                    <a:pt x="3595" y="426"/>
                  </a:lnTo>
                  <a:lnTo>
                    <a:pt x="3767" y="219"/>
                  </a:lnTo>
                  <a:lnTo>
                    <a:pt x="3767" y="202"/>
                  </a:lnTo>
                  <a:lnTo>
                    <a:pt x="3727" y="0"/>
                  </a:lnTo>
                  <a:lnTo>
                    <a:pt x="168" y="0"/>
                  </a:lnTo>
                  <a:lnTo>
                    <a:pt x="0" y="407"/>
                  </a:lnTo>
                  <a:lnTo>
                    <a:pt x="0" y="426"/>
                  </a:lnTo>
                  <a:close/>
                </a:path>
              </a:pathLst>
            </a:custGeom>
            <a:solidFill>
              <a:srgbClr val="93A5A5"/>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17" name="Freeform 849"/>
            <p:cNvSpPr>
              <a:spLocks/>
            </p:cNvSpPr>
            <p:nvPr/>
          </p:nvSpPr>
          <p:spPr bwMode="auto">
            <a:xfrm>
              <a:off x="2248" y="3051"/>
              <a:ext cx="1256" cy="138"/>
            </a:xfrm>
            <a:custGeom>
              <a:avLst/>
              <a:gdLst>
                <a:gd name="T0" fmla="*/ 0 w 3767"/>
                <a:gd name="T1" fmla="*/ 414 h 414"/>
                <a:gd name="T2" fmla="*/ 3590 w 3767"/>
                <a:gd name="T3" fmla="*/ 414 h 414"/>
                <a:gd name="T4" fmla="*/ 3767 w 3767"/>
                <a:gd name="T5" fmla="*/ 213 h 414"/>
                <a:gd name="T6" fmla="*/ 3767 w 3767"/>
                <a:gd name="T7" fmla="*/ 195 h 414"/>
                <a:gd name="T8" fmla="*/ 3726 w 3767"/>
                <a:gd name="T9" fmla="*/ 0 h 414"/>
                <a:gd name="T10" fmla="*/ 173 w 3767"/>
                <a:gd name="T11" fmla="*/ 0 h 414"/>
                <a:gd name="T12" fmla="*/ 0 w 3767"/>
                <a:gd name="T13" fmla="*/ 393 h 414"/>
                <a:gd name="T14" fmla="*/ 0 w 3767"/>
                <a:gd name="T15" fmla="*/ 414 h 4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414">
                  <a:moveTo>
                    <a:pt x="0" y="414"/>
                  </a:moveTo>
                  <a:lnTo>
                    <a:pt x="3590" y="414"/>
                  </a:lnTo>
                  <a:lnTo>
                    <a:pt x="3767" y="213"/>
                  </a:lnTo>
                  <a:lnTo>
                    <a:pt x="3767" y="195"/>
                  </a:lnTo>
                  <a:lnTo>
                    <a:pt x="3726" y="0"/>
                  </a:lnTo>
                  <a:lnTo>
                    <a:pt x="173" y="0"/>
                  </a:lnTo>
                  <a:lnTo>
                    <a:pt x="0" y="393"/>
                  </a:lnTo>
                  <a:lnTo>
                    <a:pt x="0" y="414"/>
                  </a:lnTo>
                  <a:close/>
                </a:path>
              </a:pathLst>
            </a:custGeom>
            <a:solidFill>
              <a:srgbClr val="96A0A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18" name="Freeform 850"/>
            <p:cNvSpPr>
              <a:spLocks/>
            </p:cNvSpPr>
            <p:nvPr/>
          </p:nvSpPr>
          <p:spPr bwMode="auto">
            <a:xfrm>
              <a:off x="2248" y="3065"/>
              <a:ext cx="1256" cy="133"/>
            </a:xfrm>
            <a:custGeom>
              <a:avLst/>
              <a:gdLst>
                <a:gd name="T0" fmla="*/ 0 w 3767"/>
                <a:gd name="T1" fmla="*/ 399 h 399"/>
                <a:gd name="T2" fmla="*/ 3585 w 3767"/>
                <a:gd name="T3" fmla="*/ 399 h 399"/>
                <a:gd name="T4" fmla="*/ 3767 w 3767"/>
                <a:gd name="T5" fmla="*/ 207 h 399"/>
                <a:gd name="T6" fmla="*/ 3767 w 3767"/>
                <a:gd name="T7" fmla="*/ 188 h 399"/>
                <a:gd name="T8" fmla="*/ 3725 w 3767"/>
                <a:gd name="T9" fmla="*/ 0 h 399"/>
                <a:gd name="T10" fmla="*/ 179 w 3767"/>
                <a:gd name="T11" fmla="*/ 0 h 399"/>
                <a:gd name="T12" fmla="*/ 0 w 3767"/>
                <a:gd name="T13" fmla="*/ 378 h 399"/>
                <a:gd name="T14" fmla="*/ 0 w 3767"/>
                <a:gd name="T15" fmla="*/ 399 h 3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399">
                  <a:moveTo>
                    <a:pt x="0" y="399"/>
                  </a:moveTo>
                  <a:lnTo>
                    <a:pt x="3585" y="399"/>
                  </a:lnTo>
                  <a:lnTo>
                    <a:pt x="3767" y="207"/>
                  </a:lnTo>
                  <a:lnTo>
                    <a:pt x="3767" y="188"/>
                  </a:lnTo>
                  <a:lnTo>
                    <a:pt x="3725" y="0"/>
                  </a:lnTo>
                  <a:lnTo>
                    <a:pt x="179" y="0"/>
                  </a:lnTo>
                  <a:lnTo>
                    <a:pt x="0" y="378"/>
                  </a:lnTo>
                  <a:lnTo>
                    <a:pt x="0" y="399"/>
                  </a:lnTo>
                  <a:close/>
                </a:path>
              </a:pathLst>
            </a:custGeom>
            <a:solidFill>
              <a:srgbClr val="9BA0A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19" name="Freeform 851"/>
            <p:cNvSpPr>
              <a:spLocks/>
            </p:cNvSpPr>
            <p:nvPr/>
          </p:nvSpPr>
          <p:spPr bwMode="auto">
            <a:xfrm>
              <a:off x="2248" y="3079"/>
              <a:ext cx="1256" cy="128"/>
            </a:xfrm>
            <a:custGeom>
              <a:avLst/>
              <a:gdLst>
                <a:gd name="T0" fmla="*/ 0 w 3767"/>
                <a:gd name="T1" fmla="*/ 385 h 385"/>
                <a:gd name="T2" fmla="*/ 3579 w 3767"/>
                <a:gd name="T3" fmla="*/ 385 h 385"/>
                <a:gd name="T4" fmla="*/ 3767 w 3767"/>
                <a:gd name="T5" fmla="*/ 199 h 385"/>
                <a:gd name="T6" fmla="*/ 3767 w 3767"/>
                <a:gd name="T7" fmla="*/ 181 h 385"/>
                <a:gd name="T8" fmla="*/ 3724 w 3767"/>
                <a:gd name="T9" fmla="*/ 0 h 385"/>
                <a:gd name="T10" fmla="*/ 184 w 3767"/>
                <a:gd name="T11" fmla="*/ 0 h 385"/>
                <a:gd name="T12" fmla="*/ 0 w 3767"/>
                <a:gd name="T13" fmla="*/ 364 h 385"/>
                <a:gd name="T14" fmla="*/ 0 w 3767"/>
                <a:gd name="T15" fmla="*/ 385 h 3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385">
                  <a:moveTo>
                    <a:pt x="0" y="385"/>
                  </a:moveTo>
                  <a:lnTo>
                    <a:pt x="3579" y="385"/>
                  </a:lnTo>
                  <a:lnTo>
                    <a:pt x="3767" y="199"/>
                  </a:lnTo>
                  <a:lnTo>
                    <a:pt x="3767" y="181"/>
                  </a:lnTo>
                  <a:lnTo>
                    <a:pt x="3724" y="0"/>
                  </a:lnTo>
                  <a:lnTo>
                    <a:pt x="184" y="0"/>
                  </a:lnTo>
                  <a:lnTo>
                    <a:pt x="0" y="364"/>
                  </a:lnTo>
                  <a:lnTo>
                    <a:pt x="0" y="385"/>
                  </a:lnTo>
                  <a:close/>
                </a:path>
              </a:pathLst>
            </a:custGeom>
            <a:solidFill>
              <a:srgbClr val="9E9B9B"/>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20" name="Freeform 852"/>
            <p:cNvSpPr>
              <a:spLocks/>
            </p:cNvSpPr>
            <p:nvPr/>
          </p:nvSpPr>
          <p:spPr bwMode="auto">
            <a:xfrm>
              <a:off x="2248" y="3092"/>
              <a:ext cx="1256" cy="124"/>
            </a:xfrm>
            <a:custGeom>
              <a:avLst/>
              <a:gdLst>
                <a:gd name="T0" fmla="*/ 0 w 3767"/>
                <a:gd name="T1" fmla="*/ 372 h 372"/>
                <a:gd name="T2" fmla="*/ 3574 w 3767"/>
                <a:gd name="T3" fmla="*/ 372 h 372"/>
                <a:gd name="T4" fmla="*/ 3767 w 3767"/>
                <a:gd name="T5" fmla="*/ 194 h 372"/>
                <a:gd name="T6" fmla="*/ 3767 w 3767"/>
                <a:gd name="T7" fmla="*/ 174 h 372"/>
                <a:gd name="T8" fmla="*/ 3722 w 3767"/>
                <a:gd name="T9" fmla="*/ 0 h 372"/>
                <a:gd name="T10" fmla="*/ 189 w 3767"/>
                <a:gd name="T11" fmla="*/ 0 h 372"/>
                <a:gd name="T12" fmla="*/ 0 w 3767"/>
                <a:gd name="T13" fmla="*/ 350 h 372"/>
                <a:gd name="T14" fmla="*/ 0 w 3767"/>
                <a:gd name="T15" fmla="*/ 372 h 3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372">
                  <a:moveTo>
                    <a:pt x="0" y="372"/>
                  </a:moveTo>
                  <a:lnTo>
                    <a:pt x="3574" y="372"/>
                  </a:lnTo>
                  <a:lnTo>
                    <a:pt x="3767" y="194"/>
                  </a:lnTo>
                  <a:lnTo>
                    <a:pt x="3767" y="174"/>
                  </a:lnTo>
                  <a:lnTo>
                    <a:pt x="3722" y="0"/>
                  </a:lnTo>
                  <a:lnTo>
                    <a:pt x="189" y="0"/>
                  </a:lnTo>
                  <a:lnTo>
                    <a:pt x="0" y="350"/>
                  </a:lnTo>
                  <a:lnTo>
                    <a:pt x="0" y="372"/>
                  </a:lnTo>
                  <a:close/>
                </a:path>
              </a:pathLst>
            </a:custGeom>
            <a:solidFill>
              <a:srgbClr val="A39E9E"/>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21" name="Freeform 853"/>
            <p:cNvSpPr>
              <a:spLocks/>
            </p:cNvSpPr>
            <p:nvPr/>
          </p:nvSpPr>
          <p:spPr bwMode="auto">
            <a:xfrm>
              <a:off x="2248" y="3106"/>
              <a:ext cx="1256" cy="120"/>
            </a:xfrm>
            <a:custGeom>
              <a:avLst/>
              <a:gdLst>
                <a:gd name="T0" fmla="*/ 0 w 3767"/>
                <a:gd name="T1" fmla="*/ 358 h 358"/>
                <a:gd name="T2" fmla="*/ 3568 w 3767"/>
                <a:gd name="T3" fmla="*/ 358 h 358"/>
                <a:gd name="T4" fmla="*/ 3767 w 3767"/>
                <a:gd name="T5" fmla="*/ 186 h 358"/>
                <a:gd name="T6" fmla="*/ 3767 w 3767"/>
                <a:gd name="T7" fmla="*/ 168 h 358"/>
                <a:gd name="T8" fmla="*/ 3721 w 3767"/>
                <a:gd name="T9" fmla="*/ 0 h 358"/>
                <a:gd name="T10" fmla="*/ 195 w 3767"/>
                <a:gd name="T11" fmla="*/ 0 h 358"/>
                <a:gd name="T12" fmla="*/ 0 w 3767"/>
                <a:gd name="T13" fmla="*/ 337 h 358"/>
                <a:gd name="T14" fmla="*/ 0 w 3767"/>
                <a:gd name="T15" fmla="*/ 358 h 3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358">
                  <a:moveTo>
                    <a:pt x="0" y="358"/>
                  </a:moveTo>
                  <a:lnTo>
                    <a:pt x="3568" y="358"/>
                  </a:lnTo>
                  <a:lnTo>
                    <a:pt x="3767" y="186"/>
                  </a:lnTo>
                  <a:lnTo>
                    <a:pt x="3767" y="168"/>
                  </a:lnTo>
                  <a:lnTo>
                    <a:pt x="3721" y="0"/>
                  </a:lnTo>
                  <a:lnTo>
                    <a:pt x="195" y="0"/>
                  </a:lnTo>
                  <a:lnTo>
                    <a:pt x="0" y="337"/>
                  </a:lnTo>
                  <a:lnTo>
                    <a:pt x="0" y="358"/>
                  </a:lnTo>
                  <a:close/>
                </a:path>
              </a:pathLst>
            </a:custGeom>
            <a:solidFill>
              <a:srgbClr val="A89B9B"/>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22" name="Freeform 854"/>
            <p:cNvSpPr>
              <a:spLocks/>
            </p:cNvSpPr>
            <p:nvPr/>
          </p:nvSpPr>
          <p:spPr bwMode="auto">
            <a:xfrm>
              <a:off x="2248" y="3120"/>
              <a:ext cx="1256" cy="115"/>
            </a:xfrm>
            <a:custGeom>
              <a:avLst/>
              <a:gdLst>
                <a:gd name="T0" fmla="*/ 0 w 3767"/>
                <a:gd name="T1" fmla="*/ 344 h 344"/>
                <a:gd name="T2" fmla="*/ 3563 w 3767"/>
                <a:gd name="T3" fmla="*/ 344 h 344"/>
                <a:gd name="T4" fmla="*/ 3767 w 3767"/>
                <a:gd name="T5" fmla="*/ 179 h 344"/>
                <a:gd name="T6" fmla="*/ 3767 w 3767"/>
                <a:gd name="T7" fmla="*/ 160 h 344"/>
                <a:gd name="T8" fmla="*/ 3720 w 3767"/>
                <a:gd name="T9" fmla="*/ 0 h 344"/>
                <a:gd name="T10" fmla="*/ 199 w 3767"/>
                <a:gd name="T11" fmla="*/ 0 h 344"/>
                <a:gd name="T12" fmla="*/ 0 w 3767"/>
                <a:gd name="T13" fmla="*/ 323 h 344"/>
                <a:gd name="T14" fmla="*/ 0 w 3767"/>
                <a:gd name="T15" fmla="*/ 344 h 3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344">
                  <a:moveTo>
                    <a:pt x="0" y="344"/>
                  </a:moveTo>
                  <a:lnTo>
                    <a:pt x="3563" y="344"/>
                  </a:lnTo>
                  <a:lnTo>
                    <a:pt x="3767" y="179"/>
                  </a:lnTo>
                  <a:lnTo>
                    <a:pt x="3767" y="160"/>
                  </a:lnTo>
                  <a:lnTo>
                    <a:pt x="3720" y="0"/>
                  </a:lnTo>
                  <a:lnTo>
                    <a:pt x="199" y="0"/>
                  </a:lnTo>
                  <a:lnTo>
                    <a:pt x="0" y="323"/>
                  </a:lnTo>
                  <a:lnTo>
                    <a:pt x="0" y="344"/>
                  </a:lnTo>
                  <a:close/>
                </a:path>
              </a:pathLst>
            </a:custGeom>
            <a:solidFill>
              <a:srgbClr val="AA9999"/>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23" name="Freeform 855"/>
            <p:cNvSpPr>
              <a:spLocks/>
            </p:cNvSpPr>
            <p:nvPr/>
          </p:nvSpPr>
          <p:spPr bwMode="auto">
            <a:xfrm>
              <a:off x="2248" y="3134"/>
              <a:ext cx="1256" cy="110"/>
            </a:xfrm>
            <a:custGeom>
              <a:avLst/>
              <a:gdLst>
                <a:gd name="T0" fmla="*/ 0 w 3767"/>
                <a:gd name="T1" fmla="*/ 330 h 330"/>
                <a:gd name="T2" fmla="*/ 3558 w 3767"/>
                <a:gd name="T3" fmla="*/ 330 h 330"/>
                <a:gd name="T4" fmla="*/ 3767 w 3767"/>
                <a:gd name="T5" fmla="*/ 173 h 330"/>
                <a:gd name="T6" fmla="*/ 3767 w 3767"/>
                <a:gd name="T7" fmla="*/ 153 h 330"/>
                <a:gd name="T8" fmla="*/ 3719 w 3767"/>
                <a:gd name="T9" fmla="*/ 0 h 330"/>
                <a:gd name="T10" fmla="*/ 205 w 3767"/>
                <a:gd name="T11" fmla="*/ 0 h 330"/>
                <a:gd name="T12" fmla="*/ 0 w 3767"/>
                <a:gd name="T13" fmla="*/ 308 h 330"/>
                <a:gd name="T14" fmla="*/ 0 w 3767"/>
                <a:gd name="T15" fmla="*/ 330 h 3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330">
                  <a:moveTo>
                    <a:pt x="0" y="330"/>
                  </a:moveTo>
                  <a:lnTo>
                    <a:pt x="3558" y="330"/>
                  </a:lnTo>
                  <a:lnTo>
                    <a:pt x="3767" y="173"/>
                  </a:lnTo>
                  <a:lnTo>
                    <a:pt x="3767" y="153"/>
                  </a:lnTo>
                  <a:lnTo>
                    <a:pt x="3719" y="0"/>
                  </a:lnTo>
                  <a:lnTo>
                    <a:pt x="205" y="0"/>
                  </a:lnTo>
                  <a:lnTo>
                    <a:pt x="0" y="308"/>
                  </a:lnTo>
                  <a:lnTo>
                    <a:pt x="0" y="330"/>
                  </a:lnTo>
                  <a:close/>
                </a:path>
              </a:pathLst>
            </a:custGeom>
            <a:solidFill>
              <a:srgbClr val="AD9696"/>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24" name="Freeform 856"/>
            <p:cNvSpPr>
              <a:spLocks/>
            </p:cNvSpPr>
            <p:nvPr/>
          </p:nvSpPr>
          <p:spPr bwMode="auto">
            <a:xfrm>
              <a:off x="2248" y="3148"/>
              <a:ext cx="1256" cy="105"/>
            </a:xfrm>
            <a:custGeom>
              <a:avLst/>
              <a:gdLst>
                <a:gd name="T0" fmla="*/ 0 w 3767"/>
                <a:gd name="T1" fmla="*/ 316 h 316"/>
                <a:gd name="T2" fmla="*/ 3552 w 3767"/>
                <a:gd name="T3" fmla="*/ 316 h 316"/>
                <a:gd name="T4" fmla="*/ 3767 w 3767"/>
                <a:gd name="T5" fmla="*/ 166 h 316"/>
                <a:gd name="T6" fmla="*/ 3767 w 3767"/>
                <a:gd name="T7" fmla="*/ 147 h 316"/>
                <a:gd name="T8" fmla="*/ 3718 w 3767"/>
                <a:gd name="T9" fmla="*/ 0 h 316"/>
                <a:gd name="T10" fmla="*/ 211 w 3767"/>
                <a:gd name="T11" fmla="*/ 0 h 316"/>
                <a:gd name="T12" fmla="*/ 0 w 3767"/>
                <a:gd name="T13" fmla="*/ 295 h 316"/>
                <a:gd name="T14" fmla="*/ 0 w 3767"/>
                <a:gd name="T15" fmla="*/ 316 h 3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316">
                  <a:moveTo>
                    <a:pt x="0" y="316"/>
                  </a:moveTo>
                  <a:lnTo>
                    <a:pt x="3552" y="316"/>
                  </a:lnTo>
                  <a:lnTo>
                    <a:pt x="3767" y="166"/>
                  </a:lnTo>
                  <a:lnTo>
                    <a:pt x="3767" y="147"/>
                  </a:lnTo>
                  <a:lnTo>
                    <a:pt x="3718" y="0"/>
                  </a:lnTo>
                  <a:lnTo>
                    <a:pt x="211" y="0"/>
                  </a:lnTo>
                  <a:lnTo>
                    <a:pt x="0" y="295"/>
                  </a:lnTo>
                  <a:lnTo>
                    <a:pt x="0" y="316"/>
                  </a:lnTo>
                  <a:close/>
                </a:path>
              </a:pathLst>
            </a:custGeom>
            <a:solidFill>
              <a:srgbClr val="B2939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25" name="Freeform 857"/>
            <p:cNvSpPr>
              <a:spLocks/>
            </p:cNvSpPr>
            <p:nvPr/>
          </p:nvSpPr>
          <p:spPr bwMode="auto">
            <a:xfrm>
              <a:off x="2248" y="3162"/>
              <a:ext cx="1256" cy="101"/>
            </a:xfrm>
            <a:custGeom>
              <a:avLst/>
              <a:gdLst>
                <a:gd name="T0" fmla="*/ 0 w 3767"/>
                <a:gd name="T1" fmla="*/ 302 h 302"/>
                <a:gd name="T2" fmla="*/ 3547 w 3767"/>
                <a:gd name="T3" fmla="*/ 302 h 302"/>
                <a:gd name="T4" fmla="*/ 3767 w 3767"/>
                <a:gd name="T5" fmla="*/ 159 h 302"/>
                <a:gd name="T6" fmla="*/ 3767 w 3767"/>
                <a:gd name="T7" fmla="*/ 138 h 302"/>
                <a:gd name="T8" fmla="*/ 3715 w 3767"/>
                <a:gd name="T9" fmla="*/ 0 h 302"/>
                <a:gd name="T10" fmla="*/ 215 w 3767"/>
                <a:gd name="T11" fmla="*/ 0 h 302"/>
                <a:gd name="T12" fmla="*/ 0 w 3767"/>
                <a:gd name="T13" fmla="*/ 279 h 302"/>
                <a:gd name="T14" fmla="*/ 0 w 3767"/>
                <a:gd name="T15" fmla="*/ 302 h 3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302">
                  <a:moveTo>
                    <a:pt x="0" y="302"/>
                  </a:moveTo>
                  <a:lnTo>
                    <a:pt x="3547" y="302"/>
                  </a:lnTo>
                  <a:lnTo>
                    <a:pt x="3767" y="159"/>
                  </a:lnTo>
                  <a:lnTo>
                    <a:pt x="3767" y="138"/>
                  </a:lnTo>
                  <a:lnTo>
                    <a:pt x="3715" y="0"/>
                  </a:lnTo>
                  <a:lnTo>
                    <a:pt x="215" y="0"/>
                  </a:lnTo>
                  <a:lnTo>
                    <a:pt x="0" y="279"/>
                  </a:lnTo>
                  <a:lnTo>
                    <a:pt x="0" y="302"/>
                  </a:lnTo>
                  <a:close/>
                </a:path>
              </a:pathLst>
            </a:custGeom>
            <a:solidFill>
              <a:srgbClr val="B59191"/>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26" name="Freeform 858"/>
            <p:cNvSpPr>
              <a:spLocks/>
            </p:cNvSpPr>
            <p:nvPr/>
          </p:nvSpPr>
          <p:spPr bwMode="auto">
            <a:xfrm>
              <a:off x="2248" y="3176"/>
              <a:ext cx="1256" cy="96"/>
            </a:xfrm>
            <a:custGeom>
              <a:avLst/>
              <a:gdLst>
                <a:gd name="T0" fmla="*/ 0 w 3767"/>
                <a:gd name="T1" fmla="*/ 288 h 288"/>
                <a:gd name="T2" fmla="*/ 3542 w 3767"/>
                <a:gd name="T3" fmla="*/ 288 h 288"/>
                <a:gd name="T4" fmla="*/ 3767 w 3767"/>
                <a:gd name="T5" fmla="*/ 152 h 288"/>
                <a:gd name="T6" fmla="*/ 3767 w 3767"/>
                <a:gd name="T7" fmla="*/ 133 h 288"/>
                <a:gd name="T8" fmla="*/ 3714 w 3767"/>
                <a:gd name="T9" fmla="*/ 0 h 288"/>
                <a:gd name="T10" fmla="*/ 221 w 3767"/>
                <a:gd name="T11" fmla="*/ 0 h 288"/>
                <a:gd name="T12" fmla="*/ 0 w 3767"/>
                <a:gd name="T13" fmla="*/ 267 h 288"/>
                <a:gd name="T14" fmla="*/ 0 w 3767"/>
                <a:gd name="T15" fmla="*/ 288 h 2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288">
                  <a:moveTo>
                    <a:pt x="0" y="288"/>
                  </a:moveTo>
                  <a:lnTo>
                    <a:pt x="3542" y="288"/>
                  </a:lnTo>
                  <a:lnTo>
                    <a:pt x="3767" y="152"/>
                  </a:lnTo>
                  <a:lnTo>
                    <a:pt x="3767" y="133"/>
                  </a:lnTo>
                  <a:lnTo>
                    <a:pt x="3714" y="0"/>
                  </a:lnTo>
                  <a:lnTo>
                    <a:pt x="221" y="0"/>
                  </a:lnTo>
                  <a:lnTo>
                    <a:pt x="0" y="267"/>
                  </a:lnTo>
                  <a:lnTo>
                    <a:pt x="0" y="288"/>
                  </a:lnTo>
                  <a:close/>
                </a:path>
              </a:pathLst>
            </a:custGeom>
            <a:solidFill>
              <a:srgbClr val="BA9191"/>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27" name="Freeform 859"/>
            <p:cNvSpPr>
              <a:spLocks/>
            </p:cNvSpPr>
            <p:nvPr/>
          </p:nvSpPr>
          <p:spPr bwMode="auto">
            <a:xfrm>
              <a:off x="2248" y="3190"/>
              <a:ext cx="1256" cy="91"/>
            </a:xfrm>
            <a:custGeom>
              <a:avLst/>
              <a:gdLst>
                <a:gd name="T0" fmla="*/ 0 w 3767"/>
                <a:gd name="T1" fmla="*/ 275 h 275"/>
                <a:gd name="T2" fmla="*/ 3536 w 3767"/>
                <a:gd name="T3" fmla="*/ 275 h 275"/>
                <a:gd name="T4" fmla="*/ 3767 w 3767"/>
                <a:gd name="T5" fmla="*/ 147 h 275"/>
                <a:gd name="T6" fmla="*/ 3767 w 3767"/>
                <a:gd name="T7" fmla="*/ 126 h 275"/>
                <a:gd name="T8" fmla="*/ 3713 w 3767"/>
                <a:gd name="T9" fmla="*/ 0 h 275"/>
                <a:gd name="T10" fmla="*/ 226 w 3767"/>
                <a:gd name="T11" fmla="*/ 0 h 275"/>
                <a:gd name="T12" fmla="*/ 0 w 3767"/>
                <a:gd name="T13" fmla="*/ 253 h 275"/>
                <a:gd name="T14" fmla="*/ 0 w 3767"/>
                <a:gd name="T15" fmla="*/ 275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275">
                  <a:moveTo>
                    <a:pt x="0" y="275"/>
                  </a:moveTo>
                  <a:lnTo>
                    <a:pt x="3536" y="275"/>
                  </a:lnTo>
                  <a:lnTo>
                    <a:pt x="3767" y="147"/>
                  </a:lnTo>
                  <a:lnTo>
                    <a:pt x="3767" y="126"/>
                  </a:lnTo>
                  <a:lnTo>
                    <a:pt x="3713" y="0"/>
                  </a:lnTo>
                  <a:lnTo>
                    <a:pt x="226" y="0"/>
                  </a:lnTo>
                  <a:lnTo>
                    <a:pt x="0" y="253"/>
                  </a:lnTo>
                  <a:lnTo>
                    <a:pt x="0" y="275"/>
                  </a:lnTo>
                  <a:close/>
                </a:path>
              </a:pathLst>
            </a:custGeom>
            <a:solidFill>
              <a:srgbClr val="BC8E8E"/>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28" name="Freeform 860"/>
            <p:cNvSpPr>
              <a:spLocks/>
            </p:cNvSpPr>
            <p:nvPr/>
          </p:nvSpPr>
          <p:spPr bwMode="auto">
            <a:xfrm>
              <a:off x="2248" y="3204"/>
              <a:ext cx="1256" cy="87"/>
            </a:xfrm>
            <a:custGeom>
              <a:avLst/>
              <a:gdLst>
                <a:gd name="T0" fmla="*/ 0 w 3767"/>
                <a:gd name="T1" fmla="*/ 261 h 261"/>
                <a:gd name="T2" fmla="*/ 3531 w 3767"/>
                <a:gd name="T3" fmla="*/ 261 h 261"/>
                <a:gd name="T4" fmla="*/ 3767 w 3767"/>
                <a:gd name="T5" fmla="*/ 140 h 261"/>
                <a:gd name="T6" fmla="*/ 3767 w 3767"/>
                <a:gd name="T7" fmla="*/ 118 h 261"/>
                <a:gd name="T8" fmla="*/ 3712 w 3767"/>
                <a:gd name="T9" fmla="*/ 0 h 261"/>
                <a:gd name="T10" fmla="*/ 231 w 3767"/>
                <a:gd name="T11" fmla="*/ 0 h 261"/>
                <a:gd name="T12" fmla="*/ 0 w 3767"/>
                <a:gd name="T13" fmla="*/ 239 h 261"/>
                <a:gd name="T14" fmla="*/ 0 w 3767"/>
                <a:gd name="T15" fmla="*/ 261 h 2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261">
                  <a:moveTo>
                    <a:pt x="0" y="261"/>
                  </a:moveTo>
                  <a:lnTo>
                    <a:pt x="3531" y="261"/>
                  </a:lnTo>
                  <a:lnTo>
                    <a:pt x="3767" y="140"/>
                  </a:lnTo>
                  <a:lnTo>
                    <a:pt x="3767" y="118"/>
                  </a:lnTo>
                  <a:lnTo>
                    <a:pt x="3712" y="0"/>
                  </a:lnTo>
                  <a:lnTo>
                    <a:pt x="231" y="0"/>
                  </a:lnTo>
                  <a:lnTo>
                    <a:pt x="0" y="239"/>
                  </a:lnTo>
                  <a:lnTo>
                    <a:pt x="0" y="261"/>
                  </a:lnTo>
                  <a:close/>
                </a:path>
              </a:pathLst>
            </a:custGeom>
            <a:solidFill>
              <a:srgbClr val="C18C8C"/>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29" name="Freeform 861"/>
            <p:cNvSpPr>
              <a:spLocks/>
            </p:cNvSpPr>
            <p:nvPr/>
          </p:nvSpPr>
          <p:spPr bwMode="auto">
            <a:xfrm>
              <a:off x="2248" y="3218"/>
              <a:ext cx="1256" cy="82"/>
            </a:xfrm>
            <a:custGeom>
              <a:avLst/>
              <a:gdLst>
                <a:gd name="T0" fmla="*/ 0 w 3767"/>
                <a:gd name="T1" fmla="*/ 247 h 247"/>
                <a:gd name="T2" fmla="*/ 3525 w 3767"/>
                <a:gd name="T3" fmla="*/ 247 h 247"/>
                <a:gd name="T4" fmla="*/ 3767 w 3767"/>
                <a:gd name="T5" fmla="*/ 132 h 247"/>
                <a:gd name="T6" fmla="*/ 3767 w 3767"/>
                <a:gd name="T7" fmla="*/ 112 h 247"/>
                <a:gd name="T8" fmla="*/ 3711 w 3767"/>
                <a:gd name="T9" fmla="*/ 0 h 247"/>
                <a:gd name="T10" fmla="*/ 237 w 3767"/>
                <a:gd name="T11" fmla="*/ 0 h 247"/>
                <a:gd name="T12" fmla="*/ 0 w 3767"/>
                <a:gd name="T13" fmla="*/ 224 h 247"/>
                <a:gd name="T14" fmla="*/ 0 w 3767"/>
                <a:gd name="T15" fmla="*/ 247 h 2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247">
                  <a:moveTo>
                    <a:pt x="0" y="247"/>
                  </a:moveTo>
                  <a:lnTo>
                    <a:pt x="3525" y="247"/>
                  </a:lnTo>
                  <a:lnTo>
                    <a:pt x="3767" y="132"/>
                  </a:lnTo>
                  <a:lnTo>
                    <a:pt x="3767" y="112"/>
                  </a:lnTo>
                  <a:lnTo>
                    <a:pt x="3711" y="0"/>
                  </a:lnTo>
                  <a:lnTo>
                    <a:pt x="237" y="0"/>
                  </a:lnTo>
                  <a:lnTo>
                    <a:pt x="0" y="224"/>
                  </a:lnTo>
                  <a:lnTo>
                    <a:pt x="0" y="247"/>
                  </a:lnTo>
                  <a:close/>
                </a:path>
              </a:pathLst>
            </a:custGeom>
            <a:solidFill>
              <a:srgbClr val="C48989"/>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30" name="Freeform 862"/>
            <p:cNvSpPr>
              <a:spLocks/>
            </p:cNvSpPr>
            <p:nvPr/>
          </p:nvSpPr>
          <p:spPr bwMode="auto">
            <a:xfrm>
              <a:off x="2248" y="3232"/>
              <a:ext cx="1256" cy="78"/>
            </a:xfrm>
            <a:custGeom>
              <a:avLst/>
              <a:gdLst>
                <a:gd name="T0" fmla="*/ 0 w 3767"/>
                <a:gd name="T1" fmla="*/ 234 h 234"/>
                <a:gd name="T2" fmla="*/ 3520 w 3767"/>
                <a:gd name="T3" fmla="*/ 234 h 234"/>
                <a:gd name="T4" fmla="*/ 3767 w 3767"/>
                <a:gd name="T5" fmla="*/ 126 h 234"/>
                <a:gd name="T6" fmla="*/ 3767 w 3767"/>
                <a:gd name="T7" fmla="*/ 104 h 234"/>
                <a:gd name="T8" fmla="*/ 3710 w 3767"/>
                <a:gd name="T9" fmla="*/ 0 h 234"/>
                <a:gd name="T10" fmla="*/ 242 w 3767"/>
                <a:gd name="T11" fmla="*/ 0 h 234"/>
                <a:gd name="T12" fmla="*/ 0 w 3767"/>
                <a:gd name="T13" fmla="*/ 210 h 234"/>
                <a:gd name="T14" fmla="*/ 0 w 3767"/>
                <a:gd name="T15" fmla="*/ 234 h 2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234">
                  <a:moveTo>
                    <a:pt x="0" y="234"/>
                  </a:moveTo>
                  <a:lnTo>
                    <a:pt x="3520" y="234"/>
                  </a:lnTo>
                  <a:lnTo>
                    <a:pt x="3767" y="126"/>
                  </a:lnTo>
                  <a:lnTo>
                    <a:pt x="3767" y="104"/>
                  </a:lnTo>
                  <a:lnTo>
                    <a:pt x="3710" y="0"/>
                  </a:lnTo>
                  <a:lnTo>
                    <a:pt x="242" y="0"/>
                  </a:lnTo>
                  <a:lnTo>
                    <a:pt x="0" y="210"/>
                  </a:lnTo>
                  <a:lnTo>
                    <a:pt x="0" y="234"/>
                  </a:lnTo>
                  <a:close/>
                </a:path>
              </a:pathLst>
            </a:custGeom>
            <a:solidFill>
              <a:srgbClr val="C68787"/>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31" name="Freeform 863"/>
            <p:cNvSpPr>
              <a:spLocks/>
            </p:cNvSpPr>
            <p:nvPr/>
          </p:nvSpPr>
          <p:spPr bwMode="auto">
            <a:xfrm>
              <a:off x="2248" y="3245"/>
              <a:ext cx="1256" cy="74"/>
            </a:xfrm>
            <a:custGeom>
              <a:avLst/>
              <a:gdLst>
                <a:gd name="T0" fmla="*/ 0 w 3767"/>
                <a:gd name="T1" fmla="*/ 220 h 220"/>
                <a:gd name="T2" fmla="*/ 3514 w 3767"/>
                <a:gd name="T3" fmla="*/ 220 h 220"/>
                <a:gd name="T4" fmla="*/ 3767 w 3767"/>
                <a:gd name="T5" fmla="*/ 120 h 220"/>
                <a:gd name="T6" fmla="*/ 3767 w 3767"/>
                <a:gd name="T7" fmla="*/ 98 h 220"/>
                <a:gd name="T8" fmla="*/ 3709 w 3767"/>
                <a:gd name="T9" fmla="*/ 0 h 220"/>
                <a:gd name="T10" fmla="*/ 247 w 3767"/>
                <a:gd name="T11" fmla="*/ 0 h 220"/>
                <a:gd name="T12" fmla="*/ 0 w 3767"/>
                <a:gd name="T13" fmla="*/ 196 h 220"/>
                <a:gd name="T14" fmla="*/ 0 w 3767"/>
                <a:gd name="T15" fmla="*/ 220 h 2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220">
                  <a:moveTo>
                    <a:pt x="0" y="220"/>
                  </a:moveTo>
                  <a:lnTo>
                    <a:pt x="3514" y="220"/>
                  </a:lnTo>
                  <a:lnTo>
                    <a:pt x="3767" y="120"/>
                  </a:lnTo>
                  <a:lnTo>
                    <a:pt x="3767" y="98"/>
                  </a:lnTo>
                  <a:lnTo>
                    <a:pt x="3709" y="0"/>
                  </a:lnTo>
                  <a:lnTo>
                    <a:pt x="247" y="0"/>
                  </a:lnTo>
                  <a:lnTo>
                    <a:pt x="0" y="196"/>
                  </a:lnTo>
                  <a:lnTo>
                    <a:pt x="0" y="220"/>
                  </a:lnTo>
                  <a:close/>
                </a:path>
              </a:pathLst>
            </a:custGeom>
            <a:solidFill>
              <a:srgbClr val="CC8484"/>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32" name="Freeform 864"/>
            <p:cNvSpPr>
              <a:spLocks/>
            </p:cNvSpPr>
            <p:nvPr/>
          </p:nvSpPr>
          <p:spPr bwMode="auto">
            <a:xfrm>
              <a:off x="2248" y="3260"/>
              <a:ext cx="1256" cy="68"/>
            </a:xfrm>
            <a:custGeom>
              <a:avLst/>
              <a:gdLst>
                <a:gd name="T0" fmla="*/ 0 w 3767"/>
                <a:gd name="T1" fmla="*/ 205 h 205"/>
                <a:gd name="T2" fmla="*/ 3509 w 3767"/>
                <a:gd name="T3" fmla="*/ 205 h 205"/>
                <a:gd name="T4" fmla="*/ 3767 w 3767"/>
                <a:gd name="T5" fmla="*/ 112 h 205"/>
                <a:gd name="T6" fmla="*/ 3767 w 3767"/>
                <a:gd name="T7" fmla="*/ 90 h 205"/>
                <a:gd name="T8" fmla="*/ 3707 w 3767"/>
                <a:gd name="T9" fmla="*/ 0 h 205"/>
                <a:gd name="T10" fmla="*/ 252 w 3767"/>
                <a:gd name="T11" fmla="*/ 0 h 205"/>
                <a:gd name="T12" fmla="*/ 0 w 3767"/>
                <a:gd name="T13" fmla="*/ 182 h 205"/>
                <a:gd name="T14" fmla="*/ 0 w 3767"/>
                <a:gd name="T15" fmla="*/ 205 h 2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205">
                  <a:moveTo>
                    <a:pt x="0" y="205"/>
                  </a:moveTo>
                  <a:lnTo>
                    <a:pt x="3509" y="205"/>
                  </a:lnTo>
                  <a:lnTo>
                    <a:pt x="3767" y="112"/>
                  </a:lnTo>
                  <a:lnTo>
                    <a:pt x="3767" y="90"/>
                  </a:lnTo>
                  <a:lnTo>
                    <a:pt x="3707" y="0"/>
                  </a:lnTo>
                  <a:lnTo>
                    <a:pt x="252" y="0"/>
                  </a:lnTo>
                  <a:lnTo>
                    <a:pt x="0" y="182"/>
                  </a:lnTo>
                  <a:lnTo>
                    <a:pt x="0" y="205"/>
                  </a:lnTo>
                  <a:close/>
                </a:path>
              </a:pathLst>
            </a:custGeom>
            <a:solidFill>
              <a:srgbClr val="CE828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33" name="Freeform 865"/>
            <p:cNvSpPr>
              <a:spLocks/>
            </p:cNvSpPr>
            <p:nvPr/>
          </p:nvSpPr>
          <p:spPr bwMode="auto">
            <a:xfrm>
              <a:off x="2248" y="3273"/>
              <a:ext cx="1256" cy="64"/>
            </a:xfrm>
            <a:custGeom>
              <a:avLst/>
              <a:gdLst>
                <a:gd name="T0" fmla="*/ 0 w 3767"/>
                <a:gd name="T1" fmla="*/ 192 h 192"/>
                <a:gd name="T2" fmla="*/ 3504 w 3767"/>
                <a:gd name="T3" fmla="*/ 192 h 192"/>
                <a:gd name="T4" fmla="*/ 3767 w 3767"/>
                <a:gd name="T5" fmla="*/ 106 h 192"/>
                <a:gd name="T6" fmla="*/ 3767 w 3767"/>
                <a:gd name="T7" fmla="*/ 83 h 192"/>
                <a:gd name="T8" fmla="*/ 3706 w 3767"/>
                <a:gd name="T9" fmla="*/ 0 h 192"/>
                <a:gd name="T10" fmla="*/ 258 w 3767"/>
                <a:gd name="T11" fmla="*/ 0 h 192"/>
                <a:gd name="T12" fmla="*/ 0 w 3767"/>
                <a:gd name="T13" fmla="*/ 168 h 192"/>
                <a:gd name="T14" fmla="*/ 0 w 3767"/>
                <a:gd name="T15" fmla="*/ 192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192">
                  <a:moveTo>
                    <a:pt x="0" y="192"/>
                  </a:moveTo>
                  <a:lnTo>
                    <a:pt x="3504" y="192"/>
                  </a:lnTo>
                  <a:lnTo>
                    <a:pt x="3767" y="106"/>
                  </a:lnTo>
                  <a:lnTo>
                    <a:pt x="3767" y="83"/>
                  </a:lnTo>
                  <a:lnTo>
                    <a:pt x="3706" y="0"/>
                  </a:lnTo>
                  <a:lnTo>
                    <a:pt x="258" y="0"/>
                  </a:lnTo>
                  <a:lnTo>
                    <a:pt x="0" y="168"/>
                  </a:lnTo>
                  <a:lnTo>
                    <a:pt x="0" y="192"/>
                  </a:lnTo>
                  <a:close/>
                </a:path>
              </a:pathLst>
            </a:custGeom>
            <a:solidFill>
              <a:srgbClr val="D17F7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34" name="Freeform 866"/>
            <p:cNvSpPr>
              <a:spLocks/>
            </p:cNvSpPr>
            <p:nvPr/>
          </p:nvSpPr>
          <p:spPr bwMode="auto">
            <a:xfrm>
              <a:off x="2248" y="3287"/>
              <a:ext cx="1256" cy="60"/>
            </a:xfrm>
            <a:custGeom>
              <a:avLst/>
              <a:gdLst>
                <a:gd name="T0" fmla="*/ 0 w 3767"/>
                <a:gd name="T1" fmla="*/ 179 h 179"/>
                <a:gd name="T2" fmla="*/ 3498 w 3767"/>
                <a:gd name="T3" fmla="*/ 179 h 179"/>
                <a:gd name="T4" fmla="*/ 3767 w 3767"/>
                <a:gd name="T5" fmla="*/ 100 h 179"/>
                <a:gd name="T6" fmla="*/ 3767 w 3767"/>
                <a:gd name="T7" fmla="*/ 77 h 179"/>
                <a:gd name="T8" fmla="*/ 3705 w 3767"/>
                <a:gd name="T9" fmla="*/ 0 h 179"/>
                <a:gd name="T10" fmla="*/ 262 w 3767"/>
                <a:gd name="T11" fmla="*/ 0 h 179"/>
                <a:gd name="T12" fmla="*/ 0 w 3767"/>
                <a:gd name="T13" fmla="*/ 155 h 179"/>
                <a:gd name="T14" fmla="*/ 0 w 3767"/>
                <a:gd name="T15" fmla="*/ 179 h 1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179">
                  <a:moveTo>
                    <a:pt x="0" y="179"/>
                  </a:moveTo>
                  <a:lnTo>
                    <a:pt x="3498" y="179"/>
                  </a:lnTo>
                  <a:lnTo>
                    <a:pt x="3767" y="100"/>
                  </a:lnTo>
                  <a:lnTo>
                    <a:pt x="3767" y="77"/>
                  </a:lnTo>
                  <a:lnTo>
                    <a:pt x="3705" y="0"/>
                  </a:lnTo>
                  <a:lnTo>
                    <a:pt x="262" y="0"/>
                  </a:lnTo>
                  <a:lnTo>
                    <a:pt x="0" y="155"/>
                  </a:lnTo>
                  <a:lnTo>
                    <a:pt x="0" y="179"/>
                  </a:lnTo>
                  <a:close/>
                </a:path>
              </a:pathLst>
            </a:custGeom>
            <a:solidFill>
              <a:srgbClr val="D37C7C"/>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35" name="Freeform 867"/>
            <p:cNvSpPr>
              <a:spLocks/>
            </p:cNvSpPr>
            <p:nvPr/>
          </p:nvSpPr>
          <p:spPr bwMode="auto">
            <a:xfrm>
              <a:off x="2248" y="3301"/>
              <a:ext cx="1256" cy="55"/>
            </a:xfrm>
            <a:custGeom>
              <a:avLst/>
              <a:gdLst>
                <a:gd name="T0" fmla="*/ 0 w 3767"/>
                <a:gd name="T1" fmla="*/ 164 h 164"/>
                <a:gd name="T2" fmla="*/ 3493 w 3767"/>
                <a:gd name="T3" fmla="*/ 164 h 164"/>
                <a:gd name="T4" fmla="*/ 3767 w 3767"/>
                <a:gd name="T5" fmla="*/ 93 h 164"/>
                <a:gd name="T6" fmla="*/ 3767 w 3767"/>
                <a:gd name="T7" fmla="*/ 70 h 164"/>
                <a:gd name="T8" fmla="*/ 3704 w 3767"/>
                <a:gd name="T9" fmla="*/ 0 h 164"/>
                <a:gd name="T10" fmla="*/ 268 w 3767"/>
                <a:gd name="T11" fmla="*/ 0 h 164"/>
                <a:gd name="T12" fmla="*/ 0 w 3767"/>
                <a:gd name="T13" fmla="*/ 140 h 164"/>
                <a:gd name="T14" fmla="*/ 0 w 3767"/>
                <a:gd name="T15" fmla="*/ 164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164">
                  <a:moveTo>
                    <a:pt x="0" y="164"/>
                  </a:moveTo>
                  <a:lnTo>
                    <a:pt x="3493" y="164"/>
                  </a:lnTo>
                  <a:lnTo>
                    <a:pt x="3767" y="93"/>
                  </a:lnTo>
                  <a:lnTo>
                    <a:pt x="3767" y="70"/>
                  </a:lnTo>
                  <a:lnTo>
                    <a:pt x="3704" y="0"/>
                  </a:lnTo>
                  <a:lnTo>
                    <a:pt x="268" y="0"/>
                  </a:lnTo>
                  <a:lnTo>
                    <a:pt x="0" y="140"/>
                  </a:lnTo>
                  <a:lnTo>
                    <a:pt x="0" y="164"/>
                  </a:lnTo>
                  <a:close/>
                </a:path>
              </a:pathLst>
            </a:custGeom>
            <a:solidFill>
              <a:srgbClr val="DB7C7C"/>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36" name="Freeform 868"/>
            <p:cNvSpPr>
              <a:spLocks/>
            </p:cNvSpPr>
            <p:nvPr/>
          </p:nvSpPr>
          <p:spPr bwMode="auto">
            <a:xfrm>
              <a:off x="2248" y="3315"/>
              <a:ext cx="1256" cy="50"/>
            </a:xfrm>
            <a:custGeom>
              <a:avLst/>
              <a:gdLst>
                <a:gd name="T0" fmla="*/ 0 w 3767"/>
                <a:gd name="T1" fmla="*/ 151 h 151"/>
                <a:gd name="T2" fmla="*/ 3488 w 3767"/>
                <a:gd name="T3" fmla="*/ 151 h 151"/>
                <a:gd name="T4" fmla="*/ 3767 w 3767"/>
                <a:gd name="T5" fmla="*/ 87 h 151"/>
                <a:gd name="T6" fmla="*/ 3767 w 3767"/>
                <a:gd name="T7" fmla="*/ 63 h 151"/>
                <a:gd name="T8" fmla="*/ 3702 w 3767"/>
                <a:gd name="T9" fmla="*/ 0 h 151"/>
                <a:gd name="T10" fmla="*/ 274 w 3767"/>
                <a:gd name="T11" fmla="*/ 0 h 151"/>
                <a:gd name="T12" fmla="*/ 0 w 3767"/>
                <a:gd name="T13" fmla="*/ 126 h 151"/>
                <a:gd name="T14" fmla="*/ 0 w 3767"/>
                <a:gd name="T15" fmla="*/ 151 h 1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151">
                  <a:moveTo>
                    <a:pt x="0" y="151"/>
                  </a:moveTo>
                  <a:lnTo>
                    <a:pt x="3488" y="151"/>
                  </a:lnTo>
                  <a:lnTo>
                    <a:pt x="3767" y="87"/>
                  </a:lnTo>
                  <a:lnTo>
                    <a:pt x="3767" y="63"/>
                  </a:lnTo>
                  <a:lnTo>
                    <a:pt x="3702" y="0"/>
                  </a:lnTo>
                  <a:lnTo>
                    <a:pt x="274" y="0"/>
                  </a:lnTo>
                  <a:lnTo>
                    <a:pt x="0" y="126"/>
                  </a:lnTo>
                  <a:lnTo>
                    <a:pt x="0" y="151"/>
                  </a:lnTo>
                  <a:close/>
                </a:path>
              </a:pathLst>
            </a:custGeom>
            <a:solidFill>
              <a:srgbClr val="DD7A7A"/>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37" name="Freeform 869"/>
            <p:cNvSpPr>
              <a:spLocks/>
            </p:cNvSpPr>
            <p:nvPr/>
          </p:nvSpPr>
          <p:spPr bwMode="auto">
            <a:xfrm>
              <a:off x="2248" y="3329"/>
              <a:ext cx="1256" cy="45"/>
            </a:xfrm>
            <a:custGeom>
              <a:avLst/>
              <a:gdLst>
                <a:gd name="T0" fmla="*/ 0 w 3767"/>
                <a:gd name="T1" fmla="*/ 136 h 136"/>
                <a:gd name="T2" fmla="*/ 3482 w 3767"/>
                <a:gd name="T3" fmla="*/ 136 h 136"/>
                <a:gd name="T4" fmla="*/ 3767 w 3767"/>
                <a:gd name="T5" fmla="*/ 79 h 136"/>
                <a:gd name="T6" fmla="*/ 3767 w 3767"/>
                <a:gd name="T7" fmla="*/ 55 h 136"/>
                <a:gd name="T8" fmla="*/ 3701 w 3767"/>
                <a:gd name="T9" fmla="*/ 0 h 136"/>
                <a:gd name="T10" fmla="*/ 278 w 3767"/>
                <a:gd name="T11" fmla="*/ 0 h 136"/>
                <a:gd name="T12" fmla="*/ 0 w 3767"/>
                <a:gd name="T13" fmla="*/ 112 h 136"/>
                <a:gd name="T14" fmla="*/ 0 w 3767"/>
                <a:gd name="T15" fmla="*/ 136 h 1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136">
                  <a:moveTo>
                    <a:pt x="0" y="136"/>
                  </a:moveTo>
                  <a:lnTo>
                    <a:pt x="3482" y="136"/>
                  </a:lnTo>
                  <a:lnTo>
                    <a:pt x="3767" y="79"/>
                  </a:lnTo>
                  <a:lnTo>
                    <a:pt x="3767" y="55"/>
                  </a:lnTo>
                  <a:lnTo>
                    <a:pt x="3701" y="0"/>
                  </a:lnTo>
                  <a:lnTo>
                    <a:pt x="278" y="0"/>
                  </a:lnTo>
                  <a:lnTo>
                    <a:pt x="0" y="112"/>
                  </a:lnTo>
                  <a:lnTo>
                    <a:pt x="0" y="136"/>
                  </a:lnTo>
                  <a:close/>
                </a:path>
              </a:pathLst>
            </a:custGeom>
            <a:solidFill>
              <a:srgbClr val="E07777"/>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38" name="Freeform 870"/>
            <p:cNvSpPr>
              <a:spLocks/>
            </p:cNvSpPr>
            <p:nvPr/>
          </p:nvSpPr>
          <p:spPr bwMode="auto">
            <a:xfrm>
              <a:off x="2248" y="3343"/>
              <a:ext cx="1256" cy="41"/>
            </a:xfrm>
            <a:custGeom>
              <a:avLst/>
              <a:gdLst>
                <a:gd name="T0" fmla="*/ 0 w 3767"/>
                <a:gd name="T1" fmla="*/ 123 h 123"/>
                <a:gd name="T2" fmla="*/ 3477 w 3767"/>
                <a:gd name="T3" fmla="*/ 123 h 123"/>
                <a:gd name="T4" fmla="*/ 3767 w 3767"/>
                <a:gd name="T5" fmla="*/ 73 h 123"/>
                <a:gd name="T6" fmla="*/ 3767 w 3767"/>
                <a:gd name="T7" fmla="*/ 49 h 123"/>
                <a:gd name="T8" fmla="*/ 3699 w 3767"/>
                <a:gd name="T9" fmla="*/ 0 h 123"/>
                <a:gd name="T10" fmla="*/ 284 w 3767"/>
                <a:gd name="T11" fmla="*/ 0 h 123"/>
                <a:gd name="T12" fmla="*/ 0 w 3767"/>
                <a:gd name="T13" fmla="*/ 99 h 123"/>
                <a:gd name="T14" fmla="*/ 0 w 3767"/>
                <a:gd name="T15" fmla="*/ 123 h 1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123">
                  <a:moveTo>
                    <a:pt x="0" y="123"/>
                  </a:moveTo>
                  <a:lnTo>
                    <a:pt x="3477" y="123"/>
                  </a:lnTo>
                  <a:lnTo>
                    <a:pt x="3767" y="73"/>
                  </a:lnTo>
                  <a:lnTo>
                    <a:pt x="3767" y="49"/>
                  </a:lnTo>
                  <a:lnTo>
                    <a:pt x="3699" y="0"/>
                  </a:lnTo>
                  <a:lnTo>
                    <a:pt x="284" y="0"/>
                  </a:lnTo>
                  <a:lnTo>
                    <a:pt x="0" y="99"/>
                  </a:lnTo>
                  <a:lnTo>
                    <a:pt x="0" y="123"/>
                  </a:lnTo>
                  <a:close/>
                </a:path>
              </a:pathLst>
            </a:custGeom>
            <a:solidFill>
              <a:srgbClr val="E57575"/>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39" name="Freeform 871"/>
            <p:cNvSpPr>
              <a:spLocks/>
            </p:cNvSpPr>
            <p:nvPr/>
          </p:nvSpPr>
          <p:spPr bwMode="auto">
            <a:xfrm>
              <a:off x="2248" y="3357"/>
              <a:ext cx="1256" cy="36"/>
            </a:xfrm>
            <a:custGeom>
              <a:avLst/>
              <a:gdLst>
                <a:gd name="T0" fmla="*/ 0 w 3767"/>
                <a:gd name="T1" fmla="*/ 108 h 108"/>
                <a:gd name="T2" fmla="*/ 3472 w 3767"/>
                <a:gd name="T3" fmla="*/ 108 h 108"/>
                <a:gd name="T4" fmla="*/ 3767 w 3767"/>
                <a:gd name="T5" fmla="*/ 65 h 108"/>
                <a:gd name="T6" fmla="*/ 3767 w 3767"/>
                <a:gd name="T7" fmla="*/ 41 h 108"/>
                <a:gd name="T8" fmla="*/ 3698 w 3767"/>
                <a:gd name="T9" fmla="*/ 0 h 108"/>
                <a:gd name="T10" fmla="*/ 289 w 3767"/>
                <a:gd name="T11" fmla="*/ 0 h 108"/>
                <a:gd name="T12" fmla="*/ 0 w 3767"/>
                <a:gd name="T13" fmla="*/ 83 h 108"/>
                <a:gd name="T14" fmla="*/ 0 w 3767"/>
                <a:gd name="T15" fmla="*/ 108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108">
                  <a:moveTo>
                    <a:pt x="0" y="108"/>
                  </a:moveTo>
                  <a:lnTo>
                    <a:pt x="3472" y="108"/>
                  </a:lnTo>
                  <a:lnTo>
                    <a:pt x="3767" y="65"/>
                  </a:lnTo>
                  <a:lnTo>
                    <a:pt x="3767" y="41"/>
                  </a:lnTo>
                  <a:lnTo>
                    <a:pt x="3698" y="0"/>
                  </a:lnTo>
                  <a:lnTo>
                    <a:pt x="289" y="0"/>
                  </a:lnTo>
                  <a:lnTo>
                    <a:pt x="0" y="83"/>
                  </a:lnTo>
                  <a:lnTo>
                    <a:pt x="0" y="108"/>
                  </a:lnTo>
                  <a:close/>
                </a:path>
              </a:pathLst>
            </a:custGeom>
            <a:solidFill>
              <a:srgbClr val="E8727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40" name="Freeform 872"/>
            <p:cNvSpPr>
              <a:spLocks/>
            </p:cNvSpPr>
            <p:nvPr/>
          </p:nvSpPr>
          <p:spPr bwMode="auto">
            <a:xfrm>
              <a:off x="2248" y="3371"/>
              <a:ext cx="1256" cy="31"/>
            </a:xfrm>
            <a:custGeom>
              <a:avLst/>
              <a:gdLst>
                <a:gd name="T0" fmla="*/ 0 w 3767"/>
                <a:gd name="T1" fmla="*/ 95 h 95"/>
                <a:gd name="T2" fmla="*/ 3466 w 3767"/>
                <a:gd name="T3" fmla="*/ 95 h 95"/>
                <a:gd name="T4" fmla="*/ 3767 w 3767"/>
                <a:gd name="T5" fmla="*/ 59 h 95"/>
                <a:gd name="T6" fmla="*/ 3767 w 3767"/>
                <a:gd name="T7" fmla="*/ 35 h 95"/>
                <a:gd name="T8" fmla="*/ 3697 w 3767"/>
                <a:gd name="T9" fmla="*/ 0 h 95"/>
                <a:gd name="T10" fmla="*/ 294 w 3767"/>
                <a:gd name="T11" fmla="*/ 0 h 95"/>
                <a:gd name="T12" fmla="*/ 0 w 3767"/>
                <a:gd name="T13" fmla="*/ 70 h 95"/>
                <a:gd name="T14" fmla="*/ 0 w 3767"/>
                <a:gd name="T15" fmla="*/ 95 h 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95">
                  <a:moveTo>
                    <a:pt x="0" y="95"/>
                  </a:moveTo>
                  <a:lnTo>
                    <a:pt x="3466" y="95"/>
                  </a:lnTo>
                  <a:lnTo>
                    <a:pt x="3767" y="59"/>
                  </a:lnTo>
                  <a:lnTo>
                    <a:pt x="3767" y="35"/>
                  </a:lnTo>
                  <a:lnTo>
                    <a:pt x="3697" y="0"/>
                  </a:lnTo>
                  <a:lnTo>
                    <a:pt x="294" y="0"/>
                  </a:lnTo>
                  <a:lnTo>
                    <a:pt x="0" y="70"/>
                  </a:lnTo>
                  <a:lnTo>
                    <a:pt x="0" y="95"/>
                  </a:lnTo>
                  <a:close/>
                </a:path>
              </a:pathLst>
            </a:custGeom>
            <a:solidFill>
              <a:srgbClr val="EA707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41" name="Freeform 873"/>
            <p:cNvSpPr>
              <a:spLocks/>
            </p:cNvSpPr>
            <p:nvPr/>
          </p:nvSpPr>
          <p:spPr bwMode="auto">
            <a:xfrm>
              <a:off x="2248" y="3385"/>
              <a:ext cx="1256" cy="27"/>
            </a:xfrm>
            <a:custGeom>
              <a:avLst/>
              <a:gdLst>
                <a:gd name="T0" fmla="*/ 0 w 3767"/>
                <a:gd name="T1" fmla="*/ 81 h 81"/>
                <a:gd name="T2" fmla="*/ 3460 w 3767"/>
                <a:gd name="T3" fmla="*/ 81 h 81"/>
                <a:gd name="T4" fmla="*/ 3767 w 3767"/>
                <a:gd name="T5" fmla="*/ 53 h 81"/>
                <a:gd name="T6" fmla="*/ 3767 w 3767"/>
                <a:gd name="T7" fmla="*/ 28 h 81"/>
                <a:gd name="T8" fmla="*/ 3696 w 3767"/>
                <a:gd name="T9" fmla="*/ 0 h 81"/>
                <a:gd name="T10" fmla="*/ 300 w 3767"/>
                <a:gd name="T11" fmla="*/ 0 h 81"/>
                <a:gd name="T12" fmla="*/ 0 w 3767"/>
                <a:gd name="T13" fmla="*/ 55 h 81"/>
                <a:gd name="T14" fmla="*/ 0 w 3767"/>
                <a:gd name="T15" fmla="*/ 8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81">
                  <a:moveTo>
                    <a:pt x="0" y="81"/>
                  </a:moveTo>
                  <a:lnTo>
                    <a:pt x="3460" y="81"/>
                  </a:lnTo>
                  <a:lnTo>
                    <a:pt x="3767" y="53"/>
                  </a:lnTo>
                  <a:lnTo>
                    <a:pt x="3767" y="28"/>
                  </a:lnTo>
                  <a:lnTo>
                    <a:pt x="3696" y="0"/>
                  </a:lnTo>
                  <a:lnTo>
                    <a:pt x="300" y="0"/>
                  </a:lnTo>
                  <a:lnTo>
                    <a:pt x="0" y="55"/>
                  </a:lnTo>
                  <a:lnTo>
                    <a:pt x="0" y="81"/>
                  </a:lnTo>
                  <a:close/>
                </a:path>
              </a:pathLst>
            </a:custGeom>
            <a:solidFill>
              <a:srgbClr val="F2707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42" name="Freeform 874"/>
            <p:cNvSpPr>
              <a:spLocks/>
            </p:cNvSpPr>
            <p:nvPr/>
          </p:nvSpPr>
          <p:spPr bwMode="auto">
            <a:xfrm>
              <a:off x="2248" y="3398"/>
              <a:ext cx="1256" cy="23"/>
            </a:xfrm>
            <a:custGeom>
              <a:avLst/>
              <a:gdLst>
                <a:gd name="T0" fmla="*/ 0 w 3767"/>
                <a:gd name="T1" fmla="*/ 68 h 68"/>
                <a:gd name="T2" fmla="*/ 3456 w 3767"/>
                <a:gd name="T3" fmla="*/ 68 h 68"/>
                <a:gd name="T4" fmla="*/ 3767 w 3767"/>
                <a:gd name="T5" fmla="*/ 46 h 68"/>
                <a:gd name="T6" fmla="*/ 3767 w 3767"/>
                <a:gd name="T7" fmla="*/ 21 h 68"/>
                <a:gd name="T8" fmla="*/ 3695 w 3767"/>
                <a:gd name="T9" fmla="*/ 0 h 68"/>
                <a:gd name="T10" fmla="*/ 305 w 3767"/>
                <a:gd name="T11" fmla="*/ 0 h 68"/>
                <a:gd name="T12" fmla="*/ 0 w 3767"/>
                <a:gd name="T13" fmla="*/ 43 h 68"/>
                <a:gd name="T14" fmla="*/ 0 w 3767"/>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68">
                  <a:moveTo>
                    <a:pt x="0" y="68"/>
                  </a:moveTo>
                  <a:lnTo>
                    <a:pt x="3456" y="68"/>
                  </a:lnTo>
                  <a:lnTo>
                    <a:pt x="3767" y="46"/>
                  </a:lnTo>
                  <a:lnTo>
                    <a:pt x="3767" y="21"/>
                  </a:lnTo>
                  <a:lnTo>
                    <a:pt x="3695" y="0"/>
                  </a:lnTo>
                  <a:lnTo>
                    <a:pt x="305" y="0"/>
                  </a:lnTo>
                  <a:lnTo>
                    <a:pt x="0" y="43"/>
                  </a:lnTo>
                  <a:lnTo>
                    <a:pt x="0" y="68"/>
                  </a:lnTo>
                  <a:close/>
                </a:path>
              </a:pathLst>
            </a:custGeom>
            <a:solidFill>
              <a:srgbClr val="F46D6D"/>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43" name="Freeform 875"/>
            <p:cNvSpPr>
              <a:spLocks/>
            </p:cNvSpPr>
            <p:nvPr/>
          </p:nvSpPr>
          <p:spPr bwMode="auto">
            <a:xfrm>
              <a:off x="2248" y="3412"/>
              <a:ext cx="1256" cy="18"/>
            </a:xfrm>
            <a:custGeom>
              <a:avLst/>
              <a:gdLst>
                <a:gd name="T0" fmla="*/ 0 w 3767"/>
                <a:gd name="T1" fmla="*/ 53 h 53"/>
                <a:gd name="T2" fmla="*/ 3450 w 3767"/>
                <a:gd name="T3" fmla="*/ 53 h 53"/>
                <a:gd name="T4" fmla="*/ 3767 w 3767"/>
                <a:gd name="T5" fmla="*/ 40 h 53"/>
                <a:gd name="T6" fmla="*/ 3767 w 3767"/>
                <a:gd name="T7" fmla="*/ 14 h 53"/>
                <a:gd name="T8" fmla="*/ 3694 w 3767"/>
                <a:gd name="T9" fmla="*/ 0 h 53"/>
                <a:gd name="T10" fmla="*/ 310 w 3767"/>
                <a:gd name="T11" fmla="*/ 0 h 53"/>
                <a:gd name="T12" fmla="*/ 0 w 3767"/>
                <a:gd name="T13" fmla="*/ 28 h 53"/>
                <a:gd name="T14" fmla="*/ 0 w 3767"/>
                <a:gd name="T15" fmla="*/ 53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53">
                  <a:moveTo>
                    <a:pt x="0" y="53"/>
                  </a:moveTo>
                  <a:lnTo>
                    <a:pt x="3450" y="53"/>
                  </a:lnTo>
                  <a:lnTo>
                    <a:pt x="3767" y="40"/>
                  </a:lnTo>
                  <a:lnTo>
                    <a:pt x="3767" y="14"/>
                  </a:lnTo>
                  <a:lnTo>
                    <a:pt x="3694" y="0"/>
                  </a:lnTo>
                  <a:lnTo>
                    <a:pt x="310" y="0"/>
                  </a:lnTo>
                  <a:lnTo>
                    <a:pt x="0" y="28"/>
                  </a:lnTo>
                  <a:lnTo>
                    <a:pt x="0" y="53"/>
                  </a:lnTo>
                  <a:close/>
                </a:path>
              </a:pathLst>
            </a:custGeom>
            <a:solidFill>
              <a:srgbClr val="F76B6B"/>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44" name="Freeform 876"/>
            <p:cNvSpPr>
              <a:spLocks/>
            </p:cNvSpPr>
            <p:nvPr/>
          </p:nvSpPr>
          <p:spPr bwMode="auto">
            <a:xfrm>
              <a:off x="2248" y="3426"/>
              <a:ext cx="1256" cy="13"/>
            </a:xfrm>
            <a:custGeom>
              <a:avLst/>
              <a:gdLst>
                <a:gd name="T0" fmla="*/ 0 w 3767"/>
                <a:gd name="T1" fmla="*/ 39 h 39"/>
                <a:gd name="T2" fmla="*/ 3444 w 3767"/>
                <a:gd name="T3" fmla="*/ 39 h 39"/>
                <a:gd name="T4" fmla="*/ 3767 w 3767"/>
                <a:gd name="T5" fmla="*/ 31 h 39"/>
                <a:gd name="T6" fmla="*/ 3767 w 3767"/>
                <a:gd name="T7" fmla="*/ 7 h 39"/>
                <a:gd name="T8" fmla="*/ 3693 w 3767"/>
                <a:gd name="T9" fmla="*/ 0 h 39"/>
                <a:gd name="T10" fmla="*/ 315 w 3767"/>
                <a:gd name="T11" fmla="*/ 0 h 39"/>
                <a:gd name="T12" fmla="*/ 0 w 3767"/>
                <a:gd name="T13" fmla="*/ 14 h 39"/>
                <a:gd name="T14" fmla="*/ 0 w 3767"/>
                <a:gd name="T15" fmla="*/ 3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67" h="39">
                  <a:moveTo>
                    <a:pt x="0" y="39"/>
                  </a:moveTo>
                  <a:lnTo>
                    <a:pt x="3444" y="39"/>
                  </a:lnTo>
                  <a:lnTo>
                    <a:pt x="3767" y="31"/>
                  </a:lnTo>
                  <a:lnTo>
                    <a:pt x="3767" y="7"/>
                  </a:lnTo>
                  <a:lnTo>
                    <a:pt x="3693" y="0"/>
                  </a:lnTo>
                  <a:lnTo>
                    <a:pt x="315" y="0"/>
                  </a:lnTo>
                  <a:lnTo>
                    <a:pt x="0" y="14"/>
                  </a:lnTo>
                  <a:lnTo>
                    <a:pt x="0" y="39"/>
                  </a:lnTo>
                  <a:close/>
                </a:path>
              </a:pathLst>
            </a:custGeom>
            <a:solidFill>
              <a:srgbClr val="FC6868"/>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45" name="Rectangle 877"/>
            <p:cNvSpPr>
              <a:spLocks noChangeArrowheads="1"/>
            </p:cNvSpPr>
            <p:nvPr/>
          </p:nvSpPr>
          <p:spPr bwMode="auto">
            <a:xfrm>
              <a:off x="2248" y="3440"/>
              <a:ext cx="1256" cy="8"/>
            </a:xfrm>
            <a:prstGeom prst="rect">
              <a:avLst/>
            </a:prstGeom>
            <a:solidFill>
              <a:srgbClr val="FF6666"/>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lstStyle/>
            <a:p>
              <a:endParaRPr lang="en-US"/>
            </a:p>
          </p:txBody>
        </p:sp>
        <p:sp>
          <p:nvSpPr>
            <p:cNvPr id="622446" name="Freeform 878"/>
            <p:cNvSpPr>
              <a:spLocks/>
            </p:cNvSpPr>
            <p:nvPr/>
          </p:nvSpPr>
          <p:spPr bwMode="auto">
            <a:xfrm>
              <a:off x="2249" y="3206"/>
              <a:ext cx="1255" cy="1017"/>
            </a:xfrm>
            <a:custGeom>
              <a:avLst/>
              <a:gdLst>
                <a:gd name="T0" fmla="*/ 3766 w 3766"/>
                <a:gd name="T1" fmla="*/ 2697 h 3052"/>
                <a:gd name="T2" fmla="*/ 0 w 3766"/>
                <a:gd name="T3" fmla="*/ 381 h 3052"/>
                <a:gd name="T4" fmla="*/ 51 w 3766"/>
                <a:gd name="T5" fmla="*/ 378 h 3052"/>
                <a:gd name="T6" fmla="*/ 83 w 3766"/>
                <a:gd name="T7" fmla="*/ 386 h 3052"/>
                <a:gd name="T8" fmla="*/ 116 w 3766"/>
                <a:gd name="T9" fmla="*/ 389 h 3052"/>
                <a:gd name="T10" fmla="*/ 143 w 3766"/>
                <a:gd name="T11" fmla="*/ 377 h 3052"/>
                <a:gd name="T12" fmla="*/ 178 w 3766"/>
                <a:gd name="T13" fmla="*/ 377 h 3052"/>
                <a:gd name="T14" fmla="*/ 261 w 3766"/>
                <a:gd name="T15" fmla="*/ 422 h 3052"/>
                <a:gd name="T16" fmla="*/ 361 w 3766"/>
                <a:gd name="T17" fmla="*/ 473 h 3052"/>
                <a:gd name="T18" fmla="*/ 391 w 3766"/>
                <a:gd name="T19" fmla="*/ 510 h 3052"/>
                <a:gd name="T20" fmla="*/ 482 w 3766"/>
                <a:gd name="T21" fmla="*/ 545 h 3052"/>
                <a:gd name="T22" fmla="*/ 557 w 3766"/>
                <a:gd name="T23" fmla="*/ 612 h 3052"/>
                <a:gd name="T24" fmla="*/ 668 w 3766"/>
                <a:gd name="T25" fmla="*/ 665 h 3052"/>
                <a:gd name="T26" fmla="*/ 803 w 3766"/>
                <a:gd name="T27" fmla="*/ 663 h 3052"/>
                <a:gd name="T28" fmla="*/ 914 w 3766"/>
                <a:gd name="T29" fmla="*/ 606 h 3052"/>
                <a:gd name="T30" fmla="*/ 1019 w 3766"/>
                <a:gd name="T31" fmla="*/ 555 h 3052"/>
                <a:gd name="T32" fmla="*/ 1165 w 3766"/>
                <a:gd name="T33" fmla="*/ 464 h 3052"/>
                <a:gd name="T34" fmla="*/ 1258 w 3766"/>
                <a:gd name="T35" fmla="*/ 397 h 3052"/>
                <a:gd name="T36" fmla="*/ 1338 w 3766"/>
                <a:gd name="T37" fmla="*/ 363 h 3052"/>
                <a:gd name="T38" fmla="*/ 1418 w 3766"/>
                <a:gd name="T39" fmla="*/ 318 h 3052"/>
                <a:gd name="T40" fmla="*/ 1484 w 3766"/>
                <a:gd name="T41" fmla="*/ 267 h 3052"/>
                <a:gd name="T42" fmla="*/ 1626 w 3766"/>
                <a:gd name="T43" fmla="*/ 108 h 3052"/>
                <a:gd name="T44" fmla="*/ 1701 w 3766"/>
                <a:gd name="T45" fmla="*/ 69 h 3052"/>
                <a:gd name="T46" fmla="*/ 1803 w 3766"/>
                <a:gd name="T47" fmla="*/ 20 h 3052"/>
                <a:gd name="T48" fmla="*/ 1861 w 3766"/>
                <a:gd name="T49" fmla="*/ 0 h 3052"/>
                <a:gd name="T50" fmla="*/ 1899 w 3766"/>
                <a:gd name="T51" fmla="*/ 10 h 3052"/>
                <a:gd name="T52" fmla="*/ 1979 w 3766"/>
                <a:gd name="T53" fmla="*/ 41 h 3052"/>
                <a:gd name="T54" fmla="*/ 2053 w 3766"/>
                <a:gd name="T55" fmla="*/ 53 h 3052"/>
                <a:gd name="T56" fmla="*/ 2112 w 3766"/>
                <a:gd name="T57" fmla="*/ 92 h 3052"/>
                <a:gd name="T58" fmla="*/ 2169 w 3766"/>
                <a:gd name="T59" fmla="*/ 127 h 3052"/>
                <a:gd name="T60" fmla="*/ 2241 w 3766"/>
                <a:gd name="T61" fmla="*/ 149 h 3052"/>
                <a:gd name="T62" fmla="*/ 2288 w 3766"/>
                <a:gd name="T63" fmla="*/ 189 h 3052"/>
                <a:gd name="T64" fmla="*/ 2343 w 3766"/>
                <a:gd name="T65" fmla="*/ 234 h 3052"/>
                <a:gd name="T66" fmla="*/ 2441 w 3766"/>
                <a:gd name="T67" fmla="*/ 275 h 3052"/>
                <a:gd name="T68" fmla="*/ 2469 w 3766"/>
                <a:gd name="T69" fmla="*/ 309 h 3052"/>
                <a:gd name="T70" fmla="*/ 2496 w 3766"/>
                <a:gd name="T71" fmla="*/ 316 h 3052"/>
                <a:gd name="T72" fmla="*/ 2528 w 3766"/>
                <a:gd name="T73" fmla="*/ 329 h 3052"/>
                <a:gd name="T74" fmla="*/ 2588 w 3766"/>
                <a:gd name="T75" fmla="*/ 356 h 3052"/>
                <a:gd name="T76" fmla="*/ 2619 w 3766"/>
                <a:gd name="T77" fmla="*/ 351 h 3052"/>
                <a:gd name="T78" fmla="*/ 2687 w 3766"/>
                <a:gd name="T79" fmla="*/ 365 h 3052"/>
                <a:gd name="T80" fmla="*/ 2760 w 3766"/>
                <a:gd name="T81" fmla="*/ 404 h 3052"/>
                <a:gd name="T82" fmla="*/ 2839 w 3766"/>
                <a:gd name="T83" fmla="*/ 425 h 3052"/>
                <a:gd name="T84" fmla="*/ 2953 w 3766"/>
                <a:gd name="T85" fmla="*/ 454 h 3052"/>
                <a:gd name="T86" fmla="*/ 3038 w 3766"/>
                <a:gd name="T87" fmla="*/ 494 h 3052"/>
                <a:gd name="T88" fmla="*/ 3087 w 3766"/>
                <a:gd name="T89" fmla="*/ 452 h 3052"/>
                <a:gd name="T90" fmla="*/ 3141 w 3766"/>
                <a:gd name="T91" fmla="*/ 435 h 3052"/>
                <a:gd name="T92" fmla="*/ 3233 w 3766"/>
                <a:gd name="T93" fmla="*/ 425 h 3052"/>
                <a:gd name="T94" fmla="*/ 3294 w 3766"/>
                <a:gd name="T95" fmla="*/ 416 h 3052"/>
                <a:gd name="T96" fmla="*/ 3367 w 3766"/>
                <a:gd name="T97" fmla="*/ 387 h 3052"/>
                <a:gd name="T98" fmla="*/ 3481 w 3766"/>
                <a:gd name="T99" fmla="*/ 332 h 3052"/>
                <a:gd name="T100" fmla="*/ 3568 w 3766"/>
                <a:gd name="T101" fmla="*/ 299 h 3052"/>
                <a:gd name="T102" fmla="*/ 3665 w 3766"/>
                <a:gd name="T103" fmla="*/ 306 h 3052"/>
                <a:gd name="T104" fmla="*/ 3750 w 3766"/>
                <a:gd name="T105" fmla="*/ 302 h 3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766" h="3052">
                  <a:moveTo>
                    <a:pt x="3766" y="298"/>
                  </a:moveTo>
                  <a:lnTo>
                    <a:pt x="3766" y="385"/>
                  </a:lnTo>
                  <a:lnTo>
                    <a:pt x="3766" y="1268"/>
                  </a:lnTo>
                  <a:lnTo>
                    <a:pt x="3766" y="1842"/>
                  </a:lnTo>
                  <a:lnTo>
                    <a:pt x="3766" y="2275"/>
                  </a:lnTo>
                  <a:lnTo>
                    <a:pt x="3766" y="2697"/>
                  </a:lnTo>
                  <a:lnTo>
                    <a:pt x="3766" y="3052"/>
                  </a:lnTo>
                  <a:lnTo>
                    <a:pt x="0" y="3052"/>
                  </a:lnTo>
                  <a:lnTo>
                    <a:pt x="0" y="1934"/>
                  </a:lnTo>
                  <a:lnTo>
                    <a:pt x="0" y="1846"/>
                  </a:lnTo>
                  <a:lnTo>
                    <a:pt x="0" y="1384"/>
                  </a:lnTo>
                  <a:lnTo>
                    <a:pt x="0" y="381"/>
                  </a:lnTo>
                  <a:lnTo>
                    <a:pt x="8" y="381"/>
                  </a:lnTo>
                  <a:lnTo>
                    <a:pt x="16" y="380"/>
                  </a:lnTo>
                  <a:lnTo>
                    <a:pt x="25" y="380"/>
                  </a:lnTo>
                  <a:lnTo>
                    <a:pt x="35" y="379"/>
                  </a:lnTo>
                  <a:lnTo>
                    <a:pt x="43" y="378"/>
                  </a:lnTo>
                  <a:lnTo>
                    <a:pt x="51" y="378"/>
                  </a:lnTo>
                  <a:lnTo>
                    <a:pt x="56" y="378"/>
                  </a:lnTo>
                  <a:lnTo>
                    <a:pt x="61" y="379"/>
                  </a:lnTo>
                  <a:lnTo>
                    <a:pt x="66" y="380"/>
                  </a:lnTo>
                  <a:lnTo>
                    <a:pt x="70" y="381"/>
                  </a:lnTo>
                  <a:lnTo>
                    <a:pt x="76" y="384"/>
                  </a:lnTo>
                  <a:lnTo>
                    <a:pt x="83" y="386"/>
                  </a:lnTo>
                  <a:lnTo>
                    <a:pt x="88" y="388"/>
                  </a:lnTo>
                  <a:lnTo>
                    <a:pt x="94" y="391"/>
                  </a:lnTo>
                  <a:lnTo>
                    <a:pt x="99" y="393"/>
                  </a:lnTo>
                  <a:lnTo>
                    <a:pt x="103" y="395"/>
                  </a:lnTo>
                  <a:lnTo>
                    <a:pt x="110" y="392"/>
                  </a:lnTo>
                  <a:lnTo>
                    <a:pt x="116" y="389"/>
                  </a:lnTo>
                  <a:lnTo>
                    <a:pt x="122" y="386"/>
                  </a:lnTo>
                  <a:lnTo>
                    <a:pt x="127" y="383"/>
                  </a:lnTo>
                  <a:lnTo>
                    <a:pt x="132" y="380"/>
                  </a:lnTo>
                  <a:lnTo>
                    <a:pt x="136" y="379"/>
                  </a:lnTo>
                  <a:lnTo>
                    <a:pt x="140" y="377"/>
                  </a:lnTo>
                  <a:lnTo>
                    <a:pt x="143" y="377"/>
                  </a:lnTo>
                  <a:lnTo>
                    <a:pt x="147" y="377"/>
                  </a:lnTo>
                  <a:lnTo>
                    <a:pt x="153" y="377"/>
                  </a:lnTo>
                  <a:lnTo>
                    <a:pt x="158" y="377"/>
                  </a:lnTo>
                  <a:lnTo>
                    <a:pt x="165" y="377"/>
                  </a:lnTo>
                  <a:lnTo>
                    <a:pt x="172" y="377"/>
                  </a:lnTo>
                  <a:lnTo>
                    <a:pt x="178" y="377"/>
                  </a:lnTo>
                  <a:lnTo>
                    <a:pt x="183" y="377"/>
                  </a:lnTo>
                  <a:lnTo>
                    <a:pt x="186" y="377"/>
                  </a:lnTo>
                  <a:lnTo>
                    <a:pt x="194" y="381"/>
                  </a:lnTo>
                  <a:lnTo>
                    <a:pt x="210" y="392"/>
                  </a:lnTo>
                  <a:lnTo>
                    <a:pt x="234" y="405"/>
                  </a:lnTo>
                  <a:lnTo>
                    <a:pt x="261" y="422"/>
                  </a:lnTo>
                  <a:lnTo>
                    <a:pt x="289" y="438"/>
                  </a:lnTo>
                  <a:lnTo>
                    <a:pt x="315" y="451"/>
                  </a:lnTo>
                  <a:lnTo>
                    <a:pt x="336" y="462"/>
                  </a:lnTo>
                  <a:lnTo>
                    <a:pt x="347" y="466"/>
                  </a:lnTo>
                  <a:lnTo>
                    <a:pt x="354" y="468"/>
                  </a:lnTo>
                  <a:lnTo>
                    <a:pt x="361" y="473"/>
                  </a:lnTo>
                  <a:lnTo>
                    <a:pt x="368" y="479"/>
                  </a:lnTo>
                  <a:lnTo>
                    <a:pt x="375" y="486"/>
                  </a:lnTo>
                  <a:lnTo>
                    <a:pt x="380" y="494"/>
                  </a:lnTo>
                  <a:lnTo>
                    <a:pt x="385" y="501"/>
                  </a:lnTo>
                  <a:lnTo>
                    <a:pt x="388" y="506"/>
                  </a:lnTo>
                  <a:lnTo>
                    <a:pt x="391" y="510"/>
                  </a:lnTo>
                  <a:lnTo>
                    <a:pt x="411" y="513"/>
                  </a:lnTo>
                  <a:lnTo>
                    <a:pt x="430" y="519"/>
                  </a:lnTo>
                  <a:lnTo>
                    <a:pt x="447" y="526"/>
                  </a:lnTo>
                  <a:lnTo>
                    <a:pt x="460" y="531"/>
                  </a:lnTo>
                  <a:lnTo>
                    <a:pt x="473" y="538"/>
                  </a:lnTo>
                  <a:lnTo>
                    <a:pt x="482" y="545"/>
                  </a:lnTo>
                  <a:lnTo>
                    <a:pt x="489" y="551"/>
                  </a:lnTo>
                  <a:lnTo>
                    <a:pt x="494" y="554"/>
                  </a:lnTo>
                  <a:lnTo>
                    <a:pt x="500" y="561"/>
                  </a:lnTo>
                  <a:lnTo>
                    <a:pt x="515" y="575"/>
                  </a:lnTo>
                  <a:lnTo>
                    <a:pt x="535" y="592"/>
                  </a:lnTo>
                  <a:lnTo>
                    <a:pt x="557" y="612"/>
                  </a:lnTo>
                  <a:lnTo>
                    <a:pt x="578" y="632"/>
                  </a:lnTo>
                  <a:lnTo>
                    <a:pt x="599" y="652"/>
                  </a:lnTo>
                  <a:lnTo>
                    <a:pt x="615" y="667"/>
                  </a:lnTo>
                  <a:lnTo>
                    <a:pt x="625" y="676"/>
                  </a:lnTo>
                  <a:lnTo>
                    <a:pt x="644" y="669"/>
                  </a:lnTo>
                  <a:lnTo>
                    <a:pt x="668" y="665"/>
                  </a:lnTo>
                  <a:lnTo>
                    <a:pt x="695" y="663"/>
                  </a:lnTo>
                  <a:lnTo>
                    <a:pt x="724" y="663"/>
                  </a:lnTo>
                  <a:lnTo>
                    <a:pt x="750" y="664"/>
                  </a:lnTo>
                  <a:lnTo>
                    <a:pt x="774" y="664"/>
                  </a:lnTo>
                  <a:lnTo>
                    <a:pt x="792" y="664"/>
                  </a:lnTo>
                  <a:lnTo>
                    <a:pt x="803" y="663"/>
                  </a:lnTo>
                  <a:lnTo>
                    <a:pt x="812" y="659"/>
                  </a:lnTo>
                  <a:lnTo>
                    <a:pt x="828" y="651"/>
                  </a:lnTo>
                  <a:lnTo>
                    <a:pt x="847" y="640"/>
                  </a:lnTo>
                  <a:lnTo>
                    <a:pt x="870" y="629"/>
                  </a:lnTo>
                  <a:lnTo>
                    <a:pt x="892" y="617"/>
                  </a:lnTo>
                  <a:lnTo>
                    <a:pt x="914" y="606"/>
                  </a:lnTo>
                  <a:lnTo>
                    <a:pt x="933" y="598"/>
                  </a:lnTo>
                  <a:lnTo>
                    <a:pt x="947" y="592"/>
                  </a:lnTo>
                  <a:lnTo>
                    <a:pt x="961" y="586"/>
                  </a:lnTo>
                  <a:lnTo>
                    <a:pt x="978" y="578"/>
                  </a:lnTo>
                  <a:lnTo>
                    <a:pt x="997" y="568"/>
                  </a:lnTo>
                  <a:lnTo>
                    <a:pt x="1019" y="555"/>
                  </a:lnTo>
                  <a:lnTo>
                    <a:pt x="1042" y="542"/>
                  </a:lnTo>
                  <a:lnTo>
                    <a:pt x="1067" y="527"/>
                  </a:lnTo>
                  <a:lnTo>
                    <a:pt x="1092" y="512"/>
                  </a:lnTo>
                  <a:lnTo>
                    <a:pt x="1117" y="496"/>
                  </a:lnTo>
                  <a:lnTo>
                    <a:pt x="1141" y="480"/>
                  </a:lnTo>
                  <a:lnTo>
                    <a:pt x="1165" y="464"/>
                  </a:lnTo>
                  <a:lnTo>
                    <a:pt x="1187" y="449"/>
                  </a:lnTo>
                  <a:lnTo>
                    <a:pt x="1208" y="435"/>
                  </a:lnTo>
                  <a:lnTo>
                    <a:pt x="1226" y="423"/>
                  </a:lnTo>
                  <a:lnTo>
                    <a:pt x="1240" y="412"/>
                  </a:lnTo>
                  <a:lnTo>
                    <a:pt x="1251" y="403"/>
                  </a:lnTo>
                  <a:lnTo>
                    <a:pt x="1258" y="397"/>
                  </a:lnTo>
                  <a:lnTo>
                    <a:pt x="1270" y="394"/>
                  </a:lnTo>
                  <a:lnTo>
                    <a:pt x="1282" y="388"/>
                  </a:lnTo>
                  <a:lnTo>
                    <a:pt x="1295" y="383"/>
                  </a:lnTo>
                  <a:lnTo>
                    <a:pt x="1310" y="377"/>
                  </a:lnTo>
                  <a:lnTo>
                    <a:pt x="1323" y="370"/>
                  </a:lnTo>
                  <a:lnTo>
                    <a:pt x="1338" y="363"/>
                  </a:lnTo>
                  <a:lnTo>
                    <a:pt x="1353" y="355"/>
                  </a:lnTo>
                  <a:lnTo>
                    <a:pt x="1367" y="347"/>
                  </a:lnTo>
                  <a:lnTo>
                    <a:pt x="1381" y="340"/>
                  </a:lnTo>
                  <a:lnTo>
                    <a:pt x="1394" y="332"/>
                  </a:lnTo>
                  <a:lnTo>
                    <a:pt x="1407" y="325"/>
                  </a:lnTo>
                  <a:lnTo>
                    <a:pt x="1418" y="318"/>
                  </a:lnTo>
                  <a:lnTo>
                    <a:pt x="1429" y="313"/>
                  </a:lnTo>
                  <a:lnTo>
                    <a:pt x="1437" y="307"/>
                  </a:lnTo>
                  <a:lnTo>
                    <a:pt x="1445" y="301"/>
                  </a:lnTo>
                  <a:lnTo>
                    <a:pt x="1449" y="298"/>
                  </a:lnTo>
                  <a:lnTo>
                    <a:pt x="1463" y="286"/>
                  </a:lnTo>
                  <a:lnTo>
                    <a:pt x="1484" y="267"/>
                  </a:lnTo>
                  <a:lnTo>
                    <a:pt x="1509" y="243"/>
                  </a:lnTo>
                  <a:lnTo>
                    <a:pt x="1537" y="214"/>
                  </a:lnTo>
                  <a:lnTo>
                    <a:pt x="1566" y="184"/>
                  </a:lnTo>
                  <a:lnTo>
                    <a:pt x="1591" y="155"/>
                  </a:lnTo>
                  <a:lnTo>
                    <a:pt x="1612" y="128"/>
                  </a:lnTo>
                  <a:lnTo>
                    <a:pt x="1626" y="108"/>
                  </a:lnTo>
                  <a:lnTo>
                    <a:pt x="1632" y="104"/>
                  </a:lnTo>
                  <a:lnTo>
                    <a:pt x="1643" y="100"/>
                  </a:lnTo>
                  <a:lnTo>
                    <a:pt x="1655" y="93"/>
                  </a:lnTo>
                  <a:lnTo>
                    <a:pt x="1669" y="86"/>
                  </a:lnTo>
                  <a:lnTo>
                    <a:pt x="1685" y="78"/>
                  </a:lnTo>
                  <a:lnTo>
                    <a:pt x="1701" y="69"/>
                  </a:lnTo>
                  <a:lnTo>
                    <a:pt x="1718" y="61"/>
                  </a:lnTo>
                  <a:lnTo>
                    <a:pt x="1737" y="52"/>
                  </a:lnTo>
                  <a:lnTo>
                    <a:pt x="1754" y="43"/>
                  </a:lnTo>
                  <a:lnTo>
                    <a:pt x="1771" y="35"/>
                  </a:lnTo>
                  <a:lnTo>
                    <a:pt x="1787" y="26"/>
                  </a:lnTo>
                  <a:lnTo>
                    <a:pt x="1803" y="20"/>
                  </a:lnTo>
                  <a:lnTo>
                    <a:pt x="1816" y="13"/>
                  </a:lnTo>
                  <a:lnTo>
                    <a:pt x="1827" y="8"/>
                  </a:lnTo>
                  <a:lnTo>
                    <a:pt x="1836" y="5"/>
                  </a:lnTo>
                  <a:lnTo>
                    <a:pt x="1843" y="2"/>
                  </a:lnTo>
                  <a:lnTo>
                    <a:pt x="1852" y="1"/>
                  </a:lnTo>
                  <a:lnTo>
                    <a:pt x="1861" y="0"/>
                  </a:lnTo>
                  <a:lnTo>
                    <a:pt x="1868" y="0"/>
                  </a:lnTo>
                  <a:lnTo>
                    <a:pt x="1876" y="1"/>
                  </a:lnTo>
                  <a:lnTo>
                    <a:pt x="1882" y="2"/>
                  </a:lnTo>
                  <a:lnTo>
                    <a:pt x="1889" y="5"/>
                  </a:lnTo>
                  <a:lnTo>
                    <a:pt x="1893" y="7"/>
                  </a:lnTo>
                  <a:lnTo>
                    <a:pt x="1899" y="10"/>
                  </a:lnTo>
                  <a:lnTo>
                    <a:pt x="1907" y="15"/>
                  </a:lnTo>
                  <a:lnTo>
                    <a:pt x="1919" y="20"/>
                  </a:lnTo>
                  <a:lnTo>
                    <a:pt x="1934" y="24"/>
                  </a:lnTo>
                  <a:lnTo>
                    <a:pt x="1948" y="30"/>
                  </a:lnTo>
                  <a:lnTo>
                    <a:pt x="1964" y="36"/>
                  </a:lnTo>
                  <a:lnTo>
                    <a:pt x="1979" y="41"/>
                  </a:lnTo>
                  <a:lnTo>
                    <a:pt x="1991" y="47"/>
                  </a:lnTo>
                  <a:lnTo>
                    <a:pt x="2000" y="53"/>
                  </a:lnTo>
                  <a:lnTo>
                    <a:pt x="2014" y="51"/>
                  </a:lnTo>
                  <a:lnTo>
                    <a:pt x="2027" y="49"/>
                  </a:lnTo>
                  <a:lnTo>
                    <a:pt x="2040" y="51"/>
                  </a:lnTo>
                  <a:lnTo>
                    <a:pt x="2053" y="53"/>
                  </a:lnTo>
                  <a:lnTo>
                    <a:pt x="2064" y="56"/>
                  </a:lnTo>
                  <a:lnTo>
                    <a:pt x="2075" y="61"/>
                  </a:lnTo>
                  <a:lnTo>
                    <a:pt x="2085" y="68"/>
                  </a:lnTo>
                  <a:lnTo>
                    <a:pt x="2094" y="76"/>
                  </a:lnTo>
                  <a:lnTo>
                    <a:pt x="2102" y="84"/>
                  </a:lnTo>
                  <a:lnTo>
                    <a:pt x="2112" y="92"/>
                  </a:lnTo>
                  <a:lnTo>
                    <a:pt x="2122" y="101"/>
                  </a:lnTo>
                  <a:lnTo>
                    <a:pt x="2134" y="108"/>
                  </a:lnTo>
                  <a:lnTo>
                    <a:pt x="2144" y="115"/>
                  </a:lnTo>
                  <a:lnTo>
                    <a:pt x="2153" y="120"/>
                  </a:lnTo>
                  <a:lnTo>
                    <a:pt x="2162" y="125"/>
                  </a:lnTo>
                  <a:lnTo>
                    <a:pt x="2169" y="127"/>
                  </a:lnTo>
                  <a:lnTo>
                    <a:pt x="2177" y="130"/>
                  </a:lnTo>
                  <a:lnTo>
                    <a:pt x="2189" y="133"/>
                  </a:lnTo>
                  <a:lnTo>
                    <a:pt x="2201" y="136"/>
                  </a:lnTo>
                  <a:lnTo>
                    <a:pt x="2215" y="141"/>
                  </a:lnTo>
                  <a:lnTo>
                    <a:pt x="2229" y="146"/>
                  </a:lnTo>
                  <a:lnTo>
                    <a:pt x="2241" y="149"/>
                  </a:lnTo>
                  <a:lnTo>
                    <a:pt x="2252" y="152"/>
                  </a:lnTo>
                  <a:lnTo>
                    <a:pt x="2257" y="155"/>
                  </a:lnTo>
                  <a:lnTo>
                    <a:pt x="2263" y="159"/>
                  </a:lnTo>
                  <a:lnTo>
                    <a:pt x="2270" y="166"/>
                  </a:lnTo>
                  <a:lnTo>
                    <a:pt x="2279" y="176"/>
                  </a:lnTo>
                  <a:lnTo>
                    <a:pt x="2288" y="189"/>
                  </a:lnTo>
                  <a:lnTo>
                    <a:pt x="2297" y="201"/>
                  </a:lnTo>
                  <a:lnTo>
                    <a:pt x="2307" y="211"/>
                  </a:lnTo>
                  <a:lnTo>
                    <a:pt x="2315" y="219"/>
                  </a:lnTo>
                  <a:lnTo>
                    <a:pt x="2320" y="223"/>
                  </a:lnTo>
                  <a:lnTo>
                    <a:pt x="2330" y="227"/>
                  </a:lnTo>
                  <a:lnTo>
                    <a:pt x="2343" y="234"/>
                  </a:lnTo>
                  <a:lnTo>
                    <a:pt x="2362" y="241"/>
                  </a:lnTo>
                  <a:lnTo>
                    <a:pt x="2382" y="249"/>
                  </a:lnTo>
                  <a:lnTo>
                    <a:pt x="2402" y="257"/>
                  </a:lnTo>
                  <a:lnTo>
                    <a:pt x="2419" y="265"/>
                  </a:lnTo>
                  <a:lnTo>
                    <a:pt x="2433" y="270"/>
                  </a:lnTo>
                  <a:lnTo>
                    <a:pt x="2441" y="275"/>
                  </a:lnTo>
                  <a:lnTo>
                    <a:pt x="2445" y="278"/>
                  </a:lnTo>
                  <a:lnTo>
                    <a:pt x="2450" y="284"/>
                  </a:lnTo>
                  <a:lnTo>
                    <a:pt x="2455" y="291"/>
                  </a:lnTo>
                  <a:lnTo>
                    <a:pt x="2460" y="298"/>
                  </a:lnTo>
                  <a:lnTo>
                    <a:pt x="2465" y="304"/>
                  </a:lnTo>
                  <a:lnTo>
                    <a:pt x="2469" y="309"/>
                  </a:lnTo>
                  <a:lnTo>
                    <a:pt x="2474" y="313"/>
                  </a:lnTo>
                  <a:lnTo>
                    <a:pt x="2477" y="314"/>
                  </a:lnTo>
                  <a:lnTo>
                    <a:pt x="2481" y="314"/>
                  </a:lnTo>
                  <a:lnTo>
                    <a:pt x="2485" y="315"/>
                  </a:lnTo>
                  <a:lnTo>
                    <a:pt x="2490" y="315"/>
                  </a:lnTo>
                  <a:lnTo>
                    <a:pt x="2496" y="316"/>
                  </a:lnTo>
                  <a:lnTo>
                    <a:pt x="2500" y="317"/>
                  </a:lnTo>
                  <a:lnTo>
                    <a:pt x="2506" y="318"/>
                  </a:lnTo>
                  <a:lnTo>
                    <a:pt x="2510" y="321"/>
                  </a:lnTo>
                  <a:lnTo>
                    <a:pt x="2514" y="322"/>
                  </a:lnTo>
                  <a:lnTo>
                    <a:pt x="2520" y="324"/>
                  </a:lnTo>
                  <a:lnTo>
                    <a:pt x="2528" y="329"/>
                  </a:lnTo>
                  <a:lnTo>
                    <a:pt x="2538" y="333"/>
                  </a:lnTo>
                  <a:lnTo>
                    <a:pt x="2549" y="339"/>
                  </a:lnTo>
                  <a:lnTo>
                    <a:pt x="2561" y="345"/>
                  </a:lnTo>
                  <a:lnTo>
                    <a:pt x="2571" y="351"/>
                  </a:lnTo>
                  <a:lnTo>
                    <a:pt x="2581" y="354"/>
                  </a:lnTo>
                  <a:lnTo>
                    <a:pt x="2588" y="356"/>
                  </a:lnTo>
                  <a:lnTo>
                    <a:pt x="2594" y="355"/>
                  </a:lnTo>
                  <a:lnTo>
                    <a:pt x="2600" y="355"/>
                  </a:lnTo>
                  <a:lnTo>
                    <a:pt x="2604" y="354"/>
                  </a:lnTo>
                  <a:lnTo>
                    <a:pt x="2610" y="353"/>
                  </a:lnTo>
                  <a:lnTo>
                    <a:pt x="2615" y="352"/>
                  </a:lnTo>
                  <a:lnTo>
                    <a:pt x="2619" y="351"/>
                  </a:lnTo>
                  <a:lnTo>
                    <a:pt x="2624" y="349"/>
                  </a:lnTo>
                  <a:lnTo>
                    <a:pt x="2627" y="348"/>
                  </a:lnTo>
                  <a:lnTo>
                    <a:pt x="2635" y="351"/>
                  </a:lnTo>
                  <a:lnTo>
                    <a:pt x="2649" y="355"/>
                  </a:lnTo>
                  <a:lnTo>
                    <a:pt x="2666" y="360"/>
                  </a:lnTo>
                  <a:lnTo>
                    <a:pt x="2687" y="365"/>
                  </a:lnTo>
                  <a:lnTo>
                    <a:pt x="2706" y="370"/>
                  </a:lnTo>
                  <a:lnTo>
                    <a:pt x="2723" y="376"/>
                  </a:lnTo>
                  <a:lnTo>
                    <a:pt x="2737" y="380"/>
                  </a:lnTo>
                  <a:lnTo>
                    <a:pt x="2745" y="384"/>
                  </a:lnTo>
                  <a:lnTo>
                    <a:pt x="2751" y="394"/>
                  </a:lnTo>
                  <a:lnTo>
                    <a:pt x="2760" y="404"/>
                  </a:lnTo>
                  <a:lnTo>
                    <a:pt x="2769" y="413"/>
                  </a:lnTo>
                  <a:lnTo>
                    <a:pt x="2777" y="420"/>
                  </a:lnTo>
                  <a:lnTo>
                    <a:pt x="2790" y="420"/>
                  </a:lnTo>
                  <a:lnTo>
                    <a:pt x="2805" y="422"/>
                  </a:lnTo>
                  <a:lnTo>
                    <a:pt x="2822" y="423"/>
                  </a:lnTo>
                  <a:lnTo>
                    <a:pt x="2839" y="425"/>
                  </a:lnTo>
                  <a:lnTo>
                    <a:pt x="2857" y="428"/>
                  </a:lnTo>
                  <a:lnTo>
                    <a:pt x="2877" y="433"/>
                  </a:lnTo>
                  <a:lnTo>
                    <a:pt x="2896" y="438"/>
                  </a:lnTo>
                  <a:lnTo>
                    <a:pt x="2916" y="442"/>
                  </a:lnTo>
                  <a:lnTo>
                    <a:pt x="2935" y="448"/>
                  </a:lnTo>
                  <a:lnTo>
                    <a:pt x="2953" y="454"/>
                  </a:lnTo>
                  <a:lnTo>
                    <a:pt x="2972" y="460"/>
                  </a:lnTo>
                  <a:lnTo>
                    <a:pt x="2988" y="466"/>
                  </a:lnTo>
                  <a:lnTo>
                    <a:pt x="3004" y="473"/>
                  </a:lnTo>
                  <a:lnTo>
                    <a:pt x="3017" y="480"/>
                  </a:lnTo>
                  <a:lnTo>
                    <a:pt x="3029" y="487"/>
                  </a:lnTo>
                  <a:lnTo>
                    <a:pt x="3038" y="494"/>
                  </a:lnTo>
                  <a:lnTo>
                    <a:pt x="3045" y="488"/>
                  </a:lnTo>
                  <a:lnTo>
                    <a:pt x="3053" y="481"/>
                  </a:lnTo>
                  <a:lnTo>
                    <a:pt x="3062" y="474"/>
                  </a:lnTo>
                  <a:lnTo>
                    <a:pt x="3071" y="466"/>
                  </a:lnTo>
                  <a:lnTo>
                    <a:pt x="3079" y="459"/>
                  </a:lnTo>
                  <a:lnTo>
                    <a:pt x="3087" y="452"/>
                  </a:lnTo>
                  <a:lnTo>
                    <a:pt x="3093" y="447"/>
                  </a:lnTo>
                  <a:lnTo>
                    <a:pt x="3098" y="442"/>
                  </a:lnTo>
                  <a:lnTo>
                    <a:pt x="3106" y="440"/>
                  </a:lnTo>
                  <a:lnTo>
                    <a:pt x="3116" y="439"/>
                  </a:lnTo>
                  <a:lnTo>
                    <a:pt x="3128" y="436"/>
                  </a:lnTo>
                  <a:lnTo>
                    <a:pt x="3141" y="435"/>
                  </a:lnTo>
                  <a:lnTo>
                    <a:pt x="3156" y="433"/>
                  </a:lnTo>
                  <a:lnTo>
                    <a:pt x="3171" y="432"/>
                  </a:lnTo>
                  <a:lnTo>
                    <a:pt x="3187" y="430"/>
                  </a:lnTo>
                  <a:lnTo>
                    <a:pt x="3203" y="428"/>
                  </a:lnTo>
                  <a:lnTo>
                    <a:pt x="3218" y="426"/>
                  </a:lnTo>
                  <a:lnTo>
                    <a:pt x="3233" y="425"/>
                  </a:lnTo>
                  <a:lnTo>
                    <a:pt x="3247" y="423"/>
                  </a:lnTo>
                  <a:lnTo>
                    <a:pt x="3260" y="422"/>
                  </a:lnTo>
                  <a:lnTo>
                    <a:pt x="3272" y="420"/>
                  </a:lnTo>
                  <a:lnTo>
                    <a:pt x="3282" y="418"/>
                  </a:lnTo>
                  <a:lnTo>
                    <a:pt x="3289" y="417"/>
                  </a:lnTo>
                  <a:lnTo>
                    <a:pt x="3294" y="416"/>
                  </a:lnTo>
                  <a:lnTo>
                    <a:pt x="3300" y="413"/>
                  </a:lnTo>
                  <a:lnTo>
                    <a:pt x="3309" y="410"/>
                  </a:lnTo>
                  <a:lnTo>
                    <a:pt x="3321" y="405"/>
                  </a:lnTo>
                  <a:lnTo>
                    <a:pt x="3334" y="401"/>
                  </a:lnTo>
                  <a:lnTo>
                    <a:pt x="3349" y="394"/>
                  </a:lnTo>
                  <a:lnTo>
                    <a:pt x="3367" y="387"/>
                  </a:lnTo>
                  <a:lnTo>
                    <a:pt x="3385" y="379"/>
                  </a:lnTo>
                  <a:lnTo>
                    <a:pt x="3404" y="370"/>
                  </a:lnTo>
                  <a:lnTo>
                    <a:pt x="3424" y="361"/>
                  </a:lnTo>
                  <a:lnTo>
                    <a:pt x="3443" y="352"/>
                  </a:lnTo>
                  <a:lnTo>
                    <a:pt x="3463" y="341"/>
                  </a:lnTo>
                  <a:lnTo>
                    <a:pt x="3481" y="332"/>
                  </a:lnTo>
                  <a:lnTo>
                    <a:pt x="3499" y="322"/>
                  </a:lnTo>
                  <a:lnTo>
                    <a:pt x="3515" y="312"/>
                  </a:lnTo>
                  <a:lnTo>
                    <a:pt x="3529" y="302"/>
                  </a:lnTo>
                  <a:lnTo>
                    <a:pt x="3542" y="293"/>
                  </a:lnTo>
                  <a:lnTo>
                    <a:pt x="3554" y="296"/>
                  </a:lnTo>
                  <a:lnTo>
                    <a:pt x="3568" y="299"/>
                  </a:lnTo>
                  <a:lnTo>
                    <a:pt x="3582" y="301"/>
                  </a:lnTo>
                  <a:lnTo>
                    <a:pt x="3598" y="302"/>
                  </a:lnTo>
                  <a:lnTo>
                    <a:pt x="3615" y="304"/>
                  </a:lnTo>
                  <a:lnTo>
                    <a:pt x="3631" y="305"/>
                  </a:lnTo>
                  <a:lnTo>
                    <a:pt x="3648" y="306"/>
                  </a:lnTo>
                  <a:lnTo>
                    <a:pt x="3665" y="306"/>
                  </a:lnTo>
                  <a:lnTo>
                    <a:pt x="3681" y="306"/>
                  </a:lnTo>
                  <a:lnTo>
                    <a:pt x="3697" y="306"/>
                  </a:lnTo>
                  <a:lnTo>
                    <a:pt x="3712" y="306"/>
                  </a:lnTo>
                  <a:lnTo>
                    <a:pt x="3726" y="305"/>
                  </a:lnTo>
                  <a:lnTo>
                    <a:pt x="3739" y="304"/>
                  </a:lnTo>
                  <a:lnTo>
                    <a:pt x="3750" y="302"/>
                  </a:lnTo>
                  <a:lnTo>
                    <a:pt x="3759" y="300"/>
                  </a:lnTo>
                  <a:lnTo>
                    <a:pt x="3766" y="298"/>
                  </a:lnTo>
                  <a:close/>
                </a:path>
              </a:pathLst>
            </a:custGeom>
            <a:solidFill>
              <a:srgbClr val="00B2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47" name="Freeform 879"/>
            <p:cNvSpPr>
              <a:spLocks/>
            </p:cNvSpPr>
            <p:nvPr/>
          </p:nvSpPr>
          <p:spPr bwMode="auto">
            <a:xfrm>
              <a:off x="3502" y="3305"/>
              <a:ext cx="4" cy="30"/>
            </a:xfrm>
            <a:custGeom>
              <a:avLst/>
              <a:gdLst>
                <a:gd name="T0" fmla="*/ 12 w 12"/>
                <a:gd name="T1" fmla="*/ 87 h 91"/>
                <a:gd name="T2" fmla="*/ 12 w 12"/>
                <a:gd name="T3" fmla="*/ 87 h 91"/>
                <a:gd name="T4" fmla="*/ 12 w 12"/>
                <a:gd name="T5" fmla="*/ 0 h 91"/>
                <a:gd name="T6" fmla="*/ 0 w 12"/>
                <a:gd name="T7" fmla="*/ 0 h 91"/>
                <a:gd name="T8" fmla="*/ 0 w 12"/>
                <a:gd name="T9" fmla="*/ 87 h 91"/>
                <a:gd name="T10" fmla="*/ 0 w 12"/>
                <a:gd name="T11" fmla="*/ 87 h 91"/>
                <a:gd name="T12" fmla="*/ 0 w 12"/>
                <a:gd name="T13" fmla="*/ 87 h 91"/>
                <a:gd name="T14" fmla="*/ 3 w 12"/>
                <a:gd name="T15" fmla="*/ 90 h 91"/>
                <a:gd name="T16" fmla="*/ 6 w 12"/>
                <a:gd name="T17" fmla="*/ 91 h 91"/>
                <a:gd name="T18" fmla="*/ 9 w 12"/>
                <a:gd name="T19" fmla="*/ 90 h 91"/>
                <a:gd name="T20" fmla="*/ 12 w 12"/>
                <a:gd name="T21" fmla="*/ 8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91">
                  <a:moveTo>
                    <a:pt x="12" y="87"/>
                  </a:moveTo>
                  <a:lnTo>
                    <a:pt x="12" y="87"/>
                  </a:lnTo>
                  <a:lnTo>
                    <a:pt x="12" y="0"/>
                  </a:lnTo>
                  <a:lnTo>
                    <a:pt x="0" y="0"/>
                  </a:lnTo>
                  <a:lnTo>
                    <a:pt x="0" y="87"/>
                  </a:lnTo>
                  <a:lnTo>
                    <a:pt x="0" y="87"/>
                  </a:lnTo>
                  <a:lnTo>
                    <a:pt x="0" y="87"/>
                  </a:lnTo>
                  <a:lnTo>
                    <a:pt x="3" y="90"/>
                  </a:lnTo>
                  <a:lnTo>
                    <a:pt x="6" y="91"/>
                  </a:lnTo>
                  <a:lnTo>
                    <a:pt x="9" y="90"/>
                  </a:lnTo>
                  <a:lnTo>
                    <a:pt x="12" y="8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48" name="Freeform 880"/>
            <p:cNvSpPr>
              <a:spLocks/>
            </p:cNvSpPr>
            <p:nvPr/>
          </p:nvSpPr>
          <p:spPr bwMode="auto">
            <a:xfrm>
              <a:off x="3502" y="3334"/>
              <a:ext cx="4" cy="296"/>
            </a:xfrm>
            <a:custGeom>
              <a:avLst/>
              <a:gdLst>
                <a:gd name="T0" fmla="*/ 12 w 12"/>
                <a:gd name="T1" fmla="*/ 883 h 887"/>
                <a:gd name="T2" fmla="*/ 12 w 12"/>
                <a:gd name="T3" fmla="*/ 883 h 887"/>
                <a:gd name="T4" fmla="*/ 12 w 12"/>
                <a:gd name="T5" fmla="*/ 0 h 887"/>
                <a:gd name="T6" fmla="*/ 0 w 12"/>
                <a:gd name="T7" fmla="*/ 0 h 887"/>
                <a:gd name="T8" fmla="*/ 0 w 12"/>
                <a:gd name="T9" fmla="*/ 883 h 887"/>
                <a:gd name="T10" fmla="*/ 0 w 12"/>
                <a:gd name="T11" fmla="*/ 883 h 887"/>
                <a:gd name="T12" fmla="*/ 0 w 12"/>
                <a:gd name="T13" fmla="*/ 883 h 887"/>
                <a:gd name="T14" fmla="*/ 3 w 12"/>
                <a:gd name="T15" fmla="*/ 886 h 887"/>
                <a:gd name="T16" fmla="*/ 6 w 12"/>
                <a:gd name="T17" fmla="*/ 887 h 887"/>
                <a:gd name="T18" fmla="*/ 9 w 12"/>
                <a:gd name="T19" fmla="*/ 886 h 887"/>
                <a:gd name="T20" fmla="*/ 12 w 12"/>
                <a:gd name="T21" fmla="*/ 883 h 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887">
                  <a:moveTo>
                    <a:pt x="12" y="883"/>
                  </a:moveTo>
                  <a:lnTo>
                    <a:pt x="12" y="883"/>
                  </a:lnTo>
                  <a:lnTo>
                    <a:pt x="12" y="0"/>
                  </a:lnTo>
                  <a:lnTo>
                    <a:pt x="0" y="0"/>
                  </a:lnTo>
                  <a:lnTo>
                    <a:pt x="0" y="883"/>
                  </a:lnTo>
                  <a:lnTo>
                    <a:pt x="0" y="883"/>
                  </a:lnTo>
                  <a:lnTo>
                    <a:pt x="0" y="883"/>
                  </a:lnTo>
                  <a:lnTo>
                    <a:pt x="3" y="886"/>
                  </a:lnTo>
                  <a:lnTo>
                    <a:pt x="6" y="887"/>
                  </a:lnTo>
                  <a:lnTo>
                    <a:pt x="9" y="886"/>
                  </a:lnTo>
                  <a:lnTo>
                    <a:pt x="12" y="88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49" name="Freeform 881"/>
            <p:cNvSpPr>
              <a:spLocks/>
            </p:cNvSpPr>
            <p:nvPr/>
          </p:nvSpPr>
          <p:spPr bwMode="auto">
            <a:xfrm>
              <a:off x="3502" y="3628"/>
              <a:ext cx="4" cy="193"/>
            </a:xfrm>
            <a:custGeom>
              <a:avLst/>
              <a:gdLst>
                <a:gd name="T0" fmla="*/ 12 w 12"/>
                <a:gd name="T1" fmla="*/ 574 h 579"/>
                <a:gd name="T2" fmla="*/ 12 w 12"/>
                <a:gd name="T3" fmla="*/ 574 h 579"/>
                <a:gd name="T4" fmla="*/ 12 w 12"/>
                <a:gd name="T5" fmla="*/ 0 h 579"/>
                <a:gd name="T6" fmla="*/ 0 w 12"/>
                <a:gd name="T7" fmla="*/ 0 h 579"/>
                <a:gd name="T8" fmla="*/ 0 w 12"/>
                <a:gd name="T9" fmla="*/ 574 h 579"/>
                <a:gd name="T10" fmla="*/ 0 w 12"/>
                <a:gd name="T11" fmla="*/ 574 h 579"/>
                <a:gd name="T12" fmla="*/ 0 w 12"/>
                <a:gd name="T13" fmla="*/ 574 h 579"/>
                <a:gd name="T14" fmla="*/ 3 w 12"/>
                <a:gd name="T15" fmla="*/ 578 h 579"/>
                <a:gd name="T16" fmla="*/ 6 w 12"/>
                <a:gd name="T17" fmla="*/ 579 h 579"/>
                <a:gd name="T18" fmla="*/ 9 w 12"/>
                <a:gd name="T19" fmla="*/ 578 h 579"/>
                <a:gd name="T20" fmla="*/ 12 w 12"/>
                <a:gd name="T21" fmla="*/ 574 h 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579">
                  <a:moveTo>
                    <a:pt x="12" y="574"/>
                  </a:moveTo>
                  <a:lnTo>
                    <a:pt x="12" y="574"/>
                  </a:lnTo>
                  <a:lnTo>
                    <a:pt x="12" y="0"/>
                  </a:lnTo>
                  <a:lnTo>
                    <a:pt x="0" y="0"/>
                  </a:lnTo>
                  <a:lnTo>
                    <a:pt x="0" y="574"/>
                  </a:lnTo>
                  <a:lnTo>
                    <a:pt x="0" y="574"/>
                  </a:lnTo>
                  <a:lnTo>
                    <a:pt x="0" y="574"/>
                  </a:lnTo>
                  <a:lnTo>
                    <a:pt x="3" y="578"/>
                  </a:lnTo>
                  <a:lnTo>
                    <a:pt x="6" y="579"/>
                  </a:lnTo>
                  <a:lnTo>
                    <a:pt x="9" y="578"/>
                  </a:lnTo>
                  <a:lnTo>
                    <a:pt x="12" y="57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50" name="Freeform 882"/>
            <p:cNvSpPr>
              <a:spLocks/>
            </p:cNvSpPr>
            <p:nvPr/>
          </p:nvSpPr>
          <p:spPr bwMode="auto">
            <a:xfrm>
              <a:off x="3502" y="3820"/>
              <a:ext cx="4" cy="146"/>
            </a:xfrm>
            <a:custGeom>
              <a:avLst/>
              <a:gdLst>
                <a:gd name="T0" fmla="*/ 12 w 12"/>
                <a:gd name="T1" fmla="*/ 433 h 438"/>
                <a:gd name="T2" fmla="*/ 12 w 12"/>
                <a:gd name="T3" fmla="*/ 433 h 438"/>
                <a:gd name="T4" fmla="*/ 12 w 12"/>
                <a:gd name="T5" fmla="*/ 0 h 438"/>
                <a:gd name="T6" fmla="*/ 0 w 12"/>
                <a:gd name="T7" fmla="*/ 0 h 438"/>
                <a:gd name="T8" fmla="*/ 0 w 12"/>
                <a:gd name="T9" fmla="*/ 433 h 438"/>
                <a:gd name="T10" fmla="*/ 0 w 12"/>
                <a:gd name="T11" fmla="*/ 433 h 438"/>
                <a:gd name="T12" fmla="*/ 0 w 12"/>
                <a:gd name="T13" fmla="*/ 433 h 438"/>
                <a:gd name="T14" fmla="*/ 3 w 12"/>
                <a:gd name="T15" fmla="*/ 437 h 438"/>
                <a:gd name="T16" fmla="*/ 6 w 12"/>
                <a:gd name="T17" fmla="*/ 438 h 438"/>
                <a:gd name="T18" fmla="*/ 9 w 12"/>
                <a:gd name="T19" fmla="*/ 437 h 438"/>
                <a:gd name="T20" fmla="*/ 12 w 12"/>
                <a:gd name="T21" fmla="*/ 433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438">
                  <a:moveTo>
                    <a:pt x="12" y="433"/>
                  </a:moveTo>
                  <a:lnTo>
                    <a:pt x="12" y="433"/>
                  </a:lnTo>
                  <a:lnTo>
                    <a:pt x="12" y="0"/>
                  </a:lnTo>
                  <a:lnTo>
                    <a:pt x="0" y="0"/>
                  </a:lnTo>
                  <a:lnTo>
                    <a:pt x="0" y="433"/>
                  </a:lnTo>
                  <a:lnTo>
                    <a:pt x="0" y="433"/>
                  </a:lnTo>
                  <a:lnTo>
                    <a:pt x="0" y="433"/>
                  </a:lnTo>
                  <a:lnTo>
                    <a:pt x="3" y="437"/>
                  </a:lnTo>
                  <a:lnTo>
                    <a:pt x="6" y="438"/>
                  </a:lnTo>
                  <a:lnTo>
                    <a:pt x="9" y="437"/>
                  </a:lnTo>
                  <a:lnTo>
                    <a:pt x="12" y="43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51" name="Freeform 883"/>
            <p:cNvSpPr>
              <a:spLocks/>
            </p:cNvSpPr>
            <p:nvPr/>
          </p:nvSpPr>
          <p:spPr bwMode="auto">
            <a:xfrm>
              <a:off x="3502" y="3964"/>
              <a:ext cx="4" cy="142"/>
            </a:xfrm>
            <a:custGeom>
              <a:avLst/>
              <a:gdLst>
                <a:gd name="T0" fmla="*/ 12 w 12"/>
                <a:gd name="T1" fmla="*/ 422 h 426"/>
                <a:gd name="T2" fmla="*/ 12 w 12"/>
                <a:gd name="T3" fmla="*/ 422 h 426"/>
                <a:gd name="T4" fmla="*/ 12 w 12"/>
                <a:gd name="T5" fmla="*/ 0 h 426"/>
                <a:gd name="T6" fmla="*/ 0 w 12"/>
                <a:gd name="T7" fmla="*/ 0 h 426"/>
                <a:gd name="T8" fmla="*/ 0 w 12"/>
                <a:gd name="T9" fmla="*/ 422 h 426"/>
                <a:gd name="T10" fmla="*/ 0 w 12"/>
                <a:gd name="T11" fmla="*/ 422 h 426"/>
                <a:gd name="T12" fmla="*/ 0 w 12"/>
                <a:gd name="T13" fmla="*/ 422 h 426"/>
                <a:gd name="T14" fmla="*/ 3 w 12"/>
                <a:gd name="T15" fmla="*/ 425 h 426"/>
                <a:gd name="T16" fmla="*/ 6 w 12"/>
                <a:gd name="T17" fmla="*/ 426 h 426"/>
                <a:gd name="T18" fmla="*/ 9 w 12"/>
                <a:gd name="T19" fmla="*/ 425 h 426"/>
                <a:gd name="T20" fmla="*/ 12 w 12"/>
                <a:gd name="T21" fmla="*/ 422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426">
                  <a:moveTo>
                    <a:pt x="12" y="422"/>
                  </a:moveTo>
                  <a:lnTo>
                    <a:pt x="12" y="422"/>
                  </a:lnTo>
                  <a:lnTo>
                    <a:pt x="12" y="0"/>
                  </a:lnTo>
                  <a:lnTo>
                    <a:pt x="0" y="0"/>
                  </a:lnTo>
                  <a:lnTo>
                    <a:pt x="0" y="422"/>
                  </a:lnTo>
                  <a:lnTo>
                    <a:pt x="0" y="422"/>
                  </a:lnTo>
                  <a:lnTo>
                    <a:pt x="0" y="422"/>
                  </a:lnTo>
                  <a:lnTo>
                    <a:pt x="3" y="425"/>
                  </a:lnTo>
                  <a:lnTo>
                    <a:pt x="6" y="426"/>
                  </a:lnTo>
                  <a:lnTo>
                    <a:pt x="9" y="425"/>
                  </a:lnTo>
                  <a:lnTo>
                    <a:pt x="12" y="4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52" name="Freeform 884"/>
            <p:cNvSpPr>
              <a:spLocks/>
            </p:cNvSpPr>
            <p:nvPr/>
          </p:nvSpPr>
          <p:spPr bwMode="auto">
            <a:xfrm>
              <a:off x="3502" y="4105"/>
              <a:ext cx="4" cy="120"/>
            </a:xfrm>
            <a:custGeom>
              <a:avLst/>
              <a:gdLst>
                <a:gd name="T0" fmla="*/ 6 w 12"/>
                <a:gd name="T1" fmla="*/ 360 h 360"/>
                <a:gd name="T2" fmla="*/ 12 w 12"/>
                <a:gd name="T3" fmla="*/ 355 h 360"/>
                <a:gd name="T4" fmla="*/ 12 w 12"/>
                <a:gd name="T5" fmla="*/ 0 h 360"/>
                <a:gd name="T6" fmla="*/ 0 w 12"/>
                <a:gd name="T7" fmla="*/ 0 h 360"/>
                <a:gd name="T8" fmla="*/ 0 w 12"/>
                <a:gd name="T9" fmla="*/ 355 h 360"/>
                <a:gd name="T10" fmla="*/ 6 w 12"/>
                <a:gd name="T11" fmla="*/ 349 h 360"/>
                <a:gd name="T12" fmla="*/ 0 w 12"/>
                <a:gd name="T13" fmla="*/ 355 h 360"/>
                <a:gd name="T14" fmla="*/ 3 w 12"/>
                <a:gd name="T15" fmla="*/ 358 h 360"/>
                <a:gd name="T16" fmla="*/ 6 w 12"/>
                <a:gd name="T17" fmla="*/ 359 h 360"/>
                <a:gd name="T18" fmla="*/ 9 w 12"/>
                <a:gd name="T19" fmla="*/ 358 h 360"/>
                <a:gd name="T20" fmla="*/ 12 w 12"/>
                <a:gd name="T21" fmla="*/ 355 h 360"/>
                <a:gd name="T22" fmla="*/ 6 w 12"/>
                <a:gd name="T23" fmla="*/ 36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360">
                  <a:moveTo>
                    <a:pt x="6" y="360"/>
                  </a:moveTo>
                  <a:lnTo>
                    <a:pt x="12" y="355"/>
                  </a:lnTo>
                  <a:lnTo>
                    <a:pt x="12" y="0"/>
                  </a:lnTo>
                  <a:lnTo>
                    <a:pt x="0" y="0"/>
                  </a:lnTo>
                  <a:lnTo>
                    <a:pt x="0" y="355"/>
                  </a:lnTo>
                  <a:lnTo>
                    <a:pt x="6" y="349"/>
                  </a:lnTo>
                  <a:lnTo>
                    <a:pt x="0" y="355"/>
                  </a:lnTo>
                  <a:lnTo>
                    <a:pt x="3" y="358"/>
                  </a:lnTo>
                  <a:lnTo>
                    <a:pt x="6" y="359"/>
                  </a:lnTo>
                  <a:lnTo>
                    <a:pt x="9" y="358"/>
                  </a:lnTo>
                  <a:lnTo>
                    <a:pt x="12" y="355"/>
                  </a:lnTo>
                  <a:lnTo>
                    <a:pt x="6" y="36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53" name="Freeform 885"/>
            <p:cNvSpPr>
              <a:spLocks/>
            </p:cNvSpPr>
            <p:nvPr/>
          </p:nvSpPr>
          <p:spPr bwMode="auto">
            <a:xfrm>
              <a:off x="2247" y="4221"/>
              <a:ext cx="1257" cy="4"/>
            </a:xfrm>
            <a:custGeom>
              <a:avLst/>
              <a:gdLst>
                <a:gd name="T0" fmla="*/ 0 w 3771"/>
                <a:gd name="T1" fmla="*/ 6 h 11"/>
                <a:gd name="T2" fmla="*/ 5 w 3771"/>
                <a:gd name="T3" fmla="*/ 11 h 11"/>
                <a:gd name="T4" fmla="*/ 3771 w 3771"/>
                <a:gd name="T5" fmla="*/ 11 h 11"/>
                <a:gd name="T6" fmla="*/ 3771 w 3771"/>
                <a:gd name="T7" fmla="*/ 0 h 11"/>
                <a:gd name="T8" fmla="*/ 5 w 3771"/>
                <a:gd name="T9" fmla="*/ 0 h 11"/>
                <a:gd name="T10" fmla="*/ 11 w 3771"/>
                <a:gd name="T11" fmla="*/ 6 h 11"/>
                <a:gd name="T12" fmla="*/ 5 w 3771"/>
                <a:gd name="T13" fmla="*/ 0 h 11"/>
                <a:gd name="T14" fmla="*/ 2 w 3771"/>
                <a:gd name="T15" fmla="*/ 2 h 11"/>
                <a:gd name="T16" fmla="*/ 1 w 3771"/>
                <a:gd name="T17" fmla="*/ 6 h 11"/>
                <a:gd name="T18" fmla="*/ 2 w 3771"/>
                <a:gd name="T19" fmla="*/ 9 h 11"/>
                <a:gd name="T20" fmla="*/ 5 w 3771"/>
                <a:gd name="T21" fmla="*/ 11 h 11"/>
                <a:gd name="T22" fmla="*/ 0 w 3771"/>
                <a:gd name="T23"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71" h="11">
                  <a:moveTo>
                    <a:pt x="0" y="6"/>
                  </a:moveTo>
                  <a:lnTo>
                    <a:pt x="5" y="11"/>
                  </a:lnTo>
                  <a:lnTo>
                    <a:pt x="3771" y="11"/>
                  </a:lnTo>
                  <a:lnTo>
                    <a:pt x="3771" y="0"/>
                  </a:lnTo>
                  <a:lnTo>
                    <a:pt x="5" y="0"/>
                  </a:lnTo>
                  <a:lnTo>
                    <a:pt x="11" y="6"/>
                  </a:lnTo>
                  <a:lnTo>
                    <a:pt x="5" y="0"/>
                  </a:lnTo>
                  <a:lnTo>
                    <a:pt x="2" y="2"/>
                  </a:lnTo>
                  <a:lnTo>
                    <a:pt x="1" y="6"/>
                  </a:lnTo>
                  <a:lnTo>
                    <a:pt x="2" y="9"/>
                  </a:lnTo>
                  <a:lnTo>
                    <a:pt x="5" y="11"/>
                  </a:lnTo>
                  <a:lnTo>
                    <a:pt x="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54" name="Freeform 886"/>
            <p:cNvSpPr>
              <a:spLocks/>
            </p:cNvSpPr>
            <p:nvPr/>
          </p:nvSpPr>
          <p:spPr bwMode="auto">
            <a:xfrm>
              <a:off x="2247" y="3848"/>
              <a:ext cx="4" cy="375"/>
            </a:xfrm>
            <a:custGeom>
              <a:avLst/>
              <a:gdLst>
                <a:gd name="T0" fmla="*/ 0 w 11"/>
                <a:gd name="T1" fmla="*/ 6 h 1124"/>
                <a:gd name="T2" fmla="*/ 0 w 11"/>
                <a:gd name="T3" fmla="*/ 6 h 1124"/>
                <a:gd name="T4" fmla="*/ 0 w 11"/>
                <a:gd name="T5" fmla="*/ 1124 h 1124"/>
                <a:gd name="T6" fmla="*/ 11 w 11"/>
                <a:gd name="T7" fmla="*/ 1124 h 1124"/>
                <a:gd name="T8" fmla="*/ 11 w 11"/>
                <a:gd name="T9" fmla="*/ 6 h 1124"/>
                <a:gd name="T10" fmla="*/ 11 w 11"/>
                <a:gd name="T11" fmla="*/ 6 h 1124"/>
                <a:gd name="T12" fmla="*/ 11 w 11"/>
                <a:gd name="T13" fmla="*/ 6 h 1124"/>
                <a:gd name="T14" fmla="*/ 9 w 11"/>
                <a:gd name="T15" fmla="*/ 3 h 1124"/>
                <a:gd name="T16" fmla="*/ 5 w 11"/>
                <a:gd name="T17" fmla="*/ 0 h 1124"/>
                <a:gd name="T18" fmla="*/ 2 w 11"/>
                <a:gd name="T19" fmla="*/ 3 h 1124"/>
                <a:gd name="T20" fmla="*/ 0 w 11"/>
                <a:gd name="T21" fmla="*/ 6 h 1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124">
                  <a:moveTo>
                    <a:pt x="0" y="6"/>
                  </a:moveTo>
                  <a:lnTo>
                    <a:pt x="0" y="6"/>
                  </a:lnTo>
                  <a:lnTo>
                    <a:pt x="0" y="1124"/>
                  </a:lnTo>
                  <a:lnTo>
                    <a:pt x="11" y="1124"/>
                  </a:lnTo>
                  <a:lnTo>
                    <a:pt x="11" y="6"/>
                  </a:lnTo>
                  <a:lnTo>
                    <a:pt x="11" y="6"/>
                  </a:lnTo>
                  <a:lnTo>
                    <a:pt x="11" y="6"/>
                  </a:lnTo>
                  <a:lnTo>
                    <a:pt x="9" y="3"/>
                  </a:lnTo>
                  <a:lnTo>
                    <a:pt x="5" y="0"/>
                  </a:lnTo>
                  <a:lnTo>
                    <a:pt x="2" y="3"/>
                  </a:lnTo>
                  <a:lnTo>
                    <a:pt x="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55" name="Freeform 887"/>
            <p:cNvSpPr>
              <a:spLocks/>
            </p:cNvSpPr>
            <p:nvPr/>
          </p:nvSpPr>
          <p:spPr bwMode="auto">
            <a:xfrm>
              <a:off x="2247" y="3819"/>
              <a:ext cx="4" cy="31"/>
            </a:xfrm>
            <a:custGeom>
              <a:avLst/>
              <a:gdLst>
                <a:gd name="T0" fmla="*/ 0 w 11"/>
                <a:gd name="T1" fmla="*/ 6 h 94"/>
                <a:gd name="T2" fmla="*/ 0 w 11"/>
                <a:gd name="T3" fmla="*/ 6 h 94"/>
                <a:gd name="T4" fmla="*/ 0 w 11"/>
                <a:gd name="T5" fmla="*/ 94 h 94"/>
                <a:gd name="T6" fmla="*/ 11 w 11"/>
                <a:gd name="T7" fmla="*/ 94 h 94"/>
                <a:gd name="T8" fmla="*/ 11 w 11"/>
                <a:gd name="T9" fmla="*/ 6 h 94"/>
                <a:gd name="T10" fmla="*/ 11 w 11"/>
                <a:gd name="T11" fmla="*/ 6 h 94"/>
                <a:gd name="T12" fmla="*/ 11 w 11"/>
                <a:gd name="T13" fmla="*/ 6 h 94"/>
                <a:gd name="T14" fmla="*/ 9 w 11"/>
                <a:gd name="T15" fmla="*/ 2 h 94"/>
                <a:gd name="T16" fmla="*/ 5 w 11"/>
                <a:gd name="T17" fmla="*/ 0 h 94"/>
                <a:gd name="T18" fmla="*/ 2 w 11"/>
                <a:gd name="T19" fmla="*/ 2 h 94"/>
                <a:gd name="T20" fmla="*/ 0 w 11"/>
                <a:gd name="T21" fmla="*/ 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94">
                  <a:moveTo>
                    <a:pt x="0" y="6"/>
                  </a:moveTo>
                  <a:lnTo>
                    <a:pt x="0" y="6"/>
                  </a:lnTo>
                  <a:lnTo>
                    <a:pt x="0" y="94"/>
                  </a:lnTo>
                  <a:lnTo>
                    <a:pt x="11" y="94"/>
                  </a:lnTo>
                  <a:lnTo>
                    <a:pt x="11" y="6"/>
                  </a:lnTo>
                  <a:lnTo>
                    <a:pt x="11" y="6"/>
                  </a:lnTo>
                  <a:lnTo>
                    <a:pt x="11" y="6"/>
                  </a:lnTo>
                  <a:lnTo>
                    <a:pt x="9" y="2"/>
                  </a:lnTo>
                  <a:lnTo>
                    <a:pt x="5" y="0"/>
                  </a:lnTo>
                  <a:lnTo>
                    <a:pt x="2" y="2"/>
                  </a:lnTo>
                  <a:lnTo>
                    <a:pt x="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56" name="Freeform 888"/>
            <p:cNvSpPr>
              <a:spLocks/>
            </p:cNvSpPr>
            <p:nvPr/>
          </p:nvSpPr>
          <p:spPr bwMode="auto">
            <a:xfrm>
              <a:off x="2247" y="3665"/>
              <a:ext cx="4" cy="156"/>
            </a:xfrm>
            <a:custGeom>
              <a:avLst/>
              <a:gdLst>
                <a:gd name="T0" fmla="*/ 0 w 11"/>
                <a:gd name="T1" fmla="*/ 5 h 467"/>
                <a:gd name="T2" fmla="*/ 0 w 11"/>
                <a:gd name="T3" fmla="*/ 5 h 467"/>
                <a:gd name="T4" fmla="*/ 0 w 11"/>
                <a:gd name="T5" fmla="*/ 467 h 467"/>
                <a:gd name="T6" fmla="*/ 11 w 11"/>
                <a:gd name="T7" fmla="*/ 467 h 467"/>
                <a:gd name="T8" fmla="*/ 11 w 11"/>
                <a:gd name="T9" fmla="*/ 5 h 467"/>
                <a:gd name="T10" fmla="*/ 11 w 11"/>
                <a:gd name="T11" fmla="*/ 5 h 467"/>
                <a:gd name="T12" fmla="*/ 11 w 11"/>
                <a:gd name="T13" fmla="*/ 5 h 467"/>
                <a:gd name="T14" fmla="*/ 9 w 11"/>
                <a:gd name="T15" fmla="*/ 2 h 467"/>
                <a:gd name="T16" fmla="*/ 5 w 11"/>
                <a:gd name="T17" fmla="*/ 0 h 467"/>
                <a:gd name="T18" fmla="*/ 2 w 11"/>
                <a:gd name="T19" fmla="*/ 2 h 467"/>
                <a:gd name="T20" fmla="*/ 0 w 11"/>
                <a:gd name="T21" fmla="*/ 5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467">
                  <a:moveTo>
                    <a:pt x="0" y="5"/>
                  </a:moveTo>
                  <a:lnTo>
                    <a:pt x="0" y="5"/>
                  </a:lnTo>
                  <a:lnTo>
                    <a:pt x="0" y="467"/>
                  </a:lnTo>
                  <a:lnTo>
                    <a:pt x="11" y="467"/>
                  </a:lnTo>
                  <a:lnTo>
                    <a:pt x="11" y="5"/>
                  </a:lnTo>
                  <a:lnTo>
                    <a:pt x="11" y="5"/>
                  </a:lnTo>
                  <a:lnTo>
                    <a:pt x="11" y="5"/>
                  </a:lnTo>
                  <a:lnTo>
                    <a:pt x="9" y="2"/>
                  </a:lnTo>
                  <a:lnTo>
                    <a:pt x="5" y="0"/>
                  </a:lnTo>
                  <a:lnTo>
                    <a:pt x="2" y="2"/>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57" name="Freeform 889"/>
            <p:cNvSpPr>
              <a:spLocks/>
            </p:cNvSpPr>
            <p:nvPr/>
          </p:nvSpPr>
          <p:spPr bwMode="auto">
            <a:xfrm>
              <a:off x="2247" y="3331"/>
              <a:ext cx="4" cy="336"/>
            </a:xfrm>
            <a:custGeom>
              <a:avLst/>
              <a:gdLst>
                <a:gd name="T0" fmla="*/ 5 w 11"/>
                <a:gd name="T1" fmla="*/ 0 h 1008"/>
                <a:gd name="T2" fmla="*/ 0 w 11"/>
                <a:gd name="T3" fmla="*/ 5 h 1008"/>
                <a:gd name="T4" fmla="*/ 0 w 11"/>
                <a:gd name="T5" fmla="*/ 1008 h 1008"/>
                <a:gd name="T6" fmla="*/ 11 w 11"/>
                <a:gd name="T7" fmla="*/ 1008 h 1008"/>
                <a:gd name="T8" fmla="*/ 11 w 11"/>
                <a:gd name="T9" fmla="*/ 5 h 1008"/>
                <a:gd name="T10" fmla="*/ 5 w 11"/>
                <a:gd name="T11" fmla="*/ 11 h 1008"/>
                <a:gd name="T12" fmla="*/ 11 w 11"/>
                <a:gd name="T13" fmla="*/ 5 h 1008"/>
                <a:gd name="T14" fmla="*/ 9 w 11"/>
                <a:gd name="T15" fmla="*/ 2 h 1008"/>
                <a:gd name="T16" fmla="*/ 5 w 11"/>
                <a:gd name="T17" fmla="*/ 0 h 1008"/>
                <a:gd name="T18" fmla="*/ 2 w 11"/>
                <a:gd name="T19" fmla="*/ 2 h 1008"/>
                <a:gd name="T20" fmla="*/ 0 w 11"/>
                <a:gd name="T21" fmla="*/ 5 h 1008"/>
                <a:gd name="T22" fmla="*/ 5 w 11"/>
                <a:gd name="T23" fmla="*/ 0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008">
                  <a:moveTo>
                    <a:pt x="5" y="0"/>
                  </a:moveTo>
                  <a:lnTo>
                    <a:pt x="0" y="5"/>
                  </a:lnTo>
                  <a:lnTo>
                    <a:pt x="0" y="1008"/>
                  </a:lnTo>
                  <a:lnTo>
                    <a:pt x="11" y="1008"/>
                  </a:lnTo>
                  <a:lnTo>
                    <a:pt x="11" y="5"/>
                  </a:lnTo>
                  <a:lnTo>
                    <a:pt x="5" y="11"/>
                  </a:lnTo>
                  <a:lnTo>
                    <a:pt x="11" y="5"/>
                  </a:lnTo>
                  <a:lnTo>
                    <a:pt x="9" y="2"/>
                  </a:lnTo>
                  <a:lnTo>
                    <a:pt x="5" y="0"/>
                  </a:lnTo>
                  <a:lnTo>
                    <a:pt x="2" y="2"/>
                  </a:lnTo>
                  <a:lnTo>
                    <a:pt x="0" y="5"/>
                  </a:lnTo>
                  <a:lnTo>
                    <a:pt x="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58" name="Freeform 890"/>
            <p:cNvSpPr>
              <a:spLocks/>
            </p:cNvSpPr>
            <p:nvPr/>
          </p:nvSpPr>
          <p:spPr bwMode="auto">
            <a:xfrm>
              <a:off x="2249" y="3330"/>
              <a:ext cx="20" cy="5"/>
            </a:xfrm>
            <a:custGeom>
              <a:avLst/>
              <a:gdLst>
                <a:gd name="T0" fmla="*/ 62 w 62"/>
                <a:gd name="T1" fmla="*/ 3 h 15"/>
                <a:gd name="T2" fmla="*/ 62 w 62"/>
                <a:gd name="T3" fmla="*/ 3 h 15"/>
                <a:gd name="T4" fmla="*/ 56 w 62"/>
                <a:gd name="T5" fmla="*/ 1 h 15"/>
                <a:gd name="T6" fmla="*/ 51 w 62"/>
                <a:gd name="T7" fmla="*/ 0 h 15"/>
                <a:gd name="T8" fmla="*/ 43 w 62"/>
                <a:gd name="T9" fmla="*/ 1 h 15"/>
                <a:gd name="T10" fmla="*/ 35 w 62"/>
                <a:gd name="T11" fmla="*/ 3 h 15"/>
                <a:gd name="T12" fmla="*/ 25 w 62"/>
                <a:gd name="T13" fmla="*/ 4 h 15"/>
                <a:gd name="T14" fmla="*/ 16 w 62"/>
                <a:gd name="T15" fmla="*/ 4 h 15"/>
                <a:gd name="T16" fmla="*/ 8 w 62"/>
                <a:gd name="T17" fmla="*/ 5 h 15"/>
                <a:gd name="T18" fmla="*/ 0 w 62"/>
                <a:gd name="T19" fmla="*/ 4 h 15"/>
                <a:gd name="T20" fmla="*/ 0 w 62"/>
                <a:gd name="T21" fmla="*/ 15 h 15"/>
                <a:gd name="T22" fmla="*/ 8 w 62"/>
                <a:gd name="T23" fmla="*/ 14 h 15"/>
                <a:gd name="T24" fmla="*/ 16 w 62"/>
                <a:gd name="T25" fmla="*/ 13 h 15"/>
                <a:gd name="T26" fmla="*/ 25 w 62"/>
                <a:gd name="T27" fmla="*/ 13 h 15"/>
                <a:gd name="T28" fmla="*/ 35 w 62"/>
                <a:gd name="T29" fmla="*/ 12 h 15"/>
                <a:gd name="T30" fmla="*/ 43 w 62"/>
                <a:gd name="T31" fmla="*/ 11 h 15"/>
                <a:gd name="T32" fmla="*/ 51 w 62"/>
                <a:gd name="T33" fmla="*/ 12 h 15"/>
                <a:gd name="T34" fmla="*/ 56 w 62"/>
                <a:gd name="T35" fmla="*/ 11 h 15"/>
                <a:gd name="T36" fmla="*/ 60 w 62"/>
                <a:gd name="T37" fmla="*/ 12 h 15"/>
                <a:gd name="T38" fmla="*/ 60 w 62"/>
                <a:gd name="T39" fmla="*/ 12 h 15"/>
                <a:gd name="T40" fmla="*/ 62 w 62"/>
                <a:gd name="T41"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15">
                  <a:moveTo>
                    <a:pt x="62" y="3"/>
                  </a:moveTo>
                  <a:lnTo>
                    <a:pt x="62" y="3"/>
                  </a:lnTo>
                  <a:lnTo>
                    <a:pt x="56" y="1"/>
                  </a:lnTo>
                  <a:lnTo>
                    <a:pt x="51" y="0"/>
                  </a:lnTo>
                  <a:lnTo>
                    <a:pt x="43" y="1"/>
                  </a:lnTo>
                  <a:lnTo>
                    <a:pt x="35" y="3"/>
                  </a:lnTo>
                  <a:lnTo>
                    <a:pt x="25" y="4"/>
                  </a:lnTo>
                  <a:lnTo>
                    <a:pt x="16" y="4"/>
                  </a:lnTo>
                  <a:lnTo>
                    <a:pt x="8" y="5"/>
                  </a:lnTo>
                  <a:lnTo>
                    <a:pt x="0" y="4"/>
                  </a:lnTo>
                  <a:lnTo>
                    <a:pt x="0" y="15"/>
                  </a:lnTo>
                  <a:lnTo>
                    <a:pt x="8" y="14"/>
                  </a:lnTo>
                  <a:lnTo>
                    <a:pt x="16" y="13"/>
                  </a:lnTo>
                  <a:lnTo>
                    <a:pt x="25" y="13"/>
                  </a:lnTo>
                  <a:lnTo>
                    <a:pt x="35" y="12"/>
                  </a:lnTo>
                  <a:lnTo>
                    <a:pt x="43" y="11"/>
                  </a:lnTo>
                  <a:lnTo>
                    <a:pt x="51" y="12"/>
                  </a:lnTo>
                  <a:lnTo>
                    <a:pt x="56" y="11"/>
                  </a:lnTo>
                  <a:lnTo>
                    <a:pt x="60" y="12"/>
                  </a:lnTo>
                  <a:lnTo>
                    <a:pt x="60" y="12"/>
                  </a:lnTo>
                  <a:lnTo>
                    <a:pt x="62"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59" name="Freeform 891"/>
            <p:cNvSpPr>
              <a:spLocks/>
            </p:cNvSpPr>
            <p:nvPr/>
          </p:nvSpPr>
          <p:spPr bwMode="auto">
            <a:xfrm>
              <a:off x="2269" y="3331"/>
              <a:ext cx="16" cy="8"/>
            </a:xfrm>
            <a:custGeom>
              <a:avLst/>
              <a:gdLst>
                <a:gd name="T0" fmla="*/ 41 w 48"/>
                <a:gd name="T1" fmla="*/ 16 h 25"/>
                <a:gd name="T2" fmla="*/ 46 w 48"/>
                <a:gd name="T3" fmla="*/ 16 h 25"/>
                <a:gd name="T4" fmla="*/ 41 w 48"/>
                <a:gd name="T5" fmla="*/ 13 h 25"/>
                <a:gd name="T6" fmla="*/ 36 w 48"/>
                <a:gd name="T7" fmla="*/ 11 h 25"/>
                <a:gd name="T8" fmla="*/ 30 w 48"/>
                <a:gd name="T9" fmla="*/ 9 h 25"/>
                <a:gd name="T10" fmla="*/ 24 w 48"/>
                <a:gd name="T11" fmla="*/ 6 h 25"/>
                <a:gd name="T12" fmla="*/ 17 w 48"/>
                <a:gd name="T13" fmla="*/ 4 h 25"/>
                <a:gd name="T14" fmla="*/ 11 w 48"/>
                <a:gd name="T15" fmla="*/ 2 h 25"/>
                <a:gd name="T16" fmla="*/ 7 w 48"/>
                <a:gd name="T17" fmla="*/ 1 h 25"/>
                <a:gd name="T18" fmla="*/ 2 w 48"/>
                <a:gd name="T19" fmla="*/ 0 h 25"/>
                <a:gd name="T20" fmla="*/ 0 w 48"/>
                <a:gd name="T21" fmla="*/ 9 h 25"/>
                <a:gd name="T22" fmla="*/ 4 w 48"/>
                <a:gd name="T23" fmla="*/ 10 h 25"/>
                <a:gd name="T24" fmla="*/ 9 w 48"/>
                <a:gd name="T25" fmla="*/ 11 h 25"/>
                <a:gd name="T26" fmla="*/ 15 w 48"/>
                <a:gd name="T27" fmla="*/ 13 h 25"/>
                <a:gd name="T28" fmla="*/ 22 w 48"/>
                <a:gd name="T29" fmla="*/ 16 h 25"/>
                <a:gd name="T30" fmla="*/ 27 w 48"/>
                <a:gd name="T31" fmla="*/ 18 h 25"/>
                <a:gd name="T32" fmla="*/ 32 w 48"/>
                <a:gd name="T33" fmla="*/ 20 h 25"/>
                <a:gd name="T34" fmla="*/ 36 w 48"/>
                <a:gd name="T35" fmla="*/ 22 h 25"/>
                <a:gd name="T36" fmla="*/ 41 w 48"/>
                <a:gd name="T37" fmla="*/ 25 h 25"/>
                <a:gd name="T38" fmla="*/ 46 w 48"/>
                <a:gd name="T39" fmla="*/ 25 h 25"/>
                <a:gd name="T40" fmla="*/ 41 w 48"/>
                <a:gd name="T41" fmla="*/ 25 h 25"/>
                <a:gd name="T42" fmla="*/ 44 w 48"/>
                <a:gd name="T43" fmla="*/ 25 h 25"/>
                <a:gd name="T44" fmla="*/ 48 w 48"/>
                <a:gd name="T45" fmla="*/ 21 h 25"/>
                <a:gd name="T46" fmla="*/ 48 w 48"/>
                <a:gd name="T47" fmla="*/ 18 h 25"/>
                <a:gd name="T48" fmla="*/ 46 w 48"/>
                <a:gd name="T49" fmla="*/ 16 h 25"/>
                <a:gd name="T50" fmla="*/ 41 w 48"/>
                <a:gd name="T51" fmla="*/ 1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25">
                  <a:moveTo>
                    <a:pt x="41" y="16"/>
                  </a:moveTo>
                  <a:lnTo>
                    <a:pt x="46" y="16"/>
                  </a:lnTo>
                  <a:lnTo>
                    <a:pt x="41" y="13"/>
                  </a:lnTo>
                  <a:lnTo>
                    <a:pt x="36" y="11"/>
                  </a:lnTo>
                  <a:lnTo>
                    <a:pt x="30" y="9"/>
                  </a:lnTo>
                  <a:lnTo>
                    <a:pt x="24" y="6"/>
                  </a:lnTo>
                  <a:lnTo>
                    <a:pt x="17" y="4"/>
                  </a:lnTo>
                  <a:lnTo>
                    <a:pt x="11" y="2"/>
                  </a:lnTo>
                  <a:lnTo>
                    <a:pt x="7" y="1"/>
                  </a:lnTo>
                  <a:lnTo>
                    <a:pt x="2" y="0"/>
                  </a:lnTo>
                  <a:lnTo>
                    <a:pt x="0" y="9"/>
                  </a:lnTo>
                  <a:lnTo>
                    <a:pt x="4" y="10"/>
                  </a:lnTo>
                  <a:lnTo>
                    <a:pt x="9" y="11"/>
                  </a:lnTo>
                  <a:lnTo>
                    <a:pt x="15" y="13"/>
                  </a:lnTo>
                  <a:lnTo>
                    <a:pt x="22" y="16"/>
                  </a:lnTo>
                  <a:lnTo>
                    <a:pt x="27" y="18"/>
                  </a:lnTo>
                  <a:lnTo>
                    <a:pt x="32" y="20"/>
                  </a:lnTo>
                  <a:lnTo>
                    <a:pt x="36" y="22"/>
                  </a:lnTo>
                  <a:lnTo>
                    <a:pt x="41" y="25"/>
                  </a:lnTo>
                  <a:lnTo>
                    <a:pt x="46" y="25"/>
                  </a:lnTo>
                  <a:lnTo>
                    <a:pt x="41" y="25"/>
                  </a:lnTo>
                  <a:lnTo>
                    <a:pt x="44" y="25"/>
                  </a:lnTo>
                  <a:lnTo>
                    <a:pt x="48" y="21"/>
                  </a:lnTo>
                  <a:lnTo>
                    <a:pt x="48" y="18"/>
                  </a:lnTo>
                  <a:lnTo>
                    <a:pt x="46" y="16"/>
                  </a:lnTo>
                  <a:lnTo>
                    <a:pt x="41"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60" name="Freeform 892"/>
            <p:cNvSpPr>
              <a:spLocks/>
            </p:cNvSpPr>
            <p:nvPr/>
          </p:nvSpPr>
          <p:spPr bwMode="auto">
            <a:xfrm>
              <a:off x="2282" y="3329"/>
              <a:ext cx="14" cy="10"/>
            </a:xfrm>
            <a:custGeom>
              <a:avLst/>
              <a:gdLst>
                <a:gd name="T0" fmla="*/ 42 w 42"/>
                <a:gd name="T1" fmla="*/ 0 h 29"/>
                <a:gd name="T2" fmla="*/ 42 w 42"/>
                <a:gd name="T3" fmla="*/ 0 h 29"/>
                <a:gd name="T4" fmla="*/ 38 w 42"/>
                <a:gd name="T5" fmla="*/ 1 h 29"/>
                <a:gd name="T6" fmla="*/ 34 w 42"/>
                <a:gd name="T7" fmla="*/ 4 h 29"/>
                <a:gd name="T8" fmla="*/ 30 w 42"/>
                <a:gd name="T9" fmla="*/ 5 h 29"/>
                <a:gd name="T10" fmla="*/ 24 w 42"/>
                <a:gd name="T11" fmla="*/ 7 h 29"/>
                <a:gd name="T12" fmla="*/ 18 w 42"/>
                <a:gd name="T13" fmla="*/ 10 h 29"/>
                <a:gd name="T14" fmla="*/ 13 w 42"/>
                <a:gd name="T15" fmla="*/ 14 h 29"/>
                <a:gd name="T16" fmla="*/ 7 w 42"/>
                <a:gd name="T17" fmla="*/ 16 h 29"/>
                <a:gd name="T18" fmla="*/ 0 w 42"/>
                <a:gd name="T19" fmla="*/ 20 h 29"/>
                <a:gd name="T20" fmla="*/ 5 w 42"/>
                <a:gd name="T21" fmla="*/ 29 h 29"/>
                <a:gd name="T22" fmla="*/ 11 w 42"/>
                <a:gd name="T23" fmla="*/ 25 h 29"/>
                <a:gd name="T24" fmla="*/ 17 w 42"/>
                <a:gd name="T25" fmla="*/ 23 h 29"/>
                <a:gd name="T26" fmla="*/ 23 w 42"/>
                <a:gd name="T27" fmla="*/ 20 h 29"/>
                <a:gd name="T28" fmla="*/ 29 w 42"/>
                <a:gd name="T29" fmla="*/ 16 h 29"/>
                <a:gd name="T30" fmla="*/ 32 w 42"/>
                <a:gd name="T31" fmla="*/ 14 h 29"/>
                <a:gd name="T32" fmla="*/ 37 w 42"/>
                <a:gd name="T33" fmla="*/ 13 h 29"/>
                <a:gd name="T34" fmla="*/ 40 w 42"/>
                <a:gd name="T35" fmla="*/ 10 h 29"/>
                <a:gd name="T36" fmla="*/ 42 w 42"/>
                <a:gd name="T37" fmla="*/ 12 h 29"/>
                <a:gd name="T38" fmla="*/ 42 w 42"/>
                <a:gd name="T39" fmla="*/ 12 h 29"/>
                <a:gd name="T40" fmla="*/ 42 w 42"/>
                <a:gd name="T4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 h="29">
                  <a:moveTo>
                    <a:pt x="42" y="0"/>
                  </a:moveTo>
                  <a:lnTo>
                    <a:pt x="42" y="0"/>
                  </a:lnTo>
                  <a:lnTo>
                    <a:pt x="38" y="1"/>
                  </a:lnTo>
                  <a:lnTo>
                    <a:pt x="34" y="4"/>
                  </a:lnTo>
                  <a:lnTo>
                    <a:pt x="30" y="5"/>
                  </a:lnTo>
                  <a:lnTo>
                    <a:pt x="24" y="7"/>
                  </a:lnTo>
                  <a:lnTo>
                    <a:pt x="18" y="10"/>
                  </a:lnTo>
                  <a:lnTo>
                    <a:pt x="13" y="14"/>
                  </a:lnTo>
                  <a:lnTo>
                    <a:pt x="7" y="16"/>
                  </a:lnTo>
                  <a:lnTo>
                    <a:pt x="0" y="20"/>
                  </a:lnTo>
                  <a:lnTo>
                    <a:pt x="5" y="29"/>
                  </a:lnTo>
                  <a:lnTo>
                    <a:pt x="11" y="25"/>
                  </a:lnTo>
                  <a:lnTo>
                    <a:pt x="17" y="23"/>
                  </a:lnTo>
                  <a:lnTo>
                    <a:pt x="23" y="20"/>
                  </a:lnTo>
                  <a:lnTo>
                    <a:pt x="29" y="16"/>
                  </a:lnTo>
                  <a:lnTo>
                    <a:pt x="32" y="14"/>
                  </a:lnTo>
                  <a:lnTo>
                    <a:pt x="37" y="13"/>
                  </a:lnTo>
                  <a:lnTo>
                    <a:pt x="40" y="10"/>
                  </a:lnTo>
                  <a:lnTo>
                    <a:pt x="42" y="12"/>
                  </a:lnTo>
                  <a:lnTo>
                    <a:pt x="42" y="12"/>
                  </a:lnTo>
                  <a:lnTo>
                    <a:pt x="4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61" name="Freeform 893"/>
            <p:cNvSpPr>
              <a:spLocks/>
            </p:cNvSpPr>
            <p:nvPr/>
          </p:nvSpPr>
          <p:spPr bwMode="auto">
            <a:xfrm>
              <a:off x="2296" y="3329"/>
              <a:ext cx="15" cy="4"/>
            </a:xfrm>
            <a:custGeom>
              <a:avLst/>
              <a:gdLst>
                <a:gd name="T0" fmla="*/ 45 w 45"/>
                <a:gd name="T1" fmla="*/ 1 h 12"/>
                <a:gd name="T2" fmla="*/ 44 w 45"/>
                <a:gd name="T3" fmla="*/ 1 h 12"/>
                <a:gd name="T4" fmla="*/ 40 w 45"/>
                <a:gd name="T5" fmla="*/ 0 h 12"/>
                <a:gd name="T6" fmla="*/ 35 w 45"/>
                <a:gd name="T7" fmla="*/ 0 h 12"/>
                <a:gd name="T8" fmla="*/ 29 w 45"/>
                <a:gd name="T9" fmla="*/ 0 h 12"/>
                <a:gd name="T10" fmla="*/ 22 w 45"/>
                <a:gd name="T11" fmla="*/ 0 h 12"/>
                <a:gd name="T12" fmla="*/ 15 w 45"/>
                <a:gd name="T13" fmla="*/ 0 h 12"/>
                <a:gd name="T14" fmla="*/ 10 w 45"/>
                <a:gd name="T15" fmla="*/ 0 h 12"/>
                <a:gd name="T16" fmla="*/ 4 w 45"/>
                <a:gd name="T17" fmla="*/ 0 h 12"/>
                <a:gd name="T18" fmla="*/ 0 w 45"/>
                <a:gd name="T19" fmla="*/ 0 h 12"/>
                <a:gd name="T20" fmla="*/ 0 w 45"/>
                <a:gd name="T21" fmla="*/ 12 h 12"/>
                <a:gd name="T22" fmla="*/ 4 w 45"/>
                <a:gd name="T23" fmla="*/ 12 h 12"/>
                <a:gd name="T24" fmla="*/ 10 w 45"/>
                <a:gd name="T25" fmla="*/ 12 h 12"/>
                <a:gd name="T26" fmla="*/ 15 w 45"/>
                <a:gd name="T27" fmla="*/ 12 h 12"/>
                <a:gd name="T28" fmla="*/ 22 w 45"/>
                <a:gd name="T29" fmla="*/ 12 h 12"/>
                <a:gd name="T30" fmla="*/ 29 w 45"/>
                <a:gd name="T31" fmla="*/ 12 h 12"/>
                <a:gd name="T32" fmla="*/ 35 w 45"/>
                <a:gd name="T33" fmla="*/ 12 h 12"/>
                <a:gd name="T34" fmla="*/ 40 w 45"/>
                <a:gd name="T35" fmla="*/ 12 h 12"/>
                <a:gd name="T36" fmla="*/ 42 w 45"/>
                <a:gd name="T37" fmla="*/ 10 h 12"/>
                <a:gd name="T38" fmla="*/ 40 w 45"/>
                <a:gd name="T39" fmla="*/ 10 h 12"/>
                <a:gd name="T40" fmla="*/ 45 w 45"/>
                <a:gd name="T41"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 h="12">
                  <a:moveTo>
                    <a:pt x="45" y="1"/>
                  </a:moveTo>
                  <a:lnTo>
                    <a:pt x="44" y="1"/>
                  </a:lnTo>
                  <a:lnTo>
                    <a:pt x="40" y="0"/>
                  </a:lnTo>
                  <a:lnTo>
                    <a:pt x="35" y="0"/>
                  </a:lnTo>
                  <a:lnTo>
                    <a:pt x="29" y="0"/>
                  </a:lnTo>
                  <a:lnTo>
                    <a:pt x="22" y="0"/>
                  </a:lnTo>
                  <a:lnTo>
                    <a:pt x="15" y="0"/>
                  </a:lnTo>
                  <a:lnTo>
                    <a:pt x="10" y="0"/>
                  </a:lnTo>
                  <a:lnTo>
                    <a:pt x="4" y="0"/>
                  </a:lnTo>
                  <a:lnTo>
                    <a:pt x="0" y="0"/>
                  </a:lnTo>
                  <a:lnTo>
                    <a:pt x="0" y="12"/>
                  </a:lnTo>
                  <a:lnTo>
                    <a:pt x="4" y="12"/>
                  </a:lnTo>
                  <a:lnTo>
                    <a:pt x="10" y="12"/>
                  </a:lnTo>
                  <a:lnTo>
                    <a:pt x="15" y="12"/>
                  </a:lnTo>
                  <a:lnTo>
                    <a:pt x="22" y="12"/>
                  </a:lnTo>
                  <a:lnTo>
                    <a:pt x="29" y="12"/>
                  </a:lnTo>
                  <a:lnTo>
                    <a:pt x="35" y="12"/>
                  </a:lnTo>
                  <a:lnTo>
                    <a:pt x="40" y="12"/>
                  </a:lnTo>
                  <a:lnTo>
                    <a:pt x="42" y="10"/>
                  </a:lnTo>
                  <a:lnTo>
                    <a:pt x="40" y="10"/>
                  </a:lnTo>
                  <a:lnTo>
                    <a:pt x="45"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62" name="Freeform 894"/>
            <p:cNvSpPr>
              <a:spLocks/>
            </p:cNvSpPr>
            <p:nvPr/>
          </p:nvSpPr>
          <p:spPr bwMode="auto">
            <a:xfrm>
              <a:off x="2310" y="3330"/>
              <a:ext cx="54" cy="33"/>
            </a:xfrm>
            <a:custGeom>
              <a:avLst/>
              <a:gdLst>
                <a:gd name="T0" fmla="*/ 164 w 164"/>
                <a:gd name="T1" fmla="*/ 90 h 99"/>
                <a:gd name="T2" fmla="*/ 164 w 164"/>
                <a:gd name="T3" fmla="*/ 90 h 99"/>
                <a:gd name="T4" fmla="*/ 155 w 164"/>
                <a:gd name="T5" fmla="*/ 85 h 99"/>
                <a:gd name="T6" fmla="*/ 134 w 164"/>
                <a:gd name="T7" fmla="*/ 75 h 99"/>
                <a:gd name="T8" fmla="*/ 108 w 164"/>
                <a:gd name="T9" fmla="*/ 61 h 99"/>
                <a:gd name="T10" fmla="*/ 81 w 164"/>
                <a:gd name="T11" fmla="*/ 45 h 99"/>
                <a:gd name="T12" fmla="*/ 53 w 164"/>
                <a:gd name="T13" fmla="*/ 29 h 99"/>
                <a:gd name="T14" fmla="*/ 29 w 164"/>
                <a:gd name="T15" fmla="*/ 15 h 99"/>
                <a:gd name="T16" fmla="*/ 13 w 164"/>
                <a:gd name="T17" fmla="*/ 5 h 99"/>
                <a:gd name="T18" fmla="*/ 5 w 164"/>
                <a:gd name="T19" fmla="*/ 0 h 99"/>
                <a:gd name="T20" fmla="*/ 0 w 164"/>
                <a:gd name="T21" fmla="*/ 9 h 99"/>
                <a:gd name="T22" fmla="*/ 8 w 164"/>
                <a:gd name="T23" fmla="*/ 14 h 99"/>
                <a:gd name="T24" fmla="*/ 24 w 164"/>
                <a:gd name="T25" fmla="*/ 24 h 99"/>
                <a:gd name="T26" fmla="*/ 48 w 164"/>
                <a:gd name="T27" fmla="*/ 38 h 99"/>
                <a:gd name="T28" fmla="*/ 76 w 164"/>
                <a:gd name="T29" fmla="*/ 54 h 99"/>
                <a:gd name="T30" fmla="*/ 103 w 164"/>
                <a:gd name="T31" fmla="*/ 70 h 99"/>
                <a:gd name="T32" fmla="*/ 130 w 164"/>
                <a:gd name="T33" fmla="*/ 84 h 99"/>
                <a:gd name="T34" fmla="*/ 150 w 164"/>
                <a:gd name="T35" fmla="*/ 94 h 99"/>
                <a:gd name="T36" fmla="*/ 164 w 164"/>
                <a:gd name="T37" fmla="*/ 99 h 99"/>
                <a:gd name="T38" fmla="*/ 164 w 164"/>
                <a:gd name="T39" fmla="*/ 99 h 99"/>
                <a:gd name="T40" fmla="*/ 164 w 164"/>
                <a:gd name="T41" fmla="*/ 9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4" h="99">
                  <a:moveTo>
                    <a:pt x="164" y="90"/>
                  </a:moveTo>
                  <a:lnTo>
                    <a:pt x="164" y="90"/>
                  </a:lnTo>
                  <a:lnTo>
                    <a:pt x="155" y="85"/>
                  </a:lnTo>
                  <a:lnTo>
                    <a:pt x="134" y="75"/>
                  </a:lnTo>
                  <a:lnTo>
                    <a:pt x="108" y="61"/>
                  </a:lnTo>
                  <a:lnTo>
                    <a:pt x="81" y="45"/>
                  </a:lnTo>
                  <a:lnTo>
                    <a:pt x="53" y="29"/>
                  </a:lnTo>
                  <a:lnTo>
                    <a:pt x="29" y="15"/>
                  </a:lnTo>
                  <a:lnTo>
                    <a:pt x="13" y="5"/>
                  </a:lnTo>
                  <a:lnTo>
                    <a:pt x="5" y="0"/>
                  </a:lnTo>
                  <a:lnTo>
                    <a:pt x="0" y="9"/>
                  </a:lnTo>
                  <a:lnTo>
                    <a:pt x="8" y="14"/>
                  </a:lnTo>
                  <a:lnTo>
                    <a:pt x="24" y="24"/>
                  </a:lnTo>
                  <a:lnTo>
                    <a:pt x="48" y="38"/>
                  </a:lnTo>
                  <a:lnTo>
                    <a:pt x="76" y="54"/>
                  </a:lnTo>
                  <a:lnTo>
                    <a:pt x="103" y="70"/>
                  </a:lnTo>
                  <a:lnTo>
                    <a:pt x="130" y="84"/>
                  </a:lnTo>
                  <a:lnTo>
                    <a:pt x="150" y="94"/>
                  </a:lnTo>
                  <a:lnTo>
                    <a:pt x="164" y="99"/>
                  </a:lnTo>
                  <a:lnTo>
                    <a:pt x="164" y="99"/>
                  </a:lnTo>
                  <a:lnTo>
                    <a:pt x="164" y="9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63" name="Freeform 895"/>
            <p:cNvSpPr>
              <a:spLocks/>
            </p:cNvSpPr>
            <p:nvPr/>
          </p:nvSpPr>
          <p:spPr bwMode="auto">
            <a:xfrm>
              <a:off x="2364" y="3360"/>
              <a:ext cx="16" cy="17"/>
            </a:xfrm>
            <a:custGeom>
              <a:avLst/>
              <a:gdLst>
                <a:gd name="T0" fmla="*/ 44 w 48"/>
                <a:gd name="T1" fmla="*/ 43 h 52"/>
                <a:gd name="T2" fmla="*/ 48 w 48"/>
                <a:gd name="T3" fmla="*/ 47 h 52"/>
                <a:gd name="T4" fmla="*/ 46 w 48"/>
                <a:gd name="T5" fmla="*/ 42 h 52"/>
                <a:gd name="T6" fmla="*/ 42 w 48"/>
                <a:gd name="T7" fmla="*/ 36 h 52"/>
                <a:gd name="T8" fmla="*/ 38 w 48"/>
                <a:gd name="T9" fmla="*/ 29 h 52"/>
                <a:gd name="T10" fmla="*/ 31 w 48"/>
                <a:gd name="T11" fmla="*/ 20 h 52"/>
                <a:gd name="T12" fmla="*/ 24 w 48"/>
                <a:gd name="T13" fmla="*/ 13 h 52"/>
                <a:gd name="T14" fmla="*/ 16 w 48"/>
                <a:gd name="T15" fmla="*/ 8 h 52"/>
                <a:gd name="T16" fmla="*/ 9 w 48"/>
                <a:gd name="T17" fmla="*/ 2 h 52"/>
                <a:gd name="T18" fmla="*/ 0 w 48"/>
                <a:gd name="T19" fmla="*/ 0 h 52"/>
                <a:gd name="T20" fmla="*/ 0 w 48"/>
                <a:gd name="T21" fmla="*/ 9 h 52"/>
                <a:gd name="T22" fmla="*/ 5 w 48"/>
                <a:gd name="T23" fmla="*/ 11 h 52"/>
                <a:gd name="T24" fmla="*/ 12 w 48"/>
                <a:gd name="T25" fmla="*/ 14 h 52"/>
                <a:gd name="T26" fmla="*/ 17 w 48"/>
                <a:gd name="T27" fmla="*/ 20 h 52"/>
                <a:gd name="T28" fmla="*/ 24 w 48"/>
                <a:gd name="T29" fmla="*/ 27 h 52"/>
                <a:gd name="T30" fmla="*/ 29 w 48"/>
                <a:gd name="T31" fmla="*/ 34 h 52"/>
                <a:gd name="T32" fmla="*/ 33 w 48"/>
                <a:gd name="T33" fmla="*/ 41 h 52"/>
                <a:gd name="T34" fmla="*/ 37 w 48"/>
                <a:gd name="T35" fmla="*/ 47 h 52"/>
                <a:gd name="T36" fmla="*/ 39 w 48"/>
                <a:gd name="T37" fmla="*/ 49 h 52"/>
                <a:gd name="T38" fmla="*/ 44 w 48"/>
                <a:gd name="T39" fmla="*/ 52 h 52"/>
                <a:gd name="T40" fmla="*/ 39 w 48"/>
                <a:gd name="T41" fmla="*/ 49 h 52"/>
                <a:gd name="T42" fmla="*/ 41 w 48"/>
                <a:gd name="T43" fmla="*/ 51 h 52"/>
                <a:gd name="T44" fmla="*/ 45 w 48"/>
                <a:gd name="T45" fmla="*/ 52 h 52"/>
                <a:gd name="T46" fmla="*/ 47 w 48"/>
                <a:gd name="T47" fmla="*/ 50 h 52"/>
                <a:gd name="T48" fmla="*/ 48 w 48"/>
                <a:gd name="T49" fmla="*/ 47 h 52"/>
                <a:gd name="T50" fmla="*/ 44 w 48"/>
                <a:gd name="T51" fmla="*/ 4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52">
                  <a:moveTo>
                    <a:pt x="44" y="43"/>
                  </a:moveTo>
                  <a:lnTo>
                    <a:pt x="48" y="47"/>
                  </a:lnTo>
                  <a:lnTo>
                    <a:pt x="46" y="42"/>
                  </a:lnTo>
                  <a:lnTo>
                    <a:pt x="42" y="36"/>
                  </a:lnTo>
                  <a:lnTo>
                    <a:pt x="38" y="29"/>
                  </a:lnTo>
                  <a:lnTo>
                    <a:pt x="31" y="20"/>
                  </a:lnTo>
                  <a:lnTo>
                    <a:pt x="24" y="13"/>
                  </a:lnTo>
                  <a:lnTo>
                    <a:pt x="16" y="8"/>
                  </a:lnTo>
                  <a:lnTo>
                    <a:pt x="9" y="2"/>
                  </a:lnTo>
                  <a:lnTo>
                    <a:pt x="0" y="0"/>
                  </a:lnTo>
                  <a:lnTo>
                    <a:pt x="0" y="9"/>
                  </a:lnTo>
                  <a:lnTo>
                    <a:pt x="5" y="11"/>
                  </a:lnTo>
                  <a:lnTo>
                    <a:pt x="12" y="14"/>
                  </a:lnTo>
                  <a:lnTo>
                    <a:pt x="17" y="20"/>
                  </a:lnTo>
                  <a:lnTo>
                    <a:pt x="24" y="27"/>
                  </a:lnTo>
                  <a:lnTo>
                    <a:pt x="29" y="34"/>
                  </a:lnTo>
                  <a:lnTo>
                    <a:pt x="33" y="41"/>
                  </a:lnTo>
                  <a:lnTo>
                    <a:pt x="37" y="47"/>
                  </a:lnTo>
                  <a:lnTo>
                    <a:pt x="39" y="49"/>
                  </a:lnTo>
                  <a:lnTo>
                    <a:pt x="44" y="52"/>
                  </a:lnTo>
                  <a:lnTo>
                    <a:pt x="39" y="49"/>
                  </a:lnTo>
                  <a:lnTo>
                    <a:pt x="41" y="51"/>
                  </a:lnTo>
                  <a:lnTo>
                    <a:pt x="45" y="52"/>
                  </a:lnTo>
                  <a:lnTo>
                    <a:pt x="47" y="50"/>
                  </a:lnTo>
                  <a:lnTo>
                    <a:pt x="48" y="47"/>
                  </a:lnTo>
                  <a:lnTo>
                    <a:pt x="44" y="4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64" name="Freeform 896"/>
            <p:cNvSpPr>
              <a:spLocks/>
            </p:cNvSpPr>
            <p:nvPr/>
          </p:nvSpPr>
          <p:spPr bwMode="auto">
            <a:xfrm>
              <a:off x="2379" y="3374"/>
              <a:ext cx="35" cy="18"/>
            </a:xfrm>
            <a:custGeom>
              <a:avLst/>
              <a:gdLst>
                <a:gd name="T0" fmla="*/ 106 w 106"/>
                <a:gd name="T1" fmla="*/ 46 h 53"/>
                <a:gd name="T2" fmla="*/ 106 w 106"/>
                <a:gd name="T3" fmla="*/ 46 h 53"/>
                <a:gd name="T4" fmla="*/ 101 w 106"/>
                <a:gd name="T5" fmla="*/ 42 h 53"/>
                <a:gd name="T6" fmla="*/ 95 w 106"/>
                <a:gd name="T7" fmla="*/ 37 h 53"/>
                <a:gd name="T8" fmla="*/ 84 w 106"/>
                <a:gd name="T9" fmla="*/ 29 h 53"/>
                <a:gd name="T10" fmla="*/ 72 w 106"/>
                <a:gd name="T11" fmla="*/ 22 h 53"/>
                <a:gd name="T12" fmla="*/ 57 w 106"/>
                <a:gd name="T13" fmla="*/ 16 h 53"/>
                <a:gd name="T14" fmla="*/ 40 w 106"/>
                <a:gd name="T15" fmla="*/ 9 h 53"/>
                <a:gd name="T16" fmla="*/ 21 w 106"/>
                <a:gd name="T17" fmla="*/ 4 h 53"/>
                <a:gd name="T18" fmla="*/ 0 w 106"/>
                <a:gd name="T19" fmla="*/ 0 h 53"/>
                <a:gd name="T20" fmla="*/ 0 w 106"/>
                <a:gd name="T21" fmla="*/ 9 h 53"/>
                <a:gd name="T22" fmla="*/ 19 w 106"/>
                <a:gd name="T23" fmla="*/ 13 h 53"/>
                <a:gd name="T24" fmla="*/ 37 w 106"/>
                <a:gd name="T25" fmla="*/ 18 h 53"/>
                <a:gd name="T26" fmla="*/ 55 w 106"/>
                <a:gd name="T27" fmla="*/ 25 h 53"/>
                <a:gd name="T28" fmla="*/ 67 w 106"/>
                <a:gd name="T29" fmla="*/ 31 h 53"/>
                <a:gd name="T30" fmla="*/ 80 w 106"/>
                <a:gd name="T31" fmla="*/ 38 h 53"/>
                <a:gd name="T32" fmla="*/ 88 w 106"/>
                <a:gd name="T33" fmla="*/ 44 h 53"/>
                <a:gd name="T34" fmla="*/ 95 w 106"/>
                <a:gd name="T35" fmla="*/ 49 h 53"/>
                <a:gd name="T36" fmla="*/ 99 w 106"/>
                <a:gd name="T37" fmla="*/ 53 h 53"/>
                <a:gd name="T38" fmla="*/ 99 w 106"/>
                <a:gd name="T39" fmla="*/ 53 h 53"/>
                <a:gd name="T40" fmla="*/ 106 w 106"/>
                <a:gd name="T41"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6" h="53">
                  <a:moveTo>
                    <a:pt x="106" y="46"/>
                  </a:moveTo>
                  <a:lnTo>
                    <a:pt x="106" y="46"/>
                  </a:lnTo>
                  <a:lnTo>
                    <a:pt x="101" y="42"/>
                  </a:lnTo>
                  <a:lnTo>
                    <a:pt x="95" y="37"/>
                  </a:lnTo>
                  <a:lnTo>
                    <a:pt x="84" y="29"/>
                  </a:lnTo>
                  <a:lnTo>
                    <a:pt x="72" y="22"/>
                  </a:lnTo>
                  <a:lnTo>
                    <a:pt x="57" y="16"/>
                  </a:lnTo>
                  <a:lnTo>
                    <a:pt x="40" y="9"/>
                  </a:lnTo>
                  <a:lnTo>
                    <a:pt x="21" y="4"/>
                  </a:lnTo>
                  <a:lnTo>
                    <a:pt x="0" y="0"/>
                  </a:lnTo>
                  <a:lnTo>
                    <a:pt x="0" y="9"/>
                  </a:lnTo>
                  <a:lnTo>
                    <a:pt x="19" y="13"/>
                  </a:lnTo>
                  <a:lnTo>
                    <a:pt x="37" y="18"/>
                  </a:lnTo>
                  <a:lnTo>
                    <a:pt x="55" y="25"/>
                  </a:lnTo>
                  <a:lnTo>
                    <a:pt x="67" y="31"/>
                  </a:lnTo>
                  <a:lnTo>
                    <a:pt x="80" y="38"/>
                  </a:lnTo>
                  <a:lnTo>
                    <a:pt x="88" y="44"/>
                  </a:lnTo>
                  <a:lnTo>
                    <a:pt x="95" y="49"/>
                  </a:lnTo>
                  <a:lnTo>
                    <a:pt x="99" y="53"/>
                  </a:lnTo>
                  <a:lnTo>
                    <a:pt x="99" y="53"/>
                  </a:lnTo>
                  <a:lnTo>
                    <a:pt x="106" y="4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65" name="Freeform 897"/>
            <p:cNvSpPr>
              <a:spLocks/>
            </p:cNvSpPr>
            <p:nvPr/>
          </p:nvSpPr>
          <p:spPr bwMode="auto">
            <a:xfrm>
              <a:off x="2412" y="3389"/>
              <a:ext cx="47" cy="43"/>
            </a:xfrm>
            <a:custGeom>
              <a:avLst/>
              <a:gdLst>
                <a:gd name="T0" fmla="*/ 133 w 140"/>
                <a:gd name="T1" fmla="*/ 120 h 129"/>
                <a:gd name="T2" fmla="*/ 139 w 140"/>
                <a:gd name="T3" fmla="*/ 121 h 129"/>
                <a:gd name="T4" fmla="*/ 128 w 140"/>
                <a:gd name="T5" fmla="*/ 112 h 129"/>
                <a:gd name="T6" fmla="*/ 112 w 140"/>
                <a:gd name="T7" fmla="*/ 97 h 129"/>
                <a:gd name="T8" fmla="*/ 92 w 140"/>
                <a:gd name="T9" fmla="*/ 78 h 129"/>
                <a:gd name="T10" fmla="*/ 70 w 140"/>
                <a:gd name="T11" fmla="*/ 57 h 129"/>
                <a:gd name="T12" fmla="*/ 48 w 140"/>
                <a:gd name="T13" fmla="*/ 38 h 129"/>
                <a:gd name="T14" fmla="*/ 29 w 140"/>
                <a:gd name="T15" fmla="*/ 21 h 129"/>
                <a:gd name="T16" fmla="*/ 14 w 140"/>
                <a:gd name="T17" fmla="*/ 7 h 129"/>
                <a:gd name="T18" fmla="*/ 7 w 140"/>
                <a:gd name="T19" fmla="*/ 0 h 129"/>
                <a:gd name="T20" fmla="*/ 0 w 140"/>
                <a:gd name="T21" fmla="*/ 7 h 129"/>
                <a:gd name="T22" fmla="*/ 7 w 140"/>
                <a:gd name="T23" fmla="*/ 14 h 129"/>
                <a:gd name="T24" fmla="*/ 22 w 140"/>
                <a:gd name="T25" fmla="*/ 27 h 129"/>
                <a:gd name="T26" fmla="*/ 41 w 140"/>
                <a:gd name="T27" fmla="*/ 45 h 129"/>
                <a:gd name="T28" fmla="*/ 63 w 140"/>
                <a:gd name="T29" fmla="*/ 64 h 129"/>
                <a:gd name="T30" fmla="*/ 85 w 140"/>
                <a:gd name="T31" fmla="*/ 85 h 129"/>
                <a:gd name="T32" fmla="*/ 105 w 140"/>
                <a:gd name="T33" fmla="*/ 104 h 129"/>
                <a:gd name="T34" fmla="*/ 122 w 140"/>
                <a:gd name="T35" fmla="*/ 119 h 129"/>
                <a:gd name="T36" fmla="*/ 132 w 140"/>
                <a:gd name="T37" fmla="*/ 128 h 129"/>
                <a:gd name="T38" fmla="*/ 138 w 140"/>
                <a:gd name="T39" fmla="*/ 129 h 129"/>
                <a:gd name="T40" fmla="*/ 132 w 140"/>
                <a:gd name="T41" fmla="*/ 128 h 129"/>
                <a:gd name="T42" fmla="*/ 135 w 140"/>
                <a:gd name="T43" fmla="*/ 129 h 129"/>
                <a:gd name="T44" fmla="*/ 139 w 140"/>
                <a:gd name="T45" fmla="*/ 128 h 129"/>
                <a:gd name="T46" fmla="*/ 140 w 140"/>
                <a:gd name="T47" fmla="*/ 125 h 129"/>
                <a:gd name="T48" fmla="*/ 139 w 140"/>
                <a:gd name="T49" fmla="*/ 121 h 129"/>
                <a:gd name="T50" fmla="*/ 133 w 140"/>
                <a:gd name="T51" fmla="*/ 12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0" h="129">
                  <a:moveTo>
                    <a:pt x="133" y="120"/>
                  </a:moveTo>
                  <a:lnTo>
                    <a:pt x="139" y="121"/>
                  </a:lnTo>
                  <a:lnTo>
                    <a:pt x="128" y="112"/>
                  </a:lnTo>
                  <a:lnTo>
                    <a:pt x="112" y="97"/>
                  </a:lnTo>
                  <a:lnTo>
                    <a:pt x="92" y="78"/>
                  </a:lnTo>
                  <a:lnTo>
                    <a:pt x="70" y="57"/>
                  </a:lnTo>
                  <a:lnTo>
                    <a:pt x="48" y="38"/>
                  </a:lnTo>
                  <a:lnTo>
                    <a:pt x="29" y="21"/>
                  </a:lnTo>
                  <a:lnTo>
                    <a:pt x="14" y="7"/>
                  </a:lnTo>
                  <a:lnTo>
                    <a:pt x="7" y="0"/>
                  </a:lnTo>
                  <a:lnTo>
                    <a:pt x="0" y="7"/>
                  </a:lnTo>
                  <a:lnTo>
                    <a:pt x="7" y="14"/>
                  </a:lnTo>
                  <a:lnTo>
                    <a:pt x="22" y="27"/>
                  </a:lnTo>
                  <a:lnTo>
                    <a:pt x="41" y="45"/>
                  </a:lnTo>
                  <a:lnTo>
                    <a:pt x="63" y="64"/>
                  </a:lnTo>
                  <a:lnTo>
                    <a:pt x="85" y="85"/>
                  </a:lnTo>
                  <a:lnTo>
                    <a:pt x="105" y="104"/>
                  </a:lnTo>
                  <a:lnTo>
                    <a:pt x="122" y="119"/>
                  </a:lnTo>
                  <a:lnTo>
                    <a:pt x="132" y="128"/>
                  </a:lnTo>
                  <a:lnTo>
                    <a:pt x="138" y="129"/>
                  </a:lnTo>
                  <a:lnTo>
                    <a:pt x="132" y="128"/>
                  </a:lnTo>
                  <a:lnTo>
                    <a:pt x="135" y="129"/>
                  </a:lnTo>
                  <a:lnTo>
                    <a:pt x="139" y="128"/>
                  </a:lnTo>
                  <a:lnTo>
                    <a:pt x="140" y="125"/>
                  </a:lnTo>
                  <a:lnTo>
                    <a:pt x="139" y="121"/>
                  </a:lnTo>
                  <a:lnTo>
                    <a:pt x="133" y="12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66" name="Freeform 898"/>
            <p:cNvSpPr>
              <a:spLocks/>
            </p:cNvSpPr>
            <p:nvPr/>
          </p:nvSpPr>
          <p:spPr bwMode="auto">
            <a:xfrm>
              <a:off x="2456" y="3425"/>
              <a:ext cx="61" cy="7"/>
            </a:xfrm>
            <a:custGeom>
              <a:avLst/>
              <a:gdLst>
                <a:gd name="T0" fmla="*/ 179 w 181"/>
                <a:gd name="T1" fmla="*/ 2 h 23"/>
                <a:gd name="T2" fmla="*/ 179 w 181"/>
                <a:gd name="T3" fmla="*/ 2 h 23"/>
                <a:gd name="T4" fmla="*/ 169 w 181"/>
                <a:gd name="T5" fmla="*/ 2 h 23"/>
                <a:gd name="T6" fmla="*/ 151 w 181"/>
                <a:gd name="T7" fmla="*/ 2 h 23"/>
                <a:gd name="T8" fmla="*/ 127 w 181"/>
                <a:gd name="T9" fmla="*/ 2 h 23"/>
                <a:gd name="T10" fmla="*/ 101 w 181"/>
                <a:gd name="T11" fmla="*/ 0 h 23"/>
                <a:gd name="T12" fmla="*/ 72 w 181"/>
                <a:gd name="T13" fmla="*/ 2 h 23"/>
                <a:gd name="T14" fmla="*/ 45 w 181"/>
                <a:gd name="T15" fmla="*/ 4 h 23"/>
                <a:gd name="T16" fmla="*/ 19 w 181"/>
                <a:gd name="T17" fmla="*/ 7 h 23"/>
                <a:gd name="T18" fmla="*/ 0 w 181"/>
                <a:gd name="T19" fmla="*/ 14 h 23"/>
                <a:gd name="T20" fmla="*/ 5 w 181"/>
                <a:gd name="T21" fmla="*/ 23 h 23"/>
                <a:gd name="T22" fmla="*/ 22 w 181"/>
                <a:gd name="T23" fmla="*/ 16 h 23"/>
                <a:gd name="T24" fmla="*/ 45 w 181"/>
                <a:gd name="T25" fmla="*/ 13 h 23"/>
                <a:gd name="T26" fmla="*/ 72 w 181"/>
                <a:gd name="T27" fmla="*/ 11 h 23"/>
                <a:gd name="T28" fmla="*/ 101 w 181"/>
                <a:gd name="T29" fmla="*/ 12 h 23"/>
                <a:gd name="T30" fmla="*/ 127 w 181"/>
                <a:gd name="T31" fmla="*/ 13 h 23"/>
                <a:gd name="T32" fmla="*/ 151 w 181"/>
                <a:gd name="T33" fmla="*/ 13 h 23"/>
                <a:gd name="T34" fmla="*/ 169 w 181"/>
                <a:gd name="T35" fmla="*/ 13 h 23"/>
                <a:gd name="T36" fmla="*/ 181 w 181"/>
                <a:gd name="T37" fmla="*/ 11 h 23"/>
                <a:gd name="T38" fmla="*/ 181 w 181"/>
                <a:gd name="T39" fmla="*/ 11 h 23"/>
                <a:gd name="T40" fmla="*/ 179 w 181"/>
                <a:gd name="T41"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1" h="23">
                  <a:moveTo>
                    <a:pt x="179" y="2"/>
                  </a:moveTo>
                  <a:lnTo>
                    <a:pt x="179" y="2"/>
                  </a:lnTo>
                  <a:lnTo>
                    <a:pt x="169" y="2"/>
                  </a:lnTo>
                  <a:lnTo>
                    <a:pt x="151" y="2"/>
                  </a:lnTo>
                  <a:lnTo>
                    <a:pt x="127" y="2"/>
                  </a:lnTo>
                  <a:lnTo>
                    <a:pt x="101" y="0"/>
                  </a:lnTo>
                  <a:lnTo>
                    <a:pt x="72" y="2"/>
                  </a:lnTo>
                  <a:lnTo>
                    <a:pt x="45" y="4"/>
                  </a:lnTo>
                  <a:lnTo>
                    <a:pt x="19" y="7"/>
                  </a:lnTo>
                  <a:lnTo>
                    <a:pt x="0" y="14"/>
                  </a:lnTo>
                  <a:lnTo>
                    <a:pt x="5" y="23"/>
                  </a:lnTo>
                  <a:lnTo>
                    <a:pt x="22" y="16"/>
                  </a:lnTo>
                  <a:lnTo>
                    <a:pt x="45" y="13"/>
                  </a:lnTo>
                  <a:lnTo>
                    <a:pt x="72" y="11"/>
                  </a:lnTo>
                  <a:lnTo>
                    <a:pt x="101" y="12"/>
                  </a:lnTo>
                  <a:lnTo>
                    <a:pt x="127" y="13"/>
                  </a:lnTo>
                  <a:lnTo>
                    <a:pt x="151" y="13"/>
                  </a:lnTo>
                  <a:lnTo>
                    <a:pt x="169" y="13"/>
                  </a:lnTo>
                  <a:lnTo>
                    <a:pt x="181" y="11"/>
                  </a:lnTo>
                  <a:lnTo>
                    <a:pt x="181" y="11"/>
                  </a:lnTo>
                  <a:lnTo>
                    <a:pt x="179"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67" name="Freeform 899"/>
            <p:cNvSpPr>
              <a:spLocks/>
            </p:cNvSpPr>
            <p:nvPr/>
          </p:nvSpPr>
          <p:spPr bwMode="auto">
            <a:xfrm>
              <a:off x="2516" y="3402"/>
              <a:ext cx="49" cy="26"/>
            </a:xfrm>
            <a:custGeom>
              <a:avLst/>
              <a:gdLst>
                <a:gd name="T0" fmla="*/ 144 w 146"/>
                <a:gd name="T1" fmla="*/ 0 h 80"/>
                <a:gd name="T2" fmla="*/ 144 w 146"/>
                <a:gd name="T3" fmla="*/ 0 h 80"/>
                <a:gd name="T4" fmla="*/ 130 w 146"/>
                <a:gd name="T5" fmla="*/ 5 h 80"/>
                <a:gd name="T6" fmla="*/ 109 w 146"/>
                <a:gd name="T7" fmla="*/ 13 h 80"/>
                <a:gd name="T8" fmla="*/ 88 w 146"/>
                <a:gd name="T9" fmla="*/ 25 h 80"/>
                <a:gd name="T10" fmla="*/ 66 w 146"/>
                <a:gd name="T11" fmla="*/ 36 h 80"/>
                <a:gd name="T12" fmla="*/ 43 w 146"/>
                <a:gd name="T13" fmla="*/ 48 h 80"/>
                <a:gd name="T14" fmla="*/ 24 w 146"/>
                <a:gd name="T15" fmla="*/ 58 h 80"/>
                <a:gd name="T16" fmla="*/ 8 w 146"/>
                <a:gd name="T17" fmla="*/ 66 h 80"/>
                <a:gd name="T18" fmla="*/ 0 w 146"/>
                <a:gd name="T19" fmla="*/ 71 h 80"/>
                <a:gd name="T20" fmla="*/ 2 w 146"/>
                <a:gd name="T21" fmla="*/ 80 h 80"/>
                <a:gd name="T22" fmla="*/ 12 w 146"/>
                <a:gd name="T23" fmla="*/ 75 h 80"/>
                <a:gd name="T24" fmla="*/ 28 w 146"/>
                <a:gd name="T25" fmla="*/ 67 h 80"/>
                <a:gd name="T26" fmla="*/ 48 w 146"/>
                <a:gd name="T27" fmla="*/ 57 h 80"/>
                <a:gd name="T28" fmla="*/ 70 w 146"/>
                <a:gd name="T29" fmla="*/ 45 h 80"/>
                <a:gd name="T30" fmla="*/ 92 w 146"/>
                <a:gd name="T31" fmla="*/ 34 h 80"/>
                <a:gd name="T32" fmla="*/ 114 w 146"/>
                <a:gd name="T33" fmla="*/ 22 h 80"/>
                <a:gd name="T34" fmla="*/ 132 w 146"/>
                <a:gd name="T35" fmla="*/ 14 h 80"/>
                <a:gd name="T36" fmla="*/ 146 w 146"/>
                <a:gd name="T37" fmla="*/ 9 h 80"/>
                <a:gd name="T38" fmla="*/ 146 w 146"/>
                <a:gd name="T39" fmla="*/ 9 h 80"/>
                <a:gd name="T40" fmla="*/ 144 w 146"/>
                <a:gd name="T41"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6" h="80">
                  <a:moveTo>
                    <a:pt x="144" y="0"/>
                  </a:moveTo>
                  <a:lnTo>
                    <a:pt x="144" y="0"/>
                  </a:lnTo>
                  <a:lnTo>
                    <a:pt x="130" y="5"/>
                  </a:lnTo>
                  <a:lnTo>
                    <a:pt x="109" y="13"/>
                  </a:lnTo>
                  <a:lnTo>
                    <a:pt x="88" y="25"/>
                  </a:lnTo>
                  <a:lnTo>
                    <a:pt x="66" y="36"/>
                  </a:lnTo>
                  <a:lnTo>
                    <a:pt x="43" y="48"/>
                  </a:lnTo>
                  <a:lnTo>
                    <a:pt x="24" y="58"/>
                  </a:lnTo>
                  <a:lnTo>
                    <a:pt x="8" y="66"/>
                  </a:lnTo>
                  <a:lnTo>
                    <a:pt x="0" y="71"/>
                  </a:lnTo>
                  <a:lnTo>
                    <a:pt x="2" y="80"/>
                  </a:lnTo>
                  <a:lnTo>
                    <a:pt x="12" y="75"/>
                  </a:lnTo>
                  <a:lnTo>
                    <a:pt x="28" y="67"/>
                  </a:lnTo>
                  <a:lnTo>
                    <a:pt x="48" y="57"/>
                  </a:lnTo>
                  <a:lnTo>
                    <a:pt x="70" y="45"/>
                  </a:lnTo>
                  <a:lnTo>
                    <a:pt x="92" y="34"/>
                  </a:lnTo>
                  <a:lnTo>
                    <a:pt x="114" y="22"/>
                  </a:lnTo>
                  <a:lnTo>
                    <a:pt x="132" y="14"/>
                  </a:lnTo>
                  <a:lnTo>
                    <a:pt x="146" y="9"/>
                  </a:lnTo>
                  <a:lnTo>
                    <a:pt x="146" y="9"/>
                  </a:lnTo>
                  <a:lnTo>
                    <a:pt x="14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68" name="Freeform 900"/>
            <p:cNvSpPr>
              <a:spLocks/>
            </p:cNvSpPr>
            <p:nvPr/>
          </p:nvSpPr>
          <p:spPr bwMode="auto">
            <a:xfrm>
              <a:off x="2564" y="3337"/>
              <a:ext cx="106" cy="68"/>
            </a:xfrm>
            <a:custGeom>
              <a:avLst/>
              <a:gdLst>
                <a:gd name="T0" fmla="*/ 311 w 317"/>
                <a:gd name="T1" fmla="*/ 0 h 204"/>
                <a:gd name="T2" fmla="*/ 309 w 317"/>
                <a:gd name="T3" fmla="*/ 1 h 204"/>
                <a:gd name="T4" fmla="*/ 302 w 317"/>
                <a:gd name="T5" fmla="*/ 7 h 204"/>
                <a:gd name="T6" fmla="*/ 290 w 317"/>
                <a:gd name="T7" fmla="*/ 16 h 204"/>
                <a:gd name="T8" fmla="*/ 278 w 317"/>
                <a:gd name="T9" fmla="*/ 25 h 204"/>
                <a:gd name="T10" fmla="*/ 260 w 317"/>
                <a:gd name="T11" fmla="*/ 38 h 204"/>
                <a:gd name="T12" fmla="*/ 239 w 317"/>
                <a:gd name="T13" fmla="*/ 51 h 204"/>
                <a:gd name="T14" fmla="*/ 217 w 317"/>
                <a:gd name="T15" fmla="*/ 66 h 204"/>
                <a:gd name="T16" fmla="*/ 193 w 317"/>
                <a:gd name="T17" fmla="*/ 82 h 204"/>
                <a:gd name="T18" fmla="*/ 169 w 317"/>
                <a:gd name="T19" fmla="*/ 98 h 204"/>
                <a:gd name="T20" fmla="*/ 144 w 317"/>
                <a:gd name="T21" fmla="*/ 114 h 204"/>
                <a:gd name="T22" fmla="*/ 119 w 317"/>
                <a:gd name="T23" fmla="*/ 129 h 204"/>
                <a:gd name="T24" fmla="*/ 94 w 317"/>
                <a:gd name="T25" fmla="*/ 144 h 204"/>
                <a:gd name="T26" fmla="*/ 71 w 317"/>
                <a:gd name="T27" fmla="*/ 158 h 204"/>
                <a:gd name="T28" fmla="*/ 49 w 317"/>
                <a:gd name="T29" fmla="*/ 170 h 204"/>
                <a:gd name="T30" fmla="*/ 29 w 317"/>
                <a:gd name="T31" fmla="*/ 181 h 204"/>
                <a:gd name="T32" fmla="*/ 12 w 317"/>
                <a:gd name="T33" fmla="*/ 189 h 204"/>
                <a:gd name="T34" fmla="*/ 0 w 317"/>
                <a:gd name="T35" fmla="*/ 195 h 204"/>
                <a:gd name="T36" fmla="*/ 2 w 317"/>
                <a:gd name="T37" fmla="*/ 204 h 204"/>
                <a:gd name="T38" fmla="*/ 17 w 317"/>
                <a:gd name="T39" fmla="*/ 198 h 204"/>
                <a:gd name="T40" fmla="*/ 34 w 317"/>
                <a:gd name="T41" fmla="*/ 190 h 204"/>
                <a:gd name="T42" fmla="*/ 54 w 317"/>
                <a:gd name="T43" fmla="*/ 180 h 204"/>
                <a:gd name="T44" fmla="*/ 75 w 317"/>
                <a:gd name="T45" fmla="*/ 167 h 204"/>
                <a:gd name="T46" fmla="*/ 98 w 317"/>
                <a:gd name="T47" fmla="*/ 153 h 204"/>
                <a:gd name="T48" fmla="*/ 123 w 317"/>
                <a:gd name="T49" fmla="*/ 138 h 204"/>
                <a:gd name="T50" fmla="*/ 149 w 317"/>
                <a:gd name="T51" fmla="*/ 124 h 204"/>
                <a:gd name="T52" fmla="*/ 174 w 317"/>
                <a:gd name="T53" fmla="*/ 108 h 204"/>
                <a:gd name="T54" fmla="*/ 198 w 317"/>
                <a:gd name="T55" fmla="*/ 91 h 204"/>
                <a:gd name="T56" fmla="*/ 222 w 317"/>
                <a:gd name="T57" fmla="*/ 75 h 204"/>
                <a:gd name="T58" fmla="*/ 244 w 317"/>
                <a:gd name="T59" fmla="*/ 61 h 204"/>
                <a:gd name="T60" fmla="*/ 264 w 317"/>
                <a:gd name="T61" fmla="*/ 47 h 204"/>
                <a:gd name="T62" fmla="*/ 282 w 317"/>
                <a:gd name="T63" fmla="*/ 34 h 204"/>
                <a:gd name="T64" fmla="*/ 297 w 317"/>
                <a:gd name="T65" fmla="*/ 23 h 204"/>
                <a:gd name="T66" fmla="*/ 309 w 317"/>
                <a:gd name="T67" fmla="*/ 14 h 204"/>
                <a:gd name="T68" fmla="*/ 316 w 317"/>
                <a:gd name="T69" fmla="*/ 8 h 204"/>
                <a:gd name="T70" fmla="*/ 313 w 317"/>
                <a:gd name="T71" fmla="*/ 9 h 204"/>
                <a:gd name="T72" fmla="*/ 316 w 317"/>
                <a:gd name="T73" fmla="*/ 8 h 204"/>
                <a:gd name="T74" fmla="*/ 317 w 317"/>
                <a:gd name="T75" fmla="*/ 4 h 204"/>
                <a:gd name="T76" fmla="*/ 316 w 317"/>
                <a:gd name="T77" fmla="*/ 1 h 204"/>
                <a:gd name="T78" fmla="*/ 312 w 317"/>
                <a:gd name="T79" fmla="*/ 0 h 204"/>
                <a:gd name="T80" fmla="*/ 309 w 317"/>
                <a:gd name="T81" fmla="*/ 1 h 204"/>
                <a:gd name="T82" fmla="*/ 311 w 317"/>
                <a:gd name="T83"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7" h="204">
                  <a:moveTo>
                    <a:pt x="311" y="0"/>
                  </a:moveTo>
                  <a:lnTo>
                    <a:pt x="309" y="1"/>
                  </a:lnTo>
                  <a:lnTo>
                    <a:pt x="302" y="7"/>
                  </a:lnTo>
                  <a:lnTo>
                    <a:pt x="290" y="16"/>
                  </a:lnTo>
                  <a:lnTo>
                    <a:pt x="278" y="25"/>
                  </a:lnTo>
                  <a:lnTo>
                    <a:pt x="260" y="38"/>
                  </a:lnTo>
                  <a:lnTo>
                    <a:pt x="239" y="51"/>
                  </a:lnTo>
                  <a:lnTo>
                    <a:pt x="217" y="66"/>
                  </a:lnTo>
                  <a:lnTo>
                    <a:pt x="193" y="82"/>
                  </a:lnTo>
                  <a:lnTo>
                    <a:pt x="169" y="98"/>
                  </a:lnTo>
                  <a:lnTo>
                    <a:pt x="144" y="114"/>
                  </a:lnTo>
                  <a:lnTo>
                    <a:pt x="119" y="129"/>
                  </a:lnTo>
                  <a:lnTo>
                    <a:pt x="94" y="144"/>
                  </a:lnTo>
                  <a:lnTo>
                    <a:pt x="71" y="158"/>
                  </a:lnTo>
                  <a:lnTo>
                    <a:pt x="49" y="170"/>
                  </a:lnTo>
                  <a:lnTo>
                    <a:pt x="29" y="181"/>
                  </a:lnTo>
                  <a:lnTo>
                    <a:pt x="12" y="189"/>
                  </a:lnTo>
                  <a:lnTo>
                    <a:pt x="0" y="195"/>
                  </a:lnTo>
                  <a:lnTo>
                    <a:pt x="2" y="204"/>
                  </a:lnTo>
                  <a:lnTo>
                    <a:pt x="17" y="198"/>
                  </a:lnTo>
                  <a:lnTo>
                    <a:pt x="34" y="190"/>
                  </a:lnTo>
                  <a:lnTo>
                    <a:pt x="54" y="180"/>
                  </a:lnTo>
                  <a:lnTo>
                    <a:pt x="75" y="167"/>
                  </a:lnTo>
                  <a:lnTo>
                    <a:pt x="98" y="153"/>
                  </a:lnTo>
                  <a:lnTo>
                    <a:pt x="123" y="138"/>
                  </a:lnTo>
                  <a:lnTo>
                    <a:pt x="149" y="124"/>
                  </a:lnTo>
                  <a:lnTo>
                    <a:pt x="174" y="108"/>
                  </a:lnTo>
                  <a:lnTo>
                    <a:pt x="198" y="91"/>
                  </a:lnTo>
                  <a:lnTo>
                    <a:pt x="222" y="75"/>
                  </a:lnTo>
                  <a:lnTo>
                    <a:pt x="244" y="61"/>
                  </a:lnTo>
                  <a:lnTo>
                    <a:pt x="264" y="47"/>
                  </a:lnTo>
                  <a:lnTo>
                    <a:pt x="282" y="34"/>
                  </a:lnTo>
                  <a:lnTo>
                    <a:pt x="297" y="23"/>
                  </a:lnTo>
                  <a:lnTo>
                    <a:pt x="309" y="14"/>
                  </a:lnTo>
                  <a:lnTo>
                    <a:pt x="316" y="8"/>
                  </a:lnTo>
                  <a:lnTo>
                    <a:pt x="313" y="9"/>
                  </a:lnTo>
                  <a:lnTo>
                    <a:pt x="316" y="8"/>
                  </a:lnTo>
                  <a:lnTo>
                    <a:pt x="317" y="4"/>
                  </a:lnTo>
                  <a:lnTo>
                    <a:pt x="316" y="1"/>
                  </a:lnTo>
                  <a:lnTo>
                    <a:pt x="312" y="0"/>
                  </a:lnTo>
                  <a:lnTo>
                    <a:pt x="309" y="1"/>
                  </a:lnTo>
                  <a:lnTo>
                    <a:pt x="31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69" name="Freeform 901"/>
            <p:cNvSpPr>
              <a:spLocks/>
            </p:cNvSpPr>
            <p:nvPr/>
          </p:nvSpPr>
          <p:spPr bwMode="auto">
            <a:xfrm>
              <a:off x="2668" y="3304"/>
              <a:ext cx="65" cy="36"/>
            </a:xfrm>
            <a:custGeom>
              <a:avLst/>
              <a:gdLst>
                <a:gd name="T0" fmla="*/ 190 w 196"/>
                <a:gd name="T1" fmla="*/ 0 h 108"/>
                <a:gd name="T2" fmla="*/ 189 w 196"/>
                <a:gd name="T3" fmla="*/ 0 h 108"/>
                <a:gd name="T4" fmla="*/ 185 w 196"/>
                <a:gd name="T5" fmla="*/ 3 h 108"/>
                <a:gd name="T6" fmla="*/ 177 w 196"/>
                <a:gd name="T7" fmla="*/ 8 h 108"/>
                <a:gd name="T8" fmla="*/ 169 w 196"/>
                <a:gd name="T9" fmla="*/ 14 h 108"/>
                <a:gd name="T10" fmla="*/ 159 w 196"/>
                <a:gd name="T11" fmla="*/ 20 h 108"/>
                <a:gd name="T12" fmla="*/ 148 w 196"/>
                <a:gd name="T13" fmla="*/ 27 h 108"/>
                <a:gd name="T14" fmla="*/ 135 w 196"/>
                <a:gd name="T15" fmla="*/ 34 h 108"/>
                <a:gd name="T16" fmla="*/ 121 w 196"/>
                <a:gd name="T17" fmla="*/ 42 h 108"/>
                <a:gd name="T18" fmla="*/ 108 w 196"/>
                <a:gd name="T19" fmla="*/ 49 h 108"/>
                <a:gd name="T20" fmla="*/ 94 w 196"/>
                <a:gd name="T21" fmla="*/ 57 h 108"/>
                <a:gd name="T22" fmla="*/ 79 w 196"/>
                <a:gd name="T23" fmla="*/ 65 h 108"/>
                <a:gd name="T24" fmla="*/ 64 w 196"/>
                <a:gd name="T25" fmla="*/ 71 h 108"/>
                <a:gd name="T26" fmla="*/ 50 w 196"/>
                <a:gd name="T27" fmla="*/ 78 h 108"/>
                <a:gd name="T28" fmla="*/ 37 w 196"/>
                <a:gd name="T29" fmla="*/ 84 h 108"/>
                <a:gd name="T30" fmla="*/ 23 w 196"/>
                <a:gd name="T31" fmla="*/ 90 h 108"/>
                <a:gd name="T32" fmla="*/ 11 w 196"/>
                <a:gd name="T33" fmla="*/ 95 h 108"/>
                <a:gd name="T34" fmla="*/ 0 w 196"/>
                <a:gd name="T35" fmla="*/ 99 h 108"/>
                <a:gd name="T36" fmla="*/ 2 w 196"/>
                <a:gd name="T37" fmla="*/ 108 h 108"/>
                <a:gd name="T38" fmla="*/ 14 w 196"/>
                <a:gd name="T39" fmla="*/ 105 h 108"/>
                <a:gd name="T40" fmla="*/ 28 w 196"/>
                <a:gd name="T41" fmla="*/ 99 h 108"/>
                <a:gd name="T42" fmla="*/ 39 w 196"/>
                <a:gd name="T43" fmla="*/ 93 h 108"/>
                <a:gd name="T44" fmla="*/ 55 w 196"/>
                <a:gd name="T45" fmla="*/ 87 h 108"/>
                <a:gd name="T46" fmla="*/ 69 w 196"/>
                <a:gd name="T47" fmla="*/ 81 h 108"/>
                <a:gd name="T48" fmla="*/ 84 w 196"/>
                <a:gd name="T49" fmla="*/ 74 h 108"/>
                <a:gd name="T50" fmla="*/ 98 w 196"/>
                <a:gd name="T51" fmla="*/ 66 h 108"/>
                <a:gd name="T52" fmla="*/ 112 w 196"/>
                <a:gd name="T53" fmla="*/ 58 h 108"/>
                <a:gd name="T54" fmla="*/ 126 w 196"/>
                <a:gd name="T55" fmla="*/ 51 h 108"/>
                <a:gd name="T56" fmla="*/ 140 w 196"/>
                <a:gd name="T57" fmla="*/ 43 h 108"/>
                <a:gd name="T58" fmla="*/ 152 w 196"/>
                <a:gd name="T59" fmla="*/ 36 h 108"/>
                <a:gd name="T60" fmla="*/ 164 w 196"/>
                <a:gd name="T61" fmla="*/ 29 h 108"/>
                <a:gd name="T62" fmla="*/ 174 w 196"/>
                <a:gd name="T63" fmla="*/ 23 h 108"/>
                <a:gd name="T64" fmla="*/ 182 w 196"/>
                <a:gd name="T65" fmla="*/ 18 h 108"/>
                <a:gd name="T66" fmla="*/ 190 w 196"/>
                <a:gd name="T67" fmla="*/ 12 h 108"/>
                <a:gd name="T68" fmla="*/ 196 w 196"/>
                <a:gd name="T69" fmla="*/ 7 h 108"/>
                <a:gd name="T70" fmla="*/ 195 w 196"/>
                <a:gd name="T71" fmla="*/ 7 h 108"/>
                <a:gd name="T72" fmla="*/ 190 w 196"/>
                <a:gd name="T73"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6" h="108">
                  <a:moveTo>
                    <a:pt x="190" y="0"/>
                  </a:moveTo>
                  <a:lnTo>
                    <a:pt x="189" y="0"/>
                  </a:lnTo>
                  <a:lnTo>
                    <a:pt x="185" y="3"/>
                  </a:lnTo>
                  <a:lnTo>
                    <a:pt x="177" y="8"/>
                  </a:lnTo>
                  <a:lnTo>
                    <a:pt x="169" y="14"/>
                  </a:lnTo>
                  <a:lnTo>
                    <a:pt x="159" y="20"/>
                  </a:lnTo>
                  <a:lnTo>
                    <a:pt x="148" y="27"/>
                  </a:lnTo>
                  <a:lnTo>
                    <a:pt x="135" y="34"/>
                  </a:lnTo>
                  <a:lnTo>
                    <a:pt x="121" y="42"/>
                  </a:lnTo>
                  <a:lnTo>
                    <a:pt x="108" y="49"/>
                  </a:lnTo>
                  <a:lnTo>
                    <a:pt x="94" y="57"/>
                  </a:lnTo>
                  <a:lnTo>
                    <a:pt x="79" y="65"/>
                  </a:lnTo>
                  <a:lnTo>
                    <a:pt x="64" y="71"/>
                  </a:lnTo>
                  <a:lnTo>
                    <a:pt x="50" y="78"/>
                  </a:lnTo>
                  <a:lnTo>
                    <a:pt x="37" y="84"/>
                  </a:lnTo>
                  <a:lnTo>
                    <a:pt x="23" y="90"/>
                  </a:lnTo>
                  <a:lnTo>
                    <a:pt x="11" y="95"/>
                  </a:lnTo>
                  <a:lnTo>
                    <a:pt x="0" y="99"/>
                  </a:lnTo>
                  <a:lnTo>
                    <a:pt x="2" y="108"/>
                  </a:lnTo>
                  <a:lnTo>
                    <a:pt x="14" y="105"/>
                  </a:lnTo>
                  <a:lnTo>
                    <a:pt x="28" y="99"/>
                  </a:lnTo>
                  <a:lnTo>
                    <a:pt x="39" y="93"/>
                  </a:lnTo>
                  <a:lnTo>
                    <a:pt x="55" y="87"/>
                  </a:lnTo>
                  <a:lnTo>
                    <a:pt x="69" y="81"/>
                  </a:lnTo>
                  <a:lnTo>
                    <a:pt x="84" y="74"/>
                  </a:lnTo>
                  <a:lnTo>
                    <a:pt x="98" y="66"/>
                  </a:lnTo>
                  <a:lnTo>
                    <a:pt x="112" y="58"/>
                  </a:lnTo>
                  <a:lnTo>
                    <a:pt x="126" y="51"/>
                  </a:lnTo>
                  <a:lnTo>
                    <a:pt x="140" y="43"/>
                  </a:lnTo>
                  <a:lnTo>
                    <a:pt x="152" y="36"/>
                  </a:lnTo>
                  <a:lnTo>
                    <a:pt x="164" y="29"/>
                  </a:lnTo>
                  <a:lnTo>
                    <a:pt x="174" y="23"/>
                  </a:lnTo>
                  <a:lnTo>
                    <a:pt x="182" y="18"/>
                  </a:lnTo>
                  <a:lnTo>
                    <a:pt x="190" y="12"/>
                  </a:lnTo>
                  <a:lnTo>
                    <a:pt x="196" y="7"/>
                  </a:lnTo>
                  <a:lnTo>
                    <a:pt x="195" y="7"/>
                  </a:lnTo>
                  <a:lnTo>
                    <a:pt x="19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70" name="Freeform 902"/>
            <p:cNvSpPr>
              <a:spLocks/>
            </p:cNvSpPr>
            <p:nvPr/>
          </p:nvSpPr>
          <p:spPr bwMode="auto">
            <a:xfrm>
              <a:off x="2731" y="3240"/>
              <a:ext cx="61" cy="66"/>
            </a:xfrm>
            <a:custGeom>
              <a:avLst/>
              <a:gdLst>
                <a:gd name="T0" fmla="*/ 176 w 183"/>
                <a:gd name="T1" fmla="*/ 0 h 198"/>
                <a:gd name="T2" fmla="*/ 174 w 183"/>
                <a:gd name="T3" fmla="*/ 2 h 198"/>
                <a:gd name="T4" fmla="*/ 160 w 183"/>
                <a:gd name="T5" fmla="*/ 23 h 198"/>
                <a:gd name="T6" fmla="*/ 141 w 183"/>
                <a:gd name="T7" fmla="*/ 48 h 198"/>
                <a:gd name="T8" fmla="*/ 116 w 183"/>
                <a:gd name="T9" fmla="*/ 78 h 198"/>
                <a:gd name="T10" fmla="*/ 87 w 183"/>
                <a:gd name="T11" fmla="*/ 108 h 198"/>
                <a:gd name="T12" fmla="*/ 58 w 183"/>
                <a:gd name="T13" fmla="*/ 136 h 198"/>
                <a:gd name="T14" fmla="*/ 33 w 183"/>
                <a:gd name="T15" fmla="*/ 161 h 198"/>
                <a:gd name="T16" fmla="*/ 13 w 183"/>
                <a:gd name="T17" fmla="*/ 180 h 198"/>
                <a:gd name="T18" fmla="*/ 0 w 183"/>
                <a:gd name="T19" fmla="*/ 191 h 198"/>
                <a:gd name="T20" fmla="*/ 5 w 183"/>
                <a:gd name="T21" fmla="*/ 198 h 198"/>
                <a:gd name="T22" fmla="*/ 20 w 183"/>
                <a:gd name="T23" fmla="*/ 187 h 198"/>
                <a:gd name="T24" fmla="*/ 40 w 183"/>
                <a:gd name="T25" fmla="*/ 167 h 198"/>
                <a:gd name="T26" fmla="*/ 65 w 183"/>
                <a:gd name="T27" fmla="*/ 143 h 198"/>
                <a:gd name="T28" fmla="*/ 94 w 183"/>
                <a:gd name="T29" fmla="*/ 115 h 198"/>
                <a:gd name="T30" fmla="*/ 123 w 183"/>
                <a:gd name="T31" fmla="*/ 85 h 198"/>
                <a:gd name="T32" fmla="*/ 148 w 183"/>
                <a:gd name="T33" fmla="*/ 55 h 198"/>
                <a:gd name="T34" fmla="*/ 169 w 183"/>
                <a:gd name="T35" fmla="*/ 28 h 198"/>
                <a:gd name="T36" fmla="*/ 183 w 183"/>
                <a:gd name="T37" fmla="*/ 7 h 198"/>
                <a:gd name="T38" fmla="*/ 181 w 183"/>
                <a:gd name="T39" fmla="*/ 9 h 198"/>
                <a:gd name="T40" fmla="*/ 183 w 183"/>
                <a:gd name="T41" fmla="*/ 7 h 198"/>
                <a:gd name="T42" fmla="*/ 183 w 183"/>
                <a:gd name="T43" fmla="*/ 4 h 198"/>
                <a:gd name="T44" fmla="*/ 181 w 183"/>
                <a:gd name="T45" fmla="*/ 0 h 198"/>
                <a:gd name="T46" fmla="*/ 176 w 183"/>
                <a:gd name="T47" fmla="*/ 0 h 198"/>
                <a:gd name="T48" fmla="*/ 174 w 183"/>
                <a:gd name="T49" fmla="*/ 2 h 198"/>
                <a:gd name="T50" fmla="*/ 176 w 183"/>
                <a:gd name="T51"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3" h="198">
                  <a:moveTo>
                    <a:pt x="176" y="0"/>
                  </a:moveTo>
                  <a:lnTo>
                    <a:pt x="174" y="2"/>
                  </a:lnTo>
                  <a:lnTo>
                    <a:pt x="160" y="23"/>
                  </a:lnTo>
                  <a:lnTo>
                    <a:pt x="141" y="48"/>
                  </a:lnTo>
                  <a:lnTo>
                    <a:pt x="116" y="78"/>
                  </a:lnTo>
                  <a:lnTo>
                    <a:pt x="87" y="108"/>
                  </a:lnTo>
                  <a:lnTo>
                    <a:pt x="58" y="136"/>
                  </a:lnTo>
                  <a:lnTo>
                    <a:pt x="33" y="161"/>
                  </a:lnTo>
                  <a:lnTo>
                    <a:pt x="13" y="180"/>
                  </a:lnTo>
                  <a:lnTo>
                    <a:pt x="0" y="191"/>
                  </a:lnTo>
                  <a:lnTo>
                    <a:pt x="5" y="198"/>
                  </a:lnTo>
                  <a:lnTo>
                    <a:pt x="20" y="187"/>
                  </a:lnTo>
                  <a:lnTo>
                    <a:pt x="40" y="167"/>
                  </a:lnTo>
                  <a:lnTo>
                    <a:pt x="65" y="143"/>
                  </a:lnTo>
                  <a:lnTo>
                    <a:pt x="94" y="115"/>
                  </a:lnTo>
                  <a:lnTo>
                    <a:pt x="123" y="85"/>
                  </a:lnTo>
                  <a:lnTo>
                    <a:pt x="148" y="55"/>
                  </a:lnTo>
                  <a:lnTo>
                    <a:pt x="169" y="28"/>
                  </a:lnTo>
                  <a:lnTo>
                    <a:pt x="183" y="7"/>
                  </a:lnTo>
                  <a:lnTo>
                    <a:pt x="181" y="9"/>
                  </a:lnTo>
                  <a:lnTo>
                    <a:pt x="183" y="7"/>
                  </a:lnTo>
                  <a:lnTo>
                    <a:pt x="183" y="4"/>
                  </a:lnTo>
                  <a:lnTo>
                    <a:pt x="181" y="0"/>
                  </a:lnTo>
                  <a:lnTo>
                    <a:pt x="176" y="0"/>
                  </a:lnTo>
                  <a:lnTo>
                    <a:pt x="174" y="2"/>
                  </a:lnTo>
                  <a:lnTo>
                    <a:pt x="17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71" name="Freeform 903"/>
            <p:cNvSpPr>
              <a:spLocks/>
            </p:cNvSpPr>
            <p:nvPr/>
          </p:nvSpPr>
          <p:spPr bwMode="auto">
            <a:xfrm>
              <a:off x="2790" y="3205"/>
              <a:ext cx="73" cy="38"/>
            </a:xfrm>
            <a:custGeom>
              <a:avLst/>
              <a:gdLst>
                <a:gd name="T0" fmla="*/ 220 w 221"/>
                <a:gd name="T1" fmla="*/ 0 h 114"/>
                <a:gd name="T2" fmla="*/ 219 w 221"/>
                <a:gd name="T3" fmla="*/ 0 h 114"/>
                <a:gd name="T4" fmla="*/ 212 w 221"/>
                <a:gd name="T5" fmla="*/ 2 h 114"/>
                <a:gd name="T6" fmla="*/ 203 w 221"/>
                <a:gd name="T7" fmla="*/ 6 h 114"/>
                <a:gd name="T8" fmla="*/ 190 w 221"/>
                <a:gd name="T9" fmla="*/ 10 h 114"/>
                <a:gd name="T10" fmla="*/ 178 w 221"/>
                <a:gd name="T11" fmla="*/ 17 h 114"/>
                <a:gd name="T12" fmla="*/ 162 w 221"/>
                <a:gd name="T13" fmla="*/ 24 h 114"/>
                <a:gd name="T14" fmla="*/ 146 w 221"/>
                <a:gd name="T15" fmla="*/ 32 h 114"/>
                <a:gd name="T16" fmla="*/ 129 w 221"/>
                <a:gd name="T17" fmla="*/ 40 h 114"/>
                <a:gd name="T18" fmla="*/ 111 w 221"/>
                <a:gd name="T19" fmla="*/ 49 h 114"/>
                <a:gd name="T20" fmla="*/ 93 w 221"/>
                <a:gd name="T21" fmla="*/ 58 h 114"/>
                <a:gd name="T22" fmla="*/ 76 w 221"/>
                <a:gd name="T23" fmla="*/ 66 h 114"/>
                <a:gd name="T24" fmla="*/ 60 w 221"/>
                <a:gd name="T25" fmla="*/ 75 h 114"/>
                <a:gd name="T26" fmla="*/ 44 w 221"/>
                <a:gd name="T27" fmla="*/ 83 h 114"/>
                <a:gd name="T28" fmla="*/ 30 w 221"/>
                <a:gd name="T29" fmla="*/ 90 h 114"/>
                <a:gd name="T30" fmla="*/ 17 w 221"/>
                <a:gd name="T31" fmla="*/ 97 h 114"/>
                <a:gd name="T32" fmla="*/ 7 w 221"/>
                <a:gd name="T33" fmla="*/ 102 h 114"/>
                <a:gd name="T34" fmla="*/ 0 w 221"/>
                <a:gd name="T35" fmla="*/ 105 h 114"/>
                <a:gd name="T36" fmla="*/ 5 w 221"/>
                <a:gd name="T37" fmla="*/ 114 h 114"/>
                <a:gd name="T38" fmla="*/ 12 w 221"/>
                <a:gd name="T39" fmla="*/ 111 h 114"/>
                <a:gd name="T40" fmla="*/ 22 w 221"/>
                <a:gd name="T41" fmla="*/ 106 h 114"/>
                <a:gd name="T42" fmla="*/ 35 w 221"/>
                <a:gd name="T43" fmla="*/ 99 h 114"/>
                <a:gd name="T44" fmla="*/ 48 w 221"/>
                <a:gd name="T45" fmla="*/ 93 h 114"/>
                <a:gd name="T46" fmla="*/ 64 w 221"/>
                <a:gd name="T47" fmla="*/ 85 h 114"/>
                <a:gd name="T48" fmla="*/ 80 w 221"/>
                <a:gd name="T49" fmla="*/ 75 h 114"/>
                <a:gd name="T50" fmla="*/ 98 w 221"/>
                <a:gd name="T51" fmla="*/ 67 h 114"/>
                <a:gd name="T52" fmla="*/ 116 w 221"/>
                <a:gd name="T53" fmla="*/ 58 h 114"/>
                <a:gd name="T54" fmla="*/ 133 w 221"/>
                <a:gd name="T55" fmla="*/ 49 h 114"/>
                <a:gd name="T56" fmla="*/ 150 w 221"/>
                <a:gd name="T57" fmla="*/ 41 h 114"/>
                <a:gd name="T58" fmla="*/ 166 w 221"/>
                <a:gd name="T59" fmla="*/ 33 h 114"/>
                <a:gd name="T60" fmla="*/ 182 w 221"/>
                <a:gd name="T61" fmla="*/ 26 h 114"/>
                <a:gd name="T62" fmla="*/ 195 w 221"/>
                <a:gd name="T63" fmla="*/ 19 h 114"/>
                <a:gd name="T64" fmla="*/ 205 w 221"/>
                <a:gd name="T65" fmla="*/ 15 h 114"/>
                <a:gd name="T66" fmla="*/ 214 w 221"/>
                <a:gd name="T67" fmla="*/ 11 h 114"/>
                <a:gd name="T68" fmla="*/ 221 w 221"/>
                <a:gd name="T69" fmla="*/ 9 h 114"/>
                <a:gd name="T70" fmla="*/ 220 w 221"/>
                <a:gd name="T71" fmla="*/ 9 h 114"/>
                <a:gd name="T72" fmla="*/ 220 w 221"/>
                <a:gd name="T7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1" h="114">
                  <a:moveTo>
                    <a:pt x="220" y="0"/>
                  </a:moveTo>
                  <a:lnTo>
                    <a:pt x="219" y="0"/>
                  </a:lnTo>
                  <a:lnTo>
                    <a:pt x="212" y="2"/>
                  </a:lnTo>
                  <a:lnTo>
                    <a:pt x="203" y="6"/>
                  </a:lnTo>
                  <a:lnTo>
                    <a:pt x="190" y="10"/>
                  </a:lnTo>
                  <a:lnTo>
                    <a:pt x="178" y="17"/>
                  </a:lnTo>
                  <a:lnTo>
                    <a:pt x="162" y="24"/>
                  </a:lnTo>
                  <a:lnTo>
                    <a:pt x="146" y="32"/>
                  </a:lnTo>
                  <a:lnTo>
                    <a:pt x="129" y="40"/>
                  </a:lnTo>
                  <a:lnTo>
                    <a:pt x="111" y="49"/>
                  </a:lnTo>
                  <a:lnTo>
                    <a:pt x="93" y="58"/>
                  </a:lnTo>
                  <a:lnTo>
                    <a:pt x="76" y="66"/>
                  </a:lnTo>
                  <a:lnTo>
                    <a:pt x="60" y="75"/>
                  </a:lnTo>
                  <a:lnTo>
                    <a:pt x="44" y="83"/>
                  </a:lnTo>
                  <a:lnTo>
                    <a:pt x="30" y="90"/>
                  </a:lnTo>
                  <a:lnTo>
                    <a:pt x="17" y="97"/>
                  </a:lnTo>
                  <a:lnTo>
                    <a:pt x="7" y="102"/>
                  </a:lnTo>
                  <a:lnTo>
                    <a:pt x="0" y="105"/>
                  </a:lnTo>
                  <a:lnTo>
                    <a:pt x="5" y="114"/>
                  </a:lnTo>
                  <a:lnTo>
                    <a:pt x="12" y="111"/>
                  </a:lnTo>
                  <a:lnTo>
                    <a:pt x="22" y="106"/>
                  </a:lnTo>
                  <a:lnTo>
                    <a:pt x="35" y="99"/>
                  </a:lnTo>
                  <a:lnTo>
                    <a:pt x="48" y="93"/>
                  </a:lnTo>
                  <a:lnTo>
                    <a:pt x="64" y="85"/>
                  </a:lnTo>
                  <a:lnTo>
                    <a:pt x="80" y="75"/>
                  </a:lnTo>
                  <a:lnTo>
                    <a:pt x="98" y="67"/>
                  </a:lnTo>
                  <a:lnTo>
                    <a:pt x="116" y="58"/>
                  </a:lnTo>
                  <a:lnTo>
                    <a:pt x="133" y="49"/>
                  </a:lnTo>
                  <a:lnTo>
                    <a:pt x="150" y="41"/>
                  </a:lnTo>
                  <a:lnTo>
                    <a:pt x="166" y="33"/>
                  </a:lnTo>
                  <a:lnTo>
                    <a:pt x="182" y="26"/>
                  </a:lnTo>
                  <a:lnTo>
                    <a:pt x="195" y="19"/>
                  </a:lnTo>
                  <a:lnTo>
                    <a:pt x="205" y="15"/>
                  </a:lnTo>
                  <a:lnTo>
                    <a:pt x="214" y="11"/>
                  </a:lnTo>
                  <a:lnTo>
                    <a:pt x="221" y="9"/>
                  </a:lnTo>
                  <a:lnTo>
                    <a:pt x="220" y="9"/>
                  </a:lnTo>
                  <a:lnTo>
                    <a:pt x="22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72" name="Freeform 904"/>
            <p:cNvSpPr>
              <a:spLocks/>
            </p:cNvSpPr>
            <p:nvPr/>
          </p:nvSpPr>
          <p:spPr bwMode="auto">
            <a:xfrm>
              <a:off x="2863" y="3204"/>
              <a:ext cx="19" cy="7"/>
            </a:xfrm>
            <a:custGeom>
              <a:avLst/>
              <a:gdLst>
                <a:gd name="T0" fmla="*/ 58 w 58"/>
                <a:gd name="T1" fmla="*/ 10 h 19"/>
                <a:gd name="T2" fmla="*/ 58 w 58"/>
                <a:gd name="T3" fmla="*/ 10 h 19"/>
                <a:gd name="T4" fmla="*/ 53 w 58"/>
                <a:gd name="T5" fmla="*/ 6 h 19"/>
                <a:gd name="T6" fmla="*/ 47 w 58"/>
                <a:gd name="T7" fmla="*/ 4 h 19"/>
                <a:gd name="T8" fmla="*/ 40 w 58"/>
                <a:gd name="T9" fmla="*/ 2 h 19"/>
                <a:gd name="T10" fmla="*/ 33 w 58"/>
                <a:gd name="T11" fmla="*/ 1 h 19"/>
                <a:gd name="T12" fmla="*/ 25 w 58"/>
                <a:gd name="T13" fmla="*/ 0 h 19"/>
                <a:gd name="T14" fmla="*/ 18 w 58"/>
                <a:gd name="T15" fmla="*/ 0 h 19"/>
                <a:gd name="T16" fmla="*/ 9 w 58"/>
                <a:gd name="T17" fmla="*/ 1 h 19"/>
                <a:gd name="T18" fmla="*/ 0 w 58"/>
                <a:gd name="T19" fmla="*/ 2 h 19"/>
                <a:gd name="T20" fmla="*/ 0 w 58"/>
                <a:gd name="T21" fmla="*/ 11 h 19"/>
                <a:gd name="T22" fmla="*/ 9 w 58"/>
                <a:gd name="T23" fmla="*/ 10 h 19"/>
                <a:gd name="T24" fmla="*/ 18 w 58"/>
                <a:gd name="T25" fmla="*/ 9 h 19"/>
                <a:gd name="T26" fmla="*/ 25 w 58"/>
                <a:gd name="T27" fmla="*/ 9 h 19"/>
                <a:gd name="T28" fmla="*/ 33 w 58"/>
                <a:gd name="T29" fmla="*/ 10 h 19"/>
                <a:gd name="T30" fmla="*/ 38 w 58"/>
                <a:gd name="T31" fmla="*/ 11 h 19"/>
                <a:gd name="T32" fmla="*/ 45 w 58"/>
                <a:gd name="T33" fmla="*/ 13 h 19"/>
                <a:gd name="T34" fmla="*/ 48 w 58"/>
                <a:gd name="T35" fmla="*/ 16 h 19"/>
                <a:gd name="T36" fmla="*/ 54 w 58"/>
                <a:gd name="T37" fmla="*/ 19 h 19"/>
                <a:gd name="T38" fmla="*/ 54 w 58"/>
                <a:gd name="T39" fmla="*/ 19 h 19"/>
                <a:gd name="T40" fmla="*/ 58 w 58"/>
                <a:gd name="T41" fmla="*/ 1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8" h="19">
                  <a:moveTo>
                    <a:pt x="58" y="10"/>
                  </a:moveTo>
                  <a:lnTo>
                    <a:pt x="58" y="10"/>
                  </a:lnTo>
                  <a:lnTo>
                    <a:pt x="53" y="6"/>
                  </a:lnTo>
                  <a:lnTo>
                    <a:pt x="47" y="4"/>
                  </a:lnTo>
                  <a:lnTo>
                    <a:pt x="40" y="2"/>
                  </a:lnTo>
                  <a:lnTo>
                    <a:pt x="33" y="1"/>
                  </a:lnTo>
                  <a:lnTo>
                    <a:pt x="25" y="0"/>
                  </a:lnTo>
                  <a:lnTo>
                    <a:pt x="18" y="0"/>
                  </a:lnTo>
                  <a:lnTo>
                    <a:pt x="9" y="1"/>
                  </a:lnTo>
                  <a:lnTo>
                    <a:pt x="0" y="2"/>
                  </a:lnTo>
                  <a:lnTo>
                    <a:pt x="0" y="11"/>
                  </a:lnTo>
                  <a:lnTo>
                    <a:pt x="9" y="10"/>
                  </a:lnTo>
                  <a:lnTo>
                    <a:pt x="18" y="9"/>
                  </a:lnTo>
                  <a:lnTo>
                    <a:pt x="25" y="9"/>
                  </a:lnTo>
                  <a:lnTo>
                    <a:pt x="33" y="10"/>
                  </a:lnTo>
                  <a:lnTo>
                    <a:pt x="38" y="11"/>
                  </a:lnTo>
                  <a:lnTo>
                    <a:pt x="45" y="13"/>
                  </a:lnTo>
                  <a:lnTo>
                    <a:pt x="48" y="16"/>
                  </a:lnTo>
                  <a:lnTo>
                    <a:pt x="54" y="19"/>
                  </a:lnTo>
                  <a:lnTo>
                    <a:pt x="54" y="19"/>
                  </a:lnTo>
                  <a:lnTo>
                    <a:pt x="58"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73" name="Freeform 905"/>
            <p:cNvSpPr>
              <a:spLocks/>
            </p:cNvSpPr>
            <p:nvPr/>
          </p:nvSpPr>
          <p:spPr bwMode="auto">
            <a:xfrm>
              <a:off x="2881" y="3208"/>
              <a:ext cx="36" cy="17"/>
            </a:xfrm>
            <a:custGeom>
              <a:avLst/>
              <a:gdLst>
                <a:gd name="T0" fmla="*/ 102 w 107"/>
                <a:gd name="T1" fmla="*/ 42 h 51"/>
                <a:gd name="T2" fmla="*/ 106 w 107"/>
                <a:gd name="T3" fmla="*/ 43 h 51"/>
                <a:gd name="T4" fmla="*/ 96 w 107"/>
                <a:gd name="T5" fmla="*/ 37 h 51"/>
                <a:gd name="T6" fmla="*/ 83 w 107"/>
                <a:gd name="T7" fmla="*/ 31 h 51"/>
                <a:gd name="T8" fmla="*/ 69 w 107"/>
                <a:gd name="T9" fmla="*/ 25 h 51"/>
                <a:gd name="T10" fmla="*/ 53 w 107"/>
                <a:gd name="T11" fmla="*/ 19 h 51"/>
                <a:gd name="T12" fmla="*/ 38 w 107"/>
                <a:gd name="T13" fmla="*/ 14 h 51"/>
                <a:gd name="T14" fmla="*/ 23 w 107"/>
                <a:gd name="T15" fmla="*/ 9 h 51"/>
                <a:gd name="T16" fmla="*/ 12 w 107"/>
                <a:gd name="T17" fmla="*/ 4 h 51"/>
                <a:gd name="T18" fmla="*/ 4 w 107"/>
                <a:gd name="T19" fmla="*/ 0 h 51"/>
                <a:gd name="T20" fmla="*/ 0 w 107"/>
                <a:gd name="T21" fmla="*/ 9 h 51"/>
                <a:gd name="T22" fmla="*/ 8 w 107"/>
                <a:gd name="T23" fmla="*/ 14 h 51"/>
                <a:gd name="T24" fmla="*/ 20 w 107"/>
                <a:gd name="T25" fmla="*/ 18 h 51"/>
                <a:gd name="T26" fmla="*/ 35 w 107"/>
                <a:gd name="T27" fmla="*/ 23 h 51"/>
                <a:gd name="T28" fmla="*/ 50 w 107"/>
                <a:gd name="T29" fmla="*/ 29 h 51"/>
                <a:gd name="T30" fmla="*/ 66 w 107"/>
                <a:gd name="T31" fmla="*/ 34 h 51"/>
                <a:gd name="T32" fmla="*/ 81 w 107"/>
                <a:gd name="T33" fmla="*/ 40 h 51"/>
                <a:gd name="T34" fmla="*/ 91 w 107"/>
                <a:gd name="T35" fmla="*/ 46 h 51"/>
                <a:gd name="T36" fmla="*/ 99 w 107"/>
                <a:gd name="T37" fmla="*/ 50 h 51"/>
                <a:gd name="T38" fmla="*/ 104 w 107"/>
                <a:gd name="T39" fmla="*/ 51 h 51"/>
                <a:gd name="T40" fmla="*/ 99 w 107"/>
                <a:gd name="T41" fmla="*/ 50 h 51"/>
                <a:gd name="T42" fmla="*/ 103 w 107"/>
                <a:gd name="T43" fmla="*/ 51 h 51"/>
                <a:gd name="T44" fmla="*/ 106 w 107"/>
                <a:gd name="T45" fmla="*/ 50 h 51"/>
                <a:gd name="T46" fmla="*/ 107 w 107"/>
                <a:gd name="T47" fmla="*/ 47 h 51"/>
                <a:gd name="T48" fmla="*/ 106 w 107"/>
                <a:gd name="T49" fmla="*/ 43 h 51"/>
                <a:gd name="T50" fmla="*/ 102 w 107"/>
                <a:gd name="T51" fmla="*/ 4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7" h="51">
                  <a:moveTo>
                    <a:pt x="102" y="42"/>
                  </a:moveTo>
                  <a:lnTo>
                    <a:pt x="106" y="43"/>
                  </a:lnTo>
                  <a:lnTo>
                    <a:pt x="96" y="37"/>
                  </a:lnTo>
                  <a:lnTo>
                    <a:pt x="83" y="31"/>
                  </a:lnTo>
                  <a:lnTo>
                    <a:pt x="69" y="25"/>
                  </a:lnTo>
                  <a:lnTo>
                    <a:pt x="53" y="19"/>
                  </a:lnTo>
                  <a:lnTo>
                    <a:pt x="38" y="14"/>
                  </a:lnTo>
                  <a:lnTo>
                    <a:pt x="23" y="9"/>
                  </a:lnTo>
                  <a:lnTo>
                    <a:pt x="12" y="4"/>
                  </a:lnTo>
                  <a:lnTo>
                    <a:pt x="4" y="0"/>
                  </a:lnTo>
                  <a:lnTo>
                    <a:pt x="0" y="9"/>
                  </a:lnTo>
                  <a:lnTo>
                    <a:pt x="8" y="14"/>
                  </a:lnTo>
                  <a:lnTo>
                    <a:pt x="20" y="18"/>
                  </a:lnTo>
                  <a:lnTo>
                    <a:pt x="35" y="23"/>
                  </a:lnTo>
                  <a:lnTo>
                    <a:pt x="50" y="29"/>
                  </a:lnTo>
                  <a:lnTo>
                    <a:pt x="66" y="34"/>
                  </a:lnTo>
                  <a:lnTo>
                    <a:pt x="81" y="40"/>
                  </a:lnTo>
                  <a:lnTo>
                    <a:pt x="91" y="46"/>
                  </a:lnTo>
                  <a:lnTo>
                    <a:pt x="99" y="50"/>
                  </a:lnTo>
                  <a:lnTo>
                    <a:pt x="104" y="51"/>
                  </a:lnTo>
                  <a:lnTo>
                    <a:pt x="99" y="50"/>
                  </a:lnTo>
                  <a:lnTo>
                    <a:pt x="103" y="51"/>
                  </a:lnTo>
                  <a:lnTo>
                    <a:pt x="106" y="50"/>
                  </a:lnTo>
                  <a:lnTo>
                    <a:pt x="107" y="47"/>
                  </a:lnTo>
                  <a:lnTo>
                    <a:pt x="106" y="43"/>
                  </a:lnTo>
                  <a:lnTo>
                    <a:pt x="102" y="4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74" name="Freeform 906"/>
            <p:cNvSpPr>
              <a:spLocks/>
            </p:cNvSpPr>
            <p:nvPr/>
          </p:nvSpPr>
          <p:spPr bwMode="auto">
            <a:xfrm>
              <a:off x="2915" y="3220"/>
              <a:ext cx="33" cy="12"/>
            </a:xfrm>
            <a:custGeom>
              <a:avLst/>
              <a:gdLst>
                <a:gd name="T0" fmla="*/ 98 w 98"/>
                <a:gd name="T1" fmla="*/ 28 h 35"/>
                <a:gd name="T2" fmla="*/ 98 w 98"/>
                <a:gd name="T3" fmla="*/ 28 h 35"/>
                <a:gd name="T4" fmla="*/ 89 w 98"/>
                <a:gd name="T5" fmla="*/ 20 h 35"/>
                <a:gd name="T6" fmla="*/ 79 w 98"/>
                <a:gd name="T7" fmla="*/ 12 h 35"/>
                <a:gd name="T8" fmla="*/ 66 w 98"/>
                <a:gd name="T9" fmla="*/ 8 h 35"/>
                <a:gd name="T10" fmla="*/ 55 w 98"/>
                <a:gd name="T11" fmla="*/ 4 h 35"/>
                <a:gd name="T12" fmla="*/ 41 w 98"/>
                <a:gd name="T13" fmla="*/ 2 h 35"/>
                <a:gd name="T14" fmla="*/ 28 w 98"/>
                <a:gd name="T15" fmla="*/ 0 h 35"/>
                <a:gd name="T16" fmla="*/ 15 w 98"/>
                <a:gd name="T17" fmla="*/ 2 h 35"/>
                <a:gd name="T18" fmla="*/ 0 w 98"/>
                <a:gd name="T19" fmla="*/ 4 h 35"/>
                <a:gd name="T20" fmla="*/ 2 w 98"/>
                <a:gd name="T21" fmla="*/ 13 h 35"/>
                <a:gd name="T22" fmla="*/ 15 w 98"/>
                <a:gd name="T23" fmla="*/ 11 h 35"/>
                <a:gd name="T24" fmla="*/ 28 w 98"/>
                <a:gd name="T25" fmla="*/ 11 h 35"/>
                <a:gd name="T26" fmla="*/ 41 w 98"/>
                <a:gd name="T27" fmla="*/ 11 h 35"/>
                <a:gd name="T28" fmla="*/ 52 w 98"/>
                <a:gd name="T29" fmla="*/ 13 h 35"/>
                <a:gd name="T30" fmla="*/ 64 w 98"/>
                <a:gd name="T31" fmla="*/ 17 h 35"/>
                <a:gd name="T32" fmla="*/ 74 w 98"/>
                <a:gd name="T33" fmla="*/ 21 h 35"/>
                <a:gd name="T34" fmla="*/ 82 w 98"/>
                <a:gd name="T35" fmla="*/ 27 h 35"/>
                <a:gd name="T36" fmla="*/ 91 w 98"/>
                <a:gd name="T37" fmla="*/ 35 h 35"/>
                <a:gd name="T38" fmla="*/ 91 w 98"/>
                <a:gd name="T39" fmla="*/ 35 h 35"/>
                <a:gd name="T40" fmla="*/ 98 w 98"/>
                <a:gd name="T41" fmla="*/ 2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8" h="35">
                  <a:moveTo>
                    <a:pt x="98" y="28"/>
                  </a:moveTo>
                  <a:lnTo>
                    <a:pt x="98" y="28"/>
                  </a:lnTo>
                  <a:lnTo>
                    <a:pt x="89" y="20"/>
                  </a:lnTo>
                  <a:lnTo>
                    <a:pt x="79" y="12"/>
                  </a:lnTo>
                  <a:lnTo>
                    <a:pt x="66" y="8"/>
                  </a:lnTo>
                  <a:lnTo>
                    <a:pt x="55" y="4"/>
                  </a:lnTo>
                  <a:lnTo>
                    <a:pt x="41" y="2"/>
                  </a:lnTo>
                  <a:lnTo>
                    <a:pt x="28" y="0"/>
                  </a:lnTo>
                  <a:lnTo>
                    <a:pt x="15" y="2"/>
                  </a:lnTo>
                  <a:lnTo>
                    <a:pt x="0" y="4"/>
                  </a:lnTo>
                  <a:lnTo>
                    <a:pt x="2" y="13"/>
                  </a:lnTo>
                  <a:lnTo>
                    <a:pt x="15" y="11"/>
                  </a:lnTo>
                  <a:lnTo>
                    <a:pt x="28" y="11"/>
                  </a:lnTo>
                  <a:lnTo>
                    <a:pt x="41" y="11"/>
                  </a:lnTo>
                  <a:lnTo>
                    <a:pt x="52" y="13"/>
                  </a:lnTo>
                  <a:lnTo>
                    <a:pt x="64" y="17"/>
                  </a:lnTo>
                  <a:lnTo>
                    <a:pt x="74" y="21"/>
                  </a:lnTo>
                  <a:lnTo>
                    <a:pt x="82" y="27"/>
                  </a:lnTo>
                  <a:lnTo>
                    <a:pt x="91" y="35"/>
                  </a:lnTo>
                  <a:lnTo>
                    <a:pt x="91" y="35"/>
                  </a:lnTo>
                  <a:lnTo>
                    <a:pt x="98" y="2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75" name="Freeform 907"/>
            <p:cNvSpPr>
              <a:spLocks/>
            </p:cNvSpPr>
            <p:nvPr/>
          </p:nvSpPr>
          <p:spPr bwMode="auto">
            <a:xfrm>
              <a:off x="2945" y="3230"/>
              <a:ext cx="27" cy="20"/>
            </a:xfrm>
            <a:custGeom>
              <a:avLst/>
              <a:gdLst>
                <a:gd name="T0" fmla="*/ 80 w 80"/>
                <a:gd name="T1" fmla="*/ 51 h 60"/>
                <a:gd name="T2" fmla="*/ 80 w 80"/>
                <a:gd name="T3" fmla="*/ 51 h 60"/>
                <a:gd name="T4" fmla="*/ 74 w 80"/>
                <a:gd name="T5" fmla="*/ 48 h 60"/>
                <a:gd name="T6" fmla="*/ 66 w 80"/>
                <a:gd name="T7" fmla="*/ 44 h 60"/>
                <a:gd name="T8" fmla="*/ 56 w 80"/>
                <a:gd name="T9" fmla="*/ 38 h 60"/>
                <a:gd name="T10" fmla="*/ 46 w 80"/>
                <a:gd name="T11" fmla="*/ 31 h 60"/>
                <a:gd name="T12" fmla="*/ 35 w 80"/>
                <a:gd name="T13" fmla="*/ 24 h 60"/>
                <a:gd name="T14" fmla="*/ 25 w 80"/>
                <a:gd name="T15" fmla="*/ 16 h 60"/>
                <a:gd name="T16" fmla="*/ 15 w 80"/>
                <a:gd name="T17" fmla="*/ 8 h 60"/>
                <a:gd name="T18" fmla="*/ 7 w 80"/>
                <a:gd name="T19" fmla="*/ 0 h 60"/>
                <a:gd name="T20" fmla="*/ 0 w 80"/>
                <a:gd name="T21" fmla="*/ 7 h 60"/>
                <a:gd name="T22" fmla="*/ 8 w 80"/>
                <a:gd name="T23" fmla="*/ 15 h 60"/>
                <a:gd name="T24" fmla="*/ 19 w 80"/>
                <a:gd name="T25" fmla="*/ 23 h 60"/>
                <a:gd name="T26" fmla="*/ 30 w 80"/>
                <a:gd name="T27" fmla="*/ 33 h 60"/>
                <a:gd name="T28" fmla="*/ 42 w 80"/>
                <a:gd name="T29" fmla="*/ 40 h 60"/>
                <a:gd name="T30" fmla="*/ 52 w 80"/>
                <a:gd name="T31" fmla="*/ 47 h 60"/>
                <a:gd name="T32" fmla="*/ 61 w 80"/>
                <a:gd name="T33" fmla="*/ 53 h 60"/>
                <a:gd name="T34" fmla="*/ 71 w 80"/>
                <a:gd name="T35" fmla="*/ 58 h 60"/>
                <a:gd name="T36" fmla="*/ 78 w 80"/>
                <a:gd name="T37" fmla="*/ 60 h 60"/>
                <a:gd name="T38" fmla="*/ 78 w 80"/>
                <a:gd name="T39" fmla="*/ 60 h 60"/>
                <a:gd name="T40" fmla="*/ 80 w 80"/>
                <a:gd name="T41" fmla="*/ 5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60">
                  <a:moveTo>
                    <a:pt x="80" y="51"/>
                  </a:moveTo>
                  <a:lnTo>
                    <a:pt x="80" y="51"/>
                  </a:lnTo>
                  <a:lnTo>
                    <a:pt x="74" y="48"/>
                  </a:lnTo>
                  <a:lnTo>
                    <a:pt x="66" y="44"/>
                  </a:lnTo>
                  <a:lnTo>
                    <a:pt x="56" y="38"/>
                  </a:lnTo>
                  <a:lnTo>
                    <a:pt x="46" y="31"/>
                  </a:lnTo>
                  <a:lnTo>
                    <a:pt x="35" y="24"/>
                  </a:lnTo>
                  <a:lnTo>
                    <a:pt x="25" y="16"/>
                  </a:lnTo>
                  <a:lnTo>
                    <a:pt x="15" y="8"/>
                  </a:lnTo>
                  <a:lnTo>
                    <a:pt x="7" y="0"/>
                  </a:lnTo>
                  <a:lnTo>
                    <a:pt x="0" y="7"/>
                  </a:lnTo>
                  <a:lnTo>
                    <a:pt x="8" y="15"/>
                  </a:lnTo>
                  <a:lnTo>
                    <a:pt x="19" y="23"/>
                  </a:lnTo>
                  <a:lnTo>
                    <a:pt x="30" y="33"/>
                  </a:lnTo>
                  <a:lnTo>
                    <a:pt x="42" y="40"/>
                  </a:lnTo>
                  <a:lnTo>
                    <a:pt x="52" y="47"/>
                  </a:lnTo>
                  <a:lnTo>
                    <a:pt x="61" y="53"/>
                  </a:lnTo>
                  <a:lnTo>
                    <a:pt x="71" y="58"/>
                  </a:lnTo>
                  <a:lnTo>
                    <a:pt x="78" y="60"/>
                  </a:lnTo>
                  <a:lnTo>
                    <a:pt x="78" y="60"/>
                  </a:lnTo>
                  <a:lnTo>
                    <a:pt x="80" y="5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76" name="Freeform 908"/>
            <p:cNvSpPr>
              <a:spLocks/>
            </p:cNvSpPr>
            <p:nvPr/>
          </p:nvSpPr>
          <p:spPr bwMode="auto">
            <a:xfrm>
              <a:off x="2971" y="3247"/>
              <a:ext cx="31" cy="12"/>
            </a:xfrm>
            <a:custGeom>
              <a:avLst/>
              <a:gdLst>
                <a:gd name="T0" fmla="*/ 91 w 92"/>
                <a:gd name="T1" fmla="*/ 27 h 36"/>
                <a:gd name="T2" fmla="*/ 92 w 92"/>
                <a:gd name="T3" fmla="*/ 27 h 36"/>
                <a:gd name="T4" fmla="*/ 85 w 92"/>
                <a:gd name="T5" fmla="*/ 25 h 36"/>
                <a:gd name="T6" fmla="*/ 75 w 92"/>
                <a:gd name="T7" fmla="*/ 21 h 36"/>
                <a:gd name="T8" fmla="*/ 62 w 92"/>
                <a:gd name="T9" fmla="*/ 18 h 36"/>
                <a:gd name="T10" fmla="*/ 48 w 92"/>
                <a:gd name="T11" fmla="*/ 13 h 36"/>
                <a:gd name="T12" fmla="*/ 34 w 92"/>
                <a:gd name="T13" fmla="*/ 9 h 36"/>
                <a:gd name="T14" fmla="*/ 22 w 92"/>
                <a:gd name="T15" fmla="*/ 5 h 36"/>
                <a:gd name="T16" fmla="*/ 10 w 92"/>
                <a:gd name="T17" fmla="*/ 2 h 36"/>
                <a:gd name="T18" fmla="*/ 2 w 92"/>
                <a:gd name="T19" fmla="*/ 0 h 36"/>
                <a:gd name="T20" fmla="*/ 0 w 92"/>
                <a:gd name="T21" fmla="*/ 9 h 36"/>
                <a:gd name="T22" fmla="*/ 8 w 92"/>
                <a:gd name="T23" fmla="*/ 11 h 36"/>
                <a:gd name="T24" fmla="*/ 20 w 92"/>
                <a:gd name="T25" fmla="*/ 15 h 36"/>
                <a:gd name="T26" fmla="*/ 32 w 92"/>
                <a:gd name="T27" fmla="*/ 18 h 36"/>
                <a:gd name="T28" fmla="*/ 46 w 92"/>
                <a:gd name="T29" fmla="*/ 23 h 36"/>
                <a:gd name="T30" fmla="*/ 60 w 92"/>
                <a:gd name="T31" fmla="*/ 27 h 36"/>
                <a:gd name="T32" fmla="*/ 72 w 92"/>
                <a:gd name="T33" fmla="*/ 31 h 36"/>
                <a:gd name="T34" fmla="*/ 83 w 92"/>
                <a:gd name="T35" fmla="*/ 34 h 36"/>
                <a:gd name="T36" fmla="*/ 87 w 92"/>
                <a:gd name="T37" fmla="*/ 36 h 36"/>
                <a:gd name="T38" fmla="*/ 88 w 92"/>
                <a:gd name="T39" fmla="*/ 36 h 36"/>
                <a:gd name="T40" fmla="*/ 91 w 92"/>
                <a:gd name="T41" fmla="*/ 27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2" h="36">
                  <a:moveTo>
                    <a:pt x="91" y="27"/>
                  </a:moveTo>
                  <a:lnTo>
                    <a:pt x="92" y="27"/>
                  </a:lnTo>
                  <a:lnTo>
                    <a:pt x="85" y="25"/>
                  </a:lnTo>
                  <a:lnTo>
                    <a:pt x="75" y="21"/>
                  </a:lnTo>
                  <a:lnTo>
                    <a:pt x="62" y="18"/>
                  </a:lnTo>
                  <a:lnTo>
                    <a:pt x="48" y="13"/>
                  </a:lnTo>
                  <a:lnTo>
                    <a:pt x="34" y="9"/>
                  </a:lnTo>
                  <a:lnTo>
                    <a:pt x="22" y="5"/>
                  </a:lnTo>
                  <a:lnTo>
                    <a:pt x="10" y="2"/>
                  </a:lnTo>
                  <a:lnTo>
                    <a:pt x="2" y="0"/>
                  </a:lnTo>
                  <a:lnTo>
                    <a:pt x="0" y="9"/>
                  </a:lnTo>
                  <a:lnTo>
                    <a:pt x="8" y="11"/>
                  </a:lnTo>
                  <a:lnTo>
                    <a:pt x="20" y="15"/>
                  </a:lnTo>
                  <a:lnTo>
                    <a:pt x="32" y="18"/>
                  </a:lnTo>
                  <a:lnTo>
                    <a:pt x="46" y="23"/>
                  </a:lnTo>
                  <a:lnTo>
                    <a:pt x="60" y="27"/>
                  </a:lnTo>
                  <a:lnTo>
                    <a:pt x="72" y="31"/>
                  </a:lnTo>
                  <a:lnTo>
                    <a:pt x="83" y="34"/>
                  </a:lnTo>
                  <a:lnTo>
                    <a:pt x="87" y="36"/>
                  </a:lnTo>
                  <a:lnTo>
                    <a:pt x="88" y="36"/>
                  </a:lnTo>
                  <a:lnTo>
                    <a:pt x="91" y="2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77" name="Freeform 909"/>
            <p:cNvSpPr>
              <a:spLocks/>
            </p:cNvSpPr>
            <p:nvPr/>
          </p:nvSpPr>
          <p:spPr bwMode="auto">
            <a:xfrm>
              <a:off x="3001" y="3256"/>
              <a:ext cx="22" cy="26"/>
            </a:xfrm>
            <a:custGeom>
              <a:avLst/>
              <a:gdLst>
                <a:gd name="T0" fmla="*/ 67 w 67"/>
                <a:gd name="T1" fmla="*/ 69 h 78"/>
                <a:gd name="T2" fmla="*/ 66 w 67"/>
                <a:gd name="T3" fmla="*/ 69 h 78"/>
                <a:gd name="T4" fmla="*/ 62 w 67"/>
                <a:gd name="T5" fmla="*/ 65 h 78"/>
                <a:gd name="T6" fmla="*/ 54 w 67"/>
                <a:gd name="T7" fmla="*/ 57 h 78"/>
                <a:gd name="T8" fmla="*/ 45 w 67"/>
                <a:gd name="T9" fmla="*/ 47 h 78"/>
                <a:gd name="T10" fmla="*/ 36 w 67"/>
                <a:gd name="T11" fmla="*/ 36 h 78"/>
                <a:gd name="T12" fmla="*/ 27 w 67"/>
                <a:gd name="T13" fmla="*/ 23 h 78"/>
                <a:gd name="T14" fmla="*/ 17 w 67"/>
                <a:gd name="T15" fmla="*/ 13 h 78"/>
                <a:gd name="T16" fmla="*/ 11 w 67"/>
                <a:gd name="T17" fmla="*/ 6 h 78"/>
                <a:gd name="T18" fmla="*/ 3 w 67"/>
                <a:gd name="T19" fmla="*/ 0 h 78"/>
                <a:gd name="T20" fmla="*/ 0 w 67"/>
                <a:gd name="T21" fmla="*/ 9 h 78"/>
                <a:gd name="T22" fmla="*/ 4 w 67"/>
                <a:gd name="T23" fmla="*/ 13 h 78"/>
                <a:gd name="T24" fmla="*/ 11 w 67"/>
                <a:gd name="T25" fmla="*/ 20 h 78"/>
                <a:gd name="T26" fmla="*/ 20 w 67"/>
                <a:gd name="T27" fmla="*/ 30 h 78"/>
                <a:gd name="T28" fmla="*/ 29 w 67"/>
                <a:gd name="T29" fmla="*/ 43 h 78"/>
                <a:gd name="T30" fmla="*/ 38 w 67"/>
                <a:gd name="T31" fmla="*/ 54 h 78"/>
                <a:gd name="T32" fmla="*/ 47 w 67"/>
                <a:gd name="T33" fmla="*/ 64 h 78"/>
                <a:gd name="T34" fmla="*/ 55 w 67"/>
                <a:gd name="T35" fmla="*/ 72 h 78"/>
                <a:gd name="T36" fmla="*/ 63 w 67"/>
                <a:gd name="T37" fmla="*/ 78 h 78"/>
                <a:gd name="T38" fmla="*/ 62 w 67"/>
                <a:gd name="T39" fmla="*/ 78 h 78"/>
                <a:gd name="T40" fmla="*/ 67 w 67"/>
                <a:gd name="T41" fmla="*/ 69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7" h="78">
                  <a:moveTo>
                    <a:pt x="67" y="69"/>
                  </a:moveTo>
                  <a:lnTo>
                    <a:pt x="66" y="69"/>
                  </a:lnTo>
                  <a:lnTo>
                    <a:pt x="62" y="65"/>
                  </a:lnTo>
                  <a:lnTo>
                    <a:pt x="54" y="57"/>
                  </a:lnTo>
                  <a:lnTo>
                    <a:pt x="45" y="47"/>
                  </a:lnTo>
                  <a:lnTo>
                    <a:pt x="36" y="36"/>
                  </a:lnTo>
                  <a:lnTo>
                    <a:pt x="27" y="23"/>
                  </a:lnTo>
                  <a:lnTo>
                    <a:pt x="17" y="13"/>
                  </a:lnTo>
                  <a:lnTo>
                    <a:pt x="11" y="6"/>
                  </a:lnTo>
                  <a:lnTo>
                    <a:pt x="3" y="0"/>
                  </a:lnTo>
                  <a:lnTo>
                    <a:pt x="0" y="9"/>
                  </a:lnTo>
                  <a:lnTo>
                    <a:pt x="4" y="13"/>
                  </a:lnTo>
                  <a:lnTo>
                    <a:pt x="11" y="20"/>
                  </a:lnTo>
                  <a:lnTo>
                    <a:pt x="20" y="30"/>
                  </a:lnTo>
                  <a:lnTo>
                    <a:pt x="29" y="43"/>
                  </a:lnTo>
                  <a:lnTo>
                    <a:pt x="38" y="54"/>
                  </a:lnTo>
                  <a:lnTo>
                    <a:pt x="47" y="64"/>
                  </a:lnTo>
                  <a:lnTo>
                    <a:pt x="55" y="72"/>
                  </a:lnTo>
                  <a:lnTo>
                    <a:pt x="63" y="78"/>
                  </a:lnTo>
                  <a:lnTo>
                    <a:pt x="62" y="78"/>
                  </a:lnTo>
                  <a:lnTo>
                    <a:pt x="67" y="6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78" name="Freeform 910"/>
            <p:cNvSpPr>
              <a:spLocks/>
            </p:cNvSpPr>
            <p:nvPr/>
          </p:nvSpPr>
          <p:spPr bwMode="auto">
            <a:xfrm>
              <a:off x="3021" y="3279"/>
              <a:ext cx="42" cy="20"/>
            </a:xfrm>
            <a:custGeom>
              <a:avLst/>
              <a:gdLst>
                <a:gd name="T0" fmla="*/ 125 w 125"/>
                <a:gd name="T1" fmla="*/ 51 h 61"/>
                <a:gd name="T2" fmla="*/ 125 w 125"/>
                <a:gd name="T3" fmla="*/ 51 h 61"/>
                <a:gd name="T4" fmla="*/ 117 w 125"/>
                <a:gd name="T5" fmla="*/ 47 h 61"/>
                <a:gd name="T6" fmla="*/ 103 w 125"/>
                <a:gd name="T7" fmla="*/ 41 h 61"/>
                <a:gd name="T8" fmla="*/ 85 w 125"/>
                <a:gd name="T9" fmla="*/ 33 h 61"/>
                <a:gd name="T10" fmla="*/ 65 w 125"/>
                <a:gd name="T11" fmla="*/ 25 h 61"/>
                <a:gd name="T12" fmla="*/ 45 w 125"/>
                <a:gd name="T13" fmla="*/ 17 h 61"/>
                <a:gd name="T14" fmla="*/ 26 w 125"/>
                <a:gd name="T15" fmla="*/ 10 h 61"/>
                <a:gd name="T16" fmla="*/ 14 w 125"/>
                <a:gd name="T17" fmla="*/ 3 h 61"/>
                <a:gd name="T18" fmla="*/ 5 w 125"/>
                <a:gd name="T19" fmla="*/ 0 h 61"/>
                <a:gd name="T20" fmla="*/ 0 w 125"/>
                <a:gd name="T21" fmla="*/ 9 h 61"/>
                <a:gd name="T22" fmla="*/ 9 w 125"/>
                <a:gd name="T23" fmla="*/ 12 h 61"/>
                <a:gd name="T24" fmla="*/ 24 w 125"/>
                <a:gd name="T25" fmla="*/ 19 h 61"/>
                <a:gd name="T26" fmla="*/ 42 w 125"/>
                <a:gd name="T27" fmla="*/ 26 h 61"/>
                <a:gd name="T28" fmla="*/ 63 w 125"/>
                <a:gd name="T29" fmla="*/ 34 h 61"/>
                <a:gd name="T30" fmla="*/ 83 w 125"/>
                <a:gd name="T31" fmla="*/ 42 h 61"/>
                <a:gd name="T32" fmla="*/ 99 w 125"/>
                <a:gd name="T33" fmla="*/ 50 h 61"/>
                <a:gd name="T34" fmla="*/ 112 w 125"/>
                <a:gd name="T35" fmla="*/ 56 h 61"/>
                <a:gd name="T36" fmla="*/ 120 w 125"/>
                <a:gd name="T37" fmla="*/ 61 h 61"/>
                <a:gd name="T38" fmla="*/ 120 w 125"/>
                <a:gd name="T39" fmla="*/ 61 h 61"/>
                <a:gd name="T40" fmla="*/ 125 w 125"/>
                <a:gd name="T41" fmla="*/ 5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5" h="61">
                  <a:moveTo>
                    <a:pt x="125" y="51"/>
                  </a:moveTo>
                  <a:lnTo>
                    <a:pt x="125" y="51"/>
                  </a:lnTo>
                  <a:lnTo>
                    <a:pt x="117" y="47"/>
                  </a:lnTo>
                  <a:lnTo>
                    <a:pt x="103" y="41"/>
                  </a:lnTo>
                  <a:lnTo>
                    <a:pt x="85" y="33"/>
                  </a:lnTo>
                  <a:lnTo>
                    <a:pt x="65" y="25"/>
                  </a:lnTo>
                  <a:lnTo>
                    <a:pt x="45" y="17"/>
                  </a:lnTo>
                  <a:lnTo>
                    <a:pt x="26" y="10"/>
                  </a:lnTo>
                  <a:lnTo>
                    <a:pt x="14" y="3"/>
                  </a:lnTo>
                  <a:lnTo>
                    <a:pt x="5" y="0"/>
                  </a:lnTo>
                  <a:lnTo>
                    <a:pt x="0" y="9"/>
                  </a:lnTo>
                  <a:lnTo>
                    <a:pt x="9" y="12"/>
                  </a:lnTo>
                  <a:lnTo>
                    <a:pt x="24" y="19"/>
                  </a:lnTo>
                  <a:lnTo>
                    <a:pt x="42" y="26"/>
                  </a:lnTo>
                  <a:lnTo>
                    <a:pt x="63" y="34"/>
                  </a:lnTo>
                  <a:lnTo>
                    <a:pt x="83" y="42"/>
                  </a:lnTo>
                  <a:lnTo>
                    <a:pt x="99" y="50"/>
                  </a:lnTo>
                  <a:lnTo>
                    <a:pt x="112" y="56"/>
                  </a:lnTo>
                  <a:lnTo>
                    <a:pt x="120" y="61"/>
                  </a:lnTo>
                  <a:lnTo>
                    <a:pt x="120" y="61"/>
                  </a:lnTo>
                  <a:lnTo>
                    <a:pt x="125" y="5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79" name="Freeform 911"/>
            <p:cNvSpPr>
              <a:spLocks/>
            </p:cNvSpPr>
            <p:nvPr/>
          </p:nvSpPr>
          <p:spPr bwMode="auto">
            <a:xfrm>
              <a:off x="3061" y="3296"/>
              <a:ext cx="13" cy="16"/>
            </a:xfrm>
            <a:custGeom>
              <a:avLst/>
              <a:gdLst>
                <a:gd name="T0" fmla="*/ 39 w 39"/>
                <a:gd name="T1" fmla="*/ 38 h 50"/>
                <a:gd name="T2" fmla="*/ 39 w 39"/>
                <a:gd name="T3" fmla="*/ 38 h 50"/>
                <a:gd name="T4" fmla="*/ 38 w 39"/>
                <a:gd name="T5" fmla="*/ 38 h 50"/>
                <a:gd name="T6" fmla="*/ 35 w 39"/>
                <a:gd name="T7" fmla="*/ 36 h 50"/>
                <a:gd name="T8" fmla="*/ 30 w 39"/>
                <a:gd name="T9" fmla="*/ 30 h 50"/>
                <a:gd name="T10" fmla="*/ 27 w 39"/>
                <a:gd name="T11" fmla="*/ 26 h 50"/>
                <a:gd name="T12" fmla="*/ 21 w 39"/>
                <a:gd name="T13" fmla="*/ 19 h 50"/>
                <a:gd name="T14" fmla="*/ 15 w 39"/>
                <a:gd name="T15" fmla="*/ 11 h 50"/>
                <a:gd name="T16" fmla="*/ 11 w 39"/>
                <a:gd name="T17" fmla="*/ 5 h 50"/>
                <a:gd name="T18" fmla="*/ 5 w 39"/>
                <a:gd name="T19" fmla="*/ 0 h 50"/>
                <a:gd name="T20" fmla="*/ 0 w 39"/>
                <a:gd name="T21" fmla="*/ 10 h 50"/>
                <a:gd name="T22" fmla="*/ 4 w 39"/>
                <a:gd name="T23" fmla="*/ 12 h 50"/>
                <a:gd name="T24" fmla="*/ 8 w 39"/>
                <a:gd name="T25" fmla="*/ 18 h 50"/>
                <a:gd name="T26" fmla="*/ 14 w 39"/>
                <a:gd name="T27" fmla="*/ 23 h 50"/>
                <a:gd name="T28" fmla="*/ 17 w 39"/>
                <a:gd name="T29" fmla="*/ 30 h 50"/>
                <a:gd name="T30" fmla="*/ 23 w 39"/>
                <a:gd name="T31" fmla="*/ 37 h 50"/>
                <a:gd name="T32" fmla="*/ 28 w 39"/>
                <a:gd name="T33" fmla="*/ 43 h 50"/>
                <a:gd name="T34" fmla="*/ 33 w 39"/>
                <a:gd name="T35" fmla="*/ 47 h 50"/>
                <a:gd name="T36" fmla="*/ 39 w 39"/>
                <a:gd name="T37" fmla="*/ 50 h 50"/>
                <a:gd name="T38" fmla="*/ 39 w 39"/>
                <a:gd name="T39" fmla="*/ 50 h 50"/>
                <a:gd name="T40" fmla="*/ 39 w 39"/>
                <a:gd name="T41" fmla="*/ 3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50">
                  <a:moveTo>
                    <a:pt x="39" y="38"/>
                  </a:moveTo>
                  <a:lnTo>
                    <a:pt x="39" y="38"/>
                  </a:lnTo>
                  <a:lnTo>
                    <a:pt x="38" y="38"/>
                  </a:lnTo>
                  <a:lnTo>
                    <a:pt x="35" y="36"/>
                  </a:lnTo>
                  <a:lnTo>
                    <a:pt x="30" y="30"/>
                  </a:lnTo>
                  <a:lnTo>
                    <a:pt x="27" y="26"/>
                  </a:lnTo>
                  <a:lnTo>
                    <a:pt x="21" y="19"/>
                  </a:lnTo>
                  <a:lnTo>
                    <a:pt x="15" y="11"/>
                  </a:lnTo>
                  <a:lnTo>
                    <a:pt x="11" y="5"/>
                  </a:lnTo>
                  <a:lnTo>
                    <a:pt x="5" y="0"/>
                  </a:lnTo>
                  <a:lnTo>
                    <a:pt x="0" y="10"/>
                  </a:lnTo>
                  <a:lnTo>
                    <a:pt x="4" y="12"/>
                  </a:lnTo>
                  <a:lnTo>
                    <a:pt x="8" y="18"/>
                  </a:lnTo>
                  <a:lnTo>
                    <a:pt x="14" y="23"/>
                  </a:lnTo>
                  <a:lnTo>
                    <a:pt x="17" y="30"/>
                  </a:lnTo>
                  <a:lnTo>
                    <a:pt x="23" y="37"/>
                  </a:lnTo>
                  <a:lnTo>
                    <a:pt x="28" y="43"/>
                  </a:lnTo>
                  <a:lnTo>
                    <a:pt x="33" y="47"/>
                  </a:lnTo>
                  <a:lnTo>
                    <a:pt x="39" y="50"/>
                  </a:lnTo>
                  <a:lnTo>
                    <a:pt x="39" y="50"/>
                  </a:lnTo>
                  <a:lnTo>
                    <a:pt x="39" y="3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80" name="Freeform 912"/>
            <p:cNvSpPr>
              <a:spLocks/>
            </p:cNvSpPr>
            <p:nvPr/>
          </p:nvSpPr>
          <p:spPr bwMode="auto">
            <a:xfrm>
              <a:off x="3074" y="3308"/>
              <a:ext cx="13" cy="6"/>
            </a:xfrm>
            <a:custGeom>
              <a:avLst/>
              <a:gdLst>
                <a:gd name="T0" fmla="*/ 39 w 39"/>
                <a:gd name="T1" fmla="*/ 9 h 18"/>
                <a:gd name="T2" fmla="*/ 39 w 39"/>
                <a:gd name="T3" fmla="*/ 9 h 18"/>
                <a:gd name="T4" fmla="*/ 35 w 39"/>
                <a:gd name="T5" fmla="*/ 8 h 18"/>
                <a:gd name="T6" fmla="*/ 30 w 39"/>
                <a:gd name="T7" fmla="*/ 6 h 18"/>
                <a:gd name="T8" fmla="*/ 24 w 39"/>
                <a:gd name="T9" fmla="*/ 5 h 18"/>
                <a:gd name="T10" fmla="*/ 20 w 39"/>
                <a:gd name="T11" fmla="*/ 4 h 18"/>
                <a:gd name="T12" fmla="*/ 13 w 39"/>
                <a:gd name="T13" fmla="*/ 2 h 18"/>
                <a:gd name="T14" fmla="*/ 8 w 39"/>
                <a:gd name="T15" fmla="*/ 2 h 18"/>
                <a:gd name="T16" fmla="*/ 4 w 39"/>
                <a:gd name="T17" fmla="*/ 1 h 18"/>
                <a:gd name="T18" fmla="*/ 0 w 39"/>
                <a:gd name="T19" fmla="*/ 0 h 18"/>
                <a:gd name="T20" fmla="*/ 0 w 39"/>
                <a:gd name="T21" fmla="*/ 12 h 18"/>
                <a:gd name="T22" fmla="*/ 4 w 39"/>
                <a:gd name="T23" fmla="*/ 10 h 18"/>
                <a:gd name="T24" fmla="*/ 8 w 39"/>
                <a:gd name="T25" fmla="*/ 12 h 18"/>
                <a:gd name="T26" fmla="*/ 13 w 39"/>
                <a:gd name="T27" fmla="*/ 12 h 18"/>
                <a:gd name="T28" fmla="*/ 17 w 39"/>
                <a:gd name="T29" fmla="*/ 13 h 18"/>
                <a:gd name="T30" fmla="*/ 22 w 39"/>
                <a:gd name="T31" fmla="*/ 14 h 18"/>
                <a:gd name="T32" fmla="*/ 28 w 39"/>
                <a:gd name="T33" fmla="*/ 15 h 18"/>
                <a:gd name="T34" fmla="*/ 32 w 39"/>
                <a:gd name="T35" fmla="*/ 17 h 18"/>
                <a:gd name="T36" fmla="*/ 35 w 39"/>
                <a:gd name="T37" fmla="*/ 18 h 18"/>
                <a:gd name="T38" fmla="*/ 35 w 39"/>
                <a:gd name="T39" fmla="*/ 18 h 18"/>
                <a:gd name="T40" fmla="*/ 39 w 39"/>
                <a:gd name="T41"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18">
                  <a:moveTo>
                    <a:pt x="39" y="9"/>
                  </a:moveTo>
                  <a:lnTo>
                    <a:pt x="39" y="9"/>
                  </a:lnTo>
                  <a:lnTo>
                    <a:pt x="35" y="8"/>
                  </a:lnTo>
                  <a:lnTo>
                    <a:pt x="30" y="6"/>
                  </a:lnTo>
                  <a:lnTo>
                    <a:pt x="24" y="5"/>
                  </a:lnTo>
                  <a:lnTo>
                    <a:pt x="20" y="4"/>
                  </a:lnTo>
                  <a:lnTo>
                    <a:pt x="13" y="2"/>
                  </a:lnTo>
                  <a:lnTo>
                    <a:pt x="8" y="2"/>
                  </a:lnTo>
                  <a:lnTo>
                    <a:pt x="4" y="1"/>
                  </a:lnTo>
                  <a:lnTo>
                    <a:pt x="0" y="0"/>
                  </a:lnTo>
                  <a:lnTo>
                    <a:pt x="0" y="12"/>
                  </a:lnTo>
                  <a:lnTo>
                    <a:pt x="4" y="10"/>
                  </a:lnTo>
                  <a:lnTo>
                    <a:pt x="8" y="12"/>
                  </a:lnTo>
                  <a:lnTo>
                    <a:pt x="13" y="12"/>
                  </a:lnTo>
                  <a:lnTo>
                    <a:pt x="17" y="13"/>
                  </a:lnTo>
                  <a:lnTo>
                    <a:pt x="22" y="14"/>
                  </a:lnTo>
                  <a:lnTo>
                    <a:pt x="28" y="15"/>
                  </a:lnTo>
                  <a:lnTo>
                    <a:pt x="32" y="17"/>
                  </a:lnTo>
                  <a:lnTo>
                    <a:pt x="35" y="18"/>
                  </a:lnTo>
                  <a:lnTo>
                    <a:pt x="35" y="18"/>
                  </a:lnTo>
                  <a:lnTo>
                    <a:pt x="39"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81" name="Freeform 913"/>
            <p:cNvSpPr>
              <a:spLocks/>
            </p:cNvSpPr>
            <p:nvPr/>
          </p:nvSpPr>
          <p:spPr bwMode="auto">
            <a:xfrm>
              <a:off x="3086" y="3311"/>
              <a:ext cx="27" cy="15"/>
            </a:xfrm>
            <a:custGeom>
              <a:avLst/>
              <a:gdLst>
                <a:gd name="T0" fmla="*/ 76 w 81"/>
                <a:gd name="T1" fmla="*/ 35 h 44"/>
                <a:gd name="T2" fmla="*/ 77 w 81"/>
                <a:gd name="T3" fmla="*/ 35 h 44"/>
                <a:gd name="T4" fmla="*/ 70 w 81"/>
                <a:gd name="T5" fmla="*/ 32 h 44"/>
                <a:gd name="T6" fmla="*/ 61 w 81"/>
                <a:gd name="T7" fmla="*/ 29 h 44"/>
                <a:gd name="T8" fmla="*/ 51 w 81"/>
                <a:gd name="T9" fmla="*/ 23 h 44"/>
                <a:gd name="T10" fmla="*/ 40 w 81"/>
                <a:gd name="T11" fmla="*/ 17 h 44"/>
                <a:gd name="T12" fmla="*/ 28 w 81"/>
                <a:gd name="T13" fmla="*/ 12 h 44"/>
                <a:gd name="T14" fmla="*/ 18 w 81"/>
                <a:gd name="T15" fmla="*/ 7 h 44"/>
                <a:gd name="T16" fmla="*/ 10 w 81"/>
                <a:gd name="T17" fmla="*/ 3 h 44"/>
                <a:gd name="T18" fmla="*/ 4 w 81"/>
                <a:gd name="T19" fmla="*/ 0 h 44"/>
                <a:gd name="T20" fmla="*/ 0 w 81"/>
                <a:gd name="T21" fmla="*/ 9 h 44"/>
                <a:gd name="T22" fmla="*/ 5 w 81"/>
                <a:gd name="T23" fmla="*/ 12 h 44"/>
                <a:gd name="T24" fmla="*/ 13 w 81"/>
                <a:gd name="T25" fmla="*/ 16 h 44"/>
                <a:gd name="T26" fmla="*/ 24 w 81"/>
                <a:gd name="T27" fmla="*/ 21 h 44"/>
                <a:gd name="T28" fmla="*/ 35 w 81"/>
                <a:gd name="T29" fmla="*/ 27 h 44"/>
                <a:gd name="T30" fmla="*/ 46 w 81"/>
                <a:gd name="T31" fmla="*/ 32 h 44"/>
                <a:gd name="T32" fmla="*/ 57 w 81"/>
                <a:gd name="T33" fmla="*/ 38 h 44"/>
                <a:gd name="T34" fmla="*/ 68 w 81"/>
                <a:gd name="T35" fmla="*/ 42 h 44"/>
                <a:gd name="T36" fmla="*/ 75 w 81"/>
                <a:gd name="T37" fmla="*/ 44 h 44"/>
                <a:gd name="T38" fmla="*/ 76 w 81"/>
                <a:gd name="T39" fmla="*/ 44 h 44"/>
                <a:gd name="T40" fmla="*/ 75 w 81"/>
                <a:gd name="T41" fmla="*/ 44 h 44"/>
                <a:gd name="T42" fmla="*/ 79 w 81"/>
                <a:gd name="T43" fmla="*/ 43 h 44"/>
                <a:gd name="T44" fmla="*/ 81 w 81"/>
                <a:gd name="T45" fmla="*/ 40 h 44"/>
                <a:gd name="T46" fmla="*/ 81 w 81"/>
                <a:gd name="T47" fmla="*/ 37 h 44"/>
                <a:gd name="T48" fmla="*/ 77 w 81"/>
                <a:gd name="T49" fmla="*/ 35 h 44"/>
                <a:gd name="T50" fmla="*/ 76 w 81"/>
                <a:gd name="T51" fmla="*/ 3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1" h="44">
                  <a:moveTo>
                    <a:pt x="76" y="35"/>
                  </a:moveTo>
                  <a:lnTo>
                    <a:pt x="77" y="35"/>
                  </a:lnTo>
                  <a:lnTo>
                    <a:pt x="70" y="32"/>
                  </a:lnTo>
                  <a:lnTo>
                    <a:pt x="61" y="29"/>
                  </a:lnTo>
                  <a:lnTo>
                    <a:pt x="51" y="23"/>
                  </a:lnTo>
                  <a:lnTo>
                    <a:pt x="40" y="17"/>
                  </a:lnTo>
                  <a:lnTo>
                    <a:pt x="28" y="12"/>
                  </a:lnTo>
                  <a:lnTo>
                    <a:pt x="18" y="7"/>
                  </a:lnTo>
                  <a:lnTo>
                    <a:pt x="10" y="3"/>
                  </a:lnTo>
                  <a:lnTo>
                    <a:pt x="4" y="0"/>
                  </a:lnTo>
                  <a:lnTo>
                    <a:pt x="0" y="9"/>
                  </a:lnTo>
                  <a:lnTo>
                    <a:pt x="5" y="12"/>
                  </a:lnTo>
                  <a:lnTo>
                    <a:pt x="13" y="16"/>
                  </a:lnTo>
                  <a:lnTo>
                    <a:pt x="24" y="21"/>
                  </a:lnTo>
                  <a:lnTo>
                    <a:pt x="35" y="27"/>
                  </a:lnTo>
                  <a:lnTo>
                    <a:pt x="46" y="32"/>
                  </a:lnTo>
                  <a:lnTo>
                    <a:pt x="57" y="38"/>
                  </a:lnTo>
                  <a:lnTo>
                    <a:pt x="68" y="42"/>
                  </a:lnTo>
                  <a:lnTo>
                    <a:pt x="75" y="44"/>
                  </a:lnTo>
                  <a:lnTo>
                    <a:pt x="76" y="44"/>
                  </a:lnTo>
                  <a:lnTo>
                    <a:pt x="75" y="44"/>
                  </a:lnTo>
                  <a:lnTo>
                    <a:pt x="79" y="43"/>
                  </a:lnTo>
                  <a:lnTo>
                    <a:pt x="81" y="40"/>
                  </a:lnTo>
                  <a:lnTo>
                    <a:pt x="81" y="37"/>
                  </a:lnTo>
                  <a:lnTo>
                    <a:pt x="77" y="35"/>
                  </a:lnTo>
                  <a:lnTo>
                    <a:pt x="76" y="3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82" name="Freeform 914"/>
            <p:cNvSpPr>
              <a:spLocks/>
            </p:cNvSpPr>
            <p:nvPr/>
          </p:nvSpPr>
          <p:spPr bwMode="auto">
            <a:xfrm>
              <a:off x="3111" y="3320"/>
              <a:ext cx="15" cy="6"/>
            </a:xfrm>
            <a:custGeom>
              <a:avLst/>
              <a:gdLst>
                <a:gd name="T0" fmla="*/ 41 w 44"/>
                <a:gd name="T1" fmla="*/ 0 h 17"/>
                <a:gd name="T2" fmla="*/ 37 w 44"/>
                <a:gd name="T3" fmla="*/ 0 h 17"/>
                <a:gd name="T4" fmla="*/ 35 w 44"/>
                <a:gd name="T5" fmla="*/ 1 h 17"/>
                <a:gd name="T6" fmla="*/ 30 w 44"/>
                <a:gd name="T7" fmla="*/ 2 h 17"/>
                <a:gd name="T8" fmla="*/ 25 w 44"/>
                <a:gd name="T9" fmla="*/ 3 h 17"/>
                <a:gd name="T10" fmla="*/ 21 w 44"/>
                <a:gd name="T11" fmla="*/ 4 h 17"/>
                <a:gd name="T12" fmla="*/ 15 w 44"/>
                <a:gd name="T13" fmla="*/ 5 h 17"/>
                <a:gd name="T14" fmla="*/ 12 w 44"/>
                <a:gd name="T15" fmla="*/ 7 h 17"/>
                <a:gd name="T16" fmla="*/ 6 w 44"/>
                <a:gd name="T17" fmla="*/ 7 h 17"/>
                <a:gd name="T18" fmla="*/ 0 w 44"/>
                <a:gd name="T19" fmla="*/ 8 h 17"/>
                <a:gd name="T20" fmla="*/ 0 w 44"/>
                <a:gd name="T21" fmla="*/ 17 h 17"/>
                <a:gd name="T22" fmla="*/ 6 w 44"/>
                <a:gd name="T23" fmla="*/ 16 h 17"/>
                <a:gd name="T24" fmla="*/ 12 w 44"/>
                <a:gd name="T25" fmla="*/ 16 h 17"/>
                <a:gd name="T26" fmla="*/ 17 w 44"/>
                <a:gd name="T27" fmla="*/ 15 h 17"/>
                <a:gd name="T28" fmla="*/ 23 w 44"/>
                <a:gd name="T29" fmla="*/ 13 h 17"/>
                <a:gd name="T30" fmla="*/ 28 w 44"/>
                <a:gd name="T31" fmla="*/ 12 h 17"/>
                <a:gd name="T32" fmla="*/ 32 w 44"/>
                <a:gd name="T33" fmla="*/ 11 h 17"/>
                <a:gd name="T34" fmla="*/ 37 w 44"/>
                <a:gd name="T35" fmla="*/ 10 h 17"/>
                <a:gd name="T36" fmla="*/ 41 w 44"/>
                <a:gd name="T37" fmla="*/ 9 h 17"/>
                <a:gd name="T38" fmla="*/ 37 w 44"/>
                <a:gd name="T39" fmla="*/ 9 h 17"/>
                <a:gd name="T40" fmla="*/ 41 w 44"/>
                <a:gd name="T41" fmla="*/ 9 h 17"/>
                <a:gd name="T42" fmla="*/ 44 w 44"/>
                <a:gd name="T43" fmla="*/ 7 h 17"/>
                <a:gd name="T44" fmla="*/ 44 w 44"/>
                <a:gd name="T45" fmla="*/ 2 h 17"/>
                <a:gd name="T46" fmla="*/ 40 w 44"/>
                <a:gd name="T47" fmla="*/ 0 h 17"/>
                <a:gd name="T48" fmla="*/ 37 w 44"/>
                <a:gd name="T49" fmla="*/ 0 h 17"/>
                <a:gd name="T50" fmla="*/ 41 w 44"/>
                <a:gd name="T5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4" h="17">
                  <a:moveTo>
                    <a:pt x="41" y="0"/>
                  </a:moveTo>
                  <a:lnTo>
                    <a:pt x="37" y="0"/>
                  </a:lnTo>
                  <a:lnTo>
                    <a:pt x="35" y="1"/>
                  </a:lnTo>
                  <a:lnTo>
                    <a:pt x="30" y="2"/>
                  </a:lnTo>
                  <a:lnTo>
                    <a:pt x="25" y="3"/>
                  </a:lnTo>
                  <a:lnTo>
                    <a:pt x="21" y="4"/>
                  </a:lnTo>
                  <a:lnTo>
                    <a:pt x="15" y="5"/>
                  </a:lnTo>
                  <a:lnTo>
                    <a:pt x="12" y="7"/>
                  </a:lnTo>
                  <a:lnTo>
                    <a:pt x="6" y="7"/>
                  </a:lnTo>
                  <a:lnTo>
                    <a:pt x="0" y="8"/>
                  </a:lnTo>
                  <a:lnTo>
                    <a:pt x="0" y="17"/>
                  </a:lnTo>
                  <a:lnTo>
                    <a:pt x="6" y="16"/>
                  </a:lnTo>
                  <a:lnTo>
                    <a:pt x="12" y="16"/>
                  </a:lnTo>
                  <a:lnTo>
                    <a:pt x="17" y="15"/>
                  </a:lnTo>
                  <a:lnTo>
                    <a:pt x="23" y="13"/>
                  </a:lnTo>
                  <a:lnTo>
                    <a:pt x="28" y="12"/>
                  </a:lnTo>
                  <a:lnTo>
                    <a:pt x="32" y="11"/>
                  </a:lnTo>
                  <a:lnTo>
                    <a:pt x="37" y="10"/>
                  </a:lnTo>
                  <a:lnTo>
                    <a:pt x="41" y="9"/>
                  </a:lnTo>
                  <a:lnTo>
                    <a:pt x="37" y="9"/>
                  </a:lnTo>
                  <a:lnTo>
                    <a:pt x="41" y="9"/>
                  </a:lnTo>
                  <a:lnTo>
                    <a:pt x="44" y="7"/>
                  </a:lnTo>
                  <a:lnTo>
                    <a:pt x="44" y="2"/>
                  </a:lnTo>
                  <a:lnTo>
                    <a:pt x="40" y="0"/>
                  </a:lnTo>
                  <a:lnTo>
                    <a:pt x="37" y="0"/>
                  </a:lnTo>
                  <a:lnTo>
                    <a:pt x="4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83" name="Freeform 915"/>
            <p:cNvSpPr>
              <a:spLocks/>
            </p:cNvSpPr>
            <p:nvPr/>
          </p:nvSpPr>
          <p:spPr bwMode="auto">
            <a:xfrm>
              <a:off x="3124" y="3320"/>
              <a:ext cx="41" cy="15"/>
            </a:xfrm>
            <a:custGeom>
              <a:avLst/>
              <a:gdLst>
                <a:gd name="T0" fmla="*/ 125 w 125"/>
                <a:gd name="T1" fmla="*/ 39 h 44"/>
                <a:gd name="T2" fmla="*/ 122 w 125"/>
                <a:gd name="T3" fmla="*/ 35 h 44"/>
                <a:gd name="T4" fmla="*/ 113 w 125"/>
                <a:gd name="T5" fmla="*/ 32 h 44"/>
                <a:gd name="T6" fmla="*/ 99 w 125"/>
                <a:gd name="T7" fmla="*/ 27 h 44"/>
                <a:gd name="T8" fmla="*/ 82 w 125"/>
                <a:gd name="T9" fmla="*/ 21 h 44"/>
                <a:gd name="T10" fmla="*/ 63 w 125"/>
                <a:gd name="T11" fmla="*/ 17 h 44"/>
                <a:gd name="T12" fmla="*/ 42 w 125"/>
                <a:gd name="T13" fmla="*/ 11 h 44"/>
                <a:gd name="T14" fmla="*/ 25 w 125"/>
                <a:gd name="T15" fmla="*/ 7 h 44"/>
                <a:gd name="T16" fmla="*/ 11 w 125"/>
                <a:gd name="T17" fmla="*/ 2 h 44"/>
                <a:gd name="T18" fmla="*/ 4 w 125"/>
                <a:gd name="T19" fmla="*/ 0 h 44"/>
                <a:gd name="T20" fmla="*/ 0 w 125"/>
                <a:gd name="T21" fmla="*/ 9 h 44"/>
                <a:gd name="T22" fmla="*/ 9 w 125"/>
                <a:gd name="T23" fmla="*/ 11 h 44"/>
                <a:gd name="T24" fmla="*/ 23 w 125"/>
                <a:gd name="T25" fmla="*/ 16 h 44"/>
                <a:gd name="T26" fmla="*/ 40 w 125"/>
                <a:gd name="T27" fmla="*/ 20 h 44"/>
                <a:gd name="T28" fmla="*/ 61 w 125"/>
                <a:gd name="T29" fmla="*/ 26 h 44"/>
                <a:gd name="T30" fmla="*/ 80 w 125"/>
                <a:gd name="T31" fmla="*/ 31 h 44"/>
                <a:gd name="T32" fmla="*/ 97 w 125"/>
                <a:gd name="T33" fmla="*/ 36 h 44"/>
                <a:gd name="T34" fmla="*/ 111 w 125"/>
                <a:gd name="T35" fmla="*/ 41 h 44"/>
                <a:gd name="T36" fmla="*/ 118 w 125"/>
                <a:gd name="T37" fmla="*/ 44 h 44"/>
                <a:gd name="T38" fmla="*/ 115 w 125"/>
                <a:gd name="T39" fmla="*/ 41 h 44"/>
                <a:gd name="T40" fmla="*/ 118 w 125"/>
                <a:gd name="T41" fmla="*/ 44 h 44"/>
                <a:gd name="T42" fmla="*/ 121 w 125"/>
                <a:gd name="T43" fmla="*/ 44 h 44"/>
                <a:gd name="T44" fmla="*/ 125 w 125"/>
                <a:gd name="T45" fmla="*/ 41 h 44"/>
                <a:gd name="T46" fmla="*/ 125 w 125"/>
                <a:gd name="T47" fmla="*/ 37 h 44"/>
                <a:gd name="T48" fmla="*/ 122 w 125"/>
                <a:gd name="T49" fmla="*/ 35 h 44"/>
                <a:gd name="T50" fmla="*/ 125 w 125"/>
                <a:gd name="T51" fmla="*/ 3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5" h="44">
                  <a:moveTo>
                    <a:pt x="125" y="39"/>
                  </a:moveTo>
                  <a:lnTo>
                    <a:pt x="122" y="35"/>
                  </a:lnTo>
                  <a:lnTo>
                    <a:pt x="113" y="32"/>
                  </a:lnTo>
                  <a:lnTo>
                    <a:pt x="99" y="27"/>
                  </a:lnTo>
                  <a:lnTo>
                    <a:pt x="82" y="21"/>
                  </a:lnTo>
                  <a:lnTo>
                    <a:pt x="63" y="17"/>
                  </a:lnTo>
                  <a:lnTo>
                    <a:pt x="42" y="11"/>
                  </a:lnTo>
                  <a:lnTo>
                    <a:pt x="25" y="7"/>
                  </a:lnTo>
                  <a:lnTo>
                    <a:pt x="11" y="2"/>
                  </a:lnTo>
                  <a:lnTo>
                    <a:pt x="4" y="0"/>
                  </a:lnTo>
                  <a:lnTo>
                    <a:pt x="0" y="9"/>
                  </a:lnTo>
                  <a:lnTo>
                    <a:pt x="9" y="11"/>
                  </a:lnTo>
                  <a:lnTo>
                    <a:pt x="23" y="16"/>
                  </a:lnTo>
                  <a:lnTo>
                    <a:pt x="40" y="20"/>
                  </a:lnTo>
                  <a:lnTo>
                    <a:pt x="61" y="26"/>
                  </a:lnTo>
                  <a:lnTo>
                    <a:pt x="80" y="31"/>
                  </a:lnTo>
                  <a:lnTo>
                    <a:pt x="97" y="36"/>
                  </a:lnTo>
                  <a:lnTo>
                    <a:pt x="111" y="41"/>
                  </a:lnTo>
                  <a:lnTo>
                    <a:pt x="118" y="44"/>
                  </a:lnTo>
                  <a:lnTo>
                    <a:pt x="115" y="41"/>
                  </a:lnTo>
                  <a:lnTo>
                    <a:pt x="118" y="44"/>
                  </a:lnTo>
                  <a:lnTo>
                    <a:pt x="121" y="44"/>
                  </a:lnTo>
                  <a:lnTo>
                    <a:pt x="125" y="41"/>
                  </a:lnTo>
                  <a:lnTo>
                    <a:pt x="125" y="37"/>
                  </a:lnTo>
                  <a:lnTo>
                    <a:pt x="122" y="35"/>
                  </a:lnTo>
                  <a:lnTo>
                    <a:pt x="125" y="3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84" name="Freeform 916"/>
            <p:cNvSpPr>
              <a:spLocks/>
            </p:cNvSpPr>
            <p:nvPr/>
          </p:nvSpPr>
          <p:spPr bwMode="auto">
            <a:xfrm>
              <a:off x="3162" y="3333"/>
              <a:ext cx="14" cy="14"/>
            </a:xfrm>
            <a:custGeom>
              <a:avLst/>
              <a:gdLst>
                <a:gd name="T0" fmla="*/ 37 w 42"/>
                <a:gd name="T1" fmla="*/ 33 h 42"/>
                <a:gd name="T2" fmla="*/ 39 w 42"/>
                <a:gd name="T3" fmla="*/ 33 h 42"/>
                <a:gd name="T4" fmla="*/ 32 w 42"/>
                <a:gd name="T5" fmla="*/ 27 h 42"/>
                <a:gd name="T6" fmla="*/ 23 w 42"/>
                <a:gd name="T7" fmla="*/ 18 h 42"/>
                <a:gd name="T8" fmla="*/ 15 w 42"/>
                <a:gd name="T9" fmla="*/ 9 h 42"/>
                <a:gd name="T10" fmla="*/ 10 w 42"/>
                <a:gd name="T11" fmla="*/ 0 h 42"/>
                <a:gd name="T12" fmla="*/ 0 w 42"/>
                <a:gd name="T13" fmla="*/ 2 h 42"/>
                <a:gd name="T14" fmla="*/ 6 w 42"/>
                <a:gd name="T15" fmla="*/ 13 h 42"/>
                <a:gd name="T16" fmla="*/ 16 w 42"/>
                <a:gd name="T17" fmla="*/ 25 h 42"/>
                <a:gd name="T18" fmla="*/ 26 w 42"/>
                <a:gd name="T19" fmla="*/ 34 h 42"/>
                <a:gd name="T20" fmla="*/ 35 w 42"/>
                <a:gd name="T21" fmla="*/ 42 h 42"/>
                <a:gd name="T22" fmla="*/ 37 w 42"/>
                <a:gd name="T23" fmla="*/ 42 h 42"/>
                <a:gd name="T24" fmla="*/ 35 w 42"/>
                <a:gd name="T25" fmla="*/ 42 h 42"/>
                <a:gd name="T26" fmla="*/ 38 w 42"/>
                <a:gd name="T27" fmla="*/ 42 h 42"/>
                <a:gd name="T28" fmla="*/ 42 w 42"/>
                <a:gd name="T29" fmla="*/ 39 h 42"/>
                <a:gd name="T30" fmla="*/ 42 w 42"/>
                <a:gd name="T31" fmla="*/ 35 h 42"/>
                <a:gd name="T32" fmla="*/ 39 w 42"/>
                <a:gd name="T33" fmla="*/ 33 h 42"/>
                <a:gd name="T34" fmla="*/ 37 w 42"/>
                <a:gd name="T35" fmla="*/ 3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 h="42">
                  <a:moveTo>
                    <a:pt x="37" y="33"/>
                  </a:moveTo>
                  <a:lnTo>
                    <a:pt x="39" y="33"/>
                  </a:lnTo>
                  <a:lnTo>
                    <a:pt x="32" y="27"/>
                  </a:lnTo>
                  <a:lnTo>
                    <a:pt x="23" y="18"/>
                  </a:lnTo>
                  <a:lnTo>
                    <a:pt x="15" y="9"/>
                  </a:lnTo>
                  <a:lnTo>
                    <a:pt x="10" y="0"/>
                  </a:lnTo>
                  <a:lnTo>
                    <a:pt x="0" y="2"/>
                  </a:lnTo>
                  <a:lnTo>
                    <a:pt x="6" y="13"/>
                  </a:lnTo>
                  <a:lnTo>
                    <a:pt x="16" y="25"/>
                  </a:lnTo>
                  <a:lnTo>
                    <a:pt x="26" y="34"/>
                  </a:lnTo>
                  <a:lnTo>
                    <a:pt x="35" y="42"/>
                  </a:lnTo>
                  <a:lnTo>
                    <a:pt x="37" y="42"/>
                  </a:lnTo>
                  <a:lnTo>
                    <a:pt x="35" y="42"/>
                  </a:lnTo>
                  <a:lnTo>
                    <a:pt x="38" y="42"/>
                  </a:lnTo>
                  <a:lnTo>
                    <a:pt x="42" y="39"/>
                  </a:lnTo>
                  <a:lnTo>
                    <a:pt x="42" y="35"/>
                  </a:lnTo>
                  <a:lnTo>
                    <a:pt x="39" y="33"/>
                  </a:lnTo>
                  <a:lnTo>
                    <a:pt x="37" y="3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85" name="Freeform 917"/>
            <p:cNvSpPr>
              <a:spLocks/>
            </p:cNvSpPr>
            <p:nvPr/>
          </p:nvSpPr>
          <p:spPr bwMode="auto">
            <a:xfrm>
              <a:off x="3174" y="3344"/>
              <a:ext cx="89" cy="28"/>
            </a:xfrm>
            <a:custGeom>
              <a:avLst/>
              <a:gdLst>
                <a:gd name="T0" fmla="*/ 258 w 266"/>
                <a:gd name="T1" fmla="*/ 75 h 83"/>
                <a:gd name="T2" fmla="*/ 264 w 266"/>
                <a:gd name="T3" fmla="*/ 75 h 83"/>
                <a:gd name="T4" fmla="*/ 254 w 266"/>
                <a:gd name="T5" fmla="*/ 67 h 83"/>
                <a:gd name="T6" fmla="*/ 243 w 266"/>
                <a:gd name="T7" fmla="*/ 60 h 83"/>
                <a:gd name="T8" fmla="*/ 229 w 266"/>
                <a:gd name="T9" fmla="*/ 53 h 83"/>
                <a:gd name="T10" fmla="*/ 212 w 266"/>
                <a:gd name="T11" fmla="*/ 47 h 83"/>
                <a:gd name="T12" fmla="*/ 196 w 266"/>
                <a:gd name="T13" fmla="*/ 41 h 83"/>
                <a:gd name="T14" fmla="*/ 177 w 266"/>
                <a:gd name="T15" fmla="*/ 34 h 83"/>
                <a:gd name="T16" fmla="*/ 159 w 266"/>
                <a:gd name="T17" fmla="*/ 28 h 83"/>
                <a:gd name="T18" fmla="*/ 140 w 266"/>
                <a:gd name="T19" fmla="*/ 23 h 83"/>
                <a:gd name="T20" fmla="*/ 120 w 266"/>
                <a:gd name="T21" fmla="*/ 18 h 83"/>
                <a:gd name="T22" fmla="*/ 101 w 266"/>
                <a:gd name="T23" fmla="*/ 13 h 83"/>
                <a:gd name="T24" fmla="*/ 81 w 266"/>
                <a:gd name="T25" fmla="*/ 9 h 83"/>
                <a:gd name="T26" fmla="*/ 62 w 266"/>
                <a:gd name="T27" fmla="*/ 5 h 83"/>
                <a:gd name="T28" fmla="*/ 45 w 266"/>
                <a:gd name="T29" fmla="*/ 3 h 83"/>
                <a:gd name="T30" fmla="*/ 28 w 266"/>
                <a:gd name="T31" fmla="*/ 2 h 83"/>
                <a:gd name="T32" fmla="*/ 13 w 266"/>
                <a:gd name="T33" fmla="*/ 0 h 83"/>
                <a:gd name="T34" fmla="*/ 0 w 266"/>
                <a:gd name="T35" fmla="*/ 1 h 83"/>
                <a:gd name="T36" fmla="*/ 0 w 266"/>
                <a:gd name="T37" fmla="*/ 10 h 83"/>
                <a:gd name="T38" fmla="*/ 13 w 266"/>
                <a:gd name="T39" fmla="*/ 11 h 83"/>
                <a:gd name="T40" fmla="*/ 28 w 266"/>
                <a:gd name="T41" fmla="*/ 11 h 83"/>
                <a:gd name="T42" fmla="*/ 45 w 266"/>
                <a:gd name="T43" fmla="*/ 12 h 83"/>
                <a:gd name="T44" fmla="*/ 62 w 266"/>
                <a:gd name="T45" fmla="*/ 15 h 83"/>
                <a:gd name="T46" fmla="*/ 79 w 266"/>
                <a:gd name="T47" fmla="*/ 18 h 83"/>
                <a:gd name="T48" fmla="*/ 99 w 266"/>
                <a:gd name="T49" fmla="*/ 23 h 83"/>
                <a:gd name="T50" fmla="*/ 118 w 266"/>
                <a:gd name="T51" fmla="*/ 27 h 83"/>
                <a:gd name="T52" fmla="*/ 137 w 266"/>
                <a:gd name="T53" fmla="*/ 32 h 83"/>
                <a:gd name="T54" fmla="*/ 157 w 266"/>
                <a:gd name="T55" fmla="*/ 37 h 83"/>
                <a:gd name="T56" fmla="*/ 175 w 266"/>
                <a:gd name="T57" fmla="*/ 43 h 83"/>
                <a:gd name="T58" fmla="*/ 194 w 266"/>
                <a:gd name="T59" fmla="*/ 50 h 83"/>
                <a:gd name="T60" fmla="*/ 210 w 266"/>
                <a:gd name="T61" fmla="*/ 56 h 83"/>
                <a:gd name="T62" fmla="*/ 224 w 266"/>
                <a:gd name="T63" fmla="*/ 63 h 83"/>
                <a:gd name="T64" fmla="*/ 238 w 266"/>
                <a:gd name="T65" fmla="*/ 69 h 83"/>
                <a:gd name="T66" fmla="*/ 250 w 266"/>
                <a:gd name="T67" fmla="*/ 76 h 83"/>
                <a:gd name="T68" fmla="*/ 258 w 266"/>
                <a:gd name="T69" fmla="*/ 82 h 83"/>
                <a:gd name="T70" fmla="*/ 264 w 266"/>
                <a:gd name="T71" fmla="*/ 82 h 83"/>
                <a:gd name="T72" fmla="*/ 258 w 266"/>
                <a:gd name="T73" fmla="*/ 82 h 83"/>
                <a:gd name="T74" fmla="*/ 261 w 266"/>
                <a:gd name="T75" fmla="*/ 83 h 83"/>
                <a:gd name="T76" fmla="*/ 264 w 266"/>
                <a:gd name="T77" fmla="*/ 82 h 83"/>
                <a:gd name="T78" fmla="*/ 266 w 266"/>
                <a:gd name="T79" fmla="*/ 79 h 83"/>
                <a:gd name="T80" fmla="*/ 264 w 266"/>
                <a:gd name="T81" fmla="*/ 75 h 83"/>
                <a:gd name="T82" fmla="*/ 258 w 266"/>
                <a:gd name="T83" fmla="*/ 7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83">
                  <a:moveTo>
                    <a:pt x="258" y="75"/>
                  </a:moveTo>
                  <a:lnTo>
                    <a:pt x="264" y="75"/>
                  </a:lnTo>
                  <a:lnTo>
                    <a:pt x="254" y="67"/>
                  </a:lnTo>
                  <a:lnTo>
                    <a:pt x="243" y="60"/>
                  </a:lnTo>
                  <a:lnTo>
                    <a:pt x="229" y="53"/>
                  </a:lnTo>
                  <a:lnTo>
                    <a:pt x="212" y="47"/>
                  </a:lnTo>
                  <a:lnTo>
                    <a:pt x="196" y="41"/>
                  </a:lnTo>
                  <a:lnTo>
                    <a:pt x="177" y="34"/>
                  </a:lnTo>
                  <a:lnTo>
                    <a:pt x="159" y="28"/>
                  </a:lnTo>
                  <a:lnTo>
                    <a:pt x="140" y="23"/>
                  </a:lnTo>
                  <a:lnTo>
                    <a:pt x="120" y="18"/>
                  </a:lnTo>
                  <a:lnTo>
                    <a:pt x="101" y="13"/>
                  </a:lnTo>
                  <a:lnTo>
                    <a:pt x="81" y="9"/>
                  </a:lnTo>
                  <a:lnTo>
                    <a:pt x="62" y="5"/>
                  </a:lnTo>
                  <a:lnTo>
                    <a:pt x="45" y="3"/>
                  </a:lnTo>
                  <a:lnTo>
                    <a:pt x="28" y="2"/>
                  </a:lnTo>
                  <a:lnTo>
                    <a:pt x="13" y="0"/>
                  </a:lnTo>
                  <a:lnTo>
                    <a:pt x="0" y="1"/>
                  </a:lnTo>
                  <a:lnTo>
                    <a:pt x="0" y="10"/>
                  </a:lnTo>
                  <a:lnTo>
                    <a:pt x="13" y="11"/>
                  </a:lnTo>
                  <a:lnTo>
                    <a:pt x="28" y="11"/>
                  </a:lnTo>
                  <a:lnTo>
                    <a:pt x="45" y="12"/>
                  </a:lnTo>
                  <a:lnTo>
                    <a:pt x="62" y="15"/>
                  </a:lnTo>
                  <a:lnTo>
                    <a:pt x="79" y="18"/>
                  </a:lnTo>
                  <a:lnTo>
                    <a:pt x="99" y="23"/>
                  </a:lnTo>
                  <a:lnTo>
                    <a:pt x="118" y="27"/>
                  </a:lnTo>
                  <a:lnTo>
                    <a:pt x="137" y="32"/>
                  </a:lnTo>
                  <a:lnTo>
                    <a:pt x="157" y="37"/>
                  </a:lnTo>
                  <a:lnTo>
                    <a:pt x="175" y="43"/>
                  </a:lnTo>
                  <a:lnTo>
                    <a:pt x="194" y="50"/>
                  </a:lnTo>
                  <a:lnTo>
                    <a:pt x="210" y="56"/>
                  </a:lnTo>
                  <a:lnTo>
                    <a:pt x="224" y="63"/>
                  </a:lnTo>
                  <a:lnTo>
                    <a:pt x="238" y="69"/>
                  </a:lnTo>
                  <a:lnTo>
                    <a:pt x="250" y="76"/>
                  </a:lnTo>
                  <a:lnTo>
                    <a:pt x="258" y="82"/>
                  </a:lnTo>
                  <a:lnTo>
                    <a:pt x="264" y="82"/>
                  </a:lnTo>
                  <a:lnTo>
                    <a:pt x="258" y="82"/>
                  </a:lnTo>
                  <a:lnTo>
                    <a:pt x="261" y="83"/>
                  </a:lnTo>
                  <a:lnTo>
                    <a:pt x="264" y="82"/>
                  </a:lnTo>
                  <a:lnTo>
                    <a:pt x="266" y="79"/>
                  </a:lnTo>
                  <a:lnTo>
                    <a:pt x="264" y="75"/>
                  </a:lnTo>
                  <a:lnTo>
                    <a:pt x="258" y="7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86" name="Freeform 918"/>
            <p:cNvSpPr>
              <a:spLocks/>
            </p:cNvSpPr>
            <p:nvPr/>
          </p:nvSpPr>
          <p:spPr bwMode="auto">
            <a:xfrm>
              <a:off x="3260" y="3352"/>
              <a:ext cx="23" cy="19"/>
            </a:xfrm>
            <a:custGeom>
              <a:avLst/>
              <a:gdLst>
                <a:gd name="T0" fmla="*/ 61 w 67"/>
                <a:gd name="T1" fmla="*/ 0 h 59"/>
                <a:gd name="T2" fmla="*/ 59 w 67"/>
                <a:gd name="T3" fmla="*/ 1 h 59"/>
                <a:gd name="T4" fmla="*/ 55 w 67"/>
                <a:gd name="T5" fmla="*/ 5 h 59"/>
                <a:gd name="T6" fmla="*/ 49 w 67"/>
                <a:gd name="T7" fmla="*/ 11 h 59"/>
                <a:gd name="T8" fmla="*/ 41 w 67"/>
                <a:gd name="T9" fmla="*/ 18 h 59"/>
                <a:gd name="T10" fmla="*/ 33 w 67"/>
                <a:gd name="T11" fmla="*/ 25 h 59"/>
                <a:gd name="T12" fmla="*/ 24 w 67"/>
                <a:gd name="T13" fmla="*/ 33 h 59"/>
                <a:gd name="T14" fmla="*/ 14 w 67"/>
                <a:gd name="T15" fmla="*/ 40 h 59"/>
                <a:gd name="T16" fmla="*/ 6 w 67"/>
                <a:gd name="T17" fmla="*/ 46 h 59"/>
                <a:gd name="T18" fmla="*/ 0 w 67"/>
                <a:gd name="T19" fmla="*/ 52 h 59"/>
                <a:gd name="T20" fmla="*/ 6 w 67"/>
                <a:gd name="T21" fmla="*/ 59 h 59"/>
                <a:gd name="T22" fmla="*/ 13 w 67"/>
                <a:gd name="T23" fmla="*/ 53 h 59"/>
                <a:gd name="T24" fmla="*/ 21 w 67"/>
                <a:gd name="T25" fmla="*/ 46 h 59"/>
                <a:gd name="T26" fmla="*/ 31 w 67"/>
                <a:gd name="T27" fmla="*/ 40 h 59"/>
                <a:gd name="T28" fmla="*/ 40 w 67"/>
                <a:gd name="T29" fmla="*/ 32 h 59"/>
                <a:gd name="T30" fmla="*/ 48 w 67"/>
                <a:gd name="T31" fmla="*/ 25 h 59"/>
                <a:gd name="T32" fmla="*/ 56 w 67"/>
                <a:gd name="T33" fmla="*/ 18 h 59"/>
                <a:gd name="T34" fmla="*/ 61 w 67"/>
                <a:gd name="T35" fmla="*/ 12 h 59"/>
                <a:gd name="T36" fmla="*/ 66 w 67"/>
                <a:gd name="T37" fmla="*/ 8 h 59"/>
                <a:gd name="T38" fmla="*/ 64 w 67"/>
                <a:gd name="T39" fmla="*/ 9 h 59"/>
                <a:gd name="T40" fmla="*/ 66 w 67"/>
                <a:gd name="T41" fmla="*/ 8 h 59"/>
                <a:gd name="T42" fmla="*/ 67 w 67"/>
                <a:gd name="T43" fmla="*/ 4 h 59"/>
                <a:gd name="T44" fmla="*/ 66 w 67"/>
                <a:gd name="T45" fmla="*/ 1 h 59"/>
                <a:gd name="T46" fmla="*/ 63 w 67"/>
                <a:gd name="T47" fmla="*/ 0 h 59"/>
                <a:gd name="T48" fmla="*/ 59 w 67"/>
                <a:gd name="T49" fmla="*/ 1 h 59"/>
                <a:gd name="T50" fmla="*/ 61 w 67"/>
                <a:gd name="T5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7" h="59">
                  <a:moveTo>
                    <a:pt x="61" y="0"/>
                  </a:moveTo>
                  <a:lnTo>
                    <a:pt x="59" y="1"/>
                  </a:lnTo>
                  <a:lnTo>
                    <a:pt x="55" y="5"/>
                  </a:lnTo>
                  <a:lnTo>
                    <a:pt x="49" y="11"/>
                  </a:lnTo>
                  <a:lnTo>
                    <a:pt x="41" y="18"/>
                  </a:lnTo>
                  <a:lnTo>
                    <a:pt x="33" y="25"/>
                  </a:lnTo>
                  <a:lnTo>
                    <a:pt x="24" y="33"/>
                  </a:lnTo>
                  <a:lnTo>
                    <a:pt x="14" y="40"/>
                  </a:lnTo>
                  <a:lnTo>
                    <a:pt x="6" y="46"/>
                  </a:lnTo>
                  <a:lnTo>
                    <a:pt x="0" y="52"/>
                  </a:lnTo>
                  <a:lnTo>
                    <a:pt x="6" y="59"/>
                  </a:lnTo>
                  <a:lnTo>
                    <a:pt x="13" y="53"/>
                  </a:lnTo>
                  <a:lnTo>
                    <a:pt x="21" y="46"/>
                  </a:lnTo>
                  <a:lnTo>
                    <a:pt x="31" y="40"/>
                  </a:lnTo>
                  <a:lnTo>
                    <a:pt x="40" y="32"/>
                  </a:lnTo>
                  <a:lnTo>
                    <a:pt x="48" y="25"/>
                  </a:lnTo>
                  <a:lnTo>
                    <a:pt x="56" y="18"/>
                  </a:lnTo>
                  <a:lnTo>
                    <a:pt x="61" y="12"/>
                  </a:lnTo>
                  <a:lnTo>
                    <a:pt x="66" y="8"/>
                  </a:lnTo>
                  <a:lnTo>
                    <a:pt x="64" y="9"/>
                  </a:lnTo>
                  <a:lnTo>
                    <a:pt x="66" y="8"/>
                  </a:lnTo>
                  <a:lnTo>
                    <a:pt x="67" y="4"/>
                  </a:lnTo>
                  <a:lnTo>
                    <a:pt x="66" y="1"/>
                  </a:lnTo>
                  <a:lnTo>
                    <a:pt x="63" y="0"/>
                  </a:lnTo>
                  <a:lnTo>
                    <a:pt x="59" y="1"/>
                  </a:lnTo>
                  <a:lnTo>
                    <a:pt x="6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87" name="Freeform 919"/>
            <p:cNvSpPr>
              <a:spLocks/>
            </p:cNvSpPr>
            <p:nvPr/>
          </p:nvSpPr>
          <p:spPr bwMode="auto">
            <a:xfrm>
              <a:off x="3281" y="3343"/>
              <a:ext cx="66" cy="12"/>
            </a:xfrm>
            <a:custGeom>
              <a:avLst/>
              <a:gdLst>
                <a:gd name="T0" fmla="*/ 197 w 200"/>
                <a:gd name="T1" fmla="*/ 0 h 36"/>
                <a:gd name="T2" fmla="*/ 197 w 200"/>
                <a:gd name="T3" fmla="*/ 0 h 36"/>
                <a:gd name="T4" fmla="*/ 193 w 200"/>
                <a:gd name="T5" fmla="*/ 1 h 36"/>
                <a:gd name="T6" fmla="*/ 186 w 200"/>
                <a:gd name="T7" fmla="*/ 2 h 36"/>
                <a:gd name="T8" fmla="*/ 176 w 200"/>
                <a:gd name="T9" fmla="*/ 5 h 36"/>
                <a:gd name="T10" fmla="*/ 164 w 200"/>
                <a:gd name="T11" fmla="*/ 6 h 36"/>
                <a:gd name="T12" fmla="*/ 151 w 200"/>
                <a:gd name="T13" fmla="*/ 7 h 36"/>
                <a:gd name="T14" fmla="*/ 137 w 200"/>
                <a:gd name="T15" fmla="*/ 9 h 36"/>
                <a:gd name="T16" fmla="*/ 122 w 200"/>
                <a:gd name="T17" fmla="*/ 11 h 36"/>
                <a:gd name="T18" fmla="*/ 107 w 200"/>
                <a:gd name="T19" fmla="*/ 13 h 36"/>
                <a:gd name="T20" fmla="*/ 91 w 200"/>
                <a:gd name="T21" fmla="*/ 14 h 36"/>
                <a:gd name="T22" fmla="*/ 75 w 200"/>
                <a:gd name="T23" fmla="*/ 16 h 36"/>
                <a:gd name="T24" fmla="*/ 60 w 200"/>
                <a:gd name="T25" fmla="*/ 17 h 36"/>
                <a:gd name="T26" fmla="*/ 45 w 200"/>
                <a:gd name="T27" fmla="*/ 20 h 36"/>
                <a:gd name="T28" fmla="*/ 32 w 200"/>
                <a:gd name="T29" fmla="*/ 21 h 36"/>
                <a:gd name="T30" fmla="*/ 20 w 200"/>
                <a:gd name="T31" fmla="*/ 23 h 36"/>
                <a:gd name="T32" fmla="*/ 10 w 200"/>
                <a:gd name="T33" fmla="*/ 24 h 36"/>
                <a:gd name="T34" fmla="*/ 0 w 200"/>
                <a:gd name="T35" fmla="*/ 27 h 36"/>
                <a:gd name="T36" fmla="*/ 3 w 200"/>
                <a:gd name="T37" fmla="*/ 36 h 36"/>
                <a:gd name="T38" fmla="*/ 10 w 200"/>
                <a:gd name="T39" fmla="*/ 33 h 36"/>
                <a:gd name="T40" fmla="*/ 20 w 200"/>
                <a:gd name="T41" fmla="*/ 32 h 36"/>
                <a:gd name="T42" fmla="*/ 32 w 200"/>
                <a:gd name="T43" fmla="*/ 30 h 36"/>
                <a:gd name="T44" fmla="*/ 45 w 200"/>
                <a:gd name="T45" fmla="*/ 29 h 36"/>
                <a:gd name="T46" fmla="*/ 60 w 200"/>
                <a:gd name="T47" fmla="*/ 27 h 36"/>
                <a:gd name="T48" fmla="*/ 75 w 200"/>
                <a:gd name="T49" fmla="*/ 25 h 36"/>
                <a:gd name="T50" fmla="*/ 91 w 200"/>
                <a:gd name="T51" fmla="*/ 23 h 36"/>
                <a:gd name="T52" fmla="*/ 107 w 200"/>
                <a:gd name="T53" fmla="*/ 22 h 36"/>
                <a:gd name="T54" fmla="*/ 122 w 200"/>
                <a:gd name="T55" fmla="*/ 20 h 36"/>
                <a:gd name="T56" fmla="*/ 137 w 200"/>
                <a:gd name="T57" fmla="*/ 19 h 36"/>
                <a:gd name="T58" fmla="*/ 151 w 200"/>
                <a:gd name="T59" fmla="*/ 16 h 36"/>
                <a:gd name="T60" fmla="*/ 164 w 200"/>
                <a:gd name="T61" fmla="*/ 15 h 36"/>
                <a:gd name="T62" fmla="*/ 176 w 200"/>
                <a:gd name="T63" fmla="*/ 14 h 36"/>
                <a:gd name="T64" fmla="*/ 186 w 200"/>
                <a:gd name="T65" fmla="*/ 12 h 36"/>
                <a:gd name="T66" fmla="*/ 193 w 200"/>
                <a:gd name="T67" fmla="*/ 11 h 36"/>
                <a:gd name="T68" fmla="*/ 200 w 200"/>
                <a:gd name="T69" fmla="*/ 9 h 36"/>
                <a:gd name="T70" fmla="*/ 200 w 200"/>
                <a:gd name="T71" fmla="*/ 9 h 36"/>
                <a:gd name="T72" fmla="*/ 197 w 200"/>
                <a:gd name="T7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0" h="36">
                  <a:moveTo>
                    <a:pt x="197" y="0"/>
                  </a:moveTo>
                  <a:lnTo>
                    <a:pt x="197" y="0"/>
                  </a:lnTo>
                  <a:lnTo>
                    <a:pt x="193" y="1"/>
                  </a:lnTo>
                  <a:lnTo>
                    <a:pt x="186" y="2"/>
                  </a:lnTo>
                  <a:lnTo>
                    <a:pt x="176" y="5"/>
                  </a:lnTo>
                  <a:lnTo>
                    <a:pt x="164" y="6"/>
                  </a:lnTo>
                  <a:lnTo>
                    <a:pt x="151" y="7"/>
                  </a:lnTo>
                  <a:lnTo>
                    <a:pt x="137" y="9"/>
                  </a:lnTo>
                  <a:lnTo>
                    <a:pt x="122" y="11"/>
                  </a:lnTo>
                  <a:lnTo>
                    <a:pt x="107" y="13"/>
                  </a:lnTo>
                  <a:lnTo>
                    <a:pt x="91" y="14"/>
                  </a:lnTo>
                  <a:lnTo>
                    <a:pt x="75" y="16"/>
                  </a:lnTo>
                  <a:lnTo>
                    <a:pt x="60" y="17"/>
                  </a:lnTo>
                  <a:lnTo>
                    <a:pt x="45" y="20"/>
                  </a:lnTo>
                  <a:lnTo>
                    <a:pt x="32" y="21"/>
                  </a:lnTo>
                  <a:lnTo>
                    <a:pt x="20" y="23"/>
                  </a:lnTo>
                  <a:lnTo>
                    <a:pt x="10" y="24"/>
                  </a:lnTo>
                  <a:lnTo>
                    <a:pt x="0" y="27"/>
                  </a:lnTo>
                  <a:lnTo>
                    <a:pt x="3" y="36"/>
                  </a:lnTo>
                  <a:lnTo>
                    <a:pt x="10" y="33"/>
                  </a:lnTo>
                  <a:lnTo>
                    <a:pt x="20" y="32"/>
                  </a:lnTo>
                  <a:lnTo>
                    <a:pt x="32" y="30"/>
                  </a:lnTo>
                  <a:lnTo>
                    <a:pt x="45" y="29"/>
                  </a:lnTo>
                  <a:lnTo>
                    <a:pt x="60" y="27"/>
                  </a:lnTo>
                  <a:lnTo>
                    <a:pt x="75" y="25"/>
                  </a:lnTo>
                  <a:lnTo>
                    <a:pt x="91" y="23"/>
                  </a:lnTo>
                  <a:lnTo>
                    <a:pt x="107" y="22"/>
                  </a:lnTo>
                  <a:lnTo>
                    <a:pt x="122" y="20"/>
                  </a:lnTo>
                  <a:lnTo>
                    <a:pt x="137" y="19"/>
                  </a:lnTo>
                  <a:lnTo>
                    <a:pt x="151" y="16"/>
                  </a:lnTo>
                  <a:lnTo>
                    <a:pt x="164" y="15"/>
                  </a:lnTo>
                  <a:lnTo>
                    <a:pt x="176" y="14"/>
                  </a:lnTo>
                  <a:lnTo>
                    <a:pt x="186" y="12"/>
                  </a:lnTo>
                  <a:lnTo>
                    <a:pt x="193" y="11"/>
                  </a:lnTo>
                  <a:lnTo>
                    <a:pt x="200" y="9"/>
                  </a:lnTo>
                  <a:lnTo>
                    <a:pt x="200" y="9"/>
                  </a:lnTo>
                  <a:lnTo>
                    <a:pt x="19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88" name="Freeform 920"/>
            <p:cNvSpPr>
              <a:spLocks/>
            </p:cNvSpPr>
            <p:nvPr/>
          </p:nvSpPr>
          <p:spPr bwMode="auto">
            <a:xfrm>
              <a:off x="3346" y="3302"/>
              <a:ext cx="85" cy="44"/>
            </a:xfrm>
            <a:custGeom>
              <a:avLst/>
              <a:gdLst>
                <a:gd name="T0" fmla="*/ 250 w 253"/>
                <a:gd name="T1" fmla="*/ 0 h 131"/>
                <a:gd name="T2" fmla="*/ 245 w 253"/>
                <a:gd name="T3" fmla="*/ 1 h 131"/>
                <a:gd name="T4" fmla="*/ 234 w 253"/>
                <a:gd name="T5" fmla="*/ 9 h 131"/>
                <a:gd name="T6" fmla="*/ 220 w 253"/>
                <a:gd name="T7" fmla="*/ 18 h 131"/>
                <a:gd name="T8" fmla="*/ 204 w 253"/>
                <a:gd name="T9" fmla="*/ 28 h 131"/>
                <a:gd name="T10" fmla="*/ 186 w 253"/>
                <a:gd name="T11" fmla="*/ 39 h 131"/>
                <a:gd name="T12" fmla="*/ 167 w 253"/>
                <a:gd name="T13" fmla="*/ 48 h 131"/>
                <a:gd name="T14" fmla="*/ 148 w 253"/>
                <a:gd name="T15" fmla="*/ 58 h 131"/>
                <a:gd name="T16" fmla="*/ 128 w 253"/>
                <a:gd name="T17" fmla="*/ 67 h 131"/>
                <a:gd name="T18" fmla="*/ 109 w 253"/>
                <a:gd name="T19" fmla="*/ 76 h 131"/>
                <a:gd name="T20" fmla="*/ 90 w 253"/>
                <a:gd name="T21" fmla="*/ 86 h 131"/>
                <a:gd name="T22" fmla="*/ 72 w 253"/>
                <a:gd name="T23" fmla="*/ 94 h 131"/>
                <a:gd name="T24" fmla="*/ 55 w 253"/>
                <a:gd name="T25" fmla="*/ 100 h 131"/>
                <a:gd name="T26" fmla="*/ 40 w 253"/>
                <a:gd name="T27" fmla="*/ 107 h 131"/>
                <a:gd name="T28" fmla="*/ 27 w 253"/>
                <a:gd name="T29" fmla="*/ 112 h 131"/>
                <a:gd name="T30" fmla="*/ 15 w 253"/>
                <a:gd name="T31" fmla="*/ 116 h 131"/>
                <a:gd name="T32" fmla="*/ 6 w 253"/>
                <a:gd name="T33" fmla="*/ 120 h 131"/>
                <a:gd name="T34" fmla="*/ 0 w 253"/>
                <a:gd name="T35" fmla="*/ 122 h 131"/>
                <a:gd name="T36" fmla="*/ 3 w 253"/>
                <a:gd name="T37" fmla="*/ 131 h 131"/>
                <a:gd name="T38" fmla="*/ 8 w 253"/>
                <a:gd name="T39" fmla="*/ 129 h 131"/>
                <a:gd name="T40" fmla="*/ 17 w 253"/>
                <a:gd name="T41" fmla="*/ 126 h 131"/>
                <a:gd name="T42" fmla="*/ 29 w 253"/>
                <a:gd name="T43" fmla="*/ 121 h 131"/>
                <a:gd name="T44" fmla="*/ 43 w 253"/>
                <a:gd name="T45" fmla="*/ 116 h 131"/>
                <a:gd name="T46" fmla="*/ 58 w 253"/>
                <a:gd name="T47" fmla="*/ 110 h 131"/>
                <a:gd name="T48" fmla="*/ 75 w 253"/>
                <a:gd name="T49" fmla="*/ 103 h 131"/>
                <a:gd name="T50" fmla="*/ 94 w 253"/>
                <a:gd name="T51" fmla="*/ 95 h 131"/>
                <a:gd name="T52" fmla="*/ 114 w 253"/>
                <a:gd name="T53" fmla="*/ 86 h 131"/>
                <a:gd name="T54" fmla="*/ 133 w 253"/>
                <a:gd name="T55" fmla="*/ 76 h 131"/>
                <a:gd name="T56" fmla="*/ 153 w 253"/>
                <a:gd name="T57" fmla="*/ 67 h 131"/>
                <a:gd name="T58" fmla="*/ 172 w 253"/>
                <a:gd name="T59" fmla="*/ 57 h 131"/>
                <a:gd name="T60" fmla="*/ 190 w 253"/>
                <a:gd name="T61" fmla="*/ 48 h 131"/>
                <a:gd name="T62" fmla="*/ 209 w 253"/>
                <a:gd name="T63" fmla="*/ 37 h 131"/>
                <a:gd name="T64" fmla="*/ 225 w 253"/>
                <a:gd name="T65" fmla="*/ 27 h 131"/>
                <a:gd name="T66" fmla="*/ 238 w 253"/>
                <a:gd name="T67" fmla="*/ 18 h 131"/>
                <a:gd name="T68" fmla="*/ 252 w 253"/>
                <a:gd name="T69" fmla="*/ 8 h 131"/>
                <a:gd name="T70" fmla="*/ 248 w 253"/>
                <a:gd name="T71" fmla="*/ 9 h 131"/>
                <a:gd name="T72" fmla="*/ 252 w 253"/>
                <a:gd name="T73" fmla="*/ 8 h 131"/>
                <a:gd name="T74" fmla="*/ 253 w 253"/>
                <a:gd name="T75" fmla="*/ 4 h 131"/>
                <a:gd name="T76" fmla="*/ 252 w 253"/>
                <a:gd name="T77" fmla="*/ 1 h 131"/>
                <a:gd name="T78" fmla="*/ 249 w 253"/>
                <a:gd name="T79" fmla="*/ 0 h 131"/>
                <a:gd name="T80" fmla="*/ 245 w 253"/>
                <a:gd name="T81" fmla="*/ 1 h 131"/>
                <a:gd name="T82" fmla="*/ 250 w 253"/>
                <a:gd name="T8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3" h="131">
                  <a:moveTo>
                    <a:pt x="250" y="0"/>
                  </a:moveTo>
                  <a:lnTo>
                    <a:pt x="245" y="1"/>
                  </a:lnTo>
                  <a:lnTo>
                    <a:pt x="234" y="9"/>
                  </a:lnTo>
                  <a:lnTo>
                    <a:pt x="220" y="18"/>
                  </a:lnTo>
                  <a:lnTo>
                    <a:pt x="204" y="28"/>
                  </a:lnTo>
                  <a:lnTo>
                    <a:pt x="186" y="39"/>
                  </a:lnTo>
                  <a:lnTo>
                    <a:pt x="167" y="48"/>
                  </a:lnTo>
                  <a:lnTo>
                    <a:pt x="148" y="58"/>
                  </a:lnTo>
                  <a:lnTo>
                    <a:pt x="128" y="67"/>
                  </a:lnTo>
                  <a:lnTo>
                    <a:pt x="109" y="76"/>
                  </a:lnTo>
                  <a:lnTo>
                    <a:pt x="90" y="86"/>
                  </a:lnTo>
                  <a:lnTo>
                    <a:pt x="72" y="94"/>
                  </a:lnTo>
                  <a:lnTo>
                    <a:pt x="55" y="100"/>
                  </a:lnTo>
                  <a:lnTo>
                    <a:pt x="40" y="107"/>
                  </a:lnTo>
                  <a:lnTo>
                    <a:pt x="27" y="112"/>
                  </a:lnTo>
                  <a:lnTo>
                    <a:pt x="15" y="116"/>
                  </a:lnTo>
                  <a:lnTo>
                    <a:pt x="6" y="120"/>
                  </a:lnTo>
                  <a:lnTo>
                    <a:pt x="0" y="122"/>
                  </a:lnTo>
                  <a:lnTo>
                    <a:pt x="3" y="131"/>
                  </a:lnTo>
                  <a:lnTo>
                    <a:pt x="8" y="129"/>
                  </a:lnTo>
                  <a:lnTo>
                    <a:pt x="17" y="126"/>
                  </a:lnTo>
                  <a:lnTo>
                    <a:pt x="29" y="121"/>
                  </a:lnTo>
                  <a:lnTo>
                    <a:pt x="43" y="116"/>
                  </a:lnTo>
                  <a:lnTo>
                    <a:pt x="58" y="110"/>
                  </a:lnTo>
                  <a:lnTo>
                    <a:pt x="75" y="103"/>
                  </a:lnTo>
                  <a:lnTo>
                    <a:pt x="94" y="95"/>
                  </a:lnTo>
                  <a:lnTo>
                    <a:pt x="114" y="86"/>
                  </a:lnTo>
                  <a:lnTo>
                    <a:pt x="133" y="76"/>
                  </a:lnTo>
                  <a:lnTo>
                    <a:pt x="153" y="67"/>
                  </a:lnTo>
                  <a:lnTo>
                    <a:pt x="172" y="57"/>
                  </a:lnTo>
                  <a:lnTo>
                    <a:pt x="190" y="48"/>
                  </a:lnTo>
                  <a:lnTo>
                    <a:pt x="209" y="37"/>
                  </a:lnTo>
                  <a:lnTo>
                    <a:pt x="225" y="27"/>
                  </a:lnTo>
                  <a:lnTo>
                    <a:pt x="238" y="18"/>
                  </a:lnTo>
                  <a:lnTo>
                    <a:pt x="252" y="8"/>
                  </a:lnTo>
                  <a:lnTo>
                    <a:pt x="248" y="9"/>
                  </a:lnTo>
                  <a:lnTo>
                    <a:pt x="252" y="8"/>
                  </a:lnTo>
                  <a:lnTo>
                    <a:pt x="253" y="4"/>
                  </a:lnTo>
                  <a:lnTo>
                    <a:pt x="252" y="1"/>
                  </a:lnTo>
                  <a:lnTo>
                    <a:pt x="249" y="0"/>
                  </a:lnTo>
                  <a:lnTo>
                    <a:pt x="245" y="1"/>
                  </a:lnTo>
                  <a:lnTo>
                    <a:pt x="25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89" name="Freeform 921"/>
            <p:cNvSpPr>
              <a:spLocks/>
            </p:cNvSpPr>
            <p:nvPr/>
          </p:nvSpPr>
          <p:spPr bwMode="auto">
            <a:xfrm>
              <a:off x="3429" y="3302"/>
              <a:ext cx="77" cy="8"/>
            </a:xfrm>
            <a:custGeom>
              <a:avLst/>
              <a:gdLst>
                <a:gd name="T0" fmla="*/ 231 w 231"/>
                <a:gd name="T1" fmla="*/ 9 h 23"/>
                <a:gd name="T2" fmla="*/ 224 w 231"/>
                <a:gd name="T3" fmla="*/ 4 h 23"/>
                <a:gd name="T4" fmla="*/ 217 w 231"/>
                <a:gd name="T5" fmla="*/ 7 h 23"/>
                <a:gd name="T6" fmla="*/ 209 w 231"/>
                <a:gd name="T7" fmla="*/ 9 h 23"/>
                <a:gd name="T8" fmla="*/ 198 w 231"/>
                <a:gd name="T9" fmla="*/ 10 h 23"/>
                <a:gd name="T10" fmla="*/ 185 w 231"/>
                <a:gd name="T11" fmla="*/ 11 h 23"/>
                <a:gd name="T12" fmla="*/ 171 w 231"/>
                <a:gd name="T13" fmla="*/ 11 h 23"/>
                <a:gd name="T14" fmla="*/ 156 w 231"/>
                <a:gd name="T15" fmla="*/ 11 h 23"/>
                <a:gd name="T16" fmla="*/ 140 w 231"/>
                <a:gd name="T17" fmla="*/ 11 h 23"/>
                <a:gd name="T18" fmla="*/ 124 w 231"/>
                <a:gd name="T19" fmla="*/ 11 h 23"/>
                <a:gd name="T20" fmla="*/ 107 w 231"/>
                <a:gd name="T21" fmla="*/ 11 h 23"/>
                <a:gd name="T22" fmla="*/ 90 w 231"/>
                <a:gd name="T23" fmla="*/ 11 h 23"/>
                <a:gd name="T24" fmla="*/ 74 w 231"/>
                <a:gd name="T25" fmla="*/ 10 h 23"/>
                <a:gd name="T26" fmla="*/ 57 w 231"/>
                <a:gd name="T27" fmla="*/ 9 h 23"/>
                <a:gd name="T28" fmla="*/ 41 w 231"/>
                <a:gd name="T29" fmla="*/ 8 h 23"/>
                <a:gd name="T30" fmla="*/ 28 w 231"/>
                <a:gd name="T31" fmla="*/ 5 h 23"/>
                <a:gd name="T32" fmla="*/ 14 w 231"/>
                <a:gd name="T33" fmla="*/ 2 h 23"/>
                <a:gd name="T34" fmla="*/ 2 w 231"/>
                <a:gd name="T35" fmla="*/ 0 h 23"/>
                <a:gd name="T36" fmla="*/ 0 w 231"/>
                <a:gd name="T37" fmla="*/ 9 h 23"/>
                <a:gd name="T38" fmla="*/ 12 w 231"/>
                <a:gd name="T39" fmla="*/ 11 h 23"/>
                <a:gd name="T40" fmla="*/ 26 w 231"/>
                <a:gd name="T41" fmla="*/ 15 h 23"/>
                <a:gd name="T42" fmla="*/ 41 w 231"/>
                <a:gd name="T43" fmla="*/ 17 h 23"/>
                <a:gd name="T44" fmla="*/ 57 w 231"/>
                <a:gd name="T45" fmla="*/ 18 h 23"/>
                <a:gd name="T46" fmla="*/ 74 w 231"/>
                <a:gd name="T47" fmla="*/ 19 h 23"/>
                <a:gd name="T48" fmla="*/ 90 w 231"/>
                <a:gd name="T49" fmla="*/ 20 h 23"/>
                <a:gd name="T50" fmla="*/ 107 w 231"/>
                <a:gd name="T51" fmla="*/ 23 h 23"/>
                <a:gd name="T52" fmla="*/ 124 w 231"/>
                <a:gd name="T53" fmla="*/ 23 h 23"/>
                <a:gd name="T54" fmla="*/ 140 w 231"/>
                <a:gd name="T55" fmla="*/ 23 h 23"/>
                <a:gd name="T56" fmla="*/ 156 w 231"/>
                <a:gd name="T57" fmla="*/ 23 h 23"/>
                <a:gd name="T58" fmla="*/ 171 w 231"/>
                <a:gd name="T59" fmla="*/ 23 h 23"/>
                <a:gd name="T60" fmla="*/ 185 w 231"/>
                <a:gd name="T61" fmla="*/ 20 h 23"/>
                <a:gd name="T62" fmla="*/ 198 w 231"/>
                <a:gd name="T63" fmla="*/ 19 h 23"/>
                <a:gd name="T64" fmla="*/ 209 w 231"/>
                <a:gd name="T65" fmla="*/ 18 h 23"/>
                <a:gd name="T66" fmla="*/ 219 w 231"/>
                <a:gd name="T67" fmla="*/ 16 h 23"/>
                <a:gd name="T68" fmla="*/ 226 w 231"/>
                <a:gd name="T69" fmla="*/ 13 h 23"/>
                <a:gd name="T70" fmla="*/ 219 w 231"/>
                <a:gd name="T71" fmla="*/ 9 h 23"/>
                <a:gd name="T72" fmla="*/ 226 w 231"/>
                <a:gd name="T73" fmla="*/ 13 h 23"/>
                <a:gd name="T74" fmla="*/ 230 w 231"/>
                <a:gd name="T75" fmla="*/ 11 h 23"/>
                <a:gd name="T76" fmla="*/ 230 w 231"/>
                <a:gd name="T77" fmla="*/ 8 h 23"/>
                <a:gd name="T78" fmla="*/ 227 w 231"/>
                <a:gd name="T79" fmla="*/ 5 h 23"/>
                <a:gd name="T80" fmla="*/ 224 w 231"/>
                <a:gd name="T81" fmla="*/ 4 h 23"/>
                <a:gd name="T82" fmla="*/ 231 w 231"/>
                <a:gd name="T83"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1" h="23">
                  <a:moveTo>
                    <a:pt x="231" y="9"/>
                  </a:moveTo>
                  <a:lnTo>
                    <a:pt x="224" y="4"/>
                  </a:lnTo>
                  <a:lnTo>
                    <a:pt x="217" y="7"/>
                  </a:lnTo>
                  <a:lnTo>
                    <a:pt x="209" y="9"/>
                  </a:lnTo>
                  <a:lnTo>
                    <a:pt x="198" y="10"/>
                  </a:lnTo>
                  <a:lnTo>
                    <a:pt x="185" y="11"/>
                  </a:lnTo>
                  <a:lnTo>
                    <a:pt x="171" y="11"/>
                  </a:lnTo>
                  <a:lnTo>
                    <a:pt x="156" y="11"/>
                  </a:lnTo>
                  <a:lnTo>
                    <a:pt x="140" y="11"/>
                  </a:lnTo>
                  <a:lnTo>
                    <a:pt x="124" y="11"/>
                  </a:lnTo>
                  <a:lnTo>
                    <a:pt x="107" y="11"/>
                  </a:lnTo>
                  <a:lnTo>
                    <a:pt x="90" y="11"/>
                  </a:lnTo>
                  <a:lnTo>
                    <a:pt x="74" y="10"/>
                  </a:lnTo>
                  <a:lnTo>
                    <a:pt x="57" y="9"/>
                  </a:lnTo>
                  <a:lnTo>
                    <a:pt x="41" y="8"/>
                  </a:lnTo>
                  <a:lnTo>
                    <a:pt x="28" y="5"/>
                  </a:lnTo>
                  <a:lnTo>
                    <a:pt x="14" y="2"/>
                  </a:lnTo>
                  <a:lnTo>
                    <a:pt x="2" y="0"/>
                  </a:lnTo>
                  <a:lnTo>
                    <a:pt x="0" y="9"/>
                  </a:lnTo>
                  <a:lnTo>
                    <a:pt x="12" y="11"/>
                  </a:lnTo>
                  <a:lnTo>
                    <a:pt x="26" y="15"/>
                  </a:lnTo>
                  <a:lnTo>
                    <a:pt x="41" y="17"/>
                  </a:lnTo>
                  <a:lnTo>
                    <a:pt x="57" y="18"/>
                  </a:lnTo>
                  <a:lnTo>
                    <a:pt x="74" y="19"/>
                  </a:lnTo>
                  <a:lnTo>
                    <a:pt x="90" y="20"/>
                  </a:lnTo>
                  <a:lnTo>
                    <a:pt x="107" y="23"/>
                  </a:lnTo>
                  <a:lnTo>
                    <a:pt x="124" y="23"/>
                  </a:lnTo>
                  <a:lnTo>
                    <a:pt x="140" y="23"/>
                  </a:lnTo>
                  <a:lnTo>
                    <a:pt x="156" y="23"/>
                  </a:lnTo>
                  <a:lnTo>
                    <a:pt x="171" y="23"/>
                  </a:lnTo>
                  <a:lnTo>
                    <a:pt x="185" y="20"/>
                  </a:lnTo>
                  <a:lnTo>
                    <a:pt x="198" y="19"/>
                  </a:lnTo>
                  <a:lnTo>
                    <a:pt x="209" y="18"/>
                  </a:lnTo>
                  <a:lnTo>
                    <a:pt x="219" y="16"/>
                  </a:lnTo>
                  <a:lnTo>
                    <a:pt x="226" y="13"/>
                  </a:lnTo>
                  <a:lnTo>
                    <a:pt x="219" y="9"/>
                  </a:lnTo>
                  <a:lnTo>
                    <a:pt x="226" y="13"/>
                  </a:lnTo>
                  <a:lnTo>
                    <a:pt x="230" y="11"/>
                  </a:lnTo>
                  <a:lnTo>
                    <a:pt x="230" y="8"/>
                  </a:lnTo>
                  <a:lnTo>
                    <a:pt x="227" y="5"/>
                  </a:lnTo>
                  <a:lnTo>
                    <a:pt x="224" y="4"/>
                  </a:lnTo>
                  <a:lnTo>
                    <a:pt x="231"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90" name="Freeform 922"/>
            <p:cNvSpPr>
              <a:spLocks/>
            </p:cNvSpPr>
            <p:nvPr/>
          </p:nvSpPr>
          <p:spPr bwMode="auto">
            <a:xfrm>
              <a:off x="3051" y="3662"/>
              <a:ext cx="453" cy="215"/>
            </a:xfrm>
            <a:custGeom>
              <a:avLst/>
              <a:gdLst>
                <a:gd name="T0" fmla="*/ 1327 w 1360"/>
                <a:gd name="T1" fmla="*/ 464 h 647"/>
                <a:gd name="T2" fmla="*/ 1286 w 1360"/>
                <a:gd name="T3" fmla="*/ 453 h 647"/>
                <a:gd name="T4" fmla="*/ 1246 w 1360"/>
                <a:gd name="T5" fmla="*/ 472 h 647"/>
                <a:gd name="T6" fmla="*/ 1210 w 1360"/>
                <a:gd name="T7" fmla="*/ 493 h 647"/>
                <a:gd name="T8" fmla="*/ 1170 w 1360"/>
                <a:gd name="T9" fmla="*/ 481 h 647"/>
                <a:gd name="T10" fmla="*/ 1149 w 1360"/>
                <a:gd name="T11" fmla="*/ 444 h 647"/>
                <a:gd name="T12" fmla="*/ 1102 w 1360"/>
                <a:gd name="T13" fmla="*/ 418 h 647"/>
                <a:gd name="T14" fmla="*/ 1051 w 1360"/>
                <a:gd name="T15" fmla="*/ 432 h 647"/>
                <a:gd name="T16" fmla="*/ 1028 w 1360"/>
                <a:gd name="T17" fmla="*/ 438 h 647"/>
                <a:gd name="T18" fmla="*/ 981 w 1360"/>
                <a:gd name="T19" fmla="*/ 431 h 647"/>
                <a:gd name="T20" fmla="*/ 934 w 1360"/>
                <a:gd name="T21" fmla="*/ 367 h 647"/>
                <a:gd name="T22" fmla="*/ 898 w 1360"/>
                <a:gd name="T23" fmla="*/ 352 h 647"/>
                <a:gd name="T24" fmla="*/ 846 w 1360"/>
                <a:gd name="T25" fmla="*/ 365 h 647"/>
                <a:gd name="T26" fmla="*/ 759 w 1360"/>
                <a:gd name="T27" fmla="*/ 384 h 647"/>
                <a:gd name="T28" fmla="*/ 677 w 1360"/>
                <a:gd name="T29" fmla="*/ 458 h 647"/>
                <a:gd name="T30" fmla="*/ 647 w 1360"/>
                <a:gd name="T31" fmla="*/ 466 h 647"/>
                <a:gd name="T32" fmla="*/ 602 w 1360"/>
                <a:gd name="T33" fmla="*/ 470 h 647"/>
                <a:gd name="T34" fmla="*/ 565 w 1360"/>
                <a:gd name="T35" fmla="*/ 524 h 647"/>
                <a:gd name="T36" fmla="*/ 570 w 1360"/>
                <a:gd name="T37" fmla="*/ 599 h 647"/>
                <a:gd name="T38" fmla="*/ 539 w 1360"/>
                <a:gd name="T39" fmla="*/ 604 h 647"/>
                <a:gd name="T40" fmla="*/ 506 w 1360"/>
                <a:gd name="T41" fmla="*/ 620 h 647"/>
                <a:gd name="T42" fmla="*/ 456 w 1360"/>
                <a:gd name="T43" fmla="*/ 610 h 647"/>
                <a:gd name="T44" fmla="*/ 417 w 1360"/>
                <a:gd name="T45" fmla="*/ 590 h 647"/>
                <a:gd name="T46" fmla="*/ 378 w 1360"/>
                <a:gd name="T47" fmla="*/ 580 h 647"/>
                <a:gd name="T48" fmla="*/ 332 w 1360"/>
                <a:gd name="T49" fmla="*/ 580 h 647"/>
                <a:gd name="T50" fmla="*/ 310 w 1360"/>
                <a:gd name="T51" fmla="*/ 614 h 647"/>
                <a:gd name="T52" fmla="*/ 255 w 1360"/>
                <a:gd name="T53" fmla="*/ 639 h 647"/>
                <a:gd name="T54" fmla="*/ 233 w 1360"/>
                <a:gd name="T55" fmla="*/ 627 h 647"/>
                <a:gd name="T56" fmla="*/ 217 w 1360"/>
                <a:gd name="T57" fmla="*/ 586 h 647"/>
                <a:gd name="T58" fmla="*/ 199 w 1360"/>
                <a:gd name="T59" fmla="*/ 552 h 647"/>
                <a:gd name="T60" fmla="*/ 159 w 1360"/>
                <a:gd name="T61" fmla="*/ 543 h 647"/>
                <a:gd name="T62" fmla="*/ 126 w 1360"/>
                <a:gd name="T63" fmla="*/ 542 h 647"/>
                <a:gd name="T64" fmla="*/ 106 w 1360"/>
                <a:gd name="T65" fmla="*/ 502 h 647"/>
                <a:gd name="T66" fmla="*/ 75 w 1360"/>
                <a:gd name="T67" fmla="*/ 485 h 647"/>
                <a:gd name="T68" fmla="*/ 35 w 1360"/>
                <a:gd name="T69" fmla="*/ 489 h 647"/>
                <a:gd name="T70" fmla="*/ 11 w 1360"/>
                <a:gd name="T71" fmla="*/ 479 h 647"/>
                <a:gd name="T72" fmla="*/ 70 w 1360"/>
                <a:gd name="T73" fmla="*/ 434 h 647"/>
                <a:gd name="T74" fmla="*/ 119 w 1360"/>
                <a:gd name="T75" fmla="*/ 424 h 647"/>
                <a:gd name="T76" fmla="*/ 241 w 1360"/>
                <a:gd name="T77" fmla="*/ 402 h 647"/>
                <a:gd name="T78" fmla="*/ 325 w 1360"/>
                <a:gd name="T79" fmla="*/ 360 h 647"/>
                <a:gd name="T80" fmla="*/ 440 w 1360"/>
                <a:gd name="T81" fmla="*/ 329 h 647"/>
                <a:gd name="T82" fmla="*/ 550 w 1360"/>
                <a:gd name="T83" fmla="*/ 328 h 647"/>
                <a:gd name="T84" fmla="*/ 627 w 1360"/>
                <a:gd name="T85" fmla="*/ 332 h 647"/>
                <a:gd name="T86" fmla="*/ 674 w 1360"/>
                <a:gd name="T87" fmla="*/ 345 h 647"/>
                <a:gd name="T88" fmla="*/ 755 w 1360"/>
                <a:gd name="T89" fmla="*/ 352 h 647"/>
                <a:gd name="T90" fmla="*/ 766 w 1360"/>
                <a:gd name="T91" fmla="*/ 318 h 647"/>
                <a:gd name="T92" fmla="*/ 727 w 1360"/>
                <a:gd name="T93" fmla="*/ 300 h 647"/>
                <a:gd name="T94" fmla="*/ 689 w 1360"/>
                <a:gd name="T95" fmla="*/ 294 h 647"/>
                <a:gd name="T96" fmla="*/ 655 w 1360"/>
                <a:gd name="T97" fmla="*/ 295 h 647"/>
                <a:gd name="T98" fmla="*/ 621 w 1360"/>
                <a:gd name="T99" fmla="*/ 282 h 647"/>
                <a:gd name="T100" fmla="*/ 662 w 1360"/>
                <a:gd name="T101" fmla="*/ 255 h 647"/>
                <a:gd name="T102" fmla="*/ 737 w 1360"/>
                <a:gd name="T103" fmla="*/ 211 h 647"/>
                <a:gd name="T104" fmla="*/ 817 w 1360"/>
                <a:gd name="T105" fmla="*/ 185 h 647"/>
                <a:gd name="T106" fmla="*/ 934 w 1360"/>
                <a:gd name="T107" fmla="*/ 165 h 647"/>
                <a:gd name="T108" fmla="*/ 1007 w 1360"/>
                <a:gd name="T109" fmla="*/ 152 h 647"/>
                <a:gd name="T110" fmla="*/ 1098 w 1360"/>
                <a:gd name="T111" fmla="*/ 102 h 647"/>
                <a:gd name="T112" fmla="*/ 1170 w 1360"/>
                <a:gd name="T113" fmla="*/ 76 h 647"/>
                <a:gd name="T114" fmla="*/ 1212 w 1360"/>
                <a:gd name="T115" fmla="*/ 40 h 647"/>
                <a:gd name="T116" fmla="*/ 1281 w 1360"/>
                <a:gd name="T117" fmla="*/ 15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60" h="647">
                  <a:moveTo>
                    <a:pt x="1360" y="0"/>
                  </a:moveTo>
                  <a:lnTo>
                    <a:pt x="1360" y="474"/>
                  </a:lnTo>
                  <a:lnTo>
                    <a:pt x="1354" y="470"/>
                  </a:lnTo>
                  <a:lnTo>
                    <a:pt x="1349" y="466"/>
                  </a:lnTo>
                  <a:lnTo>
                    <a:pt x="1342" y="464"/>
                  </a:lnTo>
                  <a:lnTo>
                    <a:pt x="1335" y="464"/>
                  </a:lnTo>
                  <a:lnTo>
                    <a:pt x="1327" y="464"/>
                  </a:lnTo>
                  <a:lnTo>
                    <a:pt x="1320" y="466"/>
                  </a:lnTo>
                  <a:lnTo>
                    <a:pt x="1314" y="470"/>
                  </a:lnTo>
                  <a:lnTo>
                    <a:pt x="1308" y="474"/>
                  </a:lnTo>
                  <a:lnTo>
                    <a:pt x="1303" y="472"/>
                  </a:lnTo>
                  <a:lnTo>
                    <a:pt x="1296" y="465"/>
                  </a:lnTo>
                  <a:lnTo>
                    <a:pt x="1290" y="458"/>
                  </a:lnTo>
                  <a:lnTo>
                    <a:pt x="1286" y="453"/>
                  </a:lnTo>
                  <a:lnTo>
                    <a:pt x="1281" y="450"/>
                  </a:lnTo>
                  <a:lnTo>
                    <a:pt x="1273" y="450"/>
                  </a:lnTo>
                  <a:lnTo>
                    <a:pt x="1265" y="453"/>
                  </a:lnTo>
                  <a:lnTo>
                    <a:pt x="1258" y="456"/>
                  </a:lnTo>
                  <a:lnTo>
                    <a:pt x="1252" y="460"/>
                  </a:lnTo>
                  <a:lnTo>
                    <a:pt x="1249" y="465"/>
                  </a:lnTo>
                  <a:lnTo>
                    <a:pt x="1246" y="472"/>
                  </a:lnTo>
                  <a:lnTo>
                    <a:pt x="1243" y="480"/>
                  </a:lnTo>
                  <a:lnTo>
                    <a:pt x="1238" y="478"/>
                  </a:lnTo>
                  <a:lnTo>
                    <a:pt x="1232" y="478"/>
                  </a:lnTo>
                  <a:lnTo>
                    <a:pt x="1226" y="480"/>
                  </a:lnTo>
                  <a:lnTo>
                    <a:pt x="1220" y="484"/>
                  </a:lnTo>
                  <a:lnTo>
                    <a:pt x="1216" y="488"/>
                  </a:lnTo>
                  <a:lnTo>
                    <a:pt x="1210" y="493"/>
                  </a:lnTo>
                  <a:lnTo>
                    <a:pt x="1207" y="498"/>
                  </a:lnTo>
                  <a:lnTo>
                    <a:pt x="1203" y="503"/>
                  </a:lnTo>
                  <a:lnTo>
                    <a:pt x="1194" y="502"/>
                  </a:lnTo>
                  <a:lnTo>
                    <a:pt x="1186" y="500"/>
                  </a:lnTo>
                  <a:lnTo>
                    <a:pt x="1180" y="494"/>
                  </a:lnTo>
                  <a:lnTo>
                    <a:pt x="1175" y="488"/>
                  </a:lnTo>
                  <a:lnTo>
                    <a:pt x="1170" y="481"/>
                  </a:lnTo>
                  <a:lnTo>
                    <a:pt x="1167" y="474"/>
                  </a:lnTo>
                  <a:lnTo>
                    <a:pt x="1165" y="469"/>
                  </a:lnTo>
                  <a:lnTo>
                    <a:pt x="1164" y="464"/>
                  </a:lnTo>
                  <a:lnTo>
                    <a:pt x="1163" y="460"/>
                  </a:lnTo>
                  <a:lnTo>
                    <a:pt x="1160" y="455"/>
                  </a:lnTo>
                  <a:lnTo>
                    <a:pt x="1155" y="449"/>
                  </a:lnTo>
                  <a:lnTo>
                    <a:pt x="1149" y="444"/>
                  </a:lnTo>
                  <a:lnTo>
                    <a:pt x="1144" y="437"/>
                  </a:lnTo>
                  <a:lnTo>
                    <a:pt x="1137" y="431"/>
                  </a:lnTo>
                  <a:lnTo>
                    <a:pt x="1130" y="426"/>
                  </a:lnTo>
                  <a:lnTo>
                    <a:pt x="1124" y="423"/>
                  </a:lnTo>
                  <a:lnTo>
                    <a:pt x="1117" y="421"/>
                  </a:lnTo>
                  <a:lnTo>
                    <a:pt x="1110" y="419"/>
                  </a:lnTo>
                  <a:lnTo>
                    <a:pt x="1102" y="418"/>
                  </a:lnTo>
                  <a:lnTo>
                    <a:pt x="1093" y="419"/>
                  </a:lnTo>
                  <a:lnTo>
                    <a:pt x="1085" y="421"/>
                  </a:lnTo>
                  <a:lnTo>
                    <a:pt x="1077" y="422"/>
                  </a:lnTo>
                  <a:lnTo>
                    <a:pt x="1070" y="423"/>
                  </a:lnTo>
                  <a:lnTo>
                    <a:pt x="1065" y="424"/>
                  </a:lnTo>
                  <a:lnTo>
                    <a:pt x="1057" y="428"/>
                  </a:lnTo>
                  <a:lnTo>
                    <a:pt x="1051" y="432"/>
                  </a:lnTo>
                  <a:lnTo>
                    <a:pt x="1044" y="440"/>
                  </a:lnTo>
                  <a:lnTo>
                    <a:pt x="1036" y="452"/>
                  </a:lnTo>
                  <a:lnTo>
                    <a:pt x="1036" y="447"/>
                  </a:lnTo>
                  <a:lnTo>
                    <a:pt x="1035" y="445"/>
                  </a:lnTo>
                  <a:lnTo>
                    <a:pt x="1034" y="442"/>
                  </a:lnTo>
                  <a:lnTo>
                    <a:pt x="1030" y="439"/>
                  </a:lnTo>
                  <a:lnTo>
                    <a:pt x="1028" y="438"/>
                  </a:lnTo>
                  <a:lnTo>
                    <a:pt x="1023" y="436"/>
                  </a:lnTo>
                  <a:lnTo>
                    <a:pt x="1017" y="434"/>
                  </a:lnTo>
                  <a:lnTo>
                    <a:pt x="1010" y="433"/>
                  </a:lnTo>
                  <a:lnTo>
                    <a:pt x="1003" y="433"/>
                  </a:lnTo>
                  <a:lnTo>
                    <a:pt x="995" y="432"/>
                  </a:lnTo>
                  <a:lnTo>
                    <a:pt x="988" y="431"/>
                  </a:lnTo>
                  <a:lnTo>
                    <a:pt x="981" y="431"/>
                  </a:lnTo>
                  <a:lnTo>
                    <a:pt x="981" y="409"/>
                  </a:lnTo>
                  <a:lnTo>
                    <a:pt x="978" y="392"/>
                  </a:lnTo>
                  <a:lnTo>
                    <a:pt x="973" y="381"/>
                  </a:lnTo>
                  <a:lnTo>
                    <a:pt x="965" y="373"/>
                  </a:lnTo>
                  <a:lnTo>
                    <a:pt x="957" y="368"/>
                  </a:lnTo>
                  <a:lnTo>
                    <a:pt x="946" y="366"/>
                  </a:lnTo>
                  <a:lnTo>
                    <a:pt x="934" y="367"/>
                  </a:lnTo>
                  <a:lnTo>
                    <a:pt x="922" y="369"/>
                  </a:lnTo>
                  <a:lnTo>
                    <a:pt x="920" y="366"/>
                  </a:lnTo>
                  <a:lnTo>
                    <a:pt x="917" y="362"/>
                  </a:lnTo>
                  <a:lnTo>
                    <a:pt x="914" y="360"/>
                  </a:lnTo>
                  <a:lnTo>
                    <a:pt x="909" y="357"/>
                  </a:lnTo>
                  <a:lnTo>
                    <a:pt x="903" y="354"/>
                  </a:lnTo>
                  <a:lnTo>
                    <a:pt x="898" y="352"/>
                  </a:lnTo>
                  <a:lnTo>
                    <a:pt x="891" y="350"/>
                  </a:lnTo>
                  <a:lnTo>
                    <a:pt x="884" y="349"/>
                  </a:lnTo>
                  <a:lnTo>
                    <a:pt x="876" y="349"/>
                  </a:lnTo>
                  <a:lnTo>
                    <a:pt x="869" y="350"/>
                  </a:lnTo>
                  <a:lnTo>
                    <a:pt x="861" y="353"/>
                  </a:lnTo>
                  <a:lnTo>
                    <a:pt x="853" y="358"/>
                  </a:lnTo>
                  <a:lnTo>
                    <a:pt x="846" y="365"/>
                  </a:lnTo>
                  <a:lnTo>
                    <a:pt x="839" y="371"/>
                  </a:lnTo>
                  <a:lnTo>
                    <a:pt x="833" y="379"/>
                  </a:lnTo>
                  <a:lnTo>
                    <a:pt x="829" y="387"/>
                  </a:lnTo>
                  <a:lnTo>
                    <a:pt x="809" y="383"/>
                  </a:lnTo>
                  <a:lnTo>
                    <a:pt x="792" y="381"/>
                  </a:lnTo>
                  <a:lnTo>
                    <a:pt x="775" y="382"/>
                  </a:lnTo>
                  <a:lnTo>
                    <a:pt x="759" y="384"/>
                  </a:lnTo>
                  <a:lnTo>
                    <a:pt x="744" y="387"/>
                  </a:lnTo>
                  <a:lnTo>
                    <a:pt x="730" y="392"/>
                  </a:lnTo>
                  <a:lnTo>
                    <a:pt x="719" y="397"/>
                  </a:lnTo>
                  <a:lnTo>
                    <a:pt x="709" y="401"/>
                  </a:lnTo>
                  <a:lnTo>
                    <a:pt x="693" y="417"/>
                  </a:lnTo>
                  <a:lnTo>
                    <a:pt x="682" y="438"/>
                  </a:lnTo>
                  <a:lnTo>
                    <a:pt x="677" y="458"/>
                  </a:lnTo>
                  <a:lnTo>
                    <a:pt x="676" y="471"/>
                  </a:lnTo>
                  <a:lnTo>
                    <a:pt x="673" y="474"/>
                  </a:lnTo>
                  <a:lnTo>
                    <a:pt x="668" y="476"/>
                  </a:lnTo>
                  <a:lnTo>
                    <a:pt x="661" y="473"/>
                  </a:lnTo>
                  <a:lnTo>
                    <a:pt x="655" y="470"/>
                  </a:lnTo>
                  <a:lnTo>
                    <a:pt x="651" y="466"/>
                  </a:lnTo>
                  <a:lnTo>
                    <a:pt x="647" y="466"/>
                  </a:lnTo>
                  <a:lnTo>
                    <a:pt x="642" y="468"/>
                  </a:lnTo>
                  <a:lnTo>
                    <a:pt x="638" y="470"/>
                  </a:lnTo>
                  <a:lnTo>
                    <a:pt x="632" y="470"/>
                  </a:lnTo>
                  <a:lnTo>
                    <a:pt x="624" y="469"/>
                  </a:lnTo>
                  <a:lnTo>
                    <a:pt x="616" y="468"/>
                  </a:lnTo>
                  <a:lnTo>
                    <a:pt x="607" y="468"/>
                  </a:lnTo>
                  <a:lnTo>
                    <a:pt x="602" y="470"/>
                  </a:lnTo>
                  <a:lnTo>
                    <a:pt x="597" y="476"/>
                  </a:lnTo>
                  <a:lnTo>
                    <a:pt x="590" y="482"/>
                  </a:lnTo>
                  <a:lnTo>
                    <a:pt x="584" y="490"/>
                  </a:lnTo>
                  <a:lnTo>
                    <a:pt x="578" y="500"/>
                  </a:lnTo>
                  <a:lnTo>
                    <a:pt x="573" y="509"/>
                  </a:lnTo>
                  <a:lnTo>
                    <a:pt x="568" y="517"/>
                  </a:lnTo>
                  <a:lnTo>
                    <a:pt x="565" y="524"/>
                  </a:lnTo>
                  <a:lnTo>
                    <a:pt x="558" y="532"/>
                  </a:lnTo>
                  <a:lnTo>
                    <a:pt x="551" y="544"/>
                  </a:lnTo>
                  <a:lnTo>
                    <a:pt x="547" y="559"/>
                  </a:lnTo>
                  <a:lnTo>
                    <a:pt x="550" y="569"/>
                  </a:lnTo>
                  <a:lnTo>
                    <a:pt x="558" y="577"/>
                  </a:lnTo>
                  <a:lnTo>
                    <a:pt x="566" y="589"/>
                  </a:lnTo>
                  <a:lnTo>
                    <a:pt x="570" y="599"/>
                  </a:lnTo>
                  <a:lnTo>
                    <a:pt x="569" y="606"/>
                  </a:lnTo>
                  <a:lnTo>
                    <a:pt x="566" y="607"/>
                  </a:lnTo>
                  <a:lnTo>
                    <a:pt x="561" y="608"/>
                  </a:lnTo>
                  <a:lnTo>
                    <a:pt x="555" y="608"/>
                  </a:lnTo>
                  <a:lnTo>
                    <a:pt x="551" y="607"/>
                  </a:lnTo>
                  <a:lnTo>
                    <a:pt x="545" y="606"/>
                  </a:lnTo>
                  <a:lnTo>
                    <a:pt x="539" y="604"/>
                  </a:lnTo>
                  <a:lnTo>
                    <a:pt x="534" y="602"/>
                  </a:lnTo>
                  <a:lnTo>
                    <a:pt x="529" y="598"/>
                  </a:lnTo>
                  <a:lnTo>
                    <a:pt x="527" y="603"/>
                  </a:lnTo>
                  <a:lnTo>
                    <a:pt x="523" y="606"/>
                  </a:lnTo>
                  <a:lnTo>
                    <a:pt x="519" y="611"/>
                  </a:lnTo>
                  <a:lnTo>
                    <a:pt x="513" y="615"/>
                  </a:lnTo>
                  <a:lnTo>
                    <a:pt x="506" y="620"/>
                  </a:lnTo>
                  <a:lnTo>
                    <a:pt x="498" y="623"/>
                  </a:lnTo>
                  <a:lnTo>
                    <a:pt x="490" y="626"/>
                  </a:lnTo>
                  <a:lnTo>
                    <a:pt x="481" y="628"/>
                  </a:lnTo>
                  <a:lnTo>
                    <a:pt x="475" y="621"/>
                  </a:lnTo>
                  <a:lnTo>
                    <a:pt x="468" y="615"/>
                  </a:lnTo>
                  <a:lnTo>
                    <a:pt x="463" y="612"/>
                  </a:lnTo>
                  <a:lnTo>
                    <a:pt x="456" y="610"/>
                  </a:lnTo>
                  <a:lnTo>
                    <a:pt x="450" y="608"/>
                  </a:lnTo>
                  <a:lnTo>
                    <a:pt x="442" y="608"/>
                  </a:lnTo>
                  <a:lnTo>
                    <a:pt x="435" y="610"/>
                  </a:lnTo>
                  <a:lnTo>
                    <a:pt x="427" y="612"/>
                  </a:lnTo>
                  <a:lnTo>
                    <a:pt x="427" y="604"/>
                  </a:lnTo>
                  <a:lnTo>
                    <a:pt x="423" y="597"/>
                  </a:lnTo>
                  <a:lnTo>
                    <a:pt x="417" y="590"/>
                  </a:lnTo>
                  <a:lnTo>
                    <a:pt x="411" y="582"/>
                  </a:lnTo>
                  <a:lnTo>
                    <a:pt x="408" y="580"/>
                  </a:lnTo>
                  <a:lnTo>
                    <a:pt x="403" y="577"/>
                  </a:lnTo>
                  <a:lnTo>
                    <a:pt x="397" y="576"/>
                  </a:lnTo>
                  <a:lnTo>
                    <a:pt x="391" y="576"/>
                  </a:lnTo>
                  <a:lnTo>
                    <a:pt x="385" y="577"/>
                  </a:lnTo>
                  <a:lnTo>
                    <a:pt x="378" y="580"/>
                  </a:lnTo>
                  <a:lnTo>
                    <a:pt x="372" y="582"/>
                  </a:lnTo>
                  <a:lnTo>
                    <a:pt x="368" y="586"/>
                  </a:lnTo>
                  <a:lnTo>
                    <a:pt x="364" y="580"/>
                  </a:lnTo>
                  <a:lnTo>
                    <a:pt x="360" y="576"/>
                  </a:lnTo>
                  <a:lnTo>
                    <a:pt x="352" y="575"/>
                  </a:lnTo>
                  <a:lnTo>
                    <a:pt x="339" y="577"/>
                  </a:lnTo>
                  <a:lnTo>
                    <a:pt x="332" y="580"/>
                  </a:lnTo>
                  <a:lnTo>
                    <a:pt x="325" y="584"/>
                  </a:lnTo>
                  <a:lnTo>
                    <a:pt x="320" y="589"/>
                  </a:lnTo>
                  <a:lnTo>
                    <a:pt x="315" y="594"/>
                  </a:lnTo>
                  <a:lnTo>
                    <a:pt x="312" y="599"/>
                  </a:lnTo>
                  <a:lnTo>
                    <a:pt x="309" y="605"/>
                  </a:lnTo>
                  <a:lnTo>
                    <a:pt x="309" y="610"/>
                  </a:lnTo>
                  <a:lnTo>
                    <a:pt x="310" y="614"/>
                  </a:lnTo>
                  <a:lnTo>
                    <a:pt x="296" y="612"/>
                  </a:lnTo>
                  <a:lnTo>
                    <a:pt x="283" y="612"/>
                  </a:lnTo>
                  <a:lnTo>
                    <a:pt x="274" y="614"/>
                  </a:lnTo>
                  <a:lnTo>
                    <a:pt x="268" y="619"/>
                  </a:lnTo>
                  <a:lnTo>
                    <a:pt x="262" y="626"/>
                  </a:lnTo>
                  <a:lnTo>
                    <a:pt x="259" y="632"/>
                  </a:lnTo>
                  <a:lnTo>
                    <a:pt x="255" y="639"/>
                  </a:lnTo>
                  <a:lnTo>
                    <a:pt x="252" y="647"/>
                  </a:lnTo>
                  <a:lnTo>
                    <a:pt x="247" y="643"/>
                  </a:lnTo>
                  <a:lnTo>
                    <a:pt x="239" y="640"/>
                  </a:lnTo>
                  <a:lnTo>
                    <a:pt x="231" y="639"/>
                  </a:lnTo>
                  <a:lnTo>
                    <a:pt x="223" y="640"/>
                  </a:lnTo>
                  <a:lnTo>
                    <a:pt x="229" y="632"/>
                  </a:lnTo>
                  <a:lnTo>
                    <a:pt x="233" y="627"/>
                  </a:lnTo>
                  <a:lnTo>
                    <a:pt x="233" y="623"/>
                  </a:lnTo>
                  <a:lnTo>
                    <a:pt x="228" y="622"/>
                  </a:lnTo>
                  <a:lnTo>
                    <a:pt x="228" y="615"/>
                  </a:lnTo>
                  <a:lnTo>
                    <a:pt x="226" y="606"/>
                  </a:lnTo>
                  <a:lnTo>
                    <a:pt x="221" y="598"/>
                  </a:lnTo>
                  <a:lnTo>
                    <a:pt x="214" y="592"/>
                  </a:lnTo>
                  <a:lnTo>
                    <a:pt x="217" y="586"/>
                  </a:lnTo>
                  <a:lnTo>
                    <a:pt x="217" y="580"/>
                  </a:lnTo>
                  <a:lnTo>
                    <a:pt x="215" y="573"/>
                  </a:lnTo>
                  <a:lnTo>
                    <a:pt x="213" y="567"/>
                  </a:lnTo>
                  <a:lnTo>
                    <a:pt x="211" y="565"/>
                  </a:lnTo>
                  <a:lnTo>
                    <a:pt x="207" y="560"/>
                  </a:lnTo>
                  <a:lnTo>
                    <a:pt x="204" y="557"/>
                  </a:lnTo>
                  <a:lnTo>
                    <a:pt x="199" y="552"/>
                  </a:lnTo>
                  <a:lnTo>
                    <a:pt x="194" y="548"/>
                  </a:lnTo>
                  <a:lnTo>
                    <a:pt x="188" y="544"/>
                  </a:lnTo>
                  <a:lnTo>
                    <a:pt x="182" y="542"/>
                  </a:lnTo>
                  <a:lnTo>
                    <a:pt x="178" y="541"/>
                  </a:lnTo>
                  <a:lnTo>
                    <a:pt x="172" y="541"/>
                  </a:lnTo>
                  <a:lnTo>
                    <a:pt x="166" y="541"/>
                  </a:lnTo>
                  <a:lnTo>
                    <a:pt x="159" y="543"/>
                  </a:lnTo>
                  <a:lnTo>
                    <a:pt x="152" y="545"/>
                  </a:lnTo>
                  <a:lnTo>
                    <a:pt x="146" y="548"/>
                  </a:lnTo>
                  <a:lnTo>
                    <a:pt x="139" y="551"/>
                  </a:lnTo>
                  <a:lnTo>
                    <a:pt x="132" y="556"/>
                  </a:lnTo>
                  <a:lnTo>
                    <a:pt x="125" y="559"/>
                  </a:lnTo>
                  <a:lnTo>
                    <a:pt x="126" y="551"/>
                  </a:lnTo>
                  <a:lnTo>
                    <a:pt x="126" y="542"/>
                  </a:lnTo>
                  <a:lnTo>
                    <a:pt x="125" y="533"/>
                  </a:lnTo>
                  <a:lnTo>
                    <a:pt x="125" y="526"/>
                  </a:lnTo>
                  <a:lnTo>
                    <a:pt x="124" y="523"/>
                  </a:lnTo>
                  <a:lnTo>
                    <a:pt x="120" y="518"/>
                  </a:lnTo>
                  <a:lnTo>
                    <a:pt x="116" y="512"/>
                  </a:lnTo>
                  <a:lnTo>
                    <a:pt x="111" y="508"/>
                  </a:lnTo>
                  <a:lnTo>
                    <a:pt x="106" y="502"/>
                  </a:lnTo>
                  <a:lnTo>
                    <a:pt x="100" y="498"/>
                  </a:lnTo>
                  <a:lnTo>
                    <a:pt x="94" y="495"/>
                  </a:lnTo>
                  <a:lnTo>
                    <a:pt x="91" y="494"/>
                  </a:lnTo>
                  <a:lnTo>
                    <a:pt x="87" y="493"/>
                  </a:lnTo>
                  <a:lnTo>
                    <a:pt x="84" y="490"/>
                  </a:lnTo>
                  <a:lnTo>
                    <a:pt x="79" y="488"/>
                  </a:lnTo>
                  <a:lnTo>
                    <a:pt x="75" y="485"/>
                  </a:lnTo>
                  <a:lnTo>
                    <a:pt x="68" y="482"/>
                  </a:lnTo>
                  <a:lnTo>
                    <a:pt x="61" y="480"/>
                  </a:lnTo>
                  <a:lnTo>
                    <a:pt x="53" y="479"/>
                  </a:lnTo>
                  <a:lnTo>
                    <a:pt x="44" y="479"/>
                  </a:lnTo>
                  <a:lnTo>
                    <a:pt x="43" y="484"/>
                  </a:lnTo>
                  <a:lnTo>
                    <a:pt x="39" y="487"/>
                  </a:lnTo>
                  <a:lnTo>
                    <a:pt x="35" y="489"/>
                  </a:lnTo>
                  <a:lnTo>
                    <a:pt x="29" y="490"/>
                  </a:lnTo>
                  <a:lnTo>
                    <a:pt x="22" y="492"/>
                  </a:lnTo>
                  <a:lnTo>
                    <a:pt x="15" y="492"/>
                  </a:lnTo>
                  <a:lnTo>
                    <a:pt x="7" y="490"/>
                  </a:lnTo>
                  <a:lnTo>
                    <a:pt x="0" y="490"/>
                  </a:lnTo>
                  <a:lnTo>
                    <a:pt x="4" y="485"/>
                  </a:lnTo>
                  <a:lnTo>
                    <a:pt x="11" y="479"/>
                  </a:lnTo>
                  <a:lnTo>
                    <a:pt x="19" y="472"/>
                  </a:lnTo>
                  <a:lnTo>
                    <a:pt x="29" y="464"/>
                  </a:lnTo>
                  <a:lnTo>
                    <a:pt x="38" y="456"/>
                  </a:lnTo>
                  <a:lnTo>
                    <a:pt x="47" y="449"/>
                  </a:lnTo>
                  <a:lnTo>
                    <a:pt x="55" y="442"/>
                  </a:lnTo>
                  <a:lnTo>
                    <a:pt x="60" y="436"/>
                  </a:lnTo>
                  <a:lnTo>
                    <a:pt x="70" y="434"/>
                  </a:lnTo>
                  <a:lnTo>
                    <a:pt x="79" y="432"/>
                  </a:lnTo>
                  <a:lnTo>
                    <a:pt x="87" y="431"/>
                  </a:lnTo>
                  <a:lnTo>
                    <a:pt x="95" y="429"/>
                  </a:lnTo>
                  <a:lnTo>
                    <a:pt x="102" y="426"/>
                  </a:lnTo>
                  <a:lnTo>
                    <a:pt x="109" y="425"/>
                  </a:lnTo>
                  <a:lnTo>
                    <a:pt x="115" y="424"/>
                  </a:lnTo>
                  <a:lnTo>
                    <a:pt x="119" y="424"/>
                  </a:lnTo>
                  <a:lnTo>
                    <a:pt x="127" y="423"/>
                  </a:lnTo>
                  <a:lnTo>
                    <a:pt x="142" y="422"/>
                  </a:lnTo>
                  <a:lnTo>
                    <a:pt x="163" y="418"/>
                  </a:lnTo>
                  <a:lnTo>
                    <a:pt x="185" y="415"/>
                  </a:lnTo>
                  <a:lnTo>
                    <a:pt x="206" y="410"/>
                  </a:lnTo>
                  <a:lnTo>
                    <a:pt x="226" y="406"/>
                  </a:lnTo>
                  <a:lnTo>
                    <a:pt x="241" y="402"/>
                  </a:lnTo>
                  <a:lnTo>
                    <a:pt x="250" y="399"/>
                  </a:lnTo>
                  <a:lnTo>
                    <a:pt x="258" y="394"/>
                  </a:lnTo>
                  <a:lnTo>
                    <a:pt x="268" y="389"/>
                  </a:lnTo>
                  <a:lnTo>
                    <a:pt x="282" y="381"/>
                  </a:lnTo>
                  <a:lnTo>
                    <a:pt x="297" y="374"/>
                  </a:lnTo>
                  <a:lnTo>
                    <a:pt x="312" y="366"/>
                  </a:lnTo>
                  <a:lnTo>
                    <a:pt x="325" y="360"/>
                  </a:lnTo>
                  <a:lnTo>
                    <a:pt x="336" y="355"/>
                  </a:lnTo>
                  <a:lnTo>
                    <a:pt x="342" y="353"/>
                  </a:lnTo>
                  <a:lnTo>
                    <a:pt x="352" y="351"/>
                  </a:lnTo>
                  <a:lnTo>
                    <a:pt x="369" y="347"/>
                  </a:lnTo>
                  <a:lnTo>
                    <a:pt x="391" y="342"/>
                  </a:lnTo>
                  <a:lnTo>
                    <a:pt x="415" y="336"/>
                  </a:lnTo>
                  <a:lnTo>
                    <a:pt x="440" y="329"/>
                  </a:lnTo>
                  <a:lnTo>
                    <a:pt x="461" y="323"/>
                  </a:lnTo>
                  <a:lnTo>
                    <a:pt x="478" y="319"/>
                  </a:lnTo>
                  <a:lnTo>
                    <a:pt x="486" y="316"/>
                  </a:lnTo>
                  <a:lnTo>
                    <a:pt x="497" y="319"/>
                  </a:lnTo>
                  <a:lnTo>
                    <a:pt x="512" y="322"/>
                  </a:lnTo>
                  <a:lnTo>
                    <a:pt x="530" y="326"/>
                  </a:lnTo>
                  <a:lnTo>
                    <a:pt x="550" y="328"/>
                  </a:lnTo>
                  <a:lnTo>
                    <a:pt x="568" y="331"/>
                  </a:lnTo>
                  <a:lnTo>
                    <a:pt x="585" y="334"/>
                  </a:lnTo>
                  <a:lnTo>
                    <a:pt x="599" y="335"/>
                  </a:lnTo>
                  <a:lnTo>
                    <a:pt x="608" y="334"/>
                  </a:lnTo>
                  <a:lnTo>
                    <a:pt x="614" y="332"/>
                  </a:lnTo>
                  <a:lnTo>
                    <a:pt x="621" y="332"/>
                  </a:lnTo>
                  <a:lnTo>
                    <a:pt x="627" y="332"/>
                  </a:lnTo>
                  <a:lnTo>
                    <a:pt x="634" y="334"/>
                  </a:lnTo>
                  <a:lnTo>
                    <a:pt x="640" y="336"/>
                  </a:lnTo>
                  <a:lnTo>
                    <a:pt x="647" y="337"/>
                  </a:lnTo>
                  <a:lnTo>
                    <a:pt x="651" y="339"/>
                  </a:lnTo>
                  <a:lnTo>
                    <a:pt x="656" y="340"/>
                  </a:lnTo>
                  <a:lnTo>
                    <a:pt x="663" y="343"/>
                  </a:lnTo>
                  <a:lnTo>
                    <a:pt x="674" y="345"/>
                  </a:lnTo>
                  <a:lnTo>
                    <a:pt x="688" y="349"/>
                  </a:lnTo>
                  <a:lnTo>
                    <a:pt x="704" y="352"/>
                  </a:lnTo>
                  <a:lnTo>
                    <a:pt x="719" y="355"/>
                  </a:lnTo>
                  <a:lnTo>
                    <a:pt x="733" y="358"/>
                  </a:lnTo>
                  <a:lnTo>
                    <a:pt x="744" y="359"/>
                  </a:lnTo>
                  <a:lnTo>
                    <a:pt x="750" y="358"/>
                  </a:lnTo>
                  <a:lnTo>
                    <a:pt x="755" y="352"/>
                  </a:lnTo>
                  <a:lnTo>
                    <a:pt x="755" y="343"/>
                  </a:lnTo>
                  <a:lnTo>
                    <a:pt x="751" y="335"/>
                  </a:lnTo>
                  <a:lnTo>
                    <a:pt x="744" y="329"/>
                  </a:lnTo>
                  <a:lnTo>
                    <a:pt x="746" y="324"/>
                  </a:lnTo>
                  <a:lnTo>
                    <a:pt x="752" y="321"/>
                  </a:lnTo>
                  <a:lnTo>
                    <a:pt x="759" y="319"/>
                  </a:lnTo>
                  <a:lnTo>
                    <a:pt x="766" y="318"/>
                  </a:lnTo>
                  <a:lnTo>
                    <a:pt x="768" y="310"/>
                  </a:lnTo>
                  <a:lnTo>
                    <a:pt x="766" y="302"/>
                  </a:lnTo>
                  <a:lnTo>
                    <a:pt x="759" y="298"/>
                  </a:lnTo>
                  <a:lnTo>
                    <a:pt x="752" y="297"/>
                  </a:lnTo>
                  <a:lnTo>
                    <a:pt x="744" y="298"/>
                  </a:lnTo>
                  <a:lnTo>
                    <a:pt x="735" y="299"/>
                  </a:lnTo>
                  <a:lnTo>
                    <a:pt x="727" y="300"/>
                  </a:lnTo>
                  <a:lnTo>
                    <a:pt x="718" y="300"/>
                  </a:lnTo>
                  <a:lnTo>
                    <a:pt x="710" y="300"/>
                  </a:lnTo>
                  <a:lnTo>
                    <a:pt x="704" y="298"/>
                  </a:lnTo>
                  <a:lnTo>
                    <a:pt x="700" y="297"/>
                  </a:lnTo>
                  <a:lnTo>
                    <a:pt x="698" y="294"/>
                  </a:lnTo>
                  <a:lnTo>
                    <a:pt x="694" y="294"/>
                  </a:lnTo>
                  <a:lnTo>
                    <a:pt x="689" y="294"/>
                  </a:lnTo>
                  <a:lnTo>
                    <a:pt x="682" y="294"/>
                  </a:lnTo>
                  <a:lnTo>
                    <a:pt x="677" y="294"/>
                  </a:lnTo>
                  <a:lnTo>
                    <a:pt x="670" y="295"/>
                  </a:lnTo>
                  <a:lnTo>
                    <a:pt x="664" y="296"/>
                  </a:lnTo>
                  <a:lnTo>
                    <a:pt x="658" y="298"/>
                  </a:lnTo>
                  <a:lnTo>
                    <a:pt x="655" y="300"/>
                  </a:lnTo>
                  <a:lnTo>
                    <a:pt x="655" y="295"/>
                  </a:lnTo>
                  <a:lnTo>
                    <a:pt x="654" y="288"/>
                  </a:lnTo>
                  <a:lnTo>
                    <a:pt x="651" y="284"/>
                  </a:lnTo>
                  <a:lnTo>
                    <a:pt x="647" y="282"/>
                  </a:lnTo>
                  <a:lnTo>
                    <a:pt x="641" y="282"/>
                  </a:lnTo>
                  <a:lnTo>
                    <a:pt x="634" y="282"/>
                  </a:lnTo>
                  <a:lnTo>
                    <a:pt x="627" y="282"/>
                  </a:lnTo>
                  <a:lnTo>
                    <a:pt x="621" y="282"/>
                  </a:lnTo>
                  <a:lnTo>
                    <a:pt x="629" y="276"/>
                  </a:lnTo>
                  <a:lnTo>
                    <a:pt x="635" y="271"/>
                  </a:lnTo>
                  <a:lnTo>
                    <a:pt x="642" y="266"/>
                  </a:lnTo>
                  <a:lnTo>
                    <a:pt x="648" y="263"/>
                  </a:lnTo>
                  <a:lnTo>
                    <a:pt x="653" y="259"/>
                  </a:lnTo>
                  <a:lnTo>
                    <a:pt x="657" y="257"/>
                  </a:lnTo>
                  <a:lnTo>
                    <a:pt x="662" y="255"/>
                  </a:lnTo>
                  <a:lnTo>
                    <a:pt x="666" y="253"/>
                  </a:lnTo>
                  <a:lnTo>
                    <a:pt x="673" y="251"/>
                  </a:lnTo>
                  <a:lnTo>
                    <a:pt x="684" y="245"/>
                  </a:lnTo>
                  <a:lnTo>
                    <a:pt x="696" y="239"/>
                  </a:lnTo>
                  <a:lnTo>
                    <a:pt x="710" y="229"/>
                  </a:lnTo>
                  <a:lnTo>
                    <a:pt x="724" y="220"/>
                  </a:lnTo>
                  <a:lnTo>
                    <a:pt x="737" y="211"/>
                  </a:lnTo>
                  <a:lnTo>
                    <a:pt x="748" y="203"/>
                  </a:lnTo>
                  <a:lnTo>
                    <a:pt x="755" y="195"/>
                  </a:lnTo>
                  <a:lnTo>
                    <a:pt x="763" y="194"/>
                  </a:lnTo>
                  <a:lnTo>
                    <a:pt x="773" y="193"/>
                  </a:lnTo>
                  <a:lnTo>
                    <a:pt x="787" y="190"/>
                  </a:lnTo>
                  <a:lnTo>
                    <a:pt x="800" y="188"/>
                  </a:lnTo>
                  <a:lnTo>
                    <a:pt x="817" y="185"/>
                  </a:lnTo>
                  <a:lnTo>
                    <a:pt x="833" y="182"/>
                  </a:lnTo>
                  <a:lnTo>
                    <a:pt x="852" y="179"/>
                  </a:lnTo>
                  <a:lnTo>
                    <a:pt x="869" y="176"/>
                  </a:lnTo>
                  <a:lnTo>
                    <a:pt x="887" y="173"/>
                  </a:lnTo>
                  <a:lnTo>
                    <a:pt x="904" y="170"/>
                  </a:lnTo>
                  <a:lnTo>
                    <a:pt x="919" y="168"/>
                  </a:lnTo>
                  <a:lnTo>
                    <a:pt x="934" y="165"/>
                  </a:lnTo>
                  <a:lnTo>
                    <a:pt x="947" y="163"/>
                  </a:lnTo>
                  <a:lnTo>
                    <a:pt x="957" y="162"/>
                  </a:lnTo>
                  <a:lnTo>
                    <a:pt x="965" y="161"/>
                  </a:lnTo>
                  <a:lnTo>
                    <a:pt x="970" y="161"/>
                  </a:lnTo>
                  <a:lnTo>
                    <a:pt x="979" y="160"/>
                  </a:lnTo>
                  <a:lnTo>
                    <a:pt x="991" y="156"/>
                  </a:lnTo>
                  <a:lnTo>
                    <a:pt x="1007" y="152"/>
                  </a:lnTo>
                  <a:lnTo>
                    <a:pt x="1026" y="145"/>
                  </a:lnTo>
                  <a:lnTo>
                    <a:pt x="1043" y="138"/>
                  </a:lnTo>
                  <a:lnTo>
                    <a:pt x="1059" y="131"/>
                  </a:lnTo>
                  <a:lnTo>
                    <a:pt x="1072" y="125"/>
                  </a:lnTo>
                  <a:lnTo>
                    <a:pt x="1080" y="120"/>
                  </a:lnTo>
                  <a:lnTo>
                    <a:pt x="1089" y="110"/>
                  </a:lnTo>
                  <a:lnTo>
                    <a:pt x="1098" y="102"/>
                  </a:lnTo>
                  <a:lnTo>
                    <a:pt x="1106" y="97"/>
                  </a:lnTo>
                  <a:lnTo>
                    <a:pt x="1113" y="93"/>
                  </a:lnTo>
                  <a:lnTo>
                    <a:pt x="1120" y="92"/>
                  </a:lnTo>
                  <a:lnTo>
                    <a:pt x="1129" y="89"/>
                  </a:lnTo>
                  <a:lnTo>
                    <a:pt x="1143" y="85"/>
                  </a:lnTo>
                  <a:lnTo>
                    <a:pt x="1156" y="81"/>
                  </a:lnTo>
                  <a:lnTo>
                    <a:pt x="1170" y="76"/>
                  </a:lnTo>
                  <a:lnTo>
                    <a:pt x="1181" y="70"/>
                  </a:lnTo>
                  <a:lnTo>
                    <a:pt x="1191" y="66"/>
                  </a:lnTo>
                  <a:lnTo>
                    <a:pt x="1195" y="61"/>
                  </a:lnTo>
                  <a:lnTo>
                    <a:pt x="1197" y="57"/>
                  </a:lnTo>
                  <a:lnTo>
                    <a:pt x="1202" y="52"/>
                  </a:lnTo>
                  <a:lnTo>
                    <a:pt x="1207" y="46"/>
                  </a:lnTo>
                  <a:lnTo>
                    <a:pt x="1212" y="40"/>
                  </a:lnTo>
                  <a:lnTo>
                    <a:pt x="1217" y="35"/>
                  </a:lnTo>
                  <a:lnTo>
                    <a:pt x="1223" y="29"/>
                  </a:lnTo>
                  <a:lnTo>
                    <a:pt x="1226" y="24"/>
                  </a:lnTo>
                  <a:lnTo>
                    <a:pt x="1230" y="21"/>
                  </a:lnTo>
                  <a:lnTo>
                    <a:pt x="1244" y="20"/>
                  </a:lnTo>
                  <a:lnTo>
                    <a:pt x="1262" y="19"/>
                  </a:lnTo>
                  <a:lnTo>
                    <a:pt x="1281" y="15"/>
                  </a:lnTo>
                  <a:lnTo>
                    <a:pt x="1302" y="12"/>
                  </a:lnTo>
                  <a:lnTo>
                    <a:pt x="1321" y="8"/>
                  </a:lnTo>
                  <a:lnTo>
                    <a:pt x="1338" y="5"/>
                  </a:lnTo>
                  <a:lnTo>
                    <a:pt x="1352" y="3"/>
                  </a:lnTo>
                  <a:lnTo>
                    <a:pt x="1360" y="0"/>
                  </a:lnTo>
                  <a:close/>
                </a:path>
              </a:pathLst>
            </a:custGeom>
            <a:solidFill>
              <a:srgbClr val="8CE519"/>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91" name="Freeform 923"/>
            <p:cNvSpPr>
              <a:spLocks/>
            </p:cNvSpPr>
            <p:nvPr/>
          </p:nvSpPr>
          <p:spPr bwMode="auto">
            <a:xfrm>
              <a:off x="3502" y="3662"/>
              <a:ext cx="4" cy="159"/>
            </a:xfrm>
            <a:custGeom>
              <a:avLst/>
              <a:gdLst>
                <a:gd name="T0" fmla="*/ 3 w 12"/>
                <a:gd name="T1" fmla="*/ 478 h 479"/>
                <a:gd name="T2" fmla="*/ 12 w 12"/>
                <a:gd name="T3" fmla="*/ 474 h 479"/>
                <a:gd name="T4" fmla="*/ 12 w 12"/>
                <a:gd name="T5" fmla="*/ 0 h 479"/>
                <a:gd name="T6" fmla="*/ 0 w 12"/>
                <a:gd name="T7" fmla="*/ 0 h 479"/>
                <a:gd name="T8" fmla="*/ 0 w 12"/>
                <a:gd name="T9" fmla="*/ 474 h 479"/>
                <a:gd name="T10" fmla="*/ 9 w 12"/>
                <a:gd name="T11" fmla="*/ 471 h 479"/>
                <a:gd name="T12" fmla="*/ 0 w 12"/>
                <a:gd name="T13" fmla="*/ 474 h 479"/>
                <a:gd name="T14" fmla="*/ 3 w 12"/>
                <a:gd name="T15" fmla="*/ 478 h 479"/>
                <a:gd name="T16" fmla="*/ 6 w 12"/>
                <a:gd name="T17" fmla="*/ 479 h 479"/>
                <a:gd name="T18" fmla="*/ 9 w 12"/>
                <a:gd name="T19" fmla="*/ 478 h 479"/>
                <a:gd name="T20" fmla="*/ 12 w 12"/>
                <a:gd name="T21" fmla="*/ 474 h 479"/>
                <a:gd name="T22" fmla="*/ 3 w 12"/>
                <a:gd name="T23" fmla="*/ 478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79">
                  <a:moveTo>
                    <a:pt x="3" y="478"/>
                  </a:moveTo>
                  <a:lnTo>
                    <a:pt x="12" y="474"/>
                  </a:lnTo>
                  <a:lnTo>
                    <a:pt x="12" y="0"/>
                  </a:lnTo>
                  <a:lnTo>
                    <a:pt x="0" y="0"/>
                  </a:lnTo>
                  <a:lnTo>
                    <a:pt x="0" y="474"/>
                  </a:lnTo>
                  <a:lnTo>
                    <a:pt x="9" y="471"/>
                  </a:lnTo>
                  <a:lnTo>
                    <a:pt x="0" y="474"/>
                  </a:lnTo>
                  <a:lnTo>
                    <a:pt x="3" y="478"/>
                  </a:lnTo>
                  <a:lnTo>
                    <a:pt x="6" y="479"/>
                  </a:lnTo>
                  <a:lnTo>
                    <a:pt x="9" y="478"/>
                  </a:lnTo>
                  <a:lnTo>
                    <a:pt x="12" y="474"/>
                  </a:lnTo>
                  <a:lnTo>
                    <a:pt x="3" y="47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92" name="Freeform 924"/>
            <p:cNvSpPr>
              <a:spLocks/>
            </p:cNvSpPr>
            <p:nvPr/>
          </p:nvSpPr>
          <p:spPr bwMode="auto">
            <a:xfrm>
              <a:off x="3485" y="3814"/>
              <a:ext cx="20" cy="8"/>
            </a:xfrm>
            <a:custGeom>
              <a:avLst/>
              <a:gdLst>
                <a:gd name="T0" fmla="*/ 4 w 59"/>
                <a:gd name="T1" fmla="*/ 22 h 22"/>
                <a:gd name="T2" fmla="*/ 8 w 59"/>
                <a:gd name="T3" fmla="*/ 20 h 22"/>
                <a:gd name="T4" fmla="*/ 13 w 59"/>
                <a:gd name="T5" fmla="*/ 16 h 22"/>
                <a:gd name="T6" fmla="*/ 18 w 59"/>
                <a:gd name="T7" fmla="*/ 13 h 22"/>
                <a:gd name="T8" fmla="*/ 23 w 59"/>
                <a:gd name="T9" fmla="*/ 11 h 22"/>
                <a:gd name="T10" fmla="*/ 31 w 59"/>
                <a:gd name="T11" fmla="*/ 12 h 22"/>
                <a:gd name="T12" fmla="*/ 38 w 59"/>
                <a:gd name="T13" fmla="*/ 11 h 22"/>
                <a:gd name="T14" fmla="*/ 42 w 59"/>
                <a:gd name="T15" fmla="*/ 13 h 22"/>
                <a:gd name="T16" fmla="*/ 48 w 59"/>
                <a:gd name="T17" fmla="*/ 16 h 22"/>
                <a:gd name="T18" fmla="*/ 53 w 59"/>
                <a:gd name="T19" fmla="*/ 20 h 22"/>
                <a:gd name="T20" fmla="*/ 59 w 59"/>
                <a:gd name="T21" fmla="*/ 13 h 22"/>
                <a:gd name="T22" fmla="*/ 53 w 59"/>
                <a:gd name="T23" fmla="*/ 7 h 22"/>
                <a:gd name="T24" fmla="*/ 47 w 59"/>
                <a:gd name="T25" fmla="*/ 4 h 22"/>
                <a:gd name="T26" fmla="*/ 38 w 59"/>
                <a:gd name="T27" fmla="*/ 2 h 22"/>
                <a:gd name="T28" fmla="*/ 31 w 59"/>
                <a:gd name="T29" fmla="*/ 0 h 22"/>
                <a:gd name="T30" fmla="*/ 23 w 59"/>
                <a:gd name="T31" fmla="*/ 2 h 22"/>
                <a:gd name="T32" fmla="*/ 14 w 59"/>
                <a:gd name="T33" fmla="*/ 4 h 22"/>
                <a:gd name="T34" fmla="*/ 8 w 59"/>
                <a:gd name="T35" fmla="*/ 7 h 22"/>
                <a:gd name="T36" fmla="*/ 1 w 59"/>
                <a:gd name="T37" fmla="*/ 13 h 22"/>
                <a:gd name="T38" fmla="*/ 4 w 59"/>
                <a:gd name="T39" fmla="*/ 11 h 22"/>
                <a:gd name="T40" fmla="*/ 1 w 59"/>
                <a:gd name="T41" fmla="*/ 13 h 22"/>
                <a:gd name="T42" fmla="*/ 0 w 59"/>
                <a:gd name="T43" fmla="*/ 16 h 22"/>
                <a:gd name="T44" fmla="*/ 1 w 59"/>
                <a:gd name="T45" fmla="*/ 20 h 22"/>
                <a:gd name="T46" fmla="*/ 4 w 59"/>
                <a:gd name="T47" fmla="*/ 21 h 22"/>
                <a:gd name="T48" fmla="*/ 8 w 59"/>
                <a:gd name="T49" fmla="*/ 20 h 22"/>
                <a:gd name="T50" fmla="*/ 4 w 59"/>
                <a:gd name="T51"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9" h="22">
                  <a:moveTo>
                    <a:pt x="4" y="22"/>
                  </a:moveTo>
                  <a:lnTo>
                    <a:pt x="8" y="20"/>
                  </a:lnTo>
                  <a:lnTo>
                    <a:pt x="13" y="16"/>
                  </a:lnTo>
                  <a:lnTo>
                    <a:pt x="18" y="13"/>
                  </a:lnTo>
                  <a:lnTo>
                    <a:pt x="23" y="11"/>
                  </a:lnTo>
                  <a:lnTo>
                    <a:pt x="31" y="12"/>
                  </a:lnTo>
                  <a:lnTo>
                    <a:pt x="38" y="11"/>
                  </a:lnTo>
                  <a:lnTo>
                    <a:pt x="42" y="13"/>
                  </a:lnTo>
                  <a:lnTo>
                    <a:pt x="48" y="16"/>
                  </a:lnTo>
                  <a:lnTo>
                    <a:pt x="53" y="20"/>
                  </a:lnTo>
                  <a:lnTo>
                    <a:pt x="59" y="13"/>
                  </a:lnTo>
                  <a:lnTo>
                    <a:pt x="53" y="7"/>
                  </a:lnTo>
                  <a:lnTo>
                    <a:pt x="47" y="4"/>
                  </a:lnTo>
                  <a:lnTo>
                    <a:pt x="38" y="2"/>
                  </a:lnTo>
                  <a:lnTo>
                    <a:pt x="31" y="0"/>
                  </a:lnTo>
                  <a:lnTo>
                    <a:pt x="23" y="2"/>
                  </a:lnTo>
                  <a:lnTo>
                    <a:pt x="14" y="4"/>
                  </a:lnTo>
                  <a:lnTo>
                    <a:pt x="8" y="7"/>
                  </a:lnTo>
                  <a:lnTo>
                    <a:pt x="1" y="13"/>
                  </a:lnTo>
                  <a:lnTo>
                    <a:pt x="4" y="11"/>
                  </a:lnTo>
                  <a:lnTo>
                    <a:pt x="1" y="13"/>
                  </a:lnTo>
                  <a:lnTo>
                    <a:pt x="0" y="16"/>
                  </a:lnTo>
                  <a:lnTo>
                    <a:pt x="1" y="20"/>
                  </a:lnTo>
                  <a:lnTo>
                    <a:pt x="4" y="21"/>
                  </a:lnTo>
                  <a:lnTo>
                    <a:pt x="8" y="20"/>
                  </a:lnTo>
                  <a:lnTo>
                    <a:pt x="4" y="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93" name="Freeform 925"/>
            <p:cNvSpPr>
              <a:spLocks/>
            </p:cNvSpPr>
            <p:nvPr/>
          </p:nvSpPr>
          <p:spPr bwMode="auto">
            <a:xfrm>
              <a:off x="3478" y="3811"/>
              <a:ext cx="9" cy="11"/>
            </a:xfrm>
            <a:custGeom>
              <a:avLst/>
              <a:gdLst>
                <a:gd name="T0" fmla="*/ 0 w 26"/>
                <a:gd name="T1" fmla="*/ 7 h 31"/>
                <a:gd name="T2" fmla="*/ 0 w 26"/>
                <a:gd name="T3" fmla="*/ 7 h 31"/>
                <a:gd name="T4" fmla="*/ 5 w 26"/>
                <a:gd name="T5" fmla="*/ 13 h 31"/>
                <a:gd name="T6" fmla="*/ 10 w 26"/>
                <a:gd name="T7" fmla="*/ 20 h 31"/>
                <a:gd name="T8" fmla="*/ 18 w 26"/>
                <a:gd name="T9" fmla="*/ 28 h 31"/>
                <a:gd name="T10" fmla="*/ 26 w 26"/>
                <a:gd name="T11" fmla="*/ 31 h 31"/>
                <a:gd name="T12" fmla="*/ 26 w 26"/>
                <a:gd name="T13" fmla="*/ 20 h 31"/>
                <a:gd name="T14" fmla="*/ 23 w 26"/>
                <a:gd name="T15" fmla="*/ 19 h 31"/>
                <a:gd name="T16" fmla="*/ 17 w 26"/>
                <a:gd name="T17" fmla="*/ 13 h 31"/>
                <a:gd name="T18" fmla="*/ 12 w 26"/>
                <a:gd name="T19" fmla="*/ 6 h 31"/>
                <a:gd name="T20" fmla="*/ 7 w 26"/>
                <a:gd name="T21" fmla="*/ 0 h 31"/>
                <a:gd name="T22" fmla="*/ 7 w 26"/>
                <a:gd name="T23" fmla="*/ 0 h 31"/>
                <a:gd name="T24" fmla="*/ 0 w 26"/>
                <a:gd name="T25" fmla="*/ 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1">
                  <a:moveTo>
                    <a:pt x="0" y="7"/>
                  </a:moveTo>
                  <a:lnTo>
                    <a:pt x="0" y="7"/>
                  </a:lnTo>
                  <a:lnTo>
                    <a:pt x="5" y="13"/>
                  </a:lnTo>
                  <a:lnTo>
                    <a:pt x="10" y="20"/>
                  </a:lnTo>
                  <a:lnTo>
                    <a:pt x="18" y="28"/>
                  </a:lnTo>
                  <a:lnTo>
                    <a:pt x="26" y="31"/>
                  </a:lnTo>
                  <a:lnTo>
                    <a:pt x="26" y="20"/>
                  </a:lnTo>
                  <a:lnTo>
                    <a:pt x="23" y="19"/>
                  </a:lnTo>
                  <a:lnTo>
                    <a:pt x="17" y="13"/>
                  </a:lnTo>
                  <a:lnTo>
                    <a:pt x="12" y="6"/>
                  </a:lnTo>
                  <a:lnTo>
                    <a:pt x="7" y="0"/>
                  </a:lnTo>
                  <a:lnTo>
                    <a:pt x="7" y="0"/>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94" name="Freeform 926"/>
            <p:cNvSpPr>
              <a:spLocks/>
            </p:cNvSpPr>
            <p:nvPr/>
          </p:nvSpPr>
          <p:spPr bwMode="auto">
            <a:xfrm>
              <a:off x="3469" y="3810"/>
              <a:ext cx="11" cy="5"/>
            </a:xfrm>
            <a:custGeom>
              <a:avLst/>
              <a:gdLst>
                <a:gd name="T0" fmla="*/ 4 w 33"/>
                <a:gd name="T1" fmla="*/ 15 h 15"/>
                <a:gd name="T2" fmla="*/ 4 w 33"/>
                <a:gd name="T3" fmla="*/ 15 h 15"/>
                <a:gd name="T4" fmla="*/ 10 w 33"/>
                <a:gd name="T5" fmla="*/ 11 h 15"/>
                <a:gd name="T6" fmla="*/ 17 w 33"/>
                <a:gd name="T7" fmla="*/ 9 h 15"/>
                <a:gd name="T8" fmla="*/ 25 w 33"/>
                <a:gd name="T9" fmla="*/ 9 h 15"/>
                <a:gd name="T10" fmla="*/ 26 w 33"/>
                <a:gd name="T11" fmla="*/ 10 h 15"/>
                <a:gd name="T12" fmla="*/ 33 w 33"/>
                <a:gd name="T13" fmla="*/ 3 h 15"/>
                <a:gd name="T14" fmla="*/ 25 w 33"/>
                <a:gd name="T15" fmla="*/ 0 h 15"/>
                <a:gd name="T16" fmla="*/ 17 w 33"/>
                <a:gd name="T17" fmla="*/ 0 h 15"/>
                <a:gd name="T18" fmla="*/ 8 w 33"/>
                <a:gd name="T19" fmla="*/ 2 h 15"/>
                <a:gd name="T20" fmla="*/ 0 w 33"/>
                <a:gd name="T21" fmla="*/ 6 h 15"/>
                <a:gd name="T22" fmla="*/ 0 w 33"/>
                <a:gd name="T23" fmla="*/ 6 h 15"/>
                <a:gd name="T24" fmla="*/ 4 w 33"/>
                <a:gd name="T25"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5">
                  <a:moveTo>
                    <a:pt x="4" y="15"/>
                  </a:moveTo>
                  <a:lnTo>
                    <a:pt x="4" y="15"/>
                  </a:lnTo>
                  <a:lnTo>
                    <a:pt x="10" y="11"/>
                  </a:lnTo>
                  <a:lnTo>
                    <a:pt x="17" y="9"/>
                  </a:lnTo>
                  <a:lnTo>
                    <a:pt x="25" y="9"/>
                  </a:lnTo>
                  <a:lnTo>
                    <a:pt x="26" y="10"/>
                  </a:lnTo>
                  <a:lnTo>
                    <a:pt x="33" y="3"/>
                  </a:lnTo>
                  <a:lnTo>
                    <a:pt x="25" y="0"/>
                  </a:lnTo>
                  <a:lnTo>
                    <a:pt x="17" y="0"/>
                  </a:lnTo>
                  <a:lnTo>
                    <a:pt x="8" y="2"/>
                  </a:lnTo>
                  <a:lnTo>
                    <a:pt x="0" y="6"/>
                  </a:lnTo>
                  <a:lnTo>
                    <a:pt x="0" y="6"/>
                  </a:lnTo>
                  <a:lnTo>
                    <a:pt x="4"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95" name="Freeform 927"/>
            <p:cNvSpPr>
              <a:spLocks/>
            </p:cNvSpPr>
            <p:nvPr/>
          </p:nvSpPr>
          <p:spPr bwMode="auto">
            <a:xfrm>
              <a:off x="3464" y="3812"/>
              <a:ext cx="7" cy="11"/>
            </a:xfrm>
            <a:custGeom>
              <a:avLst/>
              <a:gdLst>
                <a:gd name="T0" fmla="*/ 2 w 21"/>
                <a:gd name="T1" fmla="*/ 33 h 33"/>
                <a:gd name="T2" fmla="*/ 9 w 21"/>
                <a:gd name="T3" fmla="*/ 28 h 33"/>
                <a:gd name="T4" fmla="*/ 11 w 21"/>
                <a:gd name="T5" fmla="*/ 21 h 33"/>
                <a:gd name="T6" fmla="*/ 15 w 21"/>
                <a:gd name="T7" fmla="*/ 16 h 33"/>
                <a:gd name="T8" fmla="*/ 17 w 21"/>
                <a:gd name="T9" fmla="*/ 11 h 33"/>
                <a:gd name="T10" fmla="*/ 21 w 21"/>
                <a:gd name="T11" fmla="*/ 9 h 33"/>
                <a:gd name="T12" fmla="*/ 17 w 21"/>
                <a:gd name="T13" fmla="*/ 0 h 33"/>
                <a:gd name="T14" fmla="*/ 10 w 21"/>
                <a:gd name="T15" fmla="*/ 4 h 33"/>
                <a:gd name="T16" fmla="*/ 5 w 21"/>
                <a:gd name="T17" fmla="*/ 11 h 33"/>
                <a:gd name="T18" fmla="*/ 2 w 21"/>
                <a:gd name="T19" fmla="*/ 19 h 33"/>
                <a:gd name="T20" fmla="*/ 0 w 21"/>
                <a:gd name="T21" fmla="*/ 28 h 33"/>
                <a:gd name="T22" fmla="*/ 7 w 21"/>
                <a:gd name="T23" fmla="*/ 24 h 33"/>
                <a:gd name="T24" fmla="*/ 0 w 21"/>
                <a:gd name="T25" fmla="*/ 28 h 33"/>
                <a:gd name="T26" fmla="*/ 1 w 21"/>
                <a:gd name="T27" fmla="*/ 32 h 33"/>
                <a:gd name="T28" fmla="*/ 4 w 21"/>
                <a:gd name="T29" fmla="*/ 33 h 33"/>
                <a:gd name="T30" fmla="*/ 8 w 21"/>
                <a:gd name="T31" fmla="*/ 32 h 33"/>
                <a:gd name="T32" fmla="*/ 9 w 21"/>
                <a:gd name="T33" fmla="*/ 28 h 33"/>
                <a:gd name="T34" fmla="*/ 2 w 21"/>
                <a:gd name="T35"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33">
                  <a:moveTo>
                    <a:pt x="2" y="33"/>
                  </a:moveTo>
                  <a:lnTo>
                    <a:pt x="9" y="28"/>
                  </a:lnTo>
                  <a:lnTo>
                    <a:pt x="11" y="21"/>
                  </a:lnTo>
                  <a:lnTo>
                    <a:pt x="15" y="16"/>
                  </a:lnTo>
                  <a:lnTo>
                    <a:pt x="17" y="11"/>
                  </a:lnTo>
                  <a:lnTo>
                    <a:pt x="21" y="9"/>
                  </a:lnTo>
                  <a:lnTo>
                    <a:pt x="17" y="0"/>
                  </a:lnTo>
                  <a:lnTo>
                    <a:pt x="10" y="4"/>
                  </a:lnTo>
                  <a:lnTo>
                    <a:pt x="5" y="11"/>
                  </a:lnTo>
                  <a:lnTo>
                    <a:pt x="2" y="19"/>
                  </a:lnTo>
                  <a:lnTo>
                    <a:pt x="0" y="28"/>
                  </a:lnTo>
                  <a:lnTo>
                    <a:pt x="7" y="24"/>
                  </a:lnTo>
                  <a:lnTo>
                    <a:pt x="0" y="28"/>
                  </a:lnTo>
                  <a:lnTo>
                    <a:pt x="1" y="32"/>
                  </a:lnTo>
                  <a:lnTo>
                    <a:pt x="4" y="33"/>
                  </a:lnTo>
                  <a:lnTo>
                    <a:pt x="8" y="32"/>
                  </a:lnTo>
                  <a:lnTo>
                    <a:pt x="9" y="28"/>
                  </a:lnTo>
                  <a:lnTo>
                    <a:pt x="2" y="3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96" name="Freeform 928"/>
            <p:cNvSpPr>
              <a:spLocks/>
            </p:cNvSpPr>
            <p:nvPr/>
          </p:nvSpPr>
          <p:spPr bwMode="auto">
            <a:xfrm>
              <a:off x="3450" y="3819"/>
              <a:ext cx="16" cy="12"/>
            </a:xfrm>
            <a:custGeom>
              <a:avLst/>
              <a:gdLst>
                <a:gd name="T0" fmla="*/ 4 w 47"/>
                <a:gd name="T1" fmla="*/ 35 h 35"/>
                <a:gd name="T2" fmla="*/ 9 w 47"/>
                <a:gd name="T3" fmla="*/ 32 h 35"/>
                <a:gd name="T4" fmla="*/ 12 w 47"/>
                <a:gd name="T5" fmla="*/ 28 h 35"/>
                <a:gd name="T6" fmla="*/ 14 w 47"/>
                <a:gd name="T7" fmla="*/ 23 h 35"/>
                <a:gd name="T8" fmla="*/ 20 w 47"/>
                <a:gd name="T9" fmla="*/ 19 h 35"/>
                <a:gd name="T10" fmla="*/ 25 w 47"/>
                <a:gd name="T11" fmla="*/ 14 h 35"/>
                <a:gd name="T12" fmla="*/ 29 w 47"/>
                <a:gd name="T13" fmla="*/ 12 h 35"/>
                <a:gd name="T14" fmla="*/ 33 w 47"/>
                <a:gd name="T15" fmla="*/ 9 h 35"/>
                <a:gd name="T16" fmla="*/ 39 w 47"/>
                <a:gd name="T17" fmla="*/ 9 h 35"/>
                <a:gd name="T18" fmla="*/ 42 w 47"/>
                <a:gd name="T19" fmla="*/ 12 h 35"/>
                <a:gd name="T20" fmla="*/ 47 w 47"/>
                <a:gd name="T21" fmla="*/ 3 h 35"/>
                <a:gd name="T22" fmla="*/ 39 w 47"/>
                <a:gd name="T23" fmla="*/ 0 h 35"/>
                <a:gd name="T24" fmla="*/ 33 w 47"/>
                <a:gd name="T25" fmla="*/ 0 h 35"/>
                <a:gd name="T26" fmla="*/ 25 w 47"/>
                <a:gd name="T27" fmla="*/ 3 h 35"/>
                <a:gd name="T28" fmla="*/ 18 w 47"/>
                <a:gd name="T29" fmla="*/ 7 h 35"/>
                <a:gd name="T30" fmla="*/ 13 w 47"/>
                <a:gd name="T31" fmla="*/ 12 h 35"/>
                <a:gd name="T32" fmla="*/ 8 w 47"/>
                <a:gd name="T33" fmla="*/ 16 h 35"/>
                <a:gd name="T34" fmla="*/ 3 w 47"/>
                <a:gd name="T35" fmla="*/ 23 h 35"/>
                <a:gd name="T36" fmla="*/ 0 w 47"/>
                <a:gd name="T37" fmla="*/ 28 h 35"/>
                <a:gd name="T38" fmla="*/ 4 w 47"/>
                <a:gd name="T39" fmla="*/ 25 h 35"/>
                <a:gd name="T40" fmla="*/ 0 w 47"/>
                <a:gd name="T41" fmla="*/ 28 h 35"/>
                <a:gd name="T42" fmla="*/ 0 w 47"/>
                <a:gd name="T43" fmla="*/ 31 h 35"/>
                <a:gd name="T44" fmla="*/ 3 w 47"/>
                <a:gd name="T45" fmla="*/ 35 h 35"/>
                <a:gd name="T46" fmla="*/ 6 w 47"/>
                <a:gd name="T47" fmla="*/ 35 h 35"/>
                <a:gd name="T48" fmla="*/ 9 w 47"/>
                <a:gd name="T49" fmla="*/ 32 h 35"/>
                <a:gd name="T50" fmla="*/ 4 w 47"/>
                <a:gd name="T51"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7" h="35">
                  <a:moveTo>
                    <a:pt x="4" y="35"/>
                  </a:moveTo>
                  <a:lnTo>
                    <a:pt x="9" y="32"/>
                  </a:lnTo>
                  <a:lnTo>
                    <a:pt x="12" y="28"/>
                  </a:lnTo>
                  <a:lnTo>
                    <a:pt x="14" y="23"/>
                  </a:lnTo>
                  <a:lnTo>
                    <a:pt x="20" y="19"/>
                  </a:lnTo>
                  <a:lnTo>
                    <a:pt x="25" y="14"/>
                  </a:lnTo>
                  <a:lnTo>
                    <a:pt x="29" y="12"/>
                  </a:lnTo>
                  <a:lnTo>
                    <a:pt x="33" y="9"/>
                  </a:lnTo>
                  <a:lnTo>
                    <a:pt x="39" y="9"/>
                  </a:lnTo>
                  <a:lnTo>
                    <a:pt x="42" y="12"/>
                  </a:lnTo>
                  <a:lnTo>
                    <a:pt x="47" y="3"/>
                  </a:lnTo>
                  <a:lnTo>
                    <a:pt x="39" y="0"/>
                  </a:lnTo>
                  <a:lnTo>
                    <a:pt x="33" y="0"/>
                  </a:lnTo>
                  <a:lnTo>
                    <a:pt x="25" y="3"/>
                  </a:lnTo>
                  <a:lnTo>
                    <a:pt x="18" y="7"/>
                  </a:lnTo>
                  <a:lnTo>
                    <a:pt x="13" y="12"/>
                  </a:lnTo>
                  <a:lnTo>
                    <a:pt x="8" y="16"/>
                  </a:lnTo>
                  <a:lnTo>
                    <a:pt x="3" y="23"/>
                  </a:lnTo>
                  <a:lnTo>
                    <a:pt x="0" y="28"/>
                  </a:lnTo>
                  <a:lnTo>
                    <a:pt x="4" y="25"/>
                  </a:lnTo>
                  <a:lnTo>
                    <a:pt x="0" y="28"/>
                  </a:lnTo>
                  <a:lnTo>
                    <a:pt x="0" y="31"/>
                  </a:lnTo>
                  <a:lnTo>
                    <a:pt x="3" y="35"/>
                  </a:lnTo>
                  <a:lnTo>
                    <a:pt x="6" y="35"/>
                  </a:lnTo>
                  <a:lnTo>
                    <a:pt x="9" y="32"/>
                  </a:lnTo>
                  <a:lnTo>
                    <a:pt x="4" y="3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97" name="Freeform 929"/>
            <p:cNvSpPr>
              <a:spLocks/>
            </p:cNvSpPr>
            <p:nvPr/>
          </p:nvSpPr>
          <p:spPr bwMode="auto">
            <a:xfrm>
              <a:off x="3437" y="3816"/>
              <a:ext cx="15" cy="15"/>
            </a:xfrm>
            <a:custGeom>
              <a:avLst/>
              <a:gdLst>
                <a:gd name="T0" fmla="*/ 0 w 44"/>
                <a:gd name="T1" fmla="*/ 0 h 44"/>
                <a:gd name="T2" fmla="*/ 0 w 44"/>
                <a:gd name="T3" fmla="*/ 0 h 44"/>
                <a:gd name="T4" fmla="*/ 2 w 44"/>
                <a:gd name="T5" fmla="*/ 6 h 44"/>
                <a:gd name="T6" fmla="*/ 3 w 44"/>
                <a:gd name="T7" fmla="*/ 12 h 44"/>
                <a:gd name="T8" fmla="*/ 6 w 44"/>
                <a:gd name="T9" fmla="*/ 20 h 44"/>
                <a:gd name="T10" fmla="*/ 12 w 44"/>
                <a:gd name="T11" fmla="*/ 28 h 44"/>
                <a:gd name="T12" fmla="*/ 18 w 44"/>
                <a:gd name="T13" fmla="*/ 33 h 44"/>
                <a:gd name="T14" fmla="*/ 25 w 44"/>
                <a:gd name="T15" fmla="*/ 40 h 44"/>
                <a:gd name="T16" fmla="*/ 35 w 44"/>
                <a:gd name="T17" fmla="*/ 43 h 44"/>
                <a:gd name="T18" fmla="*/ 44 w 44"/>
                <a:gd name="T19" fmla="*/ 44 h 44"/>
                <a:gd name="T20" fmla="*/ 44 w 44"/>
                <a:gd name="T21" fmla="*/ 34 h 44"/>
                <a:gd name="T22" fmla="*/ 35 w 44"/>
                <a:gd name="T23" fmla="*/ 33 h 44"/>
                <a:gd name="T24" fmla="*/ 29 w 44"/>
                <a:gd name="T25" fmla="*/ 31 h 44"/>
                <a:gd name="T26" fmla="*/ 25 w 44"/>
                <a:gd name="T27" fmla="*/ 26 h 44"/>
                <a:gd name="T28" fmla="*/ 19 w 44"/>
                <a:gd name="T29" fmla="*/ 21 h 44"/>
                <a:gd name="T30" fmla="*/ 16 w 44"/>
                <a:gd name="T31" fmla="*/ 15 h 44"/>
                <a:gd name="T32" fmla="*/ 12 w 44"/>
                <a:gd name="T33" fmla="*/ 9 h 44"/>
                <a:gd name="T34" fmla="*/ 11 w 44"/>
                <a:gd name="T35" fmla="*/ 4 h 44"/>
                <a:gd name="T36" fmla="*/ 11 w 44"/>
                <a:gd name="T37" fmla="*/ 0 h 44"/>
                <a:gd name="T38" fmla="*/ 11 w 44"/>
                <a:gd name="T39" fmla="*/ 0 h 44"/>
                <a:gd name="T40" fmla="*/ 0 w 44"/>
                <a:gd name="T4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 h="44">
                  <a:moveTo>
                    <a:pt x="0" y="0"/>
                  </a:moveTo>
                  <a:lnTo>
                    <a:pt x="0" y="0"/>
                  </a:lnTo>
                  <a:lnTo>
                    <a:pt x="2" y="6"/>
                  </a:lnTo>
                  <a:lnTo>
                    <a:pt x="3" y="12"/>
                  </a:lnTo>
                  <a:lnTo>
                    <a:pt x="6" y="20"/>
                  </a:lnTo>
                  <a:lnTo>
                    <a:pt x="12" y="28"/>
                  </a:lnTo>
                  <a:lnTo>
                    <a:pt x="18" y="33"/>
                  </a:lnTo>
                  <a:lnTo>
                    <a:pt x="25" y="40"/>
                  </a:lnTo>
                  <a:lnTo>
                    <a:pt x="35" y="43"/>
                  </a:lnTo>
                  <a:lnTo>
                    <a:pt x="44" y="44"/>
                  </a:lnTo>
                  <a:lnTo>
                    <a:pt x="44" y="34"/>
                  </a:lnTo>
                  <a:lnTo>
                    <a:pt x="35" y="33"/>
                  </a:lnTo>
                  <a:lnTo>
                    <a:pt x="29" y="31"/>
                  </a:lnTo>
                  <a:lnTo>
                    <a:pt x="25" y="26"/>
                  </a:lnTo>
                  <a:lnTo>
                    <a:pt x="19" y="21"/>
                  </a:lnTo>
                  <a:lnTo>
                    <a:pt x="16" y="15"/>
                  </a:lnTo>
                  <a:lnTo>
                    <a:pt x="12" y="9"/>
                  </a:lnTo>
                  <a:lnTo>
                    <a:pt x="11" y="4"/>
                  </a:lnTo>
                  <a:lnTo>
                    <a:pt x="11" y="0"/>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98" name="Freeform 930"/>
            <p:cNvSpPr>
              <a:spLocks/>
            </p:cNvSpPr>
            <p:nvPr/>
          </p:nvSpPr>
          <p:spPr bwMode="auto">
            <a:xfrm>
              <a:off x="3425" y="3801"/>
              <a:ext cx="16" cy="15"/>
            </a:xfrm>
            <a:custGeom>
              <a:avLst/>
              <a:gdLst>
                <a:gd name="T0" fmla="*/ 0 w 48"/>
                <a:gd name="T1" fmla="*/ 10 h 46"/>
                <a:gd name="T2" fmla="*/ 0 w 48"/>
                <a:gd name="T3" fmla="*/ 10 h 46"/>
                <a:gd name="T4" fmla="*/ 6 w 48"/>
                <a:gd name="T5" fmla="*/ 13 h 46"/>
                <a:gd name="T6" fmla="*/ 13 w 48"/>
                <a:gd name="T7" fmla="*/ 16 h 46"/>
                <a:gd name="T8" fmla="*/ 18 w 48"/>
                <a:gd name="T9" fmla="*/ 22 h 46"/>
                <a:gd name="T10" fmla="*/ 24 w 48"/>
                <a:gd name="T11" fmla="*/ 29 h 46"/>
                <a:gd name="T12" fmla="*/ 30 w 48"/>
                <a:gd name="T13" fmla="*/ 35 h 46"/>
                <a:gd name="T14" fmla="*/ 34 w 48"/>
                <a:gd name="T15" fmla="*/ 40 h 46"/>
                <a:gd name="T16" fmla="*/ 37 w 48"/>
                <a:gd name="T17" fmla="*/ 44 h 46"/>
                <a:gd name="T18" fmla="*/ 37 w 48"/>
                <a:gd name="T19" fmla="*/ 46 h 46"/>
                <a:gd name="T20" fmla="*/ 48 w 48"/>
                <a:gd name="T21" fmla="*/ 46 h 46"/>
                <a:gd name="T22" fmla="*/ 46 w 48"/>
                <a:gd name="T23" fmla="*/ 39 h 46"/>
                <a:gd name="T24" fmla="*/ 41 w 48"/>
                <a:gd name="T25" fmla="*/ 34 h 46"/>
                <a:gd name="T26" fmla="*/ 37 w 48"/>
                <a:gd name="T27" fmla="*/ 28 h 46"/>
                <a:gd name="T28" fmla="*/ 31 w 48"/>
                <a:gd name="T29" fmla="*/ 22 h 46"/>
                <a:gd name="T30" fmla="*/ 25 w 48"/>
                <a:gd name="T31" fmla="*/ 15 h 46"/>
                <a:gd name="T32" fmla="*/ 17 w 48"/>
                <a:gd name="T33" fmla="*/ 10 h 46"/>
                <a:gd name="T34" fmla="*/ 10 w 48"/>
                <a:gd name="T35" fmla="*/ 4 h 46"/>
                <a:gd name="T36" fmla="*/ 5 w 48"/>
                <a:gd name="T37" fmla="*/ 0 h 46"/>
                <a:gd name="T38" fmla="*/ 5 w 48"/>
                <a:gd name="T39" fmla="*/ 0 h 46"/>
                <a:gd name="T40" fmla="*/ 0 w 48"/>
                <a:gd name="T41" fmla="*/ 1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46">
                  <a:moveTo>
                    <a:pt x="0" y="10"/>
                  </a:moveTo>
                  <a:lnTo>
                    <a:pt x="0" y="10"/>
                  </a:lnTo>
                  <a:lnTo>
                    <a:pt x="6" y="13"/>
                  </a:lnTo>
                  <a:lnTo>
                    <a:pt x="13" y="16"/>
                  </a:lnTo>
                  <a:lnTo>
                    <a:pt x="18" y="22"/>
                  </a:lnTo>
                  <a:lnTo>
                    <a:pt x="24" y="29"/>
                  </a:lnTo>
                  <a:lnTo>
                    <a:pt x="30" y="35"/>
                  </a:lnTo>
                  <a:lnTo>
                    <a:pt x="34" y="40"/>
                  </a:lnTo>
                  <a:lnTo>
                    <a:pt x="37" y="44"/>
                  </a:lnTo>
                  <a:lnTo>
                    <a:pt x="37" y="46"/>
                  </a:lnTo>
                  <a:lnTo>
                    <a:pt x="48" y="46"/>
                  </a:lnTo>
                  <a:lnTo>
                    <a:pt x="46" y="39"/>
                  </a:lnTo>
                  <a:lnTo>
                    <a:pt x="41" y="34"/>
                  </a:lnTo>
                  <a:lnTo>
                    <a:pt x="37" y="28"/>
                  </a:lnTo>
                  <a:lnTo>
                    <a:pt x="31" y="22"/>
                  </a:lnTo>
                  <a:lnTo>
                    <a:pt x="25" y="15"/>
                  </a:lnTo>
                  <a:lnTo>
                    <a:pt x="17" y="10"/>
                  </a:lnTo>
                  <a:lnTo>
                    <a:pt x="10" y="4"/>
                  </a:lnTo>
                  <a:lnTo>
                    <a:pt x="5" y="0"/>
                  </a:lnTo>
                  <a:lnTo>
                    <a:pt x="5" y="0"/>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499" name="Freeform 931"/>
            <p:cNvSpPr>
              <a:spLocks/>
            </p:cNvSpPr>
            <p:nvPr/>
          </p:nvSpPr>
          <p:spPr bwMode="auto">
            <a:xfrm>
              <a:off x="3405" y="3799"/>
              <a:ext cx="21" cy="6"/>
            </a:xfrm>
            <a:custGeom>
              <a:avLst/>
              <a:gdLst>
                <a:gd name="T0" fmla="*/ 2 w 63"/>
                <a:gd name="T1" fmla="*/ 16 h 16"/>
                <a:gd name="T2" fmla="*/ 2 w 63"/>
                <a:gd name="T3" fmla="*/ 16 h 16"/>
                <a:gd name="T4" fmla="*/ 6 w 63"/>
                <a:gd name="T5" fmla="*/ 15 h 16"/>
                <a:gd name="T6" fmla="*/ 13 w 63"/>
                <a:gd name="T7" fmla="*/ 13 h 16"/>
                <a:gd name="T8" fmla="*/ 21 w 63"/>
                <a:gd name="T9" fmla="*/ 12 h 16"/>
                <a:gd name="T10" fmla="*/ 29 w 63"/>
                <a:gd name="T11" fmla="*/ 11 h 16"/>
                <a:gd name="T12" fmla="*/ 38 w 63"/>
                <a:gd name="T13" fmla="*/ 11 h 16"/>
                <a:gd name="T14" fmla="*/ 46 w 63"/>
                <a:gd name="T15" fmla="*/ 11 h 16"/>
                <a:gd name="T16" fmla="*/ 52 w 63"/>
                <a:gd name="T17" fmla="*/ 12 h 16"/>
                <a:gd name="T18" fmla="*/ 58 w 63"/>
                <a:gd name="T19" fmla="*/ 15 h 16"/>
                <a:gd name="T20" fmla="*/ 63 w 63"/>
                <a:gd name="T21" fmla="*/ 5 h 16"/>
                <a:gd name="T22" fmla="*/ 54 w 63"/>
                <a:gd name="T23" fmla="*/ 3 h 16"/>
                <a:gd name="T24" fmla="*/ 46 w 63"/>
                <a:gd name="T25" fmla="*/ 2 h 16"/>
                <a:gd name="T26" fmla="*/ 38 w 63"/>
                <a:gd name="T27" fmla="*/ 0 h 16"/>
                <a:gd name="T28" fmla="*/ 29 w 63"/>
                <a:gd name="T29" fmla="*/ 2 h 16"/>
                <a:gd name="T30" fmla="*/ 21 w 63"/>
                <a:gd name="T31" fmla="*/ 3 h 16"/>
                <a:gd name="T32" fmla="*/ 13 w 63"/>
                <a:gd name="T33" fmla="*/ 4 h 16"/>
                <a:gd name="T34" fmla="*/ 6 w 63"/>
                <a:gd name="T35" fmla="*/ 5 h 16"/>
                <a:gd name="T36" fmla="*/ 0 w 63"/>
                <a:gd name="T37" fmla="*/ 6 h 16"/>
                <a:gd name="T38" fmla="*/ 0 w 63"/>
                <a:gd name="T39" fmla="*/ 6 h 16"/>
                <a:gd name="T40" fmla="*/ 2 w 63"/>
                <a:gd name="T41"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3" h="16">
                  <a:moveTo>
                    <a:pt x="2" y="16"/>
                  </a:moveTo>
                  <a:lnTo>
                    <a:pt x="2" y="16"/>
                  </a:lnTo>
                  <a:lnTo>
                    <a:pt x="6" y="15"/>
                  </a:lnTo>
                  <a:lnTo>
                    <a:pt x="13" y="13"/>
                  </a:lnTo>
                  <a:lnTo>
                    <a:pt x="21" y="12"/>
                  </a:lnTo>
                  <a:lnTo>
                    <a:pt x="29" y="11"/>
                  </a:lnTo>
                  <a:lnTo>
                    <a:pt x="38" y="11"/>
                  </a:lnTo>
                  <a:lnTo>
                    <a:pt x="46" y="11"/>
                  </a:lnTo>
                  <a:lnTo>
                    <a:pt x="52" y="12"/>
                  </a:lnTo>
                  <a:lnTo>
                    <a:pt x="58" y="15"/>
                  </a:lnTo>
                  <a:lnTo>
                    <a:pt x="63" y="5"/>
                  </a:lnTo>
                  <a:lnTo>
                    <a:pt x="54" y="3"/>
                  </a:lnTo>
                  <a:lnTo>
                    <a:pt x="46" y="2"/>
                  </a:lnTo>
                  <a:lnTo>
                    <a:pt x="38" y="0"/>
                  </a:lnTo>
                  <a:lnTo>
                    <a:pt x="29" y="2"/>
                  </a:lnTo>
                  <a:lnTo>
                    <a:pt x="21" y="3"/>
                  </a:lnTo>
                  <a:lnTo>
                    <a:pt x="13" y="4"/>
                  </a:lnTo>
                  <a:lnTo>
                    <a:pt x="6" y="5"/>
                  </a:lnTo>
                  <a:lnTo>
                    <a:pt x="0" y="6"/>
                  </a:lnTo>
                  <a:lnTo>
                    <a:pt x="0" y="6"/>
                  </a:lnTo>
                  <a:lnTo>
                    <a:pt x="2"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00" name="Freeform 932"/>
            <p:cNvSpPr>
              <a:spLocks/>
            </p:cNvSpPr>
            <p:nvPr/>
          </p:nvSpPr>
          <p:spPr bwMode="auto">
            <a:xfrm>
              <a:off x="3394" y="3801"/>
              <a:ext cx="12" cy="13"/>
            </a:xfrm>
            <a:custGeom>
              <a:avLst/>
              <a:gdLst>
                <a:gd name="T0" fmla="*/ 0 w 36"/>
                <a:gd name="T1" fmla="*/ 33 h 37"/>
                <a:gd name="T2" fmla="*/ 11 w 36"/>
                <a:gd name="T3" fmla="*/ 35 h 37"/>
                <a:gd name="T4" fmla="*/ 18 w 36"/>
                <a:gd name="T5" fmla="*/ 25 h 37"/>
                <a:gd name="T6" fmla="*/ 24 w 36"/>
                <a:gd name="T7" fmla="*/ 17 h 37"/>
                <a:gd name="T8" fmla="*/ 29 w 36"/>
                <a:gd name="T9" fmla="*/ 13 h 37"/>
                <a:gd name="T10" fmla="*/ 36 w 36"/>
                <a:gd name="T11" fmla="*/ 10 h 37"/>
                <a:gd name="T12" fmla="*/ 34 w 36"/>
                <a:gd name="T13" fmla="*/ 0 h 37"/>
                <a:gd name="T14" fmla="*/ 24 w 36"/>
                <a:gd name="T15" fmla="*/ 4 h 37"/>
                <a:gd name="T16" fmla="*/ 18 w 36"/>
                <a:gd name="T17" fmla="*/ 10 h 37"/>
                <a:gd name="T18" fmla="*/ 11 w 36"/>
                <a:gd name="T19" fmla="*/ 18 h 37"/>
                <a:gd name="T20" fmla="*/ 2 w 36"/>
                <a:gd name="T21" fmla="*/ 30 h 37"/>
                <a:gd name="T22" fmla="*/ 12 w 36"/>
                <a:gd name="T23" fmla="*/ 33 h 37"/>
                <a:gd name="T24" fmla="*/ 2 w 36"/>
                <a:gd name="T25" fmla="*/ 30 h 37"/>
                <a:gd name="T26" fmla="*/ 2 w 36"/>
                <a:gd name="T27" fmla="*/ 34 h 37"/>
                <a:gd name="T28" fmla="*/ 5 w 36"/>
                <a:gd name="T29" fmla="*/ 37 h 37"/>
                <a:gd name="T30" fmla="*/ 8 w 36"/>
                <a:gd name="T31" fmla="*/ 37 h 37"/>
                <a:gd name="T32" fmla="*/ 11 w 36"/>
                <a:gd name="T33" fmla="*/ 35 h 37"/>
                <a:gd name="T34" fmla="*/ 0 w 36"/>
                <a:gd name="T35" fmla="*/ 3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37">
                  <a:moveTo>
                    <a:pt x="0" y="33"/>
                  </a:moveTo>
                  <a:lnTo>
                    <a:pt x="11" y="35"/>
                  </a:lnTo>
                  <a:lnTo>
                    <a:pt x="18" y="25"/>
                  </a:lnTo>
                  <a:lnTo>
                    <a:pt x="24" y="17"/>
                  </a:lnTo>
                  <a:lnTo>
                    <a:pt x="29" y="13"/>
                  </a:lnTo>
                  <a:lnTo>
                    <a:pt x="36" y="10"/>
                  </a:lnTo>
                  <a:lnTo>
                    <a:pt x="34" y="0"/>
                  </a:lnTo>
                  <a:lnTo>
                    <a:pt x="24" y="4"/>
                  </a:lnTo>
                  <a:lnTo>
                    <a:pt x="18" y="10"/>
                  </a:lnTo>
                  <a:lnTo>
                    <a:pt x="11" y="18"/>
                  </a:lnTo>
                  <a:lnTo>
                    <a:pt x="2" y="30"/>
                  </a:lnTo>
                  <a:lnTo>
                    <a:pt x="12" y="33"/>
                  </a:lnTo>
                  <a:lnTo>
                    <a:pt x="2" y="30"/>
                  </a:lnTo>
                  <a:lnTo>
                    <a:pt x="2" y="34"/>
                  </a:lnTo>
                  <a:lnTo>
                    <a:pt x="5" y="37"/>
                  </a:lnTo>
                  <a:lnTo>
                    <a:pt x="8" y="37"/>
                  </a:lnTo>
                  <a:lnTo>
                    <a:pt x="11" y="35"/>
                  </a:lnTo>
                  <a:lnTo>
                    <a:pt x="0" y="3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01" name="Freeform 933"/>
            <p:cNvSpPr>
              <a:spLocks/>
            </p:cNvSpPr>
            <p:nvPr/>
          </p:nvSpPr>
          <p:spPr bwMode="auto">
            <a:xfrm>
              <a:off x="3393" y="3807"/>
              <a:ext cx="5" cy="5"/>
            </a:xfrm>
            <a:custGeom>
              <a:avLst/>
              <a:gdLst>
                <a:gd name="T0" fmla="*/ 0 w 15"/>
                <a:gd name="T1" fmla="*/ 6 h 16"/>
                <a:gd name="T2" fmla="*/ 0 w 15"/>
                <a:gd name="T3" fmla="*/ 6 h 16"/>
                <a:gd name="T4" fmla="*/ 3 w 15"/>
                <a:gd name="T5" fmla="*/ 10 h 16"/>
                <a:gd name="T6" fmla="*/ 3 w 15"/>
                <a:gd name="T7" fmla="*/ 11 h 16"/>
                <a:gd name="T8" fmla="*/ 5 w 15"/>
                <a:gd name="T9" fmla="*/ 11 h 16"/>
                <a:gd name="T10" fmla="*/ 3 w 15"/>
                <a:gd name="T11" fmla="*/ 16 h 16"/>
                <a:gd name="T12" fmla="*/ 15 w 15"/>
                <a:gd name="T13" fmla="*/ 16 h 16"/>
                <a:gd name="T14" fmla="*/ 14 w 15"/>
                <a:gd name="T15" fmla="*/ 11 h 16"/>
                <a:gd name="T16" fmla="*/ 13 w 15"/>
                <a:gd name="T17" fmla="*/ 6 h 16"/>
                <a:gd name="T18" fmla="*/ 10 w 15"/>
                <a:gd name="T19" fmla="*/ 3 h 16"/>
                <a:gd name="T20" fmla="*/ 7 w 15"/>
                <a:gd name="T21" fmla="*/ 0 h 16"/>
                <a:gd name="T22" fmla="*/ 7 w 15"/>
                <a:gd name="T23" fmla="*/ 0 h 16"/>
                <a:gd name="T24" fmla="*/ 0 w 15"/>
                <a:gd name="T2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16">
                  <a:moveTo>
                    <a:pt x="0" y="6"/>
                  </a:moveTo>
                  <a:lnTo>
                    <a:pt x="0" y="6"/>
                  </a:lnTo>
                  <a:lnTo>
                    <a:pt x="3" y="10"/>
                  </a:lnTo>
                  <a:lnTo>
                    <a:pt x="3" y="11"/>
                  </a:lnTo>
                  <a:lnTo>
                    <a:pt x="5" y="11"/>
                  </a:lnTo>
                  <a:lnTo>
                    <a:pt x="3" y="16"/>
                  </a:lnTo>
                  <a:lnTo>
                    <a:pt x="15" y="16"/>
                  </a:lnTo>
                  <a:lnTo>
                    <a:pt x="14" y="11"/>
                  </a:lnTo>
                  <a:lnTo>
                    <a:pt x="13" y="6"/>
                  </a:lnTo>
                  <a:lnTo>
                    <a:pt x="10" y="3"/>
                  </a:lnTo>
                  <a:lnTo>
                    <a:pt x="7" y="0"/>
                  </a:lnTo>
                  <a:lnTo>
                    <a:pt x="7" y="0"/>
                  </a:lnTo>
                  <a:lnTo>
                    <a:pt x="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02" name="Freeform 934"/>
            <p:cNvSpPr>
              <a:spLocks/>
            </p:cNvSpPr>
            <p:nvPr/>
          </p:nvSpPr>
          <p:spPr bwMode="auto">
            <a:xfrm>
              <a:off x="3376" y="3804"/>
              <a:ext cx="19" cy="5"/>
            </a:xfrm>
            <a:custGeom>
              <a:avLst/>
              <a:gdLst>
                <a:gd name="T0" fmla="*/ 0 w 57"/>
                <a:gd name="T1" fmla="*/ 5 h 16"/>
                <a:gd name="T2" fmla="*/ 4 w 57"/>
                <a:gd name="T3" fmla="*/ 10 h 16"/>
                <a:gd name="T4" fmla="*/ 11 w 57"/>
                <a:gd name="T5" fmla="*/ 10 h 16"/>
                <a:gd name="T6" fmla="*/ 18 w 57"/>
                <a:gd name="T7" fmla="*/ 11 h 16"/>
                <a:gd name="T8" fmla="*/ 26 w 57"/>
                <a:gd name="T9" fmla="*/ 12 h 16"/>
                <a:gd name="T10" fmla="*/ 33 w 57"/>
                <a:gd name="T11" fmla="*/ 12 h 16"/>
                <a:gd name="T12" fmla="*/ 40 w 57"/>
                <a:gd name="T13" fmla="*/ 13 h 16"/>
                <a:gd name="T14" fmla="*/ 45 w 57"/>
                <a:gd name="T15" fmla="*/ 14 h 16"/>
                <a:gd name="T16" fmla="*/ 49 w 57"/>
                <a:gd name="T17" fmla="*/ 16 h 16"/>
                <a:gd name="T18" fmla="*/ 50 w 57"/>
                <a:gd name="T19" fmla="*/ 16 h 16"/>
                <a:gd name="T20" fmla="*/ 57 w 57"/>
                <a:gd name="T21" fmla="*/ 10 h 16"/>
                <a:gd name="T22" fmla="*/ 53 w 57"/>
                <a:gd name="T23" fmla="*/ 7 h 16"/>
                <a:gd name="T24" fmla="*/ 48 w 57"/>
                <a:gd name="T25" fmla="*/ 5 h 16"/>
                <a:gd name="T26" fmla="*/ 40 w 57"/>
                <a:gd name="T27" fmla="*/ 4 h 16"/>
                <a:gd name="T28" fmla="*/ 33 w 57"/>
                <a:gd name="T29" fmla="*/ 3 h 16"/>
                <a:gd name="T30" fmla="*/ 26 w 57"/>
                <a:gd name="T31" fmla="*/ 3 h 16"/>
                <a:gd name="T32" fmla="*/ 18 w 57"/>
                <a:gd name="T33" fmla="*/ 2 h 16"/>
                <a:gd name="T34" fmla="*/ 11 w 57"/>
                <a:gd name="T35" fmla="*/ 0 h 16"/>
                <a:gd name="T36" fmla="*/ 4 w 57"/>
                <a:gd name="T37" fmla="*/ 0 h 16"/>
                <a:gd name="T38" fmla="*/ 9 w 57"/>
                <a:gd name="T39" fmla="*/ 5 h 16"/>
                <a:gd name="T40" fmla="*/ 4 w 57"/>
                <a:gd name="T41" fmla="*/ 0 h 16"/>
                <a:gd name="T42" fmla="*/ 1 w 57"/>
                <a:gd name="T43" fmla="*/ 2 h 16"/>
                <a:gd name="T44" fmla="*/ 0 w 57"/>
                <a:gd name="T45" fmla="*/ 5 h 16"/>
                <a:gd name="T46" fmla="*/ 1 w 57"/>
                <a:gd name="T47" fmla="*/ 8 h 16"/>
                <a:gd name="T48" fmla="*/ 4 w 57"/>
                <a:gd name="T49" fmla="*/ 10 h 16"/>
                <a:gd name="T50" fmla="*/ 0 w 57"/>
                <a:gd name="T5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7" h="16">
                  <a:moveTo>
                    <a:pt x="0" y="5"/>
                  </a:moveTo>
                  <a:lnTo>
                    <a:pt x="4" y="10"/>
                  </a:lnTo>
                  <a:lnTo>
                    <a:pt x="11" y="10"/>
                  </a:lnTo>
                  <a:lnTo>
                    <a:pt x="18" y="11"/>
                  </a:lnTo>
                  <a:lnTo>
                    <a:pt x="26" y="12"/>
                  </a:lnTo>
                  <a:lnTo>
                    <a:pt x="33" y="12"/>
                  </a:lnTo>
                  <a:lnTo>
                    <a:pt x="40" y="13"/>
                  </a:lnTo>
                  <a:lnTo>
                    <a:pt x="45" y="14"/>
                  </a:lnTo>
                  <a:lnTo>
                    <a:pt x="49" y="16"/>
                  </a:lnTo>
                  <a:lnTo>
                    <a:pt x="50" y="16"/>
                  </a:lnTo>
                  <a:lnTo>
                    <a:pt x="57" y="10"/>
                  </a:lnTo>
                  <a:lnTo>
                    <a:pt x="53" y="7"/>
                  </a:lnTo>
                  <a:lnTo>
                    <a:pt x="48" y="5"/>
                  </a:lnTo>
                  <a:lnTo>
                    <a:pt x="40" y="4"/>
                  </a:lnTo>
                  <a:lnTo>
                    <a:pt x="33" y="3"/>
                  </a:lnTo>
                  <a:lnTo>
                    <a:pt x="26" y="3"/>
                  </a:lnTo>
                  <a:lnTo>
                    <a:pt x="18" y="2"/>
                  </a:lnTo>
                  <a:lnTo>
                    <a:pt x="11" y="0"/>
                  </a:lnTo>
                  <a:lnTo>
                    <a:pt x="4" y="0"/>
                  </a:lnTo>
                  <a:lnTo>
                    <a:pt x="9" y="5"/>
                  </a:lnTo>
                  <a:lnTo>
                    <a:pt x="4" y="0"/>
                  </a:lnTo>
                  <a:lnTo>
                    <a:pt x="1" y="2"/>
                  </a:lnTo>
                  <a:lnTo>
                    <a:pt x="0" y="5"/>
                  </a:lnTo>
                  <a:lnTo>
                    <a:pt x="1" y="8"/>
                  </a:lnTo>
                  <a:lnTo>
                    <a:pt x="4" y="10"/>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03" name="Freeform 935"/>
            <p:cNvSpPr>
              <a:spLocks/>
            </p:cNvSpPr>
            <p:nvPr/>
          </p:nvSpPr>
          <p:spPr bwMode="auto">
            <a:xfrm>
              <a:off x="3356" y="3782"/>
              <a:ext cx="23" cy="23"/>
            </a:xfrm>
            <a:custGeom>
              <a:avLst/>
              <a:gdLst>
                <a:gd name="T0" fmla="*/ 0 w 69"/>
                <a:gd name="T1" fmla="*/ 10 h 71"/>
                <a:gd name="T2" fmla="*/ 6 w 69"/>
                <a:gd name="T3" fmla="*/ 14 h 71"/>
                <a:gd name="T4" fmla="*/ 17 w 69"/>
                <a:gd name="T5" fmla="*/ 11 h 71"/>
                <a:gd name="T6" fmla="*/ 29 w 69"/>
                <a:gd name="T7" fmla="*/ 11 h 71"/>
                <a:gd name="T8" fmla="*/ 39 w 69"/>
                <a:gd name="T9" fmla="*/ 13 h 71"/>
                <a:gd name="T10" fmla="*/ 45 w 69"/>
                <a:gd name="T11" fmla="*/ 16 h 71"/>
                <a:gd name="T12" fmla="*/ 52 w 69"/>
                <a:gd name="T13" fmla="*/ 23 h 71"/>
                <a:gd name="T14" fmla="*/ 56 w 69"/>
                <a:gd name="T15" fmla="*/ 33 h 71"/>
                <a:gd name="T16" fmla="*/ 60 w 69"/>
                <a:gd name="T17" fmla="*/ 49 h 71"/>
                <a:gd name="T18" fmla="*/ 60 w 69"/>
                <a:gd name="T19" fmla="*/ 71 h 71"/>
                <a:gd name="T20" fmla="*/ 69 w 69"/>
                <a:gd name="T21" fmla="*/ 71 h 71"/>
                <a:gd name="T22" fmla="*/ 69 w 69"/>
                <a:gd name="T23" fmla="*/ 49 h 71"/>
                <a:gd name="T24" fmla="*/ 65 w 69"/>
                <a:gd name="T25" fmla="*/ 31 h 71"/>
                <a:gd name="T26" fmla="*/ 61 w 69"/>
                <a:gd name="T27" fmla="*/ 18 h 71"/>
                <a:gd name="T28" fmla="*/ 52 w 69"/>
                <a:gd name="T29" fmla="*/ 9 h 71"/>
                <a:gd name="T30" fmla="*/ 41 w 69"/>
                <a:gd name="T31" fmla="*/ 3 h 71"/>
                <a:gd name="T32" fmla="*/ 29 w 69"/>
                <a:gd name="T33" fmla="*/ 0 h 71"/>
                <a:gd name="T34" fmla="*/ 17 w 69"/>
                <a:gd name="T35" fmla="*/ 2 h 71"/>
                <a:gd name="T36" fmla="*/ 3 w 69"/>
                <a:gd name="T37" fmla="*/ 5 h 71"/>
                <a:gd name="T38" fmla="*/ 9 w 69"/>
                <a:gd name="T39" fmla="*/ 8 h 71"/>
                <a:gd name="T40" fmla="*/ 3 w 69"/>
                <a:gd name="T41" fmla="*/ 5 h 71"/>
                <a:gd name="T42" fmla="*/ 1 w 69"/>
                <a:gd name="T43" fmla="*/ 7 h 71"/>
                <a:gd name="T44" fmla="*/ 0 w 69"/>
                <a:gd name="T45" fmla="*/ 10 h 71"/>
                <a:gd name="T46" fmla="*/ 2 w 69"/>
                <a:gd name="T47" fmla="*/ 13 h 71"/>
                <a:gd name="T48" fmla="*/ 6 w 69"/>
                <a:gd name="T49" fmla="*/ 14 h 71"/>
                <a:gd name="T50" fmla="*/ 0 w 69"/>
                <a:gd name="T51" fmla="*/ 1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 h="71">
                  <a:moveTo>
                    <a:pt x="0" y="10"/>
                  </a:moveTo>
                  <a:lnTo>
                    <a:pt x="6" y="14"/>
                  </a:lnTo>
                  <a:lnTo>
                    <a:pt x="17" y="11"/>
                  </a:lnTo>
                  <a:lnTo>
                    <a:pt x="29" y="11"/>
                  </a:lnTo>
                  <a:lnTo>
                    <a:pt x="39" y="13"/>
                  </a:lnTo>
                  <a:lnTo>
                    <a:pt x="45" y="16"/>
                  </a:lnTo>
                  <a:lnTo>
                    <a:pt x="52" y="23"/>
                  </a:lnTo>
                  <a:lnTo>
                    <a:pt x="56" y="33"/>
                  </a:lnTo>
                  <a:lnTo>
                    <a:pt x="60" y="49"/>
                  </a:lnTo>
                  <a:lnTo>
                    <a:pt x="60" y="71"/>
                  </a:lnTo>
                  <a:lnTo>
                    <a:pt x="69" y="71"/>
                  </a:lnTo>
                  <a:lnTo>
                    <a:pt x="69" y="49"/>
                  </a:lnTo>
                  <a:lnTo>
                    <a:pt x="65" y="31"/>
                  </a:lnTo>
                  <a:lnTo>
                    <a:pt x="61" y="18"/>
                  </a:lnTo>
                  <a:lnTo>
                    <a:pt x="52" y="9"/>
                  </a:lnTo>
                  <a:lnTo>
                    <a:pt x="41" y="3"/>
                  </a:lnTo>
                  <a:lnTo>
                    <a:pt x="29" y="0"/>
                  </a:lnTo>
                  <a:lnTo>
                    <a:pt x="17" y="2"/>
                  </a:lnTo>
                  <a:lnTo>
                    <a:pt x="3" y="5"/>
                  </a:lnTo>
                  <a:lnTo>
                    <a:pt x="9" y="8"/>
                  </a:lnTo>
                  <a:lnTo>
                    <a:pt x="3" y="5"/>
                  </a:lnTo>
                  <a:lnTo>
                    <a:pt x="1" y="7"/>
                  </a:lnTo>
                  <a:lnTo>
                    <a:pt x="0" y="10"/>
                  </a:lnTo>
                  <a:lnTo>
                    <a:pt x="2" y="13"/>
                  </a:lnTo>
                  <a:lnTo>
                    <a:pt x="6" y="14"/>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04" name="Freeform 936"/>
            <p:cNvSpPr>
              <a:spLocks/>
            </p:cNvSpPr>
            <p:nvPr/>
          </p:nvSpPr>
          <p:spPr bwMode="auto">
            <a:xfrm>
              <a:off x="3345" y="3776"/>
              <a:ext cx="14" cy="9"/>
            </a:xfrm>
            <a:custGeom>
              <a:avLst/>
              <a:gdLst>
                <a:gd name="T0" fmla="*/ 0 w 42"/>
                <a:gd name="T1" fmla="*/ 9 h 26"/>
                <a:gd name="T2" fmla="*/ 0 w 42"/>
                <a:gd name="T3" fmla="*/ 9 h 26"/>
                <a:gd name="T4" fmla="*/ 6 w 42"/>
                <a:gd name="T5" fmla="*/ 10 h 26"/>
                <a:gd name="T6" fmla="*/ 12 w 42"/>
                <a:gd name="T7" fmla="*/ 13 h 26"/>
                <a:gd name="T8" fmla="*/ 18 w 42"/>
                <a:gd name="T9" fmla="*/ 15 h 26"/>
                <a:gd name="T10" fmla="*/ 23 w 42"/>
                <a:gd name="T11" fmla="*/ 17 h 26"/>
                <a:gd name="T12" fmla="*/ 27 w 42"/>
                <a:gd name="T13" fmla="*/ 21 h 26"/>
                <a:gd name="T14" fmla="*/ 30 w 42"/>
                <a:gd name="T15" fmla="*/ 22 h 26"/>
                <a:gd name="T16" fmla="*/ 32 w 42"/>
                <a:gd name="T17" fmla="*/ 24 h 26"/>
                <a:gd name="T18" fmla="*/ 33 w 42"/>
                <a:gd name="T19" fmla="*/ 26 h 26"/>
                <a:gd name="T20" fmla="*/ 42 w 42"/>
                <a:gd name="T21" fmla="*/ 24 h 26"/>
                <a:gd name="T22" fmla="*/ 41 w 42"/>
                <a:gd name="T23" fmla="*/ 19 h 26"/>
                <a:gd name="T24" fmla="*/ 36 w 42"/>
                <a:gd name="T25" fmla="*/ 15 h 26"/>
                <a:gd name="T26" fmla="*/ 32 w 42"/>
                <a:gd name="T27" fmla="*/ 11 h 26"/>
                <a:gd name="T28" fmla="*/ 27 w 42"/>
                <a:gd name="T29" fmla="*/ 8 h 26"/>
                <a:gd name="T30" fmla="*/ 20 w 42"/>
                <a:gd name="T31" fmla="*/ 6 h 26"/>
                <a:gd name="T32" fmla="*/ 15 w 42"/>
                <a:gd name="T33" fmla="*/ 3 h 26"/>
                <a:gd name="T34" fmla="*/ 8 w 42"/>
                <a:gd name="T35" fmla="*/ 1 h 26"/>
                <a:gd name="T36" fmla="*/ 0 w 42"/>
                <a:gd name="T37" fmla="*/ 0 h 26"/>
                <a:gd name="T38" fmla="*/ 0 w 42"/>
                <a:gd name="T39" fmla="*/ 0 h 26"/>
                <a:gd name="T40" fmla="*/ 0 w 42"/>
                <a:gd name="T41" fmla="*/ 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 h="26">
                  <a:moveTo>
                    <a:pt x="0" y="9"/>
                  </a:moveTo>
                  <a:lnTo>
                    <a:pt x="0" y="9"/>
                  </a:lnTo>
                  <a:lnTo>
                    <a:pt x="6" y="10"/>
                  </a:lnTo>
                  <a:lnTo>
                    <a:pt x="12" y="13"/>
                  </a:lnTo>
                  <a:lnTo>
                    <a:pt x="18" y="15"/>
                  </a:lnTo>
                  <a:lnTo>
                    <a:pt x="23" y="17"/>
                  </a:lnTo>
                  <a:lnTo>
                    <a:pt x="27" y="21"/>
                  </a:lnTo>
                  <a:lnTo>
                    <a:pt x="30" y="22"/>
                  </a:lnTo>
                  <a:lnTo>
                    <a:pt x="32" y="24"/>
                  </a:lnTo>
                  <a:lnTo>
                    <a:pt x="33" y="26"/>
                  </a:lnTo>
                  <a:lnTo>
                    <a:pt x="42" y="24"/>
                  </a:lnTo>
                  <a:lnTo>
                    <a:pt x="41" y="19"/>
                  </a:lnTo>
                  <a:lnTo>
                    <a:pt x="36" y="15"/>
                  </a:lnTo>
                  <a:lnTo>
                    <a:pt x="32" y="11"/>
                  </a:lnTo>
                  <a:lnTo>
                    <a:pt x="27" y="8"/>
                  </a:lnTo>
                  <a:lnTo>
                    <a:pt x="20" y="6"/>
                  </a:lnTo>
                  <a:lnTo>
                    <a:pt x="15" y="3"/>
                  </a:lnTo>
                  <a:lnTo>
                    <a:pt x="8" y="1"/>
                  </a:lnTo>
                  <a:lnTo>
                    <a:pt x="0" y="0"/>
                  </a:lnTo>
                  <a:lnTo>
                    <a:pt x="0"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05" name="Freeform 937"/>
            <p:cNvSpPr>
              <a:spLocks/>
            </p:cNvSpPr>
            <p:nvPr/>
          </p:nvSpPr>
          <p:spPr bwMode="auto">
            <a:xfrm>
              <a:off x="3325" y="3776"/>
              <a:ext cx="20" cy="16"/>
            </a:xfrm>
            <a:custGeom>
              <a:avLst/>
              <a:gdLst>
                <a:gd name="T0" fmla="*/ 4 w 60"/>
                <a:gd name="T1" fmla="*/ 48 h 48"/>
                <a:gd name="T2" fmla="*/ 9 w 60"/>
                <a:gd name="T3" fmla="*/ 46 h 48"/>
                <a:gd name="T4" fmla="*/ 14 w 60"/>
                <a:gd name="T5" fmla="*/ 38 h 48"/>
                <a:gd name="T6" fmla="*/ 19 w 60"/>
                <a:gd name="T7" fmla="*/ 31 h 48"/>
                <a:gd name="T8" fmla="*/ 26 w 60"/>
                <a:gd name="T9" fmla="*/ 24 h 48"/>
                <a:gd name="T10" fmla="*/ 32 w 60"/>
                <a:gd name="T11" fmla="*/ 17 h 48"/>
                <a:gd name="T12" fmla="*/ 39 w 60"/>
                <a:gd name="T13" fmla="*/ 14 h 48"/>
                <a:gd name="T14" fmla="*/ 46 w 60"/>
                <a:gd name="T15" fmla="*/ 10 h 48"/>
                <a:gd name="T16" fmla="*/ 52 w 60"/>
                <a:gd name="T17" fmla="*/ 9 h 48"/>
                <a:gd name="T18" fmla="*/ 60 w 60"/>
                <a:gd name="T19" fmla="*/ 9 h 48"/>
                <a:gd name="T20" fmla="*/ 60 w 60"/>
                <a:gd name="T21" fmla="*/ 0 h 48"/>
                <a:gd name="T22" fmla="*/ 52 w 60"/>
                <a:gd name="T23" fmla="*/ 0 h 48"/>
                <a:gd name="T24" fmla="*/ 44 w 60"/>
                <a:gd name="T25" fmla="*/ 1 h 48"/>
                <a:gd name="T26" fmla="*/ 35 w 60"/>
                <a:gd name="T27" fmla="*/ 5 h 48"/>
                <a:gd name="T28" fmla="*/ 26 w 60"/>
                <a:gd name="T29" fmla="*/ 10 h 48"/>
                <a:gd name="T30" fmla="*/ 19 w 60"/>
                <a:gd name="T31" fmla="*/ 17 h 48"/>
                <a:gd name="T32" fmla="*/ 12 w 60"/>
                <a:gd name="T33" fmla="*/ 24 h 48"/>
                <a:gd name="T34" fmla="*/ 5 w 60"/>
                <a:gd name="T35" fmla="*/ 33 h 48"/>
                <a:gd name="T36" fmla="*/ 0 w 60"/>
                <a:gd name="T37" fmla="*/ 41 h 48"/>
                <a:gd name="T38" fmla="*/ 6 w 60"/>
                <a:gd name="T39" fmla="*/ 39 h 48"/>
                <a:gd name="T40" fmla="*/ 0 w 60"/>
                <a:gd name="T41" fmla="*/ 41 h 48"/>
                <a:gd name="T42" fmla="*/ 0 w 60"/>
                <a:gd name="T43" fmla="*/ 45 h 48"/>
                <a:gd name="T44" fmla="*/ 4 w 60"/>
                <a:gd name="T45" fmla="*/ 48 h 48"/>
                <a:gd name="T46" fmla="*/ 7 w 60"/>
                <a:gd name="T47" fmla="*/ 48 h 48"/>
                <a:gd name="T48" fmla="*/ 9 w 60"/>
                <a:gd name="T49" fmla="*/ 46 h 48"/>
                <a:gd name="T50" fmla="*/ 4 w 60"/>
                <a:gd name="T51"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48">
                  <a:moveTo>
                    <a:pt x="4" y="48"/>
                  </a:moveTo>
                  <a:lnTo>
                    <a:pt x="9" y="46"/>
                  </a:lnTo>
                  <a:lnTo>
                    <a:pt x="14" y="38"/>
                  </a:lnTo>
                  <a:lnTo>
                    <a:pt x="19" y="31"/>
                  </a:lnTo>
                  <a:lnTo>
                    <a:pt x="26" y="24"/>
                  </a:lnTo>
                  <a:lnTo>
                    <a:pt x="32" y="17"/>
                  </a:lnTo>
                  <a:lnTo>
                    <a:pt x="39" y="14"/>
                  </a:lnTo>
                  <a:lnTo>
                    <a:pt x="46" y="10"/>
                  </a:lnTo>
                  <a:lnTo>
                    <a:pt x="52" y="9"/>
                  </a:lnTo>
                  <a:lnTo>
                    <a:pt x="60" y="9"/>
                  </a:lnTo>
                  <a:lnTo>
                    <a:pt x="60" y="0"/>
                  </a:lnTo>
                  <a:lnTo>
                    <a:pt x="52" y="0"/>
                  </a:lnTo>
                  <a:lnTo>
                    <a:pt x="44" y="1"/>
                  </a:lnTo>
                  <a:lnTo>
                    <a:pt x="35" y="5"/>
                  </a:lnTo>
                  <a:lnTo>
                    <a:pt x="26" y="10"/>
                  </a:lnTo>
                  <a:lnTo>
                    <a:pt x="19" y="17"/>
                  </a:lnTo>
                  <a:lnTo>
                    <a:pt x="12" y="24"/>
                  </a:lnTo>
                  <a:lnTo>
                    <a:pt x="5" y="33"/>
                  </a:lnTo>
                  <a:lnTo>
                    <a:pt x="0" y="41"/>
                  </a:lnTo>
                  <a:lnTo>
                    <a:pt x="6" y="39"/>
                  </a:lnTo>
                  <a:lnTo>
                    <a:pt x="0" y="41"/>
                  </a:lnTo>
                  <a:lnTo>
                    <a:pt x="0" y="45"/>
                  </a:lnTo>
                  <a:lnTo>
                    <a:pt x="4" y="48"/>
                  </a:lnTo>
                  <a:lnTo>
                    <a:pt x="7" y="48"/>
                  </a:lnTo>
                  <a:lnTo>
                    <a:pt x="9" y="46"/>
                  </a:lnTo>
                  <a:lnTo>
                    <a:pt x="4" y="4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06" name="Freeform 938"/>
            <p:cNvSpPr>
              <a:spLocks/>
            </p:cNvSpPr>
            <p:nvPr/>
          </p:nvSpPr>
          <p:spPr bwMode="auto">
            <a:xfrm>
              <a:off x="3286" y="3787"/>
              <a:ext cx="41" cy="10"/>
            </a:xfrm>
            <a:custGeom>
              <a:avLst/>
              <a:gdLst>
                <a:gd name="T0" fmla="*/ 5 w 124"/>
                <a:gd name="T1" fmla="*/ 31 h 31"/>
                <a:gd name="T2" fmla="*/ 5 w 124"/>
                <a:gd name="T3" fmla="*/ 31 h 31"/>
                <a:gd name="T4" fmla="*/ 14 w 124"/>
                <a:gd name="T5" fmla="*/ 26 h 31"/>
                <a:gd name="T6" fmla="*/ 26 w 124"/>
                <a:gd name="T7" fmla="*/ 22 h 31"/>
                <a:gd name="T8" fmla="*/ 39 w 124"/>
                <a:gd name="T9" fmla="*/ 17 h 31"/>
                <a:gd name="T10" fmla="*/ 53 w 124"/>
                <a:gd name="T11" fmla="*/ 14 h 31"/>
                <a:gd name="T12" fmla="*/ 69 w 124"/>
                <a:gd name="T13" fmla="*/ 11 h 31"/>
                <a:gd name="T14" fmla="*/ 86 w 124"/>
                <a:gd name="T15" fmla="*/ 11 h 31"/>
                <a:gd name="T16" fmla="*/ 103 w 124"/>
                <a:gd name="T17" fmla="*/ 12 h 31"/>
                <a:gd name="T18" fmla="*/ 122 w 124"/>
                <a:gd name="T19" fmla="*/ 17 h 31"/>
                <a:gd name="T20" fmla="*/ 124 w 124"/>
                <a:gd name="T21" fmla="*/ 8 h 31"/>
                <a:gd name="T22" fmla="*/ 103 w 124"/>
                <a:gd name="T23" fmla="*/ 3 h 31"/>
                <a:gd name="T24" fmla="*/ 86 w 124"/>
                <a:gd name="T25" fmla="*/ 0 h 31"/>
                <a:gd name="T26" fmla="*/ 69 w 124"/>
                <a:gd name="T27" fmla="*/ 2 h 31"/>
                <a:gd name="T28" fmla="*/ 53 w 124"/>
                <a:gd name="T29" fmla="*/ 4 h 31"/>
                <a:gd name="T30" fmla="*/ 37 w 124"/>
                <a:gd name="T31" fmla="*/ 8 h 31"/>
                <a:gd name="T32" fmla="*/ 23 w 124"/>
                <a:gd name="T33" fmla="*/ 12 h 31"/>
                <a:gd name="T34" fmla="*/ 12 w 124"/>
                <a:gd name="T35" fmla="*/ 17 h 31"/>
                <a:gd name="T36" fmla="*/ 0 w 124"/>
                <a:gd name="T37" fmla="*/ 22 h 31"/>
                <a:gd name="T38" fmla="*/ 0 w 124"/>
                <a:gd name="T39" fmla="*/ 22 h 31"/>
                <a:gd name="T40" fmla="*/ 5 w 124"/>
                <a:gd name="T41"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4" h="31">
                  <a:moveTo>
                    <a:pt x="5" y="31"/>
                  </a:moveTo>
                  <a:lnTo>
                    <a:pt x="5" y="31"/>
                  </a:lnTo>
                  <a:lnTo>
                    <a:pt x="14" y="26"/>
                  </a:lnTo>
                  <a:lnTo>
                    <a:pt x="26" y="22"/>
                  </a:lnTo>
                  <a:lnTo>
                    <a:pt x="39" y="17"/>
                  </a:lnTo>
                  <a:lnTo>
                    <a:pt x="53" y="14"/>
                  </a:lnTo>
                  <a:lnTo>
                    <a:pt x="69" y="11"/>
                  </a:lnTo>
                  <a:lnTo>
                    <a:pt x="86" y="11"/>
                  </a:lnTo>
                  <a:lnTo>
                    <a:pt x="103" y="12"/>
                  </a:lnTo>
                  <a:lnTo>
                    <a:pt x="122" y="17"/>
                  </a:lnTo>
                  <a:lnTo>
                    <a:pt x="124" y="8"/>
                  </a:lnTo>
                  <a:lnTo>
                    <a:pt x="103" y="3"/>
                  </a:lnTo>
                  <a:lnTo>
                    <a:pt x="86" y="0"/>
                  </a:lnTo>
                  <a:lnTo>
                    <a:pt x="69" y="2"/>
                  </a:lnTo>
                  <a:lnTo>
                    <a:pt x="53" y="4"/>
                  </a:lnTo>
                  <a:lnTo>
                    <a:pt x="37" y="8"/>
                  </a:lnTo>
                  <a:lnTo>
                    <a:pt x="23" y="12"/>
                  </a:lnTo>
                  <a:lnTo>
                    <a:pt x="12" y="17"/>
                  </a:lnTo>
                  <a:lnTo>
                    <a:pt x="0" y="22"/>
                  </a:lnTo>
                  <a:lnTo>
                    <a:pt x="0" y="22"/>
                  </a:lnTo>
                  <a:lnTo>
                    <a:pt x="5" y="3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07" name="Freeform 939"/>
            <p:cNvSpPr>
              <a:spLocks/>
            </p:cNvSpPr>
            <p:nvPr/>
          </p:nvSpPr>
          <p:spPr bwMode="auto">
            <a:xfrm>
              <a:off x="3274" y="3794"/>
              <a:ext cx="14" cy="25"/>
            </a:xfrm>
            <a:custGeom>
              <a:avLst/>
              <a:gdLst>
                <a:gd name="T0" fmla="*/ 11 w 41"/>
                <a:gd name="T1" fmla="*/ 74 h 74"/>
                <a:gd name="T2" fmla="*/ 11 w 41"/>
                <a:gd name="T3" fmla="*/ 74 h 74"/>
                <a:gd name="T4" fmla="*/ 11 w 41"/>
                <a:gd name="T5" fmla="*/ 61 h 74"/>
                <a:gd name="T6" fmla="*/ 17 w 41"/>
                <a:gd name="T7" fmla="*/ 42 h 74"/>
                <a:gd name="T8" fmla="*/ 27 w 41"/>
                <a:gd name="T9" fmla="*/ 22 h 74"/>
                <a:gd name="T10" fmla="*/ 41 w 41"/>
                <a:gd name="T11" fmla="*/ 9 h 74"/>
                <a:gd name="T12" fmla="*/ 36 w 41"/>
                <a:gd name="T13" fmla="*/ 0 h 74"/>
                <a:gd name="T14" fmla="*/ 18 w 41"/>
                <a:gd name="T15" fmla="*/ 18 h 74"/>
                <a:gd name="T16" fmla="*/ 8 w 41"/>
                <a:gd name="T17" fmla="*/ 40 h 74"/>
                <a:gd name="T18" fmla="*/ 2 w 41"/>
                <a:gd name="T19" fmla="*/ 61 h 74"/>
                <a:gd name="T20" fmla="*/ 0 w 41"/>
                <a:gd name="T21" fmla="*/ 74 h 74"/>
                <a:gd name="T22" fmla="*/ 0 w 41"/>
                <a:gd name="T23" fmla="*/ 74 h 74"/>
                <a:gd name="T24" fmla="*/ 11 w 41"/>
                <a:gd name="T25"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74">
                  <a:moveTo>
                    <a:pt x="11" y="74"/>
                  </a:moveTo>
                  <a:lnTo>
                    <a:pt x="11" y="74"/>
                  </a:lnTo>
                  <a:lnTo>
                    <a:pt x="11" y="61"/>
                  </a:lnTo>
                  <a:lnTo>
                    <a:pt x="17" y="42"/>
                  </a:lnTo>
                  <a:lnTo>
                    <a:pt x="27" y="22"/>
                  </a:lnTo>
                  <a:lnTo>
                    <a:pt x="41" y="9"/>
                  </a:lnTo>
                  <a:lnTo>
                    <a:pt x="36" y="0"/>
                  </a:lnTo>
                  <a:lnTo>
                    <a:pt x="18" y="18"/>
                  </a:lnTo>
                  <a:lnTo>
                    <a:pt x="8" y="40"/>
                  </a:lnTo>
                  <a:lnTo>
                    <a:pt x="2" y="61"/>
                  </a:lnTo>
                  <a:lnTo>
                    <a:pt x="0" y="74"/>
                  </a:lnTo>
                  <a:lnTo>
                    <a:pt x="0" y="74"/>
                  </a:lnTo>
                  <a:lnTo>
                    <a:pt x="11" y="7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08" name="Freeform 940"/>
            <p:cNvSpPr>
              <a:spLocks/>
            </p:cNvSpPr>
            <p:nvPr/>
          </p:nvSpPr>
          <p:spPr bwMode="auto">
            <a:xfrm>
              <a:off x="3268" y="3817"/>
              <a:ext cx="10" cy="5"/>
            </a:xfrm>
            <a:custGeom>
              <a:avLst/>
              <a:gdLst>
                <a:gd name="T0" fmla="*/ 0 w 30"/>
                <a:gd name="T1" fmla="*/ 7 h 14"/>
                <a:gd name="T2" fmla="*/ 0 w 30"/>
                <a:gd name="T3" fmla="*/ 7 h 14"/>
                <a:gd name="T4" fmla="*/ 7 w 30"/>
                <a:gd name="T5" fmla="*/ 12 h 14"/>
                <a:gd name="T6" fmla="*/ 17 w 30"/>
                <a:gd name="T7" fmla="*/ 14 h 14"/>
                <a:gd name="T8" fmla="*/ 25 w 30"/>
                <a:gd name="T9" fmla="*/ 13 h 14"/>
                <a:gd name="T10" fmla="*/ 30 w 30"/>
                <a:gd name="T11" fmla="*/ 5 h 14"/>
                <a:gd name="T12" fmla="*/ 19 w 30"/>
                <a:gd name="T13" fmla="*/ 5 h 14"/>
                <a:gd name="T14" fmla="*/ 20 w 30"/>
                <a:gd name="T15" fmla="*/ 4 h 14"/>
                <a:gd name="T16" fmla="*/ 17 w 30"/>
                <a:gd name="T17" fmla="*/ 5 h 14"/>
                <a:gd name="T18" fmla="*/ 12 w 30"/>
                <a:gd name="T19" fmla="*/ 3 h 14"/>
                <a:gd name="T20" fmla="*/ 7 w 30"/>
                <a:gd name="T21" fmla="*/ 0 h 14"/>
                <a:gd name="T22" fmla="*/ 7 w 30"/>
                <a:gd name="T23" fmla="*/ 0 h 14"/>
                <a:gd name="T24" fmla="*/ 0 w 30"/>
                <a:gd name="T25"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14">
                  <a:moveTo>
                    <a:pt x="0" y="7"/>
                  </a:moveTo>
                  <a:lnTo>
                    <a:pt x="0" y="7"/>
                  </a:lnTo>
                  <a:lnTo>
                    <a:pt x="7" y="12"/>
                  </a:lnTo>
                  <a:lnTo>
                    <a:pt x="17" y="14"/>
                  </a:lnTo>
                  <a:lnTo>
                    <a:pt x="25" y="13"/>
                  </a:lnTo>
                  <a:lnTo>
                    <a:pt x="30" y="5"/>
                  </a:lnTo>
                  <a:lnTo>
                    <a:pt x="19" y="5"/>
                  </a:lnTo>
                  <a:lnTo>
                    <a:pt x="20" y="4"/>
                  </a:lnTo>
                  <a:lnTo>
                    <a:pt x="17" y="5"/>
                  </a:lnTo>
                  <a:lnTo>
                    <a:pt x="12" y="3"/>
                  </a:lnTo>
                  <a:lnTo>
                    <a:pt x="7" y="0"/>
                  </a:lnTo>
                  <a:lnTo>
                    <a:pt x="7" y="0"/>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09" name="Freeform 941"/>
            <p:cNvSpPr>
              <a:spLocks/>
            </p:cNvSpPr>
            <p:nvPr/>
          </p:nvSpPr>
          <p:spPr bwMode="auto">
            <a:xfrm>
              <a:off x="3262" y="3816"/>
              <a:ext cx="8" cy="4"/>
            </a:xfrm>
            <a:custGeom>
              <a:avLst/>
              <a:gdLst>
                <a:gd name="T0" fmla="*/ 4 w 23"/>
                <a:gd name="T1" fmla="*/ 12 h 12"/>
                <a:gd name="T2" fmla="*/ 5 w 23"/>
                <a:gd name="T3" fmla="*/ 12 h 12"/>
                <a:gd name="T4" fmla="*/ 8 w 23"/>
                <a:gd name="T5" fmla="*/ 10 h 12"/>
                <a:gd name="T6" fmla="*/ 12 w 23"/>
                <a:gd name="T7" fmla="*/ 9 h 12"/>
                <a:gd name="T8" fmla="*/ 15 w 23"/>
                <a:gd name="T9" fmla="*/ 9 h 12"/>
                <a:gd name="T10" fmla="*/ 16 w 23"/>
                <a:gd name="T11" fmla="*/ 11 h 12"/>
                <a:gd name="T12" fmla="*/ 23 w 23"/>
                <a:gd name="T13" fmla="*/ 4 h 12"/>
                <a:gd name="T14" fmla="*/ 18 w 23"/>
                <a:gd name="T15" fmla="*/ 0 h 12"/>
                <a:gd name="T16" fmla="*/ 12 w 23"/>
                <a:gd name="T17" fmla="*/ 0 h 12"/>
                <a:gd name="T18" fmla="*/ 6 w 23"/>
                <a:gd name="T19" fmla="*/ 1 h 12"/>
                <a:gd name="T20" fmla="*/ 0 w 23"/>
                <a:gd name="T21" fmla="*/ 3 h 12"/>
                <a:gd name="T22" fmla="*/ 2 w 23"/>
                <a:gd name="T23" fmla="*/ 3 h 12"/>
                <a:gd name="T24" fmla="*/ 4 w 23"/>
                <a:gd name="T25"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12">
                  <a:moveTo>
                    <a:pt x="4" y="12"/>
                  </a:moveTo>
                  <a:lnTo>
                    <a:pt x="5" y="12"/>
                  </a:lnTo>
                  <a:lnTo>
                    <a:pt x="8" y="10"/>
                  </a:lnTo>
                  <a:lnTo>
                    <a:pt x="12" y="9"/>
                  </a:lnTo>
                  <a:lnTo>
                    <a:pt x="15" y="9"/>
                  </a:lnTo>
                  <a:lnTo>
                    <a:pt x="16" y="11"/>
                  </a:lnTo>
                  <a:lnTo>
                    <a:pt x="23" y="4"/>
                  </a:lnTo>
                  <a:lnTo>
                    <a:pt x="18" y="0"/>
                  </a:lnTo>
                  <a:lnTo>
                    <a:pt x="12" y="0"/>
                  </a:lnTo>
                  <a:lnTo>
                    <a:pt x="6" y="1"/>
                  </a:lnTo>
                  <a:lnTo>
                    <a:pt x="0" y="3"/>
                  </a:lnTo>
                  <a:lnTo>
                    <a:pt x="2" y="3"/>
                  </a:lnTo>
                  <a:lnTo>
                    <a:pt x="4"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10" name="Freeform 942"/>
            <p:cNvSpPr>
              <a:spLocks/>
            </p:cNvSpPr>
            <p:nvPr/>
          </p:nvSpPr>
          <p:spPr bwMode="auto">
            <a:xfrm>
              <a:off x="3253" y="3816"/>
              <a:ext cx="11" cy="4"/>
            </a:xfrm>
            <a:custGeom>
              <a:avLst/>
              <a:gdLst>
                <a:gd name="T0" fmla="*/ 0 w 32"/>
                <a:gd name="T1" fmla="*/ 9 h 11"/>
                <a:gd name="T2" fmla="*/ 0 w 32"/>
                <a:gd name="T3" fmla="*/ 9 h 11"/>
                <a:gd name="T4" fmla="*/ 9 w 32"/>
                <a:gd name="T5" fmla="*/ 9 h 11"/>
                <a:gd name="T6" fmla="*/ 17 w 32"/>
                <a:gd name="T7" fmla="*/ 10 h 11"/>
                <a:gd name="T8" fmla="*/ 25 w 32"/>
                <a:gd name="T9" fmla="*/ 11 h 11"/>
                <a:gd name="T10" fmla="*/ 32 w 32"/>
                <a:gd name="T11" fmla="*/ 11 h 11"/>
                <a:gd name="T12" fmla="*/ 30 w 32"/>
                <a:gd name="T13" fmla="*/ 2 h 11"/>
                <a:gd name="T14" fmla="*/ 25 w 32"/>
                <a:gd name="T15" fmla="*/ 2 h 11"/>
                <a:gd name="T16" fmla="*/ 17 w 32"/>
                <a:gd name="T17" fmla="*/ 1 h 11"/>
                <a:gd name="T18" fmla="*/ 9 w 32"/>
                <a:gd name="T19" fmla="*/ 0 h 11"/>
                <a:gd name="T20" fmla="*/ 0 w 32"/>
                <a:gd name="T21" fmla="*/ 0 h 11"/>
                <a:gd name="T22" fmla="*/ 0 w 32"/>
                <a:gd name="T23" fmla="*/ 0 h 11"/>
                <a:gd name="T24" fmla="*/ 0 w 32"/>
                <a:gd name="T25"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1">
                  <a:moveTo>
                    <a:pt x="0" y="9"/>
                  </a:moveTo>
                  <a:lnTo>
                    <a:pt x="0" y="9"/>
                  </a:lnTo>
                  <a:lnTo>
                    <a:pt x="9" y="9"/>
                  </a:lnTo>
                  <a:lnTo>
                    <a:pt x="17" y="10"/>
                  </a:lnTo>
                  <a:lnTo>
                    <a:pt x="25" y="11"/>
                  </a:lnTo>
                  <a:lnTo>
                    <a:pt x="32" y="11"/>
                  </a:lnTo>
                  <a:lnTo>
                    <a:pt x="30" y="2"/>
                  </a:lnTo>
                  <a:lnTo>
                    <a:pt x="25" y="2"/>
                  </a:lnTo>
                  <a:lnTo>
                    <a:pt x="17" y="1"/>
                  </a:lnTo>
                  <a:lnTo>
                    <a:pt x="9" y="0"/>
                  </a:lnTo>
                  <a:lnTo>
                    <a:pt x="0" y="0"/>
                  </a:lnTo>
                  <a:lnTo>
                    <a:pt x="0"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11" name="Freeform 943"/>
            <p:cNvSpPr>
              <a:spLocks/>
            </p:cNvSpPr>
            <p:nvPr/>
          </p:nvSpPr>
          <p:spPr bwMode="auto">
            <a:xfrm>
              <a:off x="3237" y="3816"/>
              <a:ext cx="16" cy="22"/>
            </a:xfrm>
            <a:custGeom>
              <a:avLst/>
              <a:gdLst>
                <a:gd name="T0" fmla="*/ 6 w 47"/>
                <a:gd name="T1" fmla="*/ 65 h 65"/>
                <a:gd name="T2" fmla="*/ 9 w 47"/>
                <a:gd name="T3" fmla="*/ 62 h 65"/>
                <a:gd name="T4" fmla="*/ 13 w 47"/>
                <a:gd name="T5" fmla="*/ 56 h 65"/>
                <a:gd name="T6" fmla="*/ 17 w 47"/>
                <a:gd name="T7" fmla="*/ 48 h 65"/>
                <a:gd name="T8" fmla="*/ 23 w 47"/>
                <a:gd name="T9" fmla="*/ 39 h 65"/>
                <a:gd name="T10" fmla="*/ 29 w 47"/>
                <a:gd name="T11" fmla="*/ 30 h 65"/>
                <a:gd name="T12" fmla="*/ 33 w 47"/>
                <a:gd name="T13" fmla="*/ 23 h 65"/>
                <a:gd name="T14" fmla="*/ 40 w 47"/>
                <a:gd name="T15" fmla="*/ 16 h 65"/>
                <a:gd name="T16" fmla="*/ 46 w 47"/>
                <a:gd name="T17" fmla="*/ 10 h 65"/>
                <a:gd name="T18" fmla="*/ 47 w 47"/>
                <a:gd name="T19" fmla="*/ 9 h 65"/>
                <a:gd name="T20" fmla="*/ 47 w 47"/>
                <a:gd name="T21" fmla="*/ 0 h 65"/>
                <a:gd name="T22" fmla="*/ 39 w 47"/>
                <a:gd name="T23" fmla="*/ 3 h 65"/>
                <a:gd name="T24" fmla="*/ 33 w 47"/>
                <a:gd name="T25" fmla="*/ 9 h 65"/>
                <a:gd name="T26" fmla="*/ 26 w 47"/>
                <a:gd name="T27" fmla="*/ 16 h 65"/>
                <a:gd name="T28" fmla="*/ 19 w 47"/>
                <a:gd name="T29" fmla="*/ 25 h 65"/>
                <a:gd name="T30" fmla="*/ 14 w 47"/>
                <a:gd name="T31" fmla="*/ 34 h 65"/>
                <a:gd name="T32" fmla="*/ 8 w 47"/>
                <a:gd name="T33" fmla="*/ 44 h 65"/>
                <a:gd name="T34" fmla="*/ 3 w 47"/>
                <a:gd name="T35" fmla="*/ 52 h 65"/>
                <a:gd name="T36" fmla="*/ 0 w 47"/>
                <a:gd name="T37" fmla="*/ 60 h 65"/>
                <a:gd name="T38" fmla="*/ 3 w 47"/>
                <a:gd name="T39" fmla="*/ 56 h 65"/>
                <a:gd name="T40" fmla="*/ 0 w 47"/>
                <a:gd name="T41" fmla="*/ 60 h 65"/>
                <a:gd name="T42" fmla="*/ 1 w 47"/>
                <a:gd name="T43" fmla="*/ 63 h 65"/>
                <a:gd name="T44" fmla="*/ 3 w 47"/>
                <a:gd name="T45" fmla="*/ 65 h 65"/>
                <a:gd name="T46" fmla="*/ 7 w 47"/>
                <a:gd name="T47" fmla="*/ 64 h 65"/>
                <a:gd name="T48" fmla="*/ 9 w 47"/>
                <a:gd name="T49" fmla="*/ 62 h 65"/>
                <a:gd name="T50" fmla="*/ 6 w 47"/>
                <a:gd name="T51"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7" h="65">
                  <a:moveTo>
                    <a:pt x="6" y="65"/>
                  </a:moveTo>
                  <a:lnTo>
                    <a:pt x="9" y="62"/>
                  </a:lnTo>
                  <a:lnTo>
                    <a:pt x="13" y="56"/>
                  </a:lnTo>
                  <a:lnTo>
                    <a:pt x="17" y="48"/>
                  </a:lnTo>
                  <a:lnTo>
                    <a:pt x="23" y="39"/>
                  </a:lnTo>
                  <a:lnTo>
                    <a:pt x="29" y="30"/>
                  </a:lnTo>
                  <a:lnTo>
                    <a:pt x="33" y="23"/>
                  </a:lnTo>
                  <a:lnTo>
                    <a:pt x="40" y="16"/>
                  </a:lnTo>
                  <a:lnTo>
                    <a:pt x="46" y="10"/>
                  </a:lnTo>
                  <a:lnTo>
                    <a:pt x="47" y="9"/>
                  </a:lnTo>
                  <a:lnTo>
                    <a:pt x="47" y="0"/>
                  </a:lnTo>
                  <a:lnTo>
                    <a:pt x="39" y="3"/>
                  </a:lnTo>
                  <a:lnTo>
                    <a:pt x="33" y="9"/>
                  </a:lnTo>
                  <a:lnTo>
                    <a:pt x="26" y="16"/>
                  </a:lnTo>
                  <a:lnTo>
                    <a:pt x="19" y="25"/>
                  </a:lnTo>
                  <a:lnTo>
                    <a:pt x="14" y="34"/>
                  </a:lnTo>
                  <a:lnTo>
                    <a:pt x="8" y="44"/>
                  </a:lnTo>
                  <a:lnTo>
                    <a:pt x="3" y="52"/>
                  </a:lnTo>
                  <a:lnTo>
                    <a:pt x="0" y="60"/>
                  </a:lnTo>
                  <a:lnTo>
                    <a:pt x="3" y="56"/>
                  </a:lnTo>
                  <a:lnTo>
                    <a:pt x="0" y="60"/>
                  </a:lnTo>
                  <a:lnTo>
                    <a:pt x="1" y="63"/>
                  </a:lnTo>
                  <a:lnTo>
                    <a:pt x="3" y="65"/>
                  </a:lnTo>
                  <a:lnTo>
                    <a:pt x="7" y="64"/>
                  </a:lnTo>
                  <a:lnTo>
                    <a:pt x="9" y="62"/>
                  </a:lnTo>
                  <a:lnTo>
                    <a:pt x="6" y="6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12" name="Freeform 944"/>
            <p:cNvSpPr>
              <a:spLocks/>
            </p:cNvSpPr>
            <p:nvPr/>
          </p:nvSpPr>
          <p:spPr bwMode="auto">
            <a:xfrm>
              <a:off x="3231" y="3835"/>
              <a:ext cx="8" cy="18"/>
            </a:xfrm>
            <a:custGeom>
              <a:avLst/>
              <a:gdLst>
                <a:gd name="T0" fmla="*/ 11 w 24"/>
                <a:gd name="T1" fmla="*/ 47 h 54"/>
                <a:gd name="T2" fmla="*/ 11 w 24"/>
                <a:gd name="T3" fmla="*/ 47 h 54"/>
                <a:gd name="T4" fmla="*/ 11 w 24"/>
                <a:gd name="T5" fmla="*/ 40 h 54"/>
                <a:gd name="T6" fmla="*/ 13 w 24"/>
                <a:gd name="T7" fmla="*/ 26 h 54"/>
                <a:gd name="T8" fmla="*/ 20 w 24"/>
                <a:gd name="T9" fmla="*/ 15 h 54"/>
                <a:gd name="T10" fmla="*/ 24 w 24"/>
                <a:gd name="T11" fmla="*/ 9 h 54"/>
                <a:gd name="T12" fmla="*/ 21 w 24"/>
                <a:gd name="T13" fmla="*/ 0 h 54"/>
                <a:gd name="T14" fmla="*/ 11 w 24"/>
                <a:gd name="T15" fmla="*/ 10 h 54"/>
                <a:gd name="T16" fmla="*/ 4 w 24"/>
                <a:gd name="T17" fmla="*/ 24 h 54"/>
                <a:gd name="T18" fmla="*/ 0 w 24"/>
                <a:gd name="T19" fmla="*/ 40 h 54"/>
                <a:gd name="T20" fmla="*/ 4 w 24"/>
                <a:gd name="T21" fmla="*/ 54 h 54"/>
                <a:gd name="T22" fmla="*/ 4 w 24"/>
                <a:gd name="T23" fmla="*/ 54 h 54"/>
                <a:gd name="T24" fmla="*/ 11 w 24"/>
                <a:gd name="T25" fmla="*/ 4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4">
                  <a:moveTo>
                    <a:pt x="11" y="47"/>
                  </a:moveTo>
                  <a:lnTo>
                    <a:pt x="11" y="47"/>
                  </a:lnTo>
                  <a:lnTo>
                    <a:pt x="11" y="40"/>
                  </a:lnTo>
                  <a:lnTo>
                    <a:pt x="13" y="26"/>
                  </a:lnTo>
                  <a:lnTo>
                    <a:pt x="20" y="15"/>
                  </a:lnTo>
                  <a:lnTo>
                    <a:pt x="24" y="9"/>
                  </a:lnTo>
                  <a:lnTo>
                    <a:pt x="21" y="0"/>
                  </a:lnTo>
                  <a:lnTo>
                    <a:pt x="11" y="10"/>
                  </a:lnTo>
                  <a:lnTo>
                    <a:pt x="4" y="24"/>
                  </a:lnTo>
                  <a:lnTo>
                    <a:pt x="0" y="40"/>
                  </a:lnTo>
                  <a:lnTo>
                    <a:pt x="4" y="54"/>
                  </a:lnTo>
                  <a:lnTo>
                    <a:pt x="4" y="54"/>
                  </a:lnTo>
                  <a:lnTo>
                    <a:pt x="11" y="4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13" name="Freeform 945"/>
            <p:cNvSpPr>
              <a:spLocks/>
            </p:cNvSpPr>
            <p:nvPr/>
          </p:nvSpPr>
          <p:spPr bwMode="auto">
            <a:xfrm>
              <a:off x="3233" y="3850"/>
              <a:ext cx="9" cy="15"/>
            </a:xfrm>
            <a:custGeom>
              <a:avLst/>
              <a:gdLst>
                <a:gd name="T0" fmla="*/ 25 w 29"/>
                <a:gd name="T1" fmla="*/ 45 h 45"/>
                <a:gd name="T2" fmla="*/ 25 w 29"/>
                <a:gd name="T3" fmla="*/ 45 h 45"/>
                <a:gd name="T4" fmla="*/ 29 w 29"/>
                <a:gd name="T5" fmla="*/ 33 h 45"/>
                <a:gd name="T6" fmla="*/ 24 w 29"/>
                <a:gd name="T7" fmla="*/ 21 h 45"/>
                <a:gd name="T8" fmla="*/ 15 w 29"/>
                <a:gd name="T9" fmla="*/ 8 h 45"/>
                <a:gd name="T10" fmla="*/ 7 w 29"/>
                <a:gd name="T11" fmla="*/ 0 h 45"/>
                <a:gd name="T12" fmla="*/ 0 w 29"/>
                <a:gd name="T13" fmla="*/ 7 h 45"/>
                <a:gd name="T14" fmla="*/ 8 w 29"/>
                <a:gd name="T15" fmla="*/ 15 h 45"/>
                <a:gd name="T16" fmla="*/ 15 w 29"/>
                <a:gd name="T17" fmla="*/ 25 h 45"/>
                <a:gd name="T18" fmla="*/ 20 w 29"/>
                <a:gd name="T19" fmla="*/ 33 h 45"/>
                <a:gd name="T20" fmla="*/ 21 w 29"/>
                <a:gd name="T21" fmla="*/ 36 h 45"/>
                <a:gd name="T22" fmla="*/ 21 w 29"/>
                <a:gd name="T23" fmla="*/ 36 h 45"/>
                <a:gd name="T24" fmla="*/ 25 w 29"/>
                <a:gd name="T2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45">
                  <a:moveTo>
                    <a:pt x="25" y="45"/>
                  </a:moveTo>
                  <a:lnTo>
                    <a:pt x="25" y="45"/>
                  </a:lnTo>
                  <a:lnTo>
                    <a:pt x="29" y="33"/>
                  </a:lnTo>
                  <a:lnTo>
                    <a:pt x="24" y="21"/>
                  </a:lnTo>
                  <a:lnTo>
                    <a:pt x="15" y="8"/>
                  </a:lnTo>
                  <a:lnTo>
                    <a:pt x="7" y="0"/>
                  </a:lnTo>
                  <a:lnTo>
                    <a:pt x="0" y="7"/>
                  </a:lnTo>
                  <a:lnTo>
                    <a:pt x="8" y="15"/>
                  </a:lnTo>
                  <a:lnTo>
                    <a:pt x="15" y="25"/>
                  </a:lnTo>
                  <a:lnTo>
                    <a:pt x="20" y="33"/>
                  </a:lnTo>
                  <a:lnTo>
                    <a:pt x="21" y="36"/>
                  </a:lnTo>
                  <a:lnTo>
                    <a:pt x="21" y="36"/>
                  </a:lnTo>
                  <a:lnTo>
                    <a:pt x="25" y="4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14" name="Freeform 946"/>
            <p:cNvSpPr>
              <a:spLocks/>
            </p:cNvSpPr>
            <p:nvPr/>
          </p:nvSpPr>
          <p:spPr bwMode="auto">
            <a:xfrm>
              <a:off x="3225" y="3860"/>
              <a:ext cx="16" cy="6"/>
            </a:xfrm>
            <a:custGeom>
              <a:avLst/>
              <a:gdLst>
                <a:gd name="T0" fmla="*/ 10 w 47"/>
                <a:gd name="T1" fmla="*/ 5 h 19"/>
                <a:gd name="T2" fmla="*/ 3 w 47"/>
                <a:gd name="T3" fmla="*/ 9 h 19"/>
                <a:gd name="T4" fmla="*/ 7 w 47"/>
                <a:gd name="T5" fmla="*/ 12 h 19"/>
                <a:gd name="T6" fmla="*/ 14 w 47"/>
                <a:gd name="T7" fmla="*/ 14 h 19"/>
                <a:gd name="T8" fmla="*/ 20 w 47"/>
                <a:gd name="T9" fmla="*/ 17 h 19"/>
                <a:gd name="T10" fmla="*/ 26 w 47"/>
                <a:gd name="T11" fmla="*/ 18 h 19"/>
                <a:gd name="T12" fmla="*/ 31 w 47"/>
                <a:gd name="T13" fmla="*/ 19 h 19"/>
                <a:gd name="T14" fmla="*/ 37 w 47"/>
                <a:gd name="T15" fmla="*/ 19 h 19"/>
                <a:gd name="T16" fmla="*/ 43 w 47"/>
                <a:gd name="T17" fmla="*/ 18 h 19"/>
                <a:gd name="T18" fmla="*/ 47 w 47"/>
                <a:gd name="T19" fmla="*/ 17 h 19"/>
                <a:gd name="T20" fmla="*/ 43 w 47"/>
                <a:gd name="T21" fmla="*/ 8 h 19"/>
                <a:gd name="T22" fmla="*/ 41 w 47"/>
                <a:gd name="T23" fmla="*/ 9 h 19"/>
                <a:gd name="T24" fmla="*/ 37 w 47"/>
                <a:gd name="T25" fmla="*/ 10 h 19"/>
                <a:gd name="T26" fmla="*/ 31 w 47"/>
                <a:gd name="T27" fmla="*/ 10 h 19"/>
                <a:gd name="T28" fmla="*/ 28 w 47"/>
                <a:gd name="T29" fmla="*/ 9 h 19"/>
                <a:gd name="T30" fmla="*/ 22 w 47"/>
                <a:gd name="T31" fmla="*/ 8 h 19"/>
                <a:gd name="T32" fmla="*/ 16 w 47"/>
                <a:gd name="T33" fmla="*/ 5 h 19"/>
                <a:gd name="T34" fmla="*/ 12 w 47"/>
                <a:gd name="T35" fmla="*/ 3 h 19"/>
                <a:gd name="T36" fmla="*/ 7 w 47"/>
                <a:gd name="T37" fmla="*/ 0 h 19"/>
                <a:gd name="T38" fmla="*/ 0 w 47"/>
                <a:gd name="T39" fmla="*/ 3 h 19"/>
                <a:gd name="T40" fmla="*/ 7 w 47"/>
                <a:gd name="T41" fmla="*/ 0 h 19"/>
                <a:gd name="T42" fmla="*/ 4 w 47"/>
                <a:gd name="T43" fmla="*/ 0 h 19"/>
                <a:gd name="T44" fmla="*/ 0 w 47"/>
                <a:gd name="T45" fmla="*/ 2 h 19"/>
                <a:gd name="T46" fmla="*/ 0 w 47"/>
                <a:gd name="T47" fmla="*/ 6 h 19"/>
                <a:gd name="T48" fmla="*/ 3 w 47"/>
                <a:gd name="T49" fmla="*/ 9 h 19"/>
                <a:gd name="T50" fmla="*/ 10 w 47"/>
                <a:gd name="T51"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7" h="19">
                  <a:moveTo>
                    <a:pt x="10" y="5"/>
                  </a:moveTo>
                  <a:lnTo>
                    <a:pt x="3" y="9"/>
                  </a:lnTo>
                  <a:lnTo>
                    <a:pt x="7" y="12"/>
                  </a:lnTo>
                  <a:lnTo>
                    <a:pt x="14" y="14"/>
                  </a:lnTo>
                  <a:lnTo>
                    <a:pt x="20" y="17"/>
                  </a:lnTo>
                  <a:lnTo>
                    <a:pt x="26" y="18"/>
                  </a:lnTo>
                  <a:lnTo>
                    <a:pt x="31" y="19"/>
                  </a:lnTo>
                  <a:lnTo>
                    <a:pt x="37" y="19"/>
                  </a:lnTo>
                  <a:lnTo>
                    <a:pt x="43" y="18"/>
                  </a:lnTo>
                  <a:lnTo>
                    <a:pt x="47" y="17"/>
                  </a:lnTo>
                  <a:lnTo>
                    <a:pt x="43" y="8"/>
                  </a:lnTo>
                  <a:lnTo>
                    <a:pt x="41" y="9"/>
                  </a:lnTo>
                  <a:lnTo>
                    <a:pt x="37" y="10"/>
                  </a:lnTo>
                  <a:lnTo>
                    <a:pt x="31" y="10"/>
                  </a:lnTo>
                  <a:lnTo>
                    <a:pt x="28" y="9"/>
                  </a:lnTo>
                  <a:lnTo>
                    <a:pt x="22" y="8"/>
                  </a:lnTo>
                  <a:lnTo>
                    <a:pt x="16" y="5"/>
                  </a:lnTo>
                  <a:lnTo>
                    <a:pt x="12" y="3"/>
                  </a:lnTo>
                  <a:lnTo>
                    <a:pt x="7" y="0"/>
                  </a:lnTo>
                  <a:lnTo>
                    <a:pt x="0" y="3"/>
                  </a:lnTo>
                  <a:lnTo>
                    <a:pt x="7" y="0"/>
                  </a:lnTo>
                  <a:lnTo>
                    <a:pt x="4" y="0"/>
                  </a:lnTo>
                  <a:lnTo>
                    <a:pt x="0" y="2"/>
                  </a:lnTo>
                  <a:lnTo>
                    <a:pt x="0" y="6"/>
                  </a:lnTo>
                  <a:lnTo>
                    <a:pt x="3" y="9"/>
                  </a:lnTo>
                  <a:lnTo>
                    <a:pt x="1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15" name="Freeform 947"/>
            <p:cNvSpPr>
              <a:spLocks/>
            </p:cNvSpPr>
            <p:nvPr/>
          </p:nvSpPr>
          <p:spPr bwMode="auto">
            <a:xfrm>
              <a:off x="3209" y="3861"/>
              <a:ext cx="20" cy="11"/>
            </a:xfrm>
            <a:custGeom>
              <a:avLst/>
              <a:gdLst>
                <a:gd name="T0" fmla="*/ 0 w 58"/>
                <a:gd name="T1" fmla="*/ 33 h 35"/>
                <a:gd name="T2" fmla="*/ 5 w 58"/>
                <a:gd name="T3" fmla="*/ 35 h 35"/>
                <a:gd name="T4" fmla="*/ 15 w 58"/>
                <a:gd name="T5" fmla="*/ 33 h 35"/>
                <a:gd name="T6" fmla="*/ 23 w 58"/>
                <a:gd name="T7" fmla="*/ 31 h 35"/>
                <a:gd name="T8" fmla="*/ 32 w 58"/>
                <a:gd name="T9" fmla="*/ 27 h 35"/>
                <a:gd name="T10" fmla="*/ 39 w 58"/>
                <a:gd name="T11" fmla="*/ 23 h 35"/>
                <a:gd name="T12" fmla="*/ 46 w 58"/>
                <a:gd name="T13" fmla="*/ 17 h 35"/>
                <a:gd name="T14" fmla="*/ 51 w 58"/>
                <a:gd name="T15" fmla="*/ 13 h 35"/>
                <a:gd name="T16" fmla="*/ 55 w 58"/>
                <a:gd name="T17" fmla="*/ 8 h 35"/>
                <a:gd name="T18" fmla="*/ 58 w 58"/>
                <a:gd name="T19" fmla="*/ 2 h 35"/>
                <a:gd name="T20" fmla="*/ 48 w 58"/>
                <a:gd name="T21" fmla="*/ 0 h 35"/>
                <a:gd name="T22" fmla="*/ 46 w 58"/>
                <a:gd name="T23" fmla="*/ 3 h 35"/>
                <a:gd name="T24" fmla="*/ 44 w 58"/>
                <a:gd name="T25" fmla="*/ 6 h 35"/>
                <a:gd name="T26" fmla="*/ 39 w 58"/>
                <a:gd name="T27" fmla="*/ 10 h 35"/>
                <a:gd name="T28" fmla="*/ 35 w 58"/>
                <a:gd name="T29" fmla="*/ 14 h 35"/>
                <a:gd name="T30" fmla="*/ 28 w 58"/>
                <a:gd name="T31" fmla="*/ 18 h 35"/>
                <a:gd name="T32" fmla="*/ 21 w 58"/>
                <a:gd name="T33" fmla="*/ 22 h 35"/>
                <a:gd name="T34" fmla="*/ 13 w 58"/>
                <a:gd name="T35" fmla="*/ 24 h 35"/>
                <a:gd name="T36" fmla="*/ 5 w 58"/>
                <a:gd name="T37" fmla="*/ 26 h 35"/>
                <a:gd name="T38" fmla="*/ 10 w 58"/>
                <a:gd name="T39" fmla="*/ 29 h 35"/>
                <a:gd name="T40" fmla="*/ 5 w 58"/>
                <a:gd name="T41" fmla="*/ 26 h 35"/>
                <a:gd name="T42" fmla="*/ 2 w 58"/>
                <a:gd name="T43" fmla="*/ 27 h 35"/>
                <a:gd name="T44" fmla="*/ 0 w 58"/>
                <a:gd name="T45" fmla="*/ 31 h 35"/>
                <a:gd name="T46" fmla="*/ 2 w 58"/>
                <a:gd name="T47" fmla="*/ 34 h 35"/>
                <a:gd name="T48" fmla="*/ 5 w 58"/>
                <a:gd name="T49" fmla="*/ 35 h 35"/>
                <a:gd name="T50" fmla="*/ 0 w 58"/>
                <a:gd name="T51" fmla="*/ 3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8" h="35">
                  <a:moveTo>
                    <a:pt x="0" y="33"/>
                  </a:moveTo>
                  <a:lnTo>
                    <a:pt x="5" y="35"/>
                  </a:lnTo>
                  <a:lnTo>
                    <a:pt x="15" y="33"/>
                  </a:lnTo>
                  <a:lnTo>
                    <a:pt x="23" y="31"/>
                  </a:lnTo>
                  <a:lnTo>
                    <a:pt x="32" y="27"/>
                  </a:lnTo>
                  <a:lnTo>
                    <a:pt x="39" y="23"/>
                  </a:lnTo>
                  <a:lnTo>
                    <a:pt x="46" y="17"/>
                  </a:lnTo>
                  <a:lnTo>
                    <a:pt x="51" y="13"/>
                  </a:lnTo>
                  <a:lnTo>
                    <a:pt x="55" y="8"/>
                  </a:lnTo>
                  <a:lnTo>
                    <a:pt x="58" y="2"/>
                  </a:lnTo>
                  <a:lnTo>
                    <a:pt x="48" y="0"/>
                  </a:lnTo>
                  <a:lnTo>
                    <a:pt x="46" y="3"/>
                  </a:lnTo>
                  <a:lnTo>
                    <a:pt x="44" y="6"/>
                  </a:lnTo>
                  <a:lnTo>
                    <a:pt x="39" y="10"/>
                  </a:lnTo>
                  <a:lnTo>
                    <a:pt x="35" y="14"/>
                  </a:lnTo>
                  <a:lnTo>
                    <a:pt x="28" y="18"/>
                  </a:lnTo>
                  <a:lnTo>
                    <a:pt x="21" y="22"/>
                  </a:lnTo>
                  <a:lnTo>
                    <a:pt x="13" y="24"/>
                  </a:lnTo>
                  <a:lnTo>
                    <a:pt x="5" y="26"/>
                  </a:lnTo>
                  <a:lnTo>
                    <a:pt x="10" y="29"/>
                  </a:lnTo>
                  <a:lnTo>
                    <a:pt x="5" y="26"/>
                  </a:lnTo>
                  <a:lnTo>
                    <a:pt x="2" y="27"/>
                  </a:lnTo>
                  <a:lnTo>
                    <a:pt x="0" y="31"/>
                  </a:lnTo>
                  <a:lnTo>
                    <a:pt x="2" y="34"/>
                  </a:lnTo>
                  <a:lnTo>
                    <a:pt x="5" y="35"/>
                  </a:lnTo>
                  <a:lnTo>
                    <a:pt x="0" y="3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16" name="Freeform 948"/>
            <p:cNvSpPr>
              <a:spLocks/>
            </p:cNvSpPr>
            <p:nvPr/>
          </p:nvSpPr>
          <p:spPr bwMode="auto">
            <a:xfrm>
              <a:off x="3192" y="3863"/>
              <a:ext cx="21" cy="9"/>
            </a:xfrm>
            <a:custGeom>
              <a:avLst/>
              <a:gdLst>
                <a:gd name="T0" fmla="*/ 0 w 63"/>
                <a:gd name="T1" fmla="*/ 7 h 26"/>
                <a:gd name="T2" fmla="*/ 5 w 63"/>
                <a:gd name="T3" fmla="*/ 12 h 26"/>
                <a:gd name="T4" fmla="*/ 13 w 63"/>
                <a:gd name="T5" fmla="*/ 10 h 26"/>
                <a:gd name="T6" fmla="*/ 19 w 63"/>
                <a:gd name="T7" fmla="*/ 9 h 26"/>
                <a:gd name="T8" fmla="*/ 27 w 63"/>
                <a:gd name="T9" fmla="*/ 9 h 26"/>
                <a:gd name="T10" fmla="*/ 32 w 63"/>
                <a:gd name="T11" fmla="*/ 10 h 26"/>
                <a:gd name="T12" fmla="*/ 37 w 63"/>
                <a:gd name="T13" fmla="*/ 12 h 26"/>
                <a:gd name="T14" fmla="*/ 43 w 63"/>
                <a:gd name="T15" fmla="*/ 16 h 26"/>
                <a:gd name="T16" fmla="*/ 49 w 63"/>
                <a:gd name="T17" fmla="*/ 20 h 26"/>
                <a:gd name="T18" fmla="*/ 53 w 63"/>
                <a:gd name="T19" fmla="*/ 26 h 26"/>
                <a:gd name="T20" fmla="*/ 63 w 63"/>
                <a:gd name="T21" fmla="*/ 22 h 26"/>
                <a:gd name="T22" fmla="*/ 56 w 63"/>
                <a:gd name="T23" fmla="*/ 14 h 26"/>
                <a:gd name="T24" fmla="*/ 48 w 63"/>
                <a:gd name="T25" fmla="*/ 7 h 26"/>
                <a:gd name="T26" fmla="*/ 42 w 63"/>
                <a:gd name="T27" fmla="*/ 3 h 26"/>
                <a:gd name="T28" fmla="*/ 34 w 63"/>
                <a:gd name="T29" fmla="*/ 1 h 26"/>
                <a:gd name="T30" fmla="*/ 27 w 63"/>
                <a:gd name="T31" fmla="*/ 0 h 26"/>
                <a:gd name="T32" fmla="*/ 19 w 63"/>
                <a:gd name="T33" fmla="*/ 0 h 26"/>
                <a:gd name="T34" fmla="*/ 11 w 63"/>
                <a:gd name="T35" fmla="*/ 1 h 26"/>
                <a:gd name="T36" fmla="*/ 3 w 63"/>
                <a:gd name="T37" fmla="*/ 3 h 26"/>
                <a:gd name="T38" fmla="*/ 9 w 63"/>
                <a:gd name="T39" fmla="*/ 9 h 26"/>
                <a:gd name="T40" fmla="*/ 3 w 63"/>
                <a:gd name="T41" fmla="*/ 3 h 26"/>
                <a:gd name="T42" fmla="*/ 1 w 63"/>
                <a:gd name="T43" fmla="*/ 6 h 26"/>
                <a:gd name="T44" fmla="*/ 0 w 63"/>
                <a:gd name="T45" fmla="*/ 9 h 26"/>
                <a:gd name="T46" fmla="*/ 2 w 63"/>
                <a:gd name="T47" fmla="*/ 11 h 26"/>
                <a:gd name="T48" fmla="*/ 5 w 63"/>
                <a:gd name="T49" fmla="*/ 12 h 26"/>
                <a:gd name="T50" fmla="*/ 0 w 63"/>
                <a:gd name="T51" fmla="*/ 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3" h="26">
                  <a:moveTo>
                    <a:pt x="0" y="7"/>
                  </a:moveTo>
                  <a:lnTo>
                    <a:pt x="5" y="12"/>
                  </a:lnTo>
                  <a:lnTo>
                    <a:pt x="13" y="10"/>
                  </a:lnTo>
                  <a:lnTo>
                    <a:pt x="19" y="9"/>
                  </a:lnTo>
                  <a:lnTo>
                    <a:pt x="27" y="9"/>
                  </a:lnTo>
                  <a:lnTo>
                    <a:pt x="32" y="10"/>
                  </a:lnTo>
                  <a:lnTo>
                    <a:pt x="37" y="12"/>
                  </a:lnTo>
                  <a:lnTo>
                    <a:pt x="43" y="16"/>
                  </a:lnTo>
                  <a:lnTo>
                    <a:pt x="49" y="20"/>
                  </a:lnTo>
                  <a:lnTo>
                    <a:pt x="53" y="26"/>
                  </a:lnTo>
                  <a:lnTo>
                    <a:pt x="63" y="22"/>
                  </a:lnTo>
                  <a:lnTo>
                    <a:pt x="56" y="14"/>
                  </a:lnTo>
                  <a:lnTo>
                    <a:pt x="48" y="7"/>
                  </a:lnTo>
                  <a:lnTo>
                    <a:pt x="42" y="3"/>
                  </a:lnTo>
                  <a:lnTo>
                    <a:pt x="34" y="1"/>
                  </a:lnTo>
                  <a:lnTo>
                    <a:pt x="27" y="0"/>
                  </a:lnTo>
                  <a:lnTo>
                    <a:pt x="19" y="0"/>
                  </a:lnTo>
                  <a:lnTo>
                    <a:pt x="11" y="1"/>
                  </a:lnTo>
                  <a:lnTo>
                    <a:pt x="3" y="3"/>
                  </a:lnTo>
                  <a:lnTo>
                    <a:pt x="9" y="9"/>
                  </a:lnTo>
                  <a:lnTo>
                    <a:pt x="3" y="3"/>
                  </a:lnTo>
                  <a:lnTo>
                    <a:pt x="1" y="6"/>
                  </a:lnTo>
                  <a:lnTo>
                    <a:pt x="0" y="9"/>
                  </a:lnTo>
                  <a:lnTo>
                    <a:pt x="2" y="11"/>
                  </a:lnTo>
                  <a:lnTo>
                    <a:pt x="5" y="12"/>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17" name="Freeform 949"/>
            <p:cNvSpPr>
              <a:spLocks/>
            </p:cNvSpPr>
            <p:nvPr/>
          </p:nvSpPr>
          <p:spPr bwMode="auto">
            <a:xfrm>
              <a:off x="3187" y="3855"/>
              <a:ext cx="8" cy="11"/>
            </a:xfrm>
            <a:custGeom>
              <a:avLst/>
              <a:gdLst>
                <a:gd name="T0" fmla="*/ 0 w 24"/>
                <a:gd name="T1" fmla="*/ 7 h 34"/>
                <a:gd name="T2" fmla="*/ 0 w 24"/>
                <a:gd name="T3" fmla="*/ 7 h 34"/>
                <a:gd name="T4" fmla="*/ 5 w 24"/>
                <a:gd name="T5" fmla="*/ 15 h 34"/>
                <a:gd name="T6" fmla="*/ 11 w 24"/>
                <a:gd name="T7" fmla="*/ 20 h 34"/>
                <a:gd name="T8" fmla="*/ 15 w 24"/>
                <a:gd name="T9" fmla="*/ 26 h 34"/>
                <a:gd name="T10" fmla="*/ 15 w 24"/>
                <a:gd name="T11" fmla="*/ 32 h 34"/>
                <a:gd name="T12" fmla="*/ 24 w 24"/>
                <a:gd name="T13" fmla="*/ 34 h 34"/>
                <a:gd name="T14" fmla="*/ 24 w 24"/>
                <a:gd name="T15" fmla="*/ 24 h 34"/>
                <a:gd name="T16" fmla="*/ 18 w 24"/>
                <a:gd name="T17" fmla="*/ 16 h 34"/>
                <a:gd name="T18" fmla="*/ 12 w 24"/>
                <a:gd name="T19" fmla="*/ 8 h 34"/>
                <a:gd name="T20" fmla="*/ 7 w 24"/>
                <a:gd name="T21" fmla="*/ 0 h 34"/>
                <a:gd name="T22" fmla="*/ 7 w 24"/>
                <a:gd name="T23" fmla="*/ 0 h 34"/>
                <a:gd name="T24" fmla="*/ 0 w 24"/>
                <a:gd name="T25" fmla="*/ 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34">
                  <a:moveTo>
                    <a:pt x="0" y="7"/>
                  </a:moveTo>
                  <a:lnTo>
                    <a:pt x="0" y="7"/>
                  </a:lnTo>
                  <a:lnTo>
                    <a:pt x="5" y="15"/>
                  </a:lnTo>
                  <a:lnTo>
                    <a:pt x="11" y="20"/>
                  </a:lnTo>
                  <a:lnTo>
                    <a:pt x="15" y="26"/>
                  </a:lnTo>
                  <a:lnTo>
                    <a:pt x="15" y="32"/>
                  </a:lnTo>
                  <a:lnTo>
                    <a:pt x="24" y="34"/>
                  </a:lnTo>
                  <a:lnTo>
                    <a:pt x="24" y="24"/>
                  </a:lnTo>
                  <a:lnTo>
                    <a:pt x="18" y="16"/>
                  </a:lnTo>
                  <a:lnTo>
                    <a:pt x="12" y="8"/>
                  </a:lnTo>
                  <a:lnTo>
                    <a:pt x="7" y="0"/>
                  </a:lnTo>
                  <a:lnTo>
                    <a:pt x="7" y="0"/>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18" name="Freeform 950"/>
            <p:cNvSpPr>
              <a:spLocks/>
            </p:cNvSpPr>
            <p:nvPr/>
          </p:nvSpPr>
          <p:spPr bwMode="auto">
            <a:xfrm>
              <a:off x="3172" y="3852"/>
              <a:ext cx="17" cy="6"/>
            </a:xfrm>
            <a:custGeom>
              <a:avLst/>
              <a:gdLst>
                <a:gd name="T0" fmla="*/ 0 w 52"/>
                <a:gd name="T1" fmla="*/ 15 h 18"/>
                <a:gd name="T2" fmla="*/ 8 w 52"/>
                <a:gd name="T3" fmla="*/ 17 h 18"/>
                <a:gd name="T4" fmla="*/ 12 w 52"/>
                <a:gd name="T5" fmla="*/ 15 h 18"/>
                <a:gd name="T6" fmla="*/ 16 w 52"/>
                <a:gd name="T7" fmla="*/ 12 h 18"/>
                <a:gd name="T8" fmla="*/ 23 w 52"/>
                <a:gd name="T9" fmla="*/ 10 h 18"/>
                <a:gd name="T10" fmla="*/ 28 w 52"/>
                <a:gd name="T11" fmla="*/ 9 h 18"/>
                <a:gd name="T12" fmla="*/ 34 w 52"/>
                <a:gd name="T13" fmla="*/ 9 h 18"/>
                <a:gd name="T14" fmla="*/ 39 w 52"/>
                <a:gd name="T15" fmla="*/ 10 h 18"/>
                <a:gd name="T16" fmla="*/ 42 w 52"/>
                <a:gd name="T17" fmla="*/ 12 h 18"/>
                <a:gd name="T18" fmla="*/ 45 w 52"/>
                <a:gd name="T19" fmla="*/ 14 h 18"/>
                <a:gd name="T20" fmla="*/ 52 w 52"/>
                <a:gd name="T21" fmla="*/ 7 h 18"/>
                <a:gd name="T22" fmla="*/ 47 w 52"/>
                <a:gd name="T23" fmla="*/ 3 h 18"/>
                <a:gd name="T24" fmla="*/ 41 w 52"/>
                <a:gd name="T25" fmla="*/ 1 h 18"/>
                <a:gd name="T26" fmla="*/ 34 w 52"/>
                <a:gd name="T27" fmla="*/ 0 h 18"/>
                <a:gd name="T28" fmla="*/ 28 w 52"/>
                <a:gd name="T29" fmla="*/ 0 h 18"/>
                <a:gd name="T30" fmla="*/ 21 w 52"/>
                <a:gd name="T31" fmla="*/ 1 h 18"/>
                <a:gd name="T32" fmla="*/ 14 w 52"/>
                <a:gd name="T33" fmla="*/ 3 h 18"/>
                <a:gd name="T34" fmla="*/ 7 w 52"/>
                <a:gd name="T35" fmla="*/ 5 h 18"/>
                <a:gd name="T36" fmla="*/ 1 w 52"/>
                <a:gd name="T37" fmla="*/ 10 h 18"/>
                <a:gd name="T38" fmla="*/ 9 w 52"/>
                <a:gd name="T39" fmla="*/ 12 h 18"/>
                <a:gd name="T40" fmla="*/ 1 w 52"/>
                <a:gd name="T41" fmla="*/ 10 h 18"/>
                <a:gd name="T42" fmla="*/ 0 w 52"/>
                <a:gd name="T43" fmla="*/ 14 h 18"/>
                <a:gd name="T44" fmla="*/ 1 w 52"/>
                <a:gd name="T45" fmla="*/ 17 h 18"/>
                <a:gd name="T46" fmla="*/ 5 w 52"/>
                <a:gd name="T47" fmla="*/ 18 h 18"/>
                <a:gd name="T48" fmla="*/ 8 w 52"/>
                <a:gd name="T49" fmla="*/ 17 h 18"/>
                <a:gd name="T50" fmla="*/ 0 w 52"/>
                <a:gd name="T51"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2" h="18">
                  <a:moveTo>
                    <a:pt x="0" y="15"/>
                  </a:moveTo>
                  <a:lnTo>
                    <a:pt x="8" y="17"/>
                  </a:lnTo>
                  <a:lnTo>
                    <a:pt x="12" y="15"/>
                  </a:lnTo>
                  <a:lnTo>
                    <a:pt x="16" y="12"/>
                  </a:lnTo>
                  <a:lnTo>
                    <a:pt x="23" y="10"/>
                  </a:lnTo>
                  <a:lnTo>
                    <a:pt x="28" y="9"/>
                  </a:lnTo>
                  <a:lnTo>
                    <a:pt x="34" y="9"/>
                  </a:lnTo>
                  <a:lnTo>
                    <a:pt x="39" y="10"/>
                  </a:lnTo>
                  <a:lnTo>
                    <a:pt x="42" y="12"/>
                  </a:lnTo>
                  <a:lnTo>
                    <a:pt x="45" y="14"/>
                  </a:lnTo>
                  <a:lnTo>
                    <a:pt x="52" y="7"/>
                  </a:lnTo>
                  <a:lnTo>
                    <a:pt x="47" y="3"/>
                  </a:lnTo>
                  <a:lnTo>
                    <a:pt x="41" y="1"/>
                  </a:lnTo>
                  <a:lnTo>
                    <a:pt x="34" y="0"/>
                  </a:lnTo>
                  <a:lnTo>
                    <a:pt x="28" y="0"/>
                  </a:lnTo>
                  <a:lnTo>
                    <a:pt x="21" y="1"/>
                  </a:lnTo>
                  <a:lnTo>
                    <a:pt x="14" y="3"/>
                  </a:lnTo>
                  <a:lnTo>
                    <a:pt x="7" y="5"/>
                  </a:lnTo>
                  <a:lnTo>
                    <a:pt x="1" y="10"/>
                  </a:lnTo>
                  <a:lnTo>
                    <a:pt x="9" y="12"/>
                  </a:lnTo>
                  <a:lnTo>
                    <a:pt x="1" y="10"/>
                  </a:lnTo>
                  <a:lnTo>
                    <a:pt x="0" y="14"/>
                  </a:lnTo>
                  <a:lnTo>
                    <a:pt x="1" y="17"/>
                  </a:lnTo>
                  <a:lnTo>
                    <a:pt x="5" y="18"/>
                  </a:lnTo>
                  <a:lnTo>
                    <a:pt x="8" y="17"/>
                  </a:lnTo>
                  <a:lnTo>
                    <a:pt x="0"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19" name="Freeform 951"/>
            <p:cNvSpPr>
              <a:spLocks/>
            </p:cNvSpPr>
            <p:nvPr/>
          </p:nvSpPr>
          <p:spPr bwMode="auto">
            <a:xfrm>
              <a:off x="3163" y="3851"/>
              <a:ext cx="12" cy="6"/>
            </a:xfrm>
            <a:custGeom>
              <a:avLst/>
              <a:gdLst>
                <a:gd name="T0" fmla="*/ 2 w 34"/>
                <a:gd name="T1" fmla="*/ 13 h 18"/>
                <a:gd name="T2" fmla="*/ 2 w 34"/>
                <a:gd name="T3" fmla="*/ 13 h 18"/>
                <a:gd name="T4" fmla="*/ 14 w 34"/>
                <a:gd name="T5" fmla="*/ 12 h 18"/>
                <a:gd name="T6" fmla="*/ 20 w 34"/>
                <a:gd name="T7" fmla="*/ 12 h 18"/>
                <a:gd name="T8" fmla="*/ 23 w 34"/>
                <a:gd name="T9" fmla="*/ 14 h 18"/>
                <a:gd name="T10" fmla="*/ 25 w 34"/>
                <a:gd name="T11" fmla="*/ 18 h 18"/>
                <a:gd name="T12" fmla="*/ 34 w 34"/>
                <a:gd name="T13" fmla="*/ 15 h 18"/>
                <a:gd name="T14" fmla="*/ 30 w 34"/>
                <a:gd name="T15" fmla="*/ 7 h 18"/>
                <a:gd name="T16" fmla="*/ 23 w 34"/>
                <a:gd name="T17" fmla="*/ 3 h 18"/>
                <a:gd name="T18" fmla="*/ 14 w 34"/>
                <a:gd name="T19" fmla="*/ 0 h 18"/>
                <a:gd name="T20" fmla="*/ 0 w 34"/>
                <a:gd name="T21" fmla="*/ 4 h 18"/>
                <a:gd name="T22" fmla="*/ 0 w 34"/>
                <a:gd name="T23" fmla="*/ 4 h 18"/>
                <a:gd name="T24" fmla="*/ 2 w 34"/>
                <a:gd name="T25"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18">
                  <a:moveTo>
                    <a:pt x="2" y="13"/>
                  </a:moveTo>
                  <a:lnTo>
                    <a:pt x="2" y="13"/>
                  </a:lnTo>
                  <a:lnTo>
                    <a:pt x="14" y="12"/>
                  </a:lnTo>
                  <a:lnTo>
                    <a:pt x="20" y="12"/>
                  </a:lnTo>
                  <a:lnTo>
                    <a:pt x="23" y="14"/>
                  </a:lnTo>
                  <a:lnTo>
                    <a:pt x="25" y="18"/>
                  </a:lnTo>
                  <a:lnTo>
                    <a:pt x="34" y="15"/>
                  </a:lnTo>
                  <a:lnTo>
                    <a:pt x="30" y="7"/>
                  </a:lnTo>
                  <a:lnTo>
                    <a:pt x="23" y="3"/>
                  </a:lnTo>
                  <a:lnTo>
                    <a:pt x="14" y="0"/>
                  </a:lnTo>
                  <a:lnTo>
                    <a:pt x="0" y="4"/>
                  </a:lnTo>
                  <a:lnTo>
                    <a:pt x="0" y="4"/>
                  </a:lnTo>
                  <a:lnTo>
                    <a:pt x="2"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20" name="Freeform 952"/>
            <p:cNvSpPr>
              <a:spLocks/>
            </p:cNvSpPr>
            <p:nvPr/>
          </p:nvSpPr>
          <p:spPr bwMode="auto">
            <a:xfrm>
              <a:off x="3152" y="3853"/>
              <a:ext cx="12" cy="15"/>
            </a:xfrm>
            <a:custGeom>
              <a:avLst/>
              <a:gdLst>
                <a:gd name="T0" fmla="*/ 4 w 35"/>
                <a:gd name="T1" fmla="*/ 46 h 46"/>
                <a:gd name="T2" fmla="*/ 10 w 35"/>
                <a:gd name="T3" fmla="*/ 39 h 46"/>
                <a:gd name="T4" fmla="*/ 9 w 35"/>
                <a:gd name="T5" fmla="*/ 37 h 46"/>
                <a:gd name="T6" fmla="*/ 9 w 35"/>
                <a:gd name="T7" fmla="*/ 33 h 46"/>
                <a:gd name="T8" fmla="*/ 11 w 35"/>
                <a:gd name="T9" fmla="*/ 29 h 46"/>
                <a:gd name="T10" fmla="*/ 13 w 35"/>
                <a:gd name="T11" fmla="*/ 24 h 46"/>
                <a:gd name="T12" fmla="*/ 18 w 35"/>
                <a:gd name="T13" fmla="*/ 19 h 46"/>
                <a:gd name="T14" fmla="*/ 23 w 35"/>
                <a:gd name="T15" fmla="*/ 16 h 46"/>
                <a:gd name="T16" fmla="*/ 29 w 35"/>
                <a:gd name="T17" fmla="*/ 11 h 46"/>
                <a:gd name="T18" fmla="*/ 35 w 35"/>
                <a:gd name="T19" fmla="*/ 9 h 46"/>
                <a:gd name="T20" fmla="*/ 33 w 35"/>
                <a:gd name="T21" fmla="*/ 0 h 46"/>
                <a:gd name="T22" fmla="*/ 25 w 35"/>
                <a:gd name="T23" fmla="*/ 2 h 46"/>
                <a:gd name="T24" fmla="*/ 18 w 35"/>
                <a:gd name="T25" fmla="*/ 7 h 46"/>
                <a:gd name="T26" fmla="*/ 11 w 35"/>
                <a:gd name="T27" fmla="*/ 13 h 46"/>
                <a:gd name="T28" fmla="*/ 7 w 35"/>
                <a:gd name="T29" fmla="*/ 17 h 46"/>
                <a:gd name="T30" fmla="*/ 2 w 35"/>
                <a:gd name="T31" fmla="*/ 24 h 46"/>
                <a:gd name="T32" fmla="*/ 0 w 35"/>
                <a:gd name="T33" fmla="*/ 31 h 46"/>
                <a:gd name="T34" fmla="*/ 0 w 35"/>
                <a:gd name="T35" fmla="*/ 37 h 46"/>
                <a:gd name="T36" fmla="*/ 1 w 35"/>
                <a:gd name="T37" fmla="*/ 43 h 46"/>
                <a:gd name="T38" fmla="*/ 7 w 35"/>
                <a:gd name="T39" fmla="*/ 37 h 46"/>
                <a:gd name="T40" fmla="*/ 1 w 35"/>
                <a:gd name="T41" fmla="*/ 43 h 46"/>
                <a:gd name="T42" fmla="*/ 3 w 35"/>
                <a:gd name="T43" fmla="*/ 46 h 46"/>
                <a:gd name="T44" fmla="*/ 8 w 35"/>
                <a:gd name="T45" fmla="*/ 46 h 46"/>
                <a:gd name="T46" fmla="*/ 10 w 35"/>
                <a:gd name="T47" fmla="*/ 42 h 46"/>
                <a:gd name="T48" fmla="*/ 10 w 35"/>
                <a:gd name="T49" fmla="*/ 39 h 46"/>
                <a:gd name="T50" fmla="*/ 4 w 35"/>
                <a:gd name="T5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5" h="46">
                  <a:moveTo>
                    <a:pt x="4" y="46"/>
                  </a:moveTo>
                  <a:lnTo>
                    <a:pt x="10" y="39"/>
                  </a:lnTo>
                  <a:lnTo>
                    <a:pt x="9" y="37"/>
                  </a:lnTo>
                  <a:lnTo>
                    <a:pt x="9" y="33"/>
                  </a:lnTo>
                  <a:lnTo>
                    <a:pt x="11" y="29"/>
                  </a:lnTo>
                  <a:lnTo>
                    <a:pt x="13" y="24"/>
                  </a:lnTo>
                  <a:lnTo>
                    <a:pt x="18" y="19"/>
                  </a:lnTo>
                  <a:lnTo>
                    <a:pt x="23" y="16"/>
                  </a:lnTo>
                  <a:lnTo>
                    <a:pt x="29" y="11"/>
                  </a:lnTo>
                  <a:lnTo>
                    <a:pt x="35" y="9"/>
                  </a:lnTo>
                  <a:lnTo>
                    <a:pt x="33" y="0"/>
                  </a:lnTo>
                  <a:lnTo>
                    <a:pt x="25" y="2"/>
                  </a:lnTo>
                  <a:lnTo>
                    <a:pt x="18" y="7"/>
                  </a:lnTo>
                  <a:lnTo>
                    <a:pt x="11" y="13"/>
                  </a:lnTo>
                  <a:lnTo>
                    <a:pt x="7" y="17"/>
                  </a:lnTo>
                  <a:lnTo>
                    <a:pt x="2" y="24"/>
                  </a:lnTo>
                  <a:lnTo>
                    <a:pt x="0" y="31"/>
                  </a:lnTo>
                  <a:lnTo>
                    <a:pt x="0" y="37"/>
                  </a:lnTo>
                  <a:lnTo>
                    <a:pt x="1" y="43"/>
                  </a:lnTo>
                  <a:lnTo>
                    <a:pt x="7" y="37"/>
                  </a:lnTo>
                  <a:lnTo>
                    <a:pt x="1" y="43"/>
                  </a:lnTo>
                  <a:lnTo>
                    <a:pt x="3" y="46"/>
                  </a:lnTo>
                  <a:lnTo>
                    <a:pt x="8" y="46"/>
                  </a:lnTo>
                  <a:lnTo>
                    <a:pt x="10" y="42"/>
                  </a:lnTo>
                  <a:lnTo>
                    <a:pt x="10" y="39"/>
                  </a:lnTo>
                  <a:lnTo>
                    <a:pt x="4" y="4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21" name="Freeform 953"/>
            <p:cNvSpPr>
              <a:spLocks/>
            </p:cNvSpPr>
            <p:nvPr/>
          </p:nvSpPr>
          <p:spPr bwMode="auto">
            <a:xfrm>
              <a:off x="3133" y="3864"/>
              <a:ext cx="22" cy="15"/>
            </a:xfrm>
            <a:custGeom>
              <a:avLst/>
              <a:gdLst>
                <a:gd name="T0" fmla="*/ 0 w 65"/>
                <a:gd name="T1" fmla="*/ 43 h 45"/>
                <a:gd name="T2" fmla="*/ 10 w 65"/>
                <a:gd name="T3" fmla="*/ 43 h 45"/>
                <a:gd name="T4" fmla="*/ 13 w 65"/>
                <a:gd name="T5" fmla="*/ 35 h 45"/>
                <a:gd name="T6" fmla="*/ 16 w 65"/>
                <a:gd name="T7" fmla="*/ 28 h 45"/>
                <a:gd name="T8" fmla="*/ 20 w 65"/>
                <a:gd name="T9" fmla="*/ 21 h 45"/>
                <a:gd name="T10" fmla="*/ 24 w 65"/>
                <a:gd name="T11" fmla="*/ 15 h 45"/>
                <a:gd name="T12" fmla="*/ 29 w 65"/>
                <a:gd name="T13" fmla="*/ 12 h 45"/>
                <a:gd name="T14" fmla="*/ 36 w 65"/>
                <a:gd name="T15" fmla="*/ 9 h 45"/>
                <a:gd name="T16" fmla="*/ 49 w 65"/>
                <a:gd name="T17" fmla="*/ 9 h 45"/>
                <a:gd name="T18" fmla="*/ 62 w 65"/>
                <a:gd name="T19" fmla="*/ 12 h 45"/>
                <a:gd name="T20" fmla="*/ 65 w 65"/>
                <a:gd name="T21" fmla="*/ 3 h 45"/>
                <a:gd name="T22" fmla="*/ 49 w 65"/>
                <a:gd name="T23" fmla="*/ 0 h 45"/>
                <a:gd name="T24" fmla="*/ 36 w 65"/>
                <a:gd name="T25" fmla="*/ 0 h 45"/>
                <a:gd name="T26" fmla="*/ 24 w 65"/>
                <a:gd name="T27" fmla="*/ 3 h 45"/>
                <a:gd name="T28" fmla="*/ 18 w 65"/>
                <a:gd name="T29" fmla="*/ 8 h 45"/>
                <a:gd name="T30" fmla="*/ 11 w 65"/>
                <a:gd name="T31" fmla="*/ 16 h 45"/>
                <a:gd name="T32" fmla="*/ 7 w 65"/>
                <a:gd name="T33" fmla="*/ 23 h 45"/>
                <a:gd name="T34" fmla="*/ 4 w 65"/>
                <a:gd name="T35" fmla="*/ 30 h 45"/>
                <a:gd name="T36" fmla="*/ 0 w 65"/>
                <a:gd name="T37" fmla="*/ 38 h 45"/>
                <a:gd name="T38" fmla="*/ 10 w 65"/>
                <a:gd name="T39" fmla="*/ 38 h 45"/>
                <a:gd name="T40" fmla="*/ 0 w 65"/>
                <a:gd name="T41" fmla="*/ 38 h 45"/>
                <a:gd name="T42" fmla="*/ 0 w 65"/>
                <a:gd name="T43" fmla="*/ 41 h 45"/>
                <a:gd name="T44" fmla="*/ 4 w 65"/>
                <a:gd name="T45" fmla="*/ 45 h 45"/>
                <a:gd name="T46" fmla="*/ 7 w 65"/>
                <a:gd name="T47" fmla="*/ 45 h 45"/>
                <a:gd name="T48" fmla="*/ 10 w 65"/>
                <a:gd name="T49" fmla="*/ 43 h 45"/>
                <a:gd name="T50" fmla="*/ 0 w 65"/>
                <a:gd name="T51"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5" h="45">
                  <a:moveTo>
                    <a:pt x="0" y="43"/>
                  </a:moveTo>
                  <a:lnTo>
                    <a:pt x="10" y="43"/>
                  </a:lnTo>
                  <a:lnTo>
                    <a:pt x="13" y="35"/>
                  </a:lnTo>
                  <a:lnTo>
                    <a:pt x="16" y="28"/>
                  </a:lnTo>
                  <a:lnTo>
                    <a:pt x="20" y="21"/>
                  </a:lnTo>
                  <a:lnTo>
                    <a:pt x="24" y="15"/>
                  </a:lnTo>
                  <a:lnTo>
                    <a:pt x="29" y="12"/>
                  </a:lnTo>
                  <a:lnTo>
                    <a:pt x="36" y="9"/>
                  </a:lnTo>
                  <a:lnTo>
                    <a:pt x="49" y="9"/>
                  </a:lnTo>
                  <a:lnTo>
                    <a:pt x="62" y="12"/>
                  </a:lnTo>
                  <a:lnTo>
                    <a:pt x="65" y="3"/>
                  </a:lnTo>
                  <a:lnTo>
                    <a:pt x="49" y="0"/>
                  </a:lnTo>
                  <a:lnTo>
                    <a:pt x="36" y="0"/>
                  </a:lnTo>
                  <a:lnTo>
                    <a:pt x="24" y="3"/>
                  </a:lnTo>
                  <a:lnTo>
                    <a:pt x="18" y="8"/>
                  </a:lnTo>
                  <a:lnTo>
                    <a:pt x="11" y="16"/>
                  </a:lnTo>
                  <a:lnTo>
                    <a:pt x="7" y="23"/>
                  </a:lnTo>
                  <a:lnTo>
                    <a:pt x="4" y="30"/>
                  </a:lnTo>
                  <a:lnTo>
                    <a:pt x="0" y="38"/>
                  </a:lnTo>
                  <a:lnTo>
                    <a:pt x="10" y="38"/>
                  </a:lnTo>
                  <a:lnTo>
                    <a:pt x="0" y="38"/>
                  </a:lnTo>
                  <a:lnTo>
                    <a:pt x="0" y="41"/>
                  </a:lnTo>
                  <a:lnTo>
                    <a:pt x="4" y="45"/>
                  </a:lnTo>
                  <a:lnTo>
                    <a:pt x="7" y="45"/>
                  </a:lnTo>
                  <a:lnTo>
                    <a:pt x="10" y="43"/>
                  </a:lnTo>
                  <a:lnTo>
                    <a:pt x="0" y="4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22" name="Freeform 954"/>
            <p:cNvSpPr>
              <a:spLocks/>
            </p:cNvSpPr>
            <p:nvPr/>
          </p:nvSpPr>
          <p:spPr bwMode="auto">
            <a:xfrm>
              <a:off x="3124" y="3873"/>
              <a:ext cx="12" cy="5"/>
            </a:xfrm>
            <a:custGeom>
              <a:avLst/>
              <a:gdLst>
                <a:gd name="T0" fmla="*/ 1 w 38"/>
                <a:gd name="T1" fmla="*/ 3 h 16"/>
                <a:gd name="T2" fmla="*/ 6 w 38"/>
                <a:gd name="T3" fmla="*/ 11 h 16"/>
                <a:gd name="T4" fmla="*/ 12 w 38"/>
                <a:gd name="T5" fmla="*/ 11 h 16"/>
                <a:gd name="T6" fmla="*/ 19 w 38"/>
                <a:gd name="T7" fmla="*/ 11 h 16"/>
                <a:gd name="T8" fmla="*/ 26 w 38"/>
                <a:gd name="T9" fmla="*/ 13 h 16"/>
                <a:gd name="T10" fmla="*/ 28 w 38"/>
                <a:gd name="T11" fmla="*/ 16 h 16"/>
                <a:gd name="T12" fmla="*/ 38 w 38"/>
                <a:gd name="T13" fmla="*/ 11 h 16"/>
                <a:gd name="T14" fmla="*/ 31 w 38"/>
                <a:gd name="T15" fmla="*/ 4 h 16"/>
                <a:gd name="T16" fmla="*/ 22 w 38"/>
                <a:gd name="T17" fmla="*/ 2 h 16"/>
                <a:gd name="T18" fmla="*/ 12 w 38"/>
                <a:gd name="T19" fmla="*/ 0 h 16"/>
                <a:gd name="T20" fmla="*/ 3 w 38"/>
                <a:gd name="T21" fmla="*/ 2 h 16"/>
                <a:gd name="T22" fmla="*/ 8 w 38"/>
                <a:gd name="T23" fmla="*/ 10 h 16"/>
                <a:gd name="T24" fmla="*/ 3 w 38"/>
                <a:gd name="T25" fmla="*/ 2 h 16"/>
                <a:gd name="T26" fmla="*/ 1 w 38"/>
                <a:gd name="T27" fmla="*/ 4 h 16"/>
                <a:gd name="T28" fmla="*/ 0 w 38"/>
                <a:gd name="T29" fmla="*/ 8 h 16"/>
                <a:gd name="T30" fmla="*/ 2 w 38"/>
                <a:gd name="T31" fmla="*/ 10 h 16"/>
                <a:gd name="T32" fmla="*/ 6 w 38"/>
                <a:gd name="T33" fmla="*/ 11 h 16"/>
                <a:gd name="T34" fmla="*/ 1 w 38"/>
                <a:gd name="T35"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16">
                  <a:moveTo>
                    <a:pt x="1" y="3"/>
                  </a:moveTo>
                  <a:lnTo>
                    <a:pt x="6" y="11"/>
                  </a:lnTo>
                  <a:lnTo>
                    <a:pt x="12" y="11"/>
                  </a:lnTo>
                  <a:lnTo>
                    <a:pt x="19" y="11"/>
                  </a:lnTo>
                  <a:lnTo>
                    <a:pt x="26" y="13"/>
                  </a:lnTo>
                  <a:lnTo>
                    <a:pt x="28" y="16"/>
                  </a:lnTo>
                  <a:lnTo>
                    <a:pt x="38" y="11"/>
                  </a:lnTo>
                  <a:lnTo>
                    <a:pt x="31" y="4"/>
                  </a:lnTo>
                  <a:lnTo>
                    <a:pt x="22" y="2"/>
                  </a:lnTo>
                  <a:lnTo>
                    <a:pt x="12" y="0"/>
                  </a:lnTo>
                  <a:lnTo>
                    <a:pt x="3" y="2"/>
                  </a:lnTo>
                  <a:lnTo>
                    <a:pt x="8" y="10"/>
                  </a:lnTo>
                  <a:lnTo>
                    <a:pt x="3" y="2"/>
                  </a:lnTo>
                  <a:lnTo>
                    <a:pt x="1" y="4"/>
                  </a:lnTo>
                  <a:lnTo>
                    <a:pt x="0" y="8"/>
                  </a:lnTo>
                  <a:lnTo>
                    <a:pt x="2" y="10"/>
                  </a:lnTo>
                  <a:lnTo>
                    <a:pt x="6" y="11"/>
                  </a:lnTo>
                  <a:lnTo>
                    <a:pt x="1"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23" name="Freeform 955"/>
            <p:cNvSpPr>
              <a:spLocks/>
            </p:cNvSpPr>
            <p:nvPr/>
          </p:nvSpPr>
          <p:spPr bwMode="auto">
            <a:xfrm>
              <a:off x="3124" y="3868"/>
              <a:ext cx="6" cy="8"/>
            </a:xfrm>
            <a:custGeom>
              <a:avLst/>
              <a:gdLst>
                <a:gd name="T0" fmla="*/ 2 w 17"/>
                <a:gd name="T1" fmla="*/ 4 h 26"/>
                <a:gd name="T2" fmla="*/ 8 w 17"/>
                <a:gd name="T3" fmla="*/ 9 h 26"/>
                <a:gd name="T4" fmla="*/ 9 w 17"/>
                <a:gd name="T5" fmla="*/ 9 h 26"/>
                <a:gd name="T6" fmla="*/ 8 w 17"/>
                <a:gd name="T7" fmla="*/ 8 h 26"/>
                <a:gd name="T8" fmla="*/ 5 w 17"/>
                <a:gd name="T9" fmla="*/ 12 h 26"/>
                <a:gd name="T10" fmla="*/ 0 w 17"/>
                <a:gd name="T11" fmla="*/ 19 h 26"/>
                <a:gd name="T12" fmla="*/ 7 w 17"/>
                <a:gd name="T13" fmla="*/ 26 h 26"/>
                <a:gd name="T14" fmla="*/ 14 w 17"/>
                <a:gd name="T15" fmla="*/ 17 h 26"/>
                <a:gd name="T16" fmla="*/ 17 w 17"/>
                <a:gd name="T17" fmla="*/ 10 h 26"/>
                <a:gd name="T18" fmla="*/ 16 w 17"/>
                <a:gd name="T19" fmla="*/ 2 h 26"/>
                <a:gd name="T20" fmla="*/ 8 w 17"/>
                <a:gd name="T21" fmla="*/ 0 h 26"/>
                <a:gd name="T22" fmla="*/ 14 w 17"/>
                <a:gd name="T23" fmla="*/ 4 h 26"/>
                <a:gd name="T24" fmla="*/ 8 w 17"/>
                <a:gd name="T25" fmla="*/ 0 h 26"/>
                <a:gd name="T26" fmla="*/ 5 w 17"/>
                <a:gd name="T27" fmla="*/ 1 h 26"/>
                <a:gd name="T28" fmla="*/ 3 w 17"/>
                <a:gd name="T29" fmla="*/ 4 h 26"/>
                <a:gd name="T30" fmla="*/ 5 w 17"/>
                <a:gd name="T31" fmla="*/ 8 h 26"/>
                <a:gd name="T32" fmla="*/ 8 w 17"/>
                <a:gd name="T33" fmla="*/ 9 h 26"/>
                <a:gd name="T34" fmla="*/ 2 w 17"/>
                <a:gd name="T35"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26">
                  <a:moveTo>
                    <a:pt x="2" y="4"/>
                  </a:moveTo>
                  <a:lnTo>
                    <a:pt x="8" y="9"/>
                  </a:lnTo>
                  <a:lnTo>
                    <a:pt x="9" y="9"/>
                  </a:lnTo>
                  <a:lnTo>
                    <a:pt x="8" y="8"/>
                  </a:lnTo>
                  <a:lnTo>
                    <a:pt x="5" y="12"/>
                  </a:lnTo>
                  <a:lnTo>
                    <a:pt x="0" y="19"/>
                  </a:lnTo>
                  <a:lnTo>
                    <a:pt x="7" y="26"/>
                  </a:lnTo>
                  <a:lnTo>
                    <a:pt x="14" y="17"/>
                  </a:lnTo>
                  <a:lnTo>
                    <a:pt x="17" y="10"/>
                  </a:lnTo>
                  <a:lnTo>
                    <a:pt x="16" y="2"/>
                  </a:lnTo>
                  <a:lnTo>
                    <a:pt x="8" y="0"/>
                  </a:lnTo>
                  <a:lnTo>
                    <a:pt x="14" y="4"/>
                  </a:lnTo>
                  <a:lnTo>
                    <a:pt x="8" y="0"/>
                  </a:lnTo>
                  <a:lnTo>
                    <a:pt x="5" y="1"/>
                  </a:lnTo>
                  <a:lnTo>
                    <a:pt x="3" y="4"/>
                  </a:lnTo>
                  <a:lnTo>
                    <a:pt x="5" y="8"/>
                  </a:lnTo>
                  <a:lnTo>
                    <a:pt x="8" y="9"/>
                  </a:lnTo>
                  <a:lnTo>
                    <a:pt x="2"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24" name="Freeform 956"/>
            <p:cNvSpPr>
              <a:spLocks/>
            </p:cNvSpPr>
            <p:nvPr/>
          </p:nvSpPr>
          <p:spPr bwMode="auto">
            <a:xfrm>
              <a:off x="3121" y="3858"/>
              <a:ext cx="8" cy="11"/>
            </a:xfrm>
            <a:custGeom>
              <a:avLst/>
              <a:gdLst>
                <a:gd name="T0" fmla="*/ 0 w 24"/>
                <a:gd name="T1" fmla="*/ 3 h 34"/>
                <a:gd name="T2" fmla="*/ 2 w 24"/>
                <a:gd name="T3" fmla="*/ 9 h 34"/>
                <a:gd name="T4" fmla="*/ 8 w 24"/>
                <a:gd name="T5" fmla="*/ 14 h 34"/>
                <a:gd name="T6" fmla="*/ 11 w 24"/>
                <a:gd name="T7" fmla="*/ 19 h 34"/>
                <a:gd name="T8" fmla="*/ 13 w 24"/>
                <a:gd name="T9" fmla="*/ 27 h 34"/>
                <a:gd name="T10" fmla="*/ 12 w 24"/>
                <a:gd name="T11" fmla="*/ 34 h 34"/>
                <a:gd name="T12" fmla="*/ 24 w 24"/>
                <a:gd name="T13" fmla="*/ 34 h 34"/>
                <a:gd name="T14" fmla="*/ 23 w 24"/>
                <a:gd name="T15" fmla="*/ 27 h 34"/>
                <a:gd name="T16" fmla="*/ 20 w 24"/>
                <a:gd name="T17" fmla="*/ 17 h 34"/>
                <a:gd name="T18" fmla="*/ 15 w 24"/>
                <a:gd name="T19" fmla="*/ 7 h 34"/>
                <a:gd name="T20" fmla="*/ 7 w 24"/>
                <a:gd name="T21" fmla="*/ 0 h 34"/>
                <a:gd name="T22" fmla="*/ 9 w 24"/>
                <a:gd name="T23" fmla="*/ 6 h 34"/>
                <a:gd name="T24" fmla="*/ 7 w 24"/>
                <a:gd name="T25" fmla="*/ 0 h 34"/>
                <a:gd name="T26" fmla="*/ 3 w 24"/>
                <a:gd name="T27" fmla="*/ 0 h 34"/>
                <a:gd name="T28" fmla="*/ 0 w 24"/>
                <a:gd name="T29" fmla="*/ 2 h 34"/>
                <a:gd name="T30" fmla="*/ 0 w 24"/>
                <a:gd name="T31" fmla="*/ 7 h 34"/>
                <a:gd name="T32" fmla="*/ 2 w 24"/>
                <a:gd name="T33" fmla="*/ 9 h 34"/>
                <a:gd name="T34" fmla="*/ 0 w 24"/>
                <a:gd name="T35" fmla="*/ 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34">
                  <a:moveTo>
                    <a:pt x="0" y="3"/>
                  </a:moveTo>
                  <a:lnTo>
                    <a:pt x="2" y="9"/>
                  </a:lnTo>
                  <a:lnTo>
                    <a:pt x="8" y="14"/>
                  </a:lnTo>
                  <a:lnTo>
                    <a:pt x="11" y="19"/>
                  </a:lnTo>
                  <a:lnTo>
                    <a:pt x="13" y="27"/>
                  </a:lnTo>
                  <a:lnTo>
                    <a:pt x="12" y="34"/>
                  </a:lnTo>
                  <a:lnTo>
                    <a:pt x="24" y="34"/>
                  </a:lnTo>
                  <a:lnTo>
                    <a:pt x="23" y="27"/>
                  </a:lnTo>
                  <a:lnTo>
                    <a:pt x="20" y="17"/>
                  </a:lnTo>
                  <a:lnTo>
                    <a:pt x="15" y="7"/>
                  </a:lnTo>
                  <a:lnTo>
                    <a:pt x="7" y="0"/>
                  </a:lnTo>
                  <a:lnTo>
                    <a:pt x="9" y="6"/>
                  </a:lnTo>
                  <a:lnTo>
                    <a:pt x="7" y="0"/>
                  </a:lnTo>
                  <a:lnTo>
                    <a:pt x="3" y="0"/>
                  </a:lnTo>
                  <a:lnTo>
                    <a:pt x="0" y="2"/>
                  </a:lnTo>
                  <a:lnTo>
                    <a:pt x="0" y="7"/>
                  </a:lnTo>
                  <a:lnTo>
                    <a:pt x="2" y="9"/>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25" name="Freeform 957"/>
            <p:cNvSpPr>
              <a:spLocks/>
            </p:cNvSpPr>
            <p:nvPr/>
          </p:nvSpPr>
          <p:spPr bwMode="auto">
            <a:xfrm>
              <a:off x="3120" y="3850"/>
              <a:ext cx="4" cy="10"/>
            </a:xfrm>
            <a:custGeom>
              <a:avLst/>
              <a:gdLst>
                <a:gd name="T0" fmla="*/ 0 w 12"/>
                <a:gd name="T1" fmla="*/ 4 h 29"/>
                <a:gd name="T2" fmla="*/ 0 w 12"/>
                <a:gd name="T3" fmla="*/ 4 h 29"/>
                <a:gd name="T4" fmla="*/ 2 w 12"/>
                <a:gd name="T5" fmla="*/ 9 h 29"/>
                <a:gd name="T6" fmla="*/ 3 w 12"/>
                <a:gd name="T7" fmla="*/ 15 h 29"/>
                <a:gd name="T8" fmla="*/ 3 w 12"/>
                <a:gd name="T9" fmla="*/ 21 h 29"/>
                <a:gd name="T10" fmla="*/ 1 w 12"/>
                <a:gd name="T11" fmla="*/ 26 h 29"/>
                <a:gd name="T12" fmla="*/ 10 w 12"/>
                <a:gd name="T13" fmla="*/ 29 h 29"/>
                <a:gd name="T14" fmla="*/ 12 w 12"/>
                <a:gd name="T15" fmla="*/ 21 h 29"/>
                <a:gd name="T16" fmla="*/ 12 w 12"/>
                <a:gd name="T17" fmla="*/ 15 h 29"/>
                <a:gd name="T18" fmla="*/ 11 w 12"/>
                <a:gd name="T19" fmla="*/ 7 h 29"/>
                <a:gd name="T20" fmla="*/ 9 w 12"/>
                <a:gd name="T21" fmla="*/ 0 h 29"/>
                <a:gd name="T22" fmla="*/ 9 w 12"/>
                <a:gd name="T23" fmla="*/ 0 h 29"/>
                <a:gd name="T24" fmla="*/ 0 w 12"/>
                <a:gd name="T25"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29">
                  <a:moveTo>
                    <a:pt x="0" y="4"/>
                  </a:moveTo>
                  <a:lnTo>
                    <a:pt x="0" y="4"/>
                  </a:lnTo>
                  <a:lnTo>
                    <a:pt x="2" y="9"/>
                  </a:lnTo>
                  <a:lnTo>
                    <a:pt x="3" y="15"/>
                  </a:lnTo>
                  <a:lnTo>
                    <a:pt x="3" y="21"/>
                  </a:lnTo>
                  <a:lnTo>
                    <a:pt x="1" y="26"/>
                  </a:lnTo>
                  <a:lnTo>
                    <a:pt x="10" y="29"/>
                  </a:lnTo>
                  <a:lnTo>
                    <a:pt x="12" y="21"/>
                  </a:lnTo>
                  <a:lnTo>
                    <a:pt x="12" y="15"/>
                  </a:lnTo>
                  <a:lnTo>
                    <a:pt x="11" y="7"/>
                  </a:lnTo>
                  <a:lnTo>
                    <a:pt x="9" y="0"/>
                  </a:lnTo>
                  <a:lnTo>
                    <a:pt x="9" y="0"/>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26" name="Freeform 958"/>
            <p:cNvSpPr>
              <a:spLocks/>
            </p:cNvSpPr>
            <p:nvPr/>
          </p:nvSpPr>
          <p:spPr bwMode="auto">
            <a:xfrm>
              <a:off x="3110" y="3840"/>
              <a:ext cx="13" cy="11"/>
            </a:xfrm>
            <a:custGeom>
              <a:avLst/>
              <a:gdLst>
                <a:gd name="T0" fmla="*/ 0 w 40"/>
                <a:gd name="T1" fmla="*/ 9 h 33"/>
                <a:gd name="T2" fmla="*/ 0 w 40"/>
                <a:gd name="T3" fmla="*/ 9 h 33"/>
                <a:gd name="T4" fmla="*/ 3 w 40"/>
                <a:gd name="T5" fmla="*/ 11 h 33"/>
                <a:gd name="T6" fmla="*/ 8 w 40"/>
                <a:gd name="T7" fmla="*/ 13 h 33"/>
                <a:gd name="T8" fmla="*/ 13 w 40"/>
                <a:gd name="T9" fmla="*/ 16 h 33"/>
                <a:gd name="T10" fmla="*/ 18 w 40"/>
                <a:gd name="T11" fmla="*/ 20 h 33"/>
                <a:gd name="T12" fmla="*/ 23 w 40"/>
                <a:gd name="T13" fmla="*/ 24 h 33"/>
                <a:gd name="T14" fmla="*/ 26 w 40"/>
                <a:gd name="T15" fmla="*/ 28 h 33"/>
                <a:gd name="T16" fmla="*/ 29 w 40"/>
                <a:gd name="T17" fmla="*/ 32 h 33"/>
                <a:gd name="T18" fmla="*/ 31 w 40"/>
                <a:gd name="T19" fmla="*/ 33 h 33"/>
                <a:gd name="T20" fmla="*/ 40 w 40"/>
                <a:gd name="T21" fmla="*/ 29 h 33"/>
                <a:gd name="T22" fmla="*/ 36 w 40"/>
                <a:gd name="T23" fmla="*/ 25 h 33"/>
                <a:gd name="T24" fmla="*/ 33 w 40"/>
                <a:gd name="T25" fmla="*/ 21 h 33"/>
                <a:gd name="T26" fmla="*/ 29 w 40"/>
                <a:gd name="T27" fmla="*/ 17 h 33"/>
                <a:gd name="T28" fmla="*/ 25 w 40"/>
                <a:gd name="T29" fmla="*/ 13 h 33"/>
                <a:gd name="T30" fmla="*/ 18 w 40"/>
                <a:gd name="T31" fmla="*/ 7 h 33"/>
                <a:gd name="T32" fmla="*/ 12 w 40"/>
                <a:gd name="T33" fmla="*/ 4 h 33"/>
                <a:gd name="T34" fmla="*/ 5 w 40"/>
                <a:gd name="T35" fmla="*/ 1 h 33"/>
                <a:gd name="T36" fmla="*/ 0 w 40"/>
                <a:gd name="T37" fmla="*/ 0 h 33"/>
                <a:gd name="T38" fmla="*/ 0 w 40"/>
                <a:gd name="T39" fmla="*/ 0 h 33"/>
                <a:gd name="T40" fmla="*/ 0 w 40"/>
                <a:gd name="T41" fmla="*/ 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33">
                  <a:moveTo>
                    <a:pt x="0" y="9"/>
                  </a:moveTo>
                  <a:lnTo>
                    <a:pt x="0" y="9"/>
                  </a:lnTo>
                  <a:lnTo>
                    <a:pt x="3" y="11"/>
                  </a:lnTo>
                  <a:lnTo>
                    <a:pt x="8" y="13"/>
                  </a:lnTo>
                  <a:lnTo>
                    <a:pt x="13" y="16"/>
                  </a:lnTo>
                  <a:lnTo>
                    <a:pt x="18" y="20"/>
                  </a:lnTo>
                  <a:lnTo>
                    <a:pt x="23" y="24"/>
                  </a:lnTo>
                  <a:lnTo>
                    <a:pt x="26" y="28"/>
                  </a:lnTo>
                  <a:lnTo>
                    <a:pt x="29" y="32"/>
                  </a:lnTo>
                  <a:lnTo>
                    <a:pt x="31" y="33"/>
                  </a:lnTo>
                  <a:lnTo>
                    <a:pt x="40" y="29"/>
                  </a:lnTo>
                  <a:lnTo>
                    <a:pt x="36" y="25"/>
                  </a:lnTo>
                  <a:lnTo>
                    <a:pt x="33" y="21"/>
                  </a:lnTo>
                  <a:lnTo>
                    <a:pt x="29" y="17"/>
                  </a:lnTo>
                  <a:lnTo>
                    <a:pt x="25" y="13"/>
                  </a:lnTo>
                  <a:lnTo>
                    <a:pt x="18" y="7"/>
                  </a:lnTo>
                  <a:lnTo>
                    <a:pt x="12" y="4"/>
                  </a:lnTo>
                  <a:lnTo>
                    <a:pt x="5" y="1"/>
                  </a:lnTo>
                  <a:lnTo>
                    <a:pt x="0" y="0"/>
                  </a:lnTo>
                  <a:lnTo>
                    <a:pt x="0"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27" name="Freeform 959"/>
            <p:cNvSpPr>
              <a:spLocks/>
            </p:cNvSpPr>
            <p:nvPr/>
          </p:nvSpPr>
          <p:spPr bwMode="auto">
            <a:xfrm>
              <a:off x="3091" y="3840"/>
              <a:ext cx="19" cy="10"/>
            </a:xfrm>
            <a:custGeom>
              <a:avLst/>
              <a:gdLst>
                <a:gd name="T0" fmla="*/ 0 w 58"/>
                <a:gd name="T1" fmla="*/ 23 h 29"/>
                <a:gd name="T2" fmla="*/ 7 w 58"/>
                <a:gd name="T3" fmla="*/ 29 h 29"/>
                <a:gd name="T4" fmla="*/ 14 w 58"/>
                <a:gd name="T5" fmla="*/ 25 h 29"/>
                <a:gd name="T6" fmla="*/ 21 w 58"/>
                <a:gd name="T7" fmla="*/ 21 h 29"/>
                <a:gd name="T8" fmla="*/ 27 w 58"/>
                <a:gd name="T9" fmla="*/ 17 h 29"/>
                <a:gd name="T10" fmla="*/ 34 w 58"/>
                <a:gd name="T11" fmla="*/ 15 h 29"/>
                <a:gd name="T12" fmla="*/ 40 w 58"/>
                <a:gd name="T13" fmla="*/ 13 h 29"/>
                <a:gd name="T14" fmla="*/ 46 w 58"/>
                <a:gd name="T15" fmla="*/ 10 h 29"/>
                <a:gd name="T16" fmla="*/ 52 w 58"/>
                <a:gd name="T17" fmla="*/ 12 h 29"/>
                <a:gd name="T18" fmla="*/ 58 w 58"/>
                <a:gd name="T19" fmla="*/ 10 h 29"/>
                <a:gd name="T20" fmla="*/ 58 w 58"/>
                <a:gd name="T21" fmla="*/ 1 h 29"/>
                <a:gd name="T22" fmla="*/ 52 w 58"/>
                <a:gd name="T23" fmla="*/ 0 h 29"/>
                <a:gd name="T24" fmla="*/ 46 w 58"/>
                <a:gd name="T25" fmla="*/ 1 h 29"/>
                <a:gd name="T26" fmla="*/ 38 w 58"/>
                <a:gd name="T27" fmla="*/ 4 h 29"/>
                <a:gd name="T28" fmla="*/ 31 w 58"/>
                <a:gd name="T29" fmla="*/ 6 h 29"/>
                <a:gd name="T30" fmla="*/ 24 w 58"/>
                <a:gd name="T31" fmla="*/ 8 h 29"/>
                <a:gd name="T32" fmla="*/ 16 w 58"/>
                <a:gd name="T33" fmla="*/ 12 h 29"/>
                <a:gd name="T34" fmla="*/ 10 w 58"/>
                <a:gd name="T35" fmla="*/ 16 h 29"/>
                <a:gd name="T36" fmla="*/ 3 w 58"/>
                <a:gd name="T37" fmla="*/ 20 h 29"/>
                <a:gd name="T38" fmla="*/ 10 w 58"/>
                <a:gd name="T39" fmla="*/ 25 h 29"/>
                <a:gd name="T40" fmla="*/ 3 w 58"/>
                <a:gd name="T41" fmla="*/ 20 h 29"/>
                <a:gd name="T42" fmla="*/ 0 w 58"/>
                <a:gd name="T43" fmla="*/ 22 h 29"/>
                <a:gd name="T44" fmla="*/ 0 w 58"/>
                <a:gd name="T45" fmla="*/ 25 h 29"/>
                <a:gd name="T46" fmla="*/ 4 w 58"/>
                <a:gd name="T47" fmla="*/ 29 h 29"/>
                <a:gd name="T48" fmla="*/ 7 w 58"/>
                <a:gd name="T49" fmla="*/ 29 h 29"/>
                <a:gd name="T50" fmla="*/ 0 w 58"/>
                <a:gd name="T51" fmla="*/ 2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8" h="29">
                  <a:moveTo>
                    <a:pt x="0" y="23"/>
                  </a:moveTo>
                  <a:lnTo>
                    <a:pt x="7" y="29"/>
                  </a:lnTo>
                  <a:lnTo>
                    <a:pt x="14" y="25"/>
                  </a:lnTo>
                  <a:lnTo>
                    <a:pt x="21" y="21"/>
                  </a:lnTo>
                  <a:lnTo>
                    <a:pt x="27" y="17"/>
                  </a:lnTo>
                  <a:lnTo>
                    <a:pt x="34" y="15"/>
                  </a:lnTo>
                  <a:lnTo>
                    <a:pt x="40" y="13"/>
                  </a:lnTo>
                  <a:lnTo>
                    <a:pt x="46" y="10"/>
                  </a:lnTo>
                  <a:lnTo>
                    <a:pt x="52" y="12"/>
                  </a:lnTo>
                  <a:lnTo>
                    <a:pt x="58" y="10"/>
                  </a:lnTo>
                  <a:lnTo>
                    <a:pt x="58" y="1"/>
                  </a:lnTo>
                  <a:lnTo>
                    <a:pt x="52" y="0"/>
                  </a:lnTo>
                  <a:lnTo>
                    <a:pt x="46" y="1"/>
                  </a:lnTo>
                  <a:lnTo>
                    <a:pt x="38" y="4"/>
                  </a:lnTo>
                  <a:lnTo>
                    <a:pt x="31" y="6"/>
                  </a:lnTo>
                  <a:lnTo>
                    <a:pt x="24" y="8"/>
                  </a:lnTo>
                  <a:lnTo>
                    <a:pt x="16" y="12"/>
                  </a:lnTo>
                  <a:lnTo>
                    <a:pt x="10" y="16"/>
                  </a:lnTo>
                  <a:lnTo>
                    <a:pt x="3" y="20"/>
                  </a:lnTo>
                  <a:lnTo>
                    <a:pt x="10" y="25"/>
                  </a:lnTo>
                  <a:lnTo>
                    <a:pt x="3" y="20"/>
                  </a:lnTo>
                  <a:lnTo>
                    <a:pt x="0" y="22"/>
                  </a:lnTo>
                  <a:lnTo>
                    <a:pt x="0" y="25"/>
                  </a:lnTo>
                  <a:lnTo>
                    <a:pt x="4" y="29"/>
                  </a:lnTo>
                  <a:lnTo>
                    <a:pt x="7" y="29"/>
                  </a:lnTo>
                  <a:lnTo>
                    <a:pt x="0"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28" name="Freeform 960"/>
            <p:cNvSpPr>
              <a:spLocks/>
            </p:cNvSpPr>
            <p:nvPr/>
          </p:nvSpPr>
          <p:spPr bwMode="auto">
            <a:xfrm>
              <a:off x="3090" y="3837"/>
              <a:ext cx="4" cy="11"/>
            </a:xfrm>
            <a:custGeom>
              <a:avLst/>
              <a:gdLst>
                <a:gd name="T0" fmla="*/ 0 w 12"/>
                <a:gd name="T1" fmla="*/ 0 h 34"/>
                <a:gd name="T2" fmla="*/ 0 w 12"/>
                <a:gd name="T3" fmla="*/ 0 h 34"/>
                <a:gd name="T4" fmla="*/ 1 w 12"/>
                <a:gd name="T5" fmla="*/ 7 h 34"/>
                <a:gd name="T6" fmla="*/ 3 w 12"/>
                <a:gd name="T7" fmla="*/ 16 h 34"/>
                <a:gd name="T8" fmla="*/ 3 w 12"/>
                <a:gd name="T9" fmla="*/ 25 h 34"/>
                <a:gd name="T10" fmla="*/ 1 w 12"/>
                <a:gd name="T11" fmla="*/ 32 h 34"/>
                <a:gd name="T12" fmla="*/ 11 w 12"/>
                <a:gd name="T13" fmla="*/ 34 h 34"/>
                <a:gd name="T14" fmla="*/ 12 w 12"/>
                <a:gd name="T15" fmla="*/ 25 h 34"/>
                <a:gd name="T16" fmla="*/ 12 w 12"/>
                <a:gd name="T17" fmla="*/ 16 h 34"/>
                <a:gd name="T18" fmla="*/ 11 w 12"/>
                <a:gd name="T19" fmla="*/ 7 h 34"/>
                <a:gd name="T20" fmla="*/ 12 w 12"/>
                <a:gd name="T21" fmla="*/ 0 h 34"/>
                <a:gd name="T22" fmla="*/ 12 w 12"/>
                <a:gd name="T23" fmla="*/ 0 h 34"/>
                <a:gd name="T24" fmla="*/ 0 w 12"/>
                <a:gd name="T2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34">
                  <a:moveTo>
                    <a:pt x="0" y="0"/>
                  </a:moveTo>
                  <a:lnTo>
                    <a:pt x="0" y="0"/>
                  </a:lnTo>
                  <a:lnTo>
                    <a:pt x="1" y="7"/>
                  </a:lnTo>
                  <a:lnTo>
                    <a:pt x="3" y="16"/>
                  </a:lnTo>
                  <a:lnTo>
                    <a:pt x="3" y="25"/>
                  </a:lnTo>
                  <a:lnTo>
                    <a:pt x="1" y="32"/>
                  </a:lnTo>
                  <a:lnTo>
                    <a:pt x="11" y="34"/>
                  </a:lnTo>
                  <a:lnTo>
                    <a:pt x="12" y="25"/>
                  </a:lnTo>
                  <a:lnTo>
                    <a:pt x="12" y="16"/>
                  </a:lnTo>
                  <a:lnTo>
                    <a:pt x="11" y="7"/>
                  </a:lnTo>
                  <a:lnTo>
                    <a:pt x="12" y="0"/>
                  </a:lnTo>
                  <a:lnTo>
                    <a:pt x="1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29" name="Freeform 961"/>
            <p:cNvSpPr>
              <a:spLocks/>
            </p:cNvSpPr>
            <p:nvPr/>
          </p:nvSpPr>
          <p:spPr bwMode="auto">
            <a:xfrm>
              <a:off x="3081" y="3825"/>
              <a:ext cx="13" cy="12"/>
            </a:xfrm>
            <a:custGeom>
              <a:avLst/>
              <a:gdLst>
                <a:gd name="T0" fmla="*/ 0 w 41"/>
                <a:gd name="T1" fmla="*/ 9 h 37"/>
                <a:gd name="T2" fmla="*/ 1 w 41"/>
                <a:gd name="T3" fmla="*/ 9 h 37"/>
                <a:gd name="T4" fmla="*/ 2 w 41"/>
                <a:gd name="T5" fmla="*/ 11 h 37"/>
                <a:gd name="T6" fmla="*/ 8 w 41"/>
                <a:gd name="T7" fmla="*/ 14 h 37"/>
                <a:gd name="T8" fmla="*/ 12 w 41"/>
                <a:gd name="T9" fmla="*/ 16 h 37"/>
                <a:gd name="T10" fmla="*/ 18 w 41"/>
                <a:gd name="T11" fmla="*/ 22 h 37"/>
                <a:gd name="T12" fmla="*/ 22 w 41"/>
                <a:gd name="T13" fmla="*/ 27 h 37"/>
                <a:gd name="T14" fmla="*/ 27 w 41"/>
                <a:gd name="T15" fmla="*/ 32 h 37"/>
                <a:gd name="T16" fmla="*/ 29 w 41"/>
                <a:gd name="T17" fmla="*/ 36 h 37"/>
                <a:gd name="T18" fmla="*/ 29 w 41"/>
                <a:gd name="T19" fmla="*/ 37 h 37"/>
                <a:gd name="T20" fmla="*/ 41 w 41"/>
                <a:gd name="T21" fmla="*/ 37 h 37"/>
                <a:gd name="T22" fmla="*/ 38 w 41"/>
                <a:gd name="T23" fmla="*/ 31 h 37"/>
                <a:gd name="T24" fmla="*/ 34 w 41"/>
                <a:gd name="T25" fmla="*/ 26 h 37"/>
                <a:gd name="T26" fmla="*/ 29 w 41"/>
                <a:gd name="T27" fmla="*/ 20 h 37"/>
                <a:gd name="T28" fmla="*/ 25 w 41"/>
                <a:gd name="T29" fmla="*/ 15 h 37"/>
                <a:gd name="T30" fmla="*/ 19 w 41"/>
                <a:gd name="T31" fmla="*/ 9 h 37"/>
                <a:gd name="T32" fmla="*/ 12 w 41"/>
                <a:gd name="T33" fmla="*/ 5 h 37"/>
                <a:gd name="T34" fmla="*/ 6 w 41"/>
                <a:gd name="T35" fmla="*/ 1 h 37"/>
                <a:gd name="T36" fmla="*/ 1 w 41"/>
                <a:gd name="T37" fmla="*/ 0 h 37"/>
                <a:gd name="T38" fmla="*/ 2 w 41"/>
                <a:gd name="T39" fmla="*/ 0 h 37"/>
                <a:gd name="T40" fmla="*/ 0 w 41"/>
                <a:gd name="T41" fmla="*/ 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37">
                  <a:moveTo>
                    <a:pt x="0" y="9"/>
                  </a:moveTo>
                  <a:lnTo>
                    <a:pt x="1" y="9"/>
                  </a:lnTo>
                  <a:lnTo>
                    <a:pt x="2" y="11"/>
                  </a:lnTo>
                  <a:lnTo>
                    <a:pt x="8" y="14"/>
                  </a:lnTo>
                  <a:lnTo>
                    <a:pt x="12" y="16"/>
                  </a:lnTo>
                  <a:lnTo>
                    <a:pt x="18" y="22"/>
                  </a:lnTo>
                  <a:lnTo>
                    <a:pt x="22" y="27"/>
                  </a:lnTo>
                  <a:lnTo>
                    <a:pt x="27" y="32"/>
                  </a:lnTo>
                  <a:lnTo>
                    <a:pt x="29" y="36"/>
                  </a:lnTo>
                  <a:lnTo>
                    <a:pt x="29" y="37"/>
                  </a:lnTo>
                  <a:lnTo>
                    <a:pt x="41" y="37"/>
                  </a:lnTo>
                  <a:lnTo>
                    <a:pt x="38" y="31"/>
                  </a:lnTo>
                  <a:lnTo>
                    <a:pt x="34" y="26"/>
                  </a:lnTo>
                  <a:lnTo>
                    <a:pt x="29" y="20"/>
                  </a:lnTo>
                  <a:lnTo>
                    <a:pt x="25" y="15"/>
                  </a:lnTo>
                  <a:lnTo>
                    <a:pt x="19" y="9"/>
                  </a:lnTo>
                  <a:lnTo>
                    <a:pt x="12" y="5"/>
                  </a:lnTo>
                  <a:lnTo>
                    <a:pt x="6" y="1"/>
                  </a:lnTo>
                  <a:lnTo>
                    <a:pt x="1" y="0"/>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30" name="Freeform 962"/>
            <p:cNvSpPr>
              <a:spLocks/>
            </p:cNvSpPr>
            <p:nvPr/>
          </p:nvSpPr>
          <p:spPr bwMode="auto">
            <a:xfrm>
              <a:off x="3064" y="3819"/>
              <a:ext cx="17" cy="9"/>
            </a:xfrm>
            <a:custGeom>
              <a:avLst/>
              <a:gdLst>
                <a:gd name="T0" fmla="*/ 9 w 53"/>
                <a:gd name="T1" fmla="*/ 6 h 25"/>
                <a:gd name="T2" fmla="*/ 5 w 53"/>
                <a:gd name="T3" fmla="*/ 11 h 25"/>
                <a:gd name="T4" fmla="*/ 14 w 53"/>
                <a:gd name="T5" fmla="*/ 11 h 25"/>
                <a:gd name="T6" fmla="*/ 21 w 53"/>
                <a:gd name="T7" fmla="*/ 12 h 25"/>
                <a:gd name="T8" fmla="*/ 28 w 53"/>
                <a:gd name="T9" fmla="*/ 14 h 25"/>
                <a:gd name="T10" fmla="*/ 33 w 53"/>
                <a:gd name="T11" fmla="*/ 16 h 25"/>
                <a:gd name="T12" fmla="*/ 38 w 53"/>
                <a:gd name="T13" fmla="*/ 20 h 25"/>
                <a:gd name="T14" fmla="*/ 42 w 53"/>
                <a:gd name="T15" fmla="*/ 22 h 25"/>
                <a:gd name="T16" fmla="*/ 46 w 53"/>
                <a:gd name="T17" fmla="*/ 24 h 25"/>
                <a:gd name="T18" fmla="*/ 51 w 53"/>
                <a:gd name="T19" fmla="*/ 25 h 25"/>
                <a:gd name="T20" fmla="*/ 53 w 53"/>
                <a:gd name="T21" fmla="*/ 16 h 25"/>
                <a:gd name="T22" fmla="*/ 51 w 53"/>
                <a:gd name="T23" fmla="*/ 15 h 25"/>
                <a:gd name="T24" fmla="*/ 47 w 53"/>
                <a:gd name="T25" fmla="*/ 13 h 25"/>
                <a:gd name="T26" fmla="*/ 42 w 53"/>
                <a:gd name="T27" fmla="*/ 11 h 25"/>
                <a:gd name="T28" fmla="*/ 38 w 53"/>
                <a:gd name="T29" fmla="*/ 7 h 25"/>
                <a:gd name="T30" fmla="*/ 30 w 53"/>
                <a:gd name="T31" fmla="*/ 5 h 25"/>
                <a:gd name="T32" fmla="*/ 23 w 53"/>
                <a:gd name="T33" fmla="*/ 3 h 25"/>
                <a:gd name="T34" fmla="*/ 14 w 53"/>
                <a:gd name="T35" fmla="*/ 1 h 25"/>
                <a:gd name="T36" fmla="*/ 5 w 53"/>
                <a:gd name="T37" fmla="*/ 1 h 25"/>
                <a:gd name="T38" fmla="*/ 0 w 53"/>
                <a:gd name="T39" fmla="*/ 6 h 25"/>
                <a:gd name="T40" fmla="*/ 5 w 53"/>
                <a:gd name="T41" fmla="*/ 0 h 25"/>
                <a:gd name="T42" fmla="*/ 1 w 53"/>
                <a:gd name="T43" fmla="*/ 3 h 25"/>
                <a:gd name="T44" fmla="*/ 0 w 53"/>
                <a:gd name="T45" fmla="*/ 6 h 25"/>
                <a:gd name="T46" fmla="*/ 1 w 53"/>
                <a:gd name="T47" fmla="*/ 9 h 25"/>
                <a:gd name="T48" fmla="*/ 5 w 53"/>
                <a:gd name="T49" fmla="*/ 12 h 25"/>
                <a:gd name="T50" fmla="*/ 9 w 53"/>
                <a:gd name="T51" fmla="*/ 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25">
                  <a:moveTo>
                    <a:pt x="9" y="6"/>
                  </a:moveTo>
                  <a:lnTo>
                    <a:pt x="5" y="11"/>
                  </a:lnTo>
                  <a:lnTo>
                    <a:pt x="14" y="11"/>
                  </a:lnTo>
                  <a:lnTo>
                    <a:pt x="21" y="12"/>
                  </a:lnTo>
                  <a:lnTo>
                    <a:pt x="28" y="14"/>
                  </a:lnTo>
                  <a:lnTo>
                    <a:pt x="33" y="16"/>
                  </a:lnTo>
                  <a:lnTo>
                    <a:pt x="38" y="20"/>
                  </a:lnTo>
                  <a:lnTo>
                    <a:pt x="42" y="22"/>
                  </a:lnTo>
                  <a:lnTo>
                    <a:pt x="46" y="24"/>
                  </a:lnTo>
                  <a:lnTo>
                    <a:pt x="51" y="25"/>
                  </a:lnTo>
                  <a:lnTo>
                    <a:pt x="53" y="16"/>
                  </a:lnTo>
                  <a:lnTo>
                    <a:pt x="51" y="15"/>
                  </a:lnTo>
                  <a:lnTo>
                    <a:pt x="47" y="13"/>
                  </a:lnTo>
                  <a:lnTo>
                    <a:pt x="42" y="11"/>
                  </a:lnTo>
                  <a:lnTo>
                    <a:pt x="38" y="7"/>
                  </a:lnTo>
                  <a:lnTo>
                    <a:pt x="30" y="5"/>
                  </a:lnTo>
                  <a:lnTo>
                    <a:pt x="23" y="3"/>
                  </a:lnTo>
                  <a:lnTo>
                    <a:pt x="14" y="1"/>
                  </a:lnTo>
                  <a:lnTo>
                    <a:pt x="5" y="1"/>
                  </a:lnTo>
                  <a:lnTo>
                    <a:pt x="0" y="6"/>
                  </a:lnTo>
                  <a:lnTo>
                    <a:pt x="5" y="0"/>
                  </a:lnTo>
                  <a:lnTo>
                    <a:pt x="1" y="3"/>
                  </a:lnTo>
                  <a:lnTo>
                    <a:pt x="0" y="6"/>
                  </a:lnTo>
                  <a:lnTo>
                    <a:pt x="1" y="9"/>
                  </a:lnTo>
                  <a:lnTo>
                    <a:pt x="5" y="12"/>
                  </a:lnTo>
                  <a:lnTo>
                    <a:pt x="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31" name="Freeform 963"/>
            <p:cNvSpPr>
              <a:spLocks/>
            </p:cNvSpPr>
            <p:nvPr/>
          </p:nvSpPr>
          <p:spPr bwMode="auto">
            <a:xfrm>
              <a:off x="3049" y="3821"/>
              <a:ext cx="18" cy="6"/>
            </a:xfrm>
            <a:custGeom>
              <a:avLst/>
              <a:gdLst>
                <a:gd name="T0" fmla="*/ 0 w 52"/>
                <a:gd name="T1" fmla="*/ 10 h 17"/>
                <a:gd name="T2" fmla="*/ 4 w 52"/>
                <a:gd name="T3" fmla="*/ 16 h 17"/>
                <a:gd name="T4" fmla="*/ 11 w 52"/>
                <a:gd name="T5" fmla="*/ 16 h 17"/>
                <a:gd name="T6" fmla="*/ 19 w 52"/>
                <a:gd name="T7" fmla="*/ 17 h 17"/>
                <a:gd name="T8" fmla="*/ 26 w 52"/>
                <a:gd name="T9" fmla="*/ 17 h 17"/>
                <a:gd name="T10" fmla="*/ 33 w 52"/>
                <a:gd name="T11" fmla="*/ 16 h 17"/>
                <a:gd name="T12" fmla="*/ 40 w 52"/>
                <a:gd name="T13" fmla="*/ 15 h 17"/>
                <a:gd name="T14" fmla="*/ 45 w 52"/>
                <a:gd name="T15" fmla="*/ 13 h 17"/>
                <a:gd name="T16" fmla="*/ 51 w 52"/>
                <a:gd name="T17" fmla="*/ 7 h 17"/>
                <a:gd name="T18" fmla="*/ 52 w 52"/>
                <a:gd name="T19" fmla="*/ 0 h 17"/>
                <a:gd name="T20" fmla="*/ 43 w 52"/>
                <a:gd name="T21" fmla="*/ 0 h 17"/>
                <a:gd name="T22" fmla="*/ 42 w 52"/>
                <a:gd name="T23" fmla="*/ 2 h 17"/>
                <a:gd name="T24" fmla="*/ 41 w 52"/>
                <a:gd name="T25" fmla="*/ 3 h 17"/>
                <a:gd name="T26" fmla="*/ 37 w 52"/>
                <a:gd name="T27" fmla="*/ 6 h 17"/>
                <a:gd name="T28" fmla="*/ 33 w 52"/>
                <a:gd name="T29" fmla="*/ 7 h 17"/>
                <a:gd name="T30" fmla="*/ 26 w 52"/>
                <a:gd name="T31" fmla="*/ 8 h 17"/>
                <a:gd name="T32" fmla="*/ 19 w 52"/>
                <a:gd name="T33" fmla="*/ 8 h 17"/>
                <a:gd name="T34" fmla="*/ 11 w 52"/>
                <a:gd name="T35" fmla="*/ 7 h 17"/>
                <a:gd name="T36" fmla="*/ 4 w 52"/>
                <a:gd name="T37" fmla="*/ 7 h 17"/>
                <a:gd name="T38" fmla="*/ 9 w 52"/>
                <a:gd name="T39" fmla="*/ 13 h 17"/>
                <a:gd name="T40" fmla="*/ 4 w 52"/>
                <a:gd name="T41" fmla="*/ 6 h 17"/>
                <a:gd name="T42" fmla="*/ 1 w 52"/>
                <a:gd name="T43" fmla="*/ 8 h 17"/>
                <a:gd name="T44" fmla="*/ 0 w 52"/>
                <a:gd name="T45" fmla="*/ 11 h 17"/>
                <a:gd name="T46" fmla="*/ 1 w 52"/>
                <a:gd name="T47" fmla="*/ 15 h 17"/>
                <a:gd name="T48" fmla="*/ 4 w 52"/>
                <a:gd name="T49" fmla="*/ 17 h 17"/>
                <a:gd name="T50" fmla="*/ 0 w 52"/>
                <a:gd name="T51" fmla="*/ 1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2" h="17">
                  <a:moveTo>
                    <a:pt x="0" y="10"/>
                  </a:moveTo>
                  <a:lnTo>
                    <a:pt x="4" y="16"/>
                  </a:lnTo>
                  <a:lnTo>
                    <a:pt x="11" y="16"/>
                  </a:lnTo>
                  <a:lnTo>
                    <a:pt x="19" y="17"/>
                  </a:lnTo>
                  <a:lnTo>
                    <a:pt x="26" y="17"/>
                  </a:lnTo>
                  <a:lnTo>
                    <a:pt x="33" y="16"/>
                  </a:lnTo>
                  <a:lnTo>
                    <a:pt x="40" y="15"/>
                  </a:lnTo>
                  <a:lnTo>
                    <a:pt x="45" y="13"/>
                  </a:lnTo>
                  <a:lnTo>
                    <a:pt x="51" y="7"/>
                  </a:lnTo>
                  <a:lnTo>
                    <a:pt x="52" y="0"/>
                  </a:lnTo>
                  <a:lnTo>
                    <a:pt x="43" y="0"/>
                  </a:lnTo>
                  <a:lnTo>
                    <a:pt x="42" y="2"/>
                  </a:lnTo>
                  <a:lnTo>
                    <a:pt x="41" y="3"/>
                  </a:lnTo>
                  <a:lnTo>
                    <a:pt x="37" y="6"/>
                  </a:lnTo>
                  <a:lnTo>
                    <a:pt x="33" y="7"/>
                  </a:lnTo>
                  <a:lnTo>
                    <a:pt x="26" y="8"/>
                  </a:lnTo>
                  <a:lnTo>
                    <a:pt x="19" y="8"/>
                  </a:lnTo>
                  <a:lnTo>
                    <a:pt x="11" y="7"/>
                  </a:lnTo>
                  <a:lnTo>
                    <a:pt x="4" y="7"/>
                  </a:lnTo>
                  <a:lnTo>
                    <a:pt x="9" y="13"/>
                  </a:lnTo>
                  <a:lnTo>
                    <a:pt x="4" y="6"/>
                  </a:lnTo>
                  <a:lnTo>
                    <a:pt x="1" y="8"/>
                  </a:lnTo>
                  <a:lnTo>
                    <a:pt x="0" y="11"/>
                  </a:lnTo>
                  <a:lnTo>
                    <a:pt x="1" y="15"/>
                  </a:lnTo>
                  <a:lnTo>
                    <a:pt x="4" y="17"/>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32" name="Freeform 964"/>
            <p:cNvSpPr>
              <a:spLocks/>
            </p:cNvSpPr>
            <p:nvPr/>
          </p:nvSpPr>
          <p:spPr bwMode="auto">
            <a:xfrm>
              <a:off x="3049" y="3805"/>
              <a:ext cx="23" cy="21"/>
            </a:xfrm>
            <a:custGeom>
              <a:avLst/>
              <a:gdLst>
                <a:gd name="T0" fmla="*/ 64 w 68"/>
                <a:gd name="T1" fmla="*/ 0 h 61"/>
                <a:gd name="T2" fmla="*/ 59 w 68"/>
                <a:gd name="T3" fmla="*/ 2 h 61"/>
                <a:gd name="T4" fmla="*/ 56 w 68"/>
                <a:gd name="T5" fmla="*/ 8 h 61"/>
                <a:gd name="T6" fmla="*/ 48 w 68"/>
                <a:gd name="T7" fmla="*/ 15 h 61"/>
                <a:gd name="T8" fmla="*/ 39 w 68"/>
                <a:gd name="T9" fmla="*/ 22 h 61"/>
                <a:gd name="T10" fmla="*/ 29 w 68"/>
                <a:gd name="T11" fmla="*/ 30 h 61"/>
                <a:gd name="T12" fmla="*/ 19 w 68"/>
                <a:gd name="T13" fmla="*/ 38 h 61"/>
                <a:gd name="T14" fmla="*/ 11 w 68"/>
                <a:gd name="T15" fmla="*/ 45 h 61"/>
                <a:gd name="T16" fmla="*/ 4 w 68"/>
                <a:gd name="T17" fmla="*/ 50 h 61"/>
                <a:gd name="T18" fmla="*/ 0 w 68"/>
                <a:gd name="T19" fmla="*/ 58 h 61"/>
                <a:gd name="T20" fmla="*/ 9 w 68"/>
                <a:gd name="T21" fmla="*/ 61 h 61"/>
                <a:gd name="T22" fmla="*/ 11 w 68"/>
                <a:gd name="T23" fmla="*/ 57 h 61"/>
                <a:gd name="T24" fmla="*/ 18 w 68"/>
                <a:gd name="T25" fmla="*/ 51 h 61"/>
                <a:gd name="T26" fmla="*/ 26 w 68"/>
                <a:gd name="T27" fmla="*/ 45 h 61"/>
                <a:gd name="T28" fmla="*/ 36 w 68"/>
                <a:gd name="T29" fmla="*/ 37 h 61"/>
                <a:gd name="T30" fmla="*/ 45 w 68"/>
                <a:gd name="T31" fmla="*/ 29 h 61"/>
                <a:gd name="T32" fmla="*/ 55 w 68"/>
                <a:gd name="T33" fmla="*/ 22 h 61"/>
                <a:gd name="T34" fmla="*/ 63 w 68"/>
                <a:gd name="T35" fmla="*/ 15 h 61"/>
                <a:gd name="T36" fmla="*/ 68 w 68"/>
                <a:gd name="T37" fmla="*/ 7 h 61"/>
                <a:gd name="T38" fmla="*/ 64 w 68"/>
                <a:gd name="T39" fmla="*/ 9 h 61"/>
                <a:gd name="T40" fmla="*/ 68 w 68"/>
                <a:gd name="T41" fmla="*/ 7 h 61"/>
                <a:gd name="T42" fmla="*/ 68 w 68"/>
                <a:gd name="T43" fmla="*/ 3 h 61"/>
                <a:gd name="T44" fmla="*/ 66 w 68"/>
                <a:gd name="T45" fmla="*/ 0 h 61"/>
                <a:gd name="T46" fmla="*/ 61 w 68"/>
                <a:gd name="T47" fmla="*/ 0 h 61"/>
                <a:gd name="T48" fmla="*/ 59 w 68"/>
                <a:gd name="T49" fmla="*/ 2 h 61"/>
                <a:gd name="T50" fmla="*/ 64 w 68"/>
                <a:gd name="T5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 h="61">
                  <a:moveTo>
                    <a:pt x="64" y="0"/>
                  </a:moveTo>
                  <a:lnTo>
                    <a:pt x="59" y="2"/>
                  </a:lnTo>
                  <a:lnTo>
                    <a:pt x="56" y="8"/>
                  </a:lnTo>
                  <a:lnTo>
                    <a:pt x="48" y="15"/>
                  </a:lnTo>
                  <a:lnTo>
                    <a:pt x="39" y="22"/>
                  </a:lnTo>
                  <a:lnTo>
                    <a:pt x="29" y="30"/>
                  </a:lnTo>
                  <a:lnTo>
                    <a:pt x="19" y="38"/>
                  </a:lnTo>
                  <a:lnTo>
                    <a:pt x="11" y="45"/>
                  </a:lnTo>
                  <a:lnTo>
                    <a:pt x="4" y="50"/>
                  </a:lnTo>
                  <a:lnTo>
                    <a:pt x="0" y="58"/>
                  </a:lnTo>
                  <a:lnTo>
                    <a:pt x="9" y="61"/>
                  </a:lnTo>
                  <a:lnTo>
                    <a:pt x="11" y="57"/>
                  </a:lnTo>
                  <a:lnTo>
                    <a:pt x="18" y="51"/>
                  </a:lnTo>
                  <a:lnTo>
                    <a:pt x="26" y="45"/>
                  </a:lnTo>
                  <a:lnTo>
                    <a:pt x="36" y="37"/>
                  </a:lnTo>
                  <a:lnTo>
                    <a:pt x="45" y="29"/>
                  </a:lnTo>
                  <a:lnTo>
                    <a:pt x="55" y="22"/>
                  </a:lnTo>
                  <a:lnTo>
                    <a:pt x="63" y="15"/>
                  </a:lnTo>
                  <a:lnTo>
                    <a:pt x="68" y="7"/>
                  </a:lnTo>
                  <a:lnTo>
                    <a:pt x="64" y="9"/>
                  </a:lnTo>
                  <a:lnTo>
                    <a:pt x="68" y="7"/>
                  </a:lnTo>
                  <a:lnTo>
                    <a:pt x="68" y="3"/>
                  </a:lnTo>
                  <a:lnTo>
                    <a:pt x="66" y="0"/>
                  </a:lnTo>
                  <a:lnTo>
                    <a:pt x="61" y="0"/>
                  </a:lnTo>
                  <a:lnTo>
                    <a:pt x="59" y="2"/>
                  </a:lnTo>
                  <a:lnTo>
                    <a:pt x="6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33" name="Freeform 965"/>
            <p:cNvSpPr>
              <a:spLocks/>
            </p:cNvSpPr>
            <p:nvPr/>
          </p:nvSpPr>
          <p:spPr bwMode="auto">
            <a:xfrm>
              <a:off x="3071" y="3801"/>
              <a:ext cx="19" cy="7"/>
            </a:xfrm>
            <a:custGeom>
              <a:avLst/>
              <a:gdLst>
                <a:gd name="T0" fmla="*/ 59 w 59"/>
                <a:gd name="T1" fmla="*/ 0 h 22"/>
                <a:gd name="T2" fmla="*/ 59 w 59"/>
                <a:gd name="T3" fmla="*/ 0 h 22"/>
                <a:gd name="T4" fmla="*/ 55 w 59"/>
                <a:gd name="T5" fmla="*/ 1 h 22"/>
                <a:gd name="T6" fmla="*/ 49 w 59"/>
                <a:gd name="T7" fmla="*/ 3 h 22"/>
                <a:gd name="T8" fmla="*/ 41 w 59"/>
                <a:gd name="T9" fmla="*/ 4 h 22"/>
                <a:gd name="T10" fmla="*/ 34 w 59"/>
                <a:gd name="T11" fmla="*/ 6 h 22"/>
                <a:gd name="T12" fmla="*/ 26 w 59"/>
                <a:gd name="T13" fmla="*/ 8 h 22"/>
                <a:gd name="T14" fmla="*/ 19 w 59"/>
                <a:gd name="T15" fmla="*/ 10 h 22"/>
                <a:gd name="T16" fmla="*/ 10 w 59"/>
                <a:gd name="T17" fmla="*/ 12 h 22"/>
                <a:gd name="T18" fmla="*/ 0 w 59"/>
                <a:gd name="T19" fmla="*/ 13 h 22"/>
                <a:gd name="T20" fmla="*/ 0 w 59"/>
                <a:gd name="T21" fmla="*/ 22 h 22"/>
                <a:gd name="T22" fmla="*/ 10 w 59"/>
                <a:gd name="T23" fmla="*/ 21 h 22"/>
                <a:gd name="T24" fmla="*/ 19 w 59"/>
                <a:gd name="T25" fmla="*/ 19 h 22"/>
                <a:gd name="T26" fmla="*/ 28 w 59"/>
                <a:gd name="T27" fmla="*/ 18 h 22"/>
                <a:gd name="T28" fmla="*/ 36 w 59"/>
                <a:gd name="T29" fmla="*/ 15 h 22"/>
                <a:gd name="T30" fmla="*/ 43 w 59"/>
                <a:gd name="T31" fmla="*/ 13 h 22"/>
                <a:gd name="T32" fmla="*/ 49 w 59"/>
                <a:gd name="T33" fmla="*/ 12 h 22"/>
                <a:gd name="T34" fmla="*/ 55 w 59"/>
                <a:gd name="T35" fmla="*/ 11 h 22"/>
                <a:gd name="T36" fmla="*/ 59 w 59"/>
                <a:gd name="T37" fmla="*/ 12 h 22"/>
                <a:gd name="T38" fmla="*/ 59 w 59"/>
                <a:gd name="T39" fmla="*/ 12 h 22"/>
                <a:gd name="T40" fmla="*/ 59 w 59"/>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9" h="22">
                  <a:moveTo>
                    <a:pt x="59" y="0"/>
                  </a:moveTo>
                  <a:lnTo>
                    <a:pt x="59" y="0"/>
                  </a:lnTo>
                  <a:lnTo>
                    <a:pt x="55" y="1"/>
                  </a:lnTo>
                  <a:lnTo>
                    <a:pt x="49" y="3"/>
                  </a:lnTo>
                  <a:lnTo>
                    <a:pt x="41" y="4"/>
                  </a:lnTo>
                  <a:lnTo>
                    <a:pt x="34" y="6"/>
                  </a:lnTo>
                  <a:lnTo>
                    <a:pt x="26" y="8"/>
                  </a:lnTo>
                  <a:lnTo>
                    <a:pt x="19" y="10"/>
                  </a:lnTo>
                  <a:lnTo>
                    <a:pt x="10" y="12"/>
                  </a:lnTo>
                  <a:lnTo>
                    <a:pt x="0" y="13"/>
                  </a:lnTo>
                  <a:lnTo>
                    <a:pt x="0" y="22"/>
                  </a:lnTo>
                  <a:lnTo>
                    <a:pt x="10" y="21"/>
                  </a:lnTo>
                  <a:lnTo>
                    <a:pt x="19" y="19"/>
                  </a:lnTo>
                  <a:lnTo>
                    <a:pt x="28" y="18"/>
                  </a:lnTo>
                  <a:lnTo>
                    <a:pt x="36" y="15"/>
                  </a:lnTo>
                  <a:lnTo>
                    <a:pt x="43" y="13"/>
                  </a:lnTo>
                  <a:lnTo>
                    <a:pt x="49" y="12"/>
                  </a:lnTo>
                  <a:lnTo>
                    <a:pt x="55" y="11"/>
                  </a:lnTo>
                  <a:lnTo>
                    <a:pt x="59" y="12"/>
                  </a:lnTo>
                  <a:lnTo>
                    <a:pt x="59" y="12"/>
                  </a:lnTo>
                  <a:lnTo>
                    <a:pt x="5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34" name="Freeform 966"/>
            <p:cNvSpPr>
              <a:spLocks/>
            </p:cNvSpPr>
            <p:nvPr/>
          </p:nvSpPr>
          <p:spPr bwMode="auto">
            <a:xfrm>
              <a:off x="3090" y="3793"/>
              <a:ext cx="45" cy="12"/>
            </a:xfrm>
            <a:custGeom>
              <a:avLst/>
              <a:gdLst>
                <a:gd name="T0" fmla="*/ 128 w 133"/>
                <a:gd name="T1" fmla="*/ 0 h 36"/>
                <a:gd name="T2" fmla="*/ 128 w 133"/>
                <a:gd name="T3" fmla="*/ 0 h 36"/>
                <a:gd name="T4" fmla="*/ 120 w 133"/>
                <a:gd name="T5" fmla="*/ 4 h 36"/>
                <a:gd name="T6" fmla="*/ 106 w 133"/>
                <a:gd name="T7" fmla="*/ 7 h 36"/>
                <a:gd name="T8" fmla="*/ 86 w 133"/>
                <a:gd name="T9" fmla="*/ 12 h 36"/>
                <a:gd name="T10" fmla="*/ 66 w 133"/>
                <a:gd name="T11" fmla="*/ 16 h 36"/>
                <a:gd name="T12" fmla="*/ 44 w 133"/>
                <a:gd name="T13" fmla="*/ 20 h 36"/>
                <a:gd name="T14" fmla="*/ 23 w 133"/>
                <a:gd name="T15" fmla="*/ 23 h 36"/>
                <a:gd name="T16" fmla="*/ 8 w 133"/>
                <a:gd name="T17" fmla="*/ 24 h 36"/>
                <a:gd name="T18" fmla="*/ 0 w 133"/>
                <a:gd name="T19" fmla="*/ 24 h 36"/>
                <a:gd name="T20" fmla="*/ 0 w 133"/>
                <a:gd name="T21" fmla="*/ 36 h 36"/>
                <a:gd name="T22" fmla="*/ 8 w 133"/>
                <a:gd name="T23" fmla="*/ 34 h 36"/>
                <a:gd name="T24" fmla="*/ 23 w 133"/>
                <a:gd name="T25" fmla="*/ 32 h 36"/>
                <a:gd name="T26" fmla="*/ 44 w 133"/>
                <a:gd name="T27" fmla="*/ 29 h 36"/>
                <a:gd name="T28" fmla="*/ 66 w 133"/>
                <a:gd name="T29" fmla="*/ 25 h 36"/>
                <a:gd name="T30" fmla="*/ 88 w 133"/>
                <a:gd name="T31" fmla="*/ 21 h 36"/>
                <a:gd name="T32" fmla="*/ 108 w 133"/>
                <a:gd name="T33" fmla="*/ 16 h 36"/>
                <a:gd name="T34" fmla="*/ 123 w 133"/>
                <a:gd name="T35" fmla="*/ 13 h 36"/>
                <a:gd name="T36" fmla="*/ 133 w 133"/>
                <a:gd name="T37" fmla="*/ 9 h 36"/>
                <a:gd name="T38" fmla="*/ 133 w 133"/>
                <a:gd name="T39" fmla="*/ 9 h 36"/>
                <a:gd name="T40" fmla="*/ 128 w 133"/>
                <a:gd name="T4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3" h="36">
                  <a:moveTo>
                    <a:pt x="128" y="0"/>
                  </a:moveTo>
                  <a:lnTo>
                    <a:pt x="128" y="0"/>
                  </a:lnTo>
                  <a:lnTo>
                    <a:pt x="120" y="4"/>
                  </a:lnTo>
                  <a:lnTo>
                    <a:pt x="106" y="7"/>
                  </a:lnTo>
                  <a:lnTo>
                    <a:pt x="86" y="12"/>
                  </a:lnTo>
                  <a:lnTo>
                    <a:pt x="66" y="16"/>
                  </a:lnTo>
                  <a:lnTo>
                    <a:pt x="44" y="20"/>
                  </a:lnTo>
                  <a:lnTo>
                    <a:pt x="23" y="23"/>
                  </a:lnTo>
                  <a:lnTo>
                    <a:pt x="8" y="24"/>
                  </a:lnTo>
                  <a:lnTo>
                    <a:pt x="0" y="24"/>
                  </a:lnTo>
                  <a:lnTo>
                    <a:pt x="0" y="36"/>
                  </a:lnTo>
                  <a:lnTo>
                    <a:pt x="8" y="34"/>
                  </a:lnTo>
                  <a:lnTo>
                    <a:pt x="23" y="32"/>
                  </a:lnTo>
                  <a:lnTo>
                    <a:pt x="44" y="29"/>
                  </a:lnTo>
                  <a:lnTo>
                    <a:pt x="66" y="25"/>
                  </a:lnTo>
                  <a:lnTo>
                    <a:pt x="88" y="21"/>
                  </a:lnTo>
                  <a:lnTo>
                    <a:pt x="108" y="16"/>
                  </a:lnTo>
                  <a:lnTo>
                    <a:pt x="123" y="13"/>
                  </a:lnTo>
                  <a:lnTo>
                    <a:pt x="133" y="9"/>
                  </a:lnTo>
                  <a:lnTo>
                    <a:pt x="133" y="9"/>
                  </a:lnTo>
                  <a:lnTo>
                    <a:pt x="12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35" name="Freeform 967"/>
            <p:cNvSpPr>
              <a:spLocks/>
            </p:cNvSpPr>
            <p:nvPr/>
          </p:nvSpPr>
          <p:spPr bwMode="auto">
            <a:xfrm>
              <a:off x="3133" y="3778"/>
              <a:ext cx="32" cy="18"/>
            </a:xfrm>
            <a:custGeom>
              <a:avLst/>
              <a:gdLst>
                <a:gd name="T0" fmla="*/ 95 w 95"/>
                <a:gd name="T1" fmla="*/ 0 h 54"/>
                <a:gd name="T2" fmla="*/ 95 w 95"/>
                <a:gd name="T3" fmla="*/ 0 h 54"/>
                <a:gd name="T4" fmla="*/ 87 w 95"/>
                <a:gd name="T5" fmla="*/ 2 h 54"/>
                <a:gd name="T6" fmla="*/ 77 w 95"/>
                <a:gd name="T7" fmla="*/ 6 h 54"/>
                <a:gd name="T8" fmla="*/ 62 w 95"/>
                <a:gd name="T9" fmla="*/ 12 h 54"/>
                <a:gd name="T10" fmla="*/ 47 w 95"/>
                <a:gd name="T11" fmla="*/ 20 h 54"/>
                <a:gd name="T12" fmla="*/ 33 w 95"/>
                <a:gd name="T13" fmla="*/ 27 h 54"/>
                <a:gd name="T14" fmla="*/ 19 w 95"/>
                <a:gd name="T15" fmla="*/ 35 h 54"/>
                <a:gd name="T16" fmla="*/ 8 w 95"/>
                <a:gd name="T17" fmla="*/ 41 h 54"/>
                <a:gd name="T18" fmla="*/ 0 w 95"/>
                <a:gd name="T19" fmla="*/ 45 h 54"/>
                <a:gd name="T20" fmla="*/ 5 w 95"/>
                <a:gd name="T21" fmla="*/ 54 h 54"/>
                <a:gd name="T22" fmla="*/ 13 w 95"/>
                <a:gd name="T23" fmla="*/ 50 h 54"/>
                <a:gd name="T24" fmla="*/ 23 w 95"/>
                <a:gd name="T25" fmla="*/ 44 h 54"/>
                <a:gd name="T26" fmla="*/ 37 w 95"/>
                <a:gd name="T27" fmla="*/ 36 h 54"/>
                <a:gd name="T28" fmla="*/ 52 w 95"/>
                <a:gd name="T29" fmla="*/ 29 h 54"/>
                <a:gd name="T30" fmla="*/ 67 w 95"/>
                <a:gd name="T31" fmla="*/ 21 h 54"/>
                <a:gd name="T32" fmla="*/ 79 w 95"/>
                <a:gd name="T33" fmla="*/ 16 h 54"/>
                <a:gd name="T34" fmla="*/ 90 w 95"/>
                <a:gd name="T35" fmla="*/ 11 h 54"/>
                <a:gd name="T36" fmla="*/ 95 w 95"/>
                <a:gd name="T37" fmla="*/ 9 h 54"/>
                <a:gd name="T38" fmla="*/ 95 w 95"/>
                <a:gd name="T39" fmla="*/ 9 h 54"/>
                <a:gd name="T40" fmla="*/ 95 w 95"/>
                <a:gd name="T41"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54">
                  <a:moveTo>
                    <a:pt x="95" y="0"/>
                  </a:moveTo>
                  <a:lnTo>
                    <a:pt x="95" y="0"/>
                  </a:lnTo>
                  <a:lnTo>
                    <a:pt x="87" y="2"/>
                  </a:lnTo>
                  <a:lnTo>
                    <a:pt x="77" y="6"/>
                  </a:lnTo>
                  <a:lnTo>
                    <a:pt x="62" y="12"/>
                  </a:lnTo>
                  <a:lnTo>
                    <a:pt x="47" y="20"/>
                  </a:lnTo>
                  <a:lnTo>
                    <a:pt x="33" y="27"/>
                  </a:lnTo>
                  <a:lnTo>
                    <a:pt x="19" y="35"/>
                  </a:lnTo>
                  <a:lnTo>
                    <a:pt x="8" y="41"/>
                  </a:lnTo>
                  <a:lnTo>
                    <a:pt x="0" y="45"/>
                  </a:lnTo>
                  <a:lnTo>
                    <a:pt x="5" y="54"/>
                  </a:lnTo>
                  <a:lnTo>
                    <a:pt x="13" y="50"/>
                  </a:lnTo>
                  <a:lnTo>
                    <a:pt x="23" y="44"/>
                  </a:lnTo>
                  <a:lnTo>
                    <a:pt x="37" y="36"/>
                  </a:lnTo>
                  <a:lnTo>
                    <a:pt x="52" y="29"/>
                  </a:lnTo>
                  <a:lnTo>
                    <a:pt x="67" y="21"/>
                  </a:lnTo>
                  <a:lnTo>
                    <a:pt x="79" y="16"/>
                  </a:lnTo>
                  <a:lnTo>
                    <a:pt x="90" y="11"/>
                  </a:lnTo>
                  <a:lnTo>
                    <a:pt x="95" y="9"/>
                  </a:lnTo>
                  <a:lnTo>
                    <a:pt x="95" y="9"/>
                  </a:lnTo>
                  <a:lnTo>
                    <a:pt x="9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36" name="Freeform 968"/>
            <p:cNvSpPr>
              <a:spLocks/>
            </p:cNvSpPr>
            <p:nvPr/>
          </p:nvSpPr>
          <p:spPr bwMode="auto">
            <a:xfrm>
              <a:off x="3165" y="3766"/>
              <a:ext cx="49" cy="15"/>
            </a:xfrm>
            <a:custGeom>
              <a:avLst/>
              <a:gdLst>
                <a:gd name="T0" fmla="*/ 144 w 148"/>
                <a:gd name="T1" fmla="*/ 0 h 46"/>
                <a:gd name="T2" fmla="*/ 142 w 148"/>
                <a:gd name="T3" fmla="*/ 0 h 46"/>
                <a:gd name="T4" fmla="*/ 134 w 148"/>
                <a:gd name="T5" fmla="*/ 2 h 46"/>
                <a:gd name="T6" fmla="*/ 118 w 148"/>
                <a:gd name="T7" fmla="*/ 7 h 46"/>
                <a:gd name="T8" fmla="*/ 97 w 148"/>
                <a:gd name="T9" fmla="*/ 12 h 46"/>
                <a:gd name="T10" fmla="*/ 71 w 148"/>
                <a:gd name="T11" fmla="*/ 19 h 46"/>
                <a:gd name="T12" fmla="*/ 47 w 148"/>
                <a:gd name="T13" fmla="*/ 25 h 46"/>
                <a:gd name="T14" fmla="*/ 26 w 148"/>
                <a:gd name="T15" fmla="*/ 31 h 46"/>
                <a:gd name="T16" fmla="*/ 8 w 148"/>
                <a:gd name="T17" fmla="*/ 34 h 46"/>
                <a:gd name="T18" fmla="*/ 0 w 148"/>
                <a:gd name="T19" fmla="*/ 37 h 46"/>
                <a:gd name="T20" fmla="*/ 0 w 148"/>
                <a:gd name="T21" fmla="*/ 46 h 46"/>
                <a:gd name="T22" fmla="*/ 11 w 148"/>
                <a:gd name="T23" fmla="*/ 43 h 46"/>
                <a:gd name="T24" fmla="*/ 28 w 148"/>
                <a:gd name="T25" fmla="*/ 40 h 46"/>
                <a:gd name="T26" fmla="*/ 50 w 148"/>
                <a:gd name="T27" fmla="*/ 34 h 46"/>
                <a:gd name="T28" fmla="*/ 74 w 148"/>
                <a:gd name="T29" fmla="*/ 28 h 46"/>
                <a:gd name="T30" fmla="*/ 99 w 148"/>
                <a:gd name="T31" fmla="*/ 22 h 46"/>
                <a:gd name="T32" fmla="*/ 121 w 148"/>
                <a:gd name="T33" fmla="*/ 16 h 46"/>
                <a:gd name="T34" fmla="*/ 137 w 148"/>
                <a:gd name="T35" fmla="*/ 11 h 46"/>
                <a:gd name="T36" fmla="*/ 145 w 148"/>
                <a:gd name="T37" fmla="*/ 9 h 46"/>
                <a:gd name="T38" fmla="*/ 144 w 148"/>
                <a:gd name="T39" fmla="*/ 9 h 46"/>
                <a:gd name="T40" fmla="*/ 145 w 148"/>
                <a:gd name="T41" fmla="*/ 9 h 46"/>
                <a:gd name="T42" fmla="*/ 148 w 148"/>
                <a:gd name="T43" fmla="*/ 7 h 46"/>
                <a:gd name="T44" fmla="*/ 148 w 148"/>
                <a:gd name="T45" fmla="*/ 3 h 46"/>
                <a:gd name="T46" fmla="*/ 146 w 148"/>
                <a:gd name="T47" fmla="*/ 1 h 46"/>
                <a:gd name="T48" fmla="*/ 142 w 148"/>
                <a:gd name="T49" fmla="*/ 0 h 46"/>
                <a:gd name="T50" fmla="*/ 144 w 148"/>
                <a:gd name="T5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8" h="46">
                  <a:moveTo>
                    <a:pt x="144" y="0"/>
                  </a:moveTo>
                  <a:lnTo>
                    <a:pt x="142" y="0"/>
                  </a:lnTo>
                  <a:lnTo>
                    <a:pt x="134" y="2"/>
                  </a:lnTo>
                  <a:lnTo>
                    <a:pt x="118" y="7"/>
                  </a:lnTo>
                  <a:lnTo>
                    <a:pt x="97" y="12"/>
                  </a:lnTo>
                  <a:lnTo>
                    <a:pt x="71" y="19"/>
                  </a:lnTo>
                  <a:lnTo>
                    <a:pt x="47" y="25"/>
                  </a:lnTo>
                  <a:lnTo>
                    <a:pt x="26" y="31"/>
                  </a:lnTo>
                  <a:lnTo>
                    <a:pt x="8" y="34"/>
                  </a:lnTo>
                  <a:lnTo>
                    <a:pt x="0" y="37"/>
                  </a:lnTo>
                  <a:lnTo>
                    <a:pt x="0" y="46"/>
                  </a:lnTo>
                  <a:lnTo>
                    <a:pt x="11" y="43"/>
                  </a:lnTo>
                  <a:lnTo>
                    <a:pt x="28" y="40"/>
                  </a:lnTo>
                  <a:lnTo>
                    <a:pt x="50" y="34"/>
                  </a:lnTo>
                  <a:lnTo>
                    <a:pt x="74" y="28"/>
                  </a:lnTo>
                  <a:lnTo>
                    <a:pt x="99" y="22"/>
                  </a:lnTo>
                  <a:lnTo>
                    <a:pt x="121" y="16"/>
                  </a:lnTo>
                  <a:lnTo>
                    <a:pt x="137" y="11"/>
                  </a:lnTo>
                  <a:lnTo>
                    <a:pt x="145" y="9"/>
                  </a:lnTo>
                  <a:lnTo>
                    <a:pt x="144" y="9"/>
                  </a:lnTo>
                  <a:lnTo>
                    <a:pt x="145" y="9"/>
                  </a:lnTo>
                  <a:lnTo>
                    <a:pt x="148" y="7"/>
                  </a:lnTo>
                  <a:lnTo>
                    <a:pt x="148" y="3"/>
                  </a:lnTo>
                  <a:lnTo>
                    <a:pt x="146" y="1"/>
                  </a:lnTo>
                  <a:lnTo>
                    <a:pt x="142" y="0"/>
                  </a:lnTo>
                  <a:lnTo>
                    <a:pt x="14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37" name="Freeform 969"/>
            <p:cNvSpPr>
              <a:spLocks/>
            </p:cNvSpPr>
            <p:nvPr/>
          </p:nvSpPr>
          <p:spPr bwMode="auto">
            <a:xfrm>
              <a:off x="3213" y="3766"/>
              <a:ext cx="41" cy="9"/>
            </a:xfrm>
            <a:custGeom>
              <a:avLst/>
              <a:gdLst>
                <a:gd name="T0" fmla="*/ 121 w 123"/>
                <a:gd name="T1" fmla="*/ 17 h 28"/>
                <a:gd name="T2" fmla="*/ 121 w 123"/>
                <a:gd name="T3" fmla="*/ 17 h 28"/>
                <a:gd name="T4" fmla="*/ 113 w 123"/>
                <a:gd name="T5" fmla="*/ 17 h 28"/>
                <a:gd name="T6" fmla="*/ 99 w 123"/>
                <a:gd name="T7" fmla="*/ 17 h 28"/>
                <a:gd name="T8" fmla="*/ 82 w 123"/>
                <a:gd name="T9" fmla="*/ 15 h 28"/>
                <a:gd name="T10" fmla="*/ 64 w 123"/>
                <a:gd name="T11" fmla="*/ 11 h 28"/>
                <a:gd name="T12" fmla="*/ 44 w 123"/>
                <a:gd name="T13" fmla="*/ 9 h 28"/>
                <a:gd name="T14" fmla="*/ 26 w 123"/>
                <a:gd name="T15" fmla="*/ 6 h 28"/>
                <a:gd name="T16" fmla="*/ 12 w 123"/>
                <a:gd name="T17" fmla="*/ 2 h 28"/>
                <a:gd name="T18" fmla="*/ 0 w 123"/>
                <a:gd name="T19" fmla="*/ 0 h 28"/>
                <a:gd name="T20" fmla="*/ 0 w 123"/>
                <a:gd name="T21" fmla="*/ 9 h 28"/>
                <a:gd name="T22" fmla="*/ 10 w 123"/>
                <a:gd name="T23" fmla="*/ 11 h 28"/>
                <a:gd name="T24" fmla="*/ 26 w 123"/>
                <a:gd name="T25" fmla="*/ 15 h 28"/>
                <a:gd name="T26" fmla="*/ 44 w 123"/>
                <a:gd name="T27" fmla="*/ 18 h 28"/>
                <a:gd name="T28" fmla="*/ 64 w 123"/>
                <a:gd name="T29" fmla="*/ 20 h 28"/>
                <a:gd name="T30" fmla="*/ 82 w 123"/>
                <a:gd name="T31" fmla="*/ 24 h 28"/>
                <a:gd name="T32" fmla="*/ 99 w 123"/>
                <a:gd name="T33" fmla="*/ 26 h 28"/>
                <a:gd name="T34" fmla="*/ 113 w 123"/>
                <a:gd name="T35" fmla="*/ 28 h 28"/>
                <a:gd name="T36" fmla="*/ 123 w 123"/>
                <a:gd name="T37" fmla="*/ 26 h 28"/>
                <a:gd name="T38" fmla="*/ 123 w 123"/>
                <a:gd name="T39" fmla="*/ 26 h 28"/>
                <a:gd name="T40" fmla="*/ 121 w 123"/>
                <a:gd name="T41"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3" h="28">
                  <a:moveTo>
                    <a:pt x="121" y="17"/>
                  </a:moveTo>
                  <a:lnTo>
                    <a:pt x="121" y="17"/>
                  </a:lnTo>
                  <a:lnTo>
                    <a:pt x="113" y="17"/>
                  </a:lnTo>
                  <a:lnTo>
                    <a:pt x="99" y="17"/>
                  </a:lnTo>
                  <a:lnTo>
                    <a:pt x="82" y="15"/>
                  </a:lnTo>
                  <a:lnTo>
                    <a:pt x="64" y="11"/>
                  </a:lnTo>
                  <a:lnTo>
                    <a:pt x="44" y="9"/>
                  </a:lnTo>
                  <a:lnTo>
                    <a:pt x="26" y="6"/>
                  </a:lnTo>
                  <a:lnTo>
                    <a:pt x="12" y="2"/>
                  </a:lnTo>
                  <a:lnTo>
                    <a:pt x="0" y="0"/>
                  </a:lnTo>
                  <a:lnTo>
                    <a:pt x="0" y="9"/>
                  </a:lnTo>
                  <a:lnTo>
                    <a:pt x="10" y="11"/>
                  </a:lnTo>
                  <a:lnTo>
                    <a:pt x="26" y="15"/>
                  </a:lnTo>
                  <a:lnTo>
                    <a:pt x="44" y="18"/>
                  </a:lnTo>
                  <a:lnTo>
                    <a:pt x="64" y="20"/>
                  </a:lnTo>
                  <a:lnTo>
                    <a:pt x="82" y="24"/>
                  </a:lnTo>
                  <a:lnTo>
                    <a:pt x="99" y="26"/>
                  </a:lnTo>
                  <a:lnTo>
                    <a:pt x="113" y="28"/>
                  </a:lnTo>
                  <a:lnTo>
                    <a:pt x="123" y="26"/>
                  </a:lnTo>
                  <a:lnTo>
                    <a:pt x="123" y="26"/>
                  </a:lnTo>
                  <a:lnTo>
                    <a:pt x="121"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38" name="Freeform 970"/>
            <p:cNvSpPr>
              <a:spLocks/>
            </p:cNvSpPr>
            <p:nvPr/>
          </p:nvSpPr>
          <p:spPr bwMode="auto">
            <a:xfrm>
              <a:off x="3253" y="3771"/>
              <a:ext cx="17" cy="6"/>
            </a:xfrm>
            <a:custGeom>
              <a:avLst/>
              <a:gdLst>
                <a:gd name="T0" fmla="*/ 50 w 50"/>
                <a:gd name="T1" fmla="*/ 9 h 18"/>
                <a:gd name="T2" fmla="*/ 50 w 50"/>
                <a:gd name="T3" fmla="*/ 9 h 18"/>
                <a:gd name="T4" fmla="*/ 46 w 50"/>
                <a:gd name="T5" fmla="*/ 8 h 18"/>
                <a:gd name="T6" fmla="*/ 41 w 50"/>
                <a:gd name="T7" fmla="*/ 5 h 18"/>
                <a:gd name="T8" fmla="*/ 34 w 50"/>
                <a:gd name="T9" fmla="*/ 4 h 18"/>
                <a:gd name="T10" fmla="*/ 28 w 50"/>
                <a:gd name="T11" fmla="*/ 2 h 18"/>
                <a:gd name="T12" fmla="*/ 20 w 50"/>
                <a:gd name="T13" fmla="*/ 1 h 18"/>
                <a:gd name="T14" fmla="*/ 14 w 50"/>
                <a:gd name="T15" fmla="*/ 0 h 18"/>
                <a:gd name="T16" fmla="*/ 7 w 50"/>
                <a:gd name="T17" fmla="*/ 1 h 18"/>
                <a:gd name="T18" fmla="*/ 0 w 50"/>
                <a:gd name="T19" fmla="*/ 2 h 18"/>
                <a:gd name="T20" fmla="*/ 2 w 50"/>
                <a:gd name="T21" fmla="*/ 11 h 18"/>
                <a:gd name="T22" fmla="*/ 7 w 50"/>
                <a:gd name="T23" fmla="*/ 10 h 18"/>
                <a:gd name="T24" fmla="*/ 14 w 50"/>
                <a:gd name="T25" fmla="*/ 11 h 18"/>
                <a:gd name="T26" fmla="*/ 20 w 50"/>
                <a:gd name="T27" fmla="*/ 10 h 18"/>
                <a:gd name="T28" fmla="*/ 26 w 50"/>
                <a:gd name="T29" fmla="*/ 11 h 18"/>
                <a:gd name="T30" fmla="*/ 32 w 50"/>
                <a:gd name="T31" fmla="*/ 13 h 18"/>
                <a:gd name="T32" fmla="*/ 39 w 50"/>
                <a:gd name="T33" fmla="*/ 15 h 18"/>
                <a:gd name="T34" fmla="*/ 43 w 50"/>
                <a:gd name="T35" fmla="*/ 17 h 18"/>
                <a:gd name="T36" fmla="*/ 48 w 50"/>
                <a:gd name="T37" fmla="*/ 18 h 18"/>
                <a:gd name="T38" fmla="*/ 48 w 50"/>
                <a:gd name="T39" fmla="*/ 18 h 18"/>
                <a:gd name="T40" fmla="*/ 50 w 50"/>
                <a:gd name="T41"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8">
                  <a:moveTo>
                    <a:pt x="50" y="9"/>
                  </a:moveTo>
                  <a:lnTo>
                    <a:pt x="50" y="9"/>
                  </a:lnTo>
                  <a:lnTo>
                    <a:pt x="46" y="8"/>
                  </a:lnTo>
                  <a:lnTo>
                    <a:pt x="41" y="5"/>
                  </a:lnTo>
                  <a:lnTo>
                    <a:pt x="34" y="4"/>
                  </a:lnTo>
                  <a:lnTo>
                    <a:pt x="28" y="2"/>
                  </a:lnTo>
                  <a:lnTo>
                    <a:pt x="20" y="1"/>
                  </a:lnTo>
                  <a:lnTo>
                    <a:pt x="14" y="0"/>
                  </a:lnTo>
                  <a:lnTo>
                    <a:pt x="7" y="1"/>
                  </a:lnTo>
                  <a:lnTo>
                    <a:pt x="0" y="2"/>
                  </a:lnTo>
                  <a:lnTo>
                    <a:pt x="2" y="11"/>
                  </a:lnTo>
                  <a:lnTo>
                    <a:pt x="7" y="10"/>
                  </a:lnTo>
                  <a:lnTo>
                    <a:pt x="14" y="11"/>
                  </a:lnTo>
                  <a:lnTo>
                    <a:pt x="20" y="10"/>
                  </a:lnTo>
                  <a:lnTo>
                    <a:pt x="26" y="11"/>
                  </a:lnTo>
                  <a:lnTo>
                    <a:pt x="32" y="13"/>
                  </a:lnTo>
                  <a:lnTo>
                    <a:pt x="39" y="15"/>
                  </a:lnTo>
                  <a:lnTo>
                    <a:pt x="43" y="17"/>
                  </a:lnTo>
                  <a:lnTo>
                    <a:pt x="48" y="18"/>
                  </a:lnTo>
                  <a:lnTo>
                    <a:pt x="48" y="18"/>
                  </a:lnTo>
                  <a:lnTo>
                    <a:pt x="5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39" name="Freeform 971"/>
            <p:cNvSpPr>
              <a:spLocks/>
            </p:cNvSpPr>
            <p:nvPr/>
          </p:nvSpPr>
          <p:spPr bwMode="auto">
            <a:xfrm>
              <a:off x="3269" y="3774"/>
              <a:ext cx="32" cy="9"/>
            </a:xfrm>
            <a:custGeom>
              <a:avLst/>
              <a:gdLst>
                <a:gd name="T0" fmla="*/ 93 w 97"/>
                <a:gd name="T1" fmla="*/ 17 h 29"/>
                <a:gd name="T2" fmla="*/ 93 w 97"/>
                <a:gd name="T3" fmla="*/ 17 h 29"/>
                <a:gd name="T4" fmla="*/ 89 w 97"/>
                <a:gd name="T5" fmla="*/ 17 h 29"/>
                <a:gd name="T6" fmla="*/ 78 w 97"/>
                <a:gd name="T7" fmla="*/ 17 h 29"/>
                <a:gd name="T8" fmla="*/ 64 w 97"/>
                <a:gd name="T9" fmla="*/ 15 h 29"/>
                <a:gd name="T10" fmla="*/ 50 w 97"/>
                <a:gd name="T11" fmla="*/ 11 h 29"/>
                <a:gd name="T12" fmla="*/ 34 w 97"/>
                <a:gd name="T13" fmla="*/ 8 h 29"/>
                <a:gd name="T14" fmla="*/ 21 w 97"/>
                <a:gd name="T15" fmla="*/ 4 h 29"/>
                <a:gd name="T16" fmla="*/ 9 w 97"/>
                <a:gd name="T17" fmla="*/ 2 h 29"/>
                <a:gd name="T18" fmla="*/ 2 w 97"/>
                <a:gd name="T19" fmla="*/ 0 h 29"/>
                <a:gd name="T20" fmla="*/ 0 w 97"/>
                <a:gd name="T21" fmla="*/ 9 h 29"/>
                <a:gd name="T22" fmla="*/ 7 w 97"/>
                <a:gd name="T23" fmla="*/ 11 h 29"/>
                <a:gd name="T24" fmla="*/ 18 w 97"/>
                <a:gd name="T25" fmla="*/ 14 h 29"/>
                <a:gd name="T26" fmla="*/ 32 w 97"/>
                <a:gd name="T27" fmla="*/ 17 h 29"/>
                <a:gd name="T28" fmla="*/ 48 w 97"/>
                <a:gd name="T29" fmla="*/ 21 h 29"/>
                <a:gd name="T30" fmla="*/ 64 w 97"/>
                <a:gd name="T31" fmla="*/ 24 h 29"/>
                <a:gd name="T32" fmla="*/ 78 w 97"/>
                <a:gd name="T33" fmla="*/ 26 h 29"/>
                <a:gd name="T34" fmla="*/ 89 w 97"/>
                <a:gd name="T35" fmla="*/ 29 h 29"/>
                <a:gd name="T36" fmla="*/ 97 w 97"/>
                <a:gd name="T37" fmla="*/ 26 h 29"/>
                <a:gd name="T38" fmla="*/ 97 w 97"/>
                <a:gd name="T39" fmla="*/ 26 h 29"/>
                <a:gd name="T40" fmla="*/ 93 w 97"/>
                <a:gd name="T41" fmla="*/ 1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29">
                  <a:moveTo>
                    <a:pt x="93" y="17"/>
                  </a:moveTo>
                  <a:lnTo>
                    <a:pt x="93" y="17"/>
                  </a:lnTo>
                  <a:lnTo>
                    <a:pt x="89" y="17"/>
                  </a:lnTo>
                  <a:lnTo>
                    <a:pt x="78" y="17"/>
                  </a:lnTo>
                  <a:lnTo>
                    <a:pt x="64" y="15"/>
                  </a:lnTo>
                  <a:lnTo>
                    <a:pt x="50" y="11"/>
                  </a:lnTo>
                  <a:lnTo>
                    <a:pt x="34" y="8"/>
                  </a:lnTo>
                  <a:lnTo>
                    <a:pt x="21" y="4"/>
                  </a:lnTo>
                  <a:lnTo>
                    <a:pt x="9" y="2"/>
                  </a:lnTo>
                  <a:lnTo>
                    <a:pt x="2" y="0"/>
                  </a:lnTo>
                  <a:lnTo>
                    <a:pt x="0" y="9"/>
                  </a:lnTo>
                  <a:lnTo>
                    <a:pt x="7" y="11"/>
                  </a:lnTo>
                  <a:lnTo>
                    <a:pt x="18" y="14"/>
                  </a:lnTo>
                  <a:lnTo>
                    <a:pt x="32" y="17"/>
                  </a:lnTo>
                  <a:lnTo>
                    <a:pt x="48" y="21"/>
                  </a:lnTo>
                  <a:lnTo>
                    <a:pt x="64" y="24"/>
                  </a:lnTo>
                  <a:lnTo>
                    <a:pt x="78" y="26"/>
                  </a:lnTo>
                  <a:lnTo>
                    <a:pt x="89" y="29"/>
                  </a:lnTo>
                  <a:lnTo>
                    <a:pt x="97" y="26"/>
                  </a:lnTo>
                  <a:lnTo>
                    <a:pt x="97" y="26"/>
                  </a:lnTo>
                  <a:lnTo>
                    <a:pt x="93"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40" name="Freeform 972"/>
            <p:cNvSpPr>
              <a:spLocks/>
            </p:cNvSpPr>
            <p:nvPr/>
          </p:nvSpPr>
          <p:spPr bwMode="auto">
            <a:xfrm>
              <a:off x="3297" y="3770"/>
              <a:ext cx="7" cy="12"/>
            </a:xfrm>
            <a:custGeom>
              <a:avLst/>
              <a:gdLst>
                <a:gd name="T0" fmla="*/ 0 w 19"/>
                <a:gd name="T1" fmla="*/ 5 h 38"/>
                <a:gd name="T2" fmla="*/ 3 w 19"/>
                <a:gd name="T3" fmla="*/ 10 h 38"/>
                <a:gd name="T4" fmla="*/ 8 w 19"/>
                <a:gd name="T5" fmla="*/ 13 h 38"/>
                <a:gd name="T6" fmla="*/ 10 w 19"/>
                <a:gd name="T7" fmla="*/ 19 h 38"/>
                <a:gd name="T8" fmla="*/ 10 w 19"/>
                <a:gd name="T9" fmla="*/ 27 h 38"/>
                <a:gd name="T10" fmla="*/ 8 w 19"/>
                <a:gd name="T11" fmla="*/ 29 h 38"/>
                <a:gd name="T12" fmla="*/ 12 w 19"/>
                <a:gd name="T13" fmla="*/ 38 h 38"/>
                <a:gd name="T14" fmla="*/ 19 w 19"/>
                <a:gd name="T15" fmla="*/ 29 h 38"/>
                <a:gd name="T16" fmla="*/ 19 w 19"/>
                <a:gd name="T17" fmla="*/ 19 h 38"/>
                <a:gd name="T18" fmla="*/ 15 w 19"/>
                <a:gd name="T19" fmla="*/ 8 h 38"/>
                <a:gd name="T20" fmla="*/ 5 w 19"/>
                <a:gd name="T21" fmla="*/ 0 h 38"/>
                <a:gd name="T22" fmla="*/ 9 w 19"/>
                <a:gd name="T23" fmla="*/ 5 h 38"/>
                <a:gd name="T24" fmla="*/ 5 w 19"/>
                <a:gd name="T25" fmla="*/ 0 h 38"/>
                <a:gd name="T26" fmla="*/ 2 w 19"/>
                <a:gd name="T27" fmla="*/ 2 h 38"/>
                <a:gd name="T28" fmla="*/ 0 w 19"/>
                <a:gd name="T29" fmla="*/ 4 h 38"/>
                <a:gd name="T30" fmla="*/ 1 w 19"/>
                <a:gd name="T31" fmla="*/ 7 h 38"/>
                <a:gd name="T32" fmla="*/ 3 w 19"/>
                <a:gd name="T33" fmla="*/ 10 h 38"/>
                <a:gd name="T34" fmla="*/ 0 w 19"/>
                <a:gd name="T35" fmla="*/ 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38">
                  <a:moveTo>
                    <a:pt x="0" y="5"/>
                  </a:moveTo>
                  <a:lnTo>
                    <a:pt x="3" y="10"/>
                  </a:lnTo>
                  <a:lnTo>
                    <a:pt x="8" y="13"/>
                  </a:lnTo>
                  <a:lnTo>
                    <a:pt x="10" y="19"/>
                  </a:lnTo>
                  <a:lnTo>
                    <a:pt x="10" y="27"/>
                  </a:lnTo>
                  <a:lnTo>
                    <a:pt x="8" y="29"/>
                  </a:lnTo>
                  <a:lnTo>
                    <a:pt x="12" y="38"/>
                  </a:lnTo>
                  <a:lnTo>
                    <a:pt x="19" y="29"/>
                  </a:lnTo>
                  <a:lnTo>
                    <a:pt x="19" y="19"/>
                  </a:lnTo>
                  <a:lnTo>
                    <a:pt x="15" y="8"/>
                  </a:lnTo>
                  <a:lnTo>
                    <a:pt x="5" y="0"/>
                  </a:lnTo>
                  <a:lnTo>
                    <a:pt x="9" y="5"/>
                  </a:lnTo>
                  <a:lnTo>
                    <a:pt x="5" y="0"/>
                  </a:lnTo>
                  <a:lnTo>
                    <a:pt x="2" y="2"/>
                  </a:lnTo>
                  <a:lnTo>
                    <a:pt x="0" y="4"/>
                  </a:lnTo>
                  <a:lnTo>
                    <a:pt x="1" y="7"/>
                  </a:lnTo>
                  <a:lnTo>
                    <a:pt x="3" y="10"/>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41" name="Freeform 973"/>
            <p:cNvSpPr>
              <a:spLocks/>
            </p:cNvSpPr>
            <p:nvPr/>
          </p:nvSpPr>
          <p:spPr bwMode="auto">
            <a:xfrm>
              <a:off x="3297" y="3766"/>
              <a:ext cx="11" cy="5"/>
            </a:xfrm>
            <a:custGeom>
              <a:avLst/>
              <a:gdLst>
                <a:gd name="T0" fmla="*/ 21 w 32"/>
                <a:gd name="T1" fmla="*/ 3 h 17"/>
                <a:gd name="T2" fmla="*/ 26 w 32"/>
                <a:gd name="T3" fmla="*/ 0 h 17"/>
                <a:gd name="T4" fmla="*/ 18 w 32"/>
                <a:gd name="T5" fmla="*/ 2 h 17"/>
                <a:gd name="T6" fmla="*/ 10 w 32"/>
                <a:gd name="T7" fmla="*/ 4 h 17"/>
                <a:gd name="T8" fmla="*/ 3 w 32"/>
                <a:gd name="T9" fmla="*/ 9 h 17"/>
                <a:gd name="T10" fmla="*/ 0 w 32"/>
                <a:gd name="T11" fmla="*/ 17 h 17"/>
                <a:gd name="T12" fmla="*/ 9 w 32"/>
                <a:gd name="T13" fmla="*/ 17 h 17"/>
                <a:gd name="T14" fmla="*/ 10 w 32"/>
                <a:gd name="T15" fmla="*/ 16 h 17"/>
                <a:gd name="T16" fmla="*/ 15 w 32"/>
                <a:gd name="T17" fmla="*/ 14 h 17"/>
                <a:gd name="T18" fmla="*/ 20 w 32"/>
                <a:gd name="T19" fmla="*/ 11 h 17"/>
                <a:gd name="T20" fmla="*/ 26 w 32"/>
                <a:gd name="T21" fmla="*/ 11 h 17"/>
                <a:gd name="T22" fmla="*/ 31 w 32"/>
                <a:gd name="T23" fmla="*/ 8 h 17"/>
                <a:gd name="T24" fmla="*/ 26 w 32"/>
                <a:gd name="T25" fmla="*/ 11 h 17"/>
                <a:gd name="T26" fmla="*/ 29 w 32"/>
                <a:gd name="T27" fmla="*/ 9 h 17"/>
                <a:gd name="T28" fmla="*/ 32 w 32"/>
                <a:gd name="T29" fmla="*/ 6 h 17"/>
                <a:gd name="T30" fmla="*/ 29 w 32"/>
                <a:gd name="T31" fmla="*/ 2 h 17"/>
                <a:gd name="T32" fmla="*/ 26 w 32"/>
                <a:gd name="T33" fmla="*/ 0 h 17"/>
                <a:gd name="T34" fmla="*/ 21 w 32"/>
                <a:gd name="T35"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17">
                  <a:moveTo>
                    <a:pt x="21" y="3"/>
                  </a:moveTo>
                  <a:lnTo>
                    <a:pt x="26" y="0"/>
                  </a:lnTo>
                  <a:lnTo>
                    <a:pt x="18" y="2"/>
                  </a:lnTo>
                  <a:lnTo>
                    <a:pt x="10" y="4"/>
                  </a:lnTo>
                  <a:lnTo>
                    <a:pt x="3" y="9"/>
                  </a:lnTo>
                  <a:lnTo>
                    <a:pt x="0" y="17"/>
                  </a:lnTo>
                  <a:lnTo>
                    <a:pt x="9" y="17"/>
                  </a:lnTo>
                  <a:lnTo>
                    <a:pt x="10" y="16"/>
                  </a:lnTo>
                  <a:lnTo>
                    <a:pt x="15" y="14"/>
                  </a:lnTo>
                  <a:lnTo>
                    <a:pt x="20" y="11"/>
                  </a:lnTo>
                  <a:lnTo>
                    <a:pt x="26" y="11"/>
                  </a:lnTo>
                  <a:lnTo>
                    <a:pt x="31" y="8"/>
                  </a:lnTo>
                  <a:lnTo>
                    <a:pt x="26" y="11"/>
                  </a:lnTo>
                  <a:lnTo>
                    <a:pt x="29" y="9"/>
                  </a:lnTo>
                  <a:lnTo>
                    <a:pt x="32" y="6"/>
                  </a:lnTo>
                  <a:lnTo>
                    <a:pt x="29" y="2"/>
                  </a:lnTo>
                  <a:lnTo>
                    <a:pt x="26" y="0"/>
                  </a:lnTo>
                  <a:lnTo>
                    <a:pt x="21"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42" name="Freeform 974"/>
            <p:cNvSpPr>
              <a:spLocks/>
            </p:cNvSpPr>
            <p:nvPr/>
          </p:nvSpPr>
          <p:spPr bwMode="auto">
            <a:xfrm>
              <a:off x="3300" y="3759"/>
              <a:ext cx="9" cy="9"/>
            </a:xfrm>
            <a:custGeom>
              <a:avLst/>
              <a:gdLst>
                <a:gd name="T0" fmla="*/ 5 w 26"/>
                <a:gd name="T1" fmla="*/ 10 h 28"/>
                <a:gd name="T2" fmla="*/ 5 w 26"/>
                <a:gd name="T3" fmla="*/ 10 h 28"/>
                <a:gd name="T4" fmla="*/ 10 w 26"/>
                <a:gd name="T5" fmla="*/ 11 h 28"/>
                <a:gd name="T6" fmla="*/ 15 w 26"/>
                <a:gd name="T7" fmla="*/ 13 h 28"/>
                <a:gd name="T8" fmla="*/ 15 w 26"/>
                <a:gd name="T9" fmla="*/ 18 h 28"/>
                <a:gd name="T10" fmla="*/ 13 w 26"/>
                <a:gd name="T11" fmla="*/ 23 h 28"/>
                <a:gd name="T12" fmla="*/ 23 w 26"/>
                <a:gd name="T13" fmla="*/ 28 h 28"/>
                <a:gd name="T14" fmla="*/ 26 w 26"/>
                <a:gd name="T15" fmla="*/ 18 h 28"/>
                <a:gd name="T16" fmla="*/ 21 w 26"/>
                <a:gd name="T17" fmla="*/ 6 h 28"/>
                <a:gd name="T18" fmla="*/ 12 w 26"/>
                <a:gd name="T19" fmla="*/ 2 h 28"/>
                <a:gd name="T20" fmla="*/ 3 w 26"/>
                <a:gd name="T21" fmla="*/ 0 h 28"/>
                <a:gd name="T22" fmla="*/ 3 w 26"/>
                <a:gd name="T23" fmla="*/ 0 h 28"/>
                <a:gd name="T24" fmla="*/ 3 w 26"/>
                <a:gd name="T25" fmla="*/ 0 h 28"/>
                <a:gd name="T26" fmla="*/ 1 w 26"/>
                <a:gd name="T27" fmla="*/ 3 h 28"/>
                <a:gd name="T28" fmla="*/ 0 w 26"/>
                <a:gd name="T29" fmla="*/ 6 h 28"/>
                <a:gd name="T30" fmla="*/ 2 w 26"/>
                <a:gd name="T31" fmla="*/ 8 h 28"/>
                <a:gd name="T32" fmla="*/ 5 w 26"/>
                <a:gd name="T33"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 h="28">
                  <a:moveTo>
                    <a:pt x="5" y="10"/>
                  </a:moveTo>
                  <a:lnTo>
                    <a:pt x="5" y="10"/>
                  </a:lnTo>
                  <a:lnTo>
                    <a:pt x="10" y="11"/>
                  </a:lnTo>
                  <a:lnTo>
                    <a:pt x="15" y="13"/>
                  </a:lnTo>
                  <a:lnTo>
                    <a:pt x="15" y="18"/>
                  </a:lnTo>
                  <a:lnTo>
                    <a:pt x="13" y="23"/>
                  </a:lnTo>
                  <a:lnTo>
                    <a:pt x="23" y="28"/>
                  </a:lnTo>
                  <a:lnTo>
                    <a:pt x="26" y="18"/>
                  </a:lnTo>
                  <a:lnTo>
                    <a:pt x="21" y="6"/>
                  </a:lnTo>
                  <a:lnTo>
                    <a:pt x="12" y="2"/>
                  </a:lnTo>
                  <a:lnTo>
                    <a:pt x="3" y="0"/>
                  </a:lnTo>
                  <a:lnTo>
                    <a:pt x="3" y="0"/>
                  </a:lnTo>
                  <a:lnTo>
                    <a:pt x="3" y="0"/>
                  </a:lnTo>
                  <a:lnTo>
                    <a:pt x="1" y="3"/>
                  </a:lnTo>
                  <a:lnTo>
                    <a:pt x="0" y="6"/>
                  </a:lnTo>
                  <a:lnTo>
                    <a:pt x="2" y="8"/>
                  </a:lnTo>
                  <a:lnTo>
                    <a:pt x="5"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43" name="Freeform 975"/>
            <p:cNvSpPr>
              <a:spLocks/>
            </p:cNvSpPr>
            <p:nvPr/>
          </p:nvSpPr>
          <p:spPr bwMode="auto">
            <a:xfrm>
              <a:off x="3282" y="3758"/>
              <a:ext cx="20" cy="6"/>
            </a:xfrm>
            <a:custGeom>
              <a:avLst/>
              <a:gdLst>
                <a:gd name="T0" fmla="*/ 5 w 60"/>
                <a:gd name="T1" fmla="*/ 10 h 18"/>
                <a:gd name="T2" fmla="*/ 0 w 60"/>
                <a:gd name="T3" fmla="*/ 6 h 18"/>
                <a:gd name="T4" fmla="*/ 3 w 60"/>
                <a:gd name="T5" fmla="*/ 12 h 18"/>
                <a:gd name="T6" fmla="*/ 10 w 60"/>
                <a:gd name="T7" fmla="*/ 15 h 18"/>
                <a:gd name="T8" fmla="*/ 17 w 60"/>
                <a:gd name="T9" fmla="*/ 17 h 18"/>
                <a:gd name="T10" fmla="*/ 25 w 60"/>
                <a:gd name="T11" fmla="*/ 18 h 18"/>
                <a:gd name="T12" fmla="*/ 34 w 60"/>
                <a:gd name="T13" fmla="*/ 17 h 18"/>
                <a:gd name="T14" fmla="*/ 42 w 60"/>
                <a:gd name="T15" fmla="*/ 16 h 18"/>
                <a:gd name="T16" fmla="*/ 51 w 60"/>
                <a:gd name="T17" fmla="*/ 15 h 18"/>
                <a:gd name="T18" fmla="*/ 60 w 60"/>
                <a:gd name="T19" fmla="*/ 14 h 18"/>
                <a:gd name="T20" fmla="*/ 58 w 60"/>
                <a:gd name="T21" fmla="*/ 4 h 18"/>
                <a:gd name="T22" fmla="*/ 51 w 60"/>
                <a:gd name="T23" fmla="*/ 6 h 18"/>
                <a:gd name="T24" fmla="*/ 42 w 60"/>
                <a:gd name="T25" fmla="*/ 7 h 18"/>
                <a:gd name="T26" fmla="*/ 34 w 60"/>
                <a:gd name="T27" fmla="*/ 8 h 18"/>
                <a:gd name="T28" fmla="*/ 25 w 60"/>
                <a:gd name="T29" fmla="*/ 7 h 18"/>
                <a:gd name="T30" fmla="*/ 17 w 60"/>
                <a:gd name="T31" fmla="*/ 8 h 18"/>
                <a:gd name="T32" fmla="*/ 12 w 60"/>
                <a:gd name="T33" fmla="*/ 6 h 18"/>
                <a:gd name="T34" fmla="*/ 10 w 60"/>
                <a:gd name="T35" fmla="*/ 6 h 18"/>
                <a:gd name="T36" fmla="*/ 11 w 60"/>
                <a:gd name="T37" fmla="*/ 6 h 18"/>
                <a:gd name="T38" fmla="*/ 5 w 60"/>
                <a:gd name="T39" fmla="*/ 1 h 18"/>
                <a:gd name="T40" fmla="*/ 11 w 60"/>
                <a:gd name="T41" fmla="*/ 6 h 18"/>
                <a:gd name="T42" fmla="*/ 9 w 60"/>
                <a:gd name="T43" fmla="*/ 2 h 18"/>
                <a:gd name="T44" fmla="*/ 5 w 60"/>
                <a:gd name="T45" fmla="*/ 0 h 18"/>
                <a:gd name="T46" fmla="*/ 2 w 60"/>
                <a:gd name="T47" fmla="*/ 2 h 18"/>
                <a:gd name="T48" fmla="*/ 0 w 60"/>
                <a:gd name="T49" fmla="*/ 6 h 18"/>
                <a:gd name="T50" fmla="*/ 5 w 60"/>
                <a:gd name="T51" fmla="*/ 1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18">
                  <a:moveTo>
                    <a:pt x="5" y="10"/>
                  </a:moveTo>
                  <a:lnTo>
                    <a:pt x="0" y="6"/>
                  </a:lnTo>
                  <a:lnTo>
                    <a:pt x="3" y="12"/>
                  </a:lnTo>
                  <a:lnTo>
                    <a:pt x="10" y="15"/>
                  </a:lnTo>
                  <a:lnTo>
                    <a:pt x="17" y="17"/>
                  </a:lnTo>
                  <a:lnTo>
                    <a:pt x="25" y="18"/>
                  </a:lnTo>
                  <a:lnTo>
                    <a:pt x="34" y="17"/>
                  </a:lnTo>
                  <a:lnTo>
                    <a:pt x="42" y="16"/>
                  </a:lnTo>
                  <a:lnTo>
                    <a:pt x="51" y="15"/>
                  </a:lnTo>
                  <a:lnTo>
                    <a:pt x="60" y="14"/>
                  </a:lnTo>
                  <a:lnTo>
                    <a:pt x="58" y="4"/>
                  </a:lnTo>
                  <a:lnTo>
                    <a:pt x="51" y="6"/>
                  </a:lnTo>
                  <a:lnTo>
                    <a:pt x="42" y="7"/>
                  </a:lnTo>
                  <a:lnTo>
                    <a:pt x="34" y="8"/>
                  </a:lnTo>
                  <a:lnTo>
                    <a:pt x="25" y="7"/>
                  </a:lnTo>
                  <a:lnTo>
                    <a:pt x="17" y="8"/>
                  </a:lnTo>
                  <a:lnTo>
                    <a:pt x="12" y="6"/>
                  </a:lnTo>
                  <a:lnTo>
                    <a:pt x="10" y="6"/>
                  </a:lnTo>
                  <a:lnTo>
                    <a:pt x="11" y="6"/>
                  </a:lnTo>
                  <a:lnTo>
                    <a:pt x="5" y="1"/>
                  </a:lnTo>
                  <a:lnTo>
                    <a:pt x="11" y="6"/>
                  </a:lnTo>
                  <a:lnTo>
                    <a:pt x="9" y="2"/>
                  </a:lnTo>
                  <a:lnTo>
                    <a:pt x="5" y="0"/>
                  </a:lnTo>
                  <a:lnTo>
                    <a:pt x="2" y="2"/>
                  </a:lnTo>
                  <a:lnTo>
                    <a:pt x="0" y="6"/>
                  </a:lnTo>
                  <a:lnTo>
                    <a:pt x="5"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44" name="Freeform 976"/>
            <p:cNvSpPr>
              <a:spLocks/>
            </p:cNvSpPr>
            <p:nvPr/>
          </p:nvSpPr>
          <p:spPr bwMode="auto">
            <a:xfrm>
              <a:off x="3267" y="3758"/>
              <a:ext cx="16" cy="5"/>
            </a:xfrm>
            <a:custGeom>
              <a:avLst/>
              <a:gdLst>
                <a:gd name="T0" fmla="*/ 0 w 49"/>
                <a:gd name="T1" fmla="*/ 12 h 17"/>
                <a:gd name="T2" fmla="*/ 9 w 49"/>
                <a:gd name="T3" fmla="*/ 16 h 17"/>
                <a:gd name="T4" fmla="*/ 12 w 49"/>
                <a:gd name="T5" fmla="*/ 15 h 17"/>
                <a:gd name="T6" fmla="*/ 16 w 49"/>
                <a:gd name="T7" fmla="*/ 12 h 17"/>
                <a:gd name="T8" fmla="*/ 21 w 49"/>
                <a:gd name="T9" fmla="*/ 11 h 17"/>
                <a:gd name="T10" fmla="*/ 28 w 49"/>
                <a:gd name="T11" fmla="*/ 10 h 17"/>
                <a:gd name="T12" fmla="*/ 33 w 49"/>
                <a:gd name="T13" fmla="*/ 11 h 17"/>
                <a:gd name="T14" fmla="*/ 40 w 49"/>
                <a:gd name="T15" fmla="*/ 11 h 17"/>
                <a:gd name="T16" fmla="*/ 45 w 49"/>
                <a:gd name="T17" fmla="*/ 11 h 17"/>
                <a:gd name="T18" fmla="*/ 49 w 49"/>
                <a:gd name="T19" fmla="*/ 10 h 17"/>
                <a:gd name="T20" fmla="*/ 49 w 49"/>
                <a:gd name="T21" fmla="*/ 1 h 17"/>
                <a:gd name="T22" fmla="*/ 45 w 49"/>
                <a:gd name="T23" fmla="*/ 0 h 17"/>
                <a:gd name="T24" fmla="*/ 40 w 49"/>
                <a:gd name="T25" fmla="*/ 0 h 17"/>
                <a:gd name="T26" fmla="*/ 33 w 49"/>
                <a:gd name="T27" fmla="*/ 0 h 17"/>
                <a:gd name="T28" fmla="*/ 28 w 49"/>
                <a:gd name="T29" fmla="*/ 1 h 17"/>
                <a:gd name="T30" fmla="*/ 21 w 49"/>
                <a:gd name="T31" fmla="*/ 2 h 17"/>
                <a:gd name="T32" fmla="*/ 14 w 49"/>
                <a:gd name="T33" fmla="*/ 3 h 17"/>
                <a:gd name="T34" fmla="*/ 7 w 49"/>
                <a:gd name="T35" fmla="*/ 6 h 17"/>
                <a:gd name="T36" fmla="*/ 2 w 49"/>
                <a:gd name="T37" fmla="*/ 9 h 17"/>
                <a:gd name="T38" fmla="*/ 12 w 49"/>
                <a:gd name="T39" fmla="*/ 12 h 17"/>
                <a:gd name="T40" fmla="*/ 2 w 49"/>
                <a:gd name="T41" fmla="*/ 9 h 17"/>
                <a:gd name="T42" fmla="*/ 1 w 49"/>
                <a:gd name="T43" fmla="*/ 12 h 17"/>
                <a:gd name="T44" fmla="*/ 2 w 49"/>
                <a:gd name="T45" fmla="*/ 16 h 17"/>
                <a:gd name="T46" fmla="*/ 6 w 49"/>
                <a:gd name="T47" fmla="*/ 17 h 17"/>
                <a:gd name="T48" fmla="*/ 9 w 49"/>
                <a:gd name="T49" fmla="*/ 16 h 17"/>
                <a:gd name="T50" fmla="*/ 0 w 49"/>
                <a:gd name="T51"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17">
                  <a:moveTo>
                    <a:pt x="0" y="12"/>
                  </a:moveTo>
                  <a:lnTo>
                    <a:pt x="9" y="16"/>
                  </a:lnTo>
                  <a:lnTo>
                    <a:pt x="12" y="15"/>
                  </a:lnTo>
                  <a:lnTo>
                    <a:pt x="16" y="12"/>
                  </a:lnTo>
                  <a:lnTo>
                    <a:pt x="21" y="11"/>
                  </a:lnTo>
                  <a:lnTo>
                    <a:pt x="28" y="10"/>
                  </a:lnTo>
                  <a:lnTo>
                    <a:pt x="33" y="11"/>
                  </a:lnTo>
                  <a:lnTo>
                    <a:pt x="40" y="11"/>
                  </a:lnTo>
                  <a:lnTo>
                    <a:pt x="45" y="11"/>
                  </a:lnTo>
                  <a:lnTo>
                    <a:pt x="49" y="10"/>
                  </a:lnTo>
                  <a:lnTo>
                    <a:pt x="49" y="1"/>
                  </a:lnTo>
                  <a:lnTo>
                    <a:pt x="45" y="0"/>
                  </a:lnTo>
                  <a:lnTo>
                    <a:pt x="40" y="0"/>
                  </a:lnTo>
                  <a:lnTo>
                    <a:pt x="33" y="0"/>
                  </a:lnTo>
                  <a:lnTo>
                    <a:pt x="28" y="1"/>
                  </a:lnTo>
                  <a:lnTo>
                    <a:pt x="21" y="2"/>
                  </a:lnTo>
                  <a:lnTo>
                    <a:pt x="14" y="3"/>
                  </a:lnTo>
                  <a:lnTo>
                    <a:pt x="7" y="6"/>
                  </a:lnTo>
                  <a:lnTo>
                    <a:pt x="2" y="9"/>
                  </a:lnTo>
                  <a:lnTo>
                    <a:pt x="12" y="12"/>
                  </a:lnTo>
                  <a:lnTo>
                    <a:pt x="2" y="9"/>
                  </a:lnTo>
                  <a:lnTo>
                    <a:pt x="1" y="12"/>
                  </a:lnTo>
                  <a:lnTo>
                    <a:pt x="2" y="16"/>
                  </a:lnTo>
                  <a:lnTo>
                    <a:pt x="6" y="17"/>
                  </a:lnTo>
                  <a:lnTo>
                    <a:pt x="9" y="16"/>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45" name="Freeform 977"/>
            <p:cNvSpPr>
              <a:spLocks/>
            </p:cNvSpPr>
            <p:nvPr/>
          </p:nvSpPr>
          <p:spPr bwMode="auto">
            <a:xfrm>
              <a:off x="3266" y="3754"/>
              <a:ext cx="5" cy="8"/>
            </a:xfrm>
            <a:custGeom>
              <a:avLst/>
              <a:gdLst>
                <a:gd name="T0" fmla="*/ 0 w 14"/>
                <a:gd name="T1" fmla="*/ 12 h 24"/>
                <a:gd name="T2" fmla="*/ 0 w 14"/>
                <a:gd name="T3" fmla="*/ 12 h 24"/>
                <a:gd name="T4" fmla="*/ 1 w 14"/>
                <a:gd name="T5" fmla="*/ 12 h 24"/>
                <a:gd name="T6" fmla="*/ 2 w 14"/>
                <a:gd name="T7" fmla="*/ 13 h 24"/>
                <a:gd name="T8" fmla="*/ 3 w 14"/>
                <a:gd name="T9" fmla="*/ 19 h 24"/>
                <a:gd name="T10" fmla="*/ 2 w 14"/>
                <a:gd name="T11" fmla="*/ 24 h 24"/>
                <a:gd name="T12" fmla="*/ 14 w 14"/>
                <a:gd name="T13" fmla="*/ 24 h 24"/>
                <a:gd name="T14" fmla="*/ 13 w 14"/>
                <a:gd name="T15" fmla="*/ 19 h 24"/>
                <a:gd name="T16" fmla="*/ 11 w 14"/>
                <a:gd name="T17" fmla="*/ 11 h 24"/>
                <a:gd name="T18" fmla="*/ 8 w 14"/>
                <a:gd name="T19" fmla="*/ 5 h 24"/>
                <a:gd name="T20" fmla="*/ 0 w 14"/>
                <a:gd name="T21" fmla="*/ 0 h 24"/>
                <a:gd name="T22" fmla="*/ 0 w 14"/>
                <a:gd name="T23" fmla="*/ 0 h 24"/>
                <a:gd name="T24" fmla="*/ 0 w 14"/>
                <a:gd name="T25"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24">
                  <a:moveTo>
                    <a:pt x="0" y="12"/>
                  </a:moveTo>
                  <a:lnTo>
                    <a:pt x="0" y="12"/>
                  </a:lnTo>
                  <a:lnTo>
                    <a:pt x="1" y="12"/>
                  </a:lnTo>
                  <a:lnTo>
                    <a:pt x="2" y="13"/>
                  </a:lnTo>
                  <a:lnTo>
                    <a:pt x="3" y="19"/>
                  </a:lnTo>
                  <a:lnTo>
                    <a:pt x="2" y="24"/>
                  </a:lnTo>
                  <a:lnTo>
                    <a:pt x="14" y="24"/>
                  </a:lnTo>
                  <a:lnTo>
                    <a:pt x="13" y="19"/>
                  </a:lnTo>
                  <a:lnTo>
                    <a:pt x="11" y="11"/>
                  </a:lnTo>
                  <a:lnTo>
                    <a:pt x="8" y="5"/>
                  </a:lnTo>
                  <a:lnTo>
                    <a:pt x="0" y="0"/>
                  </a:lnTo>
                  <a:lnTo>
                    <a:pt x="0" y="0"/>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46" name="Freeform 978"/>
            <p:cNvSpPr>
              <a:spLocks/>
            </p:cNvSpPr>
            <p:nvPr/>
          </p:nvSpPr>
          <p:spPr bwMode="auto">
            <a:xfrm>
              <a:off x="3256" y="3754"/>
              <a:ext cx="10" cy="4"/>
            </a:xfrm>
            <a:custGeom>
              <a:avLst/>
              <a:gdLst>
                <a:gd name="T0" fmla="*/ 2 w 31"/>
                <a:gd name="T1" fmla="*/ 3 h 12"/>
                <a:gd name="T2" fmla="*/ 5 w 31"/>
                <a:gd name="T3" fmla="*/ 11 h 12"/>
                <a:gd name="T4" fmla="*/ 11 w 31"/>
                <a:gd name="T5" fmla="*/ 12 h 12"/>
                <a:gd name="T6" fmla="*/ 18 w 31"/>
                <a:gd name="T7" fmla="*/ 12 h 12"/>
                <a:gd name="T8" fmla="*/ 25 w 31"/>
                <a:gd name="T9" fmla="*/ 12 h 12"/>
                <a:gd name="T10" fmla="*/ 31 w 31"/>
                <a:gd name="T11" fmla="*/ 12 h 12"/>
                <a:gd name="T12" fmla="*/ 31 w 31"/>
                <a:gd name="T13" fmla="*/ 0 h 12"/>
                <a:gd name="T14" fmla="*/ 25 w 31"/>
                <a:gd name="T15" fmla="*/ 0 h 12"/>
                <a:gd name="T16" fmla="*/ 18 w 31"/>
                <a:gd name="T17" fmla="*/ 0 h 12"/>
                <a:gd name="T18" fmla="*/ 11 w 31"/>
                <a:gd name="T19" fmla="*/ 0 h 12"/>
                <a:gd name="T20" fmla="*/ 5 w 31"/>
                <a:gd name="T21" fmla="*/ 2 h 12"/>
                <a:gd name="T22" fmla="*/ 7 w 31"/>
                <a:gd name="T23" fmla="*/ 10 h 12"/>
                <a:gd name="T24" fmla="*/ 5 w 31"/>
                <a:gd name="T25" fmla="*/ 2 h 12"/>
                <a:gd name="T26" fmla="*/ 1 w 31"/>
                <a:gd name="T27" fmla="*/ 3 h 12"/>
                <a:gd name="T28" fmla="*/ 0 w 31"/>
                <a:gd name="T29" fmla="*/ 6 h 12"/>
                <a:gd name="T30" fmla="*/ 1 w 31"/>
                <a:gd name="T31" fmla="*/ 10 h 12"/>
                <a:gd name="T32" fmla="*/ 5 w 31"/>
                <a:gd name="T33" fmla="*/ 11 h 12"/>
                <a:gd name="T34" fmla="*/ 2 w 31"/>
                <a:gd name="T3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12">
                  <a:moveTo>
                    <a:pt x="2" y="3"/>
                  </a:moveTo>
                  <a:lnTo>
                    <a:pt x="5" y="11"/>
                  </a:lnTo>
                  <a:lnTo>
                    <a:pt x="11" y="12"/>
                  </a:lnTo>
                  <a:lnTo>
                    <a:pt x="18" y="12"/>
                  </a:lnTo>
                  <a:lnTo>
                    <a:pt x="25" y="12"/>
                  </a:lnTo>
                  <a:lnTo>
                    <a:pt x="31" y="12"/>
                  </a:lnTo>
                  <a:lnTo>
                    <a:pt x="31" y="0"/>
                  </a:lnTo>
                  <a:lnTo>
                    <a:pt x="25" y="0"/>
                  </a:lnTo>
                  <a:lnTo>
                    <a:pt x="18" y="0"/>
                  </a:lnTo>
                  <a:lnTo>
                    <a:pt x="11" y="0"/>
                  </a:lnTo>
                  <a:lnTo>
                    <a:pt x="5" y="2"/>
                  </a:lnTo>
                  <a:lnTo>
                    <a:pt x="7" y="10"/>
                  </a:lnTo>
                  <a:lnTo>
                    <a:pt x="5" y="2"/>
                  </a:lnTo>
                  <a:lnTo>
                    <a:pt x="1" y="3"/>
                  </a:lnTo>
                  <a:lnTo>
                    <a:pt x="0" y="6"/>
                  </a:lnTo>
                  <a:lnTo>
                    <a:pt x="1" y="10"/>
                  </a:lnTo>
                  <a:lnTo>
                    <a:pt x="5" y="11"/>
                  </a:lnTo>
                  <a:lnTo>
                    <a:pt x="2"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47" name="Freeform 979"/>
            <p:cNvSpPr>
              <a:spLocks/>
            </p:cNvSpPr>
            <p:nvPr/>
          </p:nvSpPr>
          <p:spPr bwMode="auto">
            <a:xfrm>
              <a:off x="3257" y="3745"/>
              <a:ext cx="16" cy="12"/>
            </a:xfrm>
            <a:custGeom>
              <a:avLst/>
              <a:gdLst>
                <a:gd name="T0" fmla="*/ 47 w 50"/>
                <a:gd name="T1" fmla="*/ 0 h 37"/>
                <a:gd name="T2" fmla="*/ 47 w 50"/>
                <a:gd name="T3" fmla="*/ 0 h 37"/>
                <a:gd name="T4" fmla="*/ 43 w 50"/>
                <a:gd name="T5" fmla="*/ 1 h 37"/>
                <a:gd name="T6" fmla="*/ 37 w 50"/>
                <a:gd name="T7" fmla="*/ 3 h 37"/>
                <a:gd name="T8" fmla="*/ 32 w 50"/>
                <a:gd name="T9" fmla="*/ 6 h 37"/>
                <a:gd name="T10" fmla="*/ 28 w 50"/>
                <a:gd name="T11" fmla="*/ 9 h 37"/>
                <a:gd name="T12" fmla="*/ 22 w 50"/>
                <a:gd name="T13" fmla="*/ 12 h 37"/>
                <a:gd name="T14" fmla="*/ 15 w 50"/>
                <a:gd name="T15" fmla="*/ 18 h 37"/>
                <a:gd name="T16" fmla="*/ 7 w 50"/>
                <a:gd name="T17" fmla="*/ 24 h 37"/>
                <a:gd name="T18" fmla="*/ 0 w 50"/>
                <a:gd name="T19" fmla="*/ 30 h 37"/>
                <a:gd name="T20" fmla="*/ 5 w 50"/>
                <a:gd name="T21" fmla="*/ 37 h 37"/>
                <a:gd name="T22" fmla="*/ 14 w 50"/>
                <a:gd name="T23" fmla="*/ 31 h 37"/>
                <a:gd name="T24" fmla="*/ 20 w 50"/>
                <a:gd name="T25" fmla="*/ 25 h 37"/>
                <a:gd name="T26" fmla="*/ 27 w 50"/>
                <a:gd name="T27" fmla="*/ 22 h 37"/>
                <a:gd name="T28" fmla="*/ 32 w 50"/>
                <a:gd name="T29" fmla="*/ 18 h 37"/>
                <a:gd name="T30" fmla="*/ 37 w 50"/>
                <a:gd name="T31" fmla="*/ 15 h 37"/>
                <a:gd name="T32" fmla="*/ 42 w 50"/>
                <a:gd name="T33" fmla="*/ 12 h 37"/>
                <a:gd name="T34" fmla="*/ 45 w 50"/>
                <a:gd name="T35" fmla="*/ 10 h 37"/>
                <a:gd name="T36" fmla="*/ 50 w 50"/>
                <a:gd name="T37" fmla="*/ 9 h 37"/>
                <a:gd name="T38" fmla="*/ 50 w 50"/>
                <a:gd name="T39" fmla="*/ 9 h 37"/>
                <a:gd name="T40" fmla="*/ 47 w 50"/>
                <a:gd name="T4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37">
                  <a:moveTo>
                    <a:pt x="47" y="0"/>
                  </a:moveTo>
                  <a:lnTo>
                    <a:pt x="47" y="0"/>
                  </a:lnTo>
                  <a:lnTo>
                    <a:pt x="43" y="1"/>
                  </a:lnTo>
                  <a:lnTo>
                    <a:pt x="37" y="3"/>
                  </a:lnTo>
                  <a:lnTo>
                    <a:pt x="32" y="6"/>
                  </a:lnTo>
                  <a:lnTo>
                    <a:pt x="28" y="9"/>
                  </a:lnTo>
                  <a:lnTo>
                    <a:pt x="22" y="12"/>
                  </a:lnTo>
                  <a:lnTo>
                    <a:pt x="15" y="18"/>
                  </a:lnTo>
                  <a:lnTo>
                    <a:pt x="7" y="24"/>
                  </a:lnTo>
                  <a:lnTo>
                    <a:pt x="0" y="30"/>
                  </a:lnTo>
                  <a:lnTo>
                    <a:pt x="5" y="37"/>
                  </a:lnTo>
                  <a:lnTo>
                    <a:pt x="14" y="31"/>
                  </a:lnTo>
                  <a:lnTo>
                    <a:pt x="20" y="25"/>
                  </a:lnTo>
                  <a:lnTo>
                    <a:pt x="27" y="22"/>
                  </a:lnTo>
                  <a:lnTo>
                    <a:pt x="32" y="18"/>
                  </a:lnTo>
                  <a:lnTo>
                    <a:pt x="37" y="15"/>
                  </a:lnTo>
                  <a:lnTo>
                    <a:pt x="42" y="12"/>
                  </a:lnTo>
                  <a:lnTo>
                    <a:pt x="45" y="10"/>
                  </a:lnTo>
                  <a:lnTo>
                    <a:pt x="50" y="9"/>
                  </a:lnTo>
                  <a:lnTo>
                    <a:pt x="50" y="9"/>
                  </a:lnTo>
                  <a:lnTo>
                    <a:pt x="4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48" name="Freeform 980"/>
            <p:cNvSpPr>
              <a:spLocks/>
            </p:cNvSpPr>
            <p:nvPr/>
          </p:nvSpPr>
          <p:spPr bwMode="auto">
            <a:xfrm>
              <a:off x="3272" y="3725"/>
              <a:ext cx="32" cy="23"/>
            </a:xfrm>
            <a:custGeom>
              <a:avLst/>
              <a:gdLst>
                <a:gd name="T0" fmla="*/ 90 w 94"/>
                <a:gd name="T1" fmla="*/ 0 h 68"/>
                <a:gd name="T2" fmla="*/ 85 w 94"/>
                <a:gd name="T3" fmla="*/ 3 h 68"/>
                <a:gd name="T4" fmla="*/ 79 w 94"/>
                <a:gd name="T5" fmla="*/ 10 h 68"/>
                <a:gd name="T6" fmla="*/ 70 w 94"/>
                <a:gd name="T7" fmla="*/ 17 h 68"/>
                <a:gd name="T8" fmla="*/ 56 w 94"/>
                <a:gd name="T9" fmla="*/ 26 h 68"/>
                <a:gd name="T10" fmla="*/ 43 w 94"/>
                <a:gd name="T11" fmla="*/ 35 h 68"/>
                <a:gd name="T12" fmla="*/ 29 w 94"/>
                <a:gd name="T13" fmla="*/ 44 h 68"/>
                <a:gd name="T14" fmla="*/ 16 w 94"/>
                <a:gd name="T15" fmla="*/ 51 h 68"/>
                <a:gd name="T16" fmla="*/ 6 w 94"/>
                <a:gd name="T17" fmla="*/ 57 h 68"/>
                <a:gd name="T18" fmla="*/ 0 w 94"/>
                <a:gd name="T19" fmla="*/ 59 h 68"/>
                <a:gd name="T20" fmla="*/ 3 w 94"/>
                <a:gd name="T21" fmla="*/ 68 h 68"/>
                <a:gd name="T22" fmla="*/ 11 w 94"/>
                <a:gd name="T23" fmla="*/ 66 h 68"/>
                <a:gd name="T24" fmla="*/ 21 w 94"/>
                <a:gd name="T25" fmla="*/ 60 h 68"/>
                <a:gd name="T26" fmla="*/ 33 w 94"/>
                <a:gd name="T27" fmla="*/ 53 h 68"/>
                <a:gd name="T28" fmla="*/ 47 w 94"/>
                <a:gd name="T29" fmla="*/ 44 h 68"/>
                <a:gd name="T30" fmla="*/ 61 w 94"/>
                <a:gd name="T31" fmla="*/ 35 h 68"/>
                <a:gd name="T32" fmla="*/ 75 w 94"/>
                <a:gd name="T33" fmla="*/ 26 h 68"/>
                <a:gd name="T34" fmla="*/ 86 w 94"/>
                <a:gd name="T35" fmla="*/ 17 h 68"/>
                <a:gd name="T36" fmla="*/ 94 w 94"/>
                <a:gd name="T37" fmla="*/ 7 h 68"/>
                <a:gd name="T38" fmla="*/ 90 w 94"/>
                <a:gd name="T39" fmla="*/ 10 h 68"/>
                <a:gd name="T40" fmla="*/ 94 w 94"/>
                <a:gd name="T41" fmla="*/ 7 h 68"/>
                <a:gd name="T42" fmla="*/ 94 w 94"/>
                <a:gd name="T43" fmla="*/ 4 h 68"/>
                <a:gd name="T44" fmla="*/ 92 w 94"/>
                <a:gd name="T45" fmla="*/ 0 h 68"/>
                <a:gd name="T46" fmla="*/ 87 w 94"/>
                <a:gd name="T47" fmla="*/ 0 h 68"/>
                <a:gd name="T48" fmla="*/ 85 w 94"/>
                <a:gd name="T49" fmla="*/ 3 h 68"/>
                <a:gd name="T50" fmla="*/ 90 w 94"/>
                <a:gd name="T5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4" h="68">
                  <a:moveTo>
                    <a:pt x="90" y="0"/>
                  </a:moveTo>
                  <a:lnTo>
                    <a:pt x="85" y="3"/>
                  </a:lnTo>
                  <a:lnTo>
                    <a:pt x="79" y="10"/>
                  </a:lnTo>
                  <a:lnTo>
                    <a:pt x="70" y="17"/>
                  </a:lnTo>
                  <a:lnTo>
                    <a:pt x="56" y="26"/>
                  </a:lnTo>
                  <a:lnTo>
                    <a:pt x="43" y="35"/>
                  </a:lnTo>
                  <a:lnTo>
                    <a:pt x="29" y="44"/>
                  </a:lnTo>
                  <a:lnTo>
                    <a:pt x="16" y="51"/>
                  </a:lnTo>
                  <a:lnTo>
                    <a:pt x="6" y="57"/>
                  </a:lnTo>
                  <a:lnTo>
                    <a:pt x="0" y="59"/>
                  </a:lnTo>
                  <a:lnTo>
                    <a:pt x="3" y="68"/>
                  </a:lnTo>
                  <a:lnTo>
                    <a:pt x="11" y="66"/>
                  </a:lnTo>
                  <a:lnTo>
                    <a:pt x="21" y="60"/>
                  </a:lnTo>
                  <a:lnTo>
                    <a:pt x="33" y="53"/>
                  </a:lnTo>
                  <a:lnTo>
                    <a:pt x="47" y="44"/>
                  </a:lnTo>
                  <a:lnTo>
                    <a:pt x="61" y="35"/>
                  </a:lnTo>
                  <a:lnTo>
                    <a:pt x="75" y="26"/>
                  </a:lnTo>
                  <a:lnTo>
                    <a:pt x="86" y="17"/>
                  </a:lnTo>
                  <a:lnTo>
                    <a:pt x="94" y="7"/>
                  </a:lnTo>
                  <a:lnTo>
                    <a:pt x="90" y="10"/>
                  </a:lnTo>
                  <a:lnTo>
                    <a:pt x="94" y="7"/>
                  </a:lnTo>
                  <a:lnTo>
                    <a:pt x="94" y="4"/>
                  </a:lnTo>
                  <a:lnTo>
                    <a:pt x="92" y="0"/>
                  </a:lnTo>
                  <a:lnTo>
                    <a:pt x="87" y="0"/>
                  </a:lnTo>
                  <a:lnTo>
                    <a:pt x="85" y="3"/>
                  </a:lnTo>
                  <a:lnTo>
                    <a:pt x="9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49" name="Freeform 981"/>
            <p:cNvSpPr>
              <a:spLocks/>
            </p:cNvSpPr>
            <p:nvPr/>
          </p:nvSpPr>
          <p:spPr bwMode="auto">
            <a:xfrm>
              <a:off x="3302" y="3713"/>
              <a:ext cx="72" cy="15"/>
            </a:xfrm>
            <a:custGeom>
              <a:avLst/>
              <a:gdLst>
                <a:gd name="T0" fmla="*/ 215 w 215"/>
                <a:gd name="T1" fmla="*/ 0 h 45"/>
                <a:gd name="T2" fmla="*/ 215 w 215"/>
                <a:gd name="T3" fmla="*/ 0 h 45"/>
                <a:gd name="T4" fmla="*/ 210 w 215"/>
                <a:gd name="T5" fmla="*/ 1 h 45"/>
                <a:gd name="T6" fmla="*/ 202 w 215"/>
                <a:gd name="T7" fmla="*/ 2 h 45"/>
                <a:gd name="T8" fmla="*/ 192 w 215"/>
                <a:gd name="T9" fmla="*/ 3 h 45"/>
                <a:gd name="T10" fmla="*/ 179 w 215"/>
                <a:gd name="T11" fmla="*/ 6 h 45"/>
                <a:gd name="T12" fmla="*/ 164 w 215"/>
                <a:gd name="T13" fmla="*/ 8 h 45"/>
                <a:gd name="T14" fmla="*/ 149 w 215"/>
                <a:gd name="T15" fmla="*/ 10 h 45"/>
                <a:gd name="T16" fmla="*/ 132 w 215"/>
                <a:gd name="T17" fmla="*/ 14 h 45"/>
                <a:gd name="T18" fmla="*/ 114 w 215"/>
                <a:gd name="T19" fmla="*/ 16 h 45"/>
                <a:gd name="T20" fmla="*/ 97 w 215"/>
                <a:gd name="T21" fmla="*/ 19 h 45"/>
                <a:gd name="T22" fmla="*/ 78 w 215"/>
                <a:gd name="T23" fmla="*/ 23 h 45"/>
                <a:gd name="T24" fmla="*/ 62 w 215"/>
                <a:gd name="T25" fmla="*/ 25 h 45"/>
                <a:gd name="T26" fmla="*/ 45 w 215"/>
                <a:gd name="T27" fmla="*/ 29 h 45"/>
                <a:gd name="T28" fmla="*/ 32 w 215"/>
                <a:gd name="T29" fmla="*/ 31 h 45"/>
                <a:gd name="T30" fmla="*/ 18 w 215"/>
                <a:gd name="T31" fmla="*/ 33 h 45"/>
                <a:gd name="T32" fmla="*/ 8 w 215"/>
                <a:gd name="T33" fmla="*/ 34 h 45"/>
                <a:gd name="T34" fmla="*/ 0 w 215"/>
                <a:gd name="T35" fmla="*/ 35 h 45"/>
                <a:gd name="T36" fmla="*/ 0 w 215"/>
                <a:gd name="T37" fmla="*/ 45 h 45"/>
                <a:gd name="T38" fmla="*/ 8 w 215"/>
                <a:gd name="T39" fmla="*/ 44 h 45"/>
                <a:gd name="T40" fmla="*/ 18 w 215"/>
                <a:gd name="T41" fmla="*/ 42 h 45"/>
                <a:gd name="T42" fmla="*/ 32 w 215"/>
                <a:gd name="T43" fmla="*/ 40 h 45"/>
                <a:gd name="T44" fmla="*/ 45 w 215"/>
                <a:gd name="T45" fmla="*/ 38 h 45"/>
                <a:gd name="T46" fmla="*/ 62 w 215"/>
                <a:gd name="T47" fmla="*/ 34 h 45"/>
                <a:gd name="T48" fmla="*/ 78 w 215"/>
                <a:gd name="T49" fmla="*/ 32 h 45"/>
                <a:gd name="T50" fmla="*/ 97 w 215"/>
                <a:gd name="T51" fmla="*/ 29 h 45"/>
                <a:gd name="T52" fmla="*/ 114 w 215"/>
                <a:gd name="T53" fmla="*/ 25 h 45"/>
                <a:gd name="T54" fmla="*/ 132 w 215"/>
                <a:gd name="T55" fmla="*/ 23 h 45"/>
                <a:gd name="T56" fmla="*/ 149 w 215"/>
                <a:gd name="T57" fmla="*/ 19 h 45"/>
                <a:gd name="T58" fmla="*/ 164 w 215"/>
                <a:gd name="T59" fmla="*/ 17 h 45"/>
                <a:gd name="T60" fmla="*/ 179 w 215"/>
                <a:gd name="T61" fmla="*/ 15 h 45"/>
                <a:gd name="T62" fmla="*/ 192 w 215"/>
                <a:gd name="T63" fmla="*/ 13 h 45"/>
                <a:gd name="T64" fmla="*/ 202 w 215"/>
                <a:gd name="T65" fmla="*/ 11 h 45"/>
                <a:gd name="T66" fmla="*/ 210 w 215"/>
                <a:gd name="T67" fmla="*/ 10 h 45"/>
                <a:gd name="T68" fmla="*/ 215 w 215"/>
                <a:gd name="T69" fmla="*/ 11 h 45"/>
                <a:gd name="T70" fmla="*/ 215 w 215"/>
                <a:gd name="T71" fmla="*/ 11 h 45"/>
                <a:gd name="T72" fmla="*/ 215 w 215"/>
                <a:gd name="T73"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5" h="45">
                  <a:moveTo>
                    <a:pt x="215" y="0"/>
                  </a:moveTo>
                  <a:lnTo>
                    <a:pt x="215" y="0"/>
                  </a:lnTo>
                  <a:lnTo>
                    <a:pt x="210" y="1"/>
                  </a:lnTo>
                  <a:lnTo>
                    <a:pt x="202" y="2"/>
                  </a:lnTo>
                  <a:lnTo>
                    <a:pt x="192" y="3"/>
                  </a:lnTo>
                  <a:lnTo>
                    <a:pt x="179" y="6"/>
                  </a:lnTo>
                  <a:lnTo>
                    <a:pt x="164" y="8"/>
                  </a:lnTo>
                  <a:lnTo>
                    <a:pt x="149" y="10"/>
                  </a:lnTo>
                  <a:lnTo>
                    <a:pt x="132" y="14"/>
                  </a:lnTo>
                  <a:lnTo>
                    <a:pt x="114" y="16"/>
                  </a:lnTo>
                  <a:lnTo>
                    <a:pt x="97" y="19"/>
                  </a:lnTo>
                  <a:lnTo>
                    <a:pt x="78" y="23"/>
                  </a:lnTo>
                  <a:lnTo>
                    <a:pt x="62" y="25"/>
                  </a:lnTo>
                  <a:lnTo>
                    <a:pt x="45" y="29"/>
                  </a:lnTo>
                  <a:lnTo>
                    <a:pt x="32" y="31"/>
                  </a:lnTo>
                  <a:lnTo>
                    <a:pt x="18" y="33"/>
                  </a:lnTo>
                  <a:lnTo>
                    <a:pt x="8" y="34"/>
                  </a:lnTo>
                  <a:lnTo>
                    <a:pt x="0" y="35"/>
                  </a:lnTo>
                  <a:lnTo>
                    <a:pt x="0" y="45"/>
                  </a:lnTo>
                  <a:lnTo>
                    <a:pt x="8" y="44"/>
                  </a:lnTo>
                  <a:lnTo>
                    <a:pt x="18" y="42"/>
                  </a:lnTo>
                  <a:lnTo>
                    <a:pt x="32" y="40"/>
                  </a:lnTo>
                  <a:lnTo>
                    <a:pt x="45" y="38"/>
                  </a:lnTo>
                  <a:lnTo>
                    <a:pt x="62" y="34"/>
                  </a:lnTo>
                  <a:lnTo>
                    <a:pt x="78" y="32"/>
                  </a:lnTo>
                  <a:lnTo>
                    <a:pt x="97" y="29"/>
                  </a:lnTo>
                  <a:lnTo>
                    <a:pt x="114" y="25"/>
                  </a:lnTo>
                  <a:lnTo>
                    <a:pt x="132" y="23"/>
                  </a:lnTo>
                  <a:lnTo>
                    <a:pt x="149" y="19"/>
                  </a:lnTo>
                  <a:lnTo>
                    <a:pt x="164" y="17"/>
                  </a:lnTo>
                  <a:lnTo>
                    <a:pt x="179" y="15"/>
                  </a:lnTo>
                  <a:lnTo>
                    <a:pt x="192" y="13"/>
                  </a:lnTo>
                  <a:lnTo>
                    <a:pt x="202" y="11"/>
                  </a:lnTo>
                  <a:lnTo>
                    <a:pt x="210" y="10"/>
                  </a:lnTo>
                  <a:lnTo>
                    <a:pt x="215" y="11"/>
                  </a:lnTo>
                  <a:lnTo>
                    <a:pt x="215" y="11"/>
                  </a:lnTo>
                  <a:lnTo>
                    <a:pt x="21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50" name="Freeform 982"/>
            <p:cNvSpPr>
              <a:spLocks/>
            </p:cNvSpPr>
            <p:nvPr/>
          </p:nvSpPr>
          <p:spPr bwMode="auto">
            <a:xfrm>
              <a:off x="3374" y="3700"/>
              <a:ext cx="38" cy="17"/>
            </a:xfrm>
            <a:custGeom>
              <a:avLst/>
              <a:gdLst>
                <a:gd name="T0" fmla="*/ 106 w 113"/>
                <a:gd name="T1" fmla="*/ 0 h 50"/>
                <a:gd name="T2" fmla="*/ 106 w 113"/>
                <a:gd name="T3" fmla="*/ 0 h 50"/>
                <a:gd name="T4" fmla="*/ 99 w 113"/>
                <a:gd name="T5" fmla="*/ 5 h 50"/>
                <a:gd name="T6" fmla="*/ 87 w 113"/>
                <a:gd name="T7" fmla="*/ 10 h 50"/>
                <a:gd name="T8" fmla="*/ 72 w 113"/>
                <a:gd name="T9" fmla="*/ 17 h 50"/>
                <a:gd name="T10" fmla="*/ 55 w 113"/>
                <a:gd name="T11" fmla="*/ 24 h 50"/>
                <a:gd name="T12" fmla="*/ 36 w 113"/>
                <a:gd name="T13" fmla="*/ 31 h 50"/>
                <a:gd name="T14" fmla="*/ 20 w 113"/>
                <a:gd name="T15" fmla="*/ 36 h 50"/>
                <a:gd name="T16" fmla="*/ 8 w 113"/>
                <a:gd name="T17" fmla="*/ 39 h 50"/>
                <a:gd name="T18" fmla="*/ 0 w 113"/>
                <a:gd name="T19" fmla="*/ 39 h 50"/>
                <a:gd name="T20" fmla="*/ 0 w 113"/>
                <a:gd name="T21" fmla="*/ 50 h 50"/>
                <a:gd name="T22" fmla="*/ 10 w 113"/>
                <a:gd name="T23" fmla="*/ 48 h 50"/>
                <a:gd name="T24" fmla="*/ 23 w 113"/>
                <a:gd name="T25" fmla="*/ 45 h 50"/>
                <a:gd name="T26" fmla="*/ 39 w 113"/>
                <a:gd name="T27" fmla="*/ 40 h 50"/>
                <a:gd name="T28" fmla="*/ 57 w 113"/>
                <a:gd name="T29" fmla="*/ 33 h 50"/>
                <a:gd name="T30" fmla="*/ 74 w 113"/>
                <a:gd name="T31" fmla="*/ 26 h 50"/>
                <a:gd name="T32" fmla="*/ 91 w 113"/>
                <a:gd name="T33" fmla="*/ 20 h 50"/>
                <a:gd name="T34" fmla="*/ 104 w 113"/>
                <a:gd name="T35" fmla="*/ 14 h 50"/>
                <a:gd name="T36" fmla="*/ 113 w 113"/>
                <a:gd name="T37" fmla="*/ 7 h 50"/>
                <a:gd name="T38" fmla="*/ 113 w 113"/>
                <a:gd name="T39" fmla="*/ 7 h 50"/>
                <a:gd name="T40" fmla="*/ 106 w 113"/>
                <a:gd name="T4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3" h="50">
                  <a:moveTo>
                    <a:pt x="106" y="0"/>
                  </a:moveTo>
                  <a:lnTo>
                    <a:pt x="106" y="0"/>
                  </a:lnTo>
                  <a:lnTo>
                    <a:pt x="99" y="5"/>
                  </a:lnTo>
                  <a:lnTo>
                    <a:pt x="87" y="10"/>
                  </a:lnTo>
                  <a:lnTo>
                    <a:pt x="72" y="17"/>
                  </a:lnTo>
                  <a:lnTo>
                    <a:pt x="55" y="24"/>
                  </a:lnTo>
                  <a:lnTo>
                    <a:pt x="36" y="31"/>
                  </a:lnTo>
                  <a:lnTo>
                    <a:pt x="20" y="36"/>
                  </a:lnTo>
                  <a:lnTo>
                    <a:pt x="8" y="39"/>
                  </a:lnTo>
                  <a:lnTo>
                    <a:pt x="0" y="39"/>
                  </a:lnTo>
                  <a:lnTo>
                    <a:pt x="0" y="50"/>
                  </a:lnTo>
                  <a:lnTo>
                    <a:pt x="10" y="48"/>
                  </a:lnTo>
                  <a:lnTo>
                    <a:pt x="23" y="45"/>
                  </a:lnTo>
                  <a:lnTo>
                    <a:pt x="39" y="40"/>
                  </a:lnTo>
                  <a:lnTo>
                    <a:pt x="57" y="33"/>
                  </a:lnTo>
                  <a:lnTo>
                    <a:pt x="74" y="26"/>
                  </a:lnTo>
                  <a:lnTo>
                    <a:pt x="91" y="20"/>
                  </a:lnTo>
                  <a:lnTo>
                    <a:pt x="104" y="14"/>
                  </a:lnTo>
                  <a:lnTo>
                    <a:pt x="113" y="7"/>
                  </a:lnTo>
                  <a:lnTo>
                    <a:pt x="113" y="7"/>
                  </a:lnTo>
                  <a:lnTo>
                    <a:pt x="10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51" name="Freeform 983"/>
            <p:cNvSpPr>
              <a:spLocks/>
            </p:cNvSpPr>
            <p:nvPr/>
          </p:nvSpPr>
          <p:spPr bwMode="auto">
            <a:xfrm>
              <a:off x="3409" y="3691"/>
              <a:ext cx="13" cy="12"/>
            </a:xfrm>
            <a:custGeom>
              <a:avLst/>
              <a:gdLst>
                <a:gd name="T0" fmla="*/ 37 w 38"/>
                <a:gd name="T1" fmla="*/ 0 h 34"/>
                <a:gd name="T2" fmla="*/ 36 w 38"/>
                <a:gd name="T3" fmla="*/ 0 h 34"/>
                <a:gd name="T4" fmla="*/ 28 w 38"/>
                <a:gd name="T5" fmla="*/ 3 h 34"/>
                <a:gd name="T6" fmla="*/ 18 w 38"/>
                <a:gd name="T7" fmla="*/ 10 h 34"/>
                <a:gd name="T8" fmla="*/ 9 w 38"/>
                <a:gd name="T9" fmla="*/ 18 h 34"/>
                <a:gd name="T10" fmla="*/ 0 w 38"/>
                <a:gd name="T11" fmla="*/ 27 h 34"/>
                <a:gd name="T12" fmla="*/ 7 w 38"/>
                <a:gd name="T13" fmla="*/ 34 h 34"/>
                <a:gd name="T14" fmla="*/ 16 w 38"/>
                <a:gd name="T15" fmla="*/ 25 h 34"/>
                <a:gd name="T16" fmla="*/ 25 w 38"/>
                <a:gd name="T17" fmla="*/ 17 h 34"/>
                <a:gd name="T18" fmla="*/ 32 w 38"/>
                <a:gd name="T19" fmla="*/ 12 h 34"/>
                <a:gd name="T20" fmla="*/ 38 w 38"/>
                <a:gd name="T21" fmla="*/ 9 h 34"/>
                <a:gd name="T22" fmla="*/ 37 w 38"/>
                <a:gd name="T23" fmla="*/ 9 h 34"/>
                <a:gd name="T24" fmla="*/ 37 w 38"/>
                <a:gd name="T2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34">
                  <a:moveTo>
                    <a:pt x="37" y="0"/>
                  </a:moveTo>
                  <a:lnTo>
                    <a:pt x="36" y="0"/>
                  </a:lnTo>
                  <a:lnTo>
                    <a:pt x="28" y="3"/>
                  </a:lnTo>
                  <a:lnTo>
                    <a:pt x="18" y="10"/>
                  </a:lnTo>
                  <a:lnTo>
                    <a:pt x="9" y="18"/>
                  </a:lnTo>
                  <a:lnTo>
                    <a:pt x="0" y="27"/>
                  </a:lnTo>
                  <a:lnTo>
                    <a:pt x="7" y="34"/>
                  </a:lnTo>
                  <a:lnTo>
                    <a:pt x="16" y="25"/>
                  </a:lnTo>
                  <a:lnTo>
                    <a:pt x="25" y="17"/>
                  </a:lnTo>
                  <a:lnTo>
                    <a:pt x="32" y="12"/>
                  </a:lnTo>
                  <a:lnTo>
                    <a:pt x="38" y="9"/>
                  </a:lnTo>
                  <a:lnTo>
                    <a:pt x="37" y="9"/>
                  </a:lnTo>
                  <a:lnTo>
                    <a:pt x="3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52" name="Freeform 984"/>
            <p:cNvSpPr>
              <a:spLocks/>
            </p:cNvSpPr>
            <p:nvPr/>
          </p:nvSpPr>
          <p:spPr bwMode="auto">
            <a:xfrm>
              <a:off x="3422" y="3681"/>
              <a:ext cx="29" cy="13"/>
            </a:xfrm>
            <a:custGeom>
              <a:avLst/>
              <a:gdLst>
                <a:gd name="T0" fmla="*/ 78 w 87"/>
                <a:gd name="T1" fmla="*/ 0 h 39"/>
                <a:gd name="T2" fmla="*/ 78 w 87"/>
                <a:gd name="T3" fmla="*/ 0 h 39"/>
                <a:gd name="T4" fmla="*/ 75 w 87"/>
                <a:gd name="T5" fmla="*/ 2 h 39"/>
                <a:gd name="T6" fmla="*/ 66 w 87"/>
                <a:gd name="T7" fmla="*/ 7 h 39"/>
                <a:gd name="T8" fmla="*/ 56 w 87"/>
                <a:gd name="T9" fmla="*/ 12 h 39"/>
                <a:gd name="T10" fmla="*/ 42 w 87"/>
                <a:gd name="T11" fmla="*/ 17 h 39"/>
                <a:gd name="T12" fmla="*/ 28 w 87"/>
                <a:gd name="T13" fmla="*/ 22 h 39"/>
                <a:gd name="T14" fmla="*/ 15 w 87"/>
                <a:gd name="T15" fmla="*/ 25 h 39"/>
                <a:gd name="T16" fmla="*/ 5 w 87"/>
                <a:gd name="T17" fmla="*/ 28 h 39"/>
                <a:gd name="T18" fmla="*/ 0 w 87"/>
                <a:gd name="T19" fmla="*/ 30 h 39"/>
                <a:gd name="T20" fmla="*/ 0 w 87"/>
                <a:gd name="T21" fmla="*/ 39 h 39"/>
                <a:gd name="T22" fmla="*/ 8 w 87"/>
                <a:gd name="T23" fmla="*/ 38 h 39"/>
                <a:gd name="T24" fmla="*/ 17 w 87"/>
                <a:gd name="T25" fmla="*/ 34 h 39"/>
                <a:gd name="T26" fmla="*/ 31 w 87"/>
                <a:gd name="T27" fmla="*/ 31 h 39"/>
                <a:gd name="T28" fmla="*/ 44 w 87"/>
                <a:gd name="T29" fmla="*/ 26 h 39"/>
                <a:gd name="T30" fmla="*/ 58 w 87"/>
                <a:gd name="T31" fmla="*/ 22 h 39"/>
                <a:gd name="T32" fmla="*/ 71 w 87"/>
                <a:gd name="T33" fmla="*/ 16 h 39"/>
                <a:gd name="T34" fmla="*/ 80 w 87"/>
                <a:gd name="T35" fmla="*/ 11 h 39"/>
                <a:gd name="T36" fmla="*/ 87 w 87"/>
                <a:gd name="T37" fmla="*/ 4 h 39"/>
                <a:gd name="T38" fmla="*/ 87 w 87"/>
                <a:gd name="T39" fmla="*/ 4 h 39"/>
                <a:gd name="T40" fmla="*/ 78 w 87"/>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7" h="39">
                  <a:moveTo>
                    <a:pt x="78" y="0"/>
                  </a:moveTo>
                  <a:lnTo>
                    <a:pt x="78" y="0"/>
                  </a:lnTo>
                  <a:lnTo>
                    <a:pt x="75" y="2"/>
                  </a:lnTo>
                  <a:lnTo>
                    <a:pt x="66" y="7"/>
                  </a:lnTo>
                  <a:lnTo>
                    <a:pt x="56" y="12"/>
                  </a:lnTo>
                  <a:lnTo>
                    <a:pt x="42" y="17"/>
                  </a:lnTo>
                  <a:lnTo>
                    <a:pt x="28" y="22"/>
                  </a:lnTo>
                  <a:lnTo>
                    <a:pt x="15" y="25"/>
                  </a:lnTo>
                  <a:lnTo>
                    <a:pt x="5" y="28"/>
                  </a:lnTo>
                  <a:lnTo>
                    <a:pt x="0" y="30"/>
                  </a:lnTo>
                  <a:lnTo>
                    <a:pt x="0" y="39"/>
                  </a:lnTo>
                  <a:lnTo>
                    <a:pt x="8" y="38"/>
                  </a:lnTo>
                  <a:lnTo>
                    <a:pt x="17" y="34"/>
                  </a:lnTo>
                  <a:lnTo>
                    <a:pt x="31" y="31"/>
                  </a:lnTo>
                  <a:lnTo>
                    <a:pt x="44" y="26"/>
                  </a:lnTo>
                  <a:lnTo>
                    <a:pt x="58" y="22"/>
                  </a:lnTo>
                  <a:lnTo>
                    <a:pt x="71" y="16"/>
                  </a:lnTo>
                  <a:lnTo>
                    <a:pt x="80" y="11"/>
                  </a:lnTo>
                  <a:lnTo>
                    <a:pt x="87" y="4"/>
                  </a:lnTo>
                  <a:lnTo>
                    <a:pt x="87" y="4"/>
                  </a:lnTo>
                  <a:lnTo>
                    <a:pt x="7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53" name="Freeform 985"/>
            <p:cNvSpPr>
              <a:spLocks/>
            </p:cNvSpPr>
            <p:nvPr/>
          </p:nvSpPr>
          <p:spPr bwMode="auto">
            <a:xfrm>
              <a:off x="3448" y="3667"/>
              <a:ext cx="14" cy="16"/>
            </a:xfrm>
            <a:custGeom>
              <a:avLst/>
              <a:gdLst>
                <a:gd name="T0" fmla="*/ 39 w 43"/>
                <a:gd name="T1" fmla="*/ 0 h 48"/>
                <a:gd name="T2" fmla="*/ 35 w 43"/>
                <a:gd name="T3" fmla="*/ 3 h 48"/>
                <a:gd name="T4" fmla="*/ 32 w 43"/>
                <a:gd name="T5" fmla="*/ 6 h 48"/>
                <a:gd name="T6" fmla="*/ 28 w 43"/>
                <a:gd name="T7" fmla="*/ 11 h 48"/>
                <a:gd name="T8" fmla="*/ 22 w 43"/>
                <a:gd name="T9" fmla="*/ 16 h 48"/>
                <a:gd name="T10" fmla="*/ 18 w 43"/>
                <a:gd name="T11" fmla="*/ 22 h 48"/>
                <a:gd name="T12" fmla="*/ 12 w 43"/>
                <a:gd name="T13" fmla="*/ 28 h 48"/>
                <a:gd name="T14" fmla="*/ 8 w 43"/>
                <a:gd name="T15" fmla="*/ 34 h 48"/>
                <a:gd name="T16" fmla="*/ 3 w 43"/>
                <a:gd name="T17" fmla="*/ 39 h 48"/>
                <a:gd name="T18" fmla="*/ 0 w 43"/>
                <a:gd name="T19" fmla="*/ 44 h 48"/>
                <a:gd name="T20" fmla="*/ 9 w 43"/>
                <a:gd name="T21" fmla="*/ 48 h 48"/>
                <a:gd name="T22" fmla="*/ 10 w 43"/>
                <a:gd name="T23" fmla="*/ 44 h 48"/>
                <a:gd name="T24" fmla="*/ 14 w 43"/>
                <a:gd name="T25" fmla="*/ 40 h 48"/>
                <a:gd name="T26" fmla="*/ 19 w 43"/>
                <a:gd name="T27" fmla="*/ 35 h 48"/>
                <a:gd name="T28" fmla="*/ 25 w 43"/>
                <a:gd name="T29" fmla="*/ 29 h 48"/>
                <a:gd name="T30" fmla="*/ 29 w 43"/>
                <a:gd name="T31" fmla="*/ 23 h 48"/>
                <a:gd name="T32" fmla="*/ 35 w 43"/>
                <a:gd name="T33" fmla="*/ 17 h 48"/>
                <a:gd name="T34" fmla="*/ 39 w 43"/>
                <a:gd name="T35" fmla="*/ 13 h 48"/>
                <a:gd name="T36" fmla="*/ 42 w 43"/>
                <a:gd name="T37" fmla="*/ 9 h 48"/>
                <a:gd name="T38" fmla="*/ 39 w 43"/>
                <a:gd name="T39" fmla="*/ 12 h 48"/>
                <a:gd name="T40" fmla="*/ 42 w 43"/>
                <a:gd name="T41" fmla="*/ 9 h 48"/>
                <a:gd name="T42" fmla="*/ 43 w 43"/>
                <a:gd name="T43" fmla="*/ 6 h 48"/>
                <a:gd name="T44" fmla="*/ 42 w 43"/>
                <a:gd name="T45" fmla="*/ 3 h 48"/>
                <a:gd name="T46" fmla="*/ 39 w 43"/>
                <a:gd name="T47" fmla="*/ 1 h 48"/>
                <a:gd name="T48" fmla="*/ 35 w 43"/>
                <a:gd name="T49" fmla="*/ 3 h 48"/>
                <a:gd name="T50" fmla="*/ 39 w 43"/>
                <a:gd name="T5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3" h="48">
                  <a:moveTo>
                    <a:pt x="39" y="0"/>
                  </a:moveTo>
                  <a:lnTo>
                    <a:pt x="35" y="3"/>
                  </a:lnTo>
                  <a:lnTo>
                    <a:pt x="32" y="6"/>
                  </a:lnTo>
                  <a:lnTo>
                    <a:pt x="28" y="11"/>
                  </a:lnTo>
                  <a:lnTo>
                    <a:pt x="22" y="16"/>
                  </a:lnTo>
                  <a:lnTo>
                    <a:pt x="18" y="22"/>
                  </a:lnTo>
                  <a:lnTo>
                    <a:pt x="12" y="28"/>
                  </a:lnTo>
                  <a:lnTo>
                    <a:pt x="8" y="34"/>
                  </a:lnTo>
                  <a:lnTo>
                    <a:pt x="3" y="39"/>
                  </a:lnTo>
                  <a:lnTo>
                    <a:pt x="0" y="44"/>
                  </a:lnTo>
                  <a:lnTo>
                    <a:pt x="9" y="48"/>
                  </a:lnTo>
                  <a:lnTo>
                    <a:pt x="10" y="44"/>
                  </a:lnTo>
                  <a:lnTo>
                    <a:pt x="14" y="40"/>
                  </a:lnTo>
                  <a:lnTo>
                    <a:pt x="19" y="35"/>
                  </a:lnTo>
                  <a:lnTo>
                    <a:pt x="25" y="29"/>
                  </a:lnTo>
                  <a:lnTo>
                    <a:pt x="29" y="23"/>
                  </a:lnTo>
                  <a:lnTo>
                    <a:pt x="35" y="17"/>
                  </a:lnTo>
                  <a:lnTo>
                    <a:pt x="39" y="13"/>
                  </a:lnTo>
                  <a:lnTo>
                    <a:pt x="42" y="9"/>
                  </a:lnTo>
                  <a:lnTo>
                    <a:pt x="39" y="12"/>
                  </a:lnTo>
                  <a:lnTo>
                    <a:pt x="42" y="9"/>
                  </a:lnTo>
                  <a:lnTo>
                    <a:pt x="43" y="6"/>
                  </a:lnTo>
                  <a:lnTo>
                    <a:pt x="42" y="3"/>
                  </a:lnTo>
                  <a:lnTo>
                    <a:pt x="39" y="1"/>
                  </a:lnTo>
                  <a:lnTo>
                    <a:pt x="35" y="3"/>
                  </a:lnTo>
                  <a:lnTo>
                    <a:pt x="3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54" name="Freeform 986"/>
            <p:cNvSpPr>
              <a:spLocks/>
            </p:cNvSpPr>
            <p:nvPr/>
          </p:nvSpPr>
          <p:spPr bwMode="auto">
            <a:xfrm>
              <a:off x="3461" y="3660"/>
              <a:ext cx="45" cy="11"/>
            </a:xfrm>
            <a:custGeom>
              <a:avLst/>
              <a:gdLst>
                <a:gd name="T0" fmla="*/ 136 w 136"/>
                <a:gd name="T1" fmla="*/ 4 h 31"/>
                <a:gd name="T2" fmla="*/ 129 w 136"/>
                <a:gd name="T3" fmla="*/ 0 h 31"/>
                <a:gd name="T4" fmla="*/ 121 w 136"/>
                <a:gd name="T5" fmla="*/ 2 h 31"/>
                <a:gd name="T6" fmla="*/ 108 w 136"/>
                <a:gd name="T7" fmla="*/ 4 h 31"/>
                <a:gd name="T8" fmla="*/ 91 w 136"/>
                <a:gd name="T9" fmla="*/ 8 h 31"/>
                <a:gd name="T10" fmla="*/ 72 w 136"/>
                <a:gd name="T11" fmla="*/ 11 h 31"/>
                <a:gd name="T12" fmla="*/ 51 w 136"/>
                <a:gd name="T13" fmla="*/ 15 h 31"/>
                <a:gd name="T14" fmla="*/ 32 w 136"/>
                <a:gd name="T15" fmla="*/ 18 h 31"/>
                <a:gd name="T16" fmla="*/ 14 w 136"/>
                <a:gd name="T17" fmla="*/ 19 h 31"/>
                <a:gd name="T18" fmla="*/ 0 w 136"/>
                <a:gd name="T19" fmla="*/ 19 h 31"/>
                <a:gd name="T20" fmla="*/ 0 w 136"/>
                <a:gd name="T21" fmla="*/ 31 h 31"/>
                <a:gd name="T22" fmla="*/ 14 w 136"/>
                <a:gd name="T23" fmla="*/ 28 h 31"/>
                <a:gd name="T24" fmla="*/ 32 w 136"/>
                <a:gd name="T25" fmla="*/ 27 h 31"/>
                <a:gd name="T26" fmla="*/ 51 w 136"/>
                <a:gd name="T27" fmla="*/ 24 h 31"/>
                <a:gd name="T28" fmla="*/ 72 w 136"/>
                <a:gd name="T29" fmla="*/ 20 h 31"/>
                <a:gd name="T30" fmla="*/ 91 w 136"/>
                <a:gd name="T31" fmla="*/ 17 h 31"/>
                <a:gd name="T32" fmla="*/ 108 w 136"/>
                <a:gd name="T33" fmla="*/ 14 h 31"/>
                <a:gd name="T34" fmla="*/ 123 w 136"/>
                <a:gd name="T35" fmla="*/ 11 h 31"/>
                <a:gd name="T36" fmla="*/ 131 w 136"/>
                <a:gd name="T37" fmla="*/ 9 h 31"/>
                <a:gd name="T38" fmla="*/ 124 w 136"/>
                <a:gd name="T39" fmla="*/ 4 h 31"/>
                <a:gd name="T40" fmla="*/ 131 w 136"/>
                <a:gd name="T41" fmla="*/ 9 h 31"/>
                <a:gd name="T42" fmla="*/ 135 w 136"/>
                <a:gd name="T43" fmla="*/ 7 h 31"/>
                <a:gd name="T44" fmla="*/ 135 w 136"/>
                <a:gd name="T45" fmla="*/ 3 h 31"/>
                <a:gd name="T46" fmla="*/ 132 w 136"/>
                <a:gd name="T47" fmla="*/ 1 h 31"/>
                <a:gd name="T48" fmla="*/ 129 w 136"/>
                <a:gd name="T49" fmla="*/ 0 h 31"/>
                <a:gd name="T50" fmla="*/ 136 w 136"/>
                <a:gd name="T51"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6" h="31">
                  <a:moveTo>
                    <a:pt x="136" y="4"/>
                  </a:moveTo>
                  <a:lnTo>
                    <a:pt x="129" y="0"/>
                  </a:lnTo>
                  <a:lnTo>
                    <a:pt x="121" y="2"/>
                  </a:lnTo>
                  <a:lnTo>
                    <a:pt x="108" y="4"/>
                  </a:lnTo>
                  <a:lnTo>
                    <a:pt x="91" y="8"/>
                  </a:lnTo>
                  <a:lnTo>
                    <a:pt x="72" y="11"/>
                  </a:lnTo>
                  <a:lnTo>
                    <a:pt x="51" y="15"/>
                  </a:lnTo>
                  <a:lnTo>
                    <a:pt x="32" y="18"/>
                  </a:lnTo>
                  <a:lnTo>
                    <a:pt x="14" y="19"/>
                  </a:lnTo>
                  <a:lnTo>
                    <a:pt x="0" y="19"/>
                  </a:lnTo>
                  <a:lnTo>
                    <a:pt x="0" y="31"/>
                  </a:lnTo>
                  <a:lnTo>
                    <a:pt x="14" y="28"/>
                  </a:lnTo>
                  <a:lnTo>
                    <a:pt x="32" y="27"/>
                  </a:lnTo>
                  <a:lnTo>
                    <a:pt x="51" y="24"/>
                  </a:lnTo>
                  <a:lnTo>
                    <a:pt x="72" y="20"/>
                  </a:lnTo>
                  <a:lnTo>
                    <a:pt x="91" y="17"/>
                  </a:lnTo>
                  <a:lnTo>
                    <a:pt x="108" y="14"/>
                  </a:lnTo>
                  <a:lnTo>
                    <a:pt x="123" y="11"/>
                  </a:lnTo>
                  <a:lnTo>
                    <a:pt x="131" y="9"/>
                  </a:lnTo>
                  <a:lnTo>
                    <a:pt x="124" y="4"/>
                  </a:lnTo>
                  <a:lnTo>
                    <a:pt x="131" y="9"/>
                  </a:lnTo>
                  <a:lnTo>
                    <a:pt x="135" y="7"/>
                  </a:lnTo>
                  <a:lnTo>
                    <a:pt x="135" y="3"/>
                  </a:lnTo>
                  <a:lnTo>
                    <a:pt x="132" y="1"/>
                  </a:lnTo>
                  <a:lnTo>
                    <a:pt x="129" y="0"/>
                  </a:lnTo>
                  <a:lnTo>
                    <a:pt x="136"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55" name="Freeform 987"/>
            <p:cNvSpPr>
              <a:spLocks/>
            </p:cNvSpPr>
            <p:nvPr/>
          </p:nvSpPr>
          <p:spPr bwMode="auto">
            <a:xfrm>
              <a:off x="2582" y="3581"/>
              <a:ext cx="922" cy="299"/>
            </a:xfrm>
            <a:custGeom>
              <a:avLst/>
              <a:gdLst>
                <a:gd name="T0" fmla="*/ 2179 w 2766"/>
                <a:gd name="T1" fmla="*/ 436 h 898"/>
                <a:gd name="T2" fmla="*/ 2353 w 2766"/>
                <a:gd name="T3" fmla="*/ 406 h 898"/>
                <a:gd name="T4" fmla="*/ 2486 w 2766"/>
                <a:gd name="T5" fmla="*/ 363 h 898"/>
                <a:gd name="T6" fmla="*/ 2597 w 2766"/>
                <a:gd name="T7" fmla="*/ 309 h 898"/>
                <a:gd name="T8" fmla="*/ 2668 w 2766"/>
                <a:gd name="T9" fmla="*/ 262 h 898"/>
                <a:gd name="T10" fmla="*/ 2674 w 2766"/>
                <a:gd name="T11" fmla="*/ 125 h 898"/>
                <a:gd name="T12" fmla="*/ 2534 w 2766"/>
                <a:gd name="T13" fmla="*/ 82 h 898"/>
                <a:gd name="T14" fmla="*/ 2418 w 2766"/>
                <a:gd name="T15" fmla="*/ 20 h 898"/>
                <a:gd name="T16" fmla="*/ 2369 w 2766"/>
                <a:gd name="T17" fmla="*/ 3 h 898"/>
                <a:gd name="T18" fmla="*/ 2278 w 2766"/>
                <a:gd name="T19" fmla="*/ 41 h 898"/>
                <a:gd name="T20" fmla="*/ 2043 w 2766"/>
                <a:gd name="T21" fmla="*/ 88 h 898"/>
                <a:gd name="T22" fmla="*/ 1854 w 2766"/>
                <a:gd name="T23" fmla="*/ 209 h 898"/>
                <a:gd name="T24" fmla="*/ 1703 w 2766"/>
                <a:gd name="T25" fmla="*/ 242 h 898"/>
                <a:gd name="T26" fmla="*/ 1522 w 2766"/>
                <a:gd name="T27" fmla="*/ 271 h 898"/>
                <a:gd name="T28" fmla="*/ 1396 w 2766"/>
                <a:gd name="T29" fmla="*/ 301 h 898"/>
                <a:gd name="T30" fmla="*/ 1253 w 2766"/>
                <a:gd name="T31" fmla="*/ 330 h 898"/>
                <a:gd name="T32" fmla="*/ 1167 w 2766"/>
                <a:gd name="T33" fmla="*/ 357 h 898"/>
                <a:gd name="T34" fmla="*/ 1097 w 2766"/>
                <a:gd name="T35" fmla="*/ 310 h 898"/>
                <a:gd name="T36" fmla="*/ 970 w 2766"/>
                <a:gd name="T37" fmla="*/ 310 h 898"/>
                <a:gd name="T38" fmla="*/ 847 w 2766"/>
                <a:gd name="T39" fmla="*/ 322 h 898"/>
                <a:gd name="T40" fmla="*/ 719 w 2766"/>
                <a:gd name="T41" fmla="*/ 332 h 898"/>
                <a:gd name="T42" fmla="*/ 602 w 2766"/>
                <a:gd name="T43" fmla="*/ 429 h 898"/>
                <a:gd name="T44" fmla="*/ 457 w 2766"/>
                <a:gd name="T45" fmla="*/ 448 h 898"/>
                <a:gd name="T46" fmla="*/ 295 w 2766"/>
                <a:gd name="T47" fmla="*/ 485 h 898"/>
                <a:gd name="T48" fmla="*/ 138 w 2766"/>
                <a:gd name="T49" fmla="*/ 534 h 898"/>
                <a:gd name="T50" fmla="*/ 43 w 2766"/>
                <a:gd name="T51" fmla="*/ 594 h 898"/>
                <a:gd name="T52" fmla="*/ 77 w 2766"/>
                <a:gd name="T53" fmla="*/ 643 h 898"/>
                <a:gd name="T54" fmla="*/ 127 w 2766"/>
                <a:gd name="T55" fmla="*/ 658 h 898"/>
                <a:gd name="T56" fmla="*/ 149 w 2766"/>
                <a:gd name="T57" fmla="*/ 602 h 898"/>
                <a:gd name="T58" fmla="*/ 217 w 2766"/>
                <a:gd name="T59" fmla="*/ 598 h 898"/>
                <a:gd name="T60" fmla="*/ 285 w 2766"/>
                <a:gd name="T61" fmla="*/ 654 h 898"/>
                <a:gd name="T62" fmla="*/ 334 w 2766"/>
                <a:gd name="T63" fmla="*/ 671 h 898"/>
                <a:gd name="T64" fmla="*/ 402 w 2766"/>
                <a:gd name="T65" fmla="*/ 666 h 898"/>
                <a:gd name="T66" fmla="*/ 471 w 2766"/>
                <a:gd name="T67" fmla="*/ 691 h 898"/>
                <a:gd name="T68" fmla="*/ 484 w 2766"/>
                <a:gd name="T69" fmla="*/ 778 h 898"/>
                <a:gd name="T70" fmla="*/ 510 w 2766"/>
                <a:gd name="T71" fmla="*/ 825 h 898"/>
                <a:gd name="T72" fmla="*/ 517 w 2766"/>
                <a:gd name="T73" fmla="*/ 859 h 898"/>
                <a:gd name="T74" fmla="*/ 549 w 2766"/>
                <a:gd name="T75" fmla="*/ 897 h 898"/>
                <a:gd name="T76" fmla="*/ 607 w 2766"/>
                <a:gd name="T77" fmla="*/ 847 h 898"/>
                <a:gd name="T78" fmla="*/ 666 w 2766"/>
                <a:gd name="T79" fmla="*/ 817 h 898"/>
                <a:gd name="T80" fmla="*/ 721 w 2766"/>
                <a:gd name="T81" fmla="*/ 764 h 898"/>
                <a:gd name="T82" fmla="*/ 740 w 2766"/>
                <a:gd name="T83" fmla="*/ 703 h 898"/>
                <a:gd name="T84" fmla="*/ 819 w 2766"/>
                <a:gd name="T85" fmla="*/ 661 h 898"/>
                <a:gd name="T86" fmla="*/ 885 w 2766"/>
                <a:gd name="T87" fmla="*/ 636 h 898"/>
                <a:gd name="T88" fmla="*/ 963 w 2766"/>
                <a:gd name="T89" fmla="*/ 652 h 898"/>
                <a:gd name="T90" fmla="*/ 1029 w 2766"/>
                <a:gd name="T91" fmla="*/ 679 h 898"/>
                <a:gd name="T92" fmla="*/ 1075 w 2766"/>
                <a:gd name="T93" fmla="*/ 712 h 898"/>
                <a:gd name="T94" fmla="*/ 1135 w 2766"/>
                <a:gd name="T95" fmla="*/ 736 h 898"/>
                <a:gd name="T96" fmla="*/ 1165 w 2766"/>
                <a:gd name="T97" fmla="*/ 736 h 898"/>
                <a:gd name="T98" fmla="*/ 1217 w 2766"/>
                <a:gd name="T99" fmla="*/ 759 h 898"/>
                <a:gd name="T100" fmla="*/ 1279 w 2766"/>
                <a:gd name="T101" fmla="*/ 729 h 898"/>
                <a:gd name="T102" fmla="*/ 1363 w 2766"/>
                <a:gd name="T103" fmla="*/ 693 h 898"/>
                <a:gd name="T104" fmla="*/ 1444 w 2766"/>
                <a:gd name="T105" fmla="*/ 699 h 898"/>
                <a:gd name="T106" fmla="*/ 1525 w 2766"/>
                <a:gd name="T107" fmla="*/ 667 h 898"/>
                <a:gd name="T108" fmla="*/ 1688 w 2766"/>
                <a:gd name="T109" fmla="*/ 624 h 898"/>
                <a:gd name="T110" fmla="*/ 1867 w 2766"/>
                <a:gd name="T111" fmla="*/ 566 h 898"/>
                <a:gd name="T112" fmla="*/ 2020 w 2766"/>
                <a:gd name="T113" fmla="*/ 575 h 898"/>
                <a:gd name="T114" fmla="*/ 2110 w 2766"/>
                <a:gd name="T115" fmla="*/ 595 h 898"/>
                <a:gd name="T116" fmla="*/ 2165 w 2766"/>
                <a:gd name="T117" fmla="*/ 562 h 898"/>
                <a:gd name="T118" fmla="*/ 2110 w 2766"/>
                <a:gd name="T119" fmla="*/ 541 h 898"/>
                <a:gd name="T120" fmla="*/ 2061 w 2766"/>
                <a:gd name="T121" fmla="*/ 538 h 898"/>
                <a:gd name="T122" fmla="*/ 2054 w 2766"/>
                <a:gd name="T123" fmla="*/ 506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66" h="898">
                  <a:moveTo>
                    <a:pt x="2072" y="496"/>
                  </a:moveTo>
                  <a:lnTo>
                    <a:pt x="2079" y="494"/>
                  </a:lnTo>
                  <a:lnTo>
                    <a:pt x="2090" y="488"/>
                  </a:lnTo>
                  <a:lnTo>
                    <a:pt x="2102" y="482"/>
                  </a:lnTo>
                  <a:lnTo>
                    <a:pt x="2116" y="472"/>
                  </a:lnTo>
                  <a:lnTo>
                    <a:pt x="2130" y="463"/>
                  </a:lnTo>
                  <a:lnTo>
                    <a:pt x="2143" y="454"/>
                  </a:lnTo>
                  <a:lnTo>
                    <a:pt x="2154" y="446"/>
                  </a:lnTo>
                  <a:lnTo>
                    <a:pt x="2161" y="438"/>
                  </a:lnTo>
                  <a:lnTo>
                    <a:pt x="2169" y="437"/>
                  </a:lnTo>
                  <a:lnTo>
                    <a:pt x="2179" y="436"/>
                  </a:lnTo>
                  <a:lnTo>
                    <a:pt x="2193" y="433"/>
                  </a:lnTo>
                  <a:lnTo>
                    <a:pt x="2206" y="431"/>
                  </a:lnTo>
                  <a:lnTo>
                    <a:pt x="2223" y="428"/>
                  </a:lnTo>
                  <a:lnTo>
                    <a:pt x="2239" y="425"/>
                  </a:lnTo>
                  <a:lnTo>
                    <a:pt x="2258" y="422"/>
                  </a:lnTo>
                  <a:lnTo>
                    <a:pt x="2275" y="419"/>
                  </a:lnTo>
                  <a:lnTo>
                    <a:pt x="2293" y="416"/>
                  </a:lnTo>
                  <a:lnTo>
                    <a:pt x="2310" y="413"/>
                  </a:lnTo>
                  <a:lnTo>
                    <a:pt x="2325" y="411"/>
                  </a:lnTo>
                  <a:lnTo>
                    <a:pt x="2340" y="408"/>
                  </a:lnTo>
                  <a:lnTo>
                    <a:pt x="2353" y="406"/>
                  </a:lnTo>
                  <a:lnTo>
                    <a:pt x="2363" y="405"/>
                  </a:lnTo>
                  <a:lnTo>
                    <a:pt x="2371" y="404"/>
                  </a:lnTo>
                  <a:lnTo>
                    <a:pt x="2376" y="404"/>
                  </a:lnTo>
                  <a:lnTo>
                    <a:pt x="2385" y="403"/>
                  </a:lnTo>
                  <a:lnTo>
                    <a:pt x="2397" y="399"/>
                  </a:lnTo>
                  <a:lnTo>
                    <a:pt x="2413" y="395"/>
                  </a:lnTo>
                  <a:lnTo>
                    <a:pt x="2432" y="388"/>
                  </a:lnTo>
                  <a:lnTo>
                    <a:pt x="2449" y="381"/>
                  </a:lnTo>
                  <a:lnTo>
                    <a:pt x="2465" y="374"/>
                  </a:lnTo>
                  <a:lnTo>
                    <a:pt x="2478" y="368"/>
                  </a:lnTo>
                  <a:lnTo>
                    <a:pt x="2486" y="363"/>
                  </a:lnTo>
                  <a:lnTo>
                    <a:pt x="2495" y="353"/>
                  </a:lnTo>
                  <a:lnTo>
                    <a:pt x="2504" y="345"/>
                  </a:lnTo>
                  <a:lnTo>
                    <a:pt x="2512" y="340"/>
                  </a:lnTo>
                  <a:lnTo>
                    <a:pt x="2519" y="336"/>
                  </a:lnTo>
                  <a:lnTo>
                    <a:pt x="2526" y="335"/>
                  </a:lnTo>
                  <a:lnTo>
                    <a:pt x="2535" y="332"/>
                  </a:lnTo>
                  <a:lnTo>
                    <a:pt x="2549" y="328"/>
                  </a:lnTo>
                  <a:lnTo>
                    <a:pt x="2562" y="324"/>
                  </a:lnTo>
                  <a:lnTo>
                    <a:pt x="2576" y="319"/>
                  </a:lnTo>
                  <a:lnTo>
                    <a:pt x="2587" y="313"/>
                  </a:lnTo>
                  <a:lnTo>
                    <a:pt x="2597" y="309"/>
                  </a:lnTo>
                  <a:lnTo>
                    <a:pt x="2601" y="304"/>
                  </a:lnTo>
                  <a:lnTo>
                    <a:pt x="2603" y="300"/>
                  </a:lnTo>
                  <a:lnTo>
                    <a:pt x="2608" y="295"/>
                  </a:lnTo>
                  <a:lnTo>
                    <a:pt x="2613" y="289"/>
                  </a:lnTo>
                  <a:lnTo>
                    <a:pt x="2618" y="283"/>
                  </a:lnTo>
                  <a:lnTo>
                    <a:pt x="2623" y="278"/>
                  </a:lnTo>
                  <a:lnTo>
                    <a:pt x="2629" y="272"/>
                  </a:lnTo>
                  <a:lnTo>
                    <a:pt x="2632" y="267"/>
                  </a:lnTo>
                  <a:lnTo>
                    <a:pt x="2636" y="264"/>
                  </a:lnTo>
                  <a:lnTo>
                    <a:pt x="2650" y="263"/>
                  </a:lnTo>
                  <a:lnTo>
                    <a:pt x="2668" y="262"/>
                  </a:lnTo>
                  <a:lnTo>
                    <a:pt x="2687" y="258"/>
                  </a:lnTo>
                  <a:lnTo>
                    <a:pt x="2708" y="255"/>
                  </a:lnTo>
                  <a:lnTo>
                    <a:pt x="2727" y="251"/>
                  </a:lnTo>
                  <a:lnTo>
                    <a:pt x="2744" y="248"/>
                  </a:lnTo>
                  <a:lnTo>
                    <a:pt x="2758" y="246"/>
                  </a:lnTo>
                  <a:lnTo>
                    <a:pt x="2766" y="243"/>
                  </a:lnTo>
                  <a:lnTo>
                    <a:pt x="2766" y="143"/>
                  </a:lnTo>
                  <a:lnTo>
                    <a:pt x="2752" y="138"/>
                  </a:lnTo>
                  <a:lnTo>
                    <a:pt x="2731" y="134"/>
                  </a:lnTo>
                  <a:lnTo>
                    <a:pt x="2704" y="129"/>
                  </a:lnTo>
                  <a:lnTo>
                    <a:pt x="2674" y="125"/>
                  </a:lnTo>
                  <a:lnTo>
                    <a:pt x="2646" y="121"/>
                  </a:lnTo>
                  <a:lnTo>
                    <a:pt x="2622" y="117"/>
                  </a:lnTo>
                  <a:lnTo>
                    <a:pt x="2603" y="116"/>
                  </a:lnTo>
                  <a:lnTo>
                    <a:pt x="2594" y="115"/>
                  </a:lnTo>
                  <a:lnTo>
                    <a:pt x="2590" y="114"/>
                  </a:lnTo>
                  <a:lnTo>
                    <a:pt x="2585" y="109"/>
                  </a:lnTo>
                  <a:lnTo>
                    <a:pt x="2581" y="106"/>
                  </a:lnTo>
                  <a:lnTo>
                    <a:pt x="2575" y="101"/>
                  </a:lnTo>
                  <a:lnTo>
                    <a:pt x="2567" y="98"/>
                  </a:lnTo>
                  <a:lnTo>
                    <a:pt x="2553" y="91"/>
                  </a:lnTo>
                  <a:lnTo>
                    <a:pt x="2534" y="82"/>
                  </a:lnTo>
                  <a:lnTo>
                    <a:pt x="2513" y="72"/>
                  </a:lnTo>
                  <a:lnTo>
                    <a:pt x="2491" y="63"/>
                  </a:lnTo>
                  <a:lnTo>
                    <a:pt x="2473" y="54"/>
                  </a:lnTo>
                  <a:lnTo>
                    <a:pt x="2458" y="49"/>
                  </a:lnTo>
                  <a:lnTo>
                    <a:pt x="2451" y="46"/>
                  </a:lnTo>
                  <a:lnTo>
                    <a:pt x="2448" y="44"/>
                  </a:lnTo>
                  <a:lnTo>
                    <a:pt x="2443" y="41"/>
                  </a:lnTo>
                  <a:lnTo>
                    <a:pt x="2438" y="36"/>
                  </a:lnTo>
                  <a:lnTo>
                    <a:pt x="2432" y="32"/>
                  </a:lnTo>
                  <a:lnTo>
                    <a:pt x="2425" y="26"/>
                  </a:lnTo>
                  <a:lnTo>
                    <a:pt x="2418" y="20"/>
                  </a:lnTo>
                  <a:lnTo>
                    <a:pt x="2410" y="16"/>
                  </a:lnTo>
                  <a:lnTo>
                    <a:pt x="2403" y="12"/>
                  </a:lnTo>
                  <a:lnTo>
                    <a:pt x="2400" y="11"/>
                  </a:lnTo>
                  <a:lnTo>
                    <a:pt x="2395" y="10"/>
                  </a:lnTo>
                  <a:lnTo>
                    <a:pt x="2391" y="8"/>
                  </a:lnTo>
                  <a:lnTo>
                    <a:pt x="2386" y="6"/>
                  </a:lnTo>
                  <a:lnTo>
                    <a:pt x="2380" y="4"/>
                  </a:lnTo>
                  <a:lnTo>
                    <a:pt x="2375" y="3"/>
                  </a:lnTo>
                  <a:lnTo>
                    <a:pt x="2369" y="1"/>
                  </a:lnTo>
                  <a:lnTo>
                    <a:pt x="2363" y="0"/>
                  </a:lnTo>
                  <a:lnTo>
                    <a:pt x="2369" y="3"/>
                  </a:lnTo>
                  <a:lnTo>
                    <a:pt x="2373" y="9"/>
                  </a:lnTo>
                  <a:lnTo>
                    <a:pt x="2377" y="14"/>
                  </a:lnTo>
                  <a:lnTo>
                    <a:pt x="2379" y="19"/>
                  </a:lnTo>
                  <a:lnTo>
                    <a:pt x="2372" y="18"/>
                  </a:lnTo>
                  <a:lnTo>
                    <a:pt x="2362" y="19"/>
                  </a:lnTo>
                  <a:lnTo>
                    <a:pt x="2349" y="21"/>
                  </a:lnTo>
                  <a:lnTo>
                    <a:pt x="2334" y="25"/>
                  </a:lnTo>
                  <a:lnTo>
                    <a:pt x="2320" y="28"/>
                  </a:lnTo>
                  <a:lnTo>
                    <a:pt x="2304" y="33"/>
                  </a:lnTo>
                  <a:lnTo>
                    <a:pt x="2290" y="36"/>
                  </a:lnTo>
                  <a:lnTo>
                    <a:pt x="2278" y="41"/>
                  </a:lnTo>
                  <a:lnTo>
                    <a:pt x="2268" y="42"/>
                  </a:lnTo>
                  <a:lnTo>
                    <a:pt x="2251" y="43"/>
                  </a:lnTo>
                  <a:lnTo>
                    <a:pt x="2226" y="44"/>
                  </a:lnTo>
                  <a:lnTo>
                    <a:pt x="2198" y="45"/>
                  </a:lnTo>
                  <a:lnTo>
                    <a:pt x="2170" y="45"/>
                  </a:lnTo>
                  <a:lnTo>
                    <a:pt x="2142" y="46"/>
                  </a:lnTo>
                  <a:lnTo>
                    <a:pt x="2118" y="46"/>
                  </a:lnTo>
                  <a:lnTo>
                    <a:pt x="2101" y="46"/>
                  </a:lnTo>
                  <a:lnTo>
                    <a:pt x="2087" y="56"/>
                  </a:lnTo>
                  <a:lnTo>
                    <a:pt x="2068" y="69"/>
                  </a:lnTo>
                  <a:lnTo>
                    <a:pt x="2043" y="88"/>
                  </a:lnTo>
                  <a:lnTo>
                    <a:pt x="2015" y="108"/>
                  </a:lnTo>
                  <a:lnTo>
                    <a:pt x="1988" y="129"/>
                  </a:lnTo>
                  <a:lnTo>
                    <a:pt x="1962" y="148"/>
                  </a:lnTo>
                  <a:lnTo>
                    <a:pt x="1941" y="166"/>
                  </a:lnTo>
                  <a:lnTo>
                    <a:pt x="1927" y="178"/>
                  </a:lnTo>
                  <a:lnTo>
                    <a:pt x="1920" y="184"/>
                  </a:lnTo>
                  <a:lnTo>
                    <a:pt x="1911" y="188"/>
                  </a:lnTo>
                  <a:lnTo>
                    <a:pt x="1900" y="194"/>
                  </a:lnTo>
                  <a:lnTo>
                    <a:pt x="1886" y="199"/>
                  </a:lnTo>
                  <a:lnTo>
                    <a:pt x="1871" y="203"/>
                  </a:lnTo>
                  <a:lnTo>
                    <a:pt x="1854" y="209"/>
                  </a:lnTo>
                  <a:lnTo>
                    <a:pt x="1837" y="214"/>
                  </a:lnTo>
                  <a:lnTo>
                    <a:pt x="1818" y="217"/>
                  </a:lnTo>
                  <a:lnTo>
                    <a:pt x="1800" y="222"/>
                  </a:lnTo>
                  <a:lnTo>
                    <a:pt x="1783" y="225"/>
                  </a:lnTo>
                  <a:lnTo>
                    <a:pt x="1767" y="230"/>
                  </a:lnTo>
                  <a:lnTo>
                    <a:pt x="1752" y="232"/>
                  </a:lnTo>
                  <a:lnTo>
                    <a:pt x="1738" y="235"/>
                  </a:lnTo>
                  <a:lnTo>
                    <a:pt x="1727" y="238"/>
                  </a:lnTo>
                  <a:lnTo>
                    <a:pt x="1719" y="239"/>
                  </a:lnTo>
                  <a:lnTo>
                    <a:pt x="1713" y="240"/>
                  </a:lnTo>
                  <a:lnTo>
                    <a:pt x="1703" y="242"/>
                  </a:lnTo>
                  <a:lnTo>
                    <a:pt x="1690" y="245"/>
                  </a:lnTo>
                  <a:lnTo>
                    <a:pt x="1674" y="247"/>
                  </a:lnTo>
                  <a:lnTo>
                    <a:pt x="1658" y="249"/>
                  </a:lnTo>
                  <a:lnTo>
                    <a:pt x="1641" y="251"/>
                  </a:lnTo>
                  <a:lnTo>
                    <a:pt x="1624" y="254"/>
                  </a:lnTo>
                  <a:lnTo>
                    <a:pt x="1609" y="254"/>
                  </a:lnTo>
                  <a:lnTo>
                    <a:pt x="1596" y="254"/>
                  </a:lnTo>
                  <a:lnTo>
                    <a:pt x="1582" y="255"/>
                  </a:lnTo>
                  <a:lnTo>
                    <a:pt x="1564" y="258"/>
                  </a:lnTo>
                  <a:lnTo>
                    <a:pt x="1544" y="264"/>
                  </a:lnTo>
                  <a:lnTo>
                    <a:pt x="1522" y="271"/>
                  </a:lnTo>
                  <a:lnTo>
                    <a:pt x="1501" y="277"/>
                  </a:lnTo>
                  <a:lnTo>
                    <a:pt x="1483" y="283"/>
                  </a:lnTo>
                  <a:lnTo>
                    <a:pt x="1469" y="287"/>
                  </a:lnTo>
                  <a:lnTo>
                    <a:pt x="1462" y="289"/>
                  </a:lnTo>
                  <a:lnTo>
                    <a:pt x="1455" y="290"/>
                  </a:lnTo>
                  <a:lnTo>
                    <a:pt x="1449" y="290"/>
                  </a:lnTo>
                  <a:lnTo>
                    <a:pt x="1441" y="289"/>
                  </a:lnTo>
                  <a:lnTo>
                    <a:pt x="1434" y="289"/>
                  </a:lnTo>
                  <a:lnTo>
                    <a:pt x="1425" y="292"/>
                  </a:lnTo>
                  <a:lnTo>
                    <a:pt x="1412" y="296"/>
                  </a:lnTo>
                  <a:lnTo>
                    <a:pt x="1396" y="301"/>
                  </a:lnTo>
                  <a:lnTo>
                    <a:pt x="1379" y="305"/>
                  </a:lnTo>
                  <a:lnTo>
                    <a:pt x="1363" y="310"/>
                  </a:lnTo>
                  <a:lnTo>
                    <a:pt x="1347" y="314"/>
                  </a:lnTo>
                  <a:lnTo>
                    <a:pt x="1335" y="319"/>
                  </a:lnTo>
                  <a:lnTo>
                    <a:pt x="1327" y="322"/>
                  </a:lnTo>
                  <a:lnTo>
                    <a:pt x="1320" y="325"/>
                  </a:lnTo>
                  <a:lnTo>
                    <a:pt x="1310" y="327"/>
                  </a:lnTo>
                  <a:lnTo>
                    <a:pt x="1297" y="328"/>
                  </a:lnTo>
                  <a:lnTo>
                    <a:pt x="1283" y="329"/>
                  </a:lnTo>
                  <a:lnTo>
                    <a:pt x="1268" y="330"/>
                  </a:lnTo>
                  <a:lnTo>
                    <a:pt x="1253" y="330"/>
                  </a:lnTo>
                  <a:lnTo>
                    <a:pt x="1239" y="330"/>
                  </a:lnTo>
                  <a:lnTo>
                    <a:pt x="1228" y="330"/>
                  </a:lnTo>
                  <a:lnTo>
                    <a:pt x="1223" y="335"/>
                  </a:lnTo>
                  <a:lnTo>
                    <a:pt x="1216" y="340"/>
                  </a:lnTo>
                  <a:lnTo>
                    <a:pt x="1208" y="344"/>
                  </a:lnTo>
                  <a:lnTo>
                    <a:pt x="1199" y="349"/>
                  </a:lnTo>
                  <a:lnTo>
                    <a:pt x="1190" y="352"/>
                  </a:lnTo>
                  <a:lnTo>
                    <a:pt x="1182" y="356"/>
                  </a:lnTo>
                  <a:lnTo>
                    <a:pt x="1175" y="357"/>
                  </a:lnTo>
                  <a:lnTo>
                    <a:pt x="1170" y="358"/>
                  </a:lnTo>
                  <a:lnTo>
                    <a:pt x="1167" y="357"/>
                  </a:lnTo>
                  <a:lnTo>
                    <a:pt x="1162" y="352"/>
                  </a:lnTo>
                  <a:lnTo>
                    <a:pt x="1157" y="346"/>
                  </a:lnTo>
                  <a:lnTo>
                    <a:pt x="1152" y="340"/>
                  </a:lnTo>
                  <a:lnTo>
                    <a:pt x="1146" y="332"/>
                  </a:lnTo>
                  <a:lnTo>
                    <a:pt x="1142" y="325"/>
                  </a:lnTo>
                  <a:lnTo>
                    <a:pt x="1137" y="319"/>
                  </a:lnTo>
                  <a:lnTo>
                    <a:pt x="1133" y="316"/>
                  </a:lnTo>
                  <a:lnTo>
                    <a:pt x="1127" y="313"/>
                  </a:lnTo>
                  <a:lnTo>
                    <a:pt x="1119" y="311"/>
                  </a:lnTo>
                  <a:lnTo>
                    <a:pt x="1109" y="310"/>
                  </a:lnTo>
                  <a:lnTo>
                    <a:pt x="1097" y="310"/>
                  </a:lnTo>
                  <a:lnTo>
                    <a:pt x="1086" y="310"/>
                  </a:lnTo>
                  <a:lnTo>
                    <a:pt x="1073" y="310"/>
                  </a:lnTo>
                  <a:lnTo>
                    <a:pt x="1062" y="311"/>
                  </a:lnTo>
                  <a:lnTo>
                    <a:pt x="1051" y="312"/>
                  </a:lnTo>
                  <a:lnTo>
                    <a:pt x="1041" y="313"/>
                  </a:lnTo>
                  <a:lnTo>
                    <a:pt x="1030" y="313"/>
                  </a:lnTo>
                  <a:lnTo>
                    <a:pt x="1017" y="313"/>
                  </a:lnTo>
                  <a:lnTo>
                    <a:pt x="1004" y="313"/>
                  </a:lnTo>
                  <a:lnTo>
                    <a:pt x="992" y="312"/>
                  </a:lnTo>
                  <a:lnTo>
                    <a:pt x="980" y="311"/>
                  </a:lnTo>
                  <a:lnTo>
                    <a:pt x="970" y="310"/>
                  </a:lnTo>
                  <a:lnTo>
                    <a:pt x="963" y="309"/>
                  </a:lnTo>
                  <a:lnTo>
                    <a:pt x="959" y="309"/>
                  </a:lnTo>
                  <a:lnTo>
                    <a:pt x="952" y="309"/>
                  </a:lnTo>
                  <a:lnTo>
                    <a:pt x="943" y="310"/>
                  </a:lnTo>
                  <a:lnTo>
                    <a:pt x="932" y="311"/>
                  </a:lnTo>
                  <a:lnTo>
                    <a:pt x="920" y="312"/>
                  </a:lnTo>
                  <a:lnTo>
                    <a:pt x="906" y="314"/>
                  </a:lnTo>
                  <a:lnTo>
                    <a:pt x="891" y="316"/>
                  </a:lnTo>
                  <a:lnTo>
                    <a:pt x="876" y="318"/>
                  </a:lnTo>
                  <a:lnTo>
                    <a:pt x="861" y="320"/>
                  </a:lnTo>
                  <a:lnTo>
                    <a:pt x="847" y="322"/>
                  </a:lnTo>
                  <a:lnTo>
                    <a:pt x="832" y="324"/>
                  </a:lnTo>
                  <a:lnTo>
                    <a:pt x="819" y="326"/>
                  </a:lnTo>
                  <a:lnTo>
                    <a:pt x="806" y="328"/>
                  </a:lnTo>
                  <a:lnTo>
                    <a:pt x="795" y="329"/>
                  </a:lnTo>
                  <a:lnTo>
                    <a:pt x="787" y="330"/>
                  </a:lnTo>
                  <a:lnTo>
                    <a:pt x="780" y="332"/>
                  </a:lnTo>
                  <a:lnTo>
                    <a:pt x="769" y="333"/>
                  </a:lnTo>
                  <a:lnTo>
                    <a:pt x="756" y="333"/>
                  </a:lnTo>
                  <a:lnTo>
                    <a:pt x="744" y="333"/>
                  </a:lnTo>
                  <a:lnTo>
                    <a:pt x="731" y="333"/>
                  </a:lnTo>
                  <a:lnTo>
                    <a:pt x="719" y="332"/>
                  </a:lnTo>
                  <a:lnTo>
                    <a:pt x="709" y="329"/>
                  </a:lnTo>
                  <a:lnTo>
                    <a:pt x="702" y="328"/>
                  </a:lnTo>
                  <a:lnTo>
                    <a:pt x="698" y="327"/>
                  </a:lnTo>
                  <a:lnTo>
                    <a:pt x="692" y="334"/>
                  </a:lnTo>
                  <a:lnTo>
                    <a:pt x="681" y="346"/>
                  </a:lnTo>
                  <a:lnTo>
                    <a:pt x="667" y="361"/>
                  </a:lnTo>
                  <a:lnTo>
                    <a:pt x="652" y="379"/>
                  </a:lnTo>
                  <a:lnTo>
                    <a:pt x="636" y="396"/>
                  </a:lnTo>
                  <a:lnTo>
                    <a:pt x="621" y="411"/>
                  </a:lnTo>
                  <a:lnTo>
                    <a:pt x="608" y="422"/>
                  </a:lnTo>
                  <a:lnTo>
                    <a:pt x="602" y="429"/>
                  </a:lnTo>
                  <a:lnTo>
                    <a:pt x="594" y="432"/>
                  </a:lnTo>
                  <a:lnTo>
                    <a:pt x="582" y="435"/>
                  </a:lnTo>
                  <a:lnTo>
                    <a:pt x="567" y="437"/>
                  </a:lnTo>
                  <a:lnTo>
                    <a:pt x="551" y="438"/>
                  </a:lnTo>
                  <a:lnTo>
                    <a:pt x="534" y="440"/>
                  </a:lnTo>
                  <a:lnTo>
                    <a:pt x="518" y="440"/>
                  </a:lnTo>
                  <a:lnTo>
                    <a:pt x="505" y="442"/>
                  </a:lnTo>
                  <a:lnTo>
                    <a:pt x="496" y="442"/>
                  </a:lnTo>
                  <a:lnTo>
                    <a:pt x="487" y="443"/>
                  </a:lnTo>
                  <a:lnTo>
                    <a:pt x="475" y="445"/>
                  </a:lnTo>
                  <a:lnTo>
                    <a:pt x="457" y="448"/>
                  </a:lnTo>
                  <a:lnTo>
                    <a:pt x="439" y="453"/>
                  </a:lnTo>
                  <a:lnTo>
                    <a:pt x="420" y="458"/>
                  </a:lnTo>
                  <a:lnTo>
                    <a:pt x="400" y="462"/>
                  </a:lnTo>
                  <a:lnTo>
                    <a:pt x="381" y="464"/>
                  </a:lnTo>
                  <a:lnTo>
                    <a:pt x="365" y="467"/>
                  </a:lnTo>
                  <a:lnTo>
                    <a:pt x="357" y="468"/>
                  </a:lnTo>
                  <a:lnTo>
                    <a:pt x="346" y="470"/>
                  </a:lnTo>
                  <a:lnTo>
                    <a:pt x="335" y="472"/>
                  </a:lnTo>
                  <a:lnTo>
                    <a:pt x="322" y="476"/>
                  </a:lnTo>
                  <a:lnTo>
                    <a:pt x="309" y="480"/>
                  </a:lnTo>
                  <a:lnTo>
                    <a:pt x="295" y="485"/>
                  </a:lnTo>
                  <a:lnTo>
                    <a:pt x="280" y="491"/>
                  </a:lnTo>
                  <a:lnTo>
                    <a:pt x="265" y="495"/>
                  </a:lnTo>
                  <a:lnTo>
                    <a:pt x="249" y="501"/>
                  </a:lnTo>
                  <a:lnTo>
                    <a:pt x="233" y="507"/>
                  </a:lnTo>
                  <a:lnTo>
                    <a:pt x="217" y="511"/>
                  </a:lnTo>
                  <a:lnTo>
                    <a:pt x="202" y="517"/>
                  </a:lnTo>
                  <a:lnTo>
                    <a:pt x="187" y="522"/>
                  </a:lnTo>
                  <a:lnTo>
                    <a:pt x="172" y="526"/>
                  </a:lnTo>
                  <a:lnTo>
                    <a:pt x="157" y="530"/>
                  </a:lnTo>
                  <a:lnTo>
                    <a:pt x="145" y="533"/>
                  </a:lnTo>
                  <a:lnTo>
                    <a:pt x="138" y="534"/>
                  </a:lnTo>
                  <a:lnTo>
                    <a:pt x="129" y="538"/>
                  </a:lnTo>
                  <a:lnTo>
                    <a:pt x="120" y="541"/>
                  </a:lnTo>
                  <a:lnTo>
                    <a:pt x="109" y="546"/>
                  </a:lnTo>
                  <a:lnTo>
                    <a:pt x="100" y="550"/>
                  </a:lnTo>
                  <a:lnTo>
                    <a:pt x="91" y="554"/>
                  </a:lnTo>
                  <a:lnTo>
                    <a:pt x="84" y="557"/>
                  </a:lnTo>
                  <a:lnTo>
                    <a:pt x="78" y="559"/>
                  </a:lnTo>
                  <a:lnTo>
                    <a:pt x="73" y="563"/>
                  </a:lnTo>
                  <a:lnTo>
                    <a:pt x="65" y="571"/>
                  </a:lnTo>
                  <a:lnTo>
                    <a:pt x="54" y="581"/>
                  </a:lnTo>
                  <a:lnTo>
                    <a:pt x="43" y="594"/>
                  </a:lnTo>
                  <a:lnTo>
                    <a:pt x="30" y="605"/>
                  </a:lnTo>
                  <a:lnTo>
                    <a:pt x="18" y="617"/>
                  </a:lnTo>
                  <a:lnTo>
                    <a:pt x="8" y="626"/>
                  </a:lnTo>
                  <a:lnTo>
                    <a:pt x="0" y="632"/>
                  </a:lnTo>
                  <a:lnTo>
                    <a:pt x="9" y="634"/>
                  </a:lnTo>
                  <a:lnTo>
                    <a:pt x="19" y="636"/>
                  </a:lnTo>
                  <a:lnTo>
                    <a:pt x="32" y="638"/>
                  </a:lnTo>
                  <a:lnTo>
                    <a:pt x="45" y="641"/>
                  </a:lnTo>
                  <a:lnTo>
                    <a:pt x="57" y="642"/>
                  </a:lnTo>
                  <a:lnTo>
                    <a:pt x="68" y="643"/>
                  </a:lnTo>
                  <a:lnTo>
                    <a:pt x="77" y="643"/>
                  </a:lnTo>
                  <a:lnTo>
                    <a:pt x="83" y="643"/>
                  </a:lnTo>
                  <a:lnTo>
                    <a:pt x="88" y="645"/>
                  </a:lnTo>
                  <a:lnTo>
                    <a:pt x="93" y="649"/>
                  </a:lnTo>
                  <a:lnTo>
                    <a:pt x="100" y="652"/>
                  </a:lnTo>
                  <a:lnTo>
                    <a:pt x="107" y="657"/>
                  </a:lnTo>
                  <a:lnTo>
                    <a:pt x="114" y="662"/>
                  </a:lnTo>
                  <a:lnTo>
                    <a:pt x="120" y="668"/>
                  </a:lnTo>
                  <a:lnTo>
                    <a:pt x="123" y="673"/>
                  </a:lnTo>
                  <a:lnTo>
                    <a:pt x="124" y="677"/>
                  </a:lnTo>
                  <a:lnTo>
                    <a:pt x="127" y="668"/>
                  </a:lnTo>
                  <a:lnTo>
                    <a:pt x="127" y="658"/>
                  </a:lnTo>
                  <a:lnTo>
                    <a:pt x="125" y="650"/>
                  </a:lnTo>
                  <a:lnTo>
                    <a:pt x="124" y="643"/>
                  </a:lnTo>
                  <a:lnTo>
                    <a:pt x="124" y="638"/>
                  </a:lnTo>
                  <a:lnTo>
                    <a:pt x="128" y="636"/>
                  </a:lnTo>
                  <a:lnTo>
                    <a:pt x="133" y="635"/>
                  </a:lnTo>
                  <a:lnTo>
                    <a:pt x="140" y="636"/>
                  </a:lnTo>
                  <a:lnTo>
                    <a:pt x="141" y="627"/>
                  </a:lnTo>
                  <a:lnTo>
                    <a:pt x="141" y="618"/>
                  </a:lnTo>
                  <a:lnTo>
                    <a:pt x="143" y="610"/>
                  </a:lnTo>
                  <a:lnTo>
                    <a:pt x="146" y="604"/>
                  </a:lnTo>
                  <a:lnTo>
                    <a:pt x="149" y="602"/>
                  </a:lnTo>
                  <a:lnTo>
                    <a:pt x="154" y="597"/>
                  </a:lnTo>
                  <a:lnTo>
                    <a:pt x="160" y="592"/>
                  </a:lnTo>
                  <a:lnTo>
                    <a:pt x="165" y="586"/>
                  </a:lnTo>
                  <a:lnTo>
                    <a:pt x="172" y="581"/>
                  </a:lnTo>
                  <a:lnTo>
                    <a:pt x="178" y="577"/>
                  </a:lnTo>
                  <a:lnTo>
                    <a:pt x="184" y="573"/>
                  </a:lnTo>
                  <a:lnTo>
                    <a:pt x="190" y="572"/>
                  </a:lnTo>
                  <a:lnTo>
                    <a:pt x="200" y="575"/>
                  </a:lnTo>
                  <a:lnTo>
                    <a:pt x="208" y="583"/>
                  </a:lnTo>
                  <a:lnTo>
                    <a:pt x="214" y="592"/>
                  </a:lnTo>
                  <a:lnTo>
                    <a:pt x="217" y="598"/>
                  </a:lnTo>
                  <a:lnTo>
                    <a:pt x="219" y="604"/>
                  </a:lnTo>
                  <a:lnTo>
                    <a:pt x="223" y="612"/>
                  </a:lnTo>
                  <a:lnTo>
                    <a:pt x="224" y="621"/>
                  </a:lnTo>
                  <a:lnTo>
                    <a:pt x="225" y="628"/>
                  </a:lnTo>
                  <a:lnTo>
                    <a:pt x="233" y="625"/>
                  </a:lnTo>
                  <a:lnTo>
                    <a:pt x="243" y="624"/>
                  </a:lnTo>
                  <a:lnTo>
                    <a:pt x="254" y="625"/>
                  </a:lnTo>
                  <a:lnTo>
                    <a:pt x="264" y="628"/>
                  </a:lnTo>
                  <a:lnTo>
                    <a:pt x="273" y="634"/>
                  </a:lnTo>
                  <a:lnTo>
                    <a:pt x="280" y="643"/>
                  </a:lnTo>
                  <a:lnTo>
                    <a:pt x="285" y="654"/>
                  </a:lnTo>
                  <a:lnTo>
                    <a:pt x="287" y="668"/>
                  </a:lnTo>
                  <a:lnTo>
                    <a:pt x="290" y="665"/>
                  </a:lnTo>
                  <a:lnTo>
                    <a:pt x="295" y="662"/>
                  </a:lnTo>
                  <a:lnTo>
                    <a:pt x="299" y="660"/>
                  </a:lnTo>
                  <a:lnTo>
                    <a:pt x="305" y="658"/>
                  </a:lnTo>
                  <a:lnTo>
                    <a:pt x="310" y="656"/>
                  </a:lnTo>
                  <a:lnTo>
                    <a:pt x="314" y="654"/>
                  </a:lnTo>
                  <a:lnTo>
                    <a:pt x="319" y="654"/>
                  </a:lnTo>
                  <a:lnTo>
                    <a:pt x="321" y="656"/>
                  </a:lnTo>
                  <a:lnTo>
                    <a:pt x="327" y="661"/>
                  </a:lnTo>
                  <a:lnTo>
                    <a:pt x="334" y="671"/>
                  </a:lnTo>
                  <a:lnTo>
                    <a:pt x="343" y="677"/>
                  </a:lnTo>
                  <a:lnTo>
                    <a:pt x="350" y="680"/>
                  </a:lnTo>
                  <a:lnTo>
                    <a:pt x="357" y="679"/>
                  </a:lnTo>
                  <a:lnTo>
                    <a:pt x="363" y="680"/>
                  </a:lnTo>
                  <a:lnTo>
                    <a:pt x="369" y="681"/>
                  </a:lnTo>
                  <a:lnTo>
                    <a:pt x="374" y="680"/>
                  </a:lnTo>
                  <a:lnTo>
                    <a:pt x="378" y="676"/>
                  </a:lnTo>
                  <a:lnTo>
                    <a:pt x="384" y="671"/>
                  </a:lnTo>
                  <a:lnTo>
                    <a:pt x="391" y="666"/>
                  </a:lnTo>
                  <a:lnTo>
                    <a:pt x="397" y="664"/>
                  </a:lnTo>
                  <a:lnTo>
                    <a:pt x="402" y="666"/>
                  </a:lnTo>
                  <a:lnTo>
                    <a:pt x="409" y="667"/>
                  </a:lnTo>
                  <a:lnTo>
                    <a:pt x="417" y="671"/>
                  </a:lnTo>
                  <a:lnTo>
                    <a:pt x="422" y="675"/>
                  </a:lnTo>
                  <a:lnTo>
                    <a:pt x="429" y="674"/>
                  </a:lnTo>
                  <a:lnTo>
                    <a:pt x="437" y="675"/>
                  </a:lnTo>
                  <a:lnTo>
                    <a:pt x="445" y="676"/>
                  </a:lnTo>
                  <a:lnTo>
                    <a:pt x="452" y="679"/>
                  </a:lnTo>
                  <a:lnTo>
                    <a:pt x="459" y="681"/>
                  </a:lnTo>
                  <a:lnTo>
                    <a:pt x="464" y="684"/>
                  </a:lnTo>
                  <a:lnTo>
                    <a:pt x="469" y="688"/>
                  </a:lnTo>
                  <a:lnTo>
                    <a:pt x="471" y="691"/>
                  </a:lnTo>
                  <a:lnTo>
                    <a:pt x="473" y="703"/>
                  </a:lnTo>
                  <a:lnTo>
                    <a:pt x="478" y="716"/>
                  </a:lnTo>
                  <a:lnTo>
                    <a:pt x="483" y="730"/>
                  </a:lnTo>
                  <a:lnTo>
                    <a:pt x="488" y="737"/>
                  </a:lnTo>
                  <a:lnTo>
                    <a:pt x="493" y="739"/>
                  </a:lnTo>
                  <a:lnTo>
                    <a:pt x="496" y="744"/>
                  </a:lnTo>
                  <a:lnTo>
                    <a:pt x="499" y="750"/>
                  </a:lnTo>
                  <a:lnTo>
                    <a:pt x="500" y="754"/>
                  </a:lnTo>
                  <a:lnTo>
                    <a:pt x="497" y="761"/>
                  </a:lnTo>
                  <a:lnTo>
                    <a:pt x="492" y="769"/>
                  </a:lnTo>
                  <a:lnTo>
                    <a:pt x="484" y="778"/>
                  </a:lnTo>
                  <a:lnTo>
                    <a:pt x="473" y="784"/>
                  </a:lnTo>
                  <a:lnTo>
                    <a:pt x="484" y="785"/>
                  </a:lnTo>
                  <a:lnTo>
                    <a:pt x="492" y="786"/>
                  </a:lnTo>
                  <a:lnTo>
                    <a:pt x="500" y="790"/>
                  </a:lnTo>
                  <a:lnTo>
                    <a:pt x="505" y="793"/>
                  </a:lnTo>
                  <a:lnTo>
                    <a:pt x="510" y="798"/>
                  </a:lnTo>
                  <a:lnTo>
                    <a:pt x="513" y="803"/>
                  </a:lnTo>
                  <a:lnTo>
                    <a:pt x="516" y="808"/>
                  </a:lnTo>
                  <a:lnTo>
                    <a:pt x="516" y="814"/>
                  </a:lnTo>
                  <a:lnTo>
                    <a:pt x="513" y="819"/>
                  </a:lnTo>
                  <a:lnTo>
                    <a:pt x="510" y="825"/>
                  </a:lnTo>
                  <a:lnTo>
                    <a:pt x="504" y="830"/>
                  </a:lnTo>
                  <a:lnTo>
                    <a:pt x="500" y="835"/>
                  </a:lnTo>
                  <a:lnTo>
                    <a:pt x="494" y="840"/>
                  </a:lnTo>
                  <a:lnTo>
                    <a:pt x="491" y="845"/>
                  </a:lnTo>
                  <a:lnTo>
                    <a:pt x="488" y="849"/>
                  </a:lnTo>
                  <a:lnTo>
                    <a:pt x="489" y="853"/>
                  </a:lnTo>
                  <a:lnTo>
                    <a:pt x="494" y="856"/>
                  </a:lnTo>
                  <a:lnTo>
                    <a:pt x="499" y="857"/>
                  </a:lnTo>
                  <a:lnTo>
                    <a:pt x="504" y="858"/>
                  </a:lnTo>
                  <a:lnTo>
                    <a:pt x="511" y="858"/>
                  </a:lnTo>
                  <a:lnTo>
                    <a:pt x="517" y="859"/>
                  </a:lnTo>
                  <a:lnTo>
                    <a:pt x="521" y="861"/>
                  </a:lnTo>
                  <a:lnTo>
                    <a:pt x="525" y="863"/>
                  </a:lnTo>
                  <a:lnTo>
                    <a:pt x="527" y="867"/>
                  </a:lnTo>
                  <a:lnTo>
                    <a:pt x="528" y="877"/>
                  </a:lnTo>
                  <a:lnTo>
                    <a:pt x="528" y="885"/>
                  </a:lnTo>
                  <a:lnTo>
                    <a:pt x="528" y="891"/>
                  </a:lnTo>
                  <a:lnTo>
                    <a:pt x="527" y="896"/>
                  </a:lnTo>
                  <a:lnTo>
                    <a:pt x="531" y="898"/>
                  </a:lnTo>
                  <a:lnTo>
                    <a:pt x="536" y="898"/>
                  </a:lnTo>
                  <a:lnTo>
                    <a:pt x="542" y="898"/>
                  </a:lnTo>
                  <a:lnTo>
                    <a:pt x="549" y="897"/>
                  </a:lnTo>
                  <a:lnTo>
                    <a:pt x="556" y="896"/>
                  </a:lnTo>
                  <a:lnTo>
                    <a:pt x="563" y="894"/>
                  </a:lnTo>
                  <a:lnTo>
                    <a:pt x="570" y="893"/>
                  </a:lnTo>
                  <a:lnTo>
                    <a:pt x="574" y="890"/>
                  </a:lnTo>
                  <a:lnTo>
                    <a:pt x="576" y="883"/>
                  </a:lnTo>
                  <a:lnTo>
                    <a:pt x="581" y="875"/>
                  </a:lnTo>
                  <a:lnTo>
                    <a:pt x="586" y="869"/>
                  </a:lnTo>
                  <a:lnTo>
                    <a:pt x="590" y="861"/>
                  </a:lnTo>
                  <a:lnTo>
                    <a:pt x="596" y="855"/>
                  </a:lnTo>
                  <a:lnTo>
                    <a:pt x="602" y="850"/>
                  </a:lnTo>
                  <a:lnTo>
                    <a:pt x="607" y="847"/>
                  </a:lnTo>
                  <a:lnTo>
                    <a:pt x="613" y="846"/>
                  </a:lnTo>
                  <a:lnTo>
                    <a:pt x="615" y="840"/>
                  </a:lnTo>
                  <a:lnTo>
                    <a:pt x="618" y="835"/>
                  </a:lnTo>
                  <a:lnTo>
                    <a:pt x="620" y="831"/>
                  </a:lnTo>
                  <a:lnTo>
                    <a:pt x="623" y="827"/>
                  </a:lnTo>
                  <a:lnTo>
                    <a:pt x="628" y="825"/>
                  </a:lnTo>
                  <a:lnTo>
                    <a:pt x="634" y="825"/>
                  </a:lnTo>
                  <a:lnTo>
                    <a:pt x="642" y="826"/>
                  </a:lnTo>
                  <a:lnTo>
                    <a:pt x="651" y="830"/>
                  </a:lnTo>
                  <a:lnTo>
                    <a:pt x="658" y="823"/>
                  </a:lnTo>
                  <a:lnTo>
                    <a:pt x="666" y="817"/>
                  </a:lnTo>
                  <a:lnTo>
                    <a:pt x="673" y="814"/>
                  </a:lnTo>
                  <a:lnTo>
                    <a:pt x="678" y="816"/>
                  </a:lnTo>
                  <a:lnTo>
                    <a:pt x="674" y="800"/>
                  </a:lnTo>
                  <a:lnTo>
                    <a:pt x="671" y="785"/>
                  </a:lnTo>
                  <a:lnTo>
                    <a:pt x="673" y="771"/>
                  </a:lnTo>
                  <a:lnTo>
                    <a:pt x="678" y="762"/>
                  </a:lnTo>
                  <a:lnTo>
                    <a:pt x="685" y="762"/>
                  </a:lnTo>
                  <a:lnTo>
                    <a:pt x="694" y="762"/>
                  </a:lnTo>
                  <a:lnTo>
                    <a:pt x="702" y="762"/>
                  </a:lnTo>
                  <a:lnTo>
                    <a:pt x="711" y="763"/>
                  </a:lnTo>
                  <a:lnTo>
                    <a:pt x="721" y="764"/>
                  </a:lnTo>
                  <a:lnTo>
                    <a:pt x="729" y="767"/>
                  </a:lnTo>
                  <a:lnTo>
                    <a:pt x="735" y="770"/>
                  </a:lnTo>
                  <a:lnTo>
                    <a:pt x="741" y="775"/>
                  </a:lnTo>
                  <a:lnTo>
                    <a:pt x="754" y="766"/>
                  </a:lnTo>
                  <a:lnTo>
                    <a:pt x="755" y="754"/>
                  </a:lnTo>
                  <a:lnTo>
                    <a:pt x="750" y="743"/>
                  </a:lnTo>
                  <a:lnTo>
                    <a:pt x="745" y="738"/>
                  </a:lnTo>
                  <a:lnTo>
                    <a:pt x="740" y="728"/>
                  </a:lnTo>
                  <a:lnTo>
                    <a:pt x="738" y="717"/>
                  </a:lnTo>
                  <a:lnTo>
                    <a:pt x="738" y="708"/>
                  </a:lnTo>
                  <a:lnTo>
                    <a:pt x="740" y="703"/>
                  </a:lnTo>
                  <a:lnTo>
                    <a:pt x="749" y="703"/>
                  </a:lnTo>
                  <a:lnTo>
                    <a:pt x="758" y="704"/>
                  </a:lnTo>
                  <a:lnTo>
                    <a:pt x="766" y="706"/>
                  </a:lnTo>
                  <a:lnTo>
                    <a:pt x="772" y="711"/>
                  </a:lnTo>
                  <a:lnTo>
                    <a:pt x="776" y="698"/>
                  </a:lnTo>
                  <a:lnTo>
                    <a:pt x="781" y="689"/>
                  </a:lnTo>
                  <a:lnTo>
                    <a:pt x="788" y="681"/>
                  </a:lnTo>
                  <a:lnTo>
                    <a:pt x="795" y="677"/>
                  </a:lnTo>
                  <a:lnTo>
                    <a:pt x="802" y="674"/>
                  </a:lnTo>
                  <a:lnTo>
                    <a:pt x="811" y="667"/>
                  </a:lnTo>
                  <a:lnTo>
                    <a:pt x="819" y="661"/>
                  </a:lnTo>
                  <a:lnTo>
                    <a:pt x="824" y="654"/>
                  </a:lnTo>
                  <a:lnTo>
                    <a:pt x="826" y="645"/>
                  </a:lnTo>
                  <a:lnTo>
                    <a:pt x="830" y="632"/>
                  </a:lnTo>
                  <a:lnTo>
                    <a:pt x="839" y="619"/>
                  </a:lnTo>
                  <a:lnTo>
                    <a:pt x="851" y="612"/>
                  </a:lnTo>
                  <a:lnTo>
                    <a:pt x="858" y="612"/>
                  </a:lnTo>
                  <a:lnTo>
                    <a:pt x="865" y="616"/>
                  </a:lnTo>
                  <a:lnTo>
                    <a:pt x="869" y="619"/>
                  </a:lnTo>
                  <a:lnTo>
                    <a:pt x="875" y="625"/>
                  </a:lnTo>
                  <a:lnTo>
                    <a:pt x="881" y="630"/>
                  </a:lnTo>
                  <a:lnTo>
                    <a:pt x="885" y="636"/>
                  </a:lnTo>
                  <a:lnTo>
                    <a:pt x="892" y="641"/>
                  </a:lnTo>
                  <a:lnTo>
                    <a:pt x="899" y="643"/>
                  </a:lnTo>
                  <a:lnTo>
                    <a:pt x="906" y="635"/>
                  </a:lnTo>
                  <a:lnTo>
                    <a:pt x="915" y="629"/>
                  </a:lnTo>
                  <a:lnTo>
                    <a:pt x="924" y="626"/>
                  </a:lnTo>
                  <a:lnTo>
                    <a:pt x="930" y="625"/>
                  </a:lnTo>
                  <a:lnTo>
                    <a:pt x="937" y="628"/>
                  </a:lnTo>
                  <a:lnTo>
                    <a:pt x="946" y="635"/>
                  </a:lnTo>
                  <a:lnTo>
                    <a:pt x="953" y="644"/>
                  </a:lnTo>
                  <a:lnTo>
                    <a:pt x="958" y="652"/>
                  </a:lnTo>
                  <a:lnTo>
                    <a:pt x="963" y="652"/>
                  </a:lnTo>
                  <a:lnTo>
                    <a:pt x="969" y="652"/>
                  </a:lnTo>
                  <a:lnTo>
                    <a:pt x="974" y="653"/>
                  </a:lnTo>
                  <a:lnTo>
                    <a:pt x="977" y="656"/>
                  </a:lnTo>
                  <a:lnTo>
                    <a:pt x="984" y="650"/>
                  </a:lnTo>
                  <a:lnTo>
                    <a:pt x="990" y="646"/>
                  </a:lnTo>
                  <a:lnTo>
                    <a:pt x="995" y="645"/>
                  </a:lnTo>
                  <a:lnTo>
                    <a:pt x="1001" y="648"/>
                  </a:lnTo>
                  <a:lnTo>
                    <a:pt x="1009" y="654"/>
                  </a:lnTo>
                  <a:lnTo>
                    <a:pt x="1018" y="662"/>
                  </a:lnTo>
                  <a:lnTo>
                    <a:pt x="1025" y="672"/>
                  </a:lnTo>
                  <a:lnTo>
                    <a:pt x="1029" y="679"/>
                  </a:lnTo>
                  <a:lnTo>
                    <a:pt x="1033" y="679"/>
                  </a:lnTo>
                  <a:lnTo>
                    <a:pt x="1039" y="680"/>
                  </a:lnTo>
                  <a:lnTo>
                    <a:pt x="1045" y="681"/>
                  </a:lnTo>
                  <a:lnTo>
                    <a:pt x="1050" y="683"/>
                  </a:lnTo>
                  <a:lnTo>
                    <a:pt x="1056" y="685"/>
                  </a:lnTo>
                  <a:lnTo>
                    <a:pt x="1062" y="687"/>
                  </a:lnTo>
                  <a:lnTo>
                    <a:pt x="1066" y="689"/>
                  </a:lnTo>
                  <a:lnTo>
                    <a:pt x="1070" y="690"/>
                  </a:lnTo>
                  <a:lnTo>
                    <a:pt x="1072" y="695"/>
                  </a:lnTo>
                  <a:lnTo>
                    <a:pt x="1074" y="703"/>
                  </a:lnTo>
                  <a:lnTo>
                    <a:pt x="1075" y="712"/>
                  </a:lnTo>
                  <a:lnTo>
                    <a:pt x="1075" y="721"/>
                  </a:lnTo>
                  <a:lnTo>
                    <a:pt x="1083" y="721"/>
                  </a:lnTo>
                  <a:lnTo>
                    <a:pt x="1089" y="723"/>
                  </a:lnTo>
                  <a:lnTo>
                    <a:pt x="1095" y="725"/>
                  </a:lnTo>
                  <a:lnTo>
                    <a:pt x="1099" y="729"/>
                  </a:lnTo>
                  <a:lnTo>
                    <a:pt x="1104" y="724"/>
                  </a:lnTo>
                  <a:lnTo>
                    <a:pt x="1111" y="721"/>
                  </a:lnTo>
                  <a:lnTo>
                    <a:pt x="1117" y="720"/>
                  </a:lnTo>
                  <a:lnTo>
                    <a:pt x="1122" y="722"/>
                  </a:lnTo>
                  <a:lnTo>
                    <a:pt x="1128" y="728"/>
                  </a:lnTo>
                  <a:lnTo>
                    <a:pt x="1135" y="736"/>
                  </a:lnTo>
                  <a:lnTo>
                    <a:pt x="1140" y="743"/>
                  </a:lnTo>
                  <a:lnTo>
                    <a:pt x="1142" y="748"/>
                  </a:lnTo>
                  <a:lnTo>
                    <a:pt x="1142" y="752"/>
                  </a:lnTo>
                  <a:lnTo>
                    <a:pt x="1142" y="756"/>
                  </a:lnTo>
                  <a:lnTo>
                    <a:pt x="1142" y="761"/>
                  </a:lnTo>
                  <a:lnTo>
                    <a:pt x="1141" y="766"/>
                  </a:lnTo>
                  <a:lnTo>
                    <a:pt x="1148" y="759"/>
                  </a:lnTo>
                  <a:lnTo>
                    <a:pt x="1152" y="750"/>
                  </a:lnTo>
                  <a:lnTo>
                    <a:pt x="1156" y="741"/>
                  </a:lnTo>
                  <a:lnTo>
                    <a:pt x="1157" y="735"/>
                  </a:lnTo>
                  <a:lnTo>
                    <a:pt x="1165" y="736"/>
                  </a:lnTo>
                  <a:lnTo>
                    <a:pt x="1173" y="736"/>
                  </a:lnTo>
                  <a:lnTo>
                    <a:pt x="1182" y="736"/>
                  </a:lnTo>
                  <a:lnTo>
                    <a:pt x="1189" y="737"/>
                  </a:lnTo>
                  <a:lnTo>
                    <a:pt x="1193" y="739"/>
                  </a:lnTo>
                  <a:lnTo>
                    <a:pt x="1196" y="744"/>
                  </a:lnTo>
                  <a:lnTo>
                    <a:pt x="1197" y="750"/>
                  </a:lnTo>
                  <a:lnTo>
                    <a:pt x="1197" y="754"/>
                  </a:lnTo>
                  <a:lnTo>
                    <a:pt x="1201" y="754"/>
                  </a:lnTo>
                  <a:lnTo>
                    <a:pt x="1207" y="754"/>
                  </a:lnTo>
                  <a:lnTo>
                    <a:pt x="1213" y="756"/>
                  </a:lnTo>
                  <a:lnTo>
                    <a:pt x="1217" y="759"/>
                  </a:lnTo>
                  <a:lnTo>
                    <a:pt x="1220" y="767"/>
                  </a:lnTo>
                  <a:lnTo>
                    <a:pt x="1223" y="777"/>
                  </a:lnTo>
                  <a:lnTo>
                    <a:pt x="1228" y="787"/>
                  </a:lnTo>
                  <a:lnTo>
                    <a:pt x="1237" y="792"/>
                  </a:lnTo>
                  <a:lnTo>
                    <a:pt x="1247" y="785"/>
                  </a:lnTo>
                  <a:lnTo>
                    <a:pt x="1254" y="770"/>
                  </a:lnTo>
                  <a:lnTo>
                    <a:pt x="1259" y="755"/>
                  </a:lnTo>
                  <a:lnTo>
                    <a:pt x="1260" y="745"/>
                  </a:lnTo>
                  <a:lnTo>
                    <a:pt x="1263" y="739"/>
                  </a:lnTo>
                  <a:lnTo>
                    <a:pt x="1271" y="735"/>
                  </a:lnTo>
                  <a:lnTo>
                    <a:pt x="1279" y="729"/>
                  </a:lnTo>
                  <a:lnTo>
                    <a:pt x="1283" y="725"/>
                  </a:lnTo>
                  <a:lnTo>
                    <a:pt x="1280" y="720"/>
                  </a:lnTo>
                  <a:lnTo>
                    <a:pt x="1280" y="713"/>
                  </a:lnTo>
                  <a:lnTo>
                    <a:pt x="1280" y="706"/>
                  </a:lnTo>
                  <a:lnTo>
                    <a:pt x="1284" y="703"/>
                  </a:lnTo>
                  <a:lnTo>
                    <a:pt x="1289" y="700"/>
                  </a:lnTo>
                  <a:lnTo>
                    <a:pt x="1299" y="697"/>
                  </a:lnTo>
                  <a:lnTo>
                    <a:pt x="1312" y="692"/>
                  </a:lnTo>
                  <a:lnTo>
                    <a:pt x="1328" y="689"/>
                  </a:lnTo>
                  <a:lnTo>
                    <a:pt x="1346" y="689"/>
                  </a:lnTo>
                  <a:lnTo>
                    <a:pt x="1363" y="693"/>
                  </a:lnTo>
                  <a:lnTo>
                    <a:pt x="1380" y="704"/>
                  </a:lnTo>
                  <a:lnTo>
                    <a:pt x="1394" y="721"/>
                  </a:lnTo>
                  <a:lnTo>
                    <a:pt x="1397" y="725"/>
                  </a:lnTo>
                  <a:lnTo>
                    <a:pt x="1399" y="729"/>
                  </a:lnTo>
                  <a:lnTo>
                    <a:pt x="1402" y="731"/>
                  </a:lnTo>
                  <a:lnTo>
                    <a:pt x="1406" y="733"/>
                  </a:lnTo>
                  <a:lnTo>
                    <a:pt x="1410" y="728"/>
                  </a:lnTo>
                  <a:lnTo>
                    <a:pt x="1417" y="722"/>
                  </a:lnTo>
                  <a:lnTo>
                    <a:pt x="1425" y="715"/>
                  </a:lnTo>
                  <a:lnTo>
                    <a:pt x="1435" y="707"/>
                  </a:lnTo>
                  <a:lnTo>
                    <a:pt x="1444" y="699"/>
                  </a:lnTo>
                  <a:lnTo>
                    <a:pt x="1453" y="692"/>
                  </a:lnTo>
                  <a:lnTo>
                    <a:pt x="1461" y="685"/>
                  </a:lnTo>
                  <a:lnTo>
                    <a:pt x="1466" y="679"/>
                  </a:lnTo>
                  <a:lnTo>
                    <a:pt x="1476" y="677"/>
                  </a:lnTo>
                  <a:lnTo>
                    <a:pt x="1485" y="675"/>
                  </a:lnTo>
                  <a:lnTo>
                    <a:pt x="1493" y="674"/>
                  </a:lnTo>
                  <a:lnTo>
                    <a:pt x="1501" y="672"/>
                  </a:lnTo>
                  <a:lnTo>
                    <a:pt x="1508" y="669"/>
                  </a:lnTo>
                  <a:lnTo>
                    <a:pt x="1515" y="668"/>
                  </a:lnTo>
                  <a:lnTo>
                    <a:pt x="1521" y="667"/>
                  </a:lnTo>
                  <a:lnTo>
                    <a:pt x="1525" y="667"/>
                  </a:lnTo>
                  <a:lnTo>
                    <a:pt x="1533" y="666"/>
                  </a:lnTo>
                  <a:lnTo>
                    <a:pt x="1548" y="665"/>
                  </a:lnTo>
                  <a:lnTo>
                    <a:pt x="1569" y="661"/>
                  </a:lnTo>
                  <a:lnTo>
                    <a:pt x="1591" y="658"/>
                  </a:lnTo>
                  <a:lnTo>
                    <a:pt x="1612" y="653"/>
                  </a:lnTo>
                  <a:lnTo>
                    <a:pt x="1632" y="649"/>
                  </a:lnTo>
                  <a:lnTo>
                    <a:pt x="1647" y="645"/>
                  </a:lnTo>
                  <a:lnTo>
                    <a:pt x="1656" y="642"/>
                  </a:lnTo>
                  <a:lnTo>
                    <a:pt x="1664" y="637"/>
                  </a:lnTo>
                  <a:lnTo>
                    <a:pt x="1674" y="632"/>
                  </a:lnTo>
                  <a:lnTo>
                    <a:pt x="1688" y="624"/>
                  </a:lnTo>
                  <a:lnTo>
                    <a:pt x="1703" y="617"/>
                  </a:lnTo>
                  <a:lnTo>
                    <a:pt x="1718" y="609"/>
                  </a:lnTo>
                  <a:lnTo>
                    <a:pt x="1731" y="603"/>
                  </a:lnTo>
                  <a:lnTo>
                    <a:pt x="1742" y="598"/>
                  </a:lnTo>
                  <a:lnTo>
                    <a:pt x="1748" y="596"/>
                  </a:lnTo>
                  <a:lnTo>
                    <a:pt x="1758" y="594"/>
                  </a:lnTo>
                  <a:lnTo>
                    <a:pt x="1775" y="590"/>
                  </a:lnTo>
                  <a:lnTo>
                    <a:pt x="1797" y="585"/>
                  </a:lnTo>
                  <a:lnTo>
                    <a:pt x="1821" y="579"/>
                  </a:lnTo>
                  <a:lnTo>
                    <a:pt x="1846" y="572"/>
                  </a:lnTo>
                  <a:lnTo>
                    <a:pt x="1867" y="566"/>
                  </a:lnTo>
                  <a:lnTo>
                    <a:pt x="1884" y="562"/>
                  </a:lnTo>
                  <a:lnTo>
                    <a:pt x="1892" y="559"/>
                  </a:lnTo>
                  <a:lnTo>
                    <a:pt x="1903" y="562"/>
                  </a:lnTo>
                  <a:lnTo>
                    <a:pt x="1918" y="565"/>
                  </a:lnTo>
                  <a:lnTo>
                    <a:pt x="1936" y="569"/>
                  </a:lnTo>
                  <a:lnTo>
                    <a:pt x="1956" y="571"/>
                  </a:lnTo>
                  <a:lnTo>
                    <a:pt x="1974" y="574"/>
                  </a:lnTo>
                  <a:lnTo>
                    <a:pt x="1991" y="577"/>
                  </a:lnTo>
                  <a:lnTo>
                    <a:pt x="2005" y="578"/>
                  </a:lnTo>
                  <a:lnTo>
                    <a:pt x="2014" y="577"/>
                  </a:lnTo>
                  <a:lnTo>
                    <a:pt x="2020" y="575"/>
                  </a:lnTo>
                  <a:lnTo>
                    <a:pt x="2027" y="575"/>
                  </a:lnTo>
                  <a:lnTo>
                    <a:pt x="2033" y="575"/>
                  </a:lnTo>
                  <a:lnTo>
                    <a:pt x="2040" y="577"/>
                  </a:lnTo>
                  <a:lnTo>
                    <a:pt x="2046" y="579"/>
                  </a:lnTo>
                  <a:lnTo>
                    <a:pt x="2053" y="580"/>
                  </a:lnTo>
                  <a:lnTo>
                    <a:pt x="2057" y="582"/>
                  </a:lnTo>
                  <a:lnTo>
                    <a:pt x="2062" y="583"/>
                  </a:lnTo>
                  <a:lnTo>
                    <a:pt x="2069" y="586"/>
                  </a:lnTo>
                  <a:lnTo>
                    <a:pt x="2080" y="588"/>
                  </a:lnTo>
                  <a:lnTo>
                    <a:pt x="2094" y="592"/>
                  </a:lnTo>
                  <a:lnTo>
                    <a:pt x="2110" y="595"/>
                  </a:lnTo>
                  <a:lnTo>
                    <a:pt x="2125" y="598"/>
                  </a:lnTo>
                  <a:lnTo>
                    <a:pt x="2139" y="601"/>
                  </a:lnTo>
                  <a:lnTo>
                    <a:pt x="2150" y="602"/>
                  </a:lnTo>
                  <a:lnTo>
                    <a:pt x="2156" y="601"/>
                  </a:lnTo>
                  <a:lnTo>
                    <a:pt x="2161" y="595"/>
                  </a:lnTo>
                  <a:lnTo>
                    <a:pt x="2161" y="586"/>
                  </a:lnTo>
                  <a:lnTo>
                    <a:pt x="2157" y="578"/>
                  </a:lnTo>
                  <a:lnTo>
                    <a:pt x="2150" y="572"/>
                  </a:lnTo>
                  <a:lnTo>
                    <a:pt x="2152" y="567"/>
                  </a:lnTo>
                  <a:lnTo>
                    <a:pt x="2158" y="564"/>
                  </a:lnTo>
                  <a:lnTo>
                    <a:pt x="2165" y="562"/>
                  </a:lnTo>
                  <a:lnTo>
                    <a:pt x="2172" y="561"/>
                  </a:lnTo>
                  <a:lnTo>
                    <a:pt x="2174" y="553"/>
                  </a:lnTo>
                  <a:lnTo>
                    <a:pt x="2172" y="545"/>
                  </a:lnTo>
                  <a:lnTo>
                    <a:pt x="2165" y="541"/>
                  </a:lnTo>
                  <a:lnTo>
                    <a:pt x="2158" y="540"/>
                  </a:lnTo>
                  <a:lnTo>
                    <a:pt x="2150" y="541"/>
                  </a:lnTo>
                  <a:lnTo>
                    <a:pt x="2141" y="542"/>
                  </a:lnTo>
                  <a:lnTo>
                    <a:pt x="2133" y="543"/>
                  </a:lnTo>
                  <a:lnTo>
                    <a:pt x="2124" y="543"/>
                  </a:lnTo>
                  <a:lnTo>
                    <a:pt x="2116" y="543"/>
                  </a:lnTo>
                  <a:lnTo>
                    <a:pt x="2110" y="541"/>
                  </a:lnTo>
                  <a:lnTo>
                    <a:pt x="2106" y="540"/>
                  </a:lnTo>
                  <a:lnTo>
                    <a:pt x="2104" y="537"/>
                  </a:lnTo>
                  <a:lnTo>
                    <a:pt x="2100" y="537"/>
                  </a:lnTo>
                  <a:lnTo>
                    <a:pt x="2095" y="537"/>
                  </a:lnTo>
                  <a:lnTo>
                    <a:pt x="2088" y="537"/>
                  </a:lnTo>
                  <a:lnTo>
                    <a:pt x="2083" y="537"/>
                  </a:lnTo>
                  <a:lnTo>
                    <a:pt x="2076" y="538"/>
                  </a:lnTo>
                  <a:lnTo>
                    <a:pt x="2070" y="539"/>
                  </a:lnTo>
                  <a:lnTo>
                    <a:pt x="2064" y="541"/>
                  </a:lnTo>
                  <a:lnTo>
                    <a:pt x="2061" y="543"/>
                  </a:lnTo>
                  <a:lnTo>
                    <a:pt x="2061" y="538"/>
                  </a:lnTo>
                  <a:lnTo>
                    <a:pt x="2060" y="531"/>
                  </a:lnTo>
                  <a:lnTo>
                    <a:pt x="2057" y="527"/>
                  </a:lnTo>
                  <a:lnTo>
                    <a:pt x="2053" y="525"/>
                  </a:lnTo>
                  <a:lnTo>
                    <a:pt x="2047" y="525"/>
                  </a:lnTo>
                  <a:lnTo>
                    <a:pt x="2040" y="525"/>
                  </a:lnTo>
                  <a:lnTo>
                    <a:pt x="2033" y="525"/>
                  </a:lnTo>
                  <a:lnTo>
                    <a:pt x="2027" y="525"/>
                  </a:lnTo>
                  <a:lnTo>
                    <a:pt x="2035" y="519"/>
                  </a:lnTo>
                  <a:lnTo>
                    <a:pt x="2041" y="514"/>
                  </a:lnTo>
                  <a:lnTo>
                    <a:pt x="2048" y="509"/>
                  </a:lnTo>
                  <a:lnTo>
                    <a:pt x="2054" y="506"/>
                  </a:lnTo>
                  <a:lnTo>
                    <a:pt x="2059" y="502"/>
                  </a:lnTo>
                  <a:lnTo>
                    <a:pt x="2063" y="500"/>
                  </a:lnTo>
                  <a:lnTo>
                    <a:pt x="2068" y="498"/>
                  </a:lnTo>
                  <a:lnTo>
                    <a:pt x="2072" y="496"/>
                  </a:lnTo>
                  <a:close/>
                </a:path>
              </a:pathLst>
            </a:custGeom>
            <a:solidFill>
              <a:srgbClr val="8CE519"/>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56" name="Freeform 988"/>
            <p:cNvSpPr>
              <a:spLocks/>
            </p:cNvSpPr>
            <p:nvPr/>
          </p:nvSpPr>
          <p:spPr bwMode="auto">
            <a:xfrm>
              <a:off x="3271" y="3745"/>
              <a:ext cx="2" cy="3"/>
            </a:xfrm>
            <a:custGeom>
              <a:avLst/>
              <a:gdLst>
                <a:gd name="T0" fmla="*/ 3 w 6"/>
                <a:gd name="T1" fmla="*/ 0 h 9"/>
                <a:gd name="T2" fmla="*/ 1 w 6"/>
                <a:gd name="T3" fmla="*/ 2 h 9"/>
                <a:gd name="T4" fmla="*/ 0 w 6"/>
                <a:gd name="T5" fmla="*/ 6 h 9"/>
                <a:gd name="T6" fmla="*/ 2 w 6"/>
                <a:gd name="T7" fmla="*/ 8 h 9"/>
                <a:gd name="T8" fmla="*/ 6 w 6"/>
                <a:gd name="T9" fmla="*/ 9 h 9"/>
                <a:gd name="T10" fmla="*/ 3 w 6"/>
                <a:gd name="T11" fmla="*/ 0 h 9"/>
              </a:gdLst>
              <a:ahLst/>
              <a:cxnLst>
                <a:cxn ang="0">
                  <a:pos x="T0" y="T1"/>
                </a:cxn>
                <a:cxn ang="0">
                  <a:pos x="T2" y="T3"/>
                </a:cxn>
                <a:cxn ang="0">
                  <a:pos x="T4" y="T5"/>
                </a:cxn>
                <a:cxn ang="0">
                  <a:pos x="T6" y="T7"/>
                </a:cxn>
                <a:cxn ang="0">
                  <a:pos x="T8" y="T9"/>
                </a:cxn>
                <a:cxn ang="0">
                  <a:pos x="T10" y="T11"/>
                </a:cxn>
              </a:cxnLst>
              <a:rect l="0" t="0" r="r" b="b"/>
              <a:pathLst>
                <a:path w="6" h="9">
                  <a:moveTo>
                    <a:pt x="3" y="0"/>
                  </a:moveTo>
                  <a:lnTo>
                    <a:pt x="1" y="2"/>
                  </a:lnTo>
                  <a:lnTo>
                    <a:pt x="0" y="6"/>
                  </a:lnTo>
                  <a:lnTo>
                    <a:pt x="2" y="8"/>
                  </a:lnTo>
                  <a:lnTo>
                    <a:pt x="6" y="9"/>
                  </a:lnTo>
                  <a:lnTo>
                    <a:pt x="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57" name="Freeform 989"/>
            <p:cNvSpPr>
              <a:spLocks/>
            </p:cNvSpPr>
            <p:nvPr/>
          </p:nvSpPr>
          <p:spPr bwMode="auto">
            <a:xfrm>
              <a:off x="3272" y="3725"/>
              <a:ext cx="32" cy="23"/>
            </a:xfrm>
            <a:custGeom>
              <a:avLst/>
              <a:gdLst>
                <a:gd name="T0" fmla="*/ 90 w 94"/>
                <a:gd name="T1" fmla="*/ 0 h 68"/>
                <a:gd name="T2" fmla="*/ 85 w 94"/>
                <a:gd name="T3" fmla="*/ 3 h 68"/>
                <a:gd name="T4" fmla="*/ 79 w 94"/>
                <a:gd name="T5" fmla="*/ 10 h 68"/>
                <a:gd name="T6" fmla="*/ 70 w 94"/>
                <a:gd name="T7" fmla="*/ 17 h 68"/>
                <a:gd name="T8" fmla="*/ 56 w 94"/>
                <a:gd name="T9" fmla="*/ 26 h 68"/>
                <a:gd name="T10" fmla="*/ 43 w 94"/>
                <a:gd name="T11" fmla="*/ 35 h 68"/>
                <a:gd name="T12" fmla="*/ 29 w 94"/>
                <a:gd name="T13" fmla="*/ 44 h 68"/>
                <a:gd name="T14" fmla="*/ 16 w 94"/>
                <a:gd name="T15" fmla="*/ 51 h 68"/>
                <a:gd name="T16" fmla="*/ 6 w 94"/>
                <a:gd name="T17" fmla="*/ 57 h 68"/>
                <a:gd name="T18" fmla="*/ 0 w 94"/>
                <a:gd name="T19" fmla="*/ 59 h 68"/>
                <a:gd name="T20" fmla="*/ 3 w 94"/>
                <a:gd name="T21" fmla="*/ 68 h 68"/>
                <a:gd name="T22" fmla="*/ 11 w 94"/>
                <a:gd name="T23" fmla="*/ 66 h 68"/>
                <a:gd name="T24" fmla="*/ 21 w 94"/>
                <a:gd name="T25" fmla="*/ 60 h 68"/>
                <a:gd name="T26" fmla="*/ 33 w 94"/>
                <a:gd name="T27" fmla="*/ 53 h 68"/>
                <a:gd name="T28" fmla="*/ 47 w 94"/>
                <a:gd name="T29" fmla="*/ 44 h 68"/>
                <a:gd name="T30" fmla="*/ 61 w 94"/>
                <a:gd name="T31" fmla="*/ 35 h 68"/>
                <a:gd name="T32" fmla="*/ 75 w 94"/>
                <a:gd name="T33" fmla="*/ 26 h 68"/>
                <a:gd name="T34" fmla="*/ 86 w 94"/>
                <a:gd name="T35" fmla="*/ 17 h 68"/>
                <a:gd name="T36" fmla="*/ 94 w 94"/>
                <a:gd name="T37" fmla="*/ 7 h 68"/>
                <a:gd name="T38" fmla="*/ 90 w 94"/>
                <a:gd name="T39" fmla="*/ 10 h 68"/>
                <a:gd name="T40" fmla="*/ 94 w 94"/>
                <a:gd name="T41" fmla="*/ 7 h 68"/>
                <a:gd name="T42" fmla="*/ 94 w 94"/>
                <a:gd name="T43" fmla="*/ 4 h 68"/>
                <a:gd name="T44" fmla="*/ 92 w 94"/>
                <a:gd name="T45" fmla="*/ 0 h 68"/>
                <a:gd name="T46" fmla="*/ 87 w 94"/>
                <a:gd name="T47" fmla="*/ 0 h 68"/>
                <a:gd name="T48" fmla="*/ 85 w 94"/>
                <a:gd name="T49" fmla="*/ 3 h 68"/>
                <a:gd name="T50" fmla="*/ 90 w 94"/>
                <a:gd name="T5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4" h="68">
                  <a:moveTo>
                    <a:pt x="90" y="0"/>
                  </a:moveTo>
                  <a:lnTo>
                    <a:pt x="85" y="3"/>
                  </a:lnTo>
                  <a:lnTo>
                    <a:pt x="79" y="10"/>
                  </a:lnTo>
                  <a:lnTo>
                    <a:pt x="70" y="17"/>
                  </a:lnTo>
                  <a:lnTo>
                    <a:pt x="56" y="26"/>
                  </a:lnTo>
                  <a:lnTo>
                    <a:pt x="43" y="35"/>
                  </a:lnTo>
                  <a:lnTo>
                    <a:pt x="29" y="44"/>
                  </a:lnTo>
                  <a:lnTo>
                    <a:pt x="16" y="51"/>
                  </a:lnTo>
                  <a:lnTo>
                    <a:pt x="6" y="57"/>
                  </a:lnTo>
                  <a:lnTo>
                    <a:pt x="0" y="59"/>
                  </a:lnTo>
                  <a:lnTo>
                    <a:pt x="3" y="68"/>
                  </a:lnTo>
                  <a:lnTo>
                    <a:pt x="11" y="66"/>
                  </a:lnTo>
                  <a:lnTo>
                    <a:pt x="21" y="60"/>
                  </a:lnTo>
                  <a:lnTo>
                    <a:pt x="33" y="53"/>
                  </a:lnTo>
                  <a:lnTo>
                    <a:pt x="47" y="44"/>
                  </a:lnTo>
                  <a:lnTo>
                    <a:pt x="61" y="35"/>
                  </a:lnTo>
                  <a:lnTo>
                    <a:pt x="75" y="26"/>
                  </a:lnTo>
                  <a:lnTo>
                    <a:pt x="86" y="17"/>
                  </a:lnTo>
                  <a:lnTo>
                    <a:pt x="94" y="7"/>
                  </a:lnTo>
                  <a:lnTo>
                    <a:pt x="90" y="10"/>
                  </a:lnTo>
                  <a:lnTo>
                    <a:pt x="94" y="7"/>
                  </a:lnTo>
                  <a:lnTo>
                    <a:pt x="94" y="4"/>
                  </a:lnTo>
                  <a:lnTo>
                    <a:pt x="92" y="0"/>
                  </a:lnTo>
                  <a:lnTo>
                    <a:pt x="87" y="0"/>
                  </a:lnTo>
                  <a:lnTo>
                    <a:pt x="85" y="3"/>
                  </a:lnTo>
                  <a:lnTo>
                    <a:pt x="9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58" name="Freeform 990"/>
            <p:cNvSpPr>
              <a:spLocks/>
            </p:cNvSpPr>
            <p:nvPr/>
          </p:nvSpPr>
          <p:spPr bwMode="auto">
            <a:xfrm>
              <a:off x="3302" y="3713"/>
              <a:ext cx="72" cy="15"/>
            </a:xfrm>
            <a:custGeom>
              <a:avLst/>
              <a:gdLst>
                <a:gd name="T0" fmla="*/ 215 w 215"/>
                <a:gd name="T1" fmla="*/ 0 h 45"/>
                <a:gd name="T2" fmla="*/ 215 w 215"/>
                <a:gd name="T3" fmla="*/ 0 h 45"/>
                <a:gd name="T4" fmla="*/ 210 w 215"/>
                <a:gd name="T5" fmla="*/ 1 h 45"/>
                <a:gd name="T6" fmla="*/ 202 w 215"/>
                <a:gd name="T7" fmla="*/ 2 h 45"/>
                <a:gd name="T8" fmla="*/ 192 w 215"/>
                <a:gd name="T9" fmla="*/ 3 h 45"/>
                <a:gd name="T10" fmla="*/ 179 w 215"/>
                <a:gd name="T11" fmla="*/ 6 h 45"/>
                <a:gd name="T12" fmla="*/ 164 w 215"/>
                <a:gd name="T13" fmla="*/ 8 h 45"/>
                <a:gd name="T14" fmla="*/ 149 w 215"/>
                <a:gd name="T15" fmla="*/ 10 h 45"/>
                <a:gd name="T16" fmla="*/ 132 w 215"/>
                <a:gd name="T17" fmla="*/ 14 h 45"/>
                <a:gd name="T18" fmla="*/ 114 w 215"/>
                <a:gd name="T19" fmla="*/ 16 h 45"/>
                <a:gd name="T20" fmla="*/ 97 w 215"/>
                <a:gd name="T21" fmla="*/ 19 h 45"/>
                <a:gd name="T22" fmla="*/ 78 w 215"/>
                <a:gd name="T23" fmla="*/ 23 h 45"/>
                <a:gd name="T24" fmla="*/ 62 w 215"/>
                <a:gd name="T25" fmla="*/ 25 h 45"/>
                <a:gd name="T26" fmla="*/ 45 w 215"/>
                <a:gd name="T27" fmla="*/ 29 h 45"/>
                <a:gd name="T28" fmla="*/ 32 w 215"/>
                <a:gd name="T29" fmla="*/ 31 h 45"/>
                <a:gd name="T30" fmla="*/ 18 w 215"/>
                <a:gd name="T31" fmla="*/ 33 h 45"/>
                <a:gd name="T32" fmla="*/ 8 w 215"/>
                <a:gd name="T33" fmla="*/ 34 h 45"/>
                <a:gd name="T34" fmla="*/ 0 w 215"/>
                <a:gd name="T35" fmla="*/ 35 h 45"/>
                <a:gd name="T36" fmla="*/ 0 w 215"/>
                <a:gd name="T37" fmla="*/ 45 h 45"/>
                <a:gd name="T38" fmla="*/ 8 w 215"/>
                <a:gd name="T39" fmla="*/ 44 h 45"/>
                <a:gd name="T40" fmla="*/ 18 w 215"/>
                <a:gd name="T41" fmla="*/ 42 h 45"/>
                <a:gd name="T42" fmla="*/ 32 w 215"/>
                <a:gd name="T43" fmla="*/ 40 h 45"/>
                <a:gd name="T44" fmla="*/ 45 w 215"/>
                <a:gd name="T45" fmla="*/ 38 h 45"/>
                <a:gd name="T46" fmla="*/ 62 w 215"/>
                <a:gd name="T47" fmla="*/ 34 h 45"/>
                <a:gd name="T48" fmla="*/ 78 w 215"/>
                <a:gd name="T49" fmla="*/ 32 h 45"/>
                <a:gd name="T50" fmla="*/ 97 w 215"/>
                <a:gd name="T51" fmla="*/ 29 h 45"/>
                <a:gd name="T52" fmla="*/ 114 w 215"/>
                <a:gd name="T53" fmla="*/ 25 h 45"/>
                <a:gd name="T54" fmla="*/ 132 w 215"/>
                <a:gd name="T55" fmla="*/ 23 h 45"/>
                <a:gd name="T56" fmla="*/ 149 w 215"/>
                <a:gd name="T57" fmla="*/ 19 h 45"/>
                <a:gd name="T58" fmla="*/ 164 w 215"/>
                <a:gd name="T59" fmla="*/ 17 h 45"/>
                <a:gd name="T60" fmla="*/ 179 w 215"/>
                <a:gd name="T61" fmla="*/ 15 h 45"/>
                <a:gd name="T62" fmla="*/ 192 w 215"/>
                <a:gd name="T63" fmla="*/ 13 h 45"/>
                <a:gd name="T64" fmla="*/ 202 w 215"/>
                <a:gd name="T65" fmla="*/ 11 h 45"/>
                <a:gd name="T66" fmla="*/ 210 w 215"/>
                <a:gd name="T67" fmla="*/ 10 h 45"/>
                <a:gd name="T68" fmla="*/ 215 w 215"/>
                <a:gd name="T69" fmla="*/ 11 h 45"/>
                <a:gd name="T70" fmla="*/ 215 w 215"/>
                <a:gd name="T71" fmla="*/ 11 h 45"/>
                <a:gd name="T72" fmla="*/ 215 w 215"/>
                <a:gd name="T73"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5" h="45">
                  <a:moveTo>
                    <a:pt x="215" y="0"/>
                  </a:moveTo>
                  <a:lnTo>
                    <a:pt x="215" y="0"/>
                  </a:lnTo>
                  <a:lnTo>
                    <a:pt x="210" y="1"/>
                  </a:lnTo>
                  <a:lnTo>
                    <a:pt x="202" y="2"/>
                  </a:lnTo>
                  <a:lnTo>
                    <a:pt x="192" y="3"/>
                  </a:lnTo>
                  <a:lnTo>
                    <a:pt x="179" y="6"/>
                  </a:lnTo>
                  <a:lnTo>
                    <a:pt x="164" y="8"/>
                  </a:lnTo>
                  <a:lnTo>
                    <a:pt x="149" y="10"/>
                  </a:lnTo>
                  <a:lnTo>
                    <a:pt x="132" y="14"/>
                  </a:lnTo>
                  <a:lnTo>
                    <a:pt x="114" y="16"/>
                  </a:lnTo>
                  <a:lnTo>
                    <a:pt x="97" y="19"/>
                  </a:lnTo>
                  <a:lnTo>
                    <a:pt x="78" y="23"/>
                  </a:lnTo>
                  <a:lnTo>
                    <a:pt x="62" y="25"/>
                  </a:lnTo>
                  <a:lnTo>
                    <a:pt x="45" y="29"/>
                  </a:lnTo>
                  <a:lnTo>
                    <a:pt x="32" y="31"/>
                  </a:lnTo>
                  <a:lnTo>
                    <a:pt x="18" y="33"/>
                  </a:lnTo>
                  <a:lnTo>
                    <a:pt x="8" y="34"/>
                  </a:lnTo>
                  <a:lnTo>
                    <a:pt x="0" y="35"/>
                  </a:lnTo>
                  <a:lnTo>
                    <a:pt x="0" y="45"/>
                  </a:lnTo>
                  <a:lnTo>
                    <a:pt x="8" y="44"/>
                  </a:lnTo>
                  <a:lnTo>
                    <a:pt x="18" y="42"/>
                  </a:lnTo>
                  <a:lnTo>
                    <a:pt x="32" y="40"/>
                  </a:lnTo>
                  <a:lnTo>
                    <a:pt x="45" y="38"/>
                  </a:lnTo>
                  <a:lnTo>
                    <a:pt x="62" y="34"/>
                  </a:lnTo>
                  <a:lnTo>
                    <a:pt x="78" y="32"/>
                  </a:lnTo>
                  <a:lnTo>
                    <a:pt x="97" y="29"/>
                  </a:lnTo>
                  <a:lnTo>
                    <a:pt x="114" y="25"/>
                  </a:lnTo>
                  <a:lnTo>
                    <a:pt x="132" y="23"/>
                  </a:lnTo>
                  <a:lnTo>
                    <a:pt x="149" y="19"/>
                  </a:lnTo>
                  <a:lnTo>
                    <a:pt x="164" y="17"/>
                  </a:lnTo>
                  <a:lnTo>
                    <a:pt x="179" y="15"/>
                  </a:lnTo>
                  <a:lnTo>
                    <a:pt x="192" y="13"/>
                  </a:lnTo>
                  <a:lnTo>
                    <a:pt x="202" y="11"/>
                  </a:lnTo>
                  <a:lnTo>
                    <a:pt x="210" y="10"/>
                  </a:lnTo>
                  <a:lnTo>
                    <a:pt x="215" y="11"/>
                  </a:lnTo>
                  <a:lnTo>
                    <a:pt x="215" y="11"/>
                  </a:lnTo>
                  <a:lnTo>
                    <a:pt x="21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59" name="Freeform 991"/>
            <p:cNvSpPr>
              <a:spLocks/>
            </p:cNvSpPr>
            <p:nvPr/>
          </p:nvSpPr>
          <p:spPr bwMode="auto">
            <a:xfrm>
              <a:off x="3374" y="3700"/>
              <a:ext cx="38" cy="17"/>
            </a:xfrm>
            <a:custGeom>
              <a:avLst/>
              <a:gdLst>
                <a:gd name="T0" fmla="*/ 106 w 113"/>
                <a:gd name="T1" fmla="*/ 0 h 50"/>
                <a:gd name="T2" fmla="*/ 106 w 113"/>
                <a:gd name="T3" fmla="*/ 0 h 50"/>
                <a:gd name="T4" fmla="*/ 99 w 113"/>
                <a:gd name="T5" fmla="*/ 5 h 50"/>
                <a:gd name="T6" fmla="*/ 87 w 113"/>
                <a:gd name="T7" fmla="*/ 10 h 50"/>
                <a:gd name="T8" fmla="*/ 72 w 113"/>
                <a:gd name="T9" fmla="*/ 17 h 50"/>
                <a:gd name="T10" fmla="*/ 55 w 113"/>
                <a:gd name="T11" fmla="*/ 24 h 50"/>
                <a:gd name="T12" fmla="*/ 36 w 113"/>
                <a:gd name="T13" fmla="*/ 31 h 50"/>
                <a:gd name="T14" fmla="*/ 20 w 113"/>
                <a:gd name="T15" fmla="*/ 36 h 50"/>
                <a:gd name="T16" fmla="*/ 8 w 113"/>
                <a:gd name="T17" fmla="*/ 39 h 50"/>
                <a:gd name="T18" fmla="*/ 0 w 113"/>
                <a:gd name="T19" fmla="*/ 39 h 50"/>
                <a:gd name="T20" fmla="*/ 0 w 113"/>
                <a:gd name="T21" fmla="*/ 50 h 50"/>
                <a:gd name="T22" fmla="*/ 10 w 113"/>
                <a:gd name="T23" fmla="*/ 48 h 50"/>
                <a:gd name="T24" fmla="*/ 23 w 113"/>
                <a:gd name="T25" fmla="*/ 45 h 50"/>
                <a:gd name="T26" fmla="*/ 39 w 113"/>
                <a:gd name="T27" fmla="*/ 40 h 50"/>
                <a:gd name="T28" fmla="*/ 57 w 113"/>
                <a:gd name="T29" fmla="*/ 33 h 50"/>
                <a:gd name="T30" fmla="*/ 74 w 113"/>
                <a:gd name="T31" fmla="*/ 26 h 50"/>
                <a:gd name="T32" fmla="*/ 91 w 113"/>
                <a:gd name="T33" fmla="*/ 20 h 50"/>
                <a:gd name="T34" fmla="*/ 104 w 113"/>
                <a:gd name="T35" fmla="*/ 14 h 50"/>
                <a:gd name="T36" fmla="*/ 113 w 113"/>
                <a:gd name="T37" fmla="*/ 7 h 50"/>
                <a:gd name="T38" fmla="*/ 113 w 113"/>
                <a:gd name="T39" fmla="*/ 7 h 50"/>
                <a:gd name="T40" fmla="*/ 106 w 113"/>
                <a:gd name="T4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3" h="50">
                  <a:moveTo>
                    <a:pt x="106" y="0"/>
                  </a:moveTo>
                  <a:lnTo>
                    <a:pt x="106" y="0"/>
                  </a:lnTo>
                  <a:lnTo>
                    <a:pt x="99" y="5"/>
                  </a:lnTo>
                  <a:lnTo>
                    <a:pt x="87" y="10"/>
                  </a:lnTo>
                  <a:lnTo>
                    <a:pt x="72" y="17"/>
                  </a:lnTo>
                  <a:lnTo>
                    <a:pt x="55" y="24"/>
                  </a:lnTo>
                  <a:lnTo>
                    <a:pt x="36" y="31"/>
                  </a:lnTo>
                  <a:lnTo>
                    <a:pt x="20" y="36"/>
                  </a:lnTo>
                  <a:lnTo>
                    <a:pt x="8" y="39"/>
                  </a:lnTo>
                  <a:lnTo>
                    <a:pt x="0" y="39"/>
                  </a:lnTo>
                  <a:lnTo>
                    <a:pt x="0" y="50"/>
                  </a:lnTo>
                  <a:lnTo>
                    <a:pt x="10" y="48"/>
                  </a:lnTo>
                  <a:lnTo>
                    <a:pt x="23" y="45"/>
                  </a:lnTo>
                  <a:lnTo>
                    <a:pt x="39" y="40"/>
                  </a:lnTo>
                  <a:lnTo>
                    <a:pt x="57" y="33"/>
                  </a:lnTo>
                  <a:lnTo>
                    <a:pt x="74" y="26"/>
                  </a:lnTo>
                  <a:lnTo>
                    <a:pt x="91" y="20"/>
                  </a:lnTo>
                  <a:lnTo>
                    <a:pt x="104" y="14"/>
                  </a:lnTo>
                  <a:lnTo>
                    <a:pt x="113" y="7"/>
                  </a:lnTo>
                  <a:lnTo>
                    <a:pt x="113" y="7"/>
                  </a:lnTo>
                  <a:lnTo>
                    <a:pt x="10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60" name="Freeform 992"/>
            <p:cNvSpPr>
              <a:spLocks/>
            </p:cNvSpPr>
            <p:nvPr/>
          </p:nvSpPr>
          <p:spPr bwMode="auto">
            <a:xfrm>
              <a:off x="3409" y="3691"/>
              <a:ext cx="13" cy="12"/>
            </a:xfrm>
            <a:custGeom>
              <a:avLst/>
              <a:gdLst>
                <a:gd name="T0" fmla="*/ 37 w 38"/>
                <a:gd name="T1" fmla="*/ 0 h 34"/>
                <a:gd name="T2" fmla="*/ 36 w 38"/>
                <a:gd name="T3" fmla="*/ 0 h 34"/>
                <a:gd name="T4" fmla="*/ 28 w 38"/>
                <a:gd name="T5" fmla="*/ 3 h 34"/>
                <a:gd name="T6" fmla="*/ 18 w 38"/>
                <a:gd name="T7" fmla="*/ 10 h 34"/>
                <a:gd name="T8" fmla="*/ 9 w 38"/>
                <a:gd name="T9" fmla="*/ 18 h 34"/>
                <a:gd name="T10" fmla="*/ 0 w 38"/>
                <a:gd name="T11" fmla="*/ 27 h 34"/>
                <a:gd name="T12" fmla="*/ 7 w 38"/>
                <a:gd name="T13" fmla="*/ 34 h 34"/>
                <a:gd name="T14" fmla="*/ 16 w 38"/>
                <a:gd name="T15" fmla="*/ 25 h 34"/>
                <a:gd name="T16" fmla="*/ 25 w 38"/>
                <a:gd name="T17" fmla="*/ 17 h 34"/>
                <a:gd name="T18" fmla="*/ 32 w 38"/>
                <a:gd name="T19" fmla="*/ 12 h 34"/>
                <a:gd name="T20" fmla="*/ 38 w 38"/>
                <a:gd name="T21" fmla="*/ 9 h 34"/>
                <a:gd name="T22" fmla="*/ 37 w 38"/>
                <a:gd name="T23" fmla="*/ 9 h 34"/>
                <a:gd name="T24" fmla="*/ 37 w 38"/>
                <a:gd name="T2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34">
                  <a:moveTo>
                    <a:pt x="37" y="0"/>
                  </a:moveTo>
                  <a:lnTo>
                    <a:pt x="36" y="0"/>
                  </a:lnTo>
                  <a:lnTo>
                    <a:pt x="28" y="3"/>
                  </a:lnTo>
                  <a:lnTo>
                    <a:pt x="18" y="10"/>
                  </a:lnTo>
                  <a:lnTo>
                    <a:pt x="9" y="18"/>
                  </a:lnTo>
                  <a:lnTo>
                    <a:pt x="0" y="27"/>
                  </a:lnTo>
                  <a:lnTo>
                    <a:pt x="7" y="34"/>
                  </a:lnTo>
                  <a:lnTo>
                    <a:pt x="16" y="25"/>
                  </a:lnTo>
                  <a:lnTo>
                    <a:pt x="25" y="17"/>
                  </a:lnTo>
                  <a:lnTo>
                    <a:pt x="32" y="12"/>
                  </a:lnTo>
                  <a:lnTo>
                    <a:pt x="38" y="9"/>
                  </a:lnTo>
                  <a:lnTo>
                    <a:pt x="37" y="9"/>
                  </a:lnTo>
                  <a:lnTo>
                    <a:pt x="3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61" name="Freeform 993"/>
            <p:cNvSpPr>
              <a:spLocks/>
            </p:cNvSpPr>
            <p:nvPr/>
          </p:nvSpPr>
          <p:spPr bwMode="auto">
            <a:xfrm>
              <a:off x="3422" y="3681"/>
              <a:ext cx="29" cy="13"/>
            </a:xfrm>
            <a:custGeom>
              <a:avLst/>
              <a:gdLst>
                <a:gd name="T0" fmla="*/ 78 w 87"/>
                <a:gd name="T1" fmla="*/ 0 h 39"/>
                <a:gd name="T2" fmla="*/ 78 w 87"/>
                <a:gd name="T3" fmla="*/ 0 h 39"/>
                <a:gd name="T4" fmla="*/ 75 w 87"/>
                <a:gd name="T5" fmla="*/ 2 h 39"/>
                <a:gd name="T6" fmla="*/ 66 w 87"/>
                <a:gd name="T7" fmla="*/ 7 h 39"/>
                <a:gd name="T8" fmla="*/ 56 w 87"/>
                <a:gd name="T9" fmla="*/ 12 h 39"/>
                <a:gd name="T10" fmla="*/ 42 w 87"/>
                <a:gd name="T11" fmla="*/ 17 h 39"/>
                <a:gd name="T12" fmla="*/ 28 w 87"/>
                <a:gd name="T13" fmla="*/ 22 h 39"/>
                <a:gd name="T14" fmla="*/ 15 w 87"/>
                <a:gd name="T15" fmla="*/ 25 h 39"/>
                <a:gd name="T16" fmla="*/ 5 w 87"/>
                <a:gd name="T17" fmla="*/ 28 h 39"/>
                <a:gd name="T18" fmla="*/ 0 w 87"/>
                <a:gd name="T19" fmla="*/ 30 h 39"/>
                <a:gd name="T20" fmla="*/ 0 w 87"/>
                <a:gd name="T21" fmla="*/ 39 h 39"/>
                <a:gd name="T22" fmla="*/ 8 w 87"/>
                <a:gd name="T23" fmla="*/ 38 h 39"/>
                <a:gd name="T24" fmla="*/ 17 w 87"/>
                <a:gd name="T25" fmla="*/ 34 h 39"/>
                <a:gd name="T26" fmla="*/ 31 w 87"/>
                <a:gd name="T27" fmla="*/ 31 h 39"/>
                <a:gd name="T28" fmla="*/ 44 w 87"/>
                <a:gd name="T29" fmla="*/ 26 h 39"/>
                <a:gd name="T30" fmla="*/ 58 w 87"/>
                <a:gd name="T31" fmla="*/ 22 h 39"/>
                <a:gd name="T32" fmla="*/ 71 w 87"/>
                <a:gd name="T33" fmla="*/ 16 h 39"/>
                <a:gd name="T34" fmla="*/ 80 w 87"/>
                <a:gd name="T35" fmla="*/ 11 h 39"/>
                <a:gd name="T36" fmla="*/ 87 w 87"/>
                <a:gd name="T37" fmla="*/ 4 h 39"/>
                <a:gd name="T38" fmla="*/ 87 w 87"/>
                <a:gd name="T39" fmla="*/ 4 h 39"/>
                <a:gd name="T40" fmla="*/ 78 w 87"/>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7" h="39">
                  <a:moveTo>
                    <a:pt x="78" y="0"/>
                  </a:moveTo>
                  <a:lnTo>
                    <a:pt x="78" y="0"/>
                  </a:lnTo>
                  <a:lnTo>
                    <a:pt x="75" y="2"/>
                  </a:lnTo>
                  <a:lnTo>
                    <a:pt x="66" y="7"/>
                  </a:lnTo>
                  <a:lnTo>
                    <a:pt x="56" y="12"/>
                  </a:lnTo>
                  <a:lnTo>
                    <a:pt x="42" y="17"/>
                  </a:lnTo>
                  <a:lnTo>
                    <a:pt x="28" y="22"/>
                  </a:lnTo>
                  <a:lnTo>
                    <a:pt x="15" y="25"/>
                  </a:lnTo>
                  <a:lnTo>
                    <a:pt x="5" y="28"/>
                  </a:lnTo>
                  <a:lnTo>
                    <a:pt x="0" y="30"/>
                  </a:lnTo>
                  <a:lnTo>
                    <a:pt x="0" y="39"/>
                  </a:lnTo>
                  <a:lnTo>
                    <a:pt x="8" y="38"/>
                  </a:lnTo>
                  <a:lnTo>
                    <a:pt x="17" y="34"/>
                  </a:lnTo>
                  <a:lnTo>
                    <a:pt x="31" y="31"/>
                  </a:lnTo>
                  <a:lnTo>
                    <a:pt x="44" y="26"/>
                  </a:lnTo>
                  <a:lnTo>
                    <a:pt x="58" y="22"/>
                  </a:lnTo>
                  <a:lnTo>
                    <a:pt x="71" y="16"/>
                  </a:lnTo>
                  <a:lnTo>
                    <a:pt x="80" y="11"/>
                  </a:lnTo>
                  <a:lnTo>
                    <a:pt x="87" y="4"/>
                  </a:lnTo>
                  <a:lnTo>
                    <a:pt x="87" y="4"/>
                  </a:lnTo>
                  <a:lnTo>
                    <a:pt x="7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62" name="Freeform 994"/>
            <p:cNvSpPr>
              <a:spLocks/>
            </p:cNvSpPr>
            <p:nvPr/>
          </p:nvSpPr>
          <p:spPr bwMode="auto">
            <a:xfrm>
              <a:off x="3448" y="3667"/>
              <a:ext cx="14" cy="16"/>
            </a:xfrm>
            <a:custGeom>
              <a:avLst/>
              <a:gdLst>
                <a:gd name="T0" fmla="*/ 39 w 43"/>
                <a:gd name="T1" fmla="*/ 0 h 48"/>
                <a:gd name="T2" fmla="*/ 35 w 43"/>
                <a:gd name="T3" fmla="*/ 3 h 48"/>
                <a:gd name="T4" fmla="*/ 32 w 43"/>
                <a:gd name="T5" fmla="*/ 6 h 48"/>
                <a:gd name="T6" fmla="*/ 28 w 43"/>
                <a:gd name="T7" fmla="*/ 11 h 48"/>
                <a:gd name="T8" fmla="*/ 22 w 43"/>
                <a:gd name="T9" fmla="*/ 16 h 48"/>
                <a:gd name="T10" fmla="*/ 18 w 43"/>
                <a:gd name="T11" fmla="*/ 22 h 48"/>
                <a:gd name="T12" fmla="*/ 12 w 43"/>
                <a:gd name="T13" fmla="*/ 28 h 48"/>
                <a:gd name="T14" fmla="*/ 8 w 43"/>
                <a:gd name="T15" fmla="*/ 34 h 48"/>
                <a:gd name="T16" fmla="*/ 3 w 43"/>
                <a:gd name="T17" fmla="*/ 39 h 48"/>
                <a:gd name="T18" fmla="*/ 0 w 43"/>
                <a:gd name="T19" fmla="*/ 44 h 48"/>
                <a:gd name="T20" fmla="*/ 9 w 43"/>
                <a:gd name="T21" fmla="*/ 48 h 48"/>
                <a:gd name="T22" fmla="*/ 10 w 43"/>
                <a:gd name="T23" fmla="*/ 44 h 48"/>
                <a:gd name="T24" fmla="*/ 14 w 43"/>
                <a:gd name="T25" fmla="*/ 40 h 48"/>
                <a:gd name="T26" fmla="*/ 19 w 43"/>
                <a:gd name="T27" fmla="*/ 35 h 48"/>
                <a:gd name="T28" fmla="*/ 25 w 43"/>
                <a:gd name="T29" fmla="*/ 29 h 48"/>
                <a:gd name="T30" fmla="*/ 29 w 43"/>
                <a:gd name="T31" fmla="*/ 23 h 48"/>
                <a:gd name="T32" fmla="*/ 35 w 43"/>
                <a:gd name="T33" fmla="*/ 17 h 48"/>
                <a:gd name="T34" fmla="*/ 39 w 43"/>
                <a:gd name="T35" fmla="*/ 13 h 48"/>
                <a:gd name="T36" fmla="*/ 42 w 43"/>
                <a:gd name="T37" fmla="*/ 9 h 48"/>
                <a:gd name="T38" fmla="*/ 39 w 43"/>
                <a:gd name="T39" fmla="*/ 12 h 48"/>
                <a:gd name="T40" fmla="*/ 42 w 43"/>
                <a:gd name="T41" fmla="*/ 9 h 48"/>
                <a:gd name="T42" fmla="*/ 43 w 43"/>
                <a:gd name="T43" fmla="*/ 6 h 48"/>
                <a:gd name="T44" fmla="*/ 42 w 43"/>
                <a:gd name="T45" fmla="*/ 3 h 48"/>
                <a:gd name="T46" fmla="*/ 39 w 43"/>
                <a:gd name="T47" fmla="*/ 1 h 48"/>
                <a:gd name="T48" fmla="*/ 35 w 43"/>
                <a:gd name="T49" fmla="*/ 3 h 48"/>
                <a:gd name="T50" fmla="*/ 39 w 43"/>
                <a:gd name="T5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3" h="48">
                  <a:moveTo>
                    <a:pt x="39" y="0"/>
                  </a:moveTo>
                  <a:lnTo>
                    <a:pt x="35" y="3"/>
                  </a:lnTo>
                  <a:lnTo>
                    <a:pt x="32" y="6"/>
                  </a:lnTo>
                  <a:lnTo>
                    <a:pt x="28" y="11"/>
                  </a:lnTo>
                  <a:lnTo>
                    <a:pt x="22" y="16"/>
                  </a:lnTo>
                  <a:lnTo>
                    <a:pt x="18" y="22"/>
                  </a:lnTo>
                  <a:lnTo>
                    <a:pt x="12" y="28"/>
                  </a:lnTo>
                  <a:lnTo>
                    <a:pt x="8" y="34"/>
                  </a:lnTo>
                  <a:lnTo>
                    <a:pt x="3" y="39"/>
                  </a:lnTo>
                  <a:lnTo>
                    <a:pt x="0" y="44"/>
                  </a:lnTo>
                  <a:lnTo>
                    <a:pt x="9" y="48"/>
                  </a:lnTo>
                  <a:lnTo>
                    <a:pt x="10" y="44"/>
                  </a:lnTo>
                  <a:lnTo>
                    <a:pt x="14" y="40"/>
                  </a:lnTo>
                  <a:lnTo>
                    <a:pt x="19" y="35"/>
                  </a:lnTo>
                  <a:lnTo>
                    <a:pt x="25" y="29"/>
                  </a:lnTo>
                  <a:lnTo>
                    <a:pt x="29" y="23"/>
                  </a:lnTo>
                  <a:lnTo>
                    <a:pt x="35" y="17"/>
                  </a:lnTo>
                  <a:lnTo>
                    <a:pt x="39" y="13"/>
                  </a:lnTo>
                  <a:lnTo>
                    <a:pt x="42" y="9"/>
                  </a:lnTo>
                  <a:lnTo>
                    <a:pt x="39" y="12"/>
                  </a:lnTo>
                  <a:lnTo>
                    <a:pt x="42" y="9"/>
                  </a:lnTo>
                  <a:lnTo>
                    <a:pt x="43" y="6"/>
                  </a:lnTo>
                  <a:lnTo>
                    <a:pt x="42" y="3"/>
                  </a:lnTo>
                  <a:lnTo>
                    <a:pt x="39" y="1"/>
                  </a:lnTo>
                  <a:lnTo>
                    <a:pt x="35" y="3"/>
                  </a:lnTo>
                  <a:lnTo>
                    <a:pt x="3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63" name="Freeform 995"/>
            <p:cNvSpPr>
              <a:spLocks/>
            </p:cNvSpPr>
            <p:nvPr/>
          </p:nvSpPr>
          <p:spPr bwMode="auto">
            <a:xfrm>
              <a:off x="3461" y="3660"/>
              <a:ext cx="45" cy="11"/>
            </a:xfrm>
            <a:custGeom>
              <a:avLst/>
              <a:gdLst>
                <a:gd name="T0" fmla="*/ 124 w 136"/>
                <a:gd name="T1" fmla="*/ 4 h 31"/>
                <a:gd name="T2" fmla="*/ 129 w 136"/>
                <a:gd name="T3" fmla="*/ 0 h 31"/>
                <a:gd name="T4" fmla="*/ 121 w 136"/>
                <a:gd name="T5" fmla="*/ 2 h 31"/>
                <a:gd name="T6" fmla="*/ 108 w 136"/>
                <a:gd name="T7" fmla="*/ 4 h 31"/>
                <a:gd name="T8" fmla="*/ 91 w 136"/>
                <a:gd name="T9" fmla="*/ 8 h 31"/>
                <a:gd name="T10" fmla="*/ 72 w 136"/>
                <a:gd name="T11" fmla="*/ 11 h 31"/>
                <a:gd name="T12" fmla="*/ 51 w 136"/>
                <a:gd name="T13" fmla="*/ 15 h 31"/>
                <a:gd name="T14" fmla="*/ 32 w 136"/>
                <a:gd name="T15" fmla="*/ 18 h 31"/>
                <a:gd name="T16" fmla="*/ 14 w 136"/>
                <a:gd name="T17" fmla="*/ 19 h 31"/>
                <a:gd name="T18" fmla="*/ 0 w 136"/>
                <a:gd name="T19" fmla="*/ 19 h 31"/>
                <a:gd name="T20" fmla="*/ 0 w 136"/>
                <a:gd name="T21" fmla="*/ 31 h 31"/>
                <a:gd name="T22" fmla="*/ 14 w 136"/>
                <a:gd name="T23" fmla="*/ 28 h 31"/>
                <a:gd name="T24" fmla="*/ 32 w 136"/>
                <a:gd name="T25" fmla="*/ 27 h 31"/>
                <a:gd name="T26" fmla="*/ 51 w 136"/>
                <a:gd name="T27" fmla="*/ 24 h 31"/>
                <a:gd name="T28" fmla="*/ 72 w 136"/>
                <a:gd name="T29" fmla="*/ 20 h 31"/>
                <a:gd name="T30" fmla="*/ 91 w 136"/>
                <a:gd name="T31" fmla="*/ 17 h 31"/>
                <a:gd name="T32" fmla="*/ 108 w 136"/>
                <a:gd name="T33" fmla="*/ 14 h 31"/>
                <a:gd name="T34" fmla="*/ 123 w 136"/>
                <a:gd name="T35" fmla="*/ 11 h 31"/>
                <a:gd name="T36" fmla="*/ 131 w 136"/>
                <a:gd name="T37" fmla="*/ 9 h 31"/>
                <a:gd name="T38" fmla="*/ 136 w 136"/>
                <a:gd name="T39" fmla="*/ 4 h 31"/>
                <a:gd name="T40" fmla="*/ 131 w 136"/>
                <a:gd name="T41" fmla="*/ 9 h 31"/>
                <a:gd name="T42" fmla="*/ 135 w 136"/>
                <a:gd name="T43" fmla="*/ 7 h 31"/>
                <a:gd name="T44" fmla="*/ 135 w 136"/>
                <a:gd name="T45" fmla="*/ 3 h 31"/>
                <a:gd name="T46" fmla="*/ 132 w 136"/>
                <a:gd name="T47" fmla="*/ 1 h 31"/>
                <a:gd name="T48" fmla="*/ 129 w 136"/>
                <a:gd name="T49" fmla="*/ 0 h 31"/>
                <a:gd name="T50" fmla="*/ 124 w 136"/>
                <a:gd name="T51"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6" h="31">
                  <a:moveTo>
                    <a:pt x="124" y="4"/>
                  </a:moveTo>
                  <a:lnTo>
                    <a:pt x="129" y="0"/>
                  </a:lnTo>
                  <a:lnTo>
                    <a:pt x="121" y="2"/>
                  </a:lnTo>
                  <a:lnTo>
                    <a:pt x="108" y="4"/>
                  </a:lnTo>
                  <a:lnTo>
                    <a:pt x="91" y="8"/>
                  </a:lnTo>
                  <a:lnTo>
                    <a:pt x="72" y="11"/>
                  </a:lnTo>
                  <a:lnTo>
                    <a:pt x="51" y="15"/>
                  </a:lnTo>
                  <a:lnTo>
                    <a:pt x="32" y="18"/>
                  </a:lnTo>
                  <a:lnTo>
                    <a:pt x="14" y="19"/>
                  </a:lnTo>
                  <a:lnTo>
                    <a:pt x="0" y="19"/>
                  </a:lnTo>
                  <a:lnTo>
                    <a:pt x="0" y="31"/>
                  </a:lnTo>
                  <a:lnTo>
                    <a:pt x="14" y="28"/>
                  </a:lnTo>
                  <a:lnTo>
                    <a:pt x="32" y="27"/>
                  </a:lnTo>
                  <a:lnTo>
                    <a:pt x="51" y="24"/>
                  </a:lnTo>
                  <a:lnTo>
                    <a:pt x="72" y="20"/>
                  </a:lnTo>
                  <a:lnTo>
                    <a:pt x="91" y="17"/>
                  </a:lnTo>
                  <a:lnTo>
                    <a:pt x="108" y="14"/>
                  </a:lnTo>
                  <a:lnTo>
                    <a:pt x="123" y="11"/>
                  </a:lnTo>
                  <a:lnTo>
                    <a:pt x="131" y="9"/>
                  </a:lnTo>
                  <a:lnTo>
                    <a:pt x="136" y="4"/>
                  </a:lnTo>
                  <a:lnTo>
                    <a:pt x="131" y="9"/>
                  </a:lnTo>
                  <a:lnTo>
                    <a:pt x="135" y="7"/>
                  </a:lnTo>
                  <a:lnTo>
                    <a:pt x="135" y="3"/>
                  </a:lnTo>
                  <a:lnTo>
                    <a:pt x="132" y="1"/>
                  </a:lnTo>
                  <a:lnTo>
                    <a:pt x="129" y="0"/>
                  </a:lnTo>
                  <a:lnTo>
                    <a:pt x="124"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64" name="Freeform 996"/>
            <p:cNvSpPr>
              <a:spLocks/>
            </p:cNvSpPr>
            <p:nvPr/>
          </p:nvSpPr>
          <p:spPr bwMode="auto">
            <a:xfrm>
              <a:off x="3502" y="3626"/>
              <a:ext cx="4" cy="36"/>
            </a:xfrm>
            <a:custGeom>
              <a:avLst/>
              <a:gdLst>
                <a:gd name="T0" fmla="*/ 4 w 12"/>
                <a:gd name="T1" fmla="*/ 10 h 106"/>
                <a:gd name="T2" fmla="*/ 0 w 12"/>
                <a:gd name="T3" fmla="*/ 6 h 106"/>
                <a:gd name="T4" fmla="*/ 0 w 12"/>
                <a:gd name="T5" fmla="*/ 106 h 106"/>
                <a:gd name="T6" fmla="*/ 12 w 12"/>
                <a:gd name="T7" fmla="*/ 106 h 106"/>
                <a:gd name="T8" fmla="*/ 12 w 12"/>
                <a:gd name="T9" fmla="*/ 6 h 106"/>
                <a:gd name="T10" fmla="*/ 8 w 12"/>
                <a:gd name="T11" fmla="*/ 1 h 106"/>
                <a:gd name="T12" fmla="*/ 12 w 12"/>
                <a:gd name="T13" fmla="*/ 6 h 106"/>
                <a:gd name="T14" fmla="*/ 9 w 12"/>
                <a:gd name="T15" fmla="*/ 2 h 106"/>
                <a:gd name="T16" fmla="*/ 6 w 12"/>
                <a:gd name="T17" fmla="*/ 0 h 106"/>
                <a:gd name="T18" fmla="*/ 3 w 12"/>
                <a:gd name="T19" fmla="*/ 2 h 106"/>
                <a:gd name="T20" fmla="*/ 0 w 12"/>
                <a:gd name="T21" fmla="*/ 6 h 106"/>
                <a:gd name="T22" fmla="*/ 4 w 12"/>
                <a:gd name="T23" fmla="*/ 1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06">
                  <a:moveTo>
                    <a:pt x="4" y="10"/>
                  </a:moveTo>
                  <a:lnTo>
                    <a:pt x="0" y="6"/>
                  </a:lnTo>
                  <a:lnTo>
                    <a:pt x="0" y="106"/>
                  </a:lnTo>
                  <a:lnTo>
                    <a:pt x="12" y="106"/>
                  </a:lnTo>
                  <a:lnTo>
                    <a:pt x="12" y="6"/>
                  </a:lnTo>
                  <a:lnTo>
                    <a:pt x="8" y="1"/>
                  </a:lnTo>
                  <a:lnTo>
                    <a:pt x="12" y="6"/>
                  </a:lnTo>
                  <a:lnTo>
                    <a:pt x="9" y="2"/>
                  </a:lnTo>
                  <a:lnTo>
                    <a:pt x="6" y="0"/>
                  </a:lnTo>
                  <a:lnTo>
                    <a:pt x="3" y="2"/>
                  </a:lnTo>
                  <a:lnTo>
                    <a:pt x="0" y="6"/>
                  </a:lnTo>
                  <a:lnTo>
                    <a:pt x="4"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65" name="Freeform 997"/>
            <p:cNvSpPr>
              <a:spLocks/>
            </p:cNvSpPr>
            <p:nvPr/>
          </p:nvSpPr>
          <p:spPr bwMode="auto">
            <a:xfrm>
              <a:off x="3447" y="3617"/>
              <a:ext cx="58" cy="13"/>
            </a:xfrm>
            <a:custGeom>
              <a:avLst/>
              <a:gdLst>
                <a:gd name="T0" fmla="*/ 0 w 174"/>
                <a:gd name="T1" fmla="*/ 12 h 38"/>
                <a:gd name="T2" fmla="*/ 0 w 174"/>
                <a:gd name="T3" fmla="*/ 12 h 38"/>
                <a:gd name="T4" fmla="*/ 9 w 174"/>
                <a:gd name="T5" fmla="*/ 12 h 38"/>
                <a:gd name="T6" fmla="*/ 28 w 174"/>
                <a:gd name="T7" fmla="*/ 13 h 38"/>
                <a:gd name="T8" fmla="*/ 52 w 174"/>
                <a:gd name="T9" fmla="*/ 16 h 38"/>
                <a:gd name="T10" fmla="*/ 80 w 174"/>
                <a:gd name="T11" fmla="*/ 21 h 38"/>
                <a:gd name="T12" fmla="*/ 110 w 174"/>
                <a:gd name="T13" fmla="*/ 25 h 38"/>
                <a:gd name="T14" fmla="*/ 137 w 174"/>
                <a:gd name="T15" fmla="*/ 29 h 38"/>
                <a:gd name="T16" fmla="*/ 157 w 174"/>
                <a:gd name="T17" fmla="*/ 34 h 38"/>
                <a:gd name="T18" fmla="*/ 170 w 174"/>
                <a:gd name="T19" fmla="*/ 38 h 38"/>
                <a:gd name="T20" fmla="*/ 174 w 174"/>
                <a:gd name="T21" fmla="*/ 29 h 38"/>
                <a:gd name="T22" fmla="*/ 159 w 174"/>
                <a:gd name="T23" fmla="*/ 25 h 38"/>
                <a:gd name="T24" fmla="*/ 137 w 174"/>
                <a:gd name="T25" fmla="*/ 20 h 38"/>
                <a:gd name="T26" fmla="*/ 110 w 174"/>
                <a:gd name="T27" fmla="*/ 15 h 38"/>
                <a:gd name="T28" fmla="*/ 80 w 174"/>
                <a:gd name="T29" fmla="*/ 12 h 38"/>
                <a:gd name="T30" fmla="*/ 52 w 174"/>
                <a:gd name="T31" fmla="*/ 7 h 38"/>
                <a:gd name="T32" fmla="*/ 28 w 174"/>
                <a:gd name="T33" fmla="*/ 4 h 38"/>
                <a:gd name="T34" fmla="*/ 9 w 174"/>
                <a:gd name="T35" fmla="*/ 3 h 38"/>
                <a:gd name="T36" fmla="*/ 0 w 174"/>
                <a:gd name="T37" fmla="*/ 0 h 38"/>
                <a:gd name="T38" fmla="*/ 0 w 174"/>
                <a:gd name="T39" fmla="*/ 0 h 38"/>
                <a:gd name="T40" fmla="*/ 0 w 174"/>
                <a:gd name="T41" fmla="*/ 1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4" h="38">
                  <a:moveTo>
                    <a:pt x="0" y="12"/>
                  </a:moveTo>
                  <a:lnTo>
                    <a:pt x="0" y="12"/>
                  </a:lnTo>
                  <a:lnTo>
                    <a:pt x="9" y="12"/>
                  </a:lnTo>
                  <a:lnTo>
                    <a:pt x="28" y="13"/>
                  </a:lnTo>
                  <a:lnTo>
                    <a:pt x="52" y="16"/>
                  </a:lnTo>
                  <a:lnTo>
                    <a:pt x="80" y="21"/>
                  </a:lnTo>
                  <a:lnTo>
                    <a:pt x="110" y="25"/>
                  </a:lnTo>
                  <a:lnTo>
                    <a:pt x="137" y="29"/>
                  </a:lnTo>
                  <a:lnTo>
                    <a:pt x="157" y="34"/>
                  </a:lnTo>
                  <a:lnTo>
                    <a:pt x="170" y="38"/>
                  </a:lnTo>
                  <a:lnTo>
                    <a:pt x="174" y="29"/>
                  </a:lnTo>
                  <a:lnTo>
                    <a:pt x="159" y="25"/>
                  </a:lnTo>
                  <a:lnTo>
                    <a:pt x="137" y="20"/>
                  </a:lnTo>
                  <a:lnTo>
                    <a:pt x="110" y="15"/>
                  </a:lnTo>
                  <a:lnTo>
                    <a:pt x="80" y="12"/>
                  </a:lnTo>
                  <a:lnTo>
                    <a:pt x="52" y="7"/>
                  </a:lnTo>
                  <a:lnTo>
                    <a:pt x="28" y="4"/>
                  </a:lnTo>
                  <a:lnTo>
                    <a:pt x="9" y="3"/>
                  </a:lnTo>
                  <a:lnTo>
                    <a:pt x="0" y="0"/>
                  </a:lnTo>
                  <a:lnTo>
                    <a:pt x="0" y="0"/>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66" name="Freeform 998"/>
            <p:cNvSpPr>
              <a:spLocks/>
            </p:cNvSpPr>
            <p:nvPr/>
          </p:nvSpPr>
          <p:spPr bwMode="auto">
            <a:xfrm>
              <a:off x="3440" y="3613"/>
              <a:ext cx="7" cy="8"/>
            </a:xfrm>
            <a:custGeom>
              <a:avLst/>
              <a:gdLst>
                <a:gd name="T0" fmla="*/ 0 w 21"/>
                <a:gd name="T1" fmla="*/ 9 h 24"/>
                <a:gd name="T2" fmla="*/ 0 w 21"/>
                <a:gd name="T3" fmla="*/ 9 h 24"/>
                <a:gd name="T4" fmla="*/ 4 w 21"/>
                <a:gd name="T5" fmla="*/ 12 h 24"/>
                <a:gd name="T6" fmla="*/ 9 w 21"/>
                <a:gd name="T7" fmla="*/ 16 h 24"/>
                <a:gd name="T8" fmla="*/ 14 w 21"/>
                <a:gd name="T9" fmla="*/ 22 h 24"/>
                <a:gd name="T10" fmla="*/ 21 w 21"/>
                <a:gd name="T11" fmla="*/ 24 h 24"/>
                <a:gd name="T12" fmla="*/ 21 w 21"/>
                <a:gd name="T13" fmla="*/ 12 h 24"/>
                <a:gd name="T14" fmla="*/ 19 w 21"/>
                <a:gd name="T15" fmla="*/ 12 h 24"/>
                <a:gd name="T16" fmla="*/ 16 w 21"/>
                <a:gd name="T17" fmla="*/ 9 h 24"/>
                <a:gd name="T18" fmla="*/ 11 w 21"/>
                <a:gd name="T19" fmla="*/ 6 h 24"/>
                <a:gd name="T20" fmla="*/ 4 w 21"/>
                <a:gd name="T21" fmla="*/ 0 h 24"/>
                <a:gd name="T22" fmla="*/ 4 w 21"/>
                <a:gd name="T23" fmla="*/ 0 h 24"/>
                <a:gd name="T24" fmla="*/ 0 w 21"/>
                <a:gd name="T25"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24">
                  <a:moveTo>
                    <a:pt x="0" y="9"/>
                  </a:moveTo>
                  <a:lnTo>
                    <a:pt x="0" y="9"/>
                  </a:lnTo>
                  <a:lnTo>
                    <a:pt x="4" y="12"/>
                  </a:lnTo>
                  <a:lnTo>
                    <a:pt x="9" y="16"/>
                  </a:lnTo>
                  <a:lnTo>
                    <a:pt x="14" y="22"/>
                  </a:lnTo>
                  <a:lnTo>
                    <a:pt x="21" y="24"/>
                  </a:lnTo>
                  <a:lnTo>
                    <a:pt x="21" y="12"/>
                  </a:lnTo>
                  <a:lnTo>
                    <a:pt x="19" y="12"/>
                  </a:lnTo>
                  <a:lnTo>
                    <a:pt x="16" y="9"/>
                  </a:lnTo>
                  <a:lnTo>
                    <a:pt x="11" y="6"/>
                  </a:lnTo>
                  <a:lnTo>
                    <a:pt x="4" y="0"/>
                  </a:lnTo>
                  <a:lnTo>
                    <a:pt x="4"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67" name="Freeform 999"/>
            <p:cNvSpPr>
              <a:spLocks/>
            </p:cNvSpPr>
            <p:nvPr/>
          </p:nvSpPr>
          <p:spPr bwMode="auto">
            <a:xfrm>
              <a:off x="3399" y="3595"/>
              <a:ext cx="42" cy="21"/>
            </a:xfrm>
            <a:custGeom>
              <a:avLst/>
              <a:gdLst>
                <a:gd name="T0" fmla="*/ 0 w 127"/>
                <a:gd name="T1" fmla="*/ 9 h 64"/>
                <a:gd name="T2" fmla="*/ 1 w 127"/>
                <a:gd name="T3" fmla="*/ 9 h 64"/>
                <a:gd name="T4" fmla="*/ 7 w 127"/>
                <a:gd name="T5" fmla="*/ 11 h 64"/>
                <a:gd name="T6" fmla="*/ 22 w 127"/>
                <a:gd name="T7" fmla="*/ 17 h 64"/>
                <a:gd name="T8" fmla="*/ 40 w 127"/>
                <a:gd name="T9" fmla="*/ 25 h 64"/>
                <a:gd name="T10" fmla="*/ 61 w 127"/>
                <a:gd name="T11" fmla="*/ 34 h 64"/>
                <a:gd name="T12" fmla="*/ 81 w 127"/>
                <a:gd name="T13" fmla="*/ 45 h 64"/>
                <a:gd name="T14" fmla="*/ 101 w 127"/>
                <a:gd name="T15" fmla="*/ 54 h 64"/>
                <a:gd name="T16" fmla="*/ 115 w 127"/>
                <a:gd name="T17" fmla="*/ 61 h 64"/>
                <a:gd name="T18" fmla="*/ 123 w 127"/>
                <a:gd name="T19" fmla="*/ 64 h 64"/>
                <a:gd name="T20" fmla="*/ 127 w 127"/>
                <a:gd name="T21" fmla="*/ 55 h 64"/>
                <a:gd name="T22" fmla="*/ 119 w 127"/>
                <a:gd name="T23" fmla="*/ 51 h 64"/>
                <a:gd name="T24" fmla="*/ 105 w 127"/>
                <a:gd name="T25" fmla="*/ 45 h 64"/>
                <a:gd name="T26" fmla="*/ 86 w 127"/>
                <a:gd name="T27" fmla="*/ 35 h 64"/>
                <a:gd name="T28" fmla="*/ 65 w 127"/>
                <a:gd name="T29" fmla="*/ 25 h 64"/>
                <a:gd name="T30" fmla="*/ 42 w 127"/>
                <a:gd name="T31" fmla="*/ 16 h 64"/>
                <a:gd name="T32" fmla="*/ 24 w 127"/>
                <a:gd name="T33" fmla="*/ 8 h 64"/>
                <a:gd name="T34" fmla="*/ 9 w 127"/>
                <a:gd name="T35" fmla="*/ 2 h 64"/>
                <a:gd name="T36" fmla="*/ 1 w 127"/>
                <a:gd name="T37" fmla="*/ 0 h 64"/>
                <a:gd name="T38" fmla="*/ 2 w 127"/>
                <a:gd name="T39" fmla="*/ 0 h 64"/>
                <a:gd name="T40" fmla="*/ 0 w 127"/>
                <a:gd name="T41" fmla="*/ 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7" h="64">
                  <a:moveTo>
                    <a:pt x="0" y="9"/>
                  </a:moveTo>
                  <a:lnTo>
                    <a:pt x="1" y="9"/>
                  </a:lnTo>
                  <a:lnTo>
                    <a:pt x="7" y="11"/>
                  </a:lnTo>
                  <a:lnTo>
                    <a:pt x="22" y="17"/>
                  </a:lnTo>
                  <a:lnTo>
                    <a:pt x="40" y="25"/>
                  </a:lnTo>
                  <a:lnTo>
                    <a:pt x="61" y="34"/>
                  </a:lnTo>
                  <a:lnTo>
                    <a:pt x="81" y="45"/>
                  </a:lnTo>
                  <a:lnTo>
                    <a:pt x="101" y="54"/>
                  </a:lnTo>
                  <a:lnTo>
                    <a:pt x="115" y="61"/>
                  </a:lnTo>
                  <a:lnTo>
                    <a:pt x="123" y="64"/>
                  </a:lnTo>
                  <a:lnTo>
                    <a:pt x="127" y="55"/>
                  </a:lnTo>
                  <a:lnTo>
                    <a:pt x="119" y="51"/>
                  </a:lnTo>
                  <a:lnTo>
                    <a:pt x="105" y="45"/>
                  </a:lnTo>
                  <a:lnTo>
                    <a:pt x="86" y="35"/>
                  </a:lnTo>
                  <a:lnTo>
                    <a:pt x="65" y="25"/>
                  </a:lnTo>
                  <a:lnTo>
                    <a:pt x="42" y="16"/>
                  </a:lnTo>
                  <a:lnTo>
                    <a:pt x="24" y="8"/>
                  </a:lnTo>
                  <a:lnTo>
                    <a:pt x="9" y="2"/>
                  </a:lnTo>
                  <a:lnTo>
                    <a:pt x="1" y="0"/>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68" name="Freeform 1000"/>
            <p:cNvSpPr>
              <a:spLocks/>
            </p:cNvSpPr>
            <p:nvPr/>
          </p:nvSpPr>
          <p:spPr bwMode="auto">
            <a:xfrm>
              <a:off x="3383" y="3583"/>
              <a:ext cx="16" cy="15"/>
            </a:xfrm>
            <a:custGeom>
              <a:avLst/>
              <a:gdLst>
                <a:gd name="T0" fmla="*/ 0 w 50"/>
                <a:gd name="T1" fmla="*/ 9 h 43"/>
                <a:gd name="T2" fmla="*/ 0 w 50"/>
                <a:gd name="T3" fmla="*/ 9 h 43"/>
                <a:gd name="T4" fmla="*/ 6 w 50"/>
                <a:gd name="T5" fmla="*/ 12 h 43"/>
                <a:gd name="T6" fmla="*/ 14 w 50"/>
                <a:gd name="T7" fmla="*/ 17 h 43"/>
                <a:gd name="T8" fmla="*/ 19 w 50"/>
                <a:gd name="T9" fmla="*/ 21 h 43"/>
                <a:gd name="T10" fmla="*/ 26 w 50"/>
                <a:gd name="T11" fmla="*/ 27 h 43"/>
                <a:gd name="T12" fmla="*/ 32 w 50"/>
                <a:gd name="T13" fmla="*/ 32 h 43"/>
                <a:gd name="T14" fmla="*/ 38 w 50"/>
                <a:gd name="T15" fmla="*/ 36 h 43"/>
                <a:gd name="T16" fmla="*/ 44 w 50"/>
                <a:gd name="T17" fmla="*/ 41 h 43"/>
                <a:gd name="T18" fmla="*/ 48 w 50"/>
                <a:gd name="T19" fmla="*/ 43 h 43"/>
                <a:gd name="T20" fmla="*/ 50 w 50"/>
                <a:gd name="T21" fmla="*/ 34 h 43"/>
                <a:gd name="T22" fmla="*/ 48 w 50"/>
                <a:gd name="T23" fmla="*/ 32 h 43"/>
                <a:gd name="T24" fmla="*/ 45 w 50"/>
                <a:gd name="T25" fmla="*/ 29 h 43"/>
                <a:gd name="T26" fmla="*/ 39 w 50"/>
                <a:gd name="T27" fmla="*/ 25 h 43"/>
                <a:gd name="T28" fmla="*/ 33 w 50"/>
                <a:gd name="T29" fmla="*/ 20 h 43"/>
                <a:gd name="T30" fmla="*/ 26 w 50"/>
                <a:gd name="T31" fmla="*/ 14 h 43"/>
                <a:gd name="T32" fmla="*/ 18 w 50"/>
                <a:gd name="T33" fmla="*/ 8 h 43"/>
                <a:gd name="T34" fmla="*/ 10 w 50"/>
                <a:gd name="T35" fmla="*/ 3 h 43"/>
                <a:gd name="T36" fmla="*/ 2 w 50"/>
                <a:gd name="T37" fmla="*/ 0 h 43"/>
                <a:gd name="T38" fmla="*/ 2 w 50"/>
                <a:gd name="T39" fmla="*/ 0 h 43"/>
                <a:gd name="T40" fmla="*/ 0 w 50"/>
                <a:gd name="T41" fmla="*/ 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43">
                  <a:moveTo>
                    <a:pt x="0" y="9"/>
                  </a:moveTo>
                  <a:lnTo>
                    <a:pt x="0" y="9"/>
                  </a:lnTo>
                  <a:lnTo>
                    <a:pt x="6" y="12"/>
                  </a:lnTo>
                  <a:lnTo>
                    <a:pt x="14" y="17"/>
                  </a:lnTo>
                  <a:lnTo>
                    <a:pt x="19" y="21"/>
                  </a:lnTo>
                  <a:lnTo>
                    <a:pt x="26" y="27"/>
                  </a:lnTo>
                  <a:lnTo>
                    <a:pt x="32" y="32"/>
                  </a:lnTo>
                  <a:lnTo>
                    <a:pt x="38" y="36"/>
                  </a:lnTo>
                  <a:lnTo>
                    <a:pt x="44" y="41"/>
                  </a:lnTo>
                  <a:lnTo>
                    <a:pt x="48" y="43"/>
                  </a:lnTo>
                  <a:lnTo>
                    <a:pt x="50" y="34"/>
                  </a:lnTo>
                  <a:lnTo>
                    <a:pt x="48" y="32"/>
                  </a:lnTo>
                  <a:lnTo>
                    <a:pt x="45" y="29"/>
                  </a:lnTo>
                  <a:lnTo>
                    <a:pt x="39" y="25"/>
                  </a:lnTo>
                  <a:lnTo>
                    <a:pt x="33" y="20"/>
                  </a:lnTo>
                  <a:lnTo>
                    <a:pt x="26" y="14"/>
                  </a:lnTo>
                  <a:lnTo>
                    <a:pt x="18" y="8"/>
                  </a:lnTo>
                  <a:lnTo>
                    <a:pt x="10" y="3"/>
                  </a:lnTo>
                  <a:lnTo>
                    <a:pt x="2" y="0"/>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69" name="Freeform 1001"/>
            <p:cNvSpPr>
              <a:spLocks/>
            </p:cNvSpPr>
            <p:nvPr/>
          </p:nvSpPr>
          <p:spPr bwMode="auto">
            <a:xfrm>
              <a:off x="3368" y="3579"/>
              <a:ext cx="15" cy="7"/>
            </a:xfrm>
            <a:custGeom>
              <a:avLst/>
              <a:gdLst>
                <a:gd name="T0" fmla="*/ 5 w 45"/>
                <a:gd name="T1" fmla="*/ 0 h 22"/>
                <a:gd name="T2" fmla="*/ 3 w 45"/>
                <a:gd name="T3" fmla="*/ 9 h 22"/>
                <a:gd name="T4" fmla="*/ 9 w 45"/>
                <a:gd name="T5" fmla="*/ 10 h 22"/>
                <a:gd name="T6" fmla="*/ 14 w 45"/>
                <a:gd name="T7" fmla="*/ 13 h 22"/>
                <a:gd name="T8" fmla="*/ 20 w 45"/>
                <a:gd name="T9" fmla="*/ 14 h 22"/>
                <a:gd name="T10" fmla="*/ 26 w 45"/>
                <a:gd name="T11" fmla="*/ 16 h 22"/>
                <a:gd name="T12" fmla="*/ 30 w 45"/>
                <a:gd name="T13" fmla="*/ 17 h 22"/>
                <a:gd name="T14" fmla="*/ 35 w 45"/>
                <a:gd name="T15" fmla="*/ 19 h 22"/>
                <a:gd name="T16" fmla="*/ 40 w 45"/>
                <a:gd name="T17" fmla="*/ 21 h 22"/>
                <a:gd name="T18" fmla="*/ 43 w 45"/>
                <a:gd name="T19" fmla="*/ 22 h 22"/>
                <a:gd name="T20" fmla="*/ 45 w 45"/>
                <a:gd name="T21" fmla="*/ 13 h 22"/>
                <a:gd name="T22" fmla="*/ 42 w 45"/>
                <a:gd name="T23" fmla="*/ 11 h 22"/>
                <a:gd name="T24" fmla="*/ 37 w 45"/>
                <a:gd name="T25" fmla="*/ 10 h 22"/>
                <a:gd name="T26" fmla="*/ 33 w 45"/>
                <a:gd name="T27" fmla="*/ 8 h 22"/>
                <a:gd name="T28" fmla="*/ 28 w 45"/>
                <a:gd name="T29" fmla="*/ 7 h 22"/>
                <a:gd name="T30" fmla="*/ 22 w 45"/>
                <a:gd name="T31" fmla="*/ 5 h 22"/>
                <a:gd name="T32" fmla="*/ 17 w 45"/>
                <a:gd name="T33" fmla="*/ 3 h 22"/>
                <a:gd name="T34" fmla="*/ 11 w 45"/>
                <a:gd name="T35" fmla="*/ 1 h 22"/>
                <a:gd name="T36" fmla="*/ 5 w 45"/>
                <a:gd name="T37" fmla="*/ 0 h 22"/>
                <a:gd name="T38" fmla="*/ 3 w 45"/>
                <a:gd name="T39" fmla="*/ 9 h 22"/>
                <a:gd name="T40" fmla="*/ 5 w 45"/>
                <a:gd name="T41" fmla="*/ 0 h 22"/>
                <a:gd name="T42" fmla="*/ 2 w 45"/>
                <a:gd name="T43" fmla="*/ 1 h 22"/>
                <a:gd name="T44" fmla="*/ 0 w 45"/>
                <a:gd name="T45" fmla="*/ 3 h 22"/>
                <a:gd name="T46" fmla="*/ 1 w 45"/>
                <a:gd name="T47" fmla="*/ 7 h 22"/>
                <a:gd name="T48" fmla="*/ 3 w 45"/>
                <a:gd name="T49" fmla="*/ 9 h 22"/>
                <a:gd name="T50" fmla="*/ 5 w 45"/>
                <a:gd name="T5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22">
                  <a:moveTo>
                    <a:pt x="5" y="0"/>
                  </a:moveTo>
                  <a:lnTo>
                    <a:pt x="3" y="9"/>
                  </a:lnTo>
                  <a:lnTo>
                    <a:pt x="9" y="10"/>
                  </a:lnTo>
                  <a:lnTo>
                    <a:pt x="14" y="13"/>
                  </a:lnTo>
                  <a:lnTo>
                    <a:pt x="20" y="14"/>
                  </a:lnTo>
                  <a:lnTo>
                    <a:pt x="26" y="16"/>
                  </a:lnTo>
                  <a:lnTo>
                    <a:pt x="30" y="17"/>
                  </a:lnTo>
                  <a:lnTo>
                    <a:pt x="35" y="19"/>
                  </a:lnTo>
                  <a:lnTo>
                    <a:pt x="40" y="21"/>
                  </a:lnTo>
                  <a:lnTo>
                    <a:pt x="43" y="22"/>
                  </a:lnTo>
                  <a:lnTo>
                    <a:pt x="45" y="13"/>
                  </a:lnTo>
                  <a:lnTo>
                    <a:pt x="42" y="11"/>
                  </a:lnTo>
                  <a:lnTo>
                    <a:pt x="37" y="10"/>
                  </a:lnTo>
                  <a:lnTo>
                    <a:pt x="33" y="8"/>
                  </a:lnTo>
                  <a:lnTo>
                    <a:pt x="28" y="7"/>
                  </a:lnTo>
                  <a:lnTo>
                    <a:pt x="22" y="5"/>
                  </a:lnTo>
                  <a:lnTo>
                    <a:pt x="17" y="3"/>
                  </a:lnTo>
                  <a:lnTo>
                    <a:pt x="11" y="1"/>
                  </a:lnTo>
                  <a:lnTo>
                    <a:pt x="5" y="0"/>
                  </a:lnTo>
                  <a:lnTo>
                    <a:pt x="3" y="9"/>
                  </a:lnTo>
                  <a:lnTo>
                    <a:pt x="5" y="0"/>
                  </a:lnTo>
                  <a:lnTo>
                    <a:pt x="2" y="1"/>
                  </a:lnTo>
                  <a:lnTo>
                    <a:pt x="0" y="3"/>
                  </a:lnTo>
                  <a:lnTo>
                    <a:pt x="1" y="7"/>
                  </a:lnTo>
                  <a:lnTo>
                    <a:pt x="3" y="9"/>
                  </a:lnTo>
                  <a:lnTo>
                    <a:pt x="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70" name="Freeform 1002"/>
            <p:cNvSpPr>
              <a:spLocks/>
            </p:cNvSpPr>
            <p:nvPr/>
          </p:nvSpPr>
          <p:spPr bwMode="auto">
            <a:xfrm>
              <a:off x="3369" y="3579"/>
              <a:ext cx="7" cy="10"/>
            </a:xfrm>
            <a:custGeom>
              <a:avLst/>
              <a:gdLst>
                <a:gd name="T0" fmla="*/ 16 w 21"/>
                <a:gd name="T1" fmla="*/ 29 h 29"/>
                <a:gd name="T2" fmla="*/ 21 w 21"/>
                <a:gd name="T3" fmla="*/ 22 h 29"/>
                <a:gd name="T4" fmla="*/ 19 w 21"/>
                <a:gd name="T5" fmla="*/ 17 h 29"/>
                <a:gd name="T6" fmla="*/ 16 w 21"/>
                <a:gd name="T7" fmla="*/ 11 h 29"/>
                <a:gd name="T8" fmla="*/ 10 w 21"/>
                <a:gd name="T9" fmla="*/ 5 h 29"/>
                <a:gd name="T10" fmla="*/ 2 w 21"/>
                <a:gd name="T11" fmla="*/ 0 h 29"/>
                <a:gd name="T12" fmla="*/ 0 w 21"/>
                <a:gd name="T13" fmla="*/ 9 h 29"/>
                <a:gd name="T14" fmla="*/ 3 w 21"/>
                <a:gd name="T15" fmla="*/ 11 h 29"/>
                <a:gd name="T16" fmla="*/ 7 w 21"/>
                <a:gd name="T17" fmla="*/ 16 h 29"/>
                <a:gd name="T18" fmla="*/ 10 w 21"/>
                <a:gd name="T19" fmla="*/ 22 h 29"/>
                <a:gd name="T20" fmla="*/ 14 w 21"/>
                <a:gd name="T21" fmla="*/ 26 h 29"/>
                <a:gd name="T22" fmla="*/ 18 w 21"/>
                <a:gd name="T23" fmla="*/ 19 h 29"/>
                <a:gd name="T24" fmla="*/ 14 w 21"/>
                <a:gd name="T25" fmla="*/ 26 h 29"/>
                <a:gd name="T26" fmla="*/ 16 w 21"/>
                <a:gd name="T27" fmla="*/ 29 h 29"/>
                <a:gd name="T28" fmla="*/ 19 w 21"/>
                <a:gd name="T29" fmla="*/ 27 h 29"/>
                <a:gd name="T30" fmla="*/ 21 w 21"/>
                <a:gd name="T31" fmla="*/ 25 h 29"/>
                <a:gd name="T32" fmla="*/ 21 w 21"/>
                <a:gd name="T33" fmla="*/ 22 h 29"/>
                <a:gd name="T34" fmla="*/ 16 w 21"/>
                <a:gd name="T3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29">
                  <a:moveTo>
                    <a:pt x="16" y="29"/>
                  </a:moveTo>
                  <a:lnTo>
                    <a:pt x="21" y="22"/>
                  </a:lnTo>
                  <a:lnTo>
                    <a:pt x="19" y="17"/>
                  </a:lnTo>
                  <a:lnTo>
                    <a:pt x="16" y="11"/>
                  </a:lnTo>
                  <a:lnTo>
                    <a:pt x="10" y="5"/>
                  </a:lnTo>
                  <a:lnTo>
                    <a:pt x="2" y="0"/>
                  </a:lnTo>
                  <a:lnTo>
                    <a:pt x="0" y="9"/>
                  </a:lnTo>
                  <a:lnTo>
                    <a:pt x="3" y="11"/>
                  </a:lnTo>
                  <a:lnTo>
                    <a:pt x="7" y="16"/>
                  </a:lnTo>
                  <a:lnTo>
                    <a:pt x="10" y="22"/>
                  </a:lnTo>
                  <a:lnTo>
                    <a:pt x="14" y="26"/>
                  </a:lnTo>
                  <a:lnTo>
                    <a:pt x="18" y="19"/>
                  </a:lnTo>
                  <a:lnTo>
                    <a:pt x="14" y="26"/>
                  </a:lnTo>
                  <a:lnTo>
                    <a:pt x="16" y="29"/>
                  </a:lnTo>
                  <a:lnTo>
                    <a:pt x="19" y="27"/>
                  </a:lnTo>
                  <a:lnTo>
                    <a:pt x="21" y="25"/>
                  </a:lnTo>
                  <a:lnTo>
                    <a:pt x="21" y="22"/>
                  </a:lnTo>
                  <a:lnTo>
                    <a:pt x="16"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71" name="Freeform 1003"/>
            <p:cNvSpPr>
              <a:spLocks/>
            </p:cNvSpPr>
            <p:nvPr/>
          </p:nvSpPr>
          <p:spPr bwMode="auto">
            <a:xfrm>
              <a:off x="3340" y="3585"/>
              <a:ext cx="35" cy="11"/>
            </a:xfrm>
            <a:custGeom>
              <a:avLst/>
              <a:gdLst>
                <a:gd name="T0" fmla="*/ 6 w 106"/>
                <a:gd name="T1" fmla="*/ 33 h 33"/>
                <a:gd name="T2" fmla="*/ 6 w 106"/>
                <a:gd name="T3" fmla="*/ 33 h 33"/>
                <a:gd name="T4" fmla="*/ 17 w 106"/>
                <a:gd name="T5" fmla="*/ 29 h 33"/>
                <a:gd name="T6" fmla="*/ 31 w 106"/>
                <a:gd name="T7" fmla="*/ 25 h 33"/>
                <a:gd name="T8" fmla="*/ 47 w 106"/>
                <a:gd name="T9" fmla="*/ 21 h 33"/>
                <a:gd name="T10" fmla="*/ 62 w 106"/>
                <a:gd name="T11" fmla="*/ 17 h 33"/>
                <a:gd name="T12" fmla="*/ 77 w 106"/>
                <a:gd name="T13" fmla="*/ 14 h 33"/>
                <a:gd name="T14" fmla="*/ 88 w 106"/>
                <a:gd name="T15" fmla="*/ 12 h 33"/>
                <a:gd name="T16" fmla="*/ 98 w 106"/>
                <a:gd name="T17" fmla="*/ 12 h 33"/>
                <a:gd name="T18" fmla="*/ 104 w 106"/>
                <a:gd name="T19" fmla="*/ 12 h 33"/>
                <a:gd name="T20" fmla="*/ 106 w 106"/>
                <a:gd name="T21" fmla="*/ 2 h 33"/>
                <a:gd name="T22" fmla="*/ 98 w 106"/>
                <a:gd name="T23" fmla="*/ 0 h 33"/>
                <a:gd name="T24" fmla="*/ 88 w 106"/>
                <a:gd name="T25" fmla="*/ 2 h 33"/>
                <a:gd name="T26" fmla="*/ 74 w 106"/>
                <a:gd name="T27" fmla="*/ 5 h 33"/>
                <a:gd name="T28" fmla="*/ 59 w 106"/>
                <a:gd name="T29" fmla="*/ 8 h 33"/>
                <a:gd name="T30" fmla="*/ 44 w 106"/>
                <a:gd name="T31" fmla="*/ 12 h 33"/>
                <a:gd name="T32" fmla="*/ 28 w 106"/>
                <a:gd name="T33" fmla="*/ 16 h 33"/>
                <a:gd name="T34" fmla="*/ 15 w 106"/>
                <a:gd name="T35" fmla="*/ 20 h 33"/>
                <a:gd name="T36" fmla="*/ 3 w 106"/>
                <a:gd name="T37" fmla="*/ 24 h 33"/>
                <a:gd name="T38" fmla="*/ 3 w 106"/>
                <a:gd name="T39" fmla="*/ 24 h 33"/>
                <a:gd name="T40" fmla="*/ 3 w 106"/>
                <a:gd name="T41" fmla="*/ 24 h 33"/>
                <a:gd name="T42" fmla="*/ 1 w 106"/>
                <a:gd name="T43" fmla="*/ 26 h 33"/>
                <a:gd name="T44" fmla="*/ 0 w 106"/>
                <a:gd name="T45" fmla="*/ 30 h 33"/>
                <a:gd name="T46" fmla="*/ 2 w 106"/>
                <a:gd name="T47" fmla="*/ 32 h 33"/>
                <a:gd name="T48" fmla="*/ 6 w 106"/>
                <a:gd name="T49"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6" h="33">
                  <a:moveTo>
                    <a:pt x="6" y="33"/>
                  </a:moveTo>
                  <a:lnTo>
                    <a:pt x="6" y="33"/>
                  </a:lnTo>
                  <a:lnTo>
                    <a:pt x="17" y="29"/>
                  </a:lnTo>
                  <a:lnTo>
                    <a:pt x="31" y="25"/>
                  </a:lnTo>
                  <a:lnTo>
                    <a:pt x="47" y="21"/>
                  </a:lnTo>
                  <a:lnTo>
                    <a:pt x="62" y="17"/>
                  </a:lnTo>
                  <a:lnTo>
                    <a:pt x="77" y="14"/>
                  </a:lnTo>
                  <a:lnTo>
                    <a:pt x="88" y="12"/>
                  </a:lnTo>
                  <a:lnTo>
                    <a:pt x="98" y="12"/>
                  </a:lnTo>
                  <a:lnTo>
                    <a:pt x="104" y="12"/>
                  </a:lnTo>
                  <a:lnTo>
                    <a:pt x="106" y="2"/>
                  </a:lnTo>
                  <a:lnTo>
                    <a:pt x="98" y="0"/>
                  </a:lnTo>
                  <a:lnTo>
                    <a:pt x="88" y="2"/>
                  </a:lnTo>
                  <a:lnTo>
                    <a:pt x="74" y="5"/>
                  </a:lnTo>
                  <a:lnTo>
                    <a:pt x="59" y="8"/>
                  </a:lnTo>
                  <a:lnTo>
                    <a:pt x="44" y="12"/>
                  </a:lnTo>
                  <a:lnTo>
                    <a:pt x="28" y="16"/>
                  </a:lnTo>
                  <a:lnTo>
                    <a:pt x="15" y="20"/>
                  </a:lnTo>
                  <a:lnTo>
                    <a:pt x="3" y="24"/>
                  </a:lnTo>
                  <a:lnTo>
                    <a:pt x="3" y="24"/>
                  </a:lnTo>
                  <a:lnTo>
                    <a:pt x="3" y="24"/>
                  </a:lnTo>
                  <a:lnTo>
                    <a:pt x="1" y="26"/>
                  </a:lnTo>
                  <a:lnTo>
                    <a:pt x="0" y="30"/>
                  </a:lnTo>
                  <a:lnTo>
                    <a:pt x="2" y="32"/>
                  </a:lnTo>
                  <a:lnTo>
                    <a:pt x="6" y="3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72" name="Freeform 1004"/>
            <p:cNvSpPr>
              <a:spLocks/>
            </p:cNvSpPr>
            <p:nvPr/>
          </p:nvSpPr>
          <p:spPr bwMode="auto">
            <a:xfrm>
              <a:off x="3281" y="3593"/>
              <a:ext cx="61" cy="5"/>
            </a:xfrm>
            <a:custGeom>
              <a:avLst/>
              <a:gdLst>
                <a:gd name="T0" fmla="*/ 7 w 184"/>
                <a:gd name="T1" fmla="*/ 15 h 16"/>
                <a:gd name="T2" fmla="*/ 5 w 184"/>
                <a:gd name="T3" fmla="*/ 16 h 16"/>
                <a:gd name="T4" fmla="*/ 22 w 184"/>
                <a:gd name="T5" fmla="*/ 16 h 16"/>
                <a:gd name="T6" fmla="*/ 46 w 184"/>
                <a:gd name="T7" fmla="*/ 16 h 16"/>
                <a:gd name="T8" fmla="*/ 74 w 184"/>
                <a:gd name="T9" fmla="*/ 15 h 16"/>
                <a:gd name="T10" fmla="*/ 102 w 184"/>
                <a:gd name="T11" fmla="*/ 15 h 16"/>
                <a:gd name="T12" fmla="*/ 130 w 184"/>
                <a:gd name="T13" fmla="*/ 13 h 16"/>
                <a:gd name="T14" fmla="*/ 155 w 184"/>
                <a:gd name="T15" fmla="*/ 12 h 16"/>
                <a:gd name="T16" fmla="*/ 172 w 184"/>
                <a:gd name="T17" fmla="*/ 10 h 16"/>
                <a:gd name="T18" fmla="*/ 184 w 184"/>
                <a:gd name="T19" fmla="*/ 9 h 16"/>
                <a:gd name="T20" fmla="*/ 181 w 184"/>
                <a:gd name="T21" fmla="*/ 0 h 16"/>
                <a:gd name="T22" fmla="*/ 172 w 184"/>
                <a:gd name="T23" fmla="*/ 1 h 16"/>
                <a:gd name="T24" fmla="*/ 155 w 184"/>
                <a:gd name="T25" fmla="*/ 2 h 16"/>
                <a:gd name="T26" fmla="*/ 130 w 184"/>
                <a:gd name="T27" fmla="*/ 4 h 16"/>
                <a:gd name="T28" fmla="*/ 102 w 184"/>
                <a:gd name="T29" fmla="*/ 4 h 16"/>
                <a:gd name="T30" fmla="*/ 74 w 184"/>
                <a:gd name="T31" fmla="*/ 4 h 16"/>
                <a:gd name="T32" fmla="*/ 46 w 184"/>
                <a:gd name="T33" fmla="*/ 5 h 16"/>
                <a:gd name="T34" fmla="*/ 22 w 184"/>
                <a:gd name="T35" fmla="*/ 5 h 16"/>
                <a:gd name="T36" fmla="*/ 5 w 184"/>
                <a:gd name="T37" fmla="*/ 5 h 16"/>
                <a:gd name="T38" fmla="*/ 3 w 184"/>
                <a:gd name="T39" fmla="*/ 6 h 16"/>
                <a:gd name="T40" fmla="*/ 5 w 184"/>
                <a:gd name="T41" fmla="*/ 5 h 16"/>
                <a:gd name="T42" fmla="*/ 2 w 184"/>
                <a:gd name="T43" fmla="*/ 7 h 16"/>
                <a:gd name="T44" fmla="*/ 0 w 184"/>
                <a:gd name="T45" fmla="*/ 10 h 16"/>
                <a:gd name="T46" fmla="*/ 2 w 184"/>
                <a:gd name="T47" fmla="*/ 14 h 16"/>
                <a:gd name="T48" fmla="*/ 5 w 184"/>
                <a:gd name="T49" fmla="*/ 16 h 16"/>
                <a:gd name="T50" fmla="*/ 7 w 184"/>
                <a:gd name="T5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4" h="16">
                  <a:moveTo>
                    <a:pt x="7" y="15"/>
                  </a:moveTo>
                  <a:lnTo>
                    <a:pt x="5" y="16"/>
                  </a:lnTo>
                  <a:lnTo>
                    <a:pt x="22" y="16"/>
                  </a:lnTo>
                  <a:lnTo>
                    <a:pt x="46" y="16"/>
                  </a:lnTo>
                  <a:lnTo>
                    <a:pt x="74" y="15"/>
                  </a:lnTo>
                  <a:lnTo>
                    <a:pt x="102" y="15"/>
                  </a:lnTo>
                  <a:lnTo>
                    <a:pt x="130" y="13"/>
                  </a:lnTo>
                  <a:lnTo>
                    <a:pt x="155" y="12"/>
                  </a:lnTo>
                  <a:lnTo>
                    <a:pt x="172" y="10"/>
                  </a:lnTo>
                  <a:lnTo>
                    <a:pt x="184" y="9"/>
                  </a:lnTo>
                  <a:lnTo>
                    <a:pt x="181" y="0"/>
                  </a:lnTo>
                  <a:lnTo>
                    <a:pt x="172" y="1"/>
                  </a:lnTo>
                  <a:lnTo>
                    <a:pt x="155" y="2"/>
                  </a:lnTo>
                  <a:lnTo>
                    <a:pt x="130" y="4"/>
                  </a:lnTo>
                  <a:lnTo>
                    <a:pt x="102" y="4"/>
                  </a:lnTo>
                  <a:lnTo>
                    <a:pt x="74" y="4"/>
                  </a:lnTo>
                  <a:lnTo>
                    <a:pt x="46" y="5"/>
                  </a:lnTo>
                  <a:lnTo>
                    <a:pt x="22" y="5"/>
                  </a:lnTo>
                  <a:lnTo>
                    <a:pt x="5" y="5"/>
                  </a:lnTo>
                  <a:lnTo>
                    <a:pt x="3" y="6"/>
                  </a:lnTo>
                  <a:lnTo>
                    <a:pt x="5" y="5"/>
                  </a:lnTo>
                  <a:lnTo>
                    <a:pt x="2" y="7"/>
                  </a:lnTo>
                  <a:lnTo>
                    <a:pt x="0" y="10"/>
                  </a:lnTo>
                  <a:lnTo>
                    <a:pt x="2" y="14"/>
                  </a:lnTo>
                  <a:lnTo>
                    <a:pt x="5" y="16"/>
                  </a:lnTo>
                  <a:lnTo>
                    <a:pt x="7"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73" name="Freeform 1005"/>
            <p:cNvSpPr>
              <a:spLocks/>
            </p:cNvSpPr>
            <p:nvPr/>
          </p:nvSpPr>
          <p:spPr bwMode="auto">
            <a:xfrm>
              <a:off x="3223" y="3595"/>
              <a:ext cx="60" cy="46"/>
            </a:xfrm>
            <a:custGeom>
              <a:avLst/>
              <a:gdLst>
                <a:gd name="T0" fmla="*/ 6 w 179"/>
                <a:gd name="T1" fmla="*/ 140 h 140"/>
                <a:gd name="T2" fmla="*/ 6 w 179"/>
                <a:gd name="T3" fmla="*/ 140 h 140"/>
                <a:gd name="T4" fmla="*/ 20 w 179"/>
                <a:gd name="T5" fmla="*/ 127 h 140"/>
                <a:gd name="T6" fmla="*/ 42 w 179"/>
                <a:gd name="T7" fmla="*/ 110 h 140"/>
                <a:gd name="T8" fmla="*/ 67 w 179"/>
                <a:gd name="T9" fmla="*/ 90 h 140"/>
                <a:gd name="T10" fmla="*/ 93 w 179"/>
                <a:gd name="T11" fmla="*/ 70 h 140"/>
                <a:gd name="T12" fmla="*/ 121 w 179"/>
                <a:gd name="T13" fmla="*/ 50 h 140"/>
                <a:gd name="T14" fmla="*/ 146 w 179"/>
                <a:gd name="T15" fmla="*/ 32 h 140"/>
                <a:gd name="T16" fmla="*/ 166 w 179"/>
                <a:gd name="T17" fmla="*/ 18 h 140"/>
                <a:gd name="T18" fmla="*/ 179 w 179"/>
                <a:gd name="T19" fmla="*/ 9 h 140"/>
                <a:gd name="T20" fmla="*/ 175 w 179"/>
                <a:gd name="T21" fmla="*/ 0 h 140"/>
                <a:gd name="T22" fmla="*/ 161 w 179"/>
                <a:gd name="T23" fmla="*/ 9 h 140"/>
                <a:gd name="T24" fmla="*/ 142 w 179"/>
                <a:gd name="T25" fmla="*/ 23 h 140"/>
                <a:gd name="T26" fmla="*/ 116 w 179"/>
                <a:gd name="T27" fmla="*/ 41 h 140"/>
                <a:gd name="T28" fmla="*/ 89 w 179"/>
                <a:gd name="T29" fmla="*/ 63 h 140"/>
                <a:gd name="T30" fmla="*/ 60 w 179"/>
                <a:gd name="T31" fmla="*/ 83 h 140"/>
                <a:gd name="T32" fmla="*/ 35 w 179"/>
                <a:gd name="T33" fmla="*/ 103 h 140"/>
                <a:gd name="T34" fmla="*/ 13 w 179"/>
                <a:gd name="T35" fmla="*/ 120 h 140"/>
                <a:gd name="T36" fmla="*/ 0 w 179"/>
                <a:gd name="T37" fmla="*/ 133 h 140"/>
                <a:gd name="T38" fmla="*/ 0 w 179"/>
                <a:gd name="T39" fmla="*/ 133 h 140"/>
                <a:gd name="T40" fmla="*/ 6 w 179"/>
                <a:gd name="T41"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9" h="140">
                  <a:moveTo>
                    <a:pt x="6" y="140"/>
                  </a:moveTo>
                  <a:lnTo>
                    <a:pt x="6" y="140"/>
                  </a:lnTo>
                  <a:lnTo>
                    <a:pt x="20" y="127"/>
                  </a:lnTo>
                  <a:lnTo>
                    <a:pt x="42" y="110"/>
                  </a:lnTo>
                  <a:lnTo>
                    <a:pt x="67" y="90"/>
                  </a:lnTo>
                  <a:lnTo>
                    <a:pt x="93" y="70"/>
                  </a:lnTo>
                  <a:lnTo>
                    <a:pt x="121" y="50"/>
                  </a:lnTo>
                  <a:lnTo>
                    <a:pt x="146" y="32"/>
                  </a:lnTo>
                  <a:lnTo>
                    <a:pt x="166" y="18"/>
                  </a:lnTo>
                  <a:lnTo>
                    <a:pt x="179" y="9"/>
                  </a:lnTo>
                  <a:lnTo>
                    <a:pt x="175" y="0"/>
                  </a:lnTo>
                  <a:lnTo>
                    <a:pt x="161" y="9"/>
                  </a:lnTo>
                  <a:lnTo>
                    <a:pt x="142" y="23"/>
                  </a:lnTo>
                  <a:lnTo>
                    <a:pt x="116" y="41"/>
                  </a:lnTo>
                  <a:lnTo>
                    <a:pt x="89" y="63"/>
                  </a:lnTo>
                  <a:lnTo>
                    <a:pt x="60" y="83"/>
                  </a:lnTo>
                  <a:lnTo>
                    <a:pt x="35" y="103"/>
                  </a:lnTo>
                  <a:lnTo>
                    <a:pt x="13" y="120"/>
                  </a:lnTo>
                  <a:lnTo>
                    <a:pt x="0" y="133"/>
                  </a:lnTo>
                  <a:lnTo>
                    <a:pt x="0" y="133"/>
                  </a:lnTo>
                  <a:lnTo>
                    <a:pt x="6" y="14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74" name="Freeform 1006"/>
            <p:cNvSpPr>
              <a:spLocks/>
            </p:cNvSpPr>
            <p:nvPr/>
          </p:nvSpPr>
          <p:spPr bwMode="auto">
            <a:xfrm>
              <a:off x="3153" y="3639"/>
              <a:ext cx="72" cy="23"/>
            </a:xfrm>
            <a:custGeom>
              <a:avLst/>
              <a:gdLst>
                <a:gd name="T0" fmla="*/ 2 w 218"/>
                <a:gd name="T1" fmla="*/ 70 h 70"/>
                <a:gd name="T2" fmla="*/ 2 w 218"/>
                <a:gd name="T3" fmla="*/ 70 h 70"/>
                <a:gd name="T4" fmla="*/ 7 w 218"/>
                <a:gd name="T5" fmla="*/ 68 h 70"/>
                <a:gd name="T6" fmla="*/ 15 w 218"/>
                <a:gd name="T7" fmla="*/ 67 h 70"/>
                <a:gd name="T8" fmla="*/ 27 w 218"/>
                <a:gd name="T9" fmla="*/ 65 h 70"/>
                <a:gd name="T10" fmla="*/ 40 w 218"/>
                <a:gd name="T11" fmla="*/ 62 h 70"/>
                <a:gd name="T12" fmla="*/ 56 w 218"/>
                <a:gd name="T13" fmla="*/ 59 h 70"/>
                <a:gd name="T14" fmla="*/ 72 w 218"/>
                <a:gd name="T15" fmla="*/ 55 h 70"/>
                <a:gd name="T16" fmla="*/ 89 w 218"/>
                <a:gd name="T17" fmla="*/ 51 h 70"/>
                <a:gd name="T18" fmla="*/ 107 w 218"/>
                <a:gd name="T19" fmla="*/ 47 h 70"/>
                <a:gd name="T20" fmla="*/ 126 w 218"/>
                <a:gd name="T21" fmla="*/ 43 h 70"/>
                <a:gd name="T22" fmla="*/ 143 w 218"/>
                <a:gd name="T23" fmla="*/ 39 h 70"/>
                <a:gd name="T24" fmla="*/ 160 w 218"/>
                <a:gd name="T25" fmla="*/ 33 h 70"/>
                <a:gd name="T26" fmla="*/ 175 w 218"/>
                <a:gd name="T27" fmla="*/ 28 h 70"/>
                <a:gd name="T28" fmla="*/ 189 w 218"/>
                <a:gd name="T29" fmla="*/ 24 h 70"/>
                <a:gd name="T30" fmla="*/ 201 w 218"/>
                <a:gd name="T31" fmla="*/ 18 h 70"/>
                <a:gd name="T32" fmla="*/ 210 w 218"/>
                <a:gd name="T33" fmla="*/ 13 h 70"/>
                <a:gd name="T34" fmla="*/ 218 w 218"/>
                <a:gd name="T35" fmla="*/ 7 h 70"/>
                <a:gd name="T36" fmla="*/ 212 w 218"/>
                <a:gd name="T37" fmla="*/ 0 h 70"/>
                <a:gd name="T38" fmla="*/ 206 w 218"/>
                <a:gd name="T39" fmla="*/ 4 h 70"/>
                <a:gd name="T40" fmla="*/ 197 w 218"/>
                <a:gd name="T41" fmla="*/ 9 h 70"/>
                <a:gd name="T42" fmla="*/ 186 w 218"/>
                <a:gd name="T43" fmla="*/ 15 h 70"/>
                <a:gd name="T44" fmla="*/ 173 w 218"/>
                <a:gd name="T45" fmla="*/ 19 h 70"/>
                <a:gd name="T46" fmla="*/ 158 w 218"/>
                <a:gd name="T47" fmla="*/ 24 h 70"/>
                <a:gd name="T48" fmla="*/ 141 w 218"/>
                <a:gd name="T49" fmla="*/ 29 h 70"/>
                <a:gd name="T50" fmla="*/ 123 w 218"/>
                <a:gd name="T51" fmla="*/ 34 h 70"/>
                <a:gd name="T52" fmla="*/ 105 w 218"/>
                <a:gd name="T53" fmla="*/ 38 h 70"/>
                <a:gd name="T54" fmla="*/ 87 w 218"/>
                <a:gd name="T55" fmla="*/ 42 h 70"/>
                <a:gd name="T56" fmla="*/ 70 w 218"/>
                <a:gd name="T57" fmla="*/ 46 h 70"/>
                <a:gd name="T58" fmla="*/ 54 w 218"/>
                <a:gd name="T59" fmla="*/ 50 h 70"/>
                <a:gd name="T60" fmla="*/ 40 w 218"/>
                <a:gd name="T61" fmla="*/ 52 h 70"/>
                <a:gd name="T62" fmla="*/ 25 w 218"/>
                <a:gd name="T63" fmla="*/ 56 h 70"/>
                <a:gd name="T64" fmla="*/ 15 w 218"/>
                <a:gd name="T65" fmla="*/ 58 h 70"/>
                <a:gd name="T66" fmla="*/ 7 w 218"/>
                <a:gd name="T67" fmla="*/ 59 h 70"/>
                <a:gd name="T68" fmla="*/ 0 w 218"/>
                <a:gd name="T69" fmla="*/ 60 h 70"/>
                <a:gd name="T70" fmla="*/ 0 w 218"/>
                <a:gd name="T71" fmla="*/ 60 h 70"/>
                <a:gd name="T72" fmla="*/ 2 w 218"/>
                <a:gd name="T73"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8" h="70">
                  <a:moveTo>
                    <a:pt x="2" y="70"/>
                  </a:moveTo>
                  <a:lnTo>
                    <a:pt x="2" y="70"/>
                  </a:lnTo>
                  <a:lnTo>
                    <a:pt x="7" y="68"/>
                  </a:lnTo>
                  <a:lnTo>
                    <a:pt x="15" y="67"/>
                  </a:lnTo>
                  <a:lnTo>
                    <a:pt x="27" y="65"/>
                  </a:lnTo>
                  <a:lnTo>
                    <a:pt x="40" y="62"/>
                  </a:lnTo>
                  <a:lnTo>
                    <a:pt x="56" y="59"/>
                  </a:lnTo>
                  <a:lnTo>
                    <a:pt x="72" y="55"/>
                  </a:lnTo>
                  <a:lnTo>
                    <a:pt x="89" y="51"/>
                  </a:lnTo>
                  <a:lnTo>
                    <a:pt x="107" y="47"/>
                  </a:lnTo>
                  <a:lnTo>
                    <a:pt x="126" y="43"/>
                  </a:lnTo>
                  <a:lnTo>
                    <a:pt x="143" y="39"/>
                  </a:lnTo>
                  <a:lnTo>
                    <a:pt x="160" y="33"/>
                  </a:lnTo>
                  <a:lnTo>
                    <a:pt x="175" y="28"/>
                  </a:lnTo>
                  <a:lnTo>
                    <a:pt x="189" y="24"/>
                  </a:lnTo>
                  <a:lnTo>
                    <a:pt x="201" y="18"/>
                  </a:lnTo>
                  <a:lnTo>
                    <a:pt x="210" y="13"/>
                  </a:lnTo>
                  <a:lnTo>
                    <a:pt x="218" y="7"/>
                  </a:lnTo>
                  <a:lnTo>
                    <a:pt x="212" y="0"/>
                  </a:lnTo>
                  <a:lnTo>
                    <a:pt x="206" y="4"/>
                  </a:lnTo>
                  <a:lnTo>
                    <a:pt x="197" y="9"/>
                  </a:lnTo>
                  <a:lnTo>
                    <a:pt x="186" y="15"/>
                  </a:lnTo>
                  <a:lnTo>
                    <a:pt x="173" y="19"/>
                  </a:lnTo>
                  <a:lnTo>
                    <a:pt x="158" y="24"/>
                  </a:lnTo>
                  <a:lnTo>
                    <a:pt x="141" y="29"/>
                  </a:lnTo>
                  <a:lnTo>
                    <a:pt x="123" y="34"/>
                  </a:lnTo>
                  <a:lnTo>
                    <a:pt x="105" y="38"/>
                  </a:lnTo>
                  <a:lnTo>
                    <a:pt x="87" y="42"/>
                  </a:lnTo>
                  <a:lnTo>
                    <a:pt x="70" y="46"/>
                  </a:lnTo>
                  <a:lnTo>
                    <a:pt x="54" y="50"/>
                  </a:lnTo>
                  <a:lnTo>
                    <a:pt x="40" y="52"/>
                  </a:lnTo>
                  <a:lnTo>
                    <a:pt x="25" y="56"/>
                  </a:lnTo>
                  <a:lnTo>
                    <a:pt x="15" y="58"/>
                  </a:lnTo>
                  <a:lnTo>
                    <a:pt x="7" y="59"/>
                  </a:lnTo>
                  <a:lnTo>
                    <a:pt x="0" y="60"/>
                  </a:lnTo>
                  <a:lnTo>
                    <a:pt x="0" y="60"/>
                  </a:lnTo>
                  <a:lnTo>
                    <a:pt x="2" y="7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75" name="Freeform 1007"/>
            <p:cNvSpPr>
              <a:spLocks/>
            </p:cNvSpPr>
            <p:nvPr/>
          </p:nvSpPr>
          <p:spPr bwMode="auto">
            <a:xfrm>
              <a:off x="3114" y="3659"/>
              <a:ext cx="39" cy="8"/>
            </a:xfrm>
            <a:custGeom>
              <a:avLst/>
              <a:gdLst>
                <a:gd name="T0" fmla="*/ 0 w 118"/>
                <a:gd name="T1" fmla="*/ 23 h 24"/>
                <a:gd name="T2" fmla="*/ 0 w 118"/>
                <a:gd name="T3" fmla="*/ 23 h 24"/>
                <a:gd name="T4" fmla="*/ 13 w 118"/>
                <a:gd name="T5" fmla="*/ 24 h 24"/>
                <a:gd name="T6" fmla="*/ 28 w 118"/>
                <a:gd name="T7" fmla="*/ 23 h 24"/>
                <a:gd name="T8" fmla="*/ 45 w 118"/>
                <a:gd name="T9" fmla="*/ 21 h 24"/>
                <a:gd name="T10" fmla="*/ 62 w 118"/>
                <a:gd name="T11" fmla="*/ 19 h 24"/>
                <a:gd name="T12" fmla="*/ 78 w 118"/>
                <a:gd name="T13" fmla="*/ 16 h 24"/>
                <a:gd name="T14" fmla="*/ 94 w 118"/>
                <a:gd name="T15" fmla="*/ 14 h 24"/>
                <a:gd name="T16" fmla="*/ 107 w 118"/>
                <a:gd name="T17" fmla="*/ 12 h 24"/>
                <a:gd name="T18" fmla="*/ 118 w 118"/>
                <a:gd name="T19" fmla="*/ 10 h 24"/>
                <a:gd name="T20" fmla="*/ 116 w 118"/>
                <a:gd name="T21" fmla="*/ 0 h 24"/>
                <a:gd name="T22" fmla="*/ 107 w 118"/>
                <a:gd name="T23" fmla="*/ 3 h 24"/>
                <a:gd name="T24" fmla="*/ 94 w 118"/>
                <a:gd name="T25" fmla="*/ 5 h 24"/>
                <a:gd name="T26" fmla="*/ 78 w 118"/>
                <a:gd name="T27" fmla="*/ 7 h 24"/>
                <a:gd name="T28" fmla="*/ 62 w 118"/>
                <a:gd name="T29" fmla="*/ 10 h 24"/>
                <a:gd name="T30" fmla="*/ 45 w 118"/>
                <a:gd name="T31" fmla="*/ 12 h 24"/>
                <a:gd name="T32" fmla="*/ 28 w 118"/>
                <a:gd name="T33" fmla="*/ 14 h 24"/>
                <a:gd name="T34" fmla="*/ 13 w 118"/>
                <a:gd name="T35" fmla="*/ 13 h 24"/>
                <a:gd name="T36" fmla="*/ 0 w 118"/>
                <a:gd name="T37" fmla="*/ 14 h 24"/>
                <a:gd name="T38" fmla="*/ 0 w 118"/>
                <a:gd name="T39" fmla="*/ 14 h 24"/>
                <a:gd name="T40" fmla="*/ 0 w 118"/>
                <a:gd name="T41"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8" h="24">
                  <a:moveTo>
                    <a:pt x="0" y="23"/>
                  </a:moveTo>
                  <a:lnTo>
                    <a:pt x="0" y="23"/>
                  </a:lnTo>
                  <a:lnTo>
                    <a:pt x="13" y="24"/>
                  </a:lnTo>
                  <a:lnTo>
                    <a:pt x="28" y="23"/>
                  </a:lnTo>
                  <a:lnTo>
                    <a:pt x="45" y="21"/>
                  </a:lnTo>
                  <a:lnTo>
                    <a:pt x="62" y="19"/>
                  </a:lnTo>
                  <a:lnTo>
                    <a:pt x="78" y="16"/>
                  </a:lnTo>
                  <a:lnTo>
                    <a:pt x="94" y="14"/>
                  </a:lnTo>
                  <a:lnTo>
                    <a:pt x="107" y="12"/>
                  </a:lnTo>
                  <a:lnTo>
                    <a:pt x="118" y="10"/>
                  </a:lnTo>
                  <a:lnTo>
                    <a:pt x="116" y="0"/>
                  </a:lnTo>
                  <a:lnTo>
                    <a:pt x="107" y="3"/>
                  </a:lnTo>
                  <a:lnTo>
                    <a:pt x="94" y="5"/>
                  </a:lnTo>
                  <a:lnTo>
                    <a:pt x="78" y="7"/>
                  </a:lnTo>
                  <a:lnTo>
                    <a:pt x="62" y="10"/>
                  </a:lnTo>
                  <a:lnTo>
                    <a:pt x="45" y="12"/>
                  </a:lnTo>
                  <a:lnTo>
                    <a:pt x="28" y="14"/>
                  </a:lnTo>
                  <a:lnTo>
                    <a:pt x="13" y="13"/>
                  </a:lnTo>
                  <a:lnTo>
                    <a:pt x="0" y="14"/>
                  </a:lnTo>
                  <a:lnTo>
                    <a:pt x="0" y="14"/>
                  </a:lnTo>
                  <a:lnTo>
                    <a:pt x="0"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76" name="Freeform 1008"/>
            <p:cNvSpPr>
              <a:spLocks/>
            </p:cNvSpPr>
            <p:nvPr/>
          </p:nvSpPr>
          <p:spPr bwMode="auto">
            <a:xfrm>
              <a:off x="3069" y="3664"/>
              <a:ext cx="45" cy="15"/>
            </a:xfrm>
            <a:custGeom>
              <a:avLst/>
              <a:gdLst>
                <a:gd name="T0" fmla="*/ 2 w 135"/>
                <a:gd name="T1" fmla="*/ 45 h 45"/>
                <a:gd name="T2" fmla="*/ 1 w 135"/>
                <a:gd name="T3" fmla="*/ 45 h 45"/>
                <a:gd name="T4" fmla="*/ 9 w 135"/>
                <a:gd name="T5" fmla="*/ 43 h 45"/>
                <a:gd name="T6" fmla="*/ 23 w 135"/>
                <a:gd name="T7" fmla="*/ 39 h 45"/>
                <a:gd name="T8" fmla="*/ 41 w 135"/>
                <a:gd name="T9" fmla="*/ 32 h 45"/>
                <a:gd name="T10" fmla="*/ 62 w 135"/>
                <a:gd name="T11" fmla="*/ 26 h 45"/>
                <a:gd name="T12" fmla="*/ 84 w 135"/>
                <a:gd name="T13" fmla="*/ 20 h 45"/>
                <a:gd name="T14" fmla="*/ 104 w 135"/>
                <a:gd name="T15" fmla="*/ 14 h 45"/>
                <a:gd name="T16" fmla="*/ 121 w 135"/>
                <a:gd name="T17" fmla="*/ 10 h 45"/>
                <a:gd name="T18" fmla="*/ 135 w 135"/>
                <a:gd name="T19" fmla="*/ 9 h 45"/>
                <a:gd name="T20" fmla="*/ 135 w 135"/>
                <a:gd name="T21" fmla="*/ 0 h 45"/>
                <a:gd name="T22" fmla="*/ 121 w 135"/>
                <a:gd name="T23" fmla="*/ 1 h 45"/>
                <a:gd name="T24" fmla="*/ 102 w 135"/>
                <a:gd name="T25" fmla="*/ 5 h 45"/>
                <a:gd name="T26" fmla="*/ 81 w 135"/>
                <a:gd name="T27" fmla="*/ 10 h 45"/>
                <a:gd name="T28" fmla="*/ 60 w 135"/>
                <a:gd name="T29" fmla="*/ 17 h 45"/>
                <a:gd name="T30" fmla="*/ 39 w 135"/>
                <a:gd name="T31" fmla="*/ 23 h 45"/>
                <a:gd name="T32" fmla="*/ 21 w 135"/>
                <a:gd name="T33" fmla="*/ 30 h 45"/>
                <a:gd name="T34" fmla="*/ 7 w 135"/>
                <a:gd name="T35" fmla="*/ 33 h 45"/>
                <a:gd name="T36" fmla="*/ 1 w 135"/>
                <a:gd name="T37" fmla="*/ 36 h 45"/>
                <a:gd name="T38" fmla="*/ 0 w 135"/>
                <a:gd name="T39" fmla="*/ 36 h 45"/>
                <a:gd name="T40" fmla="*/ 2 w 135"/>
                <a:gd name="T41"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5" h="45">
                  <a:moveTo>
                    <a:pt x="2" y="45"/>
                  </a:moveTo>
                  <a:lnTo>
                    <a:pt x="1" y="45"/>
                  </a:lnTo>
                  <a:lnTo>
                    <a:pt x="9" y="43"/>
                  </a:lnTo>
                  <a:lnTo>
                    <a:pt x="23" y="39"/>
                  </a:lnTo>
                  <a:lnTo>
                    <a:pt x="41" y="32"/>
                  </a:lnTo>
                  <a:lnTo>
                    <a:pt x="62" y="26"/>
                  </a:lnTo>
                  <a:lnTo>
                    <a:pt x="84" y="20"/>
                  </a:lnTo>
                  <a:lnTo>
                    <a:pt x="104" y="14"/>
                  </a:lnTo>
                  <a:lnTo>
                    <a:pt x="121" y="10"/>
                  </a:lnTo>
                  <a:lnTo>
                    <a:pt x="135" y="9"/>
                  </a:lnTo>
                  <a:lnTo>
                    <a:pt x="135" y="0"/>
                  </a:lnTo>
                  <a:lnTo>
                    <a:pt x="121" y="1"/>
                  </a:lnTo>
                  <a:lnTo>
                    <a:pt x="102" y="5"/>
                  </a:lnTo>
                  <a:lnTo>
                    <a:pt x="81" y="10"/>
                  </a:lnTo>
                  <a:lnTo>
                    <a:pt x="60" y="17"/>
                  </a:lnTo>
                  <a:lnTo>
                    <a:pt x="39" y="23"/>
                  </a:lnTo>
                  <a:lnTo>
                    <a:pt x="21" y="30"/>
                  </a:lnTo>
                  <a:lnTo>
                    <a:pt x="7" y="33"/>
                  </a:lnTo>
                  <a:lnTo>
                    <a:pt x="1" y="36"/>
                  </a:lnTo>
                  <a:lnTo>
                    <a:pt x="0" y="36"/>
                  </a:lnTo>
                  <a:lnTo>
                    <a:pt x="2" y="4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77" name="Freeform 1009"/>
            <p:cNvSpPr>
              <a:spLocks/>
            </p:cNvSpPr>
            <p:nvPr/>
          </p:nvSpPr>
          <p:spPr bwMode="auto">
            <a:xfrm>
              <a:off x="3058" y="3675"/>
              <a:ext cx="12" cy="4"/>
            </a:xfrm>
            <a:custGeom>
              <a:avLst/>
              <a:gdLst>
                <a:gd name="T0" fmla="*/ 6 w 34"/>
                <a:gd name="T1" fmla="*/ 11 h 12"/>
                <a:gd name="T2" fmla="*/ 5 w 34"/>
                <a:gd name="T3" fmla="*/ 12 h 12"/>
                <a:gd name="T4" fmla="*/ 12 w 34"/>
                <a:gd name="T5" fmla="*/ 11 h 12"/>
                <a:gd name="T6" fmla="*/ 20 w 34"/>
                <a:gd name="T7" fmla="*/ 12 h 12"/>
                <a:gd name="T8" fmla="*/ 26 w 34"/>
                <a:gd name="T9" fmla="*/ 12 h 12"/>
                <a:gd name="T10" fmla="*/ 34 w 34"/>
                <a:gd name="T11" fmla="*/ 11 h 12"/>
                <a:gd name="T12" fmla="*/ 32 w 34"/>
                <a:gd name="T13" fmla="*/ 2 h 12"/>
                <a:gd name="T14" fmla="*/ 26 w 34"/>
                <a:gd name="T15" fmla="*/ 3 h 12"/>
                <a:gd name="T16" fmla="*/ 20 w 34"/>
                <a:gd name="T17" fmla="*/ 3 h 12"/>
                <a:gd name="T18" fmla="*/ 12 w 34"/>
                <a:gd name="T19" fmla="*/ 2 h 12"/>
                <a:gd name="T20" fmla="*/ 5 w 34"/>
                <a:gd name="T21" fmla="*/ 0 h 12"/>
                <a:gd name="T22" fmla="*/ 4 w 34"/>
                <a:gd name="T23" fmla="*/ 2 h 12"/>
                <a:gd name="T24" fmla="*/ 5 w 34"/>
                <a:gd name="T25" fmla="*/ 0 h 12"/>
                <a:gd name="T26" fmla="*/ 1 w 34"/>
                <a:gd name="T27" fmla="*/ 3 h 12"/>
                <a:gd name="T28" fmla="*/ 0 w 34"/>
                <a:gd name="T29" fmla="*/ 6 h 12"/>
                <a:gd name="T30" fmla="*/ 1 w 34"/>
                <a:gd name="T31" fmla="*/ 10 h 12"/>
                <a:gd name="T32" fmla="*/ 5 w 34"/>
                <a:gd name="T33" fmla="*/ 12 h 12"/>
                <a:gd name="T34" fmla="*/ 6 w 34"/>
                <a:gd name="T35"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 h="12">
                  <a:moveTo>
                    <a:pt x="6" y="11"/>
                  </a:moveTo>
                  <a:lnTo>
                    <a:pt x="5" y="12"/>
                  </a:lnTo>
                  <a:lnTo>
                    <a:pt x="12" y="11"/>
                  </a:lnTo>
                  <a:lnTo>
                    <a:pt x="20" y="12"/>
                  </a:lnTo>
                  <a:lnTo>
                    <a:pt x="26" y="12"/>
                  </a:lnTo>
                  <a:lnTo>
                    <a:pt x="34" y="11"/>
                  </a:lnTo>
                  <a:lnTo>
                    <a:pt x="32" y="2"/>
                  </a:lnTo>
                  <a:lnTo>
                    <a:pt x="26" y="3"/>
                  </a:lnTo>
                  <a:lnTo>
                    <a:pt x="20" y="3"/>
                  </a:lnTo>
                  <a:lnTo>
                    <a:pt x="12" y="2"/>
                  </a:lnTo>
                  <a:lnTo>
                    <a:pt x="5" y="0"/>
                  </a:lnTo>
                  <a:lnTo>
                    <a:pt x="4" y="2"/>
                  </a:lnTo>
                  <a:lnTo>
                    <a:pt x="5" y="0"/>
                  </a:lnTo>
                  <a:lnTo>
                    <a:pt x="1" y="3"/>
                  </a:lnTo>
                  <a:lnTo>
                    <a:pt x="0" y="6"/>
                  </a:lnTo>
                  <a:lnTo>
                    <a:pt x="1" y="10"/>
                  </a:lnTo>
                  <a:lnTo>
                    <a:pt x="5" y="12"/>
                  </a:lnTo>
                  <a:lnTo>
                    <a:pt x="6"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78" name="Freeform 1010"/>
            <p:cNvSpPr>
              <a:spLocks/>
            </p:cNvSpPr>
            <p:nvPr/>
          </p:nvSpPr>
          <p:spPr bwMode="auto">
            <a:xfrm>
              <a:off x="3024" y="3676"/>
              <a:ext cx="36" cy="14"/>
            </a:xfrm>
            <a:custGeom>
              <a:avLst/>
              <a:gdLst>
                <a:gd name="T0" fmla="*/ 5 w 110"/>
                <a:gd name="T1" fmla="*/ 42 h 42"/>
                <a:gd name="T2" fmla="*/ 5 w 110"/>
                <a:gd name="T3" fmla="*/ 42 h 42"/>
                <a:gd name="T4" fmla="*/ 11 w 110"/>
                <a:gd name="T5" fmla="*/ 39 h 42"/>
                <a:gd name="T6" fmla="*/ 23 w 110"/>
                <a:gd name="T7" fmla="*/ 34 h 42"/>
                <a:gd name="T8" fmla="*/ 39 w 110"/>
                <a:gd name="T9" fmla="*/ 29 h 42"/>
                <a:gd name="T10" fmla="*/ 55 w 110"/>
                <a:gd name="T11" fmla="*/ 25 h 42"/>
                <a:gd name="T12" fmla="*/ 72 w 110"/>
                <a:gd name="T13" fmla="*/ 20 h 42"/>
                <a:gd name="T14" fmla="*/ 88 w 110"/>
                <a:gd name="T15" fmla="*/ 16 h 42"/>
                <a:gd name="T16" fmla="*/ 101 w 110"/>
                <a:gd name="T17" fmla="*/ 11 h 42"/>
                <a:gd name="T18" fmla="*/ 110 w 110"/>
                <a:gd name="T19" fmla="*/ 9 h 42"/>
                <a:gd name="T20" fmla="*/ 108 w 110"/>
                <a:gd name="T21" fmla="*/ 0 h 42"/>
                <a:gd name="T22" fmla="*/ 98 w 110"/>
                <a:gd name="T23" fmla="*/ 2 h 42"/>
                <a:gd name="T24" fmla="*/ 86 w 110"/>
                <a:gd name="T25" fmla="*/ 7 h 42"/>
                <a:gd name="T26" fmla="*/ 70 w 110"/>
                <a:gd name="T27" fmla="*/ 11 h 42"/>
                <a:gd name="T28" fmla="*/ 53 w 110"/>
                <a:gd name="T29" fmla="*/ 16 h 42"/>
                <a:gd name="T30" fmla="*/ 37 w 110"/>
                <a:gd name="T31" fmla="*/ 20 h 42"/>
                <a:gd name="T32" fmla="*/ 21 w 110"/>
                <a:gd name="T33" fmla="*/ 25 h 42"/>
                <a:gd name="T34" fmla="*/ 9 w 110"/>
                <a:gd name="T35" fmla="*/ 29 h 42"/>
                <a:gd name="T36" fmla="*/ 0 w 110"/>
                <a:gd name="T37" fmla="*/ 33 h 42"/>
                <a:gd name="T38" fmla="*/ 0 w 110"/>
                <a:gd name="T39" fmla="*/ 33 h 42"/>
                <a:gd name="T40" fmla="*/ 5 w 110"/>
                <a:gd name="T4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0" h="42">
                  <a:moveTo>
                    <a:pt x="5" y="42"/>
                  </a:moveTo>
                  <a:lnTo>
                    <a:pt x="5" y="42"/>
                  </a:lnTo>
                  <a:lnTo>
                    <a:pt x="11" y="39"/>
                  </a:lnTo>
                  <a:lnTo>
                    <a:pt x="23" y="34"/>
                  </a:lnTo>
                  <a:lnTo>
                    <a:pt x="39" y="29"/>
                  </a:lnTo>
                  <a:lnTo>
                    <a:pt x="55" y="25"/>
                  </a:lnTo>
                  <a:lnTo>
                    <a:pt x="72" y="20"/>
                  </a:lnTo>
                  <a:lnTo>
                    <a:pt x="88" y="16"/>
                  </a:lnTo>
                  <a:lnTo>
                    <a:pt x="101" y="11"/>
                  </a:lnTo>
                  <a:lnTo>
                    <a:pt x="110" y="9"/>
                  </a:lnTo>
                  <a:lnTo>
                    <a:pt x="108" y="0"/>
                  </a:lnTo>
                  <a:lnTo>
                    <a:pt x="98" y="2"/>
                  </a:lnTo>
                  <a:lnTo>
                    <a:pt x="86" y="7"/>
                  </a:lnTo>
                  <a:lnTo>
                    <a:pt x="70" y="11"/>
                  </a:lnTo>
                  <a:lnTo>
                    <a:pt x="53" y="16"/>
                  </a:lnTo>
                  <a:lnTo>
                    <a:pt x="37" y="20"/>
                  </a:lnTo>
                  <a:lnTo>
                    <a:pt x="21" y="25"/>
                  </a:lnTo>
                  <a:lnTo>
                    <a:pt x="9" y="29"/>
                  </a:lnTo>
                  <a:lnTo>
                    <a:pt x="0" y="33"/>
                  </a:lnTo>
                  <a:lnTo>
                    <a:pt x="0" y="33"/>
                  </a:lnTo>
                  <a:lnTo>
                    <a:pt x="5" y="4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79" name="Freeform 1011"/>
            <p:cNvSpPr>
              <a:spLocks/>
            </p:cNvSpPr>
            <p:nvPr/>
          </p:nvSpPr>
          <p:spPr bwMode="auto">
            <a:xfrm>
              <a:off x="2990" y="3687"/>
              <a:ext cx="35" cy="6"/>
            </a:xfrm>
            <a:custGeom>
              <a:avLst/>
              <a:gdLst>
                <a:gd name="T0" fmla="*/ 8 w 107"/>
                <a:gd name="T1" fmla="*/ 16 h 18"/>
                <a:gd name="T2" fmla="*/ 5 w 107"/>
                <a:gd name="T3" fmla="*/ 18 h 18"/>
                <a:gd name="T4" fmla="*/ 16 w 107"/>
                <a:gd name="T5" fmla="*/ 18 h 18"/>
                <a:gd name="T6" fmla="*/ 30 w 107"/>
                <a:gd name="T7" fmla="*/ 18 h 18"/>
                <a:gd name="T8" fmla="*/ 45 w 107"/>
                <a:gd name="T9" fmla="*/ 18 h 18"/>
                <a:gd name="T10" fmla="*/ 60 w 107"/>
                <a:gd name="T11" fmla="*/ 16 h 18"/>
                <a:gd name="T12" fmla="*/ 74 w 107"/>
                <a:gd name="T13" fmla="*/ 15 h 18"/>
                <a:gd name="T14" fmla="*/ 87 w 107"/>
                <a:gd name="T15" fmla="*/ 14 h 18"/>
                <a:gd name="T16" fmla="*/ 99 w 107"/>
                <a:gd name="T17" fmla="*/ 11 h 18"/>
                <a:gd name="T18" fmla="*/ 107 w 107"/>
                <a:gd name="T19" fmla="*/ 9 h 18"/>
                <a:gd name="T20" fmla="*/ 102 w 107"/>
                <a:gd name="T21" fmla="*/ 0 h 18"/>
                <a:gd name="T22" fmla="*/ 96 w 107"/>
                <a:gd name="T23" fmla="*/ 2 h 18"/>
                <a:gd name="T24" fmla="*/ 87 w 107"/>
                <a:gd name="T25" fmla="*/ 4 h 18"/>
                <a:gd name="T26" fmla="*/ 74 w 107"/>
                <a:gd name="T27" fmla="*/ 6 h 18"/>
                <a:gd name="T28" fmla="*/ 60 w 107"/>
                <a:gd name="T29" fmla="*/ 7 h 18"/>
                <a:gd name="T30" fmla="*/ 45 w 107"/>
                <a:gd name="T31" fmla="*/ 7 h 18"/>
                <a:gd name="T32" fmla="*/ 30 w 107"/>
                <a:gd name="T33" fmla="*/ 7 h 18"/>
                <a:gd name="T34" fmla="*/ 16 w 107"/>
                <a:gd name="T35" fmla="*/ 7 h 18"/>
                <a:gd name="T36" fmla="*/ 5 w 107"/>
                <a:gd name="T37" fmla="*/ 7 h 18"/>
                <a:gd name="T38" fmla="*/ 1 w 107"/>
                <a:gd name="T39" fmla="*/ 9 h 18"/>
                <a:gd name="T40" fmla="*/ 5 w 107"/>
                <a:gd name="T41" fmla="*/ 7 h 18"/>
                <a:gd name="T42" fmla="*/ 1 w 107"/>
                <a:gd name="T43" fmla="*/ 9 h 18"/>
                <a:gd name="T44" fmla="*/ 0 w 107"/>
                <a:gd name="T45" fmla="*/ 12 h 18"/>
                <a:gd name="T46" fmla="*/ 1 w 107"/>
                <a:gd name="T47" fmla="*/ 16 h 18"/>
                <a:gd name="T48" fmla="*/ 5 w 107"/>
                <a:gd name="T49" fmla="*/ 18 h 18"/>
                <a:gd name="T50" fmla="*/ 8 w 107"/>
                <a:gd name="T5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7" h="18">
                  <a:moveTo>
                    <a:pt x="8" y="16"/>
                  </a:moveTo>
                  <a:lnTo>
                    <a:pt x="5" y="18"/>
                  </a:lnTo>
                  <a:lnTo>
                    <a:pt x="16" y="18"/>
                  </a:lnTo>
                  <a:lnTo>
                    <a:pt x="30" y="18"/>
                  </a:lnTo>
                  <a:lnTo>
                    <a:pt x="45" y="18"/>
                  </a:lnTo>
                  <a:lnTo>
                    <a:pt x="60" y="16"/>
                  </a:lnTo>
                  <a:lnTo>
                    <a:pt x="74" y="15"/>
                  </a:lnTo>
                  <a:lnTo>
                    <a:pt x="87" y="14"/>
                  </a:lnTo>
                  <a:lnTo>
                    <a:pt x="99" y="11"/>
                  </a:lnTo>
                  <a:lnTo>
                    <a:pt x="107" y="9"/>
                  </a:lnTo>
                  <a:lnTo>
                    <a:pt x="102" y="0"/>
                  </a:lnTo>
                  <a:lnTo>
                    <a:pt x="96" y="2"/>
                  </a:lnTo>
                  <a:lnTo>
                    <a:pt x="87" y="4"/>
                  </a:lnTo>
                  <a:lnTo>
                    <a:pt x="74" y="6"/>
                  </a:lnTo>
                  <a:lnTo>
                    <a:pt x="60" y="7"/>
                  </a:lnTo>
                  <a:lnTo>
                    <a:pt x="45" y="7"/>
                  </a:lnTo>
                  <a:lnTo>
                    <a:pt x="30" y="7"/>
                  </a:lnTo>
                  <a:lnTo>
                    <a:pt x="16" y="7"/>
                  </a:lnTo>
                  <a:lnTo>
                    <a:pt x="5" y="7"/>
                  </a:lnTo>
                  <a:lnTo>
                    <a:pt x="1" y="9"/>
                  </a:lnTo>
                  <a:lnTo>
                    <a:pt x="5" y="7"/>
                  </a:lnTo>
                  <a:lnTo>
                    <a:pt x="1" y="9"/>
                  </a:lnTo>
                  <a:lnTo>
                    <a:pt x="0" y="12"/>
                  </a:lnTo>
                  <a:lnTo>
                    <a:pt x="1" y="16"/>
                  </a:lnTo>
                  <a:lnTo>
                    <a:pt x="5" y="18"/>
                  </a:lnTo>
                  <a:lnTo>
                    <a:pt x="8"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80" name="Freeform 1012"/>
            <p:cNvSpPr>
              <a:spLocks/>
            </p:cNvSpPr>
            <p:nvPr/>
          </p:nvSpPr>
          <p:spPr bwMode="auto">
            <a:xfrm>
              <a:off x="2972" y="3690"/>
              <a:ext cx="20" cy="12"/>
            </a:xfrm>
            <a:custGeom>
              <a:avLst/>
              <a:gdLst>
                <a:gd name="T0" fmla="*/ 0 w 61"/>
                <a:gd name="T1" fmla="*/ 37 h 37"/>
                <a:gd name="T2" fmla="*/ 0 w 61"/>
                <a:gd name="T3" fmla="*/ 37 h 37"/>
                <a:gd name="T4" fmla="*/ 5 w 61"/>
                <a:gd name="T5" fmla="*/ 34 h 37"/>
                <a:gd name="T6" fmla="*/ 13 w 61"/>
                <a:gd name="T7" fmla="*/ 33 h 37"/>
                <a:gd name="T8" fmla="*/ 21 w 61"/>
                <a:gd name="T9" fmla="*/ 30 h 37"/>
                <a:gd name="T10" fmla="*/ 30 w 61"/>
                <a:gd name="T11" fmla="*/ 26 h 37"/>
                <a:gd name="T12" fmla="*/ 40 w 61"/>
                <a:gd name="T13" fmla="*/ 22 h 37"/>
                <a:gd name="T14" fmla="*/ 49 w 61"/>
                <a:gd name="T15" fmla="*/ 17 h 37"/>
                <a:gd name="T16" fmla="*/ 57 w 61"/>
                <a:gd name="T17" fmla="*/ 11 h 37"/>
                <a:gd name="T18" fmla="*/ 61 w 61"/>
                <a:gd name="T19" fmla="*/ 7 h 37"/>
                <a:gd name="T20" fmla="*/ 54 w 61"/>
                <a:gd name="T21" fmla="*/ 0 h 37"/>
                <a:gd name="T22" fmla="*/ 50 w 61"/>
                <a:gd name="T23" fmla="*/ 5 h 37"/>
                <a:gd name="T24" fmla="*/ 44 w 61"/>
                <a:gd name="T25" fmla="*/ 8 h 37"/>
                <a:gd name="T26" fmla="*/ 36 w 61"/>
                <a:gd name="T27" fmla="*/ 13 h 37"/>
                <a:gd name="T28" fmla="*/ 28 w 61"/>
                <a:gd name="T29" fmla="*/ 17 h 37"/>
                <a:gd name="T30" fmla="*/ 19 w 61"/>
                <a:gd name="T31" fmla="*/ 21 h 37"/>
                <a:gd name="T32" fmla="*/ 11 w 61"/>
                <a:gd name="T33" fmla="*/ 24 h 37"/>
                <a:gd name="T34" fmla="*/ 5 w 61"/>
                <a:gd name="T35" fmla="*/ 25 h 37"/>
                <a:gd name="T36" fmla="*/ 0 w 61"/>
                <a:gd name="T37" fmla="*/ 25 h 37"/>
                <a:gd name="T38" fmla="*/ 0 w 61"/>
                <a:gd name="T39" fmla="*/ 25 h 37"/>
                <a:gd name="T40" fmla="*/ 0 w 61"/>
                <a:gd name="T4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 h="37">
                  <a:moveTo>
                    <a:pt x="0" y="37"/>
                  </a:moveTo>
                  <a:lnTo>
                    <a:pt x="0" y="37"/>
                  </a:lnTo>
                  <a:lnTo>
                    <a:pt x="5" y="34"/>
                  </a:lnTo>
                  <a:lnTo>
                    <a:pt x="13" y="33"/>
                  </a:lnTo>
                  <a:lnTo>
                    <a:pt x="21" y="30"/>
                  </a:lnTo>
                  <a:lnTo>
                    <a:pt x="30" y="26"/>
                  </a:lnTo>
                  <a:lnTo>
                    <a:pt x="40" y="22"/>
                  </a:lnTo>
                  <a:lnTo>
                    <a:pt x="49" y="17"/>
                  </a:lnTo>
                  <a:lnTo>
                    <a:pt x="57" y="11"/>
                  </a:lnTo>
                  <a:lnTo>
                    <a:pt x="61" y="7"/>
                  </a:lnTo>
                  <a:lnTo>
                    <a:pt x="54" y="0"/>
                  </a:lnTo>
                  <a:lnTo>
                    <a:pt x="50" y="5"/>
                  </a:lnTo>
                  <a:lnTo>
                    <a:pt x="44" y="8"/>
                  </a:lnTo>
                  <a:lnTo>
                    <a:pt x="36" y="13"/>
                  </a:lnTo>
                  <a:lnTo>
                    <a:pt x="28" y="17"/>
                  </a:lnTo>
                  <a:lnTo>
                    <a:pt x="19" y="21"/>
                  </a:lnTo>
                  <a:lnTo>
                    <a:pt x="11" y="24"/>
                  </a:lnTo>
                  <a:lnTo>
                    <a:pt x="5" y="25"/>
                  </a:lnTo>
                  <a:lnTo>
                    <a:pt x="0" y="25"/>
                  </a:lnTo>
                  <a:lnTo>
                    <a:pt x="0" y="25"/>
                  </a:lnTo>
                  <a:lnTo>
                    <a:pt x="0" y="3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81" name="Freeform 1013"/>
            <p:cNvSpPr>
              <a:spLocks/>
            </p:cNvSpPr>
            <p:nvPr/>
          </p:nvSpPr>
          <p:spPr bwMode="auto">
            <a:xfrm>
              <a:off x="2959" y="3684"/>
              <a:ext cx="13" cy="18"/>
            </a:xfrm>
            <a:custGeom>
              <a:avLst/>
              <a:gdLst>
                <a:gd name="T0" fmla="*/ 0 w 40"/>
                <a:gd name="T1" fmla="*/ 9 h 53"/>
                <a:gd name="T2" fmla="*/ 0 w 40"/>
                <a:gd name="T3" fmla="*/ 9 h 53"/>
                <a:gd name="T4" fmla="*/ 4 w 40"/>
                <a:gd name="T5" fmla="*/ 11 h 53"/>
                <a:gd name="T6" fmla="*/ 7 w 40"/>
                <a:gd name="T7" fmla="*/ 16 h 53"/>
                <a:gd name="T8" fmla="*/ 12 w 40"/>
                <a:gd name="T9" fmla="*/ 23 h 53"/>
                <a:gd name="T10" fmla="*/ 18 w 40"/>
                <a:gd name="T11" fmla="*/ 31 h 53"/>
                <a:gd name="T12" fmla="*/ 23 w 40"/>
                <a:gd name="T13" fmla="*/ 39 h 53"/>
                <a:gd name="T14" fmla="*/ 29 w 40"/>
                <a:gd name="T15" fmla="*/ 45 h 53"/>
                <a:gd name="T16" fmla="*/ 35 w 40"/>
                <a:gd name="T17" fmla="*/ 50 h 53"/>
                <a:gd name="T18" fmla="*/ 40 w 40"/>
                <a:gd name="T19" fmla="*/ 53 h 53"/>
                <a:gd name="T20" fmla="*/ 40 w 40"/>
                <a:gd name="T21" fmla="*/ 41 h 53"/>
                <a:gd name="T22" fmla="*/ 39 w 40"/>
                <a:gd name="T23" fmla="*/ 41 h 53"/>
                <a:gd name="T24" fmla="*/ 36 w 40"/>
                <a:gd name="T25" fmla="*/ 38 h 53"/>
                <a:gd name="T26" fmla="*/ 30 w 40"/>
                <a:gd name="T27" fmla="*/ 32 h 53"/>
                <a:gd name="T28" fmla="*/ 27 w 40"/>
                <a:gd name="T29" fmla="*/ 26 h 53"/>
                <a:gd name="T30" fmla="*/ 21 w 40"/>
                <a:gd name="T31" fmla="*/ 18 h 53"/>
                <a:gd name="T32" fmla="*/ 16 w 40"/>
                <a:gd name="T33" fmla="*/ 11 h 53"/>
                <a:gd name="T34" fmla="*/ 11 w 40"/>
                <a:gd name="T35" fmla="*/ 5 h 53"/>
                <a:gd name="T36" fmla="*/ 5 w 40"/>
                <a:gd name="T37" fmla="*/ 0 h 53"/>
                <a:gd name="T38" fmla="*/ 5 w 40"/>
                <a:gd name="T39" fmla="*/ 0 h 53"/>
                <a:gd name="T40" fmla="*/ 0 w 40"/>
                <a:gd name="T41" fmla="*/ 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53">
                  <a:moveTo>
                    <a:pt x="0" y="9"/>
                  </a:moveTo>
                  <a:lnTo>
                    <a:pt x="0" y="9"/>
                  </a:lnTo>
                  <a:lnTo>
                    <a:pt x="4" y="11"/>
                  </a:lnTo>
                  <a:lnTo>
                    <a:pt x="7" y="16"/>
                  </a:lnTo>
                  <a:lnTo>
                    <a:pt x="12" y="23"/>
                  </a:lnTo>
                  <a:lnTo>
                    <a:pt x="18" y="31"/>
                  </a:lnTo>
                  <a:lnTo>
                    <a:pt x="23" y="39"/>
                  </a:lnTo>
                  <a:lnTo>
                    <a:pt x="29" y="45"/>
                  </a:lnTo>
                  <a:lnTo>
                    <a:pt x="35" y="50"/>
                  </a:lnTo>
                  <a:lnTo>
                    <a:pt x="40" y="53"/>
                  </a:lnTo>
                  <a:lnTo>
                    <a:pt x="40" y="41"/>
                  </a:lnTo>
                  <a:lnTo>
                    <a:pt x="39" y="41"/>
                  </a:lnTo>
                  <a:lnTo>
                    <a:pt x="36" y="38"/>
                  </a:lnTo>
                  <a:lnTo>
                    <a:pt x="30" y="32"/>
                  </a:lnTo>
                  <a:lnTo>
                    <a:pt x="27" y="26"/>
                  </a:lnTo>
                  <a:lnTo>
                    <a:pt x="21" y="18"/>
                  </a:lnTo>
                  <a:lnTo>
                    <a:pt x="16" y="11"/>
                  </a:lnTo>
                  <a:lnTo>
                    <a:pt x="11" y="5"/>
                  </a:lnTo>
                  <a:lnTo>
                    <a:pt x="5" y="0"/>
                  </a:lnTo>
                  <a:lnTo>
                    <a:pt x="5"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82" name="Freeform 1014"/>
            <p:cNvSpPr>
              <a:spLocks/>
            </p:cNvSpPr>
            <p:nvPr/>
          </p:nvSpPr>
          <p:spPr bwMode="auto">
            <a:xfrm>
              <a:off x="2932" y="3682"/>
              <a:ext cx="28" cy="5"/>
            </a:xfrm>
            <a:custGeom>
              <a:avLst/>
              <a:gdLst>
                <a:gd name="T0" fmla="*/ 0 w 84"/>
                <a:gd name="T1" fmla="*/ 13 h 16"/>
                <a:gd name="T2" fmla="*/ 0 w 84"/>
                <a:gd name="T3" fmla="*/ 13 h 16"/>
                <a:gd name="T4" fmla="*/ 11 w 84"/>
                <a:gd name="T5" fmla="*/ 12 h 16"/>
                <a:gd name="T6" fmla="*/ 22 w 84"/>
                <a:gd name="T7" fmla="*/ 12 h 16"/>
                <a:gd name="T8" fmla="*/ 35 w 84"/>
                <a:gd name="T9" fmla="*/ 12 h 16"/>
                <a:gd name="T10" fmla="*/ 46 w 84"/>
                <a:gd name="T11" fmla="*/ 12 h 16"/>
                <a:gd name="T12" fmla="*/ 58 w 84"/>
                <a:gd name="T13" fmla="*/ 12 h 16"/>
                <a:gd name="T14" fmla="*/ 68 w 84"/>
                <a:gd name="T15" fmla="*/ 12 h 16"/>
                <a:gd name="T16" fmla="*/ 75 w 84"/>
                <a:gd name="T17" fmla="*/ 14 h 16"/>
                <a:gd name="T18" fmla="*/ 79 w 84"/>
                <a:gd name="T19" fmla="*/ 16 h 16"/>
                <a:gd name="T20" fmla="*/ 84 w 84"/>
                <a:gd name="T21" fmla="*/ 7 h 16"/>
                <a:gd name="T22" fmla="*/ 77 w 84"/>
                <a:gd name="T23" fmla="*/ 5 h 16"/>
                <a:gd name="T24" fmla="*/ 68 w 84"/>
                <a:gd name="T25" fmla="*/ 2 h 16"/>
                <a:gd name="T26" fmla="*/ 58 w 84"/>
                <a:gd name="T27" fmla="*/ 0 h 16"/>
                <a:gd name="T28" fmla="*/ 46 w 84"/>
                <a:gd name="T29" fmla="*/ 0 h 16"/>
                <a:gd name="T30" fmla="*/ 35 w 84"/>
                <a:gd name="T31" fmla="*/ 0 h 16"/>
                <a:gd name="T32" fmla="*/ 22 w 84"/>
                <a:gd name="T33" fmla="*/ 0 h 16"/>
                <a:gd name="T34" fmla="*/ 11 w 84"/>
                <a:gd name="T35" fmla="*/ 2 h 16"/>
                <a:gd name="T36" fmla="*/ 0 w 84"/>
                <a:gd name="T37" fmla="*/ 4 h 16"/>
                <a:gd name="T38" fmla="*/ 0 w 84"/>
                <a:gd name="T39" fmla="*/ 4 h 16"/>
                <a:gd name="T40" fmla="*/ 0 w 84"/>
                <a:gd name="T41"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6">
                  <a:moveTo>
                    <a:pt x="0" y="13"/>
                  </a:moveTo>
                  <a:lnTo>
                    <a:pt x="0" y="13"/>
                  </a:lnTo>
                  <a:lnTo>
                    <a:pt x="11" y="12"/>
                  </a:lnTo>
                  <a:lnTo>
                    <a:pt x="22" y="12"/>
                  </a:lnTo>
                  <a:lnTo>
                    <a:pt x="35" y="12"/>
                  </a:lnTo>
                  <a:lnTo>
                    <a:pt x="46" y="12"/>
                  </a:lnTo>
                  <a:lnTo>
                    <a:pt x="58" y="12"/>
                  </a:lnTo>
                  <a:lnTo>
                    <a:pt x="68" y="12"/>
                  </a:lnTo>
                  <a:lnTo>
                    <a:pt x="75" y="14"/>
                  </a:lnTo>
                  <a:lnTo>
                    <a:pt x="79" y="16"/>
                  </a:lnTo>
                  <a:lnTo>
                    <a:pt x="84" y="7"/>
                  </a:lnTo>
                  <a:lnTo>
                    <a:pt x="77" y="5"/>
                  </a:lnTo>
                  <a:lnTo>
                    <a:pt x="68" y="2"/>
                  </a:lnTo>
                  <a:lnTo>
                    <a:pt x="58" y="0"/>
                  </a:lnTo>
                  <a:lnTo>
                    <a:pt x="46" y="0"/>
                  </a:lnTo>
                  <a:lnTo>
                    <a:pt x="35" y="0"/>
                  </a:lnTo>
                  <a:lnTo>
                    <a:pt x="22" y="0"/>
                  </a:lnTo>
                  <a:lnTo>
                    <a:pt x="11" y="2"/>
                  </a:lnTo>
                  <a:lnTo>
                    <a:pt x="0" y="4"/>
                  </a:lnTo>
                  <a:lnTo>
                    <a:pt x="0" y="4"/>
                  </a:lnTo>
                  <a:lnTo>
                    <a:pt x="0"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83" name="Freeform 1015"/>
            <p:cNvSpPr>
              <a:spLocks/>
            </p:cNvSpPr>
            <p:nvPr/>
          </p:nvSpPr>
          <p:spPr bwMode="auto">
            <a:xfrm>
              <a:off x="2903" y="3682"/>
              <a:ext cx="29" cy="5"/>
            </a:xfrm>
            <a:custGeom>
              <a:avLst/>
              <a:gdLst>
                <a:gd name="T0" fmla="*/ 0 w 88"/>
                <a:gd name="T1" fmla="*/ 9 h 15"/>
                <a:gd name="T2" fmla="*/ 0 w 88"/>
                <a:gd name="T3" fmla="*/ 9 h 15"/>
                <a:gd name="T4" fmla="*/ 7 w 88"/>
                <a:gd name="T5" fmla="*/ 10 h 15"/>
                <a:gd name="T6" fmla="*/ 17 w 88"/>
                <a:gd name="T7" fmla="*/ 12 h 15"/>
                <a:gd name="T8" fmla="*/ 29 w 88"/>
                <a:gd name="T9" fmla="*/ 13 h 15"/>
                <a:gd name="T10" fmla="*/ 41 w 88"/>
                <a:gd name="T11" fmla="*/ 15 h 15"/>
                <a:gd name="T12" fmla="*/ 54 w 88"/>
                <a:gd name="T13" fmla="*/ 15 h 15"/>
                <a:gd name="T14" fmla="*/ 67 w 88"/>
                <a:gd name="T15" fmla="*/ 15 h 15"/>
                <a:gd name="T16" fmla="*/ 78 w 88"/>
                <a:gd name="T17" fmla="*/ 15 h 15"/>
                <a:gd name="T18" fmla="*/ 88 w 88"/>
                <a:gd name="T19" fmla="*/ 13 h 15"/>
                <a:gd name="T20" fmla="*/ 88 w 88"/>
                <a:gd name="T21" fmla="*/ 4 h 15"/>
                <a:gd name="T22" fmla="*/ 78 w 88"/>
                <a:gd name="T23" fmla="*/ 4 h 15"/>
                <a:gd name="T24" fmla="*/ 67 w 88"/>
                <a:gd name="T25" fmla="*/ 4 h 15"/>
                <a:gd name="T26" fmla="*/ 54 w 88"/>
                <a:gd name="T27" fmla="*/ 4 h 15"/>
                <a:gd name="T28" fmla="*/ 41 w 88"/>
                <a:gd name="T29" fmla="*/ 4 h 15"/>
                <a:gd name="T30" fmla="*/ 29 w 88"/>
                <a:gd name="T31" fmla="*/ 4 h 15"/>
                <a:gd name="T32" fmla="*/ 17 w 88"/>
                <a:gd name="T33" fmla="*/ 2 h 15"/>
                <a:gd name="T34" fmla="*/ 7 w 88"/>
                <a:gd name="T35" fmla="*/ 1 h 15"/>
                <a:gd name="T36" fmla="*/ 0 w 88"/>
                <a:gd name="T37" fmla="*/ 0 h 15"/>
                <a:gd name="T38" fmla="*/ 0 w 88"/>
                <a:gd name="T39" fmla="*/ 0 h 15"/>
                <a:gd name="T40" fmla="*/ 0 w 88"/>
                <a:gd name="T41"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8" h="15">
                  <a:moveTo>
                    <a:pt x="0" y="9"/>
                  </a:moveTo>
                  <a:lnTo>
                    <a:pt x="0" y="9"/>
                  </a:lnTo>
                  <a:lnTo>
                    <a:pt x="7" y="10"/>
                  </a:lnTo>
                  <a:lnTo>
                    <a:pt x="17" y="12"/>
                  </a:lnTo>
                  <a:lnTo>
                    <a:pt x="29" y="13"/>
                  </a:lnTo>
                  <a:lnTo>
                    <a:pt x="41" y="15"/>
                  </a:lnTo>
                  <a:lnTo>
                    <a:pt x="54" y="15"/>
                  </a:lnTo>
                  <a:lnTo>
                    <a:pt x="67" y="15"/>
                  </a:lnTo>
                  <a:lnTo>
                    <a:pt x="78" y="15"/>
                  </a:lnTo>
                  <a:lnTo>
                    <a:pt x="88" y="13"/>
                  </a:lnTo>
                  <a:lnTo>
                    <a:pt x="88" y="4"/>
                  </a:lnTo>
                  <a:lnTo>
                    <a:pt x="78" y="4"/>
                  </a:lnTo>
                  <a:lnTo>
                    <a:pt x="67" y="4"/>
                  </a:lnTo>
                  <a:lnTo>
                    <a:pt x="54" y="4"/>
                  </a:lnTo>
                  <a:lnTo>
                    <a:pt x="41" y="4"/>
                  </a:lnTo>
                  <a:lnTo>
                    <a:pt x="29" y="4"/>
                  </a:lnTo>
                  <a:lnTo>
                    <a:pt x="17" y="2"/>
                  </a:lnTo>
                  <a:lnTo>
                    <a:pt x="7" y="1"/>
                  </a:lnTo>
                  <a:lnTo>
                    <a:pt x="0" y="0"/>
                  </a:lnTo>
                  <a:lnTo>
                    <a:pt x="0"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84" name="Freeform 1016"/>
            <p:cNvSpPr>
              <a:spLocks/>
            </p:cNvSpPr>
            <p:nvPr/>
          </p:nvSpPr>
          <p:spPr bwMode="auto">
            <a:xfrm>
              <a:off x="2842" y="3682"/>
              <a:ext cx="61" cy="11"/>
            </a:xfrm>
            <a:custGeom>
              <a:avLst/>
              <a:gdLst>
                <a:gd name="T0" fmla="*/ 0 w 183"/>
                <a:gd name="T1" fmla="*/ 33 h 33"/>
                <a:gd name="T2" fmla="*/ 0 w 183"/>
                <a:gd name="T3" fmla="*/ 33 h 33"/>
                <a:gd name="T4" fmla="*/ 7 w 183"/>
                <a:gd name="T5" fmla="*/ 32 h 33"/>
                <a:gd name="T6" fmla="*/ 15 w 183"/>
                <a:gd name="T7" fmla="*/ 31 h 33"/>
                <a:gd name="T8" fmla="*/ 26 w 183"/>
                <a:gd name="T9" fmla="*/ 30 h 33"/>
                <a:gd name="T10" fmla="*/ 39 w 183"/>
                <a:gd name="T11" fmla="*/ 27 h 33"/>
                <a:gd name="T12" fmla="*/ 52 w 183"/>
                <a:gd name="T13" fmla="*/ 25 h 33"/>
                <a:gd name="T14" fmla="*/ 67 w 183"/>
                <a:gd name="T15" fmla="*/ 24 h 33"/>
                <a:gd name="T16" fmla="*/ 81 w 183"/>
                <a:gd name="T17" fmla="*/ 22 h 33"/>
                <a:gd name="T18" fmla="*/ 96 w 183"/>
                <a:gd name="T19" fmla="*/ 19 h 33"/>
                <a:gd name="T20" fmla="*/ 111 w 183"/>
                <a:gd name="T21" fmla="*/ 17 h 33"/>
                <a:gd name="T22" fmla="*/ 126 w 183"/>
                <a:gd name="T23" fmla="*/ 16 h 33"/>
                <a:gd name="T24" fmla="*/ 140 w 183"/>
                <a:gd name="T25" fmla="*/ 14 h 33"/>
                <a:gd name="T26" fmla="*/ 152 w 183"/>
                <a:gd name="T27" fmla="*/ 13 h 33"/>
                <a:gd name="T28" fmla="*/ 163 w 183"/>
                <a:gd name="T29" fmla="*/ 11 h 33"/>
                <a:gd name="T30" fmla="*/ 172 w 183"/>
                <a:gd name="T31" fmla="*/ 10 h 33"/>
                <a:gd name="T32" fmla="*/ 179 w 183"/>
                <a:gd name="T33" fmla="*/ 11 h 33"/>
                <a:gd name="T34" fmla="*/ 183 w 183"/>
                <a:gd name="T35" fmla="*/ 10 h 33"/>
                <a:gd name="T36" fmla="*/ 183 w 183"/>
                <a:gd name="T37" fmla="*/ 1 h 33"/>
                <a:gd name="T38" fmla="*/ 179 w 183"/>
                <a:gd name="T39" fmla="*/ 0 h 33"/>
                <a:gd name="T40" fmla="*/ 172 w 183"/>
                <a:gd name="T41" fmla="*/ 1 h 33"/>
                <a:gd name="T42" fmla="*/ 163 w 183"/>
                <a:gd name="T43" fmla="*/ 2 h 33"/>
                <a:gd name="T44" fmla="*/ 152 w 183"/>
                <a:gd name="T45" fmla="*/ 3 h 33"/>
                <a:gd name="T46" fmla="*/ 140 w 183"/>
                <a:gd name="T47" fmla="*/ 5 h 33"/>
                <a:gd name="T48" fmla="*/ 126 w 183"/>
                <a:gd name="T49" fmla="*/ 7 h 33"/>
                <a:gd name="T50" fmla="*/ 111 w 183"/>
                <a:gd name="T51" fmla="*/ 8 h 33"/>
                <a:gd name="T52" fmla="*/ 96 w 183"/>
                <a:gd name="T53" fmla="*/ 10 h 33"/>
                <a:gd name="T54" fmla="*/ 81 w 183"/>
                <a:gd name="T55" fmla="*/ 13 h 33"/>
                <a:gd name="T56" fmla="*/ 67 w 183"/>
                <a:gd name="T57" fmla="*/ 15 h 33"/>
                <a:gd name="T58" fmla="*/ 52 w 183"/>
                <a:gd name="T59" fmla="*/ 16 h 33"/>
                <a:gd name="T60" fmla="*/ 39 w 183"/>
                <a:gd name="T61" fmla="*/ 18 h 33"/>
                <a:gd name="T62" fmla="*/ 26 w 183"/>
                <a:gd name="T63" fmla="*/ 21 h 33"/>
                <a:gd name="T64" fmla="*/ 15 w 183"/>
                <a:gd name="T65" fmla="*/ 22 h 33"/>
                <a:gd name="T66" fmla="*/ 7 w 183"/>
                <a:gd name="T67" fmla="*/ 23 h 33"/>
                <a:gd name="T68" fmla="*/ 0 w 183"/>
                <a:gd name="T69" fmla="*/ 24 h 33"/>
                <a:gd name="T70" fmla="*/ 0 w 183"/>
                <a:gd name="T71" fmla="*/ 24 h 33"/>
                <a:gd name="T72" fmla="*/ 0 w 183"/>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3" h="33">
                  <a:moveTo>
                    <a:pt x="0" y="33"/>
                  </a:moveTo>
                  <a:lnTo>
                    <a:pt x="0" y="33"/>
                  </a:lnTo>
                  <a:lnTo>
                    <a:pt x="7" y="32"/>
                  </a:lnTo>
                  <a:lnTo>
                    <a:pt x="15" y="31"/>
                  </a:lnTo>
                  <a:lnTo>
                    <a:pt x="26" y="30"/>
                  </a:lnTo>
                  <a:lnTo>
                    <a:pt x="39" y="27"/>
                  </a:lnTo>
                  <a:lnTo>
                    <a:pt x="52" y="25"/>
                  </a:lnTo>
                  <a:lnTo>
                    <a:pt x="67" y="24"/>
                  </a:lnTo>
                  <a:lnTo>
                    <a:pt x="81" y="22"/>
                  </a:lnTo>
                  <a:lnTo>
                    <a:pt x="96" y="19"/>
                  </a:lnTo>
                  <a:lnTo>
                    <a:pt x="111" y="17"/>
                  </a:lnTo>
                  <a:lnTo>
                    <a:pt x="126" y="16"/>
                  </a:lnTo>
                  <a:lnTo>
                    <a:pt x="140" y="14"/>
                  </a:lnTo>
                  <a:lnTo>
                    <a:pt x="152" y="13"/>
                  </a:lnTo>
                  <a:lnTo>
                    <a:pt x="163" y="11"/>
                  </a:lnTo>
                  <a:lnTo>
                    <a:pt x="172" y="10"/>
                  </a:lnTo>
                  <a:lnTo>
                    <a:pt x="179" y="11"/>
                  </a:lnTo>
                  <a:lnTo>
                    <a:pt x="183" y="10"/>
                  </a:lnTo>
                  <a:lnTo>
                    <a:pt x="183" y="1"/>
                  </a:lnTo>
                  <a:lnTo>
                    <a:pt x="179" y="0"/>
                  </a:lnTo>
                  <a:lnTo>
                    <a:pt x="172" y="1"/>
                  </a:lnTo>
                  <a:lnTo>
                    <a:pt x="163" y="2"/>
                  </a:lnTo>
                  <a:lnTo>
                    <a:pt x="152" y="3"/>
                  </a:lnTo>
                  <a:lnTo>
                    <a:pt x="140" y="5"/>
                  </a:lnTo>
                  <a:lnTo>
                    <a:pt x="126" y="7"/>
                  </a:lnTo>
                  <a:lnTo>
                    <a:pt x="111" y="8"/>
                  </a:lnTo>
                  <a:lnTo>
                    <a:pt x="96" y="10"/>
                  </a:lnTo>
                  <a:lnTo>
                    <a:pt x="81" y="13"/>
                  </a:lnTo>
                  <a:lnTo>
                    <a:pt x="67" y="15"/>
                  </a:lnTo>
                  <a:lnTo>
                    <a:pt x="52" y="16"/>
                  </a:lnTo>
                  <a:lnTo>
                    <a:pt x="39" y="18"/>
                  </a:lnTo>
                  <a:lnTo>
                    <a:pt x="26" y="21"/>
                  </a:lnTo>
                  <a:lnTo>
                    <a:pt x="15" y="22"/>
                  </a:lnTo>
                  <a:lnTo>
                    <a:pt x="7" y="23"/>
                  </a:lnTo>
                  <a:lnTo>
                    <a:pt x="0" y="24"/>
                  </a:lnTo>
                  <a:lnTo>
                    <a:pt x="0" y="24"/>
                  </a:lnTo>
                  <a:lnTo>
                    <a:pt x="0" y="3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85" name="Freeform 1017"/>
            <p:cNvSpPr>
              <a:spLocks/>
            </p:cNvSpPr>
            <p:nvPr/>
          </p:nvSpPr>
          <p:spPr bwMode="auto">
            <a:xfrm>
              <a:off x="2813" y="3688"/>
              <a:ext cx="29" cy="5"/>
            </a:xfrm>
            <a:custGeom>
              <a:avLst/>
              <a:gdLst>
                <a:gd name="T0" fmla="*/ 9 w 87"/>
                <a:gd name="T1" fmla="*/ 7 h 16"/>
                <a:gd name="T2" fmla="*/ 2 w 87"/>
                <a:gd name="T3" fmla="*/ 10 h 16"/>
                <a:gd name="T4" fmla="*/ 9 w 87"/>
                <a:gd name="T5" fmla="*/ 11 h 16"/>
                <a:gd name="T6" fmla="*/ 16 w 87"/>
                <a:gd name="T7" fmla="*/ 12 h 16"/>
                <a:gd name="T8" fmla="*/ 26 w 87"/>
                <a:gd name="T9" fmla="*/ 14 h 16"/>
                <a:gd name="T10" fmla="*/ 38 w 87"/>
                <a:gd name="T11" fmla="*/ 16 h 16"/>
                <a:gd name="T12" fmla="*/ 51 w 87"/>
                <a:gd name="T13" fmla="*/ 16 h 16"/>
                <a:gd name="T14" fmla="*/ 63 w 87"/>
                <a:gd name="T15" fmla="*/ 16 h 16"/>
                <a:gd name="T16" fmla="*/ 76 w 87"/>
                <a:gd name="T17" fmla="*/ 16 h 16"/>
                <a:gd name="T18" fmla="*/ 87 w 87"/>
                <a:gd name="T19" fmla="*/ 14 h 16"/>
                <a:gd name="T20" fmla="*/ 87 w 87"/>
                <a:gd name="T21" fmla="*/ 5 h 16"/>
                <a:gd name="T22" fmla="*/ 76 w 87"/>
                <a:gd name="T23" fmla="*/ 5 h 16"/>
                <a:gd name="T24" fmla="*/ 63 w 87"/>
                <a:gd name="T25" fmla="*/ 5 h 16"/>
                <a:gd name="T26" fmla="*/ 51 w 87"/>
                <a:gd name="T27" fmla="*/ 5 h 16"/>
                <a:gd name="T28" fmla="*/ 38 w 87"/>
                <a:gd name="T29" fmla="*/ 5 h 16"/>
                <a:gd name="T30" fmla="*/ 26 w 87"/>
                <a:gd name="T31" fmla="*/ 5 h 16"/>
                <a:gd name="T32" fmla="*/ 16 w 87"/>
                <a:gd name="T33" fmla="*/ 3 h 16"/>
                <a:gd name="T34" fmla="*/ 9 w 87"/>
                <a:gd name="T35" fmla="*/ 2 h 16"/>
                <a:gd name="T36" fmla="*/ 7 w 87"/>
                <a:gd name="T37" fmla="*/ 0 h 16"/>
                <a:gd name="T38" fmla="*/ 0 w 87"/>
                <a:gd name="T39" fmla="*/ 3 h 16"/>
                <a:gd name="T40" fmla="*/ 7 w 87"/>
                <a:gd name="T41" fmla="*/ 0 h 16"/>
                <a:gd name="T42" fmla="*/ 4 w 87"/>
                <a:gd name="T43" fmla="*/ 0 h 16"/>
                <a:gd name="T44" fmla="*/ 0 w 87"/>
                <a:gd name="T45" fmla="*/ 3 h 16"/>
                <a:gd name="T46" fmla="*/ 0 w 87"/>
                <a:gd name="T47" fmla="*/ 7 h 16"/>
                <a:gd name="T48" fmla="*/ 2 w 87"/>
                <a:gd name="T49" fmla="*/ 10 h 16"/>
                <a:gd name="T50" fmla="*/ 9 w 87"/>
                <a:gd name="T51" fmla="*/ 7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7" h="16">
                  <a:moveTo>
                    <a:pt x="9" y="7"/>
                  </a:moveTo>
                  <a:lnTo>
                    <a:pt x="2" y="10"/>
                  </a:lnTo>
                  <a:lnTo>
                    <a:pt x="9" y="11"/>
                  </a:lnTo>
                  <a:lnTo>
                    <a:pt x="16" y="12"/>
                  </a:lnTo>
                  <a:lnTo>
                    <a:pt x="26" y="14"/>
                  </a:lnTo>
                  <a:lnTo>
                    <a:pt x="38" y="16"/>
                  </a:lnTo>
                  <a:lnTo>
                    <a:pt x="51" y="16"/>
                  </a:lnTo>
                  <a:lnTo>
                    <a:pt x="63" y="16"/>
                  </a:lnTo>
                  <a:lnTo>
                    <a:pt x="76" y="16"/>
                  </a:lnTo>
                  <a:lnTo>
                    <a:pt x="87" y="14"/>
                  </a:lnTo>
                  <a:lnTo>
                    <a:pt x="87" y="5"/>
                  </a:lnTo>
                  <a:lnTo>
                    <a:pt x="76" y="5"/>
                  </a:lnTo>
                  <a:lnTo>
                    <a:pt x="63" y="5"/>
                  </a:lnTo>
                  <a:lnTo>
                    <a:pt x="51" y="5"/>
                  </a:lnTo>
                  <a:lnTo>
                    <a:pt x="38" y="5"/>
                  </a:lnTo>
                  <a:lnTo>
                    <a:pt x="26" y="5"/>
                  </a:lnTo>
                  <a:lnTo>
                    <a:pt x="16" y="3"/>
                  </a:lnTo>
                  <a:lnTo>
                    <a:pt x="9" y="2"/>
                  </a:lnTo>
                  <a:lnTo>
                    <a:pt x="7" y="0"/>
                  </a:lnTo>
                  <a:lnTo>
                    <a:pt x="0" y="3"/>
                  </a:lnTo>
                  <a:lnTo>
                    <a:pt x="7" y="0"/>
                  </a:lnTo>
                  <a:lnTo>
                    <a:pt x="4" y="0"/>
                  </a:lnTo>
                  <a:lnTo>
                    <a:pt x="0" y="3"/>
                  </a:lnTo>
                  <a:lnTo>
                    <a:pt x="0" y="7"/>
                  </a:lnTo>
                  <a:lnTo>
                    <a:pt x="2" y="10"/>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86" name="Freeform 1018"/>
            <p:cNvSpPr>
              <a:spLocks/>
            </p:cNvSpPr>
            <p:nvPr/>
          </p:nvSpPr>
          <p:spPr bwMode="auto">
            <a:xfrm>
              <a:off x="2781" y="3689"/>
              <a:ext cx="35" cy="36"/>
            </a:xfrm>
            <a:custGeom>
              <a:avLst/>
              <a:gdLst>
                <a:gd name="T0" fmla="*/ 6 w 104"/>
                <a:gd name="T1" fmla="*/ 108 h 108"/>
                <a:gd name="T2" fmla="*/ 7 w 104"/>
                <a:gd name="T3" fmla="*/ 107 h 108"/>
                <a:gd name="T4" fmla="*/ 14 w 104"/>
                <a:gd name="T5" fmla="*/ 100 h 108"/>
                <a:gd name="T6" fmla="*/ 26 w 104"/>
                <a:gd name="T7" fmla="*/ 89 h 108"/>
                <a:gd name="T8" fmla="*/ 41 w 104"/>
                <a:gd name="T9" fmla="*/ 74 h 108"/>
                <a:gd name="T10" fmla="*/ 57 w 104"/>
                <a:gd name="T11" fmla="*/ 57 h 108"/>
                <a:gd name="T12" fmla="*/ 72 w 104"/>
                <a:gd name="T13" fmla="*/ 40 h 108"/>
                <a:gd name="T14" fmla="*/ 86 w 104"/>
                <a:gd name="T15" fmla="*/ 25 h 108"/>
                <a:gd name="T16" fmla="*/ 97 w 104"/>
                <a:gd name="T17" fmla="*/ 12 h 108"/>
                <a:gd name="T18" fmla="*/ 104 w 104"/>
                <a:gd name="T19" fmla="*/ 4 h 108"/>
                <a:gd name="T20" fmla="*/ 95 w 104"/>
                <a:gd name="T21" fmla="*/ 0 h 108"/>
                <a:gd name="T22" fmla="*/ 91 w 104"/>
                <a:gd name="T23" fmla="*/ 5 h 108"/>
                <a:gd name="T24" fmla="*/ 79 w 104"/>
                <a:gd name="T25" fmla="*/ 18 h 108"/>
                <a:gd name="T26" fmla="*/ 65 w 104"/>
                <a:gd name="T27" fmla="*/ 33 h 108"/>
                <a:gd name="T28" fmla="*/ 51 w 104"/>
                <a:gd name="T29" fmla="*/ 50 h 108"/>
                <a:gd name="T30" fmla="*/ 34 w 104"/>
                <a:gd name="T31" fmla="*/ 67 h 108"/>
                <a:gd name="T32" fmla="*/ 20 w 104"/>
                <a:gd name="T33" fmla="*/ 82 h 108"/>
                <a:gd name="T34" fmla="*/ 7 w 104"/>
                <a:gd name="T35" fmla="*/ 94 h 108"/>
                <a:gd name="T36" fmla="*/ 0 w 104"/>
                <a:gd name="T37" fmla="*/ 100 h 108"/>
                <a:gd name="T38" fmla="*/ 1 w 104"/>
                <a:gd name="T39" fmla="*/ 99 h 108"/>
                <a:gd name="T40" fmla="*/ 6 w 104"/>
                <a:gd name="T41"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4" h="108">
                  <a:moveTo>
                    <a:pt x="6" y="108"/>
                  </a:moveTo>
                  <a:lnTo>
                    <a:pt x="7" y="107"/>
                  </a:lnTo>
                  <a:lnTo>
                    <a:pt x="14" y="100"/>
                  </a:lnTo>
                  <a:lnTo>
                    <a:pt x="26" y="89"/>
                  </a:lnTo>
                  <a:lnTo>
                    <a:pt x="41" y="74"/>
                  </a:lnTo>
                  <a:lnTo>
                    <a:pt x="57" y="57"/>
                  </a:lnTo>
                  <a:lnTo>
                    <a:pt x="72" y="40"/>
                  </a:lnTo>
                  <a:lnTo>
                    <a:pt x="86" y="25"/>
                  </a:lnTo>
                  <a:lnTo>
                    <a:pt x="97" y="12"/>
                  </a:lnTo>
                  <a:lnTo>
                    <a:pt x="104" y="4"/>
                  </a:lnTo>
                  <a:lnTo>
                    <a:pt x="95" y="0"/>
                  </a:lnTo>
                  <a:lnTo>
                    <a:pt x="91" y="5"/>
                  </a:lnTo>
                  <a:lnTo>
                    <a:pt x="79" y="18"/>
                  </a:lnTo>
                  <a:lnTo>
                    <a:pt x="65" y="33"/>
                  </a:lnTo>
                  <a:lnTo>
                    <a:pt x="51" y="50"/>
                  </a:lnTo>
                  <a:lnTo>
                    <a:pt x="34" y="67"/>
                  </a:lnTo>
                  <a:lnTo>
                    <a:pt x="20" y="82"/>
                  </a:lnTo>
                  <a:lnTo>
                    <a:pt x="7" y="94"/>
                  </a:lnTo>
                  <a:lnTo>
                    <a:pt x="0" y="100"/>
                  </a:lnTo>
                  <a:lnTo>
                    <a:pt x="1" y="99"/>
                  </a:lnTo>
                  <a:lnTo>
                    <a:pt x="6" y="10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87" name="Freeform 1019"/>
            <p:cNvSpPr>
              <a:spLocks/>
            </p:cNvSpPr>
            <p:nvPr/>
          </p:nvSpPr>
          <p:spPr bwMode="auto">
            <a:xfrm>
              <a:off x="2747" y="3722"/>
              <a:ext cx="36" cy="8"/>
            </a:xfrm>
            <a:custGeom>
              <a:avLst/>
              <a:gdLst>
                <a:gd name="T0" fmla="*/ 0 w 108"/>
                <a:gd name="T1" fmla="*/ 23 h 23"/>
                <a:gd name="T2" fmla="*/ 0 w 108"/>
                <a:gd name="T3" fmla="*/ 23 h 23"/>
                <a:gd name="T4" fmla="*/ 9 w 108"/>
                <a:gd name="T5" fmla="*/ 23 h 23"/>
                <a:gd name="T6" fmla="*/ 22 w 108"/>
                <a:gd name="T7" fmla="*/ 22 h 23"/>
                <a:gd name="T8" fmla="*/ 38 w 108"/>
                <a:gd name="T9" fmla="*/ 21 h 23"/>
                <a:gd name="T10" fmla="*/ 55 w 108"/>
                <a:gd name="T11" fmla="*/ 19 h 23"/>
                <a:gd name="T12" fmla="*/ 71 w 108"/>
                <a:gd name="T13" fmla="*/ 18 h 23"/>
                <a:gd name="T14" fmla="*/ 86 w 108"/>
                <a:gd name="T15" fmla="*/ 15 h 23"/>
                <a:gd name="T16" fmla="*/ 99 w 108"/>
                <a:gd name="T17" fmla="*/ 13 h 23"/>
                <a:gd name="T18" fmla="*/ 108 w 108"/>
                <a:gd name="T19" fmla="*/ 9 h 23"/>
                <a:gd name="T20" fmla="*/ 103 w 108"/>
                <a:gd name="T21" fmla="*/ 0 h 23"/>
                <a:gd name="T22" fmla="*/ 96 w 108"/>
                <a:gd name="T23" fmla="*/ 4 h 23"/>
                <a:gd name="T24" fmla="*/ 86 w 108"/>
                <a:gd name="T25" fmla="*/ 6 h 23"/>
                <a:gd name="T26" fmla="*/ 71 w 108"/>
                <a:gd name="T27" fmla="*/ 8 h 23"/>
                <a:gd name="T28" fmla="*/ 55 w 108"/>
                <a:gd name="T29" fmla="*/ 9 h 23"/>
                <a:gd name="T30" fmla="*/ 38 w 108"/>
                <a:gd name="T31" fmla="*/ 12 h 23"/>
                <a:gd name="T32" fmla="*/ 22 w 108"/>
                <a:gd name="T33" fmla="*/ 11 h 23"/>
                <a:gd name="T34" fmla="*/ 9 w 108"/>
                <a:gd name="T35" fmla="*/ 12 h 23"/>
                <a:gd name="T36" fmla="*/ 0 w 108"/>
                <a:gd name="T37" fmla="*/ 12 h 23"/>
                <a:gd name="T38" fmla="*/ 0 w 108"/>
                <a:gd name="T39" fmla="*/ 12 h 23"/>
                <a:gd name="T40" fmla="*/ 0 w 108"/>
                <a:gd name="T41"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8" h="23">
                  <a:moveTo>
                    <a:pt x="0" y="23"/>
                  </a:moveTo>
                  <a:lnTo>
                    <a:pt x="0" y="23"/>
                  </a:lnTo>
                  <a:lnTo>
                    <a:pt x="9" y="23"/>
                  </a:lnTo>
                  <a:lnTo>
                    <a:pt x="22" y="22"/>
                  </a:lnTo>
                  <a:lnTo>
                    <a:pt x="38" y="21"/>
                  </a:lnTo>
                  <a:lnTo>
                    <a:pt x="55" y="19"/>
                  </a:lnTo>
                  <a:lnTo>
                    <a:pt x="71" y="18"/>
                  </a:lnTo>
                  <a:lnTo>
                    <a:pt x="86" y="15"/>
                  </a:lnTo>
                  <a:lnTo>
                    <a:pt x="99" y="13"/>
                  </a:lnTo>
                  <a:lnTo>
                    <a:pt x="108" y="9"/>
                  </a:lnTo>
                  <a:lnTo>
                    <a:pt x="103" y="0"/>
                  </a:lnTo>
                  <a:lnTo>
                    <a:pt x="96" y="4"/>
                  </a:lnTo>
                  <a:lnTo>
                    <a:pt x="86" y="6"/>
                  </a:lnTo>
                  <a:lnTo>
                    <a:pt x="71" y="8"/>
                  </a:lnTo>
                  <a:lnTo>
                    <a:pt x="55" y="9"/>
                  </a:lnTo>
                  <a:lnTo>
                    <a:pt x="38" y="12"/>
                  </a:lnTo>
                  <a:lnTo>
                    <a:pt x="22" y="11"/>
                  </a:lnTo>
                  <a:lnTo>
                    <a:pt x="9" y="12"/>
                  </a:lnTo>
                  <a:lnTo>
                    <a:pt x="0" y="12"/>
                  </a:lnTo>
                  <a:lnTo>
                    <a:pt x="0" y="12"/>
                  </a:lnTo>
                  <a:lnTo>
                    <a:pt x="0"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88" name="Freeform 1020"/>
            <p:cNvSpPr>
              <a:spLocks/>
            </p:cNvSpPr>
            <p:nvPr/>
          </p:nvSpPr>
          <p:spPr bwMode="auto">
            <a:xfrm>
              <a:off x="2702" y="3726"/>
              <a:ext cx="45" cy="12"/>
            </a:xfrm>
            <a:custGeom>
              <a:avLst/>
              <a:gdLst>
                <a:gd name="T0" fmla="*/ 5 w 136"/>
                <a:gd name="T1" fmla="*/ 35 h 35"/>
                <a:gd name="T2" fmla="*/ 5 w 136"/>
                <a:gd name="T3" fmla="*/ 35 h 35"/>
                <a:gd name="T4" fmla="*/ 21 w 136"/>
                <a:gd name="T5" fmla="*/ 33 h 35"/>
                <a:gd name="T6" fmla="*/ 40 w 136"/>
                <a:gd name="T7" fmla="*/ 31 h 35"/>
                <a:gd name="T8" fmla="*/ 61 w 136"/>
                <a:gd name="T9" fmla="*/ 26 h 35"/>
                <a:gd name="T10" fmla="*/ 80 w 136"/>
                <a:gd name="T11" fmla="*/ 22 h 35"/>
                <a:gd name="T12" fmla="*/ 99 w 136"/>
                <a:gd name="T13" fmla="*/ 17 h 35"/>
                <a:gd name="T14" fmla="*/ 115 w 136"/>
                <a:gd name="T15" fmla="*/ 14 h 35"/>
                <a:gd name="T16" fmla="*/ 127 w 136"/>
                <a:gd name="T17" fmla="*/ 11 h 35"/>
                <a:gd name="T18" fmla="*/ 136 w 136"/>
                <a:gd name="T19" fmla="*/ 11 h 35"/>
                <a:gd name="T20" fmla="*/ 136 w 136"/>
                <a:gd name="T21" fmla="*/ 0 h 35"/>
                <a:gd name="T22" fmla="*/ 127 w 136"/>
                <a:gd name="T23" fmla="*/ 2 h 35"/>
                <a:gd name="T24" fmla="*/ 115 w 136"/>
                <a:gd name="T25" fmla="*/ 4 h 35"/>
                <a:gd name="T26" fmla="*/ 96 w 136"/>
                <a:gd name="T27" fmla="*/ 8 h 35"/>
                <a:gd name="T28" fmla="*/ 78 w 136"/>
                <a:gd name="T29" fmla="*/ 12 h 35"/>
                <a:gd name="T30" fmla="*/ 58 w 136"/>
                <a:gd name="T31" fmla="*/ 17 h 35"/>
                <a:gd name="T32" fmla="*/ 40 w 136"/>
                <a:gd name="T33" fmla="*/ 22 h 35"/>
                <a:gd name="T34" fmla="*/ 21 w 136"/>
                <a:gd name="T35" fmla="*/ 24 h 35"/>
                <a:gd name="T36" fmla="*/ 5 w 136"/>
                <a:gd name="T37" fmla="*/ 26 h 35"/>
                <a:gd name="T38" fmla="*/ 5 w 136"/>
                <a:gd name="T39" fmla="*/ 26 h 35"/>
                <a:gd name="T40" fmla="*/ 5 w 136"/>
                <a:gd name="T41" fmla="*/ 26 h 35"/>
                <a:gd name="T42" fmla="*/ 1 w 136"/>
                <a:gd name="T43" fmla="*/ 27 h 35"/>
                <a:gd name="T44" fmla="*/ 0 w 136"/>
                <a:gd name="T45" fmla="*/ 31 h 35"/>
                <a:gd name="T46" fmla="*/ 1 w 136"/>
                <a:gd name="T47" fmla="*/ 34 h 35"/>
                <a:gd name="T48" fmla="*/ 5 w 136"/>
                <a:gd name="T49"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6" h="35">
                  <a:moveTo>
                    <a:pt x="5" y="35"/>
                  </a:moveTo>
                  <a:lnTo>
                    <a:pt x="5" y="35"/>
                  </a:lnTo>
                  <a:lnTo>
                    <a:pt x="21" y="33"/>
                  </a:lnTo>
                  <a:lnTo>
                    <a:pt x="40" y="31"/>
                  </a:lnTo>
                  <a:lnTo>
                    <a:pt x="61" y="26"/>
                  </a:lnTo>
                  <a:lnTo>
                    <a:pt x="80" y="22"/>
                  </a:lnTo>
                  <a:lnTo>
                    <a:pt x="99" y="17"/>
                  </a:lnTo>
                  <a:lnTo>
                    <a:pt x="115" y="14"/>
                  </a:lnTo>
                  <a:lnTo>
                    <a:pt x="127" y="11"/>
                  </a:lnTo>
                  <a:lnTo>
                    <a:pt x="136" y="11"/>
                  </a:lnTo>
                  <a:lnTo>
                    <a:pt x="136" y="0"/>
                  </a:lnTo>
                  <a:lnTo>
                    <a:pt x="127" y="2"/>
                  </a:lnTo>
                  <a:lnTo>
                    <a:pt x="115" y="4"/>
                  </a:lnTo>
                  <a:lnTo>
                    <a:pt x="96" y="8"/>
                  </a:lnTo>
                  <a:lnTo>
                    <a:pt x="78" y="12"/>
                  </a:lnTo>
                  <a:lnTo>
                    <a:pt x="58" y="17"/>
                  </a:lnTo>
                  <a:lnTo>
                    <a:pt x="40" y="22"/>
                  </a:lnTo>
                  <a:lnTo>
                    <a:pt x="21" y="24"/>
                  </a:lnTo>
                  <a:lnTo>
                    <a:pt x="5" y="26"/>
                  </a:lnTo>
                  <a:lnTo>
                    <a:pt x="5" y="26"/>
                  </a:lnTo>
                  <a:lnTo>
                    <a:pt x="5" y="26"/>
                  </a:lnTo>
                  <a:lnTo>
                    <a:pt x="1" y="27"/>
                  </a:lnTo>
                  <a:lnTo>
                    <a:pt x="0" y="31"/>
                  </a:lnTo>
                  <a:lnTo>
                    <a:pt x="1" y="34"/>
                  </a:lnTo>
                  <a:lnTo>
                    <a:pt x="5" y="3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89" name="Freeform 1021"/>
            <p:cNvSpPr>
              <a:spLocks/>
            </p:cNvSpPr>
            <p:nvPr/>
          </p:nvSpPr>
          <p:spPr bwMode="auto">
            <a:xfrm>
              <a:off x="2629" y="3735"/>
              <a:ext cx="75" cy="25"/>
            </a:xfrm>
            <a:custGeom>
              <a:avLst/>
              <a:gdLst>
                <a:gd name="T0" fmla="*/ 5 w 225"/>
                <a:gd name="T1" fmla="*/ 76 h 76"/>
                <a:gd name="T2" fmla="*/ 6 w 225"/>
                <a:gd name="T3" fmla="*/ 76 h 76"/>
                <a:gd name="T4" fmla="*/ 19 w 225"/>
                <a:gd name="T5" fmla="*/ 72 h 76"/>
                <a:gd name="T6" fmla="*/ 33 w 225"/>
                <a:gd name="T7" fmla="*/ 69 h 76"/>
                <a:gd name="T8" fmla="*/ 48 w 225"/>
                <a:gd name="T9" fmla="*/ 64 h 76"/>
                <a:gd name="T10" fmla="*/ 63 w 225"/>
                <a:gd name="T11" fmla="*/ 60 h 76"/>
                <a:gd name="T12" fmla="*/ 78 w 225"/>
                <a:gd name="T13" fmla="*/ 54 h 76"/>
                <a:gd name="T14" fmla="*/ 94 w 225"/>
                <a:gd name="T15" fmla="*/ 49 h 76"/>
                <a:gd name="T16" fmla="*/ 110 w 225"/>
                <a:gd name="T17" fmla="*/ 44 h 76"/>
                <a:gd name="T18" fmla="*/ 126 w 225"/>
                <a:gd name="T19" fmla="*/ 38 h 76"/>
                <a:gd name="T20" fmla="*/ 141 w 225"/>
                <a:gd name="T21" fmla="*/ 33 h 76"/>
                <a:gd name="T22" fmla="*/ 156 w 225"/>
                <a:gd name="T23" fmla="*/ 28 h 76"/>
                <a:gd name="T24" fmla="*/ 170 w 225"/>
                <a:gd name="T25" fmla="*/ 23 h 76"/>
                <a:gd name="T26" fmla="*/ 183 w 225"/>
                <a:gd name="T27" fmla="*/ 18 h 76"/>
                <a:gd name="T28" fmla="*/ 196 w 225"/>
                <a:gd name="T29" fmla="*/ 15 h 76"/>
                <a:gd name="T30" fmla="*/ 207 w 225"/>
                <a:gd name="T31" fmla="*/ 13 h 76"/>
                <a:gd name="T32" fmla="*/ 217 w 225"/>
                <a:gd name="T33" fmla="*/ 10 h 76"/>
                <a:gd name="T34" fmla="*/ 225 w 225"/>
                <a:gd name="T35" fmla="*/ 9 h 76"/>
                <a:gd name="T36" fmla="*/ 225 w 225"/>
                <a:gd name="T37" fmla="*/ 0 h 76"/>
                <a:gd name="T38" fmla="*/ 217 w 225"/>
                <a:gd name="T39" fmla="*/ 1 h 76"/>
                <a:gd name="T40" fmla="*/ 205 w 225"/>
                <a:gd name="T41" fmla="*/ 4 h 76"/>
                <a:gd name="T42" fmla="*/ 194 w 225"/>
                <a:gd name="T43" fmla="*/ 6 h 76"/>
                <a:gd name="T44" fmla="*/ 181 w 225"/>
                <a:gd name="T45" fmla="*/ 9 h 76"/>
                <a:gd name="T46" fmla="*/ 167 w 225"/>
                <a:gd name="T47" fmla="*/ 14 h 76"/>
                <a:gd name="T48" fmla="*/ 154 w 225"/>
                <a:gd name="T49" fmla="*/ 18 h 76"/>
                <a:gd name="T50" fmla="*/ 139 w 225"/>
                <a:gd name="T51" fmla="*/ 24 h 76"/>
                <a:gd name="T52" fmla="*/ 124 w 225"/>
                <a:gd name="T53" fmla="*/ 29 h 76"/>
                <a:gd name="T54" fmla="*/ 108 w 225"/>
                <a:gd name="T55" fmla="*/ 34 h 76"/>
                <a:gd name="T56" fmla="*/ 92 w 225"/>
                <a:gd name="T57" fmla="*/ 40 h 76"/>
                <a:gd name="T58" fmla="*/ 76 w 225"/>
                <a:gd name="T59" fmla="*/ 45 h 76"/>
                <a:gd name="T60" fmla="*/ 61 w 225"/>
                <a:gd name="T61" fmla="*/ 50 h 76"/>
                <a:gd name="T62" fmla="*/ 46 w 225"/>
                <a:gd name="T63" fmla="*/ 55 h 76"/>
                <a:gd name="T64" fmla="*/ 31 w 225"/>
                <a:gd name="T65" fmla="*/ 60 h 76"/>
                <a:gd name="T66" fmla="*/ 16 w 225"/>
                <a:gd name="T67" fmla="*/ 63 h 76"/>
                <a:gd name="T68" fmla="*/ 4 w 225"/>
                <a:gd name="T69" fmla="*/ 67 h 76"/>
                <a:gd name="T70" fmla="*/ 5 w 225"/>
                <a:gd name="T71" fmla="*/ 67 h 76"/>
                <a:gd name="T72" fmla="*/ 4 w 225"/>
                <a:gd name="T73" fmla="*/ 67 h 76"/>
                <a:gd name="T74" fmla="*/ 1 w 225"/>
                <a:gd name="T75" fmla="*/ 69 h 76"/>
                <a:gd name="T76" fmla="*/ 0 w 225"/>
                <a:gd name="T77" fmla="*/ 72 h 76"/>
                <a:gd name="T78" fmla="*/ 3 w 225"/>
                <a:gd name="T79" fmla="*/ 75 h 76"/>
                <a:gd name="T80" fmla="*/ 6 w 225"/>
                <a:gd name="T81" fmla="*/ 76 h 76"/>
                <a:gd name="T82" fmla="*/ 5 w 225"/>
                <a:gd name="T83"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5" h="76">
                  <a:moveTo>
                    <a:pt x="5" y="76"/>
                  </a:moveTo>
                  <a:lnTo>
                    <a:pt x="6" y="76"/>
                  </a:lnTo>
                  <a:lnTo>
                    <a:pt x="19" y="72"/>
                  </a:lnTo>
                  <a:lnTo>
                    <a:pt x="33" y="69"/>
                  </a:lnTo>
                  <a:lnTo>
                    <a:pt x="48" y="64"/>
                  </a:lnTo>
                  <a:lnTo>
                    <a:pt x="63" y="60"/>
                  </a:lnTo>
                  <a:lnTo>
                    <a:pt x="78" y="54"/>
                  </a:lnTo>
                  <a:lnTo>
                    <a:pt x="94" y="49"/>
                  </a:lnTo>
                  <a:lnTo>
                    <a:pt x="110" y="44"/>
                  </a:lnTo>
                  <a:lnTo>
                    <a:pt x="126" y="38"/>
                  </a:lnTo>
                  <a:lnTo>
                    <a:pt x="141" y="33"/>
                  </a:lnTo>
                  <a:lnTo>
                    <a:pt x="156" y="28"/>
                  </a:lnTo>
                  <a:lnTo>
                    <a:pt x="170" y="23"/>
                  </a:lnTo>
                  <a:lnTo>
                    <a:pt x="183" y="18"/>
                  </a:lnTo>
                  <a:lnTo>
                    <a:pt x="196" y="15"/>
                  </a:lnTo>
                  <a:lnTo>
                    <a:pt x="207" y="13"/>
                  </a:lnTo>
                  <a:lnTo>
                    <a:pt x="217" y="10"/>
                  </a:lnTo>
                  <a:lnTo>
                    <a:pt x="225" y="9"/>
                  </a:lnTo>
                  <a:lnTo>
                    <a:pt x="225" y="0"/>
                  </a:lnTo>
                  <a:lnTo>
                    <a:pt x="217" y="1"/>
                  </a:lnTo>
                  <a:lnTo>
                    <a:pt x="205" y="4"/>
                  </a:lnTo>
                  <a:lnTo>
                    <a:pt x="194" y="6"/>
                  </a:lnTo>
                  <a:lnTo>
                    <a:pt x="181" y="9"/>
                  </a:lnTo>
                  <a:lnTo>
                    <a:pt x="167" y="14"/>
                  </a:lnTo>
                  <a:lnTo>
                    <a:pt x="154" y="18"/>
                  </a:lnTo>
                  <a:lnTo>
                    <a:pt x="139" y="24"/>
                  </a:lnTo>
                  <a:lnTo>
                    <a:pt x="124" y="29"/>
                  </a:lnTo>
                  <a:lnTo>
                    <a:pt x="108" y="34"/>
                  </a:lnTo>
                  <a:lnTo>
                    <a:pt x="92" y="40"/>
                  </a:lnTo>
                  <a:lnTo>
                    <a:pt x="76" y="45"/>
                  </a:lnTo>
                  <a:lnTo>
                    <a:pt x="61" y="50"/>
                  </a:lnTo>
                  <a:lnTo>
                    <a:pt x="46" y="55"/>
                  </a:lnTo>
                  <a:lnTo>
                    <a:pt x="31" y="60"/>
                  </a:lnTo>
                  <a:lnTo>
                    <a:pt x="16" y="63"/>
                  </a:lnTo>
                  <a:lnTo>
                    <a:pt x="4" y="67"/>
                  </a:lnTo>
                  <a:lnTo>
                    <a:pt x="5" y="67"/>
                  </a:lnTo>
                  <a:lnTo>
                    <a:pt x="4" y="67"/>
                  </a:lnTo>
                  <a:lnTo>
                    <a:pt x="1" y="69"/>
                  </a:lnTo>
                  <a:lnTo>
                    <a:pt x="0" y="72"/>
                  </a:lnTo>
                  <a:lnTo>
                    <a:pt x="3" y="75"/>
                  </a:lnTo>
                  <a:lnTo>
                    <a:pt x="6" y="76"/>
                  </a:lnTo>
                  <a:lnTo>
                    <a:pt x="5" y="7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90" name="Freeform 1022"/>
            <p:cNvSpPr>
              <a:spLocks/>
            </p:cNvSpPr>
            <p:nvPr/>
          </p:nvSpPr>
          <p:spPr bwMode="auto">
            <a:xfrm>
              <a:off x="2608" y="3757"/>
              <a:ext cx="22" cy="12"/>
            </a:xfrm>
            <a:custGeom>
              <a:avLst/>
              <a:gdLst>
                <a:gd name="T0" fmla="*/ 3 w 68"/>
                <a:gd name="T1" fmla="*/ 35 h 35"/>
                <a:gd name="T2" fmla="*/ 3 w 68"/>
                <a:gd name="T3" fmla="*/ 35 h 35"/>
                <a:gd name="T4" fmla="*/ 10 w 68"/>
                <a:gd name="T5" fmla="*/ 33 h 35"/>
                <a:gd name="T6" fmla="*/ 15 w 68"/>
                <a:gd name="T7" fmla="*/ 29 h 35"/>
                <a:gd name="T8" fmla="*/ 24 w 68"/>
                <a:gd name="T9" fmla="*/ 26 h 35"/>
                <a:gd name="T10" fmla="*/ 35 w 68"/>
                <a:gd name="T11" fmla="*/ 21 h 35"/>
                <a:gd name="T12" fmla="*/ 44 w 68"/>
                <a:gd name="T13" fmla="*/ 17 h 35"/>
                <a:gd name="T14" fmla="*/ 53 w 68"/>
                <a:gd name="T15" fmla="*/ 13 h 35"/>
                <a:gd name="T16" fmla="*/ 62 w 68"/>
                <a:gd name="T17" fmla="*/ 10 h 35"/>
                <a:gd name="T18" fmla="*/ 68 w 68"/>
                <a:gd name="T19" fmla="*/ 9 h 35"/>
                <a:gd name="T20" fmla="*/ 68 w 68"/>
                <a:gd name="T21" fmla="*/ 0 h 35"/>
                <a:gd name="T22" fmla="*/ 60 w 68"/>
                <a:gd name="T23" fmla="*/ 1 h 35"/>
                <a:gd name="T24" fmla="*/ 51 w 68"/>
                <a:gd name="T25" fmla="*/ 4 h 35"/>
                <a:gd name="T26" fmla="*/ 42 w 68"/>
                <a:gd name="T27" fmla="*/ 8 h 35"/>
                <a:gd name="T28" fmla="*/ 30 w 68"/>
                <a:gd name="T29" fmla="*/ 12 h 35"/>
                <a:gd name="T30" fmla="*/ 22 w 68"/>
                <a:gd name="T31" fmla="*/ 17 h 35"/>
                <a:gd name="T32" fmla="*/ 13 w 68"/>
                <a:gd name="T33" fmla="*/ 20 h 35"/>
                <a:gd name="T34" fmla="*/ 5 w 68"/>
                <a:gd name="T35" fmla="*/ 24 h 35"/>
                <a:gd name="T36" fmla="*/ 0 w 68"/>
                <a:gd name="T37" fmla="*/ 26 h 35"/>
                <a:gd name="T38" fmla="*/ 0 w 68"/>
                <a:gd name="T39" fmla="*/ 26 h 35"/>
                <a:gd name="T40" fmla="*/ 3 w 68"/>
                <a:gd name="T41"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35">
                  <a:moveTo>
                    <a:pt x="3" y="35"/>
                  </a:moveTo>
                  <a:lnTo>
                    <a:pt x="3" y="35"/>
                  </a:lnTo>
                  <a:lnTo>
                    <a:pt x="10" y="33"/>
                  </a:lnTo>
                  <a:lnTo>
                    <a:pt x="15" y="29"/>
                  </a:lnTo>
                  <a:lnTo>
                    <a:pt x="24" y="26"/>
                  </a:lnTo>
                  <a:lnTo>
                    <a:pt x="35" y="21"/>
                  </a:lnTo>
                  <a:lnTo>
                    <a:pt x="44" y="17"/>
                  </a:lnTo>
                  <a:lnTo>
                    <a:pt x="53" y="13"/>
                  </a:lnTo>
                  <a:lnTo>
                    <a:pt x="62" y="10"/>
                  </a:lnTo>
                  <a:lnTo>
                    <a:pt x="68" y="9"/>
                  </a:lnTo>
                  <a:lnTo>
                    <a:pt x="68" y="0"/>
                  </a:lnTo>
                  <a:lnTo>
                    <a:pt x="60" y="1"/>
                  </a:lnTo>
                  <a:lnTo>
                    <a:pt x="51" y="4"/>
                  </a:lnTo>
                  <a:lnTo>
                    <a:pt x="42" y="8"/>
                  </a:lnTo>
                  <a:lnTo>
                    <a:pt x="30" y="12"/>
                  </a:lnTo>
                  <a:lnTo>
                    <a:pt x="22" y="17"/>
                  </a:lnTo>
                  <a:lnTo>
                    <a:pt x="13" y="20"/>
                  </a:lnTo>
                  <a:lnTo>
                    <a:pt x="5" y="24"/>
                  </a:lnTo>
                  <a:lnTo>
                    <a:pt x="0" y="26"/>
                  </a:lnTo>
                  <a:lnTo>
                    <a:pt x="0" y="26"/>
                  </a:lnTo>
                  <a:lnTo>
                    <a:pt x="3" y="3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91" name="Freeform 1023"/>
            <p:cNvSpPr>
              <a:spLocks/>
            </p:cNvSpPr>
            <p:nvPr/>
          </p:nvSpPr>
          <p:spPr bwMode="auto">
            <a:xfrm>
              <a:off x="2580" y="3766"/>
              <a:ext cx="29" cy="27"/>
            </a:xfrm>
            <a:custGeom>
              <a:avLst/>
              <a:gdLst>
                <a:gd name="T0" fmla="*/ 6 w 85"/>
                <a:gd name="T1" fmla="*/ 72 h 81"/>
                <a:gd name="T2" fmla="*/ 7 w 85"/>
                <a:gd name="T3" fmla="*/ 81 h 81"/>
                <a:gd name="T4" fmla="*/ 16 w 85"/>
                <a:gd name="T5" fmla="*/ 74 h 81"/>
                <a:gd name="T6" fmla="*/ 26 w 85"/>
                <a:gd name="T7" fmla="*/ 65 h 81"/>
                <a:gd name="T8" fmla="*/ 39 w 85"/>
                <a:gd name="T9" fmla="*/ 54 h 81"/>
                <a:gd name="T10" fmla="*/ 51 w 85"/>
                <a:gd name="T11" fmla="*/ 42 h 81"/>
                <a:gd name="T12" fmla="*/ 63 w 85"/>
                <a:gd name="T13" fmla="*/ 30 h 81"/>
                <a:gd name="T14" fmla="*/ 73 w 85"/>
                <a:gd name="T15" fmla="*/ 19 h 81"/>
                <a:gd name="T16" fmla="*/ 81 w 85"/>
                <a:gd name="T17" fmla="*/ 11 h 81"/>
                <a:gd name="T18" fmla="*/ 85 w 85"/>
                <a:gd name="T19" fmla="*/ 9 h 81"/>
                <a:gd name="T20" fmla="*/ 82 w 85"/>
                <a:gd name="T21" fmla="*/ 0 h 81"/>
                <a:gd name="T22" fmla="*/ 74 w 85"/>
                <a:gd name="T23" fmla="*/ 4 h 81"/>
                <a:gd name="T24" fmla="*/ 66 w 85"/>
                <a:gd name="T25" fmla="*/ 12 h 81"/>
                <a:gd name="T26" fmla="*/ 56 w 85"/>
                <a:gd name="T27" fmla="*/ 23 h 81"/>
                <a:gd name="T28" fmla="*/ 45 w 85"/>
                <a:gd name="T29" fmla="*/ 35 h 81"/>
                <a:gd name="T30" fmla="*/ 32 w 85"/>
                <a:gd name="T31" fmla="*/ 47 h 81"/>
                <a:gd name="T32" fmla="*/ 19 w 85"/>
                <a:gd name="T33" fmla="*/ 58 h 81"/>
                <a:gd name="T34" fmla="*/ 9 w 85"/>
                <a:gd name="T35" fmla="*/ 67 h 81"/>
                <a:gd name="T36" fmla="*/ 2 w 85"/>
                <a:gd name="T37" fmla="*/ 72 h 81"/>
                <a:gd name="T38" fmla="*/ 3 w 85"/>
                <a:gd name="T39" fmla="*/ 81 h 81"/>
                <a:gd name="T40" fmla="*/ 2 w 85"/>
                <a:gd name="T41" fmla="*/ 72 h 81"/>
                <a:gd name="T42" fmla="*/ 0 w 85"/>
                <a:gd name="T43" fmla="*/ 74 h 81"/>
                <a:gd name="T44" fmla="*/ 0 w 85"/>
                <a:gd name="T45" fmla="*/ 78 h 81"/>
                <a:gd name="T46" fmla="*/ 3 w 85"/>
                <a:gd name="T47" fmla="*/ 81 h 81"/>
                <a:gd name="T48" fmla="*/ 7 w 85"/>
                <a:gd name="T49" fmla="*/ 81 h 81"/>
                <a:gd name="T50" fmla="*/ 6 w 85"/>
                <a:gd name="T51" fmla="*/ 7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5" h="81">
                  <a:moveTo>
                    <a:pt x="6" y="72"/>
                  </a:moveTo>
                  <a:lnTo>
                    <a:pt x="7" y="81"/>
                  </a:lnTo>
                  <a:lnTo>
                    <a:pt x="16" y="74"/>
                  </a:lnTo>
                  <a:lnTo>
                    <a:pt x="26" y="65"/>
                  </a:lnTo>
                  <a:lnTo>
                    <a:pt x="39" y="54"/>
                  </a:lnTo>
                  <a:lnTo>
                    <a:pt x="51" y="42"/>
                  </a:lnTo>
                  <a:lnTo>
                    <a:pt x="63" y="30"/>
                  </a:lnTo>
                  <a:lnTo>
                    <a:pt x="73" y="19"/>
                  </a:lnTo>
                  <a:lnTo>
                    <a:pt x="81" y="11"/>
                  </a:lnTo>
                  <a:lnTo>
                    <a:pt x="85" y="9"/>
                  </a:lnTo>
                  <a:lnTo>
                    <a:pt x="82" y="0"/>
                  </a:lnTo>
                  <a:lnTo>
                    <a:pt x="74" y="4"/>
                  </a:lnTo>
                  <a:lnTo>
                    <a:pt x="66" y="12"/>
                  </a:lnTo>
                  <a:lnTo>
                    <a:pt x="56" y="23"/>
                  </a:lnTo>
                  <a:lnTo>
                    <a:pt x="45" y="35"/>
                  </a:lnTo>
                  <a:lnTo>
                    <a:pt x="32" y="47"/>
                  </a:lnTo>
                  <a:lnTo>
                    <a:pt x="19" y="58"/>
                  </a:lnTo>
                  <a:lnTo>
                    <a:pt x="9" y="67"/>
                  </a:lnTo>
                  <a:lnTo>
                    <a:pt x="2" y="72"/>
                  </a:lnTo>
                  <a:lnTo>
                    <a:pt x="3" y="81"/>
                  </a:lnTo>
                  <a:lnTo>
                    <a:pt x="2" y="72"/>
                  </a:lnTo>
                  <a:lnTo>
                    <a:pt x="0" y="74"/>
                  </a:lnTo>
                  <a:lnTo>
                    <a:pt x="0" y="78"/>
                  </a:lnTo>
                  <a:lnTo>
                    <a:pt x="3" y="81"/>
                  </a:lnTo>
                  <a:lnTo>
                    <a:pt x="7" y="81"/>
                  </a:lnTo>
                  <a:lnTo>
                    <a:pt x="6" y="7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92" name="Freeform 1024"/>
            <p:cNvSpPr>
              <a:spLocks/>
            </p:cNvSpPr>
            <p:nvPr/>
          </p:nvSpPr>
          <p:spPr bwMode="auto">
            <a:xfrm>
              <a:off x="2581" y="3790"/>
              <a:ext cx="30" cy="7"/>
            </a:xfrm>
            <a:custGeom>
              <a:avLst/>
              <a:gdLst>
                <a:gd name="T0" fmla="*/ 86 w 90"/>
                <a:gd name="T1" fmla="*/ 11 h 22"/>
                <a:gd name="T2" fmla="*/ 85 w 90"/>
                <a:gd name="T3" fmla="*/ 11 h 22"/>
                <a:gd name="T4" fmla="*/ 79 w 90"/>
                <a:gd name="T5" fmla="*/ 10 h 22"/>
                <a:gd name="T6" fmla="*/ 70 w 90"/>
                <a:gd name="T7" fmla="*/ 10 h 22"/>
                <a:gd name="T8" fmla="*/ 59 w 90"/>
                <a:gd name="T9" fmla="*/ 10 h 22"/>
                <a:gd name="T10" fmla="*/ 47 w 90"/>
                <a:gd name="T11" fmla="*/ 9 h 22"/>
                <a:gd name="T12" fmla="*/ 34 w 90"/>
                <a:gd name="T13" fmla="*/ 7 h 22"/>
                <a:gd name="T14" fmla="*/ 21 w 90"/>
                <a:gd name="T15" fmla="*/ 5 h 22"/>
                <a:gd name="T16" fmla="*/ 12 w 90"/>
                <a:gd name="T17" fmla="*/ 2 h 22"/>
                <a:gd name="T18" fmla="*/ 3 w 90"/>
                <a:gd name="T19" fmla="*/ 0 h 22"/>
                <a:gd name="T20" fmla="*/ 0 w 90"/>
                <a:gd name="T21" fmla="*/ 9 h 22"/>
                <a:gd name="T22" fmla="*/ 10 w 90"/>
                <a:gd name="T23" fmla="*/ 11 h 22"/>
                <a:gd name="T24" fmla="*/ 21 w 90"/>
                <a:gd name="T25" fmla="*/ 14 h 22"/>
                <a:gd name="T26" fmla="*/ 34 w 90"/>
                <a:gd name="T27" fmla="*/ 16 h 22"/>
                <a:gd name="T28" fmla="*/ 47 w 90"/>
                <a:gd name="T29" fmla="*/ 18 h 22"/>
                <a:gd name="T30" fmla="*/ 59 w 90"/>
                <a:gd name="T31" fmla="*/ 19 h 22"/>
                <a:gd name="T32" fmla="*/ 70 w 90"/>
                <a:gd name="T33" fmla="*/ 22 h 22"/>
                <a:gd name="T34" fmla="*/ 79 w 90"/>
                <a:gd name="T35" fmla="*/ 22 h 22"/>
                <a:gd name="T36" fmla="*/ 85 w 90"/>
                <a:gd name="T37" fmla="*/ 21 h 22"/>
                <a:gd name="T38" fmla="*/ 84 w 90"/>
                <a:gd name="T39" fmla="*/ 21 h 22"/>
                <a:gd name="T40" fmla="*/ 85 w 90"/>
                <a:gd name="T41" fmla="*/ 21 h 22"/>
                <a:gd name="T42" fmla="*/ 89 w 90"/>
                <a:gd name="T43" fmla="*/ 19 h 22"/>
                <a:gd name="T44" fmla="*/ 90 w 90"/>
                <a:gd name="T45" fmla="*/ 16 h 22"/>
                <a:gd name="T46" fmla="*/ 89 w 90"/>
                <a:gd name="T47" fmla="*/ 13 h 22"/>
                <a:gd name="T48" fmla="*/ 85 w 90"/>
                <a:gd name="T49" fmla="*/ 11 h 22"/>
                <a:gd name="T50" fmla="*/ 86 w 90"/>
                <a:gd name="T51"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0" h="22">
                  <a:moveTo>
                    <a:pt x="86" y="11"/>
                  </a:moveTo>
                  <a:lnTo>
                    <a:pt x="85" y="11"/>
                  </a:lnTo>
                  <a:lnTo>
                    <a:pt x="79" y="10"/>
                  </a:lnTo>
                  <a:lnTo>
                    <a:pt x="70" y="10"/>
                  </a:lnTo>
                  <a:lnTo>
                    <a:pt x="59" y="10"/>
                  </a:lnTo>
                  <a:lnTo>
                    <a:pt x="47" y="9"/>
                  </a:lnTo>
                  <a:lnTo>
                    <a:pt x="34" y="7"/>
                  </a:lnTo>
                  <a:lnTo>
                    <a:pt x="21" y="5"/>
                  </a:lnTo>
                  <a:lnTo>
                    <a:pt x="12" y="2"/>
                  </a:lnTo>
                  <a:lnTo>
                    <a:pt x="3" y="0"/>
                  </a:lnTo>
                  <a:lnTo>
                    <a:pt x="0" y="9"/>
                  </a:lnTo>
                  <a:lnTo>
                    <a:pt x="10" y="11"/>
                  </a:lnTo>
                  <a:lnTo>
                    <a:pt x="21" y="14"/>
                  </a:lnTo>
                  <a:lnTo>
                    <a:pt x="34" y="16"/>
                  </a:lnTo>
                  <a:lnTo>
                    <a:pt x="47" y="18"/>
                  </a:lnTo>
                  <a:lnTo>
                    <a:pt x="59" y="19"/>
                  </a:lnTo>
                  <a:lnTo>
                    <a:pt x="70" y="22"/>
                  </a:lnTo>
                  <a:lnTo>
                    <a:pt x="79" y="22"/>
                  </a:lnTo>
                  <a:lnTo>
                    <a:pt x="85" y="21"/>
                  </a:lnTo>
                  <a:lnTo>
                    <a:pt x="84" y="21"/>
                  </a:lnTo>
                  <a:lnTo>
                    <a:pt x="85" y="21"/>
                  </a:lnTo>
                  <a:lnTo>
                    <a:pt x="89" y="19"/>
                  </a:lnTo>
                  <a:lnTo>
                    <a:pt x="90" y="16"/>
                  </a:lnTo>
                  <a:lnTo>
                    <a:pt x="89" y="13"/>
                  </a:lnTo>
                  <a:lnTo>
                    <a:pt x="85" y="11"/>
                  </a:lnTo>
                  <a:lnTo>
                    <a:pt x="86"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93" name="Freeform 1025"/>
            <p:cNvSpPr>
              <a:spLocks/>
            </p:cNvSpPr>
            <p:nvPr/>
          </p:nvSpPr>
          <p:spPr bwMode="auto">
            <a:xfrm>
              <a:off x="2609" y="3793"/>
              <a:ext cx="16" cy="15"/>
            </a:xfrm>
            <a:custGeom>
              <a:avLst/>
              <a:gdLst>
                <a:gd name="T0" fmla="*/ 38 w 48"/>
                <a:gd name="T1" fmla="*/ 38 h 44"/>
                <a:gd name="T2" fmla="*/ 48 w 48"/>
                <a:gd name="T3" fmla="*/ 39 h 44"/>
                <a:gd name="T4" fmla="*/ 46 w 48"/>
                <a:gd name="T5" fmla="*/ 33 h 44"/>
                <a:gd name="T6" fmla="*/ 41 w 48"/>
                <a:gd name="T7" fmla="*/ 27 h 44"/>
                <a:gd name="T8" fmla="*/ 35 w 48"/>
                <a:gd name="T9" fmla="*/ 21 h 44"/>
                <a:gd name="T10" fmla="*/ 27 w 48"/>
                <a:gd name="T11" fmla="*/ 15 h 44"/>
                <a:gd name="T12" fmla="*/ 21 w 48"/>
                <a:gd name="T13" fmla="*/ 10 h 44"/>
                <a:gd name="T14" fmla="*/ 14 w 48"/>
                <a:gd name="T15" fmla="*/ 6 h 44"/>
                <a:gd name="T16" fmla="*/ 8 w 48"/>
                <a:gd name="T17" fmla="*/ 3 h 44"/>
                <a:gd name="T18" fmla="*/ 2 w 48"/>
                <a:gd name="T19" fmla="*/ 0 h 44"/>
                <a:gd name="T20" fmla="*/ 0 w 48"/>
                <a:gd name="T21" fmla="*/ 10 h 44"/>
                <a:gd name="T22" fmla="*/ 3 w 48"/>
                <a:gd name="T23" fmla="*/ 12 h 44"/>
                <a:gd name="T24" fmla="*/ 9 w 48"/>
                <a:gd name="T25" fmla="*/ 15 h 44"/>
                <a:gd name="T26" fmla="*/ 16 w 48"/>
                <a:gd name="T27" fmla="*/ 19 h 44"/>
                <a:gd name="T28" fmla="*/ 23 w 48"/>
                <a:gd name="T29" fmla="*/ 22 h 44"/>
                <a:gd name="T30" fmla="*/ 29 w 48"/>
                <a:gd name="T31" fmla="*/ 28 h 44"/>
                <a:gd name="T32" fmla="*/ 34 w 48"/>
                <a:gd name="T33" fmla="*/ 34 h 44"/>
                <a:gd name="T34" fmla="*/ 37 w 48"/>
                <a:gd name="T35" fmla="*/ 37 h 44"/>
                <a:gd name="T36" fmla="*/ 37 w 48"/>
                <a:gd name="T37" fmla="*/ 39 h 44"/>
                <a:gd name="T38" fmla="*/ 47 w 48"/>
                <a:gd name="T39" fmla="*/ 41 h 44"/>
                <a:gd name="T40" fmla="*/ 37 w 48"/>
                <a:gd name="T41" fmla="*/ 39 h 44"/>
                <a:gd name="T42" fmla="*/ 39 w 48"/>
                <a:gd name="T43" fmla="*/ 43 h 44"/>
                <a:gd name="T44" fmla="*/ 42 w 48"/>
                <a:gd name="T45" fmla="*/ 44 h 44"/>
                <a:gd name="T46" fmla="*/ 46 w 48"/>
                <a:gd name="T47" fmla="*/ 43 h 44"/>
                <a:gd name="T48" fmla="*/ 48 w 48"/>
                <a:gd name="T49" fmla="*/ 39 h 44"/>
                <a:gd name="T50" fmla="*/ 38 w 48"/>
                <a:gd name="T51" fmla="*/ 3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44">
                  <a:moveTo>
                    <a:pt x="38" y="38"/>
                  </a:moveTo>
                  <a:lnTo>
                    <a:pt x="48" y="39"/>
                  </a:lnTo>
                  <a:lnTo>
                    <a:pt x="46" y="33"/>
                  </a:lnTo>
                  <a:lnTo>
                    <a:pt x="41" y="27"/>
                  </a:lnTo>
                  <a:lnTo>
                    <a:pt x="35" y="21"/>
                  </a:lnTo>
                  <a:lnTo>
                    <a:pt x="27" y="15"/>
                  </a:lnTo>
                  <a:lnTo>
                    <a:pt x="21" y="10"/>
                  </a:lnTo>
                  <a:lnTo>
                    <a:pt x="14" y="6"/>
                  </a:lnTo>
                  <a:lnTo>
                    <a:pt x="8" y="3"/>
                  </a:lnTo>
                  <a:lnTo>
                    <a:pt x="2" y="0"/>
                  </a:lnTo>
                  <a:lnTo>
                    <a:pt x="0" y="10"/>
                  </a:lnTo>
                  <a:lnTo>
                    <a:pt x="3" y="12"/>
                  </a:lnTo>
                  <a:lnTo>
                    <a:pt x="9" y="15"/>
                  </a:lnTo>
                  <a:lnTo>
                    <a:pt x="16" y="19"/>
                  </a:lnTo>
                  <a:lnTo>
                    <a:pt x="23" y="22"/>
                  </a:lnTo>
                  <a:lnTo>
                    <a:pt x="29" y="28"/>
                  </a:lnTo>
                  <a:lnTo>
                    <a:pt x="34" y="34"/>
                  </a:lnTo>
                  <a:lnTo>
                    <a:pt x="37" y="37"/>
                  </a:lnTo>
                  <a:lnTo>
                    <a:pt x="37" y="39"/>
                  </a:lnTo>
                  <a:lnTo>
                    <a:pt x="47" y="41"/>
                  </a:lnTo>
                  <a:lnTo>
                    <a:pt x="37" y="39"/>
                  </a:lnTo>
                  <a:lnTo>
                    <a:pt x="39" y="43"/>
                  </a:lnTo>
                  <a:lnTo>
                    <a:pt x="42" y="44"/>
                  </a:lnTo>
                  <a:lnTo>
                    <a:pt x="46" y="43"/>
                  </a:lnTo>
                  <a:lnTo>
                    <a:pt x="48" y="39"/>
                  </a:lnTo>
                  <a:lnTo>
                    <a:pt x="38" y="3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94" name="Freeform 1026"/>
            <p:cNvSpPr>
              <a:spLocks/>
            </p:cNvSpPr>
            <p:nvPr/>
          </p:nvSpPr>
          <p:spPr bwMode="auto">
            <a:xfrm>
              <a:off x="2622" y="3794"/>
              <a:ext cx="4" cy="13"/>
            </a:xfrm>
            <a:custGeom>
              <a:avLst/>
              <a:gdLst>
                <a:gd name="T0" fmla="*/ 0 w 11"/>
                <a:gd name="T1" fmla="*/ 4 h 38"/>
                <a:gd name="T2" fmla="*/ 0 w 11"/>
                <a:gd name="T3" fmla="*/ 3 h 38"/>
                <a:gd name="T4" fmla="*/ 1 w 11"/>
                <a:gd name="T5" fmla="*/ 9 h 38"/>
                <a:gd name="T6" fmla="*/ 2 w 11"/>
                <a:gd name="T7" fmla="*/ 17 h 38"/>
                <a:gd name="T8" fmla="*/ 2 w 11"/>
                <a:gd name="T9" fmla="*/ 27 h 38"/>
                <a:gd name="T10" fmla="*/ 0 w 11"/>
                <a:gd name="T11" fmla="*/ 35 h 38"/>
                <a:gd name="T12" fmla="*/ 9 w 11"/>
                <a:gd name="T13" fmla="*/ 38 h 38"/>
                <a:gd name="T14" fmla="*/ 11 w 11"/>
                <a:gd name="T15" fmla="*/ 27 h 38"/>
                <a:gd name="T16" fmla="*/ 11 w 11"/>
                <a:gd name="T17" fmla="*/ 17 h 38"/>
                <a:gd name="T18" fmla="*/ 10 w 11"/>
                <a:gd name="T19" fmla="*/ 9 h 38"/>
                <a:gd name="T20" fmla="*/ 9 w 11"/>
                <a:gd name="T21" fmla="*/ 1 h 38"/>
                <a:gd name="T22" fmla="*/ 9 w 11"/>
                <a:gd name="T23" fmla="*/ 0 h 38"/>
                <a:gd name="T24" fmla="*/ 0 w 11"/>
                <a:gd name="T25" fmla="*/ 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38">
                  <a:moveTo>
                    <a:pt x="0" y="4"/>
                  </a:moveTo>
                  <a:lnTo>
                    <a:pt x="0" y="3"/>
                  </a:lnTo>
                  <a:lnTo>
                    <a:pt x="1" y="9"/>
                  </a:lnTo>
                  <a:lnTo>
                    <a:pt x="2" y="17"/>
                  </a:lnTo>
                  <a:lnTo>
                    <a:pt x="2" y="27"/>
                  </a:lnTo>
                  <a:lnTo>
                    <a:pt x="0" y="35"/>
                  </a:lnTo>
                  <a:lnTo>
                    <a:pt x="9" y="38"/>
                  </a:lnTo>
                  <a:lnTo>
                    <a:pt x="11" y="27"/>
                  </a:lnTo>
                  <a:lnTo>
                    <a:pt x="11" y="17"/>
                  </a:lnTo>
                  <a:lnTo>
                    <a:pt x="10" y="9"/>
                  </a:lnTo>
                  <a:lnTo>
                    <a:pt x="9" y="1"/>
                  </a:lnTo>
                  <a:lnTo>
                    <a:pt x="9" y="0"/>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95" name="Freeform 1027"/>
            <p:cNvSpPr>
              <a:spLocks/>
            </p:cNvSpPr>
            <p:nvPr/>
          </p:nvSpPr>
          <p:spPr bwMode="auto">
            <a:xfrm>
              <a:off x="2622" y="3790"/>
              <a:ext cx="8" cy="6"/>
            </a:xfrm>
            <a:custGeom>
              <a:avLst/>
              <a:gdLst>
                <a:gd name="T0" fmla="*/ 16 w 25"/>
                <a:gd name="T1" fmla="*/ 7 h 16"/>
                <a:gd name="T2" fmla="*/ 21 w 25"/>
                <a:gd name="T3" fmla="*/ 3 h 16"/>
                <a:gd name="T4" fmla="*/ 13 w 25"/>
                <a:gd name="T5" fmla="*/ 0 h 16"/>
                <a:gd name="T6" fmla="*/ 7 w 25"/>
                <a:gd name="T7" fmla="*/ 3 h 16"/>
                <a:gd name="T8" fmla="*/ 0 w 25"/>
                <a:gd name="T9" fmla="*/ 7 h 16"/>
                <a:gd name="T10" fmla="*/ 0 w 25"/>
                <a:gd name="T11" fmla="*/ 16 h 16"/>
                <a:gd name="T12" fmla="*/ 9 w 25"/>
                <a:gd name="T13" fmla="*/ 12 h 16"/>
                <a:gd name="T14" fmla="*/ 9 w 25"/>
                <a:gd name="T15" fmla="*/ 12 h 16"/>
                <a:gd name="T16" fmla="*/ 9 w 25"/>
                <a:gd name="T17" fmla="*/ 12 h 16"/>
                <a:gd name="T18" fmla="*/ 13 w 25"/>
                <a:gd name="T19" fmla="*/ 12 h 16"/>
                <a:gd name="T20" fmla="*/ 19 w 25"/>
                <a:gd name="T21" fmla="*/ 12 h 16"/>
                <a:gd name="T22" fmla="*/ 25 w 25"/>
                <a:gd name="T23" fmla="*/ 7 h 16"/>
                <a:gd name="T24" fmla="*/ 19 w 25"/>
                <a:gd name="T25" fmla="*/ 12 h 16"/>
                <a:gd name="T26" fmla="*/ 23 w 25"/>
                <a:gd name="T27" fmla="*/ 11 h 16"/>
                <a:gd name="T28" fmla="*/ 25 w 25"/>
                <a:gd name="T29" fmla="*/ 8 h 16"/>
                <a:gd name="T30" fmla="*/ 25 w 25"/>
                <a:gd name="T31" fmla="*/ 5 h 16"/>
                <a:gd name="T32" fmla="*/ 21 w 25"/>
                <a:gd name="T33" fmla="*/ 3 h 16"/>
                <a:gd name="T34" fmla="*/ 16 w 25"/>
                <a:gd name="T35" fmla="*/ 7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16">
                  <a:moveTo>
                    <a:pt x="16" y="7"/>
                  </a:moveTo>
                  <a:lnTo>
                    <a:pt x="21" y="3"/>
                  </a:lnTo>
                  <a:lnTo>
                    <a:pt x="13" y="0"/>
                  </a:lnTo>
                  <a:lnTo>
                    <a:pt x="7" y="3"/>
                  </a:lnTo>
                  <a:lnTo>
                    <a:pt x="0" y="7"/>
                  </a:lnTo>
                  <a:lnTo>
                    <a:pt x="0" y="16"/>
                  </a:lnTo>
                  <a:lnTo>
                    <a:pt x="9" y="12"/>
                  </a:lnTo>
                  <a:lnTo>
                    <a:pt x="9" y="12"/>
                  </a:lnTo>
                  <a:lnTo>
                    <a:pt x="9" y="12"/>
                  </a:lnTo>
                  <a:lnTo>
                    <a:pt x="13" y="12"/>
                  </a:lnTo>
                  <a:lnTo>
                    <a:pt x="19" y="12"/>
                  </a:lnTo>
                  <a:lnTo>
                    <a:pt x="25" y="7"/>
                  </a:lnTo>
                  <a:lnTo>
                    <a:pt x="19" y="12"/>
                  </a:lnTo>
                  <a:lnTo>
                    <a:pt x="23" y="11"/>
                  </a:lnTo>
                  <a:lnTo>
                    <a:pt x="25" y="8"/>
                  </a:lnTo>
                  <a:lnTo>
                    <a:pt x="25" y="5"/>
                  </a:lnTo>
                  <a:lnTo>
                    <a:pt x="21" y="3"/>
                  </a:lnTo>
                  <a:lnTo>
                    <a:pt x="16"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96" name="Freeform 1028"/>
            <p:cNvSpPr>
              <a:spLocks/>
            </p:cNvSpPr>
            <p:nvPr/>
          </p:nvSpPr>
          <p:spPr bwMode="auto">
            <a:xfrm>
              <a:off x="2627" y="3781"/>
              <a:ext cx="5" cy="12"/>
            </a:xfrm>
            <a:custGeom>
              <a:avLst/>
              <a:gdLst>
                <a:gd name="T0" fmla="*/ 8 w 13"/>
                <a:gd name="T1" fmla="*/ 0 h 36"/>
                <a:gd name="T2" fmla="*/ 7 w 13"/>
                <a:gd name="T3" fmla="*/ 1 h 36"/>
                <a:gd name="T4" fmla="*/ 2 w 13"/>
                <a:gd name="T5" fmla="*/ 9 h 36"/>
                <a:gd name="T6" fmla="*/ 1 w 13"/>
                <a:gd name="T7" fmla="*/ 18 h 36"/>
                <a:gd name="T8" fmla="*/ 1 w 13"/>
                <a:gd name="T9" fmla="*/ 27 h 36"/>
                <a:gd name="T10" fmla="*/ 0 w 13"/>
                <a:gd name="T11" fmla="*/ 36 h 36"/>
                <a:gd name="T12" fmla="*/ 9 w 13"/>
                <a:gd name="T13" fmla="*/ 36 h 36"/>
                <a:gd name="T14" fmla="*/ 10 w 13"/>
                <a:gd name="T15" fmla="*/ 27 h 36"/>
                <a:gd name="T16" fmla="*/ 10 w 13"/>
                <a:gd name="T17" fmla="*/ 18 h 36"/>
                <a:gd name="T18" fmla="*/ 11 w 13"/>
                <a:gd name="T19" fmla="*/ 11 h 36"/>
                <a:gd name="T20" fmla="*/ 13 w 13"/>
                <a:gd name="T21" fmla="*/ 8 h 36"/>
                <a:gd name="T22" fmla="*/ 12 w 13"/>
                <a:gd name="T23" fmla="*/ 9 h 36"/>
                <a:gd name="T24" fmla="*/ 8 w 13"/>
                <a:gd name="T2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36">
                  <a:moveTo>
                    <a:pt x="8" y="0"/>
                  </a:moveTo>
                  <a:lnTo>
                    <a:pt x="7" y="1"/>
                  </a:lnTo>
                  <a:lnTo>
                    <a:pt x="2" y="9"/>
                  </a:lnTo>
                  <a:lnTo>
                    <a:pt x="1" y="18"/>
                  </a:lnTo>
                  <a:lnTo>
                    <a:pt x="1" y="27"/>
                  </a:lnTo>
                  <a:lnTo>
                    <a:pt x="0" y="36"/>
                  </a:lnTo>
                  <a:lnTo>
                    <a:pt x="9" y="36"/>
                  </a:lnTo>
                  <a:lnTo>
                    <a:pt x="10" y="27"/>
                  </a:lnTo>
                  <a:lnTo>
                    <a:pt x="10" y="18"/>
                  </a:lnTo>
                  <a:lnTo>
                    <a:pt x="11" y="11"/>
                  </a:lnTo>
                  <a:lnTo>
                    <a:pt x="13" y="8"/>
                  </a:lnTo>
                  <a:lnTo>
                    <a:pt x="12" y="9"/>
                  </a:lnTo>
                  <a:lnTo>
                    <a:pt x="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97" name="Freeform 1029"/>
            <p:cNvSpPr>
              <a:spLocks/>
            </p:cNvSpPr>
            <p:nvPr/>
          </p:nvSpPr>
          <p:spPr bwMode="auto">
            <a:xfrm>
              <a:off x="2630" y="3769"/>
              <a:ext cx="15" cy="15"/>
            </a:xfrm>
            <a:custGeom>
              <a:avLst/>
              <a:gdLst>
                <a:gd name="T0" fmla="*/ 46 w 46"/>
                <a:gd name="T1" fmla="*/ 0 h 43"/>
                <a:gd name="T2" fmla="*/ 46 w 46"/>
                <a:gd name="T3" fmla="*/ 0 h 43"/>
                <a:gd name="T4" fmla="*/ 39 w 46"/>
                <a:gd name="T5" fmla="*/ 3 h 43"/>
                <a:gd name="T6" fmla="*/ 32 w 46"/>
                <a:gd name="T7" fmla="*/ 6 h 43"/>
                <a:gd name="T8" fmla="*/ 26 w 46"/>
                <a:gd name="T9" fmla="*/ 11 h 43"/>
                <a:gd name="T10" fmla="*/ 18 w 46"/>
                <a:gd name="T11" fmla="*/ 16 h 43"/>
                <a:gd name="T12" fmla="*/ 12 w 46"/>
                <a:gd name="T13" fmla="*/ 22 h 43"/>
                <a:gd name="T14" fmla="*/ 7 w 46"/>
                <a:gd name="T15" fmla="*/ 28 h 43"/>
                <a:gd name="T16" fmla="*/ 2 w 46"/>
                <a:gd name="T17" fmla="*/ 32 h 43"/>
                <a:gd name="T18" fmla="*/ 0 w 46"/>
                <a:gd name="T19" fmla="*/ 34 h 43"/>
                <a:gd name="T20" fmla="*/ 4 w 46"/>
                <a:gd name="T21" fmla="*/ 43 h 43"/>
                <a:gd name="T22" fmla="*/ 9 w 46"/>
                <a:gd name="T23" fmla="*/ 39 h 43"/>
                <a:gd name="T24" fmla="*/ 13 w 46"/>
                <a:gd name="T25" fmla="*/ 35 h 43"/>
                <a:gd name="T26" fmla="*/ 19 w 46"/>
                <a:gd name="T27" fmla="*/ 29 h 43"/>
                <a:gd name="T28" fmla="*/ 25 w 46"/>
                <a:gd name="T29" fmla="*/ 23 h 43"/>
                <a:gd name="T30" fmla="*/ 31 w 46"/>
                <a:gd name="T31" fmla="*/ 20 h 43"/>
                <a:gd name="T32" fmla="*/ 36 w 46"/>
                <a:gd name="T33" fmla="*/ 15 h 43"/>
                <a:gd name="T34" fmla="*/ 41 w 46"/>
                <a:gd name="T35" fmla="*/ 12 h 43"/>
                <a:gd name="T36" fmla="*/ 46 w 46"/>
                <a:gd name="T37" fmla="*/ 12 h 43"/>
                <a:gd name="T38" fmla="*/ 46 w 46"/>
                <a:gd name="T39" fmla="*/ 12 h 43"/>
                <a:gd name="T40" fmla="*/ 46 w 46"/>
                <a:gd name="T4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43">
                  <a:moveTo>
                    <a:pt x="46" y="0"/>
                  </a:moveTo>
                  <a:lnTo>
                    <a:pt x="46" y="0"/>
                  </a:lnTo>
                  <a:lnTo>
                    <a:pt x="39" y="3"/>
                  </a:lnTo>
                  <a:lnTo>
                    <a:pt x="32" y="6"/>
                  </a:lnTo>
                  <a:lnTo>
                    <a:pt x="26" y="11"/>
                  </a:lnTo>
                  <a:lnTo>
                    <a:pt x="18" y="16"/>
                  </a:lnTo>
                  <a:lnTo>
                    <a:pt x="12" y="22"/>
                  </a:lnTo>
                  <a:lnTo>
                    <a:pt x="7" y="28"/>
                  </a:lnTo>
                  <a:lnTo>
                    <a:pt x="2" y="32"/>
                  </a:lnTo>
                  <a:lnTo>
                    <a:pt x="0" y="34"/>
                  </a:lnTo>
                  <a:lnTo>
                    <a:pt x="4" y="43"/>
                  </a:lnTo>
                  <a:lnTo>
                    <a:pt x="9" y="39"/>
                  </a:lnTo>
                  <a:lnTo>
                    <a:pt x="13" y="35"/>
                  </a:lnTo>
                  <a:lnTo>
                    <a:pt x="19" y="29"/>
                  </a:lnTo>
                  <a:lnTo>
                    <a:pt x="25" y="23"/>
                  </a:lnTo>
                  <a:lnTo>
                    <a:pt x="31" y="20"/>
                  </a:lnTo>
                  <a:lnTo>
                    <a:pt x="36" y="15"/>
                  </a:lnTo>
                  <a:lnTo>
                    <a:pt x="41" y="12"/>
                  </a:lnTo>
                  <a:lnTo>
                    <a:pt x="46" y="12"/>
                  </a:lnTo>
                  <a:lnTo>
                    <a:pt x="46" y="12"/>
                  </a:lnTo>
                  <a:lnTo>
                    <a:pt x="4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98" name="Freeform 1030"/>
            <p:cNvSpPr>
              <a:spLocks/>
            </p:cNvSpPr>
            <p:nvPr/>
          </p:nvSpPr>
          <p:spPr bwMode="auto">
            <a:xfrm>
              <a:off x="2645" y="3769"/>
              <a:ext cx="11" cy="12"/>
            </a:xfrm>
            <a:custGeom>
              <a:avLst/>
              <a:gdLst>
                <a:gd name="T0" fmla="*/ 30 w 32"/>
                <a:gd name="T1" fmla="*/ 30 h 35"/>
                <a:gd name="T2" fmla="*/ 32 w 32"/>
                <a:gd name="T3" fmla="*/ 31 h 35"/>
                <a:gd name="T4" fmla="*/ 28 w 32"/>
                <a:gd name="T5" fmla="*/ 23 h 35"/>
                <a:gd name="T6" fmla="*/ 21 w 32"/>
                <a:gd name="T7" fmla="*/ 14 h 35"/>
                <a:gd name="T8" fmla="*/ 12 w 32"/>
                <a:gd name="T9" fmla="*/ 5 h 35"/>
                <a:gd name="T10" fmla="*/ 0 w 32"/>
                <a:gd name="T11" fmla="*/ 0 h 35"/>
                <a:gd name="T12" fmla="*/ 0 w 32"/>
                <a:gd name="T13" fmla="*/ 12 h 35"/>
                <a:gd name="T14" fmla="*/ 8 w 32"/>
                <a:gd name="T15" fmla="*/ 14 h 35"/>
                <a:gd name="T16" fmla="*/ 14 w 32"/>
                <a:gd name="T17" fmla="*/ 21 h 35"/>
                <a:gd name="T18" fmla="*/ 19 w 32"/>
                <a:gd name="T19" fmla="*/ 28 h 35"/>
                <a:gd name="T20" fmla="*/ 22 w 32"/>
                <a:gd name="T21" fmla="*/ 34 h 35"/>
                <a:gd name="T22" fmla="*/ 24 w 32"/>
                <a:gd name="T23" fmla="*/ 35 h 35"/>
                <a:gd name="T24" fmla="*/ 30 w 32"/>
                <a:gd name="T25" fmla="*/ 3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35">
                  <a:moveTo>
                    <a:pt x="30" y="30"/>
                  </a:moveTo>
                  <a:lnTo>
                    <a:pt x="32" y="31"/>
                  </a:lnTo>
                  <a:lnTo>
                    <a:pt x="28" y="23"/>
                  </a:lnTo>
                  <a:lnTo>
                    <a:pt x="21" y="14"/>
                  </a:lnTo>
                  <a:lnTo>
                    <a:pt x="12" y="5"/>
                  </a:lnTo>
                  <a:lnTo>
                    <a:pt x="0" y="0"/>
                  </a:lnTo>
                  <a:lnTo>
                    <a:pt x="0" y="12"/>
                  </a:lnTo>
                  <a:lnTo>
                    <a:pt x="8" y="14"/>
                  </a:lnTo>
                  <a:lnTo>
                    <a:pt x="14" y="21"/>
                  </a:lnTo>
                  <a:lnTo>
                    <a:pt x="19" y="28"/>
                  </a:lnTo>
                  <a:lnTo>
                    <a:pt x="22" y="34"/>
                  </a:lnTo>
                  <a:lnTo>
                    <a:pt x="24" y="35"/>
                  </a:lnTo>
                  <a:lnTo>
                    <a:pt x="30"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599" name="Freeform 1031"/>
            <p:cNvSpPr>
              <a:spLocks/>
            </p:cNvSpPr>
            <p:nvPr/>
          </p:nvSpPr>
          <p:spPr bwMode="auto">
            <a:xfrm>
              <a:off x="2653" y="3779"/>
              <a:ext cx="6" cy="13"/>
            </a:xfrm>
            <a:custGeom>
              <a:avLst/>
              <a:gdLst>
                <a:gd name="T0" fmla="*/ 9 w 17"/>
                <a:gd name="T1" fmla="*/ 28 h 37"/>
                <a:gd name="T2" fmla="*/ 17 w 17"/>
                <a:gd name="T3" fmla="*/ 32 h 37"/>
                <a:gd name="T4" fmla="*/ 14 w 17"/>
                <a:gd name="T5" fmla="*/ 25 h 37"/>
                <a:gd name="T6" fmla="*/ 13 w 17"/>
                <a:gd name="T7" fmla="*/ 15 h 37"/>
                <a:gd name="T8" fmla="*/ 10 w 17"/>
                <a:gd name="T9" fmla="*/ 7 h 37"/>
                <a:gd name="T10" fmla="*/ 6 w 17"/>
                <a:gd name="T11" fmla="*/ 0 h 37"/>
                <a:gd name="T12" fmla="*/ 0 w 17"/>
                <a:gd name="T13" fmla="*/ 5 h 37"/>
                <a:gd name="T14" fmla="*/ 1 w 17"/>
                <a:gd name="T15" fmla="*/ 9 h 37"/>
                <a:gd name="T16" fmla="*/ 4 w 17"/>
                <a:gd name="T17" fmla="*/ 17 h 37"/>
                <a:gd name="T18" fmla="*/ 5 w 17"/>
                <a:gd name="T19" fmla="*/ 25 h 37"/>
                <a:gd name="T20" fmla="*/ 5 w 17"/>
                <a:gd name="T21" fmla="*/ 32 h 37"/>
                <a:gd name="T22" fmla="*/ 13 w 17"/>
                <a:gd name="T23" fmla="*/ 37 h 37"/>
                <a:gd name="T24" fmla="*/ 5 w 17"/>
                <a:gd name="T25" fmla="*/ 32 h 37"/>
                <a:gd name="T26" fmla="*/ 8 w 17"/>
                <a:gd name="T27" fmla="*/ 36 h 37"/>
                <a:gd name="T28" fmla="*/ 11 w 17"/>
                <a:gd name="T29" fmla="*/ 37 h 37"/>
                <a:gd name="T30" fmla="*/ 14 w 17"/>
                <a:gd name="T31" fmla="*/ 36 h 37"/>
                <a:gd name="T32" fmla="*/ 17 w 17"/>
                <a:gd name="T33" fmla="*/ 32 h 37"/>
                <a:gd name="T34" fmla="*/ 9 w 17"/>
                <a:gd name="T35" fmla="*/ 2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37">
                  <a:moveTo>
                    <a:pt x="9" y="28"/>
                  </a:moveTo>
                  <a:lnTo>
                    <a:pt x="17" y="32"/>
                  </a:lnTo>
                  <a:lnTo>
                    <a:pt x="14" y="25"/>
                  </a:lnTo>
                  <a:lnTo>
                    <a:pt x="13" y="15"/>
                  </a:lnTo>
                  <a:lnTo>
                    <a:pt x="10" y="7"/>
                  </a:lnTo>
                  <a:lnTo>
                    <a:pt x="6" y="0"/>
                  </a:lnTo>
                  <a:lnTo>
                    <a:pt x="0" y="5"/>
                  </a:lnTo>
                  <a:lnTo>
                    <a:pt x="1" y="9"/>
                  </a:lnTo>
                  <a:lnTo>
                    <a:pt x="4" y="17"/>
                  </a:lnTo>
                  <a:lnTo>
                    <a:pt x="5" y="25"/>
                  </a:lnTo>
                  <a:lnTo>
                    <a:pt x="5" y="32"/>
                  </a:lnTo>
                  <a:lnTo>
                    <a:pt x="13" y="37"/>
                  </a:lnTo>
                  <a:lnTo>
                    <a:pt x="5" y="32"/>
                  </a:lnTo>
                  <a:lnTo>
                    <a:pt x="8" y="36"/>
                  </a:lnTo>
                  <a:lnTo>
                    <a:pt x="11" y="37"/>
                  </a:lnTo>
                  <a:lnTo>
                    <a:pt x="14" y="36"/>
                  </a:lnTo>
                  <a:lnTo>
                    <a:pt x="17" y="32"/>
                  </a:lnTo>
                  <a:lnTo>
                    <a:pt x="9" y="2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00" name="Freeform 1032"/>
            <p:cNvSpPr>
              <a:spLocks/>
            </p:cNvSpPr>
            <p:nvPr/>
          </p:nvSpPr>
          <p:spPr bwMode="auto">
            <a:xfrm>
              <a:off x="2656" y="3787"/>
              <a:ext cx="24" cy="18"/>
            </a:xfrm>
            <a:custGeom>
              <a:avLst/>
              <a:gdLst>
                <a:gd name="T0" fmla="*/ 60 w 70"/>
                <a:gd name="T1" fmla="*/ 47 h 55"/>
                <a:gd name="T2" fmla="*/ 70 w 70"/>
                <a:gd name="T3" fmla="*/ 50 h 55"/>
                <a:gd name="T4" fmla="*/ 66 w 70"/>
                <a:gd name="T5" fmla="*/ 35 h 55"/>
                <a:gd name="T6" fmla="*/ 62 w 70"/>
                <a:gd name="T7" fmla="*/ 23 h 55"/>
                <a:gd name="T8" fmla="*/ 54 w 70"/>
                <a:gd name="T9" fmla="*/ 12 h 55"/>
                <a:gd name="T10" fmla="*/ 43 w 70"/>
                <a:gd name="T11" fmla="*/ 6 h 55"/>
                <a:gd name="T12" fmla="*/ 32 w 70"/>
                <a:gd name="T13" fmla="*/ 2 h 55"/>
                <a:gd name="T14" fmla="*/ 20 w 70"/>
                <a:gd name="T15" fmla="*/ 0 h 55"/>
                <a:gd name="T16" fmla="*/ 9 w 70"/>
                <a:gd name="T17" fmla="*/ 2 h 55"/>
                <a:gd name="T18" fmla="*/ 0 w 70"/>
                <a:gd name="T19" fmla="*/ 6 h 55"/>
                <a:gd name="T20" fmla="*/ 4 w 70"/>
                <a:gd name="T21" fmla="*/ 15 h 55"/>
                <a:gd name="T22" fmla="*/ 11 w 70"/>
                <a:gd name="T23" fmla="*/ 11 h 55"/>
                <a:gd name="T24" fmla="*/ 20 w 70"/>
                <a:gd name="T25" fmla="*/ 11 h 55"/>
                <a:gd name="T26" fmla="*/ 29 w 70"/>
                <a:gd name="T27" fmla="*/ 11 h 55"/>
                <a:gd name="T28" fmla="*/ 39 w 70"/>
                <a:gd name="T29" fmla="*/ 15 h 55"/>
                <a:gd name="T30" fmla="*/ 47 w 70"/>
                <a:gd name="T31" fmla="*/ 19 h 55"/>
                <a:gd name="T32" fmla="*/ 52 w 70"/>
                <a:gd name="T33" fmla="*/ 27 h 55"/>
                <a:gd name="T34" fmla="*/ 57 w 70"/>
                <a:gd name="T35" fmla="*/ 38 h 55"/>
                <a:gd name="T36" fmla="*/ 58 w 70"/>
                <a:gd name="T37" fmla="*/ 50 h 55"/>
                <a:gd name="T38" fmla="*/ 67 w 70"/>
                <a:gd name="T39" fmla="*/ 54 h 55"/>
                <a:gd name="T40" fmla="*/ 58 w 70"/>
                <a:gd name="T41" fmla="*/ 50 h 55"/>
                <a:gd name="T42" fmla="*/ 60 w 70"/>
                <a:gd name="T43" fmla="*/ 54 h 55"/>
                <a:gd name="T44" fmla="*/ 64 w 70"/>
                <a:gd name="T45" fmla="*/ 55 h 55"/>
                <a:gd name="T46" fmla="*/ 67 w 70"/>
                <a:gd name="T47" fmla="*/ 54 h 55"/>
                <a:gd name="T48" fmla="*/ 70 w 70"/>
                <a:gd name="T49" fmla="*/ 50 h 55"/>
                <a:gd name="T50" fmla="*/ 60 w 70"/>
                <a:gd name="T51" fmla="*/ 47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 h="55">
                  <a:moveTo>
                    <a:pt x="60" y="47"/>
                  </a:moveTo>
                  <a:lnTo>
                    <a:pt x="70" y="50"/>
                  </a:lnTo>
                  <a:lnTo>
                    <a:pt x="66" y="35"/>
                  </a:lnTo>
                  <a:lnTo>
                    <a:pt x="62" y="23"/>
                  </a:lnTo>
                  <a:lnTo>
                    <a:pt x="54" y="12"/>
                  </a:lnTo>
                  <a:lnTo>
                    <a:pt x="43" y="6"/>
                  </a:lnTo>
                  <a:lnTo>
                    <a:pt x="32" y="2"/>
                  </a:lnTo>
                  <a:lnTo>
                    <a:pt x="20" y="0"/>
                  </a:lnTo>
                  <a:lnTo>
                    <a:pt x="9" y="2"/>
                  </a:lnTo>
                  <a:lnTo>
                    <a:pt x="0" y="6"/>
                  </a:lnTo>
                  <a:lnTo>
                    <a:pt x="4" y="15"/>
                  </a:lnTo>
                  <a:lnTo>
                    <a:pt x="11" y="11"/>
                  </a:lnTo>
                  <a:lnTo>
                    <a:pt x="20" y="11"/>
                  </a:lnTo>
                  <a:lnTo>
                    <a:pt x="29" y="11"/>
                  </a:lnTo>
                  <a:lnTo>
                    <a:pt x="39" y="15"/>
                  </a:lnTo>
                  <a:lnTo>
                    <a:pt x="47" y="19"/>
                  </a:lnTo>
                  <a:lnTo>
                    <a:pt x="52" y="27"/>
                  </a:lnTo>
                  <a:lnTo>
                    <a:pt x="57" y="38"/>
                  </a:lnTo>
                  <a:lnTo>
                    <a:pt x="58" y="50"/>
                  </a:lnTo>
                  <a:lnTo>
                    <a:pt x="67" y="54"/>
                  </a:lnTo>
                  <a:lnTo>
                    <a:pt x="58" y="50"/>
                  </a:lnTo>
                  <a:lnTo>
                    <a:pt x="60" y="54"/>
                  </a:lnTo>
                  <a:lnTo>
                    <a:pt x="64" y="55"/>
                  </a:lnTo>
                  <a:lnTo>
                    <a:pt x="67" y="54"/>
                  </a:lnTo>
                  <a:lnTo>
                    <a:pt x="70" y="50"/>
                  </a:lnTo>
                  <a:lnTo>
                    <a:pt x="60" y="4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01" name="Freeform 1033"/>
            <p:cNvSpPr>
              <a:spLocks/>
            </p:cNvSpPr>
            <p:nvPr/>
          </p:nvSpPr>
          <p:spPr bwMode="auto">
            <a:xfrm>
              <a:off x="2676" y="3797"/>
              <a:ext cx="14" cy="8"/>
            </a:xfrm>
            <a:custGeom>
              <a:avLst/>
              <a:gdLst>
                <a:gd name="T0" fmla="*/ 40 w 40"/>
                <a:gd name="T1" fmla="*/ 2 h 22"/>
                <a:gd name="T2" fmla="*/ 40 w 40"/>
                <a:gd name="T3" fmla="*/ 1 h 22"/>
                <a:gd name="T4" fmla="*/ 36 w 40"/>
                <a:gd name="T5" fmla="*/ 0 h 22"/>
                <a:gd name="T6" fmla="*/ 31 w 40"/>
                <a:gd name="T7" fmla="*/ 0 h 22"/>
                <a:gd name="T8" fmla="*/ 26 w 40"/>
                <a:gd name="T9" fmla="*/ 1 h 22"/>
                <a:gd name="T10" fmla="*/ 20 w 40"/>
                <a:gd name="T11" fmla="*/ 3 h 22"/>
                <a:gd name="T12" fmla="*/ 14 w 40"/>
                <a:gd name="T13" fmla="*/ 6 h 22"/>
                <a:gd name="T14" fmla="*/ 10 w 40"/>
                <a:gd name="T15" fmla="*/ 8 h 22"/>
                <a:gd name="T16" fmla="*/ 5 w 40"/>
                <a:gd name="T17" fmla="*/ 10 h 22"/>
                <a:gd name="T18" fmla="*/ 0 w 40"/>
                <a:gd name="T19" fmla="*/ 15 h 22"/>
                <a:gd name="T20" fmla="*/ 7 w 40"/>
                <a:gd name="T21" fmla="*/ 22 h 22"/>
                <a:gd name="T22" fmla="*/ 10 w 40"/>
                <a:gd name="T23" fmla="*/ 19 h 22"/>
                <a:gd name="T24" fmla="*/ 14 w 40"/>
                <a:gd name="T25" fmla="*/ 17 h 22"/>
                <a:gd name="T26" fmla="*/ 19 w 40"/>
                <a:gd name="T27" fmla="*/ 15 h 22"/>
                <a:gd name="T28" fmla="*/ 24 w 40"/>
                <a:gd name="T29" fmla="*/ 12 h 22"/>
                <a:gd name="T30" fmla="*/ 28 w 40"/>
                <a:gd name="T31" fmla="*/ 10 h 22"/>
                <a:gd name="T32" fmla="*/ 31 w 40"/>
                <a:gd name="T33" fmla="*/ 9 h 22"/>
                <a:gd name="T34" fmla="*/ 36 w 40"/>
                <a:gd name="T35" fmla="*/ 9 h 22"/>
                <a:gd name="T36" fmla="*/ 36 w 40"/>
                <a:gd name="T37" fmla="*/ 10 h 22"/>
                <a:gd name="T38" fmla="*/ 36 w 40"/>
                <a:gd name="T39" fmla="*/ 9 h 22"/>
                <a:gd name="T40" fmla="*/ 40 w 40"/>
                <a:gd name="T41"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22">
                  <a:moveTo>
                    <a:pt x="40" y="2"/>
                  </a:moveTo>
                  <a:lnTo>
                    <a:pt x="40" y="1"/>
                  </a:lnTo>
                  <a:lnTo>
                    <a:pt x="36" y="0"/>
                  </a:lnTo>
                  <a:lnTo>
                    <a:pt x="31" y="0"/>
                  </a:lnTo>
                  <a:lnTo>
                    <a:pt x="26" y="1"/>
                  </a:lnTo>
                  <a:lnTo>
                    <a:pt x="20" y="3"/>
                  </a:lnTo>
                  <a:lnTo>
                    <a:pt x="14" y="6"/>
                  </a:lnTo>
                  <a:lnTo>
                    <a:pt x="10" y="8"/>
                  </a:lnTo>
                  <a:lnTo>
                    <a:pt x="5" y="10"/>
                  </a:lnTo>
                  <a:lnTo>
                    <a:pt x="0" y="15"/>
                  </a:lnTo>
                  <a:lnTo>
                    <a:pt x="7" y="22"/>
                  </a:lnTo>
                  <a:lnTo>
                    <a:pt x="10" y="19"/>
                  </a:lnTo>
                  <a:lnTo>
                    <a:pt x="14" y="17"/>
                  </a:lnTo>
                  <a:lnTo>
                    <a:pt x="19" y="15"/>
                  </a:lnTo>
                  <a:lnTo>
                    <a:pt x="24" y="12"/>
                  </a:lnTo>
                  <a:lnTo>
                    <a:pt x="28" y="10"/>
                  </a:lnTo>
                  <a:lnTo>
                    <a:pt x="31" y="9"/>
                  </a:lnTo>
                  <a:lnTo>
                    <a:pt x="36" y="9"/>
                  </a:lnTo>
                  <a:lnTo>
                    <a:pt x="36" y="10"/>
                  </a:lnTo>
                  <a:lnTo>
                    <a:pt x="36" y="9"/>
                  </a:lnTo>
                  <a:lnTo>
                    <a:pt x="4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02" name="Freeform 1034"/>
            <p:cNvSpPr>
              <a:spLocks/>
            </p:cNvSpPr>
            <p:nvPr/>
          </p:nvSpPr>
          <p:spPr bwMode="auto">
            <a:xfrm>
              <a:off x="2688" y="3798"/>
              <a:ext cx="11" cy="11"/>
            </a:xfrm>
            <a:custGeom>
              <a:avLst/>
              <a:gdLst>
                <a:gd name="T0" fmla="*/ 30 w 32"/>
                <a:gd name="T1" fmla="*/ 23 h 32"/>
                <a:gd name="T2" fmla="*/ 30 w 32"/>
                <a:gd name="T3" fmla="*/ 23 h 32"/>
                <a:gd name="T4" fmla="*/ 26 w 32"/>
                <a:gd name="T5" fmla="*/ 21 h 32"/>
                <a:gd name="T6" fmla="*/ 18 w 32"/>
                <a:gd name="T7" fmla="*/ 15 h 32"/>
                <a:gd name="T8" fmla="*/ 11 w 32"/>
                <a:gd name="T9" fmla="*/ 6 h 32"/>
                <a:gd name="T10" fmla="*/ 4 w 32"/>
                <a:gd name="T11" fmla="*/ 0 h 32"/>
                <a:gd name="T12" fmla="*/ 0 w 32"/>
                <a:gd name="T13" fmla="*/ 7 h 32"/>
                <a:gd name="T14" fmla="*/ 4 w 32"/>
                <a:gd name="T15" fmla="*/ 13 h 32"/>
                <a:gd name="T16" fmla="*/ 11 w 32"/>
                <a:gd name="T17" fmla="*/ 22 h 32"/>
                <a:gd name="T18" fmla="*/ 22 w 32"/>
                <a:gd name="T19" fmla="*/ 30 h 32"/>
                <a:gd name="T20" fmla="*/ 32 w 32"/>
                <a:gd name="T21" fmla="*/ 32 h 32"/>
                <a:gd name="T22" fmla="*/ 32 w 32"/>
                <a:gd name="T23" fmla="*/ 32 h 32"/>
                <a:gd name="T24" fmla="*/ 30 w 32"/>
                <a:gd name="T2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32">
                  <a:moveTo>
                    <a:pt x="30" y="23"/>
                  </a:moveTo>
                  <a:lnTo>
                    <a:pt x="30" y="23"/>
                  </a:lnTo>
                  <a:lnTo>
                    <a:pt x="26" y="21"/>
                  </a:lnTo>
                  <a:lnTo>
                    <a:pt x="18" y="15"/>
                  </a:lnTo>
                  <a:lnTo>
                    <a:pt x="11" y="6"/>
                  </a:lnTo>
                  <a:lnTo>
                    <a:pt x="4" y="0"/>
                  </a:lnTo>
                  <a:lnTo>
                    <a:pt x="0" y="7"/>
                  </a:lnTo>
                  <a:lnTo>
                    <a:pt x="4" y="13"/>
                  </a:lnTo>
                  <a:lnTo>
                    <a:pt x="11" y="22"/>
                  </a:lnTo>
                  <a:lnTo>
                    <a:pt x="22" y="30"/>
                  </a:lnTo>
                  <a:lnTo>
                    <a:pt x="32" y="32"/>
                  </a:lnTo>
                  <a:lnTo>
                    <a:pt x="32" y="32"/>
                  </a:lnTo>
                  <a:lnTo>
                    <a:pt x="30"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03" name="Freeform 1035"/>
            <p:cNvSpPr>
              <a:spLocks/>
            </p:cNvSpPr>
            <p:nvPr/>
          </p:nvSpPr>
          <p:spPr bwMode="auto">
            <a:xfrm>
              <a:off x="2698" y="3805"/>
              <a:ext cx="9" cy="5"/>
            </a:xfrm>
            <a:custGeom>
              <a:avLst/>
              <a:gdLst>
                <a:gd name="T0" fmla="*/ 24 w 27"/>
                <a:gd name="T1" fmla="*/ 2 h 14"/>
                <a:gd name="T2" fmla="*/ 23 w 27"/>
                <a:gd name="T3" fmla="*/ 2 h 14"/>
                <a:gd name="T4" fmla="*/ 20 w 27"/>
                <a:gd name="T5" fmla="*/ 2 h 14"/>
                <a:gd name="T6" fmla="*/ 14 w 27"/>
                <a:gd name="T7" fmla="*/ 2 h 14"/>
                <a:gd name="T8" fmla="*/ 8 w 27"/>
                <a:gd name="T9" fmla="*/ 0 h 14"/>
                <a:gd name="T10" fmla="*/ 0 w 27"/>
                <a:gd name="T11" fmla="*/ 2 h 14"/>
                <a:gd name="T12" fmla="*/ 2 w 27"/>
                <a:gd name="T13" fmla="*/ 11 h 14"/>
                <a:gd name="T14" fmla="*/ 8 w 27"/>
                <a:gd name="T15" fmla="*/ 11 h 14"/>
                <a:gd name="T16" fmla="*/ 14 w 27"/>
                <a:gd name="T17" fmla="*/ 11 h 14"/>
                <a:gd name="T18" fmla="*/ 20 w 27"/>
                <a:gd name="T19" fmla="*/ 14 h 14"/>
                <a:gd name="T20" fmla="*/ 27 w 27"/>
                <a:gd name="T21" fmla="*/ 11 h 14"/>
                <a:gd name="T22" fmla="*/ 26 w 27"/>
                <a:gd name="T23" fmla="*/ 11 h 14"/>
                <a:gd name="T24" fmla="*/ 24 w 27"/>
                <a:gd name="T25"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14">
                  <a:moveTo>
                    <a:pt x="24" y="2"/>
                  </a:moveTo>
                  <a:lnTo>
                    <a:pt x="23" y="2"/>
                  </a:lnTo>
                  <a:lnTo>
                    <a:pt x="20" y="2"/>
                  </a:lnTo>
                  <a:lnTo>
                    <a:pt x="14" y="2"/>
                  </a:lnTo>
                  <a:lnTo>
                    <a:pt x="8" y="0"/>
                  </a:lnTo>
                  <a:lnTo>
                    <a:pt x="0" y="2"/>
                  </a:lnTo>
                  <a:lnTo>
                    <a:pt x="2" y="11"/>
                  </a:lnTo>
                  <a:lnTo>
                    <a:pt x="8" y="11"/>
                  </a:lnTo>
                  <a:lnTo>
                    <a:pt x="14" y="11"/>
                  </a:lnTo>
                  <a:lnTo>
                    <a:pt x="20" y="14"/>
                  </a:lnTo>
                  <a:lnTo>
                    <a:pt x="27" y="11"/>
                  </a:lnTo>
                  <a:lnTo>
                    <a:pt x="26" y="11"/>
                  </a:lnTo>
                  <a:lnTo>
                    <a:pt x="24"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04" name="Freeform 1036"/>
            <p:cNvSpPr>
              <a:spLocks/>
            </p:cNvSpPr>
            <p:nvPr/>
          </p:nvSpPr>
          <p:spPr bwMode="auto">
            <a:xfrm>
              <a:off x="2706" y="3800"/>
              <a:ext cx="9" cy="9"/>
            </a:xfrm>
            <a:custGeom>
              <a:avLst/>
              <a:gdLst>
                <a:gd name="T0" fmla="*/ 25 w 25"/>
                <a:gd name="T1" fmla="*/ 0 h 25"/>
                <a:gd name="T2" fmla="*/ 24 w 25"/>
                <a:gd name="T3" fmla="*/ 0 h 25"/>
                <a:gd name="T4" fmla="*/ 16 w 25"/>
                <a:gd name="T5" fmla="*/ 2 h 25"/>
                <a:gd name="T6" fmla="*/ 8 w 25"/>
                <a:gd name="T7" fmla="*/ 8 h 25"/>
                <a:gd name="T8" fmla="*/ 2 w 25"/>
                <a:gd name="T9" fmla="*/ 14 h 25"/>
                <a:gd name="T10" fmla="*/ 0 w 25"/>
                <a:gd name="T11" fmla="*/ 16 h 25"/>
                <a:gd name="T12" fmla="*/ 2 w 25"/>
                <a:gd name="T13" fmla="*/ 25 h 25"/>
                <a:gd name="T14" fmla="*/ 9 w 25"/>
                <a:gd name="T15" fmla="*/ 21 h 25"/>
                <a:gd name="T16" fmla="*/ 15 w 25"/>
                <a:gd name="T17" fmla="*/ 15 h 25"/>
                <a:gd name="T18" fmla="*/ 20 w 25"/>
                <a:gd name="T19" fmla="*/ 12 h 25"/>
                <a:gd name="T20" fmla="*/ 24 w 25"/>
                <a:gd name="T21" fmla="*/ 9 h 25"/>
                <a:gd name="T22" fmla="*/ 23 w 25"/>
                <a:gd name="T23" fmla="*/ 9 h 25"/>
                <a:gd name="T24" fmla="*/ 25 w 25"/>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25">
                  <a:moveTo>
                    <a:pt x="25" y="0"/>
                  </a:moveTo>
                  <a:lnTo>
                    <a:pt x="24" y="0"/>
                  </a:lnTo>
                  <a:lnTo>
                    <a:pt x="16" y="2"/>
                  </a:lnTo>
                  <a:lnTo>
                    <a:pt x="8" y="8"/>
                  </a:lnTo>
                  <a:lnTo>
                    <a:pt x="2" y="14"/>
                  </a:lnTo>
                  <a:lnTo>
                    <a:pt x="0" y="16"/>
                  </a:lnTo>
                  <a:lnTo>
                    <a:pt x="2" y="25"/>
                  </a:lnTo>
                  <a:lnTo>
                    <a:pt x="9" y="21"/>
                  </a:lnTo>
                  <a:lnTo>
                    <a:pt x="15" y="15"/>
                  </a:lnTo>
                  <a:lnTo>
                    <a:pt x="20" y="12"/>
                  </a:lnTo>
                  <a:lnTo>
                    <a:pt x="24" y="9"/>
                  </a:lnTo>
                  <a:lnTo>
                    <a:pt x="23" y="9"/>
                  </a:lnTo>
                  <a:lnTo>
                    <a:pt x="2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05" name="Freeform 1037"/>
            <p:cNvSpPr>
              <a:spLocks/>
            </p:cNvSpPr>
            <p:nvPr/>
          </p:nvSpPr>
          <p:spPr bwMode="auto">
            <a:xfrm>
              <a:off x="2714" y="3800"/>
              <a:ext cx="10" cy="7"/>
            </a:xfrm>
            <a:custGeom>
              <a:avLst/>
              <a:gdLst>
                <a:gd name="T0" fmla="*/ 26 w 30"/>
                <a:gd name="T1" fmla="*/ 12 h 21"/>
                <a:gd name="T2" fmla="*/ 30 w 30"/>
                <a:gd name="T3" fmla="*/ 14 h 21"/>
                <a:gd name="T4" fmla="*/ 24 w 30"/>
                <a:gd name="T5" fmla="*/ 7 h 21"/>
                <a:gd name="T6" fmla="*/ 14 w 30"/>
                <a:gd name="T7" fmla="*/ 3 h 21"/>
                <a:gd name="T8" fmla="*/ 8 w 30"/>
                <a:gd name="T9" fmla="*/ 2 h 21"/>
                <a:gd name="T10" fmla="*/ 2 w 30"/>
                <a:gd name="T11" fmla="*/ 0 h 21"/>
                <a:gd name="T12" fmla="*/ 0 w 30"/>
                <a:gd name="T13" fmla="*/ 9 h 21"/>
                <a:gd name="T14" fmla="*/ 5 w 30"/>
                <a:gd name="T15" fmla="*/ 12 h 21"/>
                <a:gd name="T16" fmla="*/ 12 w 30"/>
                <a:gd name="T17" fmla="*/ 13 h 21"/>
                <a:gd name="T18" fmla="*/ 19 w 30"/>
                <a:gd name="T19" fmla="*/ 16 h 21"/>
                <a:gd name="T20" fmla="*/ 21 w 30"/>
                <a:gd name="T21" fmla="*/ 18 h 21"/>
                <a:gd name="T22" fmla="*/ 26 w 30"/>
                <a:gd name="T23" fmla="*/ 21 h 21"/>
                <a:gd name="T24" fmla="*/ 21 w 30"/>
                <a:gd name="T25" fmla="*/ 18 h 21"/>
                <a:gd name="T26" fmla="*/ 24 w 30"/>
                <a:gd name="T27" fmla="*/ 21 h 21"/>
                <a:gd name="T28" fmla="*/ 28 w 30"/>
                <a:gd name="T29" fmla="*/ 21 h 21"/>
                <a:gd name="T30" fmla="*/ 30 w 30"/>
                <a:gd name="T31" fmla="*/ 17 h 21"/>
                <a:gd name="T32" fmla="*/ 30 w 30"/>
                <a:gd name="T33" fmla="*/ 14 h 21"/>
                <a:gd name="T34" fmla="*/ 26 w 30"/>
                <a:gd name="T35"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21">
                  <a:moveTo>
                    <a:pt x="26" y="12"/>
                  </a:moveTo>
                  <a:lnTo>
                    <a:pt x="30" y="14"/>
                  </a:lnTo>
                  <a:lnTo>
                    <a:pt x="24" y="7"/>
                  </a:lnTo>
                  <a:lnTo>
                    <a:pt x="14" y="3"/>
                  </a:lnTo>
                  <a:lnTo>
                    <a:pt x="8" y="2"/>
                  </a:lnTo>
                  <a:lnTo>
                    <a:pt x="2" y="0"/>
                  </a:lnTo>
                  <a:lnTo>
                    <a:pt x="0" y="9"/>
                  </a:lnTo>
                  <a:lnTo>
                    <a:pt x="5" y="12"/>
                  </a:lnTo>
                  <a:lnTo>
                    <a:pt x="12" y="13"/>
                  </a:lnTo>
                  <a:lnTo>
                    <a:pt x="19" y="16"/>
                  </a:lnTo>
                  <a:lnTo>
                    <a:pt x="21" y="18"/>
                  </a:lnTo>
                  <a:lnTo>
                    <a:pt x="26" y="21"/>
                  </a:lnTo>
                  <a:lnTo>
                    <a:pt x="21" y="18"/>
                  </a:lnTo>
                  <a:lnTo>
                    <a:pt x="24" y="21"/>
                  </a:lnTo>
                  <a:lnTo>
                    <a:pt x="28" y="21"/>
                  </a:lnTo>
                  <a:lnTo>
                    <a:pt x="30" y="17"/>
                  </a:lnTo>
                  <a:lnTo>
                    <a:pt x="30" y="14"/>
                  </a:lnTo>
                  <a:lnTo>
                    <a:pt x="26"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06" name="Freeform 1038"/>
            <p:cNvSpPr>
              <a:spLocks/>
            </p:cNvSpPr>
            <p:nvPr/>
          </p:nvSpPr>
          <p:spPr bwMode="auto">
            <a:xfrm>
              <a:off x="2723" y="3803"/>
              <a:ext cx="18" cy="8"/>
            </a:xfrm>
            <a:custGeom>
              <a:avLst/>
              <a:gdLst>
                <a:gd name="T0" fmla="*/ 54 w 54"/>
                <a:gd name="T1" fmla="*/ 22 h 24"/>
                <a:gd name="T2" fmla="*/ 54 w 54"/>
                <a:gd name="T3" fmla="*/ 22 h 24"/>
                <a:gd name="T4" fmla="*/ 50 w 54"/>
                <a:gd name="T5" fmla="*/ 16 h 24"/>
                <a:gd name="T6" fmla="*/ 45 w 54"/>
                <a:gd name="T7" fmla="*/ 12 h 24"/>
                <a:gd name="T8" fmla="*/ 39 w 54"/>
                <a:gd name="T9" fmla="*/ 8 h 24"/>
                <a:gd name="T10" fmla="*/ 31 w 54"/>
                <a:gd name="T11" fmla="*/ 6 h 24"/>
                <a:gd name="T12" fmla="*/ 24 w 54"/>
                <a:gd name="T13" fmla="*/ 4 h 24"/>
                <a:gd name="T14" fmla="*/ 15 w 54"/>
                <a:gd name="T15" fmla="*/ 3 h 24"/>
                <a:gd name="T16" fmla="*/ 7 w 54"/>
                <a:gd name="T17" fmla="*/ 0 h 24"/>
                <a:gd name="T18" fmla="*/ 0 w 54"/>
                <a:gd name="T19" fmla="*/ 3 h 24"/>
                <a:gd name="T20" fmla="*/ 0 w 54"/>
                <a:gd name="T21" fmla="*/ 12 h 24"/>
                <a:gd name="T22" fmla="*/ 7 w 54"/>
                <a:gd name="T23" fmla="*/ 12 h 24"/>
                <a:gd name="T24" fmla="*/ 15 w 54"/>
                <a:gd name="T25" fmla="*/ 12 h 24"/>
                <a:gd name="T26" fmla="*/ 22 w 54"/>
                <a:gd name="T27" fmla="*/ 13 h 24"/>
                <a:gd name="T28" fmla="*/ 28 w 54"/>
                <a:gd name="T29" fmla="*/ 15 h 24"/>
                <a:gd name="T30" fmla="*/ 34 w 54"/>
                <a:gd name="T31" fmla="*/ 17 h 24"/>
                <a:gd name="T32" fmla="*/ 40 w 54"/>
                <a:gd name="T33" fmla="*/ 21 h 24"/>
                <a:gd name="T34" fmla="*/ 43 w 54"/>
                <a:gd name="T35" fmla="*/ 23 h 24"/>
                <a:gd name="T36" fmla="*/ 45 w 54"/>
                <a:gd name="T37" fmla="*/ 24 h 24"/>
                <a:gd name="T38" fmla="*/ 45 w 54"/>
                <a:gd name="T39" fmla="*/ 24 h 24"/>
                <a:gd name="T40" fmla="*/ 54 w 54"/>
                <a:gd name="T41"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24">
                  <a:moveTo>
                    <a:pt x="54" y="22"/>
                  </a:moveTo>
                  <a:lnTo>
                    <a:pt x="54" y="22"/>
                  </a:lnTo>
                  <a:lnTo>
                    <a:pt x="50" y="16"/>
                  </a:lnTo>
                  <a:lnTo>
                    <a:pt x="45" y="12"/>
                  </a:lnTo>
                  <a:lnTo>
                    <a:pt x="39" y="8"/>
                  </a:lnTo>
                  <a:lnTo>
                    <a:pt x="31" y="6"/>
                  </a:lnTo>
                  <a:lnTo>
                    <a:pt x="24" y="4"/>
                  </a:lnTo>
                  <a:lnTo>
                    <a:pt x="15" y="3"/>
                  </a:lnTo>
                  <a:lnTo>
                    <a:pt x="7" y="0"/>
                  </a:lnTo>
                  <a:lnTo>
                    <a:pt x="0" y="3"/>
                  </a:lnTo>
                  <a:lnTo>
                    <a:pt x="0" y="12"/>
                  </a:lnTo>
                  <a:lnTo>
                    <a:pt x="7" y="12"/>
                  </a:lnTo>
                  <a:lnTo>
                    <a:pt x="15" y="12"/>
                  </a:lnTo>
                  <a:lnTo>
                    <a:pt x="22" y="13"/>
                  </a:lnTo>
                  <a:lnTo>
                    <a:pt x="28" y="15"/>
                  </a:lnTo>
                  <a:lnTo>
                    <a:pt x="34" y="17"/>
                  </a:lnTo>
                  <a:lnTo>
                    <a:pt x="40" y="21"/>
                  </a:lnTo>
                  <a:lnTo>
                    <a:pt x="43" y="23"/>
                  </a:lnTo>
                  <a:lnTo>
                    <a:pt x="45" y="24"/>
                  </a:lnTo>
                  <a:lnTo>
                    <a:pt x="45" y="24"/>
                  </a:lnTo>
                  <a:lnTo>
                    <a:pt x="54" y="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07" name="Freeform 1039"/>
            <p:cNvSpPr>
              <a:spLocks/>
            </p:cNvSpPr>
            <p:nvPr/>
          </p:nvSpPr>
          <p:spPr bwMode="auto">
            <a:xfrm>
              <a:off x="2738" y="3811"/>
              <a:ext cx="8" cy="17"/>
            </a:xfrm>
            <a:custGeom>
              <a:avLst/>
              <a:gdLst>
                <a:gd name="T0" fmla="*/ 22 w 24"/>
                <a:gd name="T1" fmla="*/ 42 h 51"/>
                <a:gd name="T2" fmla="*/ 24 w 24"/>
                <a:gd name="T3" fmla="*/ 42 h 51"/>
                <a:gd name="T4" fmla="*/ 20 w 24"/>
                <a:gd name="T5" fmla="*/ 38 h 51"/>
                <a:gd name="T6" fmla="*/ 16 w 24"/>
                <a:gd name="T7" fmla="*/ 25 h 51"/>
                <a:gd name="T8" fmla="*/ 11 w 24"/>
                <a:gd name="T9" fmla="*/ 11 h 51"/>
                <a:gd name="T10" fmla="*/ 9 w 24"/>
                <a:gd name="T11" fmla="*/ 0 h 51"/>
                <a:gd name="T12" fmla="*/ 0 w 24"/>
                <a:gd name="T13" fmla="*/ 2 h 51"/>
                <a:gd name="T14" fmla="*/ 2 w 24"/>
                <a:gd name="T15" fmla="*/ 14 h 51"/>
                <a:gd name="T16" fmla="*/ 6 w 24"/>
                <a:gd name="T17" fmla="*/ 27 h 51"/>
                <a:gd name="T18" fmla="*/ 11 w 24"/>
                <a:gd name="T19" fmla="*/ 42 h 51"/>
                <a:gd name="T20" fmla="*/ 19 w 24"/>
                <a:gd name="T21" fmla="*/ 51 h 51"/>
                <a:gd name="T22" fmla="*/ 20 w 24"/>
                <a:gd name="T23" fmla="*/ 51 h 51"/>
                <a:gd name="T24" fmla="*/ 22 w 24"/>
                <a:gd name="T25" fmla="*/ 4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1">
                  <a:moveTo>
                    <a:pt x="22" y="42"/>
                  </a:moveTo>
                  <a:lnTo>
                    <a:pt x="24" y="42"/>
                  </a:lnTo>
                  <a:lnTo>
                    <a:pt x="20" y="38"/>
                  </a:lnTo>
                  <a:lnTo>
                    <a:pt x="16" y="25"/>
                  </a:lnTo>
                  <a:lnTo>
                    <a:pt x="11" y="11"/>
                  </a:lnTo>
                  <a:lnTo>
                    <a:pt x="9" y="0"/>
                  </a:lnTo>
                  <a:lnTo>
                    <a:pt x="0" y="2"/>
                  </a:lnTo>
                  <a:lnTo>
                    <a:pt x="2" y="14"/>
                  </a:lnTo>
                  <a:lnTo>
                    <a:pt x="6" y="27"/>
                  </a:lnTo>
                  <a:lnTo>
                    <a:pt x="11" y="42"/>
                  </a:lnTo>
                  <a:lnTo>
                    <a:pt x="19" y="51"/>
                  </a:lnTo>
                  <a:lnTo>
                    <a:pt x="20" y="51"/>
                  </a:lnTo>
                  <a:lnTo>
                    <a:pt x="22" y="4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08" name="Freeform 1040"/>
            <p:cNvSpPr>
              <a:spLocks/>
            </p:cNvSpPr>
            <p:nvPr/>
          </p:nvSpPr>
          <p:spPr bwMode="auto">
            <a:xfrm>
              <a:off x="2744" y="3825"/>
              <a:ext cx="6" cy="7"/>
            </a:xfrm>
            <a:custGeom>
              <a:avLst/>
              <a:gdLst>
                <a:gd name="T0" fmla="*/ 18 w 18"/>
                <a:gd name="T1" fmla="*/ 22 h 22"/>
                <a:gd name="T2" fmla="*/ 18 w 18"/>
                <a:gd name="T3" fmla="*/ 22 h 22"/>
                <a:gd name="T4" fmla="*/ 16 w 18"/>
                <a:gd name="T5" fmla="*/ 16 h 22"/>
                <a:gd name="T6" fmla="*/ 14 w 18"/>
                <a:gd name="T7" fmla="*/ 9 h 22"/>
                <a:gd name="T8" fmla="*/ 9 w 18"/>
                <a:gd name="T9" fmla="*/ 4 h 22"/>
                <a:gd name="T10" fmla="*/ 2 w 18"/>
                <a:gd name="T11" fmla="*/ 0 h 22"/>
                <a:gd name="T12" fmla="*/ 0 w 18"/>
                <a:gd name="T13" fmla="*/ 9 h 22"/>
                <a:gd name="T14" fmla="*/ 2 w 18"/>
                <a:gd name="T15" fmla="*/ 11 h 22"/>
                <a:gd name="T16" fmla="*/ 5 w 18"/>
                <a:gd name="T17" fmla="*/ 14 h 22"/>
                <a:gd name="T18" fmla="*/ 7 w 18"/>
                <a:gd name="T19" fmla="*/ 19 h 22"/>
                <a:gd name="T20" fmla="*/ 7 w 18"/>
                <a:gd name="T21" fmla="*/ 22 h 22"/>
                <a:gd name="T22" fmla="*/ 7 w 18"/>
                <a:gd name="T23" fmla="*/ 22 h 22"/>
                <a:gd name="T24" fmla="*/ 18 w 18"/>
                <a:gd name="T2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22">
                  <a:moveTo>
                    <a:pt x="18" y="22"/>
                  </a:moveTo>
                  <a:lnTo>
                    <a:pt x="18" y="22"/>
                  </a:lnTo>
                  <a:lnTo>
                    <a:pt x="16" y="16"/>
                  </a:lnTo>
                  <a:lnTo>
                    <a:pt x="14" y="9"/>
                  </a:lnTo>
                  <a:lnTo>
                    <a:pt x="9" y="4"/>
                  </a:lnTo>
                  <a:lnTo>
                    <a:pt x="2" y="0"/>
                  </a:lnTo>
                  <a:lnTo>
                    <a:pt x="0" y="9"/>
                  </a:lnTo>
                  <a:lnTo>
                    <a:pt x="2" y="11"/>
                  </a:lnTo>
                  <a:lnTo>
                    <a:pt x="5" y="14"/>
                  </a:lnTo>
                  <a:lnTo>
                    <a:pt x="7" y="19"/>
                  </a:lnTo>
                  <a:lnTo>
                    <a:pt x="7" y="22"/>
                  </a:lnTo>
                  <a:lnTo>
                    <a:pt x="7" y="22"/>
                  </a:lnTo>
                  <a:lnTo>
                    <a:pt x="18" y="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09" name="Freeform 1041"/>
            <p:cNvSpPr>
              <a:spLocks/>
            </p:cNvSpPr>
            <p:nvPr/>
          </p:nvSpPr>
          <p:spPr bwMode="auto">
            <a:xfrm>
              <a:off x="2738" y="3832"/>
              <a:ext cx="12" cy="12"/>
            </a:xfrm>
            <a:custGeom>
              <a:avLst/>
              <a:gdLst>
                <a:gd name="T0" fmla="*/ 4 w 36"/>
                <a:gd name="T1" fmla="*/ 24 h 36"/>
                <a:gd name="T2" fmla="*/ 6 w 36"/>
                <a:gd name="T3" fmla="*/ 34 h 36"/>
                <a:gd name="T4" fmla="*/ 18 w 36"/>
                <a:gd name="T5" fmla="*/ 28 h 36"/>
                <a:gd name="T6" fmla="*/ 26 w 36"/>
                <a:gd name="T7" fmla="*/ 18 h 36"/>
                <a:gd name="T8" fmla="*/ 33 w 36"/>
                <a:gd name="T9" fmla="*/ 9 h 36"/>
                <a:gd name="T10" fmla="*/ 36 w 36"/>
                <a:gd name="T11" fmla="*/ 0 h 36"/>
                <a:gd name="T12" fmla="*/ 25 w 36"/>
                <a:gd name="T13" fmla="*/ 0 h 36"/>
                <a:gd name="T14" fmla="*/ 24 w 36"/>
                <a:gd name="T15" fmla="*/ 5 h 36"/>
                <a:gd name="T16" fmla="*/ 19 w 36"/>
                <a:gd name="T17" fmla="*/ 12 h 36"/>
                <a:gd name="T18" fmla="*/ 11 w 36"/>
                <a:gd name="T19" fmla="*/ 21 h 36"/>
                <a:gd name="T20" fmla="*/ 3 w 36"/>
                <a:gd name="T21" fmla="*/ 25 h 36"/>
                <a:gd name="T22" fmla="*/ 4 w 36"/>
                <a:gd name="T23" fmla="*/ 36 h 36"/>
                <a:gd name="T24" fmla="*/ 3 w 36"/>
                <a:gd name="T25" fmla="*/ 25 h 36"/>
                <a:gd name="T26" fmla="*/ 1 w 36"/>
                <a:gd name="T27" fmla="*/ 28 h 36"/>
                <a:gd name="T28" fmla="*/ 0 w 36"/>
                <a:gd name="T29" fmla="*/ 31 h 36"/>
                <a:gd name="T30" fmla="*/ 2 w 36"/>
                <a:gd name="T31" fmla="*/ 33 h 36"/>
                <a:gd name="T32" fmla="*/ 6 w 36"/>
                <a:gd name="T33" fmla="*/ 34 h 36"/>
                <a:gd name="T34" fmla="*/ 4 w 36"/>
                <a:gd name="T35"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36">
                  <a:moveTo>
                    <a:pt x="4" y="24"/>
                  </a:moveTo>
                  <a:lnTo>
                    <a:pt x="6" y="34"/>
                  </a:lnTo>
                  <a:lnTo>
                    <a:pt x="18" y="28"/>
                  </a:lnTo>
                  <a:lnTo>
                    <a:pt x="26" y="18"/>
                  </a:lnTo>
                  <a:lnTo>
                    <a:pt x="33" y="9"/>
                  </a:lnTo>
                  <a:lnTo>
                    <a:pt x="36" y="0"/>
                  </a:lnTo>
                  <a:lnTo>
                    <a:pt x="25" y="0"/>
                  </a:lnTo>
                  <a:lnTo>
                    <a:pt x="24" y="5"/>
                  </a:lnTo>
                  <a:lnTo>
                    <a:pt x="19" y="12"/>
                  </a:lnTo>
                  <a:lnTo>
                    <a:pt x="11" y="21"/>
                  </a:lnTo>
                  <a:lnTo>
                    <a:pt x="3" y="25"/>
                  </a:lnTo>
                  <a:lnTo>
                    <a:pt x="4" y="36"/>
                  </a:lnTo>
                  <a:lnTo>
                    <a:pt x="3" y="25"/>
                  </a:lnTo>
                  <a:lnTo>
                    <a:pt x="1" y="28"/>
                  </a:lnTo>
                  <a:lnTo>
                    <a:pt x="0" y="31"/>
                  </a:lnTo>
                  <a:lnTo>
                    <a:pt x="2" y="33"/>
                  </a:lnTo>
                  <a:lnTo>
                    <a:pt x="6" y="34"/>
                  </a:lnTo>
                  <a:lnTo>
                    <a:pt x="4"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10" name="Freeform 1042"/>
            <p:cNvSpPr>
              <a:spLocks/>
            </p:cNvSpPr>
            <p:nvPr/>
          </p:nvSpPr>
          <p:spPr bwMode="auto">
            <a:xfrm>
              <a:off x="2740" y="3840"/>
              <a:ext cx="15" cy="12"/>
            </a:xfrm>
            <a:custGeom>
              <a:avLst/>
              <a:gdLst>
                <a:gd name="T0" fmla="*/ 47 w 47"/>
                <a:gd name="T1" fmla="*/ 36 h 36"/>
                <a:gd name="T2" fmla="*/ 47 w 47"/>
                <a:gd name="T3" fmla="*/ 36 h 36"/>
                <a:gd name="T4" fmla="*/ 47 w 47"/>
                <a:gd name="T5" fmla="*/ 29 h 36"/>
                <a:gd name="T6" fmla="*/ 45 w 47"/>
                <a:gd name="T7" fmla="*/ 23 h 36"/>
                <a:gd name="T8" fmla="*/ 40 w 47"/>
                <a:gd name="T9" fmla="*/ 16 h 36"/>
                <a:gd name="T10" fmla="*/ 36 w 47"/>
                <a:gd name="T11" fmla="*/ 12 h 36"/>
                <a:gd name="T12" fmla="*/ 29 w 47"/>
                <a:gd name="T13" fmla="*/ 7 h 36"/>
                <a:gd name="T14" fmla="*/ 20 w 47"/>
                <a:gd name="T15" fmla="*/ 4 h 36"/>
                <a:gd name="T16" fmla="*/ 11 w 47"/>
                <a:gd name="T17" fmla="*/ 2 h 36"/>
                <a:gd name="T18" fmla="*/ 0 w 47"/>
                <a:gd name="T19" fmla="*/ 0 h 36"/>
                <a:gd name="T20" fmla="*/ 0 w 47"/>
                <a:gd name="T21" fmla="*/ 12 h 36"/>
                <a:gd name="T22" fmla="*/ 11 w 47"/>
                <a:gd name="T23" fmla="*/ 12 h 36"/>
                <a:gd name="T24" fmla="*/ 18 w 47"/>
                <a:gd name="T25" fmla="*/ 13 h 36"/>
                <a:gd name="T26" fmla="*/ 24 w 47"/>
                <a:gd name="T27" fmla="*/ 16 h 36"/>
                <a:gd name="T28" fmla="*/ 29 w 47"/>
                <a:gd name="T29" fmla="*/ 18 h 36"/>
                <a:gd name="T30" fmla="*/ 34 w 47"/>
                <a:gd name="T31" fmla="*/ 23 h 36"/>
                <a:gd name="T32" fmla="*/ 36 w 47"/>
                <a:gd name="T33" fmla="*/ 28 h 36"/>
                <a:gd name="T34" fmla="*/ 38 w 47"/>
                <a:gd name="T35" fmla="*/ 31 h 36"/>
                <a:gd name="T36" fmla="*/ 38 w 47"/>
                <a:gd name="T37" fmla="*/ 36 h 36"/>
                <a:gd name="T38" fmla="*/ 38 w 47"/>
                <a:gd name="T39" fmla="*/ 36 h 36"/>
                <a:gd name="T40" fmla="*/ 47 w 47"/>
                <a:gd name="T4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 h="36">
                  <a:moveTo>
                    <a:pt x="47" y="36"/>
                  </a:moveTo>
                  <a:lnTo>
                    <a:pt x="47" y="36"/>
                  </a:lnTo>
                  <a:lnTo>
                    <a:pt x="47" y="29"/>
                  </a:lnTo>
                  <a:lnTo>
                    <a:pt x="45" y="23"/>
                  </a:lnTo>
                  <a:lnTo>
                    <a:pt x="40" y="16"/>
                  </a:lnTo>
                  <a:lnTo>
                    <a:pt x="36" y="12"/>
                  </a:lnTo>
                  <a:lnTo>
                    <a:pt x="29" y="7"/>
                  </a:lnTo>
                  <a:lnTo>
                    <a:pt x="20" y="4"/>
                  </a:lnTo>
                  <a:lnTo>
                    <a:pt x="11" y="2"/>
                  </a:lnTo>
                  <a:lnTo>
                    <a:pt x="0" y="0"/>
                  </a:lnTo>
                  <a:lnTo>
                    <a:pt x="0" y="12"/>
                  </a:lnTo>
                  <a:lnTo>
                    <a:pt x="11" y="12"/>
                  </a:lnTo>
                  <a:lnTo>
                    <a:pt x="18" y="13"/>
                  </a:lnTo>
                  <a:lnTo>
                    <a:pt x="24" y="16"/>
                  </a:lnTo>
                  <a:lnTo>
                    <a:pt x="29" y="18"/>
                  </a:lnTo>
                  <a:lnTo>
                    <a:pt x="34" y="23"/>
                  </a:lnTo>
                  <a:lnTo>
                    <a:pt x="36" y="28"/>
                  </a:lnTo>
                  <a:lnTo>
                    <a:pt x="38" y="31"/>
                  </a:lnTo>
                  <a:lnTo>
                    <a:pt x="38" y="36"/>
                  </a:lnTo>
                  <a:lnTo>
                    <a:pt x="38" y="36"/>
                  </a:lnTo>
                  <a:lnTo>
                    <a:pt x="47" y="3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11" name="Freeform 1043"/>
            <p:cNvSpPr>
              <a:spLocks/>
            </p:cNvSpPr>
            <p:nvPr/>
          </p:nvSpPr>
          <p:spPr bwMode="auto">
            <a:xfrm>
              <a:off x="2743" y="3852"/>
              <a:ext cx="12" cy="14"/>
            </a:xfrm>
            <a:custGeom>
              <a:avLst/>
              <a:gdLst>
                <a:gd name="T0" fmla="*/ 9 w 36"/>
                <a:gd name="T1" fmla="*/ 35 h 42"/>
                <a:gd name="T2" fmla="*/ 9 w 36"/>
                <a:gd name="T3" fmla="*/ 35 h 42"/>
                <a:gd name="T4" fmla="*/ 9 w 36"/>
                <a:gd name="T5" fmla="*/ 35 h 42"/>
                <a:gd name="T6" fmla="*/ 11 w 36"/>
                <a:gd name="T7" fmla="*/ 33 h 42"/>
                <a:gd name="T8" fmla="*/ 13 w 36"/>
                <a:gd name="T9" fmla="*/ 29 h 42"/>
                <a:gd name="T10" fmla="*/ 19 w 36"/>
                <a:gd name="T11" fmla="*/ 25 h 42"/>
                <a:gd name="T12" fmla="*/ 24 w 36"/>
                <a:gd name="T13" fmla="*/ 19 h 42"/>
                <a:gd name="T14" fmla="*/ 29 w 36"/>
                <a:gd name="T15" fmla="*/ 15 h 42"/>
                <a:gd name="T16" fmla="*/ 34 w 36"/>
                <a:gd name="T17" fmla="*/ 8 h 42"/>
                <a:gd name="T18" fmla="*/ 36 w 36"/>
                <a:gd name="T19" fmla="*/ 0 h 42"/>
                <a:gd name="T20" fmla="*/ 27 w 36"/>
                <a:gd name="T21" fmla="*/ 0 h 42"/>
                <a:gd name="T22" fmla="*/ 25 w 36"/>
                <a:gd name="T23" fmla="*/ 3 h 42"/>
                <a:gd name="T24" fmla="*/ 23 w 36"/>
                <a:gd name="T25" fmla="*/ 8 h 42"/>
                <a:gd name="T26" fmla="*/ 17 w 36"/>
                <a:gd name="T27" fmla="*/ 12 h 42"/>
                <a:gd name="T28" fmla="*/ 12 w 36"/>
                <a:gd name="T29" fmla="*/ 18 h 42"/>
                <a:gd name="T30" fmla="*/ 7 w 36"/>
                <a:gd name="T31" fmla="*/ 23 h 42"/>
                <a:gd name="T32" fmla="*/ 2 w 36"/>
                <a:gd name="T33" fmla="*/ 28 h 42"/>
                <a:gd name="T34" fmla="*/ 0 w 36"/>
                <a:gd name="T35" fmla="*/ 35 h 42"/>
                <a:gd name="T36" fmla="*/ 2 w 36"/>
                <a:gd name="T37" fmla="*/ 42 h 42"/>
                <a:gd name="T38" fmla="*/ 2 w 36"/>
                <a:gd name="T39" fmla="*/ 42 h 42"/>
                <a:gd name="T40" fmla="*/ 9 w 36"/>
                <a:gd name="T41"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42">
                  <a:moveTo>
                    <a:pt x="9" y="35"/>
                  </a:moveTo>
                  <a:lnTo>
                    <a:pt x="9" y="35"/>
                  </a:lnTo>
                  <a:lnTo>
                    <a:pt x="9" y="35"/>
                  </a:lnTo>
                  <a:lnTo>
                    <a:pt x="11" y="33"/>
                  </a:lnTo>
                  <a:lnTo>
                    <a:pt x="13" y="29"/>
                  </a:lnTo>
                  <a:lnTo>
                    <a:pt x="19" y="25"/>
                  </a:lnTo>
                  <a:lnTo>
                    <a:pt x="24" y="19"/>
                  </a:lnTo>
                  <a:lnTo>
                    <a:pt x="29" y="15"/>
                  </a:lnTo>
                  <a:lnTo>
                    <a:pt x="34" y="8"/>
                  </a:lnTo>
                  <a:lnTo>
                    <a:pt x="36" y="0"/>
                  </a:lnTo>
                  <a:lnTo>
                    <a:pt x="27" y="0"/>
                  </a:lnTo>
                  <a:lnTo>
                    <a:pt x="25" y="3"/>
                  </a:lnTo>
                  <a:lnTo>
                    <a:pt x="23" y="8"/>
                  </a:lnTo>
                  <a:lnTo>
                    <a:pt x="17" y="12"/>
                  </a:lnTo>
                  <a:lnTo>
                    <a:pt x="12" y="18"/>
                  </a:lnTo>
                  <a:lnTo>
                    <a:pt x="7" y="23"/>
                  </a:lnTo>
                  <a:lnTo>
                    <a:pt x="2" y="28"/>
                  </a:lnTo>
                  <a:lnTo>
                    <a:pt x="0" y="35"/>
                  </a:lnTo>
                  <a:lnTo>
                    <a:pt x="2" y="42"/>
                  </a:lnTo>
                  <a:lnTo>
                    <a:pt x="2" y="42"/>
                  </a:lnTo>
                  <a:lnTo>
                    <a:pt x="9" y="3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12" name="Freeform 1044"/>
            <p:cNvSpPr>
              <a:spLocks/>
            </p:cNvSpPr>
            <p:nvPr/>
          </p:nvSpPr>
          <p:spPr bwMode="auto">
            <a:xfrm>
              <a:off x="2744" y="3864"/>
              <a:ext cx="15" cy="6"/>
            </a:xfrm>
            <a:custGeom>
              <a:avLst/>
              <a:gdLst>
                <a:gd name="T0" fmla="*/ 46 w 46"/>
                <a:gd name="T1" fmla="*/ 18 h 18"/>
                <a:gd name="T2" fmla="*/ 46 w 46"/>
                <a:gd name="T3" fmla="*/ 18 h 18"/>
                <a:gd name="T4" fmla="*/ 42 w 46"/>
                <a:gd name="T5" fmla="*/ 10 h 18"/>
                <a:gd name="T6" fmla="*/ 37 w 46"/>
                <a:gd name="T7" fmla="*/ 7 h 18"/>
                <a:gd name="T8" fmla="*/ 32 w 46"/>
                <a:gd name="T9" fmla="*/ 6 h 18"/>
                <a:gd name="T10" fmla="*/ 25 w 46"/>
                <a:gd name="T11" fmla="*/ 5 h 18"/>
                <a:gd name="T12" fmla="*/ 18 w 46"/>
                <a:gd name="T13" fmla="*/ 5 h 18"/>
                <a:gd name="T14" fmla="*/ 14 w 46"/>
                <a:gd name="T15" fmla="*/ 4 h 18"/>
                <a:gd name="T16" fmla="*/ 10 w 46"/>
                <a:gd name="T17" fmla="*/ 2 h 18"/>
                <a:gd name="T18" fmla="*/ 7 w 46"/>
                <a:gd name="T19" fmla="*/ 0 h 18"/>
                <a:gd name="T20" fmla="*/ 0 w 46"/>
                <a:gd name="T21" fmla="*/ 7 h 18"/>
                <a:gd name="T22" fmla="*/ 6 w 46"/>
                <a:gd name="T23" fmla="*/ 12 h 18"/>
                <a:gd name="T24" fmla="*/ 11 w 46"/>
                <a:gd name="T25" fmla="*/ 13 h 18"/>
                <a:gd name="T26" fmla="*/ 18 w 46"/>
                <a:gd name="T27" fmla="*/ 14 h 18"/>
                <a:gd name="T28" fmla="*/ 25 w 46"/>
                <a:gd name="T29" fmla="*/ 14 h 18"/>
                <a:gd name="T30" fmla="*/ 30 w 46"/>
                <a:gd name="T31" fmla="*/ 15 h 18"/>
                <a:gd name="T32" fmla="*/ 34 w 46"/>
                <a:gd name="T33" fmla="*/ 16 h 18"/>
                <a:gd name="T34" fmla="*/ 35 w 46"/>
                <a:gd name="T35" fmla="*/ 17 h 18"/>
                <a:gd name="T36" fmla="*/ 37 w 46"/>
                <a:gd name="T37" fmla="*/ 18 h 18"/>
                <a:gd name="T38" fmla="*/ 37 w 46"/>
                <a:gd name="T39" fmla="*/ 18 h 18"/>
                <a:gd name="T40" fmla="*/ 46 w 46"/>
                <a:gd name="T4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18">
                  <a:moveTo>
                    <a:pt x="46" y="18"/>
                  </a:moveTo>
                  <a:lnTo>
                    <a:pt x="46" y="18"/>
                  </a:lnTo>
                  <a:lnTo>
                    <a:pt x="42" y="10"/>
                  </a:lnTo>
                  <a:lnTo>
                    <a:pt x="37" y="7"/>
                  </a:lnTo>
                  <a:lnTo>
                    <a:pt x="32" y="6"/>
                  </a:lnTo>
                  <a:lnTo>
                    <a:pt x="25" y="5"/>
                  </a:lnTo>
                  <a:lnTo>
                    <a:pt x="18" y="5"/>
                  </a:lnTo>
                  <a:lnTo>
                    <a:pt x="14" y="4"/>
                  </a:lnTo>
                  <a:lnTo>
                    <a:pt x="10" y="2"/>
                  </a:lnTo>
                  <a:lnTo>
                    <a:pt x="7" y="0"/>
                  </a:lnTo>
                  <a:lnTo>
                    <a:pt x="0" y="7"/>
                  </a:lnTo>
                  <a:lnTo>
                    <a:pt x="6" y="12"/>
                  </a:lnTo>
                  <a:lnTo>
                    <a:pt x="11" y="13"/>
                  </a:lnTo>
                  <a:lnTo>
                    <a:pt x="18" y="14"/>
                  </a:lnTo>
                  <a:lnTo>
                    <a:pt x="25" y="14"/>
                  </a:lnTo>
                  <a:lnTo>
                    <a:pt x="30" y="15"/>
                  </a:lnTo>
                  <a:lnTo>
                    <a:pt x="34" y="16"/>
                  </a:lnTo>
                  <a:lnTo>
                    <a:pt x="35" y="17"/>
                  </a:lnTo>
                  <a:lnTo>
                    <a:pt x="37" y="18"/>
                  </a:lnTo>
                  <a:lnTo>
                    <a:pt x="37" y="18"/>
                  </a:lnTo>
                  <a:lnTo>
                    <a:pt x="46"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13" name="Freeform 1045"/>
            <p:cNvSpPr>
              <a:spLocks/>
            </p:cNvSpPr>
            <p:nvPr/>
          </p:nvSpPr>
          <p:spPr bwMode="auto">
            <a:xfrm>
              <a:off x="2756" y="3870"/>
              <a:ext cx="4" cy="11"/>
            </a:xfrm>
            <a:custGeom>
              <a:avLst/>
              <a:gdLst>
                <a:gd name="T0" fmla="*/ 8 w 11"/>
                <a:gd name="T1" fmla="*/ 26 h 34"/>
                <a:gd name="T2" fmla="*/ 9 w 11"/>
                <a:gd name="T3" fmla="*/ 30 h 34"/>
                <a:gd name="T4" fmla="*/ 10 w 11"/>
                <a:gd name="T5" fmla="*/ 24 h 34"/>
                <a:gd name="T6" fmla="*/ 11 w 11"/>
                <a:gd name="T7" fmla="*/ 18 h 34"/>
                <a:gd name="T8" fmla="*/ 10 w 11"/>
                <a:gd name="T9" fmla="*/ 10 h 34"/>
                <a:gd name="T10" fmla="*/ 9 w 11"/>
                <a:gd name="T11" fmla="*/ 0 h 34"/>
                <a:gd name="T12" fmla="*/ 0 w 11"/>
                <a:gd name="T13" fmla="*/ 0 h 34"/>
                <a:gd name="T14" fmla="*/ 1 w 11"/>
                <a:gd name="T15" fmla="*/ 10 h 34"/>
                <a:gd name="T16" fmla="*/ 0 w 11"/>
                <a:gd name="T17" fmla="*/ 18 h 34"/>
                <a:gd name="T18" fmla="*/ 1 w 11"/>
                <a:gd name="T19" fmla="*/ 24 h 34"/>
                <a:gd name="T20" fmla="*/ 0 w 11"/>
                <a:gd name="T21" fmla="*/ 28 h 34"/>
                <a:gd name="T22" fmla="*/ 1 w 11"/>
                <a:gd name="T23" fmla="*/ 33 h 34"/>
                <a:gd name="T24" fmla="*/ 0 w 11"/>
                <a:gd name="T25" fmla="*/ 28 h 34"/>
                <a:gd name="T26" fmla="*/ 1 w 11"/>
                <a:gd name="T27" fmla="*/ 31 h 34"/>
                <a:gd name="T28" fmla="*/ 3 w 11"/>
                <a:gd name="T29" fmla="*/ 34 h 34"/>
                <a:gd name="T30" fmla="*/ 6 w 11"/>
                <a:gd name="T31" fmla="*/ 33 h 34"/>
                <a:gd name="T32" fmla="*/ 9 w 11"/>
                <a:gd name="T33" fmla="*/ 30 h 34"/>
                <a:gd name="T34" fmla="*/ 8 w 11"/>
                <a:gd name="T35"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34">
                  <a:moveTo>
                    <a:pt x="8" y="26"/>
                  </a:moveTo>
                  <a:lnTo>
                    <a:pt x="9" y="30"/>
                  </a:lnTo>
                  <a:lnTo>
                    <a:pt x="10" y="24"/>
                  </a:lnTo>
                  <a:lnTo>
                    <a:pt x="11" y="18"/>
                  </a:lnTo>
                  <a:lnTo>
                    <a:pt x="10" y="10"/>
                  </a:lnTo>
                  <a:lnTo>
                    <a:pt x="9" y="0"/>
                  </a:lnTo>
                  <a:lnTo>
                    <a:pt x="0" y="0"/>
                  </a:lnTo>
                  <a:lnTo>
                    <a:pt x="1" y="10"/>
                  </a:lnTo>
                  <a:lnTo>
                    <a:pt x="0" y="18"/>
                  </a:lnTo>
                  <a:lnTo>
                    <a:pt x="1" y="24"/>
                  </a:lnTo>
                  <a:lnTo>
                    <a:pt x="0" y="28"/>
                  </a:lnTo>
                  <a:lnTo>
                    <a:pt x="1" y="33"/>
                  </a:lnTo>
                  <a:lnTo>
                    <a:pt x="0" y="28"/>
                  </a:lnTo>
                  <a:lnTo>
                    <a:pt x="1" y="31"/>
                  </a:lnTo>
                  <a:lnTo>
                    <a:pt x="3" y="34"/>
                  </a:lnTo>
                  <a:lnTo>
                    <a:pt x="6" y="33"/>
                  </a:lnTo>
                  <a:lnTo>
                    <a:pt x="9" y="30"/>
                  </a:lnTo>
                  <a:lnTo>
                    <a:pt x="8" y="2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14" name="Freeform 1046"/>
            <p:cNvSpPr>
              <a:spLocks/>
            </p:cNvSpPr>
            <p:nvPr/>
          </p:nvSpPr>
          <p:spPr bwMode="auto">
            <a:xfrm>
              <a:off x="2757" y="3876"/>
              <a:ext cx="18" cy="6"/>
            </a:xfrm>
            <a:custGeom>
              <a:avLst/>
              <a:gdLst>
                <a:gd name="T0" fmla="*/ 46 w 55"/>
                <a:gd name="T1" fmla="*/ 3 h 18"/>
                <a:gd name="T2" fmla="*/ 49 w 55"/>
                <a:gd name="T3" fmla="*/ 0 h 18"/>
                <a:gd name="T4" fmla="*/ 44 w 55"/>
                <a:gd name="T5" fmla="*/ 2 h 18"/>
                <a:gd name="T6" fmla="*/ 38 w 55"/>
                <a:gd name="T7" fmla="*/ 3 h 18"/>
                <a:gd name="T8" fmla="*/ 31 w 55"/>
                <a:gd name="T9" fmla="*/ 5 h 18"/>
                <a:gd name="T10" fmla="*/ 25 w 55"/>
                <a:gd name="T11" fmla="*/ 7 h 18"/>
                <a:gd name="T12" fmla="*/ 18 w 55"/>
                <a:gd name="T13" fmla="*/ 8 h 18"/>
                <a:gd name="T14" fmla="*/ 12 w 55"/>
                <a:gd name="T15" fmla="*/ 7 h 18"/>
                <a:gd name="T16" fmla="*/ 8 w 55"/>
                <a:gd name="T17" fmla="*/ 8 h 18"/>
                <a:gd name="T18" fmla="*/ 7 w 55"/>
                <a:gd name="T19" fmla="*/ 7 h 18"/>
                <a:gd name="T20" fmla="*/ 0 w 55"/>
                <a:gd name="T21" fmla="*/ 14 h 18"/>
                <a:gd name="T22" fmla="*/ 5 w 55"/>
                <a:gd name="T23" fmla="*/ 17 h 18"/>
                <a:gd name="T24" fmla="*/ 12 w 55"/>
                <a:gd name="T25" fmla="*/ 18 h 18"/>
                <a:gd name="T26" fmla="*/ 18 w 55"/>
                <a:gd name="T27" fmla="*/ 17 h 18"/>
                <a:gd name="T28" fmla="*/ 25 w 55"/>
                <a:gd name="T29" fmla="*/ 16 h 18"/>
                <a:gd name="T30" fmla="*/ 33 w 55"/>
                <a:gd name="T31" fmla="*/ 15 h 18"/>
                <a:gd name="T32" fmla="*/ 40 w 55"/>
                <a:gd name="T33" fmla="*/ 12 h 18"/>
                <a:gd name="T34" fmla="*/ 47 w 55"/>
                <a:gd name="T35" fmla="*/ 11 h 18"/>
                <a:gd name="T36" fmla="*/ 51 w 55"/>
                <a:gd name="T37" fmla="*/ 9 h 18"/>
                <a:gd name="T38" fmla="*/ 55 w 55"/>
                <a:gd name="T39" fmla="*/ 5 h 18"/>
                <a:gd name="T40" fmla="*/ 51 w 55"/>
                <a:gd name="T41" fmla="*/ 9 h 18"/>
                <a:gd name="T42" fmla="*/ 55 w 55"/>
                <a:gd name="T43" fmla="*/ 7 h 18"/>
                <a:gd name="T44" fmla="*/ 55 w 55"/>
                <a:gd name="T45" fmla="*/ 3 h 18"/>
                <a:gd name="T46" fmla="*/ 52 w 55"/>
                <a:gd name="T47" fmla="*/ 1 h 18"/>
                <a:gd name="T48" fmla="*/ 49 w 55"/>
                <a:gd name="T49" fmla="*/ 0 h 18"/>
                <a:gd name="T50" fmla="*/ 46 w 55"/>
                <a:gd name="T51"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 h="18">
                  <a:moveTo>
                    <a:pt x="46" y="3"/>
                  </a:moveTo>
                  <a:lnTo>
                    <a:pt x="49" y="0"/>
                  </a:lnTo>
                  <a:lnTo>
                    <a:pt x="44" y="2"/>
                  </a:lnTo>
                  <a:lnTo>
                    <a:pt x="38" y="3"/>
                  </a:lnTo>
                  <a:lnTo>
                    <a:pt x="31" y="5"/>
                  </a:lnTo>
                  <a:lnTo>
                    <a:pt x="25" y="7"/>
                  </a:lnTo>
                  <a:lnTo>
                    <a:pt x="18" y="8"/>
                  </a:lnTo>
                  <a:lnTo>
                    <a:pt x="12" y="7"/>
                  </a:lnTo>
                  <a:lnTo>
                    <a:pt x="8" y="8"/>
                  </a:lnTo>
                  <a:lnTo>
                    <a:pt x="7" y="7"/>
                  </a:lnTo>
                  <a:lnTo>
                    <a:pt x="0" y="14"/>
                  </a:lnTo>
                  <a:lnTo>
                    <a:pt x="5" y="17"/>
                  </a:lnTo>
                  <a:lnTo>
                    <a:pt x="12" y="18"/>
                  </a:lnTo>
                  <a:lnTo>
                    <a:pt x="18" y="17"/>
                  </a:lnTo>
                  <a:lnTo>
                    <a:pt x="25" y="16"/>
                  </a:lnTo>
                  <a:lnTo>
                    <a:pt x="33" y="15"/>
                  </a:lnTo>
                  <a:lnTo>
                    <a:pt x="40" y="12"/>
                  </a:lnTo>
                  <a:lnTo>
                    <a:pt x="47" y="11"/>
                  </a:lnTo>
                  <a:lnTo>
                    <a:pt x="51" y="9"/>
                  </a:lnTo>
                  <a:lnTo>
                    <a:pt x="55" y="5"/>
                  </a:lnTo>
                  <a:lnTo>
                    <a:pt x="51" y="9"/>
                  </a:lnTo>
                  <a:lnTo>
                    <a:pt x="55" y="7"/>
                  </a:lnTo>
                  <a:lnTo>
                    <a:pt x="55" y="3"/>
                  </a:lnTo>
                  <a:lnTo>
                    <a:pt x="52" y="1"/>
                  </a:lnTo>
                  <a:lnTo>
                    <a:pt x="49" y="0"/>
                  </a:lnTo>
                  <a:lnTo>
                    <a:pt x="46"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15" name="Freeform 1047"/>
            <p:cNvSpPr>
              <a:spLocks/>
            </p:cNvSpPr>
            <p:nvPr/>
          </p:nvSpPr>
          <p:spPr bwMode="auto">
            <a:xfrm>
              <a:off x="2772" y="3861"/>
              <a:ext cx="16" cy="17"/>
            </a:xfrm>
            <a:custGeom>
              <a:avLst/>
              <a:gdLst>
                <a:gd name="T0" fmla="*/ 38 w 49"/>
                <a:gd name="T1" fmla="*/ 5 h 51"/>
                <a:gd name="T2" fmla="*/ 43 w 49"/>
                <a:gd name="T3" fmla="*/ 0 h 51"/>
                <a:gd name="T4" fmla="*/ 36 w 49"/>
                <a:gd name="T5" fmla="*/ 2 h 51"/>
                <a:gd name="T6" fmla="*/ 29 w 49"/>
                <a:gd name="T7" fmla="*/ 6 h 51"/>
                <a:gd name="T8" fmla="*/ 22 w 49"/>
                <a:gd name="T9" fmla="*/ 11 h 51"/>
                <a:gd name="T10" fmla="*/ 17 w 49"/>
                <a:gd name="T11" fmla="*/ 18 h 51"/>
                <a:gd name="T12" fmla="*/ 11 w 49"/>
                <a:gd name="T13" fmla="*/ 26 h 51"/>
                <a:gd name="T14" fmla="*/ 6 w 49"/>
                <a:gd name="T15" fmla="*/ 33 h 51"/>
                <a:gd name="T16" fmla="*/ 2 w 49"/>
                <a:gd name="T17" fmla="*/ 41 h 51"/>
                <a:gd name="T18" fmla="*/ 0 w 49"/>
                <a:gd name="T19" fmla="*/ 49 h 51"/>
                <a:gd name="T20" fmla="*/ 9 w 49"/>
                <a:gd name="T21" fmla="*/ 51 h 51"/>
                <a:gd name="T22" fmla="*/ 11 w 49"/>
                <a:gd name="T23" fmla="*/ 46 h 51"/>
                <a:gd name="T24" fmla="*/ 16 w 49"/>
                <a:gd name="T25" fmla="*/ 38 h 51"/>
                <a:gd name="T26" fmla="*/ 20 w 49"/>
                <a:gd name="T27" fmla="*/ 31 h 51"/>
                <a:gd name="T28" fmla="*/ 24 w 49"/>
                <a:gd name="T29" fmla="*/ 23 h 51"/>
                <a:gd name="T30" fmla="*/ 29 w 49"/>
                <a:gd name="T31" fmla="*/ 18 h 51"/>
                <a:gd name="T32" fmla="*/ 34 w 49"/>
                <a:gd name="T33" fmla="*/ 15 h 51"/>
                <a:gd name="T34" fmla="*/ 38 w 49"/>
                <a:gd name="T35" fmla="*/ 11 h 51"/>
                <a:gd name="T36" fmla="*/ 43 w 49"/>
                <a:gd name="T37" fmla="*/ 11 h 51"/>
                <a:gd name="T38" fmla="*/ 48 w 49"/>
                <a:gd name="T39" fmla="*/ 7 h 51"/>
                <a:gd name="T40" fmla="*/ 43 w 49"/>
                <a:gd name="T41" fmla="*/ 11 h 51"/>
                <a:gd name="T42" fmla="*/ 46 w 49"/>
                <a:gd name="T43" fmla="*/ 9 h 51"/>
                <a:gd name="T44" fmla="*/ 49 w 49"/>
                <a:gd name="T45" fmla="*/ 6 h 51"/>
                <a:gd name="T46" fmla="*/ 46 w 49"/>
                <a:gd name="T47" fmla="*/ 2 h 51"/>
                <a:gd name="T48" fmla="*/ 43 w 49"/>
                <a:gd name="T49" fmla="*/ 0 h 51"/>
                <a:gd name="T50" fmla="*/ 38 w 49"/>
                <a:gd name="T51" fmla="*/ 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51">
                  <a:moveTo>
                    <a:pt x="38" y="5"/>
                  </a:moveTo>
                  <a:lnTo>
                    <a:pt x="43" y="0"/>
                  </a:lnTo>
                  <a:lnTo>
                    <a:pt x="36" y="2"/>
                  </a:lnTo>
                  <a:lnTo>
                    <a:pt x="29" y="6"/>
                  </a:lnTo>
                  <a:lnTo>
                    <a:pt x="22" y="11"/>
                  </a:lnTo>
                  <a:lnTo>
                    <a:pt x="17" y="18"/>
                  </a:lnTo>
                  <a:lnTo>
                    <a:pt x="11" y="26"/>
                  </a:lnTo>
                  <a:lnTo>
                    <a:pt x="6" y="33"/>
                  </a:lnTo>
                  <a:lnTo>
                    <a:pt x="2" y="41"/>
                  </a:lnTo>
                  <a:lnTo>
                    <a:pt x="0" y="49"/>
                  </a:lnTo>
                  <a:lnTo>
                    <a:pt x="9" y="51"/>
                  </a:lnTo>
                  <a:lnTo>
                    <a:pt x="11" y="46"/>
                  </a:lnTo>
                  <a:lnTo>
                    <a:pt x="16" y="38"/>
                  </a:lnTo>
                  <a:lnTo>
                    <a:pt x="20" y="31"/>
                  </a:lnTo>
                  <a:lnTo>
                    <a:pt x="24" y="23"/>
                  </a:lnTo>
                  <a:lnTo>
                    <a:pt x="29" y="18"/>
                  </a:lnTo>
                  <a:lnTo>
                    <a:pt x="34" y="15"/>
                  </a:lnTo>
                  <a:lnTo>
                    <a:pt x="38" y="11"/>
                  </a:lnTo>
                  <a:lnTo>
                    <a:pt x="43" y="11"/>
                  </a:lnTo>
                  <a:lnTo>
                    <a:pt x="48" y="7"/>
                  </a:lnTo>
                  <a:lnTo>
                    <a:pt x="43" y="11"/>
                  </a:lnTo>
                  <a:lnTo>
                    <a:pt x="46" y="9"/>
                  </a:lnTo>
                  <a:lnTo>
                    <a:pt x="49" y="6"/>
                  </a:lnTo>
                  <a:lnTo>
                    <a:pt x="46" y="2"/>
                  </a:lnTo>
                  <a:lnTo>
                    <a:pt x="43" y="0"/>
                  </a:lnTo>
                  <a:lnTo>
                    <a:pt x="38"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16" name="Freeform 1048"/>
            <p:cNvSpPr>
              <a:spLocks/>
            </p:cNvSpPr>
            <p:nvPr/>
          </p:nvSpPr>
          <p:spPr bwMode="auto">
            <a:xfrm>
              <a:off x="2785" y="3854"/>
              <a:ext cx="15" cy="9"/>
            </a:xfrm>
            <a:custGeom>
              <a:avLst/>
              <a:gdLst>
                <a:gd name="T0" fmla="*/ 39 w 47"/>
                <a:gd name="T1" fmla="*/ 6 h 27"/>
                <a:gd name="T2" fmla="*/ 45 w 47"/>
                <a:gd name="T3" fmla="*/ 5 h 27"/>
                <a:gd name="T4" fmla="*/ 35 w 47"/>
                <a:gd name="T5" fmla="*/ 2 h 27"/>
                <a:gd name="T6" fmla="*/ 26 w 47"/>
                <a:gd name="T7" fmla="*/ 0 h 27"/>
                <a:gd name="T8" fmla="*/ 19 w 47"/>
                <a:gd name="T9" fmla="*/ 0 h 27"/>
                <a:gd name="T10" fmla="*/ 13 w 47"/>
                <a:gd name="T11" fmla="*/ 3 h 27"/>
                <a:gd name="T12" fmla="*/ 7 w 47"/>
                <a:gd name="T13" fmla="*/ 9 h 27"/>
                <a:gd name="T14" fmla="*/ 5 w 47"/>
                <a:gd name="T15" fmla="*/ 13 h 27"/>
                <a:gd name="T16" fmla="*/ 3 w 47"/>
                <a:gd name="T17" fmla="*/ 18 h 27"/>
                <a:gd name="T18" fmla="*/ 0 w 47"/>
                <a:gd name="T19" fmla="*/ 25 h 27"/>
                <a:gd name="T20" fmla="*/ 10 w 47"/>
                <a:gd name="T21" fmla="*/ 27 h 27"/>
                <a:gd name="T22" fmla="*/ 12 w 47"/>
                <a:gd name="T23" fmla="*/ 22 h 27"/>
                <a:gd name="T24" fmla="*/ 14 w 47"/>
                <a:gd name="T25" fmla="*/ 18 h 27"/>
                <a:gd name="T26" fmla="*/ 16 w 47"/>
                <a:gd name="T27" fmla="*/ 13 h 27"/>
                <a:gd name="T28" fmla="*/ 18 w 47"/>
                <a:gd name="T29" fmla="*/ 12 h 27"/>
                <a:gd name="T30" fmla="*/ 21 w 47"/>
                <a:gd name="T31" fmla="*/ 10 h 27"/>
                <a:gd name="T32" fmla="*/ 26 w 47"/>
                <a:gd name="T33" fmla="*/ 10 h 27"/>
                <a:gd name="T34" fmla="*/ 32 w 47"/>
                <a:gd name="T35" fmla="*/ 11 h 27"/>
                <a:gd name="T36" fmla="*/ 41 w 47"/>
                <a:gd name="T37" fmla="*/ 14 h 27"/>
                <a:gd name="T38" fmla="*/ 46 w 47"/>
                <a:gd name="T39" fmla="*/ 13 h 27"/>
                <a:gd name="T40" fmla="*/ 41 w 47"/>
                <a:gd name="T41" fmla="*/ 14 h 27"/>
                <a:gd name="T42" fmla="*/ 44 w 47"/>
                <a:gd name="T43" fmla="*/ 14 h 27"/>
                <a:gd name="T44" fmla="*/ 47 w 47"/>
                <a:gd name="T45" fmla="*/ 11 h 27"/>
                <a:gd name="T46" fmla="*/ 47 w 47"/>
                <a:gd name="T47" fmla="*/ 7 h 27"/>
                <a:gd name="T48" fmla="*/ 45 w 47"/>
                <a:gd name="T49" fmla="*/ 5 h 27"/>
                <a:gd name="T50" fmla="*/ 39 w 47"/>
                <a:gd name="T51"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7" h="27">
                  <a:moveTo>
                    <a:pt x="39" y="6"/>
                  </a:moveTo>
                  <a:lnTo>
                    <a:pt x="45" y="5"/>
                  </a:lnTo>
                  <a:lnTo>
                    <a:pt x="35" y="2"/>
                  </a:lnTo>
                  <a:lnTo>
                    <a:pt x="26" y="0"/>
                  </a:lnTo>
                  <a:lnTo>
                    <a:pt x="19" y="0"/>
                  </a:lnTo>
                  <a:lnTo>
                    <a:pt x="13" y="3"/>
                  </a:lnTo>
                  <a:lnTo>
                    <a:pt x="7" y="9"/>
                  </a:lnTo>
                  <a:lnTo>
                    <a:pt x="5" y="13"/>
                  </a:lnTo>
                  <a:lnTo>
                    <a:pt x="3" y="18"/>
                  </a:lnTo>
                  <a:lnTo>
                    <a:pt x="0" y="25"/>
                  </a:lnTo>
                  <a:lnTo>
                    <a:pt x="10" y="27"/>
                  </a:lnTo>
                  <a:lnTo>
                    <a:pt x="12" y="22"/>
                  </a:lnTo>
                  <a:lnTo>
                    <a:pt x="14" y="18"/>
                  </a:lnTo>
                  <a:lnTo>
                    <a:pt x="16" y="13"/>
                  </a:lnTo>
                  <a:lnTo>
                    <a:pt x="18" y="12"/>
                  </a:lnTo>
                  <a:lnTo>
                    <a:pt x="21" y="10"/>
                  </a:lnTo>
                  <a:lnTo>
                    <a:pt x="26" y="10"/>
                  </a:lnTo>
                  <a:lnTo>
                    <a:pt x="32" y="11"/>
                  </a:lnTo>
                  <a:lnTo>
                    <a:pt x="41" y="14"/>
                  </a:lnTo>
                  <a:lnTo>
                    <a:pt x="46" y="13"/>
                  </a:lnTo>
                  <a:lnTo>
                    <a:pt x="41" y="14"/>
                  </a:lnTo>
                  <a:lnTo>
                    <a:pt x="44" y="14"/>
                  </a:lnTo>
                  <a:lnTo>
                    <a:pt x="47" y="11"/>
                  </a:lnTo>
                  <a:lnTo>
                    <a:pt x="47" y="7"/>
                  </a:lnTo>
                  <a:lnTo>
                    <a:pt x="45" y="5"/>
                  </a:lnTo>
                  <a:lnTo>
                    <a:pt x="3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17" name="Freeform 1049"/>
            <p:cNvSpPr>
              <a:spLocks/>
            </p:cNvSpPr>
            <p:nvPr/>
          </p:nvSpPr>
          <p:spPr bwMode="auto">
            <a:xfrm>
              <a:off x="2798" y="3850"/>
              <a:ext cx="12" cy="8"/>
            </a:xfrm>
            <a:custGeom>
              <a:avLst/>
              <a:gdLst>
                <a:gd name="T0" fmla="*/ 27 w 36"/>
                <a:gd name="T1" fmla="*/ 8 h 24"/>
                <a:gd name="T2" fmla="*/ 35 w 36"/>
                <a:gd name="T3" fmla="*/ 3 h 24"/>
                <a:gd name="T4" fmla="*/ 26 w 36"/>
                <a:gd name="T5" fmla="*/ 0 h 24"/>
                <a:gd name="T6" fmla="*/ 16 w 36"/>
                <a:gd name="T7" fmla="*/ 3 h 24"/>
                <a:gd name="T8" fmla="*/ 7 w 36"/>
                <a:gd name="T9" fmla="*/ 10 h 24"/>
                <a:gd name="T10" fmla="*/ 0 w 36"/>
                <a:gd name="T11" fmla="*/ 17 h 24"/>
                <a:gd name="T12" fmla="*/ 7 w 36"/>
                <a:gd name="T13" fmla="*/ 24 h 24"/>
                <a:gd name="T14" fmla="*/ 14 w 36"/>
                <a:gd name="T15" fmla="*/ 17 h 24"/>
                <a:gd name="T16" fmla="*/ 21 w 36"/>
                <a:gd name="T17" fmla="*/ 13 h 24"/>
                <a:gd name="T18" fmla="*/ 26 w 36"/>
                <a:gd name="T19" fmla="*/ 9 h 24"/>
                <a:gd name="T20" fmla="*/ 28 w 36"/>
                <a:gd name="T21" fmla="*/ 10 h 24"/>
                <a:gd name="T22" fmla="*/ 36 w 36"/>
                <a:gd name="T23" fmla="*/ 6 h 24"/>
                <a:gd name="T24" fmla="*/ 28 w 36"/>
                <a:gd name="T25" fmla="*/ 10 h 24"/>
                <a:gd name="T26" fmla="*/ 31 w 36"/>
                <a:gd name="T27" fmla="*/ 11 h 24"/>
                <a:gd name="T28" fmla="*/ 35 w 36"/>
                <a:gd name="T29" fmla="*/ 10 h 24"/>
                <a:gd name="T30" fmla="*/ 36 w 36"/>
                <a:gd name="T31" fmla="*/ 7 h 24"/>
                <a:gd name="T32" fmla="*/ 35 w 36"/>
                <a:gd name="T33" fmla="*/ 3 h 24"/>
                <a:gd name="T34" fmla="*/ 27 w 36"/>
                <a:gd name="T35" fmla="*/ 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24">
                  <a:moveTo>
                    <a:pt x="27" y="8"/>
                  </a:moveTo>
                  <a:lnTo>
                    <a:pt x="35" y="3"/>
                  </a:lnTo>
                  <a:lnTo>
                    <a:pt x="26" y="0"/>
                  </a:lnTo>
                  <a:lnTo>
                    <a:pt x="16" y="3"/>
                  </a:lnTo>
                  <a:lnTo>
                    <a:pt x="7" y="10"/>
                  </a:lnTo>
                  <a:lnTo>
                    <a:pt x="0" y="17"/>
                  </a:lnTo>
                  <a:lnTo>
                    <a:pt x="7" y="24"/>
                  </a:lnTo>
                  <a:lnTo>
                    <a:pt x="14" y="17"/>
                  </a:lnTo>
                  <a:lnTo>
                    <a:pt x="21" y="13"/>
                  </a:lnTo>
                  <a:lnTo>
                    <a:pt x="26" y="9"/>
                  </a:lnTo>
                  <a:lnTo>
                    <a:pt x="28" y="10"/>
                  </a:lnTo>
                  <a:lnTo>
                    <a:pt x="36" y="6"/>
                  </a:lnTo>
                  <a:lnTo>
                    <a:pt x="28" y="10"/>
                  </a:lnTo>
                  <a:lnTo>
                    <a:pt x="31" y="11"/>
                  </a:lnTo>
                  <a:lnTo>
                    <a:pt x="35" y="10"/>
                  </a:lnTo>
                  <a:lnTo>
                    <a:pt x="36" y="7"/>
                  </a:lnTo>
                  <a:lnTo>
                    <a:pt x="35" y="3"/>
                  </a:lnTo>
                  <a:lnTo>
                    <a:pt x="27"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18" name="Freeform 1050"/>
            <p:cNvSpPr>
              <a:spLocks/>
            </p:cNvSpPr>
            <p:nvPr/>
          </p:nvSpPr>
          <p:spPr bwMode="auto">
            <a:xfrm>
              <a:off x="2804" y="3833"/>
              <a:ext cx="6" cy="20"/>
            </a:xfrm>
            <a:custGeom>
              <a:avLst/>
              <a:gdLst>
                <a:gd name="T0" fmla="*/ 12 w 17"/>
                <a:gd name="T1" fmla="*/ 0 h 59"/>
                <a:gd name="T2" fmla="*/ 10 w 17"/>
                <a:gd name="T3" fmla="*/ 0 h 59"/>
                <a:gd name="T4" fmla="*/ 2 w 17"/>
                <a:gd name="T5" fmla="*/ 12 h 59"/>
                <a:gd name="T6" fmla="*/ 0 w 17"/>
                <a:gd name="T7" fmla="*/ 27 h 59"/>
                <a:gd name="T8" fmla="*/ 3 w 17"/>
                <a:gd name="T9" fmla="*/ 43 h 59"/>
                <a:gd name="T10" fmla="*/ 8 w 17"/>
                <a:gd name="T11" fmla="*/ 59 h 59"/>
                <a:gd name="T12" fmla="*/ 17 w 17"/>
                <a:gd name="T13" fmla="*/ 57 h 59"/>
                <a:gd name="T14" fmla="*/ 12 w 17"/>
                <a:gd name="T15" fmla="*/ 41 h 59"/>
                <a:gd name="T16" fmla="*/ 11 w 17"/>
                <a:gd name="T17" fmla="*/ 27 h 59"/>
                <a:gd name="T18" fmla="*/ 11 w 17"/>
                <a:gd name="T19" fmla="*/ 14 h 59"/>
                <a:gd name="T20" fmla="*/ 15 w 17"/>
                <a:gd name="T21" fmla="*/ 9 h 59"/>
                <a:gd name="T22" fmla="*/ 12 w 17"/>
                <a:gd name="T23" fmla="*/ 9 h 59"/>
                <a:gd name="T24" fmla="*/ 15 w 17"/>
                <a:gd name="T25" fmla="*/ 9 h 59"/>
                <a:gd name="T26" fmla="*/ 17 w 17"/>
                <a:gd name="T27" fmla="*/ 6 h 59"/>
                <a:gd name="T28" fmla="*/ 17 w 17"/>
                <a:gd name="T29" fmla="*/ 2 h 59"/>
                <a:gd name="T30" fmla="*/ 13 w 17"/>
                <a:gd name="T31" fmla="*/ 0 h 59"/>
                <a:gd name="T32" fmla="*/ 10 w 17"/>
                <a:gd name="T33" fmla="*/ 0 h 59"/>
                <a:gd name="T34" fmla="*/ 12 w 17"/>
                <a:gd name="T35"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59">
                  <a:moveTo>
                    <a:pt x="12" y="0"/>
                  </a:moveTo>
                  <a:lnTo>
                    <a:pt x="10" y="0"/>
                  </a:lnTo>
                  <a:lnTo>
                    <a:pt x="2" y="12"/>
                  </a:lnTo>
                  <a:lnTo>
                    <a:pt x="0" y="27"/>
                  </a:lnTo>
                  <a:lnTo>
                    <a:pt x="3" y="43"/>
                  </a:lnTo>
                  <a:lnTo>
                    <a:pt x="8" y="59"/>
                  </a:lnTo>
                  <a:lnTo>
                    <a:pt x="17" y="57"/>
                  </a:lnTo>
                  <a:lnTo>
                    <a:pt x="12" y="41"/>
                  </a:lnTo>
                  <a:lnTo>
                    <a:pt x="11" y="27"/>
                  </a:lnTo>
                  <a:lnTo>
                    <a:pt x="11" y="14"/>
                  </a:lnTo>
                  <a:lnTo>
                    <a:pt x="15" y="9"/>
                  </a:lnTo>
                  <a:lnTo>
                    <a:pt x="12" y="9"/>
                  </a:lnTo>
                  <a:lnTo>
                    <a:pt x="15" y="9"/>
                  </a:lnTo>
                  <a:lnTo>
                    <a:pt x="17" y="6"/>
                  </a:lnTo>
                  <a:lnTo>
                    <a:pt x="17" y="2"/>
                  </a:lnTo>
                  <a:lnTo>
                    <a:pt x="13" y="0"/>
                  </a:lnTo>
                  <a:lnTo>
                    <a:pt x="10" y="0"/>
                  </a:lnTo>
                  <a:lnTo>
                    <a:pt x="1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19" name="Freeform 1051"/>
            <p:cNvSpPr>
              <a:spLocks/>
            </p:cNvSpPr>
            <p:nvPr/>
          </p:nvSpPr>
          <p:spPr bwMode="auto">
            <a:xfrm>
              <a:off x="2808" y="3833"/>
              <a:ext cx="23" cy="7"/>
            </a:xfrm>
            <a:custGeom>
              <a:avLst/>
              <a:gdLst>
                <a:gd name="T0" fmla="*/ 62 w 68"/>
                <a:gd name="T1" fmla="*/ 14 h 23"/>
                <a:gd name="T2" fmla="*/ 67 w 68"/>
                <a:gd name="T3" fmla="*/ 15 h 23"/>
                <a:gd name="T4" fmla="*/ 60 w 68"/>
                <a:gd name="T5" fmla="*/ 10 h 23"/>
                <a:gd name="T6" fmla="*/ 52 w 68"/>
                <a:gd name="T7" fmla="*/ 6 h 23"/>
                <a:gd name="T8" fmla="*/ 43 w 68"/>
                <a:gd name="T9" fmla="*/ 4 h 23"/>
                <a:gd name="T10" fmla="*/ 33 w 68"/>
                <a:gd name="T11" fmla="*/ 3 h 23"/>
                <a:gd name="T12" fmla="*/ 24 w 68"/>
                <a:gd name="T13" fmla="*/ 2 h 23"/>
                <a:gd name="T14" fmla="*/ 16 w 68"/>
                <a:gd name="T15" fmla="*/ 0 h 23"/>
                <a:gd name="T16" fmla="*/ 7 w 68"/>
                <a:gd name="T17" fmla="*/ 0 h 23"/>
                <a:gd name="T18" fmla="*/ 0 w 68"/>
                <a:gd name="T19" fmla="*/ 2 h 23"/>
                <a:gd name="T20" fmla="*/ 0 w 68"/>
                <a:gd name="T21" fmla="*/ 11 h 23"/>
                <a:gd name="T22" fmla="*/ 7 w 68"/>
                <a:gd name="T23" fmla="*/ 12 h 23"/>
                <a:gd name="T24" fmla="*/ 16 w 68"/>
                <a:gd name="T25" fmla="*/ 12 h 23"/>
                <a:gd name="T26" fmla="*/ 24 w 68"/>
                <a:gd name="T27" fmla="*/ 11 h 23"/>
                <a:gd name="T28" fmla="*/ 33 w 68"/>
                <a:gd name="T29" fmla="*/ 12 h 23"/>
                <a:gd name="T30" fmla="*/ 43 w 68"/>
                <a:gd name="T31" fmla="*/ 13 h 23"/>
                <a:gd name="T32" fmla="*/ 49 w 68"/>
                <a:gd name="T33" fmla="*/ 15 h 23"/>
                <a:gd name="T34" fmla="*/ 55 w 68"/>
                <a:gd name="T35" fmla="*/ 19 h 23"/>
                <a:gd name="T36" fmla="*/ 60 w 68"/>
                <a:gd name="T37" fmla="*/ 22 h 23"/>
                <a:gd name="T38" fmla="*/ 64 w 68"/>
                <a:gd name="T39" fmla="*/ 23 h 23"/>
                <a:gd name="T40" fmla="*/ 60 w 68"/>
                <a:gd name="T41" fmla="*/ 22 h 23"/>
                <a:gd name="T42" fmla="*/ 63 w 68"/>
                <a:gd name="T43" fmla="*/ 23 h 23"/>
                <a:gd name="T44" fmla="*/ 67 w 68"/>
                <a:gd name="T45" fmla="*/ 22 h 23"/>
                <a:gd name="T46" fmla="*/ 68 w 68"/>
                <a:gd name="T47" fmla="*/ 19 h 23"/>
                <a:gd name="T48" fmla="*/ 67 w 68"/>
                <a:gd name="T49" fmla="*/ 15 h 23"/>
                <a:gd name="T50" fmla="*/ 62 w 68"/>
                <a:gd name="T51"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 h="23">
                  <a:moveTo>
                    <a:pt x="62" y="14"/>
                  </a:moveTo>
                  <a:lnTo>
                    <a:pt x="67" y="15"/>
                  </a:lnTo>
                  <a:lnTo>
                    <a:pt x="60" y="10"/>
                  </a:lnTo>
                  <a:lnTo>
                    <a:pt x="52" y="6"/>
                  </a:lnTo>
                  <a:lnTo>
                    <a:pt x="43" y="4"/>
                  </a:lnTo>
                  <a:lnTo>
                    <a:pt x="33" y="3"/>
                  </a:lnTo>
                  <a:lnTo>
                    <a:pt x="24" y="2"/>
                  </a:lnTo>
                  <a:lnTo>
                    <a:pt x="16" y="0"/>
                  </a:lnTo>
                  <a:lnTo>
                    <a:pt x="7" y="0"/>
                  </a:lnTo>
                  <a:lnTo>
                    <a:pt x="0" y="2"/>
                  </a:lnTo>
                  <a:lnTo>
                    <a:pt x="0" y="11"/>
                  </a:lnTo>
                  <a:lnTo>
                    <a:pt x="7" y="12"/>
                  </a:lnTo>
                  <a:lnTo>
                    <a:pt x="16" y="12"/>
                  </a:lnTo>
                  <a:lnTo>
                    <a:pt x="24" y="11"/>
                  </a:lnTo>
                  <a:lnTo>
                    <a:pt x="33" y="12"/>
                  </a:lnTo>
                  <a:lnTo>
                    <a:pt x="43" y="13"/>
                  </a:lnTo>
                  <a:lnTo>
                    <a:pt x="49" y="15"/>
                  </a:lnTo>
                  <a:lnTo>
                    <a:pt x="55" y="19"/>
                  </a:lnTo>
                  <a:lnTo>
                    <a:pt x="60" y="22"/>
                  </a:lnTo>
                  <a:lnTo>
                    <a:pt x="64" y="23"/>
                  </a:lnTo>
                  <a:lnTo>
                    <a:pt x="60" y="22"/>
                  </a:lnTo>
                  <a:lnTo>
                    <a:pt x="63" y="23"/>
                  </a:lnTo>
                  <a:lnTo>
                    <a:pt x="67" y="22"/>
                  </a:lnTo>
                  <a:lnTo>
                    <a:pt x="68" y="19"/>
                  </a:lnTo>
                  <a:lnTo>
                    <a:pt x="67" y="15"/>
                  </a:lnTo>
                  <a:lnTo>
                    <a:pt x="62"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20" name="Freeform 1052"/>
            <p:cNvSpPr>
              <a:spLocks/>
            </p:cNvSpPr>
            <p:nvPr/>
          </p:nvSpPr>
          <p:spPr bwMode="auto">
            <a:xfrm>
              <a:off x="2829" y="3825"/>
              <a:ext cx="6" cy="15"/>
            </a:xfrm>
            <a:custGeom>
              <a:avLst/>
              <a:gdLst>
                <a:gd name="T0" fmla="*/ 0 w 20"/>
                <a:gd name="T1" fmla="*/ 7 h 46"/>
                <a:gd name="T2" fmla="*/ 5 w 20"/>
                <a:gd name="T3" fmla="*/ 10 h 46"/>
                <a:gd name="T4" fmla="*/ 6 w 20"/>
                <a:gd name="T5" fmla="*/ 12 h 46"/>
                <a:gd name="T6" fmla="*/ 10 w 20"/>
                <a:gd name="T7" fmla="*/ 21 h 46"/>
                <a:gd name="T8" fmla="*/ 9 w 20"/>
                <a:gd name="T9" fmla="*/ 30 h 46"/>
                <a:gd name="T10" fmla="*/ 0 w 20"/>
                <a:gd name="T11" fmla="*/ 37 h 46"/>
                <a:gd name="T12" fmla="*/ 2 w 20"/>
                <a:gd name="T13" fmla="*/ 46 h 46"/>
                <a:gd name="T14" fmla="*/ 18 w 20"/>
                <a:gd name="T15" fmla="*/ 35 h 46"/>
                <a:gd name="T16" fmla="*/ 20 w 20"/>
                <a:gd name="T17" fmla="*/ 21 h 46"/>
                <a:gd name="T18" fmla="*/ 15 w 20"/>
                <a:gd name="T19" fmla="*/ 7 h 46"/>
                <a:gd name="T20" fmla="*/ 5 w 20"/>
                <a:gd name="T21" fmla="*/ 0 h 46"/>
                <a:gd name="T22" fmla="*/ 9 w 20"/>
                <a:gd name="T23" fmla="*/ 3 h 46"/>
                <a:gd name="T24" fmla="*/ 5 w 20"/>
                <a:gd name="T25" fmla="*/ 0 h 46"/>
                <a:gd name="T26" fmla="*/ 1 w 20"/>
                <a:gd name="T27" fmla="*/ 2 h 46"/>
                <a:gd name="T28" fmla="*/ 0 w 20"/>
                <a:gd name="T29" fmla="*/ 5 h 46"/>
                <a:gd name="T30" fmla="*/ 1 w 20"/>
                <a:gd name="T31" fmla="*/ 8 h 46"/>
                <a:gd name="T32" fmla="*/ 5 w 20"/>
                <a:gd name="T33" fmla="*/ 10 h 46"/>
                <a:gd name="T34" fmla="*/ 0 w 20"/>
                <a:gd name="T35"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46">
                  <a:moveTo>
                    <a:pt x="0" y="7"/>
                  </a:moveTo>
                  <a:lnTo>
                    <a:pt x="5" y="10"/>
                  </a:lnTo>
                  <a:lnTo>
                    <a:pt x="6" y="12"/>
                  </a:lnTo>
                  <a:lnTo>
                    <a:pt x="10" y="21"/>
                  </a:lnTo>
                  <a:lnTo>
                    <a:pt x="9" y="30"/>
                  </a:lnTo>
                  <a:lnTo>
                    <a:pt x="0" y="37"/>
                  </a:lnTo>
                  <a:lnTo>
                    <a:pt x="2" y="46"/>
                  </a:lnTo>
                  <a:lnTo>
                    <a:pt x="18" y="35"/>
                  </a:lnTo>
                  <a:lnTo>
                    <a:pt x="20" y="21"/>
                  </a:lnTo>
                  <a:lnTo>
                    <a:pt x="15" y="7"/>
                  </a:lnTo>
                  <a:lnTo>
                    <a:pt x="5" y="0"/>
                  </a:lnTo>
                  <a:lnTo>
                    <a:pt x="9" y="3"/>
                  </a:lnTo>
                  <a:lnTo>
                    <a:pt x="5" y="0"/>
                  </a:lnTo>
                  <a:lnTo>
                    <a:pt x="1" y="2"/>
                  </a:lnTo>
                  <a:lnTo>
                    <a:pt x="0" y="5"/>
                  </a:lnTo>
                  <a:lnTo>
                    <a:pt x="1" y="8"/>
                  </a:lnTo>
                  <a:lnTo>
                    <a:pt x="5" y="10"/>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21" name="Freeform 1053"/>
            <p:cNvSpPr>
              <a:spLocks/>
            </p:cNvSpPr>
            <p:nvPr/>
          </p:nvSpPr>
          <p:spPr bwMode="auto">
            <a:xfrm>
              <a:off x="2826" y="3813"/>
              <a:ext cx="6" cy="14"/>
            </a:xfrm>
            <a:custGeom>
              <a:avLst/>
              <a:gdLst>
                <a:gd name="T0" fmla="*/ 7 w 16"/>
                <a:gd name="T1" fmla="*/ 0 h 43"/>
                <a:gd name="T2" fmla="*/ 4 w 16"/>
                <a:gd name="T3" fmla="*/ 2 h 43"/>
                <a:gd name="T4" fmla="*/ 0 w 16"/>
                <a:gd name="T5" fmla="*/ 11 h 43"/>
                <a:gd name="T6" fmla="*/ 0 w 16"/>
                <a:gd name="T7" fmla="*/ 20 h 43"/>
                <a:gd name="T8" fmla="*/ 2 w 16"/>
                <a:gd name="T9" fmla="*/ 32 h 43"/>
                <a:gd name="T10" fmla="*/ 7 w 16"/>
                <a:gd name="T11" fmla="*/ 43 h 43"/>
                <a:gd name="T12" fmla="*/ 16 w 16"/>
                <a:gd name="T13" fmla="*/ 39 h 43"/>
                <a:gd name="T14" fmla="*/ 12 w 16"/>
                <a:gd name="T15" fmla="*/ 30 h 43"/>
                <a:gd name="T16" fmla="*/ 9 w 16"/>
                <a:gd name="T17" fmla="*/ 20 h 43"/>
                <a:gd name="T18" fmla="*/ 9 w 16"/>
                <a:gd name="T19" fmla="*/ 11 h 43"/>
                <a:gd name="T20" fmla="*/ 11 w 16"/>
                <a:gd name="T21" fmla="*/ 9 h 43"/>
                <a:gd name="T22" fmla="*/ 7 w 16"/>
                <a:gd name="T23" fmla="*/ 11 h 43"/>
                <a:gd name="T24" fmla="*/ 11 w 16"/>
                <a:gd name="T25" fmla="*/ 9 h 43"/>
                <a:gd name="T26" fmla="*/ 12 w 16"/>
                <a:gd name="T27" fmla="*/ 6 h 43"/>
                <a:gd name="T28" fmla="*/ 11 w 16"/>
                <a:gd name="T29" fmla="*/ 2 h 43"/>
                <a:gd name="T30" fmla="*/ 7 w 16"/>
                <a:gd name="T31" fmla="*/ 1 h 43"/>
                <a:gd name="T32" fmla="*/ 4 w 16"/>
                <a:gd name="T33" fmla="*/ 2 h 43"/>
                <a:gd name="T34" fmla="*/ 7 w 16"/>
                <a:gd name="T35"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43">
                  <a:moveTo>
                    <a:pt x="7" y="0"/>
                  </a:moveTo>
                  <a:lnTo>
                    <a:pt x="4" y="2"/>
                  </a:lnTo>
                  <a:lnTo>
                    <a:pt x="0" y="11"/>
                  </a:lnTo>
                  <a:lnTo>
                    <a:pt x="0" y="20"/>
                  </a:lnTo>
                  <a:lnTo>
                    <a:pt x="2" y="32"/>
                  </a:lnTo>
                  <a:lnTo>
                    <a:pt x="7" y="43"/>
                  </a:lnTo>
                  <a:lnTo>
                    <a:pt x="16" y="39"/>
                  </a:lnTo>
                  <a:lnTo>
                    <a:pt x="12" y="30"/>
                  </a:lnTo>
                  <a:lnTo>
                    <a:pt x="9" y="20"/>
                  </a:lnTo>
                  <a:lnTo>
                    <a:pt x="9" y="11"/>
                  </a:lnTo>
                  <a:lnTo>
                    <a:pt x="11" y="9"/>
                  </a:lnTo>
                  <a:lnTo>
                    <a:pt x="7" y="11"/>
                  </a:lnTo>
                  <a:lnTo>
                    <a:pt x="11" y="9"/>
                  </a:lnTo>
                  <a:lnTo>
                    <a:pt x="12" y="6"/>
                  </a:lnTo>
                  <a:lnTo>
                    <a:pt x="11" y="2"/>
                  </a:lnTo>
                  <a:lnTo>
                    <a:pt x="7" y="1"/>
                  </a:lnTo>
                  <a:lnTo>
                    <a:pt x="4" y="2"/>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22" name="Freeform 1054"/>
            <p:cNvSpPr>
              <a:spLocks/>
            </p:cNvSpPr>
            <p:nvPr/>
          </p:nvSpPr>
          <p:spPr bwMode="auto">
            <a:xfrm>
              <a:off x="2829" y="3813"/>
              <a:ext cx="12" cy="6"/>
            </a:xfrm>
            <a:custGeom>
              <a:avLst/>
              <a:gdLst>
                <a:gd name="T0" fmla="*/ 28 w 37"/>
                <a:gd name="T1" fmla="*/ 14 h 18"/>
                <a:gd name="T2" fmla="*/ 36 w 37"/>
                <a:gd name="T3" fmla="*/ 10 h 18"/>
                <a:gd name="T4" fmla="*/ 29 w 37"/>
                <a:gd name="T5" fmla="*/ 4 h 18"/>
                <a:gd name="T6" fmla="*/ 18 w 37"/>
                <a:gd name="T7" fmla="*/ 2 h 18"/>
                <a:gd name="T8" fmla="*/ 9 w 37"/>
                <a:gd name="T9" fmla="*/ 1 h 18"/>
                <a:gd name="T10" fmla="*/ 0 w 37"/>
                <a:gd name="T11" fmla="*/ 0 h 18"/>
                <a:gd name="T12" fmla="*/ 0 w 37"/>
                <a:gd name="T13" fmla="*/ 11 h 18"/>
                <a:gd name="T14" fmla="*/ 9 w 37"/>
                <a:gd name="T15" fmla="*/ 10 h 18"/>
                <a:gd name="T16" fmla="*/ 18 w 37"/>
                <a:gd name="T17" fmla="*/ 11 h 18"/>
                <a:gd name="T18" fmla="*/ 24 w 37"/>
                <a:gd name="T19" fmla="*/ 14 h 18"/>
                <a:gd name="T20" fmla="*/ 29 w 37"/>
                <a:gd name="T21" fmla="*/ 17 h 18"/>
                <a:gd name="T22" fmla="*/ 37 w 37"/>
                <a:gd name="T23" fmla="*/ 14 h 18"/>
                <a:gd name="T24" fmla="*/ 29 w 37"/>
                <a:gd name="T25" fmla="*/ 17 h 18"/>
                <a:gd name="T26" fmla="*/ 32 w 37"/>
                <a:gd name="T27" fmla="*/ 18 h 18"/>
                <a:gd name="T28" fmla="*/ 36 w 37"/>
                <a:gd name="T29" fmla="*/ 17 h 18"/>
                <a:gd name="T30" fmla="*/ 37 w 37"/>
                <a:gd name="T31" fmla="*/ 14 h 18"/>
                <a:gd name="T32" fmla="*/ 36 w 37"/>
                <a:gd name="T33" fmla="*/ 10 h 18"/>
                <a:gd name="T34" fmla="*/ 28 w 37"/>
                <a:gd name="T35"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18">
                  <a:moveTo>
                    <a:pt x="28" y="14"/>
                  </a:moveTo>
                  <a:lnTo>
                    <a:pt x="36" y="10"/>
                  </a:lnTo>
                  <a:lnTo>
                    <a:pt x="29" y="4"/>
                  </a:lnTo>
                  <a:lnTo>
                    <a:pt x="18" y="2"/>
                  </a:lnTo>
                  <a:lnTo>
                    <a:pt x="9" y="1"/>
                  </a:lnTo>
                  <a:lnTo>
                    <a:pt x="0" y="0"/>
                  </a:lnTo>
                  <a:lnTo>
                    <a:pt x="0" y="11"/>
                  </a:lnTo>
                  <a:lnTo>
                    <a:pt x="9" y="10"/>
                  </a:lnTo>
                  <a:lnTo>
                    <a:pt x="18" y="11"/>
                  </a:lnTo>
                  <a:lnTo>
                    <a:pt x="24" y="14"/>
                  </a:lnTo>
                  <a:lnTo>
                    <a:pt x="29" y="17"/>
                  </a:lnTo>
                  <a:lnTo>
                    <a:pt x="37" y="14"/>
                  </a:lnTo>
                  <a:lnTo>
                    <a:pt x="29" y="17"/>
                  </a:lnTo>
                  <a:lnTo>
                    <a:pt x="32" y="18"/>
                  </a:lnTo>
                  <a:lnTo>
                    <a:pt x="36" y="17"/>
                  </a:lnTo>
                  <a:lnTo>
                    <a:pt x="37" y="14"/>
                  </a:lnTo>
                  <a:lnTo>
                    <a:pt x="36" y="10"/>
                  </a:lnTo>
                  <a:lnTo>
                    <a:pt x="28"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23" name="Freeform 1055"/>
            <p:cNvSpPr>
              <a:spLocks/>
            </p:cNvSpPr>
            <p:nvPr/>
          </p:nvSpPr>
          <p:spPr bwMode="auto">
            <a:xfrm>
              <a:off x="2838" y="3805"/>
              <a:ext cx="10" cy="13"/>
            </a:xfrm>
            <a:custGeom>
              <a:avLst/>
              <a:gdLst>
                <a:gd name="T0" fmla="*/ 25 w 29"/>
                <a:gd name="T1" fmla="*/ 0 h 38"/>
                <a:gd name="T2" fmla="*/ 26 w 29"/>
                <a:gd name="T3" fmla="*/ 0 h 38"/>
                <a:gd name="T4" fmla="*/ 17 w 29"/>
                <a:gd name="T5" fmla="*/ 4 h 38"/>
                <a:gd name="T6" fmla="*/ 9 w 29"/>
                <a:gd name="T7" fmla="*/ 14 h 38"/>
                <a:gd name="T8" fmla="*/ 3 w 29"/>
                <a:gd name="T9" fmla="*/ 24 h 38"/>
                <a:gd name="T10" fmla="*/ 0 w 29"/>
                <a:gd name="T11" fmla="*/ 38 h 38"/>
                <a:gd name="T12" fmla="*/ 9 w 29"/>
                <a:gd name="T13" fmla="*/ 38 h 38"/>
                <a:gd name="T14" fmla="*/ 12 w 29"/>
                <a:gd name="T15" fmla="*/ 26 h 38"/>
                <a:gd name="T16" fmla="*/ 18 w 29"/>
                <a:gd name="T17" fmla="*/ 18 h 38"/>
                <a:gd name="T18" fmla="*/ 24 w 29"/>
                <a:gd name="T19" fmla="*/ 11 h 38"/>
                <a:gd name="T20" fmla="*/ 28 w 29"/>
                <a:gd name="T21" fmla="*/ 9 h 38"/>
                <a:gd name="T22" fmla="*/ 29 w 29"/>
                <a:gd name="T23" fmla="*/ 9 h 38"/>
                <a:gd name="T24" fmla="*/ 25 w 29"/>
                <a:gd name="T2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38">
                  <a:moveTo>
                    <a:pt x="25" y="0"/>
                  </a:moveTo>
                  <a:lnTo>
                    <a:pt x="26" y="0"/>
                  </a:lnTo>
                  <a:lnTo>
                    <a:pt x="17" y="4"/>
                  </a:lnTo>
                  <a:lnTo>
                    <a:pt x="9" y="14"/>
                  </a:lnTo>
                  <a:lnTo>
                    <a:pt x="3" y="24"/>
                  </a:lnTo>
                  <a:lnTo>
                    <a:pt x="0" y="38"/>
                  </a:lnTo>
                  <a:lnTo>
                    <a:pt x="9" y="38"/>
                  </a:lnTo>
                  <a:lnTo>
                    <a:pt x="12" y="26"/>
                  </a:lnTo>
                  <a:lnTo>
                    <a:pt x="18" y="18"/>
                  </a:lnTo>
                  <a:lnTo>
                    <a:pt x="24" y="11"/>
                  </a:lnTo>
                  <a:lnTo>
                    <a:pt x="28" y="9"/>
                  </a:lnTo>
                  <a:lnTo>
                    <a:pt x="29" y="9"/>
                  </a:lnTo>
                  <a:lnTo>
                    <a:pt x="2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24" name="Freeform 1056"/>
            <p:cNvSpPr>
              <a:spLocks/>
            </p:cNvSpPr>
            <p:nvPr/>
          </p:nvSpPr>
          <p:spPr bwMode="auto">
            <a:xfrm>
              <a:off x="2846" y="3798"/>
              <a:ext cx="12" cy="10"/>
            </a:xfrm>
            <a:custGeom>
              <a:avLst/>
              <a:gdLst>
                <a:gd name="T0" fmla="*/ 26 w 35"/>
                <a:gd name="T1" fmla="*/ 0 h 29"/>
                <a:gd name="T2" fmla="*/ 26 w 35"/>
                <a:gd name="T3" fmla="*/ 1 h 29"/>
                <a:gd name="T4" fmla="*/ 23 w 35"/>
                <a:gd name="T5" fmla="*/ 5 h 29"/>
                <a:gd name="T6" fmla="*/ 16 w 35"/>
                <a:gd name="T7" fmla="*/ 9 h 29"/>
                <a:gd name="T8" fmla="*/ 7 w 35"/>
                <a:gd name="T9" fmla="*/ 16 h 29"/>
                <a:gd name="T10" fmla="*/ 0 w 35"/>
                <a:gd name="T11" fmla="*/ 20 h 29"/>
                <a:gd name="T12" fmla="*/ 4 w 35"/>
                <a:gd name="T13" fmla="*/ 29 h 29"/>
                <a:gd name="T14" fmla="*/ 11 w 35"/>
                <a:gd name="T15" fmla="*/ 26 h 29"/>
                <a:gd name="T16" fmla="*/ 20 w 35"/>
                <a:gd name="T17" fmla="*/ 19 h 29"/>
                <a:gd name="T18" fmla="*/ 29 w 35"/>
                <a:gd name="T19" fmla="*/ 12 h 29"/>
                <a:gd name="T20" fmla="*/ 35 w 35"/>
                <a:gd name="T21" fmla="*/ 1 h 29"/>
                <a:gd name="T22" fmla="*/ 35 w 35"/>
                <a:gd name="T23" fmla="*/ 3 h 29"/>
                <a:gd name="T24" fmla="*/ 26 w 35"/>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29">
                  <a:moveTo>
                    <a:pt x="26" y="0"/>
                  </a:moveTo>
                  <a:lnTo>
                    <a:pt x="26" y="1"/>
                  </a:lnTo>
                  <a:lnTo>
                    <a:pt x="23" y="5"/>
                  </a:lnTo>
                  <a:lnTo>
                    <a:pt x="16" y="9"/>
                  </a:lnTo>
                  <a:lnTo>
                    <a:pt x="7" y="16"/>
                  </a:lnTo>
                  <a:lnTo>
                    <a:pt x="0" y="20"/>
                  </a:lnTo>
                  <a:lnTo>
                    <a:pt x="4" y="29"/>
                  </a:lnTo>
                  <a:lnTo>
                    <a:pt x="11" y="26"/>
                  </a:lnTo>
                  <a:lnTo>
                    <a:pt x="20" y="19"/>
                  </a:lnTo>
                  <a:lnTo>
                    <a:pt x="29" y="12"/>
                  </a:lnTo>
                  <a:lnTo>
                    <a:pt x="35" y="1"/>
                  </a:lnTo>
                  <a:lnTo>
                    <a:pt x="35" y="3"/>
                  </a:lnTo>
                  <a:lnTo>
                    <a:pt x="2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25" name="Freeform 1057"/>
            <p:cNvSpPr>
              <a:spLocks/>
            </p:cNvSpPr>
            <p:nvPr/>
          </p:nvSpPr>
          <p:spPr bwMode="auto">
            <a:xfrm>
              <a:off x="2855" y="3783"/>
              <a:ext cx="11" cy="16"/>
            </a:xfrm>
            <a:custGeom>
              <a:avLst/>
              <a:gdLst>
                <a:gd name="T0" fmla="*/ 32 w 32"/>
                <a:gd name="T1" fmla="*/ 0 h 48"/>
                <a:gd name="T2" fmla="*/ 32 w 32"/>
                <a:gd name="T3" fmla="*/ 0 h 48"/>
                <a:gd name="T4" fmla="*/ 16 w 32"/>
                <a:gd name="T5" fmla="*/ 8 h 48"/>
                <a:gd name="T6" fmla="*/ 7 w 32"/>
                <a:gd name="T7" fmla="*/ 21 h 48"/>
                <a:gd name="T8" fmla="*/ 2 w 32"/>
                <a:gd name="T9" fmla="*/ 36 h 48"/>
                <a:gd name="T10" fmla="*/ 0 w 32"/>
                <a:gd name="T11" fmla="*/ 45 h 48"/>
                <a:gd name="T12" fmla="*/ 9 w 32"/>
                <a:gd name="T13" fmla="*/ 48 h 48"/>
                <a:gd name="T14" fmla="*/ 11 w 32"/>
                <a:gd name="T15" fmla="*/ 38 h 48"/>
                <a:gd name="T16" fmla="*/ 16 w 32"/>
                <a:gd name="T17" fmla="*/ 26 h 48"/>
                <a:gd name="T18" fmla="*/ 23 w 32"/>
                <a:gd name="T19" fmla="*/ 14 h 48"/>
                <a:gd name="T20" fmla="*/ 32 w 32"/>
                <a:gd name="T21" fmla="*/ 9 h 48"/>
                <a:gd name="T22" fmla="*/ 32 w 32"/>
                <a:gd name="T23" fmla="*/ 9 h 48"/>
                <a:gd name="T24" fmla="*/ 32 w 32"/>
                <a:gd name="T2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48">
                  <a:moveTo>
                    <a:pt x="32" y="0"/>
                  </a:moveTo>
                  <a:lnTo>
                    <a:pt x="32" y="0"/>
                  </a:lnTo>
                  <a:lnTo>
                    <a:pt x="16" y="8"/>
                  </a:lnTo>
                  <a:lnTo>
                    <a:pt x="7" y="21"/>
                  </a:lnTo>
                  <a:lnTo>
                    <a:pt x="2" y="36"/>
                  </a:lnTo>
                  <a:lnTo>
                    <a:pt x="0" y="45"/>
                  </a:lnTo>
                  <a:lnTo>
                    <a:pt x="9" y="48"/>
                  </a:lnTo>
                  <a:lnTo>
                    <a:pt x="11" y="38"/>
                  </a:lnTo>
                  <a:lnTo>
                    <a:pt x="16" y="26"/>
                  </a:lnTo>
                  <a:lnTo>
                    <a:pt x="23" y="14"/>
                  </a:lnTo>
                  <a:lnTo>
                    <a:pt x="32" y="9"/>
                  </a:lnTo>
                  <a:lnTo>
                    <a:pt x="32" y="9"/>
                  </a:lnTo>
                  <a:lnTo>
                    <a:pt x="3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26" name="Freeform 1058"/>
            <p:cNvSpPr>
              <a:spLocks/>
            </p:cNvSpPr>
            <p:nvPr/>
          </p:nvSpPr>
          <p:spPr bwMode="auto">
            <a:xfrm>
              <a:off x="2866" y="3783"/>
              <a:ext cx="17" cy="14"/>
            </a:xfrm>
            <a:custGeom>
              <a:avLst/>
              <a:gdLst>
                <a:gd name="T0" fmla="*/ 44 w 53"/>
                <a:gd name="T1" fmla="*/ 33 h 40"/>
                <a:gd name="T2" fmla="*/ 48 w 53"/>
                <a:gd name="T3" fmla="*/ 30 h 40"/>
                <a:gd name="T4" fmla="*/ 44 w 53"/>
                <a:gd name="T5" fmla="*/ 28 h 40"/>
                <a:gd name="T6" fmla="*/ 38 w 53"/>
                <a:gd name="T7" fmla="*/ 25 h 40"/>
                <a:gd name="T8" fmla="*/ 33 w 53"/>
                <a:gd name="T9" fmla="*/ 19 h 40"/>
                <a:gd name="T10" fmla="*/ 28 w 53"/>
                <a:gd name="T11" fmla="*/ 13 h 40"/>
                <a:gd name="T12" fmla="*/ 22 w 53"/>
                <a:gd name="T13" fmla="*/ 8 h 40"/>
                <a:gd name="T14" fmla="*/ 16 w 53"/>
                <a:gd name="T15" fmla="*/ 3 h 40"/>
                <a:gd name="T16" fmla="*/ 8 w 53"/>
                <a:gd name="T17" fmla="*/ 0 h 40"/>
                <a:gd name="T18" fmla="*/ 0 w 53"/>
                <a:gd name="T19" fmla="*/ 0 h 40"/>
                <a:gd name="T20" fmla="*/ 0 w 53"/>
                <a:gd name="T21" fmla="*/ 9 h 40"/>
                <a:gd name="T22" fmla="*/ 6 w 53"/>
                <a:gd name="T23" fmla="*/ 9 h 40"/>
                <a:gd name="T24" fmla="*/ 12 w 53"/>
                <a:gd name="T25" fmla="*/ 12 h 40"/>
                <a:gd name="T26" fmla="*/ 15 w 53"/>
                <a:gd name="T27" fmla="*/ 14 h 40"/>
                <a:gd name="T28" fmla="*/ 21 w 53"/>
                <a:gd name="T29" fmla="*/ 20 h 40"/>
                <a:gd name="T30" fmla="*/ 26 w 53"/>
                <a:gd name="T31" fmla="*/ 26 h 40"/>
                <a:gd name="T32" fmla="*/ 31 w 53"/>
                <a:gd name="T33" fmla="*/ 32 h 40"/>
                <a:gd name="T34" fmla="*/ 39 w 53"/>
                <a:gd name="T35" fmla="*/ 37 h 40"/>
                <a:gd name="T36" fmla="*/ 48 w 53"/>
                <a:gd name="T37" fmla="*/ 40 h 40"/>
                <a:gd name="T38" fmla="*/ 53 w 53"/>
                <a:gd name="T39" fmla="*/ 37 h 40"/>
                <a:gd name="T40" fmla="*/ 48 w 53"/>
                <a:gd name="T41" fmla="*/ 40 h 40"/>
                <a:gd name="T42" fmla="*/ 52 w 53"/>
                <a:gd name="T43" fmla="*/ 38 h 40"/>
                <a:gd name="T44" fmla="*/ 53 w 53"/>
                <a:gd name="T45" fmla="*/ 35 h 40"/>
                <a:gd name="T46" fmla="*/ 52 w 53"/>
                <a:gd name="T47" fmla="*/ 32 h 40"/>
                <a:gd name="T48" fmla="*/ 48 w 53"/>
                <a:gd name="T49" fmla="*/ 30 h 40"/>
                <a:gd name="T50" fmla="*/ 44 w 53"/>
                <a:gd name="T51" fmla="*/ 3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40">
                  <a:moveTo>
                    <a:pt x="44" y="33"/>
                  </a:moveTo>
                  <a:lnTo>
                    <a:pt x="48" y="30"/>
                  </a:lnTo>
                  <a:lnTo>
                    <a:pt x="44" y="28"/>
                  </a:lnTo>
                  <a:lnTo>
                    <a:pt x="38" y="25"/>
                  </a:lnTo>
                  <a:lnTo>
                    <a:pt x="33" y="19"/>
                  </a:lnTo>
                  <a:lnTo>
                    <a:pt x="28" y="13"/>
                  </a:lnTo>
                  <a:lnTo>
                    <a:pt x="22" y="8"/>
                  </a:lnTo>
                  <a:lnTo>
                    <a:pt x="16" y="3"/>
                  </a:lnTo>
                  <a:lnTo>
                    <a:pt x="8" y="0"/>
                  </a:lnTo>
                  <a:lnTo>
                    <a:pt x="0" y="0"/>
                  </a:lnTo>
                  <a:lnTo>
                    <a:pt x="0" y="9"/>
                  </a:lnTo>
                  <a:lnTo>
                    <a:pt x="6" y="9"/>
                  </a:lnTo>
                  <a:lnTo>
                    <a:pt x="12" y="12"/>
                  </a:lnTo>
                  <a:lnTo>
                    <a:pt x="15" y="14"/>
                  </a:lnTo>
                  <a:lnTo>
                    <a:pt x="21" y="20"/>
                  </a:lnTo>
                  <a:lnTo>
                    <a:pt x="26" y="26"/>
                  </a:lnTo>
                  <a:lnTo>
                    <a:pt x="31" y="32"/>
                  </a:lnTo>
                  <a:lnTo>
                    <a:pt x="39" y="37"/>
                  </a:lnTo>
                  <a:lnTo>
                    <a:pt x="48" y="40"/>
                  </a:lnTo>
                  <a:lnTo>
                    <a:pt x="53" y="37"/>
                  </a:lnTo>
                  <a:lnTo>
                    <a:pt x="48" y="40"/>
                  </a:lnTo>
                  <a:lnTo>
                    <a:pt x="52" y="38"/>
                  </a:lnTo>
                  <a:lnTo>
                    <a:pt x="53" y="35"/>
                  </a:lnTo>
                  <a:lnTo>
                    <a:pt x="52" y="32"/>
                  </a:lnTo>
                  <a:lnTo>
                    <a:pt x="48" y="30"/>
                  </a:lnTo>
                  <a:lnTo>
                    <a:pt x="44" y="3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27" name="Freeform 1059"/>
            <p:cNvSpPr>
              <a:spLocks/>
            </p:cNvSpPr>
            <p:nvPr/>
          </p:nvSpPr>
          <p:spPr bwMode="auto">
            <a:xfrm>
              <a:off x="2880" y="3787"/>
              <a:ext cx="12" cy="9"/>
            </a:xfrm>
            <a:custGeom>
              <a:avLst/>
              <a:gdLst>
                <a:gd name="T0" fmla="*/ 35 w 35"/>
                <a:gd name="T1" fmla="*/ 0 h 26"/>
                <a:gd name="T2" fmla="*/ 35 w 35"/>
                <a:gd name="T3" fmla="*/ 0 h 26"/>
                <a:gd name="T4" fmla="*/ 28 w 35"/>
                <a:gd name="T5" fmla="*/ 2 h 26"/>
                <a:gd name="T6" fmla="*/ 18 w 35"/>
                <a:gd name="T7" fmla="*/ 6 h 26"/>
                <a:gd name="T8" fmla="*/ 8 w 35"/>
                <a:gd name="T9" fmla="*/ 13 h 26"/>
                <a:gd name="T10" fmla="*/ 0 w 35"/>
                <a:gd name="T11" fmla="*/ 22 h 26"/>
                <a:gd name="T12" fmla="*/ 9 w 35"/>
                <a:gd name="T13" fmla="*/ 26 h 26"/>
                <a:gd name="T14" fmla="*/ 14 w 35"/>
                <a:gd name="T15" fmla="*/ 19 h 26"/>
                <a:gd name="T16" fmla="*/ 22 w 35"/>
                <a:gd name="T17" fmla="*/ 15 h 26"/>
                <a:gd name="T18" fmla="*/ 30 w 35"/>
                <a:gd name="T19" fmla="*/ 11 h 26"/>
                <a:gd name="T20" fmla="*/ 35 w 35"/>
                <a:gd name="T21" fmla="*/ 11 h 26"/>
                <a:gd name="T22" fmla="*/ 35 w 35"/>
                <a:gd name="T23" fmla="*/ 11 h 26"/>
                <a:gd name="T24" fmla="*/ 35 w 35"/>
                <a:gd name="T2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26">
                  <a:moveTo>
                    <a:pt x="35" y="0"/>
                  </a:moveTo>
                  <a:lnTo>
                    <a:pt x="35" y="0"/>
                  </a:lnTo>
                  <a:lnTo>
                    <a:pt x="28" y="2"/>
                  </a:lnTo>
                  <a:lnTo>
                    <a:pt x="18" y="6"/>
                  </a:lnTo>
                  <a:lnTo>
                    <a:pt x="8" y="13"/>
                  </a:lnTo>
                  <a:lnTo>
                    <a:pt x="0" y="22"/>
                  </a:lnTo>
                  <a:lnTo>
                    <a:pt x="9" y="26"/>
                  </a:lnTo>
                  <a:lnTo>
                    <a:pt x="14" y="19"/>
                  </a:lnTo>
                  <a:lnTo>
                    <a:pt x="22" y="15"/>
                  </a:lnTo>
                  <a:lnTo>
                    <a:pt x="30" y="11"/>
                  </a:lnTo>
                  <a:lnTo>
                    <a:pt x="35" y="11"/>
                  </a:lnTo>
                  <a:lnTo>
                    <a:pt x="35" y="11"/>
                  </a:lnTo>
                  <a:lnTo>
                    <a:pt x="3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28" name="Freeform 1060"/>
            <p:cNvSpPr>
              <a:spLocks/>
            </p:cNvSpPr>
            <p:nvPr/>
          </p:nvSpPr>
          <p:spPr bwMode="auto">
            <a:xfrm>
              <a:off x="2892" y="3787"/>
              <a:ext cx="11" cy="13"/>
            </a:xfrm>
            <a:custGeom>
              <a:avLst/>
              <a:gdLst>
                <a:gd name="T0" fmla="*/ 28 w 32"/>
                <a:gd name="T1" fmla="*/ 27 h 39"/>
                <a:gd name="T2" fmla="*/ 32 w 32"/>
                <a:gd name="T3" fmla="*/ 32 h 39"/>
                <a:gd name="T4" fmla="*/ 28 w 32"/>
                <a:gd name="T5" fmla="*/ 23 h 39"/>
                <a:gd name="T6" fmla="*/ 20 w 32"/>
                <a:gd name="T7" fmla="*/ 13 h 39"/>
                <a:gd name="T8" fmla="*/ 9 w 32"/>
                <a:gd name="T9" fmla="*/ 5 h 39"/>
                <a:gd name="T10" fmla="*/ 0 w 32"/>
                <a:gd name="T11" fmla="*/ 0 h 39"/>
                <a:gd name="T12" fmla="*/ 0 w 32"/>
                <a:gd name="T13" fmla="*/ 11 h 39"/>
                <a:gd name="T14" fmla="*/ 5 w 32"/>
                <a:gd name="T15" fmla="*/ 14 h 39"/>
                <a:gd name="T16" fmla="*/ 13 w 32"/>
                <a:gd name="T17" fmla="*/ 19 h 39"/>
                <a:gd name="T18" fmla="*/ 18 w 32"/>
                <a:gd name="T19" fmla="*/ 27 h 39"/>
                <a:gd name="T20" fmla="*/ 23 w 32"/>
                <a:gd name="T21" fmla="*/ 34 h 39"/>
                <a:gd name="T22" fmla="*/ 28 w 32"/>
                <a:gd name="T23" fmla="*/ 39 h 39"/>
                <a:gd name="T24" fmla="*/ 23 w 32"/>
                <a:gd name="T25" fmla="*/ 34 h 39"/>
                <a:gd name="T26" fmla="*/ 25 w 32"/>
                <a:gd name="T27" fmla="*/ 37 h 39"/>
                <a:gd name="T28" fmla="*/ 29 w 32"/>
                <a:gd name="T29" fmla="*/ 38 h 39"/>
                <a:gd name="T30" fmla="*/ 31 w 32"/>
                <a:gd name="T31" fmla="*/ 35 h 39"/>
                <a:gd name="T32" fmla="*/ 32 w 32"/>
                <a:gd name="T33" fmla="*/ 32 h 39"/>
                <a:gd name="T34" fmla="*/ 28 w 32"/>
                <a:gd name="T35" fmla="*/ 2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39">
                  <a:moveTo>
                    <a:pt x="28" y="27"/>
                  </a:moveTo>
                  <a:lnTo>
                    <a:pt x="32" y="32"/>
                  </a:lnTo>
                  <a:lnTo>
                    <a:pt x="28" y="23"/>
                  </a:lnTo>
                  <a:lnTo>
                    <a:pt x="20" y="13"/>
                  </a:lnTo>
                  <a:lnTo>
                    <a:pt x="9" y="5"/>
                  </a:lnTo>
                  <a:lnTo>
                    <a:pt x="0" y="0"/>
                  </a:lnTo>
                  <a:lnTo>
                    <a:pt x="0" y="11"/>
                  </a:lnTo>
                  <a:lnTo>
                    <a:pt x="5" y="14"/>
                  </a:lnTo>
                  <a:lnTo>
                    <a:pt x="13" y="19"/>
                  </a:lnTo>
                  <a:lnTo>
                    <a:pt x="18" y="27"/>
                  </a:lnTo>
                  <a:lnTo>
                    <a:pt x="23" y="34"/>
                  </a:lnTo>
                  <a:lnTo>
                    <a:pt x="28" y="39"/>
                  </a:lnTo>
                  <a:lnTo>
                    <a:pt x="23" y="34"/>
                  </a:lnTo>
                  <a:lnTo>
                    <a:pt x="25" y="37"/>
                  </a:lnTo>
                  <a:lnTo>
                    <a:pt x="29" y="38"/>
                  </a:lnTo>
                  <a:lnTo>
                    <a:pt x="31" y="35"/>
                  </a:lnTo>
                  <a:lnTo>
                    <a:pt x="32" y="32"/>
                  </a:lnTo>
                  <a:lnTo>
                    <a:pt x="28" y="2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29" name="Freeform 1061"/>
            <p:cNvSpPr>
              <a:spLocks/>
            </p:cNvSpPr>
            <p:nvPr/>
          </p:nvSpPr>
          <p:spPr bwMode="auto">
            <a:xfrm>
              <a:off x="2901" y="3796"/>
              <a:ext cx="8" cy="5"/>
            </a:xfrm>
            <a:custGeom>
              <a:avLst/>
              <a:gdLst>
                <a:gd name="T0" fmla="*/ 16 w 24"/>
                <a:gd name="T1" fmla="*/ 6 h 14"/>
                <a:gd name="T2" fmla="*/ 22 w 24"/>
                <a:gd name="T3" fmla="*/ 6 h 14"/>
                <a:gd name="T4" fmla="*/ 17 w 24"/>
                <a:gd name="T5" fmla="*/ 3 h 14"/>
                <a:gd name="T6" fmla="*/ 11 w 24"/>
                <a:gd name="T7" fmla="*/ 2 h 14"/>
                <a:gd name="T8" fmla="*/ 5 w 24"/>
                <a:gd name="T9" fmla="*/ 0 h 14"/>
                <a:gd name="T10" fmla="*/ 0 w 24"/>
                <a:gd name="T11" fmla="*/ 0 h 14"/>
                <a:gd name="T12" fmla="*/ 0 w 24"/>
                <a:gd name="T13" fmla="*/ 12 h 14"/>
                <a:gd name="T14" fmla="*/ 5 w 24"/>
                <a:gd name="T15" fmla="*/ 12 h 14"/>
                <a:gd name="T16" fmla="*/ 11 w 24"/>
                <a:gd name="T17" fmla="*/ 11 h 14"/>
                <a:gd name="T18" fmla="*/ 14 w 24"/>
                <a:gd name="T19" fmla="*/ 12 h 14"/>
                <a:gd name="T20" fmla="*/ 16 w 24"/>
                <a:gd name="T21" fmla="*/ 13 h 14"/>
                <a:gd name="T22" fmla="*/ 22 w 24"/>
                <a:gd name="T23" fmla="*/ 13 h 14"/>
                <a:gd name="T24" fmla="*/ 16 w 24"/>
                <a:gd name="T25" fmla="*/ 13 h 14"/>
                <a:gd name="T26" fmla="*/ 19 w 24"/>
                <a:gd name="T27" fmla="*/ 14 h 14"/>
                <a:gd name="T28" fmla="*/ 22 w 24"/>
                <a:gd name="T29" fmla="*/ 13 h 14"/>
                <a:gd name="T30" fmla="*/ 24 w 24"/>
                <a:gd name="T31" fmla="*/ 10 h 14"/>
                <a:gd name="T32" fmla="*/ 22 w 24"/>
                <a:gd name="T33" fmla="*/ 6 h 14"/>
                <a:gd name="T34" fmla="*/ 16 w 24"/>
                <a:gd name="T35"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14">
                  <a:moveTo>
                    <a:pt x="16" y="6"/>
                  </a:moveTo>
                  <a:lnTo>
                    <a:pt x="22" y="6"/>
                  </a:lnTo>
                  <a:lnTo>
                    <a:pt x="17" y="3"/>
                  </a:lnTo>
                  <a:lnTo>
                    <a:pt x="11" y="2"/>
                  </a:lnTo>
                  <a:lnTo>
                    <a:pt x="5" y="0"/>
                  </a:lnTo>
                  <a:lnTo>
                    <a:pt x="0" y="0"/>
                  </a:lnTo>
                  <a:lnTo>
                    <a:pt x="0" y="12"/>
                  </a:lnTo>
                  <a:lnTo>
                    <a:pt x="5" y="12"/>
                  </a:lnTo>
                  <a:lnTo>
                    <a:pt x="11" y="11"/>
                  </a:lnTo>
                  <a:lnTo>
                    <a:pt x="14" y="12"/>
                  </a:lnTo>
                  <a:lnTo>
                    <a:pt x="16" y="13"/>
                  </a:lnTo>
                  <a:lnTo>
                    <a:pt x="22" y="13"/>
                  </a:lnTo>
                  <a:lnTo>
                    <a:pt x="16" y="13"/>
                  </a:lnTo>
                  <a:lnTo>
                    <a:pt x="19" y="14"/>
                  </a:lnTo>
                  <a:lnTo>
                    <a:pt x="22" y="13"/>
                  </a:lnTo>
                  <a:lnTo>
                    <a:pt x="24" y="10"/>
                  </a:lnTo>
                  <a:lnTo>
                    <a:pt x="22" y="6"/>
                  </a:lnTo>
                  <a:lnTo>
                    <a:pt x="16"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30" name="Freeform 1062"/>
            <p:cNvSpPr>
              <a:spLocks/>
            </p:cNvSpPr>
            <p:nvPr/>
          </p:nvSpPr>
          <p:spPr bwMode="auto">
            <a:xfrm>
              <a:off x="2907" y="3794"/>
              <a:ext cx="9" cy="6"/>
            </a:xfrm>
            <a:custGeom>
              <a:avLst/>
              <a:gdLst>
                <a:gd name="T0" fmla="*/ 29 w 29"/>
                <a:gd name="T1" fmla="*/ 2 h 18"/>
                <a:gd name="T2" fmla="*/ 29 w 29"/>
                <a:gd name="T3" fmla="*/ 2 h 18"/>
                <a:gd name="T4" fmla="*/ 21 w 29"/>
                <a:gd name="T5" fmla="*/ 0 h 18"/>
                <a:gd name="T6" fmla="*/ 14 w 29"/>
                <a:gd name="T7" fmla="*/ 1 h 18"/>
                <a:gd name="T8" fmla="*/ 8 w 29"/>
                <a:gd name="T9" fmla="*/ 4 h 18"/>
                <a:gd name="T10" fmla="*/ 0 w 29"/>
                <a:gd name="T11" fmla="*/ 11 h 18"/>
                <a:gd name="T12" fmla="*/ 6 w 29"/>
                <a:gd name="T13" fmla="*/ 18 h 18"/>
                <a:gd name="T14" fmla="*/ 12 w 29"/>
                <a:gd name="T15" fmla="*/ 13 h 18"/>
                <a:gd name="T16" fmla="*/ 17 w 29"/>
                <a:gd name="T17" fmla="*/ 10 h 18"/>
                <a:gd name="T18" fmla="*/ 21 w 29"/>
                <a:gd name="T19" fmla="*/ 9 h 18"/>
                <a:gd name="T20" fmla="*/ 25 w 29"/>
                <a:gd name="T21" fmla="*/ 11 h 18"/>
                <a:gd name="T22" fmla="*/ 25 w 29"/>
                <a:gd name="T23" fmla="*/ 11 h 18"/>
                <a:gd name="T24" fmla="*/ 29 w 29"/>
                <a:gd name="T25"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18">
                  <a:moveTo>
                    <a:pt x="29" y="2"/>
                  </a:moveTo>
                  <a:lnTo>
                    <a:pt x="29" y="2"/>
                  </a:lnTo>
                  <a:lnTo>
                    <a:pt x="21" y="0"/>
                  </a:lnTo>
                  <a:lnTo>
                    <a:pt x="14" y="1"/>
                  </a:lnTo>
                  <a:lnTo>
                    <a:pt x="8" y="4"/>
                  </a:lnTo>
                  <a:lnTo>
                    <a:pt x="0" y="11"/>
                  </a:lnTo>
                  <a:lnTo>
                    <a:pt x="6" y="18"/>
                  </a:lnTo>
                  <a:lnTo>
                    <a:pt x="12" y="13"/>
                  </a:lnTo>
                  <a:lnTo>
                    <a:pt x="17" y="10"/>
                  </a:lnTo>
                  <a:lnTo>
                    <a:pt x="21" y="9"/>
                  </a:lnTo>
                  <a:lnTo>
                    <a:pt x="25" y="11"/>
                  </a:lnTo>
                  <a:lnTo>
                    <a:pt x="25" y="11"/>
                  </a:lnTo>
                  <a:lnTo>
                    <a:pt x="29"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31" name="Freeform 1063"/>
            <p:cNvSpPr>
              <a:spLocks/>
            </p:cNvSpPr>
            <p:nvPr/>
          </p:nvSpPr>
          <p:spPr bwMode="auto">
            <a:xfrm>
              <a:off x="2915" y="3795"/>
              <a:ext cx="11" cy="14"/>
            </a:xfrm>
            <a:custGeom>
              <a:avLst/>
              <a:gdLst>
                <a:gd name="T0" fmla="*/ 30 w 34"/>
                <a:gd name="T1" fmla="*/ 30 h 41"/>
                <a:gd name="T2" fmla="*/ 34 w 34"/>
                <a:gd name="T3" fmla="*/ 34 h 41"/>
                <a:gd name="T4" fmla="*/ 31 w 34"/>
                <a:gd name="T5" fmla="*/ 26 h 41"/>
                <a:gd name="T6" fmla="*/ 23 w 34"/>
                <a:gd name="T7" fmla="*/ 16 h 41"/>
                <a:gd name="T8" fmla="*/ 13 w 34"/>
                <a:gd name="T9" fmla="*/ 8 h 41"/>
                <a:gd name="T10" fmla="*/ 4 w 34"/>
                <a:gd name="T11" fmla="*/ 0 h 41"/>
                <a:gd name="T12" fmla="*/ 0 w 34"/>
                <a:gd name="T13" fmla="*/ 9 h 41"/>
                <a:gd name="T14" fmla="*/ 7 w 34"/>
                <a:gd name="T15" fmla="*/ 15 h 41"/>
                <a:gd name="T16" fmla="*/ 16 w 34"/>
                <a:gd name="T17" fmla="*/ 23 h 41"/>
                <a:gd name="T18" fmla="*/ 21 w 34"/>
                <a:gd name="T19" fmla="*/ 31 h 41"/>
                <a:gd name="T20" fmla="*/ 25 w 34"/>
                <a:gd name="T21" fmla="*/ 37 h 41"/>
                <a:gd name="T22" fmla="*/ 30 w 34"/>
                <a:gd name="T23" fmla="*/ 41 h 41"/>
                <a:gd name="T24" fmla="*/ 25 w 34"/>
                <a:gd name="T25" fmla="*/ 37 h 41"/>
                <a:gd name="T26" fmla="*/ 27 w 34"/>
                <a:gd name="T27" fmla="*/ 39 h 41"/>
                <a:gd name="T28" fmla="*/ 31 w 34"/>
                <a:gd name="T29" fmla="*/ 40 h 41"/>
                <a:gd name="T30" fmla="*/ 33 w 34"/>
                <a:gd name="T31" fmla="*/ 38 h 41"/>
                <a:gd name="T32" fmla="*/ 34 w 34"/>
                <a:gd name="T33" fmla="*/ 34 h 41"/>
                <a:gd name="T34" fmla="*/ 30 w 34"/>
                <a:gd name="T35"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 h="41">
                  <a:moveTo>
                    <a:pt x="30" y="30"/>
                  </a:moveTo>
                  <a:lnTo>
                    <a:pt x="34" y="34"/>
                  </a:lnTo>
                  <a:lnTo>
                    <a:pt x="31" y="26"/>
                  </a:lnTo>
                  <a:lnTo>
                    <a:pt x="23" y="16"/>
                  </a:lnTo>
                  <a:lnTo>
                    <a:pt x="13" y="8"/>
                  </a:lnTo>
                  <a:lnTo>
                    <a:pt x="4" y="0"/>
                  </a:lnTo>
                  <a:lnTo>
                    <a:pt x="0" y="9"/>
                  </a:lnTo>
                  <a:lnTo>
                    <a:pt x="7" y="15"/>
                  </a:lnTo>
                  <a:lnTo>
                    <a:pt x="16" y="23"/>
                  </a:lnTo>
                  <a:lnTo>
                    <a:pt x="21" y="31"/>
                  </a:lnTo>
                  <a:lnTo>
                    <a:pt x="25" y="37"/>
                  </a:lnTo>
                  <a:lnTo>
                    <a:pt x="30" y="41"/>
                  </a:lnTo>
                  <a:lnTo>
                    <a:pt x="25" y="37"/>
                  </a:lnTo>
                  <a:lnTo>
                    <a:pt x="27" y="39"/>
                  </a:lnTo>
                  <a:lnTo>
                    <a:pt x="31" y="40"/>
                  </a:lnTo>
                  <a:lnTo>
                    <a:pt x="33" y="38"/>
                  </a:lnTo>
                  <a:lnTo>
                    <a:pt x="34" y="34"/>
                  </a:lnTo>
                  <a:lnTo>
                    <a:pt x="30"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32" name="Freeform 1064"/>
            <p:cNvSpPr>
              <a:spLocks/>
            </p:cNvSpPr>
            <p:nvPr/>
          </p:nvSpPr>
          <p:spPr bwMode="auto">
            <a:xfrm>
              <a:off x="2925" y="3805"/>
              <a:ext cx="15" cy="7"/>
            </a:xfrm>
            <a:custGeom>
              <a:avLst/>
              <a:gdLst>
                <a:gd name="T0" fmla="*/ 45 w 45"/>
                <a:gd name="T1" fmla="*/ 15 h 22"/>
                <a:gd name="T2" fmla="*/ 43 w 45"/>
                <a:gd name="T3" fmla="*/ 12 h 22"/>
                <a:gd name="T4" fmla="*/ 38 w 45"/>
                <a:gd name="T5" fmla="*/ 11 h 22"/>
                <a:gd name="T6" fmla="*/ 34 w 45"/>
                <a:gd name="T7" fmla="*/ 9 h 22"/>
                <a:gd name="T8" fmla="*/ 28 w 45"/>
                <a:gd name="T9" fmla="*/ 8 h 22"/>
                <a:gd name="T10" fmla="*/ 22 w 45"/>
                <a:gd name="T11" fmla="*/ 6 h 22"/>
                <a:gd name="T12" fmla="*/ 17 w 45"/>
                <a:gd name="T13" fmla="*/ 3 h 22"/>
                <a:gd name="T14" fmla="*/ 10 w 45"/>
                <a:gd name="T15" fmla="*/ 2 h 22"/>
                <a:gd name="T16" fmla="*/ 4 w 45"/>
                <a:gd name="T17" fmla="*/ 1 h 22"/>
                <a:gd name="T18" fmla="*/ 0 w 45"/>
                <a:gd name="T19" fmla="*/ 0 h 22"/>
                <a:gd name="T20" fmla="*/ 0 w 45"/>
                <a:gd name="T21" fmla="*/ 11 h 22"/>
                <a:gd name="T22" fmla="*/ 4 w 45"/>
                <a:gd name="T23" fmla="*/ 10 h 22"/>
                <a:gd name="T24" fmla="*/ 10 w 45"/>
                <a:gd name="T25" fmla="*/ 11 h 22"/>
                <a:gd name="T26" fmla="*/ 14 w 45"/>
                <a:gd name="T27" fmla="*/ 12 h 22"/>
                <a:gd name="T28" fmla="*/ 20 w 45"/>
                <a:gd name="T29" fmla="*/ 15 h 22"/>
                <a:gd name="T30" fmla="*/ 26 w 45"/>
                <a:gd name="T31" fmla="*/ 17 h 22"/>
                <a:gd name="T32" fmla="*/ 32 w 45"/>
                <a:gd name="T33" fmla="*/ 18 h 22"/>
                <a:gd name="T34" fmla="*/ 36 w 45"/>
                <a:gd name="T35" fmla="*/ 20 h 22"/>
                <a:gd name="T36" fmla="*/ 38 w 45"/>
                <a:gd name="T37" fmla="*/ 22 h 22"/>
                <a:gd name="T38" fmla="*/ 36 w 45"/>
                <a:gd name="T39" fmla="*/ 19 h 22"/>
                <a:gd name="T40" fmla="*/ 38 w 45"/>
                <a:gd name="T41" fmla="*/ 22 h 22"/>
                <a:gd name="T42" fmla="*/ 42 w 45"/>
                <a:gd name="T43" fmla="*/ 22 h 22"/>
                <a:gd name="T44" fmla="*/ 45 w 45"/>
                <a:gd name="T45" fmla="*/ 18 h 22"/>
                <a:gd name="T46" fmla="*/ 45 w 45"/>
                <a:gd name="T47" fmla="*/ 15 h 22"/>
                <a:gd name="T48" fmla="*/ 43 w 45"/>
                <a:gd name="T49" fmla="*/ 12 h 22"/>
                <a:gd name="T50" fmla="*/ 45 w 45"/>
                <a:gd name="T51"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22">
                  <a:moveTo>
                    <a:pt x="45" y="15"/>
                  </a:moveTo>
                  <a:lnTo>
                    <a:pt x="43" y="12"/>
                  </a:lnTo>
                  <a:lnTo>
                    <a:pt x="38" y="11"/>
                  </a:lnTo>
                  <a:lnTo>
                    <a:pt x="34" y="9"/>
                  </a:lnTo>
                  <a:lnTo>
                    <a:pt x="28" y="8"/>
                  </a:lnTo>
                  <a:lnTo>
                    <a:pt x="22" y="6"/>
                  </a:lnTo>
                  <a:lnTo>
                    <a:pt x="17" y="3"/>
                  </a:lnTo>
                  <a:lnTo>
                    <a:pt x="10" y="2"/>
                  </a:lnTo>
                  <a:lnTo>
                    <a:pt x="4" y="1"/>
                  </a:lnTo>
                  <a:lnTo>
                    <a:pt x="0" y="0"/>
                  </a:lnTo>
                  <a:lnTo>
                    <a:pt x="0" y="11"/>
                  </a:lnTo>
                  <a:lnTo>
                    <a:pt x="4" y="10"/>
                  </a:lnTo>
                  <a:lnTo>
                    <a:pt x="10" y="11"/>
                  </a:lnTo>
                  <a:lnTo>
                    <a:pt x="14" y="12"/>
                  </a:lnTo>
                  <a:lnTo>
                    <a:pt x="20" y="15"/>
                  </a:lnTo>
                  <a:lnTo>
                    <a:pt x="26" y="17"/>
                  </a:lnTo>
                  <a:lnTo>
                    <a:pt x="32" y="18"/>
                  </a:lnTo>
                  <a:lnTo>
                    <a:pt x="36" y="20"/>
                  </a:lnTo>
                  <a:lnTo>
                    <a:pt x="38" y="22"/>
                  </a:lnTo>
                  <a:lnTo>
                    <a:pt x="36" y="19"/>
                  </a:lnTo>
                  <a:lnTo>
                    <a:pt x="38" y="22"/>
                  </a:lnTo>
                  <a:lnTo>
                    <a:pt x="42" y="22"/>
                  </a:lnTo>
                  <a:lnTo>
                    <a:pt x="45" y="18"/>
                  </a:lnTo>
                  <a:lnTo>
                    <a:pt x="45" y="15"/>
                  </a:lnTo>
                  <a:lnTo>
                    <a:pt x="43" y="12"/>
                  </a:lnTo>
                  <a:lnTo>
                    <a:pt x="45"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33" name="Freeform 1065"/>
            <p:cNvSpPr>
              <a:spLocks/>
            </p:cNvSpPr>
            <p:nvPr/>
          </p:nvSpPr>
          <p:spPr bwMode="auto">
            <a:xfrm>
              <a:off x="2937" y="3810"/>
              <a:ext cx="5" cy="13"/>
            </a:xfrm>
            <a:custGeom>
              <a:avLst/>
              <a:gdLst>
                <a:gd name="T0" fmla="*/ 10 w 15"/>
                <a:gd name="T1" fmla="*/ 27 h 39"/>
                <a:gd name="T2" fmla="*/ 15 w 15"/>
                <a:gd name="T3" fmla="*/ 33 h 39"/>
                <a:gd name="T4" fmla="*/ 15 w 15"/>
                <a:gd name="T5" fmla="*/ 24 h 39"/>
                <a:gd name="T6" fmla="*/ 14 w 15"/>
                <a:gd name="T7" fmla="*/ 15 h 39"/>
                <a:gd name="T8" fmla="*/ 12 w 15"/>
                <a:gd name="T9" fmla="*/ 5 h 39"/>
                <a:gd name="T10" fmla="*/ 9 w 15"/>
                <a:gd name="T11" fmla="*/ 0 h 39"/>
                <a:gd name="T12" fmla="*/ 0 w 15"/>
                <a:gd name="T13" fmla="*/ 4 h 39"/>
                <a:gd name="T14" fmla="*/ 2 w 15"/>
                <a:gd name="T15" fmla="*/ 8 h 39"/>
                <a:gd name="T16" fmla="*/ 5 w 15"/>
                <a:gd name="T17" fmla="*/ 15 h 39"/>
                <a:gd name="T18" fmla="*/ 6 w 15"/>
                <a:gd name="T19" fmla="*/ 24 h 39"/>
                <a:gd name="T20" fmla="*/ 6 w 15"/>
                <a:gd name="T21" fmla="*/ 33 h 39"/>
                <a:gd name="T22" fmla="*/ 10 w 15"/>
                <a:gd name="T23" fmla="*/ 39 h 39"/>
                <a:gd name="T24" fmla="*/ 6 w 15"/>
                <a:gd name="T25" fmla="*/ 33 h 39"/>
                <a:gd name="T26" fmla="*/ 7 w 15"/>
                <a:gd name="T27" fmla="*/ 36 h 39"/>
                <a:gd name="T28" fmla="*/ 10 w 15"/>
                <a:gd name="T29" fmla="*/ 37 h 39"/>
                <a:gd name="T30" fmla="*/ 14 w 15"/>
                <a:gd name="T31" fmla="*/ 36 h 39"/>
                <a:gd name="T32" fmla="*/ 15 w 15"/>
                <a:gd name="T33" fmla="*/ 33 h 39"/>
                <a:gd name="T34" fmla="*/ 10 w 15"/>
                <a:gd name="T35" fmla="*/ 2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39">
                  <a:moveTo>
                    <a:pt x="10" y="27"/>
                  </a:moveTo>
                  <a:lnTo>
                    <a:pt x="15" y="33"/>
                  </a:lnTo>
                  <a:lnTo>
                    <a:pt x="15" y="24"/>
                  </a:lnTo>
                  <a:lnTo>
                    <a:pt x="14" y="15"/>
                  </a:lnTo>
                  <a:lnTo>
                    <a:pt x="12" y="5"/>
                  </a:lnTo>
                  <a:lnTo>
                    <a:pt x="9" y="0"/>
                  </a:lnTo>
                  <a:lnTo>
                    <a:pt x="0" y="4"/>
                  </a:lnTo>
                  <a:lnTo>
                    <a:pt x="2" y="8"/>
                  </a:lnTo>
                  <a:lnTo>
                    <a:pt x="5" y="15"/>
                  </a:lnTo>
                  <a:lnTo>
                    <a:pt x="6" y="24"/>
                  </a:lnTo>
                  <a:lnTo>
                    <a:pt x="6" y="33"/>
                  </a:lnTo>
                  <a:lnTo>
                    <a:pt x="10" y="39"/>
                  </a:lnTo>
                  <a:lnTo>
                    <a:pt x="6" y="33"/>
                  </a:lnTo>
                  <a:lnTo>
                    <a:pt x="7" y="36"/>
                  </a:lnTo>
                  <a:lnTo>
                    <a:pt x="10" y="37"/>
                  </a:lnTo>
                  <a:lnTo>
                    <a:pt x="14" y="36"/>
                  </a:lnTo>
                  <a:lnTo>
                    <a:pt x="15" y="33"/>
                  </a:lnTo>
                  <a:lnTo>
                    <a:pt x="10" y="2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34" name="Freeform 1066"/>
            <p:cNvSpPr>
              <a:spLocks/>
            </p:cNvSpPr>
            <p:nvPr/>
          </p:nvSpPr>
          <p:spPr bwMode="auto">
            <a:xfrm>
              <a:off x="2940" y="3819"/>
              <a:ext cx="10" cy="6"/>
            </a:xfrm>
            <a:custGeom>
              <a:avLst/>
              <a:gdLst>
                <a:gd name="T0" fmla="*/ 21 w 29"/>
                <a:gd name="T1" fmla="*/ 10 h 18"/>
                <a:gd name="T2" fmla="*/ 28 w 29"/>
                <a:gd name="T3" fmla="*/ 10 h 18"/>
                <a:gd name="T4" fmla="*/ 22 w 29"/>
                <a:gd name="T5" fmla="*/ 6 h 18"/>
                <a:gd name="T6" fmla="*/ 15 w 29"/>
                <a:gd name="T7" fmla="*/ 4 h 18"/>
                <a:gd name="T8" fmla="*/ 8 w 29"/>
                <a:gd name="T9" fmla="*/ 1 h 18"/>
                <a:gd name="T10" fmla="*/ 0 w 29"/>
                <a:gd name="T11" fmla="*/ 0 h 18"/>
                <a:gd name="T12" fmla="*/ 0 w 29"/>
                <a:gd name="T13" fmla="*/ 12 h 18"/>
                <a:gd name="T14" fmla="*/ 8 w 29"/>
                <a:gd name="T15" fmla="*/ 10 h 18"/>
                <a:gd name="T16" fmla="*/ 13 w 29"/>
                <a:gd name="T17" fmla="*/ 13 h 18"/>
                <a:gd name="T18" fmla="*/ 18 w 29"/>
                <a:gd name="T19" fmla="*/ 15 h 18"/>
                <a:gd name="T20" fmla="*/ 21 w 29"/>
                <a:gd name="T21" fmla="*/ 17 h 18"/>
                <a:gd name="T22" fmla="*/ 28 w 29"/>
                <a:gd name="T23" fmla="*/ 17 h 18"/>
                <a:gd name="T24" fmla="*/ 21 w 29"/>
                <a:gd name="T25" fmla="*/ 17 h 18"/>
                <a:gd name="T26" fmla="*/ 24 w 29"/>
                <a:gd name="T27" fmla="*/ 18 h 18"/>
                <a:gd name="T28" fmla="*/ 28 w 29"/>
                <a:gd name="T29" fmla="*/ 17 h 18"/>
                <a:gd name="T30" fmla="*/ 29 w 29"/>
                <a:gd name="T31" fmla="*/ 14 h 18"/>
                <a:gd name="T32" fmla="*/ 28 w 29"/>
                <a:gd name="T33" fmla="*/ 10 h 18"/>
                <a:gd name="T34" fmla="*/ 21 w 29"/>
                <a:gd name="T35" fmla="*/ 1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18">
                  <a:moveTo>
                    <a:pt x="21" y="10"/>
                  </a:moveTo>
                  <a:lnTo>
                    <a:pt x="28" y="10"/>
                  </a:lnTo>
                  <a:lnTo>
                    <a:pt x="22" y="6"/>
                  </a:lnTo>
                  <a:lnTo>
                    <a:pt x="15" y="4"/>
                  </a:lnTo>
                  <a:lnTo>
                    <a:pt x="8" y="1"/>
                  </a:lnTo>
                  <a:lnTo>
                    <a:pt x="0" y="0"/>
                  </a:lnTo>
                  <a:lnTo>
                    <a:pt x="0" y="12"/>
                  </a:lnTo>
                  <a:lnTo>
                    <a:pt x="8" y="10"/>
                  </a:lnTo>
                  <a:lnTo>
                    <a:pt x="13" y="13"/>
                  </a:lnTo>
                  <a:lnTo>
                    <a:pt x="18" y="15"/>
                  </a:lnTo>
                  <a:lnTo>
                    <a:pt x="21" y="17"/>
                  </a:lnTo>
                  <a:lnTo>
                    <a:pt x="28" y="17"/>
                  </a:lnTo>
                  <a:lnTo>
                    <a:pt x="21" y="17"/>
                  </a:lnTo>
                  <a:lnTo>
                    <a:pt x="24" y="18"/>
                  </a:lnTo>
                  <a:lnTo>
                    <a:pt x="28" y="17"/>
                  </a:lnTo>
                  <a:lnTo>
                    <a:pt x="29" y="14"/>
                  </a:lnTo>
                  <a:lnTo>
                    <a:pt x="28" y="10"/>
                  </a:lnTo>
                  <a:lnTo>
                    <a:pt x="21"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35" name="Freeform 1067"/>
            <p:cNvSpPr>
              <a:spLocks/>
            </p:cNvSpPr>
            <p:nvPr/>
          </p:nvSpPr>
          <p:spPr bwMode="auto">
            <a:xfrm>
              <a:off x="2947" y="3819"/>
              <a:ext cx="10" cy="6"/>
            </a:xfrm>
            <a:custGeom>
              <a:avLst/>
              <a:gdLst>
                <a:gd name="T0" fmla="*/ 30 w 30"/>
                <a:gd name="T1" fmla="*/ 4 h 17"/>
                <a:gd name="T2" fmla="*/ 30 w 30"/>
                <a:gd name="T3" fmla="*/ 4 h 17"/>
                <a:gd name="T4" fmla="*/ 21 w 30"/>
                <a:gd name="T5" fmla="*/ 0 h 17"/>
                <a:gd name="T6" fmla="*/ 14 w 30"/>
                <a:gd name="T7" fmla="*/ 1 h 17"/>
                <a:gd name="T8" fmla="*/ 6 w 30"/>
                <a:gd name="T9" fmla="*/ 5 h 17"/>
                <a:gd name="T10" fmla="*/ 0 w 30"/>
                <a:gd name="T11" fmla="*/ 10 h 17"/>
                <a:gd name="T12" fmla="*/ 7 w 30"/>
                <a:gd name="T13" fmla="*/ 17 h 17"/>
                <a:gd name="T14" fmla="*/ 10 w 30"/>
                <a:gd name="T15" fmla="*/ 14 h 17"/>
                <a:gd name="T16" fmla="*/ 16 w 30"/>
                <a:gd name="T17" fmla="*/ 10 h 17"/>
                <a:gd name="T18" fmla="*/ 21 w 30"/>
                <a:gd name="T19" fmla="*/ 9 h 17"/>
                <a:gd name="T20" fmla="*/ 23 w 30"/>
                <a:gd name="T21" fmla="*/ 10 h 17"/>
                <a:gd name="T22" fmla="*/ 23 w 30"/>
                <a:gd name="T23" fmla="*/ 10 h 17"/>
                <a:gd name="T24" fmla="*/ 30 w 30"/>
                <a:gd name="T25"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17">
                  <a:moveTo>
                    <a:pt x="30" y="4"/>
                  </a:moveTo>
                  <a:lnTo>
                    <a:pt x="30" y="4"/>
                  </a:lnTo>
                  <a:lnTo>
                    <a:pt x="21" y="0"/>
                  </a:lnTo>
                  <a:lnTo>
                    <a:pt x="14" y="1"/>
                  </a:lnTo>
                  <a:lnTo>
                    <a:pt x="6" y="5"/>
                  </a:lnTo>
                  <a:lnTo>
                    <a:pt x="0" y="10"/>
                  </a:lnTo>
                  <a:lnTo>
                    <a:pt x="7" y="17"/>
                  </a:lnTo>
                  <a:lnTo>
                    <a:pt x="10" y="14"/>
                  </a:lnTo>
                  <a:lnTo>
                    <a:pt x="16" y="10"/>
                  </a:lnTo>
                  <a:lnTo>
                    <a:pt x="21" y="9"/>
                  </a:lnTo>
                  <a:lnTo>
                    <a:pt x="23" y="10"/>
                  </a:lnTo>
                  <a:lnTo>
                    <a:pt x="23" y="10"/>
                  </a:lnTo>
                  <a:lnTo>
                    <a:pt x="3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36" name="Freeform 1068"/>
            <p:cNvSpPr>
              <a:spLocks/>
            </p:cNvSpPr>
            <p:nvPr/>
          </p:nvSpPr>
          <p:spPr bwMode="auto">
            <a:xfrm>
              <a:off x="2955" y="3820"/>
              <a:ext cx="10" cy="10"/>
            </a:xfrm>
            <a:custGeom>
              <a:avLst/>
              <a:gdLst>
                <a:gd name="T0" fmla="*/ 29 w 29"/>
                <a:gd name="T1" fmla="*/ 29 h 29"/>
                <a:gd name="T2" fmla="*/ 29 w 29"/>
                <a:gd name="T3" fmla="*/ 29 h 29"/>
                <a:gd name="T4" fmla="*/ 25 w 29"/>
                <a:gd name="T5" fmla="*/ 21 h 29"/>
                <a:gd name="T6" fmla="*/ 19 w 29"/>
                <a:gd name="T7" fmla="*/ 13 h 29"/>
                <a:gd name="T8" fmla="*/ 13 w 29"/>
                <a:gd name="T9" fmla="*/ 5 h 29"/>
                <a:gd name="T10" fmla="*/ 7 w 29"/>
                <a:gd name="T11" fmla="*/ 0 h 29"/>
                <a:gd name="T12" fmla="*/ 0 w 29"/>
                <a:gd name="T13" fmla="*/ 6 h 29"/>
                <a:gd name="T14" fmla="*/ 6 w 29"/>
                <a:gd name="T15" fmla="*/ 12 h 29"/>
                <a:gd name="T16" fmla="*/ 13 w 29"/>
                <a:gd name="T17" fmla="*/ 20 h 29"/>
                <a:gd name="T18" fmla="*/ 16 w 29"/>
                <a:gd name="T19" fmla="*/ 26 h 29"/>
                <a:gd name="T20" fmla="*/ 17 w 29"/>
                <a:gd name="T21" fmla="*/ 29 h 29"/>
                <a:gd name="T22" fmla="*/ 17 w 29"/>
                <a:gd name="T23" fmla="*/ 29 h 29"/>
                <a:gd name="T24" fmla="*/ 29 w 29"/>
                <a:gd name="T2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29">
                  <a:moveTo>
                    <a:pt x="29" y="29"/>
                  </a:moveTo>
                  <a:lnTo>
                    <a:pt x="29" y="29"/>
                  </a:lnTo>
                  <a:lnTo>
                    <a:pt x="25" y="21"/>
                  </a:lnTo>
                  <a:lnTo>
                    <a:pt x="19" y="13"/>
                  </a:lnTo>
                  <a:lnTo>
                    <a:pt x="13" y="5"/>
                  </a:lnTo>
                  <a:lnTo>
                    <a:pt x="7" y="0"/>
                  </a:lnTo>
                  <a:lnTo>
                    <a:pt x="0" y="6"/>
                  </a:lnTo>
                  <a:lnTo>
                    <a:pt x="6" y="12"/>
                  </a:lnTo>
                  <a:lnTo>
                    <a:pt x="13" y="20"/>
                  </a:lnTo>
                  <a:lnTo>
                    <a:pt x="16" y="26"/>
                  </a:lnTo>
                  <a:lnTo>
                    <a:pt x="17" y="29"/>
                  </a:lnTo>
                  <a:lnTo>
                    <a:pt x="17" y="29"/>
                  </a:lnTo>
                  <a:lnTo>
                    <a:pt x="29"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37" name="Freeform 1069"/>
            <p:cNvSpPr>
              <a:spLocks/>
            </p:cNvSpPr>
            <p:nvPr/>
          </p:nvSpPr>
          <p:spPr bwMode="auto">
            <a:xfrm>
              <a:off x="2961" y="3830"/>
              <a:ext cx="4" cy="7"/>
            </a:xfrm>
            <a:custGeom>
              <a:avLst/>
              <a:gdLst>
                <a:gd name="T0" fmla="*/ 1 w 12"/>
                <a:gd name="T1" fmla="*/ 14 h 22"/>
                <a:gd name="T2" fmla="*/ 9 w 12"/>
                <a:gd name="T3" fmla="*/ 19 h 22"/>
                <a:gd name="T4" fmla="*/ 10 w 12"/>
                <a:gd name="T5" fmla="*/ 13 h 22"/>
                <a:gd name="T6" fmla="*/ 12 w 12"/>
                <a:gd name="T7" fmla="*/ 8 h 22"/>
                <a:gd name="T8" fmla="*/ 12 w 12"/>
                <a:gd name="T9" fmla="*/ 4 h 22"/>
                <a:gd name="T10" fmla="*/ 12 w 12"/>
                <a:gd name="T11" fmla="*/ 0 h 22"/>
                <a:gd name="T12" fmla="*/ 0 w 12"/>
                <a:gd name="T13" fmla="*/ 0 h 22"/>
                <a:gd name="T14" fmla="*/ 0 w 12"/>
                <a:gd name="T15" fmla="*/ 4 h 22"/>
                <a:gd name="T16" fmla="*/ 0 w 12"/>
                <a:gd name="T17" fmla="*/ 8 h 22"/>
                <a:gd name="T18" fmla="*/ 1 w 12"/>
                <a:gd name="T19" fmla="*/ 13 h 22"/>
                <a:gd name="T20" fmla="*/ 0 w 12"/>
                <a:gd name="T21" fmla="*/ 16 h 22"/>
                <a:gd name="T22" fmla="*/ 8 w 12"/>
                <a:gd name="T23" fmla="*/ 21 h 22"/>
                <a:gd name="T24" fmla="*/ 0 w 12"/>
                <a:gd name="T25" fmla="*/ 16 h 22"/>
                <a:gd name="T26" fmla="*/ 1 w 12"/>
                <a:gd name="T27" fmla="*/ 20 h 22"/>
                <a:gd name="T28" fmla="*/ 4 w 12"/>
                <a:gd name="T29" fmla="*/ 22 h 22"/>
                <a:gd name="T30" fmla="*/ 7 w 12"/>
                <a:gd name="T31" fmla="*/ 21 h 22"/>
                <a:gd name="T32" fmla="*/ 9 w 12"/>
                <a:gd name="T33" fmla="*/ 19 h 22"/>
                <a:gd name="T34" fmla="*/ 1 w 12"/>
                <a:gd name="T35" fmla="*/ 1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22">
                  <a:moveTo>
                    <a:pt x="1" y="14"/>
                  </a:moveTo>
                  <a:lnTo>
                    <a:pt x="9" y="19"/>
                  </a:lnTo>
                  <a:lnTo>
                    <a:pt x="10" y="13"/>
                  </a:lnTo>
                  <a:lnTo>
                    <a:pt x="12" y="8"/>
                  </a:lnTo>
                  <a:lnTo>
                    <a:pt x="12" y="4"/>
                  </a:lnTo>
                  <a:lnTo>
                    <a:pt x="12" y="0"/>
                  </a:lnTo>
                  <a:lnTo>
                    <a:pt x="0" y="0"/>
                  </a:lnTo>
                  <a:lnTo>
                    <a:pt x="0" y="4"/>
                  </a:lnTo>
                  <a:lnTo>
                    <a:pt x="0" y="8"/>
                  </a:lnTo>
                  <a:lnTo>
                    <a:pt x="1" y="13"/>
                  </a:lnTo>
                  <a:lnTo>
                    <a:pt x="0" y="16"/>
                  </a:lnTo>
                  <a:lnTo>
                    <a:pt x="8" y="21"/>
                  </a:lnTo>
                  <a:lnTo>
                    <a:pt x="0" y="16"/>
                  </a:lnTo>
                  <a:lnTo>
                    <a:pt x="1" y="20"/>
                  </a:lnTo>
                  <a:lnTo>
                    <a:pt x="4" y="22"/>
                  </a:lnTo>
                  <a:lnTo>
                    <a:pt x="7" y="21"/>
                  </a:lnTo>
                  <a:lnTo>
                    <a:pt x="9" y="19"/>
                  </a:lnTo>
                  <a:lnTo>
                    <a:pt x="1"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38" name="Freeform 1070"/>
            <p:cNvSpPr>
              <a:spLocks/>
            </p:cNvSpPr>
            <p:nvPr/>
          </p:nvSpPr>
          <p:spPr bwMode="auto">
            <a:xfrm>
              <a:off x="2961" y="3824"/>
              <a:ext cx="8" cy="13"/>
            </a:xfrm>
            <a:custGeom>
              <a:avLst/>
              <a:gdLst>
                <a:gd name="T0" fmla="*/ 21 w 25"/>
                <a:gd name="T1" fmla="*/ 1 h 40"/>
                <a:gd name="T2" fmla="*/ 14 w 25"/>
                <a:gd name="T3" fmla="*/ 6 h 40"/>
                <a:gd name="T4" fmla="*/ 14 w 25"/>
                <a:gd name="T5" fmla="*/ 11 h 40"/>
                <a:gd name="T6" fmla="*/ 11 w 25"/>
                <a:gd name="T7" fmla="*/ 18 h 40"/>
                <a:gd name="T8" fmla="*/ 6 w 25"/>
                <a:gd name="T9" fmla="*/ 27 h 40"/>
                <a:gd name="T10" fmla="*/ 0 w 25"/>
                <a:gd name="T11" fmla="*/ 33 h 40"/>
                <a:gd name="T12" fmla="*/ 7 w 25"/>
                <a:gd name="T13" fmla="*/ 40 h 40"/>
                <a:gd name="T14" fmla="*/ 15 w 25"/>
                <a:gd name="T15" fmla="*/ 32 h 40"/>
                <a:gd name="T16" fmla="*/ 20 w 25"/>
                <a:gd name="T17" fmla="*/ 23 h 40"/>
                <a:gd name="T18" fmla="*/ 23 w 25"/>
                <a:gd name="T19" fmla="*/ 14 h 40"/>
                <a:gd name="T20" fmla="*/ 25 w 25"/>
                <a:gd name="T21" fmla="*/ 6 h 40"/>
                <a:gd name="T22" fmla="*/ 19 w 25"/>
                <a:gd name="T23" fmla="*/ 10 h 40"/>
                <a:gd name="T24" fmla="*/ 25 w 25"/>
                <a:gd name="T25" fmla="*/ 6 h 40"/>
                <a:gd name="T26" fmla="*/ 23 w 25"/>
                <a:gd name="T27" fmla="*/ 2 h 40"/>
                <a:gd name="T28" fmla="*/ 20 w 25"/>
                <a:gd name="T29" fmla="*/ 0 h 40"/>
                <a:gd name="T30" fmla="*/ 16 w 25"/>
                <a:gd name="T31" fmla="*/ 2 h 40"/>
                <a:gd name="T32" fmla="*/ 14 w 25"/>
                <a:gd name="T33" fmla="*/ 6 h 40"/>
                <a:gd name="T34" fmla="*/ 21 w 25"/>
                <a:gd name="T35" fmla="*/ 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40">
                  <a:moveTo>
                    <a:pt x="21" y="1"/>
                  </a:moveTo>
                  <a:lnTo>
                    <a:pt x="14" y="6"/>
                  </a:lnTo>
                  <a:lnTo>
                    <a:pt x="14" y="11"/>
                  </a:lnTo>
                  <a:lnTo>
                    <a:pt x="11" y="18"/>
                  </a:lnTo>
                  <a:lnTo>
                    <a:pt x="6" y="27"/>
                  </a:lnTo>
                  <a:lnTo>
                    <a:pt x="0" y="33"/>
                  </a:lnTo>
                  <a:lnTo>
                    <a:pt x="7" y="40"/>
                  </a:lnTo>
                  <a:lnTo>
                    <a:pt x="15" y="32"/>
                  </a:lnTo>
                  <a:lnTo>
                    <a:pt x="20" y="23"/>
                  </a:lnTo>
                  <a:lnTo>
                    <a:pt x="23" y="14"/>
                  </a:lnTo>
                  <a:lnTo>
                    <a:pt x="25" y="6"/>
                  </a:lnTo>
                  <a:lnTo>
                    <a:pt x="19" y="10"/>
                  </a:lnTo>
                  <a:lnTo>
                    <a:pt x="25" y="6"/>
                  </a:lnTo>
                  <a:lnTo>
                    <a:pt x="23" y="2"/>
                  </a:lnTo>
                  <a:lnTo>
                    <a:pt x="20" y="0"/>
                  </a:lnTo>
                  <a:lnTo>
                    <a:pt x="16" y="2"/>
                  </a:lnTo>
                  <a:lnTo>
                    <a:pt x="14" y="6"/>
                  </a:lnTo>
                  <a:lnTo>
                    <a:pt x="21"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39" name="Freeform 1071"/>
            <p:cNvSpPr>
              <a:spLocks/>
            </p:cNvSpPr>
            <p:nvPr/>
          </p:nvSpPr>
          <p:spPr bwMode="auto">
            <a:xfrm>
              <a:off x="2967" y="3824"/>
              <a:ext cx="12" cy="4"/>
            </a:xfrm>
            <a:custGeom>
              <a:avLst/>
              <a:gdLst>
                <a:gd name="T0" fmla="*/ 34 w 34"/>
                <a:gd name="T1" fmla="*/ 2 h 11"/>
                <a:gd name="T2" fmla="*/ 34 w 34"/>
                <a:gd name="T3" fmla="*/ 2 h 11"/>
                <a:gd name="T4" fmla="*/ 26 w 34"/>
                <a:gd name="T5" fmla="*/ 1 h 11"/>
                <a:gd name="T6" fmla="*/ 17 w 34"/>
                <a:gd name="T7" fmla="*/ 0 h 11"/>
                <a:gd name="T8" fmla="*/ 9 w 34"/>
                <a:gd name="T9" fmla="*/ 1 h 11"/>
                <a:gd name="T10" fmla="*/ 2 w 34"/>
                <a:gd name="T11" fmla="*/ 0 h 11"/>
                <a:gd name="T12" fmla="*/ 0 w 34"/>
                <a:gd name="T13" fmla="*/ 9 h 11"/>
                <a:gd name="T14" fmla="*/ 9 w 34"/>
                <a:gd name="T15" fmla="*/ 10 h 11"/>
                <a:gd name="T16" fmla="*/ 17 w 34"/>
                <a:gd name="T17" fmla="*/ 11 h 11"/>
                <a:gd name="T18" fmla="*/ 26 w 34"/>
                <a:gd name="T19" fmla="*/ 10 h 11"/>
                <a:gd name="T20" fmla="*/ 32 w 34"/>
                <a:gd name="T21" fmla="*/ 11 h 11"/>
                <a:gd name="T22" fmla="*/ 32 w 34"/>
                <a:gd name="T23" fmla="*/ 11 h 11"/>
                <a:gd name="T24" fmla="*/ 34 w 34"/>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11">
                  <a:moveTo>
                    <a:pt x="34" y="2"/>
                  </a:moveTo>
                  <a:lnTo>
                    <a:pt x="34" y="2"/>
                  </a:lnTo>
                  <a:lnTo>
                    <a:pt x="26" y="1"/>
                  </a:lnTo>
                  <a:lnTo>
                    <a:pt x="17" y="0"/>
                  </a:lnTo>
                  <a:lnTo>
                    <a:pt x="9" y="1"/>
                  </a:lnTo>
                  <a:lnTo>
                    <a:pt x="2" y="0"/>
                  </a:lnTo>
                  <a:lnTo>
                    <a:pt x="0" y="9"/>
                  </a:lnTo>
                  <a:lnTo>
                    <a:pt x="9" y="10"/>
                  </a:lnTo>
                  <a:lnTo>
                    <a:pt x="17" y="11"/>
                  </a:lnTo>
                  <a:lnTo>
                    <a:pt x="26" y="10"/>
                  </a:lnTo>
                  <a:lnTo>
                    <a:pt x="32" y="11"/>
                  </a:lnTo>
                  <a:lnTo>
                    <a:pt x="32" y="11"/>
                  </a:lnTo>
                  <a:lnTo>
                    <a:pt x="34"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40" name="Freeform 1072"/>
            <p:cNvSpPr>
              <a:spLocks/>
            </p:cNvSpPr>
            <p:nvPr/>
          </p:nvSpPr>
          <p:spPr bwMode="auto">
            <a:xfrm>
              <a:off x="2978" y="3825"/>
              <a:ext cx="5" cy="9"/>
            </a:xfrm>
            <a:custGeom>
              <a:avLst/>
              <a:gdLst>
                <a:gd name="T0" fmla="*/ 9 w 14"/>
                <a:gd name="T1" fmla="*/ 16 h 28"/>
                <a:gd name="T2" fmla="*/ 14 w 14"/>
                <a:gd name="T3" fmla="*/ 22 h 28"/>
                <a:gd name="T4" fmla="*/ 13 w 14"/>
                <a:gd name="T5" fmla="*/ 18 h 28"/>
                <a:gd name="T6" fmla="*/ 12 w 14"/>
                <a:gd name="T7" fmla="*/ 11 h 28"/>
                <a:gd name="T8" fmla="*/ 9 w 14"/>
                <a:gd name="T9" fmla="*/ 4 h 28"/>
                <a:gd name="T10" fmla="*/ 2 w 14"/>
                <a:gd name="T11" fmla="*/ 0 h 28"/>
                <a:gd name="T12" fmla="*/ 0 w 14"/>
                <a:gd name="T13" fmla="*/ 9 h 28"/>
                <a:gd name="T14" fmla="*/ 2 w 14"/>
                <a:gd name="T15" fmla="*/ 11 h 28"/>
                <a:gd name="T16" fmla="*/ 3 w 14"/>
                <a:gd name="T17" fmla="*/ 13 h 28"/>
                <a:gd name="T18" fmla="*/ 4 w 14"/>
                <a:gd name="T19" fmla="*/ 18 h 28"/>
                <a:gd name="T20" fmla="*/ 3 w 14"/>
                <a:gd name="T21" fmla="*/ 22 h 28"/>
                <a:gd name="T22" fmla="*/ 9 w 14"/>
                <a:gd name="T23" fmla="*/ 28 h 28"/>
                <a:gd name="T24" fmla="*/ 3 w 14"/>
                <a:gd name="T25" fmla="*/ 22 h 28"/>
                <a:gd name="T26" fmla="*/ 5 w 14"/>
                <a:gd name="T27" fmla="*/ 26 h 28"/>
                <a:gd name="T28" fmla="*/ 9 w 14"/>
                <a:gd name="T29" fmla="*/ 27 h 28"/>
                <a:gd name="T30" fmla="*/ 12 w 14"/>
                <a:gd name="T31" fmla="*/ 26 h 28"/>
                <a:gd name="T32" fmla="*/ 14 w 14"/>
                <a:gd name="T33" fmla="*/ 22 h 28"/>
                <a:gd name="T34" fmla="*/ 9 w 14"/>
                <a:gd name="T35" fmla="*/ 1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28">
                  <a:moveTo>
                    <a:pt x="9" y="16"/>
                  </a:moveTo>
                  <a:lnTo>
                    <a:pt x="14" y="22"/>
                  </a:lnTo>
                  <a:lnTo>
                    <a:pt x="13" y="18"/>
                  </a:lnTo>
                  <a:lnTo>
                    <a:pt x="12" y="11"/>
                  </a:lnTo>
                  <a:lnTo>
                    <a:pt x="9" y="4"/>
                  </a:lnTo>
                  <a:lnTo>
                    <a:pt x="2" y="0"/>
                  </a:lnTo>
                  <a:lnTo>
                    <a:pt x="0" y="9"/>
                  </a:lnTo>
                  <a:lnTo>
                    <a:pt x="2" y="11"/>
                  </a:lnTo>
                  <a:lnTo>
                    <a:pt x="3" y="13"/>
                  </a:lnTo>
                  <a:lnTo>
                    <a:pt x="4" y="18"/>
                  </a:lnTo>
                  <a:lnTo>
                    <a:pt x="3" y="22"/>
                  </a:lnTo>
                  <a:lnTo>
                    <a:pt x="9" y="28"/>
                  </a:lnTo>
                  <a:lnTo>
                    <a:pt x="3" y="22"/>
                  </a:lnTo>
                  <a:lnTo>
                    <a:pt x="5" y="26"/>
                  </a:lnTo>
                  <a:lnTo>
                    <a:pt x="9" y="27"/>
                  </a:lnTo>
                  <a:lnTo>
                    <a:pt x="12" y="26"/>
                  </a:lnTo>
                  <a:lnTo>
                    <a:pt x="14" y="22"/>
                  </a:lnTo>
                  <a:lnTo>
                    <a:pt x="9"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41" name="Freeform 1073"/>
            <p:cNvSpPr>
              <a:spLocks/>
            </p:cNvSpPr>
            <p:nvPr/>
          </p:nvSpPr>
          <p:spPr bwMode="auto">
            <a:xfrm>
              <a:off x="2981" y="3830"/>
              <a:ext cx="8" cy="4"/>
            </a:xfrm>
            <a:custGeom>
              <a:avLst/>
              <a:gdLst>
                <a:gd name="T0" fmla="*/ 25 w 25"/>
                <a:gd name="T1" fmla="*/ 8 h 13"/>
                <a:gd name="T2" fmla="*/ 24 w 25"/>
                <a:gd name="T3" fmla="*/ 8 h 13"/>
                <a:gd name="T4" fmla="*/ 18 w 25"/>
                <a:gd name="T5" fmla="*/ 4 h 13"/>
                <a:gd name="T6" fmla="*/ 10 w 25"/>
                <a:gd name="T7" fmla="*/ 2 h 13"/>
                <a:gd name="T8" fmla="*/ 4 w 25"/>
                <a:gd name="T9" fmla="*/ 0 h 13"/>
                <a:gd name="T10" fmla="*/ 0 w 25"/>
                <a:gd name="T11" fmla="*/ 0 h 13"/>
                <a:gd name="T12" fmla="*/ 0 w 25"/>
                <a:gd name="T13" fmla="*/ 12 h 13"/>
                <a:gd name="T14" fmla="*/ 4 w 25"/>
                <a:gd name="T15" fmla="*/ 12 h 13"/>
                <a:gd name="T16" fmla="*/ 10 w 25"/>
                <a:gd name="T17" fmla="*/ 11 h 13"/>
                <a:gd name="T18" fmla="*/ 13 w 25"/>
                <a:gd name="T19" fmla="*/ 13 h 13"/>
                <a:gd name="T20" fmla="*/ 17 w 25"/>
                <a:gd name="T21" fmla="*/ 13 h 13"/>
                <a:gd name="T22" fmla="*/ 16 w 25"/>
                <a:gd name="T23" fmla="*/ 13 h 13"/>
                <a:gd name="T24" fmla="*/ 25 w 25"/>
                <a:gd name="T2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13">
                  <a:moveTo>
                    <a:pt x="25" y="8"/>
                  </a:moveTo>
                  <a:lnTo>
                    <a:pt x="24" y="8"/>
                  </a:lnTo>
                  <a:lnTo>
                    <a:pt x="18" y="4"/>
                  </a:lnTo>
                  <a:lnTo>
                    <a:pt x="10" y="2"/>
                  </a:lnTo>
                  <a:lnTo>
                    <a:pt x="4" y="0"/>
                  </a:lnTo>
                  <a:lnTo>
                    <a:pt x="0" y="0"/>
                  </a:lnTo>
                  <a:lnTo>
                    <a:pt x="0" y="12"/>
                  </a:lnTo>
                  <a:lnTo>
                    <a:pt x="4" y="12"/>
                  </a:lnTo>
                  <a:lnTo>
                    <a:pt x="10" y="11"/>
                  </a:lnTo>
                  <a:lnTo>
                    <a:pt x="13" y="13"/>
                  </a:lnTo>
                  <a:lnTo>
                    <a:pt x="17" y="13"/>
                  </a:lnTo>
                  <a:lnTo>
                    <a:pt x="16" y="13"/>
                  </a:lnTo>
                  <a:lnTo>
                    <a:pt x="25"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42" name="Freeform 1074"/>
            <p:cNvSpPr>
              <a:spLocks/>
            </p:cNvSpPr>
            <p:nvPr/>
          </p:nvSpPr>
          <p:spPr bwMode="auto">
            <a:xfrm>
              <a:off x="2986" y="3833"/>
              <a:ext cx="8" cy="14"/>
            </a:xfrm>
            <a:custGeom>
              <a:avLst/>
              <a:gdLst>
                <a:gd name="T0" fmla="*/ 24 w 24"/>
                <a:gd name="T1" fmla="*/ 30 h 42"/>
                <a:gd name="T2" fmla="*/ 24 w 24"/>
                <a:gd name="T3" fmla="*/ 30 h 42"/>
                <a:gd name="T4" fmla="*/ 18 w 24"/>
                <a:gd name="T5" fmla="*/ 28 h 42"/>
                <a:gd name="T6" fmla="*/ 15 w 24"/>
                <a:gd name="T7" fmla="*/ 20 h 42"/>
                <a:gd name="T8" fmla="*/ 11 w 24"/>
                <a:gd name="T9" fmla="*/ 10 h 42"/>
                <a:gd name="T10" fmla="*/ 9 w 24"/>
                <a:gd name="T11" fmla="*/ 0 h 42"/>
                <a:gd name="T12" fmla="*/ 0 w 24"/>
                <a:gd name="T13" fmla="*/ 5 h 42"/>
                <a:gd name="T14" fmla="*/ 2 w 24"/>
                <a:gd name="T15" fmla="*/ 12 h 42"/>
                <a:gd name="T16" fmla="*/ 6 w 24"/>
                <a:gd name="T17" fmla="*/ 22 h 42"/>
                <a:gd name="T18" fmla="*/ 11 w 24"/>
                <a:gd name="T19" fmla="*/ 35 h 42"/>
                <a:gd name="T20" fmla="*/ 24 w 24"/>
                <a:gd name="T21" fmla="*/ 42 h 42"/>
                <a:gd name="T22" fmla="*/ 24 w 24"/>
                <a:gd name="T23" fmla="*/ 42 h 42"/>
                <a:gd name="T24" fmla="*/ 24 w 24"/>
                <a:gd name="T25" fmla="*/ 3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42">
                  <a:moveTo>
                    <a:pt x="24" y="30"/>
                  </a:moveTo>
                  <a:lnTo>
                    <a:pt x="24" y="30"/>
                  </a:lnTo>
                  <a:lnTo>
                    <a:pt x="18" y="28"/>
                  </a:lnTo>
                  <a:lnTo>
                    <a:pt x="15" y="20"/>
                  </a:lnTo>
                  <a:lnTo>
                    <a:pt x="11" y="10"/>
                  </a:lnTo>
                  <a:lnTo>
                    <a:pt x="9" y="0"/>
                  </a:lnTo>
                  <a:lnTo>
                    <a:pt x="0" y="5"/>
                  </a:lnTo>
                  <a:lnTo>
                    <a:pt x="2" y="12"/>
                  </a:lnTo>
                  <a:lnTo>
                    <a:pt x="6" y="22"/>
                  </a:lnTo>
                  <a:lnTo>
                    <a:pt x="11" y="35"/>
                  </a:lnTo>
                  <a:lnTo>
                    <a:pt x="24" y="42"/>
                  </a:lnTo>
                  <a:lnTo>
                    <a:pt x="24" y="42"/>
                  </a:lnTo>
                  <a:lnTo>
                    <a:pt x="24"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43" name="Freeform 1075"/>
            <p:cNvSpPr>
              <a:spLocks/>
            </p:cNvSpPr>
            <p:nvPr/>
          </p:nvSpPr>
          <p:spPr bwMode="auto">
            <a:xfrm>
              <a:off x="2994" y="3829"/>
              <a:ext cx="10" cy="18"/>
            </a:xfrm>
            <a:custGeom>
              <a:avLst/>
              <a:gdLst>
                <a:gd name="T0" fmla="*/ 17 w 28"/>
                <a:gd name="T1" fmla="*/ 0 h 53"/>
                <a:gd name="T2" fmla="*/ 17 w 28"/>
                <a:gd name="T3" fmla="*/ 0 h 53"/>
                <a:gd name="T4" fmla="*/ 17 w 28"/>
                <a:gd name="T5" fmla="*/ 9 h 53"/>
                <a:gd name="T6" fmla="*/ 12 w 28"/>
                <a:gd name="T7" fmla="*/ 24 h 53"/>
                <a:gd name="T8" fmla="*/ 7 w 28"/>
                <a:gd name="T9" fmla="*/ 37 h 53"/>
                <a:gd name="T10" fmla="*/ 0 w 28"/>
                <a:gd name="T11" fmla="*/ 41 h 53"/>
                <a:gd name="T12" fmla="*/ 0 w 28"/>
                <a:gd name="T13" fmla="*/ 53 h 53"/>
                <a:gd name="T14" fmla="*/ 14 w 28"/>
                <a:gd name="T15" fmla="*/ 43 h 53"/>
                <a:gd name="T16" fmla="*/ 22 w 28"/>
                <a:gd name="T17" fmla="*/ 26 h 53"/>
                <a:gd name="T18" fmla="*/ 26 w 28"/>
                <a:gd name="T19" fmla="*/ 11 h 53"/>
                <a:gd name="T20" fmla="*/ 28 w 28"/>
                <a:gd name="T21" fmla="*/ 0 h 53"/>
                <a:gd name="T22" fmla="*/ 28 w 28"/>
                <a:gd name="T23" fmla="*/ 0 h 53"/>
                <a:gd name="T24" fmla="*/ 17 w 28"/>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53">
                  <a:moveTo>
                    <a:pt x="17" y="0"/>
                  </a:moveTo>
                  <a:lnTo>
                    <a:pt x="17" y="0"/>
                  </a:lnTo>
                  <a:lnTo>
                    <a:pt x="17" y="9"/>
                  </a:lnTo>
                  <a:lnTo>
                    <a:pt x="12" y="24"/>
                  </a:lnTo>
                  <a:lnTo>
                    <a:pt x="7" y="37"/>
                  </a:lnTo>
                  <a:lnTo>
                    <a:pt x="0" y="41"/>
                  </a:lnTo>
                  <a:lnTo>
                    <a:pt x="0" y="53"/>
                  </a:lnTo>
                  <a:lnTo>
                    <a:pt x="14" y="43"/>
                  </a:lnTo>
                  <a:lnTo>
                    <a:pt x="22" y="26"/>
                  </a:lnTo>
                  <a:lnTo>
                    <a:pt x="26" y="11"/>
                  </a:lnTo>
                  <a:lnTo>
                    <a:pt x="28" y="0"/>
                  </a:lnTo>
                  <a:lnTo>
                    <a:pt x="28" y="0"/>
                  </a:lnTo>
                  <a:lnTo>
                    <a:pt x="1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44" name="Freeform 1076"/>
            <p:cNvSpPr>
              <a:spLocks/>
            </p:cNvSpPr>
            <p:nvPr/>
          </p:nvSpPr>
          <p:spPr bwMode="auto">
            <a:xfrm>
              <a:off x="3000" y="3822"/>
              <a:ext cx="11" cy="7"/>
            </a:xfrm>
            <a:custGeom>
              <a:avLst/>
              <a:gdLst>
                <a:gd name="T0" fmla="*/ 24 w 33"/>
                <a:gd name="T1" fmla="*/ 5 h 22"/>
                <a:gd name="T2" fmla="*/ 24 w 33"/>
                <a:gd name="T3" fmla="*/ 4 h 22"/>
                <a:gd name="T4" fmla="*/ 22 w 33"/>
                <a:gd name="T5" fmla="*/ 2 h 22"/>
                <a:gd name="T6" fmla="*/ 15 w 33"/>
                <a:gd name="T7" fmla="*/ 7 h 22"/>
                <a:gd name="T8" fmla="*/ 6 w 33"/>
                <a:gd name="T9" fmla="*/ 13 h 22"/>
                <a:gd name="T10" fmla="*/ 0 w 33"/>
                <a:gd name="T11" fmla="*/ 22 h 22"/>
                <a:gd name="T12" fmla="*/ 11 w 33"/>
                <a:gd name="T13" fmla="*/ 22 h 22"/>
                <a:gd name="T14" fmla="*/ 13 w 33"/>
                <a:gd name="T15" fmla="*/ 20 h 22"/>
                <a:gd name="T16" fmla="*/ 19 w 33"/>
                <a:gd name="T17" fmla="*/ 16 h 22"/>
                <a:gd name="T18" fmla="*/ 29 w 33"/>
                <a:gd name="T19" fmla="*/ 9 h 22"/>
                <a:gd name="T20" fmla="*/ 33 w 33"/>
                <a:gd name="T21" fmla="*/ 1 h 22"/>
                <a:gd name="T22" fmla="*/ 33 w 33"/>
                <a:gd name="T23" fmla="*/ 0 h 22"/>
                <a:gd name="T24" fmla="*/ 24 w 33"/>
                <a:gd name="T25" fmla="*/ 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22">
                  <a:moveTo>
                    <a:pt x="24" y="5"/>
                  </a:moveTo>
                  <a:lnTo>
                    <a:pt x="24" y="4"/>
                  </a:lnTo>
                  <a:lnTo>
                    <a:pt x="22" y="2"/>
                  </a:lnTo>
                  <a:lnTo>
                    <a:pt x="15" y="7"/>
                  </a:lnTo>
                  <a:lnTo>
                    <a:pt x="6" y="13"/>
                  </a:lnTo>
                  <a:lnTo>
                    <a:pt x="0" y="22"/>
                  </a:lnTo>
                  <a:lnTo>
                    <a:pt x="11" y="22"/>
                  </a:lnTo>
                  <a:lnTo>
                    <a:pt x="13" y="20"/>
                  </a:lnTo>
                  <a:lnTo>
                    <a:pt x="19" y="16"/>
                  </a:lnTo>
                  <a:lnTo>
                    <a:pt x="29" y="9"/>
                  </a:lnTo>
                  <a:lnTo>
                    <a:pt x="33" y="1"/>
                  </a:lnTo>
                  <a:lnTo>
                    <a:pt x="33" y="0"/>
                  </a:lnTo>
                  <a:lnTo>
                    <a:pt x="24"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45" name="Freeform 1077"/>
            <p:cNvSpPr>
              <a:spLocks/>
            </p:cNvSpPr>
            <p:nvPr/>
          </p:nvSpPr>
          <p:spPr bwMode="auto">
            <a:xfrm>
              <a:off x="3007" y="3813"/>
              <a:ext cx="4" cy="10"/>
            </a:xfrm>
            <a:custGeom>
              <a:avLst/>
              <a:gdLst>
                <a:gd name="T0" fmla="*/ 9 w 12"/>
                <a:gd name="T1" fmla="*/ 0 h 30"/>
                <a:gd name="T2" fmla="*/ 9 w 12"/>
                <a:gd name="T3" fmla="*/ 0 h 30"/>
                <a:gd name="T4" fmla="*/ 1 w 12"/>
                <a:gd name="T5" fmla="*/ 7 h 30"/>
                <a:gd name="T6" fmla="*/ 0 w 12"/>
                <a:gd name="T7" fmla="*/ 15 h 30"/>
                <a:gd name="T8" fmla="*/ 1 w 12"/>
                <a:gd name="T9" fmla="*/ 22 h 30"/>
                <a:gd name="T10" fmla="*/ 3 w 12"/>
                <a:gd name="T11" fmla="*/ 30 h 30"/>
                <a:gd name="T12" fmla="*/ 12 w 12"/>
                <a:gd name="T13" fmla="*/ 25 h 30"/>
                <a:gd name="T14" fmla="*/ 10 w 12"/>
                <a:gd name="T15" fmla="*/ 22 h 30"/>
                <a:gd name="T16" fmla="*/ 11 w 12"/>
                <a:gd name="T17" fmla="*/ 15 h 30"/>
                <a:gd name="T18" fmla="*/ 10 w 12"/>
                <a:gd name="T19" fmla="*/ 9 h 30"/>
                <a:gd name="T20" fmla="*/ 9 w 12"/>
                <a:gd name="T21" fmla="*/ 9 h 30"/>
                <a:gd name="T22" fmla="*/ 9 w 12"/>
                <a:gd name="T23" fmla="*/ 9 h 30"/>
                <a:gd name="T24" fmla="*/ 9 w 12"/>
                <a:gd name="T2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30">
                  <a:moveTo>
                    <a:pt x="9" y="0"/>
                  </a:moveTo>
                  <a:lnTo>
                    <a:pt x="9" y="0"/>
                  </a:lnTo>
                  <a:lnTo>
                    <a:pt x="1" y="7"/>
                  </a:lnTo>
                  <a:lnTo>
                    <a:pt x="0" y="15"/>
                  </a:lnTo>
                  <a:lnTo>
                    <a:pt x="1" y="22"/>
                  </a:lnTo>
                  <a:lnTo>
                    <a:pt x="3" y="30"/>
                  </a:lnTo>
                  <a:lnTo>
                    <a:pt x="12" y="25"/>
                  </a:lnTo>
                  <a:lnTo>
                    <a:pt x="10" y="22"/>
                  </a:lnTo>
                  <a:lnTo>
                    <a:pt x="11" y="15"/>
                  </a:lnTo>
                  <a:lnTo>
                    <a:pt x="10" y="9"/>
                  </a:lnTo>
                  <a:lnTo>
                    <a:pt x="9" y="9"/>
                  </a:lnTo>
                  <a:lnTo>
                    <a:pt x="9" y="9"/>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46" name="Freeform 1078"/>
            <p:cNvSpPr>
              <a:spLocks/>
            </p:cNvSpPr>
            <p:nvPr/>
          </p:nvSpPr>
          <p:spPr bwMode="auto">
            <a:xfrm>
              <a:off x="3010" y="3809"/>
              <a:ext cx="38" cy="13"/>
            </a:xfrm>
            <a:custGeom>
              <a:avLst/>
              <a:gdLst>
                <a:gd name="T0" fmla="*/ 114 w 114"/>
                <a:gd name="T1" fmla="*/ 35 h 39"/>
                <a:gd name="T2" fmla="*/ 114 w 114"/>
                <a:gd name="T3" fmla="*/ 35 h 39"/>
                <a:gd name="T4" fmla="*/ 99 w 114"/>
                <a:gd name="T5" fmla="*/ 16 h 39"/>
                <a:gd name="T6" fmla="*/ 80 w 114"/>
                <a:gd name="T7" fmla="*/ 5 h 39"/>
                <a:gd name="T8" fmla="*/ 62 w 114"/>
                <a:gd name="T9" fmla="*/ 0 h 39"/>
                <a:gd name="T10" fmla="*/ 44 w 114"/>
                <a:gd name="T11" fmla="*/ 0 h 39"/>
                <a:gd name="T12" fmla="*/ 27 w 114"/>
                <a:gd name="T13" fmla="*/ 4 h 39"/>
                <a:gd name="T14" fmla="*/ 13 w 114"/>
                <a:gd name="T15" fmla="*/ 8 h 39"/>
                <a:gd name="T16" fmla="*/ 4 w 114"/>
                <a:gd name="T17" fmla="*/ 12 h 39"/>
                <a:gd name="T18" fmla="*/ 0 w 114"/>
                <a:gd name="T19" fmla="*/ 14 h 39"/>
                <a:gd name="T20" fmla="*/ 0 w 114"/>
                <a:gd name="T21" fmla="*/ 23 h 39"/>
                <a:gd name="T22" fmla="*/ 7 w 114"/>
                <a:gd name="T23" fmla="*/ 21 h 39"/>
                <a:gd name="T24" fmla="*/ 16 w 114"/>
                <a:gd name="T25" fmla="*/ 17 h 39"/>
                <a:gd name="T26" fmla="*/ 30 w 114"/>
                <a:gd name="T27" fmla="*/ 13 h 39"/>
                <a:gd name="T28" fmla="*/ 44 w 114"/>
                <a:gd name="T29" fmla="*/ 9 h 39"/>
                <a:gd name="T30" fmla="*/ 62 w 114"/>
                <a:gd name="T31" fmla="*/ 9 h 39"/>
                <a:gd name="T32" fmla="*/ 78 w 114"/>
                <a:gd name="T33" fmla="*/ 14 h 39"/>
                <a:gd name="T34" fmla="*/ 92 w 114"/>
                <a:gd name="T35" fmla="*/ 23 h 39"/>
                <a:gd name="T36" fmla="*/ 105 w 114"/>
                <a:gd name="T37" fmla="*/ 39 h 39"/>
                <a:gd name="T38" fmla="*/ 105 w 114"/>
                <a:gd name="T39" fmla="*/ 39 h 39"/>
                <a:gd name="T40" fmla="*/ 114 w 114"/>
                <a:gd name="T41" fmla="*/ 35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4" h="39">
                  <a:moveTo>
                    <a:pt x="114" y="35"/>
                  </a:moveTo>
                  <a:lnTo>
                    <a:pt x="114" y="35"/>
                  </a:lnTo>
                  <a:lnTo>
                    <a:pt x="99" y="16"/>
                  </a:lnTo>
                  <a:lnTo>
                    <a:pt x="80" y="5"/>
                  </a:lnTo>
                  <a:lnTo>
                    <a:pt x="62" y="0"/>
                  </a:lnTo>
                  <a:lnTo>
                    <a:pt x="44" y="0"/>
                  </a:lnTo>
                  <a:lnTo>
                    <a:pt x="27" y="4"/>
                  </a:lnTo>
                  <a:lnTo>
                    <a:pt x="13" y="8"/>
                  </a:lnTo>
                  <a:lnTo>
                    <a:pt x="4" y="12"/>
                  </a:lnTo>
                  <a:lnTo>
                    <a:pt x="0" y="14"/>
                  </a:lnTo>
                  <a:lnTo>
                    <a:pt x="0" y="23"/>
                  </a:lnTo>
                  <a:lnTo>
                    <a:pt x="7" y="21"/>
                  </a:lnTo>
                  <a:lnTo>
                    <a:pt x="16" y="17"/>
                  </a:lnTo>
                  <a:lnTo>
                    <a:pt x="30" y="13"/>
                  </a:lnTo>
                  <a:lnTo>
                    <a:pt x="44" y="9"/>
                  </a:lnTo>
                  <a:lnTo>
                    <a:pt x="62" y="9"/>
                  </a:lnTo>
                  <a:lnTo>
                    <a:pt x="78" y="14"/>
                  </a:lnTo>
                  <a:lnTo>
                    <a:pt x="92" y="23"/>
                  </a:lnTo>
                  <a:lnTo>
                    <a:pt x="105" y="39"/>
                  </a:lnTo>
                  <a:lnTo>
                    <a:pt x="105" y="39"/>
                  </a:lnTo>
                  <a:lnTo>
                    <a:pt x="114" y="3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47" name="Freeform 1079"/>
            <p:cNvSpPr>
              <a:spLocks/>
            </p:cNvSpPr>
            <p:nvPr/>
          </p:nvSpPr>
          <p:spPr bwMode="auto">
            <a:xfrm>
              <a:off x="3045" y="3820"/>
              <a:ext cx="7" cy="7"/>
            </a:xfrm>
            <a:custGeom>
              <a:avLst/>
              <a:gdLst>
                <a:gd name="T0" fmla="*/ 13 w 22"/>
                <a:gd name="T1" fmla="*/ 13 h 19"/>
                <a:gd name="T2" fmla="*/ 18 w 22"/>
                <a:gd name="T3" fmla="*/ 10 h 19"/>
                <a:gd name="T4" fmla="*/ 15 w 22"/>
                <a:gd name="T5" fmla="*/ 8 h 19"/>
                <a:gd name="T6" fmla="*/ 14 w 22"/>
                <a:gd name="T7" fmla="*/ 6 h 19"/>
                <a:gd name="T8" fmla="*/ 13 w 22"/>
                <a:gd name="T9" fmla="*/ 4 h 19"/>
                <a:gd name="T10" fmla="*/ 9 w 22"/>
                <a:gd name="T11" fmla="*/ 0 h 19"/>
                <a:gd name="T12" fmla="*/ 0 w 22"/>
                <a:gd name="T13" fmla="*/ 4 h 19"/>
                <a:gd name="T14" fmla="*/ 3 w 22"/>
                <a:gd name="T15" fmla="*/ 9 h 19"/>
                <a:gd name="T16" fmla="*/ 7 w 22"/>
                <a:gd name="T17" fmla="*/ 13 h 19"/>
                <a:gd name="T18" fmla="*/ 10 w 22"/>
                <a:gd name="T19" fmla="*/ 17 h 19"/>
                <a:gd name="T20" fmla="*/ 16 w 22"/>
                <a:gd name="T21" fmla="*/ 19 h 19"/>
                <a:gd name="T22" fmla="*/ 22 w 22"/>
                <a:gd name="T23" fmla="*/ 16 h 19"/>
                <a:gd name="T24" fmla="*/ 16 w 22"/>
                <a:gd name="T25" fmla="*/ 19 h 19"/>
                <a:gd name="T26" fmla="*/ 20 w 22"/>
                <a:gd name="T27" fmla="*/ 18 h 19"/>
                <a:gd name="T28" fmla="*/ 22 w 22"/>
                <a:gd name="T29" fmla="*/ 16 h 19"/>
                <a:gd name="T30" fmla="*/ 22 w 22"/>
                <a:gd name="T31" fmla="*/ 12 h 19"/>
                <a:gd name="T32" fmla="*/ 18 w 22"/>
                <a:gd name="T33" fmla="*/ 10 h 19"/>
                <a:gd name="T34" fmla="*/ 13 w 22"/>
                <a:gd name="T35"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19">
                  <a:moveTo>
                    <a:pt x="13" y="13"/>
                  </a:moveTo>
                  <a:lnTo>
                    <a:pt x="18" y="10"/>
                  </a:lnTo>
                  <a:lnTo>
                    <a:pt x="15" y="8"/>
                  </a:lnTo>
                  <a:lnTo>
                    <a:pt x="14" y="6"/>
                  </a:lnTo>
                  <a:lnTo>
                    <a:pt x="13" y="4"/>
                  </a:lnTo>
                  <a:lnTo>
                    <a:pt x="9" y="0"/>
                  </a:lnTo>
                  <a:lnTo>
                    <a:pt x="0" y="4"/>
                  </a:lnTo>
                  <a:lnTo>
                    <a:pt x="3" y="9"/>
                  </a:lnTo>
                  <a:lnTo>
                    <a:pt x="7" y="13"/>
                  </a:lnTo>
                  <a:lnTo>
                    <a:pt x="10" y="17"/>
                  </a:lnTo>
                  <a:lnTo>
                    <a:pt x="16" y="19"/>
                  </a:lnTo>
                  <a:lnTo>
                    <a:pt x="22" y="16"/>
                  </a:lnTo>
                  <a:lnTo>
                    <a:pt x="16" y="19"/>
                  </a:lnTo>
                  <a:lnTo>
                    <a:pt x="20" y="18"/>
                  </a:lnTo>
                  <a:lnTo>
                    <a:pt x="22" y="16"/>
                  </a:lnTo>
                  <a:lnTo>
                    <a:pt x="22" y="12"/>
                  </a:lnTo>
                  <a:lnTo>
                    <a:pt x="18" y="10"/>
                  </a:lnTo>
                  <a:lnTo>
                    <a:pt x="13"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48" name="Freeform 1080"/>
            <p:cNvSpPr>
              <a:spLocks/>
            </p:cNvSpPr>
            <p:nvPr/>
          </p:nvSpPr>
          <p:spPr bwMode="auto">
            <a:xfrm>
              <a:off x="3049" y="3805"/>
              <a:ext cx="23" cy="21"/>
            </a:xfrm>
            <a:custGeom>
              <a:avLst/>
              <a:gdLst>
                <a:gd name="T0" fmla="*/ 64 w 68"/>
                <a:gd name="T1" fmla="*/ 0 h 61"/>
                <a:gd name="T2" fmla="*/ 59 w 68"/>
                <a:gd name="T3" fmla="*/ 2 h 61"/>
                <a:gd name="T4" fmla="*/ 56 w 68"/>
                <a:gd name="T5" fmla="*/ 8 h 61"/>
                <a:gd name="T6" fmla="*/ 48 w 68"/>
                <a:gd name="T7" fmla="*/ 15 h 61"/>
                <a:gd name="T8" fmla="*/ 39 w 68"/>
                <a:gd name="T9" fmla="*/ 22 h 61"/>
                <a:gd name="T10" fmla="*/ 29 w 68"/>
                <a:gd name="T11" fmla="*/ 30 h 61"/>
                <a:gd name="T12" fmla="*/ 19 w 68"/>
                <a:gd name="T13" fmla="*/ 38 h 61"/>
                <a:gd name="T14" fmla="*/ 11 w 68"/>
                <a:gd name="T15" fmla="*/ 45 h 61"/>
                <a:gd name="T16" fmla="*/ 4 w 68"/>
                <a:gd name="T17" fmla="*/ 50 h 61"/>
                <a:gd name="T18" fmla="*/ 0 w 68"/>
                <a:gd name="T19" fmla="*/ 58 h 61"/>
                <a:gd name="T20" fmla="*/ 9 w 68"/>
                <a:gd name="T21" fmla="*/ 61 h 61"/>
                <a:gd name="T22" fmla="*/ 11 w 68"/>
                <a:gd name="T23" fmla="*/ 57 h 61"/>
                <a:gd name="T24" fmla="*/ 18 w 68"/>
                <a:gd name="T25" fmla="*/ 51 h 61"/>
                <a:gd name="T26" fmla="*/ 26 w 68"/>
                <a:gd name="T27" fmla="*/ 45 h 61"/>
                <a:gd name="T28" fmla="*/ 36 w 68"/>
                <a:gd name="T29" fmla="*/ 37 h 61"/>
                <a:gd name="T30" fmla="*/ 45 w 68"/>
                <a:gd name="T31" fmla="*/ 29 h 61"/>
                <a:gd name="T32" fmla="*/ 55 w 68"/>
                <a:gd name="T33" fmla="*/ 22 h 61"/>
                <a:gd name="T34" fmla="*/ 63 w 68"/>
                <a:gd name="T35" fmla="*/ 15 h 61"/>
                <a:gd name="T36" fmla="*/ 68 w 68"/>
                <a:gd name="T37" fmla="*/ 7 h 61"/>
                <a:gd name="T38" fmla="*/ 64 w 68"/>
                <a:gd name="T39" fmla="*/ 9 h 61"/>
                <a:gd name="T40" fmla="*/ 68 w 68"/>
                <a:gd name="T41" fmla="*/ 7 h 61"/>
                <a:gd name="T42" fmla="*/ 68 w 68"/>
                <a:gd name="T43" fmla="*/ 3 h 61"/>
                <a:gd name="T44" fmla="*/ 66 w 68"/>
                <a:gd name="T45" fmla="*/ 0 h 61"/>
                <a:gd name="T46" fmla="*/ 61 w 68"/>
                <a:gd name="T47" fmla="*/ 0 h 61"/>
                <a:gd name="T48" fmla="*/ 59 w 68"/>
                <a:gd name="T49" fmla="*/ 2 h 61"/>
                <a:gd name="T50" fmla="*/ 64 w 68"/>
                <a:gd name="T5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 h="61">
                  <a:moveTo>
                    <a:pt x="64" y="0"/>
                  </a:moveTo>
                  <a:lnTo>
                    <a:pt x="59" y="2"/>
                  </a:lnTo>
                  <a:lnTo>
                    <a:pt x="56" y="8"/>
                  </a:lnTo>
                  <a:lnTo>
                    <a:pt x="48" y="15"/>
                  </a:lnTo>
                  <a:lnTo>
                    <a:pt x="39" y="22"/>
                  </a:lnTo>
                  <a:lnTo>
                    <a:pt x="29" y="30"/>
                  </a:lnTo>
                  <a:lnTo>
                    <a:pt x="19" y="38"/>
                  </a:lnTo>
                  <a:lnTo>
                    <a:pt x="11" y="45"/>
                  </a:lnTo>
                  <a:lnTo>
                    <a:pt x="4" y="50"/>
                  </a:lnTo>
                  <a:lnTo>
                    <a:pt x="0" y="58"/>
                  </a:lnTo>
                  <a:lnTo>
                    <a:pt x="9" y="61"/>
                  </a:lnTo>
                  <a:lnTo>
                    <a:pt x="11" y="57"/>
                  </a:lnTo>
                  <a:lnTo>
                    <a:pt x="18" y="51"/>
                  </a:lnTo>
                  <a:lnTo>
                    <a:pt x="26" y="45"/>
                  </a:lnTo>
                  <a:lnTo>
                    <a:pt x="36" y="37"/>
                  </a:lnTo>
                  <a:lnTo>
                    <a:pt x="45" y="29"/>
                  </a:lnTo>
                  <a:lnTo>
                    <a:pt x="55" y="22"/>
                  </a:lnTo>
                  <a:lnTo>
                    <a:pt x="63" y="15"/>
                  </a:lnTo>
                  <a:lnTo>
                    <a:pt x="68" y="7"/>
                  </a:lnTo>
                  <a:lnTo>
                    <a:pt x="64" y="9"/>
                  </a:lnTo>
                  <a:lnTo>
                    <a:pt x="68" y="7"/>
                  </a:lnTo>
                  <a:lnTo>
                    <a:pt x="68" y="3"/>
                  </a:lnTo>
                  <a:lnTo>
                    <a:pt x="66" y="0"/>
                  </a:lnTo>
                  <a:lnTo>
                    <a:pt x="61" y="0"/>
                  </a:lnTo>
                  <a:lnTo>
                    <a:pt x="59" y="2"/>
                  </a:lnTo>
                  <a:lnTo>
                    <a:pt x="6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49" name="Freeform 1081"/>
            <p:cNvSpPr>
              <a:spLocks/>
            </p:cNvSpPr>
            <p:nvPr/>
          </p:nvSpPr>
          <p:spPr bwMode="auto">
            <a:xfrm>
              <a:off x="3071" y="3801"/>
              <a:ext cx="19" cy="7"/>
            </a:xfrm>
            <a:custGeom>
              <a:avLst/>
              <a:gdLst>
                <a:gd name="T0" fmla="*/ 59 w 59"/>
                <a:gd name="T1" fmla="*/ 0 h 22"/>
                <a:gd name="T2" fmla="*/ 59 w 59"/>
                <a:gd name="T3" fmla="*/ 0 h 22"/>
                <a:gd name="T4" fmla="*/ 55 w 59"/>
                <a:gd name="T5" fmla="*/ 1 h 22"/>
                <a:gd name="T6" fmla="*/ 49 w 59"/>
                <a:gd name="T7" fmla="*/ 3 h 22"/>
                <a:gd name="T8" fmla="*/ 41 w 59"/>
                <a:gd name="T9" fmla="*/ 4 h 22"/>
                <a:gd name="T10" fmla="*/ 34 w 59"/>
                <a:gd name="T11" fmla="*/ 6 h 22"/>
                <a:gd name="T12" fmla="*/ 26 w 59"/>
                <a:gd name="T13" fmla="*/ 8 h 22"/>
                <a:gd name="T14" fmla="*/ 19 w 59"/>
                <a:gd name="T15" fmla="*/ 10 h 22"/>
                <a:gd name="T16" fmla="*/ 10 w 59"/>
                <a:gd name="T17" fmla="*/ 12 h 22"/>
                <a:gd name="T18" fmla="*/ 0 w 59"/>
                <a:gd name="T19" fmla="*/ 13 h 22"/>
                <a:gd name="T20" fmla="*/ 0 w 59"/>
                <a:gd name="T21" fmla="*/ 22 h 22"/>
                <a:gd name="T22" fmla="*/ 10 w 59"/>
                <a:gd name="T23" fmla="*/ 21 h 22"/>
                <a:gd name="T24" fmla="*/ 19 w 59"/>
                <a:gd name="T25" fmla="*/ 19 h 22"/>
                <a:gd name="T26" fmla="*/ 28 w 59"/>
                <a:gd name="T27" fmla="*/ 18 h 22"/>
                <a:gd name="T28" fmla="*/ 36 w 59"/>
                <a:gd name="T29" fmla="*/ 15 h 22"/>
                <a:gd name="T30" fmla="*/ 43 w 59"/>
                <a:gd name="T31" fmla="*/ 13 h 22"/>
                <a:gd name="T32" fmla="*/ 49 w 59"/>
                <a:gd name="T33" fmla="*/ 12 h 22"/>
                <a:gd name="T34" fmla="*/ 55 w 59"/>
                <a:gd name="T35" fmla="*/ 11 h 22"/>
                <a:gd name="T36" fmla="*/ 59 w 59"/>
                <a:gd name="T37" fmla="*/ 12 h 22"/>
                <a:gd name="T38" fmla="*/ 59 w 59"/>
                <a:gd name="T39" fmla="*/ 12 h 22"/>
                <a:gd name="T40" fmla="*/ 59 w 59"/>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9" h="22">
                  <a:moveTo>
                    <a:pt x="59" y="0"/>
                  </a:moveTo>
                  <a:lnTo>
                    <a:pt x="59" y="0"/>
                  </a:lnTo>
                  <a:lnTo>
                    <a:pt x="55" y="1"/>
                  </a:lnTo>
                  <a:lnTo>
                    <a:pt x="49" y="3"/>
                  </a:lnTo>
                  <a:lnTo>
                    <a:pt x="41" y="4"/>
                  </a:lnTo>
                  <a:lnTo>
                    <a:pt x="34" y="6"/>
                  </a:lnTo>
                  <a:lnTo>
                    <a:pt x="26" y="8"/>
                  </a:lnTo>
                  <a:lnTo>
                    <a:pt x="19" y="10"/>
                  </a:lnTo>
                  <a:lnTo>
                    <a:pt x="10" y="12"/>
                  </a:lnTo>
                  <a:lnTo>
                    <a:pt x="0" y="13"/>
                  </a:lnTo>
                  <a:lnTo>
                    <a:pt x="0" y="22"/>
                  </a:lnTo>
                  <a:lnTo>
                    <a:pt x="10" y="21"/>
                  </a:lnTo>
                  <a:lnTo>
                    <a:pt x="19" y="19"/>
                  </a:lnTo>
                  <a:lnTo>
                    <a:pt x="28" y="18"/>
                  </a:lnTo>
                  <a:lnTo>
                    <a:pt x="36" y="15"/>
                  </a:lnTo>
                  <a:lnTo>
                    <a:pt x="43" y="13"/>
                  </a:lnTo>
                  <a:lnTo>
                    <a:pt x="49" y="12"/>
                  </a:lnTo>
                  <a:lnTo>
                    <a:pt x="55" y="11"/>
                  </a:lnTo>
                  <a:lnTo>
                    <a:pt x="59" y="12"/>
                  </a:lnTo>
                  <a:lnTo>
                    <a:pt x="59" y="12"/>
                  </a:lnTo>
                  <a:lnTo>
                    <a:pt x="5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50" name="Freeform 1082"/>
            <p:cNvSpPr>
              <a:spLocks/>
            </p:cNvSpPr>
            <p:nvPr/>
          </p:nvSpPr>
          <p:spPr bwMode="auto">
            <a:xfrm>
              <a:off x="3090" y="3793"/>
              <a:ext cx="45" cy="12"/>
            </a:xfrm>
            <a:custGeom>
              <a:avLst/>
              <a:gdLst>
                <a:gd name="T0" fmla="*/ 128 w 133"/>
                <a:gd name="T1" fmla="*/ 0 h 36"/>
                <a:gd name="T2" fmla="*/ 128 w 133"/>
                <a:gd name="T3" fmla="*/ 0 h 36"/>
                <a:gd name="T4" fmla="*/ 120 w 133"/>
                <a:gd name="T5" fmla="*/ 4 h 36"/>
                <a:gd name="T6" fmla="*/ 106 w 133"/>
                <a:gd name="T7" fmla="*/ 7 h 36"/>
                <a:gd name="T8" fmla="*/ 86 w 133"/>
                <a:gd name="T9" fmla="*/ 12 h 36"/>
                <a:gd name="T10" fmla="*/ 66 w 133"/>
                <a:gd name="T11" fmla="*/ 16 h 36"/>
                <a:gd name="T12" fmla="*/ 44 w 133"/>
                <a:gd name="T13" fmla="*/ 20 h 36"/>
                <a:gd name="T14" fmla="*/ 23 w 133"/>
                <a:gd name="T15" fmla="*/ 23 h 36"/>
                <a:gd name="T16" fmla="*/ 8 w 133"/>
                <a:gd name="T17" fmla="*/ 24 h 36"/>
                <a:gd name="T18" fmla="*/ 0 w 133"/>
                <a:gd name="T19" fmla="*/ 24 h 36"/>
                <a:gd name="T20" fmla="*/ 0 w 133"/>
                <a:gd name="T21" fmla="*/ 36 h 36"/>
                <a:gd name="T22" fmla="*/ 8 w 133"/>
                <a:gd name="T23" fmla="*/ 34 h 36"/>
                <a:gd name="T24" fmla="*/ 23 w 133"/>
                <a:gd name="T25" fmla="*/ 32 h 36"/>
                <a:gd name="T26" fmla="*/ 44 w 133"/>
                <a:gd name="T27" fmla="*/ 29 h 36"/>
                <a:gd name="T28" fmla="*/ 66 w 133"/>
                <a:gd name="T29" fmla="*/ 25 h 36"/>
                <a:gd name="T30" fmla="*/ 88 w 133"/>
                <a:gd name="T31" fmla="*/ 21 h 36"/>
                <a:gd name="T32" fmla="*/ 108 w 133"/>
                <a:gd name="T33" fmla="*/ 16 h 36"/>
                <a:gd name="T34" fmla="*/ 123 w 133"/>
                <a:gd name="T35" fmla="*/ 13 h 36"/>
                <a:gd name="T36" fmla="*/ 133 w 133"/>
                <a:gd name="T37" fmla="*/ 9 h 36"/>
                <a:gd name="T38" fmla="*/ 133 w 133"/>
                <a:gd name="T39" fmla="*/ 9 h 36"/>
                <a:gd name="T40" fmla="*/ 128 w 133"/>
                <a:gd name="T4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3" h="36">
                  <a:moveTo>
                    <a:pt x="128" y="0"/>
                  </a:moveTo>
                  <a:lnTo>
                    <a:pt x="128" y="0"/>
                  </a:lnTo>
                  <a:lnTo>
                    <a:pt x="120" y="4"/>
                  </a:lnTo>
                  <a:lnTo>
                    <a:pt x="106" y="7"/>
                  </a:lnTo>
                  <a:lnTo>
                    <a:pt x="86" y="12"/>
                  </a:lnTo>
                  <a:lnTo>
                    <a:pt x="66" y="16"/>
                  </a:lnTo>
                  <a:lnTo>
                    <a:pt x="44" y="20"/>
                  </a:lnTo>
                  <a:lnTo>
                    <a:pt x="23" y="23"/>
                  </a:lnTo>
                  <a:lnTo>
                    <a:pt x="8" y="24"/>
                  </a:lnTo>
                  <a:lnTo>
                    <a:pt x="0" y="24"/>
                  </a:lnTo>
                  <a:lnTo>
                    <a:pt x="0" y="36"/>
                  </a:lnTo>
                  <a:lnTo>
                    <a:pt x="8" y="34"/>
                  </a:lnTo>
                  <a:lnTo>
                    <a:pt x="23" y="32"/>
                  </a:lnTo>
                  <a:lnTo>
                    <a:pt x="44" y="29"/>
                  </a:lnTo>
                  <a:lnTo>
                    <a:pt x="66" y="25"/>
                  </a:lnTo>
                  <a:lnTo>
                    <a:pt x="88" y="21"/>
                  </a:lnTo>
                  <a:lnTo>
                    <a:pt x="108" y="16"/>
                  </a:lnTo>
                  <a:lnTo>
                    <a:pt x="123" y="13"/>
                  </a:lnTo>
                  <a:lnTo>
                    <a:pt x="133" y="9"/>
                  </a:lnTo>
                  <a:lnTo>
                    <a:pt x="133" y="9"/>
                  </a:lnTo>
                  <a:lnTo>
                    <a:pt x="12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51" name="Freeform 1083"/>
            <p:cNvSpPr>
              <a:spLocks/>
            </p:cNvSpPr>
            <p:nvPr/>
          </p:nvSpPr>
          <p:spPr bwMode="auto">
            <a:xfrm>
              <a:off x="3133" y="3778"/>
              <a:ext cx="32" cy="18"/>
            </a:xfrm>
            <a:custGeom>
              <a:avLst/>
              <a:gdLst>
                <a:gd name="T0" fmla="*/ 95 w 95"/>
                <a:gd name="T1" fmla="*/ 0 h 54"/>
                <a:gd name="T2" fmla="*/ 95 w 95"/>
                <a:gd name="T3" fmla="*/ 0 h 54"/>
                <a:gd name="T4" fmla="*/ 87 w 95"/>
                <a:gd name="T5" fmla="*/ 2 h 54"/>
                <a:gd name="T6" fmla="*/ 77 w 95"/>
                <a:gd name="T7" fmla="*/ 6 h 54"/>
                <a:gd name="T8" fmla="*/ 62 w 95"/>
                <a:gd name="T9" fmla="*/ 12 h 54"/>
                <a:gd name="T10" fmla="*/ 47 w 95"/>
                <a:gd name="T11" fmla="*/ 20 h 54"/>
                <a:gd name="T12" fmla="*/ 33 w 95"/>
                <a:gd name="T13" fmla="*/ 27 h 54"/>
                <a:gd name="T14" fmla="*/ 19 w 95"/>
                <a:gd name="T15" fmla="*/ 35 h 54"/>
                <a:gd name="T16" fmla="*/ 8 w 95"/>
                <a:gd name="T17" fmla="*/ 41 h 54"/>
                <a:gd name="T18" fmla="*/ 0 w 95"/>
                <a:gd name="T19" fmla="*/ 45 h 54"/>
                <a:gd name="T20" fmla="*/ 5 w 95"/>
                <a:gd name="T21" fmla="*/ 54 h 54"/>
                <a:gd name="T22" fmla="*/ 13 w 95"/>
                <a:gd name="T23" fmla="*/ 50 h 54"/>
                <a:gd name="T24" fmla="*/ 23 w 95"/>
                <a:gd name="T25" fmla="*/ 44 h 54"/>
                <a:gd name="T26" fmla="*/ 37 w 95"/>
                <a:gd name="T27" fmla="*/ 36 h 54"/>
                <a:gd name="T28" fmla="*/ 52 w 95"/>
                <a:gd name="T29" fmla="*/ 29 h 54"/>
                <a:gd name="T30" fmla="*/ 67 w 95"/>
                <a:gd name="T31" fmla="*/ 21 h 54"/>
                <a:gd name="T32" fmla="*/ 79 w 95"/>
                <a:gd name="T33" fmla="*/ 16 h 54"/>
                <a:gd name="T34" fmla="*/ 90 w 95"/>
                <a:gd name="T35" fmla="*/ 11 h 54"/>
                <a:gd name="T36" fmla="*/ 95 w 95"/>
                <a:gd name="T37" fmla="*/ 9 h 54"/>
                <a:gd name="T38" fmla="*/ 95 w 95"/>
                <a:gd name="T39" fmla="*/ 9 h 54"/>
                <a:gd name="T40" fmla="*/ 95 w 95"/>
                <a:gd name="T41"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54">
                  <a:moveTo>
                    <a:pt x="95" y="0"/>
                  </a:moveTo>
                  <a:lnTo>
                    <a:pt x="95" y="0"/>
                  </a:lnTo>
                  <a:lnTo>
                    <a:pt x="87" y="2"/>
                  </a:lnTo>
                  <a:lnTo>
                    <a:pt x="77" y="6"/>
                  </a:lnTo>
                  <a:lnTo>
                    <a:pt x="62" y="12"/>
                  </a:lnTo>
                  <a:lnTo>
                    <a:pt x="47" y="20"/>
                  </a:lnTo>
                  <a:lnTo>
                    <a:pt x="33" y="27"/>
                  </a:lnTo>
                  <a:lnTo>
                    <a:pt x="19" y="35"/>
                  </a:lnTo>
                  <a:lnTo>
                    <a:pt x="8" y="41"/>
                  </a:lnTo>
                  <a:lnTo>
                    <a:pt x="0" y="45"/>
                  </a:lnTo>
                  <a:lnTo>
                    <a:pt x="5" y="54"/>
                  </a:lnTo>
                  <a:lnTo>
                    <a:pt x="13" y="50"/>
                  </a:lnTo>
                  <a:lnTo>
                    <a:pt x="23" y="44"/>
                  </a:lnTo>
                  <a:lnTo>
                    <a:pt x="37" y="36"/>
                  </a:lnTo>
                  <a:lnTo>
                    <a:pt x="52" y="29"/>
                  </a:lnTo>
                  <a:lnTo>
                    <a:pt x="67" y="21"/>
                  </a:lnTo>
                  <a:lnTo>
                    <a:pt x="79" y="16"/>
                  </a:lnTo>
                  <a:lnTo>
                    <a:pt x="90" y="11"/>
                  </a:lnTo>
                  <a:lnTo>
                    <a:pt x="95" y="9"/>
                  </a:lnTo>
                  <a:lnTo>
                    <a:pt x="95" y="9"/>
                  </a:lnTo>
                  <a:lnTo>
                    <a:pt x="9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52" name="Freeform 1084"/>
            <p:cNvSpPr>
              <a:spLocks/>
            </p:cNvSpPr>
            <p:nvPr/>
          </p:nvSpPr>
          <p:spPr bwMode="auto">
            <a:xfrm>
              <a:off x="3165" y="3766"/>
              <a:ext cx="49" cy="15"/>
            </a:xfrm>
            <a:custGeom>
              <a:avLst/>
              <a:gdLst>
                <a:gd name="T0" fmla="*/ 144 w 148"/>
                <a:gd name="T1" fmla="*/ 0 h 46"/>
                <a:gd name="T2" fmla="*/ 142 w 148"/>
                <a:gd name="T3" fmla="*/ 0 h 46"/>
                <a:gd name="T4" fmla="*/ 134 w 148"/>
                <a:gd name="T5" fmla="*/ 2 h 46"/>
                <a:gd name="T6" fmla="*/ 118 w 148"/>
                <a:gd name="T7" fmla="*/ 7 h 46"/>
                <a:gd name="T8" fmla="*/ 97 w 148"/>
                <a:gd name="T9" fmla="*/ 12 h 46"/>
                <a:gd name="T10" fmla="*/ 71 w 148"/>
                <a:gd name="T11" fmla="*/ 19 h 46"/>
                <a:gd name="T12" fmla="*/ 47 w 148"/>
                <a:gd name="T13" fmla="*/ 25 h 46"/>
                <a:gd name="T14" fmla="*/ 26 w 148"/>
                <a:gd name="T15" fmla="*/ 31 h 46"/>
                <a:gd name="T16" fmla="*/ 8 w 148"/>
                <a:gd name="T17" fmla="*/ 34 h 46"/>
                <a:gd name="T18" fmla="*/ 0 w 148"/>
                <a:gd name="T19" fmla="*/ 37 h 46"/>
                <a:gd name="T20" fmla="*/ 0 w 148"/>
                <a:gd name="T21" fmla="*/ 46 h 46"/>
                <a:gd name="T22" fmla="*/ 11 w 148"/>
                <a:gd name="T23" fmla="*/ 43 h 46"/>
                <a:gd name="T24" fmla="*/ 28 w 148"/>
                <a:gd name="T25" fmla="*/ 40 h 46"/>
                <a:gd name="T26" fmla="*/ 50 w 148"/>
                <a:gd name="T27" fmla="*/ 34 h 46"/>
                <a:gd name="T28" fmla="*/ 74 w 148"/>
                <a:gd name="T29" fmla="*/ 28 h 46"/>
                <a:gd name="T30" fmla="*/ 99 w 148"/>
                <a:gd name="T31" fmla="*/ 22 h 46"/>
                <a:gd name="T32" fmla="*/ 121 w 148"/>
                <a:gd name="T33" fmla="*/ 16 h 46"/>
                <a:gd name="T34" fmla="*/ 137 w 148"/>
                <a:gd name="T35" fmla="*/ 11 h 46"/>
                <a:gd name="T36" fmla="*/ 145 w 148"/>
                <a:gd name="T37" fmla="*/ 9 h 46"/>
                <a:gd name="T38" fmla="*/ 144 w 148"/>
                <a:gd name="T39" fmla="*/ 9 h 46"/>
                <a:gd name="T40" fmla="*/ 145 w 148"/>
                <a:gd name="T41" fmla="*/ 9 h 46"/>
                <a:gd name="T42" fmla="*/ 148 w 148"/>
                <a:gd name="T43" fmla="*/ 7 h 46"/>
                <a:gd name="T44" fmla="*/ 148 w 148"/>
                <a:gd name="T45" fmla="*/ 3 h 46"/>
                <a:gd name="T46" fmla="*/ 146 w 148"/>
                <a:gd name="T47" fmla="*/ 1 h 46"/>
                <a:gd name="T48" fmla="*/ 142 w 148"/>
                <a:gd name="T49" fmla="*/ 0 h 46"/>
                <a:gd name="T50" fmla="*/ 144 w 148"/>
                <a:gd name="T5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8" h="46">
                  <a:moveTo>
                    <a:pt x="144" y="0"/>
                  </a:moveTo>
                  <a:lnTo>
                    <a:pt x="142" y="0"/>
                  </a:lnTo>
                  <a:lnTo>
                    <a:pt x="134" y="2"/>
                  </a:lnTo>
                  <a:lnTo>
                    <a:pt x="118" y="7"/>
                  </a:lnTo>
                  <a:lnTo>
                    <a:pt x="97" y="12"/>
                  </a:lnTo>
                  <a:lnTo>
                    <a:pt x="71" y="19"/>
                  </a:lnTo>
                  <a:lnTo>
                    <a:pt x="47" y="25"/>
                  </a:lnTo>
                  <a:lnTo>
                    <a:pt x="26" y="31"/>
                  </a:lnTo>
                  <a:lnTo>
                    <a:pt x="8" y="34"/>
                  </a:lnTo>
                  <a:lnTo>
                    <a:pt x="0" y="37"/>
                  </a:lnTo>
                  <a:lnTo>
                    <a:pt x="0" y="46"/>
                  </a:lnTo>
                  <a:lnTo>
                    <a:pt x="11" y="43"/>
                  </a:lnTo>
                  <a:lnTo>
                    <a:pt x="28" y="40"/>
                  </a:lnTo>
                  <a:lnTo>
                    <a:pt x="50" y="34"/>
                  </a:lnTo>
                  <a:lnTo>
                    <a:pt x="74" y="28"/>
                  </a:lnTo>
                  <a:lnTo>
                    <a:pt x="99" y="22"/>
                  </a:lnTo>
                  <a:lnTo>
                    <a:pt x="121" y="16"/>
                  </a:lnTo>
                  <a:lnTo>
                    <a:pt x="137" y="11"/>
                  </a:lnTo>
                  <a:lnTo>
                    <a:pt x="145" y="9"/>
                  </a:lnTo>
                  <a:lnTo>
                    <a:pt x="144" y="9"/>
                  </a:lnTo>
                  <a:lnTo>
                    <a:pt x="145" y="9"/>
                  </a:lnTo>
                  <a:lnTo>
                    <a:pt x="148" y="7"/>
                  </a:lnTo>
                  <a:lnTo>
                    <a:pt x="148" y="3"/>
                  </a:lnTo>
                  <a:lnTo>
                    <a:pt x="146" y="1"/>
                  </a:lnTo>
                  <a:lnTo>
                    <a:pt x="142" y="0"/>
                  </a:lnTo>
                  <a:lnTo>
                    <a:pt x="14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53" name="Freeform 1085"/>
            <p:cNvSpPr>
              <a:spLocks/>
            </p:cNvSpPr>
            <p:nvPr/>
          </p:nvSpPr>
          <p:spPr bwMode="auto">
            <a:xfrm>
              <a:off x="3213" y="3766"/>
              <a:ext cx="41" cy="9"/>
            </a:xfrm>
            <a:custGeom>
              <a:avLst/>
              <a:gdLst>
                <a:gd name="T0" fmla="*/ 121 w 123"/>
                <a:gd name="T1" fmla="*/ 17 h 28"/>
                <a:gd name="T2" fmla="*/ 121 w 123"/>
                <a:gd name="T3" fmla="*/ 17 h 28"/>
                <a:gd name="T4" fmla="*/ 113 w 123"/>
                <a:gd name="T5" fmla="*/ 17 h 28"/>
                <a:gd name="T6" fmla="*/ 99 w 123"/>
                <a:gd name="T7" fmla="*/ 17 h 28"/>
                <a:gd name="T8" fmla="*/ 82 w 123"/>
                <a:gd name="T9" fmla="*/ 15 h 28"/>
                <a:gd name="T10" fmla="*/ 64 w 123"/>
                <a:gd name="T11" fmla="*/ 11 h 28"/>
                <a:gd name="T12" fmla="*/ 44 w 123"/>
                <a:gd name="T13" fmla="*/ 9 h 28"/>
                <a:gd name="T14" fmla="*/ 26 w 123"/>
                <a:gd name="T15" fmla="*/ 6 h 28"/>
                <a:gd name="T16" fmla="*/ 12 w 123"/>
                <a:gd name="T17" fmla="*/ 2 h 28"/>
                <a:gd name="T18" fmla="*/ 0 w 123"/>
                <a:gd name="T19" fmla="*/ 0 h 28"/>
                <a:gd name="T20" fmla="*/ 0 w 123"/>
                <a:gd name="T21" fmla="*/ 9 h 28"/>
                <a:gd name="T22" fmla="*/ 10 w 123"/>
                <a:gd name="T23" fmla="*/ 11 h 28"/>
                <a:gd name="T24" fmla="*/ 26 w 123"/>
                <a:gd name="T25" fmla="*/ 15 h 28"/>
                <a:gd name="T26" fmla="*/ 44 w 123"/>
                <a:gd name="T27" fmla="*/ 18 h 28"/>
                <a:gd name="T28" fmla="*/ 64 w 123"/>
                <a:gd name="T29" fmla="*/ 20 h 28"/>
                <a:gd name="T30" fmla="*/ 82 w 123"/>
                <a:gd name="T31" fmla="*/ 24 h 28"/>
                <a:gd name="T32" fmla="*/ 99 w 123"/>
                <a:gd name="T33" fmla="*/ 26 h 28"/>
                <a:gd name="T34" fmla="*/ 113 w 123"/>
                <a:gd name="T35" fmla="*/ 28 h 28"/>
                <a:gd name="T36" fmla="*/ 123 w 123"/>
                <a:gd name="T37" fmla="*/ 26 h 28"/>
                <a:gd name="T38" fmla="*/ 123 w 123"/>
                <a:gd name="T39" fmla="*/ 26 h 28"/>
                <a:gd name="T40" fmla="*/ 121 w 123"/>
                <a:gd name="T41"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3" h="28">
                  <a:moveTo>
                    <a:pt x="121" y="17"/>
                  </a:moveTo>
                  <a:lnTo>
                    <a:pt x="121" y="17"/>
                  </a:lnTo>
                  <a:lnTo>
                    <a:pt x="113" y="17"/>
                  </a:lnTo>
                  <a:lnTo>
                    <a:pt x="99" y="17"/>
                  </a:lnTo>
                  <a:lnTo>
                    <a:pt x="82" y="15"/>
                  </a:lnTo>
                  <a:lnTo>
                    <a:pt x="64" y="11"/>
                  </a:lnTo>
                  <a:lnTo>
                    <a:pt x="44" y="9"/>
                  </a:lnTo>
                  <a:lnTo>
                    <a:pt x="26" y="6"/>
                  </a:lnTo>
                  <a:lnTo>
                    <a:pt x="12" y="2"/>
                  </a:lnTo>
                  <a:lnTo>
                    <a:pt x="0" y="0"/>
                  </a:lnTo>
                  <a:lnTo>
                    <a:pt x="0" y="9"/>
                  </a:lnTo>
                  <a:lnTo>
                    <a:pt x="10" y="11"/>
                  </a:lnTo>
                  <a:lnTo>
                    <a:pt x="26" y="15"/>
                  </a:lnTo>
                  <a:lnTo>
                    <a:pt x="44" y="18"/>
                  </a:lnTo>
                  <a:lnTo>
                    <a:pt x="64" y="20"/>
                  </a:lnTo>
                  <a:lnTo>
                    <a:pt x="82" y="24"/>
                  </a:lnTo>
                  <a:lnTo>
                    <a:pt x="99" y="26"/>
                  </a:lnTo>
                  <a:lnTo>
                    <a:pt x="113" y="28"/>
                  </a:lnTo>
                  <a:lnTo>
                    <a:pt x="123" y="26"/>
                  </a:lnTo>
                  <a:lnTo>
                    <a:pt x="123" y="26"/>
                  </a:lnTo>
                  <a:lnTo>
                    <a:pt x="121"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54" name="Freeform 1086"/>
            <p:cNvSpPr>
              <a:spLocks/>
            </p:cNvSpPr>
            <p:nvPr/>
          </p:nvSpPr>
          <p:spPr bwMode="auto">
            <a:xfrm>
              <a:off x="3253" y="3771"/>
              <a:ext cx="17" cy="6"/>
            </a:xfrm>
            <a:custGeom>
              <a:avLst/>
              <a:gdLst>
                <a:gd name="T0" fmla="*/ 50 w 50"/>
                <a:gd name="T1" fmla="*/ 9 h 18"/>
                <a:gd name="T2" fmla="*/ 50 w 50"/>
                <a:gd name="T3" fmla="*/ 9 h 18"/>
                <a:gd name="T4" fmla="*/ 46 w 50"/>
                <a:gd name="T5" fmla="*/ 8 h 18"/>
                <a:gd name="T6" fmla="*/ 41 w 50"/>
                <a:gd name="T7" fmla="*/ 5 h 18"/>
                <a:gd name="T8" fmla="*/ 34 w 50"/>
                <a:gd name="T9" fmla="*/ 4 h 18"/>
                <a:gd name="T10" fmla="*/ 28 w 50"/>
                <a:gd name="T11" fmla="*/ 2 h 18"/>
                <a:gd name="T12" fmla="*/ 20 w 50"/>
                <a:gd name="T13" fmla="*/ 1 h 18"/>
                <a:gd name="T14" fmla="*/ 14 w 50"/>
                <a:gd name="T15" fmla="*/ 0 h 18"/>
                <a:gd name="T16" fmla="*/ 7 w 50"/>
                <a:gd name="T17" fmla="*/ 1 h 18"/>
                <a:gd name="T18" fmla="*/ 0 w 50"/>
                <a:gd name="T19" fmla="*/ 2 h 18"/>
                <a:gd name="T20" fmla="*/ 2 w 50"/>
                <a:gd name="T21" fmla="*/ 11 h 18"/>
                <a:gd name="T22" fmla="*/ 7 w 50"/>
                <a:gd name="T23" fmla="*/ 10 h 18"/>
                <a:gd name="T24" fmla="*/ 14 w 50"/>
                <a:gd name="T25" fmla="*/ 11 h 18"/>
                <a:gd name="T26" fmla="*/ 20 w 50"/>
                <a:gd name="T27" fmla="*/ 10 h 18"/>
                <a:gd name="T28" fmla="*/ 26 w 50"/>
                <a:gd name="T29" fmla="*/ 11 h 18"/>
                <a:gd name="T30" fmla="*/ 32 w 50"/>
                <a:gd name="T31" fmla="*/ 13 h 18"/>
                <a:gd name="T32" fmla="*/ 39 w 50"/>
                <a:gd name="T33" fmla="*/ 15 h 18"/>
                <a:gd name="T34" fmla="*/ 43 w 50"/>
                <a:gd name="T35" fmla="*/ 17 h 18"/>
                <a:gd name="T36" fmla="*/ 48 w 50"/>
                <a:gd name="T37" fmla="*/ 18 h 18"/>
                <a:gd name="T38" fmla="*/ 48 w 50"/>
                <a:gd name="T39" fmla="*/ 18 h 18"/>
                <a:gd name="T40" fmla="*/ 50 w 50"/>
                <a:gd name="T41"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8">
                  <a:moveTo>
                    <a:pt x="50" y="9"/>
                  </a:moveTo>
                  <a:lnTo>
                    <a:pt x="50" y="9"/>
                  </a:lnTo>
                  <a:lnTo>
                    <a:pt x="46" y="8"/>
                  </a:lnTo>
                  <a:lnTo>
                    <a:pt x="41" y="5"/>
                  </a:lnTo>
                  <a:lnTo>
                    <a:pt x="34" y="4"/>
                  </a:lnTo>
                  <a:lnTo>
                    <a:pt x="28" y="2"/>
                  </a:lnTo>
                  <a:lnTo>
                    <a:pt x="20" y="1"/>
                  </a:lnTo>
                  <a:lnTo>
                    <a:pt x="14" y="0"/>
                  </a:lnTo>
                  <a:lnTo>
                    <a:pt x="7" y="1"/>
                  </a:lnTo>
                  <a:lnTo>
                    <a:pt x="0" y="2"/>
                  </a:lnTo>
                  <a:lnTo>
                    <a:pt x="2" y="11"/>
                  </a:lnTo>
                  <a:lnTo>
                    <a:pt x="7" y="10"/>
                  </a:lnTo>
                  <a:lnTo>
                    <a:pt x="14" y="11"/>
                  </a:lnTo>
                  <a:lnTo>
                    <a:pt x="20" y="10"/>
                  </a:lnTo>
                  <a:lnTo>
                    <a:pt x="26" y="11"/>
                  </a:lnTo>
                  <a:lnTo>
                    <a:pt x="32" y="13"/>
                  </a:lnTo>
                  <a:lnTo>
                    <a:pt x="39" y="15"/>
                  </a:lnTo>
                  <a:lnTo>
                    <a:pt x="43" y="17"/>
                  </a:lnTo>
                  <a:lnTo>
                    <a:pt x="48" y="18"/>
                  </a:lnTo>
                  <a:lnTo>
                    <a:pt x="48" y="18"/>
                  </a:lnTo>
                  <a:lnTo>
                    <a:pt x="5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55" name="Freeform 1087"/>
            <p:cNvSpPr>
              <a:spLocks/>
            </p:cNvSpPr>
            <p:nvPr/>
          </p:nvSpPr>
          <p:spPr bwMode="auto">
            <a:xfrm>
              <a:off x="3269" y="3774"/>
              <a:ext cx="32" cy="9"/>
            </a:xfrm>
            <a:custGeom>
              <a:avLst/>
              <a:gdLst>
                <a:gd name="T0" fmla="*/ 93 w 97"/>
                <a:gd name="T1" fmla="*/ 17 h 29"/>
                <a:gd name="T2" fmla="*/ 93 w 97"/>
                <a:gd name="T3" fmla="*/ 17 h 29"/>
                <a:gd name="T4" fmla="*/ 89 w 97"/>
                <a:gd name="T5" fmla="*/ 17 h 29"/>
                <a:gd name="T6" fmla="*/ 78 w 97"/>
                <a:gd name="T7" fmla="*/ 17 h 29"/>
                <a:gd name="T8" fmla="*/ 64 w 97"/>
                <a:gd name="T9" fmla="*/ 15 h 29"/>
                <a:gd name="T10" fmla="*/ 50 w 97"/>
                <a:gd name="T11" fmla="*/ 11 h 29"/>
                <a:gd name="T12" fmla="*/ 34 w 97"/>
                <a:gd name="T13" fmla="*/ 8 h 29"/>
                <a:gd name="T14" fmla="*/ 21 w 97"/>
                <a:gd name="T15" fmla="*/ 4 h 29"/>
                <a:gd name="T16" fmla="*/ 9 w 97"/>
                <a:gd name="T17" fmla="*/ 2 h 29"/>
                <a:gd name="T18" fmla="*/ 2 w 97"/>
                <a:gd name="T19" fmla="*/ 0 h 29"/>
                <a:gd name="T20" fmla="*/ 0 w 97"/>
                <a:gd name="T21" fmla="*/ 9 h 29"/>
                <a:gd name="T22" fmla="*/ 7 w 97"/>
                <a:gd name="T23" fmla="*/ 11 h 29"/>
                <a:gd name="T24" fmla="*/ 18 w 97"/>
                <a:gd name="T25" fmla="*/ 14 h 29"/>
                <a:gd name="T26" fmla="*/ 32 w 97"/>
                <a:gd name="T27" fmla="*/ 17 h 29"/>
                <a:gd name="T28" fmla="*/ 48 w 97"/>
                <a:gd name="T29" fmla="*/ 21 h 29"/>
                <a:gd name="T30" fmla="*/ 64 w 97"/>
                <a:gd name="T31" fmla="*/ 24 h 29"/>
                <a:gd name="T32" fmla="*/ 78 w 97"/>
                <a:gd name="T33" fmla="*/ 26 h 29"/>
                <a:gd name="T34" fmla="*/ 89 w 97"/>
                <a:gd name="T35" fmla="*/ 29 h 29"/>
                <a:gd name="T36" fmla="*/ 97 w 97"/>
                <a:gd name="T37" fmla="*/ 26 h 29"/>
                <a:gd name="T38" fmla="*/ 97 w 97"/>
                <a:gd name="T39" fmla="*/ 26 h 29"/>
                <a:gd name="T40" fmla="*/ 93 w 97"/>
                <a:gd name="T41" fmla="*/ 1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29">
                  <a:moveTo>
                    <a:pt x="93" y="17"/>
                  </a:moveTo>
                  <a:lnTo>
                    <a:pt x="93" y="17"/>
                  </a:lnTo>
                  <a:lnTo>
                    <a:pt x="89" y="17"/>
                  </a:lnTo>
                  <a:lnTo>
                    <a:pt x="78" y="17"/>
                  </a:lnTo>
                  <a:lnTo>
                    <a:pt x="64" y="15"/>
                  </a:lnTo>
                  <a:lnTo>
                    <a:pt x="50" y="11"/>
                  </a:lnTo>
                  <a:lnTo>
                    <a:pt x="34" y="8"/>
                  </a:lnTo>
                  <a:lnTo>
                    <a:pt x="21" y="4"/>
                  </a:lnTo>
                  <a:lnTo>
                    <a:pt x="9" y="2"/>
                  </a:lnTo>
                  <a:lnTo>
                    <a:pt x="2" y="0"/>
                  </a:lnTo>
                  <a:lnTo>
                    <a:pt x="0" y="9"/>
                  </a:lnTo>
                  <a:lnTo>
                    <a:pt x="7" y="11"/>
                  </a:lnTo>
                  <a:lnTo>
                    <a:pt x="18" y="14"/>
                  </a:lnTo>
                  <a:lnTo>
                    <a:pt x="32" y="17"/>
                  </a:lnTo>
                  <a:lnTo>
                    <a:pt x="48" y="21"/>
                  </a:lnTo>
                  <a:lnTo>
                    <a:pt x="64" y="24"/>
                  </a:lnTo>
                  <a:lnTo>
                    <a:pt x="78" y="26"/>
                  </a:lnTo>
                  <a:lnTo>
                    <a:pt x="89" y="29"/>
                  </a:lnTo>
                  <a:lnTo>
                    <a:pt x="97" y="26"/>
                  </a:lnTo>
                  <a:lnTo>
                    <a:pt x="97" y="26"/>
                  </a:lnTo>
                  <a:lnTo>
                    <a:pt x="93"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56" name="Freeform 1088"/>
            <p:cNvSpPr>
              <a:spLocks/>
            </p:cNvSpPr>
            <p:nvPr/>
          </p:nvSpPr>
          <p:spPr bwMode="auto">
            <a:xfrm>
              <a:off x="3297" y="3770"/>
              <a:ext cx="7" cy="12"/>
            </a:xfrm>
            <a:custGeom>
              <a:avLst/>
              <a:gdLst>
                <a:gd name="T0" fmla="*/ 0 w 19"/>
                <a:gd name="T1" fmla="*/ 5 h 38"/>
                <a:gd name="T2" fmla="*/ 3 w 19"/>
                <a:gd name="T3" fmla="*/ 10 h 38"/>
                <a:gd name="T4" fmla="*/ 8 w 19"/>
                <a:gd name="T5" fmla="*/ 13 h 38"/>
                <a:gd name="T6" fmla="*/ 10 w 19"/>
                <a:gd name="T7" fmla="*/ 19 h 38"/>
                <a:gd name="T8" fmla="*/ 10 w 19"/>
                <a:gd name="T9" fmla="*/ 27 h 38"/>
                <a:gd name="T10" fmla="*/ 8 w 19"/>
                <a:gd name="T11" fmla="*/ 29 h 38"/>
                <a:gd name="T12" fmla="*/ 12 w 19"/>
                <a:gd name="T13" fmla="*/ 38 h 38"/>
                <a:gd name="T14" fmla="*/ 19 w 19"/>
                <a:gd name="T15" fmla="*/ 29 h 38"/>
                <a:gd name="T16" fmla="*/ 19 w 19"/>
                <a:gd name="T17" fmla="*/ 19 h 38"/>
                <a:gd name="T18" fmla="*/ 15 w 19"/>
                <a:gd name="T19" fmla="*/ 8 h 38"/>
                <a:gd name="T20" fmla="*/ 5 w 19"/>
                <a:gd name="T21" fmla="*/ 0 h 38"/>
                <a:gd name="T22" fmla="*/ 9 w 19"/>
                <a:gd name="T23" fmla="*/ 5 h 38"/>
                <a:gd name="T24" fmla="*/ 5 w 19"/>
                <a:gd name="T25" fmla="*/ 0 h 38"/>
                <a:gd name="T26" fmla="*/ 2 w 19"/>
                <a:gd name="T27" fmla="*/ 2 h 38"/>
                <a:gd name="T28" fmla="*/ 0 w 19"/>
                <a:gd name="T29" fmla="*/ 4 h 38"/>
                <a:gd name="T30" fmla="*/ 1 w 19"/>
                <a:gd name="T31" fmla="*/ 7 h 38"/>
                <a:gd name="T32" fmla="*/ 3 w 19"/>
                <a:gd name="T33" fmla="*/ 10 h 38"/>
                <a:gd name="T34" fmla="*/ 0 w 19"/>
                <a:gd name="T35" fmla="*/ 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38">
                  <a:moveTo>
                    <a:pt x="0" y="5"/>
                  </a:moveTo>
                  <a:lnTo>
                    <a:pt x="3" y="10"/>
                  </a:lnTo>
                  <a:lnTo>
                    <a:pt x="8" y="13"/>
                  </a:lnTo>
                  <a:lnTo>
                    <a:pt x="10" y="19"/>
                  </a:lnTo>
                  <a:lnTo>
                    <a:pt x="10" y="27"/>
                  </a:lnTo>
                  <a:lnTo>
                    <a:pt x="8" y="29"/>
                  </a:lnTo>
                  <a:lnTo>
                    <a:pt x="12" y="38"/>
                  </a:lnTo>
                  <a:lnTo>
                    <a:pt x="19" y="29"/>
                  </a:lnTo>
                  <a:lnTo>
                    <a:pt x="19" y="19"/>
                  </a:lnTo>
                  <a:lnTo>
                    <a:pt x="15" y="8"/>
                  </a:lnTo>
                  <a:lnTo>
                    <a:pt x="5" y="0"/>
                  </a:lnTo>
                  <a:lnTo>
                    <a:pt x="9" y="5"/>
                  </a:lnTo>
                  <a:lnTo>
                    <a:pt x="5" y="0"/>
                  </a:lnTo>
                  <a:lnTo>
                    <a:pt x="2" y="2"/>
                  </a:lnTo>
                  <a:lnTo>
                    <a:pt x="0" y="4"/>
                  </a:lnTo>
                  <a:lnTo>
                    <a:pt x="1" y="7"/>
                  </a:lnTo>
                  <a:lnTo>
                    <a:pt x="3" y="10"/>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57" name="Freeform 1089"/>
            <p:cNvSpPr>
              <a:spLocks/>
            </p:cNvSpPr>
            <p:nvPr/>
          </p:nvSpPr>
          <p:spPr bwMode="auto">
            <a:xfrm>
              <a:off x="3297" y="3766"/>
              <a:ext cx="11" cy="5"/>
            </a:xfrm>
            <a:custGeom>
              <a:avLst/>
              <a:gdLst>
                <a:gd name="T0" fmla="*/ 21 w 32"/>
                <a:gd name="T1" fmla="*/ 3 h 17"/>
                <a:gd name="T2" fmla="*/ 26 w 32"/>
                <a:gd name="T3" fmla="*/ 0 h 17"/>
                <a:gd name="T4" fmla="*/ 18 w 32"/>
                <a:gd name="T5" fmla="*/ 2 h 17"/>
                <a:gd name="T6" fmla="*/ 10 w 32"/>
                <a:gd name="T7" fmla="*/ 4 h 17"/>
                <a:gd name="T8" fmla="*/ 3 w 32"/>
                <a:gd name="T9" fmla="*/ 9 h 17"/>
                <a:gd name="T10" fmla="*/ 0 w 32"/>
                <a:gd name="T11" fmla="*/ 17 h 17"/>
                <a:gd name="T12" fmla="*/ 9 w 32"/>
                <a:gd name="T13" fmla="*/ 17 h 17"/>
                <a:gd name="T14" fmla="*/ 10 w 32"/>
                <a:gd name="T15" fmla="*/ 16 h 17"/>
                <a:gd name="T16" fmla="*/ 15 w 32"/>
                <a:gd name="T17" fmla="*/ 14 h 17"/>
                <a:gd name="T18" fmla="*/ 20 w 32"/>
                <a:gd name="T19" fmla="*/ 11 h 17"/>
                <a:gd name="T20" fmla="*/ 26 w 32"/>
                <a:gd name="T21" fmla="*/ 11 h 17"/>
                <a:gd name="T22" fmla="*/ 31 w 32"/>
                <a:gd name="T23" fmla="*/ 8 h 17"/>
                <a:gd name="T24" fmla="*/ 26 w 32"/>
                <a:gd name="T25" fmla="*/ 11 h 17"/>
                <a:gd name="T26" fmla="*/ 29 w 32"/>
                <a:gd name="T27" fmla="*/ 9 h 17"/>
                <a:gd name="T28" fmla="*/ 32 w 32"/>
                <a:gd name="T29" fmla="*/ 6 h 17"/>
                <a:gd name="T30" fmla="*/ 29 w 32"/>
                <a:gd name="T31" fmla="*/ 2 h 17"/>
                <a:gd name="T32" fmla="*/ 26 w 32"/>
                <a:gd name="T33" fmla="*/ 0 h 17"/>
                <a:gd name="T34" fmla="*/ 21 w 32"/>
                <a:gd name="T35"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17">
                  <a:moveTo>
                    <a:pt x="21" y="3"/>
                  </a:moveTo>
                  <a:lnTo>
                    <a:pt x="26" y="0"/>
                  </a:lnTo>
                  <a:lnTo>
                    <a:pt x="18" y="2"/>
                  </a:lnTo>
                  <a:lnTo>
                    <a:pt x="10" y="4"/>
                  </a:lnTo>
                  <a:lnTo>
                    <a:pt x="3" y="9"/>
                  </a:lnTo>
                  <a:lnTo>
                    <a:pt x="0" y="17"/>
                  </a:lnTo>
                  <a:lnTo>
                    <a:pt x="9" y="17"/>
                  </a:lnTo>
                  <a:lnTo>
                    <a:pt x="10" y="16"/>
                  </a:lnTo>
                  <a:lnTo>
                    <a:pt x="15" y="14"/>
                  </a:lnTo>
                  <a:lnTo>
                    <a:pt x="20" y="11"/>
                  </a:lnTo>
                  <a:lnTo>
                    <a:pt x="26" y="11"/>
                  </a:lnTo>
                  <a:lnTo>
                    <a:pt x="31" y="8"/>
                  </a:lnTo>
                  <a:lnTo>
                    <a:pt x="26" y="11"/>
                  </a:lnTo>
                  <a:lnTo>
                    <a:pt x="29" y="9"/>
                  </a:lnTo>
                  <a:lnTo>
                    <a:pt x="32" y="6"/>
                  </a:lnTo>
                  <a:lnTo>
                    <a:pt x="29" y="2"/>
                  </a:lnTo>
                  <a:lnTo>
                    <a:pt x="26" y="0"/>
                  </a:lnTo>
                  <a:lnTo>
                    <a:pt x="21"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58" name="Freeform 1090"/>
            <p:cNvSpPr>
              <a:spLocks/>
            </p:cNvSpPr>
            <p:nvPr/>
          </p:nvSpPr>
          <p:spPr bwMode="auto">
            <a:xfrm>
              <a:off x="3300" y="3759"/>
              <a:ext cx="9" cy="9"/>
            </a:xfrm>
            <a:custGeom>
              <a:avLst/>
              <a:gdLst>
                <a:gd name="T0" fmla="*/ 5 w 26"/>
                <a:gd name="T1" fmla="*/ 10 h 28"/>
                <a:gd name="T2" fmla="*/ 5 w 26"/>
                <a:gd name="T3" fmla="*/ 10 h 28"/>
                <a:gd name="T4" fmla="*/ 10 w 26"/>
                <a:gd name="T5" fmla="*/ 11 h 28"/>
                <a:gd name="T6" fmla="*/ 15 w 26"/>
                <a:gd name="T7" fmla="*/ 13 h 28"/>
                <a:gd name="T8" fmla="*/ 15 w 26"/>
                <a:gd name="T9" fmla="*/ 18 h 28"/>
                <a:gd name="T10" fmla="*/ 13 w 26"/>
                <a:gd name="T11" fmla="*/ 23 h 28"/>
                <a:gd name="T12" fmla="*/ 23 w 26"/>
                <a:gd name="T13" fmla="*/ 28 h 28"/>
                <a:gd name="T14" fmla="*/ 26 w 26"/>
                <a:gd name="T15" fmla="*/ 18 h 28"/>
                <a:gd name="T16" fmla="*/ 21 w 26"/>
                <a:gd name="T17" fmla="*/ 6 h 28"/>
                <a:gd name="T18" fmla="*/ 12 w 26"/>
                <a:gd name="T19" fmla="*/ 2 h 28"/>
                <a:gd name="T20" fmla="*/ 3 w 26"/>
                <a:gd name="T21" fmla="*/ 0 h 28"/>
                <a:gd name="T22" fmla="*/ 3 w 26"/>
                <a:gd name="T23" fmla="*/ 0 h 28"/>
                <a:gd name="T24" fmla="*/ 3 w 26"/>
                <a:gd name="T25" fmla="*/ 0 h 28"/>
                <a:gd name="T26" fmla="*/ 1 w 26"/>
                <a:gd name="T27" fmla="*/ 3 h 28"/>
                <a:gd name="T28" fmla="*/ 0 w 26"/>
                <a:gd name="T29" fmla="*/ 6 h 28"/>
                <a:gd name="T30" fmla="*/ 2 w 26"/>
                <a:gd name="T31" fmla="*/ 8 h 28"/>
                <a:gd name="T32" fmla="*/ 5 w 26"/>
                <a:gd name="T33"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 h="28">
                  <a:moveTo>
                    <a:pt x="5" y="10"/>
                  </a:moveTo>
                  <a:lnTo>
                    <a:pt x="5" y="10"/>
                  </a:lnTo>
                  <a:lnTo>
                    <a:pt x="10" y="11"/>
                  </a:lnTo>
                  <a:lnTo>
                    <a:pt x="15" y="13"/>
                  </a:lnTo>
                  <a:lnTo>
                    <a:pt x="15" y="18"/>
                  </a:lnTo>
                  <a:lnTo>
                    <a:pt x="13" y="23"/>
                  </a:lnTo>
                  <a:lnTo>
                    <a:pt x="23" y="28"/>
                  </a:lnTo>
                  <a:lnTo>
                    <a:pt x="26" y="18"/>
                  </a:lnTo>
                  <a:lnTo>
                    <a:pt x="21" y="6"/>
                  </a:lnTo>
                  <a:lnTo>
                    <a:pt x="12" y="2"/>
                  </a:lnTo>
                  <a:lnTo>
                    <a:pt x="3" y="0"/>
                  </a:lnTo>
                  <a:lnTo>
                    <a:pt x="3" y="0"/>
                  </a:lnTo>
                  <a:lnTo>
                    <a:pt x="3" y="0"/>
                  </a:lnTo>
                  <a:lnTo>
                    <a:pt x="1" y="3"/>
                  </a:lnTo>
                  <a:lnTo>
                    <a:pt x="0" y="6"/>
                  </a:lnTo>
                  <a:lnTo>
                    <a:pt x="2" y="8"/>
                  </a:lnTo>
                  <a:lnTo>
                    <a:pt x="5"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59" name="Freeform 1091"/>
            <p:cNvSpPr>
              <a:spLocks/>
            </p:cNvSpPr>
            <p:nvPr/>
          </p:nvSpPr>
          <p:spPr bwMode="auto">
            <a:xfrm>
              <a:off x="3282" y="3758"/>
              <a:ext cx="20" cy="6"/>
            </a:xfrm>
            <a:custGeom>
              <a:avLst/>
              <a:gdLst>
                <a:gd name="T0" fmla="*/ 5 w 60"/>
                <a:gd name="T1" fmla="*/ 10 h 18"/>
                <a:gd name="T2" fmla="*/ 0 w 60"/>
                <a:gd name="T3" fmla="*/ 6 h 18"/>
                <a:gd name="T4" fmla="*/ 3 w 60"/>
                <a:gd name="T5" fmla="*/ 12 h 18"/>
                <a:gd name="T6" fmla="*/ 10 w 60"/>
                <a:gd name="T7" fmla="*/ 15 h 18"/>
                <a:gd name="T8" fmla="*/ 17 w 60"/>
                <a:gd name="T9" fmla="*/ 17 h 18"/>
                <a:gd name="T10" fmla="*/ 25 w 60"/>
                <a:gd name="T11" fmla="*/ 18 h 18"/>
                <a:gd name="T12" fmla="*/ 34 w 60"/>
                <a:gd name="T13" fmla="*/ 17 h 18"/>
                <a:gd name="T14" fmla="*/ 42 w 60"/>
                <a:gd name="T15" fmla="*/ 16 h 18"/>
                <a:gd name="T16" fmla="*/ 51 w 60"/>
                <a:gd name="T17" fmla="*/ 15 h 18"/>
                <a:gd name="T18" fmla="*/ 60 w 60"/>
                <a:gd name="T19" fmla="*/ 14 h 18"/>
                <a:gd name="T20" fmla="*/ 58 w 60"/>
                <a:gd name="T21" fmla="*/ 4 h 18"/>
                <a:gd name="T22" fmla="*/ 51 w 60"/>
                <a:gd name="T23" fmla="*/ 6 h 18"/>
                <a:gd name="T24" fmla="*/ 42 w 60"/>
                <a:gd name="T25" fmla="*/ 7 h 18"/>
                <a:gd name="T26" fmla="*/ 34 w 60"/>
                <a:gd name="T27" fmla="*/ 8 h 18"/>
                <a:gd name="T28" fmla="*/ 25 w 60"/>
                <a:gd name="T29" fmla="*/ 7 h 18"/>
                <a:gd name="T30" fmla="*/ 17 w 60"/>
                <a:gd name="T31" fmla="*/ 8 h 18"/>
                <a:gd name="T32" fmla="*/ 12 w 60"/>
                <a:gd name="T33" fmla="*/ 6 h 18"/>
                <a:gd name="T34" fmla="*/ 10 w 60"/>
                <a:gd name="T35" fmla="*/ 6 h 18"/>
                <a:gd name="T36" fmla="*/ 11 w 60"/>
                <a:gd name="T37" fmla="*/ 6 h 18"/>
                <a:gd name="T38" fmla="*/ 5 w 60"/>
                <a:gd name="T39" fmla="*/ 1 h 18"/>
                <a:gd name="T40" fmla="*/ 11 w 60"/>
                <a:gd name="T41" fmla="*/ 6 h 18"/>
                <a:gd name="T42" fmla="*/ 9 w 60"/>
                <a:gd name="T43" fmla="*/ 2 h 18"/>
                <a:gd name="T44" fmla="*/ 5 w 60"/>
                <a:gd name="T45" fmla="*/ 0 h 18"/>
                <a:gd name="T46" fmla="*/ 2 w 60"/>
                <a:gd name="T47" fmla="*/ 2 h 18"/>
                <a:gd name="T48" fmla="*/ 0 w 60"/>
                <a:gd name="T49" fmla="*/ 6 h 18"/>
                <a:gd name="T50" fmla="*/ 5 w 60"/>
                <a:gd name="T51" fmla="*/ 1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18">
                  <a:moveTo>
                    <a:pt x="5" y="10"/>
                  </a:moveTo>
                  <a:lnTo>
                    <a:pt x="0" y="6"/>
                  </a:lnTo>
                  <a:lnTo>
                    <a:pt x="3" y="12"/>
                  </a:lnTo>
                  <a:lnTo>
                    <a:pt x="10" y="15"/>
                  </a:lnTo>
                  <a:lnTo>
                    <a:pt x="17" y="17"/>
                  </a:lnTo>
                  <a:lnTo>
                    <a:pt x="25" y="18"/>
                  </a:lnTo>
                  <a:lnTo>
                    <a:pt x="34" y="17"/>
                  </a:lnTo>
                  <a:lnTo>
                    <a:pt x="42" y="16"/>
                  </a:lnTo>
                  <a:lnTo>
                    <a:pt x="51" y="15"/>
                  </a:lnTo>
                  <a:lnTo>
                    <a:pt x="60" y="14"/>
                  </a:lnTo>
                  <a:lnTo>
                    <a:pt x="58" y="4"/>
                  </a:lnTo>
                  <a:lnTo>
                    <a:pt x="51" y="6"/>
                  </a:lnTo>
                  <a:lnTo>
                    <a:pt x="42" y="7"/>
                  </a:lnTo>
                  <a:lnTo>
                    <a:pt x="34" y="8"/>
                  </a:lnTo>
                  <a:lnTo>
                    <a:pt x="25" y="7"/>
                  </a:lnTo>
                  <a:lnTo>
                    <a:pt x="17" y="8"/>
                  </a:lnTo>
                  <a:lnTo>
                    <a:pt x="12" y="6"/>
                  </a:lnTo>
                  <a:lnTo>
                    <a:pt x="10" y="6"/>
                  </a:lnTo>
                  <a:lnTo>
                    <a:pt x="11" y="6"/>
                  </a:lnTo>
                  <a:lnTo>
                    <a:pt x="5" y="1"/>
                  </a:lnTo>
                  <a:lnTo>
                    <a:pt x="11" y="6"/>
                  </a:lnTo>
                  <a:lnTo>
                    <a:pt x="9" y="2"/>
                  </a:lnTo>
                  <a:lnTo>
                    <a:pt x="5" y="0"/>
                  </a:lnTo>
                  <a:lnTo>
                    <a:pt x="2" y="2"/>
                  </a:lnTo>
                  <a:lnTo>
                    <a:pt x="0" y="6"/>
                  </a:lnTo>
                  <a:lnTo>
                    <a:pt x="5"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60" name="Freeform 1092"/>
            <p:cNvSpPr>
              <a:spLocks/>
            </p:cNvSpPr>
            <p:nvPr/>
          </p:nvSpPr>
          <p:spPr bwMode="auto">
            <a:xfrm>
              <a:off x="3267" y="3758"/>
              <a:ext cx="16" cy="5"/>
            </a:xfrm>
            <a:custGeom>
              <a:avLst/>
              <a:gdLst>
                <a:gd name="T0" fmla="*/ 0 w 49"/>
                <a:gd name="T1" fmla="*/ 12 h 17"/>
                <a:gd name="T2" fmla="*/ 9 w 49"/>
                <a:gd name="T3" fmla="*/ 16 h 17"/>
                <a:gd name="T4" fmla="*/ 12 w 49"/>
                <a:gd name="T5" fmla="*/ 15 h 17"/>
                <a:gd name="T6" fmla="*/ 16 w 49"/>
                <a:gd name="T7" fmla="*/ 12 h 17"/>
                <a:gd name="T8" fmla="*/ 21 w 49"/>
                <a:gd name="T9" fmla="*/ 11 h 17"/>
                <a:gd name="T10" fmla="*/ 28 w 49"/>
                <a:gd name="T11" fmla="*/ 10 h 17"/>
                <a:gd name="T12" fmla="*/ 33 w 49"/>
                <a:gd name="T13" fmla="*/ 11 h 17"/>
                <a:gd name="T14" fmla="*/ 40 w 49"/>
                <a:gd name="T15" fmla="*/ 11 h 17"/>
                <a:gd name="T16" fmla="*/ 45 w 49"/>
                <a:gd name="T17" fmla="*/ 11 h 17"/>
                <a:gd name="T18" fmla="*/ 49 w 49"/>
                <a:gd name="T19" fmla="*/ 10 h 17"/>
                <a:gd name="T20" fmla="*/ 49 w 49"/>
                <a:gd name="T21" fmla="*/ 1 h 17"/>
                <a:gd name="T22" fmla="*/ 45 w 49"/>
                <a:gd name="T23" fmla="*/ 0 h 17"/>
                <a:gd name="T24" fmla="*/ 40 w 49"/>
                <a:gd name="T25" fmla="*/ 0 h 17"/>
                <a:gd name="T26" fmla="*/ 33 w 49"/>
                <a:gd name="T27" fmla="*/ 0 h 17"/>
                <a:gd name="T28" fmla="*/ 28 w 49"/>
                <a:gd name="T29" fmla="*/ 1 h 17"/>
                <a:gd name="T30" fmla="*/ 21 w 49"/>
                <a:gd name="T31" fmla="*/ 2 h 17"/>
                <a:gd name="T32" fmla="*/ 14 w 49"/>
                <a:gd name="T33" fmla="*/ 3 h 17"/>
                <a:gd name="T34" fmla="*/ 7 w 49"/>
                <a:gd name="T35" fmla="*/ 6 h 17"/>
                <a:gd name="T36" fmla="*/ 2 w 49"/>
                <a:gd name="T37" fmla="*/ 9 h 17"/>
                <a:gd name="T38" fmla="*/ 12 w 49"/>
                <a:gd name="T39" fmla="*/ 12 h 17"/>
                <a:gd name="T40" fmla="*/ 2 w 49"/>
                <a:gd name="T41" fmla="*/ 9 h 17"/>
                <a:gd name="T42" fmla="*/ 1 w 49"/>
                <a:gd name="T43" fmla="*/ 12 h 17"/>
                <a:gd name="T44" fmla="*/ 2 w 49"/>
                <a:gd name="T45" fmla="*/ 16 h 17"/>
                <a:gd name="T46" fmla="*/ 6 w 49"/>
                <a:gd name="T47" fmla="*/ 17 h 17"/>
                <a:gd name="T48" fmla="*/ 9 w 49"/>
                <a:gd name="T49" fmla="*/ 16 h 17"/>
                <a:gd name="T50" fmla="*/ 0 w 49"/>
                <a:gd name="T51"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17">
                  <a:moveTo>
                    <a:pt x="0" y="12"/>
                  </a:moveTo>
                  <a:lnTo>
                    <a:pt x="9" y="16"/>
                  </a:lnTo>
                  <a:lnTo>
                    <a:pt x="12" y="15"/>
                  </a:lnTo>
                  <a:lnTo>
                    <a:pt x="16" y="12"/>
                  </a:lnTo>
                  <a:lnTo>
                    <a:pt x="21" y="11"/>
                  </a:lnTo>
                  <a:lnTo>
                    <a:pt x="28" y="10"/>
                  </a:lnTo>
                  <a:lnTo>
                    <a:pt x="33" y="11"/>
                  </a:lnTo>
                  <a:lnTo>
                    <a:pt x="40" y="11"/>
                  </a:lnTo>
                  <a:lnTo>
                    <a:pt x="45" y="11"/>
                  </a:lnTo>
                  <a:lnTo>
                    <a:pt x="49" y="10"/>
                  </a:lnTo>
                  <a:lnTo>
                    <a:pt x="49" y="1"/>
                  </a:lnTo>
                  <a:lnTo>
                    <a:pt x="45" y="0"/>
                  </a:lnTo>
                  <a:lnTo>
                    <a:pt x="40" y="0"/>
                  </a:lnTo>
                  <a:lnTo>
                    <a:pt x="33" y="0"/>
                  </a:lnTo>
                  <a:lnTo>
                    <a:pt x="28" y="1"/>
                  </a:lnTo>
                  <a:lnTo>
                    <a:pt x="21" y="2"/>
                  </a:lnTo>
                  <a:lnTo>
                    <a:pt x="14" y="3"/>
                  </a:lnTo>
                  <a:lnTo>
                    <a:pt x="7" y="6"/>
                  </a:lnTo>
                  <a:lnTo>
                    <a:pt x="2" y="9"/>
                  </a:lnTo>
                  <a:lnTo>
                    <a:pt x="12" y="12"/>
                  </a:lnTo>
                  <a:lnTo>
                    <a:pt x="2" y="9"/>
                  </a:lnTo>
                  <a:lnTo>
                    <a:pt x="1" y="12"/>
                  </a:lnTo>
                  <a:lnTo>
                    <a:pt x="2" y="16"/>
                  </a:lnTo>
                  <a:lnTo>
                    <a:pt x="6" y="17"/>
                  </a:lnTo>
                  <a:lnTo>
                    <a:pt x="9" y="16"/>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61" name="Freeform 1093"/>
            <p:cNvSpPr>
              <a:spLocks/>
            </p:cNvSpPr>
            <p:nvPr/>
          </p:nvSpPr>
          <p:spPr bwMode="auto">
            <a:xfrm>
              <a:off x="3266" y="3754"/>
              <a:ext cx="5" cy="8"/>
            </a:xfrm>
            <a:custGeom>
              <a:avLst/>
              <a:gdLst>
                <a:gd name="T0" fmla="*/ 0 w 14"/>
                <a:gd name="T1" fmla="*/ 12 h 24"/>
                <a:gd name="T2" fmla="*/ 0 w 14"/>
                <a:gd name="T3" fmla="*/ 12 h 24"/>
                <a:gd name="T4" fmla="*/ 1 w 14"/>
                <a:gd name="T5" fmla="*/ 12 h 24"/>
                <a:gd name="T6" fmla="*/ 2 w 14"/>
                <a:gd name="T7" fmla="*/ 13 h 24"/>
                <a:gd name="T8" fmla="*/ 3 w 14"/>
                <a:gd name="T9" fmla="*/ 19 h 24"/>
                <a:gd name="T10" fmla="*/ 2 w 14"/>
                <a:gd name="T11" fmla="*/ 24 h 24"/>
                <a:gd name="T12" fmla="*/ 14 w 14"/>
                <a:gd name="T13" fmla="*/ 24 h 24"/>
                <a:gd name="T14" fmla="*/ 13 w 14"/>
                <a:gd name="T15" fmla="*/ 19 h 24"/>
                <a:gd name="T16" fmla="*/ 11 w 14"/>
                <a:gd name="T17" fmla="*/ 11 h 24"/>
                <a:gd name="T18" fmla="*/ 8 w 14"/>
                <a:gd name="T19" fmla="*/ 5 h 24"/>
                <a:gd name="T20" fmla="*/ 0 w 14"/>
                <a:gd name="T21" fmla="*/ 0 h 24"/>
                <a:gd name="T22" fmla="*/ 0 w 14"/>
                <a:gd name="T23" fmla="*/ 0 h 24"/>
                <a:gd name="T24" fmla="*/ 0 w 14"/>
                <a:gd name="T25"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24">
                  <a:moveTo>
                    <a:pt x="0" y="12"/>
                  </a:moveTo>
                  <a:lnTo>
                    <a:pt x="0" y="12"/>
                  </a:lnTo>
                  <a:lnTo>
                    <a:pt x="1" y="12"/>
                  </a:lnTo>
                  <a:lnTo>
                    <a:pt x="2" y="13"/>
                  </a:lnTo>
                  <a:lnTo>
                    <a:pt x="3" y="19"/>
                  </a:lnTo>
                  <a:lnTo>
                    <a:pt x="2" y="24"/>
                  </a:lnTo>
                  <a:lnTo>
                    <a:pt x="14" y="24"/>
                  </a:lnTo>
                  <a:lnTo>
                    <a:pt x="13" y="19"/>
                  </a:lnTo>
                  <a:lnTo>
                    <a:pt x="11" y="11"/>
                  </a:lnTo>
                  <a:lnTo>
                    <a:pt x="8" y="5"/>
                  </a:lnTo>
                  <a:lnTo>
                    <a:pt x="0" y="0"/>
                  </a:lnTo>
                  <a:lnTo>
                    <a:pt x="0" y="0"/>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62" name="Freeform 1094"/>
            <p:cNvSpPr>
              <a:spLocks/>
            </p:cNvSpPr>
            <p:nvPr/>
          </p:nvSpPr>
          <p:spPr bwMode="auto">
            <a:xfrm>
              <a:off x="3256" y="3754"/>
              <a:ext cx="10" cy="4"/>
            </a:xfrm>
            <a:custGeom>
              <a:avLst/>
              <a:gdLst>
                <a:gd name="T0" fmla="*/ 2 w 31"/>
                <a:gd name="T1" fmla="*/ 3 h 12"/>
                <a:gd name="T2" fmla="*/ 5 w 31"/>
                <a:gd name="T3" fmla="*/ 11 h 12"/>
                <a:gd name="T4" fmla="*/ 11 w 31"/>
                <a:gd name="T5" fmla="*/ 12 h 12"/>
                <a:gd name="T6" fmla="*/ 18 w 31"/>
                <a:gd name="T7" fmla="*/ 12 h 12"/>
                <a:gd name="T8" fmla="*/ 25 w 31"/>
                <a:gd name="T9" fmla="*/ 12 h 12"/>
                <a:gd name="T10" fmla="*/ 31 w 31"/>
                <a:gd name="T11" fmla="*/ 12 h 12"/>
                <a:gd name="T12" fmla="*/ 31 w 31"/>
                <a:gd name="T13" fmla="*/ 0 h 12"/>
                <a:gd name="T14" fmla="*/ 25 w 31"/>
                <a:gd name="T15" fmla="*/ 0 h 12"/>
                <a:gd name="T16" fmla="*/ 18 w 31"/>
                <a:gd name="T17" fmla="*/ 0 h 12"/>
                <a:gd name="T18" fmla="*/ 11 w 31"/>
                <a:gd name="T19" fmla="*/ 0 h 12"/>
                <a:gd name="T20" fmla="*/ 5 w 31"/>
                <a:gd name="T21" fmla="*/ 2 h 12"/>
                <a:gd name="T22" fmla="*/ 7 w 31"/>
                <a:gd name="T23" fmla="*/ 10 h 12"/>
                <a:gd name="T24" fmla="*/ 5 w 31"/>
                <a:gd name="T25" fmla="*/ 2 h 12"/>
                <a:gd name="T26" fmla="*/ 1 w 31"/>
                <a:gd name="T27" fmla="*/ 3 h 12"/>
                <a:gd name="T28" fmla="*/ 0 w 31"/>
                <a:gd name="T29" fmla="*/ 6 h 12"/>
                <a:gd name="T30" fmla="*/ 1 w 31"/>
                <a:gd name="T31" fmla="*/ 10 h 12"/>
                <a:gd name="T32" fmla="*/ 5 w 31"/>
                <a:gd name="T33" fmla="*/ 11 h 12"/>
                <a:gd name="T34" fmla="*/ 2 w 31"/>
                <a:gd name="T3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12">
                  <a:moveTo>
                    <a:pt x="2" y="3"/>
                  </a:moveTo>
                  <a:lnTo>
                    <a:pt x="5" y="11"/>
                  </a:lnTo>
                  <a:lnTo>
                    <a:pt x="11" y="12"/>
                  </a:lnTo>
                  <a:lnTo>
                    <a:pt x="18" y="12"/>
                  </a:lnTo>
                  <a:lnTo>
                    <a:pt x="25" y="12"/>
                  </a:lnTo>
                  <a:lnTo>
                    <a:pt x="31" y="12"/>
                  </a:lnTo>
                  <a:lnTo>
                    <a:pt x="31" y="0"/>
                  </a:lnTo>
                  <a:lnTo>
                    <a:pt x="25" y="0"/>
                  </a:lnTo>
                  <a:lnTo>
                    <a:pt x="18" y="0"/>
                  </a:lnTo>
                  <a:lnTo>
                    <a:pt x="11" y="0"/>
                  </a:lnTo>
                  <a:lnTo>
                    <a:pt x="5" y="2"/>
                  </a:lnTo>
                  <a:lnTo>
                    <a:pt x="7" y="10"/>
                  </a:lnTo>
                  <a:lnTo>
                    <a:pt x="5" y="2"/>
                  </a:lnTo>
                  <a:lnTo>
                    <a:pt x="1" y="3"/>
                  </a:lnTo>
                  <a:lnTo>
                    <a:pt x="0" y="6"/>
                  </a:lnTo>
                  <a:lnTo>
                    <a:pt x="1" y="10"/>
                  </a:lnTo>
                  <a:lnTo>
                    <a:pt x="5" y="11"/>
                  </a:lnTo>
                  <a:lnTo>
                    <a:pt x="2"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63" name="Freeform 1095"/>
            <p:cNvSpPr>
              <a:spLocks/>
            </p:cNvSpPr>
            <p:nvPr/>
          </p:nvSpPr>
          <p:spPr bwMode="auto">
            <a:xfrm>
              <a:off x="3257" y="3745"/>
              <a:ext cx="16" cy="12"/>
            </a:xfrm>
            <a:custGeom>
              <a:avLst/>
              <a:gdLst>
                <a:gd name="T0" fmla="*/ 47 w 50"/>
                <a:gd name="T1" fmla="*/ 0 h 37"/>
                <a:gd name="T2" fmla="*/ 43 w 50"/>
                <a:gd name="T3" fmla="*/ 1 h 37"/>
                <a:gd name="T4" fmla="*/ 37 w 50"/>
                <a:gd name="T5" fmla="*/ 3 h 37"/>
                <a:gd name="T6" fmla="*/ 32 w 50"/>
                <a:gd name="T7" fmla="*/ 6 h 37"/>
                <a:gd name="T8" fmla="*/ 28 w 50"/>
                <a:gd name="T9" fmla="*/ 9 h 37"/>
                <a:gd name="T10" fmla="*/ 22 w 50"/>
                <a:gd name="T11" fmla="*/ 12 h 37"/>
                <a:gd name="T12" fmla="*/ 15 w 50"/>
                <a:gd name="T13" fmla="*/ 18 h 37"/>
                <a:gd name="T14" fmla="*/ 7 w 50"/>
                <a:gd name="T15" fmla="*/ 24 h 37"/>
                <a:gd name="T16" fmla="*/ 0 w 50"/>
                <a:gd name="T17" fmla="*/ 30 h 37"/>
                <a:gd name="T18" fmla="*/ 5 w 50"/>
                <a:gd name="T19" fmla="*/ 37 h 37"/>
                <a:gd name="T20" fmla="*/ 14 w 50"/>
                <a:gd name="T21" fmla="*/ 31 h 37"/>
                <a:gd name="T22" fmla="*/ 20 w 50"/>
                <a:gd name="T23" fmla="*/ 25 h 37"/>
                <a:gd name="T24" fmla="*/ 27 w 50"/>
                <a:gd name="T25" fmla="*/ 22 h 37"/>
                <a:gd name="T26" fmla="*/ 32 w 50"/>
                <a:gd name="T27" fmla="*/ 18 h 37"/>
                <a:gd name="T28" fmla="*/ 37 w 50"/>
                <a:gd name="T29" fmla="*/ 15 h 37"/>
                <a:gd name="T30" fmla="*/ 42 w 50"/>
                <a:gd name="T31" fmla="*/ 12 h 37"/>
                <a:gd name="T32" fmla="*/ 45 w 50"/>
                <a:gd name="T33" fmla="*/ 10 h 37"/>
                <a:gd name="T34" fmla="*/ 50 w 50"/>
                <a:gd name="T35" fmla="*/ 9 h 37"/>
                <a:gd name="T36" fmla="*/ 47 w 50"/>
                <a:gd name="T3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 h="37">
                  <a:moveTo>
                    <a:pt x="47" y="0"/>
                  </a:moveTo>
                  <a:lnTo>
                    <a:pt x="43" y="1"/>
                  </a:lnTo>
                  <a:lnTo>
                    <a:pt x="37" y="3"/>
                  </a:lnTo>
                  <a:lnTo>
                    <a:pt x="32" y="6"/>
                  </a:lnTo>
                  <a:lnTo>
                    <a:pt x="28" y="9"/>
                  </a:lnTo>
                  <a:lnTo>
                    <a:pt x="22" y="12"/>
                  </a:lnTo>
                  <a:lnTo>
                    <a:pt x="15" y="18"/>
                  </a:lnTo>
                  <a:lnTo>
                    <a:pt x="7" y="24"/>
                  </a:lnTo>
                  <a:lnTo>
                    <a:pt x="0" y="30"/>
                  </a:lnTo>
                  <a:lnTo>
                    <a:pt x="5" y="37"/>
                  </a:lnTo>
                  <a:lnTo>
                    <a:pt x="14" y="31"/>
                  </a:lnTo>
                  <a:lnTo>
                    <a:pt x="20" y="25"/>
                  </a:lnTo>
                  <a:lnTo>
                    <a:pt x="27" y="22"/>
                  </a:lnTo>
                  <a:lnTo>
                    <a:pt x="32" y="18"/>
                  </a:lnTo>
                  <a:lnTo>
                    <a:pt x="37" y="15"/>
                  </a:lnTo>
                  <a:lnTo>
                    <a:pt x="42" y="12"/>
                  </a:lnTo>
                  <a:lnTo>
                    <a:pt x="45" y="10"/>
                  </a:lnTo>
                  <a:lnTo>
                    <a:pt x="50" y="9"/>
                  </a:lnTo>
                  <a:lnTo>
                    <a:pt x="4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64" name="Freeform 1096"/>
            <p:cNvSpPr>
              <a:spLocks/>
            </p:cNvSpPr>
            <p:nvPr/>
          </p:nvSpPr>
          <p:spPr bwMode="auto">
            <a:xfrm>
              <a:off x="3272" y="3745"/>
              <a:ext cx="2" cy="3"/>
            </a:xfrm>
            <a:custGeom>
              <a:avLst/>
              <a:gdLst>
                <a:gd name="T0" fmla="*/ 3 w 6"/>
                <a:gd name="T1" fmla="*/ 9 h 9"/>
                <a:gd name="T2" fmla="*/ 6 w 6"/>
                <a:gd name="T3" fmla="*/ 7 h 9"/>
                <a:gd name="T4" fmla="*/ 6 w 6"/>
                <a:gd name="T5" fmla="*/ 3 h 9"/>
                <a:gd name="T6" fmla="*/ 4 w 6"/>
                <a:gd name="T7" fmla="*/ 1 h 9"/>
                <a:gd name="T8" fmla="*/ 0 w 6"/>
                <a:gd name="T9" fmla="*/ 0 h 9"/>
                <a:gd name="T10" fmla="*/ 3 w 6"/>
                <a:gd name="T11" fmla="*/ 9 h 9"/>
              </a:gdLst>
              <a:ahLst/>
              <a:cxnLst>
                <a:cxn ang="0">
                  <a:pos x="T0" y="T1"/>
                </a:cxn>
                <a:cxn ang="0">
                  <a:pos x="T2" y="T3"/>
                </a:cxn>
                <a:cxn ang="0">
                  <a:pos x="T4" y="T5"/>
                </a:cxn>
                <a:cxn ang="0">
                  <a:pos x="T6" y="T7"/>
                </a:cxn>
                <a:cxn ang="0">
                  <a:pos x="T8" y="T9"/>
                </a:cxn>
                <a:cxn ang="0">
                  <a:pos x="T10" y="T11"/>
                </a:cxn>
              </a:cxnLst>
              <a:rect l="0" t="0" r="r" b="b"/>
              <a:pathLst>
                <a:path w="6" h="9">
                  <a:moveTo>
                    <a:pt x="3" y="9"/>
                  </a:moveTo>
                  <a:lnTo>
                    <a:pt x="6" y="7"/>
                  </a:lnTo>
                  <a:lnTo>
                    <a:pt x="6" y="3"/>
                  </a:lnTo>
                  <a:lnTo>
                    <a:pt x="4" y="1"/>
                  </a:lnTo>
                  <a:lnTo>
                    <a:pt x="0" y="0"/>
                  </a:lnTo>
                  <a:lnTo>
                    <a:pt x="3"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65" name="Freeform 1097"/>
            <p:cNvSpPr>
              <a:spLocks/>
            </p:cNvSpPr>
            <p:nvPr/>
          </p:nvSpPr>
          <p:spPr bwMode="auto">
            <a:xfrm>
              <a:off x="2249" y="3663"/>
              <a:ext cx="395" cy="208"/>
            </a:xfrm>
            <a:custGeom>
              <a:avLst/>
              <a:gdLst>
                <a:gd name="T0" fmla="*/ 1043 w 1187"/>
                <a:gd name="T1" fmla="*/ 346 h 624"/>
                <a:gd name="T2" fmla="*/ 1084 w 1187"/>
                <a:gd name="T3" fmla="*/ 309 h 624"/>
                <a:gd name="T4" fmla="*/ 1129 w 1187"/>
                <a:gd name="T5" fmla="*/ 290 h 624"/>
                <a:gd name="T6" fmla="*/ 1155 w 1187"/>
                <a:gd name="T7" fmla="*/ 256 h 624"/>
                <a:gd name="T8" fmla="*/ 1187 w 1187"/>
                <a:gd name="T9" fmla="*/ 234 h 624"/>
                <a:gd name="T10" fmla="*/ 1113 w 1187"/>
                <a:gd name="T11" fmla="*/ 210 h 624"/>
                <a:gd name="T12" fmla="*/ 1051 w 1187"/>
                <a:gd name="T13" fmla="*/ 197 h 624"/>
                <a:gd name="T14" fmla="*/ 983 w 1187"/>
                <a:gd name="T15" fmla="*/ 164 h 624"/>
                <a:gd name="T16" fmla="*/ 908 w 1187"/>
                <a:gd name="T17" fmla="*/ 125 h 624"/>
                <a:gd name="T18" fmla="*/ 863 w 1187"/>
                <a:gd name="T19" fmla="*/ 106 h 624"/>
                <a:gd name="T20" fmla="*/ 795 w 1187"/>
                <a:gd name="T21" fmla="*/ 97 h 624"/>
                <a:gd name="T22" fmla="*/ 702 w 1187"/>
                <a:gd name="T23" fmla="*/ 87 h 624"/>
                <a:gd name="T24" fmla="*/ 641 w 1187"/>
                <a:gd name="T25" fmla="*/ 82 h 624"/>
                <a:gd name="T26" fmla="*/ 586 w 1187"/>
                <a:gd name="T27" fmla="*/ 65 h 624"/>
                <a:gd name="T28" fmla="*/ 499 w 1187"/>
                <a:gd name="T29" fmla="*/ 30 h 624"/>
                <a:gd name="T30" fmla="*/ 423 w 1187"/>
                <a:gd name="T31" fmla="*/ 3 h 624"/>
                <a:gd name="T32" fmla="*/ 377 w 1187"/>
                <a:gd name="T33" fmla="*/ 1 h 624"/>
                <a:gd name="T34" fmla="*/ 305 w 1187"/>
                <a:gd name="T35" fmla="*/ 5 h 624"/>
                <a:gd name="T36" fmla="*/ 225 w 1187"/>
                <a:gd name="T37" fmla="*/ 11 h 624"/>
                <a:gd name="T38" fmla="*/ 175 w 1187"/>
                <a:gd name="T39" fmla="*/ 10 h 624"/>
                <a:gd name="T40" fmla="*/ 109 w 1187"/>
                <a:gd name="T41" fmla="*/ 8 h 624"/>
                <a:gd name="T42" fmla="*/ 35 w 1187"/>
                <a:gd name="T43" fmla="*/ 9 h 624"/>
                <a:gd name="T44" fmla="*/ 4 w 1187"/>
                <a:gd name="T45" fmla="*/ 465 h 624"/>
                <a:gd name="T46" fmla="*/ 28 w 1187"/>
                <a:gd name="T47" fmla="*/ 453 h 624"/>
                <a:gd name="T48" fmla="*/ 52 w 1187"/>
                <a:gd name="T49" fmla="*/ 477 h 624"/>
                <a:gd name="T50" fmla="*/ 116 w 1187"/>
                <a:gd name="T51" fmla="*/ 482 h 624"/>
                <a:gd name="T52" fmla="*/ 123 w 1187"/>
                <a:gd name="T53" fmla="*/ 466 h 624"/>
                <a:gd name="T54" fmla="*/ 145 w 1187"/>
                <a:gd name="T55" fmla="*/ 468 h 624"/>
                <a:gd name="T56" fmla="*/ 154 w 1187"/>
                <a:gd name="T57" fmla="*/ 459 h 624"/>
                <a:gd name="T58" fmla="*/ 165 w 1187"/>
                <a:gd name="T59" fmla="*/ 437 h 624"/>
                <a:gd name="T60" fmla="*/ 178 w 1187"/>
                <a:gd name="T61" fmla="*/ 403 h 624"/>
                <a:gd name="T62" fmla="*/ 202 w 1187"/>
                <a:gd name="T63" fmla="*/ 388 h 624"/>
                <a:gd name="T64" fmla="*/ 213 w 1187"/>
                <a:gd name="T65" fmla="*/ 405 h 624"/>
                <a:gd name="T66" fmla="*/ 236 w 1187"/>
                <a:gd name="T67" fmla="*/ 459 h 624"/>
                <a:gd name="T68" fmla="*/ 257 w 1187"/>
                <a:gd name="T69" fmla="*/ 482 h 624"/>
                <a:gd name="T70" fmla="*/ 278 w 1187"/>
                <a:gd name="T71" fmla="*/ 473 h 624"/>
                <a:gd name="T72" fmla="*/ 297 w 1187"/>
                <a:gd name="T73" fmla="*/ 491 h 624"/>
                <a:gd name="T74" fmla="*/ 313 w 1187"/>
                <a:gd name="T75" fmla="*/ 515 h 624"/>
                <a:gd name="T76" fmla="*/ 340 w 1187"/>
                <a:gd name="T77" fmla="*/ 497 h 624"/>
                <a:gd name="T78" fmla="*/ 369 w 1187"/>
                <a:gd name="T79" fmla="*/ 534 h 624"/>
                <a:gd name="T80" fmla="*/ 361 w 1187"/>
                <a:gd name="T81" fmla="*/ 547 h 624"/>
                <a:gd name="T82" fmla="*/ 389 w 1187"/>
                <a:gd name="T83" fmla="*/ 546 h 624"/>
                <a:gd name="T84" fmla="*/ 417 w 1187"/>
                <a:gd name="T85" fmla="*/ 550 h 624"/>
                <a:gd name="T86" fmla="*/ 449 w 1187"/>
                <a:gd name="T87" fmla="*/ 582 h 624"/>
                <a:gd name="T88" fmla="*/ 470 w 1187"/>
                <a:gd name="T89" fmla="*/ 601 h 624"/>
                <a:gd name="T90" fmla="*/ 495 w 1187"/>
                <a:gd name="T91" fmla="*/ 598 h 624"/>
                <a:gd name="T92" fmla="*/ 535 w 1187"/>
                <a:gd name="T93" fmla="*/ 614 h 624"/>
                <a:gd name="T94" fmla="*/ 600 w 1187"/>
                <a:gd name="T95" fmla="*/ 618 h 624"/>
                <a:gd name="T96" fmla="*/ 623 w 1187"/>
                <a:gd name="T97" fmla="*/ 601 h 624"/>
                <a:gd name="T98" fmla="*/ 664 w 1187"/>
                <a:gd name="T99" fmla="*/ 571 h 624"/>
                <a:gd name="T100" fmla="*/ 720 w 1187"/>
                <a:gd name="T101" fmla="*/ 546 h 624"/>
                <a:gd name="T102" fmla="*/ 726 w 1187"/>
                <a:gd name="T103" fmla="*/ 496 h 624"/>
                <a:gd name="T104" fmla="*/ 769 w 1187"/>
                <a:gd name="T105" fmla="*/ 475 h 624"/>
                <a:gd name="T106" fmla="*/ 823 w 1187"/>
                <a:gd name="T107" fmla="*/ 480 h 624"/>
                <a:gd name="T108" fmla="*/ 869 w 1187"/>
                <a:gd name="T109" fmla="*/ 468 h 624"/>
                <a:gd name="T110" fmla="*/ 902 w 1187"/>
                <a:gd name="T111" fmla="*/ 427 h 624"/>
                <a:gd name="T112" fmla="*/ 953 w 1187"/>
                <a:gd name="T113" fmla="*/ 408 h 624"/>
                <a:gd name="T114" fmla="*/ 967 w 1187"/>
                <a:gd name="T115" fmla="*/ 387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87" h="624">
                  <a:moveTo>
                    <a:pt x="1000" y="384"/>
                  </a:moveTo>
                  <a:lnTo>
                    <a:pt x="1008" y="378"/>
                  </a:lnTo>
                  <a:lnTo>
                    <a:pt x="1018" y="369"/>
                  </a:lnTo>
                  <a:lnTo>
                    <a:pt x="1030" y="357"/>
                  </a:lnTo>
                  <a:lnTo>
                    <a:pt x="1043" y="346"/>
                  </a:lnTo>
                  <a:lnTo>
                    <a:pt x="1054" y="333"/>
                  </a:lnTo>
                  <a:lnTo>
                    <a:pt x="1065" y="323"/>
                  </a:lnTo>
                  <a:lnTo>
                    <a:pt x="1073" y="315"/>
                  </a:lnTo>
                  <a:lnTo>
                    <a:pt x="1078" y="311"/>
                  </a:lnTo>
                  <a:lnTo>
                    <a:pt x="1084" y="309"/>
                  </a:lnTo>
                  <a:lnTo>
                    <a:pt x="1091" y="306"/>
                  </a:lnTo>
                  <a:lnTo>
                    <a:pt x="1100" y="302"/>
                  </a:lnTo>
                  <a:lnTo>
                    <a:pt x="1109" y="298"/>
                  </a:lnTo>
                  <a:lnTo>
                    <a:pt x="1120" y="293"/>
                  </a:lnTo>
                  <a:lnTo>
                    <a:pt x="1129" y="290"/>
                  </a:lnTo>
                  <a:lnTo>
                    <a:pt x="1138" y="286"/>
                  </a:lnTo>
                  <a:lnTo>
                    <a:pt x="1145" y="285"/>
                  </a:lnTo>
                  <a:lnTo>
                    <a:pt x="1147" y="276"/>
                  </a:lnTo>
                  <a:lnTo>
                    <a:pt x="1152" y="266"/>
                  </a:lnTo>
                  <a:lnTo>
                    <a:pt x="1155" y="256"/>
                  </a:lnTo>
                  <a:lnTo>
                    <a:pt x="1157" y="250"/>
                  </a:lnTo>
                  <a:lnTo>
                    <a:pt x="1161" y="246"/>
                  </a:lnTo>
                  <a:lnTo>
                    <a:pt x="1168" y="243"/>
                  </a:lnTo>
                  <a:lnTo>
                    <a:pt x="1178" y="238"/>
                  </a:lnTo>
                  <a:lnTo>
                    <a:pt x="1187" y="234"/>
                  </a:lnTo>
                  <a:lnTo>
                    <a:pt x="1178" y="229"/>
                  </a:lnTo>
                  <a:lnTo>
                    <a:pt x="1164" y="223"/>
                  </a:lnTo>
                  <a:lnTo>
                    <a:pt x="1148" y="219"/>
                  </a:lnTo>
                  <a:lnTo>
                    <a:pt x="1131" y="214"/>
                  </a:lnTo>
                  <a:lnTo>
                    <a:pt x="1113" y="210"/>
                  </a:lnTo>
                  <a:lnTo>
                    <a:pt x="1096" y="206"/>
                  </a:lnTo>
                  <a:lnTo>
                    <a:pt x="1080" y="204"/>
                  </a:lnTo>
                  <a:lnTo>
                    <a:pt x="1067" y="202"/>
                  </a:lnTo>
                  <a:lnTo>
                    <a:pt x="1060" y="200"/>
                  </a:lnTo>
                  <a:lnTo>
                    <a:pt x="1051" y="197"/>
                  </a:lnTo>
                  <a:lnTo>
                    <a:pt x="1041" y="192"/>
                  </a:lnTo>
                  <a:lnTo>
                    <a:pt x="1028" y="187"/>
                  </a:lnTo>
                  <a:lnTo>
                    <a:pt x="1014" y="180"/>
                  </a:lnTo>
                  <a:lnTo>
                    <a:pt x="1000" y="172"/>
                  </a:lnTo>
                  <a:lnTo>
                    <a:pt x="983" y="164"/>
                  </a:lnTo>
                  <a:lnTo>
                    <a:pt x="967" y="156"/>
                  </a:lnTo>
                  <a:lnTo>
                    <a:pt x="951" y="148"/>
                  </a:lnTo>
                  <a:lnTo>
                    <a:pt x="937" y="140"/>
                  </a:lnTo>
                  <a:lnTo>
                    <a:pt x="922" y="132"/>
                  </a:lnTo>
                  <a:lnTo>
                    <a:pt x="908" y="125"/>
                  </a:lnTo>
                  <a:lnTo>
                    <a:pt x="895" y="119"/>
                  </a:lnTo>
                  <a:lnTo>
                    <a:pt x="885" y="113"/>
                  </a:lnTo>
                  <a:lnTo>
                    <a:pt x="876" y="110"/>
                  </a:lnTo>
                  <a:lnTo>
                    <a:pt x="870" y="108"/>
                  </a:lnTo>
                  <a:lnTo>
                    <a:pt x="863" y="106"/>
                  </a:lnTo>
                  <a:lnTo>
                    <a:pt x="854" y="105"/>
                  </a:lnTo>
                  <a:lnTo>
                    <a:pt x="843" y="103"/>
                  </a:lnTo>
                  <a:lnTo>
                    <a:pt x="828" y="101"/>
                  </a:lnTo>
                  <a:lnTo>
                    <a:pt x="812" y="100"/>
                  </a:lnTo>
                  <a:lnTo>
                    <a:pt x="795" y="97"/>
                  </a:lnTo>
                  <a:lnTo>
                    <a:pt x="776" y="95"/>
                  </a:lnTo>
                  <a:lnTo>
                    <a:pt x="758" y="93"/>
                  </a:lnTo>
                  <a:lnTo>
                    <a:pt x="739" y="90"/>
                  </a:lnTo>
                  <a:lnTo>
                    <a:pt x="720" y="89"/>
                  </a:lnTo>
                  <a:lnTo>
                    <a:pt x="702" y="87"/>
                  </a:lnTo>
                  <a:lnTo>
                    <a:pt x="686" y="86"/>
                  </a:lnTo>
                  <a:lnTo>
                    <a:pt x="671" y="85"/>
                  </a:lnTo>
                  <a:lnTo>
                    <a:pt x="658" y="84"/>
                  </a:lnTo>
                  <a:lnTo>
                    <a:pt x="648" y="82"/>
                  </a:lnTo>
                  <a:lnTo>
                    <a:pt x="641" y="82"/>
                  </a:lnTo>
                  <a:lnTo>
                    <a:pt x="634" y="81"/>
                  </a:lnTo>
                  <a:lnTo>
                    <a:pt x="625" y="79"/>
                  </a:lnTo>
                  <a:lnTo>
                    <a:pt x="614" y="76"/>
                  </a:lnTo>
                  <a:lnTo>
                    <a:pt x="601" y="71"/>
                  </a:lnTo>
                  <a:lnTo>
                    <a:pt x="586" y="65"/>
                  </a:lnTo>
                  <a:lnTo>
                    <a:pt x="570" y="58"/>
                  </a:lnTo>
                  <a:lnTo>
                    <a:pt x="553" y="52"/>
                  </a:lnTo>
                  <a:lnTo>
                    <a:pt x="536" y="45"/>
                  </a:lnTo>
                  <a:lnTo>
                    <a:pt x="518" y="37"/>
                  </a:lnTo>
                  <a:lnTo>
                    <a:pt x="499" y="30"/>
                  </a:lnTo>
                  <a:lnTo>
                    <a:pt x="482" y="23"/>
                  </a:lnTo>
                  <a:lnTo>
                    <a:pt x="466" y="17"/>
                  </a:lnTo>
                  <a:lnTo>
                    <a:pt x="450" y="11"/>
                  </a:lnTo>
                  <a:lnTo>
                    <a:pt x="435" y="7"/>
                  </a:lnTo>
                  <a:lnTo>
                    <a:pt x="423" y="3"/>
                  </a:lnTo>
                  <a:lnTo>
                    <a:pt x="412" y="1"/>
                  </a:lnTo>
                  <a:lnTo>
                    <a:pt x="407" y="1"/>
                  </a:lnTo>
                  <a:lnTo>
                    <a:pt x="399" y="0"/>
                  </a:lnTo>
                  <a:lnTo>
                    <a:pt x="388" y="0"/>
                  </a:lnTo>
                  <a:lnTo>
                    <a:pt x="377" y="1"/>
                  </a:lnTo>
                  <a:lnTo>
                    <a:pt x="364" y="1"/>
                  </a:lnTo>
                  <a:lnTo>
                    <a:pt x="351" y="2"/>
                  </a:lnTo>
                  <a:lnTo>
                    <a:pt x="336" y="3"/>
                  </a:lnTo>
                  <a:lnTo>
                    <a:pt x="321" y="3"/>
                  </a:lnTo>
                  <a:lnTo>
                    <a:pt x="305" y="5"/>
                  </a:lnTo>
                  <a:lnTo>
                    <a:pt x="288" y="7"/>
                  </a:lnTo>
                  <a:lnTo>
                    <a:pt x="272" y="8"/>
                  </a:lnTo>
                  <a:lnTo>
                    <a:pt x="256" y="9"/>
                  </a:lnTo>
                  <a:lnTo>
                    <a:pt x="240" y="10"/>
                  </a:lnTo>
                  <a:lnTo>
                    <a:pt x="225" y="11"/>
                  </a:lnTo>
                  <a:lnTo>
                    <a:pt x="211" y="13"/>
                  </a:lnTo>
                  <a:lnTo>
                    <a:pt x="197" y="14"/>
                  </a:lnTo>
                  <a:lnTo>
                    <a:pt x="193" y="13"/>
                  </a:lnTo>
                  <a:lnTo>
                    <a:pt x="185" y="10"/>
                  </a:lnTo>
                  <a:lnTo>
                    <a:pt x="175" y="10"/>
                  </a:lnTo>
                  <a:lnTo>
                    <a:pt x="165" y="9"/>
                  </a:lnTo>
                  <a:lnTo>
                    <a:pt x="153" y="8"/>
                  </a:lnTo>
                  <a:lnTo>
                    <a:pt x="139" y="8"/>
                  </a:lnTo>
                  <a:lnTo>
                    <a:pt x="125" y="8"/>
                  </a:lnTo>
                  <a:lnTo>
                    <a:pt x="109" y="8"/>
                  </a:lnTo>
                  <a:lnTo>
                    <a:pt x="94" y="8"/>
                  </a:lnTo>
                  <a:lnTo>
                    <a:pt x="78" y="8"/>
                  </a:lnTo>
                  <a:lnTo>
                    <a:pt x="63" y="9"/>
                  </a:lnTo>
                  <a:lnTo>
                    <a:pt x="48" y="9"/>
                  </a:lnTo>
                  <a:lnTo>
                    <a:pt x="35" y="9"/>
                  </a:lnTo>
                  <a:lnTo>
                    <a:pt x="22" y="10"/>
                  </a:lnTo>
                  <a:lnTo>
                    <a:pt x="11" y="10"/>
                  </a:lnTo>
                  <a:lnTo>
                    <a:pt x="0" y="11"/>
                  </a:lnTo>
                  <a:lnTo>
                    <a:pt x="0" y="473"/>
                  </a:lnTo>
                  <a:lnTo>
                    <a:pt x="4" y="465"/>
                  </a:lnTo>
                  <a:lnTo>
                    <a:pt x="6" y="460"/>
                  </a:lnTo>
                  <a:lnTo>
                    <a:pt x="8" y="457"/>
                  </a:lnTo>
                  <a:lnTo>
                    <a:pt x="12" y="455"/>
                  </a:lnTo>
                  <a:lnTo>
                    <a:pt x="19" y="453"/>
                  </a:lnTo>
                  <a:lnTo>
                    <a:pt x="28" y="453"/>
                  </a:lnTo>
                  <a:lnTo>
                    <a:pt x="38" y="453"/>
                  </a:lnTo>
                  <a:lnTo>
                    <a:pt x="44" y="455"/>
                  </a:lnTo>
                  <a:lnTo>
                    <a:pt x="47" y="459"/>
                  </a:lnTo>
                  <a:lnTo>
                    <a:pt x="51" y="468"/>
                  </a:lnTo>
                  <a:lnTo>
                    <a:pt x="52" y="477"/>
                  </a:lnTo>
                  <a:lnTo>
                    <a:pt x="53" y="482"/>
                  </a:lnTo>
                  <a:lnTo>
                    <a:pt x="60" y="475"/>
                  </a:lnTo>
                  <a:lnTo>
                    <a:pt x="63" y="498"/>
                  </a:lnTo>
                  <a:lnTo>
                    <a:pt x="80" y="461"/>
                  </a:lnTo>
                  <a:lnTo>
                    <a:pt x="116" y="482"/>
                  </a:lnTo>
                  <a:lnTo>
                    <a:pt x="108" y="469"/>
                  </a:lnTo>
                  <a:lnTo>
                    <a:pt x="109" y="469"/>
                  </a:lnTo>
                  <a:lnTo>
                    <a:pt x="112" y="468"/>
                  </a:lnTo>
                  <a:lnTo>
                    <a:pt x="117" y="467"/>
                  </a:lnTo>
                  <a:lnTo>
                    <a:pt x="123" y="466"/>
                  </a:lnTo>
                  <a:lnTo>
                    <a:pt x="128" y="465"/>
                  </a:lnTo>
                  <a:lnTo>
                    <a:pt x="134" y="464"/>
                  </a:lnTo>
                  <a:lnTo>
                    <a:pt x="139" y="464"/>
                  </a:lnTo>
                  <a:lnTo>
                    <a:pt x="142" y="465"/>
                  </a:lnTo>
                  <a:lnTo>
                    <a:pt x="145" y="468"/>
                  </a:lnTo>
                  <a:lnTo>
                    <a:pt x="146" y="472"/>
                  </a:lnTo>
                  <a:lnTo>
                    <a:pt x="146" y="476"/>
                  </a:lnTo>
                  <a:lnTo>
                    <a:pt x="146" y="477"/>
                  </a:lnTo>
                  <a:lnTo>
                    <a:pt x="150" y="469"/>
                  </a:lnTo>
                  <a:lnTo>
                    <a:pt x="154" y="459"/>
                  </a:lnTo>
                  <a:lnTo>
                    <a:pt x="155" y="450"/>
                  </a:lnTo>
                  <a:lnTo>
                    <a:pt x="155" y="447"/>
                  </a:lnTo>
                  <a:lnTo>
                    <a:pt x="166" y="453"/>
                  </a:lnTo>
                  <a:lnTo>
                    <a:pt x="165" y="449"/>
                  </a:lnTo>
                  <a:lnTo>
                    <a:pt x="165" y="437"/>
                  </a:lnTo>
                  <a:lnTo>
                    <a:pt x="164" y="425"/>
                  </a:lnTo>
                  <a:lnTo>
                    <a:pt x="166" y="416"/>
                  </a:lnTo>
                  <a:lnTo>
                    <a:pt x="169" y="412"/>
                  </a:lnTo>
                  <a:lnTo>
                    <a:pt x="173" y="408"/>
                  </a:lnTo>
                  <a:lnTo>
                    <a:pt x="178" y="403"/>
                  </a:lnTo>
                  <a:lnTo>
                    <a:pt x="183" y="398"/>
                  </a:lnTo>
                  <a:lnTo>
                    <a:pt x="189" y="395"/>
                  </a:lnTo>
                  <a:lnTo>
                    <a:pt x="194" y="392"/>
                  </a:lnTo>
                  <a:lnTo>
                    <a:pt x="198" y="389"/>
                  </a:lnTo>
                  <a:lnTo>
                    <a:pt x="202" y="388"/>
                  </a:lnTo>
                  <a:lnTo>
                    <a:pt x="204" y="389"/>
                  </a:lnTo>
                  <a:lnTo>
                    <a:pt x="205" y="394"/>
                  </a:lnTo>
                  <a:lnTo>
                    <a:pt x="205" y="398"/>
                  </a:lnTo>
                  <a:lnTo>
                    <a:pt x="207" y="402"/>
                  </a:lnTo>
                  <a:lnTo>
                    <a:pt x="213" y="405"/>
                  </a:lnTo>
                  <a:lnTo>
                    <a:pt x="221" y="412"/>
                  </a:lnTo>
                  <a:lnTo>
                    <a:pt x="228" y="420"/>
                  </a:lnTo>
                  <a:lnTo>
                    <a:pt x="230" y="427"/>
                  </a:lnTo>
                  <a:lnTo>
                    <a:pt x="231" y="440"/>
                  </a:lnTo>
                  <a:lnTo>
                    <a:pt x="236" y="459"/>
                  </a:lnTo>
                  <a:lnTo>
                    <a:pt x="240" y="480"/>
                  </a:lnTo>
                  <a:lnTo>
                    <a:pt x="243" y="493"/>
                  </a:lnTo>
                  <a:lnTo>
                    <a:pt x="246" y="490"/>
                  </a:lnTo>
                  <a:lnTo>
                    <a:pt x="252" y="485"/>
                  </a:lnTo>
                  <a:lnTo>
                    <a:pt x="257" y="482"/>
                  </a:lnTo>
                  <a:lnTo>
                    <a:pt x="262" y="480"/>
                  </a:lnTo>
                  <a:lnTo>
                    <a:pt x="267" y="476"/>
                  </a:lnTo>
                  <a:lnTo>
                    <a:pt x="272" y="475"/>
                  </a:lnTo>
                  <a:lnTo>
                    <a:pt x="276" y="473"/>
                  </a:lnTo>
                  <a:lnTo>
                    <a:pt x="278" y="473"/>
                  </a:lnTo>
                  <a:lnTo>
                    <a:pt x="284" y="473"/>
                  </a:lnTo>
                  <a:lnTo>
                    <a:pt x="290" y="475"/>
                  </a:lnTo>
                  <a:lnTo>
                    <a:pt x="294" y="477"/>
                  </a:lnTo>
                  <a:lnTo>
                    <a:pt x="297" y="482"/>
                  </a:lnTo>
                  <a:lnTo>
                    <a:pt x="297" y="491"/>
                  </a:lnTo>
                  <a:lnTo>
                    <a:pt x="297" y="503"/>
                  </a:lnTo>
                  <a:lnTo>
                    <a:pt x="299" y="514"/>
                  </a:lnTo>
                  <a:lnTo>
                    <a:pt x="304" y="519"/>
                  </a:lnTo>
                  <a:lnTo>
                    <a:pt x="307" y="518"/>
                  </a:lnTo>
                  <a:lnTo>
                    <a:pt x="313" y="515"/>
                  </a:lnTo>
                  <a:lnTo>
                    <a:pt x="318" y="513"/>
                  </a:lnTo>
                  <a:lnTo>
                    <a:pt x="324" y="508"/>
                  </a:lnTo>
                  <a:lnTo>
                    <a:pt x="330" y="505"/>
                  </a:lnTo>
                  <a:lnTo>
                    <a:pt x="336" y="500"/>
                  </a:lnTo>
                  <a:lnTo>
                    <a:pt x="340" y="497"/>
                  </a:lnTo>
                  <a:lnTo>
                    <a:pt x="344" y="493"/>
                  </a:lnTo>
                  <a:lnTo>
                    <a:pt x="351" y="496"/>
                  </a:lnTo>
                  <a:lnTo>
                    <a:pt x="359" y="510"/>
                  </a:lnTo>
                  <a:lnTo>
                    <a:pt x="365" y="524"/>
                  </a:lnTo>
                  <a:lnTo>
                    <a:pt x="369" y="534"/>
                  </a:lnTo>
                  <a:lnTo>
                    <a:pt x="367" y="537"/>
                  </a:lnTo>
                  <a:lnTo>
                    <a:pt x="362" y="542"/>
                  </a:lnTo>
                  <a:lnTo>
                    <a:pt x="357" y="545"/>
                  </a:lnTo>
                  <a:lnTo>
                    <a:pt x="355" y="546"/>
                  </a:lnTo>
                  <a:lnTo>
                    <a:pt x="361" y="547"/>
                  </a:lnTo>
                  <a:lnTo>
                    <a:pt x="368" y="548"/>
                  </a:lnTo>
                  <a:lnTo>
                    <a:pt x="373" y="548"/>
                  </a:lnTo>
                  <a:lnTo>
                    <a:pt x="380" y="548"/>
                  </a:lnTo>
                  <a:lnTo>
                    <a:pt x="385" y="547"/>
                  </a:lnTo>
                  <a:lnTo>
                    <a:pt x="389" y="546"/>
                  </a:lnTo>
                  <a:lnTo>
                    <a:pt x="393" y="545"/>
                  </a:lnTo>
                  <a:lnTo>
                    <a:pt x="395" y="544"/>
                  </a:lnTo>
                  <a:lnTo>
                    <a:pt x="403" y="558"/>
                  </a:lnTo>
                  <a:lnTo>
                    <a:pt x="410" y="546"/>
                  </a:lnTo>
                  <a:lnTo>
                    <a:pt x="417" y="550"/>
                  </a:lnTo>
                  <a:lnTo>
                    <a:pt x="424" y="553"/>
                  </a:lnTo>
                  <a:lnTo>
                    <a:pt x="432" y="560"/>
                  </a:lnTo>
                  <a:lnTo>
                    <a:pt x="439" y="566"/>
                  </a:lnTo>
                  <a:lnTo>
                    <a:pt x="444" y="574"/>
                  </a:lnTo>
                  <a:lnTo>
                    <a:pt x="449" y="582"/>
                  </a:lnTo>
                  <a:lnTo>
                    <a:pt x="452" y="591"/>
                  </a:lnTo>
                  <a:lnTo>
                    <a:pt x="454" y="600"/>
                  </a:lnTo>
                  <a:lnTo>
                    <a:pt x="459" y="600"/>
                  </a:lnTo>
                  <a:lnTo>
                    <a:pt x="465" y="601"/>
                  </a:lnTo>
                  <a:lnTo>
                    <a:pt x="470" y="601"/>
                  </a:lnTo>
                  <a:lnTo>
                    <a:pt x="474" y="601"/>
                  </a:lnTo>
                  <a:lnTo>
                    <a:pt x="479" y="601"/>
                  </a:lnTo>
                  <a:lnTo>
                    <a:pt x="483" y="601"/>
                  </a:lnTo>
                  <a:lnTo>
                    <a:pt x="489" y="600"/>
                  </a:lnTo>
                  <a:lnTo>
                    <a:pt x="495" y="598"/>
                  </a:lnTo>
                  <a:lnTo>
                    <a:pt x="503" y="601"/>
                  </a:lnTo>
                  <a:lnTo>
                    <a:pt x="513" y="606"/>
                  </a:lnTo>
                  <a:lnTo>
                    <a:pt x="522" y="610"/>
                  </a:lnTo>
                  <a:lnTo>
                    <a:pt x="527" y="616"/>
                  </a:lnTo>
                  <a:lnTo>
                    <a:pt x="535" y="614"/>
                  </a:lnTo>
                  <a:lnTo>
                    <a:pt x="546" y="613"/>
                  </a:lnTo>
                  <a:lnTo>
                    <a:pt x="559" y="613"/>
                  </a:lnTo>
                  <a:lnTo>
                    <a:pt x="573" y="614"/>
                  </a:lnTo>
                  <a:lnTo>
                    <a:pt x="586" y="616"/>
                  </a:lnTo>
                  <a:lnTo>
                    <a:pt x="600" y="618"/>
                  </a:lnTo>
                  <a:lnTo>
                    <a:pt x="613" y="621"/>
                  </a:lnTo>
                  <a:lnTo>
                    <a:pt x="624" y="624"/>
                  </a:lnTo>
                  <a:lnTo>
                    <a:pt x="628" y="618"/>
                  </a:lnTo>
                  <a:lnTo>
                    <a:pt x="628" y="610"/>
                  </a:lnTo>
                  <a:lnTo>
                    <a:pt x="623" y="601"/>
                  </a:lnTo>
                  <a:lnTo>
                    <a:pt x="617" y="595"/>
                  </a:lnTo>
                  <a:lnTo>
                    <a:pt x="625" y="592"/>
                  </a:lnTo>
                  <a:lnTo>
                    <a:pt x="636" y="586"/>
                  </a:lnTo>
                  <a:lnTo>
                    <a:pt x="649" y="579"/>
                  </a:lnTo>
                  <a:lnTo>
                    <a:pt x="664" y="571"/>
                  </a:lnTo>
                  <a:lnTo>
                    <a:pt x="679" y="564"/>
                  </a:lnTo>
                  <a:lnTo>
                    <a:pt x="693" y="558"/>
                  </a:lnTo>
                  <a:lnTo>
                    <a:pt x="704" y="553"/>
                  </a:lnTo>
                  <a:lnTo>
                    <a:pt x="712" y="552"/>
                  </a:lnTo>
                  <a:lnTo>
                    <a:pt x="720" y="546"/>
                  </a:lnTo>
                  <a:lnTo>
                    <a:pt x="720" y="532"/>
                  </a:lnTo>
                  <a:lnTo>
                    <a:pt x="717" y="516"/>
                  </a:lnTo>
                  <a:lnTo>
                    <a:pt x="712" y="506"/>
                  </a:lnTo>
                  <a:lnTo>
                    <a:pt x="718" y="502"/>
                  </a:lnTo>
                  <a:lnTo>
                    <a:pt x="726" y="496"/>
                  </a:lnTo>
                  <a:lnTo>
                    <a:pt x="735" y="490"/>
                  </a:lnTo>
                  <a:lnTo>
                    <a:pt x="744" y="485"/>
                  </a:lnTo>
                  <a:lnTo>
                    <a:pt x="753" y="481"/>
                  </a:lnTo>
                  <a:lnTo>
                    <a:pt x="761" y="477"/>
                  </a:lnTo>
                  <a:lnTo>
                    <a:pt x="769" y="475"/>
                  </a:lnTo>
                  <a:lnTo>
                    <a:pt x="775" y="474"/>
                  </a:lnTo>
                  <a:lnTo>
                    <a:pt x="783" y="474"/>
                  </a:lnTo>
                  <a:lnTo>
                    <a:pt x="793" y="476"/>
                  </a:lnTo>
                  <a:lnTo>
                    <a:pt x="808" y="477"/>
                  </a:lnTo>
                  <a:lnTo>
                    <a:pt x="823" y="480"/>
                  </a:lnTo>
                  <a:lnTo>
                    <a:pt x="838" y="481"/>
                  </a:lnTo>
                  <a:lnTo>
                    <a:pt x="851" y="481"/>
                  </a:lnTo>
                  <a:lnTo>
                    <a:pt x="861" y="481"/>
                  </a:lnTo>
                  <a:lnTo>
                    <a:pt x="868" y="479"/>
                  </a:lnTo>
                  <a:lnTo>
                    <a:pt x="869" y="468"/>
                  </a:lnTo>
                  <a:lnTo>
                    <a:pt x="866" y="452"/>
                  </a:lnTo>
                  <a:lnTo>
                    <a:pt x="867" y="437"/>
                  </a:lnTo>
                  <a:lnTo>
                    <a:pt x="879" y="431"/>
                  </a:lnTo>
                  <a:lnTo>
                    <a:pt x="891" y="429"/>
                  </a:lnTo>
                  <a:lnTo>
                    <a:pt x="902" y="427"/>
                  </a:lnTo>
                  <a:lnTo>
                    <a:pt x="915" y="424"/>
                  </a:lnTo>
                  <a:lnTo>
                    <a:pt x="926" y="420"/>
                  </a:lnTo>
                  <a:lnTo>
                    <a:pt x="937" y="416"/>
                  </a:lnTo>
                  <a:lnTo>
                    <a:pt x="946" y="411"/>
                  </a:lnTo>
                  <a:lnTo>
                    <a:pt x="953" y="408"/>
                  </a:lnTo>
                  <a:lnTo>
                    <a:pt x="956" y="404"/>
                  </a:lnTo>
                  <a:lnTo>
                    <a:pt x="961" y="400"/>
                  </a:lnTo>
                  <a:lnTo>
                    <a:pt x="964" y="395"/>
                  </a:lnTo>
                  <a:lnTo>
                    <a:pt x="966" y="392"/>
                  </a:lnTo>
                  <a:lnTo>
                    <a:pt x="967" y="387"/>
                  </a:lnTo>
                  <a:lnTo>
                    <a:pt x="975" y="386"/>
                  </a:lnTo>
                  <a:lnTo>
                    <a:pt x="983" y="385"/>
                  </a:lnTo>
                  <a:lnTo>
                    <a:pt x="990" y="385"/>
                  </a:lnTo>
                  <a:lnTo>
                    <a:pt x="1000" y="384"/>
                  </a:lnTo>
                  <a:close/>
                </a:path>
              </a:pathLst>
            </a:custGeom>
            <a:solidFill>
              <a:srgbClr val="8CE519"/>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66" name="Freeform 1098"/>
            <p:cNvSpPr>
              <a:spLocks/>
            </p:cNvSpPr>
            <p:nvPr/>
          </p:nvSpPr>
          <p:spPr bwMode="auto">
            <a:xfrm>
              <a:off x="2581" y="3766"/>
              <a:ext cx="28" cy="27"/>
            </a:xfrm>
            <a:custGeom>
              <a:avLst/>
              <a:gdLst>
                <a:gd name="T0" fmla="*/ 80 w 83"/>
                <a:gd name="T1" fmla="*/ 0 h 81"/>
                <a:gd name="T2" fmla="*/ 80 w 83"/>
                <a:gd name="T3" fmla="*/ 0 h 81"/>
                <a:gd name="T4" fmla="*/ 72 w 83"/>
                <a:gd name="T5" fmla="*/ 4 h 81"/>
                <a:gd name="T6" fmla="*/ 64 w 83"/>
                <a:gd name="T7" fmla="*/ 12 h 81"/>
                <a:gd name="T8" fmla="*/ 54 w 83"/>
                <a:gd name="T9" fmla="*/ 23 h 81"/>
                <a:gd name="T10" fmla="*/ 43 w 83"/>
                <a:gd name="T11" fmla="*/ 35 h 81"/>
                <a:gd name="T12" fmla="*/ 30 w 83"/>
                <a:gd name="T13" fmla="*/ 47 h 81"/>
                <a:gd name="T14" fmla="*/ 17 w 83"/>
                <a:gd name="T15" fmla="*/ 58 h 81"/>
                <a:gd name="T16" fmla="*/ 7 w 83"/>
                <a:gd name="T17" fmla="*/ 67 h 81"/>
                <a:gd name="T18" fmla="*/ 0 w 83"/>
                <a:gd name="T19" fmla="*/ 72 h 81"/>
                <a:gd name="T20" fmla="*/ 5 w 83"/>
                <a:gd name="T21" fmla="*/ 81 h 81"/>
                <a:gd name="T22" fmla="*/ 14 w 83"/>
                <a:gd name="T23" fmla="*/ 74 h 81"/>
                <a:gd name="T24" fmla="*/ 24 w 83"/>
                <a:gd name="T25" fmla="*/ 65 h 81"/>
                <a:gd name="T26" fmla="*/ 37 w 83"/>
                <a:gd name="T27" fmla="*/ 54 h 81"/>
                <a:gd name="T28" fmla="*/ 49 w 83"/>
                <a:gd name="T29" fmla="*/ 42 h 81"/>
                <a:gd name="T30" fmla="*/ 61 w 83"/>
                <a:gd name="T31" fmla="*/ 30 h 81"/>
                <a:gd name="T32" fmla="*/ 71 w 83"/>
                <a:gd name="T33" fmla="*/ 19 h 81"/>
                <a:gd name="T34" fmla="*/ 79 w 83"/>
                <a:gd name="T35" fmla="*/ 11 h 81"/>
                <a:gd name="T36" fmla="*/ 83 w 83"/>
                <a:gd name="T37" fmla="*/ 9 h 81"/>
                <a:gd name="T38" fmla="*/ 83 w 83"/>
                <a:gd name="T39" fmla="*/ 9 h 81"/>
                <a:gd name="T40" fmla="*/ 80 w 83"/>
                <a:gd name="T4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 h="81">
                  <a:moveTo>
                    <a:pt x="80" y="0"/>
                  </a:moveTo>
                  <a:lnTo>
                    <a:pt x="80" y="0"/>
                  </a:lnTo>
                  <a:lnTo>
                    <a:pt x="72" y="4"/>
                  </a:lnTo>
                  <a:lnTo>
                    <a:pt x="64" y="12"/>
                  </a:lnTo>
                  <a:lnTo>
                    <a:pt x="54" y="23"/>
                  </a:lnTo>
                  <a:lnTo>
                    <a:pt x="43" y="35"/>
                  </a:lnTo>
                  <a:lnTo>
                    <a:pt x="30" y="47"/>
                  </a:lnTo>
                  <a:lnTo>
                    <a:pt x="17" y="58"/>
                  </a:lnTo>
                  <a:lnTo>
                    <a:pt x="7" y="67"/>
                  </a:lnTo>
                  <a:lnTo>
                    <a:pt x="0" y="72"/>
                  </a:lnTo>
                  <a:lnTo>
                    <a:pt x="5" y="81"/>
                  </a:lnTo>
                  <a:lnTo>
                    <a:pt x="14" y="74"/>
                  </a:lnTo>
                  <a:lnTo>
                    <a:pt x="24" y="65"/>
                  </a:lnTo>
                  <a:lnTo>
                    <a:pt x="37" y="54"/>
                  </a:lnTo>
                  <a:lnTo>
                    <a:pt x="49" y="42"/>
                  </a:lnTo>
                  <a:lnTo>
                    <a:pt x="61" y="30"/>
                  </a:lnTo>
                  <a:lnTo>
                    <a:pt x="71" y="19"/>
                  </a:lnTo>
                  <a:lnTo>
                    <a:pt x="79" y="11"/>
                  </a:lnTo>
                  <a:lnTo>
                    <a:pt x="83" y="9"/>
                  </a:lnTo>
                  <a:lnTo>
                    <a:pt x="83" y="9"/>
                  </a:lnTo>
                  <a:lnTo>
                    <a:pt x="8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67" name="Freeform 1099"/>
            <p:cNvSpPr>
              <a:spLocks/>
            </p:cNvSpPr>
            <p:nvPr/>
          </p:nvSpPr>
          <p:spPr bwMode="auto">
            <a:xfrm>
              <a:off x="2608" y="3757"/>
              <a:ext cx="24" cy="12"/>
            </a:xfrm>
            <a:custGeom>
              <a:avLst/>
              <a:gdLst>
                <a:gd name="T0" fmla="*/ 62 w 74"/>
                <a:gd name="T1" fmla="*/ 4 h 35"/>
                <a:gd name="T2" fmla="*/ 68 w 74"/>
                <a:gd name="T3" fmla="*/ 0 h 35"/>
                <a:gd name="T4" fmla="*/ 60 w 74"/>
                <a:gd name="T5" fmla="*/ 1 h 35"/>
                <a:gd name="T6" fmla="*/ 51 w 74"/>
                <a:gd name="T7" fmla="*/ 4 h 35"/>
                <a:gd name="T8" fmla="*/ 42 w 74"/>
                <a:gd name="T9" fmla="*/ 8 h 35"/>
                <a:gd name="T10" fmla="*/ 30 w 74"/>
                <a:gd name="T11" fmla="*/ 12 h 35"/>
                <a:gd name="T12" fmla="*/ 22 w 74"/>
                <a:gd name="T13" fmla="*/ 17 h 35"/>
                <a:gd name="T14" fmla="*/ 13 w 74"/>
                <a:gd name="T15" fmla="*/ 20 h 35"/>
                <a:gd name="T16" fmla="*/ 5 w 74"/>
                <a:gd name="T17" fmla="*/ 24 h 35"/>
                <a:gd name="T18" fmla="*/ 0 w 74"/>
                <a:gd name="T19" fmla="*/ 26 h 35"/>
                <a:gd name="T20" fmla="*/ 3 w 74"/>
                <a:gd name="T21" fmla="*/ 35 h 35"/>
                <a:gd name="T22" fmla="*/ 10 w 74"/>
                <a:gd name="T23" fmla="*/ 33 h 35"/>
                <a:gd name="T24" fmla="*/ 15 w 74"/>
                <a:gd name="T25" fmla="*/ 29 h 35"/>
                <a:gd name="T26" fmla="*/ 24 w 74"/>
                <a:gd name="T27" fmla="*/ 26 h 35"/>
                <a:gd name="T28" fmla="*/ 35 w 74"/>
                <a:gd name="T29" fmla="*/ 21 h 35"/>
                <a:gd name="T30" fmla="*/ 44 w 74"/>
                <a:gd name="T31" fmla="*/ 17 h 35"/>
                <a:gd name="T32" fmla="*/ 53 w 74"/>
                <a:gd name="T33" fmla="*/ 13 h 35"/>
                <a:gd name="T34" fmla="*/ 62 w 74"/>
                <a:gd name="T35" fmla="*/ 10 h 35"/>
                <a:gd name="T36" fmla="*/ 68 w 74"/>
                <a:gd name="T37" fmla="*/ 9 h 35"/>
                <a:gd name="T38" fmla="*/ 74 w 74"/>
                <a:gd name="T39" fmla="*/ 4 h 35"/>
                <a:gd name="T40" fmla="*/ 68 w 74"/>
                <a:gd name="T41" fmla="*/ 9 h 35"/>
                <a:gd name="T42" fmla="*/ 71 w 74"/>
                <a:gd name="T43" fmla="*/ 8 h 35"/>
                <a:gd name="T44" fmla="*/ 72 w 74"/>
                <a:gd name="T45" fmla="*/ 4 h 35"/>
                <a:gd name="T46" fmla="*/ 71 w 74"/>
                <a:gd name="T47" fmla="*/ 1 h 35"/>
                <a:gd name="T48" fmla="*/ 68 w 74"/>
                <a:gd name="T49" fmla="*/ 0 h 35"/>
                <a:gd name="T50" fmla="*/ 62 w 74"/>
                <a:gd name="T51"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4" h="35">
                  <a:moveTo>
                    <a:pt x="62" y="4"/>
                  </a:moveTo>
                  <a:lnTo>
                    <a:pt x="68" y="0"/>
                  </a:lnTo>
                  <a:lnTo>
                    <a:pt x="60" y="1"/>
                  </a:lnTo>
                  <a:lnTo>
                    <a:pt x="51" y="4"/>
                  </a:lnTo>
                  <a:lnTo>
                    <a:pt x="42" y="8"/>
                  </a:lnTo>
                  <a:lnTo>
                    <a:pt x="30" y="12"/>
                  </a:lnTo>
                  <a:lnTo>
                    <a:pt x="22" y="17"/>
                  </a:lnTo>
                  <a:lnTo>
                    <a:pt x="13" y="20"/>
                  </a:lnTo>
                  <a:lnTo>
                    <a:pt x="5" y="24"/>
                  </a:lnTo>
                  <a:lnTo>
                    <a:pt x="0" y="26"/>
                  </a:lnTo>
                  <a:lnTo>
                    <a:pt x="3" y="35"/>
                  </a:lnTo>
                  <a:lnTo>
                    <a:pt x="10" y="33"/>
                  </a:lnTo>
                  <a:lnTo>
                    <a:pt x="15" y="29"/>
                  </a:lnTo>
                  <a:lnTo>
                    <a:pt x="24" y="26"/>
                  </a:lnTo>
                  <a:lnTo>
                    <a:pt x="35" y="21"/>
                  </a:lnTo>
                  <a:lnTo>
                    <a:pt x="44" y="17"/>
                  </a:lnTo>
                  <a:lnTo>
                    <a:pt x="53" y="13"/>
                  </a:lnTo>
                  <a:lnTo>
                    <a:pt x="62" y="10"/>
                  </a:lnTo>
                  <a:lnTo>
                    <a:pt x="68" y="9"/>
                  </a:lnTo>
                  <a:lnTo>
                    <a:pt x="74" y="4"/>
                  </a:lnTo>
                  <a:lnTo>
                    <a:pt x="68" y="9"/>
                  </a:lnTo>
                  <a:lnTo>
                    <a:pt x="71" y="8"/>
                  </a:lnTo>
                  <a:lnTo>
                    <a:pt x="72" y="4"/>
                  </a:lnTo>
                  <a:lnTo>
                    <a:pt x="71" y="1"/>
                  </a:lnTo>
                  <a:lnTo>
                    <a:pt x="68" y="0"/>
                  </a:lnTo>
                  <a:lnTo>
                    <a:pt x="62"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68" name="Freeform 1100"/>
            <p:cNvSpPr>
              <a:spLocks/>
            </p:cNvSpPr>
            <p:nvPr/>
          </p:nvSpPr>
          <p:spPr bwMode="auto">
            <a:xfrm>
              <a:off x="2628" y="3747"/>
              <a:ext cx="8" cy="11"/>
            </a:xfrm>
            <a:custGeom>
              <a:avLst/>
              <a:gdLst>
                <a:gd name="T0" fmla="*/ 13 w 24"/>
                <a:gd name="T1" fmla="*/ 0 h 35"/>
                <a:gd name="T2" fmla="*/ 13 w 24"/>
                <a:gd name="T3" fmla="*/ 0 h 35"/>
                <a:gd name="T4" fmla="*/ 12 w 24"/>
                <a:gd name="T5" fmla="*/ 5 h 35"/>
                <a:gd name="T6" fmla="*/ 8 w 24"/>
                <a:gd name="T7" fmla="*/ 14 h 35"/>
                <a:gd name="T8" fmla="*/ 4 w 24"/>
                <a:gd name="T9" fmla="*/ 25 h 35"/>
                <a:gd name="T10" fmla="*/ 0 w 24"/>
                <a:gd name="T11" fmla="*/ 35 h 35"/>
                <a:gd name="T12" fmla="*/ 12 w 24"/>
                <a:gd name="T13" fmla="*/ 35 h 35"/>
                <a:gd name="T14" fmla="*/ 13 w 24"/>
                <a:gd name="T15" fmla="*/ 27 h 35"/>
                <a:gd name="T16" fmla="*/ 17 w 24"/>
                <a:gd name="T17" fmla="*/ 17 h 35"/>
                <a:gd name="T18" fmla="*/ 21 w 24"/>
                <a:gd name="T19" fmla="*/ 8 h 35"/>
                <a:gd name="T20" fmla="*/ 24 w 24"/>
                <a:gd name="T21" fmla="*/ 0 h 35"/>
                <a:gd name="T22" fmla="*/ 24 w 24"/>
                <a:gd name="T23" fmla="*/ 0 h 35"/>
                <a:gd name="T24" fmla="*/ 13 w 24"/>
                <a:gd name="T2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35">
                  <a:moveTo>
                    <a:pt x="13" y="0"/>
                  </a:moveTo>
                  <a:lnTo>
                    <a:pt x="13" y="0"/>
                  </a:lnTo>
                  <a:lnTo>
                    <a:pt x="12" y="5"/>
                  </a:lnTo>
                  <a:lnTo>
                    <a:pt x="8" y="14"/>
                  </a:lnTo>
                  <a:lnTo>
                    <a:pt x="4" y="25"/>
                  </a:lnTo>
                  <a:lnTo>
                    <a:pt x="0" y="35"/>
                  </a:lnTo>
                  <a:lnTo>
                    <a:pt x="12" y="35"/>
                  </a:lnTo>
                  <a:lnTo>
                    <a:pt x="13" y="27"/>
                  </a:lnTo>
                  <a:lnTo>
                    <a:pt x="17" y="17"/>
                  </a:lnTo>
                  <a:lnTo>
                    <a:pt x="21" y="8"/>
                  </a:lnTo>
                  <a:lnTo>
                    <a:pt x="24" y="0"/>
                  </a:lnTo>
                  <a:lnTo>
                    <a:pt x="24" y="0"/>
                  </a:lnTo>
                  <a:lnTo>
                    <a:pt x="1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69" name="Freeform 1101"/>
            <p:cNvSpPr>
              <a:spLocks/>
            </p:cNvSpPr>
            <p:nvPr/>
          </p:nvSpPr>
          <p:spPr bwMode="auto">
            <a:xfrm>
              <a:off x="2633" y="3740"/>
              <a:ext cx="13" cy="7"/>
            </a:xfrm>
            <a:custGeom>
              <a:avLst/>
              <a:gdLst>
                <a:gd name="T0" fmla="*/ 33 w 40"/>
                <a:gd name="T1" fmla="*/ 9 h 22"/>
                <a:gd name="T2" fmla="*/ 33 w 40"/>
                <a:gd name="T3" fmla="*/ 0 h 22"/>
                <a:gd name="T4" fmla="*/ 24 w 40"/>
                <a:gd name="T5" fmla="*/ 5 h 22"/>
                <a:gd name="T6" fmla="*/ 13 w 40"/>
                <a:gd name="T7" fmla="*/ 9 h 22"/>
                <a:gd name="T8" fmla="*/ 7 w 40"/>
                <a:gd name="T9" fmla="*/ 13 h 22"/>
                <a:gd name="T10" fmla="*/ 0 w 40"/>
                <a:gd name="T11" fmla="*/ 21 h 22"/>
                <a:gd name="T12" fmla="*/ 11 w 40"/>
                <a:gd name="T13" fmla="*/ 21 h 22"/>
                <a:gd name="T14" fmla="*/ 11 w 40"/>
                <a:gd name="T15" fmla="*/ 22 h 22"/>
                <a:gd name="T16" fmla="*/ 18 w 40"/>
                <a:gd name="T17" fmla="*/ 18 h 22"/>
                <a:gd name="T18" fmla="*/ 28 w 40"/>
                <a:gd name="T19" fmla="*/ 14 h 22"/>
                <a:gd name="T20" fmla="*/ 38 w 40"/>
                <a:gd name="T21" fmla="*/ 9 h 22"/>
                <a:gd name="T22" fmla="*/ 38 w 40"/>
                <a:gd name="T23" fmla="*/ 0 h 22"/>
                <a:gd name="T24" fmla="*/ 38 w 40"/>
                <a:gd name="T25" fmla="*/ 9 h 22"/>
                <a:gd name="T26" fmla="*/ 40 w 40"/>
                <a:gd name="T27" fmla="*/ 7 h 22"/>
                <a:gd name="T28" fmla="*/ 40 w 40"/>
                <a:gd name="T29" fmla="*/ 2 h 22"/>
                <a:gd name="T30" fmla="*/ 36 w 40"/>
                <a:gd name="T31" fmla="*/ 0 h 22"/>
                <a:gd name="T32" fmla="*/ 33 w 40"/>
                <a:gd name="T33" fmla="*/ 0 h 22"/>
                <a:gd name="T34" fmla="*/ 33 w 40"/>
                <a:gd name="T35"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22">
                  <a:moveTo>
                    <a:pt x="33" y="9"/>
                  </a:moveTo>
                  <a:lnTo>
                    <a:pt x="33" y="0"/>
                  </a:lnTo>
                  <a:lnTo>
                    <a:pt x="24" y="5"/>
                  </a:lnTo>
                  <a:lnTo>
                    <a:pt x="13" y="9"/>
                  </a:lnTo>
                  <a:lnTo>
                    <a:pt x="7" y="13"/>
                  </a:lnTo>
                  <a:lnTo>
                    <a:pt x="0" y="21"/>
                  </a:lnTo>
                  <a:lnTo>
                    <a:pt x="11" y="21"/>
                  </a:lnTo>
                  <a:lnTo>
                    <a:pt x="11" y="22"/>
                  </a:lnTo>
                  <a:lnTo>
                    <a:pt x="18" y="18"/>
                  </a:lnTo>
                  <a:lnTo>
                    <a:pt x="28" y="14"/>
                  </a:lnTo>
                  <a:lnTo>
                    <a:pt x="38" y="9"/>
                  </a:lnTo>
                  <a:lnTo>
                    <a:pt x="38" y="0"/>
                  </a:lnTo>
                  <a:lnTo>
                    <a:pt x="38" y="9"/>
                  </a:lnTo>
                  <a:lnTo>
                    <a:pt x="40" y="7"/>
                  </a:lnTo>
                  <a:lnTo>
                    <a:pt x="40" y="2"/>
                  </a:lnTo>
                  <a:lnTo>
                    <a:pt x="36" y="0"/>
                  </a:lnTo>
                  <a:lnTo>
                    <a:pt x="33" y="0"/>
                  </a:lnTo>
                  <a:lnTo>
                    <a:pt x="33"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70" name="Freeform 1102"/>
            <p:cNvSpPr>
              <a:spLocks/>
            </p:cNvSpPr>
            <p:nvPr/>
          </p:nvSpPr>
          <p:spPr bwMode="auto">
            <a:xfrm>
              <a:off x="2604" y="3729"/>
              <a:ext cx="41" cy="14"/>
            </a:xfrm>
            <a:custGeom>
              <a:avLst/>
              <a:gdLst>
                <a:gd name="T0" fmla="*/ 0 w 123"/>
                <a:gd name="T1" fmla="*/ 9 h 41"/>
                <a:gd name="T2" fmla="*/ 0 w 123"/>
                <a:gd name="T3" fmla="*/ 9 h 41"/>
                <a:gd name="T4" fmla="*/ 13 w 123"/>
                <a:gd name="T5" fmla="*/ 11 h 41"/>
                <a:gd name="T6" fmla="*/ 29 w 123"/>
                <a:gd name="T7" fmla="*/ 14 h 41"/>
                <a:gd name="T8" fmla="*/ 45 w 123"/>
                <a:gd name="T9" fmla="*/ 17 h 41"/>
                <a:gd name="T10" fmla="*/ 63 w 123"/>
                <a:gd name="T11" fmla="*/ 22 h 41"/>
                <a:gd name="T12" fmla="*/ 80 w 123"/>
                <a:gd name="T13" fmla="*/ 26 h 41"/>
                <a:gd name="T14" fmla="*/ 96 w 123"/>
                <a:gd name="T15" fmla="*/ 31 h 41"/>
                <a:gd name="T16" fmla="*/ 109 w 123"/>
                <a:gd name="T17" fmla="*/ 37 h 41"/>
                <a:gd name="T18" fmla="*/ 118 w 123"/>
                <a:gd name="T19" fmla="*/ 41 h 41"/>
                <a:gd name="T20" fmla="*/ 123 w 123"/>
                <a:gd name="T21" fmla="*/ 32 h 41"/>
                <a:gd name="T22" fmla="*/ 113 w 123"/>
                <a:gd name="T23" fmla="*/ 27 h 41"/>
                <a:gd name="T24" fmla="*/ 98 w 123"/>
                <a:gd name="T25" fmla="*/ 22 h 41"/>
                <a:gd name="T26" fmla="*/ 82 w 123"/>
                <a:gd name="T27" fmla="*/ 17 h 41"/>
                <a:gd name="T28" fmla="*/ 65 w 123"/>
                <a:gd name="T29" fmla="*/ 13 h 41"/>
                <a:gd name="T30" fmla="*/ 47 w 123"/>
                <a:gd name="T31" fmla="*/ 8 h 41"/>
                <a:gd name="T32" fmla="*/ 29 w 123"/>
                <a:gd name="T33" fmla="*/ 5 h 41"/>
                <a:gd name="T34" fmla="*/ 13 w 123"/>
                <a:gd name="T35" fmla="*/ 2 h 41"/>
                <a:gd name="T36" fmla="*/ 0 w 123"/>
                <a:gd name="T37" fmla="*/ 0 h 41"/>
                <a:gd name="T38" fmla="*/ 0 w 123"/>
                <a:gd name="T39" fmla="*/ 0 h 41"/>
                <a:gd name="T40" fmla="*/ 0 w 123"/>
                <a:gd name="T41" fmla="*/ 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3" h="41">
                  <a:moveTo>
                    <a:pt x="0" y="9"/>
                  </a:moveTo>
                  <a:lnTo>
                    <a:pt x="0" y="9"/>
                  </a:lnTo>
                  <a:lnTo>
                    <a:pt x="13" y="11"/>
                  </a:lnTo>
                  <a:lnTo>
                    <a:pt x="29" y="14"/>
                  </a:lnTo>
                  <a:lnTo>
                    <a:pt x="45" y="17"/>
                  </a:lnTo>
                  <a:lnTo>
                    <a:pt x="63" y="22"/>
                  </a:lnTo>
                  <a:lnTo>
                    <a:pt x="80" y="26"/>
                  </a:lnTo>
                  <a:lnTo>
                    <a:pt x="96" y="31"/>
                  </a:lnTo>
                  <a:lnTo>
                    <a:pt x="109" y="37"/>
                  </a:lnTo>
                  <a:lnTo>
                    <a:pt x="118" y="41"/>
                  </a:lnTo>
                  <a:lnTo>
                    <a:pt x="123" y="32"/>
                  </a:lnTo>
                  <a:lnTo>
                    <a:pt x="113" y="27"/>
                  </a:lnTo>
                  <a:lnTo>
                    <a:pt x="98" y="22"/>
                  </a:lnTo>
                  <a:lnTo>
                    <a:pt x="82" y="17"/>
                  </a:lnTo>
                  <a:lnTo>
                    <a:pt x="65" y="13"/>
                  </a:lnTo>
                  <a:lnTo>
                    <a:pt x="47" y="8"/>
                  </a:lnTo>
                  <a:lnTo>
                    <a:pt x="29" y="5"/>
                  </a:lnTo>
                  <a:lnTo>
                    <a:pt x="13" y="2"/>
                  </a:lnTo>
                  <a:lnTo>
                    <a:pt x="0" y="0"/>
                  </a:lnTo>
                  <a:lnTo>
                    <a:pt x="0"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71" name="Freeform 1103"/>
            <p:cNvSpPr>
              <a:spLocks/>
            </p:cNvSpPr>
            <p:nvPr/>
          </p:nvSpPr>
          <p:spPr bwMode="auto">
            <a:xfrm>
              <a:off x="2538" y="3698"/>
              <a:ext cx="66" cy="34"/>
            </a:xfrm>
            <a:custGeom>
              <a:avLst/>
              <a:gdLst>
                <a:gd name="T0" fmla="*/ 0 w 198"/>
                <a:gd name="T1" fmla="*/ 9 h 103"/>
                <a:gd name="T2" fmla="*/ 0 w 198"/>
                <a:gd name="T3" fmla="*/ 9 h 103"/>
                <a:gd name="T4" fmla="*/ 6 w 198"/>
                <a:gd name="T5" fmla="*/ 12 h 103"/>
                <a:gd name="T6" fmla="*/ 14 w 198"/>
                <a:gd name="T7" fmla="*/ 15 h 103"/>
                <a:gd name="T8" fmla="*/ 24 w 198"/>
                <a:gd name="T9" fmla="*/ 21 h 103"/>
                <a:gd name="T10" fmla="*/ 37 w 198"/>
                <a:gd name="T11" fmla="*/ 26 h 103"/>
                <a:gd name="T12" fmla="*/ 50 w 198"/>
                <a:gd name="T13" fmla="*/ 33 h 103"/>
                <a:gd name="T14" fmla="*/ 65 w 198"/>
                <a:gd name="T15" fmla="*/ 41 h 103"/>
                <a:gd name="T16" fmla="*/ 80 w 198"/>
                <a:gd name="T17" fmla="*/ 49 h 103"/>
                <a:gd name="T18" fmla="*/ 96 w 198"/>
                <a:gd name="T19" fmla="*/ 57 h 103"/>
                <a:gd name="T20" fmla="*/ 112 w 198"/>
                <a:gd name="T21" fmla="*/ 65 h 103"/>
                <a:gd name="T22" fmla="*/ 128 w 198"/>
                <a:gd name="T23" fmla="*/ 73 h 103"/>
                <a:gd name="T24" fmla="*/ 143 w 198"/>
                <a:gd name="T25" fmla="*/ 81 h 103"/>
                <a:gd name="T26" fmla="*/ 157 w 198"/>
                <a:gd name="T27" fmla="*/ 88 h 103"/>
                <a:gd name="T28" fmla="*/ 169 w 198"/>
                <a:gd name="T29" fmla="*/ 94 h 103"/>
                <a:gd name="T30" fmla="*/ 181 w 198"/>
                <a:gd name="T31" fmla="*/ 99 h 103"/>
                <a:gd name="T32" fmla="*/ 190 w 198"/>
                <a:gd name="T33" fmla="*/ 102 h 103"/>
                <a:gd name="T34" fmla="*/ 198 w 198"/>
                <a:gd name="T35" fmla="*/ 103 h 103"/>
                <a:gd name="T36" fmla="*/ 198 w 198"/>
                <a:gd name="T37" fmla="*/ 94 h 103"/>
                <a:gd name="T38" fmla="*/ 192 w 198"/>
                <a:gd name="T39" fmla="*/ 93 h 103"/>
                <a:gd name="T40" fmla="*/ 183 w 198"/>
                <a:gd name="T41" fmla="*/ 89 h 103"/>
                <a:gd name="T42" fmla="*/ 174 w 198"/>
                <a:gd name="T43" fmla="*/ 85 h 103"/>
                <a:gd name="T44" fmla="*/ 161 w 198"/>
                <a:gd name="T45" fmla="*/ 79 h 103"/>
                <a:gd name="T46" fmla="*/ 148 w 198"/>
                <a:gd name="T47" fmla="*/ 72 h 103"/>
                <a:gd name="T48" fmla="*/ 133 w 198"/>
                <a:gd name="T49" fmla="*/ 64 h 103"/>
                <a:gd name="T50" fmla="*/ 117 w 198"/>
                <a:gd name="T51" fmla="*/ 56 h 103"/>
                <a:gd name="T52" fmla="*/ 101 w 198"/>
                <a:gd name="T53" fmla="*/ 48 h 103"/>
                <a:gd name="T54" fmla="*/ 85 w 198"/>
                <a:gd name="T55" fmla="*/ 40 h 103"/>
                <a:gd name="T56" fmla="*/ 70 w 198"/>
                <a:gd name="T57" fmla="*/ 32 h 103"/>
                <a:gd name="T58" fmla="*/ 55 w 198"/>
                <a:gd name="T59" fmla="*/ 24 h 103"/>
                <a:gd name="T60" fmla="*/ 41 w 198"/>
                <a:gd name="T61" fmla="*/ 17 h 103"/>
                <a:gd name="T62" fmla="*/ 29 w 198"/>
                <a:gd name="T63" fmla="*/ 12 h 103"/>
                <a:gd name="T64" fmla="*/ 18 w 198"/>
                <a:gd name="T65" fmla="*/ 6 h 103"/>
                <a:gd name="T66" fmla="*/ 8 w 198"/>
                <a:gd name="T67" fmla="*/ 2 h 103"/>
                <a:gd name="T68" fmla="*/ 2 w 198"/>
                <a:gd name="T69" fmla="*/ 0 h 103"/>
                <a:gd name="T70" fmla="*/ 2 w 198"/>
                <a:gd name="T71" fmla="*/ 0 h 103"/>
                <a:gd name="T72" fmla="*/ 0 w 198"/>
                <a:gd name="T73" fmla="*/ 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8" h="103">
                  <a:moveTo>
                    <a:pt x="0" y="9"/>
                  </a:moveTo>
                  <a:lnTo>
                    <a:pt x="0" y="9"/>
                  </a:lnTo>
                  <a:lnTo>
                    <a:pt x="6" y="12"/>
                  </a:lnTo>
                  <a:lnTo>
                    <a:pt x="14" y="15"/>
                  </a:lnTo>
                  <a:lnTo>
                    <a:pt x="24" y="21"/>
                  </a:lnTo>
                  <a:lnTo>
                    <a:pt x="37" y="26"/>
                  </a:lnTo>
                  <a:lnTo>
                    <a:pt x="50" y="33"/>
                  </a:lnTo>
                  <a:lnTo>
                    <a:pt x="65" y="41"/>
                  </a:lnTo>
                  <a:lnTo>
                    <a:pt x="80" y="49"/>
                  </a:lnTo>
                  <a:lnTo>
                    <a:pt x="96" y="57"/>
                  </a:lnTo>
                  <a:lnTo>
                    <a:pt x="112" y="65"/>
                  </a:lnTo>
                  <a:lnTo>
                    <a:pt x="128" y="73"/>
                  </a:lnTo>
                  <a:lnTo>
                    <a:pt x="143" y="81"/>
                  </a:lnTo>
                  <a:lnTo>
                    <a:pt x="157" y="88"/>
                  </a:lnTo>
                  <a:lnTo>
                    <a:pt x="169" y="94"/>
                  </a:lnTo>
                  <a:lnTo>
                    <a:pt x="181" y="99"/>
                  </a:lnTo>
                  <a:lnTo>
                    <a:pt x="190" y="102"/>
                  </a:lnTo>
                  <a:lnTo>
                    <a:pt x="198" y="103"/>
                  </a:lnTo>
                  <a:lnTo>
                    <a:pt x="198" y="94"/>
                  </a:lnTo>
                  <a:lnTo>
                    <a:pt x="192" y="93"/>
                  </a:lnTo>
                  <a:lnTo>
                    <a:pt x="183" y="89"/>
                  </a:lnTo>
                  <a:lnTo>
                    <a:pt x="174" y="85"/>
                  </a:lnTo>
                  <a:lnTo>
                    <a:pt x="161" y="79"/>
                  </a:lnTo>
                  <a:lnTo>
                    <a:pt x="148" y="72"/>
                  </a:lnTo>
                  <a:lnTo>
                    <a:pt x="133" y="64"/>
                  </a:lnTo>
                  <a:lnTo>
                    <a:pt x="117" y="56"/>
                  </a:lnTo>
                  <a:lnTo>
                    <a:pt x="101" y="48"/>
                  </a:lnTo>
                  <a:lnTo>
                    <a:pt x="85" y="40"/>
                  </a:lnTo>
                  <a:lnTo>
                    <a:pt x="70" y="32"/>
                  </a:lnTo>
                  <a:lnTo>
                    <a:pt x="55" y="24"/>
                  </a:lnTo>
                  <a:lnTo>
                    <a:pt x="41" y="17"/>
                  </a:lnTo>
                  <a:lnTo>
                    <a:pt x="29" y="12"/>
                  </a:lnTo>
                  <a:lnTo>
                    <a:pt x="18" y="6"/>
                  </a:lnTo>
                  <a:lnTo>
                    <a:pt x="8" y="2"/>
                  </a:lnTo>
                  <a:lnTo>
                    <a:pt x="2" y="0"/>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72" name="Freeform 1104"/>
            <p:cNvSpPr>
              <a:spLocks/>
            </p:cNvSpPr>
            <p:nvPr/>
          </p:nvSpPr>
          <p:spPr bwMode="auto">
            <a:xfrm>
              <a:off x="2462" y="3689"/>
              <a:ext cx="77" cy="12"/>
            </a:xfrm>
            <a:custGeom>
              <a:avLst/>
              <a:gdLst>
                <a:gd name="T0" fmla="*/ 0 w 230"/>
                <a:gd name="T1" fmla="*/ 11 h 35"/>
                <a:gd name="T2" fmla="*/ 0 w 230"/>
                <a:gd name="T3" fmla="*/ 11 h 35"/>
                <a:gd name="T4" fmla="*/ 7 w 230"/>
                <a:gd name="T5" fmla="*/ 10 h 35"/>
                <a:gd name="T6" fmla="*/ 17 w 230"/>
                <a:gd name="T7" fmla="*/ 11 h 35"/>
                <a:gd name="T8" fmla="*/ 30 w 230"/>
                <a:gd name="T9" fmla="*/ 12 h 35"/>
                <a:gd name="T10" fmla="*/ 45 w 230"/>
                <a:gd name="T11" fmla="*/ 13 h 35"/>
                <a:gd name="T12" fmla="*/ 61 w 230"/>
                <a:gd name="T13" fmla="*/ 15 h 35"/>
                <a:gd name="T14" fmla="*/ 79 w 230"/>
                <a:gd name="T15" fmla="*/ 17 h 35"/>
                <a:gd name="T16" fmla="*/ 98 w 230"/>
                <a:gd name="T17" fmla="*/ 18 h 35"/>
                <a:gd name="T18" fmla="*/ 117 w 230"/>
                <a:gd name="T19" fmla="*/ 20 h 35"/>
                <a:gd name="T20" fmla="*/ 135 w 230"/>
                <a:gd name="T21" fmla="*/ 23 h 35"/>
                <a:gd name="T22" fmla="*/ 154 w 230"/>
                <a:gd name="T23" fmla="*/ 25 h 35"/>
                <a:gd name="T24" fmla="*/ 171 w 230"/>
                <a:gd name="T25" fmla="*/ 27 h 35"/>
                <a:gd name="T26" fmla="*/ 187 w 230"/>
                <a:gd name="T27" fmla="*/ 28 h 35"/>
                <a:gd name="T28" fmla="*/ 202 w 230"/>
                <a:gd name="T29" fmla="*/ 31 h 35"/>
                <a:gd name="T30" fmla="*/ 213 w 230"/>
                <a:gd name="T31" fmla="*/ 33 h 35"/>
                <a:gd name="T32" fmla="*/ 222 w 230"/>
                <a:gd name="T33" fmla="*/ 34 h 35"/>
                <a:gd name="T34" fmla="*/ 228 w 230"/>
                <a:gd name="T35" fmla="*/ 35 h 35"/>
                <a:gd name="T36" fmla="*/ 230 w 230"/>
                <a:gd name="T37" fmla="*/ 26 h 35"/>
                <a:gd name="T38" fmla="*/ 222 w 230"/>
                <a:gd name="T39" fmla="*/ 25 h 35"/>
                <a:gd name="T40" fmla="*/ 213 w 230"/>
                <a:gd name="T41" fmla="*/ 24 h 35"/>
                <a:gd name="T42" fmla="*/ 202 w 230"/>
                <a:gd name="T43" fmla="*/ 21 h 35"/>
                <a:gd name="T44" fmla="*/ 187 w 230"/>
                <a:gd name="T45" fmla="*/ 19 h 35"/>
                <a:gd name="T46" fmla="*/ 171 w 230"/>
                <a:gd name="T47" fmla="*/ 18 h 35"/>
                <a:gd name="T48" fmla="*/ 154 w 230"/>
                <a:gd name="T49" fmla="*/ 16 h 35"/>
                <a:gd name="T50" fmla="*/ 135 w 230"/>
                <a:gd name="T51" fmla="*/ 13 h 35"/>
                <a:gd name="T52" fmla="*/ 117 w 230"/>
                <a:gd name="T53" fmla="*/ 11 h 35"/>
                <a:gd name="T54" fmla="*/ 98 w 230"/>
                <a:gd name="T55" fmla="*/ 9 h 35"/>
                <a:gd name="T56" fmla="*/ 79 w 230"/>
                <a:gd name="T57" fmla="*/ 8 h 35"/>
                <a:gd name="T58" fmla="*/ 61 w 230"/>
                <a:gd name="T59" fmla="*/ 5 h 35"/>
                <a:gd name="T60" fmla="*/ 45 w 230"/>
                <a:gd name="T61" fmla="*/ 4 h 35"/>
                <a:gd name="T62" fmla="*/ 30 w 230"/>
                <a:gd name="T63" fmla="*/ 3 h 35"/>
                <a:gd name="T64" fmla="*/ 17 w 230"/>
                <a:gd name="T65" fmla="*/ 2 h 35"/>
                <a:gd name="T66" fmla="*/ 7 w 230"/>
                <a:gd name="T67" fmla="*/ 1 h 35"/>
                <a:gd name="T68" fmla="*/ 0 w 230"/>
                <a:gd name="T69" fmla="*/ 0 h 35"/>
                <a:gd name="T70" fmla="*/ 0 w 230"/>
                <a:gd name="T71" fmla="*/ 0 h 35"/>
                <a:gd name="T72" fmla="*/ 0 w 230"/>
                <a:gd name="T73"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35">
                  <a:moveTo>
                    <a:pt x="0" y="11"/>
                  </a:moveTo>
                  <a:lnTo>
                    <a:pt x="0" y="11"/>
                  </a:lnTo>
                  <a:lnTo>
                    <a:pt x="7" y="10"/>
                  </a:lnTo>
                  <a:lnTo>
                    <a:pt x="17" y="11"/>
                  </a:lnTo>
                  <a:lnTo>
                    <a:pt x="30" y="12"/>
                  </a:lnTo>
                  <a:lnTo>
                    <a:pt x="45" y="13"/>
                  </a:lnTo>
                  <a:lnTo>
                    <a:pt x="61" y="15"/>
                  </a:lnTo>
                  <a:lnTo>
                    <a:pt x="79" y="17"/>
                  </a:lnTo>
                  <a:lnTo>
                    <a:pt x="98" y="18"/>
                  </a:lnTo>
                  <a:lnTo>
                    <a:pt x="117" y="20"/>
                  </a:lnTo>
                  <a:lnTo>
                    <a:pt x="135" y="23"/>
                  </a:lnTo>
                  <a:lnTo>
                    <a:pt x="154" y="25"/>
                  </a:lnTo>
                  <a:lnTo>
                    <a:pt x="171" y="27"/>
                  </a:lnTo>
                  <a:lnTo>
                    <a:pt x="187" y="28"/>
                  </a:lnTo>
                  <a:lnTo>
                    <a:pt x="202" y="31"/>
                  </a:lnTo>
                  <a:lnTo>
                    <a:pt x="213" y="33"/>
                  </a:lnTo>
                  <a:lnTo>
                    <a:pt x="222" y="34"/>
                  </a:lnTo>
                  <a:lnTo>
                    <a:pt x="228" y="35"/>
                  </a:lnTo>
                  <a:lnTo>
                    <a:pt x="230" y="26"/>
                  </a:lnTo>
                  <a:lnTo>
                    <a:pt x="222" y="25"/>
                  </a:lnTo>
                  <a:lnTo>
                    <a:pt x="213" y="24"/>
                  </a:lnTo>
                  <a:lnTo>
                    <a:pt x="202" y="21"/>
                  </a:lnTo>
                  <a:lnTo>
                    <a:pt x="187" y="19"/>
                  </a:lnTo>
                  <a:lnTo>
                    <a:pt x="171" y="18"/>
                  </a:lnTo>
                  <a:lnTo>
                    <a:pt x="154" y="16"/>
                  </a:lnTo>
                  <a:lnTo>
                    <a:pt x="135" y="13"/>
                  </a:lnTo>
                  <a:lnTo>
                    <a:pt x="117" y="11"/>
                  </a:lnTo>
                  <a:lnTo>
                    <a:pt x="98" y="9"/>
                  </a:lnTo>
                  <a:lnTo>
                    <a:pt x="79" y="8"/>
                  </a:lnTo>
                  <a:lnTo>
                    <a:pt x="61" y="5"/>
                  </a:lnTo>
                  <a:lnTo>
                    <a:pt x="45" y="4"/>
                  </a:lnTo>
                  <a:lnTo>
                    <a:pt x="30" y="3"/>
                  </a:lnTo>
                  <a:lnTo>
                    <a:pt x="17" y="2"/>
                  </a:lnTo>
                  <a:lnTo>
                    <a:pt x="7" y="1"/>
                  </a:lnTo>
                  <a:lnTo>
                    <a:pt x="0" y="0"/>
                  </a:lnTo>
                  <a:lnTo>
                    <a:pt x="0" y="0"/>
                  </a:lnTo>
                  <a:lnTo>
                    <a:pt x="0"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73" name="Freeform 1105"/>
            <p:cNvSpPr>
              <a:spLocks/>
            </p:cNvSpPr>
            <p:nvPr/>
          </p:nvSpPr>
          <p:spPr bwMode="auto">
            <a:xfrm>
              <a:off x="2386" y="3662"/>
              <a:ext cx="76" cy="31"/>
            </a:xfrm>
            <a:custGeom>
              <a:avLst/>
              <a:gdLst>
                <a:gd name="T0" fmla="*/ 0 w 229"/>
                <a:gd name="T1" fmla="*/ 9 h 91"/>
                <a:gd name="T2" fmla="*/ 0 w 229"/>
                <a:gd name="T3" fmla="*/ 9 h 91"/>
                <a:gd name="T4" fmla="*/ 9 w 229"/>
                <a:gd name="T5" fmla="*/ 11 h 91"/>
                <a:gd name="T6" fmla="*/ 22 w 229"/>
                <a:gd name="T7" fmla="*/ 14 h 91"/>
                <a:gd name="T8" fmla="*/ 37 w 229"/>
                <a:gd name="T9" fmla="*/ 19 h 91"/>
                <a:gd name="T10" fmla="*/ 53 w 229"/>
                <a:gd name="T11" fmla="*/ 25 h 91"/>
                <a:gd name="T12" fmla="*/ 69 w 229"/>
                <a:gd name="T13" fmla="*/ 30 h 91"/>
                <a:gd name="T14" fmla="*/ 86 w 229"/>
                <a:gd name="T15" fmla="*/ 37 h 91"/>
                <a:gd name="T16" fmla="*/ 105 w 229"/>
                <a:gd name="T17" fmla="*/ 44 h 91"/>
                <a:gd name="T18" fmla="*/ 123 w 229"/>
                <a:gd name="T19" fmla="*/ 52 h 91"/>
                <a:gd name="T20" fmla="*/ 140 w 229"/>
                <a:gd name="T21" fmla="*/ 59 h 91"/>
                <a:gd name="T22" fmla="*/ 157 w 229"/>
                <a:gd name="T23" fmla="*/ 66 h 91"/>
                <a:gd name="T24" fmla="*/ 173 w 229"/>
                <a:gd name="T25" fmla="*/ 73 h 91"/>
                <a:gd name="T26" fmla="*/ 188 w 229"/>
                <a:gd name="T27" fmla="*/ 79 h 91"/>
                <a:gd name="T28" fmla="*/ 201 w 229"/>
                <a:gd name="T29" fmla="*/ 83 h 91"/>
                <a:gd name="T30" fmla="*/ 212 w 229"/>
                <a:gd name="T31" fmla="*/ 87 h 91"/>
                <a:gd name="T32" fmla="*/ 221 w 229"/>
                <a:gd name="T33" fmla="*/ 89 h 91"/>
                <a:gd name="T34" fmla="*/ 229 w 229"/>
                <a:gd name="T35" fmla="*/ 91 h 91"/>
                <a:gd name="T36" fmla="*/ 229 w 229"/>
                <a:gd name="T37" fmla="*/ 80 h 91"/>
                <a:gd name="T38" fmla="*/ 224 w 229"/>
                <a:gd name="T39" fmla="*/ 80 h 91"/>
                <a:gd name="T40" fmla="*/ 214 w 229"/>
                <a:gd name="T41" fmla="*/ 77 h 91"/>
                <a:gd name="T42" fmla="*/ 203 w 229"/>
                <a:gd name="T43" fmla="*/ 74 h 91"/>
                <a:gd name="T44" fmla="*/ 190 w 229"/>
                <a:gd name="T45" fmla="*/ 69 h 91"/>
                <a:gd name="T46" fmla="*/ 175 w 229"/>
                <a:gd name="T47" fmla="*/ 64 h 91"/>
                <a:gd name="T48" fmla="*/ 159 w 229"/>
                <a:gd name="T49" fmla="*/ 57 h 91"/>
                <a:gd name="T50" fmla="*/ 142 w 229"/>
                <a:gd name="T51" fmla="*/ 50 h 91"/>
                <a:gd name="T52" fmla="*/ 125 w 229"/>
                <a:gd name="T53" fmla="*/ 43 h 91"/>
                <a:gd name="T54" fmla="*/ 107 w 229"/>
                <a:gd name="T55" fmla="*/ 35 h 91"/>
                <a:gd name="T56" fmla="*/ 88 w 229"/>
                <a:gd name="T57" fmla="*/ 28 h 91"/>
                <a:gd name="T58" fmla="*/ 71 w 229"/>
                <a:gd name="T59" fmla="*/ 21 h 91"/>
                <a:gd name="T60" fmla="*/ 55 w 229"/>
                <a:gd name="T61" fmla="*/ 16 h 91"/>
                <a:gd name="T62" fmla="*/ 39 w 229"/>
                <a:gd name="T63" fmla="*/ 10 h 91"/>
                <a:gd name="T64" fmla="*/ 24 w 229"/>
                <a:gd name="T65" fmla="*/ 5 h 91"/>
                <a:gd name="T66" fmla="*/ 12 w 229"/>
                <a:gd name="T67" fmla="*/ 2 h 91"/>
                <a:gd name="T68" fmla="*/ 0 w 229"/>
                <a:gd name="T69" fmla="*/ 0 h 91"/>
                <a:gd name="T70" fmla="*/ 0 w 229"/>
                <a:gd name="T71" fmla="*/ 0 h 91"/>
                <a:gd name="T72" fmla="*/ 0 w 229"/>
                <a:gd name="T73" fmla="*/ 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9" h="91">
                  <a:moveTo>
                    <a:pt x="0" y="9"/>
                  </a:moveTo>
                  <a:lnTo>
                    <a:pt x="0" y="9"/>
                  </a:lnTo>
                  <a:lnTo>
                    <a:pt x="9" y="11"/>
                  </a:lnTo>
                  <a:lnTo>
                    <a:pt x="22" y="14"/>
                  </a:lnTo>
                  <a:lnTo>
                    <a:pt x="37" y="19"/>
                  </a:lnTo>
                  <a:lnTo>
                    <a:pt x="53" y="25"/>
                  </a:lnTo>
                  <a:lnTo>
                    <a:pt x="69" y="30"/>
                  </a:lnTo>
                  <a:lnTo>
                    <a:pt x="86" y="37"/>
                  </a:lnTo>
                  <a:lnTo>
                    <a:pt x="105" y="44"/>
                  </a:lnTo>
                  <a:lnTo>
                    <a:pt x="123" y="52"/>
                  </a:lnTo>
                  <a:lnTo>
                    <a:pt x="140" y="59"/>
                  </a:lnTo>
                  <a:lnTo>
                    <a:pt x="157" y="66"/>
                  </a:lnTo>
                  <a:lnTo>
                    <a:pt x="173" y="73"/>
                  </a:lnTo>
                  <a:lnTo>
                    <a:pt x="188" y="79"/>
                  </a:lnTo>
                  <a:lnTo>
                    <a:pt x="201" y="83"/>
                  </a:lnTo>
                  <a:lnTo>
                    <a:pt x="212" y="87"/>
                  </a:lnTo>
                  <a:lnTo>
                    <a:pt x="221" y="89"/>
                  </a:lnTo>
                  <a:lnTo>
                    <a:pt x="229" y="91"/>
                  </a:lnTo>
                  <a:lnTo>
                    <a:pt x="229" y="80"/>
                  </a:lnTo>
                  <a:lnTo>
                    <a:pt x="224" y="80"/>
                  </a:lnTo>
                  <a:lnTo>
                    <a:pt x="214" y="77"/>
                  </a:lnTo>
                  <a:lnTo>
                    <a:pt x="203" y="74"/>
                  </a:lnTo>
                  <a:lnTo>
                    <a:pt x="190" y="69"/>
                  </a:lnTo>
                  <a:lnTo>
                    <a:pt x="175" y="64"/>
                  </a:lnTo>
                  <a:lnTo>
                    <a:pt x="159" y="57"/>
                  </a:lnTo>
                  <a:lnTo>
                    <a:pt x="142" y="50"/>
                  </a:lnTo>
                  <a:lnTo>
                    <a:pt x="125" y="43"/>
                  </a:lnTo>
                  <a:lnTo>
                    <a:pt x="107" y="35"/>
                  </a:lnTo>
                  <a:lnTo>
                    <a:pt x="88" y="28"/>
                  </a:lnTo>
                  <a:lnTo>
                    <a:pt x="71" y="21"/>
                  </a:lnTo>
                  <a:lnTo>
                    <a:pt x="55" y="16"/>
                  </a:lnTo>
                  <a:lnTo>
                    <a:pt x="39" y="10"/>
                  </a:lnTo>
                  <a:lnTo>
                    <a:pt x="24" y="5"/>
                  </a:lnTo>
                  <a:lnTo>
                    <a:pt x="12" y="2"/>
                  </a:lnTo>
                  <a:lnTo>
                    <a:pt x="0" y="0"/>
                  </a:lnTo>
                  <a:lnTo>
                    <a:pt x="0"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74" name="Freeform 1106"/>
            <p:cNvSpPr>
              <a:spLocks/>
            </p:cNvSpPr>
            <p:nvPr/>
          </p:nvSpPr>
          <p:spPr bwMode="auto">
            <a:xfrm>
              <a:off x="2313" y="3661"/>
              <a:ext cx="73" cy="8"/>
            </a:xfrm>
            <a:custGeom>
              <a:avLst/>
              <a:gdLst>
                <a:gd name="T0" fmla="*/ 2 w 219"/>
                <a:gd name="T1" fmla="*/ 24 h 24"/>
                <a:gd name="T2" fmla="*/ 4 w 219"/>
                <a:gd name="T3" fmla="*/ 24 h 24"/>
                <a:gd name="T4" fmla="*/ 18 w 219"/>
                <a:gd name="T5" fmla="*/ 23 h 24"/>
                <a:gd name="T6" fmla="*/ 32 w 219"/>
                <a:gd name="T7" fmla="*/ 22 h 24"/>
                <a:gd name="T8" fmla="*/ 47 w 219"/>
                <a:gd name="T9" fmla="*/ 21 h 24"/>
                <a:gd name="T10" fmla="*/ 63 w 219"/>
                <a:gd name="T11" fmla="*/ 20 h 24"/>
                <a:gd name="T12" fmla="*/ 79 w 219"/>
                <a:gd name="T13" fmla="*/ 19 h 24"/>
                <a:gd name="T14" fmla="*/ 95 w 219"/>
                <a:gd name="T15" fmla="*/ 17 h 24"/>
                <a:gd name="T16" fmla="*/ 112 w 219"/>
                <a:gd name="T17" fmla="*/ 15 h 24"/>
                <a:gd name="T18" fmla="*/ 128 w 219"/>
                <a:gd name="T19" fmla="*/ 15 h 24"/>
                <a:gd name="T20" fmla="*/ 143 w 219"/>
                <a:gd name="T21" fmla="*/ 15 h 24"/>
                <a:gd name="T22" fmla="*/ 158 w 219"/>
                <a:gd name="T23" fmla="*/ 13 h 24"/>
                <a:gd name="T24" fmla="*/ 171 w 219"/>
                <a:gd name="T25" fmla="*/ 13 h 24"/>
                <a:gd name="T26" fmla="*/ 184 w 219"/>
                <a:gd name="T27" fmla="*/ 13 h 24"/>
                <a:gd name="T28" fmla="*/ 195 w 219"/>
                <a:gd name="T29" fmla="*/ 12 h 24"/>
                <a:gd name="T30" fmla="*/ 206 w 219"/>
                <a:gd name="T31" fmla="*/ 11 h 24"/>
                <a:gd name="T32" fmla="*/ 214 w 219"/>
                <a:gd name="T33" fmla="*/ 12 h 24"/>
                <a:gd name="T34" fmla="*/ 219 w 219"/>
                <a:gd name="T35" fmla="*/ 12 h 24"/>
                <a:gd name="T36" fmla="*/ 219 w 219"/>
                <a:gd name="T37" fmla="*/ 3 h 24"/>
                <a:gd name="T38" fmla="*/ 214 w 219"/>
                <a:gd name="T39" fmla="*/ 3 h 24"/>
                <a:gd name="T40" fmla="*/ 206 w 219"/>
                <a:gd name="T41" fmla="*/ 1 h 24"/>
                <a:gd name="T42" fmla="*/ 195 w 219"/>
                <a:gd name="T43" fmla="*/ 0 h 24"/>
                <a:gd name="T44" fmla="*/ 184 w 219"/>
                <a:gd name="T45" fmla="*/ 1 h 24"/>
                <a:gd name="T46" fmla="*/ 171 w 219"/>
                <a:gd name="T47" fmla="*/ 1 h 24"/>
                <a:gd name="T48" fmla="*/ 158 w 219"/>
                <a:gd name="T49" fmla="*/ 4 h 24"/>
                <a:gd name="T50" fmla="*/ 143 w 219"/>
                <a:gd name="T51" fmla="*/ 4 h 24"/>
                <a:gd name="T52" fmla="*/ 128 w 219"/>
                <a:gd name="T53" fmla="*/ 4 h 24"/>
                <a:gd name="T54" fmla="*/ 112 w 219"/>
                <a:gd name="T55" fmla="*/ 6 h 24"/>
                <a:gd name="T56" fmla="*/ 95 w 219"/>
                <a:gd name="T57" fmla="*/ 8 h 24"/>
                <a:gd name="T58" fmla="*/ 79 w 219"/>
                <a:gd name="T59" fmla="*/ 9 h 24"/>
                <a:gd name="T60" fmla="*/ 63 w 219"/>
                <a:gd name="T61" fmla="*/ 11 h 24"/>
                <a:gd name="T62" fmla="*/ 47 w 219"/>
                <a:gd name="T63" fmla="*/ 12 h 24"/>
                <a:gd name="T64" fmla="*/ 32 w 219"/>
                <a:gd name="T65" fmla="*/ 13 h 24"/>
                <a:gd name="T66" fmla="*/ 18 w 219"/>
                <a:gd name="T67" fmla="*/ 14 h 24"/>
                <a:gd name="T68" fmla="*/ 4 w 219"/>
                <a:gd name="T69" fmla="*/ 15 h 24"/>
                <a:gd name="T70" fmla="*/ 6 w 219"/>
                <a:gd name="T71" fmla="*/ 15 h 24"/>
                <a:gd name="T72" fmla="*/ 4 w 219"/>
                <a:gd name="T73" fmla="*/ 15 h 24"/>
                <a:gd name="T74" fmla="*/ 1 w 219"/>
                <a:gd name="T75" fmla="*/ 16 h 24"/>
                <a:gd name="T76" fmla="*/ 0 w 219"/>
                <a:gd name="T77" fmla="*/ 20 h 24"/>
                <a:gd name="T78" fmla="*/ 1 w 219"/>
                <a:gd name="T79" fmla="*/ 23 h 24"/>
                <a:gd name="T80" fmla="*/ 4 w 219"/>
                <a:gd name="T81" fmla="*/ 24 h 24"/>
                <a:gd name="T82" fmla="*/ 2 w 219"/>
                <a:gd name="T83"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9" h="24">
                  <a:moveTo>
                    <a:pt x="2" y="24"/>
                  </a:moveTo>
                  <a:lnTo>
                    <a:pt x="4" y="24"/>
                  </a:lnTo>
                  <a:lnTo>
                    <a:pt x="18" y="23"/>
                  </a:lnTo>
                  <a:lnTo>
                    <a:pt x="32" y="22"/>
                  </a:lnTo>
                  <a:lnTo>
                    <a:pt x="47" y="21"/>
                  </a:lnTo>
                  <a:lnTo>
                    <a:pt x="63" y="20"/>
                  </a:lnTo>
                  <a:lnTo>
                    <a:pt x="79" y="19"/>
                  </a:lnTo>
                  <a:lnTo>
                    <a:pt x="95" y="17"/>
                  </a:lnTo>
                  <a:lnTo>
                    <a:pt x="112" y="15"/>
                  </a:lnTo>
                  <a:lnTo>
                    <a:pt x="128" y="15"/>
                  </a:lnTo>
                  <a:lnTo>
                    <a:pt x="143" y="15"/>
                  </a:lnTo>
                  <a:lnTo>
                    <a:pt x="158" y="13"/>
                  </a:lnTo>
                  <a:lnTo>
                    <a:pt x="171" y="13"/>
                  </a:lnTo>
                  <a:lnTo>
                    <a:pt x="184" y="13"/>
                  </a:lnTo>
                  <a:lnTo>
                    <a:pt x="195" y="12"/>
                  </a:lnTo>
                  <a:lnTo>
                    <a:pt x="206" y="11"/>
                  </a:lnTo>
                  <a:lnTo>
                    <a:pt x="214" y="12"/>
                  </a:lnTo>
                  <a:lnTo>
                    <a:pt x="219" y="12"/>
                  </a:lnTo>
                  <a:lnTo>
                    <a:pt x="219" y="3"/>
                  </a:lnTo>
                  <a:lnTo>
                    <a:pt x="214" y="3"/>
                  </a:lnTo>
                  <a:lnTo>
                    <a:pt x="206" y="1"/>
                  </a:lnTo>
                  <a:lnTo>
                    <a:pt x="195" y="0"/>
                  </a:lnTo>
                  <a:lnTo>
                    <a:pt x="184" y="1"/>
                  </a:lnTo>
                  <a:lnTo>
                    <a:pt x="171" y="1"/>
                  </a:lnTo>
                  <a:lnTo>
                    <a:pt x="158" y="4"/>
                  </a:lnTo>
                  <a:lnTo>
                    <a:pt x="143" y="4"/>
                  </a:lnTo>
                  <a:lnTo>
                    <a:pt x="128" y="4"/>
                  </a:lnTo>
                  <a:lnTo>
                    <a:pt x="112" y="6"/>
                  </a:lnTo>
                  <a:lnTo>
                    <a:pt x="95" y="8"/>
                  </a:lnTo>
                  <a:lnTo>
                    <a:pt x="79" y="9"/>
                  </a:lnTo>
                  <a:lnTo>
                    <a:pt x="63" y="11"/>
                  </a:lnTo>
                  <a:lnTo>
                    <a:pt x="47" y="12"/>
                  </a:lnTo>
                  <a:lnTo>
                    <a:pt x="32" y="13"/>
                  </a:lnTo>
                  <a:lnTo>
                    <a:pt x="18" y="14"/>
                  </a:lnTo>
                  <a:lnTo>
                    <a:pt x="4" y="15"/>
                  </a:lnTo>
                  <a:lnTo>
                    <a:pt x="6" y="15"/>
                  </a:lnTo>
                  <a:lnTo>
                    <a:pt x="4" y="15"/>
                  </a:lnTo>
                  <a:lnTo>
                    <a:pt x="1" y="16"/>
                  </a:lnTo>
                  <a:lnTo>
                    <a:pt x="0" y="20"/>
                  </a:lnTo>
                  <a:lnTo>
                    <a:pt x="1" y="23"/>
                  </a:lnTo>
                  <a:lnTo>
                    <a:pt x="4" y="24"/>
                  </a:lnTo>
                  <a:lnTo>
                    <a:pt x="2"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75" name="Freeform 1107"/>
            <p:cNvSpPr>
              <a:spLocks/>
            </p:cNvSpPr>
            <p:nvPr/>
          </p:nvSpPr>
          <p:spPr bwMode="auto">
            <a:xfrm>
              <a:off x="2247" y="3664"/>
              <a:ext cx="68" cy="5"/>
            </a:xfrm>
            <a:custGeom>
              <a:avLst/>
              <a:gdLst>
                <a:gd name="T0" fmla="*/ 11 w 204"/>
                <a:gd name="T1" fmla="*/ 9 h 16"/>
                <a:gd name="T2" fmla="*/ 5 w 204"/>
                <a:gd name="T3" fmla="*/ 14 h 16"/>
                <a:gd name="T4" fmla="*/ 16 w 204"/>
                <a:gd name="T5" fmla="*/ 14 h 16"/>
                <a:gd name="T6" fmla="*/ 27 w 204"/>
                <a:gd name="T7" fmla="*/ 14 h 16"/>
                <a:gd name="T8" fmla="*/ 40 w 204"/>
                <a:gd name="T9" fmla="*/ 13 h 16"/>
                <a:gd name="T10" fmla="*/ 53 w 204"/>
                <a:gd name="T11" fmla="*/ 13 h 16"/>
                <a:gd name="T12" fmla="*/ 68 w 204"/>
                <a:gd name="T13" fmla="*/ 13 h 16"/>
                <a:gd name="T14" fmla="*/ 83 w 204"/>
                <a:gd name="T15" fmla="*/ 12 h 16"/>
                <a:gd name="T16" fmla="*/ 99 w 204"/>
                <a:gd name="T17" fmla="*/ 12 h 16"/>
                <a:gd name="T18" fmla="*/ 114 w 204"/>
                <a:gd name="T19" fmla="*/ 12 h 16"/>
                <a:gd name="T20" fmla="*/ 130 w 204"/>
                <a:gd name="T21" fmla="*/ 12 h 16"/>
                <a:gd name="T22" fmla="*/ 144 w 204"/>
                <a:gd name="T23" fmla="*/ 12 h 16"/>
                <a:gd name="T24" fmla="*/ 158 w 204"/>
                <a:gd name="T25" fmla="*/ 12 h 16"/>
                <a:gd name="T26" fmla="*/ 170 w 204"/>
                <a:gd name="T27" fmla="*/ 12 h 16"/>
                <a:gd name="T28" fmla="*/ 180 w 204"/>
                <a:gd name="T29" fmla="*/ 14 h 16"/>
                <a:gd name="T30" fmla="*/ 190 w 204"/>
                <a:gd name="T31" fmla="*/ 13 h 16"/>
                <a:gd name="T32" fmla="*/ 196 w 204"/>
                <a:gd name="T33" fmla="*/ 15 h 16"/>
                <a:gd name="T34" fmla="*/ 200 w 204"/>
                <a:gd name="T35" fmla="*/ 16 h 16"/>
                <a:gd name="T36" fmla="*/ 204 w 204"/>
                <a:gd name="T37" fmla="*/ 7 h 16"/>
                <a:gd name="T38" fmla="*/ 199 w 204"/>
                <a:gd name="T39" fmla="*/ 6 h 16"/>
                <a:gd name="T40" fmla="*/ 190 w 204"/>
                <a:gd name="T41" fmla="*/ 4 h 16"/>
                <a:gd name="T42" fmla="*/ 180 w 204"/>
                <a:gd name="T43" fmla="*/ 3 h 16"/>
                <a:gd name="T44" fmla="*/ 170 w 204"/>
                <a:gd name="T45" fmla="*/ 3 h 16"/>
                <a:gd name="T46" fmla="*/ 158 w 204"/>
                <a:gd name="T47" fmla="*/ 0 h 16"/>
                <a:gd name="T48" fmla="*/ 144 w 204"/>
                <a:gd name="T49" fmla="*/ 0 h 16"/>
                <a:gd name="T50" fmla="*/ 130 w 204"/>
                <a:gd name="T51" fmla="*/ 0 h 16"/>
                <a:gd name="T52" fmla="*/ 114 w 204"/>
                <a:gd name="T53" fmla="*/ 0 h 16"/>
                <a:gd name="T54" fmla="*/ 99 w 204"/>
                <a:gd name="T55" fmla="*/ 0 h 16"/>
                <a:gd name="T56" fmla="*/ 83 w 204"/>
                <a:gd name="T57" fmla="*/ 0 h 16"/>
                <a:gd name="T58" fmla="*/ 68 w 204"/>
                <a:gd name="T59" fmla="*/ 1 h 16"/>
                <a:gd name="T60" fmla="*/ 53 w 204"/>
                <a:gd name="T61" fmla="*/ 1 h 16"/>
                <a:gd name="T62" fmla="*/ 40 w 204"/>
                <a:gd name="T63" fmla="*/ 1 h 16"/>
                <a:gd name="T64" fmla="*/ 27 w 204"/>
                <a:gd name="T65" fmla="*/ 3 h 16"/>
                <a:gd name="T66" fmla="*/ 16 w 204"/>
                <a:gd name="T67" fmla="*/ 3 h 16"/>
                <a:gd name="T68" fmla="*/ 5 w 204"/>
                <a:gd name="T69" fmla="*/ 5 h 16"/>
                <a:gd name="T70" fmla="*/ 0 w 204"/>
                <a:gd name="T71" fmla="*/ 9 h 16"/>
                <a:gd name="T72" fmla="*/ 5 w 204"/>
                <a:gd name="T73" fmla="*/ 5 h 16"/>
                <a:gd name="T74" fmla="*/ 2 w 204"/>
                <a:gd name="T75" fmla="*/ 6 h 16"/>
                <a:gd name="T76" fmla="*/ 1 w 204"/>
                <a:gd name="T77" fmla="*/ 9 h 16"/>
                <a:gd name="T78" fmla="*/ 2 w 204"/>
                <a:gd name="T79" fmla="*/ 13 h 16"/>
                <a:gd name="T80" fmla="*/ 5 w 204"/>
                <a:gd name="T81" fmla="*/ 14 h 16"/>
                <a:gd name="T82" fmla="*/ 11 w 204"/>
                <a:gd name="T8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4" h="16">
                  <a:moveTo>
                    <a:pt x="11" y="9"/>
                  </a:moveTo>
                  <a:lnTo>
                    <a:pt x="5" y="14"/>
                  </a:lnTo>
                  <a:lnTo>
                    <a:pt x="16" y="14"/>
                  </a:lnTo>
                  <a:lnTo>
                    <a:pt x="27" y="14"/>
                  </a:lnTo>
                  <a:lnTo>
                    <a:pt x="40" y="13"/>
                  </a:lnTo>
                  <a:lnTo>
                    <a:pt x="53" y="13"/>
                  </a:lnTo>
                  <a:lnTo>
                    <a:pt x="68" y="13"/>
                  </a:lnTo>
                  <a:lnTo>
                    <a:pt x="83" y="12"/>
                  </a:lnTo>
                  <a:lnTo>
                    <a:pt x="99" y="12"/>
                  </a:lnTo>
                  <a:lnTo>
                    <a:pt x="114" y="12"/>
                  </a:lnTo>
                  <a:lnTo>
                    <a:pt x="130" y="12"/>
                  </a:lnTo>
                  <a:lnTo>
                    <a:pt x="144" y="12"/>
                  </a:lnTo>
                  <a:lnTo>
                    <a:pt x="158" y="12"/>
                  </a:lnTo>
                  <a:lnTo>
                    <a:pt x="170" y="12"/>
                  </a:lnTo>
                  <a:lnTo>
                    <a:pt x="180" y="14"/>
                  </a:lnTo>
                  <a:lnTo>
                    <a:pt x="190" y="13"/>
                  </a:lnTo>
                  <a:lnTo>
                    <a:pt x="196" y="15"/>
                  </a:lnTo>
                  <a:lnTo>
                    <a:pt x="200" y="16"/>
                  </a:lnTo>
                  <a:lnTo>
                    <a:pt x="204" y="7"/>
                  </a:lnTo>
                  <a:lnTo>
                    <a:pt x="199" y="6"/>
                  </a:lnTo>
                  <a:lnTo>
                    <a:pt x="190" y="4"/>
                  </a:lnTo>
                  <a:lnTo>
                    <a:pt x="180" y="3"/>
                  </a:lnTo>
                  <a:lnTo>
                    <a:pt x="170" y="3"/>
                  </a:lnTo>
                  <a:lnTo>
                    <a:pt x="158" y="0"/>
                  </a:lnTo>
                  <a:lnTo>
                    <a:pt x="144" y="0"/>
                  </a:lnTo>
                  <a:lnTo>
                    <a:pt x="130" y="0"/>
                  </a:lnTo>
                  <a:lnTo>
                    <a:pt x="114" y="0"/>
                  </a:lnTo>
                  <a:lnTo>
                    <a:pt x="99" y="0"/>
                  </a:lnTo>
                  <a:lnTo>
                    <a:pt x="83" y="0"/>
                  </a:lnTo>
                  <a:lnTo>
                    <a:pt x="68" y="1"/>
                  </a:lnTo>
                  <a:lnTo>
                    <a:pt x="53" y="1"/>
                  </a:lnTo>
                  <a:lnTo>
                    <a:pt x="40" y="1"/>
                  </a:lnTo>
                  <a:lnTo>
                    <a:pt x="27" y="3"/>
                  </a:lnTo>
                  <a:lnTo>
                    <a:pt x="16" y="3"/>
                  </a:lnTo>
                  <a:lnTo>
                    <a:pt x="5" y="5"/>
                  </a:lnTo>
                  <a:lnTo>
                    <a:pt x="0" y="9"/>
                  </a:lnTo>
                  <a:lnTo>
                    <a:pt x="5" y="5"/>
                  </a:lnTo>
                  <a:lnTo>
                    <a:pt x="2" y="6"/>
                  </a:lnTo>
                  <a:lnTo>
                    <a:pt x="1" y="9"/>
                  </a:lnTo>
                  <a:lnTo>
                    <a:pt x="2" y="13"/>
                  </a:lnTo>
                  <a:lnTo>
                    <a:pt x="5" y="14"/>
                  </a:lnTo>
                  <a:lnTo>
                    <a:pt x="11"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76" name="Freeform 1108"/>
            <p:cNvSpPr>
              <a:spLocks/>
            </p:cNvSpPr>
            <p:nvPr/>
          </p:nvSpPr>
          <p:spPr bwMode="auto">
            <a:xfrm>
              <a:off x="2247" y="3667"/>
              <a:ext cx="4" cy="155"/>
            </a:xfrm>
            <a:custGeom>
              <a:avLst/>
              <a:gdLst>
                <a:gd name="T0" fmla="*/ 1 w 11"/>
                <a:gd name="T1" fmla="*/ 460 h 466"/>
                <a:gd name="T2" fmla="*/ 11 w 11"/>
                <a:gd name="T3" fmla="*/ 462 h 466"/>
                <a:gd name="T4" fmla="*/ 11 w 11"/>
                <a:gd name="T5" fmla="*/ 0 h 466"/>
                <a:gd name="T6" fmla="*/ 0 w 11"/>
                <a:gd name="T7" fmla="*/ 0 h 466"/>
                <a:gd name="T8" fmla="*/ 0 w 11"/>
                <a:gd name="T9" fmla="*/ 462 h 466"/>
                <a:gd name="T10" fmla="*/ 10 w 11"/>
                <a:gd name="T11" fmla="*/ 464 h 466"/>
                <a:gd name="T12" fmla="*/ 0 w 11"/>
                <a:gd name="T13" fmla="*/ 462 h 466"/>
                <a:gd name="T14" fmla="*/ 2 w 11"/>
                <a:gd name="T15" fmla="*/ 465 h 466"/>
                <a:gd name="T16" fmla="*/ 5 w 11"/>
                <a:gd name="T17" fmla="*/ 466 h 466"/>
                <a:gd name="T18" fmla="*/ 9 w 11"/>
                <a:gd name="T19" fmla="*/ 465 h 466"/>
                <a:gd name="T20" fmla="*/ 11 w 11"/>
                <a:gd name="T21" fmla="*/ 462 h 466"/>
                <a:gd name="T22" fmla="*/ 1 w 11"/>
                <a:gd name="T23" fmla="*/ 460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466">
                  <a:moveTo>
                    <a:pt x="1" y="460"/>
                  </a:moveTo>
                  <a:lnTo>
                    <a:pt x="11" y="462"/>
                  </a:lnTo>
                  <a:lnTo>
                    <a:pt x="11" y="0"/>
                  </a:lnTo>
                  <a:lnTo>
                    <a:pt x="0" y="0"/>
                  </a:lnTo>
                  <a:lnTo>
                    <a:pt x="0" y="462"/>
                  </a:lnTo>
                  <a:lnTo>
                    <a:pt x="10" y="464"/>
                  </a:lnTo>
                  <a:lnTo>
                    <a:pt x="0" y="462"/>
                  </a:lnTo>
                  <a:lnTo>
                    <a:pt x="2" y="465"/>
                  </a:lnTo>
                  <a:lnTo>
                    <a:pt x="5" y="466"/>
                  </a:lnTo>
                  <a:lnTo>
                    <a:pt x="9" y="465"/>
                  </a:lnTo>
                  <a:lnTo>
                    <a:pt x="11" y="462"/>
                  </a:lnTo>
                  <a:lnTo>
                    <a:pt x="1" y="46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77" name="Freeform 1109"/>
            <p:cNvSpPr>
              <a:spLocks/>
            </p:cNvSpPr>
            <p:nvPr/>
          </p:nvSpPr>
          <p:spPr bwMode="auto">
            <a:xfrm>
              <a:off x="2247" y="3813"/>
              <a:ext cx="6" cy="9"/>
            </a:xfrm>
            <a:custGeom>
              <a:avLst/>
              <a:gdLst>
                <a:gd name="T0" fmla="*/ 15 w 17"/>
                <a:gd name="T1" fmla="*/ 0 h 25"/>
                <a:gd name="T2" fmla="*/ 16 w 17"/>
                <a:gd name="T3" fmla="*/ 0 h 25"/>
                <a:gd name="T4" fmla="*/ 9 w 17"/>
                <a:gd name="T5" fmla="*/ 3 h 25"/>
                <a:gd name="T6" fmla="*/ 5 w 17"/>
                <a:gd name="T7" fmla="*/ 8 h 25"/>
                <a:gd name="T8" fmla="*/ 3 w 17"/>
                <a:gd name="T9" fmla="*/ 13 h 25"/>
                <a:gd name="T10" fmla="*/ 0 w 17"/>
                <a:gd name="T11" fmla="*/ 21 h 25"/>
                <a:gd name="T12" fmla="*/ 9 w 17"/>
                <a:gd name="T13" fmla="*/ 25 h 25"/>
                <a:gd name="T14" fmla="*/ 12 w 17"/>
                <a:gd name="T15" fmla="*/ 17 h 25"/>
                <a:gd name="T16" fmla="*/ 15 w 17"/>
                <a:gd name="T17" fmla="*/ 13 h 25"/>
                <a:gd name="T18" fmla="*/ 16 w 17"/>
                <a:gd name="T19" fmla="*/ 10 h 25"/>
                <a:gd name="T20" fmla="*/ 16 w 17"/>
                <a:gd name="T21" fmla="*/ 9 h 25"/>
                <a:gd name="T22" fmla="*/ 17 w 17"/>
                <a:gd name="T23" fmla="*/ 9 h 25"/>
                <a:gd name="T24" fmla="*/ 15 w 17"/>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25">
                  <a:moveTo>
                    <a:pt x="15" y="0"/>
                  </a:moveTo>
                  <a:lnTo>
                    <a:pt x="16" y="0"/>
                  </a:lnTo>
                  <a:lnTo>
                    <a:pt x="9" y="3"/>
                  </a:lnTo>
                  <a:lnTo>
                    <a:pt x="5" y="8"/>
                  </a:lnTo>
                  <a:lnTo>
                    <a:pt x="3" y="13"/>
                  </a:lnTo>
                  <a:lnTo>
                    <a:pt x="0" y="21"/>
                  </a:lnTo>
                  <a:lnTo>
                    <a:pt x="9" y="25"/>
                  </a:lnTo>
                  <a:lnTo>
                    <a:pt x="12" y="17"/>
                  </a:lnTo>
                  <a:lnTo>
                    <a:pt x="15" y="13"/>
                  </a:lnTo>
                  <a:lnTo>
                    <a:pt x="16" y="10"/>
                  </a:lnTo>
                  <a:lnTo>
                    <a:pt x="16" y="9"/>
                  </a:lnTo>
                  <a:lnTo>
                    <a:pt x="17" y="9"/>
                  </a:lnTo>
                  <a:lnTo>
                    <a:pt x="1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78" name="Freeform 1110"/>
            <p:cNvSpPr>
              <a:spLocks/>
            </p:cNvSpPr>
            <p:nvPr/>
          </p:nvSpPr>
          <p:spPr bwMode="auto">
            <a:xfrm>
              <a:off x="2252" y="3813"/>
              <a:ext cx="12" cy="3"/>
            </a:xfrm>
            <a:custGeom>
              <a:avLst/>
              <a:gdLst>
                <a:gd name="T0" fmla="*/ 34 w 34"/>
                <a:gd name="T1" fmla="*/ 2 h 11"/>
                <a:gd name="T2" fmla="*/ 34 w 34"/>
                <a:gd name="T3" fmla="*/ 2 h 11"/>
                <a:gd name="T4" fmla="*/ 27 w 34"/>
                <a:gd name="T5" fmla="*/ 1 h 11"/>
                <a:gd name="T6" fmla="*/ 17 w 34"/>
                <a:gd name="T7" fmla="*/ 0 h 11"/>
                <a:gd name="T8" fmla="*/ 8 w 34"/>
                <a:gd name="T9" fmla="*/ 1 h 11"/>
                <a:gd name="T10" fmla="*/ 0 w 34"/>
                <a:gd name="T11" fmla="*/ 2 h 11"/>
                <a:gd name="T12" fmla="*/ 2 w 34"/>
                <a:gd name="T13" fmla="*/ 11 h 11"/>
                <a:gd name="T14" fmla="*/ 8 w 34"/>
                <a:gd name="T15" fmla="*/ 10 h 11"/>
                <a:gd name="T16" fmla="*/ 17 w 34"/>
                <a:gd name="T17" fmla="*/ 11 h 11"/>
                <a:gd name="T18" fmla="*/ 27 w 34"/>
                <a:gd name="T19" fmla="*/ 10 h 11"/>
                <a:gd name="T20" fmla="*/ 32 w 34"/>
                <a:gd name="T21" fmla="*/ 11 h 11"/>
                <a:gd name="T22" fmla="*/ 32 w 34"/>
                <a:gd name="T23" fmla="*/ 11 h 11"/>
                <a:gd name="T24" fmla="*/ 34 w 34"/>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11">
                  <a:moveTo>
                    <a:pt x="34" y="2"/>
                  </a:moveTo>
                  <a:lnTo>
                    <a:pt x="34" y="2"/>
                  </a:lnTo>
                  <a:lnTo>
                    <a:pt x="27" y="1"/>
                  </a:lnTo>
                  <a:lnTo>
                    <a:pt x="17" y="0"/>
                  </a:lnTo>
                  <a:lnTo>
                    <a:pt x="8" y="1"/>
                  </a:lnTo>
                  <a:lnTo>
                    <a:pt x="0" y="2"/>
                  </a:lnTo>
                  <a:lnTo>
                    <a:pt x="2" y="11"/>
                  </a:lnTo>
                  <a:lnTo>
                    <a:pt x="8" y="10"/>
                  </a:lnTo>
                  <a:lnTo>
                    <a:pt x="17" y="11"/>
                  </a:lnTo>
                  <a:lnTo>
                    <a:pt x="27" y="10"/>
                  </a:lnTo>
                  <a:lnTo>
                    <a:pt x="32" y="11"/>
                  </a:lnTo>
                  <a:lnTo>
                    <a:pt x="32" y="11"/>
                  </a:lnTo>
                  <a:lnTo>
                    <a:pt x="34"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79" name="Freeform 1111"/>
            <p:cNvSpPr>
              <a:spLocks/>
            </p:cNvSpPr>
            <p:nvPr/>
          </p:nvSpPr>
          <p:spPr bwMode="auto">
            <a:xfrm>
              <a:off x="2263" y="3813"/>
              <a:ext cx="5" cy="13"/>
            </a:xfrm>
            <a:custGeom>
              <a:avLst/>
              <a:gdLst>
                <a:gd name="T0" fmla="*/ 7 w 15"/>
                <a:gd name="T1" fmla="*/ 29 h 37"/>
                <a:gd name="T2" fmla="*/ 15 w 15"/>
                <a:gd name="T3" fmla="*/ 32 h 37"/>
                <a:gd name="T4" fmla="*/ 13 w 15"/>
                <a:gd name="T5" fmla="*/ 27 h 37"/>
                <a:gd name="T6" fmla="*/ 12 w 15"/>
                <a:gd name="T7" fmla="*/ 17 h 37"/>
                <a:gd name="T8" fmla="*/ 9 w 15"/>
                <a:gd name="T9" fmla="*/ 7 h 37"/>
                <a:gd name="T10" fmla="*/ 2 w 15"/>
                <a:gd name="T11" fmla="*/ 0 h 37"/>
                <a:gd name="T12" fmla="*/ 0 w 15"/>
                <a:gd name="T13" fmla="*/ 9 h 37"/>
                <a:gd name="T14" fmla="*/ 0 w 15"/>
                <a:gd name="T15" fmla="*/ 11 h 37"/>
                <a:gd name="T16" fmla="*/ 3 w 15"/>
                <a:gd name="T17" fmla="*/ 19 h 37"/>
                <a:gd name="T18" fmla="*/ 4 w 15"/>
                <a:gd name="T19" fmla="*/ 27 h 37"/>
                <a:gd name="T20" fmla="*/ 5 w 15"/>
                <a:gd name="T21" fmla="*/ 32 h 37"/>
                <a:gd name="T22" fmla="*/ 13 w 15"/>
                <a:gd name="T23" fmla="*/ 35 h 37"/>
                <a:gd name="T24" fmla="*/ 5 w 15"/>
                <a:gd name="T25" fmla="*/ 32 h 37"/>
                <a:gd name="T26" fmla="*/ 7 w 15"/>
                <a:gd name="T27" fmla="*/ 35 h 37"/>
                <a:gd name="T28" fmla="*/ 10 w 15"/>
                <a:gd name="T29" fmla="*/ 37 h 37"/>
                <a:gd name="T30" fmla="*/ 13 w 15"/>
                <a:gd name="T31" fmla="*/ 35 h 37"/>
                <a:gd name="T32" fmla="*/ 15 w 15"/>
                <a:gd name="T33" fmla="*/ 32 h 37"/>
                <a:gd name="T34" fmla="*/ 7 w 15"/>
                <a:gd name="T35" fmla="*/ 2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37">
                  <a:moveTo>
                    <a:pt x="7" y="29"/>
                  </a:moveTo>
                  <a:lnTo>
                    <a:pt x="15" y="32"/>
                  </a:lnTo>
                  <a:lnTo>
                    <a:pt x="13" y="27"/>
                  </a:lnTo>
                  <a:lnTo>
                    <a:pt x="12" y="17"/>
                  </a:lnTo>
                  <a:lnTo>
                    <a:pt x="9" y="7"/>
                  </a:lnTo>
                  <a:lnTo>
                    <a:pt x="2" y="0"/>
                  </a:lnTo>
                  <a:lnTo>
                    <a:pt x="0" y="9"/>
                  </a:lnTo>
                  <a:lnTo>
                    <a:pt x="0" y="11"/>
                  </a:lnTo>
                  <a:lnTo>
                    <a:pt x="3" y="19"/>
                  </a:lnTo>
                  <a:lnTo>
                    <a:pt x="4" y="27"/>
                  </a:lnTo>
                  <a:lnTo>
                    <a:pt x="5" y="32"/>
                  </a:lnTo>
                  <a:lnTo>
                    <a:pt x="13" y="35"/>
                  </a:lnTo>
                  <a:lnTo>
                    <a:pt x="5" y="32"/>
                  </a:lnTo>
                  <a:lnTo>
                    <a:pt x="7" y="35"/>
                  </a:lnTo>
                  <a:lnTo>
                    <a:pt x="10" y="37"/>
                  </a:lnTo>
                  <a:lnTo>
                    <a:pt x="13" y="35"/>
                  </a:lnTo>
                  <a:lnTo>
                    <a:pt x="15" y="32"/>
                  </a:lnTo>
                  <a:lnTo>
                    <a:pt x="7"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80" name="Freeform 1112"/>
            <p:cNvSpPr>
              <a:spLocks/>
            </p:cNvSpPr>
            <p:nvPr/>
          </p:nvSpPr>
          <p:spPr bwMode="auto">
            <a:xfrm>
              <a:off x="2265" y="3820"/>
              <a:ext cx="5" cy="5"/>
            </a:xfrm>
            <a:custGeom>
              <a:avLst/>
              <a:gdLst>
                <a:gd name="T0" fmla="*/ 14 w 14"/>
                <a:gd name="T1" fmla="*/ 4 h 14"/>
                <a:gd name="T2" fmla="*/ 6 w 14"/>
                <a:gd name="T3" fmla="*/ 1 h 14"/>
                <a:gd name="T4" fmla="*/ 0 w 14"/>
                <a:gd name="T5" fmla="*/ 8 h 14"/>
                <a:gd name="T6" fmla="*/ 6 w 14"/>
                <a:gd name="T7" fmla="*/ 14 h 14"/>
                <a:gd name="T8" fmla="*/ 13 w 14"/>
                <a:gd name="T9" fmla="*/ 8 h 14"/>
                <a:gd name="T10" fmla="*/ 5 w 14"/>
                <a:gd name="T11" fmla="*/ 4 h 14"/>
                <a:gd name="T12" fmla="*/ 13 w 14"/>
                <a:gd name="T13" fmla="*/ 8 h 14"/>
                <a:gd name="T14" fmla="*/ 14 w 14"/>
                <a:gd name="T15" fmla="*/ 4 h 14"/>
                <a:gd name="T16" fmla="*/ 13 w 14"/>
                <a:gd name="T17" fmla="*/ 1 h 14"/>
                <a:gd name="T18" fmla="*/ 10 w 14"/>
                <a:gd name="T19" fmla="*/ 0 h 14"/>
                <a:gd name="T20" fmla="*/ 6 w 14"/>
                <a:gd name="T21" fmla="*/ 1 h 14"/>
                <a:gd name="T22" fmla="*/ 14 w 14"/>
                <a:gd name="T23"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4">
                  <a:moveTo>
                    <a:pt x="14" y="4"/>
                  </a:moveTo>
                  <a:lnTo>
                    <a:pt x="6" y="1"/>
                  </a:lnTo>
                  <a:lnTo>
                    <a:pt x="0" y="8"/>
                  </a:lnTo>
                  <a:lnTo>
                    <a:pt x="6" y="14"/>
                  </a:lnTo>
                  <a:lnTo>
                    <a:pt x="13" y="8"/>
                  </a:lnTo>
                  <a:lnTo>
                    <a:pt x="5" y="4"/>
                  </a:lnTo>
                  <a:lnTo>
                    <a:pt x="13" y="8"/>
                  </a:lnTo>
                  <a:lnTo>
                    <a:pt x="14" y="4"/>
                  </a:lnTo>
                  <a:lnTo>
                    <a:pt x="13" y="1"/>
                  </a:lnTo>
                  <a:lnTo>
                    <a:pt x="10" y="0"/>
                  </a:lnTo>
                  <a:lnTo>
                    <a:pt x="6" y="1"/>
                  </a:lnTo>
                  <a:lnTo>
                    <a:pt x="14"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81" name="Freeform 1113"/>
            <p:cNvSpPr>
              <a:spLocks/>
            </p:cNvSpPr>
            <p:nvPr/>
          </p:nvSpPr>
          <p:spPr bwMode="auto">
            <a:xfrm>
              <a:off x="2267" y="3822"/>
              <a:ext cx="4" cy="9"/>
            </a:xfrm>
            <a:custGeom>
              <a:avLst/>
              <a:gdLst>
                <a:gd name="T0" fmla="*/ 4 w 13"/>
                <a:gd name="T1" fmla="*/ 21 h 28"/>
                <a:gd name="T2" fmla="*/ 13 w 13"/>
                <a:gd name="T3" fmla="*/ 23 h 28"/>
                <a:gd name="T4" fmla="*/ 9 w 13"/>
                <a:gd name="T5" fmla="*/ 0 h 28"/>
                <a:gd name="T6" fmla="*/ 0 w 13"/>
                <a:gd name="T7" fmla="*/ 0 h 28"/>
                <a:gd name="T8" fmla="*/ 4 w 13"/>
                <a:gd name="T9" fmla="*/ 23 h 28"/>
                <a:gd name="T10" fmla="*/ 13 w 13"/>
                <a:gd name="T11" fmla="*/ 25 h 28"/>
                <a:gd name="T12" fmla="*/ 4 w 13"/>
                <a:gd name="T13" fmla="*/ 23 h 28"/>
                <a:gd name="T14" fmla="*/ 5 w 13"/>
                <a:gd name="T15" fmla="*/ 27 h 28"/>
                <a:gd name="T16" fmla="*/ 8 w 13"/>
                <a:gd name="T17" fmla="*/ 28 h 28"/>
                <a:gd name="T18" fmla="*/ 12 w 13"/>
                <a:gd name="T19" fmla="*/ 27 h 28"/>
                <a:gd name="T20" fmla="*/ 13 w 13"/>
                <a:gd name="T21" fmla="*/ 23 h 28"/>
                <a:gd name="T22" fmla="*/ 4 w 13"/>
                <a:gd name="T23"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28">
                  <a:moveTo>
                    <a:pt x="4" y="21"/>
                  </a:moveTo>
                  <a:lnTo>
                    <a:pt x="13" y="23"/>
                  </a:lnTo>
                  <a:lnTo>
                    <a:pt x="9" y="0"/>
                  </a:lnTo>
                  <a:lnTo>
                    <a:pt x="0" y="0"/>
                  </a:lnTo>
                  <a:lnTo>
                    <a:pt x="4" y="23"/>
                  </a:lnTo>
                  <a:lnTo>
                    <a:pt x="13" y="25"/>
                  </a:lnTo>
                  <a:lnTo>
                    <a:pt x="4" y="23"/>
                  </a:lnTo>
                  <a:lnTo>
                    <a:pt x="5" y="27"/>
                  </a:lnTo>
                  <a:lnTo>
                    <a:pt x="8" y="28"/>
                  </a:lnTo>
                  <a:lnTo>
                    <a:pt x="12" y="27"/>
                  </a:lnTo>
                  <a:lnTo>
                    <a:pt x="13" y="23"/>
                  </a:lnTo>
                  <a:lnTo>
                    <a:pt x="4"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82" name="Freeform 1114"/>
            <p:cNvSpPr>
              <a:spLocks/>
            </p:cNvSpPr>
            <p:nvPr/>
          </p:nvSpPr>
          <p:spPr bwMode="auto">
            <a:xfrm>
              <a:off x="2268" y="3816"/>
              <a:ext cx="9" cy="14"/>
            </a:xfrm>
            <a:custGeom>
              <a:avLst/>
              <a:gdLst>
                <a:gd name="T0" fmla="*/ 24 w 26"/>
                <a:gd name="T1" fmla="*/ 0 h 43"/>
                <a:gd name="T2" fmla="*/ 17 w 26"/>
                <a:gd name="T3" fmla="*/ 2 h 43"/>
                <a:gd name="T4" fmla="*/ 0 w 26"/>
                <a:gd name="T5" fmla="*/ 39 h 43"/>
                <a:gd name="T6" fmla="*/ 9 w 26"/>
                <a:gd name="T7" fmla="*/ 43 h 43"/>
                <a:gd name="T8" fmla="*/ 26 w 26"/>
                <a:gd name="T9" fmla="*/ 7 h 43"/>
                <a:gd name="T10" fmla="*/ 19 w 26"/>
                <a:gd name="T11" fmla="*/ 9 h 43"/>
                <a:gd name="T12" fmla="*/ 26 w 26"/>
                <a:gd name="T13" fmla="*/ 7 h 43"/>
                <a:gd name="T14" fmla="*/ 26 w 26"/>
                <a:gd name="T15" fmla="*/ 3 h 43"/>
                <a:gd name="T16" fmla="*/ 24 w 26"/>
                <a:gd name="T17" fmla="*/ 0 h 43"/>
                <a:gd name="T18" fmla="*/ 19 w 26"/>
                <a:gd name="T19" fmla="*/ 0 h 43"/>
                <a:gd name="T20" fmla="*/ 17 w 26"/>
                <a:gd name="T21" fmla="*/ 2 h 43"/>
                <a:gd name="T22" fmla="*/ 24 w 26"/>
                <a:gd name="T23"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43">
                  <a:moveTo>
                    <a:pt x="24" y="0"/>
                  </a:moveTo>
                  <a:lnTo>
                    <a:pt x="17" y="2"/>
                  </a:lnTo>
                  <a:lnTo>
                    <a:pt x="0" y="39"/>
                  </a:lnTo>
                  <a:lnTo>
                    <a:pt x="9" y="43"/>
                  </a:lnTo>
                  <a:lnTo>
                    <a:pt x="26" y="7"/>
                  </a:lnTo>
                  <a:lnTo>
                    <a:pt x="19" y="9"/>
                  </a:lnTo>
                  <a:lnTo>
                    <a:pt x="26" y="7"/>
                  </a:lnTo>
                  <a:lnTo>
                    <a:pt x="26" y="3"/>
                  </a:lnTo>
                  <a:lnTo>
                    <a:pt x="24" y="0"/>
                  </a:lnTo>
                  <a:lnTo>
                    <a:pt x="19" y="0"/>
                  </a:lnTo>
                  <a:lnTo>
                    <a:pt x="17" y="2"/>
                  </a:lnTo>
                  <a:lnTo>
                    <a:pt x="2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83" name="Freeform 1115"/>
            <p:cNvSpPr>
              <a:spLocks/>
            </p:cNvSpPr>
            <p:nvPr/>
          </p:nvSpPr>
          <p:spPr bwMode="auto">
            <a:xfrm>
              <a:off x="2275" y="3816"/>
              <a:ext cx="14" cy="10"/>
            </a:xfrm>
            <a:custGeom>
              <a:avLst/>
              <a:gdLst>
                <a:gd name="T0" fmla="*/ 33 w 42"/>
                <a:gd name="T1" fmla="*/ 27 h 30"/>
                <a:gd name="T2" fmla="*/ 40 w 42"/>
                <a:gd name="T3" fmla="*/ 20 h 30"/>
                <a:gd name="T4" fmla="*/ 5 w 42"/>
                <a:gd name="T5" fmla="*/ 0 h 30"/>
                <a:gd name="T6" fmla="*/ 0 w 42"/>
                <a:gd name="T7" fmla="*/ 9 h 30"/>
                <a:gd name="T8" fmla="*/ 36 w 42"/>
                <a:gd name="T9" fmla="*/ 30 h 30"/>
                <a:gd name="T10" fmla="*/ 42 w 42"/>
                <a:gd name="T11" fmla="*/ 23 h 30"/>
                <a:gd name="T12" fmla="*/ 36 w 42"/>
                <a:gd name="T13" fmla="*/ 30 h 30"/>
                <a:gd name="T14" fmla="*/ 39 w 42"/>
                <a:gd name="T15" fmla="*/ 30 h 30"/>
                <a:gd name="T16" fmla="*/ 42 w 42"/>
                <a:gd name="T17" fmla="*/ 26 h 30"/>
                <a:gd name="T18" fmla="*/ 42 w 42"/>
                <a:gd name="T19" fmla="*/ 23 h 30"/>
                <a:gd name="T20" fmla="*/ 40 w 42"/>
                <a:gd name="T21" fmla="*/ 20 h 30"/>
                <a:gd name="T22" fmla="*/ 33 w 42"/>
                <a:gd name="T23" fmla="*/ 2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30">
                  <a:moveTo>
                    <a:pt x="33" y="27"/>
                  </a:moveTo>
                  <a:lnTo>
                    <a:pt x="40" y="20"/>
                  </a:lnTo>
                  <a:lnTo>
                    <a:pt x="5" y="0"/>
                  </a:lnTo>
                  <a:lnTo>
                    <a:pt x="0" y="9"/>
                  </a:lnTo>
                  <a:lnTo>
                    <a:pt x="36" y="30"/>
                  </a:lnTo>
                  <a:lnTo>
                    <a:pt x="42" y="23"/>
                  </a:lnTo>
                  <a:lnTo>
                    <a:pt x="36" y="30"/>
                  </a:lnTo>
                  <a:lnTo>
                    <a:pt x="39" y="30"/>
                  </a:lnTo>
                  <a:lnTo>
                    <a:pt x="42" y="26"/>
                  </a:lnTo>
                  <a:lnTo>
                    <a:pt x="42" y="23"/>
                  </a:lnTo>
                  <a:lnTo>
                    <a:pt x="40" y="20"/>
                  </a:lnTo>
                  <a:lnTo>
                    <a:pt x="33" y="2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84" name="Freeform 1116"/>
            <p:cNvSpPr>
              <a:spLocks/>
            </p:cNvSpPr>
            <p:nvPr/>
          </p:nvSpPr>
          <p:spPr bwMode="auto">
            <a:xfrm>
              <a:off x="2283" y="3818"/>
              <a:ext cx="6" cy="7"/>
            </a:xfrm>
            <a:custGeom>
              <a:avLst/>
              <a:gdLst>
                <a:gd name="T0" fmla="*/ 4 w 17"/>
                <a:gd name="T1" fmla="*/ 0 h 19"/>
                <a:gd name="T2" fmla="*/ 0 w 17"/>
                <a:gd name="T3" fmla="*/ 7 h 19"/>
                <a:gd name="T4" fmla="*/ 8 w 17"/>
                <a:gd name="T5" fmla="*/ 19 h 19"/>
                <a:gd name="T6" fmla="*/ 17 w 17"/>
                <a:gd name="T7" fmla="*/ 15 h 19"/>
                <a:gd name="T8" fmla="*/ 9 w 17"/>
                <a:gd name="T9" fmla="*/ 2 h 19"/>
                <a:gd name="T10" fmla="*/ 6 w 17"/>
                <a:gd name="T11" fmla="*/ 9 h 19"/>
                <a:gd name="T12" fmla="*/ 9 w 17"/>
                <a:gd name="T13" fmla="*/ 2 h 19"/>
                <a:gd name="T14" fmla="*/ 7 w 17"/>
                <a:gd name="T15" fmla="*/ 0 h 19"/>
                <a:gd name="T16" fmla="*/ 4 w 17"/>
                <a:gd name="T17" fmla="*/ 0 h 19"/>
                <a:gd name="T18" fmla="*/ 0 w 17"/>
                <a:gd name="T19" fmla="*/ 3 h 19"/>
                <a:gd name="T20" fmla="*/ 0 w 17"/>
                <a:gd name="T21" fmla="*/ 7 h 19"/>
                <a:gd name="T22" fmla="*/ 4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4" y="0"/>
                  </a:moveTo>
                  <a:lnTo>
                    <a:pt x="0" y="7"/>
                  </a:lnTo>
                  <a:lnTo>
                    <a:pt x="8" y="19"/>
                  </a:lnTo>
                  <a:lnTo>
                    <a:pt x="17" y="15"/>
                  </a:lnTo>
                  <a:lnTo>
                    <a:pt x="9" y="2"/>
                  </a:lnTo>
                  <a:lnTo>
                    <a:pt x="6" y="9"/>
                  </a:lnTo>
                  <a:lnTo>
                    <a:pt x="9" y="2"/>
                  </a:lnTo>
                  <a:lnTo>
                    <a:pt x="7" y="0"/>
                  </a:lnTo>
                  <a:lnTo>
                    <a:pt x="4" y="0"/>
                  </a:lnTo>
                  <a:lnTo>
                    <a:pt x="0" y="3"/>
                  </a:lnTo>
                  <a:lnTo>
                    <a:pt x="0" y="7"/>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85" name="Freeform 1117"/>
            <p:cNvSpPr>
              <a:spLocks/>
            </p:cNvSpPr>
            <p:nvPr/>
          </p:nvSpPr>
          <p:spPr bwMode="auto">
            <a:xfrm>
              <a:off x="2284" y="3816"/>
              <a:ext cx="13" cy="5"/>
            </a:xfrm>
            <a:custGeom>
              <a:avLst/>
              <a:gdLst>
                <a:gd name="T0" fmla="*/ 38 w 38"/>
                <a:gd name="T1" fmla="*/ 1 h 15"/>
                <a:gd name="T2" fmla="*/ 38 w 38"/>
                <a:gd name="T3" fmla="*/ 1 h 15"/>
                <a:gd name="T4" fmla="*/ 32 w 38"/>
                <a:gd name="T5" fmla="*/ 0 h 15"/>
                <a:gd name="T6" fmla="*/ 27 w 38"/>
                <a:gd name="T7" fmla="*/ 0 h 15"/>
                <a:gd name="T8" fmla="*/ 21 w 38"/>
                <a:gd name="T9" fmla="*/ 1 h 15"/>
                <a:gd name="T10" fmla="*/ 16 w 38"/>
                <a:gd name="T11" fmla="*/ 2 h 15"/>
                <a:gd name="T12" fmla="*/ 9 w 38"/>
                <a:gd name="T13" fmla="*/ 4 h 15"/>
                <a:gd name="T14" fmla="*/ 4 w 38"/>
                <a:gd name="T15" fmla="*/ 5 h 15"/>
                <a:gd name="T16" fmla="*/ 1 w 38"/>
                <a:gd name="T17" fmla="*/ 6 h 15"/>
                <a:gd name="T18" fmla="*/ 0 w 38"/>
                <a:gd name="T19" fmla="*/ 6 h 15"/>
                <a:gd name="T20" fmla="*/ 2 w 38"/>
                <a:gd name="T21" fmla="*/ 15 h 15"/>
                <a:gd name="T22" fmla="*/ 3 w 38"/>
                <a:gd name="T23" fmla="*/ 15 h 15"/>
                <a:gd name="T24" fmla="*/ 7 w 38"/>
                <a:gd name="T25" fmla="*/ 14 h 15"/>
                <a:gd name="T26" fmla="*/ 11 w 38"/>
                <a:gd name="T27" fmla="*/ 13 h 15"/>
                <a:gd name="T28" fmla="*/ 16 w 38"/>
                <a:gd name="T29" fmla="*/ 12 h 15"/>
                <a:gd name="T30" fmla="*/ 21 w 38"/>
                <a:gd name="T31" fmla="*/ 10 h 15"/>
                <a:gd name="T32" fmla="*/ 27 w 38"/>
                <a:gd name="T33" fmla="*/ 9 h 15"/>
                <a:gd name="T34" fmla="*/ 32 w 38"/>
                <a:gd name="T35" fmla="*/ 9 h 15"/>
                <a:gd name="T36" fmla="*/ 33 w 38"/>
                <a:gd name="T37" fmla="*/ 10 h 15"/>
                <a:gd name="T38" fmla="*/ 33 w 38"/>
                <a:gd name="T39" fmla="*/ 10 h 15"/>
                <a:gd name="T40" fmla="*/ 38 w 38"/>
                <a:gd name="T41"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15">
                  <a:moveTo>
                    <a:pt x="38" y="1"/>
                  </a:moveTo>
                  <a:lnTo>
                    <a:pt x="38" y="1"/>
                  </a:lnTo>
                  <a:lnTo>
                    <a:pt x="32" y="0"/>
                  </a:lnTo>
                  <a:lnTo>
                    <a:pt x="27" y="0"/>
                  </a:lnTo>
                  <a:lnTo>
                    <a:pt x="21" y="1"/>
                  </a:lnTo>
                  <a:lnTo>
                    <a:pt x="16" y="2"/>
                  </a:lnTo>
                  <a:lnTo>
                    <a:pt x="9" y="4"/>
                  </a:lnTo>
                  <a:lnTo>
                    <a:pt x="4" y="5"/>
                  </a:lnTo>
                  <a:lnTo>
                    <a:pt x="1" y="6"/>
                  </a:lnTo>
                  <a:lnTo>
                    <a:pt x="0" y="6"/>
                  </a:lnTo>
                  <a:lnTo>
                    <a:pt x="2" y="15"/>
                  </a:lnTo>
                  <a:lnTo>
                    <a:pt x="3" y="15"/>
                  </a:lnTo>
                  <a:lnTo>
                    <a:pt x="7" y="14"/>
                  </a:lnTo>
                  <a:lnTo>
                    <a:pt x="11" y="13"/>
                  </a:lnTo>
                  <a:lnTo>
                    <a:pt x="16" y="12"/>
                  </a:lnTo>
                  <a:lnTo>
                    <a:pt x="21" y="10"/>
                  </a:lnTo>
                  <a:lnTo>
                    <a:pt x="27" y="9"/>
                  </a:lnTo>
                  <a:lnTo>
                    <a:pt x="32" y="9"/>
                  </a:lnTo>
                  <a:lnTo>
                    <a:pt x="33" y="10"/>
                  </a:lnTo>
                  <a:lnTo>
                    <a:pt x="33" y="10"/>
                  </a:lnTo>
                  <a:lnTo>
                    <a:pt x="3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86" name="Freeform 1118"/>
            <p:cNvSpPr>
              <a:spLocks/>
            </p:cNvSpPr>
            <p:nvPr/>
          </p:nvSpPr>
          <p:spPr bwMode="auto">
            <a:xfrm>
              <a:off x="2295" y="3817"/>
              <a:ext cx="4" cy="7"/>
            </a:xfrm>
            <a:custGeom>
              <a:avLst/>
              <a:gdLst>
                <a:gd name="T0" fmla="*/ 2 w 11"/>
                <a:gd name="T1" fmla="*/ 14 h 22"/>
                <a:gd name="T2" fmla="*/ 10 w 11"/>
                <a:gd name="T3" fmla="*/ 17 h 22"/>
                <a:gd name="T4" fmla="*/ 11 w 11"/>
                <a:gd name="T5" fmla="*/ 16 h 22"/>
                <a:gd name="T6" fmla="*/ 10 w 11"/>
                <a:gd name="T7" fmla="*/ 12 h 22"/>
                <a:gd name="T8" fmla="*/ 9 w 11"/>
                <a:gd name="T9" fmla="*/ 6 h 22"/>
                <a:gd name="T10" fmla="*/ 5 w 11"/>
                <a:gd name="T11" fmla="*/ 0 h 22"/>
                <a:gd name="T12" fmla="*/ 0 w 11"/>
                <a:gd name="T13" fmla="*/ 9 h 22"/>
                <a:gd name="T14" fmla="*/ 0 w 11"/>
                <a:gd name="T15" fmla="*/ 11 h 22"/>
                <a:gd name="T16" fmla="*/ 1 w 11"/>
                <a:gd name="T17" fmla="*/ 12 h 22"/>
                <a:gd name="T18" fmla="*/ 0 w 11"/>
                <a:gd name="T19" fmla="*/ 16 h 22"/>
                <a:gd name="T20" fmla="*/ 1 w 11"/>
                <a:gd name="T21" fmla="*/ 17 h 22"/>
                <a:gd name="T22" fmla="*/ 9 w 11"/>
                <a:gd name="T23" fmla="*/ 21 h 22"/>
                <a:gd name="T24" fmla="*/ 1 w 11"/>
                <a:gd name="T25" fmla="*/ 17 h 22"/>
                <a:gd name="T26" fmla="*/ 2 w 11"/>
                <a:gd name="T27" fmla="*/ 21 h 22"/>
                <a:gd name="T28" fmla="*/ 6 w 11"/>
                <a:gd name="T29" fmla="*/ 22 h 22"/>
                <a:gd name="T30" fmla="*/ 9 w 11"/>
                <a:gd name="T31" fmla="*/ 21 h 22"/>
                <a:gd name="T32" fmla="*/ 10 w 11"/>
                <a:gd name="T33" fmla="*/ 17 h 22"/>
                <a:gd name="T34" fmla="*/ 2 w 11"/>
                <a:gd name="T35" fmla="*/ 1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22">
                  <a:moveTo>
                    <a:pt x="2" y="14"/>
                  </a:moveTo>
                  <a:lnTo>
                    <a:pt x="10" y="17"/>
                  </a:lnTo>
                  <a:lnTo>
                    <a:pt x="11" y="16"/>
                  </a:lnTo>
                  <a:lnTo>
                    <a:pt x="10" y="12"/>
                  </a:lnTo>
                  <a:lnTo>
                    <a:pt x="9" y="6"/>
                  </a:lnTo>
                  <a:lnTo>
                    <a:pt x="5" y="0"/>
                  </a:lnTo>
                  <a:lnTo>
                    <a:pt x="0" y="9"/>
                  </a:lnTo>
                  <a:lnTo>
                    <a:pt x="0" y="11"/>
                  </a:lnTo>
                  <a:lnTo>
                    <a:pt x="1" y="12"/>
                  </a:lnTo>
                  <a:lnTo>
                    <a:pt x="0" y="16"/>
                  </a:lnTo>
                  <a:lnTo>
                    <a:pt x="1" y="17"/>
                  </a:lnTo>
                  <a:lnTo>
                    <a:pt x="9" y="21"/>
                  </a:lnTo>
                  <a:lnTo>
                    <a:pt x="1" y="17"/>
                  </a:lnTo>
                  <a:lnTo>
                    <a:pt x="2" y="21"/>
                  </a:lnTo>
                  <a:lnTo>
                    <a:pt x="6" y="22"/>
                  </a:lnTo>
                  <a:lnTo>
                    <a:pt x="9" y="21"/>
                  </a:lnTo>
                  <a:lnTo>
                    <a:pt x="10" y="17"/>
                  </a:lnTo>
                  <a:lnTo>
                    <a:pt x="2"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87" name="Freeform 1119"/>
            <p:cNvSpPr>
              <a:spLocks/>
            </p:cNvSpPr>
            <p:nvPr/>
          </p:nvSpPr>
          <p:spPr bwMode="auto">
            <a:xfrm>
              <a:off x="2296" y="3810"/>
              <a:ext cx="6" cy="14"/>
            </a:xfrm>
            <a:custGeom>
              <a:avLst/>
              <a:gdLst>
                <a:gd name="T0" fmla="*/ 15 w 19"/>
                <a:gd name="T1" fmla="*/ 1 h 40"/>
                <a:gd name="T2" fmla="*/ 8 w 19"/>
                <a:gd name="T3" fmla="*/ 6 h 40"/>
                <a:gd name="T4" fmla="*/ 8 w 19"/>
                <a:gd name="T5" fmla="*/ 9 h 40"/>
                <a:gd name="T6" fmla="*/ 7 w 19"/>
                <a:gd name="T7" fmla="*/ 17 h 40"/>
                <a:gd name="T8" fmla="*/ 4 w 19"/>
                <a:gd name="T9" fmla="*/ 27 h 40"/>
                <a:gd name="T10" fmla="*/ 0 w 19"/>
                <a:gd name="T11" fmla="*/ 33 h 40"/>
                <a:gd name="T12" fmla="*/ 7 w 19"/>
                <a:gd name="T13" fmla="*/ 40 h 40"/>
                <a:gd name="T14" fmla="*/ 13 w 19"/>
                <a:gd name="T15" fmla="*/ 30 h 40"/>
                <a:gd name="T16" fmla="*/ 16 w 19"/>
                <a:gd name="T17" fmla="*/ 19 h 40"/>
                <a:gd name="T18" fmla="*/ 17 w 19"/>
                <a:gd name="T19" fmla="*/ 9 h 40"/>
                <a:gd name="T20" fmla="*/ 17 w 19"/>
                <a:gd name="T21" fmla="*/ 6 h 40"/>
                <a:gd name="T22" fmla="*/ 11 w 19"/>
                <a:gd name="T23" fmla="*/ 10 h 40"/>
                <a:gd name="T24" fmla="*/ 19 w 19"/>
                <a:gd name="T25" fmla="*/ 6 h 40"/>
                <a:gd name="T26" fmla="*/ 16 w 19"/>
                <a:gd name="T27" fmla="*/ 2 h 40"/>
                <a:gd name="T28" fmla="*/ 13 w 19"/>
                <a:gd name="T29" fmla="*/ 0 h 40"/>
                <a:gd name="T30" fmla="*/ 9 w 19"/>
                <a:gd name="T31" fmla="*/ 2 h 40"/>
                <a:gd name="T32" fmla="*/ 7 w 19"/>
                <a:gd name="T33" fmla="*/ 6 h 40"/>
                <a:gd name="T34" fmla="*/ 15 w 19"/>
                <a:gd name="T35" fmla="*/ 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40">
                  <a:moveTo>
                    <a:pt x="15" y="1"/>
                  </a:moveTo>
                  <a:lnTo>
                    <a:pt x="8" y="6"/>
                  </a:lnTo>
                  <a:lnTo>
                    <a:pt x="8" y="9"/>
                  </a:lnTo>
                  <a:lnTo>
                    <a:pt x="7" y="17"/>
                  </a:lnTo>
                  <a:lnTo>
                    <a:pt x="4" y="27"/>
                  </a:lnTo>
                  <a:lnTo>
                    <a:pt x="0" y="33"/>
                  </a:lnTo>
                  <a:lnTo>
                    <a:pt x="7" y="40"/>
                  </a:lnTo>
                  <a:lnTo>
                    <a:pt x="13" y="30"/>
                  </a:lnTo>
                  <a:lnTo>
                    <a:pt x="16" y="19"/>
                  </a:lnTo>
                  <a:lnTo>
                    <a:pt x="17" y="9"/>
                  </a:lnTo>
                  <a:lnTo>
                    <a:pt x="17" y="6"/>
                  </a:lnTo>
                  <a:lnTo>
                    <a:pt x="11" y="10"/>
                  </a:lnTo>
                  <a:lnTo>
                    <a:pt x="19" y="6"/>
                  </a:lnTo>
                  <a:lnTo>
                    <a:pt x="16" y="2"/>
                  </a:lnTo>
                  <a:lnTo>
                    <a:pt x="13" y="0"/>
                  </a:lnTo>
                  <a:lnTo>
                    <a:pt x="9" y="2"/>
                  </a:lnTo>
                  <a:lnTo>
                    <a:pt x="7" y="6"/>
                  </a:lnTo>
                  <a:lnTo>
                    <a:pt x="15"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88" name="Freeform 1120"/>
            <p:cNvSpPr>
              <a:spLocks/>
            </p:cNvSpPr>
            <p:nvPr/>
          </p:nvSpPr>
          <p:spPr bwMode="auto">
            <a:xfrm>
              <a:off x="2300" y="3811"/>
              <a:ext cx="6" cy="5"/>
            </a:xfrm>
            <a:custGeom>
              <a:avLst/>
              <a:gdLst>
                <a:gd name="T0" fmla="*/ 9 w 18"/>
                <a:gd name="T1" fmla="*/ 11 h 16"/>
                <a:gd name="T2" fmla="*/ 16 w 18"/>
                <a:gd name="T3" fmla="*/ 7 h 16"/>
                <a:gd name="T4" fmla="*/ 4 w 18"/>
                <a:gd name="T5" fmla="*/ 0 h 16"/>
                <a:gd name="T6" fmla="*/ 0 w 18"/>
                <a:gd name="T7" fmla="*/ 9 h 16"/>
                <a:gd name="T8" fmla="*/ 11 w 18"/>
                <a:gd name="T9" fmla="*/ 16 h 16"/>
                <a:gd name="T10" fmla="*/ 18 w 18"/>
                <a:gd name="T11" fmla="*/ 11 h 16"/>
                <a:gd name="T12" fmla="*/ 11 w 18"/>
                <a:gd name="T13" fmla="*/ 16 h 16"/>
                <a:gd name="T14" fmla="*/ 14 w 18"/>
                <a:gd name="T15" fmla="*/ 16 h 16"/>
                <a:gd name="T16" fmla="*/ 18 w 18"/>
                <a:gd name="T17" fmla="*/ 13 h 16"/>
                <a:gd name="T18" fmla="*/ 18 w 18"/>
                <a:gd name="T19" fmla="*/ 9 h 16"/>
                <a:gd name="T20" fmla="*/ 16 w 18"/>
                <a:gd name="T21" fmla="*/ 7 h 16"/>
                <a:gd name="T22" fmla="*/ 9 w 18"/>
                <a:gd name="T23"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6">
                  <a:moveTo>
                    <a:pt x="9" y="11"/>
                  </a:moveTo>
                  <a:lnTo>
                    <a:pt x="16" y="7"/>
                  </a:lnTo>
                  <a:lnTo>
                    <a:pt x="4" y="0"/>
                  </a:lnTo>
                  <a:lnTo>
                    <a:pt x="0" y="9"/>
                  </a:lnTo>
                  <a:lnTo>
                    <a:pt x="11" y="16"/>
                  </a:lnTo>
                  <a:lnTo>
                    <a:pt x="18" y="11"/>
                  </a:lnTo>
                  <a:lnTo>
                    <a:pt x="11" y="16"/>
                  </a:lnTo>
                  <a:lnTo>
                    <a:pt x="14" y="16"/>
                  </a:lnTo>
                  <a:lnTo>
                    <a:pt x="18" y="13"/>
                  </a:lnTo>
                  <a:lnTo>
                    <a:pt x="18" y="9"/>
                  </a:lnTo>
                  <a:lnTo>
                    <a:pt x="16" y="7"/>
                  </a:lnTo>
                  <a:lnTo>
                    <a:pt x="9"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89" name="Freeform 1121"/>
            <p:cNvSpPr>
              <a:spLocks/>
            </p:cNvSpPr>
            <p:nvPr/>
          </p:nvSpPr>
          <p:spPr bwMode="auto">
            <a:xfrm>
              <a:off x="2301" y="3801"/>
              <a:ext cx="5" cy="13"/>
            </a:xfrm>
            <a:custGeom>
              <a:avLst/>
              <a:gdLst>
                <a:gd name="T0" fmla="*/ 4 w 13"/>
                <a:gd name="T1" fmla="*/ 0 h 40"/>
                <a:gd name="T2" fmla="*/ 4 w 13"/>
                <a:gd name="T3" fmla="*/ 0 h 40"/>
                <a:gd name="T4" fmla="*/ 0 w 13"/>
                <a:gd name="T5" fmla="*/ 12 h 40"/>
                <a:gd name="T6" fmla="*/ 1 w 13"/>
                <a:gd name="T7" fmla="*/ 24 h 40"/>
                <a:gd name="T8" fmla="*/ 3 w 13"/>
                <a:gd name="T9" fmla="*/ 36 h 40"/>
                <a:gd name="T10" fmla="*/ 4 w 13"/>
                <a:gd name="T11" fmla="*/ 40 h 40"/>
                <a:gd name="T12" fmla="*/ 13 w 13"/>
                <a:gd name="T13" fmla="*/ 40 h 40"/>
                <a:gd name="T14" fmla="*/ 12 w 13"/>
                <a:gd name="T15" fmla="*/ 36 h 40"/>
                <a:gd name="T16" fmla="*/ 13 w 13"/>
                <a:gd name="T17" fmla="*/ 24 h 40"/>
                <a:gd name="T18" fmla="*/ 12 w 13"/>
                <a:gd name="T19" fmla="*/ 12 h 40"/>
                <a:gd name="T20" fmla="*/ 13 w 13"/>
                <a:gd name="T21" fmla="*/ 5 h 40"/>
                <a:gd name="T22" fmla="*/ 13 w 13"/>
                <a:gd name="T23" fmla="*/ 5 h 40"/>
                <a:gd name="T24" fmla="*/ 4 w 13"/>
                <a:gd name="T25"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40">
                  <a:moveTo>
                    <a:pt x="4" y="0"/>
                  </a:moveTo>
                  <a:lnTo>
                    <a:pt x="4" y="0"/>
                  </a:lnTo>
                  <a:lnTo>
                    <a:pt x="0" y="12"/>
                  </a:lnTo>
                  <a:lnTo>
                    <a:pt x="1" y="24"/>
                  </a:lnTo>
                  <a:lnTo>
                    <a:pt x="3" y="36"/>
                  </a:lnTo>
                  <a:lnTo>
                    <a:pt x="4" y="40"/>
                  </a:lnTo>
                  <a:lnTo>
                    <a:pt x="13" y="40"/>
                  </a:lnTo>
                  <a:lnTo>
                    <a:pt x="12" y="36"/>
                  </a:lnTo>
                  <a:lnTo>
                    <a:pt x="13" y="24"/>
                  </a:lnTo>
                  <a:lnTo>
                    <a:pt x="12" y="12"/>
                  </a:lnTo>
                  <a:lnTo>
                    <a:pt x="13" y="5"/>
                  </a:lnTo>
                  <a:lnTo>
                    <a:pt x="13" y="5"/>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90" name="Freeform 1122"/>
            <p:cNvSpPr>
              <a:spLocks/>
            </p:cNvSpPr>
            <p:nvPr/>
          </p:nvSpPr>
          <p:spPr bwMode="auto">
            <a:xfrm>
              <a:off x="2303" y="3791"/>
              <a:ext cx="13" cy="12"/>
            </a:xfrm>
            <a:custGeom>
              <a:avLst/>
              <a:gdLst>
                <a:gd name="T0" fmla="*/ 40 w 40"/>
                <a:gd name="T1" fmla="*/ 0 h 36"/>
                <a:gd name="T2" fmla="*/ 40 w 40"/>
                <a:gd name="T3" fmla="*/ 0 h 36"/>
                <a:gd name="T4" fmla="*/ 35 w 40"/>
                <a:gd name="T5" fmla="*/ 3 h 36"/>
                <a:gd name="T6" fmla="*/ 29 w 40"/>
                <a:gd name="T7" fmla="*/ 5 h 36"/>
                <a:gd name="T8" fmla="*/ 25 w 40"/>
                <a:gd name="T9" fmla="*/ 8 h 36"/>
                <a:gd name="T10" fmla="*/ 19 w 40"/>
                <a:gd name="T11" fmla="*/ 12 h 36"/>
                <a:gd name="T12" fmla="*/ 12 w 40"/>
                <a:gd name="T13" fmla="*/ 18 h 36"/>
                <a:gd name="T14" fmla="*/ 8 w 40"/>
                <a:gd name="T15" fmla="*/ 22 h 36"/>
                <a:gd name="T16" fmla="*/ 3 w 40"/>
                <a:gd name="T17" fmla="*/ 27 h 36"/>
                <a:gd name="T18" fmla="*/ 0 w 40"/>
                <a:gd name="T19" fmla="*/ 31 h 36"/>
                <a:gd name="T20" fmla="*/ 9 w 40"/>
                <a:gd name="T21" fmla="*/ 36 h 36"/>
                <a:gd name="T22" fmla="*/ 10 w 40"/>
                <a:gd name="T23" fmla="*/ 34 h 36"/>
                <a:gd name="T24" fmla="*/ 15 w 40"/>
                <a:gd name="T25" fmla="*/ 29 h 36"/>
                <a:gd name="T26" fmla="*/ 19 w 40"/>
                <a:gd name="T27" fmla="*/ 24 h 36"/>
                <a:gd name="T28" fmla="*/ 24 w 40"/>
                <a:gd name="T29" fmla="*/ 21 h 36"/>
                <a:gd name="T30" fmla="*/ 29 w 40"/>
                <a:gd name="T31" fmla="*/ 18 h 36"/>
                <a:gd name="T32" fmla="*/ 34 w 40"/>
                <a:gd name="T33" fmla="*/ 14 h 36"/>
                <a:gd name="T34" fmla="*/ 37 w 40"/>
                <a:gd name="T35" fmla="*/ 12 h 36"/>
                <a:gd name="T36" fmla="*/ 40 w 40"/>
                <a:gd name="T37" fmla="*/ 12 h 36"/>
                <a:gd name="T38" fmla="*/ 40 w 40"/>
                <a:gd name="T39" fmla="*/ 12 h 36"/>
                <a:gd name="T40" fmla="*/ 40 w 40"/>
                <a:gd name="T4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36">
                  <a:moveTo>
                    <a:pt x="40" y="0"/>
                  </a:moveTo>
                  <a:lnTo>
                    <a:pt x="40" y="0"/>
                  </a:lnTo>
                  <a:lnTo>
                    <a:pt x="35" y="3"/>
                  </a:lnTo>
                  <a:lnTo>
                    <a:pt x="29" y="5"/>
                  </a:lnTo>
                  <a:lnTo>
                    <a:pt x="25" y="8"/>
                  </a:lnTo>
                  <a:lnTo>
                    <a:pt x="19" y="12"/>
                  </a:lnTo>
                  <a:lnTo>
                    <a:pt x="12" y="18"/>
                  </a:lnTo>
                  <a:lnTo>
                    <a:pt x="8" y="22"/>
                  </a:lnTo>
                  <a:lnTo>
                    <a:pt x="3" y="27"/>
                  </a:lnTo>
                  <a:lnTo>
                    <a:pt x="0" y="31"/>
                  </a:lnTo>
                  <a:lnTo>
                    <a:pt x="9" y="36"/>
                  </a:lnTo>
                  <a:lnTo>
                    <a:pt x="10" y="34"/>
                  </a:lnTo>
                  <a:lnTo>
                    <a:pt x="15" y="29"/>
                  </a:lnTo>
                  <a:lnTo>
                    <a:pt x="19" y="24"/>
                  </a:lnTo>
                  <a:lnTo>
                    <a:pt x="24" y="21"/>
                  </a:lnTo>
                  <a:lnTo>
                    <a:pt x="29" y="18"/>
                  </a:lnTo>
                  <a:lnTo>
                    <a:pt x="34" y="14"/>
                  </a:lnTo>
                  <a:lnTo>
                    <a:pt x="37" y="12"/>
                  </a:lnTo>
                  <a:lnTo>
                    <a:pt x="40" y="12"/>
                  </a:lnTo>
                  <a:lnTo>
                    <a:pt x="40" y="12"/>
                  </a:lnTo>
                  <a:lnTo>
                    <a:pt x="4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91" name="Freeform 1123"/>
            <p:cNvSpPr>
              <a:spLocks/>
            </p:cNvSpPr>
            <p:nvPr/>
          </p:nvSpPr>
          <p:spPr bwMode="auto">
            <a:xfrm>
              <a:off x="2315" y="3791"/>
              <a:ext cx="4" cy="8"/>
            </a:xfrm>
            <a:custGeom>
              <a:avLst/>
              <a:gdLst>
                <a:gd name="T0" fmla="*/ 10 w 11"/>
                <a:gd name="T1" fmla="*/ 15 h 24"/>
                <a:gd name="T2" fmla="*/ 11 w 11"/>
                <a:gd name="T3" fmla="*/ 16 h 24"/>
                <a:gd name="T4" fmla="*/ 11 w 11"/>
                <a:gd name="T5" fmla="*/ 15 h 24"/>
                <a:gd name="T6" fmla="*/ 11 w 11"/>
                <a:gd name="T7" fmla="*/ 12 h 24"/>
                <a:gd name="T8" fmla="*/ 10 w 11"/>
                <a:gd name="T9" fmla="*/ 5 h 24"/>
                <a:gd name="T10" fmla="*/ 3 w 11"/>
                <a:gd name="T11" fmla="*/ 0 h 24"/>
                <a:gd name="T12" fmla="*/ 3 w 11"/>
                <a:gd name="T13" fmla="*/ 12 h 24"/>
                <a:gd name="T14" fmla="*/ 0 w 11"/>
                <a:gd name="T15" fmla="*/ 10 h 24"/>
                <a:gd name="T16" fmla="*/ 2 w 11"/>
                <a:gd name="T17" fmla="*/ 12 h 24"/>
                <a:gd name="T18" fmla="*/ 2 w 11"/>
                <a:gd name="T19" fmla="*/ 18 h 24"/>
                <a:gd name="T20" fmla="*/ 6 w 11"/>
                <a:gd name="T21" fmla="*/ 23 h 24"/>
                <a:gd name="T22" fmla="*/ 7 w 11"/>
                <a:gd name="T23" fmla="*/ 24 h 24"/>
                <a:gd name="T24" fmla="*/ 10 w 11"/>
                <a:gd name="T25"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4">
                  <a:moveTo>
                    <a:pt x="10" y="15"/>
                  </a:moveTo>
                  <a:lnTo>
                    <a:pt x="11" y="16"/>
                  </a:lnTo>
                  <a:lnTo>
                    <a:pt x="11" y="15"/>
                  </a:lnTo>
                  <a:lnTo>
                    <a:pt x="11" y="12"/>
                  </a:lnTo>
                  <a:lnTo>
                    <a:pt x="10" y="5"/>
                  </a:lnTo>
                  <a:lnTo>
                    <a:pt x="3" y="0"/>
                  </a:lnTo>
                  <a:lnTo>
                    <a:pt x="3" y="12"/>
                  </a:lnTo>
                  <a:lnTo>
                    <a:pt x="0" y="10"/>
                  </a:lnTo>
                  <a:lnTo>
                    <a:pt x="2" y="12"/>
                  </a:lnTo>
                  <a:lnTo>
                    <a:pt x="2" y="18"/>
                  </a:lnTo>
                  <a:lnTo>
                    <a:pt x="6" y="23"/>
                  </a:lnTo>
                  <a:lnTo>
                    <a:pt x="7" y="24"/>
                  </a:lnTo>
                  <a:lnTo>
                    <a:pt x="10"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92" name="Freeform 1124"/>
            <p:cNvSpPr>
              <a:spLocks/>
            </p:cNvSpPr>
            <p:nvPr/>
          </p:nvSpPr>
          <p:spPr bwMode="auto">
            <a:xfrm>
              <a:off x="2317" y="3796"/>
              <a:ext cx="10" cy="10"/>
            </a:xfrm>
            <a:custGeom>
              <a:avLst/>
              <a:gdLst>
                <a:gd name="T0" fmla="*/ 30 w 30"/>
                <a:gd name="T1" fmla="*/ 30 h 30"/>
                <a:gd name="T2" fmla="*/ 30 w 30"/>
                <a:gd name="T3" fmla="*/ 30 h 30"/>
                <a:gd name="T4" fmla="*/ 27 w 30"/>
                <a:gd name="T5" fmla="*/ 21 h 30"/>
                <a:gd name="T6" fmla="*/ 19 w 30"/>
                <a:gd name="T7" fmla="*/ 12 h 30"/>
                <a:gd name="T8" fmla="*/ 9 w 30"/>
                <a:gd name="T9" fmla="*/ 5 h 30"/>
                <a:gd name="T10" fmla="*/ 3 w 30"/>
                <a:gd name="T11" fmla="*/ 0 h 30"/>
                <a:gd name="T12" fmla="*/ 0 w 30"/>
                <a:gd name="T13" fmla="*/ 9 h 30"/>
                <a:gd name="T14" fmla="*/ 5 w 30"/>
                <a:gd name="T15" fmla="*/ 12 h 30"/>
                <a:gd name="T16" fmla="*/ 12 w 30"/>
                <a:gd name="T17" fmla="*/ 19 h 30"/>
                <a:gd name="T18" fmla="*/ 17 w 30"/>
                <a:gd name="T19" fmla="*/ 26 h 30"/>
                <a:gd name="T20" fmla="*/ 19 w 30"/>
                <a:gd name="T21" fmla="*/ 30 h 30"/>
                <a:gd name="T22" fmla="*/ 19 w 30"/>
                <a:gd name="T23" fmla="*/ 30 h 30"/>
                <a:gd name="T24" fmla="*/ 30 w 30"/>
                <a:gd name="T25"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30" y="30"/>
                  </a:moveTo>
                  <a:lnTo>
                    <a:pt x="30" y="30"/>
                  </a:lnTo>
                  <a:lnTo>
                    <a:pt x="27" y="21"/>
                  </a:lnTo>
                  <a:lnTo>
                    <a:pt x="19" y="12"/>
                  </a:lnTo>
                  <a:lnTo>
                    <a:pt x="9" y="5"/>
                  </a:lnTo>
                  <a:lnTo>
                    <a:pt x="3" y="0"/>
                  </a:lnTo>
                  <a:lnTo>
                    <a:pt x="0" y="9"/>
                  </a:lnTo>
                  <a:lnTo>
                    <a:pt x="5" y="12"/>
                  </a:lnTo>
                  <a:lnTo>
                    <a:pt x="12" y="19"/>
                  </a:lnTo>
                  <a:lnTo>
                    <a:pt x="17" y="26"/>
                  </a:lnTo>
                  <a:lnTo>
                    <a:pt x="19" y="30"/>
                  </a:lnTo>
                  <a:lnTo>
                    <a:pt x="19" y="30"/>
                  </a:lnTo>
                  <a:lnTo>
                    <a:pt x="30"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93" name="Freeform 1125"/>
            <p:cNvSpPr>
              <a:spLocks/>
            </p:cNvSpPr>
            <p:nvPr/>
          </p:nvSpPr>
          <p:spPr bwMode="auto">
            <a:xfrm>
              <a:off x="2324" y="3806"/>
              <a:ext cx="7" cy="23"/>
            </a:xfrm>
            <a:custGeom>
              <a:avLst/>
              <a:gdLst>
                <a:gd name="T0" fmla="*/ 15 w 23"/>
                <a:gd name="T1" fmla="*/ 63 h 71"/>
                <a:gd name="T2" fmla="*/ 23 w 23"/>
                <a:gd name="T3" fmla="*/ 65 h 71"/>
                <a:gd name="T4" fmla="*/ 19 w 23"/>
                <a:gd name="T5" fmla="*/ 53 h 71"/>
                <a:gd name="T6" fmla="*/ 16 w 23"/>
                <a:gd name="T7" fmla="*/ 32 h 71"/>
                <a:gd name="T8" fmla="*/ 11 w 23"/>
                <a:gd name="T9" fmla="*/ 13 h 71"/>
                <a:gd name="T10" fmla="*/ 11 w 23"/>
                <a:gd name="T11" fmla="*/ 0 h 71"/>
                <a:gd name="T12" fmla="*/ 0 w 23"/>
                <a:gd name="T13" fmla="*/ 0 h 71"/>
                <a:gd name="T14" fmla="*/ 2 w 23"/>
                <a:gd name="T15" fmla="*/ 13 h 71"/>
                <a:gd name="T16" fmla="*/ 6 w 23"/>
                <a:gd name="T17" fmla="*/ 32 h 71"/>
                <a:gd name="T18" fmla="*/ 10 w 23"/>
                <a:gd name="T19" fmla="*/ 53 h 71"/>
                <a:gd name="T20" fmla="*/ 13 w 23"/>
                <a:gd name="T21" fmla="*/ 68 h 71"/>
                <a:gd name="T22" fmla="*/ 21 w 23"/>
                <a:gd name="T23" fmla="*/ 70 h 71"/>
                <a:gd name="T24" fmla="*/ 13 w 23"/>
                <a:gd name="T25" fmla="*/ 68 h 71"/>
                <a:gd name="T26" fmla="*/ 16 w 23"/>
                <a:gd name="T27" fmla="*/ 70 h 71"/>
                <a:gd name="T28" fmla="*/ 19 w 23"/>
                <a:gd name="T29" fmla="*/ 71 h 71"/>
                <a:gd name="T30" fmla="*/ 21 w 23"/>
                <a:gd name="T31" fmla="*/ 69 h 71"/>
                <a:gd name="T32" fmla="*/ 23 w 23"/>
                <a:gd name="T33" fmla="*/ 65 h 71"/>
                <a:gd name="T34" fmla="*/ 15 w 23"/>
                <a:gd name="T35" fmla="*/ 63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71">
                  <a:moveTo>
                    <a:pt x="15" y="63"/>
                  </a:moveTo>
                  <a:lnTo>
                    <a:pt x="23" y="65"/>
                  </a:lnTo>
                  <a:lnTo>
                    <a:pt x="19" y="53"/>
                  </a:lnTo>
                  <a:lnTo>
                    <a:pt x="16" y="32"/>
                  </a:lnTo>
                  <a:lnTo>
                    <a:pt x="11" y="13"/>
                  </a:lnTo>
                  <a:lnTo>
                    <a:pt x="11" y="0"/>
                  </a:lnTo>
                  <a:lnTo>
                    <a:pt x="0" y="0"/>
                  </a:lnTo>
                  <a:lnTo>
                    <a:pt x="2" y="13"/>
                  </a:lnTo>
                  <a:lnTo>
                    <a:pt x="6" y="32"/>
                  </a:lnTo>
                  <a:lnTo>
                    <a:pt x="10" y="53"/>
                  </a:lnTo>
                  <a:lnTo>
                    <a:pt x="13" y="68"/>
                  </a:lnTo>
                  <a:lnTo>
                    <a:pt x="21" y="70"/>
                  </a:lnTo>
                  <a:lnTo>
                    <a:pt x="13" y="68"/>
                  </a:lnTo>
                  <a:lnTo>
                    <a:pt x="16" y="70"/>
                  </a:lnTo>
                  <a:lnTo>
                    <a:pt x="19" y="71"/>
                  </a:lnTo>
                  <a:lnTo>
                    <a:pt x="21" y="69"/>
                  </a:lnTo>
                  <a:lnTo>
                    <a:pt x="23" y="65"/>
                  </a:lnTo>
                  <a:lnTo>
                    <a:pt x="15" y="6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94" name="Freeform 1126"/>
            <p:cNvSpPr>
              <a:spLocks/>
            </p:cNvSpPr>
            <p:nvPr/>
          </p:nvSpPr>
          <p:spPr bwMode="auto">
            <a:xfrm>
              <a:off x="2329" y="3819"/>
              <a:ext cx="12" cy="10"/>
            </a:xfrm>
            <a:custGeom>
              <a:avLst/>
              <a:gdLst>
                <a:gd name="T0" fmla="*/ 38 w 38"/>
                <a:gd name="T1" fmla="*/ 0 h 30"/>
                <a:gd name="T2" fmla="*/ 38 w 38"/>
                <a:gd name="T3" fmla="*/ 0 h 30"/>
                <a:gd name="T4" fmla="*/ 35 w 38"/>
                <a:gd name="T5" fmla="*/ 1 h 30"/>
                <a:gd name="T6" fmla="*/ 30 w 38"/>
                <a:gd name="T7" fmla="*/ 4 h 30"/>
                <a:gd name="T8" fmla="*/ 25 w 38"/>
                <a:gd name="T9" fmla="*/ 5 h 30"/>
                <a:gd name="T10" fmla="*/ 20 w 38"/>
                <a:gd name="T11" fmla="*/ 8 h 30"/>
                <a:gd name="T12" fmla="*/ 14 w 38"/>
                <a:gd name="T13" fmla="*/ 10 h 30"/>
                <a:gd name="T14" fmla="*/ 9 w 38"/>
                <a:gd name="T15" fmla="*/ 15 h 30"/>
                <a:gd name="T16" fmla="*/ 3 w 38"/>
                <a:gd name="T17" fmla="*/ 20 h 30"/>
                <a:gd name="T18" fmla="*/ 0 w 38"/>
                <a:gd name="T19" fmla="*/ 23 h 30"/>
                <a:gd name="T20" fmla="*/ 6 w 38"/>
                <a:gd name="T21" fmla="*/ 30 h 30"/>
                <a:gd name="T22" fmla="*/ 10 w 38"/>
                <a:gd name="T23" fmla="*/ 26 h 30"/>
                <a:gd name="T24" fmla="*/ 16 w 38"/>
                <a:gd name="T25" fmla="*/ 22 h 30"/>
                <a:gd name="T26" fmla="*/ 19 w 38"/>
                <a:gd name="T27" fmla="*/ 20 h 30"/>
                <a:gd name="T28" fmla="*/ 25 w 38"/>
                <a:gd name="T29" fmla="*/ 17 h 30"/>
                <a:gd name="T30" fmla="*/ 29 w 38"/>
                <a:gd name="T31" fmla="*/ 14 h 30"/>
                <a:gd name="T32" fmla="*/ 33 w 38"/>
                <a:gd name="T33" fmla="*/ 13 h 30"/>
                <a:gd name="T34" fmla="*/ 37 w 38"/>
                <a:gd name="T35" fmla="*/ 10 h 30"/>
                <a:gd name="T36" fmla="*/ 38 w 38"/>
                <a:gd name="T37" fmla="*/ 12 h 30"/>
                <a:gd name="T38" fmla="*/ 38 w 38"/>
                <a:gd name="T39" fmla="*/ 12 h 30"/>
                <a:gd name="T40" fmla="*/ 38 w 38"/>
                <a:gd name="T4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30">
                  <a:moveTo>
                    <a:pt x="38" y="0"/>
                  </a:moveTo>
                  <a:lnTo>
                    <a:pt x="38" y="0"/>
                  </a:lnTo>
                  <a:lnTo>
                    <a:pt x="35" y="1"/>
                  </a:lnTo>
                  <a:lnTo>
                    <a:pt x="30" y="4"/>
                  </a:lnTo>
                  <a:lnTo>
                    <a:pt x="25" y="5"/>
                  </a:lnTo>
                  <a:lnTo>
                    <a:pt x="20" y="8"/>
                  </a:lnTo>
                  <a:lnTo>
                    <a:pt x="14" y="10"/>
                  </a:lnTo>
                  <a:lnTo>
                    <a:pt x="9" y="15"/>
                  </a:lnTo>
                  <a:lnTo>
                    <a:pt x="3" y="20"/>
                  </a:lnTo>
                  <a:lnTo>
                    <a:pt x="0" y="23"/>
                  </a:lnTo>
                  <a:lnTo>
                    <a:pt x="6" y="30"/>
                  </a:lnTo>
                  <a:lnTo>
                    <a:pt x="10" y="26"/>
                  </a:lnTo>
                  <a:lnTo>
                    <a:pt x="16" y="22"/>
                  </a:lnTo>
                  <a:lnTo>
                    <a:pt x="19" y="20"/>
                  </a:lnTo>
                  <a:lnTo>
                    <a:pt x="25" y="17"/>
                  </a:lnTo>
                  <a:lnTo>
                    <a:pt x="29" y="14"/>
                  </a:lnTo>
                  <a:lnTo>
                    <a:pt x="33" y="13"/>
                  </a:lnTo>
                  <a:lnTo>
                    <a:pt x="37" y="10"/>
                  </a:lnTo>
                  <a:lnTo>
                    <a:pt x="38" y="12"/>
                  </a:lnTo>
                  <a:lnTo>
                    <a:pt x="38" y="12"/>
                  </a:lnTo>
                  <a:lnTo>
                    <a:pt x="3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95" name="Freeform 1127"/>
            <p:cNvSpPr>
              <a:spLocks/>
            </p:cNvSpPr>
            <p:nvPr/>
          </p:nvSpPr>
          <p:spPr bwMode="auto">
            <a:xfrm>
              <a:off x="2341" y="3819"/>
              <a:ext cx="8" cy="5"/>
            </a:xfrm>
            <a:custGeom>
              <a:avLst/>
              <a:gdLst>
                <a:gd name="T0" fmla="*/ 24 w 24"/>
                <a:gd name="T1" fmla="*/ 15 h 15"/>
                <a:gd name="T2" fmla="*/ 24 w 24"/>
                <a:gd name="T3" fmla="*/ 15 h 15"/>
                <a:gd name="T4" fmla="*/ 20 w 24"/>
                <a:gd name="T5" fmla="*/ 7 h 15"/>
                <a:gd name="T6" fmla="*/ 14 w 24"/>
                <a:gd name="T7" fmla="*/ 4 h 15"/>
                <a:gd name="T8" fmla="*/ 6 w 24"/>
                <a:gd name="T9" fmla="*/ 1 h 15"/>
                <a:gd name="T10" fmla="*/ 0 w 24"/>
                <a:gd name="T11" fmla="*/ 0 h 15"/>
                <a:gd name="T12" fmla="*/ 0 w 24"/>
                <a:gd name="T13" fmla="*/ 12 h 15"/>
                <a:gd name="T14" fmla="*/ 6 w 24"/>
                <a:gd name="T15" fmla="*/ 10 h 15"/>
                <a:gd name="T16" fmla="*/ 10 w 24"/>
                <a:gd name="T17" fmla="*/ 13 h 15"/>
                <a:gd name="T18" fmla="*/ 13 w 24"/>
                <a:gd name="T19" fmla="*/ 14 h 15"/>
                <a:gd name="T20" fmla="*/ 13 w 24"/>
                <a:gd name="T21" fmla="*/ 15 h 15"/>
                <a:gd name="T22" fmla="*/ 13 w 24"/>
                <a:gd name="T23" fmla="*/ 15 h 15"/>
                <a:gd name="T24" fmla="*/ 24 w 24"/>
                <a:gd name="T25"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15">
                  <a:moveTo>
                    <a:pt x="24" y="15"/>
                  </a:moveTo>
                  <a:lnTo>
                    <a:pt x="24" y="15"/>
                  </a:lnTo>
                  <a:lnTo>
                    <a:pt x="20" y="7"/>
                  </a:lnTo>
                  <a:lnTo>
                    <a:pt x="14" y="4"/>
                  </a:lnTo>
                  <a:lnTo>
                    <a:pt x="6" y="1"/>
                  </a:lnTo>
                  <a:lnTo>
                    <a:pt x="0" y="0"/>
                  </a:lnTo>
                  <a:lnTo>
                    <a:pt x="0" y="12"/>
                  </a:lnTo>
                  <a:lnTo>
                    <a:pt x="6" y="10"/>
                  </a:lnTo>
                  <a:lnTo>
                    <a:pt x="10" y="13"/>
                  </a:lnTo>
                  <a:lnTo>
                    <a:pt x="13" y="14"/>
                  </a:lnTo>
                  <a:lnTo>
                    <a:pt x="13" y="15"/>
                  </a:lnTo>
                  <a:lnTo>
                    <a:pt x="13" y="15"/>
                  </a:lnTo>
                  <a:lnTo>
                    <a:pt x="24"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96" name="Freeform 1128"/>
            <p:cNvSpPr>
              <a:spLocks/>
            </p:cNvSpPr>
            <p:nvPr/>
          </p:nvSpPr>
          <p:spPr bwMode="auto">
            <a:xfrm>
              <a:off x="2346" y="3824"/>
              <a:ext cx="4" cy="14"/>
            </a:xfrm>
            <a:custGeom>
              <a:avLst/>
              <a:gdLst>
                <a:gd name="T0" fmla="*/ 13 w 13"/>
                <a:gd name="T1" fmla="*/ 31 h 42"/>
                <a:gd name="T2" fmla="*/ 13 w 13"/>
                <a:gd name="T3" fmla="*/ 31 h 42"/>
                <a:gd name="T4" fmla="*/ 13 w 13"/>
                <a:gd name="T5" fmla="*/ 31 h 42"/>
                <a:gd name="T6" fmla="*/ 10 w 13"/>
                <a:gd name="T7" fmla="*/ 21 h 42"/>
                <a:gd name="T8" fmla="*/ 11 w 13"/>
                <a:gd name="T9" fmla="*/ 9 h 42"/>
                <a:gd name="T10" fmla="*/ 11 w 13"/>
                <a:gd name="T11" fmla="*/ 0 h 42"/>
                <a:gd name="T12" fmla="*/ 0 w 13"/>
                <a:gd name="T13" fmla="*/ 0 h 42"/>
                <a:gd name="T14" fmla="*/ 0 w 13"/>
                <a:gd name="T15" fmla="*/ 9 h 42"/>
                <a:gd name="T16" fmla="*/ 1 w 13"/>
                <a:gd name="T17" fmla="*/ 21 h 42"/>
                <a:gd name="T18" fmla="*/ 3 w 13"/>
                <a:gd name="T19" fmla="*/ 33 h 42"/>
                <a:gd name="T20" fmla="*/ 13 w 13"/>
                <a:gd name="T21" fmla="*/ 42 h 42"/>
                <a:gd name="T22" fmla="*/ 13 w 13"/>
                <a:gd name="T23" fmla="*/ 42 h 42"/>
                <a:gd name="T24" fmla="*/ 13 w 13"/>
                <a:gd name="T25" fmla="*/ 3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42">
                  <a:moveTo>
                    <a:pt x="13" y="31"/>
                  </a:moveTo>
                  <a:lnTo>
                    <a:pt x="13" y="31"/>
                  </a:lnTo>
                  <a:lnTo>
                    <a:pt x="13" y="31"/>
                  </a:lnTo>
                  <a:lnTo>
                    <a:pt x="10" y="21"/>
                  </a:lnTo>
                  <a:lnTo>
                    <a:pt x="11" y="9"/>
                  </a:lnTo>
                  <a:lnTo>
                    <a:pt x="11" y="0"/>
                  </a:lnTo>
                  <a:lnTo>
                    <a:pt x="0" y="0"/>
                  </a:lnTo>
                  <a:lnTo>
                    <a:pt x="0" y="9"/>
                  </a:lnTo>
                  <a:lnTo>
                    <a:pt x="1" y="21"/>
                  </a:lnTo>
                  <a:lnTo>
                    <a:pt x="3" y="33"/>
                  </a:lnTo>
                  <a:lnTo>
                    <a:pt x="13" y="42"/>
                  </a:lnTo>
                  <a:lnTo>
                    <a:pt x="13" y="42"/>
                  </a:lnTo>
                  <a:lnTo>
                    <a:pt x="13" y="3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97" name="Freeform 1129"/>
            <p:cNvSpPr>
              <a:spLocks/>
            </p:cNvSpPr>
            <p:nvPr/>
          </p:nvSpPr>
          <p:spPr bwMode="auto">
            <a:xfrm>
              <a:off x="2350" y="3827"/>
              <a:ext cx="14" cy="11"/>
            </a:xfrm>
            <a:custGeom>
              <a:avLst/>
              <a:gdLst>
                <a:gd name="T0" fmla="*/ 36 w 43"/>
                <a:gd name="T1" fmla="*/ 0 h 34"/>
                <a:gd name="T2" fmla="*/ 36 w 43"/>
                <a:gd name="T3" fmla="*/ 0 h 34"/>
                <a:gd name="T4" fmla="*/ 33 w 43"/>
                <a:gd name="T5" fmla="*/ 3 h 34"/>
                <a:gd name="T6" fmla="*/ 28 w 43"/>
                <a:gd name="T7" fmla="*/ 7 h 34"/>
                <a:gd name="T8" fmla="*/ 24 w 43"/>
                <a:gd name="T9" fmla="*/ 10 h 34"/>
                <a:gd name="T10" fmla="*/ 18 w 43"/>
                <a:gd name="T11" fmla="*/ 14 h 34"/>
                <a:gd name="T12" fmla="*/ 12 w 43"/>
                <a:gd name="T13" fmla="*/ 18 h 34"/>
                <a:gd name="T14" fmla="*/ 8 w 43"/>
                <a:gd name="T15" fmla="*/ 21 h 34"/>
                <a:gd name="T16" fmla="*/ 2 w 43"/>
                <a:gd name="T17" fmla="*/ 23 h 34"/>
                <a:gd name="T18" fmla="*/ 0 w 43"/>
                <a:gd name="T19" fmla="*/ 23 h 34"/>
                <a:gd name="T20" fmla="*/ 0 w 43"/>
                <a:gd name="T21" fmla="*/ 34 h 34"/>
                <a:gd name="T22" fmla="*/ 4 w 43"/>
                <a:gd name="T23" fmla="*/ 32 h 34"/>
                <a:gd name="T24" fmla="*/ 10 w 43"/>
                <a:gd name="T25" fmla="*/ 30 h 34"/>
                <a:gd name="T26" fmla="*/ 17 w 43"/>
                <a:gd name="T27" fmla="*/ 28 h 34"/>
                <a:gd name="T28" fmla="*/ 22 w 43"/>
                <a:gd name="T29" fmla="*/ 23 h 34"/>
                <a:gd name="T30" fmla="*/ 28 w 43"/>
                <a:gd name="T31" fmla="*/ 20 h 34"/>
                <a:gd name="T32" fmla="*/ 35 w 43"/>
                <a:gd name="T33" fmla="*/ 14 h 34"/>
                <a:gd name="T34" fmla="*/ 40 w 43"/>
                <a:gd name="T35" fmla="*/ 10 h 34"/>
                <a:gd name="T36" fmla="*/ 43 w 43"/>
                <a:gd name="T37" fmla="*/ 7 h 34"/>
                <a:gd name="T38" fmla="*/ 43 w 43"/>
                <a:gd name="T39" fmla="*/ 7 h 34"/>
                <a:gd name="T40" fmla="*/ 36 w 43"/>
                <a:gd name="T4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3" h="34">
                  <a:moveTo>
                    <a:pt x="36" y="0"/>
                  </a:moveTo>
                  <a:lnTo>
                    <a:pt x="36" y="0"/>
                  </a:lnTo>
                  <a:lnTo>
                    <a:pt x="33" y="3"/>
                  </a:lnTo>
                  <a:lnTo>
                    <a:pt x="28" y="7"/>
                  </a:lnTo>
                  <a:lnTo>
                    <a:pt x="24" y="10"/>
                  </a:lnTo>
                  <a:lnTo>
                    <a:pt x="18" y="14"/>
                  </a:lnTo>
                  <a:lnTo>
                    <a:pt x="12" y="18"/>
                  </a:lnTo>
                  <a:lnTo>
                    <a:pt x="8" y="21"/>
                  </a:lnTo>
                  <a:lnTo>
                    <a:pt x="2" y="23"/>
                  </a:lnTo>
                  <a:lnTo>
                    <a:pt x="0" y="23"/>
                  </a:lnTo>
                  <a:lnTo>
                    <a:pt x="0" y="34"/>
                  </a:lnTo>
                  <a:lnTo>
                    <a:pt x="4" y="32"/>
                  </a:lnTo>
                  <a:lnTo>
                    <a:pt x="10" y="30"/>
                  </a:lnTo>
                  <a:lnTo>
                    <a:pt x="17" y="28"/>
                  </a:lnTo>
                  <a:lnTo>
                    <a:pt x="22" y="23"/>
                  </a:lnTo>
                  <a:lnTo>
                    <a:pt x="28" y="20"/>
                  </a:lnTo>
                  <a:lnTo>
                    <a:pt x="35" y="14"/>
                  </a:lnTo>
                  <a:lnTo>
                    <a:pt x="40" y="10"/>
                  </a:lnTo>
                  <a:lnTo>
                    <a:pt x="43" y="7"/>
                  </a:lnTo>
                  <a:lnTo>
                    <a:pt x="43" y="7"/>
                  </a:lnTo>
                  <a:lnTo>
                    <a:pt x="3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98" name="Freeform 1130"/>
            <p:cNvSpPr>
              <a:spLocks/>
            </p:cNvSpPr>
            <p:nvPr/>
          </p:nvSpPr>
          <p:spPr bwMode="auto">
            <a:xfrm>
              <a:off x="2362" y="3827"/>
              <a:ext cx="12" cy="14"/>
            </a:xfrm>
            <a:custGeom>
              <a:avLst/>
              <a:gdLst>
                <a:gd name="T0" fmla="*/ 35 w 35"/>
                <a:gd name="T1" fmla="*/ 44 h 44"/>
                <a:gd name="T2" fmla="*/ 35 w 35"/>
                <a:gd name="T3" fmla="*/ 44 h 44"/>
                <a:gd name="T4" fmla="*/ 30 w 35"/>
                <a:gd name="T5" fmla="*/ 33 h 44"/>
                <a:gd name="T6" fmla="*/ 23 w 35"/>
                <a:gd name="T7" fmla="*/ 17 h 44"/>
                <a:gd name="T8" fmla="*/ 14 w 35"/>
                <a:gd name="T9" fmla="*/ 2 h 44"/>
                <a:gd name="T10" fmla="*/ 0 w 35"/>
                <a:gd name="T11" fmla="*/ 0 h 44"/>
                <a:gd name="T12" fmla="*/ 7 w 35"/>
                <a:gd name="T13" fmla="*/ 7 h 44"/>
                <a:gd name="T14" fmla="*/ 7 w 35"/>
                <a:gd name="T15" fmla="*/ 9 h 44"/>
                <a:gd name="T16" fmla="*/ 14 w 35"/>
                <a:gd name="T17" fmla="*/ 22 h 44"/>
                <a:gd name="T18" fmla="*/ 21 w 35"/>
                <a:gd name="T19" fmla="*/ 36 h 44"/>
                <a:gd name="T20" fmla="*/ 23 w 35"/>
                <a:gd name="T21" fmla="*/ 44 h 44"/>
                <a:gd name="T22" fmla="*/ 23 w 35"/>
                <a:gd name="T23" fmla="*/ 44 h 44"/>
                <a:gd name="T24" fmla="*/ 35 w 35"/>
                <a:gd name="T25"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44">
                  <a:moveTo>
                    <a:pt x="35" y="44"/>
                  </a:moveTo>
                  <a:lnTo>
                    <a:pt x="35" y="44"/>
                  </a:lnTo>
                  <a:lnTo>
                    <a:pt x="30" y="33"/>
                  </a:lnTo>
                  <a:lnTo>
                    <a:pt x="23" y="17"/>
                  </a:lnTo>
                  <a:lnTo>
                    <a:pt x="14" y="2"/>
                  </a:lnTo>
                  <a:lnTo>
                    <a:pt x="0" y="0"/>
                  </a:lnTo>
                  <a:lnTo>
                    <a:pt x="7" y="7"/>
                  </a:lnTo>
                  <a:lnTo>
                    <a:pt x="7" y="9"/>
                  </a:lnTo>
                  <a:lnTo>
                    <a:pt x="14" y="22"/>
                  </a:lnTo>
                  <a:lnTo>
                    <a:pt x="21" y="36"/>
                  </a:lnTo>
                  <a:lnTo>
                    <a:pt x="23" y="44"/>
                  </a:lnTo>
                  <a:lnTo>
                    <a:pt x="23" y="44"/>
                  </a:lnTo>
                  <a:lnTo>
                    <a:pt x="35" y="4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699" name="Freeform 1131"/>
            <p:cNvSpPr>
              <a:spLocks/>
            </p:cNvSpPr>
            <p:nvPr/>
          </p:nvSpPr>
          <p:spPr bwMode="auto">
            <a:xfrm>
              <a:off x="2366" y="3841"/>
              <a:ext cx="8" cy="6"/>
            </a:xfrm>
            <a:custGeom>
              <a:avLst/>
              <a:gdLst>
                <a:gd name="T0" fmla="*/ 5 w 24"/>
                <a:gd name="T1" fmla="*/ 8 h 17"/>
                <a:gd name="T2" fmla="*/ 6 w 24"/>
                <a:gd name="T3" fmla="*/ 17 h 17"/>
                <a:gd name="T4" fmla="*/ 9 w 24"/>
                <a:gd name="T5" fmla="*/ 16 h 17"/>
                <a:gd name="T6" fmla="*/ 14 w 24"/>
                <a:gd name="T7" fmla="*/ 11 h 17"/>
                <a:gd name="T8" fmla="*/ 19 w 24"/>
                <a:gd name="T9" fmla="*/ 6 h 17"/>
                <a:gd name="T10" fmla="*/ 24 w 24"/>
                <a:gd name="T11" fmla="*/ 0 h 17"/>
                <a:gd name="T12" fmla="*/ 12 w 24"/>
                <a:gd name="T13" fmla="*/ 0 h 17"/>
                <a:gd name="T14" fmla="*/ 12 w 24"/>
                <a:gd name="T15" fmla="*/ 0 h 17"/>
                <a:gd name="T16" fmla="*/ 8 w 24"/>
                <a:gd name="T17" fmla="*/ 4 h 17"/>
                <a:gd name="T18" fmla="*/ 4 w 24"/>
                <a:gd name="T19" fmla="*/ 6 h 17"/>
                <a:gd name="T20" fmla="*/ 2 w 24"/>
                <a:gd name="T21" fmla="*/ 8 h 17"/>
                <a:gd name="T22" fmla="*/ 3 w 24"/>
                <a:gd name="T23" fmla="*/ 17 h 17"/>
                <a:gd name="T24" fmla="*/ 2 w 24"/>
                <a:gd name="T25" fmla="*/ 8 h 17"/>
                <a:gd name="T26" fmla="*/ 0 w 24"/>
                <a:gd name="T27" fmla="*/ 10 h 17"/>
                <a:gd name="T28" fmla="*/ 0 w 24"/>
                <a:gd name="T29" fmla="*/ 13 h 17"/>
                <a:gd name="T30" fmla="*/ 3 w 24"/>
                <a:gd name="T31" fmla="*/ 17 h 17"/>
                <a:gd name="T32" fmla="*/ 6 w 24"/>
                <a:gd name="T33" fmla="*/ 17 h 17"/>
                <a:gd name="T34" fmla="*/ 5 w 24"/>
                <a:gd name="T35"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17">
                  <a:moveTo>
                    <a:pt x="5" y="8"/>
                  </a:moveTo>
                  <a:lnTo>
                    <a:pt x="6" y="17"/>
                  </a:lnTo>
                  <a:lnTo>
                    <a:pt x="9" y="16"/>
                  </a:lnTo>
                  <a:lnTo>
                    <a:pt x="14" y="11"/>
                  </a:lnTo>
                  <a:lnTo>
                    <a:pt x="19" y="6"/>
                  </a:lnTo>
                  <a:lnTo>
                    <a:pt x="24" y="0"/>
                  </a:lnTo>
                  <a:lnTo>
                    <a:pt x="12" y="0"/>
                  </a:lnTo>
                  <a:lnTo>
                    <a:pt x="12" y="0"/>
                  </a:lnTo>
                  <a:lnTo>
                    <a:pt x="8" y="4"/>
                  </a:lnTo>
                  <a:lnTo>
                    <a:pt x="4" y="6"/>
                  </a:lnTo>
                  <a:lnTo>
                    <a:pt x="2" y="8"/>
                  </a:lnTo>
                  <a:lnTo>
                    <a:pt x="3" y="17"/>
                  </a:lnTo>
                  <a:lnTo>
                    <a:pt x="2" y="8"/>
                  </a:lnTo>
                  <a:lnTo>
                    <a:pt x="0" y="10"/>
                  </a:lnTo>
                  <a:lnTo>
                    <a:pt x="0" y="13"/>
                  </a:lnTo>
                  <a:lnTo>
                    <a:pt x="3" y="17"/>
                  </a:lnTo>
                  <a:lnTo>
                    <a:pt x="6" y="17"/>
                  </a:lnTo>
                  <a:lnTo>
                    <a:pt x="5"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00" name="Freeform 1132"/>
            <p:cNvSpPr>
              <a:spLocks/>
            </p:cNvSpPr>
            <p:nvPr/>
          </p:nvSpPr>
          <p:spPr bwMode="auto">
            <a:xfrm>
              <a:off x="2367" y="3843"/>
              <a:ext cx="15" cy="5"/>
            </a:xfrm>
            <a:custGeom>
              <a:avLst/>
              <a:gdLst>
                <a:gd name="T0" fmla="*/ 46 w 46"/>
                <a:gd name="T1" fmla="*/ 2 h 14"/>
                <a:gd name="T2" fmla="*/ 38 w 46"/>
                <a:gd name="T3" fmla="*/ 2 h 14"/>
                <a:gd name="T4" fmla="*/ 38 w 46"/>
                <a:gd name="T5" fmla="*/ 0 h 14"/>
                <a:gd name="T6" fmla="*/ 34 w 46"/>
                <a:gd name="T7" fmla="*/ 2 h 14"/>
                <a:gd name="T8" fmla="*/ 30 w 46"/>
                <a:gd name="T9" fmla="*/ 3 h 14"/>
                <a:gd name="T10" fmla="*/ 26 w 46"/>
                <a:gd name="T11" fmla="*/ 4 h 14"/>
                <a:gd name="T12" fmla="*/ 19 w 46"/>
                <a:gd name="T13" fmla="*/ 3 h 14"/>
                <a:gd name="T14" fmla="*/ 14 w 46"/>
                <a:gd name="T15" fmla="*/ 4 h 14"/>
                <a:gd name="T16" fmla="*/ 7 w 46"/>
                <a:gd name="T17" fmla="*/ 3 h 14"/>
                <a:gd name="T18" fmla="*/ 2 w 46"/>
                <a:gd name="T19" fmla="*/ 2 h 14"/>
                <a:gd name="T20" fmla="*/ 0 w 46"/>
                <a:gd name="T21" fmla="*/ 11 h 14"/>
                <a:gd name="T22" fmla="*/ 7 w 46"/>
                <a:gd name="T23" fmla="*/ 12 h 14"/>
                <a:gd name="T24" fmla="*/ 14 w 46"/>
                <a:gd name="T25" fmla="*/ 13 h 14"/>
                <a:gd name="T26" fmla="*/ 19 w 46"/>
                <a:gd name="T27" fmla="*/ 14 h 14"/>
                <a:gd name="T28" fmla="*/ 26 w 46"/>
                <a:gd name="T29" fmla="*/ 13 h 14"/>
                <a:gd name="T30" fmla="*/ 32 w 46"/>
                <a:gd name="T31" fmla="*/ 12 h 14"/>
                <a:gd name="T32" fmla="*/ 37 w 46"/>
                <a:gd name="T33" fmla="*/ 11 h 14"/>
                <a:gd name="T34" fmla="*/ 40 w 46"/>
                <a:gd name="T35" fmla="*/ 10 h 14"/>
                <a:gd name="T36" fmla="*/ 45 w 46"/>
                <a:gd name="T37" fmla="*/ 6 h 14"/>
                <a:gd name="T38" fmla="*/ 37 w 46"/>
                <a:gd name="T39" fmla="*/ 6 h 14"/>
                <a:gd name="T40" fmla="*/ 46 w 46"/>
                <a:gd name="T41"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14">
                  <a:moveTo>
                    <a:pt x="46" y="2"/>
                  </a:moveTo>
                  <a:lnTo>
                    <a:pt x="38" y="2"/>
                  </a:lnTo>
                  <a:lnTo>
                    <a:pt x="38" y="0"/>
                  </a:lnTo>
                  <a:lnTo>
                    <a:pt x="34" y="2"/>
                  </a:lnTo>
                  <a:lnTo>
                    <a:pt x="30" y="3"/>
                  </a:lnTo>
                  <a:lnTo>
                    <a:pt x="26" y="4"/>
                  </a:lnTo>
                  <a:lnTo>
                    <a:pt x="19" y="3"/>
                  </a:lnTo>
                  <a:lnTo>
                    <a:pt x="14" y="4"/>
                  </a:lnTo>
                  <a:lnTo>
                    <a:pt x="7" y="3"/>
                  </a:lnTo>
                  <a:lnTo>
                    <a:pt x="2" y="2"/>
                  </a:lnTo>
                  <a:lnTo>
                    <a:pt x="0" y="11"/>
                  </a:lnTo>
                  <a:lnTo>
                    <a:pt x="7" y="12"/>
                  </a:lnTo>
                  <a:lnTo>
                    <a:pt x="14" y="13"/>
                  </a:lnTo>
                  <a:lnTo>
                    <a:pt x="19" y="14"/>
                  </a:lnTo>
                  <a:lnTo>
                    <a:pt x="26" y="13"/>
                  </a:lnTo>
                  <a:lnTo>
                    <a:pt x="32" y="12"/>
                  </a:lnTo>
                  <a:lnTo>
                    <a:pt x="37" y="11"/>
                  </a:lnTo>
                  <a:lnTo>
                    <a:pt x="40" y="10"/>
                  </a:lnTo>
                  <a:lnTo>
                    <a:pt x="45" y="6"/>
                  </a:lnTo>
                  <a:lnTo>
                    <a:pt x="37" y="6"/>
                  </a:lnTo>
                  <a:lnTo>
                    <a:pt x="46"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01" name="Freeform 1133"/>
            <p:cNvSpPr>
              <a:spLocks/>
            </p:cNvSpPr>
            <p:nvPr/>
          </p:nvSpPr>
          <p:spPr bwMode="auto">
            <a:xfrm>
              <a:off x="2379" y="3844"/>
              <a:ext cx="6" cy="7"/>
            </a:xfrm>
            <a:custGeom>
              <a:avLst/>
              <a:gdLst>
                <a:gd name="T0" fmla="*/ 8 w 17"/>
                <a:gd name="T1" fmla="*/ 13 h 20"/>
                <a:gd name="T2" fmla="*/ 17 w 17"/>
                <a:gd name="T3" fmla="*/ 13 h 20"/>
                <a:gd name="T4" fmla="*/ 9 w 17"/>
                <a:gd name="T5" fmla="*/ 0 h 20"/>
                <a:gd name="T6" fmla="*/ 0 w 17"/>
                <a:gd name="T7" fmla="*/ 4 h 20"/>
                <a:gd name="T8" fmla="*/ 8 w 17"/>
                <a:gd name="T9" fmla="*/ 18 h 20"/>
                <a:gd name="T10" fmla="*/ 17 w 17"/>
                <a:gd name="T11" fmla="*/ 18 h 20"/>
                <a:gd name="T12" fmla="*/ 8 w 17"/>
                <a:gd name="T13" fmla="*/ 18 h 20"/>
                <a:gd name="T14" fmla="*/ 10 w 17"/>
                <a:gd name="T15" fmla="*/ 20 h 20"/>
                <a:gd name="T16" fmla="*/ 14 w 17"/>
                <a:gd name="T17" fmla="*/ 20 h 20"/>
                <a:gd name="T18" fmla="*/ 17 w 17"/>
                <a:gd name="T19" fmla="*/ 17 h 20"/>
                <a:gd name="T20" fmla="*/ 17 w 17"/>
                <a:gd name="T21" fmla="*/ 13 h 20"/>
                <a:gd name="T22" fmla="*/ 8 w 17"/>
                <a:gd name="T23"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8" y="13"/>
                  </a:moveTo>
                  <a:lnTo>
                    <a:pt x="17" y="13"/>
                  </a:lnTo>
                  <a:lnTo>
                    <a:pt x="9" y="0"/>
                  </a:lnTo>
                  <a:lnTo>
                    <a:pt x="0" y="4"/>
                  </a:lnTo>
                  <a:lnTo>
                    <a:pt x="8" y="18"/>
                  </a:lnTo>
                  <a:lnTo>
                    <a:pt x="17" y="18"/>
                  </a:lnTo>
                  <a:lnTo>
                    <a:pt x="8" y="18"/>
                  </a:lnTo>
                  <a:lnTo>
                    <a:pt x="10" y="20"/>
                  </a:lnTo>
                  <a:lnTo>
                    <a:pt x="14" y="20"/>
                  </a:lnTo>
                  <a:lnTo>
                    <a:pt x="17" y="17"/>
                  </a:lnTo>
                  <a:lnTo>
                    <a:pt x="17" y="13"/>
                  </a:lnTo>
                  <a:lnTo>
                    <a:pt x="8"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02" name="Freeform 1134"/>
            <p:cNvSpPr>
              <a:spLocks/>
            </p:cNvSpPr>
            <p:nvPr/>
          </p:nvSpPr>
          <p:spPr bwMode="auto">
            <a:xfrm>
              <a:off x="2382" y="3844"/>
              <a:ext cx="5" cy="6"/>
            </a:xfrm>
            <a:custGeom>
              <a:avLst/>
              <a:gdLst>
                <a:gd name="T0" fmla="*/ 12 w 16"/>
                <a:gd name="T1" fmla="*/ 0 h 18"/>
                <a:gd name="T2" fmla="*/ 6 w 16"/>
                <a:gd name="T3" fmla="*/ 2 h 18"/>
                <a:gd name="T4" fmla="*/ 0 w 16"/>
                <a:gd name="T5" fmla="*/ 13 h 18"/>
                <a:gd name="T6" fmla="*/ 9 w 16"/>
                <a:gd name="T7" fmla="*/ 18 h 18"/>
                <a:gd name="T8" fmla="*/ 16 w 16"/>
                <a:gd name="T9" fmla="*/ 6 h 18"/>
                <a:gd name="T10" fmla="*/ 10 w 16"/>
                <a:gd name="T11" fmla="*/ 9 h 18"/>
                <a:gd name="T12" fmla="*/ 16 w 16"/>
                <a:gd name="T13" fmla="*/ 6 h 18"/>
                <a:gd name="T14" fmla="*/ 16 w 16"/>
                <a:gd name="T15" fmla="*/ 3 h 18"/>
                <a:gd name="T16" fmla="*/ 13 w 16"/>
                <a:gd name="T17" fmla="*/ 0 h 18"/>
                <a:gd name="T18" fmla="*/ 9 w 16"/>
                <a:gd name="T19" fmla="*/ 0 h 18"/>
                <a:gd name="T20" fmla="*/ 6 w 16"/>
                <a:gd name="T21" fmla="*/ 2 h 18"/>
                <a:gd name="T22" fmla="*/ 12 w 16"/>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8">
                  <a:moveTo>
                    <a:pt x="12" y="0"/>
                  </a:moveTo>
                  <a:lnTo>
                    <a:pt x="6" y="2"/>
                  </a:lnTo>
                  <a:lnTo>
                    <a:pt x="0" y="13"/>
                  </a:lnTo>
                  <a:lnTo>
                    <a:pt x="9" y="18"/>
                  </a:lnTo>
                  <a:lnTo>
                    <a:pt x="16" y="6"/>
                  </a:lnTo>
                  <a:lnTo>
                    <a:pt x="10" y="9"/>
                  </a:lnTo>
                  <a:lnTo>
                    <a:pt x="16" y="6"/>
                  </a:lnTo>
                  <a:lnTo>
                    <a:pt x="16" y="3"/>
                  </a:lnTo>
                  <a:lnTo>
                    <a:pt x="13" y="0"/>
                  </a:lnTo>
                  <a:lnTo>
                    <a:pt x="9" y="0"/>
                  </a:lnTo>
                  <a:lnTo>
                    <a:pt x="6" y="2"/>
                  </a:lnTo>
                  <a:lnTo>
                    <a:pt x="1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03" name="Freeform 1135"/>
            <p:cNvSpPr>
              <a:spLocks/>
            </p:cNvSpPr>
            <p:nvPr/>
          </p:nvSpPr>
          <p:spPr bwMode="auto">
            <a:xfrm>
              <a:off x="2385" y="3844"/>
              <a:ext cx="17" cy="21"/>
            </a:xfrm>
            <a:custGeom>
              <a:avLst/>
              <a:gdLst>
                <a:gd name="T0" fmla="*/ 45 w 50"/>
                <a:gd name="T1" fmla="*/ 53 h 63"/>
                <a:gd name="T2" fmla="*/ 50 w 50"/>
                <a:gd name="T3" fmla="*/ 58 h 63"/>
                <a:gd name="T4" fmla="*/ 48 w 50"/>
                <a:gd name="T5" fmla="*/ 48 h 63"/>
                <a:gd name="T6" fmla="*/ 45 w 50"/>
                <a:gd name="T7" fmla="*/ 37 h 63"/>
                <a:gd name="T8" fmla="*/ 40 w 50"/>
                <a:gd name="T9" fmla="*/ 29 h 63"/>
                <a:gd name="T10" fmla="*/ 33 w 50"/>
                <a:gd name="T11" fmla="*/ 20 h 63"/>
                <a:gd name="T12" fmla="*/ 26 w 50"/>
                <a:gd name="T13" fmla="*/ 14 h 63"/>
                <a:gd name="T14" fmla="*/ 17 w 50"/>
                <a:gd name="T15" fmla="*/ 6 h 63"/>
                <a:gd name="T16" fmla="*/ 10 w 50"/>
                <a:gd name="T17" fmla="*/ 3 h 63"/>
                <a:gd name="T18" fmla="*/ 2 w 50"/>
                <a:gd name="T19" fmla="*/ 0 h 63"/>
                <a:gd name="T20" fmla="*/ 0 w 50"/>
                <a:gd name="T21" fmla="*/ 9 h 63"/>
                <a:gd name="T22" fmla="*/ 6 w 50"/>
                <a:gd name="T23" fmla="*/ 12 h 63"/>
                <a:gd name="T24" fmla="*/ 12 w 50"/>
                <a:gd name="T25" fmla="*/ 16 h 63"/>
                <a:gd name="T26" fmla="*/ 19 w 50"/>
                <a:gd name="T27" fmla="*/ 21 h 63"/>
                <a:gd name="T28" fmla="*/ 26 w 50"/>
                <a:gd name="T29" fmla="*/ 27 h 63"/>
                <a:gd name="T30" fmla="*/ 31 w 50"/>
                <a:gd name="T31" fmla="*/ 34 h 63"/>
                <a:gd name="T32" fmla="*/ 35 w 50"/>
                <a:gd name="T33" fmla="*/ 42 h 63"/>
                <a:gd name="T34" fmla="*/ 39 w 50"/>
                <a:gd name="T35" fmla="*/ 50 h 63"/>
                <a:gd name="T36" fmla="*/ 39 w 50"/>
                <a:gd name="T37" fmla="*/ 58 h 63"/>
                <a:gd name="T38" fmla="*/ 45 w 50"/>
                <a:gd name="T39" fmla="*/ 63 h 63"/>
                <a:gd name="T40" fmla="*/ 39 w 50"/>
                <a:gd name="T41" fmla="*/ 58 h 63"/>
                <a:gd name="T42" fmla="*/ 41 w 50"/>
                <a:gd name="T43" fmla="*/ 61 h 63"/>
                <a:gd name="T44" fmla="*/ 45 w 50"/>
                <a:gd name="T45" fmla="*/ 63 h 63"/>
                <a:gd name="T46" fmla="*/ 48 w 50"/>
                <a:gd name="T47" fmla="*/ 61 h 63"/>
                <a:gd name="T48" fmla="*/ 50 w 50"/>
                <a:gd name="T49" fmla="*/ 58 h 63"/>
                <a:gd name="T50" fmla="*/ 45 w 50"/>
                <a:gd name="T51" fmla="*/ 5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63">
                  <a:moveTo>
                    <a:pt x="45" y="53"/>
                  </a:moveTo>
                  <a:lnTo>
                    <a:pt x="50" y="58"/>
                  </a:lnTo>
                  <a:lnTo>
                    <a:pt x="48" y="48"/>
                  </a:lnTo>
                  <a:lnTo>
                    <a:pt x="45" y="37"/>
                  </a:lnTo>
                  <a:lnTo>
                    <a:pt x="40" y="29"/>
                  </a:lnTo>
                  <a:lnTo>
                    <a:pt x="33" y="20"/>
                  </a:lnTo>
                  <a:lnTo>
                    <a:pt x="26" y="14"/>
                  </a:lnTo>
                  <a:lnTo>
                    <a:pt x="17" y="6"/>
                  </a:lnTo>
                  <a:lnTo>
                    <a:pt x="10" y="3"/>
                  </a:lnTo>
                  <a:lnTo>
                    <a:pt x="2" y="0"/>
                  </a:lnTo>
                  <a:lnTo>
                    <a:pt x="0" y="9"/>
                  </a:lnTo>
                  <a:lnTo>
                    <a:pt x="6" y="12"/>
                  </a:lnTo>
                  <a:lnTo>
                    <a:pt x="12" y="16"/>
                  </a:lnTo>
                  <a:lnTo>
                    <a:pt x="19" y="21"/>
                  </a:lnTo>
                  <a:lnTo>
                    <a:pt x="26" y="27"/>
                  </a:lnTo>
                  <a:lnTo>
                    <a:pt x="31" y="34"/>
                  </a:lnTo>
                  <a:lnTo>
                    <a:pt x="35" y="42"/>
                  </a:lnTo>
                  <a:lnTo>
                    <a:pt x="39" y="50"/>
                  </a:lnTo>
                  <a:lnTo>
                    <a:pt x="39" y="58"/>
                  </a:lnTo>
                  <a:lnTo>
                    <a:pt x="45" y="63"/>
                  </a:lnTo>
                  <a:lnTo>
                    <a:pt x="39" y="58"/>
                  </a:lnTo>
                  <a:lnTo>
                    <a:pt x="41" y="61"/>
                  </a:lnTo>
                  <a:lnTo>
                    <a:pt x="45" y="63"/>
                  </a:lnTo>
                  <a:lnTo>
                    <a:pt x="48" y="61"/>
                  </a:lnTo>
                  <a:lnTo>
                    <a:pt x="50" y="58"/>
                  </a:lnTo>
                  <a:lnTo>
                    <a:pt x="45" y="5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04" name="Freeform 1136"/>
            <p:cNvSpPr>
              <a:spLocks/>
            </p:cNvSpPr>
            <p:nvPr/>
          </p:nvSpPr>
          <p:spPr bwMode="auto">
            <a:xfrm>
              <a:off x="2400" y="3861"/>
              <a:ext cx="15" cy="5"/>
            </a:xfrm>
            <a:custGeom>
              <a:avLst/>
              <a:gdLst>
                <a:gd name="T0" fmla="*/ 42 w 45"/>
                <a:gd name="T1" fmla="*/ 0 h 14"/>
                <a:gd name="T2" fmla="*/ 40 w 45"/>
                <a:gd name="T3" fmla="*/ 0 h 14"/>
                <a:gd name="T4" fmla="*/ 34 w 45"/>
                <a:gd name="T5" fmla="*/ 2 h 14"/>
                <a:gd name="T6" fmla="*/ 29 w 45"/>
                <a:gd name="T7" fmla="*/ 4 h 14"/>
                <a:gd name="T8" fmla="*/ 25 w 45"/>
                <a:gd name="T9" fmla="*/ 2 h 14"/>
                <a:gd name="T10" fmla="*/ 20 w 45"/>
                <a:gd name="T11" fmla="*/ 2 h 14"/>
                <a:gd name="T12" fmla="*/ 16 w 45"/>
                <a:gd name="T13" fmla="*/ 2 h 14"/>
                <a:gd name="T14" fmla="*/ 11 w 45"/>
                <a:gd name="T15" fmla="*/ 4 h 14"/>
                <a:gd name="T16" fmla="*/ 5 w 45"/>
                <a:gd name="T17" fmla="*/ 2 h 14"/>
                <a:gd name="T18" fmla="*/ 0 w 45"/>
                <a:gd name="T19" fmla="*/ 2 h 14"/>
                <a:gd name="T20" fmla="*/ 0 w 45"/>
                <a:gd name="T21" fmla="*/ 12 h 14"/>
                <a:gd name="T22" fmla="*/ 5 w 45"/>
                <a:gd name="T23" fmla="*/ 12 h 14"/>
                <a:gd name="T24" fmla="*/ 11 w 45"/>
                <a:gd name="T25" fmla="*/ 13 h 14"/>
                <a:gd name="T26" fmla="*/ 16 w 45"/>
                <a:gd name="T27" fmla="*/ 14 h 14"/>
                <a:gd name="T28" fmla="*/ 20 w 45"/>
                <a:gd name="T29" fmla="*/ 14 h 14"/>
                <a:gd name="T30" fmla="*/ 25 w 45"/>
                <a:gd name="T31" fmla="*/ 14 h 14"/>
                <a:gd name="T32" fmla="*/ 29 w 45"/>
                <a:gd name="T33" fmla="*/ 13 h 14"/>
                <a:gd name="T34" fmla="*/ 36 w 45"/>
                <a:gd name="T35" fmla="*/ 12 h 14"/>
                <a:gd name="T36" fmla="*/ 42 w 45"/>
                <a:gd name="T37" fmla="*/ 9 h 14"/>
                <a:gd name="T38" fmla="*/ 40 w 45"/>
                <a:gd name="T39" fmla="*/ 9 h 14"/>
                <a:gd name="T40" fmla="*/ 42 w 45"/>
                <a:gd name="T41" fmla="*/ 9 h 14"/>
                <a:gd name="T42" fmla="*/ 45 w 45"/>
                <a:gd name="T43" fmla="*/ 7 h 14"/>
                <a:gd name="T44" fmla="*/ 45 w 45"/>
                <a:gd name="T45" fmla="*/ 4 h 14"/>
                <a:gd name="T46" fmla="*/ 43 w 45"/>
                <a:gd name="T47" fmla="*/ 1 h 14"/>
                <a:gd name="T48" fmla="*/ 40 w 45"/>
                <a:gd name="T49" fmla="*/ 0 h 14"/>
                <a:gd name="T50" fmla="*/ 42 w 4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14">
                  <a:moveTo>
                    <a:pt x="42" y="0"/>
                  </a:moveTo>
                  <a:lnTo>
                    <a:pt x="40" y="0"/>
                  </a:lnTo>
                  <a:lnTo>
                    <a:pt x="34" y="2"/>
                  </a:lnTo>
                  <a:lnTo>
                    <a:pt x="29" y="4"/>
                  </a:lnTo>
                  <a:lnTo>
                    <a:pt x="25" y="2"/>
                  </a:lnTo>
                  <a:lnTo>
                    <a:pt x="20" y="2"/>
                  </a:lnTo>
                  <a:lnTo>
                    <a:pt x="16" y="2"/>
                  </a:lnTo>
                  <a:lnTo>
                    <a:pt x="11" y="4"/>
                  </a:lnTo>
                  <a:lnTo>
                    <a:pt x="5" y="2"/>
                  </a:lnTo>
                  <a:lnTo>
                    <a:pt x="0" y="2"/>
                  </a:lnTo>
                  <a:lnTo>
                    <a:pt x="0" y="12"/>
                  </a:lnTo>
                  <a:lnTo>
                    <a:pt x="5" y="12"/>
                  </a:lnTo>
                  <a:lnTo>
                    <a:pt x="11" y="13"/>
                  </a:lnTo>
                  <a:lnTo>
                    <a:pt x="16" y="14"/>
                  </a:lnTo>
                  <a:lnTo>
                    <a:pt x="20" y="14"/>
                  </a:lnTo>
                  <a:lnTo>
                    <a:pt x="25" y="14"/>
                  </a:lnTo>
                  <a:lnTo>
                    <a:pt x="29" y="13"/>
                  </a:lnTo>
                  <a:lnTo>
                    <a:pt x="36" y="12"/>
                  </a:lnTo>
                  <a:lnTo>
                    <a:pt x="42" y="9"/>
                  </a:lnTo>
                  <a:lnTo>
                    <a:pt x="40" y="9"/>
                  </a:lnTo>
                  <a:lnTo>
                    <a:pt x="42" y="9"/>
                  </a:lnTo>
                  <a:lnTo>
                    <a:pt x="45" y="7"/>
                  </a:lnTo>
                  <a:lnTo>
                    <a:pt x="45" y="4"/>
                  </a:lnTo>
                  <a:lnTo>
                    <a:pt x="43" y="1"/>
                  </a:lnTo>
                  <a:lnTo>
                    <a:pt x="40" y="0"/>
                  </a:lnTo>
                  <a:lnTo>
                    <a:pt x="4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05" name="Freeform 1137"/>
            <p:cNvSpPr>
              <a:spLocks/>
            </p:cNvSpPr>
            <p:nvPr/>
          </p:nvSpPr>
          <p:spPr bwMode="auto">
            <a:xfrm>
              <a:off x="2413" y="3861"/>
              <a:ext cx="13" cy="9"/>
            </a:xfrm>
            <a:custGeom>
              <a:avLst/>
              <a:gdLst>
                <a:gd name="T0" fmla="*/ 32 w 37"/>
                <a:gd name="T1" fmla="*/ 18 h 28"/>
                <a:gd name="T2" fmla="*/ 37 w 37"/>
                <a:gd name="T3" fmla="*/ 23 h 28"/>
                <a:gd name="T4" fmla="*/ 31 w 37"/>
                <a:gd name="T5" fmla="*/ 14 h 28"/>
                <a:gd name="T6" fmla="*/ 21 w 37"/>
                <a:gd name="T7" fmla="*/ 8 h 28"/>
                <a:gd name="T8" fmla="*/ 10 w 37"/>
                <a:gd name="T9" fmla="*/ 4 h 28"/>
                <a:gd name="T10" fmla="*/ 2 w 37"/>
                <a:gd name="T11" fmla="*/ 0 h 28"/>
                <a:gd name="T12" fmla="*/ 0 w 37"/>
                <a:gd name="T13" fmla="*/ 9 h 28"/>
                <a:gd name="T14" fmla="*/ 8 w 37"/>
                <a:gd name="T15" fmla="*/ 13 h 28"/>
                <a:gd name="T16" fmla="*/ 17 w 37"/>
                <a:gd name="T17" fmla="*/ 17 h 28"/>
                <a:gd name="T18" fmla="*/ 26 w 37"/>
                <a:gd name="T19" fmla="*/ 21 h 28"/>
                <a:gd name="T20" fmla="*/ 28 w 37"/>
                <a:gd name="T21" fmla="*/ 23 h 28"/>
                <a:gd name="T22" fmla="*/ 34 w 37"/>
                <a:gd name="T23" fmla="*/ 28 h 28"/>
                <a:gd name="T24" fmla="*/ 28 w 37"/>
                <a:gd name="T25" fmla="*/ 23 h 28"/>
                <a:gd name="T26" fmla="*/ 29 w 37"/>
                <a:gd name="T27" fmla="*/ 26 h 28"/>
                <a:gd name="T28" fmla="*/ 33 w 37"/>
                <a:gd name="T29" fmla="*/ 28 h 28"/>
                <a:gd name="T30" fmla="*/ 36 w 37"/>
                <a:gd name="T31" fmla="*/ 26 h 28"/>
                <a:gd name="T32" fmla="*/ 37 w 37"/>
                <a:gd name="T33" fmla="*/ 23 h 28"/>
                <a:gd name="T34" fmla="*/ 32 w 37"/>
                <a:gd name="T3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28">
                  <a:moveTo>
                    <a:pt x="32" y="18"/>
                  </a:moveTo>
                  <a:lnTo>
                    <a:pt x="37" y="23"/>
                  </a:lnTo>
                  <a:lnTo>
                    <a:pt x="31" y="14"/>
                  </a:lnTo>
                  <a:lnTo>
                    <a:pt x="21" y="8"/>
                  </a:lnTo>
                  <a:lnTo>
                    <a:pt x="10" y="4"/>
                  </a:lnTo>
                  <a:lnTo>
                    <a:pt x="2" y="0"/>
                  </a:lnTo>
                  <a:lnTo>
                    <a:pt x="0" y="9"/>
                  </a:lnTo>
                  <a:lnTo>
                    <a:pt x="8" y="13"/>
                  </a:lnTo>
                  <a:lnTo>
                    <a:pt x="17" y="17"/>
                  </a:lnTo>
                  <a:lnTo>
                    <a:pt x="26" y="21"/>
                  </a:lnTo>
                  <a:lnTo>
                    <a:pt x="28" y="23"/>
                  </a:lnTo>
                  <a:lnTo>
                    <a:pt x="34" y="28"/>
                  </a:lnTo>
                  <a:lnTo>
                    <a:pt x="28" y="23"/>
                  </a:lnTo>
                  <a:lnTo>
                    <a:pt x="29" y="26"/>
                  </a:lnTo>
                  <a:lnTo>
                    <a:pt x="33" y="28"/>
                  </a:lnTo>
                  <a:lnTo>
                    <a:pt x="36" y="26"/>
                  </a:lnTo>
                  <a:lnTo>
                    <a:pt x="37" y="23"/>
                  </a:lnTo>
                  <a:lnTo>
                    <a:pt x="32"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06" name="Freeform 1138"/>
            <p:cNvSpPr>
              <a:spLocks/>
            </p:cNvSpPr>
            <p:nvPr/>
          </p:nvSpPr>
          <p:spPr bwMode="auto">
            <a:xfrm>
              <a:off x="2424" y="3866"/>
              <a:ext cx="34" cy="7"/>
            </a:xfrm>
            <a:custGeom>
              <a:avLst/>
              <a:gdLst>
                <a:gd name="T0" fmla="*/ 96 w 103"/>
                <a:gd name="T1" fmla="*/ 12 h 22"/>
                <a:gd name="T2" fmla="*/ 99 w 103"/>
                <a:gd name="T3" fmla="*/ 12 h 22"/>
                <a:gd name="T4" fmla="*/ 88 w 103"/>
                <a:gd name="T5" fmla="*/ 9 h 22"/>
                <a:gd name="T6" fmla="*/ 74 w 103"/>
                <a:gd name="T7" fmla="*/ 7 h 22"/>
                <a:gd name="T8" fmla="*/ 60 w 103"/>
                <a:gd name="T9" fmla="*/ 4 h 22"/>
                <a:gd name="T10" fmla="*/ 47 w 103"/>
                <a:gd name="T11" fmla="*/ 2 h 22"/>
                <a:gd name="T12" fmla="*/ 33 w 103"/>
                <a:gd name="T13" fmla="*/ 0 h 22"/>
                <a:gd name="T14" fmla="*/ 20 w 103"/>
                <a:gd name="T15" fmla="*/ 0 h 22"/>
                <a:gd name="T16" fmla="*/ 9 w 103"/>
                <a:gd name="T17" fmla="*/ 2 h 22"/>
                <a:gd name="T18" fmla="*/ 0 w 103"/>
                <a:gd name="T19" fmla="*/ 4 h 22"/>
                <a:gd name="T20" fmla="*/ 2 w 103"/>
                <a:gd name="T21" fmla="*/ 14 h 22"/>
                <a:gd name="T22" fmla="*/ 9 w 103"/>
                <a:gd name="T23" fmla="*/ 11 h 22"/>
                <a:gd name="T24" fmla="*/ 20 w 103"/>
                <a:gd name="T25" fmla="*/ 11 h 22"/>
                <a:gd name="T26" fmla="*/ 33 w 103"/>
                <a:gd name="T27" fmla="*/ 11 h 22"/>
                <a:gd name="T28" fmla="*/ 47 w 103"/>
                <a:gd name="T29" fmla="*/ 11 h 22"/>
                <a:gd name="T30" fmla="*/ 60 w 103"/>
                <a:gd name="T31" fmla="*/ 14 h 22"/>
                <a:gd name="T32" fmla="*/ 74 w 103"/>
                <a:gd name="T33" fmla="*/ 16 h 22"/>
                <a:gd name="T34" fmla="*/ 86 w 103"/>
                <a:gd name="T35" fmla="*/ 18 h 22"/>
                <a:gd name="T36" fmla="*/ 97 w 103"/>
                <a:gd name="T37" fmla="*/ 22 h 22"/>
                <a:gd name="T38" fmla="*/ 100 w 103"/>
                <a:gd name="T39" fmla="*/ 22 h 22"/>
                <a:gd name="T40" fmla="*/ 97 w 103"/>
                <a:gd name="T41" fmla="*/ 22 h 22"/>
                <a:gd name="T42" fmla="*/ 100 w 103"/>
                <a:gd name="T43" fmla="*/ 20 h 22"/>
                <a:gd name="T44" fmla="*/ 103 w 103"/>
                <a:gd name="T45" fmla="*/ 18 h 22"/>
                <a:gd name="T46" fmla="*/ 103 w 103"/>
                <a:gd name="T47" fmla="*/ 15 h 22"/>
                <a:gd name="T48" fmla="*/ 99 w 103"/>
                <a:gd name="T49" fmla="*/ 12 h 22"/>
                <a:gd name="T50" fmla="*/ 96 w 103"/>
                <a:gd name="T51"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3" h="22">
                  <a:moveTo>
                    <a:pt x="96" y="12"/>
                  </a:moveTo>
                  <a:lnTo>
                    <a:pt x="99" y="12"/>
                  </a:lnTo>
                  <a:lnTo>
                    <a:pt x="88" y="9"/>
                  </a:lnTo>
                  <a:lnTo>
                    <a:pt x="74" y="7"/>
                  </a:lnTo>
                  <a:lnTo>
                    <a:pt x="60" y="4"/>
                  </a:lnTo>
                  <a:lnTo>
                    <a:pt x="47" y="2"/>
                  </a:lnTo>
                  <a:lnTo>
                    <a:pt x="33" y="0"/>
                  </a:lnTo>
                  <a:lnTo>
                    <a:pt x="20" y="0"/>
                  </a:lnTo>
                  <a:lnTo>
                    <a:pt x="9" y="2"/>
                  </a:lnTo>
                  <a:lnTo>
                    <a:pt x="0" y="4"/>
                  </a:lnTo>
                  <a:lnTo>
                    <a:pt x="2" y="14"/>
                  </a:lnTo>
                  <a:lnTo>
                    <a:pt x="9" y="11"/>
                  </a:lnTo>
                  <a:lnTo>
                    <a:pt x="20" y="11"/>
                  </a:lnTo>
                  <a:lnTo>
                    <a:pt x="33" y="11"/>
                  </a:lnTo>
                  <a:lnTo>
                    <a:pt x="47" y="11"/>
                  </a:lnTo>
                  <a:lnTo>
                    <a:pt x="60" y="14"/>
                  </a:lnTo>
                  <a:lnTo>
                    <a:pt x="74" y="16"/>
                  </a:lnTo>
                  <a:lnTo>
                    <a:pt x="86" y="18"/>
                  </a:lnTo>
                  <a:lnTo>
                    <a:pt x="97" y="22"/>
                  </a:lnTo>
                  <a:lnTo>
                    <a:pt x="100" y="22"/>
                  </a:lnTo>
                  <a:lnTo>
                    <a:pt x="97" y="22"/>
                  </a:lnTo>
                  <a:lnTo>
                    <a:pt x="100" y="20"/>
                  </a:lnTo>
                  <a:lnTo>
                    <a:pt x="103" y="18"/>
                  </a:lnTo>
                  <a:lnTo>
                    <a:pt x="103" y="15"/>
                  </a:lnTo>
                  <a:lnTo>
                    <a:pt x="99" y="12"/>
                  </a:lnTo>
                  <a:lnTo>
                    <a:pt x="96"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07" name="Freeform 1139"/>
            <p:cNvSpPr>
              <a:spLocks/>
            </p:cNvSpPr>
            <p:nvPr/>
          </p:nvSpPr>
          <p:spPr bwMode="auto">
            <a:xfrm>
              <a:off x="2453" y="3860"/>
              <a:ext cx="6" cy="13"/>
            </a:xfrm>
            <a:custGeom>
              <a:avLst/>
              <a:gdLst>
                <a:gd name="T0" fmla="*/ 3 w 19"/>
                <a:gd name="T1" fmla="*/ 0 h 38"/>
                <a:gd name="T2" fmla="*/ 2 w 19"/>
                <a:gd name="T3" fmla="*/ 9 h 38"/>
                <a:gd name="T4" fmla="*/ 5 w 19"/>
                <a:gd name="T5" fmla="*/ 12 h 38"/>
                <a:gd name="T6" fmla="*/ 10 w 19"/>
                <a:gd name="T7" fmla="*/ 20 h 38"/>
                <a:gd name="T8" fmla="*/ 10 w 19"/>
                <a:gd name="T9" fmla="*/ 26 h 38"/>
                <a:gd name="T10" fmla="*/ 9 w 19"/>
                <a:gd name="T11" fmla="*/ 28 h 38"/>
                <a:gd name="T12" fmla="*/ 13 w 19"/>
                <a:gd name="T13" fmla="*/ 38 h 38"/>
                <a:gd name="T14" fmla="*/ 19 w 19"/>
                <a:gd name="T15" fmla="*/ 28 h 38"/>
                <a:gd name="T16" fmla="*/ 19 w 19"/>
                <a:gd name="T17" fmla="*/ 18 h 38"/>
                <a:gd name="T18" fmla="*/ 15 w 19"/>
                <a:gd name="T19" fmla="*/ 8 h 38"/>
                <a:gd name="T20" fmla="*/ 7 w 19"/>
                <a:gd name="T21" fmla="*/ 0 h 38"/>
                <a:gd name="T22" fmla="*/ 5 w 19"/>
                <a:gd name="T23" fmla="*/ 9 h 38"/>
                <a:gd name="T24" fmla="*/ 7 w 19"/>
                <a:gd name="T25" fmla="*/ 0 h 38"/>
                <a:gd name="T26" fmla="*/ 3 w 19"/>
                <a:gd name="T27" fmla="*/ 0 h 38"/>
                <a:gd name="T28" fmla="*/ 0 w 19"/>
                <a:gd name="T29" fmla="*/ 2 h 38"/>
                <a:gd name="T30" fmla="*/ 0 w 19"/>
                <a:gd name="T31" fmla="*/ 7 h 38"/>
                <a:gd name="T32" fmla="*/ 2 w 19"/>
                <a:gd name="T33" fmla="*/ 9 h 38"/>
                <a:gd name="T34" fmla="*/ 3 w 19"/>
                <a:gd name="T3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38">
                  <a:moveTo>
                    <a:pt x="3" y="0"/>
                  </a:moveTo>
                  <a:lnTo>
                    <a:pt x="2" y="9"/>
                  </a:lnTo>
                  <a:lnTo>
                    <a:pt x="5" y="12"/>
                  </a:lnTo>
                  <a:lnTo>
                    <a:pt x="10" y="20"/>
                  </a:lnTo>
                  <a:lnTo>
                    <a:pt x="10" y="26"/>
                  </a:lnTo>
                  <a:lnTo>
                    <a:pt x="9" y="28"/>
                  </a:lnTo>
                  <a:lnTo>
                    <a:pt x="13" y="38"/>
                  </a:lnTo>
                  <a:lnTo>
                    <a:pt x="19" y="28"/>
                  </a:lnTo>
                  <a:lnTo>
                    <a:pt x="19" y="18"/>
                  </a:lnTo>
                  <a:lnTo>
                    <a:pt x="15" y="8"/>
                  </a:lnTo>
                  <a:lnTo>
                    <a:pt x="7" y="0"/>
                  </a:lnTo>
                  <a:lnTo>
                    <a:pt x="5" y="9"/>
                  </a:lnTo>
                  <a:lnTo>
                    <a:pt x="7" y="0"/>
                  </a:lnTo>
                  <a:lnTo>
                    <a:pt x="3" y="0"/>
                  </a:lnTo>
                  <a:lnTo>
                    <a:pt x="0" y="2"/>
                  </a:lnTo>
                  <a:lnTo>
                    <a:pt x="0" y="7"/>
                  </a:lnTo>
                  <a:lnTo>
                    <a:pt x="2" y="9"/>
                  </a:lnTo>
                  <a:lnTo>
                    <a:pt x="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08" name="Freeform 1140"/>
            <p:cNvSpPr>
              <a:spLocks/>
            </p:cNvSpPr>
            <p:nvPr/>
          </p:nvSpPr>
          <p:spPr bwMode="auto">
            <a:xfrm>
              <a:off x="2454" y="3845"/>
              <a:ext cx="32" cy="18"/>
            </a:xfrm>
            <a:custGeom>
              <a:avLst/>
              <a:gdLst>
                <a:gd name="T0" fmla="*/ 96 w 96"/>
                <a:gd name="T1" fmla="*/ 0 h 54"/>
                <a:gd name="T2" fmla="*/ 96 w 96"/>
                <a:gd name="T3" fmla="*/ 0 h 54"/>
                <a:gd name="T4" fmla="*/ 87 w 96"/>
                <a:gd name="T5" fmla="*/ 2 h 54"/>
                <a:gd name="T6" fmla="*/ 74 w 96"/>
                <a:gd name="T7" fmla="*/ 7 h 54"/>
                <a:gd name="T8" fmla="*/ 61 w 96"/>
                <a:gd name="T9" fmla="*/ 14 h 54"/>
                <a:gd name="T10" fmla="*/ 46 w 96"/>
                <a:gd name="T11" fmla="*/ 21 h 54"/>
                <a:gd name="T12" fmla="*/ 31 w 96"/>
                <a:gd name="T13" fmla="*/ 29 h 54"/>
                <a:gd name="T14" fmla="*/ 17 w 96"/>
                <a:gd name="T15" fmla="*/ 36 h 54"/>
                <a:gd name="T16" fmla="*/ 7 w 96"/>
                <a:gd name="T17" fmla="*/ 41 h 54"/>
                <a:gd name="T18" fmla="*/ 0 w 96"/>
                <a:gd name="T19" fmla="*/ 45 h 54"/>
                <a:gd name="T20" fmla="*/ 2 w 96"/>
                <a:gd name="T21" fmla="*/ 54 h 54"/>
                <a:gd name="T22" fmla="*/ 12 w 96"/>
                <a:gd name="T23" fmla="*/ 51 h 54"/>
                <a:gd name="T24" fmla="*/ 22 w 96"/>
                <a:gd name="T25" fmla="*/ 45 h 54"/>
                <a:gd name="T26" fmla="*/ 36 w 96"/>
                <a:gd name="T27" fmla="*/ 38 h 54"/>
                <a:gd name="T28" fmla="*/ 50 w 96"/>
                <a:gd name="T29" fmla="*/ 30 h 54"/>
                <a:gd name="T30" fmla="*/ 65 w 96"/>
                <a:gd name="T31" fmla="*/ 23 h 54"/>
                <a:gd name="T32" fmla="*/ 79 w 96"/>
                <a:gd name="T33" fmla="*/ 16 h 54"/>
                <a:gd name="T34" fmla="*/ 89 w 96"/>
                <a:gd name="T35" fmla="*/ 12 h 54"/>
                <a:gd name="T36" fmla="*/ 96 w 96"/>
                <a:gd name="T37" fmla="*/ 12 h 54"/>
                <a:gd name="T38" fmla="*/ 96 w 96"/>
                <a:gd name="T39" fmla="*/ 12 h 54"/>
                <a:gd name="T40" fmla="*/ 96 w 96"/>
                <a:gd name="T41"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6" h="54">
                  <a:moveTo>
                    <a:pt x="96" y="0"/>
                  </a:moveTo>
                  <a:lnTo>
                    <a:pt x="96" y="0"/>
                  </a:lnTo>
                  <a:lnTo>
                    <a:pt x="87" y="2"/>
                  </a:lnTo>
                  <a:lnTo>
                    <a:pt x="74" y="7"/>
                  </a:lnTo>
                  <a:lnTo>
                    <a:pt x="61" y="14"/>
                  </a:lnTo>
                  <a:lnTo>
                    <a:pt x="46" y="21"/>
                  </a:lnTo>
                  <a:lnTo>
                    <a:pt x="31" y="29"/>
                  </a:lnTo>
                  <a:lnTo>
                    <a:pt x="17" y="36"/>
                  </a:lnTo>
                  <a:lnTo>
                    <a:pt x="7" y="41"/>
                  </a:lnTo>
                  <a:lnTo>
                    <a:pt x="0" y="45"/>
                  </a:lnTo>
                  <a:lnTo>
                    <a:pt x="2" y="54"/>
                  </a:lnTo>
                  <a:lnTo>
                    <a:pt x="12" y="51"/>
                  </a:lnTo>
                  <a:lnTo>
                    <a:pt x="22" y="45"/>
                  </a:lnTo>
                  <a:lnTo>
                    <a:pt x="36" y="38"/>
                  </a:lnTo>
                  <a:lnTo>
                    <a:pt x="50" y="30"/>
                  </a:lnTo>
                  <a:lnTo>
                    <a:pt x="65" y="23"/>
                  </a:lnTo>
                  <a:lnTo>
                    <a:pt x="79" y="16"/>
                  </a:lnTo>
                  <a:lnTo>
                    <a:pt x="89" y="12"/>
                  </a:lnTo>
                  <a:lnTo>
                    <a:pt x="96" y="12"/>
                  </a:lnTo>
                  <a:lnTo>
                    <a:pt x="96" y="12"/>
                  </a:lnTo>
                  <a:lnTo>
                    <a:pt x="9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09" name="Freeform 1141"/>
            <p:cNvSpPr>
              <a:spLocks/>
            </p:cNvSpPr>
            <p:nvPr/>
          </p:nvSpPr>
          <p:spPr bwMode="auto">
            <a:xfrm>
              <a:off x="2485" y="3831"/>
              <a:ext cx="5" cy="18"/>
            </a:xfrm>
            <a:custGeom>
              <a:avLst/>
              <a:gdLst>
                <a:gd name="T0" fmla="*/ 1 w 17"/>
                <a:gd name="T1" fmla="*/ 1 h 56"/>
                <a:gd name="T2" fmla="*/ 0 w 17"/>
                <a:gd name="T3" fmla="*/ 5 h 56"/>
                <a:gd name="T4" fmla="*/ 4 w 17"/>
                <a:gd name="T5" fmla="*/ 16 h 56"/>
                <a:gd name="T6" fmla="*/ 8 w 17"/>
                <a:gd name="T7" fmla="*/ 30 h 56"/>
                <a:gd name="T8" fmla="*/ 8 w 17"/>
                <a:gd name="T9" fmla="*/ 43 h 56"/>
                <a:gd name="T10" fmla="*/ 4 w 17"/>
                <a:gd name="T11" fmla="*/ 44 h 56"/>
                <a:gd name="T12" fmla="*/ 4 w 17"/>
                <a:gd name="T13" fmla="*/ 56 h 56"/>
                <a:gd name="T14" fmla="*/ 17 w 17"/>
                <a:gd name="T15" fmla="*/ 45 h 56"/>
                <a:gd name="T16" fmla="*/ 17 w 17"/>
                <a:gd name="T17" fmla="*/ 30 h 56"/>
                <a:gd name="T18" fmla="*/ 13 w 17"/>
                <a:gd name="T19" fmla="*/ 13 h 56"/>
                <a:gd name="T20" fmla="*/ 9 w 17"/>
                <a:gd name="T21" fmla="*/ 3 h 56"/>
                <a:gd name="T22" fmla="*/ 8 w 17"/>
                <a:gd name="T23" fmla="*/ 8 h 56"/>
                <a:gd name="T24" fmla="*/ 9 w 17"/>
                <a:gd name="T25" fmla="*/ 3 h 56"/>
                <a:gd name="T26" fmla="*/ 7 w 17"/>
                <a:gd name="T27" fmla="*/ 0 h 56"/>
                <a:gd name="T28" fmla="*/ 3 w 17"/>
                <a:gd name="T29" fmla="*/ 0 h 56"/>
                <a:gd name="T30" fmla="*/ 1 w 17"/>
                <a:gd name="T31" fmla="*/ 2 h 56"/>
                <a:gd name="T32" fmla="*/ 0 w 17"/>
                <a:gd name="T33" fmla="*/ 5 h 56"/>
                <a:gd name="T34" fmla="*/ 1 w 17"/>
                <a:gd name="T35"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56">
                  <a:moveTo>
                    <a:pt x="1" y="1"/>
                  </a:moveTo>
                  <a:lnTo>
                    <a:pt x="0" y="5"/>
                  </a:lnTo>
                  <a:lnTo>
                    <a:pt x="4" y="16"/>
                  </a:lnTo>
                  <a:lnTo>
                    <a:pt x="8" y="30"/>
                  </a:lnTo>
                  <a:lnTo>
                    <a:pt x="8" y="43"/>
                  </a:lnTo>
                  <a:lnTo>
                    <a:pt x="4" y="44"/>
                  </a:lnTo>
                  <a:lnTo>
                    <a:pt x="4" y="56"/>
                  </a:lnTo>
                  <a:lnTo>
                    <a:pt x="17" y="45"/>
                  </a:lnTo>
                  <a:lnTo>
                    <a:pt x="17" y="30"/>
                  </a:lnTo>
                  <a:lnTo>
                    <a:pt x="13" y="13"/>
                  </a:lnTo>
                  <a:lnTo>
                    <a:pt x="9" y="3"/>
                  </a:lnTo>
                  <a:lnTo>
                    <a:pt x="8" y="8"/>
                  </a:lnTo>
                  <a:lnTo>
                    <a:pt x="9" y="3"/>
                  </a:lnTo>
                  <a:lnTo>
                    <a:pt x="7" y="0"/>
                  </a:lnTo>
                  <a:lnTo>
                    <a:pt x="3" y="0"/>
                  </a:lnTo>
                  <a:lnTo>
                    <a:pt x="1" y="2"/>
                  </a:lnTo>
                  <a:lnTo>
                    <a:pt x="0" y="5"/>
                  </a:lnTo>
                  <a:lnTo>
                    <a:pt x="1"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10" name="Freeform 1142"/>
            <p:cNvSpPr>
              <a:spLocks/>
            </p:cNvSpPr>
            <p:nvPr/>
          </p:nvSpPr>
          <p:spPr bwMode="auto">
            <a:xfrm>
              <a:off x="2485" y="3819"/>
              <a:ext cx="22" cy="14"/>
            </a:xfrm>
            <a:custGeom>
              <a:avLst/>
              <a:gdLst>
                <a:gd name="T0" fmla="*/ 66 w 66"/>
                <a:gd name="T1" fmla="*/ 0 h 42"/>
                <a:gd name="T2" fmla="*/ 66 w 66"/>
                <a:gd name="T3" fmla="*/ 0 h 42"/>
                <a:gd name="T4" fmla="*/ 59 w 66"/>
                <a:gd name="T5" fmla="*/ 3 h 42"/>
                <a:gd name="T6" fmla="*/ 51 w 66"/>
                <a:gd name="T7" fmla="*/ 5 h 42"/>
                <a:gd name="T8" fmla="*/ 42 w 66"/>
                <a:gd name="T9" fmla="*/ 8 h 42"/>
                <a:gd name="T10" fmla="*/ 33 w 66"/>
                <a:gd name="T11" fmla="*/ 13 h 42"/>
                <a:gd name="T12" fmla="*/ 24 w 66"/>
                <a:gd name="T13" fmla="*/ 17 h 42"/>
                <a:gd name="T14" fmla="*/ 15 w 66"/>
                <a:gd name="T15" fmla="*/ 23 h 42"/>
                <a:gd name="T16" fmla="*/ 7 w 66"/>
                <a:gd name="T17" fmla="*/ 30 h 42"/>
                <a:gd name="T18" fmla="*/ 0 w 66"/>
                <a:gd name="T19" fmla="*/ 35 h 42"/>
                <a:gd name="T20" fmla="*/ 7 w 66"/>
                <a:gd name="T21" fmla="*/ 42 h 42"/>
                <a:gd name="T22" fmla="*/ 11 w 66"/>
                <a:gd name="T23" fmla="*/ 37 h 42"/>
                <a:gd name="T24" fmla="*/ 19 w 66"/>
                <a:gd name="T25" fmla="*/ 32 h 42"/>
                <a:gd name="T26" fmla="*/ 28 w 66"/>
                <a:gd name="T27" fmla="*/ 27 h 42"/>
                <a:gd name="T28" fmla="*/ 38 w 66"/>
                <a:gd name="T29" fmla="*/ 22 h 42"/>
                <a:gd name="T30" fmla="*/ 47 w 66"/>
                <a:gd name="T31" fmla="*/ 17 h 42"/>
                <a:gd name="T32" fmla="*/ 54 w 66"/>
                <a:gd name="T33" fmla="*/ 14 h 42"/>
                <a:gd name="T34" fmla="*/ 62 w 66"/>
                <a:gd name="T35" fmla="*/ 12 h 42"/>
                <a:gd name="T36" fmla="*/ 66 w 66"/>
                <a:gd name="T37" fmla="*/ 12 h 42"/>
                <a:gd name="T38" fmla="*/ 66 w 66"/>
                <a:gd name="T39" fmla="*/ 12 h 42"/>
                <a:gd name="T40" fmla="*/ 66 w 66"/>
                <a:gd name="T4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6" h="42">
                  <a:moveTo>
                    <a:pt x="66" y="0"/>
                  </a:moveTo>
                  <a:lnTo>
                    <a:pt x="66" y="0"/>
                  </a:lnTo>
                  <a:lnTo>
                    <a:pt x="59" y="3"/>
                  </a:lnTo>
                  <a:lnTo>
                    <a:pt x="51" y="5"/>
                  </a:lnTo>
                  <a:lnTo>
                    <a:pt x="42" y="8"/>
                  </a:lnTo>
                  <a:lnTo>
                    <a:pt x="33" y="13"/>
                  </a:lnTo>
                  <a:lnTo>
                    <a:pt x="24" y="17"/>
                  </a:lnTo>
                  <a:lnTo>
                    <a:pt x="15" y="23"/>
                  </a:lnTo>
                  <a:lnTo>
                    <a:pt x="7" y="30"/>
                  </a:lnTo>
                  <a:lnTo>
                    <a:pt x="0" y="35"/>
                  </a:lnTo>
                  <a:lnTo>
                    <a:pt x="7" y="42"/>
                  </a:lnTo>
                  <a:lnTo>
                    <a:pt x="11" y="37"/>
                  </a:lnTo>
                  <a:lnTo>
                    <a:pt x="19" y="32"/>
                  </a:lnTo>
                  <a:lnTo>
                    <a:pt x="28" y="27"/>
                  </a:lnTo>
                  <a:lnTo>
                    <a:pt x="38" y="22"/>
                  </a:lnTo>
                  <a:lnTo>
                    <a:pt x="47" y="17"/>
                  </a:lnTo>
                  <a:lnTo>
                    <a:pt x="54" y="14"/>
                  </a:lnTo>
                  <a:lnTo>
                    <a:pt x="62" y="12"/>
                  </a:lnTo>
                  <a:lnTo>
                    <a:pt x="66" y="12"/>
                  </a:lnTo>
                  <a:lnTo>
                    <a:pt x="66" y="12"/>
                  </a:lnTo>
                  <a:lnTo>
                    <a:pt x="6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11" name="Freeform 1143"/>
            <p:cNvSpPr>
              <a:spLocks/>
            </p:cNvSpPr>
            <p:nvPr/>
          </p:nvSpPr>
          <p:spPr bwMode="auto">
            <a:xfrm>
              <a:off x="2507" y="3819"/>
              <a:ext cx="32" cy="7"/>
            </a:xfrm>
            <a:custGeom>
              <a:avLst/>
              <a:gdLst>
                <a:gd name="T0" fmla="*/ 89 w 96"/>
                <a:gd name="T1" fmla="*/ 7 h 19"/>
                <a:gd name="T2" fmla="*/ 89 w 96"/>
                <a:gd name="T3" fmla="*/ 7 h 19"/>
                <a:gd name="T4" fmla="*/ 86 w 96"/>
                <a:gd name="T5" fmla="*/ 8 h 19"/>
                <a:gd name="T6" fmla="*/ 76 w 96"/>
                <a:gd name="T7" fmla="*/ 7 h 19"/>
                <a:gd name="T8" fmla="*/ 63 w 96"/>
                <a:gd name="T9" fmla="*/ 7 h 19"/>
                <a:gd name="T10" fmla="*/ 48 w 96"/>
                <a:gd name="T11" fmla="*/ 7 h 19"/>
                <a:gd name="T12" fmla="*/ 33 w 96"/>
                <a:gd name="T13" fmla="*/ 5 h 19"/>
                <a:gd name="T14" fmla="*/ 18 w 96"/>
                <a:gd name="T15" fmla="*/ 4 h 19"/>
                <a:gd name="T16" fmla="*/ 8 w 96"/>
                <a:gd name="T17" fmla="*/ 1 h 19"/>
                <a:gd name="T18" fmla="*/ 0 w 96"/>
                <a:gd name="T19" fmla="*/ 0 h 19"/>
                <a:gd name="T20" fmla="*/ 0 w 96"/>
                <a:gd name="T21" fmla="*/ 12 h 19"/>
                <a:gd name="T22" fmla="*/ 8 w 96"/>
                <a:gd name="T23" fmla="*/ 11 h 19"/>
                <a:gd name="T24" fmla="*/ 18 w 96"/>
                <a:gd name="T25" fmla="*/ 13 h 19"/>
                <a:gd name="T26" fmla="*/ 33 w 96"/>
                <a:gd name="T27" fmla="*/ 14 h 19"/>
                <a:gd name="T28" fmla="*/ 48 w 96"/>
                <a:gd name="T29" fmla="*/ 16 h 19"/>
                <a:gd name="T30" fmla="*/ 63 w 96"/>
                <a:gd name="T31" fmla="*/ 19 h 19"/>
                <a:gd name="T32" fmla="*/ 76 w 96"/>
                <a:gd name="T33" fmla="*/ 19 h 19"/>
                <a:gd name="T34" fmla="*/ 86 w 96"/>
                <a:gd name="T35" fmla="*/ 17 h 19"/>
                <a:gd name="T36" fmla="*/ 96 w 96"/>
                <a:gd name="T37" fmla="*/ 14 h 19"/>
                <a:gd name="T38" fmla="*/ 96 w 96"/>
                <a:gd name="T39" fmla="*/ 14 h 19"/>
                <a:gd name="T40" fmla="*/ 89 w 96"/>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6" h="19">
                  <a:moveTo>
                    <a:pt x="89" y="7"/>
                  </a:moveTo>
                  <a:lnTo>
                    <a:pt x="89" y="7"/>
                  </a:lnTo>
                  <a:lnTo>
                    <a:pt x="86" y="8"/>
                  </a:lnTo>
                  <a:lnTo>
                    <a:pt x="76" y="7"/>
                  </a:lnTo>
                  <a:lnTo>
                    <a:pt x="63" y="7"/>
                  </a:lnTo>
                  <a:lnTo>
                    <a:pt x="48" y="7"/>
                  </a:lnTo>
                  <a:lnTo>
                    <a:pt x="33" y="5"/>
                  </a:lnTo>
                  <a:lnTo>
                    <a:pt x="18" y="4"/>
                  </a:lnTo>
                  <a:lnTo>
                    <a:pt x="8" y="1"/>
                  </a:lnTo>
                  <a:lnTo>
                    <a:pt x="0" y="0"/>
                  </a:lnTo>
                  <a:lnTo>
                    <a:pt x="0" y="12"/>
                  </a:lnTo>
                  <a:lnTo>
                    <a:pt x="8" y="11"/>
                  </a:lnTo>
                  <a:lnTo>
                    <a:pt x="18" y="13"/>
                  </a:lnTo>
                  <a:lnTo>
                    <a:pt x="33" y="14"/>
                  </a:lnTo>
                  <a:lnTo>
                    <a:pt x="48" y="16"/>
                  </a:lnTo>
                  <a:lnTo>
                    <a:pt x="63" y="19"/>
                  </a:lnTo>
                  <a:lnTo>
                    <a:pt x="76" y="19"/>
                  </a:lnTo>
                  <a:lnTo>
                    <a:pt x="86" y="17"/>
                  </a:lnTo>
                  <a:lnTo>
                    <a:pt x="96" y="14"/>
                  </a:lnTo>
                  <a:lnTo>
                    <a:pt x="96" y="14"/>
                  </a:lnTo>
                  <a:lnTo>
                    <a:pt x="8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12" name="Freeform 1144"/>
            <p:cNvSpPr>
              <a:spLocks/>
            </p:cNvSpPr>
            <p:nvPr/>
          </p:nvSpPr>
          <p:spPr bwMode="auto">
            <a:xfrm>
              <a:off x="2536" y="3805"/>
              <a:ext cx="6" cy="19"/>
            </a:xfrm>
            <a:custGeom>
              <a:avLst/>
              <a:gdLst>
                <a:gd name="T0" fmla="*/ 18 w 18"/>
                <a:gd name="T1" fmla="*/ 0 h 56"/>
                <a:gd name="T2" fmla="*/ 18 w 18"/>
                <a:gd name="T3" fmla="*/ 0 h 56"/>
                <a:gd name="T4" fmla="*/ 1 w 18"/>
                <a:gd name="T5" fmla="*/ 9 h 56"/>
                <a:gd name="T6" fmla="*/ 0 w 18"/>
                <a:gd name="T7" fmla="*/ 26 h 56"/>
                <a:gd name="T8" fmla="*/ 3 w 18"/>
                <a:gd name="T9" fmla="*/ 42 h 56"/>
                <a:gd name="T10" fmla="*/ 3 w 18"/>
                <a:gd name="T11" fmla="*/ 49 h 56"/>
                <a:gd name="T12" fmla="*/ 10 w 18"/>
                <a:gd name="T13" fmla="*/ 56 h 56"/>
                <a:gd name="T14" fmla="*/ 13 w 18"/>
                <a:gd name="T15" fmla="*/ 42 h 56"/>
                <a:gd name="T16" fmla="*/ 9 w 18"/>
                <a:gd name="T17" fmla="*/ 26 h 56"/>
                <a:gd name="T18" fmla="*/ 10 w 18"/>
                <a:gd name="T19" fmla="*/ 14 h 56"/>
                <a:gd name="T20" fmla="*/ 18 w 18"/>
                <a:gd name="T21" fmla="*/ 9 h 56"/>
                <a:gd name="T22" fmla="*/ 18 w 18"/>
                <a:gd name="T23" fmla="*/ 9 h 56"/>
                <a:gd name="T24" fmla="*/ 18 w 18"/>
                <a:gd name="T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56">
                  <a:moveTo>
                    <a:pt x="18" y="0"/>
                  </a:moveTo>
                  <a:lnTo>
                    <a:pt x="18" y="0"/>
                  </a:lnTo>
                  <a:lnTo>
                    <a:pt x="1" y="9"/>
                  </a:lnTo>
                  <a:lnTo>
                    <a:pt x="0" y="26"/>
                  </a:lnTo>
                  <a:lnTo>
                    <a:pt x="3" y="42"/>
                  </a:lnTo>
                  <a:lnTo>
                    <a:pt x="3" y="49"/>
                  </a:lnTo>
                  <a:lnTo>
                    <a:pt x="10" y="56"/>
                  </a:lnTo>
                  <a:lnTo>
                    <a:pt x="13" y="42"/>
                  </a:lnTo>
                  <a:lnTo>
                    <a:pt x="9" y="26"/>
                  </a:lnTo>
                  <a:lnTo>
                    <a:pt x="10" y="14"/>
                  </a:lnTo>
                  <a:lnTo>
                    <a:pt x="18" y="9"/>
                  </a:lnTo>
                  <a:lnTo>
                    <a:pt x="18" y="9"/>
                  </a:lnTo>
                  <a:lnTo>
                    <a:pt x="1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13" name="Freeform 1145"/>
            <p:cNvSpPr>
              <a:spLocks/>
            </p:cNvSpPr>
            <p:nvPr/>
          </p:nvSpPr>
          <p:spPr bwMode="auto">
            <a:xfrm>
              <a:off x="2542" y="3797"/>
              <a:ext cx="27" cy="11"/>
            </a:xfrm>
            <a:custGeom>
              <a:avLst/>
              <a:gdLst>
                <a:gd name="T0" fmla="*/ 74 w 82"/>
                <a:gd name="T1" fmla="*/ 0 h 34"/>
                <a:gd name="T2" fmla="*/ 72 w 82"/>
                <a:gd name="T3" fmla="*/ 1 h 34"/>
                <a:gd name="T4" fmla="*/ 71 w 82"/>
                <a:gd name="T5" fmla="*/ 2 h 34"/>
                <a:gd name="T6" fmla="*/ 64 w 82"/>
                <a:gd name="T7" fmla="*/ 5 h 34"/>
                <a:gd name="T8" fmla="*/ 55 w 82"/>
                <a:gd name="T9" fmla="*/ 10 h 34"/>
                <a:gd name="T10" fmla="*/ 46 w 82"/>
                <a:gd name="T11" fmla="*/ 15 h 34"/>
                <a:gd name="T12" fmla="*/ 35 w 82"/>
                <a:gd name="T13" fmla="*/ 18 h 34"/>
                <a:gd name="T14" fmla="*/ 22 w 82"/>
                <a:gd name="T15" fmla="*/ 22 h 34"/>
                <a:gd name="T16" fmla="*/ 12 w 82"/>
                <a:gd name="T17" fmla="*/ 24 h 34"/>
                <a:gd name="T18" fmla="*/ 0 w 82"/>
                <a:gd name="T19" fmla="*/ 25 h 34"/>
                <a:gd name="T20" fmla="*/ 0 w 82"/>
                <a:gd name="T21" fmla="*/ 34 h 34"/>
                <a:gd name="T22" fmla="*/ 12 w 82"/>
                <a:gd name="T23" fmla="*/ 33 h 34"/>
                <a:gd name="T24" fmla="*/ 24 w 82"/>
                <a:gd name="T25" fmla="*/ 31 h 34"/>
                <a:gd name="T26" fmla="*/ 37 w 82"/>
                <a:gd name="T27" fmla="*/ 27 h 34"/>
                <a:gd name="T28" fmla="*/ 48 w 82"/>
                <a:gd name="T29" fmla="*/ 24 h 34"/>
                <a:gd name="T30" fmla="*/ 60 w 82"/>
                <a:gd name="T31" fmla="*/ 19 h 34"/>
                <a:gd name="T32" fmla="*/ 69 w 82"/>
                <a:gd name="T33" fmla="*/ 15 h 34"/>
                <a:gd name="T34" fmla="*/ 76 w 82"/>
                <a:gd name="T35" fmla="*/ 11 h 34"/>
                <a:gd name="T36" fmla="*/ 82 w 82"/>
                <a:gd name="T37" fmla="*/ 5 h 34"/>
                <a:gd name="T38" fmla="*/ 80 w 82"/>
                <a:gd name="T39" fmla="*/ 7 h 34"/>
                <a:gd name="T40" fmla="*/ 74 w 82"/>
                <a:gd name="T4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2" h="34">
                  <a:moveTo>
                    <a:pt x="74" y="0"/>
                  </a:moveTo>
                  <a:lnTo>
                    <a:pt x="72" y="1"/>
                  </a:lnTo>
                  <a:lnTo>
                    <a:pt x="71" y="2"/>
                  </a:lnTo>
                  <a:lnTo>
                    <a:pt x="64" y="5"/>
                  </a:lnTo>
                  <a:lnTo>
                    <a:pt x="55" y="10"/>
                  </a:lnTo>
                  <a:lnTo>
                    <a:pt x="46" y="15"/>
                  </a:lnTo>
                  <a:lnTo>
                    <a:pt x="35" y="18"/>
                  </a:lnTo>
                  <a:lnTo>
                    <a:pt x="22" y="22"/>
                  </a:lnTo>
                  <a:lnTo>
                    <a:pt x="12" y="24"/>
                  </a:lnTo>
                  <a:lnTo>
                    <a:pt x="0" y="25"/>
                  </a:lnTo>
                  <a:lnTo>
                    <a:pt x="0" y="34"/>
                  </a:lnTo>
                  <a:lnTo>
                    <a:pt x="12" y="33"/>
                  </a:lnTo>
                  <a:lnTo>
                    <a:pt x="24" y="31"/>
                  </a:lnTo>
                  <a:lnTo>
                    <a:pt x="37" y="27"/>
                  </a:lnTo>
                  <a:lnTo>
                    <a:pt x="48" y="24"/>
                  </a:lnTo>
                  <a:lnTo>
                    <a:pt x="60" y="19"/>
                  </a:lnTo>
                  <a:lnTo>
                    <a:pt x="69" y="15"/>
                  </a:lnTo>
                  <a:lnTo>
                    <a:pt x="76" y="11"/>
                  </a:lnTo>
                  <a:lnTo>
                    <a:pt x="82" y="5"/>
                  </a:lnTo>
                  <a:lnTo>
                    <a:pt x="80" y="7"/>
                  </a:lnTo>
                  <a:lnTo>
                    <a:pt x="7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14" name="Freeform 1146"/>
            <p:cNvSpPr>
              <a:spLocks/>
            </p:cNvSpPr>
            <p:nvPr/>
          </p:nvSpPr>
          <p:spPr bwMode="auto">
            <a:xfrm>
              <a:off x="2566" y="3791"/>
              <a:ext cx="7" cy="8"/>
            </a:xfrm>
            <a:custGeom>
              <a:avLst/>
              <a:gdLst>
                <a:gd name="T0" fmla="*/ 13 w 19"/>
                <a:gd name="T1" fmla="*/ 0 h 26"/>
                <a:gd name="T2" fmla="*/ 10 w 19"/>
                <a:gd name="T3" fmla="*/ 5 h 26"/>
                <a:gd name="T4" fmla="*/ 9 w 19"/>
                <a:gd name="T5" fmla="*/ 8 h 26"/>
                <a:gd name="T6" fmla="*/ 6 w 19"/>
                <a:gd name="T7" fmla="*/ 11 h 26"/>
                <a:gd name="T8" fmla="*/ 4 w 19"/>
                <a:gd name="T9" fmla="*/ 14 h 26"/>
                <a:gd name="T10" fmla="*/ 0 w 19"/>
                <a:gd name="T11" fmla="*/ 19 h 26"/>
                <a:gd name="T12" fmla="*/ 6 w 19"/>
                <a:gd name="T13" fmla="*/ 26 h 26"/>
                <a:gd name="T14" fmla="*/ 11 w 19"/>
                <a:gd name="T15" fmla="*/ 21 h 26"/>
                <a:gd name="T16" fmla="*/ 16 w 19"/>
                <a:gd name="T17" fmla="*/ 15 h 26"/>
                <a:gd name="T18" fmla="*/ 18 w 19"/>
                <a:gd name="T19" fmla="*/ 11 h 26"/>
                <a:gd name="T20" fmla="*/ 19 w 19"/>
                <a:gd name="T21" fmla="*/ 5 h 26"/>
                <a:gd name="T22" fmla="*/ 16 w 19"/>
                <a:gd name="T23" fmla="*/ 10 h 26"/>
                <a:gd name="T24" fmla="*/ 19 w 19"/>
                <a:gd name="T25" fmla="*/ 5 h 26"/>
                <a:gd name="T26" fmla="*/ 18 w 19"/>
                <a:gd name="T27" fmla="*/ 2 h 26"/>
                <a:gd name="T28" fmla="*/ 14 w 19"/>
                <a:gd name="T29" fmla="*/ 0 h 26"/>
                <a:gd name="T30" fmla="*/ 11 w 19"/>
                <a:gd name="T31" fmla="*/ 2 h 26"/>
                <a:gd name="T32" fmla="*/ 10 w 19"/>
                <a:gd name="T33" fmla="*/ 5 h 26"/>
                <a:gd name="T34" fmla="*/ 13 w 19"/>
                <a:gd name="T3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6">
                  <a:moveTo>
                    <a:pt x="13" y="0"/>
                  </a:moveTo>
                  <a:lnTo>
                    <a:pt x="10" y="5"/>
                  </a:lnTo>
                  <a:lnTo>
                    <a:pt x="9" y="8"/>
                  </a:lnTo>
                  <a:lnTo>
                    <a:pt x="6" y="11"/>
                  </a:lnTo>
                  <a:lnTo>
                    <a:pt x="4" y="14"/>
                  </a:lnTo>
                  <a:lnTo>
                    <a:pt x="0" y="19"/>
                  </a:lnTo>
                  <a:lnTo>
                    <a:pt x="6" y="26"/>
                  </a:lnTo>
                  <a:lnTo>
                    <a:pt x="11" y="21"/>
                  </a:lnTo>
                  <a:lnTo>
                    <a:pt x="16" y="15"/>
                  </a:lnTo>
                  <a:lnTo>
                    <a:pt x="18" y="11"/>
                  </a:lnTo>
                  <a:lnTo>
                    <a:pt x="19" y="5"/>
                  </a:lnTo>
                  <a:lnTo>
                    <a:pt x="16" y="10"/>
                  </a:lnTo>
                  <a:lnTo>
                    <a:pt x="19" y="5"/>
                  </a:lnTo>
                  <a:lnTo>
                    <a:pt x="18" y="2"/>
                  </a:lnTo>
                  <a:lnTo>
                    <a:pt x="14" y="0"/>
                  </a:lnTo>
                  <a:lnTo>
                    <a:pt x="11" y="2"/>
                  </a:lnTo>
                  <a:lnTo>
                    <a:pt x="10" y="5"/>
                  </a:lnTo>
                  <a:lnTo>
                    <a:pt x="1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15" name="Freeform 1147"/>
            <p:cNvSpPr>
              <a:spLocks/>
            </p:cNvSpPr>
            <p:nvPr/>
          </p:nvSpPr>
          <p:spPr bwMode="auto">
            <a:xfrm>
              <a:off x="2571" y="3790"/>
              <a:ext cx="12" cy="4"/>
            </a:xfrm>
            <a:custGeom>
              <a:avLst/>
              <a:gdLst>
                <a:gd name="T0" fmla="*/ 31 w 38"/>
                <a:gd name="T1" fmla="*/ 0 h 13"/>
                <a:gd name="T2" fmla="*/ 32 w 38"/>
                <a:gd name="T3" fmla="*/ 0 h 13"/>
                <a:gd name="T4" fmla="*/ 24 w 38"/>
                <a:gd name="T5" fmla="*/ 1 h 13"/>
                <a:gd name="T6" fmla="*/ 17 w 38"/>
                <a:gd name="T7" fmla="*/ 1 h 13"/>
                <a:gd name="T8" fmla="*/ 9 w 38"/>
                <a:gd name="T9" fmla="*/ 2 h 13"/>
                <a:gd name="T10" fmla="*/ 0 w 38"/>
                <a:gd name="T11" fmla="*/ 3 h 13"/>
                <a:gd name="T12" fmla="*/ 3 w 38"/>
                <a:gd name="T13" fmla="*/ 13 h 13"/>
                <a:gd name="T14" fmla="*/ 9 w 38"/>
                <a:gd name="T15" fmla="*/ 11 h 13"/>
                <a:gd name="T16" fmla="*/ 17 w 38"/>
                <a:gd name="T17" fmla="*/ 10 h 13"/>
                <a:gd name="T18" fmla="*/ 24 w 38"/>
                <a:gd name="T19" fmla="*/ 10 h 13"/>
                <a:gd name="T20" fmla="*/ 35 w 38"/>
                <a:gd name="T21" fmla="*/ 9 h 13"/>
                <a:gd name="T22" fmla="*/ 36 w 38"/>
                <a:gd name="T23" fmla="*/ 9 h 13"/>
                <a:gd name="T24" fmla="*/ 35 w 38"/>
                <a:gd name="T25" fmla="*/ 9 h 13"/>
                <a:gd name="T26" fmla="*/ 38 w 38"/>
                <a:gd name="T27" fmla="*/ 7 h 13"/>
                <a:gd name="T28" fmla="*/ 38 w 38"/>
                <a:gd name="T29" fmla="*/ 3 h 13"/>
                <a:gd name="T30" fmla="*/ 36 w 38"/>
                <a:gd name="T31" fmla="*/ 1 h 13"/>
                <a:gd name="T32" fmla="*/ 32 w 38"/>
                <a:gd name="T33" fmla="*/ 0 h 13"/>
                <a:gd name="T34" fmla="*/ 31 w 38"/>
                <a:gd name="T3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13">
                  <a:moveTo>
                    <a:pt x="31" y="0"/>
                  </a:moveTo>
                  <a:lnTo>
                    <a:pt x="32" y="0"/>
                  </a:lnTo>
                  <a:lnTo>
                    <a:pt x="24" y="1"/>
                  </a:lnTo>
                  <a:lnTo>
                    <a:pt x="17" y="1"/>
                  </a:lnTo>
                  <a:lnTo>
                    <a:pt x="9" y="2"/>
                  </a:lnTo>
                  <a:lnTo>
                    <a:pt x="0" y="3"/>
                  </a:lnTo>
                  <a:lnTo>
                    <a:pt x="3" y="13"/>
                  </a:lnTo>
                  <a:lnTo>
                    <a:pt x="9" y="11"/>
                  </a:lnTo>
                  <a:lnTo>
                    <a:pt x="17" y="10"/>
                  </a:lnTo>
                  <a:lnTo>
                    <a:pt x="24" y="10"/>
                  </a:lnTo>
                  <a:lnTo>
                    <a:pt x="35" y="9"/>
                  </a:lnTo>
                  <a:lnTo>
                    <a:pt x="36" y="9"/>
                  </a:lnTo>
                  <a:lnTo>
                    <a:pt x="35" y="9"/>
                  </a:lnTo>
                  <a:lnTo>
                    <a:pt x="38" y="7"/>
                  </a:lnTo>
                  <a:lnTo>
                    <a:pt x="38" y="3"/>
                  </a:lnTo>
                  <a:lnTo>
                    <a:pt x="36" y="1"/>
                  </a:lnTo>
                  <a:lnTo>
                    <a:pt x="32" y="0"/>
                  </a:lnTo>
                  <a:lnTo>
                    <a:pt x="3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16" name="Freeform 1148"/>
            <p:cNvSpPr>
              <a:spLocks/>
            </p:cNvSpPr>
            <p:nvPr/>
          </p:nvSpPr>
          <p:spPr bwMode="auto">
            <a:xfrm>
              <a:off x="2249" y="3847"/>
              <a:ext cx="1255" cy="376"/>
            </a:xfrm>
            <a:custGeom>
              <a:avLst/>
              <a:gdLst>
                <a:gd name="T0" fmla="*/ 3745 w 3766"/>
                <a:gd name="T1" fmla="*/ 774 h 1127"/>
                <a:gd name="T2" fmla="*/ 3696 w 3766"/>
                <a:gd name="T3" fmla="*/ 762 h 1127"/>
                <a:gd name="T4" fmla="*/ 3647 w 3766"/>
                <a:gd name="T5" fmla="*/ 784 h 1127"/>
                <a:gd name="T6" fmla="*/ 3607 w 3766"/>
                <a:gd name="T7" fmla="*/ 753 h 1127"/>
                <a:gd name="T8" fmla="*/ 3577 w 3766"/>
                <a:gd name="T9" fmla="*/ 782 h 1127"/>
                <a:gd name="T10" fmla="*/ 3506 w 3766"/>
                <a:gd name="T11" fmla="*/ 797 h 1127"/>
                <a:gd name="T12" fmla="*/ 3467 w 3766"/>
                <a:gd name="T13" fmla="*/ 773 h 1127"/>
                <a:gd name="T14" fmla="*/ 3400 w 3766"/>
                <a:gd name="T15" fmla="*/ 801 h 1127"/>
                <a:gd name="T16" fmla="*/ 3282 w 3766"/>
                <a:gd name="T17" fmla="*/ 785 h 1127"/>
                <a:gd name="T18" fmla="*/ 3222 w 3766"/>
                <a:gd name="T19" fmla="*/ 822 h 1127"/>
                <a:gd name="T20" fmla="*/ 3172 w 3766"/>
                <a:gd name="T21" fmla="*/ 835 h 1127"/>
                <a:gd name="T22" fmla="*/ 3071 w 3766"/>
                <a:gd name="T23" fmla="*/ 825 h 1127"/>
                <a:gd name="T24" fmla="*/ 2990 w 3766"/>
                <a:gd name="T25" fmla="*/ 797 h 1127"/>
                <a:gd name="T26" fmla="*/ 2920 w 3766"/>
                <a:gd name="T27" fmla="*/ 784 h 1127"/>
                <a:gd name="T28" fmla="*/ 2827 w 3766"/>
                <a:gd name="T29" fmla="*/ 761 h 1127"/>
                <a:gd name="T30" fmla="*/ 2786 w 3766"/>
                <a:gd name="T31" fmla="*/ 764 h 1127"/>
                <a:gd name="T32" fmla="*/ 2724 w 3766"/>
                <a:gd name="T33" fmla="*/ 687 h 1127"/>
                <a:gd name="T34" fmla="*/ 2702 w 3766"/>
                <a:gd name="T35" fmla="*/ 759 h 1127"/>
                <a:gd name="T36" fmla="*/ 2611 w 3766"/>
                <a:gd name="T37" fmla="*/ 734 h 1127"/>
                <a:gd name="T38" fmla="*/ 2560 w 3766"/>
                <a:gd name="T39" fmla="*/ 735 h 1127"/>
                <a:gd name="T40" fmla="*/ 2520 w 3766"/>
                <a:gd name="T41" fmla="*/ 728 h 1127"/>
                <a:gd name="T42" fmla="*/ 2460 w 3766"/>
                <a:gd name="T43" fmla="*/ 730 h 1127"/>
                <a:gd name="T44" fmla="*/ 2426 w 3766"/>
                <a:gd name="T45" fmla="*/ 702 h 1127"/>
                <a:gd name="T46" fmla="*/ 2360 w 3766"/>
                <a:gd name="T47" fmla="*/ 713 h 1127"/>
                <a:gd name="T48" fmla="*/ 2319 w 3766"/>
                <a:gd name="T49" fmla="*/ 678 h 1127"/>
                <a:gd name="T50" fmla="*/ 2273 w 3766"/>
                <a:gd name="T51" fmla="*/ 680 h 1127"/>
                <a:gd name="T52" fmla="*/ 2256 w 3766"/>
                <a:gd name="T53" fmla="*/ 661 h 1127"/>
                <a:gd name="T54" fmla="*/ 2197 w 3766"/>
                <a:gd name="T55" fmla="*/ 698 h 1127"/>
                <a:gd name="T56" fmla="*/ 2154 w 3766"/>
                <a:gd name="T57" fmla="*/ 669 h 1127"/>
                <a:gd name="T58" fmla="*/ 2094 w 3766"/>
                <a:gd name="T59" fmla="*/ 655 h 1127"/>
                <a:gd name="T60" fmla="*/ 2056 w 3766"/>
                <a:gd name="T61" fmla="*/ 643 h 1127"/>
                <a:gd name="T62" fmla="*/ 2034 w 3766"/>
                <a:gd name="T63" fmla="*/ 546 h 1127"/>
                <a:gd name="T64" fmla="*/ 2001 w 3766"/>
                <a:gd name="T65" fmla="*/ 606 h 1127"/>
                <a:gd name="T66" fmla="*/ 1939 w 3766"/>
                <a:gd name="T67" fmla="*/ 491 h 1127"/>
                <a:gd name="T68" fmla="*/ 1899 w 3766"/>
                <a:gd name="T69" fmla="*/ 546 h 1127"/>
                <a:gd name="T70" fmla="*/ 1834 w 3766"/>
                <a:gd name="T71" fmla="*/ 523 h 1127"/>
                <a:gd name="T72" fmla="*/ 1765 w 3766"/>
                <a:gd name="T73" fmla="*/ 484 h 1127"/>
                <a:gd name="T74" fmla="*/ 1727 w 3766"/>
                <a:gd name="T75" fmla="*/ 411 h 1127"/>
                <a:gd name="T76" fmla="*/ 1675 w 3766"/>
                <a:gd name="T77" fmla="*/ 480 h 1127"/>
                <a:gd name="T78" fmla="*/ 1557 w 3766"/>
                <a:gd name="T79" fmla="*/ 443 h 1127"/>
                <a:gd name="T80" fmla="*/ 1449 w 3766"/>
                <a:gd name="T81" fmla="*/ 390 h 1127"/>
                <a:gd name="T82" fmla="*/ 1421 w 3766"/>
                <a:gd name="T83" fmla="*/ 365 h 1127"/>
                <a:gd name="T84" fmla="*/ 1388 w 3766"/>
                <a:gd name="T85" fmla="*/ 329 h 1127"/>
                <a:gd name="T86" fmla="*/ 1358 w 3766"/>
                <a:gd name="T87" fmla="*/ 330 h 1127"/>
                <a:gd name="T88" fmla="*/ 1320 w 3766"/>
                <a:gd name="T89" fmla="*/ 292 h 1127"/>
                <a:gd name="T90" fmla="*/ 1244 w 3766"/>
                <a:gd name="T91" fmla="*/ 258 h 1127"/>
                <a:gd name="T92" fmla="*/ 1184 w 3766"/>
                <a:gd name="T93" fmla="*/ 236 h 1127"/>
                <a:gd name="T94" fmla="*/ 1068 w 3766"/>
                <a:gd name="T95" fmla="*/ 187 h 1127"/>
                <a:gd name="T96" fmla="*/ 982 w 3766"/>
                <a:gd name="T97" fmla="*/ 158 h 1127"/>
                <a:gd name="T98" fmla="*/ 921 w 3766"/>
                <a:gd name="T99" fmla="*/ 108 h 1127"/>
                <a:gd name="T100" fmla="*/ 872 w 3766"/>
                <a:gd name="T101" fmla="*/ 100 h 1127"/>
                <a:gd name="T102" fmla="*/ 808 w 3766"/>
                <a:gd name="T103" fmla="*/ 79 h 1127"/>
                <a:gd name="T104" fmla="*/ 764 w 3766"/>
                <a:gd name="T105" fmla="*/ 31 h 1127"/>
                <a:gd name="T106" fmla="*/ 685 w 3766"/>
                <a:gd name="T107" fmla="*/ 75 h 1127"/>
                <a:gd name="T108" fmla="*/ 546 w 3766"/>
                <a:gd name="T109" fmla="*/ 61 h 1127"/>
                <a:gd name="T110" fmla="*/ 470 w 3766"/>
                <a:gd name="T111" fmla="*/ 49 h 1127"/>
                <a:gd name="T112" fmla="*/ 404 w 3766"/>
                <a:gd name="T113" fmla="*/ 35 h 1127"/>
                <a:gd name="T114" fmla="*/ 326 w 3766"/>
                <a:gd name="T115" fmla="*/ 31 h 1127"/>
                <a:gd name="T116" fmla="*/ 219 w 3766"/>
                <a:gd name="T117" fmla="*/ 22 h 1127"/>
                <a:gd name="T118" fmla="*/ 64 w 3766"/>
                <a:gd name="T119" fmla="*/ 17 h 1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766" h="1127">
                  <a:moveTo>
                    <a:pt x="0" y="9"/>
                  </a:moveTo>
                  <a:lnTo>
                    <a:pt x="0" y="892"/>
                  </a:lnTo>
                  <a:lnTo>
                    <a:pt x="0" y="1127"/>
                  </a:lnTo>
                  <a:lnTo>
                    <a:pt x="2079" y="1127"/>
                  </a:lnTo>
                  <a:lnTo>
                    <a:pt x="3766" y="1127"/>
                  </a:lnTo>
                  <a:lnTo>
                    <a:pt x="3766" y="772"/>
                  </a:lnTo>
                  <a:lnTo>
                    <a:pt x="3764" y="775"/>
                  </a:lnTo>
                  <a:lnTo>
                    <a:pt x="3759" y="776"/>
                  </a:lnTo>
                  <a:lnTo>
                    <a:pt x="3753" y="775"/>
                  </a:lnTo>
                  <a:lnTo>
                    <a:pt x="3748" y="772"/>
                  </a:lnTo>
                  <a:lnTo>
                    <a:pt x="3745" y="774"/>
                  </a:lnTo>
                  <a:lnTo>
                    <a:pt x="3742" y="776"/>
                  </a:lnTo>
                  <a:lnTo>
                    <a:pt x="3737" y="777"/>
                  </a:lnTo>
                  <a:lnTo>
                    <a:pt x="3733" y="777"/>
                  </a:lnTo>
                  <a:lnTo>
                    <a:pt x="3727" y="777"/>
                  </a:lnTo>
                  <a:lnTo>
                    <a:pt x="3721" y="777"/>
                  </a:lnTo>
                  <a:lnTo>
                    <a:pt x="3717" y="776"/>
                  </a:lnTo>
                  <a:lnTo>
                    <a:pt x="3712" y="775"/>
                  </a:lnTo>
                  <a:lnTo>
                    <a:pt x="3705" y="778"/>
                  </a:lnTo>
                  <a:lnTo>
                    <a:pt x="3701" y="777"/>
                  </a:lnTo>
                  <a:lnTo>
                    <a:pt x="3697" y="773"/>
                  </a:lnTo>
                  <a:lnTo>
                    <a:pt x="3696" y="762"/>
                  </a:lnTo>
                  <a:lnTo>
                    <a:pt x="3694" y="766"/>
                  </a:lnTo>
                  <a:lnTo>
                    <a:pt x="3689" y="768"/>
                  </a:lnTo>
                  <a:lnTo>
                    <a:pt x="3684" y="770"/>
                  </a:lnTo>
                  <a:lnTo>
                    <a:pt x="3679" y="772"/>
                  </a:lnTo>
                  <a:lnTo>
                    <a:pt x="3673" y="773"/>
                  </a:lnTo>
                  <a:lnTo>
                    <a:pt x="3668" y="774"/>
                  </a:lnTo>
                  <a:lnTo>
                    <a:pt x="3663" y="774"/>
                  </a:lnTo>
                  <a:lnTo>
                    <a:pt x="3661" y="774"/>
                  </a:lnTo>
                  <a:lnTo>
                    <a:pt x="3657" y="775"/>
                  </a:lnTo>
                  <a:lnTo>
                    <a:pt x="3653" y="780"/>
                  </a:lnTo>
                  <a:lnTo>
                    <a:pt x="3647" y="784"/>
                  </a:lnTo>
                  <a:lnTo>
                    <a:pt x="3641" y="789"/>
                  </a:lnTo>
                  <a:lnTo>
                    <a:pt x="3638" y="772"/>
                  </a:lnTo>
                  <a:lnTo>
                    <a:pt x="3637" y="744"/>
                  </a:lnTo>
                  <a:lnTo>
                    <a:pt x="3637" y="714"/>
                  </a:lnTo>
                  <a:lnTo>
                    <a:pt x="3637" y="687"/>
                  </a:lnTo>
                  <a:lnTo>
                    <a:pt x="3631" y="693"/>
                  </a:lnTo>
                  <a:lnTo>
                    <a:pt x="3625" y="702"/>
                  </a:lnTo>
                  <a:lnTo>
                    <a:pt x="3621" y="714"/>
                  </a:lnTo>
                  <a:lnTo>
                    <a:pt x="3615" y="727"/>
                  </a:lnTo>
                  <a:lnTo>
                    <a:pt x="3610" y="741"/>
                  </a:lnTo>
                  <a:lnTo>
                    <a:pt x="3607" y="753"/>
                  </a:lnTo>
                  <a:lnTo>
                    <a:pt x="3603" y="765"/>
                  </a:lnTo>
                  <a:lnTo>
                    <a:pt x="3601" y="772"/>
                  </a:lnTo>
                  <a:lnTo>
                    <a:pt x="3593" y="768"/>
                  </a:lnTo>
                  <a:lnTo>
                    <a:pt x="3589" y="760"/>
                  </a:lnTo>
                  <a:lnTo>
                    <a:pt x="3586" y="751"/>
                  </a:lnTo>
                  <a:lnTo>
                    <a:pt x="3586" y="743"/>
                  </a:lnTo>
                  <a:lnTo>
                    <a:pt x="3582" y="749"/>
                  </a:lnTo>
                  <a:lnTo>
                    <a:pt x="3581" y="757"/>
                  </a:lnTo>
                  <a:lnTo>
                    <a:pt x="3581" y="766"/>
                  </a:lnTo>
                  <a:lnTo>
                    <a:pt x="3581" y="775"/>
                  </a:lnTo>
                  <a:lnTo>
                    <a:pt x="3577" y="782"/>
                  </a:lnTo>
                  <a:lnTo>
                    <a:pt x="3570" y="783"/>
                  </a:lnTo>
                  <a:lnTo>
                    <a:pt x="3563" y="782"/>
                  </a:lnTo>
                  <a:lnTo>
                    <a:pt x="3559" y="777"/>
                  </a:lnTo>
                  <a:lnTo>
                    <a:pt x="3553" y="778"/>
                  </a:lnTo>
                  <a:lnTo>
                    <a:pt x="3544" y="777"/>
                  </a:lnTo>
                  <a:lnTo>
                    <a:pt x="3536" y="775"/>
                  </a:lnTo>
                  <a:lnTo>
                    <a:pt x="3530" y="774"/>
                  </a:lnTo>
                  <a:lnTo>
                    <a:pt x="3526" y="775"/>
                  </a:lnTo>
                  <a:lnTo>
                    <a:pt x="3520" y="780"/>
                  </a:lnTo>
                  <a:lnTo>
                    <a:pt x="3513" y="788"/>
                  </a:lnTo>
                  <a:lnTo>
                    <a:pt x="3506" y="797"/>
                  </a:lnTo>
                  <a:lnTo>
                    <a:pt x="3505" y="775"/>
                  </a:lnTo>
                  <a:lnTo>
                    <a:pt x="3502" y="745"/>
                  </a:lnTo>
                  <a:lnTo>
                    <a:pt x="3495" y="717"/>
                  </a:lnTo>
                  <a:lnTo>
                    <a:pt x="3482" y="691"/>
                  </a:lnTo>
                  <a:lnTo>
                    <a:pt x="3488" y="709"/>
                  </a:lnTo>
                  <a:lnTo>
                    <a:pt x="3490" y="725"/>
                  </a:lnTo>
                  <a:lnTo>
                    <a:pt x="3488" y="738"/>
                  </a:lnTo>
                  <a:lnTo>
                    <a:pt x="3483" y="750"/>
                  </a:lnTo>
                  <a:lnTo>
                    <a:pt x="3478" y="760"/>
                  </a:lnTo>
                  <a:lnTo>
                    <a:pt x="3472" y="768"/>
                  </a:lnTo>
                  <a:lnTo>
                    <a:pt x="3467" y="773"/>
                  </a:lnTo>
                  <a:lnTo>
                    <a:pt x="3466" y="774"/>
                  </a:lnTo>
                  <a:lnTo>
                    <a:pt x="3455" y="767"/>
                  </a:lnTo>
                  <a:lnTo>
                    <a:pt x="3451" y="775"/>
                  </a:lnTo>
                  <a:lnTo>
                    <a:pt x="3440" y="770"/>
                  </a:lnTo>
                  <a:lnTo>
                    <a:pt x="3441" y="777"/>
                  </a:lnTo>
                  <a:lnTo>
                    <a:pt x="3440" y="783"/>
                  </a:lnTo>
                  <a:lnTo>
                    <a:pt x="3436" y="790"/>
                  </a:lnTo>
                  <a:lnTo>
                    <a:pt x="3433" y="797"/>
                  </a:lnTo>
                  <a:lnTo>
                    <a:pt x="3427" y="799"/>
                  </a:lnTo>
                  <a:lnTo>
                    <a:pt x="3416" y="800"/>
                  </a:lnTo>
                  <a:lnTo>
                    <a:pt x="3400" y="801"/>
                  </a:lnTo>
                  <a:lnTo>
                    <a:pt x="3380" y="803"/>
                  </a:lnTo>
                  <a:lnTo>
                    <a:pt x="3360" y="804"/>
                  </a:lnTo>
                  <a:lnTo>
                    <a:pt x="3341" y="806"/>
                  </a:lnTo>
                  <a:lnTo>
                    <a:pt x="3324" y="809"/>
                  </a:lnTo>
                  <a:lnTo>
                    <a:pt x="3313" y="814"/>
                  </a:lnTo>
                  <a:lnTo>
                    <a:pt x="3310" y="801"/>
                  </a:lnTo>
                  <a:lnTo>
                    <a:pt x="3305" y="789"/>
                  </a:lnTo>
                  <a:lnTo>
                    <a:pt x="3296" y="775"/>
                  </a:lnTo>
                  <a:lnTo>
                    <a:pt x="3283" y="761"/>
                  </a:lnTo>
                  <a:lnTo>
                    <a:pt x="3286" y="772"/>
                  </a:lnTo>
                  <a:lnTo>
                    <a:pt x="3282" y="785"/>
                  </a:lnTo>
                  <a:lnTo>
                    <a:pt x="3275" y="803"/>
                  </a:lnTo>
                  <a:lnTo>
                    <a:pt x="3269" y="817"/>
                  </a:lnTo>
                  <a:lnTo>
                    <a:pt x="3265" y="814"/>
                  </a:lnTo>
                  <a:lnTo>
                    <a:pt x="3258" y="813"/>
                  </a:lnTo>
                  <a:lnTo>
                    <a:pt x="3252" y="813"/>
                  </a:lnTo>
                  <a:lnTo>
                    <a:pt x="3247" y="817"/>
                  </a:lnTo>
                  <a:lnTo>
                    <a:pt x="3245" y="820"/>
                  </a:lnTo>
                  <a:lnTo>
                    <a:pt x="3241" y="822"/>
                  </a:lnTo>
                  <a:lnTo>
                    <a:pt x="3235" y="822"/>
                  </a:lnTo>
                  <a:lnTo>
                    <a:pt x="3228" y="822"/>
                  </a:lnTo>
                  <a:lnTo>
                    <a:pt x="3222" y="822"/>
                  </a:lnTo>
                  <a:lnTo>
                    <a:pt x="3217" y="820"/>
                  </a:lnTo>
                  <a:lnTo>
                    <a:pt x="3213" y="817"/>
                  </a:lnTo>
                  <a:lnTo>
                    <a:pt x="3212" y="814"/>
                  </a:lnTo>
                  <a:lnTo>
                    <a:pt x="3207" y="815"/>
                  </a:lnTo>
                  <a:lnTo>
                    <a:pt x="3202" y="817"/>
                  </a:lnTo>
                  <a:lnTo>
                    <a:pt x="3197" y="821"/>
                  </a:lnTo>
                  <a:lnTo>
                    <a:pt x="3191" y="824"/>
                  </a:lnTo>
                  <a:lnTo>
                    <a:pt x="3187" y="828"/>
                  </a:lnTo>
                  <a:lnTo>
                    <a:pt x="3181" y="831"/>
                  </a:lnTo>
                  <a:lnTo>
                    <a:pt x="3177" y="833"/>
                  </a:lnTo>
                  <a:lnTo>
                    <a:pt x="3172" y="835"/>
                  </a:lnTo>
                  <a:lnTo>
                    <a:pt x="3165" y="835"/>
                  </a:lnTo>
                  <a:lnTo>
                    <a:pt x="3155" y="831"/>
                  </a:lnTo>
                  <a:lnTo>
                    <a:pt x="3141" y="828"/>
                  </a:lnTo>
                  <a:lnTo>
                    <a:pt x="3126" y="822"/>
                  </a:lnTo>
                  <a:lnTo>
                    <a:pt x="3109" y="816"/>
                  </a:lnTo>
                  <a:lnTo>
                    <a:pt x="3093" y="812"/>
                  </a:lnTo>
                  <a:lnTo>
                    <a:pt x="3078" y="806"/>
                  </a:lnTo>
                  <a:lnTo>
                    <a:pt x="3064" y="803"/>
                  </a:lnTo>
                  <a:lnTo>
                    <a:pt x="3067" y="809"/>
                  </a:lnTo>
                  <a:lnTo>
                    <a:pt x="3069" y="817"/>
                  </a:lnTo>
                  <a:lnTo>
                    <a:pt x="3071" y="825"/>
                  </a:lnTo>
                  <a:lnTo>
                    <a:pt x="3071" y="833"/>
                  </a:lnTo>
                  <a:lnTo>
                    <a:pt x="3063" y="833"/>
                  </a:lnTo>
                  <a:lnTo>
                    <a:pt x="3057" y="835"/>
                  </a:lnTo>
                  <a:lnTo>
                    <a:pt x="3053" y="838"/>
                  </a:lnTo>
                  <a:lnTo>
                    <a:pt x="3049" y="843"/>
                  </a:lnTo>
                  <a:lnTo>
                    <a:pt x="3046" y="833"/>
                  </a:lnTo>
                  <a:lnTo>
                    <a:pt x="3038" y="825"/>
                  </a:lnTo>
                  <a:lnTo>
                    <a:pt x="3028" y="817"/>
                  </a:lnTo>
                  <a:lnTo>
                    <a:pt x="3015" y="809"/>
                  </a:lnTo>
                  <a:lnTo>
                    <a:pt x="3003" y="803"/>
                  </a:lnTo>
                  <a:lnTo>
                    <a:pt x="2990" y="797"/>
                  </a:lnTo>
                  <a:lnTo>
                    <a:pt x="2979" y="792"/>
                  </a:lnTo>
                  <a:lnTo>
                    <a:pt x="2969" y="789"/>
                  </a:lnTo>
                  <a:lnTo>
                    <a:pt x="2969" y="795"/>
                  </a:lnTo>
                  <a:lnTo>
                    <a:pt x="2967" y="798"/>
                  </a:lnTo>
                  <a:lnTo>
                    <a:pt x="2962" y="799"/>
                  </a:lnTo>
                  <a:lnTo>
                    <a:pt x="2956" y="798"/>
                  </a:lnTo>
                  <a:lnTo>
                    <a:pt x="2948" y="796"/>
                  </a:lnTo>
                  <a:lnTo>
                    <a:pt x="2940" y="792"/>
                  </a:lnTo>
                  <a:lnTo>
                    <a:pt x="2932" y="788"/>
                  </a:lnTo>
                  <a:lnTo>
                    <a:pt x="2924" y="782"/>
                  </a:lnTo>
                  <a:lnTo>
                    <a:pt x="2920" y="784"/>
                  </a:lnTo>
                  <a:lnTo>
                    <a:pt x="2913" y="784"/>
                  </a:lnTo>
                  <a:lnTo>
                    <a:pt x="2903" y="782"/>
                  </a:lnTo>
                  <a:lnTo>
                    <a:pt x="2892" y="780"/>
                  </a:lnTo>
                  <a:lnTo>
                    <a:pt x="2880" y="776"/>
                  </a:lnTo>
                  <a:lnTo>
                    <a:pt x="2867" y="772"/>
                  </a:lnTo>
                  <a:lnTo>
                    <a:pt x="2857" y="768"/>
                  </a:lnTo>
                  <a:lnTo>
                    <a:pt x="2848" y="764"/>
                  </a:lnTo>
                  <a:lnTo>
                    <a:pt x="2850" y="795"/>
                  </a:lnTo>
                  <a:lnTo>
                    <a:pt x="2827" y="762"/>
                  </a:lnTo>
                  <a:lnTo>
                    <a:pt x="2827" y="761"/>
                  </a:lnTo>
                  <a:lnTo>
                    <a:pt x="2827" y="761"/>
                  </a:lnTo>
                  <a:lnTo>
                    <a:pt x="2827" y="762"/>
                  </a:lnTo>
                  <a:lnTo>
                    <a:pt x="2827" y="767"/>
                  </a:lnTo>
                  <a:lnTo>
                    <a:pt x="2824" y="773"/>
                  </a:lnTo>
                  <a:lnTo>
                    <a:pt x="2818" y="777"/>
                  </a:lnTo>
                  <a:lnTo>
                    <a:pt x="2810" y="781"/>
                  </a:lnTo>
                  <a:lnTo>
                    <a:pt x="2806" y="785"/>
                  </a:lnTo>
                  <a:lnTo>
                    <a:pt x="2803" y="780"/>
                  </a:lnTo>
                  <a:lnTo>
                    <a:pt x="2799" y="773"/>
                  </a:lnTo>
                  <a:lnTo>
                    <a:pt x="2793" y="766"/>
                  </a:lnTo>
                  <a:lnTo>
                    <a:pt x="2787" y="758"/>
                  </a:lnTo>
                  <a:lnTo>
                    <a:pt x="2786" y="764"/>
                  </a:lnTo>
                  <a:lnTo>
                    <a:pt x="2783" y="767"/>
                  </a:lnTo>
                  <a:lnTo>
                    <a:pt x="2778" y="769"/>
                  </a:lnTo>
                  <a:lnTo>
                    <a:pt x="2772" y="770"/>
                  </a:lnTo>
                  <a:lnTo>
                    <a:pt x="2770" y="784"/>
                  </a:lnTo>
                  <a:lnTo>
                    <a:pt x="2763" y="790"/>
                  </a:lnTo>
                  <a:lnTo>
                    <a:pt x="2758" y="788"/>
                  </a:lnTo>
                  <a:lnTo>
                    <a:pt x="2756" y="775"/>
                  </a:lnTo>
                  <a:lnTo>
                    <a:pt x="2755" y="756"/>
                  </a:lnTo>
                  <a:lnTo>
                    <a:pt x="2750" y="730"/>
                  </a:lnTo>
                  <a:lnTo>
                    <a:pt x="2739" y="706"/>
                  </a:lnTo>
                  <a:lnTo>
                    <a:pt x="2724" y="687"/>
                  </a:lnTo>
                  <a:lnTo>
                    <a:pt x="2729" y="704"/>
                  </a:lnTo>
                  <a:lnTo>
                    <a:pt x="2730" y="729"/>
                  </a:lnTo>
                  <a:lnTo>
                    <a:pt x="2729" y="752"/>
                  </a:lnTo>
                  <a:lnTo>
                    <a:pt x="2729" y="766"/>
                  </a:lnTo>
                  <a:lnTo>
                    <a:pt x="2727" y="770"/>
                  </a:lnTo>
                  <a:lnTo>
                    <a:pt x="2721" y="774"/>
                  </a:lnTo>
                  <a:lnTo>
                    <a:pt x="2713" y="777"/>
                  </a:lnTo>
                  <a:lnTo>
                    <a:pt x="2703" y="778"/>
                  </a:lnTo>
                  <a:lnTo>
                    <a:pt x="2705" y="773"/>
                  </a:lnTo>
                  <a:lnTo>
                    <a:pt x="2705" y="766"/>
                  </a:lnTo>
                  <a:lnTo>
                    <a:pt x="2702" y="759"/>
                  </a:lnTo>
                  <a:lnTo>
                    <a:pt x="2691" y="758"/>
                  </a:lnTo>
                  <a:lnTo>
                    <a:pt x="2683" y="758"/>
                  </a:lnTo>
                  <a:lnTo>
                    <a:pt x="2673" y="756"/>
                  </a:lnTo>
                  <a:lnTo>
                    <a:pt x="2661" y="752"/>
                  </a:lnTo>
                  <a:lnTo>
                    <a:pt x="2649" y="748"/>
                  </a:lnTo>
                  <a:lnTo>
                    <a:pt x="2637" y="742"/>
                  </a:lnTo>
                  <a:lnTo>
                    <a:pt x="2628" y="735"/>
                  </a:lnTo>
                  <a:lnTo>
                    <a:pt x="2621" y="727"/>
                  </a:lnTo>
                  <a:lnTo>
                    <a:pt x="2618" y="718"/>
                  </a:lnTo>
                  <a:lnTo>
                    <a:pt x="2613" y="725"/>
                  </a:lnTo>
                  <a:lnTo>
                    <a:pt x="2611" y="734"/>
                  </a:lnTo>
                  <a:lnTo>
                    <a:pt x="2610" y="743"/>
                  </a:lnTo>
                  <a:lnTo>
                    <a:pt x="2608" y="753"/>
                  </a:lnTo>
                  <a:lnTo>
                    <a:pt x="2603" y="743"/>
                  </a:lnTo>
                  <a:lnTo>
                    <a:pt x="2597" y="737"/>
                  </a:lnTo>
                  <a:lnTo>
                    <a:pt x="2591" y="733"/>
                  </a:lnTo>
                  <a:lnTo>
                    <a:pt x="2585" y="732"/>
                  </a:lnTo>
                  <a:lnTo>
                    <a:pt x="2578" y="733"/>
                  </a:lnTo>
                  <a:lnTo>
                    <a:pt x="2572" y="735"/>
                  </a:lnTo>
                  <a:lnTo>
                    <a:pt x="2565" y="738"/>
                  </a:lnTo>
                  <a:lnTo>
                    <a:pt x="2560" y="743"/>
                  </a:lnTo>
                  <a:lnTo>
                    <a:pt x="2560" y="735"/>
                  </a:lnTo>
                  <a:lnTo>
                    <a:pt x="2560" y="725"/>
                  </a:lnTo>
                  <a:lnTo>
                    <a:pt x="2560" y="716"/>
                  </a:lnTo>
                  <a:lnTo>
                    <a:pt x="2560" y="707"/>
                  </a:lnTo>
                  <a:lnTo>
                    <a:pt x="2549" y="703"/>
                  </a:lnTo>
                  <a:lnTo>
                    <a:pt x="2542" y="694"/>
                  </a:lnTo>
                  <a:lnTo>
                    <a:pt x="2536" y="682"/>
                  </a:lnTo>
                  <a:lnTo>
                    <a:pt x="2531" y="671"/>
                  </a:lnTo>
                  <a:lnTo>
                    <a:pt x="2531" y="683"/>
                  </a:lnTo>
                  <a:lnTo>
                    <a:pt x="2528" y="701"/>
                  </a:lnTo>
                  <a:lnTo>
                    <a:pt x="2523" y="717"/>
                  </a:lnTo>
                  <a:lnTo>
                    <a:pt x="2520" y="728"/>
                  </a:lnTo>
                  <a:lnTo>
                    <a:pt x="2516" y="727"/>
                  </a:lnTo>
                  <a:lnTo>
                    <a:pt x="2510" y="726"/>
                  </a:lnTo>
                  <a:lnTo>
                    <a:pt x="2505" y="722"/>
                  </a:lnTo>
                  <a:lnTo>
                    <a:pt x="2498" y="720"/>
                  </a:lnTo>
                  <a:lnTo>
                    <a:pt x="2491" y="717"/>
                  </a:lnTo>
                  <a:lnTo>
                    <a:pt x="2485" y="714"/>
                  </a:lnTo>
                  <a:lnTo>
                    <a:pt x="2481" y="712"/>
                  </a:lnTo>
                  <a:lnTo>
                    <a:pt x="2477" y="712"/>
                  </a:lnTo>
                  <a:lnTo>
                    <a:pt x="2471" y="716"/>
                  </a:lnTo>
                  <a:lnTo>
                    <a:pt x="2465" y="722"/>
                  </a:lnTo>
                  <a:lnTo>
                    <a:pt x="2460" y="730"/>
                  </a:lnTo>
                  <a:lnTo>
                    <a:pt x="2458" y="738"/>
                  </a:lnTo>
                  <a:lnTo>
                    <a:pt x="2446" y="724"/>
                  </a:lnTo>
                  <a:lnTo>
                    <a:pt x="2445" y="725"/>
                  </a:lnTo>
                  <a:lnTo>
                    <a:pt x="2442" y="727"/>
                  </a:lnTo>
                  <a:lnTo>
                    <a:pt x="2437" y="732"/>
                  </a:lnTo>
                  <a:lnTo>
                    <a:pt x="2434" y="735"/>
                  </a:lnTo>
                  <a:lnTo>
                    <a:pt x="2430" y="729"/>
                  </a:lnTo>
                  <a:lnTo>
                    <a:pt x="2431" y="721"/>
                  </a:lnTo>
                  <a:lnTo>
                    <a:pt x="2433" y="712"/>
                  </a:lnTo>
                  <a:lnTo>
                    <a:pt x="2434" y="703"/>
                  </a:lnTo>
                  <a:lnTo>
                    <a:pt x="2426" y="702"/>
                  </a:lnTo>
                  <a:lnTo>
                    <a:pt x="2419" y="703"/>
                  </a:lnTo>
                  <a:lnTo>
                    <a:pt x="2413" y="704"/>
                  </a:lnTo>
                  <a:lnTo>
                    <a:pt x="2407" y="707"/>
                  </a:lnTo>
                  <a:lnTo>
                    <a:pt x="2402" y="711"/>
                  </a:lnTo>
                  <a:lnTo>
                    <a:pt x="2396" y="716"/>
                  </a:lnTo>
                  <a:lnTo>
                    <a:pt x="2391" y="721"/>
                  </a:lnTo>
                  <a:lnTo>
                    <a:pt x="2387" y="726"/>
                  </a:lnTo>
                  <a:lnTo>
                    <a:pt x="2380" y="724"/>
                  </a:lnTo>
                  <a:lnTo>
                    <a:pt x="2374" y="721"/>
                  </a:lnTo>
                  <a:lnTo>
                    <a:pt x="2367" y="718"/>
                  </a:lnTo>
                  <a:lnTo>
                    <a:pt x="2360" y="713"/>
                  </a:lnTo>
                  <a:lnTo>
                    <a:pt x="2355" y="709"/>
                  </a:lnTo>
                  <a:lnTo>
                    <a:pt x="2349" y="703"/>
                  </a:lnTo>
                  <a:lnTo>
                    <a:pt x="2344" y="697"/>
                  </a:lnTo>
                  <a:lnTo>
                    <a:pt x="2340" y="690"/>
                  </a:lnTo>
                  <a:lnTo>
                    <a:pt x="2338" y="695"/>
                  </a:lnTo>
                  <a:lnTo>
                    <a:pt x="2333" y="698"/>
                  </a:lnTo>
                  <a:lnTo>
                    <a:pt x="2328" y="703"/>
                  </a:lnTo>
                  <a:lnTo>
                    <a:pt x="2324" y="707"/>
                  </a:lnTo>
                  <a:lnTo>
                    <a:pt x="2317" y="699"/>
                  </a:lnTo>
                  <a:lnTo>
                    <a:pt x="2317" y="689"/>
                  </a:lnTo>
                  <a:lnTo>
                    <a:pt x="2319" y="678"/>
                  </a:lnTo>
                  <a:lnTo>
                    <a:pt x="2323" y="669"/>
                  </a:lnTo>
                  <a:lnTo>
                    <a:pt x="2318" y="675"/>
                  </a:lnTo>
                  <a:lnTo>
                    <a:pt x="2312" y="680"/>
                  </a:lnTo>
                  <a:lnTo>
                    <a:pt x="2305" y="685"/>
                  </a:lnTo>
                  <a:lnTo>
                    <a:pt x="2297" y="688"/>
                  </a:lnTo>
                  <a:lnTo>
                    <a:pt x="2289" y="691"/>
                  </a:lnTo>
                  <a:lnTo>
                    <a:pt x="2284" y="696"/>
                  </a:lnTo>
                  <a:lnTo>
                    <a:pt x="2278" y="701"/>
                  </a:lnTo>
                  <a:lnTo>
                    <a:pt x="2276" y="707"/>
                  </a:lnTo>
                  <a:lnTo>
                    <a:pt x="2273" y="693"/>
                  </a:lnTo>
                  <a:lnTo>
                    <a:pt x="2273" y="680"/>
                  </a:lnTo>
                  <a:lnTo>
                    <a:pt x="2275" y="671"/>
                  </a:lnTo>
                  <a:lnTo>
                    <a:pt x="2278" y="663"/>
                  </a:lnTo>
                  <a:lnTo>
                    <a:pt x="2283" y="656"/>
                  </a:lnTo>
                  <a:lnTo>
                    <a:pt x="2289" y="650"/>
                  </a:lnTo>
                  <a:lnTo>
                    <a:pt x="2295" y="646"/>
                  </a:lnTo>
                  <a:lnTo>
                    <a:pt x="2303" y="640"/>
                  </a:lnTo>
                  <a:lnTo>
                    <a:pt x="2295" y="640"/>
                  </a:lnTo>
                  <a:lnTo>
                    <a:pt x="2286" y="642"/>
                  </a:lnTo>
                  <a:lnTo>
                    <a:pt x="2276" y="647"/>
                  </a:lnTo>
                  <a:lnTo>
                    <a:pt x="2267" y="653"/>
                  </a:lnTo>
                  <a:lnTo>
                    <a:pt x="2256" y="661"/>
                  </a:lnTo>
                  <a:lnTo>
                    <a:pt x="2247" y="667"/>
                  </a:lnTo>
                  <a:lnTo>
                    <a:pt x="2239" y="677"/>
                  </a:lnTo>
                  <a:lnTo>
                    <a:pt x="2232" y="685"/>
                  </a:lnTo>
                  <a:lnTo>
                    <a:pt x="2231" y="679"/>
                  </a:lnTo>
                  <a:lnTo>
                    <a:pt x="2229" y="670"/>
                  </a:lnTo>
                  <a:lnTo>
                    <a:pt x="2227" y="659"/>
                  </a:lnTo>
                  <a:lnTo>
                    <a:pt x="2224" y="653"/>
                  </a:lnTo>
                  <a:lnTo>
                    <a:pt x="2219" y="661"/>
                  </a:lnTo>
                  <a:lnTo>
                    <a:pt x="2213" y="672"/>
                  </a:lnTo>
                  <a:lnTo>
                    <a:pt x="2205" y="685"/>
                  </a:lnTo>
                  <a:lnTo>
                    <a:pt x="2197" y="698"/>
                  </a:lnTo>
                  <a:lnTo>
                    <a:pt x="2196" y="690"/>
                  </a:lnTo>
                  <a:lnTo>
                    <a:pt x="2193" y="682"/>
                  </a:lnTo>
                  <a:lnTo>
                    <a:pt x="2189" y="672"/>
                  </a:lnTo>
                  <a:lnTo>
                    <a:pt x="2184" y="663"/>
                  </a:lnTo>
                  <a:lnTo>
                    <a:pt x="2178" y="654"/>
                  </a:lnTo>
                  <a:lnTo>
                    <a:pt x="2172" y="645"/>
                  </a:lnTo>
                  <a:lnTo>
                    <a:pt x="2165" y="637"/>
                  </a:lnTo>
                  <a:lnTo>
                    <a:pt x="2157" y="628"/>
                  </a:lnTo>
                  <a:lnTo>
                    <a:pt x="2158" y="640"/>
                  </a:lnTo>
                  <a:lnTo>
                    <a:pt x="2157" y="655"/>
                  </a:lnTo>
                  <a:lnTo>
                    <a:pt x="2154" y="669"/>
                  </a:lnTo>
                  <a:lnTo>
                    <a:pt x="2153" y="679"/>
                  </a:lnTo>
                  <a:lnTo>
                    <a:pt x="2138" y="664"/>
                  </a:lnTo>
                  <a:lnTo>
                    <a:pt x="2129" y="672"/>
                  </a:lnTo>
                  <a:lnTo>
                    <a:pt x="2128" y="670"/>
                  </a:lnTo>
                  <a:lnTo>
                    <a:pt x="2125" y="664"/>
                  </a:lnTo>
                  <a:lnTo>
                    <a:pt x="2120" y="657"/>
                  </a:lnTo>
                  <a:lnTo>
                    <a:pt x="2114" y="651"/>
                  </a:lnTo>
                  <a:lnTo>
                    <a:pt x="2110" y="655"/>
                  </a:lnTo>
                  <a:lnTo>
                    <a:pt x="2104" y="655"/>
                  </a:lnTo>
                  <a:lnTo>
                    <a:pt x="2099" y="655"/>
                  </a:lnTo>
                  <a:lnTo>
                    <a:pt x="2094" y="655"/>
                  </a:lnTo>
                  <a:lnTo>
                    <a:pt x="2089" y="653"/>
                  </a:lnTo>
                  <a:lnTo>
                    <a:pt x="2086" y="647"/>
                  </a:lnTo>
                  <a:lnTo>
                    <a:pt x="2083" y="639"/>
                  </a:lnTo>
                  <a:lnTo>
                    <a:pt x="2083" y="632"/>
                  </a:lnTo>
                  <a:lnTo>
                    <a:pt x="2079" y="635"/>
                  </a:lnTo>
                  <a:lnTo>
                    <a:pt x="2073" y="640"/>
                  </a:lnTo>
                  <a:lnTo>
                    <a:pt x="2069" y="646"/>
                  </a:lnTo>
                  <a:lnTo>
                    <a:pt x="2066" y="655"/>
                  </a:lnTo>
                  <a:lnTo>
                    <a:pt x="2062" y="651"/>
                  </a:lnTo>
                  <a:lnTo>
                    <a:pt x="2059" y="648"/>
                  </a:lnTo>
                  <a:lnTo>
                    <a:pt x="2056" y="643"/>
                  </a:lnTo>
                  <a:lnTo>
                    <a:pt x="2051" y="640"/>
                  </a:lnTo>
                  <a:lnTo>
                    <a:pt x="2057" y="630"/>
                  </a:lnTo>
                  <a:lnTo>
                    <a:pt x="2062" y="618"/>
                  </a:lnTo>
                  <a:lnTo>
                    <a:pt x="2064" y="607"/>
                  </a:lnTo>
                  <a:lnTo>
                    <a:pt x="2059" y="596"/>
                  </a:lnTo>
                  <a:lnTo>
                    <a:pt x="2053" y="586"/>
                  </a:lnTo>
                  <a:lnTo>
                    <a:pt x="2047" y="571"/>
                  </a:lnTo>
                  <a:lnTo>
                    <a:pt x="2041" y="552"/>
                  </a:lnTo>
                  <a:lnTo>
                    <a:pt x="2034" y="530"/>
                  </a:lnTo>
                  <a:lnTo>
                    <a:pt x="2034" y="538"/>
                  </a:lnTo>
                  <a:lnTo>
                    <a:pt x="2034" y="546"/>
                  </a:lnTo>
                  <a:lnTo>
                    <a:pt x="2034" y="553"/>
                  </a:lnTo>
                  <a:lnTo>
                    <a:pt x="2034" y="559"/>
                  </a:lnTo>
                  <a:lnTo>
                    <a:pt x="2032" y="564"/>
                  </a:lnTo>
                  <a:lnTo>
                    <a:pt x="2027" y="572"/>
                  </a:lnTo>
                  <a:lnTo>
                    <a:pt x="2022" y="580"/>
                  </a:lnTo>
                  <a:lnTo>
                    <a:pt x="2019" y="588"/>
                  </a:lnTo>
                  <a:lnTo>
                    <a:pt x="2018" y="596"/>
                  </a:lnTo>
                  <a:lnTo>
                    <a:pt x="2014" y="604"/>
                  </a:lnTo>
                  <a:lnTo>
                    <a:pt x="2008" y="611"/>
                  </a:lnTo>
                  <a:lnTo>
                    <a:pt x="2001" y="617"/>
                  </a:lnTo>
                  <a:lnTo>
                    <a:pt x="2001" y="606"/>
                  </a:lnTo>
                  <a:lnTo>
                    <a:pt x="2000" y="588"/>
                  </a:lnTo>
                  <a:lnTo>
                    <a:pt x="1999" y="571"/>
                  </a:lnTo>
                  <a:lnTo>
                    <a:pt x="1999" y="561"/>
                  </a:lnTo>
                  <a:lnTo>
                    <a:pt x="1996" y="556"/>
                  </a:lnTo>
                  <a:lnTo>
                    <a:pt x="1992" y="548"/>
                  </a:lnTo>
                  <a:lnTo>
                    <a:pt x="1985" y="539"/>
                  </a:lnTo>
                  <a:lnTo>
                    <a:pt x="1976" y="529"/>
                  </a:lnTo>
                  <a:lnTo>
                    <a:pt x="1966" y="519"/>
                  </a:lnTo>
                  <a:lnTo>
                    <a:pt x="1955" y="507"/>
                  </a:lnTo>
                  <a:lnTo>
                    <a:pt x="1947" y="498"/>
                  </a:lnTo>
                  <a:lnTo>
                    <a:pt x="1939" y="491"/>
                  </a:lnTo>
                  <a:lnTo>
                    <a:pt x="1945" y="507"/>
                  </a:lnTo>
                  <a:lnTo>
                    <a:pt x="1946" y="529"/>
                  </a:lnTo>
                  <a:lnTo>
                    <a:pt x="1945" y="555"/>
                  </a:lnTo>
                  <a:lnTo>
                    <a:pt x="1945" y="578"/>
                  </a:lnTo>
                  <a:lnTo>
                    <a:pt x="1942" y="574"/>
                  </a:lnTo>
                  <a:lnTo>
                    <a:pt x="1936" y="568"/>
                  </a:lnTo>
                  <a:lnTo>
                    <a:pt x="1929" y="563"/>
                  </a:lnTo>
                  <a:lnTo>
                    <a:pt x="1922" y="559"/>
                  </a:lnTo>
                  <a:lnTo>
                    <a:pt x="1914" y="554"/>
                  </a:lnTo>
                  <a:lnTo>
                    <a:pt x="1906" y="549"/>
                  </a:lnTo>
                  <a:lnTo>
                    <a:pt x="1899" y="546"/>
                  </a:lnTo>
                  <a:lnTo>
                    <a:pt x="1895" y="543"/>
                  </a:lnTo>
                  <a:lnTo>
                    <a:pt x="1889" y="547"/>
                  </a:lnTo>
                  <a:lnTo>
                    <a:pt x="1882" y="548"/>
                  </a:lnTo>
                  <a:lnTo>
                    <a:pt x="1874" y="547"/>
                  </a:lnTo>
                  <a:lnTo>
                    <a:pt x="1866" y="545"/>
                  </a:lnTo>
                  <a:lnTo>
                    <a:pt x="1858" y="541"/>
                  </a:lnTo>
                  <a:lnTo>
                    <a:pt x="1852" y="537"/>
                  </a:lnTo>
                  <a:lnTo>
                    <a:pt x="1848" y="532"/>
                  </a:lnTo>
                  <a:lnTo>
                    <a:pt x="1847" y="529"/>
                  </a:lnTo>
                  <a:lnTo>
                    <a:pt x="1842" y="527"/>
                  </a:lnTo>
                  <a:lnTo>
                    <a:pt x="1834" y="523"/>
                  </a:lnTo>
                  <a:lnTo>
                    <a:pt x="1825" y="521"/>
                  </a:lnTo>
                  <a:lnTo>
                    <a:pt x="1813" y="520"/>
                  </a:lnTo>
                  <a:lnTo>
                    <a:pt x="1803" y="517"/>
                  </a:lnTo>
                  <a:lnTo>
                    <a:pt x="1793" y="516"/>
                  </a:lnTo>
                  <a:lnTo>
                    <a:pt x="1784" y="516"/>
                  </a:lnTo>
                  <a:lnTo>
                    <a:pt x="1777" y="517"/>
                  </a:lnTo>
                  <a:lnTo>
                    <a:pt x="1777" y="509"/>
                  </a:lnTo>
                  <a:lnTo>
                    <a:pt x="1776" y="499"/>
                  </a:lnTo>
                  <a:lnTo>
                    <a:pt x="1772" y="490"/>
                  </a:lnTo>
                  <a:lnTo>
                    <a:pt x="1769" y="485"/>
                  </a:lnTo>
                  <a:lnTo>
                    <a:pt x="1765" y="484"/>
                  </a:lnTo>
                  <a:lnTo>
                    <a:pt x="1762" y="488"/>
                  </a:lnTo>
                  <a:lnTo>
                    <a:pt x="1757" y="492"/>
                  </a:lnTo>
                  <a:lnTo>
                    <a:pt x="1752" y="499"/>
                  </a:lnTo>
                  <a:lnTo>
                    <a:pt x="1753" y="495"/>
                  </a:lnTo>
                  <a:lnTo>
                    <a:pt x="1754" y="490"/>
                  </a:lnTo>
                  <a:lnTo>
                    <a:pt x="1753" y="484"/>
                  </a:lnTo>
                  <a:lnTo>
                    <a:pt x="1752" y="478"/>
                  </a:lnTo>
                  <a:lnTo>
                    <a:pt x="1748" y="468"/>
                  </a:lnTo>
                  <a:lnTo>
                    <a:pt x="1744" y="451"/>
                  </a:lnTo>
                  <a:lnTo>
                    <a:pt x="1737" y="430"/>
                  </a:lnTo>
                  <a:lnTo>
                    <a:pt x="1727" y="411"/>
                  </a:lnTo>
                  <a:lnTo>
                    <a:pt x="1727" y="430"/>
                  </a:lnTo>
                  <a:lnTo>
                    <a:pt x="1723" y="453"/>
                  </a:lnTo>
                  <a:lnTo>
                    <a:pt x="1714" y="477"/>
                  </a:lnTo>
                  <a:lnTo>
                    <a:pt x="1701" y="493"/>
                  </a:lnTo>
                  <a:lnTo>
                    <a:pt x="1697" y="489"/>
                  </a:lnTo>
                  <a:lnTo>
                    <a:pt x="1694" y="478"/>
                  </a:lnTo>
                  <a:lnTo>
                    <a:pt x="1692" y="466"/>
                  </a:lnTo>
                  <a:lnTo>
                    <a:pt x="1686" y="454"/>
                  </a:lnTo>
                  <a:lnTo>
                    <a:pt x="1685" y="464"/>
                  </a:lnTo>
                  <a:lnTo>
                    <a:pt x="1681" y="472"/>
                  </a:lnTo>
                  <a:lnTo>
                    <a:pt x="1675" y="480"/>
                  </a:lnTo>
                  <a:lnTo>
                    <a:pt x="1669" y="488"/>
                  </a:lnTo>
                  <a:lnTo>
                    <a:pt x="1665" y="480"/>
                  </a:lnTo>
                  <a:lnTo>
                    <a:pt x="1657" y="470"/>
                  </a:lnTo>
                  <a:lnTo>
                    <a:pt x="1646" y="462"/>
                  </a:lnTo>
                  <a:lnTo>
                    <a:pt x="1632" y="454"/>
                  </a:lnTo>
                  <a:lnTo>
                    <a:pt x="1619" y="448"/>
                  </a:lnTo>
                  <a:lnTo>
                    <a:pt x="1604" y="441"/>
                  </a:lnTo>
                  <a:lnTo>
                    <a:pt x="1590" y="436"/>
                  </a:lnTo>
                  <a:lnTo>
                    <a:pt x="1578" y="434"/>
                  </a:lnTo>
                  <a:lnTo>
                    <a:pt x="1568" y="441"/>
                  </a:lnTo>
                  <a:lnTo>
                    <a:pt x="1557" y="443"/>
                  </a:lnTo>
                  <a:lnTo>
                    <a:pt x="1543" y="440"/>
                  </a:lnTo>
                  <a:lnTo>
                    <a:pt x="1528" y="433"/>
                  </a:lnTo>
                  <a:lnTo>
                    <a:pt x="1513" y="425"/>
                  </a:lnTo>
                  <a:lnTo>
                    <a:pt x="1500" y="414"/>
                  </a:lnTo>
                  <a:lnTo>
                    <a:pt x="1487" y="404"/>
                  </a:lnTo>
                  <a:lnTo>
                    <a:pt x="1479" y="396"/>
                  </a:lnTo>
                  <a:lnTo>
                    <a:pt x="1475" y="396"/>
                  </a:lnTo>
                  <a:lnTo>
                    <a:pt x="1469" y="395"/>
                  </a:lnTo>
                  <a:lnTo>
                    <a:pt x="1462" y="394"/>
                  </a:lnTo>
                  <a:lnTo>
                    <a:pt x="1456" y="391"/>
                  </a:lnTo>
                  <a:lnTo>
                    <a:pt x="1449" y="390"/>
                  </a:lnTo>
                  <a:lnTo>
                    <a:pt x="1442" y="387"/>
                  </a:lnTo>
                  <a:lnTo>
                    <a:pt x="1437" y="385"/>
                  </a:lnTo>
                  <a:lnTo>
                    <a:pt x="1432" y="381"/>
                  </a:lnTo>
                  <a:lnTo>
                    <a:pt x="1428" y="383"/>
                  </a:lnTo>
                  <a:lnTo>
                    <a:pt x="1424" y="387"/>
                  </a:lnTo>
                  <a:lnTo>
                    <a:pt x="1422" y="390"/>
                  </a:lnTo>
                  <a:lnTo>
                    <a:pt x="1421" y="391"/>
                  </a:lnTo>
                  <a:lnTo>
                    <a:pt x="1417" y="385"/>
                  </a:lnTo>
                  <a:lnTo>
                    <a:pt x="1418" y="375"/>
                  </a:lnTo>
                  <a:lnTo>
                    <a:pt x="1420" y="369"/>
                  </a:lnTo>
                  <a:lnTo>
                    <a:pt x="1421" y="365"/>
                  </a:lnTo>
                  <a:lnTo>
                    <a:pt x="1416" y="367"/>
                  </a:lnTo>
                  <a:lnTo>
                    <a:pt x="1412" y="367"/>
                  </a:lnTo>
                  <a:lnTo>
                    <a:pt x="1407" y="367"/>
                  </a:lnTo>
                  <a:lnTo>
                    <a:pt x="1402" y="366"/>
                  </a:lnTo>
                  <a:lnTo>
                    <a:pt x="1398" y="364"/>
                  </a:lnTo>
                  <a:lnTo>
                    <a:pt x="1393" y="363"/>
                  </a:lnTo>
                  <a:lnTo>
                    <a:pt x="1389" y="361"/>
                  </a:lnTo>
                  <a:lnTo>
                    <a:pt x="1385" y="359"/>
                  </a:lnTo>
                  <a:lnTo>
                    <a:pt x="1382" y="353"/>
                  </a:lnTo>
                  <a:lnTo>
                    <a:pt x="1383" y="341"/>
                  </a:lnTo>
                  <a:lnTo>
                    <a:pt x="1388" y="329"/>
                  </a:lnTo>
                  <a:lnTo>
                    <a:pt x="1390" y="319"/>
                  </a:lnTo>
                  <a:lnTo>
                    <a:pt x="1391" y="311"/>
                  </a:lnTo>
                  <a:lnTo>
                    <a:pt x="1391" y="303"/>
                  </a:lnTo>
                  <a:lnTo>
                    <a:pt x="1390" y="294"/>
                  </a:lnTo>
                  <a:lnTo>
                    <a:pt x="1386" y="284"/>
                  </a:lnTo>
                  <a:lnTo>
                    <a:pt x="1382" y="288"/>
                  </a:lnTo>
                  <a:lnTo>
                    <a:pt x="1377" y="299"/>
                  </a:lnTo>
                  <a:lnTo>
                    <a:pt x="1372" y="311"/>
                  </a:lnTo>
                  <a:lnTo>
                    <a:pt x="1367" y="324"/>
                  </a:lnTo>
                  <a:lnTo>
                    <a:pt x="1365" y="337"/>
                  </a:lnTo>
                  <a:lnTo>
                    <a:pt x="1358" y="330"/>
                  </a:lnTo>
                  <a:lnTo>
                    <a:pt x="1350" y="337"/>
                  </a:lnTo>
                  <a:lnTo>
                    <a:pt x="1343" y="340"/>
                  </a:lnTo>
                  <a:lnTo>
                    <a:pt x="1334" y="339"/>
                  </a:lnTo>
                  <a:lnTo>
                    <a:pt x="1325" y="338"/>
                  </a:lnTo>
                  <a:lnTo>
                    <a:pt x="1319" y="335"/>
                  </a:lnTo>
                  <a:lnTo>
                    <a:pt x="1318" y="331"/>
                  </a:lnTo>
                  <a:lnTo>
                    <a:pt x="1319" y="324"/>
                  </a:lnTo>
                  <a:lnTo>
                    <a:pt x="1321" y="316"/>
                  </a:lnTo>
                  <a:lnTo>
                    <a:pt x="1322" y="309"/>
                  </a:lnTo>
                  <a:lnTo>
                    <a:pt x="1322" y="302"/>
                  </a:lnTo>
                  <a:lnTo>
                    <a:pt x="1320" y="292"/>
                  </a:lnTo>
                  <a:lnTo>
                    <a:pt x="1317" y="279"/>
                  </a:lnTo>
                  <a:lnTo>
                    <a:pt x="1311" y="267"/>
                  </a:lnTo>
                  <a:lnTo>
                    <a:pt x="1307" y="278"/>
                  </a:lnTo>
                  <a:lnTo>
                    <a:pt x="1301" y="290"/>
                  </a:lnTo>
                  <a:lnTo>
                    <a:pt x="1290" y="301"/>
                  </a:lnTo>
                  <a:lnTo>
                    <a:pt x="1282" y="309"/>
                  </a:lnTo>
                  <a:lnTo>
                    <a:pt x="1268" y="286"/>
                  </a:lnTo>
                  <a:lnTo>
                    <a:pt x="1263" y="296"/>
                  </a:lnTo>
                  <a:lnTo>
                    <a:pt x="1260" y="284"/>
                  </a:lnTo>
                  <a:lnTo>
                    <a:pt x="1254" y="270"/>
                  </a:lnTo>
                  <a:lnTo>
                    <a:pt x="1244" y="258"/>
                  </a:lnTo>
                  <a:lnTo>
                    <a:pt x="1235" y="246"/>
                  </a:lnTo>
                  <a:lnTo>
                    <a:pt x="1234" y="254"/>
                  </a:lnTo>
                  <a:lnTo>
                    <a:pt x="1231" y="261"/>
                  </a:lnTo>
                  <a:lnTo>
                    <a:pt x="1225" y="266"/>
                  </a:lnTo>
                  <a:lnTo>
                    <a:pt x="1217" y="270"/>
                  </a:lnTo>
                  <a:lnTo>
                    <a:pt x="1214" y="266"/>
                  </a:lnTo>
                  <a:lnTo>
                    <a:pt x="1209" y="260"/>
                  </a:lnTo>
                  <a:lnTo>
                    <a:pt x="1203" y="254"/>
                  </a:lnTo>
                  <a:lnTo>
                    <a:pt x="1198" y="247"/>
                  </a:lnTo>
                  <a:lnTo>
                    <a:pt x="1191" y="240"/>
                  </a:lnTo>
                  <a:lnTo>
                    <a:pt x="1184" y="236"/>
                  </a:lnTo>
                  <a:lnTo>
                    <a:pt x="1178" y="231"/>
                  </a:lnTo>
                  <a:lnTo>
                    <a:pt x="1173" y="230"/>
                  </a:lnTo>
                  <a:lnTo>
                    <a:pt x="1167" y="228"/>
                  </a:lnTo>
                  <a:lnTo>
                    <a:pt x="1156" y="224"/>
                  </a:lnTo>
                  <a:lnTo>
                    <a:pt x="1143" y="219"/>
                  </a:lnTo>
                  <a:lnTo>
                    <a:pt x="1128" y="212"/>
                  </a:lnTo>
                  <a:lnTo>
                    <a:pt x="1112" y="205"/>
                  </a:lnTo>
                  <a:lnTo>
                    <a:pt x="1097" y="198"/>
                  </a:lnTo>
                  <a:lnTo>
                    <a:pt x="1083" y="192"/>
                  </a:lnTo>
                  <a:lnTo>
                    <a:pt x="1074" y="188"/>
                  </a:lnTo>
                  <a:lnTo>
                    <a:pt x="1068" y="187"/>
                  </a:lnTo>
                  <a:lnTo>
                    <a:pt x="1064" y="185"/>
                  </a:lnTo>
                  <a:lnTo>
                    <a:pt x="1058" y="183"/>
                  </a:lnTo>
                  <a:lnTo>
                    <a:pt x="1053" y="180"/>
                  </a:lnTo>
                  <a:lnTo>
                    <a:pt x="1049" y="176"/>
                  </a:lnTo>
                  <a:lnTo>
                    <a:pt x="1045" y="173"/>
                  </a:lnTo>
                  <a:lnTo>
                    <a:pt x="1041" y="169"/>
                  </a:lnTo>
                  <a:lnTo>
                    <a:pt x="1037" y="166"/>
                  </a:lnTo>
                  <a:lnTo>
                    <a:pt x="1021" y="170"/>
                  </a:lnTo>
                  <a:lnTo>
                    <a:pt x="1006" y="170"/>
                  </a:lnTo>
                  <a:lnTo>
                    <a:pt x="993" y="166"/>
                  </a:lnTo>
                  <a:lnTo>
                    <a:pt x="982" y="158"/>
                  </a:lnTo>
                  <a:lnTo>
                    <a:pt x="972" y="149"/>
                  </a:lnTo>
                  <a:lnTo>
                    <a:pt x="965" y="140"/>
                  </a:lnTo>
                  <a:lnTo>
                    <a:pt x="958" y="130"/>
                  </a:lnTo>
                  <a:lnTo>
                    <a:pt x="955" y="122"/>
                  </a:lnTo>
                  <a:lnTo>
                    <a:pt x="948" y="125"/>
                  </a:lnTo>
                  <a:lnTo>
                    <a:pt x="940" y="129"/>
                  </a:lnTo>
                  <a:lnTo>
                    <a:pt x="932" y="133"/>
                  </a:lnTo>
                  <a:lnTo>
                    <a:pt x="924" y="135"/>
                  </a:lnTo>
                  <a:lnTo>
                    <a:pt x="924" y="126"/>
                  </a:lnTo>
                  <a:lnTo>
                    <a:pt x="923" y="117"/>
                  </a:lnTo>
                  <a:lnTo>
                    <a:pt x="921" y="108"/>
                  </a:lnTo>
                  <a:lnTo>
                    <a:pt x="917" y="100"/>
                  </a:lnTo>
                  <a:lnTo>
                    <a:pt x="916" y="109"/>
                  </a:lnTo>
                  <a:lnTo>
                    <a:pt x="911" y="119"/>
                  </a:lnTo>
                  <a:lnTo>
                    <a:pt x="907" y="126"/>
                  </a:lnTo>
                  <a:lnTo>
                    <a:pt x="901" y="127"/>
                  </a:lnTo>
                  <a:lnTo>
                    <a:pt x="898" y="120"/>
                  </a:lnTo>
                  <a:lnTo>
                    <a:pt x="894" y="106"/>
                  </a:lnTo>
                  <a:lnTo>
                    <a:pt x="891" y="93"/>
                  </a:lnTo>
                  <a:lnTo>
                    <a:pt x="887" y="85"/>
                  </a:lnTo>
                  <a:lnTo>
                    <a:pt x="880" y="90"/>
                  </a:lnTo>
                  <a:lnTo>
                    <a:pt x="872" y="100"/>
                  </a:lnTo>
                  <a:lnTo>
                    <a:pt x="864" y="111"/>
                  </a:lnTo>
                  <a:lnTo>
                    <a:pt x="858" y="122"/>
                  </a:lnTo>
                  <a:lnTo>
                    <a:pt x="856" y="100"/>
                  </a:lnTo>
                  <a:lnTo>
                    <a:pt x="852" y="75"/>
                  </a:lnTo>
                  <a:lnTo>
                    <a:pt x="843" y="54"/>
                  </a:lnTo>
                  <a:lnTo>
                    <a:pt x="829" y="32"/>
                  </a:lnTo>
                  <a:lnTo>
                    <a:pt x="831" y="49"/>
                  </a:lnTo>
                  <a:lnTo>
                    <a:pt x="831" y="69"/>
                  </a:lnTo>
                  <a:lnTo>
                    <a:pt x="831" y="85"/>
                  </a:lnTo>
                  <a:lnTo>
                    <a:pt x="830" y="91"/>
                  </a:lnTo>
                  <a:lnTo>
                    <a:pt x="808" y="79"/>
                  </a:lnTo>
                  <a:lnTo>
                    <a:pt x="803" y="91"/>
                  </a:lnTo>
                  <a:lnTo>
                    <a:pt x="791" y="64"/>
                  </a:lnTo>
                  <a:lnTo>
                    <a:pt x="790" y="73"/>
                  </a:lnTo>
                  <a:lnTo>
                    <a:pt x="787" y="86"/>
                  </a:lnTo>
                  <a:lnTo>
                    <a:pt x="784" y="100"/>
                  </a:lnTo>
                  <a:lnTo>
                    <a:pt x="782" y="114"/>
                  </a:lnTo>
                  <a:lnTo>
                    <a:pt x="777" y="95"/>
                  </a:lnTo>
                  <a:lnTo>
                    <a:pt x="774" y="66"/>
                  </a:lnTo>
                  <a:lnTo>
                    <a:pt x="771" y="34"/>
                  </a:lnTo>
                  <a:lnTo>
                    <a:pt x="766" y="9"/>
                  </a:lnTo>
                  <a:lnTo>
                    <a:pt x="764" y="31"/>
                  </a:lnTo>
                  <a:lnTo>
                    <a:pt x="759" y="53"/>
                  </a:lnTo>
                  <a:lnTo>
                    <a:pt x="750" y="71"/>
                  </a:lnTo>
                  <a:lnTo>
                    <a:pt x="739" y="81"/>
                  </a:lnTo>
                  <a:lnTo>
                    <a:pt x="737" y="70"/>
                  </a:lnTo>
                  <a:lnTo>
                    <a:pt x="735" y="58"/>
                  </a:lnTo>
                  <a:lnTo>
                    <a:pt x="733" y="48"/>
                  </a:lnTo>
                  <a:lnTo>
                    <a:pt x="732" y="45"/>
                  </a:lnTo>
                  <a:lnTo>
                    <a:pt x="715" y="88"/>
                  </a:lnTo>
                  <a:lnTo>
                    <a:pt x="707" y="82"/>
                  </a:lnTo>
                  <a:lnTo>
                    <a:pt x="697" y="78"/>
                  </a:lnTo>
                  <a:lnTo>
                    <a:pt x="685" y="75"/>
                  </a:lnTo>
                  <a:lnTo>
                    <a:pt x="672" y="73"/>
                  </a:lnTo>
                  <a:lnTo>
                    <a:pt x="660" y="71"/>
                  </a:lnTo>
                  <a:lnTo>
                    <a:pt x="646" y="71"/>
                  </a:lnTo>
                  <a:lnTo>
                    <a:pt x="634" y="71"/>
                  </a:lnTo>
                  <a:lnTo>
                    <a:pt x="624" y="72"/>
                  </a:lnTo>
                  <a:lnTo>
                    <a:pt x="613" y="69"/>
                  </a:lnTo>
                  <a:lnTo>
                    <a:pt x="600" y="66"/>
                  </a:lnTo>
                  <a:lnTo>
                    <a:pt x="586" y="64"/>
                  </a:lnTo>
                  <a:lnTo>
                    <a:pt x="573" y="62"/>
                  </a:lnTo>
                  <a:lnTo>
                    <a:pt x="559" y="61"/>
                  </a:lnTo>
                  <a:lnTo>
                    <a:pt x="546" y="61"/>
                  </a:lnTo>
                  <a:lnTo>
                    <a:pt x="535" y="62"/>
                  </a:lnTo>
                  <a:lnTo>
                    <a:pt x="527" y="64"/>
                  </a:lnTo>
                  <a:lnTo>
                    <a:pt x="522" y="58"/>
                  </a:lnTo>
                  <a:lnTo>
                    <a:pt x="513" y="54"/>
                  </a:lnTo>
                  <a:lnTo>
                    <a:pt x="503" y="49"/>
                  </a:lnTo>
                  <a:lnTo>
                    <a:pt x="495" y="46"/>
                  </a:lnTo>
                  <a:lnTo>
                    <a:pt x="489" y="48"/>
                  </a:lnTo>
                  <a:lnTo>
                    <a:pt x="483" y="49"/>
                  </a:lnTo>
                  <a:lnTo>
                    <a:pt x="479" y="49"/>
                  </a:lnTo>
                  <a:lnTo>
                    <a:pt x="474" y="49"/>
                  </a:lnTo>
                  <a:lnTo>
                    <a:pt x="470" y="49"/>
                  </a:lnTo>
                  <a:lnTo>
                    <a:pt x="465" y="49"/>
                  </a:lnTo>
                  <a:lnTo>
                    <a:pt x="459" y="48"/>
                  </a:lnTo>
                  <a:lnTo>
                    <a:pt x="454" y="48"/>
                  </a:lnTo>
                  <a:lnTo>
                    <a:pt x="448" y="47"/>
                  </a:lnTo>
                  <a:lnTo>
                    <a:pt x="441" y="46"/>
                  </a:lnTo>
                  <a:lnTo>
                    <a:pt x="434" y="43"/>
                  </a:lnTo>
                  <a:lnTo>
                    <a:pt x="427" y="41"/>
                  </a:lnTo>
                  <a:lnTo>
                    <a:pt x="420" y="39"/>
                  </a:lnTo>
                  <a:lnTo>
                    <a:pt x="415" y="38"/>
                  </a:lnTo>
                  <a:lnTo>
                    <a:pt x="409" y="37"/>
                  </a:lnTo>
                  <a:lnTo>
                    <a:pt x="404" y="35"/>
                  </a:lnTo>
                  <a:lnTo>
                    <a:pt x="400" y="37"/>
                  </a:lnTo>
                  <a:lnTo>
                    <a:pt x="394" y="39"/>
                  </a:lnTo>
                  <a:lnTo>
                    <a:pt x="387" y="40"/>
                  </a:lnTo>
                  <a:lnTo>
                    <a:pt x="380" y="41"/>
                  </a:lnTo>
                  <a:lnTo>
                    <a:pt x="376" y="41"/>
                  </a:lnTo>
                  <a:lnTo>
                    <a:pt x="369" y="40"/>
                  </a:lnTo>
                  <a:lnTo>
                    <a:pt x="362" y="39"/>
                  </a:lnTo>
                  <a:lnTo>
                    <a:pt x="353" y="38"/>
                  </a:lnTo>
                  <a:lnTo>
                    <a:pt x="344" y="35"/>
                  </a:lnTo>
                  <a:lnTo>
                    <a:pt x="335" y="33"/>
                  </a:lnTo>
                  <a:lnTo>
                    <a:pt x="326" y="31"/>
                  </a:lnTo>
                  <a:lnTo>
                    <a:pt x="320" y="27"/>
                  </a:lnTo>
                  <a:lnTo>
                    <a:pt x="314" y="29"/>
                  </a:lnTo>
                  <a:lnTo>
                    <a:pt x="309" y="30"/>
                  </a:lnTo>
                  <a:lnTo>
                    <a:pt x="305" y="32"/>
                  </a:lnTo>
                  <a:lnTo>
                    <a:pt x="304" y="32"/>
                  </a:lnTo>
                  <a:lnTo>
                    <a:pt x="285" y="20"/>
                  </a:lnTo>
                  <a:lnTo>
                    <a:pt x="284" y="37"/>
                  </a:lnTo>
                  <a:lnTo>
                    <a:pt x="274" y="29"/>
                  </a:lnTo>
                  <a:lnTo>
                    <a:pt x="252" y="24"/>
                  </a:lnTo>
                  <a:lnTo>
                    <a:pt x="238" y="6"/>
                  </a:lnTo>
                  <a:lnTo>
                    <a:pt x="219" y="22"/>
                  </a:lnTo>
                  <a:lnTo>
                    <a:pt x="210" y="12"/>
                  </a:lnTo>
                  <a:lnTo>
                    <a:pt x="186" y="17"/>
                  </a:lnTo>
                  <a:lnTo>
                    <a:pt x="170" y="0"/>
                  </a:lnTo>
                  <a:lnTo>
                    <a:pt x="164" y="22"/>
                  </a:lnTo>
                  <a:lnTo>
                    <a:pt x="156" y="19"/>
                  </a:lnTo>
                  <a:lnTo>
                    <a:pt x="145" y="18"/>
                  </a:lnTo>
                  <a:lnTo>
                    <a:pt x="130" y="17"/>
                  </a:lnTo>
                  <a:lnTo>
                    <a:pt x="114" y="16"/>
                  </a:lnTo>
                  <a:lnTo>
                    <a:pt x="98" y="16"/>
                  </a:lnTo>
                  <a:lnTo>
                    <a:pt x="80" y="16"/>
                  </a:lnTo>
                  <a:lnTo>
                    <a:pt x="64" y="17"/>
                  </a:lnTo>
                  <a:lnTo>
                    <a:pt x="50" y="19"/>
                  </a:lnTo>
                  <a:lnTo>
                    <a:pt x="33" y="6"/>
                  </a:lnTo>
                  <a:lnTo>
                    <a:pt x="25" y="22"/>
                  </a:lnTo>
                  <a:lnTo>
                    <a:pt x="0" y="9"/>
                  </a:lnTo>
                  <a:close/>
                </a:path>
              </a:pathLst>
            </a:custGeom>
            <a:solidFill>
              <a:srgbClr val="8CE519"/>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17" name="Freeform 1149"/>
            <p:cNvSpPr>
              <a:spLocks/>
            </p:cNvSpPr>
            <p:nvPr/>
          </p:nvSpPr>
          <p:spPr bwMode="auto">
            <a:xfrm>
              <a:off x="2247" y="3850"/>
              <a:ext cx="4" cy="296"/>
            </a:xfrm>
            <a:custGeom>
              <a:avLst/>
              <a:gdLst>
                <a:gd name="T0" fmla="*/ 11 w 11"/>
                <a:gd name="T1" fmla="*/ 883 h 887"/>
                <a:gd name="T2" fmla="*/ 11 w 11"/>
                <a:gd name="T3" fmla="*/ 883 h 887"/>
                <a:gd name="T4" fmla="*/ 11 w 11"/>
                <a:gd name="T5" fmla="*/ 0 h 887"/>
                <a:gd name="T6" fmla="*/ 0 w 11"/>
                <a:gd name="T7" fmla="*/ 0 h 887"/>
                <a:gd name="T8" fmla="*/ 0 w 11"/>
                <a:gd name="T9" fmla="*/ 883 h 887"/>
                <a:gd name="T10" fmla="*/ 0 w 11"/>
                <a:gd name="T11" fmla="*/ 883 h 887"/>
                <a:gd name="T12" fmla="*/ 0 w 11"/>
                <a:gd name="T13" fmla="*/ 883 h 887"/>
                <a:gd name="T14" fmla="*/ 2 w 11"/>
                <a:gd name="T15" fmla="*/ 886 h 887"/>
                <a:gd name="T16" fmla="*/ 5 w 11"/>
                <a:gd name="T17" fmla="*/ 887 h 887"/>
                <a:gd name="T18" fmla="*/ 9 w 11"/>
                <a:gd name="T19" fmla="*/ 886 h 887"/>
                <a:gd name="T20" fmla="*/ 11 w 11"/>
                <a:gd name="T21" fmla="*/ 883 h 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887">
                  <a:moveTo>
                    <a:pt x="11" y="883"/>
                  </a:moveTo>
                  <a:lnTo>
                    <a:pt x="11" y="883"/>
                  </a:lnTo>
                  <a:lnTo>
                    <a:pt x="11" y="0"/>
                  </a:lnTo>
                  <a:lnTo>
                    <a:pt x="0" y="0"/>
                  </a:lnTo>
                  <a:lnTo>
                    <a:pt x="0" y="883"/>
                  </a:lnTo>
                  <a:lnTo>
                    <a:pt x="0" y="883"/>
                  </a:lnTo>
                  <a:lnTo>
                    <a:pt x="0" y="883"/>
                  </a:lnTo>
                  <a:lnTo>
                    <a:pt x="2" y="886"/>
                  </a:lnTo>
                  <a:lnTo>
                    <a:pt x="5" y="887"/>
                  </a:lnTo>
                  <a:lnTo>
                    <a:pt x="9" y="886"/>
                  </a:lnTo>
                  <a:lnTo>
                    <a:pt x="11" y="88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18" name="Freeform 1150"/>
            <p:cNvSpPr>
              <a:spLocks/>
            </p:cNvSpPr>
            <p:nvPr/>
          </p:nvSpPr>
          <p:spPr bwMode="auto">
            <a:xfrm>
              <a:off x="2247" y="4145"/>
              <a:ext cx="4" cy="80"/>
            </a:xfrm>
            <a:custGeom>
              <a:avLst/>
              <a:gdLst>
                <a:gd name="T0" fmla="*/ 5 w 11"/>
                <a:gd name="T1" fmla="*/ 229 h 240"/>
                <a:gd name="T2" fmla="*/ 11 w 11"/>
                <a:gd name="T3" fmla="*/ 235 h 240"/>
                <a:gd name="T4" fmla="*/ 11 w 11"/>
                <a:gd name="T5" fmla="*/ 0 h 240"/>
                <a:gd name="T6" fmla="*/ 0 w 11"/>
                <a:gd name="T7" fmla="*/ 0 h 240"/>
                <a:gd name="T8" fmla="*/ 0 w 11"/>
                <a:gd name="T9" fmla="*/ 235 h 240"/>
                <a:gd name="T10" fmla="*/ 5 w 11"/>
                <a:gd name="T11" fmla="*/ 240 h 240"/>
                <a:gd name="T12" fmla="*/ 0 w 11"/>
                <a:gd name="T13" fmla="*/ 235 h 240"/>
                <a:gd name="T14" fmla="*/ 2 w 11"/>
                <a:gd name="T15" fmla="*/ 238 h 240"/>
                <a:gd name="T16" fmla="*/ 5 w 11"/>
                <a:gd name="T17" fmla="*/ 239 h 240"/>
                <a:gd name="T18" fmla="*/ 9 w 11"/>
                <a:gd name="T19" fmla="*/ 238 h 240"/>
                <a:gd name="T20" fmla="*/ 11 w 11"/>
                <a:gd name="T21" fmla="*/ 235 h 240"/>
                <a:gd name="T22" fmla="*/ 5 w 11"/>
                <a:gd name="T23" fmla="*/ 229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240">
                  <a:moveTo>
                    <a:pt x="5" y="229"/>
                  </a:moveTo>
                  <a:lnTo>
                    <a:pt x="11" y="235"/>
                  </a:lnTo>
                  <a:lnTo>
                    <a:pt x="11" y="0"/>
                  </a:lnTo>
                  <a:lnTo>
                    <a:pt x="0" y="0"/>
                  </a:lnTo>
                  <a:lnTo>
                    <a:pt x="0" y="235"/>
                  </a:lnTo>
                  <a:lnTo>
                    <a:pt x="5" y="240"/>
                  </a:lnTo>
                  <a:lnTo>
                    <a:pt x="0" y="235"/>
                  </a:lnTo>
                  <a:lnTo>
                    <a:pt x="2" y="238"/>
                  </a:lnTo>
                  <a:lnTo>
                    <a:pt x="5" y="239"/>
                  </a:lnTo>
                  <a:lnTo>
                    <a:pt x="9" y="238"/>
                  </a:lnTo>
                  <a:lnTo>
                    <a:pt x="11" y="235"/>
                  </a:lnTo>
                  <a:lnTo>
                    <a:pt x="5" y="2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19" name="Freeform 1151"/>
            <p:cNvSpPr>
              <a:spLocks/>
            </p:cNvSpPr>
            <p:nvPr/>
          </p:nvSpPr>
          <p:spPr bwMode="auto">
            <a:xfrm>
              <a:off x="2249" y="4221"/>
              <a:ext cx="695" cy="4"/>
            </a:xfrm>
            <a:custGeom>
              <a:avLst/>
              <a:gdLst>
                <a:gd name="T0" fmla="*/ 2079 w 2085"/>
                <a:gd name="T1" fmla="*/ 0 h 11"/>
                <a:gd name="T2" fmla="*/ 2079 w 2085"/>
                <a:gd name="T3" fmla="*/ 0 h 11"/>
                <a:gd name="T4" fmla="*/ 0 w 2085"/>
                <a:gd name="T5" fmla="*/ 0 h 11"/>
                <a:gd name="T6" fmla="*/ 0 w 2085"/>
                <a:gd name="T7" fmla="*/ 11 h 11"/>
                <a:gd name="T8" fmla="*/ 2079 w 2085"/>
                <a:gd name="T9" fmla="*/ 11 h 11"/>
                <a:gd name="T10" fmla="*/ 2079 w 2085"/>
                <a:gd name="T11" fmla="*/ 11 h 11"/>
                <a:gd name="T12" fmla="*/ 2079 w 2085"/>
                <a:gd name="T13" fmla="*/ 11 h 11"/>
                <a:gd name="T14" fmla="*/ 2082 w 2085"/>
                <a:gd name="T15" fmla="*/ 9 h 11"/>
                <a:gd name="T16" fmla="*/ 2085 w 2085"/>
                <a:gd name="T17" fmla="*/ 6 h 11"/>
                <a:gd name="T18" fmla="*/ 2082 w 2085"/>
                <a:gd name="T19" fmla="*/ 2 h 11"/>
                <a:gd name="T20" fmla="*/ 2079 w 2085"/>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85" h="11">
                  <a:moveTo>
                    <a:pt x="2079" y="0"/>
                  </a:moveTo>
                  <a:lnTo>
                    <a:pt x="2079" y="0"/>
                  </a:lnTo>
                  <a:lnTo>
                    <a:pt x="0" y="0"/>
                  </a:lnTo>
                  <a:lnTo>
                    <a:pt x="0" y="11"/>
                  </a:lnTo>
                  <a:lnTo>
                    <a:pt x="2079" y="11"/>
                  </a:lnTo>
                  <a:lnTo>
                    <a:pt x="2079" y="11"/>
                  </a:lnTo>
                  <a:lnTo>
                    <a:pt x="2079" y="11"/>
                  </a:lnTo>
                  <a:lnTo>
                    <a:pt x="2082" y="9"/>
                  </a:lnTo>
                  <a:lnTo>
                    <a:pt x="2085" y="6"/>
                  </a:lnTo>
                  <a:lnTo>
                    <a:pt x="2082" y="2"/>
                  </a:lnTo>
                  <a:lnTo>
                    <a:pt x="207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20" name="Freeform 1152"/>
            <p:cNvSpPr>
              <a:spLocks/>
            </p:cNvSpPr>
            <p:nvPr/>
          </p:nvSpPr>
          <p:spPr bwMode="auto">
            <a:xfrm>
              <a:off x="2942" y="4221"/>
              <a:ext cx="564" cy="4"/>
            </a:xfrm>
            <a:custGeom>
              <a:avLst/>
              <a:gdLst>
                <a:gd name="T0" fmla="*/ 1681 w 1693"/>
                <a:gd name="T1" fmla="*/ 6 h 11"/>
                <a:gd name="T2" fmla="*/ 1687 w 1693"/>
                <a:gd name="T3" fmla="*/ 0 h 11"/>
                <a:gd name="T4" fmla="*/ 0 w 1693"/>
                <a:gd name="T5" fmla="*/ 0 h 11"/>
                <a:gd name="T6" fmla="*/ 0 w 1693"/>
                <a:gd name="T7" fmla="*/ 11 h 11"/>
                <a:gd name="T8" fmla="*/ 1687 w 1693"/>
                <a:gd name="T9" fmla="*/ 11 h 11"/>
                <a:gd name="T10" fmla="*/ 1693 w 1693"/>
                <a:gd name="T11" fmla="*/ 6 h 11"/>
                <a:gd name="T12" fmla="*/ 1687 w 1693"/>
                <a:gd name="T13" fmla="*/ 11 h 11"/>
                <a:gd name="T14" fmla="*/ 1690 w 1693"/>
                <a:gd name="T15" fmla="*/ 9 h 11"/>
                <a:gd name="T16" fmla="*/ 1693 w 1693"/>
                <a:gd name="T17" fmla="*/ 6 h 11"/>
                <a:gd name="T18" fmla="*/ 1690 w 1693"/>
                <a:gd name="T19" fmla="*/ 2 h 11"/>
                <a:gd name="T20" fmla="*/ 1687 w 1693"/>
                <a:gd name="T21" fmla="*/ 0 h 11"/>
                <a:gd name="T22" fmla="*/ 1681 w 1693"/>
                <a:gd name="T23"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93" h="11">
                  <a:moveTo>
                    <a:pt x="1681" y="6"/>
                  </a:moveTo>
                  <a:lnTo>
                    <a:pt x="1687" y="0"/>
                  </a:lnTo>
                  <a:lnTo>
                    <a:pt x="0" y="0"/>
                  </a:lnTo>
                  <a:lnTo>
                    <a:pt x="0" y="11"/>
                  </a:lnTo>
                  <a:lnTo>
                    <a:pt x="1687" y="11"/>
                  </a:lnTo>
                  <a:lnTo>
                    <a:pt x="1693" y="6"/>
                  </a:lnTo>
                  <a:lnTo>
                    <a:pt x="1687" y="11"/>
                  </a:lnTo>
                  <a:lnTo>
                    <a:pt x="1690" y="9"/>
                  </a:lnTo>
                  <a:lnTo>
                    <a:pt x="1693" y="6"/>
                  </a:lnTo>
                  <a:lnTo>
                    <a:pt x="1690" y="2"/>
                  </a:lnTo>
                  <a:lnTo>
                    <a:pt x="1687" y="0"/>
                  </a:lnTo>
                  <a:lnTo>
                    <a:pt x="1681"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21" name="Freeform 1153"/>
            <p:cNvSpPr>
              <a:spLocks/>
            </p:cNvSpPr>
            <p:nvPr/>
          </p:nvSpPr>
          <p:spPr bwMode="auto">
            <a:xfrm>
              <a:off x="3502" y="4103"/>
              <a:ext cx="4" cy="120"/>
            </a:xfrm>
            <a:custGeom>
              <a:avLst/>
              <a:gdLst>
                <a:gd name="T0" fmla="*/ 11 w 12"/>
                <a:gd name="T1" fmla="*/ 7 h 361"/>
                <a:gd name="T2" fmla="*/ 0 w 12"/>
                <a:gd name="T3" fmla="*/ 6 h 361"/>
                <a:gd name="T4" fmla="*/ 0 w 12"/>
                <a:gd name="T5" fmla="*/ 361 h 361"/>
                <a:gd name="T6" fmla="*/ 12 w 12"/>
                <a:gd name="T7" fmla="*/ 361 h 361"/>
                <a:gd name="T8" fmla="*/ 12 w 12"/>
                <a:gd name="T9" fmla="*/ 6 h 361"/>
                <a:gd name="T10" fmla="*/ 1 w 12"/>
                <a:gd name="T11" fmla="*/ 4 h 361"/>
                <a:gd name="T12" fmla="*/ 12 w 12"/>
                <a:gd name="T13" fmla="*/ 6 h 361"/>
                <a:gd name="T14" fmla="*/ 9 w 12"/>
                <a:gd name="T15" fmla="*/ 2 h 361"/>
                <a:gd name="T16" fmla="*/ 6 w 12"/>
                <a:gd name="T17" fmla="*/ 0 h 361"/>
                <a:gd name="T18" fmla="*/ 3 w 12"/>
                <a:gd name="T19" fmla="*/ 2 h 361"/>
                <a:gd name="T20" fmla="*/ 0 w 12"/>
                <a:gd name="T21" fmla="*/ 6 h 361"/>
                <a:gd name="T22" fmla="*/ 11 w 12"/>
                <a:gd name="T23" fmla="*/ 7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361">
                  <a:moveTo>
                    <a:pt x="11" y="7"/>
                  </a:moveTo>
                  <a:lnTo>
                    <a:pt x="0" y="6"/>
                  </a:lnTo>
                  <a:lnTo>
                    <a:pt x="0" y="361"/>
                  </a:lnTo>
                  <a:lnTo>
                    <a:pt x="12" y="361"/>
                  </a:lnTo>
                  <a:lnTo>
                    <a:pt x="12" y="6"/>
                  </a:lnTo>
                  <a:lnTo>
                    <a:pt x="1" y="4"/>
                  </a:lnTo>
                  <a:lnTo>
                    <a:pt x="12" y="6"/>
                  </a:lnTo>
                  <a:lnTo>
                    <a:pt x="9" y="2"/>
                  </a:lnTo>
                  <a:lnTo>
                    <a:pt x="6" y="0"/>
                  </a:lnTo>
                  <a:lnTo>
                    <a:pt x="3" y="2"/>
                  </a:lnTo>
                  <a:lnTo>
                    <a:pt x="0" y="6"/>
                  </a:lnTo>
                  <a:lnTo>
                    <a:pt x="11"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22" name="Freeform 1154"/>
            <p:cNvSpPr>
              <a:spLocks/>
            </p:cNvSpPr>
            <p:nvPr/>
          </p:nvSpPr>
          <p:spPr bwMode="auto">
            <a:xfrm>
              <a:off x="3496" y="4103"/>
              <a:ext cx="10" cy="5"/>
            </a:xfrm>
            <a:custGeom>
              <a:avLst/>
              <a:gdLst>
                <a:gd name="T0" fmla="*/ 9 w 28"/>
                <a:gd name="T1" fmla="*/ 7 h 15"/>
                <a:gd name="T2" fmla="*/ 1 w 28"/>
                <a:gd name="T3" fmla="*/ 8 h 15"/>
                <a:gd name="T4" fmla="*/ 9 w 28"/>
                <a:gd name="T5" fmla="*/ 13 h 15"/>
                <a:gd name="T6" fmla="*/ 16 w 28"/>
                <a:gd name="T7" fmla="*/ 15 h 15"/>
                <a:gd name="T8" fmla="*/ 23 w 28"/>
                <a:gd name="T9" fmla="*/ 13 h 15"/>
                <a:gd name="T10" fmla="*/ 28 w 28"/>
                <a:gd name="T11" fmla="*/ 6 h 15"/>
                <a:gd name="T12" fmla="*/ 18 w 28"/>
                <a:gd name="T13" fmla="*/ 3 h 15"/>
                <a:gd name="T14" fmla="*/ 18 w 28"/>
                <a:gd name="T15" fmla="*/ 3 h 15"/>
                <a:gd name="T16" fmla="*/ 16 w 28"/>
                <a:gd name="T17" fmla="*/ 3 h 15"/>
                <a:gd name="T18" fmla="*/ 12 w 28"/>
                <a:gd name="T19" fmla="*/ 3 h 15"/>
                <a:gd name="T20" fmla="*/ 8 w 28"/>
                <a:gd name="T21" fmla="*/ 1 h 15"/>
                <a:gd name="T22" fmla="*/ 0 w 28"/>
                <a:gd name="T23" fmla="*/ 2 h 15"/>
                <a:gd name="T24" fmla="*/ 8 w 28"/>
                <a:gd name="T25" fmla="*/ 1 h 15"/>
                <a:gd name="T26" fmla="*/ 5 w 28"/>
                <a:gd name="T27" fmla="*/ 0 h 15"/>
                <a:gd name="T28" fmla="*/ 1 w 28"/>
                <a:gd name="T29" fmla="*/ 1 h 15"/>
                <a:gd name="T30" fmla="*/ 0 w 28"/>
                <a:gd name="T31" fmla="*/ 5 h 15"/>
                <a:gd name="T32" fmla="*/ 1 w 28"/>
                <a:gd name="T33" fmla="*/ 8 h 15"/>
                <a:gd name="T34" fmla="*/ 9 w 28"/>
                <a:gd name="T35"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 h="15">
                  <a:moveTo>
                    <a:pt x="9" y="7"/>
                  </a:moveTo>
                  <a:lnTo>
                    <a:pt x="1" y="8"/>
                  </a:lnTo>
                  <a:lnTo>
                    <a:pt x="9" y="13"/>
                  </a:lnTo>
                  <a:lnTo>
                    <a:pt x="16" y="15"/>
                  </a:lnTo>
                  <a:lnTo>
                    <a:pt x="23" y="13"/>
                  </a:lnTo>
                  <a:lnTo>
                    <a:pt x="28" y="6"/>
                  </a:lnTo>
                  <a:lnTo>
                    <a:pt x="18" y="3"/>
                  </a:lnTo>
                  <a:lnTo>
                    <a:pt x="18" y="3"/>
                  </a:lnTo>
                  <a:lnTo>
                    <a:pt x="16" y="3"/>
                  </a:lnTo>
                  <a:lnTo>
                    <a:pt x="12" y="3"/>
                  </a:lnTo>
                  <a:lnTo>
                    <a:pt x="8" y="1"/>
                  </a:lnTo>
                  <a:lnTo>
                    <a:pt x="0" y="2"/>
                  </a:lnTo>
                  <a:lnTo>
                    <a:pt x="8" y="1"/>
                  </a:lnTo>
                  <a:lnTo>
                    <a:pt x="5" y="0"/>
                  </a:lnTo>
                  <a:lnTo>
                    <a:pt x="1" y="1"/>
                  </a:lnTo>
                  <a:lnTo>
                    <a:pt x="0" y="5"/>
                  </a:lnTo>
                  <a:lnTo>
                    <a:pt x="1" y="8"/>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23" name="Freeform 1155"/>
            <p:cNvSpPr>
              <a:spLocks/>
            </p:cNvSpPr>
            <p:nvPr/>
          </p:nvSpPr>
          <p:spPr bwMode="auto">
            <a:xfrm>
              <a:off x="3485" y="4104"/>
              <a:ext cx="14" cy="4"/>
            </a:xfrm>
            <a:custGeom>
              <a:avLst/>
              <a:gdLst>
                <a:gd name="T0" fmla="*/ 8 w 44"/>
                <a:gd name="T1" fmla="*/ 9 h 14"/>
                <a:gd name="T2" fmla="*/ 2 w 44"/>
                <a:gd name="T3" fmla="*/ 11 h 14"/>
                <a:gd name="T4" fmla="*/ 8 w 44"/>
                <a:gd name="T5" fmla="*/ 12 h 14"/>
                <a:gd name="T6" fmla="*/ 13 w 44"/>
                <a:gd name="T7" fmla="*/ 13 h 14"/>
                <a:gd name="T8" fmla="*/ 19 w 44"/>
                <a:gd name="T9" fmla="*/ 14 h 14"/>
                <a:gd name="T10" fmla="*/ 25 w 44"/>
                <a:gd name="T11" fmla="*/ 14 h 14"/>
                <a:gd name="T12" fmla="*/ 29 w 44"/>
                <a:gd name="T13" fmla="*/ 13 h 14"/>
                <a:gd name="T14" fmla="*/ 35 w 44"/>
                <a:gd name="T15" fmla="*/ 12 h 14"/>
                <a:gd name="T16" fmla="*/ 41 w 44"/>
                <a:gd name="T17" fmla="*/ 8 h 14"/>
                <a:gd name="T18" fmla="*/ 44 w 44"/>
                <a:gd name="T19" fmla="*/ 5 h 14"/>
                <a:gd name="T20" fmla="*/ 35 w 44"/>
                <a:gd name="T21" fmla="*/ 0 h 14"/>
                <a:gd name="T22" fmla="*/ 34 w 44"/>
                <a:gd name="T23" fmla="*/ 1 h 14"/>
                <a:gd name="T24" fmla="*/ 33 w 44"/>
                <a:gd name="T25" fmla="*/ 3 h 14"/>
                <a:gd name="T26" fmla="*/ 29 w 44"/>
                <a:gd name="T27" fmla="*/ 4 h 14"/>
                <a:gd name="T28" fmla="*/ 25 w 44"/>
                <a:gd name="T29" fmla="*/ 3 h 14"/>
                <a:gd name="T30" fmla="*/ 19 w 44"/>
                <a:gd name="T31" fmla="*/ 3 h 14"/>
                <a:gd name="T32" fmla="*/ 13 w 44"/>
                <a:gd name="T33" fmla="*/ 4 h 14"/>
                <a:gd name="T34" fmla="*/ 10 w 44"/>
                <a:gd name="T35" fmla="*/ 3 h 14"/>
                <a:gd name="T36" fmla="*/ 6 w 44"/>
                <a:gd name="T37" fmla="*/ 1 h 14"/>
                <a:gd name="T38" fmla="*/ 1 w 44"/>
                <a:gd name="T39" fmla="*/ 3 h 14"/>
                <a:gd name="T40" fmla="*/ 6 w 44"/>
                <a:gd name="T41" fmla="*/ 1 h 14"/>
                <a:gd name="T42" fmla="*/ 3 w 44"/>
                <a:gd name="T43" fmla="*/ 1 h 14"/>
                <a:gd name="T44" fmla="*/ 0 w 44"/>
                <a:gd name="T45" fmla="*/ 4 h 14"/>
                <a:gd name="T46" fmla="*/ 0 w 44"/>
                <a:gd name="T47" fmla="*/ 8 h 14"/>
                <a:gd name="T48" fmla="*/ 2 w 44"/>
                <a:gd name="T49" fmla="*/ 11 h 14"/>
                <a:gd name="T50" fmla="*/ 8 w 44"/>
                <a:gd name="T51"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4" h="14">
                  <a:moveTo>
                    <a:pt x="8" y="9"/>
                  </a:moveTo>
                  <a:lnTo>
                    <a:pt x="2" y="11"/>
                  </a:lnTo>
                  <a:lnTo>
                    <a:pt x="8" y="12"/>
                  </a:lnTo>
                  <a:lnTo>
                    <a:pt x="13" y="13"/>
                  </a:lnTo>
                  <a:lnTo>
                    <a:pt x="19" y="14"/>
                  </a:lnTo>
                  <a:lnTo>
                    <a:pt x="25" y="14"/>
                  </a:lnTo>
                  <a:lnTo>
                    <a:pt x="29" y="13"/>
                  </a:lnTo>
                  <a:lnTo>
                    <a:pt x="35" y="12"/>
                  </a:lnTo>
                  <a:lnTo>
                    <a:pt x="41" y="8"/>
                  </a:lnTo>
                  <a:lnTo>
                    <a:pt x="44" y="5"/>
                  </a:lnTo>
                  <a:lnTo>
                    <a:pt x="35" y="0"/>
                  </a:lnTo>
                  <a:lnTo>
                    <a:pt x="34" y="1"/>
                  </a:lnTo>
                  <a:lnTo>
                    <a:pt x="33" y="3"/>
                  </a:lnTo>
                  <a:lnTo>
                    <a:pt x="29" y="4"/>
                  </a:lnTo>
                  <a:lnTo>
                    <a:pt x="25" y="3"/>
                  </a:lnTo>
                  <a:lnTo>
                    <a:pt x="19" y="3"/>
                  </a:lnTo>
                  <a:lnTo>
                    <a:pt x="13" y="4"/>
                  </a:lnTo>
                  <a:lnTo>
                    <a:pt x="10" y="3"/>
                  </a:lnTo>
                  <a:lnTo>
                    <a:pt x="6" y="1"/>
                  </a:lnTo>
                  <a:lnTo>
                    <a:pt x="1" y="3"/>
                  </a:lnTo>
                  <a:lnTo>
                    <a:pt x="6" y="1"/>
                  </a:lnTo>
                  <a:lnTo>
                    <a:pt x="3" y="1"/>
                  </a:lnTo>
                  <a:lnTo>
                    <a:pt x="0" y="4"/>
                  </a:lnTo>
                  <a:lnTo>
                    <a:pt x="0" y="8"/>
                  </a:lnTo>
                  <a:lnTo>
                    <a:pt x="2" y="11"/>
                  </a:lnTo>
                  <a:lnTo>
                    <a:pt x="8"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24" name="Freeform 1156"/>
            <p:cNvSpPr>
              <a:spLocks/>
            </p:cNvSpPr>
            <p:nvPr/>
          </p:nvSpPr>
          <p:spPr bwMode="auto">
            <a:xfrm>
              <a:off x="3479" y="4100"/>
              <a:ext cx="8" cy="8"/>
            </a:xfrm>
            <a:custGeom>
              <a:avLst/>
              <a:gdLst>
                <a:gd name="T0" fmla="*/ 11 w 26"/>
                <a:gd name="T1" fmla="*/ 8 h 26"/>
                <a:gd name="T2" fmla="*/ 0 w 26"/>
                <a:gd name="T3" fmla="*/ 5 h 26"/>
                <a:gd name="T4" fmla="*/ 3 w 26"/>
                <a:gd name="T5" fmla="*/ 17 h 26"/>
                <a:gd name="T6" fmla="*/ 8 w 26"/>
                <a:gd name="T7" fmla="*/ 25 h 26"/>
                <a:gd name="T8" fmla="*/ 15 w 26"/>
                <a:gd name="T9" fmla="*/ 26 h 26"/>
                <a:gd name="T10" fmla="*/ 26 w 26"/>
                <a:gd name="T11" fmla="*/ 21 h 26"/>
                <a:gd name="T12" fmla="*/ 19 w 26"/>
                <a:gd name="T13" fmla="*/ 15 h 26"/>
                <a:gd name="T14" fmla="*/ 15 w 26"/>
                <a:gd name="T15" fmla="*/ 17 h 26"/>
                <a:gd name="T16" fmla="*/ 13 w 26"/>
                <a:gd name="T17" fmla="*/ 16 h 26"/>
                <a:gd name="T18" fmla="*/ 12 w 26"/>
                <a:gd name="T19" fmla="*/ 15 h 26"/>
                <a:gd name="T20" fmla="*/ 12 w 26"/>
                <a:gd name="T21" fmla="*/ 5 h 26"/>
                <a:gd name="T22" fmla="*/ 2 w 26"/>
                <a:gd name="T23" fmla="*/ 3 h 26"/>
                <a:gd name="T24" fmla="*/ 12 w 26"/>
                <a:gd name="T25" fmla="*/ 5 h 26"/>
                <a:gd name="T26" fmla="*/ 10 w 26"/>
                <a:gd name="T27" fmla="*/ 2 h 26"/>
                <a:gd name="T28" fmla="*/ 6 w 26"/>
                <a:gd name="T29" fmla="*/ 0 h 26"/>
                <a:gd name="T30" fmla="*/ 3 w 26"/>
                <a:gd name="T31" fmla="*/ 2 h 26"/>
                <a:gd name="T32" fmla="*/ 0 w 26"/>
                <a:gd name="T33" fmla="*/ 5 h 26"/>
                <a:gd name="T34" fmla="*/ 11 w 26"/>
                <a:gd name="T35"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26">
                  <a:moveTo>
                    <a:pt x="11" y="8"/>
                  </a:moveTo>
                  <a:lnTo>
                    <a:pt x="0" y="5"/>
                  </a:lnTo>
                  <a:lnTo>
                    <a:pt x="3" y="17"/>
                  </a:lnTo>
                  <a:lnTo>
                    <a:pt x="8" y="25"/>
                  </a:lnTo>
                  <a:lnTo>
                    <a:pt x="15" y="26"/>
                  </a:lnTo>
                  <a:lnTo>
                    <a:pt x="26" y="21"/>
                  </a:lnTo>
                  <a:lnTo>
                    <a:pt x="19" y="15"/>
                  </a:lnTo>
                  <a:lnTo>
                    <a:pt x="15" y="17"/>
                  </a:lnTo>
                  <a:lnTo>
                    <a:pt x="13" y="16"/>
                  </a:lnTo>
                  <a:lnTo>
                    <a:pt x="12" y="15"/>
                  </a:lnTo>
                  <a:lnTo>
                    <a:pt x="12" y="5"/>
                  </a:lnTo>
                  <a:lnTo>
                    <a:pt x="2" y="3"/>
                  </a:lnTo>
                  <a:lnTo>
                    <a:pt x="12" y="5"/>
                  </a:lnTo>
                  <a:lnTo>
                    <a:pt x="10" y="2"/>
                  </a:lnTo>
                  <a:lnTo>
                    <a:pt x="6" y="0"/>
                  </a:lnTo>
                  <a:lnTo>
                    <a:pt x="3" y="2"/>
                  </a:lnTo>
                  <a:lnTo>
                    <a:pt x="0" y="5"/>
                  </a:lnTo>
                  <a:lnTo>
                    <a:pt x="11"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25" name="Freeform 1157"/>
            <p:cNvSpPr>
              <a:spLocks/>
            </p:cNvSpPr>
            <p:nvPr/>
          </p:nvSpPr>
          <p:spPr bwMode="auto">
            <a:xfrm>
              <a:off x="3469" y="4101"/>
              <a:ext cx="13" cy="6"/>
            </a:xfrm>
            <a:custGeom>
              <a:avLst/>
              <a:gdLst>
                <a:gd name="T0" fmla="*/ 0 w 40"/>
                <a:gd name="T1" fmla="*/ 20 h 20"/>
                <a:gd name="T2" fmla="*/ 0 w 40"/>
                <a:gd name="T3" fmla="*/ 20 h 20"/>
                <a:gd name="T4" fmla="*/ 2 w 40"/>
                <a:gd name="T5" fmla="*/ 20 h 20"/>
                <a:gd name="T6" fmla="*/ 7 w 40"/>
                <a:gd name="T7" fmla="*/ 18 h 20"/>
                <a:gd name="T8" fmla="*/ 12 w 40"/>
                <a:gd name="T9" fmla="*/ 17 h 20"/>
                <a:gd name="T10" fmla="*/ 19 w 40"/>
                <a:gd name="T11" fmla="*/ 16 h 20"/>
                <a:gd name="T12" fmla="*/ 24 w 40"/>
                <a:gd name="T13" fmla="*/ 15 h 20"/>
                <a:gd name="T14" fmla="*/ 31 w 40"/>
                <a:gd name="T15" fmla="*/ 13 h 20"/>
                <a:gd name="T16" fmla="*/ 36 w 40"/>
                <a:gd name="T17" fmla="*/ 9 h 20"/>
                <a:gd name="T18" fmla="*/ 40 w 40"/>
                <a:gd name="T19" fmla="*/ 5 h 20"/>
                <a:gd name="T20" fmla="*/ 31 w 40"/>
                <a:gd name="T21" fmla="*/ 0 h 20"/>
                <a:gd name="T22" fmla="*/ 29 w 40"/>
                <a:gd name="T23" fmla="*/ 2 h 20"/>
                <a:gd name="T24" fmla="*/ 26 w 40"/>
                <a:gd name="T25" fmla="*/ 4 h 20"/>
                <a:gd name="T26" fmla="*/ 21 w 40"/>
                <a:gd name="T27" fmla="*/ 6 h 20"/>
                <a:gd name="T28" fmla="*/ 17 w 40"/>
                <a:gd name="T29" fmla="*/ 7 h 20"/>
                <a:gd name="T30" fmla="*/ 12 w 40"/>
                <a:gd name="T31" fmla="*/ 8 h 20"/>
                <a:gd name="T32" fmla="*/ 7 w 40"/>
                <a:gd name="T33" fmla="*/ 9 h 20"/>
                <a:gd name="T34" fmla="*/ 2 w 40"/>
                <a:gd name="T35" fmla="*/ 8 h 20"/>
                <a:gd name="T36" fmla="*/ 0 w 40"/>
                <a:gd name="T37" fmla="*/ 8 h 20"/>
                <a:gd name="T38" fmla="*/ 0 w 40"/>
                <a:gd name="T39" fmla="*/ 8 h 20"/>
                <a:gd name="T40" fmla="*/ 0 w 40"/>
                <a:gd name="T41"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20">
                  <a:moveTo>
                    <a:pt x="0" y="20"/>
                  </a:moveTo>
                  <a:lnTo>
                    <a:pt x="0" y="20"/>
                  </a:lnTo>
                  <a:lnTo>
                    <a:pt x="2" y="20"/>
                  </a:lnTo>
                  <a:lnTo>
                    <a:pt x="7" y="18"/>
                  </a:lnTo>
                  <a:lnTo>
                    <a:pt x="12" y="17"/>
                  </a:lnTo>
                  <a:lnTo>
                    <a:pt x="19" y="16"/>
                  </a:lnTo>
                  <a:lnTo>
                    <a:pt x="24" y="15"/>
                  </a:lnTo>
                  <a:lnTo>
                    <a:pt x="31" y="13"/>
                  </a:lnTo>
                  <a:lnTo>
                    <a:pt x="36" y="9"/>
                  </a:lnTo>
                  <a:lnTo>
                    <a:pt x="40" y="5"/>
                  </a:lnTo>
                  <a:lnTo>
                    <a:pt x="31" y="0"/>
                  </a:lnTo>
                  <a:lnTo>
                    <a:pt x="29" y="2"/>
                  </a:lnTo>
                  <a:lnTo>
                    <a:pt x="26" y="4"/>
                  </a:lnTo>
                  <a:lnTo>
                    <a:pt x="21" y="6"/>
                  </a:lnTo>
                  <a:lnTo>
                    <a:pt x="17" y="7"/>
                  </a:lnTo>
                  <a:lnTo>
                    <a:pt x="12" y="8"/>
                  </a:lnTo>
                  <a:lnTo>
                    <a:pt x="7" y="9"/>
                  </a:lnTo>
                  <a:lnTo>
                    <a:pt x="2" y="8"/>
                  </a:lnTo>
                  <a:lnTo>
                    <a:pt x="0" y="8"/>
                  </a:lnTo>
                  <a:lnTo>
                    <a:pt x="0" y="8"/>
                  </a:lnTo>
                  <a:lnTo>
                    <a:pt x="0" y="2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26" name="Freeform 1158"/>
            <p:cNvSpPr>
              <a:spLocks/>
            </p:cNvSpPr>
            <p:nvPr/>
          </p:nvSpPr>
          <p:spPr bwMode="auto">
            <a:xfrm>
              <a:off x="3461" y="4103"/>
              <a:ext cx="8" cy="9"/>
            </a:xfrm>
            <a:custGeom>
              <a:avLst/>
              <a:gdLst>
                <a:gd name="T0" fmla="*/ 0 w 24"/>
                <a:gd name="T1" fmla="*/ 22 h 25"/>
                <a:gd name="T2" fmla="*/ 7 w 24"/>
                <a:gd name="T3" fmla="*/ 25 h 25"/>
                <a:gd name="T4" fmla="*/ 13 w 24"/>
                <a:gd name="T5" fmla="*/ 20 h 25"/>
                <a:gd name="T6" fmla="*/ 19 w 24"/>
                <a:gd name="T7" fmla="*/ 15 h 25"/>
                <a:gd name="T8" fmla="*/ 23 w 24"/>
                <a:gd name="T9" fmla="*/ 12 h 25"/>
                <a:gd name="T10" fmla="*/ 24 w 24"/>
                <a:gd name="T11" fmla="*/ 12 h 25"/>
                <a:gd name="T12" fmla="*/ 24 w 24"/>
                <a:gd name="T13" fmla="*/ 0 h 25"/>
                <a:gd name="T14" fmla="*/ 18 w 24"/>
                <a:gd name="T15" fmla="*/ 2 h 25"/>
                <a:gd name="T16" fmla="*/ 12 w 24"/>
                <a:gd name="T17" fmla="*/ 8 h 25"/>
                <a:gd name="T18" fmla="*/ 7 w 24"/>
                <a:gd name="T19" fmla="*/ 13 h 25"/>
                <a:gd name="T20" fmla="*/ 2 w 24"/>
                <a:gd name="T21" fmla="*/ 16 h 25"/>
                <a:gd name="T22" fmla="*/ 9 w 24"/>
                <a:gd name="T23" fmla="*/ 20 h 25"/>
                <a:gd name="T24" fmla="*/ 2 w 24"/>
                <a:gd name="T25" fmla="*/ 16 h 25"/>
                <a:gd name="T26" fmla="*/ 0 w 24"/>
                <a:gd name="T27" fmla="*/ 19 h 25"/>
                <a:gd name="T28" fmla="*/ 0 w 24"/>
                <a:gd name="T29" fmla="*/ 22 h 25"/>
                <a:gd name="T30" fmla="*/ 3 w 24"/>
                <a:gd name="T31" fmla="*/ 25 h 25"/>
                <a:gd name="T32" fmla="*/ 7 w 24"/>
                <a:gd name="T33" fmla="*/ 25 h 25"/>
                <a:gd name="T34" fmla="*/ 0 w 24"/>
                <a:gd name="T35" fmla="*/ 2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5">
                  <a:moveTo>
                    <a:pt x="0" y="22"/>
                  </a:moveTo>
                  <a:lnTo>
                    <a:pt x="7" y="25"/>
                  </a:lnTo>
                  <a:lnTo>
                    <a:pt x="13" y="20"/>
                  </a:lnTo>
                  <a:lnTo>
                    <a:pt x="19" y="15"/>
                  </a:lnTo>
                  <a:lnTo>
                    <a:pt x="23" y="12"/>
                  </a:lnTo>
                  <a:lnTo>
                    <a:pt x="24" y="12"/>
                  </a:lnTo>
                  <a:lnTo>
                    <a:pt x="24" y="0"/>
                  </a:lnTo>
                  <a:lnTo>
                    <a:pt x="18" y="2"/>
                  </a:lnTo>
                  <a:lnTo>
                    <a:pt x="12" y="8"/>
                  </a:lnTo>
                  <a:lnTo>
                    <a:pt x="7" y="13"/>
                  </a:lnTo>
                  <a:lnTo>
                    <a:pt x="2" y="16"/>
                  </a:lnTo>
                  <a:lnTo>
                    <a:pt x="9" y="20"/>
                  </a:lnTo>
                  <a:lnTo>
                    <a:pt x="2" y="16"/>
                  </a:lnTo>
                  <a:lnTo>
                    <a:pt x="0" y="19"/>
                  </a:lnTo>
                  <a:lnTo>
                    <a:pt x="0" y="22"/>
                  </a:lnTo>
                  <a:lnTo>
                    <a:pt x="3" y="25"/>
                  </a:lnTo>
                  <a:lnTo>
                    <a:pt x="7" y="25"/>
                  </a:lnTo>
                  <a:lnTo>
                    <a:pt x="0" y="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27" name="Freeform 1159"/>
            <p:cNvSpPr>
              <a:spLocks/>
            </p:cNvSpPr>
            <p:nvPr/>
          </p:nvSpPr>
          <p:spPr bwMode="auto">
            <a:xfrm>
              <a:off x="3459" y="4074"/>
              <a:ext cx="5" cy="37"/>
            </a:xfrm>
            <a:custGeom>
              <a:avLst/>
              <a:gdLst>
                <a:gd name="T0" fmla="*/ 8 w 15"/>
                <a:gd name="T1" fmla="*/ 10 h 109"/>
                <a:gd name="T2" fmla="*/ 1 w 15"/>
                <a:gd name="T3" fmla="*/ 6 h 109"/>
                <a:gd name="T4" fmla="*/ 0 w 15"/>
                <a:gd name="T5" fmla="*/ 33 h 109"/>
                <a:gd name="T6" fmla="*/ 0 w 15"/>
                <a:gd name="T7" fmla="*/ 63 h 109"/>
                <a:gd name="T8" fmla="*/ 2 w 15"/>
                <a:gd name="T9" fmla="*/ 91 h 109"/>
                <a:gd name="T10" fmla="*/ 6 w 15"/>
                <a:gd name="T11" fmla="*/ 109 h 109"/>
                <a:gd name="T12" fmla="*/ 15 w 15"/>
                <a:gd name="T13" fmla="*/ 107 h 109"/>
                <a:gd name="T14" fmla="*/ 11 w 15"/>
                <a:gd name="T15" fmla="*/ 91 h 109"/>
                <a:gd name="T16" fmla="*/ 11 w 15"/>
                <a:gd name="T17" fmla="*/ 63 h 109"/>
                <a:gd name="T18" fmla="*/ 11 w 15"/>
                <a:gd name="T19" fmla="*/ 33 h 109"/>
                <a:gd name="T20" fmla="*/ 10 w 15"/>
                <a:gd name="T21" fmla="*/ 6 h 109"/>
                <a:gd name="T22" fmla="*/ 3 w 15"/>
                <a:gd name="T23" fmla="*/ 1 h 109"/>
                <a:gd name="T24" fmla="*/ 11 w 15"/>
                <a:gd name="T25" fmla="*/ 6 h 109"/>
                <a:gd name="T26" fmla="*/ 9 w 15"/>
                <a:gd name="T27" fmla="*/ 2 h 109"/>
                <a:gd name="T28" fmla="*/ 6 w 15"/>
                <a:gd name="T29" fmla="*/ 0 h 109"/>
                <a:gd name="T30" fmla="*/ 2 w 15"/>
                <a:gd name="T31" fmla="*/ 2 h 109"/>
                <a:gd name="T32" fmla="*/ 0 w 15"/>
                <a:gd name="T33" fmla="*/ 6 h 109"/>
                <a:gd name="T34" fmla="*/ 8 w 15"/>
                <a:gd name="T35" fmla="*/ 1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109">
                  <a:moveTo>
                    <a:pt x="8" y="10"/>
                  </a:moveTo>
                  <a:lnTo>
                    <a:pt x="1" y="6"/>
                  </a:lnTo>
                  <a:lnTo>
                    <a:pt x="0" y="33"/>
                  </a:lnTo>
                  <a:lnTo>
                    <a:pt x="0" y="63"/>
                  </a:lnTo>
                  <a:lnTo>
                    <a:pt x="2" y="91"/>
                  </a:lnTo>
                  <a:lnTo>
                    <a:pt x="6" y="109"/>
                  </a:lnTo>
                  <a:lnTo>
                    <a:pt x="15" y="107"/>
                  </a:lnTo>
                  <a:lnTo>
                    <a:pt x="11" y="91"/>
                  </a:lnTo>
                  <a:lnTo>
                    <a:pt x="11" y="63"/>
                  </a:lnTo>
                  <a:lnTo>
                    <a:pt x="11" y="33"/>
                  </a:lnTo>
                  <a:lnTo>
                    <a:pt x="10" y="6"/>
                  </a:lnTo>
                  <a:lnTo>
                    <a:pt x="3" y="1"/>
                  </a:lnTo>
                  <a:lnTo>
                    <a:pt x="11" y="6"/>
                  </a:lnTo>
                  <a:lnTo>
                    <a:pt x="9" y="2"/>
                  </a:lnTo>
                  <a:lnTo>
                    <a:pt x="6" y="0"/>
                  </a:lnTo>
                  <a:lnTo>
                    <a:pt x="2" y="2"/>
                  </a:lnTo>
                  <a:lnTo>
                    <a:pt x="0" y="6"/>
                  </a:lnTo>
                  <a:lnTo>
                    <a:pt x="8"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28" name="Freeform 1160"/>
            <p:cNvSpPr>
              <a:spLocks/>
            </p:cNvSpPr>
            <p:nvPr/>
          </p:nvSpPr>
          <p:spPr bwMode="auto">
            <a:xfrm>
              <a:off x="3448" y="4075"/>
              <a:ext cx="14" cy="31"/>
            </a:xfrm>
            <a:custGeom>
              <a:avLst/>
              <a:gdLst>
                <a:gd name="T0" fmla="*/ 4 w 42"/>
                <a:gd name="T1" fmla="*/ 94 h 94"/>
                <a:gd name="T2" fmla="*/ 9 w 42"/>
                <a:gd name="T3" fmla="*/ 91 h 94"/>
                <a:gd name="T4" fmla="*/ 11 w 42"/>
                <a:gd name="T5" fmla="*/ 84 h 94"/>
                <a:gd name="T6" fmla="*/ 14 w 42"/>
                <a:gd name="T7" fmla="*/ 72 h 94"/>
                <a:gd name="T8" fmla="*/ 18 w 42"/>
                <a:gd name="T9" fmla="*/ 60 h 94"/>
                <a:gd name="T10" fmla="*/ 22 w 42"/>
                <a:gd name="T11" fmla="*/ 46 h 94"/>
                <a:gd name="T12" fmla="*/ 28 w 42"/>
                <a:gd name="T13" fmla="*/ 34 h 94"/>
                <a:gd name="T14" fmla="*/ 33 w 42"/>
                <a:gd name="T15" fmla="*/ 22 h 94"/>
                <a:gd name="T16" fmla="*/ 37 w 42"/>
                <a:gd name="T17" fmla="*/ 14 h 94"/>
                <a:gd name="T18" fmla="*/ 42 w 42"/>
                <a:gd name="T19" fmla="*/ 9 h 94"/>
                <a:gd name="T20" fmla="*/ 37 w 42"/>
                <a:gd name="T21" fmla="*/ 0 h 94"/>
                <a:gd name="T22" fmla="*/ 31 w 42"/>
                <a:gd name="T23" fmla="*/ 7 h 94"/>
                <a:gd name="T24" fmla="*/ 24 w 42"/>
                <a:gd name="T25" fmla="*/ 17 h 94"/>
                <a:gd name="T26" fmla="*/ 19 w 42"/>
                <a:gd name="T27" fmla="*/ 31 h 94"/>
                <a:gd name="T28" fmla="*/ 13 w 42"/>
                <a:gd name="T29" fmla="*/ 44 h 94"/>
                <a:gd name="T30" fmla="*/ 9 w 42"/>
                <a:gd name="T31" fmla="*/ 58 h 94"/>
                <a:gd name="T32" fmla="*/ 5 w 42"/>
                <a:gd name="T33" fmla="*/ 70 h 94"/>
                <a:gd name="T34" fmla="*/ 2 w 42"/>
                <a:gd name="T35" fmla="*/ 82 h 94"/>
                <a:gd name="T36" fmla="*/ 0 w 42"/>
                <a:gd name="T37" fmla="*/ 88 h 94"/>
                <a:gd name="T38" fmla="*/ 4 w 42"/>
                <a:gd name="T39" fmla="*/ 85 h 94"/>
                <a:gd name="T40" fmla="*/ 0 w 42"/>
                <a:gd name="T41" fmla="*/ 88 h 94"/>
                <a:gd name="T42" fmla="*/ 1 w 42"/>
                <a:gd name="T43" fmla="*/ 92 h 94"/>
                <a:gd name="T44" fmla="*/ 3 w 42"/>
                <a:gd name="T45" fmla="*/ 94 h 94"/>
                <a:gd name="T46" fmla="*/ 6 w 42"/>
                <a:gd name="T47" fmla="*/ 93 h 94"/>
                <a:gd name="T48" fmla="*/ 9 w 42"/>
                <a:gd name="T49" fmla="*/ 91 h 94"/>
                <a:gd name="T50" fmla="*/ 4 w 42"/>
                <a:gd name="T51"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94">
                  <a:moveTo>
                    <a:pt x="4" y="94"/>
                  </a:moveTo>
                  <a:lnTo>
                    <a:pt x="9" y="91"/>
                  </a:lnTo>
                  <a:lnTo>
                    <a:pt x="11" y="84"/>
                  </a:lnTo>
                  <a:lnTo>
                    <a:pt x="14" y="72"/>
                  </a:lnTo>
                  <a:lnTo>
                    <a:pt x="18" y="60"/>
                  </a:lnTo>
                  <a:lnTo>
                    <a:pt x="22" y="46"/>
                  </a:lnTo>
                  <a:lnTo>
                    <a:pt x="28" y="34"/>
                  </a:lnTo>
                  <a:lnTo>
                    <a:pt x="33" y="22"/>
                  </a:lnTo>
                  <a:lnTo>
                    <a:pt x="37" y="14"/>
                  </a:lnTo>
                  <a:lnTo>
                    <a:pt x="42" y="9"/>
                  </a:lnTo>
                  <a:lnTo>
                    <a:pt x="37" y="0"/>
                  </a:lnTo>
                  <a:lnTo>
                    <a:pt x="31" y="7"/>
                  </a:lnTo>
                  <a:lnTo>
                    <a:pt x="24" y="17"/>
                  </a:lnTo>
                  <a:lnTo>
                    <a:pt x="19" y="31"/>
                  </a:lnTo>
                  <a:lnTo>
                    <a:pt x="13" y="44"/>
                  </a:lnTo>
                  <a:lnTo>
                    <a:pt x="9" y="58"/>
                  </a:lnTo>
                  <a:lnTo>
                    <a:pt x="5" y="70"/>
                  </a:lnTo>
                  <a:lnTo>
                    <a:pt x="2" y="82"/>
                  </a:lnTo>
                  <a:lnTo>
                    <a:pt x="0" y="88"/>
                  </a:lnTo>
                  <a:lnTo>
                    <a:pt x="4" y="85"/>
                  </a:lnTo>
                  <a:lnTo>
                    <a:pt x="0" y="88"/>
                  </a:lnTo>
                  <a:lnTo>
                    <a:pt x="1" y="92"/>
                  </a:lnTo>
                  <a:lnTo>
                    <a:pt x="3" y="94"/>
                  </a:lnTo>
                  <a:lnTo>
                    <a:pt x="6" y="93"/>
                  </a:lnTo>
                  <a:lnTo>
                    <a:pt x="9" y="91"/>
                  </a:lnTo>
                  <a:lnTo>
                    <a:pt x="4" y="9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29" name="Freeform 1161"/>
            <p:cNvSpPr>
              <a:spLocks/>
            </p:cNvSpPr>
            <p:nvPr/>
          </p:nvSpPr>
          <p:spPr bwMode="auto">
            <a:xfrm>
              <a:off x="3442" y="4093"/>
              <a:ext cx="7" cy="13"/>
            </a:xfrm>
            <a:custGeom>
              <a:avLst/>
              <a:gdLst>
                <a:gd name="T0" fmla="*/ 9 w 20"/>
                <a:gd name="T1" fmla="*/ 9 h 39"/>
                <a:gd name="T2" fmla="*/ 0 w 20"/>
                <a:gd name="T3" fmla="*/ 6 h 39"/>
                <a:gd name="T4" fmla="*/ 1 w 20"/>
                <a:gd name="T5" fmla="*/ 14 h 39"/>
                <a:gd name="T6" fmla="*/ 3 w 20"/>
                <a:gd name="T7" fmla="*/ 24 h 39"/>
                <a:gd name="T8" fmla="*/ 9 w 20"/>
                <a:gd name="T9" fmla="*/ 35 h 39"/>
                <a:gd name="T10" fmla="*/ 20 w 20"/>
                <a:gd name="T11" fmla="*/ 39 h 39"/>
                <a:gd name="T12" fmla="*/ 20 w 20"/>
                <a:gd name="T13" fmla="*/ 30 h 39"/>
                <a:gd name="T14" fmla="*/ 16 w 20"/>
                <a:gd name="T15" fmla="*/ 28 h 39"/>
                <a:gd name="T16" fmla="*/ 12 w 20"/>
                <a:gd name="T17" fmla="*/ 22 h 39"/>
                <a:gd name="T18" fmla="*/ 10 w 20"/>
                <a:gd name="T19" fmla="*/ 14 h 39"/>
                <a:gd name="T20" fmla="*/ 11 w 20"/>
                <a:gd name="T21" fmla="*/ 6 h 39"/>
                <a:gd name="T22" fmla="*/ 2 w 20"/>
                <a:gd name="T23" fmla="*/ 3 h 39"/>
                <a:gd name="T24" fmla="*/ 11 w 20"/>
                <a:gd name="T25" fmla="*/ 6 h 39"/>
                <a:gd name="T26" fmla="*/ 9 w 20"/>
                <a:gd name="T27" fmla="*/ 3 h 39"/>
                <a:gd name="T28" fmla="*/ 5 w 20"/>
                <a:gd name="T29" fmla="*/ 0 h 39"/>
                <a:gd name="T30" fmla="*/ 2 w 20"/>
                <a:gd name="T31" fmla="*/ 3 h 39"/>
                <a:gd name="T32" fmla="*/ 0 w 20"/>
                <a:gd name="T33" fmla="*/ 6 h 39"/>
                <a:gd name="T34" fmla="*/ 9 w 20"/>
                <a:gd name="T35"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39">
                  <a:moveTo>
                    <a:pt x="9" y="9"/>
                  </a:moveTo>
                  <a:lnTo>
                    <a:pt x="0" y="6"/>
                  </a:lnTo>
                  <a:lnTo>
                    <a:pt x="1" y="14"/>
                  </a:lnTo>
                  <a:lnTo>
                    <a:pt x="3" y="24"/>
                  </a:lnTo>
                  <a:lnTo>
                    <a:pt x="9" y="35"/>
                  </a:lnTo>
                  <a:lnTo>
                    <a:pt x="20" y="39"/>
                  </a:lnTo>
                  <a:lnTo>
                    <a:pt x="20" y="30"/>
                  </a:lnTo>
                  <a:lnTo>
                    <a:pt x="16" y="28"/>
                  </a:lnTo>
                  <a:lnTo>
                    <a:pt x="12" y="22"/>
                  </a:lnTo>
                  <a:lnTo>
                    <a:pt x="10" y="14"/>
                  </a:lnTo>
                  <a:lnTo>
                    <a:pt x="11" y="6"/>
                  </a:lnTo>
                  <a:lnTo>
                    <a:pt x="2" y="3"/>
                  </a:lnTo>
                  <a:lnTo>
                    <a:pt x="11" y="6"/>
                  </a:lnTo>
                  <a:lnTo>
                    <a:pt x="9" y="3"/>
                  </a:lnTo>
                  <a:lnTo>
                    <a:pt x="5" y="0"/>
                  </a:lnTo>
                  <a:lnTo>
                    <a:pt x="2" y="3"/>
                  </a:lnTo>
                  <a:lnTo>
                    <a:pt x="0" y="6"/>
                  </a:lnTo>
                  <a:lnTo>
                    <a:pt x="9"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30" name="Freeform 1162"/>
            <p:cNvSpPr>
              <a:spLocks/>
            </p:cNvSpPr>
            <p:nvPr/>
          </p:nvSpPr>
          <p:spPr bwMode="auto">
            <a:xfrm>
              <a:off x="3440" y="4094"/>
              <a:ext cx="5" cy="12"/>
            </a:xfrm>
            <a:custGeom>
              <a:avLst/>
              <a:gdLst>
                <a:gd name="T0" fmla="*/ 10 w 15"/>
                <a:gd name="T1" fmla="*/ 35 h 35"/>
                <a:gd name="T2" fmla="*/ 10 w 15"/>
                <a:gd name="T3" fmla="*/ 35 h 35"/>
                <a:gd name="T4" fmla="*/ 11 w 15"/>
                <a:gd name="T5" fmla="*/ 26 h 35"/>
                <a:gd name="T6" fmla="*/ 10 w 15"/>
                <a:gd name="T7" fmla="*/ 17 h 35"/>
                <a:gd name="T8" fmla="*/ 11 w 15"/>
                <a:gd name="T9" fmla="*/ 10 h 35"/>
                <a:gd name="T10" fmla="*/ 15 w 15"/>
                <a:gd name="T11" fmla="*/ 6 h 35"/>
                <a:gd name="T12" fmla="*/ 8 w 15"/>
                <a:gd name="T13" fmla="*/ 0 h 35"/>
                <a:gd name="T14" fmla="*/ 2 w 15"/>
                <a:gd name="T15" fmla="*/ 8 h 35"/>
                <a:gd name="T16" fmla="*/ 1 w 15"/>
                <a:gd name="T17" fmla="*/ 17 h 35"/>
                <a:gd name="T18" fmla="*/ 0 w 15"/>
                <a:gd name="T19" fmla="*/ 26 h 35"/>
                <a:gd name="T20" fmla="*/ 1 w 15"/>
                <a:gd name="T21" fmla="*/ 35 h 35"/>
                <a:gd name="T22" fmla="*/ 1 w 15"/>
                <a:gd name="T23" fmla="*/ 35 h 35"/>
                <a:gd name="T24" fmla="*/ 10 w 15"/>
                <a:gd name="T25"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5">
                  <a:moveTo>
                    <a:pt x="10" y="35"/>
                  </a:moveTo>
                  <a:lnTo>
                    <a:pt x="10" y="35"/>
                  </a:lnTo>
                  <a:lnTo>
                    <a:pt x="11" y="26"/>
                  </a:lnTo>
                  <a:lnTo>
                    <a:pt x="10" y="17"/>
                  </a:lnTo>
                  <a:lnTo>
                    <a:pt x="11" y="10"/>
                  </a:lnTo>
                  <a:lnTo>
                    <a:pt x="15" y="6"/>
                  </a:lnTo>
                  <a:lnTo>
                    <a:pt x="8" y="0"/>
                  </a:lnTo>
                  <a:lnTo>
                    <a:pt x="2" y="8"/>
                  </a:lnTo>
                  <a:lnTo>
                    <a:pt x="1" y="17"/>
                  </a:lnTo>
                  <a:lnTo>
                    <a:pt x="0" y="26"/>
                  </a:lnTo>
                  <a:lnTo>
                    <a:pt x="1" y="35"/>
                  </a:lnTo>
                  <a:lnTo>
                    <a:pt x="1" y="35"/>
                  </a:lnTo>
                  <a:lnTo>
                    <a:pt x="10" y="3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31" name="Freeform 1163"/>
            <p:cNvSpPr>
              <a:spLocks/>
            </p:cNvSpPr>
            <p:nvPr/>
          </p:nvSpPr>
          <p:spPr bwMode="auto">
            <a:xfrm>
              <a:off x="3433" y="4105"/>
              <a:ext cx="11" cy="5"/>
            </a:xfrm>
            <a:custGeom>
              <a:avLst/>
              <a:gdLst>
                <a:gd name="T0" fmla="*/ 8 w 31"/>
                <a:gd name="T1" fmla="*/ 8 h 16"/>
                <a:gd name="T2" fmla="*/ 0 w 31"/>
                <a:gd name="T3" fmla="*/ 5 h 16"/>
                <a:gd name="T4" fmla="*/ 7 w 31"/>
                <a:gd name="T5" fmla="*/ 14 h 16"/>
                <a:gd name="T6" fmla="*/ 16 w 31"/>
                <a:gd name="T7" fmla="*/ 16 h 16"/>
                <a:gd name="T8" fmla="*/ 27 w 31"/>
                <a:gd name="T9" fmla="*/ 12 h 16"/>
                <a:gd name="T10" fmla="*/ 31 w 31"/>
                <a:gd name="T11" fmla="*/ 2 h 16"/>
                <a:gd name="T12" fmla="*/ 22 w 31"/>
                <a:gd name="T13" fmla="*/ 2 h 16"/>
                <a:gd name="T14" fmla="*/ 20 w 31"/>
                <a:gd name="T15" fmla="*/ 5 h 16"/>
                <a:gd name="T16" fmla="*/ 16 w 31"/>
                <a:gd name="T17" fmla="*/ 4 h 16"/>
                <a:gd name="T18" fmla="*/ 12 w 31"/>
                <a:gd name="T19" fmla="*/ 4 h 16"/>
                <a:gd name="T20" fmla="*/ 9 w 31"/>
                <a:gd name="T21" fmla="*/ 3 h 16"/>
                <a:gd name="T22" fmla="*/ 1 w 31"/>
                <a:gd name="T23" fmla="*/ 1 h 16"/>
                <a:gd name="T24" fmla="*/ 9 w 31"/>
                <a:gd name="T25" fmla="*/ 3 h 16"/>
                <a:gd name="T26" fmla="*/ 7 w 31"/>
                <a:gd name="T27" fmla="*/ 0 h 16"/>
                <a:gd name="T28" fmla="*/ 4 w 31"/>
                <a:gd name="T29" fmla="*/ 0 h 16"/>
                <a:gd name="T30" fmla="*/ 1 w 31"/>
                <a:gd name="T31" fmla="*/ 2 h 16"/>
                <a:gd name="T32" fmla="*/ 0 w 31"/>
                <a:gd name="T33" fmla="*/ 5 h 16"/>
                <a:gd name="T34" fmla="*/ 8 w 31"/>
                <a:gd name="T35"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16">
                  <a:moveTo>
                    <a:pt x="8" y="8"/>
                  </a:moveTo>
                  <a:lnTo>
                    <a:pt x="0" y="5"/>
                  </a:lnTo>
                  <a:lnTo>
                    <a:pt x="7" y="14"/>
                  </a:lnTo>
                  <a:lnTo>
                    <a:pt x="16" y="16"/>
                  </a:lnTo>
                  <a:lnTo>
                    <a:pt x="27" y="12"/>
                  </a:lnTo>
                  <a:lnTo>
                    <a:pt x="31" y="2"/>
                  </a:lnTo>
                  <a:lnTo>
                    <a:pt x="22" y="2"/>
                  </a:lnTo>
                  <a:lnTo>
                    <a:pt x="20" y="5"/>
                  </a:lnTo>
                  <a:lnTo>
                    <a:pt x="16" y="4"/>
                  </a:lnTo>
                  <a:lnTo>
                    <a:pt x="12" y="4"/>
                  </a:lnTo>
                  <a:lnTo>
                    <a:pt x="9" y="3"/>
                  </a:lnTo>
                  <a:lnTo>
                    <a:pt x="1" y="1"/>
                  </a:lnTo>
                  <a:lnTo>
                    <a:pt x="9" y="3"/>
                  </a:lnTo>
                  <a:lnTo>
                    <a:pt x="7" y="0"/>
                  </a:lnTo>
                  <a:lnTo>
                    <a:pt x="4" y="0"/>
                  </a:lnTo>
                  <a:lnTo>
                    <a:pt x="1" y="2"/>
                  </a:lnTo>
                  <a:lnTo>
                    <a:pt x="0" y="5"/>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32" name="Freeform 1164"/>
            <p:cNvSpPr>
              <a:spLocks/>
            </p:cNvSpPr>
            <p:nvPr/>
          </p:nvSpPr>
          <p:spPr bwMode="auto">
            <a:xfrm>
              <a:off x="3425" y="4103"/>
              <a:ext cx="11" cy="6"/>
            </a:xfrm>
            <a:custGeom>
              <a:avLst/>
              <a:gdLst>
                <a:gd name="T0" fmla="*/ 0 w 32"/>
                <a:gd name="T1" fmla="*/ 12 h 16"/>
                <a:gd name="T2" fmla="*/ 0 w 32"/>
                <a:gd name="T3" fmla="*/ 12 h 16"/>
                <a:gd name="T4" fmla="*/ 5 w 32"/>
                <a:gd name="T5" fmla="*/ 12 h 16"/>
                <a:gd name="T6" fmla="*/ 14 w 32"/>
                <a:gd name="T7" fmla="*/ 14 h 16"/>
                <a:gd name="T8" fmla="*/ 23 w 32"/>
                <a:gd name="T9" fmla="*/ 16 h 16"/>
                <a:gd name="T10" fmla="*/ 32 w 32"/>
                <a:gd name="T11" fmla="*/ 13 h 16"/>
                <a:gd name="T12" fmla="*/ 25 w 32"/>
                <a:gd name="T13" fmla="*/ 6 h 16"/>
                <a:gd name="T14" fmla="*/ 23 w 32"/>
                <a:gd name="T15" fmla="*/ 5 h 16"/>
                <a:gd name="T16" fmla="*/ 14 w 32"/>
                <a:gd name="T17" fmla="*/ 5 h 16"/>
                <a:gd name="T18" fmla="*/ 7 w 32"/>
                <a:gd name="T19" fmla="*/ 2 h 16"/>
                <a:gd name="T20" fmla="*/ 0 w 32"/>
                <a:gd name="T21" fmla="*/ 0 h 16"/>
                <a:gd name="T22" fmla="*/ 0 w 32"/>
                <a:gd name="T23" fmla="*/ 0 h 16"/>
                <a:gd name="T24" fmla="*/ 0 w 32"/>
                <a:gd name="T25"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6">
                  <a:moveTo>
                    <a:pt x="0" y="12"/>
                  </a:moveTo>
                  <a:lnTo>
                    <a:pt x="0" y="12"/>
                  </a:lnTo>
                  <a:lnTo>
                    <a:pt x="5" y="12"/>
                  </a:lnTo>
                  <a:lnTo>
                    <a:pt x="14" y="14"/>
                  </a:lnTo>
                  <a:lnTo>
                    <a:pt x="23" y="16"/>
                  </a:lnTo>
                  <a:lnTo>
                    <a:pt x="32" y="13"/>
                  </a:lnTo>
                  <a:lnTo>
                    <a:pt x="25" y="6"/>
                  </a:lnTo>
                  <a:lnTo>
                    <a:pt x="23" y="5"/>
                  </a:lnTo>
                  <a:lnTo>
                    <a:pt x="14" y="5"/>
                  </a:lnTo>
                  <a:lnTo>
                    <a:pt x="7" y="2"/>
                  </a:lnTo>
                  <a:lnTo>
                    <a:pt x="0" y="0"/>
                  </a:lnTo>
                  <a:lnTo>
                    <a:pt x="0" y="0"/>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33" name="Freeform 1165"/>
            <p:cNvSpPr>
              <a:spLocks/>
            </p:cNvSpPr>
            <p:nvPr/>
          </p:nvSpPr>
          <p:spPr bwMode="auto">
            <a:xfrm>
              <a:off x="3415" y="4103"/>
              <a:ext cx="10" cy="11"/>
            </a:xfrm>
            <a:custGeom>
              <a:avLst/>
              <a:gdLst>
                <a:gd name="T0" fmla="*/ 0 w 30"/>
                <a:gd name="T1" fmla="*/ 29 h 33"/>
                <a:gd name="T2" fmla="*/ 11 w 30"/>
                <a:gd name="T3" fmla="*/ 31 h 33"/>
                <a:gd name="T4" fmla="*/ 16 w 30"/>
                <a:gd name="T5" fmla="*/ 23 h 33"/>
                <a:gd name="T6" fmla="*/ 23 w 30"/>
                <a:gd name="T7" fmla="*/ 15 h 33"/>
                <a:gd name="T8" fmla="*/ 28 w 30"/>
                <a:gd name="T9" fmla="*/ 12 h 33"/>
                <a:gd name="T10" fmla="*/ 30 w 30"/>
                <a:gd name="T11" fmla="*/ 12 h 33"/>
                <a:gd name="T12" fmla="*/ 30 w 30"/>
                <a:gd name="T13" fmla="*/ 0 h 33"/>
                <a:gd name="T14" fmla="*/ 23 w 30"/>
                <a:gd name="T15" fmla="*/ 2 h 33"/>
                <a:gd name="T16" fmla="*/ 16 w 30"/>
                <a:gd name="T17" fmla="*/ 8 h 33"/>
                <a:gd name="T18" fmla="*/ 10 w 30"/>
                <a:gd name="T19" fmla="*/ 16 h 33"/>
                <a:gd name="T20" fmla="*/ 2 w 30"/>
                <a:gd name="T21" fmla="*/ 27 h 33"/>
                <a:gd name="T22" fmla="*/ 12 w 30"/>
                <a:gd name="T23" fmla="*/ 29 h 33"/>
                <a:gd name="T24" fmla="*/ 2 w 30"/>
                <a:gd name="T25" fmla="*/ 27 h 33"/>
                <a:gd name="T26" fmla="*/ 2 w 30"/>
                <a:gd name="T27" fmla="*/ 30 h 33"/>
                <a:gd name="T28" fmla="*/ 5 w 30"/>
                <a:gd name="T29" fmla="*/ 33 h 33"/>
                <a:gd name="T30" fmla="*/ 8 w 30"/>
                <a:gd name="T31" fmla="*/ 33 h 33"/>
                <a:gd name="T32" fmla="*/ 11 w 30"/>
                <a:gd name="T33" fmla="*/ 31 h 33"/>
                <a:gd name="T34" fmla="*/ 0 w 30"/>
                <a:gd name="T35" fmla="*/ 2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33">
                  <a:moveTo>
                    <a:pt x="0" y="29"/>
                  </a:moveTo>
                  <a:lnTo>
                    <a:pt x="11" y="31"/>
                  </a:lnTo>
                  <a:lnTo>
                    <a:pt x="16" y="23"/>
                  </a:lnTo>
                  <a:lnTo>
                    <a:pt x="23" y="15"/>
                  </a:lnTo>
                  <a:lnTo>
                    <a:pt x="28" y="12"/>
                  </a:lnTo>
                  <a:lnTo>
                    <a:pt x="30" y="12"/>
                  </a:lnTo>
                  <a:lnTo>
                    <a:pt x="30" y="0"/>
                  </a:lnTo>
                  <a:lnTo>
                    <a:pt x="23" y="2"/>
                  </a:lnTo>
                  <a:lnTo>
                    <a:pt x="16" y="8"/>
                  </a:lnTo>
                  <a:lnTo>
                    <a:pt x="10" y="16"/>
                  </a:lnTo>
                  <a:lnTo>
                    <a:pt x="2" y="27"/>
                  </a:lnTo>
                  <a:lnTo>
                    <a:pt x="12" y="29"/>
                  </a:lnTo>
                  <a:lnTo>
                    <a:pt x="2" y="27"/>
                  </a:lnTo>
                  <a:lnTo>
                    <a:pt x="2" y="30"/>
                  </a:lnTo>
                  <a:lnTo>
                    <a:pt x="5" y="33"/>
                  </a:lnTo>
                  <a:lnTo>
                    <a:pt x="8" y="33"/>
                  </a:lnTo>
                  <a:lnTo>
                    <a:pt x="11" y="31"/>
                  </a:lnTo>
                  <a:lnTo>
                    <a:pt x="0"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34" name="Freeform 1166"/>
            <p:cNvSpPr>
              <a:spLocks/>
            </p:cNvSpPr>
            <p:nvPr/>
          </p:nvSpPr>
          <p:spPr bwMode="auto">
            <a:xfrm>
              <a:off x="3408" y="4076"/>
              <a:ext cx="11" cy="37"/>
            </a:xfrm>
            <a:custGeom>
              <a:avLst/>
              <a:gdLst>
                <a:gd name="T0" fmla="*/ 9 w 34"/>
                <a:gd name="T1" fmla="*/ 2 h 110"/>
                <a:gd name="T2" fmla="*/ 1 w 34"/>
                <a:gd name="T3" fmla="*/ 7 h 110"/>
                <a:gd name="T4" fmla="*/ 12 w 34"/>
                <a:gd name="T5" fmla="*/ 31 h 110"/>
                <a:gd name="T6" fmla="*/ 19 w 34"/>
                <a:gd name="T7" fmla="*/ 58 h 110"/>
                <a:gd name="T8" fmla="*/ 22 w 34"/>
                <a:gd name="T9" fmla="*/ 88 h 110"/>
                <a:gd name="T10" fmla="*/ 22 w 34"/>
                <a:gd name="T11" fmla="*/ 110 h 110"/>
                <a:gd name="T12" fmla="*/ 34 w 34"/>
                <a:gd name="T13" fmla="*/ 110 h 110"/>
                <a:gd name="T14" fmla="*/ 32 w 34"/>
                <a:gd name="T15" fmla="*/ 88 h 110"/>
                <a:gd name="T16" fmla="*/ 28 w 34"/>
                <a:gd name="T17" fmla="*/ 58 h 110"/>
                <a:gd name="T18" fmla="*/ 21 w 34"/>
                <a:gd name="T19" fmla="*/ 29 h 110"/>
                <a:gd name="T20" fmla="*/ 8 w 34"/>
                <a:gd name="T21" fmla="*/ 2 h 110"/>
                <a:gd name="T22" fmla="*/ 0 w 34"/>
                <a:gd name="T23" fmla="*/ 7 h 110"/>
                <a:gd name="T24" fmla="*/ 8 w 34"/>
                <a:gd name="T25" fmla="*/ 2 h 110"/>
                <a:gd name="T26" fmla="*/ 5 w 34"/>
                <a:gd name="T27" fmla="*/ 0 h 110"/>
                <a:gd name="T28" fmla="*/ 3 w 34"/>
                <a:gd name="T29" fmla="*/ 1 h 110"/>
                <a:gd name="T30" fmla="*/ 1 w 34"/>
                <a:gd name="T31" fmla="*/ 3 h 110"/>
                <a:gd name="T32" fmla="*/ 1 w 34"/>
                <a:gd name="T33" fmla="*/ 7 h 110"/>
                <a:gd name="T34" fmla="*/ 9 w 34"/>
                <a:gd name="T35" fmla="*/ 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 h="110">
                  <a:moveTo>
                    <a:pt x="9" y="2"/>
                  </a:moveTo>
                  <a:lnTo>
                    <a:pt x="1" y="7"/>
                  </a:lnTo>
                  <a:lnTo>
                    <a:pt x="12" y="31"/>
                  </a:lnTo>
                  <a:lnTo>
                    <a:pt x="19" y="58"/>
                  </a:lnTo>
                  <a:lnTo>
                    <a:pt x="22" y="88"/>
                  </a:lnTo>
                  <a:lnTo>
                    <a:pt x="22" y="110"/>
                  </a:lnTo>
                  <a:lnTo>
                    <a:pt x="34" y="110"/>
                  </a:lnTo>
                  <a:lnTo>
                    <a:pt x="32" y="88"/>
                  </a:lnTo>
                  <a:lnTo>
                    <a:pt x="28" y="58"/>
                  </a:lnTo>
                  <a:lnTo>
                    <a:pt x="21" y="29"/>
                  </a:lnTo>
                  <a:lnTo>
                    <a:pt x="8" y="2"/>
                  </a:lnTo>
                  <a:lnTo>
                    <a:pt x="0" y="7"/>
                  </a:lnTo>
                  <a:lnTo>
                    <a:pt x="8" y="2"/>
                  </a:lnTo>
                  <a:lnTo>
                    <a:pt x="5" y="0"/>
                  </a:lnTo>
                  <a:lnTo>
                    <a:pt x="3" y="1"/>
                  </a:lnTo>
                  <a:lnTo>
                    <a:pt x="1" y="3"/>
                  </a:lnTo>
                  <a:lnTo>
                    <a:pt x="1" y="7"/>
                  </a:lnTo>
                  <a:lnTo>
                    <a:pt x="9"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35" name="Freeform 1167"/>
            <p:cNvSpPr>
              <a:spLocks/>
            </p:cNvSpPr>
            <p:nvPr/>
          </p:nvSpPr>
          <p:spPr bwMode="auto">
            <a:xfrm>
              <a:off x="3403" y="4077"/>
              <a:ext cx="11" cy="30"/>
            </a:xfrm>
            <a:custGeom>
              <a:avLst/>
              <a:gdLst>
                <a:gd name="T0" fmla="*/ 2 w 34"/>
                <a:gd name="T1" fmla="*/ 89 h 89"/>
                <a:gd name="T2" fmla="*/ 8 w 34"/>
                <a:gd name="T3" fmla="*/ 88 h 89"/>
                <a:gd name="T4" fmla="*/ 9 w 34"/>
                <a:gd name="T5" fmla="*/ 87 h 89"/>
                <a:gd name="T6" fmla="*/ 13 w 34"/>
                <a:gd name="T7" fmla="*/ 83 h 89"/>
                <a:gd name="T8" fmla="*/ 20 w 34"/>
                <a:gd name="T9" fmla="*/ 73 h 89"/>
                <a:gd name="T10" fmla="*/ 26 w 34"/>
                <a:gd name="T11" fmla="*/ 63 h 89"/>
                <a:gd name="T12" fmla="*/ 30 w 34"/>
                <a:gd name="T13" fmla="*/ 51 h 89"/>
                <a:gd name="T14" fmla="*/ 34 w 34"/>
                <a:gd name="T15" fmla="*/ 36 h 89"/>
                <a:gd name="T16" fmla="*/ 30 w 34"/>
                <a:gd name="T17" fmla="*/ 18 h 89"/>
                <a:gd name="T18" fmla="*/ 25 w 34"/>
                <a:gd name="T19" fmla="*/ 0 h 89"/>
                <a:gd name="T20" fmla="*/ 16 w 34"/>
                <a:gd name="T21" fmla="*/ 5 h 89"/>
                <a:gd name="T22" fmla="*/ 21 w 34"/>
                <a:gd name="T23" fmla="*/ 21 h 89"/>
                <a:gd name="T24" fmla="*/ 22 w 34"/>
                <a:gd name="T25" fmla="*/ 36 h 89"/>
                <a:gd name="T26" fmla="*/ 21 w 34"/>
                <a:gd name="T27" fmla="*/ 48 h 89"/>
                <a:gd name="T28" fmla="*/ 17 w 34"/>
                <a:gd name="T29" fmla="*/ 59 h 89"/>
                <a:gd name="T30" fmla="*/ 11 w 34"/>
                <a:gd name="T31" fmla="*/ 69 h 89"/>
                <a:gd name="T32" fmla="*/ 6 w 34"/>
                <a:gd name="T33" fmla="*/ 76 h 89"/>
                <a:gd name="T34" fmla="*/ 2 w 34"/>
                <a:gd name="T35" fmla="*/ 80 h 89"/>
                <a:gd name="T36" fmla="*/ 1 w 34"/>
                <a:gd name="T37" fmla="*/ 81 h 89"/>
                <a:gd name="T38" fmla="*/ 6 w 34"/>
                <a:gd name="T39" fmla="*/ 80 h 89"/>
                <a:gd name="T40" fmla="*/ 1 w 34"/>
                <a:gd name="T41" fmla="*/ 81 h 89"/>
                <a:gd name="T42" fmla="*/ 0 w 34"/>
                <a:gd name="T43" fmla="*/ 85 h 89"/>
                <a:gd name="T44" fmla="*/ 1 w 34"/>
                <a:gd name="T45" fmla="*/ 88 h 89"/>
                <a:gd name="T46" fmla="*/ 4 w 34"/>
                <a:gd name="T47" fmla="*/ 89 h 89"/>
                <a:gd name="T48" fmla="*/ 8 w 34"/>
                <a:gd name="T49" fmla="*/ 88 h 89"/>
                <a:gd name="T50" fmla="*/ 2 w 34"/>
                <a:gd name="T51"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4" h="89">
                  <a:moveTo>
                    <a:pt x="2" y="89"/>
                  </a:moveTo>
                  <a:lnTo>
                    <a:pt x="8" y="88"/>
                  </a:lnTo>
                  <a:lnTo>
                    <a:pt x="9" y="87"/>
                  </a:lnTo>
                  <a:lnTo>
                    <a:pt x="13" y="83"/>
                  </a:lnTo>
                  <a:lnTo>
                    <a:pt x="20" y="73"/>
                  </a:lnTo>
                  <a:lnTo>
                    <a:pt x="26" y="63"/>
                  </a:lnTo>
                  <a:lnTo>
                    <a:pt x="30" y="51"/>
                  </a:lnTo>
                  <a:lnTo>
                    <a:pt x="34" y="36"/>
                  </a:lnTo>
                  <a:lnTo>
                    <a:pt x="30" y="18"/>
                  </a:lnTo>
                  <a:lnTo>
                    <a:pt x="25" y="0"/>
                  </a:lnTo>
                  <a:lnTo>
                    <a:pt x="16" y="5"/>
                  </a:lnTo>
                  <a:lnTo>
                    <a:pt x="21" y="21"/>
                  </a:lnTo>
                  <a:lnTo>
                    <a:pt x="22" y="36"/>
                  </a:lnTo>
                  <a:lnTo>
                    <a:pt x="21" y="48"/>
                  </a:lnTo>
                  <a:lnTo>
                    <a:pt x="17" y="59"/>
                  </a:lnTo>
                  <a:lnTo>
                    <a:pt x="11" y="69"/>
                  </a:lnTo>
                  <a:lnTo>
                    <a:pt x="6" y="76"/>
                  </a:lnTo>
                  <a:lnTo>
                    <a:pt x="2" y="80"/>
                  </a:lnTo>
                  <a:lnTo>
                    <a:pt x="1" y="81"/>
                  </a:lnTo>
                  <a:lnTo>
                    <a:pt x="6" y="80"/>
                  </a:lnTo>
                  <a:lnTo>
                    <a:pt x="1" y="81"/>
                  </a:lnTo>
                  <a:lnTo>
                    <a:pt x="0" y="85"/>
                  </a:lnTo>
                  <a:lnTo>
                    <a:pt x="1" y="88"/>
                  </a:lnTo>
                  <a:lnTo>
                    <a:pt x="4" y="89"/>
                  </a:lnTo>
                  <a:lnTo>
                    <a:pt x="8" y="88"/>
                  </a:lnTo>
                  <a:lnTo>
                    <a:pt x="2" y="8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36" name="Freeform 1168"/>
            <p:cNvSpPr>
              <a:spLocks/>
            </p:cNvSpPr>
            <p:nvPr/>
          </p:nvSpPr>
          <p:spPr bwMode="auto">
            <a:xfrm>
              <a:off x="3399" y="4101"/>
              <a:ext cx="6" cy="6"/>
            </a:xfrm>
            <a:custGeom>
              <a:avLst/>
              <a:gdLst>
                <a:gd name="T0" fmla="*/ 9 w 18"/>
                <a:gd name="T1" fmla="*/ 6 h 16"/>
                <a:gd name="T2" fmla="*/ 2 w 18"/>
                <a:gd name="T3" fmla="*/ 10 h 16"/>
                <a:gd name="T4" fmla="*/ 14 w 18"/>
                <a:gd name="T5" fmla="*/ 16 h 16"/>
                <a:gd name="T6" fmla="*/ 18 w 18"/>
                <a:gd name="T7" fmla="*/ 7 h 16"/>
                <a:gd name="T8" fmla="*/ 7 w 18"/>
                <a:gd name="T9" fmla="*/ 0 h 16"/>
                <a:gd name="T10" fmla="*/ 0 w 18"/>
                <a:gd name="T11" fmla="*/ 4 h 16"/>
                <a:gd name="T12" fmla="*/ 7 w 18"/>
                <a:gd name="T13" fmla="*/ 0 h 16"/>
                <a:gd name="T14" fmla="*/ 4 w 18"/>
                <a:gd name="T15" fmla="*/ 0 h 16"/>
                <a:gd name="T16" fmla="*/ 0 w 18"/>
                <a:gd name="T17" fmla="*/ 3 h 16"/>
                <a:gd name="T18" fmla="*/ 0 w 18"/>
                <a:gd name="T19" fmla="*/ 7 h 16"/>
                <a:gd name="T20" fmla="*/ 2 w 18"/>
                <a:gd name="T21" fmla="*/ 10 h 16"/>
                <a:gd name="T22" fmla="*/ 9 w 18"/>
                <a:gd name="T23"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6">
                  <a:moveTo>
                    <a:pt x="9" y="6"/>
                  </a:moveTo>
                  <a:lnTo>
                    <a:pt x="2" y="10"/>
                  </a:lnTo>
                  <a:lnTo>
                    <a:pt x="14" y="16"/>
                  </a:lnTo>
                  <a:lnTo>
                    <a:pt x="18" y="7"/>
                  </a:lnTo>
                  <a:lnTo>
                    <a:pt x="7" y="0"/>
                  </a:lnTo>
                  <a:lnTo>
                    <a:pt x="0" y="4"/>
                  </a:lnTo>
                  <a:lnTo>
                    <a:pt x="7" y="0"/>
                  </a:lnTo>
                  <a:lnTo>
                    <a:pt x="4" y="0"/>
                  </a:lnTo>
                  <a:lnTo>
                    <a:pt x="0" y="3"/>
                  </a:lnTo>
                  <a:lnTo>
                    <a:pt x="0" y="7"/>
                  </a:lnTo>
                  <a:lnTo>
                    <a:pt x="2" y="10"/>
                  </a:lnTo>
                  <a:lnTo>
                    <a:pt x="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37" name="Freeform 1169"/>
            <p:cNvSpPr>
              <a:spLocks/>
            </p:cNvSpPr>
            <p:nvPr/>
          </p:nvSpPr>
          <p:spPr bwMode="auto">
            <a:xfrm>
              <a:off x="3398" y="4103"/>
              <a:ext cx="4" cy="4"/>
            </a:xfrm>
            <a:custGeom>
              <a:avLst/>
              <a:gdLst>
                <a:gd name="T0" fmla="*/ 3 w 12"/>
                <a:gd name="T1" fmla="*/ 14 h 14"/>
                <a:gd name="T2" fmla="*/ 9 w 12"/>
                <a:gd name="T3" fmla="*/ 10 h 14"/>
                <a:gd name="T4" fmla="*/ 12 w 12"/>
                <a:gd name="T5" fmla="*/ 2 h 14"/>
                <a:gd name="T6" fmla="*/ 3 w 12"/>
                <a:gd name="T7" fmla="*/ 0 h 14"/>
                <a:gd name="T8" fmla="*/ 0 w 12"/>
                <a:gd name="T9" fmla="*/ 8 h 14"/>
                <a:gd name="T10" fmla="*/ 5 w 12"/>
                <a:gd name="T11" fmla="*/ 4 h 14"/>
                <a:gd name="T12" fmla="*/ 0 w 12"/>
                <a:gd name="T13" fmla="*/ 8 h 14"/>
                <a:gd name="T14" fmla="*/ 1 w 12"/>
                <a:gd name="T15" fmla="*/ 11 h 14"/>
                <a:gd name="T16" fmla="*/ 3 w 12"/>
                <a:gd name="T17" fmla="*/ 14 h 14"/>
                <a:gd name="T18" fmla="*/ 7 w 12"/>
                <a:gd name="T19" fmla="*/ 12 h 14"/>
                <a:gd name="T20" fmla="*/ 9 w 12"/>
                <a:gd name="T21" fmla="*/ 10 h 14"/>
                <a:gd name="T22" fmla="*/ 3 w 12"/>
                <a:gd name="T2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4">
                  <a:moveTo>
                    <a:pt x="3" y="14"/>
                  </a:moveTo>
                  <a:lnTo>
                    <a:pt x="9" y="10"/>
                  </a:lnTo>
                  <a:lnTo>
                    <a:pt x="12" y="2"/>
                  </a:lnTo>
                  <a:lnTo>
                    <a:pt x="3" y="0"/>
                  </a:lnTo>
                  <a:lnTo>
                    <a:pt x="0" y="8"/>
                  </a:lnTo>
                  <a:lnTo>
                    <a:pt x="5" y="4"/>
                  </a:lnTo>
                  <a:lnTo>
                    <a:pt x="0" y="8"/>
                  </a:lnTo>
                  <a:lnTo>
                    <a:pt x="1" y="11"/>
                  </a:lnTo>
                  <a:lnTo>
                    <a:pt x="3" y="14"/>
                  </a:lnTo>
                  <a:lnTo>
                    <a:pt x="7" y="12"/>
                  </a:lnTo>
                  <a:lnTo>
                    <a:pt x="9" y="10"/>
                  </a:lnTo>
                  <a:lnTo>
                    <a:pt x="3"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38" name="Freeform 1170"/>
            <p:cNvSpPr>
              <a:spLocks/>
            </p:cNvSpPr>
            <p:nvPr/>
          </p:nvSpPr>
          <p:spPr bwMode="auto">
            <a:xfrm>
              <a:off x="3394" y="4103"/>
              <a:ext cx="5" cy="4"/>
            </a:xfrm>
            <a:custGeom>
              <a:avLst/>
              <a:gdLst>
                <a:gd name="T0" fmla="*/ 9 w 17"/>
                <a:gd name="T1" fmla="*/ 3 h 14"/>
                <a:gd name="T2" fmla="*/ 4 w 17"/>
                <a:gd name="T3" fmla="*/ 9 h 14"/>
                <a:gd name="T4" fmla="*/ 15 w 17"/>
                <a:gd name="T5" fmla="*/ 14 h 14"/>
                <a:gd name="T6" fmla="*/ 17 w 17"/>
                <a:gd name="T7" fmla="*/ 4 h 14"/>
                <a:gd name="T8" fmla="*/ 6 w 17"/>
                <a:gd name="T9" fmla="*/ 0 h 14"/>
                <a:gd name="T10" fmla="*/ 0 w 17"/>
                <a:gd name="T11" fmla="*/ 6 h 14"/>
                <a:gd name="T12" fmla="*/ 6 w 17"/>
                <a:gd name="T13" fmla="*/ 0 h 14"/>
                <a:gd name="T14" fmla="*/ 3 w 17"/>
                <a:gd name="T15" fmla="*/ 1 h 14"/>
                <a:gd name="T16" fmla="*/ 0 w 17"/>
                <a:gd name="T17" fmla="*/ 3 h 14"/>
                <a:gd name="T18" fmla="*/ 1 w 17"/>
                <a:gd name="T19" fmla="*/ 7 h 14"/>
                <a:gd name="T20" fmla="*/ 4 w 17"/>
                <a:gd name="T21" fmla="*/ 9 h 14"/>
                <a:gd name="T22" fmla="*/ 9 w 17"/>
                <a:gd name="T23"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4">
                  <a:moveTo>
                    <a:pt x="9" y="3"/>
                  </a:moveTo>
                  <a:lnTo>
                    <a:pt x="4" y="9"/>
                  </a:lnTo>
                  <a:lnTo>
                    <a:pt x="15" y="14"/>
                  </a:lnTo>
                  <a:lnTo>
                    <a:pt x="17" y="4"/>
                  </a:lnTo>
                  <a:lnTo>
                    <a:pt x="6" y="0"/>
                  </a:lnTo>
                  <a:lnTo>
                    <a:pt x="0" y="6"/>
                  </a:lnTo>
                  <a:lnTo>
                    <a:pt x="6" y="0"/>
                  </a:lnTo>
                  <a:lnTo>
                    <a:pt x="3" y="1"/>
                  </a:lnTo>
                  <a:lnTo>
                    <a:pt x="0" y="3"/>
                  </a:lnTo>
                  <a:lnTo>
                    <a:pt x="1" y="7"/>
                  </a:lnTo>
                  <a:lnTo>
                    <a:pt x="4" y="9"/>
                  </a:lnTo>
                  <a:lnTo>
                    <a:pt x="9"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39" name="Freeform 1171"/>
            <p:cNvSpPr>
              <a:spLocks/>
            </p:cNvSpPr>
            <p:nvPr/>
          </p:nvSpPr>
          <p:spPr bwMode="auto">
            <a:xfrm>
              <a:off x="3391" y="4104"/>
              <a:ext cx="7" cy="10"/>
            </a:xfrm>
            <a:custGeom>
              <a:avLst/>
              <a:gdLst>
                <a:gd name="T0" fmla="*/ 10 w 19"/>
                <a:gd name="T1" fmla="*/ 30 h 30"/>
                <a:gd name="T2" fmla="*/ 10 w 19"/>
                <a:gd name="T3" fmla="*/ 30 h 30"/>
                <a:gd name="T4" fmla="*/ 13 w 19"/>
                <a:gd name="T5" fmla="*/ 23 h 30"/>
                <a:gd name="T6" fmla="*/ 16 w 19"/>
                <a:gd name="T7" fmla="*/ 15 h 30"/>
                <a:gd name="T8" fmla="*/ 19 w 19"/>
                <a:gd name="T9" fmla="*/ 8 h 30"/>
                <a:gd name="T10" fmla="*/ 16 w 19"/>
                <a:gd name="T11" fmla="*/ 0 h 30"/>
                <a:gd name="T12" fmla="*/ 7 w 19"/>
                <a:gd name="T13" fmla="*/ 3 h 30"/>
                <a:gd name="T14" fmla="*/ 7 w 19"/>
                <a:gd name="T15" fmla="*/ 8 h 30"/>
                <a:gd name="T16" fmla="*/ 7 w 19"/>
                <a:gd name="T17" fmla="*/ 13 h 30"/>
                <a:gd name="T18" fmla="*/ 4 w 19"/>
                <a:gd name="T19" fmla="*/ 19 h 30"/>
                <a:gd name="T20" fmla="*/ 0 w 19"/>
                <a:gd name="T21" fmla="*/ 26 h 30"/>
                <a:gd name="T22" fmla="*/ 0 w 19"/>
                <a:gd name="T23" fmla="*/ 26 h 30"/>
                <a:gd name="T24" fmla="*/ 10 w 19"/>
                <a:gd name="T25"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30">
                  <a:moveTo>
                    <a:pt x="10" y="30"/>
                  </a:moveTo>
                  <a:lnTo>
                    <a:pt x="10" y="30"/>
                  </a:lnTo>
                  <a:lnTo>
                    <a:pt x="13" y="23"/>
                  </a:lnTo>
                  <a:lnTo>
                    <a:pt x="16" y="15"/>
                  </a:lnTo>
                  <a:lnTo>
                    <a:pt x="19" y="8"/>
                  </a:lnTo>
                  <a:lnTo>
                    <a:pt x="16" y="0"/>
                  </a:lnTo>
                  <a:lnTo>
                    <a:pt x="7" y="3"/>
                  </a:lnTo>
                  <a:lnTo>
                    <a:pt x="7" y="8"/>
                  </a:lnTo>
                  <a:lnTo>
                    <a:pt x="7" y="13"/>
                  </a:lnTo>
                  <a:lnTo>
                    <a:pt x="4" y="19"/>
                  </a:lnTo>
                  <a:lnTo>
                    <a:pt x="0" y="26"/>
                  </a:lnTo>
                  <a:lnTo>
                    <a:pt x="0" y="26"/>
                  </a:lnTo>
                  <a:lnTo>
                    <a:pt x="10"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40" name="Freeform 1172"/>
            <p:cNvSpPr>
              <a:spLocks/>
            </p:cNvSpPr>
            <p:nvPr/>
          </p:nvSpPr>
          <p:spPr bwMode="auto">
            <a:xfrm>
              <a:off x="3351" y="4112"/>
              <a:ext cx="44" cy="8"/>
            </a:xfrm>
            <a:custGeom>
              <a:avLst/>
              <a:gdLst>
                <a:gd name="T0" fmla="*/ 0 w 131"/>
                <a:gd name="T1" fmla="*/ 19 h 24"/>
                <a:gd name="T2" fmla="*/ 8 w 131"/>
                <a:gd name="T3" fmla="*/ 24 h 24"/>
                <a:gd name="T4" fmla="*/ 18 w 131"/>
                <a:gd name="T5" fmla="*/ 19 h 24"/>
                <a:gd name="T6" fmla="*/ 34 w 131"/>
                <a:gd name="T7" fmla="*/ 16 h 24"/>
                <a:gd name="T8" fmla="*/ 53 w 131"/>
                <a:gd name="T9" fmla="*/ 13 h 24"/>
                <a:gd name="T10" fmla="*/ 73 w 131"/>
                <a:gd name="T11" fmla="*/ 12 h 24"/>
                <a:gd name="T12" fmla="*/ 93 w 131"/>
                <a:gd name="T13" fmla="*/ 11 h 24"/>
                <a:gd name="T14" fmla="*/ 109 w 131"/>
                <a:gd name="T15" fmla="*/ 10 h 24"/>
                <a:gd name="T16" fmla="*/ 120 w 131"/>
                <a:gd name="T17" fmla="*/ 9 h 24"/>
                <a:gd name="T18" fmla="*/ 131 w 131"/>
                <a:gd name="T19" fmla="*/ 4 h 24"/>
                <a:gd name="T20" fmla="*/ 121 w 131"/>
                <a:gd name="T21" fmla="*/ 0 h 24"/>
                <a:gd name="T22" fmla="*/ 120 w 131"/>
                <a:gd name="T23" fmla="*/ 0 h 24"/>
                <a:gd name="T24" fmla="*/ 109 w 131"/>
                <a:gd name="T25" fmla="*/ 1 h 24"/>
                <a:gd name="T26" fmla="*/ 93 w 131"/>
                <a:gd name="T27" fmla="*/ 2 h 24"/>
                <a:gd name="T28" fmla="*/ 73 w 131"/>
                <a:gd name="T29" fmla="*/ 3 h 24"/>
                <a:gd name="T30" fmla="*/ 53 w 131"/>
                <a:gd name="T31" fmla="*/ 4 h 24"/>
                <a:gd name="T32" fmla="*/ 34 w 131"/>
                <a:gd name="T33" fmla="*/ 6 h 24"/>
                <a:gd name="T34" fmla="*/ 16 w 131"/>
                <a:gd name="T35" fmla="*/ 10 h 24"/>
                <a:gd name="T36" fmla="*/ 3 w 131"/>
                <a:gd name="T37" fmla="*/ 14 h 24"/>
                <a:gd name="T38" fmla="*/ 11 w 131"/>
                <a:gd name="T39" fmla="*/ 19 h 24"/>
                <a:gd name="T40" fmla="*/ 3 w 131"/>
                <a:gd name="T41" fmla="*/ 14 h 24"/>
                <a:gd name="T42" fmla="*/ 1 w 131"/>
                <a:gd name="T43" fmla="*/ 17 h 24"/>
                <a:gd name="T44" fmla="*/ 1 w 131"/>
                <a:gd name="T45" fmla="*/ 20 h 24"/>
                <a:gd name="T46" fmla="*/ 5 w 131"/>
                <a:gd name="T47" fmla="*/ 24 h 24"/>
                <a:gd name="T48" fmla="*/ 8 w 131"/>
                <a:gd name="T49" fmla="*/ 24 h 24"/>
                <a:gd name="T50" fmla="*/ 0 w 131"/>
                <a:gd name="T51"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1" h="24">
                  <a:moveTo>
                    <a:pt x="0" y="19"/>
                  </a:moveTo>
                  <a:lnTo>
                    <a:pt x="8" y="24"/>
                  </a:lnTo>
                  <a:lnTo>
                    <a:pt x="18" y="19"/>
                  </a:lnTo>
                  <a:lnTo>
                    <a:pt x="34" y="16"/>
                  </a:lnTo>
                  <a:lnTo>
                    <a:pt x="53" y="13"/>
                  </a:lnTo>
                  <a:lnTo>
                    <a:pt x="73" y="12"/>
                  </a:lnTo>
                  <a:lnTo>
                    <a:pt x="93" y="11"/>
                  </a:lnTo>
                  <a:lnTo>
                    <a:pt x="109" y="10"/>
                  </a:lnTo>
                  <a:lnTo>
                    <a:pt x="120" y="9"/>
                  </a:lnTo>
                  <a:lnTo>
                    <a:pt x="131" y="4"/>
                  </a:lnTo>
                  <a:lnTo>
                    <a:pt x="121" y="0"/>
                  </a:lnTo>
                  <a:lnTo>
                    <a:pt x="120" y="0"/>
                  </a:lnTo>
                  <a:lnTo>
                    <a:pt x="109" y="1"/>
                  </a:lnTo>
                  <a:lnTo>
                    <a:pt x="93" y="2"/>
                  </a:lnTo>
                  <a:lnTo>
                    <a:pt x="73" y="3"/>
                  </a:lnTo>
                  <a:lnTo>
                    <a:pt x="53" y="4"/>
                  </a:lnTo>
                  <a:lnTo>
                    <a:pt x="34" y="6"/>
                  </a:lnTo>
                  <a:lnTo>
                    <a:pt x="16" y="10"/>
                  </a:lnTo>
                  <a:lnTo>
                    <a:pt x="3" y="14"/>
                  </a:lnTo>
                  <a:lnTo>
                    <a:pt x="11" y="19"/>
                  </a:lnTo>
                  <a:lnTo>
                    <a:pt x="3" y="14"/>
                  </a:lnTo>
                  <a:lnTo>
                    <a:pt x="1" y="17"/>
                  </a:lnTo>
                  <a:lnTo>
                    <a:pt x="1" y="20"/>
                  </a:lnTo>
                  <a:lnTo>
                    <a:pt x="5" y="24"/>
                  </a:lnTo>
                  <a:lnTo>
                    <a:pt x="8" y="24"/>
                  </a:lnTo>
                  <a:lnTo>
                    <a:pt x="0" y="1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41" name="Freeform 1173"/>
            <p:cNvSpPr>
              <a:spLocks/>
            </p:cNvSpPr>
            <p:nvPr/>
          </p:nvSpPr>
          <p:spPr bwMode="auto">
            <a:xfrm>
              <a:off x="3341" y="4100"/>
              <a:ext cx="14" cy="19"/>
            </a:xfrm>
            <a:custGeom>
              <a:avLst/>
              <a:gdLst>
                <a:gd name="T0" fmla="*/ 8 w 40"/>
                <a:gd name="T1" fmla="*/ 1 h 57"/>
                <a:gd name="T2" fmla="*/ 2 w 40"/>
                <a:gd name="T3" fmla="*/ 8 h 57"/>
                <a:gd name="T4" fmla="*/ 14 w 40"/>
                <a:gd name="T5" fmla="*/ 21 h 57"/>
                <a:gd name="T6" fmla="*/ 22 w 40"/>
                <a:gd name="T7" fmla="*/ 34 h 57"/>
                <a:gd name="T8" fmla="*/ 28 w 40"/>
                <a:gd name="T9" fmla="*/ 46 h 57"/>
                <a:gd name="T10" fmla="*/ 29 w 40"/>
                <a:gd name="T11" fmla="*/ 57 h 57"/>
                <a:gd name="T12" fmla="*/ 40 w 40"/>
                <a:gd name="T13" fmla="*/ 57 h 57"/>
                <a:gd name="T14" fmla="*/ 37 w 40"/>
                <a:gd name="T15" fmla="*/ 43 h 57"/>
                <a:gd name="T16" fmla="*/ 31 w 40"/>
                <a:gd name="T17" fmla="*/ 30 h 57"/>
                <a:gd name="T18" fmla="*/ 21 w 40"/>
                <a:gd name="T19" fmla="*/ 15 h 57"/>
                <a:gd name="T20" fmla="*/ 8 w 40"/>
                <a:gd name="T21" fmla="*/ 1 h 57"/>
                <a:gd name="T22" fmla="*/ 2 w 40"/>
                <a:gd name="T23" fmla="*/ 8 h 57"/>
                <a:gd name="T24" fmla="*/ 8 w 40"/>
                <a:gd name="T25" fmla="*/ 1 h 57"/>
                <a:gd name="T26" fmla="*/ 5 w 40"/>
                <a:gd name="T27" fmla="*/ 0 h 57"/>
                <a:gd name="T28" fmla="*/ 2 w 40"/>
                <a:gd name="T29" fmla="*/ 1 h 57"/>
                <a:gd name="T30" fmla="*/ 0 w 40"/>
                <a:gd name="T31" fmla="*/ 4 h 57"/>
                <a:gd name="T32" fmla="*/ 2 w 40"/>
                <a:gd name="T33" fmla="*/ 8 h 57"/>
                <a:gd name="T34" fmla="*/ 8 w 40"/>
                <a:gd name="T35" fmla="*/ 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57">
                  <a:moveTo>
                    <a:pt x="8" y="1"/>
                  </a:moveTo>
                  <a:lnTo>
                    <a:pt x="2" y="8"/>
                  </a:lnTo>
                  <a:lnTo>
                    <a:pt x="14" y="21"/>
                  </a:lnTo>
                  <a:lnTo>
                    <a:pt x="22" y="34"/>
                  </a:lnTo>
                  <a:lnTo>
                    <a:pt x="28" y="46"/>
                  </a:lnTo>
                  <a:lnTo>
                    <a:pt x="29" y="57"/>
                  </a:lnTo>
                  <a:lnTo>
                    <a:pt x="40" y="57"/>
                  </a:lnTo>
                  <a:lnTo>
                    <a:pt x="37" y="43"/>
                  </a:lnTo>
                  <a:lnTo>
                    <a:pt x="31" y="30"/>
                  </a:lnTo>
                  <a:lnTo>
                    <a:pt x="21" y="15"/>
                  </a:lnTo>
                  <a:lnTo>
                    <a:pt x="8" y="1"/>
                  </a:lnTo>
                  <a:lnTo>
                    <a:pt x="2" y="8"/>
                  </a:lnTo>
                  <a:lnTo>
                    <a:pt x="8" y="1"/>
                  </a:lnTo>
                  <a:lnTo>
                    <a:pt x="5" y="0"/>
                  </a:lnTo>
                  <a:lnTo>
                    <a:pt x="2" y="1"/>
                  </a:lnTo>
                  <a:lnTo>
                    <a:pt x="0" y="4"/>
                  </a:lnTo>
                  <a:lnTo>
                    <a:pt x="2" y="8"/>
                  </a:lnTo>
                  <a:lnTo>
                    <a:pt x="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42" name="Freeform 1174"/>
            <p:cNvSpPr>
              <a:spLocks/>
            </p:cNvSpPr>
            <p:nvPr/>
          </p:nvSpPr>
          <p:spPr bwMode="auto">
            <a:xfrm>
              <a:off x="3337" y="4100"/>
              <a:ext cx="9" cy="21"/>
            </a:xfrm>
            <a:custGeom>
              <a:avLst/>
              <a:gdLst>
                <a:gd name="T0" fmla="*/ 1 w 27"/>
                <a:gd name="T1" fmla="*/ 63 h 64"/>
                <a:gd name="T2" fmla="*/ 9 w 27"/>
                <a:gd name="T3" fmla="*/ 61 h 64"/>
                <a:gd name="T4" fmla="*/ 15 w 27"/>
                <a:gd name="T5" fmla="*/ 46 h 64"/>
                <a:gd name="T6" fmla="*/ 21 w 27"/>
                <a:gd name="T7" fmla="*/ 29 h 64"/>
                <a:gd name="T8" fmla="*/ 27 w 27"/>
                <a:gd name="T9" fmla="*/ 14 h 64"/>
                <a:gd name="T10" fmla="*/ 21 w 27"/>
                <a:gd name="T11" fmla="*/ 0 h 64"/>
                <a:gd name="T12" fmla="*/ 15 w 27"/>
                <a:gd name="T13" fmla="*/ 7 h 64"/>
                <a:gd name="T14" fmla="*/ 16 w 27"/>
                <a:gd name="T15" fmla="*/ 14 h 64"/>
                <a:gd name="T16" fmla="*/ 12 w 27"/>
                <a:gd name="T17" fmla="*/ 26 h 64"/>
                <a:gd name="T18" fmla="*/ 5 w 27"/>
                <a:gd name="T19" fmla="*/ 43 h 64"/>
                <a:gd name="T20" fmla="*/ 0 w 27"/>
                <a:gd name="T21" fmla="*/ 58 h 64"/>
                <a:gd name="T22" fmla="*/ 8 w 27"/>
                <a:gd name="T23" fmla="*/ 56 h 64"/>
                <a:gd name="T24" fmla="*/ 0 w 27"/>
                <a:gd name="T25" fmla="*/ 58 h 64"/>
                <a:gd name="T26" fmla="*/ 1 w 27"/>
                <a:gd name="T27" fmla="*/ 62 h 64"/>
                <a:gd name="T28" fmla="*/ 3 w 27"/>
                <a:gd name="T29" fmla="*/ 64 h 64"/>
                <a:gd name="T30" fmla="*/ 7 w 27"/>
                <a:gd name="T31" fmla="*/ 63 h 64"/>
                <a:gd name="T32" fmla="*/ 9 w 27"/>
                <a:gd name="T33" fmla="*/ 61 h 64"/>
                <a:gd name="T34" fmla="*/ 1 w 27"/>
                <a:gd name="T35" fmla="*/ 6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64">
                  <a:moveTo>
                    <a:pt x="1" y="63"/>
                  </a:moveTo>
                  <a:lnTo>
                    <a:pt x="9" y="61"/>
                  </a:lnTo>
                  <a:lnTo>
                    <a:pt x="15" y="46"/>
                  </a:lnTo>
                  <a:lnTo>
                    <a:pt x="21" y="29"/>
                  </a:lnTo>
                  <a:lnTo>
                    <a:pt x="27" y="14"/>
                  </a:lnTo>
                  <a:lnTo>
                    <a:pt x="21" y="0"/>
                  </a:lnTo>
                  <a:lnTo>
                    <a:pt x="15" y="7"/>
                  </a:lnTo>
                  <a:lnTo>
                    <a:pt x="16" y="14"/>
                  </a:lnTo>
                  <a:lnTo>
                    <a:pt x="12" y="26"/>
                  </a:lnTo>
                  <a:lnTo>
                    <a:pt x="5" y="43"/>
                  </a:lnTo>
                  <a:lnTo>
                    <a:pt x="0" y="58"/>
                  </a:lnTo>
                  <a:lnTo>
                    <a:pt x="8" y="56"/>
                  </a:lnTo>
                  <a:lnTo>
                    <a:pt x="0" y="58"/>
                  </a:lnTo>
                  <a:lnTo>
                    <a:pt x="1" y="62"/>
                  </a:lnTo>
                  <a:lnTo>
                    <a:pt x="3" y="64"/>
                  </a:lnTo>
                  <a:lnTo>
                    <a:pt x="7" y="63"/>
                  </a:lnTo>
                  <a:lnTo>
                    <a:pt x="9" y="61"/>
                  </a:lnTo>
                  <a:lnTo>
                    <a:pt x="1" y="6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43" name="Freeform 1175"/>
            <p:cNvSpPr>
              <a:spLocks/>
            </p:cNvSpPr>
            <p:nvPr/>
          </p:nvSpPr>
          <p:spPr bwMode="auto">
            <a:xfrm>
              <a:off x="3330" y="4117"/>
              <a:ext cx="10" cy="4"/>
            </a:xfrm>
            <a:custGeom>
              <a:avLst/>
              <a:gdLst>
                <a:gd name="T0" fmla="*/ 9 w 30"/>
                <a:gd name="T1" fmla="*/ 11 h 13"/>
                <a:gd name="T2" fmla="*/ 9 w 30"/>
                <a:gd name="T3" fmla="*/ 11 h 13"/>
                <a:gd name="T4" fmla="*/ 11 w 30"/>
                <a:gd name="T5" fmla="*/ 9 h 13"/>
                <a:gd name="T6" fmla="*/ 15 w 30"/>
                <a:gd name="T7" fmla="*/ 9 h 13"/>
                <a:gd name="T8" fmla="*/ 21 w 30"/>
                <a:gd name="T9" fmla="*/ 11 h 13"/>
                <a:gd name="T10" fmla="*/ 23 w 30"/>
                <a:gd name="T11" fmla="*/ 13 h 13"/>
                <a:gd name="T12" fmla="*/ 30 w 30"/>
                <a:gd name="T13" fmla="*/ 6 h 13"/>
                <a:gd name="T14" fmla="*/ 23 w 30"/>
                <a:gd name="T15" fmla="*/ 1 h 13"/>
                <a:gd name="T16" fmla="*/ 15 w 30"/>
                <a:gd name="T17" fmla="*/ 0 h 13"/>
                <a:gd name="T18" fmla="*/ 7 w 30"/>
                <a:gd name="T19" fmla="*/ 0 h 13"/>
                <a:gd name="T20" fmla="*/ 0 w 30"/>
                <a:gd name="T21" fmla="*/ 8 h 13"/>
                <a:gd name="T22" fmla="*/ 0 w 30"/>
                <a:gd name="T23" fmla="*/ 8 h 13"/>
                <a:gd name="T24" fmla="*/ 9 w 30"/>
                <a:gd name="T25"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13">
                  <a:moveTo>
                    <a:pt x="9" y="11"/>
                  </a:moveTo>
                  <a:lnTo>
                    <a:pt x="9" y="11"/>
                  </a:lnTo>
                  <a:lnTo>
                    <a:pt x="11" y="9"/>
                  </a:lnTo>
                  <a:lnTo>
                    <a:pt x="15" y="9"/>
                  </a:lnTo>
                  <a:lnTo>
                    <a:pt x="21" y="11"/>
                  </a:lnTo>
                  <a:lnTo>
                    <a:pt x="23" y="13"/>
                  </a:lnTo>
                  <a:lnTo>
                    <a:pt x="30" y="6"/>
                  </a:lnTo>
                  <a:lnTo>
                    <a:pt x="23" y="1"/>
                  </a:lnTo>
                  <a:lnTo>
                    <a:pt x="15" y="0"/>
                  </a:lnTo>
                  <a:lnTo>
                    <a:pt x="7" y="0"/>
                  </a:lnTo>
                  <a:lnTo>
                    <a:pt x="0" y="8"/>
                  </a:lnTo>
                  <a:lnTo>
                    <a:pt x="0" y="8"/>
                  </a:lnTo>
                  <a:lnTo>
                    <a:pt x="9"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44" name="Freeform 1176"/>
            <p:cNvSpPr>
              <a:spLocks/>
            </p:cNvSpPr>
            <p:nvPr/>
          </p:nvSpPr>
          <p:spPr bwMode="auto">
            <a:xfrm>
              <a:off x="3318" y="4117"/>
              <a:ext cx="15" cy="6"/>
            </a:xfrm>
            <a:custGeom>
              <a:avLst/>
              <a:gdLst>
                <a:gd name="T0" fmla="*/ 5 w 45"/>
                <a:gd name="T1" fmla="*/ 10 h 19"/>
                <a:gd name="T2" fmla="*/ 0 w 45"/>
                <a:gd name="T3" fmla="*/ 5 h 19"/>
                <a:gd name="T4" fmla="*/ 3 w 45"/>
                <a:gd name="T5" fmla="*/ 12 h 19"/>
                <a:gd name="T6" fmla="*/ 7 w 45"/>
                <a:gd name="T7" fmla="*/ 15 h 19"/>
                <a:gd name="T8" fmla="*/ 15 w 45"/>
                <a:gd name="T9" fmla="*/ 18 h 19"/>
                <a:gd name="T10" fmla="*/ 21 w 45"/>
                <a:gd name="T11" fmla="*/ 19 h 19"/>
                <a:gd name="T12" fmla="*/ 28 w 45"/>
                <a:gd name="T13" fmla="*/ 19 h 19"/>
                <a:gd name="T14" fmla="*/ 35 w 45"/>
                <a:gd name="T15" fmla="*/ 18 h 19"/>
                <a:gd name="T16" fmla="*/ 40 w 45"/>
                <a:gd name="T17" fmla="*/ 15 h 19"/>
                <a:gd name="T18" fmla="*/ 45 w 45"/>
                <a:gd name="T19" fmla="*/ 10 h 19"/>
                <a:gd name="T20" fmla="*/ 36 w 45"/>
                <a:gd name="T21" fmla="*/ 7 h 19"/>
                <a:gd name="T22" fmla="*/ 36 w 45"/>
                <a:gd name="T23" fmla="*/ 6 h 19"/>
                <a:gd name="T24" fmla="*/ 32 w 45"/>
                <a:gd name="T25" fmla="*/ 8 h 19"/>
                <a:gd name="T26" fmla="*/ 28 w 45"/>
                <a:gd name="T27" fmla="*/ 7 h 19"/>
                <a:gd name="T28" fmla="*/ 21 w 45"/>
                <a:gd name="T29" fmla="*/ 7 h 19"/>
                <a:gd name="T30" fmla="*/ 15 w 45"/>
                <a:gd name="T31" fmla="*/ 8 h 19"/>
                <a:gd name="T32" fmla="*/ 12 w 45"/>
                <a:gd name="T33" fmla="*/ 6 h 19"/>
                <a:gd name="T34" fmla="*/ 10 w 45"/>
                <a:gd name="T35" fmla="*/ 5 h 19"/>
                <a:gd name="T36" fmla="*/ 10 w 45"/>
                <a:gd name="T37" fmla="*/ 5 h 19"/>
                <a:gd name="T38" fmla="*/ 5 w 45"/>
                <a:gd name="T39" fmla="*/ 0 h 19"/>
                <a:gd name="T40" fmla="*/ 10 w 45"/>
                <a:gd name="T41" fmla="*/ 5 h 19"/>
                <a:gd name="T42" fmla="*/ 8 w 45"/>
                <a:gd name="T43" fmla="*/ 2 h 19"/>
                <a:gd name="T44" fmla="*/ 5 w 45"/>
                <a:gd name="T45" fmla="*/ 0 h 19"/>
                <a:gd name="T46" fmla="*/ 2 w 45"/>
                <a:gd name="T47" fmla="*/ 2 h 19"/>
                <a:gd name="T48" fmla="*/ 0 w 45"/>
                <a:gd name="T49" fmla="*/ 5 h 19"/>
                <a:gd name="T50" fmla="*/ 5 w 45"/>
                <a:gd name="T51" fmla="*/ 1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19">
                  <a:moveTo>
                    <a:pt x="5" y="10"/>
                  </a:moveTo>
                  <a:lnTo>
                    <a:pt x="0" y="5"/>
                  </a:lnTo>
                  <a:lnTo>
                    <a:pt x="3" y="12"/>
                  </a:lnTo>
                  <a:lnTo>
                    <a:pt x="7" y="15"/>
                  </a:lnTo>
                  <a:lnTo>
                    <a:pt x="15" y="18"/>
                  </a:lnTo>
                  <a:lnTo>
                    <a:pt x="21" y="19"/>
                  </a:lnTo>
                  <a:lnTo>
                    <a:pt x="28" y="19"/>
                  </a:lnTo>
                  <a:lnTo>
                    <a:pt x="35" y="18"/>
                  </a:lnTo>
                  <a:lnTo>
                    <a:pt x="40" y="15"/>
                  </a:lnTo>
                  <a:lnTo>
                    <a:pt x="45" y="10"/>
                  </a:lnTo>
                  <a:lnTo>
                    <a:pt x="36" y="7"/>
                  </a:lnTo>
                  <a:lnTo>
                    <a:pt x="36" y="6"/>
                  </a:lnTo>
                  <a:lnTo>
                    <a:pt x="32" y="8"/>
                  </a:lnTo>
                  <a:lnTo>
                    <a:pt x="28" y="7"/>
                  </a:lnTo>
                  <a:lnTo>
                    <a:pt x="21" y="7"/>
                  </a:lnTo>
                  <a:lnTo>
                    <a:pt x="15" y="8"/>
                  </a:lnTo>
                  <a:lnTo>
                    <a:pt x="12" y="6"/>
                  </a:lnTo>
                  <a:lnTo>
                    <a:pt x="10" y="5"/>
                  </a:lnTo>
                  <a:lnTo>
                    <a:pt x="10" y="5"/>
                  </a:lnTo>
                  <a:lnTo>
                    <a:pt x="5" y="0"/>
                  </a:lnTo>
                  <a:lnTo>
                    <a:pt x="10" y="5"/>
                  </a:lnTo>
                  <a:lnTo>
                    <a:pt x="8" y="2"/>
                  </a:lnTo>
                  <a:lnTo>
                    <a:pt x="5" y="0"/>
                  </a:lnTo>
                  <a:lnTo>
                    <a:pt x="2" y="2"/>
                  </a:lnTo>
                  <a:lnTo>
                    <a:pt x="0" y="5"/>
                  </a:lnTo>
                  <a:lnTo>
                    <a:pt x="5"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45" name="Freeform 1177"/>
            <p:cNvSpPr>
              <a:spLocks/>
            </p:cNvSpPr>
            <p:nvPr/>
          </p:nvSpPr>
          <p:spPr bwMode="auto">
            <a:xfrm>
              <a:off x="3306" y="4117"/>
              <a:ext cx="13" cy="10"/>
            </a:xfrm>
            <a:custGeom>
              <a:avLst/>
              <a:gdLst>
                <a:gd name="T0" fmla="*/ 0 w 40"/>
                <a:gd name="T1" fmla="*/ 30 h 30"/>
                <a:gd name="T2" fmla="*/ 0 w 40"/>
                <a:gd name="T3" fmla="*/ 30 h 30"/>
                <a:gd name="T4" fmla="*/ 6 w 40"/>
                <a:gd name="T5" fmla="*/ 29 h 30"/>
                <a:gd name="T6" fmla="*/ 11 w 40"/>
                <a:gd name="T7" fmla="*/ 27 h 30"/>
                <a:gd name="T8" fmla="*/ 17 w 40"/>
                <a:gd name="T9" fmla="*/ 23 h 30"/>
                <a:gd name="T10" fmla="*/ 22 w 40"/>
                <a:gd name="T11" fmla="*/ 20 h 30"/>
                <a:gd name="T12" fmla="*/ 27 w 40"/>
                <a:gd name="T13" fmla="*/ 16 h 30"/>
                <a:gd name="T14" fmla="*/ 32 w 40"/>
                <a:gd name="T15" fmla="*/ 13 h 30"/>
                <a:gd name="T16" fmla="*/ 37 w 40"/>
                <a:gd name="T17" fmla="*/ 11 h 30"/>
                <a:gd name="T18" fmla="*/ 40 w 40"/>
                <a:gd name="T19" fmla="*/ 10 h 30"/>
                <a:gd name="T20" fmla="*/ 40 w 40"/>
                <a:gd name="T21" fmla="*/ 0 h 30"/>
                <a:gd name="T22" fmla="*/ 34 w 40"/>
                <a:gd name="T23" fmla="*/ 2 h 30"/>
                <a:gd name="T24" fmla="*/ 27 w 40"/>
                <a:gd name="T25" fmla="*/ 4 h 30"/>
                <a:gd name="T26" fmla="*/ 23 w 40"/>
                <a:gd name="T27" fmla="*/ 7 h 30"/>
                <a:gd name="T28" fmla="*/ 17 w 40"/>
                <a:gd name="T29" fmla="*/ 11 h 30"/>
                <a:gd name="T30" fmla="*/ 13 w 40"/>
                <a:gd name="T31" fmla="*/ 14 h 30"/>
                <a:gd name="T32" fmla="*/ 7 w 40"/>
                <a:gd name="T33" fmla="*/ 18 h 30"/>
                <a:gd name="T34" fmla="*/ 3 w 40"/>
                <a:gd name="T35" fmla="*/ 20 h 30"/>
                <a:gd name="T36" fmla="*/ 0 w 40"/>
                <a:gd name="T37" fmla="*/ 21 h 30"/>
                <a:gd name="T38" fmla="*/ 0 w 40"/>
                <a:gd name="T39" fmla="*/ 21 h 30"/>
                <a:gd name="T40" fmla="*/ 0 w 40"/>
                <a:gd name="T41"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30">
                  <a:moveTo>
                    <a:pt x="0" y="30"/>
                  </a:moveTo>
                  <a:lnTo>
                    <a:pt x="0" y="30"/>
                  </a:lnTo>
                  <a:lnTo>
                    <a:pt x="6" y="29"/>
                  </a:lnTo>
                  <a:lnTo>
                    <a:pt x="11" y="27"/>
                  </a:lnTo>
                  <a:lnTo>
                    <a:pt x="17" y="23"/>
                  </a:lnTo>
                  <a:lnTo>
                    <a:pt x="22" y="20"/>
                  </a:lnTo>
                  <a:lnTo>
                    <a:pt x="27" y="16"/>
                  </a:lnTo>
                  <a:lnTo>
                    <a:pt x="32" y="13"/>
                  </a:lnTo>
                  <a:lnTo>
                    <a:pt x="37" y="11"/>
                  </a:lnTo>
                  <a:lnTo>
                    <a:pt x="40" y="10"/>
                  </a:lnTo>
                  <a:lnTo>
                    <a:pt x="40" y="0"/>
                  </a:lnTo>
                  <a:lnTo>
                    <a:pt x="34" y="2"/>
                  </a:lnTo>
                  <a:lnTo>
                    <a:pt x="27" y="4"/>
                  </a:lnTo>
                  <a:lnTo>
                    <a:pt x="23" y="7"/>
                  </a:lnTo>
                  <a:lnTo>
                    <a:pt x="17" y="11"/>
                  </a:lnTo>
                  <a:lnTo>
                    <a:pt x="13" y="14"/>
                  </a:lnTo>
                  <a:lnTo>
                    <a:pt x="7" y="18"/>
                  </a:lnTo>
                  <a:lnTo>
                    <a:pt x="3" y="20"/>
                  </a:lnTo>
                  <a:lnTo>
                    <a:pt x="0" y="21"/>
                  </a:lnTo>
                  <a:lnTo>
                    <a:pt x="0" y="21"/>
                  </a:lnTo>
                  <a:lnTo>
                    <a:pt x="0"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46" name="Freeform 1178"/>
            <p:cNvSpPr>
              <a:spLocks/>
            </p:cNvSpPr>
            <p:nvPr/>
          </p:nvSpPr>
          <p:spPr bwMode="auto">
            <a:xfrm>
              <a:off x="3269" y="4113"/>
              <a:ext cx="37" cy="14"/>
            </a:xfrm>
            <a:custGeom>
              <a:avLst/>
              <a:gdLst>
                <a:gd name="T0" fmla="*/ 9 w 112"/>
                <a:gd name="T1" fmla="*/ 5 h 41"/>
                <a:gd name="T2" fmla="*/ 3 w 112"/>
                <a:gd name="T3" fmla="*/ 9 h 41"/>
                <a:gd name="T4" fmla="*/ 17 w 112"/>
                <a:gd name="T5" fmla="*/ 13 h 41"/>
                <a:gd name="T6" fmla="*/ 32 w 112"/>
                <a:gd name="T7" fmla="*/ 18 h 41"/>
                <a:gd name="T8" fmla="*/ 48 w 112"/>
                <a:gd name="T9" fmla="*/ 23 h 41"/>
                <a:gd name="T10" fmla="*/ 65 w 112"/>
                <a:gd name="T11" fmla="*/ 29 h 41"/>
                <a:gd name="T12" fmla="*/ 80 w 112"/>
                <a:gd name="T13" fmla="*/ 34 h 41"/>
                <a:gd name="T14" fmla="*/ 94 w 112"/>
                <a:gd name="T15" fmla="*/ 38 h 41"/>
                <a:gd name="T16" fmla="*/ 105 w 112"/>
                <a:gd name="T17" fmla="*/ 41 h 41"/>
                <a:gd name="T18" fmla="*/ 112 w 112"/>
                <a:gd name="T19" fmla="*/ 41 h 41"/>
                <a:gd name="T20" fmla="*/ 112 w 112"/>
                <a:gd name="T21" fmla="*/ 32 h 41"/>
                <a:gd name="T22" fmla="*/ 105 w 112"/>
                <a:gd name="T23" fmla="*/ 32 h 41"/>
                <a:gd name="T24" fmla="*/ 96 w 112"/>
                <a:gd name="T25" fmla="*/ 29 h 41"/>
                <a:gd name="T26" fmla="*/ 82 w 112"/>
                <a:gd name="T27" fmla="*/ 25 h 41"/>
                <a:gd name="T28" fmla="*/ 67 w 112"/>
                <a:gd name="T29" fmla="*/ 19 h 41"/>
                <a:gd name="T30" fmla="*/ 50 w 112"/>
                <a:gd name="T31" fmla="*/ 14 h 41"/>
                <a:gd name="T32" fmla="*/ 34 w 112"/>
                <a:gd name="T33" fmla="*/ 9 h 41"/>
                <a:gd name="T34" fmla="*/ 19 w 112"/>
                <a:gd name="T35" fmla="*/ 3 h 41"/>
                <a:gd name="T36" fmla="*/ 6 w 112"/>
                <a:gd name="T37" fmla="*/ 0 h 41"/>
                <a:gd name="T38" fmla="*/ 0 w 112"/>
                <a:gd name="T39" fmla="*/ 5 h 41"/>
                <a:gd name="T40" fmla="*/ 6 w 112"/>
                <a:gd name="T41" fmla="*/ 0 h 41"/>
                <a:gd name="T42" fmla="*/ 2 w 112"/>
                <a:gd name="T43" fmla="*/ 1 h 41"/>
                <a:gd name="T44" fmla="*/ 0 w 112"/>
                <a:gd name="T45" fmla="*/ 3 h 41"/>
                <a:gd name="T46" fmla="*/ 1 w 112"/>
                <a:gd name="T47" fmla="*/ 7 h 41"/>
                <a:gd name="T48" fmla="*/ 3 w 112"/>
                <a:gd name="T49" fmla="*/ 9 h 41"/>
                <a:gd name="T50" fmla="*/ 9 w 112"/>
                <a:gd name="T51" fmla="*/ 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2" h="41">
                  <a:moveTo>
                    <a:pt x="9" y="5"/>
                  </a:moveTo>
                  <a:lnTo>
                    <a:pt x="3" y="9"/>
                  </a:lnTo>
                  <a:lnTo>
                    <a:pt x="17" y="13"/>
                  </a:lnTo>
                  <a:lnTo>
                    <a:pt x="32" y="18"/>
                  </a:lnTo>
                  <a:lnTo>
                    <a:pt x="48" y="23"/>
                  </a:lnTo>
                  <a:lnTo>
                    <a:pt x="65" y="29"/>
                  </a:lnTo>
                  <a:lnTo>
                    <a:pt x="80" y="34"/>
                  </a:lnTo>
                  <a:lnTo>
                    <a:pt x="94" y="38"/>
                  </a:lnTo>
                  <a:lnTo>
                    <a:pt x="105" y="41"/>
                  </a:lnTo>
                  <a:lnTo>
                    <a:pt x="112" y="41"/>
                  </a:lnTo>
                  <a:lnTo>
                    <a:pt x="112" y="32"/>
                  </a:lnTo>
                  <a:lnTo>
                    <a:pt x="105" y="32"/>
                  </a:lnTo>
                  <a:lnTo>
                    <a:pt x="96" y="29"/>
                  </a:lnTo>
                  <a:lnTo>
                    <a:pt x="82" y="25"/>
                  </a:lnTo>
                  <a:lnTo>
                    <a:pt x="67" y="19"/>
                  </a:lnTo>
                  <a:lnTo>
                    <a:pt x="50" y="14"/>
                  </a:lnTo>
                  <a:lnTo>
                    <a:pt x="34" y="9"/>
                  </a:lnTo>
                  <a:lnTo>
                    <a:pt x="19" y="3"/>
                  </a:lnTo>
                  <a:lnTo>
                    <a:pt x="6" y="0"/>
                  </a:lnTo>
                  <a:lnTo>
                    <a:pt x="0" y="5"/>
                  </a:lnTo>
                  <a:lnTo>
                    <a:pt x="6" y="0"/>
                  </a:lnTo>
                  <a:lnTo>
                    <a:pt x="2" y="1"/>
                  </a:lnTo>
                  <a:lnTo>
                    <a:pt x="0" y="3"/>
                  </a:lnTo>
                  <a:lnTo>
                    <a:pt x="1" y="7"/>
                  </a:lnTo>
                  <a:lnTo>
                    <a:pt x="3" y="9"/>
                  </a:lnTo>
                  <a:lnTo>
                    <a:pt x="9"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47" name="Freeform 1179"/>
            <p:cNvSpPr>
              <a:spLocks/>
            </p:cNvSpPr>
            <p:nvPr/>
          </p:nvSpPr>
          <p:spPr bwMode="auto">
            <a:xfrm>
              <a:off x="3269" y="4115"/>
              <a:ext cx="5" cy="12"/>
            </a:xfrm>
            <a:custGeom>
              <a:avLst/>
              <a:gdLst>
                <a:gd name="T0" fmla="*/ 11 w 16"/>
                <a:gd name="T1" fmla="*/ 35 h 35"/>
                <a:gd name="T2" fmla="*/ 16 w 16"/>
                <a:gd name="T3" fmla="*/ 30 h 35"/>
                <a:gd name="T4" fmla="*/ 16 w 16"/>
                <a:gd name="T5" fmla="*/ 22 h 35"/>
                <a:gd name="T6" fmla="*/ 14 w 16"/>
                <a:gd name="T7" fmla="*/ 13 h 35"/>
                <a:gd name="T8" fmla="*/ 11 w 16"/>
                <a:gd name="T9" fmla="*/ 5 h 35"/>
                <a:gd name="T10" fmla="*/ 9 w 16"/>
                <a:gd name="T11" fmla="*/ 0 h 35"/>
                <a:gd name="T12" fmla="*/ 0 w 16"/>
                <a:gd name="T13" fmla="*/ 0 h 35"/>
                <a:gd name="T14" fmla="*/ 2 w 16"/>
                <a:gd name="T15" fmla="*/ 8 h 35"/>
                <a:gd name="T16" fmla="*/ 4 w 16"/>
                <a:gd name="T17" fmla="*/ 16 h 35"/>
                <a:gd name="T18" fmla="*/ 7 w 16"/>
                <a:gd name="T19" fmla="*/ 22 h 35"/>
                <a:gd name="T20" fmla="*/ 7 w 16"/>
                <a:gd name="T21" fmla="*/ 30 h 35"/>
                <a:gd name="T22" fmla="*/ 11 w 16"/>
                <a:gd name="T23" fmla="*/ 26 h 35"/>
                <a:gd name="T24" fmla="*/ 7 w 16"/>
                <a:gd name="T25" fmla="*/ 30 h 35"/>
                <a:gd name="T26" fmla="*/ 8 w 16"/>
                <a:gd name="T27" fmla="*/ 34 h 35"/>
                <a:gd name="T28" fmla="*/ 11 w 16"/>
                <a:gd name="T29" fmla="*/ 35 h 35"/>
                <a:gd name="T30" fmla="*/ 15 w 16"/>
                <a:gd name="T31" fmla="*/ 34 h 35"/>
                <a:gd name="T32" fmla="*/ 16 w 16"/>
                <a:gd name="T33" fmla="*/ 30 h 35"/>
                <a:gd name="T34" fmla="*/ 11 w 16"/>
                <a:gd name="T35"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35">
                  <a:moveTo>
                    <a:pt x="11" y="35"/>
                  </a:moveTo>
                  <a:lnTo>
                    <a:pt x="16" y="30"/>
                  </a:lnTo>
                  <a:lnTo>
                    <a:pt x="16" y="22"/>
                  </a:lnTo>
                  <a:lnTo>
                    <a:pt x="14" y="13"/>
                  </a:lnTo>
                  <a:lnTo>
                    <a:pt x="11" y="5"/>
                  </a:lnTo>
                  <a:lnTo>
                    <a:pt x="9" y="0"/>
                  </a:lnTo>
                  <a:lnTo>
                    <a:pt x="0" y="0"/>
                  </a:lnTo>
                  <a:lnTo>
                    <a:pt x="2" y="8"/>
                  </a:lnTo>
                  <a:lnTo>
                    <a:pt x="4" y="16"/>
                  </a:lnTo>
                  <a:lnTo>
                    <a:pt x="7" y="22"/>
                  </a:lnTo>
                  <a:lnTo>
                    <a:pt x="7" y="30"/>
                  </a:lnTo>
                  <a:lnTo>
                    <a:pt x="11" y="26"/>
                  </a:lnTo>
                  <a:lnTo>
                    <a:pt x="7" y="30"/>
                  </a:lnTo>
                  <a:lnTo>
                    <a:pt x="8" y="34"/>
                  </a:lnTo>
                  <a:lnTo>
                    <a:pt x="11" y="35"/>
                  </a:lnTo>
                  <a:lnTo>
                    <a:pt x="15" y="34"/>
                  </a:lnTo>
                  <a:lnTo>
                    <a:pt x="16" y="30"/>
                  </a:lnTo>
                  <a:lnTo>
                    <a:pt x="11" y="3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48" name="Freeform 1180"/>
            <p:cNvSpPr>
              <a:spLocks/>
            </p:cNvSpPr>
            <p:nvPr/>
          </p:nvSpPr>
          <p:spPr bwMode="auto">
            <a:xfrm>
              <a:off x="3264" y="4124"/>
              <a:ext cx="8" cy="6"/>
            </a:xfrm>
            <a:custGeom>
              <a:avLst/>
              <a:gdLst>
                <a:gd name="T0" fmla="*/ 0 w 26"/>
                <a:gd name="T1" fmla="*/ 14 h 18"/>
                <a:gd name="T2" fmla="*/ 9 w 26"/>
                <a:gd name="T3" fmla="*/ 16 h 18"/>
                <a:gd name="T4" fmla="*/ 11 w 26"/>
                <a:gd name="T5" fmla="*/ 12 h 18"/>
                <a:gd name="T6" fmla="*/ 15 w 26"/>
                <a:gd name="T7" fmla="*/ 10 h 18"/>
                <a:gd name="T8" fmla="*/ 18 w 26"/>
                <a:gd name="T9" fmla="*/ 9 h 18"/>
                <a:gd name="T10" fmla="*/ 26 w 26"/>
                <a:gd name="T11" fmla="*/ 9 h 18"/>
                <a:gd name="T12" fmla="*/ 26 w 26"/>
                <a:gd name="T13" fmla="*/ 0 h 18"/>
                <a:gd name="T14" fmla="*/ 18 w 26"/>
                <a:gd name="T15" fmla="*/ 0 h 18"/>
                <a:gd name="T16" fmla="*/ 10 w 26"/>
                <a:gd name="T17" fmla="*/ 1 h 18"/>
                <a:gd name="T18" fmla="*/ 4 w 26"/>
                <a:gd name="T19" fmla="*/ 6 h 18"/>
                <a:gd name="T20" fmla="*/ 0 w 26"/>
                <a:gd name="T21" fmla="*/ 11 h 18"/>
                <a:gd name="T22" fmla="*/ 9 w 26"/>
                <a:gd name="T23" fmla="*/ 14 h 18"/>
                <a:gd name="T24" fmla="*/ 0 w 26"/>
                <a:gd name="T25" fmla="*/ 11 h 18"/>
                <a:gd name="T26" fmla="*/ 0 w 26"/>
                <a:gd name="T27" fmla="*/ 15 h 18"/>
                <a:gd name="T28" fmla="*/ 3 w 26"/>
                <a:gd name="T29" fmla="*/ 18 h 18"/>
                <a:gd name="T30" fmla="*/ 7 w 26"/>
                <a:gd name="T31" fmla="*/ 18 h 18"/>
                <a:gd name="T32" fmla="*/ 9 w 26"/>
                <a:gd name="T33" fmla="*/ 16 h 18"/>
                <a:gd name="T34" fmla="*/ 0 w 26"/>
                <a:gd name="T35"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8">
                  <a:moveTo>
                    <a:pt x="0" y="14"/>
                  </a:moveTo>
                  <a:lnTo>
                    <a:pt x="9" y="16"/>
                  </a:lnTo>
                  <a:lnTo>
                    <a:pt x="11" y="12"/>
                  </a:lnTo>
                  <a:lnTo>
                    <a:pt x="15" y="10"/>
                  </a:lnTo>
                  <a:lnTo>
                    <a:pt x="18" y="9"/>
                  </a:lnTo>
                  <a:lnTo>
                    <a:pt x="26" y="9"/>
                  </a:lnTo>
                  <a:lnTo>
                    <a:pt x="26" y="0"/>
                  </a:lnTo>
                  <a:lnTo>
                    <a:pt x="18" y="0"/>
                  </a:lnTo>
                  <a:lnTo>
                    <a:pt x="10" y="1"/>
                  </a:lnTo>
                  <a:lnTo>
                    <a:pt x="4" y="6"/>
                  </a:lnTo>
                  <a:lnTo>
                    <a:pt x="0" y="11"/>
                  </a:lnTo>
                  <a:lnTo>
                    <a:pt x="9" y="14"/>
                  </a:lnTo>
                  <a:lnTo>
                    <a:pt x="0" y="11"/>
                  </a:lnTo>
                  <a:lnTo>
                    <a:pt x="0" y="15"/>
                  </a:lnTo>
                  <a:lnTo>
                    <a:pt x="3" y="18"/>
                  </a:lnTo>
                  <a:lnTo>
                    <a:pt x="7" y="18"/>
                  </a:lnTo>
                  <a:lnTo>
                    <a:pt x="9" y="16"/>
                  </a:lnTo>
                  <a:lnTo>
                    <a:pt x="0"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49" name="Freeform 1181"/>
            <p:cNvSpPr>
              <a:spLocks/>
            </p:cNvSpPr>
            <p:nvPr/>
          </p:nvSpPr>
          <p:spPr bwMode="auto">
            <a:xfrm>
              <a:off x="3237" y="4109"/>
              <a:ext cx="30" cy="19"/>
            </a:xfrm>
            <a:custGeom>
              <a:avLst/>
              <a:gdLst>
                <a:gd name="T0" fmla="*/ 9 w 89"/>
                <a:gd name="T1" fmla="*/ 4 h 59"/>
                <a:gd name="T2" fmla="*/ 3 w 89"/>
                <a:gd name="T3" fmla="*/ 9 h 59"/>
                <a:gd name="T4" fmla="*/ 12 w 89"/>
                <a:gd name="T5" fmla="*/ 13 h 59"/>
                <a:gd name="T6" fmla="*/ 24 w 89"/>
                <a:gd name="T7" fmla="*/ 17 h 59"/>
                <a:gd name="T8" fmla="*/ 35 w 89"/>
                <a:gd name="T9" fmla="*/ 23 h 59"/>
                <a:gd name="T10" fmla="*/ 48 w 89"/>
                <a:gd name="T11" fmla="*/ 30 h 59"/>
                <a:gd name="T12" fmla="*/ 60 w 89"/>
                <a:gd name="T13" fmla="*/ 38 h 59"/>
                <a:gd name="T14" fmla="*/ 70 w 89"/>
                <a:gd name="T15" fmla="*/ 45 h 59"/>
                <a:gd name="T16" fmla="*/ 76 w 89"/>
                <a:gd name="T17" fmla="*/ 52 h 59"/>
                <a:gd name="T18" fmla="*/ 80 w 89"/>
                <a:gd name="T19" fmla="*/ 59 h 59"/>
                <a:gd name="T20" fmla="*/ 89 w 89"/>
                <a:gd name="T21" fmla="*/ 59 h 59"/>
                <a:gd name="T22" fmla="*/ 86 w 89"/>
                <a:gd name="T23" fmla="*/ 47 h 59"/>
                <a:gd name="T24" fmla="*/ 76 w 89"/>
                <a:gd name="T25" fmla="*/ 38 h 59"/>
                <a:gd name="T26" fmla="*/ 65 w 89"/>
                <a:gd name="T27" fmla="*/ 29 h 59"/>
                <a:gd name="T28" fmla="*/ 52 w 89"/>
                <a:gd name="T29" fmla="*/ 21 h 59"/>
                <a:gd name="T30" fmla="*/ 40 w 89"/>
                <a:gd name="T31" fmla="*/ 14 h 59"/>
                <a:gd name="T32" fmla="*/ 26 w 89"/>
                <a:gd name="T33" fmla="*/ 8 h 59"/>
                <a:gd name="T34" fmla="*/ 15 w 89"/>
                <a:gd name="T35" fmla="*/ 4 h 59"/>
                <a:gd name="T36" fmla="*/ 6 w 89"/>
                <a:gd name="T37" fmla="*/ 0 h 59"/>
                <a:gd name="T38" fmla="*/ 0 w 89"/>
                <a:gd name="T39" fmla="*/ 6 h 59"/>
                <a:gd name="T40" fmla="*/ 6 w 89"/>
                <a:gd name="T41" fmla="*/ 0 h 59"/>
                <a:gd name="T42" fmla="*/ 2 w 89"/>
                <a:gd name="T43" fmla="*/ 1 h 59"/>
                <a:gd name="T44" fmla="*/ 0 w 89"/>
                <a:gd name="T45" fmla="*/ 4 h 59"/>
                <a:gd name="T46" fmla="*/ 1 w 89"/>
                <a:gd name="T47" fmla="*/ 7 h 59"/>
                <a:gd name="T48" fmla="*/ 3 w 89"/>
                <a:gd name="T49" fmla="*/ 9 h 59"/>
                <a:gd name="T50" fmla="*/ 9 w 89"/>
                <a:gd name="T51"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9" h="59">
                  <a:moveTo>
                    <a:pt x="9" y="4"/>
                  </a:moveTo>
                  <a:lnTo>
                    <a:pt x="3" y="9"/>
                  </a:lnTo>
                  <a:lnTo>
                    <a:pt x="12" y="13"/>
                  </a:lnTo>
                  <a:lnTo>
                    <a:pt x="24" y="17"/>
                  </a:lnTo>
                  <a:lnTo>
                    <a:pt x="35" y="23"/>
                  </a:lnTo>
                  <a:lnTo>
                    <a:pt x="48" y="30"/>
                  </a:lnTo>
                  <a:lnTo>
                    <a:pt x="60" y="38"/>
                  </a:lnTo>
                  <a:lnTo>
                    <a:pt x="70" y="45"/>
                  </a:lnTo>
                  <a:lnTo>
                    <a:pt x="76" y="52"/>
                  </a:lnTo>
                  <a:lnTo>
                    <a:pt x="80" y="59"/>
                  </a:lnTo>
                  <a:lnTo>
                    <a:pt x="89" y="59"/>
                  </a:lnTo>
                  <a:lnTo>
                    <a:pt x="86" y="47"/>
                  </a:lnTo>
                  <a:lnTo>
                    <a:pt x="76" y="38"/>
                  </a:lnTo>
                  <a:lnTo>
                    <a:pt x="65" y="29"/>
                  </a:lnTo>
                  <a:lnTo>
                    <a:pt x="52" y="21"/>
                  </a:lnTo>
                  <a:lnTo>
                    <a:pt x="40" y="14"/>
                  </a:lnTo>
                  <a:lnTo>
                    <a:pt x="26" y="8"/>
                  </a:lnTo>
                  <a:lnTo>
                    <a:pt x="15" y="4"/>
                  </a:lnTo>
                  <a:lnTo>
                    <a:pt x="6" y="0"/>
                  </a:lnTo>
                  <a:lnTo>
                    <a:pt x="0" y="6"/>
                  </a:lnTo>
                  <a:lnTo>
                    <a:pt x="6" y="0"/>
                  </a:lnTo>
                  <a:lnTo>
                    <a:pt x="2" y="1"/>
                  </a:lnTo>
                  <a:lnTo>
                    <a:pt x="0" y="4"/>
                  </a:lnTo>
                  <a:lnTo>
                    <a:pt x="1" y="7"/>
                  </a:lnTo>
                  <a:lnTo>
                    <a:pt x="3" y="9"/>
                  </a:lnTo>
                  <a:lnTo>
                    <a:pt x="9"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50" name="Freeform 1182"/>
            <p:cNvSpPr>
              <a:spLocks/>
            </p:cNvSpPr>
            <p:nvPr/>
          </p:nvSpPr>
          <p:spPr bwMode="auto">
            <a:xfrm>
              <a:off x="3222" y="4106"/>
              <a:ext cx="18" cy="10"/>
            </a:xfrm>
            <a:custGeom>
              <a:avLst/>
              <a:gdLst>
                <a:gd name="T0" fmla="*/ 9 w 55"/>
                <a:gd name="T1" fmla="*/ 7 h 28"/>
                <a:gd name="T2" fmla="*/ 1 w 55"/>
                <a:gd name="T3" fmla="*/ 8 h 28"/>
                <a:gd name="T4" fmla="*/ 10 w 55"/>
                <a:gd name="T5" fmla="*/ 15 h 28"/>
                <a:gd name="T6" fmla="*/ 18 w 55"/>
                <a:gd name="T7" fmla="*/ 20 h 28"/>
                <a:gd name="T8" fmla="*/ 27 w 55"/>
                <a:gd name="T9" fmla="*/ 23 h 28"/>
                <a:gd name="T10" fmla="*/ 35 w 55"/>
                <a:gd name="T11" fmla="*/ 26 h 28"/>
                <a:gd name="T12" fmla="*/ 43 w 55"/>
                <a:gd name="T13" fmla="*/ 28 h 28"/>
                <a:gd name="T14" fmla="*/ 50 w 55"/>
                <a:gd name="T15" fmla="*/ 26 h 28"/>
                <a:gd name="T16" fmla="*/ 55 w 55"/>
                <a:gd name="T17" fmla="*/ 19 h 28"/>
                <a:gd name="T18" fmla="*/ 55 w 55"/>
                <a:gd name="T19" fmla="*/ 11 h 28"/>
                <a:gd name="T20" fmla="*/ 46 w 55"/>
                <a:gd name="T21" fmla="*/ 13 h 28"/>
                <a:gd name="T22" fmla="*/ 46 w 55"/>
                <a:gd name="T23" fmla="*/ 16 h 28"/>
                <a:gd name="T24" fmla="*/ 46 w 55"/>
                <a:gd name="T25" fmla="*/ 16 h 28"/>
                <a:gd name="T26" fmla="*/ 43 w 55"/>
                <a:gd name="T27" fmla="*/ 16 h 28"/>
                <a:gd name="T28" fmla="*/ 38 w 55"/>
                <a:gd name="T29" fmla="*/ 16 h 28"/>
                <a:gd name="T30" fmla="*/ 30 w 55"/>
                <a:gd name="T31" fmla="*/ 14 h 28"/>
                <a:gd name="T32" fmla="*/ 23 w 55"/>
                <a:gd name="T33" fmla="*/ 11 h 28"/>
                <a:gd name="T34" fmla="*/ 15 w 55"/>
                <a:gd name="T35" fmla="*/ 6 h 28"/>
                <a:gd name="T36" fmla="*/ 8 w 55"/>
                <a:gd name="T37" fmla="*/ 1 h 28"/>
                <a:gd name="T38" fmla="*/ 0 w 55"/>
                <a:gd name="T39" fmla="*/ 3 h 28"/>
                <a:gd name="T40" fmla="*/ 8 w 55"/>
                <a:gd name="T41" fmla="*/ 1 h 28"/>
                <a:gd name="T42" fmla="*/ 5 w 55"/>
                <a:gd name="T43" fmla="*/ 0 h 28"/>
                <a:gd name="T44" fmla="*/ 1 w 55"/>
                <a:gd name="T45" fmla="*/ 1 h 28"/>
                <a:gd name="T46" fmla="*/ 0 w 55"/>
                <a:gd name="T47" fmla="*/ 5 h 28"/>
                <a:gd name="T48" fmla="*/ 1 w 55"/>
                <a:gd name="T49" fmla="*/ 8 h 28"/>
                <a:gd name="T50" fmla="*/ 9 w 55"/>
                <a:gd name="T51" fmla="*/ 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 h="28">
                  <a:moveTo>
                    <a:pt x="9" y="7"/>
                  </a:moveTo>
                  <a:lnTo>
                    <a:pt x="1" y="8"/>
                  </a:lnTo>
                  <a:lnTo>
                    <a:pt x="10" y="15"/>
                  </a:lnTo>
                  <a:lnTo>
                    <a:pt x="18" y="20"/>
                  </a:lnTo>
                  <a:lnTo>
                    <a:pt x="27" y="23"/>
                  </a:lnTo>
                  <a:lnTo>
                    <a:pt x="35" y="26"/>
                  </a:lnTo>
                  <a:lnTo>
                    <a:pt x="43" y="28"/>
                  </a:lnTo>
                  <a:lnTo>
                    <a:pt x="50" y="26"/>
                  </a:lnTo>
                  <a:lnTo>
                    <a:pt x="55" y="19"/>
                  </a:lnTo>
                  <a:lnTo>
                    <a:pt x="55" y="11"/>
                  </a:lnTo>
                  <a:lnTo>
                    <a:pt x="46" y="13"/>
                  </a:lnTo>
                  <a:lnTo>
                    <a:pt x="46" y="16"/>
                  </a:lnTo>
                  <a:lnTo>
                    <a:pt x="46" y="16"/>
                  </a:lnTo>
                  <a:lnTo>
                    <a:pt x="43" y="16"/>
                  </a:lnTo>
                  <a:lnTo>
                    <a:pt x="38" y="16"/>
                  </a:lnTo>
                  <a:lnTo>
                    <a:pt x="30" y="14"/>
                  </a:lnTo>
                  <a:lnTo>
                    <a:pt x="23" y="11"/>
                  </a:lnTo>
                  <a:lnTo>
                    <a:pt x="15" y="6"/>
                  </a:lnTo>
                  <a:lnTo>
                    <a:pt x="8" y="1"/>
                  </a:lnTo>
                  <a:lnTo>
                    <a:pt x="0" y="3"/>
                  </a:lnTo>
                  <a:lnTo>
                    <a:pt x="8" y="1"/>
                  </a:lnTo>
                  <a:lnTo>
                    <a:pt x="5" y="0"/>
                  </a:lnTo>
                  <a:lnTo>
                    <a:pt x="1" y="1"/>
                  </a:lnTo>
                  <a:lnTo>
                    <a:pt x="0" y="5"/>
                  </a:lnTo>
                  <a:lnTo>
                    <a:pt x="1" y="8"/>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51" name="Freeform 1183"/>
            <p:cNvSpPr>
              <a:spLocks/>
            </p:cNvSpPr>
            <p:nvPr/>
          </p:nvSpPr>
          <p:spPr bwMode="auto">
            <a:xfrm>
              <a:off x="3196" y="4100"/>
              <a:ext cx="29" cy="10"/>
            </a:xfrm>
            <a:custGeom>
              <a:avLst/>
              <a:gdLst>
                <a:gd name="T0" fmla="*/ 10 w 85"/>
                <a:gd name="T1" fmla="*/ 5 h 30"/>
                <a:gd name="T2" fmla="*/ 3 w 85"/>
                <a:gd name="T3" fmla="*/ 9 h 30"/>
                <a:gd name="T4" fmla="*/ 13 w 85"/>
                <a:gd name="T5" fmla="*/ 14 h 30"/>
                <a:gd name="T6" fmla="*/ 23 w 85"/>
                <a:gd name="T7" fmla="*/ 17 h 30"/>
                <a:gd name="T8" fmla="*/ 36 w 85"/>
                <a:gd name="T9" fmla="*/ 22 h 30"/>
                <a:gd name="T10" fmla="*/ 47 w 85"/>
                <a:gd name="T11" fmla="*/ 25 h 30"/>
                <a:gd name="T12" fmla="*/ 59 w 85"/>
                <a:gd name="T13" fmla="*/ 28 h 30"/>
                <a:gd name="T14" fmla="*/ 70 w 85"/>
                <a:gd name="T15" fmla="*/ 30 h 30"/>
                <a:gd name="T16" fmla="*/ 78 w 85"/>
                <a:gd name="T17" fmla="*/ 30 h 30"/>
                <a:gd name="T18" fmla="*/ 85 w 85"/>
                <a:gd name="T19" fmla="*/ 25 h 30"/>
                <a:gd name="T20" fmla="*/ 76 w 85"/>
                <a:gd name="T21" fmla="*/ 21 h 30"/>
                <a:gd name="T22" fmla="*/ 76 w 85"/>
                <a:gd name="T23" fmla="*/ 21 h 30"/>
                <a:gd name="T24" fmla="*/ 70 w 85"/>
                <a:gd name="T25" fmla="*/ 21 h 30"/>
                <a:gd name="T26" fmla="*/ 61 w 85"/>
                <a:gd name="T27" fmla="*/ 18 h 30"/>
                <a:gd name="T28" fmla="*/ 50 w 85"/>
                <a:gd name="T29" fmla="*/ 16 h 30"/>
                <a:gd name="T30" fmla="*/ 38 w 85"/>
                <a:gd name="T31" fmla="*/ 13 h 30"/>
                <a:gd name="T32" fmla="*/ 26 w 85"/>
                <a:gd name="T33" fmla="*/ 8 h 30"/>
                <a:gd name="T34" fmla="*/ 15 w 85"/>
                <a:gd name="T35" fmla="*/ 5 h 30"/>
                <a:gd name="T36" fmla="*/ 7 w 85"/>
                <a:gd name="T37" fmla="*/ 0 h 30"/>
                <a:gd name="T38" fmla="*/ 0 w 85"/>
                <a:gd name="T39" fmla="*/ 5 h 30"/>
                <a:gd name="T40" fmla="*/ 7 w 85"/>
                <a:gd name="T41" fmla="*/ 0 h 30"/>
                <a:gd name="T42" fmla="*/ 4 w 85"/>
                <a:gd name="T43" fmla="*/ 0 h 30"/>
                <a:gd name="T44" fmla="*/ 0 w 85"/>
                <a:gd name="T45" fmla="*/ 2 h 30"/>
                <a:gd name="T46" fmla="*/ 0 w 85"/>
                <a:gd name="T47" fmla="*/ 7 h 30"/>
                <a:gd name="T48" fmla="*/ 3 w 85"/>
                <a:gd name="T49" fmla="*/ 9 h 30"/>
                <a:gd name="T50" fmla="*/ 10 w 85"/>
                <a:gd name="T51" fmla="*/ 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5" h="30">
                  <a:moveTo>
                    <a:pt x="10" y="5"/>
                  </a:moveTo>
                  <a:lnTo>
                    <a:pt x="3" y="9"/>
                  </a:lnTo>
                  <a:lnTo>
                    <a:pt x="13" y="14"/>
                  </a:lnTo>
                  <a:lnTo>
                    <a:pt x="23" y="17"/>
                  </a:lnTo>
                  <a:lnTo>
                    <a:pt x="36" y="22"/>
                  </a:lnTo>
                  <a:lnTo>
                    <a:pt x="47" y="25"/>
                  </a:lnTo>
                  <a:lnTo>
                    <a:pt x="59" y="28"/>
                  </a:lnTo>
                  <a:lnTo>
                    <a:pt x="70" y="30"/>
                  </a:lnTo>
                  <a:lnTo>
                    <a:pt x="78" y="30"/>
                  </a:lnTo>
                  <a:lnTo>
                    <a:pt x="85" y="25"/>
                  </a:lnTo>
                  <a:lnTo>
                    <a:pt x="76" y="21"/>
                  </a:lnTo>
                  <a:lnTo>
                    <a:pt x="76" y="21"/>
                  </a:lnTo>
                  <a:lnTo>
                    <a:pt x="70" y="21"/>
                  </a:lnTo>
                  <a:lnTo>
                    <a:pt x="61" y="18"/>
                  </a:lnTo>
                  <a:lnTo>
                    <a:pt x="50" y="16"/>
                  </a:lnTo>
                  <a:lnTo>
                    <a:pt x="38" y="13"/>
                  </a:lnTo>
                  <a:lnTo>
                    <a:pt x="26" y="8"/>
                  </a:lnTo>
                  <a:lnTo>
                    <a:pt x="15" y="5"/>
                  </a:lnTo>
                  <a:lnTo>
                    <a:pt x="7" y="0"/>
                  </a:lnTo>
                  <a:lnTo>
                    <a:pt x="0" y="5"/>
                  </a:lnTo>
                  <a:lnTo>
                    <a:pt x="7" y="0"/>
                  </a:lnTo>
                  <a:lnTo>
                    <a:pt x="4" y="0"/>
                  </a:lnTo>
                  <a:lnTo>
                    <a:pt x="0" y="2"/>
                  </a:lnTo>
                  <a:lnTo>
                    <a:pt x="0" y="7"/>
                  </a:lnTo>
                  <a:lnTo>
                    <a:pt x="3" y="9"/>
                  </a:lnTo>
                  <a:lnTo>
                    <a:pt x="1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52" name="Freeform 1184"/>
            <p:cNvSpPr>
              <a:spLocks/>
            </p:cNvSpPr>
            <p:nvPr/>
          </p:nvSpPr>
          <p:spPr bwMode="auto">
            <a:xfrm>
              <a:off x="3196" y="4102"/>
              <a:ext cx="4" cy="12"/>
            </a:xfrm>
            <a:custGeom>
              <a:avLst/>
              <a:gdLst>
                <a:gd name="T0" fmla="*/ 3 w 12"/>
                <a:gd name="T1" fmla="*/ 33 h 35"/>
                <a:gd name="T2" fmla="*/ 12 w 12"/>
                <a:gd name="T3" fmla="*/ 31 h 35"/>
                <a:gd name="T4" fmla="*/ 10 w 12"/>
                <a:gd name="T5" fmla="*/ 0 h 35"/>
                <a:gd name="T6" fmla="*/ 0 w 12"/>
                <a:gd name="T7" fmla="*/ 0 h 35"/>
                <a:gd name="T8" fmla="*/ 3 w 12"/>
                <a:gd name="T9" fmla="*/ 31 h 35"/>
                <a:gd name="T10" fmla="*/ 12 w 12"/>
                <a:gd name="T11" fmla="*/ 28 h 35"/>
                <a:gd name="T12" fmla="*/ 3 w 12"/>
                <a:gd name="T13" fmla="*/ 31 h 35"/>
                <a:gd name="T14" fmla="*/ 4 w 12"/>
                <a:gd name="T15" fmla="*/ 34 h 35"/>
                <a:gd name="T16" fmla="*/ 7 w 12"/>
                <a:gd name="T17" fmla="*/ 35 h 35"/>
                <a:gd name="T18" fmla="*/ 11 w 12"/>
                <a:gd name="T19" fmla="*/ 34 h 35"/>
                <a:gd name="T20" fmla="*/ 12 w 12"/>
                <a:gd name="T21" fmla="*/ 31 h 35"/>
                <a:gd name="T22" fmla="*/ 3 w 12"/>
                <a:gd name="T23" fmla="*/ 3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35">
                  <a:moveTo>
                    <a:pt x="3" y="33"/>
                  </a:moveTo>
                  <a:lnTo>
                    <a:pt x="12" y="31"/>
                  </a:lnTo>
                  <a:lnTo>
                    <a:pt x="10" y="0"/>
                  </a:lnTo>
                  <a:lnTo>
                    <a:pt x="0" y="0"/>
                  </a:lnTo>
                  <a:lnTo>
                    <a:pt x="3" y="31"/>
                  </a:lnTo>
                  <a:lnTo>
                    <a:pt x="12" y="28"/>
                  </a:lnTo>
                  <a:lnTo>
                    <a:pt x="3" y="31"/>
                  </a:lnTo>
                  <a:lnTo>
                    <a:pt x="4" y="34"/>
                  </a:lnTo>
                  <a:lnTo>
                    <a:pt x="7" y="35"/>
                  </a:lnTo>
                  <a:lnTo>
                    <a:pt x="11" y="34"/>
                  </a:lnTo>
                  <a:lnTo>
                    <a:pt x="12" y="31"/>
                  </a:lnTo>
                  <a:lnTo>
                    <a:pt x="3" y="3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53" name="Freeform 1185"/>
            <p:cNvSpPr>
              <a:spLocks/>
            </p:cNvSpPr>
            <p:nvPr/>
          </p:nvSpPr>
          <p:spPr bwMode="auto">
            <a:xfrm>
              <a:off x="3189" y="4100"/>
              <a:ext cx="11" cy="13"/>
            </a:xfrm>
            <a:custGeom>
              <a:avLst/>
              <a:gdLst>
                <a:gd name="T0" fmla="*/ 0 w 33"/>
                <a:gd name="T1" fmla="*/ 4 h 39"/>
                <a:gd name="T2" fmla="*/ 1 w 33"/>
                <a:gd name="T3" fmla="*/ 7 h 39"/>
                <a:gd name="T4" fmla="*/ 24 w 33"/>
                <a:gd name="T5" fmla="*/ 39 h 39"/>
                <a:gd name="T6" fmla="*/ 33 w 33"/>
                <a:gd name="T7" fmla="*/ 34 h 39"/>
                <a:gd name="T8" fmla="*/ 10 w 33"/>
                <a:gd name="T9" fmla="*/ 2 h 39"/>
                <a:gd name="T10" fmla="*/ 11 w 33"/>
                <a:gd name="T11" fmla="*/ 4 h 39"/>
                <a:gd name="T12" fmla="*/ 10 w 33"/>
                <a:gd name="T13" fmla="*/ 2 h 39"/>
                <a:gd name="T14" fmla="*/ 8 w 33"/>
                <a:gd name="T15" fmla="*/ 0 h 39"/>
                <a:gd name="T16" fmla="*/ 4 w 33"/>
                <a:gd name="T17" fmla="*/ 0 h 39"/>
                <a:gd name="T18" fmla="*/ 1 w 33"/>
                <a:gd name="T19" fmla="*/ 3 h 39"/>
                <a:gd name="T20" fmla="*/ 1 w 33"/>
                <a:gd name="T21" fmla="*/ 7 h 39"/>
                <a:gd name="T22" fmla="*/ 0 w 33"/>
                <a:gd name="T23" fmla="*/ 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39">
                  <a:moveTo>
                    <a:pt x="0" y="4"/>
                  </a:moveTo>
                  <a:lnTo>
                    <a:pt x="1" y="7"/>
                  </a:lnTo>
                  <a:lnTo>
                    <a:pt x="24" y="39"/>
                  </a:lnTo>
                  <a:lnTo>
                    <a:pt x="33" y="34"/>
                  </a:lnTo>
                  <a:lnTo>
                    <a:pt x="10" y="2"/>
                  </a:lnTo>
                  <a:lnTo>
                    <a:pt x="11" y="4"/>
                  </a:lnTo>
                  <a:lnTo>
                    <a:pt x="10" y="2"/>
                  </a:lnTo>
                  <a:lnTo>
                    <a:pt x="8" y="0"/>
                  </a:lnTo>
                  <a:lnTo>
                    <a:pt x="4" y="0"/>
                  </a:lnTo>
                  <a:lnTo>
                    <a:pt x="1" y="3"/>
                  </a:lnTo>
                  <a:lnTo>
                    <a:pt x="1" y="7"/>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54" name="Freeform 1186"/>
            <p:cNvSpPr>
              <a:spLocks/>
            </p:cNvSpPr>
            <p:nvPr/>
          </p:nvSpPr>
          <p:spPr bwMode="auto">
            <a:xfrm>
              <a:off x="3189" y="4101"/>
              <a:ext cx="4" cy="2"/>
            </a:xfrm>
            <a:custGeom>
              <a:avLst/>
              <a:gdLst>
                <a:gd name="T0" fmla="*/ 11 w 11"/>
                <a:gd name="T1" fmla="*/ 6 h 6"/>
                <a:gd name="T2" fmla="*/ 11 w 11"/>
                <a:gd name="T3" fmla="*/ 6 h 6"/>
                <a:gd name="T4" fmla="*/ 11 w 11"/>
                <a:gd name="T5" fmla="*/ 1 h 6"/>
                <a:gd name="T6" fmla="*/ 11 w 11"/>
                <a:gd name="T7" fmla="*/ 0 h 6"/>
                <a:gd name="T8" fmla="*/ 0 w 11"/>
                <a:gd name="T9" fmla="*/ 0 h 6"/>
                <a:gd name="T10" fmla="*/ 0 w 11"/>
                <a:gd name="T11" fmla="*/ 1 h 6"/>
                <a:gd name="T12" fmla="*/ 11 w 11"/>
                <a:gd name="T13" fmla="*/ 1 h 6"/>
                <a:gd name="T14" fmla="*/ 11 w 11"/>
                <a:gd name="T15" fmla="*/ 0 h 6"/>
                <a:gd name="T16" fmla="*/ 0 w 11"/>
                <a:gd name="T17" fmla="*/ 0 h 6"/>
                <a:gd name="T18" fmla="*/ 0 w 11"/>
                <a:gd name="T19" fmla="*/ 1 h 6"/>
                <a:gd name="T20" fmla="*/ 0 w 11"/>
                <a:gd name="T21" fmla="*/ 6 h 6"/>
                <a:gd name="T22" fmla="*/ 0 w 11"/>
                <a:gd name="T23" fmla="*/ 6 h 6"/>
                <a:gd name="T24" fmla="*/ 11 w 11"/>
                <a:gd name="T2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6">
                  <a:moveTo>
                    <a:pt x="11" y="6"/>
                  </a:moveTo>
                  <a:lnTo>
                    <a:pt x="11" y="6"/>
                  </a:lnTo>
                  <a:lnTo>
                    <a:pt x="11" y="1"/>
                  </a:lnTo>
                  <a:lnTo>
                    <a:pt x="11" y="0"/>
                  </a:lnTo>
                  <a:lnTo>
                    <a:pt x="0" y="0"/>
                  </a:lnTo>
                  <a:lnTo>
                    <a:pt x="0" y="1"/>
                  </a:lnTo>
                  <a:lnTo>
                    <a:pt x="11" y="1"/>
                  </a:lnTo>
                  <a:lnTo>
                    <a:pt x="11" y="0"/>
                  </a:lnTo>
                  <a:lnTo>
                    <a:pt x="0" y="0"/>
                  </a:lnTo>
                  <a:lnTo>
                    <a:pt x="0" y="1"/>
                  </a:lnTo>
                  <a:lnTo>
                    <a:pt x="0" y="6"/>
                  </a:lnTo>
                  <a:lnTo>
                    <a:pt x="0" y="6"/>
                  </a:lnTo>
                  <a:lnTo>
                    <a:pt x="11"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55" name="Freeform 1187"/>
            <p:cNvSpPr>
              <a:spLocks/>
            </p:cNvSpPr>
            <p:nvPr/>
          </p:nvSpPr>
          <p:spPr bwMode="auto">
            <a:xfrm>
              <a:off x="3182" y="4103"/>
              <a:ext cx="11" cy="8"/>
            </a:xfrm>
            <a:custGeom>
              <a:avLst/>
              <a:gdLst>
                <a:gd name="T0" fmla="*/ 0 w 33"/>
                <a:gd name="T1" fmla="*/ 18 h 23"/>
                <a:gd name="T2" fmla="*/ 10 w 33"/>
                <a:gd name="T3" fmla="*/ 20 h 23"/>
                <a:gd name="T4" fmla="*/ 13 w 33"/>
                <a:gd name="T5" fmla="*/ 18 h 23"/>
                <a:gd name="T6" fmla="*/ 21 w 33"/>
                <a:gd name="T7" fmla="*/ 15 h 23"/>
                <a:gd name="T8" fmla="*/ 27 w 33"/>
                <a:gd name="T9" fmla="*/ 9 h 23"/>
                <a:gd name="T10" fmla="*/ 33 w 33"/>
                <a:gd name="T11" fmla="*/ 0 h 23"/>
                <a:gd name="T12" fmla="*/ 22 w 33"/>
                <a:gd name="T13" fmla="*/ 0 h 23"/>
                <a:gd name="T14" fmla="*/ 21 w 33"/>
                <a:gd name="T15" fmla="*/ 2 h 23"/>
                <a:gd name="T16" fmla="*/ 16 w 33"/>
                <a:gd name="T17" fmla="*/ 6 h 23"/>
                <a:gd name="T18" fmla="*/ 8 w 33"/>
                <a:gd name="T19" fmla="*/ 9 h 23"/>
                <a:gd name="T20" fmla="*/ 1 w 33"/>
                <a:gd name="T21" fmla="*/ 17 h 23"/>
                <a:gd name="T22" fmla="*/ 11 w 33"/>
                <a:gd name="T23" fmla="*/ 18 h 23"/>
                <a:gd name="T24" fmla="*/ 1 w 33"/>
                <a:gd name="T25" fmla="*/ 17 h 23"/>
                <a:gd name="T26" fmla="*/ 2 w 33"/>
                <a:gd name="T27" fmla="*/ 21 h 23"/>
                <a:gd name="T28" fmla="*/ 5 w 33"/>
                <a:gd name="T29" fmla="*/ 23 h 23"/>
                <a:gd name="T30" fmla="*/ 8 w 33"/>
                <a:gd name="T31" fmla="*/ 22 h 23"/>
                <a:gd name="T32" fmla="*/ 10 w 33"/>
                <a:gd name="T33" fmla="*/ 20 h 23"/>
                <a:gd name="T34" fmla="*/ 0 w 33"/>
                <a:gd name="T35"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23">
                  <a:moveTo>
                    <a:pt x="0" y="18"/>
                  </a:moveTo>
                  <a:lnTo>
                    <a:pt x="10" y="20"/>
                  </a:lnTo>
                  <a:lnTo>
                    <a:pt x="13" y="18"/>
                  </a:lnTo>
                  <a:lnTo>
                    <a:pt x="21" y="15"/>
                  </a:lnTo>
                  <a:lnTo>
                    <a:pt x="27" y="9"/>
                  </a:lnTo>
                  <a:lnTo>
                    <a:pt x="33" y="0"/>
                  </a:lnTo>
                  <a:lnTo>
                    <a:pt x="22" y="0"/>
                  </a:lnTo>
                  <a:lnTo>
                    <a:pt x="21" y="2"/>
                  </a:lnTo>
                  <a:lnTo>
                    <a:pt x="16" y="6"/>
                  </a:lnTo>
                  <a:lnTo>
                    <a:pt x="8" y="9"/>
                  </a:lnTo>
                  <a:lnTo>
                    <a:pt x="1" y="17"/>
                  </a:lnTo>
                  <a:lnTo>
                    <a:pt x="11" y="18"/>
                  </a:lnTo>
                  <a:lnTo>
                    <a:pt x="1" y="17"/>
                  </a:lnTo>
                  <a:lnTo>
                    <a:pt x="2" y="21"/>
                  </a:lnTo>
                  <a:lnTo>
                    <a:pt x="5" y="23"/>
                  </a:lnTo>
                  <a:lnTo>
                    <a:pt x="8" y="22"/>
                  </a:lnTo>
                  <a:lnTo>
                    <a:pt x="10" y="20"/>
                  </a:lnTo>
                  <a:lnTo>
                    <a:pt x="0"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56" name="Freeform 1188"/>
            <p:cNvSpPr>
              <a:spLocks/>
            </p:cNvSpPr>
            <p:nvPr/>
          </p:nvSpPr>
          <p:spPr bwMode="auto">
            <a:xfrm>
              <a:off x="3176" y="4098"/>
              <a:ext cx="10" cy="11"/>
            </a:xfrm>
            <a:custGeom>
              <a:avLst/>
              <a:gdLst>
                <a:gd name="T0" fmla="*/ 11 w 29"/>
                <a:gd name="T1" fmla="*/ 5 h 32"/>
                <a:gd name="T2" fmla="*/ 1 w 29"/>
                <a:gd name="T3" fmla="*/ 7 h 32"/>
                <a:gd name="T4" fmla="*/ 8 w 29"/>
                <a:gd name="T5" fmla="*/ 16 h 32"/>
                <a:gd name="T6" fmla="*/ 13 w 29"/>
                <a:gd name="T7" fmla="*/ 22 h 32"/>
                <a:gd name="T8" fmla="*/ 17 w 29"/>
                <a:gd name="T9" fmla="*/ 29 h 32"/>
                <a:gd name="T10" fmla="*/ 18 w 29"/>
                <a:gd name="T11" fmla="*/ 32 h 32"/>
                <a:gd name="T12" fmla="*/ 29 w 29"/>
                <a:gd name="T13" fmla="*/ 32 h 32"/>
                <a:gd name="T14" fmla="*/ 26 w 29"/>
                <a:gd name="T15" fmla="*/ 24 h 32"/>
                <a:gd name="T16" fmla="*/ 20 w 29"/>
                <a:gd name="T17" fmla="*/ 17 h 32"/>
                <a:gd name="T18" fmla="*/ 15 w 29"/>
                <a:gd name="T19" fmla="*/ 9 h 32"/>
                <a:gd name="T20" fmla="*/ 10 w 29"/>
                <a:gd name="T21" fmla="*/ 3 h 32"/>
                <a:gd name="T22" fmla="*/ 0 w 29"/>
                <a:gd name="T23" fmla="*/ 5 h 32"/>
                <a:gd name="T24" fmla="*/ 10 w 29"/>
                <a:gd name="T25" fmla="*/ 3 h 32"/>
                <a:gd name="T26" fmla="*/ 8 w 29"/>
                <a:gd name="T27" fmla="*/ 0 h 32"/>
                <a:gd name="T28" fmla="*/ 4 w 29"/>
                <a:gd name="T29" fmla="*/ 0 h 32"/>
                <a:gd name="T30" fmla="*/ 1 w 29"/>
                <a:gd name="T31" fmla="*/ 4 h 32"/>
                <a:gd name="T32" fmla="*/ 1 w 29"/>
                <a:gd name="T33" fmla="*/ 7 h 32"/>
                <a:gd name="T34" fmla="*/ 11 w 29"/>
                <a:gd name="T35" fmla="*/ 5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32">
                  <a:moveTo>
                    <a:pt x="11" y="5"/>
                  </a:moveTo>
                  <a:lnTo>
                    <a:pt x="1" y="7"/>
                  </a:lnTo>
                  <a:lnTo>
                    <a:pt x="8" y="16"/>
                  </a:lnTo>
                  <a:lnTo>
                    <a:pt x="13" y="22"/>
                  </a:lnTo>
                  <a:lnTo>
                    <a:pt x="17" y="29"/>
                  </a:lnTo>
                  <a:lnTo>
                    <a:pt x="18" y="32"/>
                  </a:lnTo>
                  <a:lnTo>
                    <a:pt x="29" y="32"/>
                  </a:lnTo>
                  <a:lnTo>
                    <a:pt x="26" y="24"/>
                  </a:lnTo>
                  <a:lnTo>
                    <a:pt x="20" y="17"/>
                  </a:lnTo>
                  <a:lnTo>
                    <a:pt x="15" y="9"/>
                  </a:lnTo>
                  <a:lnTo>
                    <a:pt x="10" y="3"/>
                  </a:lnTo>
                  <a:lnTo>
                    <a:pt x="0" y="5"/>
                  </a:lnTo>
                  <a:lnTo>
                    <a:pt x="10" y="3"/>
                  </a:lnTo>
                  <a:lnTo>
                    <a:pt x="8" y="0"/>
                  </a:lnTo>
                  <a:lnTo>
                    <a:pt x="4" y="0"/>
                  </a:lnTo>
                  <a:lnTo>
                    <a:pt x="1" y="4"/>
                  </a:lnTo>
                  <a:lnTo>
                    <a:pt x="1" y="7"/>
                  </a:lnTo>
                  <a:lnTo>
                    <a:pt x="11"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57" name="Freeform 1189"/>
            <p:cNvSpPr>
              <a:spLocks/>
            </p:cNvSpPr>
            <p:nvPr/>
          </p:nvSpPr>
          <p:spPr bwMode="auto">
            <a:xfrm>
              <a:off x="3171" y="4100"/>
              <a:ext cx="9" cy="6"/>
            </a:xfrm>
            <a:custGeom>
              <a:avLst/>
              <a:gdLst>
                <a:gd name="T0" fmla="*/ 11 w 26"/>
                <a:gd name="T1" fmla="*/ 12 h 17"/>
                <a:gd name="T2" fmla="*/ 5 w 26"/>
                <a:gd name="T3" fmla="*/ 17 h 17"/>
                <a:gd name="T4" fmla="*/ 12 w 26"/>
                <a:gd name="T5" fmla="*/ 16 h 17"/>
                <a:gd name="T6" fmla="*/ 18 w 26"/>
                <a:gd name="T7" fmla="*/ 14 h 17"/>
                <a:gd name="T8" fmla="*/ 24 w 26"/>
                <a:gd name="T9" fmla="*/ 8 h 17"/>
                <a:gd name="T10" fmla="*/ 26 w 26"/>
                <a:gd name="T11" fmla="*/ 0 h 17"/>
                <a:gd name="T12" fmla="*/ 15 w 26"/>
                <a:gd name="T13" fmla="*/ 0 h 17"/>
                <a:gd name="T14" fmla="*/ 15 w 26"/>
                <a:gd name="T15" fmla="*/ 3 h 17"/>
                <a:gd name="T16" fmla="*/ 14 w 26"/>
                <a:gd name="T17" fmla="*/ 4 h 17"/>
                <a:gd name="T18" fmla="*/ 10 w 26"/>
                <a:gd name="T19" fmla="*/ 7 h 17"/>
                <a:gd name="T20" fmla="*/ 5 w 26"/>
                <a:gd name="T21" fmla="*/ 8 h 17"/>
                <a:gd name="T22" fmla="*/ 0 w 26"/>
                <a:gd name="T23" fmla="*/ 12 h 17"/>
                <a:gd name="T24" fmla="*/ 5 w 26"/>
                <a:gd name="T25" fmla="*/ 8 h 17"/>
                <a:gd name="T26" fmla="*/ 2 w 26"/>
                <a:gd name="T27" fmla="*/ 9 h 17"/>
                <a:gd name="T28" fmla="*/ 1 w 26"/>
                <a:gd name="T29" fmla="*/ 12 h 17"/>
                <a:gd name="T30" fmla="*/ 2 w 26"/>
                <a:gd name="T31" fmla="*/ 16 h 17"/>
                <a:gd name="T32" fmla="*/ 5 w 26"/>
                <a:gd name="T33" fmla="*/ 17 h 17"/>
                <a:gd name="T34" fmla="*/ 11 w 26"/>
                <a:gd name="T35"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7">
                  <a:moveTo>
                    <a:pt x="11" y="12"/>
                  </a:moveTo>
                  <a:lnTo>
                    <a:pt x="5" y="17"/>
                  </a:lnTo>
                  <a:lnTo>
                    <a:pt x="12" y="16"/>
                  </a:lnTo>
                  <a:lnTo>
                    <a:pt x="18" y="14"/>
                  </a:lnTo>
                  <a:lnTo>
                    <a:pt x="24" y="8"/>
                  </a:lnTo>
                  <a:lnTo>
                    <a:pt x="26" y="0"/>
                  </a:lnTo>
                  <a:lnTo>
                    <a:pt x="15" y="0"/>
                  </a:lnTo>
                  <a:lnTo>
                    <a:pt x="15" y="3"/>
                  </a:lnTo>
                  <a:lnTo>
                    <a:pt x="14" y="4"/>
                  </a:lnTo>
                  <a:lnTo>
                    <a:pt x="10" y="7"/>
                  </a:lnTo>
                  <a:lnTo>
                    <a:pt x="5" y="8"/>
                  </a:lnTo>
                  <a:lnTo>
                    <a:pt x="0" y="12"/>
                  </a:lnTo>
                  <a:lnTo>
                    <a:pt x="5" y="8"/>
                  </a:lnTo>
                  <a:lnTo>
                    <a:pt x="2" y="9"/>
                  </a:lnTo>
                  <a:lnTo>
                    <a:pt x="1" y="12"/>
                  </a:lnTo>
                  <a:lnTo>
                    <a:pt x="2" y="16"/>
                  </a:lnTo>
                  <a:lnTo>
                    <a:pt x="5" y="17"/>
                  </a:lnTo>
                  <a:lnTo>
                    <a:pt x="11"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58" name="Freeform 1190"/>
            <p:cNvSpPr>
              <a:spLocks/>
            </p:cNvSpPr>
            <p:nvPr/>
          </p:nvSpPr>
          <p:spPr bwMode="auto">
            <a:xfrm>
              <a:off x="3166" y="4104"/>
              <a:ext cx="9" cy="8"/>
            </a:xfrm>
            <a:custGeom>
              <a:avLst/>
              <a:gdLst>
                <a:gd name="T0" fmla="*/ 0 w 26"/>
                <a:gd name="T1" fmla="*/ 5 h 25"/>
                <a:gd name="T2" fmla="*/ 0 w 26"/>
                <a:gd name="T3" fmla="*/ 5 h 25"/>
                <a:gd name="T4" fmla="*/ 1 w 26"/>
                <a:gd name="T5" fmla="*/ 20 h 25"/>
                <a:gd name="T6" fmla="*/ 12 w 26"/>
                <a:gd name="T7" fmla="*/ 25 h 25"/>
                <a:gd name="T8" fmla="*/ 23 w 26"/>
                <a:gd name="T9" fmla="*/ 17 h 25"/>
                <a:gd name="T10" fmla="*/ 26 w 26"/>
                <a:gd name="T11" fmla="*/ 0 h 25"/>
                <a:gd name="T12" fmla="*/ 15 w 26"/>
                <a:gd name="T13" fmla="*/ 0 h 25"/>
                <a:gd name="T14" fmla="*/ 14 w 26"/>
                <a:gd name="T15" fmla="*/ 12 h 25"/>
                <a:gd name="T16" fmla="*/ 10 w 26"/>
                <a:gd name="T17" fmla="*/ 15 h 25"/>
                <a:gd name="T18" fmla="*/ 10 w 26"/>
                <a:gd name="T19" fmla="*/ 15 h 25"/>
                <a:gd name="T20" fmla="*/ 9 w 26"/>
                <a:gd name="T21" fmla="*/ 5 h 25"/>
                <a:gd name="T22" fmla="*/ 9 w 26"/>
                <a:gd name="T23" fmla="*/ 5 h 25"/>
                <a:gd name="T24" fmla="*/ 0 w 26"/>
                <a:gd name="T25" fmla="*/ 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25">
                  <a:moveTo>
                    <a:pt x="0" y="5"/>
                  </a:moveTo>
                  <a:lnTo>
                    <a:pt x="0" y="5"/>
                  </a:lnTo>
                  <a:lnTo>
                    <a:pt x="1" y="20"/>
                  </a:lnTo>
                  <a:lnTo>
                    <a:pt x="12" y="25"/>
                  </a:lnTo>
                  <a:lnTo>
                    <a:pt x="23" y="17"/>
                  </a:lnTo>
                  <a:lnTo>
                    <a:pt x="26" y="0"/>
                  </a:lnTo>
                  <a:lnTo>
                    <a:pt x="15" y="0"/>
                  </a:lnTo>
                  <a:lnTo>
                    <a:pt x="14" y="12"/>
                  </a:lnTo>
                  <a:lnTo>
                    <a:pt x="10" y="15"/>
                  </a:lnTo>
                  <a:lnTo>
                    <a:pt x="10" y="15"/>
                  </a:lnTo>
                  <a:lnTo>
                    <a:pt x="9" y="5"/>
                  </a:lnTo>
                  <a:lnTo>
                    <a:pt x="9" y="5"/>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59" name="Freeform 1191"/>
            <p:cNvSpPr>
              <a:spLocks/>
            </p:cNvSpPr>
            <p:nvPr/>
          </p:nvSpPr>
          <p:spPr bwMode="auto">
            <a:xfrm>
              <a:off x="3155" y="4075"/>
              <a:ext cx="14" cy="31"/>
            </a:xfrm>
            <a:custGeom>
              <a:avLst/>
              <a:gdLst>
                <a:gd name="T0" fmla="*/ 9 w 41"/>
                <a:gd name="T1" fmla="*/ 3 h 93"/>
                <a:gd name="T2" fmla="*/ 1 w 41"/>
                <a:gd name="T3" fmla="*/ 8 h 93"/>
                <a:gd name="T4" fmla="*/ 15 w 41"/>
                <a:gd name="T5" fmla="*/ 27 h 93"/>
                <a:gd name="T6" fmla="*/ 25 w 41"/>
                <a:gd name="T7" fmla="*/ 50 h 93"/>
                <a:gd name="T8" fmla="*/ 31 w 41"/>
                <a:gd name="T9" fmla="*/ 74 h 93"/>
                <a:gd name="T10" fmla="*/ 32 w 41"/>
                <a:gd name="T11" fmla="*/ 93 h 93"/>
                <a:gd name="T12" fmla="*/ 41 w 41"/>
                <a:gd name="T13" fmla="*/ 93 h 93"/>
                <a:gd name="T14" fmla="*/ 40 w 41"/>
                <a:gd name="T15" fmla="*/ 74 h 93"/>
                <a:gd name="T16" fmla="*/ 34 w 41"/>
                <a:gd name="T17" fmla="*/ 47 h 93"/>
                <a:gd name="T18" fmla="*/ 24 w 41"/>
                <a:gd name="T19" fmla="*/ 22 h 93"/>
                <a:gd name="T20" fmla="*/ 8 w 41"/>
                <a:gd name="T21" fmla="*/ 1 h 93"/>
                <a:gd name="T22" fmla="*/ 0 w 41"/>
                <a:gd name="T23" fmla="*/ 7 h 93"/>
                <a:gd name="T24" fmla="*/ 8 w 41"/>
                <a:gd name="T25" fmla="*/ 1 h 93"/>
                <a:gd name="T26" fmla="*/ 4 w 41"/>
                <a:gd name="T27" fmla="*/ 0 h 93"/>
                <a:gd name="T28" fmla="*/ 1 w 41"/>
                <a:gd name="T29" fmla="*/ 1 h 93"/>
                <a:gd name="T30" fmla="*/ 0 w 41"/>
                <a:gd name="T31" fmla="*/ 5 h 93"/>
                <a:gd name="T32" fmla="*/ 1 w 41"/>
                <a:gd name="T33" fmla="*/ 8 h 93"/>
                <a:gd name="T34" fmla="*/ 9 w 41"/>
                <a:gd name="T35" fmla="*/ 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 h="93">
                  <a:moveTo>
                    <a:pt x="9" y="3"/>
                  </a:moveTo>
                  <a:lnTo>
                    <a:pt x="1" y="8"/>
                  </a:lnTo>
                  <a:lnTo>
                    <a:pt x="15" y="27"/>
                  </a:lnTo>
                  <a:lnTo>
                    <a:pt x="25" y="50"/>
                  </a:lnTo>
                  <a:lnTo>
                    <a:pt x="31" y="74"/>
                  </a:lnTo>
                  <a:lnTo>
                    <a:pt x="32" y="93"/>
                  </a:lnTo>
                  <a:lnTo>
                    <a:pt x="41" y="93"/>
                  </a:lnTo>
                  <a:lnTo>
                    <a:pt x="40" y="74"/>
                  </a:lnTo>
                  <a:lnTo>
                    <a:pt x="34" y="47"/>
                  </a:lnTo>
                  <a:lnTo>
                    <a:pt x="24" y="22"/>
                  </a:lnTo>
                  <a:lnTo>
                    <a:pt x="8" y="1"/>
                  </a:lnTo>
                  <a:lnTo>
                    <a:pt x="0" y="7"/>
                  </a:lnTo>
                  <a:lnTo>
                    <a:pt x="8" y="1"/>
                  </a:lnTo>
                  <a:lnTo>
                    <a:pt x="4" y="0"/>
                  </a:lnTo>
                  <a:lnTo>
                    <a:pt x="1" y="1"/>
                  </a:lnTo>
                  <a:lnTo>
                    <a:pt x="0" y="5"/>
                  </a:lnTo>
                  <a:lnTo>
                    <a:pt x="1" y="8"/>
                  </a:lnTo>
                  <a:lnTo>
                    <a:pt x="9"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60" name="Freeform 1192"/>
            <p:cNvSpPr>
              <a:spLocks/>
            </p:cNvSpPr>
            <p:nvPr/>
          </p:nvSpPr>
          <p:spPr bwMode="auto">
            <a:xfrm>
              <a:off x="3155" y="4076"/>
              <a:ext cx="6" cy="27"/>
            </a:xfrm>
            <a:custGeom>
              <a:avLst/>
              <a:gdLst>
                <a:gd name="T0" fmla="*/ 15 w 16"/>
                <a:gd name="T1" fmla="*/ 81 h 81"/>
                <a:gd name="T2" fmla="*/ 15 w 16"/>
                <a:gd name="T3" fmla="*/ 81 h 81"/>
                <a:gd name="T4" fmla="*/ 15 w 16"/>
                <a:gd name="T5" fmla="*/ 67 h 81"/>
                <a:gd name="T6" fmla="*/ 16 w 16"/>
                <a:gd name="T7" fmla="*/ 44 h 81"/>
                <a:gd name="T8" fmla="*/ 14 w 16"/>
                <a:gd name="T9" fmla="*/ 19 h 81"/>
                <a:gd name="T10" fmla="*/ 9 w 16"/>
                <a:gd name="T11" fmla="*/ 0 h 81"/>
                <a:gd name="T12" fmla="*/ 0 w 16"/>
                <a:gd name="T13" fmla="*/ 4 h 81"/>
                <a:gd name="T14" fmla="*/ 4 w 16"/>
                <a:gd name="T15" fmla="*/ 19 h 81"/>
                <a:gd name="T16" fmla="*/ 4 w 16"/>
                <a:gd name="T17" fmla="*/ 44 h 81"/>
                <a:gd name="T18" fmla="*/ 3 w 16"/>
                <a:gd name="T19" fmla="*/ 67 h 81"/>
                <a:gd name="T20" fmla="*/ 3 w 16"/>
                <a:gd name="T21" fmla="*/ 81 h 81"/>
                <a:gd name="T22" fmla="*/ 3 w 16"/>
                <a:gd name="T23" fmla="*/ 81 h 81"/>
                <a:gd name="T24" fmla="*/ 15 w 16"/>
                <a:gd name="T25"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81">
                  <a:moveTo>
                    <a:pt x="15" y="81"/>
                  </a:moveTo>
                  <a:lnTo>
                    <a:pt x="15" y="81"/>
                  </a:lnTo>
                  <a:lnTo>
                    <a:pt x="15" y="67"/>
                  </a:lnTo>
                  <a:lnTo>
                    <a:pt x="16" y="44"/>
                  </a:lnTo>
                  <a:lnTo>
                    <a:pt x="14" y="19"/>
                  </a:lnTo>
                  <a:lnTo>
                    <a:pt x="9" y="0"/>
                  </a:lnTo>
                  <a:lnTo>
                    <a:pt x="0" y="4"/>
                  </a:lnTo>
                  <a:lnTo>
                    <a:pt x="4" y="19"/>
                  </a:lnTo>
                  <a:lnTo>
                    <a:pt x="4" y="44"/>
                  </a:lnTo>
                  <a:lnTo>
                    <a:pt x="3" y="67"/>
                  </a:lnTo>
                  <a:lnTo>
                    <a:pt x="3" y="81"/>
                  </a:lnTo>
                  <a:lnTo>
                    <a:pt x="3" y="81"/>
                  </a:lnTo>
                  <a:lnTo>
                    <a:pt x="15" y="8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61" name="Freeform 1193"/>
            <p:cNvSpPr>
              <a:spLocks/>
            </p:cNvSpPr>
            <p:nvPr/>
          </p:nvSpPr>
          <p:spPr bwMode="auto">
            <a:xfrm>
              <a:off x="3148" y="4103"/>
              <a:ext cx="12" cy="6"/>
            </a:xfrm>
            <a:custGeom>
              <a:avLst/>
              <a:gdLst>
                <a:gd name="T0" fmla="*/ 0 w 37"/>
                <a:gd name="T1" fmla="*/ 10 h 18"/>
                <a:gd name="T2" fmla="*/ 5 w 37"/>
                <a:gd name="T3" fmla="*/ 18 h 18"/>
                <a:gd name="T4" fmla="*/ 16 w 37"/>
                <a:gd name="T5" fmla="*/ 16 h 18"/>
                <a:gd name="T6" fmla="*/ 25 w 37"/>
                <a:gd name="T7" fmla="*/ 12 h 18"/>
                <a:gd name="T8" fmla="*/ 32 w 37"/>
                <a:gd name="T9" fmla="*/ 8 h 18"/>
                <a:gd name="T10" fmla="*/ 37 w 37"/>
                <a:gd name="T11" fmla="*/ 0 h 18"/>
                <a:gd name="T12" fmla="*/ 25 w 37"/>
                <a:gd name="T13" fmla="*/ 0 h 18"/>
                <a:gd name="T14" fmla="*/ 25 w 37"/>
                <a:gd name="T15" fmla="*/ 1 h 18"/>
                <a:gd name="T16" fmla="*/ 21 w 37"/>
                <a:gd name="T17" fmla="*/ 3 h 18"/>
                <a:gd name="T18" fmla="*/ 14 w 37"/>
                <a:gd name="T19" fmla="*/ 7 h 18"/>
                <a:gd name="T20" fmla="*/ 5 w 37"/>
                <a:gd name="T21" fmla="*/ 7 h 18"/>
                <a:gd name="T22" fmla="*/ 9 w 37"/>
                <a:gd name="T23" fmla="*/ 15 h 18"/>
                <a:gd name="T24" fmla="*/ 5 w 37"/>
                <a:gd name="T25" fmla="*/ 7 h 18"/>
                <a:gd name="T26" fmla="*/ 1 w 37"/>
                <a:gd name="T27" fmla="*/ 9 h 18"/>
                <a:gd name="T28" fmla="*/ 0 w 37"/>
                <a:gd name="T29" fmla="*/ 12 h 18"/>
                <a:gd name="T30" fmla="*/ 1 w 37"/>
                <a:gd name="T31" fmla="*/ 16 h 18"/>
                <a:gd name="T32" fmla="*/ 5 w 37"/>
                <a:gd name="T33" fmla="*/ 18 h 18"/>
                <a:gd name="T34" fmla="*/ 0 w 37"/>
                <a:gd name="T35" fmla="*/ 1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18">
                  <a:moveTo>
                    <a:pt x="0" y="10"/>
                  </a:moveTo>
                  <a:lnTo>
                    <a:pt x="5" y="18"/>
                  </a:lnTo>
                  <a:lnTo>
                    <a:pt x="16" y="16"/>
                  </a:lnTo>
                  <a:lnTo>
                    <a:pt x="25" y="12"/>
                  </a:lnTo>
                  <a:lnTo>
                    <a:pt x="32" y="8"/>
                  </a:lnTo>
                  <a:lnTo>
                    <a:pt x="37" y="0"/>
                  </a:lnTo>
                  <a:lnTo>
                    <a:pt x="25" y="0"/>
                  </a:lnTo>
                  <a:lnTo>
                    <a:pt x="25" y="1"/>
                  </a:lnTo>
                  <a:lnTo>
                    <a:pt x="21" y="3"/>
                  </a:lnTo>
                  <a:lnTo>
                    <a:pt x="14" y="7"/>
                  </a:lnTo>
                  <a:lnTo>
                    <a:pt x="5" y="7"/>
                  </a:lnTo>
                  <a:lnTo>
                    <a:pt x="9" y="15"/>
                  </a:lnTo>
                  <a:lnTo>
                    <a:pt x="5" y="7"/>
                  </a:lnTo>
                  <a:lnTo>
                    <a:pt x="1" y="9"/>
                  </a:lnTo>
                  <a:lnTo>
                    <a:pt x="0" y="12"/>
                  </a:lnTo>
                  <a:lnTo>
                    <a:pt x="1" y="16"/>
                  </a:lnTo>
                  <a:lnTo>
                    <a:pt x="5" y="18"/>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62" name="Freeform 1194"/>
            <p:cNvSpPr>
              <a:spLocks/>
            </p:cNvSpPr>
            <p:nvPr/>
          </p:nvSpPr>
          <p:spPr bwMode="auto">
            <a:xfrm>
              <a:off x="3146" y="4098"/>
              <a:ext cx="6" cy="10"/>
            </a:xfrm>
            <a:custGeom>
              <a:avLst/>
              <a:gdLst>
                <a:gd name="T0" fmla="*/ 0 w 19"/>
                <a:gd name="T1" fmla="*/ 9 h 28"/>
                <a:gd name="T2" fmla="*/ 0 w 19"/>
                <a:gd name="T3" fmla="*/ 9 h 28"/>
                <a:gd name="T4" fmla="*/ 8 w 19"/>
                <a:gd name="T5" fmla="*/ 11 h 28"/>
                <a:gd name="T6" fmla="*/ 9 w 19"/>
                <a:gd name="T7" fmla="*/ 14 h 28"/>
                <a:gd name="T8" fmla="*/ 9 w 19"/>
                <a:gd name="T9" fmla="*/ 20 h 28"/>
                <a:gd name="T10" fmla="*/ 7 w 19"/>
                <a:gd name="T11" fmla="*/ 23 h 28"/>
                <a:gd name="T12" fmla="*/ 16 w 19"/>
                <a:gd name="T13" fmla="*/ 28 h 28"/>
                <a:gd name="T14" fmla="*/ 19 w 19"/>
                <a:gd name="T15" fmla="*/ 20 h 28"/>
                <a:gd name="T16" fmla="*/ 19 w 19"/>
                <a:gd name="T17" fmla="*/ 12 h 28"/>
                <a:gd name="T18" fmla="*/ 13 w 19"/>
                <a:gd name="T19" fmla="*/ 1 h 28"/>
                <a:gd name="T20" fmla="*/ 0 w 19"/>
                <a:gd name="T21" fmla="*/ 0 h 28"/>
                <a:gd name="T22" fmla="*/ 0 w 19"/>
                <a:gd name="T23" fmla="*/ 0 h 28"/>
                <a:gd name="T24" fmla="*/ 0 w 19"/>
                <a:gd name="T25" fmla="*/ 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28">
                  <a:moveTo>
                    <a:pt x="0" y="9"/>
                  </a:moveTo>
                  <a:lnTo>
                    <a:pt x="0" y="9"/>
                  </a:lnTo>
                  <a:lnTo>
                    <a:pt x="8" y="11"/>
                  </a:lnTo>
                  <a:lnTo>
                    <a:pt x="9" y="14"/>
                  </a:lnTo>
                  <a:lnTo>
                    <a:pt x="9" y="20"/>
                  </a:lnTo>
                  <a:lnTo>
                    <a:pt x="7" y="23"/>
                  </a:lnTo>
                  <a:lnTo>
                    <a:pt x="16" y="28"/>
                  </a:lnTo>
                  <a:lnTo>
                    <a:pt x="19" y="20"/>
                  </a:lnTo>
                  <a:lnTo>
                    <a:pt x="19" y="12"/>
                  </a:lnTo>
                  <a:lnTo>
                    <a:pt x="13" y="1"/>
                  </a:lnTo>
                  <a:lnTo>
                    <a:pt x="0" y="0"/>
                  </a:lnTo>
                  <a:lnTo>
                    <a:pt x="0"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63" name="Freeform 1195"/>
            <p:cNvSpPr>
              <a:spLocks/>
            </p:cNvSpPr>
            <p:nvPr/>
          </p:nvSpPr>
          <p:spPr bwMode="auto">
            <a:xfrm>
              <a:off x="3120" y="4085"/>
              <a:ext cx="26" cy="16"/>
            </a:xfrm>
            <a:custGeom>
              <a:avLst/>
              <a:gdLst>
                <a:gd name="T0" fmla="*/ 8 w 78"/>
                <a:gd name="T1" fmla="*/ 8 h 49"/>
                <a:gd name="T2" fmla="*/ 0 w 78"/>
                <a:gd name="T3" fmla="*/ 5 h 49"/>
                <a:gd name="T4" fmla="*/ 4 w 78"/>
                <a:gd name="T5" fmla="*/ 16 h 49"/>
                <a:gd name="T6" fmla="*/ 12 w 78"/>
                <a:gd name="T7" fmla="*/ 25 h 49"/>
                <a:gd name="T8" fmla="*/ 22 w 78"/>
                <a:gd name="T9" fmla="*/ 33 h 49"/>
                <a:gd name="T10" fmla="*/ 35 w 78"/>
                <a:gd name="T11" fmla="*/ 39 h 49"/>
                <a:gd name="T12" fmla="*/ 47 w 78"/>
                <a:gd name="T13" fmla="*/ 44 h 49"/>
                <a:gd name="T14" fmla="*/ 59 w 78"/>
                <a:gd name="T15" fmla="*/ 47 h 49"/>
                <a:gd name="T16" fmla="*/ 70 w 78"/>
                <a:gd name="T17" fmla="*/ 49 h 49"/>
                <a:gd name="T18" fmla="*/ 78 w 78"/>
                <a:gd name="T19" fmla="*/ 49 h 49"/>
                <a:gd name="T20" fmla="*/ 78 w 78"/>
                <a:gd name="T21" fmla="*/ 40 h 49"/>
                <a:gd name="T22" fmla="*/ 70 w 78"/>
                <a:gd name="T23" fmla="*/ 40 h 49"/>
                <a:gd name="T24" fmla="*/ 61 w 78"/>
                <a:gd name="T25" fmla="*/ 38 h 49"/>
                <a:gd name="T26" fmla="*/ 50 w 78"/>
                <a:gd name="T27" fmla="*/ 35 h 49"/>
                <a:gd name="T28" fmla="*/ 37 w 78"/>
                <a:gd name="T29" fmla="*/ 30 h 49"/>
                <a:gd name="T30" fmla="*/ 27 w 78"/>
                <a:gd name="T31" fmla="*/ 24 h 49"/>
                <a:gd name="T32" fmla="*/ 19 w 78"/>
                <a:gd name="T33" fmla="*/ 19 h 49"/>
                <a:gd name="T34" fmla="*/ 13 w 78"/>
                <a:gd name="T35" fmla="*/ 12 h 49"/>
                <a:gd name="T36" fmla="*/ 10 w 78"/>
                <a:gd name="T37" fmla="*/ 5 h 49"/>
                <a:gd name="T38" fmla="*/ 2 w 78"/>
                <a:gd name="T39" fmla="*/ 1 h 49"/>
                <a:gd name="T40" fmla="*/ 10 w 78"/>
                <a:gd name="T41" fmla="*/ 5 h 49"/>
                <a:gd name="T42" fmla="*/ 8 w 78"/>
                <a:gd name="T43" fmla="*/ 1 h 49"/>
                <a:gd name="T44" fmla="*/ 5 w 78"/>
                <a:gd name="T45" fmla="*/ 0 h 49"/>
                <a:gd name="T46" fmla="*/ 2 w 78"/>
                <a:gd name="T47" fmla="*/ 1 h 49"/>
                <a:gd name="T48" fmla="*/ 0 w 78"/>
                <a:gd name="T49" fmla="*/ 5 h 49"/>
                <a:gd name="T50" fmla="*/ 8 w 78"/>
                <a:gd name="T51" fmla="*/ 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8" h="49">
                  <a:moveTo>
                    <a:pt x="8" y="8"/>
                  </a:moveTo>
                  <a:lnTo>
                    <a:pt x="0" y="5"/>
                  </a:lnTo>
                  <a:lnTo>
                    <a:pt x="4" y="16"/>
                  </a:lnTo>
                  <a:lnTo>
                    <a:pt x="12" y="25"/>
                  </a:lnTo>
                  <a:lnTo>
                    <a:pt x="22" y="33"/>
                  </a:lnTo>
                  <a:lnTo>
                    <a:pt x="35" y="39"/>
                  </a:lnTo>
                  <a:lnTo>
                    <a:pt x="47" y="44"/>
                  </a:lnTo>
                  <a:lnTo>
                    <a:pt x="59" y="47"/>
                  </a:lnTo>
                  <a:lnTo>
                    <a:pt x="70" y="49"/>
                  </a:lnTo>
                  <a:lnTo>
                    <a:pt x="78" y="49"/>
                  </a:lnTo>
                  <a:lnTo>
                    <a:pt x="78" y="40"/>
                  </a:lnTo>
                  <a:lnTo>
                    <a:pt x="70" y="40"/>
                  </a:lnTo>
                  <a:lnTo>
                    <a:pt x="61" y="38"/>
                  </a:lnTo>
                  <a:lnTo>
                    <a:pt x="50" y="35"/>
                  </a:lnTo>
                  <a:lnTo>
                    <a:pt x="37" y="30"/>
                  </a:lnTo>
                  <a:lnTo>
                    <a:pt x="27" y="24"/>
                  </a:lnTo>
                  <a:lnTo>
                    <a:pt x="19" y="19"/>
                  </a:lnTo>
                  <a:lnTo>
                    <a:pt x="13" y="12"/>
                  </a:lnTo>
                  <a:lnTo>
                    <a:pt x="10" y="5"/>
                  </a:lnTo>
                  <a:lnTo>
                    <a:pt x="2" y="1"/>
                  </a:lnTo>
                  <a:lnTo>
                    <a:pt x="10" y="5"/>
                  </a:lnTo>
                  <a:lnTo>
                    <a:pt x="8" y="1"/>
                  </a:lnTo>
                  <a:lnTo>
                    <a:pt x="5" y="0"/>
                  </a:lnTo>
                  <a:lnTo>
                    <a:pt x="2" y="1"/>
                  </a:lnTo>
                  <a:lnTo>
                    <a:pt x="0" y="5"/>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64" name="Freeform 1196"/>
            <p:cNvSpPr>
              <a:spLocks/>
            </p:cNvSpPr>
            <p:nvPr/>
          </p:nvSpPr>
          <p:spPr bwMode="auto">
            <a:xfrm>
              <a:off x="3116" y="4085"/>
              <a:ext cx="6" cy="15"/>
            </a:xfrm>
            <a:custGeom>
              <a:avLst/>
              <a:gdLst>
                <a:gd name="T0" fmla="*/ 0 w 18"/>
                <a:gd name="T1" fmla="*/ 40 h 44"/>
                <a:gd name="T2" fmla="*/ 9 w 18"/>
                <a:gd name="T3" fmla="*/ 40 h 44"/>
                <a:gd name="T4" fmla="*/ 12 w 18"/>
                <a:gd name="T5" fmla="*/ 29 h 44"/>
                <a:gd name="T6" fmla="*/ 13 w 18"/>
                <a:gd name="T7" fmla="*/ 20 h 44"/>
                <a:gd name="T8" fmla="*/ 15 w 18"/>
                <a:gd name="T9" fmla="*/ 12 h 44"/>
                <a:gd name="T10" fmla="*/ 18 w 18"/>
                <a:gd name="T11" fmla="*/ 7 h 44"/>
                <a:gd name="T12" fmla="*/ 12 w 18"/>
                <a:gd name="T13" fmla="*/ 0 h 44"/>
                <a:gd name="T14" fmla="*/ 6 w 18"/>
                <a:gd name="T15" fmla="*/ 10 h 44"/>
                <a:gd name="T16" fmla="*/ 4 w 18"/>
                <a:gd name="T17" fmla="*/ 20 h 44"/>
                <a:gd name="T18" fmla="*/ 2 w 18"/>
                <a:gd name="T19" fmla="*/ 29 h 44"/>
                <a:gd name="T20" fmla="*/ 0 w 18"/>
                <a:gd name="T21" fmla="*/ 38 h 44"/>
                <a:gd name="T22" fmla="*/ 9 w 18"/>
                <a:gd name="T23" fmla="*/ 38 h 44"/>
                <a:gd name="T24" fmla="*/ 0 w 18"/>
                <a:gd name="T25" fmla="*/ 38 h 44"/>
                <a:gd name="T26" fmla="*/ 1 w 18"/>
                <a:gd name="T27" fmla="*/ 42 h 44"/>
                <a:gd name="T28" fmla="*/ 4 w 18"/>
                <a:gd name="T29" fmla="*/ 44 h 44"/>
                <a:gd name="T30" fmla="*/ 7 w 18"/>
                <a:gd name="T31" fmla="*/ 43 h 44"/>
                <a:gd name="T32" fmla="*/ 9 w 18"/>
                <a:gd name="T33" fmla="*/ 40 h 44"/>
                <a:gd name="T34" fmla="*/ 0 w 18"/>
                <a:gd name="T35" fmla="*/ 4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44">
                  <a:moveTo>
                    <a:pt x="0" y="40"/>
                  </a:moveTo>
                  <a:lnTo>
                    <a:pt x="9" y="40"/>
                  </a:lnTo>
                  <a:lnTo>
                    <a:pt x="12" y="29"/>
                  </a:lnTo>
                  <a:lnTo>
                    <a:pt x="13" y="20"/>
                  </a:lnTo>
                  <a:lnTo>
                    <a:pt x="15" y="12"/>
                  </a:lnTo>
                  <a:lnTo>
                    <a:pt x="18" y="7"/>
                  </a:lnTo>
                  <a:lnTo>
                    <a:pt x="12" y="0"/>
                  </a:lnTo>
                  <a:lnTo>
                    <a:pt x="6" y="10"/>
                  </a:lnTo>
                  <a:lnTo>
                    <a:pt x="4" y="20"/>
                  </a:lnTo>
                  <a:lnTo>
                    <a:pt x="2" y="29"/>
                  </a:lnTo>
                  <a:lnTo>
                    <a:pt x="0" y="38"/>
                  </a:lnTo>
                  <a:lnTo>
                    <a:pt x="9" y="38"/>
                  </a:lnTo>
                  <a:lnTo>
                    <a:pt x="0" y="38"/>
                  </a:lnTo>
                  <a:lnTo>
                    <a:pt x="1" y="42"/>
                  </a:lnTo>
                  <a:lnTo>
                    <a:pt x="4" y="44"/>
                  </a:lnTo>
                  <a:lnTo>
                    <a:pt x="7" y="43"/>
                  </a:lnTo>
                  <a:lnTo>
                    <a:pt x="9" y="40"/>
                  </a:lnTo>
                  <a:lnTo>
                    <a:pt x="0" y="4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65" name="Freeform 1197"/>
            <p:cNvSpPr>
              <a:spLocks/>
            </p:cNvSpPr>
            <p:nvPr/>
          </p:nvSpPr>
          <p:spPr bwMode="auto">
            <a:xfrm>
              <a:off x="3100" y="4089"/>
              <a:ext cx="19" cy="10"/>
            </a:xfrm>
            <a:custGeom>
              <a:avLst/>
              <a:gdLst>
                <a:gd name="T0" fmla="*/ 0 w 58"/>
                <a:gd name="T1" fmla="*/ 17 h 28"/>
                <a:gd name="T2" fmla="*/ 9 w 58"/>
                <a:gd name="T3" fmla="*/ 20 h 28"/>
                <a:gd name="T4" fmla="*/ 14 w 58"/>
                <a:gd name="T5" fmla="*/ 17 h 28"/>
                <a:gd name="T6" fmla="*/ 20 w 58"/>
                <a:gd name="T7" fmla="*/ 14 h 28"/>
                <a:gd name="T8" fmla="*/ 25 w 58"/>
                <a:gd name="T9" fmla="*/ 11 h 28"/>
                <a:gd name="T10" fmla="*/ 31 w 58"/>
                <a:gd name="T11" fmla="*/ 11 h 28"/>
                <a:gd name="T12" fmla="*/ 34 w 58"/>
                <a:gd name="T13" fmla="*/ 11 h 28"/>
                <a:gd name="T14" fmla="*/ 40 w 58"/>
                <a:gd name="T15" fmla="*/ 15 h 28"/>
                <a:gd name="T16" fmla="*/ 45 w 58"/>
                <a:gd name="T17" fmla="*/ 19 h 28"/>
                <a:gd name="T18" fmla="*/ 49 w 58"/>
                <a:gd name="T19" fmla="*/ 28 h 28"/>
                <a:gd name="T20" fmla="*/ 58 w 58"/>
                <a:gd name="T21" fmla="*/ 26 h 28"/>
                <a:gd name="T22" fmla="*/ 54 w 58"/>
                <a:gd name="T23" fmla="*/ 15 h 28"/>
                <a:gd name="T24" fmla="*/ 47 w 58"/>
                <a:gd name="T25" fmla="*/ 8 h 28"/>
                <a:gd name="T26" fmla="*/ 39 w 58"/>
                <a:gd name="T27" fmla="*/ 2 h 28"/>
                <a:gd name="T28" fmla="*/ 31 w 58"/>
                <a:gd name="T29" fmla="*/ 0 h 28"/>
                <a:gd name="T30" fmla="*/ 23 w 58"/>
                <a:gd name="T31" fmla="*/ 2 h 28"/>
                <a:gd name="T32" fmla="*/ 16 w 58"/>
                <a:gd name="T33" fmla="*/ 4 h 28"/>
                <a:gd name="T34" fmla="*/ 9 w 58"/>
                <a:gd name="T35" fmla="*/ 8 h 28"/>
                <a:gd name="T36" fmla="*/ 2 w 58"/>
                <a:gd name="T37" fmla="*/ 14 h 28"/>
                <a:gd name="T38" fmla="*/ 11 w 58"/>
                <a:gd name="T39" fmla="*/ 17 h 28"/>
                <a:gd name="T40" fmla="*/ 2 w 58"/>
                <a:gd name="T41" fmla="*/ 14 h 28"/>
                <a:gd name="T42" fmla="*/ 1 w 58"/>
                <a:gd name="T43" fmla="*/ 17 h 28"/>
                <a:gd name="T44" fmla="*/ 2 w 58"/>
                <a:gd name="T45" fmla="*/ 20 h 28"/>
                <a:gd name="T46" fmla="*/ 6 w 58"/>
                <a:gd name="T47" fmla="*/ 22 h 28"/>
                <a:gd name="T48" fmla="*/ 9 w 58"/>
                <a:gd name="T49" fmla="*/ 20 h 28"/>
                <a:gd name="T50" fmla="*/ 0 w 58"/>
                <a:gd name="T51"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8" h="28">
                  <a:moveTo>
                    <a:pt x="0" y="17"/>
                  </a:moveTo>
                  <a:lnTo>
                    <a:pt x="9" y="20"/>
                  </a:lnTo>
                  <a:lnTo>
                    <a:pt x="14" y="17"/>
                  </a:lnTo>
                  <a:lnTo>
                    <a:pt x="20" y="14"/>
                  </a:lnTo>
                  <a:lnTo>
                    <a:pt x="25" y="11"/>
                  </a:lnTo>
                  <a:lnTo>
                    <a:pt x="31" y="11"/>
                  </a:lnTo>
                  <a:lnTo>
                    <a:pt x="34" y="11"/>
                  </a:lnTo>
                  <a:lnTo>
                    <a:pt x="40" y="15"/>
                  </a:lnTo>
                  <a:lnTo>
                    <a:pt x="45" y="19"/>
                  </a:lnTo>
                  <a:lnTo>
                    <a:pt x="49" y="28"/>
                  </a:lnTo>
                  <a:lnTo>
                    <a:pt x="58" y="26"/>
                  </a:lnTo>
                  <a:lnTo>
                    <a:pt x="54" y="15"/>
                  </a:lnTo>
                  <a:lnTo>
                    <a:pt x="47" y="8"/>
                  </a:lnTo>
                  <a:lnTo>
                    <a:pt x="39" y="2"/>
                  </a:lnTo>
                  <a:lnTo>
                    <a:pt x="31" y="0"/>
                  </a:lnTo>
                  <a:lnTo>
                    <a:pt x="23" y="2"/>
                  </a:lnTo>
                  <a:lnTo>
                    <a:pt x="16" y="4"/>
                  </a:lnTo>
                  <a:lnTo>
                    <a:pt x="9" y="8"/>
                  </a:lnTo>
                  <a:lnTo>
                    <a:pt x="2" y="14"/>
                  </a:lnTo>
                  <a:lnTo>
                    <a:pt x="11" y="17"/>
                  </a:lnTo>
                  <a:lnTo>
                    <a:pt x="2" y="14"/>
                  </a:lnTo>
                  <a:lnTo>
                    <a:pt x="1" y="17"/>
                  </a:lnTo>
                  <a:lnTo>
                    <a:pt x="2" y="20"/>
                  </a:lnTo>
                  <a:lnTo>
                    <a:pt x="6" y="22"/>
                  </a:lnTo>
                  <a:lnTo>
                    <a:pt x="9" y="20"/>
                  </a:lnTo>
                  <a:lnTo>
                    <a:pt x="0"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66" name="Freeform 1198"/>
            <p:cNvSpPr>
              <a:spLocks/>
            </p:cNvSpPr>
            <p:nvPr/>
          </p:nvSpPr>
          <p:spPr bwMode="auto">
            <a:xfrm>
              <a:off x="3100" y="4082"/>
              <a:ext cx="4" cy="13"/>
            </a:xfrm>
            <a:custGeom>
              <a:avLst/>
              <a:gdLst>
                <a:gd name="T0" fmla="*/ 4 w 11"/>
                <a:gd name="T1" fmla="*/ 9 h 40"/>
                <a:gd name="T2" fmla="*/ 1 w 11"/>
                <a:gd name="T3" fmla="*/ 4 h 40"/>
                <a:gd name="T4" fmla="*/ 0 w 11"/>
                <a:gd name="T5" fmla="*/ 13 h 40"/>
                <a:gd name="T6" fmla="*/ 0 w 11"/>
                <a:gd name="T7" fmla="*/ 22 h 40"/>
                <a:gd name="T8" fmla="*/ 0 w 11"/>
                <a:gd name="T9" fmla="*/ 32 h 40"/>
                <a:gd name="T10" fmla="*/ 0 w 11"/>
                <a:gd name="T11" fmla="*/ 40 h 40"/>
                <a:gd name="T12" fmla="*/ 11 w 11"/>
                <a:gd name="T13" fmla="*/ 40 h 40"/>
                <a:gd name="T14" fmla="*/ 11 w 11"/>
                <a:gd name="T15" fmla="*/ 32 h 40"/>
                <a:gd name="T16" fmla="*/ 11 w 11"/>
                <a:gd name="T17" fmla="*/ 22 h 40"/>
                <a:gd name="T18" fmla="*/ 11 w 11"/>
                <a:gd name="T19" fmla="*/ 13 h 40"/>
                <a:gd name="T20" fmla="*/ 10 w 11"/>
                <a:gd name="T21" fmla="*/ 4 h 40"/>
                <a:gd name="T22" fmla="*/ 7 w 11"/>
                <a:gd name="T23" fmla="*/ 0 h 40"/>
                <a:gd name="T24" fmla="*/ 10 w 11"/>
                <a:gd name="T25" fmla="*/ 4 h 40"/>
                <a:gd name="T26" fmla="*/ 9 w 11"/>
                <a:gd name="T27" fmla="*/ 1 h 40"/>
                <a:gd name="T28" fmla="*/ 6 w 11"/>
                <a:gd name="T29" fmla="*/ 0 h 40"/>
                <a:gd name="T30" fmla="*/ 2 w 11"/>
                <a:gd name="T31" fmla="*/ 1 h 40"/>
                <a:gd name="T32" fmla="*/ 1 w 11"/>
                <a:gd name="T33" fmla="*/ 4 h 40"/>
                <a:gd name="T34" fmla="*/ 4 w 11"/>
                <a:gd name="T35" fmla="*/ 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40">
                  <a:moveTo>
                    <a:pt x="4" y="9"/>
                  </a:moveTo>
                  <a:lnTo>
                    <a:pt x="1" y="4"/>
                  </a:lnTo>
                  <a:lnTo>
                    <a:pt x="0" y="13"/>
                  </a:lnTo>
                  <a:lnTo>
                    <a:pt x="0" y="22"/>
                  </a:lnTo>
                  <a:lnTo>
                    <a:pt x="0" y="32"/>
                  </a:lnTo>
                  <a:lnTo>
                    <a:pt x="0" y="40"/>
                  </a:lnTo>
                  <a:lnTo>
                    <a:pt x="11" y="40"/>
                  </a:lnTo>
                  <a:lnTo>
                    <a:pt x="11" y="32"/>
                  </a:lnTo>
                  <a:lnTo>
                    <a:pt x="11" y="22"/>
                  </a:lnTo>
                  <a:lnTo>
                    <a:pt x="11" y="13"/>
                  </a:lnTo>
                  <a:lnTo>
                    <a:pt x="10" y="4"/>
                  </a:lnTo>
                  <a:lnTo>
                    <a:pt x="7" y="0"/>
                  </a:lnTo>
                  <a:lnTo>
                    <a:pt x="10" y="4"/>
                  </a:lnTo>
                  <a:lnTo>
                    <a:pt x="9" y="1"/>
                  </a:lnTo>
                  <a:lnTo>
                    <a:pt x="6" y="0"/>
                  </a:lnTo>
                  <a:lnTo>
                    <a:pt x="2" y="1"/>
                  </a:lnTo>
                  <a:lnTo>
                    <a:pt x="1" y="4"/>
                  </a:lnTo>
                  <a:lnTo>
                    <a:pt x="4"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67" name="Freeform 1199"/>
            <p:cNvSpPr>
              <a:spLocks/>
            </p:cNvSpPr>
            <p:nvPr/>
          </p:nvSpPr>
          <p:spPr bwMode="auto">
            <a:xfrm>
              <a:off x="3091" y="4069"/>
              <a:ext cx="11" cy="16"/>
            </a:xfrm>
            <a:custGeom>
              <a:avLst/>
              <a:gdLst>
                <a:gd name="T0" fmla="*/ 10 w 35"/>
                <a:gd name="T1" fmla="*/ 5 h 46"/>
                <a:gd name="T2" fmla="*/ 0 w 35"/>
                <a:gd name="T3" fmla="*/ 6 h 46"/>
                <a:gd name="T4" fmla="*/ 5 w 35"/>
                <a:gd name="T5" fmla="*/ 19 h 46"/>
                <a:gd name="T6" fmla="*/ 12 w 35"/>
                <a:gd name="T7" fmla="*/ 30 h 46"/>
                <a:gd name="T8" fmla="*/ 20 w 35"/>
                <a:gd name="T9" fmla="*/ 40 h 46"/>
                <a:gd name="T10" fmla="*/ 32 w 35"/>
                <a:gd name="T11" fmla="*/ 46 h 46"/>
                <a:gd name="T12" fmla="*/ 35 w 35"/>
                <a:gd name="T13" fmla="*/ 37 h 46"/>
                <a:gd name="T14" fmla="*/ 27 w 35"/>
                <a:gd name="T15" fmla="*/ 33 h 46"/>
                <a:gd name="T16" fmla="*/ 21 w 35"/>
                <a:gd name="T17" fmla="*/ 25 h 46"/>
                <a:gd name="T18" fmla="*/ 14 w 35"/>
                <a:gd name="T19" fmla="*/ 14 h 46"/>
                <a:gd name="T20" fmla="*/ 10 w 35"/>
                <a:gd name="T21" fmla="*/ 4 h 46"/>
                <a:gd name="T22" fmla="*/ 0 w 35"/>
                <a:gd name="T23" fmla="*/ 5 h 46"/>
                <a:gd name="T24" fmla="*/ 10 w 35"/>
                <a:gd name="T25" fmla="*/ 4 h 46"/>
                <a:gd name="T26" fmla="*/ 7 w 35"/>
                <a:gd name="T27" fmla="*/ 0 h 46"/>
                <a:gd name="T28" fmla="*/ 4 w 35"/>
                <a:gd name="T29" fmla="*/ 0 h 46"/>
                <a:gd name="T30" fmla="*/ 2 w 35"/>
                <a:gd name="T31" fmla="*/ 3 h 46"/>
                <a:gd name="T32" fmla="*/ 0 w 35"/>
                <a:gd name="T33" fmla="*/ 6 h 46"/>
                <a:gd name="T34" fmla="*/ 10 w 35"/>
                <a:gd name="T35" fmla="*/ 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46">
                  <a:moveTo>
                    <a:pt x="10" y="5"/>
                  </a:moveTo>
                  <a:lnTo>
                    <a:pt x="0" y="6"/>
                  </a:lnTo>
                  <a:lnTo>
                    <a:pt x="5" y="19"/>
                  </a:lnTo>
                  <a:lnTo>
                    <a:pt x="12" y="30"/>
                  </a:lnTo>
                  <a:lnTo>
                    <a:pt x="20" y="40"/>
                  </a:lnTo>
                  <a:lnTo>
                    <a:pt x="32" y="46"/>
                  </a:lnTo>
                  <a:lnTo>
                    <a:pt x="35" y="37"/>
                  </a:lnTo>
                  <a:lnTo>
                    <a:pt x="27" y="33"/>
                  </a:lnTo>
                  <a:lnTo>
                    <a:pt x="21" y="25"/>
                  </a:lnTo>
                  <a:lnTo>
                    <a:pt x="14" y="14"/>
                  </a:lnTo>
                  <a:lnTo>
                    <a:pt x="10" y="4"/>
                  </a:lnTo>
                  <a:lnTo>
                    <a:pt x="0" y="5"/>
                  </a:lnTo>
                  <a:lnTo>
                    <a:pt x="10" y="4"/>
                  </a:lnTo>
                  <a:lnTo>
                    <a:pt x="7" y="0"/>
                  </a:lnTo>
                  <a:lnTo>
                    <a:pt x="4" y="0"/>
                  </a:lnTo>
                  <a:lnTo>
                    <a:pt x="2" y="3"/>
                  </a:lnTo>
                  <a:lnTo>
                    <a:pt x="0" y="6"/>
                  </a:lnTo>
                  <a:lnTo>
                    <a:pt x="1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68" name="Freeform 1200"/>
            <p:cNvSpPr>
              <a:spLocks/>
            </p:cNvSpPr>
            <p:nvPr/>
          </p:nvSpPr>
          <p:spPr bwMode="auto">
            <a:xfrm>
              <a:off x="3087" y="4071"/>
              <a:ext cx="7" cy="21"/>
            </a:xfrm>
            <a:custGeom>
              <a:avLst/>
              <a:gdLst>
                <a:gd name="T0" fmla="*/ 5 w 21"/>
                <a:gd name="T1" fmla="*/ 63 h 63"/>
                <a:gd name="T2" fmla="*/ 9 w 21"/>
                <a:gd name="T3" fmla="*/ 58 h 63"/>
                <a:gd name="T4" fmla="*/ 13 w 21"/>
                <a:gd name="T5" fmla="*/ 47 h 63"/>
                <a:gd name="T6" fmla="*/ 17 w 21"/>
                <a:gd name="T7" fmla="*/ 31 h 63"/>
                <a:gd name="T8" fmla="*/ 21 w 21"/>
                <a:gd name="T9" fmla="*/ 12 h 63"/>
                <a:gd name="T10" fmla="*/ 21 w 21"/>
                <a:gd name="T11" fmla="*/ 0 h 63"/>
                <a:gd name="T12" fmla="*/ 11 w 21"/>
                <a:gd name="T13" fmla="*/ 0 h 63"/>
                <a:gd name="T14" fmla="*/ 11 w 21"/>
                <a:gd name="T15" fmla="*/ 12 h 63"/>
                <a:gd name="T16" fmla="*/ 8 w 21"/>
                <a:gd name="T17" fmla="*/ 28 h 63"/>
                <a:gd name="T18" fmla="*/ 3 w 21"/>
                <a:gd name="T19" fmla="*/ 45 h 63"/>
                <a:gd name="T20" fmla="*/ 0 w 21"/>
                <a:gd name="T21" fmla="*/ 56 h 63"/>
                <a:gd name="T22" fmla="*/ 5 w 21"/>
                <a:gd name="T23" fmla="*/ 51 h 63"/>
                <a:gd name="T24" fmla="*/ 0 w 21"/>
                <a:gd name="T25" fmla="*/ 56 h 63"/>
                <a:gd name="T26" fmla="*/ 1 w 21"/>
                <a:gd name="T27" fmla="*/ 59 h 63"/>
                <a:gd name="T28" fmla="*/ 3 w 21"/>
                <a:gd name="T29" fmla="*/ 62 h 63"/>
                <a:gd name="T30" fmla="*/ 7 w 21"/>
                <a:gd name="T31" fmla="*/ 61 h 63"/>
                <a:gd name="T32" fmla="*/ 9 w 21"/>
                <a:gd name="T33" fmla="*/ 58 h 63"/>
                <a:gd name="T34" fmla="*/ 5 w 21"/>
                <a:gd name="T35"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63">
                  <a:moveTo>
                    <a:pt x="5" y="63"/>
                  </a:moveTo>
                  <a:lnTo>
                    <a:pt x="9" y="58"/>
                  </a:lnTo>
                  <a:lnTo>
                    <a:pt x="13" y="47"/>
                  </a:lnTo>
                  <a:lnTo>
                    <a:pt x="17" y="31"/>
                  </a:lnTo>
                  <a:lnTo>
                    <a:pt x="21" y="12"/>
                  </a:lnTo>
                  <a:lnTo>
                    <a:pt x="21" y="0"/>
                  </a:lnTo>
                  <a:lnTo>
                    <a:pt x="11" y="0"/>
                  </a:lnTo>
                  <a:lnTo>
                    <a:pt x="11" y="12"/>
                  </a:lnTo>
                  <a:lnTo>
                    <a:pt x="8" y="28"/>
                  </a:lnTo>
                  <a:lnTo>
                    <a:pt x="3" y="45"/>
                  </a:lnTo>
                  <a:lnTo>
                    <a:pt x="0" y="56"/>
                  </a:lnTo>
                  <a:lnTo>
                    <a:pt x="5" y="51"/>
                  </a:lnTo>
                  <a:lnTo>
                    <a:pt x="0" y="56"/>
                  </a:lnTo>
                  <a:lnTo>
                    <a:pt x="1" y="59"/>
                  </a:lnTo>
                  <a:lnTo>
                    <a:pt x="3" y="62"/>
                  </a:lnTo>
                  <a:lnTo>
                    <a:pt x="7" y="61"/>
                  </a:lnTo>
                  <a:lnTo>
                    <a:pt x="9" y="58"/>
                  </a:lnTo>
                  <a:lnTo>
                    <a:pt x="5" y="6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69" name="Freeform 1201"/>
            <p:cNvSpPr>
              <a:spLocks/>
            </p:cNvSpPr>
            <p:nvPr/>
          </p:nvSpPr>
          <p:spPr bwMode="auto">
            <a:xfrm>
              <a:off x="3074" y="4083"/>
              <a:ext cx="15" cy="9"/>
            </a:xfrm>
            <a:custGeom>
              <a:avLst/>
              <a:gdLst>
                <a:gd name="T0" fmla="*/ 2 w 44"/>
                <a:gd name="T1" fmla="*/ 10 h 27"/>
                <a:gd name="T2" fmla="*/ 1 w 44"/>
                <a:gd name="T3" fmla="*/ 10 h 27"/>
                <a:gd name="T4" fmla="*/ 3 w 44"/>
                <a:gd name="T5" fmla="*/ 10 h 27"/>
                <a:gd name="T6" fmla="*/ 7 w 44"/>
                <a:gd name="T7" fmla="*/ 12 h 27"/>
                <a:gd name="T8" fmla="*/ 13 w 44"/>
                <a:gd name="T9" fmla="*/ 14 h 27"/>
                <a:gd name="T10" fmla="*/ 21 w 44"/>
                <a:gd name="T11" fmla="*/ 18 h 27"/>
                <a:gd name="T12" fmla="*/ 26 w 44"/>
                <a:gd name="T13" fmla="*/ 20 h 27"/>
                <a:gd name="T14" fmla="*/ 33 w 44"/>
                <a:gd name="T15" fmla="*/ 23 h 27"/>
                <a:gd name="T16" fmla="*/ 39 w 44"/>
                <a:gd name="T17" fmla="*/ 25 h 27"/>
                <a:gd name="T18" fmla="*/ 44 w 44"/>
                <a:gd name="T19" fmla="*/ 27 h 27"/>
                <a:gd name="T20" fmla="*/ 44 w 44"/>
                <a:gd name="T21" fmla="*/ 15 h 27"/>
                <a:gd name="T22" fmla="*/ 41 w 44"/>
                <a:gd name="T23" fmla="*/ 15 h 27"/>
                <a:gd name="T24" fmla="*/ 36 w 44"/>
                <a:gd name="T25" fmla="*/ 14 h 27"/>
                <a:gd name="T26" fmla="*/ 31 w 44"/>
                <a:gd name="T27" fmla="*/ 11 h 27"/>
                <a:gd name="T28" fmla="*/ 23 w 44"/>
                <a:gd name="T29" fmla="*/ 9 h 27"/>
                <a:gd name="T30" fmla="*/ 17 w 44"/>
                <a:gd name="T31" fmla="*/ 5 h 27"/>
                <a:gd name="T32" fmla="*/ 11 w 44"/>
                <a:gd name="T33" fmla="*/ 3 h 27"/>
                <a:gd name="T34" fmla="*/ 6 w 44"/>
                <a:gd name="T35" fmla="*/ 0 h 27"/>
                <a:gd name="T36" fmla="*/ 1 w 44"/>
                <a:gd name="T37" fmla="*/ 0 h 27"/>
                <a:gd name="T38" fmla="*/ 0 w 44"/>
                <a:gd name="T39" fmla="*/ 0 h 27"/>
                <a:gd name="T40" fmla="*/ 2 w 44"/>
                <a:gd name="T41"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 h="27">
                  <a:moveTo>
                    <a:pt x="2" y="10"/>
                  </a:moveTo>
                  <a:lnTo>
                    <a:pt x="1" y="10"/>
                  </a:lnTo>
                  <a:lnTo>
                    <a:pt x="3" y="10"/>
                  </a:lnTo>
                  <a:lnTo>
                    <a:pt x="7" y="12"/>
                  </a:lnTo>
                  <a:lnTo>
                    <a:pt x="13" y="14"/>
                  </a:lnTo>
                  <a:lnTo>
                    <a:pt x="21" y="18"/>
                  </a:lnTo>
                  <a:lnTo>
                    <a:pt x="26" y="20"/>
                  </a:lnTo>
                  <a:lnTo>
                    <a:pt x="33" y="23"/>
                  </a:lnTo>
                  <a:lnTo>
                    <a:pt x="39" y="25"/>
                  </a:lnTo>
                  <a:lnTo>
                    <a:pt x="44" y="27"/>
                  </a:lnTo>
                  <a:lnTo>
                    <a:pt x="44" y="15"/>
                  </a:lnTo>
                  <a:lnTo>
                    <a:pt x="41" y="15"/>
                  </a:lnTo>
                  <a:lnTo>
                    <a:pt x="36" y="14"/>
                  </a:lnTo>
                  <a:lnTo>
                    <a:pt x="31" y="11"/>
                  </a:lnTo>
                  <a:lnTo>
                    <a:pt x="23" y="9"/>
                  </a:lnTo>
                  <a:lnTo>
                    <a:pt x="17" y="5"/>
                  </a:lnTo>
                  <a:lnTo>
                    <a:pt x="11" y="3"/>
                  </a:lnTo>
                  <a:lnTo>
                    <a:pt x="6" y="0"/>
                  </a:lnTo>
                  <a:lnTo>
                    <a:pt x="1" y="0"/>
                  </a:lnTo>
                  <a:lnTo>
                    <a:pt x="0" y="0"/>
                  </a:lnTo>
                  <a:lnTo>
                    <a:pt x="2"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70" name="Freeform 1202"/>
            <p:cNvSpPr>
              <a:spLocks/>
            </p:cNvSpPr>
            <p:nvPr/>
          </p:nvSpPr>
          <p:spPr bwMode="auto">
            <a:xfrm>
              <a:off x="3066" y="4083"/>
              <a:ext cx="9" cy="12"/>
            </a:xfrm>
            <a:custGeom>
              <a:avLst/>
              <a:gdLst>
                <a:gd name="T0" fmla="*/ 2 w 26"/>
                <a:gd name="T1" fmla="*/ 35 h 36"/>
                <a:gd name="T2" fmla="*/ 11 w 26"/>
                <a:gd name="T3" fmla="*/ 31 h 36"/>
                <a:gd name="T4" fmla="*/ 13 w 26"/>
                <a:gd name="T5" fmla="*/ 25 h 36"/>
                <a:gd name="T6" fmla="*/ 16 w 26"/>
                <a:gd name="T7" fmla="*/ 19 h 36"/>
                <a:gd name="T8" fmla="*/ 23 w 26"/>
                <a:gd name="T9" fmla="*/ 12 h 36"/>
                <a:gd name="T10" fmla="*/ 26 w 26"/>
                <a:gd name="T11" fmla="*/ 10 h 36"/>
                <a:gd name="T12" fmla="*/ 24 w 26"/>
                <a:gd name="T13" fmla="*/ 0 h 36"/>
                <a:gd name="T14" fmla="*/ 16 w 26"/>
                <a:gd name="T15" fmla="*/ 5 h 36"/>
                <a:gd name="T16" fmla="*/ 9 w 26"/>
                <a:gd name="T17" fmla="*/ 12 h 36"/>
                <a:gd name="T18" fmla="*/ 3 w 26"/>
                <a:gd name="T19" fmla="*/ 22 h 36"/>
                <a:gd name="T20" fmla="*/ 0 w 26"/>
                <a:gd name="T21" fmla="*/ 31 h 36"/>
                <a:gd name="T22" fmla="*/ 9 w 26"/>
                <a:gd name="T23" fmla="*/ 28 h 36"/>
                <a:gd name="T24" fmla="*/ 0 w 26"/>
                <a:gd name="T25" fmla="*/ 31 h 36"/>
                <a:gd name="T26" fmla="*/ 2 w 26"/>
                <a:gd name="T27" fmla="*/ 35 h 36"/>
                <a:gd name="T28" fmla="*/ 6 w 26"/>
                <a:gd name="T29" fmla="*/ 36 h 36"/>
                <a:gd name="T30" fmla="*/ 9 w 26"/>
                <a:gd name="T31" fmla="*/ 35 h 36"/>
                <a:gd name="T32" fmla="*/ 11 w 26"/>
                <a:gd name="T33" fmla="*/ 31 h 36"/>
                <a:gd name="T34" fmla="*/ 2 w 26"/>
                <a:gd name="T35" fmla="*/ 3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36">
                  <a:moveTo>
                    <a:pt x="2" y="35"/>
                  </a:moveTo>
                  <a:lnTo>
                    <a:pt x="11" y="31"/>
                  </a:lnTo>
                  <a:lnTo>
                    <a:pt x="13" y="25"/>
                  </a:lnTo>
                  <a:lnTo>
                    <a:pt x="16" y="19"/>
                  </a:lnTo>
                  <a:lnTo>
                    <a:pt x="23" y="12"/>
                  </a:lnTo>
                  <a:lnTo>
                    <a:pt x="26" y="10"/>
                  </a:lnTo>
                  <a:lnTo>
                    <a:pt x="24" y="0"/>
                  </a:lnTo>
                  <a:lnTo>
                    <a:pt x="16" y="5"/>
                  </a:lnTo>
                  <a:lnTo>
                    <a:pt x="9" y="12"/>
                  </a:lnTo>
                  <a:lnTo>
                    <a:pt x="3" y="22"/>
                  </a:lnTo>
                  <a:lnTo>
                    <a:pt x="0" y="31"/>
                  </a:lnTo>
                  <a:lnTo>
                    <a:pt x="9" y="28"/>
                  </a:lnTo>
                  <a:lnTo>
                    <a:pt x="0" y="31"/>
                  </a:lnTo>
                  <a:lnTo>
                    <a:pt x="2" y="35"/>
                  </a:lnTo>
                  <a:lnTo>
                    <a:pt x="6" y="36"/>
                  </a:lnTo>
                  <a:lnTo>
                    <a:pt x="9" y="35"/>
                  </a:lnTo>
                  <a:lnTo>
                    <a:pt x="11" y="31"/>
                  </a:lnTo>
                  <a:lnTo>
                    <a:pt x="2" y="3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71" name="Freeform 1203"/>
            <p:cNvSpPr>
              <a:spLocks/>
            </p:cNvSpPr>
            <p:nvPr/>
          </p:nvSpPr>
          <p:spPr bwMode="auto">
            <a:xfrm>
              <a:off x="3063" y="4087"/>
              <a:ext cx="6" cy="8"/>
            </a:xfrm>
            <a:custGeom>
              <a:avLst/>
              <a:gdLst>
                <a:gd name="T0" fmla="*/ 7 w 19"/>
                <a:gd name="T1" fmla="*/ 8 h 23"/>
                <a:gd name="T2" fmla="*/ 1 w 19"/>
                <a:gd name="T3" fmla="*/ 8 h 23"/>
                <a:gd name="T4" fmla="*/ 12 w 19"/>
                <a:gd name="T5" fmla="*/ 23 h 23"/>
                <a:gd name="T6" fmla="*/ 19 w 19"/>
                <a:gd name="T7" fmla="*/ 16 h 23"/>
                <a:gd name="T8" fmla="*/ 8 w 19"/>
                <a:gd name="T9" fmla="*/ 1 h 23"/>
                <a:gd name="T10" fmla="*/ 2 w 19"/>
                <a:gd name="T11" fmla="*/ 1 h 23"/>
                <a:gd name="T12" fmla="*/ 8 w 19"/>
                <a:gd name="T13" fmla="*/ 1 h 23"/>
                <a:gd name="T14" fmla="*/ 4 w 19"/>
                <a:gd name="T15" fmla="*/ 0 h 23"/>
                <a:gd name="T16" fmla="*/ 1 w 19"/>
                <a:gd name="T17" fmla="*/ 1 h 23"/>
                <a:gd name="T18" fmla="*/ 0 w 19"/>
                <a:gd name="T19" fmla="*/ 5 h 23"/>
                <a:gd name="T20" fmla="*/ 1 w 19"/>
                <a:gd name="T21" fmla="*/ 8 h 23"/>
                <a:gd name="T22" fmla="*/ 7 w 19"/>
                <a:gd name="T23"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23">
                  <a:moveTo>
                    <a:pt x="7" y="8"/>
                  </a:moveTo>
                  <a:lnTo>
                    <a:pt x="1" y="8"/>
                  </a:lnTo>
                  <a:lnTo>
                    <a:pt x="12" y="23"/>
                  </a:lnTo>
                  <a:lnTo>
                    <a:pt x="19" y="16"/>
                  </a:lnTo>
                  <a:lnTo>
                    <a:pt x="8" y="1"/>
                  </a:lnTo>
                  <a:lnTo>
                    <a:pt x="2" y="1"/>
                  </a:lnTo>
                  <a:lnTo>
                    <a:pt x="8" y="1"/>
                  </a:lnTo>
                  <a:lnTo>
                    <a:pt x="4" y="0"/>
                  </a:lnTo>
                  <a:lnTo>
                    <a:pt x="1" y="1"/>
                  </a:lnTo>
                  <a:lnTo>
                    <a:pt x="0" y="5"/>
                  </a:lnTo>
                  <a:lnTo>
                    <a:pt x="1" y="8"/>
                  </a:lnTo>
                  <a:lnTo>
                    <a:pt x="7"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72" name="Freeform 1204"/>
            <p:cNvSpPr>
              <a:spLocks/>
            </p:cNvSpPr>
            <p:nvPr/>
          </p:nvSpPr>
          <p:spPr bwMode="auto">
            <a:xfrm>
              <a:off x="3059" y="4087"/>
              <a:ext cx="6" cy="7"/>
            </a:xfrm>
            <a:custGeom>
              <a:avLst/>
              <a:gdLst>
                <a:gd name="T0" fmla="*/ 0 w 19"/>
                <a:gd name="T1" fmla="*/ 18 h 20"/>
                <a:gd name="T2" fmla="*/ 7 w 19"/>
                <a:gd name="T3" fmla="*/ 17 h 20"/>
                <a:gd name="T4" fmla="*/ 11 w 19"/>
                <a:gd name="T5" fmla="*/ 15 h 20"/>
                <a:gd name="T6" fmla="*/ 15 w 19"/>
                <a:gd name="T7" fmla="*/ 10 h 20"/>
                <a:gd name="T8" fmla="*/ 17 w 19"/>
                <a:gd name="T9" fmla="*/ 8 h 20"/>
                <a:gd name="T10" fmla="*/ 19 w 19"/>
                <a:gd name="T11" fmla="*/ 7 h 20"/>
                <a:gd name="T12" fmla="*/ 14 w 19"/>
                <a:gd name="T13" fmla="*/ 0 h 20"/>
                <a:gd name="T14" fmla="*/ 13 w 19"/>
                <a:gd name="T15" fmla="*/ 1 h 20"/>
                <a:gd name="T16" fmla="*/ 8 w 19"/>
                <a:gd name="T17" fmla="*/ 4 h 20"/>
                <a:gd name="T18" fmla="*/ 4 w 19"/>
                <a:gd name="T19" fmla="*/ 8 h 20"/>
                <a:gd name="T20" fmla="*/ 0 w 19"/>
                <a:gd name="T21" fmla="*/ 13 h 20"/>
                <a:gd name="T22" fmla="*/ 7 w 19"/>
                <a:gd name="T23" fmla="*/ 12 h 20"/>
                <a:gd name="T24" fmla="*/ 0 w 19"/>
                <a:gd name="T25" fmla="*/ 13 h 20"/>
                <a:gd name="T26" fmla="*/ 0 w 19"/>
                <a:gd name="T27" fmla="*/ 16 h 20"/>
                <a:gd name="T28" fmla="*/ 3 w 19"/>
                <a:gd name="T29" fmla="*/ 18 h 20"/>
                <a:gd name="T30" fmla="*/ 5 w 19"/>
                <a:gd name="T31" fmla="*/ 20 h 20"/>
                <a:gd name="T32" fmla="*/ 7 w 19"/>
                <a:gd name="T33" fmla="*/ 17 h 20"/>
                <a:gd name="T34" fmla="*/ 0 w 19"/>
                <a:gd name="T35"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0">
                  <a:moveTo>
                    <a:pt x="0" y="18"/>
                  </a:moveTo>
                  <a:lnTo>
                    <a:pt x="7" y="17"/>
                  </a:lnTo>
                  <a:lnTo>
                    <a:pt x="11" y="15"/>
                  </a:lnTo>
                  <a:lnTo>
                    <a:pt x="15" y="10"/>
                  </a:lnTo>
                  <a:lnTo>
                    <a:pt x="17" y="8"/>
                  </a:lnTo>
                  <a:lnTo>
                    <a:pt x="19" y="7"/>
                  </a:lnTo>
                  <a:lnTo>
                    <a:pt x="14" y="0"/>
                  </a:lnTo>
                  <a:lnTo>
                    <a:pt x="13" y="1"/>
                  </a:lnTo>
                  <a:lnTo>
                    <a:pt x="8" y="4"/>
                  </a:lnTo>
                  <a:lnTo>
                    <a:pt x="4" y="8"/>
                  </a:lnTo>
                  <a:lnTo>
                    <a:pt x="0" y="13"/>
                  </a:lnTo>
                  <a:lnTo>
                    <a:pt x="7" y="12"/>
                  </a:lnTo>
                  <a:lnTo>
                    <a:pt x="0" y="13"/>
                  </a:lnTo>
                  <a:lnTo>
                    <a:pt x="0" y="16"/>
                  </a:lnTo>
                  <a:lnTo>
                    <a:pt x="3" y="18"/>
                  </a:lnTo>
                  <a:lnTo>
                    <a:pt x="5" y="20"/>
                  </a:lnTo>
                  <a:lnTo>
                    <a:pt x="7" y="17"/>
                  </a:lnTo>
                  <a:lnTo>
                    <a:pt x="0"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73" name="Freeform 1205"/>
            <p:cNvSpPr>
              <a:spLocks/>
            </p:cNvSpPr>
            <p:nvPr/>
          </p:nvSpPr>
          <p:spPr bwMode="auto">
            <a:xfrm>
              <a:off x="3057" y="4080"/>
              <a:ext cx="5" cy="13"/>
            </a:xfrm>
            <a:custGeom>
              <a:avLst/>
              <a:gdLst>
                <a:gd name="T0" fmla="*/ 7 w 13"/>
                <a:gd name="T1" fmla="*/ 10 h 41"/>
                <a:gd name="T2" fmla="*/ 2 w 13"/>
                <a:gd name="T3" fmla="*/ 6 h 41"/>
                <a:gd name="T4" fmla="*/ 2 w 13"/>
                <a:gd name="T5" fmla="*/ 15 h 41"/>
                <a:gd name="T6" fmla="*/ 1 w 13"/>
                <a:gd name="T7" fmla="*/ 24 h 41"/>
                <a:gd name="T8" fmla="*/ 0 w 13"/>
                <a:gd name="T9" fmla="*/ 32 h 41"/>
                <a:gd name="T10" fmla="*/ 4 w 13"/>
                <a:gd name="T11" fmla="*/ 41 h 41"/>
                <a:gd name="T12" fmla="*/ 11 w 13"/>
                <a:gd name="T13" fmla="*/ 35 h 41"/>
                <a:gd name="T14" fmla="*/ 9 w 13"/>
                <a:gd name="T15" fmla="*/ 32 h 41"/>
                <a:gd name="T16" fmla="*/ 10 w 13"/>
                <a:gd name="T17" fmla="*/ 24 h 41"/>
                <a:gd name="T18" fmla="*/ 11 w 13"/>
                <a:gd name="T19" fmla="*/ 15 h 41"/>
                <a:gd name="T20" fmla="*/ 13 w 13"/>
                <a:gd name="T21" fmla="*/ 6 h 41"/>
                <a:gd name="T22" fmla="*/ 9 w 13"/>
                <a:gd name="T23" fmla="*/ 1 h 41"/>
                <a:gd name="T24" fmla="*/ 13 w 13"/>
                <a:gd name="T25" fmla="*/ 6 h 41"/>
                <a:gd name="T26" fmla="*/ 11 w 13"/>
                <a:gd name="T27" fmla="*/ 2 h 41"/>
                <a:gd name="T28" fmla="*/ 8 w 13"/>
                <a:gd name="T29" fmla="*/ 0 h 41"/>
                <a:gd name="T30" fmla="*/ 4 w 13"/>
                <a:gd name="T31" fmla="*/ 2 h 41"/>
                <a:gd name="T32" fmla="*/ 2 w 13"/>
                <a:gd name="T33" fmla="*/ 6 h 41"/>
                <a:gd name="T34" fmla="*/ 7 w 13"/>
                <a:gd name="T35" fmla="*/ 1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41">
                  <a:moveTo>
                    <a:pt x="7" y="10"/>
                  </a:moveTo>
                  <a:lnTo>
                    <a:pt x="2" y="6"/>
                  </a:lnTo>
                  <a:lnTo>
                    <a:pt x="2" y="15"/>
                  </a:lnTo>
                  <a:lnTo>
                    <a:pt x="1" y="24"/>
                  </a:lnTo>
                  <a:lnTo>
                    <a:pt x="0" y="32"/>
                  </a:lnTo>
                  <a:lnTo>
                    <a:pt x="4" y="41"/>
                  </a:lnTo>
                  <a:lnTo>
                    <a:pt x="11" y="35"/>
                  </a:lnTo>
                  <a:lnTo>
                    <a:pt x="9" y="32"/>
                  </a:lnTo>
                  <a:lnTo>
                    <a:pt x="10" y="24"/>
                  </a:lnTo>
                  <a:lnTo>
                    <a:pt x="11" y="15"/>
                  </a:lnTo>
                  <a:lnTo>
                    <a:pt x="13" y="6"/>
                  </a:lnTo>
                  <a:lnTo>
                    <a:pt x="9" y="1"/>
                  </a:lnTo>
                  <a:lnTo>
                    <a:pt x="13" y="6"/>
                  </a:lnTo>
                  <a:lnTo>
                    <a:pt x="11" y="2"/>
                  </a:lnTo>
                  <a:lnTo>
                    <a:pt x="8" y="0"/>
                  </a:lnTo>
                  <a:lnTo>
                    <a:pt x="4" y="2"/>
                  </a:lnTo>
                  <a:lnTo>
                    <a:pt x="2" y="6"/>
                  </a:lnTo>
                  <a:lnTo>
                    <a:pt x="7"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74" name="Freeform 1206"/>
            <p:cNvSpPr>
              <a:spLocks/>
            </p:cNvSpPr>
            <p:nvPr/>
          </p:nvSpPr>
          <p:spPr bwMode="auto">
            <a:xfrm>
              <a:off x="3043" y="4079"/>
              <a:ext cx="17" cy="12"/>
            </a:xfrm>
            <a:custGeom>
              <a:avLst/>
              <a:gdLst>
                <a:gd name="T0" fmla="*/ 5 w 53"/>
                <a:gd name="T1" fmla="*/ 34 h 34"/>
                <a:gd name="T2" fmla="*/ 8 w 53"/>
                <a:gd name="T3" fmla="*/ 33 h 34"/>
                <a:gd name="T4" fmla="*/ 13 w 53"/>
                <a:gd name="T5" fmla="*/ 29 h 34"/>
                <a:gd name="T6" fmla="*/ 17 w 53"/>
                <a:gd name="T7" fmla="*/ 23 h 34"/>
                <a:gd name="T8" fmla="*/ 22 w 53"/>
                <a:gd name="T9" fmla="*/ 20 h 34"/>
                <a:gd name="T10" fmla="*/ 28 w 53"/>
                <a:gd name="T11" fmla="*/ 16 h 34"/>
                <a:gd name="T12" fmla="*/ 32 w 53"/>
                <a:gd name="T13" fmla="*/ 13 h 34"/>
                <a:gd name="T14" fmla="*/ 37 w 53"/>
                <a:gd name="T15" fmla="*/ 11 h 34"/>
                <a:gd name="T16" fmla="*/ 44 w 53"/>
                <a:gd name="T17" fmla="*/ 11 h 34"/>
                <a:gd name="T18" fmla="*/ 51 w 53"/>
                <a:gd name="T19" fmla="*/ 11 h 34"/>
                <a:gd name="T20" fmla="*/ 53 w 53"/>
                <a:gd name="T21" fmla="*/ 2 h 34"/>
                <a:gd name="T22" fmla="*/ 44 w 53"/>
                <a:gd name="T23" fmla="*/ 0 h 34"/>
                <a:gd name="T24" fmla="*/ 37 w 53"/>
                <a:gd name="T25" fmla="*/ 2 h 34"/>
                <a:gd name="T26" fmla="*/ 30 w 53"/>
                <a:gd name="T27" fmla="*/ 3 h 34"/>
                <a:gd name="T28" fmla="*/ 23 w 53"/>
                <a:gd name="T29" fmla="*/ 7 h 34"/>
                <a:gd name="T30" fmla="*/ 17 w 53"/>
                <a:gd name="T31" fmla="*/ 10 h 34"/>
                <a:gd name="T32" fmla="*/ 10 w 53"/>
                <a:gd name="T33" fmla="*/ 16 h 34"/>
                <a:gd name="T34" fmla="*/ 6 w 53"/>
                <a:gd name="T35" fmla="*/ 22 h 34"/>
                <a:gd name="T36" fmla="*/ 1 w 53"/>
                <a:gd name="T37" fmla="*/ 26 h 34"/>
                <a:gd name="T38" fmla="*/ 5 w 53"/>
                <a:gd name="T39" fmla="*/ 25 h 34"/>
                <a:gd name="T40" fmla="*/ 1 w 53"/>
                <a:gd name="T41" fmla="*/ 26 h 34"/>
                <a:gd name="T42" fmla="*/ 0 w 53"/>
                <a:gd name="T43" fmla="*/ 30 h 34"/>
                <a:gd name="T44" fmla="*/ 1 w 53"/>
                <a:gd name="T45" fmla="*/ 33 h 34"/>
                <a:gd name="T46" fmla="*/ 5 w 53"/>
                <a:gd name="T47" fmla="*/ 34 h 34"/>
                <a:gd name="T48" fmla="*/ 8 w 53"/>
                <a:gd name="T49" fmla="*/ 33 h 34"/>
                <a:gd name="T50" fmla="*/ 5 w 53"/>
                <a:gd name="T5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34">
                  <a:moveTo>
                    <a:pt x="5" y="34"/>
                  </a:moveTo>
                  <a:lnTo>
                    <a:pt x="8" y="33"/>
                  </a:lnTo>
                  <a:lnTo>
                    <a:pt x="13" y="29"/>
                  </a:lnTo>
                  <a:lnTo>
                    <a:pt x="17" y="23"/>
                  </a:lnTo>
                  <a:lnTo>
                    <a:pt x="22" y="20"/>
                  </a:lnTo>
                  <a:lnTo>
                    <a:pt x="28" y="16"/>
                  </a:lnTo>
                  <a:lnTo>
                    <a:pt x="32" y="13"/>
                  </a:lnTo>
                  <a:lnTo>
                    <a:pt x="37" y="11"/>
                  </a:lnTo>
                  <a:lnTo>
                    <a:pt x="44" y="11"/>
                  </a:lnTo>
                  <a:lnTo>
                    <a:pt x="51" y="11"/>
                  </a:lnTo>
                  <a:lnTo>
                    <a:pt x="53" y="2"/>
                  </a:lnTo>
                  <a:lnTo>
                    <a:pt x="44" y="0"/>
                  </a:lnTo>
                  <a:lnTo>
                    <a:pt x="37" y="2"/>
                  </a:lnTo>
                  <a:lnTo>
                    <a:pt x="30" y="3"/>
                  </a:lnTo>
                  <a:lnTo>
                    <a:pt x="23" y="7"/>
                  </a:lnTo>
                  <a:lnTo>
                    <a:pt x="17" y="10"/>
                  </a:lnTo>
                  <a:lnTo>
                    <a:pt x="10" y="16"/>
                  </a:lnTo>
                  <a:lnTo>
                    <a:pt x="6" y="22"/>
                  </a:lnTo>
                  <a:lnTo>
                    <a:pt x="1" y="26"/>
                  </a:lnTo>
                  <a:lnTo>
                    <a:pt x="5" y="25"/>
                  </a:lnTo>
                  <a:lnTo>
                    <a:pt x="1" y="26"/>
                  </a:lnTo>
                  <a:lnTo>
                    <a:pt x="0" y="30"/>
                  </a:lnTo>
                  <a:lnTo>
                    <a:pt x="1" y="33"/>
                  </a:lnTo>
                  <a:lnTo>
                    <a:pt x="5" y="34"/>
                  </a:lnTo>
                  <a:lnTo>
                    <a:pt x="8" y="33"/>
                  </a:lnTo>
                  <a:lnTo>
                    <a:pt x="5"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75" name="Freeform 1207"/>
            <p:cNvSpPr>
              <a:spLocks/>
            </p:cNvSpPr>
            <p:nvPr/>
          </p:nvSpPr>
          <p:spPr bwMode="auto">
            <a:xfrm>
              <a:off x="3027" y="4076"/>
              <a:ext cx="17" cy="15"/>
            </a:xfrm>
            <a:custGeom>
              <a:avLst/>
              <a:gdLst>
                <a:gd name="T0" fmla="*/ 9 w 52"/>
                <a:gd name="T1" fmla="*/ 5 h 44"/>
                <a:gd name="T2" fmla="*/ 0 w 52"/>
                <a:gd name="T3" fmla="*/ 7 h 44"/>
                <a:gd name="T4" fmla="*/ 5 w 52"/>
                <a:gd name="T5" fmla="*/ 13 h 44"/>
                <a:gd name="T6" fmla="*/ 11 w 52"/>
                <a:gd name="T7" fmla="*/ 20 h 44"/>
                <a:gd name="T8" fmla="*/ 16 w 52"/>
                <a:gd name="T9" fmla="*/ 26 h 44"/>
                <a:gd name="T10" fmla="*/ 23 w 52"/>
                <a:gd name="T11" fmla="*/ 32 h 44"/>
                <a:gd name="T12" fmla="*/ 30 w 52"/>
                <a:gd name="T13" fmla="*/ 36 h 44"/>
                <a:gd name="T14" fmla="*/ 37 w 52"/>
                <a:gd name="T15" fmla="*/ 40 h 44"/>
                <a:gd name="T16" fmla="*/ 44 w 52"/>
                <a:gd name="T17" fmla="*/ 42 h 44"/>
                <a:gd name="T18" fmla="*/ 52 w 52"/>
                <a:gd name="T19" fmla="*/ 44 h 44"/>
                <a:gd name="T20" fmla="*/ 52 w 52"/>
                <a:gd name="T21" fmla="*/ 35 h 44"/>
                <a:gd name="T22" fmla="*/ 46 w 52"/>
                <a:gd name="T23" fmla="*/ 33 h 44"/>
                <a:gd name="T24" fmla="*/ 41 w 52"/>
                <a:gd name="T25" fmla="*/ 31 h 44"/>
                <a:gd name="T26" fmla="*/ 35 w 52"/>
                <a:gd name="T27" fmla="*/ 27 h 44"/>
                <a:gd name="T28" fmla="*/ 28 w 52"/>
                <a:gd name="T29" fmla="*/ 23 h 44"/>
                <a:gd name="T30" fmla="*/ 23 w 52"/>
                <a:gd name="T31" fmla="*/ 19 h 44"/>
                <a:gd name="T32" fmla="*/ 17 w 52"/>
                <a:gd name="T33" fmla="*/ 13 h 44"/>
                <a:gd name="T34" fmla="*/ 14 w 52"/>
                <a:gd name="T35" fmla="*/ 9 h 44"/>
                <a:gd name="T36" fmla="*/ 9 w 52"/>
                <a:gd name="T37" fmla="*/ 2 h 44"/>
                <a:gd name="T38" fmla="*/ 0 w 52"/>
                <a:gd name="T39" fmla="*/ 3 h 44"/>
                <a:gd name="T40" fmla="*/ 9 w 52"/>
                <a:gd name="T41" fmla="*/ 2 h 44"/>
                <a:gd name="T42" fmla="*/ 7 w 52"/>
                <a:gd name="T43" fmla="*/ 0 h 44"/>
                <a:gd name="T44" fmla="*/ 4 w 52"/>
                <a:gd name="T45" fmla="*/ 0 h 44"/>
                <a:gd name="T46" fmla="*/ 0 w 52"/>
                <a:gd name="T47" fmla="*/ 3 h 44"/>
                <a:gd name="T48" fmla="*/ 0 w 52"/>
                <a:gd name="T49" fmla="*/ 7 h 44"/>
                <a:gd name="T50" fmla="*/ 9 w 52"/>
                <a:gd name="T51"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2" h="44">
                  <a:moveTo>
                    <a:pt x="9" y="5"/>
                  </a:moveTo>
                  <a:lnTo>
                    <a:pt x="0" y="7"/>
                  </a:lnTo>
                  <a:lnTo>
                    <a:pt x="5" y="13"/>
                  </a:lnTo>
                  <a:lnTo>
                    <a:pt x="11" y="20"/>
                  </a:lnTo>
                  <a:lnTo>
                    <a:pt x="16" y="26"/>
                  </a:lnTo>
                  <a:lnTo>
                    <a:pt x="23" y="32"/>
                  </a:lnTo>
                  <a:lnTo>
                    <a:pt x="30" y="36"/>
                  </a:lnTo>
                  <a:lnTo>
                    <a:pt x="37" y="40"/>
                  </a:lnTo>
                  <a:lnTo>
                    <a:pt x="44" y="42"/>
                  </a:lnTo>
                  <a:lnTo>
                    <a:pt x="52" y="44"/>
                  </a:lnTo>
                  <a:lnTo>
                    <a:pt x="52" y="35"/>
                  </a:lnTo>
                  <a:lnTo>
                    <a:pt x="46" y="33"/>
                  </a:lnTo>
                  <a:lnTo>
                    <a:pt x="41" y="31"/>
                  </a:lnTo>
                  <a:lnTo>
                    <a:pt x="35" y="27"/>
                  </a:lnTo>
                  <a:lnTo>
                    <a:pt x="28" y="23"/>
                  </a:lnTo>
                  <a:lnTo>
                    <a:pt x="23" y="19"/>
                  </a:lnTo>
                  <a:lnTo>
                    <a:pt x="17" y="13"/>
                  </a:lnTo>
                  <a:lnTo>
                    <a:pt x="14" y="9"/>
                  </a:lnTo>
                  <a:lnTo>
                    <a:pt x="9" y="2"/>
                  </a:lnTo>
                  <a:lnTo>
                    <a:pt x="0" y="3"/>
                  </a:lnTo>
                  <a:lnTo>
                    <a:pt x="9" y="2"/>
                  </a:lnTo>
                  <a:lnTo>
                    <a:pt x="7" y="0"/>
                  </a:lnTo>
                  <a:lnTo>
                    <a:pt x="4" y="0"/>
                  </a:lnTo>
                  <a:lnTo>
                    <a:pt x="0" y="3"/>
                  </a:lnTo>
                  <a:lnTo>
                    <a:pt x="0" y="7"/>
                  </a:lnTo>
                  <a:lnTo>
                    <a:pt x="9"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76" name="Freeform 1208"/>
            <p:cNvSpPr>
              <a:spLocks/>
            </p:cNvSpPr>
            <p:nvPr/>
          </p:nvSpPr>
          <p:spPr bwMode="auto">
            <a:xfrm>
              <a:off x="3022" y="4077"/>
              <a:ext cx="8" cy="8"/>
            </a:xfrm>
            <a:custGeom>
              <a:avLst/>
              <a:gdLst>
                <a:gd name="T0" fmla="*/ 3 w 25"/>
                <a:gd name="T1" fmla="*/ 23 h 23"/>
                <a:gd name="T2" fmla="*/ 9 w 25"/>
                <a:gd name="T3" fmla="*/ 21 h 23"/>
                <a:gd name="T4" fmla="*/ 13 w 25"/>
                <a:gd name="T5" fmla="*/ 17 h 23"/>
                <a:gd name="T6" fmla="*/ 17 w 25"/>
                <a:gd name="T7" fmla="*/ 13 h 23"/>
                <a:gd name="T8" fmla="*/ 22 w 25"/>
                <a:gd name="T9" fmla="*/ 9 h 23"/>
                <a:gd name="T10" fmla="*/ 25 w 25"/>
                <a:gd name="T11" fmla="*/ 2 h 23"/>
                <a:gd name="T12" fmla="*/ 16 w 25"/>
                <a:gd name="T13" fmla="*/ 0 h 23"/>
                <a:gd name="T14" fmla="*/ 15 w 25"/>
                <a:gd name="T15" fmla="*/ 2 h 23"/>
                <a:gd name="T16" fmla="*/ 11 w 25"/>
                <a:gd name="T17" fmla="*/ 6 h 23"/>
                <a:gd name="T18" fmla="*/ 6 w 25"/>
                <a:gd name="T19" fmla="*/ 10 h 23"/>
                <a:gd name="T20" fmla="*/ 0 w 25"/>
                <a:gd name="T21" fmla="*/ 16 h 23"/>
                <a:gd name="T22" fmla="*/ 7 w 25"/>
                <a:gd name="T23" fmla="*/ 14 h 23"/>
                <a:gd name="T24" fmla="*/ 0 w 25"/>
                <a:gd name="T25" fmla="*/ 16 h 23"/>
                <a:gd name="T26" fmla="*/ 0 w 25"/>
                <a:gd name="T27" fmla="*/ 20 h 23"/>
                <a:gd name="T28" fmla="*/ 4 w 25"/>
                <a:gd name="T29" fmla="*/ 23 h 23"/>
                <a:gd name="T30" fmla="*/ 7 w 25"/>
                <a:gd name="T31" fmla="*/ 23 h 23"/>
                <a:gd name="T32" fmla="*/ 9 w 25"/>
                <a:gd name="T33" fmla="*/ 21 h 23"/>
                <a:gd name="T34" fmla="*/ 3 w 25"/>
                <a:gd name="T3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23">
                  <a:moveTo>
                    <a:pt x="3" y="23"/>
                  </a:moveTo>
                  <a:lnTo>
                    <a:pt x="9" y="21"/>
                  </a:lnTo>
                  <a:lnTo>
                    <a:pt x="13" y="17"/>
                  </a:lnTo>
                  <a:lnTo>
                    <a:pt x="17" y="13"/>
                  </a:lnTo>
                  <a:lnTo>
                    <a:pt x="22" y="9"/>
                  </a:lnTo>
                  <a:lnTo>
                    <a:pt x="25" y="2"/>
                  </a:lnTo>
                  <a:lnTo>
                    <a:pt x="16" y="0"/>
                  </a:lnTo>
                  <a:lnTo>
                    <a:pt x="15" y="2"/>
                  </a:lnTo>
                  <a:lnTo>
                    <a:pt x="11" y="6"/>
                  </a:lnTo>
                  <a:lnTo>
                    <a:pt x="6" y="10"/>
                  </a:lnTo>
                  <a:lnTo>
                    <a:pt x="0" y="16"/>
                  </a:lnTo>
                  <a:lnTo>
                    <a:pt x="7" y="14"/>
                  </a:lnTo>
                  <a:lnTo>
                    <a:pt x="0" y="16"/>
                  </a:lnTo>
                  <a:lnTo>
                    <a:pt x="0" y="20"/>
                  </a:lnTo>
                  <a:lnTo>
                    <a:pt x="4" y="23"/>
                  </a:lnTo>
                  <a:lnTo>
                    <a:pt x="7" y="23"/>
                  </a:lnTo>
                  <a:lnTo>
                    <a:pt x="9" y="21"/>
                  </a:lnTo>
                  <a:lnTo>
                    <a:pt x="3"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77" name="Freeform 1209"/>
            <p:cNvSpPr>
              <a:spLocks/>
            </p:cNvSpPr>
            <p:nvPr/>
          </p:nvSpPr>
          <p:spPr bwMode="auto">
            <a:xfrm>
              <a:off x="3019" y="4069"/>
              <a:ext cx="5" cy="16"/>
            </a:xfrm>
            <a:custGeom>
              <a:avLst/>
              <a:gdLst>
                <a:gd name="T0" fmla="*/ 15 w 15"/>
                <a:gd name="T1" fmla="*/ 6 h 48"/>
                <a:gd name="T2" fmla="*/ 6 w 15"/>
                <a:gd name="T3" fmla="*/ 3 h 48"/>
                <a:gd name="T4" fmla="*/ 3 w 15"/>
                <a:gd name="T5" fmla="*/ 13 h 48"/>
                <a:gd name="T6" fmla="*/ 0 w 15"/>
                <a:gd name="T7" fmla="*/ 25 h 48"/>
                <a:gd name="T8" fmla="*/ 0 w 15"/>
                <a:gd name="T9" fmla="*/ 37 h 48"/>
                <a:gd name="T10" fmla="*/ 10 w 15"/>
                <a:gd name="T11" fmla="*/ 48 h 48"/>
                <a:gd name="T12" fmla="*/ 14 w 15"/>
                <a:gd name="T13" fmla="*/ 39 h 48"/>
                <a:gd name="T14" fmla="*/ 10 w 15"/>
                <a:gd name="T15" fmla="*/ 34 h 48"/>
                <a:gd name="T16" fmla="*/ 10 w 15"/>
                <a:gd name="T17" fmla="*/ 25 h 48"/>
                <a:gd name="T18" fmla="*/ 12 w 15"/>
                <a:gd name="T19" fmla="*/ 15 h 48"/>
                <a:gd name="T20" fmla="*/ 15 w 15"/>
                <a:gd name="T21" fmla="*/ 6 h 48"/>
                <a:gd name="T22" fmla="*/ 6 w 15"/>
                <a:gd name="T23" fmla="*/ 3 h 48"/>
                <a:gd name="T24" fmla="*/ 15 w 15"/>
                <a:gd name="T25" fmla="*/ 6 h 48"/>
                <a:gd name="T26" fmla="*/ 14 w 15"/>
                <a:gd name="T27" fmla="*/ 2 h 48"/>
                <a:gd name="T28" fmla="*/ 12 w 15"/>
                <a:gd name="T29" fmla="*/ 0 h 48"/>
                <a:gd name="T30" fmla="*/ 8 w 15"/>
                <a:gd name="T31" fmla="*/ 0 h 48"/>
                <a:gd name="T32" fmla="*/ 6 w 15"/>
                <a:gd name="T33" fmla="*/ 3 h 48"/>
                <a:gd name="T34" fmla="*/ 15 w 15"/>
                <a:gd name="T35" fmla="*/ 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8">
                  <a:moveTo>
                    <a:pt x="15" y="6"/>
                  </a:moveTo>
                  <a:lnTo>
                    <a:pt x="6" y="3"/>
                  </a:lnTo>
                  <a:lnTo>
                    <a:pt x="3" y="13"/>
                  </a:lnTo>
                  <a:lnTo>
                    <a:pt x="0" y="25"/>
                  </a:lnTo>
                  <a:lnTo>
                    <a:pt x="0" y="37"/>
                  </a:lnTo>
                  <a:lnTo>
                    <a:pt x="10" y="48"/>
                  </a:lnTo>
                  <a:lnTo>
                    <a:pt x="14" y="39"/>
                  </a:lnTo>
                  <a:lnTo>
                    <a:pt x="10" y="34"/>
                  </a:lnTo>
                  <a:lnTo>
                    <a:pt x="10" y="25"/>
                  </a:lnTo>
                  <a:lnTo>
                    <a:pt x="12" y="15"/>
                  </a:lnTo>
                  <a:lnTo>
                    <a:pt x="15" y="6"/>
                  </a:lnTo>
                  <a:lnTo>
                    <a:pt x="6" y="3"/>
                  </a:lnTo>
                  <a:lnTo>
                    <a:pt x="15" y="6"/>
                  </a:lnTo>
                  <a:lnTo>
                    <a:pt x="14" y="2"/>
                  </a:lnTo>
                  <a:lnTo>
                    <a:pt x="12" y="0"/>
                  </a:lnTo>
                  <a:lnTo>
                    <a:pt x="8" y="0"/>
                  </a:lnTo>
                  <a:lnTo>
                    <a:pt x="6" y="3"/>
                  </a:lnTo>
                  <a:lnTo>
                    <a:pt x="15"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78" name="Freeform 1210"/>
            <p:cNvSpPr>
              <a:spLocks/>
            </p:cNvSpPr>
            <p:nvPr/>
          </p:nvSpPr>
          <p:spPr bwMode="auto">
            <a:xfrm>
              <a:off x="3006" y="4070"/>
              <a:ext cx="18" cy="15"/>
            </a:xfrm>
            <a:custGeom>
              <a:avLst/>
              <a:gdLst>
                <a:gd name="T0" fmla="*/ 0 w 56"/>
                <a:gd name="T1" fmla="*/ 40 h 45"/>
                <a:gd name="T2" fmla="*/ 9 w 56"/>
                <a:gd name="T3" fmla="*/ 40 h 45"/>
                <a:gd name="T4" fmla="*/ 12 w 56"/>
                <a:gd name="T5" fmla="*/ 36 h 45"/>
                <a:gd name="T6" fmla="*/ 16 w 56"/>
                <a:gd name="T7" fmla="*/ 32 h 45"/>
                <a:gd name="T8" fmla="*/ 21 w 56"/>
                <a:gd name="T9" fmla="*/ 29 h 45"/>
                <a:gd name="T10" fmla="*/ 28 w 56"/>
                <a:gd name="T11" fmla="*/ 26 h 45"/>
                <a:gd name="T12" fmla="*/ 37 w 56"/>
                <a:gd name="T13" fmla="*/ 22 h 45"/>
                <a:gd name="T14" fmla="*/ 44 w 56"/>
                <a:gd name="T15" fmla="*/ 18 h 45"/>
                <a:gd name="T16" fmla="*/ 51 w 56"/>
                <a:gd name="T17" fmla="*/ 12 h 45"/>
                <a:gd name="T18" fmla="*/ 56 w 56"/>
                <a:gd name="T19" fmla="*/ 3 h 45"/>
                <a:gd name="T20" fmla="*/ 47 w 56"/>
                <a:gd name="T21" fmla="*/ 0 h 45"/>
                <a:gd name="T22" fmla="*/ 44 w 56"/>
                <a:gd name="T23" fmla="*/ 5 h 45"/>
                <a:gd name="T24" fmla="*/ 39 w 56"/>
                <a:gd name="T25" fmla="*/ 8 h 45"/>
                <a:gd name="T26" fmla="*/ 32 w 56"/>
                <a:gd name="T27" fmla="*/ 13 h 45"/>
                <a:gd name="T28" fmla="*/ 25 w 56"/>
                <a:gd name="T29" fmla="*/ 16 h 45"/>
                <a:gd name="T30" fmla="*/ 16 w 56"/>
                <a:gd name="T31" fmla="*/ 20 h 45"/>
                <a:gd name="T32" fmla="*/ 9 w 56"/>
                <a:gd name="T33" fmla="*/ 26 h 45"/>
                <a:gd name="T34" fmla="*/ 2 w 56"/>
                <a:gd name="T35" fmla="*/ 31 h 45"/>
                <a:gd name="T36" fmla="*/ 0 w 56"/>
                <a:gd name="T37" fmla="*/ 40 h 45"/>
                <a:gd name="T38" fmla="*/ 9 w 56"/>
                <a:gd name="T39" fmla="*/ 40 h 45"/>
                <a:gd name="T40" fmla="*/ 0 w 56"/>
                <a:gd name="T41" fmla="*/ 40 h 45"/>
                <a:gd name="T42" fmla="*/ 1 w 56"/>
                <a:gd name="T43" fmla="*/ 44 h 45"/>
                <a:gd name="T44" fmla="*/ 5 w 56"/>
                <a:gd name="T45" fmla="*/ 45 h 45"/>
                <a:gd name="T46" fmla="*/ 8 w 56"/>
                <a:gd name="T47" fmla="*/ 44 h 45"/>
                <a:gd name="T48" fmla="*/ 9 w 56"/>
                <a:gd name="T49" fmla="*/ 40 h 45"/>
                <a:gd name="T50" fmla="*/ 0 w 56"/>
                <a:gd name="T51" fmla="*/ 4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6" h="45">
                  <a:moveTo>
                    <a:pt x="0" y="40"/>
                  </a:moveTo>
                  <a:lnTo>
                    <a:pt x="9" y="40"/>
                  </a:lnTo>
                  <a:lnTo>
                    <a:pt x="12" y="36"/>
                  </a:lnTo>
                  <a:lnTo>
                    <a:pt x="16" y="32"/>
                  </a:lnTo>
                  <a:lnTo>
                    <a:pt x="21" y="29"/>
                  </a:lnTo>
                  <a:lnTo>
                    <a:pt x="28" y="26"/>
                  </a:lnTo>
                  <a:lnTo>
                    <a:pt x="37" y="22"/>
                  </a:lnTo>
                  <a:lnTo>
                    <a:pt x="44" y="18"/>
                  </a:lnTo>
                  <a:lnTo>
                    <a:pt x="51" y="12"/>
                  </a:lnTo>
                  <a:lnTo>
                    <a:pt x="56" y="3"/>
                  </a:lnTo>
                  <a:lnTo>
                    <a:pt x="47" y="0"/>
                  </a:lnTo>
                  <a:lnTo>
                    <a:pt x="44" y="5"/>
                  </a:lnTo>
                  <a:lnTo>
                    <a:pt x="39" y="8"/>
                  </a:lnTo>
                  <a:lnTo>
                    <a:pt x="32" y="13"/>
                  </a:lnTo>
                  <a:lnTo>
                    <a:pt x="25" y="16"/>
                  </a:lnTo>
                  <a:lnTo>
                    <a:pt x="16" y="20"/>
                  </a:lnTo>
                  <a:lnTo>
                    <a:pt x="9" y="26"/>
                  </a:lnTo>
                  <a:lnTo>
                    <a:pt x="2" y="31"/>
                  </a:lnTo>
                  <a:lnTo>
                    <a:pt x="0" y="40"/>
                  </a:lnTo>
                  <a:lnTo>
                    <a:pt x="9" y="40"/>
                  </a:lnTo>
                  <a:lnTo>
                    <a:pt x="0" y="40"/>
                  </a:lnTo>
                  <a:lnTo>
                    <a:pt x="1" y="44"/>
                  </a:lnTo>
                  <a:lnTo>
                    <a:pt x="5" y="45"/>
                  </a:lnTo>
                  <a:lnTo>
                    <a:pt x="8" y="44"/>
                  </a:lnTo>
                  <a:lnTo>
                    <a:pt x="9" y="40"/>
                  </a:lnTo>
                  <a:lnTo>
                    <a:pt x="0" y="4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79" name="Freeform 1211"/>
            <p:cNvSpPr>
              <a:spLocks/>
            </p:cNvSpPr>
            <p:nvPr/>
          </p:nvSpPr>
          <p:spPr bwMode="auto">
            <a:xfrm>
              <a:off x="3005" y="4059"/>
              <a:ext cx="13" cy="24"/>
            </a:xfrm>
            <a:custGeom>
              <a:avLst/>
              <a:gdLst>
                <a:gd name="T0" fmla="*/ 35 w 40"/>
                <a:gd name="T1" fmla="*/ 10 h 72"/>
                <a:gd name="T2" fmla="*/ 33 w 40"/>
                <a:gd name="T3" fmla="*/ 0 h 72"/>
                <a:gd name="T4" fmla="*/ 25 w 40"/>
                <a:gd name="T5" fmla="*/ 7 h 72"/>
                <a:gd name="T6" fmla="*/ 18 w 40"/>
                <a:gd name="T7" fmla="*/ 12 h 72"/>
                <a:gd name="T8" fmla="*/ 11 w 40"/>
                <a:gd name="T9" fmla="*/ 18 h 72"/>
                <a:gd name="T10" fmla="*/ 5 w 40"/>
                <a:gd name="T11" fmla="*/ 26 h 72"/>
                <a:gd name="T12" fmla="*/ 2 w 40"/>
                <a:gd name="T13" fmla="*/ 35 h 72"/>
                <a:gd name="T14" fmla="*/ 0 w 40"/>
                <a:gd name="T15" fmla="*/ 45 h 72"/>
                <a:gd name="T16" fmla="*/ 1 w 40"/>
                <a:gd name="T17" fmla="*/ 58 h 72"/>
                <a:gd name="T18" fmla="*/ 3 w 40"/>
                <a:gd name="T19" fmla="*/ 72 h 72"/>
                <a:gd name="T20" fmla="*/ 12 w 40"/>
                <a:gd name="T21" fmla="*/ 72 h 72"/>
                <a:gd name="T22" fmla="*/ 10 w 40"/>
                <a:gd name="T23" fmla="*/ 58 h 72"/>
                <a:gd name="T24" fmla="*/ 11 w 40"/>
                <a:gd name="T25" fmla="*/ 45 h 72"/>
                <a:gd name="T26" fmla="*/ 11 w 40"/>
                <a:gd name="T27" fmla="*/ 37 h 72"/>
                <a:gd name="T28" fmla="*/ 15 w 40"/>
                <a:gd name="T29" fmla="*/ 30 h 72"/>
                <a:gd name="T30" fmla="*/ 18 w 40"/>
                <a:gd name="T31" fmla="*/ 24 h 72"/>
                <a:gd name="T32" fmla="*/ 25 w 40"/>
                <a:gd name="T33" fmla="*/ 19 h 72"/>
                <a:gd name="T34" fmla="*/ 29 w 40"/>
                <a:gd name="T35" fmla="*/ 14 h 72"/>
                <a:gd name="T36" fmla="*/ 37 w 40"/>
                <a:gd name="T37" fmla="*/ 10 h 72"/>
                <a:gd name="T38" fmla="*/ 35 w 40"/>
                <a:gd name="T39" fmla="*/ 0 h 72"/>
                <a:gd name="T40" fmla="*/ 37 w 40"/>
                <a:gd name="T41" fmla="*/ 10 h 72"/>
                <a:gd name="T42" fmla="*/ 40 w 40"/>
                <a:gd name="T43" fmla="*/ 7 h 72"/>
                <a:gd name="T44" fmla="*/ 40 w 40"/>
                <a:gd name="T45" fmla="*/ 3 h 72"/>
                <a:gd name="T46" fmla="*/ 36 w 40"/>
                <a:gd name="T47" fmla="*/ 0 h 72"/>
                <a:gd name="T48" fmla="*/ 33 w 40"/>
                <a:gd name="T49" fmla="*/ 0 h 72"/>
                <a:gd name="T50" fmla="*/ 35 w 40"/>
                <a:gd name="T51" fmla="*/ 1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0" h="72">
                  <a:moveTo>
                    <a:pt x="35" y="10"/>
                  </a:moveTo>
                  <a:lnTo>
                    <a:pt x="33" y="0"/>
                  </a:lnTo>
                  <a:lnTo>
                    <a:pt x="25" y="7"/>
                  </a:lnTo>
                  <a:lnTo>
                    <a:pt x="18" y="12"/>
                  </a:lnTo>
                  <a:lnTo>
                    <a:pt x="11" y="18"/>
                  </a:lnTo>
                  <a:lnTo>
                    <a:pt x="5" y="26"/>
                  </a:lnTo>
                  <a:lnTo>
                    <a:pt x="2" y="35"/>
                  </a:lnTo>
                  <a:lnTo>
                    <a:pt x="0" y="45"/>
                  </a:lnTo>
                  <a:lnTo>
                    <a:pt x="1" y="58"/>
                  </a:lnTo>
                  <a:lnTo>
                    <a:pt x="3" y="72"/>
                  </a:lnTo>
                  <a:lnTo>
                    <a:pt x="12" y="72"/>
                  </a:lnTo>
                  <a:lnTo>
                    <a:pt x="10" y="58"/>
                  </a:lnTo>
                  <a:lnTo>
                    <a:pt x="11" y="45"/>
                  </a:lnTo>
                  <a:lnTo>
                    <a:pt x="11" y="37"/>
                  </a:lnTo>
                  <a:lnTo>
                    <a:pt x="15" y="30"/>
                  </a:lnTo>
                  <a:lnTo>
                    <a:pt x="18" y="24"/>
                  </a:lnTo>
                  <a:lnTo>
                    <a:pt x="25" y="19"/>
                  </a:lnTo>
                  <a:lnTo>
                    <a:pt x="29" y="14"/>
                  </a:lnTo>
                  <a:lnTo>
                    <a:pt x="37" y="10"/>
                  </a:lnTo>
                  <a:lnTo>
                    <a:pt x="35" y="0"/>
                  </a:lnTo>
                  <a:lnTo>
                    <a:pt x="37" y="10"/>
                  </a:lnTo>
                  <a:lnTo>
                    <a:pt x="40" y="7"/>
                  </a:lnTo>
                  <a:lnTo>
                    <a:pt x="40" y="3"/>
                  </a:lnTo>
                  <a:lnTo>
                    <a:pt x="36" y="0"/>
                  </a:lnTo>
                  <a:lnTo>
                    <a:pt x="33" y="0"/>
                  </a:lnTo>
                  <a:lnTo>
                    <a:pt x="35"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80" name="Freeform 1212"/>
            <p:cNvSpPr>
              <a:spLocks/>
            </p:cNvSpPr>
            <p:nvPr/>
          </p:nvSpPr>
          <p:spPr bwMode="auto">
            <a:xfrm>
              <a:off x="2991" y="4059"/>
              <a:ext cx="25" cy="18"/>
            </a:xfrm>
            <a:custGeom>
              <a:avLst/>
              <a:gdLst>
                <a:gd name="T0" fmla="*/ 0 w 75"/>
                <a:gd name="T1" fmla="*/ 51 h 54"/>
                <a:gd name="T2" fmla="*/ 8 w 75"/>
                <a:gd name="T3" fmla="*/ 53 h 54"/>
                <a:gd name="T4" fmla="*/ 15 w 75"/>
                <a:gd name="T5" fmla="*/ 45 h 54"/>
                <a:gd name="T6" fmla="*/ 23 w 75"/>
                <a:gd name="T7" fmla="*/ 36 h 54"/>
                <a:gd name="T8" fmla="*/ 32 w 75"/>
                <a:gd name="T9" fmla="*/ 29 h 54"/>
                <a:gd name="T10" fmla="*/ 41 w 75"/>
                <a:gd name="T11" fmla="*/ 22 h 54"/>
                <a:gd name="T12" fmla="*/ 50 w 75"/>
                <a:gd name="T13" fmla="*/ 16 h 54"/>
                <a:gd name="T14" fmla="*/ 59 w 75"/>
                <a:gd name="T15" fmla="*/ 12 h 54"/>
                <a:gd name="T16" fmla="*/ 67 w 75"/>
                <a:gd name="T17" fmla="*/ 10 h 54"/>
                <a:gd name="T18" fmla="*/ 75 w 75"/>
                <a:gd name="T19" fmla="*/ 10 h 54"/>
                <a:gd name="T20" fmla="*/ 75 w 75"/>
                <a:gd name="T21" fmla="*/ 0 h 54"/>
                <a:gd name="T22" fmla="*/ 67 w 75"/>
                <a:gd name="T23" fmla="*/ 0 h 54"/>
                <a:gd name="T24" fmla="*/ 57 w 75"/>
                <a:gd name="T25" fmla="*/ 3 h 54"/>
                <a:gd name="T26" fmla="*/ 45 w 75"/>
                <a:gd name="T27" fmla="*/ 7 h 54"/>
                <a:gd name="T28" fmla="*/ 36 w 75"/>
                <a:gd name="T29" fmla="*/ 13 h 54"/>
                <a:gd name="T30" fmla="*/ 25 w 75"/>
                <a:gd name="T31" fmla="*/ 22 h 54"/>
                <a:gd name="T32" fmla="*/ 16 w 75"/>
                <a:gd name="T33" fmla="*/ 29 h 54"/>
                <a:gd name="T34" fmla="*/ 8 w 75"/>
                <a:gd name="T35" fmla="*/ 38 h 54"/>
                <a:gd name="T36" fmla="*/ 1 w 75"/>
                <a:gd name="T37" fmla="*/ 46 h 54"/>
                <a:gd name="T38" fmla="*/ 9 w 75"/>
                <a:gd name="T39" fmla="*/ 48 h 54"/>
                <a:gd name="T40" fmla="*/ 1 w 75"/>
                <a:gd name="T41" fmla="*/ 46 h 54"/>
                <a:gd name="T42" fmla="*/ 0 w 75"/>
                <a:gd name="T43" fmla="*/ 50 h 54"/>
                <a:gd name="T44" fmla="*/ 1 w 75"/>
                <a:gd name="T45" fmla="*/ 53 h 54"/>
                <a:gd name="T46" fmla="*/ 4 w 75"/>
                <a:gd name="T47" fmla="*/ 54 h 54"/>
                <a:gd name="T48" fmla="*/ 8 w 75"/>
                <a:gd name="T49" fmla="*/ 53 h 54"/>
                <a:gd name="T50" fmla="*/ 0 w 75"/>
                <a:gd name="T51" fmla="*/ 5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54">
                  <a:moveTo>
                    <a:pt x="0" y="51"/>
                  </a:moveTo>
                  <a:lnTo>
                    <a:pt x="8" y="53"/>
                  </a:lnTo>
                  <a:lnTo>
                    <a:pt x="15" y="45"/>
                  </a:lnTo>
                  <a:lnTo>
                    <a:pt x="23" y="36"/>
                  </a:lnTo>
                  <a:lnTo>
                    <a:pt x="32" y="29"/>
                  </a:lnTo>
                  <a:lnTo>
                    <a:pt x="41" y="22"/>
                  </a:lnTo>
                  <a:lnTo>
                    <a:pt x="50" y="16"/>
                  </a:lnTo>
                  <a:lnTo>
                    <a:pt x="59" y="12"/>
                  </a:lnTo>
                  <a:lnTo>
                    <a:pt x="67" y="10"/>
                  </a:lnTo>
                  <a:lnTo>
                    <a:pt x="75" y="10"/>
                  </a:lnTo>
                  <a:lnTo>
                    <a:pt x="75" y="0"/>
                  </a:lnTo>
                  <a:lnTo>
                    <a:pt x="67" y="0"/>
                  </a:lnTo>
                  <a:lnTo>
                    <a:pt x="57" y="3"/>
                  </a:lnTo>
                  <a:lnTo>
                    <a:pt x="45" y="7"/>
                  </a:lnTo>
                  <a:lnTo>
                    <a:pt x="36" y="13"/>
                  </a:lnTo>
                  <a:lnTo>
                    <a:pt x="25" y="22"/>
                  </a:lnTo>
                  <a:lnTo>
                    <a:pt x="16" y="29"/>
                  </a:lnTo>
                  <a:lnTo>
                    <a:pt x="8" y="38"/>
                  </a:lnTo>
                  <a:lnTo>
                    <a:pt x="1" y="46"/>
                  </a:lnTo>
                  <a:lnTo>
                    <a:pt x="9" y="48"/>
                  </a:lnTo>
                  <a:lnTo>
                    <a:pt x="1" y="46"/>
                  </a:lnTo>
                  <a:lnTo>
                    <a:pt x="0" y="50"/>
                  </a:lnTo>
                  <a:lnTo>
                    <a:pt x="1" y="53"/>
                  </a:lnTo>
                  <a:lnTo>
                    <a:pt x="4" y="54"/>
                  </a:lnTo>
                  <a:lnTo>
                    <a:pt x="8" y="53"/>
                  </a:lnTo>
                  <a:lnTo>
                    <a:pt x="0" y="5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81" name="Freeform 1213"/>
            <p:cNvSpPr>
              <a:spLocks/>
            </p:cNvSpPr>
            <p:nvPr/>
          </p:nvSpPr>
          <p:spPr bwMode="auto">
            <a:xfrm>
              <a:off x="2989" y="4063"/>
              <a:ext cx="5" cy="13"/>
            </a:xfrm>
            <a:custGeom>
              <a:avLst/>
              <a:gdLst>
                <a:gd name="T0" fmla="*/ 8 w 17"/>
                <a:gd name="T1" fmla="*/ 8 h 38"/>
                <a:gd name="T2" fmla="*/ 0 w 17"/>
                <a:gd name="T3" fmla="*/ 7 h 38"/>
                <a:gd name="T4" fmla="*/ 2 w 17"/>
                <a:gd name="T5" fmla="*/ 13 h 38"/>
                <a:gd name="T6" fmla="*/ 4 w 17"/>
                <a:gd name="T7" fmla="*/ 23 h 38"/>
                <a:gd name="T8" fmla="*/ 7 w 17"/>
                <a:gd name="T9" fmla="*/ 32 h 38"/>
                <a:gd name="T10" fmla="*/ 8 w 17"/>
                <a:gd name="T11" fmla="*/ 38 h 38"/>
                <a:gd name="T12" fmla="*/ 17 w 17"/>
                <a:gd name="T13" fmla="*/ 35 h 38"/>
                <a:gd name="T14" fmla="*/ 16 w 17"/>
                <a:gd name="T15" fmla="*/ 30 h 38"/>
                <a:gd name="T16" fmla="*/ 13 w 17"/>
                <a:gd name="T17" fmla="*/ 21 h 38"/>
                <a:gd name="T18" fmla="*/ 11 w 17"/>
                <a:gd name="T19" fmla="*/ 10 h 38"/>
                <a:gd name="T20" fmla="*/ 9 w 17"/>
                <a:gd name="T21" fmla="*/ 2 h 38"/>
                <a:gd name="T22" fmla="*/ 1 w 17"/>
                <a:gd name="T23" fmla="*/ 1 h 38"/>
                <a:gd name="T24" fmla="*/ 9 w 17"/>
                <a:gd name="T25" fmla="*/ 2 h 38"/>
                <a:gd name="T26" fmla="*/ 7 w 17"/>
                <a:gd name="T27" fmla="*/ 0 h 38"/>
                <a:gd name="T28" fmla="*/ 3 w 17"/>
                <a:gd name="T29" fmla="*/ 0 h 38"/>
                <a:gd name="T30" fmla="*/ 0 w 17"/>
                <a:gd name="T31" fmla="*/ 3 h 38"/>
                <a:gd name="T32" fmla="*/ 0 w 17"/>
                <a:gd name="T33" fmla="*/ 7 h 38"/>
                <a:gd name="T34" fmla="*/ 8 w 17"/>
                <a:gd name="T35"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38">
                  <a:moveTo>
                    <a:pt x="8" y="8"/>
                  </a:moveTo>
                  <a:lnTo>
                    <a:pt x="0" y="7"/>
                  </a:lnTo>
                  <a:lnTo>
                    <a:pt x="2" y="13"/>
                  </a:lnTo>
                  <a:lnTo>
                    <a:pt x="4" y="23"/>
                  </a:lnTo>
                  <a:lnTo>
                    <a:pt x="7" y="32"/>
                  </a:lnTo>
                  <a:lnTo>
                    <a:pt x="8" y="38"/>
                  </a:lnTo>
                  <a:lnTo>
                    <a:pt x="17" y="35"/>
                  </a:lnTo>
                  <a:lnTo>
                    <a:pt x="16" y="30"/>
                  </a:lnTo>
                  <a:lnTo>
                    <a:pt x="13" y="21"/>
                  </a:lnTo>
                  <a:lnTo>
                    <a:pt x="11" y="10"/>
                  </a:lnTo>
                  <a:lnTo>
                    <a:pt x="9" y="2"/>
                  </a:lnTo>
                  <a:lnTo>
                    <a:pt x="1" y="1"/>
                  </a:lnTo>
                  <a:lnTo>
                    <a:pt x="9" y="2"/>
                  </a:lnTo>
                  <a:lnTo>
                    <a:pt x="7" y="0"/>
                  </a:lnTo>
                  <a:lnTo>
                    <a:pt x="3" y="0"/>
                  </a:lnTo>
                  <a:lnTo>
                    <a:pt x="0" y="3"/>
                  </a:lnTo>
                  <a:lnTo>
                    <a:pt x="0" y="7"/>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82" name="Freeform 1214"/>
            <p:cNvSpPr>
              <a:spLocks/>
            </p:cNvSpPr>
            <p:nvPr/>
          </p:nvSpPr>
          <p:spPr bwMode="auto">
            <a:xfrm>
              <a:off x="2979" y="4064"/>
              <a:ext cx="12" cy="18"/>
            </a:xfrm>
            <a:custGeom>
              <a:avLst/>
              <a:gdLst>
                <a:gd name="T0" fmla="*/ 0 w 36"/>
                <a:gd name="T1" fmla="*/ 49 h 54"/>
                <a:gd name="T2" fmla="*/ 9 w 36"/>
                <a:gd name="T3" fmla="*/ 52 h 54"/>
                <a:gd name="T4" fmla="*/ 17 w 36"/>
                <a:gd name="T5" fmla="*/ 38 h 54"/>
                <a:gd name="T6" fmla="*/ 25 w 36"/>
                <a:gd name="T7" fmla="*/ 25 h 54"/>
                <a:gd name="T8" fmla="*/ 31 w 36"/>
                <a:gd name="T9" fmla="*/ 14 h 54"/>
                <a:gd name="T10" fmla="*/ 36 w 36"/>
                <a:gd name="T11" fmla="*/ 7 h 54"/>
                <a:gd name="T12" fmla="*/ 29 w 36"/>
                <a:gd name="T13" fmla="*/ 0 h 54"/>
                <a:gd name="T14" fmla="*/ 22 w 36"/>
                <a:gd name="T15" fmla="*/ 9 h 54"/>
                <a:gd name="T16" fmla="*/ 16 w 36"/>
                <a:gd name="T17" fmla="*/ 21 h 54"/>
                <a:gd name="T18" fmla="*/ 8 w 36"/>
                <a:gd name="T19" fmla="*/ 33 h 54"/>
                <a:gd name="T20" fmla="*/ 0 w 36"/>
                <a:gd name="T21" fmla="*/ 47 h 54"/>
                <a:gd name="T22" fmla="*/ 9 w 36"/>
                <a:gd name="T23" fmla="*/ 49 h 54"/>
                <a:gd name="T24" fmla="*/ 0 w 36"/>
                <a:gd name="T25" fmla="*/ 47 h 54"/>
                <a:gd name="T26" fmla="*/ 0 w 36"/>
                <a:gd name="T27" fmla="*/ 50 h 54"/>
                <a:gd name="T28" fmla="*/ 4 w 36"/>
                <a:gd name="T29" fmla="*/ 54 h 54"/>
                <a:gd name="T30" fmla="*/ 7 w 36"/>
                <a:gd name="T31" fmla="*/ 54 h 54"/>
                <a:gd name="T32" fmla="*/ 9 w 36"/>
                <a:gd name="T33" fmla="*/ 52 h 54"/>
                <a:gd name="T34" fmla="*/ 0 w 36"/>
                <a:gd name="T35" fmla="*/ 4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54">
                  <a:moveTo>
                    <a:pt x="0" y="49"/>
                  </a:moveTo>
                  <a:lnTo>
                    <a:pt x="9" y="52"/>
                  </a:lnTo>
                  <a:lnTo>
                    <a:pt x="17" y="38"/>
                  </a:lnTo>
                  <a:lnTo>
                    <a:pt x="25" y="25"/>
                  </a:lnTo>
                  <a:lnTo>
                    <a:pt x="31" y="14"/>
                  </a:lnTo>
                  <a:lnTo>
                    <a:pt x="36" y="7"/>
                  </a:lnTo>
                  <a:lnTo>
                    <a:pt x="29" y="0"/>
                  </a:lnTo>
                  <a:lnTo>
                    <a:pt x="22" y="9"/>
                  </a:lnTo>
                  <a:lnTo>
                    <a:pt x="16" y="21"/>
                  </a:lnTo>
                  <a:lnTo>
                    <a:pt x="8" y="33"/>
                  </a:lnTo>
                  <a:lnTo>
                    <a:pt x="0" y="47"/>
                  </a:lnTo>
                  <a:lnTo>
                    <a:pt x="9" y="49"/>
                  </a:lnTo>
                  <a:lnTo>
                    <a:pt x="0" y="47"/>
                  </a:lnTo>
                  <a:lnTo>
                    <a:pt x="0" y="50"/>
                  </a:lnTo>
                  <a:lnTo>
                    <a:pt x="4" y="54"/>
                  </a:lnTo>
                  <a:lnTo>
                    <a:pt x="7" y="54"/>
                  </a:lnTo>
                  <a:lnTo>
                    <a:pt x="9" y="52"/>
                  </a:lnTo>
                  <a:lnTo>
                    <a:pt x="0" y="4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83" name="Freeform 1215"/>
            <p:cNvSpPr>
              <a:spLocks/>
            </p:cNvSpPr>
            <p:nvPr/>
          </p:nvSpPr>
          <p:spPr bwMode="auto">
            <a:xfrm>
              <a:off x="2966" y="4055"/>
              <a:ext cx="16" cy="25"/>
            </a:xfrm>
            <a:custGeom>
              <a:avLst/>
              <a:gdLst>
                <a:gd name="T0" fmla="*/ 9 w 49"/>
                <a:gd name="T1" fmla="*/ 3 h 74"/>
                <a:gd name="T2" fmla="*/ 1 w 49"/>
                <a:gd name="T3" fmla="*/ 8 h 74"/>
                <a:gd name="T4" fmla="*/ 9 w 49"/>
                <a:gd name="T5" fmla="*/ 16 h 74"/>
                <a:gd name="T6" fmla="*/ 16 w 49"/>
                <a:gd name="T7" fmla="*/ 24 h 74"/>
                <a:gd name="T8" fmla="*/ 22 w 49"/>
                <a:gd name="T9" fmla="*/ 32 h 74"/>
                <a:gd name="T10" fmla="*/ 28 w 49"/>
                <a:gd name="T11" fmla="*/ 41 h 74"/>
                <a:gd name="T12" fmla="*/ 32 w 49"/>
                <a:gd name="T13" fmla="*/ 50 h 74"/>
                <a:gd name="T14" fmla="*/ 37 w 49"/>
                <a:gd name="T15" fmla="*/ 59 h 74"/>
                <a:gd name="T16" fmla="*/ 39 w 49"/>
                <a:gd name="T17" fmla="*/ 67 h 74"/>
                <a:gd name="T18" fmla="*/ 40 w 49"/>
                <a:gd name="T19" fmla="*/ 74 h 74"/>
                <a:gd name="T20" fmla="*/ 49 w 49"/>
                <a:gd name="T21" fmla="*/ 74 h 74"/>
                <a:gd name="T22" fmla="*/ 48 w 49"/>
                <a:gd name="T23" fmla="*/ 65 h 74"/>
                <a:gd name="T24" fmla="*/ 46 w 49"/>
                <a:gd name="T25" fmla="*/ 57 h 74"/>
                <a:gd name="T26" fmla="*/ 41 w 49"/>
                <a:gd name="T27" fmla="*/ 46 h 74"/>
                <a:gd name="T28" fmla="*/ 37 w 49"/>
                <a:gd name="T29" fmla="*/ 37 h 74"/>
                <a:gd name="T30" fmla="*/ 31 w 49"/>
                <a:gd name="T31" fmla="*/ 27 h 74"/>
                <a:gd name="T32" fmla="*/ 23 w 49"/>
                <a:gd name="T33" fmla="*/ 17 h 74"/>
                <a:gd name="T34" fmla="*/ 16 w 49"/>
                <a:gd name="T35" fmla="*/ 9 h 74"/>
                <a:gd name="T36" fmla="*/ 8 w 49"/>
                <a:gd name="T37" fmla="*/ 1 h 74"/>
                <a:gd name="T38" fmla="*/ 0 w 49"/>
                <a:gd name="T39" fmla="*/ 6 h 74"/>
                <a:gd name="T40" fmla="*/ 8 w 49"/>
                <a:gd name="T41" fmla="*/ 1 h 74"/>
                <a:gd name="T42" fmla="*/ 5 w 49"/>
                <a:gd name="T43" fmla="*/ 0 h 74"/>
                <a:gd name="T44" fmla="*/ 1 w 49"/>
                <a:gd name="T45" fmla="*/ 1 h 74"/>
                <a:gd name="T46" fmla="*/ 0 w 49"/>
                <a:gd name="T47" fmla="*/ 4 h 74"/>
                <a:gd name="T48" fmla="*/ 1 w 49"/>
                <a:gd name="T49" fmla="*/ 8 h 74"/>
                <a:gd name="T50" fmla="*/ 9 w 49"/>
                <a:gd name="T51" fmla="*/ 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74">
                  <a:moveTo>
                    <a:pt x="9" y="3"/>
                  </a:moveTo>
                  <a:lnTo>
                    <a:pt x="1" y="8"/>
                  </a:lnTo>
                  <a:lnTo>
                    <a:pt x="9" y="16"/>
                  </a:lnTo>
                  <a:lnTo>
                    <a:pt x="16" y="24"/>
                  </a:lnTo>
                  <a:lnTo>
                    <a:pt x="22" y="32"/>
                  </a:lnTo>
                  <a:lnTo>
                    <a:pt x="28" y="41"/>
                  </a:lnTo>
                  <a:lnTo>
                    <a:pt x="32" y="50"/>
                  </a:lnTo>
                  <a:lnTo>
                    <a:pt x="37" y="59"/>
                  </a:lnTo>
                  <a:lnTo>
                    <a:pt x="39" y="67"/>
                  </a:lnTo>
                  <a:lnTo>
                    <a:pt x="40" y="74"/>
                  </a:lnTo>
                  <a:lnTo>
                    <a:pt x="49" y="74"/>
                  </a:lnTo>
                  <a:lnTo>
                    <a:pt x="48" y="65"/>
                  </a:lnTo>
                  <a:lnTo>
                    <a:pt x="46" y="57"/>
                  </a:lnTo>
                  <a:lnTo>
                    <a:pt x="41" y="46"/>
                  </a:lnTo>
                  <a:lnTo>
                    <a:pt x="37" y="37"/>
                  </a:lnTo>
                  <a:lnTo>
                    <a:pt x="31" y="27"/>
                  </a:lnTo>
                  <a:lnTo>
                    <a:pt x="23" y="17"/>
                  </a:lnTo>
                  <a:lnTo>
                    <a:pt x="16" y="9"/>
                  </a:lnTo>
                  <a:lnTo>
                    <a:pt x="8" y="1"/>
                  </a:lnTo>
                  <a:lnTo>
                    <a:pt x="0" y="6"/>
                  </a:lnTo>
                  <a:lnTo>
                    <a:pt x="8" y="1"/>
                  </a:lnTo>
                  <a:lnTo>
                    <a:pt x="5" y="0"/>
                  </a:lnTo>
                  <a:lnTo>
                    <a:pt x="1" y="1"/>
                  </a:lnTo>
                  <a:lnTo>
                    <a:pt x="0" y="4"/>
                  </a:lnTo>
                  <a:lnTo>
                    <a:pt x="1" y="8"/>
                  </a:lnTo>
                  <a:lnTo>
                    <a:pt x="9"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84" name="Freeform 1216"/>
            <p:cNvSpPr>
              <a:spLocks/>
            </p:cNvSpPr>
            <p:nvPr/>
          </p:nvSpPr>
          <p:spPr bwMode="auto">
            <a:xfrm>
              <a:off x="2965" y="4056"/>
              <a:ext cx="5" cy="19"/>
            </a:xfrm>
            <a:custGeom>
              <a:avLst/>
              <a:gdLst>
                <a:gd name="T0" fmla="*/ 2 w 16"/>
                <a:gd name="T1" fmla="*/ 55 h 56"/>
                <a:gd name="T2" fmla="*/ 11 w 16"/>
                <a:gd name="T3" fmla="*/ 52 h 56"/>
                <a:gd name="T4" fmla="*/ 11 w 16"/>
                <a:gd name="T5" fmla="*/ 42 h 56"/>
                <a:gd name="T6" fmla="*/ 13 w 16"/>
                <a:gd name="T7" fmla="*/ 28 h 56"/>
                <a:gd name="T8" fmla="*/ 16 w 16"/>
                <a:gd name="T9" fmla="*/ 13 h 56"/>
                <a:gd name="T10" fmla="*/ 13 w 16"/>
                <a:gd name="T11" fmla="*/ 0 h 56"/>
                <a:gd name="T12" fmla="*/ 4 w 16"/>
                <a:gd name="T13" fmla="*/ 3 h 56"/>
                <a:gd name="T14" fmla="*/ 4 w 16"/>
                <a:gd name="T15" fmla="*/ 13 h 56"/>
                <a:gd name="T16" fmla="*/ 4 w 16"/>
                <a:gd name="T17" fmla="*/ 28 h 56"/>
                <a:gd name="T18" fmla="*/ 2 w 16"/>
                <a:gd name="T19" fmla="*/ 42 h 56"/>
                <a:gd name="T20" fmla="*/ 0 w 16"/>
                <a:gd name="T21" fmla="*/ 52 h 56"/>
                <a:gd name="T22" fmla="*/ 9 w 16"/>
                <a:gd name="T23" fmla="*/ 48 h 56"/>
                <a:gd name="T24" fmla="*/ 0 w 16"/>
                <a:gd name="T25" fmla="*/ 52 h 56"/>
                <a:gd name="T26" fmla="*/ 2 w 16"/>
                <a:gd name="T27" fmla="*/ 55 h 56"/>
                <a:gd name="T28" fmla="*/ 5 w 16"/>
                <a:gd name="T29" fmla="*/ 56 h 56"/>
                <a:gd name="T30" fmla="*/ 9 w 16"/>
                <a:gd name="T31" fmla="*/ 55 h 56"/>
                <a:gd name="T32" fmla="*/ 11 w 16"/>
                <a:gd name="T33" fmla="*/ 52 h 56"/>
                <a:gd name="T34" fmla="*/ 2 w 16"/>
                <a:gd name="T35" fmla="*/ 5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56">
                  <a:moveTo>
                    <a:pt x="2" y="55"/>
                  </a:moveTo>
                  <a:lnTo>
                    <a:pt x="11" y="52"/>
                  </a:lnTo>
                  <a:lnTo>
                    <a:pt x="11" y="42"/>
                  </a:lnTo>
                  <a:lnTo>
                    <a:pt x="13" y="28"/>
                  </a:lnTo>
                  <a:lnTo>
                    <a:pt x="16" y="13"/>
                  </a:lnTo>
                  <a:lnTo>
                    <a:pt x="13" y="0"/>
                  </a:lnTo>
                  <a:lnTo>
                    <a:pt x="4" y="3"/>
                  </a:lnTo>
                  <a:lnTo>
                    <a:pt x="4" y="13"/>
                  </a:lnTo>
                  <a:lnTo>
                    <a:pt x="4" y="28"/>
                  </a:lnTo>
                  <a:lnTo>
                    <a:pt x="2" y="42"/>
                  </a:lnTo>
                  <a:lnTo>
                    <a:pt x="0" y="52"/>
                  </a:lnTo>
                  <a:lnTo>
                    <a:pt x="9" y="48"/>
                  </a:lnTo>
                  <a:lnTo>
                    <a:pt x="0" y="52"/>
                  </a:lnTo>
                  <a:lnTo>
                    <a:pt x="2" y="55"/>
                  </a:lnTo>
                  <a:lnTo>
                    <a:pt x="5" y="56"/>
                  </a:lnTo>
                  <a:lnTo>
                    <a:pt x="9" y="55"/>
                  </a:lnTo>
                  <a:lnTo>
                    <a:pt x="11" y="52"/>
                  </a:lnTo>
                  <a:lnTo>
                    <a:pt x="2" y="5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85" name="Freeform 1217"/>
            <p:cNvSpPr>
              <a:spLocks/>
            </p:cNvSpPr>
            <p:nvPr/>
          </p:nvSpPr>
          <p:spPr bwMode="auto">
            <a:xfrm>
              <a:off x="2960" y="4067"/>
              <a:ext cx="8" cy="8"/>
            </a:xfrm>
            <a:custGeom>
              <a:avLst/>
              <a:gdLst>
                <a:gd name="T0" fmla="*/ 8 w 23"/>
                <a:gd name="T1" fmla="*/ 8 h 23"/>
                <a:gd name="T2" fmla="*/ 1 w 23"/>
                <a:gd name="T3" fmla="*/ 8 h 23"/>
                <a:gd name="T4" fmla="*/ 16 w 23"/>
                <a:gd name="T5" fmla="*/ 23 h 23"/>
                <a:gd name="T6" fmla="*/ 23 w 23"/>
                <a:gd name="T7" fmla="*/ 16 h 23"/>
                <a:gd name="T8" fmla="*/ 8 w 23"/>
                <a:gd name="T9" fmla="*/ 2 h 23"/>
                <a:gd name="T10" fmla="*/ 1 w 23"/>
                <a:gd name="T11" fmla="*/ 2 h 23"/>
                <a:gd name="T12" fmla="*/ 8 w 23"/>
                <a:gd name="T13" fmla="*/ 2 h 23"/>
                <a:gd name="T14" fmla="*/ 4 w 23"/>
                <a:gd name="T15" fmla="*/ 0 h 23"/>
                <a:gd name="T16" fmla="*/ 1 w 23"/>
                <a:gd name="T17" fmla="*/ 2 h 23"/>
                <a:gd name="T18" fmla="*/ 0 w 23"/>
                <a:gd name="T19" fmla="*/ 5 h 23"/>
                <a:gd name="T20" fmla="*/ 1 w 23"/>
                <a:gd name="T21" fmla="*/ 8 h 23"/>
                <a:gd name="T22" fmla="*/ 8 w 23"/>
                <a:gd name="T23"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23">
                  <a:moveTo>
                    <a:pt x="8" y="8"/>
                  </a:moveTo>
                  <a:lnTo>
                    <a:pt x="1" y="8"/>
                  </a:lnTo>
                  <a:lnTo>
                    <a:pt x="16" y="23"/>
                  </a:lnTo>
                  <a:lnTo>
                    <a:pt x="23" y="16"/>
                  </a:lnTo>
                  <a:lnTo>
                    <a:pt x="8" y="2"/>
                  </a:lnTo>
                  <a:lnTo>
                    <a:pt x="1" y="2"/>
                  </a:lnTo>
                  <a:lnTo>
                    <a:pt x="8" y="2"/>
                  </a:lnTo>
                  <a:lnTo>
                    <a:pt x="4" y="0"/>
                  </a:lnTo>
                  <a:lnTo>
                    <a:pt x="1" y="2"/>
                  </a:lnTo>
                  <a:lnTo>
                    <a:pt x="0" y="5"/>
                  </a:lnTo>
                  <a:lnTo>
                    <a:pt x="1" y="8"/>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86" name="Freeform 1218"/>
            <p:cNvSpPr>
              <a:spLocks/>
            </p:cNvSpPr>
            <p:nvPr/>
          </p:nvSpPr>
          <p:spPr bwMode="auto">
            <a:xfrm>
              <a:off x="2957" y="4068"/>
              <a:ext cx="6" cy="5"/>
            </a:xfrm>
            <a:custGeom>
              <a:avLst/>
              <a:gdLst>
                <a:gd name="T0" fmla="*/ 0 w 17"/>
                <a:gd name="T1" fmla="*/ 13 h 16"/>
                <a:gd name="T2" fmla="*/ 8 w 17"/>
                <a:gd name="T3" fmla="*/ 14 h 16"/>
                <a:gd name="T4" fmla="*/ 17 w 17"/>
                <a:gd name="T5" fmla="*/ 6 h 16"/>
                <a:gd name="T6" fmla="*/ 10 w 17"/>
                <a:gd name="T7" fmla="*/ 0 h 16"/>
                <a:gd name="T8" fmla="*/ 1 w 17"/>
                <a:gd name="T9" fmla="*/ 8 h 16"/>
                <a:gd name="T10" fmla="*/ 9 w 17"/>
                <a:gd name="T11" fmla="*/ 9 h 16"/>
                <a:gd name="T12" fmla="*/ 1 w 17"/>
                <a:gd name="T13" fmla="*/ 8 h 16"/>
                <a:gd name="T14" fmla="*/ 0 w 17"/>
                <a:gd name="T15" fmla="*/ 11 h 16"/>
                <a:gd name="T16" fmla="*/ 1 w 17"/>
                <a:gd name="T17" fmla="*/ 14 h 16"/>
                <a:gd name="T18" fmla="*/ 4 w 17"/>
                <a:gd name="T19" fmla="*/ 16 h 16"/>
                <a:gd name="T20" fmla="*/ 8 w 17"/>
                <a:gd name="T21" fmla="*/ 14 h 16"/>
                <a:gd name="T22" fmla="*/ 0 w 17"/>
                <a:gd name="T23"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0" y="13"/>
                  </a:moveTo>
                  <a:lnTo>
                    <a:pt x="8" y="14"/>
                  </a:lnTo>
                  <a:lnTo>
                    <a:pt x="17" y="6"/>
                  </a:lnTo>
                  <a:lnTo>
                    <a:pt x="10" y="0"/>
                  </a:lnTo>
                  <a:lnTo>
                    <a:pt x="1" y="8"/>
                  </a:lnTo>
                  <a:lnTo>
                    <a:pt x="9" y="9"/>
                  </a:lnTo>
                  <a:lnTo>
                    <a:pt x="1" y="8"/>
                  </a:lnTo>
                  <a:lnTo>
                    <a:pt x="0" y="11"/>
                  </a:lnTo>
                  <a:lnTo>
                    <a:pt x="1" y="14"/>
                  </a:lnTo>
                  <a:lnTo>
                    <a:pt x="4" y="16"/>
                  </a:lnTo>
                  <a:lnTo>
                    <a:pt x="8" y="14"/>
                  </a:lnTo>
                  <a:lnTo>
                    <a:pt x="0"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87" name="Freeform 1219"/>
            <p:cNvSpPr>
              <a:spLocks/>
            </p:cNvSpPr>
            <p:nvPr/>
          </p:nvSpPr>
          <p:spPr bwMode="auto">
            <a:xfrm>
              <a:off x="2952" y="4063"/>
              <a:ext cx="8" cy="9"/>
            </a:xfrm>
            <a:custGeom>
              <a:avLst/>
              <a:gdLst>
                <a:gd name="T0" fmla="*/ 8 w 24"/>
                <a:gd name="T1" fmla="*/ 8 h 27"/>
                <a:gd name="T2" fmla="*/ 1 w 24"/>
                <a:gd name="T3" fmla="*/ 8 h 27"/>
                <a:gd name="T4" fmla="*/ 7 w 24"/>
                <a:gd name="T5" fmla="*/ 14 h 27"/>
                <a:gd name="T6" fmla="*/ 10 w 24"/>
                <a:gd name="T7" fmla="*/ 19 h 27"/>
                <a:gd name="T8" fmla="*/ 14 w 24"/>
                <a:gd name="T9" fmla="*/ 25 h 27"/>
                <a:gd name="T10" fmla="*/ 15 w 24"/>
                <a:gd name="T11" fmla="*/ 27 h 27"/>
                <a:gd name="T12" fmla="*/ 24 w 24"/>
                <a:gd name="T13" fmla="*/ 23 h 27"/>
                <a:gd name="T14" fmla="*/ 23 w 24"/>
                <a:gd name="T15" fmla="*/ 20 h 27"/>
                <a:gd name="T16" fmla="*/ 19 w 24"/>
                <a:gd name="T17" fmla="*/ 15 h 27"/>
                <a:gd name="T18" fmla="*/ 14 w 24"/>
                <a:gd name="T19" fmla="*/ 7 h 27"/>
                <a:gd name="T20" fmla="*/ 8 w 24"/>
                <a:gd name="T21" fmla="*/ 1 h 27"/>
                <a:gd name="T22" fmla="*/ 1 w 24"/>
                <a:gd name="T23" fmla="*/ 1 h 27"/>
                <a:gd name="T24" fmla="*/ 8 w 24"/>
                <a:gd name="T25" fmla="*/ 1 h 27"/>
                <a:gd name="T26" fmla="*/ 4 w 24"/>
                <a:gd name="T27" fmla="*/ 0 h 27"/>
                <a:gd name="T28" fmla="*/ 1 w 24"/>
                <a:gd name="T29" fmla="*/ 1 h 27"/>
                <a:gd name="T30" fmla="*/ 0 w 24"/>
                <a:gd name="T31" fmla="*/ 4 h 27"/>
                <a:gd name="T32" fmla="*/ 1 w 24"/>
                <a:gd name="T33" fmla="*/ 8 h 27"/>
                <a:gd name="T34" fmla="*/ 8 w 24"/>
                <a:gd name="T35" fmla="*/ 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7">
                  <a:moveTo>
                    <a:pt x="8" y="8"/>
                  </a:moveTo>
                  <a:lnTo>
                    <a:pt x="1" y="8"/>
                  </a:lnTo>
                  <a:lnTo>
                    <a:pt x="7" y="14"/>
                  </a:lnTo>
                  <a:lnTo>
                    <a:pt x="10" y="19"/>
                  </a:lnTo>
                  <a:lnTo>
                    <a:pt x="14" y="25"/>
                  </a:lnTo>
                  <a:lnTo>
                    <a:pt x="15" y="27"/>
                  </a:lnTo>
                  <a:lnTo>
                    <a:pt x="24" y="23"/>
                  </a:lnTo>
                  <a:lnTo>
                    <a:pt x="23" y="20"/>
                  </a:lnTo>
                  <a:lnTo>
                    <a:pt x="19" y="15"/>
                  </a:lnTo>
                  <a:lnTo>
                    <a:pt x="14" y="7"/>
                  </a:lnTo>
                  <a:lnTo>
                    <a:pt x="8" y="1"/>
                  </a:lnTo>
                  <a:lnTo>
                    <a:pt x="1" y="1"/>
                  </a:lnTo>
                  <a:lnTo>
                    <a:pt x="8" y="1"/>
                  </a:lnTo>
                  <a:lnTo>
                    <a:pt x="4" y="0"/>
                  </a:lnTo>
                  <a:lnTo>
                    <a:pt x="1" y="1"/>
                  </a:lnTo>
                  <a:lnTo>
                    <a:pt x="0" y="4"/>
                  </a:lnTo>
                  <a:lnTo>
                    <a:pt x="1" y="8"/>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88" name="Freeform 1220"/>
            <p:cNvSpPr>
              <a:spLocks/>
            </p:cNvSpPr>
            <p:nvPr/>
          </p:nvSpPr>
          <p:spPr bwMode="auto">
            <a:xfrm>
              <a:off x="2947" y="4063"/>
              <a:ext cx="8" cy="5"/>
            </a:xfrm>
            <a:custGeom>
              <a:avLst/>
              <a:gdLst>
                <a:gd name="T0" fmla="*/ 0 w 24"/>
                <a:gd name="T1" fmla="*/ 13 h 13"/>
                <a:gd name="T2" fmla="*/ 0 w 24"/>
                <a:gd name="T3" fmla="*/ 13 h 13"/>
                <a:gd name="T4" fmla="*/ 5 w 24"/>
                <a:gd name="T5" fmla="*/ 13 h 13"/>
                <a:gd name="T6" fmla="*/ 10 w 24"/>
                <a:gd name="T7" fmla="*/ 13 h 13"/>
                <a:gd name="T8" fmla="*/ 17 w 24"/>
                <a:gd name="T9" fmla="*/ 11 h 13"/>
                <a:gd name="T10" fmla="*/ 24 w 24"/>
                <a:gd name="T11" fmla="*/ 7 h 13"/>
                <a:gd name="T12" fmla="*/ 17 w 24"/>
                <a:gd name="T13" fmla="*/ 0 h 13"/>
                <a:gd name="T14" fmla="*/ 15 w 24"/>
                <a:gd name="T15" fmla="*/ 2 h 13"/>
                <a:gd name="T16" fmla="*/ 10 w 24"/>
                <a:gd name="T17" fmla="*/ 1 h 13"/>
                <a:gd name="T18" fmla="*/ 5 w 24"/>
                <a:gd name="T19" fmla="*/ 1 h 13"/>
                <a:gd name="T20" fmla="*/ 0 w 24"/>
                <a:gd name="T21" fmla="*/ 1 h 13"/>
                <a:gd name="T22" fmla="*/ 0 w 24"/>
                <a:gd name="T23" fmla="*/ 1 h 13"/>
                <a:gd name="T24" fmla="*/ 0 w 24"/>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13">
                  <a:moveTo>
                    <a:pt x="0" y="13"/>
                  </a:moveTo>
                  <a:lnTo>
                    <a:pt x="0" y="13"/>
                  </a:lnTo>
                  <a:lnTo>
                    <a:pt x="5" y="13"/>
                  </a:lnTo>
                  <a:lnTo>
                    <a:pt x="10" y="13"/>
                  </a:lnTo>
                  <a:lnTo>
                    <a:pt x="17" y="11"/>
                  </a:lnTo>
                  <a:lnTo>
                    <a:pt x="24" y="7"/>
                  </a:lnTo>
                  <a:lnTo>
                    <a:pt x="17" y="0"/>
                  </a:lnTo>
                  <a:lnTo>
                    <a:pt x="15" y="2"/>
                  </a:lnTo>
                  <a:lnTo>
                    <a:pt x="10" y="1"/>
                  </a:lnTo>
                  <a:lnTo>
                    <a:pt x="5" y="1"/>
                  </a:lnTo>
                  <a:lnTo>
                    <a:pt x="0" y="1"/>
                  </a:lnTo>
                  <a:lnTo>
                    <a:pt x="0" y="1"/>
                  </a:lnTo>
                  <a:lnTo>
                    <a:pt x="0"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89" name="Freeform 1221"/>
            <p:cNvSpPr>
              <a:spLocks/>
            </p:cNvSpPr>
            <p:nvPr/>
          </p:nvSpPr>
          <p:spPr bwMode="auto">
            <a:xfrm>
              <a:off x="2941" y="4056"/>
              <a:ext cx="6" cy="12"/>
            </a:xfrm>
            <a:custGeom>
              <a:avLst/>
              <a:gdLst>
                <a:gd name="T0" fmla="*/ 8 w 16"/>
                <a:gd name="T1" fmla="*/ 11 h 35"/>
                <a:gd name="T2" fmla="*/ 0 w 16"/>
                <a:gd name="T3" fmla="*/ 6 h 35"/>
                <a:gd name="T4" fmla="*/ 1 w 16"/>
                <a:gd name="T5" fmla="*/ 13 h 35"/>
                <a:gd name="T6" fmla="*/ 3 w 16"/>
                <a:gd name="T7" fmla="*/ 22 h 35"/>
                <a:gd name="T8" fmla="*/ 8 w 16"/>
                <a:gd name="T9" fmla="*/ 30 h 35"/>
                <a:gd name="T10" fmla="*/ 16 w 16"/>
                <a:gd name="T11" fmla="*/ 35 h 35"/>
                <a:gd name="T12" fmla="*/ 16 w 16"/>
                <a:gd name="T13" fmla="*/ 23 h 35"/>
                <a:gd name="T14" fmla="*/ 15 w 16"/>
                <a:gd name="T15" fmla="*/ 23 h 35"/>
                <a:gd name="T16" fmla="*/ 12 w 16"/>
                <a:gd name="T17" fmla="*/ 20 h 35"/>
                <a:gd name="T18" fmla="*/ 10 w 16"/>
                <a:gd name="T19" fmla="*/ 13 h 35"/>
                <a:gd name="T20" fmla="*/ 11 w 16"/>
                <a:gd name="T21" fmla="*/ 6 h 35"/>
                <a:gd name="T22" fmla="*/ 3 w 16"/>
                <a:gd name="T23" fmla="*/ 1 h 35"/>
                <a:gd name="T24" fmla="*/ 11 w 16"/>
                <a:gd name="T25" fmla="*/ 6 h 35"/>
                <a:gd name="T26" fmla="*/ 9 w 16"/>
                <a:gd name="T27" fmla="*/ 2 h 35"/>
                <a:gd name="T28" fmla="*/ 5 w 16"/>
                <a:gd name="T29" fmla="*/ 0 h 35"/>
                <a:gd name="T30" fmla="*/ 2 w 16"/>
                <a:gd name="T31" fmla="*/ 2 h 35"/>
                <a:gd name="T32" fmla="*/ 0 w 16"/>
                <a:gd name="T33" fmla="*/ 6 h 35"/>
                <a:gd name="T34" fmla="*/ 8 w 16"/>
                <a:gd name="T35"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35">
                  <a:moveTo>
                    <a:pt x="8" y="11"/>
                  </a:moveTo>
                  <a:lnTo>
                    <a:pt x="0" y="6"/>
                  </a:lnTo>
                  <a:lnTo>
                    <a:pt x="1" y="13"/>
                  </a:lnTo>
                  <a:lnTo>
                    <a:pt x="3" y="22"/>
                  </a:lnTo>
                  <a:lnTo>
                    <a:pt x="8" y="30"/>
                  </a:lnTo>
                  <a:lnTo>
                    <a:pt x="16" y="35"/>
                  </a:lnTo>
                  <a:lnTo>
                    <a:pt x="16" y="23"/>
                  </a:lnTo>
                  <a:lnTo>
                    <a:pt x="15" y="23"/>
                  </a:lnTo>
                  <a:lnTo>
                    <a:pt x="12" y="20"/>
                  </a:lnTo>
                  <a:lnTo>
                    <a:pt x="10" y="13"/>
                  </a:lnTo>
                  <a:lnTo>
                    <a:pt x="11" y="6"/>
                  </a:lnTo>
                  <a:lnTo>
                    <a:pt x="3" y="1"/>
                  </a:lnTo>
                  <a:lnTo>
                    <a:pt x="11" y="6"/>
                  </a:lnTo>
                  <a:lnTo>
                    <a:pt x="9" y="2"/>
                  </a:lnTo>
                  <a:lnTo>
                    <a:pt x="5" y="0"/>
                  </a:lnTo>
                  <a:lnTo>
                    <a:pt x="2" y="2"/>
                  </a:lnTo>
                  <a:lnTo>
                    <a:pt x="0" y="6"/>
                  </a:lnTo>
                  <a:lnTo>
                    <a:pt x="8"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90" name="Freeform 1222"/>
            <p:cNvSpPr>
              <a:spLocks/>
            </p:cNvSpPr>
            <p:nvPr/>
          </p:nvSpPr>
          <p:spPr bwMode="auto">
            <a:xfrm>
              <a:off x="2936" y="4056"/>
              <a:ext cx="8" cy="11"/>
            </a:xfrm>
            <a:custGeom>
              <a:avLst/>
              <a:gdLst>
                <a:gd name="T0" fmla="*/ 3 w 25"/>
                <a:gd name="T1" fmla="*/ 32 h 32"/>
                <a:gd name="T2" fmla="*/ 11 w 25"/>
                <a:gd name="T3" fmla="*/ 28 h 32"/>
                <a:gd name="T4" fmla="*/ 12 w 25"/>
                <a:gd name="T5" fmla="*/ 21 h 32"/>
                <a:gd name="T6" fmla="*/ 16 w 25"/>
                <a:gd name="T7" fmla="*/ 16 h 32"/>
                <a:gd name="T8" fmla="*/ 21 w 25"/>
                <a:gd name="T9" fmla="*/ 12 h 32"/>
                <a:gd name="T10" fmla="*/ 25 w 25"/>
                <a:gd name="T11" fmla="*/ 10 h 32"/>
                <a:gd name="T12" fmla="*/ 20 w 25"/>
                <a:gd name="T13" fmla="*/ 0 h 32"/>
                <a:gd name="T14" fmla="*/ 14 w 25"/>
                <a:gd name="T15" fmla="*/ 5 h 32"/>
                <a:gd name="T16" fmla="*/ 9 w 25"/>
                <a:gd name="T17" fmla="*/ 10 h 32"/>
                <a:gd name="T18" fmla="*/ 3 w 25"/>
                <a:gd name="T19" fmla="*/ 16 h 32"/>
                <a:gd name="T20" fmla="*/ 0 w 25"/>
                <a:gd name="T21" fmla="*/ 28 h 32"/>
                <a:gd name="T22" fmla="*/ 8 w 25"/>
                <a:gd name="T23" fmla="*/ 23 h 32"/>
                <a:gd name="T24" fmla="*/ 0 w 25"/>
                <a:gd name="T25" fmla="*/ 28 h 32"/>
                <a:gd name="T26" fmla="*/ 2 w 25"/>
                <a:gd name="T27" fmla="*/ 31 h 32"/>
                <a:gd name="T28" fmla="*/ 5 w 25"/>
                <a:gd name="T29" fmla="*/ 32 h 32"/>
                <a:gd name="T30" fmla="*/ 9 w 25"/>
                <a:gd name="T31" fmla="*/ 31 h 32"/>
                <a:gd name="T32" fmla="*/ 11 w 25"/>
                <a:gd name="T33" fmla="*/ 28 h 32"/>
                <a:gd name="T34" fmla="*/ 3 w 25"/>
                <a:gd name="T35"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32">
                  <a:moveTo>
                    <a:pt x="3" y="32"/>
                  </a:moveTo>
                  <a:lnTo>
                    <a:pt x="11" y="28"/>
                  </a:lnTo>
                  <a:lnTo>
                    <a:pt x="12" y="21"/>
                  </a:lnTo>
                  <a:lnTo>
                    <a:pt x="16" y="16"/>
                  </a:lnTo>
                  <a:lnTo>
                    <a:pt x="21" y="12"/>
                  </a:lnTo>
                  <a:lnTo>
                    <a:pt x="25" y="10"/>
                  </a:lnTo>
                  <a:lnTo>
                    <a:pt x="20" y="0"/>
                  </a:lnTo>
                  <a:lnTo>
                    <a:pt x="14" y="5"/>
                  </a:lnTo>
                  <a:lnTo>
                    <a:pt x="9" y="10"/>
                  </a:lnTo>
                  <a:lnTo>
                    <a:pt x="3" y="16"/>
                  </a:lnTo>
                  <a:lnTo>
                    <a:pt x="0" y="28"/>
                  </a:lnTo>
                  <a:lnTo>
                    <a:pt x="8" y="23"/>
                  </a:lnTo>
                  <a:lnTo>
                    <a:pt x="0" y="28"/>
                  </a:lnTo>
                  <a:lnTo>
                    <a:pt x="2" y="31"/>
                  </a:lnTo>
                  <a:lnTo>
                    <a:pt x="5" y="32"/>
                  </a:lnTo>
                  <a:lnTo>
                    <a:pt x="9" y="31"/>
                  </a:lnTo>
                  <a:lnTo>
                    <a:pt x="11" y="28"/>
                  </a:lnTo>
                  <a:lnTo>
                    <a:pt x="3" y="3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91" name="Freeform 1223"/>
            <p:cNvSpPr>
              <a:spLocks/>
            </p:cNvSpPr>
            <p:nvPr/>
          </p:nvSpPr>
          <p:spPr bwMode="auto">
            <a:xfrm>
              <a:off x="2931" y="4059"/>
              <a:ext cx="7" cy="8"/>
            </a:xfrm>
            <a:custGeom>
              <a:avLst/>
              <a:gdLst>
                <a:gd name="T0" fmla="*/ 0 w 22"/>
                <a:gd name="T1" fmla="*/ 3 h 24"/>
                <a:gd name="T2" fmla="*/ 2 w 22"/>
                <a:gd name="T3" fmla="*/ 10 h 24"/>
                <a:gd name="T4" fmla="*/ 6 w 22"/>
                <a:gd name="T5" fmla="*/ 12 h 24"/>
                <a:gd name="T6" fmla="*/ 8 w 22"/>
                <a:gd name="T7" fmla="*/ 15 h 24"/>
                <a:gd name="T8" fmla="*/ 11 w 22"/>
                <a:gd name="T9" fmla="*/ 20 h 24"/>
                <a:gd name="T10" fmla="*/ 17 w 22"/>
                <a:gd name="T11" fmla="*/ 24 h 24"/>
                <a:gd name="T12" fmla="*/ 22 w 22"/>
                <a:gd name="T13" fmla="*/ 15 h 24"/>
                <a:gd name="T14" fmla="*/ 18 w 22"/>
                <a:gd name="T15" fmla="*/ 13 h 24"/>
                <a:gd name="T16" fmla="*/ 17 w 22"/>
                <a:gd name="T17" fmla="*/ 11 h 24"/>
                <a:gd name="T18" fmla="*/ 12 w 22"/>
                <a:gd name="T19" fmla="*/ 5 h 24"/>
                <a:gd name="T20" fmla="*/ 7 w 22"/>
                <a:gd name="T21" fmla="*/ 0 h 24"/>
                <a:gd name="T22" fmla="*/ 9 w 22"/>
                <a:gd name="T23" fmla="*/ 7 h 24"/>
                <a:gd name="T24" fmla="*/ 7 w 22"/>
                <a:gd name="T25" fmla="*/ 0 h 24"/>
                <a:gd name="T26" fmla="*/ 3 w 22"/>
                <a:gd name="T27" fmla="*/ 0 h 24"/>
                <a:gd name="T28" fmla="*/ 0 w 22"/>
                <a:gd name="T29" fmla="*/ 3 h 24"/>
                <a:gd name="T30" fmla="*/ 0 w 22"/>
                <a:gd name="T31" fmla="*/ 7 h 24"/>
                <a:gd name="T32" fmla="*/ 2 w 22"/>
                <a:gd name="T33" fmla="*/ 10 h 24"/>
                <a:gd name="T34" fmla="*/ 0 w 22"/>
                <a:gd name="T35"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4">
                  <a:moveTo>
                    <a:pt x="0" y="3"/>
                  </a:moveTo>
                  <a:lnTo>
                    <a:pt x="2" y="10"/>
                  </a:lnTo>
                  <a:lnTo>
                    <a:pt x="6" y="12"/>
                  </a:lnTo>
                  <a:lnTo>
                    <a:pt x="8" y="15"/>
                  </a:lnTo>
                  <a:lnTo>
                    <a:pt x="11" y="20"/>
                  </a:lnTo>
                  <a:lnTo>
                    <a:pt x="17" y="24"/>
                  </a:lnTo>
                  <a:lnTo>
                    <a:pt x="22" y="15"/>
                  </a:lnTo>
                  <a:lnTo>
                    <a:pt x="18" y="13"/>
                  </a:lnTo>
                  <a:lnTo>
                    <a:pt x="17" y="11"/>
                  </a:lnTo>
                  <a:lnTo>
                    <a:pt x="12" y="5"/>
                  </a:lnTo>
                  <a:lnTo>
                    <a:pt x="7" y="0"/>
                  </a:lnTo>
                  <a:lnTo>
                    <a:pt x="9" y="7"/>
                  </a:lnTo>
                  <a:lnTo>
                    <a:pt x="7" y="0"/>
                  </a:lnTo>
                  <a:lnTo>
                    <a:pt x="3" y="0"/>
                  </a:lnTo>
                  <a:lnTo>
                    <a:pt x="0" y="3"/>
                  </a:lnTo>
                  <a:lnTo>
                    <a:pt x="0" y="7"/>
                  </a:lnTo>
                  <a:lnTo>
                    <a:pt x="2" y="10"/>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92" name="Freeform 1224"/>
            <p:cNvSpPr>
              <a:spLocks/>
            </p:cNvSpPr>
            <p:nvPr/>
          </p:nvSpPr>
          <p:spPr bwMode="auto">
            <a:xfrm>
              <a:off x="2931" y="4045"/>
              <a:ext cx="7" cy="16"/>
            </a:xfrm>
            <a:custGeom>
              <a:avLst/>
              <a:gdLst>
                <a:gd name="T0" fmla="*/ 9 w 22"/>
                <a:gd name="T1" fmla="*/ 7 h 49"/>
                <a:gd name="T2" fmla="*/ 9 w 22"/>
                <a:gd name="T3" fmla="*/ 7 h 49"/>
                <a:gd name="T4" fmla="*/ 12 w 22"/>
                <a:gd name="T5" fmla="*/ 14 h 49"/>
                <a:gd name="T6" fmla="*/ 10 w 22"/>
                <a:gd name="T7" fmla="*/ 24 h 49"/>
                <a:gd name="T8" fmla="*/ 6 w 22"/>
                <a:gd name="T9" fmla="*/ 34 h 49"/>
                <a:gd name="T10" fmla="*/ 0 w 22"/>
                <a:gd name="T11" fmla="*/ 45 h 49"/>
                <a:gd name="T12" fmla="*/ 9 w 22"/>
                <a:gd name="T13" fmla="*/ 49 h 49"/>
                <a:gd name="T14" fmla="*/ 15 w 22"/>
                <a:gd name="T15" fmla="*/ 39 h 49"/>
                <a:gd name="T16" fmla="*/ 19 w 22"/>
                <a:gd name="T17" fmla="*/ 26 h 49"/>
                <a:gd name="T18" fmla="*/ 22 w 22"/>
                <a:gd name="T19" fmla="*/ 14 h 49"/>
                <a:gd name="T20" fmla="*/ 16 w 22"/>
                <a:gd name="T21" fmla="*/ 0 h 49"/>
                <a:gd name="T22" fmla="*/ 16 w 22"/>
                <a:gd name="T23" fmla="*/ 0 h 49"/>
                <a:gd name="T24" fmla="*/ 9 w 22"/>
                <a:gd name="T25" fmla="*/ 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49">
                  <a:moveTo>
                    <a:pt x="9" y="7"/>
                  </a:moveTo>
                  <a:lnTo>
                    <a:pt x="9" y="7"/>
                  </a:lnTo>
                  <a:lnTo>
                    <a:pt x="12" y="14"/>
                  </a:lnTo>
                  <a:lnTo>
                    <a:pt x="10" y="24"/>
                  </a:lnTo>
                  <a:lnTo>
                    <a:pt x="6" y="34"/>
                  </a:lnTo>
                  <a:lnTo>
                    <a:pt x="0" y="45"/>
                  </a:lnTo>
                  <a:lnTo>
                    <a:pt x="9" y="49"/>
                  </a:lnTo>
                  <a:lnTo>
                    <a:pt x="15" y="39"/>
                  </a:lnTo>
                  <a:lnTo>
                    <a:pt x="19" y="26"/>
                  </a:lnTo>
                  <a:lnTo>
                    <a:pt x="22" y="14"/>
                  </a:lnTo>
                  <a:lnTo>
                    <a:pt x="16" y="0"/>
                  </a:lnTo>
                  <a:lnTo>
                    <a:pt x="16" y="0"/>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93" name="Freeform 1225"/>
            <p:cNvSpPr>
              <a:spLocks/>
            </p:cNvSpPr>
            <p:nvPr/>
          </p:nvSpPr>
          <p:spPr bwMode="auto">
            <a:xfrm>
              <a:off x="2925" y="4022"/>
              <a:ext cx="11" cy="25"/>
            </a:xfrm>
            <a:custGeom>
              <a:avLst/>
              <a:gdLst>
                <a:gd name="T0" fmla="*/ 9 w 33"/>
                <a:gd name="T1" fmla="*/ 5 h 75"/>
                <a:gd name="T2" fmla="*/ 0 w 33"/>
                <a:gd name="T3" fmla="*/ 6 h 75"/>
                <a:gd name="T4" fmla="*/ 7 w 33"/>
                <a:gd name="T5" fmla="*/ 28 h 75"/>
                <a:gd name="T6" fmla="*/ 12 w 33"/>
                <a:gd name="T7" fmla="*/ 47 h 75"/>
                <a:gd name="T8" fmla="*/ 18 w 33"/>
                <a:gd name="T9" fmla="*/ 63 h 75"/>
                <a:gd name="T10" fmla="*/ 26 w 33"/>
                <a:gd name="T11" fmla="*/ 75 h 75"/>
                <a:gd name="T12" fmla="*/ 33 w 33"/>
                <a:gd name="T13" fmla="*/ 68 h 75"/>
                <a:gd name="T14" fmla="*/ 27 w 33"/>
                <a:gd name="T15" fmla="*/ 59 h 75"/>
                <a:gd name="T16" fmla="*/ 21 w 33"/>
                <a:gd name="T17" fmla="*/ 45 h 75"/>
                <a:gd name="T18" fmla="*/ 16 w 33"/>
                <a:gd name="T19" fmla="*/ 26 h 75"/>
                <a:gd name="T20" fmla="*/ 9 w 33"/>
                <a:gd name="T21" fmla="*/ 4 h 75"/>
                <a:gd name="T22" fmla="*/ 0 w 33"/>
                <a:gd name="T23" fmla="*/ 5 h 75"/>
                <a:gd name="T24" fmla="*/ 9 w 33"/>
                <a:gd name="T25" fmla="*/ 4 h 75"/>
                <a:gd name="T26" fmla="*/ 7 w 33"/>
                <a:gd name="T27" fmla="*/ 0 h 75"/>
                <a:gd name="T28" fmla="*/ 3 w 33"/>
                <a:gd name="T29" fmla="*/ 0 h 75"/>
                <a:gd name="T30" fmla="*/ 1 w 33"/>
                <a:gd name="T31" fmla="*/ 3 h 75"/>
                <a:gd name="T32" fmla="*/ 0 w 33"/>
                <a:gd name="T33" fmla="*/ 6 h 75"/>
                <a:gd name="T34" fmla="*/ 9 w 33"/>
                <a:gd name="T35" fmla="*/ 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75">
                  <a:moveTo>
                    <a:pt x="9" y="5"/>
                  </a:moveTo>
                  <a:lnTo>
                    <a:pt x="0" y="6"/>
                  </a:lnTo>
                  <a:lnTo>
                    <a:pt x="7" y="28"/>
                  </a:lnTo>
                  <a:lnTo>
                    <a:pt x="12" y="47"/>
                  </a:lnTo>
                  <a:lnTo>
                    <a:pt x="18" y="63"/>
                  </a:lnTo>
                  <a:lnTo>
                    <a:pt x="26" y="75"/>
                  </a:lnTo>
                  <a:lnTo>
                    <a:pt x="33" y="68"/>
                  </a:lnTo>
                  <a:lnTo>
                    <a:pt x="27" y="59"/>
                  </a:lnTo>
                  <a:lnTo>
                    <a:pt x="21" y="45"/>
                  </a:lnTo>
                  <a:lnTo>
                    <a:pt x="16" y="26"/>
                  </a:lnTo>
                  <a:lnTo>
                    <a:pt x="9" y="4"/>
                  </a:lnTo>
                  <a:lnTo>
                    <a:pt x="0" y="5"/>
                  </a:lnTo>
                  <a:lnTo>
                    <a:pt x="9" y="4"/>
                  </a:lnTo>
                  <a:lnTo>
                    <a:pt x="7" y="0"/>
                  </a:lnTo>
                  <a:lnTo>
                    <a:pt x="3" y="0"/>
                  </a:lnTo>
                  <a:lnTo>
                    <a:pt x="1" y="3"/>
                  </a:lnTo>
                  <a:lnTo>
                    <a:pt x="0" y="6"/>
                  </a:lnTo>
                  <a:lnTo>
                    <a:pt x="9"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94" name="Freeform 1226"/>
            <p:cNvSpPr>
              <a:spLocks/>
            </p:cNvSpPr>
            <p:nvPr/>
          </p:nvSpPr>
          <p:spPr bwMode="auto">
            <a:xfrm>
              <a:off x="2925" y="4024"/>
              <a:ext cx="4" cy="10"/>
            </a:xfrm>
            <a:custGeom>
              <a:avLst/>
              <a:gdLst>
                <a:gd name="T0" fmla="*/ 11 w 11"/>
                <a:gd name="T1" fmla="*/ 29 h 29"/>
                <a:gd name="T2" fmla="*/ 11 w 11"/>
                <a:gd name="T3" fmla="*/ 29 h 29"/>
                <a:gd name="T4" fmla="*/ 11 w 11"/>
                <a:gd name="T5" fmla="*/ 23 h 29"/>
                <a:gd name="T6" fmla="*/ 11 w 11"/>
                <a:gd name="T7" fmla="*/ 16 h 29"/>
                <a:gd name="T8" fmla="*/ 11 w 11"/>
                <a:gd name="T9" fmla="*/ 8 h 29"/>
                <a:gd name="T10" fmla="*/ 10 w 11"/>
                <a:gd name="T11" fmla="*/ 0 h 29"/>
                <a:gd name="T12" fmla="*/ 1 w 11"/>
                <a:gd name="T13" fmla="*/ 0 h 29"/>
                <a:gd name="T14" fmla="*/ 0 w 11"/>
                <a:gd name="T15" fmla="*/ 8 h 29"/>
                <a:gd name="T16" fmla="*/ 0 w 11"/>
                <a:gd name="T17" fmla="*/ 16 h 29"/>
                <a:gd name="T18" fmla="*/ 0 w 11"/>
                <a:gd name="T19" fmla="*/ 23 h 29"/>
                <a:gd name="T20" fmla="*/ 0 w 11"/>
                <a:gd name="T21" fmla="*/ 29 h 29"/>
                <a:gd name="T22" fmla="*/ 0 w 11"/>
                <a:gd name="T23" fmla="*/ 29 h 29"/>
                <a:gd name="T24" fmla="*/ 11 w 11"/>
                <a:gd name="T2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9">
                  <a:moveTo>
                    <a:pt x="11" y="29"/>
                  </a:moveTo>
                  <a:lnTo>
                    <a:pt x="11" y="29"/>
                  </a:lnTo>
                  <a:lnTo>
                    <a:pt x="11" y="23"/>
                  </a:lnTo>
                  <a:lnTo>
                    <a:pt x="11" y="16"/>
                  </a:lnTo>
                  <a:lnTo>
                    <a:pt x="11" y="8"/>
                  </a:lnTo>
                  <a:lnTo>
                    <a:pt x="10" y="0"/>
                  </a:lnTo>
                  <a:lnTo>
                    <a:pt x="1" y="0"/>
                  </a:lnTo>
                  <a:lnTo>
                    <a:pt x="0" y="8"/>
                  </a:lnTo>
                  <a:lnTo>
                    <a:pt x="0" y="16"/>
                  </a:lnTo>
                  <a:lnTo>
                    <a:pt x="0" y="23"/>
                  </a:lnTo>
                  <a:lnTo>
                    <a:pt x="0" y="29"/>
                  </a:lnTo>
                  <a:lnTo>
                    <a:pt x="0" y="29"/>
                  </a:lnTo>
                  <a:lnTo>
                    <a:pt x="11"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95" name="Freeform 1227"/>
            <p:cNvSpPr>
              <a:spLocks/>
            </p:cNvSpPr>
            <p:nvPr/>
          </p:nvSpPr>
          <p:spPr bwMode="auto">
            <a:xfrm>
              <a:off x="2920" y="4034"/>
              <a:ext cx="9" cy="9"/>
            </a:xfrm>
            <a:custGeom>
              <a:avLst/>
              <a:gdLst>
                <a:gd name="T0" fmla="*/ 11 w 26"/>
                <a:gd name="T1" fmla="*/ 29 h 29"/>
                <a:gd name="T2" fmla="*/ 11 w 26"/>
                <a:gd name="T3" fmla="*/ 29 h 29"/>
                <a:gd name="T4" fmla="*/ 12 w 26"/>
                <a:gd name="T5" fmla="*/ 24 h 29"/>
                <a:gd name="T6" fmla="*/ 18 w 26"/>
                <a:gd name="T7" fmla="*/ 16 h 29"/>
                <a:gd name="T8" fmla="*/ 23 w 26"/>
                <a:gd name="T9" fmla="*/ 8 h 29"/>
                <a:gd name="T10" fmla="*/ 26 w 26"/>
                <a:gd name="T11" fmla="*/ 0 h 29"/>
                <a:gd name="T12" fmla="*/ 15 w 26"/>
                <a:gd name="T13" fmla="*/ 0 h 29"/>
                <a:gd name="T14" fmla="*/ 13 w 26"/>
                <a:gd name="T15" fmla="*/ 3 h 29"/>
                <a:gd name="T16" fmla="*/ 9 w 26"/>
                <a:gd name="T17" fmla="*/ 11 h 29"/>
                <a:gd name="T18" fmla="*/ 3 w 26"/>
                <a:gd name="T19" fmla="*/ 19 h 29"/>
                <a:gd name="T20" fmla="*/ 0 w 26"/>
                <a:gd name="T21" fmla="*/ 29 h 29"/>
                <a:gd name="T22" fmla="*/ 0 w 26"/>
                <a:gd name="T23" fmla="*/ 29 h 29"/>
                <a:gd name="T24" fmla="*/ 11 w 26"/>
                <a:gd name="T2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29">
                  <a:moveTo>
                    <a:pt x="11" y="29"/>
                  </a:moveTo>
                  <a:lnTo>
                    <a:pt x="11" y="29"/>
                  </a:lnTo>
                  <a:lnTo>
                    <a:pt x="12" y="24"/>
                  </a:lnTo>
                  <a:lnTo>
                    <a:pt x="18" y="16"/>
                  </a:lnTo>
                  <a:lnTo>
                    <a:pt x="23" y="8"/>
                  </a:lnTo>
                  <a:lnTo>
                    <a:pt x="26" y="0"/>
                  </a:lnTo>
                  <a:lnTo>
                    <a:pt x="15" y="0"/>
                  </a:lnTo>
                  <a:lnTo>
                    <a:pt x="13" y="3"/>
                  </a:lnTo>
                  <a:lnTo>
                    <a:pt x="9" y="11"/>
                  </a:lnTo>
                  <a:lnTo>
                    <a:pt x="3" y="19"/>
                  </a:lnTo>
                  <a:lnTo>
                    <a:pt x="0" y="29"/>
                  </a:lnTo>
                  <a:lnTo>
                    <a:pt x="0" y="29"/>
                  </a:lnTo>
                  <a:lnTo>
                    <a:pt x="11"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96" name="Freeform 1228"/>
            <p:cNvSpPr>
              <a:spLocks/>
            </p:cNvSpPr>
            <p:nvPr/>
          </p:nvSpPr>
          <p:spPr bwMode="auto">
            <a:xfrm>
              <a:off x="2914" y="4043"/>
              <a:ext cx="10" cy="12"/>
            </a:xfrm>
            <a:custGeom>
              <a:avLst/>
              <a:gdLst>
                <a:gd name="T0" fmla="*/ 0 w 30"/>
                <a:gd name="T1" fmla="*/ 29 h 34"/>
                <a:gd name="T2" fmla="*/ 8 w 30"/>
                <a:gd name="T3" fmla="*/ 34 h 34"/>
                <a:gd name="T4" fmla="*/ 16 w 30"/>
                <a:gd name="T5" fmla="*/ 27 h 34"/>
                <a:gd name="T6" fmla="*/ 23 w 30"/>
                <a:gd name="T7" fmla="*/ 19 h 34"/>
                <a:gd name="T8" fmla="*/ 28 w 30"/>
                <a:gd name="T9" fmla="*/ 10 h 34"/>
                <a:gd name="T10" fmla="*/ 30 w 30"/>
                <a:gd name="T11" fmla="*/ 0 h 34"/>
                <a:gd name="T12" fmla="*/ 19 w 30"/>
                <a:gd name="T13" fmla="*/ 0 h 34"/>
                <a:gd name="T14" fmla="*/ 19 w 30"/>
                <a:gd name="T15" fmla="*/ 7 h 34"/>
                <a:gd name="T16" fmla="*/ 14 w 30"/>
                <a:gd name="T17" fmla="*/ 14 h 34"/>
                <a:gd name="T18" fmla="*/ 9 w 30"/>
                <a:gd name="T19" fmla="*/ 20 h 34"/>
                <a:gd name="T20" fmla="*/ 4 w 30"/>
                <a:gd name="T21" fmla="*/ 24 h 34"/>
                <a:gd name="T22" fmla="*/ 12 w 30"/>
                <a:gd name="T23" fmla="*/ 29 h 34"/>
                <a:gd name="T24" fmla="*/ 4 w 30"/>
                <a:gd name="T25" fmla="*/ 24 h 34"/>
                <a:gd name="T26" fmla="*/ 1 w 30"/>
                <a:gd name="T27" fmla="*/ 27 h 34"/>
                <a:gd name="T28" fmla="*/ 1 w 30"/>
                <a:gd name="T29" fmla="*/ 30 h 34"/>
                <a:gd name="T30" fmla="*/ 5 w 30"/>
                <a:gd name="T31" fmla="*/ 34 h 34"/>
                <a:gd name="T32" fmla="*/ 8 w 30"/>
                <a:gd name="T33" fmla="*/ 34 h 34"/>
                <a:gd name="T34" fmla="*/ 0 w 30"/>
                <a:gd name="T35" fmla="*/ 29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34">
                  <a:moveTo>
                    <a:pt x="0" y="29"/>
                  </a:moveTo>
                  <a:lnTo>
                    <a:pt x="8" y="34"/>
                  </a:lnTo>
                  <a:lnTo>
                    <a:pt x="16" y="27"/>
                  </a:lnTo>
                  <a:lnTo>
                    <a:pt x="23" y="19"/>
                  </a:lnTo>
                  <a:lnTo>
                    <a:pt x="28" y="10"/>
                  </a:lnTo>
                  <a:lnTo>
                    <a:pt x="30" y="0"/>
                  </a:lnTo>
                  <a:lnTo>
                    <a:pt x="19" y="0"/>
                  </a:lnTo>
                  <a:lnTo>
                    <a:pt x="19" y="7"/>
                  </a:lnTo>
                  <a:lnTo>
                    <a:pt x="14" y="14"/>
                  </a:lnTo>
                  <a:lnTo>
                    <a:pt x="9" y="20"/>
                  </a:lnTo>
                  <a:lnTo>
                    <a:pt x="4" y="24"/>
                  </a:lnTo>
                  <a:lnTo>
                    <a:pt x="12" y="29"/>
                  </a:lnTo>
                  <a:lnTo>
                    <a:pt x="4" y="24"/>
                  </a:lnTo>
                  <a:lnTo>
                    <a:pt x="1" y="27"/>
                  </a:lnTo>
                  <a:lnTo>
                    <a:pt x="1" y="30"/>
                  </a:lnTo>
                  <a:lnTo>
                    <a:pt x="5" y="34"/>
                  </a:lnTo>
                  <a:lnTo>
                    <a:pt x="8" y="34"/>
                  </a:lnTo>
                  <a:lnTo>
                    <a:pt x="0"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97" name="Freeform 1229"/>
            <p:cNvSpPr>
              <a:spLocks/>
            </p:cNvSpPr>
            <p:nvPr/>
          </p:nvSpPr>
          <p:spPr bwMode="auto">
            <a:xfrm>
              <a:off x="2913" y="4034"/>
              <a:ext cx="5" cy="19"/>
            </a:xfrm>
            <a:custGeom>
              <a:avLst/>
              <a:gdLst>
                <a:gd name="T0" fmla="*/ 0 w 14"/>
                <a:gd name="T1" fmla="*/ 0 h 56"/>
                <a:gd name="T2" fmla="*/ 0 w 14"/>
                <a:gd name="T3" fmla="*/ 0 h 56"/>
                <a:gd name="T4" fmla="*/ 0 w 14"/>
                <a:gd name="T5" fmla="*/ 10 h 56"/>
                <a:gd name="T6" fmla="*/ 2 w 14"/>
                <a:gd name="T7" fmla="*/ 27 h 56"/>
                <a:gd name="T8" fmla="*/ 2 w 14"/>
                <a:gd name="T9" fmla="*/ 45 h 56"/>
                <a:gd name="T10" fmla="*/ 2 w 14"/>
                <a:gd name="T11" fmla="*/ 56 h 56"/>
                <a:gd name="T12" fmla="*/ 14 w 14"/>
                <a:gd name="T13" fmla="*/ 56 h 56"/>
                <a:gd name="T14" fmla="*/ 14 w 14"/>
                <a:gd name="T15" fmla="*/ 45 h 56"/>
                <a:gd name="T16" fmla="*/ 11 w 14"/>
                <a:gd name="T17" fmla="*/ 27 h 56"/>
                <a:gd name="T18" fmla="*/ 11 w 14"/>
                <a:gd name="T19" fmla="*/ 10 h 56"/>
                <a:gd name="T20" fmla="*/ 11 w 14"/>
                <a:gd name="T21" fmla="*/ 0 h 56"/>
                <a:gd name="T22" fmla="*/ 11 w 14"/>
                <a:gd name="T23" fmla="*/ 0 h 56"/>
                <a:gd name="T24" fmla="*/ 0 w 14"/>
                <a:gd name="T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56">
                  <a:moveTo>
                    <a:pt x="0" y="0"/>
                  </a:moveTo>
                  <a:lnTo>
                    <a:pt x="0" y="0"/>
                  </a:lnTo>
                  <a:lnTo>
                    <a:pt x="0" y="10"/>
                  </a:lnTo>
                  <a:lnTo>
                    <a:pt x="2" y="27"/>
                  </a:lnTo>
                  <a:lnTo>
                    <a:pt x="2" y="45"/>
                  </a:lnTo>
                  <a:lnTo>
                    <a:pt x="2" y="56"/>
                  </a:lnTo>
                  <a:lnTo>
                    <a:pt x="14" y="56"/>
                  </a:lnTo>
                  <a:lnTo>
                    <a:pt x="14" y="45"/>
                  </a:lnTo>
                  <a:lnTo>
                    <a:pt x="11" y="27"/>
                  </a:lnTo>
                  <a:lnTo>
                    <a:pt x="11" y="10"/>
                  </a:lnTo>
                  <a:lnTo>
                    <a:pt x="11" y="0"/>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98" name="Freeform 1230"/>
            <p:cNvSpPr>
              <a:spLocks/>
            </p:cNvSpPr>
            <p:nvPr/>
          </p:nvSpPr>
          <p:spPr bwMode="auto">
            <a:xfrm>
              <a:off x="2894" y="4010"/>
              <a:ext cx="23" cy="24"/>
            </a:xfrm>
            <a:custGeom>
              <a:avLst/>
              <a:gdLst>
                <a:gd name="T0" fmla="*/ 8 w 69"/>
                <a:gd name="T1" fmla="*/ 2 h 74"/>
                <a:gd name="T2" fmla="*/ 1 w 69"/>
                <a:gd name="T3" fmla="*/ 8 h 74"/>
                <a:gd name="T4" fmla="*/ 9 w 69"/>
                <a:gd name="T5" fmla="*/ 14 h 74"/>
                <a:gd name="T6" fmla="*/ 17 w 69"/>
                <a:gd name="T7" fmla="*/ 24 h 74"/>
                <a:gd name="T8" fmla="*/ 27 w 69"/>
                <a:gd name="T9" fmla="*/ 35 h 74"/>
                <a:gd name="T10" fmla="*/ 37 w 69"/>
                <a:gd name="T11" fmla="*/ 45 h 74"/>
                <a:gd name="T12" fmla="*/ 47 w 69"/>
                <a:gd name="T13" fmla="*/ 56 h 74"/>
                <a:gd name="T14" fmla="*/ 52 w 69"/>
                <a:gd name="T15" fmla="*/ 64 h 74"/>
                <a:gd name="T16" fmla="*/ 57 w 69"/>
                <a:gd name="T17" fmla="*/ 72 h 74"/>
                <a:gd name="T18" fmla="*/ 58 w 69"/>
                <a:gd name="T19" fmla="*/ 74 h 74"/>
                <a:gd name="T20" fmla="*/ 69 w 69"/>
                <a:gd name="T21" fmla="*/ 74 h 74"/>
                <a:gd name="T22" fmla="*/ 66 w 69"/>
                <a:gd name="T23" fmla="*/ 67 h 74"/>
                <a:gd name="T24" fmla="*/ 61 w 69"/>
                <a:gd name="T25" fmla="*/ 59 h 74"/>
                <a:gd name="T26" fmla="*/ 53 w 69"/>
                <a:gd name="T27" fmla="*/ 49 h 74"/>
                <a:gd name="T28" fmla="*/ 44 w 69"/>
                <a:gd name="T29" fmla="*/ 38 h 74"/>
                <a:gd name="T30" fmla="*/ 34 w 69"/>
                <a:gd name="T31" fmla="*/ 28 h 74"/>
                <a:gd name="T32" fmla="*/ 24 w 69"/>
                <a:gd name="T33" fmla="*/ 17 h 74"/>
                <a:gd name="T34" fmla="*/ 16 w 69"/>
                <a:gd name="T35" fmla="*/ 8 h 74"/>
                <a:gd name="T36" fmla="*/ 8 w 69"/>
                <a:gd name="T37" fmla="*/ 1 h 74"/>
                <a:gd name="T38" fmla="*/ 1 w 69"/>
                <a:gd name="T39" fmla="*/ 6 h 74"/>
                <a:gd name="T40" fmla="*/ 8 w 69"/>
                <a:gd name="T41" fmla="*/ 1 h 74"/>
                <a:gd name="T42" fmla="*/ 4 w 69"/>
                <a:gd name="T43" fmla="*/ 0 h 74"/>
                <a:gd name="T44" fmla="*/ 1 w 69"/>
                <a:gd name="T45" fmla="*/ 1 h 74"/>
                <a:gd name="T46" fmla="*/ 0 w 69"/>
                <a:gd name="T47" fmla="*/ 4 h 74"/>
                <a:gd name="T48" fmla="*/ 1 w 69"/>
                <a:gd name="T49" fmla="*/ 8 h 74"/>
                <a:gd name="T50" fmla="*/ 8 w 69"/>
                <a:gd name="T51" fmla="*/ 2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 h="74">
                  <a:moveTo>
                    <a:pt x="8" y="2"/>
                  </a:moveTo>
                  <a:lnTo>
                    <a:pt x="1" y="8"/>
                  </a:lnTo>
                  <a:lnTo>
                    <a:pt x="9" y="14"/>
                  </a:lnTo>
                  <a:lnTo>
                    <a:pt x="17" y="24"/>
                  </a:lnTo>
                  <a:lnTo>
                    <a:pt x="27" y="35"/>
                  </a:lnTo>
                  <a:lnTo>
                    <a:pt x="37" y="45"/>
                  </a:lnTo>
                  <a:lnTo>
                    <a:pt x="47" y="56"/>
                  </a:lnTo>
                  <a:lnTo>
                    <a:pt x="52" y="64"/>
                  </a:lnTo>
                  <a:lnTo>
                    <a:pt x="57" y="72"/>
                  </a:lnTo>
                  <a:lnTo>
                    <a:pt x="58" y="74"/>
                  </a:lnTo>
                  <a:lnTo>
                    <a:pt x="69" y="74"/>
                  </a:lnTo>
                  <a:lnTo>
                    <a:pt x="66" y="67"/>
                  </a:lnTo>
                  <a:lnTo>
                    <a:pt x="61" y="59"/>
                  </a:lnTo>
                  <a:lnTo>
                    <a:pt x="53" y="49"/>
                  </a:lnTo>
                  <a:lnTo>
                    <a:pt x="44" y="38"/>
                  </a:lnTo>
                  <a:lnTo>
                    <a:pt x="34" y="28"/>
                  </a:lnTo>
                  <a:lnTo>
                    <a:pt x="24" y="17"/>
                  </a:lnTo>
                  <a:lnTo>
                    <a:pt x="16" y="8"/>
                  </a:lnTo>
                  <a:lnTo>
                    <a:pt x="8" y="1"/>
                  </a:lnTo>
                  <a:lnTo>
                    <a:pt x="1" y="6"/>
                  </a:lnTo>
                  <a:lnTo>
                    <a:pt x="8" y="1"/>
                  </a:lnTo>
                  <a:lnTo>
                    <a:pt x="4" y="0"/>
                  </a:lnTo>
                  <a:lnTo>
                    <a:pt x="1" y="1"/>
                  </a:lnTo>
                  <a:lnTo>
                    <a:pt x="0" y="4"/>
                  </a:lnTo>
                  <a:lnTo>
                    <a:pt x="1" y="8"/>
                  </a:lnTo>
                  <a:lnTo>
                    <a:pt x="8"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799" name="Freeform 1231"/>
            <p:cNvSpPr>
              <a:spLocks/>
            </p:cNvSpPr>
            <p:nvPr/>
          </p:nvSpPr>
          <p:spPr bwMode="auto">
            <a:xfrm>
              <a:off x="2894" y="4010"/>
              <a:ext cx="5" cy="32"/>
            </a:xfrm>
            <a:custGeom>
              <a:avLst/>
              <a:gdLst>
                <a:gd name="T0" fmla="*/ 4 w 16"/>
                <a:gd name="T1" fmla="*/ 91 h 94"/>
                <a:gd name="T2" fmla="*/ 15 w 16"/>
                <a:gd name="T3" fmla="*/ 89 h 94"/>
                <a:gd name="T4" fmla="*/ 15 w 16"/>
                <a:gd name="T5" fmla="*/ 66 h 94"/>
                <a:gd name="T6" fmla="*/ 16 w 16"/>
                <a:gd name="T7" fmla="*/ 40 h 94"/>
                <a:gd name="T8" fmla="*/ 14 w 16"/>
                <a:gd name="T9" fmla="*/ 18 h 94"/>
                <a:gd name="T10" fmla="*/ 7 w 16"/>
                <a:gd name="T11" fmla="*/ 0 h 94"/>
                <a:gd name="T12" fmla="*/ 0 w 16"/>
                <a:gd name="T13" fmla="*/ 4 h 94"/>
                <a:gd name="T14" fmla="*/ 4 w 16"/>
                <a:gd name="T15" fmla="*/ 18 h 94"/>
                <a:gd name="T16" fmla="*/ 4 w 16"/>
                <a:gd name="T17" fmla="*/ 40 h 94"/>
                <a:gd name="T18" fmla="*/ 3 w 16"/>
                <a:gd name="T19" fmla="*/ 66 h 94"/>
                <a:gd name="T20" fmla="*/ 3 w 16"/>
                <a:gd name="T21" fmla="*/ 89 h 94"/>
                <a:gd name="T22" fmla="*/ 14 w 16"/>
                <a:gd name="T23" fmla="*/ 87 h 94"/>
                <a:gd name="T24" fmla="*/ 3 w 16"/>
                <a:gd name="T25" fmla="*/ 89 h 94"/>
                <a:gd name="T26" fmla="*/ 6 w 16"/>
                <a:gd name="T27" fmla="*/ 93 h 94"/>
                <a:gd name="T28" fmla="*/ 9 w 16"/>
                <a:gd name="T29" fmla="*/ 94 h 94"/>
                <a:gd name="T30" fmla="*/ 12 w 16"/>
                <a:gd name="T31" fmla="*/ 93 h 94"/>
                <a:gd name="T32" fmla="*/ 15 w 16"/>
                <a:gd name="T33" fmla="*/ 89 h 94"/>
                <a:gd name="T34" fmla="*/ 4 w 16"/>
                <a:gd name="T35" fmla="*/ 9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94">
                  <a:moveTo>
                    <a:pt x="4" y="91"/>
                  </a:moveTo>
                  <a:lnTo>
                    <a:pt x="15" y="89"/>
                  </a:lnTo>
                  <a:lnTo>
                    <a:pt x="15" y="66"/>
                  </a:lnTo>
                  <a:lnTo>
                    <a:pt x="16" y="40"/>
                  </a:lnTo>
                  <a:lnTo>
                    <a:pt x="14" y="18"/>
                  </a:lnTo>
                  <a:lnTo>
                    <a:pt x="7" y="0"/>
                  </a:lnTo>
                  <a:lnTo>
                    <a:pt x="0" y="4"/>
                  </a:lnTo>
                  <a:lnTo>
                    <a:pt x="4" y="18"/>
                  </a:lnTo>
                  <a:lnTo>
                    <a:pt x="4" y="40"/>
                  </a:lnTo>
                  <a:lnTo>
                    <a:pt x="3" y="66"/>
                  </a:lnTo>
                  <a:lnTo>
                    <a:pt x="3" y="89"/>
                  </a:lnTo>
                  <a:lnTo>
                    <a:pt x="14" y="87"/>
                  </a:lnTo>
                  <a:lnTo>
                    <a:pt x="3" y="89"/>
                  </a:lnTo>
                  <a:lnTo>
                    <a:pt x="6" y="93"/>
                  </a:lnTo>
                  <a:lnTo>
                    <a:pt x="9" y="94"/>
                  </a:lnTo>
                  <a:lnTo>
                    <a:pt x="12" y="93"/>
                  </a:lnTo>
                  <a:lnTo>
                    <a:pt x="15" y="89"/>
                  </a:lnTo>
                  <a:lnTo>
                    <a:pt x="4" y="9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00" name="Freeform 1232"/>
            <p:cNvSpPr>
              <a:spLocks/>
            </p:cNvSpPr>
            <p:nvPr/>
          </p:nvSpPr>
          <p:spPr bwMode="auto">
            <a:xfrm>
              <a:off x="2879" y="4027"/>
              <a:ext cx="20" cy="14"/>
            </a:xfrm>
            <a:custGeom>
              <a:avLst/>
              <a:gdLst>
                <a:gd name="T0" fmla="*/ 8 w 60"/>
                <a:gd name="T1" fmla="*/ 8 h 42"/>
                <a:gd name="T2" fmla="*/ 2 w 60"/>
                <a:gd name="T3" fmla="*/ 9 h 42"/>
                <a:gd name="T4" fmla="*/ 7 w 60"/>
                <a:gd name="T5" fmla="*/ 13 h 42"/>
                <a:gd name="T6" fmla="*/ 14 w 60"/>
                <a:gd name="T7" fmla="*/ 16 h 42"/>
                <a:gd name="T8" fmla="*/ 22 w 60"/>
                <a:gd name="T9" fmla="*/ 21 h 42"/>
                <a:gd name="T10" fmla="*/ 30 w 60"/>
                <a:gd name="T11" fmla="*/ 25 h 42"/>
                <a:gd name="T12" fmla="*/ 37 w 60"/>
                <a:gd name="T13" fmla="*/ 30 h 42"/>
                <a:gd name="T14" fmla="*/ 42 w 60"/>
                <a:gd name="T15" fmla="*/ 33 h 42"/>
                <a:gd name="T16" fmla="*/ 48 w 60"/>
                <a:gd name="T17" fmla="*/ 39 h 42"/>
                <a:gd name="T18" fmla="*/ 50 w 60"/>
                <a:gd name="T19" fmla="*/ 42 h 42"/>
                <a:gd name="T20" fmla="*/ 60 w 60"/>
                <a:gd name="T21" fmla="*/ 38 h 42"/>
                <a:gd name="T22" fmla="*/ 55 w 60"/>
                <a:gd name="T23" fmla="*/ 32 h 42"/>
                <a:gd name="T24" fmla="*/ 49 w 60"/>
                <a:gd name="T25" fmla="*/ 26 h 42"/>
                <a:gd name="T26" fmla="*/ 41 w 60"/>
                <a:gd name="T27" fmla="*/ 21 h 42"/>
                <a:gd name="T28" fmla="*/ 34 w 60"/>
                <a:gd name="T29" fmla="*/ 16 h 42"/>
                <a:gd name="T30" fmla="*/ 26 w 60"/>
                <a:gd name="T31" fmla="*/ 11 h 42"/>
                <a:gd name="T32" fmla="*/ 18 w 60"/>
                <a:gd name="T33" fmla="*/ 7 h 42"/>
                <a:gd name="T34" fmla="*/ 11 w 60"/>
                <a:gd name="T35" fmla="*/ 3 h 42"/>
                <a:gd name="T36" fmla="*/ 7 w 60"/>
                <a:gd name="T37" fmla="*/ 0 h 42"/>
                <a:gd name="T38" fmla="*/ 1 w 60"/>
                <a:gd name="T39" fmla="*/ 1 h 42"/>
                <a:gd name="T40" fmla="*/ 7 w 60"/>
                <a:gd name="T41" fmla="*/ 0 h 42"/>
                <a:gd name="T42" fmla="*/ 3 w 60"/>
                <a:gd name="T43" fmla="*/ 0 h 42"/>
                <a:gd name="T44" fmla="*/ 0 w 60"/>
                <a:gd name="T45" fmla="*/ 2 h 42"/>
                <a:gd name="T46" fmla="*/ 0 w 60"/>
                <a:gd name="T47" fmla="*/ 7 h 42"/>
                <a:gd name="T48" fmla="*/ 2 w 60"/>
                <a:gd name="T49" fmla="*/ 9 h 42"/>
                <a:gd name="T50" fmla="*/ 8 w 60"/>
                <a:gd name="T51" fmla="*/ 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42">
                  <a:moveTo>
                    <a:pt x="8" y="8"/>
                  </a:moveTo>
                  <a:lnTo>
                    <a:pt x="2" y="9"/>
                  </a:lnTo>
                  <a:lnTo>
                    <a:pt x="7" y="13"/>
                  </a:lnTo>
                  <a:lnTo>
                    <a:pt x="14" y="16"/>
                  </a:lnTo>
                  <a:lnTo>
                    <a:pt x="22" y="21"/>
                  </a:lnTo>
                  <a:lnTo>
                    <a:pt x="30" y="25"/>
                  </a:lnTo>
                  <a:lnTo>
                    <a:pt x="37" y="30"/>
                  </a:lnTo>
                  <a:lnTo>
                    <a:pt x="42" y="33"/>
                  </a:lnTo>
                  <a:lnTo>
                    <a:pt x="48" y="39"/>
                  </a:lnTo>
                  <a:lnTo>
                    <a:pt x="50" y="42"/>
                  </a:lnTo>
                  <a:lnTo>
                    <a:pt x="60" y="38"/>
                  </a:lnTo>
                  <a:lnTo>
                    <a:pt x="55" y="32"/>
                  </a:lnTo>
                  <a:lnTo>
                    <a:pt x="49" y="26"/>
                  </a:lnTo>
                  <a:lnTo>
                    <a:pt x="41" y="21"/>
                  </a:lnTo>
                  <a:lnTo>
                    <a:pt x="34" y="16"/>
                  </a:lnTo>
                  <a:lnTo>
                    <a:pt x="26" y="11"/>
                  </a:lnTo>
                  <a:lnTo>
                    <a:pt x="18" y="7"/>
                  </a:lnTo>
                  <a:lnTo>
                    <a:pt x="11" y="3"/>
                  </a:lnTo>
                  <a:lnTo>
                    <a:pt x="7" y="0"/>
                  </a:lnTo>
                  <a:lnTo>
                    <a:pt x="1" y="1"/>
                  </a:lnTo>
                  <a:lnTo>
                    <a:pt x="7" y="0"/>
                  </a:lnTo>
                  <a:lnTo>
                    <a:pt x="3" y="0"/>
                  </a:lnTo>
                  <a:lnTo>
                    <a:pt x="0" y="2"/>
                  </a:lnTo>
                  <a:lnTo>
                    <a:pt x="0" y="7"/>
                  </a:lnTo>
                  <a:lnTo>
                    <a:pt x="2" y="9"/>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01" name="Freeform 1233"/>
            <p:cNvSpPr>
              <a:spLocks/>
            </p:cNvSpPr>
            <p:nvPr/>
          </p:nvSpPr>
          <p:spPr bwMode="auto">
            <a:xfrm>
              <a:off x="2862" y="4022"/>
              <a:ext cx="19" cy="10"/>
            </a:xfrm>
            <a:custGeom>
              <a:avLst/>
              <a:gdLst>
                <a:gd name="T0" fmla="*/ 2 w 57"/>
                <a:gd name="T1" fmla="*/ 9 h 31"/>
                <a:gd name="T2" fmla="*/ 0 w 57"/>
                <a:gd name="T3" fmla="*/ 6 h 31"/>
                <a:gd name="T4" fmla="*/ 2 w 57"/>
                <a:gd name="T5" fmla="*/ 12 h 31"/>
                <a:gd name="T6" fmla="*/ 8 w 57"/>
                <a:gd name="T7" fmla="*/ 17 h 31"/>
                <a:gd name="T8" fmla="*/ 15 w 57"/>
                <a:gd name="T9" fmla="*/ 23 h 31"/>
                <a:gd name="T10" fmla="*/ 24 w 57"/>
                <a:gd name="T11" fmla="*/ 26 h 31"/>
                <a:gd name="T12" fmla="*/ 32 w 57"/>
                <a:gd name="T13" fmla="*/ 29 h 31"/>
                <a:gd name="T14" fmla="*/ 41 w 57"/>
                <a:gd name="T15" fmla="*/ 31 h 31"/>
                <a:gd name="T16" fmla="*/ 50 w 57"/>
                <a:gd name="T17" fmla="*/ 29 h 31"/>
                <a:gd name="T18" fmla="*/ 57 w 57"/>
                <a:gd name="T19" fmla="*/ 23 h 31"/>
                <a:gd name="T20" fmla="*/ 50 w 57"/>
                <a:gd name="T21" fmla="*/ 16 h 31"/>
                <a:gd name="T22" fmla="*/ 46 w 57"/>
                <a:gd name="T23" fmla="*/ 20 h 31"/>
                <a:gd name="T24" fmla="*/ 41 w 57"/>
                <a:gd name="T25" fmla="*/ 20 h 31"/>
                <a:gd name="T26" fmla="*/ 34 w 57"/>
                <a:gd name="T27" fmla="*/ 20 h 31"/>
                <a:gd name="T28" fmla="*/ 26 w 57"/>
                <a:gd name="T29" fmla="*/ 17 h 31"/>
                <a:gd name="T30" fmla="*/ 19 w 57"/>
                <a:gd name="T31" fmla="*/ 14 h 31"/>
                <a:gd name="T32" fmla="*/ 15 w 57"/>
                <a:gd name="T33" fmla="*/ 10 h 31"/>
                <a:gd name="T34" fmla="*/ 11 w 57"/>
                <a:gd name="T35" fmla="*/ 7 h 31"/>
                <a:gd name="T36" fmla="*/ 11 w 57"/>
                <a:gd name="T37" fmla="*/ 6 h 31"/>
                <a:gd name="T38" fmla="*/ 9 w 57"/>
                <a:gd name="T39" fmla="*/ 2 h 31"/>
                <a:gd name="T40" fmla="*/ 11 w 57"/>
                <a:gd name="T41" fmla="*/ 6 h 31"/>
                <a:gd name="T42" fmla="*/ 9 w 57"/>
                <a:gd name="T43" fmla="*/ 2 h 31"/>
                <a:gd name="T44" fmla="*/ 6 w 57"/>
                <a:gd name="T45" fmla="*/ 0 h 31"/>
                <a:gd name="T46" fmla="*/ 2 w 57"/>
                <a:gd name="T47" fmla="*/ 2 h 31"/>
                <a:gd name="T48" fmla="*/ 0 w 57"/>
                <a:gd name="T49" fmla="*/ 6 h 31"/>
                <a:gd name="T50" fmla="*/ 2 w 57"/>
                <a:gd name="T51"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7" h="31">
                  <a:moveTo>
                    <a:pt x="2" y="9"/>
                  </a:moveTo>
                  <a:lnTo>
                    <a:pt x="0" y="6"/>
                  </a:lnTo>
                  <a:lnTo>
                    <a:pt x="2" y="12"/>
                  </a:lnTo>
                  <a:lnTo>
                    <a:pt x="8" y="17"/>
                  </a:lnTo>
                  <a:lnTo>
                    <a:pt x="15" y="23"/>
                  </a:lnTo>
                  <a:lnTo>
                    <a:pt x="24" y="26"/>
                  </a:lnTo>
                  <a:lnTo>
                    <a:pt x="32" y="29"/>
                  </a:lnTo>
                  <a:lnTo>
                    <a:pt x="41" y="31"/>
                  </a:lnTo>
                  <a:lnTo>
                    <a:pt x="50" y="29"/>
                  </a:lnTo>
                  <a:lnTo>
                    <a:pt x="57" y="23"/>
                  </a:lnTo>
                  <a:lnTo>
                    <a:pt x="50" y="16"/>
                  </a:lnTo>
                  <a:lnTo>
                    <a:pt x="46" y="20"/>
                  </a:lnTo>
                  <a:lnTo>
                    <a:pt x="41" y="20"/>
                  </a:lnTo>
                  <a:lnTo>
                    <a:pt x="34" y="20"/>
                  </a:lnTo>
                  <a:lnTo>
                    <a:pt x="26" y="17"/>
                  </a:lnTo>
                  <a:lnTo>
                    <a:pt x="19" y="14"/>
                  </a:lnTo>
                  <a:lnTo>
                    <a:pt x="15" y="10"/>
                  </a:lnTo>
                  <a:lnTo>
                    <a:pt x="11" y="7"/>
                  </a:lnTo>
                  <a:lnTo>
                    <a:pt x="11" y="6"/>
                  </a:lnTo>
                  <a:lnTo>
                    <a:pt x="9" y="2"/>
                  </a:lnTo>
                  <a:lnTo>
                    <a:pt x="11" y="6"/>
                  </a:lnTo>
                  <a:lnTo>
                    <a:pt x="9" y="2"/>
                  </a:lnTo>
                  <a:lnTo>
                    <a:pt x="6" y="0"/>
                  </a:lnTo>
                  <a:lnTo>
                    <a:pt x="2" y="2"/>
                  </a:lnTo>
                  <a:lnTo>
                    <a:pt x="0" y="6"/>
                  </a:lnTo>
                  <a:lnTo>
                    <a:pt x="2"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02" name="Freeform 1234"/>
            <p:cNvSpPr>
              <a:spLocks/>
            </p:cNvSpPr>
            <p:nvPr/>
          </p:nvSpPr>
          <p:spPr bwMode="auto">
            <a:xfrm>
              <a:off x="2839" y="4018"/>
              <a:ext cx="26" cy="7"/>
            </a:xfrm>
            <a:custGeom>
              <a:avLst/>
              <a:gdLst>
                <a:gd name="T0" fmla="*/ 0 w 78"/>
                <a:gd name="T1" fmla="*/ 5 h 21"/>
                <a:gd name="T2" fmla="*/ 6 w 78"/>
                <a:gd name="T3" fmla="*/ 11 h 21"/>
                <a:gd name="T4" fmla="*/ 12 w 78"/>
                <a:gd name="T5" fmla="*/ 10 h 21"/>
                <a:gd name="T6" fmla="*/ 21 w 78"/>
                <a:gd name="T7" fmla="*/ 11 h 21"/>
                <a:gd name="T8" fmla="*/ 31 w 78"/>
                <a:gd name="T9" fmla="*/ 11 h 21"/>
                <a:gd name="T10" fmla="*/ 41 w 78"/>
                <a:gd name="T11" fmla="*/ 13 h 21"/>
                <a:gd name="T12" fmla="*/ 53 w 78"/>
                <a:gd name="T13" fmla="*/ 14 h 21"/>
                <a:gd name="T14" fmla="*/ 61 w 78"/>
                <a:gd name="T15" fmla="*/ 17 h 21"/>
                <a:gd name="T16" fmla="*/ 68 w 78"/>
                <a:gd name="T17" fmla="*/ 20 h 21"/>
                <a:gd name="T18" fmla="*/ 71 w 78"/>
                <a:gd name="T19" fmla="*/ 21 h 21"/>
                <a:gd name="T20" fmla="*/ 78 w 78"/>
                <a:gd name="T21" fmla="*/ 14 h 21"/>
                <a:gd name="T22" fmla="*/ 72 w 78"/>
                <a:gd name="T23" fmla="*/ 11 h 21"/>
                <a:gd name="T24" fmla="*/ 63 w 78"/>
                <a:gd name="T25" fmla="*/ 8 h 21"/>
                <a:gd name="T26" fmla="*/ 53 w 78"/>
                <a:gd name="T27" fmla="*/ 5 h 21"/>
                <a:gd name="T28" fmla="*/ 41 w 78"/>
                <a:gd name="T29" fmla="*/ 4 h 21"/>
                <a:gd name="T30" fmla="*/ 31 w 78"/>
                <a:gd name="T31" fmla="*/ 2 h 21"/>
                <a:gd name="T32" fmla="*/ 21 w 78"/>
                <a:gd name="T33" fmla="*/ 0 h 21"/>
                <a:gd name="T34" fmla="*/ 12 w 78"/>
                <a:gd name="T35" fmla="*/ 1 h 21"/>
                <a:gd name="T36" fmla="*/ 4 w 78"/>
                <a:gd name="T37" fmla="*/ 2 h 21"/>
                <a:gd name="T38" fmla="*/ 9 w 78"/>
                <a:gd name="T39" fmla="*/ 8 h 21"/>
                <a:gd name="T40" fmla="*/ 4 w 78"/>
                <a:gd name="T41" fmla="*/ 2 h 21"/>
                <a:gd name="T42" fmla="*/ 1 w 78"/>
                <a:gd name="T43" fmla="*/ 4 h 21"/>
                <a:gd name="T44" fmla="*/ 0 w 78"/>
                <a:gd name="T45" fmla="*/ 8 h 21"/>
                <a:gd name="T46" fmla="*/ 2 w 78"/>
                <a:gd name="T47" fmla="*/ 10 h 21"/>
                <a:gd name="T48" fmla="*/ 6 w 78"/>
                <a:gd name="T49" fmla="*/ 11 h 21"/>
                <a:gd name="T50" fmla="*/ 0 w 78"/>
                <a:gd name="T51"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8" h="21">
                  <a:moveTo>
                    <a:pt x="0" y="5"/>
                  </a:moveTo>
                  <a:lnTo>
                    <a:pt x="6" y="11"/>
                  </a:lnTo>
                  <a:lnTo>
                    <a:pt x="12" y="10"/>
                  </a:lnTo>
                  <a:lnTo>
                    <a:pt x="21" y="11"/>
                  </a:lnTo>
                  <a:lnTo>
                    <a:pt x="31" y="11"/>
                  </a:lnTo>
                  <a:lnTo>
                    <a:pt x="41" y="13"/>
                  </a:lnTo>
                  <a:lnTo>
                    <a:pt x="53" y="14"/>
                  </a:lnTo>
                  <a:lnTo>
                    <a:pt x="61" y="17"/>
                  </a:lnTo>
                  <a:lnTo>
                    <a:pt x="68" y="20"/>
                  </a:lnTo>
                  <a:lnTo>
                    <a:pt x="71" y="21"/>
                  </a:lnTo>
                  <a:lnTo>
                    <a:pt x="78" y="14"/>
                  </a:lnTo>
                  <a:lnTo>
                    <a:pt x="72" y="11"/>
                  </a:lnTo>
                  <a:lnTo>
                    <a:pt x="63" y="8"/>
                  </a:lnTo>
                  <a:lnTo>
                    <a:pt x="53" y="5"/>
                  </a:lnTo>
                  <a:lnTo>
                    <a:pt x="41" y="4"/>
                  </a:lnTo>
                  <a:lnTo>
                    <a:pt x="31" y="2"/>
                  </a:lnTo>
                  <a:lnTo>
                    <a:pt x="21" y="0"/>
                  </a:lnTo>
                  <a:lnTo>
                    <a:pt x="12" y="1"/>
                  </a:lnTo>
                  <a:lnTo>
                    <a:pt x="4" y="2"/>
                  </a:lnTo>
                  <a:lnTo>
                    <a:pt x="9" y="8"/>
                  </a:lnTo>
                  <a:lnTo>
                    <a:pt x="4" y="2"/>
                  </a:lnTo>
                  <a:lnTo>
                    <a:pt x="1" y="4"/>
                  </a:lnTo>
                  <a:lnTo>
                    <a:pt x="0" y="8"/>
                  </a:lnTo>
                  <a:lnTo>
                    <a:pt x="2" y="10"/>
                  </a:lnTo>
                  <a:lnTo>
                    <a:pt x="6" y="11"/>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03" name="Freeform 1235"/>
            <p:cNvSpPr>
              <a:spLocks/>
            </p:cNvSpPr>
            <p:nvPr/>
          </p:nvSpPr>
          <p:spPr bwMode="auto">
            <a:xfrm>
              <a:off x="2837" y="4008"/>
              <a:ext cx="5" cy="12"/>
            </a:xfrm>
            <a:custGeom>
              <a:avLst/>
              <a:gdLst>
                <a:gd name="T0" fmla="*/ 0 w 15"/>
                <a:gd name="T1" fmla="*/ 8 h 38"/>
                <a:gd name="T2" fmla="*/ 0 w 15"/>
                <a:gd name="T3" fmla="*/ 9 h 38"/>
                <a:gd name="T4" fmla="*/ 2 w 15"/>
                <a:gd name="T5" fmla="*/ 11 h 38"/>
                <a:gd name="T6" fmla="*/ 5 w 15"/>
                <a:gd name="T7" fmla="*/ 19 h 38"/>
                <a:gd name="T8" fmla="*/ 6 w 15"/>
                <a:gd name="T9" fmla="*/ 28 h 38"/>
                <a:gd name="T10" fmla="*/ 6 w 15"/>
                <a:gd name="T11" fmla="*/ 35 h 38"/>
                <a:gd name="T12" fmla="*/ 15 w 15"/>
                <a:gd name="T13" fmla="*/ 38 h 38"/>
                <a:gd name="T14" fmla="*/ 15 w 15"/>
                <a:gd name="T15" fmla="*/ 28 h 38"/>
                <a:gd name="T16" fmla="*/ 14 w 15"/>
                <a:gd name="T17" fmla="*/ 17 h 38"/>
                <a:gd name="T18" fmla="*/ 11 w 15"/>
                <a:gd name="T19" fmla="*/ 7 h 38"/>
                <a:gd name="T20" fmla="*/ 5 w 15"/>
                <a:gd name="T21" fmla="*/ 0 h 38"/>
                <a:gd name="T22" fmla="*/ 5 w 15"/>
                <a:gd name="T23" fmla="*/ 1 h 38"/>
                <a:gd name="T24" fmla="*/ 0 w 15"/>
                <a:gd name="T25"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8">
                  <a:moveTo>
                    <a:pt x="0" y="8"/>
                  </a:moveTo>
                  <a:lnTo>
                    <a:pt x="0" y="9"/>
                  </a:lnTo>
                  <a:lnTo>
                    <a:pt x="2" y="11"/>
                  </a:lnTo>
                  <a:lnTo>
                    <a:pt x="5" y="19"/>
                  </a:lnTo>
                  <a:lnTo>
                    <a:pt x="6" y="28"/>
                  </a:lnTo>
                  <a:lnTo>
                    <a:pt x="6" y="35"/>
                  </a:lnTo>
                  <a:lnTo>
                    <a:pt x="15" y="38"/>
                  </a:lnTo>
                  <a:lnTo>
                    <a:pt x="15" y="28"/>
                  </a:lnTo>
                  <a:lnTo>
                    <a:pt x="14" y="17"/>
                  </a:lnTo>
                  <a:lnTo>
                    <a:pt x="11" y="7"/>
                  </a:lnTo>
                  <a:lnTo>
                    <a:pt x="5" y="0"/>
                  </a:lnTo>
                  <a:lnTo>
                    <a:pt x="5" y="1"/>
                  </a:lnTo>
                  <a:lnTo>
                    <a:pt x="0"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04" name="Freeform 1236"/>
            <p:cNvSpPr>
              <a:spLocks/>
            </p:cNvSpPr>
            <p:nvPr/>
          </p:nvSpPr>
          <p:spPr bwMode="auto">
            <a:xfrm>
              <a:off x="2831" y="4007"/>
              <a:ext cx="8" cy="8"/>
            </a:xfrm>
            <a:custGeom>
              <a:avLst/>
              <a:gdLst>
                <a:gd name="T0" fmla="*/ 0 w 24"/>
                <a:gd name="T1" fmla="*/ 18 h 24"/>
                <a:gd name="T2" fmla="*/ 8 w 24"/>
                <a:gd name="T3" fmla="*/ 23 h 24"/>
                <a:gd name="T4" fmla="*/ 14 w 24"/>
                <a:gd name="T5" fmla="*/ 16 h 24"/>
                <a:gd name="T6" fmla="*/ 18 w 24"/>
                <a:gd name="T7" fmla="*/ 11 h 24"/>
                <a:gd name="T8" fmla="*/ 19 w 24"/>
                <a:gd name="T9" fmla="*/ 9 h 24"/>
                <a:gd name="T10" fmla="*/ 19 w 24"/>
                <a:gd name="T11" fmla="*/ 9 h 24"/>
                <a:gd name="T12" fmla="*/ 24 w 24"/>
                <a:gd name="T13" fmla="*/ 2 h 24"/>
                <a:gd name="T14" fmla="*/ 17 w 24"/>
                <a:gd name="T15" fmla="*/ 0 h 24"/>
                <a:gd name="T16" fmla="*/ 11 w 24"/>
                <a:gd name="T17" fmla="*/ 4 h 24"/>
                <a:gd name="T18" fmla="*/ 7 w 24"/>
                <a:gd name="T19" fmla="*/ 9 h 24"/>
                <a:gd name="T20" fmla="*/ 1 w 24"/>
                <a:gd name="T21" fmla="*/ 16 h 24"/>
                <a:gd name="T22" fmla="*/ 9 w 24"/>
                <a:gd name="T23" fmla="*/ 20 h 24"/>
                <a:gd name="T24" fmla="*/ 1 w 24"/>
                <a:gd name="T25" fmla="*/ 16 h 24"/>
                <a:gd name="T26" fmla="*/ 0 w 24"/>
                <a:gd name="T27" fmla="*/ 19 h 24"/>
                <a:gd name="T28" fmla="*/ 1 w 24"/>
                <a:gd name="T29" fmla="*/ 23 h 24"/>
                <a:gd name="T30" fmla="*/ 5 w 24"/>
                <a:gd name="T31" fmla="*/ 24 h 24"/>
                <a:gd name="T32" fmla="*/ 8 w 24"/>
                <a:gd name="T33" fmla="*/ 23 h 24"/>
                <a:gd name="T34" fmla="*/ 0 w 24"/>
                <a:gd name="T35" fmla="*/ 1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4">
                  <a:moveTo>
                    <a:pt x="0" y="18"/>
                  </a:moveTo>
                  <a:lnTo>
                    <a:pt x="8" y="23"/>
                  </a:lnTo>
                  <a:lnTo>
                    <a:pt x="14" y="16"/>
                  </a:lnTo>
                  <a:lnTo>
                    <a:pt x="18" y="11"/>
                  </a:lnTo>
                  <a:lnTo>
                    <a:pt x="19" y="9"/>
                  </a:lnTo>
                  <a:lnTo>
                    <a:pt x="19" y="9"/>
                  </a:lnTo>
                  <a:lnTo>
                    <a:pt x="24" y="2"/>
                  </a:lnTo>
                  <a:lnTo>
                    <a:pt x="17" y="0"/>
                  </a:lnTo>
                  <a:lnTo>
                    <a:pt x="11" y="4"/>
                  </a:lnTo>
                  <a:lnTo>
                    <a:pt x="7" y="9"/>
                  </a:lnTo>
                  <a:lnTo>
                    <a:pt x="1" y="16"/>
                  </a:lnTo>
                  <a:lnTo>
                    <a:pt x="9" y="20"/>
                  </a:lnTo>
                  <a:lnTo>
                    <a:pt x="1" y="16"/>
                  </a:lnTo>
                  <a:lnTo>
                    <a:pt x="0" y="19"/>
                  </a:lnTo>
                  <a:lnTo>
                    <a:pt x="1" y="23"/>
                  </a:lnTo>
                  <a:lnTo>
                    <a:pt x="5" y="24"/>
                  </a:lnTo>
                  <a:lnTo>
                    <a:pt x="8" y="23"/>
                  </a:lnTo>
                  <a:lnTo>
                    <a:pt x="0"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05" name="Freeform 1237"/>
            <p:cNvSpPr>
              <a:spLocks/>
            </p:cNvSpPr>
            <p:nvPr/>
          </p:nvSpPr>
          <p:spPr bwMode="auto">
            <a:xfrm>
              <a:off x="2831" y="4006"/>
              <a:ext cx="4" cy="8"/>
            </a:xfrm>
            <a:custGeom>
              <a:avLst/>
              <a:gdLst>
                <a:gd name="T0" fmla="*/ 0 w 13"/>
                <a:gd name="T1" fmla="*/ 3 h 23"/>
                <a:gd name="T2" fmla="*/ 0 w 13"/>
                <a:gd name="T3" fmla="*/ 3 h 23"/>
                <a:gd name="T4" fmla="*/ 1 w 13"/>
                <a:gd name="T5" fmla="*/ 7 h 23"/>
                <a:gd name="T6" fmla="*/ 1 w 13"/>
                <a:gd name="T7" fmla="*/ 13 h 23"/>
                <a:gd name="T8" fmla="*/ 1 w 13"/>
                <a:gd name="T9" fmla="*/ 16 h 23"/>
                <a:gd name="T10" fmla="*/ 0 w 13"/>
                <a:gd name="T11" fmla="*/ 21 h 23"/>
                <a:gd name="T12" fmla="*/ 9 w 13"/>
                <a:gd name="T13" fmla="*/ 23 h 23"/>
                <a:gd name="T14" fmla="*/ 10 w 13"/>
                <a:gd name="T15" fmla="*/ 19 h 23"/>
                <a:gd name="T16" fmla="*/ 13 w 13"/>
                <a:gd name="T17" fmla="*/ 13 h 23"/>
                <a:gd name="T18" fmla="*/ 10 w 13"/>
                <a:gd name="T19" fmla="*/ 7 h 23"/>
                <a:gd name="T20" fmla="*/ 9 w 13"/>
                <a:gd name="T21" fmla="*/ 0 h 23"/>
                <a:gd name="T22" fmla="*/ 9 w 13"/>
                <a:gd name="T23" fmla="*/ 0 h 23"/>
                <a:gd name="T24" fmla="*/ 0 w 13"/>
                <a:gd name="T25"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23">
                  <a:moveTo>
                    <a:pt x="0" y="3"/>
                  </a:moveTo>
                  <a:lnTo>
                    <a:pt x="0" y="3"/>
                  </a:lnTo>
                  <a:lnTo>
                    <a:pt x="1" y="7"/>
                  </a:lnTo>
                  <a:lnTo>
                    <a:pt x="1" y="13"/>
                  </a:lnTo>
                  <a:lnTo>
                    <a:pt x="1" y="16"/>
                  </a:lnTo>
                  <a:lnTo>
                    <a:pt x="0" y="21"/>
                  </a:lnTo>
                  <a:lnTo>
                    <a:pt x="9" y="23"/>
                  </a:lnTo>
                  <a:lnTo>
                    <a:pt x="10" y="19"/>
                  </a:lnTo>
                  <a:lnTo>
                    <a:pt x="13" y="13"/>
                  </a:lnTo>
                  <a:lnTo>
                    <a:pt x="10" y="7"/>
                  </a:lnTo>
                  <a:lnTo>
                    <a:pt x="9" y="0"/>
                  </a:lnTo>
                  <a:lnTo>
                    <a:pt x="9" y="0"/>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06" name="Freeform 1238"/>
            <p:cNvSpPr>
              <a:spLocks/>
            </p:cNvSpPr>
            <p:nvPr/>
          </p:nvSpPr>
          <p:spPr bwMode="auto">
            <a:xfrm>
              <a:off x="2823" y="3983"/>
              <a:ext cx="11" cy="24"/>
            </a:xfrm>
            <a:custGeom>
              <a:avLst/>
              <a:gdLst>
                <a:gd name="T0" fmla="*/ 9 w 33"/>
                <a:gd name="T1" fmla="*/ 5 h 74"/>
                <a:gd name="T2" fmla="*/ 0 w 33"/>
                <a:gd name="T3" fmla="*/ 7 h 74"/>
                <a:gd name="T4" fmla="*/ 9 w 33"/>
                <a:gd name="T5" fmla="*/ 26 h 74"/>
                <a:gd name="T6" fmla="*/ 16 w 33"/>
                <a:gd name="T7" fmla="*/ 46 h 74"/>
                <a:gd name="T8" fmla="*/ 21 w 33"/>
                <a:gd name="T9" fmla="*/ 63 h 74"/>
                <a:gd name="T10" fmla="*/ 24 w 33"/>
                <a:gd name="T11" fmla="*/ 74 h 74"/>
                <a:gd name="T12" fmla="*/ 33 w 33"/>
                <a:gd name="T13" fmla="*/ 71 h 74"/>
                <a:gd name="T14" fmla="*/ 30 w 33"/>
                <a:gd name="T15" fmla="*/ 61 h 74"/>
                <a:gd name="T16" fmla="*/ 25 w 33"/>
                <a:gd name="T17" fmla="*/ 44 h 74"/>
                <a:gd name="T18" fmla="*/ 18 w 33"/>
                <a:gd name="T19" fmla="*/ 23 h 74"/>
                <a:gd name="T20" fmla="*/ 9 w 33"/>
                <a:gd name="T21" fmla="*/ 3 h 74"/>
                <a:gd name="T22" fmla="*/ 0 w 33"/>
                <a:gd name="T23" fmla="*/ 5 h 74"/>
                <a:gd name="T24" fmla="*/ 9 w 33"/>
                <a:gd name="T25" fmla="*/ 3 h 74"/>
                <a:gd name="T26" fmla="*/ 7 w 33"/>
                <a:gd name="T27" fmla="*/ 0 h 74"/>
                <a:gd name="T28" fmla="*/ 3 w 33"/>
                <a:gd name="T29" fmla="*/ 0 h 74"/>
                <a:gd name="T30" fmla="*/ 0 w 33"/>
                <a:gd name="T31" fmla="*/ 4 h 74"/>
                <a:gd name="T32" fmla="*/ 0 w 33"/>
                <a:gd name="T33" fmla="*/ 7 h 74"/>
                <a:gd name="T34" fmla="*/ 9 w 33"/>
                <a:gd name="T35" fmla="*/ 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74">
                  <a:moveTo>
                    <a:pt x="9" y="5"/>
                  </a:moveTo>
                  <a:lnTo>
                    <a:pt x="0" y="7"/>
                  </a:lnTo>
                  <a:lnTo>
                    <a:pt x="9" y="26"/>
                  </a:lnTo>
                  <a:lnTo>
                    <a:pt x="16" y="46"/>
                  </a:lnTo>
                  <a:lnTo>
                    <a:pt x="21" y="63"/>
                  </a:lnTo>
                  <a:lnTo>
                    <a:pt x="24" y="74"/>
                  </a:lnTo>
                  <a:lnTo>
                    <a:pt x="33" y="71"/>
                  </a:lnTo>
                  <a:lnTo>
                    <a:pt x="30" y="61"/>
                  </a:lnTo>
                  <a:lnTo>
                    <a:pt x="25" y="44"/>
                  </a:lnTo>
                  <a:lnTo>
                    <a:pt x="18" y="23"/>
                  </a:lnTo>
                  <a:lnTo>
                    <a:pt x="9" y="3"/>
                  </a:lnTo>
                  <a:lnTo>
                    <a:pt x="0" y="5"/>
                  </a:lnTo>
                  <a:lnTo>
                    <a:pt x="9" y="3"/>
                  </a:lnTo>
                  <a:lnTo>
                    <a:pt x="7" y="0"/>
                  </a:lnTo>
                  <a:lnTo>
                    <a:pt x="3" y="0"/>
                  </a:lnTo>
                  <a:lnTo>
                    <a:pt x="0" y="4"/>
                  </a:lnTo>
                  <a:lnTo>
                    <a:pt x="0" y="7"/>
                  </a:lnTo>
                  <a:lnTo>
                    <a:pt x="9"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07" name="Freeform 1239"/>
            <p:cNvSpPr>
              <a:spLocks/>
            </p:cNvSpPr>
            <p:nvPr/>
          </p:nvSpPr>
          <p:spPr bwMode="auto">
            <a:xfrm>
              <a:off x="2814" y="3984"/>
              <a:ext cx="12" cy="30"/>
            </a:xfrm>
            <a:custGeom>
              <a:avLst/>
              <a:gdLst>
                <a:gd name="T0" fmla="*/ 4 w 35"/>
                <a:gd name="T1" fmla="*/ 88 h 88"/>
                <a:gd name="T2" fmla="*/ 8 w 35"/>
                <a:gd name="T3" fmla="*/ 86 h 88"/>
                <a:gd name="T4" fmla="*/ 21 w 35"/>
                <a:gd name="T5" fmla="*/ 69 h 88"/>
                <a:gd name="T6" fmla="*/ 30 w 35"/>
                <a:gd name="T7" fmla="*/ 43 h 88"/>
                <a:gd name="T8" fmla="*/ 35 w 35"/>
                <a:gd name="T9" fmla="*/ 19 h 88"/>
                <a:gd name="T10" fmla="*/ 35 w 35"/>
                <a:gd name="T11" fmla="*/ 0 h 88"/>
                <a:gd name="T12" fmla="*/ 26 w 35"/>
                <a:gd name="T13" fmla="*/ 0 h 88"/>
                <a:gd name="T14" fmla="*/ 26 w 35"/>
                <a:gd name="T15" fmla="*/ 19 h 88"/>
                <a:gd name="T16" fmla="*/ 21 w 35"/>
                <a:gd name="T17" fmla="*/ 41 h 88"/>
                <a:gd name="T18" fmla="*/ 12 w 35"/>
                <a:gd name="T19" fmla="*/ 64 h 88"/>
                <a:gd name="T20" fmla="*/ 1 w 35"/>
                <a:gd name="T21" fmla="*/ 79 h 88"/>
                <a:gd name="T22" fmla="*/ 4 w 35"/>
                <a:gd name="T23" fmla="*/ 77 h 88"/>
                <a:gd name="T24" fmla="*/ 1 w 35"/>
                <a:gd name="T25" fmla="*/ 79 h 88"/>
                <a:gd name="T26" fmla="*/ 0 w 35"/>
                <a:gd name="T27" fmla="*/ 82 h 88"/>
                <a:gd name="T28" fmla="*/ 1 w 35"/>
                <a:gd name="T29" fmla="*/ 86 h 88"/>
                <a:gd name="T30" fmla="*/ 4 w 35"/>
                <a:gd name="T31" fmla="*/ 87 h 88"/>
                <a:gd name="T32" fmla="*/ 8 w 35"/>
                <a:gd name="T33" fmla="*/ 86 h 88"/>
                <a:gd name="T34" fmla="*/ 4 w 35"/>
                <a:gd name="T35"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88">
                  <a:moveTo>
                    <a:pt x="4" y="88"/>
                  </a:moveTo>
                  <a:lnTo>
                    <a:pt x="8" y="86"/>
                  </a:lnTo>
                  <a:lnTo>
                    <a:pt x="21" y="69"/>
                  </a:lnTo>
                  <a:lnTo>
                    <a:pt x="30" y="43"/>
                  </a:lnTo>
                  <a:lnTo>
                    <a:pt x="35" y="19"/>
                  </a:lnTo>
                  <a:lnTo>
                    <a:pt x="35" y="0"/>
                  </a:lnTo>
                  <a:lnTo>
                    <a:pt x="26" y="0"/>
                  </a:lnTo>
                  <a:lnTo>
                    <a:pt x="26" y="19"/>
                  </a:lnTo>
                  <a:lnTo>
                    <a:pt x="21" y="41"/>
                  </a:lnTo>
                  <a:lnTo>
                    <a:pt x="12" y="64"/>
                  </a:lnTo>
                  <a:lnTo>
                    <a:pt x="1" y="79"/>
                  </a:lnTo>
                  <a:lnTo>
                    <a:pt x="4" y="77"/>
                  </a:lnTo>
                  <a:lnTo>
                    <a:pt x="1" y="79"/>
                  </a:lnTo>
                  <a:lnTo>
                    <a:pt x="0" y="82"/>
                  </a:lnTo>
                  <a:lnTo>
                    <a:pt x="1" y="86"/>
                  </a:lnTo>
                  <a:lnTo>
                    <a:pt x="4" y="87"/>
                  </a:lnTo>
                  <a:lnTo>
                    <a:pt x="8" y="86"/>
                  </a:lnTo>
                  <a:lnTo>
                    <a:pt x="4" y="8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08" name="Freeform 1240"/>
            <p:cNvSpPr>
              <a:spLocks/>
            </p:cNvSpPr>
            <p:nvPr/>
          </p:nvSpPr>
          <p:spPr bwMode="auto">
            <a:xfrm>
              <a:off x="2809" y="3997"/>
              <a:ext cx="7" cy="17"/>
            </a:xfrm>
            <a:custGeom>
              <a:avLst/>
              <a:gdLst>
                <a:gd name="T0" fmla="*/ 11 w 20"/>
                <a:gd name="T1" fmla="*/ 4 h 49"/>
                <a:gd name="T2" fmla="*/ 2 w 20"/>
                <a:gd name="T3" fmla="*/ 8 h 49"/>
                <a:gd name="T4" fmla="*/ 6 w 20"/>
                <a:gd name="T5" fmla="*/ 17 h 49"/>
                <a:gd name="T6" fmla="*/ 9 w 20"/>
                <a:gd name="T7" fmla="*/ 28 h 49"/>
                <a:gd name="T8" fmla="*/ 11 w 20"/>
                <a:gd name="T9" fmla="*/ 41 h 49"/>
                <a:gd name="T10" fmla="*/ 20 w 20"/>
                <a:gd name="T11" fmla="*/ 49 h 49"/>
                <a:gd name="T12" fmla="*/ 20 w 20"/>
                <a:gd name="T13" fmla="*/ 38 h 49"/>
                <a:gd name="T14" fmla="*/ 20 w 20"/>
                <a:gd name="T15" fmla="*/ 37 h 49"/>
                <a:gd name="T16" fmla="*/ 18 w 20"/>
                <a:gd name="T17" fmla="*/ 28 h 49"/>
                <a:gd name="T18" fmla="*/ 16 w 20"/>
                <a:gd name="T19" fmla="*/ 15 h 49"/>
                <a:gd name="T20" fmla="*/ 9 w 20"/>
                <a:gd name="T21" fmla="*/ 1 h 49"/>
                <a:gd name="T22" fmla="*/ 0 w 20"/>
                <a:gd name="T23" fmla="*/ 4 h 49"/>
                <a:gd name="T24" fmla="*/ 9 w 20"/>
                <a:gd name="T25" fmla="*/ 1 h 49"/>
                <a:gd name="T26" fmla="*/ 5 w 20"/>
                <a:gd name="T27" fmla="*/ 0 h 49"/>
                <a:gd name="T28" fmla="*/ 2 w 20"/>
                <a:gd name="T29" fmla="*/ 1 h 49"/>
                <a:gd name="T30" fmla="*/ 1 w 20"/>
                <a:gd name="T31" fmla="*/ 4 h 49"/>
                <a:gd name="T32" fmla="*/ 2 w 20"/>
                <a:gd name="T33" fmla="*/ 8 h 49"/>
                <a:gd name="T34" fmla="*/ 11 w 20"/>
                <a:gd name="T35" fmla="*/ 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49">
                  <a:moveTo>
                    <a:pt x="11" y="4"/>
                  </a:moveTo>
                  <a:lnTo>
                    <a:pt x="2" y="8"/>
                  </a:lnTo>
                  <a:lnTo>
                    <a:pt x="6" y="17"/>
                  </a:lnTo>
                  <a:lnTo>
                    <a:pt x="9" y="28"/>
                  </a:lnTo>
                  <a:lnTo>
                    <a:pt x="11" y="41"/>
                  </a:lnTo>
                  <a:lnTo>
                    <a:pt x="20" y="49"/>
                  </a:lnTo>
                  <a:lnTo>
                    <a:pt x="20" y="38"/>
                  </a:lnTo>
                  <a:lnTo>
                    <a:pt x="20" y="37"/>
                  </a:lnTo>
                  <a:lnTo>
                    <a:pt x="18" y="28"/>
                  </a:lnTo>
                  <a:lnTo>
                    <a:pt x="16" y="15"/>
                  </a:lnTo>
                  <a:lnTo>
                    <a:pt x="9" y="1"/>
                  </a:lnTo>
                  <a:lnTo>
                    <a:pt x="0" y="4"/>
                  </a:lnTo>
                  <a:lnTo>
                    <a:pt x="9" y="1"/>
                  </a:lnTo>
                  <a:lnTo>
                    <a:pt x="5" y="0"/>
                  </a:lnTo>
                  <a:lnTo>
                    <a:pt x="2" y="1"/>
                  </a:lnTo>
                  <a:lnTo>
                    <a:pt x="1" y="4"/>
                  </a:lnTo>
                  <a:lnTo>
                    <a:pt x="2" y="8"/>
                  </a:lnTo>
                  <a:lnTo>
                    <a:pt x="11"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09" name="Freeform 1241"/>
            <p:cNvSpPr>
              <a:spLocks/>
            </p:cNvSpPr>
            <p:nvPr/>
          </p:nvSpPr>
          <p:spPr bwMode="auto">
            <a:xfrm>
              <a:off x="2804" y="3999"/>
              <a:ext cx="9" cy="12"/>
            </a:xfrm>
            <a:custGeom>
              <a:avLst/>
              <a:gdLst>
                <a:gd name="T0" fmla="*/ 0 w 27"/>
                <a:gd name="T1" fmla="*/ 35 h 38"/>
                <a:gd name="T2" fmla="*/ 8 w 27"/>
                <a:gd name="T3" fmla="*/ 37 h 38"/>
                <a:gd name="T4" fmla="*/ 14 w 27"/>
                <a:gd name="T5" fmla="*/ 28 h 38"/>
                <a:gd name="T6" fmla="*/ 20 w 27"/>
                <a:gd name="T7" fmla="*/ 20 h 38"/>
                <a:gd name="T8" fmla="*/ 25 w 27"/>
                <a:gd name="T9" fmla="*/ 11 h 38"/>
                <a:gd name="T10" fmla="*/ 27 w 27"/>
                <a:gd name="T11" fmla="*/ 0 h 38"/>
                <a:gd name="T12" fmla="*/ 16 w 27"/>
                <a:gd name="T13" fmla="*/ 0 h 38"/>
                <a:gd name="T14" fmla="*/ 16 w 27"/>
                <a:gd name="T15" fmla="*/ 8 h 38"/>
                <a:gd name="T16" fmla="*/ 11 w 27"/>
                <a:gd name="T17" fmla="*/ 15 h 38"/>
                <a:gd name="T18" fmla="*/ 5 w 27"/>
                <a:gd name="T19" fmla="*/ 23 h 38"/>
                <a:gd name="T20" fmla="*/ 1 w 27"/>
                <a:gd name="T21" fmla="*/ 30 h 38"/>
                <a:gd name="T22" fmla="*/ 9 w 27"/>
                <a:gd name="T23" fmla="*/ 33 h 38"/>
                <a:gd name="T24" fmla="*/ 1 w 27"/>
                <a:gd name="T25" fmla="*/ 30 h 38"/>
                <a:gd name="T26" fmla="*/ 0 w 27"/>
                <a:gd name="T27" fmla="*/ 34 h 38"/>
                <a:gd name="T28" fmla="*/ 1 w 27"/>
                <a:gd name="T29" fmla="*/ 37 h 38"/>
                <a:gd name="T30" fmla="*/ 4 w 27"/>
                <a:gd name="T31" fmla="*/ 38 h 38"/>
                <a:gd name="T32" fmla="*/ 8 w 27"/>
                <a:gd name="T33" fmla="*/ 37 h 38"/>
                <a:gd name="T34" fmla="*/ 0 w 27"/>
                <a:gd name="T35" fmla="*/ 3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38">
                  <a:moveTo>
                    <a:pt x="0" y="35"/>
                  </a:moveTo>
                  <a:lnTo>
                    <a:pt x="8" y="37"/>
                  </a:lnTo>
                  <a:lnTo>
                    <a:pt x="14" y="28"/>
                  </a:lnTo>
                  <a:lnTo>
                    <a:pt x="20" y="20"/>
                  </a:lnTo>
                  <a:lnTo>
                    <a:pt x="25" y="11"/>
                  </a:lnTo>
                  <a:lnTo>
                    <a:pt x="27" y="0"/>
                  </a:lnTo>
                  <a:lnTo>
                    <a:pt x="16" y="0"/>
                  </a:lnTo>
                  <a:lnTo>
                    <a:pt x="16" y="8"/>
                  </a:lnTo>
                  <a:lnTo>
                    <a:pt x="11" y="15"/>
                  </a:lnTo>
                  <a:lnTo>
                    <a:pt x="5" y="23"/>
                  </a:lnTo>
                  <a:lnTo>
                    <a:pt x="1" y="30"/>
                  </a:lnTo>
                  <a:lnTo>
                    <a:pt x="9" y="33"/>
                  </a:lnTo>
                  <a:lnTo>
                    <a:pt x="1" y="30"/>
                  </a:lnTo>
                  <a:lnTo>
                    <a:pt x="0" y="34"/>
                  </a:lnTo>
                  <a:lnTo>
                    <a:pt x="1" y="37"/>
                  </a:lnTo>
                  <a:lnTo>
                    <a:pt x="4" y="38"/>
                  </a:lnTo>
                  <a:lnTo>
                    <a:pt x="8" y="37"/>
                  </a:lnTo>
                  <a:lnTo>
                    <a:pt x="0" y="3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10" name="Freeform 1242"/>
            <p:cNvSpPr>
              <a:spLocks/>
            </p:cNvSpPr>
            <p:nvPr/>
          </p:nvSpPr>
          <p:spPr bwMode="auto">
            <a:xfrm>
              <a:off x="2773" y="3990"/>
              <a:ext cx="34" cy="20"/>
            </a:xfrm>
            <a:custGeom>
              <a:avLst/>
              <a:gdLst>
                <a:gd name="T0" fmla="*/ 9 w 101"/>
                <a:gd name="T1" fmla="*/ 7 h 60"/>
                <a:gd name="T2" fmla="*/ 5 w 101"/>
                <a:gd name="T3" fmla="*/ 9 h 60"/>
                <a:gd name="T4" fmla="*/ 16 w 101"/>
                <a:gd name="T5" fmla="*/ 12 h 60"/>
                <a:gd name="T6" fmla="*/ 30 w 101"/>
                <a:gd name="T7" fmla="*/ 16 h 60"/>
                <a:gd name="T8" fmla="*/ 43 w 101"/>
                <a:gd name="T9" fmla="*/ 23 h 60"/>
                <a:gd name="T10" fmla="*/ 57 w 101"/>
                <a:gd name="T11" fmla="*/ 30 h 60"/>
                <a:gd name="T12" fmla="*/ 71 w 101"/>
                <a:gd name="T13" fmla="*/ 38 h 60"/>
                <a:gd name="T14" fmla="*/ 80 w 101"/>
                <a:gd name="T15" fmla="*/ 45 h 60"/>
                <a:gd name="T16" fmla="*/ 87 w 101"/>
                <a:gd name="T17" fmla="*/ 53 h 60"/>
                <a:gd name="T18" fmla="*/ 92 w 101"/>
                <a:gd name="T19" fmla="*/ 60 h 60"/>
                <a:gd name="T20" fmla="*/ 101 w 101"/>
                <a:gd name="T21" fmla="*/ 58 h 60"/>
                <a:gd name="T22" fmla="*/ 96 w 101"/>
                <a:gd name="T23" fmla="*/ 48 h 60"/>
                <a:gd name="T24" fmla="*/ 87 w 101"/>
                <a:gd name="T25" fmla="*/ 38 h 60"/>
                <a:gd name="T26" fmla="*/ 76 w 101"/>
                <a:gd name="T27" fmla="*/ 29 h 60"/>
                <a:gd name="T28" fmla="*/ 62 w 101"/>
                <a:gd name="T29" fmla="*/ 21 h 60"/>
                <a:gd name="T30" fmla="*/ 48 w 101"/>
                <a:gd name="T31" fmla="*/ 14 h 60"/>
                <a:gd name="T32" fmla="*/ 32 w 101"/>
                <a:gd name="T33" fmla="*/ 7 h 60"/>
                <a:gd name="T34" fmla="*/ 18 w 101"/>
                <a:gd name="T35" fmla="*/ 3 h 60"/>
                <a:gd name="T36" fmla="*/ 5 w 101"/>
                <a:gd name="T37" fmla="*/ 0 h 60"/>
                <a:gd name="T38" fmla="*/ 0 w 101"/>
                <a:gd name="T39" fmla="*/ 3 h 60"/>
                <a:gd name="T40" fmla="*/ 5 w 101"/>
                <a:gd name="T41" fmla="*/ 0 h 60"/>
                <a:gd name="T42" fmla="*/ 1 w 101"/>
                <a:gd name="T43" fmla="*/ 1 h 60"/>
                <a:gd name="T44" fmla="*/ 0 w 101"/>
                <a:gd name="T45" fmla="*/ 5 h 60"/>
                <a:gd name="T46" fmla="*/ 1 w 101"/>
                <a:gd name="T47" fmla="*/ 8 h 60"/>
                <a:gd name="T48" fmla="*/ 5 w 101"/>
                <a:gd name="T49" fmla="*/ 9 h 60"/>
                <a:gd name="T50" fmla="*/ 9 w 101"/>
                <a:gd name="T51" fmla="*/ 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1" h="60">
                  <a:moveTo>
                    <a:pt x="9" y="7"/>
                  </a:moveTo>
                  <a:lnTo>
                    <a:pt x="5" y="9"/>
                  </a:lnTo>
                  <a:lnTo>
                    <a:pt x="16" y="12"/>
                  </a:lnTo>
                  <a:lnTo>
                    <a:pt x="30" y="16"/>
                  </a:lnTo>
                  <a:lnTo>
                    <a:pt x="43" y="23"/>
                  </a:lnTo>
                  <a:lnTo>
                    <a:pt x="57" y="30"/>
                  </a:lnTo>
                  <a:lnTo>
                    <a:pt x="71" y="38"/>
                  </a:lnTo>
                  <a:lnTo>
                    <a:pt x="80" y="45"/>
                  </a:lnTo>
                  <a:lnTo>
                    <a:pt x="87" y="53"/>
                  </a:lnTo>
                  <a:lnTo>
                    <a:pt x="92" y="60"/>
                  </a:lnTo>
                  <a:lnTo>
                    <a:pt x="101" y="58"/>
                  </a:lnTo>
                  <a:lnTo>
                    <a:pt x="96" y="48"/>
                  </a:lnTo>
                  <a:lnTo>
                    <a:pt x="87" y="38"/>
                  </a:lnTo>
                  <a:lnTo>
                    <a:pt x="76" y="29"/>
                  </a:lnTo>
                  <a:lnTo>
                    <a:pt x="62" y="21"/>
                  </a:lnTo>
                  <a:lnTo>
                    <a:pt x="48" y="14"/>
                  </a:lnTo>
                  <a:lnTo>
                    <a:pt x="32" y="7"/>
                  </a:lnTo>
                  <a:lnTo>
                    <a:pt x="18" y="3"/>
                  </a:lnTo>
                  <a:lnTo>
                    <a:pt x="5" y="0"/>
                  </a:lnTo>
                  <a:lnTo>
                    <a:pt x="0" y="3"/>
                  </a:lnTo>
                  <a:lnTo>
                    <a:pt x="5" y="0"/>
                  </a:lnTo>
                  <a:lnTo>
                    <a:pt x="1" y="1"/>
                  </a:lnTo>
                  <a:lnTo>
                    <a:pt x="0" y="5"/>
                  </a:lnTo>
                  <a:lnTo>
                    <a:pt x="1" y="8"/>
                  </a:lnTo>
                  <a:lnTo>
                    <a:pt x="5" y="9"/>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11" name="Freeform 1243"/>
            <p:cNvSpPr>
              <a:spLocks/>
            </p:cNvSpPr>
            <p:nvPr/>
          </p:nvSpPr>
          <p:spPr bwMode="auto">
            <a:xfrm>
              <a:off x="2740" y="3977"/>
              <a:ext cx="36" cy="20"/>
            </a:xfrm>
            <a:custGeom>
              <a:avLst/>
              <a:gdLst>
                <a:gd name="T0" fmla="*/ 4 w 107"/>
                <a:gd name="T1" fmla="*/ 12 h 59"/>
                <a:gd name="T2" fmla="*/ 1 w 107"/>
                <a:gd name="T3" fmla="*/ 9 h 59"/>
                <a:gd name="T4" fmla="*/ 9 w 107"/>
                <a:gd name="T5" fmla="*/ 18 h 59"/>
                <a:gd name="T6" fmla="*/ 21 w 107"/>
                <a:gd name="T7" fmla="*/ 28 h 59"/>
                <a:gd name="T8" fmla="*/ 36 w 107"/>
                <a:gd name="T9" fmla="*/ 39 h 59"/>
                <a:gd name="T10" fmla="*/ 51 w 107"/>
                <a:gd name="T11" fmla="*/ 47 h 59"/>
                <a:gd name="T12" fmla="*/ 67 w 107"/>
                <a:gd name="T13" fmla="*/ 54 h 59"/>
                <a:gd name="T14" fmla="*/ 82 w 107"/>
                <a:gd name="T15" fmla="*/ 59 h 59"/>
                <a:gd name="T16" fmla="*/ 96 w 107"/>
                <a:gd name="T17" fmla="*/ 55 h 59"/>
                <a:gd name="T18" fmla="*/ 107 w 107"/>
                <a:gd name="T19" fmla="*/ 46 h 59"/>
                <a:gd name="T20" fmla="*/ 98 w 107"/>
                <a:gd name="T21" fmla="*/ 42 h 59"/>
                <a:gd name="T22" fmla="*/ 91 w 107"/>
                <a:gd name="T23" fmla="*/ 46 h 59"/>
                <a:gd name="T24" fmla="*/ 82 w 107"/>
                <a:gd name="T25" fmla="*/ 47 h 59"/>
                <a:gd name="T26" fmla="*/ 69 w 107"/>
                <a:gd name="T27" fmla="*/ 45 h 59"/>
                <a:gd name="T28" fmla="*/ 56 w 107"/>
                <a:gd name="T29" fmla="*/ 38 h 59"/>
                <a:gd name="T30" fmla="*/ 41 w 107"/>
                <a:gd name="T31" fmla="*/ 30 h 59"/>
                <a:gd name="T32" fmla="*/ 28 w 107"/>
                <a:gd name="T33" fmla="*/ 21 h 59"/>
                <a:gd name="T34" fmla="*/ 16 w 107"/>
                <a:gd name="T35" fmla="*/ 11 h 59"/>
                <a:gd name="T36" fmla="*/ 8 w 107"/>
                <a:gd name="T37" fmla="*/ 3 h 59"/>
                <a:gd name="T38" fmla="*/ 4 w 107"/>
                <a:gd name="T39" fmla="*/ 0 h 59"/>
                <a:gd name="T40" fmla="*/ 8 w 107"/>
                <a:gd name="T41" fmla="*/ 3 h 59"/>
                <a:gd name="T42" fmla="*/ 4 w 107"/>
                <a:gd name="T43" fmla="*/ 1 h 59"/>
                <a:gd name="T44" fmla="*/ 1 w 107"/>
                <a:gd name="T45" fmla="*/ 3 h 59"/>
                <a:gd name="T46" fmla="*/ 0 w 107"/>
                <a:gd name="T47" fmla="*/ 6 h 59"/>
                <a:gd name="T48" fmla="*/ 1 w 107"/>
                <a:gd name="T49" fmla="*/ 9 h 59"/>
                <a:gd name="T50" fmla="*/ 4 w 107"/>
                <a:gd name="T51" fmla="*/ 1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7" h="59">
                  <a:moveTo>
                    <a:pt x="4" y="12"/>
                  </a:moveTo>
                  <a:lnTo>
                    <a:pt x="1" y="9"/>
                  </a:lnTo>
                  <a:lnTo>
                    <a:pt x="9" y="18"/>
                  </a:lnTo>
                  <a:lnTo>
                    <a:pt x="21" y="28"/>
                  </a:lnTo>
                  <a:lnTo>
                    <a:pt x="36" y="39"/>
                  </a:lnTo>
                  <a:lnTo>
                    <a:pt x="51" y="47"/>
                  </a:lnTo>
                  <a:lnTo>
                    <a:pt x="67" y="54"/>
                  </a:lnTo>
                  <a:lnTo>
                    <a:pt x="82" y="59"/>
                  </a:lnTo>
                  <a:lnTo>
                    <a:pt x="96" y="55"/>
                  </a:lnTo>
                  <a:lnTo>
                    <a:pt x="107" y="46"/>
                  </a:lnTo>
                  <a:lnTo>
                    <a:pt x="98" y="42"/>
                  </a:lnTo>
                  <a:lnTo>
                    <a:pt x="91" y="46"/>
                  </a:lnTo>
                  <a:lnTo>
                    <a:pt x="82" y="47"/>
                  </a:lnTo>
                  <a:lnTo>
                    <a:pt x="69" y="45"/>
                  </a:lnTo>
                  <a:lnTo>
                    <a:pt x="56" y="38"/>
                  </a:lnTo>
                  <a:lnTo>
                    <a:pt x="41" y="30"/>
                  </a:lnTo>
                  <a:lnTo>
                    <a:pt x="28" y="21"/>
                  </a:lnTo>
                  <a:lnTo>
                    <a:pt x="16" y="11"/>
                  </a:lnTo>
                  <a:lnTo>
                    <a:pt x="8" y="3"/>
                  </a:lnTo>
                  <a:lnTo>
                    <a:pt x="4" y="0"/>
                  </a:lnTo>
                  <a:lnTo>
                    <a:pt x="8" y="3"/>
                  </a:lnTo>
                  <a:lnTo>
                    <a:pt x="4" y="1"/>
                  </a:lnTo>
                  <a:lnTo>
                    <a:pt x="1" y="3"/>
                  </a:lnTo>
                  <a:lnTo>
                    <a:pt x="0" y="6"/>
                  </a:lnTo>
                  <a:lnTo>
                    <a:pt x="1" y="9"/>
                  </a:lnTo>
                  <a:lnTo>
                    <a:pt x="4"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12" name="Freeform 1244"/>
            <p:cNvSpPr>
              <a:spLocks/>
            </p:cNvSpPr>
            <p:nvPr/>
          </p:nvSpPr>
          <p:spPr bwMode="auto">
            <a:xfrm>
              <a:off x="2725" y="3973"/>
              <a:ext cx="17" cy="8"/>
            </a:xfrm>
            <a:custGeom>
              <a:avLst/>
              <a:gdLst>
                <a:gd name="T0" fmla="*/ 5 w 51"/>
                <a:gd name="T1" fmla="*/ 9 h 25"/>
                <a:gd name="T2" fmla="*/ 1 w 51"/>
                <a:gd name="T3" fmla="*/ 8 h 25"/>
                <a:gd name="T4" fmla="*/ 6 w 51"/>
                <a:gd name="T5" fmla="*/ 12 h 25"/>
                <a:gd name="T6" fmla="*/ 12 w 51"/>
                <a:gd name="T7" fmla="*/ 14 h 25"/>
                <a:gd name="T8" fmla="*/ 20 w 51"/>
                <a:gd name="T9" fmla="*/ 18 h 25"/>
                <a:gd name="T10" fmla="*/ 27 w 51"/>
                <a:gd name="T11" fmla="*/ 19 h 25"/>
                <a:gd name="T12" fmla="*/ 33 w 51"/>
                <a:gd name="T13" fmla="*/ 21 h 25"/>
                <a:gd name="T14" fmla="*/ 41 w 51"/>
                <a:gd name="T15" fmla="*/ 22 h 25"/>
                <a:gd name="T16" fmla="*/ 47 w 51"/>
                <a:gd name="T17" fmla="*/ 24 h 25"/>
                <a:gd name="T18" fmla="*/ 51 w 51"/>
                <a:gd name="T19" fmla="*/ 25 h 25"/>
                <a:gd name="T20" fmla="*/ 51 w 51"/>
                <a:gd name="T21" fmla="*/ 13 h 25"/>
                <a:gd name="T22" fmla="*/ 47 w 51"/>
                <a:gd name="T23" fmla="*/ 14 h 25"/>
                <a:gd name="T24" fmla="*/ 41 w 51"/>
                <a:gd name="T25" fmla="*/ 13 h 25"/>
                <a:gd name="T26" fmla="*/ 35 w 51"/>
                <a:gd name="T27" fmla="*/ 12 h 25"/>
                <a:gd name="T28" fmla="*/ 29 w 51"/>
                <a:gd name="T29" fmla="*/ 10 h 25"/>
                <a:gd name="T30" fmla="*/ 22 w 51"/>
                <a:gd name="T31" fmla="*/ 9 h 25"/>
                <a:gd name="T32" fmla="*/ 17 w 51"/>
                <a:gd name="T33" fmla="*/ 5 h 25"/>
                <a:gd name="T34" fmla="*/ 11 w 51"/>
                <a:gd name="T35" fmla="*/ 3 h 25"/>
                <a:gd name="T36" fmla="*/ 8 w 51"/>
                <a:gd name="T37" fmla="*/ 1 h 25"/>
                <a:gd name="T38" fmla="*/ 3 w 51"/>
                <a:gd name="T39" fmla="*/ 0 h 25"/>
                <a:gd name="T40" fmla="*/ 8 w 51"/>
                <a:gd name="T41" fmla="*/ 1 h 25"/>
                <a:gd name="T42" fmla="*/ 4 w 51"/>
                <a:gd name="T43" fmla="*/ 0 h 25"/>
                <a:gd name="T44" fmla="*/ 1 w 51"/>
                <a:gd name="T45" fmla="*/ 1 h 25"/>
                <a:gd name="T46" fmla="*/ 0 w 51"/>
                <a:gd name="T47" fmla="*/ 4 h 25"/>
                <a:gd name="T48" fmla="*/ 1 w 51"/>
                <a:gd name="T49" fmla="*/ 8 h 25"/>
                <a:gd name="T50" fmla="*/ 5 w 51"/>
                <a:gd name="T51"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1" h="25">
                  <a:moveTo>
                    <a:pt x="5" y="9"/>
                  </a:moveTo>
                  <a:lnTo>
                    <a:pt x="1" y="8"/>
                  </a:lnTo>
                  <a:lnTo>
                    <a:pt x="6" y="12"/>
                  </a:lnTo>
                  <a:lnTo>
                    <a:pt x="12" y="14"/>
                  </a:lnTo>
                  <a:lnTo>
                    <a:pt x="20" y="18"/>
                  </a:lnTo>
                  <a:lnTo>
                    <a:pt x="27" y="19"/>
                  </a:lnTo>
                  <a:lnTo>
                    <a:pt x="33" y="21"/>
                  </a:lnTo>
                  <a:lnTo>
                    <a:pt x="41" y="22"/>
                  </a:lnTo>
                  <a:lnTo>
                    <a:pt x="47" y="24"/>
                  </a:lnTo>
                  <a:lnTo>
                    <a:pt x="51" y="25"/>
                  </a:lnTo>
                  <a:lnTo>
                    <a:pt x="51" y="13"/>
                  </a:lnTo>
                  <a:lnTo>
                    <a:pt x="47" y="14"/>
                  </a:lnTo>
                  <a:lnTo>
                    <a:pt x="41" y="13"/>
                  </a:lnTo>
                  <a:lnTo>
                    <a:pt x="35" y="12"/>
                  </a:lnTo>
                  <a:lnTo>
                    <a:pt x="29" y="10"/>
                  </a:lnTo>
                  <a:lnTo>
                    <a:pt x="22" y="9"/>
                  </a:lnTo>
                  <a:lnTo>
                    <a:pt x="17" y="5"/>
                  </a:lnTo>
                  <a:lnTo>
                    <a:pt x="11" y="3"/>
                  </a:lnTo>
                  <a:lnTo>
                    <a:pt x="8" y="1"/>
                  </a:lnTo>
                  <a:lnTo>
                    <a:pt x="3" y="0"/>
                  </a:lnTo>
                  <a:lnTo>
                    <a:pt x="8" y="1"/>
                  </a:lnTo>
                  <a:lnTo>
                    <a:pt x="4" y="0"/>
                  </a:lnTo>
                  <a:lnTo>
                    <a:pt x="1" y="1"/>
                  </a:lnTo>
                  <a:lnTo>
                    <a:pt x="0" y="4"/>
                  </a:lnTo>
                  <a:lnTo>
                    <a:pt x="1" y="8"/>
                  </a:lnTo>
                  <a:lnTo>
                    <a:pt x="5"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13" name="Freeform 1245"/>
            <p:cNvSpPr>
              <a:spLocks/>
            </p:cNvSpPr>
            <p:nvPr/>
          </p:nvSpPr>
          <p:spPr bwMode="auto">
            <a:xfrm>
              <a:off x="2721" y="3973"/>
              <a:ext cx="5" cy="6"/>
            </a:xfrm>
            <a:custGeom>
              <a:avLst/>
              <a:gdLst>
                <a:gd name="T0" fmla="*/ 1 w 17"/>
                <a:gd name="T1" fmla="*/ 18 h 19"/>
                <a:gd name="T2" fmla="*/ 9 w 17"/>
                <a:gd name="T3" fmla="*/ 17 h 19"/>
                <a:gd name="T4" fmla="*/ 9 w 17"/>
                <a:gd name="T5" fmla="*/ 16 h 19"/>
                <a:gd name="T6" fmla="*/ 12 w 17"/>
                <a:gd name="T7" fmla="*/ 13 h 19"/>
                <a:gd name="T8" fmla="*/ 14 w 17"/>
                <a:gd name="T9" fmla="*/ 11 h 19"/>
                <a:gd name="T10" fmla="*/ 17 w 17"/>
                <a:gd name="T11" fmla="*/ 9 h 19"/>
                <a:gd name="T12" fmla="*/ 15 w 17"/>
                <a:gd name="T13" fmla="*/ 0 h 19"/>
                <a:gd name="T14" fmla="*/ 9 w 17"/>
                <a:gd name="T15" fmla="*/ 2 h 19"/>
                <a:gd name="T16" fmla="*/ 5 w 17"/>
                <a:gd name="T17" fmla="*/ 6 h 19"/>
                <a:gd name="T18" fmla="*/ 2 w 17"/>
                <a:gd name="T19" fmla="*/ 11 h 19"/>
                <a:gd name="T20" fmla="*/ 0 w 17"/>
                <a:gd name="T21" fmla="*/ 12 h 19"/>
                <a:gd name="T22" fmla="*/ 8 w 17"/>
                <a:gd name="T23" fmla="*/ 11 h 19"/>
                <a:gd name="T24" fmla="*/ 0 w 17"/>
                <a:gd name="T25" fmla="*/ 12 h 19"/>
                <a:gd name="T26" fmla="*/ 0 w 17"/>
                <a:gd name="T27" fmla="*/ 16 h 19"/>
                <a:gd name="T28" fmla="*/ 4 w 17"/>
                <a:gd name="T29" fmla="*/ 19 h 19"/>
                <a:gd name="T30" fmla="*/ 7 w 17"/>
                <a:gd name="T31" fmla="*/ 19 h 19"/>
                <a:gd name="T32" fmla="*/ 9 w 17"/>
                <a:gd name="T33" fmla="*/ 17 h 19"/>
                <a:gd name="T34" fmla="*/ 1 w 17"/>
                <a:gd name="T35"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19">
                  <a:moveTo>
                    <a:pt x="1" y="18"/>
                  </a:moveTo>
                  <a:lnTo>
                    <a:pt x="9" y="17"/>
                  </a:lnTo>
                  <a:lnTo>
                    <a:pt x="9" y="16"/>
                  </a:lnTo>
                  <a:lnTo>
                    <a:pt x="12" y="13"/>
                  </a:lnTo>
                  <a:lnTo>
                    <a:pt x="14" y="11"/>
                  </a:lnTo>
                  <a:lnTo>
                    <a:pt x="17" y="9"/>
                  </a:lnTo>
                  <a:lnTo>
                    <a:pt x="15" y="0"/>
                  </a:lnTo>
                  <a:lnTo>
                    <a:pt x="9" y="2"/>
                  </a:lnTo>
                  <a:lnTo>
                    <a:pt x="5" y="6"/>
                  </a:lnTo>
                  <a:lnTo>
                    <a:pt x="2" y="11"/>
                  </a:lnTo>
                  <a:lnTo>
                    <a:pt x="0" y="12"/>
                  </a:lnTo>
                  <a:lnTo>
                    <a:pt x="8" y="11"/>
                  </a:lnTo>
                  <a:lnTo>
                    <a:pt x="0" y="12"/>
                  </a:lnTo>
                  <a:lnTo>
                    <a:pt x="0" y="16"/>
                  </a:lnTo>
                  <a:lnTo>
                    <a:pt x="4" y="19"/>
                  </a:lnTo>
                  <a:lnTo>
                    <a:pt x="7" y="19"/>
                  </a:lnTo>
                  <a:lnTo>
                    <a:pt x="9" y="17"/>
                  </a:lnTo>
                  <a:lnTo>
                    <a:pt x="1"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14" name="Freeform 1246"/>
            <p:cNvSpPr>
              <a:spLocks/>
            </p:cNvSpPr>
            <p:nvPr/>
          </p:nvSpPr>
          <p:spPr bwMode="auto">
            <a:xfrm>
              <a:off x="2720" y="3968"/>
              <a:ext cx="4" cy="11"/>
            </a:xfrm>
            <a:custGeom>
              <a:avLst/>
              <a:gdLst>
                <a:gd name="T0" fmla="*/ 10 w 12"/>
                <a:gd name="T1" fmla="*/ 9 h 34"/>
                <a:gd name="T2" fmla="*/ 3 w 12"/>
                <a:gd name="T3" fmla="*/ 3 h 34"/>
                <a:gd name="T4" fmla="*/ 2 w 12"/>
                <a:gd name="T5" fmla="*/ 6 h 34"/>
                <a:gd name="T6" fmla="*/ 1 w 12"/>
                <a:gd name="T7" fmla="*/ 14 h 34"/>
                <a:gd name="T8" fmla="*/ 0 w 12"/>
                <a:gd name="T9" fmla="*/ 24 h 34"/>
                <a:gd name="T10" fmla="*/ 4 w 12"/>
                <a:gd name="T11" fmla="*/ 34 h 34"/>
                <a:gd name="T12" fmla="*/ 11 w 12"/>
                <a:gd name="T13" fmla="*/ 27 h 34"/>
                <a:gd name="T14" fmla="*/ 9 w 12"/>
                <a:gd name="T15" fmla="*/ 24 h 34"/>
                <a:gd name="T16" fmla="*/ 10 w 12"/>
                <a:gd name="T17" fmla="*/ 14 h 34"/>
                <a:gd name="T18" fmla="*/ 11 w 12"/>
                <a:gd name="T19" fmla="*/ 9 h 34"/>
                <a:gd name="T20" fmla="*/ 12 w 12"/>
                <a:gd name="T21" fmla="*/ 5 h 34"/>
                <a:gd name="T22" fmla="*/ 5 w 12"/>
                <a:gd name="T23" fmla="*/ 0 h 34"/>
                <a:gd name="T24" fmla="*/ 12 w 12"/>
                <a:gd name="T25" fmla="*/ 5 h 34"/>
                <a:gd name="T26" fmla="*/ 11 w 12"/>
                <a:gd name="T27" fmla="*/ 2 h 34"/>
                <a:gd name="T28" fmla="*/ 9 w 12"/>
                <a:gd name="T29" fmla="*/ 0 h 34"/>
                <a:gd name="T30" fmla="*/ 5 w 12"/>
                <a:gd name="T31" fmla="*/ 0 h 34"/>
                <a:gd name="T32" fmla="*/ 3 w 12"/>
                <a:gd name="T33" fmla="*/ 3 h 34"/>
                <a:gd name="T34" fmla="*/ 10 w 12"/>
                <a:gd name="T35" fmla="*/ 9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34">
                  <a:moveTo>
                    <a:pt x="10" y="9"/>
                  </a:moveTo>
                  <a:lnTo>
                    <a:pt x="3" y="3"/>
                  </a:lnTo>
                  <a:lnTo>
                    <a:pt x="2" y="6"/>
                  </a:lnTo>
                  <a:lnTo>
                    <a:pt x="1" y="14"/>
                  </a:lnTo>
                  <a:lnTo>
                    <a:pt x="0" y="24"/>
                  </a:lnTo>
                  <a:lnTo>
                    <a:pt x="4" y="34"/>
                  </a:lnTo>
                  <a:lnTo>
                    <a:pt x="11" y="27"/>
                  </a:lnTo>
                  <a:lnTo>
                    <a:pt x="9" y="24"/>
                  </a:lnTo>
                  <a:lnTo>
                    <a:pt x="10" y="14"/>
                  </a:lnTo>
                  <a:lnTo>
                    <a:pt x="11" y="9"/>
                  </a:lnTo>
                  <a:lnTo>
                    <a:pt x="12" y="5"/>
                  </a:lnTo>
                  <a:lnTo>
                    <a:pt x="5" y="0"/>
                  </a:lnTo>
                  <a:lnTo>
                    <a:pt x="12" y="5"/>
                  </a:lnTo>
                  <a:lnTo>
                    <a:pt x="11" y="2"/>
                  </a:lnTo>
                  <a:lnTo>
                    <a:pt x="9" y="0"/>
                  </a:lnTo>
                  <a:lnTo>
                    <a:pt x="5" y="0"/>
                  </a:lnTo>
                  <a:lnTo>
                    <a:pt x="3" y="3"/>
                  </a:lnTo>
                  <a:lnTo>
                    <a:pt x="1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15" name="Freeform 1247"/>
            <p:cNvSpPr>
              <a:spLocks/>
            </p:cNvSpPr>
            <p:nvPr/>
          </p:nvSpPr>
          <p:spPr bwMode="auto">
            <a:xfrm>
              <a:off x="2710" y="3966"/>
              <a:ext cx="13" cy="6"/>
            </a:xfrm>
            <a:custGeom>
              <a:avLst/>
              <a:gdLst>
                <a:gd name="T0" fmla="*/ 0 w 39"/>
                <a:gd name="T1" fmla="*/ 9 h 18"/>
                <a:gd name="T2" fmla="*/ 0 w 39"/>
                <a:gd name="T3" fmla="*/ 9 h 18"/>
                <a:gd name="T4" fmla="*/ 4 w 39"/>
                <a:gd name="T5" fmla="*/ 10 h 18"/>
                <a:gd name="T6" fmla="*/ 8 w 39"/>
                <a:gd name="T7" fmla="*/ 12 h 18"/>
                <a:gd name="T8" fmla="*/ 13 w 39"/>
                <a:gd name="T9" fmla="*/ 14 h 18"/>
                <a:gd name="T10" fmla="*/ 17 w 39"/>
                <a:gd name="T11" fmla="*/ 16 h 18"/>
                <a:gd name="T12" fmla="*/ 23 w 39"/>
                <a:gd name="T13" fmla="*/ 17 h 18"/>
                <a:gd name="T14" fmla="*/ 28 w 39"/>
                <a:gd name="T15" fmla="*/ 18 h 18"/>
                <a:gd name="T16" fmla="*/ 33 w 39"/>
                <a:gd name="T17" fmla="*/ 17 h 18"/>
                <a:gd name="T18" fmla="*/ 39 w 39"/>
                <a:gd name="T19" fmla="*/ 15 h 18"/>
                <a:gd name="T20" fmla="*/ 34 w 39"/>
                <a:gd name="T21" fmla="*/ 6 h 18"/>
                <a:gd name="T22" fmla="*/ 31 w 39"/>
                <a:gd name="T23" fmla="*/ 8 h 18"/>
                <a:gd name="T24" fmla="*/ 28 w 39"/>
                <a:gd name="T25" fmla="*/ 7 h 18"/>
                <a:gd name="T26" fmla="*/ 23 w 39"/>
                <a:gd name="T27" fmla="*/ 8 h 18"/>
                <a:gd name="T28" fmla="*/ 20 w 39"/>
                <a:gd name="T29" fmla="*/ 7 h 18"/>
                <a:gd name="T30" fmla="*/ 15 w 39"/>
                <a:gd name="T31" fmla="*/ 4 h 18"/>
                <a:gd name="T32" fmla="*/ 10 w 39"/>
                <a:gd name="T33" fmla="*/ 3 h 18"/>
                <a:gd name="T34" fmla="*/ 6 w 39"/>
                <a:gd name="T35" fmla="*/ 1 h 18"/>
                <a:gd name="T36" fmla="*/ 2 w 39"/>
                <a:gd name="T37" fmla="*/ 0 h 18"/>
                <a:gd name="T38" fmla="*/ 2 w 39"/>
                <a:gd name="T39" fmla="*/ 0 h 18"/>
                <a:gd name="T40" fmla="*/ 0 w 39"/>
                <a:gd name="T41"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18">
                  <a:moveTo>
                    <a:pt x="0" y="9"/>
                  </a:moveTo>
                  <a:lnTo>
                    <a:pt x="0" y="9"/>
                  </a:lnTo>
                  <a:lnTo>
                    <a:pt x="4" y="10"/>
                  </a:lnTo>
                  <a:lnTo>
                    <a:pt x="8" y="12"/>
                  </a:lnTo>
                  <a:lnTo>
                    <a:pt x="13" y="14"/>
                  </a:lnTo>
                  <a:lnTo>
                    <a:pt x="17" y="16"/>
                  </a:lnTo>
                  <a:lnTo>
                    <a:pt x="23" y="17"/>
                  </a:lnTo>
                  <a:lnTo>
                    <a:pt x="28" y="18"/>
                  </a:lnTo>
                  <a:lnTo>
                    <a:pt x="33" y="17"/>
                  </a:lnTo>
                  <a:lnTo>
                    <a:pt x="39" y="15"/>
                  </a:lnTo>
                  <a:lnTo>
                    <a:pt x="34" y="6"/>
                  </a:lnTo>
                  <a:lnTo>
                    <a:pt x="31" y="8"/>
                  </a:lnTo>
                  <a:lnTo>
                    <a:pt x="28" y="7"/>
                  </a:lnTo>
                  <a:lnTo>
                    <a:pt x="23" y="8"/>
                  </a:lnTo>
                  <a:lnTo>
                    <a:pt x="20" y="7"/>
                  </a:lnTo>
                  <a:lnTo>
                    <a:pt x="15" y="4"/>
                  </a:lnTo>
                  <a:lnTo>
                    <a:pt x="10" y="3"/>
                  </a:lnTo>
                  <a:lnTo>
                    <a:pt x="6" y="1"/>
                  </a:lnTo>
                  <a:lnTo>
                    <a:pt x="2" y="0"/>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16" name="Freeform 1248"/>
            <p:cNvSpPr>
              <a:spLocks/>
            </p:cNvSpPr>
            <p:nvPr/>
          </p:nvSpPr>
          <p:spPr bwMode="auto">
            <a:xfrm>
              <a:off x="2708" y="3953"/>
              <a:ext cx="5" cy="16"/>
            </a:xfrm>
            <a:custGeom>
              <a:avLst/>
              <a:gdLst>
                <a:gd name="T0" fmla="*/ 8 w 17"/>
                <a:gd name="T1" fmla="*/ 0 h 46"/>
                <a:gd name="T2" fmla="*/ 8 w 17"/>
                <a:gd name="T3" fmla="*/ 1 h 46"/>
                <a:gd name="T4" fmla="*/ 6 w 17"/>
                <a:gd name="T5" fmla="*/ 9 h 46"/>
                <a:gd name="T6" fmla="*/ 1 w 17"/>
                <a:gd name="T7" fmla="*/ 22 h 46"/>
                <a:gd name="T8" fmla="*/ 0 w 17"/>
                <a:gd name="T9" fmla="*/ 35 h 46"/>
                <a:gd name="T10" fmla="*/ 7 w 17"/>
                <a:gd name="T11" fmla="*/ 46 h 46"/>
                <a:gd name="T12" fmla="*/ 9 w 17"/>
                <a:gd name="T13" fmla="*/ 37 h 46"/>
                <a:gd name="T14" fmla="*/ 9 w 17"/>
                <a:gd name="T15" fmla="*/ 35 h 46"/>
                <a:gd name="T16" fmla="*/ 11 w 17"/>
                <a:gd name="T17" fmla="*/ 24 h 46"/>
                <a:gd name="T18" fmla="*/ 15 w 17"/>
                <a:gd name="T19" fmla="*/ 12 h 46"/>
                <a:gd name="T20" fmla="*/ 17 w 17"/>
                <a:gd name="T21" fmla="*/ 1 h 46"/>
                <a:gd name="T22" fmla="*/ 17 w 17"/>
                <a:gd name="T23" fmla="*/ 2 h 46"/>
                <a:gd name="T24" fmla="*/ 8 w 17"/>
                <a:gd name="T2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46">
                  <a:moveTo>
                    <a:pt x="8" y="0"/>
                  </a:moveTo>
                  <a:lnTo>
                    <a:pt x="8" y="1"/>
                  </a:lnTo>
                  <a:lnTo>
                    <a:pt x="6" y="9"/>
                  </a:lnTo>
                  <a:lnTo>
                    <a:pt x="1" y="22"/>
                  </a:lnTo>
                  <a:lnTo>
                    <a:pt x="0" y="35"/>
                  </a:lnTo>
                  <a:lnTo>
                    <a:pt x="7" y="46"/>
                  </a:lnTo>
                  <a:lnTo>
                    <a:pt x="9" y="37"/>
                  </a:lnTo>
                  <a:lnTo>
                    <a:pt x="9" y="35"/>
                  </a:lnTo>
                  <a:lnTo>
                    <a:pt x="11" y="24"/>
                  </a:lnTo>
                  <a:lnTo>
                    <a:pt x="15" y="12"/>
                  </a:lnTo>
                  <a:lnTo>
                    <a:pt x="17" y="1"/>
                  </a:lnTo>
                  <a:lnTo>
                    <a:pt x="17" y="2"/>
                  </a:lnTo>
                  <a:lnTo>
                    <a:pt x="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17" name="Freeform 1249"/>
            <p:cNvSpPr>
              <a:spLocks/>
            </p:cNvSpPr>
            <p:nvPr/>
          </p:nvSpPr>
          <p:spPr bwMode="auto">
            <a:xfrm>
              <a:off x="2709" y="3940"/>
              <a:ext cx="5" cy="14"/>
            </a:xfrm>
            <a:custGeom>
              <a:avLst/>
              <a:gdLst>
                <a:gd name="T0" fmla="*/ 4 w 14"/>
                <a:gd name="T1" fmla="*/ 9 h 41"/>
                <a:gd name="T2" fmla="*/ 0 w 14"/>
                <a:gd name="T3" fmla="*/ 6 h 41"/>
                <a:gd name="T4" fmla="*/ 3 w 14"/>
                <a:gd name="T5" fmla="*/ 16 h 41"/>
                <a:gd name="T6" fmla="*/ 4 w 14"/>
                <a:gd name="T7" fmla="*/ 24 h 41"/>
                <a:gd name="T8" fmla="*/ 4 w 14"/>
                <a:gd name="T9" fmla="*/ 32 h 41"/>
                <a:gd name="T10" fmla="*/ 3 w 14"/>
                <a:gd name="T11" fmla="*/ 39 h 41"/>
                <a:gd name="T12" fmla="*/ 12 w 14"/>
                <a:gd name="T13" fmla="*/ 41 h 41"/>
                <a:gd name="T14" fmla="*/ 14 w 14"/>
                <a:gd name="T15" fmla="*/ 32 h 41"/>
                <a:gd name="T16" fmla="*/ 14 w 14"/>
                <a:gd name="T17" fmla="*/ 24 h 41"/>
                <a:gd name="T18" fmla="*/ 12 w 14"/>
                <a:gd name="T19" fmla="*/ 14 h 41"/>
                <a:gd name="T20" fmla="*/ 9 w 14"/>
                <a:gd name="T21" fmla="*/ 4 h 41"/>
                <a:gd name="T22" fmla="*/ 4 w 14"/>
                <a:gd name="T23" fmla="*/ 0 h 41"/>
                <a:gd name="T24" fmla="*/ 9 w 14"/>
                <a:gd name="T25" fmla="*/ 4 h 41"/>
                <a:gd name="T26" fmla="*/ 7 w 14"/>
                <a:gd name="T27" fmla="*/ 0 h 41"/>
                <a:gd name="T28" fmla="*/ 3 w 14"/>
                <a:gd name="T29" fmla="*/ 0 h 41"/>
                <a:gd name="T30" fmla="*/ 1 w 14"/>
                <a:gd name="T31" fmla="*/ 3 h 41"/>
                <a:gd name="T32" fmla="*/ 0 w 14"/>
                <a:gd name="T33" fmla="*/ 6 h 41"/>
                <a:gd name="T34" fmla="*/ 4 w 14"/>
                <a:gd name="T35" fmla="*/ 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41">
                  <a:moveTo>
                    <a:pt x="4" y="9"/>
                  </a:moveTo>
                  <a:lnTo>
                    <a:pt x="0" y="6"/>
                  </a:lnTo>
                  <a:lnTo>
                    <a:pt x="3" y="16"/>
                  </a:lnTo>
                  <a:lnTo>
                    <a:pt x="4" y="24"/>
                  </a:lnTo>
                  <a:lnTo>
                    <a:pt x="4" y="32"/>
                  </a:lnTo>
                  <a:lnTo>
                    <a:pt x="3" y="39"/>
                  </a:lnTo>
                  <a:lnTo>
                    <a:pt x="12" y="41"/>
                  </a:lnTo>
                  <a:lnTo>
                    <a:pt x="14" y="32"/>
                  </a:lnTo>
                  <a:lnTo>
                    <a:pt x="14" y="24"/>
                  </a:lnTo>
                  <a:lnTo>
                    <a:pt x="12" y="14"/>
                  </a:lnTo>
                  <a:lnTo>
                    <a:pt x="9" y="4"/>
                  </a:lnTo>
                  <a:lnTo>
                    <a:pt x="4" y="0"/>
                  </a:lnTo>
                  <a:lnTo>
                    <a:pt x="9" y="4"/>
                  </a:lnTo>
                  <a:lnTo>
                    <a:pt x="7" y="0"/>
                  </a:lnTo>
                  <a:lnTo>
                    <a:pt x="3" y="0"/>
                  </a:lnTo>
                  <a:lnTo>
                    <a:pt x="1" y="3"/>
                  </a:lnTo>
                  <a:lnTo>
                    <a:pt x="0" y="6"/>
                  </a:lnTo>
                  <a:lnTo>
                    <a:pt x="4"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18" name="Freeform 1250"/>
            <p:cNvSpPr>
              <a:spLocks/>
            </p:cNvSpPr>
            <p:nvPr/>
          </p:nvSpPr>
          <p:spPr bwMode="auto">
            <a:xfrm>
              <a:off x="2703" y="3940"/>
              <a:ext cx="8" cy="17"/>
            </a:xfrm>
            <a:custGeom>
              <a:avLst/>
              <a:gdLst>
                <a:gd name="T0" fmla="*/ 10 w 24"/>
                <a:gd name="T1" fmla="*/ 45 h 50"/>
                <a:gd name="T2" fmla="*/ 10 w 24"/>
                <a:gd name="T3" fmla="*/ 46 h 50"/>
                <a:gd name="T4" fmla="*/ 14 w 24"/>
                <a:gd name="T5" fmla="*/ 33 h 50"/>
                <a:gd name="T6" fmla="*/ 20 w 24"/>
                <a:gd name="T7" fmla="*/ 22 h 50"/>
                <a:gd name="T8" fmla="*/ 24 w 24"/>
                <a:gd name="T9" fmla="*/ 12 h 50"/>
                <a:gd name="T10" fmla="*/ 24 w 24"/>
                <a:gd name="T11" fmla="*/ 9 h 50"/>
                <a:gd name="T12" fmla="*/ 24 w 24"/>
                <a:gd name="T13" fmla="*/ 0 h 50"/>
                <a:gd name="T14" fmla="*/ 15 w 24"/>
                <a:gd name="T15" fmla="*/ 7 h 50"/>
                <a:gd name="T16" fmla="*/ 11 w 24"/>
                <a:gd name="T17" fmla="*/ 17 h 50"/>
                <a:gd name="T18" fmla="*/ 5 w 24"/>
                <a:gd name="T19" fmla="*/ 31 h 50"/>
                <a:gd name="T20" fmla="*/ 0 w 24"/>
                <a:gd name="T21" fmla="*/ 44 h 50"/>
                <a:gd name="T22" fmla="*/ 0 w 24"/>
                <a:gd name="T23" fmla="*/ 45 h 50"/>
                <a:gd name="T24" fmla="*/ 0 w 24"/>
                <a:gd name="T25" fmla="*/ 44 h 50"/>
                <a:gd name="T26" fmla="*/ 1 w 24"/>
                <a:gd name="T27" fmla="*/ 47 h 50"/>
                <a:gd name="T28" fmla="*/ 4 w 24"/>
                <a:gd name="T29" fmla="*/ 50 h 50"/>
                <a:gd name="T30" fmla="*/ 7 w 24"/>
                <a:gd name="T31" fmla="*/ 48 h 50"/>
                <a:gd name="T32" fmla="*/ 10 w 24"/>
                <a:gd name="T33" fmla="*/ 46 h 50"/>
                <a:gd name="T34" fmla="*/ 10 w 24"/>
                <a:gd name="T35" fmla="*/ 4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50">
                  <a:moveTo>
                    <a:pt x="10" y="45"/>
                  </a:moveTo>
                  <a:lnTo>
                    <a:pt x="10" y="46"/>
                  </a:lnTo>
                  <a:lnTo>
                    <a:pt x="14" y="33"/>
                  </a:lnTo>
                  <a:lnTo>
                    <a:pt x="20" y="22"/>
                  </a:lnTo>
                  <a:lnTo>
                    <a:pt x="24" y="12"/>
                  </a:lnTo>
                  <a:lnTo>
                    <a:pt x="24" y="9"/>
                  </a:lnTo>
                  <a:lnTo>
                    <a:pt x="24" y="0"/>
                  </a:lnTo>
                  <a:lnTo>
                    <a:pt x="15" y="7"/>
                  </a:lnTo>
                  <a:lnTo>
                    <a:pt x="11" y="17"/>
                  </a:lnTo>
                  <a:lnTo>
                    <a:pt x="5" y="31"/>
                  </a:lnTo>
                  <a:lnTo>
                    <a:pt x="0" y="44"/>
                  </a:lnTo>
                  <a:lnTo>
                    <a:pt x="0" y="45"/>
                  </a:lnTo>
                  <a:lnTo>
                    <a:pt x="0" y="44"/>
                  </a:lnTo>
                  <a:lnTo>
                    <a:pt x="1" y="47"/>
                  </a:lnTo>
                  <a:lnTo>
                    <a:pt x="4" y="50"/>
                  </a:lnTo>
                  <a:lnTo>
                    <a:pt x="7" y="48"/>
                  </a:lnTo>
                  <a:lnTo>
                    <a:pt x="10" y="46"/>
                  </a:lnTo>
                  <a:lnTo>
                    <a:pt x="10" y="4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19" name="Freeform 1251"/>
            <p:cNvSpPr>
              <a:spLocks/>
            </p:cNvSpPr>
            <p:nvPr/>
          </p:nvSpPr>
          <p:spPr bwMode="auto">
            <a:xfrm>
              <a:off x="2702" y="3955"/>
              <a:ext cx="4" cy="6"/>
            </a:xfrm>
            <a:custGeom>
              <a:avLst/>
              <a:gdLst>
                <a:gd name="T0" fmla="*/ 1 w 12"/>
                <a:gd name="T1" fmla="*/ 16 h 17"/>
                <a:gd name="T2" fmla="*/ 9 w 12"/>
                <a:gd name="T3" fmla="*/ 13 h 17"/>
                <a:gd name="T4" fmla="*/ 12 w 12"/>
                <a:gd name="T5" fmla="*/ 0 h 17"/>
                <a:gd name="T6" fmla="*/ 2 w 12"/>
                <a:gd name="T7" fmla="*/ 0 h 17"/>
                <a:gd name="T8" fmla="*/ 0 w 12"/>
                <a:gd name="T9" fmla="*/ 13 h 17"/>
                <a:gd name="T10" fmla="*/ 8 w 12"/>
                <a:gd name="T11" fmla="*/ 9 h 17"/>
                <a:gd name="T12" fmla="*/ 0 w 12"/>
                <a:gd name="T13" fmla="*/ 13 h 17"/>
                <a:gd name="T14" fmla="*/ 1 w 12"/>
                <a:gd name="T15" fmla="*/ 16 h 17"/>
                <a:gd name="T16" fmla="*/ 5 w 12"/>
                <a:gd name="T17" fmla="*/ 17 h 17"/>
                <a:gd name="T18" fmla="*/ 8 w 12"/>
                <a:gd name="T19" fmla="*/ 16 h 17"/>
                <a:gd name="T20" fmla="*/ 9 w 12"/>
                <a:gd name="T21" fmla="*/ 13 h 17"/>
                <a:gd name="T22" fmla="*/ 1 w 12"/>
                <a:gd name="T23"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7">
                  <a:moveTo>
                    <a:pt x="1" y="16"/>
                  </a:moveTo>
                  <a:lnTo>
                    <a:pt x="9" y="13"/>
                  </a:lnTo>
                  <a:lnTo>
                    <a:pt x="12" y="0"/>
                  </a:lnTo>
                  <a:lnTo>
                    <a:pt x="2" y="0"/>
                  </a:lnTo>
                  <a:lnTo>
                    <a:pt x="0" y="13"/>
                  </a:lnTo>
                  <a:lnTo>
                    <a:pt x="8" y="9"/>
                  </a:lnTo>
                  <a:lnTo>
                    <a:pt x="0" y="13"/>
                  </a:lnTo>
                  <a:lnTo>
                    <a:pt x="1" y="16"/>
                  </a:lnTo>
                  <a:lnTo>
                    <a:pt x="5" y="17"/>
                  </a:lnTo>
                  <a:lnTo>
                    <a:pt x="8" y="16"/>
                  </a:lnTo>
                  <a:lnTo>
                    <a:pt x="9" y="13"/>
                  </a:lnTo>
                  <a:lnTo>
                    <a:pt x="1"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20" name="Freeform 1252"/>
            <p:cNvSpPr>
              <a:spLocks/>
            </p:cNvSpPr>
            <p:nvPr/>
          </p:nvSpPr>
          <p:spPr bwMode="auto">
            <a:xfrm>
              <a:off x="2700" y="3956"/>
              <a:ext cx="5" cy="5"/>
            </a:xfrm>
            <a:custGeom>
              <a:avLst/>
              <a:gdLst>
                <a:gd name="T0" fmla="*/ 8 w 15"/>
                <a:gd name="T1" fmla="*/ 8 h 15"/>
                <a:gd name="T2" fmla="*/ 1 w 15"/>
                <a:gd name="T3" fmla="*/ 8 h 15"/>
                <a:gd name="T4" fmla="*/ 8 w 15"/>
                <a:gd name="T5" fmla="*/ 15 h 15"/>
                <a:gd name="T6" fmla="*/ 15 w 15"/>
                <a:gd name="T7" fmla="*/ 8 h 15"/>
                <a:gd name="T8" fmla="*/ 8 w 15"/>
                <a:gd name="T9" fmla="*/ 1 h 15"/>
                <a:gd name="T10" fmla="*/ 1 w 15"/>
                <a:gd name="T11" fmla="*/ 1 h 15"/>
                <a:gd name="T12" fmla="*/ 8 w 15"/>
                <a:gd name="T13" fmla="*/ 1 h 15"/>
                <a:gd name="T14" fmla="*/ 5 w 15"/>
                <a:gd name="T15" fmla="*/ 0 h 15"/>
                <a:gd name="T16" fmla="*/ 1 w 15"/>
                <a:gd name="T17" fmla="*/ 1 h 15"/>
                <a:gd name="T18" fmla="*/ 0 w 15"/>
                <a:gd name="T19" fmla="*/ 5 h 15"/>
                <a:gd name="T20" fmla="*/ 1 w 15"/>
                <a:gd name="T21" fmla="*/ 8 h 15"/>
                <a:gd name="T22" fmla="*/ 8 w 15"/>
                <a:gd name="T23"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5">
                  <a:moveTo>
                    <a:pt x="8" y="8"/>
                  </a:moveTo>
                  <a:lnTo>
                    <a:pt x="1" y="8"/>
                  </a:lnTo>
                  <a:lnTo>
                    <a:pt x="8" y="15"/>
                  </a:lnTo>
                  <a:lnTo>
                    <a:pt x="15" y="8"/>
                  </a:lnTo>
                  <a:lnTo>
                    <a:pt x="8" y="1"/>
                  </a:lnTo>
                  <a:lnTo>
                    <a:pt x="1" y="1"/>
                  </a:lnTo>
                  <a:lnTo>
                    <a:pt x="8" y="1"/>
                  </a:lnTo>
                  <a:lnTo>
                    <a:pt x="5" y="0"/>
                  </a:lnTo>
                  <a:lnTo>
                    <a:pt x="1" y="1"/>
                  </a:lnTo>
                  <a:lnTo>
                    <a:pt x="0" y="5"/>
                  </a:lnTo>
                  <a:lnTo>
                    <a:pt x="1" y="8"/>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21" name="Freeform 1253"/>
            <p:cNvSpPr>
              <a:spLocks/>
            </p:cNvSpPr>
            <p:nvPr/>
          </p:nvSpPr>
          <p:spPr bwMode="auto">
            <a:xfrm>
              <a:off x="2697" y="3956"/>
              <a:ext cx="5" cy="5"/>
            </a:xfrm>
            <a:custGeom>
              <a:avLst/>
              <a:gdLst>
                <a:gd name="T0" fmla="*/ 8 w 16"/>
                <a:gd name="T1" fmla="*/ 14 h 15"/>
                <a:gd name="T2" fmla="*/ 8 w 16"/>
                <a:gd name="T3" fmla="*/ 14 h 15"/>
                <a:gd name="T4" fmla="*/ 16 w 16"/>
                <a:gd name="T5" fmla="*/ 7 h 15"/>
                <a:gd name="T6" fmla="*/ 9 w 16"/>
                <a:gd name="T7" fmla="*/ 0 h 15"/>
                <a:gd name="T8" fmla="*/ 1 w 16"/>
                <a:gd name="T9" fmla="*/ 7 h 15"/>
                <a:gd name="T10" fmla="*/ 1 w 16"/>
                <a:gd name="T11" fmla="*/ 7 h 15"/>
                <a:gd name="T12" fmla="*/ 1 w 16"/>
                <a:gd name="T13" fmla="*/ 7 h 15"/>
                <a:gd name="T14" fmla="*/ 0 w 16"/>
                <a:gd name="T15" fmla="*/ 11 h 15"/>
                <a:gd name="T16" fmla="*/ 1 w 16"/>
                <a:gd name="T17" fmla="*/ 14 h 15"/>
                <a:gd name="T18" fmla="*/ 5 w 16"/>
                <a:gd name="T19" fmla="*/ 15 h 15"/>
                <a:gd name="T20" fmla="*/ 8 w 16"/>
                <a:gd name="T21"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5">
                  <a:moveTo>
                    <a:pt x="8" y="14"/>
                  </a:moveTo>
                  <a:lnTo>
                    <a:pt x="8" y="14"/>
                  </a:lnTo>
                  <a:lnTo>
                    <a:pt x="16" y="7"/>
                  </a:lnTo>
                  <a:lnTo>
                    <a:pt x="9" y="0"/>
                  </a:lnTo>
                  <a:lnTo>
                    <a:pt x="1" y="7"/>
                  </a:lnTo>
                  <a:lnTo>
                    <a:pt x="1" y="7"/>
                  </a:lnTo>
                  <a:lnTo>
                    <a:pt x="1" y="7"/>
                  </a:lnTo>
                  <a:lnTo>
                    <a:pt x="0" y="11"/>
                  </a:lnTo>
                  <a:lnTo>
                    <a:pt x="1" y="14"/>
                  </a:lnTo>
                  <a:lnTo>
                    <a:pt x="5" y="15"/>
                  </a:lnTo>
                  <a:lnTo>
                    <a:pt x="8"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22" name="Freeform 1254"/>
            <p:cNvSpPr>
              <a:spLocks/>
            </p:cNvSpPr>
            <p:nvPr/>
          </p:nvSpPr>
          <p:spPr bwMode="auto">
            <a:xfrm>
              <a:off x="2688" y="3958"/>
              <a:ext cx="12" cy="4"/>
            </a:xfrm>
            <a:custGeom>
              <a:avLst/>
              <a:gdLst>
                <a:gd name="T0" fmla="*/ 0 w 36"/>
                <a:gd name="T1" fmla="*/ 9 h 14"/>
                <a:gd name="T2" fmla="*/ 1 w 36"/>
                <a:gd name="T3" fmla="*/ 9 h 14"/>
                <a:gd name="T4" fmla="*/ 6 w 36"/>
                <a:gd name="T5" fmla="*/ 11 h 14"/>
                <a:gd name="T6" fmla="*/ 17 w 36"/>
                <a:gd name="T7" fmla="*/ 12 h 14"/>
                <a:gd name="T8" fmla="*/ 26 w 36"/>
                <a:gd name="T9" fmla="*/ 14 h 14"/>
                <a:gd name="T10" fmla="*/ 36 w 36"/>
                <a:gd name="T11" fmla="*/ 9 h 14"/>
                <a:gd name="T12" fmla="*/ 29 w 36"/>
                <a:gd name="T13" fmla="*/ 2 h 14"/>
                <a:gd name="T14" fmla="*/ 26 w 36"/>
                <a:gd name="T15" fmla="*/ 4 h 14"/>
                <a:gd name="T16" fmla="*/ 17 w 36"/>
                <a:gd name="T17" fmla="*/ 3 h 14"/>
                <a:gd name="T18" fmla="*/ 9 w 36"/>
                <a:gd name="T19" fmla="*/ 2 h 14"/>
                <a:gd name="T20" fmla="*/ 3 w 36"/>
                <a:gd name="T21" fmla="*/ 0 h 14"/>
                <a:gd name="T22" fmla="*/ 4 w 36"/>
                <a:gd name="T23" fmla="*/ 0 h 14"/>
                <a:gd name="T24" fmla="*/ 0 w 36"/>
                <a:gd name="T2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14">
                  <a:moveTo>
                    <a:pt x="0" y="9"/>
                  </a:moveTo>
                  <a:lnTo>
                    <a:pt x="1" y="9"/>
                  </a:lnTo>
                  <a:lnTo>
                    <a:pt x="6" y="11"/>
                  </a:lnTo>
                  <a:lnTo>
                    <a:pt x="17" y="12"/>
                  </a:lnTo>
                  <a:lnTo>
                    <a:pt x="26" y="14"/>
                  </a:lnTo>
                  <a:lnTo>
                    <a:pt x="36" y="9"/>
                  </a:lnTo>
                  <a:lnTo>
                    <a:pt x="29" y="2"/>
                  </a:lnTo>
                  <a:lnTo>
                    <a:pt x="26" y="4"/>
                  </a:lnTo>
                  <a:lnTo>
                    <a:pt x="17" y="3"/>
                  </a:lnTo>
                  <a:lnTo>
                    <a:pt x="9" y="2"/>
                  </a:lnTo>
                  <a:lnTo>
                    <a:pt x="3" y="0"/>
                  </a:lnTo>
                  <a:lnTo>
                    <a:pt x="4"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23" name="Freeform 1255"/>
            <p:cNvSpPr>
              <a:spLocks/>
            </p:cNvSpPr>
            <p:nvPr/>
          </p:nvSpPr>
          <p:spPr bwMode="auto">
            <a:xfrm>
              <a:off x="2686" y="3950"/>
              <a:ext cx="5" cy="11"/>
            </a:xfrm>
            <a:custGeom>
              <a:avLst/>
              <a:gdLst>
                <a:gd name="T0" fmla="*/ 6 w 15"/>
                <a:gd name="T1" fmla="*/ 0 h 31"/>
                <a:gd name="T2" fmla="*/ 6 w 15"/>
                <a:gd name="T3" fmla="*/ 0 h 31"/>
                <a:gd name="T4" fmla="*/ 5 w 15"/>
                <a:gd name="T5" fmla="*/ 6 h 31"/>
                <a:gd name="T6" fmla="*/ 2 w 15"/>
                <a:gd name="T7" fmla="*/ 14 h 31"/>
                <a:gd name="T8" fmla="*/ 0 w 15"/>
                <a:gd name="T9" fmla="*/ 22 h 31"/>
                <a:gd name="T10" fmla="*/ 5 w 15"/>
                <a:gd name="T11" fmla="*/ 31 h 31"/>
                <a:gd name="T12" fmla="*/ 9 w 15"/>
                <a:gd name="T13" fmla="*/ 22 h 31"/>
                <a:gd name="T14" fmla="*/ 11 w 15"/>
                <a:gd name="T15" fmla="*/ 22 h 31"/>
                <a:gd name="T16" fmla="*/ 11 w 15"/>
                <a:gd name="T17" fmla="*/ 16 h 31"/>
                <a:gd name="T18" fmla="*/ 14 w 15"/>
                <a:gd name="T19" fmla="*/ 8 h 31"/>
                <a:gd name="T20" fmla="*/ 15 w 15"/>
                <a:gd name="T21" fmla="*/ 0 h 31"/>
                <a:gd name="T22" fmla="*/ 15 w 15"/>
                <a:gd name="T23" fmla="*/ 0 h 31"/>
                <a:gd name="T24" fmla="*/ 6 w 15"/>
                <a:gd name="T2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6" y="0"/>
                  </a:moveTo>
                  <a:lnTo>
                    <a:pt x="6" y="0"/>
                  </a:lnTo>
                  <a:lnTo>
                    <a:pt x="5" y="6"/>
                  </a:lnTo>
                  <a:lnTo>
                    <a:pt x="2" y="14"/>
                  </a:lnTo>
                  <a:lnTo>
                    <a:pt x="0" y="22"/>
                  </a:lnTo>
                  <a:lnTo>
                    <a:pt x="5" y="31"/>
                  </a:lnTo>
                  <a:lnTo>
                    <a:pt x="9" y="22"/>
                  </a:lnTo>
                  <a:lnTo>
                    <a:pt x="11" y="22"/>
                  </a:lnTo>
                  <a:lnTo>
                    <a:pt x="11" y="16"/>
                  </a:lnTo>
                  <a:lnTo>
                    <a:pt x="14" y="8"/>
                  </a:lnTo>
                  <a:lnTo>
                    <a:pt x="15" y="0"/>
                  </a:lnTo>
                  <a:lnTo>
                    <a:pt x="15" y="0"/>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24" name="Freeform 1256"/>
            <p:cNvSpPr>
              <a:spLocks/>
            </p:cNvSpPr>
            <p:nvPr/>
          </p:nvSpPr>
          <p:spPr bwMode="auto">
            <a:xfrm>
              <a:off x="2684" y="3935"/>
              <a:ext cx="7" cy="15"/>
            </a:xfrm>
            <a:custGeom>
              <a:avLst/>
              <a:gdLst>
                <a:gd name="T0" fmla="*/ 12 w 22"/>
                <a:gd name="T1" fmla="*/ 5 h 47"/>
                <a:gd name="T2" fmla="*/ 1 w 22"/>
                <a:gd name="T3" fmla="*/ 7 h 47"/>
                <a:gd name="T4" fmla="*/ 7 w 22"/>
                <a:gd name="T5" fmla="*/ 18 h 47"/>
                <a:gd name="T6" fmla="*/ 10 w 22"/>
                <a:gd name="T7" fmla="*/ 31 h 47"/>
                <a:gd name="T8" fmla="*/ 13 w 22"/>
                <a:gd name="T9" fmla="*/ 40 h 47"/>
                <a:gd name="T10" fmla="*/ 13 w 22"/>
                <a:gd name="T11" fmla="*/ 47 h 47"/>
                <a:gd name="T12" fmla="*/ 22 w 22"/>
                <a:gd name="T13" fmla="*/ 47 h 47"/>
                <a:gd name="T14" fmla="*/ 22 w 22"/>
                <a:gd name="T15" fmla="*/ 40 h 47"/>
                <a:gd name="T16" fmla="*/ 20 w 22"/>
                <a:gd name="T17" fmla="*/ 29 h 47"/>
                <a:gd name="T18" fmla="*/ 16 w 22"/>
                <a:gd name="T19" fmla="*/ 16 h 47"/>
                <a:gd name="T20" fmla="*/ 10 w 22"/>
                <a:gd name="T21" fmla="*/ 2 h 47"/>
                <a:gd name="T22" fmla="*/ 0 w 22"/>
                <a:gd name="T23" fmla="*/ 5 h 47"/>
                <a:gd name="T24" fmla="*/ 10 w 22"/>
                <a:gd name="T25" fmla="*/ 2 h 47"/>
                <a:gd name="T26" fmla="*/ 8 w 22"/>
                <a:gd name="T27" fmla="*/ 0 h 47"/>
                <a:gd name="T28" fmla="*/ 5 w 22"/>
                <a:gd name="T29" fmla="*/ 0 h 47"/>
                <a:gd name="T30" fmla="*/ 1 w 22"/>
                <a:gd name="T31" fmla="*/ 4 h 47"/>
                <a:gd name="T32" fmla="*/ 1 w 22"/>
                <a:gd name="T33" fmla="*/ 7 h 47"/>
                <a:gd name="T34" fmla="*/ 12 w 22"/>
                <a:gd name="T35" fmla="*/ 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47">
                  <a:moveTo>
                    <a:pt x="12" y="5"/>
                  </a:moveTo>
                  <a:lnTo>
                    <a:pt x="1" y="7"/>
                  </a:lnTo>
                  <a:lnTo>
                    <a:pt x="7" y="18"/>
                  </a:lnTo>
                  <a:lnTo>
                    <a:pt x="10" y="31"/>
                  </a:lnTo>
                  <a:lnTo>
                    <a:pt x="13" y="40"/>
                  </a:lnTo>
                  <a:lnTo>
                    <a:pt x="13" y="47"/>
                  </a:lnTo>
                  <a:lnTo>
                    <a:pt x="22" y="47"/>
                  </a:lnTo>
                  <a:lnTo>
                    <a:pt x="22" y="40"/>
                  </a:lnTo>
                  <a:lnTo>
                    <a:pt x="20" y="29"/>
                  </a:lnTo>
                  <a:lnTo>
                    <a:pt x="16" y="16"/>
                  </a:lnTo>
                  <a:lnTo>
                    <a:pt x="10" y="2"/>
                  </a:lnTo>
                  <a:lnTo>
                    <a:pt x="0" y="5"/>
                  </a:lnTo>
                  <a:lnTo>
                    <a:pt x="10" y="2"/>
                  </a:lnTo>
                  <a:lnTo>
                    <a:pt x="8" y="0"/>
                  </a:lnTo>
                  <a:lnTo>
                    <a:pt x="5" y="0"/>
                  </a:lnTo>
                  <a:lnTo>
                    <a:pt x="1" y="4"/>
                  </a:lnTo>
                  <a:lnTo>
                    <a:pt x="1" y="7"/>
                  </a:lnTo>
                  <a:lnTo>
                    <a:pt x="12"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25" name="Freeform 1257"/>
            <p:cNvSpPr>
              <a:spLocks/>
            </p:cNvSpPr>
            <p:nvPr/>
          </p:nvSpPr>
          <p:spPr bwMode="auto">
            <a:xfrm>
              <a:off x="2675" y="3936"/>
              <a:ext cx="13" cy="16"/>
            </a:xfrm>
            <a:custGeom>
              <a:avLst/>
              <a:gdLst>
                <a:gd name="T0" fmla="*/ 0 w 39"/>
                <a:gd name="T1" fmla="*/ 44 h 47"/>
                <a:gd name="T2" fmla="*/ 8 w 39"/>
                <a:gd name="T3" fmla="*/ 45 h 47"/>
                <a:gd name="T4" fmla="*/ 16 w 39"/>
                <a:gd name="T5" fmla="*/ 37 h 47"/>
                <a:gd name="T6" fmla="*/ 26 w 39"/>
                <a:gd name="T7" fmla="*/ 25 h 47"/>
                <a:gd name="T8" fmla="*/ 34 w 39"/>
                <a:gd name="T9" fmla="*/ 13 h 47"/>
                <a:gd name="T10" fmla="*/ 39 w 39"/>
                <a:gd name="T11" fmla="*/ 0 h 47"/>
                <a:gd name="T12" fmla="*/ 27 w 39"/>
                <a:gd name="T13" fmla="*/ 0 h 47"/>
                <a:gd name="T14" fmla="*/ 25 w 39"/>
                <a:gd name="T15" fmla="*/ 9 h 47"/>
                <a:gd name="T16" fmla="*/ 19 w 39"/>
                <a:gd name="T17" fmla="*/ 20 h 47"/>
                <a:gd name="T18" fmla="*/ 9 w 39"/>
                <a:gd name="T19" fmla="*/ 31 h 47"/>
                <a:gd name="T20" fmla="*/ 1 w 39"/>
                <a:gd name="T21" fmla="*/ 39 h 47"/>
                <a:gd name="T22" fmla="*/ 9 w 39"/>
                <a:gd name="T23" fmla="*/ 40 h 47"/>
                <a:gd name="T24" fmla="*/ 1 w 39"/>
                <a:gd name="T25" fmla="*/ 39 h 47"/>
                <a:gd name="T26" fmla="*/ 0 w 39"/>
                <a:gd name="T27" fmla="*/ 42 h 47"/>
                <a:gd name="T28" fmla="*/ 1 w 39"/>
                <a:gd name="T29" fmla="*/ 45 h 47"/>
                <a:gd name="T30" fmla="*/ 4 w 39"/>
                <a:gd name="T31" fmla="*/ 47 h 47"/>
                <a:gd name="T32" fmla="*/ 8 w 39"/>
                <a:gd name="T33" fmla="*/ 45 h 47"/>
                <a:gd name="T34" fmla="*/ 0 w 39"/>
                <a:gd name="T35" fmla="*/ 4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47">
                  <a:moveTo>
                    <a:pt x="0" y="44"/>
                  </a:moveTo>
                  <a:lnTo>
                    <a:pt x="8" y="45"/>
                  </a:lnTo>
                  <a:lnTo>
                    <a:pt x="16" y="37"/>
                  </a:lnTo>
                  <a:lnTo>
                    <a:pt x="26" y="25"/>
                  </a:lnTo>
                  <a:lnTo>
                    <a:pt x="34" y="13"/>
                  </a:lnTo>
                  <a:lnTo>
                    <a:pt x="39" y="0"/>
                  </a:lnTo>
                  <a:lnTo>
                    <a:pt x="27" y="0"/>
                  </a:lnTo>
                  <a:lnTo>
                    <a:pt x="25" y="9"/>
                  </a:lnTo>
                  <a:lnTo>
                    <a:pt x="19" y="20"/>
                  </a:lnTo>
                  <a:lnTo>
                    <a:pt x="9" y="31"/>
                  </a:lnTo>
                  <a:lnTo>
                    <a:pt x="1" y="39"/>
                  </a:lnTo>
                  <a:lnTo>
                    <a:pt x="9" y="40"/>
                  </a:lnTo>
                  <a:lnTo>
                    <a:pt x="1" y="39"/>
                  </a:lnTo>
                  <a:lnTo>
                    <a:pt x="0" y="42"/>
                  </a:lnTo>
                  <a:lnTo>
                    <a:pt x="1" y="45"/>
                  </a:lnTo>
                  <a:lnTo>
                    <a:pt x="4" y="47"/>
                  </a:lnTo>
                  <a:lnTo>
                    <a:pt x="8" y="45"/>
                  </a:lnTo>
                  <a:lnTo>
                    <a:pt x="0" y="4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26" name="Freeform 1258"/>
            <p:cNvSpPr>
              <a:spLocks/>
            </p:cNvSpPr>
            <p:nvPr/>
          </p:nvSpPr>
          <p:spPr bwMode="auto">
            <a:xfrm>
              <a:off x="2670" y="3941"/>
              <a:ext cx="8" cy="10"/>
            </a:xfrm>
            <a:custGeom>
              <a:avLst/>
              <a:gdLst>
                <a:gd name="T0" fmla="*/ 9 w 23"/>
                <a:gd name="T1" fmla="*/ 6 h 29"/>
                <a:gd name="T2" fmla="*/ 0 w 23"/>
                <a:gd name="T3" fmla="*/ 6 h 29"/>
                <a:gd name="T4" fmla="*/ 14 w 23"/>
                <a:gd name="T5" fmla="*/ 29 h 29"/>
                <a:gd name="T6" fmla="*/ 23 w 23"/>
                <a:gd name="T7" fmla="*/ 25 h 29"/>
                <a:gd name="T8" fmla="*/ 9 w 23"/>
                <a:gd name="T9" fmla="*/ 2 h 29"/>
                <a:gd name="T10" fmla="*/ 0 w 23"/>
                <a:gd name="T11" fmla="*/ 2 h 29"/>
                <a:gd name="T12" fmla="*/ 9 w 23"/>
                <a:gd name="T13" fmla="*/ 2 h 29"/>
                <a:gd name="T14" fmla="*/ 7 w 23"/>
                <a:gd name="T15" fmla="*/ 0 h 29"/>
                <a:gd name="T16" fmla="*/ 3 w 23"/>
                <a:gd name="T17" fmla="*/ 0 h 29"/>
                <a:gd name="T18" fmla="*/ 0 w 23"/>
                <a:gd name="T19" fmla="*/ 3 h 29"/>
                <a:gd name="T20" fmla="*/ 0 w 23"/>
                <a:gd name="T21" fmla="*/ 6 h 29"/>
                <a:gd name="T22" fmla="*/ 9 w 23"/>
                <a:gd name="T23"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29">
                  <a:moveTo>
                    <a:pt x="9" y="6"/>
                  </a:moveTo>
                  <a:lnTo>
                    <a:pt x="0" y="6"/>
                  </a:lnTo>
                  <a:lnTo>
                    <a:pt x="14" y="29"/>
                  </a:lnTo>
                  <a:lnTo>
                    <a:pt x="23" y="25"/>
                  </a:lnTo>
                  <a:lnTo>
                    <a:pt x="9" y="2"/>
                  </a:lnTo>
                  <a:lnTo>
                    <a:pt x="0" y="2"/>
                  </a:lnTo>
                  <a:lnTo>
                    <a:pt x="9" y="2"/>
                  </a:lnTo>
                  <a:lnTo>
                    <a:pt x="7" y="0"/>
                  </a:lnTo>
                  <a:lnTo>
                    <a:pt x="3" y="0"/>
                  </a:lnTo>
                  <a:lnTo>
                    <a:pt x="0" y="3"/>
                  </a:lnTo>
                  <a:lnTo>
                    <a:pt x="0" y="6"/>
                  </a:lnTo>
                  <a:lnTo>
                    <a:pt x="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27" name="Freeform 1259"/>
            <p:cNvSpPr>
              <a:spLocks/>
            </p:cNvSpPr>
            <p:nvPr/>
          </p:nvSpPr>
          <p:spPr bwMode="auto">
            <a:xfrm>
              <a:off x="2668" y="3942"/>
              <a:ext cx="5" cy="6"/>
            </a:xfrm>
            <a:custGeom>
              <a:avLst/>
              <a:gdLst>
                <a:gd name="T0" fmla="*/ 0 w 15"/>
                <a:gd name="T1" fmla="*/ 12 h 17"/>
                <a:gd name="T2" fmla="*/ 9 w 15"/>
                <a:gd name="T3" fmla="*/ 15 h 17"/>
                <a:gd name="T4" fmla="*/ 15 w 15"/>
                <a:gd name="T5" fmla="*/ 4 h 17"/>
                <a:gd name="T6" fmla="*/ 6 w 15"/>
                <a:gd name="T7" fmla="*/ 0 h 17"/>
                <a:gd name="T8" fmla="*/ 0 w 15"/>
                <a:gd name="T9" fmla="*/ 10 h 17"/>
                <a:gd name="T10" fmla="*/ 9 w 15"/>
                <a:gd name="T11" fmla="*/ 12 h 17"/>
                <a:gd name="T12" fmla="*/ 0 w 15"/>
                <a:gd name="T13" fmla="*/ 10 h 17"/>
                <a:gd name="T14" fmla="*/ 0 w 15"/>
                <a:gd name="T15" fmla="*/ 14 h 17"/>
                <a:gd name="T16" fmla="*/ 4 w 15"/>
                <a:gd name="T17" fmla="*/ 17 h 17"/>
                <a:gd name="T18" fmla="*/ 7 w 15"/>
                <a:gd name="T19" fmla="*/ 17 h 17"/>
                <a:gd name="T20" fmla="*/ 9 w 15"/>
                <a:gd name="T21" fmla="*/ 15 h 17"/>
                <a:gd name="T22" fmla="*/ 0 w 15"/>
                <a:gd name="T23"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0" y="12"/>
                  </a:moveTo>
                  <a:lnTo>
                    <a:pt x="9" y="15"/>
                  </a:lnTo>
                  <a:lnTo>
                    <a:pt x="15" y="4"/>
                  </a:lnTo>
                  <a:lnTo>
                    <a:pt x="6" y="0"/>
                  </a:lnTo>
                  <a:lnTo>
                    <a:pt x="0" y="10"/>
                  </a:lnTo>
                  <a:lnTo>
                    <a:pt x="9" y="12"/>
                  </a:lnTo>
                  <a:lnTo>
                    <a:pt x="0" y="10"/>
                  </a:lnTo>
                  <a:lnTo>
                    <a:pt x="0" y="14"/>
                  </a:lnTo>
                  <a:lnTo>
                    <a:pt x="4" y="17"/>
                  </a:lnTo>
                  <a:lnTo>
                    <a:pt x="7" y="17"/>
                  </a:lnTo>
                  <a:lnTo>
                    <a:pt x="9" y="15"/>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28" name="Freeform 1260"/>
            <p:cNvSpPr>
              <a:spLocks/>
            </p:cNvSpPr>
            <p:nvPr/>
          </p:nvSpPr>
          <p:spPr bwMode="auto">
            <a:xfrm>
              <a:off x="2659" y="3928"/>
              <a:ext cx="12" cy="18"/>
            </a:xfrm>
            <a:custGeom>
              <a:avLst/>
              <a:gdLst>
                <a:gd name="T0" fmla="*/ 11 w 37"/>
                <a:gd name="T1" fmla="*/ 5 h 55"/>
                <a:gd name="T2" fmla="*/ 2 w 37"/>
                <a:gd name="T3" fmla="*/ 8 h 55"/>
                <a:gd name="T4" fmla="*/ 11 w 37"/>
                <a:gd name="T5" fmla="*/ 20 h 55"/>
                <a:gd name="T6" fmla="*/ 19 w 37"/>
                <a:gd name="T7" fmla="*/ 31 h 55"/>
                <a:gd name="T8" fmla="*/ 26 w 37"/>
                <a:gd name="T9" fmla="*/ 44 h 55"/>
                <a:gd name="T10" fmla="*/ 28 w 37"/>
                <a:gd name="T11" fmla="*/ 55 h 55"/>
                <a:gd name="T12" fmla="*/ 37 w 37"/>
                <a:gd name="T13" fmla="*/ 55 h 55"/>
                <a:gd name="T14" fmla="*/ 35 w 37"/>
                <a:gd name="T15" fmla="*/ 42 h 55"/>
                <a:gd name="T16" fmla="*/ 28 w 37"/>
                <a:gd name="T17" fmla="*/ 27 h 55"/>
                <a:gd name="T18" fmla="*/ 18 w 37"/>
                <a:gd name="T19" fmla="*/ 13 h 55"/>
                <a:gd name="T20" fmla="*/ 9 w 37"/>
                <a:gd name="T21" fmla="*/ 2 h 55"/>
                <a:gd name="T22" fmla="*/ 0 w 37"/>
                <a:gd name="T23" fmla="*/ 5 h 55"/>
                <a:gd name="T24" fmla="*/ 9 w 37"/>
                <a:gd name="T25" fmla="*/ 2 h 55"/>
                <a:gd name="T26" fmla="*/ 5 w 37"/>
                <a:gd name="T27" fmla="*/ 0 h 55"/>
                <a:gd name="T28" fmla="*/ 2 w 37"/>
                <a:gd name="T29" fmla="*/ 2 h 55"/>
                <a:gd name="T30" fmla="*/ 1 w 37"/>
                <a:gd name="T31" fmla="*/ 5 h 55"/>
                <a:gd name="T32" fmla="*/ 2 w 37"/>
                <a:gd name="T33" fmla="*/ 8 h 55"/>
                <a:gd name="T34" fmla="*/ 11 w 37"/>
                <a:gd name="T35" fmla="*/ 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55">
                  <a:moveTo>
                    <a:pt x="11" y="5"/>
                  </a:moveTo>
                  <a:lnTo>
                    <a:pt x="2" y="8"/>
                  </a:lnTo>
                  <a:lnTo>
                    <a:pt x="11" y="20"/>
                  </a:lnTo>
                  <a:lnTo>
                    <a:pt x="19" y="31"/>
                  </a:lnTo>
                  <a:lnTo>
                    <a:pt x="26" y="44"/>
                  </a:lnTo>
                  <a:lnTo>
                    <a:pt x="28" y="55"/>
                  </a:lnTo>
                  <a:lnTo>
                    <a:pt x="37" y="55"/>
                  </a:lnTo>
                  <a:lnTo>
                    <a:pt x="35" y="42"/>
                  </a:lnTo>
                  <a:lnTo>
                    <a:pt x="28" y="27"/>
                  </a:lnTo>
                  <a:lnTo>
                    <a:pt x="18" y="13"/>
                  </a:lnTo>
                  <a:lnTo>
                    <a:pt x="9" y="2"/>
                  </a:lnTo>
                  <a:lnTo>
                    <a:pt x="0" y="5"/>
                  </a:lnTo>
                  <a:lnTo>
                    <a:pt x="9" y="2"/>
                  </a:lnTo>
                  <a:lnTo>
                    <a:pt x="5" y="0"/>
                  </a:lnTo>
                  <a:lnTo>
                    <a:pt x="2" y="2"/>
                  </a:lnTo>
                  <a:lnTo>
                    <a:pt x="1" y="5"/>
                  </a:lnTo>
                  <a:lnTo>
                    <a:pt x="2" y="8"/>
                  </a:lnTo>
                  <a:lnTo>
                    <a:pt x="11"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29" name="Freeform 1261"/>
            <p:cNvSpPr>
              <a:spLocks/>
            </p:cNvSpPr>
            <p:nvPr/>
          </p:nvSpPr>
          <p:spPr bwMode="auto">
            <a:xfrm>
              <a:off x="2653" y="3929"/>
              <a:ext cx="9" cy="10"/>
            </a:xfrm>
            <a:custGeom>
              <a:avLst/>
              <a:gdLst>
                <a:gd name="T0" fmla="*/ 0 w 29"/>
                <a:gd name="T1" fmla="*/ 26 h 29"/>
                <a:gd name="T2" fmla="*/ 6 w 29"/>
                <a:gd name="T3" fmla="*/ 29 h 29"/>
                <a:gd name="T4" fmla="*/ 15 w 29"/>
                <a:gd name="T5" fmla="*/ 24 h 29"/>
                <a:gd name="T6" fmla="*/ 22 w 29"/>
                <a:gd name="T7" fmla="*/ 18 h 29"/>
                <a:gd name="T8" fmla="*/ 27 w 29"/>
                <a:gd name="T9" fmla="*/ 9 h 29"/>
                <a:gd name="T10" fmla="*/ 29 w 29"/>
                <a:gd name="T11" fmla="*/ 0 h 29"/>
                <a:gd name="T12" fmla="*/ 18 w 29"/>
                <a:gd name="T13" fmla="*/ 0 h 29"/>
                <a:gd name="T14" fmla="*/ 18 w 29"/>
                <a:gd name="T15" fmla="*/ 7 h 29"/>
                <a:gd name="T16" fmla="*/ 15 w 29"/>
                <a:gd name="T17" fmla="*/ 12 h 29"/>
                <a:gd name="T18" fmla="*/ 11 w 29"/>
                <a:gd name="T19" fmla="*/ 15 h 29"/>
                <a:gd name="T20" fmla="*/ 4 w 29"/>
                <a:gd name="T21" fmla="*/ 20 h 29"/>
                <a:gd name="T22" fmla="*/ 10 w 29"/>
                <a:gd name="T23" fmla="*/ 22 h 29"/>
                <a:gd name="T24" fmla="*/ 4 w 29"/>
                <a:gd name="T25" fmla="*/ 20 h 29"/>
                <a:gd name="T26" fmla="*/ 2 w 29"/>
                <a:gd name="T27" fmla="*/ 22 h 29"/>
                <a:gd name="T28" fmla="*/ 0 w 29"/>
                <a:gd name="T29" fmla="*/ 25 h 29"/>
                <a:gd name="T30" fmla="*/ 3 w 29"/>
                <a:gd name="T31" fmla="*/ 28 h 29"/>
                <a:gd name="T32" fmla="*/ 6 w 29"/>
                <a:gd name="T33" fmla="*/ 29 h 29"/>
                <a:gd name="T34" fmla="*/ 0 w 29"/>
                <a:gd name="T35" fmla="*/ 2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29">
                  <a:moveTo>
                    <a:pt x="0" y="26"/>
                  </a:moveTo>
                  <a:lnTo>
                    <a:pt x="6" y="29"/>
                  </a:lnTo>
                  <a:lnTo>
                    <a:pt x="15" y="24"/>
                  </a:lnTo>
                  <a:lnTo>
                    <a:pt x="22" y="18"/>
                  </a:lnTo>
                  <a:lnTo>
                    <a:pt x="27" y="9"/>
                  </a:lnTo>
                  <a:lnTo>
                    <a:pt x="29" y="0"/>
                  </a:lnTo>
                  <a:lnTo>
                    <a:pt x="18" y="0"/>
                  </a:lnTo>
                  <a:lnTo>
                    <a:pt x="18" y="7"/>
                  </a:lnTo>
                  <a:lnTo>
                    <a:pt x="15" y="12"/>
                  </a:lnTo>
                  <a:lnTo>
                    <a:pt x="11" y="15"/>
                  </a:lnTo>
                  <a:lnTo>
                    <a:pt x="4" y="20"/>
                  </a:lnTo>
                  <a:lnTo>
                    <a:pt x="10" y="22"/>
                  </a:lnTo>
                  <a:lnTo>
                    <a:pt x="4" y="20"/>
                  </a:lnTo>
                  <a:lnTo>
                    <a:pt x="2" y="22"/>
                  </a:lnTo>
                  <a:lnTo>
                    <a:pt x="0" y="25"/>
                  </a:lnTo>
                  <a:lnTo>
                    <a:pt x="3" y="28"/>
                  </a:lnTo>
                  <a:lnTo>
                    <a:pt x="6" y="29"/>
                  </a:lnTo>
                  <a:lnTo>
                    <a:pt x="0" y="2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30" name="Freeform 1262"/>
            <p:cNvSpPr>
              <a:spLocks/>
            </p:cNvSpPr>
            <p:nvPr/>
          </p:nvSpPr>
          <p:spPr bwMode="auto">
            <a:xfrm>
              <a:off x="2640" y="3922"/>
              <a:ext cx="16" cy="16"/>
            </a:xfrm>
            <a:custGeom>
              <a:avLst/>
              <a:gdLst>
                <a:gd name="T0" fmla="*/ 0 w 49"/>
                <a:gd name="T1" fmla="*/ 10 h 47"/>
                <a:gd name="T2" fmla="*/ 0 w 49"/>
                <a:gd name="T3" fmla="*/ 10 h 47"/>
                <a:gd name="T4" fmla="*/ 3 w 49"/>
                <a:gd name="T5" fmla="*/ 11 h 47"/>
                <a:gd name="T6" fmla="*/ 9 w 49"/>
                <a:gd name="T7" fmla="*/ 15 h 47"/>
                <a:gd name="T8" fmla="*/ 14 w 49"/>
                <a:gd name="T9" fmla="*/ 19 h 47"/>
                <a:gd name="T10" fmla="*/ 21 w 49"/>
                <a:gd name="T11" fmla="*/ 26 h 47"/>
                <a:gd name="T12" fmla="*/ 27 w 49"/>
                <a:gd name="T13" fmla="*/ 33 h 47"/>
                <a:gd name="T14" fmla="*/ 33 w 49"/>
                <a:gd name="T15" fmla="*/ 38 h 47"/>
                <a:gd name="T16" fmla="*/ 37 w 49"/>
                <a:gd name="T17" fmla="*/ 44 h 47"/>
                <a:gd name="T18" fmla="*/ 39 w 49"/>
                <a:gd name="T19" fmla="*/ 47 h 47"/>
                <a:gd name="T20" fmla="*/ 49 w 49"/>
                <a:gd name="T21" fmla="*/ 43 h 47"/>
                <a:gd name="T22" fmla="*/ 44 w 49"/>
                <a:gd name="T23" fmla="*/ 37 h 47"/>
                <a:gd name="T24" fmla="*/ 39 w 49"/>
                <a:gd name="T25" fmla="*/ 31 h 47"/>
                <a:gd name="T26" fmla="*/ 34 w 49"/>
                <a:gd name="T27" fmla="*/ 26 h 47"/>
                <a:gd name="T28" fmla="*/ 28 w 49"/>
                <a:gd name="T29" fmla="*/ 19 h 47"/>
                <a:gd name="T30" fmla="*/ 21 w 49"/>
                <a:gd name="T31" fmla="*/ 12 h 47"/>
                <a:gd name="T32" fmla="*/ 13 w 49"/>
                <a:gd name="T33" fmla="*/ 6 h 47"/>
                <a:gd name="T34" fmla="*/ 7 w 49"/>
                <a:gd name="T35" fmla="*/ 2 h 47"/>
                <a:gd name="T36" fmla="*/ 0 w 49"/>
                <a:gd name="T37" fmla="*/ 0 h 47"/>
                <a:gd name="T38" fmla="*/ 0 w 49"/>
                <a:gd name="T39" fmla="*/ 0 h 47"/>
                <a:gd name="T40" fmla="*/ 0 w 49"/>
                <a:gd name="T41" fmla="*/ 1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47">
                  <a:moveTo>
                    <a:pt x="0" y="10"/>
                  </a:moveTo>
                  <a:lnTo>
                    <a:pt x="0" y="10"/>
                  </a:lnTo>
                  <a:lnTo>
                    <a:pt x="3" y="11"/>
                  </a:lnTo>
                  <a:lnTo>
                    <a:pt x="9" y="15"/>
                  </a:lnTo>
                  <a:lnTo>
                    <a:pt x="14" y="19"/>
                  </a:lnTo>
                  <a:lnTo>
                    <a:pt x="21" y="26"/>
                  </a:lnTo>
                  <a:lnTo>
                    <a:pt x="27" y="33"/>
                  </a:lnTo>
                  <a:lnTo>
                    <a:pt x="33" y="38"/>
                  </a:lnTo>
                  <a:lnTo>
                    <a:pt x="37" y="44"/>
                  </a:lnTo>
                  <a:lnTo>
                    <a:pt x="39" y="47"/>
                  </a:lnTo>
                  <a:lnTo>
                    <a:pt x="49" y="43"/>
                  </a:lnTo>
                  <a:lnTo>
                    <a:pt x="44" y="37"/>
                  </a:lnTo>
                  <a:lnTo>
                    <a:pt x="39" y="31"/>
                  </a:lnTo>
                  <a:lnTo>
                    <a:pt x="34" y="26"/>
                  </a:lnTo>
                  <a:lnTo>
                    <a:pt x="28" y="19"/>
                  </a:lnTo>
                  <a:lnTo>
                    <a:pt x="21" y="12"/>
                  </a:lnTo>
                  <a:lnTo>
                    <a:pt x="13" y="6"/>
                  </a:lnTo>
                  <a:lnTo>
                    <a:pt x="7" y="2"/>
                  </a:lnTo>
                  <a:lnTo>
                    <a:pt x="0" y="0"/>
                  </a:lnTo>
                  <a:lnTo>
                    <a:pt x="0" y="0"/>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31" name="Freeform 1263"/>
            <p:cNvSpPr>
              <a:spLocks/>
            </p:cNvSpPr>
            <p:nvPr/>
          </p:nvSpPr>
          <p:spPr bwMode="auto">
            <a:xfrm>
              <a:off x="2605" y="3908"/>
              <a:ext cx="35" cy="18"/>
            </a:xfrm>
            <a:custGeom>
              <a:avLst/>
              <a:gdLst>
                <a:gd name="T0" fmla="*/ 5 w 104"/>
                <a:gd name="T1" fmla="*/ 11 h 53"/>
                <a:gd name="T2" fmla="*/ 4 w 104"/>
                <a:gd name="T3" fmla="*/ 10 h 53"/>
                <a:gd name="T4" fmla="*/ 12 w 104"/>
                <a:gd name="T5" fmla="*/ 15 h 53"/>
                <a:gd name="T6" fmla="*/ 26 w 104"/>
                <a:gd name="T7" fmla="*/ 21 h 53"/>
                <a:gd name="T8" fmla="*/ 40 w 104"/>
                <a:gd name="T9" fmla="*/ 27 h 53"/>
                <a:gd name="T10" fmla="*/ 56 w 104"/>
                <a:gd name="T11" fmla="*/ 34 h 53"/>
                <a:gd name="T12" fmla="*/ 71 w 104"/>
                <a:gd name="T13" fmla="*/ 41 h 53"/>
                <a:gd name="T14" fmla="*/ 86 w 104"/>
                <a:gd name="T15" fmla="*/ 47 h 53"/>
                <a:gd name="T16" fmla="*/ 96 w 104"/>
                <a:gd name="T17" fmla="*/ 50 h 53"/>
                <a:gd name="T18" fmla="*/ 104 w 104"/>
                <a:gd name="T19" fmla="*/ 53 h 53"/>
                <a:gd name="T20" fmla="*/ 104 w 104"/>
                <a:gd name="T21" fmla="*/ 43 h 53"/>
                <a:gd name="T22" fmla="*/ 99 w 104"/>
                <a:gd name="T23" fmla="*/ 41 h 53"/>
                <a:gd name="T24" fmla="*/ 88 w 104"/>
                <a:gd name="T25" fmla="*/ 38 h 53"/>
                <a:gd name="T26" fmla="*/ 76 w 104"/>
                <a:gd name="T27" fmla="*/ 32 h 53"/>
                <a:gd name="T28" fmla="*/ 61 w 104"/>
                <a:gd name="T29" fmla="*/ 25 h 53"/>
                <a:gd name="T30" fmla="*/ 45 w 104"/>
                <a:gd name="T31" fmla="*/ 18 h 53"/>
                <a:gd name="T32" fmla="*/ 30 w 104"/>
                <a:gd name="T33" fmla="*/ 11 h 53"/>
                <a:gd name="T34" fmla="*/ 16 w 104"/>
                <a:gd name="T35" fmla="*/ 6 h 53"/>
                <a:gd name="T36" fmla="*/ 6 w 104"/>
                <a:gd name="T37" fmla="*/ 1 h 53"/>
                <a:gd name="T38" fmla="*/ 5 w 104"/>
                <a:gd name="T39" fmla="*/ 0 h 53"/>
                <a:gd name="T40" fmla="*/ 6 w 104"/>
                <a:gd name="T41" fmla="*/ 1 h 53"/>
                <a:gd name="T42" fmla="*/ 3 w 104"/>
                <a:gd name="T43" fmla="*/ 2 h 53"/>
                <a:gd name="T44" fmla="*/ 0 w 104"/>
                <a:gd name="T45" fmla="*/ 5 h 53"/>
                <a:gd name="T46" fmla="*/ 1 w 104"/>
                <a:gd name="T47" fmla="*/ 8 h 53"/>
                <a:gd name="T48" fmla="*/ 4 w 104"/>
                <a:gd name="T49" fmla="*/ 10 h 53"/>
                <a:gd name="T50" fmla="*/ 5 w 104"/>
                <a:gd name="T51" fmla="*/ 1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4" h="53">
                  <a:moveTo>
                    <a:pt x="5" y="11"/>
                  </a:moveTo>
                  <a:lnTo>
                    <a:pt x="4" y="10"/>
                  </a:lnTo>
                  <a:lnTo>
                    <a:pt x="12" y="15"/>
                  </a:lnTo>
                  <a:lnTo>
                    <a:pt x="26" y="21"/>
                  </a:lnTo>
                  <a:lnTo>
                    <a:pt x="40" y="27"/>
                  </a:lnTo>
                  <a:lnTo>
                    <a:pt x="56" y="34"/>
                  </a:lnTo>
                  <a:lnTo>
                    <a:pt x="71" y="41"/>
                  </a:lnTo>
                  <a:lnTo>
                    <a:pt x="86" y="47"/>
                  </a:lnTo>
                  <a:lnTo>
                    <a:pt x="96" y="50"/>
                  </a:lnTo>
                  <a:lnTo>
                    <a:pt x="104" y="53"/>
                  </a:lnTo>
                  <a:lnTo>
                    <a:pt x="104" y="43"/>
                  </a:lnTo>
                  <a:lnTo>
                    <a:pt x="99" y="41"/>
                  </a:lnTo>
                  <a:lnTo>
                    <a:pt x="88" y="38"/>
                  </a:lnTo>
                  <a:lnTo>
                    <a:pt x="76" y="32"/>
                  </a:lnTo>
                  <a:lnTo>
                    <a:pt x="61" y="25"/>
                  </a:lnTo>
                  <a:lnTo>
                    <a:pt x="45" y="18"/>
                  </a:lnTo>
                  <a:lnTo>
                    <a:pt x="30" y="11"/>
                  </a:lnTo>
                  <a:lnTo>
                    <a:pt x="16" y="6"/>
                  </a:lnTo>
                  <a:lnTo>
                    <a:pt x="6" y="1"/>
                  </a:lnTo>
                  <a:lnTo>
                    <a:pt x="5" y="0"/>
                  </a:lnTo>
                  <a:lnTo>
                    <a:pt x="6" y="1"/>
                  </a:lnTo>
                  <a:lnTo>
                    <a:pt x="3" y="2"/>
                  </a:lnTo>
                  <a:lnTo>
                    <a:pt x="0" y="5"/>
                  </a:lnTo>
                  <a:lnTo>
                    <a:pt x="1" y="8"/>
                  </a:lnTo>
                  <a:lnTo>
                    <a:pt x="4" y="10"/>
                  </a:lnTo>
                  <a:lnTo>
                    <a:pt x="5"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32" name="Freeform 1264"/>
            <p:cNvSpPr>
              <a:spLocks/>
            </p:cNvSpPr>
            <p:nvPr/>
          </p:nvSpPr>
          <p:spPr bwMode="auto">
            <a:xfrm>
              <a:off x="2593" y="3901"/>
              <a:ext cx="14" cy="11"/>
            </a:xfrm>
            <a:custGeom>
              <a:avLst/>
              <a:gdLst>
                <a:gd name="T0" fmla="*/ 7 w 41"/>
                <a:gd name="T1" fmla="*/ 9 h 32"/>
                <a:gd name="T2" fmla="*/ 1 w 41"/>
                <a:gd name="T3" fmla="*/ 8 h 32"/>
                <a:gd name="T4" fmla="*/ 4 w 41"/>
                <a:gd name="T5" fmla="*/ 12 h 32"/>
                <a:gd name="T6" fmla="*/ 9 w 41"/>
                <a:gd name="T7" fmla="*/ 15 h 32"/>
                <a:gd name="T8" fmla="*/ 12 w 41"/>
                <a:gd name="T9" fmla="*/ 19 h 32"/>
                <a:gd name="T10" fmla="*/ 18 w 41"/>
                <a:gd name="T11" fmla="*/ 22 h 32"/>
                <a:gd name="T12" fmla="*/ 23 w 41"/>
                <a:gd name="T13" fmla="*/ 27 h 32"/>
                <a:gd name="T14" fmla="*/ 29 w 41"/>
                <a:gd name="T15" fmla="*/ 29 h 32"/>
                <a:gd name="T16" fmla="*/ 34 w 41"/>
                <a:gd name="T17" fmla="*/ 30 h 32"/>
                <a:gd name="T18" fmla="*/ 41 w 41"/>
                <a:gd name="T19" fmla="*/ 32 h 32"/>
                <a:gd name="T20" fmla="*/ 41 w 41"/>
                <a:gd name="T21" fmla="*/ 21 h 32"/>
                <a:gd name="T22" fmla="*/ 36 w 41"/>
                <a:gd name="T23" fmla="*/ 21 h 32"/>
                <a:gd name="T24" fmla="*/ 32 w 41"/>
                <a:gd name="T25" fmla="*/ 20 h 32"/>
                <a:gd name="T26" fmla="*/ 27 w 41"/>
                <a:gd name="T27" fmla="*/ 18 h 32"/>
                <a:gd name="T28" fmla="*/ 23 w 41"/>
                <a:gd name="T29" fmla="*/ 15 h 32"/>
                <a:gd name="T30" fmla="*/ 19 w 41"/>
                <a:gd name="T31" fmla="*/ 12 h 32"/>
                <a:gd name="T32" fmla="*/ 16 w 41"/>
                <a:gd name="T33" fmla="*/ 8 h 32"/>
                <a:gd name="T34" fmla="*/ 11 w 41"/>
                <a:gd name="T35" fmla="*/ 5 h 32"/>
                <a:gd name="T36" fmla="*/ 8 w 41"/>
                <a:gd name="T37" fmla="*/ 1 h 32"/>
                <a:gd name="T38" fmla="*/ 2 w 41"/>
                <a:gd name="T39" fmla="*/ 0 h 32"/>
                <a:gd name="T40" fmla="*/ 8 w 41"/>
                <a:gd name="T41" fmla="*/ 1 h 32"/>
                <a:gd name="T42" fmla="*/ 4 w 41"/>
                <a:gd name="T43" fmla="*/ 0 h 32"/>
                <a:gd name="T44" fmla="*/ 1 w 41"/>
                <a:gd name="T45" fmla="*/ 1 h 32"/>
                <a:gd name="T46" fmla="*/ 0 w 41"/>
                <a:gd name="T47" fmla="*/ 5 h 32"/>
                <a:gd name="T48" fmla="*/ 1 w 41"/>
                <a:gd name="T49" fmla="*/ 8 h 32"/>
                <a:gd name="T50" fmla="*/ 7 w 41"/>
                <a:gd name="T51"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32">
                  <a:moveTo>
                    <a:pt x="7" y="9"/>
                  </a:moveTo>
                  <a:lnTo>
                    <a:pt x="1" y="8"/>
                  </a:lnTo>
                  <a:lnTo>
                    <a:pt x="4" y="12"/>
                  </a:lnTo>
                  <a:lnTo>
                    <a:pt x="9" y="15"/>
                  </a:lnTo>
                  <a:lnTo>
                    <a:pt x="12" y="19"/>
                  </a:lnTo>
                  <a:lnTo>
                    <a:pt x="18" y="22"/>
                  </a:lnTo>
                  <a:lnTo>
                    <a:pt x="23" y="27"/>
                  </a:lnTo>
                  <a:lnTo>
                    <a:pt x="29" y="29"/>
                  </a:lnTo>
                  <a:lnTo>
                    <a:pt x="34" y="30"/>
                  </a:lnTo>
                  <a:lnTo>
                    <a:pt x="41" y="32"/>
                  </a:lnTo>
                  <a:lnTo>
                    <a:pt x="41" y="21"/>
                  </a:lnTo>
                  <a:lnTo>
                    <a:pt x="36" y="21"/>
                  </a:lnTo>
                  <a:lnTo>
                    <a:pt x="32" y="20"/>
                  </a:lnTo>
                  <a:lnTo>
                    <a:pt x="27" y="18"/>
                  </a:lnTo>
                  <a:lnTo>
                    <a:pt x="23" y="15"/>
                  </a:lnTo>
                  <a:lnTo>
                    <a:pt x="19" y="12"/>
                  </a:lnTo>
                  <a:lnTo>
                    <a:pt x="16" y="8"/>
                  </a:lnTo>
                  <a:lnTo>
                    <a:pt x="11" y="5"/>
                  </a:lnTo>
                  <a:lnTo>
                    <a:pt x="8" y="1"/>
                  </a:lnTo>
                  <a:lnTo>
                    <a:pt x="2" y="0"/>
                  </a:lnTo>
                  <a:lnTo>
                    <a:pt x="8" y="1"/>
                  </a:lnTo>
                  <a:lnTo>
                    <a:pt x="4" y="0"/>
                  </a:lnTo>
                  <a:lnTo>
                    <a:pt x="1" y="1"/>
                  </a:lnTo>
                  <a:lnTo>
                    <a:pt x="0" y="5"/>
                  </a:lnTo>
                  <a:lnTo>
                    <a:pt x="1" y="8"/>
                  </a:lnTo>
                  <a:lnTo>
                    <a:pt x="7"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33" name="Freeform 1265"/>
            <p:cNvSpPr>
              <a:spLocks/>
            </p:cNvSpPr>
            <p:nvPr/>
          </p:nvSpPr>
          <p:spPr bwMode="auto">
            <a:xfrm>
              <a:off x="2565" y="3887"/>
              <a:ext cx="30" cy="19"/>
            </a:xfrm>
            <a:custGeom>
              <a:avLst/>
              <a:gdLst>
                <a:gd name="T0" fmla="*/ 6 w 90"/>
                <a:gd name="T1" fmla="*/ 9 h 57"/>
                <a:gd name="T2" fmla="*/ 0 w 90"/>
                <a:gd name="T3" fmla="*/ 7 h 57"/>
                <a:gd name="T4" fmla="*/ 4 w 90"/>
                <a:gd name="T5" fmla="*/ 15 h 57"/>
                <a:gd name="T6" fmla="*/ 12 w 90"/>
                <a:gd name="T7" fmla="*/ 24 h 57"/>
                <a:gd name="T8" fmla="*/ 19 w 90"/>
                <a:gd name="T9" fmla="*/ 34 h 57"/>
                <a:gd name="T10" fmla="*/ 29 w 90"/>
                <a:gd name="T11" fmla="*/ 43 h 57"/>
                <a:gd name="T12" fmla="*/ 40 w 90"/>
                <a:gd name="T13" fmla="*/ 52 h 57"/>
                <a:gd name="T14" fmla="*/ 56 w 90"/>
                <a:gd name="T15" fmla="*/ 57 h 57"/>
                <a:gd name="T16" fmla="*/ 71 w 90"/>
                <a:gd name="T17" fmla="*/ 57 h 57"/>
                <a:gd name="T18" fmla="*/ 90 w 90"/>
                <a:gd name="T19" fmla="*/ 52 h 57"/>
                <a:gd name="T20" fmla="*/ 85 w 90"/>
                <a:gd name="T21" fmla="*/ 43 h 57"/>
                <a:gd name="T22" fmla="*/ 71 w 90"/>
                <a:gd name="T23" fmla="*/ 48 h 57"/>
                <a:gd name="T24" fmla="*/ 56 w 90"/>
                <a:gd name="T25" fmla="*/ 48 h 57"/>
                <a:gd name="T26" fmla="*/ 45 w 90"/>
                <a:gd name="T27" fmla="*/ 43 h 57"/>
                <a:gd name="T28" fmla="*/ 36 w 90"/>
                <a:gd name="T29" fmla="*/ 36 h 57"/>
                <a:gd name="T30" fmla="*/ 25 w 90"/>
                <a:gd name="T31" fmla="*/ 27 h 57"/>
                <a:gd name="T32" fmla="*/ 19 w 90"/>
                <a:gd name="T33" fmla="*/ 19 h 57"/>
                <a:gd name="T34" fmla="*/ 13 w 90"/>
                <a:gd name="T35" fmla="*/ 10 h 57"/>
                <a:gd name="T36" fmla="*/ 9 w 90"/>
                <a:gd name="T37" fmla="*/ 2 h 57"/>
                <a:gd name="T38" fmla="*/ 4 w 90"/>
                <a:gd name="T39" fmla="*/ 0 h 57"/>
                <a:gd name="T40" fmla="*/ 9 w 90"/>
                <a:gd name="T41" fmla="*/ 2 h 57"/>
                <a:gd name="T42" fmla="*/ 7 w 90"/>
                <a:gd name="T43" fmla="*/ 0 h 57"/>
                <a:gd name="T44" fmla="*/ 4 w 90"/>
                <a:gd name="T45" fmla="*/ 0 h 57"/>
                <a:gd name="T46" fmla="*/ 0 w 90"/>
                <a:gd name="T47" fmla="*/ 3 h 57"/>
                <a:gd name="T48" fmla="*/ 0 w 90"/>
                <a:gd name="T49" fmla="*/ 7 h 57"/>
                <a:gd name="T50" fmla="*/ 6 w 90"/>
                <a:gd name="T51" fmla="*/ 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0" h="57">
                  <a:moveTo>
                    <a:pt x="6" y="9"/>
                  </a:moveTo>
                  <a:lnTo>
                    <a:pt x="0" y="7"/>
                  </a:lnTo>
                  <a:lnTo>
                    <a:pt x="4" y="15"/>
                  </a:lnTo>
                  <a:lnTo>
                    <a:pt x="12" y="24"/>
                  </a:lnTo>
                  <a:lnTo>
                    <a:pt x="19" y="34"/>
                  </a:lnTo>
                  <a:lnTo>
                    <a:pt x="29" y="43"/>
                  </a:lnTo>
                  <a:lnTo>
                    <a:pt x="40" y="52"/>
                  </a:lnTo>
                  <a:lnTo>
                    <a:pt x="56" y="57"/>
                  </a:lnTo>
                  <a:lnTo>
                    <a:pt x="71" y="57"/>
                  </a:lnTo>
                  <a:lnTo>
                    <a:pt x="90" y="52"/>
                  </a:lnTo>
                  <a:lnTo>
                    <a:pt x="85" y="43"/>
                  </a:lnTo>
                  <a:lnTo>
                    <a:pt x="71" y="48"/>
                  </a:lnTo>
                  <a:lnTo>
                    <a:pt x="56" y="48"/>
                  </a:lnTo>
                  <a:lnTo>
                    <a:pt x="45" y="43"/>
                  </a:lnTo>
                  <a:lnTo>
                    <a:pt x="36" y="36"/>
                  </a:lnTo>
                  <a:lnTo>
                    <a:pt x="25" y="27"/>
                  </a:lnTo>
                  <a:lnTo>
                    <a:pt x="19" y="19"/>
                  </a:lnTo>
                  <a:lnTo>
                    <a:pt x="13" y="10"/>
                  </a:lnTo>
                  <a:lnTo>
                    <a:pt x="9" y="2"/>
                  </a:lnTo>
                  <a:lnTo>
                    <a:pt x="4" y="0"/>
                  </a:lnTo>
                  <a:lnTo>
                    <a:pt x="9" y="2"/>
                  </a:lnTo>
                  <a:lnTo>
                    <a:pt x="7" y="0"/>
                  </a:lnTo>
                  <a:lnTo>
                    <a:pt x="4" y="0"/>
                  </a:lnTo>
                  <a:lnTo>
                    <a:pt x="0" y="3"/>
                  </a:lnTo>
                  <a:lnTo>
                    <a:pt x="0" y="7"/>
                  </a:lnTo>
                  <a:lnTo>
                    <a:pt x="6"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34" name="Freeform 1266"/>
            <p:cNvSpPr>
              <a:spLocks/>
            </p:cNvSpPr>
            <p:nvPr/>
          </p:nvSpPr>
          <p:spPr bwMode="auto">
            <a:xfrm>
              <a:off x="2555" y="3887"/>
              <a:ext cx="12" cy="7"/>
            </a:xfrm>
            <a:custGeom>
              <a:avLst/>
              <a:gdLst>
                <a:gd name="T0" fmla="*/ 0 w 37"/>
                <a:gd name="T1" fmla="*/ 17 h 22"/>
                <a:gd name="T2" fmla="*/ 5 w 37"/>
                <a:gd name="T3" fmla="*/ 22 h 22"/>
                <a:gd name="T4" fmla="*/ 14 w 37"/>
                <a:gd name="T5" fmla="*/ 19 h 22"/>
                <a:gd name="T6" fmla="*/ 23 w 37"/>
                <a:gd name="T7" fmla="*/ 16 h 22"/>
                <a:gd name="T8" fmla="*/ 31 w 37"/>
                <a:gd name="T9" fmla="*/ 11 h 22"/>
                <a:gd name="T10" fmla="*/ 37 w 37"/>
                <a:gd name="T11" fmla="*/ 9 h 22"/>
                <a:gd name="T12" fmla="*/ 35 w 37"/>
                <a:gd name="T13" fmla="*/ 0 h 22"/>
                <a:gd name="T14" fmla="*/ 27 w 37"/>
                <a:gd name="T15" fmla="*/ 2 h 22"/>
                <a:gd name="T16" fmla="*/ 19 w 37"/>
                <a:gd name="T17" fmla="*/ 7 h 22"/>
                <a:gd name="T18" fmla="*/ 12 w 37"/>
                <a:gd name="T19" fmla="*/ 10 h 22"/>
                <a:gd name="T20" fmla="*/ 5 w 37"/>
                <a:gd name="T21" fmla="*/ 12 h 22"/>
                <a:gd name="T22" fmla="*/ 10 w 37"/>
                <a:gd name="T23" fmla="*/ 17 h 22"/>
                <a:gd name="T24" fmla="*/ 5 w 37"/>
                <a:gd name="T25" fmla="*/ 12 h 22"/>
                <a:gd name="T26" fmla="*/ 2 w 37"/>
                <a:gd name="T27" fmla="*/ 14 h 22"/>
                <a:gd name="T28" fmla="*/ 0 w 37"/>
                <a:gd name="T29" fmla="*/ 17 h 22"/>
                <a:gd name="T30" fmla="*/ 2 w 37"/>
                <a:gd name="T31" fmla="*/ 20 h 22"/>
                <a:gd name="T32" fmla="*/ 5 w 37"/>
                <a:gd name="T33" fmla="*/ 22 h 22"/>
                <a:gd name="T34" fmla="*/ 0 w 37"/>
                <a:gd name="T35"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22">
                  <a:moveTo>
                    <a:pt x="0" y="17"/>
                  </a:moveTo>
                  <a:lnTo>
                    <a:pt x="5" y="22"/>
                  </a:lnTo>
                  <a:lnTo>
                    <a:pt x="14" y="19"/>
                  </a:lnTo>
                  <a:lnTo>
                    <a:pt x="23" y="16"/>
                  </a:lnTo>
                  <a:lnTo>
                    <a:pt x="31" y="11"/>
                  </a:lnTo>
                  <a:lnTo>
                    <a:pt x="37" y="9"/>
                  </a:lnTo>
                  <a:lnTo>
                    <a:pt x="35" y="0"/>
                  </a:lnTo>
                  <a:lnTo>
                    <a:pt x="27" y="2"/>
                  </a:lnTo>
                  <a:lnTo>
                    <a:pt x="19" y="7"/>
                  </a:lnTo>
                  <a:lnTo>
                    <a:pt x="12" y="10"/>
                  </a:lnTo>
                  <a:lnTo>
                    <a:pt x="5" y="12"/>
                  </a:lnTo>
                  <a:lnTo>
                    <a:pt x="10" y="17"/>
                  </a:lnTo>
                  <a:lnTo>
                    <a:pt x="5" y="12"/>
                  </a:lnTo>
                  <a:lnTo>
                    <a:pt x="2" y="14"/>
                  </a:lnTo>
                  <a:lnTo>
                    <a:pt x="0" y="17"/>
                  </a:lnTo>
                  <a:lnTo>
                    <a:pt x="2" y="20"/>
                  </a:lnTo>
                  <a:lnTo>
                    <a:pt x="5" y="22"/>
                  </a:lnTo>
                  <a:lnTo>
                    <a:pt x="0"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35" name="Freeform 1267"/>
            <p:cNvSpPr>
              <a:spLocks/>
            </p:cNvSpPr>
            <p:nvPr/>
          </p:nvSpPr>
          <p:spPr bwMode="auto">
            <a:xfrm>
              <a:off x="2552" y="3879"/>
              <a:ext cx="6" cy="13"/>
            </a:xfrm>
            <a:custGeom>
              <a:avLst/>
              <a:gdLst>
                <a:gd name="T0" fmla="*/ 12 w 18"/>
                <a:gd name="T1" fmla="*/ 5 h 40"/>
                <a:gd name="T2" fmla="*/ 2 w 18"/>
                <a:gd name="T3" fmla="*/ 7 h 40"/>
                <a:gd name="T4" fmla="*/ 5 w 18"/>
                <a:gd name="T5" fmla="*/ 14 h 40"/>
                <a:gd name="T6" fmla="*/ 7 w 18"/>
                <a:gd name="T7" fmla="*/ 22 h 40"/>
                <a:gd name="T8" fmla="*/ 8 w 18"/>
                <a:gd name="T9" fmla="*/ 31 h 40"/>
                <a:gd name="T10" fmla="*/ 8 w 18"/>
                <a:gd name="T11" fmla="*/ 40 h 40"/>
                <a:gd name="T12" fmla="*/ 18 w 18"/>
                <a:gd name="T13" fmla="*/ 40 h 40"/>
                <a:gd name="T14" fmla="*/ 18 w 18"/>
                <a:gd name="T15" fmla="*/ 31 h 40"/>
                <a:gd name="T16" fmla="*/ 16 w 18"/>
                <a:gd name="T17" fmla="*/ 22 h 40"/>
                <a:gd name="T18" fmla="*/ 14 w 18"/>
                <a:gd name="T19" fmla="*/ 11 h 40"/>
                <a:gd name="T20" fmla="*/ 11 w 18"/>
                <a:gd name="T21" fmla="*/ 2 h 40"/>
                <a:gd name="T22" fmla="*/ 0 w 18"/>
                <a:gd name="T23" fmla="*/ 5 h 40"/>
                <a:gd name="T24" fmla="*/ 11 w 18"/>
                <a:gd name="T25" fmla="*/ 2 h 40"/>
                <a:gd name="T26" fmla="*/ 8 w 18"/>
                <a:gd name="T27" fmla="*/ 0 h 40"/>
                <a:gd name="T28" fmla="*/ 5 w 18"/>
                <a:gd name="T29" fmla="*/ 0 h 40"/>
                <a:gd name="T30" fmla="*/ 2 w 18"/>
                <a:gd name="T31" fmla="*/ 3 h 40"/>
                <a:gd name="T32" fmla="*/ 2 w 18"/>
                <a:gd name="T33" fmla="*/ 7 h 40"/>
                <a:gd name="T34" fmla="*/ 12 w 18"/>
                <a:gd name="T35" fmla="*/ 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40">
                  <a:moveTo>
                    <a:pt x="12" y="5"/>
                  </a:moveTo>
                  <a:lnTo>
                    <a:pt x="2" y="7"/>
                  </a:lnTo>
                  <a:lnTo>
                    <a:pt x="5" y="14"/>
                  </a:lnTo>
                  <a:lnTo>
                    <a:pt x="7" y="22"/>
                  </a:lnTo>
                  <a:lnTo>
                    <a:pt x="8" y="31"/>
                  </a:lnTo>
                  <a:lnTo>
                    <a:pt x="8" y="40"/>
                  </a:lnTo>
                  <a:lnTo>
                    <a:pt x="18" y="40"/>
                  </a:lnTo>
                  <a:lnTo>
                    <a:pt x="18" y="31"/>
                  </a:lnTo>
                  <a:lnTo>
                    <a:pt x="16" y="22"/>
                  </a:lnTo>
                  <a:lnTo>
                    <a:pt x="14" y="11"/>
                  </a:lnTo>
                  <a:lnTo>
                    <a:pt x="11" y="2"/>
                  </a:lnTo>
                  <a:lnTo>
                    <a:pt x="0" y="5"/>
                  </a:lnTo>
                  <a:lnTo>
                    <a:pt x="11" y="2"/>
                  </a:lnTo>
                  <a:lnTo>
                    <a:pt x="8" y="0"/>
                  </a:lnTo>
                  <a:lnTo>
                    <a:pt x="5" y="0"/>
                  </a:lnTo>
                  <a:lnTo>
                    <a:pt x="2" y="3"/>
                  </a:lnTo>
                  <a:lnTo>
                    <a:pt x="2" y="7"/>
                  </a:lnTo>
                  <a:lnTo>
                    <a:pt x="12"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36" name="Freeform 1268"/>
            <p:cNvSpPr>
              <a:spLocks/>
            </p:cNvSpPr>
            <p:nvPr/>
          </p:nvSpPr>
          <p:spPr bwMode="auto">
            <a:xfrm>
              <a:off x="2548" y="3881"/>
              <a:ext cx="8" cy="10"/>
            </a:xfrm>
            <a:custGeom>
              <a:avLst/>
              <a:gdLst>
                <a:gd name="T0" fmla="*/ 0 w 24"/>
                <a:gd name="T1" fmla="*/ 32 h 32"/>
                <a:gd name="T2" fmla="*/ 0 w 24"/>
                <a:gd name="T3" fmla="*/ 32 h 32"/>
                <a:gd name="T4" fmla="*/ 11 w 24"/>
                <a:gd name="T5" fmla="*/ 29 h 32"/>
                <a:gd name="T6" fmla="*/ 17 w 24"/>
                <a:gd name="T7" fmla="*/ 21 h 32"/>
                <a:gd name="T8" fmla="*/ 22 w 24"/>
                <a:gd name="T9" fmla="*/ 10 h 32"/>
                <a:gd name="T10" fmla="*/ 24 w 24"/>
                <a:gd name="T11" fmla="*/ 0 h 32"/>
                <a:gd name="T12" fmla="*/ 12 w 24"/>
                <a:gd name="T13" fmla="*/ 0 h 32"/>
                <a:gd name="T14" fmla="*/ 12 w 24"/>
                <a:gd name="T15" fmla="*/ 8 h 32"/>
                <a:gd name="T16" fmla="*/ 8 w 24"/>
                <a:gd name="T17" fmla="*/ 17 h 32"/>
                <a:gd name="T18" fmla="*/ 4 w 24"/>
                <a:gd name="T19" fmla="*/ 22 h 32"/>
                <a:gd name="T20" fmla="*/ 4 w 24"/>
                <a:gd name="T21" fmla="*/ 22 h 32"/>
                <a:gd name="T22" fmla="*/ 4 w 24"/>
                <a:gd name="T23" fmla="*/ 22 h 32"/>
                <a:gd name="T24" fmla="*/ 0 w 24"/>
                <a:gd name="T25"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32">
                  <a:moveTo>
                    <a:pt x="0" y="32"/>
                  </a:moveTo>
                  <a:lnTo>
                    <a:pt x="0" y="32"/>
                  </a:lnTo>
                  <a:lnTo>
                    <a:pt x="11" y="29"/>
                  </a:lnTo>
                  <a:lnTo>
                    <a:pt x="17" y="21"/>
                  </a:lnTo>
                  <a:lnTo>
                    <a:pt x="22" y="10"/>
                  </a:lnTo>
                  <a:lnTo>
                    <a:pt x="24" y="0"/>
                  </a:lnTo>
                  <a:lnTo>
                    <a:pt x="12" y="0"/>
                  </a:lnTo>
                  <a:lnTo>
                    <a:pt x="12" y="8"/>
                  </a:lnTo>
                  <a:lnTo>
                    <a:pt x="8" y="17"/>
                  </a:lnTo>
                  <a:lnTo>
                    <a:pt x="4" y="22"/>
                  </a:lnTo>
                  <a:lnTo>
                    <a:pt x="4" y="22"/>
                  </a:lnTo>
                  <a:lnTo>
                    <a:pt x="4" y="22"/>
                  </a:lnTo>
                  <a:lnTo>
                    <a:pt x="0" y="3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37" name="Freeform 1269"/>
            <p:cNvSpPr>
              <a:spLocks/>
            </p:cNvSpPr>
            <p:nvPr/>
          </p:nvSpPr>
          <p:spPr bwMode="auto">
            <a:xfrm>
              <a:off x="2543" y="3874"/>
              <a:ext cx="7" cy="17"/>
            </a:xfrm>
            <a:custGeom>
              <a:avLst/>
              <a:gdLst>
                <a:gd name="T0" fmla="*/ 5 w 20"/>
                <a:gd name="T1" fmla="*/ 9 h 52"/>
                <a:gd name="T2" fmla="*/ 1 w 20"/>
                <a:gd name="T3" fmla="*/ 8 h 52"/>
                <a:gd name="T4" fmla="*/ 3 w 20"/>
                <a:gd name="T5" fmla="*/ 14 h 52"/>
                <a:gd name="T6" fmla="*/ 7 w 20"/>
                <a:gd name="T7" fmla="*/ 28 h 52"/>
                <a:gd name="T8" fmla="*/ 10 w 20"/>
                <a:gd name="T9" fmla="*/ 41 h 52"/>
                <a:gd name="T10" fmla="*/ 16 w 20"/>
                <a:gd name="T11" fmla="*/ 52 h 52"/>
                <a:gd name="T12" fmla="*/ 20 w 20"/>
                <a:gd name="T13" fmla="*/ 42 h 52"/>
                <a:gd name="T14" fmla="*/ 19 w 20"/>
                <a:gd name="T15" fmla="*/ 39 h 52"/>
                <a:gd name="T16" fmla="*/ 16 w 20"/>
                <a:gd name="T17" fmla="*/ 25 h 52"/>
                <a:gd name="T18" fmla="*/ 12 w 20"/>
                <a:gd name="T19" fmla="*/ 11 h 52"/>
                <a:gd name="T20" fmla="*/ 8 w 20"/>
                <a:gd name="T21" fmla="*/ 1 h 52"/>
                <a:gd name="T22" fmla="*/ 3 w 20"/>
                <a:gd name="T23" fmla="*/ 0 h 52"/>
                <a:gd name="T24" fmla="*/ 8 w 20"/>
                <a:gd name="T25" fmla="*/ 1 h 52"/>
                <a:gd name="T26" fmla="*/ 4 w 20"/>
                <a:gd name="T27" fmla="*/ 0 h 52"/>
                <a:gd name="T28" fmla="*/ 1 w 20"/>
                <a:gd name="T29" fmla="*/ 1 h 52"/>
                <a:gd name="T30" fmla="*/ 0 w 20"/>
                <a:gd name="T31" fmla="*/ 5 h 52"/>
                <a:gd name="T32" fmla="*/ 1 w 20"/>
                <a:gd name="T33" fmla="*/ 8 h 52"/>
                <a:gd name="T34" fmla="*/ 5 w 20"/>
                <a:gd name="T35" fmla="*/ 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52">
                  <a:moveTo>
                    <a:pt x="5" y="9"/>
                  </a:moveTo>
                  <a:lnTo>
                    <a:pt x="1" y="8"/>
                  </a:lnTo>
                  <a:lnTo>
                    <a:pt x="3" y="14"/>
                  </a:lnTo>
                  <a:lnTo>
                    <a:pt x="7" y="28"/>
                  </a:lnTo>
                  <a:lnTo>
                    <a:pt x="10" y="41"/>
                  </a:lnTo>
                  <a:lnTo>
                    <a:pt x="16" y="52"/>
                  </a:lnTo>
                  <a:lnTo>
                    <a:pt x="20" y="42"/>
                  </a:lnTo>
                  <a:lnTo>
                    <a:pt x="19" y="39"/>
                  </a:lnTo>
                  <a:lnTo>
                    <a:pt x="16" y="25"/>
                  </a:lnTo>
                  <a:lnTo>
                    <a:pt x="12" y="11"/>
                  </a:lnTo>
                  <a:lnTo>
                    <a:pt x="8" y="1"/>
                  </a:lnTo>
                  <a:lnTo>
                    <a:pt x="3" y="0"/>
                  </a:lnTo>
                  <a:lnTo>
                    <a:pt x="8" y="1"/>
                  </a:lnTo>
                  <a:lnTo>
                    <a:pt x="4" y="0"/>
                  </a:lnTo>
                  <a:lnTo>
                    <a:pt x="1"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38" name="Freeform 1270"/>
            <p:cNvSpPr>
              <a:spLocks/>
            </p:cNvSpPr>
            <p:nvPr/>
          </p:nvSpPr>
          <p:spPr bwMode="auto">
            <a:xfrm>
              <a:off x="2533" y="3874"/>
              <a:ext cx="12" cy="16"/>
            </a:xfrm>
            <a:custGeom>
              <a:avLst/>
              <a:gdLst>
                <a:gd name="T0" fmla="*/ 0 w 35"/>
                <a:gd name="T1" fmla="*/ 42 h 47"/>
                <a:gd name="T2" fmla="*/ 9 w 35"/>
                <a:gd name="T3" fmla="*/ 45 h 47"/>
                <a:gd name="T4" fmla="*/ 16 w 35"/>
                <a:gd name="T5" fmla="*/ 33 h 47"/>
                <a:gd name="T6" fmla="*/ 23 w 35"/>
                <a:gd name="T7" fmla="*/ 23 h 47"/>
                <a:gd name="T8" fmla="*/ 31 w 35"/>
                <a:gd name="T9" fmla="*/ 14 h 47"/>
                <a:gd name="T10" fmla="*/ 35 w 35"/>
                <a:gd name="T11" fmla="*/ 9 h 47"/>
                <a:gd name="T12" fmla="*/ 33 w 35"/>
                <a:gd name="T13" fmla="*/ 0 h 47"/>
                <a:gd name="T14" fmla="*/ 24 w 35"/>
                <a:gd name="T15" fmla="*/ 7 h 47"/>
                <a:gd name="T16" fmla="*/ 16 w 35"/>
                <a:gd name="T17" fmla="*/ 16 h 47"/>
                <a:gd name="T18" fmla="*/ 7 w 35"/>
                <a:gd name="T19" fmla="*/ 29 h 47"/>
                <a:gd name="T20" fmla="*/ 0 w 35"/>
                <a:gd name="T21" fmla="*/ 40 h 47"/>
                <a:gd name="T22" fmla="*/ 9 w 35"/>
                <a:gd name="T23" fmla="*/ 42 h 47"/>
                <a:gd name="T24" fmla="*/ 0 w 35"/>
                <a:gd name="T25" fmla="*/ 40 h 47"/>
                <a:gd name="T26" fmla="*/ 0 w 35"/>
                <a:gd name="T27" fmla="*/ 44 h 47"/>
                <a:gd name="T28" fmla="*/ 3 w 35"/>
                <a:gd name="T29" fmla="*/ 47 h 47"/>
                <a:gd name="T30" fmla="*/ 7 w 35"/>
                <a:gd name="T31" fmla="*/ 47 h 47"/>
                <a:gd name="T32" fmla="*/ 9 w 35"/>
                <a:gd name="T33" fmla="*/ 45 h 47"/>
                <a:gd name="T34" fmla="*/ 0 w 35"/>
                <a:gd name="T35"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47">
                  <a:moveTo>
                    <a:pt x="0" y="42"/>
                  </a:moveTo>
                  <a:lnTo>
                    <a:pt x="9" y="45"/>
                  </a:lnTo>
                  <a:lnTo>
                    <a:pt x="16" y="33"/>
                  </a:lnTo>
                  <a:lnTo>
                    <a:pt x="23" y="23"/>
                  </a:lnTo>
                  <a:lnTo>
                    <a:pt x="31" y="14"/>
                  </a:lnTo>
                  <a:lnTo>
                    <a:pt x="35" y="9"/>
                  </a:lnTo>
                  <a:lnTo>
                    <a:pt x="33" y="0"/>
                  </a:lnTo>
                  <a:lnTo>
                    <a:pt x="24" y="7"/>
                  </a:lnTo>
                  <a:lnTo>
                    <a:pt x="16" y="16"/>
                  </a:lnTo>
                  <a:lnTo>
                    <a:pt x="7" y="29"/>
                  </a:lnTo>
                  <a:lnTo>
                    <a:pt x="0" y="40"/>
                  </a:lnTo>
                  <a:lnTo>
                    <a:pt x="9" y="42"/>
                  </a:lnTo>
                  <a:lnTo>
                    <a:pt x="0" y="40"/>
                  </a:lnTo>
                  <a:lnTo>
                    <a:pt x="0" y="44"/>
                  </a:lnTo>
                  <a:lnTo>
                    <a:pt x="3" y="47"/>
                  </a:lnTo>
                  <a:lnTo>
                    <a:pt x="7" y="47"/>
                  </a:lnTo>
                  <a:lnTo>
                    <a:pt x="9" y="45"/>
                  </a:lnTo>
                  <a:lnTo>
                    <a:pt x="0" y="4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39" name="Freeform 1271"/>
            <p:cNvSpPr>
              <a:spLocks/>
            </p:cNvSpPr>
            <p:nvPr/>
          </p:nvSpPr>
          <p:spPr bwMode="auto">
            <a:xfrm>
              <a:off x="2523" y="3856"/>
              <a:ext cx="13" cy="32"/>
            </a:xfrm>
            <a:custGeom>
              <a:avLst/>
              <a:gdLst>
                <a:gd name="T0" fmla="*/ 10 w 38"/>
                <a:gd name="T1" fmla="*/ 4 h 95"/>
                <a:gd name="T2" fmla="*/ 2 w 38"/>
                <a:gd name="T3" fmla="*/ 7 h 95"/>
                <a:gd name="T4" fmla="*/ 14 w 38"/>
                <a:gd name="T5" fmla="*/ 29 h 95"/>
                <a:gd name="T6" fmla="*/ 23 w 38"/>
                <a:gd name="T7" fmla="*/ 50 h 95"/>
                <a:gd name="T8" fmla="*/ 28 w 38"/>
                <a:gd name="T9" fmla="*/ 73 h 95"/>
                <a:gd name="T10" fmla="*/ 29 w 38"/>
                <a:gd name="T11" fmla="*/ 95 h 95"/>
                <a:gd name="T12" fmla="*/ 38 w 38"/>
                <a:gd name="T13" fmla="*/ 95 h 95"/>
                <a:gd name="T14" fmla="*/ 37 w 38"/>
                <a:gd name="T15" fmla="*/ 73 h 95"/>
                <a:gd name="T16" fmla="*/ 32 w 38"/>
                <a:gd name="T17" fmla="*/ 47 h 95"/>
                <a:gd name="T18" fmla="*/ 23 w 38"/>
                <a:gd name="T19" fmla="*/ 24 h 95"/>
                <a:gd name="T20" fmla="*/ 8 w 38"/>
                <a:gd name="T21" fmla="*/ 3 h 95"/>
                <a:gd name="T22" fmla="*/ 0 w 38"/>
                <a:gd name="T23" fmla="*/ 6 h 95"/>
                <a:gd name="T24" fmla="*/ 8 w 38"/>
                <a:gd name="T25" fmla="*/ 3 h 95"/>
                <a:gd name="T26" fmla="*/ 6 w 38"/>
                <a:gd name="T27" fmla="*/ 0 h 95"/>
                <a:gd name="T28" fmla="*/ 4 w 38"/>
                <a:gd name="T29" fmla="*/ 2 h 95"/>
                <a:gd name="T30" fmla="*/ 2 w 38"/>
                <a:gd name="T31" fmla="*/ 4 h 95"/>
                <a:gd name="T32" fmla="*/ 2 w 38"/>
                <a:gd name="T33" fmla="*/ 7 h 95"/>
                <a:gd name="T34" fmla="*/ 10 w 38"/>
                <a:gd name="T35" fmla="*/ 4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95">
                  <a:moveTo>
                    <a:pt x="10" y="4"/>
                  </a:moveTo>
                  <a:lnTo>
                    <a:pt x="2" y="7"/>
                  </a:lnTo>
                  <a:lnTo>
                    <a:pt x="14" y="29"/>
                  </a:lnTo>
                  <a:lnTo>
                    <a:pt x="23" y="50"/>
                  </a:lnTo>
                  <a:lnTo>
                    <a:pt x="28" y="73"/>
                  </a:lnTo>
                  <a:lnTo>
                    <a:pt x="29" y="95"/>
                  </a:lnTo>
                  <a:lnTo>
                    <a:pt x="38" y="95"/>
                  </a:lnTo>
                  <a:lnTo>
                    <a:pt x="37" y="73"/>
                  </a:lnTo>
                  <a:lnTo>
                    <a:pt x="32" y="47"/>
                  </a:lnTo>
                  <a:lnTo>
                    <a:pt x="23" y="24"/>
                  </a:lnTo>
                  <a:lnTo>
                    <a:pt x="8" y="3"/>
                  </a:lnTo>
                  <a:lnTo>
                    <a:pt x="0" y="6"/>
                  </a:lnTo>
                  <a:lnTo>
                    <a:pt x="8" y="3"/>
                  </a:lnTo>
                  <a:lnTo>
                    <a:pt x="6" y="0"/>
                  </a:lnTo>
                  <a:lnTo>
                    <a:pt x="4" y="2"/>
                  </a:lnTo>
                  <a:lnTo>
                    <a:pt x="2" y="4"/>
                  </a:lnTo>
                  <a:lnTo>
                    <a:pt x="2" y="7"/>
                  </a:lnTo>
                  <a:lnTo>
                    <a:pt x="1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40" name="Freeform 1272"/>
            <p:cNvSpPr>
              <a:spLocks/>
            </p:cNvSpPr>
            <p:nvPr/>
          </p:nvSpPr>
          <p:spPr bwMode="auto">
            <a:xfrm>
              <a:off x="2523" y="3858"/>
              <a:ext cx="5" cy="21"/>
            </a:xfrm>
            <a:custGeom>
              <a:avLst/>
              <a:gdLst>
                <a:gd name="T0" fmla="*/ 4 w 13"/>
                <a:gd name="T1" fmla="*/ 65 h 65"/>
                <a:gd name="T2" fmla="*/ 11 w 13"/>
                <a:gd name="T3" fmla="*/ 60 h 65"/>
                <a:gd name="T4" fmla="*/ 13 w 13"/>
                <a:gd name="T5" fmla="*/ 54 h 65"/>
                <a:gd name="T6" fmla="*/ 13 w 13"/>
                <a:gd name="T7" fmla="*/ 38 h 65"/>
                <a:gd name="T8" fmla="*/ 12 w 13"/>
                <a:gd name="T9" fmla="*/ 18 h 65"/>
                <a:gd name="T10" fmla="*/ 10 w 13"/>
                <a:gd name="T11" fmla="*/ 0 h 65"/>
                <a:gd name="T12" fmla="*/ 0 w 13"/>
                <a:gd name="T13" fmla="*/ 2 h 65"/>
                <a:gd name="T14" fmla="*/ 3 w 13"/>
                <a:gd name="T15" fmla="*/ 18 h 65"/>
                <a:gd name="T16" fmla="*/ 2 w 13"/>
                <a:gd name="T17" fmla="*/ 38 h 65"/>
                <a:gd name="T18" fmla="*/ 2 w 13"/>
                <a:gd name="T19" fmla="*/ 54 h 65"/>
                <a:gd name="T20" fmla="*/ 2 w 13"/>
                <a:gd name="T21" fmla="*/ 60 h 65"/>
                <a:gd name="T22" fmla="*/ 8 w 13"/>
                <a:gd name="T23" fmla="*/ 56 h 65"/>
                <a:gd name="T24" fmla="*/ 2 w 13"/>
                <a:gd name="T25" fmla="*/ 60 h 65"/>
                <a:gd name="T26" fmla="*/ 3 w 13"/>
                <a:gd name="T27" fmla="*/ 64 h 65"/>
                <a:gd name="T28" fmla="*/ 6 w 13"/>
                <a:gd name="T29" fmla="*/ 65 h 65"/>
                <a:gd name="T30" fmla="*/ 10 w 13"/>
                <a:gd name="T31" fmla="*/ 64 h 65"/>
                <a:gd name="T32" fmla="*/ 11 w 13"/>
                <a:gd name="T33" fmla="*/ 60 h 65"/>
                <a:gd name="T34" fmla="*/ 4 w 13"/>
                <a:gd name="T35"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65">
                  <a:moveTo>
                    <a:pt x="4" y="65"/>
                  </a:moveTo>
                  <a:lnTo>
                    <a:pt x="11" y="60"/>
                  </a:lnTo>
                  <a:lnTo>
                    <a:pt x="13" y="54"/>
                  </a:lnTo>
                  <a:lnTo>
                    <a:pt x="13" y="38"/>
                  </a:lnTo>
                  <a:lnTo>
                    <a:pt x="12" y="18"/>
                  </a:lnTo>
                  <a:lnTo>
                    <a:pt x="10" y="0"/>
                  </a:lnTo>
                  <a:lnTo>
                    <a:pt x="0" y="2"/>
                  </a:lnTo>
                  <a:lnTo>
                    <a:pt x="3" y="18"/>
                  </a:lnTo>
                  <a:lnTo>
                    <a:pt x="2" y="38"/>
                  </a:lnTo>
                  <a:lnTo>
                    <a:pt x="2" y="54"/>
                  </a:lnTo>
                  <a:lnTo>
                    <a:pt x="2" y="60"/>
                  </a:lnTo>
                  <a:lnTo>
                    <a:pt x="8" y="56"/>
                  </a:lnTo>
                  <a:lnTo>
                    <a:pt x="2" y="60"/>
                  </a:lnTo>
                  <a:lnTo>
                    <a:pt x="3" y="64"/>
                  </a:lnTo>
                  <a:lnTo>
                    <a:pt x="6" y="65"/>
                  </a:lnTo>
                  <a:lnTo>
                    <a:pt x="10" y="64"/>
                  </a:lnTo>
                  <a:lnTo>
                    <a:pt x="11" y="60"/>
                  </a:lnTo>
                  <a:lnTo>
                    <a:pt x="4" y="6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41" name="Freeform 1273"/>
            <p:cNvSpPr>
              <a:spLocks/>
            </p:cNvSpPr>
            <p:nvPr/>
          </p:nvSpPr>
          <p:spPr bwMode="auto">
            <a:xfrm>
              <a:off x="2517" y="3872"/>
              <a:ext cx="9" cy="7"/>
            </a:xfrm>
            <a:custGeom>
              <a:avLst/>
              <a:gdLst>
                <a:gd name="T0" fmla="*/ 9 w 28"/>
                <a:gd name="T1" fmla="*/ 7 h 22"/>
                <a:gd name="T2" fmla="*/ 2 w 28"/>
                <a:gd name="T3" fmla="*/ 9 h 22"/>
                <a:gd name="T4" fmla="*/ 24 w 28"/>
                <a:gd name="T5" fmla="*/ 22 h 22"/>
                <a:gd name="T6" fmla="*/ 28 w 28"/>
                <a:gd name="T7" fmla="*/ 13 h 22"/>
                <a:gd name="T8" fmla="*/ 7 w 28"/>
                <a:gd name="T9" fmla="*/ 0 h 22"/>
                <a:gd name="T10" fmla="*/ 0 w 28"/>
                <a:gd name="T11" fmla="*/ 3 h 22"/>
                <a:gd name="T12" fmla="*/ 7 w 28"/>
                <a:gd name="T13" fmla="*/ 0 h 22"/>
                <a:gd name="T14" fmla="*/ 3 w 28"/>
                <a:gd name="T15" fmla="*/ 0 h 22"/>
                <a:gd name="T16" fmla="*/ 0 w 28"/>
                <a:gd name="T17" fmla="*/ 3 h 22"/>
                <a:gd name="T18" fmla="*/ 0 w 28"/>
                <a:gd name="T19" fmla="*/ 7 h 22"/>
                <a:gd name="T20" fmla="*/ 2 w 28"/>
                <a:gd name="T21" fmla="*/ 9 h 22"/>
                <a:gd name="T22" fmla="*/ 9 w 28"/>
                <a:gd name="T2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22">
                  <a:moveTo>
                    <a:pt x="9" y="7"/>
                  </a:moveTo>
                  <a:lnTo>
                    <a:pt x="2" y="9"/>
                  </a:lnTo>
                  <a:lnTo>
                    <a:pt x="24" y="22"/>
                  </a:lnTo>
                  <a:lnTo>
                    <a:pt x="28" y="13"/>
                  </a:lnTo>
                  <a:lnTo>
                    <a:pt x="7" y="0"/>
                  </a:lnTo>
                  <a:lnTo>
                    <a:pt x="0" y="3"/>
                  </a:lnTo>
                  <a:lnTo>
                    <a:pt x="7" y="0"/>
                  </a:lnTo>
                  <a:lnTo>
                    <a:pt x="3" y="0"/>
                  </a:lnTo>
                  <a:lnTo>
                    <a:pt x="0" y="3"/>
                  </a:lnTo>
                  <a:lnTo>
                    <a:pt x="0" y="7"/>
                  </a:lnTo>
                  <a:lnTo>
                    <a:pt x="2" y="9"/>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42" name="Freeform 1274"/>
            <p:cNvSpPr>
              <a:spLocks/>
            </p:cNvSpPr>
            <p:nvPr/>
          </p:nvSpPr>
          <p:spPr bwMode="auto">
            <a:xfrm>
              <a:off x="2515" y="3873"/>
              <a:ext cx="5" cy="6"/>
            </a:xfrm>
            <a:custGeom>
              <a:avLst/>
              <a:gdLst>
                <a:gd name="T0" fmla="*/ 0 w 15"/>
                <a:gd name="T1" fmla="*/ 16 h 19"/>
                <a:gd name="T2" fmla="*/ 9 w 15"/>
                <a:gd name="T3" fmla="*/ 17 h 19"/>
                <a:gd name="T4" fmla="*/ 15 w 15"/>
                <a:gd name="T5" fmla="*/ 4 h 19"/>
                <a:gd name="T6" fmla="*/ 6 w 15"/>
                <a:gd name="T7" fmla="*/ 0 h 19"/>
                <a:gd name="T8" fmla="*/ 0 w 15"/>
                <a:gd name="T9" fmla="*/ 12 h 19"/>
                <a:gd name="T10" fmla="*/ 9 w 15"/>
                <a:gd name="T11" fmla="*/ 13 h 19"/>
                <a:gd name="T12" fmla="*/ 0 w 15"/>
                <a:gd name="T13" fmla="*/ 12 h 19"/>
                <a:gd name="T14" fmla="*/ 0 w 15"/>
                <a:gd name="T15" fmla="*/ 16 h 19"/>
                <a:gd name="T16" fmla="*/ 4 w 15"/>
                <a:gd name="T17" fmla="*/ 19 h 19"/>
                <a:gd name="T18" fmla="*/ 7 w 15"/>
                <a:gd name="T19" fmla="*/ 19 h 19"/>
                <a:gd name="T20" fmla="*/ 9 w 15"/>
                <a:gd name="T21" fmla="*/ 17 h 19"/>
                <a:gd name="T22" fmla="*/ 0 w 15"/>
                <a:gd name="T2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9">
                  <a:moveTo>
                    <a:pt x="0" y="16"/>
                  </a:moveTo>
                  <a:lnTo>
                    <a:pt x="9" y="17"/>
                  </a:lnTo>
                  <a:lnTo>
                    <a:pt x="15" y="4"/>
                  </a:lnTo>
                  <a:lnTo>
                    <a:pt x="6" y="0"/>
                  </a:lnTo>
                  <a:lnTo>
                    <a:pt x="0" y="12"/>
                  </a:lnTo>
                  <a:lnTo>
                    <a:pt x="9" y="13"/>
                  </a:lnTo>
                  <a:lnTo>
                    <a:pt x="0" y="12"/>
                  </a:lnTo>
                  <a:lnTo>
                    <a:pt x="0" y="16"/>
                  </a:lnTo>
                  <a:lnTo>
                    <a:pt x="4" y="19"/>
                  </a:lnTo>
                  <a:lnTo>
                    <a:pt x="7" y="19"/>
                  </a:lnTo>
                  <a:lnTo>
                    <a:pt x="9" y="17"/>
                  </a:lnTo>
                  <a:lnTo>
                    <a:pt x="0"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43" name="Freeform 1275"/>
            <p:cNvSpPr>
              <a:spLocks/>
            </p:cNvSpPr>
            <p:nvPr/>
          </p:nvSpPr>
          <p:spPr bwMode="auto">
            <a:xfrm>
              <a:off x="2510" y="3867"/>
              <a:ext cx="8" cy="11"/>
            </a:xfrm>
            <a:custGeom>
              <a:avLst/>
              <a:gdLst>
                <a:gd name="T0" fmla="*/ 12 w 22"/>
                <a:gd name="T1" fmla="*/ 5 h 34"/>
                <a:gd name="T2" fmla="*/ 2 w 22"/>
                <a:gd name="T3" fmla="*/ 6 h 34"/>
                <a:gd name="T4" fmla="*/ 13 w 22"/>
                <a:gd name="T5" fmla="*/ 34 h 34"/>
                <a:gd name="T6" fmla="*/ 22 w 22"/>
                <a:gd name="T7" fmla="*/ 31 h 34"/>
                <a:gd name="T8" fmla="*/ 11 w 22"/>
                <a:gd name="T9" fmla="*/ 4 h 34"/>
                <a:gd name="T10" fmla="*/ 0 w 22"/>
                <a:gd name="T11" fmla="*/ 5 h 34"/>
                <a:gd name="T12" fmla="*/ 11 w 22"/>
                <a:gd name="T13" fmla="*/ 4 h 34"/>
                <a:gd name="T14" fmla="*/ 8 w 22"/>
                <a:gd name="T15" fmla="*/ 0 h 34"/>
                <a:gd name="T16" fmla="*/ 5 w 22"/>
                <a:gd name="T17" fmla="*/ 0 h 34"/>
                <a:gd name="T18" fmla="*/ 3 w 22"/>
                <a:gd name="T19" fmla="*/ 3 h 34"/>
                <a:gd name="T20" fmla="*/ 2 w 22"/>
                <a:gd name="T21" fmla="*/ 6 h 34"/>
                <a:gd name="T22" fmla="*/ 12 w 22"/>
                <a:gd name="T23" fmla="*/ 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34">
                  <a:moveTo>
                    <a:pt x="12" y="5"/>
                  </a:moveTo>
                  <a:lnTo>
                    <a:pt x="2" y="6"/>
                  </a:lnTo>
                  <a:lnTo>
                    <a:pt x="13" y="34"/>
                  </a:lnTo>
                  <a:lnTo>
                    <a:pt x="22" y="31"/>
                  </a:lnTo>
                  <a:lnTo>
                    <a:pt x="11" y="4"/>
                  </a:lnTo>
                  <a:lnTo>
                    <a:pt x="0" y="5"/>
                  </a:lnTo>
                  <a:lnTo>
                    <a:pt x="11" y="4"/>
                  </a:lnTo>
                  <a:lnTo>
                    <a:pt x="8" y="0"/>
                  </a:lnTo>
                  <a:lnTo>
                    <a:pt x="5" y="0"/>
                  </a:lnTo>
                  <a:lnTo>
                    <a:pt x="3" y="3"/>
                  </a:lnTo>
                  <a:lnTo>
                    <a:pt x="2" y="6"/>
                  </a:lnTo>
                  <a:lnTo>
                    <a:pt x="12"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44" name="Freeform 1276"/>
            <p:cNvSpPr>
              <a:spLocks/>
            </p:cNvSpPr>
            <p:nvPr/>
          </p:nvSpPr>
          <p:spPr bwMode="auto">
            <a:xfrm>
              <a:off x="2507" y="3869"/>
              <a:ext cx="7" cy="18"/>
            </a:xfrm>
            <a:custGeom>
              <a:avLst/>
              <a:gdLst>
                <a:gd name="T0" fmla="*/ 1 w 21"/>
                <a:gd name="T1" fmla="*/ 53 h 55"/>
                <a:gd name="T2" fmla="*/ 11 w 21"/>
                <a:gd name="T3" fmla="*/ 50 h 55"/>
                <a:gd name="T4" fmla="*/ 13 w 21"/>
                <a:gd name="T5" fmla="*/ 36 h 55"/>
                <a:gd name="T6" fmla="*/ 15 w 21"/>
                <a:gd name="T7" fmla="*/ 23 h 55"/>
                <a:gd name="T8" fmla="*/ 19 w 21"/>
                <a:gd name="T9" fmla="*/ 10 h 55"/>
                <a:gd name="T10" fmla="*/ 21 w 21"/>
                <a:gd name="T11" fmla="*/ 0 h 55"/>
                <a:gd name="T12" fmla="*/ 9 w 21"/>
                <a:gd name="T13" fmla="*/ 0 h 55"/>
                <a:gd name="T14" fmla="*/ 9 w 21"/>
                <a:gd name="T15" fmla="*/ 8 h 55"/>
                <a:gd name="T16" fmla="*/ 6 w 21"/>
                <a:gd name="T17" fmla="*/ 21 h 55"/>
                <a:gd name="T18" fmla="*/ 4 w 21"/>
                <a:gd name="T19" fmla="*/ 36 h 55"/>
                <a:gd name="T20" fmla="*/ 1 w 21"/>
                <a:gd name="T21" fmla="*/ 50 h 55"/>
                <a:gd name="T22" fmla="*/ 11 w 21"/>
                <a:gd name="T23" fmla="*/ 48 h 55"/>
                <a:gd name="T24" fmla="*/ 0 w 21"/>
                <a:gd name="T25" fmla="*/ 50 h 55"/>
                <a:gd name="T26" fmla="*/ 3 w 21"/>
                <a:gd name="T27" fmla="*/ 54 h 55"/>
                <a:gd name="T28" fmla="*/ 6 w 21"/>
                <a:gd name="T29" fmla="*/ 55 h 55"/>
                <a:gd name="T30" fmla="*/ 9 w 21"/>
                <a:gd name="T31" fmla="*/ 54 h 55"/>
                <a:gd name="T32" fmla="*/ 12 w 21"/>
                <a:gd name="T33" fmla="*/ 50 h 55"/>
                <a:gd name="T34" fmla="*/ 1 w 21"/>
                <a:gd name="T35"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55">
                  <a:moveTo>
                    <a:pt x="1" y="53"/>
                  </a:moveTo>
                  <a:lnTo>
                    <a:pt x="11" y="50"/>
                  </a:lnTo>
                  <a:lnTo>
                    <a:pt x="13" y="36"/>
                  </a:lnTo>
                  <a:lnTo>
                    <a:pt x="15" y="23"/>
                  </a:lnTo>
                  <a:lnTo>
                    <a:pt x="19" y="10"/>
                  </a:lnTo>
                  <a:lnTo>
                    <a:pt x="21" y="0"/>
                  </a:lnTo>
                  <a:lnTo>
                    <a:pt x="9" y="0"/>
                  </a:lnTo>
                  <a:lnTo>
                    <a:pt x="9" y="8"/>
                  </a:lnTo>
                  <a:lnTo>
                    <a:pt x="6" y="21"/>
                  </a:lnTo>
                  <a:lnTo>
                    <a:pt x="4" y="36"/>
                  </a:lnTo>
                  <a:lnTo>
                    <a:pt x="1" y="50"/>
                  </a:lnTo>
                  <a:lnTo>
                    <a:pt x="11" y="48"/>
                  </a:lnTo>
                  <a:lnTo>
                    <a:pt x="0" y="50"/>
                  </a:lnTo>
                  <a:lnTo>
                    <a:pt x="3" y="54"/>
                  </a:lnTo>
                  <a:lnTo>
                    <a:pt x="6" y="55"/>
                  </a:lnTo>
                  <a:lnTo>
                    <a:pt x="9" y="54"/>
                  </a:lnTo>
                  <a:lnTo>
                    <a:pt x="12" y="50"/>
                  </a:lnTo>
                  <a:lnTo>
                    <a:pt x="1" y="5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45" name="Freeform 1277"/>
            <p:cNvSpPr>
              <a:spLocks/>
            </p:cNvSpPr>
            <p:nvPr/>
          </p:nvSpPr>
          <p:spPr bwMode="auto">
            <a:xfrm>
              <a:off x="2502" y="3849"/>
              <a:ext cx="9" cy="37"/>
            </a:xfrm>
            <a:custGeom>
              <a:avLst/>
              <a:gdLst>
                <a:gd name="T0" fmla="*/ 12 w 27"/>
                <a:gd name="T1" fmla="*/ 5 h 113"/>
                <a:gd name="T2" fmla="*/ 1 w 27"/>
                <a:gd name="T3" fmla="*/ 6 h 113"/>
                <a:gd name="T4" fmla="*/ 6 w 27"/>
                <a:gd name="T5" fmla="*/ 30 h 113"/>
                <a:gd name="T6" fmla="*/ 9 w 27"/>
                <a:gd name="T7" fmla="*/ 62 h 113"/>
                <a:gd name="T8" fmla="*/ 13 w 27"/>
                <a:gd name="T9" fmla="*/ 91 h 113"/>
                <a:gd name="T10" fmla="*/ 17 w 27"/>
                <a:gd name="T11" fmla="*/ 113 h 113"/>
                <a:gd name="T12" fmla="*/ 27 w 27"/>
                <a:gd name="T13" fmla="*/ 108 h 113"/>
                <a:gd name="T14" fmla="*/ 22 w 27"/>
                <a:gd name="T15" fmla="*/ 91 h 113"/>
                <a:gd name="T16" fmla="*/ 19 w 27"/>
                <a:gd name="T17" fmla="*/ 62 h 113"/>
                <a:gd name="T18" fmla="*/ 15 w 27"/>
                <a:gd name="T19" fmla="*/ 30 h 113"/>
                <a:gd name="T20" fmla="*/ 11 w 27"/>
                <a:gd name="T21" fmla="*/ 4 h 113"/>
                <a:gd name="T22" fmla="*/ 0 w 27"/>
                <a:gd name="T23" fmla="*/ 5 h 113"/>
                <a:gd name="T24" fmla="*/ 11 w 27"/>
                <a:gd name="T25" fmla="*/ 4 h 113"/>
                <a:gd name="T26" fmla="*/ 8 w 27"/>
                <a:gd name="T27" fmla="*/ 0 h 113"/>
                <a:gd name="T28" fmla="*/ 5 w 27"/>
                <a:gd name="T29" fmla="*/ 0 h 113"/>
                <a:gd name="T30" fmla="*/ 3 w 27"/>
                <a:gd name="T31" fmla="*/ 3 h 113"/>
                <a:gd name="T32" fmla="*/ 1 w 27"/>
                <a:gd name="T33" fmla="*/ 6 h 113"/>
                <a:gd name="T34" fmla="*/ 12 w 27"/>
                <a:gd name="T35" fmla="*/ 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113">
                  <a:moveTo>
                    <a:pt x="12" y="5"/>
                  </a:moveTo>
                  <a:lnTo>
                    <a:pt x="1" y="6"/>
                  </a:lnTo>
                  <a:lnTo>
                    <a:pt x="6" y="30"/>
                  </a:lnTo>
                  <a:lnTo>
                    <a:pt x="9" y="62"/>
                  </a:lnTo>
                  <a:lnTo>
                    <a:pt x="13" y="91"/>
                  </a:lnTo>
                  <a:lnTo>
                    <a:pt x="17" y="113"/>
                  </a:lnTo>
                  <a:lnTo>
                    <a:pt x="27" y="108"/>
                  </a:lnTo>
                  <a:lnTo>
                    <a:pt x="22" y="91"/>
                  </a:lnTo>
                  <a:lnTo>
                    <a:pt x="19" y="62"/>
                  </a:lnTo>
                  <a:lnTo>
                    <a:pt x="15" y="30"/>
                  </a:lnTo>
                  <a:lnTo>
                    <a:pt x="11" y="4"/>
                  </a:lnTo>
                  <a:lnTo>
                    <a:pt x="0" y="5"/>
                  </a:lnTo>
                  <a:lnTo>
                    <a:pt x="11" y="4"/>
                  </a:lnTo>
                  <a:lnTo>
                    <a:pt x="8" y="0"/>
                  </a:lnTo>
                  <a:lnTo>
                    <a:pt x="5" y="0"/>
                  </a:lnTo>
                  <a:lnTo>
                    <a:pt x="3" y="3"/>
                  </a:lnTo>
                  <a:lnTo>
                    <a:pt x="1" y="6"/>
                  </a:lnTo>
                  <a:lnTo>
                    <a:pt x="12"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46" name="Freeform 1278"/>
            <p:cNvSpPr>
              <a:spLocks/>
            </p:cNvSpPr>
            <p:nvPr/>
          </p:nvSpPr>
          <p:spPr bwMode="auto">
            <a:xfrm>
              <a:off x="2493" y="3850"/>
              <a:ext cx="13" cy="26"/>
            </a:xfrm>
            <a:custGeom>
              <a:avLst/>
              <a:gdLst>
                <a:gd name="T0" fmla="*/ 0 w 39"/>
                <a:gd name="T1" fmla="*/ 72 h 77"/>
                <a:gd name="T2" fmla="*/ 8 w 39"/>
                <a:gd name="T3" fmla="*/ 77 h 77"/>
                <a:gd name="T4" fmla="*/ 22 w 39"/>
                <a:gd name="T5" fmla="*/ 64 h 77"/>
                <a:gd name="T6" fmla="*/ 31 w 39"/>
                <a:gd name="T7" fmla="*/ 45 h 77"/>
                <a:gd name="T8" fmla="*/ 35 w 39"/>
                <a:gd name="T9" fmla="*/ 22 h 77"/>
                <a:gd name="T10" fmla="*/ 39 w 39"/>
                <a:gd name="T11" fmla="*/ 0 h 77"/>
                <a:gd name="T12" fmla="*/ 27 w 39"/>
                <a:gd name="T13" fmla="*/ 0 h 77"/>
                <a:gd name="T14" fmla="*/ 26 w 39"/>
                <a:gd name="T15" fmla="*/ 22 h 77"/>
                <a:gd name="T16" fmla="*/ 22 w 39"/>
                <a:gd name="T17" fmla="*/ 42 h 77"/>
                <a:gd name="T18" fmla="*/ 12 w 39"/>
                <a:gd name="T19" fmla="*/ 60 h 77"/>
                <a:gd name="T20" fmla="*/ 3 w 39"/>
                <a:gd name="T21" fmla="*/ 68 h 77"/>
                <a:gd name="T22" fmla="*/ 11 w 39"/>
                <a:gd name="T23" fmla="*/ 72 h 77"/>
                <a:gd name="T24" fmla="*/ 3 w 39"/>
                <a:gd name="T25" fmla="*/ 68 h 77"/>
                <a:gd name="T26" fmla="*/ 1 w 39"/>
                <a:gd name="T27" fmla="*/ 70 h 77"/>
                <a:gd name="T28" fmla="*/ 1 w 39"/>
                <a:gd name="T29" fmla="*/ 73 h 77"/>
                <a:gd name="T30" fmla="*/ 4 w 39"/>
                <a:gd name="T31" fmla="*/ 77 h 77"/>
                <a:gd name="T32" fmla="*/ 8 w 39"/>
                <a:gd name="T33" fmla="*/ 77 h 77"/>
                <a:gd name="T34" fmla="*/ 0 w 39"/>
                <a:gd name="T35" fmla="*/ 72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77">
                  <a:moveTo>
                    <a:pt x="0" y="72"/>
                  </a:moveTo>
                  <a:lnTo>
                    <a:pt x="8" y="77"/>
                  </a:lnTo>
                  <a:lnTo>
                    <a:pt x="22" y="64"/>
                  </a:lnTo>
                  <a:lnTo>
                    <a:pt x="31" y="45"/>
                  </a:lnTo>
                  <a:lnTo>
                    <a:pt x="35" y="22"/>
                  </a:lnTo>
                  <a:lnTo>
                    <a:pt x="39" y="0"/>
                  </a:lnTo>
                  <a:lnTo>
                    <a:pt x="27" y="0"/>
                  </a:lnTo>
                  <a:lnTo>
                    <a:pt x="26" y="22"/>
                  </a:lnTo>
                  <a:lnTo>
                    <a:pt x="22" y="42"/>
                  </a:lnTo>
                  <a:lnTo>
                    <a:pt x="12" y="60"/>
                  </a:lnTo>
                  <a:lnTo>
                    <a:pt x="3" y="68"/>
                  </a:lnTo>
                  <a:lnTo>
                    <a:pt x="11" y="72"/>
                  </a:lnTo>
                  <a:lnTo>
                    <a:pt x="3" y="68"/>
                  </a:lnTo>
                  <a:lnTo>
                    <a:pt x="1" y="70"/>
                  </a:lnTo>
                  <a:lnTo>
                    <a:pt x="1" y="73"/>
                  </a:lnTo>
                  <a:lnTo>
                    <a:pt x="4" y="77"/>
                  </a:lnTo>
                  <a:lnTo>
                    <a:pt x="8" y="77"/>
                  </a:lnTo>
                  <a:lnTo>
                    <a:pt x="0" y="7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47" name="Freeform 1279"/>
            <p:cNvSpPr>
              <a:spLocks/>
            </p:cNvSpPr>
            <p:nvPr/>
          </p:nvSpPr>
          <p:spPr bwMode="auto">
            <a:xfrm>
              <a:off x="2491" y="3861"/>
              <a:ext cx="6" cy="13"/>
            </a:xfrm>
            <a:custGeom>
              <a:avLst/>
              <a:gdLst>
                <a:gd name="T0" fmla="*/ 9 w 17"/>
                <a:gd name="T1" fmla="*/ 6 h 41"/>
                <a:gd name="T2" fmla="*/ 0 w 17"/>
                <a:gd name="T3" fmla="*/ 6 h 41"/>
                <a:gd name="T4" fmla="*/ 1 w 17"/>
                <a:gd name="T5" fmla="*/ 9 h 41"/>
                <a:gd name="T6" fmla="*/ 4 w 17"/>
                <a:gd name="T7" fmla="*/ 19 h 41"/>
                <a:gd name="T8" fmla="*/ 6 w 17"/>
                <a:gd name="T9" fmla="*/ 30 h 41"/>
                <a:gd name="T10" fmla="*/ 6 w 17"/>
                <a:gd name="T11" fmla="*/ 41 h 41"/>
                <a:gd name="T12" fmla="*/ 17 w 17"/>
                <a:gd name="T13" fmla="*/ 41 h 41"/>
                <a:gd name="T14" fmla="*/ 15 w 17"/>
                <a:gd name="T15" fmla="*/ 30 h 41"/>
                <a:gd name="T16" fmla="*/ 13 w 17"/>
                <a:gd name="T17" fmla="*/ 17 h 41"/>
                <a:gd name="T18" fmla="*/ 10 w 17"/>
                <a:gd name="T19" fmla="*/ 7 h 41"/>
                <a:gd name="T20" fmla="*/ 9 w 17"/>
                <a:gd name="T21" fmla="*/ 3 h 41"/>
                <a:gd name="T22" fmla="*/ 0 w 17"/>
                <a:gd name="T23" fmla="*/ 3 h 41"/>
                <a:gd name="T24" fmla="*/ 9 w 17"/>
                <a:gd name="T25" fmla="*/ 3 h 41"/>
                <a:gd name="T26" fmla="*/ 7 w 17"/>
                <a:gd name="T27" fmla="*/ 0 h 41"/>
                <a:gd name="T28" fmla="*/ 4 w 17"/>
                <a:gd name="T29" fmla="*/ 0 h 41"/>
                <a:gd name="T30" fmla="*/ 1 w 17"/>
                <a:gd name="T31" fmla="*/ 2 h 41"/>
                <a:gd name="T32" fmla="*/ 0 w 17"/>
                <a:gd name="T33" fmla="*/ 6 h 41"/>
                <a:gd name="T34" fmla="*/ 9 w 17"/>
                <a:gd name="T35"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41">
                  <a:moveTo>
                    <a:pt x="9" y="6"/>
                  </a:moveTo>
                  <a:lnTo>
                    <a:pt x="0" y="6"/>
                  </a:lnTo>
                  <a:lnTo>
                    <a:pt x="1" y="9"/>
                  </a:lnTo>
                  <a:lnTo>
                    <a:pt x="4" y="19"/>
                  </a:lnTo>
                  <a:lnTo>
                    <a:pt x="6" y="30"/>
                  </a:lnTo>
                  <a:lnTo>
                    <a:pt x="6" y="41"/>
                  </a:lnTo>
                  <a:lnTo>
                    <a:pt x="17" y="41"/>
                  </a:lnTo>
                  <a:lnTo>
                    <a:pt x="15" y="30"/>
                  </a:lnTo>
                  <a:lnTo>
                    <a:pt x="13" y="17"/>
                  </a:lnTo>
                  <a:lnTo>
                    <a:pt x="10" y="7"/>
                  </a:lnTo>
                  <a:lnTo>
                    <a:pt x="9" y="3"/>
                  </a:lnTo>
                  <a:lnTo>
                    <a:pt x="0" y="3"/>
                  </a:lnTo>
                  <a:lnTo>
                    <a:pt x="9" y="3"/>
                  </a:lnTo>
                  <a:lnTo>
                    <a:pt x="7" y="0"/>
                  </a:lnTo>
                  <a:lnTo>
                    <a:pt x="4" y="0"/>
                  </a:lnTo>
                  <a:lnTo>
                    <a:pt x="1" y="2"/>
                  </a:lnTo>
                  <a:lnTo>
                    <a:pt x="0" y="6"/>
                  </a:lnTo>
                  <a:lnTo>
                    <a:pt x="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48" name="Freeform 1280"/>
            <p:cNvSpPr>
              <a:spLocks/>
            </p:cNvSpPr>
            <p:nvPr/>
          </p:nvSpPr>
          <p:spPr bwMode="auto">
            <a:xfrm>
              <a:off x="2485" y="3862"/>
              <a:ext cx="9" cy="16"/>
            </a:xfrm>
            <a:custGeom>
              <a:avLst/>
              <a:gdLst>
                <a:gd name="T0" fmla="*/ 1 w 26"/>
                <a:gd name="T1" fmla="*/ 48 h 50"/>
                <a:gd name="T2" fmla="*/ 9 w 26"/>
                <a:gd name="T3" fmla="*/ 46 h 50"/>
                <a:gd name="T4" fmla="*/ 26 w 26"/>
                <a:gd name="T5" fmla="*/ 3 h 50"/>
                <a:gd name="T6" fmla="*/ 17 w 26"/>
                <a:gd name="T7" fmla="*/ 0 h 50"/>
                <a:gd name="T8" fmla="*/ 0 w 26"/>
                <a:gd name="T9" fmla="*/ 44 h 50"/>
                <a:gd name="T10" fmla="*/ 8 w 26"/>
                <a:gd name="T11" fmla="*/ 42 h 50"/>
                <a:gd name="T12" fmla="*/ 0 w 26"/>
                <a:gd name="T13" fmla="*/ 44 h 50"/>
                <a:gd name="T14" fmla="*/ 1 w 26"/>
                <a:gd name="T15" fmla="*/ 47 h 50"/>
                <a:gd name="T16" fmla="*/ 3 w 26"/>
                <a:gd name="T17" fmla="*/ 50 h 50"/>
                <a:gd name="T18" fmla="*/ 7 w 26"/>
                <a:gd name="T19" fmla="*/ 48 h 50"/>
                <a:gd name="T20" fmla="*/ 9 w 26"/>
                <a:gd name="T21" fmla="*/ 46 h 50"/>
                <a:gd name="T22" fmla="*/ 1 w 26"/>
                <a:gd name="T23" fmla="*/ 4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50">
                  <a:moveTo>
                    <a:pt x="1" y="48"/>
                  </a:moveTo>
                  <a:lnTo>
                    <a:pt x="9" y="46"/>
                  </a:lnTo>
                  <a:lnTo>
                    <a:pt x="26" y="3"/>
                  </a:lnTo>
                  <a:lnTo>
                    <a:pt x="17" y="0"/>
                  </a:lnTo>
                  <a:lnTo>
                    <a:pt x="0" y="44"/>
                  </a:lnTo>
                  <a:lnTo>
                    <a:pt x="8" y="42"/>
                  </a:lnTo>
                  <a:lnTo>
                    <a:pt x="0" y="44"/>
                  </a:lnTo>
                  <a:lnTo>
                    <a:pt x="1" y="47"/>
                  </a:lnTo>
                  <a:lnTo>
                    <a:pt x="3" y="50"/>
                  </a:lnTo>
                  <a:lnTo>
                    <a:pt x="7" y="48"/>
                  </a:lnTo>
                  <a:lnTo>
                    <a:pt x="9" y="46"/>
                  </a:lnTo>
                  <a:lnTo>
                    <a:pt x="1" y="4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49" name="Freeform 1281"/>
            <p:cNvSpPr>
              <a:spLocks/>
            </p:cNvSpPr>
            <p:nvPr/>
          </p:nvSpPr>
          <p:spPr bwMode="auto">
            <a:xfrm>
              <a:off x="2455" y="3869"/>
              <a:ext cx="33" cy="9"/>
            </a:xfrm>
            <a:custGeom>
              <a:avLst/>
              <a:gdLst>
                <a:gd name="T0" fmla="*/ 3 w 98"/>
                <a:gd name="T1" fmla="*/ 12 h 26"/>
                <a:gd name="T2" fmla="*/ 4 w 98"/>
                <a:gd name="T3" fmla="*/ 12 h 26"/>
                <a:gd name="T4" fmla="*/ 14 w 98"/>
                <a:gd name="T5" fmla="*/ 12 h 26"/>
                <a:gd name="T6" fmla="*/ 26 w 98"/>
                <a:gd name="T7" fmla="*/ 12 h 26"/>
                <a:gd name="T8" fmla="*/ 40 w 98"/>
                <a:gd name="T9" fmla="*/ 10 h 26"/>
                <a:gd name="T10" fmla="*/ 52 w 98"/>
                <a:gd name="T11" fmla="*/ 13 h 26"/>
                <a:gd name="T12" fmla="*/ 65 w 98"/>
                <a:gd name="T13" fmla="*/ 15 h 26"/>
                <a:gd name="T14" fmla="*/ 76 w 98"/>
                <a:gd name="T15" fmla="*/ 17 h 26"/>
                <a:gd name="T16" fmla="*/ 84 w 98"/>
                <a:gd name="T17" fmla="*/ 22 h 26"/>
                <a:gd name="T18" fmla="*/ 91 w 98"/>
                <a:gd name="T19" fmla="*/ 26 h 26"/>
                <a:gd name="T20" fmla="*/ 98 w 98"/>
                <a:gd name="T21" fmla="*/ 20 h 26"/>
                <a:gd name="T22" fmla="*/ 89 w 98"/>
                <a:gd name="T23" fmla="*/ 13 h 26"/>
                <a:gd name="T24" fmla="*/ 78 w 98"/>
                <a:gd name="T25" fmla="*/ 8 h 26"/>
                <a:gd name="T26" fmla="*/ 65 w 98"/>
                <a:gd name="T27" fmla="*/ 6 h 26"/>
                <a:gd name="T28" fmla="*/ 52 w 98"/>
                <a:gd name="T29" fmla="*/ 4 h 26"/>
                <a:gd name="T30" fmla="*/ 40 w 98"/>
                <a:gd name="T31" fmla="*/ 1 h 26"/>
                <a:gd name="T32" fmla="*/ 26 w 98"/>
                <a:gd name="T33" fmla="*/ 0 h 26"/>
                <a:gd name="T34" fmla="*/ 14 w 98"/>
                <a:gd name="T35" fmla="*/ 0 h 26"/>
                <a:gd name="T36" fmla="*/ 4 w 98"/>
                <a:gd name="T37" fmla="*/ 2 h 26"/>
                <a:gd name="T38" fmla="*/ 5 w 98"/>
                <a:gd name="T39" fmla="*/ 2 h 26"/>
                <a:gd name="T40" fmla="*/ 4 w 98"/>
                <a:gd name="T41" fmla="*/ 2 h 26"/>
                <a:gd name="T42" fmla="*/ 1 w 98"/>
                <a:gd name="T43" fmla="*/ 4 h 26"/>
                <a:gd name="T44" fmla="*/ 0 w 98"/>
                <a:gd name="T45" fmla="*/ 7 h 26"/>
                <a:gd name="T46" fmla="*/ 1 w 98"/>
                <a:gd name="T47" fmla="*/ 10 h 26"/>
                <a:gd name="T48" fmla="*/ 4 w 98"/>
                <a:gd name="T49" fmla="*/ 12 h 26"/>
                <a:gd name="T50" fmla="*/ 3 w 98"/>
                <a:gd name="T51"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8" h="26">
                  <a:moveTo>
                    <a:pt x="3" y="12"/>
                  </a:moveTo>
                  <a:lnTo>
                    <a:pt x="4" y="12"/>
                  </a:lnTo>
                  <a:lnTo>
                    <a:pt x="14" y="12"/>
                  </a:lnTo>
                  <a:lnTo>
                    <a:pt x="26" y="12"/>
                  </a:lnTo>
                  <a:lnTo>
                    <a:pt x="40" y="10"/>
                  </a:lnTo>
                  <a:lnTo>
                    <a:pt x="52" y="13"/>
                  </a:lnTo>
                  <a:lnTo>
                    <a:pt x="65" y="15"/>
                  </a:lnTo>
                  <a:lnTo>
                    <a:pt x="76" y="17"/>
                  </a:lnTo>
                  <a:lnTo>
                    <a:pt x="84" y="22"/>
                  </a:lnTo>
                  <a:lnTo>
                    <a:pt x="91" y="26"/>
                  </a:lnTo>
                  <a:lnTo>
                    <a:pt x="98" y="20"/>
                  </a:lnTo>
                  <a:lnTo>
                    <a:pt x="89" y="13"/>
                  </a:lnTo>
                  <a:lnTo>
                    <a:pt x="78" y="8"/>
                  </a:lnTo>
                  <a:lnTo>
                    <a:pt x="65" y="6"/>
                  </a:lnTo>
                  <a:lnTo>
                    <a:pt x="52" y="4"/>
                  </a:lnTo>
                  <a:lnTo>
                    <a:pt x="40" y="1"/>
                  </a:lnTo>
                  <a:lnTo>
                    <a:pt x="26" y="0"/>
                  </a:lnTo>
                  <a:lnTo>
                    <a:pt x="14" y="0"/>
                  </a:lnTo>
                  <a:lnTo>
                    <a:pt x="4" y="2"/>
                  </a:lnTo>
                  <a:lnTo>
                    <a:pt x="5" y="2"/>
                  </a:lnTo>
                  <a:lnTo>
                    <a:pt x="4" y="2"/>
                  </a:lnTo>
                  <a:lnTo>
                    <a:pt x="1" y="4"/>
                  </a:lnTo>
                  <a:lnTo>
                    <a:pt x="0" y="7"/>
                  </a:lnTo>
                  <a:lnTo>
                    <a:pt x="1" y="10"/>
                  </a:lnTo>
                  <a:lnTo>
                    <a:pt x="4" y="12"/>
                  </a:lnTo>
                  <a:lnTo>
                    <a:pt x="3"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50" name="Freeform 1282"/>
            <p:cNvSpPr>
              <a:spLocks/>
            </p:cNvSpPr>
            <p:nvPr/>
          </p:nvSpPr>
          <p:spPr bwMode="auto">
            <a:xfrm>
              <a:off x="2423" y="3866"/>
              <a:ext cx="34" cy="7"/>
            </a:xfrm>
            <a:custGeom>
              <a:avLst/>
              <a:gdLst>
                <a:gd name="T0" fmla="*/ 0 w 103"/>
                <a:gd name="T1" fmla="*/ 9 h 22"/>
                <a:gd name="T2" fmla="*/ 6 w 103"/>
                <a:gd name="T3" fmla="*/ 14 h 22"/>
                <a:gd name="T4" fmla="*/ 13 w 103"/>
                <a:gd name="T5" fmla="*/ 11 h 22"/>
                <a:gd name="T6" fmla="*/ 24 w 103"/>
                <a:gd name="T7" fmla="*/ 11 h 22"/>
                <a:gd name="T8" fmla="*/ 37 w 103"/>
                <a:gd name="T9" fmla="*/ 11 h 22"/>
                <a:gd name="T10" fmla="*/ 51 w 103"/>
                <a:gd name="T11" fmla="*/ 11 h 22"/>
                <a:gd name="T12" fmla="*/ 64 w 103"/>
                <a:gd name="T13" fmla="*/ 14 h 22"/>
                <a:gd name="T14" fmla="*/ 78 w 103"/>
                <a:gd name="T15" fmla="*/ 16 h 22"/>
                <a:gd name="T16" fmla="*/ 90 w 103"/>
                <a:gd name="T17" fmla="*/ 18 h 22"/>
                <a:gd name="T18" fmla="*/ 101 w 103"/>
                <a:gd name="T19" fmla="*/ 22 h 22"/>
                <a:gd name="T20" fmla="*/ 103 w 103"/>
                <a:gd name="T21" fmla="*/ 12 h 22"/>
                <a:gd name="T22" fmla="*/ 92 w 103"/>
                <a:gd name="T23" fmla="*/ 9 h 22"/>
                <a:gd name="T24" fmla="*/ 78 w 103"/>
                <a:gd name="T25" fmla="*/ 7 h 22"/>
                <a:gd name="T26" fmla="*/ 64 w 103"/>
                <a:gd name="T27" fmla="*/ 4 h 22"/>
                <a:gd name="T28" fmla="*/ 51 w 103"/>
                <a:gd name="T29" fmla="*/ 2 h 22"/>
                <a:gd name="T30" fmla="*/ 37 w 103"/>
                <a:gd name="T31" fmla="*/ 0 h 22"/>
                <a:gd name="T32" fmla="*/ 24 w 103"/>
                <a:gd name="T33" fmla="*/ 0 h 22"/>
                <a:gd name="T34" fmla="*/ 13 w 103"/>
                <a:gd name="T35" fmla="*/ 2 h 22"/>
                <a:gd name="T36" fmla="*/ 4 w 103"/>
                <a:gd name="T37" fmla="*/ 4 h 22"/>
                <a:gd name="T38" fmla="*/ 9 w 103"/>
                <a:gd name="T39" fmla="*/ 9 h 22"/>
                <a:gd name="T40" fmla="*/ 4 w 103"/>
                <a:gd name="T41" fmla="*/ 4 h 22"/>
                <a:gd name="T42" fmla="*/ 1 w 103"/>
                <a:gd name="T43" fmla="*/ 7 h 22"/>
                <a:gd name="T44" fmla="*/ 0 w 103"/>
                <a:gd name="T45" fmla="*/ 10 h 22"/>
                <a:gd name="T46" fmla="*/ 3 w 103"/>
                <a:gd name="T47" fmla="*/ 12 h 22"/>
                <a:gd name="T48" fmla="*/ 6 w 103"/>
                <a:gd name="T49" fmla="*/ 14 h 22"/>
                <a:gd name="T50" fmla="*/ 0 w 103"/>
                <a:gd name="T51"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3" h="22">
                  <a:moveTo>
                    <a:pt x="0" y="9"/>
                  </a:moveTo>
                  <a:lnTo>
                    <a:pt x="6" y="14"/>
                  </a:lnTo>
                  <a:lnTo>
                    <a:pt x="13" y="11"/>
                  </a:lnTo>
                  <a:lnTo>
                    <a:pt x="24" y="11"/>
                  </a:lnTo>
                  <a:lnTo>
                    <a:pt x="37" y="11"/>
                  </a:lnTo>
                  <a:lnTo>
                    <a:pt x="51" y="11"/>
                  </a:lnTo>
                  <a:lnTo>
                    <a:pt x="64" y="14"/>
                  </a:lnTo>
                  <a:lnTo>
                    <a:pt x="78" y="16"/>
                  </a:lnTo>
                  <a:lnTo>
                    <a:pt x="90" y="18"/>
                  </a:lnTo>
                  <a:lnTo>
                    <a:pt x="101" y="22"/>
                  </a:lnTo>
                  <a:lnTo>
                    <a:pt x="103" y="12"/>
                  </a:lnTo>
                  <a:lnTo>
                    <a:pt x="92" y="9"/>
                  </a:lnTo>
                  <a:lnTo>
                    <a:pt x="78" y="7"/>
                  </a:lnTo>
                  <a:lnTo>
                    <a:pt x="64" y="4"/>
                  </a:lnTo>
                  <a:lnTo>
                    <a:pt x="51" y="2"/>
                  </a:lnTo>
                  <a:lnTo>
                    <a:pt x="37" y="0"/>
                  </a:lnTo>
                  <a:lnTo>
                    <a:pt x="24" y="0"/>
                  </a:lnTo>
                  <a:lnTo>
                    <a:pt x="13" y="2"/>
                  </a:lnTo>
                  <a:lnTo>
                    <a:pt x="4" y="4"/>
                  </a:lnTo>
                  <a:lnTo>
                    <a:pt x="9" y="9"/>
                  </a:lnTo>
                  <a:lnTo>
                    <a:pt x="4" y="4"/>
                  </a:lnTo>
                  <a:lnTo>
                    <a:pt x="1" y="7"/>
                  </a:lnTo>
                  <a:lnTo>
                    <a:pt x="0" y="10"/>
                  </a:lnTo>
                  <a:lnTo>
                    <a:pt x="3" y="12"/>
                  </a:lnTo>
                  <a:lnTo>
                    <a:pt x="6" y="14"/>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51" name="Freeform 1283"/>
            <p:cNvSpPr>
              <a:spLocks/>
            </p:cNvSpPr>
            <p:nvPr/>
          </p:nvSpPr>
          <p:spPr bwMode="auto">
            <a:xfrm>
              <a:off x="2412" y="3861"/>
              <a:ext cx="14" cy="8"/>
            </a:xfrm>
            <a:custGeom>
              <a:avLst/>
              <a:gdLst>
                <a:gd name="T0" fmla="*/ 6 w 41"/>
                <a:gd name="T1" fmla="*/ 9 h 23"/>
                <a:gd name="T2" fmla="*/ 4 w 41"/>
                <a:gd name="T3" fmla="*/ 9 h 23"/>
                <a:gd name="T4" fmla="*/ 12 w 41"/>
                <a:gd name="T5" fmla="*/ 13 h 23"/>
                <a:gd name="T6" fmla="*/ 21 w 41"/>
                <a:gd name="T7" fmla="*/ 17 h 23"/>
                <a:gd name="T8" fmla="*/ 30 w 41"/>
                <a:gd name="T9" fmla="*/ 21 h 23"/>
                <a:gd name="T10" fmla="*/ 32 w 41"/>
                <a:gd name="T11" fmla="*/ 23 h 23"/>
                <a:gd name="T12" fmla="*/ 41 w 41"/>
                <a:gd name="T13" fmla="*/ 23 h 23"/>
                <a:gd name="T14" fmla="*/ 35 w 41"/>
                <a:gd name="T15" fmla="*/ 14 h 23"/>
                <a:gd name="T16" fmla="*/ 25 w 41"/>
                <a:gd name="T17" fmla="*/ 8 h 23"/>
                <a:gd name="T18" fmla="*/ 14 w 41"/>
                <a:gd name="T19" fmla="*/ 4 h 23"/>
                <a:gd name="T20" fmla="*/ 6 w 41"/>
                <a:gd name="T21" fmla="*/ 0 h 23"/>
                <a:gd name="T22" fmla="*/ 4 w 41"/>
                <a:gd name="T23" fmla="*/ 0 h 23"/>
                <a:gd name="T24" fmla="*/ 6 w 41"/>
                <a:gd name="T25" fmla="*/ 0 h 23"/>
                <a:gd name="T26" fmla="*/ 2 w 41"/>
                <a:gd name="T27" fmla="*/ 1 h 23"/>
                <a:gd name="T28" fmla="*/ 0 w 41"/>
                <a:gd name="T29" fmla="*/ 4 h 23"/>
                <a:gd name="T30" fmla="*/ 1 w 41"/>
                <a:gd name="T31" fmla="*/ 7 h 23"/>
                <a:gd name="T32" fmla="*/ 4 w 41"/>
                <a:gd name="T33" fmla="*/ 9 h 23"/>
                <a:gd name="T34" fmla="*/ 6 w 41"/>
                <a:gd name="T35"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 h="23">
                  <a:moveTo>
                    <a:pt x="6" y="9"/>
                  </a:moveTo>
                  <a:lnTo>
                    <a:pt x="4" y="9"/>
                  </a:lnTo>
                  <a:lnTo>
                    <a:pt x="12" y="13"/>
                  </a:lnTo>
                  <a:lnTo>
                    <a:pt x="21" y="17"/>
                  </a:lnTo>
                  <a:lnTo>
                    <a:pt x="30" y="21"/>
                  </a:lnTo>
                  <a:lnTo>
                    <a:pt x="32" y="23"/>
                  </a:lnTo>
                  <a:lnTo>
                    <a:pt x="41" y="23"/>
                  </a:lnTo>
                  <a:lnTo>
                    <a:pt x="35" y="14"/>
                  </a:lnTo>
                  <a:lnTo>
                    <a:pt x="25" y="8"/>
                  </a:lnTo>
                  <a:lnTo>
                    <a:pt x="14" y="4"/>
                  </a:lnTo>
                  <a:lnTo>
                    <a:pt x="6" y="0"/>
                  </a:lnTo>
                  <a:lnTo>
                    <a:pt x="4" y="0"/>
                  </a:lnTo>
                  <a:lnTo>
                    <a:pt x="6" y="0"/>
                  </a:lnTo>
                  <a:lnTo>
                    <a:pt x="2" y="1"/>
                  </a:lnTo>
                  <a:lnTo>
                    <a:pt x="0" y="4"/>
                  </a:lnTo>
                  <a:lnTo>
                    <a:pt x="1" y="7"/>
                  </a:lnTo>
                  <a:lnTo>
                    <a:pt x="4" y="9"/>
                  </a:lnTo>
                  <a:lnTo>
                    <a:pt x="6"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52" name="Freeform 1284"/>
            <p:cNvSpPr>
              <a:spLocks/>
            </p:cNvSpPr>
            <p:nvPr/>
          </p:nvSpPr>
          <p:spPr bwMode="auto">
            <a:xfrm>
              <a:off x="2398" y="3861"/>
              <a:ext cx="16" cy="5"/>
            </a:xfrm>
            <a:custGeom>
              <a:avLst/>
              <a:gdLst>
                <a:gd name="T0" fmla="*/ 5 w 47"/>
                <a:gd name="T1" fmla="*/ 12 h 14"/>
                <a:gd name="T2" fmla="*/ 5 w 47"/>
                <a:gd name="T3" fmla="*/ 12 h 14"/>
                <a:gd name="T4" fmla="*/ 10 w 47"/>
                <a:gd name="T5" fmla="*/ 12 h 14"/>
                <a:gd name="T6" fmla="*/ 16 w 47"/>
                <a:gd name="T7" fmla="*/ 13 h 14"/>
                <a:gd name="T8" fmla="*/ 21 w 47"/>
                <a:gd name="T9" fmla="*/ 14 h 14"/>
                <a:gd name="T10" fmla="*/ 25 w 47"/>
                <a:gd name="T11" fmla="*/ 14 h 14"/>
                <a:gd name="T12" fmla="*/ 30 w 47"/>
                <a:gd name="T13" fmla="*/ 14 h 14"/>
                <a:gd name="T14" fmla="*/ 34 w 47"/>
                <a:gd name="T15" fmla="*/ 13 h 14"/>
                <a:gd name="T16" fmla="*/ 41 w 47"/>
                <a:gd name="T17" fmla="*/ 12 h 14"/>
                <a:gd name="T18" fmla="*/ 47 w 47"/>
                <a:gd name="T19" fmla="*/ 9 h 14"/>
                <a:gd name="T20" fmla="*/ 45 w 47"/>
                <a:gd name="T21" fmla="*/ 0 h 14"/>
                <a:gd name="T22" fmla="*/ 39 w 47"/>
                <a:gd name="T23" fmla="*/ 2 h 14"/>
                <a:gd name="T24" fmla="*/ 34 w 47"/>
                <a:gd name="T25" fmla="*/ 4 h 14"/>
                <a:gd name="T26" fmla="*/ 30 w 47"/>
                <a:gd name="T27" fmla="*/ 2 h 14"/>
                <a:gd name="T28" fmla="*/ 25 w 47"/>
                <a:gd name="T29" fmla="*/ 2 h 14"/>
                <a:gd name="T30" fmla="*/ 21 w 47"/>
                <a:gd name="T31" fmla="*/ 2 h 14"/>
                <a:gd name="T32" fmla="*/ 16 w 47"/>
                <a:gd name="T33" fmla="*/ 4 h 14"/>
                <a:gd name="T34" fmla="*/ 10 w 47"/>
                <a:gd name="T35" fmla="*/ 2 h 14"/>
                <a:gd name="T36" fmla="*/ 5 w 47"/>
                <a:gd name="T37" fmla="*/ 2 h 14"/>
                <a:gd name="T38" fmla="*/ 5 w 47"/>
                <a:gd name="T39" fmla="*/ 2 h 14"/>
                <a:gd name="T40" fmla="*/ 5 w 47"/>
                <a:gd name="T41" fmla="*/ 2 h 14"/>
                <a:gd name="T42" fmla="*/ 1 w 47"/>
                <a:gd name="T43" fmla="*/ 4 h 14"/>
                <a:gd name="T44" fmla="*/ 0 w 47"/>
                <a:gd name="T45" fmla="*/ 7 h 14"/>
                <a:gd name="T46" fmla="*/ 1 w 47"/>
                <a:gd name="T47" fmla="*/ 10 h 14"/>
                <a:gd name="T48" fmla="*/ 5 w 47"/>
                <a:gd name="T49"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7" h="14">
                  <a:moveTo>
                    <a:pt x="5" y="12"/>
                  </a:moveTo>
                  <a:lnTo>
                    <a:pt x="5" y="12"/>
                  </a:lnTo>
                  <a:lnTo>
                    <a:pt x="10" y="12"/>
                  </a:lnTo>
                  <a:lnTo>
                    <a:pt x="16" y="13"/>
                  </a:lnTo>
                  <a:lnTo>
                    <a:pt x="21" y="14"/>
                  </a:lnTo>
                  <a:lnTo>
                    <a:pt x="25" y="14"/>
                  </a:lnTo>
                  <a:lnTo>
                    <a:pt x="30" y="14"/>
                  </a:lnTo>
                  <a:lnTo>
                    <a:pt x="34" y="13"/>
                  </a:lnTo>
                  <a:lnTo>
                    <a:pt x="41" y="12"/>
                  </a:lnTo>
                  <a:lnTo>
                    <a:pt x="47" y="9"/>
                  </a:lnTo>
                  <a:lnTo>
                    <a:pt x="45" y="0"/>
                  </a:lnTo>
                  <a:lnTo>
                    <a:pt x="39" y="2"/>
                  </a:lnTo>
                  <a:lnTo>
                    <a:pt x="34" y="4"/>
                  </a:lnTo>
                  <a:lnTo>
                    <a:pt x="30" y="2"/>
                  </a:lnTo>
                  <a:lnTo>
                    <a:pt x="25" y="2"/>
                  </a:lnTo>
                  <a:lnTo>
                    <a:pt x="21" y="2"/>
                  </a:lnTo>
                  <a:lnTo>
                    <a:pt x="16" y="4"/>
                  </a:lnTo>
                  <a:lnTo>
                    <a:pt x="10" y="2"/>
                  </a:lnTo>
                  <a:lnTo>
                    <a:pt x="5" y="2"/>
                  </a:lnTo>
                  <a:lnTo>
                    <a:pt x="5" y="2"/>
                  </a:lnTo>
                  <a:lnTo>
                    <a:pt x="5" y="2"/>
                  </a:lnTo>
                  <a:lnTo>
                    <a:pt x="1" y="4"/>
                  </a:lnTo>
                  <a:lnTo>
                    <a:pt x="0" y="7"/>
                  </a:lnTo>
                  <a:lnTo>
                    <a:pt x="1" y="10"/>
                  </a:lnTo>
                  <a:lnTo>
                    <a:pt x="5"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53" name="Freeform 1285"/>
            <p:cNvSpPr>
              <a:spLocks/>
            </p:cNvSpPr>
            <p:nvPr/>
          </p:nvSpPr>
          <p:spPr bwMode="auto">
            <a:xfrm>
              <a:off x="2382" y="3858"/>
              <a:ext cx="18" cy="7"/>
            </a:xfrm>
            <a:custGeom>
              <a:avLst/>
              <a:gdLst>
                <a:gd name="T0" fmla="*/ 4 w 54"/>
                <a:gd name="T1" fmla="*/ 9 h 22"/>
                <a:gd name="T2" fmla="*/ 4 w 54"/>
                <a:gd name="T3" fmla="*/ 9 h 22"/>
                <a:gd name="T4" fmla="*/ 8 w 54"/>
                <a:gd name="T5" fmla="*/ 10 h 22"/>
                <a:gd name="T6" fmla="*/ 15 w 54"/>
                <a:gd name="T7" fmla="*/ 11 h 22"/>
                <a:gd name="T8" fmla="*/ 19 w 54"/>
                <a:gd name="T9" fmla="*/ 12 h 22"/>
                <a:gd name="T10" fmla="*/ 26 w 54"/>
                <a:gd name="T11" fmla="*/ 15 h 22"/>
                <a:gd name="T12" fmla="*/ 33 w 54"/>
                <a:gd name="T13" fmla="*/ 17 h 22"/>
                <a:gd name="T14" fmla="*/ 40 w 54"/>
                <a:gd name="T15" fmla="*/ 19 h 22"/>
                <a:gd name="T16" fmla="*/ 48 w 54"/>
                <a:gd name="T17" fmla="*/ 20 h 22"/>
                <a:gd name="T18" fmla="*/ 54 w 54"/>
                <a:gd name="T19" fmla="*/ 22 h 22"/>
                <a:gd name="T20" fmla="*/ 54 w 54"/>
                <a:gd name="T21" fmla="*/ 12 h 22"/>
                <a:gd name="T22" fmla="*/ 48 w 54"/>
                <a:gd name="T23" fmla="*/ 11 h 22"/>
                <a:gd name="T24" fmla="*/ 42 w 54"/>
                <a:gd name="T25" fmla="*/ 10 h 22"/>
                <a:gd name="T26" fmla="*/ 35 w 54"/>
                <a:gd name="T27" fmla="*/ 8 h 22"/>
                <a:gd name="T28" fmla="*/ 28 w 54"/>
                <a:gd name="T29" fmla="*/ 6 h 22"/>
                <a:gd name="T30" fmla="*/ 21 w 54"/>
                <a:gd name="T31" fmla="*/ 3 h 22"/>
                <a:gd name="T32" fmla="*/ 15 w 54"/>
                <a:gd name="T33" fmla="*/ 2 h 22"/>
                <a:gd name="T34" fmla="*/ 10 w 54"/>
                <a:gd name="T35" fmla="*/ 1 h 22"/>
                <a:gd name="T36" fmla="*/ 4 w 54"/>
                <a:gd name="T37" fmla="*/ 0 h 22"/>
                <a:gd name="T38" fmla="*/ 4 w 54"/>
                <a:gd name="T39" fmla="*/ 0 h 22"/>
                <a:gd name="T40" fmla="*/ 4 w 54"/>
                <a:gd name="T41" fmla="*/ 0 h 22"/>
                <a:gd name="T42" fmla="*/ 1 w 54"/>
                <a:gd name="T43" fmla="*/ 1 h 22"/>
                <a:gd name="T44" fmla="*/ 0 w 54"/>
                <a:gd name="T45" fmla="*/ 4 h 22"/>
                <a:gd name="T46" fmla="*/ 1 w 54"/>
                <a:gd name="T47" fmla="*/ 8 h 22"/>
                <a:gd name="T48" fmla="*/ 4 w 54"/>
                <a:gd name="T49"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4" h="22">
                  <a:moveTo>
                    <a:pt x="4" y="9"/>
                  </a:moveTo>
                  <a:lnTo>
                    <a:pt x="4" y="9"/>
                  </a:lnTo>
                  <a:lnTo>
                    <a:pt x="8" y="10"/>
                  </a:lnTo>
                  <a:lnTo>
                    <a:pt x="15" y="11"/>
                  </a:lnTo>
                  <a:lnTo>
                    <a:pt x="19" y="12"/>
                  </a:lnTo>
                  <a:lnTo>
                    <a:pt x="26" y="15"/>
                  </a:lnTo>
                  <a:lnTo>
                    <a:pt x="33" y="17"/>
                  </a:lnTo>
                  <a:lnTo>
                    <a:pt x="40" y="19"/>
                  </a:lnTo>
                  <a:lnTo>
                    <a:pt x="48" y="20"/>
                  </a:lnTo>
                  <a:lnTo>
                    <a:pt x="54" y="22"/>
                  </a:lnTo>
                  <a:lnTo>
                    <a:pt x="54" y="12"/>
                  </a:lnTo>
                  <a:lnTo>
                    <a:pt x="48" y="11"/>
                  </a:lnTo>
                  <a:lnTo>
                    <a:pt x="42" y="10"/>
                  </a:lnTo>
                  <a:lnTo>
                    <a:pt x="35" y="8"/>
                  </a:lnTo>
                  <a:lnTo>
                    <a:pt x="28" y="6"/>
                  </a:lnTo>
                  <a:lnTo>
                    <a:pt x="21" y="3"/>
                  </a:lnTo>
                  <a:lnTo>
                    <a:pt x="15" y="2"/>
                  </a:lnTo>
                  <a:lnTo>
                    <a:pt x="10" y="1"/>
                  </a:lnTo>
                  <a:lnTo>
                    <a:pt x="4" y="0"/>
                  </a:lnTo>
                  <a:lnTo>
                    <a:pt x="4" y="0"/>
                  </a:lnTo>
                  <a:lnTo>
                    <a:pt x="4" y="0"/>
                  </a:lnTo>
                  <a:lnTo>
                    <a:pt x="1" y="1"/>
                  </a:lnTo>
                  <a:lnTo>
                    <a:pt x="0" y="4"/>
                  </a:lnTo>
                  <a:lnTo>
                    <a:pt x="1" y="8"/>
                  </a:lnTo>
                  <a:lnTo>
                    <a:pt x="4"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54" name="Freeform 1286"/>
            <p:cNvSpPr>
              <a:spLocks/>
            </p:cNvSpPr>
            <p:nvPr/>
          </p:nvSpPr>
          <p:spPr bwMode="auto">
            <a:xfrm>
              <a:off x="2375" y="3858"/>
              <a:ext cx="8" cy="5"/>
            </a:xfrm>
            <a:custGeom>
              <a:avLst/>
              <a:gdLst>
                <a:gd name="T0" fmla="*/ 0 w 24"/>
                <a:gd name="T1" fmla="*/ 16 h 16"/>
                <a:gd name="T2" fmla="*/ 0 w 24"/>
                <a:gd name="T3" fmla="*/ 16 h 16"/>
                <a:gd name="T4" fmla="*/ 7 w 24"/>
                <a:gd name="T5" fmla="*/ 14 h 16"/>
                <a:gd name="T6" fmla="*/ 15 w 24"/>
                <a:gd name="T7" fmla="*/ 12 h 16"/>
                <a:gd name="T8" fmla="*/ 21 w 24"/>
                <a:gd name="T9" fmla="*/ 10 h 16"/>
                <a:gd name="T10" fmla="*/ 24 w 24"/>
                <a:gd name="T11" fmla="*/ 9 h 16"/>
                <a:gd name="T12" fmla="*/ 24 w 24"/>
                <a:gd name="T13" fmla="*/ 0 h 16"/>
                <a:gd name="T14" fmla="*/ 19 w 24"/>
                <a:gd name="T15" fmla="*/ 1 h 16"/>
                <a:gd name="T16" fmla="*/ 13 w 24"/>
                <a:gd name="T17" fmla="*/ 3 h 16"/>
                <a:gd name="T18" fmla="*/ 7 w 24"/>
                <a:gd name="T19" fmla="*/ 4 h 16"/>
                <a:gd name="T20" fmla="*/ 0 w 24"/>
                <a:gd name="T21" fmla="*/ 4 h 16"/>
                <a:gd name="T22" fmla="*/ 0 w 24"/>
                <a:gd name="T23" fmla="*/ 4 h 16"/>
                <a:gd name="T24" fmla="*/ 0 w 24"/>
                <a:gd name="T25"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16">
                  <a:moveTo>
                    <a:pt x="0" y="16"/>
                  </a:moveTo>
                  <a:lnTo>
                    <a:pt x="0" y="16"/>
                  </a:lnTo>
                  <a:lnTo>
                    <a:pt x="7" y="14"/>
                  </a:lnTo>
                  <a:lnTo>
                    <a:pt x="15" y="12"/>
                  </a:lnTo>
                  <a:lnTo>
                    <a:pt x="21" y="10"/>
                  </a:lnTo>
                  <a:lnTo>
                    <a:pt x="24" y="9"/>
                  </a:lnTo>
                  <a:lnTo>
                    <a:pt x="24" y="0"/>
                  </a:lnTo>
                  <a:lnTo>
                    <a:pt x="19" y="1"/>
                  </a:lnTo>
                  <a:lnTo>
                    <a:pt x="13" y="3"/>
                  </a:lnTo>
                  <a:lnTo>
                    <a:pt x="7" y="4"/>
                  </a:lnTo>
                  <a:lnTo>
                    <a:pt x="0" y="4"/>
                  </a:lnTo>
                  <a:lnTo>
                    <a:pt x="0" y="4"/>
                  </a:lnTo>
                  <a:lnTo>
                    <a:pt x="0"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55" name="Freeform 1287"/>
            <p:cNvSpPr>
              <a:spLocks/>
            </p:cNvSpPr>
            <p:nvPr/>
          </p:nvSpPr>
          <p:spPr bwMode="auto">
            <a:xfrm>
              <a:off x="2354" y="3855"/>
              <a:ext cx="21" cy="8"/>
            </a:xfrm>
            <a:custGeom>
              <a:avLst/>
              <a:gdLst>
                <a:gd name="T0" fmla="*/ 5 w 65"/>
                <a:gd name="T1" fmla="*/ 9 h 24"/>
                <a:gd name="T2" fmla="*/ 2 w 65"/>
                <a:gd name="T3" fmla="*/ 9 h 24"/>
                <a:gd name="T4" fmla="*/ 10 w 65"/>
                <a:gd name="T5" fmla="*/ 12 h 24"/>
                <a:gd name="T6" fmla="*/ 18 w 65"/>
                <a:gd name="T7" fmla="*/ 15 h 24"/>
                <a:gd name="T8" fmla="*/ 28 w 65"/>
                <a:gd name="T9" fmla="*/ 17 h 24"/>
                <a:gd name="T10" fmla="*/ 38 w 65"/>
                <a:gd name="T11" fmla="*/ 19 h 24"/>
                <a:gd name="T12" fmla="*/ 47 w 65"/>
                <a:gd name="T13" fmla="*/ 20 h 24"/>
                <a:gd name="T14" fmla="*/ 54 w 65"/>
                <a:gd name="T15" fmla="*/ 22 h 24"/>
                <a:gd name="T16" fmla="*/ 61 w 65"/>
                <a:gd name="T17" fmla="*/ 23 h 24"/>
                <a:gd name="T18" fmla="*/ 65 w 65"/>
                <a:gd name="T19" fmla="*/ 24 h 24"/>
                <a:gd name="T20" fmla="*/ 65 w 65"/>
                <a:gd name="T21" fmla="*/ 12 h 24"/>
                <a:gd name="T22" fmla="*/ 61 w 65"/>
                <a:gd name="T23" fmla="*/ 14 h 24"/>
                <a:gd name="T24" fmla="*/ 54 w 65"/>
                <a:gd name="T25" fmla="*/ 12 h 24"/>
                <a:gd name="T26" fmla="*/ 47 w 65"/>
                <a:gd name="T27" fmla="*/ 11 h 24"/>
                <a:gd name="T28" fmla="*/ 38 w 65"/>
                <a:gd name="T29" fmla="*/ 10 h 24"/>
                <a:gd name="T30" fmla="*/ 30 w 65"/>
                <a:gd name="T31" fmla="*/ 8 h 24"/>
                <a:gd name="T32" fmla="*/ 21 w 65"/>
                <a:gd name="T33" fmla="*/ 6 h 24"/>
                <a:gd name="T34" fmla="*/ 13 w 65"/>
                <a:gd name="T35" fmla="*/ 3 h 24"/>
                <a:gd name="T36" fmla="*/ 7 w 65"/>
                <a:gd name="T37" fmla="*/ 0 h 24"/>
                <a:gd name="T38" fmla="*/ 5 w 65"/>
                <a:gd name="T39" fmla="*/ 0 h 24"/>
                <a:gd name="T40" fmla="*/ 7 w 65"/>
                <a:gd name="T41" fmla="*/ 0 h 24"/>
                <a:gd name="T42" fmla="*/ 3 w 65"/>
                <a:gd name="T43" fmla="*/ 0 h 24"/>
                <a:gd name="T44" fmla="*/ 0 w 65"/>
                <a:gd name="T45" fmla="*/ 2 h 24"/>
                <a:gd name="T46" fmla="*/ 0 w 65"/>
                <a:gd name="T47" fmla="*/ 7 h 24"/>
                <a:gd name="T48" fmla="*/ 2 w 65"/>
                <a:gd name="T49" fmla="*/ 9 h 24"/>
                <a:gd name="T50" fmla="*/ 5 w 65"/>
                <a:gd name="T51"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5" h="24">
                  <a:moveTo>
                    <a:pt x="5" y="9"/>
                  </a:moveTo>
                  <a:lnTo>
                    <a:pt x="2" y="9"/>
                  </a:lnTo>
                  <a:lnTo>
                    <a:pt x="10" y="12"/>
                  </a:lnTo>
                  <a:lnTo>
                    <a:pt x="18" y="15"/>
                  </a:lnTo>
                  <a:lnTo>
                    <a:pt x="28" y="17"/>
                  </a:lnTo>
                  <a:lnTo>
                    <a:pt x="38" y="19"/>
                  </a:lnTo>
                  <a:lnTo>
                    <a:pt x="47" y="20"/>
                  </a:lnTo>
                  <a:lnTo>
                    <a:pt x="54" y="22"/>
                  </a:lnTo>
                  <a:lnTo>
                    <a:pt x="61" y="23"/>
                  </a:lnTo>
                  <a:lnTo>
                    <a:pt x="65" y="24"/>
                  </a:lnTo>
                  <a:lnTo>
                    <a:pt x="65" y="12"/>
                  </a:lnTo>
                  <a:lnTo>
                    <a:pt x="61" y="14"/>
                  </a:lnTo>
                  <a:lnTo>
                    <a:pt x="54" y="12"/>
                  </a:lnTo>
                  <a:lnTo>
                    <a:pt x="47" y="11"/>
                  </a:lnTo>
                  <a:lnTo>
                    <a:pt x="38" y="10"/>
                  </a:lnTo>
                  <a:lnTo>
                    <a:pt x="30" y="8"/>
                  </a:lnTo>
                  <a:lnTo>
                    <a:pt x="21" y="6"/>
                  </a:lnTo>
                  <a:lnTo>
                    <a:pt x="13" y="3"/>
                  </a:lnTo>
                  <a:lnTo>
                    <a:pt x="7" y="0"/>
                  </a:lnTo>
                  <a:lnTo>
                    <a:pt x="5" y="0"/>
                  </a:lnTo>
                  <a:lnTo>
                    <a:pt x="7" y="0"/>
                  </a:lnTo>
                  <a:lnTo>
                    <a:pt x="3" y="0"/>
                  </a:lnTo>
                  <a:lnTo>
                    <a:pt x="0" y="2"/>
                  </a:lnTo>
                  <a:lnTo>
                    <a:pt x="0" y="7"/>
                  </a:lnTo>
                  <a:lnTo>
                    <a:pt x="2" y="9"/>
                  </a:lnTo>
                  <a:lnTo>
                    <a:pt x="5"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56" name="Freeform 1288"/>
            <p:cNvSpPr>
              <a:spLocks/>
            </p:cNvSpPr>
            <p:nvPr/>
          </p:nvSpPr>
          <p:spPr bwMode="auto">
            <a:xfrm>
              <a:off x="2348" y="3855"/>
              <a:ext cx="7" cy="5"/>
            </a:xfrm>
            <a:custGeom>
              <a:avLst/>
              <a:gdLst>
                <a:gd name="T0" fmla="*/ 2 w 21"/>
                <a:gd name="T1" fmla="*/ 14 h 14"/>
                <a:gd name="T2" fmla="*/ 6 w 21"/>
                <a:gd name="T3" fmla="*/ 14 h 14"/>
                <a:gd name="T4" fmla="*/ 7 w 21"/>
                <a:gd name="T5" fmla="*/ 14 h 14"/>
                <a:gd name="T6" fmla="*/ 11 w 21"/>
                <a:gd name="T7" fmla="*/ 11 h 14"/>
                <a:gd name="T8" fmla="*/ 16 w 21"/>
                <a:gd name="T9" fmla="*/ 10 h 14"/>
                <a:gd name="T10" fmla="*/ 21 w 21"/>
                <a:gd name="T11" fmla="*/ 9 h 14"/>
                <a:gd name="T12" fmla="*/ 21 w 21"/>
                <a:gd name="T13" fmla="*/ 0 h 14"/>
                <a:gd name="T14" fmla="*/ 14 w 21"/>
                <a:gd name="T15" fmla="*/ 1 h 14"/>
                <a:gd name="T16" fmla="*/ 9 w 21"/>
                <a:gd name="T17" fmla="*/ 2 h 14"/>
                <a:gd name="T18" fmla="*/ 5 w 21"/>
                <a:gd name="T19" fmla="*/ 4 h 14"/>
                <a:gd name="T20" fmla="*/ 3 w 21"/>
                <a:gd name="T21" fmla="*/ 4 h 14"/>
                <a:gd name="T22" fmla="*/ 7 w 21"/>
                <a:gd name="T23" fmla="*/ 4 h 14"/>
                <a:gd name="T24" fmla="*/ 3 w 21"/>
                <a:gd name="T25" fmla="*/ 4 h 14"/>
                <a:gd name="T26" fmla="*/ 1 w 21"/>
                <a:gd name="T27" fmla="*/ 7 h 14"/>
                <a:gd name="T28" fmla="*/ 0 w 21"/>
                <a:gd name="T29" fmla="*/ 10 h 14"/>
                <a:gd name="T30" fmla="*/ 2 w 21"/>
                <a:gd name="T31" fmla="*/ 12 h 14"/>
                <a:gd name="T32" fmla="*/ 6 w 21"/>
                <a:gd name="T33" fmla="*/ 14 h 14"/>
                <a:gd name="T34" fmla="*/ 2 w 21"/>
                <a:gd name="T35"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14">
                  <a:moveTo>
                    <a:pt x="2" y="14"/>
                  </a:moveTo>
                  <a:lnTo>
                    <a:pt x="6" y="14"/>
                  </a:lnTo>
                  <a:lnTo>
                    <a:pt x="7" y="14"/>
                  </a:lnTo>
                  <a:lnTo>
                    <a:pt x="11" y="11"/>
                  </a:lnTo>
                  <a:lnTo>
                    <a:pt x="16" y="10"/>
                  </a:lnTo>
                  <a:lnTo>
                    <a:pt x="21" y="9"/>
                  </a:lnTo>
                  <a:lnTo>
                    <a:pt x="21" y="0"/>
                  </a:lnTo>
                  <a:lnTo>
                    <a:pt x="14" y="1"/>
                  </a:lnTo>
                  <a:lnTo>
                    <a:pt x="9" y="2"/>
                  </a:lnTo>
                  <a:lnTo>
                    <a:pt x="5" y="4"/>
                  </a:lnTo>
                  <a:lnTo>
                    <a:pt x="3" y="4"/>
                  </a:lnTo>
                  <a:lnTo>
                    <a:pt x="7" y="4"/>
                  </a:lnTo>
                  <a:lnTo>
                    <a:pt x="3" y="4"/>
                  </a:lnTo>
                  <a:lnTo>
                    <a:pt x="1" y="7"/>
                  </a:lnTo>
                  <a:lnTo>
                    <a:pt x="0" y="10"/>
                  </a:lnTo>
                  <a:lnTo>
                    <a:pt x="2" y="12"/>
                  </a:lnTo>
                  <a:lnTo>
                    <a:pt x="6" y="14"/>
                  </a:lnTo>
                  <a:lnTo>
                    <a:pt x="2"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57" name="Freeform 1289"/>
            <p:cNvSpPr>
              <a:spLocks/>
            </p:cNvSpPr>
            <p:nvPr/>
          </p:nvSpPr>
          <p:spPr bwMode="auto">
            <a:xfrm>
              <a:off x="2342" y="3853"/>
              <a:ext cx="9" cy="7"/>
            </a:xfrm>
            <a:custGeom>
              <a:avLst/>
              <a:gdLst>
                <a:gd name="T0" fmla="*/ 9 w 25"/>
                <a:gd name="T1" fmla="*/ 4 h 21"/>
                <a:gd name="T2" fmla="*/ 2 w 25"/>
                <a:gd name="T3" fmla="*/ 9 h 21"/>
                <a:gd name="T4" fmla="*/ 20 w 25"/>
                <a:gd name="T5" fmla="*/ 21 h 21"/>
                <a:gd name="T6" fmla="*/ 25 w 25"/>
                <a:gd name="T7" fmla="*/ 11 h 21"/>
                <a:gd name="T8" fmla="*/ 7 w 25"/>
                <a:gd name="T9" fmla="*/ 0 h 21"/>
                <a:gd name="T10" fmla="*/ 0 w 25"/>
                <a:gd name="T11" fmla="*/ 4 h 21"/>
                <a:gd name="T12" fmla="*/ 7 w 25"/>
                <a:gd name="T13" fmla="*/ 0 h 21"/>
                <a:gd name="T14" fmla="*/ 3 w 25"/>
                <a:gd name="T15" fmla="*/ 0 h 21"/>
                <a:gd name="T16" fmla="*/ 0 w 25"/>
                <a:gd name="T17" fmla="*/ 2 h 21"/>
                <a:gd name="T18" fmla="*/ 0 w 25"/>
                <a:gd name="T19" fmla="*/ 7 h 21"/>
                <a:gd name="T20" fmla="*/ 2 w 25"/>
                <a:gd name="T21" fmla="*/ 9 h 21"/>
                <a:gd name="T22" fmla="*/ 9 w 25"/>
                <a:gd name="T23" fmla="*/ 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21">
                  <a:moveTo>
                    <a:pt x="9" y="4"/>
                  </a:moveTo>
                  <a:lnTo>
                    <a:pt x="2" y="9"/>
                  </a:lnTo>
                  <a:lnTo>
                    <a:pt x="20" y="21"/>
                  </a:lnTo>
                  <a:lnTo>
                    <a:pt x="25" y="11"/>
                  </a:lnTo>
                  <a:lnTo>
                    <a:pt x="7" y="0"/>
                  </a:lnTo>
                  <a:lnTo>
                    <a:pt x="0" y="4"/>
                  </a:lnTo>
                  <a:lnTo>
                    <a:pt x="7" y="0"/>
                  </a:lnTo>
                  <a:lnTo>
                    <a:pt x="3" y="0"/>
                  </a:lnTo>
                  <a:lnTo>
                    <a:pt x="0" y="2"/>
                  </a:lnTo>
                  <a:lnTo>
                    <a:pt x="0" y="7"/>
                  </a:lnTo>
                  <a:lnTo>
                    <a:pt x="2" y="9"/>
                  </a:lnTo>
                  <a:lnTo>
                    <a:pt x="9"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58" name="Freeform 1290"/>
            <p:cNvSpPr>
              <a:spLocks/>
            </p:cNvSpPr>
            <p:nvPr/>
          </p:nvSpPr>
          <p:spPr bwMode="auto">
            <a:xfrm>
              <a:off x="2342" y="3854"/>
              <a:ext cx="3" cy="7"/>
            </a:xfrm>
            <a:custGeom>
              <a:avLst/>
              <a:gdLst>
                <a:gd name="T0" fmla="*/ 1 w 10"/>
                <a:gd name="T1" fmla="*/ 20 h 21"/>
                <a:gd name="T2" fmla="*/ 9 w 10"/>
                <a:gd name="T3" fmla="*/ 17 h 21"/>
                <a:gd name="T4" fmla="*/ 10 w 10"/>
                <a:gd name="T5" fmla="*/ 0 h 21"/>
                <a:gd name="T6" fmla="*/ 1 w 10"/>
                <a:gd name="T7" fmla="*/ 0 h 21"/>
                <a:gd name="T8" fmla="*/ 0 w 10"/>
                <a:gd name="T9" fmla="*/ 17 h 21"/>
                <a:gd name="T10" fmla="*/ 8 w 10"/>
                <a:gd name="T11" fmla="*/ 13 h 21"/>
                <a:gd name="T12" fmla="*/ 0 w 10"/>
                <a:gd name="T13" fmla="*/ 17 h 21"/>
                <a:gd name="T14" fmla="*/ 1 w 10"/>
                <a:gd name="T15" fmla="*/ 20 h 21"/>
                <a:gd name="T16" fmla="*/ 4 w 10"/>
                <a:gd name="T17" fmla="*/ 21 h 21"/>
                <a:gd name="T18" fmla="*/ 8 w 10"/>
                <a:gd name="T19" fmla="*/ 20 h 21"/>
                <a:gd name="T20" fmla="*/ 9 w 10"/>
                <a:gd name="T21" fmla="*/ 17 h 21"/>
                <a:gd name="T22" fmla="*/ 1 w 10"/>
                <a:gd name="T23"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1">
                  <a:moveTo>
                    <a:pt x="1" y="20"/>
                  </a:moveTo>
                  <a:lnTo>
                    <a:pt x="9" y="17"/>
                  </a:lnTo>
                  <a:lnTo>
                    <a:pt x="10" y="0"/>
                  </a:lnTo>
                  <a:lnTo>
                    <a:pt x="1" y="0"/>
                  </a:lnTo>
                  <a:lnTo>
                    <a:pt x="0" y="17"/>
                  </a:lnTo>
                  <a:lnTo>
                    <a:pt x="8" y="13"/>
                  </a:lnTo>
                  <a:lnTo>
                    <a:pt x="0" y="17"/>
                  </a:lnTo>
                  <a:lnTo>
                    <a:pt x="1" y="20"/>
                  </a:lnTo>
                  <a:lnTo>
                    <a:pt x="4" y="21"/>
                  </a:lnTo>
                  <a:lnTo>
                    <a:pt x="8" y="20"/>
                  </a:lnTo>
                  <a:lnTo>
                    <a:pt x="9" y="17"/>
                  </a:lnTo>
                  <a:lnTo>
                    <a:pt x="1" y="2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59" name="Freeform 1291"/>
            <p:cNvSpPr>
              <a:spLocks/>
            </p:cNvSpPr>
            <p:nvPr/>
          </p:nvSpPr>
          <p:spPr bwMode="auto">
            <a:xfrm>
              <a:off x="2338" y="3855"/>
              <a:ext cx="7" cy="6"/>
            </a:xfrm>
            <a:custGeom>
              <a:avLst/>
              <a:gdLst>
                <a:gd name="T0" fmla="*/ 4 w 19"/>
                <a:gd name="T1" fmla="*/ 9 h 16"/>
                <a:gd name="T2" fmla="*/ 1 w 19"/>
                <a:gd name="T3" fmla="*/ 8 h 16"/>
                <a:gd name="T4" fmla="*/ 12 w 19"/>
                <a:gd name="T5" fmla="*/ 16 h 16"/>
                <a:gd name="T6" fmla="*/ 19 w 19"/>
                <a:gd name="T7" fmla="*/ 9 h 16"/>
                <a:gd name="T8" fmla="*/ 8 w 19"/>
                <a:gd name="T9" fmla="*/ 1 h 16"/>
                <a:gd name="T10" fmla="*/ 6 w 19"/>
                <a:gd name="T11" fmla="*/ 0 h 16"/>
                <a:gd name="T12" fmla="*/ 8 w 19"/>
                <a:gd name="T13" fmla="*/ 1 h 16"/>
                <a:gd name="T14" fmla="*/ 5 w 19"/>
                <a:gd name="T15" fmla="*/ 0 h 16"/>
                <a:gd name="T16" fmla="*/ 1 w 19"/>
                <a:gd name="T17" fmla="*/ 1 h 16"/>
                <a:gd name="T18" fmla="*/ 0 w 19"/>
                <a:gd name="T19" fmla="*/ 5 h 16"/>
                <a:gd name="T20" fmla="*/ 1 w 19"/>
                <a:gd name="T21" fmla="*/ 8 h 16"/>
                <a:gd name="T22" fmla="*/ 4 w 19"/>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6">
                  <a:moveTo>
                    <a:pt x="4" y="9"/>
                  </a:moveTo>
                  <a:lnTo>
                    <a:pt x="1" y="8"/>
                  </a:lnTo>
                  <a:lnTo>
                    <a:pt x="12" y="16"/>
                  </a:lnTo>
                  <a:lnTo>
                    <a:pt x="19" y="9"/>
                  </a:lnTo>
                  <a:lnTo>
                    <a:pt x="8" y="1"/>
                  </a:lnTo>
                  <a:lnTo>
                    <a:pt x="6" y="0"/>
                  </a:lnTo>
                  <a:lnTo>
                    <a:pt x="8" y="1"/>
                  </a:lnTo>
                  <a:lnTo>
                    <a:pt x="5" y="0"/>
                  </a:lnTo>
                  <a:lnTo>
                    <a:pt x="1" y="1"/>
                  </a:lnTo>
                  <a:lnTo>
                    <a:pt x="0" y="5"/>
                  </a:lnTo>
                  <a:lnTo>
                    <a:pt x="1" y="8"/>
                  </a:lnTo>
                  <a:lnTo>
                    <a:pt x="4"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60" name="Freeform 1292"/>
            <p:cNvSpPr>
              <a:spLocks/>
            </p:cNvSpPr>
            <p:nvPr/>
          </p:nvSpPr>
          <p:spPr bwMode="auto">
            <a:xfrm>
              <a:off x="2331" y="3854"/>
              <a:ext cx="9" cy="4"/>
            </a:xfrm>
            <a:custGeom>
              <a:avLst/>
              <a:gdLst>
                <a:gd name="T0" fmla="*/ 1 w 27"/>
                <a:gd name="T1" fmla="*/ 7 h 14"/>
                <a:gd name="T2" fmla="*/ 3 w 27"/>
                <a:gd name="T3" fmla="*/ 10 h 14"/>
                <a:gd name="T4" fmla="*/ 25 w 27"/>
                <a:gd name="T5" fmla="*/ 14 h 14"/>
                <a:gd name="T6" fmla="*/ 27 w 27"/>
                <a:gd name="T7" fmla="*/ 5 h 14"/>
                <a:gd name="T8" fmla="*/ 5 w 27"/>
                <a:gd name="T9" fmla="*/ 0 h 14"/>
                <a:gd name="T10" fmla="*/ 8 w 27"/>
                <a:gd name="T11" fmla="*/ 3 h 14"/>
                <a:gd name="T12" fmla="*/ 5 w 27"/>
                <a:gd name="T13" fmla="*/ 0 h 14"/>
                <a:gd name="T14" fmla="*/ 2 w 27"/>
                <a:gd name="T15" fmla="*/ 1 h 14"/>
                <a:gd name="T16" fmla="*/ 0 w 27"/>
                <a:gd name="T17" fmla="*/ 4 h 14"/>
                <a:gd name="T18" fmla="*/ 1 w 27"/>
                <a:gd name="T19" fmla="*/ 7 h 14"/>
                <a:gd name="T20" fmla="*/ 3 w 27"/>
                <a:gd name="T21" fmla="*/ 10 h 14"/>
                <a:gd name="T22" fmla="*/ 1 w 27"/>
                <a:gd name="T23"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 h="14">
                  <a:moveTo>
                    <a:pt x="1" y="7"/>
                  </a:moveTo>
                  <a:lnTo>
                    <a:pt x="3" y="10"/>
                  </a:lnTo>
                  <a:lnTo>
                    <a:pt x="25" y="14"/>
                  </a:lnTo>
                  <a:lnTo>
                    <a:pt x="27" y="5"/>
                  </a:lnTo>
                  <a:lnTo>
                    <a:pt x="5" y="0"/>
                  </a:lnTo>
                  <a:lnTo>
                    <a:pt x="8" y="3"/>
                  </a:lnTo>
                  <a:lnTo>
                    <a:pt x="5" y="0"/>
                  </a:lnTo>
                  <a:lnTo>
                    <a:pt x="2" y="1"/>
                  </a:lnTo>
                  <a:lnTo>
                    <a:pt x="0" y="4"/>
                  </a:lnTo>
                  <a:lnTo>
                    <a:pt x="1" y="7"/>
                  </a:lnTo>
                  <a:lnTo>
                    <a:pt x="3" y="10"/>
                  </a:lnTo>
                  <a:lnTo>
                    <a:pt x="1"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61" name="Freeform 1293"/>
            <p:cNvSpPr>
              <a:spLocks/>
            </p:cNvSpPr>
            <p:nvPr/>
          </p:nvSpPr>
          <p:spPr bwMode="auto">
            <a:xfrm>
              <a:off x="2327" y="3848"/>
              <a:ext cx="7" cy="8"/>
            </a:xfrm>
            <a:custGeom>
              <a:avLst/>
              <a:gdLst>
                <a:gd name="T0" fmla="*/ 7 w 21"/>
                <a:gd name="T1" fmla="*/ 8 h 25"/>
                <a:gd name="T2" fmla="*/ 0 w 21"/>
                <a:gd name="T3" fmla="*/ 7 h 25"/>
                <a:gd name="T4" fmla="*/ 14 w 21"/>
                <a:gd name="T5" fmla="*/ 25 h 25"/>
                <a:gd name="T6" fmla="*/ 21 w 21"/>
                <a:gd name="T7" fmla="*/ 21 h 25"/>
                <a:gd name="T8" fmla="*/ 7 w 21"/>
                <a:gd name="T9" fmla="*/ 2 h 25"/>
                <a:gd name="T10" fmla="*/ 0 w 21"/>
                <a:gd name="T11" fmla="*/ 1 h 25"/>
                <a:gd name="T12" fmla="*/ 7 w 21"/>
                <a:gd name="T13" fmla="*/ 2 h 25"/>
                <a:gd name="T14" fmla="*/ 5 w 21"/>
                <a:gd name="T15" fmla="*/ 0 h 25"/>
                <a:gd name="T16" fmla="*/ 2 w 21"/>
                <a:gd name="T17" fmla="*/ 1 h 25"/>
                <a:gd name="T18" fmla="*/ 0 w 21"/>
                <a:gd name="T19" fmla="*/ 3 h 25"/>
                <a:gd name="T20" fmla="*/ 0 w 21"/>
                <a:gd name="T21" fmla="*/ 7 h 25"/>
                <a:gd name="T22" fmla="*/ 7 w 21"/>
                <a:gd name="T23"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25">
                  <a:moveTo>
                    <a:pt x="7" y="8"/>
                  </a:moveTo>
                  <a:lnTo>
                    <a:pt x="0" y="7"/>
                  </a:lnTo>
                  <a:lnTo>
                    <a:pt x="14" y="25"/>
                  </a:lnTo>
                  <a:lnTo>
                    <a:pt x="21" y="21"/>
                  </a:lnTo>
                  <a:lnTo>
                    <a:pt x="7" y="2"/>
                  </a:lnTo>
                  <a:lnTo>
                    <a:pt x="0" y="1"/>
                  </a:lnTo>
                  <a:lnTo>
                    <a:pt x="7" y="2"/>
                  </a:lnTo>
                  <a:lnTo>
                    <a:pt x="5" y="0"/>
                  </a:lnTo>
                  <a:lnTo>
                    <a:pt x="2" y="1"/>
                  </a:lnTo>
                  <a:lnTo>
                    <a:pt x="0" y="3"/>
                  </a:lnTo>
                  <a:lnTo>
                    <a:pt x="0" y="7"/>
                  </a:lnTo>
                  <a:lnTo>
                    <a:pt x="7"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62" name="Freeform 1294"/>
            <p:cNvSpPr>
              <a:spLocks/>
            </p:cNvSpPr>
            <p:nvPr/>
          </p:nvSpPr>
          <p:spPr bwMode="auto">
            <a:xfrm>
              <a:off x="2320" y="3848"/>
              <a:ext cx="9" cy="8"/>
            </a:xfrm>
            <a:custGeom>
              <a:avLst/>
              <a:gdLst>
                <a:gd name="T0" fmla="*/ 1 w 28"/>
                <a:gd name="T1" fmla="*/ 23 h 24"/>
                <a:gd name="T2" fmla="*/ 8 w 28"/>
                <a:gd name="T3" fmla="*/ 23 h 24"/>
                <a:gd name="T4" fmla="*/ 28 w 28"/>
                <a:gd name="T5" fmla="*/ 7 h 24"/>
                <a:gd name="T6" fmla="*/ 21 w 28"/>
                <a:gd name="T7" fmla="*/ 0 h 24"/>
                <a:gd name="T8" fmla="*/ 1 w 28"/>
                <a:gd name="T9" fmla="*/ 16 h 24"/>
                <a:gd name="T10" fmla="*/ 8 w 28"/>
                <a:gd name="T11" fmla="*/ 16 h 24"/>
                <a:gd name="T12" fmla="*/ 1 w 28"/>
                <a:gd name="T13" fmla="*/ 16 h 24"/>
                <a:gd name="T14" fmla="*/ 0 w 28"/>
                <a:gd name="T15" fmla="*/ 20 h 24"/>
                <a:gd name="T16" fmla="*/ 1 w 28"/>
                <a:gd name="T17" fmla="*/ 23 h 24"/>
                <a:gd name="T18" fmla="*/ 5 w 28"/>
                <a:gd name="T19" fmla="*/ 24 h 24"/>
                <a:gd name="T20" fmla="*/ 8 w 28"/>
                <a:gd name="T21" fmla="*/ 23 h 24"/>
                <a:gd name="T22" fmla="*/ 1 w 28"/>
                <a:gd name="T23"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24">
                  <a:moveTo>
                    <a:pt x="1" y="23"/>
                  </a:moveTo>
                  <a:lnTo>
                    <a:pt x="8" y="23"/>
                  </a:lnTo>
                  <a:lnTo>
                    <a:pt x="28" y="7"/>
                  </a:lnTo>
                  <a:lnTo>
                    <a:pt x="21" y="0"/>
                  </a:lnTo>
                  <a:lnTo>
                    <a:pt x="1" y="16"/>
                  </a:lnTo>
                  <a:lnTo>
                    <a:pt x="8" y="16"/>
                  </a:lnTo>
                  <a:lnTo>
                    <a:pt x="1" y="16"/>
                  </a:lnTo>
                  <a:lnTo>
                    <a:pt x="0" y="20"/>
                  </a:lnTo>
                  <a:lnTo>
                    <a:pt x="1" y="23"/>
                  </a:lnTo>
                  <a:lnTo>
                    <a:pt x="5" y="24"/>
                  </a:lnTo>
                  <a:lnTo>
                    <a:pt x="8" y="23"/>
                  </a:lnTo>
                  <a:lnTo>
                    <a:pt x="1"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63" name="Freeform 1295"/>
            <p:cNvSpPr>
              <a:spLocks/>
            </p:cNvSpPr>
            <p:nvPr/>
          </p:nvSpPr>
          <p:spPr bwMode="auto">
            <a:xfrm>
              <a:off x="2317" y="3850"/>
              <a:ext cx="6" cy="6"/>
            </a:xfrm>
            <a:custGeom>
              <a:avLst/>
              <a:gdLst>
                <a:gd name="T0" fmla="*/ 5 w 17"/>
                <a:gd name="T1" fmla="*/ 9 h 17"/>
                <a:gd name="T2" fmla="*/ 1 w 17"/>
                <a:gd name="T3" fmla="*/ 8 h 17"/>
                <a:gd name="T4" fmla="*/ 10 w 17"/>
                <a:gd name="T5" fmla="*/ 17 h 17"/>
                <a:gd name="T6" fmla="*/ 17 w 17"/>
                <a:gd name="T7" fmla="*/ 10 h 17"/>
                <a:gd name="T8" fmla="*/ 8 w 17"/>
                <a:gd name="T9" fmla="*/ 1 h 17"/>
                <a:gd name="T10" fmla="*/ 5 w 17"/>
                <a:gd name="T11" fmla="*/ 0 h 17"/>
                <a:gd name="T12" fmla="*/ 8 w 17"/>
                <a:gd name="T13" fmla="*/ 1 h 17"/>
                <a:gd name="T14" fmla="*/ 5 w 17"/>
                <a:gd name="T15" fmla="*/ 0 h 17"/>
                <a:gd name="T16" fmla="*/ 1 w 17"/>
                <a:gd name="T17" fmla="*/ 1 h 17"/>
                <a:gd name="T18" fmla="*/ 0 w 17"/>
                <a:gd name="T19" fmla="*/ 4 h 17"/>
                <a:gd name="T20" fmla="*/ 1 w 17"/>
                <a:gd name="T21" fmla="*/ 8 h 17"/>
                <a:gd name="T22" fmla="*/ 5 w 17"/>
                <a:gd name="T23"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7">
                  <a:moveTo>
                    <a:pt x="5" y="9"/>
                  </a:moveTo>
                  <a:lnTo>
                    <a:pt x="1" y="8"/>
                  </a:lnTo>
                  <a:lnTo>
                    <a:pt x="10" y="17"/>
                  </a:lnTo>
                  <a:lnTo>
                    <a:pt x="17" y="10"/>
                  </a:lnTo>
                  <a:lnTo>
                    <a:pt x="8" y="1"/>
                  </a:lnTo>
                  <a:lnTo>
                    <a:pt x="5" y="0"/>
                  </a:lnTo>
                  <a:lnTo>
                    <a:pt x="8" y="1"/>
                  </a:lnTo>
                  <a:lnTo>
                    <a:pt x="5" y="0"/>
                  </a:lnTo>
                  <a:lnTo>
                    <a:pt x="1" y="1"/>
                  </a:lnTo>
                  <a:lnTo>
                    <a:pt x="0" y="4"/>
                  </a:lnTo>
                  <a:lnTo>
                    <a:pt x="1" y="8"/>
                  </a:lnTo>
                  <a:lnTo>
                    <a:pt x="5"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64" name="Freeform 1296"/>
            <p:cNvSpPr>
              <a:spLocks/>
            </p:cNvSpPr>
            <p:nvPr/>
          </p:nvSpPr>
          <p:spPr bwMode="auto">
            <a:xfrm>
              <a:off x="2309" y="3850"/>
              <a:ext cx="10" cy="5"/>
            </a:xfrm>
            <a:custGeom>
              <a:avLst/>
              <a:gdLst>
                <a:gd name="T0" fmla="*/ 1 w 29"/>
                <a:gd name="T1" fmla="*/ 12 h 14"/>
                <a:gd name="T2" fmla="*/ 5 w 29"/>
                <a:gd name="T3" fmla="*/ 14 h 14"/>
                <a:gd name="T4" fmla="*/ 29 w 29"/>
                <a:gd name="T5" fmla="*/ 9 h 14"/>
                <a:gd name="T6" fmla="*/ 29 w 29"/>
                <a:gd name="T7" fmla="*/ 0 h 14"/>
                <a:gd name="T8" fmla="*/ 5 w 29"/>
                <a:gd name="T9" fmla="*/ 4 h 14"/>
                <a:gd name="T10" fmla="*/ 8 w 29"/>
                <a:gd name="T11" fmla="*/ 6 h 14"/>
                <a:gd name="T12" fmla="*/ 5 w 29"/>
                <a:gd name="T13" fmla="*/ 4 h 14"/>
                <a:gd name="T14" fmla="*/ 1 w 29"/>
                <a:gd name="T15" fmla="*/ 6 h 14"/>
                <a:gd name="T16" fmla="*/ 0 w 29"/>
                <a:gd name="T17" fmla="*/ 9 h 14"/>
                <a:gd name="T18" fmla="*/ 1 w 29"/>
                <a:gd name="T19" fmla="*/ 12 h 14"/>
                <a:gd name="T20" fmla="*/ 5 w 29"/>
                <a:gd name="T21" fmla="*/ 14 h 14"/>
                <a:gd name="T22" fmla="*/ 1 w 29"/>
                <a:gd name="T23"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14">
                  <a:moveTo>
                    <a:pt x="1" y="12"/>
                  </a:moveTo>
                  <a:lnTo>
                    <a:pt x="5" y="14"/>
                  </a:lnTo>
                  <a:lnTo>
                    <a:pt x="29" y="9"/>
                  </a:lnTo>
                  <a:lnTo>
                    <a:pt x="29" y="0"/>
                  </a:lnTo>
                  <a:lnTo>
                    <a:pt x="5" y="4"/>
                  </a:lnTo>
                  <a:lnTo>
                    <a:pt x="8" y="6"/>
                  </a:lnTo>
                  <a:lnTo>
                    <a:pt x="5" y="4"/>
                  </a:lnTo>
                  <a:lnTo>
                    <a:pt x="1" y="6"/>
                  </a:lnTo>
                  <a:lnTo>
                    <a:pt x="0" y="9"/>
                  </a:lnTo>
                  <a:lnTo>
                    <a:pt x="1" y="12"/>
                  </a:lnTo>
                  <a:lnTo>
                    <a:pt x="5" y="14"/>
                  </a:lnTo>
                  <a:lnTo>
                    <a:pt x="1"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65" name="Freeform 1297"/>
            <p:cNvSpPr>
              <a:spLocks/>
            </p:cNvSpPr>
            <p:nvPr/>
          </p:nvSpPr>
          <p:spPr bwMode="auto">
            <a:xfrm>
              <a:off x="2304" y="3846"/>
              <a:ext cx="8" cy="8"/>
            </a:xfrm>
            <a:custGeom>
              <a:avLst/>
              <a:gdLst>
                <a:gd name="T0" fmla="*/ 9 w 24"/>
                <a:gd name="T1" fmla="*/ 6 h 25"/>
                <a:gd name="T2" fmla="*/ 1 w 24"/>
                <a:gd name="T3" fmla="*/ 8 h 25"/>
                <a:gd name="T4" fmla="*/ 17 w 24"/>
                <a:gd name="T5" fmla="*/ 25 h 25"/>
                <a:gd name="T6" fmla="*/ 24 w 24"/>
                <a:gd name="T7" fmla="*/ 19 h 25"/>
                <a:gd name="T8" fmla="*/ 8 w 24"/>
                <a:gd name="T9" fmla="*/ 1 h 25"/>
                <a:gd name="T10" fmla="*/ 0 w 24"/>
                <a:gd name="T11" fmla="*/ 4 h 25"/>
                <a:gd name="T12" fmla="*/ 8 w 24"/>
                <a:gd name="T13" fmla="*/ 1 h 25"/>
                <a:gd name="T14" fmla="*/ 5 w 24"/>
                <a:gd name="T15" fmla="*/ 0 h 25"/>
                <a:gd name="T16" fmla="*/ 1 w 24"/>
                <a:gd name="T17" fmla="*/ 1 h 25"/>
                <a:gd name="T18" fmla="*/ 0 w 24"/>
                <a:gd name="T19" fmla="*/ 5 h 25"/>
                <a:gd name="T20" fmla="*/ 1 w 24"/>
                <a:gd name="T21" fmla="*/ 8 h 25"/>
                <a:gd name="T22" fmla="*/ 9 w 24"/>
                <a:gd name="T23" fmla="*/ 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25">
                  <a:moveTo>
                    <a:pt x="9" y="6"/>
                  </a:moveTo>
                  <a:lnTo>
                    <a:pt x="1" y="8"/>
                  </a:lnTo>
                  <a:lnTo>
                    <a:pt x="17" y="25"/>
                  </a:lnTo>
                  <a:lnTo>
                    <a:pt x="24" y="19"/>
                  </a:lnTo>
                  <a:lnTo>
                    <a:pt x="8" y="1"/>
                  </a:lnTo>
                  <a:lnTo>
                    <a:pt x="0" y="4"/>
                  </a:lnTo>
                  <a:lnTo>
                    <a:pt x="8" y="1"/>
                  </a:lnTo>
                  <a:lnTo>
                    <a:pt x="5" y="0"/>
                  </a:lnTo>
                  <a:lnTo>
                    <a:pt x="1" y="1"/>
                  </a:lnTo>
                  <a:lnTo>
                    <a:pt x="0" y="5"/>
                  </a:lnTo>
                  <a:lnTo>
                    <a:pt x="1" y="8"/>
                  </a:lnTo>
                  <a:lnTo>
                    <a:pt x="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66" name="Freeform 1298"/>
            <p:cNvSpPr>
              <a:spLocks/>
            </p:cNvSpPr>
            <p:nvPr/>
          </p:nvSpPr>
          <p:spPr bwMode="auto">
            <a:xfrm>
              <a:off x="2302" y="3847"/>
              <a:ext cx="5" cy="9"/>
            </a:xfrm>
            <a:custGeom>
              <a:avLst/>
              <a:gdLst>
                <a:gd name="T0" fmla="*/ 4 w 15"/>
                <a:gd name="T1" fmla="*/ 27 h 27"/>
                <a:gd name="T2" fmla="*/ 10 w 15"/>
                <a:gd name="T3" fmla="*/ 24 h 27"/>
                <a:gd name="T4" fmla="*/ 15 w 15"/>
                <a:gd name="T5" fmla="*/ 2 h 27"/>
                <a:gd name="T6" fmla="*/ 6 w 15"/>
                <a:gd name="T7" fmla="*/ 0 h 27"/>
                <a:gd name="T8" fmla="*/ 0 w 15"/>
                <a:gd name="T9" fmla="*/ 21 h 27"/>
                <a:gd name="T10" fmla="*/ 6 w 15"/>
                <a:gd name="T11" fmla="*/ 18 h 27"/>
                <a:gd name="T12" fmla="*/ 0 w 15"/>
                <a:gd name="T13" fmla="*/ 21 h 27"/>
                <a:gd name="T14" fmla="*/ 2 w 15"/>
                <a:gd name="T15" fmla="*/ 25 h 27"/>
                <a:gd name="T16" fmla="*/ 4 w 15"/>
                <a:gd name="T17" fmla="*/ 27 h 27"/>
                <a:gd name="T18" fmla="*/ 7 w 15"/>
                <a:gd name="T19" fmla="*/ 26 h 27"/>
                <a:gd name="T20" fmla="*/ 10 w 15"/>
                <a:gd name="T21" fmla="*/ 24 h 27"/>
                <a:gd name="T22" fmla="*/ 4 w 15"/>
                <a:gd name="T23"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7">
                  <a:moveTo>
                    <a:pt x="4" y="27"/>
                  </a:moveTo>
                  <a:lnTo>
                    <a:pt x="10" y="24"/>
                  </a:lnTo>
                  <a:lnTo>
                    <a:pt x="15" y="2"/>
                  </a:lnTo>
                  <a:lnTo>
                    <a:pt x="6" y="0"/>
                  </a:lnTo>
                  <a:lnTo>
                    <a:pt x="0" y="21"/>
                  </a:lnTo>
                  <a:lnTo>
                    <a:pt x="6" y="18"/>
                  </a:lnTo>
                  <a:lnTo>
                    <a:pt x="0" y="21"/>
                  </a:lnTo>
                  <a:lnTo>
                    <a:pt x="2" y="25"/>
                  </a:lnTo>
                  <a:lnTo>
                    <a:pt x="4" y="27"/>
                  </a:lnTo>
                  <a:lnTo>
                    <a:pt x="7" y="26"/>
                  </a:lnTo>
                  <a:lnTo>
                    <a:pt x="10" y="24"/>
                  </a:lnTo>
                  <a:lnTo>
                    <a:pt x="4" y="2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67" name="Freeform 1299"/>
            <p:cNvSpPr>
              <a:spLocks/>
            </p:cNvSpPr>
            <p:nvPr/>
          </p:nvSpPr>
          <p:spPr bwMode="auto">
            <a:xfrm>
              <a:off x="2264" y="3851"/>
              <a:ext cx="40" cy="5"/>
            </a:xfrm>
            <a:custGeom>
              <a:avLst/>
              <a:gdLst>
                <a:gd name="T0" fmla="*/ 1 w 120"/>
                <a:gd name="T1" fmla="*/ 13 h 16"/>
                <a:gd name="T2" fmla="*/ 5 w 120"/>
                <a:gd name="T3" fmla="*/ 14 h 16"/>
                <a:gd name="T4" fmla="*/ 19 w 120"/>
                <a:gd name="T5" fmla="*/ 12 h 16"/>
                <a:gd name="T6" fmla="*/ 35 w 120"/>
                <a:gd name="T7" fmla="*/ 12 h 16"/>
                <a:gd name="T8" fmla="*/ 53 w 120"/>
                <a:gd name="T9" fmla="*/ 12 h 16"/>
                <a:gd name="T10" fmla="*/ 69 w 120"/>
                <a:gd name="T11" fmla="*/ 12 h 16"/>
                <a:gd name="T12" fmla="*/ 85 w 120"/>
                <a:gd name="T13" fmla="*/ 12 h 16"/>
                <a:gd name="T14" fmla="*/ 100 w 120"/>
                <a:gd name="T15" fmla="*/ 13 h 16"/>
                <a:gd name="T16" fmla="*/ 111 w 120"/>
                <a:gd name="T17" fmla="*/ 14 h 16"/>
                <a:gd name="T18" fmla="*/ 118 w 120"/>
                <a:gd name="T19" fmla="*/ 16 h 16"/>
                <a:gd name="T20" fmla="*/ 120 w 120"/>
                <a:gd name="T21" fmla="*/ 7 h 16"/>
                <a:gd name="T22" fmla="*/ 111 w 120"/>
                <a:gd name="T23" fmla="*/ 5 h 16"/>
                <a:gd name="T24" fmla="*/ 100 w 120"/>
                <a:gd name="T25" fmla="*/ 4 h 16"/>
                <a:gd name="T26" fmla="*/ 85 w 120"/>
                <a:gd name="T27" fmla="*/ 2 h 16"/>
                <a:gd name="T28" fmla="*/ 69 w 120"/>
                <a:gd name="T29" fmla="*/ 0 h 16"/>
                <a:gd name="T30" fmla="*/ 53 w 120"/>
                <a:gd name="T31" fmla="*/ 0 h 16"/>
                <a:gd name="T32" fmla="*/ 35 w 120"/>
                <a:gd name="T33" fmla="*/ 0 h 16"/>
                <a:gd name="T34" fmla="*/ 19 w 120"/>
                <a:gd name="T35" fmla="*/ 2 h 16"/>
                <a:gd name="T36" fmla="*/ 5 w 120"/>
                <a:gd name="T37" fmla="*/ 5 h 16"/>
                <a:gd name="T38" fmla="*/ 8 w 120"/>
                <a:gd name="T39" fmla="*/ 6 h 16"/>
                <a:gd name="T40" fmla="*/ 5 w 120"/>
                <a:gd name="T41" fmla="*/ 5 h 16"/>
                <a:gd name="T42" fmla="*/ 1 w 120"/>
                <a:gd name="T43" fmla="*/ 6 h 16"/>
                <a:gd name="T44" fmla="*/ 0 w 120"/>
                <a:gd name="T45" fmla="*/ 9 h 16"/>
                <a:gd name="T46" fmla="*/ 1 w 120"/>
                <a:gd name="T47" fmla="*/ 13 h 16"/>
                <a:gd name="T48" fmla="*/ 5 w 120"/>
                <a:gd name="T49" fmla="*/ 14 h 16"/>
                <a:gd name="T50" fmla="*/ 1 w 120"/>
                <a:gd name="T51"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0" h="16">
                  <a:moveTo>
                    <a:pt x="1" y="13"/>
                  </a:moveTo>
                  <a:lnTo>
                    <a:pt x="5" y="14"/>
                  </a:lnTo>
                  <a:lnTo>
                    <a:pt x="19" y="12"/>
                  </a:lnTo>
                  <a:lnTo>
                    <a:pt x="35" y="12"/>
                  </a:lnTo>
                  <a:lnTo>
                    <a:pt x="53" y="12"/>
                  </a:lnTo>
                  <a:lnTo>
                    <a:pt x="69" y="12"/>
                  </a:lnTo>
                  <a:lnTo>
                    <a:pt x="85" y="12"/>
                  </a:lnTo>
                  <a:lnTo>
                    <a:pt x="100" y="13"/>
                  </a:lnTo>
                  <a:lnTo>
                    <a:pt x="111" y="14"/>
                  </a:lnTo>
                  <a:lnTo>
                    <a:pt x="118" y="16"/>
                  </a:lnTo>
                  <a:lnTo>
                    <a:pt x="120" y="7"/>
                  </a:lnTo>
                  <a:lnTo>
                    <a:pt x="111" y="5"/>
                  </a:lnTo>
                  <a:lnTo>
                    <a:pt x="100" y="4"/>
                  </a:lnTo>
                  <a:lnTo>
                    <a:pt x="85" y="2"/>
                  </a:lnTo>
                  <a:lnTo>
                    <a:pt x="69" y="0"/>
                  </a:lnTo>
                  <a:lnTo>
                    <a:pt x="53" y="0"/>
                  </a:lnTo>
                  <a:lnTo>
                    <a:pt x="35" y="0"/>
                  </a:lnTo>
                  <a:lnTo>
                    <a:pt x="19" y="2"/>
                  </a:lnTo>
                  <a:lnTo>
                    <a:pt x="5" y="5"/>
                  </a:lnTo>
                  <a:lnTo>
                    <a:pt x="8" y="6"/>
                  </a:lnTo>
                  <a:lnTo>
                    <a:pt x="5" y="5"/>
                  </a:lnTo>
                  <a:lnTo>
                    <a:pt x="1" y="6"/>
                  </a:lnTo>
                  <a:lnTo>
                    <a:pt x="0" y="9"/>
                  </a:lnTo>
                  <a:lnTo>
                    <a:pt x="1" y="13"/>
                  </a:lnTo>
                  <a:lnTo>
                    <a:pt x="5" y="14"/>
                  </a:lnTo>
                  <a:lnTo>
                    <a:pt x="1"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68" name="Freeform 1300"/>
            <p:cNvSpPr>
              <a:spLocks/>
            </p:cNvSpPr>
            <p:nvPr/>
          </p:nvSpPr>
          <p:spPr bwMode="auto">
            <a:xfrm>
              <a:off x="2258" y="3848"/>
              <a:ext cx="8" cy="7"/>
            </a:xfrm>
            <a:custGeom>
              <a:avLst/>
              <a:gdLst>
                <a:gd name="T0" fmla="*/ 9 w 24"/>
                <a:gd name="T1" fmla="*/ 7 h 22"/>
                <a:gd name="T2" fmla="*/ 1 w 24"/>
                <a:gd name="T3" fmla="*/ 8 h 22"/>
                <a:gd name="T4" fmla="*/ 17 w 24"/>
                <a:gd name="T5" fmla="*/ 22 h 22"/>
                <a:gd name="T6" fmla="*/ 24 w 24"/>
                <a:gd name="T7" fmla="*/ 15 h 22"/>
                <a:gd name="T8" fmla="*/ 8 w 24"/>
                <a:gd name="T9" fmla="*/ 1 h 22"/>
                <a:gd name="T10" fmla="*/ 0 w 24"/>
                <a:gd name="T11" fmla="*/ 2 h 22"/>
                <a:gd name="T12" fmla="*/ 8 w 24"/>
                <a:gd name="T13" fmla="*/ 1 h 22"/>
                <a:gd name="T14" fmla="*/ 4 w 24"/>
                <a:gd name="T15" fmla="*/ 0 h 22"/>
                <a:gd name="T16" fmla="*/ 1 w 24"/>
                <a:gd name="T17" fmla="*/ 1 h 22"/>
                <a:gd name="T18" fmla="*/ 0 w 24"/>
                <a:gd name="T19" fmla="*/ 5 h 22"/>
                <a:gd name="T20" fmla="*/ 1 w 24"/>
                <a:gd name="T21" fmla="*/ 8 h 22"/>
                <a:gd name="T22" fmla="*/ 9 w 24"/>
                <a:gd name="T2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22">
                  <a:moveTo>
                    <a:pt x="9" y="7"/>
                  </a:moveTo>
                  <a:lnTo>
                    <a:pt x="1" y="8"/>
                  </a:lnTo>
                  <a:lnTo>
                    <a:pt x="17" y="22"/>
                  </a:lnTo>
                  <a:lnTo>
                    <a:pt x="24" y="15"/>
                  </a:lnTo>
                  <a:lnTo>
                    <a:pt x="8" y="1"/>
                  </a:lnTo>
                  <a:lnTo>
                    <a:pt x="0" y="2"/>
                  </a:lnTo>
                  <a:lnTo>
                    <a:pt x="8" y="1"/>
                  </a:lnTo>
                  <a:lnTo>
                    <a:pt x="4" y="0"/>
                  </a:lnTo>
                  <a:lnTo>
                    <a:pt x="1" y="1"/>
                  </a:lnTo>
                  <a:lnTo>
                    <a:pt x="0" y="5"/>
                  </a:lnTo>
                  <a:lnTo>
                    <a:pt x="1" y="8"/>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69" name="Freeform 1301"/>
            <p:cNvSpPr>
              <a:spLocks/>
            </p:cNvSpPr>
            <p:nvPr/>
          </p:nvSpPr>
          <p:spPr bwMode="auto">
            <a:xfrm>
              <a:off x="2256" y="3848"/>
              <a:ext cx="5" cy="8"/>
            </a:xfrm>
            <a:custGeom>
              <a:avLst/>
              <a:gdLst>
                <a:gd name="T0" fmla="*/ 2 w 17"/>
                <a:gd name="T1" fmla="*/ 23 h 23"/>
                <a:gd name="T2" fmla="*/ 9 w 17"/>
                <a:gd name="T3" fmla="*/ 21 h 23"/>
                <a:gd name="T4" fmla="*/ 17 w 17"/>
                <a:gd name="T5" fmla="*/ 5 h 23"/>
                <a:gd name="T6" fmla="*/ 8 w 17"/>
                <a:gd name="T7" fmla="*/ 0 h 23"/>
                <a:gd name="T8" fmla="*/ 0 w 17"/>
                <a:gd name="T9" fmla="*/ 16 h 23"/>
                <a:gd name="T10" fmla="*/ 7 w 17"/>
                <a:gd name="T11" fmla="*/ 14 h 23"/>
                <a:gd name="T12" fmla="*/ 0 w 17"/>
                <a:gd name="T13" fmla="*/ 16 h 23"/>
                <a:gd name="T14" fmla="*/ 0 w 17"/>
                <a:gd name="T15" fmla="*/ 20 h 23"/>
                <a:gd name="T16" fmla="*/ 3 w 17"/>
                <a:gd name="T17" fmla="*/ 23 h 23"/>
                <a:gd name="T18" fmla="*/ 7 w 17"/>
                <a:gd name="T19" fmla="*/ 23 h 23"/>
                <a:gd name="T20" fmla="*/ 9 w 17"/>
                <a:gd name="T21" fmla="*/ 21 h 23"/>
                <a:gd name="T22" fmla="*/ 2 w 17"/>
                <a:gd name="T2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3">
                  <a:moveTo>
                    <a:pt x="2" y="23"/>
                  </a:moveTo>
                  <a:lnTo>
                    <a:pt x="9" y="21"/>
                  </a:lnTo>
                  <a:lnTo>
                    <a:pt x="17" y="5"/>
                  </a:lnTo>
                  <a:lnTo>
                    <a:pt x="8" y="0"/>
                  </a:lnTo>
                  <a:lnTo>
                    <a:pt x="0" y="16"/>
                  </a:lnTo>
                  <a:lnTo>
                    <a:pt x="7" y="14"/>
                  </a:lnTo>
                  <a:lnTo>
                    <a:pt x="0" y="16"/>
                  </a:lnTo>
                  <a:lnTo>
                    <a:pt x="0" y="20"/>
                  </a:lnTo>
                  <a:lnTo>
                    <a:pt x="3" y="23"/>
                  </a:lnTo>
                  <a:lnTo>
                    <a:pt x="7" y="23"/>
                  </a:lnTo>
                  <a:lnTo>
                    <a:pt x="9" y="21"/>
                  </a:lnTo>
                  <a:lnTo>
                    <a:pt x="2"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70" name="Freeform 1302"/>
            <p:cNvSpPr>
              <a:spLocks/>
            </p:cNvSpPr>
            <p:nvPr/>
          </p:nvSpPr>
          <p:spPr bwMode="auto">
            <a:xfrm>
              <a:off x="2247" y="3849"/>
              <a:ext cx="11" cy="7"/>
            </a:xfrm>
            <a:custGeom>
              <a:avLst/>
              <a:gdLst>
                <a:gd name="T0" fmla="*/ 11 w 33"/>
                <a:gd name="T1" fmla="*/ 5 h 22"/>
                <a:gd name="T2" fmla="*/ 3 w 33"/>
                <a:gd name="T3" fmla="*/ 10 h 22"/>
                <a:gd name="T4" fmla="*/ 28 w 33"/>
                <a:gd name="T5" fmla="*/ 22 h 22"/>
                <a:gd name="T6" fmla="*/ 33 w 33"/>
                <a:gd name="T7" fmla="*/ 13 h 22"/>
                <a:gd name="T8" fmla="*/ 8 w 33"/>
                <a:gd name="T9" fmla="*/ 0 h 22"/>
                <a:gd name="T10" fmla="*/ 0 w 33"/>
                <a:gd name="T11" fmla="*/ 5 h 22"/>
                <a:gd name="T12" fmla="*/ 8 w 33"/>
                <a:gd name="T13" fmla="*/ 0 h 22"/>
                <a:gd name="T14" fmla="*/ 4 w 33"/>
                <a:gd name="T15" fmla="*/ 0 h 22"/>
                <a:gd name="T16" fmla="*/ 1 w 33"/>
                <a:gd name="T17" fmla="*/ 3 h 22"/>
                <a:gd name="T18" fmla="*/ 1 w 33"/>
                <a:gd name="T19" fmla="*/ 7 h 22"/>
                <a:gd name="T20" fmla="*/ 3 w 33"/>
                <a:gd name="T21" fmla="*/ 10 h 22"/>
                <a:gd name="T22" fmla="*/ 11 w 33"/>
                <a:gd name="T23" fmla="*/ 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22">
                  <a:moveTo>
                    <a:pt x="11" y="5"/>
                  </a:moveTo>
                  <a:lnTo>
                    <a:pt x="3" y="10"/>
                  </a:lnTo>
                  <a:lnTo>
                    <a:pt x="28" y="22"/>
                  </a:lnTo>
                  <a:lnTo>
                    <a:pt x="33" y="13"/>
                  </a:lnTo>
                  <a:lnTo>
                    <a:pt x="8" y="0"/>
                  </a:lnTo>
                  <a:lnTo>
                    <a:pt x="0" y="5"/>
                  </a:lnTo>
                  <a:lnTo>
                    <a:pt x="8" y="0"/>
                  </a:lnTo>
                  <a:lnTo>
                    <a:pt x="4" y="0"/>
                  </a:lnTo>
                  <a:lnTo>
                    <a:pt x="1" y="3"/>
                  </a:lnTo>
                  <a:lnTo>
                    <a:pt x="1" y="7"/>
                  </a:lnTo>
                  <a:lnTo>
                    <a:pt x="3" y="10"/>
                  </a:lnTo>
                  <a:lnTo>
                    <a:pt x="11"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71" name="Freeform 1303"/>
            <p:cNvSpPr>
              <a:spLocks/>
            </p:cNvSpPr>
            <p:nvPr/>
          </p:nvSpPr>
          <p:spPr bwMode="auto">
            <a:xfrm>
              <a:off x="2640" y="3911"/>
              <a:ext cx="864" cy="178"/>
            </a:xfrm>
            <a:custGeom>
              <a:avLst/>
              <a:gdLst>
                <a:gd name="T0" fmla="*/ 1207 w 2593"/>
                <a:gd name="T1" fmla="*/ 533 h 535"/>
                <a:gd name="T2" fmla="*/ 1155 w 2593"/>
                <a:gd name="T3" fmla="*/ 512 h 535"/>
                <a:gd name="T4" fmla="*/ 1116 w 2593"/>
                <a:gd name="T5" fmla="*/ 500 h 535"/>
                <a:gd name="T6" fmla="*/ 1122 w 2593"/>
                <a:gd name="T7" fmla="*/ 455 h 535"/>
                <a:gd name="T8" fmla="*/ 1058 w 2593"/>
                <a:gd name="T9" fmla="*/ 488 h 535"/>
                <a:gd name="T10" fmla="*/ 1016 w 2593"/>
                <a:gd name="T11" fmla="*/ 481 h 535"/>
                <a:gd name="T12" fmla="*/ 965 w 2593"/>
                <a:gd name="T13" fmla="*/ 473 h 535"/>
                <a:gd name="T14" fmla="*/ 916 w 2593"/>
                <a:gd name="T15" fmla="*/ 462 h 535"/>
                <a:gd name="T16" fmla="*/ 883 w 2593"/>
                <a:gd name="T17" fmla="*/ 452 h 535"/>
                <a:gd name="T18" fmla="*/ 861 w 2593"/>
                <a:gd name="T19" fmla="*/ 347 h 535"/>
                <a:gd name="T20" fmla="*/ 835 w 2593"/>
                <a:gd name="T21" fmla="*/ 420 h 535"/>
                <a:gd name="T22" fmla="*/ 793 w 2593"/>
                <a:gd name="T23" fmla="*/ 328 h 535"/>
                <a:gd name="T24" fmla="*/ 756 w 2593"/>
                <a:gd name="T25" fmla="*/ 372 h 535"/>
                <a:gd name="T26" fmla="*/ 685 w 2593"/>
                <a:gd name="T27" fmla="*/ 350 h 535"/>
                <a:gd name="T28" fmla="*/ 611 w 2593"/>
                <a:gd name="T29" fmla="*/ 325 h 535"/>
                <a:gd name="T30" fmla="*/ 580 w 2593"/>
                <a:gd name="T31" fmla="*/ 304 h 535"/>
                <a:gd name="T32" fmla="*/ 541 w 2593"/>
                <a:gd name="T33" fmla="*/ 286 h 535"/>
                <a:gd name="T34" fmla="*/ 492 w 2593"/>
                <a:gd name="T35" fmla="*/ 289 h 535"/>
                <a:gd name="T36" fmla="*/ 370 w 2593"/>
                <a:gd name="T37" fmla="*/ 249 h 535"/>
                <a:gd name="T38" fmla="*/ 276 w 2593"/>
                <a:gd name="T39" fmla="*/ 199 h 535"/>
                <a:gd name="T40" fmla="*/ 247 w 2593"/>
                <a:gd name="T41" fmla="*/ 178 h 535"/>
                <a:gd name="T42" fmla="*/ 209 w 2593"/>
                <a:gd name="T43" fmla="*/ 162 h 535"/>
                <a:gd name="T44" fmla="*/ 199 w 2593"/>
                <a:gd name="T45" fmla="*/ 120 h 535"/>
                <a:gd name="T46" fmla="*/ 146 w 2593"/>
                <a:gd name="T47" fmla="*/ 133 h 535"/>
                <a:gd name="T48" fmla="*/ 109 w 2593"/>
                <a:gd name="T49" fmla="*/ 118 h 535"/>
                <a:gd name="T50" fmla="*/ 44 w 2593"/>
                <a:gd name="T51" fmla="*/ 79 h 535"/>
                <a:gd name="T52" fmla="*/ 26 w 2593"/>
                <a:gd name="T53" fmla="*/ 38 h 535"/>
                <a:gd name="T54" fmla="*/ 233 w 2593"/>
                <a:gd name="T55" fmla="*/ 36 h 535"/>
                <a:gd name="T56" fmla="*/ 287 w 2593"/>
                <a:gd name="T57" fmla="*/ 20 h 535"/>
                <a:gd name="T58" fmla="*/ 431 w 2593"/>
                <a:gd name="T59" fmla="*/ 12 h 535"/>
                <a:gd name="T60" fmla="*/ 616 w 2593"/>
                <a:gd name="T61" fmla="*/ 15 h 535"/>
                <a:gd name="T62" fmla="*/ 772 w 2593"/>
                <a:gd name="T63" fmla="*/ 5 h 535"/>
                <a:gd name="T64" fmla="*/ 889 w 2593"/>
                <a:gd name="T65" fmla="*/ 31 h 535"/>
                <a:gd name="T66" fmla="*/ 1145 w 2593"/>
                <a:gd name="T67" fmla="*/ 32 h 535"/>
                <a:gd name="T68" fmla="*/ 1328 w 2593"/>
                <a:gd name="T69" fmla="*/ 30 h 535"/>
                <a:gd name="T70" fmla="*/ 1427 w 2593"/>
                <a:gd name="T71" fmla="*/ 15 h 535"/>
                <a:gd name="T72" fmla="*/ 1570 w 2593"/>
                <a:gd name="T73" fmla="*/ 5 h 535"/>
                <a:gd name="T74" fmla="*/ 1617 w 2593"/>
                <a:gd name="T75" fmla="*/ 23 h 535"/>
                <a:gd name="T76" fmla="*/ 1617 w 2593"/>
                <a:gd name="T77" fmla="*/ 58 h 535"/>
                <a:gd name="T78" fmla="*/ 1670 w 2593"/>
                <a:gd name="T79" fmla="*/ 83 h 535"/>
                <a:gd name="T80" fmla="*/ 1662 w 2593"/>
                <a:gd name="T81" fmla="*/ 103 h 535"/>
                <a:gd name="T82" fmla="*/ 1799 w 2593"/>
                <a:gd name="T83" fmla="*/ 109 h 535"/>
                <a:gd name="T84" fmla="*/ 1944 w 2593"/>
                <a:gd name="T85" fmla="*/ 99 h 535"/>
                <a:gd name="T86" fmla="*/ 2064 w 2593"/>
                <a:gd name="T87" fmla="*/ 81 h 535"/>
                <a:gd name="T88" fmla="*/ 2129 w 2593"/>
                <a:gd name="T89" fmla="*/ 89 h 535"/>
                <a:gd name="T90" fmla="*/ 2206 w 2593"/>
                <a:gd name="T91" fmla="*/ 93 h 535"/>
                <a:gd name="T92" fmla="*/ 2302 w 2593"/>
                <a:gd name="T93" fmla="*/ 93 h 535"/>
                <a:gd name="T94" fmla="*/ 2400 w 2593"/>
                <a:gd name="T95" fmla="*/ 95 h 535"/>
                <a:gd name="T96" fmla="*/ 2507 w 2593"/>
                <a:gd name="T97" fmla="*/ 107 h 535"/>
                <a:gd name="T98" fmla="*/ 2593 w 2593"/>
                <a:gd name="T99" fmla="*/ 141 h 535"/>
                <a:gd name="T100" fmla="*/ 2480 w 2593"/>
                <a:gd name="T101" fmla="*/ 164 h 535"/>
                <a:gd name="T102" fmla="*/ 2434 w 2593"/>
                <a:gd name="T103" fmla="*/ 206 h 535"/>
                <a:gd name="T104" fmla="*/ 2379 w 2593"/>
                <a:gd name="T105" fmla="*/ 236 h 535"/>
                <a:gd name="T106" fmla="*/ 2242 w 2593"/>
                <a:gd name="T107" fmla="*/ 213 h 535"/>
                <a:gd name="T108" fmla="*/ 2026 w 2593"/>
                <a:gd name="T109" fmla="*/ 239 h 535"/>
                <a:gd name="T110" fmla="*/ 1857 w 2593"/>
                <a:gd name="T111" fmla="*/ 263 h 535"/>
                <a:gd name="T112" fmla="*/ 1765 w 2593"/>
                <a:gd name="T113" fmla="*/ 300 h 535"/>
                <a:gd name="T114" fmla="*/ 1643 w 2593"/>
                <a:gd name="T115" fmla="*/ 331 h 535"/>
                <a:gd name="T116" fmla="*/ 1500 w 2593"/>
                <a:gd name="T117" fmla="*/ 385 h 535"/>
                <a:gd name="T118" fmla="*/ 1367 w 2593"/>
                <a:gd name="T119" fmla="*/ 423 h 535"/>
                <a:gd name="T120" fmla="*/ 1286 w 2593"/>
                <a:gd name="T121" fmla="*/ 492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93" h="535">
                  <a:moveTo>
                    <a:pt x="1261" y="512"/>
                  </a:moveTo>
                  <a:lnTo>
                    <a:pt x="1253" y="511"/>
                  </a:lnTo>
                  <a:lnTo>
                    <a:pt x="1246" y="512"/>
                  </a:lnTo>
                  <a:lnTo>
                    <a:pt x="1240" y="513"/>
                  </a:lnTo>
                  <a:lnTo>
                    <a:pt x="1234" y="516"/>
                  </a:lnTo>
                  <a:lnTo>
                    <a:pt x="1229" y="520"/>
                  </a:lnTo>
                  <a:lnTo>
                    <a:pt x="1223" y="525"/>
                  </a:lnTo>
                  <a:lnTo>
                    <a:pt x="1218" y="530"/>
                  </a:lnTo>
                  <a:lnTo>
                    <a:pt x="1214" y="535"/>
                  </a:lnTo>
                  <a:lnTo>
                    <a:pt x="1207" y="533"/>
                  </a:lnTo>
                  <a:lnTo>
                    <a:pt x="1201" y="530"/>
                  </a:lnTo>
                  <a:lnTo>
                    <a:pt x="1194" y="527"/>
                  </a:lnTo>
                  <a:lnTo>
                    <a:pt x="1187" y="522"/>
                  </a:lnTo>
                  <a:lnTo>
                    <a:pt x="1182" y="518"/>
                  </a:lnTo>
                  <a:lnTo>
                    <a:pt x="1176" y="512"/>
                  </a:lnTo>
                  <a:lnTo>
                    <a:pt x="1171" y="506"/>
                  </a:lnTo>
                  <a:lnTo>
                    <a:pt x="1167" y="499"/>
                  </a:lnTo>
                  <a:lnTo>
                    <a:pt x="1165" y="504"/>
                  </a:lnTo>
                  <a:lnTo>
                    <a:pt x="1160" y="507"/>
                  </a:lnTo>
                  <a:lnTo>
                    <a:pt x="1155" y="512"/>
                  </a:lnTo>
                  <a:lnTo>
                    <a:pt x="1151" y="516"/>
                  </a:lnTo>
                  <a:lnTo>
                    <a:pt x="1144" y="508"/>
                  </a:lnTo>
                  <a:lnTo>
                    <a:pt x="1144" y="498"/>
                  </a:lnTo>
                  <a:lnTo>
                    <a:pt x="1146" y="487"/>
                  </a:lnTo>
                  <a:lnTo>
                    <a:pt x="1150" y="478"/>
                  </a:lnTo>
                  <a:lnTo>
                    <a:pt x="1145" y="484"/>
                  </a:lnTo>
                  <a:lnTo>
                    <a:pt x="1139" y="489"/>
                  </a:lnTo>
                  <a:lnTo>
                    <a:pt x="1132" y="494"/>
                  </a:lnTo>
                  <a:lnTo>
                    <a:pt x="1124" y="497"/>
                  </a:lnTo>
                  <a:lnTo>
                    <a:pt x="1116" y="500"/>
                  </a:lnTo>
                  <a:lnTo>
                    <a:pt x="1111" y="505"/>
                  </a:lnTo>
                  <a:lnTo>
                    <a:pt x="1105" y="510"/>
                  </a:lnTo>
                  <a:lnTo>
                    <a:pt x="1103" y="516"/>
                  </a:lnTo>
                  <a:lnTo>
                    <a:pt x="1100" y="502"/>
                  </a:lnTo>
                  <a:lnTo>
                    <a:pt x="1100" y="489"/>
                  </a:lnTo>
                  <a:lnTo>
                    <a:pt x="1102" y="480"/>
                  </a:lnTo>
                  <a:lnTo>
                    <a:pt x="1105" y="472"/>
                  </a:lnTo>
                  <a:lnTo>
                    <a:pt x="1110" y="465"/>
                  </a:lnTo>
                  <a:lnTo>
                    <a:pt x="1116" y="459"/>
                  </a:lnTo>
                  <a:lnTo>
                    <a:pt x="1122" y="455"/>
                  </a:lnTo>
                  <a:lnTo>
                    <a:pt x="1130" y="449"/>
                  </a:lnTo>
                  <a:lnTo>
                    <a:pt x="1122" y="449"/>
                  </a:lnTo>
                  <a:lnTo>
                    <a:pt x="1113" y="451"/>
                  </a:lnTo>
                  <a:lnTo>
                    <a:pt x="1103" y="456"/>
                  </a:lnTo>
                  <a:lnTo>
                    <a:pt x="1094" y="462"/>
                  </a:lnTo>
                  <a:lnTo>
                    <a:pt x="1083" y="470"/>
                  </a:lnTo>
                  <a:lnTo>
                    <a:pt x="1074" y="476"/>
                  </a:lnTo>
                  <a:lnTo>
                    <a:pt x="1066" y="486"/>
                  </a:lnTo>
                  <a:lnTo>
                    <a:pt x="1059" y="494"/>
                  </a:lnTo>
                  <a:lnTo>
                    <a:pt x="1058" y="488"/>
                  </a:lnTo>
                  <a:lnTo>
                    <a:pt x="1056" y="479"/>
                  </a:lnTo>
                  <a:lnTo>
                    <a:pt x="1054" y="468"/>
                  </a:lnTo>
                  <a:lnTo>
                    <a:pt x="1051" y="462"/>
                  </a:lnTo>
                  <a:lnTo>
                    <a:pt x="1046" y="470"/>
                  </a:lnTo>
                  <a:lnTo>
                    <a:pt x="1040" y="481"/>
                  </a:lnTo>
                  <a:lnTo>
                    <a:pt x="1032" y="494"/>
                  </a:lnTo>
                  <a:lnTo>
                    <a:pt x="1024" y="507"/>
                  </a:lnTo>
                  <a:lnTo>
                    <a:pt x="1023" y="499"/>
                  </a:lnTo>
                  <a:lnTo>
                    <a:pt x="1020" y="491"/>
                  </a:lnTo>
                  <a:lnTo>
                    <a:pt x="1016" y="481"/>
                  </a:lnTo>
                  <a:lnTo>
                    <a:pt x="1011" y="472"/>
                  </a:lnTo>
                  <a:lnTo>
                    <a:pt x="1005" y="463"/>
                  </a:lnTo>
                  <a:lnTo>
                    <a:pt x="999" y="454"/>
                  </a:lnTo>
                  <a:lnTo>
                    <a:pt x="992" y="446"/>
                  </a:lnTo>
                  <a:lnTo>
                    <a:pt x="984" y="437"/>
                  </a:lnTo>
                  <a:lnTo>
                    <a:pt x="985" y="449"/>
                  </a:lnTo>
                  <a:lnTo>
                    <a:pt x="984" y="464"/>
                  </a:lnTo>
                  <a:lnTo>
                    <a:pt x="981" y="478"/>
                  </a:lnTo>
                  <a:lnTo>
                    <a:pt x="980" y="488"/>
                  </a:lnTo>
                  <a:lnTo>
                    <a:pt x="965" y="473"/>
                  </a:lnTo>
                  <a:lnTo>
                    <a:pt x="956" y="481"/>
                  </a:lnTo>
                  <a:lnTo>
                    <a:pt x="955" y="479"/>
                  </a:lnTo>
                  <a:lnTo>
                    <a:pt x="952" y="473"/>
                  </a:lnTo>
                  <a:lnTo>
                    <a:pt x="947" y="466"/>
                  </a:lnTo>
                  <a:lnTo>
                    <a:pt x="941" y="460"/>
                  </a:lnTo>
                  <a:lnTo>
                    <a:pt x="937" y="464"/>
                  </a:lnTo>
                  <a:lnTo>
                    <a:pt x="931" y="464"/>
                  </a:lnTo>
                  <a:lnTo>
                    <a:pt x="926" y="464"/>
                  </a:lnTo>
                  <a:lnTo>
                    <a:pt x="921" y="464"/>
                  </a:lnTo>
                  <a:lnTo>
                    <a:pt x="916" y="462"/>
                  </a:lnTo>
                  <a:lnTo>
                    <a:pt x="913" y="456"/>
                  </a:lnTo>
                  <a:lnTo>
                    <a:pt x="910" y="448"/>
                  </a:lnTo>
                  <a:lnTo>
                    <a:pt x="910" y="441"/>
                  </a:lnTo>
                  <a:lnTo>
                    <a:pt x="906" y="444"/>
                  </a:lnTo>
                  <a:lnTo>
                    <a:pt x="900" y="449"/>
                  </a:lnTo>
                  <a:lnTo>
                    <a:pt x="896" y="455"/>
                  </a:lnTo>
                  <a:lnTo>
                    <a:pt x="893" y="464"/>
                  </a:lnTo>
                  <a:lnTo>
                    <a:pt x="889" y="460"/>
                  </a:lnTo>
                  <a:lnTo>
                    <a:pt x="886" y="457"/>
                  </a:lnTo>
                  <a:lnTo>
                    <a:pt x="883" y="452"/>
                  </a:lnTo>
                  <a:lnTo>
                    <a:pt x="878" y="449"/>
                  </a:lnTo>
                  <a:lnTo>
                    <a:pt x="884" y="439"/>
                  </a:lnTo>
                  <a:lnTo>
                    <a:pt x="889" y="427"/>
                  </a:lnTo>
                  <a:lnTo>
                    <a:pt x="891" y="416"/>
                  </a:lnTo>
                  <a:lnTo>
                    <a:pt x="886" y="405"/>
                  </a:lnTo>
                  <a:lnTo>
                    <a:pt x="880" y="395"/>
                  </a:lnTo>
                  <a:lnTo>
                    <a:pt x="874" y="380"/>
                  </a:lnTo>
                  <a:lnTo>
                    <a:pt x="868" y="361"/>
                  </a:lnTo>
                  <a:lnTo>
                    <a:pt x="861" y="339"/>
                  </a:lnTo>
                  <a:lnTo>
                    <a:pt x="861" y="347"/>
                  </a:lnTo>
                  <a:lnTo>
                    <a:pt x="861" y="355"/>
                  </a:lnTo>
                  <a:lnTo>
                    <a:pt x="861" y="362"/>
                  </a:lnTo>
                  <a:lnTo>
                    <a:pt x="861" y="368"/>
                  </a:lnTo>
                  <a:lnTo>
                    <a:pt x="859" y="373"/>
                  </a:lnTo>
                  <a:lnTo>
                    <a:pt x="854" y="381"/>
                  </a:lnTo>
                  <a:lnTo>
                    <a:pt x="849" y="389"/>
                  </a:lnTo>
                  <a:lnTo>
                    <a:pt x="846" y="397"/>
                  </a:lnTo>
                  <a:lnTo>
                    <a:pt x="845" y="405"/>
                  </a:lnTo>
                  <a:lnTo>
                    <a:pt x="841" y="413"/>
                  </a:lnTo>
                  <a:lnTo>
                    <a:pt x="835" y="420"/>
                  </a:lnTo>
                  <a:lnTo>
                    <a:pt x="828" y="426"/>
                  </a:lnTo>
                  <a:lnTo>
                    <a:pt x="828" y="415"/>
                  </a:lnTo>
                  <a:lnTo>
                    <a:pt x="827" y="397"/>
                  </a:lnTo>
                  <a:lnTo>
                    <a:pt x="826" y="380"/>
                  </a:lnTo>
                  <a:lnTo>
                    <a:pt x="826" y="370"/>
                  </a:lnTo>
                  <a:lnTo>
                    <a:pt x="823" y="365"/>
                  </a:lnTo>
                  <a:lnTo>
                    <a:pt x="819" y="357"/>
                  </a:lnTo>
                  <a:lnTo>
                    <a:pt x="812" y="348"/>
                  </a:lnTo>
                  <a:lnTo>
                    <a:pt x="803" y="338"/>
                  </a:lnTo>
                  <a:lnTo>
                    <a:pt x="793" y="328"/>
                  </a:lnTo>
                  <a:lnTo>
                    <a:pt x="782" y="316"/>
                  </a:lnTo>
                  <a:lnTo>
                    <a:pt x="774" y="307"/>
                  </a:lnTo>
                  <a:lnTo>
                    <a:pt x="766" y="300"/>
                  </a:lnTo>
                  <a:lnTo>
                    <a:pt x="772" y="316"/>
                  </a:lnTo>
                  <a:lnTo>
                    <a:pt x="773" y="338"/>
                  </a:lnTo>
                  <a:lnTo>
                    <a:pt x="772" y="364"/>
                  </a:lnTo>
                  <a:lnTo>
                    <a:pt x="772" y="387"/>
                  </a:lnTo>
                  <a:lnTo>
                    <a:pt x="769" y="383"/>
                  </a:lnTo>
                  <a:lnTo>
                    <a:pt x="763" y="377"/>
                  </a:lnTo>
                  <a:lnTo>
                    <a:pt x="756" y="372"/>
                  </a:lnTo>
                  <a:lnTo>
                    <a:pt x="749" y="368"/>
                  </a:lnTo>
                  <a:lnTo>
                    <a:pt x="741" y="363"/>
                  </a:lnTo>
                  <a:lnTo>
                    <a:pt x="733" y="358"/>
                  </a:lnTo>
                  <a:lnTo>
                    <a:pt x="726" y="355"/>
                  </a:lnTo>
                  <a:lnTo>
                    <a:pt x="722" y="352"/>
                  </a:lnTo>
                  <a:lnTo>
                    <a:pt x="716" y="356"/>
                  </a:lnTo>
                  <a:lnTo>
                    <a:pt x="709" y="357"/>
                  </a:lnTo>
                  <a:lnTo>
                    <a:pt x="701" y="356"/>
                  </a:lnTo>
                  <a:lnTo>
                    <a:pt x="693" y="354"/>
                  </a:lnTo>
                  <a:lnTo>
                    <a:pt x="685" y="350"/>
                  </a:lnTo>
                  <a:lnTo>
                    <a:pt x="679" y="346"/>
                  </a:lnTo>
                  <a:lnTo>
                    <a:pt x="675" y="341"/>
                  </a:lnTo>
                  <a:lnTo>
                    <a:pt x="674" y="338"/>
                  </a:lnTo>
                  <a:lnTo>
                    <a:pt x="669" y="336"/>
                  </a:lnTo>
                  <a:lnTo>
                    <a:pt x="661" y="332"/>
                  </a:lnTo>
                  <a:lnTo>
                    <a:pt x="652" y="330"/>
                  </a:lnTo>
                  <a:lnTo>
                    <a:pt x="640" y="329"/>
                  </a:lnTo>
                  <a:lnTo>
                    <a:pt x="630" y="326"/>
                  </a:lnTo>
                  <a:lnTo>
                    <a:pt x="620" y="325"/>
                  </a:lnTo>
                  <a:lnTo>
                    <a:pt x="611" y="325"/>
                  </a:lnTo>
                  <a:lnTo>
                    <a:pt x="604" y="326"/>
                  </a:lnTo>
                  <a:lnTo>
                    <a:pt x="604" y="318"/>
                  </a:lnTo>
                  <a:lnTo>
                    <a:pt x="603" y="308"/>
                  </a:lnTo>
                  <a:lnTo>
                    <a:pt x="599" y="299"/>
                  </a:lnTo>
                  <a:lnTo>
                    <a:pt x="596" y="294"/>
                  </a:lnTo>
                  <a:lnTo>
                    <a:pt x="592" y="293"/>
                  </a:lnTo>
                  <a:lnTo>
                    <a:pt x="589" y="297"/>
                  </a:lnTo>
                  <a:lnTo>
                    <a:pt x="584" y="301"/>
                  </a:lnTo>
                  <a:lnTo>
                    <a:pt x="579" y="308"/>
                  </a:lnTo>
                  <a:lnTo>
                    <a:pt x="580" y="304"/>
                  </a:lnTo>
                  <a:lnTo>
                    <a:pt x="581" y="299"/>
                  </a:lnTo>
                  <a:lnTo>
                    <a:pt x="580" y="293"/>
                  </a:lnTo>
                  <a:lnTo>
                    <a:pt x="579" y="287"/>
                  </a:lnTo>
                  <a:lnTo>
                    <a:pt x="575" y="277"/>
                  </a:lnTo>
                  <a:lnTo>
                    <a:pt x="571" y="260"/>
                  </a:lnTo>
                  <a:lnTo>
                    <a:pt x="564" y="239"/>
                  </a:lnTo>
                  <a:lnTo>
                    <a:pt x="554" y="220"/>
                  </a:lnTo>
                  <a:lnTo>
                    <a:pt x="554" y="239"/>
                  </a:lnTo>
                  <a:lnTo>
                    <a:pt x="550" y="262"/>
                  </a:lnTo>
                  <a:lnTo>
                    <a:pt x="541" y="286"/>
                  </a:lnTo>
                  <a:lnTo>
                    <a:pt x="528" y="302"/>
                  </a:lnTo>
                  <a:lnTo>
                    <a:pt x="524" y="298"/>
                  </a:lnTo>
                  <a:lnTo>
                    <a:pt x="521" y="287"/>
                  </a:lnTo>
                  <a:lnTo>
                    <a:pt x="519" y="275"/>
                  </a:lnTo>
                  <a:lnTo>
                    <a:pt x="513" y="263"/>
                  </a:lnTo>
                  <a:lnTo>
                    <a:pt x="512" y="273"/>
                  </a:lnTo>
                  <a:lnTo>
                    <a:pt x="508" y="281"/>
                  </a:lnTo>
                  <a:lnTo>
                    <a:pt x="502" y="289"/>
                  </a:lnTo>
                  <a:lnTo>
                    <a:pt x="496" y="297"/>
                  </a:lnTo>
                  <a:lnTo>
                    <a:pt x="492" y="289"/>
                  </a:lnTo>
                  <a:lnTo>
                    <a:pt x="484" y="279"/>
                  </a:lnTo>
                  <a:lnTo>
                    <a:pt x="473" y="271"/>
                  </a:lnTo>
                  <a:lnTo>
                    <a:pt x="459" y="263"/>
                  </a:lnTo>
                  <a:lnTo>
                    <a:pt x="446" y="257"/>
                  </a:lnTo>
                  <a:lnTo>
                    <a:pt x="431" y="250"/>
                  </a:lnTo>
                  <a:lnTo>
                    <a:pt x="417" y="245"/>
                  </a:lnTo>
                  <a:lnTo>
                    <a:pt x="405" y="243"/>
                  </a:lnTo>
                  <a:lnTo>
                    <a:pt x="395" y="250"/>
                  </a:lnTo>
                  <a:lnTo>
                    <a:pt x="384" y="252"/>
                  </a:lnTo>
                  <a:lnTo>
                    <a:pt x="370" y="249"/>
                  </a:lnTo>
                  <a:lnTo>
                    <a:pt x="355" y="242"/>
                  </a:lnTo>
                  <a:lnTo>
                    <a:pt x="340" y="234"/>
                  </a:lnTo>
                  <a:lnTo>
                    <a:pt x="327" y="223"/>
                  </a:lnTo>
                  <a:lnTo>
                    <a:pt x="314" y="213"/>
                  </a:lnTo>
                  <a:lnTo>
                    <a:pt x="306" y="205"/>
                  </a:lnTo>
                  <a:lnTo>
                    <a:pt x="302" y="205"/>
                  </a:lnTo>
                  <a:lnTo>
                    <a:pt x="296" y="204"/>
                  </a:lnTo>
                  <a:lnTo>
                    <a:pt x="289" y="203"/>
                  </a:lnTo>
                  <a:lnTo>
                    <a:pt x="283" y="200"/>
                  </a:lnTo>
                  <a:lnTo>
                    <a:pt x="276" y="199"/>
                  </a:lnTo>
                  <a:lnTo>
                    <a:pt x="269" y="196"/>
                  </a:lnTo>
                  <a:lnTo>
                    <a:pt x="264" y="194"/>
                  </a:lnTo>
                  <a:lnTo>
                    <a:pt x="259" y="190"/>
                  </a:lnTo>
                  <a:lnTo>
                    <a:pt x="255" y="192"/>
                  </a:lnTo>
                  <a:lnTo>
                    <a:pt x="251" y="196"/>
                  </a:lnTo>
                  <a:lnTo>
                    <a:pt x="249" y="199"/>
                  </a:lnTo>
                  <a:lnTo>
                    <a:pt x="248" y="200"/>
                  </a:lnTo>
                  <a:lnTo>
                    <a:pt x="244" y="194"/>
                  </a:lnTo>
                  <a:lnTo>
                    <a:pt x="245" y="184"/>
                  </a:lnTo>
                  <a:lnTo>
                    <a:pt x="247" y="178"/>
                  </a:lnTo>
                  <a:lnTo>
                    <a:pt x="248" y="174"/>
                  </a:lnTo>
                  <a:lnTo>
                    <a:pt x="243" y="176"/>
                  </a:lnTo>
                  <a:lnTo>
                    <a:pt x="239" y="176"/>
                  </a:lnTo>
                  <a:lnTo>
                    <a:pt x="234" y="176"/>
                  </a:lnTo>
                  <a:lnTo>
                    <a:pt x="229" y="175"/>
                  </a:lnTo>
                  <a:lnTo>
                    <a:pt x="225" y="173"/>
                  </a:lnTo>
                  <a:lnTo>
                    <a:pt x="220" y="172"/>
                  </a:lnTo>
                  <a:lnTo>
                    <a:pt x="216" y="170"/>
                  </a:lnTo>
                  <a:lnTo>
                    <a:pt x="212" y="168"/>
                  </a:lnTo>
                  <a:lnTo>
                    <a:pt x="209" y="162"/>
                  </a:lnTo>
                  <a:lnTo>
                    <a:pt x="210" y="150"/>
                  </a:lnTo>
                  <a:lnTo>
                    <a:pt x="215" y="138"/>
                  </a:lnTo>
                  <a:lnTo>
                    <a:pt x="217" y="128"/>
                  </a:lnTo>
                  <a:lnTo>
                    <a:pt x="218" y="120"/>
                  </a:lnTo>
                  <a:lnTo>
                    <a:pt x="218" y="112"/>
                  </a:lnTo>
                  <a:lnTo>
                    <a:pt x="217" y="103"/>
                  </a:lnTo>
                  <a:lnTo>
                    <a:pt x="213" y="93"/>
                  </a:lnTo>
                  <a:lnTo>
                    <a:pt x="209" y="97"/>
                  </a:lnTo>
                  <a:lnTo>
                    <a:pt x="204" y="108"/>
                  </a:lnTo>
                  <a:lnTo>
                    <a:pt x="199" y="120"/>
                  </a:lnTo>
                  <a:lnTo>
                    <a:pt x="194" y="133"/>
                  </a:lnTo>
                  <a:lnTo>
                    <a:pt x="192" y="146"/>
                  </a:lnTo>
                  <a:lnTo>
                    <a:pt x="185" y="139"/>
                  </a:lnTo>
                  <a:lnTo>
                    <a:pt x="177" y="146"/>
                  </a:lnTo>
                  <a:lnTo>
                    <a:pt x="170" y="149"/>
                  </a:lnTo>
                  <a:lnTo>
                    <a:pt x="161" y="148"/>
                  </a:lnTo>
                  <a:lnTo>
                    <a:pt x="152" y="147"/>
                  </a:lnTo>
                  <a:lnTo>
                    <a:pt x="146" y="144"/>
                  </a:lnTo>
                  <a:lnTo>
                    <a:pt x="145" y="140"/>
                  </a:lnTo>
                  <a:lnTo>
                    <a:pt x="146" y="133"/>
                  </a:lnTo>
                  <a:lnTo>
                    <a:pt x="148" y="125"/>
                  </a:lnTo>
                  <a:lnTo>
                    <a:pt x="149" y="118"/>
                  </a:lnTo>
                  <a:lnTo>
                    <a:pt x="149" y="111"/>
                  </a:lnTo>
                  <a:lnTo>
                    <a:pt x="147" y="101"/>
                  </a:lnTo>
                  <a:lnTo>
                    <a:pt x="144" y="88"/>
                  </a:lnTo>
                  <a:lnTo>
                    <a:pt x="138" y="76"/>
                  </a:lnTo>
                  <a:lnTo>
                    <a:pt x="134" y="87"/>
                  </a:lnTo>
                  <a:lnTo>
                    <a:pt x="128" y="99"/>
                  </a:lnTo>
                  <a:lnTo>
                    <a:pt x="117" y="110"/>
                  </a:lnTo>
                  <a:lnTo>
                    <a:pt x="109" y="118"/>
                  </a:lnTo>
                  <a:lnTo>
                    <a:pt x="95" y="95"/>
                  </a:lnTo>
                  <a:lnTo>
                    <a:pt x="90" y="105"/>
                  </a:lnTo>
                  <a:lnTo>
                    <a:pt x="87" y="93"/>
                  </a:lnTo>
                  <a:lnTo>
                    <a:pt x="81" y="79"/>
                  </a:lnTo>
                  <a:lnTo>
                    <a:pt x="71" y="67"/>
                  </a:lnTo>
                  <a:lnTo>
                    <a:pt x="62" y="55"/>
                  </a:lnTo>
                  <a:lnTo>
                    <a:pt x="61" y="63"/>
                  </a:lnTo>
                  <a:lnTo>
                    <a:pt x="58" y="70"/>
                  </a:lnTo>
                  <a:lnTo>
                    <a:pt x="52" y="75"/>
                  </a:lnTo>
                  <a:lnTo>
                    <a:pt x="44" y="79"/>
                  </a:lnTo>
                  <a:lnTo>
                    <a:pt x="41" y="75"/>
                  </a:lnTo>
                  <a:lnTo>
                    <a:pt x="36" y="69"/>
                  </a:lnTo>
                  <a:lnTo>
                    <a:pt x="30" y="63"/>
                  </a:lnTo>
                  <a:lnTo>
                    <a:pt x="25" y="56"/>
                  </a:lnTo>
                  <a:lnTo>
                    <a:pt x="18" y="49"/>
                  </a:lnTo>
                  <a:lnTo>
                    <a:pt x="11" y="45"/>
                  </a:lnTo>
                  <a:lnTo>
                    <a:pt x="5" y="40"/>
                  </a:lnTo>
                  <a:lnTo>
                    <a:pt x="0" y="39"/>
                  </a:lnTo>
                  <a:lnTo>
                    <a:pt x="12" y="38"/>
                  </a:lnTo>
                  <a:lnTo>
                    <a:pt x="26" y="38"/>
                  </a:lnTo>
                  <a:lnTo>
                    <a:pt x="43" y="38"/>
                  </a:lnTo>
                  <a:lnTo>
                    <a:pt x="61" y="37"/>
                  </a:lnTo>
                  <a:lnTo>
                    <a:pt x="83" y="37"/>
                  </a:lnTo>
                  <a:lnTo>
                    <a:pt x="105" y="37"/>
                  </a:lnTo>
                  <a:lnTo>
                    <a:pt x="128" y="36"/>
                  </a:lnTo>
                  <a:lnTo>
                    <a:pt x="150" y="36"/>
                  </a:lnTo>
                  <a:lnTo>
                    <a:pt x="172" y="36"/>
                  </a:lnTo>
                  <a:lnTo>
                    <a:pt x="194" y="36"/>
                  </a:lnTo>
                  <a:lnTo>
                    <a:pt x="215" y="36"/>
                  </a:lnTo>
                  <a:lnTo>
                    <a:pt x="233" y="36"/>
                  </a:lnTo>
                  <a:lnTo>
                    <a:pt x="249" y="37"/>
                  </a:lnTo>
                  <a:lnTo>
                    <a:pt x="263" y="37"/>
                  </a:lnTo>
                  <a:lnTo>
                    <a:pt x="273" y="37"/>
                  </a:lnTo>
                  <a:lnTo>
                    <a:pt x="279" y="38"/>
                  </a:lnTo>
                  <a:lnTo>
                    <a:pt x="277" y="33"/>
                  </a:lnTo>
                  <a:lnTo>
                    <a:pt x="275" y="29"/>
                  </a:lnTo>
                  <a:lnTo>
                    <a:pt x="272" y="25"/>
                  </a:lnTo>
                  <a:lnTo>
                    <a:pt x="265" y="22"/>
                  </a:lnTo>
                  <a:lnTo>
                    <a:pt x="275" y="21"/>
                  </a:lnTo>
                  <a:lnTo>
                    <a:pt x="287" y="20"/>
                  </a:lnTo>
                  <a:lnTo>
                    <a:pt x="299" y="18"/>
                  </a:lnTo>
                  <a:lnTo>
                    <a:pt x="313" y="17"/>
                  </a:lnTo>
                  <a:lnTo>
                    <a:pt x="328" y="16"/>
                  </a:lnTo>
                  <a:lnTo>
                    <a:pt x="343" y="15"/>
                  </a:lnTo>
                  <a:lnTo>
                    <a:pt x="358" y="14"/>
                  </a:lnTo>
                  <a:lnTo>
                    <a:pt x="374" y="13"/>
                  </a:lnTo>
                  <a:lnTo>
                    <a:pt x="389" y="13"/>
                  </a:lnTo>
                  <a:lnTo>
                    <a:pt x="403" y="12"/>
                  </a:lnTo>
                  <a:lnTo>
                    <a:pt x="417" y="12"/>
                  </a:lnTo>
                  <a:lnTo>
                    <a:pt x="431" y="12"/>
                  </a:lnTo>
                  <a:lnTo>
                    <a:pt x="442" y="12"/>
                  </a:lnTo>
                  <a:lnTo>
                    <a:pt x="454" y="13"/>
                  </a:lnTo>
                  <a:lnTo>
                    <a:pt x="463" y="13"/>
                  </a:lnTo>
                  <a:lnTo>
                    <a:pt x="470" y="14"/>
                  </a:lnTo>
                  <a:lnTo>
                    <a:pt x="487" y="15"/>
                  </a:lnTo>
                  <a:lnTo>
                    <a:pt x="509" y="16"/>
                  </a:lnTo>
                  <a:lnTo>
                    <a:pt x="535" y="16"/>
                  </a:lnTo>
                  <a:lnTo>
                    <a:pt x="564" y="16"/>
                  </a:lnTo>
                  <a:lnTo>
                    <a:pt x="591" y="16"/>
                  </a:lnTo>
                  <a:lnTo>
                    <a:pt x="616" y="15"/>
                  </a:lnTo>
                  <a:lnTo>
                    <a:pt x="637" y="15"/>
                  </a:lnTo>
                  <a:lnTo>
                    <a:pt x="651" y="14"/>
                  </a:lnTo>
                  <a:lnTo>
                    <a:pt x="663" y="13"/>
                  </a:lnTo>
                  <a:lnTo>
                    <a:pt x="680" y="10"/>
                  </a:lnTo>
                  <a:lnTo>
                    <a:pt x="700" y="8"/>
                  </a:lnTo>
                  <a:lnTo>
                    <a:pt x="719" y="6"/>
                  </a:lnTo>
                  <a:lnTo>
                    <a:pt x="739" y="5"/>
                  </a:lnTo>
                  <a:lnTo>
                    <a:pt x="755" y="4"/>
                  </a:lnTo>
                  <a:lnTo>
                    <a:pt x="766" y="4"/>
                  </a:lnTo>
                  <a:lnTo>
                    <a:pt x="772" y="5"/>
                  </a:lnTo>
                  <a:lnTo>
                    <a:pt x="772" y="12"/>
                  </a:lnTo>
                  <a:lnTo>
                    <a:pt x="765" y="20"/>
                  </a:lnTo>
                  <a:lnTo>
                    <a:pt x="756" y="28"/>
                  </a:lnTo>
                  <a:lnTo>
                    <a:pt x="748" y="34"/>
                  </a:lnTo>
                  <a:lnTo>
                    <a:pt x="761" y="33"/>
                  </a:lnTo>
                  <a:lnTo>
                    <a:pt x="780" y="32"/>
                  </a:lnTo>
                  <a:lnTo>
                    <a:pt x="802" y="32"/>
                  </a:lnTo>
                  <a:lnTo>
                    <a:pt x="828" y="31"/>
                  </a:lnTo>
                  <a:lnTo>
                    <a:pt x="858" y="31"/>
                  </a:lnTo>
                  <a:lnTo>
                    <a:pt x="889" y="31"/>
                  </a:lnTo>
                  <a:lnTo>
                    <a:pt x="922" y="31"/>
                  </a:lnTo>
                  <a:lnTo>
                    <a:pt x="955" y="31"/>
                  </a:lnTo>
                  <a:lnTo>
                    <a:pt x="987" y="32"/>
                  </a:lnTo>
                  <a:lnTo>
                    <a:pt x="1019" y="32"/>
                  </a:lnTo>
                  <a:lnTo>
                    <a:pt x="1049" y="32"/>
                  </a:lnTo>
                  <a:lnTo>
                    <a:pt x="1076" y="32"/>
                  </a:lnTo>
                  <a:lnTo>
                    <a:pt x="1100" y="32"/>
                  </a:lnTo>
                  <a:lnTo>
                    <a:pt x="1121" y="32"/>
                  </a:lnTo>
                  <a:lnTo>
                    <a:pt x="1136" y="32"/>
                  </a:lnTo>
                  <a:lnTo>
                    <a:pt x="1145" y="32"/>
                  </a:lnTo>
                  <a:lnTo>
                    <a:pt x="1161" y="31"/>
                  </a:lnTo>
                  <a:lnTo>
                    <a:pt x="1183" y="31"/>
                  </a:lnTo>
                  <a:lnTo>
                    <a:pt x="1208" y="30"/>
                  </a:lnTo>
                  <a:lnTo>
                    <a:pt x="1236" y="29"/>
                  </a:lnTo>
                  <a:lnTo>
                    <a:pt x="1262" y="29"/>
                  </a:lnTo>
                  <a:lnTo>
                    <a:pt x="1284" y="28"/>
                  </a:lnTo>
                  <a:lnTo>
                    <a:pt x="1301" y="28"/>
                  </a:lnTo>
                  <a:lnTo>
                    <a:pt x="1309" y="28"/>
                  </a:lnTo>
                  <a:lnTo>
                    <a:pt x="1316" y="29"/>
                  </a:lnTo>
                  <a:lnTo>
                    <a:pt x="1328" y="30"/>
                  </a:lnTo>
                  <a:lnTo>
                    <a:pt x="1343" y="31"/>
                  </a:lnTo>
                  <a:lnTo>
                    <a:pt x="1360" y="32"/>
                  </a:lnTo>
                  <a:lnTo>
                    <a:pt x="1377" y="33"/>
                  </a:lnTo>
                  <a:lnTo>
                    <a:pt x="1393" y="33"/>
                  </a:lnTo>
                  <a:lnTo>
                    <a:pt x="1406" y="34"/>
                  </a:lnTo>
                  <a:lnTo>
                    <a:pt x="1414" y="34"/>
                  </a:lnTo>
                  <a:lnTo>
                    <a:pt x="1416" y="30"/>
                  </a:lnTo>
                  <a:lnTo>
                    <a:pt x="1419" y="25"/>
                  </a:lnTo>
                  <a:lnTo>
                    <a:pt x="1422" y="20"/>
                  </a:lnTo>
                  <a:lnTo>
                    <a:pt x="1427" y="15"/>
                  </a:lnTo>
                  <a:lnTo>
                    <a:pt x="1431" y="10"/>
                  </a:lnTo>
                  <a:lnTo>
                    <a:pt x="1437" y="7"/>
                  </a:lnTo>
                  <a:lnTo>
                    <a:pt x="1443" y="5"/>
                  </a:lnTo>
                  <a:lnTo>
                    <a:pt x="1450" y="4"/>
                  </a:lnTo>
                  <a:lnTo>
                    <a:pt x="1460" y="4"/>
                  </a:lnTo>
                  <a:lnTo>
                    <a:pt x="1477" y="4"/>
                  </a:lnTo>
                  <a:lnTo>
                    <a:pt x="1499" y="5"/>
                  </a:lnTo>
                  <a:lnTo>
                    <a:pt x="1524" y="5"/>
                  </a:lnTo>
                  <a:lnTo>
                    <a:pt x="1548" y="5"/>
                  </a:lnTo>
                  <a:lnTo>
                    <a:pt x="1570" y="5"/>
                  </a:lnTo>
                  <a:lnTo>
                    <a:pt x="1587" y="5"/>
                  </a:lnTo>
                  <a:lnTo>
                    <a:pt x="1597" y="4"/>
                  </a:lnTo>
                  <a:lnTo>
                    <a:pt x="1604" y="2"/>
                  </a:lnTo>
                  <a:lnTo>
                    <a:pt x="1610" y="1"/>
                  </a:lnTo>
                  <a:lnTo>
                    <a:pt x="1614" y="0"/>
                  </a:lnTo>
                  <a:lnTo>
                    <a:pt x="1619" y="0"/>
                  </a:lnTo>
                  <a:lnTo>
                    <a:pt x="1619" y="5"/>
                  </a:lnTo>
                  <a:lnTo>
                    <a:pt x="1618" y="10"/>
                  </a:lnTo>
                  <a:lnTo>
                    <a:pt x="1617" y="17"/>
                  </a:lnTo>
                  <a:lnTo>
                    <a:pt x="1617" y="23"/>
                  </a:lnTo>
                  <a:lnTo>
                    <a:pt x="1605" y="25"/>
                  </a:lnTo>
                  <a:lnTo>
                    <a:pt x="1598" y="26"/>
                  </a:lnTo>
                  <a:lnTo>
                    <a:pt x="1596" y="29"/>
                  </a:lnTo>
                  <a:lnTo>
                    <a:pt x="1596" y="36"/>
                  </a:lnTo>
                  <a:lnTo>
                    <a:pt x="1596" y="44"/>
                  </a:lnTo>
                  <a:lnTo>
                    <a:pt x="1597" y="49"/>
                  </a:lnTo>
                  <a:lnTo>
                    <a:pt x="1601" y="53"/>
                  </a:lnTo>
                  <a:lnTo>
                    <a:pt x="1606" y="55"/>
                  </a:lnTo>
                  <a:lnTo>
                    <a:pt x="1611" y="56"/>
                  </a:lnTo>
                  <a:lnTo>
                    <a:pt x="1617" y="58"/>
                  </a:lnTo>
                  <a:lnTo>
                    <a:pt x="1625" y="61"/>
                  </a:lnTo>
                  <a:lnTo>
                    <a:pt x="1633" y="63"/>
                  </a:lnTo>
                  <a:lnTo>
                    <a:pt x="1642" y="65"/>
                  </a:lnTo>
                  <a:lnTo>
                    <a:pt x="1650" y="68"/>
                  </a:lnTo>
                  <a:lnTo>
                    <a:pt x="1657" y="70"/>
                  </a:lnTo>
                  <a:lnTo>
                    <a:pt x="1662" y="70"/>
                  </a:lnTo>
                  <a:lnTo>
                    <a:pt x="1670" y="71"/>
                  </a:lnTo>
                  <a:lnTo>
                    <a:pt x="1676" y="73"/>
                  </a:lnTo>
                  <a:lnTo>
                    <a:pt x="1676" y="78"/>
                  </a:lnTo>
                  <a:lnTo>
                    <a:pt x="1670" y="83"/>
                  </a:lnTo>
                  <a:lnTo>
                    <a:pt x="1666" y="85"/>
                  </a:lnTo>
                  <a:lnTo>
                    <a:pt x="1660" y="88"/>
                  </a:lnTo>
                  <a:lnTo>
                    <a:pt x="1654" y="91"/>
                  </a:lnTo>
                  <a:lnTo>
                    <a:pt x="1649" y="94"/>
                  </a:lnTo>
                  <a:lnTo>
                    <a:pt x="1645" y="96"/>
                  </a:lnTo>
                  <a:lnTo>
                    <a:pt x="1643" y="99"/>
                  </a:lnTo>
                  <a:lnTo>
                    <a:pt x="1642" y="101"/>
                  </a:lnTo>
                  <a:lnTo>
                    <a:pt x="1644" y="102"/>
                  </a:lnTo>
                  <a:lnTo>
                    <a:pt x="1651" y="103"/>
                  </a:lnTo>
                  <a:lnTo>
                    <a:pt x="1662" y="103"/>
                  </a:lnTo>
                  <a:lnTo>
                    <a:pt x="1677" y="104"/>
                  </a:lnTo>
                  <a:lnTo>
                    <a:pt x="1693" y="103"/>
                  </a:lnTo>
                  <a:lnTo>
                    <a:pt x="1711" y="103"/>
                  </a:lnTo>
                  <a:lnTo>
                    <a:pt x="1727" y="103"/>
                  </a:lnTo>
                  <a:lnTo>
                    <a:pt x="1740" y="102"/>
                  </a:lnTo>
                  <a:lnTo>
                    <a:pt x="1749" y="102"/>
                  </a:lnTo>
                  <a:lnTo>
                    <a:pt x="1759" y="102"/>
                  </a:lnTo>
                  <a:lnTo>
                    <a:pt x="1770" y="104"/>
                  </a:lnTo>
                  <a:lnTo>
                    <a:pt x="1784" y="107"/>
                  </a:lnTo>
                  <a:lnTo>
                    <a:pt x="1799" y="109"/>
                  </a:lnTo>
                  <a:lnTo>
                    <a:pt x="1815" y="111"/>
                  </a:lnTo>
                  <a:lnTo>
                    <a:pt x="1828" y="113"/>
                  </a:lnTo>
                  <a:lnTo>
                    <a:pt x="1841" y="115"/>
                  </a:lnTo>
                  <a:lnTo>
                    <a:pt x="1851" y="115"/>
                  </a:lnTo>
                  <a:lnTo>
                    <a:pt x="1862" y="113"/>
                  </a:lnTo>
                  <a:lnTo>
                    <a:pt x="1876" y="111"/>
                  </a:lnTo>
                  <a:lnTo>
                    <a:pt x="1894" y="108"/>
                  </a:lnTo>
                  <a:lnTo>
                    <a:pt x="1911" y="104"/>
                  </a:lnTo>
                  <a:lnTo>
                    <a:pt x="1929" y="101"/>
                  </a:lnTo>
                  <a:lnTo>
                    <a:pt x="1944" y="99"/>
                  </a:lnTo>
                  <a:lnTo>
                    <a:pt x="1957" y="96"/>
                  </a:lnTo>
                  <a:lnTo>
                    <a:pt x="1963" y="95"/>
                  </a:lnTo>
                  <a:lnTo>
                    <a:pt x="1969" y="95"/>
                  </a:lnTo>
                  <a:lnTo>
                    <a:pt x="1979" y="95"/>
                  </a:lnTo>
                  <a:lnTo>
                    <a:pt x="1992" y="95"/>
                  </a:lnTo>
                  <a:lnTo>
                    <a:pt x="2006" y="94"/>
                  </a:lnTo>
                  <a:lnTo>
                    <a:pt x="2021" y="93"/>
                  </a:lnTo>
                  <a:lnTo>
                    <a:pt x="2036" y="91"/>
                  </a:lnTo>
                  <a:lnTo>
                    <a:pt x="2050" y="87"/>
                  </a:lnTo>
                  <a:lnTo>
                    <a:pt x="2064" y="81"/>
                  </a:lnTo>
                  <a:lnTo>
                    <a:pt x="2071" y="84"/>
                  </a:lnTo>
                  <a:lnTo>
                    <a:pt x="2078" y="86"/>
                  </a:lnTo>
                  <a:lnTo>
                    <a:pt x="2084" y="88"/>
                  </a:lnTo>
                  <a:lnTo>
                    <a:pt x="2091" y="89"/>
                  </a:lnTo>
                  <a:lnTo>
                    <a:pt x="2097" y="89"/>
                  </a:lnTo>
                  <a:lnTo>
                    <a:pt x="2104" y="91"/>
                  </a:lnTo>
                  <a:lnTo>
                    <a:pt x="2110" y="91"/>
                  </a:lnTo>
                  <a:lnTo>
                    <a:pt x="2116" y="91"/>
                  </a:lnTo>
                  <a:lnTo>
                    <a:pt x="2121" y="91"/>
                  </a:lnTo>
                  <a:lnTo>
                    <a:pt x="2129" y="89"/>
                  </a:lnTo>
                  <a:lnTo>
                    <a:pt x="2139" y="89"/>
                  </a:lnTo>
                  <a:lnTo>
                    <a:pt x="2148" y="88"/>
                  </a:lnTo>
                  <a:lnTo>
                    <a:pt x="2157" y="88"/>
                  </a:lnTo>
                  <a:lnTo>
                    <a:pt x="2165" y="87"/>
                  </a:lnTo>
                  <a:lnTo>
                    <a:pt x="2172" y="87"/>
                  </a:lnTo>
                  <a:lnTo>
                    <a:pt x="2176" y="87"/>
                  </a:lnTo>
                  <a:lnTo>
                    <a:pt x="2181" y="88"/>
                  </a:lnTo>
                  <a:lnTo>
                    <a:pt x="2188" y="89"/>
                  </a:lnTo>
                  <a:lnTo>
                    <a:pt x="2196" y="92"/>
                  </a:lnTo>
                  <a:lnTo>
                    <a:pt x="2206" y="93"/>
                  </a:lnTo>
                  <a:lnTo>
                    <a:pt x="2216" y="95"/>
                  </a:lnTo>
                  <a:lnTo>
                    <a:pt x="2227" y="96"/>
                  </a:lnTo>
                  <a:lnTo>
                    <a:pt x="2237" y="97"/>
                  </a:lnTo>
                  <a:lnTo>
                    <a:pt x="2246" y="97"/>
                  </a:lnTo>
                  <a:lnTo>
                    <a:pt x="2255" y="97"/>
                  </a:lnTo>
                  <a:lnTo>
                    <a:pt x="2265" y="97"/>
                  </a:lnTo>
                  <a:lnTo>
                    <a:pt x="2275" y="96"/>
                  </a:lnTo>
                  <a:lnTo>
                    <a:pt x="2284" y="95"/>
                  </a:lnTo>
                  <a:lnTo>
                    <a:pt x="2294" y="94"/>
                  </a:lnTo>
                  <a:lnTo>
                    <a:pt x="2302" y="93"/>
                  </a:lnTo>
                  <a:lnTo>
                    <a:pt x="2310" y="92"/>
                  </a:lnTo>
                  <a:lnTo>
                    <a:pt x="2317" y="89"/>
                  </a:lnTo>
                  <a:lnTo>
                    <a:pt x="2325" y="89"/>
                  </a:lnTo>
                  <a:lnTo>
                    <a:pt x="2337" y="89"/>
                  </a:lnTo>
                  <a:lnTo>
                    <a:pt x="2348" y="88"/>
                  </a:lnTo>
                  <a:lnTo>
                    <a:pt x="2361" y="88"/>
                  </a:lnTo>
                  <a:lnTo>
                    <a:pt x="2372" y="89"/>
                  </a:lnTo>
                  <a:lnTo>
                    <a:pt x="2384" y="91"/>
                  </a:lnTo>
                  <a:lnTo>
                    <a:pt x="2393" y="92"/>
                  </a:lnTo>
                  <a:lnTo>
                    <a:pt x="2400" y="95"/>
                  </a:lnTo>
                  <a:lnTo>
                    <a:pt x="2401" y="102"/>
                  </a:lnTo>
                  <a:lnTo>
                    <a:pt x="2405" y="107"/>
                  </a:lnTo>
                  <a:lnTo>
                    <a:pt x="2410" y="109"/>
                  </a:lnTo>
                  <a:lnTo>
                    <a:pt x="2416" y="110"/>
                  </a:lnTo>
                  <a:lnTo>
                    <a:pt x="2421" y="110"/>
                  </a:lnTo>
                  <a:lnTo>
                    <a:pt x="2434" y="109"/>
                  </a:lnTo>
                  <a:lnTo>
                    <a:pt x="2451" y="108"/>
                  </a:lnTo>
                  <a:lnTo>
                    <a:pt x="2471" y="108"/>
                  </a:lnTo>
                  <a:lnTo>
                    <a:pt x="2490" y="107"/>
                  </a:lnTo>
                  <a:lnTo>
                    <a:pt x="2507" y="107"/>
                  </a:lnTo>
                  <a:lnTo>
                    <a:pt x="2522" y="108"/>
                  </a:lnTo>
                  <a:lnTo>
                    <a:pt x="2531" y="110"/>
                  </a:lnTo>
                  <a:lnTo>
                    <a:pt x="2538" y="113"/>
                  </a:lnTo>
                  <a:lnTo>
                    <a:pt x="2547" y="117"/>
                  </a:lnTo>
                  <a:lnTo>
                    <a:pt x="2556" y="120"/>
                  </a:lnTo>
                  <a:lnTo>
                    <a:pt x="2567" y="125"/>
                  </a:lnTo>
                  <a:lnTo>
                    <a:pt x="2576" y="129"/>
                  </a:lnTo>
                  <a:lnTo>
                    <a:pt x="2584" y="134"/>
                  </a:lnTo>
                  <a:lnTo>
                    <a:pt x="2590" y="138"/>
                  </a:lnTo>
                  <a:lnTo>
                    <a:pt x="2593" y="141"/>
                  </a:lnTo>
                  <a:lnTo>
                    <a:pt x="2593" y="157"/>
                  </a:lnTo>
                  <a:lnTo>
                    <a:pt x="2583" y="159"/>
                  </a:lnTo>
                  <a:lnTo>
                    <a:pt x="2570" y="162"/>
                  </a:lnTo>
                  <a:lnTo>
                    <a:pt x="2555" y="163"/>
                  </a:lnTo>
                  <a:lnTo>
                    <a:pt x="2540" y="164"/>
                  </a:lnTo>
                  <a:lnTo>
                    <a:pt x="2524" y="164"/>
                  </a:lnTo>
                  <a:lnTo>
                    <a:pt x="2509" y="164"/>
                  </a:lnTo>
                  <a:lnTo>
                    <a:pt x="2497" y="164"/>
                  </a:lnTo>
                  <a:lnTo>
                    <a:pt x="2488" y="164"/>
                  </a:lnTo>
                  <a:lnTo>
                    <a:pt x="2480" y="164"/>
                  </a:lnTo>
                  <a:lnTo>
                    <a:pt x="2473" y="164"/>
                  </a:lnTo>
                  <a:lnTo>
                    <a:pt x="2466" y="164"/>
                  </a:lnTo>
                  <a:lnTo>
                    <a:pt x="2460" y="165"/>
                  </a:lnTo>
                  <a:lnTo>
                    <a:pt x="2455" y="167"/>
                  </a:lnTo>
                  <a:lnTo>
                    <a:pt x="2450" y="170"/>
                  </a:lnTo>
                  <a:lnTo>
                    <a:pt x="2446" y="174"/>
                  </a:lnTo>
                  <a:lnTo>
                    <a:pt x="2444" y="181"/>
                  </a:lnTo>
                  <a:lnTo>
                    <a:pt x="2441" y="192"/>
                  </a:lnTo>
                  <a:lnTo>
                    <a:pt x="2436" y="200"/>
                  </a:lnTo>
                  <a:lnTo>
                    <a:pt x="2434" y="206"/>
                  </a:lnTo>
                  <a:lnTo>
                    <a:pt x="2435" y="212"/>
                  </a:lnTo>
                  <a:lnTo>
                    <a:pt x="2438" y="220"/>
                  </a:lnTo>
                  <a:lnTo>
                    <a:pt x="2443" y="229"/>
                  </a:lnTo>
                  <a:lnTo>
                    <a:pt x="2441" y="236"/>
                  </a:lnTo>
                  <a:lnTo>
                    <a:pt x="2429" y="239"/>
                  </a:lnTo>
                  <a:lnTo>
                    <a:pt x="2424" y="239"/>
                  </a:lnTo>
                  <a:lnTo>
                    <a:pt x="2416" y="239"/>
                  </a:lnTo>
                  <a:lnTo>
                    <a:pt x="2405" y="238"/>
                  </a:lnTo>
                  <a:lnTo>
                    <a:pt x="2393" y="237"/>
                  </a:lnTo>
                  <a:lnTo>
                    <a:pt x="2379" y="236"/>
                  </a:lnTo>
                  <a:lnTo>
                    <a:pt x="2365" y="235"/>
                  </a:lnTo>
                  <a:lnTo>
                    <a:pt x="2349" y="234"/>
                  </a:lnTo>
                  <a:lnTo>
                    <a:pt x="2334" y="231"/>
                  </a:lnTo>
                  <a:lnTo>
                    <a:pt x="2318" y="230"/>
                  </a:lnTo>
                  <a:lnTo>
                    <a:pt x="2302" y="228"/>
                  </a:lnTo>
                  <a:lnTo>
                    <a:pt x="2287" y="226"/>
                  </a:lnTo>
                  <a:lnTo>
                    <a:pt x="2274" y="222"/>
                  </a:lnTo>
                  <a:lnTo>
                    <a:pt x="2261" y="220"/>
                  </a:lnTo>
                  <a:lnTo>
                    <a:pt x="2251" y="217"/>
                  </a:lnTo>
                  <a:lnTo>
                    <a:pt x="2242" y="213"/>
                  </a:lnTo>
                  <a:lnTo>
                    <a:pt x="2235" y="210"/>
                  </a:lnTo>
                  <a:lnTo>
                    <a:pt x="2224" y="212"/>
                  </a:lnTo>
                  <a:lnTo>
                    <a:pt x="2208" y="214"/>
                  </a:lnTo>
                  <a:lnTo>
                    <a:pt x="2189" y="217"/>
                  </a:lnTo>
                  <a:lnTo>
                    <a:pt x="2166" y="220"/>
                  </a:lnTo>
                  <a:lnTo>
                    <a:pt x="2141" y="223"/>
                  </a:lnTo>
                  <a:lnTo>
                    <a:pt x="2113" y="227"/>
                  </a:lnTo>
                  <a:lnTo>
                    <a:pt x="2085" y="231"/>
                  </a:lnTo>
                  <a:lnTo>
                    <a:pt x="2055" y="235"/>
                  </a:lnTo>
                  <a:lnTo>
                    <a:pt x="2026" y="239"/>
                  </a:lnTo>
                  <a:lnTo>
                    <a:pt x="1998" y="243"/>
                  </a:lnTo>
                  <a:lnTo>
                    <a:pt x="1971" y="246"/>
                  </a:lnTo>
                  <a:lnTo>
                    <a:pt x="1949" y="250"/>
                  </a:lnTo>
                  <a:lnTo>
                    <a:pt x="1928" y="253"/>
                  </a:lnTo>
                  <a:lnTo>
                    <a:pt x="1911" y="255"/>
                  </a:lnTo>
                  <a:lnTo>
                    <a:pt x="1899" y="258"/>
                  </a:lnTo>
                  <a:lnTo>
                    <a:pt x="1893" y="259"/>
                  </a:lnTo>
                  <a:lnTo>
                    <a:pt x="1883" y="260"/>
                  </a:lnTo>
                  <a:lnTo>
                    <a:pt x="1871" y="262"/>
                  </a:lnTo>
                  <a:lnTo>
                    <a:pt x="1857" y="263"/>
                  </a:lnTo>
                  <a:lnTo>
                    <a:pt x="1842" y="265"/>
                  </a:lnTo>
                  <a:lnTo>
                    <a:pt x="1827" y="265"/>
                  </a:lnTo>
                  <a:lnTo>
                    <a:pt x="1815" y="266"/>
                  </a:lnTo>
                  <a:lnTo>
                    <a:pt x="1803" y="266"/>
                  </a:lnTo>
                  <a:lnTo>
                    <a:pt x="1796" y="265"/>
                  </a:lnTo>
                  <a:lnTo>
                    <a:pt x="1791" y="269"/>
                  </a:lnTo>
                  <a:lnTo>
                    <a:pt x="1784" y="275"/>
                  </a:lnTo>
                  <a:lnTo>
                    <a:pt x="1777" y="283"/>
                  </a:lnTo>
                  <a:lnTo>
                    <a:pt x="1771" y="291"/>
                  </a:lnTo>
                  <a:lnTo>
                    <a:pt x="1765" y="300"/>
                  </a:lnTo>
                  <a:lnTo>
                    <a:pt x="1761" y="308"/>
                  </a:lnTo>
                  <a:lnTo>
                    <a:pt x="1757" y="316"/>
                  </a:lnTo>
                  <a:lnTo>
                    <a:pt x="1756" y="323"/>
                  </a:lnTo>
                  <a:lnTo>
                    <a:pt x="1739" y="324"/>
                  </a:lnTo>
                  <a:lnTo>
                    <a:pt x="1721" y="325"/>
                  </a:lnTo>
                  <a:lnTo>
                    <a:pt x="1703" y="325"/>
                  </a:lnTo>
                  <a:lnTo>
                    <a:pt x="1684" y="326"/>
                  </a:lnTo>
                  <a:lnTo>
                    <a:pt x="1668" y="328"/>
                  </a:lnTo>
                  <a:lnTo>
                    <a:pt x="1654" y="329"/>
                  </a:lnTo>
                  <a:lnTo>
                    <a:pt x="1643" y="331"/>
                  </a:lnTo>
                  <a:lnTo>
                    <a:pt x="1635" y="334"/>
                  </a:lnTo>
                  <a:lnTo>
                    <a:pt x="1630" y="337"/>
                  </a:lnTo>
                  <a:lnTo>
                    <a:pt x="1621" y="340"/>
                  </a:lnTo>
                  <a:lnTo>
                    <a:pt x="1610" y="345"/>
                  </a:lnTo>
                  <a:lnTo>
                    <a:pt x="1595" y="350"/>
                  </a:lnTo>
                  <a:lnTo>
                    <a:pt x="1579" y="357"/>
                  </a:lnTo>
                  <a:lnTo>
                    <a:pt x="1561" y="364"/>
                  </a:lnTo>
                  <a:lnTo>
                    <a:pt x="1540" y="371"/>
                  </a:lnTo>
                  <a:lnTo>
                    <a:pt x="1521" y="378"/>
                  </a:lnTo>
                  <a:lnTo>
                    <a:pt x="1500" y="385"/>
                  </a:lnTo>
                  <a:lnTo>
                    <a:pt x="1480" y="392"/>
                  </a:lnTo>
                  <a:lnTo>
                    <a:pt x="1461" y="399"/>
                  </a:lnTo>
                  <a:lnTo>
                    <a:pt x="1443" y="404"/>
                  </a:lnTo>
                  <a:lnTo>
                    <a:pt x="1427" y="409"/>
                  </a:lnTo>
                  <a:lnTo>
                    <a:pt x="1413" y="412"/>
                  </a:lnTo>
                  <a:lnTo>
                    <a:pt x="1403" y="416"/>
                  </a:lnTo>
                  <a:lnTo>
                    <a:pt x="1395" y="417"/>
                  </a:lnTo>
                  <a:lnTo>
                    <a:pt x="1384" y="418"/>
                  </a:lnTo>
                  <a:lnTo>
                    <a:pt x="1375" y="420"/>
                  </a:lnTo>
                  <a:lnTo>
                    <a:pt x="1367" y="423"/>
                  </a:lnTo>
                  <a:lnTo>
                    <a:pt x="1360" y="425"/>
                  </a:lnTo>
                  <a:lnTo>
                    <a:pt x="1355" y="428"/>
                  </a:lnTo>
                  <a:lnTo>
                    <a:pt x="1349" y="432"/>
                  </a:lnTo>
                  <a:lnTo>
                    <a:pt x="1343" y="435"/>
                  </a:lnTo>
                  <a:lnTo>
                    <a:pt x="1339" y="439"/>
                  </a:lnTo>
                  <a:lnTo>
                    <a:pt x="1332" y="446"/>
                  </a:lnTo>
                  <a:lnTo>
                    <a:pt x="1321" y="455"/>
                  </a:lnTo>
                  <a:lnTo>
                    <a:pt x="1310" y="467"/>
                  </a:lnTo>
                  <a:lnTo>
                    <a:pt x="1298" y="480"/>
                  </a:lnTo>
                  <a:lnTo>
                    <a:pt x="1286" y="492"/>
                  </a:lnTo>
                  <a:lnTo>
                    <a:pt x="1276" y="503"/>
                  </a:lnTo>
                  <a:lnTo>
                    <a:pt x="1266" y="510"/>
                  </a:lnTo>
                  <a:lnTo>
                    <a:pt x="1261" y="512"/>
                  </a:lnTo>
                  <a:close/>
                </a:path>
              </a:pathLst>
            </a:custGeom>
            <a:solidFill>
              <a:srgbClr val="00E5E5"/>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72" name="Freeform 1304"/>
            <p:cNvSpPr>
              <a:spLocks/>
            </p:cNvSpPr>
            <p:nvPr/>
          </p:nvSpPr>
          <p:spPr bwMode="auto">
            <a:xfrm>
              <a:off x="3043" y="4079"/>
              <a:ext cx="17" cy="12"/>
            </a:xfrm>
            <a:custGeom>
              <a:avLst/>
              <a:gdLst>
                <a:gd name="T0" fmla="*/ 5 w 53"/>
                <a:gd name="T1" fmla="*/ 34 h 34"/>
                <a:gd name="T2" fmla="*/ 8 w 53"/>
                <a:gd name="T3" fmla="*/ 33 h 34"/>
                <a:gd name="T4" fmla="*/ 13 w 53"/>
                <a:gd name="T5" fmla="*/ 29 h 34"/>
                <a:gd name="T6" fmla="*/ 17 w 53"/>
                <a:gd name="T7" fmla="*/ 23 h 34"/>
                <a:gd name="T8" fmla="*/ 22 w 53"/>
                <a:gd name="T9" fmla="*/ 20 h 34"/>
                <a:gd name="T10" fmla="*/ 28 w 53"/>
                <a:gd name="T11" fmla="*/ 16 h 34"/>
                <a:gd name="T12" fmla="*/ 32 w 53"/>
                <a:gd name="T13" fmla="*/ 13 h 34"/>
                <a:gd name="T14" fmla="*/ 37 w 53"/>
                <a:gd name="T15" fmla="*/ 11 h 34"/>
                <a:gd name="T16" fmla="*/ 44 w 53"/>
                <a:gd name="T17" fmla="*/ 11 h 34"/>
                <a:gd name="T18" fmla="*/ 51 w 53"/>
                <a:gd name="T19" fmla="*/ 11 h 34"/>
                <a:gd name="T20" fmla="*/ 53 w 53"/>
                <a:gd name="T21" fmla="*/ 2 h 34"/>
                <a:gd name="T22" fmla="*/ 44 w 53"/>
                <a:gd name="T23" fmla="*/ 0 h 34"/>
                <a:gd name="T24" fmla="*/ 37 w 53"/>
                <a:gd name="T25" fmla="*/ 2 h 34"/>
                <a:gd name="T26" fmla="*/ 30 w 53"/>
                <a:gd name="T27" fmla="*/ 3 h 34"/>
                <a:gd name="T28" fmla="*/ 23 w 53"/>
                <a:gd name="T29" fmla="*/ 7 h 34"/>
                <a:gd name="T30" fmla="*/ 17 w 53"/>
                <a:gd name="T31" fmla="*/ 10 h 34"/>
                <a:gd name="T32" fmla="*/ 10 w 53"/>
                <a:gd name="T33" fmla="*/ 16 h 34"/>
                <a:gd name="T34" fmla="*/ 6 w 53"/>
                <a:gd name="T35" fmla="*/ 22 h 34"/>
                <a:gd name="T36" fmla="*/ 1 w 53"/>
                <a:gd name="T37" fmla="*/ 26 h 34"/>
                <a:gd name="T38" fmla="*/ 5 w 53"/>
                <a:gd name="T39" fmla="*/ 25 h 34"/>
                <a:gd name="T40" fmla="*/ 1 w 53"/>
                <a:gd name="T41" fmla="*/ 26 h 34"/>
                <a:gd name="T42" fmla="*/ 0 w 53"/>
                <a:gd name="T43" fmla="*/ 30 h 34"/>
                <a:gd name="T44" fmla="*/ 1 w 53"/>
                <a:gd name="T45" fmla="*/ 33 h 34"/>
                <a:gd name="T46" fmla="*/ 5 w 53"/>
                <a:gd name="T47" fmla="*/ 34 h 34"/>
                <a:gd name="T48" fmla="*/ 8 w 53"/>
                <a:gd name="T49" fmla="*/ 33 h 34"/>
                <a:gd name="T50" fmla="*/ 5 w 53"/>
                <a:gd name="T5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34">
                  <a:moveTo>
                    <a:pt x="5" y="34"/>
                  </a:moveTo>
                  <a:lnTo>
                    <a:pt x="8" y="33"/>
                  </a:lnTo>
                  <a:lnTo>
                    <a:pt x="13" y="29"/>
                  </a:lnTo>
                  <a:lnTo>
                    <a:pt x="17" y="23"/>
                  </a:lnTo>
                  <a:lnTo>
                    <a:pt x="22" y="20"/>
                  </a:lnTo>
                  <a:lnTo>
                    <a:pt x="28" y="16"/>
                  </a:lnTo>
                  <a:lnTo>
                    <a:pt x="32" y="13"/>
                  </a:lnTo>
                  <a:lnTo>
                    <a:pt x="37" y="11"/>
                  </a:lnTo>
                  <a:lnTo>
                    <a:pt x="44" y="11"/>
                  </a:lnTo>
                  <a:lnTo>
                    <a:pt x="51" y="11"/>
                  </a:lnTo>
                  <a:lnTo>
                    <a:pt x="53" y="2"/>
                  </a:lnTo>
                  <a:lnTo>
                    <a:pt x="44" y="0"/>
                  </a:lnTo>
                  <a:lnTo>
                    <a:pt x="37" y="2"/>
                  </a:lnTo>
                  <a:lnTo>
                    <a:pt x="30" y="3"/>
                  </a:lnTo>
                  <a:lnTo>
                    <a:pt x="23" y="7"/>
                  </a:lnTo>
                  <a:lnTo>
                    <a:pt x="17" y="10"/>
                  </a:lnTo>
                  <a:lnTo>
                    <a:pt x="10" y="16"/>
                  </a:lnTo>
                  <a:lnTo>
                    <a:pt x="6" y="22"/>
                  </a:lnTo>
                  <a:lnTo>
                    <a:pt x="1" y="26"/>
                  </a:lnTo>
                  <a:lnTo>
                    <a:pt x="5" y="25"/>
                  </a:lnTo>
                  <a:lnTo>
                    <a:pt x="1" y="26"/>
                  </a:lnTo>
                  <a:lnTo>
                    <a:pt x="0" y="30"/>
                  </a:lnTo>
                  <a:lnTo>
                    <a:pt x="1" y="33"/>
                  </a:lnTo>
                  <a:lnTo>
                    <a:pt x="5" y="34"/>
                  </a:lnTo>
                  <a:lnTo>
                    <a:pt x="8" y="33"/>
                  </a:lnTo>
                  <a:lnTo>
                    <a:pt x="5"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73" name="Freeform 1305"/>
            <p:cNvSpPr>
              <a:spLocks/>
            </p:cNvSpPr>
            <p:nvPr/>
          </p:nvSpPr>
          <p:spPr bwMode="auto">
            <a:xfrm>
              <a:off x="3027" y="4076"/>
              <a:ext cx="17" cy="15"/>
            </a:xfrm>
            <a:custGeom>
              <a:avLst/>
              <a:gdLst>
                <a:gd name="T0" fmla="*/ 9 w 52"/>
                <a:gd name="T1" fmla="*/ 5 h 44"/>
                <a:gd name="T2" fmla="*/ 0 w 52"/>
                <a:gd name="T3" fmla="*/ 7 h 44"/>
                <a:gd name="T4" fmla="*/ 5 w 52"/>
                <a:gd name="T5" fmla="*/ 13 h 44"/>
                <a:gd name="T6" fmla="*/ 11 w 52"/>
                <a:gd name="T7" fmla="*/ 20 h 44"/>
                <a:gd name="T8" fmla="*/ 16 w 52"/>
                <a:gd name="T9" fmla="*/ 26 h 44"/>
                <a:gd name="T10" fmla="*/ 23 w 52"/>
                <a:gd name="T11" fmla="*/ 32 h 44"/>
                <a:gd name="T12" fmla="*/ 30 w 52"/>
                <a:gd name="T13" fmla="*/ 36 h 44"/>
                <a:gd name="T14" fmla="*/ 37 w 52"/>
                <a:gd name="T15" fmla="*/ 40 h 44"/>
                <a:gd name="T16" fmla="*/ 44 w 52"/>
                <a:gd name="T17" fmla="*/ 42 h 44"/>
                <a:gd name="T18" fmla="*/ 52 w 52"/>
                <a:gd name="T19" fmla="*/ 44 h 44"/>
                <a:gd name="T20" fmla="*/ 52 w 52"/>
                <a:gd name="T21" fmla="*/ 35 h 44"/>
                <a:gd name="T22" fmla="*/ 46 w 52"/>
                <a:gd name="T23" fmla="*/ 33 h 44"/>
                <a:gd name="T24" fmla="*/ 41 w 52"/>
                <a:gd name="T25" fmla="*/ 31 h 44"/>
                <a:gd name="T26" fmla="*/ 35 w 52"/>
                <a:gd name="T27" fmla="*/ 27 h 44"/>
                <a:gd name="T28" fmla="*/ 28 w 52"/>
                <a:gd name="T29" fmla="*/ 23 h 44"/>
                <a:gd name="T30" fmla="*/ 23 w 52"/>
                <a:gd name="T31" fmla="*/ 19 h 44"/>
                <a:gd name="T32" fmla="*/ 17 w 52"/>
                <a:gd name="T33" fmla="*/ 13 h 44"/>
                <a:gd name="T34" fmla="*/ 14 w 52"/>
                <a:gd name="T35" fmla="*/ 9 h 44"/>
                <a:gd name="T36" fmla="*/ 9 w 52"/>
                <a:gd name="T37" fmla="*/ 2 h 44"/>
                <a:gd name="T38" fmla="*/ 0 w 52"/>
                <a:gd name="T39" fmla="*/ 3 h 44"/>
                <a:gd name="T40" fmla="*/ 9 w 52"/>
                <a:gd name="T41" fmla="*/ 2 h 44"/>
                <a:gd name="T42" fmla="*/ 7 w 52"/>
                <a:gd name="T43" fmla="*/ 0 h 44"/>
                <a:gd name="T44" fmla="*/ 4 w 52"/>
                <a:gd name="T45" fmla="*/ 0 h 44"/>
                <a:gd name="T46" fmla="*/ 0 w 52"/>
                <a:gd name="T47" fmla="*/ 3 h 44"/>
                <a:gd name="T48" fmla="*/ 0 w 52"/>
                <a:gd name="T49" fmla="*/ 7 h 44"/>
                <a:gd name="T50" fmla="*/ 9 w 52"/>
                <a:gd name="T51" fmla="*/ 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2" h="44">
                  <a:moveTo>
                    <a:pt x="9" y="5"/>
                  </a:moveTo>
                  <a:lnTo>
                    <a:pt x="0" y="7"/>
                  </a:lnTo>
                  <a:lnTo>
                    <a:pt x="5" y="13"/>
                  </a:lnTo>
                  <a:lnTo>
                    <a:pt x="11" y="20"/>
                  </a:lnTo>
                  <a:lnTo>
                    <a:pt x="16" y="26"/>
                  </a:lnTo>
                  <a:lnTo>
                    <a:pt x="23" y="32"/>
                  </a:lnTo>
                  <a:lnTo>
                    <a:pt x="30" y="36"/>
                  </a:lnTo>
                  <a:lnTo>
                    <a:pt x="37" y="40"/>
                  </a:lnTo>
                  <a:lnTo>
                    <a:pt x="44" y="42"/>
                  </a:lnTo>
                  <a:lnTo>
                    <a:pt x="52" y="44"/>
                  </a:lnTo>
                  <a:lnTo>
                    <a:pt x="52" y="35"/>
                  </a:lnTo>
                  <a:lnTo>
                    <a:pt x="46" y="33"/>
                  </a:lnTo>
                  <a:lnTo>
                    <a:pt x="41" y="31"/>
                  </a:lnTo>
                  <a:lnTo>
                    <a:pt x="35" y="27"/>
                  </a:lnTo>
                  <a:lnTo>
                    <a:pt x="28" y="23"/>
                  </a:lnTo>
                  <a:lnTo>
                    <a:pt x="23" y="19"/>
                  </a:lnTo>
                  <a:lnTo>
                    <a:pt x="17" y="13"/>
                  </a:lnTo>
                  <a:lnTo>
                    <a:pt x="14" y="9"/>
                  </a:lnTo>
                  <a:lnTo>
                    <a:pt x="9" y="2"/>
                  </a:lnTo>
                  <a:lnTo>
                    <a:pt x="0" y="3"/>
                  </a:lnTo>
                  <a:lnTo>
                    <a:pt x="9" y="2"/>
                  </a:lnTo>
                  <a:lnTo>
                    <a:pt x="7" y="0"/>
                  </a:lnTo>
                  <a:lnTo>
                    <a:pt x="4" y="0"/>
                  </a:lnTo>
                  <a:lnTo>
                    <a:pt x="0" y="3"/>
                  </a:lnTo>
                  <a:lnTo>
                    <a:pt x="0" y="7"/>
                  </a:lnTo>
                  <a:lnTo>
                    <a:pt x="9"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74" name="Freeform 1306"/>
            <p:cNvSpPr>
              <a:spLocks/>
            </p:cNvSpPr>
            <p:nvPr/>
          </p:nvSpPr>
          <p:spPr bwMode="auto">
            <a:xfrm>
              <a:off x="3022" y="4077"/>
              <a:ext cx="8" cy="8"/>
            </a:xfrm>
            <a:custGeom>
              <a:avLst/>
              <a:gdLst>
                <a:gd name="T0" fmla="*/ 3 w 25"/>
                <a:gd name="T1" fmla="*/ 23 h 23"/>
                <a:gd name="T2" fmla="*/ 9 w 25"/>
                <a:gd name="T3" fmla="*/ 21 h 23"/>
                <a:gd name="T4" fmla="*/ 13 w 25"/>
                <a:gd name="T5" fmla="*/ 17 h 23"/>
                <a:gd name="T6" fmla="*/ 17 w 25"/>
                <a:gd name="T7" fmla="*/ 13 h 23"/>
                <a:gd name="T8" fmla="*/ 22 w 25"/>
                <a:gd name="T9" fmla="*/ 9 h 23"/>
                <a:gd name="T10" fmla="*/ 25 w 25"/>
                <a:gd name="T11" fmla="*/ 2 h 23"/>
                <a:gd name="T12" fmla="*/ 16 w 25"/>
                <a:gd name="T13" fmla="*/ 0 h 23"/>
                <a:gd name="T14" fmla="*/ 15 w 25"/>
                <a:gd name="T15" fmla="*/ 2 h 23"/>
                <a:gd name="T16" fmla="*/ 11 w 25"/>
                <a:gd name="T17" fmla="*/ 6 h 23"/>
                <a:gd name="T18" fmla="*/ 6 w 25"/>
                <a:gd name="T19" fmla="*/ 10 h 23"/>
                <a:gd name="T20" fmla="*/ 0 w 25"/>
                <a:gd name="T21" fmla="*/ 16 h 23"/>
                <a:gd name="T22" fmla="*/ 7 w 25"/>
                <a:gd name="T23" fmla="*/ 14 h 23"/>
                <a:gd name="T24" fmla="*/ 0 w 25"/>
                <a:gd name="T25" fmla="*/ 16 h 23"/>
                <a:gd name="T26" fmla="*/ 0 w 25"/>
                <a:gd name="T27" fmla="*/ 20 h 23"/>
                <a:gd name="T28" fmla="*/ 4 w 25"/>
                <a:gd name="T29" fmla="*/ 23 h 23"/>
                <a:gd name="T30" fmla="*/ 7 w 25"/>
                <a:gd name="T31" fmla="*/ 23 h 23"/>
                <a:gd name="T32" fmla="*/ 9 w 25"/>
                <a:gd name="T33" fmla="*/ 21 h 23"/>
                <a:gd name="T34" fmla="*/ 3 w 25"/>
                <a:gd name="T3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23">
                  <a:moveTo>
                    <a:pt x="3" y="23"/>
                  </a:moveTo>
                  <a:lnTo>
                    <a:pt x="9" y="21"/>
                  </a:lnTo>
                  <a:lnTo>
                    <a:pt x="13" y="17"/>
                  </a:lnTo>
                  <a:lnTo>
                    <a:pt x="17" y="13"/>
                  </a:lnTo>
                  <a:lnTo>
                    <a:pt x="22" y="9"/>
                  </a:lnTo>
                  <a:lnTo>
                    <a:pt x="25" y="2"/>
                  </a:lnTo>
                  <a:lnTo>
                    <a:pt x="16" y="0"/>
                  </a:lnTo>
                  <a:lnTo>
                    <a:pt x="15" y="2"/>
                  </a:lnTo>
                  <a:lnTo>
                    <a:pt x="11" y="6"/>
                  </a:lnTo>
                  <a:lnTo>
                    <a:pt x="6" y="10"/>
                  </a:lnTo>
                  <a:lnTo>
                    <a:pt x="0" y="16"/>
                  </a:lnTo>
                  <a:lnTo>
                    <a:pt x="7" y="14"/>
                  </a:lnTo>
                  <a:lnTo>
                    <a:pt x="0" y="16"/>
                  </a:lnTo>
                  <a:lnTo>
                    <a:pt x="0" y="20"/>
                  </a:lnTo>
                  <a:lnTo>
                    <a:pt x="4" y="23"/>
                  </a:lnTo>
                  <a:lnTo>
                    <a:pt x="7" y="23"/>
                  </a:lnTo>
                  <a:lnTo>
                    <a:pt x="9" y="21"/>
                  </a:lnTo>
                  <a:lnTo>
                    <a:pt x="3"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75" name="Freeform 1307"/>
            <p:cNvSpPr>
              <a:spLocks/>
            </p:cNvSpPr>
            <p:nvPr/>
          </p:nvSpPr>
          <p:spPr bwMode="auto">
            <a:xfrm>
              <a:off x="3019" y="4069"/>
              <a:ext cx="5" cy="16"/>
            </a:xfrm>
            <a:custGeom>
              <a:avLst/>
              <a:gdLst>
                <a:gd name="T0" fmla="*/ 15 w 15"/>
                <a:gd name="T1" fmla="*/ 6 h 48"/>
                <a:gd name="T2" fmla="*/ 6 w 15"/>
                <a:gd name="T3" fmla="*/ 3 h 48"/>
                <a:gd name="T4" fmla="*/ 3 w 15"/>
                <a:gd name="T5" fmla="*/ 13 h 48"/>
                <a:gd name="T6" fmla="*/ 0 w 15"/>
                <a:gd name="T7" fmla="*/ 25 h 48"/>
                <a:gd name="T8" fmla="*/ 0 w 15"/>
                <a:gd name="T9" fmla="*/ 37 h 48"/>
                <a:gd name="T10" fmla="*/ 10 w 15"/>
                <a:gd name="T11" fmla="*/ 48 h 48"/>
                <a:gd name="T12" fmla="*/ 14 w 15"/>
                <a:gd name="T13" fmla="*/ 39 h 48"/>
                <a:gd name="T14" fmla="*/ 10 w 15"/>
                <a:gd name="T15" fmla="*/ 34 h 48"/>
                <a:gd name="T16" fmla="*/ 10 w 15"/>
                <a:gd name="T17" fmla="*/ 25 h 48"/>
                <a:gd name="T18" fmla="*/ 12 w 15"/>
                <a:gd name="T19" fmla="*/ 15 h 48"/>
                <a:gd name="T20" fmla="*/ 15 w 15"/>
                <a:gd name="T21" fmla="*/ 6 h 48"/>
                <a:gd name="T22" fmla="*/ 6 w 15"/>
                <a:gd name="T23" fmla="*/ 3 h 48"/>
                <a:gd name="T24" fmla="*/ 15 w 15"/>
                <a:gd name="T25" fmla="*/ 6 h 48"/>
                <a:gd name="T26" fmla="*/ 14 w 15"/>
                <a:gd name="T27" fmla="*/ 2 h 48"/>
                <a:gd name="T28" fmla="*/ 12 w 15"/>
                <a:gd name="T29" fmla="*/ 0 h 48"/>
                <a:gd name="T30" fmla="*/ 8 w 15"/>
                <a:gd name="T31" fmla="*/ 0 h 48"/>
                <a:gd name="T32" fmla="*/ 6 w 15"/>
                <a:gd name="T33" fmla="*/ 3 h 48"/>
                <a:gd name="T34" fmla="*/ 15 w 15"/>
                <a:gd name="T35" fmla="*/ 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8">
                  <a:moveTo>
                    <a:pt x="15" y="6"/>
                  </a:moveTo>
                  <a:lnTo>
                    <a:pt x="6" y="3"/>
                  </a:lnTo>
                  <a:lnTo>
                    <a:pt x="3" y="13"/>
                  </a:lnTo>
                  <a:lnTo>
                    <a:pt x="0" y="25"/>
                  </a:lnTo>
                  <a:lnTo>
                    <a:pt x="0" y="37"/>
                  </a:lnTo>
                  <a:lnTo>
                    <a:pt x="10" y="48"/>
                  </a:lnTo>
                  <a:lnTo>
                    <a:pt x="14" y="39"/>
                  </a:lnTo>
                  <a:lnTo>
                    <a:pt x="10" y="34"/>
                  </a:lnTo>
                  <a:lnTo>
                    <a:pt x="10" y="25"/>
                  </a:lnTo>
                  <a:lnTo>
                    <a:pt x="12" y="15"/>
                  </a:lnTo>
                  <a:lnTo>
                    <a:pt x="15" y="6"/>
                  </a:lnTo>
                  <a:lnTo>
                    <a:pt x="6" y="3"/>
                  </a:lnTo>
                  <a:lnTo>
                    <a:pt x="15" y="6"/>
                  </a:lnTo>
                  <a:lnTo>
                    <a:pt x="14" y="2"/>
                  </a:lnTo>
                  <a:lnTo>
                    <a:pt x="12" y="0"/>
                  </a:lnTo>
                  <a:lnTo>
                    <a:pt x="8" y="0"/>
                  </a:lnTo>
                  <a:lnTo>
                    <a:pt x="6" y="3"/>
                  </a:lnTo>
                  <a:lnTo>
                    <a:pt x="15"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76" name="Freeform 1308"/>
            <p:cNvSpPr>
              <a:spLocks/>
            </p:cNvSpPr>
            <p:nvPr/>
          </p:nvSpPr>
          <p:spPr bwMode="auto">
            <a:xfrm>
              <a:off x="3006" y="4070"/>
              <a:ext cx="18" cy="15"/>
            </a:xfrm>
            <a:custGeom>
              <a:avLst/>
              <a:gdLst>
                <a:gd name="T0" fmla="*/ 0 w 56"/>
                <a:gd name="T1" fmla="*/ 40 h 45"/>
                <a:gd name="T2" fmla="*/ 9 w 56"/>
                <a:gd name="T3" fmla="*/ 40 h 45"/>
                <a:gd name="T4" fmla="*/ 12 w 56"/>
                <a:gd name="T5" fmla="*/ 36 h 45"/>
                <a:gd name="T6" fmla="*/ 16 w 56"/>
                <a:gd name="T7" fmla="*/ 32 h 45"/>
                <a:gd name="T8" fmla="*/ 21 w 56"/>
                <a:gd name="T9" fmla="*/ 29 h 45"/>
                <a:gd name="T10" fmla="*/ 28 w 56"/>
                <a:gd name="T11" fmla="*/ 26 h 45"/>
                <a:gd name="T12" fmla="*/ 37 w 56"/>
                <a:gd name="T13" fmla="*/ 22 h 45"/>
                <a:gd name="T14" fmla="*/ 44 w 56"/>
                <a:gd name="T15" fmla="*/ 18 h 45"/>
                <a:gd name="T16" fmla="*/ 51 w 56"/>
                <a:gd name="T17" fmla="*/ 12 h 45"/>
                <a:gd name="T18" fmla="*/ 56 w 56"/>
                <a:gd name="T19" fmla="*/ 3 h 45"/>
                <a:gd name="T20" fmla="*/ 47 w 56"/>
                <a:gd name="T21" fmla="*/ 0 h 45"/>
                <a:gd name="T22" fmla="*/ 44 w 56"/>
                <a:gd name="T23" fmla="*/ 5 h 45"/>
                <a:gd name="T24" fmla="*/ 39 w 56"/>
                <a:gd name="T25" fmla="*/ 8 h 45"/>
                <a:gd name="T26" fmla="*/ 32 w 56"/>
                <a:gd name="T27" fmla="*/ 13 h 45"/>
                <a:gd name="T28" fmla="*/ 25 w 56"/>
                <a:gd name="T29" fmla="*/ 16 h 45"/>
                <a:gd name="T30" fmla="*/ 16 w 56"/>
                <a:gd name="T31" fmla="*/ 20 h 45"/>
                <a:gd name="T32" fmla="*/ 9 w 56"/>
                <a:gd name="T33" fmla="*/ 26 h 45"/>
                <a:gd name="T34" fmla="*/ 2 w 56"/>
                <a:gd name="T35" fmla="*/ 31 h 45"/>
                <a:gd name="T36" fmla="*/ 0 w 56"/>
                <a:gd name="T37" fmla="*/ 40 h 45"/>
                <a:gd name="T38" fmla="*/ 9 w 56"/>
                <a:gd name="T39" fmla="*/ 40 h 45"/>
                <a:gd name="T40" fmla="*/ 0 w 56"/>
                <a:gd name="T41" fmla="*/ 40 h 45"/>
                <a:gd name="T42" fmla="*/ 1 w 56"/>
                <a:gd name="T43" fmla="*/ 44 h 45"/>
                <a:gd name="T44" fmla="*/ 5 w 56"/>
                <a:gd name="T45" fmla="*/ 45 h 45"/>
                <a:gd name="T46" fmla="*/ 8 w 56"/>
                <a:gd name="T47" fmla="*/ 44 h 45"/>
                <a:gd name="T48" fmla="*/ 9 w 56"/>
                <a:gd name="T49" fmla="*/ 40 h 45"/>
                <a:gd name="T50" fmla="*/ 0 w 56"/>
                <a:gd name="T51" fmla="*/ 4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6" h="45">
                  <a:moveTo>
                    <a:pt x="0" y="40"/>
                  </a:moveTo>
                  <a:lnTo>
                    <a:pt x="9" y="40"/>
                  </a:lnTo>
                  <a:lnTo>
                    <a:pt x="12" y="36"/>
                  </a:lnTo>
                  <a:lnTo>
                    <a:pt x="16" y="32"/>
                  </a:lnTo>
                  <a:lnTo>
                    <a:pt x="21" y="29"/>
                  </a:lnTo>
                  <a:lnTo>
                    <a:pt x="28" y="26"/>
                  </a:lnTo>
                  <a:lnTo>
                    <a:pt x="37" y="22"/>
                  </a:lnTo>
                  <a:lnTo>
                    <a:pt x="44" y="18"/>
                  </a:lnTo>
                  <a:lnTo>
                    <a:pt x="51" y="12"/>
                  </a:lnTo>
                  <a:lnTo>
                    <a:pt x="56" y="3"/>
                  </a:lnTo>
                  <a:lnTo>
                    <a:pt x="47" y="0"/>
                  </a:lnTo>
                  <a:lnTo>
                    <a:pt x="44" y="5"/>
                  </a:lnTo>
                  <a:lnTo>
                    <a:pt x="39" y="8"/>
                  </a:lnTo>
                  <a:lnTo>
                    <a:pt x="32" y="13"/>
                  </a:lnTo>
                  <a:lnTo>
                    <a:pt x="25" y="16"/>
                  </a:lnTo>
                  <a:lnTo>
                    <a:pt x="16" y="20"/>
                  </a:lnTo>
                  <a:lnTo>
                    <a:pt x="9" y="26"/>
                  </a:lnTo>
                  <a:lnTo>
                    <a:pt x="2" y="31"/>
                  </a:lnTo>
                  <a:lnTo>
                    <a:pt x="0" y="40"/>
                  </a:lnTo>
                  <a:lnTo>
                    <a:pt x="9" y="40"/>
                  </a:lnTo>
                  <a:lnTo>
                    <a:pt x="0" y="40"/>
                  </a:lnTo>
                  <a:lnTo>
                    <a:pt x="1" y="44"/>
                  </a:lnTo>
                  <a:lnTo>
                    <a:pt x="5" y="45"/>
                  </a:lnTo>
                  <a:lnTo>
                    <a:pt x="8" y="44"/>
                  </a:lnTo>
                  <a:lnTo>
                    <a:pt x="9" y="40"/>
                  </a:lnTo>
                  <a:lnTo>
                    <a:pt x="0" y="4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77" name="Freeform 1309"/>
            <p:cNvSpPr>
              <a:spLocks/>
            </p:cNvSpPr>
            <p:nvPr/>
          </p:nvSpPr>
          <p:spPr bwMode="auto">
            <a:xfrm>
              <a:off x="3005" y="4059"/>
              <a:ext cx="13" cy="24"/>
            </a:xfrm>
            <a:custGeom>
              <a:avLst/>
              <a:gdLst>
                <a:gd name="T0" fmla="*/ 35 w 40"/>
                <a:gd name="T1" fmla="*/ 10 h 72"/>
                <a:gd name="T2" fmla="*/ 33 w 40"/>
                <a:gd name="T3" fmla="*/ 0 h 72"/>
                <a:gd name="T4" fmla="*/ 25 w 40"/>
                <a:gd name="T5" fmla="*/ 7 h 72"/>
                <a:gd name="T6" fmla="*/ 18 w 40"/>
                <a:gd name="T7" fmla="*/ 12 h 72"/>
                <a:gd name="T8" fmla="*/ 11 w 40"/>
                <a:gd name="T9" fmla="*/ 18 h 72"/>
                <a:gd name="T10" fmla="*/ 5 w 40"/>
                <a:gd name="T11" fmla="*/ 26 h 72"/>
                <a:gd name="T12" fmla="*/ 2 w 40"/>
                <a:gd name="T13" fmla="*/ 35 h 72"/>
                <a:gd name="T14" fmla="*/ 0 w 40"/>
                <a:gd name="T15" fmla="*/ 45 h 72"/>
                <a:gd name="T16" fmla="*/ 1 w 40"/>
                <a:gd name="T17" fmla="*/ 58 h 72"/>
                <a:gd name="T18" fmla="*/ 3 w 40"/>
                <a:gd name="T19" fmla="*/ 72 h 72"/>
                <a:gd name="T20" fmla="*/ 12 w 40"/>
                <a:gd name="T21" fmla="*/ 72 h 72"/>
                <a:gd name="T22" fmla="*/ 10 w 40"/>
                <a:gd name="T23" fmla="*/ 58 h 72"/>
                <a:gd name="T24" fmla="*/ 11 w 40"/>
                <a:gd name="T25" fmla="*/ 45 h 72"/>
                <a:gd name="T26" fmla="*/ 11 w 40"/>
                <a:gd name="T27" fmla="*/ 37 h 72"/>
                <a:gd name="T28" fmla="*/ 15 w 40"/>
                <a:gd name="T29" fmla="*/ 30 h 72"/>
                <a:gd name="T30" fmla="*/ 18 w 40"/>
                <a:gd name="T31" fmla="*/ 24 h 72"/>
                <a:gd name="T32" fmla="*/ 25 w 40"/>
                <a:gd name="T33" fmla="*/ 19 h 72"/>
                <a:gd name="T34" fmla="*/ 29 w 40"/>
                <a:gd name="T35" fmla="*/ 14 h 72"/>
                <a:gd name="T36" fmla="*/ 37 w 40"/>
                <a:gd name="T37" fmla="*/ 10 h 72"/>
                <a:gd name="T38" fmla="*/ 35 w 40"/>
                <a:gd name="T39" fmla="*/ 0 h 72"/>
                <a:gd name="T40" fmla="*/ 37 w 40"/>
                <a:gd name="T41" fmla="*/ 10 h 72"/>
                <a:gd name="T42" fmla="*/ 40 w 40"/>
                <a:gd name="T43" fmla="*/ 7 h 72"/>
                <a:gd name="T44" fmla="*/ 40 w 40"/>
                <a:gd name="T45" fmla="*/ 3 h 72"/>
                <a:gd name="T46" fmla="*/ 36 w 40"/>
                <a:gd name="T47" fmla="*/ 0 h 72"/>
                <a:gd name="T48" fmla="*/ 33 w 40"/>
                <a:gd name="T49" fmla="*/ 0 h 72"/>
                <a:gd name="T50" fmla="*/ 35 w 40"/>
                <a:gd name="T51" fmla="*/ 1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0" h="72">
                  <a:moveTo>
                    <a:pt x="35" y="10"/>
                  </a:moveTo>
                  <a:lnTo>
                    <a:pt x="33" y="0"/>
                  </a:lnTo>
                  <a:lnTo>
                    <a:pt x="25" y="7"/>
                  </a:lnTo>
                  <a:lnTo>
                    <a:pt x="18" y="12"/>
                  </a:lnTo>
                  <a:lnTo>
                    <a:pt x="11" y="18"/>
                  </a:lnTo>
                  <a:lnTo>
                    <a:pt x="5" y="26"/>
                  </a:lnTo>
                  <a:lnTo>
                    <a:pt x="2" y="35"/>
                  </a:lnTo>
                  <a:lnTo>
                    <a:pt x="0" y="45"/>
                  </a:lnTo>
                  <a:lnTo>
                    <a:pt x="1" y="58"/>
                  </a:lnTo>
                  <a:lnTo>
                    <a:pt x="3" y="72"/>
                  </a:lnTo>
                  <a:lnTo>
                    <a:pt x="12" y="72"/>
                  </a:lnTo>
                  <a:lnTo>
                    <a:pt x="10" y="58"/>
                  </a:lnTo>
                  <a:lnTo>
                    <a:pt x="11" y="45"/>
                  </a:lnTo>
                  <a:lnTo>
                    <a:pt x="11" y="37"/>
                  </a:lnTo>
                  <a:lnTo>
                    <a:pt x="15" y="30"/>
                  </a:lnTo>
                  <a:lnTo>
                    <a:pt x="18" y="24"/>
                  </a:lnTo>
                  <a:lnTo>
                    <a:pt x="25" y="19"/>
                  </a:lnTo>
                  <a:lnTo>
                    <a:pt x="29" y="14"/>
                  </a:lnTo>
                  <a:lnTo>
                    <a:pt x="37" y="10"/>
                  </a:lnTo>
                  <a:lnTo>
                    <a:pt x="35" y="0"/>
                  </a:lnTo>
                  <a:lnTo>
                    <a:pt x="37" y="10"/>
                  </a:lnTo>
                  <a:lnTo>
                    <a:pt x="40" y="7"/>
                  </a:lnTo>
                  <a:lnTo>
                    <a:pt x="40" y="3"/>
                  </a:lnTo>
                  <a:lnTo>
                    <a:pt x="36" y="0"/>
                  </a:lnTo>
                  <a:lnTo>
                    <a:pt x="33" y="0"/>
                  </a:lnTo>
                  <a:lnTo>
                    <a:pt x="35"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78" name="Freeform 1310"/>
            <p:cNvSpPr>
              <a:spLocks/>
            </p:cNvSpPr>
            <p:nvPr/>
          </p:nvSpPr>
          <p:spPr bwMode="auto">
            <a:xfrm>
              <a:off x="2991" y="4059"/>
              <a:ext cx="25" cy="18"/>
            </a:xfrm>
            <a:custGeom>
              <a:avLst/>
              <a:gdLst>
                <a:gd name="T0" fmla="*/ 0 w 75"/>
                <a:gd name="T1" fmla="*/ 51 h 54"/>
                <a:gd name="T2" fmla="*/ 8 w 75"/>
                <a:gd name="T3" fmla="*/ 53 h 54"/>
                <a:gd name="T4" fmla="*/ 15 w 75"/>
                <a:gd name="T5" fmla="*/ 45 h 54"/>
                <a:gd name="T6" fmla="*/ 23 w 75"/>
                <a:gd name="T7" fmla="*/ 36 h 54"/>
                <a:gd name="T8" fmla="*/ 32 w 75"/>
                <a:gd name="T9" fmla="*/ 29 h 54"/>
                <a:gd name="T10" fmla="*/ 41 w 75"/>
                <a:gd name="T11" fmla="*/ 22 h 54"/>
                <a:gd name="T12" fmla="*/ 50 w 75"/>
                <a:gd name="T13" fmla="*/ 16 h 54"/>
                <a:gd name="T14" fmla="*/ 59 w 75"/>
                <a:gd name="T15" fmla="*/ 12 h 54"/>
                <a:gd name="T16" fmla="*/ 67 w 75"/>
                <a:gd name="T17" fmla="*/ 10 h 54"/>
                <a:gd name="T18" fmla="*/ 75 w 75"/>
                <a:gd name="T19" fmla="*/ 10 h 54"/>
                <a:gd name="T20" fmla="*/ 75 w 75"/>
                <a:gd name="T21" fmla="*/ 0 h 54"/>
                <a:gd name="T22" fmla="*/ 67 w 75"/>
                <a:gd name="T23" fmla="*/ 0 h 54"/>
                <a:gd name="T24" fmla="*/ 57 w 75"/>
                <a:gd name="T25" fmla="*/ 3 h 54"/>
                <a:gd name="T26" fmla="*/ 45 w 75"/>
                <a:gd name="T27" fmla="*/ 7 h 54"/>
                <a:gd name="T28" fmla="*/ 36 w 75"/>
                <a:gd name="T29" fmla="*/ 13 h 54"/>
                <a:gd name="T30" fmla="*/ 25 w 75"/>
                <a:gd name="T31" fmla="*/ 22 h 54"/>
                <a:gd name="T32" fmla="*/ 16 w 75"/>
                <a:gd name="T33" fmla="*/ 29 h 54"/>
                <a:gd name="T34" fmla="*/ 8 w 75"/>
                <a:gd name="T35" fmla="*/ 38 h 54"/>
                <a:gd name="T36" fmla="*/ 1 w 75"/>
                <a:gd name="T37" fmla="*/ 46 h 54"/>
                <a:gd name="T38" fmla="*/ 9 w 75"/>
                <a:gd name="T39" fmla="*/ 48 h 54"/>
                <a:gd name="T40" fmla="*/ 1 w 75"/>
                <a:gd name="T41" fmla="*/ 46 h 54"/>
                <a:gd name="T42" fmla="*/ 0 w 75"/>
                <a:gd name="T43" fmla="*/ 50 h 54"/>
                <a:gd name="T44" fmla="*/ 1 w 75"/>
                <a:gd name="T45" fmla="*/ 53 h 54"/>
                <a:gd name="T46" fmla="*/ 4 w 75"/>
                <a:gd name="T47" fmla="*/ 54 h 54"/>
                <a:gd name="T48" fmla="*/ 8 w 75"/>
                <a:gd name="T49" fmla="*/ 53 h 54"/>
                <a:gd name="T50" fmla="*/ 0 w 75"/>
                <a:gd name="T51" fmla="*/ 5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54">
                  <a:moveTo>
                    <a:pt x="0" y="51"/>
                  </a:moveTo>
                  <a:lnTo>
                    <a:pt x="8" y="53"/>
                  </a:lnTo>
                  <a:lnTo>
                    <a:pt x="15" y="45"/>
                  </a:lnTo>
                  <a:lnTo>
                    <a:pt x="23" y="36"/>
                  </a:lnTo>
                  <a:lnTo>
                    <a:pt x="32" y="29"/>
                  </a:lnTo>
                  <a:lnTo>
                    <a:pt x="41" y="22"/>
                  </a:lnTo>
                  <a:lnTo>
                    <a:pt x="50" y="16"/>
                  </a:lnTo>
                  <a:lnTo>
                    <a:pt x="59" y="12"/>
                  </a:lnTo>
                  <a:lnTo>
                    <a:pt x="67" y="10"/>
                  </a:lnTo>
                  <a:lnTo>
                    <a:pt x="75" y="10"/>
                  </a:lnTo>
                  <a:lnTo>
                    <a:pt x="75" y="0"/>
                  </a:lnTo>
                  <a:lnTo>
                    <a:pt x="67" y="0"/>
                  </a:lnTo>
                  <a:lnTo>
                    <a:pt x="57" y="3"/>
                  </a:lnTo>
                  <a:lnTo>
                    <a:pt x="45" y="7"/>
                  </a:lnTo>
                  <a:lnTo>
                    <a:pt x="36" y="13"/>
                  </a:lnTo>
                  <a:lnTo>
                    <a:pt x="25" y="22"/>
                  </a:lnTo>
                  <a:lnTo>
                    <a:pt x="16" y="29"/>
                  </a:lnTo>
                  <a:lnTo>
                    <a:pt x="8" y="38"/>
                  </a:lnTo>
                  <a:lnTo>
                    <a:pt x="1" y="46"/>
                  </a:lnTo>
                  <a:lnTo>
                    <a:pt x="9" y="48"/>
                  </a:lnTo>
                  <a:lnTo>
                    <a:pt x="1" y="46"/>
                  </a:lnTo>
                  <a:lnTo>
                    <a:pt x="0" y="50"/>
                  </a:lnTo>
                  <a:lnTo>
                    <a:pt x="1" y="53"/>
                  </a:lnTo>
                  <a:lnTo>
                    <a:pt x="4" y="54"/>
                  </a:lnTo>
                  <a:lnTo>
                    <a:pt x="8" y="53"/>
                  </a:lnTo>
                  <a:lnTo>
                    <a:pt x="0" y="5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79" name="Freeform 1311"/>
            <p:cNvSpPr>
              <a:spLocks/>
            </p:cNvSpPr>
            <p:nvPr/>
          </p:nvSpPr>
          <p:spPr bwMode="auto">
            <a:xfrm>
              <a:off x="2989" y="4063"/>
              <a:ext cx="5" cy="13"/>
            </a:xfrm>
            <a:custGeom>
              <a:avLst/>
              <a:gdLst>
                <a:gd name="T0" fmla="*/ 8 w 17"/>
                <a:gd name="T1" fmla="*/ 8 h 38"/>
                <a:gd name="T2" fmla="*/ 0 w 17"/>
                <a:gd name="T3" fmla="*/ 7 h 38"/>
                <a:gd name="T4" fmla="*/ 2 w 17"/>
                <a:gd name="T5" fmla="*/ 13 h 38"/>
                <a:gd name="T6" fmla="*/ 4 w 17"/>
                <a:gd name="T7" fmla="*/ 23 h 38"/>
                <a:gd name="T8" fmla="*/ 7 w 17"/>
                <a:gd name="T9" fmla="*/ 32 h 38"/>
                <a:gd name="T10" fmla="*/ 8 w 17"/>
                <a:gd name="T11" fmla="*/ 38 h 38"/>
                <a:gd name="T12" fmla="*/ 17 w 17"/>
                <a:gd name="T13" fmla="*/ 35 h 38"/>
                <a:gd name="T14" fmla="*/ 16 w 17"/>
                <a:gd name="T15" fmla="*/ 30 h 38"/>
                <a:gd name="T16" fmla="*/ 13 w 17"/>
                <a:gd name="T17" fmla="*/ 21 h 38"/>
                <a:gd name="T18" fmla="*/ 11 w 17"/>
                <a:gd name="T19" fmla="*/ 10 h 38"/>
                <a:gd name="T20" fmla="*/ 9 w 17"/>
                <a:gd name="T21" fmla="*/ 2 h 38"/>
                <a:gd name="T22" fmla="*/ 1 w 17"/>
                <a:gd name="T23" fmla="*/ 1 h 38"/>
                <a:gd name="T24" fmla="*/ 9 w 17"/>
                <a:gd name="T25" fmla="*/ 2 h 38"/>
                <a:gd name="T26" fmla="*/ 7 w 17"/>
                <a:gd name="T27" fmla="*/ 0 h 38"/>
                <a:gd name="T28" fmla="*/ 3 w 17"/>
                <a:gd name="T29" fmla="*/ 0 h 38"/>
                <a:gd name="T30" fmla="*/ 0 w 17"/>
                <a:gd name="T31" fmla="*/ 3 h 38"/>
                <a:gd name="T32" fmla="*/ 0 w 17"/>
                <a:gd name="T33" fmla="*/ 7 h 38"/>
                <a:gd name="T34" fmla="*/ 8 w 17"/>
                <a:gd name="T35"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38">
                  <a:moveTo>
                    <a:pt x="8" y="8"/>
                  </a:moveTo>
                  <a:lnTo>
                    <a:pt x="0" y="7"/>
                  </a:lnTo>
                  <a:lnTo>
                    <a:pt x="2" y="13"/>
                  </a:lnTo>
                  <a:lnTo>
                    <a:pt x="4" y="23"/>
                  </a:lnTo>
                  <a:lnTo>
                    <a:pt x="7" y="32"/>
                  </a:lnTo>
                  <a:lnTo>
                    <a:pt x="8" y="38"/>
                  </a:lnTo>
                  <a:lnTo>
                    <a:pt x="17" y="35"/>
                  </a:lnTo>
                  <a:lnTo>
                    <a:pt x="16" y="30"/>
                  </a:lnTo>
                  <a:lnTo>
                    <a:pt x="13" y="21"/>
                  </a:lnTo>
                  <a:lnTo>
                    <a:pt x="11" y="10"/>
                  </a:lnTo>
                  <a:lnTo>
                    <a:pt x="9" y="2"/>
                  </a:lnTo>
                  <a:lnTo>
                    <a:pt x="1" y="1"/>
                  </a:lnTo>
                  <a:lnTo>
                    <a:pt x="9" y="2"/>
                  </a:lnTo>
                  <a:lnTo>
                    <a:pt x="7" y="0"/>
                  </a:lnTo>
                  <a:lnTo>
                    <a:pt x="3" y="0"/>
                  </a:lnTo>
                  <a:lnTo>
                    <a:pt x="0" y="3"/>
                  </a:lnTo>
                  <a:lnTo>
                    <a:pt x="0" y="7"/>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80" name="Freeform 1312"/>
            <p:cNvSpPr>
              <a:spLocks/>
            </p:cNvSpPr>
            <p:nvPr/>
          </p:nvSpPr>
          <p:spPr bwMode="auto">
            <a:xfrm>
              <a:off x="2979" y="4064"/>
              <a:ext cx="12" cy="18"/>
            </a:xfrm>
            <a:custGeom>
              <a:avLst/>
              <a:gdLst>
                <a:gd name="T0" fmla="*/ 0 w 36"/>
                <a:gd name="T1" fmla="*/ 49 h 54"/>
                <a:gd name="T2" fmla="*/ 9 w 36"/>
                <a:gd name="T3" fmla="*/ 52 h 54"/>
                <a:gd name="T4" fmla="*/ 17 w 36"/>
                <a:gd name="T5" fmla="*/ 38 h 54"/>
                <a:gd name="T6" fmla="*/ 25 w 36"/>
                <a:gd name="T7" fmla="*/ 25 h 54"/>
                <a:gd name="T8" fmla="*/ 31 w 36"/>
                <a:gd name="T9" fmla="*/ 14 h 54"/>
                <a:gd name="T10" fmla="*/ 36 w 36"/>
                <a:gd name="T11" fmla="*/ 7 h 54"/>
                <a:gd name="T12" fmla="*/ 29 w 36"/>
                <a:gd name="T13" fmla="*/ 0 h 54"/>
                <a:gd name="T14" fmla="*/ 22 w 36"/>
                <a:gd name="T15" fmla="*/ 9 h 54"/>
                <a:gd name="T16" fmla="*/ 16 w 36"/>
                <a:gd name="T17" fmla="*/ 21 h 54"/>
                <a:gd name="T18" fmla="*/ 8 w 36"/>
                <a:gd name="T19" fmla="*/ 33 h 54"/>
                <a:gd name="T20" fmla="*/ 0 w 36"/>
                <a:gd name="T21" fmla="*/ 47 h 54"/>
                <a:gd name="T22" fmla="*/ 9 w 36"/>
                <a:gd name="T23" fmla="*/ 49 h 54"/>
                <a:gd name="T24" fmla="*/ 0 w 36"/>
                <a:gd name="T25" fmla="*/ 47 h 54"/>
                <a:gd name="T26" fmla="*/ 0 w 36"/>
                <a:gd name="T27" fmla="*/ 50 h 54"/>
                <a:gd name="T28" fmla="*/ 4 w 36"/>
                <a:gd name="T29" fmla="*/ 54 h 54"/>
                <a:gd name="T30" fmla="*/ 7 w 36"/>
                <a:gd name="T31" fmla="*/ 54 h 54"/>
                <a:gd name="T32" fmla="*/ 9 w 36"/>
                <a:gd name="T33" fmla="*/ 52 h 54"/>
                <a:gd name="T34" fmla="*/ 0 w 36"/>
                <a:gd name="T35" fmla="*/ 4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54">
                  <a:moveTo>
                    <a:pt x="0" y="49"/>
                  </a:moveTo>
                  <a:lnTo>
                    <a:pt x="9" y="52"/>
                  </a:lnTo>
                  <a:lnTo>
                    <a:pt x="17" y="38"/>
                  </a:lnTo>
                  <a:lnTo>
                    <a:pt x="25" y="25"/>
                  </a:lnTo>
                  <a:lnTo>
                    <a:pt x="31" y="14"/>
                  </a:lnTo>
                  <a:lnTo>
                    <a:pt x="36" y="7"/>
                  </a:lnTo>
                  <a:lnTo>
                    <a:pt x="29" y="0"/>
                  </a:lnTo>
                  <a:lnTo>
                    <a:pt x="22" y="9"/>
                  </a:lnTo>
                  <a:lnTo>
                    <a:pt x="16" y="21"/>
                  </a:lnTo>
                  <a:lnTo>
                    <a:pt x="8" y="33"/>
                  </a:lnTo>
                  <a:lnTo>
                    <a:pt x="0" y="47"/>
                  </a:lnTo>
                  <a:lnTo>
                    <a:pt x="9" y="49"/>
                  </a:lnTo>
                  <a:lnTo>
                    <a:pt x="0" y="47"/>
                  </a:lnTo>
                  <a:lnTo>
                    <a:pt x="0" y="50"/>
                  </a:lnTo>
                  <a:lnTo>
                    <a:pt x="4" y="54"/>
                  </a:lnTo>
                  <a:lnTo>
                    <a:pt x="7" y="54"/>
                  </a:lnTo>
                  <a:lnTo>
                    <a:pt x="9" y="52"/>
                  </a:lnTo>
                  <a:lnTo>
                    <a:pt x="0" y="4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81" name="Freeform 1313"/>
            <p:cNvSpPr>
              <a:spLocks/>
            </p:cNvSpPr>
            <p:nvPr/>
          </p:nvSpPr>
          <p:spPr bwMode="auto">
            <a:xfrm>
              <a:off x="2966" y="4055"/>
              <a:ext cx="16" cy="25"/>
            </a:xfrm>
            <a:custGeom>
              <a:avLst/>
              <a:gdLst>
                <a:gd name="T0" fmla="*/ 9 w 49"/>
                <a:gd name="T1" fmla="*/ 3 h 74"/>
                <a:gd name="T2" fmla="*/ 1 w 49"/>
                <a:gd name="T3" fmla="*/ 8 h 74"/>
                <a:gd name="T4" fmla="*/ 9 w 49"/>
                <a:gd name="T5" fmla="*/ 16 h 74"/>
                <a:gd name="T6" fmla="*/ 16 w 49"/>
                <a:gd name="T7" fmla="*/ 24 h 74"/>
                <a:gd name="T8" fmla="*/ 22 w 49"/>
                <a:gd name="T9" fmla="*/ 32 h 74"/>
                <a:gd name="T10" fmla="*/ 28 w 49"/>
                <a:gd name="T11" fmla="*/ 41 h 74"/>
                <a:gd name="T12" fmla="*/ 32 w 49"/>
                <a:gd name="T13" fmla="*/ 50 h 74"/>
                <a:gd name="T14" fmla="*/ 37 w 49"/>
                <a:gd name="T15" fmla="*/ 59 h 74"/>
                <a:gd name="T16" fmla="*/ 39 w 49"/>
                <a:gd name="T17" fmla="*/ 67 h 74"/>
                <a:gd name="T18" fmla="*/ 40 w 49"/>
                <a:gd name="T19" fmla="*/ 74 h 74"/>
                <a:gd name="T20" fmla="*/ 49 w 49"/>
                <a:gd name="T21" fmla="*/ 74 h 74"/>
                <a:gd name="T22" fmla="*/ 48 w 49"/>
                <a:gd name="T23" fmla="*/ 65 h 74"/>
                <a:gd name="T24" fmla="*/ 46 w 49"/>
                <a:gd name="T25" fmla="*/ 57 h 74"/>
                <a:gd name="T26" fmla="*/ 41 w 49"/>
                <a:gd name="T27" fmla="*/ 46 h 74"/>
                <a:gd name="T28" fmla="*/ 37 w 49"/>
                <a:gd name="T29" fmla="*/ 37 h 74"/>
                <a:gd name="T30" fmla="*/ 31 w 49"/>
                <a:gd name="T31" fmla="*/ 27 h 74"/>
                <a:gd name="T32" fmla="*/ 23 w 49"/>
                <a:gd name="T33" fmla="*/ 17 h 74"/>
                <a:gd name="T34" fmla="*/ 16 w 49"/>
                <a:gd name="T35" fmla="*/ 9 h 74"/>
                <a:gd name="T36" fmla="*/ 8 w 49"/>
                <a:gd name="T37" fmla="*/ 1 h 74"/>
                <a:gd name="T38" fmla="*/ 0 w 49"/>
                <a:gd name="T39" fmla="*/ 6 h 74"/>
                <a:gd name="T40" fmla="*/ 8 w 49"/>
                <a:gd name="T41" fmla="*/ 1 h 74"/>
                <a:gd name="T42" fmla="*/ 5 w 49"/>
                <a:gd name="T43" fmla="*/ 0 h 74"/>
                <a:gd name="T44" fmla="*/ 1 w 49"/>
                <a:gd name="T45" fmla="*/ 1 h 74"/>
                <a:gd name="T46" fmla="*/ 0 w 49"/>
                <a:gd name="T47" fmla="*/ 4 h 74"/>
                <a:gd name="T48" fmla="*/ 1 w 49"/>
                <a:gd name="T49" fmla="*/ 8 h 74"/>
                <a:gd name="T50" fmla="*/ 9 w 49"/>
                <a:gd name="T51" fmla="*/ 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74">
                  <a:moveTo>
                    <a:pt x="9" y="3"/>
                  </a:moveTo>
                  <a:lnTo>
                    <a:pt x="1" y="8"/>
                  </a:lnTo>
                  <a:lnTo>
                    <a:pt x="9" y="16"/>
                  </a:lnTo>
                  <a:lnTo>
                    <a:pt x="16" y="24"/>
                  </a:lnTo>
                  <a:lnTo>
                    <a:pt x="22" y="32"/>
                  </a:lnTo>
                  <a:lnTo>
                    <a:pt x="28" y="41"/>
                  </a:lnTo>
                  <a:lnTo>
                    <a:pt x="32" y="50"/>
                  </a:lnTo>
                  <a:lnTo>
                    <a:pt x="37" y="59"/>
                  </a:lnTo>
                  <a:lnTo>
                    <a:pt x="39" y="67"/>
                  </a:lnTo>
                  <a:lnTo>
                    <a:pt x="40" y="74"/>
                  </a:lnTo>
                  <a:lnTo>
                    <a:pt x="49" y="74"/>
                  </a:lnTo>
                  <a:lnTo>
                    <a:pt x="48" y="65"/>
                  </a:lnTo>
                  <a:lnTo>
                    <a:pt x="46" y="57"/>
                  </a:lnTo>
                  <a:lnTo>
                    <a:pt x="41" y="46"/>
                  </a:lnTo>
                  <a:lnTo>
                    <a:pt x="37" y="37"/>
                  </a:lnTo>
                  <a:lnTo>
                    <a:pt x="31" y="27"/>
                  </a:lnTo>
                  <a:lnTo>
                    <a:pt x="23" y="17"/>
                  </a:lnTo>
                  <a:lnTo>
                    <a:pt x="16" y="9"/>
                  </a:lnTo>
                  <a:lnTo>
                    <a:pt x="8" y="1"/>
                  </a:lnTo>
                  <a:lnTo>
                    <a:pt x="0" y="6"/>
                  </a:lnTo>
                  <a:lnTo>
                    <a:pt x="8" y="1"/>
                  </a:lnTo>
                  <a:lnTo>
                    <a:pt x="5" y="0"/>
                  </a:lnTo>
                  <a:lnTo>
                    <a:pt x="1" y="1"/>
                  </a:lnTo>
                  <a:lnTo>
                    <a:pt x="0" y="4"/>
                  </a:lnTo>
                  <a:lnTo>
                    <a:pt x="1" y="8"/>
                  </a:lnTo>
                  <a:lnTo>
                    <a:pt x="9"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82" name="Freeform 1314"/>
            <p:cNvSpPr>
              <a:spLocks/>
            </p:cNvSpPr>
            <p:nvPr/>
          </p:nvSpPr>
          <p:spPr bwMode="auto">
            <a:xfrm>
              <a:off x="2965" y="4056"/>
              <a:ext cx="5" cy="19"/>
            </a:xfrm>
            <a:custGeom>
              <a:avLst/>
              <a:gdLst>
                <a:gd name="T0" fmla="*/ 2 w 16"/>
                <a:gd name="T1" fmla="*/ 55 h 56"/>
                <a:gd name="T2" fmla="*/ 11 w 16"/>
                <a:gd name="T3" fmla="*/ 52 h 56"/>
                <a:gd name="T4" fmla="*/ 11 w 16"/>
                <a:gd name="T5" fmla="*/ 42 h 56"/>
                <a:gd name="T6" fmla="*/ 13 w 16"/>
                <a:gd name="T7" fmla="*/ 28 h 56"/>
                <a:gd name="T8" fmla="*/ 16 w 16"/>
                <a:gd name="T9" fmla="*/ 13 h 56"/>
                <a:gd name="T10" fmla="*/ 13 w 16"/>
                <a:gd name="T11" fmla="*/ 0 h 56"/>
                <a:gd name="T12" fmla="*/ 4 w 16"/>
                <a:gd name="T13" fmla="*/ 3 h 56"/>
                <a:gd name="T14" fmla="*/ 4 w 16"/>
                <a:gd name="T15" fmla="*/ 13 h 56"/>
                <a:gd name="T16" fmla="*/ 4 w 16"/>
                <a:gd name="T17" fmla="*/ 28 h 56"/>
                <a:gd name="T18" fmla="*/ 2 w 16"/>
                <a:gd name="T19" fmla="*/ 42 h 56"/>
                <a:gd name="T20" fmla="*/ 0 w 16"/>
                <a:gd name="T21" fmla="*/ 52 h 56"/>
                <a:gd name="T22" fmla="*/ 9 w 16"/>
                <a:gd name="T23" fmla="*/ 48 h 56"/>
                <a:gd name="T24" fmla="*/ 0 w 16"/>
                <a:gd name="T25" fmla="*/ 52 h 56"/>
                <a:gd name="T26" fmla="*/ 2 w 16"/>
                <a:gd name="T27" fmla="*/ 55 h 56"/>
                <a:gd name="T28" fmla="*/ 5 w 16"/>
                <a:gd name="T29" fmla="*/ 56 h 56"/>
                <a:gd name="T30" fmla="*/ 9 w 16"/>
                <a:gd name="T31" fmla="*/ 55 h 56"/>
                <a:gd name="T32" fmla="*/ 11 w 16"/>
                <a:gd name="T33" fmla="*/ 52 h 56"/>
                <a:gd name="T34" fmla="*/ 2 w 16"/>
                <a:gd name="T35" fmla="*/ 5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56">
                  <a:moveTo>
                    <a:pt x="2" y="55"/>
                  </a:moveTo>
                  <a:lnTo>
                    <a:pt x="11" y="52"/>
                  </a:lnTo>
                  <a:lnTo>
                    <a:pt x="11" y="42"/>
                  </a:lnTo>
                  <a:lnTo>
                    <a:pt x="13" y="28"/>
                  </a:lnTo>
                  <a:lnTo>
                    <a:pt x="16" y="13"/>
                  </a:lnTo>
                  <a:lnTo>
                    <a:pt x="13" y="0"/>
                  </a:lnTo>
                  <a:lnTo>
                    <a:pt x="4" y="3"/>
                  </a:lnTo>
                  <a:lnTo>
                    <a:pt x="4" y="13"/>
                  </a:lnTo>
                  <a:lnTo>
                    <a:pt x="4" y="28"/>
                  </a:lnTo>
                  <a:lnTo>
                    <a:pt x="2" y="42"/>
                  </a:lnTo>
                  <a:lnTo>
                    <a:pt x="0" y="52"/>
                  </a:lnTo>
                  <a:lnTo>
                    <a:pt x="9" y="48"/>
                  </a:lnTo>
                  <a:lnTo>
                    <a:pt x="0" y="52"/>
                  </a:lnTo>
                  <a:lnTo>
                    <a:pt x="2" y="55"/>
                  </a:lnTo>
                  <a:lnTo>
                    <a:pt x="5" y="56"/>
                  </a:lnTo>
                  <a:lnTo>
                    <a:pt x="9" y="55"/>
                  </a:lnTo>
                  <a:lnTo>
                    <a:pt x="11" y="52"/>
                  </a:lnTo>
                  <a:lnTo>
                    <a:pt x="2" y="5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83" name="Freeform 1315"/>
            <p:cNvSpPr>
              <a:spLocks/>
            </p:cNvSpPr>
            <p:nvPr/>
          </p:nvSpPr>
          <p:spPr bwMode="auto">
            <a:xfrm>
              <a:off x="2960" y="4067"/>
              <a:ext cx="8" cy="8"/>
            </a:xfrm>
            <a:custGeom>
              <a:avLst/>
              <a:gdLst>
                <a:gd name="T0" fmla="*/ 8 w 23"/>
                <a:gd name="T1" fmla="*/ 8 h 23"/>
                <a:gd name="T2" fmla="*/ 1 w 23"/>
                <a:gd name="T3" fmla="*/ 8 h 23"/>
                <a:gd name="T4" fmla="*/ 16 w 23"/>
                <a:gd name="T5" fmla="*/ 23 h 23"/>
                <a:gd name="T6" fmla="*/ 23 w 23"/>
                <a:gd name="T7" fmla="*/ 16 h 23"/>
                <a:gd name="T8" fmla="*/ 8 w 23"/>
                <a:gd name="T9" fmla="*/ 2 h 23"/>
                <a:gd name="T10" fmla="*/ 1 w 23"/>
                <a:gd name="T11" fmla="*/ 2 h 23"/>
                <a:gd name="T12" fmla="*/ 8 w 23"/>
                <a:gd name="T13" fmla="*/ 2 h 23"/>
                <a:gd name="T14" fmla="*/ 4 w 23"/>
                <a:gd name="T15" fmla="*/ 0 h 23"/>
                <a:gd name="T16" fmla="*/ 1 w 23"/>
                <a:gd name="T17" fmla="*/ 2 h 23"/>
                <a:gd name="T18" fmla="*/ 0 w 23"/>
                <a:gd name="T19" fmla="*/ 5 h 23"/>
                <a:gd name="T20" fmla="*/ 1 w 23"/>
                <a:gd name="T21" fmla="*/ 8 h 23"/>
                <a:gd name="T22" fmla="*/ 8 w 23"/>
                <a:gd name="T23"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23">
                  <a:moveTo>
                    <a:pt x="8" y="8"/>
                  </a:moveTo>
                  <a:lnTo>
                    <a:pt x="1" y="8"/>
                  </a:lnTo>
                  <a:lnTo>
                    <a:pt x="16" y="23"/>
                  </a:lnTo>
                  <a:lnTo>
                    <a:pt x="23" y="16"/>
                  </a:lnTo>
                  <a:lnTo>
                    <a:pt x="8" y="2"/>
                  </a:lnTo>
                  <a:lnTo>
                    <a:pt x="1" y="2"/>
                  </a:lnTo>
                  <a:lnTo>
                    <a:pt x="8" y="2"/>
                  </a:lnTo>
                  <a:lnTo>
                    <a:pt x="4" y="0"/>
                  </a:lnTo>
                  <a:lnTo>
                    <a:pt x="1" y="2"/>
                  </a:lnTo>
                  <a:lnTo>
                    <a:pt x="0" y="5"/>
                  </a:lnTo>
                  <a:lnTo>
                    <a:pt x="1" y="8"/>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84" name="Freeform 1316"/>
            <p:cNvSpPr>
              <a:spLocks/>
            </p:cNvSpPr>
            <p:nvPr/>
          </p:nvSpPr>
          <p:spPr bwMode="auto">
            <a:xfrm>
              <a:off x="2957" y="4068"/>
              <a:ext cx="6" cy="5"/>
            </a:xfrm>
            <a:custGeom>
              <a:avLst/>
              <a:gdLst>
                <a:gd name="T0" fmla="*/ 0 w 17"/>
                <a:gd name="T1" fmla="*/ 13 h 16"/>
                <a:gd name="T2" fmla="*/ 8 w 17"/>
                <a:gd name="T3" fmla="*/ 14 h 16"/>
                <a:gd name="T4" fmla="*/ 17 w 17"/>
                <a:gd name="T5" fmla="*/ 6 h 16"/>
                <a:gd name="T6" fmla="*/ 10 w 17"/>
                <a:gd name="T7" fmla="*/ 0 h 16"/>
                <a:gd name="T8" fmla="*/ 1 w 17"/>
                <a:gd name="T9" fmla="*/ 8 h 16"/>
                <a:gd name="T10" fmla="*/ 9 w 17"/>
                <a:gd name="T11" fmla="*/ 9 h 16"/>
                <a:gd name="T12" fmla="*/ 1 w 17"/>
                <a:gd name="T13" fmla="*/ 8 h 16"/>
                <a:gd name="T14" fmla="*/ 0 w 17"/>
                <a:gd name="T15" fmla="*/ 11 h 16"/>
                <a:gd name="T16" fmla="*/ 1 w 17"/>
                <a:gd name="T17" fmla="*/ 14 h 16"/>
                <a:gd name="T18" fmla="*/ 4 w 17"/>
                <a:gd name="T19" fmla="*/ 16 h 16"/>
                <a:gd name="T20" fmla="*/ 8 w 17"/>
                <a:gd name="T21" fmla="*/ 14 h 16"/>
                <a:gd name="T22" fmla="*/ 0 w 17"/>
                <a:gd name="T23"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0" y="13"/>
                  </a:moveTo>
                  <a:lnTo>
                    <a:pt x="8" y="14"/>
                  </a:lnTo>
                  <a:lnTo>
                    <a:pt x="17" y="6"/>
                  </a:lnTo>
                  <a:lnTo>
                    <a:pt x="10" y="0"/>
                  </a:lnTo>
                  <a:lnTo>
                    <a:pt x="1" y="8"/>
                  </a:lnTo>
                  <a:lnTo>
                    <a:pt x="9" y="9"/>
                  </a:lnTo>
                  <a:lnTo>
                    <a:pt x="1" y="8"/>
                  </a:lnTo>
                  <a:lnTo>
                    <a:pt x="0" y="11"/>
                  </a:lnTo>
                  <a:lnTo>
                    <a:pt x="1" y="14"/>
                  </a:lnTo>
                  <a:lnTo>
                    <a:pt x="4" y="16"/>
                  </a:lnTo>
                  <a:lnTo>
                    <a:pt x="8" y="14"/>
                  </a:lnTo>
                  <a:lnTo>
                    <a:pt x="0"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85" name="Freeform 1317"/>
            <p:cNvSpPr>
              <a:spLocks/>
            </p:cNvSpPr>
            <p:nvPr/>
          </p:nvSpPr>
          <p:spPr bwMode="auto">
            <a:xfrm>
              <a:off x="2952" y="4063"/>
              <a:ext cx="8" cy="9"/>
            </a:xfrm>
            <a:custGeom>
              <a:avLst/>
              <a:gdLst>
                <a:gd name="T0" fmla="*/ 8 w 24"/>
                <a:gd name="T1" fmla="*/ 8 h 27"/>
                <a:gd name="T2" fmla="*/ 1 w 24"/>
                <a:gd name="T3" fmla="*/ 8 h 27"/>
                <a:gd name="T4" fmla="*/ 7 w 24"/>
                <a:gd name="T5" fmla="*/ 14 h 27"/>
                <a:gd name="T6" fmla="*/ 10 w 24"/>
                <a:gd name="T7" fmla="*/ 19 h 27"/>
                <a:gd name="T8" fmla="*/ 14 w 24"/>
                <a:gd name="T9" fmla="*/ 25 h 27"/>
                <a:gd name="T10" fmla="*/ 15 w 24"/>
                <a:gd name="T11" fmla="*/ 27 h 27"/>
                <a:gd name="T12" fmla="*/ 24 w 24"/>
                <a:gd name="T13" fmla="*/ 23 h 27"/>
                <a:gd name="T14" fmla="*/ 23 w 24"/>
                <a:gd name="T15" fmla="*/ 20 h 27"/>
                <a:gd name="T16" fmla="*/ 19 w 24"/>
                <a:gd name="T17" fmla="*/ 15 h 27"/>
                <a:gd name="T18" fmla="*/ 14 w 24"/>
                <a:gd name="T19" fmla="*/ 7 h 27"/>
                <a:gd name="T20" fmla="*/ 8 w 24"/>
                <a:gd name="T21" fmla="*/ 1 h 27"/>
                <a:gd name="T22" fmla="*/ 1 w 24"/>
                <a:gd name="T23" fmla="*/ 1 h 27"/>
                <a:gd name="T24" fmla="*/ 8 w 24"/>
                <a:gd name="T25" fmla="*/ 1 h 27"/>
                <a:gd name="T26" fmla="*/ 4 w 24"/>
                <a:gd name="T27" fmla="*/ 0 h 27"/>
                <a:gd name="T28" fmla="*/ 1 w 24"/>
                <a:gd name="T29" fmla="*/ 1 h 27"/>
                <a:gd name="T30" fmla="*/ 0 w 24"/>
                <a:gd name="T31" fmla="*/ 4 h 27"/>
                <a:gd name="T32" fmla="*/ 1 w 24"/>
                <a:gd name="T33" fmla="*/ 8 h 27"/>
                <a:gd name="T34" fmla="*/ 8 w 24"/>
                <a:gd name="T35" fmla="*/ 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7">
                  <a:moveTo>
                    <a:pt x="8" y="8"/>
                  </a:moveTo>
                  <a:lnTo>
                    <a:pt x="1" y="8"/>
                  </a:lnTo>
                  <a:lnTo>
                    <a:pt x="7" y="14"/>
                  </a:lnTo>
                  <a:lnTo>
                    <a:pt x="10" y="19"/>
                  </a:lnTo>
                  <a:lnTo>
                    <a:pt x="14" y="25"/>
                  </a:lnTo>
                  <a:lnTo>
                    <a:pt x="15" y="27"/>
                  </a:lnTo>
                  <a:lnTo>
                    <a:pt x="24" y="23"/>
                  </a:lnTo>
                  <a:lnTo>
                    <a:pt x="23" y="20"/>
                  </a:lnTo>
                  <a:lnTo>
                    <a:pt x="19" y="15"/>
                  </a:lnTo>
                  <a:lnTo>
                    <a:pt x="14" y="7"/>
                  </a:lnTo>
                  <a:lnTo>
                    <a:pt x="8" y="1"/>
                  </a:lnTo>
                  <a:lnTo>
                    <a:pt x="1" y="1"/>
                  </a:lnTo>
                  <a:lnTo>
                    <a:pt x="8" y="1"/>
                  </a:lnTo>
                  <a:lnTo>
                    <a:pt x="4" y="0"/>
                  </a:lnTo>
                  <a:lnTo>
                    <a:pt x="1" y="1"/>
                  </a:lnTo>
                  <a:lnTo>
                    <a:pt x="0" y="4"/>
                  </a:lnTo>
                  <a:lnTo>
                    <a:pt x="1" y="8"/>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86" name="Freeform 1318"/>
            <p:cNvSpPr>
              <a:spLocks/>
            </p:cNvSpPr>
            <p:nvPr/>
          </p:nvSpPr>
          <p:spPr bwMode="auto">
            <a:xfrm>
              <a:off x="2947" y="4063"/>
              <a:ext cx="8" cy="5"/>
            </a:xfrm>
            <a:custGeom>
              <a:avLst/>
              <a:gdLst>
                <a:gd name="T0" fmla="*/ 0 w 24"/>
                <a:gd name="T1" fmla="*/ 13 h 13"/>
                <a:gd name="T2" fmla="*/ 0 w 24"/>
                <a:gd name="T3" fmla="*/ 13 h 13"/>
                <a:gd name="T4" fmla="*/ 5 w 24"/>
                <a:gd name="T5" fmla="*/ 13 h 13"/>
                <a:gd name="T6" fmla="*/ 10 w 24"/>
                <a:gd name="T7" fmla="*/ 13 h 13"/>
                <a:gd name="T8" fmla="*/ 17 w 24"/>
                <a:gd name="T9" fmla="*/ 11 h 13"/>
                <a:gd name="T10" fmla="*/ 24 w 24"/>
                <a:gd name="T11" fmla="*/ 7 h 13"/>
                <a:gd name="T12" fmla="*/ 17 w 24"/>
                <a:gd name="T13" fmla="*/ 0 h 13"/>
                <a:gd name="T14" fmla="*/ 15 w 24"/>
                <a:gd name="T15" fmla="*/ 2 h 13"/>
                <a:gd name="T16" fmla="*/ 10 w 24"/>
                <a:gd name="T17" fmla="*/ 1 h 13"/>
                <a:gd name="T18" fmla="*/ 5 w 24"/>
                <a:gd name="T19" fmla="*/ 1 h 13"/>
                <a:gd name="T20" fmla="*/ 0 w 24"/>
                <a:gd name="T21" fmla="*/ 1 h 13"/>
                <a:gd name="T22" fmla="*/ 0 w 24"/>
                <a:gd name="T23" fmla="*/ 1 h 13"/>
                <a:gd name="T24" fmla="*/ 0 w 24"/>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13">
                  <a:moveTo>
                    <a:pt x="0" y="13"/>
                  </a:moveTo>
                  <a:lnTo>
                    <a:pt x="0" y="13"/>
                  </a:lnTo>
                  <a:lnTo>
                    <a:pt x="5" y="13"/>
                  </a:lnTo>
                  <a:lnTo>
                    <a:pt x="10" y="13"/>
                  </a:lnTo>
                  <a:lnTo>
                    <a:pt x="17" y="11"/>
                  </a:lnTo>
                  <a:lnTo>
                    <a:pt x="24" y="7"/>
                  </a:lnTo>
                  <a:lnTo>
                    <a:pt x="17" y="0"/>
                  </a:lnTo>
                  <a:lnTo>
                    <a:pt x="15" y="2"/>
                  </a:lnTo>
                  <a:lnTo>
                    <a:pt x="10" y="1"/>
                  </a:lnTo>
                  <a:lnTo>
                    <a:pt x="5" y="1"/>
                  </a:lnTo>
                  <a:lnTo>
                    <a:pt x="0" y="1"/>
                  </a:lnTo>
                  <a:lnTo>
                    <a:pt x="0" y="1"/>
                  </a:lnTo>
                  <a:lnTo>
                    <a:pt x="0"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87" name="Freeform 1319"/>
            <p:cNvSpPr>
              <a:spLocks/>
            </p:cNvSpPr>
            <p:nvPr/>
          </p:nvSpPr>
          <p:spPr bwMode="auto">
            <a:xfrm>
              <a:off x="2941" y="4056"/>
              <a:ext cx="6" cy="12"/>
            </a:xfrm>
            <a:custGeom>
              <a:avLst/>
              <a:gdLst>
                <a:gd name="T0" fmla="*/ 8 w 16"/>
                <a:gd name="T1" fmla="*/ 11 h 35"/>
                <a:gd name="T2" fmla="*/ 0 w 16"/>
                <a:gd name="T3" fmla="*/ 6 h 35"/>
                <a:gd name="T4" fmla="*/ 1 w 16"/>
                <a:gd name="T5" fmla="*/ 13 h 35"/>
                <a:gd name="T6" fmla="*/ 3 w 16"/>
                <a:gd name="T7" fmla="*/ 22 h 35"/>
                <a:gd name="T8" fmla="*/ 8 w 16"/>
                <a:gd name="T9" fmla="*/ 30 h 35"/>
                <a:gd name="T10" fmla="*/ 16 w 16"/>
                <a:gd name="T11" fmla="*/ 35 h 35"/>
                <a:gd name="T12" fmla="*/ 16 w 16"/>
                <a:gd name="T13" fmla="*/ 23 h 35"/>
                <a:gd name="T14" fmla="*/ 15 w 16"/>
                <a:gd name="T15" fmla="*/ 23 h 35"/>
                <a:gd name="T16" fmla="*/ 12 w 16"/>
                <a:gd name="T17" fmla="*/ 20 h 35"/>
                <a:gd name="T18" fmla="*/ 10 w 16"/>
                <a:gd name="T19" fmla="*/ 13 h 35"/>
                <a:gd name="T20" fmla="*/ 11 w 16"/>
                <a:gd name="T21" fmla="*/ 6 h 35"/>
                <a:gd name="T22" fmla="*/ 3 w 16"/>
                <a:gd name="T23" fmla="*/ 1 h 35"/>
                <a:gd name="T24" fmla="*/ 11 w 16"/>
                <a:gd name="T25" fmla="*/ 6 h 35"/>
                <a:gd name="T26" fmla="*/ 9 w 16"/>
                <a:gd name="T27" fmla="*/ 2 h 35"/>
                <a:gd name="T28" fmla="*/ 5 w 16"/>
                <a:gd name="T29" fmla="*/ 0 h 35"/>
                <a:gd name="T30" fmla="*/ 2 w 16"/>
                <a:gd name="T31" fmla="*/ 2 h 35"/>
                <a:gd name="T32" fmla="*/ 0 w 16"/>
                <a:gd name="T33" fmla="*/ 6 h 35"/>
                <a:gd name="T34" fmla="*/ 8 w 16"/>
                <a:gd name="T35"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35">
                  <a:moveTo>
                    <a:pt x="8" y="11"/>
                  </a:moveTo>
                  <a:lnTo>
                    <a:pt x="0" y="6"/>
                  </a:lnTo>
                  <a:lnTo>
                    <a:pt x="1" y="13"/>
                  </a:lnTo>
                  <a:lnTo>
                    <a:pt x="3" y="22"/>
                  </a:lnTo>
                  <a:lnTo>
                    <a:pt x="8" y="30"/>
                  </a:lnTo>
                  <a:lnTo>
                    <a:pt x="16" y="35"/>
                  </a:lnTo>
                  <a:lnTo>
                    <a:pt x="16" y="23"/>
                  </a:lnTo>
                  <a:lnTo>
                    <a:pt x="15" y="23"/>
                  </a:lnTo>
                  <a:lnTo>
                    <a:pt x="12" y="20"/>
                  </a:lnTo>
                  <a:lnTo>
                    <a:pt x="10" y="13"/>
                  </a:lnTo>
                  <a:lnTo>
                    <a:pt x="11" y="6"/>
                  </a:lnTo>
                  <a:lnTo>
                    <a:pt x="3" y="1"/>
                  </a:lnTo>
                  <a:lnTo>
                    <a:pt x="11" y="6"/>
                  </a:lnTo>
                  <a:lnTo>
                    <a:pt x="9" y="2"/>
                  </a:lnTo>
                  <a:lnTo>
                    <a:pt x="5" y="0"/>
                  </a:lnTo>
                  <a:lnTo>
                    <a:pt x="2" y="2"/>
                  </a:lnTo>
                  <a:lnTo>
                    <a:pt x="0" y="6"/>
                  </a:lnTo>
                  <a:lnTo>
                    <a:pt x="8"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88" name="Freeform 1320"/>
            <p:cNvSpPr>
              <a:spLocks/>
            </p:cNvSpPr>
            <p:nvPr/>
          </p:nvSpPr>
          <p:spPr bwMode="auto">
            <a:xfrm>
              <a:off x="2936" y="4056"/>
              <a:ext cx="8" cy="11"/>
            </a:xfrm>
            <a:custGeom>
              <a:avLst/>
              <a:gdLst>
                <a:gd name="T0" fmla="*/ 3 w 25"/>
                <a:gd name="T1" fmla="*/ 32 h 32"/>
                <a:gd name="T2" fmla="*/ 11 w 25"/>
                <a:gd name="T3" fmla="*/ 28 h 32"/>
                <a:gd name="T4" fmla="*/ 12 w 25"/>
                <a:gd name="T5" fmla="*/ 21 h 32"/>
                <a:gd name="T6" fmla="*/ 16 w 25"/>
                <a:gd name="T7" fmla="*/ 16 h 32"/>
                <a:gd name="T8" fmla="*/ 21 w 25"/>
                <a:gd name="T9" fmla="*/ 12 h 32"/>
                <a:gd name="T10" fmla="*/ 25 w 25"/>
                <a:gd name="T11" fmla="*/ 10 h 32"/>
                <a:gd name="T12" fmla="*/ 20 w 25"/>
                <a:gd name="T13" fmla="*/ 0 h 32"/>
                <a:gd name="T14" fmla="*/ 14 w 25"/>
                <a:gd name="T15" fmla="*/ 5 h 32"/>
                <a:gd name="T16" fmla="*/ 9 w 25"/>
                <a:gd name="T17" fmla="*/ 10 h 32"/>
                <a:gd name="T18" fmla="*/ 3 w 25"/>
                <a:gd name="T19" fmla="*/ 16 h 32"/>
                <a:gd name="T20" fmla="*/ 0 w 25"/>
                <a:gd name="T21" fmla="*/ 28 h 32"/>
                <a:gd name="T22" fmla="*/ 8 w 25"/>
                <a:gd name="T23" fmla="*/ 23 h 32"/>
                <a:gd name="T24" fmla="*/ 0 w 25"/>
                <a:gd name="T25" fmla="*/ 28 h 32"/>
                <a:gd name="T26" fmla="*/ 2 w 25"/>
                <a:gd name="T27" fmla="*/ 31 h 32"/>
                <a:gd name="T28" fmla="*/ 5 w 25"/>
                <a:gd name="T29" fmla="*/ 32 h 32"/>
                <a:gd name="T30" fmla="*/ 9 w 25"/>
                <a:gd name="T31" fmla="*/ 31 h 32"/>
                <a:gd name="T32" fmla="*/ 11 w 25"/>
                <a:gd name="T33" fmla="*/ 28 h 32"/>
                <a:gd name="T34" fmla="*/ 3 w 25"/>
                <a:gd name="T35"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32">
                  <a:moveTo>
                    <a:pt x="3" y="32"/>
                  </a:moveTo>
                  <a:lnTo>
                    <a:pt x="11" y="28"/>
                  </a:lnTo>
                  <a:lnTo>
                    <a:pt x="12" y="21"/>
                  </a:lnTo>
                  <a:lnTo>
                    <a:pt x="16" y="16"/>
                  </a:lnTo>
                  <a:lnTo>
                    <a:pt x="21" y="12"/>
                  </a:lnTo>
                  <a:lnTo>
                    <a:pt x="25" y="10"/>
                  </a:lnTo>
                  <a:lnTo>
                    <a:pt x="20" y="0"/>
                  </a:lnTo>
                  <a:lnTo>
                    <a:pt x="14" y="5"/>
                  </a:lnTo>
                  <a:lnTo>
                    <a:pt x="9" y="10"/>
                  </a:lnTo>
                  <a:lnTo>
                    <a:pt x="3" y="16"/>
                  </a:lnTo>
                  <a:lnTo>
                    <a:pt x="0" y="28"/>
                  </a:lnTo>
                  <a:lnTo>
                    <a:pt x="8" y="23"/>
                  </a:lnTo>
                  <a:lnTo>
                    <a:pt x="0" y="28"/>
                  </a:lnTo>
                  <a:lnTo>
                    <a:pt x="2" y="31"/>
                  </a:lnTo>
                  <a:lnTo>
                    <a:pt x="5" y="32"/>
                  </a:lnTo>
                  <a:lnTo>
                    <a:pt x="9" y="31"/>
                  </a:lnTo>
                  <a:lnTo>
                    <a:pt x="11" y="28"/>
                  </a:lnTo>
                  <a:lnTo>
                    <a:pt x="3" y="3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89" name="Freeform 1321"/>
            <p:cNvSpPr>
              <a:spLocks/>
            </p:cNvSpPr>
            <p:nvPr/>
          </p:nvSpPr>
          <p:spPr bwMode="auto">
            <a:xfrm>
              <a:off x="2931" y="4059"/>
              <a:ext cx="7" cy="8"/>
            </a:xfrm>
            <a:custGeom>
              <a:avLst/>
              <a:gdLst>
                <a:gd name="T0" fmla="*/ 0 w 22"/>
                <a:gd name="T1" fmla="*/ 3 h 24"/>
                <a:gd name="T2" fmla="*/ 2 w 22"/>
                <a:gd name="T3" fmla="*/ 10 h 24"/>
                <a:gd name="T4" fmla="*/ 6 w 22"/>
                <a:gd name="T5" fmla="*/ 12 h 24"/>
                <a:gd name="T6" fmla="*/ 8 w 22"/>
                <a:gd name="T7" fmla="*/ 15 h 24"/>
                <a:gd name="T8" fmla="*/ 11 w 22"/>
                <a:gd name="T9" fmla="*/ 20 h 24"/>
                <a:gd name="T10" fmla="*/ 17 w 22"/>
                <a:gd name="T11" fmla="*/ 24 h 24"/>
                <a:gd name="T12" fmla="*/ 22 w 22"/>
                <a:gd name="T13" fmla="*/ 15 h 24"/>
                <a:gd name="T14" fmla="*/ 18 w 22"/>
                <a:gd name="T15" fmla="*/ 13 h 24"/>
                <a:gd name="T16" fmla="*/ 17 w 22"/>
                <a:gd name="T17" fmla="*/ 11 h 24"/>
                <a:gd name="T18" fmla="*/ 12 w 22"/>
                <a:gd name="T19" fmla="*/ 5 h 24"/>
                <a:gd name="T20" fmla="*/ 7 w 22"/>
                <a:gd name="T21" fmla="*/ 0 h 24"/>
                <a:gd name="T22" fmla="*/ 9 w 22"/>
                <a:gd name="T23" fmla="*/ 7 h 24"/>
                <a:gd name="T24" fmla="*/ 7 w 22"/>
                <a:gd name="T25" fmla="*/ 0 h 24"/>
                <a:gd name="T26" fmla="*/ 3 w 22"/>
                <a:gd name="T27" fmla="*/ 0 h 24"/>
                <a:gd name="T28" fmla="*/ 0 w 22"/>
                <a:gd name="T29" fmla="*/ 3 h 24"/>
                <a:gd name="T30" fmla="*/ 0 w 22"/>
                <a:gd name="T31" fmla="*/ 7 h 24"/>
                <a:gd name="T32" fmla="*/ 2 w 22"/>
                <a:gd name="T33" fmla="*/ 10 h 24"/>
                <a:gd name="T34" fmla="*/ 0 w 22"/>
                <a:gd name="T35"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4">
                  <a:moveTo>
                    <a:pt x="0" y="3"/>
                  </a:moveTo>
                  <a:lnTo>
                    <a:pt x="2" y="10"/>
                  </a:lnTo>
                  <a:lnTo>
                    <a:pt x="6" y="12"/>
                  </a:lnTo>
                  <a:lnTo>
                    <a:pt x="8" y="15"/>
                  </a:lnTo>
                  <a:lnTo>
                    <a:pt x="11" y="20"/>
                  </a:lnTo>
                  <a:lnTo>
                    <a:pt x="17" y="24"/>
                  </a:lnTo>
                  <a:lnTo>
                    <a:pt x="22" y="15"/>
                  </a:lnTo>
                  <a:lnTo>
                    <a:pt x="18" y="13"/>
                  </a:lnTo>
                  <a:lnTo>
                    <a:pt x="17" y="11"/>
                  </a:lnTo>
                  <a:lnTo>
                    <a:pt x="12" y="5"/>
                  </a:lnTo>
                  <a:lnTo>
                    <a:pt x="7" y="0"/>
                  </a:lnTo>
                  <a:lnTo>
                    <a:pt x="9" y="7"/>
                  </a:lnTo>
                  <a:lnTo>
                    <a:pt x="7" y="0"/>
                  </a:lnTo>
                  <a:lnTo>
                    <a:pt x="3" y="0"/>
                  </a:lnTo>
                  <a:lnTo>
                    <a:pt x="0" y="3"/>
                  </a:lnTo>
                  <a:lnTo>
                    <a:pt x="0" y="7"/>
                  </a:lnTo>
                  <a:lnTo>
                    <a:pt x="2" y="10"/>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90" name="Freeform 1322"/>
            <p:cNvSpPr>
              <a:spLocks/>
            </p:cNvSpPr>
            <p:nvPr/>
          </p:nvSpPr>
          <p:spPr bwMode="auto">
            <a:xfrm>
              <a:off x="2931" y="4045"/>
              <a:ext cx="7" cy="16"/>
            </a:xfrm>
            <a:custGeom>
              <a:avLst/>
              <a:gdLst>
                <a:gd name="T0" fmla="*/ 9 w 22"/>
                <a:gd name="T1" fmla="*/ 7 h 49"/>
                <a:gd name="T2" fmla="*/ 9 w 22"/>
                <a:gd name="T3" fmla="*/ 7 h 49"/>
                <a:gd name="T4" fmla="*/ 12 w 22"/>
                <a:gd name="T5" fmla="*/ 14 h 49"/>
                <a:gd name="T6" fmla="*/ 10 w 22"/>
                <a:gd name="T7" fmla="*/ 24 h 49"/>
                <a:gd name="T8" fmla="*/ 6 w 22"/>
                <a:gd name="T9" fmla="*/ 34 h 49"/>
                <a:gd name="T10" fmla="*/ 0 w 22"/>
                <a:gd name="T11" fmla="*/ 45 h 49"/>
                <a:gd name="T12" fmla="*/ 9 w 22"/>
                <a:gd name="T13" fmla="*/ 49 h 49"/>
                <a:gd name="T14" fmla="*/ 15 w 22"/>
                <a:gd name="T15" fmla="*/ 39 h 49"/>
                <a:gd name="T16" fmla="*/ 19 w 22"/>
                <a:gd name="T17" fmla="*/ 26 h 49"/>
                <a:gd name="T18" fmla="*/ 22 w 22"/>
                <a:gd name="T19" fmla="*/ 14 h 49"/>
                <a:gd name="T20" fmla="*/ 16 w 22"/>
                <a:gd name="T21" fmla="*/ 0 h 49"/>
                <a:gd name="T22" fmla="*/ 16 w 22"/>
                <a:gd name="T23" fmla="*/ 0 h 49"/>
                <a:gd name="T24" fmla="*/ 9 w 22"/>
                <a:gd name="T25" fmla="*/ 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49">
                  <a:moveTo>
                    <a:pt x="9" y="7"/>
                  </a:moveTo>
                  <a:lnTo>
                    <a:pt x="9" y="7"/>
                  </a:lnTo>
                  <a:lnTo>
                    <a:pt x="12" y="14"/>
                  </a:lnTo>
                  <a:lnTo>
                    <a:pt x="10" y="24"/>
                  </a:lnTo>
                  <a:lnTo>
                    <a:pt x="6" y="34"/>
                  </a:lnTo>
                  <a:lnTo>
                    <a:pt x="0" y="45"/>
                  </a:lnTo>
                  <a:lnTo>
                    <a:pt x="9" y="49"/>
                  </a:lnTo>
                  <a:lnTo>
                    <a:pt x="15" y="39"/>
                  </a:lnTo>
                  <a:lnTo>
                    <a:pt x="19" y="26"/>
                  </a:lnTo>
                  <a:lnTo>
                    <a:pt x="22" y="14"/>
                  </a:lnTo>
                  <a:lnTo>
                    <a:pt x="16" y="0"/>
                  </a:lnTo>
                  <a:lnTo>
                    <a:pt x="16" y="0"/>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91" name="Freeform 1323"/>
            <p:cNvSpPr>
              <a:spLocks/>
            </p:cNvSpPr>
            <p:nvPr/>
          </p:nvSpPr>
          <p:spPr bwMode="auto">
            <a:xfrm>
              <a:off x="2925" y="4022"/>
              <a:ext cx="11" cy="25"/>
            </a:xfrm>
            <a:custGeom>
              <a:avLst/>
              <a:gdLst>
                <a:gd name="T0" fmla="*/ 9 w 33"/>
                <a:gd name="T1" fmla="*/ 5 h 75"/>
                <a:gd name="T2" fmla="*/ 0 w 33"/>
                <a:gd name="T3" fmla="*/ 6 h 75"/>
                <a:gd name="T4" fmla="*/ 7 w 33"/>
                <a:gd name="T5" fmla="*/ 28 h 75"/>
                <a:gd name="T6" fmla="*/ 12 w 33"/>
                <a:gd name="T7" fmla="*/ 47 h 75"/>
                <a:gd name="T8" fmla="*/ 18 w 33"/>
                <a:gd name="T9" fmla="*/ 63 h 75"/>
                <a:gd name="T10" fmla="*/ 26 w 33"/>
                <a:gd name="T11" fmla="*/ 75 h 75"/>
                <a:gd name="T12" fmla="*/ 33 w 33"/>
                <a:gd name="T13" fmla="*/ 68 h 75"/>
                <a:gd name="T14" fmla="*/ 27 w 33"/>
                <a:gd name="T15" fmla="*/ 59 h 75"/>
                <a:gd name="T16" fmla="*/ 21 w 33"/>
                <a:gd name="T17" fmla="*/ 45 h 75"/>
                <a:gd name="T18" fmla="*/ 16 w 33"/>
                <a:gd name="T19" fmla="*/ 26 h 75"/>
                <a:gd name="T20" fmla="*/ 9 w 33"/>
                <a:gd name="T21" fmla="*/ 4 h 75"/>
                <a:gd name="T22" fmla="*/ 0 w 33"/>
                <a:gd name="T23" fmla="*/ 5 h 75"/>
                <a:gd name="T24" fmla="*/ 9 w 33"/>
                <a:gd name="T25" fmla="*/ 4 h 75"/>
                <a:gd name="T26" fmla="*/ 7 w 33"/>
                <a:gd name="T27" fmla="*/ 0 h 75"/>
                <a:gd name="T28" fmla="*/ 3 w 33"/>
                <a:gd name="T29" fmla="*/ 0 h 75"/>
                <a:gd name="T30" fmla="*/ 1 w 33"/>
                <a:gd name="T31" fmla="*/ 3 h 75"/>
                <a:gd name="T32" fmla="*/ 0 w 33"/>
                <a:gd name="T33" fmla="*/ 6 h 75"/>
                <a:gd name="T34" fmla="*/ 9 w 33"/>
                <a:gd name="T35" fmla="*/ 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75">
                  <a:moveTo>
                    <a:pt x="9" y="5"/>
                  </a:moveTo>
                  <a:lnTo>
                    <a:pt x="0" y="6"/>
                  </a:lnTo>
                  <a:lnTo>
                    <a:pt x="7" y="28"/>
                  </a:lnTo>
                  <a:lnTo>
                    <a:pt x="12" y="47"/>
                  </a:lnTo>
                  <a:lnTo>
                    <a:pt x="18" y="63"/>
                  </a:lnTo>
                  <a:lnTo>
                    <a:pt x="26" y="75"/>
                  </a:lnTo>
                  <a:lnTo>
                    <a:pt x="33" y="68"/>
                  </a:lnTo>
                  <a:lnTo>
                    <a:pt x="27" y="59"/>
                  </a:lnTo>
                  <a:lnTo>
                    <a:pt x="21" y="45"/>
                  </a:lnTo>
                  <a:lnTo>
                    <a:pt x="16" y="26"/>
                  </a:lnTo>
                  <a:lnTo>
                    <a:pt x="9" y="4"/>
                  </a:lnTo>
                  <a:lnTo>
                    <a:pt x="0" y="5"/>
                  </a:lnTo>
                  <a:lnTo>
                    <a:pt x="9" y="4"/>
                  </a:lnTo>
                  <a:lnTo>
                    <a:pt x="7" y="0"/>
                  </a:lnTo>
                  <a:lnTo>
                    <a:pt x="3" y="0"/>
                  </a:lnTo>
                  <a:lnTo>
                    <a:pt x="1" y="3"/>
                  </a:lnTo>
                  <a:lnTo>
                    <a:pt x="0" y="6"/>
                  </a:lnTo>
                  <a:lnTo>
                    <a:pt x="9"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92" name="Freeform 1324"/>
            <p:cNvSpPr>
              <a:spLocks/>
            </p:cNvSpPr>
            <p:nvPr/>
          </p:nvSpPr>
          <p:spPr bwMode="auto">
            <a:xfrm>
              <a:off x="2925" y="4024"/>
              <a:ext cx="4" cy="10"/>
            </a:xfrm>
            <a:custGeom>
              <a:avLst/>
              <a:gdLst>
                <a:gd name="T0" fmla="*/ 11 w 11"/>
                <a:gd name="T1" fmla="*/ 29 h 29"/>
                <a:gd name="T2" fmla="*/ 11 w 11"/>
                <a:gd name="T3" fmla="*/ 29 h 29"/>
                <a:gd name="T4" fmla="*/ 11 w 11"/>
                <a:gd name="T5" fmla="*/ 23 h 29"/>
                <a:gd name="T6" fmla="*/ 11 w 11"/>
                <a:gd name="T7" fmla="*/ 16 h 29"/>
                <a:gd name="T8" fmla="*/ 11 w 11"/>
                <a:gd name="T9" fmla="*/ 8 h 29"/>
                <a:gd name="T10" fmla="*/ 10 w 11"/>
                <a:gd name="T11" fmla="*/ 0 h 29"/>
                <a:gd name="T12" fmla="*/ 1 w 11"/>
                <a:gd name="T13" fmla="*/ 0 h 29"/>
                <a:gd name="T14" fmla="*/ 0 w 11"/>
                <a:gd name="T15" fmla="*/ 8 h 29"/>
                <a:gd name="T16" fmla="*/ 0 w 11"/>
                <a:gd name="T17" fmla="*/ 16 h 29"/>
                <a:gd name="T18" fmla="*/ 0 w 11"/>
                <a:gd name="T19" fmla="*/ 23 h 29"/>
                <a:gd name="T20" fmla="*/ 0 w 11"/>
                <a:gd name="T21" fmla="*/ 29 h 29"/>
                <a:gd name="T22" fmla="*/ 0 w 11"/>
                <a:gd name="T23" fmla="*/ 29 h 29"/>
                <a:gd name="T24" fmla="*/ 11 w 11"/>
                <a:gd name="T2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9">
                  <a:moveTo>
                    <a:pt x="11" y="29"/>
                  </a:moveTo>
                  <a:lnTo>
                    <a:pt x="11" y="29"/>
                  </a:lnTo>
                  <a:lnTo>
                    <a:pt x="11" y="23"/>
                  </a:lnTo>
                  <a:lnTo>
                    <a:pt x="11" y="16"/>
                  </a:lnTo>
                  <a:lnTo>
                    <a:pt x="11" y="8"/>
                  </a:lnTo>
                  <a:lnTo>
                    <a:pt x="10" y="0"/>
                  </a:lnTo>
                  <a:lnTo>
                    <a:pt x="1" y="0"/>
                  </a:lnTo>
                  <a:lnTo>
                    <a:pt x="0" y="8"/>
                  </a:lnTo>
                  <a:lnTo>
                    <a:pt x="0" y="16"/>
                  </a:lnTo>
                  <a:lnTo>
                    <a:pt x="0" y="23"/>
                  </a:lnTo>
                  <a:lnTo>
                    <a:pt x="0" y="29"/>
                  </a:lnTo>
                  <a:lnTo>
                    <a:pt x="0" y="29"/>
                  </a:lnTo>
                  <a:lnTo>
                    <a:pt x="11"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93" name="Freeform 1325"/>
            <p:cNvSpPr>
              <a:spLocks/>
            </p:cNvSpPr>
            <p:nvPr/>
          </p:nvSpPr>
          <p:spPr bwMode="auto">
            <a:xfrm>
              <a:off x="2920" y="4034"/>
              <a:ext cx="9" cy="9"/>
            </a:xfrm>
            <a:custGeom>
              <a:avLst/>
              <a:gdLst>
                <a:gd name="T0" fmla="*/ 11 w 26"/>
                <a:gd name="T1" fmla="*/ 29 h 29"/>
                <a:gd name="T2" fmla="*/ 11 w 26"/>
                <a:gd name="T3" fmla="*/ 29 h 29"/>
                <a:gd name="T4" fmla="*/ 12 w 26"/>
                <a:gd name="T5" fmla="*/ 24 h 29"/>
                <a:gd name="T6" fmla="*/ 18 w 26"/>
                <a:gd name="T7" fmla="*/ 16 h 29"/>
                <a:gd name="T8" fmla="*/ 23 w 26"/>
                <a:gd name="T9" fmla="*/ 8 h 29"/>
                <a:gd name="T10" fmla="*/ 26 w 26"/>
                <a:gd name="T11" fmla="*/ 0 h 29"/>
                <a:gd name="T12" fmla="*/ 15 w 26"/>
                <a:gd name="T13" fmla="*/ 0 h 29"/>
                <a:gd name="T14" fmla="*/ 13 w 26"/>
                <a:gd name="T15" fmla="*/ 3 h 29"/>
                <a:gd name="T16" fmla="*/ 9 w 26"/>
                <a:gd name="T17" fmla="*/ 11 h 29"/>
                <a:gd name="T18" fmla="*/ 3 w 26"/>
                <a:gd name="T19" fmla="*/ 19 h 29"/>
                <a:gd name="T20" fmla="*/ 0 w 26"/>
                <a:gd name="T21" fmla="*/ 29 h 29"/>
                <a:gd name="T22" fmla="*/ 0 w 26"/>
                <a:gd name="T23" fmla="*/ 29 h 29"/>
                <a:gd name="T24" fmla="*/ 11 w 26"/>
                <a:gd name="T2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29">
                  <a:moveTo>
                    <a:pt x="11" y="29"/>
                  </a:moveTo>
                  <a:lnTo>
                    <a:pt x="11" y="29"/>
                  </a:lnTo>
                  <a:lnTo>
                    <a:pt x="12" y="24"/>
                  </a:lnTo>
                  <a:lnTo>
                    <a:pt x="18" y="16"/>
                  </a:lnTo>
                  <a:lnTo>
                    <a:pt x="23" y="8"/>
                  </a:lnTo>
                  <a:lnTo>
                    <a:pt x="26" y="0"/>
                  </a:lnTo>
                  <a:lnTo>
                    <a:pt x="15" y="0"/>
                  </a:lnTo>
                  <a:lnTo>
                    <a:pt x="13" y="3"/>
                  </a:lnTo>
                  <a:lnTo>
                    <a:pt x="9" y="11"/>
                  </a:lnTo>
                  <a:lnTo>
                    <a:pt x="3" y="19"/>
                  </a:lnTo>
                  <a:lnTo>
                    <a:pt x="0" y="29"/>
                  </a:lnTo>
                  <a:lnTo>
                    <a:pt x="0" y="29"/>
                  </a:lnTo>
                  <a:lnTo>
                    <a:pt x="11"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94" name="Freeform 1326"/>
            <p:cNvSpPr>
              <a:spLocks/>
            </p:cNvSpPr>
            <p:nvPr/>
          </p:nvSpPr>
          <p:spPr bwMode="auto">
            <a:xfrm>
              <a:off x="2914" y="4043"/>
              <a:ext cx="10" cy="12"/>
            </a:xfrm>
            <a:custGeom>
              <a:avLst/>
              <a:gdLst>
                <a:gd name="T0" fmla="*/ 0 w 30"/>
                <a:gd name="T1" fmla="*/ 29 h 34"/>
                <a:gd name="T2" fmla="*/ 8 w 30"/>
                <a:gd name="T3" fmla="*/ 34 h 34"/>
                <a:gd name="T4" fmla="*/ 16 w 30"/>
                <a:gd name="T5" fmla="*/ 27 h 34"/>
                <a:gd name="T6" fmla="*/ 23 w 30"/>
                <a:gd name="T7" fmla="*/ 19 h 34"/>
                <a:gd name="T8" fmla="*/ 28 w 30"/>
                <a:gd name="T9" fmla="*/ 10 h 34"/>
                <a:gd name="T10" fmla="*/ 30 w 30"/>
                <a:gd name="T11" fmla="*/ 0 h 34"/>
                <a:gd name="T12" fmla="*/ 19 w 30"/>
                <a:gd name="T13" fmla="*/ 0 h 34"/>
                <a:gd name="T14" fmla="*/ 19 w 30"/>
                <a:gd name="T15" fmla="*/ 7 h 34"/>
                <a:gd name="T16" fmla="*/ 14 w 30"/>
                <a:gd name="T17" fmla="*/ 14 h 34"/>
                <a:gd name="T18" fmla="*/ 9 w 30"/>
                <a:gd name="T19" fmla="*/ 20 h 34"/>
                <a:gd name="T20" fmla="*/ 4 w 30"/>
                <a:gd name="T21" fmla="*/ 24 h 34"/>
                <a:gd name="T22" fmla="*/ 12 w 30"/>
                <a:gd name="T23" fmla="*/ 29 h 34"/>
                <a:gd name="T24" fmla="*/ 4 w 30"/>
                <a:gd name="T25" fmla="*/ 24 h 34"/>
                <a:gd name="T26" fmla="*/ 1 w 30"/>
                <a:gd name="T27" fmla="*/ 27 h 34"/>
                <a:gd name="T28" fmla="*/ 1 w 30"/>
                <a:gd name="T29" fmla="*/ 30 h 34"/>
                <a:gd name="T30" fmla="*/ 5 w 30"/>
                <a:gd name="T31" fmla="*/ 34 h 34"/>
                <a:gd name="T32" fmla="*/ 8 w 30"/>
                <a:gd name="T33" fmla="*/ 34 h 34"/>
                <a:gd name="T34" fmla="*/ 0 w 30"/>
                <a:gd name="T35" fmla="*/ 29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34">
                  <a:moveTo>
                    <a:pt x="0" y="29"/>
                  </a:moveTo>
                  <a:lnTo>
                    <a:pt x="8" y="34"/>
                  </a:lnTo>
                  <a:lnTo>
                    <a:pt x="16" y="27"/>
                  </a:lnTo>
                  <a:lnTo>
                    <a:pt x="23" y="19"/>
                  </a:lnTo>
                  <a:lnTo>
                    <a:pt x="28" y="10"/>
                  </a:lnTo>
                  <a:lnTo>
                    <a:pt x="30" y="0"/>
                  </a:lnTo>
                  <a:lnTo>
                    <a:pt x="19" y="0"/>
                  </a:lnTo>
                  <a:lnTo>
                    <a:pt x="19" y="7"/>
                  </a:lnTo>
                  <a:lnTo>
                    <a:pt x="14" y="14"/>
                  </a:lnTo>
                  <a:lnTo>
                    <a:pt x="9" y="20"/>
                  </a:lnTo>
                  <a:lnTo>
                    <a:pt x="4" y="24"/>
                  </a:lnTo>
                  <a:lnTo>
                    <a:pt x="12" y="29"/>
                  </a:lnTo>
                  <a:lnTo>
                    <a:pt x="4" y="24"/>
                  </a:lnTo>
                  <a:lnTo>
                    <a:pt x="1" y="27"/>
                  </a:lnTo>
                  <a:lnTo>
                    <a:pt x="1" y="30"/>
                  </a:lnTo>
                  <a:lnTo>
                    <a:pt x="5" y="34"/>
                  </a:lnTo>
                  <a:lnTo>
                    <a:pt x="8" y="34"/>
                  </a:lnTo>
                  <a:lnTo>
                    <a:pt x="0"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95" name="Freeform 1327"/>
            <p:cNvSpPr>
              <a:spLocks/>
            </p:cNvSpPr>
            <p:nvPr/>
          </p:nvSpPr>
          <p:spPr bwMode="auto">
            <a:xfrm>
              <a:off x="2913" y="4034"/>
              <a:ext cx="5" cy="19"/>
            </a:xfrm>
            <a:custGeom>
              <a:avLst/>
              <a:gdLst>
                <a:gd name="T0" fmla="*/ 0 w 14"/>
                <a:gd name="T1" fmla="*/ 0 h 56"/>
                <a:gd name="T2" fmla="*/ 0 w 14"/>
                <a:gd name="T3" fmla="*/ 0 h 56"/>
                <a:gd name="T4" fmla="*/ 0 w 14"/>
                <a:gd name="T5" fmla="*/ 10 h 56"/>
                <a:gd name="T6" fmla="*/ 2 w 14"/>
                <a:gd name="T7" fmla="*/ 27 h 56"/>
                <a:gd name="T8" fmla="*/ 2 w 14"/>
                <a:gd name="T9" fmla="*/ 45 h 56"/>
                <a:gd name="T10" fmla="*/ 2 w 14"/>
                <a:gd name="T11" fmla="*/ 56 h 56"/>
                <a:gd name="T12" fmla="*/ 14 w 14"/>
                <a:gd name="T13" fmla="*/ 56 h 56"/>
                <a:gd name="T14" fmla="*/ 14 w 14"/>
                <a:gd name="T15" fmla="*/ 45 h 56"/>
                <a:gd name="T16" fmla="*/ 11 w 14"/>
                <a:gd name="T17" fmla="*/ 27 h 56"/>
                <a:gd name="T18" fmla="*/ 11 w 14"/>
                <a:gd name="T19" fmla="*/ 10 h 56"/>
                <a:gd name="T20" fmla="*/ 11 w 14"/>
                <a:gd name="T21" fmla="*/ 0 h 56"/>
                <a:gd name="T22" fmla="*/ 11 w 14"/>
                <a:gd name="T23" fmla="*/ 0 h 56"/>
                <a:gd name="T24" fmla="*/ 0 w 14"/>
                <a:gd name="T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56">
                  <a:moveTo>
                    <a:pt x="0" y="0"/>
                  </a:moveTo>
                  <a:lnTo>
                    <a:pt x="0" y="0"/>
                  </a:lnTo>
                  <a:lnTo>
                    <a:pt x="0" y="10"/>
                  </a:lnTo>
                  <a:lnTo>
                    <a:pt x="2" y="27"/>
                  </a:lnTo>
                  <a:lnTo>
                    <a:pt x="2" y="45"/>
                  </a:lnTo>
                  <a:lnTo>
                    <a:pt x="2" y="56"/>
                  </a:lnTo>
                  <a:lnTo>
                    <a:pt x="14" y="56"/>
                  </a:lnTo>
                  <a:lnTo>
                    <a:pt x="14" y="45"/>
                  </a:lnTo>
                  <a:lnTo>
                    <a:pt x="11" y="27"/>
                  </a:lnTo>
                  <a:lnTo>
                    <a:pt x="11" y="10"/>
                  </a:lnTo>
                  <a:lnTo>
                    <a:pt x="11" y="0"/>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96" name="Freeform 1328"/>
            <p:cNvSpPr>
              <a:spLocks/>
            </p:cNvSpPr>
            <p:nvPr/>
          </p:nvSpPr>
          <p:spPr bwMode="auto">
            <a:xfrm>
              <a:off x="2894" y="4010"/>
              <a:ext cx="23" cy="24"/>
            </a:xfrm>
            <a:custGeom>
              <a:avLst/>
              <a:gdLst>
                <a:gd name="T0" fmla="*/ 8 w 69"/>
                <a:gd name="T1" fmla="*/ 2 h 74"/>
                <a:gd name="T2" fmla="*/ 1 w 69"/>
                <a:gd name="T3" fmla="*/ 8 h 74"/>
                <a:gd name="T4" fmla="*/ 9 w 69"/>
                <a:gd name="T5" fmla="*/ 14 h 74"/>
                <a:gd name="T6" fmla="*/ 17 w 69"/>
                <a:gd name="T7" fmla="*/ 24 h 74"/>
                <a:gd name="T8" fmla="*/ 27 w 69"/>
                <a:gd name="T9" fmla="*/ 35 h 74"/>
                <a:gd name="T10" fmla="*/ 37 w 69"/>
                <a:gd name="T11" fmla="*/ 45 h 74"/>
                <a:gd name="T12" fmla="*/ 47 w 69"/>
                <a:gd name="T13" fmla="*/ 56 h 74"/>
                <a:gd name="T14" fmla="*/ 52 w 69"/>
                <a:gd name="T15" fmla="*/ 64 h 74"/>
                <a:gd name="T16" fmla="*/ 57 w 69"/>
                <a:gd name="T17" fmla="*/ 72 h 74"/>
                <a:gd name="T18" fmla="*/ 58 w 69"/>
                <a:gd name="T19" fmla="*/ 74 h 74"/>
                <a:gd name="T20" fmla="*/ 69 w 69"/>
                <a:gd name="T21" fmla="*/ 74 h 74"/>
                <a:gd name="T22" fmla="*/ 66 w 69"/>
                <a:gd name="T23" fmla="*/ 67 h 74"/>
                <a:gd name="T24" fmla="*/ 61 w 69"/>
                <a:gd name="T25" fmla="*/ 59 h 74"/>
                <a:gd name="T26" fmla="*/ 53 w 69"/>
                <a:gd name="T27" fmla="*/ 49 h 74"/>
                <a:gd name="T28" fmla="*/ 44 w 69"/>
                <a:gd name="T29" fmla="*/ 38 h 74"/>
                <a:gd name="T30" fmla="*/ 34 w 69"/>
                <a:gd name="T31" fmla="*/ 28 h 74"/>
                <a:gd name="T32" fmla="*/ 24 w 69"/>
                <a:gd name="T33" fmla="*/ 17 h 74"/>
                <a:gd name="T34" fmla="*/ 16 w 69"/>
                <a:gd name="T35" fmla="*/ 8 h 74"/>
                <a:gd name="T36" fmla="*/ 8 w 69"/>
                <a:gd name="T37" fmla="*/ 1 h 74"/>
                <a:gd name="T38" fmla="*/ 1 w 69"/>
                <a:gd name="T39" fmla="*/ 6 h 74"/>
                <a:gd name="T40" fmla="*/ 8 w 69"/>
                <a:gd name="T41" fmla="*/ 1 h 74"/>
                <a:gd name="T42" fmla="*/ 4 w 69"/>
                <a:gd name="T43" fmla="*/ 0 h 74"/>
                <a:gd name="T44" fmla="*/ 1 w 69"/>
                <a:gd name="T45" fmla="*/ 1 h 74"/>
                <a:gd name="T46" fmla="*/ 0 w 69"/>
                <a:gd name="T47" fmla="*/ 4 h 74"/>
                <a:gd name="T48" fmla="*/ 1 w 69"/>
                <a:gd name="T49" fmla="*/ 8 h 74"/>
                <a:gd name="T50" fmla="*/ 8 w 69"/>
                <a:gd name="T51" fmla="*/ 2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 h="74">
                  <a:moveTo>
                    <a:pt x="8" y="2"/>
                  </a:moveTo>
                  <a:lnTo>
                    <a:pt x="1" y="8"/>
                  </a:lnTo>
                  <a:lnTo>
                    <a:pt x="9" y="14"/>
                  </a:lnTo>
                  <a:lnTo>
                    <a:pt x="17" y="24"/>
                  </a:lnTo>
                  <a:lnTo>
                    <a:pt x="27" y="35"/>
                  </a:lnTo>
                  <a:lnTo>
                    <a:pt x="37" y="45"/>
                  </a:lnTo>
                  <a:lnTo>
                    <a:pt x="47" y="56"/>
                  </a:lnTo>
                  <a:lnTo>
                    <a:pt x="52" y="64"/>
                  </a:lnTo>
                  <a:lnTo>
                    <a:pt x="57" y="72"/>
                  </a:lnTo>
                  <a:lnTo>
                    <a:pt x="58" y="74"/>
                  </a:lnTo>
                  <a:lnTo>
                    <a:pt x="69" y="74"/>
                  </a:lnTo>
                  <a:lnTo>
                    <a:pt x="66" y="67"/>
                  </a:lnTo>
                  <a:lnTo>
                    <a:pt x="61" y="59"/>
                  </a:lnTo>
                  <a:lnTo>
                    <a:pt x="53" y="49"/>
                  </a:lnTo>
                  <a:lnTo>
                    <a:pt x="44" y="38"/>
                  </a:lnTo>
                  <a:lnTo>
                    <a:pt x="34" y="28"/>
                  </a:lnTo>
                  <a:lnTo>
                    <a:pt x="24" y="17"/>
                  </a:lnTo>
                  <a:lnTo>
                    <a:pt x="16" y="8"/>
                  </a:lnTo>
                  <a:lnTo>
                    <a:pt x="8" y="1"/>
                  </a:lnTo>
                  <a:lnTo>
                    <a:pt x="1" y="6"/>
                  </a:lnTo>
                  <a:lnTo>
                    <a:pt x="8" y="1"/>
                  </a:lnTo>
                  <a:lnTo>
                    <a:pt x="4" y="0"/>
                  </a:lnTo>
                  <a:lnTo>
                    <a:pt x="1" y="1"/>
                  </a:lnTo>
                  <a:lnTo>
                    <a:pt x="0" y="4"/>
                  </a:lnTo>
                  <a:lnTo>
                    <a:pt x="1" y="8"/>
                  </a:lnTo>
                  <a:lnTo>
                    <a:pt x="8"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97" name="Freeform 1329"/>
            <p:cNvSpPr>
              <a:spLocks/>
            </p:cNvSpPr>
            <p:nvPr/>
          </p:nvSpPr>
          <p:spPr bwMode="auto">
            <a:xfrm>
              <a:off x="2894" y="4010"/>
              <a:ext cx="5" cy="32"/>
            </a:xfrm>
            <a:custGeom>
              <a:avLst/>
              <a:gdLst>
                <a:gd name="T0" fmla="*/ 4 w 16"/>
                <a:gd name="T1" fmla="*/ 91 h 94"/>
                <a:gd name="T2" fmla="*/ 15 w 16"/>
                <a:gd name="T3" fmla="*/ 89 h 94"/>
                <a:gd name="T4" fmla="*/ 15 w 16"/>
                <a:gd name="T5" fmla="*/ 66 h 94"/>
                <a:gd name="T6" fmla="*/ 16 w 16"/>
                <a:gd name="T7" fmla="*/ 40 h 94"/>
                <a:gd name="T8" fmla="*/ 14 w 16"/>
                <a:gd name="T9" fmla="*/ 18 h 94"/>
                <a:gd name="T10" fmla="*/ 7 w 16"/>
                <a:gd name="T11" fmla="*/ 0 h 94"/>
                <a:gd name="T12" fmla="*/ 0 w 16"/>
                <a:gd name="T13" fmla="*/ 4 h 94"/>
                <a:gd name="T14" fmla="*/ 4 w 16"/>
                <a:gd name="T15" fmla="*/ 18 h 94"/>
                <a:gd name="T16" fmla="*/ 4 w 16"/>
                <a:gd name="T17" fmla="*/ 40 h 94"/>
                <a:gd name="T18" fmla="*/ 3 w 16"/>
                <a:gd name="T19" fmla="*/ 66 h 94"/>
                <a:gd name="T20" fmla="*/ 3 w 16"/>
                <a:gd name="T21" fmla="*/ 89 h 94"/>
                <a:gd name="T22" fmla="*/ 14 w 16"/>
                <a:gd name="T23" fmla="*/ 87 h 94"/>
                <a:gd name="T24" fmla="*/ 3 w 16"/>
                <a:gd name="T25" fmla="*/ 89 h 94"/>
                <a:gd name="T26" fmla="*/ 6 w 16"/>
                <a:gd name="T27" fmla="*/ 93 h 94"/>
                <a:gd name="T28" fmla="*/ 9 w 16"/>
                <a:gd name="T29" fmla="*/ 94 h 94"/>
                <a:gd name="T30" fmla="*/ 12 w 16"/>
                <a:gd name="T31" fmla="*/ 93 h 94"/>
                <a:gd name="T32" fmla="*/ 15 w 16"/>
                <a:gd name="T33" fmla="*/ 89 h 94"/>
                <a:gd name="T34" fmla="*/ 4 w 16"/>
                <a:gd name="T35" fmla="*/ 9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94">
                  <a:moveTo>
                    <a:pt x="4" y="91"/>
                  </a:moveTo>
                  <a:lnTo>
                    <a:pt x="15" y="89"/>
                  </a:lnTo>
                  <a:lnTo>
                    <a:pt x="15" y="66"/>
                  </a:lnTo>
                  <a:lnTo>
                    <a:pt x="16" y="40"/>
                  </a:lnTo>
                  <a:lnTo>
                    <a:pt x="14" y="18"/>
                  </a:lnTo>
                  <a:lnTo>
                    <a:pt x="7" y="0"/>
                  </a:lnTo>
                  <a:lnTo>
                    <a:pt x="0" y="4"/>
                  </a:lnTo>
                  <a:lnTo>
                    <a:pt x="4" y="18"/>
                  </a:lnTo>
                  <a:lnTo>
                    <a:pt x="4" y="40"/>
                  </a:lnTo>
                  <a:lnTo>
                    <a:pt x="3" y="66"/>
                  </a:lnTo>
                  <a:lnTo>
                    <a:pt x="3" y="89"/>
                  </a:lnTo>
                  <a:lnTo>
                    <a:pt x="14" y="87"/>
                  </a:lnTo>
                  <a:lnTo>
                    <a:pt x="3" y="89"/>
                  </a:lnTo>
                  <a:lnTo>
                    <a:pt x="6" y="93"/>
                  </a:lnTo>
                  <a:lnTo>
                    <a:pt x="9" y="94"/>
                  </a:lnTo>
                  <a:lnTo>
                    <a:pt x="12" y="93"/>
                  </a:lnTo>
                  <a:lnTo>
                    <a:pt x="15" y="89"/>
                  </a:lnTo>
                  <a:lnTo>
                    <a:pt x="4" y="9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98" name="Freeform 1330"/>
            <p:cNvSpPr>
              <a:spLocks/>
            </p:cNvSpPr>
            <p:nvPr/>
          </p:nvSpPr>
          <p:spPr bwMode="auto">
            <a:xfrm>
              <a:off x="2879" y="4027"/>
              <a:ext cx="20" cy="14"/>
            </a:xfrm>
            <a:custGeom>
              <a:avLst/>
              <a:gdLst>
                <a:gd name="T0" fmla="*/ 8 w 60"/>
                <a:gd name="T1" fmla="*/ 8 h 42"/>
                <a:gd name="T2" fmla="*/ 2 w 60"/>
                <a:gd name="T3" fmla="*/ 9 h 42"/>
                <a:gd name="T4" fmla="*/ 7 w 60"/>
                <a:gd name="T5" fmla="*/ 13 h 42"/>
                <a:gd name="T6" fmla="*/ 14 w 60"/>
                <a:gd name="T7" fmla="*/ 16 h 42"/>
                <a:gd name="T8" fmla="*/ 22 w 60"/>
                <a:gd name="T9" fmla="*/ 21 h 42"/>
                <a:gd name="T10" fmla="*/ 30 w 60"/>
                <a:gd name="T11" fmla="*/ 25 h 42"/>
                <a:gd name="T12" fmla="*/ 37 w 60"/>
                <a:gd name="T13" fmla="*/ 30 h 42"/>
                <a:gd name="T14" fmla="*/ 42 w 60"/>
                <a:gd name="T15" fmla="*/ 33 h 42"/>
                <a:gd name="T16" fmla="*/ 48 w 60"/>
                <a:gd name="T17" fmla="*/ 39 h 42"/>
                <a:gd name="T18" fmla="*/ 50 w 60"/>
                <a:gd name="T19" fmla="*/ 42 h 42"/>
                <a:gd name="T20" fmla="*/ 60 w 60"/>
                <a:gd name="T21" fmla="*/ 38 h 42"/>
                <a:gd name="T22" fmla="*/ 55 w 60"/>
                <a:gd name="T23" fmla="*/ 32 h 42"/>
                <a:gd name="T24" fmla="*/ 49 w 60"/>
                <a:gd name="T25" fmla="*/ 26 h 42"/>
                <a:gd name="T26" fmla="*/ 41 w 60"/>
                <a:gd name="T27" fmla="*/ 21 h 42"/>
                <a:gd name="T28" fmla="*/ 34 w 60"/>
                <a:gd name="T29" fmla="*/ 16 h 42"/>
                <a:gd name="T30" fmla="*/ 26 w 60"/>
                <a:gd name="T31" fmla="*/ 11 h 42"/>
                <a:gd name="T32" fmla="*/ 18 w 60"/>
                <a:gd name="T33" fmla="*/ 7 h 42"/>
                <a:gd name="T34" fmla="*/ 11 w 60"/>
                <a:gd name="T35" fmla="*/ 3 h 42"/>
                <a:gd name="T36" fmla="*/ 7 w 60"/>
                <a:gd name="T37" fmla="*/ 0 h 42"/>
                <a:gd name="T38" fmla="*/ 1 w 60"/>
                <a:gd name="T39" fmla="*/ 1 h 42"/>
                <a:gd name="T40" fmla="*/ 7 w 60"/>
                <a:gd name="T41" fmla="*/ 0 h 42"/>
                <a:gd name="T42" fmla="*/ 3 w 60"/>
                <a:gd name="T43" fmla="*/ 0 h 42"/>
                <a:gd name="T44" fmla="*/ 0 w 60"/>
                <a:gd name="T45" fmla="*/ 2 h 42"/>
                <a:gd name="T46" fmla="*/ 0 w 60"/>
                <a:gd name="T47" fmla="*/ 7 h 42"/>
                <a:gd name="T48" fmla="*/ 2 w 60"/>
                <a:gd name="T49" fmla="*/ 9 h 42"/>
                <a:gd name="T50" fmla="*/ 8 w 60"/>
                <a:gd name="T51" fmla="*/ 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42">
                  <a:moveTo>
                    <a:pt x="8" y="8"/>
                  </a:moveTo>
                  <a:lnTo>
                    <a:pt x="2" y="9"/>
                  </a:lnTo>
                  <a:lnTo>
                    <a:pt x="7" y="13"/>
                  </a:lnTo>
                  <a:lnTo>
                    <a:pt x="14" y="16"/>
                  </a:lnTo>
                  <a:lnTo>
                    <a:pt x="22" y="21"/>
                  </a:lnTo>
                  <a:lnTo>
                    <a:pt x="30" y="25"/>
                  </a:lnTo>
                  <a:lnTo>
                    <a:pt x="37" y="30"/>
                  </a:lnTo>
                  <a:lnTo>
                    <a:pt x="42" y="33"/>
                  </a:lnTo>
                  <a:lnTo>
                    <a:pt x="48" y="39"/>
                  </a:lnTo>
                  <a:lnTo>
                    <a:pt x="50" y="42"/>
                  </a:lnTo>
                  <a:lnTo>
                    <a:pt x="60" y="38"/>
                  </a:lnTo>
                  <a:lnTo>
                    <a:pt x="55" y="32"/>
                  </a:lnTo>
                  <a:lnTo>
                    <a:pt x="49" y="26"/>
                  </a:lnTo>
                  <a:lnTo>
                    <a:pt x="41" y="21"/>
                  </a:lnTo>
                  <a:lnTo>
                    <a:pt x="34" y="16"/>
                  </a:lnTo>
                  <a:lnTo>
                    <a:pt x="26" y="11"/>
                  </a:lnTo>
                  <a:lnTo>
                    <a:pt x="18" y="7"/>
                  </a:lnTo>
                  <a:lnTo>
                    <a:pt x="11" y="3"/>
                  </a:lnTo>
                  <a:lnTo>
                    <a:pt x="7" y="0"/>
                  </a:lnTo>
                  <a:lnTo>
                    <a:pt x="1" y="1"/>
                  </a:lnTo>
                  <a:lnTo>
                    <a:pt x="7" y="0"/>
                  </a:lnTo>
                  <a:lnTo>
                    <a:pt x="3" y="0"/>
                  </a:lnTo>
                  <a:lnTo>
                    <a:pt x="0" y="2"/>
                  </a:lnTo>
                  <a:lnTo>
                    <a:pt x="0" y="7"/>
                  </a:lnTo>
                  <a:lnTo>
                    <a:pt x="2" y="9"/>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899" name="Freeform 1331"/>
            <p:cNvSpPr>
              <a:spLocks/>
            </p:cNvSpPr>
            <p:nvPr/>
          </p:nvSpPr>
          <p:spPr bwMode="auto">
            <a:xfrm>
              <a:off x="2862" y="4022"/>
              <a:ext cx="19" cy="10"/>
            </a:xfrm>
            <a:custGeom>
              <a:avLst/>
              <a:gdLst>
                <a:gd name="T0" fmla="*/ 2 w 57"/>
                <a:gd name="T1" fmla="*/ 9 h 31"/>
                <a:gd name="T2" fmla="*/ 0 w 57"/>
                <a:gd name="T3" fmla="*/ 6 h 31"/>
                <a:gd name="T4" fmla="*/ 2 w 57"/>
                <a:gd name="T5" fmla="*/ 12 h 31"/>
                <a:gd name="T6" fmla="*/ 8 w 57"/>
                <a:gd name="T7" fmla="*/ 17 h 31"/>
                <a:gd name="T8" fmla="*/ 15 w 57"/>
                <a:gd name="T9" fmla="*/ 23 h 31"/>
                <a:gd name="T10" fmla="*/ 24 w 57"/>
                <a:gd name="T11" fmla="*/ 26 h 31"/>
                <a:gd name="T12" fmla="*/ 32 w 57"/>
                <a:gd name="T13" fmla="*/ 29 h 31"/>
                <a:gd name="T14" fmla="*/ 41 w 57"/>
                <a:gd name="T15" fmla="*/ 31 h 31"/>
                <a:gd name="T16" fmla="*/ 50 w 57"/>
                <a:gd name="T17" fmla="*/ 29 h 31"/>
                <a:gd name="T18" fmla="*/ 57 w 57"/>
                <a:gd name="T19" fmla="*/ 23 h 31"/>
                <a:gd name="T20" fmla="*/ 50 w 57"/>
                <a:gd name="T21" fmla="*/ 16 h 31"/>
                <a:gd name="T22" fmla="*/ 46 w 57"/>
                <a:gd name="T23" fmla="*/ 20 h 31"/>
                <a:gd name="T24" fmla="*/ 41 w 57"/>
                <a:gd name="T25" fmla="*/ 20 h 31"/>
                <a:gd name="T26" fmla="*/ 34 w 57"/>
                <a:gd name="T27" fmla="*/ 20 h 31"/>
                <a:gd name="T28" fmla="*/ 26 w 57"/>
                <a:gd name="T29" fmla="*/ 17 h 31"/>
                <a:gd name="T30" fmla="*/ 19 w 57"/>
                <a:gd name="T31" fmla="*/ 14 h 31"/>
                <a:gd name="T32" fmla="*/ 15 w 57"/>
                <a:gd name="T33" fmla="*/ 10 h 31"/>
                <a:gd name="T34" fmla="*/ 11 w 57"/>
                <a:gd name="T35" fmla="*/ 7 h 31"/>
                <a:gd name="T36" fmla="*/ 11 w 57"/>
                <a:gd name="T37" fmla="*/ 6 h 31"/>
                <a:gd name="T38" fmla="*/ 9 w 57"/>
                <a:gd name="T39" fmla="*/ 2 h 31"/>
                <a:gd name="T40" fmla="*/ 11 w 57"/>
                <a:gd name="T41" fmla="*/ 6 h 31"/>
                <a:gd name="T42" fmla="*/ 9 w 57"/>
                <a:gd name="T43" fmla="*/ 2 h 31"/>
                <a:gd name="T44" fmla="*/ 6 w 57"/>
                <a:gd name="T45" fmla="*/ 0 h 31"/>
                <a:gd name="T46" fmla="*/ 2 w 57"/>
                <a:gd name="T47" fmla="*/ 2 h 31"/>
                <a:gd name="T48" fmla="*/ 0 w 57"/>
                <a:gd name="T49" fmla="*/ 6 h 31"/>
                <a:gd name="T50" fmla="*/ 2 w 57"/>
                <a:gd name="T51"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7" h="31">
                  <a:moveTo>
                    <a:pt x="2" y="9"/>
                  </a:moveTo>
                  <a:lnTo>
                    <a:pt x="0" y="6"/>
                  </a:lnTo>
                  <a:lnTo>
                    <a:pt x="2" y="12"/>
                  </a:lnTo>
                  <a:lnTo>
                    <a:pt x="8" y="17"/>
                  </a:lnTo>
                  <a:lnTo>
                    <a:pt x="15" y="23"/>
                  </a:lnTo>
                  <a:lnTo>
                    <a:pt x="24" y="26"/>
                  </a:lnTo>
                  <a:lnTo>
                    <a:pt x="32" y="29"/>
                  </a:lnTo>
                  <a:lnTo>
                    <a:pt x="41" y="31"/>
                  </a:lnTo>
                  <a:lnTo>
                    <a:pt x="50" y="29"/>
                  </a:lnTo>
                  <a:lnTo>
                    <a:pt x="57" y="23"/>
                  </a:lnTo>
                  <a:lnTo>
                    <a:pt x="50" y="16"/>
                  </a:lnTo>
                  <a:lnTo>
                    <a:pt x="46" y="20"/>
                  </a:lnTo>
                  <a:lnTo>
                    <a:pt x="41" y="20"/>
                  </a:lnTo>
                  <a:lnTo>
                    <a:pt x="34" y="20"/>
                  </a:lnTo>
                  <a:lnTo>
                    <a:pt x="26" y="17"/>
                  </a:lnTo>
                  <a:lnTo>
                    <a:pt x="19" y="14"/>
                  </a:lnTo>
                  <a:lnTo>
                    <a:pt x="15" y="10"/>
                  </a:lnTo>
                  <a:lnTo>
                    <a:pt x="11" y="7"/>
                  </a:lnTo>
                  <a:lnTo>
                    <a:pt x="11" y="6"/>
                  </a:lnTo>
                  <a:lnTo>
                    <a:pt x="9" y="2"/>
                  </a:lnTo>
                  <a:lnTo>
                    <a:pt x="11" y="6"/>
                  </a:lnTo>
                  <a:lnTo>
                    <a:pt x="9" y="2"/>
                  </a:lnTo>
                  <a:lnTo>
                    <a:pt x="6" y="0"/>
                  </a:lnTo>
                  <a:lnTo>
                    <a:pt x="2" y="2"/>
                  </a:lnTo>
                  <a:lnTo>
                    <a:pt x="0" y="6"/>
                  </a:lnTo>
                  <a:lnTo>
                    <a:pt x="2"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00" name="Freeform 1332"/>
            <p:cNvSpPr>
              <a:spLocks/>
            </p:cNvSpPr>
            <p:nvPr/>
          </p:nvSpPr>
          <p:spPr bwMode="auto">
            <a:xfrm>
              <a:off x="2839" y="4018"/>
              <a:ext cx="26" cy="7"/>
            </a:xfrm>
            <a:custGeom>
              <a:avLst/>
              <a:gdLst>
                <a:gd name="T0" fmla="*/ 0 w 78"/>
                <a:gd name="T1" fmla="*/ 5 h 21"/>
                <a:gd name="T2" fmla="*/ 6 w 78"/>
                <a:gd name="T3" fmla="*/ 11 h 21"/>
                <a:gd name="T4" fmla="*/ 12 w 78"/>
                <a:gd name="T5" fmla="*/ 10 h 21"/>
                <a:gd name="T6" fmla="*/ 21 w 78"/>
                <a:gd name="T7" fmla="*/ 11 h 21"/>
                <a:gd name="T8" fmla="*/ 31 w 78"/>
                <a:gd name="T9" fmla="*/ 11 h 21"/>
                <a:gd name="T10" fmla="*/ 41 w 78"/>
                <a:gd name="T11" fmla="*/ 13 h 21"/>
                <a:gd name="T12" fmla="*/ 53 w 78"/>
                <a:gd name="T13" fmla="*/ 14 h 21"/>
                <a:gd name="T14" fmla="*/ 61 w 78"/>
                <a:gd name="T15" fmla="*/ 17 h 21"/>
                <a:gd name="T16" fmla="*/ 68 w 78"/>
                <a:gd name="T17" fmla="*/ 20 h 21"/>
                <a:gd name="T18" fmla="*/ 71 w 78"/>
                <a:gd name="T19" fmla="*/ 21 h 21"/>
                <a:gd name="T20" fmla="*/ 78 w 78"/>
                <a:gd name="T21" fmla="*/ 14 h 21"/>
                <a:gd name="T22" fmla="*/ 72 w 78"/>
                <a:gd name="T23" fmla="*/ 11 h 21"/>
                <a:gd name="T24" fmla="*/ 63 w 78"/>
                <a:gd name="T25" fmla="*/ 8 h 21"/>
                <a:gd name="T26" fmla="*/ 53 w 78"/>
                <a:gd name="T27" fmla="*/ 5 h 21"/>
                <a:gd name="T28" fmla="*/ 41 w 78"/>
                <a:gd name="T29" fmla="*/ 4 h 21"/>
                <a:gd name="T30" fmla="*/ 31 w 78"/>
                <a:gd name="T31" fmla="*/ 2 h 21"/>
                <a:gd name="T32" fmla="*/ 21 w 78"/>
                <a:gd name="T33" fmla="*/ 0 h 21"/>
                <a:gd name="T34" fmla="*/ 12 w 78"/>
                <a:gd name="T35" fmla="*/ 1 h 21"/>
                <a:gd name="T36" fmla="*/ 4 w 78"/>
                <a:gd name="T37" fmla="*/ 2 h 21"/>
                <a:gd name="T38" fmla="*/ 9 w 78"/>
                <a:gd name="T39" fmla="*/ 8 h 21"/>
                <a:gd name="T40" fmla="*/ 4 w 78"/>
                <a:gd name="T41" fmla="*/ 2 h 21"/>
                <a:gd name="T42" fmla="*/ 1 w 78"/>
                <a:gd name="T43" fmla="*/ 4 h 21"/>
                <a:gd name="T44" fmla="*/ 0 w 78"/>
                <a:gd name="T45" fmla="*/ 8 h 21"/>
                <a:gd name="T46" fmla="*/ 2 w 78"/>
                <a:gd name="T47" fmla="*/ 10 h 21"/>
                <a:gd name="T48" fmla="*/ 6 w 78"/>
                <a:gd name="T49" fmla="*/ 11 h 21"/>
                <a:gd name="T50" fmla="*/ 0 w 78"/>
                <a:gd name="T51"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8" h="21">
                  <a:moveTo>
                    <a:pt x="0" y="5"/>
                  </a:moveTo>
                  <a:lnTo>
                    <a:pt x="6" y="11"/>
                  </a:lnTo>
                  <a:lnTo>
                    <a:pt x="12" y="10"/>
                  </a:lnTo>
                  <a:lnTo>
                    <a:pt x="21" y="11"/>
                  </a:lnTo>
                  <a:lnTo>
                    <a:pt x="31" y="11"/>
                  </a:lnTo>
                  <a:lnTo>
                    <a:pt x="41" y="13"/>
                  </a:lnTo>
                  <a:lnTo>
                    <a:pt x="53" y="14"/>
                  </a:lnTo>
                  <a:lnTo>
                    <a:pt x="61" y="17"/>
                  </a:lnTo>
                  <a:lnTo>
                    <a:pt x="68" y="20"/>
                  </a:lnTo>
                  <a:lnTo>
                    <a:pt x="71" y="21"/>
                  </a:lnTo>
                  <a:lnTo>
                    <a:pt x="78" y="14"/>
                  </a:lnTo>
                  <a:lnTo>
                    <a:pt x="72" y="11"/>
                  </a:lnTo>
                  <a:lnTo>
                    <a:pt x="63" y="8"/>
                  </a:lnTo>
                  <a:lnTo>
                    <a:pt x="53" y="5"/>
                  </a:lnTo>
                  <a:lnTo>
                    <a:pt x="41" y="4"/>
                  </a:lnTo>
                  <a:lnTo>
                    <a:pt x="31" y="2"/>
                  </a:lnTo>
                  <a:lnTo>
                    <a:pt x="21" y="0"/>
                  </a:lnTo>
                  <a:lnTo>
                    <a:pt x="12" y="1"/>
                  </a:lnTo>
                  <a:lnTo>
                    <a:pt x="4" y="2"/>
                  </a:lnTo>
                  <a:lnTo>
                    <a:pt x="9" y="8"/>
                  </a:lnTo>
                  <a:lnTo>
                    <a:pt x="4" y="2"/>
                  </a:lnTo>
                  <a:lnTo>
                    <a:pt x="1" y="4"/>
                  </a:lnTo>
                  <a:lnTo>
                    <a:pt x="0" y="8"/>
                  </a:lnTo>
                  <a:lnTo>
                    <a:pt x="2" y="10"/>
                  </a:lnTo>
                  <a:lnTo>
                    <a:pt x="6" y="11"/>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01" name="Freeform 1333"/>
            <p:cNvSpPr>
              <a:spLocks/>
            </p:cNvSpPr>
            <p:nvPr/>
          </p:nvSpPr>
          <p:spPr bwMode="auto">
            <a:xfrm>
              <a:off x="2837" y="4008"/>
              <a:ext cx="5" cy="12"/>
            </a:xfrm>
            <a:custGeom>
              <a:avLst/>
              <a:gdLst>
                <a:gd name="T0" fmla="*/ 0 w 15"/>
                <a:gd name="T1" fmla="*/ 8 h 38"/>
                <a:gd name="T2" fmla="*/ 0 w 15"/>
                <a:gd name="T3" fmla="*/ 9 h 38"/>
                <a:gd name="T4" fmla="*/ 2 w 15"/>
                <a:gd name="T5" fmla="*/ 11 h 38"/>
                <a:gd name="T6" fmla="*/ 5 w 15"/>
                <a:gd name="T7" fmla="*/ 19 h 38"/>
                <a:gd name="T8" fmla="*/ 6 w 15"/>
                <a:gd name="T9" fmla="*/ 28 h 38"/>
                <a:gd name="T10" fmla="*/ 6 w 15"/>
                <a:gd name="T11" fmla="*/ 35 h 38"/>
                <a:gd name="T12" fmla="*/ 15 w 15"/>
                <a:gd name="T13" fmla="*/ 38 h 38"/>
                <a:gd name="T14" fmla="*/ 15 w 15"/>
                <a:gd name="T15" fmla="*/ 28 h 38"/>
                <a:gd name="T16" fmla="*/ 14 w 15"/>
                <a:gd name="T17" fmla="*/ 17 h 38"/>
                <a:gd name="T18" fmla="*/ 11 w 15"/>
                <a:gd name="T19" fmla="*/ 7 h 38"/>
                <a:gd name="T20" fmla="*/ 5 w 15"/>
                <a:gd name="T21" fmla="*/ 0 h 38"/>
                <a:gd name="T22" fmla="*/ 5 w 15"/>
                <a:gd name="T23" fmla="*/ 1 h 38"/>
                <a:gd name="T24" fmla="*/ 0 w 15"/>
                <a:gd name="T25"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8">
                  <a:moveTo>
                    <a:pt x="0" y="8"/>
                  </a:moveTo>
                  <a:lnTo>
                    <a:pt x="0" y="9"/>
                  </a:lnTo>
                  <a:lnTo>
                    <a:pt x="2" y="11"/>
                  </a:lnTo>
                  <a:lnTo>
                    <a:pt x="5" y="19"/>
                  </a:lnTo>
                  <a:lnTo>
                    <a:pt x="6" y="28"/>
                  </a:lnTo>
                  <a:lnTo>
                    <a:pt x="6" y="35"/>
                  </a:lnTo>
                  <a:lnTo>
                    <a:pt x="15" y="38"/>
                  </a:lnTo>
                  <a:lnTo>
                    <a:pt x="15" y="28"/>
                  </a:lnTo>
                  <a:lnTo>
                    <a:pt x="14" y="17"/>
                  </a:lnTo>
                  <a:lnTo>
                    <a:pt x="11" y="7"/>
                  </a:lnTo>
                  <a:lnTo>
                    <a:pt x="5" y="0"/>
                  </a:lnTo>
                  <a:lnTo>
                    <a:pt x="5" y="1"/>
                  </a:lnTo>
                  <a:lnTo>
                    <a:pt x="0"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02" name="Freeform 1334"/>
            <p:cNvSpPr>
              <a:spLocks/>
            </p:cNvSpPr>
            <p:nvPr/>
          </p:nvSpPr>
          <p:spPr bwMode="auto">
            <a:xfrm>
              <a:off x="2831" y="4007"/>
              <a:ext cx="8" cy="8"/>
            </a:xfrm>
            <a:custGeom>
              <a:avLst/>
              <a:gdLst>
                <a:gd name="T0" fmla="*/ 0 w 24"/>
                <a:gd name="T1" fmla="*/ 18 h 24"/>
                <a:gd name="T2" fmla="*/ 8 w 24"/>
                <a:gd name="T3" fmla="*/ 23 h 24"/>
                <a:gd name="T4" fmla="*/ 14 w 24"/>
                <a:gd name="T5" fmla="*/ 16 h 24"/>
                <a:gd name="T6" fmla="*/ 18 w 24"/>
                <a:gd name="T7" fmla="*/ 11 h 24"/>
                <a:gd name="T8" fmla="*/ 19 w 24"/>
                <a:gd name="T9" fmla="*/ 9 h 24"/>
                <a:gd name="T10" fmla="*/ 19 w 24"/>
                <a:gd name="T11" fmla="*/ 9 h 24"/>
                <a:gd name="T12" fmla="*/ 24 w 24"/>
                <a:gd name="T13" fmla="*/ 2 h 24"/>
                <a:gd name="T14" fmla="*/ 17 w 24"/>
                <a:gd name="T15" fmla="*/ 0 h 24"/>
                <a:gd name="T16" fmla="*/ 11 w 24"/>
                <a:gd name="T17" fmla="*/ 4 h 24"/>
                <a:gd name="T18" fmla="*/ 7 w 24"/>
                <a:gd name="T19" fmla="*/ 9 h 24"/>
                <a:gd name="T20" fmla="*/ 1 w 24"/>
                <a:gd name="T21" fmla="*/ 16 h 24"/>
                <a:gd name="T22" fmla="*/ 9 w 24"/>
                <a:gd name="T23" fmla="*/ 20 h 24"/>
                <a:gd name="T24" fmla="*/ 1 w 24"/>
                <a:gd name="T25" fmla="*/ 16 h 24"/>
                <a:gd name="T26" fmla="*/ 0 w 24"/>
                <a:gd name="T27" fmla="*/ 19 h 24"/>
                <a:gd name="T28" fmla="*/ 1 w 24"/>
                <a:gd name="T29" fmla="*/ 23 h 24"/>
                <a:gd name="T30" fmla="*/ 5 w 24"/>
                <a:gd name="T31" fmla="*/ 24 h 24"/>
                <a:gd name="T32" fmla="*/ 8 w 24"/>
                <a:gd name="T33" fmla="*/ 23 h 24"/>
                <a:gd name="T34" fmla="*/ 0 w 24"/>
                <a:gd name="T35" fmla="*/ 1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4">
                  <a:moveTo>
                    <a:pt x="0" y="18"/>
                  </a:moveTo>
                  <a:lnTo>
                    <a:pt x="8" y="23"/>
                  </a:lnTo>
                  <a:lnTo>
                    <a:pt x="14" y="16"/>
                  </a:lnTo>
                  <a:lnTo>
                    <a:pt x="18" y="11"/>
                  </a:lnTo>
                  <a:lnTo>
                    <a:pt x="19" y="9"/>
                  </a:lnTo>
                  <a:lnTo>
                    <a:pt x="19" y="9"/>
                  </a:lnTo>
                  <a:lnTo>
                    <a:pt x="24" y="2"/>
                  </a:lnTo>
                  <a:lnTo>
                    <a:pt x="17" y="0"/>
                  </a:lnTo>
                  <a:lnTo>
                    <a:pt x="11" y="4"/>
                  </a:lnTo>
                  <a:lnTo>
                    <a:pt x="7" y="9"/>
                  </a:lnTo>
                  <a:lnTo>
                    <a:pt x="1" y="16"/>
                  </a:lnTo>
                  <a:lnTo>
                    <a:pt x="9" y="20"/>
                  </a:lnTo>
                  <a:lnTo>
                    <a:pt x="1" y="16"/>
                  </a:lnTo>
                  <a:lnTo>
                    <a:pt x="0" y="19"/>
                  </a:lnTo>
                  <a:lnTo>
                    <a:pt x="1" y="23"/>
                  </a:lnTo>
                  <a:lnTo>
                    <a:pt x="5" y="24"/>
                  </a:lnTo>
                  <a:lnTo>
                    <a:pt x="8" y="23"/>
                  </a:lnTo>
                  <a:lnTo>
                    <a:pt x="0"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03" name="Freeform 1335"/>
            <p:cNvSpPr>
              <a:spLocks/>
            </p:cNvSpPr>
            <p:nvPr/>
          </p:nvSpPr>
          <p:spPr bwMode="auto">
            <a:xfrm>
              <a:off x="2831" y="4006"/>
              <a:ext cx="4" cy="8"/>
            </a:xfrm>
            <a:custGeom>
              <a:avLst/>
              <a:gdLst>
                <a:gd name="T0" fmla="*/ 0 w 13"/>
                <a:gd name="T1" fmla="*/ 3 h 23"/>
                <a:gd name="T2" fmla="*/ 0 w 13"/>
                <a:gd name="T3" fmla="*/ 3 h 23"/>
                <a:gd name="T4" fmla="*/ 1 w 13"/>
                <a:gd name="T5" fmla="*/ 7 h 23"/>
                <a:gd name="T6" fmla="*/ 1 w 13"/>
                <a:gd name="T7" fmla="*/ 13 h 23"/>
                <a:gd name="T8" fmla="*/ 1 w 13"/>
                <a:gd name="T9" fmla="*/ 16 h 23"/>
                <a:gd name="T10" fmla="*/ 0 w 13"/>
                <a:gd name="T11" fmla="*/ 21 h 23"/>
                <a:gd name="T12" fmla="*/ 9 w 13"/>
                <a:gd name="T13" fmla="*/ 23 h 23"/>
                <a:gd name="T14" fmla="*/ 10 w 13"/>
                <a:gd name="T15" fmla="*/ 19 h 23"/>
                <a:gd name="T16" fmla="*/ 13 w 13"/>
                <a:gd name="T17" fmla="*/ 13 h 23"/>
                <a:gd name="T18" fmla="*/ 10 w 13"/>
                <a:gd name="T19" fmla="*/ 7 h 23"/>
                <a:gd name="T20" fmla="*/ 9 w 13"/>
                <a:gd name="T21" fmla="*/ 0 h 23"/>
                <a:gd name="T22" fmla="*/ 9 w 13"/>
                <a:gd name="T23" fmla="*/ 0 h 23"/>
                <a:gd name="T24" fmla="*/ 0 w 13"/>
                <a:gd name="T25"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23">
                  <a:moveTo>
                    <a:pt x="0" y="3"/>
                  </a:moveTo>
                  <a:lnTo>
                    <a:pt x="0" y="3"/>
                  </a:lnTo>
                  <a:lnTo>
                    <a:pt x="1" y="7"/>
                  </a:lnTo>
                  <a:lnTo>
                    <a:pt x="1" y="13"/>
                  </a:lnTo>
                  <a:lnTo>
                    <a:pt x="1" y="16"/>
                  </a:lnTo>
                  <a:lnTo>
                    <a:pt x="0" y="21"/>
                  </a:lnTo>
                  <a:lnTo>
                    <a:pt x="9" y="23"/>
                  </a:lnTo>
                  <a:lnTo>
                    <a:pt x="10" y="19"/>
                  </a:lnTo>
                  <a:lnTo>
                    <a:pt x="13" y="13"/>
                  </a:lnTo>
                  <a:lnTo>
                    <a:pt x="10" y="7"/>
                  </a:lnTo>
                  <a:lnTo>
                    <a:pt x="9" y="0"/>
                  </a:lnTo>
                  <a:lnTo>
                    <a:pt x="9" y="0"/>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04" name="Freeform 1336"/>
            <p:cNvSpPr>
              <a:spLocks/>
            </p:cNvSpPr>
            <p:nvPr/>
          </p:nvSpPr>
          <p:spPr bwMode="auto">
            <a:xfrm>
              <a:off x="2823" y="3983"/>
              <a:ext cx="11" cy="24"/>
            </a:xfrm>
            <a:custGeom>
              <a:avLst/>
              <a:gdLst>
                <a:gd name="T0" fmla="*/ 9 w 33"/>
                <a:gd name="T1" fmla="*/ 5 h 74"/>
                <a:gd name="T2" fmla="*/ 0 w 33"/>
                <a:gd name="T3" fmla="*/ 7 h 74"/>
                <a:gd name="T4" fmla="*/ 9 w 33"/>
                <a:gd name="T5" fmla="*/ 26 h 74"/>
                <a:gd name="T6" fmla="*/ 16 w 33"/>
                <a:gd name="T7" fmla="*/ 46 h 74"/>
                <a:gd name="T8" fmla="*/ 21 w 33"/>
                <a:gd name="T9" fmla="*/ 63 h 74"/>
                <a:gd name="T10" fmla="*/ 24 w 33"/>
                <a:gd name="T11" fmla="*/ 74 h 74"/>
                <a:gd name="T12" fmla="*/ 33 w 33"/>
                <a:gd name="T13" fmla="*/ 71 h 74"/>
                <a:gd name="T14" fmla="*/ 30 w 33"/>
                <a:gd name="T15" fmla="*/ 61 h 74"/>
                <a:gd name="T16" fmla="*/ 25 w 33"/>
                <a:gd name="T17" fmla="*/ 44 h 74"/>
                <a:gd name="T18" fmla="*/ 18 w 33"/>
                <a:gd name="T19" fmla="*/ 23 h 74"/>
                <a:gd name="T20" fmla="*/ 9 w 33"/>
                <a:gd name="T21" fmla="*/ 3 h 74"/>
                <a:gd name="T22" fmla="*/ 0 w 33"/>
                <a:gd name="T23" fmla="*/ 5 h 74"/>
                <a:gd name="T24" fmla="*/ 9 w 33"/>
                <a:gd name="T25" fmla="*/ 3 h 74"/>
                <a:gd name="T26" fmla="*/ 7 w 33"/>
                <a:gd name="T27" fmla="*/ 0 h 74"/>
                <a:gd name="T28" fmla="*/ 3 w 33"/>
                <a:gd name="T29" fmla="*/ 0 h 74"/>
                <a:gd name="T30" fmla="*/ 0 w 33"/>
                <a:gd name="T31" fmla="*/ 4 h 74"/>
                <a:gd name="T32" fmla="*/ 0 w 33"/>
                <a:gd name="T33" fmla="*/ 7 h 74"/>
                <a:gd name="T34" fmla="*/ 9 w 33"/>
                <a:gd name="T35" fmla="*/ 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74">
                  <a:moveTo>
                    <a:pt x="9" y="5"/>
                  </a:moveTo>
                  <a:lnTo>
                    <a:pt x="0" y="7"/>
                  </a:lnTo>
                  <a:lnTo>
                    <a:pt x="9" y="26"/>
                  </a:lnTo>
                  <a:lnTo>
                    <a:pt x="16" y="46"/>
                  </a:lnTo>
                  <a:lnTo>
                    <a:pt x="21" y="63"/>
                  </a:lnTo>
                  <a:lnTo>
                    <a:pt x="24" y="74"/>
                  </a:lnTo>
                  <a:lnTo>
                    <a:pt x="33" y="71"/>
                  </a:lnTo>
                  <a:lnTo>
                    <a:pt x="30" y="61"/>
                  </a:lnTo>
                  <a:lnTo>
                    <a:pt x="25" y="44"/>
                  </a:lnTo>
                  <a:lnTo>
                    <a:pt x="18" y="23"/>
                  </a:lnTo>
                  <a:lnTo>
                    <a:pt x="9" y="3"/>
                  </a:lnTo>
                  <a:lnTo>
                    <a:pt x="0" y="5"/>
                  </a:lnTo>
                  <a:lnTo>
                    <a:pt x="9" y="3"/>
                  </a:lnTo>
                  <a:lnTo>
                    <a:pt x="7" y="0"/>
                  </a:lnTo>
                  <a:lnTo>
                    <a:pt x="3" y="0"/>
                  </a:lnTo>
                  <a:lnTo>
                    <a:pt x="0" y="4"/>
                  </a:lnTo>
                  <a:lnTo>
                    <a:pt x="0" y="7"/>
                  </a:lnTo>
                  <a:lnTo>
                    <a:pt x="9"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05" name="Freeform 1337"/>
            <p:cNvSpPr>
              <a:spLocks/>
            </p:cNvSpPr>
            <p:nvPr/>
          </p:nvSpPr>
          <p:spPr bwMode="auto">
            <a:xfrm>
              <a:off x="2814" y="3984"/>
              <a:ext cx="12" cy="30"/>
            </a:xfrm>
            <a:custGeom>
              <a:avLst/>
              <a:gdLst>
                <a:gd name="T0" fmla="*/ 4 w 35"/>
                <a:gd name="T1" fmla="*/ 88 h 88"/>
                <a:gd name="T2" fmla="*/ 8 w 35"/>
                <a:gd name="T3" fmla="*/ 86 h 88"/>
                <a:gd name="T4" fmla="*/ 21 w 35"/>
                <a:gd name="T5" fmla="*/ 69 h 88"/>
                <a:gd name="T6" fmla="*/ 30 w 35"/>
                <a:gd name="T7" fmla="*/ 43 h 88"/>
                <a:gd name="T8" fmla="*/ 35 w 35"/>
                <a:gd name="T9" fmla="*/ 19 h 88"/>
                <a:gd name="T10" fmla="*/ 35 w 35"/>
                <a:gd name="T11" fmla="*/ 0 h 88"/>
                <a:gd name="T12" fmla="*/ 26 w 35"/>
                <a:gd name="T13" fmla="*/ 0 h 88"/>
                <a:gd name="T14" fmla="*/ 26 w 35"/>
                <a:gd name="T15" fmla="*/ 19 h 88"/>
                <a:gd name="T16" fmla="*/ 21 w 35"/>
                <a:gd name="T17" fmla="*/ 41 h 88"/>
                <a:gd name="T18" fmla="*/ 12 w 35"/>
                <a:gd name="T19" fmla="*/ 64 h 88"/>
                <a:gd name="T20" fmla="*/ 1 w 35"/>
                <a:gd name="T21" fmla="*/ 79 h 88"/>
                <a:gd name="T22" fmla="*/ 4 w 35"/>
                <a:gd name="T23" fmla="*/ 77 h 88"/>
                <a:gd name="T24" fmla="*/ 1 w 35"/>
                <a:gd name="T25" fmla="*/ 79 h 88"/>
                <a:gd name="T26" fmla="*/ 0 w 35"/>
                <a:gd name="T27" fmla="*/ 82 h 88"/>
                <a:gd name="T28" fmla="*/ 1 w 35"/>
                <a:gd name="T29" fmla="*/ 86 h 88"/>
                <a:gd name="T30" fmla="*/ 4 w 35"/>
                <a:gd name="T31" fmla="*/ 87 h 88"/>
                <a:gd name="T32" fmla="*/ 8 w 35"/>
                <a:gd name="T33" fmla="*/ 86 h 88"/>
                <a:gd name="T34" fmla="*/ 4 w 35"/>
                <a:gd name="T35"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88">
                  <a:moveTo>
                    <a:pt x="4" y="88"/>
                  </a:moveTo>
                  <a:lnTo>
                    <a:pt x="8" y="86"/>
                  </a:lnTo>
                  <a:lnTo>
                    <a:pt x="21" y="69"/>
                  </a:lnTo>
                  <a:lnTo>
                    <a:pt x="30" y="43"/>
                  </a:lnTo>
                  <a:lnTo>
                    <a:pt x="35" y="19"/>
                  </a:lnTo>
                  <a:lnTo>
                    <a:pt x="35" y="0"/>
                  </a:lnTo>
                  <a:lnTo>
                    <a:pt x="26" y="0"/>
                  </a:lnTo>
                  <a:lnTo>
                    <a:pt x="26" y="19"/>
                  </a:lnTo>
                  <a:lnTo>
                    <a:pt x="21" y="41"/>
                  </a:lnTo>
                  <a:lnTo>
                    <a:pt x="12" y="64"/>
                  </a:lnTo>
                  <a:lnTo>
                    <a:pt x="1" y="79"/>
                  </a:lnTo>
                  <a:lnTo>
                    <a:pt x="4" y="77"/>
                  </a:lnTo>
                  <a:lnTo>
                    <a:pt x="1" y="79"/>
                  </a:lnTo>
                  <a:lnTo>
                    <a:pt x="0" y="82"/>
                  </a:lnTo>
                  <a:lnTo>
                    <a:pt x="1" y="86"/>
                  </a:lnTo>
                  <a:lnTo>
                    <a:pt x="4" y="87"/>
                  </a:lnTo>
                  <a:lnTo>
                    <a:pt x="8" y="86"/>
                  </a:lnTo>
                  <a:lnTo>
                    <a:pt x="4" y="8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06" name="Freeform 1338"/>
            <p:cNvSpPr>
              <a:spLocks/>
            </p:cNvSpPr>
            <p:nvPr/>
          </p:nvSpPr>
          <p:spPr bwMode="auto">
            <a:xfrm>
              <a:off x="2809" y="3997"/>
              <a:ext cx="7" cy="17"/>
            </a:xfrm>
            <a:custGeom>
              <a:avLst/>
              <a:gdLst>
                <a:gd name="T0" fmla="*/ 11 w 20"/>
                <a:gd name="T1" fmla="*/ 4 h 49"/>
                <a:gd name="T2" fmla="*/ 2 w 20"/>
                <a:gd name="T3" fmla="*/ 8 h 49"/>
                <a:gd name="T4" fmla="*/ 6 w 20"/>
                <a:gd name="T5" fmla="*/ 17 h 49"/>
                <a:gd name="T6" fmla="*/ 9 w 20"/>
                <a:gd name="T7" fmla="*/ 28 h 49"/>
                <a:gd name="T8" fmla="*/ 11 w 20"/>
                <a:gd name="T9" fmla="*/ 41 h 49"/>
                <a:gd name="T10" fmla="*/ 20 w 20"/>
                <a:gd name="T11" fmla="*/ 49 h 49"/>
                <a:gd name="T12" fmla="*/ 20 w 20"/>
                <a:gd name="T13" fmla="*/ 38 h 49"/>
                <a:gd name="T14" fmla="*/ 20 w 20"/>
                <a:gd name="T15" fmla="*/ 37 h 49"/>
                <a:gd name="T16" fmla="*/ 18 w 20"/>
                <a:gd name="T17" fmla="*/ 28 h 49"/>
                <a:gd name="T18" fmla="*/ 16 w 20"/>
                <a:gd name="T19" fmla="*/ 15 h 49"/>
                <a:gd name="T20" fmla="*/ 9 w 20"/>
                <a:gd name="T21" fmla="*/ 1 h 49"/>
                <a:gd name="T22" fmla="*/ 0 w 20"/>
                <a:gd name="T23" fmla="*/ 4 h 49"/>
                <a:gd name="T24" fmla="*/ 9 w 20"/>
                <a:gd name="T25" fmla="*/ 1 h 49"/>
                <a:gd name="T26" fmla="*/ 5 w 20"/>
                <a:gd name="T27" fmla="*/ 0 h 49"/>
                <a:gd name="T28" fmla="*/ 2 w 20"/>
                <a:gd name="T29" fmla="*/ 1 h 49"/>
                <a:gd name="T30" fmla="*/ 1 w 20"/>
                <a:gd name="T31" fmla="*/ 4 h 49"/>
                <a:gd name="T32" fmla="*/ 2 w 20"/>
                <a:gd name="T33" fmla="*/ 8 h 49"/>
                <a:gd name="T34" fmla="*/ 11 w 20"/>
                <a:gd name="T35" fmla="*/ 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49">
                  <a:moveTo>
                    <a:pt x="11" y="4"/>
                  </a:moveTo>
                  <a:lnTo>
                    <a:pt x="2" y="8"/>
                  </a:lnTo>
                  <a:lnTo>
                    <a:pt x="6" y="17"/>
                  </a:lnTo>
                  <a:lnTo>
                    <a:pt x="9" y="28"/>
                  </a:lnTo>
                  <a:lnTo>
                    <a:pt x="11" y="41"/>
                  </a:lnTo>
                  <a:lnTo>
                    <a:pt x="20" y="49"/>
                  </a:lnTo>
                  <a:lnTo>
                    <a:pt x="20" y="38"/>
                  </a:lnTo>
                  <a:lnTo>
                    <a:pt x="20" y="37"/>
                  </a:lnTo>
                  <a:lnTo>
                    <a:pt x="18" y="28"/>
                  </a:lnTo>
                  <a:lnTo>
                    <a:pt x="16" y="15"/>
                  </a:lnTo>
                  <a:lnTo>
                    <a:pt x="9" y="1"/>
                  </a:lnTo>
                  <a:lnTo>
                    <a:pt x="0" y="4"/>
                  </a:lnTo>
                  <a:lnTo>
                    <a:pt x="9" y="1"/>
                  </a:lnTo>
                  <a:lnTo>
                    <a:pt x="5" y="0"/>
                  </a:lnTo>
                  <a:lnTo>
                    <a:pt x="2" y="1"/>
                  </a:lnTo>
                  <a:lnTo>
                    <a:pt x="1" y="4"/>
                  </a:lnTo>
                  <a:lnTo>
                    <a:pt x="2" y="8"/>
                  </a:lnTo>
                  <a:lnTo>
                    <a:pt x="11"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07" name="Freeform 1339"/>
            <p:cNvSpPr>
              <a:spLocks/>
            </p:cNvSpPr>
            <p:nvPr/>
          </p:nvSpPr>
          <p:spPr bwMode="auto">
            <a:xfrm>
              <a:off x="2804" y="3999"/>
              <a:ext cx="9" cy="12"/>
            </a:xfrm>
            <a:custGeom>
              <a:avLst/>
              <a:gdLst>
                <a:gd name="T0" fmla="*/ 0 w 27"/>
                <a:gd name="T1" fmla="*/ 35 h 38"/>
                <a:gd name="T2" fmla="*/ 8 w 27"/>
                <a:gd name="T3" fmla="*/ 37 h 38"/>
                <a:gd name="T4" fmla="*/ 14 w 27"/>
                <a:gd name="T5" fmla="*/ 28 h 38"/>
                <a:gd name="T6" fmla="*/ 20 w 27"/>
                <a:gd name="T7" fmla="*/ 20 h 38"/>
                <a:gd name="T8" fmla="*/ 25 w 27"/>
                <a:gd name="T9" fmla="*/ 11 h 38"/>
                <a:gd name="T10" fmla="*/ 27 w 27"/>
                <a:gd name="T11" fmla="*/ 0 h 38"/>
                <a:gd name="T12" fmla="*/ 16 w 27"/>
                <a:gd name="T13" fmla="*/ 0 h 38"/>
                <a:gd name="T14" fmla="*/ 16 w 27"/>
                <a:gd name="T15" fmla="*/ 8 h 38"/>
                <a:gd name="T16" fmla="*/ 11 w 27"/>
                <a:gd name="T17" fmla="*/ 15 h 38"/>
                <a:gd name="T18" fmla="*/ 5 w 27"/>
                <a:gd name="T19" fmla="*/ 23 h 38"/>
                <a:gd name="T20" fmla="*/ 1 w 27"/>
                <a:gd name="T21" fmla="*/ 30 h 38"/>
                <a:gd name="T22" fmla="*/ 9 w 27"/>
                <a:gd name="T23" fmla="*/ 33 h 38"/>
                <a:gd name="T24" fmla="*/ 1 w 27"/>
                <a:gd name="T25" fmla="*/ 30 h 38"/>
                <a:gd name="T26" fmla="*/ 0 w 27"/>
                <a:gd name="T27" fmla="*/ 34 h 38"/>
                <a:gd name="T28" fmla="*/ 1 w 27"/>
                <a:gd name="T29" fmla="*/ 37 h 38"/>
                <a:gd name="T30" fmla="*/ 4 w 27"/>
                <a:gd name="T31" fmla="*/ 38 h 38"/>
                <a:gd name="T32" fmla="*/ 8 w 27"/>
                <a:gd name="T33" fmla="*/ 37 h 38"/>
                <a:gd name="T34" fmla="*/ 0 w 27"/>
                <a:gd name="T35" fmla="*/ 3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38">
                  <a:moveTo>
                    <a:pt x="0" y="35"/>
                  </a:moveTo>
                  <a:lnTo>
                    <a:pt x="8" y="37"/>
                  </a:lnTo>
                  <a:lnTo>
                    <a:pt x="14" y="28"/>
                  </a:lnTo>
                  <a:lnTo>
                    <a:pt x="20" y="20"/>
                  </a:lnTo>
                  <a:lnTo>
                    <a:pt x="25" y="11"/>
                  </a:lnTo>
                  <a:lnTo>
                    <a:pt x="27" y="0"/>
                  </a:lnTo>
                  <a:lnTo>
                    <a:pt x="16" y="0"/>
                  </a:lnTo>
                  <a:lnTo>
                    <a:pt x="16" y="8"/>
                  </a:lnTo>
                  <a:lnTo>
                    <a:pt x="11" y="15"/>
                  </a:lnTo>
                  <a:lnTo>
                    <a:pt x="5" y="23"/>
                  </a:lnTo>
                  <a:lnTo>
                    <a:pt x="1" y="30"/>
                  </a:lnTo>
                  <a:lnTo>
                    <a:pt x="9" y="33"/>
                  </a:lnTo>
                  <a:lnTo>
                    <a:pt x="1" y="30"/>
                  </a:lnTo>
                  <a:lnTo>
                    <a:pt x="0" y="34"/>
                  </a:lnTo>
                  <a:lnTo>
                    <a:pt x="1" y="37"/>
                  </a:lnTo>
                  <a:lnTo>
                    <a:pt x="4" y="38"/>
                  </a:lnTo>
                  <a:lnTo>
                    <a:pt x="8" y="37"/>
                  </a:lnTo>
                  <a:lnTo>
                    <a:pt x="0" y="3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08" name="Freeform 1340"/>
            <p:cNvSpPr>
              <a:spLocks/>
            </p:cNvSpPr>
            <p:nvPr/>
          </p:nvSpPr>
          <p:spPr bwMode="auto">
            <a:xfrm>
              <a:off x="2773" y="3990"/>
              <a:ext cx="34" cy="20"/>
            </a:xfrm>
            <a:custGeom>
              <a:avLst/>
              <a:gdLst>
                <a:gd name="T0" fmla="*/ 9 w 101"/>
                <a:gd name="T1" fmla="*/ 7 h 60"/>
                <a:gd name="T2" fmla="*/ 5 w 101"/>
                <a:gd name="T3" fmla="*/ 9 h 60"/>
                <a:gd name="T4" fmla="*/ 16 w 101"/>
                <a:gd name="T5" fmla="*/ 12 h 60"/>
                <a:gd name="T6" fmla="*/ 30 w 101"/>
                <a:gd name="T7" fmla="*/ 16 h 60"/>
                <a:gd name="T8" fmla="*/ 43 w 101"/>
                <a:gd name="T9" fmla="*/ 23 h 60"/>
                <a:gd name="T10" fmla="*/ 57 w 101"/>
                <a:gd name="T11" fmla="*/ 30 h 60"/>
                <a:gd name="T12" fmla="*/ 71 w 101"/>
                <a:gd name="T13" fmla="*/ 38 h 60"/>
                <a:gd name="T14" fmla="*/ 80 w 101"/>
                <a:gd name="T15" fmla="*/ 45 h 60"/>
                <a:gd name="T16" fmla="*/ 87 w 101"/>
                <a:gd name="T17" fmla="*/ 53 h 60"/>
                <a:gd name="T18" fmla="*/ 92 w 101"/>
                <a:gd name="T19" fmla="*/ 60 h 60"/>
                <a:gd name="T20" fmla="*/ 101 w 101"/>
                <a:gd name="T21" fmla="*/ 58 h 60"/>
                <a:gd name="T22" fmla="*/ 96 w 101"/>
                <a:gd name="T23" fmla="*/ 48 h 60"/>
                <a:gd name="T24" fmla="*/ 87 w 101"/>
                <a:gd name="T25" fmla="*/ 38 h 60"/>
                <a:gd name="T26" fmla="*/ 76 w 101"/>
                <a:gd name="T27" fmla="*/ 29 h 60"/>
                <a:gd name="T28" fmla="*/ 62 w 101"/>
                <a:gd name="T29" fmla="*/ 21 h 60"/>
                <a:gd name="T30" fmla="*/ 48 w 101"/>
                <a:gd name="T31" fmla="*/ 14 h 60"/>
                <a:gd name="T32" fmla="*/ 32 w 101"/>
                <a:gd name="T33" fmla="*/ 7 h 60"/>
                <a:gd name="T34" fmla="*/ 18 w 101"/>
                <a:gd name="T35" fmla="*/ 3 h 60"/>
                <a:gd name="T36" fmla="*/ 5 w 101"/>
                <a:gd name="T37" fmla="*/ 0 h 60"/>
                <a:gd name="T38" fmla="*/ 0 w 101"/>
                <a:gd name="T39" fmla="*/ 3 h 60"/>
                <a:gd name="T40" fmla="*/ 5 w 101"/>
                <a:gd name="T41" fmla="*/ 0 h 60"/>
                <a:gd name="T42" fmla="*/ 1 w 101"/>
                <a:gd name="T43" fmla="*/ 1 h 60"/>
                <a:gd name="T44" fmla="*/ 0 w 101"/>
                <a:gd name="T45" fmla="*/ 5 h 60"/>
                <a:gd name="T46" fmla="*/ 1 w 101"/>
                <a:gd name="T47" fmla="*/ 8 h 60"/>
                <a:gd name="T48" fmla="*/ 5 w 101"/>
                <a:gd name="T49" fmla="*/ 9 h 60"/>
                <a:gd name="T50" fmla="*/ 9 w 101"/>
                <a:gd name="T51" fmla="*/ 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1" h="60">
                  <a:moveTo>
                    <a:pt x="9" y="7"/>
                  </a:moveTo>
                  <a:lnTo>
                    <a:pt x="5" y="9"/>
                  </a:lnTo>
                  <a:lnTo>
                    <a:pt x="16" y="12"/>
                  </a:lnTo>
                  <a:lnTo>
                    <a:pt x="30" y="16"/>
                  </a:lnTo>
                  <a:lnTo>
                    <a:pt x="43" y="23"/>
                  </a:lnTo>
                  <a:lnTo>
                    <a:pt x="57" y="30"/>
                  </a:lnTo>
                  <a:lnTo>
                    <a:pt x="71" y="38"/>
                  </a:lnTo>
                  <a:lnTo>
                    <a:pt x="80" y="45"/>
                  </a:lnTo>
                  <a:lnTo>
                    <a:pt x="87" y="53"/>
                  </a:lnTo>
                  <a:lnTo>
                    <a:pt x="92" y="60"/>
                  </a:lnTo>
                  <a:lnTo>
                    <a:pt x="101" y="58"/>
                  </a:lnTo>
                  <a:lnTo>
                    <a:pt x="96" y="48"/>
                  </a:lnTo>
                  <a:lnTo>
                    <a:pt x="87" y="38"/>
                  </a:lnTo>
                  <a:lnTo>
                    <a:pt x="76" y="29"/>
                  </a:lnTo>
                  <a:lnTo>
                    <a:pt x="62" y="21"/>
                  </a:lnTo>
                  <a:lnTo>
                    <a:pt x="48" y="14"/>
                  </a:lnTo>
                  <a:lnTo>
                    <a:pt x="32" y="7"/>
                  </a:lnTo>
                  <a:lnTo>
                    <a:pt x="18" y="3"/>
                  </a:lnTo>
                  <a:lnTo>
                    <a:pt x="5" y="0"/>
                  </a:lnTo>
                  <a:lnTo>
                    <a:pt x="0" y="3"/>
                  </a:lnTo>
                  <a:lnTo>
                    <a:pt x="5" y="0"/>
                  </a:lnTo>
                  <a:lnTo>
                    <a:pt x="1" y="1"/>
                  </a:lnTo>
                  <a:lnTo>
                    <a:pt x="0" y="5"/>
                  </a:lnTo>
                  <a:lnTo>
                    <a:pt x="1" y="8"/>
                  </a:lnTo>
                  <a:lnTo>
                    <a:pt x="5" y="9"/>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09" name="Freeform 1341"/>
            <p:cNvSpPr>
              <a:spLocks/>
            </p:cNvSpPr>
            <p:nvPr/>
          </p:nvSpPr>
          <p:spPr bwMode="auto">
            <a:xfrm>
              <a:off x="2740" y="3977"/>
              <a:ext cx="36" cy="20"/>
            </a:xfrm>
            <a:custGeom>
              <a:avLst/>
              <a:gdLst>
                <a:gd name="T0" fmla="*/ 4 w 107"/>
                <a:gd name="T1" fmla="*/ 12 h 59"/>
                <a:gd name="T2" fmla="*/ 1 w 107"/>
                <a:gd name="T3" fmla="*/ 9 h 59"/>
                <a:gd name="T4" fmla="*/ 9 w 107"/>
                <a:gd name="T5" fmla="*/ 18 h 59"/>
                <a:gd name="T6" fmla="*/ 21 w 107"/>
                <a:gd name="T7" fmla="*/ 28 h 59"/>
                <a:gd name="T8" fmla="*/ 36 w 107"/>
                <a:gd name="T9" fmla="*/ 39 h 59"/>
                <a:gd name="T10" fmla="*/ 51 w 107"/>
                <a:gd name="T11" fmla="*/ 47 h 59"/>
                <a:gd name="T12" fmla="*/ 67 w 107"/>
                <a:gd name="T13" fmla="*/ 54 h 59"/>
                <a:gd name="T14" fmla="*/ 82 w 107"/>
                <a:gd name="T15" fmla="*/ 59 h 59"/>
                <a:gd name="T16" fmla="*/ 96 w 107"/>
                <a:gd name="T17" fmla="*/ 55 h 59"/>
                <a:gd name="T18" fmla="*/ 107 w 107"/>
                <a:gd name="T19" fmla="*/ 46 h 59"/>
                <a:gd name="T20" fmla="*/ 98 w 107"/>
                <a:gd name="T21" fmla="*/ 42 h 59"/>
                <a:gd name="T22" fmla="*/ 91 w 107"/>
                <a:gd name="T23" fmla="*/ 46 h 59"/>
                <a:gd name="T24" fmla="*/ 82 w 107"/>
                <a:gd name="T25" fmla="*/ 47 h 59"/>
                <a:gd name="T26" fmla="*/ 69 w 107"/>
                <a:gd name="T27" fmla="*/ 45 h 59"/>
                <a:gd name="T28" fmla="*/ 56 w 107"/>
                <a:gd name="T29" fmla="*/ 38 h 59"/>
                <a:gd name="T30" fmla="*/ 41 w 107"/>
                <a:gd name="T31" fmla="*/ 30 h 59"/>
                <a:gd name="T32" fmla="*/ 28 w 107"/>
                <a:gd name="T33" fmla="*/ 21 h 59"/>
                <a:gd name="T34" fmla="*/ 16 w 107"/>
                <a:gd name="T35" fmla="*/ 11 h 59"/>
                <a:gd name="T36" fmla="*/ 8 w 107"/>
                <a:gd name="T37" fmla="*/ 3 h 59"/>
                <a:gd name="T38" fmla="*/ 4 w 107"/>
                <a:gd name="T39" fmla="*/ 0 h 59"/>
                <a:gd name="T40" fmla="*/ 8 w 107"/>
                <a:gd name="T41" fmla="*/ 3 h 59"/>
                <a:gd name="T42" fmla="*/ 4 w 107"/>
                <a:gd name="T43" fmla="*/ 1 h 59"/>
                <a:gd name="T44" fmla="*/ 1 w 107"/>
                <a:gd name="T45" fmla="*/ 3 h 59"/>
                <a:gd name="T46" fmla="*/ 0 w 107"/>
                <a:gd name="T47" fmla="*/ 6 h 59"/>
                <a:gd name="T48" fmla="*/ 1 w 107"/>
                <a:gd name="T49" fmla="*/ 9 h 59"/>
                <a:gd name="T50" fmla="*/ 4 w 107"/>
                <a:gd name="T51" fmla="*/ 1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7" h="59">
                  <a:moveTo>
                    <a:pt x="4" y="12"/>
                  </a:moveTo>
                  <a:lnTo>
                    <a:pt x="1" y="9"/>
                  </a:lnTo>
                  <a:lnTo>
                    <a:pt x="9" y="18"/>
                  </a:lnTo>
                  <a:lnTo>
                    <a:pt x="21" y="28"/>
                  </a:lnTo>
                  <a:lnTo>
                    <a:pt x="36" y="39"/>
                  </a:lnTo>
                  <a:lnTo>
                    <a:pt x="51" y="47"/>
                  </a:lnTo>
                  <a:lnTo>
                    <a:pt x="67" y="54"/>
                  </a:lnTo>
                  <a:lnTo>
                    <a:pt x="82" y="59"/>
                  </a:lnTo>
                  <a:lnTo>
                    <a:pt x="96" y="55"/>
                  </a:lnTo>
                  <a:lnTo>
                    <a:pt x="107" y="46"/>
                  </a:lnTo>
                  <a:lnTo>
                    <a:pt x="98" y="42"/>
                  </a:lnTo>
                  <a:lnTo>
                    <a:pt x="91" y="46"/>
                  </a:lnTo>
                  <a:lnTo>
                    <a:pt x="82" y="47"/>
                  </a:lnTo>
                  <a:lnTo>
                    <a:pt x="69" y="45"/>
                  </a:lnTo>
                  <a:lnTo>
                    <a:pt x="56" y="38"/>
                  </a:lnTo>
                  <a:lnTo>
                    <a:pt x="41" y="30"/>
                  </a:lnTo>
                  <a:lnTo>
                    <a:pt x="28" y="21"/>
                  </a:lnTo>
                  <a:lnTo>
                    <a:pt x="16" y="11"/>
                  </a:lnTo>
                  <a:lnTo>
                    <a:pt x="8" y="3"/>
                  </a:lnTo>
                  <a:lnTo>
                    <a:pt x="4" y="0"/>
                  </a:lnTo>
                  <a:lnTo>
                    <a:pt x="8" y="3"/>
                  </a:lnTo>
                  <a:lnTo>
                    <a:pt x="4" y="1"/>
                  </a:lnTo>
                  <a:lnTo>
                    <a:pt x="1" y="3"/>
                  </a:lnTo>
                  <a:lnTo>
                    <a:pt x="0" y="6"/>
                  </a:lnTo>
                  <a:lnTo>
                    <a:pt x="1" y="9"/>
                  </a:lnTo>
                  <a:lnTo>
                    <a:pt x="4"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10" name="Freeform 1342"/>
            <p:cNvSpPr>
              <a:spLocks/>
            </p:cNvSpPr>
            <p:nvPr/>
          </p:nvSpPr>
          <p:spPr bwMode="auto">
            <a:xfrm>
              <a:off x="2725" y="3973"/>
              <a:ext cx="17" cy="8"/>
            </a:xfrm>
            <a:custGeom>
              <a:avLst/>
              <a:gdLst>
                <a:gd name="T0" fmla="*/ 5 w 51"/>
                <a:gd name="T1" fmla="*/ 9 h 25"/>
                <a:gd name="T2" fmla="*/ 1 w 51"/>
                <a:gd name="T3" fmla="*/ 8 h 25"/>
                <a:gd name="T4" fmla="*/ 6 w 51"/>
                <a:gd name="T5" fmla="*/ 12 h 25"/>
                <a:gd name="T6" fmla="*/ 12 w 51"/>
                <a:gd name="T7" fmla="*/ 14 h 25"/>
                <a:gd name="T8" fmla="*/ 20 w 51"/>
                <a:gd name="T9" fmla="*/ 18 h 25"/>
                <a:gd name="T10" fmla="*/ 27 w 51"/>
                <a:gd name="T11" fmla="*/ 19 h 25"/>
                <a:gd name="T12" fmla="*/ 33 w 51"/>
                <a:gd name="T13" fmla="*/ 21 h 25"/>
                <a:gd name="T14" fmla="*/ 41 w 51"/>
                <a:gd name="T15" fmla="*/ 22 h 25"/>
                <a:gd name="T16" fmla="*/ 47 w 51"/>
                <a:gd name="T17" fmla="*/ 24 h 25"/>
                <a:gd name="T18" fmla="*/ 51 w 51"/>
                <a:gd name="T19" fmla="*/ 25 h 25"/>
                <a:gd name="T20" fmla="*/ 51 w 51"/>
                <a:gd name="T21" fmla="*/ 13 h 25"/>
                <a:gd name="T22" fmla="*/ 47 w 51"/>
                <a:gd name="T23" fmla="*/ 14 h 25"/>
                <a:gd name="T24" fmla="*/ 41 w 51"/>
                <a:gd name="T25" fmla="*/ 13 h 25"/>
                <a:gd name="T26" fmla="*/ 35 w 51"/>
                <a:gd name="T27" fmla="*/ 12 h 25"/>
                <a:gd name="T28" fmla="*/ 29 w 51"/>
                <a:gd name="T29" fmla="*/ 10 h 25"/>
                <a:gd name="T30" fmla="*/ 22 w 51"/>
                <a:gd name="T31" fmla="*/ 9 h 25"/>
                <a:gd name="T32" fmla="*/ 17 w 51"/>
                <a:gd name="T33" fmla="*/ 5 h 25"/>
                <a:gd name="T34" fmla="*/ 11 w 51"/>
                <a:gd name="T35" fmla="*/ 3 h 25"/>
                <a:gd name="T36" fmla="*/ 8 w 51"/>
                <a:gd name="T37" fmla="*/ 1 h 25"/>
                <a:gd name="T38" fmla="*/ 3 w 51"/>
                <a:gd name="T39" fmla="*/ 0 h 25"/>
                <a:gd name="T40" fmla="*/ 8 w 51"/>
                <a:gd name="T41" fmla="*/ 1 h 25"/>
                <a:gd name="T42" fmla="*/ 4 w 51"/>
                <a:gd name="T43" fmla="*/ 0 h 25"/>
                <a:gd name="T44" fmla="*/ 1 w 51"/>
                <a:gd name="T45" fmla="*/ 1 h 25"/>
                <a:gd name="T46" fmla="*/ 0 w 51"/>
                <a:gd name="T47" fmla="*/ 4 h 25"/>
                <a:gd name="T48" fmla="*/ 1 w 51"/>
                <a:gd name="T49" fmla="*/ 8 h 25"/>
                <a:gd name="T50" fmla="*/ 5 w 51"/>
                <a:gd name="T51"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1" h="25">
                  <a:moveTo>
                    <a:pt x="5" y="9"/>
                  </a:moveTo>
                  <a:lnTo>
                    <a:pt x="1" y="8"/>
                  </a:lnTo>
                  <a:lnTo>
                    <a:pt x="6" y="12"/>
                  </a:lnTo>
                  <a:lnTo>
                    <a:pt x="12" y="14"/>
                  </a:lnTo>
                  <a:lnTo>
                    <a:pt x="20" y="18"/>
                  </a:lnTo>
                  <a:lnTo>
                    <a:pt x="27" y="19"/>
                  </a:lnTo>
                  <a:lnTo>
                    <a:pt x="33" y="21"/>
                  </a:lnTo>
                  <a:lnTo>
                    <a:pt x="41" y="22"/>
                  </a:lnTo>
                  <a:lnTo>
                    <a:pt x="47" y="24"/>
                  </a:lnTo>
                  <a:lnTo>
                    <a:pt x="51" y="25"/>
                  </a:lnTo>
                  <a:lnTo>
                    <a:pt x="51" y="13"/>
                  </a:lnTo>
                  <a:lnTo>
                    <a:pt x="47" y="14"/>
                  </a:lnTo>
                  <a:lnTo>
                    <a:pt x="41" y="13"/>
                  </a:lnTo>
                  <a:lnTo>
                    <a:pt x="35" y="12"/>
                  </a:lnTo>
                  <a:lnTo>
                    <a:pt x="29" y="10"/>
                  </a:lnTo>
                  <a:lnTo>
                    <a:pt x="22" y="9"/>
                  </a:lnTo>
                  <a:lnTo>
                    <a:pt x="17" y="5"/>
                  </a:lnTo>
                  <a:lnTo>
                    <a:pt x="11" y="3"/>
                  </a:lnTo>
                  <a:lnTo>
                    <a:pt x="8" y="1"/>
                  </a:lnTo>
                  <a:lnTo>
                    <a:pt x="3" y="0"/>
                  </a:lnTo>
                  <a:lnTo>
                    <a:pt x="8" y="1"/>
                  </a:lnTo>
                  <a:lnTo>
                    <a:pt x="4" y="0"/>
                  </a:lnTo>
                  <a:lnTo>
                    <a:pt x="1" y="1"/>
                  </a:lnTo>
                  <a:lnTo>
                    <a:pt x="0" y="4"/>
                  </a:lnTo>
                  <a:lnTo>
                    <a:pt x="1" y="8"/>
                  </a:lnTo>
                  <a:lnTo>
                    <a:pt x="5"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11" name="Freeform 1343"/>
            <p:cNvSpPr>
              <a:spLocks/>
            </p:cNvSpPr>
            <p:nvPr/>
          </p:nvSpPr>
          <p:spPr bwMode="auto">
            <a:xfrm>
              <a:off x="2721" y="3973"/>
              <a:ext cx="5" cy="6"/>
            </a:xfrm>
            <a:custGeom>
              <a:avLst/>
              <a:gdLst>
                <a:gd name="T0" fmla="*/ 1 w 17"/>
                <a:gd name="T1" fmla="*/ 18 h 19"/>
                <a:gd name="T2" fmla="*/ 9 w 17"/>
                <a:gd name="T3" fmla="*/ 17 h 19"/>
                <a:gd name="T4" fmla="*/ 9 w 17"/>
                <a:gd name="T5" fmla="*/ 16 h 19"/>
                <a:gd name="T6" fmla="*/ 12 w 17"/>
                <a:gd name="T7" fmla="*/ 13 h 19"/>
                <a:gd name="T8" fmla="*/ 14 w 17"/>
                <a:gd name="T9" fmla="*/ 11 h 19"/>
                <a:gd name="T10" fmla="*/ 17 w 17"/>
                <a:gd name="T11" fmla="*/ 9 h 19"/>
                <a:gd name="T12" fmla="*/ 15 w 17"/>
                <a:gd name="T13" fmla="*/ 0 h 19"/>
                <a:gd name="T14" fmla="*/ 9 w 17"/>
                <a:gd name="T15" fmla="*/ 2 h 19"/>
                <a:gd name="T16" fmla="*/ 5 w 17"/>
                <a:gd name="T17" fmla="*/ 6 h 19"/>
                <a:gd name="T18" fmla="*/ 2 w 17"/>
                <a:gd name="T19" fmla="*/ 11 h 19"/>
                <a:gd name="T20" fmla="*/ 0 w 17"/>
                <a:gd name="T21" fmla="*/ 12 h 19"/>
                <a:gd name="T22" fmla="*/ 8 w 17"/>
                <a:gd name="T23" fmla="*/ 11 h 19"/>
                <a:gd name="T24" fmla="*/ 0 w 17"/>
                <a:gd name="T25" fmla="*/ 12 h 19"/>
                <a:gd name="T26" fmla="*/ 0 w 17"/>
                <a:gd name="T27" fmla="*/ 16 h 19"/>
                <a:gd name="T28" fmla="*/ 4 w 17"/>
                <a:gd name="T29" fmla="*/ 19 h 19"/>
                <a:gd name="T30" fmla="*/ 7 w 17"/>
                <a:gd name="T31" fmla="*/ 19 h 19"/>
                <a:gd name="T32" fmla="*/ 9 w 17"/>
                <a:gd name="T33" fmla="*/ 17 h 19"/>
                <a:gd name="T34" fmla="*/ 1 w 17"/>
                <a:gd name="T35"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19">
                  <a:moveTo>
                    <a:pt x="1" y="18"/>
                  </a:moveTo>
                  <a:lnTo>
                    <a:pt x="9" y="17"/>
                  </a:lnTo>
                  <a:lnTo>
                    <a:pt x="9" y="16"/>
                  </a:lnTo>
                  <a:lnTo>
                    <a:pt x="12" y="13"/>
                  </a:lnTo>
                  <a:lnTo>
                    <a:pt x="14" y="11"/>
                  </a:lnTo>
                  <a:lnTo>
                    <a:pt x="17" y="9"/>
                  </a:lnTo>
                  <a:lnTo>
                    <a:pt x="15" y="0"/>
                  </a:lnTo>
                  <a:lnTo>
                    <a:pt x="9" y="2"/>
                  </a:lnTo>
                  <a:lnTo>
                    <a:pt x="5" y="6"/>
                  </a:lnTo>
                  <a:lnTo>
                    <a:pt x="2" y="11"/>
                  </a:lnTo>
                  <a:lnTo>
                    <a:pt x="0" y="12"/>
                  </a:lnTo>
                  <a:lnTo>
                    <a:pt x="8" y="11"/>
                  </a:lnTo>
                  <a:lnTo>
                    <a:pt x="0" y="12"/>
                  </a:lnTo>
                  <a:lnTo>
                    <a:pt x="0" y="16"/>
                  </a:lnTo>
                  <a:lnTo>
                    <a:pt x="4" y="19"/>
                  </a:lnTo>
                  <a:lnTo>
                    <a:pt x="7" y="19"/>
                  </a:lnTo>
                  <a:lnTo>
                    <a:pt x="9" y="17"/>
                  </a:lnTo>
                  <a:lnTo>
                    <a:pt x="1"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12" name="Freeform 1344"/>
            <p:cNvSpPr>
              <a:spLocks/>
            </p:cNvSpPr>
            <p:nvPr/>
          </p:nvSpPr>
          <p:spPr bwMode="auto">
            <a:xfrm>
              <a:off x="2720" y="3968"/>
              <a:ext cx="4" cy="11"/>
            </a:xfrm>
            <a:custGeom>
              <a:avLst/>
              <a:gdLst>
                <a:gd name="T0" fmla="*/ 10 w 12"/>
                <a:gd name="T1" fmla="*/ 9 h 34"/>
                <a:gd name="T2" fmla="*/ 3 w 12"/>
                <a:gd name="T3" fmla="*/ 3 h 34"/>
                <a:gd name="T4" fmla="*/ 2 w 12"/>
                <a:gd name="T5" fmla="*/ 6 h 34"/>
                <a:gd name="T6" fmla="*/ 1 w 12"/>
                <a:gd name="T7" fmla="*/ 14 h 34"/>
                <a:gd name="T8" fmla="*/ 0 w 12"/>
                <a:gd name="T9" fmla="*/ 24 h 34"/>
                <a:gd name="T10" fmla="*/ 4 w 12"/>
                <a:gd name="T11" fmla="*/ 34 h 34"/>
                <a:gd name="T12" fmla="*/ 11 w 12"/>
                <a:gd name="T13" fmla="*/ 27 h 34"/>
                <a:gd name="T14" fmla="*/ 9 w 12"/>
                <a:gd name="T15" fmla="*/ 24 h 34"/>
                <a:gd name="T16" fmla="*/ 10 w 12"/>
                <a:gd name="T17" fmla="*/ 14 h 34"/>
                <a:gd name="T18" fmla="*/ 11 w 12"/>
                <a:gd name="T19" fmla="*/ 9 h 34"/>
                <a:gd name="T20" fmla="*/ 12 w 12"/>
                <a:gd name="T21" fmla="*/ 5 h 34"/>
                <a:gd name="T22" fmla="*/ 5 w 12"/>
                <a:gd name="T23" fmla="*/ 0 h 34"/>
                <a:gd name="T24" fmla="*/ 12 w 12"/>
                <a:gd name="T25" fmla="*/ 5 h 34"/>
                <a:gd name="T26" fmla="*/ 11 w 12"/>
                <a:gd name="T27" fmla="*/ 2 h 34"/>
                <a:gd name="T28" fmla="*/ 9 w 12"/>
                <a:gd name="T29" fmla="*/ 0 h 34"/>
                <a:gd name="T30" fmla="*/ 5 w 12"/>
                <a:gd name="T31" fmla="*/ 0 h 34"/>
                <a:gd name="T32" fmla="*/ 3 w 12"/>
                <a:gd name="T33" fmla="*/ 3 h 34"/>
                <a:gd name="T34" fmla="*/ 10 w 12"/>
                <a:gd name="T35" fmla="*/ 9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34">
                  <a:moveTo>
                    <a:pt x="10" y="9"/>
                  </a:moveTo>
                  <a:lnTo>
                    <a:pt x="3" y="3"/>
                  </a:lnTo>
                  <a:lnTo>
                    <a:pt x="2" y="6"/>
                  </a:lnTo>
                  <a:lnTo>
                    <a:pt x="1" y="14"/>
                  </a:lnTo>
                  <a:lnTo>
                    <a:pt x="0" y="24"/>
                  </a:lnTo>
                  <a:lnTo>
                    <a:pt x="4" y="34"/>
                  </a:lnTo>
                  <a:lnTo>
                    <a:pt x="11" y="27"/>
                  </a:lnTo>
                  <a:lnTo>
                    <a:pt x="9" y="24"/>
                  </a:lnTo>
                  <a:lnTo>
                    <a:pt x="10" y="14"/>
                  </a:lnTo>
                  <a:lnTo>
                    <a:pt x="11" y="9"/>
                  </a:lnTo>
                  <a:lnTo>
                    <a:pt x="12" y="5"/>
                  </a:lnTo>
                  <a:lnTo>
                    <a:pt x="5" y="0"/>
                  </a:lnTo>
                  <a:lnTo>
                    <a:pt x="12" y="5"/>
                  </a:lnTo>
                  <a:lnTo>
                    <a:pt x="11" y="2"/>
                  </a:lnTo>
                  <a:lnTo>
                    <a:pt x="9" y="0"/>
                  </a:lnTo>
                  <a:lnTo>
                    <a:pt x="5" y="0"/>
                  </a:lnTo>
                  <a:lnTo>
                    <a:pt x="3" y="3"/>
                  </a:lnTo>
                  <a:lnTo>
                    <a:pt x="1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13" name="Freeform 1345"/>
            <p:cNvSpPr>
              <a:spLocks/>
            </p:cNvSpPr>
            <p:nvPr/>
          </p:nvSpPr>
          <p:spPr bwMode="auto">
            <a:xfrm>
              <a:off x="2710" y="3966"/>
              <a:ext cx="13" cy="6"/>
            </a:xfrm>
            <a:custGeom>
              <a:avLst/>
              <a:gdLst>
                <a:gd name="T0" fmla="*/ 0 w 39"/>
                <a:gd name="T1" fmla="*/ 9 h 18"/>
                <a:gd name="T2" fmla="*/ 0 w 39"/>
                <a:gd name="T3" fmla="*/ 9 h 18"/>
                <a:gd name="T4" fmla="*/ 4 w 39"/>
                <a:gd name="T5" fmla="*/ 10 h 18"/>
                <a:gd name="T6" fmla="*/ 8 w 39"/>
                <a:gd name="T7" fmla="*/ 12 h 18"/>
                <a:gd name="T8" fmla="*/ 13 w 39"/>
                <a:gd name="T9" fmla="*/ 14 h 18"/>
                <a:gd name="T10" fmla="*/ 17 w 39"/>
                <a:gd name="T11" fmla="*/ 16 h 18"/>
                <a:gd name="T12" fmla="*/ 23 w 39"/>
                <a:gd name="T13" fmla="*/ 17 h 18"/>
                <a:gd name="T14" fmla="*/ 28 w 39"/>
                <a:gd name="T15" fmla="*/ 18 h 18"/>
                <a:gd name="T16" fmla="*/ 33 w 39"/>
                <a:gd name="T17" fmla="*/ 17 h 18"/>
                <a:gd name="T18" fmla="*/ 39 w 39"/>
                <a:gd name="T19" fmla="*/ 15 h 18"/>
                <a:gd name="T20" fmla="*/ 34 w 39"/>
                <a:gd name="T21" fmla="*/ 6 h 18"/>
                <a:gd name="T22" fmla="*/ 31 w 39"/>
                <a:gd name="T23" fmla="*/ 8 h 18"/>
                <a:gd name="T24" fmla="*/ 28 w 39"/>
                <a:gd name="T25" fmla="*/ 7 h 18"/>
                <a:gd name="T26" fmla="*/ 23 w 39"/>
                <a:gd name="T27" fmla="*/ 8 h 18"/>
                <a:gd name="T28" fmla="*/ 20 w 39"/>
                <a:gd name="T29" fmla="*/ 7 h 18"/>
                <a:gd name="T30" fmla="*/ 15 w 39"/>
                <a:gd name="T31" fmla="*/ 4 h 18"/>
                <a:gd name="T32" fmla="*/ 10 w 39"/>
                <a:gd name="T33" fmla="*/ 3 h 18"/>
                <a:gd name="T34" fmla="*/ 6 w 39"/>
                <a:gd name="T35" fmla="*/ 1 h 18"/>
                <a:gd name="T36" fmla="*/ 2 w 39"/>
                <a:gd name="T37" fmla="*/ 0 h 18"/>
                <a:gd name="T38" fmla="*/ 2 w 39"/>
                <a:gd name="T39" fmla="*/ 0 h 18"/>
                <a:gd name="T40" fmla="*/ 0 w 39"/>
                <a:gd name="T41"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18">
                  <a:moveTo>
                    <a:pt x="0" y="9"/>
                  </a:moveTo>
                  <a:lnTo>
                    <a:pt x="0" y="9"/>
                  </a:lnTo>
                  <a:lnTo>
                    <a:pt x="4" y="10"/>
                  </a:lnTo>
                  <a:lnTo>
                    <a:pt x="8" y="12"/>
                  </a:lnTo>
                  <a:lnTo>
                    <a:pt x="13" y="14"/>
                  </a:lnTo>
                  <a:lnTo>
                    <a:pt x="17" y="16"/>
                  </a:lnTo>
                  <a:lnTo>
                    <a:pt x="23" y="17"/>
                  </a:lnTo>
                  <a:lnTo>
                    <a:pt x="28" y="18"/>
                  </a:lnTo>
                  <a:lnTo>
                    <a:pt x="33" y="17"/>
                  </a:lnTo>
                  <a:lnTo>
                    <a:pt x="39" y="15"/>
                  </a:lnTo>
                  <a:lnTo>
                    <a:pt x="34" y="6"/>
                  </a:lnTo>
                  <a:lnTo>
                    <a:pt x="31" y="8"/>
                  </a:lnTo>
                  <a:lnTo>
                    <a:pt x="28" y="7"/>
                  </a:lnTo>
                  <a:lnTo>
                    <a:pt x="23" y="8"/>
                  </a:lnTo>
                  <a:lnTo>
                    <a:pt x="20" y="7"/>
                  </a:lnTo>
                  <a:lnTo>
                    <a:pt x="15" y="4"/>
                  </a:lnTo>
                  <a:lnTo>
                    <a:pt x="10" y="3"/>
                  </a:lnTo>
                  <a:lnTo>
                    <a:pt x="6" y="1"/>
                  </a:lnTo>
                  <a:lnTo>
                    <a:pt x="2" y="0"/>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14" name="Freeform 1346"/>
            <p:cNvSpPr>
              <a:spLocks/>
            </p:cNvSpPr>
            <p:nvPr/>
          </p:nvSpPr>
          <p:spPr bwMode="auto">
            <a:xfrm>
              <a:off x="2708" y="3953"/>
              <a:ext cx="5" cy="16"/>
            </a:xfrm>
            <a:custGeom>
              <a:avLst/>
              <a:gdLst>
                <a:gd name="T0" fmla="*/ 8 w 17"/>
                <a:gd name="T1" fmla="*/ 0 h 46"/>
                <a:gd name="T2" fmla="*/ 8 w 17"/>
                <a:gd name="T3" fmla="*/ 1 h 46"/>
                <a:gd name="T4" fmla="*/ 6 w 17"/>
                <a:gd name="T5" fmla="*/ 9 h 46"/>
                <a:gd name="T6" fmla="*/ 1 w 17"/>
                <a:gd name="T7" fmla="*/ 22 h 46"/>
                <a:gd name="T8" fmla="*/ 0 w 17"/>
                <a:gd name="T9" fmla="*/ 35 h 46"/>
                <a:gd name="T10" fmla="*/ 7 w 17"/>
                <a:gd name="T11" fmla="*/ 46 h 46"/>
                <a:gd name="T12" fmla="*/ 9 w 17"/>
                <a:gd name="T13" fmla="*/ 37 h 46"/>
                <a:gd name="T14" fmla="*/ 9 w 17"/>
                <a:gd name="T15" fmla="*/ 35 h 46"/>
                <a:gd name="T16" fmla="*/ 11 w 17"/>
                <a:gd name="T17" fmla="*/ 24 h 46"/>
                <a:gd name="T18" fmla="*/ 15 w 17"/>
                <a:gd name="T19" fmla="*/ 12 h 46"/>
                <a:gd name="T20" fmla="*/ 17 w 17"/>
                <a:gd name="T21" fmla="*/ 1 h 46"/>
                <a:gd name="T22" fmla="*/ 17 w 17"/>
                <a:gd name="T23" fmla="*/ 2 h 46"/>
                <a:gd name="T24" fmla="*/ 8 w 17"/>
                <a:gd name="T2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46">
                  <a:moveTo>
                    <a:pt x="8" y="0"/>
                  </a:moveTo>
                  <a:lnTo>
                    <a:pt x="8" y="1"/>
                  </a:lnTo>
                  <a:lnTo>
                    <a:pt x="6" y="9"/>
                  </a:lnTo>
                  <a:lnTo>
                    <a:pt x="1" y="22"/>
                  </a:lnTo>
                  <a:lnTo>
                    <a:pt x="0" y="35"/>
                  </a:lnTo>
                  <a:lnTo>
                    <a:pt x="7" y="46"/>
                  </a:lnTo>
                  <a:lnTo>
                    <a:pt x="9" y="37"/>
                  </a:lnTo>
                  <a:lnTo>
                    <a:pt x="9" y="35"/>
                  </a:lnTo>
                  <a:lnTo>
                    <a:pt x="11" y="24"/>
                  </a:lnTo>
                  <a:lnTo>
                    <a:pt x="15" y="12"/>
                  </a:lnTo>
                  <a:lnTo>
                    <a:pt x="17" y="1"/>
                  </a:lnTo>
                  <a:lnTo>
                    <a:pt x="17" y="2"/>
                  </a:lnTo>
                  <a:lnTo>
                    <a:pt x="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15" name="Freeform 1347"/>
            <p:cNvSpPr>
              <a:spLocks/>
            </p:cNvSpPr>
            <p:nvPr/>
          </p:nvSpPr>
          <p:spPr bwMode="auto">
            <a:xfrm>
              <a:off x="2709" y="3940"/>
              <a:ext cx="5" cy="14"/>
            </a:xfrm>
            <a:custGeom>
              <a:avLst/>
              <a:gdLst>
                <a:gd name="T0" fmla="*/ 4 w 14"/>
                <a:gd name="T1" fmla="*/ 9 h 41"/>
                <a:gd name="T2" fmla="*/ 0 w 14"/>
                <a:gd name="T3" fmla="*/ 6 h 41"/>
                <a:gd name="T4" fmla="*/ 3 w 14"/>
                <a:gd name="T5" fmla="*/ 16 h 41"/>
                <a:gd name="T6" fmla="*/ 4 w 14"/>
                <a:gd name="T7" fmla="*/ 24 h 41"/>
                <a:gd name="T8" fmla="*/ 4 w 14"/>
                <a:gd name="T9" fmla="*/ 32 h 41"/>
                <a:gd name="T10" fmla="*/ 3 w 14"/>
                <a:gd name="T11" fmla="*/ 39 h 41"/>
                <a:gd name="T12" fmla="*/ 12 w 14"/>
                <a:gd name="T13" fmla="*/ 41 h 41"/>
                <a:gd name="T14" fmla="*/ 14 w 14"/>
                <a:gd name="T15" fmla="*/ 32 h 41"/>
                <a:gd name="T16" fmla="*/ 14 w 14"/>
                <a:gd name="T17" fmla="*/ 24 h 41"/>
                <a:gd name="T18" fmla="*/ 12 w 14"/>
                <a:gd name="T19" fmla="*/ 14 h 41"/>
                <a:gd name="T20" fmla="*/ 9 w 14"/>
                <a:gd name="T21" fmla="*/ 4 h 41"/>
                <a:gd name="T22" fmla="*/ 4 w 14"/>
                <a:gd name="T23" fmla="*/ 0 h 41"/>
                <a:gd name="T24" fmla="*/ 9 w 14"/>
                <a:gd name="T25" fmla="*/ 4 h 41"/>
                <a:gd name="T26" fmla="*/ 7 w 14"/>
                <a:gd name="T27" fmla="*/ 0 h 41"/>
                <a:gd name="T28" fmla="*/ 3 w 14"/>
                <a:gd name="T29" fmla="*/ 0 h 41"/>
                <a:gd name="T30" fmla="*/ 1 w 14"/>
                <a:gd name="T31" fmla="*/ 3 h 41"/>
                <a:gd name="T32" fmla="*/ 0 w 14"/>
                <a:gd name="T33" fmla="*/ 6 h 41"/>
                <a:gd name="T34" fmla="*/ 4 w 14"/>
                <a:gd name="T35" fmla="*/ 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41">
                  <a:moveTo>
                    <a:pt x="4" y="9"/>
                  </a:moveTo>
                  <a:lnTo>
                    <a:pt x="0" y="6"/>
                  </a:lnTo>
                  <a:lnTo>
                    <a:pt x="3" y="16"/>
                  </a:lnTo>
                  <a:lnTo>
                    <a:pt x="4" y="24"/>
                  </a:lnTo>
                  <a:lnTo>
                    <a:pt x="4" y="32"/>
                  </a:lnTo>
                  <a:lnTo>
                    <a:pt x="3" y="39"/>
                  </a:lnTo>
                  <a:lnTo>
                    <a:pt x="12" y="41"/>
                  </a:lnTo>
                  <a:lnTo>
                    <a:pt x="14" y="32"/>
                  </a:lnTo>
                  <a:lnTo>
                    <a:pt x="14" y="24"/>
                  </a:lnTo>
                  <a:lnTo>
                    <a:pt x="12" y="14"/>
                  </a:lnTo>
                  <a:lnTo>
                    <a:pt x="9" y="4"/>
                  </a:lnTo>
                  <a:lnTo>
                    <a:pt x="4" y="0"/>
                  </a:lnTo>
                  <a:lnTo>
                    <a:pt x="9" y="4"/>
                  </a:lnTo>
                  <a:lnTo>
                    <a:pt x="7" y="0"/>
                  </a:lnTo>
                  <a:lnTo>
                    <a:pt x="3" y="0"/>
                  </a:lnTo>
                  <a:lnTo>
                    <a:pt x="1" y="3"/>
                  </a:lnTo>
                  <a:lnTo>
                    <a:pt x="0" y="6"/>
                  </a:lnTo>
                  <a:lnTo>
                    <a:pt x="4"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16" name="Freeform 1348"/>
            <p:cNvSpPr>
              <a:spLocks/>
            </p:cNvSpPr>
            <p:nvPr/>
          </p:nvSpPr>
          <p:spPr bwMode="auto">
            <a:xfrm>
              <a:off x="2703" y="3940"/>
              <a:ext cx="8" cy="17"/>
            </a:xfrm>
            <a:custGeom>
              <a:avLst/>
              <a:gdLst>
                <a:gd name="T0" fmla="*/ 10 w 24"/>
                <a:gd name="T1" fmla="*/ 45 h 50"/>
                <a:gd name="T2" fmla="*/ 10 w 24"/>
                <a:gd name="T3" fmla="*/ 46 h 50"/>
                <a:gd name="T4" fmla="*/ 14 w 24"/>
                <a:gd name="T5" fmla="*/ 33 h 50"/>
                <a:gd name="T6" fmla="*/ 20 w 24"/>
                <a:gd name="T7" fmla="*/ 22 h 50"/>
                <a:gd name="T8" fmla="*/ 24 w 24"/>
                <a:gd name="T9" fmla="*/ 12 h 50"/>
                <a:gd name="T10" fmla="*/ 24 w 24"/>
                <a:gd name="T11" fmla="*/ 9 h 50"/>
                <a:gd name="T12" fmla="*/ 24 w 24"/>
                <a:gd name="T13" fmla="*/ 0 h 50"/>
                <a:gd name="T14" fmla="*/ 15 w 24"/>
                <a:gd name="T15" fmla="*/ 7 h 50"/>
                <a:gd name="T16" fmla="*/ 11 w 24"/>
                <a:gd name="T17" fmla="*/ 17 h 50"/>
                <a:gd name="T18" fmla="*/ 5 w 24"/>
                <a:gd name="T19" fmla="*/ 31 h 50"/>
                <a:gd name="T20" fmla="*/ 0 w 24"/>
                <a:gd name="T21" fmla="*/ 44 h 50"/>
                <a:gd name="T22" fmla="*/ 0 w 24"/>
                <a:gd name="T23" fmla="*/ 45 h 50"/>
                <a:gd name="T24" fmla="*/ 0 w 24"/>
                <a:gd name="T25" fmla="*/ 44 h 50"/>
                <a:gd name="T26" fmla="*/ 1 w 24"/>
                <a:gd name="T27" fmla="*/ 47 h 50"/>
                <a:gd name="T28" fmla="*/ 4 w 24"/>
                <a:gd name="T29" fmla="*/ 50 h 50"/>
                <a:gd name="T30" fmla="*/ 7 w 24"/>
                <a:gd name="T31" fmla="*/ 48 h 50"/>
                <a:gd name="T32" fmla="*/ 10 w 24"/>
                <a:gd name="T33" fmla="*/ 46 h 50"/>
                <a:gd name="T34" fmla="*/ 10 w 24"/>
                <a:gd name="T35" fmla="*/ 4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50">
                  <a:moveTo>
                    <a:pt x="10" y="45"/>
                  </a:moveTo>
                  <a:lnTo>
                    <a:pt x="10" y="46"/>
                  </a:lnTo>
                  <a:lnTo>
                    <a:pt x="14" y="33"/>
                  </a:lnTo>
                  <a:lnTo>
                    <a:pt x="20" y="22"/>
                  </a:lnTo>
                  <a:lnTo>
                    <a:pt x="24" y="12"/>
                  </a:lnTo>
                  <a:lnTo>
                    <a:pt x="24" y="9"/>
                  </a:lnTo>
                  <a:lnTo>
                    <a:pt x="24" y="0"/>
                  </a:lnTo>
                  <a:lnTo>
                    <a:pt x="15" y="7"/>
                  </a:lnTo>
                  <a:lnTo>
                    <a:pt x="11" y="17"/>
                  </a:lnTo>
                  <a:lnTo>
                    <a:pt x="5" y="31"/>
                  </a:lnTo>
                  <a:lnTo>
                    <a:pt x="0" y="44"/>
                  </a:lnTo>
                  <a:lnTo>
                    <a:pt x="0" y="45"/>
                  </a:lnTo>
                  <a:lnTo>
                    <a:pt x="0" y="44"/>
                  </a:lnTo>
                  <a:lnTo>
                    <a:pt x="1" y="47"/>
                  </a:lnTo>
                  <a:lnTo>
                    <a:pt x="4" y="50"/>
                  </a:lnTo>
                  <a:lnTo>
                    <a:pt x="7" y="48"/>
                  </a:lnTo>
                  <a:lnTo>
                    <a:pt x="10" y="46"/>
                  </a:lnTo>
                  <a:lnTo>
                    <a:pt x="10" y="4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17" name="Freeform 1349"/>
            <p:cNvSpPr>
              <a:spLocks/>
            </p:cNvSpPr>
            <p:nvPr/>
          </p:nvSpPr>
          <p:spPr bwMode="auto">
            <a:xfrm>
              <a:off x="2702" y="3955"/>
              <a:ext cx="4" cy="6"/>
            </a:xfrm>
            <a:custGeom>
              <a:avLst/>
              <a:gdLst>
                <a:gd name="T0" fmla="*/ 1 w 12"/>
                <a:gd name="T1" fmla="*/ 16 h 17"/>
                <a:gd name="T2" fmla="*/ 9 w 12"/>
                <a:gd name="T3" fmla="*/ 13 h 17"/>
                <a:gd name="T4" fmla="*/ 12 w 12"/>
                <a:gd name="T5" fmla="*/ 0 h 17"/>
                <a:gd name="T6" fmla="*/ 2 w 12"/>
                <a:gd name="T7" fmla="*/ 0 h 17"/>
                <a:gd name="T8" fmla="*/ 0 w 12"/>
                <a:gd name="T9" fmla="*/ 13 h 17"/>
                <a:gd name="T10" fmla="*/ 8 w 12"/>
                <a:gd name="T11" fmla="*/ 9 h 17"/>
                <a:gd name="T12" fmla="*/ 0 w 12"/>
                <a:gd name="T13" fmla="*/ 13 h 17"/>
                <a:gd name="T14" fmla="*/ 1 w 12"/>
                <a:gd name="T15" fmla="*/ 16 h 17"/>
                <a:gd name="T16" fmla="*/ 5 w 12"/>
                <a:gd name="T17" fmla="*/ 17 h 17"/>
                <a:gd name="T18" fmla="*/ 8 w 12"/>
                <a:gd name="T19" fmla="*/ 16 h 17"/>
                <a:gd name="T20" fmla="*/ 9 w 12"/>
                <a:gd name="T21" fmla="*/ 13 h 17"/>
                <a:gd name="T22" fmla="*/ 1 w 12"/>
                <a:gd name="T23"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7">
                  <a:moveTo>
                    <a:pt x="1" y="16"/>
                  </a:moveTo>
                  <a:lnTo>
                    <a:pt x="9" y="13"/>
                  </a:lnTo>
                  <a:lnTo>
                    <a:pt x="12" y="0"/>
                  </a:lnTo>
                  <a:lnTo>
                    <a:pt x="2" y="0"/>
                  </a:lnTo>
                  <a:lnTo>
                    <a:pt x="0" y="13"/>
                  </a:lnTo>
                  <a:lnTo>
                    <a:pt x="8" y="9"/>
                  </a:lnTo>
                  <a:lnTo>
                    <a:pt x="0" y="13"/>
                  </a:lnTo>
                  <a:lnTo>
                    <a:pt x="1" y="16"/>
                  </a:lnTo>
                  <a:lnTo>
                    <a:pt x="5" y="17"/>
                  </a:lnTo>
                  <a:lnTo>
                    <a:pt x="8" y="16"/>
                  </a:lnTo>
                  <a:lnTo>
                    <a:pt x="9" y="13"/>
                  </a:lnTo>
                  <a:lnTo>
                    <a:pt x="1"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18" name="Freeform 1350"/>
            <p:cNvSpPr>
              <a:spLocks/>
            </p:cNvSpPr>
            <p:nvPr/>
          </p:nvSpPr>
          <p:spPr bwMode="auto">
            <a:xfrm>
              <a:off x="2700" y="3956"/>
              <a:ext cx="5" cy="5"/>
            </a:xfrm>
            <a:custGeom>
              <a:avLst/>
              <a:gdLst>
                <a:gd name="T0" fmla="*/ 8 w 15"/>
                <a:gd name="T1" fmla="*/ 8 h 15"/>
                <a:gd name="T2" fmla="*/ 1 w 15"/>
                <a:gd name="T3" fmla="*/ 8 h 15"/>
                <a:gd name="T4" fmla="*/ 8 w 15"/>
                <a:gd name="T5" fmla="*/ 15 h 15"/>
                <a:gd name="T6" fmla="*/ 15 w 15"/>
                <a:gd name="T7" fmla="*/ 8 h 15"/>
                <a:gd name="T8" fmla="*/ 8 w 15"/>
                <a:gd name="T9" fmla="*/ 1 h 15"/>
                <a:gd name="T10" fmla="*/ 1 w 15"/>
                <a:gd name="T11" fmla="*/ 1 h 15"/>
                <a:gd name="T12" fmla="*/ 8 w 15"/>
                <a:gd name="T13" fmla="*/ 1 h 15"/>
                <a:gd name="T14" fmla="*/ 5 w 15"/>
                <a:gd name="T15" fmla="*/ 0 h 15"/>
                <a:gd name="T16" fmla="*/ 1 w 15"/>
                <a:gd name="T17" fmla="*/ 1 h 15"/>
                <a:gd name="T18" fmla="*/ 0 w 15"/>
                <a:gd name="T19" fmla="*/ 5 h 15"/>
                <a:gd name="T20" fmla="*/ 1 w 15"/>
                <a:gd name="T21" fmla="*/ 8 h 15"/>
                <a:gd name="T22" fmla="*/ 8 w 15"/>
                <a:gd name="T23"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5">
                  <a:moveTo>
                    <a:pt x="8" y="8"/>
                  </a:moveTo>
                  <a:lnTo>
                    <a:pt x="1" y="8"/>
                  </a:lnTo>
                  <a:lnTo>
                    <a:pt x="8" y="15"/>
                  </a:lnTo>
                  <a:lnTo>
                    <a:pt x="15" y="8"/>
                  </a:lnTo>
                  <a:lnTo>
                    <a:pt x="8" y="1"/>
                  </a:lnTo>
                  <a:lnTo>
                    <a:pt x="1" y="1"/>
                  </a:lnTo>
                  <a:lnTo>
                    <a:pt x="8" y="1"/>
                  </a:lnTo>
                  <a:lnTo>
                    <a:pt x="5" y="0"/>
                  </a:lnTo>
                  <a:lnTo>
                    <a:pt x="1" y="1"/>
                  </a:lnTo>
                  <a:lnTo>
                    <a:pt x="0" y="5"/>
                  </a:lnTo>
                  <a:lnTo>
                    <a:pt x="1" y="8"/>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19" name="Freeform 1351"/>
            <p:cNvSpPr>
              <a:spLocks/>
            </p:cNvSpPr>
            <p:nvPr/>
          </p:nvSpPr>
          <p:spPr bwMode="auto">
            <a:xfrm>
              <a:off x="2697" y="3956"/>
              <a:ext cx="5" cy="5"/>
            </a:xfrm>
            <a:custGeom>
              <a:avLst/>
              <a:gdLst>
                <a:gd name="T0" fmla="*/ 8 w 16"/>
                <a:gd name="T1" fmla="*/ 14 h 15"/>
                <a:gd name="T2" fmla="*/ 8 w 16"/>
                <a:gd name="T3" fmla="*/ 14 h 15"/>
                <a:gd name="T4" fmla="*/ 16 w 16"/>
                <a:gd name="T5" fmla="*/ 7 h 15"/>
                <a:gd name="T6" fmla="*/ 9 w 16"/>
                <a:gd name="T7" fmla="*/ 0 h 15"/>
                <a:gd name="T8" fmla="*/ 1 w 16"/>
                <a:gd name="T9" fmla="*/ 7 h 15"/>
                <a:gd name="T10" fmla="*/ 1 w 16"/>
                <a:gd name="T11" fmla="*/ 7 h 15"/>
                <a:gd name="T12" fmla="*/ 1 w 16"/>
                <a:gd name="T13" fmla="*/ 7 h 15"/>
                <a:gd name="T14" fmla="*/ 0 w 16"/>
                <a:gd name="T15" fmla="*/ 11 h 15"/>
                <a:gd name="T16" fmla="*/ 1 w 16"/>
                <a:gd name="T17" fmla="*/ 14 h 15"/>
                <a:gd name="T18" fmla="*/ 5 w 16"/>
                <a:gd name="T19" fmla="*/ 15 h 15"/>
                <a:gd name="T20" fmla="*/ 8 w 16"/>
                <a:gd name="T21"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5">
                  <a:moveTo>
                    <a:pt x="8" y="14"/>
                  </a:moveTo>
                  <a:lnTo>
                    <a:pt x="8" y="14"/>
                  </a:lnTo>
                  <a:lnTo>
                    <a:pt x="16" y="7"/>
                  </a:lnTo>
                  <a:lnTo>
                    <a:pt x="9" y="0"/>
                  </a:lnTo>
                  <a:lnTo>
                    <a:pt x="1" y="7"/>
                  </a:lnTo>
                  <a:lnTo>
                    <a:pt x="1" y="7"/>
                  </a:lnTo>
                  <a:lnTo>
                    <a:pt x="1" y="7"/>
                  </a:lnTo>
                  <a:lnTo>
                    <a:pt x="0" y="11"/>
                  </a:lnTo>
                  <a:lnTo>
                    <a:pt x="1" y="14"/>
                  </a:lnTo>
                  <a:lnTo>
                    <a:pt x="5" y="15"/>
                  </a:lnTo>
                  <a:lnTo>
                    <a:pt x="8"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20" name="Freeform 1352"/>
            <p:cNvSpPr>
              <a:spLocks/>
            </p:cNvSpPr>
            <p:nvPr/>
          </p:nvSpPr>
          <p:spPr bwMode="auto">
            <a:xfrm>
              <a:off x="2688" y="3958"/>
              <a:ext cx="12" cy="4"/>
            </a:xfrm>
            <a:custGeom>
              <a:avLst/>
              <a:gdLst>
                <a:gd name="T0" fmla="*/ 0 w 36"/>
                <a:gd name="T1" fmla="*/ 9 h 14"/>
                <a:gd name="T2" fmla="*/ 1 w 36"/>
                <a:gd name="T3" fmla="*/ 9 h 14"/>
                <a:gd name="T4" fmla="*/ 6 w 36"/>
                <a:gd name="T5" fmla="*/ 11 h 14"/>
                <a:gd name="T6" fmla="*/ 17 w 36"/>
                <a:gd name="T7" fmla="*/ 12 h 14"/>
                <a:gd name="T8" fmla="*/ 26 w 36"/>
                <a:gd name="T9" fmla="*/ 14 h 14"/>
                <a:gd name="T10" fmla="*/ 36 w 36"/>
                <a:gd name="T11" fmla="*/ 9 h 14"/>
                <a:gd name="T12" fmla="*/ 29 w 36"/>
                <a:gd name="T13" fmla="*/ 2 h 14"/>
                <a:gd name="T14" fmla="*/ 26 w 36"/>
                <a:gd name="T15" fmla="*/ 4 h 14"/>
                <a:gd name="T16" fmla="*/ 17 w 36"/>
                <a:gd name="T17" fmla="*/ 3 h 14"/>
                <a:gd name="T18" fmla="*/ 9 w 36"/>
                <a:gd name="T19" fmla="*/ 2 h 14"/>
                <a:gd name="T20" fmla="*/ 3 w 36"/>
                <a:gd name="T21" fmla="*/ 0 h 14"/>
                <a:gd name="T22" fmla="*/ 4 w 36"/>
                <a:gd name="T23" fmla="*/ 0 h 14"/>
                <a:gd name="T24" fmla="*/ 0 w 36"/>
                <a:gd name="T2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14">
                  <a:moveTo>
                    <a:pt x="0" y="9"/>
                  </a:moveTo>
                  <a:lnTo>
                    <a:pt x="1" y="9"/>
                  </a:lnTo>
                  <a:lnTo>
                    <a:pt x="6" y="11"/>
                  </a:lnTo>
                  <a:lnTo>
                    <a:pt x="17" y="12"/>
                  </a:lnTo>
                  <a:lnTo>
                    <a:pt x="26" y="14"/>
                  </a:lnTo>
                  <a:lnTo>
                    <a:pt x="36" y="9"/>
                  </a:lnTo>
                  <a:lnTo>
                    <a:pt x="29" y="2"/>
                  </a:lnTo>
                  <a:lnTo>
                    <a:pt x="26" y="4"/>
                  </a:lnTo>
                  <a:lnTo>
                    <a:pt x="17" y="3"/>
                  </a:lnTo>
                  <a:lnTo>
                    <a:pt x="9" y="2"/>
                  </a:lnTo>
                  <a:lnTo>
                    <a:pt x="3" y="0"/>
                  </a:lnTo>
                  <a:lnTo>
                    <a:pt x="4"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21" name="Freeform 1353"/>
            <p:cNvSpPr>
              <a:spLocks/>
            </p:cNvSpPr>
            <p:nvPr/>
          </p:nvSpPr>
          <p:spPr bwMode="auto">
            <a:xfrm>
              <a:off x="2686" y="3950"/>
              <a:ext cx="5" cy="11"/>
            </a:xfrm>
            <a:custGeom>
              <a:avLst/>
              <a:gdLst>
                <a:gd name="T0" fmla="*/ 6 w 15"/>
                <a:gd name="T1" fmla="*/ 0 h 31"/>
                <a:gd name="T2" fmla="*/ 6 w 15"/>
                <a:gd name="T3" fmla="*/ 0 h 31"/>
                <a:gd name="T4" fmla="*/ 5 w 15"/>
                <a:gd name="T5" fmla="*/ 6 h 31"/>
                <a:gd name="T6" fmla="*/ 2 w 15"/>
                <a:gd name="T7" fmla="*/ 14 h 31"/>
                <a:gd name="T8" fmla="*/ 0 w 15"/>
                <a:gd name="T9" fmla="*/ 22 h 31"/>
                <a:gd name="T10" fmla="*/ 5 w 15"/>
                <a:gd name="T11" fmla="*/ 31 h 31"/>
                <a:gd name="T12" fmla="*/ 9 w 15"/>
                <a:gd name="T13" fmla="*/ 22 h 31"/>
                <a:gd name="T14" fmla="*/ 11 w 15"/>
                <a:gd name="T15" fmla="*/ 22 h 31"/>
                <a:gd name="T16" fmla="*/ 11 w 15"/>
                <a:gd name="T17" fmla="*/ 16 h 31"/>
                <a:gd name="T18" fmla="*/ 14 w 15"/>
                <a:gd name="T19" fmla="*/ 8 h 31"/>
                <a:gd name="T20" fmla="*/ 15 w 15"/>
                <a:gd name="T21" fmla="*/ 0 h 31"/>
                <a:gd name="T22" fmla="*/ 15 w 15"/>
                <a:gd name="T23" fmla="*/ 0 h 31"/>
                <a:gd name="T24" fmla="*/ 6 w 15"/>
                <a:gd name="T2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6" y="0"/>
                  </a:moveTo>
                  <a:lnTo>
                    <a:pt x="6" y="0"/>
                  </a:lnTo>
                  <a:lnTo>
                    <a:pt x="5" y="6"/>
                  </a:lnTo>
                  <a:lnTo>
                    <a:pt x="2" y="14"/>
                  </a:lnTo>
                  <a:lnTo>
                    <a:pt x="0" y="22"/>
                  </a:lnTo>
                  <a:lnTo>
                    <a:pt x="5" y="31"/>
                  </a:lnTo>
                  <a:lnTo>
                    <a:pt x="9" y="22"/>
                  </a:lnTo>
                  <a:lnTo>
                    <a:pt x="11" y="22"/>
                  </a:lnTo>
                  <a:lnTo>
                    <a:pt x="11" y="16"/>
                  </a:lnTo>
                  <a:lnTo>
                    <a:pt x="14" y="8"/>
                  </a:lnTo>
                  <a:lnTo>
                    <a:pt x="15" y="0"/>
                  </a:lnTo>
                  <a:lnTo>
                    <a:pt x="15" y="0"/>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22" name="Freeform 1354"/>
            <p:cNvSpPr>
              <a:spLocks/>
            </p:cNvSpPr>
            <p:nvPr/>
          </p:nvSpPr>
          <p:spPr bwMode="auto">
            <a:xfrm>
              <a:off x="2684" y="3935"/>
              <a:ext cx="7" cy="15"/>
            </a:xfrm>
            <a:custGeom>
              <a:avLst/>
              <a:gdLst>
                <a:gd name="T0" fmla="*/ 12 w 22"/>
                <a:gd name="T1" fmla="*/ 5 h 47"/>
                <a:gd name="T2" fmla="*/ 1 w 22"/>
                <a:gd name="T3" fmla="*/ 7 h 47"/>
                <a:gd name="T4" fmla="*/ 7 w 22"/>
                <a:gd name="T5" fmla="*/ 18 h 47"/>
                <a:gd name="T6" fmla="*/ 10 w 22"/>
                <a:gd name="T7" fmla="*/ 31 h 47"/>
                <a:gd name="T8" fmla="*/ 13 w 22"/>
                <a:gd name="T9" fmla="*/ 40 h 47"/>
                <a:gd name="T10" fmla="*/ 13 w 22"/>
                <a:gd name="T11" fmla="*/ 47 h 47"/>
                <a:gd name="T12" fmla="*/ 22 w 22"/>
                <a:gd name="T13" fmla="*/ 47 h 47"/>
                <a:gd name="T14" fmla="*/ 22 w 22"/>
                <a:gd name="T15" fmla="*/ 40 h 47"/>
                <a:gd name="T16" fmla="*/ 20 w 22"/>
                <a:gd name="T17" fmla="*/ 29 h 47"/>
                <a:gd name="T18" fmla="*/ 16 w 22"/>
                <a:gd name="T19" fmla="*/ 16 h 47"/>
                <a:gd name="T20" fmla="*/ 10 w 22"/>
                <a:gd name="T21" fmla="*/ 2 h 47"/>
                <a:gd name="T22" fmla="*/ 0 w 22"/>
                <a:gd name="T23" fmla="*/ 5 h 47"/>
                <a:gd name="T24" fmla="*/ 10 w 22"/>
                <a:gd name="T25" fmla="*/ 2 h 47"/>
                <a:gd name="T26" fmla="*/ 8 w 22"/>
                <a:gd name="T27" fmla="*/ 0 h 47"/>
                <a:gd name="T28" fmla="*/ 5 w 22"/>
                <a:gd name="T29" fmla="*/ 0 h 47"/>
                <a:gd name="T30" fmla="*/ 1 w 22"/>
                <a:gd name="T31" fmla="*/ 4 h 47"/>
                <a:gd name="T32" fmla="*/ 1 w 22"/>
                <a:gd name="T33" fmla="*/ 7 h 47"/>
                <a:gd name="T34" fmla="*/ 12 w 22"/>
                <a:gd name="T35" fmla="*/ 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47">
                  <a:moveTo>
                    <a:pt x="12" y="5"/>
                  </a:moveTo>
                  <a:lnTo>
                    <a:pt x="1" y="7"/>
                  </a:lnTo>
                  <a:lnTo>
                    <a:pt x="7" y="18"/>
                  </a:lnTo>
                  <a:lnTo>
                    <a:pt x="10" y="31"/>
                  </a:lnTo>
                  <a:lnTo>
                    <a:pt x="13" y="40"/>
                  </a:lnTo>
                  <a:lnTo>
                    <a:pt x="13" y="47"/>
                  </a:lnTo>
                  <a:lnTo>
                    <a:pt x="22" y="47"/>
                  </a:lnTo>
                  <a:lnTo>
                    <a:pt x="22" y="40"/>
                  </a:lnTo>
                  <a:lnTo>
                    <a:pt x="20" y="29"/>
                  </a:lnTo>
                  <a:lnTo>
                    <a:pt x="16" y="16"/>
                  </a:lnTo>
                  <a:lnTo>
                    <a:pt x="10" y="2"/>
                  </a:lnTo>
                  <a:lnTo>
                    <a:pt x="0" y="5"/>
                  </a:lnTo>
                  <a:lnTo>
                    <a:pt x="10" y="2"/>
                  </a:lnTo>
                  <a:lnTo>
                    <a:pt x="8" y="0"/>
                  </a:lnTo>
                  <a:lnTo>
                    <a:pt x="5" y="0"/>
                  </a:lnTo>
                  <a:lnTo>
                    <a:pt x="1" y="4"/>
                  </a:lnTo>
                  <a:lnTo>
                    <a:pt x="1" y="7"/>
                  </a:lnTo>
                  <a:lnTo>
                    <a:pt x="12"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23" name="Freeform 1355"/>
            <p:cNvSpPr>
              <a:spLocks/>
            </p:cNvSpPr>
            <p:nvPr/>
          </p:nvSpPr>
          <p:spPr bwMode="auto">
            <a:xfrm>
              <a:off x="2675" y="3936"/>
              <a:ext cx="13" cy="16"/>
            </a:xfrm>
            <a:custGeom>
              <a:avLst/>
              <a:gdLst>
                <a:gd name="T0" fmla="*/ 0 w 39"/>
                <a:gd name="T1" fmla="*/ 44 h 47"/>
                <a:gd name="T2" fmla="*/ 8 w 39"/>
                <a:gd name="T3" fmla="*/ 45 h 47"/>
                <a:gd name="T4" fmla="*/ 16 w 39"/>
                <a:gd name="T5" fmla="*/ 37 h 47"/>
                <a:gd name="T6" fmla="*/ 26 w 39"/>
                <a:gd name="T7" fmla="*/ 25 h 47"/>
                <a:gd name="T8" fmla="*/ 34 w 39"/>
                <a:gd name="T9" fmla="*/ 13 h 47"/>
                <a:gd name="T10" fmla="*/ 39 w 39"/>
                <a:gd name="T11" fmla="*/ 0 h 47"/>
                <a:gd name="T12" fmla="*/ 27 w 39"/>
                <a:gd name="T13" fmla="*/ 0 h 47"/>
                <a:gd name="T14" fmla="*/ 25 w 39"/>
                <a:gd name="T15" fmla="*/ 9 h 47"/>
                <a:gd name="T16" fmla="*/ 19 w 39"/>
                <a:gd name="T17" fmla="*/ 20 h 47"/>
                <a:gd name="T18" fmla="*/ 9 w 39"/>
                <a:gd name="T19" fmla="*/ 31 h 47"/>
                <a:gd name="T20" fmla="*/ 1 w 39"/>
                <a:gd name="T21" fmla="*/ 39 h 47"/>
                <a:gd name="T22" fmla="*/ 9 w 39"/>
                <a:gd name="T23" fmla="*/ 40 h 47"/>
                <a:gd name="T24" fmla="*/ 1 w 39"/>
                <a:gd name="T25" fmla="*/ 39 h 47"/>
                <a:gd name="T26" fmla="*/ 0 w 39"/>
                <a:gd name="T27" fmla="*/ 42 h 47"/>
                <a:gd name="T28" fmla="*/ 1 w 39"/>
                <a:gd name="T29" fmla="*/ 45 h 47"/>
                <a:gd name="T30" fmla="*/ 4 w 39"/>
                <a:gd name="T31" fmla="*/ 47 h 47"/>
                <a:gd name="T32" fmla="*/ 8 w 39"/>
                <a:gd name="T33" fmla="*/ 45 h 47"/>
                <a:gd name="T34" fmla="*/ 0 w 39"/>
                <a:gd name="T35" fmla="*/ 4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47">
                  <a:moveTo>
                    <a:pt x="0" y="44"/>
                  </a:moveTo>
                  <a:lnTo>
                    <a:pt x="8" y="45"/>
                  </a:lnTo>
                  <a:lnTo>
                    <a:pt x="16" y="37"/>
                  </a:lnTo>
                  <a:lnTo>
                    <a:pt x="26" y="25"/>
                  </a:lnTo>
                  <a:lnTo>
                    <a:pt x="34" y="13"/>
                  </a:lnTo>
                  <a:lnTo>
                    <a:pt x="39" y="0"/>
                  </a:lnTo>
                  <a:lnTo>
                    <a:pt x="27" y="0"/>
                  </a:lnTo>
                  <a:lnTo>
                    <a:pt x="25" y="9"/>
                  </a:lnTo>
                  <a:lnTo>
                    <a:pt x="19" y="20"/>
                  </a:lnTo>
                  <a:lnTo>
                    <a:pt x="9" y="31"/>
                  </a:lnTo>
                  <a:lnTo>
                    <a:pt x="1" y="39"/>
                  </a:lnTo>
                  <a:lnTo>
                    <a:pt x="9" y="40"/>
                  </a:lnTo>
                  <a:lnTo>
                    <a:pt x="1" y="39"/>
                  </a:lnTo>
                  <a:lnTo>
                    <a:pt x="0" y="42"/>
                  </a:lnTo>
                  <a:lnTo>
                    <a:pt x="1" y="45"/>
                  </a:lnTo>
                  <a:lnTo>
                    <a:pt x="4" y="47"/>
                  </a:lnTo>
                  <a:lnTo>
                    <a:pt x="8" y="45"/>
                  </a:lnTo>
                  <a:lnTo>
                    <a:pt x="0" y="4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24" name="Freeform 1356"/>
            <p:cNvSpPr>
              <a:spLocks/>
            </p:cNvSpPr>
            <p:nvPr/>
          </p:nvSpPr>
          <p:spPr bwMode="auto">
            <a:xfrm>
              <a:off x="2670" y="3941"/>
              <a:ext cx="8" cy="10"/>
            </a:xfrm>
            <a:custGeom>
              <a:avLst/>
              <a:gdLst>
                <a:gd name="T0" fmla="*/ 9 w 23"/>
                <a:gd name="T1" fmla="*/ 6 h 29"/>
                <a:gd name="T2" fmla="*/ 0 w 23"/>
                <a:gd name="T3" fmla="*/ 6 h 29"/>
                <a:gd name="T4" fmla="*/ 14 w 23"/>
                <a:gd name="T5" fmla="*/ 29 h 29"/>
                <a:gd name="T6" fmla="*/ 23 w 23"/>
                <a:gd name="T7" fmla="*/ 25 h 29"/>
                <a:gd name="T8" fmla="*/ 9 w 23"/>
                <a:gd name="T9" fmla="*/ 2 h 29"/>
                <a:gd name="T10" fmla="*/ 0 w 23"/>
                <a:gd name="T11" fmla="*/ 2 h 29"/>
                <a:gd name="T12" fmla="*/ 9 w 23"/>
                <a:gd name="T13" fmla="*/ 2 h 29"/>
                <a:gd name="T14" fmla="*/ 7 w 23"/>
                <a:gd name="T15" fmla="*/ 0 h 29"/>
                <a:gd name="T16" fmla="*/ 3 w 23"/>
                <a:gd name="T17" fmla="*/ 0 h 29"/>
                <a:gd name="T18" fmla="*/ 0 w 23"/>
                <a:gd name="T19" fmla="*/ 3 h 29"/>
                <a:gd name="T20" fmla="*/ 0 w 23"/>
                <a:gd name="T21" fmla="*/ 6 h 29"/>
                <a:gd name="T22" fmla="*/ 9 w 23"/>
                <a:gd name="T23"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29">
                  <a:moveTo>
                    <a:pt x="9" y="6"/>
                  </a:moveTo>
                  <a:lnTo>
                    <a:pt x="0" y="6"/>
                  </a:lnTo>
                  <a:lnTo>
                    <a:pt x="14" y="29"/>
                  </a:lnTo>
                  <a:lnTo>
                    <a:pt x="23" y="25"/>
                  </a:lnTo>
                  <a:lnTo>
                    <a:pt x="9" y="2"/>
                  </a:lnTo>
                  <a:lnTo>
                    <a:pt x="0" y="2"/>
                  </a:lnTo>
                  <a:lnTo>
                    <a:pt x="9" y="2"/>
                  </a:lnTo>
                  <a:lnTo>
                    <a:pt x="7" y="0"/>
                  </a:lnTo>
                  <a:lnTo>
                    <a:pt x="3" y="0"/>
                  </a:lnTo>
                  <a:lnTo>
                    <a:pt x="0" y="3"/>
                  </a:lnTo>
                  <a:lnTo>
                    <a:pt x="0" y="6"/>
                  </a:lnTo>
                  <a:lnTo>
                    <a:pt x="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25" name="Freeform 1357"/>
            <p:cNvSpPr>
              <a:spLocks/>
            </p:cNvSpPr>
            <p:nvPr/>
          </p:nvSpPr>
          <p:spPr bwMode="auto">
            <a:xfrm>
              <a:off x="2668" y="3942"/>
              <a:ext cx="5" cy="6"/>
            </a:xfrm>
            <a:custGeom>
              <a:avLst/>
              <a:gdLst>
                <a:gd name="T0" fmla="*/ 0 w 15"/>
                <a:gd name="T1" fmla="*/ 12 h 17"/>
                <a:gd name="T2" fmla="*/ 9 w 15"/>
                <a:gd name="T3" fmla="*/ 15 h 17"/>
                <a:gd name="T4" fmla="*/ 15 w 15"/>
                <a:gd name="T5" fmla="*/ 4 h 17"/>
                <a:gd name="T6" fmla="*/ 6 w 15"/>
                <a:gd name="T7" fmla="*/ 0 h 17"/>
                <a:gd name="T8" fmla="*/ 0 w 15"/>
                <a:gd name="T9" fmla="*/ 10 h 17"/>
                <a:gd name="T10" fmla="*/ 9 w 15"/>
                <a:gd name="T11" fmla="*/ 12 h 17"/>
                <a:gd name="T12" fmla="*/ 0 w 15"/>
                <a:gd name="T13" fmla="*/ 10 h 17"/>
                <a:gd name="T14" fmla="*/ 0 w 15"/>
                <a:gd name="T15" fmla="*/ 14 h 17"/>
                <a:gd name="T16" fmla="*/ 4 w 15"/>
                <a:gd name="T17" fmla="*/ 17 h 17"/>
                <a:gd name="T18" fmla="*/ 7 w 15"/>
                <a:gd name="T19" fmla="*/ 17 h 17"/>
                <a:gd name="T20" fmla="*/ 9 w 15"/>
                <a:gd name="T21" fmla="*/ 15 h 17"/>
                <a:gd name="T22" fmla="*/ 0 w 15"/>
                <a:gd name="T23"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0" y="12"/>
                  </a:moveTo>
                  <a:lnTo>
                    <a:pt x="9" y="15"/>
                  </a:lnTo>
                  <a:lnTo>
                    <a:pt x="15" y="4"/>
                  </a:lnTo>
                  <a:lnTo>
                    <a:pt x="6" y="0"/>
                  </a:lnTo>
                  <a:lnTo>
                    <a:pt x="0" y="10"/>
                  </a:lnTo>
                  <a:lnTo>
                    <a:pt x="9" y="12"/>
                  </a:lnTo>
                  <a:lnTo>
                    <a:pt x="0" y="10"/>
                  </a:lnTo>
                  <a:lnTo>
                    <a:pt x="0" y="14"/>
                  </a:lnTo>
                  <a:lnTo>
                    <a:pt x="4" y="17"/>
                  </a:lnTo>
                  <a:lnTo>
                    <a:pt x="7" y="17"/>
                  </a:lnTo>
                  <a:lnTo>
                    <a:pt x="9" y="15"/>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26" name="Freeform 1358"/>
            <p:cNvSpPr>
              <a:spLocks/>
            </p:cNvSpPr>
            <p:nvPr/>
          </p:nvSpPr>
          <p:spPr bwMode="auto">
            <a:xfrm>
              <a:off x="2659" y="3928"/>
              <a:ext cx="12" cy="18"/>
            </a:xfrm>
            <a:custGeom>
              <a:avLst/>
              <a:gdLst>
                <a:gd name="T0" fmla="*/ 11 w 37"/>
                <a:gd name="T1" fmla="*/ 5 h 55"/>
                <a:gd name="T2" fmla="*/ 2 w 37"/>
                <a:gd name="T3" fmla="*/ 8 h 55"/>
                <a:gd name="T4" fmla="*/ 11 w 37"/>
                <a:gd name="T5" fmla="*/ 20 h 55"/>
                <a:gd name="T6" fmla="*/ 19 w 37"/>
                <a:gd name="T7" fmla="*/ 31 h 55"/>
                <a:gd name="T8" fmla="*/ 26 w 37"/>
                <a:gd name="T9" fmla="*/ 44 h 55"/>
                <a:gd name="T10" fmla="*/ 28 w 37"/>
                <a:gd name="T11" fmla="*/ 55 h 55"/>
                <a:gd name="T12" fmla="*/ 37 w 37"/>
                <a:gd name="T13" fmla="*/ 55 h 55"/>
                <a:gd name="T14" fmla="*/ 35 w 37"/>
                <a:gd name="T15" fmla="*/ 42 h 55"/>
                <a:gd name="T16" fmla="*/ 28 w 37"/>
                <a:gd name="T17" fmla="*/ 27 h 55"/>
                <a:gd name="T18" fmla="*/ 18 w 37"/>
                <a:gd name="T19" fmla="*/ 13 h 55"/>
                <a:gd name="T20" fmla="*/ 9 w 37"/>
                <a:gd name="T21" fmla="*/ 2 h 55"/>
                <a:gd name="T22" fmla="*/ 0 w 37"/>
                <a:gd name="T23" fmla="*/ 5 h 55"/>
                <a:gd name="T24" fmla="*/ 9 w 37"/>
                <a:gd name="T25" fmla="*/ 2 h 55"/>
                <a:gd name="T26" fmla="*/ 5 w 37"/>
                <a:gd name="T27" fmla="*/ 0 h 55"/>
                <a:gd name="T28" fmla="*/ 2 w 37"/>
                <a:gd name="T29" fmla="*/ 2 h 55"/>
                <a:gd name="T30" fmla="*/ 1 w 37"/>
                <a:gd name="T31" fmla="*/ 5 h 55"/>
                <a:gd name="T32" fmla="*/ 2 w 37"/>
                <a:gd name="T33" fmla="*/ 8 h 55"/>
                <a:gd name="T34" fmla="*/ 11 w 37"/>
                <a:gd name="T35" fmla="*/ 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55">
                  <a:moveTo>
                    <a:pt x="11" y="5"/>
                  </a:moveTo>
                  <a:lnTo>
                    <a:pt x="2" y="8"/>
                  </a:lnTo>
                  <a:lnTo>
                    <a:pt x="11" y="20"/>
                  </a:lnTo>
                  <a:lnTo>
                    <a:pt x="19" y="31"/>
                  </a:lnTo>
                  <a:lnTo>
                    <a:pt x="26" y="44"/>
                  </a:lnTo>
                  <a:lnTo>
                    <a:pt x="28" y="55"/>
                  </a:lnTo>
                  <a:lnTo>
                    <a:pt x="37" y="55"/>
                  </a:lnTo>
                  <a:lnTo>
                    <a:pt x="35" y="42"/>
                  </a:lnTo>
                  <a:lnTo>
                    <a:pt x="28" y="27"/>
                  </a:lnTo>
                  <a:lnTo>
                    <a:pt x="18" y="13"/>
                  </a:lnTo>
                  <a:lnTo>
                    <a:pt x="9" y="2"/>
                  </a:lnTo>
                  <a:lnTo>
                    <a:pt x="0" y="5"/>
                  </a:lnTo>
                  <a:lnTo>
                    <a:pt x="9" y="2"/>
                  </a:lnTo>
                  <a:lnTo>
                    <a:pt x="5" y="0"/>
                  </a:lnTo>
                  <a:lnTo>
                    <a:pt x="2" y="2"/>
                  </a:lnTo>
                  <a:lnTo>
                    <a:pt x="1" y="5"/>
                  </a:lnTo>
                  <a:lnTo>
                    <a:pt x="2" y="8"/>
                  </a:lnTo>
                  <a:lnTo>
                    <a:pt x="11"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27" name="Freeform 1359"/>
            <p:cNvSpPr>
              <a:spLocks/>
            </p:cNvSpPr>
            <p:nvPr/>
          </p:nvSpPr>
          <p:spPr bwMode="auto">
            <a:xfrm>
              <a:off x="2653" y="3929"/>
              <a:ext cx="9" cy="10"/>
            </a:xfrm>
            <a:custGeom>
              <a:avLst/>
              <a:gdLst>
                <a:gd name="T0" fmla="*/ 0 w 29"/>
                <a:gd name="T1" fmla="*/ 26 h 29"/>
                <a:gd name="T2" fmla="*/ 6 w 29"/>
                <a:gd name="T3" fmla="*/ 29 h 29"/>
                <a:gd name="T4" fmla="*/ 15 w 29"/>
                <a:gd name="T5" fmla="*/ 24 h 29"/>
                <a:gd name="T6" fmla="*/ 22 w 29"/>
                <a:gd name="T7" fmla="*/ 18 h 29"/>
                <a:gd name="T8" fmla="*/ 27 w 29"/>
                <a:gd name="T9" fmla="*/ 9 h 29"/>
                <a:gd name="T10" fmla="*/ 29 w 29"/>
                <a:gd name="T11" fmla="*/ 0 h 29"/>
                <a:gd name="T12" fmla="*/ 18 w 29"/>
                <a:gd name="T13" fmla="*/ 0 h 29"/>
                <a:gd name="T14" fmla="*/ 18 w 29"/>
                <a:gd name="T15" fmla="*/ 7 h 29"/>
                <a:gd name="T16" fmla="*/ 15 w 29"/>
                <a:gd name="T17" fmla="*/ 12 h 29"/>
                <a:gd name="T18" fmla="*/ 11 w 29"/>
                <a:gd name="T19" fmla="*/ 15 h 29"/>
                <a:gd name="T20" fmla="*/ 4 w 29"/>
                <a:gd name="T21" fmla="*/ 20 h 29"/>
                <a:gd name="T22" fmla="*/ 10 w 29"/>
                <a:gd name="T23" fmla="*/ 22 h 29"/>
                <a:gd name="T24" fmla="*/ 4 w 29"/>
                <a:gd name="T25" fmla="*/ 20 h 29"/>
                <a:gd name="T26" fmla="*/ 2 w 29"/>
                <a:gd name="T27" fmla="*/ 22 h 29"/>
                <a:gd name="T28" fmla="*/ 0 w 29"/>
                <a:gd name="T29" fmla="*/ 25 h 29"/>
                <a:gd name="T30" fmla="*/ 3 w 29"/>
                <a:gd name="T31" fmla="*/ 28 h 29"/>
                <a:gd name="T32" fmla="*/ 6 w 29"/>
                <a:gd name="T33" fmla="*/ 29 h 29"/>
                <a:gd name="T34" fmla="*/ 0 w 29"/>
                <a:gd name="T35" fmla="*/ 2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29">
                  <a:moveTo>
                    <a:pt x="0" y="26"/>
                  </a:moveTo>
                  <a:lnTo>
                    <a:pt x="6" y="29"/>
                  </a:lnTo>
                  <a:lnTo>
                    <a:pt x="15" y="24"/>
                  </a:lnTo>
                  <a:lnTo>
                    <a:pt x="22" y="18"/>
                  </a:lnTo>
                  <a:lnTo>
                    <a:pt x="27" y="9"/>
                  </a:lnTo>
                  <a:lnTo>
                    <a:pt x="29" y="0"/>
                  </a:lnTo>
                  <a:lnTo>
                    <a:pt x="18" y="0"/>
                  </a:lnTo>
                  <a:lnTo>
                    <a:pt x="18" y="7"/>
                  </a:lnTo>
                  <a:lnTo>
                    <a:pt x="15" y="12"/>
                  </a:lnTo>
                  <a:lnTo>
                    <a:pt x="11" y="15"/>
                  </a:lnTo>
                  <a:lnTo>
                    <a:pt x="4" y="20"/>
                  </a:lnTo>
                  <a:lnTo>
                    <a:pt x="10" y="22"/>
                  </a:lnTo>
                  <a:lnTo>
                    <a:pt x="4" y="20"/>
                  </a:lnTo>
                  <a:lnTo>
                    <a:pt x="2" y="22"/>
                  </a:lnTo>
                  <a:lnTo>
                    <a:pt x="0" y="25"/>
                  </a:lnTo>
                  <a:lnTo>
                    <a:pt x="3" y="28"/>
                  </a:lnTo>
                  <a:lnTo>
                    <a:pt x="6" y="29"/>
                  </a:lnTo>
                  <a:lnTo>
                    <a:pt x="0" y="2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28" name="Freeform 1360"/>
            <p:cNvSpPr>
              <a:spLocks/>
            </p:cNvSpPr>
            <p:nvPr/>
          </p:nvSpPr>
          <p:spPr bwMode="auto">
            <a:xfrm>
              <a:off x="2638" y="3922"/>
              <a:ext cx="18" cy="16"/>
            </a:xfrm>
            <a:custGeom>
              <a:avLst/>
              <a:gdLst>
                <a:gd name="T0" fmla="*/ 4 w 53"/>
                <a:gd name="T1" fmla="*/ 0 h 47"/>
                <a:gd name="T2" fmla="*/ 4 w 53"/>
                <a:gd name="T3" fmla="*/ 10 h 47"/>
                <a:gd name="T4" fmla="*/ 7 w 53"/>
                <a:gd name="T5" fmla="*/ 11 h 47"/>
                <a:gd name="T6" fmla="*/ 13 w 53"/>
                <a:gd name="T7" fmla="*/ 15 h 47"/>
                <a:gd name="T8" fmla="*/ 18 w 53"/>
                <a:gd name="T9" fmla="*/ 19 h 47"/>
                <a:gd name="T10" fmla="*/ 25 w 53"/>
                <a:gd name="T11" fmla="*/ 26 h 47"/>
                <a:gd name="T12" fmla="*/ 31 w 53"/>
                <a:gd name="T13" fmla="*/ 33 h 47"/>
                <a:gd name="T14" fmla="*/ 37 w 53"/>
                <a:gd name="T15" fmla="*/ 38 h 47"/>
                <a:gd name="T16" fmla="*/ 41 w 53"/>
                <a:gd name="T17" fmla="*/ 44 h 47"/>
                <a:gd name="T18" fmla="*/ 43 w 53"/>
                <a:gd name="T19" fmla="*/ 47 h 47"/>
                <a:gd name="T20" fmla="*/ 53 w 53"/>
                <a:gd name="T21" fmla="*/ 43 h 47"/>
                <a:gd name="T22" fmla="*/ 48 w 53"/>
                <a:gd name="T23" fmla="*/ 37 h 47"/>
                <a:gd name="T24" fmla="*/ 43 w 53"/>
                <a:gd name="T25" fmla="*/ 31 h 47"/>
                <a:gd name="T26" fmla="*/ 38 w 53"/>
                <a:gd name="T27" fmla="*/ 26 h 47"/>
                <a:gd name="T28" fmla="*/ 32 w 53"/>
                <a:gd name="T29" fmla="*/ 19 h 47"/>
                <a:gd name="T30" fmla="*/ 25 w 53"/>
                <a:gd name="T31" fmla="*/ 12 h 47"/>
                <a:gd name="T32" fmla="*/ 17 w 53"/>
                <a:gd name="T33" fmla="*/ 6 h 47"/>
                <a:gd name="T34" fmla="*/ 11 w 53"/>
                <a:gd name="T35" fmla="*/ 2 h 47"/>
                <a:gd name="T36" fmla="*/ 4 w 53"/>
                <a:gd name="T37" fmla="*/ 0 h 47"/>
                <a:gd name="T38" fmla="*/ 4 w 53"/>
                <a:gd name="T39" fmla="*/ 10 h 47"/>
                <a:gd name="T40" fmla="*/ 4 w 53"/>
                <a:gd name="T41" fmla="*/ 0 h 47"/>
                <a:gd name="T42" fmla="*/ 1 w 53"/>
                <a:gd name="T43" fmla="*/ 2 h 47"/>
                <a:gd name="T44" fmla="*/ 0 w 53"/>
                <a:gd name="T45" fmla="*/ 5 h 47"/>
                <a:gd name="T46" fmla="*/ 1 w 53"/>
                <a:gd name="T47" fmla="*/ 8 h 47"/>
                <a:gd name="T48" fmla="*/ 4 w 53"/>
                <a:gd name="T49" fmla="*/ 10 h 47"/>
                <a:gd name="T50" fmla="*/ 4 w 53"/>
                <a:gd name="T5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47">
                  <a:moveTo>
                    <a:pt x="4" y="0"/>
                  </a:moveTo>
                  <a:lnTo>
                    <a:pt x="4" y="10"/>
                  </a:lnTo>
                  <a:lnTo>
                    <a:pt x="7" y="11"/>
                  </a:lnTo>
                  <a:lnTo>
                    <a:pt x="13" y="15"/>
                  </a:lnTo>
                  <a:lnTo>
                    <a:pt x="18" y="19"/>
                  </a:lnTo>
                  <a:lnTo>
                    <a:pt x="25" y="26"/>
                  </a:lnTo>
                  <a:lnTo>
                    <a:pt x="31" y="33"/>
                  </a:lnTo>
                  <a:lnTo>
                    <a:pt x="37" y="38"/>
                  </a:lnTo>
                  <a:lnTo>
                    <a:pt x="41" y="44"/>
                  </a:lnTo>
                  <a:lnTo>
                    <a:pt x="43" y="47"/>
                  </a:lnTo>
                  <a:lnTo>
                    <a:pt x="53" y="43"/>
                  </a:lnTo>
                  <a:lnTo>
                    <a:pt x="48" y="37"/>
                  </a:lnTo>
                  <a:lnTo>
                    <a:pt x="43" y="31"/>
                  </a:lnTo>
                  <a:lnTo>
                    <a:pt x="38" y="26"/>
                  </a:lnTo>
                  <a:lnTo>
                    <a:pt x="32" y="19"/>
                  </a:lnTo>
                  <a:lnTo>
                    <a:pt x="25" y="12"/>
                  </a:lnTo>
                  <a:lnTo>
                    <a:pt x="17" y="6"/>
                  </a:lnTo>
                  <a:lnTo>
                    <a:pt x="11" y="2"/>
                  </a:lnTo>
                  <a:lnTo>
                    <a:pt x="4" y="0"/>
                  </a:lnTo>
                  <a:lnTo>
                    <a:pt x="4" y="10"/>
                  </a:lnTo>
                  <a:lnTo>
                    <a:pt x="4" y="0"/>
                  </a:lnTo>
                  <a:lnTo>
                    <a:pt x="1" y="2"/>
                  </a:lnTo>
                  <a:lnTo>
                    <a:pt x="0" y="5"/>
                  </a:lnTo>
                  <a:lnTo>
                    <a:pt x="1" y="8"/>
                  </a:lnTo>
                  <a:lnTo>
                    <a:pt x="4" y="10"/>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29" name="Freeform 1361"/>
            <p:cNvSpPr>
              <a:spLocks/>
            </p:cNvSpPr>
            <p:nvPr/>
          </p:nvSpPr>
          <p:spPr bwMode="auto">
            <a:xfrm>
              <a:off x="2640" y="3921"/>
              <a:ext cx="94" cy="5"/>
            </a:xfrm>
            <a:custGeom>
              <a:avLst/>
              <a:gdLst>
                <a:gd name="T0" fmla="*/ 274 w 283"/>
                <a:gd name="T1" fmla="*/ 9 h 14"/>
                <a:gd name="T2" fmla="*/ 279 w 283"/>
                <a:gd name="T3" fmla="*/ 3 h 14"/>
                <a:gd name="T4" fmla="*/ 273 w 283"/>
                <a:gd name="T5" fmla="*/ 2 h 14"/>
                <a:gd name="T6" fmla="*/ 263 w 283"/>
                <a:gd name="T7" fmla="*/ 1 h 14"/>
                <a:gd name="T8" fmla="*/ 249 w 283"/>
                <a:gd name="T9" fmla="*/ 1 h 14"/>
                <a:gd name="T10" fmla="*/ 233 w 283"/>
                <a:gd name="T11" fmla="*/ 0 h 14"/>
                <a:gd name="T12" fmla="*/ 215 w 283"/>
                <a:gd name="T13" fmla="*/ 0 h 14"/>
                <a:gd name="T14" fmla="*/ 194 w 283"/>
                <a:gd name="T15" fmla="*/ 0 h 14"/>
                <a:gd name="T16" fmla="*/ 172 w 283"/>
                <a:gd name="T17" fmla="*/ 0 h 14"/>
                <a:gd name="T18" fmla="*/ 150 w 283"/>
                <a:gd name="T19" fmla="*/ 0 h 14"/>
                <a:gd name="T20" fmla="*/ 128 w 283"/>
                <a:gd name="T21" fmla="*/ 0 h 14"/>
                <a:gd name="T22" fmla="*/ 105 w 283"/>
                <a:gd name="T23" fmla="*/ 1 h 14"/>
                <a:gd name="T24" fmla="*/ 83 w 283"/>
                <a:gd name="T25" fmla="*/ 1 h 14"/>
                <a:gd name="T26" fmla="*/ 61 w 283"/>
                <a:gd name="T27" fmla="*/ 1 h 14"/>
                <a:gd name="T28" fmla="*/ 43 w 283"/>
                <a:gd name="T29" fmla="*/ 2 h 14"/>
                <a:gd name="T30" fmla="*/ 26 w 283"/>
                <a:gd name="T31" fmla="*/ 2 h 14"/>
                <a:gd name="T32" fmla="*/ 12 w 283"/>
                <a:gd name="T33" fmla="*/ 2 h 14"/>
                <a:gd name="T34" fmla="*/ 0 w 283"/>
                <a:gd name="T35" fmla="*/ 4 h 14"/>
                <a:gd name="T36" fmla="*/ 0 w 283"/>
                <a:gd name="T37" fmla="*/ 14 h 14"/>
                <a:gd name="T38" fmla="*/ 12 w 283"/>
                <a:gd name="T39" fmla="*/ 14 h 14"/>
                <a:gd name="T40" fmla="*/ 26 w 283"/>
                <a:gd name="T41" fmla="*/ 14 h 14"/>
                <a:gd name="T42" fmla="*/ 43 w 283"/>
                <a:gd name="T43" fmla="*/ 14 h 14"/>
                <a:gd name="T44" fmla="*/ 61 w 283"/>
                <a:gd name="T45" fmla="*/ 12 h 14"/>
                <a:gd name="T46" fmla="*/ 83 w 283"/>
                <a:gd name="T47" fmla="*/ 12 h 14"/>
                <a:gd name="T48" fmla="*/ 105 w 283"/>
                <a:gd name="T49" fmla="*/ 12 h 14"/>
                <a:gd name="T50" fmla="*/ 128 w 283"/>
                <a:gd name="T51" fmla="*/ 11 h 14"/>
                <a:gd name="T52" fmla="*/ 150 w 283"/>
                <a:gd name="T53" fmla="*/ 11 h 14"/>
                <a:gd name="T54" fmla="*/ 172 w 283"/>
                <a:gd name="T55" fmla="*/ 11 h 14"/>
                <a:gd name="T56" fmla="*/ 194 w 283"/>
                <a:gd name="T57" fmla="*/ 11 h 14"/>
                <a:gd name="T58" fmla="*/ 215 w 283"/>
                <a:gd name="T59" fmla="*/ 11 h 14"/>
                <a:gd name="T60" fmla="*/ 233 w 283"/>
                <a:gd name="T61" fmla="*/ 11 h 14"/>
                <a:gd name="T62" fmla="*/ 249 w 283"/>
                <a:gd name="T63" fmla="*/ 12 h 14"/>
                <a:gd name="T64" fmla="*/ 263 w 283"/>
                <a:gd name="T65" fmla="*/ 12 h 14"/>
                <a:gd name="T66" fmla="*/ 273 w 283"/>
                <a:gd name="T67" fmla="*/ 11 h 14"/>
                <a:gd name="T68" fmla="*/ 279 w 283"/>
                <a:gd name="T69" fmla="*/ 12 h 14"/>
                <a:gd name="T70" fmla="*/ 283 w 283"/>
                <a:gd name="T71" fmla="*/ 7 h 14"/>
                <a:gd name="T72" fmla="*/ 279 w 283"/>
                <a:gd name="T73" fmla="*/ 12 h 14"/>
                <a:gd name="T74" fmla="*/ 282 w 283"/>
                <a:gd name="T75" fmla="*/ 11 h 14"/>
                <a:gd name="T76" fmla="*/ 283 w 283"/>
                <a:gd name="T77" fmla="*/ 8 h 14"/>
                <a:gd name="T78" fmla="*/ 282 w 283"/>
                <a:gd name="T79" fmla="*/ 4 h 14"/>
                <a:gd name="T80" fmla="*/ 279 w 283"/>
                <a:gd name="T81" fmla="*/ 3 h 14"/>
                <a:gd name="T82" fmla="*/ 274 w 283"/>
                <a:gd name="T83"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3" h="14">
                  <a:moveTo>
                    <a:pt x="274" y="9"/>
                  </a:moveTo>
                  <a:lnTo>
                    <a:pt x="279" y="3"/>
                  </a:lnTo>
                  <a:lnTo>
                    <a:pt x="273" y="2"/>
                  </a:lnTo>
                  <a:lnTo>
                    <a:pt x="263" y="1"/>
                  </a:lnTo>
                  <a:lnTo>
                    <a:pt x="249" y="1"/>
                  </a:lnTo>
                  <a:lnTo>
                    <a:pt x="233" y="0"/>
                  </a:lnTo>
                  <a:lnTo>
                    <a:pt x="215" y="0"/>
                  </a:lnTo>
                  <a:lnTo>
                    <a:pt x="194" y="0"/>
                  </a:lnTo>
                  <a:lnTo>
                    <a:pt x="172" y="0"/>
                  </a:lnTo>
                  <a:lnTo>
                    <a:pt x="150" y="0"/>
                  </a:lnTo>
                  <a:lnTo>
                    <a:pt x="128" y="0"/>
                  </a:lnTo>
                  <a:lnTo>
                    <a:pt x="105" y="1"/>
                  </a:lnTo>
                  <a:lnTo>
                    <a:pt x="83" y="1"/>
                  </a:lnTo>
                  <a:lnTo>
                    <a:pt x="61" y="1"/>
                  </a:lnTo>
                  <a:lnTo>
                    <a:pt x="43" y="2"/>
                  </a:lnTo>
                  <a:lnTo>
                    <a:pt x="26" y="2"/>
                  </a:lnTo>
                  <a:lnTo>
                    <a:pt x="12" y="2"/>
                  </a:lnTo>
                  <a:lnTo>
                    <a:pt x="0" y="4"/>
                  </a:lnTo>
                  <a:lnTo>
                    <a:pt x="0" y="14"/>
                  </a:lnTo>
                  <a:lnTo>
                    <a:pt x="12" y="14"/>
                  </a:lnTo>
                  <a:lnTo>
                    <a:pt x="26" y="14"/>
                  </a:lnTo>
                  <a:lnTo>
                    <a:pt x="43" y="14"/>
                  </a:lnTo>
                  <a:lnTo>
                    <a:pt x="61" y="12"/>
                  </a:lnTo>
                  <a:lnTo>
                    <a:pt x="83" y="12"/>
                  </a:lnTo>
                  <a:lnTo>
                    <a:pt x="105" y="12"/>
                  </a:lnTo>
                  <a:lnTo>
                    <a:pt x="128" y="11"/>
                  </a:lnTo>
                  <a:lnTo>
                    <a:pt x="150" y="11"/>
                  </a:lnTo>
                  <a:lnTo>
                    <a:pt x="172" y="11"/>
                  </a:lnTo>
                  <a:lnTo>
                    <a:pt x="194" y="11"/>
                  </a:lnTo>
                  <a:lnTo>
                    <a:pt x="215" y="11"/>
                  </a:lnTo>
                  <a:lnTo>
                    <a:pt x="233" y="11"/>
                  </a:lnTo>
                  <a:lnTo>
                    <a:pt x="249" y="12"/>
                  </a:lnTo>
                  <a:lnTo>
                    <a:pt x="263" y="12"/>
                  </a:lnTo>
                  <a:lnTo>
                    <a:pt x="273" y="11"/>
                  </a:lnTo>
                  <a:lnTo>
                    <a:pt x="279" y="12"/>
                  </a:lnTo>
                  <a:lnTo>
                    <a:pt x="283" y="7"/>
                  </a:lnTo>
                  <a:lnTo>
                    <a:pt x="279" y="12"/>
                  </a:lnTo>
                  <a:lnTo>
                    <a:pt x="282" y="11"/>
                  </a:lnTo>
                  <a:lnTo>
                    <a:pt x="283" y="8"/>
                  </a:lnTo>
                  <a:lnTo>
                    <a:pt x="282" y="4"/>
                  </a:lnTo>
                  <a:lnTo>
                    <a:pt x="279" y="3"/>
                  </a:lnTo>
                  <a:lnTo>
                    <a:pt x="274"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30" name="Freeform 1362"/>
            <p:cNvSpPr>
              <a:spLocks/>
            </p:cNvSpPr>
            <p:nvPr/>
          </p:nvSpPr>
          <p:spPr bwMode="auto">
            <a:xfrm>
              <a:off x="2726" y="3917"/>
              <a:ext cx="8" cy="7"/>
            </a:xfrm>
            <a:custGeom>
              <a:avLst/>
              <a:gdLst>
                <a:gd name="T0" fmla="*/ 5 w 23"/>
                <a:gd name="T1" fmla="*/ 0 h 22"/>
                <a:gd name="T2" fmla="*/ 4 w 23"/>
                <a:gd name="T3" fmla="*/ 9 h 22"/>
                <a:gd name="T4" fmla="*/ 9 w 23"/>
                <a:gd name="T5" fmla="*/ 13 h 22"/>
                <a:gd name="T6" fmla="*/ 11 w 23"/>
                <a:gd name="T7" fmla="*/ 14 h 22"/>
                <a:gd name="T8" fmla="*/ 13 w 23"/>
                <a:gd name="T9" fmla="*/ 17 h 22"/>
                <a:gd name="T10" fmla="*/ 14 w 23"/>
                <a:gd name="T11" fmla="*/ 22 h 22"/>
                <a:gd name="T12" fmla="*/ 23 w 23"/>
                <a:gd name="T13" fmla="*/ 20 h 22"/>
                <a:gd name="T14" fmla="*/ 22 w 23"/>
                <a:gd name="T15" fmla="*/ 15 h 22"/>
                <a:gd name="T16" fmla="*/ 20 w 23"/>
                <a:gd name="T17" fmla="*/ 9 h 22"/>
                <a:gd name="T18" fmla="*/ 14 w 23"/>
                <a:gd name="T19" fmla="*/ 4 h 22"/>
                <a:gd name="T20" fmla="*/ 6 w 23"/>
                <a:gd name="T21" fmla="*/ 0 h 22"/>
                <a:gd name="T22" fmla="*/ 5 w 23"/>
                <a:gd name="T23" fmla="*/ 9 h 22"/>
                <a:gd name="T24" fmla="*/ 6 w 23"/>
                <a:gd name="T25" fmla="*/ 0 h 22"/>
                <a:gd name="T26" fmla="*/ 3 w 23"/>
                <a:gd name="T27" fmla="*/ 1 h 22"/>
                <a:gd name="T28" fmla="*/ 0 w 23"/>
                <a:gd name="T29" fmla="*/ 4 h 22"/>
                <a:gd name="T30" fmla="*/ 1 w 23"/>
                <a:gd name="T31" fmla="*/ 7 h 22"/>
                <a:gd name="T32" fmla="*/ 4 w 23"/>
                <a:gd name="T33" fmla="*/ 9 h 22"/>
                <a:gd name="T34" fmla="*/ 5 w 23"/>
                <a:gd name="T3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22">
                  <a:moveTo>
                    <a:pt x="5" y="0"/>
                  </a:moveTo>
                  <a:lnTo>
                    <a:pt x="4" y="9"/>
                  </a:lnTo>
                  <a:lnTo>
                    <a:pt x="9" y="13"/>
                  </a:lnTo>
                  <a:lnTo>
                    <a:pt x="11" y="14"/>
                  </a:lnTo>
                  <a:lnTo>
                    <a:pt x="13" y="17"/>
                  </a:lnTo>
                  <a:lnTo>
                    <a:pt x="14" y="22"/>
                  </a:lnTo>
                  <a:lnTo>
                    <a:pt x="23" y="20"/>
                  </a:lnTo>
                  <a:lnTo>
                    <a:pt x="22" y="15"/>
                  </a:lnTo>
                  <a:lnTo>
                    <a:pt x="20" y="9"/>
                  </a:lnTo>
                  <a:lnTo>
                    <a:pt x="14" y="4"/>
                  </a:lnTo>
                  <a:lnTo>
                    <a:pt x="6" y="0"/>
                  </a:lnTo>
                  <a:lnTo>
                    <a:pt x="5" y="9"/>
                  </a:lnTo>
                  <a:lnTo>
                    <a:pt x="6" y="0"/>
                  </a:lnTo>
                  <a:lnTo>
                    <a:pt x="3" y="1"/>
                  </a:lnTo>
                  <a:lnTo>
                    <a:pt x="0" y="4"/>
                  </a:lnTo>
                  <a:lnTo>
                    <a:pt x="1" y="7"/>
                  </a:lnTo>
                  <a:lnTo>
                    <a:pt x="4" y="9"/>
                  </a:lnTo>
                  <a:lnTo>
                    <a:pt x="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31" name="Freeform 1363"/>
            <p:cNvSpPr>
              <a:spLocks/>
            </p:cNvSpPr>
            <p:nvPr/>
          </p:nvSpPr>
          <p:spPr bwMode="auto">
            <a:xfrm>
              <a:off x="2728" y="3913"/>
              <a:ext cx="68" cy="7"/>
            </a:xfrm>
            <a:custGeom>
              <a:avLst/>
              <a:gdLst>
                <a:gd name="T0" fmla="*/ 205 w 205"/>
                <a:gd name="T1" fmla="*/ 3 h 20"/>
                <a:gd name="T2" fmla="*/ 205 w 205"/>
                <a:gd name="T3" fmla="*/ 3 h 20"/>
                <a:gd name="T4" fmla="*/ 198 w 205"/>
                <a:gd name="T5" fmla="*/ 2 h 20"/>
                <a:gd name="T6" fmla="*/ 189 w 205"/>
                <a:gd name="T7" fmla="*/ 1 h 20"/>
                <a:gd name="T8" fmla="*/ 177 w 205"/>
                <a:gd name="T9" fmla="*/ 0 h 20"/>
                <a:gd name="T10" fmla="*/ 166 w 205"/>
                <a:gd name="T11" fmla="*/ 0 h 20"/>
                <a:gd name="T12" fmla="*/ 152 w 205"/>
                <a:gd name="T13" fmla="*/ 0 h 20"/>
                <a:gd name="T14" fmla="*/ 138 w 205"/>
                <a:gd name="T15" fmla="*/ 0 h 20"/>
                <a:gd name="T16" fmla="*/ 124 w 205"/>
                <a:gd name="T17" fmla="*/ 1 h 20"/>
                <a:gd name="T18" fmla="*/ 109 w 205"/>
                <a:gd name="T19" fmla="*/ 1 h 20"/>
                <a:gd name="T20" fmla="*/ 93 w 205"/>
                <a:gd name="T21" fmla="*/ 3 h 20"/>
                <a:gd name="T22" fmla="*/ 78 w 205"/>
                <a:gd name="T23" fmla="*/ 4 h 20"/>
                <a:gd name="T24" fmla="*/ 63 w 205"/>
                <a:gd name="T25" fmla="*/ 6 h 20"/>
                <a:gd name="T26" fmla="*/ 48 w 205"/>
                <a:gd name="T27" fmla="*/ 7 h 20"/>
                <a:gd name="T28" fmla="*/ 34 w 205"/>
                <a:gd name="T29" fmla="*/ 8 h 20"/>
                <a:gd name="T30" fmla="*/ 22 w 205"/>
                <a:gd name="T31" fmla="*/ 9 h 20"/>
                <a:gd name="T32" fmla="*/ 10 w 205"/>
                <a:gd name="T33" fmla="*/ 10 h 20"/>
                <a:gd name="T34" fmla="*/ 0 w 205"/>
                <a:gd name="T35" fmla="*/ 11 h 20"/>
                <a:gd name="T36" fmla="*/ 0 w 205"/>
                <a:gd name="T37" fmla="*/ 20 h 20"/>
                <a:gd name="T38" fmla="*/ 10 w 205"/>
                <a:gd name="T39" fmla="*/ 19 h 20"/>
                <a:gd name="T40" fmla="*/ 22 w 205"/>
                <a:gd name="T41" fmla="*/ 18 h 20"/>
                <a:gd name="T42" fmla="*/ 34 w 205"/>
                <a:gd name="T43" fmla="*/ 17 h 20"/>
                <a:gd name="T44" fmla="*/ 48 w 205"/>
                <a:gd name="T45" fmla="*/ 16 h 20"/>
                <a:gd name="T46" fmla="*/ 63 w 205"/>
                <a:gd name="T47" fmla="*/ 15 h 20"/>
                <a:gd name="T48" fmla="*/ 78 w 205"/>
                <a:gd name="T49" fmla="*/ 14 h 20"/>
                <a:gd name="T50" fmla="*/ 93 w 205"/>
                <a:gd name="T51" fmla="*/ 12 h 20"/>
                <a:gd name="T52" fmla="*/ 109 w 205"/>
                <a:gd name="T53" fmla="*/ 12 h 20"/>
                <a:gd name="T54" fmla="*/ 124 w 205"/>
                <a:gd name="T55" fmla="*/ 12 h 20"/>
                <a:gd name="T56" fmla="*/ 138 w 205"/>
                <a:gd name="T57" fmla="*/ 11 h 20"/>
                <a:gd name="T58" fmla="*/ 152 w 205"/>
                <a:gd name="T59" fmla="*/ 11 h 20"/>
                <a:gd name="T60" fmla="*/ 166 w 205"/>
                <a:gd name="T61" fmla="*/ 11 h 20"/>
                <a:gd name="T62" fmla="*/ 177 w 205"/>
                <a:gd name="T63" fmla="*/ 11 h 20"/>
                <a:gd name="T64" fmla="*/ 189 w 205"/>
                <a:gd name="T65" fmla="*/ 12 h 20"/>
                <a:gd name="T66" fmla="*/ 198 w 205"/>
                <a:gd name="T67" fmla="*/ 11 h 20"/>
                <a:gd name="T68" fmla="*/ 205 w 205"/>
                <a:gd name="T69" fmla="*/ 12 h 20"/>
                <a:gd name="T70" fmla="*/ 205 w 205"/>
                <a:gd name="T71" fmla="*/ 12 h 20"/>
                <a:gd name="T72" fmla="*/ 205 w 205"/>
                <a:gd name="T73"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5" h="20">
                  <a:moveTo>
                    <a:pt x="205" y="3"/>
                  </a:moveTo>
                  <a:lnTo>
                    <a:pt x="205" y="3"/>
                  </a:lnTo>
                  <a:lnTo>
                    <a:pt x="198" y="2"/>
                  </a:lnTo>
                  <a:lnTo>
                    <a:pt x="189" y="1"/>
                  </a:lnTo>
                  <a:lnTo>
                    <a:pt x="177" y="0"/>
                  </a:lnTo>
                  <a:lnTo>
                    <a:pt x="166" y="0"/>
                  </a:lnTo>
                  <a:lnTo>
                    <a:pt x="152" y="0"/>
                  </a:lnTo>
                  <a:lnTo>
                    <a:pt x="138" y="0"/>
                  </a:lnTo>
                  <a:lnTo>
                    <a:pt x="124" y="1"/>
                  </a:lnTo>
                  <a:lnTo>
                    <a:pt x="109" y="1"/>
                  </a:lnTo>
                  <a:lnTo>
                    <a:pt x="93" y="3"/>
                  </a:lnTo>
                  <a:lnTo>
                    <a:pt x="78" y="4"/>
                  </a:lnTo>
                  <a:lnTo>
                    <a:pt x="63" y="6"/>
                  </a:lnTo>
                  <a:lnTo>
                    <a:pt x="48" y="7"/>
                  </a:lnTo>
                  <a:lnTo>
                    <a:pt x="34" y="8"/>
                  </a:lnTo>
                  <a:lnTo>
                    <a:pt x="22" y="9"/>
                  </a:lnTo>
                  <a:lnTo>
                    <a:pt x="10" y="10"/>
                  </a:lnTo>
                  <a:lnTo>
                    <a:pt x="0" y="11"/>
                  </a:lnTo>
                  <a:lnTo>
                    <a:pt x="0" y="20"/>
                  </a:lnTo>
                  <a:lnTo>
                    <a:pt x="10" y="19"/>
                  </a:lnTo>
                  <a:lnTo>
                    <a:pt x="22" y="18"/>
                  </a:lnTo>
                  <a:lnTo>
                    <a:pt x="34" y="17"/>
                  </a:lnTo>
                  <a:lnTo>
                    <a:pt x="48" y="16"/>
                  </a:lnTo>
                  <a:lnTo>
                    <a:pt x="63" y="15"/>
                  </a:lnTo>
                  <a:lnTo>
                    <a:pt x="78" y="14"/>
                  </a:lnTo>
                  <a:lnTo>
                    <a:pt x="93" y="12"/>
                  </a:lnTo>
                  <a:lnTo>
                    <a:pt x="109" y="12"/>
                  </a:lnTo>
                  <a:lnTo>
                    <a:pt x="124" y="12"/>
                  </a:lnTo>
                  <a:lnTo>
                    <a:pt x="138" y="11"/>
                  </a:lnTo>
                  <a:lnTo>
                    <a:pt x="152" y="11"/>
                  </a:lnTo>
                  <a:lnTo>
                    <a:pt x="166" y="11"/>
                  </a:lnTo>
                  <a:lnTo>
                    <a:pt x="177" y="11"/>
                  </a:lnTo>
                  <a:lnTo>
                    <a:pt x="189" y="12"/>
                  </a:lnTo>
                  <a:lnTo>
                    <a:pt x="198" y="11"/>
                  </a:lnTo>
                  <a:lnTo>
                    <a:pt x="205" y="12"/>
                  </a:lnTo>
                  <a:lnTo>
                    <a:pt x="205" y="12"/>
                  </a:lnTo>
                  <a:lnTo>
                    <a:pt x="205"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32" name="Freeform 1364"/>
            <p:cNvSpPr>
              <a:spLocks/>
            </p:cNvSpPr>
            <p:nvPr/>
          </p:nvSpPr>
          <p:spPr bwMode="auto">
            <a:xfrm>
              <a:off x="2796" y="3914"/>
              <a:ext cx="61" cy="4"/>
            </a:xfrm>
            <a:custGeom>
              <a:avLst/>
              <a:gdLst>
                <a:gd name="T0" fmla="*/ 181 w 181"/>
                <a:gd name="T1" fmla="*/ 0 h 13"/>
                <a:gd name="T2" fmla="*/ 181 w 181"/>
                <a:gd name="T3" fmla="*/ 0 h 13"/>
                <a:gd name="T4" fmla="*/ 167 w 181"/>
                <a:gd name="T5" fmla="*/ 0 h 13"/>
                <a:gd name="T6" fmla="*/ 146 w 181"/>
                <a:gd name="T7" fmla="*/ 0 h 13"/>
                <a:gd name="T8" fmla="*/ 121 w 181"/>
                <a:gd name="T9" fmla="*/ 1 h 13"/>
                <a:gd name="T10" fmla="*/ 94 w 181"/>
                <a:gd name="T11" fmla="*/ 1 h 13"/>
                <a:gd name="T12" fmla="*/ 65 w 181"/>
                <a:gd name="T13" fmla="*/ 1 h 13"/>
                <a:gd name="T14" fmla="*/ 39 w 181"/>
                <a:gd name="T15" fmla="*/ 1 h 13"/>
                <a:gd name="T16" fmla="*/ 17 w 181"/>
                <a:gd name="T17" fmla="*/ 1 h 13"/>
                <a:gd name="T18" fmla="*/ 0 w 181"/>
                <a:gd name="T19" fmla="*/ 0 h 13"/>
                <a:gd name="T20" fmla="*/ 0 w 181"/>
                <a:gd name="T21" fmla="*/ 9 h 13"/>
                <a:gd name="T22" fmla="*/ 17 w 181"/>
                <a:gd name="T23" fmla="*/ 11 h 13"/>
                <a:gd name="T24" fmla="*/ 39 w 181"/>
                <a:gd name="T25" fmla="*/ 13 h 13"/>
                <a:gd name="T26" fmla="*/ 65 w 181"/>
                <a:gd name="T27" fmla="*/ 13 h 13"/>
                <a:gd name="T28" fmla="*/ 94 w 181"/>
                <a:gd name="T29" fmla="*/ 13 h 13"/>
                <a:gd name="T30" fmla="*/ 121 w 181"/>
                <a:gd name="T31" fmla="*/ 13 h 13"/>
                <a:gd name="T32" fmla="*/ 146 w 181"/>
                <a:gd name="T33" fmla="*/ 12 h 13"/>
                <a:gd name="T34" fmla="*/ 167 w 181"/>
                <a:gd name="T35" fmla="*/ 12 h 13"/>
                <a:gd name="T36" fmla="*/ 181 w 181"/>
                <a:gd name="T37" fmla="*/ 9 h 13"/>
                <a:gd name="T38" fmla="*/ 181 w 181"/>
                <a:gd name="T39" fmla="*/ 9 h 13"/>
                <a:gd name="T40" fmla="*/ 181 w 181"/>
                <a:gd name="T4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1" h="13">
                  <a:moveTo>
                    <a:pt x="181" y="0"/>
                  </a:moveTo>
                  <a:lnTo>
                    <a:pt x="181" y="0"/>
                  </a:lnTo>
                  <a:lnTo>
                    <a:pt x="167" y="0"/>
                  </a:lnTo>
                  <a:lnTo>
                    <a:pt x="146" y="0"/>
                  </a:lnTo>
                  <a:lnTo>
                    <a:pt x="121" y="1"/>
                  </a:lnTo>
                  <a:lnTo>
                    <a:pt x="94" y="1"/>
                  </a:lnTo>
                  <a:lnTo>
                    <a:pt x="65" y="1"/>
                  </a:lnTo>
                  <a:lnTo>
                    <a:pt x="39" y="1"/>
                  </a:lnTo>
                  <a:lnTo>
                    <a:pt x="17" y="1"/>
                  </a:lnTo>
                  <a:lnTo>
                    <a:pt x="0" y="0"/>
                  </a:lnTo>
                  <a:lnTo>
                    <a:pt x="0" y="9"/>
                  </a:lnTo>
                  <a:lnTo>
                    <a:pt x="17" y="11"/>
                  </a:lnTo>
                  <a:lnTo>
                    <a:pt x="39" y="13"/>
                  </a:lnTo>
                  <a:lnTo>
                    <a:pt x="65" y="13"/>
                  </a:lnTo>
                  <a:lnTo>
                    <a:pt x="94" y="13"/>
                  </a:lnTo>
                  <a:lnTo>
                    <a:pt x="121" y="13"/>
                  </a:lnTo>
                  <a:lnTo>
                    <a:pt x="146" y="12"/>
                  </a:lnTo>
                  <a:lnTo>
                    <a:pt x="167" y="12"/>
                  </a:lnTo>
                  <a:lnTo>
                    <a:pt x="181" y="9"/>
                  </a:lnTo>
                  <a:lnTo>
                    <a:pt x="181" y="9"/>
                  </a:lnTo>
                  <a:lnTo>
                    <a:pt x="18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33" name="Freeform 1365"/>
            <p:cNvSpPr>
              <a:spLocks/>
            </p:cNvSpPr>
            <p:nvPr/>
          </p:nvSpPr>
          <p:spPr bwMode="auto">
            <a:xfrm>
              <a:off x="2857" y="3910"/>
              <a:ext cx="42" cy="7"/>
            </a:xfrm>
            <a:custGeom>
              <a:avLst/>
              <a:gdLst>
                <a:gd name="T0" fmla="*/ 126 w 126"/>
                <a:gd name="T1" fmla="*/ 4 h 20"/>
                <a:gd name="T2" fmla="*/ 124 w 126"/>
                <a:gd name="T3" fmla="*/ 3 h 20"/>
                <a:gd name="T4" fmla="*/ 115 w 126"/>
                <a:gd name="T5" fmla="*/ 1 h 20"/>
                <a:gd name="T6" fmla="*/ 104 w 126"/>
                <a:gd name="T7" fmla="*/ 0 h 20"/>
                <a:gd name="T8" fmla="*/ 88 w 126"/>
                <a:gd name="T9" fmla="*/ 2 h 20"/>
                <a:gd name="T10" fmla="*/ 68 w 126"/>
                <a:gd name="T11" fmla="*/ 3 h 20"/>
                <a:gd name="T12" fmla="*/ 49 w 126"/>
                <a:gd name="T13" fmla="*/ 6 h 20"/>
                <a:gd name="T14" fmla="*/ 29 w 126"/>
                <a:gd name="T15" fmla="*/ 8 h 20"/>
                <a:gd name="T16" fmla="*/ 12 w 126"/>
                <a:gd name="T17" fmla="*/ 10 h 20"/>
                <a:gd name="T18" fmla="*/ 0 w 126"/>
                <a:gd name="T19" fmla="*/ 11 h 20"/>
                <a:gd name="T20" fmla="*/ 0 w 126"/>
                <a:gd name="T21" fmla="*/ 20 h 20"/>
                <a:gd name="T22" fmla="*/ 12 w 126"/>
                <a:gd name="T23" fmla="*/ 19 h 20"/>
                <a:gd name="T24" fmla="*/ 29 w 126"/>
                <a:gd name="T25" fmla="*/ 17 h 20"/>
                <a:gd name="T26" fmla="*/ 49 w 126"/>
                <a:gd name="T27" fmla="*/ 15 h 20"/>
                <a:gd name="T28" fmla="*/ 68 w 126"/>
                <a:gd name="T29" fmla="*/ 12 h 20"/>
                <a:gd name="T30" fmla="*/ 88 w 126"/>
                <a:gd name="T31" fmla="*/ 11 h 20"/>
                <a:gd name="T32" fmla="*/ 104 w 126"/>
                <a:gd name="T33" fmla="*/ 11 h 20"/>
                <a:gd name="T34" fmla="*/ 115 w 126"/>
                <a:gd name="T35" fmla="*/ 10 h 20"/>
                <a:gd name="T36" fmla="*/ 118 w 126"/>
                <a:gd name="T37" fmla="*/ 10 h 20"/>
                <a:gd name="T38" fmla="*/ 116 w 126"/>
                <a:gd name="T39" fmla="*/ 9 h 20"/>
                <a:gd name="T40" fmla="*/ 126 w 126"/>
                <a:gd name="T41"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6" h="20">
                  <a:moveTo>
                    <a:pt x="126" y="4"/>
                  </a:moveTo>
                  <a:lnTo>
                    <a:pt x="124" y="3"/>
                  </a:lnTo>
                  <a:lnTo>
                    <a:pt x="115" y="1"/>
                  </a:lnTo>
                  <a:lnTo>
                    <a:pt x="104" y="0"/>
                  </a:lnTo>
                  <a:lnTo>
                    <a:pt x="88" y="2"/>
                  </a:lnTo>
                  <a:lnTo>
                    <a:pt x="68" y="3"/>
                  </a:lnTo>
                  <a:lnTo>
                    <a:pt x="49" y="6"/>
                  </a:lnTo>
                  <a:lnTo>
                    <a:pt x="29" y="8"/>
                  </a:lnTo>
                  <a:lnTo>
                    <a:pt x="12" y="10"/>
                  </a:lnTo>
                  <a:lnTo>
                    <a:pt x="0" y="11"/>
                  </a:lnTo>
                  <a:lnTo>
                    <a:pt x="0" y="20"/>
                  </a:lnTo>
                  <a:lnTo>
                    <a:pt x="12" y="19"/>
                  </a:lnTo>
                  <a:lnTo>
                    <a:pt x="29" y="17"/>
                  </a:lnTo>
                  <a:lnTo>
                    <a:pt x="49" y="15"/>
                  </a:lnTo>
                  <a:lnTo>
                    <a:pt x="68" y="12"/>
                  </a:lnTo>
                  <a:lnTo>
                    <a:pt x="88" y="11"/>
                  </a:lnTo>
                  <a:lnTo>
                    <a:pt x="104" y="11"/>
                  </a:lnTo>
                  <a:lnTo>
                    <a:pt x="115" y="10"/>
                  </a:lnTo>
                  <a:lnTo>
                    <a:pt x="118" y="10"/>
                  </a:lnTo>
                  <a:lnTo>
                    <a:pt x="116" y="9"/>
                  </a:lnTo>
                  <a:lnTo>
                    <a:pt x="126"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34" name="Freeform 1366"/>
            <p:cNvSpPr>
              <a:spLocks/>
            </p:cNvSpPr>
            <p:nvPr/>
          </p:nvSpPr>
          <p:spPr bwMode="auto">
            <a:xfrm>
              <a:off x="2887" y="3912"/>
              <a:ext cx="12" cy="12"/>
            </a:xfrm>
            <a:custGeom>
              <a:avLst/>
              <a:gdLst>
                <a:gd name="T0" fmla="*/ 5 w 34"/>
                <a:gd name="T1" fmla="*/ 28 h 37"/>
                <a:gd name="T2" fmla="*/ 8 w 34"/>
                <a:gd name="T3" fmla="*/ 36 h 37"/>
                <a:gd name="T4" fmla="*/ 16 w 34"/>
                <a:gd name="T5" fmla="*/ 29 h 37"/>
                <a:gd name="T6" fmla="*/ 26 w 34"/>
                <a:gd name="T7" fmla="*/ 21 h 37"/>
                <a:gd name="T8" fmla="*/ 34 w 34"/>
                <a:gd name="T9" fmla="*/ 12 h 37"/>
                <a:gd name="T10" fmla="*/ 34 w 34"/>
                <a:gd name="T11" fmla="*/ 0 h 37"/>
                <a:gd name="T12" fmla="*/ 24 w 34"/>
                <a:gd name="T13" fmla="*/ 5 h 37"/>
                <a:gd name="T14" fmla="*/ 24 w 34"/>
                <a:gd name="T15" fmla="*/ 7 h 37"/>
                <a:gd name="T16" fmla="*/ 19 w 34"/>
                <a:gd name="T17" fmla="*/ 14 h 37"/>
                <a:gd name="T18" fmla="*/ 9 w 34"/>
                <a:gd name="T19" fmla="*/ 22 h 37"/>
                <a:gd name="T20" fmla="*/ 1 w 34"/>
                <a:gd name="T21" fmla="*/ 29 h 37"/>
                <a:gd name="T22" fmla="*/ 5 w 34"/>
                <a:gd name="T23" fmla="*/ 37 h 37"/>
                <a:gd name="T24" fmla="*/ 1 w 34"/>
                <a:gd name="T25" fmla="*/ 29 h 37"/>
                <a:gd name="T26" fmla="*/ 0 w 34"/>
                <a:gd name="T27" fmla="*/ 32 h 37"/>
                <a:gd name="T28" fmla="*/ 1 w 34"/>
                <a:gd name="T29" fmla="*/ 36 h 37"/>
                <a:gd name="T30" fmla="*/ 5 w 34"/>
                <a:gd name="T31" fmla="*/ 37 h 37"/>
                <a:gd name="T32" fmla="*/ 8 w 34"/>
                <a:gd name="T33" fmla="*/ 36 h 37"/>
                <a:gd name="T34" fmla="*/ 5 w 34"/>
                <a:gd name="T35" fmla="*/ 2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 h="37">
                  <a:moveTo>
                    <a:pt x="5" y="28"/>
                  </a:moveTo>
                  <a:lnTo>
                    <a:pt x="8" y="36"/>
                  </a:lnTo>
                  <a:lnTo>
                    <a:pt x="16" y="29"/>
                  </a:lnTo>
                  <a:lnTo>
                    <a:pt x="26" y="21"/>
                  </a:lnTo>
                  <a:lnTo>
                    <a:pt x="34" y="12"/>
                  </a:lnTo>
                  <a:lnTo>
                    <a:pt x="34" y="0"/>
                  </a:lnTo>
                  <a:lnTo>
                    <a:pt x="24" y="5"/>
                  </a:lnTo>
                  <a:lnTo>
                    <a:pt x="24" y="7"/>
                  </a:lnTo>
                  <a:lnTo>
                    <a:pt x="19" y="14"/>
                  </a:lnTo>
                  <a:lnTo>
                    <a:pt x="9" y="22"/>
                  </a:lnTo>
                  <a:lnTo>
                    <a:pt x="1" y="29"/>
                  </a:lnTo>
                  <a:lnTo>
                    <a:pt x="5" y="37"/>
                  </a:lnTo>
                  <a:lnTo>
                    <a:pt x="1" y="29"/>
                  </a:lnTo>
                  <a:lnTo>
                    <a:pt x="0" y="32"/>
                  </a:lnTo>
                  <a:lnTo>
                    <a:pt x="1" y="36"/>
                  </a:lnTo>
                  <a:lnTo>
                    <a:pt x="5" y="37"/>
                  </a:lnTo>
                  <a:lnTo>
                    <a:pt x="8" y="36"/>
                  </a:lnTo>
                  <a:lnTo>
                    <a:pt x="5" y="2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35" name="Freeform 1367"/>
            <p:cNvSpPr>
              <a:spLocks/>
            </p:cNvSpPr>
            <p:nvPr/>
          </p:nvSpPr>
          <p:spPr bwMode="auto">
            <a:xfrm>
              <a:off x="2889" y="3919"/>
              <a:ext cx="132" cy="5"/>
            </a:xfrm>
            <a:custGeom>
              <a:avLst/>
              <a:gdLst>
                <a:gd name="T0" fmla="*/ 397 w 397"/>
                <a:gd name="T1" fmla="*/ 3 h 14"/>
                <a:gd name="T2" fmla="*/ 397 w 397"/>
                <a:gd name="T3" fmla="*/ 3 h 14"/>
                <a:gd name="T4" fmla="*/ 388 w 397"/>
                <a:gd name="T5" fmla="*/ 1 h 14"/>
                <a:gd name="T6" fmla="*/ 373 w 397"/>
                <a:gd name="T7" fmla="*/ 1 h 14"/>
                <a:gd name="T8" fmla="*/ 352 w 397"/>
                <a:gd name="T9" fmla="*/ 1 h 14"/>
                <a:gd name="T10" fmla="*/ 328 w 397"/>
                <a:gd name="T11" fmla="*/ 1 h 14"/>
                <a:gd name="T12" fmla="*/ 301 w 397"/>
                <a:gd name="T13" fmla="*/ 1 h 14"/>
                <a:gd name="T14" fmla="*/ 271 w 397"/>
                <a:gd name="T15" fmla="*/ 1 h 14"/>
                <a:gd name="T16" fmla="*/ 239 w 397"/>
                <a:gd name="T17" fmla="*/ 1 h 14"/>
                <a:gd name="T18" fmla="*/ 207 w 397"/>
                <a:gd name="T19" fmla="*/ 0 h 14"/>
                <a:gd name="T20" fmla="*/ 174 w 397"/>
                <a:gd name="T21" fmla="*/ 0 h 14"/>
                <a:gd name="T22" fmla="*/ 141 w 397"/>
                <a:gd name="T23" fmla="*/ 0 h 14"/>
                <a:gd name="T24" fmla="*/ 110 w 397"/>
                <a:gd name="T25" fmla="*/ 0 h 14"/>
                <a:gd name="T26" fmla="*/ 80 w 397"/>
                <a:gd name="T27" fmla="*/ 0 h 14"/>
                <a:gd name="T28" fmla="*/ 54 w 397"/>
                <a:gd name="T29" fmla="*/ 1 h 14"/>
                <a:gd name="T30" fmla="*/ 32 w 397"/>
                <a:gd name="T31" fmla="*/ 1 h 14"/>
                <a:gd name="T32" fmla="*/ 13 w 397"/>
                <a:gd name="T33" fmla="*/ 4 h 14"/>
                <a:gd name="T34" fmla="*/ 0 w 397"/>
                <a:gd name="T35" fmla="*/ 5 h 14"/>
                <a:gd name="T36" fmla="*/ 0 w 397"/>
                <a:gd name="T37" fmla="*/ 14 h 14"/>
                <a:gd name="T38" fmla="*/ 13 w 397"/>
                <a:gd name="T39" fmla="*/ 13 h 14"/>
                <a:gd name="T40" fmla="*/ 32 w 397"/>
                <a:gd name="T41" fmla="*/ 13 h 14"/>
                <a:gd name="T42" fmla="*/ 54 w 397"/>
                <a:gd name="T43" fmla="*/ 13 h 14"/>
                <a:gd name="T44" fmla="*/ 80 w 397"/>
                <a:gd name="T45" fmla="*/ 12 h 14"/>
                <a:gd name="T46" fmla="*/ 110 w 397"/>
                <a:gd name="T47" fmla="*/ 12 h 14"/>
                <a:gd name="T48" fmla="*/ 141 w 397"/>
                <a:gd name="T49" fmla="*/ 12 h 14"/>
                <a:gd name="T50" fmla="*/ 174 w 397"/>
                <a:gd name="T51" fmla="*/ 12 h 14"/>
                <a:gd name="T52" fmla="*/ 207 w 397"/>
                <a:gd name="T53" fmla="*/ 12 h 14"/>
                <a:gd name="T54" fmla="*/ 239 w 397"/>
                <a:gd name="T55" fmla="*/ 13 h 14"/>
                <a:gd name="T56" fmla="*/ 271 w 397"/>
                <a:gd name="T57" fmla="*/ 13 h 14"/>
                <a:gd name="T58" fmla="*/ 301 w 397"/>
                <a:gd name="T59" fmla="*/ 13 h 14"/>
                <a:gd name="T60" fmla="*/ 328 w 397"/>
                <a:gd name="T61" fmla="*/ 13 h 14"/>
                <a:gd name="T62" fmla="*/ 352 w 397"/>
                <a:gd name="T63" fmla="*/ 13 h 14"/>
                <a:gd name="T64" fmla="*/ 373 w 397"/>
                <a:gd name="T65" fmla="*/ 13 h 14"/>
                <a:gd name="T66" fmla="*/ 388 w 397"/>
                <a:gd name="T67" fmla="*/ 13 h 14"/>
                <a:gd name="T68" fmla="*/ 397 w 397"/>
                <a:gd name="T69" fmla="*/ 12 h 14"/>
                <a:gd name="T70" fmla="*/ 397 w 397"/>
                <a:gd name="T71" fmla="*/ 12 h 14"/>
                <a:gd name="T72" fmla="*/ 397 w 397"/>
                <a:gd name="T73"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97" h="14">
                  <a:moveTo>
                    <a:pt x="397" y="3"/>
                  </a:moveTo>
                  <a:lnTo>
                    <a:pt x="397" y="3"/>
                  </a:lnTo>
                  <a:lnTo>
                    <a:pt x="388" y="1"/>
                  </a:lnTo>
                  <a:lnTo>
                    <a:pt x="373" y="1"/>
                  </a:lnTo>
                  <a:lnTo>
                    <a:pt x="352" y="1"/>
                  </a:lnTo>
                  <a:lnTo>
                    <a:pt x="328" y="1"/>
                  </a:lnTo>
                  <a:lnTo>
                    <a:pt x="301" y="1"/>
                  </a:lnTo>
                  <a:lnTo>
                    <a:pt x="271" y="1"/>
                  </a:lnTo>
                  <a:lnTo>
                    <a:pt x="239" y="1"/>
                  </a:lnTo>
                  <a:lnTo>
                    <a:pt x="207" y="0"/>
                  </a:lnTo>
                  <a:lnTo>
                    <a:pt x="174" y="0"/>
                  </a:lnTo>
                  <a:lnTo>
                    <a:pt x="141" y="0"/>
                  </a:lnTo>
                  <a:lnTo>
                    <a:pt x="110" y="0"/>
                  </a:lnTo>
                  <a:lnTo>
                    <a:pt x="80" y="0"/>
                  </a:lnTo>
                  <a:lnTo>
                    <a:pt x="54" y="1"/>
                  </a:lnTo>
                  <a:lnTo>
                    <a:pt x="32" y="1"/>
                  </a:lnTo>
                  <a:lnTo>
                    <a:pt x="13" y="4"/>
                  </a:lnTo>
                  <a:lnTo>
                    <a:pt x="0" y="5"/>
                  </a:lnTo>
                  <a:lnTo>
                    <a:pt x="0" y="14"/>
                  </a:lnTo>
                  <a:lnTo>
                    <a:pt x="13" y="13"/>
                  </a:lnTo>
                  <a:lnTo>
                    <a:pt x="32" y="13"/>
                  </a:lnTo>
                  <a:lnTo>
                    <a:pt x="54" y="13"/>
                  </a:lnTo>
                  <a:lnTo>
                    <a:pt x="80" y="12"/>
                  </a:lnTo>
                  <a:lnTo>
                    <a:pt x="110" y="12"/>
                  </a:lnTo>
                  <a:lnTo>
                    <a:pt x="141" y="12"/>
                  </a:lnTo>
                  <a:lnTo>
                    <a:pt x="174" y="12"/>
                  </a:lnTo>
                  <a:lnTo>
                    <a:pt x="207" y="12"/>
                  </a:lnTo>
                  <a:lnTo>
                    <a:pt x="239" y="13"/>
                  </a:lnTo>
                  <a:lnTo>
                    <a:pt x="271" y="13"/>
                  </a:lnTo>
                  <a:lnTo>
                    <a:pt x="301" y="13"/>
                  </a:lnTo>
                  <a:lnTo>
                    <a:pt x="328" y="13"/>
                  </a:lnTo>
                  <a:lnTo>
                    <a:pt x="352" y="13"/>
                  </a:lnTo>
                  <a:lnTo>
                    <a:pt x="373" y="13"/>
                  </a:lnTo>
                  <a:lnTo>
                    <a:pt x="388" y="13"/>
                  </a:lnTo>
                  <a:lnTo>
                    <a:pt x="397" y="12"/>
                  </a:lnTo>
                  <a:lnTo>
                    <a:pt x="397" y="12"/>
                  </a:lnTo>
                  <a:lnTo>
                    <a:pt x="397"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36" name="Freeform 1368"/>
            <p:cNvSpPr>
              <a:spLocks/>
            </p:cNvSpPr>
            <p:nvPr/>
          </p:nvSpPr>
          <p:spPr bwMode="auto">
            <a:xfrm>
              <a:off x="3021" y="3918"/>
              <a:ext cx="55" cy="5"/>
            </a:xfrm>
            <a:custGeom>
              <a:avLst/>
              <a:gdLst>
                <a:gd name="T0" fmla="*/ 165 w 165"/>
                <a:gd name="T1" fmla="*/ 1 h 15"/>
                <a:gd name="T2" fmla="*/ 164 w 165"/>
                <a:gd name="T3" fmla="*/ 1 h 15"/>
                <a:gd name="T4" fmla="*/ 156 w 165"/>
                <a:gd name="T5" fmla="*/ 0 h 15"/>
                <a:gd name="T6" fmla="*/ 139 w 165"/>
                <a:gd name="T7" fmla="*/ 0 h 15"/>
                <a:gd name="T8" fmla="*/ 117 w 165"/>
                <a:gd name="T9" fmla="*/ 1 h 15"/>
                <a:gd name="T10" fmla="*/ 91 w 165"/>
                <a:gd name="T11" fmla="*/ 1 h 15"/>
                <a:gd name="T12" fmla="*/ 63 w 165"/>
                <a:gd name="T13" fmla="*/ 3 h 15"/>
                <a:gd name="T14" fmla="*/ 38 w 165"/>
                <a:gd name="T15" fmla="*/ 3 h 15"/>
                <a:gd name="T16" fmla="*/ 16 w 165"/>
                <a:gd name="T17" fmla="*/ 3 h 15"/>
                <a:gd name="T18" fmla="*/ 0 w 165"/>
                <a:gd name="T19" fmla="*/ 6 h 15"/>
                <a:gd name="T20" fmla="*/ 0 w 165"/>
                <a:gd name="T21" fmla="*/ 15 h 15"/>
                <a:gd name="T22" fmla="*/ 16 w 165"/>
                <a:gd name="T23" fmla="*/ 15 h 15"/>
                <a:gd name="T24" fmla="*/ 38 w 165"/>
                <a:gd name="T25" fmla="*/ 15 h 15"/>
                <a:gd name="T26" fmla="*/ 63 w 165"/>
                <a:gd name="T27" fmla="*/ 12 h 15"/>
                <a:gd name="T28" fmla="*/ 91 w 165"/>
                <a:gd name="T29" fmla="*/ 12 h 15"/>
                <a:gd name="T30" fmla="*/ 117 w 165"/>
                <a:gd name="T31" fmla="*/ 12 h 15"/>
                <a:gd name="T32" fmla="*/ 139 w 165"/>
                <a:gd name="T33" fmla="*/ 11 h 15"/>
                <a:gd name="T34" fmla="*/ 156 w 165"/>
                <a:gd name="T35" fmla="*/ 11 h 15"/>
                <a:gd name="T36" fmla="*/ 164 w 165"/>
                <a:gd name="T37" fmla="*/ 10 h 15"/>
                <a:gd name="T38" fmla="*/ 163 w 165"/>
                <a:gd name="T39" fmla="*/ 10 h 15"/>
                <a:gd name="T40" fmla="*/ 165 w 165"/>
                <a:gd name="T41"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5" h="15">
                  <a:moveTo>
                    <a:pt x="165" y="1"/>
                  </a:moveTo>
                  <a:lnTo>
                    <a:pt x="164" y="1"/>
                  </a:lnTo>
                  <a:lnTo>
                    <a:pt x="156" y="0"/>
                  </a:lnTo>
                  <a:lnTo>
                    <a:pt x="139" y="0"/>
                  </a:lnTo>
                  <a:lnTo>
                    <a:pt x="117" y="1"/>
                  </a:lnTo>
                  <a:lnTo>
                    <a:pt x="91" y="1"/>
                  </a:lnTo>
                  <a:lnTo>
                    <a:pt x="63" y="3"/>
                  </a:lnTo>
                  <a:lnTo>
                    <a:pt x="38" y="3"/>
                  </a:lnTo>
                  <a:lnTo>
                    <a:pt x="16" y="3"/>
                  </a:lnTo>
                  <a:lnTo>
                    <a:pt x="0" y="6"/>
                  </a:lnTo>
                  <a:lnTo>
                    <a:pt x="0" y="15"/>
                  </a:lnTo>
                  <a:lnTo>
                    <a:pt x="16" y="15"/>
                  </a:lnTo>
                  <a:lnTo>
                    <a:pt x="38" y="15"/>
                  </a:lnTo>
                  <a:lnTo>
                    <a:pt x="63" y="12"/>
                  </a:lnTo>
                  <a:lnTo>
                    <a:pt x="91" y="12"/>
                  </a:lnTo>
                  <a:lnTo>
                    <a:pt x="117" y="12"/>
                  </a:lnTo>
                  <a:lnTo>
                    <a:pt x="139" y="11"/>
                  </a:lnTo>
                  <a:lnTo>
                    <a:pt x="156" y="11"/>
                  </a:lnTo>
                  <a:lnTo>
                    <a:pt x="164" y="10"/>
                  </a:lnTo>
                  <a:lnTo>
                    <a:pt x="163" y="10"/>
                  </a:lnTo>
                  <a:lnTo>
                    <a:pt x="165"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37" name="Freeform 1369"/>
            <p:cNvSpPr>
              <a:spLocks/>
            </p:cNvSpPr>
            <p:nvPr/>
          </p:nvSpPr>
          <p:spPr bwMode="auto">
            <a:xfrm>
              <a:off x="3076" y="3919"/>
              <a:ext cx="37" cy="5"/>
            </a:xfrm>
            <a:custGeom>
              <a:avLst/>
              <a:gdLst>
                <a:gd name="T0" fmla="*/ 101 w 112"/>
                <a:gd name="T1" fmla="*/ 10 h 17"/>
                <a:gd name="T2" fmla="*/ 106 w 112"/>
                <a:gd name="T3" fmla="*/ 6 h 17"/>
                <a:gd name="T4" fmla="*/ 98 w 112"/>
                <a:gd name="T5" fmla="*/ 6 h 17"/>
                <a:gd name="T6" fmla="*/ 85 w 112"/>
                <a:gd name="T7" fmla="*/ 5 h 17"/>
                <a:gd name="T8" fmla="*/ 69 w 112"/>
                <a:gd name="T9" fmla="*/ 5 h 17"/>
                <a:gd name="T10" fmla="*/ 52 w 112"/>
                <a:gd name="T11" fmla="*/ 5 h 17"/>
                <a:gd name="T12" fmla="*/ 35 w 112"/>
                <a:gd name="T13" fmla="*/ 3 h 17"/>
                <a:gd name="T14" fmla="*/ 20 w 112"/>
                <a:gd name="T15" fmla="*/ 2 h 17"/>
                <a:gd name="T16" fmla="*/ 8 w 112"/>
                <a:gd name="T17" fmla="*/ 1 h 17"/>
                <a:gd name="T18" fmla="*/ 2 w 112"/>
                <a:gd name="T19" fmla="*/ 0 h 17"/>
                <a:gd name="T20" fmla="*/ 0 w 112"/>
                <a:gd name="T21" fmla="*/ 9 h 17"/>
                <a:gd name="T22" fmla="*/ 8 w 112"/>
                <a:gd name="T23" fmla="*/ 10 h 17"/>
                <a:gd name="T24" fmla="*/ 20 w 112"/>
                <a:gd name="T25" fmla="*/ 11 h 17"/>
                <a:gd name="T26" fmla="*/ 35 w 112"/>
                <a:gd name="T27" fmla="*/ 13 h 17"/>
                <a:gd name="T28" fmla="*/ 52 w 112"/>
                <a:gd name="T29" fmla="*/ 14 h 17"/>
                <a:gd name="T30" fmla="*/ 69 w 112"/>
                <a:gd name="T31" fmla="*/ 16 h 17"/>
                <a:gd name="T32" fmla="*/ 85 w 112"/>
                <a:gd name="T33" fmla="*/ 16 h 17"/>
                <a:gd name="T34" fmla="*/ 98 w 112"/>
                <a:gd name="T35" fmla="*/ 17 h 17"/>
                <a:gd name="T36" fmla="*/ 106 w 112"/>
                <a:gd name="T37" fmla="*/ 17 h 17"/>
                <a:gd name="T38" fmla="*/ 111 w 112"/>
                <a:gd name="T39" fmla="*/ 13 h 17"/>
                <a:gd name="T40" fmla="*/ 106 w 112"/>
                <a:gd name="T41" fmla="*/ 17 h 17"/>
                <a:gd name="T42" fmla="*/ 110 w 112"/>
                <a:gd name="T43" fmla="*/ 15 h 17"/>
                <a:gd name="T44" fmla="*/ 112 w 112"/>
                <a:gd name="T45" fmla="*/ 11 h 17"/>
                <a:gd name="T46" fmla="*/ 110 w 112"/>
                <a:gd name="T47" fmla="*/ 8 h 17"/>
                <a:gd name="T48" fmla="*/ 106 w 112"/>
                <a:gd name="T49" fmla="*/ 6 h 17"/>
                <a:gd name="T50" fmla="*/ 101 w 112"/>
                <a:gd name="T51" fmla="*/ 1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2" h="17">
                  <a:moveTo>
                    <a:pt x="101" y="10"/>
                  </a:moveTo>
                  <a:lnTo>
                    <a:pt x="106" y="6"/>
                  </a:lnTo>
                  <a:lnTo>
                    <a:pt x="98" y="6"/>
                  </a:lnTo>
                  <a:lnTo>
                    <a:pt x="85" y="5"/>
                  </a:lnTo>
                  <a:lnTo>
                    <a:pt x="69" y="5"/>
                  </a:lnTo>
                  <a:lnTo>
                    <a:pt x="52" y="5"/>
                  </a:lnTo>
                  <a:lnTo>
                    <a:pt x="35" y="3"/>
                  </a:lnTo>
                  <a:lnTo>
                    <a:pt x="20" y="2"/>
                  </a:lnTo>
                  <a:lnTo>
                    <a:pt x="8" y="1"/>
                  </a:lnTo>
                  <a:lnTo>
                    <a:pt x="2" y="0"/>
                  </a:lnTo>
                  <a:lnTo>
                    <a:pt x="0" y="9"/>
                  </a:lnTo>
                  <a:lnTo>
                    <a:pt x="8" y="10"/>
                  </a:lnTo>
                  <a:lnTo>
                    <a:pt x="20" y="11"/>
                  </a:lnTo>
                  <a:lnTo>
                    <a:pt x="35" y="13"/>
                  </a:lnTo>
                  <a:lnTo>
                    <a:pt x="52" y="14"/>
                  </a:lnTo>
                  <a:lnTo>
                    <a:pt x="69" y="16"/>
                  </a:lnTo>
                  <a:lnTo>
                    <a:pt x="85" y="16"/>
                  </a:lnTo>
                  <a:lnTo>
                    <a:pt x="98" y="17"/>
                  </a:lnTo>
                  <a:lnTo>
                    <a:pt x="106" y="17"/>
                  </a:lnTo>
                  <a:lnTo>
                    <a:pt x="111" y="13"/>
                  </a:lnTo>
                  <a:lnTo>
                    <a:pt x="106" y="17"/>
                  </a:lnTo>
                  <a:lnTo>
                    <a:pt x="110" y="15"/>
                  </a:lnTo>
                  <a:lnTo>
                    <a:pt x="112" y="11"/>
                  </a:lnTo>
                  <a:lnTo>
                    <a:pt x="110" y="8"/>
                  </a:lnTo>
                  <a:lnTo>
                    <a:pt x="106" y="6"/>
                  </a:lnTo>
                  <a:lnTo>
                    <a:pt x="101"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38" name="Freeform 1370"/>
            <p:cNvSpPr>
              <a:spLocks/>
            </p:cNvSpPr>
            <p:nvPr/>
          </p:nvSpPr>
          <p:spPr bwMode="auto">
            <a:xfrm>
              <a:off x="3109" y="3910"/>
              <a:ext cx="14" cy="13"/>
            </a:xfrm>
            <a:custGeom>
              <a:avLst/>
              <a:gdLst>
                <a:gd name="T0" fmla="*/ 41 w 41"/>
                <a:gd name="T1" fmla="*/ 0 h 38"/>
                <a:gd name="T2" fmla="*/ 41 w 41"/>
                <a:gd name="T3" fmla="*/ 0 h 38"/>
                <a:gd name="T4" fmla="*/ 33 w 41"/>
                <a:gd name="T5" fmla="*/ 2 h 38"/>
                <a:gd name="T6" fmla="*/ 26 w 41"/>
                <a:gd name="T7" fmla="*/ 4 h 38"/>
                <a:gd name="T8" fmla="*/ 19 w 41"/>
                <a:gd name="T9" fmla="*/ 9 h 38"/>
                <a:gd name="T10" fmla="*/ 14 w 41"/>
                <a:gd name="T11" fmla="*/ 14 h 38"/>
                <a:gd name="T12" fmla="*/ 10 w 41"/>
                <a:gd name="T13" fmla="*/ 18 h 38"/>
                <a:gd name="T14" fmla="*/ 5 w 41"/>
                <a:gd name="T15" fmla="*/ 25 h 38"/>
                <a:gd name="T16" fmla="*/ 3 w 41"/>
                <a:gd name="T17" fmla="*/ 30 h 38"/>
                <a:gd name="T18" fmla="*/ 0 w 41"/>
                <a:gd name="T19" fmla="*/ 35 h 38"/>
                <a:gd name="T20" fmla="*/ 10 w 41"/>
                <a:gd name="T21" fmla="*/ 38 h 38"/>
                <a:gd name="T22" fmla="*/ 12 w 41"/>
                <a:gd name="T23" fmla="*/ 34 h 38"/>
                <a:gd name="T24" fmla="*/ 14 w 41"/>
                <a:gd name="T25" fmla="*/ 30 h 38"/>
                <a:gd name="T26" fmla="*/ 17 w 41"/>
                <a:gd name="T27" fmla="*/ 25 h 38"/>
                <a:gd name="T28" fmla="*/ 21 w 41"/>
                <a:gd name="T29" fmla="*/ 20 h 38"/>
                <a:gd name="T30" fmla="*/ 26 w 41"/>
                <a:gd name="T31" fmla="*/ 16 h 38"/>
                <a:gd name="T32" fmla="*/ 30 w 41"/>
                <a:gd name="T33" fmla="*/ 14 h 38"/>
                <a:gd name="T34" fmla="*/ 35 w 41"/>
                <a:gd name="T35" fmla="*/ 11 h 38"/>
                <a:gd name="T36" fmla="*/ 41 w 41"/>
                <a:gd name="T37" fmla="*/ 11 h 38"/>
                <a:gd name="T38" fmla="*/ 41 w 41"/>
                <a:gd name="T39" fmla="*/ 11 h 38"/>
                <a:gd name="T40" fmla="*/ 41 w 41"/>
                <a:gd name="T4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38">
                  <a:moveTo>
                    <a:pt x="41" y="0"/>
                  </a:moveTo>
                  <a:lnTo>
                    <a:pt x="41" y="0"/>
                  </a:lnTo>
                  <a:lnTo>
                    <a:pt x="33" y="2"/>
                  </a:lnTo>
                  <a:lnTo>
                    <a:pt x="26" y="4"/>
                  </a:lnTo>
                  <a:lnTo>
                    <a:pt x="19" y="9"/>
                  </a:lnTo>
                  <a:lnTo>
                    <a:pt x="14" y="14"/>
                  </a:lnTo>
                  <a:lnTo>
                    <a:pt x="10" y="18"/>
                  </a:lnTo>
                  <a:lnTo>
                    <a:pt x="5" y="25"/>
                  </a:lnTo>
                  <a:lnTo>
                    <a:pt x="3" y="30"/>
                  </a:lnTo>
                  <a:lnTo>
                    <a:pt x="0" y="35"/>
                  </a:lnTo>
                  <a:lnTo>
                    <a:pt x="10" y="38"/>
                  </a:lnTo>
                  <a:lnTo>
                    <a:pt x="12" y="34"/>
                  </a:lnTo>
                  <a:lnTo>
                    <a:pt x="14" y="30"/>
                  </a:lnTo>
                  <a:lnTo>
                    <a:pt x="17" y="25"/>
                  </a:lnTo>
                  <a:lnTo>
                    <a:pt x="21" y="20"/>
                  </a:lnTo>
                  <a:lnTo>
                    <a:pt x="26" y="16"/>
                  </a:lnTo>
                  <a:lnTo>
                    <a:pt x="30" y="14"/>
                  </a:lnTo>
                  <a:lnTo>
                    <a:pt x="35" y="11"/>
                  </a:lnTo>
                  <a:lnTo>
                    <a:pt x="41" y="11"/>
                  </a:lnTo>
                  <a:lnTo>
                    <a:pt x="41" y="11"/>
                  </a:lnTo>
                  <a:lnTo>
                    <a:pt x="4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39" name="Freeform 1371"/>
            <p:cNvSpPr>
              <a:spLocks/>
            </p:cNvSpPr>
            <p:nvPr/>
          </p:nvSpPr>
          <p:spPr bwMode="auto">
            <a:xfrm>
              <a:off x="3123" y="3910"/>
              <a:ext cx="51" cy="4"/>
            </a:xfrm>
            <a:custGeom>
              <a:avLst/>
              <a:gdLst>
                <a:gd name="T0" fmla="*/ 147 w 152"/>
                <a:gd name="T1" fmla="*/ 1 h 12"/>
                <a:gd name="T2" fmla="*/ 147 w 152"/>
                <a:gd name="T3" fmla="*/ 1 h 12"/>
                <a:gd name="T4" fmla="*/ 137 w 152"/>
                <a:gd name="T5" fmla="*/ 1 h 12"/>
                <a:gd name="T6" fmla="*/ 120 w 152"/>
                <a:gd name="T7" fmla="*/ 1 h 12"/>
                <a:gd name="T8" fmla="*/ 98 w 152"/>
                <a:gd name="T9" fmla="*/ 1 h 12"/>
                <a:gd name="T10" fmla="*/ 74 w 152"/>
                <a:gd name="T11" fmla="*/ 1 h 12"/>
                <a:gd name="T12" fmla="*/ 49 w 152"/>
                <a:gd name="T13" fmla="*/ 1 h 12"/>
                <a:gd name="T14" fmla="*/ 27 w 152"/>
                <a:gd name="T15" fmla="*/ 0 h 12"/>
                <a:gd name="T16" fmla="*/ 10 w 152"/>
                <a:gd name="T17" fmla="*/ 0 h 12"/>
                <a:gd name="T18" fmla="*/ 0 w 152"/>
                <a:gd name="T19" fmla="*/ 0 h 12"/>
                <a:gd name="T20" fmla="*/ 0 w 152"/>
                <a:gd name="T21" fmla="*/ 11 h 12"/>
                <a:gd name="T22" fmla="*/ 10 w 152"/>
                <a:gd name="T23" fmla="*/ 11 h 12"/>
                <a:gd name="T24" fmla="*/ 27 w 152"/>
                <a:gd name="T25" fmla="*/ 11 h 12"/>
                <a:gd name="T26" fmla="*/ 49 w 152"/>
                <a:gd name="T27" fmla="*/ 12 h 12"/>
                <a:gd name="T28" fmla="*/ 74 w 152"/>
                <a:gd name="T29" fmla="*/ 12 h 12"/>
                <a:gd name="T30" fmla="*/ 98 w 152"/>
                <a:gd name="T31" fmla="*/ 12 h 12"/>
                <a:gd name="T32" fmla="*/ 120 w 152"/>
                <a:gd name="T33" fmla="*/ 12 h 12"/>
                <a:gd name="T34" fmla="*/ 137 w 152"/>
                <a:gd name="T35" fmla="*/ 12 h 12"/>
                <a:gd name="T36" fmla="*/ 147 w 152"/>
                <a:gd name="T37" fmla="*/ 10 h 12"/>
                <a:gd name="T38" fmla="*/ 147 w 152"/>
                <a:gd name="T39" fmla="*/ 10 h 12"/>
                <a:gd name="T40" fmla="*/ 147 w 152"/>
                <a:gd name="T41" fmla="*/ 10 h 12"/>
                <a:gd name="T42" fmla="*/ 151 w 152"/>
                <a:gd name="T43" fmla="*/ 9 h 12"/>
                <a:gd name="T44" fmla="*/ 152 w 152"/>
                <a:gd name="T45" fmla="*/ 6 h 12"/>
                <a:gd name="T46" fmla="*/ 151 w 152"/>
                <a:gd name="T47" fmla="*/ 2 h 12"/>
                <a:gd name="T48" fmla="*/ 147 w 152"/>
                <a:gd name="T4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2" h="12">
                  <a:moveTo>
                    <a:pt x="147" y="1"/>
                  </a:moveTo>
                  <a:lnTo>
                    <a:pt x="147" y="1"/>
                  </a:lnTo>
                  <a:lnTo>
                    <a:pt x="137" y="1"/>
                  </a:lnTo>
                  <a:lnTo>
                    <a:pt x="120" y="1"/>
                  </a:lnTo>
                  <a:lnTo>
                    <a:pt x="98" y="1"/>
                  </a:lnTo>
                  <a:lnTo>
                    <a:pt x="74" y="1"/>
                  </a:lnTo>
                  <a:lnTo>
                    <a:pt x="49" y="1"/>
                  </a:lnTo>
                  <a:lnTo>
                    <a:pt x="27" y="0"/>
                  </a:lnTo>
                  <a:lnTo>
                    <a:pt x="10" y="0"/>
                  </a:lnTo>
                  <a:lnTo>
                    <a:pt x="0" y="0"/>
                  </a:lnTo>
                  <a:lnTo>
                    <a:pt x="0" y="11"/>
                  </a:lnTo>
                  <a:lnTo>
                    <a:pt x="10" y="11"/>
                  </a:lnTo>
                  <a:lnTo>
                    <a:pt x="27" y="11"/>
                  </a:lnTo>
                  <a:lnTo>
                    <a:pt x="49" y="12"/>
                  </a:lnTo>
                  <a:lnTo>
                    <a:pt x="74" y="12"/>
                  </a:lnTo>
                  <a:lnTo>
                    <a:pt x="98" y="12"/>
                  </a:lnTo>
                  <a:lnTo>
                    <a:pt x="120" y="12"/>
                  </a:lnTo>
                  <a:lnTo>
                    <a:pt x="137" y="12"/>
                  </a:lnTo>
                  <a:lnTo>
                    <a:pt x="147" y="10"/>
                  </a:lnTo>
                  <a:lnTo>
                    <a:pt x="147" y="10"/>
                  </a:lnTo>
                  <a:lnTo>
                    <a:pt x="147" y="10"/>
                  </a:lnTo>
                  <a:lnTo>
                    <a:pt x="151" y="9"/>
                  </a:lnTo>
                  <a:lnTo>
                    <a:pt x="152" y="6"/>
                  </a:lnTo>
                  <a:lnTo>
                    <a:pt x="151" y="2"/>
                  </a:lnTo>
                  <a:lnTo>
                    <a:pt x="147"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40" name="Freeform 1372"/>
            <p:cNvSpPr>
              <a:spLocks/>
            </p:cNvSpPr>
            <p:nvPr/>
          </p:nvSpPr>
          <p:spPr bwMode="auto">
            <a:xfrm>
              <a:off x="3172" y="3909"/>
              <a:ext cx="9" cy="5"/>
            </a:xfrm>
            <a:custGeom>
              <a:avLst/>
              <a:gdLst>
                <a:gd name="T0" fmla="*/ 27 w 28"/>
                <a:gd name="T1" fmla="*/ 5 h 14"/>
                <a:gd name="T2" fmla="*/ 22 w 28"/>
                <a:gd name="T3" fmla="*/ 0 h 14"/>
                <a:gd name="T4" fmla="*/ 17 w 28"/>
                <a:gd name="T5" fmla="*/ 2 h 14"/>
                <a:gd name="T6" fmla="*/ 12 w 28"/>
                <a:gd name="T7" fmla="*/ 3 h 14"/>
                <a:gd name="T8" fmla="*/ 7 w 28"/>
                <a:gd name="T9" fmla="*/ 4 h 14"/>
                <a:gd name="T10" fmla="*/ 0 w 28"/>
                <a:gd name="T11" fmla="*/ 5 h 14"/>
                <a:gd name="T12" fmla="*/ 0 w 28"/>
                <a:gd name="T13" fmla="*/ 14 h 14"/>
                <a:gd name="T14" fmla="*/ 7 w 28"/>
                <a:gd name="T15" fmla="*/ 13 h 14"/>
                <a:gd name="T16" fmla="*/ 14 w 28"/>
                <a:gd name="T17" fmla="*/ 12 h 14"/>
                <a:gd name="T18" fmla="*/ 17 w 28"/>
                <a:gd name="T19" fmla="*/ 11 h 14"/>
                <a:gd name="T20" fmla="*/ 22 w 28"/>
                <a:gd name="T21" fmla="*/ 12 h 14"/>
                <a:gd name="T22" fmla="*/ 17 w 28"/>
                <a:gd name="T23" fmla="*/ 7 h 14"/>
                <a:gd name="T24" fmla="*/ 22 w 28"/>
                <a:gd name="T25" fmla="*/ 12 h 14"/>
                <a:gd name="T26" fmla="*/ 25 w 28"/>
                <a:gd name="T27" fmla="*/ 10 h 14"/>
                <a:gd name="T28" fmla="*/ 28 w 28"/>
                <a:gd name="T29" fmla="*/ 6 h 14"/>
                <a:gd name="T30" fmla="*/ 25 w 28"/>
                <a:gd name="T31" fmla="*/ 3 h 14"/>
                <a:gd name="T32" fmla="*/ 22 w 28"/>
                <a:gd name="T33" fmla="*/ 0 h 14"/>
                <a:gd name="T34" fmla="*/ 27 w 28"/>
                <a:gd name="T35"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 h="14">
                  <a:moveTo>
                    <a:pt x="27" y="5"/>
                  </a:moveTo>
                  <a:lnTo>
                    <a:pt x="22" y="0"/>
                  </a:lnTo>
                  <a:lnTo>
                    <a:pt x="17" y="2"/>
                  </a:lnTo>
                  <a:lnTo>
                    <a:pt x="12" y="3"/>
                  </a:lnTo>
                  <a:lnTo>
                    <a:pt x="7" y="4"/>
                  </a:lnTo>
                  <a:lnTo>
                    <a:pt x="0" y="5"/>
                  </a:lnTo>
                  <a:lnTo>
                    <a:pt x="0" y="14"/>
                  </a:lnTo>
                  <a:lnTo>
                    <a:pt x="7" y="13"/>
                  </a:lnTo>
                  <a:lnTo>
                    <a:pt x="14" y="12"/>
                  </a:lnTo>
                  <a:lnTo>
                    <a:pt x="17" y="11"/>
                  </a:lnTo>
                  <a:lnTo>
                    <a:pt x="22" y="12"/>
                  </a:lnTo>
                  <a:lnTo>
                    <a:pt x="17" y="7"/>
                  </a:lnTo>
                  <a:lnTo>
                    <a:pt x="22" y="12"/>
                  </a:lnTo>
                  <a:lnTo>
                    <a:pt x="25" y="10"/>
                  </a:lnTo>
                  <a:lnTo>
                    <a:pt x="28" y="6"/>
                  </a:lnTo>
                  <a:lnTo>
                    <a:pt x="25" y="3"/>
                  </a:lnTo>
                  <a:lnTo>
                    <a:pt x="22" y="0"/>
                  </a:lnTo>
                  <a:lnTo>
                    <a:pt x="27"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41" name="Freeform 1373"/>
            <p:cNvSpPr>
              <a:spLocks/>
            </p:cNvSpPr>
            <p:nvPr/>
          </p:nvSpPr>
          <p:spPr bwMode="auto">
            <a:xfrm>
              <a:off x="3177" y="3911"/>
              <a:ext cx="4" cy="9"/>
            </a:xfrm>
            <a:custGeom>
              <a:avLst/>
              <a:gdLst>
                <a:gd name="T0" fmla="*/ 6 w 13"/>
                <a:gd name="T1" fmla="*/ 29 h 29"/>
                <a:gd name="T2" fmla="*/ 11 w 13"/>
                <a:gd name="T3" fmla="*/ 24 h 29"/>
                <a:gd name="T4" fmla="*/ 10 w 13"/>
                <a:gd name="T5" fmla="*/ 18 h 29"/>
                <a:gd name="T6" fmla="*/ 11 w 13"/>
                <a:gd name="T7" fmla="*/ 11 h 29"/>
                <a:gd name="T8" fmla="*/ 13 w 13"/>
                <a:gd name="T9" fmla="*/ 6 h 29"/>
                <a:gd name="T10" fmla="*/ 13 w 13"/>
                <a:gd name="T11" fmla="*/ 0 h 29"/>
                <a:gd name="T12" fmla="*/ 3 w 13"/>
                <a:gd name="T13" fmla="*/ 2 h 29"/>
                <a:gd name="T14" fmla="*/ 3 w 13"/>
                <a:gd name="T15" fmla="*/ 6 h 29"/>
                <a:gd name="T16" fmla="*/ 2 w 13"/>
                <a:gd name="T17" fmla="*/ 11 h 29"/>
                <a:gd name="T18" fmla="*/ 1 w 13"/>
                <a:gd name="T19" fmla="*/ 18 h 29"/>
                <a:gd name="T20" fmla="*/ 0 w 13"/>
                <a:gd name="T21" fmla="*/ 24 h 29"/>
                <a:gd name="T22" fmla="*/ 6 w 13"/>
                <a:gd name="T23" fmla="*/ 19 h 29"/>
                <a:gd name="T24" fmla="*/ 0 w 13"/>
                <a:gd name="T25" fmla="*/ 24 h 29"/>
                <a:gd name="T26" fmla="*/ 2 w 13"/>
                <a:gd name="T27" fmla="*/ 27 h 29"/>
                <a:gd name="T28" fmla="*/ 6 w 13"/>
                <a:gd name="T29" fmla="*/ 29 h 29"/>
                <a:gd name="T30" fmla="*/ 9 w 13"/>
                <a:gd name="T31" fmla="*/ 27 h 29"/>
                <a:gd name="T32" fmla="*/ 11 w 13"/>
                <a:gd name="T33" fmla="*/ 24 h 29"/>
                <a:gd name="T34" fmla="*/ 6 w 13"/>
                <a:gd name="T3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29">
                  <a:moveTo>
                    <a:pt x="6" y="29"/>
                  </a:moveTo>
                  <a:lnTo>
                    <a:pt x="11" y="24"/>
                  </a:lnTo>
                  <a:lnTo>
                    <a:pt x="10" y="18"/>
                  </a:lnTo>
                  <a:lnTo>
                    <a:pt x="11" y="11"/>
                  </a:lnTo>
                  <a:lnTo>
                    <a:pt x="13" y="6"/>
                  </a:lnTo>
                  <a:lnTo>
                    <a:pt x="13" y="0"/>
                  </a:lnTo>
                  <a:lnTo>
                    <a:pt x="3" y="2"/>
                  </a:lnTo>
                  <a:lnTo>
                    <a:pt x="3" y="6"/>
                  </a:lnTo>
                  <a:lnTo>
                    <a:pt x="2" y="11"/>
                  </a:lnTo>
                  <a:lnTo>
                    <a:pt x="1" y="18"/>
                  </a:lnTo>
                  <a:lnTo>
                    <a:pt x="0" y="24"/>
                  </a:lnTo>
                  <a:lnTo>
                    <a:pt x="6" y="19"/>
                  </a:lnTo>
                  <a:lnTo>
                    <a:pt x="0" y="24"/>
                  </a:lnTo>
                  <a:lnTo>
                    <a:pt x="2" y="27"/>
                  </a:lnTo>
                  <a:lnTo>
                    <a:pt x="6" y="29"/>
                  </a:lnTo>
                  <a:lnTo>
                    <a:pt x="9" y="27"/>
                  </a:lnTo>
                  <a:lnTo>
                    <a:pt x="11" y="24"/>
                  </a:lnTo>
                  <a:lnTo>
                    <a:pt x="6"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42" name="Freeform 1374"/>
            <p:cNvSpPr>
              <a:spLocks/>
            </p:cNvSpPr>
            <p:nvPr/>
          </p:nvSpPr>
          <p:spPr bwMode="auto">
            <a:xfrm>
              <a:off x="3170" y="3917"/>
              <a:ext cx="9" cy="6"/>
            </a:xfrm>
            <a:custGeom>
              <a:avLst/>
              <a:gdLst>
                <a:gd name="T0" fmla="*/ 12 w 27"/>
                <a:gd name="T1" fmla="*/ 18 h 18"/>
                <a:gd name="T2" fmla="*/ 12 w 27"/>
                <a:gd name="T3" fmla="*/ 18 h 18"/>
                <a:gd name="T4" fmla="*/ 11 w 27"/>
                <a:gd name="T5" fmla="*/ 12 h 18"/>
                <a:gd name="T6" fmla="*/ 9 w 27"/>
                <a:gd name="T7" fmla="*/ 13 h 18"/>
                <a:gd name="T8" fmla="*/ 15 w 27"/>
                <a:gd name="T9" fmla="*/ 12 h 18"/>
                <a:gd name="T10" fmla="*/ 27 w 27"/>
                <a:gd name="T11" fmla="*/ 10 h 18"/>
                <a:gd name="T12" fmla="*/ 27 w 27"/>
                <a:gd name="T13" fmla="*/ 0 h 18"/>
                <a:gd name="T14" fmla="*/ 15 w 27"/>
                <a:gd name="T15" fmla="*/ 3 h 18"/>
                <a:gd name="T16" fmla="*/ 7 w 27"/>
                <a:gd name="T17" fmla="*/ 4 h 18"/>
                <a:gd name="T18" fmla="*/ 1 w 27"/>
                <a:gd name="T19" fmla="*/ 10 h 18"/>
                <a:gd name="T20" fmla="*/ 0 w 27"/>
                <a:gd name="T21" fmla="*/ 18 h 18"/>
                <a:gd name="T22" fmla="*/ 0 w 27"/>
                <a:gd name="T23" fmla="*/ 18 h 18"/>
                <a:gd name="T24" fmla="*/ 12 w 27"/>
                <a:gd name="T25"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18">
                  <a:moveTo>
                    <a:pt x="12" y="18"/>
                  </a:moveTo>
                  <a:lnTo>
                    <a:pt x="12" y="18"/>
                  </a:lnTo>
                  <a:lnTo>
                    <a:pt x="11" y="12"/>
                  </a:lnTo>
                  <a:lnTo>
                    <a:pt x="9" y="13"/>
                  </a:lnTo>
                  <a:lnTo>
                    <a:pt x="15" y="12"/>
                  </a:lnTo>
                  <a:lnTo>
                    <a:pt x="27" y="10"/>
                  </a:lnTo>
                  <a:lnTo>
                    <a:pt x="27" y="0"/>
                  </a:lnTo>
                  <a:lnTo>
                    <a:pt x="15" y="3"/>
                  </a:lnTo>
                  <a:lnTo>
                    <a:pt x="7" y="4"/>
                  </a:lnTo>
                  <a:lnTo>
                    <a:pt x="1" y="10"/>
                  </a:lnTo>
                  <a:lnTo>
                    <a:pt x="0" y="18"/>
                  </a:lnTo>
                  <a:lnTo>
                    <a:pt x="0" y="18"/>
                  </a:lnTo>
                  <a:lnTo>
                    <a:pt x="12"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43" name="Freeform 1375"/>
            <p:cNvSpPr>
              <a:spLocks/>
            </p:cNvSpPr>
            <p:nvPr/>
          </p:nvSpPr>
          <p:spPr bwMode="auto">
            <a:xfrm>
              <a:off x="3170" y="3923"/>
              <a:ext cx="6" cy="8"/>
            </a:xfrm>
            <a:custGeom>
              <a:avLst/>
              <a:gdLst>
                <a:gd name="T0" fmla="*/ 18 w 18"/>
                <a:gd name="T1" fmla="*/ 14 h 24"/>
                <a:gd name="T2" fmla="*/ 16 w 18"/>
                <a:gd name="T3" fmla="*/ 14 h 24"/>
                <a:gd name="T4" fmla="*/ 13 w 18"/>
                <a:gd name="T5" fmla="*/ 12 h 24"/>
                <a:gd name="T6" fmla="*/ 12 w 18"/>
                <a:gd name="T7" fmla="*/ 11 h 24"/>
                <a:gd name="T8" fmla="*/ 11 w 18"/>
                <a:gd name="T9" fmla="*/ 8 h 24"/>
                <a:gd name="T10" fmla="*/ 12 w 18"/>
                <a:gd name="T11" fmla="*/ 0 h 24"/>
                <a:gd name="T12" fmla="*/ 0 w 18"/>
                <a:gd name="T13" fmla="*/ 0 h 24"/>
                <a:gd name="T14" fmla="*/ 1 w 18"/>
                <a:gd name="T15" fmla="*/ 8 h 24"/>
                <a:gd name="T16" fmla="*/ 3 w 18"/>
                <a:gd name="T17" fmla="*/ 16 h 24"/>
                <a:gd name="T18" fmla="*/ 8 w 18"/>
                <a:gd name="T19" fmla="*/ 21 h 24"/>
                <a:gd name="T20" fmla="*/ 16 w 18"/>
                <a:gd name="T21" fmla="*/ 24 h 24"/>
                <a:gd name="T22" fmla="*/ 15 w 18"/>
                <a:gd name="T23" fmla="*/ 24 h 24"/>
                <a:gd name="T24" fmla="*/ 18 w 18"/>
                <a:gd name="T25"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24">
                  <a:moveTo>
                    <a:pt x="18" y="14"/>
                  </a:moveTo>
                  <a:lnTo>
                    <a:pt x="16" y="14"/>
                  </a:lnTo>
                  <a:lnTo>
                    <a:pt x="13" y="12"/>
                  </a:lnTo>
                  <a:lnTo>
                    <a:pt x="12" y="11"/>
                  </a:lnTo>
                  <a:lnTo>
                    <a:pt x="11" y="8"/>
                  </a:lnTo>
                  <a:lnTo>
                    <a:pt x="12" y="0"/>
                  </a:lnTo>
                  <a:lnTo>
                    <a:pt x="0" y="0"/>
                  </a:lnTo>
                  <a:lnTo>
                    <a:pt x="1" y="8"/>
                  </a:lnTo>
                  <a:lnTo>
                    <a:pt x="3" y="16"/>
                  </a:lnTo>
                  <a:lnTo>
                    <a:pt x="8" y="21"/>
                  </a:lnTo>
                  <a:lnTo>
                    <a:pt x="16" y="24"/>
                  </a:lnTo>
                  <a:lnTo>
                    <a:pt x="15" y="24"/>
                  </a:lnTo>
                  <a:lnTo>
                    <a:pt x="18"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44" name="Freeform 1376"/>
            <p:cNvSpPr>
              <a:spLocks/>
            </p:cNvSpPr>
            <p:nvPr/>
          </p:nvSpPr>
          <p:spPr bwMode="auto">
            <a:xfrm>
              <a:off x="3175" y="3928"/>
              <a:ext cx="19" cy="8"/>
            </a:xfrm>
            <a:custGeom>
              <a:avLst/>
              <a:gdLst>
                <a:gd name="T0" fmla="*/ 57 w 57"/>
                <a:gd name="T1" fmla="*/ 14 h 26"/>
                <a:gd name="T2" fmla="*/ 57 w 57"/>
                <a:gd name="T3" fmla="*/ 14 h 26"/>
                <a:gd name="T4" fmla="*/ 52 w 57"/>
                <a:gd name="T5" fmla="*/ 15 h 26"/>
                <a:gd name="T6" fmla="*/ 46 w 57"/>
                <a:gd name="T7" fmla="*/ 13 h 26"/>
                <a:gd name="T8" fmla="*/ 38 w 57"/>
                <a:gd name="T9" fmla="*/ 11 h 26"/>
                <a:gd name="T10" fmla="*/ 29 w 57"/>
                <a:gd name="T11" fmla="*/ 8 h 26"/>
                <a:gd name="T12" fmla="*/ 21 w 57"/>
                <a:gd name="T13" fmla="*/ 6 h 26"/>
                <a:gd name="T14" fmla="*/ 13 w 57"/>
                <a:gd name="T15" fmla="*/ 4 h 26"/>
                <a:gd name="T16" fmla="*/ 7 w 57"/>
                <a:gd name="T17" fmla="*/ 2 h 26"/>
                <a:gd name="T18" fmla="*/ 3 w 57"/>
                <a:gd name="T19" fmla="*/ 0 h 26"/>
                <a:gd name="T20" fmla="*/ 0 w 57"/>
                <a:gd name="T21" fmla="*/ 10 h 26"/>
                <a:gd name="T22" fmla="*/ 5 w 57"/>
                <a:gd name="T23" fmla="*/ 11 h 26"/>
                <a:gd name="T24" fmla="*/ 11 w 57"/>
                <a:gd name="T25" fmla="*/ 13 h 26"/>
                <a:gd name="T26" fmla="*/ 19 w 57"/>
                <a:gd name="T27" fmla="*/ 15 h 26"/>
                <a:gd name="T28" fmla="*/ 27 w 57"/>
                <a:gd name="T29" fmla="*/ 18 h 26"/>
                <a:gd name="T30" fmla="*/ 36 w 57"/>
                <a:gd name="T31" fmla="*/ 20 h 26"/>
                <a:gd name="T32" fmla="*/ 44 w 57"/>
                <a:gd name="T33" fmla="*/ 22 h 26"/>
                <a:gd name="T34" fmla="*/ 52 w 57"/>
                <a:gd name="T35" fmla="*/ 25 h 26"/>
                <a:gd name="T36" fmla="*/ 57 w 57"/>
                <a:gd name="T37" fmla="*/ 26 h 26"/>
                <a:gd name="T38" fmla="*/ 57 w 57"/>
                <a:gd name="T39" fmla="*/ 26 h 26"/>
                <a:gd name="T40" fmla="*/ 57 w 57"/>
                <a:gd name="T41"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 h="26">
                  <a:moveTo>
                    <a:pt x="57" y="14"/>
                  </a:moveTo>
                  <a:lnTo>
                    <a:pt x="57" y="14"/>
                  </a:lnTo>
                  <a:lnTo>
                    <a:pt x="52" y="15"/>
                  </a:lnTo>
                  <a:lnTo>
                    <a:pt x="46" y="13"/>
                  </a:lnTo>
                  <a:lnTo>
                    <a:pt x="38" y="11"/>
                  </a:lnTo>
                  <a:lnTo>
                    <a:pt x="29" y="8"/>
                  </a:lnTo>
                  <a:lnTo>
                    <a:pt x="21" y="6"/>
                  </a:lnTo>
                  <a:lnTo>
                    <a:pt x="13" y="4"/>
                  </a:lnTo>
                  <a:lnTo>
                    <a:pt x="7" y="2"/>
                  </a:lnTo>
                  <a:lnTo>
                    <a:pt x="3" y="0"/>
                  </a:lnTo>
                  <a:lnTo>
                    <a:pt x="0" y="10"/>
                  </a:lnTo>
                  <a:lnTo>
                    <a:pt x="5" y="11"/>
                  </a:lnTo>
                  <a:lnTo>
                    <a:pt x="11" y="13"/>
                  </a:lnTo>
                  <a:lnTo>
                    <a:pt x="19" y="15"/>
                  </a:lnTo>
                  <a:lnTo>
                    <a:pt x="27" y="18"/>
                  </a:lnTo>
                  <a:lnTo>
                    <a:pt x="36" y="20"/>
                  </a:lnTo>
                  <a:lnTo>
                    <a:pt x="44" y="22"/>
                  </a:lnTo>
                  <a:lnTo>
                    <a:pt x="52" y="25"/>
                  </a:lnTo>
                  <a:lnTo>
                    <a:pt x="57" y="26"/>
                  </a:lnTo>
                  <a:lnTo>
                    <a:pt x="57" y="26"/>
                  </a:lnTo>
                  <a:lnTo>
                    <a:pt x="57"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45" name="Freeform 1377"/>
            <p:cNvSpPr>
              <a:spLocks/>
            </p:cNvSpPr>
            <p:nvPr/>
          </p:nvSpPr>
          <p:spPr bwMode="auto">
            <a:xfrm>
              <a:off x="3194" y="3932"/>
              <a:ext cx="6" cy="8"/>
            </a:xfrm>
            <a:custGeom>
              <a:avLst/>
              <a:gdLst>
                <a:gd name="T0" fmla="*/ 11 w 19"/>
                <a:gd name="T1" fmla="*/ 23 h 23"/>
                <a:gd name="T2" fmla="*/ 11 w 19"/>
                <a:gd name="T3" fmla="*/ 23 h 23"/>
                <a:gd name="T4" fmla="*/ 19 w 19"/>
                <a:gd name="T5" fmla="*/ 16 h 23"/>
                <a:gd name="T6" fmla="*/ 18 w 19"/>
                <a:gd name="T7" fmla="*/ 6 h 23"/>
                <a:gd name="T8" fmla="*/ 10 w 19"/>
                <a:gd name="T9" fmla="*/ 3 h 23"/>
                <a:gd name="T10" fmla="*/ 0 w 19"/>
                <a:gd name="T11" fmla="*/ 0 h 23"/>
                <a:gd name="T12" fmla="*/ 0 w 19"/>
                <a:gd name="T13" fmla="*/ 12 h 23"/>
                <a:gd name="T14" fmla="*/ 7 w 19"/>
                <a:gd name="T15" fmla="*/ 12 h 23"/>
                <a:gd name="T16" fmla="*/ 11 w 19"/>
                <a:gd name="T17" fmla="*/ 13 h 23"/>
                <a:gd name="T18" fmla="*/ 10 w 19"/>
                <a:gd name="T19" fmla="*/ 12 h 23"/>
                <a:gd name="T20" fmla="*/ 6 w 19"/>
                <a:gd name="T21" fmla="*/ 14 h 23"/>
                <a:gd name="T22" fmla="*/ 6 w 19"/>
                <a:gd name="T23" fmla="*/ 14 h 23"/>
                <a:gd name="T24" fmla="*/ 11 w 19"/>
                <a:gd name="T2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23">
                  <a:moveTo>
                    <a:pt x="11" y="23"/>
                  </a:moveTo>
                  <a:lnTo>
                    <a:pt x="11" y="23"/>
                  </a:lnTo>
                  <a:lnTo>
                    <a:pt x="19" y="16"/>
                  </a:lnTo>
                  <a:lnTo>
                    <a:pt x="18" y="6"/>
                  </a:lnTo>
                  <a:lnTo>
                    <a:pt x="10" y="3"/>
                  </a:lnTo>
                  <a:lnTo>
                    <a:pt x="0" y="0"/>
                  </a:lnTo>
                  <a:lnTo>
                    <a:pt x="0" y="12"/>
                  </a:lnTo>
                  <a:lnTo>
                    <a:pt x="7" y="12"/>
                  </a:lnTo>
                  <a:lnTo>
                    <a:pt x="11" y="13"/>
                  </a:lnTo>
                  <a:lnTo>
                    <a:pt x="10" y="12"/>
                  </a:lnTo>
                  <a:lnTo>
                    <a:pt x="6" y="14"/>
                  </a:lnTo>
                  <a:lnTo>
                    <a:pt x="6" y="14"/>
                  </a:lnTo>
                  <a:lnTo>
                    <a:pt x="11"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46" name="Freeform 1378"/>
            <p:cNvSpPr>
              <a:spLocks/>
            </p:cNvSpPr>
            <p:nvPr/>
          </p:nvSpPr>
          <p:spPr bwMode="auto">
            <a:xfrm>
              <a:off x="3185" y="3937"/>
              <a:ext cx="12" cy="10"/>
            </a:xfrm>
            <a:custGeom>
              <a:avLst/>
              <a:gdLst>
                <a:gd name="T0" fmla="*/ 8 w 36"/>
                <a:gd name="T1" fmla="*/ 19 h 29"/>
                <a:gd name="T2" fmla="*/ 8 w 36"/>
                <a:gd name="T3" fmla="*/ 19 h 29"/>
                <a:gd name="T4" fmla="*/ 9 w 36"/>
                <a:gd name="T5" fmla="*/ 22 h 29"/>
                <a:gd name="T6" fmla="*/ 9 w 36"/>
                <a:gd name="T7" fmla="*/ 23 h 29"/>
                <a:gd name="T8" fmla="*/ 12 w 36"/>
                <a:gd name="T9" fmla="*/ 22 h 29"/>
                <a:gd name="T10" fmla="*/ 14 w 36"/>
                <a:gd name="T11" fmla="*/ 21 h 29"/>
                <a:gd name="T12" fmla="*/ 20 w 36"/>
                <a:gd name="T13" fmla="*/ 17 h 29"/>
                <a:gd name="T14" fmla="*/ 25 w 36"/>
                <a:gd name="T15" fmla="*/ 15 h 29"/>
                <a:gd name="T16" fmla="*/ 31 w 36"/>
                <a:gd name="T17" fmla="*/ 11 h 29"/>
                <a:gd name="T18" fmla="*/ 36 w 36"/>
                <a:gd name="T19" fmla="*/ 9 h 29"/>
                <a:gd name="T20" fmla="*/ 31 w 36"/>
                <a:gd name="T21" fmla="*/ 0 h 29"/>
                <a:gd name="T22" fmla="*/ 27 w 36"/>
                <a:gd name="T23" fmla="*/ 2 h 29"/>
                <a:gd name="T24" fmla="*/ 21 w 36"/>
                <a:gd name="T25" fmla="*/ 6 h 29"/>
                <a:gd name="T26" fmla="*/ 15 w 36"/>
                <a:gd name="T27" fmla="*/ 8 h 29"/>
                <a:gd name="T28" fmla="*/ 9 w 36"/>
                <a:gd name="T29" fmla="*/ 11 h 29"/>
                <a:gd name="T30" fmla="*/ 5 w 36"/>
                <a:gd name="T31" fmla="*/ 15 h 29"/>
                <a:gd name="T32" fmla="*/ 3 w 36"/>
                <a:gd name="T33" fmla="*/ 18 h 29"/>
                <a:gd name="T34" fmla="*/ 0 w 36"/>
                <a:gd name="T35" fmla="*/ 24 h 29"/>
                <a:gd name="T36" fmla="*/ 6 w 36"/>
                <a:gd name="T37" fmla="*/ 29 h 29"/>
                <a:gd name="T38" fmla="*/ 6 w 36"/>
                <a:gd name="T39" fmla="*/ 29 h 29"/>
                <a:gd name="T40" fmla="*/ 8 w 36"/>
                <a:gd name="T41"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29">
                  <a:moveTo>
                    <a:pt x="8" y="19"/>
                  </a:moveTo>
                  <a:lnTo>
                    <a:pt x="8" y="19"/>
                  </a:lnTo>
                  <a:lnTo>
                    <a:pt x="9" y="22"/>
                  </a:lnTo>
                  <a:lnTo>
                    <a:pt x="9" y="23"/>
                  </a:lnTo>
                  <a:lnTo>
                    <a:pt x="12" y="22"/>
                  </a:lnTo>
                  <a:lnTo>
                    <a:pt x="14" y="21"/>
                  </a:lnTo>
                  <a:lnTo>
                    <a:pt x="20" y="17"/>
                  </a:lnTo>
                  <a:lnTo>
                    <a:pt x="25" y="15"/>
                  </a:lnTo>
                  <a:lnTo>
                    <a:pt x="31" y="11"/>
                  </a:lnTo>
                  <a:lnTo>
                    <a:pt x="36" y="9"/>
                  </a:lnTo>
                  <a:lnTo>
                    <a:pt x="31" y="0"/>
                  </a:lnTo>
                  <a:lnTo>
                    <a:pt x="27" y="2"/>
                  </a:lnTo>
                  <a:lnTo>
                    <a:pt x="21" y="6"/>
                  </a:lnTo>
                  <a:lnTo>
                    <a:pt x="15" y="8"/>
                  </a:lnTo>
                  <a:lnTo>
                    <a:pt x="9" y="11"/>
                  </a:lnTo>
                  <a:lnTo>
                    <a:pt x="5" y="15"/>
                  </a:lnTo>
                  <a:lnTo>
                    <a:pt x="3" y="18"/>
                  </a:lnTo>
                  <a:lnTo>
                    <a:pt x="0" y="24"/>
                  </a:lnTo>
                  <a:lnTo>
                    <a:pt x="6" y="29"/>
                  </a:lnTo>
                  <a:lnTo>
                    <a:pt x="6" y="29"/>
                  </a:lnTo>
                  <a:lnTo>
                    <a:pt x="8" y="1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47" name="Freeform 1379"/>
            <p:cNvSpPr>
              <a:spLocks/>
            </p:cNvSpPr>
            <p:nvPr/>
          </p:nvSpPr>
          <p:spPr bwMode="auto">
            <a:xfrm>
              <a:off x="3187" y="3943"/>
              <a:ext cx="36" cy="5"/>
            </a:xfrm>
            <a:custGeom>
              <a:avLst/>
              <a:gdLst>
                <a:gd name="T0" fmla="*/ 106 w 106"/>
                <a:gd name="T1" fmla="*/ 1 h 14"/>
                <a:gd name="T2" fmla="*/ 106 w 106"/>
                <a:gd name="T3" fmla="*/ 1 h 14"/>
                <a:gd name="T4" fmla="*/ 97 w 106"/>
                <a:gd name="T5" fmla="*/ 0 h 14"/>
                <a:gd name="T6" fmla="*/ 84 w 106"/>
                <a:gd name="T7" fmla="*/ 1 h 14"/>
                <a:gd name="T8" fmla="*/ 68 w 106"/>
                <a:gd name="T9" fmla="*/ 1 h 14"/>
                <a:gd name="T10" fmla="*/ 50 w 106"/>
                <a:gd name="T11" fmla="*/ 1 h 14"/>
                <a:gd name="T12" fmla="*/ 34 w 106"/>
                <a:gd name="T13" fmla="*/ 3 h 14"/>
                <a:gd name="T14" fmla="*/ 19 w 106"/>
                <a:gd name="T15" fmla="*/ 1 h 14"/>
                <a:gd name="T16" fmla="*/ 8 w 106"/>
                <a:gd name="T17" fmla="*/ 3 h 14"/>
                <a:gd name="T18" fmla="*/ 2 w 106"/>
                <a:gd name="T19" fmla="*/ 1 h 14"/>
                <a:gd name="T20" fmla="*/ 0 w 106"/>
                <a:gd name="T21" fmla="*/ 11 h 14"/>
                <a:gd name="T22" fmla="*/ 8 w 106"/>
                <a:gd name="T23" fmla="*/ 12 h 14"/>
                <a:gd name="T24" fmla="*/ 19 w 106"/>
                <a:gd name="T25" fmla="*/ 13 h 14"/>
                <a:gd name="T26" fmla="*/ 34 w 106"/>
                <a:gd name="T27" fmla="*/ 14 h 14"/>
                <a:gd name="T28" fmla="*/ 50 w 106"/>
                <a:gd name="T29" fmla="*/ 13 h 14"/>
                <a:gd name="T30" fmla="*/ 68 w 106"/>
                <a:gd name="T31" fmla="*/ 13 h 14"/>
                <a:gd name="T32" fmla="*/ 84 w 106"/>
                <a:gd name="T33" fmla="*/ 13 h 14"/>
                <a:gd name="T34" fmla="*/ 97 w 106"/>
                <a:gd name="T35" fmla="*/ 12 h 14"/>
                <a:gd name="T36" fmla="*/ 106 w 106"/>
                <a:gd name="T37" fmla="*/ 11 h 14"/>
                <a:gd name="T38" fmla="*/ 106 w 106"/>
                <a:gd name="T39" fmla="*/ 11 h 14"/>
                <a:gd name="T40" fmla="*/ 106 w 106"/>
                <a:gd name="T41"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6" h="14">
                  <a:moveTo>
                    <a:pt x="106" y="1"/>
                  </a:moveTo>
                  <a:lnTo>
                    <a:pt x="106" y="1"/>
                  </a:lnTo>
                  <a:lnTo>
                    <a:pt x="97" y="0"/>
                  </a:lnTo>
                  <a:lnTo>
                    <a:pt x="84" y="1"/>
                  </a:lnTo>
                  <a:lnTo>
                    <a:pt x="68" y="1"/>
                  </a:lnTo>
                  <a:lnTo>
                    <a:pt x="50" y="1"/>
                  </a:lnTo>
                  <a:lnTo>
                    <a:pt x="34" y="3"/>
                  </a:lnTo>
                  <a:lnTo>
                    <a:pt x="19" y="1"/>
                  </a:lnTo>
                  <a:lnTo>
                    <a:pt x="8" y="3"/>
                  </a:lnTo>
                  <a:lnTo>
                    <a:pt x="2" y="1"/>
                  </a:lnTo>
                  <a:lnTo>
                    <a:pt x="0" y="11"/>
                  </a:lnTo>
                  <a:lnTo>
                    <a:pt x="8" y="12"/>
                  </a:lnTo>
                  <a:lnTo>
                    <a:pt x="19" y="13"/>
                  </a:lnTo>
                  <a:lnTo>
                    <a:pt x="34" y="14"/>
                  </a:lnTo>
                  <a:lnTo>
                    <a:pt x="50" y="13"/>
                  </a:lnTo>
                  <a:lnTo>
                    <a:pt x="68" y="13"/>
                  </a:lnTo>
                  <a:lnTo>
                    <a:pt x="84" y="13"/>
                  </a:lnTo>
                  <a:lnTo>
                    <a:pt x="97" y="12"/>
                  </a:lnTo>
                  <a:lnTo>
                    <a:pt x="106" y="11"/>
                  </a:lnTo>
                  <a:lnTo>
                    <a:pt x="106" y="11"/>
                  </a:lnTo>
                  <a:lnTo>
                    <a:pt x="106"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48" name="Freeform 1380"/>
            <p:cNvSpPr>
              <a:spLocks/>
            </p:cNvSpPr>
            <p:nvPr/>
          </p:nvSpPr>
          <p:spPr bwMode="auto">
            <a:xfrm>
              <a:off x="3223" y="3943"/>
              <a:ext cx="34" cy="8"/>
            </a:xfrm>
            <a:custGeom>
              <a:avLst/>
              <a:gdLst>
                <a:gd name="T0" fmla="*/ 102 w 102"/>
                <a:gd name="T1" fmla="*/ 13 h 23"/>
                <a:gd name="T2" fmla="*/ 102 w 102"/>
                <a:gd name="T3" fmla="*/ 13 h 23"/>
                <a:gd name="T4" fmla="*/ 92 w 102"/>
                <a:gd name="T5" fmla="*/ 12 h 23"/>
                <a:gd name="T6" fmla="*/ 79 w 102"/>
                <a:gd name="T7" fmla="*/ 12 h 23"/>
                <a:gd name="T8" fmla="*/ 66 w 102"/>
                <a:gd name="T9" fmla="*/ 10 h 23"/>
                <a:gd name="T10" fmla="*/ 50 w 102"/>
                <a:gd name="T11" fmla="*/ 7 h 23"/>
                <a:gd name="T12" fmla="*/ 35 w 102"/>
                <a:gd name="T13" fmla="*/ 5 h 23"/>
                <a:gd name="T14" fmla="*/ 21 w 102"/>
                <a:gd name="T15" fmla="*/ 3 h 23"/>
                <a:gd name="T16" fmla="*/ 10 w 102"/>
                <a:gd name="T17" fmla="*/ 0 h 23"/>
                <a:gd name="T18" fmla="*/ 0 w 102"/>
                <a:gd name="T19" fmla="*/ 0 h 23"/>
                <a:gd name="T20" fmla="*/ 0 w 102"/>
                <a:gd name="T21" fmla="*/ 10 h 23"/>
                <a:gd name="T22" fmla="*/ 10 w 102"/>
                <a:gd name="T23" fmla="*/ 10 h 23"/>
                <a:gd name="T24" fmla="*/ 21 w 102"/>
                <a:gd name="T25" fmla="*/ 12 h 23"/>
                <a:gd name="T26" fmla="*/ 35 w 102"/>
                <a:gd name="T27" fmla="*/ 14 h 23"/>
                <a:gd name="T28" fmla="*/ 50 w 102"/>
                <a:gd name="T29" fmla="*/ 16 h 23"/>
                <a:gd name="T30" fmla="*/ 66 w 102"/>
                <a:gd name="T31" fmla="*/ 19 h 23"/>
                <a:gd name="T32" fmla="*/ 79 w 102"/>
                <a:gd name="T33" fmla="*/ 21 h 23"/>
                <a:gd name="T34" fmla="*/ 92 w 102"/>
                <a:gd name="T35" fmla="*/ 23 h 23"/>
                <a:gd name="T36" fmla="*/ 102 w 102"/>
                <a:gd name="T37" fmla="*/ 22 h 23"/>
                <a:gd name="T38" fmla="*/ 102 w 102"/>
                <a:gd name="T39" fmla="*/ 22 h 23"/>
                <a:gd name="T40" fmla="*/ 102 w 102"/>
                <a:gd name="T4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2" h="23">
                  <a:moveTo>
                    <a:pt x="102" y="13"/>
                  </a:moveTo>
                  <a:lnTo>
                    <a:pt x="102" y="13"/>
                  </a:lnTo>
                  <a:lnTo>
                    <a:pt x="92" y="12"/>
                  </a:lnTo>
                  <a:lnTo>
                    <a:pt x="79" y="12"/>
                  </a:lnTo>
                  <a:lnTo>
                    <a:pt x="66" y="10"/>
                  </a:lnTo>
                  <a:lnTo>
                    <a:pt x="50" y="7"/>
                  </a:lnTo>
                  <a:lnTo>
                    <a:pt x="35" y="5"/>
                  </a:lnTo>
                  <a:lnTo>
                    <a:pt x="21" y="3"/>
                  </a:lnTo>
                  <a:lnTo>
                    <a:pt x="10" y="0"/>
                  </a:lnTo>
                  <a:lnTo>
                    <a:pt x="0" y="0"/>
                  </a:lnTo>
                  <a:lnTo>
                    <a:pt x="0" y="10"/>
                  </a:lnTo>
                  <a:lnTo>
                    <a:pt x="10" y="10"/>
                  </a:lnTo>
                  <a:lnTo>
                    <a:pt x="21" y="12"/>
                  </a:lnTo>
                  <a:lnTo>
                    <a:pt x="35" y="14"/>
                  </a:lnTo>
                  <a:lnTo>
                    <a:pt x="50" y="16"/>
                  </a:lnTo>
                  <a:lnTo>
                    <a:pt x="66" y="19"/>
                  </a:lnTo>
                  <a:lnTo>
                    <a:pt x="79" y="21"/>
                  </a:lnTo>
                  <a:lnTo>
                    <a:pt x="92" y="23"/>
                  </a:lnTo>
                  <a:lnTo>
                    <a:pt x="102" y="22"/>
                  </a:lnTo>
                  <a:lnTo>
                    <a:pt x="102" y="22"/>
                  </a:lnTo>
                  <a:lnTo>
                    <a:pt x="102"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49" name="Freeform 1381"/>
            <p:cNvSpPr>
              <a:spLocks/>
            </p:cNvSpPr>
            <p:nvPr/>
          </p:nvSpPr>
          <p:spPr bwMode="auto">
            <a:xfrm>
              <a:off x="3257" y="3941"/>
              <a:ext cx="37" cy="10"/>
            </a:xfrm>
            <a:custGeom>
              <a:avLst/>
              <a:gdLst>
                <a:gd name="T0" fmla="*/ 112 w 112"/>
                <a:gd name="T1" fmla="*/ 0 h 30"/>
                <a:gd name="T2" fmla="*/ 112 w 112"/>
                <a:gd name="T3" fmla="*/ 0 h 30"/>
                <a:gd name="T4" fmla="*/ 106 w 112"/>
                <a:gd name="T5" fmla="*/ 3 h 30"/>
                <a:gd name="T6" fmla="*/ 93 w 112"/>
                <a:gd name="T7" fmla="*/ 5 h 30"/>
                <a:gd name="T8" fmla="*/ 78 w 112"/>
                <a:gd name="T9" fmla="*/ 7 h 30"/>
                <a:gd name="T10" fmla="*/ 60 w 112"/>
                <a:gd name="T11" fmla="*/ 11 h 30"/>
                <a:gd name="T12" fmla="*/ 43 w 112"/>
                <a:gd name="T13" fmla="*/ 14 h 30"/>
                <a:gd name="T14" fmla="*/ 25 w 112"/>
                <a:gd name="T15" fmla="*/ 18 h 30"/>
                <a:gd name="T16" fmla="*/ 11 w 112"/>
                <a:gd name="T17" fmla="*/ 20 h 30"/>
                <a:gd name="T18" fmla="*/ 0 w 112"/>
                <a:gd name="T19" fmla="*/ 21 h 30"/>
                <a:gd name="T20" fmla="*/ 0 w 112"/>
                <a:gd name="T21" fmla="*/ 30 h 30"/>
                <a:gd name="T22" fmla="*/ 11 w 112"/>
                <a:gd name="T23" fmla="*/ 29 h 30"/>
                <a:gd name="T24" fmla="*/ 25 w 112"/>
                <a:gd name="T25" fmla="*/ 27 h 30"/>
                <a:gd name="T26" fmla="*/ 43 w 112"/>
                <a:gd name="T27" fmla="*/ 23 h 30"/>
                <a:gd name="T28" fmla="*/ 60 w 112"/>
                <a:gd name="T29" fmla="*/ 20 h 30"/>
                <a:gd name="T30" fmla="*/ 78 w 112"/>
                <a:gd name="T31" fmla="*/ 16 h 30"/>
                <a:gd name="T32" fmla="*/ 93 w 112"/>
                <a:gd name="T33" fmla="*/ 14 h 30"/>
                <a:gd name="T34" fmla="*/ 106 w 112"/>
                <a:gd name="T35" fmla="*/ 12 h 30"/>
                <a:gd name="T36" fmla="*/ 112 w 112"/>
                <a:gd name="T37" fmla="*/ 12 h 30"/>
                <a:gd name="T38" fmla="*/ 112 w 112"/>
                <a:gd name="T39" fmla="*/ 12 h 30"/>
                <a:gd name="T40" fmla="*/ 112 w 112"/>
                <a:gd name="T4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2" h="30">
                  <a:moveTo>
                    <a:pt x="112" y="0"/>
                  </a:moveTo>
                  <a:lnTo>
                    <a:pt x="112" y="0"/>
                  </a:lnTo>
                  <a:lnTo>
                    <a:pt x="106" y="3"/>
                  </a:lnTo>
                  <a:lnTo>
                    <a:pt x="93" y="5"/>
                  </a:lnTo>
                  <a:lnTo>
                    <a:pt x="78" y="7"/>
                  </a:lnTo>
                  <a:lnTo>
                    <a:pt x="60" y="11"/>
                  </a:lnTo>
                  <a:lnTo>
                    <a:pt x="43" y="14"/>
                  </a:lnTo>
                  <a:lnTo>
                    <a:pt x="25" y="18"/>
                  </a:lnTo>
                  <a:lnTo>
                    <a:pt x="11" y="20"/>
                  </a:lnTo>
                  <a:lnTo>
                    <a:pt x="0" y="21"/>
                  </a:lnTo>
                  <a:lnTo>
                    <a:pt x="0" y="30"/>
                  </a:lnTo>
                  <a:lnTo>
                    <a:pt x="11" y="29"/>
                  </a:lnTo>
                  <a:lnTo>
                    <a:pt x="25" y="27"/>
                  </a:lnTo>
                  <a:lnTo>
                    <a:pt x="43" y="23"/>
                  </a:lnTo>
                  <a:lnTo>
                    <a:pt x="60" y="20"/>
                  </a:lnTo>
                  <a:lnTo>
                    <a:pt x="78" y="16"/>
                  </a:lnTo>
                  <a:lnTo>
                    <a:pt x="93" y="14"/>
                  </a:lnTo>
                  <a:lnTo>
                    <a:pt x="106" y="12"/>
                  </a:lnTo>
                  <a:lnTo>
                    <a:pt x="112" y="12"/>
                  </a:lnTo>
                  <a:lnTo>
                    <a:pt x="112" y="12"/>
                  </a:lnTo>
                  <a:lnTo>
                    <a:pt x="11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50" name="Freeform 1382"/>
            <p:cNvSpPr>
              <a:spLocks/>
            </p:cNvSpPr>
            <p:nvPr/>
          </p:nvSpPr>
          <p:spPr bwMode="auto">
            <a:xfrm>
              <a:off x="3294" y="3937"/>
              <a:ext cx="35" cy="8"/>
            </a:xfrm>
            <a:custGeom>
              <a:avLst/>
              <a:gdLst>
                <a:gd name="T0" fmla="*/ 103 w 106"/>
                <a:gd name="T1" fmla="*/ 0 h 24"/>
                <a:gd name="T2" fmla="*/ 99 w 106"/>
                <a:gd name="T3" fmla="*/ 0 h 24"/>
                <a:gd name="T4" fmla="*/ 86 w 106"/>
                <a:gd name="T5" fmla="*/ 6 h 24"/>
                <a:gd name="T6" fmla="*/ 73 w 106"/>
                <a:gd name="T7" fmla="*/ 9 h 24"/>
                <a:gd name="T8" fmla="*/ 58 w 106"/>
                <a:gd name="T9" fmla="*/ 11 h 24"/>
                <a:gd name="T10" fmla="*/ 43 w 106"/>
                <a:gd name="T11" fmla="*/ 12 h 24"/>
                <a:gd name="T12" fmla="*/ 29 w 106"/>
                <a:gd name="T13" fmla="*/ 12 h 24"/>
                <a:gd name="T14" fmla="*/ 16 w 106"/>
                <a:gd name="T15" fmla="*/ 12 h 24"/>
                <a:gd name="T16" fmla="*/ 6 w 106"/>
                <a:gd name="T17" fmla="*/ 12 h 24"/>
                <a:gd name="T18" fmla="*/ 0 w 106"/>
                <a:gd name="T19" fmla="*/ 12 h 24"/>
                <a:gd name="T20" fmla="*/ 0 w 106"/>
                <a:gd name="T21" fmla="*/ 24 h 24"/>
                <a:gd name="T22" fmla="*/ 6 w 106"/>
                <a:gd name="T23" fmla="*/ 24 h 24"/>
                <a:gd name="T24" fmla="*/ 16 w 106"/>
                <a:gd name="T25" fmla="*/ 24 h 24"/>
                <a:gd name="T26" fmla="*/ 29 w 106"/>
                <a:gd name="T27" fmla="*/ 24 h 24"/>
                <a:gd name="T28" fmla="*/ 43 w 106"/>
                <a:gd name="T29" fmla="*/ 22 h 24"/>
                <a:gd name="T30" fmla="*/ 58 w 106"/>
                <a:gd name="T31" fmla="*/ 20 h 24"/>
                <a:gd name="T32" fmla="*/ 73 w 106"/>
                <a:gd name="T33" fmla="*/ 18 h 24"/>
                <a:gd name="T34" fmla="*/ 89 w 106"/>
                <a:gd name="T35" fmla="*/ 15 h 24"/>
                <a:gd name="T36" fmla="*/ 103 w 106"/>
                <a:gd name="T37" fmla="*/ 9 h 24"/>
                <a:gd name="T38" fmla="*/ 99 w 106"/>
                <a:gd name="T39" fmla="*/ 9 h 24"/>
                <a:gd name="T40" fmla="*/ 103 w 106"/>
                <a:gd name="T41" fmla="*/ 9 h 24"/>
                <a:gd name="T42" fmla="*/ 106 w 106"/>
                <a:gd name="T43" fmla="*/ 7 h 24"/>
                <a:gd name="T44" fmla="*/ 106 w 106"/>
                <a:gd name="T45" fmla="*/ 2 h 24"/>
                <a:gd name="T46" fmla="*/ 102 w 106"/>
                <a:gd name="T47" fmla="*/ 0 h 24"/>
                <a:gd name="T48" fmla="*/ 99 w 106"/>
                <a:gd name="T49" fmla="*/ 0 h 24"/>
                <a:gd name="T50" fmla="*/ 103 w 106"/>
                <a:gd name="T5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6" h="24">
                  <a:moveTo>
                    <a:pt x="103" y="0"/>
                  </a:moveTo>
                  <a:lnTo>
                    <a:pt x="99" y="0"/>
                  </a:lnTo>
                  <a:lnTo>
                    <a:pt x="86" y="6"/>
                  </a:lnTo>
                  <a:lnTo>
                    <a:pt x="73" y="9"/>
                  </a:lnTo>
                  <a:lnTo>
                    <a:pt x="58" y="11"/>
                  </a:lnTo>
                  <a:lnTo>
                    <a:pt x="43" y="12"/>
                  </a:lnTo>
                  <a:lnTo>
                    <a:pt x="29" y="12"/>
                  </a:lnTo>
                  <a:lnTo>
                    <a:pt x="16" y="12"/>
                  </a:lnTo>
                  <a:lnTo>
                    <a:pt x="6" y="12"/>
                  </a:lnTo>
                  <a:lnTo>
                    <a:pt x="0" y="12"/>
                  </a:lnTo>
                  <a:lnTo>
                    <a:pt x="0" y="24"/>
                  </a:lnTo>
                  <a:lnTo>
                    <a:pt x="6" y="24"/>
                  </a:lnTo>
                  <a:lnTo>
                    <a:pt x="16" y="24"/>
                  </a:lnTo>
                  <a:lnTo>
                    <a:pt x="29" y="24"/>
                  </a:lnTo>
                  <a:lnTo>
                    <a:pt x="43" y="22"/>
                  </a:lnTo>
                  <a:lnTo>
                    <a:pt x="58" y="20"/>
                  </a:lnTo>
                  <a:lnTo>
                    <a:pt x="73" y="18"/>
                  </a:lnTo>
                  <a:lnTo>
                    <a:pt x="89" y="15"/>
                  </a:lnTo>
                  <a:lnTo>
                    <a:pt x="103" y="9"/>
                  </a:lnTo>
                  <a:lnTo>
                    <a:pt x="99" y="9"/>
                  </a:lnTo>
                  <a:lnTo>
                    <a:pt x="103" y="9"/>
                  </a:lnTo>
                  <a:lnTo>
                    <a:pt x="106" y="7"/>
                  </a:lnTo>
                  <a:lnTo>
                    <a:pt x="106" y="2"/>
                  </a:lnTo>
                  <a:lnTo>
                    <a:pt x="102" y="0"/>
                  </a:lnTo>
                  <a:lnTo>
                    <a:pt x="99" y="0"/>
                  </a:lnTo>
                  <a:lnTo>
                    <a:pt x="10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51" name="Freeform 1383"/>
            <p:cNvSpPr>
              <a:spLocks/>
            </p:cNvSpPr>
            <p:nvPr/>
          </p:nvSpPr>
          <p:spPr bwMode="auto">
            <a:xfrm>
              <a:off x="3327" y="3937"/>
              <a:ext cx="18" cy="6"/>
            </a:xfrm>
            <a:custGeom>
              <a:avLst/>
              <a:gdLst>
                <a:gd name="T0" fmla="*/ 54 w 54"/>
                <a:gd name="T1" fmla="*/ 8 h 19"/>
                <a:gd name="T2" fmla="*/ 54 w 54"/>
                <a:gd name="T3" fmla="*/ 8 h 19"/>
                <a:gd name="T4" fmla="*/ 48 w 54"/>
                <a:gd name="T5" fmla="*/ 8 h 19"/>
                <a:gd name="T6" fmla="*/ 42 w 54"/>
                <a:gd name="T7" fmla="*/ 9 h 19"/>
                <a:gd name="T8" fmla="*/ 35 w 54"/>
                <a:gd name="T9" fmla="*/ 8 h 19"/>
                <a:gd name="T10" fmla="*/ 29 w 54"/>
                <a:gd name="T11" fmla="*/ 8 h 19"/>
                <a:gd name="T12" fmla="*/ 23 w 54"/>
                <a:gd name="T13" fmla="*/ 7 h 19"/>
                <a:gd name="T14" fmla="*/ 17 w 54"/>
                <a:gd name="T15" fmla="*/ 4 h 19"/>
                <a:gd name="T16" fmla="*/ 10 w 54"/>
                <a:gd name="T17" fmla="*/ 2 h 19"/>
                <a:gd name="T18" fmla="*/ 4 w 54"/>
                <a:gd name="T19" fmla="*/ 0 h 19"/>
                <a:gd name="T20" fmla="*/ 0 w 54"/>
                <a:gd name="T21" fmla="*/ 9 h 19"/>
                <a:gd name="T22" fmla="*/ 8 w 54"/>
                <a:gd name="T23" fmla="*/ 11 h 19"/>
                <a:gd name="T24" fmla="*/ 15 w 54"/>
                <a:gd name="T25" fmla="*/ 14 h 19"/>
                <a:gd name="T26" fmla="*/ 21 w 54"/>
                <a:gd name="T27" fmla="*/ 16 h 19"/>
                <a:gd name="T28" fmla="*/ 29 w 54"/>
                <a:gd name="T29" fmla="*/ 17 h 19"/>
                <a:gd name="T30" fmla="*/ 35 w 54"/>
                <a:gd name="T31" fmla="*/ 17 h 19"/>
                <a:gd name="T32" fmla="*/ 42 w 54"/>
                <a:gd name="T33" fmla="*/ 18 h 19"/>
                <a:gd name="T34" fmla="*/ 48 w 54"/>
                <a:gd name="T35" fmla="*/ 19 h 19"/>
                <a:gd name="T36" fmla="*/ 54 w 54"/>
                <a:gd name="T37" fmla="*/ 19 h 19"/>
                <a:gd name="T38" fmla="*/ 54 w 54"/>
                <a:gd name="T39" fmla="*/ 19 h 19"/>
                <a:gd name="T40" fmla="*/ 54 w 54"/>
                <a:gd name="T41"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19">
                  <a:moveTo>
                    <a:pt x="54" y="8"/>
                  </a:moveTo>
                  <a:lnTo>
                    <a:pt x="54" y="8"/>
                  </a:lnTo>
                  <a:lnTo>
                    <a:pt x="48" y="8"/>
                  </a:lnTo>
                  <a:lnTo>
                    <a:pt x="42" y="9"/>
                  </a:lnTo>
                  <a:lnTo>
                    <a:pt x="35" y="8"/>
                  </a:lnTo>
                  <a:lnTo>
                    <a:pt x="29" y="8"/>
                  </a:lnTo>
                  <a:lnTo>
                    <a:pt x="23" y="7"/>
                  </a:lnTo>
                  <a:lnTo>
                    <a:pt x="17" y="4"/>
                  </a:lnTo>
                  <a:lnTo>
                    <a:pt x="10" y="2"/>
                  </a:lnTo>
                  <a:lnTo>
                    <a:pt x="4" y="0"/>
                  </a:lnTo>
                  <a:lnTo>
                    <a:pt x="0" y="9"/>
                  </a:lnTo>
                  <a:lnTo>
                    <a:pt x="8" y="11"/>
                  </a:lnTo>
                  <a:lnTo>
                    <a:pt x="15" y="14"/>
                  </a:lnTo>
                  <a:lnTo>
                    <a:pt x="21" y="16"/>
                  </a:lnTo>
                  <a:lnTo>
                    <a:pt x="29" y="17"/>
                  </a:lnTo>
                  <a:lnTo>
                    <a:pt x="35" y="17"/>
                  </a:lnTo>
                  <a:lnTo>
                    <a:pt x="42" y="18"/>
                  </a:lnTo>
                  <a:lnTo>
                    <a:pt x="48" y="19"/>
                  </a:lnTo>
                  <a:lnTo>
                    <a:pt x="54" y="19"/>
                  </a:lnTo>
                  <a:lnTo>
                    <a:pt x="54" y="19"/>
                  </a:lnTo>
                  <a:lnTo>
                    <a:pt x="54"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52" name="Freeform 1384"/>
            <p:cNvSpPr>
              <a:spLocks/>
            </p:cNvSpPr>
            <p:nvPr/>
          </p:nvSpPr>
          <p:spPr bwMode="auto">
            <a:xfrm>
              <a:off x="3345" y="3938"/>
              <a:ext cx="21" cy="5"/>
            </a:xfrm>
            <a:custGeom>
              <a:avLst/>
              <a:gdLst>
                <a:gd name="T0" fmla="*/ 62 w 62"/>
                <a:gd name="T1" fmla="*/ 2 h 15"/>
                <a:gd name="T2" fmla="*/ 60 w 62"/>
                <a:gd name="T3" fmla="*/ 2 h 15"/>
                <a:gd name="T4" fmla="*/ 56 w 62"/>
                <a:gd name="T5" fmla="*/ 0 h 15"/>
                <a:gd name="T6" fmla="*/ 49 w 62"/>
                <a:gd name="T7" fmla="*/ 2 h 15"/>
                <a:gd name="T8" fmla="*/ 41 w 62"/>
                <a:gd name="T9" fmla="*/ 3 h 15"/>
                <a:gd name="T10" fmla="*/ 32 w 62"/>
                <a:gd name="T11" fmla="*/ 3 h 15"/>
                <a:gd name="T12" fmla="*/ 23 w 62"/>
                <a:gd name="T13" fmla="*/ 4 h 15"/>
                <a:gd name="T14" fmla="*/ 13 w 62"/>
                <a:gd name="T15" fmla="*/ 4 h 15"/>
                <a:gd name="T16" fmla="*/ 5 w 62"/>
                <a:gd name="T17" fmla="*/ 5 h 15"/>
                <a:gd name="T18" fmla="*/ 0 w 62"/>
                <a:gd name="T19" fmla="*/ 4 h 15"/>
                <a:gd name="T20" fmla="*/ 0 w 62"/>
                <a:gd name="T21" fmla="*/ 15 h 15"/>
                <a:gd name="T22" fmla="*/ 5 w 62"/>
                <a:gd name="T23" fmla="*/ 14 h 15"/>
                <a:gd name="T24" fmla="*/ 13 w 62"/>
                <a:gd name="T25" fmla="*/ 13 h 15"/>
                <a:gd name="T26" fmla="*/ 23 w 62"/>
                <a:gd name="T27" fmla="*/ 13 h 15"/>
                <a:gd name="T28" fmla="*/ 32 w 62"/>
                <a:gd name="T29" fmla="*/ 12 h 15"/>
                <a:gd name="T30" fmla="*/ 41 w 62"/>
                <a:gd name="T31" fmla="*/ 12 h 15"/>
                <a:gd name="T32" fmla="*/ 49 w 62"/>
                <a:gd name="T33" fmla="*/ 11 h 15"/>
                <a:gd name="T34" fmla="*/ 56 w 62"/>
                <a:gd name="T35" fmla="*/ 12 h 15"/>
                <a:gd name="T36" fmla="*/ 60 w 62"/>
                <a:gd name="T37" fmla="*/ 11 h 15"/>
                <a:gd name="T38" fmla="*/ 59 w 62"/>
                <a:gd name="T39" fmla="*/ 11 h 15"/>
                <a:gd name="T40" fmla="*/ 62 w 62"/>
                <a:gd name="T41"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15">
                  <a:moveTo>
                    <a:pt x="62" y="2"/>
                  </a:moveTo>
                  <a:lnTo>
                    <a:pt x="60" y="2"/>
                  </a:lnTo>
                  <a:lnTo>
                    <a:pt x="56" y="0"/>
                  </a:lnTo>
                  <a:lnTo>
                    <a:pt x="49" y="2"/>
                  </a:lnTo>
                  <a:lnTo>
                    <a:pt x="41" y="3"/>
                  </a:lnTo>
                  <a:lnTo>
                    <a:pt x="32" y="3"/>
                  </a:lnTo>
                  <a:lnTo>
                    <a:pt x="23" y="4"/>
                  </a:lnTo>
                  <a:lnTo>
                    <a:pt x="13" y="4"/>
                  </a:lnTo>
                  <a:lnTo>
                    <a:pt x="5" y="5"/>
                  </a:lnTo>
                  <a:lnTo>
                    <a:pt x="0" y="4"/>
                  </a:lnTo>
                  <a:lnTo>
                    <a:pt x="0" y="15"/>
                  </a:lnTo>
                  <a:lnTo>
                    <a:pt x="5" y="14"/>
                  </a:lnTo>
                  <a:lnTo>
                    <a:pt x="13" y="13"/>
                  </a:lnTo>
                  <a:lnTo>
                    <a:pt x="23" y="13"/>
                  </a:lnTo>
                  <a:lnTo>
                    <a:pt x="32" y="12"/>
                  </a:lnTo>
                  <a:lnTo>
                    <a:pt x="41" y="12"/>
                  </a:lnTo>
                  <a:lnTo>
                    <a:pt x="49" y="11"/>
                  </a:lnTo>
                  <a:lnTo>
                    <a:pt x="56" y="12"/>
                  </a:lnTo>
                  <a:lnTo>
                    <a:pt x="60" y="11"/>
                  </a:lnTo>
                  <a:lnTo>
                    <a:pt x="59" y="11"/>
                  </a:lnTo>
                  <a:lnTo>
                    <a:pt x="62"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53" name="Freeform 1385"/>
            <p:cNvSpPr>
              <a:spLocks/>
            </p:cNvSpPr>
            <p:nvPr/>
          </p:nvSpPr>
          <p:spPr bwMode="auto">
            <a:xfrm>
              <a:off x="3365" y="3939"/>
              <a:ext cx="23" cy="6"/>
            </a:xfrm>
            <a:custGeom>
              <a:avLst/>
              <a:gdLst>
                <a:gd name="T0" fmla="*/ 71 w 71"/>
                <a:gd name="T1" fmla="*/ 9 h 20"/>
                <a:gd name="T2" fmla="*/ 71 w 71"/>
                <a:gd name="T3" fmla="*/ 9 h 20"/>
                <a:gd name="T4" fmla="*/ 62 w 71"/>
                <a:gd name="T5" fmla="*/ 9 h 20"/>
                <a:gd name="T6" fmla="*/ 52 w 71"/>
                <a:gd name="T7" fmla="*/ 9 h 20"/>
                <a:gd name="T8" fmla="*/ 41 w 71"/>
                <a:gd name="T9" fmla="*/ 8 h 20"/>
                <a:gd name="T10" fmla="*/ 31 w 71"/>
                <a:gd name="T11" fmla="*/ 5 h 20"/>
                <a:gd name="T12" fmla="*/ 21 w 71"/>
                <a:gd name="T13" fmla="*/ 4 h 20"/>
                <a:gd name="T14" fmla="*/ 14 w 71"/>
                <a:gd name="T15" fmla="*/ 2 h 20"/>
                <a:gd name="T16" fmla="*/ 6 w 71"/>
                <a:gd name="T17" fmla="*/ 1 h 20"/>
                <a:gd name="T18" fmla="*/ 3 w 71"/>
                <a:gd name="T19" fmla="*/ 0 h 20"/>
                <a:gd name="T20" fmla="*/ 0 w 71"/>
                <a:gd name="T21" fmla="*/ 9 h 20"/>
                <a:gd name="T22" fmla="*/ 6 w 71"/>
                <a:gd name="T23" fmla="*/ 10 h 20"/>
                <a:gd name="T24" fmla="*/ 12 w 71"/>
                <a:gd name="T25" fmla="*/ 11 h 20"/>
                <a:gd name="T26" fmla="*/ 21 w 71"/>
                <a:gd name="T27" fmla="*/ 13 h 20"/>
                <a:gd name="T28" fmla="*/ 31 w 71"/>
                <a:gd name="T29" fmla="*/ 14 h 20"/>
                <a:gd name="T30" fmla="*/ 41 w 71"/>
                <a:gd name="T31" fmla="*/ 17 h 20"/>
                <a:gd name="T32" fmla="*/ 52 w 71"/>
                <a:gd name="T33" fmla="*/ 18 h 20"/>
                <a:gd name="T34" fmla="*/ 62 w 71"/>
                <a:gd name="T35" fmla="*/ 20 h 20"/>
                <a:gd name="T36" fmla="*/ 71 w 71"/>
                <a:gd name="T37" fmla="*/ 20 h 20"/>
                <a:gd name="T38" fmla="*/ 71 w 71"/>
                <a:gd name="T39" fmla="*/ 20 h 20"/>
                <a:gd name="T40" fmla="*/ 71 w 71"/>
                <a:gd name="T41"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 h="20">
                  <a:moveTo>
                    <a:pt x="71" y="9"/>
                  </a:moveTo>
                  <a:lnTo>
                    <a:pt x="71" y="9"/>
                  </a:lnTo>
                  <a:lnTo>
                    <a:pt x="62" y="9"/>
                  </a:lnTo>
                  <a:lnTo>
                    <a:pt x="52" y="9"/>
                  </a:lnTo>
                  <a:lnTo>
                    <a:pt x="41" y="8"/>
                  </a:lnTo>
                  <a:lnTo>
                    <a:pt x="31" y="5"/>
                  </a:lnTo>
                  <a:lnTo>
                    <a:pt x="21" y="4"/>
                  </a:lnTo>
                  <a:lnTo>
                    <a:pt x="14" y="2"/>
                  </a:lnTo>
                  <a:lnTo>
                    <a:pt x="6" y="1"/>
                  </a:lnTo>
                  <a:lnTo>
                    <a:pt x="3" y="0"/>
                  </a:lnTo>
                  <a:lnTo>
                    <a:pt x="0" y="9"/>
                  </a:lnTo>
                  <a:lnTo>
                    <a:pt x="6" y="10"/>
                  </a:lnTo>
                  <a:lnTo>
                    <a:pt x="12" y="11"/>
                  </a:lnTo>
                  <a:lnTo>
                    <a:pt x="21" y="13"/>
                  </a:lnTo>
                  <a:lnTo>
                    <a:pt x="31" y="14"/>
                  </a:lnTo>
                  <a:lnTo>
                    <a:pt x="41" y="17"/>
                  </a:lnTo>
                  <a:lnTo>
                    <a:pt x="52" y="18"/>
                  </a:lnTo>
                  <a:lnTo>
                    <a:pt x="62" y="20"/>
                  </a:lnTo>
                  <a:lnTo>
                    <a:pt x="71" y="20"/>
                  </a:lnTo>
                  <a:lnTo>
                    <a:pt x="71" y="20"/>
                  </a:lnTo>
                  <a:lnTo>
                    <a:pt x="71"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54" name="Freeform 1386"/>
            <p:cNvSpPr>
              <a:spLocks/>
            </p:cNvSpPr>
            <p:nvPr/>
          </p:nvSpPr>
          <p:spPr bwMode="auto">
            <a:xfrm>
              <a:off x="3388" y="3939"/>
              <a:ext cx="26" cy="6"/>
            </a:xfrm>
            <a:custGeom>
              <a:avLst/>
              <a:gdLst>
                <a:gd name="T0" fmla="*/ 71 w 76"/>
                <a:gd name="T1" fmla="*/ 0 h 19"/>
                <a:gd name="T2" fmla="*/ 70 w 76"/>
                <a:gd name="T3" fmla="*/ 1 h 19"/>
                <a:gd name="T4" fmla="*/ 63 w 76"/>
                <a:gd name="T5" fmla="*/ 3 h 19"/>
                <a:gd name="T6" fmla="*/ 56 w 76"/>
                <a:gd name="T7" fmla="*/ 4 h 19"/>
                <a:gd name="T8" fmla="*/ 48 w 76"/>
                <a:gd name="T9" fmla="*/ 5 h 19"/>
                <a:gd name="T10" fmla="*/ 38 w 76"/>
                <a:gd name="T11" fmla="*/ 7 h 19"/>
                <a:gd name="T12" fmla="*/ 29 w 76"/>
                <a:gd name="T13" fmla="*/ 8 h 19"/>
                <a:gd name="T14" fmla="*/ 19 w 76"/>
                <a:gd name="T15" fmla="*/ 8 h 19"/>
                <a:gd name="T16" fmla="*/ 9 w 76"/>
                <a:gd name="T17" fmla="*/ 8 h 19"/>
                <a:gd name="T18" fmla="*/ 0 w 76"/>
                <a:gd name="T19" fmla="*/ 8 h 19"/>
                <a:gd name="T20" fmla="*/ 0 w 76"/>
                <a:gd name="T21" fmla="*/ 19 h 19"/>
                <a:gd name="T22" fmla="*/ 9 w 76"/>
                <a:gd name="T23" fmla="*/ 19 h 19"/>
                <a:gd name="T24" fmla="*/ 19 w 76"/>
                <a:gd name="T25" fmla="*/ 19 h 19"/>
                <a:gd name="T26" fmla="*/ 29 w 76"/>
                <a:gd name="T27" fmla="*/ 17 h 19"/>
                <a:gd name="T28" fmla="*/ 38 w 76"/>
                <a:gd name="T29" fmla="*/ 16 h 19"/>
                <a:gd name="T30" fmla="*/ 48 w 76"/>
                <a:gd name="T31" fmla="*/ 15 h 19"/>
                <a:gd name="T32" fmla="*/ 56 w 76"/>
                <a:gd name="T33" fmla="*/ 13 h 19"/>
                <a:gd name="T34" fmla="*/ 65 w 76"/>
                <a:gd name="T35" fmla="*/ 12 h 19"/>
                <a:gd name="T36" fmla="*/ 72 w 76"/>
                <a:gd name="T37" fmla="*/ 10 h 19"/>
                <a:gd name="T38" fmla="*/ 71 w 76"/>
                <a:gd name="T39" fmla="*/ 11 h 19"/>
                <a:gd name="T40" fmla="*/ 72 w 76"/>
                <a:gd name="T41" fmla="*/ 10 h 19"/>
                <a:gd name="T42" fmla="*/ 76 w 76"/>
                <a:gd name="T43" fmla="*/ 8 h 19"/>
                <a:gd name="T44" fmla="*/ 76 w 76"/>
                <a:gd name="T45" fmla="*/ 4 h 19"/>
                <a:gd name="T46" fmla="*/ 73 w 76"/>
                <a:gd name="T47" fmla="*/ 2 h 19"/>
                <a:gd name="T48" fmla="*/ 70 w 76"/>
                <a:gd name="T49" fmla="*/ 1 h 19"/>
                <a:gd name="T50" fmla="*/ 71 w 76"/>
                <a:gd name="T5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6" h="19">
                  <a:moveTo>
                    <a:pt x="71" y="0"/>
                  </a:moveTo>
                  <a:lnTo>
                    <a:pt x="70" y="1"/>
                  </a:lnTo>
                  <a:lnTo>
                    <a:pt x="63" y="3"/>
                  </a:lnTo>
                  <a:lnTo>
                    <a:pt x="56" y="4"/>
                  </a:lnTo>
                  <a:lnTo>
                    <a:pt x="48" y="5"/>
                  </a:lnTo>
                  <a:lnTo>
                    <a:pt x="38" y="7"/>
                  </a:lnTo>
                  <a:lnTo>
                    <a:pt x="29" y="8"/>
                  </a:lnTo>
                  <a:lnTo>
                    <a:pt x="19" y="8"/>
                  </a:lnTo>
                  <a:lnTo>
                    <a:pt x="9" y="8"/>
                  </a:lnTo>
                  <a:lnTo>
                    <a:pt x="0" y="8"/>
                  </a:lnTo>
                  <a:lnTo>
                    <a:pt x="0" y="19"/>
                  </a:lnTo>
                  <a:lnTo>
                    <a:pt x="9" y="19"/>
                  </a:lnTo>
                  <a:lnTo>
                    <a:pt x="19" y="19"/>
                  </a:lnTo>
                  <a:lnTo>
                    <a:pt x="29" y="17"/>
                  </a:lnTo>
                  <a:lnTo>
                    <a:pt x="38" y="16"/>
                  </a:lnTo>
                  <a:lnTo>
                    <a:pt x="48" y="15"/>
                  </a:lnTo>
                  <a:lnTo>
                    <a:pt x="56" y="13"/>
                  </a:lnTo>
                  <a:lnTo>
                    <a:pt x="65" y="12"/>
                  </a:lnTo>
                  <a:lnTo>
                    <a:pt x="72" y="10"/>
                  </a:lnTo>
                  <a:lnTo>
                    <a:pt x="71" y="11"/>
                  </a:lnTo>
                  <a:lnTo>
                    <a:pt x="72" y="10"/>
                  </a:lnTo>
                  <a:lnTo>
                    <a:pt x="76" y="8"/>
                  </a:lnTo>
                  <a:lnTo>
                    <a:pt x="76" y="4"/>
                  </a:lnTo>
                  <a:lnTo>
                    <a:pt x="73" y="2"/>
                  </a:lnTo>
                  <a:lnTo>
                    <a:pt x="70" y="1"/>
                  </a:lnTo>
                  <a:lnTo>
                    <a:pt x="7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55" name="Freeform 1387"/>
            <p:cNvSpPr>
              <a:spLocks/>
            </p:cNvSpPr>
            <p:nvPr/>
          </p:nvSpPr>
          <p:spPr bwMode="auto">
            <a:xfrm>
              <a:off x="3412" y="3939"/>
              <a:ext cx="29" cy="5"/>
            </a:xfrm>
            <a:custGeom>
              <a:avLst/>
              <a:gdLst>
                <a:gd name="T0" fmla="*/ 88 w 88"/>
                <a:gd name="T1" fmla="*/ 12 h 17"/>
                <a:gd name="T2" fmla="*/ 85 w 88"/>
                <a:gd name="T3" fmla="*/ 8 h 17"/>
                <a:gd name="T4" fmla="*/ 77 w 88"/>
                <a:gd name="T5" fmla="*/ 4 h 17"/>
                <a:gd name="T6" fmla="*/ 67 w 88"/>
                <a:gd name="T7" fmla="*/ 3 h 17"/>
                <a:gd name="T8" fmla="*/ 55 w 88"/>
                <a:gd name="T9" fmla="*/ 2 h 17"/>
                <a:gd name="T10" fmla="*/ 44 w 88"/>
                <a:gd name="T11" fmla="*/ 0 h 17"/>
                <a:gd name="T12" fmla="*/ 31 w 88"/>
                <a:gd name="T13" fmla="*/ 0 h 17"/>
                <a:gd name="T14" fmla="*/ 20 w 88"/>
                <a:gd name="T15" fmla="*/ 1 h 17"/>
                <a:gd name="T16" fmla="*/ 8 w 88"/>
                <a:gd name="T17" fmla="*/ 1 h 17"/>
                <a:gd name="T18" fmla="*/ 0 w 88"/>
                <a:gd name="T19" fmla="*/ 1 h 17"/>
                <a:gd name="T20" fmla="*/ 0 w 88"/>
                <a:gd name="T21" fmla="*/ 12 h 17"/>
                <a:gd name="T22" fmla="*/ 8 w 88"/>
                <a:gd name="T23" fmla="*/ 12 h 17"/>
                <a:gd name="T24" fmla="*/ 20 w 88"/>
                <a:gd name="T25" fmla="*/ 12 h 17"/>
                <a:gd name="T26" fmla="*/ 31 w 88"/>
                <a:gd name="T27" fmla="*/ 11 h 17"/>
                <a:gd name="T28" fmla="*/ 44 w 88"/>
                <a:gd name="T29" fmla="*/ 11 h 17"/>
                <a:gd name="T30" fmla="*/ 55 w 88"/>
                <a:gd name="T31" fmla="*/ 11 h 17"/>
                <a:gd name="T32" fmla="*/ 67 w 88"/>
                <a:gd name="T33" fmla="*/ 12 h 17"/>
                <a:gd name="T34" fmla="*/ 75 w 88"/>
                <a:gd name="T35" fmla="*/ 13 h 17"/>
                <a:gd name="T36" fmla="*/ 80 w 88"/>
                <a:gd name="T37" fmla="*/ 17 h 17"/>
                <a:gd name="T38" fmla="*/ 77 w 88"/>
                <a:gd name="T39" fmla="*/ 12 h 17"/>
                <a:gd name="T40" fmla="*/ 80 w 88"/>
                <a:gd name="T41" fmla="*/ 17 h 17"/>
                <a:gd name="T42" fmla="*/ 84 w 88"/>
                <a:gd name="T43" fmla="*/ 17 h 17"/>
                <a:gd name="T44" fmla="*/ 87 w 88"/>
                <a:gd name="T45" fmla="*/ 13 h 17"/>
                <a:gd name="T46" fmla="*/ 87 w 88"/>
                <a:gd name="T47" fmla="*/ 10 h 17"/>
                <a:gd name="T48" fmla="*/ 85 w 88"/>
                <a:gd name="T49" fmla="*/ 8 h 17"/>
                <a:gd name="T50" fmla="*/ 88 w 88"/>
                <a:gd name="T51"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8" h="17">
                  <a:moveTo>
                    <a:pt x="88" y="12"/>
                  </a:moveTo>
                  <a:lnTo>
                    <a:pt x="85" y="8"/>
                  </a:lnTo>
                  <a:lnTo>
                    <a:pt x="77" y="4"/>
                  </a:lnTo>
                  <a:lnTo>
                    <a:pt x="67" y="3"/>
                  </a:lnTo>
                  <a:lnTo>
                    <a:pt x="55" y="2"/>
                  </a:lnTo>
                  <a:lnTo>
                    <a:pt x="44" y="0"/>
                  </a:lnTo>
                  <a:lnTo>
                    <a:pt x="31" y="0"/>
                  </a:lnTo>
                  <a:lnTo>
                    <a:pt x="20" y="1"/>
                  </a:lnTo>
                  <a:lnTo>
                    <a:pt x="8" y="1"/>
                  </a:lnTo>
                  <a:lnTo>
                    <a:pt x="0" y="1"/>
                  </a:lnTo>
                  <a:lnTo>
                    <a:pt x="0" y="12"/>
                  </a:lnTo>
                  <a:lnTo>
                    <a:pt x="8" y="12"/>
                  </a:lnTo>
                  <a:lnTo>
                    <a:pt x="20" y="12"/>
                  </a:lnTo>
                  <a:lnTo>
                    <a:pt x="31" y="11"/>
                  </a:lnTo>
                  <a:lnTo>
                    <a:pt x="44" y="11"/>
                  </a:lnTo>
                  <a:lnTo>
                    <a:pt x="55" y="11"/>
                  </a:lnTo>
                  <a:lnTo>
                    <a:pt x="67" y="12"/>
                  </a:lnTo>
                  <a:lnTo>
                    <a:pt x="75" y="13"/>
                  </a:lnTo>
                  <a:lnTo>
                    <a:pt x="80" y="17"/>
                  </a:lnTo>
                  <a:lnTo>
                    <a:pt x="77" y="12"/>
                  </a:lnTo>
                  <a:lnTo>
                    <a:pt x="80" y="17"/>
                  </a:lnTo>
                  <a:lnTo>
                    <a:pt x="84" y="17"/>
                  </a:lnTo>
                  <a:lnTo>
                    <a:pt x="87" y="13"/>
                  </a:lnTo>
                  <a:lnTo>
                    <a:pt x="87" y="10"/>
                  </a:lnTo>
                  <a:lnTo>
                    <a:pt x="85" y="8"/>
                  </a:lnTo>
                  <a:lnTo>
                    <a:pt x="88"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56" name="Freeform 1388"/>
            <p:cNvSpPr>
              <a:spLocks/>
            </p:cNvSpPr>
            <p:nvPr/>
          </p:nvSpPr>
          <p:spPr bwMode="auto">
            <a:xfrm>
              <a:off x="3438" y="3943"/>
              <a:ext cx="7" cy="7"/>
            </a:xfrm>
            <a:custGeom>
              <a:avLst/>
              <a:gdLst>
                <a:gd name="T0" fmla="*/ 22 w 22"/>
                <a:gd name="T1" fmla="*/ 9 h 21"/>
                <a:gd name="T2" fmla="*/ 22 w 22"/>
                <a:gd name="T3" fmla="*/ 9 h 21"/>
                <a:gd name="T4" fmla="*/ 17 w 22"/>
                <a:gd name="T5" fmla="*/ 9 h 21"/>
                <a:gd name="T6" fmla="*/ 14 w 22"/>
                <a:gd name="T7" fmla="*/ 8 h 21"/>
                <a:gd name="T8" fmla="*/ 11 w 22"/>
                <a:gd name="T9" fmla="*/ 5 h 21"/>
                <a:gd name="T10" fmla="*/ 11 w 22"/>
                <a:gd name="T11" fmla="*/ 0 h 21"/>
                <a:gd name="T12" fmla="*/ 0 w 22"/>
                <a:gd name="T13" fmla="*/ 0 h 21"/>
                <a:gd name="T14" fmla="*/ 2 w 22"/>
                <a:gd name="T15" fmla="*/ 9 h 21"/>
                <a:gd name="T16" fmla="*/ 9 w 22"/>
                <a:gd name="T17" fmla="*/ 15 h 21"/>
                <a:gd name="T18" fmla="*/ 15 w 22"/>
                <a:gd name="T19" fmla="*/ 18 h 21"/>
                <a:gd name="T20" fmla="*/ 22 w 22"/>
                <a:gd name="T21" fmla="*/ 21 h 21"/>
                <a:gd name="T22" fmla="*/ 22 w 22"/>
                <a:gd name="T23" fmla="*/ 21 h 21"/>
                <a:gd name="T24" fmla="*/ 22 w 22"/>
                <a:gd name="T25" fmla="*/ 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21">
                  <a:moveTo>
                    <a:pt x="22" y="9"/>
                  </a:moveTo>
                  <a:lnTo>
                    <a:pt x="22" y="9"/>
                  </a:lnTo>
                  <a:lnTo>
                    <a:pt x="17" y="9"/>
                  </a:lnTo>
                  <a:lnTo>
                    <a:pt x="14" y="8"/>
                  </a:lnTo>
                  <a:lnTo>
                    <a:pt x="11" y="5"/>
                  </a:lnTo>
                  <a:lnTo>
                    <a:pt x="11" y="0"/>
                  </a:lnTo>
                  <a:lnTo>
                    <a:pt x="0" y="0"/>
                  </a:lnTo>
                  <a:lnTo>
                    <a:pt x="2" y="9"/>
                  </a:lnTo>
                  <a:lnTo>
                    <a:pt x="9" y="15"/>
                  </a:lnTo>
                  <a:lnTo>
                    <a:pt x="15" y="18"/>
                  </a:lnTo>
                  <a:lnTo>
                    <a:pt x="22" y="21"/>
                  </a:lnTo>
                  <a:lnTo>
                    <a:pt x="22" y="21"/>
                  </a:lnTo>
                  <a:lnTo>
                    <a:pt x="22"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57" name="Freeform 1389"/>
            <p:cNvSpPr>
              <a:spLocks/>
            </p:cNvSpPr>
            <p:nvPr/>
          </p:nvSpPr>
          <p:spPr bwMode="auto">
            <a:xfrm>
              <a:off x="3445" y="3945"/>
              <a:ext cx="39" cy="5"/>
            </a:xfrm>
            <a:custGeom>
              <a:avLst/>
              <a:gdLst>
                <a:gd name="T0" fmla="*/ 117 w 117"/>
                <a:gd name="T1" fmla="*/ 4 h 15"/>
                <a:gd name="T2" fmla="*/ 117 w 117"/>
                <a:gd name="T3" fmla="*/ 4 h 15"/>
                <a:gd name="T4" fmla="*/ 106 w 117"/>
                <a:gd name="T5" fmla="*/ 2 h 15"/>
                <a:gd name="T6" fmla="*/ 91 w 117"/>
                <a:gd name="T7" fmla="*/ 0 h 15"/>
                <a:gd name="T8" fmla="*/ 74 w 117"/>
                <a:gd name="T9" fmla="*/ 0 h 15"/>
                <a:gd name="T10" fmla="*/ 55 w 117"/>
                <a:gd name="T11" fmla="*/ 1 h 15"/>
                <a:gd name="T12" fmla="*/ 35 w 117"/>
                <a:gd name="T13" fmla="*/ 1 h 15"/>
                <a:gd name="T14" fmla="*/ 18 w 117"/>
                <a:gd name="T15" fmla="*/ 3 h 15"/>
                <a:gd name="T16" fmla="*/ 5 w 117"/>
                <a:gd name="T17" fmla="*/ 4 h 15"/>
                <a:gd name="T18" fmla="*/ 0 w 117"/>
                <a:gd name="T19" fmla="*/ 3 h 15"/>
                <a:gd name="T20" fmla="*/ 0 w 117"/>
                <a:gd name="T21" fmla="*/ 15 h 15"/>
                <a:gd name="T22" fmla="*/ 5 w 117"/>
                <a:gd name="T23" fmla="*/ 14 h 15"/>
                <a:gd name="T24" fmla="*/ 18 w 117"/>
                <a:gd name="T25" fmla="*/ 12 h 15"/>
                <a:gd name="T26" fmla="*/ 35 w 117"/>
                <a:gd name="T27" fmla="*/ 12 h 15"/>
                <a:gd name="T28" fmla="*/ 55 w 117"/>
                <a:gd name="T29" fmla="*/ 12 h 15"/>
                <a:gd name="T30" fmla="*/ 74 w 117"/>
                <a:gd name="T31" fmla="*/ 11 h 15"/>
                <a:gd name="T32" fmla="*/ 91 w 117"/>
                <a:gd name="T33" fmla="*/ 11 h 15"/>
                <a:gd name="T34" fmla="*/ 106 w 117"/>
                <a:gd name="T35" fmla="*/ 11 h 15"/>
                <a:gd name="T36" fmla="*/ 113 w 117"/>
                <a:gd name="T37" fmla="*/ 14 h 15"/>
                <a:gd name="T38" fmla="*/ 113 w 117"/>
                <a:gd name="T39" fmla="*/ 14 h 15"/>
                <a:gd name="T40" fmla="*/ 117 w 117"/>
                <a:gd name="T41"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7" h="15">
                  <a:moveTo>
                    <a:pt x="117" y="4"/>
                  </a:moveTo>
                  <a:lnTo>
                    <a:pt x="117" y="4"/>
                  </a:lnTo>
                  <a:lnTo>
                    <a:pt x="106" y="2"/>
                  </a:lnTo>
                  <a:lnTo>
                    <a:pt x="91" y="0"/>
                  </a:lnTo>
                  <a:lnTo>
                    <a:pt x="74" y="0"/>
                  </a:lnTo>
                  <a:lnTo>
                    <a:pt x="55" y="1"/>
                  </a:lnTo>
                  <a:lnTo>
                    <a:pt x="35" y="1"/>
                  </a:lnTo>
                  <a:lnTo>
                    <a:pt x="18" y="3"/>
                  </a:lnTo>
                  <a:lnTo>
                    <a:pt x="5" y="4"/>
                  </a:lnTo>
                  <a:lnTo>
                    <a:pt x="0" y="3"/>
                  </a:lnTo>
                  <a:lnTo>
                    <a:pt x="0" y="15"/>
                  </a:lnTo>
                  <a:lnTo>
                    <a:pt x="5" y="14"/>
                  </a:lnTo>
                  <a:lnTo>
                    <a:pt x="18" y="12"/>
                  </a:lnTo>
                  <a:lnTo>
                    <a:pt x="35" y="12"/>
                  </a:lnTo>
                  <a:lnTo>
                    <a:pt x="55" y="12"/>
                  </a:lnTo>
                  <a:lnTo>
                    <a:pt x="74" y="11"/>
                  </a:lnTo>
                  <a:lnTo>
                    <a:pt x="91" y="11"/>
                  </a:lnTo>
                  <a:lnTo>
                    <a:pt x="106" y="11"/>
                  </a:lnTo>
                  <a:lnTo>
                    <a:pt x="113" y="14"/>
                  </a:lnTo>
                  <a:lnTo>
                    <a:pt x="113" y="14"/>
                  </a:lnTo>
                  <a:lnTo>
                    <a:pt x="117"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58" name="Freeform 1390"/>
            <p:cNvSpPr>
              <a:spLocks/>
            </p:cNvSpPr>
            <p:nvPr/>
          </p:nvSpPr>
          <p:spPr bwMode="auto">
            <a:xfrm>
              <a:off x="3483" y="3946"/>
              <a:ext cx="23" cy="14"/>
            </a:xfrm>
            <a:custGeom>
              <a:avLst/>
              <a:gdLst>
                <a:gd name="T0" fmla="*/ 70 w 70"/>
                <a:gd name="T1" fmla="*/ 36 h 41"/>
                <a:gd name="T2" fmla="*/ 69 w 70"/>
                <a:gd name="T3" fmla="*/ 35 h 41"/>
                <a:gd name="T4" fmla="*/ 63 w 70"/>
                <a:gd name="T5" fmla="*/ 29 h 41"/>
                <a:gd name="T6" fmla="*/ 57 w 70"/>
                <a:gd name="T7" fmla="*/ 24 h 41"/>
                <a:gd name="T8" fmla="*/ 49 w 70"/>
                <a:gd name="T9" fmla="*/ 20 h 41"/>
                <a:gd name="T10" fmla="*/ 40 w 70"/>
                <a:gd name="T11" fmla="*/ 15 h 41"/>
                <a:gd name="T12" fmla="*/ 29 w 70"/>
                <a:gd name="T13" fmla="*/ 11 h 41"/>
                <a:gd name="T14" fmla="*/ 19 w 70"/>
                <a:gd name="T15" fmla="*/ 7 h 41"/>
                <a:gd name="T16" fmla="*/ 10 w 70"/>
                <a:gd name="T17" fmla="*/ 4 h 41"/>
                <a:gd name="T18" fmla="*/ 4 w 70"/>
                <a:gd name="T19" fmla="*/ 0 h 41"/>
                <a:gd name="T20" fmla="*/ 0 w 70"/>
                <a:gd name="T21" fmla="*/ 10 h 41"/>
                <a:gd name="T22" fmla="*/ 8 w 70"/>
                <a:gd name="T23" fmla="*/ 13 h 41"/>
                <a:gd name="T24" fmla="*/ 17 w 70"/>
                <a:gd name="T25" fmla="*/ 16 h 41"/>
                <a:gd name="T26" fmla="*/ 26 w 70"/>
                <a:gd name="T27" fmla="*/ 20 h 41"/>
                <a:gd name="T28" fmla="*/ 35 w 70"/>
                <a:gd name="T29" fmla="*/ 24 h 41"/>
                <a:gd name="T30" fmla="*/ 45 w 70"/>
                <a:gd name="T31" fmla="*/ 29 h 41"/>
                <a:gd name="T32" fmla="*/ 53 w 70"/>
                <a:gd name="T33" fmla="*/ 34 h 41"/>
                <a:gd name="T34" fmla="*/ 58 w 70"/>
                <a:gd name="T35" fmla="*/ 36 h 41"/>
                <a:gd name="T36" fmla="*/ 59 w 70"/>
                <a:gd name="T37" fmla="*/ 37 h 41"/>
                <a:gd name="T38" fmla="*/ 58 w 70"/>
                <a:gd name="T39" fmla="*/ 36 h 41"/>
                <a:gd name="T40" fmla="*/ 59 w 70"/>
                <a:gd name="T41" fmla="*/ 37 h 41"/>
                <a:gd name="T42" fmla="*/ 62 w 70"/>
                <a:gd name="T43" fmla="*/ 39 h 41"/>
                <a:gd name="T44" fmla="*/ 65 w 70"/>
                <a:gd name="T45" fmla="*/ 41 h 41"/>
                <a:gd name="T46" fmla="*/ 67 w 70"/>
                <a:gd name="T47" fmla="*/ 38 h 41"/>
                <a:gd name="T48" fmla="*/ 69 w 70"/>
                <a:gd name="T49" fmla="*/ 35 h 41"/>
                <a:gd name="T50" fmla="*/ 70 w 70"/>
                <a:gd name="T51" fmla="*/ 3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 h="41">
                  <a:moveTo>
                    <a:pt x="70" y="36"/>
                  </a:moveTo>
                  <a:lnTo>
                    <a:pt x="69" y="35"/>
                  </a:lnTo>
                  <a:lnTo>
                    <a:pt x="63" y="29"/>
                  </a:lnTo>
                  <a:lnTo>
                    <a:pt x="57" y="24"/>
                  </a:lnTo>
                  <a:lnTo>
                    <a:pt x="49" y="20"/>
                  </a:lnTo>
                  <a:lnTo>
                    <a:pt x="40" y="15"/>
                  </a:lnTo>
                  <a:lnTo>
                    <a:pt x="29" y="11"/>
                  </a:lnTo>
                  <a:lnTo>
                    <a:pt x="19" y="7"/>
                  </a:lnTo>
                  <a:lnTo>
                    <a:pt x="10" y="4"/>
                  </a:lnTo>
                  <a:lnTo>
                    <a:pt x="4" y="0"/>
                  </a:lnTo>
                  <a:lnTo>
                    <a:pt x="0" y="10"/>
                  </a:lnTo>
                  <a:lnTo>
                    <a:pt x="8" y="13"/>
                  </a:lnTo>
                  <a:lnTo>
                    <a:pt x="17" y="16"/>
                  </a:lnTo>
                  <a:lnTo>
                    <a:pt x="26" y="20"/>
                  </a:lnTo>
                  <a:lnTo>
                    <a:pt x="35" y="24"/>
                  </a:lnTo>
                  <a:lnTo>
                    <a:pt x="45" y="29"/>
                  </a:lnTo>
                  <a:lnTo>
                    <a:pt x="53" y="34"/>
                  </a:lnTo>
                  <a:lnTo>
                    <a:pt x="58" y="36"/>
                  </a:lnTo>
                  <a:lnTo>
                    <a:pt x="59" y="37"/>
                  </a:lnTo>
                  <a:lnTo>
                    <a:pt x="58" y="36"/>
                  </a:lnTo>
                  <a:lnTo>
                    <a:pt x="59" y="37"/>
                  </a:lnTo>
                  <a:lnTo>
                    <a:pt x="62" y="39"/>
                  </a:lnTo>
                  <a:lnTo>
                    <a:pt x="65" y="41"/>
                  </a:lnTo>
                  <a:lnTo>
                    <a:pt x="67" y="38"/>
                  </a:lnTo>
                  <a:lnTo>
                    <a:pt x="69" y="35"/>
                  </a:lnTo>
                  <a:lnTo>
                    <a:pt x="70" y="3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59" name="Freeform 1391"/>
            <p:cNvSpPr>
              <a:spLocks/>
            </p:cNvSpPr>
            <p:nvPr/>
          </p:nvSpPr>
          <p:spPr bwMode="auto">
            <a:xfrm>
              <a:off x="3502" y="3958"/>
              <a:ext cx="4" cy="7"/>
            </a:xfrm>
            <a:custGeom>
              <a:avLst/>
              <a:gdLst>
                <a:gd name="T0" fmla="*/ 7 w 12"/>
                <a:gd name="T1" fmla="*/ 21 h 21"/>
                <a:gd name="T2" fmla="*/ 12 w 12"/>
                <a:gd name="T3" fmla="*/ 16 h 21"/>
                <a:gd name="T4" fmla="*/ 12 w 12"/>
                <a:gd name="T5" fmla="*/ 0 h 21"/>
                <a:gd name="T6" fmla="*/ 0 w 12"/>
                <a:gd name="T7" fmla="*/ 0 h 21"/>
                <a:gd name="T8" fmla="*/ 0 w 12"/>
                <a:gd name="T9" fmla="*/ 16 h 21"/>
                <a:gd name="T10" fmla="*/ 5 w 12"/>
                <a:gd name="T11" fmla="*/ 11 h 21"/>
                <a:gd name="T12" fmla="*/ 0 w 12"/>
                <a:gd name="T13" fmla="*/ 16 h 21"/>
                <a:gd name="T14" fmla="*/ 3 w 12"/>
                <a:gd name="T15" fmla="*/ 19 h 21"/>
                <a:gd name="T16" fmla="*/ 6 w 12"/>
                <a:gd name="T17" fmla="*/ 21 h 21"/>
                <a:gd name="T18" fmla="*/ 9 w 12"/>
                <a:gd name="T19" fmla="*/ 19 h 21"/>
                <a:gd name="T20" fmla="*/ 12 w 12"/>
                <a:gd name="T21" fmla="*/ 16 h 21"/>
                <a:gd name="T22" fmla="*/ 7 w 12"/>
                <a:gd name="T23"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21">
                  <a:moveTo>
                    <a:pt x="7" y="21"/>
                  </a:moveTo>
                  <a:lnTo>
                    <a:pt x="12" y="16"/>
                  </a:lnTo>
                  <a:lnTo>
                    <a:pt x="12" y="0"/>
                  </a:lnTo>
                  <a:lnTo>
                    <a:pt x="0" y="0"/>
                  </a:lnTo>
                  <a:lnTo>
                    <a:pt x="0" y="16"/>
                  </a:lnTo>
                  <a:lnTo>
                    <a:pt x="5" y="11"/>
                  </a:lnTo>
                  <a:lnTo>
                    <a:pt x="0" y="16"/>
                  </a:lnTo>
                  <a:lnTo>
                    <a:pt x="3" y="19"/>
                  </a:lnTo>
                  <a:lnTo>
                    <a:pt x="6" y="21"/>
                  </a:lnTo>
                  <a:lnTo>
                    <a:pt x="9" y="19"/>
                  </a:lnTo>
                  <a:lnTo>
                    <a:pt x="12" y="16"/>
                  </a:lnTo>
                  <a:lnTo>
                    <a:pt x="7"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60" name="Freeform 1392"/>
            <p:cNvSpPr>
              <a:spLocks/>
            </p:cNvSpPr>
            <p:nvPr/>
          </p:nvSpPr>
          <p:spPr bwMode="auto">
            <a:xfrm>
              <a:off x="3469" y="3962"/>
              <a:ext cx="35" cy="6"/>
            </a:xfrm>
            <a:custGeom>
              <a:avLst/>
              <a:gdLst>
                <a:gd name="T0" fmla="*/ 0 w 106"/>
                <a:gd name="T1" fmla="*/ 18 h 18"/>
                <a:gd name="T2" fmla="*/ 0 w 106"/>
                <a:gd name="T3" fmla="*/ 18 h 18"/>
                <a:gd name="T4" fmla="*/ 9 w 106"/>
                <a:gd name="T5" fmla="*/ 18 h 18"/>
                <a:gd name="T6" fmla="*/ 21 w 106"/>
                <a:gd name="T7" fmla="*/ 18 h 18"/>
                <a:gd name="T8" fmla="*/ 36 w 106"/>
                <a:gd name="T9" fmla="*/ 18 h 18"/>
                <a:gd name="T10" fmla="*/ 52 w 106"/>
                <a:gd name="T11" fmla="*/ 18 h 18"/>
                <a:gd name="T12" fmla="*/ 67 w 106"/>
                <a:gd name="T13" fmla="*/ 15 h 18"/>
                <a:gd name="T14" fmla="*/ 82 w 106"/>
                <a:gd name="T15" fmla="*/ 14 h 18"/>
                <a:gd name="T16" fmla="*/ 95 w 106"/>
                <a:gd name="T17" fmla="*/ 12 h 18"/>
                <a:gd name="T18" fmla="*/ 106 w 106"/>
                <a:gd name="T19" fmla="*/ 10 h 18"/>
                <a:gd name="T20" fmla="*/ 104 w 106"/>
                <a:gd name="T21" fmla="*/ 0 h 18"/>
                <a:gd name="T22" fmla="*/ 95 w 106"/>
                <a:gd name="T23" fmla="*/ 3 h 18"/>
                <a:gd name="T24" fmla="*/ 82 w 106"/>
                <a:gd name="T25" fmla="*/ 5 h 18"/>
                <a:gd name="T26" fmla="*/ 67 w 106"/>
                <a:gd name="T27" fmla="*/ 6 h 18"/>
                <a:gd name="T28" fmla="*/ 52 w 106"/>
                <a:gd name="T29" fmla="*/ 6 h 18"/>
                <a:gd name="T30" fmla="*/ 36 w 106"/>
                <a:gd name="T31" fmla="*/ 6 h 18"/>
                <a:gd name="T32" fmla="*/ 21 w 106"/>
                <a:gd name="T33" fmla="*/ 6 h 18"/>
                <a:gd name="T34" fmla="*/ 9 w 106"/>
                <a:gd name="T35" fmla="*/ 6 h 18"/>
                <a:gd name="T36" fmla="*/ 0 w 106"/>
                <a:gd name="T37" fmla="*/ 6 h 18"/>
                <a:gd name="T38" fmla="*/ 0 w 106"/>
                <a:gd name="T39" fmla="*/ 6 h 18"/>
                <a:gd name="T40" fmla="*/ 0 w 106"/>
                <a:gd name="T4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6" h="18">
                  <a:moveTo>
                    <a:pt x="0" y="18"/>
                  </a:moveTo>
                  <a:lnTo>
                    <a:pt x="0" y="18"/>
                  </a:lnTo>
                  <a:lnTo>
                    <a:pt x="9" y="18"/>
                  </a:lnTo>
                  <a:lnTo>
                    <a:pt x="21" y="18"/>
                  </a:lnTo>
                  <a:lnTo>
                    <a:pt x="36" y="18"/>
                  </a:lnTo>
                  <a:lnTo>
                    <a:pt x="52" y="18"/>
                  </a:lnTo>
                  <a:lnTo>
                    <a:pt x="67" y="15"/>
                  </a:lnTo>
                  <a:lnTo>
                    <a:pt x="82" y="14"/>
                  </a:lnTo>
                  <a:lnTo>
                    <a:pt x="95" y="12"/>
                  </a:lnTo>
                  <a:lnTo>
                    <a:pt x="106" y="10"/>
                  </a:lnTo>
                  <a:lnTo>
                    <a:pt x="104" y="0"/>
                  </a:lnTo>
                  <a:lnTo>
                    <a:pt x="95" y="3"/>
                  </a:lnTo>
                  <a:lnTo>
                    <a:pt x="82" y="5"/>
                  </a:lnTo>
                  <a:lnTo>
                    <a:pt x="67" y="6"/>
                  </a:lnTo>
                  <a:lnTo>
                    <a:pt x="52" y="6"/>
                  </a:lnTo>
                  <a:lnTo>
                    <a:pt x="36" y="6"/>
                  </a:lnTo>
                  <a:lnTo>
                    <a:pt x="21" y="6"/>
                  </a:lnTo>
                  <a:lnTo>
                    <a:pt x="9" y="6"/>
                  </a:lnTo>
                  <a:lnTo>
                    <a:pt x="0" y="6"/>
                  </a:lnTo>
                  <a:lnTo>
                    <a:pt x="0" y="6"/>
                  </a:lnTo>
                  <a:lnTo>
                    <a:pt x="0"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61" name="Freeform 1393"/>
            <p:cNvSpPr>
              <a:spLocks/>
            </p:cNvSpPr>
            <p:nvPr/>
          </p:nvSpPr>
          <p:spPr bwMode="auto">
            <a:xfrm>
              <a:off x="3453" y="3964"/>
              <a:ext cx="16" cy="8"/>
            </a:xfrm>
            <a:custGeom>
              <a:avLst/>
              <a:gdLst>
                <a:gd name="T0" fmla="*/ 9 w 48"/>
                <a:gd name="T1" fmla="*/ 24 h 24"/>
                <a:gd name="T2" fmla="*/ 9 w 48"/>
                <a:gd name="T3" fmla="*/ 24 h 24"/>
                <a:gd name="T4" fmla="*/ 11 w 48"/>
                <a:gd name="T5" fmla="*/ 18 h 24"/>
                <a:gd name="T6" fmla="*/ 13 w 48"/>
                <a:gd name="T7" fmla="*/ 15 h 24"/>
                <a:gd name="T8" fmla="*/ 17 w 48"/>
                <a:gd name="T9" fmla="*/ 14 h 24"/>
                <a:gd name="T10" fmla="*/ 21 w 48"/>
                <a:gd name="T11" fmla="*/ 12 h 24"/>
                <a:gd name="T12" fmla="*/ 26 w 48"/>
                <a:gd name="T13" fmla="*/ 10 h 24"/>
                <a:gd name="T14" fmla="*/ 33 w 48"/>
                <a:gd name="T15" fmla="*/ 12 h 24"/>
                <a:gd name="T16" fmla="*/ 40 w 48"/>
                <a:gd name="T17" fmla="*/ 12 h 24"/>
                <a:gd name="T18" fmla="*/ 48 w 48"/>
                <a:gd name="T19" fmla="*/ 12 h 24"/>
                <a:gd name="T20" fmla="*/ 48 w 48"/>
                <a:gd name="T21" fmla="*/ 0 h 24"/>
                <a:gd name="T22" fmla="*/ 40 w 48"/>
                <a:gd name="T23" fmla="*/ 0 h 24"/>
                <a:gd name="T24" fmla="*/ 33 w 48"/>
                <a:gd name="T25" fmla="*/ 0 h 24"/>
                <a:gd name="T26" fmla="*/ 26 w 48"/>
                <a:gd name="T27" fmla="*/ 1 h 24"/>
                <a:gd name="T28" fmla="*/ 19 w 48"/>
                <a:gd name="T29" fmla="*/ 2 h 24"/>
                <a:gd name="T30" fmla="*/ 12 w 48"/>
                <a:gd name="T31" fmla="*/ 5 h 24"/>
                <a:gd name="T32" fmla="*/ 6 w 48"/>
                <a:gd name="T33" fmla="*/ 8 h 24"/>
                <a:gd name="T34" fmla="*/ 2 w 48"/>
                <a:gd name="T35" fmla="*/ 14 h 24"/>
                <a:gd name="T36" fmla="*/ 0 w 48"/>
                <a:gd name="T37" fmla="*/ 22 h 24"/>
                <a:gd name="T38" fmla="*/ 0 w 48"/>
                <a:gd name="T39" fmla="*/ 22 h 24"/>
                <a:gd name="T40" fmla="*/ 9 w 48"/>
                <a:gd name="T41"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24">
                  <a:moveTo>
                    <a:pt x="9" y="24"/>
                  </a:moveTo>
                  <a:lnTo>
                    <a:pt x="9" y="24"/>
                  </a:lnTo>
                  <a:lnTo>
                    <a:pt x="11" y="18"/>
                  </a:lnTo>
                  <a:lnTo>
                    <a:pt x="13" y="15"/>
                  </a:lnTo>
                  <a:lnTo>
                    <a:pt x="17" y="14"/>
                  </a:lnTo>
                  <a:lnTo>
                    <a:pt x="21" y="12"/>
                  </a:lnTo>
                  <a:lnTo>
                    <a:pt x="26" y="10"/>
                  </a:lnTo>
                  <a:lnTo>
                    <a:pt x="33" y="12"/>
                  </a:lnTo>
                  <a:lnTo>
                    <a:pt x="40" y="12"/>
                  </a:lnTo>
                  <a:lnTo>
                    <a:pt x="48" y="12"/>
                  </a:lnTo>
                  <a:lnTo>
                    <a:pt x="48" y="0"/>
                  </a:lnTo>
                  <a:lnTo>
                    <a:pt x="40" y="0"/>
                  </a:lnTo>
                  <a:lnTo>
                    <a:pt x="33" y="0"/>
                  </a:lnTo>
                  <a:lnTo>
                    <a:pt x="26" y="1"/>
                  </a:lnTo>
                  <a:lnTo>
                    <a:pt x="19" y="2"/>
                  </a:lnTo>
                  <a:lnTo>
                    <a:pt x="12" y="5"/>
                  </a:lnTo>
                  <a:lnTo>
                    <a:pt x="6" y="8"/>
                  </a:lnTo>
                  <a:lnTo>
                    <a:pt x="2" y="14"/>
                  </a:lnTo>
                  <a:lnTo>
                    <a:pt x="0" y="22"/>
                  </a:lnTo>
                  <a:lnTo>
                    <a:pt x="0" y="22"/>
                  </a:lnTo>
                  <a:lnTo>
                    <a:pt x="9"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62" name="Freeform 1394"/>
            <p:cNvSpPr>
              <a:spLocks/>
            </p:cNvSpPr>
            <p:nvPr/>
          </p:nvSpPr>
          <p:spPr bwMode="auto">
            <a:xfrm>
              <a:off x="3449" y="3971"/>
              <a:ext cx="7" cy="11"/>
            </a:xfrm>
            <a:custGeom>
              <a:avLst/>
              <a:gdLst>
                <a:gd name="T0" fmla="*/ 11 w 20"/>
                <a:gd name="T1" fmla="*/ 31 h 33"/>
                <a:gd name="T2" fmla="*/ 11 w 20"/>
                <a:gd name="T3" fmla="*/ 31 h 33"/>
                <a:gd name="T4" fmla="*/ 9 w 20"/>
                <a:gd name="T5" fmla="*/ 26 h 33"/>
                <a:gd name="T6" fmla="*/ 12 w 20"/>
                <a:gd name="T7" fmla="*/ 23 h 33"/>
                <a:gd name="T8" fmla="*/ 16 w 20"/>
                <a:gd name="T9" fmla="*/ 14 h 33"/>
                <a:gd name="T10" fmla="*/ 20 w 20"/>
                <a:gd name="T11" fmla="*/ 2 h 33"/>
                <a:gd name="T12" fmla="*/ 11 w 20"/>
                <a:gd name="T13" fmla="*/ 0 h 33"/>
                <a:gd name="T14" fmla="*/ 7 w 20"/>
                <a:gd name="T15" fmla="*/ 11 h 33"/>
                <a:gd name="T16" fmla="*/ 3 w 20"/>
                <a:gd name="T17" fmla="*/ 18 h 33"/>
                <a:gd name="T18" fmla="*/ 0 w 20"/>
                <a:gd name="T19" fmla="*/ 26 h 33"/>
                <a:gd name="T20" fmla="*/ 1 w 20"/>
                <a:gd name="T21" fmla="*/ 33 h 33"/>
                <a:gd name="T22" fmla="*/ 1 w 20"/>
                <a:gd name="T23" fmla="*/ 33 h 33"/>
                <a:gd name="T24" fmla="*/ 11 w 20"/>
                <a:gd name="T25"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 h="33">
                  <a:moveTo>
                    <a:pt x="11" y="31"/>
                  </a:moveTo>
                  <a:lnTo>
                    <a:pt x="11" y="31"/>
                  </a:lnTo>
                  <a:lnTo>
                    <a:pt x="9" y="26"/>
                  </a:lnTo>
                  <a:lnTo>
                    <a:pt x="12" y="23"/>
                  </a:lnTo>
                  <a:lnTo>
                    <a:pt x="16" y="14"/>
                  </a:lnTo>
                  <a:lnTo>
                    <a:pt x="20" y="2"/>
                  </a:lnTo>
                  <a:lnTo>
                    <a:pt x="11" y="0"/>
                  </a:lnTo>
                  <a:lnTo>
                    <a:pt x="7" y="11"/>
                  </a:lnTo>
                  <a:lnTo>
                    <a:pt x="3" y="18"/>
                  </a:lnTo>
                  <a:lnTo>
                    <a:pt x="0" y="26"/>
                  </a:lnTo>
                  <a:lnTo>
                    <a:pt x="1" y="33"/>
                  </a:lnTo>
                  <a:lnTo>
                    <a:pt x="1" y="33"/>
                  </a:lnTo>
                  <a:lnTo>
                    <a:pt x="11" y="3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63" name="Freeform 1395"/>
            <p:cNvSpPr>
              <a:spLocks/>
            </p:cNvSpPr>
            <p:nvPr/>
          </p:nvSpPr>
          <p:spPr bwMode="auto">
            <a:xfrm>
              <a:off x="3449" y="3981"/>
              <a:ext cx="7" cy="12"/>
            </a:xfrm>
            <a:custGeom>
              <a:avLst/>
              <a:gdLst>
                <a:gd name="T0" fmla="*/ 0 w 19"/>
                <a:gd name="T1" fmla="*/ 34 h 34"/>
                <a:gd name="T2" fmla="*/ 0 w 19"/>
                <a:gd name="T3" fmla="*/ 34 h 34"/>
                <a:gd name="T4" fmla="*/ 14 w 19"/>
                <a:gd name="T5" fmla="*/ 28 h 34"/>
                <a:gd name="T6" fmla="*/ 19 w 19"/>
                <a:gd name="T7" fmla="*/ 18 h 34"/>
                <a:gd name="T8" fmla="*/ 14 w 19"/>
                <a:gd name="T9" fmla="*/ 7 h 34"/>
                <a:gd name="T10" fmla="*/ 11 w 19"/>
                <a:gd name="T11" fmla="*/ 0 h 34"/>
                <a:gd name="T12" fmla="*/ 1 w 19"/>
                <a:gd name="T13" fmla="*/ 2 h 34"/>
                <a:gd name="T14" fmla="*/ 5 w 19"/>
                <a:gd name="T15" fmla="*/ 11 h 34"/>
                <a:gd name="T16" fmla="*/ 9 w 19"/>
                <a:gd name="T17" fmla="*/ 18 h 34"/>
                <a:gd name="T18" fmla="*/ 9 w 19"/>
                <a:gd name="T19" fmla="*/ 22 h 34"/>
                <a:gd name="T20" fmla="*/ 0 w 19"/>
                <a:gd name="T21" fmla="*/ 23 h 34"/>
                <a:gd name="T22" fmla="*/ 0 w 19"/>
                <a:gd name="T23" fmla="*/ 23 h 34"/>
                <a:gd name="T24" fmla="*/ 0 w 19"/>
                <a:gd name="T25"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34">
                  <a:moveTo>
                    <a:pt x="0" y="34"/>
                  </a:moveTo>
                  <a:lnTo>
                    <a:pt x="0" y="34"/>
                  </a:lnTo>
                  <a:lnTo>
                    <a:pt x="14" y="28"/>
                  </a:lnTo>
                  <a:lnTo>
                    <a:pt x="19" y="18"/>
                  </a:lnTo>
                  <a:lnTo>
                    <a:pt x="14" y="7"/>
                  </a:lnTo>
                  <a:lnTo>
                    <a:pt x="11" y="0"/>
                  </a:lnTo>
                  <a:lnTo>
                    <a:pt x="1" y="2"/>
                  </a:lnTo>
                  <a:lnTo>
                    <a:pt x="5" y="11"/>
                  </a:lnTo>
                  <a:lnTo>
                    <a:pt x="9" y="18"/>
                  </a:lnTo>
                  <a:lnTo>
                    <a:pt x="9" y="22"/>
                  </a:lnTo>
                  <a:lnTo>
                    <a:pt x="0" y="23"/>
                  </a:lnTo>
                  <a:lnTo>
                    <a:pt x="0" y="23"/>
                  </a:lnTo>
                  <a:lnTo>
                    <a:pt x="0"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64" name="Freeform 1396"/>
            <p:cNvSpPr>
              <a:spLocks/>
            </p:cNvSpPr>
            <p:nvPr/>
          </p:nvSpPr>
          <p:spPr bwMode="auto">
            <a:xfrm>
              <a:off x="3383" y="3979"/>
              <a:ext cx="66" cy="14"/>
            </a:xfrm>
            <a:custGeom>
              <a:avLst/>
              <a:gdLst>
                <a:gd name="T0" fmla="*/ 5 w 199"/>
                <a:gd name="T1" fmla="*/ 9 h 40"/>
                <a:gd name="T2" fmla="*/ 2 w 199"/>
                <a:gd name="T3" fmla="*/ 9 h 40"/>
                <a:gd name="T4" fmla="*/ 10 w 199"/>
                <a:gd name="T5" fmla="*/ 13 h 40"/>
                <a:gd name="T6" fmla="*/ 20 w 199"/>
                <a:gd name="T7" fmla="*/ 16 h 40"/>
                <a:gd name="T8" fmla="*/ 30 w 199"/>
                <a:gd name="T9" fmla="*/ 20 h 40"/>
                <a:gd name="T10" fmla="*/ 43 w 199"/>
                <a:gd name="T11" fmla="*/ 22 h 40"/>
                <a:gd name="T12" fmla="*/ 57 w 199"/>
                <a:gd name="T13" fmla="*/ 25 h 40"/>
                <a:gd name="T14" fmla="*/ 72 w 199"/>
                <a:gd name="T15" fmla="*/ 28 h 40"/>
                <a:gd name="T16" fmla="*/ 88 w 199"/>
                <a:gd name="T17" fmla="*/ 30 h 40"/>
                <a:gd name="T18" fmla="*/ 104 w 199"/>
                <a:gd name="T19" fmla="*/ 31 h 40"/>
                <a:gd name="T20" fmla="*/ 119 w 199"/>
                <a:gd name="T21" fmla="*/ 33 h 40"/>
                <a:gd name="T22" fmla="*/ 135 w 199"/>
                <a:gd name="T23" fmla="*/ 34 h 40"/>
                <a:gd name="T24" fmla="*/ 149 w 199"/>
                <a:gd name="T25" fmla="*/ 36 h 40"/>
                <a:gd name="T26" fmla="*/ 163 w 199"/>
                <a:gd name="T27" fmla="*/ 37 h 40"/>
                <a:gd name="T28" fmla="*/ 175 w 199"/>
                <a:gd name="T29" fmla="*/ 38 h 40"/>
                <a:gd name="T30" fmla="*/ 186 w 199"/>
                <a:gd name="T31" fmla="*/ 39 h 40"/>
                <a:gd name="T32" fmla="*/ 194 w 199"/>
                <a:gd name="T33" fmla="*/ 40 h 40"/>
                <a:gd name="T34" fmla="*/ 199 w 199"/>
                <a:gd name="T35" fmla="*/ 40 h 40"/>
                <a:gd name="T36" fmla="*/ 199 w 199"/>
                <a:gd name="T37" fmla="*/ 29 h 40"/>
                <a:gd name="T38" fmla="*/ 194 w 199"/>
                <a:gd name="T39" fmla="*/ 29 h 40"/>
                <a:gd name="T40" fmla="*/ 186 w 199"/>
                <a:gd name="T41" fmla="*/ 30 h 40"/>
                <a:gd name="T42" fmla="*/ 175 w 199"/>
                <a:gd name="T43" fmla="*/ 29 h 40"/>
                <a:gd name="T44" fmla="*/ 163 w 199"/>
                <a:gd name="T45" fmla="*/ 28 h 40"/>
                <a:gd name="T46" fmla="*/ 149 w 199"/>
                <a:gd name="T47" fmla="*/ 26 h 40"/>
                <a:gd name="T48" fmla="*/ 135 w 199"/>
                <a:gd name="T49" fmla="*/ 25 h 40"/>
                <a:gd name="T50" fmla="*/ 119 w 199"/>
                <a:gd name="T51" fmla="*/ 24 h 40"/>
                <a:gd name="T52" fmla="*/ 104 w 199"/>
                <a:gd name="T53" fmla="*/ 22 h 40"/>
                <a:gd name="T54" fmla="*/ 88 w 199"/>
                <a:gd name="T55" fmla="*/ 21 h 40"/>
                <a:gd name="T56" fmla="*/ 72 w 199"/>
                <a:gd name="T57" fmla="*/ 18 h 40"/>
                <a:gd name="T58" fmla="*/ 57 w 199"/>
                <a:gd name="T59" fmla="*/ 16 h 40"/>
                <a:gd name="T60" fmla="*/ 45 w 199"/>
                <a:gd name="T61" fmla="*/ 13 h 40"/>
                <a:gd name="T62" fmla="*/ 32 w 199"/>
                <a:gd name="T63" fmla="*/ 10 h 40"/>
                <a:gd name="T64" fmla="*/ 22 w 199"/>
                <a:gd name="T65" fmla="*/ 7 h 40"/>
                <a:gd name="T66" fmla="*/ 13 w 199"/>
                <a:gd name="T67" fmla="*/ 3 h 40"/>
                <a:gd name="T68" fmla="*/ 7 w 199"/>
                <a:gd name="T69" fmla="*/ 0 h 40"/>
                <a:gd name="T70" fmla="*/ 5 w 199"/>
                <a:gd name="T71" fmla="*/ 0 h 40"/>
                <a:gd name="T72" fmla="*/ 7 w 199"/>
                <a:gd name="T73" fmla="*/ 0 h 40"/>
                <a:gd name="T74" fmla="*/ 4 w 199"/>
                <a:gd name="T75" fmla="*/ 0 h 40"/>
                <a:gd name="T76" fmla="*/ 0 w 199"/>
                <a:gd name="T77" fmla="*/ 2 h 40"/>
                <a:gd name="T78" fmla="*/ 0 w 199"/>
                <a:gd name="T79" fmla="*/ 7 h 40"/>
                <a:gd name="T80" fmla="*/ 2 w 199"/>
                <a:gd name="T81" fmla="*/ 9 h 40"/>
                <a:gd name="T82" fmla="*/ 5 w 199"/>
                <a:gd name="T83" fmla="*/ 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9" h="40">
                  <a:moveTo>
                    <a:pt x="5" y="9"/>
                  </a:moveTo>
                  <a:lnTo>
                    <a:pt x="2" y="9"/>
                  </a:lnTo>
                  <a:lnTo>
                    <a:pt x="10" y="13"/>
                  </a:lnTo>
                  <a:lnTo>
                    <a:pt x="20" y="16"/>
                  </a:lnTo>
                  <a:lnTo>
                    <a:pt x="30" y="20"/>
                  </a:lnTo>
                  <a:lnTo>
                    <a:pt x="43" y="22"/>
                  </a:lnTo>
                  <a:lnTo>
                    <a:pt x="57" y="25"/>
                  </a:lnTo>
                  <a:lnTo>
                    <a:pt x="72" y="28"/>
                  </a:lnTo>
                  <a:lnTo>
                    <a:pt x="88" y="30"/>
                  </a:lnTo>
                  <a:lnTo>
                    <a:pt x="104" y="31"/>
                  </a:lnTo>
                  <a:lnTo>
                    <a:pt x="119" y="33"/>
                  </a:lnTo>
                  <a:lnTo>
                    <a:pt x="135" y="34"/>
                  </a:lnTo>
                  <a:lnTo>
                    <a:pt x="149" y="36"/>
                  </a:lnTo>
                  <a:lnTo>
                    <a:pt x="163" y="37"/>
                  </a:lnTo>
                  <a:lnTo>
                    <a:pt x="175" y="38"/>
                  </a:lnTo>
                  <a:lnTo>
                    <a:pt x="186" y="39"/>
                  </a:lnTo>
                  <a:lnTo>
                    <a:pt x="194" y="40"/>
                  </a:lnTo>
                  <a:lnTo>
                    <a:pt x="199" y="40"/>
                  </a:lnTo>
                  <a:lnTo>
                    <a:pt x="199" y="29"/>
                  </a:lnTo>
                  <a:lnTo>
                    <a:pt x="194" y="29"/>
                  </a:lnTo>
                  <a:lnTo>
                    <a:pt x="186" y="30"/>
                  </a:lnTo>
                  <a:lnTo>
                    <a:pt x="175" y="29"/>
                  </a:lnTo>
                  <a:lnTo>
                    <a:pt x="163" y="28"/>
                  </a:lnTo>
                  <a:lnTo>
                    <a:pt x="149" y="26"/>
                  </a:lnTo>
                  <a:lnTo>
                    <a:pt x="135" y="25"/>
                  </a:lnTo>
                  <a:lnTo>
                    <a:pt x="119" y="24"/>
                  </a:lnTo>
                  <a:lnTo>
                    <a:pt x="104" y="22"/>
                  </a:lnTo>
                  <a:lnTo>
                    <a:pt x="88" y="21"/>
                  </a:lnTo>
                  <a:lnTo>
                    <a:pt x="72" y="18"/>
                  </a:lnTo>
                  <a:lnTo>
                    <a:pt x="57" y="16"/>
                  </a:lnTo>
                  <a:lnTo>
                    <a:pt x="45" y="13"/>
                  </a:lnTo>
                  <a:lnTo>
                    <a:pt x="32" y="10"/>
                  </a:lnTo>
                  <a:lnTo>
                    <a:pt x="22" y="7"/>
                  </a:lnTo>
                  <a:lnTo>
                    <a:pt x="13" y="3"/>
                  </a:lnTo>
                  <a:lnTo>
                    <a:pt x="7" y="0"/>
                  </a:lnTo>
                  <a:lnTo>
                    <a:pt x="5" y="0"/>
                  </a:lnTo>
                  <a:lnTo>
                    <a:pt x="7" y="0"/>
                  </a:lnTo>
                  <a:lnTo>
                    <a:pt x="4" y="0"/>
                  </a:lnTo>
                  <a:lnTo>
                    <a:pt x="0" y="2"/>
                  </a:lnTo>
                  <a:lnTo>
                    <a:pt x="0" y="7"/>
                  </a:lnTo>
                  <a:lnTo>
                    <a:pt x="2" y="9"/>
                  </a:lnTo>
                  <a:lnTo>
                    <a:pt x="5"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65" name="Freeform 1397"/>
            <p:cNvSpPr>
              <a:spLocks/>
            </p:cNvSpPr>
            <p:nvPr/>
          </p:nvSpPr>
          <p:spPr bwMode="auto">
            <a:xfrm>
              <a:off x="3270" y="3979"/>
              <a:ext cx="115" cy="20"/>
            </a:xfrm>
            <a:custGeom>
              <a:avLst/>
              <a:gdLst>
                <a:gd name="T0" fmla="*/ 3 w 344"/>
                <a:gd name="T1" fmla="*/ 58 h 58"/>
                <a:gd name="T2" fmla="*/ 3 w 344"/>
                <a:gd name="T3" fmla="*/ 58 h 58"/>
                <a:gd name="T4" fmla="*/ 8 w 344"/>
                <a:gd name="T5" fmla="*/ 57 h 58"/>
                <a:gd name="T6" fmla="*/ 20 w 344"/>
                <a:gd name="T7" fmla="*/ 55 h 58"/>
                <a:gd name="T8" fmla="*/ 37 w 344"/>
                <a:gd name="T9" fmla="*/ 53 h 58"/>
                <a:gd name="T10" fmla="*/ 58 w 344"/>
                <a:gd name="T11" fmla="*/ 49 h 58"/>
                <a:gd name="T12" fmla="*/ 80 w 344"/>
                <a:gd name="T13" fmla="*/ 46 h 58"/>
                <a:gd name="T14" fmla="*/ 107 w 344"/>
                <a:gd name="T15" fmla="*/ 42 h 58"/>
                <a:gd name="T16" fmla="*/ 135 w 344"/>
                <a:gd name="T17" fmla="*/ 39 h 58"/>
                <a:gd name="T18" fmla="*/ 164 w 344"/>
                <a:gd name="T19" fmla="*/ 34 h 58"/>
                <a:gd name="T20" fmla="*/ 194 w 344"/>
                <a:gd name="T21" fmla="*/ 31 h 58"/>
                <a:gd name="T22" fmla="*/ 222 w 344"/>
                <a:gd name="T23" fmla="*/ 26 h 58"/>
                <a:gd name="T24" fmla="*/ 250 w 344"/>
                <a:gd name="T25" fmla="*/ 23 h 58"/>
                <a:gd name="T26" fmla="*/ 275 w 344"/>
                <a:gd name="T27" fmla="*/ 20 h 58"/>
                <a:gd name="T28" fmla="*/ 298 w 344"/>
                <a:gd name="T29" fmla="*/ 16 h 58"/>
                <a:gd name="T30" fmla="*/ 317 w 344"/>
                <a:gd name="T31" fmla="*/ 14 h 58"/>
                <a:gd name="T32" fmla="*/ 333 w 344"/>
                <a:gd name="T33" fmla="*/ 12 h 58"/>
                <a:gd name="T34" fmla="*/ 344 w 344"/>
                <a:gd name="T35" fmla="*/ 9 h 58"/>
                <a:gd name="T36" fmla="*/ 344 w 344"/>
                <a:gd name="T37" fmla="*/ 0 h 58"/>
                <a:gd name="T38" fmla="*/ 333 w 344"/>
                <a:gd name="T39" fmla="*/ 2 h 58"/>
                <a:gd name="T40" fmla="*/ 317 w 344"/>
                <a:gd name="T41" fmla="*/ 5 h 58"/>
                <a:gd name="T42" fmla="*/ 298 w 344"/>
                <a:gd name="T43" fmla="*/ 7 h 58"/>
                <a:gd name="T44" fmla="*/ 275 w 344"/>
                <a:gd name="T45" fmla="*/ 10 h 58"/>
                <a:gd name="T46" fmla="*/ 250 w 344"/>
                <a:gd name="T47" fmla="*/ 14 h 58"/>
                <a:gd name="T48" fmla="*/ 222 w 344"/>
                <a:gd name="T49" fmla="*/ 17 h 58"/>
                <a:gd name="T50" fmla="*/ 194 w 344"/>
                <a:gd name="T51" fmla="*/ 22 h 58"/>
                <a:gd name="T52" fmla="*/ 164 w 344"/>
                <a:gd name="T53" fmla="*/ 25 h 58"/>
                <a:gd name="T54" fmla="*/ 135 w 344"/>
                <a:gd name="T55" fmla="*/ 30 h 58"/>
                <a:gd name="T56" fmla="*/ 107 w 344"/>
                <a:gd name="T57" fmla="*/ 33 h 58"/>
                <a:gd name="T58" fmla="*/ 80 w 344"/>
                <a:gd name="T59" fmla="*/ 37 h 58"/>
                <a:gd name="T60" fmla="*/ 58 w 344"/>
                <a:gd name="T61" fmla="*/ 40 h 58"/>
                <a:gd name="T62" fmla="*/ 37 w 344"/>
                <a:gd name="T63" fmla="*/ 44 h 58"/>
                <a:gd name="T64" fmla="*/ 20 w 344"/>
                <a:gd name="T65" fmla="*/ 46 h 58"/>
                <a:gd name="T66" fmla="*/ 8 w 344"/>
                <a:gd name="T67" fmla="*/ 48 h 58"/>
                <a:gd name="T68" fmla="*/ 0 w 344"/>
                <a:gd name="T69" fmla="*/ 49 h 58"/>
                <a:gd name="T70" fmla="*/ 0 w 344"/>
                <a:gd name="T71" fmla="*/ 49 h 58"/>
                <a:gd name="T72" fmla="*/ 3 w 344"/>
                <a:gd name="T73"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4" h="58">
                  <a:moveTo>
                    <a:pt x="3" y="58"/>
                  </a:moveTo>
                  <a:lnTo>
                    <a:pt x="3" y="58"/>
                  </a:lnTo>
                  <a:lnTo>
                    <a:pt x="8" y="57"/>
                  </a:lnTo>
                  <a:lnTo>
                    <a:pt x="20" y="55"/>
                  </a:lnTo>
                  <a:lnTo>
                    <a:pt x="37" y="53"/>
                  </a:lnTo>
                  <a:lnTo>
                    <a:pt x="58" y="49"/>
                  </a:lnTo>
                  <a:lnTo>
                    <a:pt x="80" y="46"/>
                  </a:lnTo>
                  <a:lnTo>
                    <a:pt x="107" y="42"/>
                  </a:lnTo>
                  <a:lnTo>
                    <a:pt x="135" y="39"/>
                  </a:lnTo>
                  <a:lnTo>
                    <a:pt x="164" y="34"/>
                  </a:lnTo>
                  <a:lnTo>
                    <a:pt x="194" y="31"/>
                  </a:lnTo>
                  <a:lnTo>
                    <a:pt x="222" y="26"/>
                  </a:lnTo>
                  <a:lnTo>
                    <a:pt x="250" y="23"/>
                  </a:lnTo>
                  <a:lnTo>
                    <a:pt x="275" y="20"/>
                  </a:lnTo>
                  <a:lnTo>
                    <a:pt x="298" y="16"/>
                  </a:lnTo>
                  <a:lnTo>
                    <a:pt x="317" y="14"/>
                  </a:lnTo>
                  <a:lnTo>
                    <a:pt x="333" y="12"/>
                  </a:lnTo>
                  <a:lnTo>
                    <a:pt x="344" y="9"/>
                  </a:lnTo>
                  <a:lnTo>
                    <a:pt x="344" y="0"/>
                  </a:lnTo>
                  <a:lnTo>
                    <a:pt x="333" y="2"/>
                  </a:lnTo>
                  <a:lnTo>
                    <a:pt x="317" y="5"/>
                  </a:lnTo>
                  <a:lnTo>
                    <a:pt x="298" y="7"/>
                  </a:lnTo>
                  <a:lnTo>
                    <a:pt x="275" y="10"/>
                  </a:lnTo>
                  <a:lnTo>
                    <a:pt x="250" y="14"/>
                  </a:lnTo>
                  <a:lnTo>
                    <a:pt x="222" y="17"/>
                  </a:lnTo>
                  <a:lnTo>
                    <a:pt x="194" y="22"/>
                  </a:lnTo>
                  <a:lnTo>
                    <a:pt x="164" y="25"/>
                  </a:lnTo>
                  <a:lnTo>
                    <a:pt x="135" y="30"/>
                  </a:lnTo>
                  <a:lnTo>
                    <a:pt x="107" y="33"/>
                  </a:lnTo>
                  <a:lnTo>
                    <a:pt x="80" y="37"/>
                  </a:lnTo>
                  <a:lnTo>
                    <a:pt x="58" y="40"/>
                  </a:lnTo>
                  <a:lnTo>
                    <a:pt x="37" y="44"/>
                  </a:lnTo>
                  <a:lnTo>
                    <a:pt x="20" y="46"/>
                  </a:lnTo>
                  <a:lnTo>
                    <a:pt x="8" y="48"/>
                  </a:lnTo>
                  <a:lnTo>
                    <a:pt x="0" y="49"/>
                  </a:lnTo>
                  <a:lnTo>
                    <a:pt x="0" y="49"/>
                  </a:lnTo>
                  <a:lnTo>
                    <a:pt x="3" y="5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66" name="Freeform 1398"/>
            <p:cNvSpPr>
              <a:spLocks/>
            </p:cNvSpPr>
            <p:nvPr/>
          </p:nvSpPr>
          <p:spPr bwMode="auto">
            <a:xfrm>
              <a:off x="3237" y="3996"/>
              <a:ext cx="34" cy="5"/>
            </a:xfrm>
            <a:custGeom>
              <a:avLst/>
              <a:gdLst>
                <a:gd name="T0" fmla="*/ 7 w 102"/>
                <a:gd name="T1" fmla="*/ 15 h 17"/>
                <a:gd name="T2" fmla="*/ 4 w 102"/>
                <a:gd name="T3" fmla="*/ 15 h 17"/>
                <a:gd name="T4" fmla="*/ 11 w 102"/>
                <a:gd name="T5" fmla="*/ 16 h 17"/>
                <a:gd name="T6" fmla="*/ 23 w 102"/>
                <a:gd name="T7" fmla="*/ 17 h 17"/>
                <a:gd name="T8" fmla="*/ 35 w 102"/>
                <a:gd name="T9" fmla="*/ 16 h 17"/>
                <a:gd name="T10" fmla="*/ 50 w 102"/>
                <a:gd name="T11" fmla="*/ 16 h 17"/>
                <a:gd name="T12" fmla="*/ 65 w 102"/>
                <a:gd name="T13" fmla="*/ 14 h 17"/>
                <a:gd name="T14" fmla="*/ 79 w 102"/>
                <a:gd name="T15" fmla="*/ 13 h 17"/>
                <a:gd name="T16" fmla="*/ 91 w 102"/>
                <a:gd name="T17" fmla="*/ 11 h 17"/>
                <a:gd name="T18" fmla="*/ 102 w 102"/>
                <a:gd name="T19" fmla="*/ 9 h 17"/>
                <a:gd name="T20" fmla="*/ 99 w 102"/>
                <a:gd name="T21" fmla="*/ 0 h 17"/>
                <a:gd name="T22" fmla="*/ 91 w 102"/>
                <a:gd name="T23" fmla="*/ 1 h 17"/>
                <a:gd name="T24" fmla="*/ 79 w 102"/>
                <a:gd name="T25" fmla="*/ 4 h 17"/>
                <a:gd name="T26" fmla="*/ 65 w 102"/>
                <a:gd name="T27" fmla="*/ 5 h 17"/>
                <a:gd name="T28" fmla="*/ 50 w 102"/>
                <a:gd name="T29" fmla="*/ 5 h 17"/>
                <a:gd name="T30" fmla="*/ 35 w 102"/>
                <a:gd name="T31" fmla="*/ 5 h 17"/>
                <a:gd name="T32" fmla="*/ 23 w 102"/>
                <a:gd name="T33" fmla="*/ 6 h 17"/>
                <a:gd name="T34" fmla="*/ 11 w 102"/>
                <a:gd name="T35" fmla="*/ 7 h 17"/>
                <a:gd name="T36" fmla="*/ 4 w 102"/>
                <a:gd name="T37" fmla="*/ 6 h 17"/>
                <a:gd name="T38" fmla="*/ 2 w 102"/>
                <a:gd name="T39" fmla="*/ 6 h 17"/>
                <a:gd name="T40" fmla="*/ 4 w 102"/>
                <a:gd name="T41" fmla="*/ 6 h 17"/>
                <a:gd name="T42" fmla="*/ 1 w 102"/>
                <a:gd name="T43" fmla="*/ 7 h 17"/>
                <a:gd name="T44" fmla="*/ 0 w 102"/>
                <a:gd name="T45" fmla="*/ 11 h 17"/>
                <a:gd name="T46" fmla="*/ 1 w 102"/>
                <a:gd name="T47" fmla="*/ 14 h 17"/>
                <a:gd name="T48" fmla="*/ 4 w 102"/>
                <a:gd name="T49" fmla="*/ 15 h 17"/>
                <a:gd name="T50" fmla="*/ 7 w 102"/>
                <a:gd name="T51"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2" h="17">
                  <a:moveTo>
                    <a:pt x="7" y="15"/>
                  </a:moveTo>
                  <a:lnTo>
                    <a:pt x="4" y="15"/>
                  </a:lnTo>
                  <a:lnTo>
                    <a:pt x="11" y="16"/>
                  </a:lnTo>
                  <a:lnTo>
                    <a:pt x="23" y="17"/>
                  </a:lnTo>
                  <a:lnTo>
                    <a:pt x="35" y="16"/>
                  </a:lnTo>
                  <a:lnTo>
                    <a:pt x="50" y="16"/>
                  </a:lnTo>
                  <a:lnTo>
                    <a:pt x="65" y="14"/>
                  </a:lnTo>
                  <a:lnTo>
                    <a:pt x="79" y="13"/>
                  </a:lnTo>
                  <a:lnTo>
                    <a:pt x="91" y="11"/>
                  </a:lnTo>
                  <a:lnTo>
                    <a:pt x="102" y="9"/>
                  </a:lnTo>
                  <a:lnTo>
                    <a:pt x="99" y="0"/>
                  </a:lnTo>
                  <a:lnTo>
                    <a:pt x="91" y="1"/>
                  </a:lnTo>
                  <a:lnTo>
                    <a:pt x="79" y="4"/>
                  </a:lnTo>
                  <a:lnTo>
                    <a:pt x="65" y="5"/>
                  </a:lnTo>
                  <a:lnTo>
                    <a:pt x="50" y="5"/>
                  </a:lnTo>
                  <a:lnTo>
                    <a:pt x="35" y="5"/>
                  </a:lnTo>
                  <a:lnTo>
                    <a:pt x="23" y="6"/>
                  </a:lnTo>
                  <a:lnTo>
                    <a:pt x="11" y="7"/>
                  </a:lnTo>
                  <a:lnTo>
                    <a:pt x="4" y="6"/>
                  </a:lnTo>
                  <a:lnTo>
                    <a:pt x="2" y="6"/>
                  </a:lnTo>
                  <a:lnTo>
                    <a:pt x="4" y="6"/>
                  </a:lnTo>
                  <a:lnTo>
                    <a:pt x="1" y="7"/>
                  </a:lnTo>
                  <a:lnTo>
                    <a:pt x="0" y="11"/>
                  </a:lnTo>
                  <a:lnTo>
                    <a:pt x="1" y="14"/>
                  </a:lnTo>
                  <a:lnTo>
                    <a:pt x="4" y="15"/>
                  </a:lnTo>
                  <a:lnTo>
                    <a:pt x="7"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67" name="Freeform 1399"/>
            <p:cNvSpPr>
              <a:spLocks/>
            </p:cNvSpPr>
            <p:nvPr/>
          </p:nvSpPr>
          <p:spPr bwMode="auto">
            <a:xfrm>
              <a:off x="3223" y="3998"/>
              <a:ext cx="16" cy="22"/>
            </a:xfrm>
            <a:custGeom>
              <a:avLst/>
              <a:gdLst>
                <a:gd name="T0" fmla="*/ 5 w 48"/>
                <a:gd name="T1" fmla="*/ 68 h 68"/>
                <a:gd name="T2" fmla="*/ 11 w 48"/>
                <a:gd name="T3" fmla="*/ 63 h 68"/>
                <a:gd name="T4" fmla="*/ 11 w 48"/>
                <a:gd name="T5" fmla="*/ 57 h 68"/>
                <a:gd name="T6" fmla="*/ 14 w 48"/>
                <a:gd name="T7" fmla="*/ 50 h 68"/>
                <a:gd name="T8" fmla="*/ 19 w 48"/>
                <a:gd name="T9" fmla="*/ 42 h 68"/>
                <a:gd name="T10" fmla="*/ 25 w 48"/>
                <a:gd name="T11" fmla="*/ 33 h 68"/>
                <a:gd name="T12" fmla="*/ 29 w 48"/>
                <a:gd name="T13" fmla="*/ 26 h 68"/>
                <a:gd name="T14" fmla="*/ 36 w 48"/>
                <a:gd name="T15" fmla="*/ 18 h 68"/>
                <a:gd name="T16" fmla="*/ 43 w 48"/>
                <a:gd name="T17" fmla="*/ 13 h 68"/>
                <a:gd name="T18" fmla="*/ 48 w 48"/>
                <a:gd name="T19" fmla="*/ 9 h 68"/>
                <a:gd name="T20" fmla="*/ 43 w 48"/>
                <a:gd name="T21" fmla="*/ 0 h 68"/>
                <a:gd name="T22" fmla="*/ 36 w 48"/>
                <a:gd name="T23" fmla="*/ 6 h 68"/>
                <a:gd name="T24" fmla="*/ 29 w 48"/>
                <a:gd name="T25" fmla="*/ 11 h 68"/>
                <a:gd name="T26" fmla="*/ 22 w 48"/>
                <a:gd name="T27" fmla="*/ 19 h 68"/>
                <a:gd name="T28" fmla="*/ 16 w 48"/>
                <a:gd name="T29" fmla="*/ 29 h 68"/>
                <a:gd name="T30" fmla="*/ 10 w 48"/>
                <a:gd name="T31" fmla="*/ 38 h 68"/>
                <a:gd name="T32" fmla="*/ 5 w 48"/>
                <a:gd name="T33" fmla="*/ 46 h 68"/>
                <a:gd name="T34" fmla="*/ 2 w 48"/>
                <a:gd name="T35" fmla="*/ 55 h 68"/>
                <a:gd name="T36" fmla="*/ 0 w 48"/>
                <a:gd name="T37" fmla="*/ 63 h 68"/>
                <a:gd name="T38" fmla="*/ 5 w 48"/>
                <a:gd name="T39" fmla="*/ 58 h 68"/>
                <a:gd name="T40" fmla="*/ 0 w 48"/>
                <a:gd name="T41" fmla="*/ 63 h 68"/>
                <a:gd name="T42" fmla="*/ 2 w 48"/>
                <a:gd name="T43" fmla="*/ 66 h 68"/>
                <a:gd name="T44" fmla="*/ 5 w 48"/>
                <a:gd name="T45" fmla="*/ 68 h 68"/>
                <a:gd name="T46" fmla="*/ 9 w 48"/>
                <a:gd name="T47" fmla="*/ 66 h 68"/>
                <a:gd name="T48" fmla="*/ 11 w 48"/>
                <a:gd name="T49" fmla="*/ 63 h 68"/>
                <a:gd name="T50" fmla="*/ 5 w 48"/>
                <a:gd name="T5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68">
                  <a:moveTo>
                    <a:pt x="5" y="68"/>
                  </a:moveTo>
                  <a:lnTo>
                    <a:pt x="11" y="63"/>
                  </a:lnTo>
                  <a:lnTo>
                    <a:pt x="11" y="57"/>
                  </a:lnTo>
                  <a:lnTo>
                    <a:pt x="14" y="50"/>
                  </a:lnTo>
                  <a:lnTo>
                    <a:pt x="19" y="42"/>
                  </a:lnTo>
                  <a:lnTo>
                    <a:pt x="25" y="33"/>
                  </a:lnTo>
                  <a:lnTo>
                    <a:pt x="29" y="26"/>
                  </a:lnTo>
                  <a:lnTo>
                    <a:pt x="36" y="18"/>
                  </a:lnTo>
                  <a:lnTo>
                    <a:pt x="43" y="13"/>
                  </a:lnTo>
                  <a:lnTo>
                    <a:pt x="48" y="9"/>
                  </a:lnTo>
                  <a:lnTo>
                    <a:pt x="43" y="0"/>
                  </a:lnTo>
                  <a:lnTo>
                    <a:pt x="36" y="6"/>
                  </a:lnTo>
                  <a:lnTo>
                    <a:pt x="29" y="11"/>
                  </a:lnTo>
                  <a:lnTo>
                    <a:pt x="22" y="19"/>
                  </a:lnTo>
                  <a:lnTo>
                    <a:pt x="16" y="29"/>
                  </a:lnTo>
                  <a:lnTo>
                    <a:pt x="10" y="38"/>
                  </a:lnTo>
                  <a:lnTo>
                    <a:pt x="5" y="46"/>
                  </a:lnTo>
                  <a:lnTo>
                    <a:pt x="2" y="55"/>
                  </a:lnTo>
                  <a:lnTo>
                    <a:pt x="0" y="63"/>
                  </a:lnTo>
                  <a:lnTo>
                    <a:pt x="5" y="58"/>
                  </a:lnTo>
                  <a:lnTo>
                    <a:pt x="0" y="63"/>
                  </a:lnTo>
                  <a:lnTo>
                    <a:pt x="2" y="66"/>
                  </a:lnTo>
                  <a:lnTo>
                    <a:pt x="5" y="68"/>
                  </a:lnTo>
                  <a:lnTo>
                    <a:pt x="9" y="66"/>
                  </a:lnTo>
                  <a:lnTo>
                    <a:pt x="11" y="63"/>
                  </a:lnTo>
                  <a:lnTo>
                    <a:pt x="5" y="6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68" name="Freeform 1400"/>
            <p:cNvSpPr>
              <a:spLocks/>
            </p:cNvSpPr>
            <p:nvPr/>
          </p:nvSpPr>
          <p:spPr bwMode="auto">
            <a:xfrm>
              <a:off x="3184" y="4017"/>
              <a:ext cx="41" cy="7"/>
            </a:xfrm>
            <a:custGeom>
              <a:avLst/>
              <a:gdLst>
                <a:gd name="T0" fmla="*/ 4 w 123"/>
                <a:gd name="T1" fmla="*/ 21 h 21"/>
                <a:gd name="T2" fmla="*/ 4 w 123"/>
                <a:gd name="T3" fmla="*/ 21 h 21"/>
                <a:gd name="T4" fmla="*/ 11 w 123"/>
                <a:gd name="T5" fmla="*/ 18 h 21"/>
                <a:gd name="T6" fmla="*/ 21 w 123"/>
                <a:gd name="T7" fmla="*/ 15 h 21"/>
                <a:gd name="T8" fmla="*/ 35 w 123"/>
                <a:gd name="T9" fmla="*/ 14 h 21"/>
                <a:gd name="T10" fmla="*/ 51 w 123"/>
                <a:gd name="T11" fmla="*/ 13 h 21"/>
                <a:gd name="T12" fmla="*/ 70 w 123"/>
                <a:gd name="T13" fmla="*/ 13 h 21"/>
                <a:gd name="T14" fmla="*/ 88 w 123"/>
                <a:gd name="T15" fmla="*/ 13 h 21"/>
                <a:gd name="T16" fmla="*/ 106 w 123"/>
                <a:gd name="T17" fmla="*/ 11 h 21"/>
                <a:gd name="T18" fmla="*/ 123 w 123"/>
                <a:gd name="T19" fmla="*/ 10 h 21"/>
                <a:gd name="T20" fmla="*/ 123 w 123"/>
                <a:gd name="T21" fmla="*/ 0 h 21"/>
                <a:gd name="T22" fmla="*/ 106 w 123"/>
                <a:gd name="T23" fmla="*/ 2 h 21"/>
                <a:gd name="T24" fmla="*/ 88 w 123"/>
                <a:gd name="T25" fmla="*/ 2 h 21"/>
                <a:gd name="T26" fmla="*/ 70 w 123"/>
                <a:gd name="T27" fmla="*/ 2 h 21"/>
                <a:gd name="T28" fmla="*/ 51 w 123"/>
                <a:gd name="T29" fmla="*/ 4 h 21"/>
                <a:gd name="T30" fmla="*/ 35 w 123"/>
                <a:gd name="T31" fmla="*/ 5 h 21"/>
                <a:gd name="T32" fmla="*/ 21 w 123"/>
                <a:gd name="T33" fmla="*/ 6 h 21"/>
                <a:gd name="T34" fmla="*/ 9 w 123"/>
                <a:gd name="T35" fmla="*/ 8 h 21"/>
                <a:gd name="T36" fmla="*/ 0 w 123"/>
                <a:gd name="T37" fmla="*/ 12 h 21"/>
                <a:gd name="T38" fmla="*/ 0 w 123"/>
                <a:gd name="T39" fmla="*/ 12 h 21"/>
                <a:gd name="T40" fmla="*/ 4 w 123"/>
                <a:gd name="T41"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3" h="21">
                  <a:moveTo>
                    <a:pt x="4" y="21"/>
                  </a:moveTo>
                  <a:lnTo>
                    <a:pt x="4" y="21"/>
                  </a:lnTo>
                  <a:lnTo>
                    <a:pt x="11" y="18"/>
                  </a:lnTo>
                  <a:lnTo>
                    <a:pt x="21" y="15"/>
                  </a:lnTo>
                  <a:lnTo>
                    <a:pt x="35" y="14"/>
                  </a:lnTo>
                  <a:lnTo>
                    <a:pt x="51" y="13"/>
                  </a:lnTo>
                  <a:lnTo>
                    <a:pt x="70" y="13"/>
                  </a:lnTo>
                  <a:lnTo>
                    <a:pt x="88" y="13"/>
                  </a:lnTo>
                  <a:lnTo>
                    <a:pt x="106" y="11"/>
                  </a:lnTo>
                  <a:lnTo>
                    <a:pt x="123" y="10"/>
                  </a:lnTo>
                  <a:lnTo>
                    <a:pt x="123" y="0"/>
                  </a:lnTo>
                  <a:lnTo>
                    <a:pt x="106" y="2"/>
                  </a:lnTo>
                  <a:lnTo>
                    <a:pt x="88" y="2"/>
                  </a:lnTo>
                  <a:lnTo>
                    <a:pt x="70" y="2"/>
                  </a:lnTo>
                  <a:lnTo>
                    <a:pt x="51" y="4"/>
                  </a:lnTo>
                  <a:lnTo>
                    <a:pt x="35" y="5"/>
                  </a:lnTo>
                  <a:lnTo>
                    <a:pt x="21" y="6"/>
                  </a:lnTo>
                  <a:lnTo>
                    <a:pt x="9" y="8"/>
                  </a:lnTo>
                  <a:lnTo>
                    <a:pt x="0" y="12"/>
                  </a:lnTo>
                  <a:lnTo>
                    <a:pt x="0" y="12"/>
                  </a:lnTo>
                  <a:lnTo>
                    <a:pt x="4"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69" name="Freeform 1401"/>
            <p:cNvSpPr>
              <a:spLocks/>
            </p:cNvSpPr>
            <p:nvPr/>
          </p:nvSpPr>
          <p:spPr bwMode="auto">
            <a:xfrm>
              <a:off x="3105" y="4021"/>
              <a:ext cx="80" cy="30"/>
            </a:xfrm>
            <a:custGeom>
              <a:avLst/>
              <a:gdLst>
                <a:gd name="T0" fmla="*/ 0 w 242"/>
                <a:gd name="T1" fmla="*/ 91 h 91"/>
                <a:gd name="T2" fmla="*/ 0 w 242"/>
                <a:gd name="T3" fmla="*/ 91 h 91"/>
                <a:gd name="T4" fmla="*/ 9 w 242"/>
                <a:gd name="T5" fmla="*/ 90 h 91"/>
                <a:gd name="T6" fmla="*/ 19 w 242"/>
                <a:gd name="T7" fmla="*/ 87 h 91"/>
                <a:gd name="T8" fmla="*/ 33 w 242"/>
                <a:gd name="T9" fmla="*/ 83 h 91"/>
                <a:gd name="T10" fmla="*/ 49 w 242"/>
                <a:gd name="T11" fmla="*/ 79 h 91"/>
                <a:gd name="T12" fmla="*/ 67 w 242"/>
                <a:gd name="T13" fmla="*/ 73 h 91"/>
                <a:gd name="T14" fmla="*/ 87 w 242"/>
                <a:gd name="T15" fmla="*/ 66 h 91"/>
                <a:gd name="T16" fmla="*/ 106 w 242"/>
                <a:gd name="T17" fmla="*/ 59 h 91"/>
                <a:gd name="T18" fmla="*/ 127 w 242"/>
                <a:gd name="T19" fmla="*/ 53 h 91"/>
                <a:gd name="T20" fmla="*/ 146 w 242"/>
                <a:gd name="T21" fmla="*/ 46 h 91"/>
                <a:gd name="T22" fmla="*/ 167 w 242"/>
                <a:gd name="T23" fmla="*/ 39 h 91"/>
                <a:gd name="T24" fmla="*/ 185 w 242"/>
                <a:gd name="T25" fmla="*/ 32 h 91"/>
                <a:gd name="T26" fmla="*/ 201 w 242"/>
                <a:gd name="T27" fmla="*/ 25 h 91"/>
                <a:gd name="T28" fmla="*/ 216 w 242"/>
                <a:gd name="T29" fmla="*/ 19 h 91"/>
                <a:gd name="T30" fmla="*/ 227 w 242"/>
                <a:gd name="T31" fmla="*/ 15 h 91"/>
                <a:gd name="T32" fmla="*/ 237 w 242"/>
                <a:gd name="T33" fmla="*/ 11 h 91"/>
                <a:gd name="T34" fmla="*/ 242 w 242"/>
                <a:gd name="T35" fmla="*/ 9 h 91"/>
                <a:gd name="T36" fmla="*/ 238 w 242"/>
                <a:gd name="T37" fmla="*/ 0 h 91"/>
                <a:gd name="T38" fmla="*/ 234 w 242"/>
                <a:gd name="T39" fmla="*/ 2 h 91"/>
                <a:gd name="T40" fmla="*/ 225 w 242"/>
                <a:gd name="T41" fmla="*/ 6 h 91"/>
                <a:gd name="T42" fmla="*/ 214 w 242"/>
                <a:gd name="T43" fmla="*/ 10 h 91"/>
                <a:gd name="T44" fmla="*/ 199 w 242"/>
                <a:gd name="T45" fmla="*/ 16 h 91"/>
                <a:gd name="T46" fmla="*/ 183 w 242"/>
                <a:gd name="T47" fmla="*/ 23 h 91"/>
                <a:gd name="T48" fmla="*/ 164 w 242"/>
                <a:gd name="T49" fmla="*/ 30 h 91"/>
                <a:gd name="T50" fmla="*/ 144 w 242"/>
                <a:gd name="T51" fmla="*/ 37 h 91"/>
                <a:gd name="T52" fmla="*/ 124 w 242"/>
                <a:gd name="T53" fmla="*/ 43 h 91"/>
                <a:gd name="T54" fmla="*/ 104 w 242"/>
                <a:gd name="T55" fmla="*/ 50 h 91"/>
                <a:gd name="T56" fmla="*/ 84 w 242"/>
                <a:gd name="T57" fmla="*/ 57 h 91"/>
                <a:gd name="T58" fmla="*/ 65 w 242"/>
                <a:gd name="T59" fmla="*/ 64 h 91"/>
                <a:gd name="T60" fmla="*/ 47 w 242"/>
                <a:gd name="T61" fmla="*/ 70 h 91"/>
                <a:gd name="T62" fmla="*/ 31 w 242"/>
                <a:gd name="T63" fmla="*/ 74 h 91"/>
                <a:gd name="T64" fmla="*/ 17 w 242"/>
                <a:gd name="T65" fmla="*/ 78 h 91"/>
                <a:gd name="T66" fmla="*/ 6 w 242"/>
                <a:gd name="T67" fmla="*/ 81 h 91"/>
                <a:gd name="T68" fmla="*/ 0 w 242"/>
                <a:gd name="T69" fmla="*/ 82 h 91"/>
                <a:gd name="T70" fmla="*/ 0 w 242"/>
                <a:gd name="T71" fmla="*/ 82 h 91"/>
                <a:gd name="T72" fmla="*/ 0 w 242"/>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2" h="91">
                  <a:moveTo>
                    <a:pt x="0" y="91"/>
                  </a:moveTo>
                  <a:lnTo>
                    <a:pt x="0" y="91"/>
                  </a:lnTo>
                  <a:lnTo>
                    <a:pt x="9" y="90"/>
                  </a:lnTo>
                  <a:lnTo>
                    <a:pt x="19" y="87"/>
                  </a:lnTo>
                  <a:lnTo>
                    <a:pt x="33" y="83"/>
                  </a:lnTo>
                  <a:lnTo>
                    <a:pt x="49" y="79"/>
                  </a:lnTo>
                  <a:lnTo>
                    <a:pt x="67" y="73"/>
                  </a:lnTo>
                  <a:lnTo>
                    <a:pt x="87" y="66"/>
                  </a:lnTo>
                  <a:lnTo>
                    <a:pt x="106" y="59"/>
                  </a:lnTo>
                  <a:lnTo>
                    <a:pt x="127" y="53"/>
                  </a:lnTo>
                  <a:lnTo>
                    <a:pt x="146" y="46"/>
                  </a:lnTo>
                  <a:lnTo>
                    <a:pt x="167" y="39"/>
                  </a:lnTo>
                  <a:lnTo>
                    <a:pt x="185" y="32"/>
                  </a:lnTo>
                  <a:lnTo>
                    <a:pt x="201" y="25"/>
                  </a:lnTo>
                  <a:lnTo>
                    <a:pt x="216" y="19"/>
                  </a:lnTo>
                  <a:lnTo>
                    <a:pt x="227" y="15"/>
                  </a:lnTo>
                  <a:lnTo>
                    <a:pt x="237" y="11"/>
                  </a:lnTo>
                  <a:lnTo>
                    <a:pt x="242" y="9"/>
                  </a:lnTo>
                  <a:lnTo>
                    <a:pt x="238" y="0"/>
                  </a:lnTo>
                  <a:lnTo>
                    <a:pt x="234" y="2"/>
                  </a:lnTo>
                  <a:lnTo>
                    <a:pt x="225" y="6"/>
                  </a:lnTo>
                  <a:lnTo>
                    <a:pt x="214" y="10"/>
                  </a:lnTo>
                  <a:lnTo>
                    <a:pt x="199" y="16"/>
                  </a:lnTo>
                  <a:lnTo>
                    <a:pt x="183" y="23"/>
                  </a:lnTo>
                  <a:lnTo>
                    <a:pt x="164" y="30"/>
                  </a:lnTo>
                  <a:lnTo>
                    <a:pt x="144" y="37"/>
                  </a:lnTo>
                  <a:lnTo>
                    <a:pt x="124" y="43"/>
                  </a:lnTo>
                  <a:lnTo>
                    <a:pt x="104" y="50"/>
                  </a:lnTo>
                  <a:lnTo>
                    <a:pt x="84" y="57"/>
                  </a:lnTo>
                  <a:lnTo>
                    <a:pt x="65" y="64"/>
                  </a:lnTo>
                  <a:lnTo>
                    <a:pt x="47" y="70"/>
                  </a:lnTo>
                  <a:lnTo>
                    <a:pt x="31" y="74"/>
                  </a:lnTo>
                  <a:lnTo>
                    <a:pt x="17" y="78"/>
                  </a:lnTo>
                  <a:lnTo>
                    <a:pt x="6" y="81"/>
                  </a:lnTo>
                  <a:lnTo>
                    <a:pt x="0" y="82"/>
                  </a:lnTo>
                  <a:lnTo>
                    <a:pt x="0" y="82"/>
                  </a:lnTo>
                  <a:lnTo>
                    <a:pt x="0" y="9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70" name="Freeform 1402"/>
            <p:cNvSpPr>
              <a:spLocks/>
            </p:cNvSpPr>
            <p:nvPr/>
          </p:nvSpPr>
          <p:spPr bwMode="auto">
            <a:xfrm>
              <a:off x="3085" y="4048"/>
              <a:ext cx="20" cy="10"/>
            </a:xfrm>
            <a:custGeom>
              <a:avLst/>
              <a:gdLst>
                <a:gd name="T0" fmla="*/ 7 w 60"/>
                <a:gd name="T1" fmla="*/ 30 h 30"/>
                <a:gd name="T2" fmla="*/ 6 w 60"/>
                <a:gd name="T3" fmla="*/ 30 h 30"/>
                <a:gd name="T4" fmla="*/ 10 w 60"/>
                <a:gd name="T5" fmla="*/ 28 h 30"/>
                <a:gd name="T6" fmla="*/ 16 w 60"/>
                <a:gd name="T7" fmla="*/ 24 h 30"/>
                <a:gd name="T8" fmla="*/ 22 w 60"/>
                <a:gd name="T9" fmla="*/ 21 h 30"/>
                <a:gd name="T10" fmla="*/ 28 w 60"/>
                <a:gd name="T11" fmla="*/ 17 h 30"/>
                <a:gd name="T12" fmla="*/ 33 w 60"/>
                <a:gd name="T13" fmla="*/ 15 h 30"/>
                <a:gd name="T14" fmla="*/ 41 w 60"/>
                <a:gd name="T15" fmla="*/ 13 h 30"/>
                <a:gd name="T16" fmla="*/ 49 w 60"/>
                <a:gd name="T17" fmla="*/ 11 h 30"/>
                <a:gd name="T18" fmla="*/ 60 w 60"/>
                <a:gd name="T19" fmla="*/ 9 h 30"/>
                <a:gd name="T20" fmla="*/ 60 w 60"/>
                <a:gd name="T21" fmla="*/ 0 h 30"/>
                <a:gd name="T22" fmla="*/ 49 w 60"/>
                <a:gd name="T23" fmla="*/ 1 h 30"/>
                <a:gd name="T24" fmla="*/ 39 w 60"/>
                <a:gd name="T25" fmla="*/ 4 h 30"/>
                <a:gd name="T26" fmla="*/ 31 w 60"/>
                <a:gd name="T27" fmla="*/ 6 h 30"/>
                <a:gd name="T28" fmla="*/ 23 w 60"/>
                <a:gd name="T29" fmla="*/ 8 h 30"/>
                <a:gd name="T30" fmla="*/ 17 w 60"/>
                <a:gd name="T31" fmla="*/ 12 h 30"/>
                <a:gd name="T32" fmla="*/ 12 w 60"/>
                <a:gd name="T33" fmla="*/ 15 h 30"/>
                <a:gd name="T34" fmla="*/ 6 w 60"/>
                <a:gd name="T35" fmla="*/ 19 h 30"/>
                <a:gd name="T36" fmla="*/ 1 w 60"/>
                <a:gd name="T37" fmla="*/ 23 h 30"/>
                <a:gd name="T38" fmla="*/ 0 w 60"/>
                <a:gd name="T39" fmla="*/ 23 h 30"/>
                <a:gd name="T40" fmla="*/ 7 w 60"/>
                <a:gd name="T41"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30">
                  <a:moveTo>
                    <a:pt x="7" y="30"/>
                  </a:moveTo>
                  <a:lnTo>
                    <a:pt x="6" y="30"/>
                  </a:lnTo>
                  <a:lnTo>
                    <a:pt x="10" y="28"/>
                  </a:lnTo>
                  <a:lnTo>
                    <a:pt x="16" y="24"/>
                  </a:lnTo>
                  <a:lnTo>
                    <a:pt x="22" y="21"/>
                  </a:lnTo>
                  <a:lnTo>
                    <a:pt x="28" y="17"/>
                  </a:lnTo>
                  <a:lnTo>
                    <a:pt x="33" y="15"/>
                  </a:lnTo>
                  <a:lnTo>
                    <a:pt x="41" y="13"/>
                  </a:lnTo>
                  <a:lnTo>
                    <a:pt x="49" y="11"/>
                  </a:lnTo>
                  <a:lnTo>
                    <a:pt x="60" y="9"/>
                  </a:lnTo>
                  <a:lnTo>
                    <a:pt x="60" y="0"/>
                  </a:lnTo>
                  <a:lnTo>
                    <a:pt x="49" y="1"/>
                  </a:lnTo>
                  <a:lnTo>
                    <a:pt x="39" y="4"/>
                  </a:lnTo>
                  <a:lnTo>
                    <a:pt x="31" y="6"/>
                  </a:lnTo>
                  <a:lnTo>
                    <a:pt x="23" y="8"/>
                  </a:lnTo>
                  <a:lnTo>
                    <a:pt x="17" y="12"/>
                  </a:lnTo>
                  <a:lnTo>
                    <a:pt x="12" y="15"/>
                  </a:lnTo>
                  <a:lnTo>
                    <a:pt x="6" y="19"/>
                  </a:lnTo>
                  <a:lnTo>
                    <a:pt x="1" y="23"/>
                  </a:lnTo>
                  <a:lnTo>
                    <a:pt x="0" y="23"/>
                  </a:lnTo>
                  <a:lnTo>
                    <a:pt x="7"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71" name="Freeform 1403"/>
            <p:cNvSpPr>
              <a:spLocks/>
            </p:cNvSpPr>
            <p:nvPr/>
          </p:nvSpPr>
          <p:spPr bwMode="auto">
            <a:xfrm>
              <a:off x="3058" y="4056"/>
              <a:ext cx="29" cy="27"/>
            </a:xfrm>
            <a:custGeom>
              <a:avLst/>
              <a:gdLst>
                <a:gd name="T0" fmla="*/ 4 w 86"/>
                <a:gd name="T1" fmla="*/ 81 h 81"/>
                <a:gd name="T2" fmla="*/ 5 w 86"/>
                <a:gd name="T3" fmla="*/ 81 h 81"/>
                <a:gd name="T4" fmla="*/ 13 w 86"/>
                <a:gd name="T5" fmla="*/ 79 h 81"/>
                <a:gd name="T6" fmla="*/ 23 w 86"/>
                <a:gd name="T7" fmla="*/ 71 h 81"/>
                <a:gd name="T8" fmla="*/ 33 w 86"/>
                <a:gd name="T9" fmla="*/ 61 h 81"/>
                <a:gd name="T10" fmla="*/ 46 w 86"/>
                <a:gd name="T11" fmla="*/ 48 h 81"/>
                <a:gd name="T12" fmla="*/ 57 w 86"/>
                <a:gd name="T13" fmla="*/ 36 h 81"/>
                <a:gd name="T14" fmla="*/ 69 w 86"/>
                <a:gd name="T15" fmla="*/ 23 h 81"/>
                <a:gd name="T16" fmla="*/ 79 w 86"/>
                <a:gd name="T17" fmla="*/ 14 h 81"/>
                <a:gd name="T18" fmla="*/ 86 w 86"/>
                <a:gd name="T19" fmla="*/ 7 h 81"/>
                <a:gd name="T20" fmla="*/ 79 w 86"/>
                <a:gd name="T21" fmla="*/ 0 h 81"/>
                <a:gd name="T22" fmla="*/ 72 w 86"/>
                <a:gd name="T23" fmla="*/ 7 h 81"/>
                <a:gd name="T24" fmla="*/ 62 w 86"/>
                <a:gd name="T25" fmla="*/ 16 h 81"/>
                <a:gd name="T26" fmla="*/ 50 w 86"/>
                <a:gd name="T27" fmla="*/ 29 h 81"/>
                <a:gd name="T28" fmla="*/ 39 w 86"/>
                <a:gd name="T29" fmla="*/ 41 h 81"/>
                <a:gd name="T30" fmla="*/ 26 w 86"/>
                <a:gd name="T31" fmla="*/ 54 h 81"/>
                <a:gd name="T32" fmla="*/ 16 w 86"/>
                <a:gd name="T33" fmla="*/ 64 h 81"/>
                <a:gd name="T34" fmla="*/ 8 w 86"/>
                <a:gd name="T35" fmla="*/ 70 h 81"/>
                <a:gd name="T36" fmla="*/ 5 w 86"/>
                <a:gd name="T37" fmla="*/ 72 h 81"/>
                <a:gd name="T38" fmla="*/ 6 w 86"/>
                <a:gd name="T39" fmla="*/ 72 h 81"/>
                <a:gd name="T40" fmla="*/ 5 w 86"/>
                <a:gd name="T41" fmla="*/ 72 h 81"/>
                <a:gd name="T42" fmla="*/ 1 w 86"/>
                <a:gd name="T43" fmla="*/ 73 h 81"/>
                <a:gd name="T44" fmla="*/ 0 w 86"/>
                <a:gd name="T45" fmla="*/ 77 h 81"/>
                <a:gd name="T46" fmla="*/ 1 w 86"/>
                <a:gd name="T47" fmla="*/ 80 h 81"/>
                <a:gd name="T48" fmla="*/ 5 w 86"/>
                <a:gd name="T49" fmla="*/ 81 h 81"/>
                <a:gd name="T50" fmla="*/ 4 w 86"/>
                <a:gd name="T51"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6" h="81">
                  <a:moveTo>
                    <a:pt x="4" y="81"/>
                  </a:moveTo>
                  <a:lnTo>
                    <a:pt x="5" y="81"/>
                  </a:lnTo>
                  <a:lnTo>
                    <a:pt x="13" y="79"/>
                  </a:lnTo>
                  <a:lnTo>
                    <a:pt x="23" y="71"/>
                  </a:lnTo>
                  <a:lnTo>
                    <a:pt x="33" y="61"/>
                  </a:lnTo>
                  <a:lnTo>
                    <a:pt x="46" y="48"/>
                  </a:lnTo>
                  <a:lnTo>
                    <a:pt x="57" y="36"/>
                  </a:lnTo>
                  <a:lnTo>
                    <a:pt x="69" y="23"/>
                  </a:lnTo>
                  <a:lnTo>
                    <a:pt x="79" y="14"/>
                  </a:lnTo>
                  <a:lnTo>
                    <a:pt x="86" y="7"/>
                  </a:lnTo>
                  <a:lnTo>
                    <a:pt x="79" y="0"/>
                  </a:lnTo>
                  <a:lnTo>
                    <a:pt x="72" y="7"/>
                  </a:lnTo>
                  <a:lnTo>
                    <a:pt x="62" y="16"/>
                  </a:lnTo>
                  <a:lnTo>
                    <a:pt x="50" y="29"/>
                  </a:lnTo>
                  <a:lnTo>
                    <a:pt x="39" y="41"/>
                  </a:lnTo>
                  <a:lnTo>
                    <a:pt x="26" y="54"/>
                  </a:lnTo>
                  <a:lnTo>
                    <a:pt x="16" y="64"/>
                  </a:lnTo>
                  <a:lnTo>
                    <a:pt x="8" y="70"/>
                  </a:lnTo>
                  <a:lnTo>
                    <a:pt x="5" y="72"/>
                  </a:lnTo>
                  <a:lnTo>
                    <a:pt x="6" y="72"/>
                  </a:lnTo>
                  <a:lnTo>
                    <a:pt x="5" y="72"/>
                  </a:lnTo>
                  <a:lnTo>
                    <a:pt x="1" y="73"/>
                  </a:lnTo>
                  <a:lnTo>
                    <a:pt x="0" y="77"/>
                  </a:lnTo>
                  <a:lnTo>
                    <a:pt x="1" y="80"/>
                  </a:lnTo>
                  <a:lnTo>
                    <a:pt x="5" y="81"/>
                  </a:lnTo>
                  <a:lnTo>
                    <a:pt x="4" y="8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72" name="Freeform 1404"/>
            <p:cNvSpPr>
              <a:spLocks/>
            </p:cNvSpPr>
            <p:nvPr/>
          </p:nvSpPr>
          <p:spPr bwMode="auto">
            <a:xfrm>
              <a:off x="2457" y="3206"/>
              <a:ext cx="804" cy="325"/>
            </a:xfrm>
            <a:custGeom>
              <a:avLst/>
              <a:gdLst>
                <a:gd name="T0" fmla="*/ 2347 w 2413"/>
                <a:gd name="T1" fmla="*/ 460 h 976"/>
                <a:gd name="T2" fmla="*/ 2232 w 2413"/>
                <a:gd name="T3" fmla="*/ 428 h 976"/>
                <a:gd name="T4" fmla="*/ 2144 w 2413"/>
                <a:gd name="T5" fmla="*/ 413 h 976"/>
                <a:gd name="T6" fmla="*/ 2081 w 2413"/>
                <a:gd name="T7" fmla="*/ 370 h 976"/>
                <a:gd name="T8" fmla="*/ 1999 w 2413"/>
                <a:gd name="T9" fmla="*/ 349 h 976"/>
                <a:gd name="T10" fmla="*/ 1969 w 2413"/>
                <a:gd name="T11" fmla="*/ 355 h 976"/>
                <a:gd name="T12" fmla="*/ 1913 w 2413"/>
                <a:gd name="T13" fmla="*/ 333 h 976"/>
                <a:gd name="T14" fmla="*/ 1875 w 2413"/>
                <a:gd name="T15" fmla="*/ 317 h 976"/>
                <a:gd name="T16" fmla="*/ 1849 w 2413"/>
                <a:gd name="T17" fmla="*/ 313 h 976"/>
                <a:gd name="T18" fmla="*/ 1820 w 2413"/>
                <a:gd name="T19" fmla="*/ 278 h 976"/>
                <a:gd name="T20" fmla="*/ 1737 w 2413"/>
                <a:gd name="T21" fmla="*/ 241 h 976"/>
                <a:gd name="T22" fmla="*/ 1672 w 2413"/>
                <a:gd name="T23" fmla="*/ 201 h 976"/>
                <a:gd name="T24" fmla="*/ 1627 w 2413"/>
                <a:gd name="T25" fmla="*/ 152 h 976"/>
                <a:gd name="T26" fmla="*/ 1552 w 2413"/>
                <a:gd name="T27" fmla="*/ 130 h 976"/>
                <a:gd name="T28" fmla="*/ 1497 w 2413"/>
                <a:gd name="T29" fmla="*/ 101 h 976"/>
                <a:gd name="T30" fmla="*/ 1439 w 2413"/>
                <a:gd name="T31" fmla="*/ 56 h 976"/>
                <a:gd name="T32" fmla="*/ 1366 w 2413"/>
                <a:gd name="T33" fmla="*/ 47 h 976"/>
                <a:gd name="T34" fmla="*/ 1282 w 2413"/>
                <a:gd name="T35" fmla="*/ 15 h 976"/>
                <a:gd name="T36" fmla="*/ 1243 w 2413"/>
                <a:gd name="T37" fmla="*/ 0 h 976"/>
                <a:gd name="T38" fmla="*/ 1191 w 2413"/>
                <a:gd name="T39" fmla="*/ 13 h 976"/>
                <a:gd name="T40" fmla="*/ 1093 w 2413"/>
                <a:gd name="T41" fmla="*/ 61 h 976"/>
                <a:gd name="T42" fmla="*/ 1007 w 2413"/>
                <a:gd name="T43" fmla="*/ 104 h 976"/>
                <a:gd name="T44" fmla="*/ 884 w 2413"/>
                <a:gd name="T45" fmla="*/ 243 h 976"/>
                <a:gd name="T46" fmla="*/ 804 w 2413"/>
                <a:gd name="T47" fmla="*/ 313 h 976"/>
                <a:gd name="T48" fmla="*/ 728 w 2413"/>
                <a:gd name="T49" fmla="*/ 355 h 976"/>
                <a:gd name="T50" fmla="*/ 645 w 2413"/>
                <a:gd name="T51" fmla="*/ 394 h 976"/>
                <a:gd name="T52" fmla="*/ 562 w 2413"/>
                <a:gd name="T53" fmla="*/ 449 h 976"/>
                <a:gd name="T54" fmla="*/ 417 w 2413"/>
                <a:gd name="T55" fmla="*/ 542 h 976"/>
                <a:gd name="T56" fmla="*/ 308 w 2413"/>
                <a:gd name="T57" fmla="*/ 598 h 976"/>
                <a:gd name="T58" fmla="*/ 187 w 2413"/>
                <a:gd name="T59" fmla="*/ 659 h 976"/>
                <a:gd name="T60" fmla="*/ 70 w 2413"/>
                <a:gd name="T61" fmla="*/ 663 h 976"/>
                <a:gd name="T62" fmla="*/ 27 w 2413"/>
                <a:gd name="T63" fmla="*/ 704 h 976"/>
                <a:gd name="T64" fmla="*/ 82 w 2413"/>
                <a:gd name="T65" fmla="*/ 749 h 976"/>
                <a:gd name="T66" fmla="*/ 218 w 2413"/>
                <a:gd name="T67" fmla="*/ 863 h 976"/>
                <a:gd name="T68" fmla="*/ 336 w 2413"/>
                <a:gd name="T69" fmla="*/ 905 h 976"/>
                <a:gd name="T70" fmla="*/ 442 w 2413"/>
                <a:gd name="T71" fmla="*/ 952 h 976"/>
                <a:gd name="T72" fmla="*/ 518 w 2413"/>
                <a:gd name="T73" fmla="*/ 973 h 976"/>
                <a:gd name="T74" fmla="*/ 616 w 2413"/>
                <a:gd name="T75" fmla="*/ 970 h 976"/>
                <a:gd name="T76" fmla="*/ 676 w 2413"/>
                <a:gd name="T77" fmla="*/ 953 h 976"/>
                <a:gd name="T78" fmla="*/ 745 w 2413"/>
                <a:gd name="T79" fmla="*/ 945 h 976"/>
                <a:gd name="T80" fmla="*/ 851 w 2413"/>
                <a:gd name="T81" fmla="*/ 947 h 976"/>
                <a:gd name="T82" fmla="*/ 934 w 2413"/>
                <a:gd name="T83" fmla="*/ 944 h 976"/>
                <a:gd name="T84" fmla="*/ 999 w 2413"/>
                <a:gd name="T85" fmla="*/ 924 h 976"/>
                <a:gd name="T86" fmla="*/ 1094 w 2413"/>
                <a:gd name="T87" fmla="*/ 890 h 976"/>
                <a:gd name="T88" fmla="*/ 1152 w 2413"/>
                <a:gd name="T89" fmla="*/ 873 h 976"/>
                <a:gd name="T90" fmla="*/ 1232 w 2413"/>
                <a:gd name="T91" fmla="*/ 857 h 976"/>
                <a:gd name="T92" fmla="*/ 1328 w 2413"/>
                <a:gd name="T93" fmla="*/ 828 h 976"/>
                <a:gd name="T94" fmla="*/ 1408 w 2413"/>
                <a:gd name="T95" fmla="*/ 819 h 976"/>
                <a:gd name="T96" fmla="*/ 1571 w 2413"/>
                <a:gd name="T97" fmla="*/ 833 h 976"/>
                <a:gd name="T98" fmla="*/ 1719 w 2413"/>
                <a:gd name="T99" fmla="*/ 837 h 976"/>
                <a:gd name="T100" fmla="*/ 1850 w 2413"/>
                <a:gd name="T101" fmla="*/ 770 h 976"/>
                <a:gd name="T102" fmla="*/ 1931 w 2413"/>
                <a:gd name="T103" fmla="*/ 732 h 976"/>
                <a:gd name="T104" fmla="*/ 2034 w 2413"/>
                <a:gd name="T105" fmla="*/ 662 h 976"/>
                <a:gd name="T106" fmla="*/ 2115 w 2413"/>
                <a:gd name="T107" fmla="*/ 599 h 976"/>
                <a:gd name="T108" fmla="*/ 2190 w 2413"/>
                <a:gd name="T109" fmla="*/ 578 h 976"/>
                <a:gd name="T110" fmla="*/ 2292 w 2413"/>
                <a:gd name="T111" fmla="*/ 557 h 976"/>
                <a:gd name="T112" fmla="*/ 2349 w 2413"/>
                <a:gd name="T113" fmla="*/ 544 h 976"/>
                <a:gd name="T114" fmla="*/ 2405 w 2413"/>
                <a:gd name="T115" fmla="*/ 501 h 9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13" h="976">
                  <a:moveTo>
                    <a:pt x="2413" y="494"/>
                  </a:moveTo>
                  <a:lnTo>
                    <a:pt x="2404" y="487"/>
                  </a:lnTo>
                  <a:lnTo>
                    <a:pt x="2392" y="480"/>
                  </a:lnTo>
                  <a:lnTo>
                    <a:pt x="2379" y="473"/>
                  </a:lnTo>
                  <a:lnTo>
                    <a:pt x="2363" y="466"/>
                  </a:lnTo>
                  <a:lnTo>
                    <a:pt x="2347" y="460"/>
                  </a:lnTo>
                  <a:lnTo>
                    <a:pt x="2328" y="454"/>
                  </a:lnTo>
                  <a:lnTo>
                    <a:pt x="2310" y="448"/>
                  </a:lnTo>
                  <a:lnTo>
                    <a:pt x="2291" y="442"/>
                  </a:lnTo>
                  <a:lnTo>
                    <a:pt x="2271" y="438"/>
                  </a:lnTo>
                  <a:lnTo>
                    <a:pt x="2252" y="433"/>
                  </a:lnTo>
                  <a:lnTo>
                    <a:pt x="2232" y="428"/>
                  </a:lnTo>
                  <a:lnTo>
                    <a:pt x="2214" y="425"/>
                  </a:lnTo>
                  <a:lnTo>
                    <a:pt x="2197" y="423"/>
                  </a:lnTo>
                  <a:lnTo>
                    <a:pt x="2180" y="422"/>
                  </a:lnTo>
                  <a:lnTo>
                    <a:pt x="2165" y="420"/>
                  </a:lnTo>
                  <a:lnTo>
                    <a:pt x="2152" y="420"/>
                  </a:lnTo>
                  <a:lnTo>
                    <a:pt x="2144" y="413"/>
                  </a:lnTo>
                  <a:lnTo>
                    <a:pt x="2135" y="404"/>
                  </a:lnTo>
                  <a:lnTo>
                    <a:pt x="2126" y="394"/>
                  </a:lnTo>
                  <a:lnTo>
                    <a:pt x="2120" y="384"/>
                  </a:lnTo>
                  <a:lnTo>
                    <a:pt x="2112" y="380"/>
                  </a:lnTo>
                  <a:lnTo>
                    <a:pt x="2098" y="376"/>
                  </a:lnTo>
                  <a:lnTo>
                    <a:pt x="2081" y="370"/>
                  </a:lnTo>
                  <a:lnTo>
                    <a:pt x="2062" y="365"/>
                  </a:lnTo>
                  <a:lnTo>
                    <a:pt x="2041" y="360"/>
                  </a:lnTo>
                  <a:lnTo>
                    <a:pt x="2024" y="355"/>
                  </a:lnTo>
                  <a:lnTo>
                    <a:pt x="2010" y="351"/>
                  </a:lnTo>
                  <a:lnTo>
                    <a:pt x="2002" y="348"/>
                  </a:lnTo>
                  <a:lnTo>
                    <a:pt x="1999" y="349"/>
                  </a:lnTo>
                  <a:lnTo>
                    <a:pt x="1994" y="351"/>
                  </a:lnTo>
                  <a:lnTo>
                    <a:pt x="1990" y="352"/>
                  </a:lnTo>
                  <a:lnTo>
                    <a:pt x="1985" y="353"/>
                  </a:lnTo>
                  <a:lnTo>
                    <a:pt x="1979" y="354"/>
                  </a:lnTo>
                  <a:lnTo>
                    <a:pt x="1975" y="355"/>
                  </a:lnTo>
                  <a:lnTo>
                    <a:pt x="1969" y="355"/>
                  </a:lnTo>
                  <a:lnTo>
                    <a:pt x="1963" y="356"/>
                  </a:lnTo>
                  <a:lnTo>
                    <a:pt x="1956" y="354"/>
                  </a:lnTo>
                  <a:lnTo>
                    <a:pt x="1946" y="351"/>
                  </a:lnTo>
                  <a:lnTo>
                    <a:pt x="1936" y="345"/>
                  </a:lnTo>
                  <a:lnTo>
                    <a:pt x="1924" y="339"/>
                  </a:lnTo>
                  <a:lnTo>
                    <a:pt x="1913" y="333"/>
                  </a:lnTo>
                  <a:lnTo>
                    <a:pt x="1903" y="329"/>
                  </a:lnTo>
                  <a:lnTo>
                    <a:pt x="1895" y="324"/>
                  </a:lnTo>
                  <a:lnTo>
                    <a:pt x="1889" y="322"/>
                  </a:lnTo>
                  <a:lnTo>
                    <a:pt x="1885" y="321"/>
                  </a:lnTo>
                  <a:lnTo>
                    <a:pt x="1881" y="318"/>
                  </a:lnTo>
                  <a:lnTo>
                    <a:pt x="1875" y="317"/>
                  </a:lnTo>
                  <a:lnTo>
                    <a:pt x="1871" y="316"/>
                  </a:lnTo>
                  <a:lnTo>
                    <a:pt x="1865" y="315"/>
                  </a:lnTo>
                  <a:lnTo>
                    <a:pt x="1860" y="315"/>
                  </a:lnTo>
                  <a:lnTo>
                    <a:pt x="1856" y="314"/>
                  </a:lnTo>
                  <a:lnTo>
                    <a:pt x="1852" y="314"/>
                  </a:lnTo>
                  <a:lnTo>
                    <a:pt x="1849" y="313"/>
                  </a:lnTo>
                  <a:lnTo>
                    <a:pt x="1844" y="309"/>
                  </a:lnTo>
                  <a:lnTo>
                    <a:pt x="1840" y="304"/>
                  </a:lnTo>
                  <a:lnTo>
                    <a:pt x="1835" y="298"/>
                  </a:lnTo>
                  <a:lnTo>
                    <a:pt x="1830" y="291"/>
                  </a:lnTo>
                  <a:lnTo>
                    <a:pt x="1825" y="284"/>
                  </a:lnTo>
                  <a:lnTo>
                    <a:pt x="1820" y="278"/>
                  </a:lnTo>
                  <a:lnTo>
                    <a:pt x="1816" y="275"/>
                  </a:lnTo>
                  <a:lnTo>
                    <a:pt x="1808" y="270"/>
                  </a:lnTo>
                  <a:lnTo>
                    <a:pt x="1794" y="265"/>
                  </a:lnTo>
                  <a:lnTo>
                    <a:pt x="1777" y="257"/>
                  </a:lnTo>
                  <a:lnTo>
                    <a:pt x="1757" y="249"/>
                  </a:lnTo>
                  <a:lnTo>
                    <a:pt x="1737" y="241"/>
                  </a:lnTo>
                  <a:lnTo>
                    <a:pt x="1718" y="234"/>
                  </a:lnTo>
                  <a:lnTo>
                    <a:pt x="1705" y="227"/>
                  </a:lnTo>
                  <a:lnTo>
                    <a:pt x="1695" y="223"/>
                  </a:lnTo>
                  <a:lnTo>
                    <a:pt x="1690" y="219"/>
                  </a:lnTo>
                  <a:lnTo>
                    <a:pt x="1682" y="211"/>
                  </a:lnTo>
                  <a:lnTo>
                    <a:pt x="1672" y="201"/>
                  </a:lnTo>
                  <a:lnTo>
                    <a:pt x="1663" y="189"/>
                  </a:lnTo>
                  <a:lnTo>
                    <a:pt x="1654" y="176"/>
                  </a:lnTo>
                  <a:lnTo>
                    <a:pt x="1645" y="166"/>
                  </a:lnTo>
                  <a:lnTo>
                    <a:pt x="1638" y="159"/>
                  </a:lnTo>
                  <a:lnTo>
                    <a:pt x="1632" y="155"/>
                  </a:lnTo>
                  <a:lnTo>
                    <a:pt x="1627" y="152"/>
                  </a:lnTo>
                  <a:lnTo>
                    <a:pt x="1616" y="149"/>
                  </a:lnTo>
                  <a:lnTo>
                    <a:pt x="1604" y="146"/>
                  </a:lnTo>
                  <a:lnTo>
                    <a:pt x="1590" y="141"/>
                  </a:lnTo>
                  <a:lnTo>
                    <a:pt x="1576" y="136"/>
                  </a:lnTo>
                  <a:lnTo>
                    <a:pt x="1564" y="133"/>
                  </a:lnTo>
                  <a:lnTo>
                    <a:pt x="1552" y="130"/>
                  </a:lnTo>
                  <a:lnTo>
                    <a:pt x="1544" y="127"/>
                  </a:lnTo>
                  <a:lnTo>
                    <a:pt x="1537" y="125"/>
                  </a:lnTo>
                  <a:lnTo>
                    <a:pt x="1528" y="120"/>
                  </a:lnTo>
                  <a:lnTo>
                    <a:pt x="1519" y="115"/>
                  </a:lnTo>
                  <a:lnTo>
                    <a:pt x="1509" y="108"/>
                  </a:lnTo>
                  <a:lnTo>
                    <a:pt x="1497" y="101"/>
                  </a:lnTo>
                  <a:lnTo>
                    <a:pt x="1487" y="92"/>
                  </a:lnTo>
                  <a:lnTo>
                    <a:pt x="1477" y="84"/>
                  </a:lnTo>
                  <a:lnTo>
                    <a:pt x="1469" y="76"/>
                  </a:lnTo>
                  <a:lnTo>
                    <a:pt x="1460" y="68"/>
                  </a:lnTo>
                  <a:lnTo>
                    <a:pt x="1450" y="61"/>
                  </a:lnTo>
                  <a:lnTo>
                    <a:pt x="1439" y="56"/>
                  </a:lnTo>
                  <a:lnTo>
                    <a:pt x="1428" y="53"/>
                  </a:lnTo>
                  <a:lnTo>
                    <a:pt x="1415" y="51"/>
                  </a:lnTo>
                  <a:lnTo>
                    <a:pt x="1402" y="49"/>
                  </a:lnTo>
                  <a:lnTo>
                    <a:pt x="1389" y="51"/>
                  </a:lnTo>
                  <a:lnTo>
                    <a:pt x="1375" y="53"/>
                  </a:lnTo>
                  <a:lnTo>
                    <a:pt x="1366" y="47"/>
                  </a:lnTo>
                  <a:lnTo>
                    <a:pt x="1354" y="41"/>
                  </a:lnTo>
                  <a:lnTo>
                    <a:pt x="1339" y="36"/>
                  </a:lnTo>
                  <a:lnTo>
                    <a:pt x="1323" y="30"/>
                  </a:lnTo>
                  <a:lnTo>
                    <a:pt x="1309" y="24"/>
                  </a:lnTo>
                  <a:lnTo>
                    <a:pt x="1294" y="20"/>
                  </a:lnTo>
                  <a:lnTo>
                    <a:pt x="1282" y="15"/>
                  </a:lnTo>
                  <a:lnTo>
                    <a:pt x="1274" y="10"/>
                  </a:lnTo>
                  <a:lnTo>
                    <a:pt x="1268" y="7"/>
                  </a:lnTo>
                  <a:lnTo>
                    <a:pt x="1264" y="5"/>
                  </a:lnTo>
                  <a:lnTo>
                    <a:pt x="1257" y="2"/>
                  </a:lnTo>
                  <a:lnTo>
                    <a:pt x="1251" y="1"/>
                  </a:lnTo>
                  <a:lnTo>
                    <a:pt x="1243" y="0"/>
                  </a:lnTo>
                  <a:lnTo>
                    <a:pt x="1236" y="0"/>
                  </a:lnTo>
                  <a:lnTo>
                    <a:pt x="1227" y="1"/>
                  </a:lnTo>
                  <a:lnTo>
                    <a:pt x="1218" y="2"/>
                  </a:lnTo>
                  <a:lnTo>
                    <a:pt x="1211" y="5"/>
                  </a:lnTo>
                  <a:lnTo>
                    <a:pt x="1202" y="8"/>
                  </a:lnTo>
                  <a:lnTo>
                    <a:pt x="1191" y="13"/>
                  </a:lnTo>
                  <a:lnTo>
                    <a:pt x="1178" y="20"/>
                  </a:lnTo>
                  <a:lnTo>
                    <a:pt x="1162" y="26"/>
                  </a:lnTo>
                  <a:lnTo>
                    <a:pt x="1146" y="35"/>
                  </a:lnTo>
                  <a:lnTo>
                    <a:pt x="1129" y="43"/>
                  </a:lnTo>
                  <a:lnTo>
                    <a:pt x="1112" y="52"/>
                  </a:lnTo>
                  <a:lnTo>
                    <a:pt x="1093" y="61"/>
                  </a:lnTo>
                  <a:lnTo>
                    <a:pt x="1076" y="69"/>
                  </a:lnTo>
                  <a:lnTo>
                    <a:pt x="1060" y="78"/>
                  </a:lnTo>
                  <a:lnTo>
                    <a:pt x="1044" y="86"/>
                  </a:lnTo>
                  <a:lnTo>
                    <a:pt x="1030" y="93"/>
                  </a:lnTo>
                  <a:lnTo>
                    <a:pt x="1018" y="100"/>
                  </a:lnTo>
                  <a:lnTo>
                    <a:pt x="1007" y="104"/>
                  </a:lnTo>
                  <a:lnTo>
                    <a:pt x="1001" y="108"/>
                  </a:lnTo>
                  <a:lnTo>
                    <a:pt x="987" y="128"/>
                  </a:lnTo>
                  <a:lnTo>
                    <a:pt x="966" y="155"/>
                  </a:lnTo>
                  <a:lnTo>
                    <a:pt x="941" y="184"/>
                  </a:lnTo>
                  <a:lnTo>
                    <a:pt x="912" y="214"/>
                  </a:lnTo>
                  <a:lnTo>
                    <a:pt x="884" y="243"/>
                  </a:lnTo>
                  <a:lnTo>
                    <a:pt x="859" y="267"/>
                  </a:lnTo>
                  <a:lnTo>
                    <a:pt x="838" y="286"/>
                  </a:lnTo>
                  <a:lnTo>
                    <a:pt x="824" y="298"/>
                  </a:lnTo>
                  <a:lnTo>
                    <a:pt x="820" y="301"/>
                  </a:lnTo>
                  <a:lnTo>
                    <a:pt x="812" y="307"/>
                  </a:lnTo>
                  <a:lnTo>
                    <a:pt x="804" y="313"/>
                  </a:lnTo>
                  <a:lnTo>
                    <a:pt x="793" y="318"/>
                  </a:lnTo>
                  <a:lnTo>
                    <a:pt x="782" y="325"/>
                  </a:lnTo>
                  <a:lnTo>
                    <a:pt x="769" y="332"/>
                  </a:lnTo>
                  <a:lnTo>
                    <a:pt x="756" y="340"/>
                  </a:lnTo>
                  <a:lnTo>
                    <a:pt x="742" y="347"/>
                  </a:lnTo>
                  <a:lnTo>
                    <a:pt x="728" y="355"/>
                  </a:lnTo>
                  <a:lnTo>
                    <a:pt x="713" y="363"/>
                  </a:lnTo>
                  <a:lnTo>
                    <a:pt x="698" y="370"/>
                  </a:lnTo>
                  <a:lnTo>
                    <a:pt x="685" y="377"/>
                  </a:lnTo>
                  <a:lnTo>
                    <a:pt x="670" y="383"/>
                  </a:lnTo>
                  <a:lnTo>
                    <a:pt x="657" y="388"/>
                  </a:lnTo>
                  <a:lnTo>
                    <a:pt x="645" y="394"/>
                  </a:lnTo>
                  <a:lnTo>
                    <a:pt x="633" y="397"/>
                  </a:lnTo>
                  <a:lnTo>
                    <a:pt x="626" y="403"/>
                  </a:lnTo>
                  <a:lnTo>
                    <a:pt x="615" y="412"/>
                  </a:lnTo>
                  <a:lnTo>
                    <a:pt x="601" y="423"/>
                  </a:lnTo>
                  <a:lnTo>
                    <a:pt x="583" y="435"/>
                  </a:lnTo>
                  <a:lnTo>
                    <a:pt x="562" y="449"/>
                  </a:lnTo>
                  <a:lnTo>
                    <a:pt x="540" y="464"/>
                  </a:lnTo>
                  <a:lnTo>
                    <a:pt x="516" y="480"/>
                  </a:lnTo>
                  <a:lnTo>
                    <a:pt x="492" y="496"/>
                  </a:lnTo>
                  <a:lnTo>
                    <a:pt x="467" y="512"/>
                  </a:lnTo>
                  <a:lnTo>
                    <a:pt x="442" y="527"/>
                  </a:lnTo>
                  <a:lnTo>
                    <a:pt x="417" y="542"/>
                  </a:lnTo>
                  <a:lnTo>
                    <a:pt x="394" y="555"/>
                  </a:lnTo>
                  <a:lnTo>
                    <a:pt x="372" y="568"/>
                  </a:lnTo>
                  <a:lnTo>
                    <a:pt x="353" y="578"/>
                  </a:lnTo>
                  <a:lnTo>
                    <a:pt x="336" y="586"/>
                  </a:lnTo>
                  <a:lnTo>
                    <a:pt x="322" y="592"/>
                  </a:lnTo>
                  <a:lnTo>
                    <a:pt x="308" y="598"/>
                  </a:lnTo>
                  <a:lnTo>
                    <a:pt x="289" y="606"/>
                  </a:lnTo>
                  <a:lnTo>
                    <a:pt x="267" y="617"/>
                  </a:lnTo>
                  <a:lnTo>
                    <a:pt x="245" y="629"/>
                  </a:lnTo>
                  <a:lnTo>
                    <a:pt x="222" y="640"/>
                  </a:lnTo>
                  <a:lnTo>
                    <a:pt x="203" y="651"/>
                  </a:lnTo>
                  <a:lnTo>
                    <a:pt x="187" y="659"/>
                  </a:lnTo>
                  <a:lnTo>
                    <a:pt x="178" y="663"/>
                  </a:lnTo>
                  <a:lnTo>
                    <a:pt x="167" y="664"/>
                  </a:lnTo>
                  <a:lnTo>
                    <a:pt x="149" y="664"/>
                  </a:lnTo>
                  <a:lnTo>
                    <a:pt x="125" y="664"/>
                  </a:lnTo>
                  <a:lnTo>
                    <a:pt x="99" y="663"/>
                  </a:lnTo>
                  <a:lnTo>
                    <a:pt x="70" y="663"/>
                  </a:lnTo>
                  <a:lnTo>
                    <a:pt x="43" y="665"/>
                  </a:lnTo>
                  <a:lnTo>
                    <a:pt x="19" y="669"/>
                  </a:lnTo>
                  <a:lnTo>
                    <a:pt x="0" y="676"/>
                  </a:lnTo>
                  <a:lnTo>
                    <a:pt x="9" y="685"/>
                  </a:lnTo>
                  <a:lnTo>
                    <a:pt x="17" y="694"/>
                  </a:lnTo>
                  <a:lnTo>
                    <a:pt x="27" y="704"/>
                  </a:lnTo>
                  <a:lnTo>
                    <a:pt x="35" y="715"/>
                  </a:lnTo>
                  <a:lnTo>
                    <a:pt x="44" y="724"/>
                  </a:lnTo>
                  <a:lnTo>
                    <a:pt x="52" y="732"/>
                  </a:lnTo>
                  <a:lnTo>
                    <a:pt x="61" y="739"/>
                  </a:lnTo>
                  <a:lnTo>
                    <a:pt x="69" y="742"/>
                  </a:lnTo>
                  <a:lnTo>
                    <a:pt x="82" y="749"/>
                  </a:lnTo>
                  <a:lnTo>
                    <a:pt x="101" y="765"/>
                  </a:lnTo>
                  <a:lnTo>
                    <a:pt x="124" y="784"/>
                  </a:lnTo>
                  <a:lnTo>
                    <a:pt x="150" y="807"/>
                  </a:lnTo>
                  <a:lnTo>
                    <a:pt x="175" y="830"/>
                  </a:lnTo>
                  <a:lnTo>
                    <a:pt x="199" y="850"/>
                  </a:lnTo>
                  <a:lnTo>
                    <a:pt x="218" y="863"/>
                  </a:lnTo>
                  <a:lnTo>
                    <a:pt x="229" y="868"/>
                  </a:lnTo>
                  <a:lnTo>
                    <a:pt x="241" y="870"/>
                  </a:lnTo>
                  <a:lnTo>
                    <a:pt x="259" y="875"/>
                  </a:lnTo>
                  <a:lnTo>
                    <a:pt x="283" y="883"/>
                  </a:lnTo>
                  <a:lnTo>
                    <a:pt x="309" y="893"/>
                  </a:lnTo>
                  <a:lnTo>
                    <a:pt x="336" y="905"/>
                  </a:lnTo>
                  <a:lnTo>
                    <a:pt x="362" y="917"/>
                  </a:lnTo>
                  <a:lnTo>
                    <a:pt x="384" y="930"/>
                  </a:lnTo>
                  <a:lnTo>
                    <a:pt x="401" y="942"/>
                  </a:lnTo>
                  <a:lnTo>
                    <a:pt x="413" y="945"/>
                  </a:lnTo>
                  <a:lnTo>
                    <a:pt x="428" y="948"/>
                  </a:lnTo>
                  <a:lnTo>
                    <a:pt x="442" y="952"/>
                  </a:lnTo>
                  <a:lnTo>
                    <a:pt x="458" y="955"/>
                  </a:lnTo>
                  <a:lnTo>
                    <a:pt x="472" y="960"/>
                  </a:lnTo>
                  <a:lnTo>
                    <a:pt x="486" y="963"/>
                  </a:lnTo>
                  <a:lnTo>
                    <a:pt x="497" y="968"/>
                  </a:lnTo>
                  <a:lnTo>
                    <a:pt x="507" y="971"/>
                  </a:lnTo>
                  <a:lnTo>
                    <a:pt x="518" y="973"/>
                  </a:lnTo>
                  <a:lnTo>
                    <a:pt x="532" y="976"/>
                  </a:lnTo>
                  <a:lnTo>
                    <a:pt x="550" y="976"/>
                  </a:lnTo>
                  <a:lnTo>
                    <a:pt x="568" y="976"/>
                  </a:lnTo>
                  <a:lnTo>
                    <a:pt x="586" y="975"/>
                  </a:lnTo>
                  <a:lnTo>
                    <a:pt x="602" y="972"/>
                  </a:lnTo>
                  <a:lnTo>
                    <a:pt x="616" y="970"/>
                  </a:lnTo>
                  <a:lnTo>
                    <a:pt x="626" y="968"/>
                  </a:lnTo>
                  <a:lnTo>
                    <a:pt x="634" y="965"/>
                  </a:lnTo>
                  <a:lnTo>
                    <a:pt x="643" y="963"/>
                  </a:lnTo>
                  <a:lnTo>
                    <a:pt x="655" y="960"/>
                  </a:lnTo>
                  <a:lnTo>
                    <a:pt x="665" y="956"/>
                  </a:lnTo>
                  <a:lnTo>
                    <a:pt x="676" y="953"/>
                  </a:lnTo>
                  <a:lnTo>
                    <a:pt x="687" y="949"/>
                  </a:lnTo>
                  <a:lnTo>
                    <a:pt x="696" y="946"/>
                  </a:lnTo>
                  <a:lnTo>
                    <a:pt x="704" y="942"/>
                  </a:lnTo>
                  <a:lnTo>
                    <a:pt x="717" y="944"/>
                  </a:lnTo>
                  <a:lnTo>
                    <a:pt x="730" y="945"/>
                  </a:lnTo>
                  <a:lnTo>
                    <a:pt x="745" y="945"/>
                  </a:lnTo>
                  <a:lnTo>
                    <a:pt x="763" y="946"/>
                  </a:lnTo>
                  <a:lnTo>
                    <a:pt x="779" y="946"/>
                  </a:lnTo>
                  <a:lnTo>
                    <a:pt x="797" y="947"/>
                  </a:lnTo>
                  <a:lnTo>
                    <a:pt x="815" y="947"/>
                  </a:lnTo>
                  <a:lnTo>
                    <a:pt x="832" y="947"/>
                  </a:lnTo>
                  <a:lnTo>
                    <a:pt x="851" y="947"/>
                  </a:lnTo>
                  <a:lnTo>
                    <a:pt x="868" y="947"/>
                  </a:lnTo>
                  <a:lnTo>
                    <a:pt x="884" y="946"/>
                  </a:lnTo>
                  <a:lnTo>
                    <a:pt x="899" y="946"/>
                  </a:lnTo>
                  <a:lnTo>
                    <a:pt x="912" y="945"/>
                  </a:lnTo>
                  <a:lnTo>
                    <a:pt x="924" y="945"/>
                  </a:lnTo>
                  <a:lnTo>
                    <a:pt x="934" y="944"/>
                  </a:lnTo>
                  <a:lnTo>
                    <a:pt x="942" y="942"/>
                  </a:lnTo>
                  <a:lnTo>
                    <a:pt x="950" y="940"/>
                  </a:lnTo>
                  <a:lnTo>
                    <a:pt x="961" y="938"/>
                  </a:lnTo>
                  <a:lnTo>
                    <a:pt x="972" y="933"/>
                  </a:lnTo>
                  <a:lnTo>
                    <a:pt x="986" y="930"/>
                  </a:lnTo>
                  <a:lnTo>
                    <a:pt x="999" y="924"/>
                  </a:lnTo>
                  <a:lnTo>
                    <a:pt x="1015" y="918"/>
                  </a:lnTo>
                  <a:lnTo>
                    <a:pt x="1032" y="913"/>
                  </a:lnTo>
                  <a:lnTo>
                    <a:pt x="1048" y="907"/>
                  </a:lnTo>
                  <a:lnTo>
                    <a:pt x="1064" y="901"/>
                  </a:lnTo>
                  <a:lnTo>
                    <a:pt x="1080" y="896"/>
                  </a:lnTo>
                  <a:lnTo>
                    <a:pt x="1094" y="890"/>
                  </a:lnTo>
                  <a:lnTo>
                    <a:pt x="1108" y="885"/>
                  </a:lnTo>
                  <a:lnTo>
                    <a:pt x="1121" y="881"/>
                  </a:lnTo>
                  <a:lnTo>
                    <a:pt x="1131" y="877"/>
                  </a:lnTo>
                  <a:lnTo>
                    <a:pt x="1140" y="875"/>
                  </a:lnTo>
                  <a:lnTo>
                    <a:pt x="1146" y="874"/>
                  </a:lnTo>
                  <a:lnTo>
                    <a:pt x="1152" y="873"/>
                  </a:lnTo>
                  <a:lnTo>
                    <a:pt x="1161" y="871"/>
                  </a:lnTo>
                  <a:lnTo>
                    <a:pt x="1172" y="869"/>
                  </a:lnTo>
                  <a:lnTo>
                    <a:pt x="1185" y="867"/>
                  </a:lnTo>
                  <a:lnTo>
                    <a:pt x="1199" y="863"/>
                  </a:lnTo>
                  <a:lnTo>
                    <a:pt x="1215" y="860"/>
                  </a:lnTo>
                  <a:lnTo>
                    <a:pt x="1232" y="857"/>
                  </a:lnTo>
                  <a:lnTo>
                    <a:pt x="1248" y="852"/>
                  </a:lnTo>
                  <a:lnTo>
                    <a:pt x="1265" y="847"/>
                  </a:lnTo>
                  <a:lnTo>
                    <a:pt x="1282" y="843"/>
                  </a:lnTo>
                  <a:lnTo>
                    <a:pt x="1298" y="838"/>
                  </a:lnTo>
                  <a:lnTo>
                    <a:pt x="1314" y="833"/>
                  </a:lnTo>
                  <a:lnTo>
                    <a:pt x="1328" y="828"/>
                  </a:lnTo>
                  <a:lnTo>
                    <a:pt x="1341" y="823"/>
                  </a:lnTo>
                  <a:lnTo>
                    <a:pt x="1352" y="818"/>
                  </a:lnTo>
                  <a:lnTo>
                    <a:pt x="1360" y="813"/>
                  </a:lnTo>
                  <a:lnTo>
                    <a:pt x="1371" y="814"/>
                  </a:lnTo>
                  <a:lnTo>
                    <a:pt x="1389" y="817"/>
                  </a:lnTo>
                  <a:lnTo>
                    <a:pt x="1408" y="819"/>
                  </a:lnTo>
                  <a:lnTo>
                    <a:pt x="1431" y="821"/>
                  </a:lnTo>
                  <a:lnTo>
                    <a:pt x="1456" y="823"/>
                  </a:lnTo>
                  <a:lnTo>
                    <a:pt x="1484" y="826"/>
                  </a:lnTo>
                  <a:lnTo>
                    <a:pt x="1512" y="828"/>
                  </a:lnTo>
                  <a:lnTo>
                    <a:pt x="1541" y="830"/>
                  </a:lnTo>
                  <a:lnTo>
                    <a:pt x="1571" y="833"/>
                  </a:lnTo>
                  <a:lnTo>
                    <a:pt x="1599" y="835"/>
                  </a:lnTo>
                  <a:lnTo>
                    <a:pt x="1628" y="836"/>
                  </a:lnTo>
                  <a:lnTo>
                    <a:pt x="1654" y="837"/>
                  </a:lnTo>
                  <a:lnTo>
                    <a:pt x="1679" y="838"/>
                  </a:lnTo>
                  <a:lnTo>
                    <a:pt x="1701" y="838"/>
                  </a:lnTo>
                  <a:lnTo>
                    <a:pt x="1719" y="837"/>
                  </a:lnTo>
                  <a:lnTo>
                    <a:pt x="1734" y="836"/>
                  </a:lnTo>
                  <a:lnTo>
                    <a:pt x="1754" y="826"/>
                  </a:lnTo>
                  <a:lnTo>
                    <a:pt x="1777" y="813"/>
                  </a:lnTo>
                  <a:lnTo>
                    <a:pt x="1802" y="798"/>
                  </a:lnTo>
                  <a:lnTo>
                    <a:pt x="1827" y="783"/>
                  </a:lnTo>
                  <a:lnTo>
                    <a:pt x="1850" y="770"/>
                  </a:lnTo>
                  <a:lnTo>
                    <a:pt x="1872" y="758"/>
                  </a:lnTo>
                  <a:lnTo>
                    <a:pt x="1890" y="749"/>
                  </a:lnTo>
                  <a:lnTo>
                    <a:pt x="1903" y="746"/>
                  </a:lnTo>
                  <a:lnTo>
                    <a:pt x="1909" y="743"/>
                  </a:lnTo>
                  <a:lnTo>
                    <a:pt x="1919" y="739"/>
                  </a:lnTo>
                  <a:lnTo>
                    <a:pt x="1931" y="732"/>
                  </a:lnTo>
                  <a:lnTo>
                    <a:pt x="1946" y="723"/>
                  </a:lnTo>
                  <a:lnTo>
                    <a:pt x="1962" y="712"/>
                  </a:lnTo>
                  <a:lnTo>
                    <a:pt x="1979" y="701"/>
                  </a:lnTo>
                  <a:lnTo>
                    <a:pt x="1998" y="688"/>
                  </a:lnTo>
                  <a:lnTo>
                    <a:pt x="2016" y="675"/>
                  </a:lnTo>
                  <a:lnTo>
                    <a:pt x="2034" y="662"/>
                  </a:lnTo>
                  <a:lnTo>
                    <a:pt x="2052" y="648"/>
                  </a:lnTo>
                  <a:lnTo>
                    <a:pt x="2070" y="636"/>
                  </a:lnTo>
                  <a:lnTo>
                    <a:pt x="2085" y="624"/>
                  </a:lnTo>
                  <a:lnTo>
                    <a:pt x="2097" y="614"/>
                  </a:lnTo>
                  <a:lnTo>
                    <a:pt x="2107" y="606"/>
                  </a:lnTo>
                  <a:lnTo>
                    <a:pt x="2115" y="599"/>
                  </a:lnTo>
                  <a:lnTo>
                    <a:pt x="2119" y="594"/>
                  </a:lnTo>
                  <a:lnTo>
                    <a:pt x="2130" y="592"/>
                  </a:lnTo>
                  <a:lnTo>
                    <a:pt x="2143" y="589"/>
                  </a:lnTo>
                  <a:lnTo>
                    <a:pt x="2158" y="585"/>
                  </a:lnTo>
                  <a:lnTo>
                    <a:pt x="2174" y="582"/>
                  </a:lnTo>
                  <a:lnTo>
                    <a:pt x="2190" y="578"/>
                  </a:lnTo>
                  <a:lnTo>
                    <a:pt x="2208" y="575"/>
                  </a:lnTo>
                  <a:lnTo>
                    <a:pt x="2225" y="570"/>
                  </a:lnTo>
                  <a:lnTo>
                    <a:pt x="2242" y="567"/>
                  </a:lnTo>
                  <a:lnTo>
                    <a:pt x="2260" y="563"/>
                  </a:lnTo>
                  <a:lnTo>
                    <a:pt x="2277" y="560"/>
                  </a:lnTo>
                  <a:lnTo>
                    <a:pt x="2292" y="557"/>
                  </a:lnTo>
                  <a:lnTo>
                    <a:pt x="2305" y="553"/>
                  </a:lnTo>
                  <a:lnTo>
                    <a:pt x="2318" y="551"/>
                  </a:lnTo>
                  <a:lnTo>
                    <a:pt x="2328" y="549"/>
                  </a:lnTo>
                  <a:lnTo>
                    <a:pt x="2336" y="547"/>
                  </a:lnTo>
                  <a:lnTo>
                    <a:pt x="2341" y="546"/>
                  </a:lnTo>
                  <a:lnTo>
                    <a:pt x="2349" y="544"/>
                  </a:lnTo>
                  <a:lnTo>
                    <a:pt x="2357" y="539"/>
                  </a:lnTo>
                  <a:lnTo>
                    <a:pt x="2367" y="533"/>
                  </a:lnTo>
                  <a:lnTo>
                    <a:pt x="2376" y="525"/>
                  </a:lnTo>
                  <a:lnTo>
                    <a:pt x="2387" y="517"/>
                  </a:lnTo>
                  <a:lnTo>
                    <a:pt x="2396" y="509"/>
                  </a:lnTo>
                  <a:lnTo>
                    <a:pt x="2405" y="501"/>
                  </a:lnTo>
                  <a:lnTo>
                    <a:pt x="2413" y="494"/>
                  </a:lnTo>
                  <a:close/>
                </a:path>
              </a:pathLst>
            </a:custGeom>
            <a:solidFill>
              <a:srgbClr val="006666"/>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73" name="Freeform 1405"/>
            <p:cNvSpPr>
              <a:spLocks/>
            </p:cNvSpPr>
            <p:nvPr/>
          </p:nvSpPr>
          <p:spPr bwMode="auto">
            <a:xfrm>
              <a:off x="3173" y="3344"/>
              <a:ext cx="89" cy="27"/>
            </a:xfrm>
            <a:custGeom>
              <a:avLst/>
              <a:gdLst>
                <a:gd name="T0" fmla="*/ 3 w 269"/>
                <a:gd name="T1" fmla="*/ 10 h 82"/>
                <a:gd name="T2" fmla="*/ 5 w 269"/>
                <a:gd name="T3" fmla="*/ 10 h 82"/>
                <a:gd name="T4" fmla="*/ 18 w 269"/>
                <a:gd name="T5" fmla="*/ 11 h 82"/>
                <a:gd name="T6" fmla="*/ 33 w 269"/>
                <a:gd name="T7" fmla="*/ 11 h 82"/>
                <a:gd name="T8" fmla="*/ 50 w 269"/>
                <a:gd name="T9" fmla="*/ 12 h 82"/>
                <a:gd name="T10" fmla="*/ 67 w 269"/>
                <a:gd name="T11" fmla="*/ 15 h 82"/>
                <a:gd name="T12" fmla="*/ 84 w 269"/>
                <a:gd name="T13" fmla="*/ 18 h 82"/>
                <a:gd name="T14" fmla="*/ 104 w 269"/>
                <a:gd name="T15" fmla="*/ 23 h 82"/>
                <a:gd name="T16" fmla="*/ 123 w 269"/>
                <a:gd name="T17" fmla="*/ 27 h 82"/>
                <a:gd name="T18" fmla="*/ 142 w 269"/>
                <a:gd name="T19" fmla="*/ 32 h 82"/>
                <a:gd name="T20" fmla="*/ 162 w 269"/>
                <a:gd name="T21" fmla="*/ 37 h 82"/>
                <a:gd name="T22" fmla="*/ 180 w 269"/>
                <a:gd name="T23" fmla="*/ 43 h 82"/>
                <a:gd name="T24" fmla="*/ 199 w 269"/>
                <a:gd name="T25" fmla="*/ 50 h 82"/>
                <a:gd name="T26" fmla="*/ 215 w 269"/>
                <a:gd name="T27" fmla="*/ 56 h 82"/>
                <a:gd name="T28" fmla="*/ 229 w 269"/>
                <a:gd name="T29" fmla="*/ 63 h 82"/>
                <a:gd name="T30" fmla="*/ 243 w 269"/>
                <a:gd name="T31" fmla="*/ 69 h 82"/>
                <a:gd name="T32" fmla="*/ 255 w 269"/>
                <a:gd name="T33" fmla="*/ 76 h 82"/>
                <a:gd name="T34" fmla="*/ 263 w 269"/>
                <a:gd name="T35" fmla="*/ 82 h 82"/>
                <a:gd name="T36" fmla="*/ 269 w 269"/>
                <a:gd name="T37" fmla="*/ 75 h 82"/>
                <a:gd name="T38" fmla="*/ 259 w 269"/>
                <a:gd name="T39" fmla="*/ 67 h 82"/>
                <a:gd name="T40" fmla="*/ 248 w 269"/>
                <a:gd name="T41" fmla="*/ 60 h 82"/>
                <a:gd name="T42" fmla="*/ 234 w 269"/>
                <a:gd name="T43" fmla="*/ 53 h 82"/>
                <a:gd name="T44" fmla="*/ 217 w 269"/>
                <a:gd name="T45" fmla="*/ 47 h 82"/>
                <a:gd name="T46" fmla="*/ 201 w 269"/>
                <a:gd name="T47" fmla="*/ 41 h 82"/>
                <a:gd name="T48" fmla="*/ 182 w 269"/>
                <a:gd name="T49" fmla="*/ 34 h 82"/>
                <a:gd name="T50" fmla="*/ 164 w 269"/>
                <a:gd name="T51" fmla="*/ 28 h 82"/>
                <a:gd name="T52" fmla="*/ 145 w 269"/>
                <a:gd name="T53" fmla="*/ 23 h 82"/>
                <a:gd name="T54" fmla="*/ 125 w 269"/>
                <a:gd name="T55" fmla="*/ 18 h 82"/>
                <a:gd name="T56" fmla="*/ 106 w 269"/>
                <a:gd name="T57" fmla="*/ 13 h 82"/>
                <a:gd name="T58" fmla="*/ 86 w 269"/>
                <a:gd name="T59" fmla="*/ 9 h 82"/>
                <a:gd name="T60" fmla="*/ 67 w 269"/>
                <a:gd name="T61" fmla="*/ 5 h 82"/>
                <a:gd name="T62" fmla="*/ 50 w 269"/>
                <a:gd name="T63" fmla="*/ 3 h 82"/>
                <a:gd name="T64" fmla="*/ 33 w 269"/>
                <a:gd name="T65" fmla="*/ 2 h 82"/>
                <a:gd name="T66" fmla="*/ 18 w 269"/>
                <a:gd name="T67" fmla="*/ 0 h 82"/>
                <a:gd name="T68" fmla="*/ 5 w 269"/>
                <a:gd name="T69" fmla="*/ 1 h 82"/>
                <a:gd name="T70" fmla="*/ 7 w 269"/>
                <a:gd name="T71" fmla="*/ 1 h 82"/>
                <a:gd name="T72" fmla="*/ 5 w 269"/>
                <a:gd name="T73" fmla="*/ 1 h 82"/>
                <a:gd name="T74" fmla="*/ 2 w 269"/>
                <a:gd name="T75" fmla="*/ 2 h 82"/>
                <a:gd name="T76" fmla="*/ 0 w 269"/>
                <a:gd name="T77" fmla="*/ 5 h 82"/>
                <a:gd name="T78" fmla="*/ 2 w 269"/>
                <a:gd name="T79" fmla="*/ 9 h 82"/>
                <a:gd name="T80" fmla="*/ 5 w 269"/>
                <a:gd name="T81" fmla="*/ 10 h 82"/>
                <a:gd name="T82" fmla="*/ 3 w 269"/>
                <a:gd name="T83" fmla="*/ 1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9" h="82">
                  <a:moveTo>
                    <a:pt x="3" y="10"/>
                  </a:moveTo>
                  <a:lnTo>
                    <a:pt x="5" y="10"/>
                  </a:lnTo>
                  <a:lnTo>
                    <a:pt x="18" y="11"/>
                  </a:lnTo>
                  <a:lnTo>
                    <a:pt x="33" y="11"/>
                  </a:lnTo>
                  <a:lnTo>
                    <a:pt x="50" y="12"/>
                  </a:lnTo>
                  <a:lnTo>
                    <a:pt x="67" y="15"/>
                  </a:lnTo>
                  <a:lnTo>
                    <a:pt x="84" y="18"/>
                  </a:lnTo>
                  <a:lnTo>
                    <a:pt x="104" y="23"/>
                  </a:lnTo>
                  <a:lnTo>
                    <a:pt x="123" y="27"/>
                  </a:lnTo>
                  <a:lnTo>
                    <a:pt x="142" y="32"/>
                  </a:lnTo>
                  <a:lnTo>
                    <a:pt x="162" y="37"/>
                  </a:lnTo>
                  <a:lnTo>
                    <a:pt x="180" y="43"/>
                  </a:lnTo>
                  <a:lnTo>
                    <a:pt x="199" y="50"/>
                  </a:lnTo>
                  <a:lnTo>
                    <a:pt x="215" y="56"/>
                  </a:lnTo>
                  <a:lnTo>
                    <a:pt x="229" y="63"/>
                  </a:lnTo>
                  <a:lnTo>
                    <a:pt x="243" y="69"/>
                  </a:lnTo>
                  <a:lnTo>
                    <a:pt x="255" y="76"/>
                  </a:lnTo>
                  <a:lnTo>
                    <a:pt x="263" y="82"/>
                  </a:lnTo>
                  <a:lnTo>
                    <a:pt x="269" y="75"/>
                  </a:lnTo>
                  <a:lnTo>
                    <a:pt x="259" y="67"/>
                  </a:lnTo>
                  <a:lnTo>
                    <a:pt x="248" y="60"/>
                  </a:lnTo>
                  <a:lnTo>
                    <a:pt x="234" y="53"/>
                  </a:lnTo>
                  <a:lnTo>
                    <a:pt x="217" y="47"/>
                  </a:lnTo>
                  <a:lnTo>
                    <a:pt x="201" y="41"/>
                  </a:lnTo>
                  <a:lnTo>
                    <a:pt x="182" y="34"/>
                  </a:lnTo>
                  <a:lnTo>
                    <a:pt x="164" y="28"/>
                  </a:lnTo>
                  <a:lnTo>
                    <a:pt x="145" y="23"/>
                  </a:lnTo>
                  <a:lnTo>
                    <a:pt x="125" y="18"/>
                  </a:lnTo>
                  <a:lnTo>
                    <a:pt x="106" y="13"/>
                  </a:lnTo>
                  <a:lnTo>
                    <a:pt x="86" y="9"/>
                  </a:lnTo>
                  <a:lnTo>
                    <a:pt x="67" y="5"/>
                  </a:lnTo>
                  <a:lnTo>
                    <a:pt x="50" y="3"/>
                  </a:lnTo>
                  <a:lnTo>
                    <a:pt x="33" y="2"/>
                  </a:lnTo>
                  <a:lnTo>
                    <a:pt x="18" y="0"/>
                  </a:lnTo>
                  <a:lnTo>
                    <a:pt x="5" y="1"/>
                  </a:lnTo>
                  <a:lnTo>
                    <a:pt x="7" y="1"/>
                  </a:lnTo>
                  <a:lnTo>
                    <a:pt x="5" y="1"/>
                  </a:lnTo>
                  <a:lnTo>
                    <a:pt x="2" y="2"/>
                  </a:lnTo>
                  <a:lnTo>
                    <a:pt x="0" y="5"/>
                  </a:lnTo>
                  <a:lnTo>
                    <a:pt x="2" y="9"/>
                  </a:lnTo>
                  <a:lnTo>
                    <a:pt x="5" y="10"/>
                  </a:lnTo>
                  <a:lnTo>
                    <a:pt x="3"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74" name="Freeform 1406"/>
            <p:cNvSpPr>
              <a:spLocks/>
            </p:cNvSpPr>
            <p:nvPr/>
          </p:nvSpPr>
          <p:spPr bwMode="auto">
            <a:xfrm>
              <a:off x="3162" y="3332"/>
              <a:ext cx="13" cy="15"/>
            </a:xfrm>
            <a:custGeom>
              <a:avLst/>
              <a:gdLst>
                <a:gd name="T0" fmla="*/ 3 w 39"/>
                <a:gd name="T1" fmla="*/ 9 h 46"/>
                <a:gd name="T2" fmla="*/ 0 w 39"/>
                <a:gd name="T3" fmla="*/ 6 h 46"/>
                <a:gd name="T4" fmla="*/ 6 w 39"/>
                <a:gd name="T5" fmla="*/ 17 h 46"/>
                <a:gd name="T6" fmla="*/ 16 w 39"/>
                <a:gd name="T7" fmla="*/ 29 h 46"/>
                <a:gd name="T8" fmla="*/ 26 w 39"/>
                <a:gd name="T9" fmla="*/ 38 h 46"/>
                <a:gd name="T10" fmla="*/ 35 w 39"/>
                <a:gd name="T11" fmla="*/ 46 h 46"/>
                <a:gd name="T12" fmla="*/ 39 w 39"/>
                <a:gd name="T13" fmla="*/ 37 h 46"/>
                <a:gd name="T14" fmla="*/ 32 w 39"/>
                <a:gd name="T15" fmla="*/ 31 h 46"/>
                <a:gd name="T16" fmla="*/ 23 w 39"/>
                <a:gd name="T17" fmla="*/ 22 h 46"/>
                <a:gd name="T18" fmla="*/ 15 w 39"/>
                <a:gd name="T19" fmla="*/ 13 h 46"/>
                <a:gd name="T20" fmla="*/ 10 w 39"/>
                <a:gd name="T21" fmla="*/ 4 h 46"/>
                <a:gd name="T22" fmla="*/ 7 w 39"/>
                <a:gd name="T23" fmla="*/ 0 h 46"/>
                <a:gd name="T24" fmla="*/ 10 w 39"/>
                <a:gd name="T25" fmla="*/ 4 h 46"/>
                <a:gd name="T26" fmla="*/ 7 w 39"/>
                <a:gd name="T27" fmla="*/ 0 h 46"/>
                <a:gd name="T28" fmla="*/ 4 w 39"/>
                <a:gd name="T29" fmla="*/ 0 h 46"/>
                <a:gd name="T30" fmla="*/ 2 w 39"/>
                <a:gd name="T31" fmla="*/ 2 h 46"/>
                <a:gd name="T32" fmla="*/ 0 w 39"/>
                <a:gd name="T33" fmla="*/ 6 h 46"/>
                <a:gd name="T34" fmla="*/ 3 w 39"/>
                <a:gd name="T35" fmla="*/ 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46">
                  <a:moveTo>
                    <a:pt x="3" y="9"/>
                  </a:moveTo>
                  <a:lnTo>
                    <a:pt x="0" y="6"/>
                  </a:lnTo>
                  <a:lnTo>
                    <a:pt x="6" y="17"/>
                  </a:lnTo>
                  <a:lnTo>
                    <a:pt x="16" y="29"/>
                  </a:lnTo>
                  <a:lnTo>
                    <a:pt x="26" y="38"/>
                  </a:lnTo>
                  <a:lnTo>
                    <a:pt x="35" y="46"/>
                  </a:lnTo>
                  <a:lnTo>
                    <a:pt x="39" y="37"/>
                  </a:lnTo>
                  <a:lnTo>
                    <a:pt x="32" y="31"/>
                  </a:lnTo>
                  <a:lnTo>
                    <a:pt x="23" y="22"/>
                  </a:lnTo>
                  <a:lnTo>
                    <a:pt x="15" y="13"/>
                  </a:lnTo>
                  <a:lnTo>
                    <a:pt x="10" y="4"/>
                  </a:lnTo>
                  <a:lnTo>
                    <a:pt x="7" y="0"/>
                  </a:lnTo>
                  <a:lnTo>
                    <a:pt x="10" y="4"/>
                  </a:lnTo>
                  <a:lnTo>
                    <a:pt x="7" y="0"/>
                  </a:lnTo>
                  <a:lnTo>
                    <a:pt x="4" y="0"/>
                  </a:lnTo>
                  <a:lnTo>
                    <a:pt x="2" y="2"/>
                  </a:lnTo>
                  <a:lnTo>
                    <a:pt x="0" y="6"/>
                  </a:lnTo>
                  <a:lnTo>
                    <a:pt x="3"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75" name="Freeform 1407"/>
            <p:cNvSpPr>
              <a:spLocks/>
            </p:cNvSpPr>
            <p:nvPr/>
          </p:nvSpPr>
          <p:spPr bwMode="auto">
            <a:xfrm>
              <a:off x="3123" y="3320"/>
              <a:ext cx="41" cy="15"/>
            </a:xfrm>
            <a:custGeom>
              <a:avLst/>
              <a:gdLst>
                <a:gd name="T0" fmla="*/ 6 w 124"/>
                <a:gd name="T1" fmla="*/ 9 h 44"/>
                <a:gd name="T2" fmla="*/ 2 w 124"/>
                <a:gd name="T3" fmla="*/ 9 h 44"/>
                <a:gd name="T4" fmla="*/ 11 w 124"/>
                <a:gd name="T5" fmla="*/ 11 h 44"/>
                <a:gd name="T6" fmla="*/ 25 w 124"/>
                <a:gd name="T7" fmla="*/ 16 h 44"/>
                <a:gd name="T8" fmla="*/ 42 w 124"/>
                <a:gd name="T9" fmla="*/ 20 h 44"/>
                <a:gd name="T10" fmla="*/ 63 w 124"/>
                <a:gd name="T11" fmla="*/ 26 h 44"/>
                <a:gd name="T12" fmla="*/ 82 w 124"/>
                <a:gd name="T13" fmla="*/ 31 h 44"/>
                <a:gd name="T14" fmla="*/ 99 w 124"/>
                <a:gd name="T15" fmla="*/ 36 h 44"/>
                <a:gd name="T16" fmla="*/ 113 w 124"/>
                <a:gd name="T17" fmla="*/ 41 h 44"/>
                <a:gd name="T18" fmla="*/ 120 w 124"/>
                <a:gd name="T19" fmla="*/ 44 h 44"/>
                <a:gd name="T20" fmla="*/ 124 w 124"/>
                <a:gd name="T21" fmla="*/ 35 h 44"/>
                <a:gd name="T22" fmla="*/ 115 w 124"/>
                <a:gd name="T23" fmla="*/ 32 h 44"/>
                <a:gd name="T24" fmla="*/ 101 w 124"/>
                <a:gd name="T25" fmla="*/ 27 h 44"/>
                <a:gd name="T26" fmla="*/ 84 w 124"/>
                <a:gd name="T27" fmla="*/ 21 h 44"/>
                <a:gd name="T28" fmla="*/ 65 w 124"/>
                <a:gd name="T29" fmla="*/ 17 h 44"/>
                <a:gd name="T30" fmla="*/ 44 w 124"/>
                <a:gd name="T31" fmla="*/ 11 h 44"/>
                <a:gd name="T32" fmla="*/ 27 w 124"/>
                <a:gd name="T33" fmla="*/ 7 h 44"/>
                <a:gd name="T34" fmla="*/ 13 w 124"/>
                <a:gd name="T35" fmla="*/ 2 h 44"/>
                <a:gd name="T36" fmla="*/ 6 w 124"/>
                <a:gd name="T37" fmla="*/ 0 h 44"/>
                <a:gd name="T38" fmla="*/ 2 w 124"/>
                <a:gd name="T39" fmla="*/ 0 h 44"/>
                <a:gd name="T40" fmla="*/ 6 w 124"/>
                <a:gd name="T41" fmla="*/ 0 h 44"/>
                <a:gd name="T42" fmla="*/ 3 w 124"/>
                <a:gd name="T43" fmla="*/ 0 h 44"/>
                <a:gd name="T44" fmla="*/ 0 w 124"/>
                <a:gd name="T45" fmla="*/ 2 h 44"/>
                <a:gd name="T46" fmla="*/ 0 w 124"/>
                <a:gd name="T47" fmla="*/ 7 h 44"/>
                <a:gd name="T48" fmla="*/ 2 w 124"/>
                <a:gd name="T49" fmla="*/ 9 h 44"/>
                <a:gd name="T50" fmla="*/ 6 w 124"/>
                <a:gd name="T51" fmla="*/ 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4" h="44">
                  <a:moveTo>
                    <a:pt x="6" y="9"/>
                  </a:moveTo>
                  <a:lnTo>
                    <a:pt x="2" y="9"/>
                  </a:lnTo>
                  <a:lnTo>
                    <a:pt x="11" y="11"/>
                  </a:lnTo>
                  <a:lnTo>
                    <a:pt x="25" y="16"/>
                  </a:lnTo>
                  <a:lnTo>
                    <a:pt x="42" y="20"/>
                  </a:lnTo>
                  <a:lnTo>
                    <a:pt x="63" y="26"/>
                  </a:lnTo>
                  <a:lnTo>
                    <a:pt x="82" y="31"/>
                  </a:lnTo>
                  <a:lnTo>
                    <a:pt x="99" y="36"/>
                  </a:lnTo>
                  <a:lnTo>
                    <a:pt x="113" y="41"/>
                  </a:lnTo>
                  <a:lnTo>
                    <a:pt x="120" y="44"/>
                  </a:lnTo>
                  <a:lnTo>
                    <a:pt x="124" y="35"/>
                  </a:lnTo>
                  <a:lnTo>
                    <a:pt x="115" y="32"/>
                  </a:lnTo>
                  <a:lnTo>
                    <a:pt x="101" y="27"/>
                  </a:lnTo>
                  <a:lnTo>
                    <a:pt x="84" y="21"/>
                  </a:lnTo>
                  <a:lnTo>
                    <a:pt x="65" y="17"/>
                  </a:lnTo>
                  <a:lnTo>
                    <a:pt x="44" y="11"/>
                  </a:lnTo>
                  <a:lnTo>
                    <a:pt x="27" y="7"/>
                  </a:lnTo>
                  <a:lnTo>
                    <a:pt x="13" y="2"/>
                  </a:lnTo>
                  <a:lnTo>
                    <a:pt x="6" y="0"/>
                  </a:lnTo>
                  <a:lnTo>
                    <a:pt x="2" y="0"/>
                  </a:lnTo>
                  <a:lnTo>
                    <a:pt x="6" y="0"/>
                  </a:lnTo>
                  <a:lnTo>
                    <a:pt x="3" y="0"/>
                  </a:lnTo>
                  <a:lnTo>
                    <a:pt x="0" y="2"/>
                  </a:lnTo>
                  <a:lnTo>
                    <a:pt x="0" y="7"/>
                  </a:lnTo>
                  <a:lnTo>
                    <a:pt x="2" y="9"/>
                  </a:lnTo>
                  <a:lnTo>
                    <a:pt x="6"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76" name="Freeform 1408"/>
            <p:cNvSpPr>
              <a:spLocks/>
            </p:cNvSpPr>
            <p:nvPr/>
          </p:nvSpPr>
          <p:spPr bwMode="auto">
            <a:xfrm>
              <a:off x="3110" y="3320"/>
              <a:ext cx="15" cy="6"/>
            </a:xfrm>
            <a:custGeom>
              <a:avLst/>
              <a:gdLst>
                <a:gd name="T0" fmla="*/ 3 w 45"/>
                <a:gd name="T1" fmla="*/ 17 h 17"/>
                <a:gd name="T2" fmla="*/ 4 w 45"/>
                <a:gd name="T3" fmla="*/ 17 h 17"/>
                <a:gd name="T4" fmla="*/ 10 w 45"/>
                <a:gd name="T5" fmla="*/ 16 h 17"/>
                <a:gd name="T6" fmla="*/ 16 w 45"/>
                <a:gd name="T7" fmla="*/ 16 h 17"/>
                <a:gd name="T8" fmla="*/ 21 w 45"/>
                <a:gd name="T9" fmla="*/ 15 h 17"/>
                <a:gd name="T10" fmla="*/ 27 w 45"/>
                <a:gd name="T11" fmla="*/ 13 h 17"/>
                <a:gd name="T12" fmla="*/ 32 w 45"/>
                <a:gd name="T13" fmla="*/ 12 h 17"/>
                <a:gd name="T14" fmla="*/ 36 w 45"/>
                <a:gd name="T15" fmla="*/ 11 h 17"/>
                <a:gd name="T16" fmla="*/ 41 w 45"/>
                <a:gd name="T17" fmla="*/ 10 h 17"/>
                <a:gd name="T18" fmla="*/ 45 w 45"/>
                <a:gd name="T19" fmla="*/ 9 h 17"/>
                <a:gd name="T20" fmla="*/ 41 w 45"/>
                <a:gd name="T21" fmla="*/ 0 h 17"/>
                <a:gd name="T22" fmla="*/ 39 w 45"/>
                <a:gd name="T23" fmla="*/ 1 h 17"/>
                <a:gd name="T24" fmla="*/ 34 w 45"/>
                <a:gd name="T25" fmla="*/ 2 h 17"/>
                <a:gd name="T26" fmla="*/ 29 w 45"/>
                <a:gd name="T27" fmla="*/ 3 h 17"/>
                <a:gd name="T28" fmla="*/ 25 w 45"/>
                <a:gd name="T29" fmla="*/ 4 h 17"/>
                <a:gd name="T30" fmla="*/ 19 w 45"/>
                <a:gd name="T31" fmla="*/ 5 h 17"/>
                <a:gd name="T32" fmla="*/ 16 w 45"/>
                <a:gd name="T33" fmla="*/ 7 h 17"/>
                <a:gd name="T34" fmla="*/ 10 w 45"/>
                <a:gd name="T35" fmla="*/ 7 h 17"/>
                <a:gd name="T36" fmla="*/ 4 w 45"/>
                <a:gd name="T37" fmla="*/ 8 h 17"/>
                <a:gd name="T38" fmla="*/ 5 w 45"/>
                <a:gd name="T39" fmla="*/ 8 h 17"/>
                <a:gd name="T40" fmla="*/ 4 w 45"/>
                <a:gd name="T41" fmla="*/ 8 h 17"/>
                <a:gd name="T42" fmla="*/ 1 w 45"/>
                <a:gd name="T43" fmla="*/ 9 h 17"/>
                <a:gd name="T44" fmla="*/ 0 w 45"/>
                <a:gd name="T45" fmla="*/ 12 h 17"/>
                <a:gd name="T46" fmla="*/ 1 w 45"/>
                <a:gd name="T47" fmla="*/ 16 h 17"/>
                <a:gd name="T48" fmla="*/ 4 w 45"/>
                <a:gd name="T49" fmla="*/ 17 h 17"/>
                <a:gd name="T50" fmla="*/ 3 w 45"/>
                <a:gd name="T5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17">
                  <a:moveTo>
                    <a:pt x="3" y="17"/>
                  </a:moveTo>
                  <a:lnTo>
                    <a:pt x="4" y="17"/>
                  </a:lnTo>
                  <a:lnTo>
                    <a:pt x="10" y="16"/>
                  </a:lnTo>
                  <a:lnTo>
                    <a:pt x="16" y="16"/>
                  </a:lnTo>
                  <a:lnTo>
                    <a:pt x="21" y="15"/>
                  </a:lnTo>
                  <a:lnTo>
                    <a:pt x="27" y="13"/>
                  </a:lnTo>
                  <a:lnTo>
                    <a:pt x="32" y="12"/>
                  </a:lnTo>
                  <a:lnTo>
                    <a:pt x="36" y="11"/>
                  </a:lnTo>
                  <a:lnTo>
                    <a:pt x="41" y="10"/>
                  </a:lnTo>
                  <a:lnTo>
                    <a:pt x="45" y="9"/>
                  </a:lnTo>
                  <a:lnTo>
                    <a:pt x="41" y="0"/>
                  </a:lnTo>
                  <a:lnTo>
                    <a:pt x="39" y="1"/>
                  </a:lnTo>
                  <a:lnTo>
                    <a:pt x="34" y="2"/>
                  </a:lnTo>
                  <a:lnTo>
                    <a:pt x="29" y="3"/>
                  </a:lnTo>
                  <a:lnTo>
                    <a:pt x="25" y="4"/>
                  </a:lnTo>
                  <a:lnTo>
                    <a:pt x="19" y="5"/>
                  </a:lnTo>
                  <a:lnTo>
                    <a:pt x="16" y="7"/>
                  </a:lnTo>
                  <a:lnTo>
                    <a:pt x="10" y="7"/>
                  </a:lnTo>
                  <a:lnTo>
                    <a:pt x="4" y="8"/>
                  </a:lnTo>
                  <a:lnTo>
                    <a:pt x="5" y="8"/>
                  </a:lnTo>
                  <a:lnTo>
                    <a:pt x="4" y="8"/>
                  </a:lnTo>
                  <a:lnTo>
                    <a:pt x="1" y="9"/>
                  </a:lnTo>
                  <a:lnTo>
                    <a:pt x="0" y="12"/>
                  </a:lnTo>
                  <a:lnTo>
                    <a:pt x="1" y="16"/>
                  </a:lnTo>
                  <a:lnTo>
                    <a:pt x="4" y="17"/>
                  </a:lnTo>
                  <a:lnTo>
                    <a:pt x="3"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77" name="Freeform 1409"/>
            <p:cNvSpPr>
              <a:spLocks/>
            </p:cNvSpPr>
            <p:nvPr/>
          </p:nvSpPr>
          <p:spPr bwMode="auto">
            <a:xfrm>
              <a:off x="3086" y="3311"/>
              <a:ext cx="26" cy="15"/>
            </a:xfrm>
            <a:custGeom>
              <a:avLst/>
              <a:gdLst>
                <a:gd name="T0" fmla="*/ 0 w 77"/>
                <a:gd name="T1" fmla="*/ 9 h 44"/>
                <a:gd name="T2" fmla="*/ 0 w 77"/>
                <a:gd name="T3" fmla="*/ 9 h 44"/>
                <a:gd name="T4" fmla="*/ 5 w 77"/>
                <a:gd name="T5" fmla="*/ 12 h 44"/>
                <a:gd name="T6" fmla="*/ 13 w 77"/>
                <a:gd name="T7" fmla="*/ 16 h 44"/>
                <a:gd name="T8" fmla="*/ 24 w 77"/>
                <a:gd name="T9" fmla="*/ 21 h 44"/>
                <a:gd name="T10" fmla="*/ 35 w 77"/>
                <a:gd name="T11" fmla="*/ 27 h 44"/>
                <a:gd name="T12" fmla="*/ 46 w 77"/>
                <a:gd name="T13" fmla="*/ 32 h 44"/>
                <a:gd name="T14" fmla="*/ 57 w 77"/>
                <a:gd name="T15" fmla="*/ 38 h 44"/>
                <a:gd name="T16" fmla="*/ 68 w 77"/>
                <a:gd name="T17" fmla="*/ 42 h 44"/>
                <a:gd name="T18" fmla="*/ 75 w 77"/>
                <a:gd name="T19" fmla="*/ 44 h 44"/>
                <a:gd name="T20" fmla="*/ 77 w 77"/>
                <a:gd name="T21" fmla="*/ 35 h 44"/>
                <a:gd name="T22" fmla="*/ 70 w 77"/>
                <a:gd name="T23" fmla="*/ 32 h 44"/>
                <a:gd name="T24" fmla="*/ 61 w 77"/>
                <a:gd name="T25" fmla="*/ 29 h 44"/>
                <a:gd name="T26" fmla="*/ 51 w 77"/>
                <a:gd name="T27" fmla="*/ 23 h 44"/>
                <a:gd name="T28" fmla="*/ 40 w 77"/>
                <a:gd name="T29" fmla="*/ 17 h 44"/>
                <a:gd name="T30" fmla="*/ 28 w 77"/>
                <a:gd name="T31" fmla="*/ 12 h 44"/>
                <a:gd name="T32" fmla="*/ 18 w 77"/>
                <a:gd name="T33" fmla="*/ 7 h 44"/>
                <a:gd name="T34" fmla="*/ 10 w 77"/>
                <a:gd name="T35" fmla="*/ 3 h 44"/>
                <a:gd name="T36" fmla="*/ 4 w 77"/>
                <a:gd name="T37" fmla="*/ 0 h 44"/>
                <a:gd name="T38" fmla="*/ 4 w 77"/>
                <a:gd name="T39" fmla="*/ 0 h 44"/>
                <a:gd name="T40" fmla="*/ 0 w 77"/>
                <a:gd name="T41" fmla="*/ 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7" h="44">
                  <a:moveTo>
                    <a:pt x="0" y="9"/>
                  </a:moveTo>
                  <a:lnTo>
                    <a:pt x="0" y="9"/>
                  </a:lnTo>
                  <a:lnTo>
                    <a:pt x="5" y="12"/>
                  </a:lnTo>
                  <a:lnTo>
                    <a:pt x="13" y="16"/>
                  </a:lnTo>
                  <a:lnTo>
                    <a:pt x="24" y="21"/>
                  </a:lnTo>
                  <a:lnTo>
                    <a:pt x="35" y="27"/>
                  </a:lnTo>
                  <a:lnTo>
                    <a:pt x="46" y="32"/>
                  </a:lnTo>
                  <a:lnTo>
                    <a:pt x="57" y="38"/>
                  </a:lnTo>
                  <a:lnTo>
                    <a:pt x="68" y="42"/>
                  </a:lnTo>
                  <a:lnTo>
                    <a:pt x="75" y="44"/>
                  </a:lnTo>
                  <a:lnTo>
                    <a:pt x="77" y="35"/>
                  </a:lnTo>
                  <a:lnTo>
                    <a:pt x="70" y="32"/>
                  </a:lnTo>
                  <a:lnTo>
                    <a:pt x="61" y="29"/>
                  </a:lnTo>
                  <a:lnTo>
                    <a:pt x="51" y="23"/>
                  </a:lnTo>
                  <a:lnTo>
                    <a:pt x="40" y="17"/>
                  </a:lnTo>
                  <a:lnTo>
                    <a:pt x="28" y="12"/>
                  </a:lnTo>
                  <a:lnTo>
                    <a:pt x="18" y="7"/>
                  </a:lnTo>
                  <a:lnTo>
                    <a:pt x="10" y="3"/>
                  </a:lnTo>
                  <a:lnTo>
                    <a:pt x="4" y="0"/>
                  </a:lnTo>
                  <a:lnTo>
                    <a:pt x="4"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78" name="Freeform 1410"/>
            <p:cNvSpPr>
              <a:spLocks/>
            </p:cNvSpPr>
            <p:nvPr/>
          </p:nvSpPr>
          <p:spPr bwMode="auto">
            <a:xfrm>
              <a:off x="3074" y="3308"/>
              <a:ext cx="13" cy="6"/>
            </a:xfrm>
            <a:custGeom>
              <a:avLst/>
              <a:gdLst>
                <a:gd name="T0" fmla="*/ 0 w 39"/>
                <a:gd name="T1" fmla="*/ 12 h 18"/>
                <a:gd name="T2" fmla="*/ 0 w 39"/>
                <a:gd name="T3" fmla="*/ 12 h 18"/>
                <a:gd name="T4" fmla="*/ 4 w 39"/>
                <a:gd name="T5" fmla="*/ 10 h 18"/>
                <a:gd name="T6" fmla="*/ 8 w 39"/>
                <a:gd name="T7" fmla="*/ 12 h 18"/>
                <a:gd name="T8" fmla="*/ 13 w 39"/>
                <a:gd name="T9" fmla="*/ 12 h 18"/>
                <a:gd name="T10" fmla="*/ 17 w 39"/>
                <a:gd name="T11" fmla="*/ 13 h 18"/>
                <a:gd name="T12" fmla="*/ 22 w 39"/>
                <a:gd name="T13" fmla="*/ 14 h 18"/>
                <a:gd name="T14" fmla="*/ 28 w 39"/>
                <a:gd name="T15" fmla="*/ 15 h 18"/>
                <a:gd name="T16" fmla="*/ 32 w 39"/>
                <a:gd name="T17" fmla="*/ 17 h 18"/>
                <a:gd name="T18" fmla="*/ 35 w 39"/>
                <a:gd name="T19" fmla="*/ 18 h 18"/>
                <a:gd name="T20" fmla="*/ 39 w 39"/>
                <a:gd name="T21" fmla="*/ 9 h 18"/>
                <a:gd name="T22" fmla="*/ 35 w 39"/>
                <a:gd name="T23" fmla="*/ 8 h 18"/>
                <a:gd name="T24" fmla="*/ 30 w 39"/>
                <a:gd name="T25" fmla="*/ 6 h 18"/>
                <a:gd name="T26" fmla="*/ 24 w 39"/>
                <a:gd name="T27" fmla="*/ 5 h 18"/>
                <a:gd name="T28" fmla="*/ 20 w 39"/>
                <a:gd name="T29" fmla="*/ 4 h 18"/>
                <a:gd name="T30" fmla="*/ 13 w 39"/>
                <a:gd name="T31" fmla="*/ 2 h 18"/>
                <a:gd name="T32" fmla="*/ 8 w 39"/>
                <a:gd name="T33" fmla="*/ 2 h 18"/>
                <a:gd name="T34" fmla="*/ 4 w 39"/>
                <a:gd name="T35" fmla="*/ 1 h 18"/>
                <a:gd name="T36" fmla="*/ 0 w 39"/>
                <a:gd name="T37" fmla="*/ 0 h 18"/>
                <a:gd name="T38" fmla="*/ 0 w 39"/>
                <a:gd name="T39" fmla="*/ 0 h 18"/>
                <a:gd name="T40" fmla="*/ 0 w 39"/>
                <a:gd name="T41"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18">
                  <a:moveTo>
                    <a:pt x="0" y="12"/>
                  </a:moveTo>
                  <a:lnTo>
                    <a:pt x="0" y="12"/>
                  </a:lnTo>
                  <a:lnTo>
                    <a:pt x="4" y="10"/>
                  </a:lnTo>
                  <a:lnTo>
                    <a:pt x="8" y="12"/>
                  </a:lnTo>
                  <a:lnTo>
                    <a:pt x="13" y="12"/>
                  </a:lnTo>
                  <a:lnTo>
                    <a:pt x="17" y="13"/>
                  </a:lnTo>
                  <a:lnTo>
                    <a:pt x="22" y="14"/>
                  </a:lnTo>
                  <a:lnTo>
                    <a:pt x="28" y="15"/>
                  </a:lnTo>
                  <a:lnTo>
                    <a:pt x="32" y="17"/>
                  </a:lnTo>
                  <a:lnTo>
                    <a:pt x="35" y="18"/>
                  </a:lnTo>
                  <a:lnTo>
                    <a:pt x="39" y="9"/>
                  </a:lnTo>
                  <a:lnTo>
                    <a:pt x="35" y="8"/>
                  </a:lnTo>
                  <a:lnTo>
                    <a:pt x="30" y="6"/>
                  </a:lnTo>
                  <a:lnTo>
                    <a:pt x="24" y="5"/>
                  </a:lnTo>
                  <a:lnTo>
                    <a:pt x="20" y="4"/>
                  </a:lnTo>
                  <a:lnTo>
                    <a:pt x="13" y="2"/>
                  </a:lnTo>
                  <a:lnTo>
                    <a:pt x="8" y="2"/>
                  </a:lnTo>
                  <a:lnTo>
                    <a:pt x="4" y="1"/>
                  </a:lnTo>
                  <a:lnTo>
                    <a:pt x="0" y="0"/>
                  </a:lnTo>
                  <a:lnTo>
                    <a:pt x="0" y="0"/>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79" name="Freeform 1411"/>
            <p:cNvSpPr>
              <a:spLocks/>
            </p:cNvSpPr>
            <p:nvPr/>
          </p:nvSpPr>
          <p:spPr bwMode="auto">
            <a:xfrm>
              <a:off x="3061" y="3296"/>
              <a:ext cx="13" cy="16"/>
            </a:xfrm>
            <a:custGeom>
              <a:avLst/>
              <a:gdLst>
                <a:gd name="T0" fmla="*/ 0 w 39"/>
                <a:gd name="T1" fmla="*/ 10 h 50"/>
                <a:gd name="T2" fmla="*/ 0 w 39"/>
                <a:gd name="T3" fmla="*/ 10 h 50"/>
                <a:gd name="T4" fmla="*/ 4 w 39"/>
                <a:gd name="T5" fmla="*/ 12 h 50"/>
                <a:gd name="T6" fmla="*/ 8 w 39"/>
                <a:gd name="T7" fmla="*/ 18 h 50"/>
                <a:gd name="T8" fmla="*/ 14 w 39"/>
                <a:gd name="T9" fmla="*/ 23 h 50"/>
                <a:gd name="T10" fmla="*/ 17 w 39"/>
                <a:gd name="T11" fmla="*/ 30 h 50"/>
                <a:gd name="T12" fmla="*/ 23 w 39"/>
                <a:gd name="T13" fmla="*/ 37 h 50"/>
                <a:gd name="T14" fmla="*/ 28 w 39"/>
                <a:gd name="T15" fmla="*/ 43 h 50"/>
                <a:gd name="T16" fmla="*/ 33 w 39"/>
                <a:gd name="T17" fmla="*/ 47 h 50"/>
                <a:gd name="T18" fmla="*/ 39 w 39"/>
                <a:gd name="T19" fmla="*/ 50 h 50"/>
                <a:gd name="T20" fmla="*/ 39 w 39"/>
                <a:gd name="T21" fmla="*/ 38 h 50"/>
                <a:gd name="T22" fmla="*/ 38 w 39"/>
                <a:gd name="T23" fmla="*/ 38 h 50"/>
                <a:gd name="T24" fmla="*/ 35 w 39"/>
                <a:gd name="T25" fmla="*/ 36 h 50"/>
                <a:gd name="T26" fmla="*/ 30 w 39"/>
                <a:gd name="T27" fmla="*/ 30 h 50"/>
                <a:gd name="T28" fmla="*/ 27 w 39"/>
                <a:gd name="T29" fmla="*/ 26 h 50"/>
                <a:gd name="T30" fmla="*/ 21 w 39"/>
                <a:gd name="T31" fmla="*/ 19 h 50"/>
                <a:gd name="T32" fmla="*/ 15 w 39"/>
                <a:gd name="T33" fmla="*/ 11 h 50"/>
                <a:gd name="T34" fmla="*/ 11 w 39"/>
                <a:gd name="T35" fmla="*/ 5 h 50"/>
                <a:gd name="T36" fmla="*/ 5 w 39"/>
                <a:gd name="T37" fmla="*/ 0 h 50"/>
                <a:gd name="T38" fmla="*/ 5 w 39"/>
                <a:gd name="T39" fmla="*/ 0 h 50"/>
                <a:gd name="T40" fmla="*/ 0 w 39"/>
                <a:gd name="T41" fmla="*/ 1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50">
                  <a:moveTo>
                    <a:pt x="0" y="10"/>
                  </a:moveTo>
                  <a:lnTo>
                    <a:pt x="0" y="10"/>
                  </a:lnTo>
                  <a:lnTo>
                    <a:pt x="4" y="12"/>
                  </a:lnTo>
                  <a:lnTo>
                    <a:pt x="8" y="18"/>
                  </a:lnTo>
                  <a:lnTo>
                    <a:pt x="14" y="23"/>
                  </a:lnTo>
                  <a:lnTo>
                    <a:pt x="17" y="30"/>
                  </a:lnTo>
                  <a:lnTo>
                    <a:pt x="23" y="37"/>
                  </a:lnTo>
                  <a:lnTo>
                    <a:pt x="28" y="43"/>
                  </a:lnTo>
                  <a:lnTo>
                    <a:pt x="33" y="47"/>
                  </a:lnTo>
                  <a:lnTo>
                    <a:pt x="39" y="50"/>
                  </a:lnTo>
                  <a:lnTo>
                    <a:pt x="39" y="38"/>
                  </a:lnTo>
                  <a:lnTo>
                    <a:pt x="38" y="38"/>
                  </a:lnTo>
                  <a:lnTo>
                    <a:pt x="35" y="36"/>
                  </a:lnTo>
                  <a:lnTo>
                    <a:pt x="30" y="30"/>
                  </a:lnTo>
                  <a:lnTo>
                    <a:pt x="27" y="26"/>
                  </a:lnTo>
                  <a:lnTo>
                    <a:pt x="21" y="19"/>
                  </a:lnTo>
                  <a:lnTo>
                    <a:pt x="15" y="11"/>
                  </a:lnTo>
                  <a:lnTo>
                    <a:pt x="11" y="5"/>
                  </a:lnTo>
                  <a:lnTo>
                    <a:pt x="5" y="0"/>
                  </a:lnTo>
                  <a:lnTo>
                    <a:pt x="5" y="0"/>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80" name="Freeform 1412"/>
            <p:cNvSpPr>
              <a:spLocks/>
            </p:cNvSpPr>
            <p:nvPr/>
          </p:nvSpPr>
          <p:spPr bwMode="auto">
            <a:xfrm>
              <a:off x="3021" y="3279"/>
              <a:ext cx="42" cy="20"/>
            </a:xfrm>
            <a:custGeom>
              <a:avLst/>
              <a:gdLst>
                <a:gd name="T0" fmla="*/ 1 w 125"/>
                <a:gd name="T1" fmla="*/ 9 h 61"/>
                <a:gd name="T2" fmla="*/ 0 w 125"/>
                <a:gd name="T3" fmla="*/ 9 h 61"/>
                <a:gd name="T4" fmla="*/ 9 w 125"/>
                <a:gd name="T5" fmla="*/ 12 h 61"/>
                <a:gd name="T6" fmla="*/ 24 w 125"/>
                <a:gd name="T7" fmla="*/ 19 h 61"/>
                <a:gd name="T8" fmla="*/ 42 w 125"/>
                <a:gd name="T9" fmla="*/ 26 h 61"/>
                <a:gd name="T10" fmla="*/ 63 w 125"/>
                <a:gd name="T11" fmla="*/ 34 h 61"/>
                <a:gd name="T12" fmla="*/ 83 w 125"/>
                <a:gd name="T13" fmla="*/ 42 h 61"/>
                <a:gd name="T14" fmla="*/ 99 w 125"/>
                <a:gd name="T15" fmla="*/ 50 h 61"/>
                <a:gd name="T16" fmla="*/ 112 w 125"/>
                <a:gd name="T17" fmla="*/ 56 h 61"/>
                <a:gd name="T18" fmla="*/ 120 w 125"/>
                <a:gd name="T19" fmla="*/ 61 h 61"/>
                <a:gd name="T20" fmla="*/ 125 w 125"/>
                <a:gd name="T21" fmla="*/ 51 h 61"/>
                <a:gd name="T22" fmla="*/ 117 w 125"/>
                <a:gd name="T23" fmla="*/ 47 h 61"/>
                <a:gd name="T24" fmla="*/ 103 w 125"/>
                <a:gd name="T25" fmla="*/ 41 h 61"/>
                <a:gd name="T26" fmla="*/ 85 w 125"/>
                <a:gd name="T27" fmla="*/ 33 h 61"/>
                <a:gd name="T28" fmla="*/ 65 w 125"/>
                <a:gd name="T29" fmla="*/ 25 h 61"/>
                <a:gd name="T30" fmla="*/ 45 w 125"/>
                <a:gd name="T31" fmla="*/ 17 h 61"/>
                <a:gd name="T32" fmla="*/ 26 w 125"/>
                <a:gd name="T33" fmla="*/ 10 h 61"/>
                <a:gd name="T34" fmla="*/ 14 w 125"/>
                <a:gd name="T35" fmla="*/ 3 h 61"/>
                <a:gd name="T36" fmla="*/ 5 w 125"/>
                <a:gd name="T37" fmla="*/ 0 h 61"/>
                <a:gd name="T38" fmla="*/ 4 w 125"/>
                <a:gd name="T39" fmla="*/ 0 h 61"/>
                <a:gd name="T40" fmla="*/ 1 w 125"/>
                <a:gd name="T41" fmla="*/ 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5" h="61">
                  <a:moveTo>
                    <a:pt x="1" y="9"/>
                  </a:moveTo>
                  <a:lnTo>
                    <a:pt x="0" y="9"/>
                  </a:lnTo>
                  <a:lnTo>
                    <a:pt x="9" y="12"/>
                  </a:lnTo>
                  <a:lnTo>
                    <a:pt x="24" y="19"/>
                  </a:lnTo>
                  <a:lnTo>
                    <a:pt x="42" y="26"/>
                  </a:lnTo>
                  <a:lnTo>
                    <a:pt x="63" y="34"/>
                  </a:lnTo>
                  <a:lnTo>
                    <a:pt x="83" y="42"/>
                  </a:lnTo>
                  <a:lnTo>
                    <a:pt x="99" y="50"/>
                  </a:lnTo>
                  <a:lnTo>
                    <a:pt x="112" y="56"/>
                  </a:lnTo>
                  <a:lnTo>
                    <a:pt x="120" y="61"/>
                  </a:lnTo>
                  <a:lnTo>
                    <a:pt x="125" y="51"/>
                  </a:lnTo>
                  <a:lnTo>
                    <a:pt x="117" y="47"/>
                  </a:lnTo>
                  <a:lnTo>
                    <a:pt x="103" y="41"/>
                  </a:lnTo>
                  <a:lnTo>
                    <a:pt x="85" y="33"/>
                  </a:lnTo>
                  <a:lnTo>
                    <a:pt x="65" y="25"/>
                  </a:lnTo>
                  <a:lnTo>
                    <a:pt x="45" y="17"/>
                  </a:lnTo>
                  <a:lnTo>
                    <a:pt x="26" y="10"/>
                  </a:lnTo>
                  <a:lnTo>
                    <a:pt x="14" y="3"/>
                  </a:lnTo>
                  <a:lnTo>
                    <a:pt x="5" y="0"/>
                  </a:lnTo>
                  <a:lnTo>
                    <a:pt x="4" y="0"/>
                  </a:lnTo>
                  <a:lnTo>
                    <a:pt x="1"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81" name="Freeform 1413"/>
            <p:cNvSpPr>
              <a:spLocks/>
            </p:cNvSpPr>
            <p:nvPr/>
          </p:nvSpPr>
          <p:spPr bwMode="auto">
            <a:xfrm>
              <a:off x="3000" y="3256"/>
              <a:ext cx="23" cy="26"/>
            </a:xfrm>
            <a:custGeom>
              <a:avLst/>
              <a:gdLst>
                <a:gd name="T0" fmla="*/ 0 w 67"/>
                <a:gd name="T1" fmla="*/ 9 h 78"/>
                <a:gd name="T2" fmla="*/ 1 w 67"/>
                <a:gd name="T3" fmla="*/ 9 h 78"/>
                <a:gd name="T4" fmla="*/ 5 w 67"/>
                <a:gd name="T5" fmla="*/ 13 h 78"/>
                <a:gd name="T6" fmla="*/ 12 w 67"/>
                <a:gd name="T7" fmla="*/ 20 h 78"/>
                <a:gd name="T8" fmla="*/ 21 w 67"/>
                <a:gd name="T9" fmla="*/ 30 h 78"/>
                <a:gd name="T10" fmla="*/ 30 w 67"/>
                <a:gd name="T11" fmla="*/ 43 h 78"/>
                <a:gd name="T12" fmla="*/ 39 w 67"/>
                <a:gd name="T13" fmla="*/ 54 h 78"/>
                <a:gd name="T14" fmla="*/ 48 w 67"/>
                <a:gd name="T15" fmla="*/ 64 h 78"/>
                <a:gd name="T16" fmla="*/ 56 w 67"/>
                <a:gd name="T17" fmla="*/ 72 h 78"/>
                <a:gd name="T18" fmla="*/ 64 w 67"/>
                <a:gd name="T19" fmla="*/ 78 h 78"/>
                <a:gd name="T20" fmla="*/ 67 w 67"/>
                <a:gd name="T21" fmla="*/ 69 h 78"/>
                <a:gd name="T22" fmla="*/ 63 w 67"/>
                <a:gd name="T23" fmla="*/ 65 h 78"/>
                <a:gd name="T24" fmla="*/ 55 w 67"/>
                <a:gd name="T25" fmla="*/ 57 h 78"/>
                <a:gd name="T26" fmla="*/ 46 w 67"/>
                <a:gd name="T27" fmla="*/ 47 h 78"/>
                <a:gd name="T28" fmla="*/ 37 w 67"/>
                <a:gd name="T29" fmla="*/ 36 h 78"/>
                <a:gd name="T30" fmla="*/ 28 w 67"/>
                <a:gd name="T31" fmla="*/ 23 h 78"/>
                <a:gd name="T32" fmla="*/ 18 w 67"/>
                <a:gd name="T33" fmla="*/ 13 h 78"/>
                <a:gd name="T34" fmla="*/ 12 w 67"/>
                <a:gd name="T35" fmla="*/ 6 h 78"/>
                <a:gd name="T36" fmla="*/ 4 w 67"/>
                <a:gd name="T37" fmla="*/ 0 h 78"/>
                <a:gd name="T38" fmla="*/ 5 w 67"/>
                <a:gd name="T39" fmla="*/ 0 h 78"/>
                <a:gd name="T40" fmla="*/ 0 w 67"/>
                <a:gd name="T41" fmla="*/ 9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7" h="78">
                  <a:moveTo>
                    <a:pt x="0" y="9"/>
                  </a:moveTo>
                  <a:lnTo>
                    <a:pt x="1" y="9"/>
                  </a:lnTo>
                  <a:lnTo>
                    <a:pt x="5" y="13"/>
                  </a:lnTo>
                  <a:lnTo>
                    <a:pt x="12" y="20"/>
                  </a:lnTo>
                  <a:lnTo>
                    <a:pt x="21" y="30"/>
                  </a:lnTo>
                  <a:lnTo>
                    <a:pt x="30" y="43"/>
                  </a:lnTo>
                  <a:lnTo>
                    <a:pt x="39" y="54"/>
                  </a:lnTo>
                  <a:lnTo>
                    <a:pt x="48" y="64"/>
                  </a:lnTo>
                  <a:lnTo>
                    <a:pt x="56" y="72"/>
                  </a:lnTo>
                  <a:lnTo>
                    <a:pt x="64" y="78"/>
                  </a:lnTo>
                  <a:lnTo>
                    <a:pt x="67" y="69"/>
                  </a:lnTo>
                  <a:lnTo>
                    <a:pt x="63" y="65"/>
                  </a:lnTo>
                  <a:lnTo>
                    <a:pt x="55" y="57"/>
                  </a:lnTo>
                  <a:lnTo>
                    <a:pt x="46" y="47"/>
                  </a:lnTo>
                  <a:lnTo>
                    <a:pt x="37" y="36"/>
                  </a:lnTo>
                  <a:lnTo>
                    <a:pt x="28" y="23"/>
                  </a:lnTo>
                  <a:lnTo>
                    <a:pt x="18" y="13"/>
                  </a:lnTo>
                  <a:lnTo>
                    <a:pt x="12" y="6"/>
                  </a:lnTo>
                  <a:lnTo>
                    <a:pt x="4" y="0"/>
                  </a:lnTo>
                  <a:lnTo>
                    <a:pt x="5"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82" name="Freeform 1414"/>
            <p:cNvSpPr>
              <a:spLocks/>
            </p:cNvSpPr>
            <p:nvPr/>
          </p:nvSpPr>
          <p:spPr bwMode="auto">
            <a:xfrm>
              <a:off x="2971" y="3247"/>
              <a:ext cx="31" cy="12"/>
            </a:xfrm>
            <a:custGeom>
              <a:avLst/>
              <a:gdLst>
                <a:gd name="T0" fmla="*/ 0 w 92"/>
                <a:gd name="T1" fmla="*/ 9 h 36"/>
                <a:gd name="T2" fmla="*/ 0 w 92"/>
                <a:gd name="T3" fmla="*/ 9 h 36"/>
                <a:gd name="T4" fmla="*/ 8 w 92"/>
                <a:gd name="T5" fmla="*/ 11 h 36"/>
                <a:gd name="T6" fmla="*/ 20 w 92"/>
                <a:gd name="T7" fmla="*/ 15 h 36"/>
                <a:gd name="T8" fmla="*/ 32 w 92"/>
                <a:gd name="T9" fmla="*/ 18 h 36"/>
                <a:gd name="T10" fmla="*/ 46 w 92"/>
                <a:gd name="T11" fmla="*/ 23 h 36"/>
                <a:gd name="T12" fmla="*/ 60 w 92"/>
                <a:gd name="T13" fmla="*/ 27 h 36"/>
                <a:gd name="T14" fmla="*/ 72 w 92"/>
                <a:gd name="T15" fmla="*/ 31 h 36"/>
                <a:gd name="T16" fmla="*/ 83 w 92"/>
                <a:gd name="T17" fmla="*/ 34 h 36"/>
                <a:gd name="T18" fmla="*/ 87 w 92"/>
                <a:gd name="T19" fmla="*/ 36 h 36"/>
                <a:gd name="T20" fmla="*/ 92 w 92"/>
                <a:gd name="T21" fmla="*/ 27 h 36"/>
                <a:gd name="T22" fmla="*/ 85 w 92"/>
                <a:gd name="T23" fmla="*/ 25 h 36"/>
                <a:gd name="T24" fmla="*/ 75 w 92"/>
                <a:gd name="T25" fmla="*/ 21 h 36"/>
                <a:gd name="T26" fmla="*/ 62 w 92"/>
                <a:gd name="T27" fmla="*/ 18 h 36"/>
                <a:gd name="T28" fmla="*/ 48 w 92"/>
                <a:gd name="T29" fmla="*/ 13 h 36"/>
                <a:gd name="T30" fmla="*/ 34 w 92"/>
                <a:gd name="T31" fmla="*/ 9 h 36"/>
                <a:gd name="T32" fmla="*/ 22 w 92"/>
                <a:gd name="T33" fmla="*/ 5 h 36"/>
                <a:gd name="T34" fmla="*/ 10 w 92"/>
                <a:gd name="T35" fmla="*/ 2 h 36"/>
                <a:gd name="T36" fmla="*/ 2 w 92"/>
                <a:gd name="T37" fmla="*/ 0 h 36"/>
                <a:gd name="T38" fmla="*/ 2 w 92"/>
                <a:gd name="T39" fmla="*/ 0 h 36"/>
                <a:gd name="T40" fmla="*/ 0 w 92"/>
                <a:gd name="T41" fmla="*/ 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2" h="36">
                  <a:moveTo>
                    <a:pt x="0" y="9"/>
                  </a:moveTo>
                  <a:lnTo>
                    <a:pt x="0" y="9"/>
                  </a:lnTo>
                  <a:lnTo>
                    <a:pt x="8" y="11"/>
                  </a:lnTo>
                  <a:lnTo>
                    <a:pt x="20" y="15"/>
                  </a:lnTo>
                  <a:lnTo>
                    <a:pt x="32" y="18"/>
                  </a:lnTo>
                  <a:lnTo>
                    <a:pt x="46" y="23"/>
                  </a:lnTo>
                  <a:lnTo>
                    <a:pt x="60" y="27"/>
                  </a:lnTo>
                  <a:lnTo>
                    <a:pt x="72" y="31"/>
                  </a:lnTo>
                  <a:lnTo>
                    <a:pt x="83" y="34"/>
                  </a:lnTo>
                  <a:lnTo>
                    <a:pt x="87" y="36"/>
                  </a:lnTo>
                  <a:lnTo>
                    <a:pt x="92" y="27"/>
                  </a:lnTo>
                  <a:lnTo>
                    <a:pt x="85" y="25"/>
                  </a:lnTo>
                  <a:lnTo>
                    <a:pt x="75" y="21"/>
                  </a:lnTo>
                  <a:lnTo>
                    <a:pt x="62" y="18"/>
                  </a:lnTo>
                  <a:lnTo>
                    <a:pt x="48" y="13"/>
                  </a:lnTo>
                  <a:lnTo>
                    <a:pt x="34" y="9"/>
                  </a:lnTo>
                  <a:lnTo>
                    <a:pt x="22" y="5"/>
                  </a:lnTo>
                  <a:lnTo>
                    <a:pt x="10" y="2"/>
                  </a:lnTo>
                  <a:lnTo>
                    <a:pt x="2" y="0"/>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83" name="Freeform 1415"/>
            <p:cNvSpPr>
              <a:spLocks/>
            </p:cNvSpPr>
            <p:nvPr/>
          </p:nvSpPr>
          <p:spPr bwMode="auto">
            <a:xfrm>
              <a:off x="2945" y="3230"/>
              <a:ext cx="27" cy="20"/>
            </a:xfrm>
            <a:custGeom>
              <a:avLst/>
              <a:gdLst>
                <a:gd name="T0" fmla="*/ 0 w 80"/>
                <a:gd name="T1" fmla="*/ 7 h 60"/>
                <a:gd name="T2" fmla="*/ 0 w 80"/>
                <a:gd name="T3" fmla="*/ 7 h 60"/>
                <a:gd name="T4" fmla="*/ 8 w 80"/>
                <a:gd name="T5" fmla="*/ 15 h 60"/>
                <a:gd name="T6" fmla="*/ 19 w 80"/>
                <a:gd name="T7" fmla="*/ 23 h 60"/>
                <a:gd name="T8" fmla="*/ 30 w 80"/>
                <a:gd name="T9" fmla="*/ 33 h 60"/>
                <a:gd name="T10" fmla="*/ 42 w 80"/>
                <a:gd name="T11" fmla="*/ 40 h 60"/>
                <a:gd name="T12" fmla="*/ 52 w 80"/>
                <a:gd name="T13" fmla="*/ 47 h 60"/>
                <a:gd name="T14" fmla="*/ 61 w 80"/>
                <a:gd name="T15" fmla="*/ 53 h 60"/>
                <a:gd name="T16" fmla="*/ 71 w 80"/>
                <a:gd name="T17" fmla="*/ 58 h 60"/>
                <a:gd name="T18" fmla="*/ 78 w 80"/>
                <a:gd name="T19" fmla="*/ 60 h 60"/>
                <a:gd name="T20" fmla="*/ 80 w 80"/>
                <a:gd name="T21" fmla="*/ 51 h 60"/>
                <a:gd name="T22" fmla="*/ 74 w 80"/>
                <a:gd name="T23" fmla="*/ 48 h 60"/>
                <a:gd name="T24" fmla="*/ 66 w 80"/>
                <a:gd name="T25" fmla="*/ 44 h 60"/>
                <a:gd name="T26" fmla="*/ 56 w 80"/>
                <a:gd name="T27" fmla="*/ 38 h 60"/>
                <a:gd name="T28" fmla="*/ 46 w 80"/>
                <a:gd name="T29" fmla="*/ 31 h 60"/>
                <a:gd name="T30" fmla="*/ 35 w 80"/>
                <a:gd name="T31" fmla="*/ 24 h 60"/>
                <a:gd name="T32" fmla="*/ 25 w 80"/>
                <a:gd name="T33" fmla="*/ 16 h 60"/>
                <a:gd name="T34" fmla="*/ 15 w 80"/>
                <a:gd name="T35" fmla="*/ 8 h 60"/>
                <a:gd name="T36" fmla="*/ 7 w 80"/>
                <a:gd name="T37" fmla="*/ 0 h 60"/>
                <a:gd name="T38" fmla="*/ 7 w 80"/>
                <a:gd name="T39" fmla="*/ 0 h 60"/>
                <a:gd name="T40" fmla="*/ 0 w 80"/>
                <a:gd name="T41" fmla="*/ 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60">
                  <a:moveTo>
                    <a:pt x="0" y="7"/>
                  </a:moveTo>
                  <a:lnTo>
                    <a:pt x="0" y="7"/>
                  </a:lnTo>
                  <a:lnTo>
                    <a:pt x="8" y="15"/>
                  </a:lnTo>
                  <a:lnTo>
                    <a:pt x="19" y="23"/>
                  </a:lnTo>
                  <a:lnTo>
                    <a:pt x="30" y="33"/>
                  </a:lnTo>
                  <a:lnTo>
                    <a:pt x="42" y="40"/>
                  </a:lnTo>
                  <a:lnTo>
                    <a:pt x="52" y="47"/>
                  </a:lnTo>
                  <a:lnTo>
                    <a:pt x="61" y="53"/>
                  </a:lnTo>
                  <a:lnTo>
                    <a:pt x="71" y="58"/>
                  </a:lnTo>
                  <a:lnTo>
                    <a:pt x="78" y="60"/>
                  </a:lnTo>
                  <a:lnTo>
                    <a:pt x="80" y="51"/>
                  </a:lnTo>
                  <a:lnTo>
                    <a:pt x="74" y="48"/>
                  </a:lnTo>
                  <a:lnTo>
                    <a:pt x="66" y="44"/>
                  </a:lnTo>
                  <a:lnTo>
                    <a:pt x="56" y="38"/>
                  </a:lnTo>
                  <a:lnTo>
                    <a:pt x="46" y="31"/>
                  </a:lnTo>
                  <a:lnTo>
                    <a:pt x="35" y="24"/>
                  </a:lnTo>
                  <a:lnTo>
                    <a:pt x="25" y="16"/>
                  </a:lnTo>
                  <a:lnTo>
                    <a:pt x="15" y="8"/>
                  </a:lnTo>
                  <a:lnTo>
                    <a:pt x="7" y="0"/>
                  </a:lnTo>
                  <a:lnTo>
                    <a:pt x="7" y="0"/>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84" name="Freeform 1416"/>
            <p:cNvSpPr>
              <a:spLocks/>
            </p:cNvSpPr>
            <p:nvPr/>
          </p:nvSpPr>
          <p:spPr bwMode="auto">
            <a:xfrm>
              <a:off x="2914" y="3220"/>
              <a:ext cx="34" cy="12"/>
            </a:xfrm>
            <a:custGeom>
              <a:avLst/>
              <a:gdLst>
                <a:gd name="T0" fmla="*/ 1 w 102"/>
                <a:gd name="T1" fmla="*/ 12 h 35"/>
                <a:gd name="T2" fmla="*/ 6 w 102"/>
                <a:gd name="T3" fmla="*/ 13 h 35"/>
                <a:gd name="T4" fmla="*/ 19 w 102"/>
                <a:gd name="T5" fmla="*/ 11 h 35"/>
                <a:gd name="T6" fmla="*/ 32 w 102"/>
                <a:gd name="T7" fmla="*/ 11 h 35"/>
                <a:gd name="T8" fmla="*/ 45 w 102"/>
                <a:gd name="T9" fmla="*/ 11 h 35"/>
                <a:gd name="T10" fmla="*/ 56 w 102"/>
                <a:gd name="T11" fmla="*/ 13 h 35"/>
                <a:gd name="T12" fmla="*/ 68 w 102"/>
                <a:gd name="T13" fmla="*/ 17 h 35"/>
                <a:gd name="T14" fmla="*/ 78 w 102"/>
                <a:gd name="T15" fmla="*/ 21 h 35"/>
                <a:gd name="T16" fmla="*/ 86 w 102"/>
                <a:gd name="T17" fmla="*/ 27 h 35"/>
                <a:gd name="T18" fmla="*/ 95 w 102"/>
                <a:gd name="T19" fmla="*/ 35 h 35"/>
                <a:gd name="T20" fmla="*/ 102 w 102"/>
                <a:gd name="T21" fmla="*/ 28 h 35"/>
                <a:gd name="T22" fmla="*/ 93 w 102"/>
                <a:gd name="T23" fmla="*/ 20 h 35"/>
                <a:gd name="T24" fmla="*/ 83 w 102"/>
                <a:gd name="T25" fmla="*/ 12 h 35"/>
                <a:gd name="T26" fmla="*/ 70 w 102"/>
                <a:gd name="T27" fmla="*/ 8 h 35"/>
                <a:gd name="T28" fmla="*/ 59 w 102"/>
                <a:gd name="T29" fmla="*/ 4 h 35"/>
                <a:gd name="T30" fmla="*/ 45 w 102"/>
                <a:gd name="T31" fmla="*/ 2 h 35"/>
                <a:gd name="T32" fmla="*/ 32 w 102"/>
                <a:gd name="T33" fmla="*/ 0 h 35"/>
                <a:gd name="T34" fmla="*/ 19 w 102"/>
                <a:gd name="T35" fmla="*/ 2 h 35"/>
                <a:gd name="T36" fmla="*/ 4 w 102"/>
                <a:gd name="T37" fmla="*/ 4 h 35"/>
                <a:gd name="T38" fmla="*/ 8 w 102"/>
                <a:gd name="T39" fmla="*/ 5 h 35"/>
                <a:gd name="T40" fmla="*/ 4 w 102"/>
                <a:gd name="T41" fmla="*/ 4 h 35"/>
                <a:gd name="T42" fmla="*/ 1 w 102"/>
                <a:gd name="T43" fmla="*/ 7 h 35"/>
                <a:gd name="T44" fmla="*/ 0 w 102"/>
                <a:gd name="T45" fmla="*/ 10 h 35"/>
                <a:gd name="T46" fmla="*/ 3 w 102"/>
                <a:gd name="T47" fmla="*/ 12 h 35"/>
                <a:gd name="T48" fmla="*/ 6 w 102"/>
                <a:gd name="T49" fmla="*/ 13 h 35"/>
                <a:gd name="T50" fmla="*/ 1 w 102"/>
                <a:gd name="T51" fmla="*/ 1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2" h="35">
                  <a:moveTo>
                    <a:pt x="1" y="12"/>
                  </a:moveTo>
                  <a:lnTo>
                    <a:pt x="6" y="13"/>
                  </a:lnTo>
                  <a:lnTo>
                    <a:pt x="19" y="11"/>
                  </a:lnTo>
                  <a:lnTo>
                    <a:pt x="32" y="11"/>
                  </a:lnTo>
                  <a:lnTo>
                    <a:pt x="45" y="11"/>
                  </a:lnTo>
                  <a:lnTo>
                    <a:pt x="56" y="13"/>
                  </a:lnTo>
                  <a:lnTo>
                    <a:pt x="68" y="17"/>
                  </a:lnTo>
                  <a:lnTo>
                    <a:pt x="78" y="21"/>
                  </a:lnTo>
                  <a:lnTo>
                    <a:pt x="86" y="27"/>
                  </a:lnTo>
                  <a:lnTo>
                    <a:pt x="95" y="35"/>
                  </a:lnTo>
                  <a:lnTo>
                    <a:pt x="102" y="28"/>
                  </a:lnTo>
                  <a:lnTo>
                    <a:pt x="93" y="20"/>
                  </a:lnTo>
                  <a:lnTo>
                    <a:pt x="83" y="12"/>
                  </a:lnTo>
                  <a:lnTo>
                    <a:pt x="70" y="8"/>
                  </a:lnTo>
                  <a:lnTo>
                    <a:pt x="59" y="4"/>
                  </a:lnTo>
                  <a:lnTo>
                    <a:pt x="45" y="2"/>
                  </a:lnTo>
                  <a:lnTo>
                    <a:pt x="32" y="0"/>
                  </a:lnTo>
                  <a:lnTo>
                    <a:pt x="19" y="2"/>
                  </a:lnTo>
                  <a:lnTo>
                    <a:pt x="4" y="4"/>
                  </a:lnTo>
                  <a:lnTo>
                    <a:pt x="8" y="5"/>
                  </a:lnTo>
                  <a:lnTo>
                    <a:pt x="4" y="4"/>
                  </a:lnTo>
                  <a:lnTo>
                    <a:pt x="1" y="7"/>
                  </a:lnTo>
                  <a:lnTo>
                    <a:pt x="0" y="10"/>
                  </a:lnTo>
                  <a:lnTo>
                    <a:pt x="3" y="12"/>
                  </a:lnTo>
                  <a:lnTo>
                    <a:pt x="6" y="13"/>
                  </a:lnTo>
                  <a:lnTo>
                    <a:pt x="1"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85" name="Freeform 1417"/>
            <p:cNvSpPr>
              <a:spLocks/>
            </p:cNvSpPr>
            <p:nvPr/>
          </p:nvSpPr>
          <p:spPr bwMode="auto">
            <a:xfrm>
              <a:off x="2881" y="3208"/>
              <a:ext cx="35" cy="16"/>
            </a:xfrm>
            <a:custGeom>
              <a:avLst/>
              <a:gdLst>
                <a:gd name="T0" fmla="*/ 0 w 106"/>
                <a:gd name="T1" fmla="*/ 9 h 50"/>
                <a:gd name="T2" fmla="*/ 0 w 106"/>
                <a:gd name="T3" fmla="*/ 9 h 50"/>
                <a:gd name="T4" fmla="*/ 8 w 106"/>
                <a:gd name="T5" fmla="*/ 14 h 50"/>
                <a:gd name="T6" fmla="*/ 20 w 106"/>
                <a:gd name="T7" fmla="*/ 18 h 50"/>
                <a:gd name="T8" fmla="*/ 35 w 106"/>
                <a:gd name="T9" fmla="*/ 23 h 50"/>
                <a:gd name="T10" fmla="*/ 50 w 106"/>
                <a:gd name="T11" fmla="*/ 29 h 50"/>
                <a:gd name="T12" fmla="*/ 66 w 106"/>
                <a:gd name="T13" fmla="*/ 34 h 50"/>
                <a:gd name="T14" fmla="*/ 81 w 106"/>
                <a:gd name="T15" fmla="*/ 40 h 50"/>
                <a:gd name="T16" fmla="*/ 91 w 106"/>
                <a:gd name="T17" fmla="*/ 46 h 50"/>
                <a:gd name="T18" fmla="*/ 99 w 106"/>
                <a:gd name="T19" fmla="*/ 50 h 50"/>
                <a:gd name="T20" fmla="*/ 106 w 106"/>
                <a:gd name="T21" fmla="*/ 43 h 50"/>
                <a:gd name="T22" fmla="*/ 96 w 106"/>
                <a:gd name="T23" fmla="*/ 37 h 50"/>
                <a:gd name="T24" fmla="*/ 83 w 106"/>
                <a:gd name="T25" fmla="*/ 31 h 50"/>
                <a:gd name="T26" fmla="*/ 69 w 106"/>
                <a:gd name="T27" fmla="*/ 25 h 50"/>
                <a:gd name="T28" fmla="*/ 53 w 106"/>
                <a:gd name="T29" fmla="*/ 19 h 50"/>
                <a:gd name="T30" fmla="*/ 38 w 106"/>
                <a:gd name="T31" fmla="*/ 14 h 50"/>
                <a:gd name="T32" fmla="*/ 23 w 106"/>
                <a:gd name="T33" fmla="*/ 9 h 50"/>
                <a:gd name="T34" fmla="*/ 12 w 106"/>
                <a:gd name="T35" fmla="*/ 4 h 50"/>
                <a:gd name="T36" fmla="*/ 4 w 106"/>
                <a:gd name="T37" fmla="*/ 0 h 50"/>
                <a:gd name="T38" fmla="*/ 4 w 106"/>
                <a:gd name="T39" fmla="*/ 0 h 50"/>
                <a:gd name="T40" fmla="*/ 0 w 106"/>
                <a:gd name="T41" fmla="*/ 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6" h="50">
                  <a:moveTo>
                    <a:pt x="0" y="9"/>
                  </a:moveTo>
                  <a:lnTo>
                    <a:pt x="0" y="9"/>
                  </a:lnTo>
                  <a:lnTo>
                    <a:pt x="8" y="14"/>
                  </a:lnTo>
                  <a:lnTo>
                    <a:pt x="20" y="18"/>
                  </a:lnTo>
                  <a:lnTo>
                    <a:pt x="35" y="23"/>
                  </a:lnTo>
                  <a:lnTo>
                    <a:pt x="50" y="29"/>
                  </a:lnTo>
                  <a:lnTo>
                    <a:pt x="66" y="34"/>
                  </a:lnTo>
                  <a:lnTo>
                    <a:pt x="81" y="40"/>
                  </a:lnTo>
                  <a:lnTo>
                    <a:pt x="91" y="46"/>
                  </a:lnTo>
                  <a:lnTo>
                    <a:pt x="99" y="50"/>
                  </a:lnTo>
                  <a:lnTo>
                    <a:pt x="106" y="43"/>
                  </a:lnTo>
                  <a:lnTo>
                    <a:pt x="96" y="37"/>
                  </a:lnTo>
                  <a:lnTo>
                    <a:pt x="83" y="31"/>
                  </a:lnTo>
                  <a:lnTo>
                    <a:pt x="69" y="25"/>
                  </a:lnTo>
                  <a:lnTo>
                    <a:pt x="53" y="19"/>
                  </a:lnTo>
                  <a:lnTo>
                    <a:pt x="38" y="14"/>
                  </a:lnTo>
                  <a:lnTo>
                    <a:pt x="23" y="9"/>
                  </a:lnTo>
                  <a:lnTo>
                    <a:pt x="12" y="4"/>
                  </a:lnTo>
                  <a:lnTo>
                    <a:pt x="4" y="0"/>
                  </a:lnTo>
                  <a:lnTo>
                    <a:pt x="4"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86" name="Freeform 1418"/>
            <p:cNvSpPr>
              <a:spLocks/>
            </p:cNvSpPr>
            <p:nvPr/>
          </p:nvSpPr>
          <p:spPr bwMode="auto">
            <a:xfrm>
              <a:off x="2863" y="3204"/>
              <a:ext cx="19" cy="7"/>
            </a:xfrm>
            <a:custGeom>
              <a:avLst/>
              <a:gdLst>
                <a:gd name="T0" fmla="*/ 2 w 59"/>
                <a:gd name="T1" fmla="*/ 11 h 19"/>
                <a:gd name="T2" fmla="*/ 1 w 59"/>
                <a:gd name="T3" fmla="*/ 11 h 19"/>
                <a:gd name="T4" fmla="*/ 10 w 59"/>
                <a:gd name="T5" fmla="*/ 10 h 19"/>
                <a:gd name="T6" fmla="*/ 19 w 59"/>
                <a:gd name="T7" fmla="*/ 9 h 19"/>
                <a:gd name="T8" fmla="*/ 26 w 59"/>
                <a:gd name="T9" fmla="*/ 9 h 19"/>
                <a:gd name="T10" fmla="*/ 34 w 59"/>
                <a:gd name="T11" fmla="*/ 10 h 19"/>
                <a:gd name="T12" fmla="*/ 39 w 59"/>
                <a:gd name="T13" fmla="*/ 11 h 19"/>
                <a:gd name="T14" fmla="*/ 46 w 59"/>
                <a:gd name="T15" fmla="*/ 13 h 19"/>
                <a:gd name="T16" fmla="*/ 49 w 59"/>
                <a:gd name="T17" fmla="*/ 16 h 19"/>
                <a:gd name="T18" fmla="*/ 55 w 59"/>
                <a:gd name="T19" fmla="*/ 19 h 19"/>
                <a:gd name="T20" fmla="*/ 59 w 59"/>
                <a:gd name="T21" fmla="*/ 10 h 19"/>
                <a:gd name="T22" fmla="*/ 54 w 59"/>
                <a:gd name="T23" fmla="*/ 6 h 19"/>
                <a:gd name="T24" fmla="*/ 48 w 59"/>
                <a:gd name="T25" fmla="*/ 4 h 19"/>
                <a:gd name="T26" fmla="*/ 41 w 59"/>
                <a:gd name="T27" fmla="*/ 2 h 19"/>
                <a:gd name="T28" fmla="*/ 34 w 59"/>
                <a:gd name="T29" fmla="*/ 1 h 19"/>
                <a:gd name="T30" fmla="*/ 26 w 59"/>
                <a:gd name="T31" fmla="*/ 0 h 19"/>
                <a:gd name="T32" fmla="*/ 19 w 59"/>
                <a:gd name="T33" fmla="*/ 0 h 19"/>
                <a:gd name="T34" fmla="*/ 10 w 59"/>
                <a:gd name="T35" fmla="*/ 1 h 19"/>
                <a:gd name="T36" fmla="*/ 1 w 59"/>
                <a:gd name="T37" fmla="*/ 2 h 19"/>
                <a:gd name="T38" fmla="*/ 0 w 59"/>
                <a:gd name="T39" fmla="*/ 2 h 19"/>
                <a:gd name="T40" fmla="*/ 2 w 59"/>
                <a:gd name="T41" fmla="*/ 1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9" h="19">
                  <a:moveTo>
                    <a:pt x="2" y="11"/>
                  </a:moveTo>
                  <a:lnTo>
                    <a:pt x="1" y="11"/>
                  </a:lnTo>
                  <a:lnTo>
                    <a:pt x="10" y="10"/>
                  </a:lnTo>
                  <a:lnTo>
                    <a:pt x="19" y="9"/>
                  </a:lnTo>
                  <a:lnTo>
                    <a:pt x="26" y="9"/>
                  </a:lnTo>
                  <a:lnTo>
                    <a:pt x="34" y="10"/>
                  </a:lnTo>
                  <a:lnTo>
                    <a:pt x="39" y="11"/>
                  </a:lnTo>
                  <a:lnTo>
                    <a:pt x="46" y="13"/>
                  </a:lnTo>
                  <a:lnTo>
                    <a:pt x="49" y="16"/>
                  </a:lnTo>
                  <a:lnTo>
                    <a:pt x="55" y="19"/>
                  </a:lnTo>
                  <a:lnTo>
                    <a:pt x="59" y="10"/>
                  </a:lnTo>
                  <a:lnTo>
                    <a:pt x="54" y="6"/>
                  </a:lnTo>
                  <a:lnTo>
                    <a:pt x="48" y="4"/>
                  </a:lnTo>
                  <a:lnTo>
                    <a:pt x="41" y="2"/>
                  </a:lnTo>
                  <a:lnTo>
                    <a:pt x="34" y="1"/>
                  </a:lnTo>
                  <a:lnTo>
                    <a:pt x="26" y="0"/>
                  </a:lnTo>
                  <a:lnTo>
                    <a:pt x="19" y="0"/>
                  </a:lnTo>
                  <a:lnTo>
                    <a:pt x="10" y="1"/>
                  </a:lnTo>
                  <a:lnTo>
                    <a:pt x="1" y="2"/>
                  </a:lnTo>
                  <a:lnTo>
                    <a:pt x="0" y="2"/>
                  </a:lnTo>
                  <a:lnTo>
                    <a:pt x="2"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87" name="Freeform 1419"/>
            <p:cNvSpPr>
              <a:spLocks/>
            </p:cNvSpPr>
            <p:nvPr/>
          </p:nvSpPr>
          <p:spPr bwMode="auto">
            <a:xfrm>
              <a:off x="2789" y="3205"/>
              <a:ext cx="74" cy="38"/>
            </a:xfrm>
            <a:custGeom>
              <a:avLst/>
              <a:gdLst>
                <a:gd name="T0" fmla="*/ 9 w 223"/>
                <a:gd name="T1" fmla="*/ 112 h 114"/>
                <a:gd name="T2" fmla="*/ 7 w 223"/>
                <a:gd name="T3" fmla="*/ 114 h 114"/>
                <a:gd name="T4" fmla="*/ 14 w 223"/>
                <a:gd name="T5" fmla="*/ 111 h 114"/>
                <a:gd name="T6" fmla="*/ 24 w 223"/>
                <a:gd name="T7" fmla="*/ 106 h 114"/>
                <a:gd name="T8" fmla="*/ 37 w 223"/>
                <a:gd name="T9" fmla="*/ 99 h 114"/>
                <a:gd name="T10" fmla="*/ 50 w 223"/>
                <a:gd name="T11" fmla="*/ 93 h 114"/>
                <a:gd name="T12" fmla="*/ 66 w 223"/>
                <a:gd name="T13" fmla="*/ 85 h 114"/>
                <a:gd name="T14" fmla="*/ 82 w 223"/>
                <a:gd name="T15" fmla="*/ 75 h 114"/>
                <a:gd name="T16" fmla="*/ 100 w 223"/>
                <a:gd name="T17" fmla="*/ 67 h 114"/>
                <a:gd name="T18" fmla="*/ 118 w 223"/>
                <a:gd name="T19" fmla="*/ 58 h 114"/>
                <a:gd name="T20" fmla="*/ 135 w 223"/>
                <a:gd name="T21" fmla="*/ 49 h 114"/>
                <a:gd name="T22" fmla="*/ 152 w 223"/>
                <a:gd name="T23" fmla="*/ 41 h 114"/>
                <a:gd name="T24" fmla="*/ 168 w 223"/>
                <a:gd name="T25" fmla="*/ 33 h 114"/>
                <a:gd name="T26" fmla="*/ 184 w 223"/>
                <a:gd name="T27" fmla="*/ 26 h 114"/>
                <a:gd name="T28" fmla="*/ 197 w 223"/>
                <a:gd name="T29" fmla="*/ 19 h 114"/>
                <a:gd name="T30" fmla="*/ 207 w 223"/>
                <a:gd name="T31" fmla="*/ 15 h 114"/>
                <a:gd name="T32" fmla="*/ 216 w 223"/>
                <a:gd name="T33" fmla="*/ 11 h 114"/>
                <a:gd name="T34" fmla="*/ 223 w 223"/>
                <a:gd name="T35" fmla="*/ 9 h 114"/>
                <a:gd name="T36" fmla="*/ 221 w 223"/>
                <a:gd name="T37" fmla="*/ 0 h 114"/>
                <a:gd name="T38" fmla="*/ 214 w 223"/>
                <a:gd name="T39" fmla="*/ 2 h 114"/>
                <a:gd name="T40" fmla="*/ 205 w 223"/>
                <a:gd name="T41" fmla="*/ 6 h 114"/>
                <a:gd name="T42" fmla="*/ 192 w 223"/>
                <a:gd name="T43" fmla="*/ 10 h 114"/>
                <a:gd name="T44" fmla="*/ 180 w 223"/>
                <a:gd name="T45" fmla="*/ 17 h 114"/>
                <a:gd name="T46" fmla="*/ 164 w 223"/>
                <a:gd name="T47" fmla="*/ 24 h 114"/>
                <a:gd name="T48" fmla="*/ 148 w 223"/>
                <a:gd name="T49" fmla="*/ 32 h 114"/>
                <a:gd name="T50" fmla="*/ 131 w 223"/>
                <a:gd name="T51" fmla="*/ 40 h 114"/>
                <a:gd name="T52" fmla="*/ 113 w 223"/>
                <a:gd name="T53" fmla="*/ 49 h 114"/>
                <a:gd name="T54" fmla="*/ 95 w 223"/>
                <a:gd name="T55" fmla="*/ 58 h 114"/>
                <a:gd name="T56" fmla="*/ 78 w 223"/>
                <a:gd name="T57" fmla="*/ 66 h 114"/>
                <a:gd name="T58" fmla="*/ 62 w 223"/>
                <a:gd name="T59" fmla="*/ 75 h 114"/>
                <a:gd name="T60" fmla="*/ 46 w 223"/>
                <a:gd name="T61" fmla="*/ 83 h 114"/>
                <a:gd name="T62" fmla="*/ 32 w 223"/>
                <a:gd name="T63" fmla="*/ 90 h 114"/>
                <a:gd name="T64" fmla="*/ 19 w 223"/>
                <a:gd name="T65" fmla="*/ 97 h 114"/>
                <a:gd name="T66" fmla="*/ 9 w 223"/>
                <a:gd name="T67" fmla="*/ 102 h 114"/>
                <a:gd name="T68" fmla="*/ 2 w 223"/>
                <a:gd name="T69" fmla="*/ 105 h 114"/>
                <a:gd name="T70" fmla="*/ 0 w 223"/>
                <a:gd name="T71" fmla="*/ 107 h 114"/>
                <a:gd name="T72" fmla="*/ 2 w 223"/>
                <a:gd name="T73" fmla="*/ 105 h 114"/>
                <a:gd name="T74" fmla="*/ 0 w 223"/>
                <a:gd name="T75" fmla="*/ 107 h 114"/>
                <a:gd name="T76" fmla="*/ 0 w 223"/>
                <a:gd name="T77" fmla="*/ 111 h 114"/>
                <a:gd name="T78" fmla="*/ 3 w 223"/>
                <a:gd name="T79" fmla="*/ 114 h 114"/>
                <a:gd name="T80" fmla="*/ 7 w 223"/>
                <a:gd name="T81" fmla="*/ 114 h 114"/>
                <a:gd name="T82" fmla="*/ 9 w 223"/>
                <a:gd name="T83" fmla="*/ 11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3" h="114">
                  <a:moveTo>
                    <a:pt x="9" y="112"/>
                  </a:moveTo>
                  <a:lnTo>
                    <a:pt x="7" y="114"/>
                  </a:lnTo>
                  <a:lnTo>
                    <a:pt x="14" y="111"/>
                  </a:lnTo>
                  <a:lnTo>
                    <a:pt x="24" y="106"/>
                  </a:lnTo>
                  <a:lnTo>
                    <a:pt x="37" y="99"/>
                  </a:lnTo>
                  <a:lnTo>
                    <a:pt x="50" y="93"/>
                  </a:lnTo>
                  <a:lnTo>
                    <a:pt x="66" y="85"/>
                  </a:lnTo>
                  <a:lnTo>
                    <a:pt x="82" y="75"/>
                  </a:lnTo>
                  <a:lnTo>
                    <a:pt x="100" y="67"/>
                  </a:lnTo>
                  <a:lnTo>
                    <a:pt x="118" y="58"/>
                  </a:lnTo>
                  <a:lnTo>
                    <a:pt x="135" y="49"/>
                  </a:lnTo>
                  <a:lnTo>
                    <a:pt x="152" y="41"/>
                  </a:lnTo>
                  <a:lnTo>
                    <a:pt x="168" y="33"/>
                  </a:lnTo>
                  <a:lnTo>
                    <a:pt x="184" y="26"/>
                  </a:lnTo>
                  <a:lnTo>
                    <a:pt x="197" y="19"/>
                  </a:lnTo>
                  <a:lnTo>
                    <a:pt x="207" y="15"/>
                  </a:lnTo>
                  <a:lnTo>
                    <a:pt x="216" y="11"/>
                  </a:lnTo>
                  <a:lnTo>
                    <a:pt x="223" y="9"/>
                  </a:lnTo>
                  <a:lnTo>
                    <a:pt x="221" y="0"/>
                  </a:lnTo>
                  <a:lnTo>
                    <a:pt x="214" y="2"/>
                  </a:lnTo>
                  <a:lnTo>
                    <a:pt x="205" y="6"/>
                  </a:lnTo>
                  <a:lnTo>
                    <a:pt x="192" y="10"/>
                  </a:lnTo>
                  <a:lnTo>
                    <a:pt x="180" y="17"/>
                  </a:lnTo>
                  <a:lnTo>
                    <a:pt x="164" y="24"/>
                  </a:lnTo>
                  <a:lnTo>
                    <a:pt x="148" y="32"/>
                  </a:lnTo>
                  <a:lnTo>
                    <a:pt x="131" y="40"/>
                  </a:lnTo>
                  <a:lnTo>
                    <a:pt x="113" y="49"/>
                  </a:lnTo>
                  <a:lnTo>
                    <a:pt x="95" y="58"/>
                  </a:lnTo>
                  <a:lnTo>
                    <a:pt x="78" y="66"/>
                  </a:lnTo>
                  <a:lnTo>
                    <a:pt x="62" y="75"/>
                  </a:lnTo>
                  <a:lnTo>
                    <a:pt x="46" y="83"/>
                  </a:lnTo>
                  <a:lnTo>
                    <a:pt x="32" y="90"/>
                  </a:lnTo>
                  <a:lnTo>
                    <a:pt x="19" y="97"/>
                  </a:lnTo>
                  <a:lnTo>
                    <a:pt x="9" y="102"/>
                  </a:lnTo>
                  <a:lnTo>
                    <a:pt x="2" y="105"/>
                  </a:lnTo>
                  <a:lnTo>
                    <a:pt x="0" y="107"/>
                  </a:lnTo>
                  <a:lnTo>
                    <a:pt x="2" y="105"/>
                  </a:lnTo>
                  <a:lnTo>
                    <a:pt x="0" y="107"/>
                  </a:lnTo>
                  <a:lnTo>
                    <a:pt x="0" y="111"/>
                  </a:lnTo>
                  <a:lnTo>
                    <a:pt x="3" y="114"/>
                  </a:lnTo>
                  <a:lnTo>
                    <a:pt x="7" y="114"/>
                  </a:lnTo>
                  <a:lnTo>
                    <a:pt x="9" y="1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88" name="Freeform 1420"/>
            <p:cNvSpPr>
              <a:spLocks/>
            </p:cNvSpPr>
            <p:nvPr/>
          </p:nvSpPr>
          <p:spPr bwMode="auto">
            <a:xfrm>
              <a:off x="2731" y="3241"/>
              <a:ext cx="61" cy="65"/>
            </a:xfrm>
            <a:custGeom>
              <a:avLst/>
              <a:gdLst>
                <a:gd name="T0" fmla="*/ 7 w 184"/>
                <a:gd name="T1" fmla="*/ 196 h 196"/>
                <a:gd name="T2" fmla="*/ 6 w 184"/>
                <a:gd name="T3" fmla="*/ 196 h 196"/>
                <a:gd name="T4" fmla="*/ 21 w 184"/>
                <a:gd name="T5" fmla="*/ 185 h 196"/>
                <a:gd name="T6" fmla="*/ 41 w 184"/>
                <a:gd name="T7" fmla="*/ 165 h 196"/>
                <a:gd name="T8" fmla="*/ 66 w 184"/>
                <a:gd name="T9" fmla="*/ 141 h 196"/>
                <a:gd name="T10" fmla="*/ 95 w 184"/>
                <a:gd name="T11" fmla="*/ 113 h 196"/>
                <a:gd name="T12" fmla="*/ 124 w 184"/>
                <a:gd name="T13" fmla="*/ 83 h 196"/>
                <a:gd name="T14" fmla="*/ 149 w 184"/>
                <a:gd name="T15" fmla="*/ 53 h 196"/>
                <a:gd name="T16" fmla="*/ 170 w 184"/>
                <a:gd name="T17" fmla="*/ 26 h 196"/>
                <a:gd name="T18" fmla="*/ 184 w 184"/>
                <a:gd name="T19" fmla="*/ 5 h 196"/>
                <a:gd name="T20" fmla="*/ 175 w 184"/>
                <a:gd name="T21" fmla="*/ 0 h 196"/>
                <a:gd name="T22" fmla="*/ 161 w 184"/>
                <a:gd name="T23" fmla="*/ 21 h 196"/>
                <a:gd name="T24" fmla="*/ 142 w 184"/>
                <a:gd name="T25" fmla="*/ 46 h 196"/>
                <a:gd name="T26" fmla="*/ 117 w 184"/>
                <a:gd name="T27" fmla="*/ 76 h 196"/>
                <a:gd name="T28" fmla="*/ 88 w 184"/>
                <a:gd name="T29" fmla="*/ 106 h 196"/>
                <a:gd name="T30" fmla="*/ 59 w 184"/>
                <a:gd name="T31" fmla="*/ 134 h 196"/>
                <a:gd name="T32" fmla="*/ 34 w 184"/>
                <a:gd name="T33" fmla="*/ 159 h 196"/>
                <a:gd name="T34" fmla="*/ 14 w 184"/>
                <a:gd name="T35" fmla="*/ 178 h 196"/>
                <a:gd name="T36" fmla="*/ 1 w 184"/>
                <a:gd name="T37" fmla="*/ 189 h 196"/>
                <a:gd name="T38" fmla="*/ 0 w 184"/>
                <a:gd name="T39" fmla="*/ 189 h 196"/>
                <a:gd name="T40" fmla="*/ 7 w 184"/>
                <a:gd name="T41"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 h="196">
                  <a:moveTo>
                    <a:pt x="7" y="196"/>
                  </a:moveTo>
                  <a:lnTo>
                    <a:pt x="6" y="196"/>
                  </a:lnTo>
                  <a:lnTo>
                    <a:pt x="21" y="185"/>
                  </a:lnTo>
                  <a:lnTo>
                    <a:pt x="41" y="165"/>
                  </a:lnTo>
                  <a:lnTo>
                    <a:pt x="66" y="141"/>
                  </a:lnTo>
                  <a:lnTo>
                    <a:pt x="95" y="113"/>
                  </a:lnTo>
                  <a:lnTo>
                    <a:pt x="124" y="83"/>
                  </a:lnTo>
                  <a:lnTo>
                    <a:pt x="149" y="53"/>
                  </a:lnTo>
                  <a:lnTo>
                    <a:pt x="170" y="26"/>
                  </a:lnTo>
                  <a:lnTo>
                    <a:pt x="184" y="5"/>
                  </a:lnTo>
                  <a:lnTo>
                    <a:pt x="175" y="0"/>
                  </a:lnTo>
                  <a:lnTo>
                    <a:pt x="161" y="21"/>
                  </a:lnTo>
                  <a:lnTo>
                    <a:pt x="142" y="46"/>
                  </a:lnTo>
                  <a:lnTo>
                    <a:pt x="117" y="76"/>
                  </a:lnTo>
                  <a:lnTo>
                    <a:pt x="88" y="106"/>
                  </a:lnTo>
                  <a:lnTo>
                    <a:pt x="59" y="134"/>
                  </a:lnTo>
                  <a:lnTo>
                    <a:pt x="34" y="159"/>
                  </a:lnTo>
                  <a:lnTo>
                    <a:pt x="14" y="178"/>
                  </a:lnTo>
                  <a:lnTo>
                    <a:pt x="1" y="189"/>
                  </a:lnTo>
                  <a:lnTo>
                    <a:pt x="0" y="189"/>
                  </a:lnTo>
                  <a:lnTo>
                    <a:pt x="7" y="19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89" name="Freeform 1421"/>
            <p:cNvSpPr>
              <a:spLocks/>
            </p:cNvSpPr>
            <p:nvPr/>
          </p:nvSpPr>
          <p:spPr bwMode="auto">
            <a:xfrm>
              <a:off x="2667" y="3304"/>
              <a:ext cx="66" cy="36"/>
            </a:xfrm>
            <a:custGeom>
              <a:avLst/>
              <a:gdLst>
                <a:gd name="T0" fmla="*/ 8 w 199"/>
                <a:gd name="T1" fmla="*/ 107 h 108"/>
                <a:gd name="T2" fmla="*/ 5 w 199"/>
                <a:gd name="T3" fmla="*/ 108 h 108"/>
                <a:gd name="T4" fmla="*/ 17 w 199"/>
                <a:gd name="T5" fmla="*/ 105 h 108"/>
                <a:gd name="T6" fmla="*/ 31 w 199"/>
                <a:gd name="T7" fmla="*/ 99 h 108"/>
                <a:gd name="T8" fmla="*/ 42 w 199"/>
                <a:gd name="T9" fmla="*/ 93 h 108"/>
                <a:gd name="T10" fmla="*/ 58 w 199"/>
                <a:gd name="T11" fmla="*/ 87 h 108"/>
                <a:gd name="T12" fmla="*/ 72 w 199"/>
                <a:gd name="T13" fmla="*/ 81 h 108"/>
                <a:gd name="T14" fmla="*/ 87 w 199"/>
                <a:gd name="T15" fmla="*/ 74 h 108"/>
                <a:gd name="T16" fmla="*/ 101 w 199"/>
                <a:gd name="T17" fmla="*/ 66 h 108"/>
                <a:gd name="T18" fmla="*/ 115 w 199"/>
                <a:gd name="T19" fmla="*/ 58 h 108"/>
                <a:gd name="T20" fmla="*/ 129 w 199"/>
                <a:gd name="T21" fmla="*/ 51 h 108"/>
                <a:gd name="T22" fmla="*/ 143 w 199"/>
                <a:gd name="T23" fmla="*/ 43 h 108"/>
                <a:gd name="T24" fmla="*/ 155 w 199"/>
                <a:gd name="T25" fmla="*/ 36 h 108"/>
                <a:gd name="T26" fmla="*/ 167 w 199"/>
                <a:gd name="T27" fmla="*/ 29 h 108"/>
                <a:gd name="T28" fmla="*/ 177 w 199"/>
                <a:gd name="T29" fmla="*/ 23 h 108"/>
                <a:gd name="T30" fmla="*/ 185 w 199"/>
                <a:gd name="T31" fmla="*/ 18 h 108"/>
                <a:gd name="T32" fmla="*/ 193 w 199"/>
                <a:gd name="T33" fmla="*/ 12 h 108"/>
                <a:gd name="T34" fmla="*/ 199 w 199"/>
                <a:gd name="T35" fmla="*/ 7 h 108"/>
                <a:gd name="T36" fmla="*/ 192 w 199"/>
                <a:gd name="T37" fmla="*/ 0 h 108"/>
                <a:gd name="T38" fmla="*/ 188 w 199"/>
                <a:gd name="T39" fmla="*/ 3 h 108"/>
                <a:gd name="T40" fmla="*/ 180 w 199"/>
                <a:gd name="T41" fmla="*/ 8 h 108"/>
                <a:gd name="T42" fmla="*/ 172 w 199"/>
                <a:gd name="T43" fmla="*/ 14 h 108"/>
                <a:gd name="T44" fmla="*/ 162 w 199"/>
                <a:gd name="T45" fmla="*/ 20 h 108"/>
                <a:gd name="T46" fmla="*/ 151 w 199"/>
                <a:gd name="T47" fmla="*/ 27 h 108"/>
                <a:gd name="T48" fmla="*/ 138 w 199"/>
                <a:gd name="T49" fmla="*/ 34 h 108"/>
                <a:gd name="T50" fmla="*/ 124 w 199"/>
                <a:gd name="T51" fmla="*/ 42 h 108"/>
                <a:gd name="T52" fmla="*/ 111 w 199"/>
                <a:gd name="T53" fmla="*/ 49 h 108"/>
                <a:gd name="T54" fmla="*/ 97 w 199"/>
                <a:gd name="T55" fmla="*/ 57 h 108"/>
                <a:gd name="T56" fmla="*/ 82 w 199"/>
                <a:gd name="T57" fmla="*/ 65 h 108"/>
                <a:gd name="T58" fmla="*/ 67 w 199"/>
                <a:gd name="T59" fmla="*/ 71 h 108"/>
                <a:gd name="T60" fmla="*/ 53 w 199"/>
                <a:gd name="T61" fmla="*/ 78 h 108"/>
                <a:gd name="T62" fmla="*/ 40 w 199"/>
                <a:gd name="T63" fmla="*/ 84 h 108"/>
                <a:gd name="T64" fmla="*/ 26 w 199"/>
                <a:gd name="T65" fmla="*/ 90 h 108"/>
                <a:gd name="T66" fmla="*/ 14 w 199"/>
                <a:gd name="T67" fmla="*/ 95 h 108"/>
                <a:gd name="T68" fmla="*/ 3 w 199"/>
                <a:gd name="T69" fmla="*/ 99 h 108"/>
                <a:gd name="T70" fmla="*/ 1 w 199"/>
                <a:gd name="T71" fmla="*/ 100 h 108"/>
                <a:gd name="T72" fmla="*/ 3 w 199"/>
                <a:gd name="T73" fmla="*/ 99 h 108"/>
                <a:gd name="T74" fmla="*/ 1 w 199"/>
                <a:gd name="T75" fmla="*/ 101 h 108"/>
                <a:gd name="T76" fmla="*/ 0 w 199"/>
                <a:gd name="T77" fmla="*/ 105 h 108"/>
                <a:gd name="T78" fmla="*/ 2 w 199"/>
                <a:gd name="T79" fmla="*/ 107 h 108"/>
                <a:gd name="T80" fmla="*/ 5 w 199"/>
                <a:gd name="T81" fmla="*/ 108 h 108"/>
                <a:gd name="T82" fmla="*/ 8 w 199"/>
                <a:gd name="T83" fmla="*/ 10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9" h="108">
                  <a:moveTo>
                    <a:pt x="8" y="107"/>
                  </a:moveTo>
                  <a:lnTo>
                    <a:pt x="5" y="108"/>
                  </a:lnTo>
                  <a:lnTo>
                    <a:pt x="17" y="105"/>
                  </a:lnTo>
                  <a:lnTo>
                    <a:pt x="31" y="99"/>
                  </a:lnTo>
                  <a:lnTo>
                    <a:pt x="42" y="93"/>
                  </a:lnTo>
                  <a:lnTo>
                    <a:pt x="58" y="87"/>
                  </a:lnTo>
                  <a:lnTo>
                    <a:pt x="72" y="81"/>
                  </a:lnTo>
                  <a:lnTo>
                    <a:pt x="87" y="74"/>
                  </a:lnTo>
                  <a:lnTo>
                    <a:pt x="101" y="66"/>
                  </a:lnTo>
                  <a:lnTo>
                    <a:pt x="115" y="58"/>
                  </a:lnTo>
                  <a:lnTo>
                    <a:pt x="129" y="51"/>
                  </a:lnTo>
                  <a:lnTo>
                    <a:pt x="143" y="43"/>
                  </a:lnTo>
                  <a:lnTo>
                    <a:pt x="155" y="36"/>
                  </a:lnTo>
                  <a:lnTo>
                    <a:pt x="167" y="29"/>
                  </a:lnTo>
                  <a:lnTo>
                    <a:pt x="177" y="23"/>
                  </a:lnTo>
                  <a:lnTo>
                    <a:pt x="185" y="18"/>
                  </a:lnTo>
                  <a:lnTo>
                    <a:pt x="193" y="12"/>
                  </a:lnTo>
                  <a:lnTo>
                    <a:pt x="199" y="7"/>
                  </a:lnTo>
                  <a:lnTo>
                    <a:pt x="192" y="0"/>
                  </a:lnTo>
                  <a:lnTo>
                    <a:pt x="188" y="3"/>
                  </a:lnTo>
                  <a:lnTo>
                    <a:pt x="180" y="8"/>
                  </a:lnTo>
                  <a:lnTo>
                    <a:pt x="172" y="14"/>
                  </a:lnTo>
                  <a:lnTo>
                    <a:pt x="162" y="20"/>
                  </a:lnTo>
                  <a:lnTo>
                    <a:pt x="151" y="27"/>
                  </a:lnTo>
                  <a:lnTo>
                    <a:pt x="138" y="34"/>
                  </a:lnTo>
                  <a:lnTo>
                    <a:pt x="124" y="42"/>
                  </a:lnTo>
                  <a:lnTo>
                    <a:pt x="111" y="49"/>
                  </a:lnTo>
                  <a:lnTo>
                    <a:pt x="97" y="57"/>
                  </a:lnTo>
                  <a:lnTo>
                    <a:pt x="82" y="65"/>
                  </a:lnTo>
                  <a:lnTo>
                    <a:pt x="67" y="71"/>
                  </a:lnTo>
                  <a:lnTo>
                    <a:pt x="53" y="78"/>
                  </a:lnTo>
                  <a:lnTo>
                    <a:pt x="40" y="84"/>
                  </a:lnTo>
                  <a:lnTo>
                    <a:pt x="26" y="90"/>
                  </a:lnTo>
                  <a:lnTo>
                    <a:pt x="14" y="95"/>
                  </a:lnTo>
                  <a:lnTo>
                    <a:pt x="3" y="99"/>
                  </a:lnTo>
                  <a:lnTo>
                    <a:pt x="1" y="100"/>
                  </a:lnTo>
                  <a:lnTo>
                    <a:pt x="3" y="99"/>
                  </a:lnTo>
                  <a:lnTo>
                    <a:pt x="1" y="101"/>
                  </a:lnTo>
                  <a:lnTo>
                    <a:pt x="0" y="105"/>
                  </a:lnTo>
                  <a:lnTo>
                    <a:pt x="2" y="107"/>
                  </a:lnTo>
                  <a:lnTo>
                    <a:pt x="5" y="108"/>
                  </a:lnTo>
                  <a:lnTo>
                    <a:pt x="8" y="10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90" name="Freeform 1422"/>
            <p:cNvSpPr>
              <a:spLocks/>
            </p:cNvSpPr>
            <p:nvPr/>
          </p:nvSpPr>
          <p:spPr bwMode="auto">
            <a:xfrm>
              <a:off x="2564" y="3337"/>
              <a:ext cx="105" cy="68"/>
            </a:xfrm>
            <a:custGeom>
              <a:avLst/>
              <a:gdLst>
                <a:gd name="T0" fmla="*/ 2 w 316"/>
                <a:gd name="T1" fmla="*/ 203 h 203"/>
                <a:gd name="T2" fmla="*/ 2 w 316"/>
                <a:gd name="T3" fmla="*/ 203 h 203"/>
                <a:gd name="T4" fmla="*/ 17 w 316"/>
                <a:gd name="T5" fmla="*/ 197 h 203"/>
                <a:gd name="T6" fmla="*/ 34 w 316"/>
                <a:gd name="T7" fmla="*/ 189 h 203"/>
                <a:gd name="T8" fmla="*/ 54 w 316"/>
                <a:gd name="T9" fmla="*/ 179 h 203"/>
                <a:gd name="T10" fmla="*/ 75 w 316"/>
                <a:gd name="T11" fmla="*/ 166 h 203"/>
                <a:gd name="T12" fmla="*/ 98 w 316"/>
                <a:gd name="T13" fmla="*/ 152 h 203"/>
                <a:gd name="T14" fmla="*/ 123 w 316"/>
                <a:gd name="T15" fmla="*/ 137 h 203"/>
                <a:gd name="T16" fmla="*/ 149 w 316"/>
                <a:gd name="T17" fmla="*/ 123 h 203"/>
                <a:gd name="T18" fmla="*/ 174 w 316"/>
                <a:gd name="T19" fmla="*/ 107 h 203"/>
                <a:gd name="T20" fmla="*/ 198 w 316"/>
                <a:gd name="T21" fmla="*/ 90 h 203"/>
                <a:gd name="T22" fmla="*/ 222 w 316"/>
                <a:gd name="T23" fmla="*/ 74 h 203"/>
                <a:gd name="T24" fmla="*/ 244 w 316"/>
                <a:gd name="T25" fmla="*/ 60 h 203"/>
                <a:gd name="T26" fmla="*/ 264 w 316"/>
                <a:gd name="T27" fmla="*/ 46 h 203"/>
                <a:gd name="T28" fmla="*/ 282 w 316"/>
                <a:gd name="T29" fmla="*/ 33 h 203"/>
                <a:gd name="T30" fmla="*/ 297 w 316"/>
                <a:gd name="T31" fmla="*/ 22 h 203"/>
                <a:gd name="T32" fmla="*/ 309 w 316"/>
                <a:gd name="T33" fmla="*/ 13 h 203"/>
                <a:gd name="T34" fmla="*/ 316 w 316"/>
                <a:gd name="T35" fmla="*/ 7 h 203"/>
                <a:gd name="T36" fmla="*/ 309 w 316"/>
                <a:gd name="T37" fmla="*/ 0 h 203"/>
                <a:gd name="T38" fmla="*/ 302 w 316"/>
                <a:gd name="T39" fmla="*/ 6 h 203"/>
                <a:gd name="T40" fmla="*/ 290 w 316"/>
                <a:gd name="T41" fmla="*/ 15 h 203"/>
                <a:gd name="T42" fmla="*/ 278 w 316"/>
                <a:gd name="T43" fmla="*/ 24 h 203"/>
                <a:gd name="T44" fmla="*/ 260 w 316"/>
                <a:gd name="T45" fmla="*/ 37 h 203"/>
                <a:gd name="T46" fmla="*/ 239 w 316"/>
                <a:gd name="T47" fmla="*/ 50 h 203"/>
                <a:gd name="T48" fmla="*/ 217 w 316"/>
                <a:gd name="T49" fmla="*/ 65 h 203"/>
                <a:gd name="T50" fmla="*/ 193 w 316"/>
                <a:gd name="T51" fmla="*/ 81 h 203"/>
                <a:gd name="T52" fmla="*/ 169 w 316"/>
                <a:gd name="T53" fmla="*/ 97 h 203"/>
                <a:gd name="T54" fmla="*/ 144 w 316"/>
                <a:gd name="T55" fmla="*/ 113 h 203"/>
                <a:gd name="T56" fmla="*/ 119 w 316"/>
                <a:gd name="T57" fmla="*/ 128 h 203"/>
                <a:gd name="T58" fmla="*/ 94 w 316"/>
                <a:gd name="T59" fmla="*/ 143 h 203"/>
                <a:gd name="T60" fmla="*/ 71 w 316"/>
                <a:gd name="T61" fmla="*/ 157 h 203"/>
                <a:gd name="T62" fmla="*/ 49 w 316"/>
                <a:gd name="T63" fmla="*/ 169 h 203"/>
                <a:gd name="T64" fmla="*/ 29 w 316"/>
                <a:gd name="T65" fmla="*/ 180 h 203"/>
                <a:gd name="T66" fmla="*/ 12 w 316"/>
                <a:gd name="T67" fmla="*/ 188 h 203"/>
                <a:gd name="T68" fmla="*/ 0 w 316"/>
                <a:gd name="T69" fmla="*/ 194 h 203"/>
                <a:gd name="T70" fmla="*/ 0 w 316"/>
                <a:gd name="T71" fmla="*/ 194 h 203"/>
                <a:gd name="T72" fmla="*/ 2 w 316"/>
                <a:gd name="T73"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6" h="203">
                  <a:moveTo>
                    <a:pt x="2" y="203"/>
                  </a:moveTo>
                  <a:lnTo>
                    <a:pt x="2" y="203"/>
                  </a:lnTo>
                  <a:lnTo>
                    <a:pt x="17" y="197"/>
                  </a:lnTo>
                  <a:lnTo>
                    <a:pt x="34" y="189"/>
                  </a:lnTo>
                  <a:lnTo>
                    <a:pt x="54" y="179"/>
                  </a:lnTo>
                  <a:lnTo>
                    <a:pt x="75" y="166"/>
                  </a:lnTo>
                  <a:lnTo>
                    <a:pt x="98" y="152"/>
                  </a:lnTo>
                  <a:lnTo>
                    <a:pt x="123" y="137"/>
                  </a:lnTo>
                  <a:lnTo>
                    <a:pt x="149" y="123"/>
                  </a:lnTo>
                  <a:lnTo>
                    <a:pt x="174" y="107"/>
                  </a:lnTo>
                  <a:lnTo>
                    <a:pt x="198" y="90"/>
                  </a:lnTo>
                  <a:lnTo>
                    <a:pt x="222" y="74"/>
                  </a:lnTo>
                  <a:lnTo>
                    <a:pt x="244" y="60"/>
                  </a:lnTo>
                  <a:lnTo>
                    <a:pt x="264" y="46"/>
                  </a:lnTo>
                  <a:lnTo>
                    <a:pt x="282" y="33"/>
                  </a:lnTo>
                  <a:lnTo>
                    <a:pt x="297" y="22"/>
                  </a:lnTo>
                  <a:lnTo>
                    <a:pt x="309" y="13"/>
                  </a:lnTo>
                  <a:lnTo>
                    <a:pt x="316" y="7"/>
                  </a:lnTo>
                  <a:lnTo>
                    <a:pt x="309" y="0"/>
                  </a:lnTo>
                  <a:lnTo>
                    <a:pt x="302" y="6"/>
                  </a:lnTo>
                  <a:lnTo>
                    <a:pt x="290" y="15"/>
                  </a:lnTo>
                  <a:lnTo>
                    <a:pt x="278" y="24"/>
                  </a:lnTo>
                  <a:lnTo>
                    <a:pt x="260" y="37"/>
                  </a:lnTo>
                  <a:lnTo>
                    <a:pt x="239" y="50"/>
                  </a:lnTo>
                  <a:lnTo>
                    <a:pt x="217" y="65"/>
                  </a:lnTo>
                  <a:lnTo>
                    <a:pt x="193" y="81"/>
                  </a:lnTo>
                  <a:lnTo>
                    <a:pt x="169" y="97"/>
                  </a:lnTo>
                  <a:lnTo>
                    <a:pt x="144" y="113"/>
                  </a:lnTo>
                  <a:lnTo>
                    <a:pt x="119" y="128"/>
                  </a:lnTo>
                  <a:lnTo>
                    <a:pt x="94" y="143"/>
                  </a:lnTo>
                  <a:lnTo>
                    <a:pt x="71" y="157"/>
                  </a:lnTo>
                  <a:lnTo>
                    <a:pt x="49" y="169"/>
                  </a:lnTo>
                  <a:lnTo>
                    <a:pt x="29" y="180"/>
                  </a:lnTo>
                  <a:lnTo>
                    <a:pt x="12" y="188"/>
                  </a:lnTo>
                  <a:lnTo>
                    <a:pt x="0" y="194"/>
                  </a:lnTo>
                  <a:lnTo>
                    <a:pt x="0" y="194"/>
                  </a:lnTo>
                  <a:lnTo>
                    <a:pt x="2" y="20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91" name="Freeform 1423"/>
            <p:cNvSpPr>
              <a:spLocks/>
            </p:cNvSpPr>
            <p:nvPr/>
          </p:nvSpPr>
          <p:spPr bwMode="auto">
            <a:xfrm>
              <a:off x="2516" y="3402"/>
              <a:ext cx="49" cy="26"/>
            </a:xfrm>
            <a:custGeom>
              <a:avLst/>
              <a:gdLst>
                <a:gd name="T0" fmla="*/ 2 w 146"/>
                <a:gd name="T1" fmla="*/ 80 h 80"/>
                <a:gd name="T2" fmla="*/ 2 w 146"/>
                <a:gd name="T3" fmla="*/ 80 h 80"/>
                <a:gd name="T4" fmla="*/ 12 w 146"/>
                <a:gd name="T5" fmla="*/ 75 h 80"/>
                <a:gd name="T6" fmla="*/ 28 w 146"/>
                <a:gd name="T7" fmla="*/ 67 h 80"/>
                <a:gd name="T8" fmla="*/ 48 w 146"/>
                <a:gd name="T9" fmla="*/ 57 h 80"/>
                <a:gd name="T10" fmla="*/ 70 w 146"/>
                <a:gd name="T11" fmla="*/ 45 h 80"/>
                <a:gd name="T12" fmla="*/ 92 w 146"/>
                <a:gd name="T13" fmla="*/ 34 h 80"/>
                <a:gd name="T14" fmla="*/ 114 w 146"/>
                <a:gd name="T15" fmla="*/ 22 h 80"/>
                <a:gd name="T16" fmla="*/ 132 w 146"/>
                <a:gd name="T17" fmla="*/ 14 h 80"/>
                <a:gd name="T18" fmla="*/ 146 w 146"/>
                <a:gd name="T19" fmla="*/ 9 h 80"/>
                <a:gd name="T20" fmla="*/ 144 w 146"/>
                <a:gd name="T21" fmla="*/ 0 h 80"/>
                <a:gd name="T22" fmla="*/ 130 w 146"/>
                <a:gd name="T23" fmla="*/ 5 h 80"/>
                <a:gd name="T24" fmla="*/ 109 w 146"/>
                <a:gd name="T25" fmla="*/ 13 h 80"/>
                <a:gd name="T26" fmla="*/ 88 w 146"/>
                <a:gd name="T27" fmla="*/ 25 h 80"/>
                <a:gd name="T28" fmla="*/ 66 w 146"/>
                <a:gd name="T29" fmla="*/ 36 h 80"/>
                <a:gd name="T30" fmla="*/ 43 w 146"/>
                <a:gd name="T31" fmla="*/ 48 h 80"/>
                <a:gd name="T32" fmla="*/ 24 w 146"/>
                <a:gd name="T33" fmla="*/ 58 h 80"/>
                <a:gd name="T34" fmla="*/ 8 w 146"/>
                <a:gd name="T35" fmla="*/ 66 h 80"/>
                <a:gd name="T36" fmla="*/ 0 w 146"/>
                <a:gd name="T37" fmla="*/ 71 h 80"/>
                <a:gd name="T38" fmla="*/ 0 w 146"/>
                <a:gd name="T39" fmla="*/ 71 h 80"/>
                <a:gd name="T40" fmla="*/ 2 w 146"/>
                <a:gd name="T41"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6" h="80">
                  <a:moveTo>
                    <a:pt x="2" y="80"/>
                  </a:moveTo>
                  <a:lnTo>
                    <a:pt x="2" y="80"/>
                  </a:lnTo>
                  <a:lnTo>
                    <a:pt x="12" y="75"/>
                  </a:lnTo>
                  <a:lnTo>
                    <a:pt x="28" y="67"/>
                  </a:lnTo>
                  <a:lnTo>
                    <a:pt x="48" y="57"/>
                  </a:lnTo>
                  <a:lnTo>
                    <a:pt x="70" y="45"/>
                  </a:lnTo>
                  <a:lnTo>
                    <a:pt x="92" y="34"/>
                  </a:lnTo>
                  <a:lnTo>
                    <a:pt x="114" y="22"/>
                  </a:lnTo>
                  <a:lnTo>
                    <a:pt x="132" y="14"/>
                  </a:lnTo>
                  <a:lnTo>
                    <a:pt x="146" y="9"/>
                  </a:lnTo>
                  <a:lnTo>
                    <a:pt x="144" y="0"/>
                  </a:lnTo>
                  <a:lnTo>
                    <a:pt x="130" y="5"/>
                  </a:lnTo>
                  <a:lnTo>
                    <a:pt x="109" y="13"/>
                  </a:lnTo>
                  <a:lnTo>
                    <a:pt x="88" y="25"/>
                  </a:lnTo>
                  <a:lnTo>
                    <a:pt x="66" y="36"/>
                  </a:lnTo>
                  <a:lnTo>
                    <a:pt x="43" y="48"/>
                  </a:lnTo>
                  <a:lnTo>
                    <a:pt x="24" y="58"/>
                  </a:lnTo>
                  <a:lnTo>
                    <a:pt x="8" y="66"/>
                  </a:lnTo>
                  <a:lnTo>
                    <a:pt x="0" y="71"/>
                  </a:lnTo>
                  <a:lnTo>
                    <a:pt x="0" y="71"/>
                  </a:lnTo>
                  <a:lnTo>
                    <a:pt x="2" y="8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92" name="Freeform 1424"/>
            <p:cNvSpPr>
              <a:spLocks/>
            </p:cNvSpPr>
            <p:nvPr/>
          </p:nvSpPr>
          <p:spPr bwMode="auto">
            <a:xfrm>
              <a:off x="2456" y="3425"/>
              <a:ext cx="61" cy="7"/>
            </a:xfrm>
            <a:custGeom>
              <a:avLst/>
              <a:gdLst>
                <a:gd name="T0" fmla="*/ 8 w 183"/>
                <a:gd name="T1" fmla="*/ 15 h 23"/>
                <a:gd name="T2" fmla="*/ 7 w 183"/>
                <a:gd name="T3" fmla="*/ 23 h 23"/>
                <a:gd name="T4" fmla="*/ 24 w 183"/>
                <a:gd name="T5" fmla="*/ 16 h 23"/>
                <a:gd name="T6" fmla="*/ 47 w 183"/>
                <a:gd name="T7" fmla="*/ 13 h 23"/>
                <a:gd name="T8" fmla="*/ 74 w 183"/>
                <a:gd name="T9" fmla="*/ 11 h 23"/>
                <a:gd name="T10" fmla="*/ 103 w 183"/>
                <a:gd name="T11" fmla="*/ 12 h 23"/>
                <a:gd name="T12" fmla="*/ 129 w 183"/>
                <a:gd name="T13" fmla="*/ 13 h 23"/>
                <a:gd name="T14" fmla="*/ 153 w 183"/>
                <a:gd name="T15" fmla="*/ 13 h 23"/>
                <a:gd name="T16" fmla="*/ 171 w 183"/>
                <a:gd name="T17" fmla="*/ 13 h 23"/>
                <a:gd name="T18" fmla="*/ 183 w 183"/>
                <a:gd name="T19" fmla="*/ 11 h 23"/>
                <a:gd name="T20" fmla="*/ 181 w 183"/>
                <a:gd name="T21" fmla="*/ 2 h 23"/>
                <a:gd name="T22" fmla="*/ 171 w 183"/>
                <a:gd name="T23" fmla="*/ 2 h 23"/>
                <a:gd name="T24" fmla="*/ 153 w 183"/>
                <a:gd name="T25" fmla="*/ 2 h 23"/>
                <a:gd name="T26" fmla="*/ 129 w 183"/>
                <a:gd name="T27" fmla="*/ 2 h 23"/>
                <a:gd name="T28" fmla="*/ 103 w 183"/>
                <a:gd name="T29" fmla="*/ 0 h 23"/>
                <a:gd name="T30" fmla="*/ 74 w 183"/>
                <a:gd name="T31" fmla="*/ 2 h 23"/>
                <a:gd name="T32" fmla="*/ 47 w 183"/>
                <a:gd name="T33" fmla="*/ 4 h 23"/>
                <a:gd name="T34" fmla="*/ 21 w 183"/>
                <a:gd name="T35" fmla="*/ 7 h 23"/>
                <a:gd name="T36" fmla="*/ 2 w 183"/>
                <a:gd name="T37" fmla="*/ 14 h 23"/>
                <a:gd name="T38" fmla="*/ 1 w 183"/>
                <a:gd name="T39" fmla="*/ 22 h 23"/>
                <a:gd name="T40" fmla="*/ 2 w 183"/>
                <a:gd name="T41" fmla="*/ 14 h 23"/>
                <a:gd name="T42" fmla="*/ 0 w 183"/>
                <a:gd name="T43" fmla="*/ 16 h 23"/>
                <a:gd name="T44" fmla="*/ 0 w 183"/>
                <a:gd name="T45" fmla="*/ 20 h 23"/>
                <a:gd name="T46" fmla="*/ 3 w 183"/>
                <a:gd name="T47" fmla="*/ 23 h 23"/>
                <a:gd name="T48" fmla="*/ 7 w 183"/>
                <a:gd name="T49" fmla="*/ 23 h 23"/>
                <a:gd name="T50" fmla="*/ 8 w 183"/>
                <a:gd name="T51" fmla="*/ 1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3" h="23">
                  <a:moveTo>
                    <a:pt x="8" y="15"/>
                  </a:moveTo>
                  <a:lnTo>
                    <a:pt x="7" y="23"/>
                  </a:lnTo>
                  <a:lnTo>
                    <a:pt x="24" y="16"/>
                  </a:lnTo>
                  <a:lnTo>
                    <a:pt x="47" y="13"/>
                  </a:lnTo>
                  <a:lnTo>
                    <a:pt x="74" y="11"/>
                  </a:lnTo>
                  <a:lnTo>
                    <a:pt x="103" y="12"/>
                  </a:lnTo>
                  <a:lnTo>
                    <a:pt x="129" y="13"/>
                  </a:lnTo>
                  <a:lnTo>
                    <a:pt x="153" y="13"/>
                  </a:lnTo>
                  <a:lnTo>
                    <a:pt x="171" y="13"/>
                  </a:lnTo>
                  <a:lnTo>
                    <a:pt x="183" y="11"/>
                  </a:lnTo>
                  <a:lnTo>
                    <a:pt x="181" y="2"/>
                  </a:lnTo>
                  <a:lnTo>
                    <a:pt x="171" y="2"/>
                  </a:lnTo>
                  <a:lnTo>
                    <a:pt x="153" y="2"/>
                  </a:lnTo>
                  <a:lnTo>
                    <a:pt x="129" y="2"/>
                  </a:lnTo>
                  <a:lnTo>
                    <a:pt x="103" y="0"/>
                  </a:lnTo>
                  <a:lnTo>
                    <a:pt x="74" y="2"/>
                  </a:lnTo>
                  <a:lnTo>
                    <a:pt x="47" y="4"/>
                  </a:lnTo>
                  <a:lnTo>
                    <a:pt x="21" y="7"/>
                  </a:lnTo>
                  <a:lnTo>
                    <a:pt x="2" y="14"/>
                  </a:lnTo>
                  <a:lnTo>
                    <a:pt x="1" y="22"/>
                  </a:lnTo>
                  <a:lnTo>
                    <a:pt x="2" y="14"/>
                  </a:lnTo>
                  <a:lnTo>
                    <a:pt x="0" y="16"/>
                  </a:lnTo>
                  <a:lnTo>
                    <a:pt x="0" y="20"/>
                  </a:lnTo>
                  <a:lnTo>
                    <a:pt x="3" y="23"/>
                  </a:lnTo>
                  <a:lnTo>
                    <a:pt x="7" y="23"/>
                  </a:lnTo>
                  <a:lnTo>
                    <a:pt x="8"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93" name="Freeform 1425"/>
            <p:cNvSpPr>
              <a:spLocks/>
            </p:cNvSpPr>
            <p:nvPr/>
          </p:nvSpPr>
          <p:spPr bwMode="auto">
            <a:xfrm>
              <a:off x="2456" y="3430"/>
              <a:ext cx="24" cy="25"/>
            </a:xfrm>
            <a:custGeom>
              <a:avLst/>
              <a:gdLst>
                <a:gd name="T0" fmla="*/ 73 w 73"/>
                <a:gd name="T1" fmla="*/ 66 h 75"/>
                <a:gd name="T2" fmla="*/ 73 w 73"/>
                <a:gd name="T3" fmla="*/ 66 h 75"/>
                <a:gd name="T4" fmla="*/ 66 w 73"/>
                <a:gd name="T5" fmla="*/ 62 h 75"/>
                <a:gd name="T6" fmla="*/ 58 w 73"/>
                <a:gd name="T7" fmla="*/ 56 h 75"/>
                <a:gd name="T8" fmla="*/ 50 w 73"/>
                <a:gd name="T9" fmla="*/ 48 h 75"/>
                <a:gd name="T10" fmla="*/ 41 w 73"/>
                <a:gd name="T11" fmla="*/ 39 h 75"/>
                <a:gd name="T12" fmla="*/ 33 w 73"/>
                <a:gd name="T13" fmla="*/ 29 h 75"/>
                <a:gd name="T14" fmla="*/ 24 w 73"/>
                <a:gd name="T15" fmla="*/ 19 h 75"/>
                <a:gd name="T16" fmla="*/ 16 w 73"/>
                <a:gd name="T17" fmla="*/ 9 h 75"/>
                <a:gd name="T18" fmla="*/ 7 w 73"/>
                <a:gd name="T19" fmla="*/ 0 h 75"/>
                <a:gd name="T20" fmla="*/ 0 w 73"/>
                <a:gd name="T21" fmla="*/ 7 h 75"/>
                <a:gd name="T22" fmla="*/ 9 w 73"/>
                <a:gd name="T23" fmla="*/ 16 h 75"/>
                <a:gd name="T24" fmla="*/ 17 w 73"/>
                <a:gd name="T25" fmla="*/ 25 h 75"/>
                <a:gd name="T26" fmla="*/ 26 w 73"/>
                <a:gd name="T27" fmla="*/ 36 h 75"/>
                <a:gd name="T28" fmla="*/ 34 w 73"/>
                <a:gd name="T29" fmla="*/ 46 h 75"/>
                <a:gd name="T30" fmla="*/ 43 w 73"/>
                <a:gd name="T31" fmla="*/ 55 h 75"/>
                <a:gd name="T32" fmla="*/ 51 w 73"/>
                <a:gd name="T33" fmla="*/ 63 h 75"/>
                <a:gd name="T34" fmla="*/ 62 w 73"/>
                <a:gd name="T35" fmla="*/ 71 h 75"/>
                <a:gd name="T36" fmla="*/ 71 w 73"/>
                <a:gd name="T37" fmla="*/ 75 h 75"/>
                <a:gd name="T38" fmla="*/ 71 w 73"/>
                <a:gd name="T39" fmla="*/ 75 h 75"/>
                <a:gd name="T40" fmla="*/ 73 w 73"/>
                <a:gd name="T41" fmla="*/ 6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3" h="75">
                  <a:moveTo>
                    <a:pt x="73" y="66"/>
                  </a:moveTo>
                  <a:lnTo>
                    <a:pt x="73" y="66"/>
                  </a:lnTo>
                  <a:lnTo>
                    <a:pt x="66" y="62"/>
                  </a:lnTo>
                  <a:lnTo>
                    <a:pt x="58" y="56"/>
                  </a:lnTo>
                  <a:lnTo>
                    <a:pt x="50" y="48"/>
                  </a:lnTo>
                  <a:lnTo>
                    <a:pt x="41" y="39"/>
                  </a:lnTo>
                  <a:lnTo>
                    <a:pt x="33" y="29"/>
                  </a:lnTo>
                  <a:lnTo>
                    <a:pt x="24" y="19"/>
                  </a:lnTo>
                  <a:lnTo>
                    <a:pt x="16" y="9"/>
                  </a:lnTo>
                  <a:lnTo>
                    <a:pt x="7" y="0"/>
                  </a:lnTo>
                  <a:lnTo>
                    <a:pt x="0" y="7"/>
                  </a:lnTo>
                  <a:lnTo>
                    <a:pt x="9" y="16"/>
                  </a:lnTo>
                  <a:lnTo>
                    <a:pt x="17" y="25"/>
                  </a:lnTo>
                  <a:lnTo>
                    <a:pt x="26" y="36"/>
                  </a:lnTo>
                  <a:lnTo>
                    <a:pt x="34" y="46"/>
                  </a:lnTo>
                  <a:lnTo>
                    <a:pt x="43" y="55"/>
                  </a:lnTo>
                  <a:lnTo>
                    <a:pt x="51" y="63"/>
                  </a:lnTo>
                  <a:lnTo>
                    <a:pt x="62" y="71"/>
                  </a:lnTo>
                  <a:lnTo>
                    <a:pt x="71" y="75"/>
                  </a:lnTo>
                  <a:lnTo>
                    <a:pt x="71" y="75"/>
                  </a:lnTo>
                  <a:lnTo>
                    <a:pt x="73" y="6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94" name="Freeform 1426"/>
            <p:cNvSpPr>
              <a:spLocks/>
            </p:cNvSpPr>
            <p:nvPr/>
          </p:nvSpPr>
          <p:spPr bwMode="auto">
            <a:xfrm>
              <a:off x="2480" y="3452"/>
              <a:ext cx="53" cy="45"/>
            </a:xfrm>
            <a:custGeom>
              <a:avLst/>
              <a:gdLst>
                <a:gd name="T0" fmla="*/ 161 w 161"/>
                <a:gd name="T1" fmla="*/ 124 h 136"/>
                <a:gd name="T2" fmla="*/ 161 w 161"/>
                <a:gd name="T3" fmla="*/ 124 h 136"/>
                <a:gd name="T4" fmla="*/ 152 w 161"/>
                <a:gd name="T5" fmla="*/ 121 h 136"/>
                <a:gd name="T6" fmla="*/ 135 w 161"/>
                <a:gd name="T7" fmla="*/ 108 h 136"/>
                <a:gd name="T8" fmla="*/ 111 w 161"/>
                <a:gd name="T9" fmla="*/ 89 h 136"/>
                <a:gd name="T10" fmla="*/ 86 w 161"/>
                <a:gd name="T11" fmla="*/ 66 h 136"/>
                <a:gd name="T12" fmla="*/ 59 w 161"/>
                <a:gd name="T13" fmla="*/ 43 h 136"/>
                <a:gd name="T14" fmla="*/ 36 w 161"/>
                <a:gd name="T15" fmla="*/ 24 h 136"/>
                <a:gd name="T16" fmla="*/ 16 w 161"/>
                <a:gd name="T17" fmla="*/ 6 h 136"/>
                <a:gd name="T18" fmla="*/ 2 w 161"/>
                <a:gd name="T19" fmla="*/ 0 h 136"/>
                <a:gd name="T20" fmla="*/ 0 w 161"/>
                <a:gd name="T21" fmla="*/ 9 h 136"/>
                <a:gd name="T22" fmla="*/ 11 w 161"/>
                <a:gd name="T23" fmla="*/ 16 h 136"/>
                <a:gd name="T24" fmla="*/ 30 w 161"/>
                <a:gd name="T25" fmla="*/ 30 h 136"/>
                <a:gd name="T26" fmla="*/ 52 w 161"/>
                <a:gd name="T27" fmla="*/ 50 h 136"/>
                <a:gd name="T28" fmla="*/ 79 w 161"/>
                <a:gd name="T29" fmla="*/ 73 h 136"/>
                <a:gd name="T30" fmla="*/ 104 w 161"/>
                <a:gd name="T31" fmla="*/ 96 h 136"/>
                <a:gd name="T32" fmla="*/ 128 w 161"/>
                <a:gd name="T33" fmla="*/ 115 h 136"/>
                <a:gd name="T34" fmla="*/ 147 w 161"/>
                <a:gd name="T35" fmla="*/ 130 h 136"/>
                <a:gd name="T36" fmla="*/ 161 w 161"/>
                <a:gd name="T37" fmla="*/ 136 h 136"/>
                <a:gd name="T38" fmla="*/ 161 w 161"/>
                <a:gd name="T39" fmla="*/ 136 h 136"/>
                <a:gd name="T40" fmla="*/ 161 w 161"/>
                <a:gd name="T41" fmla="*/ 12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1" h="136">
                  <a:moveTo>
                    <a:pt x="161" y="124"/>
                  </a:moveTo>
                  <a:lnTo>
                    <a:pt x="161" y="124"/>
                  </a:lnTo>
                  <a:lnTo>
                    <a:pt x="152" y="121"/>
                  </a:lnTo>
                  <a:lnTo>
                    <a:pt x="135" y="108"/>
                  </a:lnTo>
                  <a:lnTo>
                    <a:pt x="111" y="89"/>
                  </a:lnTo>
                  <a:lnTo>
                    <a:pt x="86" y="66"/>
                  </a:lnTo>
                  <a:lnTo>
                    <a:pt x="59" y="43"/>
                  </a:lnTo>
                  <a:lnTo>
                    <a:pt x="36" y="24"/>
                  </a:lnTo>
                  <a:lnTo>
                    <a:pt x="16" y="6"/>
                  </a:lnTo>
                  <a:lnTo>
                    <a:pt x="2" y="0"/>
                  </a:lnTo>
                  <a:lnTo>
                    <a:pt x="0" y="9"/>
                  </a:lnTo>
                  <a:lnTo>
                    <a:pt x="11" y="16"/>
                  </a:lnTo>
                  <a:lnTo>
                    <a:pt x="30" y="30"/>
                  </a:lnTo>
                  <a:lnTo>
                    <a:pt x="52" y="50"/>
                  </a:lnTo>
                  <a:lnTo>
                    <a:pt x="79" y="73"/>
                  </a:lnTo>
                  <a:lnTo>
                    <a:pt x="104" y="96"/>
                  </a:lnTo>
                  <a:lnTo>
                    <a:pt x="128" y="115"/>
                  </a:lnTo>
                  <a:lnTo>
                    <a:pt x="147" y="130"/>
                  </a:lnTo>
                  <a:lnTo>
                    <a:pt x="161" y="136"/>
                  </a:lnTo>
                  <a:lnTo>
                    <a:pt x="161" y="136"/>
                  </a:lnTo>
                  <a:lnTo>
                    <a:pt x="161" y="1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95" name="Freeform 1427"/>
            <p:cNvSpPr>
              <a:spLocks/>
            </p:cNvSpPr>
            <p:nvPr/>
          </p:nvSpPr>
          <p:spPr bwMode="auto">
            <a:xfrm>
              <a:off x="2533" y="3493"/>
              <a:ext cx="59" cy="28"/>
            </a:xfrm>
            <a:custGeom>
              <a:avLst/>
              <a:gdLst>
                <a:gd name="T0" fmla="*/ 172 w 176"/>
                <a:gd name="T1" fmla="*/ 76 h 85"/>
                <a:gd name="T2" fmla="*/ 175 w 176"/>
                <a:gd name="T3" fmla="*/ 77 h 85"/>
                <a:gd name="T4" fmla="*/ 157 w 176"/>
                <a:gd name="T5" fmla="*/ 63 h 85"/>
                <a:gd name="T6" fmla="*/ 135 w 176"/>
                <a:gd name="T7" fmla="*/ 51 h 85"/>
                <a:gd name="T8" fmla="*/ 109 w 176"/>
                <a:gd name="T9" fmla="*/ 38 h 85"/>
                <a:gd name="T10" fmla="*/ 81 w 176"/>
                <a:gd name="T11" fmla="*/ 27 h 85"/>
                <a:gd name="T12" fmla="*/ 55 w 176"/>
                <a:gd name="T13" fmla="*/ 16 h 85"/>
                <a:gd name="T14" fmla="*/ 31 w 176"/>
                <a:gd name="T15" fmla="*/ 8 h 85"/>
                <a:gd name="T16" fmla="*/ 13 w 176"/>
                <a:gd name="T17" fmla="*/ 4 h 85"/>
                <a:gd name="T18" fmla="*/ 0 w 176"/>
                <a:gd name="T19" fmla="*/ 0 h 85"/>
                <a:gd name="T20" fmla="*/ 0 w 176"/>
                <a:gd name="T21" fmla="*/ 12 h 85"/>
                <a:gd name="T22" fmla="*/ 10 w 176"/>
                <a:gd name="T23" fmla="*/ 13 h 85"/>
                <a:gd name="T24" fmla="*/ 29 w 176"/>
                <a:gd name="T25" fmla="*/ 18 h 85"/>
                <a:gd name="T26" fmla="*/ 53 w 176"/>
                <a:gd name="T27" fmla="*/ 26 h 85"/>
                <a:gd name="T28" fmla="*/ 79 w 176"/>
                <a:gd name="T29" fmla="*/ 36 h 85"/>
                <a:gd name="T30" fmla="*/ 104 w 176"/>
                <a:gd name="T31" fmla="*/ 47 h 85"/>
                <a:gd name="T32" fmla="*/ 131 w 176"/>
                <a:gd name="T33" fmla="*/ 60 h 85"/>
                <a:gd name="T34" fmla="*/ 152 w 176"/>
                <a:gd name="T35" fmla="*/ 72 h 85"/>
                <a:gd name="T36" fmla="*/ 168 w 176"/>
                <a:gd name="T37" fmla="*/ 84 h 85"/>
                <a:gd name="T38" fmla="*/ 172 w 176"/>
                <a:gd name="T39" fmla="*/ 85 h 85"/>
                <a:gd name="T40" fmla="*/ 168 w 176"/>
                <a:gd name="T41" fmla="*/ 84 h 85"/>
                <a:gd name="T42" fmla="*/ 172 w 176"/>
                <a:gd name="T43" fmla="*/ 85 h 85"/>
                <a:gd name="T44" fmla="*/ 175 w 176"/>
                <a:gd name="T45" fmla="*/ 84 h 85"/>
                <a:gd name="T46" fmla="*/ 176 w 176"/>
                <a:gd name="T47" fmla="*/ 80 h 85"/>
                <a:gd name="T48" fmla="*/ 175 w 176"/>
                <a:gd name="T49" fmla="*/ 77 h 85"/>
                <a:gd name="T50" fmla="*/ 172 w 176"/>
                <a:gd name="T51" fmla="*/ 76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6" h="85">
                  <a:moveTo>
                    <a:pt x="172" y="76"/>
                  </a:moveTo>
                  <a:lnTo>
                    <a:pt x="175" y="77"/>
                  </a:lnTo>
                  <a:lnTo>
                    <a:pt x="157" y="63"/>
                  </a:lnTo>
                  <a:lnTo>
                    <a:pt x="135" y="51"/>
                  </a:lnTo>
                  <a:lnTo>
                    <a:pt x="109" y="38"/>
                  </a:lnTo>
                  <a:lnTo>
                    <a:pt x="81" y="27"/>
                  </a:lnTo>
                  <a:lnTo>
                    <a:pt x="55" y="16"/>
                  </a:lnTo>
                  <a:lnTo>
                    <a:pt x="31" y="8"/>
                  </a:lnTo>
                  <a:lnTo>
                    <a:pt x="13" y="4"/>
                  </a:lnTo>
                  <a:lnTo>
                    <a:pt x="0" y="0"/>
                  </a:lnTo>
                  <a:lnTo>
                    <a:pt x="0" y="12"/>
                  </a:lnTo>
                  <a:lnTo>
                    <a:pt x="10" y="13"/>
                  </a:lnTo>
                  <a:lnTo>
                    <a:pt x="29" y="18"/>
                  </a:lnTo>
                  <a:lnTo>
                    <a:pt x="53" y="26"/>
                  </a:lnTo>
                  <a:lnTo>
                    <a:pt x="79" y="36"/>
                  </a:lnTo>
                  <a:lnTo>
                    <a:pt x="104" y="47"/>
                  </a:lnTo>
                  <a:lnTo>
                    <a:pt x="131" y="60"/>
                  </a:lnTo>
                  <a:lnTo>
                    <a:pt x="152" y="72"/>
                  </a:lnTo>
                  <a:lnTo>
                    <a:pt x="168" y="84"/>
                  </a:lnTo>
                  <a:lnTo>
                    <a:pt x="172" y="85"/>
                  </a:lnTo>
                  <a:lnTo>
                    <a:pt x="168" y="84"/>
                  </a:lnTo>
                  <a:lnTo>
                    <a:pt x="172" y="85"/>
                  </a:lnTo>
                  <a:lnTo>
                    <a:pt x="175" y="84"/>
                  </a:lnTo>
                  <a:lnTo>
                    <a:pt x="176" y="80"/>
                  </a:lnTo>
                  <a:lnTo>
                    <a:pt x="175" y="77"/>
                  </a:lnTo>
                  <a:lnTo>
                    <a:pt x="172" y="7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96" name="Freeform 1428"/>
            <p:cNvSpPr>
              <a:spLocks/>
            </p:cNvSpPr>
            <p:nvPr/>
          </p:nvSpPr>
          <p:spPr bwMode="auto">
            <a:xfrm>
              <a:off x="2591" y="3518"/>
              <a:ext cx="35" cy="13"/>
            </a:xfrm>
            <a:custGeom>
              <a:avLst/>
              <a:gdLst>
                <a:gd name="T0" fmla="*/ 107 w 107"/>
                <a:gd name="T1" fmla="*/ 29 h 38"/>
                <a:gd name="T2" fmla="*/ 107 w 107"/>
                <a:gd name="T3" fmla="*/ 29 h 38"/>
                <a:gd name="T4" fmla="*/ 97 w 107"/>
                <a:gd name="T5" fmla="*/ 25 h 38"/>
                <a:gd name="T6" fmla="*/ 86 w 107"/>
                <a:gd name="T7" fmla="*/ 21 h 38"/>
                <a:gd name="T8" fmla="*/ 72 w 107"/>
                <a:gd name="T9" fmla="*/ 17 h 38"/>
                <a:gd name="T10" fmla="*/ 58 w 107"/>
                <a:gd name="T11" fmla="*/ 12 h 38"/>
                <a:gd name="T12" fmla="*/ 42 w 107"/>
                <a:gd name="T13" fmla="*/ 9 h 38"/>
                <a:gd name="T14" fmla="*/ 28 w 107"/>
                <a:gd name="T15" fmla="*/ 6 h 38"/>
                <a:gd name="T16" fmla="*/ 14 w 107"/>
                <a:gd name="T17" fmla="*/ 2 h 38"/>
                <a:gd name="T18" fmla="*/ 0 w 107"/>
                <a:gd name="T19" fmla="*/ 0 h 38"/>
                <a:gd name="T20" fmla="*/ 0 w 107"/>
                <a:gd name="T21" fmla="*/ 9 h 38"/>
                <a:gd name="T22" fmla="*/ 11 w 107"/>
                <a:gd name="T23" fmla="*/ 11 h 38"/>
                <a:gd name="T24" fmla="*/ 26 w 107"/>
                <a:gd name="T25" fmla="*/ 15 h 38"/>
                <a:gd name="T26" fmla="*/ 40 w 107"/>
                <a:gd name="T27" fmla="*/ 18 h 38"/>
                <a:gd name="T28" fmla="*/ 56 w 107"/>
                <a:gd name="T29" fmla="*/ 22 h 38"/>
                <a:gd name="T30" fmla="*/ 70 w 107"/>
                <a:gd name="T31" fmla="*/ 26 h 38"/>
                <a:gd name="T32" fmla="*/ 83 w 107"/>
                <a:gd name="T33" fmla="*/ 30 h 38"/>
                <a:gd name="T34" fmla="*/ 95 w 107"/>
                <a:gd name="T35" fmla="*/ 34 h 38"/>
                <a:gd name="T36" fmla="*/ 105 w 107"/>
                <a:gd name="T37" fmla="*/ 38 h 38"/>
                <a:gd name="T38" fmla="*/ 105 w 107"/>
                <a:gd name="T39" fmla="*/ 38 h 38"/>
                <a:gd name="T40" fmla="*/ 107 w 107"/>
                <a:gd name="T41"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7" h="38">
                  <a:moveTo>
                    <a:pt x="107" y="29"/>
                  </a:moveTo>
                  <a:lnTo>
                    <a:pt x="107" y="29"/>
                  </a:lnTo>
                  <a:lnTo>
                    <a:pt x="97" y="25"/>
                  </a:lnTo>
                  <a:lnTo>
                    <a:pt x="86" y="21"/>
                  </a:lnTo>
                  <a:lnTo>
                    <a:pt x="72" y="17"/>
                  </a:lnTo>
                  <a:lnTo>
                    <a:pt x="58" y="12"/>
                  </a:lnTo>
                  <a:lnTo>
                    <a:pt x="42" y="9"/>
                  </a:lnTo>
                  <a:lnTo>
                    <a:pt x="28" y="6"/>
                  </a:lnTo>
                  <a:lnTo>
                    <a:pt x="14" y="2"/>
                  </a:lnTo>
                  <a:lnTo>
                    <a:pt x="0" y="0"/>
                  </a:lnTo>
                  <a:lnTo>
                    <a:pt x="0" y="9"/>
                  </a:lnTo>
                  <a:lnTo>
                    <a:pt x="11" y="11"/>
                  </a:lnTo>
                  <a:lnTo>
                    <a:pt x="26" y="15"/>
                  </a:lnTo>
                  <a:lnTo>
                    <a:pt x="40" y="18"/>
                  </a:lnTo>
                  <a:lnTo>
                    <a:pt x="56" y="22"/>
                  </a:lnTo>
                  <a:lnTo>
                    <a:pt x="70" y="26"/>
                  </a:lnTo>
                  <a:lnTo>
                    <a:pt x="83" y="30"/>
                  </a:lnTo>
                  <a:lnTo>
                    <a:pt x="95" y="34"/>
                  </a:lnTo>
                  <a:lnTo>
                    <a:pt x="105" y="38"/>
                  </a:lnTo>
                  <a:lnTo>
                    <a:pt x="105" y="38"/>
                  </a:lnTo>
                  <a:lnTo>
                    <a:pt x="107"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97" name="Freeform 1429"/>
            <p:cNvSpPr>
              <a:spLocks/>
            </p:cNvSpPr>
            <p:nvPr/>
          </p:nvSpPr>
          <p:spPr bwMode="auto">
            <a:xfrm>
              <a:off x="2626" y="3527"/>
              <a:ext cx="40" cy="6"/>
            </a:xfrm>
            <a:custGeom>
              <a:avLst/>
              <a:gdLst>
                <a:gd name="T0" fmla="*/ 119 w 121"/>
                <a:gd name="T1" fmla="*/ 0 h 18"/>
                <a:gd name="T2" fmla="*/ 119 w 121"/>
                <a:gd name="T3" fmla="*/ 0 h 18"/>
                <a:gd name="T4" fmla="*/ 110 w 121"/>
                <a:gd name="T5" fmla="*/ 2 h 18"/>
                <a:gd name="T6" fmla="*/ 96 w 121"/>
                <a:gd name="T7" fmla="*/ 5 h 18"/>
                <a:gd name="T8" fmla="*/ 80 w 121"/>
                <a:gd name="T9" fmla="*/ 7 h 18"/>
                <a:gd name="T10" fmla="*/ 62 w 121"/>
                <a:gd name="T11" fmla="*/ 7 h 18"/>
                <a:gd name="T12" fmla="*/ 44 w 121"/>
                <a:gd name="T13" fmla="*/ 7 h 18"/>
                <a:gd name="T14" fmla="*/ 26 w 121"/>
                <a:gd name="T15" fmla="*/ 8 h 18"/>
                <a:gd name="T16" fmla="*/ 12 w 121"/>
                <a:gd name="T17" fmla="*/ 6 h 18"/>
                <a:gd name="T18" fmla="*/ 2 w 121"/>
                <a:gd name="T19" fmla="*/ 4 h 18"/>
                <a:gd name="T20" fmla="*/ 0 w 121"/>
                <a:gd name="T21" fmla="*/ 13 h 18"/>
                <a:gd name="T22" fmla="*/ 12 w 121"/>
                <a:gd name="T23" fmla="*/ 15 h 18"/>
                <a:gd name="T24" fmla="*/ 26 w 121"/>
                <a:gd name="T25" fmla="*/ 17 h 18"/>
                <a:gd name="T26" fmla="*/ 44 w 121"/>
                <a:gd name="T27" fmla="*/ 18 h 18"/>
                <a:gd name="T28" fmla="*/ 62 w 121"/>
                <a:gd name="T29" fmla="*/ 18 h 18"/>
                <a:gd name="T30" fmla="*/ 80 w 121"/>
                <a:gd name="T31" fmla="*/ 16 h 18"/>
                <a:gd name="T32" fmla="*/ 96 w 121"/>
                <a:gd name="T33" fmla="*/ 14 h 18"/>
                <a:gd name="T34" fmla="*/ 110 w 121"/>
                <a:gd name="T35" fmla="*/ 12 h 18"/>
                <a:gd name="T36" fmla="*/ 121 w 121"/>
                <a:gd name="T37" fmla="*/ 9 h 18"/>
                <a:gd name="T38" fmla="*/ 121 w 121"/>
                <a:gd name="T39" fmla="*/ 9 h 18"/>
                <a:gd name="T40" fmla="*/ 119 w 121"/>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1" h="18">
                  <a:moveTo>
                    <a:pt x="119" y="0"/>
                  </a:moveTo>
                  <a:lnTo>
                    <a:pt x="119" y="0"/>
                  </a:lnTo>
                  <a:lnTo>
                    <a:pt x="110" y="2"/>
                  </a:lnTo>
                  <a:lnTo>
                    <a:pt x="96" y="5"/>
                  </a:lnTo>
                  <a:lnTo>
                    <a:pt x="80" y="7"/>
                  </a:lnTo>
                  <a:lnTo>
                    <a:pt x="62" y="7"/>
                  </a:lnTo>
                  <a:lnTo>
                    <a:pt x="44" y="7"/>
                  </a:lnTo>
                  <a:lnTo>
                    <a:pt x="26" y="8"/>
                  </a:lnTo>
                  <a:lnTo>
                    <a:pt x="12" y="6"/>
                  </a:lnTo>
                  <a:lnTo>
                    <a:pt x="2" y="4"/>
                  </a:lnTo>
                  <a:lnTo>
                    <a:pt x="0" y="13"/>
                  </a:lnTo>
                  <a:lnTo>
                    <a:pt x="12" y="15"/>
                  </a:lnTo>
                  <a:lnTo>
                    <a:pt x="26" y="17"/>
                  </a:lnTo>
                  <a:lnTo>
                    <a:pt x="44" y="18"/>
                  </a:lnTo>
                  <a:lnTo>
                    <a:pt x="62" y="18"/>
                  </a:lnTo>
                  <a:lnTo>
                    <a:pt x="80" y="16"/>
                  </a:lnTo>
                  <a:lnTo>
                    <a:pt x="96" y="14"/>
                  </a:lnTo>
                  <a:lnTo>
                    <a:pt x="110" y="12"/>
                  </a:lnTo>
                  <a:lnTo>
                    <a:pt x="121" y="9"/>
                  </a:lnTo>
                  <a:lnTo>
                    <a:pt x="121" y="9"/>
                  </a:lnTo>
                  <a:lnTo>
                    <a:pt x="11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98" name="Freeform 1430"/>
            <p:cNvSpPr>
              <a:spLocks/>
            </p:cNvSpPr>
            <p:nvPr/>
          </p:nvSpPr>
          <p:spPr bwMode="auto">
            <a:xfrm>
              <a:off x="2665" y="3518"/>
              <a:ext cx="28" cy="12"/>
            </a:xfrm>
            <a:custGeom>
              <a:avLst/>
              <a:gdLst>
                <a:gd name="T0" fmla="*/ 79 w 84"/>
                <a:gd name="T1" fmla="*/ 0 h 34"/>
                <a:gd name="T2" fmla="*/ 77 w 84"/>
                <a:gd name="T3" fmla="*/ 0 h 34"/>
                <a:gd name="T4" fmla="*/ 70 w 84"/>
                <a:gd name="T5" fmla="*/ 3 h 34"/>
                <a:gd name="T6" fmla="*/ 61 w 84"/>
                <a:gd name="T7" fmla="*/ 7 h 34"/>
                <a:gd name="T8" fmla="*/ 49 w 84"/>
                <a:gd name="T9" fmla="*/ 10 h 34"/>
                <a:gd name="T10" fmla="*/ 39 w 84"/>
                <a:gd name="T11" fmla="*/ 14 h 34"/>
                <a:gd name="T12" fmla="*/ 29 w 84"/>
                <a:gd name="T13" fmla="*/ 17 h 34"/>
                <a:gd name="T14" fmla="*/ 17 w 84"/>
                <a:gd name="T15" fmla="*/ 21 h 34"/>
                <a:gd name="T16" fmla="*/ 8 w 84"/>
                <a:gd name="T17" fmla="*/ 23 h 34"/>
                <a:gd name="T18" fmla="*/ 0 w 84"/>
                <a:gd name="T19" fmla="*/ 25 h 34"/>
                <a:gd name="T20" fmla="*/ 2 w 84"/>
                <a:gd name="T21" fmla="*/ 34 h 34"/>
                <a:gd name="T22" fmla="*/ 10 w 84"/>
                <a:gd name="T23" fmla="*/ 32 h 34"/>
                <a:gd name="T24" fmla="*/ 20 w 84"/>
                <a:gd name="T25" fmla="*/ 30 h 34"/>
                <a:gd name="T26" fmla="*/ 31 w 84"/>
                <a:gd name="T27" fmla="*/ 26 h 34"/>
                <a:gd name="T28" fmla="*/ 41 w 84"/>
                <a:gd name="T29" fmla="*/ 23 h 34"/>
                <a:gd name="T30" fmla="*/ 52 w 84"/>
                <a:gd name="T31" fmla="*/ 19 h 34"/>
                <a:gd name="T32" fmla="*/ 63 w 84"/>
                <a:gd name="T33" fmla="*/ 16 h 34"/>
                <a:gd name="T34" fmla="*/ 72 w 84"/>
                <a:gd name="T35" fmla="*/ 12 h 34"/>
                <a:gd name="T36" fmla="*/ 81 w 84"/>
                <a:gd name="T37" fmla="*/ 9 h 34"/>
                <a:gd name="T38" fmla="*/ 79 w 84"/>
                <a:gd name="T39" fmla="*/ 9 h 34"/>
                <a:gd name="T40" fmla="*/ 81 w 84"/>
                <a:gd name="T41" fmla="*/ 9 h 34"/>
                <a:gd name="T42" fmla="*/ 84 w 84"/>
                <a:gd name="T43" fmla="*/ 7 h 34"/>
                <a:gd name="T44" fmla="*/ 84 w 84"/>
                <a:gd name="T45" fmla="*/ 2 h 34"/>
                <a:gd name="T46" fmla="*/ 80 w 84"/>
                <a:gd name="T47" fmla="*/ 0 h 34"/>
                <a:gd name="T48" fmla="*/ 77 w 84"/>
                <a:gd name="T49" fmla="*/ 0 h 34"/>
                <a:gd name="T50" fmla="*/ 79 w 84"/>
                <a:gd name="T5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 h="34">
                  <a:moveTo>
                    <a:pt x="79" y="0"/>
                  </a:moveTo>
                  <a:lnTo>
                    <a:pt x="77" y="0"/>
                  </a:lnTo>
                  <a:lnTo>
                    <a:pt x="70" y="3"/>
                  </a:lnTo>
                  <a:lnTo>
                    <a:pt x="61" y="7"/>
                  </a:lnTo>
                  <a:lnTo>
                    <a:pt x="49" y="10"/>
                  </a:lnTo>
                  <a:lnTo>
                    <a:pt x="39" y="14"/>
                  </a:lnTo>
                  <a:lnTo>
                    <a:pt x="29" y="17"/>
                  </a:lnTo>
                  <a:lnTo>
                    <a:pt x="17" y="21"/>
                  </a:lnTo>
                  <a:lnTo>
                    <a:pt x="8" y="23"/>
                  </a:lnTo>
                  <a:lnTo>
                    <a:pt x="0" y="25"/>
                  </a:lnTo>
                  <a:lnTo>
                    <a:pt x="2" y="34"/>
                  </a:lnTo>
                  <a:lnTo>
                    <a:pt x="10" y="32"/>
                  </a:lnTo>
                  <a:lnTo>
                    <a:pt x="20" y="30"/>
                  </a:lnTo>
                  <a:lnTo>
                    <a:pt x="31" y="26"/>
                  </a:lnTo>
                  <a:lnTo>
                    <a:pt x="41" y="23"/>
                  </a:lnTo>
                  <a:lnTo>
                    <a:pt x="52" y="19"/>
                  </a:lnTo>
                  <a:lnTo>
                    <a:pt x="63" y="16"/>
                  </a:lnTo>
                  <a:lnTo>
                    <a:pt x="72" y="12"/>
                  </a:lnTo>
                  <a:lnTo>
                    <a:pt x="81" y="9"/>
                  </a:lnTo>
                  <a:lnTo>
                    <a:pt x="79" y="9"/>
                  </a:lnTo>
                  <a:lnTo>
                    <a:pt x="81" y="9"/>
                  </a:lnTo>
                  <a:lnTo>
                    <a:pt x="84" y="7"/>
                  </a:lnTo>
                  <a:lnTo>
                    <a:pt x="84" y="2"/>
                  </a:lnTo>
                  <a:lnTo>
                    <a:pt x="80" y="0"/>
                  </a:lnTo>
                  <a:lnTo>
                    <a:pt x="77" y="0"/>
                  </a:lnTo>
                  <a:lnTo>
                    <a:pt x="7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2999" name="Freeform 1431"/>
            <p:cNvSpPr>
              <a:spLocks/>
            </p:cNvSpPr>
            <p:nvPr/>
          </p:nvSpPr>
          <p:spPr bwMode="auto">
            <a:xfrm>
              <a:off x="2692" y="3518"/>
              <a:ext cx="79" cy="5"/>
            </a:xfrm>
            <a:custGeom>
              <a:avLst/>
              <a:gdLst>
                <a:gd name="T0" fmla="*/ 238 w 238"/>
                <a:gd name="T1" fmla="*/ 0 h 15"/>
                <a:gd name="T2" fmla="*/ 238 w 238"/>
                <a:gd name="T3" fmla="*/ 0 h 15"/>
                <a:gd name="T4" fmla="*/ 230 w 238"/>
                <a:gd name="T5" fmla="*/ 1 h 15"/>
                <a:gd name="T6" fmla="*/ 220 w 238"/>
                <a:gd name="T7" fmla="*/ 1 h 15"/>
                <a:gd name="T8" fmla="*/ 208 w 238"/>
                <a:gd name="T9" fmla="*/ 1 h 15"/>
                <a:gd name="T10" fmla="*/ 195 w 238"/>
                <a:gd name="T11" fmla="*/ 2 h 15"/>
                <a:gd name="T12" fmla="*/ 180 w 238"/>
                <a:gd name="T13" fmla="*/ 2 h 15"/>
                <a:gd name="T14" fmla="*/ 164 w 238"/>
                <a:gd name="T15" fmla="*/ 3 h 15"/>
                <a:gd name="T16" fmla="*/ 147 w 238"/>
                <a:gd name="T17" fmla="*/ 3 h 15"/>
                <a:gd name="T18" fmla="*/ 128 w 238"/>
                <a:gd name="T19" fmla="*/ 3 h 15"/>
                <a:gd name="T20" fmla="*/ 111 w 238"/>
                <a:gd name="T21" fmla="*/ 3 h 15"/>
                <a:gd name="T22" fmla="*/ 93 w 238"/>
                <a:gd name="T23" fmla="*/ 3 h 15"/>
                <a:gd name="T24" fmla="*/ 75 w 238"/>
                <a:gd name="T25" fmla="*/ 2 h 15"/>
                <a:gd name="T26" fmla="*/ 59 w 238"/>
                <a:gd name="T27" fmla="*/ 2 h 15"/>
                <a:gd name="T28" fmla="*/ 41 w 238"/>
                <a:gd name="T29" fmla="*/ 1 h 15"/>
                <a:gd name="T30" fmla="*/ 26 w 238"/>
                <a:gd name="T31" fmla="*/ 1 h 15"/>
                <a:gd name="T32" fmla="*/ 13 w 238"/>
                <a:gd name="T33" fmla="*/ 1 h 15"/>
                <a:gd name="T34" fmla="*/ 0 w 238"/>
                <a:gd name="T35" fmla="*/ 0 h 15"/>
                <a:gd name="T36" fmla="*/ 0 w 238"/>
                <a:gd name="T37" fmla="*/ 9 h 15"/>
                <a:gd name="T38" fmla="*/ 13 w 238"/>
                <a:gd name="T39" fmla="*/ 10 h 15"/>
                <a:gd name="T40" fmla="*/ 26 w 238"/>
                <a:gd name="T41" fmla="*/ 12 h 15"/>
                <a:gd name="T42" fmla="*/ 41 w 238"/>
                <a:gd name="T43" fmla="*/ 12 h 15"/>
                <a:gd name="T44" fmla="*/ 59 w 238"/>
                <a:gd name="T45" fmla="*/ 14 h 15"/>
                <a:gd name="T46" fmla="*/ 75 w 238"/>
                <a:gd name="T47" fmla="*/ 14 h 15"/>
                <a:gd name="T48" fmla="*/ 93 w 238"/>
                <a:gd name="T49" fmla="*/ 15 h 15"/>
                <a:gd name="T50" fmla="*/ 111 w 238"/>
                <a:gd name="T51" fmla="*/ 15 h 15"/>
                <a:gd name="T52" fmla="*/ 128 w 238"/>
                <a:gd name="T53" fmla="*/ 15 h 15"/>
                <a:gd name="T54" fmla="*/ 147 w 238"/>
                <a:gd name="T55" fmla="*/ 15 h 15"/>
                <a:gd name="T56" fmla="*/ 164 w 238"/>
                <a:gd name="T57" fmla="*/ 15 h 15"/>
                <a:gd name="T58" fmla="*/ 180 w 238"/>
                <a:gd name="T59" fmla="*/ 14 h 15"/>
                <a:gd name="T60" fmla="*/ 195 w 238"/>
                <a:gd name="T61" fmla="*/ 14 h 15"/>
                <a:gd name="T62" fmla="*/ 208 w 238"/>
                <a:gd name="T63" fmla="*/ 12 h 15"/>
                <a:gd name="T64" fmla="*/ 220 w 238"/>
                <a:gd name="T65" fmla="*/ 12 h 15"/>
                <a:gd name="T66" fmla="*/ 230 w 238"/>
                <a:gd name="T67" fmla="*/ 10 h 15"/>
                <a:gd name="T68" fmla="*/ 238 w 238"/>
                <a:gd name="T69" fmla="*/ 9 h 15"/>
                <a:gd name="T70" fmla="*/ 238 w 238"/>
                <a:gd name="T71" fmla="*/ 9 h 15"/>
                <a:gd name="T72" fmla="*/ 238 w 238"/>
                <a:gd name="T7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8" h="15">
                  <a:moveTo>
                    <a:pt x="238" y="0"/>
                  </a:moveTo>
                  <a:lnTo>
                    <a:pt x="238" y="0"/>
                  </a:lnTo>
                  <a:lnTo>
                    <a:pt x="230" y="1"/>
                  </a:lnTo>
                  <a:lnTo>
                    <a:pt x="220" y="1"/>
                  </a:lnTo>
                  <a:lnTo>
                    <a:pt x="208" y="1"/>
                  </a:lnTo>
                  <a:lnTo>
                    <a:pt x="195" y="2"/>
                  </a:lnTo>
                  <a:lnTo>
                    <a:pt x="180" y="2"/>
                  </a:lnTo>
                  <a:lnTo>
                    <a:pt x="164" y="3"/>
                  </a:lnTo>
                  <a:lnTo>
                    <a:pt x="147" y="3"/>
                  </a:lnTo>
                  <a:lnTo>
                    <a:pt x="128" y="3"/>
                  </a:lnTo>
                  <a:lnTo>
                    <a:pt x="111" y="3"/>
                  </a:lnTo>
                  <a:lnTo>
                    <a:pt x="93" y="3"/>
                  </a:lnTo>
                  <a:lnTo>
                    <a:pt x="75" y="2"/>
                  </a:lnTo>
                  <a:lnTo>
                    <a:pt x="59" y="2"/>
                  </a:lnTo>
                  <a:lnTo>
                    <a:pt x="41" y="1"/>
                  </a:lnTo>
                  <a:lnTo>
                    <a:pt x="26" y="1"/>
                  </a:lnTo>
                  <a:lnTo>
                    <a:pt x="13" y="1"/>
                  </a:lnTo>
                  <a:lnTo>
                    <a:pt x="0" y="0"/>
                  </a:lnTo>
                  <a:lnTo>
                    <a:pt x="0" y="9"/>
                  </a:lnTo>
                  <a:lnTo>
                    <a:pt x="13" y="10"/>
                  </a:lnTo>
                  <a:lnTo>
                    <a:pt x="26" y="12"/>
                  </a:lnTo>
                  <a:lnTo>
                    <a:pt x="41" y="12"/>
                  </a:lnTo>
                  <a:lnTo>
                    <a:pt x="59" y="14"/>
                  </a:lnTo>
                  <a:lnTo>
                    <a:pt x="75" y="14"/>
                  </a:lnTo>
                  <a:lnTo>
                    <a:pt x="93" y="15"/>
                  </a:lnTo>
                  <a:lnTo>
                    <a:pt x="111" y="15"/>
                  </a:lnTo>
                  <a:lnTo>
                    <a:pt x="128" y="15"/>
                  </a:lnTo>
                  <a:lnTo>
                    <a:pt x="147" y="15"/>
                  </a:lnTo>
                  <a:lnTo>
                    <a:pt x="164" y="15"/>
                  </a:lnTo>
                  <a:lnTo>
                    <a:pt x="180" y="14"/>
                  </a:lnTo>
                  <a:lnTo>
                    <a:pt x="195" y="14"/>
                  </a:lnTo>
                  <a:lnTo>
                    <a:pt x="208" y="12"/>
                  </a:lnTo>
                  <a:lnTo>
                    <a:pt x="220" y="12"/>
                  </a:lnTo>
                  <a:lnTo>
                    <a:pt x="230" y="10"/>
                  </a:lnTo>
                  <a:lnTo>
                    <a:pt x="238" y="9"/>
                  </a:lnTo>
                  <a:lnTo>
                    <a:pt x="238" y="9"/>
                  </a:lnTo>
                  <a:lnTo>
                    <a:pt x="23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00" name="Freeform 1432"/>
            <p:cNvSpPr>
              <a:spLocks/>
            </p:cNvSpPr>
            <p:nvPr/>
          </p:nvSpPr>
          <p:spPr bwMode="auto">
            <a:xfrm>
              <a:off x="2771" y="3495"/>
              <a:ext cx="68" cy="26"/>
            </a:xfrm>
            <a:custGeom>
              <a:avLst/>
              <a:gdLst>
                <a:gd name="T0" fmla="*/ 204 w 204"/>
                <a:gd name="T1" fmla="*/ 0 h 78"/>
                <a:gd name="T2" fmla="*/ 204 w 204"/>
                <a:gd name="T3" fmla="*/ 0 h 78"/>
                <a:gd name="T4" fmla="*/ 197 w 204"/>
                <a:gd name="T5" fmla="*/ 1 h 78"/>
                <a:gd name="T6" fmla="*/ 188 w 204"/>
                <a:gd name="T7" fmla="*/ 4 h 78"/>
                <a:gd name="T8" fmla="*/ 178 w 204"/>
                <a:gd name="T9" fmla="*/ 7 h 78"/>
                <a:gd name="T10" fmla="*/ 165 w 204"/>
                <a:gd name="T11" fmla="*/ 12 h 78"/>
                <a:gd name="T12" fmla="*/ 151 w 204"/>
                <a:gd name="T13" fmla="*/ 16 h 78"/>
                <a:gd name="T14" fmla="*/ 136 w 204"/>
                <a:gd name="T15" fmla="*/ 22 h 78"/>
                <a:gd name="T16" fmla="*/ 120 w 204"/>
                <a:gd name="T17" fmla="*/ 28 h 78"/>
                <a:gd name="T18" fmla="*/ 104 w 204"/>
                <a:gd name="T19" fmla="*/ 33 h 78"/>
                <a:gd name="T20" fmla="*/ 88 w 204"/>
                <a:gd name="T21" fmla="*/ 39 h 78"/>
                <a:gd name="T22" fmla="*/ 72 w 204"/>
                <a:gd name="T23" fmla="*/ 45 h 78"/>
                <a:gd name="T24" fmla="*/ 56 w 204"/>
                <a:gd name="T25" fmla="*/ 51 h 78"/>
                <a:gd name="T26" fmla="*/ 43 w 204"/>
                <a:gd name="T27" fmla="*/ 56 h 78"/>
                <a:gd name="T28" fmla="*/ 29 w 204"/>
                <a:gd name="T29" fmla="*/ 60 h 78"/>
                <a:gd name="T30" fmla="*/ 17 w 204"/>
                <a:gd name="T31" fmla="*/ 64 h 78"/>
                <a:gd name="T32" fmla="*/ 7 w 204"/>
                <a:gd name="T33" fmla="*/ 67 h 78"/>
                <a:gd name="T34" fmla="*/ 0 w 204"/>
                <a:gd name="T35" fmla="*/ 69 h 78"/>
                <a:gd name="T36" fmla="*/ 0 w 204"/>
                <a:gd name="T37" fmla="*/ 78 h 78"/>
                <a:gd name="T38" fmla="*/ 9 w 204"/>
                <a:gd name="T39" fmla="*/ 76 h 78"/>
                <a:gd name="T40" fmla="*/ 20 w 204"/>
                <a:gd name="T41" fmla="*/ 73 h 78"/>
                <a:gd name="T42" fmla="*/ 31 w 204"/>
                <a:gd name="T43" fmla="*/ 69 h 78"/>
                <a:gd name="T44" fmla="*/ 45 w 204"/>
                <a:gd name="T45" fmla="*/ 65 h 78"/>
                <a:gd name="T46" fmla="*/ 59 w 204"/>
                <a:gd name="T47" fmla="*/ 60 h 78"/>
                <a:gd name="T48" fmla="*/ 75 w 204"/>
                <a:gd name="T49" fmla="*/ 54 h 78"/>
                <a:gd name="T50" fmla="*/ 91 w 204"/>
                <a:gd name="T51" fmla="*/ 48 h 78"/>
                <a:gd name="T52" fmla="*/ 107 w 204"/>
                <a:gd name="T53" fmla="*/ 43 h 78"/>
                <a:gd name="T54" fmla="*/ 123 w 204"/>
                <a:gd name="T55" fmla="*/ 37 h 78"/>
                <a:gd name="T56" fmla="*/ 139 w 204"/>
                <a:gd name="T57" fmla="*/ 31 h 78"/>
                <a:gd name="T58" fmla="*/ 154 w 204"/>
                <a:gd name="T59" fmla="*/ 25 h 78"/>
                <a:gd name="T60" fmla="*/ 167 w 204"/>
                <a:gd name="T61" fmla="*/ 21 h 78"/>
                <a:gd name="T62" fmla="*/ 180 w 204"/>
                <a:gd name="T63" fmla="*/ 16 h 78"/>
                <a:gd name="T64" fmla="*/ 190 w 204"/>
                <a:gd name="T65" fmla="*/ 13 h 78"/>
                <a:gd name="T66" fmla="*/ 199 w 204"/>
                <a:gd name="T67" fmla="*/ 11 h 78"/>
                <a:gd name="T68" fmla="*/ 204 w 204"/>
                <a:gd name="T69" fmla="*/ 9 h 78"/>
                <a:gd name="T70" fmla="*/ 204 w 204"/>
                <a:gd name="T71" fmla="*/ 9 h 78"/>
                <a:gd name="T72" fmla="*/ 204 w 204"/>
                <a:gd name="T73"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4" h="78">
                  <a:moveTo>
                    <a:pt x="204" y="0"/>
                  </a:moveTo>
                  <a:lnTo>
                    <a:pt x="204" y="0"/>
                  </a:lnTo>
                  <a:lnTo>
                    <a:pt x="197" y="1"/>
                  </a:lnTo>
                  <a:lnTo>
                    <a:pt x="188" y="4"/>
                  </a:lnTo>
                  <a:lnTo>
                    <a:pt x="178" y="7"/>
                  </a:lnTo>
                  <a:lnTo>
                    <a:pt x="165" y="12"/>
                  </a:lnTo>
                  <a:lnTo>
                    <a:pt x="151" y="16"/>
                  </a:lnTo>
                  <a:lnTo>
                    <a:pt x="136" y="22"/>
                  </a:lnTo>
                  <a:lnTo>
                    <a:pt x="120" y="28"/>
                  </a:lnTo>
                  <a:lnTo>
                    <a:pt x="104" y="33"/>
                  </a:lnTo>
                  <a:lnTo>
                    <a:pt x="88" y="39"/>
                  </a:lnTo>
                  <a:lnTo>
                    <a:pt x="72" y="45"/>
                  </a:lnTo>
                  <a:lnTo>
                    <a:pt x="56" y="51"/>
                  </a:lnTo>
                  <a:lnTo>
                    <a:pt x="43" y="56"/>
                  </a:lnTo>
                  <a:lnTo>
                    <a:pt x="29" y="60"/>
                  </a:lnTo>
                  <a:lnTo>
                    <a:pt x="17" y="64"/>
                  </a:lnTo>
                  <a:lnTo>
                    <a:pt x="7" y="67"/>
                  </a:lnTo>
                  <a:lnTo>
                    <a:pt x="0" y="69"/>
                  </a:lnTo>
                  <a:lnTo>
                    <a:pt x="0" y="78"/>
                  </a:lnTo>
                  <a:lnTo>
                    <a:pt x="9" y="76"/>
                  </a:lnTo>
                  <a:lnTo>
                    <a:pt x="20" y="73"/>
                  </a:lnTo>
                  <a:lnTo>
                    <a:pt x="31" y="69"/>
                  </a:lnTo>
                  <a:lnTo>
                    <a:pt x="45" y="65"/>
                  </a:lnTo>
                  <a:lnTo>
                    <a:pt x="59" y="60"/>
                  </a:lnTo>
                  <a:lnTo>
                    <a:pt x="75" y="54"/>
                  </a:lnTo>
                  <a:lnTo>
                    <a:pt x="91" y="48"/>
                  </a:lnTo>
                  <a:lnTo>
                    <a:pt x="107" y="43"/>
                  </a:lnTo>
                  <a:lnTo>
                    <a:pt x="123" y="37"/>
                  </a:lnTo>
                  <a:lnTo>
                    <a:pt x="139" y="31"/>
                  </a:lnTo>
                  <a:lnTo>
                    <a:pt x="154" y="25"/>
                  </a:lnTo>
                  <a:lnTo>
                    <a:pt x="167" y="21"/>
                  </a:lnTo>
                  <a:lnTo>
                    <a:pt x="180" y="16"/>
                  </a:lnTo>
                  <a:lnTo>
                    <a:pt x="190" y="13"/>
                  </a:lnTo>
                  <a:lnTo>
                    <a:pt x="199" y="11"/>
                  </a:lnTo>
                  <a:lnTo>
                    <a:pt x="204" y="9"/>
                  </a:lnTo>
                  <a:lnTo>
                    <a:pt x="204" y="9"/>
                  </a:lnTo>
                  <a:lnTo>
                    <a:pt x="20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01" name="Freeform 1433"/>
            <p:cNvSpPr>
              <a:spLocks/>
            </p:cNvSpPr>
            <p:nvPr/>
          </p:nvSpPr>
          <p:spPr bwMode="auto">
            <a:xfrm>
              <a:off x="2839" y="3475"/>
              <a:ext cx="73" cy="23"/>
            </a:xfrm>
            <a:custGeom>
              <a:avLst/>
              <a:gdLst>
                <a:gd name="T0" fmla="*/ 214 w 219"/>
                <a:gd name="T1" fmla="*/ 0 h 69"/>
                <a:gd name="T2" fmla="*/ 212 w 219"/>
                <a:gd name="T3" fmla="*/ 0 h 69"/>
                <a:gd name="T4" fmla="*/ 204 w 219"/>
                <a:gd name="T5" fmla="*/ 4 h 69"/>
                <a:gd name="T6" fmla="*/ 193 w 219"/>
                <a:gd name="T7" fmla="*/ 10 h 69"/>
                <a:gd name="T8" fmla="*/ 181 w 219"/>
                <a:gd name="T9" fmla="*/ 14 h 69"/>
                <a:gd name="T10" fmla="*/ 167 w 219"/>
                <a:gd name="T11" fmla="*/ 19 h 69"/>
                <a:gd name="T12" fmla="*/ 151 w 219"/>
                <a:gd name="T13" fmla="*/ 25 h 69"/>
                <a:gd name="T14" fmla="*/ 135 w 219"/>
                <a:gd name="T15" fmla="*/ 29 h 69"/>
                <a:gd name="T16" fmla="*/ 118 w 219"/>
                <a:gd name="T17" fmla="*/ 34 h 69"/>
                <a:gd name="T18" fmla="*/ 101 w 219"/>
                <a:gd name="T19" fmla="*/ 38 h 69"/>
                <a:gd name="T20" fmla="*/ 85 w 219"/>
                <a:gd name="T21" fmla="*/ 43 h 69"/>
                <a:gd name="T22" fmla="*/ 69 w 219"/>
                <a:gd name="T23" fmla="*/ 46 h 69"/>
                <a:gd name="T24" fmla="*/ 51 w 219"/>
                <a:gd name="T25" fmla="*/ 50 h 69"/>
                <a:gd name="T26" fmla="*/ 38 w 219"/>
                <a:gd name="T27" fmla="*/ 53 h 69"/>
                <a:gd name="T28" fmla="*/ 26 w 219"/>
                <a:gd name="T29" fmla="*/ 56 h 69"/>
                <a:gd name="T30" fmla="*/ 15 w 219"/>
                <a:gd name="T31" fmla="*/ 58 h 69"/>
                <a:gd name="T32" fmla="*/ 6 w 219"/>
                <a:gd name="T33" fmla="*/ 59 h 69"/>
                <a:gd name="T34" fmla="*/ 0 w 219"/>
                <a:gd name="T35" fmla="*/ 60 h 69"/>
                <a:gd name="T36" fmla="*/ 0 w 219"/>
                <a:gd name="T37" fmla="*/ 69 h 69"/>
                <a:gd name="T38" fmla="*/ 6 w 219"/>
                <a:gd name="T39" fmla="*/ 68 h 69"/>
                <a:gd name="T40" fmla="*/ 15 w 219"/>
                <a:gd name="T41" fmla="*/ 67 h 69"/>
                <a:gd name="T42" fmla="*/ 26 w 219"/>
                <a:gd name="T43" fmla="*/ 65 h 69"/>
                <a:gd name="T44" fmla="*/ 40 w 219"/>
                <a:gd name="T45" fmla="*/ 62 h 69"/>
                <a:gd name="T46" fmla="*/ 54 w 219"/>
                <a:gd name="T47" fmla="*/ 59 h 69"/>
                <a:gd name="T48" fmla="*/ 69 w 219"/>
                <a:gd name="T49" fmla="*/ 56 h 69"/>
                <a:gd name="T50" fmla="*/ 87 w 219"/>
                <a:gd name="T51" fmla="*/ 52 h 69"/>
                <a:gd name="T52" fmla="*/ 103 w 219"/>
                <a:gd name="T53" fmla="*/ 48 h 69"/>
                <a:gd name="T54" fmla="*/ 120 w 219"/>
                <a:gd name="T55" fmla="*/ 43 h 69"/>
                <a:gd name="T56" fmla="*/ 137 w 219"/>
                <a:gd name="T57" fmla="*/ 38 h 69"/>
                <a:gd name="T58" fmla="*/ 153 w 219"/>
                <a:gd name="T59" fmla="*/ 34 h 69"/>
                <a:gd name="T60" fmla="*/ 169 w 219"/>
                <a:gd name="T61" fmla="*/ 28 h 69"/>
                <a:gd name="T62" fmla="*/ 183 w 219"/>
                <a:gd name="T63" fmla="*/ 24 h 69"/>
                <a:gd name="T64" fmla="*/ 196 w 219"/>
                <a:gd name="T65" fmla="*/ 19 h 69"/>
                <a:gd name="T66" fmla="*/ 208 w 219"/>
                <a:gd name="T67" fmla="*/ 13 h 69"/>
                <a:gd name="T68" fmla="*/ 216 w 219"/>
                <a:gd name="T69" fmla="*/ 9 h 69"/>
                <a:gd name="T70" fmla="*/ 214 w 219"/>
                <a:gd name="T71" fmla="*/ 9 h 69"/>
                <a:gd name="T72" fmla="*/ 216 w 219"/>
                <a:gd name="T73" fmla="*/ 9 h 69"/>
                <a:gd name="T74" fmla="*/ 219 w 219"/>
                <a:gd name="T75" fmla="*/ 6 h 69"/>
                <a:gd name="T76" fmla="*/ 219 w 219"/>
                <a:gd name="T77" fmla="*/ 2 h 69"/>
                <a:gd name="T78" fmla="*/ 215 w 219"/>
                <a:gd name="T79" fmla="*/ 0 h 69"/>
                <a:gd name="T80" fmla="*/ 212 w 219"/>
                <a:gd name="T81" fmla="*/ 0 h 69"/>
                <a:gd name="T82" fmla="*/ 214 w 219"/>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9" h="69">
                  <a:moveTo>
                    <a:pt x="214" y="0"/>
                  </a:moveTo>
                  <a:lnTo>
                    <a:pt x="212" y="0"/>
                  </a:lnTo>
                  <a:lnTo>
                    <a:pt x="204" y="4"/>
                  </a:lnTo>
                  <a:lnTo>
                    <a:pt x="193" y="10"/>
                  </a:lnTo>
                  <a:lnTo>
                    <a:pt x="181" y="14"/>
                  </a:lnTo>
                  <a:lnTo>
                    <a:pt x="167" y="19"/>
                  </a:lnTo>
                  <a:lnTo>
                    <a:pt x="151" y="25"/>
                  </a:lnTo>
                  <a:lnTo>
                    <a:pt x="135" y="29"/>
                  </a:lnTo>
                  <a:lnTo>
                    <a:pt x="118" y="34"/>
                  </a:lnTo>
                  <a:lnTo>
                    <a:pt x="101" y="38"/>
                  </a:lnTo>
                  <a:lnTo>
                    <a:pt x="85" y="43"/>
                  </a:lnTo>
                  <a:lnTo>
                    <a:pt x="69" y="46"/>
                  </a:lnTo>
                  <a:lnTo>
                    <a:pt x="51" y="50"/>
                  </a:lnTo>
                  <a:lnTo>
                    <a:pt x="38" y="53"/>
                  </a:lnTo>
                  <a:lnTo>
                    <a:pt x="26" y="56"/>
                  </a:lnTo>
                  <a:lnTo>
                    <a:pt x="15" y="58"/>
                  </a:lnTo>
                  <a:lnTo>
                    <a:pt x="6" y="59"/>
                  </a:lnTo>
                  <a:lnTo>
                    <a:pt x="0" y="60"/>
                  </a:lnTo>
                  <a:lnTo>
                    <a:pt x="0" y="69"/>
                  </a:lnTo>
                  <a:lnTo>
                    <a:pt x="6" y="68"/>
                  </a:lnTo>
                  <a:lnTo>
                    <a:pt x="15" y="67"/>
                  </a:lnTo>
                  <a:lnTo>
                    <a:pt x="26" y="65"/>
                  </a:lnTo>
                  <a:lnTo>
                    <a:pt x="40" y="62"/>
                  </a:lnTo>
                  <a:lnTo>
                    <a:pt x="54" y="59"/>
                  </a:lnTo>
                  <a:lnTo>
                    <a:pt x="69" y="56"/>
                  </a:lnTo>
                  <a:lnTo>
                    <a:pt x="87" y="52"/>
                  </a:lnTo>
                  <a:lnTo>
                    <a:pt x="103" y="48"/>
                  </a:lnTo>
                  <a:lnTo>
                    <a:pt x="120" y="43"/>
                  </a:lnTo>
                  <a:lnTo>
                    <a:pt x="137" y="38"/>
                  </a:lnTo>
                  <a:lnTo>
                    <a:pt x="153" y="34"/>
                  </a:lnTo>
                  <a:lnTo>
                    <a:pt x="169" y="28"/>
                  </a:lnTo>
                  <a:lnTo>
                    <a:pt x="183" y="24"/>
                  </a:lnTo>
                  <a:lnTo>
                    <a:pt x="196" y="19"/>
                  </a:lnTo>
                  <a:lnTo>
                    <a:pt x="208" y="13"/>
                  </a:lnTo>
                  <a:lnTo>
                    <a:pt x="216" y="9"/>
                  </a:lnTo>
                  <a:lnTo>
                    <a:pt x="214" y="9"/>
                  </a:lnTo>
                  <a:lnTo>
                    <a:pt x="216" y="9"/>
                  </a:lnTo>
                  <a:lnTo>
                    <a:pt x="219" y="6"/>
                  </a:lnTo>
                  <a:lnTo>
                    <a:pt x="219" y="2"/>
                  </a:lnTo>
                  <a:lnTo>
                    <a:pt x="215" y="0"/>
                  </a:lnTo>
                  <a:lnTo>
                    <a:pt x="212" y="0"/>
                  </a:lnTo>
                  <a:lnTo>
                    <a:pt x="21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02" name="Freeform 1434"/>
            <p:cNvSpPr>
              <a:spLocks/>
            </p:cNvSpPr>
            <p:nvPr/>
          </p:nvSpPr>
          <p:spPr bwMode="auto">
            <a:xfrm>
              <a:off x="2910" y="3475"/>
              <a:ext cx="127" cy="12"/>
            </a:xfrm>
            <a:custGeom>
              <a:avLst/>
              <a:gdLst>
                <a:gd name="T0" fmla="*/ 372 w 379"/>
                <a:gd name="T1" fmla="*/ 22 h 35"/>
                <a:gd name="T2" fmla="*/ 374 w 379"/>
                <a:gd name="T3" fmla="*/ 22 h 35"/>
                <a:gd name="T4" fmla="*/ 359 w 379"/>
                <a:gd name="T5" fmla="*/ 24 h 35"/>
                <a:gd name="T6" fmla="*/ 341 w 379"/>
                <a:gd name="T7" fmla="*/ 24 h 35"/>
                <a:gd name="T8" fmla="*/ 319 w 379"/>
                <a:gd name="T9" fmla="*/ 24 h 35"/>
                <a:gd name="T10" fmla="*/ 294 w 379"/>
                <a:gd name="T11" fmla="*/ 24 h 35"/>
                <a:gd name="T12" fmla="*/ 268 w 379"/>
                <a:gd name="T13" fmla="*/ 22 h 35"/>
                <a:gd name="T14" fmla="*/ 239 w 379"/>
                <a:gd name="T15" fmla="*/ 21 h 35"/>
                <a:gd name="T16" fmla="*/ 211 w 379"/>
                <a:gd name="T17" fmla="*/ 19 h 35"/>
                <a:gd name="T18" fmla="*/ 181 w 379"/>
                <a:gd name="T19" fmla="*/ 17 h 35"/>
                <a:gd name="T20" fmla="*/ 152 w 379"/>
                <a:gd name="T21" fmla="*/ 14 h 35"/>
                <a:gd name="T22" fmla="*/ 124 w 379"/>
                <a:gd name="T23" fmla="*/ 12 h 35"/>
                <a:gd name="T24" fmla="*/ 96 w 379"/>
                <a:gd name="T25" fmla="*/ 10 h 35"/>
                <a:gd name="T26" fmla="*/ 71 w 379"/>
                <a:gd name="T27" fmla="*/ 8 h 35"/>
                <a:gd name="T28" fmla="*/ 48 w 379"/>
                <a:gd name="T29" fmla="*/ 5 h 35"/>
                <a:gd name="T30" fmla="*/ 29 w 379"/>
                <a:gd name="T31" fmla="*/ 3 h 35"/>
                <a:gd name="T32" fmla="*/ 11 w 379"/>
                <a:gd name="T33" fmla="*/ 1 h 35"/>
                <a:gd name="T34" fmla="*/ 0 w 379"/>
                <a:gd name="T35" fmla="*/ 0 h 35"/>
                <a:gd name="T36" fmla="*/ 0 w 379"/>
                <a:gd name="T37" fmla="*/ 9 h 35"/>
                <a:gd name="T38" fmla="*/ 11 w 379"/>
                <a:gd name="T39" fmla="*/ 10 h 35"/>
                <a:gd name="T40" fmla="*/ 29 w 379"/>
                <a:gd name="T41" fmla="*/ 12 h 35"/>
                <a:gd name="T42" fmla="*/ 48 w 379"/>
                <a:gd name="T43" fmla="*/ 14 h 35"/>
                <a:gd name="T44" fmla="*/ 71 w 379"/>
                <a:gd name="T45" fmla="*/ 17 h 35"/>
                <a:gd name="T46" fmla="*/ 96 w 379"/>
                <a:gd name="T47" fmla="*/ 19 h 35"/>
                <a:gd name="T48" fmla="*/ 124 w 379"/>
                <a:gd name="T49" fmla="*/ 21 h 35"/>
                <a:gd name="T50" fmla="*/ 152 w 379"/>
                <a:gd name="T51" fmla="*/ 24 h 35"/>
                <a:gd name="T52" fmla="*/ 181 w 379"/>
                <a:gd name="T53" fmla="*/ 26 h 35"/>
                <a:gd name="T54" fmla="*/ 211 w 379"/>
                <a:gd name="T55" fmla="*/ 28 h 35"/>
                <a:gd name="T56" fmla="*/ 239 w 379"/>
                <a:gd name="T57" fmla="*/ 30 h 35"/>
                <a:gd name="T58" fmla="*/ 268 w 379"/>
                <a:gd name="T59" fmla="*/ 32 h 35"/>
                <a:gd name="T60" fmla="*/ 294 w 379"/>
                <a:gd name="T61" fmla="*/ 33 h 35"/>
                <a:gd name="T62" fmla="*/ 319 w 379"/>
                <a:gd name="T63" fmla="*/ 35 h 35"/>
                <a:gd name="T64" fmla="*/ 341 w 379"/>
                <a:gd name="T65" fmla="*/ 35 h 35"/>
                <a:gd name="T66" fmla="*/ 359 w 379"/>
                <a:gd name="T67" fmla="*/ 33 h 35"/>
                <a:gd name="T68" fmla="*/ 374 w 379"/>
                <a:gd name="T69" fmla="*/ 32 h 35"/>
                <a:gd name="T70" fmla="*/ 377 w 379"/>
                <a:gd name="T71" fmla="*/ 32 h 35"/>
                <a:gd name="T72" fmla="*/ 374 w 379"/>
                <a:gd name="T73" fmla="*/ 32 h 35"/>
                <a:gd name="T74" fmla="*/ 378 w 379"/>
                <a:gd name="T75" fmla="*/ 30 h 35"/>
                <a:gd name="T76" fmla="*/ 379 w 379"/>
                <a:gd name="T77" fmla="*/ 27 h 35"/>
                <a:gd name="T78" fmla="*/ 378 w 379"/>
                <a:gd name="T79" fmla="*/ 24 h 35"/>
                <a:gd name="T80" fmla="*/ 374 w 379"/>
                <a:gd name="T81" fmla="*/ 22 h 35"/>
                <a:gd name="T82" fmla="*/ 372 w 379"/>
                <a:gd name="T83" fmla="*/ 2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79" h="35">
                  <a:moveTo>
                    <a:pt x="372" y="22"/>
                  </a:moveTo>
                  <a:lnTo>
                    <a:pt x="374" y="22"/>
                  </a:lnTo>
                  <a:lnTo>
                    <a:pt x="359" y="24"/>
                  </a:lnTo>
                  <a:lnTo>
                    <a:pt x="341" y="24"/>
                  </a:lnTo>
                  <a:lnTo>
                    <a:pt x="319" y="24"/>
                  </a:lnTo>
                  <a:lnTo>
                    <a:pt x="294" y="24"/>
                  </a:lnTo>
                  <a:lnTo>
                    <a:pt x="268" y="22"/>
                  </a:lnTo>
                  <a:lnTo>
                    <a:pt x="239" y="21"/>
                  </a:lnTo>
                  <a:lnTo>
                    <a:pt x="211" y="19"/>
                  </a:lnTo>
                  <a:lnTo>
                    <a:pt x="181" y="17"/>
                  </a:lnTo>
                  <a:lnTo>
                    <a:pt x="152" y="14"/>
                  </a:lnTo>
                  <a:lnTo>
                    <a:pt x="124" y="12"/>
                  </a:lnTo>
                  <a:lnTo>
                    <a:pt x="96" y="10"/>
                  </a:lnTo>
                  <a:lnTo>
                    <a:pt x="71" y="8"/>
                  </a:lnTo>
                  <a:lnTo>
                    <a:pt x="48" y="5"/>
                  </a:lnTo>
                  <a:lnTo>
                    <a:pt x="29" y="3"/>
                  </a:lnTo>
                  <a:lnTo>
                    <a:pt x="11" y="1"/>
                  </a:lnTo>
                  <a:lnTo>
                    <a:pt x="0" y="0"/>
                  </a:lnTo>
                  <a:lnTo>
                    <a:pt x="0" y="9"/>
                  </a:lnTo>
                  <a:lnTo>
                    <a:pt x="11" y="10"/>
                  </a:lnTo>
                  <a:lnTo>
                    <a:pt x="29" y="12"/>
                  </a:lnTo>
                  <a:lnTo>
                    <a:pt x="48" y="14"/>
                  </a:lnTo>
                  <a:lnTo>
                    <a:pt x="71" y="17"/>
                  </a:lnTo>
                  <a:lnTo>
                    <a:pt x="96" y="19"/>
                  </a:lnTo>
                  <a:lnTo>
                    <a:pt x="124" y="21"/>
                  </a:lnTo>
                  <a:lnTo>
                    <a:pt x="152" y="24"/>
                  </a:lnTo>
                  <a:lnTo>
                    <a:pt x="181" y="26"/>
                  </a:lnTo>
                  <a:lnTo>
                    <a:pt x="211" y="28"/>
                  </a:lnTo>
                  <a:lnTo>
                    <a:pt x="239" y="30"/>
                  </a:lnTo>
                  <a:lnTo>
                    <a:pt x="268" y="32"/>
                  </a:lnTo>
                  <a:lnTo>
                    <a:pt x="294" y="33"/>
                  </a:lnTo>
                  <a:lnTo>
                    <a:pt x="319" y="35"/>
                  </a:lnTo>
                  <a:lnTo>
                    <a:pt x="341" y="35"/>
                  </a:lnTo>
                  <a:lnTo>
                    <a:pt x="359" y="33"/>
                  </a:lnTo>
                  <a:lnTo>
                    <a:pt x="374" y="32"/>
                  </a:lnTo>
                  <a:lnTo>
                    <a:pt x="377" y="32"/>
                  </a:lnTo>
                  <a:lnTo>
                    <a:pt x="374" y="32"/>
                  </a:lnTo>
                  <a:lnTo>
                    <a:pt x="378" y="30"/>
                  </a:lnTo>
                  <a:lnTo>
                    <a:pt x="379" y="27"/>
                  </a:lnTo>
                  <a:lnTo>
                    <a:pt x="378" y="24"/>
                  </a:lnTo>
                  <a:lnTo>
                    <a:pt x="374" y="22"/>
                  </a:lnTo>
                  <a:lnTo>
                    <a:pt x="372" y="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03" name="Freeform 1435"/>
            <p:cNvSpPr>
              <a:spLocks/>
            </p:cNvSpPr>
            <p:nvPr/>
          </p:nvSpPr>
          <p:spPr bwMode="auto">
            <a:xfrm>
              <a:off x="3034" y="3453"/>
              <a:ext cx="57" cy="33"/>
            </a:xfrm>
            <a:custGeom>
              <a:avLst/>
              <a:gdLst>
                <a:gd name="T0" fmla="*/ 171 w 171"/>
                <a:gd name="T1" fmla="*/ 0 h 100"/>
                <a:gd name="T2" fmla="*/ 171 w 171"/>
                <a:gd name="T3" fmla="*/ 0 h 100"/>
                <a:gd name="T4" fmla="*/ 157 w 171"/>
                <a:gd name="T5" fmla="*/ 3 h 100"/>
                <a:gd name="T6" fmla="*/ 137 w 171"/>
                <a:gd name="T7" fmla="*/ 13 h 100"/>
                <a:gd name="T8" fmla="*/ 116 w 171"/>
                <a:gd name="T9" fmla="*/ 24 h 100"/>
                <a:gd name="T10" fmla="*/ 93 w 171"/>
                <a:gd name="T11" fmla="*/ 38 h 100"/>
                <a:gd name="T12" fmla="*/ 68 w 171"/>
                <a:gd name="T13" fmla="*/ 53 h 100"/>
                <a:gd name="T14" fmla="*/ 42 w 171"/>
                <a:gd name="T15" fmla="*/ 68 h 100"/>
                <a:gd name="T16" fmla="*/ 19 w 171"/>
                <a:gd name="T17" fmla="*/ 80 h 100"/>
                <a:gd name="T18" fmla="*/ 0 w 171"/>
                <a:gd name="T19" fmla="*/ 90 h 100"/>
                <a:gd name="T20" fmla="*/ 5 w 171"/>
                <a:gd name="T21" fmla="*/ 100 h 100"/>
                <a:gd name="T22" fmla="*/ 24 w 171"/>
                <a:gd name="T23" fmla="*/ 89 h 100"/>
                <a:gd name="T24" fmla="*/ 47 w 171"/>
                <a:gd name="T25" fmla="*/ 77 h 100"/>
                <a:gd name="T26" fmla="*/ 72 w 171"/>
                <a:gd name="T27" fmla="*/ 62 h 100"/>
                <a:gd name="T28" fmla="*/ 97 w 171"/>
                <a:gd name="T29" fmla="*/ 47 h 100"/>
                <a:gd name="T30" fmla="*/ 120 w 171"/>
                <a:gd name="T31" fmla="*/ 33 h 100"/>
                <a:gd name="T32" fmla="*/ 142 w 171"/>
                <a:gd name="T33" fmla="*/ 22 h 100"/>
                <a:gd name="T34" fmla="*/ 159 w 171"/>
                <a:gd name="T35" fmla="*/ 13 h 100"/>
                <a:gd name="T36" fmla="*/ 171 w 171"/>
                <a:gd name="T37" fmla="*/ 9 h 100"/>
                <a:gd name="T38" fmla="*/ 171 w 171"/>
                <a:gd name="T39" fmla="*/ 9 h 100"/>
                <a:gd name="T40" fmla="*/ 171 w 171"/>
                <a:gd name="T41"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1" h="100">
                  <a:moveTo>
                    <a:pt x="171" y="0"/>
                  </a:moveTo>
                  <a:lnTo>
                    <a:pt x="171" y="0"/>
                  </a:lnTo>
                  <a:lnTo>
                    <a:pt x="157" y="3"/>
                  </a:lnTo>
                  <a:lnTo>
                    <a:pt x="137" y="13"/>
                  </a:lnTo>
                  <a:lnTo>
                    <a:pt x="116" y="24"/>
                  </a:lnTo>
                  <a:lnTo>
                    <a:pt x="93" y="38"/>
                  </a:lnTo>
                  <a:lnTo>
                    <a:pt x="68" y="53"/>
                  </a:lnTo>
                  <a:lnTo>
                    <a:pt x="42" y="68"/>
                  </a:lnTo>
                  <a:lnTo>
                    <a:pt x="19" y="80"/>
                  </a:lnTo>
                  <a:lnTo>
                    <a:pt x="0" y="90"/>
                  </a:lnTo>
                  <a:lnTo>
                    <a:pt x="5" y="100"/>
                  </a:lnTo>
                  <a:lnTo>
                    <a:pt x="24" y="89"/>
                  </a:lnTo>
                  <a:lnTo>
                    <a:pt x="47" y="77"/>
                  </a:lnTo>
                  <a:lnTo>
                    <a:pt x="72" y="62"/>
                  </a:lnTo>
                  <a:lnTo>
                    <a:pt x="97" y="47"/>
                  </a:lnTo>
                  <a:lnTo>
                    <a:pt x="120" y="33"/>
                  </a:lnTo>
                  <a:lnTo>
                    <a:pt x="142" y="22"/>
                  </a:lnTo>
                  <a:lnTo>
                    <a:pt x="159" y="13"/>
                  </a:lnTo>
                  <a:lnTo>
                    <a:pt x="171" y="9"/>
                  </a:lnTo>
                  <a:lnTo>
                    <a:pt x="171" y="9"/>
                  </a:lnTo>
                  <a:lnTo>
                    <a:pt x="17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04" name="Freeform 1436"/>
            <p:cNvSpPr>
              <a:spLocks/>
            </p:cNvSpPr>
            <p:nvPr/>
          </p:nvSpPr>
          <p:spPr bwMode="auto">
            <a:xfrm>
              <a:off x="3091" y="3402"/>
              <a:ext cx="74" cy="54"/>
            </a:xfrm>
            <a:custGeom>
              <a:avLst/>
              <a:gdLst>
                <a:gd name="T0" fmla="*/ 215 w 220"/>
                <a:gd name="T1" fmla="*/ 0 h 160"/>
                <a:gd name="T2" fmla="*/ 211 w 220"/>
                <a:gd name="T3" fmla="*/ 2 h 160"/>
                <a:gd name="T4" fmla="*/ 209 w 220"/>
                <a:gd name="T5" fmla="*/ 6 h 160"/>
                <a:gd name="T6" fmla="*/ 201 w 220"/>
                <a:gd name="T7" fmla="*/ 12 h 160"/>
                <a:gd name="T8" fmla="*/ 191 w 220"/>
                <a:gd name="T9" fmla="*/ 20 h 160"/>
                <a:gd name="T10" fmla="*/ 178 w 220"/>
                <a:gd name="T11" fmla="*/ 31 h 160"/>
                <a:gd name="T12" fmla="*/ 164 w 220"/>
                <a:gd name="T13" fmla="*/ 42 h 160"/>
                <a:gd name="T14" fmla="*/ 147 w 220"/>
                <a:gd name="T15" fmla="*/ 54 h 160"/>
                <a:gd name="T16" fmla="*/ 129 w 220"/>
                <a:gd name="T17" fmla="*/ 67 h 160"/>
                <a:gd name="T18" fmla="*/ 111 w 220"/>
                <a:gd name="T19" fmla="*/ 80 h 160"/>
                <a:gd name="T20" fmla="*/ 92 w 220"/>
                <a:gd name="T21" fmla="*/ 94 h 160"/>
                <a:gd name="T22" fmla="*/ 74 w 220"/>
                <a:gd name="T23" fmla="*/ 106 h 160"/>
                <a:gd name="T24" fmla="*/ 57 w 220"/>
                <a:gd name="T25" fmla="*/ 118 h 160"/>
                <a:gd name="T26" fmla="*/ 41 w 220"/>
                <a:gd name="T27" fmla="*/ 128 h 160"/>
                <a:gd name="T28" fmla="*/ 26 w 220"/>
                <a:gd name="T29" fmla="*/ 137 h 160"/>
                <a:gd name="T30" fmla="*/ 13 w 220"/>
                <a:gd name="T31" fmla="*/ 144 h 160"/>
                <a:gd name="T32" fmla="*/ 5 w 220"/>
                <a:gd name="T33" fmla="*/ 149 h 160"/>
                <a:gd name="T34" fmla="*/ 0 w 220"/>
                <a:gd name="T35" fmla="*/ 151 h 160"/>
                <a:gd name="T36" fmla="*/ 0 w 220"/>
                <a:gd name="T37" fmla="*/ 160 h 160"/>
                <a:gd name="T38" fmla="*/ 8 w 220"/>
                <a:gd name="T39" fmla="*/ 158 h 160"/>
                <a:gd name="T40" fmla="*/ 18 w 220"/>
                <a:gd name="T41" fmla="*/ 153 h 160"/>
                <a:gd name="T42" fmla="*/ 30 w 220"/>
                <a:gd name="T43" fmla="*/ 146 h 160"/>
                <a:gd name="T44" fmla="*/ 45 w 220"/>
                <a:gd name="T45" fmla="*/ 137 h 160"/>
                <a:gd name="T46" fmla="*/ 61 w 220"/>
                <a:gd name="T47" fmla="*/ 127 h 160"/>
                <a:gd name="T48" fmla="*/ 79 w 220"/>
                <a:gd name="T49" fmla="*/ 115 h 160"/>
                <a:gd name="T50" fmla="*/ 97 w 220"/>
                <a:gd name="T51" fmla="*/ 103 h 160"/>
                <a:gd name="T52" fmla="*/ 115 w 220"/>
                <a:gd name="T53" fmla="*/ 89 h 160"/>
                <a:gd name="T54" fmla="*/ 133 w 220"/>
                <a:gd name="T55" fmla="*/ 77 h 160"/>
                <a:gd name="T56" fmla="*/ 152 w 220"/>
                <a:gd name="T57" fmla="*/ 63 h 160"/>
                <a:gd name="T58" fmla="*/ 169 w 220"/>
                <a:gd name="T59" fmla="*/ 49 h 160"/>
                <a:gd name="T60" fmla="*/ 185 w 220"/>
                <a:gd name="T61" fmla="*/ 38 h 160"/>
                <a:gd name="T62" fmla="*/ 198 w 220"/>
                <a:gd name="T63" fmla="*/ 27 h 160"/>
                <a:gd name="T64" fmla="*/ 208 w 220"/>
                <a:gd name="T65" fmla="*/ 19 h 160"/>
                <a:gd name="T66" fmla="*/ 216 w 220"/>
                <a:gd name="T67" fmla="*/ 12 h 160"/>
                <a:gd name="T68" fmla="*/ 220 w 220"/>
                <a:gd name="T69" fmla="*/ 7 h 160"/>
                <a:gd name="T70" fmla="*/ 217 w 220"/>
                <a:gd name="T71" fmla="*/ 9 h 160"/>
                <a:gd name="T72" fmla="*/ 220 w 220"/>
                <a:gd name="T73" fmla="*/ 7 h 160"/>
                <a:gd name="T74" fmla="*/ 220 w 220"/>
                <a:gd name="T75" fmla="*/ 3 h 160"/>
                <a:gd name="T76" fmla="*/ 218 w 220"/>
                <a:gd name="T77" fmla="*/ 0 h 160"/>
                <a:gd name="T78" fmla="*/ 214 w 220"/>
                <a:gd name="T79" fmla="*/ 0 h 160"/>
                <a:gd name="T80" fmla="*/ 211 w 220"/>
                <a:gd name="T81" fmla="*/ 2 h 160"/>
                <a:gd name="T82" fmla="*/ 215 w 220"/>
                <a:gd name="T83"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0" h="160">
                  <a:moveTo>
                    <a:pt x="215" y="0"/>
                  </a:moveTo>
                  <a:lnTo>
                    <a:pt x="211" y="2"/>
                  </a:lnTo>
                  <a:lnTo>
                    <a:pt x="209" y="6"/>
                  </a:lnTo>
                  <a:lnTo>
                    <a:pt x="201" y="12"/>
                  </a:lnTo>
                  <a:lnTo>
                    <a:pt x="191" y="20"/>
                  </a:lnTo>
                  <a:lnTo>
                    <a:pt x="178" y="31"/>
                  </a:lnTo>
                  <a:lnTo>
                    <a:pt x="164" y="42"/>
                  </a:lnTo>
                  <a:lnTo>
                    <a:pt x="147" y="54"/>
                  </a:lnTo>
                  <a:lnTo>
                    <a:pt x="129" y="67"/>
                  </a:lnTo>
                  <a:lnTo>
                    <a:pt x="111" y="80"/>
                  </a:lnTo>
                  <a:lnTo>
                    <a:pt x="92" y="94"/>
                  </a:lnTo>
                  <a:lnTo>
                    <a:pt x="74" y="106"/>
                  </a:lnTo>
                  <a:lnTo>
                    <a:pt x="57" y="118"/>
                  </a:lnTo>
                  <a:lnTo>
                    <a:pt x="41" y="128"/>
                  </a:lnTo>
                  <a:lnTo>
                    <a:pt x="26" y="137"/>
                  </a:lnTo>
                  <a:lnTo>
                    <a:pt x="13" y="144"/>
                  </a:lnTo>
                  <a:lnTo>
                    <a:pt x="5" y="149"/>
                  </a:lnTo>
                  <a:lnTo>
                    <a:pt x="0" y="151"/>
                  </a:lnTo>
                  <a:lnTo>
                    <a:pt x="0" y="160"/>
                  </a:lnTo>
                  <a:lnTo>
                    <a:pt x="8" y="158"/>
                  </a:lnTo>
                  <a:lnTo>
                    <a:pt x="18" y="153"/>
                  </a:lnTo>
                  <a:lnTo>
                    <a:pt x="30" y="146"/>
                  </a:lnTo>
                  <a:lnTo>
                    <a:pt x="45" y="137"/>
                  </a:lnTo>
                  <a:lnTo>
                    <a:pt x="61" y="127"/>
                  </a:lnTo>
                  <a:lnTo>
                    <a:pt x="79" y="115"/>
                  </a:lnTo>
                  <a:lnTo>
                    <a:pt x="97" y="103"/>
                  </a:lnTo>
                  <a:lnTo>
                    <a:pt x="115" y="89"/>
                  </a:lnTo>
                  <a:lnTo>
                    <a:pt x="133" y="77"/>
                  </a:lnTo>
                  <a:lnTo>
                    <a:pt x="152" y="63"/>
                  </a:lnTo>
                  <a:lnTo>
                    <a:pt x="169" y="49"/>
                  </a:lnTo>
                  <a:lnTo>
                    <a:pt x="185" y="38"/>
                  </a:lnTo>
                  <a:lnTo>
                    <a:pt x="198" y="27"/>
                  </a:lnTo>
                  <a:lnTo>
                    <a:pt x="208" y="19"/>
                  </a:lnTo>
                  <a:lnTo>
                    <a:pt x="216" y="12"/>
                  </a:lnTo>
                  <a:lnTo>
                    <a:pt x="220" y="7"/>
                  </a:lnTo>
                  <a:lnTo>
                    <a:pt x="217" y="9"/>
                  </a:lnTo>
                  <a:lnTo>
                    <a:pt x="220" y="7"/>
                  </a:lnTo>
                  <a:lnTo>
                    <a:pt x="220" y="3"/>
                  </a:lnTo>
                  <a:lnTo>
                    <a:pt x="218" y="0"/>
                  </a:lnTo>
                  <a:lnTo>
                    <a:pt x="214" y="0"/>
                  </a:lnTo>
                  <a:lnTo>
                    <a:pt x="211" y="2"/>
                  </a:lnTo>
                  <a:lnTo>
                    <a:pt x="21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05" name="Freeform 1437"/>
            <p:cNvSpPr>
              <a:spLocks/>
            </p:cNvSpPr>
            <p:nvPr/>
          </p:nvSpPr>
          <p:spPr bwMode="auto">
            <a:xfrm>
              <a:off x="3163" y="3386"/>
              <a:ext cx="74" cy="19"/>
            </a:xfrm>
            <a:custGeom>
              <a:avLst/>
              <a:gdLst>
                <a:gd name="T0" fmla="*/ 223 w 223"/>
                <a:gd name="T1" fmla="*/ 0 h 57"/>
                <a:gd name="T2" fmla="*/ 223 w 223"/>
                <a:gd name="T3" fmla="*/ 0 h 57"/>
                <a:gd name="T4" fmla="*/ 218 w 223"/>
                <a:gd name="T5" fmla="*/ 1 h 57"/>
                <a:gd name="T6" fmla="*/ 210 w 223"/>
                <a:gd name="T7" fmla="*/ 2 h 57"/>
                <a:gd name="T8" fmla="*/ 200 w 223"/>
                <a:gd name="T9" fmla="*/ 4 h 57"/>
                <a:gd name="T10" fmla="*/ 186 w 223"/>
                <a:gd name="T11" fmla="*/ 7 h 57"/>
                <a:gd name="T12" fmla="*/ 173 w 223"/>
                <a:gd name="T13" fmla="*/ 10 h 57"/>
                <a:gd name="T14" fmla="*/ 158 w 223"/>
                <a:gd name="T15" fmla="*/ 13 h 57"/>
                <a:gd name="T16" fmla="*/ 142 w 223"/>
                <a:gd name="T17" fmla="*/ 17 h 57"/>
                <a:gd name="T18" fmla="*/ 124 w 223"/>
                <a:gd name="T19" fmla="*/ 20 h 57"/>
                <a:gd name="T20" fmla="*/ 106 w 223"/>
                <a:gd name="T21" fmla="*/ 24 h 57"/>
                <a:gd name="T22" fmla="*/ 89 w 223"/>
                <a:gd name="T23" fmla="*/ 28 h 57"/>
                <a:gd name="T24" fmla="*/ 72 w 223"/>
                <a:gd name="T25" fmla="*/ 32 h 57"/>
                <a:gd name="T26" fmla="*/ 55 w 223"/>
                <a:gd name="T27" fmla="*/ 35 h 57"/>
                <a:gd name="T28" fmla="*/ 39 w 223"/>
                <a:gd name="T29" fmla="*/ 39 h 57"/>
                <a:gd name="T30" fmla="*/ 24 w 223"/>
                <a:gd name="T31" fmla="*/ 42 h 57"/>
                <a:gd name="T32" fmla="*/ 11 w 223"/>
                <a:gd name="T33" fmla="*/ 46 h 57"/>
                <a:gd name="T34" fmla="*/ 0 w 223"/>
                <a:gd name="T35" fmla="*/ 48 h 57"/>
                <a:gd name="T36" fmla="*/ 2 w 223"/>
                <a:gd name="T37" fmla="*/ 57 h 57"/>
                <a:gd name="T38" fmla="*/ 13 w 223"/>
                <a:gd name="T39" fmla="*/ 55 h 57"/>
                <a:gd name="T40" fmla="*/ 26 w 223"/>
                <a:gd name="T41" fmla="*/ 51 h 57"/>
                <a:gd name="T42" fmla="*/ 41 w 223"/>
                <a:gd name="T43" fmla="*/ 48 h 57"/>
                <a:gd name="T44" fmla="*/ 57 w 223"/>
                <a:gd name="T45" fmla="*/ 44 h 57"/>
                <a:gd name="T46" fmla="*/ 72 w 223"/>
                <a:gd name="T47" fmla="*/ 41 h 57"/>
                <a:gd name="T48" fmla="*/ 91 w 223"/>
                <a:gd name="T49" fmla="*/ 38 h 57"/>
                <a:gd name="T50" fmla="*/ 108 w 223"/>
                <a:gd name="T51" fmla="*/ 33 h 57"/>
                <a:gd name="T52" fmla="*/ 124 w 223"/>
                <a:gd name="T53" fmla="*/ 30 h 57"/>
                <a:gd name="T54" fmla="*/ 142 w 223"/>
                <a:gd name="T55" fmla="*/ 26 h 57"/>
                <a:gd name="T56" fmla="*/ 160 w 223"/>
                <a:gd name="T57" fmla="*/ 23 h 57"/>
                <a:gd name="T58" fmla="*/ 175 w 223"/>
                <a:gd name="T59" fmla="*/ 19 h 57"/>
                <a:gd name="T60" fmla="*/ 189 w 223"/>
                <a:gd name="T61" fmla="*/ 16 h 57"/>
                <a:gd name="T62" fmla="*/ 200 w 223"/>
                <a:gd name="T63" fmla="*/ 13 h 57"/>
                <a:gd name="T64" fmla="*/ 210 w 223"/>
                <a:gd name="T65" fmla="*/ 11 h 57"/>
                <a:gd name="T66" fmla="*/ 218 w 223"/>
                <a:gd name="T67" fmla="*/ 10 h 57"/>
                <a:gd name="T68" fmla="*/ 223 w 223"/>
                <a:gd name="T69" fmla="*/ 9 h 57"/>
                <a:gd name="T70" fmla="*/ 223 w 223"/>
                <a:gd name="T71" fmla="*/ 9 h 57"/>
                <a:gd name="T72" fmla="*/ 223 w 223"/>
                <a:gd name="T7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57">
                  <a:moveTo>
                    <a:pt x="223" y="0"/>
                  </a:moveTo>
                  <a:lnTo>
                    <a:pt x="223" y="0"/>
                  </a:lnTo>
                  <a:lnTo>
                    <a:pt x="218" y="1"/>
                  </a:lnTo>
                  <a:lnTo>
                    <a:pt x="210" y="2"/>
                  </a:lnTo>
                  <a:lnTo>
                    <a:pt x="200" y="4"/>
                  </a:lnTo>
                  <a:lnTo>
                    <a:pt x="186" y="7"/>
                  </a:lnTo>
                  <a:lnTo>
                    <a:pt x="173" y="10"/>
                  </a:lnTo>
                  <a:lnTo>
                    <a:pt x="158" y="13"/>
                  </a:lnTo>
                  <a:lnTo>
                    <a:pt x="142" y="17"/>
                  </a:lnTo>
                  <a:lnTo>
                    <a:pt x="124" y="20"/>
                  </a:lnTo>
                  <a:lnTo>
                    <a:pt x="106" y="24"/>
                  </a:lnTo>
                  <a:lnTo>
                    <a:pt x="89" y="28"/>
                  </a:lnTo>
                  <a:lnTo>
                    <a:pt x="72" y="32"/>
                  </a:lnTo>
                  <a:lnTo>
                    <a:pt x="55" y="35"/>
                  </a:lnTo>
                  <a:lnTo>
                    <a:pt x="39" y="39"/>
                  </a:lnTo>
                  <a:lnTo>
                    <a:pt x="24" y="42"/>
                  </a:lnTo>
                  <a:lnTo>
                    <a:pt x="11" y="46"/>
                  </a:lnTo>
                  <a:lnTo>
                    <a:pt x="0" y="48"/>
                  </a:lnTo>
                  <a:lnTo>
                    <a:pt x="2" y="57"/>
                  </a:lnTo>
                  <a:lnTo>
                    <a:pt x="13" y="55"/>
                  </a:lnTo>
                  <a:lnTo>
                    <a:pt x="26" y="51"/>
                  </a:lnTo>
                  <a:lnTo>
                    <a:pt x="41" y="48"/>
                  </a:lnTo>
                  <a:lnTo>
                    <a:pt x="57" y="44"/>
                  </a:lnTo>
                  <a:lnTo>
                    <a:pt x="72" y="41"/>
                  </a:lnTo>
                  <a:lnTo>
                    <a:pt x="91" y="38"/>
                  </a:lnTo>
                  <a:lnTo>
                    <a:pt x="108" y="33"/>
                  </a:lnTo>
                  <a:lnTo>
                    <a:pt x="124" y="30"/>
                  </a:lnTo>
                  <a:lnTo>
                    <a:pt x="142" y="26"/>
                  </a:lnTo>
                  <a:lnTo>
                    <a:pt x="160" y="23"/>
                  </a:lnTo>
                  <a:lnTo>
                    <a:pt x="175" y="19"/>
                  </a:lnTo>
                  <a:lnTo>
                    <a:pt x="189" y="16"/>
                  </a:lnTo>
                  <a:lnTo>
                    <a:pt x="200" y="13"/>
                  </a:lnTo>
                  <a:lnTo>
                    <a:pt x="210" y="11"/>
                  </a:lnTo>
                  <a:lnTo>
                    <a:pt x="218" y="10"/>
                  </a:lnTo>
                  <a:lnTo>
                    <a:pt x="223" y="9"/>
                  </a:lnTo>
                  <a:lnTo>
                    <a:pt x="223" y="9"/>
                  </a:lnTo>
                  <a:lnTo>
                    <a:pt x="22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06" name="Freeform 1438"/>
            <p:cNvSpPr>
              <a:spLocks/>
            </p:cNvSpPr>
            <p:nvPr/>
          </p:nvSpPr>
          <p:spPr bwMode="auto">
            <a:xfrm>
              <a:off x="3237" y="3369"/>
              <a:ext cx="26" cy="20"/>
            </a:xfrm>
            <a:custGeom>
              <a:avLst/>
              <a:gdLst>
                <a:gd name="T0" fmla="*/ 69 w 77"/>
                <a:gd name="T1" fmla="*/ 8 h 62"/>
                <a:gd name="T2" fmla="*/ 69 w 77"/>
                <a:gd name="T3" fmla="*/ 1 h 62"/>
                <a:gd name="T4" fmla="*/ 61 w 77"/>
                <a:gd name="T5" fmla="*/ 8 h 62"/>
                <a:gd name="T6" fmla="*/ 51 w 77"/>
                <a:gd name="T7" fmla="*/ 16 h 62"/>
                <a:gd name="T8" fmla="*/ 42 w 77"/>
                <a:gd name="T9" fmla="*/ 24 h 62"/>
                <a:gd name="T10" fmla="*/ 32 w 77"/>
                <a:gd name="T11" fmla="*/ 32 h 62"/>
                <a:gd name="T12" fmla="*/ 23 w 77"/>
                <a:gd name="T13" fmla="*/ 40 h 62"/>
                <a:gd name="T14" fmla="*/ 14 w 77"/>
                <a:gd name="T15" fmla="*/ 46 h 62"/>
                <a:gd name="T16" fmla="*/ 7 w 77"/>
                <a:gd name="T17" fmla="*/ 50 h 62"/>
                <a:gd name="T18" fmla="*/ 0 w 77"/>
                <a:gd name="T19" fmla="*/ 53 h 62"/>
                <a:gd name="T20" fmla="*/ 0 w 77"/>
                <a:gd name="T21" fmla="*/ 62 h 62"/>
                <a:gd name="T22" fmla="*/ 9 w 77"/>
                <a:gd name="T23" fmla="*/ 60 h 62"/>
                <a:gd name="T24" fmla="*/ 18 w 77"/>
                <a:gd name="T25" fmla="*/ 55 h 62"/>
                <a:gd name="T26" fmla="*/ 30 w 77"/>
                <a:gd name="T27" fmla="*/ 47 h 62"/>
                <a:gd name="T28" fmla="*/ 39 w 77"/>
                <a:gd name="T29" fmla="*/ 39 h 62"/>
                <a:gd name="T30" fmla="*/ 49 w 77"/>
                <a:gd name="T31" fmla="*/ 31 h 62"/>
                <a:gd name="T32" fmla="*/ 58 w 77"/>
                <a:gd name="T33" fmla="*/ 23 h 62"/>
                <a:gd name="T34" fmla="*/ 67 w 77"/>
                <a:gd name="T35" fmla="*/ 15 h 62"/>
                <a:gd name="T36" fmla="*/ 75 w 77"/>
                <a:gd name="T37" fmla="*/ 8 h 62"/>
                <a:gd name="T38" fmla="*/ 75 w 77"/>
                <a:gd name="T39" fmla="*/ 1 h 62"/>
                <a:gd name="T40" fmla="*/ 75 w 77"/>
                <a:gd name="T41" fmla="*/ 8 h 62"/>
                <a:gd name="T42" fmla="*/ 77 w 77"/>
                <a:gd name="T43" fmla="*/ 5 h 62"/>
                <a:gd name="T44" fmla="*/ 75 w 77"/>
                <a:gd name="T45" fmla="*/ 1 h 62"/>
                <a:gd name="T46" fmla="*/ 72 w 77"/>
                <a:gd name="T47" fmla="*/ 0 h 62"/>
                <a:gd name="T48" fmla="*/ 69 w 77"/>
                <a:gd name="T49" fmla="*/ 1 h 62"/>
                <a:gd name="T50" fmla="*/ 69 w 77"/>
                <a:gd name="T51" fmla="*/ 8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7" h="62">
                  <a:moveTo>
                    <a:pt x="69" y="8"/>
                  </a:moveTo>
                  <a:lnTo>
                    <a:pt x="69" y="1"/>
                  </a:lnTo>
                  <a:lnTo>
                    <a:pt x="61" y="8"/>
                  </a:lnTo>
                  <a:lnTo>
                    <a:pt x="51" y="16"/>
                  </a:lnTo>
                  <a:lnTo>
                    <a:pt x="42" y="24"/>
                  </a:lnTo>
                  <a:lnTo>
                    <a:pt x="32" y="32"/>
                  </a:lnTo>
                  <a:lnTo>
                    <a:pt x="23" y="40"/>
                  </a:lnTo>
                  <a:lnTo>
                    <a:pt x="14" y="46"/>
                  </a:lnTo>
                  <a:lnTo>
                    <a:pt x="7" y="50"/>
                  </a:lnTo>
                  <a:lnTo>
                    <a:pt x="0" y="53"/>
                  </a:lnTo>
                  <a:lnTo>
                    <a:pt x="0" y="62"/>
                  </a:lnTo>
                  <a:lnTo>
                    <a:pt x="9" y="60"/>
                  </a:lnTo>
                  <a:lnTo>
                    <a:pt x="18" y="55"/>
                  </a:lnTo>
                  <a:lnTo>
                    <a:pt x="30" y="47"/>
                  </a:lnTo>
                  <a:lnTo>
                    <a:pt x="39" y="39"/>
                  </a:lnTo>
                  <a:lnTo>
                    <a:pt x="49" y="31"/>
                  </a:lnTo>
                  <a:lnTo>
                    <a:pt x="58" y="23"/>
                  </a:lnTo>
                  <a:lnTo>
                    <a:pt x="67" y="15"/>
                  </a:lnTo>
                  <a:lnTo>
                    <a:pt x="75" y="8"/>
                  </a:lnTo>
                  <a:lnTo>
                    <a:pt x="75" y="1"/>
                  </a:lnTo>
                  <a:lnTo>
                    <a:pt x="75" y="8"/>
                  </a:lnTo>
                  <a:lnTo>
                    <a:pt x="77" y="5"/>
                  </a:lnTo>
                  <a:lnTo>
                    <a:pt x="75" y="1"/>
                  </a:lnTo>
                  <a:lnTo>
                    <a:pt x="72" y="0"/>
                  </a:lnTo>
                  <a:lnTo>
                    <a:pt x="69" y="1"/>
                  </a:lnTo>
                  <a:lnTo>
                    <a:pt x="69"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07" name="Freeform 1439"/>
            <p:cNvSpPr>
              <a:spLocks/>
            </p:cNvSpPr>
            <p:nvPr/>
          </p:nvSpPr>
          <p:spPr bwMode="auto">
            <a:xfrm>
              <a:off x="3347" y="3303"/>
              <a:ext cx="157" cy="50"/>
            </a:xfrm>
            <a:custGeom>
              <a:avLst/>
              <a:gdLst>
                <a:gd name="T0" fmla="*/ 6 w 472"/>
                <a:gd name="T1" fmla="*/ 120 h 149"/>
                <a:gd name="T2" fmla="*/ 27 w 472"/>
                <a:gd name="T3" fmla="*/ 112 h 149"/>
                <a:gd name="T4" fmla="*/ 55 w 472"/>
                <a:gd name="T5" fmla="*/ 101 h 149"/>
                <a:gd name="T6" fmla="*/ 91 w 472"/>
                <a:gd name="T7" fmla="*/ 86 h 149"/>
                <a:gd name="T8" fmla="*/ 130 w 472"/>
                <a:gd name="T9" fmla="*/ 68 h 149"/>
                <a:gd name="T10" fmla="*/ 169 w 472"/>
                <a:gd name="T11" fmla="*/ 48 h 149"/>
                <a:gd name="T12" fmla="*/ 205 w 472"/>
                <a:gd name="T13" fmla="*/ 29 h 149"/>
                <a:gd name="T14" fmla="*/ 235 w 472"/>
                <a:gd name="T15" fmla="*/ 9 h 149"/>
                <a:gd name="T16" fmla="*/ 260 w 472"/>
                <a:gd name="T17" fmla="*/ 3 h 149"/>
                <a:gd name="T18" fmla="*/ 288 w 472"/>
                <a:gd name="T19" fmla="*/ 8 h 149"/>
                <a:gd name="T20" fmla="*/ 321 w 472"/>
                <a:gd name="T21" fmla="*/ 11 h 149"/>
                <a:gd name="T22" fmla="*/ 354 w 472"/>
                <a:gd name="T23" fmla="*/ 13 h 149"/>
                <a:gd name="T24" fmla="*/ 387 w 472"/>
                <a:gd name="T25" fmla="*/ 13 h 149"/>
                <a:gd name="T26" fmla="*/ 418 w 472"/>
                <a:gd name="T27" fmla="*/ 13 h 149"/>
                <a:gd name="T28" fmla="*/ 445 w 472"/>
                <a:gd name="T29" fmla="*/ 11 h 149"/>
                <a:gd name="T30" fmla="*/ 465 w 472"/>
                <a:gd name="T31" fmla="*/ 7 h 149"/>
                <a:gd name="T32" fmla="*/ 472 w 472"/>
                <a:gd name="T33" fmla="*/ 92 h 149"/>
                <a:gd name="T34" fmla="*/ 453 w 472"/>
                <a:gd name="T35" fmla="*/ 94 h 149"/>
                <a:gd name="T36" fmla="*/ 418 w 472"/>
                <a:gd name="T37" fmla="*/ 94 h 149"/>
                <a:gd name="T38" fmla="*/ 379 w 472"/>
                <a:gd name="T39" fmla="*/ 91 h 149"/>
                <a:gd name="T40" fmla="*/ 350 w 472"/>
                <a:gd name="T41" fmla="*/ 86 h 149"/>
                <a:gd name="T42" fmla="*/ 337 w 472"/>
                <a:gd name="T43" fmla="*/ 91 h 149"/>
                <a:gd name="T44" fmla="*/ 316 w 472"/>
                <a:gd name="T45" fmla="*/ 99 h 149"/>
                <a:gd name="T46" fmla="*/ 289 w 472"/>
                <a:gd name="T47" fmla="*/ 108 h 149"/>
                <a:gd name="T48" fmla="*/ 258 w 472"/>
                <a:gd name="T49" fmla="*/ 117 h 149"/>
                <a:gd name="T50" fmla="*/ 226 w 472"/>
                <a:gd name="T51" fmla="*/ 127 h 149"/>
                <a:gd name="T52" fmla="*/ 195 w 472"/>
                <a:gd name="T53" fmla="*/ 137 h 149"/>
                <a:gd name="T54" fmla="*/ 170 w 472"/>
                <a:gd name="T55" fmla="*/ 143 h 149"/>
                <a:gd name="T56" fmla="*/ 150 w 472"/>
                <a:gd name="T57" fmla="*/ 149 h 149"/>
                <a:gd name="T58" fmla="*/ 124 w 472"/>
                <a:gd name="T59" fmla="*/ 142 h 149"/>
                <a:gd name="T60" fmla="*/ 81 w 472"/>
                <a:gd name="T61" fmla="*/ 135 h 149"/>
                <a:gd name="T62" fmla="*/ 34 w 472"/>
                <a:gd name="T63" fmla="*/ 129 h 149"/>
                <a:gd name="T64" fmla="*/ 0 w 472"/>
                <a:gd name="T65" fmla="*/ 123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72" h="149">
                  <a:moveTo>
                    <a:pt x="0" y="123"/>
                  </a:moveTo>
                  <a:lnTo>
                    <a:pt x="6" y="120"/>
                  </a:lnTo>
                  <a:lnTo>
                    <a:pt x="15" y="117"/>
                  </a:lnTo>
                  <a:lnTo>
                    <a:pt x="27" y="112"/>
                  </a:lnTo>
                  <a:lnTo>
                    <a:pt x="40" y="108"/>
                  </a:lnTo>
                  <a:lnTo>
                    <a:pt x="55" y="101"/>
                  </a:lnTo>
                  <a:lnTo>
                    <a:pt x="73" y="94"/>
                  </a:lnTo>
                  <a:lnTo>
                    <a:pt x="91" y="86"/>
                  </a:lnTo>
                  <a:lnTo>
                    <a:pt x="110" y="77"/>
                  </a:lnTo>
                  <a:lnTo>
                    <a:pt x="130" y="68"/>
                  </a:lnTo>
                  <a:lnTo>
                    <a:pt x="149" y="59"/>
                  </a:lnTo>
                  <a:lnTo>
                    <a:pt x="169" y="48"/>
                  </a:lnTo>
                  <a:lnTo>
                    <a:pt x="187" y="39"/>
                  </a:lnTo>
                  <a:lnTo>
                    <a:pt x="205" y="29"/>
                  </a:lnTo>
                  <a:lnTo>
                    <a:pt x="221" y="19"/>
                  </a:lnTo>
                  <a:lnTo>
                    <a:pt x="235" y="9"/>
                  </a:lnTo>
                  <a:lnTo>
                    <a:pt x="248" y="0"/>
                  </a:lnTo>
                  <a:lnTo>
                    <a:pt x="260" y="3"/>
                  </a:lnTo>
                  <a:lnTo>
                    <a:pt x="274" y="6"/>
                  </a:lnTo>
                  <a:lnTo>
                    <a:pt x="288" y="8"/>
                  </a:lnTo>
                  <a:lnTo>
                    <a:pt x="304" y="9"/>
                  </a:lnTo>
                  <a:lnTo>
                    <a:pt x="321" y="11"/>
                  </a:lnTo>
                  <a:lnTo>
                    <a:pt x="337" y="12"/>
                  </a:lnTo>
                  <a:lnTo>
                    <a:pt x="354" y="13"/>
                  </a:lnTo>
                  <a:lnTo>
                    <a:pt x="371" y="13"/>
                  </a:lnTo>
                  <a:lnTo>
                    <a:pt x="387" y="13"/>
                  </a:lnTo>
                  <a:lnTo>
                    <a:pt x="403" y="13"/>
                  </a:lnTo>
                  <a:lnTo>
                    <a:pt x="418" y="13"/>
                  </a:lnTo>
                  <a:lnTo>
                    <a:pt x="432" y="12"/>
                  </a:lnTo>
                  <a:lnTo>
                    <a:pt x="445" y="11"/>
                  </a:lnTo>
                  <a:lnTo>
                    <a:pt x="456" y="9"/>
                  </a:lnTo>
                  <a:lnTo>
                    <a:pt x="465" y="7"/>
                  </a:lnTo>
                  <a:lnTo>
                    <a:pt x="472" y="5"/>
                  </a:lnTo>
                  <a:lnTo>
                    <a:pt x="472" y="92"/>
                  </a:lnTo>
                  <a:lnTo>
                    <a:pt x="465" y="93"/>
                  </a:lnTo>
                  <a:lnTo>
                    <a:pt x="453" y="94"/>
                  </a:lnTo>
                  <a:lnTo>
                    <a:pt x="437" y="94"/>
                  </a:lnTo>
                  <a:lnTo>
                    <a:pt x="418" y="94"/>
                  </a:lnTo>
                  <a:lnTo>
                    <a:pt x="399" y="93"/>
                  </a:lnTo>
                  <a:lnTo>
                    <a:pt x="379" y="91"/>
                  </a:lnTo>
                  <a:lnTo>
                    <a:pt x="363" y="88"/>
                  </a:lnTo>
                  <a:lnTo>
                    <a:pt x="350" y="86"/>
                  </a:lnTo>
                  <a:lnTo>
                    <a:pt x="345" y="88"/>
                  </a:lnTo>
                  <a:lnTo>
                    <a:pt x="337" y="91"/>
                  </a:lnTo>
                  <a:lnTo>
                    <a:pt x="328" y="94"/>
                  </a:lnTo>
                  <a:lnTo>
                    <a:pt x="316" y="99"/>
                  </a:lnTo>
                  <a:lnTo>
                    <a:pt x="303" y="102"/>
                  </a:lnTo>
                  <a:lnTo>
                    <a:pt x="289" y="108"/>
                  </a:lnTo>
                  <a:lnTo>
                    <a:pt x="274" y="112"/>
                  </a:lnTo>
                  <a:lnTo>
                    <a:pt x="258" y="117"/>
                  </a:lnTo>
                  <a:lnTo>
                    <a:pt x="242" y="122"/>
                  </a:lnTo>
                  <a:lnTo>
                    <a:pt x="226" y="127"/>
                  </a:lnTo>
                  <a:lnTo>
                    <a:pt x="210" y="132"/>
                  </a:lnTo>
                  <a:lnTo>
                    <a:pt x="195" y="137"/>
                  </a:lnTo>
                  <a:lnTo>
                    <a:pt x="181" y="140"/>
                  </a:lnTo>
                  <a:lnTo>
                    <a:pt x="170" y="143"/>
                  </a:lnTo>
                  <a:lnTo>
                    <a:pt x="158" y="147"/>
                  </a:lnTo>
                  <a:lnTo>
                    <a:pt x="150" y="149"/>
                  </a:lnTo>
                  <a:lnTo>
                    <a:pt x="140" y="146"/>
                  </a:lnTo>
                  <a:lnTo>
                    <a:pt x="124" y="142"/>
                  </a:lnTo>
                  <a:lnTo>
                    <a:pt x="103" y="139"/>
                  </a:lnTo>
                  <a:lnTo>
                    <a:pt x="81" y="135"/>
                  </a:lnTo>
                  <a:lnTo>
                    <a:pt x="57" y="132"/>
                  </a:lnTo>
                  <a:lnTo>
                    <a:pt x="34" y="129"/>
                  </a:lnTo>
                  <a:lnTo>
                    <a:pt x="15" y="126"/>
                  </a:lnTo>
                  <a:lnTo>
                    <a:pt x="0" y="123"/>
                  </a:lnTo>
                  <a:close/>
                </a:path>
              </a:pathLst>
            </a:custGeom>
            <a:solidFill>
              <a:srgbClr val="006666"/>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08" name="Freeform 1440"/>
            <p:cNvSpPr>
              <a:spLocks/>
            </p:cNvSpPr>
            <p:nvPr/>
          </p:nvSpPr>
          <p:spPr bwMode="auto">
            <a:xfrm>
              <a:off x="3346" y="3302"/>
              <a:ext cx="85" cy="44"/>
            </a:xfrm>
            <a:custGeom>
              <a:avLst/>
              <a:gdLst>
                <a:gd name="T0" fmla="*/ 250 w 253"/>
                <a:gd name="T1" fmla="*/ 0 h 131"/>
                <a:gd name="T2" fmla="*/ 245 w 253"/>
                <a:gd name="T3" fmla="*/ 1 h 131"/>
                <a:gd name="T4" fmla="*/ 234 w 253"/>
                <a:gd name="T5" fmla="*/ 9 h 131"/>
                <a:gd name="T6" fmla="*/ 220 w 253"/>
                <a:gd name="T7" fmla="*/ 18 h 131"/>
                <a:gd name="T8" fmla="*/ 204 w 253"/>
                <a:gd name="T9" fmla="*/ 28 h 131"/>
                <a:gd name="T10" fmla="*/ 186 w 253"/>
                <a:gd name="T11" fmla="*/ 39 h 131"/>
                <a:gd name="T12" fmla="*/ 167 w 253"/>
                <a:gd name="T13" fmla="*/ 48 h 131"/>
                <a:gd name="T14" fmla="*/ 148 w 253"/>
                <a:gd name="T15" fmla="*/ 58 h 131"/>
                <a:gd name="T16" fmla="*/ 128 w 253"/>
                <a:gd name="T17" fmla="*/ 67 h 131"/>
                <a:gd name="T18" fmla="*/ 109 w 253"/>
                <a:gd name="T19" fmla="*/ 76 h 131"/>
                <a:gd name="T20" fmla="*/ 90 w 253"/>
                <a:gd name="T21" fmla="*/ 86 h 131"/>
                <a:gd name="T22" fmla="*/ 72 w 253"/>
                <a:gd name="T23" fmla="*/ 94 h 131"/>
                <a:gd name="T24" fmla="*/ 55 w 253"/>
                <a:gd name="T25" fmla="*/ 100 h 131"/>
                <a:gd name="T26" fmla="*/ 40 w 253"/>
                <a:gd name="T27" fmla="*/ 107 h 131"/>
                <a:gd name="T28" fmla="*/ 27 w 253"/>
                <a:gd name="T29" fmla="*/ 112 h 131"/>
                <a:gd name="T30" fmla="*/ 15 w 253"/>
                <a:gd name="T31" fmla="*/ 116 h 131"/>
                <a:gd name="T32" fmla="*/ 6 w 253"/>
                <a:gd name="T33" fmla="*/ 120 h 131"/>
                <a:gd name="T34" fmla="*/ 0 w 253"/>
                <a:gd name="T35" fmla="*/ 122 h 131"/>
                <a:gd name="T36" fmla="*/ 3 w 253"/>
                <a:gd name="T37" fmla="*/ 131 h 131"/>
                <a:gd name="T38" fmla="*/ 8 w 253"/>
                <a:gd name="T39" fmla="*/ 129 h 131"/>
                <a:gd name="T40" fmla="*/ 17 w 253"/>
                <a:gd name="T41" fmla="*/ 126 h 131"/>
                <a:gd name="T42" fmla="*/ 29 w 253"/>
                <a:gd name="T43" fmla="*/ 121 h 131"/>
                <a:gd name="T44" fmla="*/ 43 w 253"/>
                <a:gd name="T45" fmla="*/ 116 h 131"/>
                <a:gd name="T46" fmla="*/ 58 w 253"/>
                <a:gd name="T47" fmla="*/ 110 h 131"/>
                <a:gd name="T48" fmla="*/ 75 w 253"/>
                <a:gd name="T49" fmla="*/ 103 h 131"/>
                <a:gd name="T50" fmla="*/ 94 w 253"/>
                <a:gd name="T51" fmla="*/ 95 h 131"/>
                <a:gd name="T52" fmla="*/ 114 w 253"/>
                <a:gd name="T53" fmla="*/ 86 h 131"/>
                <a:gd name="T54" fmla="*/ 133 w 253"/>
                <a:gd name="T55" fmla="*/ 76 h 131"/>
                <a:gd name="T56" fmla="*/ 153 w 253"/>
                <a:gd name="T57" fmla="*/ 67 h 131"/>
                <a:gd name="T58" fmla="*/ 172 w 253"/>
                <a:gd name="T59" fmla="*/ 57 h 131"/>
                <a:gd name="T60" fmla="*/ 190 w 253"/>
                <a:gd name="T61" fmla="*/ 48 h 131"/>
                <a:gd name="T62" fmla="*/ 209 w 253"/>
                <a:gd name="T63" fmla="*/ 37 h 131"/>
                <a:gd name="T64" fmla="*/ 225 w 253"/>
                <a:gd name="T65" fmla="*/ 27 h 131"/>
                <a:gd name="T66" fmla="*/ 238 w 253"/>
                <a:gd name="T67" fmla="*/ 18 h 131"/>
                <a:gd name="T68" fmla="*/ 252 w 253"/>
                <a:gd name="T69" fmla="*/ 8 h 131"/>
                <a:gd name="T70" fmla="*/ 248 w 253"/>
                <a:gd name="T71" fmla="*/ 9 h 131"/>
                <a:gd name="T72" fmla="*/ 252 w 253"/>
                <a:gd name="T73" fmla="*/ 8 h 131"/>
                <a:gd name="T74" fmla="*/ 253 w 253"/>
                <a:gd name="T75" fmla="*/ 4 h 131"/>
                <a:gd name="T76" fmla="*/ 252 w 253"/>
                <a:gd name="T77" fmla="*/ 1 h 131"/>
                <a:gd name="T78" fmla="*/ 249 w 253"/>
                <a:gd name="T79" fmla="*/ 0 h 131"/>
                <a:gd name="T80" fmla="*/ 245 w 253"/>
                <a:gd name="T81" fmla="*/ 1 h 131"/>
                <a:gd name="T82" fmla="*/ 250 w 253"/>
                <a:gd name="T8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3" h="131">
                  <a:moveTo>
                    <a:pt x="250" y="0"/>
                  </a:moveTo>
                  <a:lnTo>
                    <a:pt x="245" y="1"/>
                  </a:lnTo>
                  <a:lnTo>
                    <a:pt x="234" y="9"/>
                  </a:lnTo>
                  <a:lnTo>
                    <a:pt x="220" y="18"/>
                  </a:lnTo>
                  <a:lnTo>
                    <a:pt x="204" y="28"/>
                  </a:lnTo>
                  <a:lnTo>
                    <a:pt x="186" y="39"/>
                  </a:lnTo>
                  <a:lnTo>
                    <a:pt x="167" y="48"/>
                  </a:lnTo>
                  <a:lnTo>
                    <a:pt x="148" y="58"/>
                  </a:lnTo>
                  <a:lnTo>
                    <a:pt x="128" y="67"/>
                  </a:lnTo>
                  <a:lnTo>
                    <a:pt x="109" y="76"/>
                  </a:lnTo>
                  <a:lnTo>
                    <a:pt x="90" y="86"/>
                  </a:lnTo>
                  <a:lnTo>
                    <a:pt x="72" y="94"/>
                  </a:lnTo>
                  <a:lnTo>
                    <a:pt x="55" y="100"/>
                  </a:lnTo>
                  <a:lnTo>
                    <a:pt x="40" y="107"/>
                  </a:lnTo>
                  <a:lnTo>
                    <a:pt x="27" y="112"/>
                  </a:lnTo>
                  <a:lnTo>
                    <a:pt x="15" y="116"/>
                  </a:lnTo>
                  <a:lnTo>
                    <a:pt x="6" y="120"/>
                  </a:lnTo>
                  <a:lnTo>
                    <a:pt x="0" y="122"/>
                  </a:lnTo>
                  <a:lnTo>
                    <a:pt x="3" y="131"/>
                  </a:lnTo>
                  <a:lnTo>
                    <a:pt x="8" y="129"/>
                  </a:lnTo>
                  <a:lnTo>
                    <a:pt x="17" y="126"/>
                  </a:lnTo>
                  <a:lnTo>
                    <a:pt x="29" y="121"/>
                  </a:lnTo>
                  <a:lnTo>
                    <a:pt x="43" y="116"/>
                  </a:lnTo>
                  <a:lnTo>
                    <a:pt x="58" y="110"/>
                  </a:lnTo>
                  <a:lnTo>
                    <a:pt x="75" y="103"/>
                  </a:lnTo>
                  <a:lnTo>
                    <a:pt x="94" y="95"/>
                  </a:lnTo>
                  <a:lnTo>
                    <a:pt x="114" y="86"/>
                  </a:lnTo>
                  <a:lnTo>
                    <a:pt x="133" y="76"/>
                  </a:lnTo>
                  <a:lnTo>
                    <a:pt x="153" y="67"/>
                  </a:lnTo>
                  <a:lnTo>
                    <a:pt x="172" y="57"/>
                  </a:lnTo>
                  <a:lnTo>
                    <a:pt x="190" y="48"/>
                  </a:lnTo>
                  <a:lnTo>
                    <a:pt x="209" y="37"/>
                  </a:lnTo>
                  <a:lnTo>
                    <a:pt x="225" y="27"/>
                  </a:lnTo>
                  <a:lnTo>
                    <a:pt x="238" y="18"/>
                  </a:lnTo>
                  <a:lnTo>
                    <a:pt x="252" y="8"/>
                  </a:lnTo>
                  <a:lnTo>
                    <a:pt x="248" y="9"/>
                  </a:lnTo>
                  <a:lnTo>
                    <a:pt x="252" y="8"/>
                  </a:lnTo>
                  <a:lnTo>
                    <a:pt x="253" y="4"/>
                  </a:lnTo>
                  <a:lnTo>
                    <a:pt x="252" y="1"/>
                  </a:lnTo>
                  <a:lnTo>
                    <a:pt x="249" y="0"/>
                  </a:lnTo>
                  <a:lnTo>
                    <a:pt x="245" y="1"/>
                  </a:lnTo>
                  <a:lnTo>
                    <a:pt x="25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09" name="Freeform 1441"/>
            <p:cNvSpPr>
              <a:spLocks/>
            </p:cNvSpPr>
            <p:nvPr/>
          </p:nvSpPr>
          <p:spPr bwMode="auto">
            <a:xfrm>
              <a:off x="3429" y="3302"/>
              <a:ext cx="77" cy="8"/>
            </a:xfrm>
            <a:custGeom>
              <a:avLst/>
              <a:gdLst>
                <a:gd name="T0" fmla="*/ 231 w 231"/>
                <a:gd name="T1" fmla="*/ 9 h 23"/>
                <a:gd name="T2" fmla="*/ 224 w 231"/>
                <a:gd name="T3" fmla="*/ 4 h 23"/>
                <a:gd name="T4" fmla="*/ 217 w 231"/>
                <a:gd name="T5" fmla="*/ 7 h 23"/>
                <a:gd name="T6" fmla="*/ 209 w 231"/>
                <a:gd name="T7" fmla="*/ 9 h 23"/>
                <a:gd name="T8" fmla="*/ 198 w 231"/>
                <a:gd name="T9" fmla="*/ 10 h 23"/>
                <a:gd name="T10" fmla="*/ 185 w 231"/>
                <a:gd name="T11" fmla="*/ 11 h 23"/>
                <a:gd name="T12" fmla="*/ 171 w 231"/>
                <a:gd name="T13" fmla="*/ 11 h 23"/>
                <a:gd name="T14" fmla="*/ 156 w 231"/>
                <a:gd name="T15" fmla="*/ 11 h 23"/>
                <a:gd name="T16" fmla="*/ 140 w 231"/>
                <a:gd name="T17" fmla="*/ 11 h 23"/>
                <a:gd name="T18" fmla="*/ 124 w 231"/>
                <a:gd name="T19" fmla="*/ 11 h 23"/>
                <a:gd name="T20" fmla="*/ 107 w 231"/>
                <a:gd name="T21" fmla="*/ 11 h 23"/>
                <a:gd name="T22" fmla="*/ 90 w 231"/>
                <a:gd name="T23" fmla="*/ 11 h 23"/>
                <a:gd name="T24" fmla="*/ 74 w 231"/>
                <a:gd name="T25" fmla="*/ 10 h 23"/>
                <a:gd name="T26" fmla="*/ 57 w 231"/>
                <a:gd name="T27" fmla="*/ 9 h 23"/>
                <a:gd name="T28" fmla="*/ 41 w 231"/>
                <a:gd name="T29" fmla="*/ 8 h 23"/>
                <a:gd name="T30" fmla="*/ 28 w 231"/>
                <a:gd name="T31" fmla="*/ 5 h 23"/>
                <a:gd name="T32" fmla="*/ 14 w 231"/>
                <a:gd name="T33" fmla="*/ 2 h 23"/>
                <a:gd name="T34" fmla="*/ 2 w 231"/>
                <a:gd name="T35" fmla="*/ 0 h 23"/>
                <a:gd name="T36" fmla="*/ 0 w 231"/>
                <a:gd name="T37" fmla="*/ 9 h 23"/>
                <a:gd name="T38" fmla="*/ 12 w 231"/>
                <a:gd name="T39" fmla="*/ 11 h 23"/>
                <a:gd name="T40" fmla="*/ 26 w 231"/>
                <a:gd name="T41" fmla="*/ 15 h 23"/>
                <a:gd name="T42" fmla="*/ 41 w 231"/>
                <a:gd name="T43" fmla="*/ 17 h 23"/>
                <a:gd name="T44" fmla="*/ 57 w 231"/>
                <a:gd name="T45" fmla="*/ 18 h 23"/>
                <a:gd name="T46" fmla="*/ 74 w 231"/>
                <a:gd name="T47" fmla="*/ 19 h 23"/>
                <a:gd name="T48" fmla="*/ 90 w 231"/>
                <a:gd name="T49" fmla="*/ 20 h 23"/>
                <a:gd name="T50" fmla="*/ 107 w 231"/>
                <a:gd name="T51" fmla="*/ 23 h 23"/>
                <a:gd name="T52" fmla="*/ 124 w 231"/>
                <a:gd name="T53" fmla="*/ 23 h 23"/>
                <a:gd name="T54" fmla="*/ 140 w 231"/>
                <a:gd name="T55" fmla="*/ 23 h 23"/>
                <a:gd name="T56" fmla="*/ 156 w 231"/>
                <a:gd name="T57" fmla="*/ 23 h 23"/>
                <a:gd name="T58" fmla="*/ 171 w 231"/>
                <a:gd name="T59" fmla="*/ 23 h 23"/>
                <a:gd name="T60" fmla="*/ 185 w 231"/>
                <a:gd name="T61" fmla="*/ 20 h 23"/>
                <a:gd name="T62" fmla="*/ 198 w 231"/>
                <a:gd name="T63" fmla="*/ 19 h 23"/>
                <a:gd name="T64" fmla="*/ 209 w 231"/>
                <a:gd name="T65" fmla="*/ 18 h 23"/>
                <a:gd name="T66" fmla="*/ 219 w 231"/>
                <a:gd name="T67" fmla="*/ 16 h 23"/>
                <a:gd name="T68" fmla="*/ 226 w 231"/>
                <a:gd name="T69" fmla="*/ 13 h 23"/>
                <a:gd name="T70" fmla="*/ 219 w 231"/>
                <a:gd name="T71" fmla="*/ 9 h 23"/>
                <a:gd name="T72" fmla="*/ 226 w 231"/>
                <a:gd name="T73" fmla="*/ 13 h 23"/>
                <a:gd name="T74" fmla="*/ 230 w 231"/>
                <a:gd name="T75" fmla="*/ 11 h 23"/>
                <a:gd name="T76" fmla="*/ 230 w 231"/>
                <a:gd name="T77" fmla="*/ 8 h 23"/>
                <a:gd name="T78" fmla="*/ 227 w 231"/>
                <a:gd name="T79" fmla="*/ 5 h 23"/>
                <a:gd name="T80" fmla="*/ 224 w 231"/>
                <a:gd name="T81" fmla="*/ 4 h 23"/>
                <a:gd name="T82" fmla="*/ 231 w 231"/>
                <a:gd name="T83"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1" h="23">
                  <a:moveTo>
                    <a:pt x="231" y="9"/>
                  </a:moveTo>
                  <a:lnTo>
                    <a:pt x="224" y="4"/>
                  </a:lnTo>
                  <a:lnTo>
                    <a:pt x="217" y="7"/>
                  </a:lnTo>
                  <a:lnTo>
                    <a:pt x="209" y="9"/>
                  </a:lnTo>
                  <a:lnTo>
                    <a:pt x="198" y="10"/>
                  </a:lnTo>
                  <a:lnTo>
                    <a:pt x="185" y="11"/>
                  </a:lnTo>
                  <a:lnTo>
                    <a:pt x="171" y="11"/>
                  </a:lnTo>
                  <a:lnTo>
                    <a:pt x="156" y="11"/>
                  </a:lnTo>
                  <a:lnTo>
                    <a:pt x="140" y="11"/>
                  </a:lnTo>
                  <a:lnTo>
                    <a:pt x="124" y="11"/>
                  </a:lnTo>
                  <a:lnTo>
                    <a:pt x="107" y="11"/>
                  </a:lnTo>
                  <a:lnTo>
                    <a:pt x="90" y="11"/>
                  </a:lnTo>
                  <a:lnTo>
                    <a:pt x="74" y="10"/>
                  </a:lnTo>
                  <a:lnTo>
                    <a:pt x="57" y="9"/>
                  </a:lnTo>
                  <a:lnTo>
                    <a:pt x="41" y="8"/>
                  </a:lnTo>
                  <a:lnTo>
                    <a:pt x="28" y="5"/>
                  </a:lnTo>
                  <a:lnTo>
                    <a:pt x="14" y="2"/>
                  </a:lnTo>
                  <a:lnTo>
                    <a:pt x="2" y="0"/>
                  </a:lnTo>
                  <a:lnTo>
                    <a:pt x="0" y="9"/>
                  </a:lnTo>
                  <a:lnTo>
                    <a:pt x="12" y="11"/>
                  </a:lnTo>
                  <a:lnTo>
                    <a:pt x="26" y="15"/>
                  </a:lnTo>
                  <a:lnTo>
                    <a:pt x="41" y="17"/>
                  </a:lnTo>
                  <a:lnTo>
                    <a:pt x="57" y="18"/>
                  </a:lnTo>
                  <a:lnTo>
                    <a:pt x="74" y="19"/>
                  </a:lnTo>
                  <a:lnTo>
                    <a:pt x="90" y="20"/>
                  </a:lnTo>
                  <a:lnTo>
                    <a:pt x="107" y="23"/>
                  </a:lnTo>
                  <a:lnTo>
                    <a:pt x="124" y="23"/>
                  </a:lnTo>
                  <a:lnTo>
                    <a:pt x="140" y="23"/>
                  </a:lnTo>
                  <a:lnTo>
                    <a:pt x="156" y="23"/>
                  </a:lnTo>
                  <a:lnTo>
                    <a:pt x="171" y="23"/>
                  </a:lnTo>
                  <a:lnTo>
                    <a:pt x="185" y="20"/>
                  </a:lnTo>
                  <a:lnTo>
                    <a:pt x="198" y="19"/>
                  </a:lnTo>
                  <a:lnTo>
                    <a:pt x="209" y="18"/>
                  </a:lnTo>
                  <a:lnTo>
                    <a:pt x="219" y="16"/>
                  </a:lnTo>
                  <a:lnTo>
                    <a:pt x="226" y="13"/>
                  </a:lnTo>
                  <a:lnTo>
                    <a:pt x="219" y="9"/>
                  </a:lnTo>
                  <a:lnTo>
                    <a:pt x="226" y="13"/>
                  </a:lnTo>
                  <a:lnTo>
                    <a:pt x="230" y="11"/>
                  </a:lnTo>
                  <a:lnTo>
                    <a:pt x="230" y="8"/>
                  </a:lnTo>
                  <a:lnTo>
                    <a:pt x="227" y="5"/>
                  </a:lnTo>
                  <a:lnTo>
                    <a:pt x="224" y="4"/>
                  </a:lnTo>
                  <a:lnTo>
                    <a:pt x="231"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10" name="Freeform 1442"/>
            <p:cNvSpPr>
              <a:spLocks/>
            </p:cNvSpPr>
            <p:nvPr/>
          </p:nvSpPr>
          <p:spPr bwMode="auto">
            <a:xfrm>
              <a:off x="3502" y="3305"/>
              <a:ext cx="4" cy="30"/>
            </a:xfrm>
            <a:custGeom>
              <a:avLst/>
              <a:gdLst>
                <a:gd name="T0" fmla="*/ 7 w 12"/>
                <a:gd name="T1" fmla="*/ 91 h 91"/>
                <a:gd name="T2" fmla="*/ 12 w 12"/>
                <a:gd name="T3" fmla="*/ 87 h 91"/>
                <a:gd name="T4" fmla="*/ 12 w 12"/>
                <a:gd name="T5" fmla="*/ 0 h 91"/>
                <a:gd name="T6" fmla="*/ 0 w 12"/>
                <a:gd name="T7" fmla="*/ 0 h 91"/>
                <a:gd name="T8" fmla="*/ 0 w 12"/>
                <a:gd name="T9" fmla="*/ 87 h 91"/>
                <a:gd name="T10" fmla="*/ 5 w 12"/>
                <a:gd name="T11" fmla="*/ 82 h 91"/>
                <a:gd name="T12" fmla="*/ 0 w 12"/>
                <a:gd name="T13" fmla="*/ 87 h 91"/>
                <a:gd name="T14" fmla="*/ 3 w 12"/>
                <a:gd name="T15" fmla="*/ 90 h 91"/>
                <a:gd name="T16" fmla="*/ 6 w 12"/>
                <a:gd name="T17" fmla="*/ 91 h 91"/>
                <a:gd name="T18" fmla="*/ 9 w 12"/>
                <a:gd name="T19" fmla="*/ 90 h 91"/>
                <a:gd name="T20" fmla="*/ 12 w 12"/>
                <a:gd name="T21" fmla="*/ 87 h 91"/>
                <a:gd name="T22" fmla="*/ 7 w 12"/>
                <a:gd name="T2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91">
                  <a:moveTo>
                    <a:pt x="7" y="91"/>
                  </a:moveTo>
                  <a:lnTo>
                    <a:pt x="12" y="87"/>
                  </a:lnTo>
                  <a:lnTo>
                    <a:pt x="12" y="0"/>
                  </a:lnTo>
                  <a:lnTo>
                    <a:pt x="0" y="0"/>
                  </a:lnTo>
                  <a:lnTo>
                    <a:pt x="0" y="87"/>
                  </a:lnTo>
                  <a:lnTo>
                    <a:pt x="5" y="82"/>
                  </a:lnTo>
                  <a:lnTo>
                    <a:pt x="0" y="87"/>
                  </a:lnTo>
                  <a:lnTo>
                    <a:pt x="3" y="90"/>
                  </a:lnTo>
                  <a:lnTo>
                    <a:pt x="6" y="91"/>
                  </a:lnTo>
                  <a:lnTo>
                    <a:pt x="9" y="90"/>
                  </a:lnTo>
                  <a:lnTo>
                    <a:pt x="12" y="87"/>
                  </a:lnTo>
                  <a:lnTo>
                    <a:pt x="7" y="9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11" name="Freeform 1443"/>
            <p:cNvSpPr>
              <a:spLocks/>
            </p:cNvSpPr>
            <p:nvPr/>
          </p:nvSpPr>
          <p:spPr bwMode="auto">
            <a:xfrm>
              <a:off x="3462" y="3331"/>
              <a:ext cx="42" cy="6"/>
            </a:xfrm>
            <a:custGeom>
              <a:avLst/>
              <a:gdLst>
                <a:gd name="T0" fmla="*/ 7 w 128"/>
                <a:gd name="T1" fmla="*/ 9 h 18"/>
                <a:gd name="T2" fmla="*/ 3 w 128"/>
                <a:gd name="T3" fmla="*/ 9 h 18"/>
                <a:gd name="T4" fmla="*/ 18 w 128"/>
                <a:gd name="T5" fmla="*/ 11 h 18"/>
                <a:gd name="T6" fmla="*/ 34 w 128"/>
                <a:gd name="T7" fmla="*/ 13 h 18"/>
                <a:gd name="T8" fmla="*/ 54 w 128"/>
                <a:gd name="T9" fmla="*/ 16 h 18"/>
                <a:gd name="T10" fmla="*/ 73 w 128"/>
                <a:gd name="T11" fmla="*/ 18 h 18"/>
                <a:gd name="T12" fmla="*/ 92 w 128"/>
                <a:gd name="T13" fmla="*/ 18 h 18"/>
                <a:gd name="T14" fmla="*/ 108 w 128"/>
                <a:gd name="T15" fmla="*/ 18 h 18"/>
                <a:gd name="T16" fmla="*/ 120 w 128"/>
                <a:gd name="T17" fmla="*/ 16 h 18"/>
                <a:gd name="T18" fmla="*/ 128 w 128"/>
                <a:gd name="T19" fmla="*/ 14 h 18"/>
                <a:gd name="T20" fmla="*/ 126 w 128"/>
                <a:gd name="T21" fmla="*/ 5 h 18"/>
                <a:gd name="T22" fmla="*/ 120 w 128"/>
                <a:gd name="T23" fmla="*/ 6 h 18"/>
                <a:gd name="T24" fmla="*/ 108 w 128"/>
                <a:gd name="T25" fmla="*/ 6 h 18"/>
                <a:gd name="T26" fmla="*/ 92 w 128"/>
                <a:gd name="T27" fmla="*/ 6 h 18"/>
                <a:gd name="T28" fmla="*/ 73 w 128"/>
                <a:gd name="T29" fmla="*/ 6 h 18"/>
                <a:gd name="T30" fmla="*/ 54 w 128"/>
                <a:gd name="T31" fmla="*/ 6 h 18"/>
                <a:gd name="T32" fmla="*/ 34 w 128"/>
                <a:gd name="T33" fmla="*/ 4 h 18"/>
                <a:gd name="T34" fmla="*/ 18 w 128"/>
                <a:gd name="T35" fmla="*/ 2 h 18"/>
                <a:gd name="T36" fmla="*/ 6 w 128"/>
                <a:gd name="T37" fmla="*/ 0 h 18"/>
                <a:gd name="T38" fmla="*/ 2 w 128"/>
                <a:gd name="T39" fmla="*/ 0 h 18"/>
                <a:gd name="T40" fmla="*/ 6 w 128"/>
                <a:gd name="T41" fmla="*/ 0 h 18"/>
                <a:gd name="T42" fmla="*/ 2 w 128"/>
                <a:gd name="T43" fmla="*/ 1 h 18"/>
                <a:gd name="T44" fmla="*/ 0 w 128"/>
                <a:gd name="T45" fmla="*/ 3 h 18"/>
                <a:gd name="T46" fmla="*/ 1 w 128"/>
                <a:gd name="T47" fmla="*/ 6 h 18"/>
                <a:gd name="T48" fmla="*/ 3 w 128"/>
                <a:gd name="T49" fmla="*/ 9 h 18"/>
                <a:gd name="T50" fmla="*/ 7 w 128"/>
                <a:gd name="T51"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8" h="18">
                  <a:moveTo>
                    <a:pt x="7" y="9"/>
                  </a:moveTo>
                  <a:lnTo>
                    <a:pt x="3" y="9"/>
                  </a:lnTo>
                  <a:lnTo>
                    <a:pt x="18" y="11"/>
                  </a:lnTo>
                  <a:lnTo>
                    <a:pt x="34" y="13"/>
                  </a:lnTo>
                  <a:lnTo>
                    <a:pt x="54" y="16"/>
                  </a:lnTo>
                  <a:lnTo>
                    <a:pt x="73" y="18"/>
                  </a:lnTo>
                  <a:lnTo>
                    <a:pt x="92" y="18"/>
                  </a:lnTo>
                  <a:lnTo>
                    <a:pt x="108" y="18"/>
                  </a:lnTo>
                  <a:lnTo>
                    <a:pt x="120" y="16"/>
                  </a:lnTo>
                  <a:lnTo>
                    <a:pt x="128" y="14"/>
                  </a:lnTo>
                  <a:lnTo>
                    <a:pt x="126" y="5"/>
                  </a:lnTo>
                  <a:lnTo>
                    <a:pt x="120" y="6"/>
                  </a:lnTo>
                  <a:lnTo>
                    <a:pt x="108" y="6"/>
                  </a:lnTo>
                  <a:lnTo>
                    <a:pt x="92" y="6"/>
                  </a:lnTo>
                  <a:lnTo>
                    <a:pt x="73" y="6"/>
                  </a:lnTo>
                  <a:lnTo>
                    <a:pt x="54" y="6"/>
                  </a:lnTo>
                  <a:lnTo>
                    <a:pt x="34" y="4"/>
                  </a:lnTo>
                  <a:lnTo>
                    <a:pt x="18" y="2"/>
                  </a:lnTo>
                  <a:lnTo>
                    <a:pt x="6" y="0"/>
                  </a:lnTo>
                  <a:lnTo>
                    <a:pt x="2" y="0"/>
                  </a:lnTo>
                  <a:lnTo>
                    <a:pt x="6" y="0"/>
                  </a:lnTo>
                  <a:lnTo>
                    <a:pt x="2" y="1"/>
                  </a:lnTo>
                  <a:lnTo>
                    <a:pt x="0" y="3"/>
                  </a:lnTo>
                  <a:lnTo>
                    <a:pt x="1" y="6"/>
                  </a:lnTo>
                  <a:lnTo>
                    <a:pt x="3" y="9"/>
                  </a:lnTo>
                  <a:lnTo>
                    <a:pt x="7"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12" name="Freeform 1444"/>
            <p:cNvSpPr>
              <a:spLocks/>
            </p:cNvSpPr>
            <p:nvPr/>
          </p:nvSpPr>
          <p:spPr bwMode="auto">
            <a:xfrm>
              <a:off x="3395" y="3331"/>
              <a:ext cx="69" cy="24"/>
            </a:xfrm>
            <a:custGeom>
              <a:avLst/>
              <a:gdLst>
                <a:gd name="T0" fmla="*/ 2 w 206"/>
                <a:gd name="T1" fmla="*/ 72 h 72"/>
                <a:gd name="T2" fmla="*/ 6 w 206"/>
                <a:gd name="T3" fmla="*/ 72 h 72"/>
                <a:gd name="T4" fmla="*/ 14 w 206"/>
                <a:gd name="T5" fmla="*/ 69 h 72"/>
                <a:gd name="T6" fmla="*/ 25 w 206"/>
                <a:gd name="T7" fmla="*/ 66 h 72"/>
                <a:gd name="T8" fmla="*/ 36 w 206"/>
                <a:gd name="T9" fmla="*/ 63 h 72"/>
                <a:gd name="T10" fmla="*/ 50 w 206"/>
                <a:gd name="T11" fmla="*/ 59 h 72"/>
                <a:gd name="T12" fmla="*/ 65 w 206"/>
                <a:gd name="T13" fmla="*/ 55 h 72"/>
                <a:gd name="T14" fmla="*/ 81 w 206"/>
                <a:gd name="T15" fmla="*/ 50 h 72"/>
                <a:gd name="T16" fmla="*/ 97 w 206"/>
                <a:gd name="T17" fmla="*/ 44 h 72"/>
                <a:gd name="T18" fmla="*/ 113 w 206"/>
                <a:gd name="T19" fmla="*/ 40 h 72"/>
                <a:gd name="T20" fmla="*/ 129 w 206"/>
                <a:gd name="T21" fmla="*/ 35 h 72"/>
                <a:gd name="T22" fmla="*/ 144 w 206"/>
                <a:gd name="T23" fmla="*/ 30 h 72"/>
                <a:gd name="T24" fmla="*/ 158 w 206"/>
                <a:gd name="T25" fmla="*/ 25 h 72"/>
                <a:gd name="T26" fmla="*/ 171 w 206"/>
                <a:gd name="T27" fmla="*/ 21 h 72"/>
                <a:gd name="T28" fmla="*/ 183 w 206"/>
                <a:gd name="T29" fmla="*/ 17 h 72"/>
                <a:gd name="T30" fmla="*/ 192 w 206"/>
                <a:gd name="T31" fmla="*/ 13 h 72"/>
                <a:gd name="T32" fmla="*/ 200 w 206"/>
                <a:gd name="T33" fmla="*/ 11 h 72"/>
                <a:gd name="T34" fmla="*/ 206 w 206"/>
                <a:gd name="T35" fmla="*/ 9 h 72"/>
                <a:gd name="T36" fmla="*/ 201 w 206"/>
                <a:gd name="T37" fmla="*/ 0 h 72"/>
                <a:gd name="T38" fmla="*/ 198 w 206"/>
                <a:gd name="T39" fmla="*/ 2 h 72"/>
                <a:gd name="T40" fmla="*/ 190 w 206"/>
                <a:gd name="T41" fmla="*/ 4 h 72"/>
                <a:gd name="T42" fmla="*/ 181 w 206"/>
                <a:gd name="T43" fmla="*/ 8 h 72"/>
                <a:gd name="T44" fmla="*/ 169 w 206"/>
                <a:gd name="T45" fmla="*/ 12 h 72"/>
                <a:gd name="T46" fmla="*/ 155 w 206"/>
                <a:gd name="T47" fmla="*/ 16 h 72"/>
                <a:gd name="T48" fmla="*/ 142 w 206"/>
                <a:gd name="T49" fmla="*/ 21 h 72"/>
                <a:gd name="T50" fmla="*/ 127 w 206"/>
                <a:gd name="T51" fmla="*/ 26 h 72"/>
                <a:gd name="T52" fmla="*/ 111 w 206"/>
                <a:gd name="T53" fmla="*/ 30 h 72"/>
                <a:gd name="T54" fmla="*/ 95 w 206"/>
                <a:gd name="T55" fmla="*/ 35 h 72"/>
                <a:gd name="T56" fmla="*/ 79 w 206"/>
                <a:gd name="T57" fmla="*/ 41 h 72"/>
                <a:gd name="T58" fmla="*/ 63 w 206"/>
                <a:gd name="T59" fmla="*/ 45 h 72"/>
                <a:gd name="T60" fmla="*/ 48 w 206"/>
                <a:gd name="T61" fmla="*/ 50 h 72"/>
                <a:gd name="T62" fmla="*/ 34 w 206"/>
                <a:gd name="T63" fmla="*/ 53 h 72"/>
                <a:gd name="T64" fmla="*/ 23 w 206"/>
                <a:gd name="T65" fmla="*/ 57 h 72"/>
                <a:gd name="T66" fmla="*/ 11 w 206"/>
                <a:gd name="T67" fmla="*/ 60 h 72"/>
                <a:gd name="T68" fmla="*/ 3 w 206"/>
                <a:gd name="T69" fmla="*/ 63 h 72"/>
                <a:gd name="T70" fmla="*/ 7 w 206"/>
                <a:gd name="T71" fmla="*/ 63 h 72"/>
                <a:gd name="T72" fmla="*/ 3 w 206"/>
                <a:gd name="T73" fmla="*/ 63 h 72"/>
                <a:gd name="T74" fmla="*/ 1 w 206"/>
                <a:gd name="T75" fmla="*/ 65 h 72"/>
                <a:gd name="T76" fmla="*/ 0 w 206"/>
                <a:gd name="T77" fmla="*/ 68 h 72"/>
                <a:gd name="T78" fmla="*/ 2 w 206"/>
                <a:gd name="T79" fmla="*/ 71 h 72"/>
                <a:gd name="T80" fmla="*/ 6 w 206"/>
                <a:gd name="T81" fmla="*/ 72 h 72"/>
                <a:gd name="T82" fmla="*/ 2 w 206"/>
                <a:gd name="T83"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6" h="72">
                  <a:moveTo>
                    <a:pt x="2" y="72"/>
                  </a:moveTo>
                  <a:lnTo>
                    <a:pt x="6" y="72"/>
                  </a:lnTo>
                  <a:lnTo>
                    <a:pt x="14" y="69"/>
                  </a:lnTo>
                  <a:lnTo>
                    <a:pt x="25" y="66"/>
                  </a:lnTo>
                  <a:lnTo>
                    <a:pt x="36" y="63"/>
                  </a:lnTo>
                  <a:lnTo>
                    <a:pt x="50" y="59"/>
                  </a:lnTo>
                  <a:lnTo>
                    <a:pt x="65" y="55"/>
                  </a:lnTo>
                  <a:lnTo>
                    <a:pt x="81" y="50"/>
                  </a:lnTo>
                  <a:lnTo>
                    <a:pt x="97" y="44"/>
                  </a:lnTo>
                  <a:lnTo>
                    <a:pt x="113" y="40"/>
                  </a:lnTo>
                  <a:lnTo>
                    <a:pt x="129" y="35"/>
                  </a:lnTo>
                  <a:lnTo>
                    <a:pt x="144" y="30"/>
                  </a:lnTo>
                  <a:lnTo>
                    <a:pt x="158" y="25"/>
                  </a:lnTo>
                  <a:lnTo>
                    <a:pt x="171" y="21"/>
                  </a:lnTo>
                  <a:lnTo>
                    <a:pt x="183" y="17"/>
                  </a:lnTo>
                  <a:lnTo>
                    <a:pt x="192" y="13"/>
                  </a:lnTo>
                  <a:lnTo>
                    <a:pt x="200" y="11"/>
                  </a:lnTo>
                  <a:lnTo>
                    <a:pt x="206" y="9"/>
                  </a:lnTo>
                  <a:lnTo>
                    <a:pt x="201" y="0"/>
                  </a:lnTo>
                  <a:lnTo>
                    <a:pt x="198" y="2"/>
                  </a:lnTo>
                  <a:lnTo>
                    <a:pt x="190" y="4"/>
                  </a:lnTo>
                  <a:lnTo>
                    <a:pt x="181" y="8"/>
                  </a:lnTo>
                  <a:lnTo>
                    <a:pt x="169" y="12"/>
                  </a:lnTo>
                  <a:lnTo>
                    <a:pt x="155" y="16"/>
                  </a:lnTo>
                  <a:lnTo>
                    <a:pt x="142" y="21"/>
                  </a:lnTo>
                  <a:lnTo>
                    <a:pt x="127" y="26"/>
                  </a:lnTo>
                  <a:lnTo>
                    <a:pt x="111" y="30"/>
                  </a:lnTo>
                  <a:lnTo>
                    <a:pt x="95" y="35"/>
                  </a:lnTo>
                  <a:lnTo>
                    <a:pt x="79" y="41"/>
                  </a:lnTo>
                  <a:lnTo>
                    <a:pt x="63" y="45"/>
                  </a:lnTo>
                  <a:lnTo>
                    <a:pt x="48" y="50"/>
                  </a:lnTo>
                  <a:lnTo>
                    <a:pt x="34" y="53"/>
                  </a:lnTo>
                  <a:lnTo>
                    <a:pt x="23" y="57"/>
                  </a:lnTo>
                  <a:lnTo>
                    <a:pt x="11" y="60"/>
                  </a:lnTo>
                  <a:lnTo>
                    <a:pt x="3" y="63"/>
                  </a:lnTo>
                  <a:lnTo>
                    <a:pt x="7" y="63"/>
                  </a:lnTo>
                  <a:lnTo>
                    <a:pt x="3" y="63"/>
                  </a:lnTo>
                  <a:lnTo>
                    <a:pt x="1" y="65"/>
                  </a:lnTo>
                  <a:lnTo>
                    <a:pt x="0" y="68"/>
                  </a:lnTo>
                  <a:lnTo>
                    <a:pt x="2" y="71"/>
                  </a:lnTo>
                  <a:lnTo>
                    <a:pt x="6" y="72"/>
                  </a:lnTo>
                  <a:lnTo>
                    <a:pt x="2" y="7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13" name="Freeform 1445"/>
            <p:cNvSpPr>
              <a:spLocks/>
            </p:cNvSpPr>
            <p:nvPr/>
          </p:nvSpPr>
          <p:spPr bwMode="auto">
            <a:xfrm>
              <a:off x="3345" y="3343"/>
              <a:ext cx="53" cy="12"/>
            </a:xfrm>
            <a:custGeom>
              <a:avLst/>
              <a:gdLst>
                <a:gd name="T0" fmla="*/ 3 w 157"/>
                <a:gd name="T1" fmla="*/ 0 h 36"/>
                <a:gd name="T2" fmla="*/ 3 w 157"/>
                <a:gd name="T3" fmla="*/ 9 h 36"/>
                <a:gd name="T4" fmla="*/ 19 w 157"/>
                <a:gd name="T5" fmla="*/ 13 h 36"/>
                <a:gd name="T6" fmla="*/ 38 w 157"/>
                <a:gd name="T7" fmla="*/ 15 h 36"/>
                <a:gd name="T8" fmla="*/ 61 w 157"/>
                <a:gd name="T9" fmla="*/ 19 h 36"/>
                <a:gd name="T10" fmla="*/ 85 w 157"/>
                <a:gd name="T11" fmla="*/ 22 h 36"/>
                <a:gd name="T12" fmla="*/ 107 w 157"/>
                <a:gd name="T13" fmla="*/ 25 h 36"/>
                <a:gd name="T14" fmla="*/ 128 w 157"/>
                <a:gd name="T15" fmla="*/ 29 h 36"/>
                <a:gd name="T16" fmla="*/ 143 w 157"/>
                <a:gd name="T17" fmla="*/ 32 h 36"/>
                <a:gd name="T18" fmla="*/ 152 w 157"/>
                <a:gd name="T19" fmla="*/ 36 h 36"/>
                <a:gd name="T20" fmla="*/ 157 w 157"/>
                <a:gd name="T21" fmla="*/ 27 h 36"/>
                <a:gd name="T22" fmla="*/ 145 w 157"/>
                <a:gd name="T23" fmla="*/ 23 h 36"/>
                <a:gd name="T24" fmla="*/ 128 w 157"/>
                <a:gd name="T25" fmla="*/ 20 h 36"/>
                <a:gd name="T26" fmla="*/ 107 w 157"/>
                <a:gd name="T27" fmla="*/ 16 h 36"/>
                <a:gd name="T28" fmla="*/ 85 w 157"/>
                <a:gd name="T29" fmla="*/ 13 h 36"/>
                <a:gd name="T30" fmla="*/ 61 w 157"/>
                <a:gd name="T31" fmla="*/ 9 h 36"/>
                <a:gd name="T32" fmla="*/ 38 w 157"/>
                <a:gd name="T33" fmla="*/ 6 h 36"/>
                <a:gd name="T34" fmla="*/ 19 w 157"/>
                <a:gd name="T35" fmla="*/ 4 h 36"/>
                <a:gd name="T36" fmla="*/ 6 w 157"/>
                <a:gd name="T37" fmla="*/ 0 h 36"/>
                <a:gd name="T38" fmla="*/ 6 w 157"/>
                <a:gd name="T39" fmla="*/ 9 h 36"/>
                <a:gd name="T40" fmla="*/ 6 w 157"/>
                <a:gd name="T41" fmla="*/ 0 h 36"/>
                <a:gd name="T42" fmla="*/ 2 w 157"/>
                <a:gd name="T43" fmla="*/ 1 h 36"/>
                <a:gd name="T44" fmla="*/ 0 w 157"/>
                <a:gd name="T45" fmla="*/ 4 h 36"/>
                <a:gd name="T46" fmla="*/ 1 w 157"/>
                <a:gd name="T47" fmla="*/ 7 h 36"/>
                <a:gd name="T48" fmla="*/ 3 w 157"/>
                <a:gd name="T49" fmla="*/ 9 h 36"/>
                <a:gd name="T50" fmla="*/ 3 w 157"/>
                <a:gd name="T5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7" h="36">
                  <a:moveTo>
                    <a:pt x="3" y="0"/>
                  </a:moveTo>
                  <a:lnTo>
                    <a:pt x="3" y="9"/>
                  </a:lnTo>
                  <a:lnTo>
                    <a:pt x="19" y="13"/>
                  </a:lnTo>
                  <a:lnTo>
                    <a:pt x="38" y="15"/>
                  </a:lnTo>
                  <a:lnTo>
                    <a:pt x="61" y="19"/>
                  </a:lnTo>
                  <a:lnTo>
                    <a:pt x="85" y="22"/>
                  </a:lnTo>
                  <a:lnTo>
                    <a:pt x="107" y="25"/>
                  </a:lnTo>
                  <a:lnTo>
                    <a:pt x="128" y="29"/>
                  </a:lnTo>
                  <a:lnTo>
                    <a:pt x="143" y="32"/>
                  </a:lnTo>
                  <a:lnTo>
                    <a:pt x="152" y="36"/>
                  </a:lnTo>
                  <a:lnTo>
                    <a:pt x="157" y="27"/>
                  </a:lnTo>
                  <a:lnTo>
                    <a:pt x="145" y="23"/>
                  </a:lnTo>
                  <a:lnTo>
                    <a:pt x="128" y="20"/>
                  </a:lnTo>
                  <a:lnTo>
                    <a:pt x="107" y="16"/>
                  </a:lnTo>
                  <a:lnTo>
                    <a:pt x="85" y="13"/>
                  </a:lnTo>
                  <a:lnTo>
                    <a:pt x="61" y="9"/>
                  </a:lnTo>
                  <a:lnTo>
                    <a:pt x="38" y="6"/>
                  </a:lnTo>
                  <a:lnTo>
                    <a:pt x="19" y="4"/>
                  </a:lnTo>
                  <a:lnTo>
                    <a:pt x="6" y="0"/>
                  </a:lnTo>
                  <a:lnTo>
                    <a:pt x="6" y="9"/>
                  </a:lnTo>
                  <a:lnTo>
                    <a:pt x="6" y="0"/>
                  </a:lnTo>
                  <a:lnTo>
                    <a:pt x="2" y="1"/>
                  </a:lnTo>
                  <a:lnTo>
                    <a:pt x="0" y="4"/>
                  </a:lnTo>
                  <a:lnTo>
                    <a:pt x="1" y="7"/>
                  </a:lnTo>
                  <a:lnTo>
                    <a:pt x="3" y="9"/>
                  </a:lnTo>
                  <a:lnTo>
                    <a:pt x="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14" name="Freeform 1446"/>
            <p:cNvSpPr>
              <a:spLocks/>
            </p:cNvSpPr>
            <p:nvPr/>
          </p:nvSpPr>
          <p:spPr bwMode="auto">
            <a:xfrm>
              <a:off x="2842" y="3567"/>
              <a:ext cx="93" cy="19"/>
            </a:xfrm>
            <a:custGeom>
              <a:avLst/>
              <a:gdLst>
                <a:gd name="T0" fmla="*/ 0 w 278"/>
                <a:gd name="T1" fmla="*/ 30 h 58"/>
                <a:gd name="T2" fmla="*/ 13 w 278"/>
                <a:gd name="T3" fmla="*/ 29 h 58"/>
                <a:gd name="T4" fmla="*/ 30 w 278"/>
                <a:gd name="T5" fmla="*/ 27 h 58"/>
                <a:gd name="T6" fmla="*/ 49 w 278"/>
                <a:gd name="T7" fmla="*/ 25 h 58"/>
                <a:gd name="T8" fmla="*/ 70 w 278"/>
                <a:gd name="T9" fmla="*/ 21 h 58"/>
                <a:gd name="T10" fmla="*/ 91 w 278"/>
                <a:gd name="T11" fmla="*/ 16 h 58"/>
                <a:gd name="T12" fmla="*/ 111 w 278"/>
                <a:gd name="T13" fmla="*/ 12 h 58"/>
                <a:gd name="T14" fmla="*/ 128 w 278"/>
                <a:gd name="T15" fmla="*/ 6 h 58"/>
                <a:gd name="T16" fmla="*/ 141 w 278"/>
                <a:gd name="T17" fmla="*/ 0 h 58"/>
                <a:gd name="T18" fmla="*/ 156 w 278"/>
                <a:gd name="T19" fmla="*/ 6 h 58"/>
                <a:gd name="T20" fmla="*/ 174 w 278"/>
                <a:gd name="T21" fmla="*/ 12 h 58"/>
                <a:gd name="T22" fmla="*/ 194 w 278"/>
                <a:gd name="T23" fmla="*/ 18 h 58"/>
                <a:gd name="T24" fmla="*/ 213 w 278"/>
                <a:gd name="T25" fmla="*/ 21 h 58"/>
                <a:gd name="T26" fmla="*/ 234 w 278"/>
                <a:gd name="T27" fmla="*/ 25 h 58"/>
                <a:gd name="T28" fmla="*/ 251 w 278"/>
                <a:gd name="T29" fmla="*/ 27 h 58"/>
                <a:gd name="T30" fmla="*/ 267 w 278"/>
                <a:gd name="T31" fmla="*/ 29 h 58"/>
                <a:gd name="T32" fmla="*/ 278 w 278"/>
                <a:gd name="T33" fmla="*/ 29 h 58"/>
                <a:gd name="T34" fmla="*/ 270 w 278"/>
                <a:gd name="T35" fmla="*/ 35 h 58"/>
                <a:gd name="T36" fmla="*/ 260 w 278"/>
                <a:gd name="T37" fmla="*/ 41 h 58"/>
                <a:gd name="T38" fmla="*/ 249 w 278"/>
                <a:gd name="T39" fmla="*/ 44 h 58"/>
                <a:gd name="T40" fmla="*/ 237 w 278"/>
                <a:gd name="T41" fmla="*/ 47 h 58"/>
                <a:gd name="T42" fmla="*/ 227 w 278"/>
                <a:gd name="T43" fmla="*/ 51 h 58"/>
                <a:gd name="T44" fmla="*/ 218 w 278"/>
                <a:gd name="T45" fmla="*/ 53 h 58"/>
                <a:gd name="T46" fmla="*/ 210 w 278"/>
                <a:gd name="T47" fmla="*/ 55 h 58"/>
                <a:gd name="T48" fmla="*/ 206 w 278"/>
                <a:gd name="T49" fmla="*/ 58 h 58"/>
                <a:gd name="T50" fmla="*/ 198 w 278"/>
                <a:gd name="T51" fmla="*/ 58 h 58"/>
                <a:gd name="T52" fmla="*/ 188 w 278"/>
                <a:gd name="T53" fmla="*/ 57 h 58"/>
                <a:gd name="T54" fmla="*/ 175 w 278"/>
                <a:gd name="T55" fmla="*/ 55 h 58"/>
                <a:gd name="T56" fmla="*/ 162 w 278"/>
                <a:gd name="T57" fmla="*/ 55 h 58"/>
                <a:gd name="T58" fmla="*/ 147 w 278"/>
                <a:gd name="T59" fmla="*/ 54 h 58"/>
                <a:gd name="T60" fmla="*/ 131 w 278"/>
                <a:gd name="T61" fmla="*/ 53 h 58"/>
                <a:gd name="T62" fmla="*/ 114 w 278"/>
                <a:gd name="T63" fmla="*/ 52 h 58"/>
                <a:gd name="T64" fmla="*/ 96 w 278"/>
                <a:gd name="T65" fmla="*/ 50 h 58"/>
                <a:gd name="T66" fmla="*/ 80 w 278"/>
                <a:gd name="T67" fmla="*/ 49 h 58"/>
                <a:gd name="T68" fmla="*/ 64 w 278"/>
                <a:gd name="T69" fmla="*/ 46 h 58"/>
                <a:gd name="T70" fmla="*/ 49 w 278"/>
                <a:gd name="T71" fmla="*/ 44 h 58"/>
                <a:gd name="T72" fmla="*/ 36 w 278"/>
                <a:gd name="T73" fmla="*/ 42 h 58"/>
                <a:gd name="T74" fmla="*/ 23 w 278"/>
                <a:gd name="T75" fmla="*/ 39 h 58"/>
                <a:gd name="T76" fmla="*/ 13 w 278"/>
                <a:gd name="T77" fmla="*/ 37 h 58"/>
                <a:gd name="T78" fmla="*/ 5 w 278"/>
                <a:gd name="T79" fmla="*/ 34 h 58"/>
                <a:gd name="T80" fmla="*/ 0 w 278"/>
                <a:gd name="T81" fmla="*/ 3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8" h="58">
                  <a:moveTo>
                    <a:pt x="0" y="30"/>
                  </a:moveTo>
                  <a:lnTo>
                    <a:pt x="13" y="29"/>
                  </a:lnTo>
                  <a:lnTo>
                    <a:pt x="30" y="27"/>
                  </a:lnTo>
                  <a:lnTo>
                    <a:pt x="49" y="25"/>
                  </a:lnTo>
                  <a:lnTo>
                    <a:pt x="70" y="21"/>
                  </a:lnTo>
                  <a:lnTo>
                    <a:pt x="91" y="16"/>
                  </a:lnTo>
                  <a:lnTo>
                    <a:pt x="111" y="12"/>
                  </a:lnTo>
                  <a:lnTo>
                    <a:pt x="128" y="6"/>
                  </a:lnTo>
                  <a:lnTo>
                    <a:pt x="141" y="0"/>
                  </a:lnTo>
                  <a:lnTo>
                    <a:pt x="156" y="6"/>
                  </a:lnTo>
                  <a:lnTo>
                    <a:pt x="174" y="12"/>
                  </a:lnTo>
                  <a:lnTo>
                    <a:pt x="194" y="18"/>
                  </a:lnTo>
                  <a:lnTo>
                    <a:pt x="213" y="21"/>
                  </a:lnTo>
                  <a:lnTo>
                    <a:pt x="234" y="25"/>
                  </a:lnTo>
                  <a:lnTo>
                    <a:pt x="251" y="27"/>
                  </a:lnTo>
                  <a:lnTo>
                    <a:pt x="267" y="29"/>
                  </a:lnTo>
                  <a:lnTo>
                    <a:pt x="278" y="29"/>
                  </a:lnTo>
                  <a:lnTo>
                    <a:pt x="270" y="35"/>
                  </a:lnTo>
                  <a:lnTo>
                    <a:pt x="260" y="41"/>
                  </a:lnTo>
                  <a:lnTo>
                    <a:pt x="249" y="44"/>
                  </a:lnTo>
                  <a:lnTo>
                    <a:pt x="237" y="47"/>
                  </a:lnTo>
                  <a:lnTo>
                    <a:pt x="227" y="51"/>
                  </a:lnTo>
                  <a:lnTo>
                    <a:pt x="218" y="53"/>
                  </a:lnTo>
                  <a:lnTo>
                    <a:pt x="210" y="55"/>
                  </a:lnTo>
                  <a:lnTo>
                    <a:pt x="206" y="58"/>
                  </a:lnTo>
                  <a:lnTo>
                    <a:pt x="198" y="58"/>
                  </a:lnTo>
                  <a:lnTo>
                    <a:pt x="188" y="57"/>
                  </a:lnTo>
                  <a:lnTo>
                    <a:pt x="175" y="55"/>
                  </a:lnTo>
                  <a:lnTo>
                    <a:pt x="162" y="55"/>
                  </a:lnTo>
                  <a:lnTo>
                    <a:pt x="147" y="54"/>
                  </a:lnTo>
                  <a:lnTo>
                    <a:pt x="131" y="53"/>
                  </a:lnTo>
                  <a:lnTo>
                    <a:pt x="114" y="52"/>
                  </a:lnTo>
                  <a:lnTo>
                    <a:pt x="96" y="50"/>
                  </a:lnTo>
                  <a:lnTo>
                    <a:pt x="80" y="49"/>
                  </a:lnTo>
                  <a:lnTo>
                    <a:pt x="64" y="46"/>
                  </a:lnTo>
                  <a:lnTo>
                    <a:pt x="49" y="44"/>
                  </a:lnTo>
                  <a:lnTo>
                    <a:pt x="36" y="42"/>
                  </a:lnTo>
                  <a:lnTo>
                    <a:pt x="23" y="39"/>
                  </a:lnTo>
                  <a:lnTo>
                    <a:pt x="13" y="37"/>
                  </a:lnTo>
                  <a:lnTo>
                    <a:pt x="5" y="34"/>
                  </a:lnTo>
                  <a:lnTo>
                    <a:pt x="0" y="30"/>
                  </a:lnTo>
                  <a:close/>
                </a:path>
              </a:pathLst>
            </a:custGeom>
            <a:solidFill>
              <a:srgbClr val="0066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15" name="Freeform 1447"/>
            <p:cNvSpPr>
              <a:spLocks/>
            </p:cNvSpPr>
            <p:nvPr/>
          </p:nvSpPr>
          <p:spPr bwMode="auto">
            <a:xfrm>
              <a:off x="2842" y="3566"/>
              <a:ext cx="49" cy="13"/>
            </a:xfrm>
            <a:custGeom>
              <a:avLst/>
              <a:gdLst>
                <a:gd name="T0" fmla="*/ 143 w 146"/>
                <a:gd name="T1" fmla="*/ 0 h 39"/>
                <a:gd name="T2" fmla="*/ 139 w 146"/>
                <a:gd name="T3" fmla="*/ 0 h 39"/>
                <a:gd name="T4" fmla="*/ 127 w 146"/>
                <a:gd name="T5" fmla="*/ 6 h 39"/>
                <a:gd name="T6" fmla="*/ 110 w 146"/>
                <a:gd name="T7" fmla="*/ 11 h 39"/>
                <a:gd name="T8" fmla="*/ 90 w 146"/>
                <a:gd name="T9" fmla="*/ 16 h 39"/>
                <a:gd name="T10" fmla="*/ 70 w 146"/>
                <a:gd name="T11" fmla="*/ 20 h 39"/>
                <a:gd name="T12" fmla="*/ 49 w 146"/>
                <a:gd name="T13" fmla="*/ 24 h 39"/>
                <a:gd name="T14" fmla="*/ 30 w 146"/>
                <a:gd name="T15" fmla="*/ 26 h 39"/>
                <a:gd name="T16" fmla="*/ 13 w 146"/>
                <a:gd name="T17" fmla="*/ 29 h 39"/>
                <a:gd name="T18" fmla="*/ 0 w 146"/>
                <a:gd name="T19" fmla="*/ 30 h 39"/>
                <a:gd name="T20" fmla="*/ 0 w 146"/>
                <a:gd name="T21" fmla="*/ 39 h 39"/>
                <a:gd name="T22" fmla="*/ 13 w 146"/>
                <a:gd name="T23" fmla="*/ 38 h 39"/>
                <a:gd name="T24" fmla="*/ 30 w 146"/>
                <a:gd name="T25" fmla="*/ 35 h 39"/>
                <a:gd name="T26" fmla="*/ 49 w 146"/>
                <a:gd name="T27" fmla="*/ 33 h 39"/>
                <a:gd name="T28" fmla="*/ 70 w 146"/>
                <a:gd name="T29" fmla="*/ 30 h 39"/>
                <a:gd name="T30" fmla="*/ 92 w 146"/>
                <a:gd name="T31" fmla="*/ 25 h 39"/>
                <a:gd name="T32" fmla="*/ 112 w 146"/>
                <a:gd name="T33" fmla="*/ 20 h 39"/>
                <a:gd name="T34" fmla="*/ 130 w 146"/>
                <a:gd name="T35" fmla="*/ 15 h 39"/>
                <a:gd name="T36" fmla="*/ 143 w 146"/>
                <a:gd name="T37" fmla="*/ 9 h 39"/>
                <a:gd name="T38" fmla="*/ 139 w 146"/>
                <a:gd name="T39" fmla="*/ 9 h 39"/>
                <a:gd name="T40" fmla="*/ 143 w 146"/>
                <a:gd name="T41" fmla="*/ 9 h 39"/>
                <a:gd name="T42" fmla="*/ 146 w 146"/>
                <a:gd name="T43" fmla="*/ 7 h 39"/>
                <a:gd name="T44" fmla="*/ 146 w 146"/>
                <a:gd name="T45" fmla="*/ 2 h 39"/>
                <a:gd name="T46" fmla="*/ 142 w 146"/>
                <a:gd name="T47" fmla="*/ 0 h 39"/>
                <a:gd name="T48" fmla="*/ 139 w 146"/>
                <a:gd name="T49" fmla="*/ 0 h 39"/>
                <a:gd name="T50" fmla="*/ 143 w 146"/>
                <a:gd name="T5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6" h="39">
                  <a:moveTo>
                    <a:pt x="143" y="0"/>
                  </a:moveTo>
                  <a:lnTo>
                    <a:pt x="139" y="0"/>
                  </a:lnTo>
                  <a:lnTo>
                    <a:pt x="127" y="6"/>
                  </a:lnTo>
                  <a:lnTo>
                    <a:pt x="110" y="11"/>
                  </a:lnTo>
                  <a:lnTo>
                    <a:pt x="90" y="16"/>
                  </a:lnTo>
                  <a:lnTo>
                    <a:pt x="70" y="20"/>
                  </a:lnTo>
                  <a:lnTo>
                    <a:pt x="49" y="24"/>
                  </a:lnTo>
                  <a:lnTo>
                    <a:pt x="30" y="26"/>
                  </a:lnTo>
                  <a:lnTo>
                    <a:pt x="13" y="29"/>
                  </a:lnTo>
                  <a:lnTo>
                    <a:pt x="0" y="30"/>
                  </a:lnTo>
                  <a:lnTo>
                    <a:pt x="0" y="39"/>
                  </a:lnTo>
                  <a:lnTo>
                    <a:pt x="13" y="38"/>
                  </a:lnTo>
                  <a:lnTo>
                    <a:pt x="30" y="35"/>
                  </a:lnTo>
                  <a:lnTo>
                    <a:pt x="49" y="33"/>
                  </a:lnTo>
                  <a:lnTo>
                    <a:pt x="70" y="30"/>
                  </a:lnTo>
                  <a:lnTo>
                    <a:pt x="92" y="25"/>
                  </a:lnTo>
                  <a:lnTo>
                    <a:pt x="112" y="20"/>
                  </a:lnTo>
                  <a:lnTo>
                    <a:pt x="130" y="15"/>
                  </a:lnTo>
                  <a:lnTo>
                    <a:pt x="143" y="9"/>
                  </a:lnTo>
                  <a:lnTo>
                    <a:pt x="139" y="9"/>
                  </a:lnTo>
                  <a:lnTo>
                    <a:pt x="143" y="9"/>
                  </a:lnTo>
                  <a:lnTo>
                    <a:pt x="146" y="7"/>
                  </a:lnTo>
                  <a:lnTo>
                    <a:pt x="146" y="2"/>
                  </a:lnTo>
                  <a:lnTo>
                    <a:pt x="142" y="0"/>
                  </a:lnTo>
                  <a:lnTo>
                    <a:pt x="139" y="0"/>
                  </a:lnTo>
                  <a:lnTo>
                    <a:pt x="14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16" name="Freeform 1448"/>
            <p:cNvSpPr>
              <a:spLocks/>
            </p:cNvSpPr>
            <p:nvPr/>
          </p:nvSpPr>
          <p:spPr bwMode="auto">
            <a:xfrm>
              <a:off x="2889" y="3566"/>
              <a:ext cx="48" cy="13"/>
            </a:xfrm>
            <a:custGeom>
              <a:avLst/>
              <a:gdLst>
                <a:gd name="T0" fmla="*/ 143 w 145"/>
                <a:gd name="T1" fmla="*/ 37 h 39"/>
                <a:gd name="T2" fmla="*/ 139 w 145"/>
                <a:gd name="T3" fmla="*/ 27 h 39"/>
                <a:gd name="T4" fmla="*/ 128 w 145"/>
                <a:gd name="T5" fmla="*/ 29 h 39"/>
                <a:gd name="T6" fmla="*/ 112 w 145"/>
                <a:gd name="T7" fmla="*/ 26 h 39"/>
                <a:gd name="T8" fmla="*/ 95 w 145"/>
                <a:gd name="T9" fmla="*/ 24 h 39"/>
                <a:gd name="T10" fmla="*/ 74 w 145"/>
                <a:gd name="T11" fmla="*/ 20 h 39"/>
                <a:gd name="T12" fmla="*/ 56 w 145"/>
                <a:gd name="T13" fmla="*/ 17 h 39"/>
                <a:gd name="T14" fmla="*/ 36 w 145"/>
                <a:gd name="T15" fmla="*/ 11 h 39"/>
                <a:gd name="T16" fmla="*/ 18 w 145"/>
                <a:gd name="T17" fmla="*/ 6 h 39"/>
                <a:gd name="T18" fmla="*/ 4 w 145"/>
                <a:gd name="T19" fmla="*/ 0 h 39"/>
                <a:gd name="T20" fmla="*/ 0 w 145"/>
                <a:gd name="T21" fmla="*/ 9 h 39"/>
                <a:gd name="T22" fmla="*/ 16 w 145"/>
                <a:gd name="T23" fmla="*/ 15 h 39"/>
                <a:gd name="T24" fmla="*/ 34 w 145"/>
                <a:gd name="T25" fmla="*/ 20 h 39"/>
                <a:gd name="T26" fmla="*/ 54 w 145"/>
                <a:gd name="T27" fmla="*/ 26 h 39"/>
                <a:gd name="T28" fmla="*/ 74 w 145"/>
                <a:gd name="T29" fmla="*/ 30 h 39"/>
                <a:gd name="T30" fmla="*/ 95 w 145"/>
                <a:gd name="T31" fmla="*/ 33 h 39"/>
                <a:gd name="T32" fmla="*/ 112 w 145"/>
                <a:gd name="T33" fmla="*/ 35 h 39"/>
                <a:gd name="T34" fmla="*/ 128 w 145"/>
                <a:gd name="T35" fmla="*/ 38 h 39"/>
                <a:gd name="T36" fmla="*/ 139 w 145"/>
                <a:gd name="T37" fmla="*/ 39 h 39"/>
                <a:gd name="T38" fmla="*/ 136 w 145"/>
                <a:gd name="T39" fmla="*/ 30 h 39"/>
                <a:gd name="T40" fmla="*/ 139 w 145"/>
                <a:gd name="T41" fmla="*/ 39 h 39"/>
                <a:gd name="T42" fmla="*/ 143 w 145"/>
                <a:gd name="T43" fmla="*/ 37 h 39"/>
                <a:gd name="T44" fmla="*/ 145 w 145"/>
                <a:gd name="T45" fmla="*/ 33 h 39"/>
                <a:gd name="T46" fmla="*/ 143 w 145"/>
                <a:gd name="T47" fmla="*/ 30 h 39"/>
                <a:gd name="T48" fmla="*/ 139 w 145"/>
                <a:gd name="T49" fmla="*/ 27 h 39"/>
                <a:gd name="T50" fmla="*/ 143 w 145"/>
                <a:gd name="T51"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5" h="39">
                  <a:moveTo>
                    <a:pt x="143" y="37"/>
                  </a:moveTo>
                  <a:lnTo>
                    <a:pt x="139" y="27"/>
                  </a:lnTo>
                  <a:lnTo>
                    <a:pt x="128" y="29"/>
                  </a:lnTo>
                  <a:lnTo>
                    <a:pt x="112" y="26"/>
                  </a:lnTo>
                  <a:lnTo>
                    <a:pt x="95" y="24"/>
                  </a:lnTo>
                  <a:lnTo>
                    <a:pt x="74" y="20"/>
                  </a:lnTo>
                  <a:lnTo>
                    <a:pt x="56" y="17"/>
                  </a:lnTo>
                  <a:lnTo>
                    <a:pt x="36" y="11"/>
                  </a:lnTo>
                  <a:lnTo>
                    <a:pt x="18" y="6"/>
                  </a:lnTo>
                  <a:lnTo>
                    <a:pt x="4" y="0"/>
                  </a:lnTo>
                  <a:lnTo>
                    <a:pt x="0" y="9"/>
                  </a:lnTo>
                  <a:lnTo>
                    <a:pt x="16" y="15"/>
                  </a:lnTo>
                  <a:lnTo>
                    <a:pt x="34" y="20"/>
                  </a:lnTo>
                  <a:lnTo>
                    <a:pt x="54" y="26"/>
                  </a:lnTo>
                  <a:lnTo>
                    <a:pt x="74" y="30"/>
                  </a:lnTo>
                  <a:lnTo>
                    <a:pt x="95" y="33"/>
                  </a:lnTo>
                  <a:lnTo>
                    <a:pt x="112" y="35"/>
                  </a:lnTo>
                  <a:lnTo>
                    <a:pt x="128" y="38"/>
                  </a:lnTo>
                  <a:lnTo>
                    <a:pt x="139" y="39"/>
                  </a:lnTo>
                  <a:lnTo>
                    <a:pt x="136" y="30"/>
                  </a:lnTo>
                  <a:lnTo>
                    <a:pt x="139" y="39"/>
                  </a:lnTo>
                  <a:lnTo>
                    <a:pt x="143" y="37"/>
                  </a:lnTo>
                  <a:lnTo>
                    <a:pt x="145" y="33"/>
                  </a:lnTo>
                  <a:lnTo>
                    <a:pt x="143" y="30"/>
                  </a:lnTo>
                  <a:lnTo>
                    <a:pt x="139" y="27"/>
                  </a:lnTo>
                  <a:lnTo>
                    <a:pt x="143" y="3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17" name="Freeform 1449"/>
            <p:cNvSpPr>
              <a:spLocks/>
            </p:cNvSpPr>
            <p:nvPr/>
          </p:nvSpPr>
          <p:spPr bwMode="auto">
            <a:xfrm>
              <a:off x="2910" y="3576"/>
              <a:ext cx="26" cy="12"/>
            </a:xfrm>
            <a:custGeom>
              <a:avLst/>
              <a:gdLst>
                <a:gd name="T0" fmla="*/ 4 w 80"/>
                <a:gd name="T1" fmla="*/ 36 h 36"/>
                <a:gd name="T2" fmla="*/ 8 w 80"/>
                <a:gd name="T3" fmla="*/ 35 h 36"/>
                <a:gd name="T4" fmla="*/ 9 w 80"/>
                <a:gd name="T5" fmla="*/ 34 h 36"/>
                <a:gd name="T6" fmla="*/ 17 w 80"/>
                <a:gd name="T7" fmla="*/ 32 h 36"/>
                <a:gd name="T8" fmla="*/ 26 w 80"/>
                <a:gd name="T9" fmla="*/ 29 h 36"/>
                <a:gd name="T10" fmla="*/ 36 w 80"/>
                <a:gd name="T11" fmla="*/ 26 h 36"/>
                <a:gd name="T12" fmla="*/ 48 w 80"/>
                <a:gd name="T13" fmla="*/ 23 h 36"/>
                <a:gd name="T14" fmla="*/ 59 w 80"/>
                <a:gd name="T15" fmla="*/ 19 h 36"/>
                <a:gd name="T16" fmla="*/ 71 w 80"/>
                <a:gd name="T17" fmla="*/ 13 h 36"/>
                <a:gd name="T18" fmla="*/ 80 w 80"/>
                <a:gd name="T19" fmla="*/ 7 h 36"/>
                <a:gd name="T20" fmla="*/ 73 w 80"/>
                <a:gd name="T21" fmla="*/ 0 h 36"/>
                <a:gd name="T22" fmla="*/ 66 w 80"/>
                <a:gd name="T23" fmla="*/ 4 h 36"/>
                <a:gd name="T24" fmla="*/ 57 w 80"/>
                <a:gd name="T25" fmla="*/ 10 h 36"/>
                <a:gd name="T26" fmla="*/ 46 w 80"/>
                <a:gd name="T27" fmla="*/ 13 h 36"/>
                <a:gd name="T28" fmla="*/ 34 w 80"/>
                <a:gd name="T29" fmla="*/ 17 h 36"/>
                <a:gd name="T30" fmla="*/ 24 w 80"/>
                <a:gd name="T31" fmla="*/ 20 h 36"/>
                <a:gd name="T32" fmla="*/ 15 w 80"/>
                <a:gd name="T33" fmla="*/ 23 h 36"/>
                <a:gd name="T34" fmla="*/ 7 w 80"/>
                <a:gd name="T35" fmla="*/ 25 h 36"/>
                <a:gd name="T36" fmla="*/ 1 w 80"/>
                <a:gd name="T37" fmla="*/ 28 h 36"/>
                <a:gd name="T38" fmla="*/ 4 w 80"/>
                <a:gd name="T39" fmla="*/ 27 h 36"/>
                <a:gd name="T40" fmla="*/ 1 w 80"/>
                <a:gd name="T41" fmla="*/ 28 h 36"/>
                <a:gd name="T42" fmla="*/ 0 w 80"/>
                <a:gd name="T43" fmla="*/ 32 h 36"/>
                <a:gd name="T44" fmla="*/ 1 w 80"/>
                <a:gd name="T45" fmla="*/ 35 h 36"/>
                <a:gd name="T46" fmla="*/ 4 w 80"/>
                <a:gd name="T47" fmla="*/ 36 h 36"/>
                <a:gd name="T48" fmla="*/ 8 w 80"/>
                <a:gd name="T49" fmla="*/ 35 h 36"/>
                <a:gd name="T50" fmla="*/ 4 w 80"/>
                <a:gd name="T5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0" h="36">
                  <a:moveTo>
                    <a:pt x="4" y="36"/>
                  </a:moveTo>
                  <a:lnTo>
                    <a:pt x="8" y="35"/>
                  </a:lnTo>
                  <a:lnTo>
                    <a:pt x="9" y="34"/>
                  </a:lnTo>
                  <a:lnTo>
                    <a:pt x="17" y="32"/>
                  </a:lnTo>
                  <a:lnTo>
                    <a:pt x="26" y="29"/>
                  </a:lnTo>
                  <a:lnTo>
                    <a:pt x="36" y="26"/>
                  </a:lnTo>
                  <a:lnTo>
                    <a:pt x="48" y="23"/>
                  </a:lnTo>
                  <a:lnTo>
                    <a:pt x="59" y="19"/>
                  </a:lnTo>
                  <a:lnTo>
                    <a:pt x="71" y="13"/>
                  </a:lnTo>
                  <a:lnTo>
                    <a:pt x="80" y="7"/>
                  </a:lnTo>
                  <a:lnTo>
                    <a:pt x="73" y="0"/>
                  </a:lnTo>
                  <a:lnTo>
                    <a:pt x="66" y="4"/>
                  </a:lnTo>
                  <a:lnTo>
                    <a:pt x="57" y="10"/>
                  </a:lnTo>
                  <a:lnTo>
                    <a:pt x="46" y="13"/>
                  </a:lnTo>
                  <a:lnTo>
                    <a:pt x="34" y="17"/>
                  </a:lnTo>
                  <a:lnTo>
                    <a:pt x="24" y="20"/>
                  </a:lnTo>
                  <a:lnTo>
                    <a:pt x="15" y="23"/>
                  </a:lnTo>
                  <a:lnTo>
                    <a:pt x="7" y="25"/>
                  </a:lnTo>
                  <a:lnTo>
                    <a:pt x="1" y="28"/>
                  </a:lnTo>
                  <a:lnTo>
                    <a:pt x="4" y="27"/>
                  </a:lnTo>
                  <a:lnTo>
                    <a:pt x="1" y="28"/>
                  </a:lnTo>
                  <a:lnTo>
                    <a:pt x="0" y="32"/>
                  </a:lnTo>
                  <a:lnTo>
                    <a:pt x="1" y="35"/>
                  </a:lnTo>
                  <a:lnTo>
                    <a:pt x="4" y="36"/>
                  </a:lnTo>
                  <a:lnTo>
                    <a:pt x="8" y="35"/>
                  </a:lnTo>
                  <a:lnTo>
                    <a:pt x="4" y="3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18" name="Freeform 1450"/>
            <p:cNvSpPr>
              <a:spLocks/>
            </p:cNvSpPr>
            <p:nvPr/>
          </p:nvSpPr>
          <p:spPr bwMode="auto">
            <a:xfrm>
              <a:off x="2841" y="3576"/>
              <a:ext cx="70" cy="12"/>
            </a:xfrm>
            <a:custGeom>
              <a:avLst/>
              <a:gdLst>
                <a:gd name="T0" fmla="*/ 4 w 210"/>
                <a:gd name="T1" fmla="*/ 0 h 36"/>
                <a:gd name="T2" fmla="*/ 1 w 210"/>
                <a:gd name="T3" fmla="*/ 8 h 36"/>
                <a:gd name="T4" fmla="*/ 7 w 210"/>
                <a:gd name="T5" fmla="*/ 12 h 36"/>
                <a:gd name="T6" fmla="*/ 16 w 210"/>
                <a:gd name="T7" fmla="*/ 16 h 36"/>
                <a:gd name="T8" fmla="*/ 27 w 210"/>
                <a:gd name="T9" fmla="*/ 18 h 36"/>
                <a:gd name="T10" fmla="*/ 40 w 210"/>
                <a:gd name="T11" fmla="*/ 20 h 36"/>
                <a:gd name="T12" fmla="*/ 53 w 210"/>
                <a:gd name="T13" fmla="*/ 23 h 36"/>
                <a:gd name="T14" fmla="*/ 68 w 210"/>
                <a:gd name="T15" fmla="*/ 25 h 36"/>
                <a:gd name="T16" fmla="*/ 84 w 210"/>
                <a:gd name="T17" fmla="*/ 27 h 36"/>
                <a:gd name="T18" fmla="*/ 100 w 210"/>
                <a:gd name="T19" fmla="*/ 28 h 36"/>
                <a:gd name="T20" fmla="*/ 118 w 210"/>
                <a:gd name="T21" fmla="*/ 31 h 36"/>
                <a:gd name="T22" fmla="*/ 135 w 210"/>
                <a:gd name="T23" fmla="*/ 32 h 36"/>
                <a:gd name="T24" fmla="*/ 151 w 210"/>
                <a:gd name="T25" fmla="*/ 33 h 36"/>
                <a:gd name="T26" fmla="*/ 166 w 210"/>
                <a:gd name="T27" fmla="*/ 35 h 36"/>
                <a:gd name="T28" fmla="*/ 179 w 210"/>
                <a:gd name="T29" fmla="*/ 35 h 36"/>
                <a:gd name="T30" fmla="*/ 192 w 210"/>
                <a:gd name="T31" fmla="*/ 35 h 36"/>
                <a:gd name="T32" fmla="*/ 202 w 210"/>
                <a:gd name="T33" fmla="*/ 36 h 36"/>
                <a:gd name="T34" fmla="*/ 210 w 210"/>
                <a:gd name="T35" fmla="*/ 36 h 36"/>
                <a:gd name="T36" fmla="*/ 210 w 210"/>
                <a:gd name="T37" fmla="*/ 27 h 36"/>
                <a:gd name="T38" fmla="*/ 202 w 210"/>
                <a:gd name="T39" fmla="*/ 27 h 36"/>
                <a:gd name="T40" fmla="*/ 192 w 210"/>
                <a:gd name="T41" fmla="*/ 26 h 36"/>
                <a:gd name="T42" fmla="*/ 179 w 210"/>
                <a:gd name="T43" fmla="*/ 24 h 36"/>
                <a:gd name="T44" fmla="*/ 166 w 210"/>
                <a:gd name="T45" fmla="*/ 24 h 36"/>
                <a:gd name="T46" fmla="*/ 151 w 210"/>
                <a:gd name="T47" fmla="*/ 24 h 36"/>
                <a:gd name="T48" fmla="*/ 135 w 210"/>
                <a:gd name="T49" fmla="*/ 23 h 36"/>
                <a:gd name="T50" fmla="*/ 118 w 210"/>
                <a:gd name="T51" fmla="*/ 21 h 36"/>
                <a:gd name="T52" fmla="*/ 100 w 210"/>
                <a:gd name="T53" fmla="*/ 19 h 36"/>
                <a:gd name="T54" fmla="*/ 84 w 210"/>
                <a:gd name="T55" fmla="*/ 18 h 36"/>
                <a:gd name="T56" fmla="*/ 68 w 210"/>
                <a:gd name="T57" fmla="*/ 16 h 36"/>
                <a:gd name="T58" fmla="*/ 53 w 210"/>
                <a:gd name="T59" fmla="*/ 13 h 36"/>
                <a:gd name="T60" fmla="*/ 40 w 210"/>
                <a:gd name="T61" fmla="*/ 11 h 36"/>
                <a:gd name="T62" fmla="*/ 27 w 210"/>
                <a:gd name="T63" fmla="*/ 9 h 36"/>
                <a:gd name="T64" fmla="*/ 18 w 210"/>
                <a:gd name="T65" fmla="*/ 7 h 36"/>
                <a:gd name="T66" fmla="*/ 11 w 210"/>
                <a:gd name="T67" fmla="*/ 3 h 36"/>
                <a:gd name="T68" fmla="*/ 8 w 210"/>
                <a:gd name="T69" fmla="*/ 1 h 36"/>
                <a:gd name="T70" fmla="*/ 4 w 210"/>
                <a:gd name="T71" fmla="*/ 9 h 36"/>
                <a:gd name="T72" fmla="*/ 8 w 210"/>
                <a:gd name="T73" fmla="*/ 1 h 36"/>
                <a:gd name="T74" fmla="*/ 4 w 210"/>
                <a:gd name="T75" fmla="*/ 0 h 36"/>
                <a:gd name="T76" fmla="*/ 1 w 210"/>
                <a:gd name="T77" fmla="*/ 1 h 36"/>
                <a:gd name="T78" fmla="*/ 0 w 210"/>
                <a:gd name="T79" fmla="*/ 4 h 36"/>
                <a:gd name="T80" fmla="*/ 1 w 210"/>
                <a:gd name="T81" fmla="*/ 8 h 36"/>
                <a:gd name="T82" fmla="*/ 4 w 210"/>
                <a:gd name="T8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0" h="36">
                  <a:moveTo>
                    <a:pt x="4" y="0"/>
                  </a:moveTo>
                  <a:lnTo>
                    <a:pt x="1" y="8"/>
                  </a:lnTo>
                  <a:lnTo>
                    <a:pt x="7" y="12"/>
                  </a:lnTo>
                  <a:lnTo>
                    <a:pt x="16" y="16"/>
                  </a:lnTo>
                  <a:lnTo>
                    <a:pt x="27" y="18"/>
                  </a:lnTo>
                  <a:lnTo>
                    <a:pt x="40" y="20"/>
                  </a:lnTo>
                  <a:lnTo>
                    <a:pt x="53" y="23"/>
                  </a:lnTo>
                  <a:lnTo>
                    <a:pt x="68" y="25"/>
                  </a:lnTo>
                  <a:lnTo>
                    <a:pt x="84" y="27"/>
                  </a:lnTo>
                  <a:lnTo>
                    <a:pt x="100" y="28"/>
                  </a:lnTo>
                  <a:lnTo>
                    <a:pt x="118" y="31"/>
                  </a:lnTo>
                  <a:lnTo>
                    <a:pt x="135" y="32"/>
                  </a:lnTo>
                  <a:lnTo>
                    <a:pt x="151" y="33"/>
                  </a:lnTo>
                  <a:lnTo>
                    <a:pt x="166" y="35"/>
                  </a:lnTo>
                  <a:lnTo>
                    <a:pt x="179" y="35"/>
                  </a:lnTo>
                  <a:lnTo>
                    <a:pt x="192" y="35"/>
                  </a:lnTo>
                  <a:lnTo>
                    <a:pt x="202" y="36"/>
                  </a:lnTo>
                  <a:lnTo>
                    <a:pt x="210" y="36"/>
                  </a:lnTo>
                  <a:lnTo>
                    <a:pt x="210" y="27"/>
                  </a:lnTo>
                  <a:lnTo>
                    <a:pt x="202" y="27"/>
                  </a:lnTo>
                  <a:lnTo>
                    <a:pt x="192" y="26"/>
                  </a:lnTo>
                  <a:lnTo>
                    <a:pt x="179" y="24"/>
                  </a:lnTo>
                  <a:lnTo>
                    <a:pt x="166" y="24"/>
                  </a:lnTo>
                  <a:lnTo>
                    <a:pt x="151" y="24"/>
                  </a:lnTo>
                  <a:lnTo>
                    <a:pt x="135" y="23"/>
                  </a:lnTo>
                  <a:lnTo>
                    <a:pt x="118" y="21"/>
                  </a:lnTo>
                  <a:lnTo>
                    <a:pt x="100" y="19"/>
                  </a:lnTo>
                  <a:lnTo>
                    <a:pt x="84" y="18"/>
                  </a:lnTo>
                  <a:lnTo>
                    <a:pt x="68" y="16"/>
                  </a:lnTo>
                  <a:lnTo>
                    <a:pt x="53" y="13"/>
                  </a:lnTo>
                  <a:lnTo>
                    <a:pt x="40" y="11"/>
                  </a:lnTo>
                  <a:lnTo>
                    <a:pt x="27" y="9"/>
                  </a:lnTo>
                  <a:lnTo>
                    <a:pt x="18" y="7"/>
                  </a:lnTo>
                  <a:lnTo>
                    <a:pt x="11" y="3"/>
                  </a:lnTo>
                  <a:lnTo>
                    <a:pt x="8" y="1"/>
                  </a:lnTo>
                  <a:lnTo>
                    <a:pt x="4" y="9"/>
                  </a:lnTo>
                  <a:lnTo>
                    <a:pt x="8" y="1"/>
                  </a:lnTo>
                  <a:lnTo>
                    <a:pt x="4" y="0"/>
                  </a:lnTo>
                  <a:lnTo>
                    <a:pt x="1" y="1"/>
                  </a:lnTo>
                  <a:lnTo>
                    <a:pt x="0" y="4"/>
                  </a:lnTo>
                  <a:lnTo>
                    <a:pt x="1" y="8"/>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19" name="Freeform 1451"/>
            <p:cNvSpPr>
              <a:spLocks/>
            </p:cNvSpPr>
            <p:nvPr/>
          </p:nvSpPr>
          <p:spPr bwMode="auto">
            <a:xfrm>
              <a:off x="2932" y="3655"/>
              <a:ext cx="182" cy="45"/>
            </a:xfrm>
            <a:custGeom>
              <a:avLst/>
              <a:gdLst>
                <a:gd name="T0" fmla="*/ 513 w 545"/>
                <a:gd name="T1" fmla="*/ 34 h 134"/>
                <a:gd name="T2" fmla="*/ 450 w 545"/>
                <a:gd name="T3" fmla="*/ 53 h 134"/>
                <a:gd name="T4" fmla="*/ 411 w 545"/>
                <a:gd name="T5" fmla="*/ 65 h 134"/>
                <a:gd name="T6" fmla="*/ 390 w 545"/>
                <a:gd name="T7" fmla="*/ 65 h 134"/>
                <a:gd name="T8" fmla="*/ 361 w 545"/>
                <a:gd name="T9" fmla="*/ 72 h 134"/>
                <a:gd name="T10" fmla="*/ 312 w 545"/>
                <a:gd name="T11" fmla="*/ 86 h 134"/>
                <a:gd name="T12" fmla="*/ 276 w 545"/>
                <a:gd name="T13" fmla="*/ 98 h 134"/>
                <a:gd name="T14" fmla="*/ 246 w 545"/>
                <a:gd name="T15" fmla="*/ 104 h 134"/>
                <a:gd name="T16" fmla="*/ 202 w 545"/>
                <a:gd name="T17" fmla="*/ 106 h 134"/>
                <a:gd name="T18" fmla="*/ 172 w 545"/>
                <a:gd name="T19" fmla="*/ 111 h 134"/>
                <a:gd name="T20" fmla="*/ 148 w 545"/>
                <a:gd name="T21" fmla="*/ 125 h 134"/>
                <a:gd name="T22" fmla="*/ 124 w 545"/>
                <a:gd name="T23" fmla="*/ 133 h 134"/>
                <a:gd name="T24" fmla="*/ 111 w 545"/>
                <a:gd name="T25" fmla="*/ 128 h 134"/>
                <a:gd name="T26" fmla="*/ 95 w 545"/>
                <a:gd name="T27" fmla="*/ 108 h 134"/>
                <a:gd name="T28" fmla="*/ 82 w 545"/>
                <a:gd name="T29" fmla="*/ 92 h 134"/>
                <a:gd name="T30" fmla="*/ 58 w 545"/>
                <a:gd name="T31" fmla="*/ 86 h 134"/>
                <a:gd name="T32" fmla="*/ 22 w 545"/>
                <a:gd name="T33" fmla="*/ 86 h 134"/>
                <a:gd name="T34" fmla="*/ 3 w 545"/>
                <a:gd name="T35" fmla="*/ 81 h 134"/>
                <a:gd name="T36" fmla="*/ 16 w 545"/>
                <a:gd name="T37" fmla="*/ 53 h 134"/>
                <a:gd name="T38" fmla="*/ 38 w 545"/>
                <a:gd name="T39" fmla="*/ 56 h 134"/>
                <a:gd name="T40" fmla="*/ 61 w 545"/>
                <a:gd name="T41" fmla="*/ 59 h 134"/>
                <a:gd name="T42" fmla="*/ 71 w 545"/>
                <a:gd name="T43" fmla="*/ 58 h 134"/>
                <a:gd name="T44" fmla="*/ 71 w 545"/>
                <a:gd name="T45" fmla="*/ 40 h 134"/>
                <a:gd name="T46" fmla="*/ 90 w 545"/>
                <a:gd name="T47" fmla="*/ 33 h 134"/>
                <a:gd name="T48" fmla="*/ 129 w 545"/>
                <a:gd name="T49" fmla="*/ 26 h 134"/>
                <a:gd name="T50" fmla="*/ 154 w 545"/>
                <a:gd name="T51" fmla="*/ 22 h 134"/>
                <a:gd name="T52" fmla="*/ 166 w 545"/>
                <a:gd name="T53" fmla="*/ 5 h 134"/>
                <a:gd name="T54" fmla="*/ 186 w 545"/>
                <a:gd name="T55" fmla="*/ 9 h 134"/>
                <a:gd name="T56" fmla="*/ 202 w 545"/>
                <a:gd name="T57" fmla="*/ 18 h 134"/>
                <a:gd name="T58" fmla="*/ 206 w 545"/>
                <a:gd name="T59" fmla="*/ 29 h 134"/>
                <a:gd name="T60" fmla="*/ 209 w 545"/>
                <a:gd name="T61" fmla="*/ 41 h 134"/>
                <a:gd name="T62" fmla="*/ 221 w 545"/>
                <a:gd name="T63" fmla="*/ 42 h 134"/>
                <a:gd name="T64" fmla="*/ 240 w 545"/>
                <a:gd name="T65" fmla="*/ 42 h 134"/>
                <a:gd name="T66" fmla="*/ 252 w 545"/>
                <a:gd name="T67" fmla="*/ 38 h 134"/>
                <a:gd name="T68" fmla="*/ 268 w 545"/>
                <a:gd name="T69" fmla="*/ 29 h 134"/>
                <a:gd name="T70" fmla="*/ 281 w 545"/>
                <a:gd name="T71" fmla="*/ 29 h 134"/>
                <a:gd name="T72" fmla="*/ 296 w 545"/>
                <a:gd name="T73" fmla="*/ 32 h 134"/>
                <a:gd name="T74" fmla="*/ 308 w 545"/>
                <a:gd name="T75" fmla="*/ 35 h 134"/>
                <a:gd name="T76" fmla="*/ 316 w 545"/>
                <a:gd name="T77" fmla="*/ 30 h 134"/>
                <a:gd name="T78" fmla="*/ 338 w 545"/>
                <a:gd name="T79" fmla="*/ 33 h 134"/>
                <a:gd name="T80" fmla="*/ 376 w 545"/>
                <a:gd name="T81" fmla="*/ 32 h 134"/>
                <a:gd name="T82" fmla="*/ 402 w 545"/>
                <a:gd name="T83" fmla="*/ 27 h 134"/>
                <a:gd name="T84" fmla="*/ 410 w 545"/>
                <a:gd name="T85" fmla="*/ 40 h 134"/>
                <a:gd name="T86" fmla="*/ 424 w 545"/>
                <a:gd name="T87" fmla="*/ 34 h 134"/>
                <a:gd name="T88" fmla="*/ 427 w 545"/>
                <a:gd name="T89" fmla="*/ 19 h 134"/>
                <a:gd name="T90" fmla="*/ 440 w 545"/>
                <a:gd name="T91" fmla="*/ 8 h 134"/>
                <a:gd name="T92" fmla="*/ 461 w 545"/>
                <a:gd name="T93" fmla="*/ 0 h 134"/>
                <a:gd name="T94" fmla="*/ 475 w 545"/>
                <a:gd name="T95" fmla="*/ 19 h 134"/>
                <a:gd name="T96" fmla="*/ 495 w 545"/>
                <a:gd name="T97" fmla="*/ 14 h 134"/>
                <a:gd name="T98" fmla="*/ 527 w 545"/>
                <a:gd name="T99" fmla="*/ 10 h 134"/>
                <a:gd name="T100" fmla="*/ 545 w 545"/>
                <a:gd name="T101" fmla="*/ 3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5" h="134">
                  <a:moveTo>
                    <a:pt x="545" y="30"/>
                  </a:moveTo>
                  <a:lnTo>
                    <a:pt x="531" y="31"/>
                  </a:lnTo>
                  <a:lnTo>
                    <a:pt x="513" y="34"/>
                  </a:lnTo>
                  <a:lnTo>
                    <a:pt x="493" y="40"/>
                  </a:lnTo>
                  <a:lnTo>
                    <a:pt x="471" y="47"/>
                  </a:lnTo>
                  <a:lnTo>
                    <a:pt x="450" y="53"/>
                  </a:lnTo>
                  <a:lnTo>
                    <a:pt x="432" y="59"/>
                  </a:lnTo>
                  <a:lnTo>
                    <a:pt x="418" y="63"/>
                  </a:lnTo>
                  <a:lnTo>
                    <a:pt x="411" y="65"/>
                  </a:lnTo>
                  <a:lnTo>
                    <a:pt x="404" y="66"/>
                  </a:lnTo>
                  <a:lnTo>
                    <a:pt x="398" y="66"/>
                  </a:lnTo>
                  <a:lnTo>
                    <a:pt x="390" y="65"/>
                  </a:lnTo>
                  <a:lnTo>
                    <a:pt x="383" y="65"/>
                  </a:lnTo>
                  <a:lnTo>
                    <a:pt x="374" y="68"/>
                  </a:lnTo>
                  <a:lnTo>
                    <a:pt x="361" y="72"/>
                  </a:lnTo>
                  <a:lnTo>
                    <a:pt x="345" y="77"/>
                  </a:lnTo>
                  <a:lnTo>
                    <a:pt x="328" y="81"/>
                  </a:lnTo>
                  <a:lnTo>
                    <a:pt x="312" y="86"/>
                  </a:lnTo>
                  <a:lnTo>
                    <a:pt x="296" y="90"/>
                  </a:lnTo>
                  <a:lnTo>
                    <a:pt x="284" y="95"/>
                  </a:lnTo>
                  <a:lnTo>
                    <a:pt x="276" y="98"/>
                  </a:lnTo>
                  <a:lnTo>
                    <a:pt x="269" y="101"/>
                  </a:lnTo>
                  <a:lnTo>
                    <a:pt x="259" y="103"/>
                  </a:lnTo>
                  <a:lnTo>
                    <a:pt x="246" y="104"/>
                  </a:lnTo>
                  <a:lnTo>
                    <a:pt x="232" y="105"/>
                  </a:lnTo>
                  <a:lnTo>
                    <a:pt x="217" y="106"/>
                  </a:lnTo>
                  <a:lnTo>
                    <a:pt x="202" y="106"/>
                  </a:lnTo>
                  <a:lnTo>
                    <a:pt x="188" y="106"/>
                  </a:lnTo>
                  <a:lnTo>
                    <a:pt x="177" y="106"/>
                  </a:lnTo>
                  <a:lnTo>
                    <a:pt x="172" y="111"/>
                  </a:lnTo>
                  <a:lnTo>
                    <a:pt x="165" y="116"/>
                  </a:lnTo>
                  <a:lnTo>
                    <a:pt x="157" y="120"/>
                  </a:lnTo>
                  <a:lnTo>
                    <a:pt x="148" y="125"/>
                  </a:lnTo>
                  <a:lnTo>
                    <a:pt x="139" y="128"/>
                  </a:lnTo>
                  <a:lnTo>
                    <a:pt x="131" y="132"/>
                  </a:lnTo>
                  <a:lnTo>
                    <a:pt x="124" y="133"/>
                  </a:lnTo>
                  <a:lnTo>
                    <a:pt x="119" y="134"/>
                  </a:lnTo>
                  <a:lnTo>
                    <a:pt x="116" y="133"/>
                  </a:lnTo>
                  <a:lnTo>
                    <a:pt x="111" y="128"/>
                  </a:lnTo>
                  <a:lnTo>
                    <a:pt x="106" y="122"/>
                  </a:lnTo>
                  <a:lnTo>
                    <a:pt x="101" y="116"/>
                  </a:lnTo>
                  <a:lnTo>
                    <a:pt x="95" y="108"/>
                  </a:lnTo>
                  <a:lnTo>
                    <a:pt x="91" y="101"/>
                  </a:lnTo>
                  <a:lnTo>
                    <a:pt x="86" y="95"/>
                  </a:lnTo>
                  <a:lnTo>
                    <a:pt x="82" y="92"/>
                  </a:lnTo>
                  <a:lnTo>
                    <a:pt x="76" y="89"/>
                  </a:lnTo>
                  <a:lnTo>
                    <a:pt x="68" y="87"/>
                  </a:lnTo>
                  <a:lnTo>
                    <a:pt x="58" y="86"/>
                  </a:lnTo>
                  <a:lnTo>
                    <a:pt x="46" y="86"/>
                  </a:lnTo>
                  <a:lnTo>
                    <a:pt x="35" y="86"/>
                  </a:lnTo>
                  <a:lnTo>
                    <a:pt x="22" y="86"/>
                  </a:lnTo>
                  <a:lnTo>
                    <a:pt x="11" y="87"/>
                  </a:lnTo>
                  <a:lnTo>
                    <a:pt x="0" y="88"/>
                  </a:lnTo>
                  <a:lnTo>
                    <a:pt x="3" y="81"/>
                  </a:lnTo>
                  <a:lnTo>
                    <a:pt x="7" y="73"/>
                  </a:lnTo>
                  <a:lnTo>
                    <a:pt x="13" y="64"/>
                  </a:lnTo>
                  <a:lnTo>
                    <a:pt x="16" y="53"/>
                  </a:lnTo>
                  <a:lnTo>
                    <a:pt x="23" y="54"/>
                  </a:lnTo>
                  <a:lnTo>
                    <a:pt x="30" y="55"/>
                  </a:lnTo>
                  <a:lnTo>
                    <a:pt x="38" y="56"/>
                  </a:lnTo>
                  <a:lnTo>
                    <a:pt x="46" y="57"/>
                  </a:lnTo>
                  <a:lnTo>
                    <a:pt x="54" y="58"/>
                  </a:lnTo>
                  <a:lnTo>
                    <a:pt x="61" y="59"/>
                  </a:lnTo>
                  <a:lnTo>
                    <a:pt x="67" y="62"/>
                  </a:lnTo>
                  <a:lnTo>
                    <a:pt x="70" y="64"/>
                  </a:lnTo>
                  <a:lnTo>
                    <a:pt x="71" y="58"/>
                  </a:lnTo>
                  <a:lnTo>
                    <a:pt x="73" y="51"/>
                  </a:lnTo>
                  <a:lnTo>
                    <a:pt x="73" y="45"/>
                  </a:lnTo>
                  <a:lnTo>
                    <a:pt x="71" y="40"/>
                  </a:lnTo>
                  <a:lnTo>
                    <a:pt x="73" y="38"/>
                  </a:lnTo>
                  <a:lnTo>
                    <a:pt x="79" y="35"/>
                  </a:lnTo>
                  <a:lnTo>
                    <a:pt x="90" y="33"/>
                  </a:lnTo>
                  <a:lnTo>
                    <a:pt x="102" y="31"/>
                  </a:lnTo>
                  <a:lnTo>
                    <a:pt x="116" y="29"/>
                  </a:lnTo>
                  <a:lnTo>
                    <a:pt x="129" y="26"/>
                  </a:lnTo>
                  <a:lnTo>
                    <a:pt x="140" y="25"/>
                  </a:lnTo>
                  <a:lnTo>
                    <a:pt x="147" y="25"/>
                  </a:lnTo>
                  <a:lnTo>
                    <a:pt x="154" y="22"/>
                  </a:lnTo>
                  <a:lnTo>
                    <a:pt x="157" y="15"/>
                  </a:lnTo>
                  <a:lnTo>
                    <a:pt x="159" y="8"/>
                  </a:lnTo>
                  <a:lnTo>
                    <a:pt x="166" y="5"/>
                  </a:lnTo>
                  <a:lnTo>
                    <a:pt x="172" y="5"/>
                  </a:lnTo>
                  <a:lnTo>
                    <a:pt x="179" y="7"/>
                  </a:lnTo>
                  <a:lnTo>
                    <a:pt x="186" y="9"/>
                  </a:lnTo>
                  <a:lnTo>
                    <a:pt x="192" y="11"/>
                  </a:lnTo>
                  <a:lnTo>
                    <a:pt x="197" y="15"/>
                  </a:lnTo>
                  <a:lnTo>
                    <a:pt x="202" y="18"/>
                  </a:lnTo>
                  <a:lnTo>
                    <a:pt x="205" y="22"/>
                  </a:lnTo>
                  <a:lnTo>
                    <a:pt x="206" y="24"/>
                  </a:lnTo>
                  <a:lnTo>
                    <a:pt x="206" y="29"/>
                  </a:lnTo>
                  <a:lnTo>
                    <a:pt x="206" y="34"/>
                  </a:lnTo>
                  <a:lnTo>
                    <a:pt x="206" y="39"/>
                  </a:lnTo>
                  <a:lnTo>
                    <a:pt x="209" y="41"/>
                  </a:lnTo>
                  <a:lnTo>
                    <a:pt x="211" y="41"/>
                  </a:lnTo>
                  <a:lnTo>
                    <a:pt x="216" y="41"/>
                  </a:lnTo>
                  <a:lnTo>
                    <a:pt x="221" y="42"/>
                  </a:lnTo>
                  <a:lnTo>
                    <a:pt x="227" y="42"/>
                  </a:lnTo>
                  <a:lnTo>
                    <a:pt x="234" y="42"/>
                  </a:lnTo>
                  <a:lnTo>
                    <a:pt x="240" y="42"/>
                  </a:lnTo>
                  <a:lnTo>
                    <a:pt x="244" y="42"/>
                  </a:lnTo>
                  <a:lnTo>
                    <a:pt x="248" y="41"/>
                  </a:lnTo>
                  <a:lnTo>
                    <a:pt x="252" y="38"/>
                  </a:lnTo>
                  <a:lnTo>
                    <a:pt x="258" y="33"/>
                  </a:lnTo>
                  <a:lnTo>
                    <a:pt x="263" y="30"/>
                  </a:lnTo>
                  <a:lnTo>
                    <a:pt x="268" y="29"/>
                  </a:lnTo>
                  <a:lnTo>
                    <a:pt x="272" y="29"/>
                  </a:lnTo>
                  <a:lnTo>
                    <a:pt x="275" y="29"/>
                  </a:lnTo>
                  <a:lnTo>
                    <a:pt x="281" y="29"/>
                  </a:lnTo>
                  <a:lnTo>
                    <a:pt x="285" y="29"/>
                  </a:lnTo>
                  <a:lnTo>
                    <a:pt x="291" y="30"/>
                  </a:lnTo>
                  <a:lnTo>
                    <a:pt x="296" y="32"/>
                  </a:lnTo>
                  <a:lnTo>
                    <a:pt x="301" y="35"/>
                  </a:lnTo>
                  <a:lnTo>
                    <a:pt x="305" y="40"/>
                  </a:lnTo>
                  <a:lnTo>
                    <a:pt x="308" y="35"/>
                  </a:lnTo>
                  <a:lnTo>
                    <a:pt x="311" y="32"/>
                  </a:lnTo>
                  <a:lnTo>
                    <a:pt x="313" y="31"/>
                  </a:lnTo>
                  <a:lnTo>
                    <a:pt x="316" y="30"/>
                  </a:lnTo>
                  <a:lnTo>
                    <a:pt x="320" y="30"/>
                  </a:lnTo>
                  <a:lnTo>
                    <a:pt x="328" y="32"/>
                  </a:lnTo>
                  <a:lnTo>
                    <a:pt x="338" y="33"/>
                  </a:lnTo>
                  <a:lnTo>
                    <a:pt x="350" y="34"/>
                  </a:lnTo>
                  <a:lnTo>
                    <a:pt x="362" y="34"/>
                  </a:lnTo>
                  <a:lnTo>
                    <a:pt x="376" y="32"/>
                  </a:lnTo>
                  <a:lnTo>
                    <a:pt x="387" y="29"/>
                  </a:lnTo>
                  <a:lnTo>
                    <a:pt x="398" y="22"/>
                  </a:lnTo>
                  <a:lnTo>
                    <a:pt x="402" y="27"/>
                  </a:lnTo>
                  <a:lnTo>
                    <a:pt x="406" y="33"/>
                  </a:lnTo>
                  <a:lnTo>
                    <a:pt x="408" y="39"/>
                  </a:lnTo>
                  <a:lnTo>
                    <a:pt x="410" y="40"/>
                  </a:lnTo>
                  <a:lnTo>
                    <a:pt x="415" y="39"/>
                  </a:lnTo>
                  <a:lnTo>
                    <a:pt x="419" y="37"/>
                  </a:lnTo>
                  <a:lnTo>
                    <a:pt x="424" y="34"/>
                  </a:lnTo>
                  <a:lnTo>
                    <a:pt x="425" y="30"/>
                  </a:lnTo>
                  <a:lnTo>
                    <a:pt x="426" y="25"/>
                  </a:lnTo>
                  <a:lnTo>
                    <a:pt x="427" y="19"/>
                  </a:lnTo>
                  <a:lnTo>
                    <a:pt x="428" y="15"/>
                  </a:lnTo>
                  <a:lnTo>
                    <a:pt x="430" y="9"/>
                  </a:lnTo>
                  <a:lnTo>
                    <a:pt x="440" y="8"/>
                  </a:lnTo>
                  <a:lnTo>
                    <a:pt x="448" y="5"/>
                  </a:lnTo>
                  <a:lnTo>
                    <a:pt x="455" y="2"/>
                  </a:lnTo>
                  <a:lnTo>
                    <a:pt x="461" y="0"/>
                  </a:lnTo>
                  <a:lnTo>
                    <a:pt x="465" y="6"/>
                  </a:lnTo>
                  <a:lnTo>
                    <a:pt x="470" y="14"/>
                  </a:lnTo>
                  <a:lnTo>
                    <a:pt x="475" y="19"/>
                  </a:lnTo>
                  <a:lnTo>
                    <a:pt x="481" y="19"/>
                  </a:lnTo>
                  <a:lnTo>
                    <a:pt x="487" y="17"/>
                  </a:lnTo>
                  <a:lnTo>
                    <a:pt x="495" y="14"/>
                  </a:lnTo>
                  <a:lnTo>
                    <a:pt x="505" y="11"/>
                  </a:lnTo>
                  <a:lnTo>
                    <a:pt x="517" y="10"/>
                  </a:lnTo>
                  <a:lnTo>
                    <a:pt x="527" y="10"/>
                  </a:lnTo>
                  <a:lnTo>
                    <a:pt x="536" y="14"/>
                  </a:lnTo>
                  <a:lnTo>
                    <a:pt x="543" y="19"/>
                  </a:lnTo>
                  <a:lnTo>
                    <a:pt x="545" y="30"/>
                  </a:lnTo>
                  <a:close/>
                </a:path>
              </a:pathLst>
            </a:custGeom>
            <a:solidFill>
              <a:srgbClr val="0066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20" name="Freeform 1452"/>
            <p:cNvSpPr>
              <a:spLocks/>
            </p:cNvSpPr>
            <p:nvPr/>
          </p:nvSpPr>
          <p:spPr bwMode="auto">
            <a:xfrm>
              <a:off x="3069" y="3664"/>
              <a:ext cx="45" cy="15"/>
            </a:xfrm>
            <a:custGeom>
              <a:avLst/>
              <a:gdLst>
                <a:gd name="T0" fmla="*/ 2 w 135"/>
                <a:gd name="T1" fmla="*/ 45 h 45"/>
                <a:gd name="T2" fmla="*/ 1 w 135"/>
                <a:gd name="T3" fmla="*/ 45 h 45"/>
                <a:gd name="T4" fmla="*/ 9 w 135"/>
                <a:gd name="T5" fmla="*/ 43 h 45"/>
                <a:gd name="T6" fmla="*/ 23 w 135"/>
                <a:gd name="T7" fmla="*/ 39 h 45"/>
                <a:gd name="T8" fmla="*/ 41 w 135"/>
                <a:gd name="T9" fmla="*/ 32 h 45"/>
                <a:gd name="T10" fmla="*/ 62 w 135"/>
                <a:gd name="T11" fmla="*/ 26 h 45"/>
                <a:gd name="T12" fmla="*/ 84 w 135"/>
                <a:gd name="T13" fmla="*/ 20 h 45"/>
                <a:gd name="T14" fmla="*/ 104 w 135"/>
                <a:gd name="T15" fmla="*/ 14 h 45"/>
                <a:gd name="T16" fmla="*/ 121 w 135"/>
                <a:gd name="T17" fmla="*/ 10 h 45"/>
                <a:gd name="T18" fmla="*/ 135 w 135"/>
                <a:gd name="T19" fmla="*/ 9 h 45"/>
                <a:gd name="T20" fmla="*/ 135 w 135"/>
                <a:gd name="T21" fmla="*/ 0 h 45"/>
                <a:gd name="T22" fmla="*/ 121 w 135"/>
                <a:gd name="T23" fmla="*/ 1 h 45"/>
                <a:gd name="T24" fmla="*/ 102 w 135"/>
                <a:gd name="T25" fmla="*/ 5 h 45"/>
                <a:gd name="T26" fmla="*/ 81 w 135"/>
                <a:gd name="T27" fmla="*/ 10 h 45"/>
                <a:gd name="T28" fmla="*/ 60 w 135"/>
                <a:gd name="T29" fmla="*/ 17 h 45"/>
                <a:gd name="T30" fmla="*/ 39 w 135"/>
                <a:gd name="T31" fmla="*/ 23 h 45"/>
                <a:gd name="T32" fmla="*/ 21 w 135"/>
                <a:gd name="T33" fmla="*/ 30 h 45"/>
                <a:gd name="T34" fmla="*/ 7 w 135"/>
                <a:gd name="T35" fmla="*/ 33 h 45"/>
                <a:gd name="T36" fmla="*/ 1 w 135"/>
                <a:gd name="T37" fmla="*/ 36 h 45"/>
                <a:gd name="T38" fmla="*/ 0 w 135"/>
                <a:gd name="T39" fmla="*/ 36 h 45"/>
                <a:gd name="T40" fmla="*/ 2 w 135"/>
                <a:gd name="T41"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5" h="45">
                  <a:moveTo>
                    <a:pt x="2" y="45"/>
                  </a:moveTo>
                  <a:lnTo>
                    <a:pt x="1" y="45"/>
                  </a:lnTo>
                  <a:lnTo>
                    <a:pt x="9" y="43"/>
                  </a:lnTo>
                  <a:lnTo>
                    <a:pt x="23" y="39"/>
                  </a:lnTo>
                  <a:lnTo>
                    <a:pt x="41" y="32"/>
                  </a:lnTo>
                  <a:lnTo>
                    <a:pt x="62" y="26"/>
                  </a:lnTo>
                  <a:lnTo>
                    <a:pt x="84" y="20"/>
                  </a:lnTo>
                  <a:lnTo>
                    <a:pt x="104" y="14"/>
                  </a:lnTo>
                  <a:lnTo>
                    <a:pt x="121" y="10"/>
                  </a:lnTo>
                  <a:lnTo>
                    <a:pt x="135" y="9"/>
                  </a:lnTo>
                  <a:lnTo>
                    <a:pt x="135" y="0"/>
                  </a:lnTo>
                  <a:lnTo>
                    <a:pt x="121" y="1"/>
                  </a:lnTo>
                  <a:lnTo>
                    <a:pt x="102" y="5"/>
                  </a:lnTo>
                  <a:lnTo>
                    <a:pt x="81" y="10"/>
                  </a:lnTo>
                  <a:lnTo>
                    <a:pt x="60" y="17"/>
                  </a:lnTo>
                  <a:lnTo>
                    <a:pt x="39" y="23"/>
                  </a:lnTo>
                  <a:lnTo>
                    <a:pt x="21" y="30"/>
                  </a:lnTo>
                  <a:lnTo>
                    <a:pt x="7" y="33"/>
                  </a:lnTo>
                  <a:lnTo>
                    <a:pt x="1" y="36"/>
                  </a:lnTo>
                  <a:lnTo>
                    <a:pt x="0" y="36"/>
                  </a:lnTo>
                  <a:lnTo>
                    <a:pt x="2" y="4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21" name="Freeform 1453"/>
            <p:cNvSpPr>
              <a:spLocks/>
            </p:cNvSpPr>
            <p:nvPr/>
          </p:nvSpPr>
          <p:spPr bwMode="auto">
            <a:xfrm>
              <a:off x="3058" y="3675"/>
              <a:ext cx="12" cy="4"/>
            </a:xfrm>
            <a:custGeom>
              <a:avLst/>
              <a:gdLst>
                <a:gd name="T0" fmla="*/ 6 w 34"/>
                <a:gd name="T1" fmla="*/ 11 h 12"/>
                <a:gd name="T2" fmla="*/ 5 w 34"/>
                <a:gd name="T3" fmla="*/ 12 h 12"/>
                <a:gd name="T4" fmla="*/ 12 w 34"/>
                <a:gd name="T5" fmla="*/ 11 h 12"/>
                <a:gd name="T6" fmla="*/ 20 w 34"/>
                <a:gd name="T7" fmla="*/ 12 h 12"/>
                <a:gd name="T8" fmla="*/ 26 w 34"/>
                <a:gd name="T9" fmla="*/ 12 h 12"/>
                <a:gd name="T10" fmla="*/ 34 w 34"/>
                <a:gd name="T11" fmla="*/ 11 h 12"/>
                <a:gd name="T12" fmla="*/ 32 w 34"/>
                <a:gd name="T13" fmla="*/ 2 h 12"/>
                <a:gd name="T14" fmla="*/ 26 w 34"/>
                <a:gd name="T15" fmla="*/ 3 h 12"/>
                <a:gd name="T16" fmla="*/ 20 w 34"/>
                <a:gd name="T17" fmla="*/ 3 h 12"/>
                <a:gd name="T18" fmla="*/ 12 w 34"/>
                <a:gd name="T19" fmla="*/ 2 h 12"/>
                <a:gd name="T20" fmla="*/ 5 w 34"/>
                <a:gd name="T21" fmla="*/ 0 h 12"/>
                <a:gd name="T22" fmla="*/ 4 w 34"/>
                <a:gd name="T23" fmla="*/ 2 h 12"/>
                <a:gd name="T24" fmla="*/ 5 w 34"/>
                <a:gd name="T25" fmla="*/ 0 h 12"/>
                <a:gd name="T26" fmla="*/ 1 w 34"/>
                <a:gd name="T27" fmla="*/ 3 h 12"/>
                <a:gd name="T28" fmla="*/ 0 w 34"/>
                <a:gd name="T29" fmla="*/ 6 h 12"/>
                <a:gd name="T30" fmla="*/ 1 w 34"/>
                <a:gd name="T31" fmla="*/ 10 h 12"/>
                <a:gd name="T32" fmla="*/ 5 w 34"/>
                <a:gd name="T33" fmla="*/ 12 h 12"/>
                <a:gd name="T34" fmla="*/ 6 w 34"/>
                <a:gd name="T35"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 h="12">
                  <a:moveTo>
                    <a:pt x="6" y="11"/>
                  </a:moveTo>
                  <a:lnTo>
                    <a:pt x="5" y="12"/>
                  </a:lnTo>
                  <a:lnTo>
                    <a:pt x="12" y="11"/>
                  </a:lnTo>
                  <a:lnTo>
                    <a:pt x="20" y="12"/>
                  </a:lnTo>
                  <a:lnTo>
                    <a:pt x="26" y="12"/>
                  </a:lnTo>
                  <a:lnTo>
                    <a:pt x="34" y="11"/>
                  </a:lnTo>
                  <a:lnTo>
                    <a:pt x="32" y="2"/>
                  </a:lnTo>
                  <a:lnTo>
                    <a:pt x="26" y="3"/>
                  </a:lnTo>
                  <a:lnTo>
                    <a:pt x="20" y="3"/>
                  </a:lnTo>
                  <a:lnTo>
                    <a:pt x="12" y="2"/>
                  </a:lnTo>
                  <a:lnTo>
                    <a:pt x="5" y="0"/>
                  </a:lnTo>
                  <a:lnTo>
                    <a:pt x="4" y="2"/>
                  </a:lnTo>
                  <a:lnTo>
                    <a:pt x="5" y="0"/>
                  </a:lnTo>
                  <a:lnTo>
                    <a:pt x="1" y="3"/>
                  </a:lnTo>
                  <a:lnTo>
                    <a:pt x="0" y="6"/>
                  </a:lnTo>
                  <a:lnTo>
                    <a:pt x="1" y="10"/>
                  </a:lnTo>
                  <a:lnTo>
                    <a:pt x="5" y="12"/>
                  </a:lnTo>
                  <a:lnTo>
                    <a:pt x="6"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22" name="Freeform 1454"/>
            <p:cNvSpPr>
              <a:spLocks/>
            </p:cNvSpPr>
            <p:nvPr/>
          </p:nvSpPr>
          <p:spPr bwMode="auto">
            <a:xfrm>
              <a:off x="3024" y="3676"/>
              <a:ext cx="36" cy="14"/>
            </a:xfrm>
            <a:custGeom>
              <a:avLst/>
              <a:gdLst>
                <a:gd name="T0" fmla="*/ 5 w 110"/>
                <a:gd name="T1" fmla="*/ 42 h 42"/>
                <a:gd name="T2" fmla="*/ 5 w 110"/>
                <a:gd name="T3" fmla="*/ 42 h 42"/>
                <a:gd name="T4" fmla="*/ 11 w 110"/>
                <a:gd name="T5" fmla="*/ 39 h 42"/>
                <a:gd name="T6" fmla="*/ 23 w 110"/>
                <a:gd name="T7" fmla="*/ 34 h 42"/>
                <a:gd name="T8" fmla="*/ 39 w 110"/>
                <a:gd name="T9" fmla="*/ 29 h 42"/>
                <a:gd name="T10" fmla="*/ 55 w 110"/>
                <a:gd name="T11" fmla="*/ 25 h 42"/>
                <a:gd name="T12" fmla="*/ 72 w 110"/>
                <a:gd name="T13" fmla="*/ 20 h 42"/>
                <a:gd name="T14" fmla="*/ 88 w 110"/>
                <a:gd name="T15" fmla="*/ 16 h 42"/>
                <a:gd name="T16" fmla="*/ 101 w 110"/>
                <a:gd name="T17" fmla="*/ 11 h 42"/>
                <a:gd name="T18" fmla="*/ 110 w 110"/>
                <a:gd name="T19" fmla="*/ 9 h 42"/>
                <a:gd name="T20" fmla="*/ 108 w 110"/>
                <a:gd name="T21" fmla="*/ 0 h 42"/>
                <a:gd name="T22" fmla="*/ 98 w 110"/>
                <a:gd name="T23" fmla="*/ 2 h 42"/>
                <a:gd name="T24" fmla="*/ 86 w 110"/>
                <a:gd name="T25" fmla="*/ 7 h 42"/>
                <a:gd name="T26" fmla="*/ 70 w 110"/>
                <a:gd name="T27" fmla="*/ 11 h 42"/>
                <a:gd name="T28" fmla="*/ 53 w 110"/>
                <a:gd name="T29" fmla="*/ 16 h 42"/>
                <a:gd name="T30" fmla="*/ 37 w 110"/>
                <a:gd name="T31" fmla="*/ 20 h 42"/>
                <a:gd name="T32" fmla="*/ 21 w 110"/>
                <a:gd name="T33" fmla="*/ 25 h 42"/>
                <a:gd name="T34" fmla="*/ 9 w 110"/>
                <a:gd name="T35" fmla="*/ 29 h 42"/>
                <a:gd name="T36" fmla="*/ 0 w 110"/>
                <a:gd name="T37" fmla="*/ 33 h 42"/>
                <a:gd name="T38" fmla="*/ 0 w 110"/>
                <a:gd name="T39" fmla="*/ 33 h 42"/>
                <a:gd name="T40" fmla="*/ 5 w 110"/>
                <a:gd name="T4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0" h="42">
                  <a:moveTo>
                    <a:pt x="5" y="42"/>
                  </a:moveTo>
                  <a:lnTo>
                    <a:pt x="5" y="42"/>
                  </a:lnTo>
                  <a:lnTo>
                    <a:pt x="11" y="39"/>
                  </a:lnTo>
                  <a:lnTo>
                    <a:pt x="23" y="34"/>
                  </a:lnTo>
                  <a:lnTo>
                    <a:pt x="39" y="29"/>
                  </a:lnTo>
                  <a:lnTo>
                    <a:pt x="55" y="25"/>
                  </a:lnTo>
                  <a:lnTo>
                    <a:pt x="72" y="20"/>
                  </a:lnTo>
                  <a:lnTo>
                    <a:pt x="88" y="16"/>
                  </a:lnTo>
                  <a:lnTo>
                    <a:pt x="101" y="11"/>
                  </a:lnTo>
                  <a:lnTo>
                    <a:pt x="110" y="9"/>
                  </a:lnTo>
                  <a:lnTo>
                    <a:pt x="108" y="0"/>
                  </a:lnTo>
                  <a:lnTo>
                    <a:pt x="98" y="2"/>
                  </a:lnTo>
                  <a:lnTo>
                    <a:pt x="86" y="7"/>
                  </a:lnTo>
                  <a:lnTo>
                    <a:pt x="70" y="11"/>
                  </a:lnTo>
                  <a:lnTo>
                    <a:pt x="53" y="16"/>
                  </a:lnTo>
                  <a:lnTo>
                    <a:pt x="37" y="20"/>
                  </a:lnTo>
                  <a:lnTo>
                    <a:pt x="21" y="25"/>
                  </a:lnTo>
                  <a:lnTo>
                    <a:pt x="9" y="29"/>
                  </a:lnTo>
                  <a:lnTo>
                    <a:pt x="0" y="33"/>
                  </a:lnTo>
                  <a:lnTo>
                    <a:pt x="0" y="33"/>
                  </a:lnTo>
                  <a:lnTo>
                    <a:pt x="5" y="4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23" name="Freeform 1455"/>
            <p:cNvSpPr>
              <a:spLocks/>
            </p:cNvSpPr>
            <p:nvPr/>
          </p:nvSpPr>
          <p:spPr bwMode="auto">
            <a:xfrm>
              <a:off x="2990" y="3687"/>
              <a:ext cx="35" cy="6"/>
            </a:xfrm>
            <a:custGeom>
              <a:avLst/>
              <a:gdLst>
                <a:gd name="T0" fmla="*/ 8 w 107"/>
                <a:gd name="T1" fmla="*/ 16 h 18"/>
                <a:gd name="T2" fmla="*/ 5 w 107"/>
                <a:gd name="T3" fmla="*/ 18 h 18"/>
                <a:gd name="T4" fmla="*/ 16 w 107"/>
                <a:gd name="T5" fmla="*/ 18 h 18"/>
                <a:gd name="T6" fmla="*/ 30 w 107"/>
                <a:gd name="T7" fmla="*/ 18 h 18"/>
                <a:gd name="T8" fmla="*/ 45 w 107"/>
                <a:gd name="T9" fmla="*/ 18 h 18"/>
                <a:gd name="T10" fmla="*/ 60 w 107"/>
                <a:gd name="T11" fmla="*/ 16 h 18"/>
                <a:gd name="T12" fmla="*/ 74 w 107"/>
                <a:gd name="T13" fmla="*/ 15 h 18"/>
                <a:gd name="T14" fmla="*/ 87 w 107"/>
                <a:gd name="T15" fmla="*/ 14 h 18"/>
                <a:gd name="T16" fmla="*/ 99 w 107"/>
                <a:gd name="T17" fmla="*/ 11 h 18"/>
                <a:gd name="T18" fmla="*/ 107 w 107"/>
                <a:gd name="T19" fmla="*/ 9 h 18"/>
                <a:gd name="T20" fmla="*/ 102 w 107"/>
                <a:gd name="T21" fmla="*/ 0 h 18"/>
                <a:gd name="T22" fmla="*/ 96 w 107"/>
                <a:gd name="T23" fmla="*/ 2 h 18"/>
                <a:gd name="T24" fmla="*/ 87 w 107"/>
                <a:gd name="T25" fmla="*/ 4 h 18"/>
                <a:gd name="T26" fmla="*/ 74 w 107"/>
                <a:gd name="T27" fmla="*/ 6 h 18"/>
                <a:gd name="T28" fmla="*/ 60 w 107"/>
                <a:gd name="T29" fmla="*/ 7 h 18"/>
                <a:gd name="T30" fmla="*/ 45 w 107"/>
                <a:gd name="T31" fmla="*/ 7 h 18"/>
                <a:gd name="T32" fmla="*/ 30 w 107"/>
                <a:gd name="T33" fmla="*/ 7 h 18"/>
                <a:gd name="T34" fmla="*/ 16 w 107"/>
                <a:gd name="T35" fmla="*/ 7 h 18"/>
                <a:gd name="T36" fmla="*/ 5 w 107"/>
                <a:gd name="T37" fmla="*/ 7 h 18"/>
                <a:gd name="T38" fmla="*/ 1 w 107"/>
                <a:gd name="T39" fmla="*/ 9 h 18"/>
                <a:gd name="T40" fmla="*/ 5 w 107"/>
                <a:gd name="T41" fmla="*/ 7 h 18"/>
                <a:gd name="T42" fmla="*/ 1 w 107"/>
                <a:gd name="T43" fmla="*/ 9 h 18"/>
                <a:gd name="T44" fmla="*/ 0 w 107"/>
                <a:gd name="T45" fmla="*/ 12 h 18"/>
                <a:gd name="T46" fmla="*/ 1 w 107"/>
                <a:gd name="T47" fmla="*/ 16 h 18"/>
                <a:gd name="T48" fmla="*/ 5 w 107"/>
                <a:gd name="T49" fmla="*/ 18 h 18"/>
                <a:gd name="T50" fmla="*/ 8 w 107"/>
                <a:gd name="T5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7" h="18">
                  <a:moveTo>
                    <a:pt x="8" y="16"/>
                  </a:moveTo>
                  <a:lnTo>
                    <a:pt x="5" y="18"/>
                  </a:lnTo>
                  <a:lnTo>
                    <a:pt x="16" y="18"/>
                  </a:lnTo>
                  <a:lnTo>
                    <a:pt x="30" y="18"/>
                  </a:lnTo>
                  <a:lnTo>
                    <a:pt x="45" y="18"/>
                  </a:lnTo>
                  <a:lnTo>
                    <a:pt x="60" y="16"/>
                  </a:lnTo>
                  <a:lnTo>
                    <a:pt x="74" y="15"/>
                  </a:lnTo>
                  <a:lnTo>
                    <a:pt x="87" y="14"/>
                  </a:lnTo>
                  <a:lnTo>
                    <a:pt x="99" y="11"/>
                  </a:lnTo>
                  <a:lnTo>
                    <a:pt x="107" y="9"/>
                  </a:lnTo>
                  <a:lnTo>
                    <a:pt x="102" y="0"/>
                  </a:lnTo>
                  <a:lnTo>
                    <a:pt x="96" y="2"/>
                  </a:lnTo>
                  <a:lnTo>
                    <a:pt x="87" y="4"/>
                  </a:lnTo>
                  <a:lnTo>
                    <a:pt x="74" y="6"/>
                  </a:lnTo>
                  <a:lnTo>
                    <a:pt x="60" y="7"/>
                  </a:lnTo>
                  <a:lnTo>
                    <a:pt x="45" y="7"/>
                  </a:lnTo>
                  <a:lnTo>
                    <a:pt x="30" y="7"/>
                  </a:lnTo>
                  <a:lnTo>
                    <a:pt x="16" y="7"/>
                  </a:lnTo>
                  <a:lnTo>
                    <a:pt x="5" y="7"/>
                  </a:lnTo>
                  <a:lnTo>
                    <a:pt x="1" y="9"/>
                  </a:lnTo>
                  <a:lnTo>
                    <a:pt x="5" y="7"/>
                  </a:lnTo>
                  <a:lnTo>
                    <a:pt x="1" y="9"/>
                  </a:lnTo>
                  <a:lnTo>
                    <a:pt x="0" y="12"/>
                  </a:lnTo>
                  <a:lnTo>
                    <a:pt x="1" y="16"/>
                  </a:lnTo>
                  <a:lnTo>
                    <a:pt x="5" y="18"/>
                  </a:lnTo>
                  <a:lnTo>
                    <a:pt x="8"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24" name="Freeform 1456"/>
            <p:cNvSpPr>
              <a:spLocks/>
            </p:cNvSpPr>
            <p:nvPr/>
          </p:nvSpPr>
          <p:spPr bwMode="auto">
            <a:xfrm>
              <a:off x="2972" y="3690"/>
              <a:ext cx="20" cy="12"/>
            </a:xfrm>
            <a:custGeom>
              <a:avLst/>
              <a:gdLst>
                <a:gd name="T0" fmla="*/ 0 w 61"/>
                <a:gd name="T1" fmla="*/ 37 h 37"/>
                <a:gd name="T2" fmla="*/ 0 w 61"/>
                <a:gd name="T3" fmla="*/ 37 h 37"/>
                <a:gd name="T4" fmla="*/ 5 w 61"/>
                <a:gd name="T5" fmla="*/ 34 h 37"/>
                <a:gd name="T6" fmla="*/ 13 w 61"/>
                <a:gd name="T7" fmla="*/ 33 h 37"/>
                <a:gd name="T8" fmla="*/ 21 w 61"/>
                <a:gd name="T9" fmla="*/ 30 h 37"/>
                <a:gd name="T10" fmla="*/ 30 w 61"/>
                <a:gd name="T11" fmla="*/ 26 h 37"/>
                <a:gd name="T12" fmla="*/ 40 w 61"/>
                <a:gd name="T13" fmla="*/ 22 h 37"/>
                <a:gd name="T14" fmla="*/ 49 w 61"/>
                <a:gd name="T15" fmla="*/ 17 h 37"/>
                <a:gd name="T16" fmla="*/ 57 w 61"/>
                <a:gd name="T17" fmla="*/ 11 h 37"/>
                <a:gd name="T18" fmla="*/ 61 w 61"/>
                <a:gd name="T19" fmla="*/ 7 h 37"/>
                <a:gd name="T20" fmla="*/ 54 w 61"/>
                <a:gd name="T21" fmla="*/ 0 h 37"/>
                <a:gd name="T22" fmla="*/ 50 w 61"/>
                <a:gd name="T23" fmla="*/ 5 h 37"/>
                <a:gd name="T24" fmla="*/ 44 w 61"/>
                <a:gd name="T25" fmla="*/ 8 h 37"/>
                <a:gd name="T26" fmla="*/ 36 w 61"/>
                <a:gd name="T27" fmla="*/ 13 h 37"/>
                <a:gd name="T28" fmla="*/ 28 w 61"/>
                <a:gd name="T29" fmla="*/ 17 h 37"/>
                <a:gd name="T30" fmla="*/ 19 w 61"/>
                <a:gd name="T31" fmla="*/ 21 h 37"/>
                <a:gd name="T32" fmla="*/ 11 w 61"/>
                <a:gd name="T33" fmla="*/ 24 h 37"/>
                <a:gd name="T34" fmla="*/ 5 w 61"/>
                <a:gd name="T35" fmla="*/ 25 h 37"/>
                <a:gd name="T36" fmla="*/ 0 w 61"/>
                <a:gd name="T37" fmla="*/ 25 h 37"/>
                <a:gd name="T38" fmla="*/ 0 w 61"/>
                <a:gd name="T39" fmla="*/ 25 h 37"/>
                <a:gd name="T40" fmla="*/ 0 w 61"/>
                <a:gd name="T4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 h="37">
                  <a:moveTo>
                    <a:pt x="0" y="37"/>
                  </a:moveTo>
                  <a:lnTo>
                    <a:pt x="0" y="37"/>
                  </a:lnTo>
                  <a:lnTo>
                    <a:pt x="5" y="34"/>
                  </a:lnTo>
                  <a:lnTo>
                    <a:pt x="13" y="33"/>
                  </a:lnTo>
                  <a:lnTo>
                    <a:pt x="21" y="30"/>
                  </a:lnTo>
                  <a:lnTo>
                    <a:pt x="30" y="26"/>
                  </a:lnTo>
                  <a:lnTo>
                    <a:pt x="40" y="22"/>
                  </a:lnTo>
                  <a:lnTo>
                    <a:pt x="49" y="17"/>
                  </a:lnTo>
                  <a:lnTo>
                    <a:pt x="57" y="11"/>
                  </a:lnTo>
                  <a:lnTo>
                    <a:pt x="61" y="7"/>
                  </a:lnTo>
                  <a:lnTo>
                    <a:pt x="54" y="0"/>
                  </a:lnTo>
                  <a:lnTo>
                    <a:pt x="50" y="5"/>
                  </a:lnTo>
                  <a:lnTo>
                    <a:pt x="44" y="8"/>
                  </a:lnTo>
                  <a:lnTo>
                    <a:pt x="36" y="13"/>
                  </a:lnTo>
                  <a:lnTo>
                    <a:pt x="28" y="17"/>
                  </a:lnTo>
                  <a:lnTo>
                    <a:pt x="19" y="21"/>
                  </a:lnTo>
                  <a:lnTo>
                    <a:pt x="11" y="24"/>
                  </a:lnTo>
                  <a:lnTo>
                    <a:pt x="5" y="25"/>
                  </a:lnTo>
                  <a:lnTo>
                    <a:pt x="0" y="25"/>
                  </a:lnTo>
                  <a:lnTo>
                    <a:pt x="0" y="25"/>
                  </a:lnTo>
                  <a:lnTo>
                    <a:pt x="0" y="3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25" name="Freeform 1457"/>
            <p:cNvSpPr>
              <a:spLocks/>
            </p:cNvSpPr>
            <p:nvPr/>
          </p:nvSpPr>
          <p:spPr bwMode="auto">
            <a:xfrm>
              <a:off x="2959" y="3684"/>
              <a:ext cx="13" cy="18"/>
            </a:xfrm>
            <a:custGeom>
              <a:avLst/>
              <a:gdLst>
                <a:gd name="T0" fmla="*/ 0 w 40"/>
                <a:gd name="T1" fmla="*/ 9 h 53"/>
                <a:gd name="T2" fmla="*/ 0 w 40"/>
                <a:gd name="T3" fmla="*/ 9 h 53"/>
                <a:gd name="T4" fmla="*/ 4 w 40"/>
                <a:gd name="T5" fmla="*/ 11 h 53"/>
                <a:gd name="T6" fmla="*/ 7 w 40"/>
                <a:gd name="T7" fmla="*/ 16 h 53"/>
                <a:gd name="T8" fmla="*/ 12 w 40"/>
                <a:gd name="T9" fmla="*/ 23 h 53"/>
                <a:gd name="T10" fmla="*/ 18 w 40"/>
                <a:gd name="T11" fmla="*/ 31 h 53"/>
                <a:gd name="T12" fmla="*/ 23 w 40"/>
                <a:gd name="T13" fmla="*/ 39 h 53"/>
                <a:gd name="T14" fmla="*/ 29 w 40"/>
                <a:gd name="T15" fmla="*/ 45 h 53"/>
                <a:gd name="T16" fmla="*/ 35 w 40"/>
                <a:gd name="T17" fmla="*/ 50 h 53"/>
                <a:gd name="T18" fmla="*/ 40 w 40"/>
                <a:gd name="T19" fmla="*/ 53 h 53"/>
                <a:gd name="T20" fmla="*/ 40 w 40"/>
                <a:gd name="T21" fmla="*/ 41 h 53"/>
                <a:gd name="T22" fmla="*/ 39 w 40"/>
                <a:gd name="T23" fmla="*/ 41 h 53"/>
                <a:gd name="T24" fmla="*/ 36 w 40"/>
                <a:gd name="T25" fmla="*/ 38 h 53"/>
                <a:gd name="T26" fmla="*/ 30 w 40"/>
                <a:gd name="T27" fmla="*/ 32 h 53"/>
                <a:gd name="T28" fmla="*/ 27 w 40"/>
                <a:gd name="T29" fmla="*/ 26 h 53"/>
                <a:gd name="T30" fmla="*/ 21 w 40"/>
                <a:gd name="T31" fmla="*/ 18 h 53"/>
                <a:gd name="T32" fmla="*/ 16 w 40"/>
                <a:gd name="T33" fmla="*/ 11 h 53"/>
                <a:gd name="T34" fmla="*/ 11 w 40"/>
                <a:gd name="T35" fmla="*/ 5 h 53"/>
                <a:gd name="T36" fmla="*/ 5 w 40"/>
                <a:gd name="T37" fmla="*/ 0 h 53"/>
                <a:gd name="T38" fmla="*/ 5 w 40"/>
                <a:gd name="T39" fmla="*/ 0 h 53"/>
                <a:gd name="T40" fmla="*/ 0 w 40"/>
                <a:gd name="T41" fmla="*/ 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53">
                  <a:moveTo>
                    <a:pt x="0" y="9"/>
                  </a:moveTo>
                  <a:lnTo>
                    <a:pt x="0" y="9"/>
                  </a:lnTo>
                  <a:lnTo>
                    <a:pt x="4" y="11"/>
                  </a:lnTo>
                  <a:lnTo>
                    <a:pt x="7" y="16"/>
                  </a:lnTo>
                  <a:lnTo>
                    <a:pt x="12" y="23"/>
                  </a:lnTo>
                  <a:lnTo>
                    <a:pt x="18" y="31"/>
                  </a:lnTo>
                  <a:lnTo>
                    <a:pt x="23" y="39"/>
                  </a:lnTo>
                  <a:lnTo>
                    <a:pt x="29" y="45"/>
                  </a:lnTo>
                  <a:lnTo>
                    <a:pt x="35" y="50"/>
                  </a:lnTo>
                  <a:lnTo>
                    <a:pt x="40" y="53"/>
                  </a:lnTo>
                  <a:lnTo>
                    <a:pt x="40" y="41"/>
                  </a:lnTo>
                  <a:lnTo>
                    <a:pt x="39" y="41"/>
                  </a:lnTo>
                  <a:lnTo>
                    <a:pt x="36" y="38"/>
                  </a:lnTo>
                  <a:lnTo>
                    <a:pt x="30" y="32"/>
                  </a:lnTo>
                  <a:lnTo>
                    <a:pt x="27" y="26"/>
                  </a:lnTo>
                  <a:lnTo>
                    <a:pt x="21" y="18"/>
                  </a:lnTo>
                  <a:lnTo>
                    <a:pt x="16" y="11"/>
                  </a:lnTo>
                  <a:lnTo>
                    <a:pt x="11" y="5"/>
                  </a:lnTo>
                  <a:lnTo>
                    <a:pt x="5" y="0"/>
                  </a:lnTo>
                  <a:lnTo>
                    <a:pt x="5"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26" name="Freeform 1458"/>
            <p:cNvSpPr>
              <a:spLocks/>
            </p:cNvSpPr>
            <p:nvPr/>
          </p:nvSpPr>
          <p:spPr bwMode="auto">
            <a:xfrm>
              <a:off x="2931" y="3682"/>
              <a:ext cx="29" cy="5"/>
            </a:xfrm>
            <a:custGeom>
              <a:avLst/>
              <a:gdLst>
                <a:gd name="T0" fmla="*/ 0 w 89"/>
                <a:gd name="T1" fmla="*/ 8 h 16"/>
                <a:gd name="T2" fmla="*/ 5 w 89"/>
                <a:gd name="T3" fmla="*/ 13 h 16"/>
                <a:gd name="T4" fmla="*/ 16 w 89"/>
                <a:gd name="T5" fmla="*/ 12 h 16"/>
                <a:gd name="T6" fmla="*/ 27 w 89"/>
                <a:gd name="T7" fmla="*/ 12 h 16"/>
                <a:gd name="T8" fmla="*/ 40 w 89"/>
                <a:gd name="T9" fmla="*/ 12 h 16"/>
                <a:gd name="T10" fmla="*/ 51 w 89"/>
                <a:gd name="T11" fmla="*/ 12 h 16"/>
                <a:gd name="T12" fmla="*/ 63 w 89"/>
                <a:gd name="T13" fmla="*/ 12 h 16"/>
                <a:gd name="T14" fmla="*/ 73 w 89"/>
                <a:gd name="T15" fmla="*/ 12 h 16"/>
                <a:gd name="T16" fmla="*/ 80 w 89"/>
                <a:gd name="T17" fmla="*/ 14 h 16"/>
                <a:gd name="T18" fmla="*/ 84 w 89"/>
                <a:gd name="T19" fmla="*/ 16 h 16"/>
                <a:gd name="T20" fmla="*/ 89 w 89"/>
                <a:gd name="T21" fmla="*/ 7 h 16"/>
                <a:gd name="T22" fmla="*/ 82 w 89"/>
                <a:gd name="T23" fmla="*/ 5 h 16"/>
                <a:gd name="T24" fmla="*/ 73 w 89"/>
                <a:gd name="T25" fmla="*/ 2 h 16"/>
                <a:gd name="T26" fmla="*/ 63 w 89"/>
                <a:gd name="T27" fmla="*/ 0 h 16"/>
                <a:gd name="T28" fmla="*/ 51 w 89"/>
                <a:gd name="T29" fmla="*/ 0 h 16"/>
                <a:gd name="T30" fmla="*/ 40 w 89"/>
                <a:gd name="T31" fmla="*/ 0 h 16"/>
                <a:gd name="T32" fmla="*/ 27 w 89"/>
                <a:gd name="T33" fmla="*/ 0 h 16"/>
                <a:gd name="T34" fmla="*/ 16 w 89"/>
                <a:gd name="T35" fmla="*/ 2 h 16"/>
                <a:gd name="T36" fmla="*/ 5 w 89"/>
                <a:gd name="T37" fmla="*/ 4 h 16"/>
                <a:gd name="T38" fmla="*/ 11 w 89"/>
                <a:gd name="T39" fmla="*/ 8 h 16"/>
                <a:gd name="T40" fmla="*/ 5 w 89"/>
                <a:gd name="T41" fmla="*/ 4 h 16"/>
                <a:gd name="T42" fmla="*/ 2 w 89"/>
                <a:gd name="T43" fmla="*/ 5 h 16"/>
                <a:gd name="T44" fmla="*/ 1 w 89"/>
                <a:gd name="T45" fmla="*/ 8 h 16"/>
                <a:gd name="T46" fmla="*/ 2 w 89"/>
                <a:gd name="T47" fmla="*/ 12 h 16"/>
                <a:gd name="T48" fmla="*/ 5 w 89"/>
                <a:gd name="T49" fmla="*/ 13 h 16"/>
                <a:gd name="T50" fmla="*/ 0 w 89"/>
                <a:gd name="T5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9" h="16">
                  <a:moveTo>
                    <a:pt x="0" y="8"/>
                  </a:moveTo>
                  <a:lnTo>
                    <a:pt x="5" y="13"/>
                  </a:lnTo>
                  <a:lnTo>
                    <a:pt x="16" y="12"/>
                  </a:lnTo>
                  <a:lnTo>
                    <a:pt x="27" y="12"/>
                  </a:lnTo>
                  <a:lnTo>
                    <a:pt x="40" y="12"/>
                  </a:lnTo>
                  <a:lnTo>
                    <a:pt x="51" y="12"/>
                  </a:lnTo>
                  <a:lnTo>
                    <a:pt x="63" y="12"/>
                  </a:lnTo>
                  <a:lnTo>
                    <a:pt x="73" y="12"/>
                  </a:lnTo>
                  <a:lnTo>
                    <a:pt x="80" y="14"/>
                  </a:lnTo>
                  <a:lnTo>
                    <a:pt x="84" y="16"/>
                  </a:lnTo>
                  <a:lnTo>
                    <a:pt x="89" y="7"/>
                  </a:lnTo>
                  <a:lnTo>
                    <a:pt x="82" y="5"/>
                  </a:lnTo>
                  <a:lnTo>
                    <a:pt x="73" y="2"/>
                  </a:lnTo>
                  <a:lnTo>
                    <a:pt x="63" y="0"/>
                  </a:lnTo>
                  <a:lnTo>
                    <a:pt x="51" y="0"/>
                  </a:lnTo>
                  <a:lnTo>
                    <a:pt x="40" y="0"/>
                  </a:lnTo>
                  <a:lnTo>
                    <a:pt x="27" y="0"/>
                  </a:lnTo>
                  <a:lnTo>
                    <a:pt x="16" y="2"/>
                  </a:lnTo>
                  <a:lnTo>
                    <a:pt x="5" y="4"/>
                  </a:lnTo>
                  <a:lnTo>
                    <a:pt x="11" y="8"/>
                  </a:lnTo>
                  <a:lnTo>
                    <a:pt x="5" y="4"/>
                  </a:lnTo>
                  <a:lnTo>
                    <a:pt x="2" y="5"/>
                  </a:lnTo>
                  <a:lnTo>
                    <a:pt x="1" y="8"/>
                  </a:lnTo>
                  <a:lnTo>
                    <a:pt x="2" y="12"/>
                  </a:lnTo>
                  <a:lnTo>
                    <a:pt x="5" y="13"/>
                  </a:lnTo>
                  <a:lnTo>
                    <a:pt x="0"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27" name="Freeform 1459"/>
            <p:cNvSpPr>
              <a:spLocks/>
            </p:cNvSpPr>
            <p:nvPr/>
          </p:nvSpPr>
          <p:spPr bwMode="auto">
            <a:xfrm>
              <a:off x="2931" y="3671"/>
              <a:ext cx="8" cy="14"/>
            </a:xfrm>
            <a:custGeom>
              <a:avLst/>
              <a:gdLst>
                <a:gd name="T0" fmla="*/ 23 w 26"/>
                <a:gd name="T1" fmla="*/ 0 h 40"/>
                <a:gd name="T2" fmla="*/ 17 w 26"/>
                <a:gd name="T3" fmla="*/ 3 h 40"/>
                <a:gd name="T4" fmla="*/ 13 w 26"/>
                <a:gd name="T5" fmla="*/ 14 h 40"/>
                <a:gd name="T6" fmla="*/ 8 w 26"/>
                <a:gd name="T7" fmla="*/ 23 h 40"/>
                <a:gd name="T8" fmla="*/ 3 w 26"/>
                <a:gd name="T9" fmla="*/ 31 h 40"/>
                <a:gd name="T10" fmla="*/ 0 w 26"/>
                <a:gd name="T11" fmla="*/ 40 h 40"/>
                <a:gd name="T12" fmla="*/ 11 w 26"/>
                <a:gd name="T13" fmla="*/ 40 h 40"/>
                <a:gd name="T14" fmla="*/ 12 w 26"/>
                <a:gd name="T15" fmla="*/ 36 h 40"/>
                <a:gd name="T16" fmla="*/ 17 w 26"/>
                <a:gd name="T17" fmla="*/ 28 h 40"/>
                <a:gd name="T18" fmla="*/ 23 w 26"/>
                <a:gd name="T19" fmla="*/ 18 h 40"/>
                <a:gd name="T20" fmla="*/ 26 w 26"/>
                <a:gd name="T21" fmla="*/ 6 h 40"/>
                <a:gd name="T22" fmla="*/ 20 w 26"/>
                <a:gd name="T23" fmla="*/ 9 h 40"/>
                <a:gd name="T24" fmla="*/ 26 w 26"/>
                <a:gd name="T25" fmla="*/ 6 h 40"/>
                <a:gd name="T26" fmla="*/ 25 w 26"/>
                <a:gd name="T27" fmla="*/ 2 h 40"/>
                <a:gd name="T28" fmla="*/ 23 w 26"/>
                <a:gd name="T29" fmla="*/ 0 h 40"/>
                <a:gd name="T30" fmla="*/ 19 w 26"/>
                <a:gd name="T31" fmla="*/ 0 h 40"/>
                <a:gd name="T32" fmla="*/ 17 w 26"/>
                <a:gd name="T33" fmla="*/ 3 h 40"/>
                <a:gd name="T34" fmla="*/ 23 w 26"/>
                <a:gd name="T35"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40">
                  <a:moveTo>
                    <a:pt x="23" y="0"/>
                  </a:moveTo>
                  <a:lnTo>
                    <a:pt x="17" y="3"/>
                  </a:lnTo>
                  <a:lnTo>
                    <a:pt x="13" y="14"/>
                  </a:lnTo>
                  <a:lnTo>
                    <a:pt x="8" y="23"/>
                  </a:lnTo>
                  <a:lnTo>
                    <a:pt x="3" y="31"/>
                  </a:lnTo>
                  <a:lnTo>
                    <a:pt x="0" y="40"/>
                  </a:lnTo>
                  <a:lnTo>
                    <a:pt x="11" y="40"/>
                  </a:lnTo>
                  <a:lnTo>
                    <a:pt x="12" y="36"/>
                  </a:lnTo>
                  <a:lnTo>
                    <a:pt x="17" y="28"/>
                  </a:lnTo>
                  <a:lnTo>
                    <a:pt x="23" y="18"/>
                  </a:lnTo>
                  <a:lnTo>
                    <a:pt x="26" y="6"/>
                  </a:lnTo>
                  <a:lnTo>
                    <a:pt x="20" y="9"/>
                  </a:lnTo>
                  <a:lnTo>
                    <a:pt x="26" y="6"/>
                  </a:lnTo>
                  <a:lnTo>
                    <a:pt x="25" y="2"/>
                  </a:lnTo>
                  <a:lnTo>
                    <a:pt x="23" y="0"/>
                  </a:lnTo>
                  <a:lnTo>
                    <a:pt x="19" y="0"/>
                  </a:lnTo>
                  <a:lnTo>
                    <a:pt x="17" y="3"/>
                  </a:lnTo>
                  <a:lnTo>
                    <a:pt x="2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28" name="Freeform 1460"/>
            <p:cNvSpPr>
              <a:spLocks/>
            </p:cNvSpPr>
            <p:nvPr/>
          </p:nvSpPr>
          <p:spPr bwMode="auto">
            <a:xfrm>
              <a:off x="2937" y="3671"/>
              <a:ext cx="20" cy="7"/>
            </a:xfrm>
            <a:custGeom>
              <a:avLst/>
              <a:gdLst>
                <a:gd name="T0" fmla="*/ 51 w 60"/>
                <a:gd name="T1" fmla="*/ 16 h 21"/>
                <a:gd name="T2" fmla="*/ 59 w 60"/>
                <a:gd name="T3" fmla="*/ 13 h 21"/>
                <a:gd name="T4" fmla="*/ 54 w 60"/>
                <a:gd name="T5" fmla="*/ 9 h 21"/>
                <a:gd name="T6" fmla="*/ 47 w 60"/>
                <a:gd name="T7" fmla="*/ 7 h 21"/>
                <a:gd name="T8" fmla="*/ 39 w 60"/>
                <a:gd name="T9" fmla="*/ 6 h 21"/>
                <a:gd name="T10" fmla="*/ 31 w 60"/>
                <a:gd name="T11" fmla="*/ 5 h 21"/>
                <a:gd name="T12" fmla="*/ 23 w 60"/>
                <a:gd name="T13" fmla="*/ 3 h 21"/>
                <a:gd name="T14" fmla="*/ 15 w 60"/>
                <a:gd name="T15" fmla="*/ 2 h 21"/>
                <a:gd name="T16" fmla="*/ 8 w 60"/>
                <a:gd name="T17" fmla="*/ 1 h 21"/>
                <a:gd name="T18" fmla="*/ 3 w 60"/>
                <a:gd name="T19" fmla="*/ 0 h 21"/>
                <a:gd name="T20" fmla="*/ 0 w 60"/>
                <a:gd name="T21" fmla="*/ 9 h 21"/>
                <a:gd name="T22" fmla="*/ 8 w 60"/>
                <a:gd name="T23" fmla="*/ 10 h 21"/>
                <a:gd name="T24" fmla="*/ 15 w 60"/>
                <a:gd name="T25" fmla="*/ 11 h 21"/>
                <a:gd name="T26" fmla="*/ 23 w 60"/>
                <a:gd name="T27" fmla="*/ 13 h 21"/>
                <a:gd name="T28" fmla="*/ 31 w 60"/>
                <a:gd name="T29" fmla="*/ 14 h 21"/>
                <a:gd name="T30" fmla="*/ 39 w 60"/>
                <a:gd name="T31" fmla="*/ 15 h 21"/>
                <a:gd name="T32" fmla="*/ 45 w 60"/>
                <a:gd name="T33" fmla="*/ 16 h 21"/>
                <a:gd name="T34" fmla="*/ 49 w 60"/>
                <a:gd name="T35" fmla="*/ 18 h 21"/>
                <a:gd name="T36" fmla="*/ 52 w 60"/>
                <a:gd name="T37" fmla="*/ 20 h 21"/>
                <a:gd name="T38" fmla="*/ 60 w 60"/>
                <a:gd name="T39" fmla="*/ 16 h 21"/>
                <a:gd name="T40" fmla="*/ 52 w 60"/>
                <a:gd name="T41" fmla="*/ 20 h 21"/>
                <a:gd name="T42" fmla="*/ 55 w 60"/>
                <a:gd name="T43" fmla="*/ 21 h 21"/>
                <a:gd name="T44" fmla="*/ 59 w 60"/>
                <a:gd name="T45" fmla="*/ 20 h 21"/>
                <a:gd name="T46" fmla="*/ 60 w 60"/>
                <a:gd name="T47" fmla="*/ 16 h 21"/>
                <a:gd name="T48" fmla="*/ 59 w 60"/>
                <a:gd name="T49" fmla="*/ 13 h 21"/>
                <a:gd name="T50" fmla="*/ 51 w 60"/>
                <a:gd name="T51"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21">
                  <a:moveTo>
                    <a:pt x="51" y="16"/>
                  </a:moveTo>
                  <a:lnTo>
                    <a:pt x="59" y="13"/>
                  </a:lnTo>
                  <a:lnTo>
                    <a:pt x="54" y="9"/>
                  </a:lnTo>
                  <a:lnTo>
                    <a:pt x="47" y="7"/>
                  </a:lnTo>
                  <a:lnTo>
                    <a:pt x="39" y="6"/>
                  </a:lnTo>
                  <a:lnTo>
                    <a:pt x="31" y="5"/>
                  </a:lnTo>
                  <a:lnTo>
                    <a:pt x="23" y="3"/>
                  </a:lnTo>
                  <a:lnTo>
                    <a:pt x="15" y="2"/>
                  </a:lnTo>
                  <a:lnTo>
                    <a:pt x="8" y="1"/>
                  </a:lnTo>
                  <a:lnTo>
                    <a:pt x="3" y="0"/>
                  </a:lnTo>
                  <a:lnTo>
                    <a:pt x="0" y="9"/>
                  </a:lnTo>
                  <a:lnTo>
                    <a:pt x="8" y="10"/>
                  </a:lnTo>
                  <a:lnTo>
                    <a:pt x="15" y="11"/>
                  </a:lnTo>
                  <a:lnTo>
                    <a:pt x="23" y="13"/>
                  </a:lnTo>
                  <a:lnTo>
                    <a:pt x="31" y="14"/>
                  </a:lnTo>
                  <a:lnTo>
                    <a:pt x="39" y="15"/>
                  </a:lnTo>
                  <a:lnTo>
                    <a:pt x="45" y="16"/>
                  </a:lnTo>
                  <a:lnTo>
                    <a:pt x="49" y="18"/>
                  </a:lnTo>
                  <a:lnTo>
                    <a:pt x="52" y="20"/>
                  </a:lnTo>
                  <a:lnTo>
                    <a:pt x="60" y="16"/>
                  </a:lnTo>
                  <a:lnTo>
                    <a:pt x="52" y="20"/>
                  </a:lnTo>
                  <a:lnTo>
                    <a:pt x="55" y="21"/>
                  </a:lnTo>
                  <a:lnTo>
                    <a:pt x="59" y="20"/>
                  </a:lnTo>
                  <a:lnTo>
                    <a:pt x="60" y="16"/>
                  </a:lnTo>
                  <a:lnTo>
                    <a:pt x="59" y="13"/>
                  </a:lnTo>
                  <a:lnTo>
                    <a:pt x="51"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29" name="Freeform 1461"/>
            <p:cNvSpPr>
              <a:spLocks/>
            </p:cNvSpPr>
            <p:nvPr/>
          </p:nvSpPr>
          <p:spPr bwMode="auto">
            <a:xfrm>
              <a:off x="2954" y="3668"/>
              <a:ext cx="4" cy="9"/>
            </a:xfrm>
            <a:custGeom>
              <a:avLst/>
              <a:gdLst>
                <a:gd name="T0" fmla="*/ 2 w 11"/>
                <a:gd name="T1" fmla="*/ 4 h 26"/>
                <a:gd name="T2" fmla="*/ 2 w 11"/>
                <a:gd name="T3" fmla="*/ 4 h 26"/>
                <a:gd name="T4" fmla="*/ 2 w 11"/>
                <a:gd name="T5" fmla="*/ 7 h 26"/>
                <a:gd name="T6" fmla="*/ 2 w 11"/>
                <a:gd name="T7" fmla="*/ 13 h 26"/>
                <a:gd name="T8" fmla="*/ 1 w 11"/>
                <a:gd name="T9" fmla="*/ 20 h 26"/>
                <a:gd name="T10" fmla="*/ 0 w 11"/>
                <a:gd name="T11" fmla="*/ 26 h 26"/>
                <a:gd name="T12" fmla="*/ 9 w 11"/>
                <a:gd name="T13" fmla="*/ 26 h 26"/>
                <a:gd name="T14" fmla="*/ 10 w 11"/>
                <a:gd name="T15" fmla="*/ 20 h 26"/>
                <a:gd name="T16" fmla="*/ 11 w 11"/>
                <a:gd name="T17" fmla="*/ 13 h 26"/>
                <a:gd name="T18" fmla="*/ 11 w 11"/>
                <a:gd name="T19" fmla="*/ 7 h 26"/>
                <a:gd name="T20" fmla="*/ 9 w 11"/>
                <a:gd name="T21" fmla="*/ 0 h 26"/>
                <a:gd name="T22" fmla="*/ 9 w 11"/>
                <a:gd name="T23" fmla="*/ 0 h 26"/>
                <a:gd name="T24" fmla="*/ 2 w 11"/>
                <a:gd name="T25"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6">
                  <a:moveTo>
                    <a:pt x="2" y="4"/>
                  </a:moveTo>
                  <a:lnTo>
                    <a:pt x="2" y="4"/>
                  </a:lnTo>
                  <a:lnTo>
                    <a:pt x="2" y="7"/>
                  </a:lnTo>
                  <a:lnTo>
                    <a:pt x="2" y="13"/>
                  </a:lnTo>
                  <a:lnTo>
                    <a:pt x="1" y="20"/>
                  </a:lnTo>
                  <a:lnTo>
                    <a:pt x="0" y="26"/>
                  </a:lnTo>
                  <a:lnTo>
                    <a:pt x="9" y="26"/>
                  </a:lnTo>
                  <a:lnTo>
                    <a:pt x="10" y="20"/>
                  </a:lnTo>
                  <a:lnTo>
                    <a:pt x="11" y="13"/>
                  </a:lnTo>
                  <a:lnTo>
                    <a:pt x="11" y="7"/>
                  </a:lnTo>
                  <a:lnTo>
                    <a:pt x="9" y="0"/>
                  </a:lnTo>
                  <a:lnTo>
                    <a:pt x="9" y="0"/>
                  </a:lnTo>
                  <a:lnTo>
                    <a:pt x="2"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30" name="Freeform 1462"/>
            <p:cNvSpPr>
              <a:spLocks/>
            </p:cNvSpPr>
            <p:nvPr/>
          </p:nvSpPr>
          <p:spPr bwMode="auto">
            <a:xfrm>
              <a:off x="2955" y="3662"/>
              <a:ext cx="26" cy="7"/>
            </a:xfrm>
            <a:custGeom>
              <a:avLst/>
              <a:gdLst>
                <a:gd name="T0" fmla="*/ 79 w 79"/>
                <a:gd name="T1" fmla="*/ 0 h 23"/>
                <a:gd name="T2" fmla="*/ 79 w 79"/>
                <a:gd name="T3" fmla="*/ 0 h 23"/>
                <a:gd name="T4" fmla="*/ 72 w 79"/>
                <a:gd name="T5" fmla="*/ 2 h 23"/>
                <a:gd name="T6" fmla="*/ 61 w 79"/>
                <a:gd name="T7" fmla="*/ 3 h 23"/>
                <a:gd name="T8" fmla="*/ 48 w 79"/>
                <a:gd name="T9" fmla="*/ 5 h 23"/>
                <a:gd name="T10" fmla="*/ 34 w 79"/>
                <a:gd name="T11" fmla="*/ 7 h 23"/>
                <a:gd name="T12" fmla="*/ 22 w 79"/>
                <a:gd name="T13" fmla="*/ 10 h 23"/>
                <a:gd name="T14" fmla="*/ 10 w 79"/>
                <a:gd name="T15" fmla="*/ 12 h 23"/>
                <a:gd name="T16" fmla="*/ 2 w 79"/>
                <a:gd name="T17" fmla="*/ 14 h 23"/>
                <a:gd name="T18" fmla="*/ 0 w 79"/>
                <a:gd name="T19" fmla="*/ 23 h 23"/>
                <a:gd name="T20" fmla="*/ 7 w 79"/>
                <a:gd name="T21" fmla="*/ 19 h 23"/>
                <a:gd name="T22" fmla="*/ 7 w 79"/>
                <a:gd name="T23" fmla="*/ 23 h 23"/>
                <a:gd name="T24" fmla="*/ 13 w 79"/>
                <a:gd name="T25" fmla="*/ 21 h 23"/>
                <a:gd name="T26" fmla="*/ 22 w 79"/>
                <a:gd name="T27" fmla="*/ 19 h 23"/>
                <a:gd name="T28" fmla="*/ 34 w 79"/>
                <a:gd name="T29" fmla="*/ 16 h 23"/>
                <a:gd name="T30" fmla="*/ 48 w 79"/>
                <a:gd name="T31" fmla="*/ 14 h 23"/>
                <a:gd name="T32" fmla="*/ 61 w 79"/>
                <a:gd name="T33" fmla="*/ 12 h 23"/>
                <a:gd name="T34" fmla="*/ 72 w 79"/>
                <a:gd name="T35" fmla="*/ 11 h 23"/>
                <a:gd name="T36" fmla="*/ 79 w 79"/>
                <a:gd name="T37" fmla="*/ 12 h 23"/>
                <a:gd name="T38" fmla="*/ 79 w 79"/>
                <a:gd name="T39" fmla="*/ 12 h 23"/>
                <a:gd name="T40" fmla="*/ 79 w 79"/>
                <a:gd name="T4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23">
                  <a:moveTo>
                    <a:pt x="79" y="0"/>
                  </a:moveTo>
                  <a:lnTo>
                    <a:pt x="79" y="0"/>
                  </a:lnTo>
                  <a:lnTo>
                    <a:pt x="72" y="2"/>
                  </a:lnTo>
                  <a:lnTo>
                    <a:pt x="61" y="3"/>
                  </a:lnTo>
                  <a:lnTo>
                    <a:pt x="48" y="5"/>
                  </a:lnTo>
                  <a:lnTo>
                    <a:pt x="34" y="7"/>
                  </a:lnTo>
                  <a:lnTo>
                    <a:pt x="22" y="10"/>
                  </a:lnTo>
                  <a:lnTo>
                    <a:pt x="10" y="12"/>
                  </a:lnTo>
                  <a:lnTo>
                    <a:pt x="2" y="14"/>
                  </a:lnTo>
                  <a:lnTo>
                    <a:pt x="0" y="23"/>
                  </a:lnTo>
                  <a:lnTo>
                    <a:pt x="7" y="19"/>
                  </a:lnTo>
                  <a:lnTo>
                    <a:pt x="7" y="23"/>
                  </a:lnTo>
                  <a:lnTo>
                    <a:pt x="13" y="21"/>
                  </a:lnTo>
                  <a:lnTo>
                    <a:pt x="22" y="19"/>
                  </a:lnTo>
                  <a:lnTo>
                    <a:pt x="34" y="16"/>
                  </a:lnTo>
                  <a:lnTo>
                    <a:pt x="48" y="14"/>
                  </a:lnTo>
                  <a:lnTo>
                    <a:pt x="61" y="12"/>
                  </a:lnTo>
                  <a:lnTo>
                    <a:pt x="72" y="11"/>
                  </a:lnTo>
                  <a:lnTo>
                    <a:pt x="79" y="12"/>
                  </a:lnTo>
                  <a:lnTo>
                    <a:pt x="79" y="12"/>
                  </a:lnTo>
                  <a:lnTo>
                    <a:pt x="7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31" name="Freeform 1463"/>
            <p:cNvSpPr>
              <a:spLocks/>
            </p:cNvSpPr>
            <p:nvPr/>
          </p:nvSpPr>
          <p:spPr bwMode="auto">
            <a:xfrm>
              <a:off x="2981" y="3655"/>
              <a:ext cx="7" cy="11"/>
            </a:xfrm>
            <a:custGeom>
              <a:avLst/>
              <a:gdLst>
                <a:gd name="T0" fmla="*/ 19 w 19"/>
                <a:gd name="T1" fmla="*/ 0 h 32"/>
                <a:gd name="T2" fmla="*/ 19 w 19"/>
                <a:gd name="T3" fmla="*/ 0 h 32"/>
                <a:gd name="T4" fmla="*/ 9 w 19"/>
                <a:gd name="T5" fmla="*/ 6 h 32"/>
                <a:gd name="T6" fmla="*/ 6 w 19"/>
                <a:gd name="T7" fmla="*/ 15 h 32"/>
                <a:gd name="T8" fmla="*/ 3 w 19"/>
                <a:gd name="T9" fmla="*/ 19 h 32"/>
                <a:gd name="T10" fmla="*/ 0 w 19"/>
                <a:gd name="T11" fmla="*/ 20 h 32"/>
                <a:gd name="T12" fmla="*/ 0 w 19"/>
                <a:gd name="T13" fmla="*/ 32 h 32"/>
                <a:gd name="T14" fmla="*/ 10 w 19"/>
                <a:gd name="T15" fmla="*/ 26 h 32"/>
                <a:gd name="T16" fmla="*/ 15 w 19"/>
                <a:gd name="T17" fmla="*/ 17 h 32"/>
                <a:gd name="T18" fmla="*/ 16 w 19"/>
                <a:gd name="T19" fmla="*/ 12 h 32"/>
                <a:gd name="T20" fmla="*/ 19 w 19"/>
                <a:gd name="T21" fmla="*/ 11 h 32"/>
                <a:gd name="T22" fmla="*/ 19 w 19"/>
                <a:gd name="T23" fmla="*/ 11 h 32"/>
                <a:gd name="T24" fmla="*/ 19 w 19"/>
                <a:gd name="T2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32">
                  <a:moveTo>
                    <a:pt x="19" y="0"/>
                  </a:moveTo>
                  <a:lnTo>
                    <a:pt x="19" y="0"/>
                  </a:lnTo>
                  <a:lnTo>
                    <a:pt x="9" y="6"/>
                  </a:lnTo>
                  <a:lnTo>
                    <a:pt x="6" y="15"/>
                  </a:lnTo>
                  <a:lnTo>
                    <a:pt x="3" y="19"/>
                  </a:lnTo>
                  <a:lnTo>
                    <a:pt x="0" y="20"/>
                  </a:lnTo>
                  <a:lnTo>
                    <a:pt x="0" y="32"/>
                  </a:lnTo>
                  <a:lnTo>
                    <a:pt x="10" y="26"/>
                  </a:lnTo>
                  <a:lnTo>
                    <a:pt x="15" y="17"/>
                  </a:lnTo>
                  <a:lnTo>
                    <a:pt x="16" y="12"/>
                  </a:lnTo>
                  <a:lnTo>
                    <a:pt x="19" y="11"/>
                  </a:lnTo>
                  <a:lnTo>
                    <a:pt x="19" y="11"/>
                  </a:lnTo>
                  <a:lnTo>
                    <a:pt x="1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32" name="Freeform 1464"/>
            <p:cNvSpPr>
              <a:spLocks/>
            </p:cNvSpPr>
            <p:nvPr/>
          </p:nvSpPr>
          <p:spPr bwMode="auto">
            <a:xfrm>
              <a:off x="2988" y="3655"/>
              <a:ext cx="15" cy="9"/>
            </a:xfrm>
            <a:custGeom>
              <a:avLst/>
              <a:gdLst>
                <a:gd name="T0" fmla="*/ 46 w 46"/>
                <a:gd name="T1" fmla="*/ 25 h 26"/>
                <a:gd name="T2" fmla="*/ 46 w 46"/>
                <a:gd name="T3" fmla="*/ 25 h 26"/>
                <a:gd name="T4" fmla="*/ 43 w 46"/>
                <a:gd name="T5" fmla="*/ 19 h 26"/>
                <a:gd name="T6" fmla="*/ 39 w 46"/>
                <a:gd name="T7" fmla="*/ 16 h 26"/>
                <a:gd name="T8" fmla="*/ 34 w 46"/>
                <a:gd name="T9" fmla="*/ 11 h 26"/>
                <a:gd name="T10" fmla="*/ 28 w 46"/>
                <a:gd name="T11" fmla="*/ 8 h 26"/>
                <a:gd name="T12" fmla="*/ 21 w 46"/>
                <a:gd name="T13" fmla="*/ 6 h 26"/>
                <a:gd name="T14" fmla="*/ 14 w 46"/>
                <a:gd name="T15" fmla="*/ 3 h 26"/>
                <a:gd name="T16" fmla="*/ 6 w 46"/>
                <a:gd name="T17" fmla="*/ 1 h 26"/>
                <a:gd name="T18" fmla="*/ 0 w 46"/>
                <a:gd name="T19" fmla="*/ 0 h 26"/>
                <a:gd name="T20" fmla="*/ 0 w 46"/>
                <a:gd name="T21" fmla="*/ 11 h 26"/>
                <a:gd name="T22" fmla="*/ 6 w 46"/>
                <a:gd name="T23" fmla="*/ 10 h 26"/>
                <a:gd name="T24" fmla="*/ 12 w 46"/>
                <a:gd name="T25" fmla="*/ 12 h 26"/>
                <a:gd name="T26" fmla="*/ 19 w 46"/>
                <a:gd name="T27" fmla="*/ 15 h 26"/>
                <a:gd name="T28" fmla="*/ 23 w 46"/>
                <a:gd name="T29" fmla="*/ 17 h 26"/>
                <a:gd name="T30" fmla="*/ 29 w 46"/>
                <a:gd name="T31" fmla="*/ 20 h 26"/>
                <a:gd name="T32" fmla="*/ 32 w 46"/>
                <a:gd name="T33" fmla="*/ 23 h 26"/>
                <a:gd name="T34" fmla="*/ 36 w 46"/>
                <a:gd name="T35" fmla="*/ 26 h 26"/>
                <a:gd name="T36" fmla="*/ 35 w 46"/>
                <a:gd name="T37" fmla="*/ 25 h 26"/>
                <a:gd name="T38" fmla="*/ 35 w 46"/>
                <a:gd name="T39" fmla="*/ 25 h 26"/>
                <a:gd name="T40" fmla="*/ 46 w 46"/>
                <a:gd name="T41" fmla="*/ 2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26">
                  <a:moveTo>
                    <a:pt x="46" y="25"/>
                  </a:moveTo>
                  <a:lnTo>
                    <a:pt x="46" y="25"/>
                  </a:lnTo>
                  <a:lnTo>
                    <a:pt x="43" y="19"/>
                  </a:lnTo>
                  <a:lnTo>
                    <a:pt x="39" y="16"/>
                  </a:lnTo>
                  <a:lnTo>
                    <a:pt x="34" y="11"/>
                  </a:lnTo>
                  <a:lnTo>
                    <a:pt x="28" y="8"/>
                  </a:lnTo>
                  <a:lnTo>
                    <a:pt x="21" y="6"/>
                  </a:lnTo>
                  <a:lnTo>
                    <a:pt x="14" y="3"/>
                  </a:lnTo>
                  <a:lnTo>
                    <a:pt x="6" y="1"/>
                  </a:lnTo>
                  <a:lnTo>
                    <a:pt x="0" y="0"/>
                  </a:lnTo>
                  <a:lnTo>
                    <a:pt x="0" y="11"/>
                  </a:lnTo>
                  <a:lnTo>
                    <a:pt x="6" y="10"/>
                  </a:lnTo>
                  <a:lnTo>
                    <a:pt x="12" y="12"/>
                  </a:lnTo>
                  <a:lnTo>
                    <a:pt x="19" y="15"/>
                  </a:lnTo>
                  <a:lnTo>
                    <a:pt x="23" y="17"/>
                  </a:lnTo>
                  <a:lnTo>
                    <a:pt x="29" y="20"/>
                  </a:lnTo>
                  <a:lnTo>
                    <a:pt x="32" y="23"/>
                  </a:lnTo>
                  <a:lnTo>
                    <a:pt x="36" y="26"/>
                  </a:lnTo>
                  <a:lnTo>
                    <a:pt x="35" y="25"/>
                  </a:lnTo>
                  <a:lnTo>
                    <a:pt x="35" y="25"/>
                  </a:lnTo>
                  <a:lnTo>
                    <a:pt x="46" y="2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33" name="Freeform 1465"/>
            <p:cNvSpPr>
              <a:spLocks/>
            </p:cNvSpPr>
            <p:nvPr/>
          </p:nvSpPr>
          <p:spPr bwMode="auto">
            <a:xfrm>
              <a:off x="2999" y="3663"/>
              <a:ext cx="4" cy="8"/>
            </a:xfrm>
            <a:custGeom>
              <a:avLst/>
              <a:gdLst>
                <a:gd name="T0" fmla="*/ 8 w 11"/>
                <a:gd name="T1" fmla="*/ 11 h 23"/>
                <a:gd name="T2" fmla="*/ 8 w 11"/>
                <a:gd name="T3" fmla="*/ 11 h 23"/>
                <a:gd name="T4" fmla="*/ 10 w 11"/>
                <a:gd name="T5" fmla="*/ 14 h 23"/>
                <a:gd name="T6" fmla="*/ 11 w 11"/>
                <a:gd name="T7" fmla="*/ 10 h 23"/>
                <a:gd name="T8" fmla="*/ 11 w 11"/>
                <a:gd name="T9" fmla="*/ 5 h 23"/>
                <a:gd name="T10" fmla="*/ 11 w 11"/>
                <a:gd name="T11" fmla="*/ 0 h 23"/>
                <a:gd name="T12" fmla="*/ 0 w 11"/>
                <a:gd name="T13" fmla="*/ 0 h 23"/>
                <a:gd name="T14" fmla="*/ 0 w 11"/>
                <a:gd name="T15" fmla="*/ 5 h 23"/>
                <a:gd name="T16" fmla="*/ 0 w 11"/>
                <a:gd name="T17" fmla="*/ 10 h 23"/>
                <a:gd name="T18" fmla="*/ 1 w 11"/>
                <a:gd name="T19" fmla="*/ 16 h 23"/>
                <a:gd name="T20" fmla="*/ 8 w 11"/>
                <a:gd name="T21" fmla="*/ 23 h 23"/>
                <a:gd name="T22" fmla="*/ 8 w 11"/>
                <a:gd name="T23" fmla="*/ 23 h 23"/>
                <a:gd name="T24" fmla="*/ 8 w 11"/>
                <a:gd name="T25"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3">
                  <a:moveTo>
                    <a:pt x="8" y="11"/>
                  </a:moveTo>
                  <a:lnTo>
                    <a:pt x="8" y="11"/>
                  </a:lnTo>
                  <a:lnTo>
                    <a:pt x="10" y="14"/>
                  </a:lnTo>
                  <a:lnTo>
                    <a:pt x="11" y="10"/>
                  </a:lnTo>
                  <a:lnTo>
                    <a:pt x="11" y="5"/>
                  </a:lnTo>
                  <a:lnTo>
                    <a:pt x="11" y="0"/>
                  </a:lnTo>
                  <a:lnTo>
                    <a:pt x="0" y="0"/>
                  </a:lnTo>
                  <a:lnTo>
                    <a:pt x="0" y="5"/>
                  </a:lnTo>
                  <a:lnTo>
                    <a:pt x="0" y="10"/>
                  </a:lnTo>
                  <a:lnTo>
                    <a:pt x="1" y="16"/>
                  </a:lnTo>
                  <a:lnTo>
                    <a:pt x="8" y="23"/>
                  </a:lnTo>
                  <a:lnTo>
                    <a:pt x="8" y="23"/>
                  </a:lnTo>
                  <a:lnTo>
                    <a:pt x="8"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34" name="Freeform 1466"/>
            <p:cNvSpPr>
              <a:spLocks/>
            </p:cNvSpPr>
            <p:nvPr/>
          </p:nvSpPr>
          <p:spPr bwMode="auto">
            <a:xfrm>
              <a:off x="3002" y="3667"/>
              <a:ext cx="14" cy="4"/>
            </a:xfrm>
            <a:custGeom>
              <a:avLst/>
              <a:gdLst>
                <a:gd name="T0" fmla="*/ 36 w 41"/>
                <a:gd name="T1" fmla="*/ 2 h 13"/>
                <a:gd name="T2" fmla="*/ 36 w 41"/>
                <a:gd name="T3" fmla="*/ 2 h 13"/>
                <a:gd name="T4" fmla="*/ 35 w 41"/>
                <a:gd name="T5" fmla="*/ 3 h 13"/>
                <a:gd name="T6" fmla="*/ 31 w 41"/>
                <a:gd name="T7" fmla="*/ 2 h 13"/>
                <a:gd name="T8" fmla="*/ 25 w 41"/>
                <a:gd name="T9" fmla="*/ 2 h 13"/>
                <a:gd name="T10" fmla="*/ 18 w 41"/>
                <a:gd name="T11" fmla="*/ 2 h 13"/>
                <a:gd name="T12" fmla="*/ 12 w 41"/>
                <a:gd name="T13" fmla="*/ 3 h 13"/>
                <a:gd name="T14" fmla="*/ 7 w 41"/>
                <a:gd name="T15" fmla="*/ 2 h 13"/>
                <a:gd name="T16" fmla="*/ 2 w 41"/>
                <a:gd name="T17" fmla="*/ 0 h 13"/>
                <a:gd name="T18" fmla="*/ 0 w 41"/>
                <a:gd name="T19" fmla="*/ 0 h 13"/>
                <a:gd name="T20" fmla="*/ 0 w 41"/>
                <a:gd name="T21" fmla="*/ 12 h 13"/>
                <a:gd name="T22" fmla="*/ 2 w 41"/>
                <a:gd name="T23" fmla="*/ 12 h 13"/>
                <a:gd name="T24" fmla="*/ 7 w 41"/>
                <a:gd name="T25" fmla="*/ 11 h 13"/>
                <a:gd name="T26" fmla="*/ 12 w 41"/>
                <a:gd name="T27" fmla="*/ 12 h 13"/>
                <a:gd name="T28" fmla="*/ 18 w 41"/>
                <a:gd name="T29" fmla="*/ 13 h 13"/>
                <a:gd name="T30" fmla="*/ 25 w 41"/>
                <a:gd name="T31" fmla="*/ 13 h 13"/>
                <a:gd name="T32" fmla="*/ 31 w 41"/>
                <a:gd name="T33" fmla="*/ 13 h 13"/>
                <a:gd name="T34" fmla="*/ 35 w 41"/>
                <a:gd name="T35" fmla="*/ 12 h 13"/>
                <a:gd name="T36" fmla="*/ 41 w 41"/>
                <a:gd name="T37" fmla="*/ 11 h 13"/>
                <a:gd name="T38" fmla="*/ 41 w 41"/>
                <a:gd name="T39" fmla="*/ 11 h 13"/>
                <a:gd name="T40" fmla="*/ 36 w 41"/>
                <a:gd name="T41"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13">
                  <a:moveTo>
                    <a:pt x="36" y="2"/>
                  </a:moveTo>
                  <a:lnTo>
                    <a:pt x="36" y="2"/>
                  </a:lnTo>
                  <a:lnTo>
                    <a:pt x="35" y="3"/>
                  </a:lnTo>
                  <a:lnTo>
                    <a:pt x="31" y="2"/>
                  </a:lnTo>
                  <a:lnTo>
                    <a:pt x="25" y="2"/>
                  </a:lnTo>
                  <a:lnTo>
                    <a:pt x="18" y="2"/>
                  </a:lnTo>
                  <a:lnTo>
                    <a:pt x="12" y="3"/>
                  </a:lnTo>
                  <a:lnTo>
                    <a:pt x="7" y="2"/>
                  </a:lnTo>
                  <a:lnTo>
                    <a:pt x="2" y="0"/>
                  </a:lnTo>
                  <a:lnTo>
                    <a:pt x="0" y="0"/>
                  </a:lnTo>
                  <a:lnTo>
                    <a:pt x="0" y="12"/>
                  </a:lnTo>
                  <a:lnTo>
                    <a:pt x="2" y="12"/>
                  </a:lnTo>
                  <a:lnTo>
                    <a:pt x="7" y="11"/>
                  </a:lnTo>
                  <a:lnTo>
                    <a:pt x="12" y="12"/>
                  </a:lnTo>
                  <a:lnTo>
                    <a:pt x="18" y="13"/>
                  </a:lnTo>
                  <a:lnTo>
                    <a:pt x="25" y="13"/>
                  </a:lnTo>
                  <a:lnTo>
                    <a:pt x="31" y="13"/>
                  </a:lnTo>
                  <a:lnTo>
                    <a:pt x="35" y="12"/>
                  </a:lnTo>
                  <a:lnTo>
                    <a:pt x="41" y="11"/>
                  </a:lnTo>
                  <a:lnTo>
                    <a:pt x="41" y="11"/>
                  </a:lnTo>
                  <a:lnTo>
                    <a:pt x="36"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35" name="Freeform 1467"/>
            <p:cNvSpPr>
              <a:spLocks/>
            </p:cNvSpPr>
            <p:nvPr/>
          </p:nvSpPr>
          <p:spPr bwMode="auto">
            <a:xfrm>
              <a:off x="3014" y="3663"/>
              <a:ext cx="8" cy="8"/>
            </a:xfrm>
            <a:custGeom>
              <a:avLst/>
              <a:gdLst>
                <a:gd name="T0" fmla="*/ 23 w 23"/>
                <a:gd name="T1" fmla="*/ 0 h 23"/>
                <a:gd name="T2" fmla="*/ 23 w 23"/>
                <a:gd name="T3" fmla="*/ 0 h 23"/>
                <a:gd name="T4" fmla="*/ 15 w 23"/>
                <a:gd name="T5" fmla="*/ 2 h 23"/>
                <a:gd name="T6" fmla="*/ 9 w 23"/>
                <a:gd name="T7" fmla="*/ 7 h 23"/>
                <a:gd name="T8" fmla="*/ 4 w 23"/>
                <a:gd name="T9" fmla="*/ 11 h 23"/>
                <a:gd name="T10" fmla="*/ 0 w 23"/>
                <a:gd name="T11" fmla="*/ 14 h 23"/>
                <a:gd name="T12" fmla="*/ 5 w 23"/>
                <a:gd name="T13" fmla="*/ 23 h 23"/>
                <a:gd name="T14" fmla="*/ 11 w 23"/>
                <a:gd name="T15" fmla="*/ 18 h 23"/>
                <a:gd name="T16" fmla="*/ 16 w 23"/>
                <a:gd name="T17" fmla="*/ 14 h 23"/>
                <a:gd name="T18" fmla="*/ 20 w 23"/>
                <a:gd name="T19" fmla="*/ 11 h 23"/>
                <a:gd name="T20" fmla="*/ 23 w 23"/>
                <a:gd name="T21" fmla="*/ 11 h 23"/>
                <a:gd name="T22" fmla="*/ 23 w 23"/>
                <a:gd name="T23" fmla="*/ 11 h 23"/>
                <a:gd name="T24" fmla="*/ 23 w 23"/>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23">
                  <a:moveTo>
                    <a:pt x="23" y="0"/>
                  </a:moveTo>
                  <a:lnTo>
                    <a:pt x="23" y="0"/>
                  </a:lnTo>
                  <a:lnTo>
                    <a:pt x="15" y="2"/>
                  </a:lnTo>
                  <a:lnTo>
                    <a:pt x="9" y="7"/>
                  </a:lnTo>
                  <a:lnTo>
                    <a:pt x="4" y="11"/>
                  </a:lnTo>
                  <a:lnTo>
                    <a:pt x="0" y="14"/>
                  </a:lnTo>
                  <a:lnTo>
                    <a:pt x="5" y="23"/>
                  </a:lnTo>
                  <a:lnTo>
                    <a:pt x="11" y="18"/>
                  </a:lnTo>
                  <a:lnTo>
                    <a:pt x="16" y="14"/>
                  </a:lnTo>
                  <a:lnTo>
                    <a:pt x="20" y="11"/>
                  </a:lnTo>
                  <a:lnTo>
                    <a:pt x="23" y="11"/>
                  </a:lnTo>
                  <a:lnTo>
                    <a:pt x="23" y="11"/>
                  </a:lnTo>
                  <a:lnTo>
                    <a:pt x="2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36" name="Freeform 1468"/>
            <p:cNvSpPr>
              <a:spLocks/>
            </p:cNvSpPr>
            <p:nvPr/>
          </p:nvSpPr>
          <p:spPr bwMode="auto">
            <a:xfrm>
              <a:off x="3022" y="3663"/>
              <a:ext cx="13" cy="7"/>
            </a:xfrm>
            <a:custGeom>
              <a:avLst/>
              <a:gdLst>
                <a:gd name="T0" fmla="*/ 33 w 41"/>
                <a:gd name="T1" fmla="*/ 14 h 22"/>
                <a:gd name="T2" fmla="*/ 41 w 41"/>
                <a:gd name="T3" fmla="*/ 15 h 22"/>
                <a:gd name="T4" fmla="*/ 37 w 41"/>
                <a:gd name="T5" fmla="*/ 9 h 22"/>
                <a:gd name="T6" fmla="*/ 30 w 41"/>
                <a:gd name="T7" fmla="*/ 4 h 22"/>
                <a:gd name="T8" fmla="*/ 24 w 41"/>
                <a:gd name="T9" fmla="*/ 2 h 22"/>
                <a:gd name="T10" fmla="*/ 17 w 41"/>
                <a:gd name="T11" fmla="*/ 1 h 22"/>
                <a:gd name="T12" fmla="*/ 13 w 41"/>
                <a:gd name="T13" fmla="*/ 0 h 22"/>
                <a:gd name="T14" fmla="*/ 7 w 41"/>
                <a:gd name="T15" fmla="*/ 0 h 22"/>
                <a:gd name="T16" fmla="*/ 4 w 41"/>
                <a:gd name="T17" fmla="*/ 0 h 22"/>
                <a:gd name="T18" fmla="*/ 0 w 41"/>
                <a:gd name="T19" fmla="*/ 0 h 22"/>
                <a:gd name="T20" fmla="*/ 0 w 41"/>
                <a:gd name="T21" fmla="*/ 11 h 22"/>
                <a:gd name="T22" fmla="*/ 4 w 41"/>
                <a:gd name="T23" fmla="*/ 11 h 22"/>
                <a:gd name="T24" fmla="*/ 7 w 41"/>
                <a:gd name="T25" fmla="*/ 11 h 22"/>
                <a:gd name="T26" fmla="*/ 13 w 41"/>
                <a:gd name="T27" fmla="*/ 11 h 22"/>
                <a:gd name="T28" fmla="*/ 17 w 41"/>
                <a:gd name="T29" fmla="*/ 10 h 22"/>
                <a:gd name="T30" fmla="*/ 22 w 41"/>
                <a:gd name="T31" fmla="*/ 11 h 22"/>
                <a:gd name="T32" fmla="*/ 25 w 41"/>
                <a:gd name="T33" fmla="*/ 14 h 22"/>
                <a:gd name="T34" fmla="*/ 30 w 41"/>
                <a:gd name="T35" fmla="*/ 16 h 22"/>
                <a:gd name="T36" fmla="*/ 32 w 41"/>
                <a:gd name="T37" fmla="*/ 19 h 22"/>
                <a:gd name="T38" fmla="*/ 40 w 41"/>
                <a:gd name="T39" fmla="*/ 20 h 22"/>
                <a:gd name="T40" fmla="*/ 32 w 41"/>
                <a:gd name="T41" fmla="*/ 19 h 22"/>
                <a:gd name="T42" fmla="*/ 35 w 41"/>
                <a:gd name="T43" fmla="*/ 22 h 22"/>
                <a:gd name="T44" fmla="*/ 39 w 41"/>
                <a:gd name="T45" fmla="*/ 22 h 22"/>
                <a:gd name="T46" fmla="*/ 41 w 41"/>
                <a:gd name="T47" fmla="*/ 18 h 22"/>
                <a:gd name="T48" fmla="*/ 41 w 41"/>
                <a:gd name="T49" fmla="*/ 15 h 22"/>
                <a:gd name="T50" fmla="*/ 33 w 41"/>
                <a:gd name="T51" fmla="*/ 1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22">
                  <a:moveTo>
                    <a:pt x="33" y="14"/>
                  </a:moveTo>
                  <a:lnTo>
                    <a:pt x="41" y="15"/>
                  </a:lnTo>
                  <a:lnTo>
                    <a:pt x="37" y="9"/>
                  </a:lnTo>
                  <a:lnTo>
                    <a:pt x="30" y="4"/>
                  </a:lnTo>
                  <a:lnTo>
                    <a:pt x="24" y="2"/>
                  </a:lnTo>
                  <a:lnTo>
                    <a:pt x="17" y="1"/>
                  </a:lnTo>
                  <a:lnTo>
                    <a:pt x="13" y="0"/>
                  </a:lnTo>
                  <a:lnTo>
                    <a:pt x="7" y="0"/>
                  </a:lnTo>
                  <a:lnTo>
                    <a:pt x="4" y="0"/>
                  </a:lnTo>
                  <a:lnTo>
                    <a:pt x="0" y="0"/>
                  </a:lnTo>
                  <a:lnTo>
                    <a:pt x="0" y="11"/>
                  </a:lnTo>
                  <a:lnTo>
                    <a:pt x="4" y="11"/>
                  </a:lnTo>
                  <a:lnTo>
                    <a:pt x="7" y="11"/>
                  </a:lnTo>
                  <a:lnTo>
                    <a:pt x="13" y="11"/>
                  </a:lnTo>
                  <a:lnTo>
                    <a:pt x="17" y="10"/>
                  </a:lnTo>
                  <a:lnTo>
                    <a:pt x="22" y="11"/>
                  </a:lnTo>
                  <a:lnTo>
                    <a:pt x="25" y="14"/>
                  </a:lnTo>
                  <a:lnTo>
                    <a:pt x="30" y="16"/>
                  </a:lnTo>
                  <a:lnTo>
                    <a:pt x="32" y="19"/>
                  </a:lnTo>
                  <a:lnTo>
                    <a:pt x="40" y="20"/>
                  </a:lnTo>
                  <a:lnTo>
                    <a:pt x="32" y="19"/>
                  </a:lnTo>
                  <a:lnTo>
                    <a:pt x="35" y="22"/>
                  </a:lnTo>
                  <a:lnTo>
                    <a:pt x="39" y="22"/>
                  </a:lnTo>
                  <a:lnTo>
                    <a:pt x="41" y="18"/>
                  </a:lnTo>
                  <a:lnTo>
                    <a:pt x="41" y="15"/>
                  </a:lnTo>
                  <a:lnTo>
                    <a:pt x="33"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37" name="Freeform 1469"/>
            <p:cNvSpPr>
              <a:spLocks/>
            </p:cNvSpPr>
            <p:nvPr/>
          </p:nvSpPr>
          <p:spPr bwMode="auto">
            <a:xfrm>
              <a:off x="3033" y="3663"/>
              <a:ext cx="5" cy="7"/>
            </a:xfrm>
            <a:custGeom>
              <a:avLst/>
              <a:gdLst>
                <a:gd name="T0" fmla="*/ 15 w 15"/>
                <a:gd name="T1" fmla="*/ 0 h 19"/>
                <a:gd name="T2" fmla="*/ 15 w 15"/>
                <a:gd name="T3" fmla="*/ 0 h 19"/>
                <a:gd name="T4" fmla="*/ 11 w 15"/>
                <a:gd name="T5" fmla="*/ 2 h 19"/>
                <a:gd name="T6" fmla="*/ 6 w 15"/>
                <a:gd name="T7" fmla="*/ 5 h 19"/>
                <a:gd name="T8" fmla="*/ 3 w 15"/>
                <a:gd name="T9" fmla="*/ 9 h 19"/>
                <a:gd name="T10" fmla="*/ 0 w 15"/>
                <a:gd name="T11" fmla="*/ 13 h 19"/>
                <a:gd name="T12" fmla="*/ 7 w 15"/>
                <a:gd name="T13" fmla="*/ 19 h 19"/>
                <a:gd name="T14" fmla="*/ 12 w 15"/>
                <a:gd name="T15" fmla="*/ 14 h 19"/>
                <a:gd name="T16" fmla="*/ 13 w 15"/>
                <a:gd name="T17" fmla="*/ 11 h 19"/>
                <a:gd name="T18" fmla="*/ 13 w 15"/>
                <a:gd name="T19" fmla="*/ 11 h 19"/>
                <a:gd name="T20" fmla="*/ 15 w 15"/>
                <a:gd name="T21" fmla="*/ 11 h 19"/>
                <a:gd name="T22" fmla="*/ 15 w 15"/>
                <a:gd name="T23" fmla="*/ 11 h 19"/>
                <a:gd name="T24" fmla="*/ 15 w 15"/>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19">
                  <a:moveTo>
                    <a:pt x="15" y="0"/>
                  </a:moveTo>
                  <a:lnTo>
                    <a:pt x="15" y="0"/>
                  </a:lnTo>
                  <a:lnTo>
                    <a:pt x="11" y="2"/>
                  </a:lnTo>
                  <a:lnTo>
                    <a:pt x="6" y="5"/>
                  </a:lnTo>
                  <a:lnTo>
                    <a:pt x="3" y="9"/>
                  </a:lnTo>
                  <a:lnTo>
                    <a:pt x="0" y="13"/>
                  </a:lnTo>
                  <a:lnTo>
                    <a:pt x="7" y="19"/>
                  </a:lnTo>
                  <a:lnTo>
                    <a:pt x="12" y="14"/>
                  </a:lnTo>
                  <a:lnTo>
                    <a:pt x="13" y="11"/>
                  </a:lnTo>
                  <a:lnTo>
                    <a:pt x="13" y="11"/>
                  </a:lnTo>
                  <a:lnTo>
                    <a:pt x="15" y="11"/>
                  </a:lnTo>
                  <a:lnTo>
                    <a:pt x="15" y="11"/>
                  </a:lnTo>
                  <a:lnTo>
                    <a:pt x="1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38" name="Freeform 1470"/>
            <p:cNvSpPr>
              <a:spLocks/>
            </p:cNvSpPr>
            <p:nvPr/>
          </p:nvSpPr>
          <p:spPr bwMode="auto">
            <a:xfrm>
              <a:off x="3038" y="3661"/>
              <a:ext cx="28" cy="8"/>
            </a:xfrm>
            <a:custGeom>
              <a:avLst/>
              <a:gdLst>
                <a:gd name="T0" fmla="*/ 84 w 86"/>
                <a:gd name="T1" fmla="*/ 0 h 23"/>
                <a:gd name="T2" fmla="*/ 78 w 86"/>
                <a:gd name="T3" fmla="*/ 1 h 23"/>
                <a:gd name="T4" fmla="*/ 69 w 86"/>
                <a:gd name="T5" fmla="*/ 7 h 23"/>
                <a:gd name="T6" fmla="*/ 59 w 86"/>
                <a:gd name="T7" fmla="*/ 10 h 23"/>
                <a:gd name="T8" fmla="*/ 46 w 86"/>
                <a:gd name="T9" fmla="*/ 13 h 23"/>
                <a:gd name="T10" fmla="*/ 34 w 86"/>
                <a:gd name="T11" fmla="*/ 12 h 23"/>
                <a:gd name="T12" fmla="*/ 22 w 86"/>
                <a:gd name="T13" fmla="*/ 12 h 23"/>
                <a:gd name="T14" fmla="*/ 12 w 86"/>
                <a:gd name="T15" fmla="*/ 10 h 23"/>
                <a:gd name="T16" fmla="*/ 4 w 86"/>
                <a:gd name="T17" fmla="*/ 8 h 23"/>
                <a:gd name="T18" fmla="*/ 0 w 86"/>
                <a:gd name="T19" fmla="*/ 7 h 23"/>
                <a:gd name="T20" fmla="*/ 0 w 86"/>
                <a:gd name="T21" fmla="*/ 18 h 23"/>
                <a:gd name="T22" fmla="*/ 4 w 86"/>
                <a:gd name="T23" fmla="*/ 17 h 23"/>
                <a:gd name="T24" fmla="*/ 12 w 86"/>
                <a:gd name="T25" fmla="*/ 20 h 23"/>
                <a:gd name="T26" fmla="*/ 22 w 86"/>
                <a:gd name="T27" fmla="*/ 21 h 23"/>
                <a:gd name="T28" fmla="*/ 34 w 86"/>
                <a:gd name="T29" fmla="*/ 23 h 23"/>
                <a:gd name="T30" fmla="*/ 46 w 86"/>
                <a:gd name="T31" fmla="*/ 22 h 23"/>
                <a:gd name="T32" fmla="*/ 61 w 86"/>
                <a:gd name="T33" fmla="*/ 20 h 23"/>
                <a:gd name="T34" fmla="*/ 74 w 86"/>
                <a:gd name="T35" fmla="*/ 16 h 23"/>
                <a:gd name="T36" fmla="*/ 85 w 86"/>
                <a:gd name="T37" fmla="*/ 8 h 23"/>
                <a:gd name="T38" fmla="*/ 79 w 86"/>
                <a:gd name="T39" fmla="*/ 9 h 23"/>
                <a:gd name="T40" fmla="*/ 85 w 86"/>
                <a:gd name="T41" fmla="*/ 8 h 23"/>
                <a:gd name="T42" fmla="*/ 86 w 86"/>
                <a:gd name="T43" fmla="*/ 5 h 23"/>
                <a:gd name="T44" fmla="*/ 85 w 86"/>
                <a:gd name="T45" fmla="*/ 1 h 23"/>
                <a:gd name="T46" fmla="*/ 82 w 86"/>
                <a:gd name="T47" fmla="*/ 0 h 23"/>
                <a:gd name="T48" fmla="*/ 78 w 86"/>
                <a:gd name="T49" fmla="*/ 1 h 23"/>
                <a:gd name="T50" fmla="*/ 84 w 86"/>
                <a:gd name="T5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6" h="23">
                  <a:moveTo>
                    <a:pt x="84" y="0"/>
                  </a:moveTo>
                  <a:lnTo>
                    <a:pt x="78" y="1"/>
                  </a:lnTo>
                  <a:lnTo>
                    <a:pt x="69" y="7"/>
                  </a:lnTo>
                  <a:lnTo>
                    <a:pt x="59" y="10"/>
                  </a:lnTo>
                  <a:lnTo>
                    <a:pt x="46" y="13"/>
                  </a:lnTo>
                  <a:lnTo>
                    <a:pt x="34" y="12"/>
                  </a:lnTo>
                  <a:lnTo>
                    <a:pt x="22" y="12"/>
                  </a:lnTo>
                  <a:lnTo>
                    <a:pt x="12" y="10"/>
                  </a:lnTo>
                  <a:lnTo>
                    <a:pt x="4" y="8"/>
                  </a:lnTo>
                  <a:lnTo>
                    <a:pt x="0" y="7"/>
                  </a:lnTo>
                  <a:lnTo>
                    <a:pt x="0" y="18"/>
                  </a:lnTo>
                  <a:lnTo>
                    <a:pt x="4" y="17"/>
                  </a:lnTo>
                  <a:lnTo>
                    <a:pt x="12" y="20"/>
                  </a:lnTo>
                  <a:lnTo>
                    <a:pt x="22" y="21"/>
                  </a:lnTo>
                  <a:lnTo>
                    <a:pt x="34" y="23"/>
                  </a:lnTo>
                  <a:lnTo>
                    <a:pt x="46" y="22"/>
                  </a:lnTo>
                  <a:lnTo>
                    <a:pt x="61" y="20"/>
                  </a:lnTo>
                  <a:lnTo>
                    <a:pt x="74" y="16"/>
                  </a:lnTo>
                  <a:lnTo>
                    <a:pt x="85" y="8"/>
                  </a:lnTo>
                  <a:lnTo>
                    <a:pt x="79" y="9"/>
                  </a:lnTo>
                  <a:lnTo>
                    <a:pt x="85" y="8"/>
                  </a:lnTo>
                  <a:lnTo>
                    <a:pt x="86" y="5"/>
                  </a:lnTo>
                  <a:lnTo>
                    <a:pt x="85" y="1"/>
                  </a:lnTo>
                  <a:lnTo>
                    <a:pt x="82" y="0"/>
                  </a:lnTo>
                  <a:lnTo>
                    <a:pt x="78" y="1"/>
                  </a:lnTo>
                  <a:lnTo>
                    <a:pt x="8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39" name="Freeform 1471"/>
            <p:cNvSpPr>
              <a:spLocks/>
            </p:cNvSpPr>
            <p:nvPr/>
          </p:nvSpPr>
          <p:spPr bwMode="auto">
            <a:xfrm>
              <a:off x="3064" y="3661"/>
              <a:ext cx="6" cy="9"/>
            </a:xfrm>
            <a:custGeom>
              <a:avLst/>
              <a:gdLst>
                <a:gd name="T0" fmla="*/ 13 w 17"/>
                <a:gd name="T1" fmla="*/ 18 h 28"/>
                <a:gd name="T2" fmla="*/ 14 w 17"/>
                <a:gd name="T3" fmla="*/ 18 h 28"/>
                <a:gd name="T4" fmla="*/ 17 w 17"/>
                <a:gd name="T5" fmla="*/ 20 h 28"/>
                <a:gd name="T6" fmla="*/ 15 w 17"/>
                <a:gd name="T7" fmla="*/ 14 h 28"/>
                <a:gd name="T8" fmla="*/ 12 w 17"/>
                <a:gd name="T9" fmla="*/ 8 h 28"/>
                <a:gd name="T10" fmla="*/ 5 w 17"/>
                <a:gd name="T11" fmla="*/ 0 h 28"/>
                <a:gd name="T12" fmla="*/ 0 w 17"/>
                <a:gd name="T13" fmla="*/ 9 h 28"/>
                <a:gd name="T14" fmla="*/ 3 w 17"/>
                <a:gd name="T15" fmla="*/ 13 h 28"/>
                <a:gd name="T16" fmla="*/ 6 w 17"/>
                <a:gd name="T17" fmla="*/ 18 h 28"/>
                <a:gd name="T18" fmla="*/ 8 w 17"/>
                <a:gd name="T19" fmla="*/ 24 h 28"/>
                <a:gd name="T20" fmla="*/ 16 w 17"/>
                <a:gd name="T21" fmla="*/ 28 h 28"/>
                <a:gd name="T22" fmla="*/ 17 w 17"/>
                <a:gd name="T23" fmla="*/ 28 h 28"/>
                <a:gd name="T24" fmla="*/ 13 w 17"/>
                <a:gd name="T2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28">
                  <a:moveTo>
                    <a:pt x="13" y="18"/>
                  </a:moveTo>
                  <a:lnTo>
                    <a:pt x="14" y="18"/>
                  </a:lnTo>
                  <a:lnTo>
                    <a:pt x="17" y="20"/>
                  </a:lnTo>
                  <a:lnTo>
                    <a:pt x="15" y="14"/>
                  </a:lnTo>
                  <a:lnTo>
                    <a:pt x="12" y="8"/>
                  </a:lnTo>
                  <a:lnTo>
                    <a:pt x="5" y="0"/>
                  </a:lnTo>
                  <a:lnTo>
                    <a:pt x="0" y="9"/>
                  </a:lnTo>
                  <a:lnTo>
                    <a:pt x="3" y="13"/>
                  </a:lnTo>
                  <a:lnTo>
                    <a:pt x="6" y="18"/>
                  </a:lnTo>
                  <a:lnTo>
                    <a:pt x="8" y="24"/>
                  </a:lnTo>
                  <a:lnTo>
                    <a:pt x="16" y="28"/>
                  </a:lnTo>
                  <a:lnTo>
                    <a:pt x="17" y="28"/>
                  </a:lnTo>
                  <a:lnTo>
                    <a:pt x="13"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40" name="Freeform 1472"/>
            <p:cNvSpPr>
              <a:spLocks/>
            </p:cNvSpPr>
            <p:nvPr/>
          </p:nvSpPr>
          <p:spPr bwMode="auto">
            <a:xfrm>
              <a:off x="3068" y="3665"/>
              <a:ext cx="8" cy="5"/>
            </a:xfrm>
            <a:custGeom>
              <a:avLst/>
              <a:gdLst>
                <a:gd name="T0" fmla="*/ 11 w 23"/>
                <a:gd name="T1" fmla="*/ 0 h 15"/>
                <a:gd name="T2" fmla="*/ 11 w 23"/>
                <a:gd name="T3" fmla="*/ 0 h 15"/>
                <a:gd name="T4" fmla="*/ 12 w 23"/>
                <a:gd name="T5" fmla="*/ 1 h 15"/>
                <a:gd name="T6" fmla="*/ 9 w 23"/>
                <a:gd name="T7" fmla="*/ 2 h 15"/>
                <a:gd name="T8" fmla="*/ 6 w 23"/>
                <a:gd name="T9" fmla="*/ 4 h 15"/>
                <a:gd name="T10" fmla="*/ 0 w 23"/>
                <a:gd name="T11" fmla="*/ 5 h 15"/>
                <a:gd name="T12" fmla="*/ 4 w 23"/>
                <a:gd name="T13" fmla="*/ 15 h 15"/>
                <a:gd name="T14" fmla="*/ 8 w 23"/>
                <a:gd name="T15" fmla="*/ 13 h 15"/>
                <a:gd name="T16" fmla="*/ 14 w 23"/>
                <a:gd name="T17" fmla="*/ 11 h 15"/>
                <a:gd name="T18" fmla="*/ 19 w 23"/>
                <a:gd name="T19" fmla="*/ 8 h 15"/>
                <a:gd name="T20" fmla="*/ 23 w 23"/>
                <a:gd name="T21" fmla="*/ 0 h 15"/>
                <a:gd name="T22" fmla="*/ 23 w 23"/>
                <a:gd name="T23" fmla="*/ 0 h 15"/>
                <a:gd name="T24" fmla="*/ 11 w 23"/>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15">
                  <a:moveTo>
                    <a:pt x="11" y="0"/>
                  </a:moveTo>
                  <a:lnTo>
                    <a:pt x="11" y="0"/>
                  </a:lnTo>
                  <a:lnTo>
                    <a:pt x="12" y="1"/>
                  </a:lnTo>
                  <a:lnTo>
                    <a:pt x="9" y="2"/>
                  </a:lnTo>
                  <a:lnTo>
                    <a:pt x="6" y="4"/>
                  </a:lnTo>
                  <a:lnTo>
                    <a:pt x="0" y="5"/>
                  </a:lnTo>
                  <a:lnTo>
                    <a:pt x="4" y="15"/>
                  </a:lnTo>
                  <a:lnTo>
                    <a:pt x="8" y="13"/>
                  </a:lnTo>
                  <a:lnTo>
                    <a:pt x="14" y="11"/>
                  </a:lnTo>
                  <a:lnTo>
                    <a:pt x="19" y="8"/>
                  </a:lnTo>
                  <a:lnTo>
                    <a:pt x="23" y="0"/>
                  </a:lnTo>
                  <a:lnTo>
                    <a:pt x="23" y="0"/>
                  </a:lnTo>
                  <a:lnTo>
                    <a:pt x="1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41" name="Freeform 1473"/>
            <p:cNvSpPr>
              <a:spLocks/>
            </p:cNvSpPr>
            <p:nvPr/>
          </p:nvSpPr>
          <p:spPr bwMode="auto">
            <a:xfrm>
              <a:off x="3072" y="3656"/>
              <a:ext cx="5" cy="9"/>
            </a:xfrm>
            <a:custGeom>
              <a:avLst/>
              <a:gdLst>
                <a:gd name="T0" fmla="*/ 11 w 16"/>
                <a:gd name="T1" fmla="*/ 2 h 27"/>
                <a:gd name="T2" fmla="*/ 5 w 16"/>
                <a:gd name="T3" fmla="*/ 6 h 27"/>
                <a:gd name="T4" fmla="*/ 5 w 16"/>
                <a:gd name="T5" fmla="*/ 11 h 27"/>
                <a:gd name="T6" fmla="*/ 4 w 16"/>
                <a:gd name="T7" fmla="*/ 15 h 27"/>
                <a:gd name="T8" fmla="*/ 3 w 16"/>
                <a:gd name="T9" fmla="*/ 21 h 27"/>
                <a:gd name="T10" fmla="*/ 0 w 16"/>
                <a:gd name="T11" fmla="*/ 27 h 27"/>
                <a:gd name="T12" fmla="*/ 12 w 16"/>
                <a:gd name="T13" fmla="*/ 27 h 27"/>
                <a:gd name="T14" fmla="*/ 12 w 16"/>
                <a:gd name="T15" fmla="*/ 23 h 27"/>
                <a:gd name="T16" fmla="*/ 13 w 16"/>
                <a:gd name="T17" fmla="*/ 18 h 27"/>
                <a:gd name="T18" fmla="*/ 14 w 16"/>
                <a:gd name="T19" fmla="*/ 13 h 27"/>
                <a:gd name="T20" fmla="*/ 16 w 16"/>
                <a:gd name="T21" fmla="*/ 6 h 27"/>
                <a:gd name="T22" fmla="*/ 11 w 16"/>
                <a:gd name="T23" fmla="*/ 11 h 27"/>
                <a:gd name="T24" fmla="*/ 16 w 16"/>
                <a:gd name="T25" fmla="*/ 6 h 27"/>
                <a:gd name="T26" fmla="*/ 14 w 16"/>
                <a:gd name="T27" fmla="*/ 3 h 27"/>
                <a:gd name="T28" fmla="*/ 11 w 16"/>
                <a:gd name="T29" fmla="*/ 0 h 27"/>
                <a:gd name="T30" fmla="*/ 7 w 16"/>
                <a:gd name="T31" fmla="*/ 3 h 27"/>
                <a:gd name="T32" fmla="*/ 5 w 16"/>
                <a:gd name="T33" fmla="*/ 6 h 27"/>
                <a:gd name="T34" fmla="*/ 11 w 16"/>
                <a:gd name="T35"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27">
                  <a:moveTo>
                    <a:pt x="11" y="2"/>
                  </a:moveTo>
                  <a:lnTo>
                    <a:pt x="5" y="6"/>
                  </a:lnTo>
                  <a:lnTo>
                    <a:pt x="5" y="11"/>
                  </a:lnTo>
                  <a:lnTo>
                    <a:pt x="4" y="15"/>
                  </a:lnTo>
                  <a:lnTo>
                    <a:pt x="3" y="21"/>
                  </a:lnTo>
                  <a:lnTo>
                    <a:pt x="0" y="27"/>
                  </a:lnTo>
                  <a:lnTo>
                    <a:pt x="12" y="27"/>
                  </a:lnTo>
                  <a:lnTo>
                    <a:pt x="12" y="23"/>
                  </a:lnTo>
                  <a:lnTo>
                    <a:pt x="13" y="18"/>
                  </a:lnTo>
                  <a:lnTo>
                    <a:pt x="14" y="13"/>
                  </a:lnTo>
                  <a:lnTo>
                    <a:pt x="16" y="6"/>
                  </a:lnTo>
                  <a:lnTo>
                    <a:pt x="11" y="11"/>
                  </a:lnTo>
                  <a:lnTo>
                    <a:pt x="16" y="6"/>
                  </a:lnTo>
                  <a:lnTo>
                    <a:pt x="14" y="3"/>
                  </a:lnTo>
                  <a:lnTo>
                    <a:pt x="11" y="0"/>
                  </a:lnTo>
                  <a:lnTo>
                    <a:pt x="7" y="3"/>
                  </a:lnTo>
                  <a:lnTo>
                    <a:pt x="5" y="6"/>
                  </a:lnTo>
                  <a:lnTo>
                    <a:pt x="11"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42" name="Freeform 1474"/>
            <p:cNvSpPr>
              <a:spLocks/>
            </p:cNvSpPr>
            <p:nvPr/>
          </p:nvSpPr>
          <p:spPr bwMode="auto">
            <a:xfrm>
              <a:off x="3076" y="3654"/>
              <a:ext cx="11" cy="6"/>
            </a:xfrm>
            <a:custGeom>
              <a:avLst/>
              <a:gdLst>
                <a:gd name="T0" fmla="*/ 34 w 35"/>
                <a:gd name="T1" fmla="*/ 2 h 19"/>
                <a:gd name="T2" fmla="*/ 29 w 35"/>
                <a:gd name="T3" fmla="*/ 0 h 19"/>
                <a:gd name="T4" fmla="*/ 24 w 35"/>
                <a:gd name="T5" fmla="*/ 3 h 19"/>
                <a:gd name="T6" fmla="*/ 17 w 35"/>
                <a:gd name="T7" fmla="*/ 5 h 19"/>
                <a:gd name="T8" fmla="*/ 9 w 35"/>
                <a:gd name="T9" fmla="*/ 8 h 19"/>
                <a:gd name="T10" fmla="*/ 0 w 35"/>
                <a:gd name="T11" fmla="*/ 10 h 19"/>
                <a:gd name="T12" fmla="*/ 0 w 35"/>
                <a:gd name="T13" fmla="*/ 19 h 19"/>
                <a:gd name="T14" fmla="*/ 11 w 35"/>
                <a:gd name="T15" fmla="*/ 18 h 19"/>
                <a:gd name="T16" fmla="*/ 19 w 35"/>
                <a:gd name="T17" fmla="*/ 14 h 19"/>
                <a:gd name="T18" fmla="*/ 26 w 35"/>
                <a:gd name="T19" fmla="*/ 12 h 19"/>
                <a:gd name="T20" fmla="*/ 32 w 35"/>
                <a:gd name="T21" fmla="*/ 10 h 19"/>
                <a:gd name="T22" fmla="*/ 27 w 35"/>
                <a:gd name="T23" fmla="*/ 8 h 19"/>
                <a:gd name="T24" fmla="*/ 32 w 35"/>
                <a:gd name="T25" fmla="*/ 10 h 19"/>
                <a:gd name="T26" fmla="*/ 35 w 35"/>
                <a:gd name="T27" fmla="*/ 7 h 19"/>
                <a:gd name="T28" fmla="*/ 35 w 35"/>
                <a:gd name="T29" fmla="*/ 4 h 19"/>
                <a:gd name="T30" fmla="*/ 33 w 35"/>
                <a:gd name="T31" fmla="*/ 2 h 19"/>
                <a:gd name="T32" fmla="*/ 29 w 35"/>
                <a:gd name="T33" fmla="*/ 0 h 19"/>
                <a:gd name="T34" fmla="*/ 34 w 35"/>
                <a:gd name="T35"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9">
                  <a:moveTo>
                    <a:pt x="34" y="2"/>
                  </a:moveTo>
                  <a:lnTo>
                    <a:pt x="29" y="0"/>
                  </a:lnTo>
                  <a:lnTo>
                    <a:pt x="24" y="3"/>
                  </a:lnTo>
                  <a:lnTo>
                    <a:pt x="17" y="5"/>
                  </a:lnTo>
                  <a:lnTo>
                    <a:pt x="9" y="8"/>
                  </a:lnTo>
                  <a:lnTo>
                    <a:pt x="0" y="10"/>
                  </a:lnTo>
                  <a:lnTo>
                    <a:pt x="0" y="19"/>
                  </a:lnTo>
                  <a:lnTo>
                    <a:pt x="11" y="18"/>
                  </a:lnTo>
                  <a:lnTo>
                    <a:pt x="19" y="14"/>
                  </a:lnTo>
                  <a:lnTo>
                    <a:pt x="26" y="12"/>
                  </a:lnTo>
                  <a:lnTo>
                    <a:pt x="32" y="10"/>
                  </a:lnTo>
                  <a:lnTo>
                    <a:pt x="27" y="8"/>
                  </a:lnTo>
                  <a:lnTo>
                    <a:pt x="32" y="10"/>
                  </a:lnTo>
                  <a:lnTo>
                    <a:pt x="35" y="7"/>
                  </a:lnTo>
                  <a:lnTo>
                    <a:pt x="35" y="4"/>
                  </a:lnTo>
                  <a:lnTo>
                    <a:pt x="33" y="2"/>
                  </a:lnTo>
                  <a:lnTo>
                    <a:pt x="29" y="0"/>
                  </a:lnTo>
                  <a:lnTo>
                    <a:pt x="34"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43" name="Freeform 1475"/>
            <p:cNvSpPr>
              <a:spLocks/>
            </p:cNvSpPr>
            <p:nvPr/>
          </p:nvSpPr>
          <p:spPr bwMode="auto">
            <a:xfrm>
              <a:off x="3085" y="3654"/>
              <a:ext cx="8" cy="9"/>
            </a:xfrm>
            <a:custGeom>
              <a:avLst/>
              <a:gdLst>
                <a:gd name="T0" fmla="*/ 22 w 26"/>
                <a:gd name="T1" fmla="*/ 19 h 27"/>
                <a:gd name="T2" fmla="*/ 22 w 26"/>
                <a:gd name="T3" fmla="*/ 18 h 27"/>
                <a:gd name="T4" fmla="*/ 21 w 26"/>
                <a:gd name="T5" fmla="*/ 18 h 27"/>
                <a:gd name="T6" fmla="*/ 16 w 26"/>
                <a:gd name="T7" fmla="*/ 14 h 27"/>
                <a:gd name="T8" fmla="*/ 13 w 26"/>
                <a:gd name="T9" fmla="*/ 6 h 27"/>
                <a:gd name="T10" fmla="*/ 7 w 26"/>
                <a:gd name="T11" fmla="*/ 0 h 27"/>
                <a:gd name="T12" fmla="*/ 0 w 26"/>
                <a:gd name="T13" fmla="*/ 6 h 27"/>
                <a:gd name="T14" fmla="*/ 4 w 26"/>
                <a:gd name="T15" fmla="*/ 11 h 27"/>
                <a:gd name="T16" fmla="*/ 9 w 26"/>
                <a:gd name="T17" fmla="*/ 19 h 27"/>
                <a:gd name="T18" fmla="*/ 16 w 26"/>
                <a:gd name="T19" fmla="*/ 27 h 27"/>
                <a:gd name="T20" fmla="*/ 26 w 26"/>
                <a:gd name="T21" fmla="*/ 27 h 27"/>
                <a:gd name="T22" fmla="*/ 26 w 26"/>
                <a:gd name="T23" fmla="*/ 26 h 27"/>
                <a:gd name="T24" fmla="*/ 22 w 26"/>
                <a:gd name="T25"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27">
                  <a:moveTo>
                    <a:pt x="22" y="19"/>
                  </a:moveTo>
                  <a:lnTo>
                    <a:pt x="22" y="18"/>
                  </a:lnTo>
                  <a:lnTo>
                    <a:pt x="21" y="18"/>
                  </a:lnTo>
                  <a:lnTo>
                    <a:pt x="16" y="14"/>
                  </a:lnTo>
                  <a:lnTo>
                    <a:pt x="13" y="6"/>
                  </a:lnTo>
                  <a:lnTo>
                    <a:pt x="7" y="0"/>
                  </a:lnTo>
                  <a:lnTo>
                    <a:pt x="0" y="6"/>
                  </a:lnTo>
                  <a:lnTo>
                    <a:pt x="4" y="11"/>
                  </a:lnTo>
                  <a:lnTo>
                    <a:pt x="9" y="19"/>
                  </a:lnTo>
                  <a:lnTo>
                    <a:pt x="16" y="27"/>
                  </a:lnTo>
                  <a:lnTo>
                    <a:pt x="26" y="27"/>
                  </a:lnTo>
                  <a:lnTo>
                    <a:pt x="26" y="26"/>
                  </a:lnTo>
                  <a:lnTo>
                    <a:pt x="22" y="1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44" name="Freeform 1476"/>
            <p:cNvSpPr>
              <a:spLocks/>
            </p:cNvSpPr>
            <p:nvPr/>
          </p:nvSpPr>
          <p:spPr bwMode="auto">
            <a:xfrm>
              <a:off x="3092" y="3657"/>
              <a:ext cx="24" cy="10"/>
            </a:xfrm>
            <a:custGeom>
              <a:avLst/>
              <a:gdLst>
                <a:gd name="T0" fmla="*/ 66 w 72"/>
                <a:gd name="T1" fmla="*/ 29 h 29"/>
                <a:gd name="T2" fmla="*/ 72 w 72"/>
                <a:gd name="T3" fmla="*/ 25 h 29"/>
                <a:gd name="T4" fmla="*/ 69 w 72"/>
                <a:gd name="T5" fmla="*/ 12 h 29"/>
                <a:gd name="T6" fmla="*/ 59 w 72"/>
                <a:gd name="T7" fmla="*/ 4 h 29"/>
                <a:gd name="T8" fmla="*/ 48 w 72"/>
                <a:gd name="T9" fmla="*/ 1 h 29"/>
                <a:gd name="T10" fmla="*/ 38 w 72"/>
                <a:gd name="T11" fmla="*/ 0 h 29"/>
                <a:gd name="T12" fmla="*/ 26 w 72"/>
                <a:gd name="T13" fmla="*/ 2 h 29"/>
                <a:gd name="T14" fmla="*/ 15 w 72"/>
                <a:gd name="T15" fmla="*/ 4 h 29"/>
                <a:gd name="T16" fmla="*/ 7 w 72"/>
                <a:gd name="T17" fmla="*/ 8 h 29"/>
                <a:gd name="T18" fmla="*/ 0 w 72"/>
                <a:gd name="T19" fmla="*/ 11 h 29"/>
                <a:gd name="T20" fmla="*/ 4 w 72"/>
                <a:gd name="T21" fmla="*/ 18 h 29"/>
                <a:gd name="T22" fmla="*/ 9 w 72"/>
                <a:gd name="T23" fmla="*/ 17 h 29"/>
                <a:gd name="T24" fmla="*/ 17 w 72"/>
                <a:gd name="T25" fmla="*/ 13 h 29"/>
                <a:gd name="T26" fmla="*/ 26 w 72"/>
                <a:gd name="T27" fmla="*/ 11 h 29"/>
                <a:gd name="T28" fmla="*/ 38 w 72"/>
                <a:gd name="T29" fmla="*/ 11 h 29"/>
                <a:gd name="T30" fmla="*/ 48 w 72"/>
                <a:gd name="T31" fmla="*/ 10 h 29"/>
                <a:gd name="T32" fmla="*/ 55 w 72"/>
                <a:gd name="T33" fmla="*/ 13 h 29"/>
                <a:gd name="T34" fmla="*/ 59 w 72"/>
                <a:gd name="T35" fmla="*/ 17 h 29"/>
                <a:gd name="T36" fmla="*/ 61 w 72"/>
                <a:gd name="T37" fmla="*/ 25 h 29"/>
                <a:gd name="T38" fmla="*/ 66 w 72"/>
                <a:gd name="T39" fmla="*/ 20 h 29"/>
                <a:gd name="T40" fmla="*/ 61 w 72"/>
                <a:gd name="T41" fmla="*/ 25 h 29"/>
                <a:gd name="T42" fmla="*/ 63 w 72"/>
                <a:gd name="T43" fmla="*/ 28 h 29"/>
                <a:gd name="T44" fmla="*/ 66 w 72"/>
                <a:gd name="T45" fmla="*/ 29 h 29"/>
                <a:gd name="T46" fmla="*/ 70 w 72"/>
                <a:gd name="T47" fmla="*/ 28 h 29"/>
                <a:gd name="T48" fmla="*/ 72 w 72"/>
                <a:gd name="T49" fmla="*/ 25 h 29"/>
                <a:gd name="T50" fmla="*/ 66 w 72"/>
                <a:gd name="T51"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2" h="29">
                  <a:moveTo>
                    <a:pt x="66" y="29"/>
                  </a:moveTo>
                  <a:lnTo>
                    <a:pt x="72" y="25"/>
                  </a:lnTo>
                  <a:lnTo>
                    <a:pt x="69" y="12"/>
                  </a:lnTo>
                  <a:lnTo>
                    <a:pt x="59" y="4"/>
                  </a:lnTo>
                  <a:lnTo>
                    <a:pt x="48" y="1"/>
                  </a:lnTo>
                  <a:lnTo>
                    <a:pt x="38" y="0"/>
                  </a:lnTo>
                  <a:lnTo>
                    <a:pt x="26" y="2"/>
                  </a:lnTo>
                  <a:lnTo>
                    <a:pt x="15" y="4"/>
                  </a:lnTo>
                  <a:lnTo>
                    <a:pt x="7" y="8"/>
                  </a:lnTo>
                  <a:lnTo>
                    <a:pt x="0" y="11"/>
                  </a:lnTo>
                  <a:lnTo>
                    <a:pt x="4" y="18"/>
                  </a:lnTo>
                  <a:lnTo>
                    <a:pt x="9" y="17"/>
                  </a:lnTo>
                  <a:lnTo>
                    <a:pt x="17" y="13"/>
                  </a:lnTo>
                  <a:lnTo>
                    <a:pt x="26" y="11"/>
                  </a:lnTo>
                  <a:lnTo>
                    <a:pt x="38" y="11"/>
                  </a:lnTo>
                  <a:lnTo>
                    <a:pt x="48" y="10"/>
                  </a:lnTo>
                  <a:lnTo>
                    <a:pt x="55" y="13"/>
                  </a:lnTo>
                  <a:lnTo>
                    <a:pt x="59" y="17"/>
                  </a:lnTo>
                  <a:lnTo>
                    <a:pt x="61" y="25"/>
                  </a:lnTo>
                  <a:lnTo>
                    <a:pt x="66" y="20"/>
                  </a:lnTo>
                  <a:lnTo>
                    <a:pt x="61" y="25"/>
                  </a:lnTo>
                  <a:lnTo>
                    <a:pt x="63" y="28"/>
                  </a:lnTo>
                  <a:lnTo>
                    <a:pt x="66" y="29"/>
                  </a:lnTo>
                  <a:lnTo>
                    <a:pt x="70" y="28"/>
                  </a:lnTo>
                  <a:lnTo>
                    <a:pt x="72" y="25"/>
                  </a:lnTo>
                  <a:lnTo>
                    <a:pt x="66"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45" name="Freeform 1477"/>
            <p:cNvSpPr>
              <a:spLocks/>
            </p:cNvSpPr>
            <p:nvPr/>
          </p:nvSpPr>
          <p:spPr bwMode="auto">
            <a:xfrm>
              <a:off x="2788" y="3624"/>
              <a:ext cx="143" cy="39"/>
            </a:xfrm>
            <a:custGeom>
              <a:avLst/>
              <a:gdLst>
                <a:gd name="T0" fmla="*/ 419 w 428"/>
                <a:gd name="T1" fmla="*/ 47 h 118"/>
                <a:gd name="T2" fmla="*/ 405 w 428"/>
                <a:gd name="T3" fmla="*/ 47 h 118"/>
                <a:gd name="T4" fmla="*/ 391 w 428"/>
                <a:gd name="T5" fmla="*/ 47 h 118"/>
                <a:gd name="T6" fmla="*/ 369 w 428"/>
                <a:gd name="T7" fmla="*/ 52 h 118"/>
                <a:gd name="T8" fmla="*/ 329 w 428"/>
                <a:gd name="T9" fmla="*/ 63 h 118"/>
                <a:gd name="T10" fmla="*/ 282 w 428"/>
                <a:gd name="T11" fmla="*/ 78 h 118"/>
                <a:gd name="T12" fmla="*/ 239 w 428"/>
                <a:gd name="T13" fmla="*/ 93 h 118"/>
                <a:gd name="T14" fmla="*/ 209 w 428"/>
                <a:gd name="T15" fmla="*/ 103 h 118"/>
                <a:gd name="T16" fmla="*/ 192 w 428"/>
                <a:gd name="T17" fmla="*/ 108 h 118"/>
                <a:gd name="T18" fmla="*/ 162 w 428"/>
                <a:gd name="T19" fmla="*/ 111 h 118"/>
                <a:gd name="T20" fmla="*/ 123 w 428"/>
                <a:gd name="T21" fmla="*/ 113 h 118"/>
                <a:gd name="T22" fmla="*/ 79 w 428"/>
                <a:gd name="T23" fmla="*/ 116 h 118"/>
                <a:gd name="T24" fmla="*/ 34 w 428"/>
                <a:gd name="T25" fmla="*/ 117 h 118"/>
                <a:gd name="T26" fmla="*/ 5 w 428"/>
                <a:gd name="T27" fmla="*/ 112 h 118"/>
                <a:gd name="T28" fmla="*/ 0 w 428"/>
                <a:gd name="T29" fmla="*/ 94 h 118"/>
                <a:gd name="T30" fmla="*/ 13 w 428"/>
                <a:gd name="T31" fmla="*/ 86 h 118"/>
                <a:gd name="T32" fmla="*/ 28 w 428"/>
                <a:gd name="T33" fmla="*/ 80 h 118"/>
                <a:gd name="T34" fmla="*/ 35 w 428"/>
                <a:gd name="T35" fmla="*/ 71 h 118"/>
                <a:gd name="T36" fmla="*/ 47 w 428"/>
                <a:gd name="T37" fmla="*/ 53 h 118"/>
                <a:gd name="T38" fmla="*/ 62 w 428"/>
                <a:gd name="T39" fmla="*/ 50 h 118"/>
                <a:gd name="T40" fmla="*/ 59 w 428"/>
                <a:gd name="T41" fmla="*/ 36 h 118"/>
                <a:gd name="T42" fmla="*/ 63 w 428"/>
                <a:gd name="T43" fmla="*/ 28 h 118"/>
                <a:gd name="T44" fmla="*/ 82 w 428"/>
                <a:gd name="T45" fmla="*/ 15 h 118"/>
                <a:gd name="T46" fmla="*/ 102 w 428"/>
                <a:gd name="T47" fmla="*/ 2 h 118"/>
                <a:gd name="T48" fmla="*/ 113 w 428"/>
                <a:gd name="T49" fmla="*/ 1 h 118"/>
                <a:gd name="T50" fmla="*/ 130 w 428"/>
                <a:gd name="T51" fmla="*/ 0 h 118"/>
                <a:gd name="T52" fmla="*/ 144 w 428"/>
                <a:gd name="T53" fmla="*/ 0 h 118"/>
                <a:gd name="T54" fmla="*/ 165 w 428"/>
                <a:gd name="T55" fmla="*/ 20 h 118"/>
                <a:gd name="T56" fmla="*/ 166 w 428"/>
                <a:gd name="T57" fmla="*/ 37 h 118"/>
                <a:gd name="T58" fmla="*/ 171 w 428"/>
                <a:gd name="T59" fmla="*/ 45 h 118"/>
                <a:gd name="T60" fmla="*/ 187 w 428"/>
                <a:gd name="T61" fmla="*/ 42 h 118"/>
                <a:gd name="T62" fmla="*/ 205 w 428"/>
                <a:gd name="T63" fmla="*/ 37 h 118"/>
                <a:gd name="T64" fmla="*/ 218 w 428"/>
                <a:gd name="T65" fmla="*/ 25 h 118"/>
                <a:gd name="T66" fmla="*/ 233 w 428"/>
                <a:gd name="T67" fmla="*/ 22 h 118"/>
                <a:gd name="T68" fmla="*/ 255 w 428"/>
                <a:gd name="T69" fmla="*/ 29 h 118"/>
                <a:gd name="T70" fmla="*/ 265 w 428"/>
                <a:gd name="T71" fmla="*/ 49 h 118"/>
                <a:gd name="T72" fmla="*/ 273 w 428"/>
                <a:gd name="T73" fmla="*/ 57 h 118"/>
                <a:gd name="T74" fmla="*/ 286 w 428"/>
                <a:gd name="T75" fmla="*/ 50 h 118"/>
                <a:gd name="T76" fmla="*/ 295 w 428"/>
                <a:gd name="T77" fmla="*/ 25 h 118"/>
                <a:gd name="T78" fmla="*/ 317 w 428"/>
                <a:gd name="T79" fmla="*/ 30 h 118"/>
                <a:gd name="T80" fmla="*/ 331 w 428"/>
                <a:gd name="T81" fmla="*/ 21 h 118"/>
                <a:gd name="T82" fmla="*/ 342 w 428"/>
                <a:gd name="T83" fmla="*/ 17 h 118"/>
                <a:gd name="T84" fmla="*/ 357 w 428"/>
                <a:gd name="T85" fmla="*/ 21 h 118"/>
                <a:gd name="T86" fmla="*/ 371 w 428"/>
                <a:gd name="T87" fmla="*/ 26 h 118"/>
                <a:gd name="T88" fmla="*/ 382 w 428"/>
                <a:gd name="T89" fmla="*/ 24 h 118"/>
                <a:gd name="T90" fmla="*/ 399 w 428"/>
                <a:gd name="T91" fmla="*/ 24 h 118"/>
                <a:gd name="T92" fmla="*/ 415 w 428"/>
                <a:gd name="T93" fmla="*/ 28 h 118"/>
                <a:gd name="T94" fmla="*/ 427 w 428"/>
                <a:gd name="T95" fmla="*/ 41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28" h="118">
                  <a:moveTo>
                    <a:pt x="428" y="47"/>
                  </a:moveTo>
                  <a:lnTo>
                    <a:pt x="423" y="47"/>
                  </a:lnTo>
                  <a:lnTo>
                    <a:pt x="419" y="47"/>
                  </a:lnTo>
                  <a:lnTo>
                    <a:pt x="414" y="47"/>
                  </a:lnTo>
                  <a:lnTo>
                    <a:pt x="410" y="47"/>
                  </a:lnTo>
                  <a:lnTo>
                    <a:pt x="405" y="47"/>
                  </a:lnTo>
                  <a:lnTo>
                    <a:pt x="400" y="47"/>
                  </a:lnTo>
                  <a:lnTo>
                    <a:pt x="396" y="47"/>
                  </a:lnTo>
                  <a:lnTo>
                    <a:pt x="391" y="47"/>
                  </a:lnTo>
                  <a:lnTo>
                    <a:pt x="387" y="48"/>
                  </a:lnTo>
                  <a:lnTo>
                    <a:pt x="379" y="49"/>
                  </a:lnTo>
                  <a:lnTo>
                    <a:pt x="369" y="52"/>
                  </a:lnTo>
                  <a:lnTo>
                    <a:pt x="358" y="55"/>
                  </a:lnTo>
                  <a:lnTo>
                    <a:pt x="344" y="60"/>
                  </a:lnTo>
                  <a:lnTo>
                    <a:pt x="329" y="63"/>
                  </a:lnTo>
                  <a:lnTo>
                    <a:pt x="315" y="69"/>
                  </a:lnTo>
                  <a:lnTo>
                    <a:pt x="298" y="73"/>
                  </a:lnTo>
                  <a:lnTo>
                    <a:pt x="282" y="78"/>
                  </a:lnTo>
                  <a:lnTo>
                    <a:pt x="268" y="84"/>
                  </a:lnTo>
                  <a:lnTo>
                    <a:pt x="253" y="88"/>
                  </a:lnTo>
                  <a:lnTo>
                    <a:pt x="239" y="93"/>
                  </a:lnTo>
                  <a:lnTo>
                    <a:pt x="228" y="96"/>
                  </a:lnTo>
                  <a:lnTo>
                    <a:pt x="217" y="101"/>
                  </a:lnTo>
                  <a:lnTo>
                    <a:pt x="209" y="103"/>
                  </a:lnTo>
                  <a:lnTo>
                    <a:pt x="203" y="105"/>
                  </a:lnTo>
                  <a:lnTo>
                    <a:pt x="199" y="107"/>
                  </a:lnTo>
                  <a:lnTo>
                    <a:pt x="192" y="108"/>
                  </a:lnTo>
                  <a:lnTo>
                    <a:pt x="184" y="109"/>
                  </a:lnTo>
                  <a:lnTo>
                    <a:pt x="174" y="110"/>
                  </a:lnTo>
                  <a:lnTo>
                    <a:pt x="162" y="111"/>
                  </a:lnTo>
                  <a:lnTo>
                    <a:pt x="151" y="112"/>
                  </a:lnTo>
                  <a:lnTo>
                    <a:pt x="137" y="112"/>
                  </a:lnTo>
                  <a:lnTo>
                    <a:pt x="123" y="113"/>
                  </a:lnTo>
                  <a:lnTo>
                    <a:pt x="108" y="115"/>
                  </a:lnTo>
                  <a:lnTo>
                    <a:pt x="94" y="115"/>
                  </a:lnTo>
                  <a:lnTo>
                    <a:pt x="79" y="116"/>
                  </a:lnTo>
                  <a:lnTo>
                    <a:pt x="64" y="116"/>
                  </a:lnTo>
                  <a:lnTo>
                    <a:pt x="49" y="117"/>
                  </a:lnTo>
                  <a:lnTo>
                    <a:pt x="34" y="117"/>
                  </a:lnTo>
                  <a:lnTo>
                    <a:pt x="20" y="118"/>
                  </a:lnTo>
                  <a:lnTo>
                    <a:pt x="8" y="118"/>
                  </a:lnTo>
                  <a:lnTo>
                    <a:pt x="5" y="112"/>
                  </a:lnTo>
                  <a:lnTo>
                    <a:pt x="4" y="105"/>
                  </a:lnTo>
                  <a:lnTo>
                    <a:pt x="2" y="100"/>
                  </a:lnTo>
                  <a:lnTo>
                    <a:pt x="0" y="94"/>
                  </a:lnTo>
                  <a:lnTo>
                    <a:pt x="4" y="92"/>
                  </a:lnTo>
                  <a:lnTo>
                    <a:pt x="9" y="88"/>
                  </a:lnTo>
                  <a:lnTo>
                    <a:pt x="13" y="86"/>
                  </a:lnTo>
                  <a:lnTo>
                    <a:pt x="19" y="84"/>
                  </a:lnTo>
                  <a:lnTo>
                    <a:pt x="24" y="81"/>
                  </a:lnTo>
                  <a:lnTo>
                    <a:pt x="28" y="80"/>
                  </a:lnTo>
                  <a:lnTo>
                    <a:pt x="33" y="79"/>
                  </a:lnTo>
                  <a:lnTo>
                    <a:pt x="38" y="79"/>
                  </a:lnTo>
                  <a:lnTo>
                    <a:pt x="35" y="71"/>
                  </a:lnTo>
                  <a:lnTo>
                    <a:pt x="38" y="63"/>
                  </a:lnTo>
                  <a:lnTo>
                    <a:pt x="41" y="56"/>
                  </a:lnTo>
                  <a:lnTo>
                    <a:pt x="47" y="53"/>
                  </a:lnTo>
                  <a:lnTo>
                    <a:pt x="52" y="52"/>
                  </a:lnTo>
                  <a:lnTo>
                    <a:pt x="57" y="50"/>
                  </a:lnTo>
                  <a:lnTo>
                    <a:pt x="62" y="50"/>
                  </a:lnTo>
                  <a:lnTo>
                    <a:pt x="66" y="53"/>
                  </a:lnTo>
                  <a:lnTo>
                    <a:pt x="63" y="42"/>
                  </a:lnTo>
                  <a:lnTo>
                    <a:pt x="59" y="36"/>
                  </a:lnTo>
                  <a:lnTo>
                    <a:pt x="57" y="31"/>
                  </a:lnTo>
                  <a:lnTo>
                    <a:pt x="59" y="29"/>
                  </a:lnTo>
                  <a:lnTo>
                    <a:pt x="63" y="28"/>
                  </a:lnTo>
                  <a:lnTo>
                    <a:pt x="68" y="24"/>
                  </a:lnTo>
                  <a:lnTo>
                    <a:pt x="74" y="20"/>
                  </a:lnTo>
                  <a:lnTo>
                    <a:pt x="82" y="15"/>
                  </a:lnTo>
                  <a:lnTo>
                    <a:pt x="89" y="9"/>
                  </a:lnTo>
                  <a:lnTo>
                    <a:pt x="96" y="6"/>
                  </a:lnTo>
                  <a:lnTo>
                    <a:pt x="102" y="2"/>
                  </a:lnTo>
                  <a:lnTo>
                    <a:pt x="105" y="1"/>
                  </a:lnTo>
                  <a:lnTo>
                    <a:pt x="108" y="1"/>
                  </a:lnTo>
                  <a:lnTo>
                    <a:pt x="113" y="1"/>
                  </a:lnTo>
                  <a:lnTo>
                    <a:pt x="119" y="1"/>
                  </a:lnTo>
                  <a:lnTo>
                    <a:pt x="125" y="0"/>
                  </a:lnTo>
                  <a:lnTo>
                    <a:pt x="130" y="0"/>
                  </a:lnTo>
                  <a:lnTo>
                    <a:pt x="136" y="0"/>
                  </a:lnTo>
                  <a:lnTo>
                    <a:pt x="141" y="0"/>
                  </a:lnTo>
                  <a:lnTo>
                    <a:pt x="144" y="0"/>
                  </a:lnTo>
                  <a:lnTo>
                    <a:pt x="150" y="4"/>
                  </a:lnTo>
                  <a:lnTo>
                    <a:pt x="158" y="10"/>
                  </a:lnTo>
                  <a:lnTo>
                    <a:pt x="165" y="20"/>
                  </a:lnTo>
                  <a:lnTo>
                    <a:pt x="168" y="25"/>
                  </a:lnTo>
                  <a:lnTo>
                    <a:pt x="168" y="31"/>
                  </a:lnTo>
                  <a:lnTo>
                    <a:pt x="166" y="37"/>
                  </a:lnTo>
                  <a:lnTo>
                    <a:pt x="166" y="42"/>
                  </a:lnTo>
                  <a:lnTo>
                    <a:pt x="168" y="45"/>
                  </a:lnTo>
                  <a:lnTo>
                    <a:pt x="171" y="45"/>
                  </a:lnTo>
                  <a:lnTo>
                    <a:pt x="176" y="45"/>
                  </a:lnTo>
                  <a:lnTo>
                    <a:pt x="181" y="44"/>
                  </a:lnTo>
                  <a:lnTo>
                    <a:pt x="187" y="42"/>
                  </a:lnTo>
                  <a:lnTo>
                    <a:pt x="193" y="40"/>
                  </a:lnTo>
                  <a:lnTo>
                    <a:pt x="199" y="38"/>
                  </a:lnTo>
                  <a:lnTo>
                    <a:pt x="205" y="37"/>
                  </a:lnTo>
                  <a:lnTo>
                    <a:pt x="208" y="34"/>
                  </a:lnTo>
                  <a:lnTo>
                    <a:pt x="214" y="30"/>
                  </a:lnTo>
                  <a:lnTo>
                    <a:pt x="218" y="25"/>
                  </a:lnTo>
                  <a:lnTo>
                    <a:pt x="223" y="22"/>
                  </a:lnTo>
                  <a:lnTo>
                    <a:pt x="228" y="21"/>
                  </a:lnTo>
                  <a:lnTo>
                    <a:pt x="233" y="22"/>
                  </a:lnTo>
                  <a:lnTo>
                    <a:pt x="241" y="23"/>
                  </a:lnTo>
                  <a:lnTo>
                    <a:pt x="249" y="25"/>
                  </a:lnTo>
                  <a:lnTo>
                    <a:pt x="255" y="29"/>
                  </a:lnTo>
                  <a:lnTo>
                    <a:pt x="258" y="34"/>
                  </a:lnTo>
                  <a:lnTo>
                    <a:pt x="263" y="41"/>
                  </a:lnTo>
                  <a:lnTo>
                    <a:pt x="265" y="49"/>
                  </a:lnTo>
                  <a:lnTo>
                    <a:pt x="264" y="56"/>
                  </a:lnTo>
                  <a:lnTo>
                    <a:pt x="269" y="56"/>
                  </a:lnTo>
                  <a:lnTo>
                    <a:pt x="273" y="57"/>
                  </a:lnTo>
                  <a:lnTo>
                    <a:pt x="278" y="57"/>
                  </a:lnTo>
                  <a:lnTo>
                    <a:pt x="282" y="56"/>
                  </a:lnTo>
                  <a:lnTo>
                    <a:pt x="286" y="50"/>
                  </a:lnTo>
                  <a:lnTo>
                    <a:pt x="290" y="41"/>
                  </a:lnTo>
                  <a:lnTo>
                    <a:pt x="293" y="32"/>
                  </a:lnTo>
                  <a:lnTo>
                    <a:pt x="295" y="25"/>
                  </a:lnTo>
                  <a:lnTo>
                    <a:pt x="302" y="26"/>
                  </a:lnTo>
                  <a:lnTo>
                    <a:pt x="310" y="28"/>
                  </a:lnTo>
                  <a:lnTo>
                    <a:pt x="317" y="30"/>
                  </a:lnTo>
                  <a:lnTo>
                    <a:pt x="323" y="31"/>
                  </a:lnTo>
                  <a:lnTo>
                    <a:pt x="327" y="25"/>
                  </a:lnTo>
                  <a:lnTo>
                    <a:pt x="331" y="21"/>
                  </a:lnTo>
                  <a:lnTo>
                    <a:pt x="334" y="18"/>
                  </a:lnTo>
                  <a:lnTo>
                    <a:pt x="339" y="17"/>
                  </a:lnTo>
                  <a:lnTo>
                    <a:pt x="342" y="17"/>
                  </a:lnTo>
                  <a:lnTo>
                    <a:pt x="347" y="18"/>
                  </a:lnTo>
                  <a:lnTo>
                    <a:pt x="351" y="20"/>
                  </a:lnTo>
                  <a:lnTo>
                    <a:pt x="357" y="21"/>
                  </a:lnTo>
                  <a:lnTo>
                    <a:pt x="361" y="23"/>
                  </a:lnTo>
                  <a:lnTo>
                    <a:pt x="366" y="24"/>
                  </a:lnTo>
                  <a:lnTo>
                    <a:pt x="371" y="26"/>
                  </a:lnTo>
                  <a:lnTo>
                    <a:pt x="373" y="29"/>
                  </a:lnTo>
                  <a:lnTo>
                    <a:pt x="377" y="26"/>
                  </a:lnTo>
                  <a:lnTo>
                    <a:pt x="382" y="24"/>
                  </a:lnTo>
                  <a:lnTo>
                    <a:pt x="388" y="24"/>
                  </a:lnTo>
                  <a:lnTo>
                    <a:pt x="393" y="23"/>
                  </a:lnTo>
                  <a:lnTo>
                    <a:pt x="399" y="24"/>
                  </a:lnTo>
                  <a:lnTo>
                    <a:pt x="406" y="24"/>
                  </a:lnTo>
                  <a:lnTo>
                    <a:pt x="411" y="26"/>
                  </a:lnTo>
                  <a:lnTo>
                    <a:pt x="415" y="28"/>
                  </a:lnTo>
                  <a:lnTo>
                    <a:pt x="421" y="31"/>
                  </a:lnTo>
                  <a:lnTo>
                    <a:pt x="426" y="37"/>
                  </a:lnTo>
                  <a:lnTo>
                    <a:pt x="427" y="41"/>
                  </a:lnTo>
                  <a:lnTo>
                    <a:pt x="428" y="47"/>
                  </a:lnTo>
                  <a:close/>
                </a:path>
              </a:pathLst>
            </a:custGeom>
            <a:solidFill>
              <a:srgbClr val="0066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46" name="Freeform 1478"/>
            <p:cNvSpPr>
              <a:spLocks/>
            </p:cNvSpPr>
            <p:nvPr/>
          </p:nvSpPr>
          <p:spPr bwMode="auto">
            <a:xfrm>
              <a:off x="2917" y="3638"/>
              <a:ext cx="14" cy="4"/>
            </a:xfrm>
            <a:custGeom>
              <a:avLst/>
              <a:gdLst>
                <a:gd name="T0" fmla="*/ 4 w 41"/>
                <a:gd name="T1" fmla="*/ 11 h 12"/>
                <a:gd name="T2" fmla="*/ 4 w 41"/>
                <a:gd name="T3" fmla="*/ 12 h 12"/>
                <a:gd name="T4" fmla="*/ 9 w 41"/>
                <a:gd name="T5" fmla="*/ 12 h 12"/>
                <a:gd name="T6" fmla="*/ 13 w 41"/>
                <a:gd name="T7" fmla="*/ 12 h 12"/>
                <a:gd name="T8" fmla="*/ 18 w 41"/>
                <a:gd name="T9" fmla="*/ 12 h 12"/>
                <a:gd name="T10" fmla="*/ 23 w 41"/>
                <a:gd name="T11" fmla="*/ 12 h 12"/>
                <a:gd name="T12" fmla="*/ 27 w 41"/>
                <a:gd name="T13" fmla="*/ 12 h 12"/>
                <a:gd name="T14" fmla="*/ 32 w 41"/>
                <a:gd name="T15" fmla="*/ 12 h 12"/>
                <a:gd name="T16" fmla="*/ 36 w 41"/>
                <a:gd name="T17" fmla="*/ 12 h 12"/>
                <a:gd name="T18" fmla="*/ 41 w 41"/>
                <a:gd name="T19" fmla="*/ 12 h 12"/>
                <a:gd name="T20" fmla="*/ 41 w 41"/>
                <a:gd name="T21" fmla="*/ 0 h 12"/>
                <a:gd name="T22" fmla="*/ 36 w 41"/>
                <a:gd name="T23" fmla="*/ 0 h 12"/>
                <a:gd name="T24" fmla="*/ 32 w 41"/>
                <a:gd name="T25" fmla="*/ 0 h 12"/>
                <a:gd name="T26" fmla="*/ 27 w 41"/>
                <a:gd name="T27" fmla="*/ 0 h 12"/>
                <a:gd name="T28" fmla="*/ 23 w 41"/>
                <a:gd name="T29" fmla="*/ 0 h 12"/>
                <a:gd name="T30" fmla="*/ 18 w 41"/>
                <a:gd name="T31" fmla="*/ 0 h 12"/>
                <a:gd name="T32" fmla="*/ 13 w 41"/>
                <a:gd name="T33" fmla="*/ 0 h 12"/>
                <a:gd name="T34" fmla="*/ 9 w 41"/>
                <a:gd name="T35" fmla="*/ 0 h 12"/>
                <a:gd name="T36" fmla="*/ 4 w 41"/>
                <a:gd name="T37" fmla="*/ 0 h 12"/>
                <a:gd name="T38" fmla="*/ 4 w 41"/>
                <a:gd name="T39" fmla="*/ 1 h 12"/>
                <a:gd name="T40" fmla="*/ 4 w 41"/>
                <a:gd name="T41" fmla="*/ 0 h 12"/>
                <a:gd name="T42" fmla="*/ 1 w 41"/>
                <a:gd name="T43" fmla="*/ 3 h 12"/>
                <a:gd name="T44" fmla="*/ 0 w 41"/>
                <a:gd name="T45" fmla="*/ 6 h 12"/>
                <a:gd name="T46" fmla="*/ 1 w 41"/>
                <a:gd name="T47" fmla="*/ 9 h 12"/>
                <a:gd name="T48" fmla="*/ 4 w 41"/>
                <a:gd name="T49" fmla="*/ 12 h 12"/>
                <a:gd name="T50" fmla="*/ 4 w 41"/>
                <a:gd name="T51"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12">
                  <a:moveTo>
                    <a:pt x="4" y="11"/>
                  </a:moveTo>
                  <a:lnTo>
                    <a:pt x="4" y="12"/>
                  </a:lnTo>
                  <a:lnTo>
                    <a:pt x="9" y="12"/>
                  </a:lnTo>
                  <a:lnTo>
                    <a:pt x="13" y="12"/>
                  </a:lnTo>
                  <a:lnTo>
                    <a:pt x="18" y="12"/>
                  </a:lnTo>
                  <a:lnTo>
                    <a:pt x="23" y="12"/>
                  </a:lnTo>
                  <a:lnTo>
                    <a:pt x="27" y="12"/>
                  </a:lnTo>
                  <a:lnTo>
                    <a:pt x="32" y="12"/>
                  </a:lnTo>
                  <a:lnTo>
                    <a:pt x="36" y="12"/>
                  </a:lnTo>
                  <a:lnTo>
                    <a:pt x="41" y="12"/>
                  </a:lnTo>
                  <a:lnTo>
                    <a:pt x="41" y="0"/>
                  </a:lnTo>
                  <a:lnTo>
                    <a:pt x="36" y="0"/>
                  </a:lnTo>
                  <a:lnTo>
                    <a:pt x="32" y="0"/>
                  </a:lnTo>
                  <a:lnTo>
                    <a:pt x="27" y="0"/>
                  </a:lnTo>
                  <a:lnTo>
                    <a:pt x="23" y="0"/>
                  </a:lnTo>
                  <a:lnTo>
                    <a:pt x="18" y="0"/>
                  </a:lnTo>
                  <a:lnTo>
                    <a:pt x="13" y="0"/>
                  </a:lnTo>
                  <a:lnTo>
                    <a:pt x="9" y="0"/>
                  </a:lnTo>
                  <a:lnTo>
                    <a:pt x="4" y="0"/>
                  </a:lnTo>
                  <a:lnTo>
                    <a:pt x="4" y="1"/>
                  </a:lnTo>
                  <a:lnTo>
                    <a:pt x="4" y="0"/>
                  </a:lnTo>
                  <a:lnTo>
                    <a:pt x="1" y="3"/>
                  </a:lnTo>
                  <a:lnTo>
                    <a:pt x="0" y="6"/>
                  </a:lnTo>
                  <a:lnTo>
                    <a:pt x="1" y="9"/>
                  </a:lnTo>
                  <a:lnTo>
                    <a:pt x="4" y="12"/>
                  </a:lnTo>
                  <a:lnTo>
                    <a:pt x="4"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47" name="Freeform 1479"/>
            <p:cNvSpPr>
              <a:spLocks/>
            </p:cNvSpPr>
            <p:nvPr/>
          </p:nvSpPr>
          <p:spPr bwMode="auto">
            <a:xfrm>
              <a:off x="2855" y="3638"/>
              <a:ext cx="64" cy="23"/>
            </a:xfrm>
            <a:custGeom>
              <a:avLst/>
              <a:gdLst>
                <a:gd name="T0" fmla="*/ 4 w 190"/>
                <a:gd name="T1" fmla="*/ 68 h 68"/>
                <a:gd name="T2" fmla="*/ 5 w 190"/>
                <a:gd name="T3" fmla="*/ 68 h 68"/>
                <a:gd name="T4" fmla="*/ 9 w 190"/>
                <a:gd name="T5" fmla="*/ 66 h 68"/>
                <a:gd name="T6" fmla="*/ 17 w 190"/>
                <a:gd name="T7" fmla="*/ 63 h 68"/>
                <a:gd name="T8" fmla="*/ 28 w 190"/>
                <a:gd name="T9" fmla="*/ 59 h 68"/>
                <a:gd name="T10" fmla="*/ 39 w 190"/>
                <a:gd name="T11" fmla="*/ 55 h 68"/>
                <a:gd name="T12" fmla="*/ 53 w 190"/>
                <a:gd name="T13" fmla="*/ 51 h 68"/>
                <a:gd name="T14" fmla="*/ 68 w 190"/>
                <a:gd name="T15" fmla="*/ 46 h 68"/>
                <a:gd name="T16" fmla="*/ 83 w 190"/>
                <a:gd name="T17" fmla="*/ 41 h 68"/>
                <a:gd name="T18" fmla="*/ 99 w 190"/>
                <a:gd name="T19" fmla="*/ 36 h 68"/>
                <a:gd name="T20" fmla="*/ 115 w 190"/>
                <a:gd name="T21" fmla="*/ 31 h 68"/>
                <a:gd name="T22" fmla="*/ 130 w 190"/>
                <a:gd name="T23" fmla="*/ 26 h 68"/>
                <a:gd name="T24" fmla="*/ 144 w 190"/>
                <a:gd name="T25" fmla="*/ 22 h 68"/>
                <a:gd name="T26" fmla="*/ 158 w 190"/>
                <a:gd name="T27" fmla="*/ 18 h 68"/>
                <a:gd name="T28" fmla="*/ 170 w 190"/>
                <a:gd name="T29" fmla="*/ 14 h 68"/>
                <a:gd name="T30" fmla="*/ 178 w 190"/>
                <a:gd name="T31" fmla="*/ 12 h 68"/>
                <a:gd name="T32" fmla="*/ 186 w 190"/>
                <a:gd name="T33" fmla="*/ 11 h 68"/>
                <a:gd name="T34" fmla="*/ 190 w 190"/>
                <a:gd name="T35" fmla="*/ 10 h 68"/>
                <a:gd name="T36" fmla="*/ 190 w 190"/>
                <a:gd name="T37" fmla="*/ 0 h 68"/>
                <a:gd name="T38" fmla="*/ 186 w 190"/>
                <a:gd name="T39" fmla="*/ 2 h 68"/>
                <a:gd name="T40" fmla="*/ 178 w 190"/>
                <a:gd name="T41" fmla="*/ 3 h 68"/>
                <a:gd name="T42" fmla="*/ 167 w 190"/>
                <a:gd name="T43" fmla="*/ 5 h 68"/>
                <a:gd name="T44" fmla="*/ 156 w 190"/>
                <a:gd name="T45" fmla="*/ 8 h 68"/>
                <a:gd name="T46" fmla="*/ 142 w 190"/>
                <a:gd name="T47" fmla="*/ 13 h 68"/>
                <a:gd name="T48" fmla="*/ 127 w 190"/>
                <a:gd name="T49" fmla="*/ 16 h 68"/>
                <a:gd name="T50" fmla="*/ 112 w 190"/>
                <a:gd name="T51" fmla="*/ 22 h 68"/>
                <a:gd name="T52" fmla="*/ 96 w 190"/>
                <a:gd name="T53" fmla="*/ 27 h 68"/>
                <a:gd name="T54" fmla="*/ 80 w 190"/>
                <a:gd name="T55" fmla="*/ 31 h 68"/>
                <a:gd name="T56" fmla="*/ 65 w 190"/>
                <a:gd name="T57" fmla="*/ 37 h 68"/>
                <a:gd name="T58" fmla="*/ 51 w 190"/>
                <a:gd name="T59" fmla="*/ 42 h 68"/>
                <a:gd name="T60" fmla="*/ 37 w 190"/>
                <a:gd name="T61" fmla="*/ 46 h 68"/>
                <a:gd name="T62" fmla="*/ 25 w 190"/>
                <a:gd name="T63" fmla="*/ 50 h 68"/>
                <a:gd name="T64" fmla="*/ 15 w 190"/>
                <a:gd name="T65" fmla="*/ 54 h 68"/>
                <a:gd name="T66" fmla="*/ 7 w 190"/>
                <a:gd name="T67" fmla="*/ 57 h 68"/>
                <a:gd name="T68" fmla="*/ 0 w 190"/>
                <a:gd name="T69" fmla="*/ 59 h 68"/>
                <a:gd name="T70" fmla="*/ 1 w 190"/>
                <a:gd name="T71" fmla="*/ 59 h 68"/>
                <a:gd name="T72" fmla="*/ 4 w 190"/>
                <a:gd name="T7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0" h="68">
                  <a:moveTo>
                    <a:pt x="4" y="68"/>
                  </a:moveTo>
                  <a:lnTo>
                    <a:pt x="5" y="68"/>
                  </a:lnTo>
                  <a:lnTo>
                    <a:pt x="9" y="66"/>
                  </a:lnTo>
                  <a:lnTo>
                    <a:pt x="17" y="63"/>
                  </a:lnTo>
                  <a:lnTo>
                    <a:pt x="28" y="59"/>
                  </a:lnTo>
                  <a:lnTo>
                    <a:pt x="39" y="55"/>
                  </a:lnTo>
                  <a:lnTo>
                    <a:pt x="53" y="51"/>
                  </a:lnTo>
                  <a:lnTo>
                    <a:pt x="68" y="46"/>
                  </a:lnTo>
                  <a:lnTo>
                    <a:pt x="83" y="41"/>
                  </a:lnTo>
                  <a:lnTo>
                    <a:pt x="99" y="36"/>
                  </a:lnTo>
                  <a:lnTo>
                    <a:pt x="115" y="31"/>
                  </a:lnTo>
                  <a:lnTo>
                    <a:pt x="130" y="26"/>
                  </a:lnTo>
                  <a:lnTo>
                    <a:pt x="144" y="22"/>
                  </a:lnTo>
                  <a:lnTo>
                    <a:pt x="158" y="18"/>
                  </a:lnTo>
                  <a:lnTo>
                    <a:pt x="170" y="14"/>
                  </a:lnTo>
                  <a:lnTo>
                    <a:pt x="178" y="12"/>
                  </a:lnTo>
                  <a:lnTo>
                    <a:pt x="186" y="11"/>
                  </a:lnTo>
                  <a:lnTo>
                    <a:pt x="190" y="10"/>
                  </a:lnTo>
                  <a:lnTo>
                    <a:pt x="190" y="0"/>
                  </a:lnTo>
                  <a:lnTo>
                    <a:pt x="186" y="2"/>
                  </a:lnTo>
                  <a:lnTo>
                    <a:pt x="178" y="3"/>
                  </a:lnTo>
                  <a:lnTo>
                    <a:pt x="167" y="5"/>
                  </a:lnTo>
                  <a:lnTo>
                    <a:pt x="156" y="8"/>
                  </a:lnTo>
                  <a:lnTo>
                    <a:pt x="142" y="13"/>
                  </a:lnTo>
                  <a:lnTo>
                    <a:pt x="127" y="16"/>
                  </a:lnTo>
                  <a:lnTo>
                    <a:pt x="112" y="22"/>
                  </a:lnTo>
                  <a:lnTo>
                    <a:pt x="96" y="27"/>
                  </a:lnTo>
                  <a:lnTo>
                    <a:pt x="80" y="31"/>
                  </a:lnTo>
                  <a:lnTo>
                    <a:pt x="65" y="37"/>
                  </a:lnTo>
                  <a:lnTo>
                    <a:pt x="51" y="42"/>
                  </a:lnTo>
                  <a:lnTo>
                    <a:pt x="37" y="46"/>
                  </a:lnTo>
                  <a:lnTo>
                    <a:pt x="25" y="50"/>
                  </a:lnTo>
                  <a:lnTo>
                    <a:pt x="15" y="54"/>
                  </a:lnTo>
                  <a:lnTo>
                    <a:pt x="7" y="57"/>
                  </a:lnTo>
                  <a:lnTo>
                    <a:pt x="0" y="59"/>
                  </a:lnTo>
                  <a:lnTo>
                    <a:pt x="1" y="59"/>
                  </a:lnTo>
                  <a:lnTo>
                    <a:pt x="4" y="6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48" name="Freeform 1480"/>
            <p:cNvSpPr>
              <a:spLocks/>
            </p:cNvSpPr>
            <p:nvPr/>
          </p:nvSpPr>
          <p:spPr bwMode="auto">
            <a:xfrm>
              <a:off x="2789" y="3658"/>
              <a:ext cx="68" cy="7"/>
            </a:xfrm>
            <a:custGeom>
              <a:avLst/>
              <a:gdLst>
                <a:gd name="T0" fmla="*/ 0 w 202"/>
                <a:gd name="T1" fmla="*/ 18 h 23"/>
                <a:gd name="T2" fmla="*/ 5 w 202"/>
                <a:gd name="T3" fmla="*/ 22 h 23"/>
                <a:gd name="T4" fmla="*/ 17 w 202"/>
                <a:gd name="T5" fmla="*/ 23 h 23"/>
                <a:gd name="T6" fmla="*/ 31 w 202"/>
                <a:gd name="T7" fmla="*/ 22 h 23"/>
                <a:gd name="T8" fmla="*/ 46 w 202"/>
                <a:gd name="T9" fmla="*/ 22 h 23"/>
                <a:gd name="T10" fmla="*/ 61 w 202"/>
                <a:gd name="T11" fmla="*/ 20 h 23"/>
                <a:gd name="T12" fmla="*/ 76 w 202"/>
                <a:gd name="T13" fmla="*/ 20 h 23"/>
                <a:gd name="T14" fmla="*/ 91 w 202"/>
                <a:gd name="T15" fmla="*/ 19 h 23"/>
                <a:gd name="T16" fmla="*/ 105 w 202"/>
                <a:gd name="T17" fmla="*/ 19 h 23"/>
                <a:gd name="T18" fmla="*/ 120 w 202"/>
                <a:gd name="T19" fmla="*/ 17 h 23"/>
                <a:gd name="T20" fmla="*/ 134 w 202"/>
                <a:gd name="T21" fmla="*/ 17 h 23"/>
                <a:gd name="T22" fmla="*/ 148 w 202"/>
                <a:gd name="T23" fmla="*/ 17 h 23"/>
                <a:gd name="T24" fmla="*/ 159 w 202"/>
                <a:gd name="T25" fmla="*/ 15 h 23"/>
                <a:gd name="T26" fmla="*/ 171 w 202"/>
                <a:gd name="T27" fmla="*/ 14 h 23"/>
                <a:gd name="T28" fmla="*/ 181 w 202"/>
                <a:gd name="T29" fmla="*/ 12 h 23"/>
                <a:gd name="T30" fmla="*/ 189 w 202"/>
                <a:gd name="T31" fmla="*/ 11 h 23"/>
                <a:gd name="T32" fmla="*/ 196 w 202"/>
                <a:gd name="T33" fmla="*/ 10 h 23"/>
                <a:gd name="T34" fmla="*/ 202 w 202"/>
                <a:gd name="T35" fmla="*/ 9 h 23"/>
                <a:gd name="T36" fmla="*/ 199 w 202"/>
                <a:gd name="T37" fmla="*/ 0 h 23"/>
                <a:gd name="T38" fmla="*/ 196 w 202"/>
                <a:gd name="T39" fmla="*/ 1 h 23"/>
                <a:gd name="T40" fmla="*/ 189 w 202"/>
                <a:gd name="T41" fmla="*/ 2 h 23"/>
                <a:gd name="T42" fmla="*/ 181 w 202"/>
                <a:gd name="T43" fmla="*/ 3 h 23"/>
                <a:gd name="T44" fmla="*/ 171 w 202"/>
                <a:gd name="T45" fmla="*/ 4 h 23"/>
                <a:gd name="T46" fmla="*/ 159 w 202"/>
                <a:gd name="T47" fmla="*/ 6 h 23"/>
                <a:gd name="T48" fmla="*/ 148 w 202"/>
                <a:gd name="T49" fmla="*/ 6 h 23"/>
                <a:gd name="T50" fmla="*/ 134 w 202"/>
                <a:gd name="T51" fmla="*/ 6 h 23"/>
                <a:gd name="T52" fmla="*/ 120 w 202"/>
                <a:gd name="T53" fmla="*/ 8 h 23"/>
                <a:gd name="T54" fmla="*/ 105 w 202"/>
                <a:gd name="T55" fmla="*/ 8 h 23"/>
                <a:gd name="T56" fmla="*/ 91 w 202"/>
                <a:gd name="T57" fmla="*/ 8 h 23"/>
                <a:gd name="T58" fmla="*/ 76 w 202"/>
                <a:gd name="T59" fmla="*/ 9 h 23"/>
                <a:gd name="T60" fmla="*/ 61 w 202"/>
                <a:gd name="T61" fmla="*/ 9 h 23"/>
                <a:gd name="T62" fmla="*/ 46 w 202"/>
                <a:gd name="T63" fmla="*/ 10 h 23"/>
                <a:gd name="T64" fmla="*/ 31 w 202"/>
                <a:gd name="T65" fmla="*/ 10 h 23"/>
                <a:gd name="T66" fmla="*/ 17 w 202"/>
                <a:gd name="T67" fmla="*/ 11 h 23"/>
                <a:gd name="T68" fmla="*/ 5 w 202"/>
                <a:gd name="T69" fmla="*/ 12 h 23"/>
                <a:gd name="T70" fmla="*/ 9 w 202"/>
                <a:gd name="T71" fmla="*/ 16 h 23"/>
                <a:gd name="T72" fmla="*/ 5 w 202"/>
                <a:gd name="T73" fmla="*/ 12 h 23"/>
                <a:gd name="T74" fmla="*/ 1 w 202"/>
                <a:gd name="T75" fmla="*/ 14 h 23"/>
                <a:gd name="T76" fmla="*/ 0 w 202"/>
                <a:gd name="T77" fmla="*/ 17 h 23"/>
                <a:gd name="T78" fmla="*/ 1 w 202"/>
                <a:gd name="T79" fmla="*/ 20 h 23"/>
                <a:gd name="T80" fmla="*/ 5 w 202"/>
                <a:gd name="T81" fmla="*/ 22 h 23"/>
                <a:gd name="T82" fmla="*/ 0 w 202"/>
                <a:gd name="T83"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2" h="23">
                  <a:moveTo>
                    <a:pt x="0" y="18"/>
                  </a:moveTo>
                  <a:lnTo>
                    <a:pt x="5" y="22"/>
                  </a:lnTo>
                  <a:lnTo>
                    <a:pt x="17" y="23"/>
                  </a:lnTo>
                  <a:lnTo>
                    <a:pt x="31" y="22"/>
                  </a:lnTo>
                  <a:lnTo>
                    <a:pt x="46" y="22"/>
                  </a:lnTo>
                  <a:lnTo>
                    <a:pt x="61" y="20"/>
                  </a:lnTo>
                  <a:lnTo>
                    <a:pt x="76" y="20"/>
                  </a:lnTo>
                  <a:lnTo>
                    <a:pt x="91" y="19"/>
                  </a:lnTo>
                  <a:lnTo>
                    <a:pt x="105" y="19"/>
                  </a:lnTo>
                  <a:lnTo>
                    <a:pt x="120" y="17"/>
                  </a:lnTo>
                  <a:lnTo>
                    <a:pt x="134" y="17"/>
                  </a:lnTo>
                  <a:lnTo>
                    <a:pt x="148" y="17"/>
                  </a:lnTo>
                  <a:lnTo>
                    <a:pt x="159" y="15"/>
                  </a:lnTo>
                  <a:lnTo>
                    <a:pt x="171" y="14"/>
                  </a:lnTo>
                  <a:lnTo>
                    <a:pt x="181" y="12"/>
                  </a:lnTo>
                  <a:lnTo>
                    <a:pt x="189" y="11"/>
                  </a:lnTo>
                  <a:lnTo>
                    <a:pt x="196" y="10"/>
                  </a:lnTo>
                  <a:lnTo>
                    <a:pt x="202" y="9"/>
                  </a:lnTo>
                  <a:lnTo>
                    <a:pt x="199" y="0"/>
                  </a:lnTo>
                  <a:lnTo>
                    <a:pt x="196" y="1"/>
                  </a:lnTo>
                  <a:lnTo>
                    <a:pt x="189" y="2"/>
                  </a:lnTo>
                  <a:lnTo>
                    <a:pt x="181" y="3"/>
                  </a:lnTo>
                  <a:lnTo>
                    <a:pt x="171" y="4"/>
                  </a:lnTo>
                  <a:lnTo>
                    <a:pt x="159" y="6"/>
                  </a:lnTo>
                  <a:lnTo>
                    <a:pt x="148" y="6"/>
                  </a:lnTo>
                  <a:lnTo>
                    <a:pt x="134" y="6"/>
                  </a:lnTo>
                  <a:lnTo>
                    <a:pt x="120" y="8"/>
                  </a:lnTo>
                  <a:lnTo>
                    <a:pt x="105" y="8"/>
                  </a:lnTo>
                  <a:lnTo>
                    <a:pt x="91" y="8"/>
                  </a:lnTo>
                  <a:lnTo>
                    <a:pt x="76" y="9"/>
                  </a:lnTo>
                  <a:lnTo>
                    <a:pt x="61" y="9"/>
                  </a:lnTo>
                  <a:lnTo>
                    <a:pt x="46" y="10"/>
                  </a:lnTo>
                  <a:lnTo>
                    <a:pt x="31" y="10"/>
                  </a:lnTo>
                  <a:lnTo>
                    <a:pt x="17" y="11"/>
                  </a:lnTo>
                  <a:lnTo>
                    <a:pt x="5" y="12"/>
                  </a:lnTo>
                  <a:lnTo>
                    <a:pt x="9" y="16"/>
                  </a:lnTo>
                  <a:lnTo>
                    <a:pt x="5" y="12"/>
                  </a:lnTo>
                  <a:lnTo>
                    <a:pt x="1" y="14"/>
                  </a:lnTo>
                  <a:lnTo>
                    <a:pt x="0" y="17"/>
                  </a:lnTo>
                  <a:lnTo>
                    <a:pt x="1" y="20"/>
                  </a:lnTo>
                  <a:lnTo>
                    <a:pt x="5" y="22"/>
                  </a:lnTo>
                  <a:lnTo>
                    <a:pt x="0"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49" name="Freeform 1481"/>
            <p:cNvSpPr>
              <a:spLocks/>
            </p:cNvSpPr>
            <p:nvPr/>
          </p:nvSpPr>
          <p:spPr bwMode="auto">
            <a:xfrm>
              <a:off x="2787" y="3654"/>
              <a:ext cx="5" cy="10"/>
            </a:xfrm>
            <a:custGeom>
              <a:avLst/>
              <a:gdLst>
                <a:gd name="T0" fmla="*/ 2 w 17"/>
                <a:gd name="T1" fmla="*/ 0 h 30"/>
                <a:gd name="T2" fmla="*/ 0 w 17"/>
                <a:gd name="T3" fmla="*/ 6 h 30"/>
                <a:gd name="T4" fmla="*/ 2 w 17"/>
                <a:gd name="T5" fmla="*/ 12 h 30"/>
                <a:gd name="T6" fmla="*/ 5 w 17"/>
                <a:gd name="T7" fmla="*/ 18 h 30"/>
                <a:gd name="T8" fmla="*/ 6 w 17"/>
                <a:gd name="T9" fmla="*/ 24 h 30"/>
                <a:gd name="T10" fmla="*/ 8 w 17"/>
                <a:gd name="T11" fmla="*/ 30 h 30"/>
                <a:gd name="T12" fmla="*/ 17 w 17"/>
                <a:gd name="T13" fmla="*/ 28 h 30"/>
                <a:gd name="T14" fmla="*/ 15 w 17"/>
                <a:gd name="T15" fmla="*/ 22 h 30"/>
                <a:gd name="T16" fmla="*/ 14 w 17"/>
                <a:gd name="T17" fmla="*/ 15 h 30"/>
                <a:gd name="T18" fmla="*/ 12 w 17"/>
                <a:gd name="T19" fmla="*/ 10 h 30"/>
                <a:gd name="T20" fmla="*/ 9 w 17"/>
                <a:gd name="T21" fmla="*/ 4 h 30"/>
                <a:gd name="T22" fmla="*/ 7 w 17"/>
                <a:gd name="T23" fmla="*/ 10 h 30"/>
                <a:gd name="T24" fmla="*/ 9 w 17"/>
                <a:gd name="T25" fmla="*/ 4 h 30"/>
                <a:gd name="T26" fmla="*/ 7 w 17"/>
                <a:gd name="T27" fmla="*/ 0 h 30"/>
                <a:gd name="T28" fmla="*/ 4 w 17"/>
                <a:gd name="T29" fmla="*/ 0 h 30"/>
                <a:gd name="T30" fmla="*/ 1 w 17"/>
                <a:gd name="T31" fmla="*/ 3 h 30"/>
                <a:gd name="T32" fmla="*/ 0 w 17"/>
                <a:gd name="T33" fmla="*/ 6 h 30"/>
                <a:gd name="T34" fmla="*/ 2 w 17"/>
                <a:gd name="T3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30">
                  <a:moveTo>
                    <a:pt x="2" y="0"/>
                  </a:moveTo>
                  <a:lnTo>
                    <a:pt x="0" y="6"/>
                  </a:lnTo>
                  <a:lnTo>
                    <a:pt x="2" y="12"/>
                  </a:lnTo>
                  <a:lnTo>
                    <a:pt x="5" y="18"/>
                  </a:lnTo>
                  <a:lnTo>
                    <a:pt x="6" y="24"/>
                  </a:lnTo>
                  <a:lnTo>
                    <a:pt x="8" y="30"/>
                  </a:lnTo>
                  <a:lnTo>
                    <a:pt x="17" y="28"/>
                  </a:lnTo>
                  <a:lnTo>
                    <a:pt x="15" y="22"/>
                  </a:lnTo>
                  <a:lnTo>
                    <a:pt x="14" y="15"/>
                  </a:lnTo>
                  <a:lnTo>
                    <a:pt x="12" y="10"/>
                  </a:lnTo>
                  <a:lnTo>
                    <a:pt x="9" y="4"/>
                  </a:lnTo>
                  <a:lnTo>
                    <a:pt x="7" y="10"/>
                  </a:lnTo>
                  <a:lnTo>
                    <a:pt x="9" y="4"/>
                  </a:lnTo>
                  <a:lnTo>
                    <a:pt x="7" y="0"/>
                  </a:lnTo>
                  <a:lnTo>
                    <a:pt x="4" y="0"/>
                  </a:lnTo>
                  <a:lnTo>
                    <a:pt x="1" y="3"/>
                  </a:lnTo>
                  <a:lnTo>
                    <a:pt x="0" y="6"/>
                  </a:lnTo>
                  <a:lnTo>
                    <a:pt x="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50" name="Freeform 1482"/>
            <p:cNvSpPr>
              <a:spLocks/>
            </p:cNvSpPr>
            <p:nvPr/>
          </p:nvSpPr>
          <p:spPr bwMode="auto">
            <a:xfrm>
              <a:off x="2787" y="3649"/>
              <a:ext cx="15" cy="8"/>
            </a:xfrm>
            <a:custGeom>
              <a:avLst/>
              <a:gdLst>
                <a:gd name="T0" fmla="*/ 36 w 45"/>
                <a:gd name="T1" fmla="*/ 7 h 25"/>
                <a:gd name="T2" fmla="*/ 41 w 45"/>
                <a:gd name="T3" fmla="*/ 0 h 25"/>
                <a:gd name="T4" fmla="*/ 36 w 45"/>
                <a:gd name="T5" fmla="*/ 0 h 25"/>
                <a:gd name="T6" fmla="*/ 30 w 45"/>
                <a:gd name="T7" fmla="*/ 2 h 25"/>
                <a:gd name="T8" fmla="*/ 26 w 45"/>
                <a:gd name="T9" fmla="*/ 3 h 25"/>
                <a:gd name="T10" fmla="*/ 20 w 45"/>
                <a:gd name="T11" fmla="*/ 5 h 25"/>
                <a:gd name="T12" fmla="*/ 14 w 45"/>
                <a:gd name="T13" fmla="*/ 7 h 25"/>
                <a:gd name="T14" fmla="*/ 10 w 45"/>
                <a:gd name="T15" fmla="*/ 10 h 25"/>
                <a:gd name="T16" fmla="*/ 5 w 45"/>
                <a:gd name="T17" fmla="*/ 13 h 25"/>
                <a:gd name="T18" fmla="*/ 0 w 45"/>
                <a:gd name="T19" fmla="*/ 15 h 25"/>
                <a:gd name="T20" fmla="*/ 5 w 45"/>
                <a:gd name="T21" fmla="*/ 25 h 25"/>
                <a:gd name="T22" fmla="*/ 10 w 45"/>
                <a:gd name="T23" fmla="*/ 22 h 25"/>
                <a:gd name="T24" fmla="*/ 14 w 45"/>
                <a:gd name="T25" fmla="*/ 19 h 25"/>
                <a:gd name="T26" fmla="*/ 19 w 45"/>
                <a:gd name="T27" fmla="*/ 17 h 25"/>
                <a:gd name="T28" fmla="*/ 24 w 45"/>
                <a:gd name="T29" fmla="*/ 14 h 25"/>
                <a:gd name="T30" fmla="*/ 28 w 45"/>
                <a:gd name="T31" fmla="*/ 12 h 25"/>
                <a:gd name="T32" fmla="*/ 33 w 45"/>
                <a:gd name="T33" fmla="*/ 11 h 25"/>
                <a:gd name="T34" fmla="*/ 36 w 45"/>
                <a:gd name="T35" fmla="*/ 10 h 25"/>
                <a:gd name="T36" fmla="*/ 41 w 45"/>
                <a:gd name="T37" fmla="*/ 10 h 25"/>
                <a:gd name="T38" fmla="*/ 45 w 45"/>
                <a:gd name="T39" fmla="*/ 3 h 25"/>
                <a:gd name="T40" fmla="*/ 41 w 45"/>
                <a:gd name="T41" fmla="*/ 10 h 25"/>
                <a:gd name="T42" fmla="*/ 44 w 45"/>
                <a:gd name="T43" fmla="*/ 9 h 25"/>
                <a:gd name="T44" fmla="*/ 45 w 45"/>
                <a:gd name="T45" fmla="*/ 5 h 25"/>
                <a:gd name="T46" fmla="*/ 44 w 45"/>
                <a:gd name="T47" fmla="*/ 2 h 25"/>
                <a:gd name="T48" fmla="*/ 41 w 45"/>
                <a:gd name="T49" fmla="*/ 0 h 25"/>
                <a:gd name="T50" fmla="*/ 36 w 45"/>
                <a:gd name="T51" fmla="*/ 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25">
                  <a:moveTo>
                    <a:pt x="36" y="7"/>
                  </a:moveTo>
                  <a:lnTo>
                    <a:pt x="41" y="0"/>
                  </a:lnTo>
                  <a:lnTo>
                    <a:pt x="36" y="0"/>
                  </a:lnTo>
                  <a:lnTo>
                    <a:pt x="30" y="2"/>
                  </a:lnTo>
                  <a:lnTo>
                    <a:pt x="26" y="3"/>
                  </a:lnTo>
                  <a:lnTo>
                    <a:pt x="20" y="5"/>
                  </a:lnTo>
                  <a:lnTo>
                    <a:pt x="14" y="7"/>
                  </a:lnTo>
                  <a:lnTo>
                    <a:pt x="10" y="10"/>
                  </a:lnTo>
                  <a:lnTo>
                    <a:pt x="5" y="13"/>
                  </a:lnTo>
                  <a:lnTo>
                    <a:pt x="0" y="15"/>
                  </a:lnTo>
                  <a:lnTo>
                    <a:pt x="5" y="25"/>
                  </a:lnTo>
                  <a:lnTo>
                    <a:pt x="10" y="22"/>
                  </a:lnTo>
                  <a:lnTo>
                    <a:pt x="14" y="19"/>
                  </a:lnTo>
                  <a:lnTo>
                    <a:pt x="19" y="17"/>
                  </a:lnTo>
                  <a:lnTo>
                    <a:pt x="24" y="14"/>
                  </a:lnTo>
                  <a:lnTo>
                    <a:pt x="28" y="12"/>
                  </a:lnTo>
                  <a:lnTo>
                    <a:pt x="33" y="11"/>
                  </a:lnTo>
                  <a:lnTo>
                    <a:pt x="36" y="10"/>
                  </a:lnTo>
                  <a:lnTo>
                    <a:pt x="41" y="10"/>
                  </a:lnTo>
                  <a:lnTo>
                    <a:pt x="45" y="3"/>
                  </a:lnTo>
                  <a:lnTo>
                    <a:pt x="41" y="10"/>
                  </a:lnTo>
                  <a:lnTo>
                    <a:pt x="44" y="9"/>
                  </a:lnTo>
                  <a:lnTo>
                    <a:pt x="45" y="5"/>
                  </a:lnTo>
                  <a:lnTo>
                    <a:pt x="44" y="2"/>
                  </a:lnTo>
                  <a:lnTo>
                    <a:pt x="41" y="0"/>
                  </a:lnTo>
                  <a:lnTo>
                    <a:pt x="36"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51" name="Freeform 1483"/>
            <p:cNvSpPr>
              <a:spLocks/>
            </p:cNvSpPr>
            <p:nvPr/>
          </p:nvSpPr>
          <p:spPr bwMode="auto">
            <a:xfrm>
              <a:off x="2798" y="3640"/>
              <a:ext cx="6" cy="11"/>
            </a:xfrm>
            <a:custGeom>
              <a:avLst/>
              <a:gdLst>
                <a:gd name="T0" fmla="*/ 17 w 17"/>
                <a:gd name="T1" fmla="*/ 0 h 34"/>
                <a:gd name="T2" fmla="*/ 17 w 17"/>
                <a:gd name="T3" fmla="*/ 0 h 34"/>
                <a:gd name="T4" fmla="*/ 8 w 17"/>
                <a:gd name="T5" fmla="*/ 6 h 34"/>
                <a:gd name="T6" fmla="*/ 3 w 17"/>
                <a:gd name="T7" fmla="*/ 15 h 34"/>
                <a:gd name="T8" fmla="*/ 0 w 17"/>
                <a:gd name="T9" fmla="*/ 24 h 34"/>
                <a:gd name="T10" fmla="*/ 3 w 17"/>
                <a:gd name="T11" fmla="*/ 34 h 34"/>
                <a:gd name="T12" fmla="*/ 12 w 17"/>
                <a:gd name="T13" fmla="*/ 30 h 34"/>
                <a:gd name="T14" fmla="*/ 11 w 17"/>
                <a:gd name="T15" fmla="*/ 24 h 34"/>
                <a:gd name="T16" fmla="*/ 12 w 17"/>
                <a:gd name="T17" fmla="*/ 17 h 34"/>
                <a:gd name="T18" fmla="*/ 14 w 17"/>
                <a:gd name="T19" fmla="*/ 13 h 34"/>
                <a:gd name="T20" fmla="*/ 17 w 17"/>
                <a:gd name="T21" fmla="*/ 11 h 34"/>
                <a:gd name="T22" fmla="*/ 17 w 17"/>
                <a:gd name="T23" fmla="*/ 11 h 34"/>
                <a:gd name="T24" fmla="*/ 17 w 17"/>
                <a:gd name="T2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34">
                  <a:moveTo>
                    <a:pt x="17" y="0"/>
                  </a:moveTo>
                  <a:lnTo>
                    <a:pt x="17" y="0"/>
                  </a:lnTo>
                  <a:lnTo>
                    <a:pt x="8" y="6"/>
                  </a:lnTo>
                  <a:lnTo>
                    <a:pt x="3" y="15"/>
                  </a:lnTo>
                  <a:lnTo>
                    <a:pt x="0" y="24"/>
                  </a:lnTo>
                  <a:lnTo>
                    <a:pt x="3" y="34"/>
                  </a:lnTo>
                  <a:lnTo>
                    <a:pt x="12" y="30"/>
                  </a:lnTo>
                  <a:lnTo>
                    <a:pt x="11" y="24"/>
                  </a:lnTo>
                  <a:lnTo>
                    <a:pt x="12" y="17"/>
                  </a:lnTo>
                  <a:lnTo>
                    <a:pt x="14" y="13"/>
                  </a:lnTo>
                  <a:lnTo>
                    <a:pt x="17" y="11"/>
                  </a:lnTo>
                  <a:lnTo>
                    <a:pt x="17" y="11"/>
                  </a:lnTo>
                  <a:lnTo>
                    <a:pt x="1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52" name="Freeform 1484"/>
            <p:cNvSpPr>
              <a:spLocks/>
            </p:cNvSpPr>
            <p:nvPr/>
          </p:nvSpPr>
          <p:spPr bwMode="auto">
            <a:xfrm>
              <a:off x="2804" y="3639"/>
              <a:ext cx="8" cy="4"/>
            </a:xfrm>
            <a:custGeom>
              <a:avLst/>
              <a:gdLst>
                <a:gd name="T0" fmla="*/ 15 w 24"/>
                <a:gd name="T1" fmla="*/ 8 h 12"/>
                <a:gd name="T2" fmla="*/ 21 w 24"/>
                <a:gd name="T3" fmla="*/ 2 h 12"/>
                <a:gd name="T4" fmla="*/ 16 w 24"/>
                <a:gd name="T5" fmla="*/ 0 h 12"/>
                <a:gd name="T6" fmla="*/ 10 w 24"/>
                <a:gd name="T7" fmla="*/ 0 h 12"/>
                <a:gd name="T8" fmla="*/ 4 w 24"/>
                <a:gd name="T9" fmla="*/ 1 h 12"/>
                <a:gd name="T10" fmla="*/ 0 w 24"/>
                <a:gd name="T11" fmla="*/ 1 h 12"/>
                <a:gd name="T12" fmla="*/ 0 w 24"/>
                <a:gd name="T13" fmla="*/ 12 h 12"/>
                <a:gd name="T14" fmla="*/ 7 w 24"/>
                <a:gd name="T15" fmla="*/ 10 h 12"/>
                <a:gd name="T16" fmla="*/ 10 w 24"/>
                <a:gd name="T17" fmla="*/ 9 h 12"/>
                <a:gd name="T18" fmla="*/ 13 w 24"/>
                <a:gd name="T19" fmla="*/ 9 h 12"/>
                <a:gd name="T20" fmla="*/ 17 w 24"/>
                <a:gd name="T21" fmla="*/ 11 h 12"/>
                <a:gd name="T22" fmla="*/ 24 w 24"/>
                <a:gd name="T23" fmla="*/ 6 h 12"/>
                <a:gd name="T24" fmla="*/ 17 w 24"/>
                <a:gd name="T25" fmla="*/ 11 h 12"/>
                <a:gd name="T26" fmla="*/ 20 w 24"/>
                <a:gd name="T27" fmla="*/ 11 h 12"/>
                <a:gd name="T28" fmla="*/ 24 w 24"/>
                <a:gd name="T29" fmla="*/ 8 h 12"/>
                <a:gd name="T30" fmla="*/ 24 w 24"/>
                <a:gd name="T31" fmla="*/ 4 h 12"/>
                <a:gd name="T32" fmla="*/ 21 w 24"/>
                <a:gd name="T33" fmla="*/ 2 h 12"/>
                <a:gd name="T34" fmla="*/ 15 w 24"/>
                <a:gd name="T35"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12">
                  <a:moveTo>
                    <a:pt x="15" y="8"/>
                  </a:moveTo>
                  <a:lnTo>
                    <a:pt x="21" y="2"/>
                  </a:lnTo>
                  <a:lnTo>
                    <a:pt x="16" y="0"/>
                  </a:lnTo>
                  <a:lnTo>
                    <a:pt x="10" y="0"/>
                  </a:lnTo>
                  <a:lnTo>
                    <a:pt x="4" y="1"/>
                  </a:lnTo>
                  <a:lnTo>
                    <a:pt x="0" y="1"/>
                  </a:lnTo>
                  <a:lnTo>
                    <a:pt x="0" y="12"/>
                  </a:lnTo>
                  <a:lnTo>
                    <a:pt x="7" y="10"/>
                  </a:lnTo>
                  <a:lnTo>
                    <a:pt x="10" y="9"/>
                  </a:lnTo>
                  <a:lnTo>
                    <a:pt x="13" y="9"/>
                  </a:lnTo>
                  <a:lnTo>
                    <a:pt x="17" y="11"/>
                  </a:lnTo>
                  <a:lnTo>
                    <a:pt x="24" y="6"/>
                  </a:lnTo>
                  <a:lnTo>
                    <a:pt x="17" y="11"/>
                  </a:lnTo>
                  <a:lnTo>
                    <a:pt x="20" y="11"/>
                  </a:lnTo>
                  <a:lnTo>
                    <a:pt x="24" y="8"/>
                  </a:lnTo>
                  <a:lnTo>
                    <a:pt x="24" y="4"/>
                  </a:lnTo>
                  <a:lnTo>
                    <a:pt x="21" y="2"/>
                  </a:lnTo>
                  <a:lnTo>
                    <a:pt x="15"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53" name="Freeform 1485"/>
            <p:cNvSpPr>
              <a:spLocks/>
            </p:cNvSpPr>
            <p:nvPr/>
          </p:nvSpPr>
          <p:spPr bwMode="auto">
            <a:xfrm>
              <a:off x="2805" y="3632"/>
              <a:ext cx="7" cy="10"/>
            </a:xfrm>
            <a:custGeom>
              <a:avLst/>
              <a:gdLst>
                <a:gd name="T0" fmla="*/ 8 w 20"/>
                <a:gd name="T1" fmla="*/ 0 h 30"/>
                <a:gd name="T2" fmla="*/ 7 w 20"/>
                <a:gd name="T3" fmla="*/ 0 h 30"/>
                <a:gd name="T4" fmla="*/ 0 w 20"/>
                <a:gd name="T5" fmla="*/ 7 h 30"/>
                <a:gd name="T6" fmla="*/ 4 w 20"/>
                <a:gd name="T7" fmla="*/ 14 h 30"/>
                <a:gd name="T8" fmla="*/ 7 w 20"/>
                <a:gd name="T9" fmla="*/ 20 h 30"/>
                <a:gd name="T10" fmla="*/ 11 w 20"/>
                <a:gd name="T11" fmla="*/ 30 h 30"/>
                <a:gd name="T12" fmla="*/ 20 w 20"/>
                <a:gd name="T13" fmla="*/ 28 h 30"/>
                <a:gd name="T14" fmla="*/ 16 w 20"/>
                <a:gd name="T15" fmla="*/ 17 h 30"/>
                <a:gd name="T16" fmla="*/ 13 w 20"/>
                <a:gd name="T17" fmla="*/ 9 h 30"/>
                <a:gd name="T18" fmla="*/ 12 w 20"/>
                <a:gd name="T19" fmla="*/ 7 h 30"/>
                <a:gd name="T20" fmla="*/ 9 w 20"/>
                <a:gd name="T21" fmla="*/ 9 h 30"/>
                <a:gd name="T22" fmla="*/ 8 w 20"/>
                <a:gd name="T23" fmla="*/ 9 h 30"/>
                <a:gd name="T24" fmla="*/ 8 w 20"/>
                <a:gd name="T2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 h="30">
                  <a:moveTo>
                    <a:pt x="8" y="0"/>
                  </a:moveTo>
                  <a:lnTo>
                    <a:pt x="7" y="0"/>
                  </a:lnTo>
                  <a:lnTo>
                    <a:pt x="0" y="7"/>
                  </a:lnTo>
                  <a:lnTo>
                    <a:pt x="4" y="14"/>
                  </a:lnTo>
                  <a:lnTo>
                    <a:pt x="7" y="20"/>
                  </a:lnTo>
                  <a:lnTo>
                    <a:pt x="11" y="30"/>
                  </a:lnTo>
                  <a:lnTo>
                    <a:pt x="20" y="28"/>
                  </a:lnTo>
                  <a:lnTo>
                    <a:pt x="16" y="17"/>
                  </a:lnTo>
                  <a:lnTo>
                    <a:pt x="13" y="9"/>
                  </a:lnTo>
                  <a:lnTo>
                    <a:pt x="12" y="7"/>
                  </a:lnTo>
                  <a:lnTo>
                    <a:pt x="9" y="9"/>
                  </a:lnTo>
                  <a:lnTo>
                    <a:pt x="8" y="9"/>
                  </a:lnTo>
                  <a:lnTo>
                    <a:pt x="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54" name="Freeform 1486"/>
            <p:cNvSpPr>
              <a:spLocks/>
            </p:cNvSpPr>
            <p:nvPr/>
          </p:nvSpPr>
          <p:spPr bwMode="auto">
            <a:xfrm>
              <a:off x="2808" y="3622"/>
              <a:ext cx="15" cy="13"/>
            </a:xfrm>
            <a:custGeom>
              <a:avLst/>
              <a:gdLst>
                <a:gd name="T0" fmla="*/ 46 w 46"/>
                <a:gd name="T1" fmla="*/ 0 h 38"/>
                <a:gd name="T2" fmla="*/ 46 w 46"/>
                <a:gd name="T3" fmla="*/ 0 h 38"/>
                <a:gd name="T4" fmla="*/ 40 w 46"/>
                <a:gd name="T5" fmla="*/ 3 h 38"/>
                <a:gd name="T6" fmla="*/ 35 w 46"/>
                <a:gd name="T7" fmla="*/ 6 h 38"/>
                <a:gd name="T8" fmla="*/ 28 w 46"/>
                <a:gd name="T9" fmla="*/ 10 h 38"/>
                <a:gd name="T10" fmla="*/ 21 w 46"/>
                <a:gd name="T11" fmla="*/ 15 h 38"/>
                <a:gd name="T12" fmla="*/ 13 w 46"/>
                <a:gd name="T13" fmla="*/ 20 h 38"/>
                <a:gd name="T14" fmla="*/ 7 w 46"/>
                <a:gd name="T15" fmla="*/ 25 h 38"/>
                <a:gd name="T16" fmla="*/ 1 w 46"/>
                <a:gd name="T17" fmla="*/ 28 h 38"/>
                <a:gd name="T18" fmla="*/ 0 w 46"/>
                <a:gd name="T19" fmla="*/ 29 h 38"/>
                <a:gd name="T20" fmla="*/ 0 w 46"/>
                <a:gd name="T21" fmla="*/ 38 h 38"/>
                <a:gd name="T22" fmla="*/ 6 w 46"/>
                <a:gd name="T23" fmla="*/ 37 h 38"/>
                <a:gd name="T24" fmla="*/ 12 w 46"/>
                <a:gd name="T25" fmla="*/ 34 h 38"/>
                <a:gd name="T26" fmla="*/ 17 w 46"/>
                <a:gd name="T27" fmla="*/ 29 h 38"/>
                <a:gd name="T28" fmla="*/ 25 w 46"/>
                <a:gd name="T29" fmla="*/ 25 h 38"/>
                <a:gd name="T30" fmla="*/ 32 w 46"/>
                <a:gd name="T31" fmla="*/ 19 h 38"/>
                <a:gd name="T32" fmla="*/ 39 w 46"/>
                <a:gd name="T33" fmla="*/ 15 h 38"/>
                <a:gd name="T34" fmla="*/ 45 w 46"/>
                <a:gd name="T35" fmla="*/ 12 h 38"/>
                <a:gd name="T36" fmla="*/ 46 w 46"/>
                <a:gd name="T37" fmla="*/ 12 h 38"/>
                <a:gd name="T38" fmla="*/ 46 w 46"/>
                <a:gd name="T39" fmla="*/ 12 h 38"/>
                <a:gd name="T40" fmla="*/ 46 w 46"/>
                <a:gd name="T4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38">
                  <a:moveTo>
                    <a:pt x="46" y="0"/>
                  </a:moveTo>
                  <a:lnTo>
                    <a:pt x="46" y="0"/>
                  </a:lnTo>
                  <a:lnTo>
                    <a:pt x="40" y="3"/>
                  </a:lnTo>
                  <a:lnTo>
                    <a:pt x="35" y="6"/>
                  </a:lnTo>
                  <a:lnTo>
                    <a:pt x="28" y="10"/>
                  </a:lnTo>
                  <a:lnTo>
                    <a:pt x="21" y="15"/>
                  </a:lnTo>
                  <a:lnTo>
                    <a:pt x="13" y="20"/>
                  </a:lnTo>
                  <a:lnTo>
                    <a:pt x="7" y="25"/>
                  </a:lnTo>
                  <a:lnTo>
                    <a:pt x="1" y="28"/>
                  </a:lnTo>
                  <a:lnTo>
                    <a:pt x="0" y="29"/>
                  </a:lnTo>
                  <a:lnTo>
                    <a:pt x="0" y="38"/>
                  </a:lnTo>
                  <a:lnTo>
                    <a:pt x="6" y="37"/>
                  </a:lnTo>
                  <a:lnTo>
                    <a:pt x="12" y="34"/>
                  </a:lnTo>
                  <a:lnTo>
                    <a:pt x="17" y="29"/>
                  </a:lnTo>
                  <a:lnTo>
                    <a:pt x="25" y="25"/>
                  </a:lnTo>
                  <a:lnTo>
                    <a:pt x="32" y="19"/>
                  </a:lnTo>
                  <a:lnTo>
                    <a:pt x="39" y="15"/>
                  </a:lnTo>
                  <a:lnTo>
                    <a:pt x="45" y="12"/>
                  </a:lnTo>
                  <a:lnTo>
                    <a:pt x="46" y="12"/>
                  </a:lnTo>
                  <a:lnTo>
                    <a:pt x="46" y="12"/>
                  </a:lnTo>
                  <a:lnTo>
                    <a:pt x="4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55" name="Freeform 1487"/>
            <p:cNvSpPr>
              <a:spLocks/>
            </p:cNvSpPr>
            <p:nvPr/>
          </p:nvSpPr>
          <p:spPr bwMode="auto">
            <a:xfrm>
              <a:off x="2823" y="3622"/>
              <a:ext cx="13" cy="4"/>
            </a:xfrm>
            <a:custGeom>
              <a:avLst/>
              <a:gdLst>
                <a:gd name="T0" fmla="*/ 39 w 39"/>
                <a:gd name="T1" fmla="*/ 0 h 13"/>
                <a:gd name="T2" fmla="*/ 39 w 39"/>
                <a:gd name="T3" fmla="*/ 0 h 13"/>
                <a:gd name="T4" fmla="*/ 36 w 39"/>
                <a:gd name="T5" fmla="*/ 0 h 13"/>
                <a:gd name="T6" fmla="*/ 31 w 39"/>
                <a:gd name="T7" fmla="*/ 0 h 13"/>
                <a:gd name="T8" fmla="*/ 25 w 39"/>
                <a:gd name="T9" fmla="*/ 0 h 13"/>
                <a:gd name="T10" fmla="*/ 20 w 39"/>
                <a:gd name="T11" fmla="*/ 1 h 13"/>
                <a:gd name="T12" fmla="*/ 14 w 39"/>
                <a:gd name="T13" fmla="*/ 3 h 13"/>
                <a:gd name="T14" fmla="*/ 8 w 39"/>
                <a:gd name="T15" fmla="*/ 1 h 13"/>
                <a:gd name="T16" fmla="*/ 3 w 39"/>
                <a:gd name="T17" fmla="*/ 1 h 13"/>
                <a:gd name="T18" fmla="*/ 0 w 39"/>
                <a:gd name="T19" fmla="*/ 1 h 13"/>
                <a:gd name="T20" fmla="*/ 0 w 39"/>
                <a:gd name="T21" fmla="*/ 13 h 13"/>
                <a:gd name="T22" fmla="*/ 3 w 39"/>
                <a:gd name="T23" fmla="*/ 13 h 13"/>
                <a:gd name="T24" fmla="*/ 8 w 39"/>
                <a:gd name="T25" fmla="*/ 13 h 13"/>
                <a:gd name="T26" fmla="*/ 14 w 39"/>
                <a:gd name="T27" fmla="*/ 12 h 13"/>
                <a:gd name="T28" fmla="*/ 20 w 39"/>
                <a:gd name="T29" fmla="*/ 11 h 13"/>
                <a:gd name="T30" fmla="*/ 25 w 39"/>
                <a:gd name="T31" fmla="*/ 12 h 13"/>
                <a:gd name="T32" fmla="*/ 31 w 39"/>
                <a:gd name="T33" fmla="*/ 12 h 13"/>
                <a:gd name="T34" fmla="*/ 36 w 39"/>
                <a:gd name="T35" fmla="*/ 12 h 13"/>
                <a:gd name="T36" fmla="*/ 39 w 39"/>
                <a:gd name="T37" fmla="*/ 12 h 13"/>
                <a:gd name="T38" fmla="*/ 39 w 39"/>
                <a:gd name="T39" fmla="*/ 12 h 13"/>
                <a:gd name="T40" fmla="*/ 39 w 39"/>
                <a:gd name="T4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13">
                  <a:moveTo>
                    <a:pt x="39" y="0"/>
                  </a:moveTo>
                  <a:lnTo>
                    <a:pt x="39" y="0"/>
                  </a:lnTo>
                  <a:lnTo>
                    <a:pt x="36" y="0"/>
                  </a:lnTo>
                  <a:lnTo>
                    <a:pt x="31" y="0"/>
                  </a:lnTo>
                  <a:lnTo>
                    <a:pt x="25" y="0"/>
                  </a:lnTo>
                  <a:lnTo>
                    <a:pt x="20" y="1"/>
                  </a:lnTo>
                  <a:lnTo>
                    <a:pt x="14" y="3"/>
                  </a:lnTo>
                  <a:lnTo>
                    <a:pt x="8" y="1"/>
                  </a:lnTo>
                  <a:lnTo>
                    <a:pt x="3" y="1"/>
                  </a:lnTo>
                  <a:lnTo>
                    <a:pt x="0" y="1"/>
                  </a:lnTo>
                  <a:lnTo>
                    <a:pt x="0" y="13"/>
                  </a:lnTo>
                  <a:lnTo>
                    <a:pt x="3" y="13"/>
                  </a:lnTo>
                  <a:lnTo>
                    <a:pt x="8" y="13"/>
                  </a:lnTo>
                  <a:lnTo>
                    <a:pt x="14" y="12"/>
                  </a:lnTo>
                  <a:lnTo>
                    <a:pt x="20" y="11"/>
                  </a:lnTo>
                  <a:lnTo>
                    <a:pt x="25" y="12"/>
                  </a:lnTo>
                  <a:lnTo>
                    <a:pt x="31" y="12"/>
                  </a:lnTo>
                  <a:lnTo>
                    <a:pt x="36" y="12"/>
                  </a:lnTo>
                  <a:lnTo>
                    <a:pt x="39" y="12"/>
                  </a:lnTo>
                  <a:lnTo>
                    <a:pt x="39" y="12"/>
                  </a:lnTo>
                  <a:lnTo>
                    <a:pt x="3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56" name="Freeform 1488"/>
            <p:cNvSpPr>
              <a:spLocks/>
            </p:cNvSpPr>
            <p:nvPr/>
          </p:nvSpPr>
          <p:spPr bwMode="auto">
            <a:xfrm>
              <a:off x="2836" y="3622"/>
              <a:ext cx="10" cy="11"/>
            </a:xfrm>
            <a:custGeom>
              <a:avLst/>
              <a:gdLst>
                <a:gd name="T0" fmla="*/ 29 w 29"/>
                <a:gd name="T1" fmla="*/ 31 h 34"/>
                <a:gd name="T2" fmla="*/ 29 w 29"/>
                <a:gd name="T3" fmla="*/ 29 h 34"/>
                <a:gd name="T4" fmla="*/ 25 w 29"/>
                <a:gd name="T5" fmla="*/ 23 h 34"/>
                <a:gd name="T6" fmla="*/ 17 w 29"/>
                <a:gd name="T7" fmla="*/ 13 h 34"/>
                <a:gd name="T8" fmla="*/ 8 w 29"/>
                <a:gd name="T9" fmla="*/ 6 h 34"/>
                <a:gd name="T10" fmla="*/ 0 w 29"/>
                <a:gd name="T11" fmla="*/ 0 h 34"/>
                <a:gd name="T12" fmla="*/ 0 w 29"/>
                <a:gd name="T13" fmla="*/ 12 h 34"/>
                <a:gd name="T14" fmla="*/ 3 w 29"/>
                <a:gd name="T15" fmla="*/ 13 h 34"/>
                <a:gd name="T16" fmla="*/ 10 w 29"/>
                <a:gd name="T17" fmla="*/ 20 h 34"/>
                <a:gd name="T18" fmla="*/ 16 w 29"/>
                <a:gd name="T19" fmla="*/ 28 h 34"/>
                <a:gd name="T20" fmla="*/ 19 w 29"/>
                <a:gd name="T21" fmla="*/ 34 h 34"/>
                <a:gd name="T22" fmla="*/ 19 w 29"/>
                <a:gd name="T23" fmla="*/ 31 h 34"/>
                <a:gd name="T24" fmla="*/ 29 w 29"/>
                <a:gd name="T25" fmla="*/ 3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34">
                  <a:moveTo>
                    <a:pt x="29" y="31"/>
                  </a:moveTo>
                  <a:lnTo>
                    <a:pt x="29" y="29"/>
                  </a:lnTo>
                  <a:lnTo>
                    <a:pt x="25" y="23"/>
                  </a:lnTo>
                  <a:lnTo>
                    <a:pt x="17" y="13"/>
                  </a:lnTo>
                  <a:lnTo>
                    <a:pt x="8" y="6"/>
                  </a:lnTo>
                  <a:lnTo>
                    <a:pt x="0" y="0"/>
                  </a:lnTo>
                  <a:lnTo>
                    <a:pt x="0" y="12"/>
                  </a:lnTo>
                  <a:lnTo>
                    <a:pt x="3" y="13"/>
                  </a:lnTo>
                  <a:lnTo>
                    <a:pt x="10" y="20"/>
                  </a:lnTo>
                  <a:lnTo>
                    <a:pt x="16" y="28"/>
                  </a:lnTo>
                  <a:lnTo>
                    <a:pt x="19" y="34"/>
                  </a:lnTo>
                  <a:lnTo>
                    <a:pt x="19" y="31"/>
                  </a:lnTo>
                  <a:lnTo>
                    <a:pt x="29" y="3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57" name="Freeform 1489"/>
            <p:cNvSpPr>
              <a:spLocks/>
            </p:cNvSpPr>
            <p:nvPr/>
          </p:nvSpPr>
          <p:spPr bwMode="auto">
            <a:xfrm>
              <a:off x="2842" y="3632"/>
              <a:ext cx="4" cy="8"/>
            </a:xfrm>
            <a:custGeom>
              <a:avLst/>
              <a:gdLst>
                <a:gd name="T0" fmla="*/ 8 w 12"/>
                <a:gd name="T1" fmla="*/ 15 h 24"/>
                <a:gd name="T2" fmla="*/ 7 w 12"/>
                <a:gd name="T3" fmla="*/ 15 h 24"/>
                <a:gd name="T4" fmla="*/ 9 w 12"/>
                <a:gd name="T5" fmla="*/ 16 h 24"/>
                <a:gd name="T6" fmla="*/ 9 w 12"/>
                <a:gd name="T7" fmla="*/ 12 h 24"/>
                <a:gd name="T8" fmla="*/ 12 w 12"/>
                <a:gd name="T9" fmla="*/ 6 h 24"/>
                <a:gd name="T10" fmla="*/ 12 w 12"/>
                <a:gd name="T11" fmla="*/ 0 h 24"/>
                <a:gd name="T12" fmla="*/ 2 w 12"/>
                <a:gd name="T13" fmla="*/ 0 h 24"/>
                <a:gd name="T14" fmla="*/ 2 w 12"/>
                <a:gd name="T15" fmla="*/ 6 h 24"/>
                <a:gd name="T16" fmla="*/ 0 w 12"/>
                <a:gd name="T17" fmla="*/ 12 h 24"/>
                <a:gd name="T18" fmla="*/ 0 w 12"/>
                <a:gd name="T19" fmla="*/ 19 h 24"/>
                <a:gd name="T20" fmla="*/ 7 w 12"/>
                <a:gd name="T21" fmla="*/ 24 h 24"/>
                <a:gd name="T22" fmla="*/ 6 w 12"/>
                <a:gd name="T23" fmla="*/ 24 h 24"/>
                <a:gd name="T24" fmla="*/ 8 w 12"/>
                <a:gd name="T25"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24">
                  <a:moveTo>
                    <a:pt x="8" y="15"/>
                  </a:moveTo>
                  <a:lnTo>
                    <a:pt x="7" y="15"/>
                  </a:lnTo>
                  <a:lnTo>
                    <a:pt x="9" y="16"/>
                  </a:lnTo>
                  <a:lnTo>
                    <a:pt x="9" y="12"/>
                  </a:lnTo>
                  <a:lnTo>
                    <a:pt x="12" y="6"/>
                  </a:lnTo>
                  <a:lnTo>
                    <a:pt x="12" y="0"/>
                  </a:lnTo>
                  <a:lnTo>
                    <a:pt x="2" y="0"/>
                  </a:lnTo>
                  <a:lnTo>
                    <a:pt x="2" y="6"/>
                  </a:lnTo>
                  <a:lnTo>
                    <a:pt x="0" y="12"/>
                  </a:lnTo>
                  <a:lnTo>
                    <a:pt x="0" y="19"/>
                  </a:lnTo>
                  <a:lnTo>
                    <a:pt x="7" y="24"/>
                  </a:lnTo>
                  <a:lnTo>
                    <a:pt x="6" y="24"/>
                  </a:lnTo>
                  <a:lnTo>
                    <a:pt x="8"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58" name="Freeform 1490"/>
            <p:cNvSpPr>
              <a:spLocks/>
            </p:cNvSpPr>
            <p:nvPr/>
          </p:nvSpPr>
          <p:spPr bwMode="auto">
            <a:xfrm>
              <a:off x="2844" y="3634"/>
              <a:ext cx="14" cy="7"/>
            </a:xfrm>
            <a:custGeom>
              <a:avLst/>
              <a:gdLst>
                <a:gd name="T0" fmla="*/ 39 w 43"/>
                <a:gd name="T1" fmla="*/ 0 h 20"/>
                <a:gd name="T2" fmla="*/ 39 w 43"/>
                <a:gd name="T3" fmla="*/ 0 h 20"/>
                <a:gd name="T4" fmla="*/ 36 w 43"/>
                <a:gd name="T5" fmla="*/ 2 h 20"/>
                <a:gd name="T6" fmla="*/ 31 w 43"/>
                <a:gd name="T7" fmla="*/ 3 h 20"/>
                <a:gd name="T8" fmla="*/ 25 w 43"/>
                <a:gd name="T9" fmla="*/ 6 h 20"/>
                <a:gd name="T10" fmla="*/ 19 w 43"/>
                <a:gd name="T11" fmla="*/ 8 h 20"/>
                <a:gd name="T12" fmla="*/ 14 w 43"/>
                <a:gd name="T13" fmla="*/ 9 h 20"/>
                <a:gd name="T14" fmla="*/ 9 w 43"/>
                <a:gd name="T15" fmla="*/ 10 h 20"/>
                <a:gd name="T16" fmla="*/ 4 w 43"/>
                <a:gd name="T17" fmla="*/ 9 h 20"/>
                <a:gd name="T18" fmla="*/ 2 w 43"/>
                <a:gd name="T19" fmla="*/ 10 h 20"/>
                <a:gd name="T20" fmla="*/ 0 w 43"/>
                <a:gd name="T21" fmla="*/ 19 h 20"/>
                <a:gd name="T22" fmla="*/ 4 w 43"/>
                <a:gd name="T23" fmla="*/ 20 h 20"/>
                <a:gd name="T24" fmla="*/ 9 w 43"/>
                <a:gd name="T25" fmla="*/ 19 h 20"/>
                <a:gd name="T26" fmla="*/ 14 w 43"/>
                <a:gd name="T27" fmla="*/ 18 h 20"/>
                <a:gd name="T28" fmla="*/ 22 w 43"/>
                <a:gd name="T29" fmla="*/ 17 h 20"/>
                <a:gd name="T30" fmla="*/ 27 w 43"/>
                <a:gd name="T31" fmla="*/ 15 h 20"/>
                <a:gd name="T32" fmla="*/ 33 w 43"/>
                <a:gd name="T33" fmla="*/ 12 h 20"/>
                <a:gd name="T34" fmla="*/ 39 w 43"/>
                <a:gd name="T35" fmla="*/ 11 h 20"/>
                <a:gd name="T36" fmla="*/ 43 w 43"/>
                <a:gd name="T37" fmla="*/ 9 h 20"/>
                <a:gd name="T38" fmla="*/ 43 w 43"/>
                <a:gd name="T39" fmla="*/ 9 h 20"/>
                <a:gd name="T40" fmla="*/ 39 w 43"/>
                <a:gd name="T4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3" h="20">
                  <a:moveTo>
                    <a:pt x="39" y="0"/>
                  </a:moveTo>
                  <a:lnTo>
                    <a:pt x="39" y="0"/>
                  </a:lnTo>
                  <a:lnTo>
                    <a:pt x="36" y="2"/>
                  </a:lnTo>
                  <a:lnTo>
                    <a:pt x="31" y="3"/>
                  </a:lnTo>
                  <a:lnTo>
                    <a:pt x="25" y="6"/>
                  </a:lnTo>
                  <a:lnTo>
                    <a:pt x="19" y="8"/>
                  </a:lnTo>
                  <a:lnTo>
                    <a:pt x="14" y="9"/>
                  </a:lnTo>
                  <a:lnTo>
                    <a:pt x="9" y="10"/>
                  </a:lnTo>
                  <a:lnTo>
                    <a:pt x="4" y="9"/>
                  </a:lnTo>
                  <a:lnTo>
                    <a:pt x="2" y="10"/>
                  </a:lnTo>
                  <a:lnTo>
                    <a:pt x="0" y="19"/>
                  </a:lnTo>
                  <a:lnTo>
                    <a:pt x="4" y="20"/>
                  </a:lnTo>
                  <a:lnTo>
                    <a:pt x="9" y="19"/>
                  </a:lnTo>
                  <a:lnTo>
                    <a:pt x="14" y="18"/>
                  </a:lnTo>
                  <a:lnTo>
                    <a:pt x="22" y="17"/>
                  </a:lnTo>
                  <a:lnTo>
                    <a:pt x="27" y="15"/>
                  </a:lnTo>
                  <a:lnTo>
                    <a:pt x="33" y="12"/>
                  </a:lnTo>
                  <a:lnTo>
                    <a:pt x="39" y="11"/>
                  </a:lnTo>
                  <a:lnTo>
                    <a:pt x="43" y="9"/>
                  </a:lnTo>
                  <a:lnTo>
                    <a:pt x="43" y="9"/>
                  </a:lnTo>
                  <a:lnTo>
                    <a:pt x="3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59" name="Freeform 1491"/>
            <p:cNvSpPr>
              <a:spLocks/>
            </p:cNvSpPr>
            <p:nvPr/>
          </p:nvSpPr>
          <p:spPr bwMode="auto">
            <a:xfrm>
              <a:off x="2857" y="3629"/>
              <a:ext cx="7" cy="8"/>
            </a:xfrm>
            <a:custGeom>
              <a:avLst/>
              <a:gdLst>
                <a:gd name="T0" fmla="*/ 22 w 22"/>
                <a:gd name="T1" fmla="*/ 0 h 24"/>
                <a:gd name="T2" fmla="*/ 22 w 22"/>
                <a:gd name="T3" fmla="*/ 0 h 24"/>
                <a:gd name="T4" fmla="*/ 15 w 22"/>
                <a:gd name="T5" fmla="*/ 2 h 24"/>
                <a:gd name="T6" fmla="*/ 9 w 22"/>
                <a:gd name="T7" fmla="*/ 7 h 24"/>
                <a:gd name="T8" fmla="*/ 4 w 22"/>
                <a:gd name="T9" fmla="*/ 11 h 24"/>
                <a:gd name="T10" fmla="*/ 0 w 22"/>
                <a:gd name="T11" fmla="*/ 15 h 24"/>
                <a:gd name="T12" fmla="*/ 4 w 22"/>
                <a:gd name="T13" fmla="*/ 24 h 24"/>
                <a:gd name="T14" fmla="*/ 11 w 22"/>
                <a:gd name="T15" fmla="*/ 18 h 24"/>
                <a:gd name="T16" fmla="*/ 16 w 22"/>
                <a:gd name="T17" fmla="*/ 14 h 24"/>
                <a:gd name="T18" fmla="*/ 19 w 22"/>
                <a:gd name="T19" fmla="*/ 11 h 24"/>
                <a:gd name="T20" fmla="*/ 22 w 22"/>
                <a:gd name="T21" fmla="*/ 11 h 24"/>
                <a:gd name="T22" fmla="*/ 22 w 22"/>
                <a:gd name="T23" fmla="*/ 11 h 24"/>
                <a:gd name="T24" fmla="*/ 22 w 22"/>
                <a:gd name="T2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24">
                  <a:moveTo>
                    <a:pt x="22" y="0"/>
                  </a:moveTo>
                  <a:lnTo>
                    <a:pt x="22" y="0"/>
                  </a:lnTo>
                  <a:lnTo>
                    <a:pt x="15" y="2"/>
                  </a:lnTo>
                  <a:lnTo>
                    <a:pt x="9" y="7"/>
                  </a:lnTo>
                  <a:lnTo>
                    <a:pt x="4" y="11"/>
                  </a:lnTo>
                  <a:lnTo>
                    <a:pt x="0" y="15"/>
                  </a:lnTo>
                  <a:lnTo>
                    <a:pt x="4" y="24"/>
                  </a:lnTo>
                  <a:lnTo>
                    <a:pt x="11" y="18"/>
                  </a:lnTo>
                  <a:lnTo>
                    <a:pt x="16" y="14"/>
                  </a:lnTo>
                  <a:lnTo>
                    <a:pt x="19" y="11"/>
                  </a:lnTo>
                  <a:lnTo>
                    <a:pt x="22" y="11"/>
                  </a:lnTo>
                  <a:lnTo>
                    <a:pt x="22" y="11"/>
                  </a:lnTo>
                  <a:lnTo>
                    <a:pt x="2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60" name="Freeform 1492"/>
            <p:cNvSpPr>
              <a:spLocks/>
            </p:cNvSpPr>
            <p:nvPr/>
          </p:nvSpPr>
          <p:spPr bwMode="auto">
            <a:xfrm>
              <a:off x="2864" y="3629"/>
              <a:ext cx="10" cy="6"/>
            </a:xfrm>
            <a:custGeom>
              <a:avLst/>
              <a:gdLst>
                <a:gd name="T0" fmla="*/ 30 w 30"/>
                <a:gd name="T1" fmla="*/ 10 h 17"/>
                <a:gd name="T2" fmla="*/ 30 w 30"/>
                <a:gd name="T3" fmla="*/ 10 h 17"/>
                <a:gd name="T4" fmla="*/ 22 w 30"/>
                <a:gd name="T5" fmla="*/ 6 h 17"/>
                <a:gd name="T6" fmla="*/ 14 w 30"/>
                <a:gd name="T7" fmla="*/ 3 h 17"/>
                <a:gd name="T8" fmla="*/ 5 w 30"/>
                <a:gd name="T9" fmla="*/ 2 h 17"/>
                <a:gd name="T10" fmla="*/ 0 w 30"/>
                <a:gd name="T11" fmla="*/ 0 h 17"/>
                <a:gd name="T12" fmla="*/ 0 w 30"/>
                <a:gd name="T13" fmla="*/ 11 h 17"/>
                <a:gd name="T14" fmla="*/ 5 w 30"/>
                <a:gd name="T15" fmla="*/ 11 h 17"/>
                <a:gd name="T16" fmla="*/ 12 w 30"/>
                <a:gd name="T17" fmla="*/ 13 h 17"/>
                <a:gd name="T18" fmla="*/ 20 w 30"/>
                <a:gd name="T19" fmla="*/ 15 h 17"/>
                <a:gd name="T20" fmla="*/ 24 w 30"/>
                <a:gd name="T21" fmla="*/ 17 h 17"/>
                <a:gd name="T22" fmla="*/ 24 w 30"/>
                <a:gd name="T23" fmla="*/ 17 h 17"/>
                <a:gd name="T24" fmla="*/ 30 w 30"/>
                <a:gd name="T25" fmla="*/ 1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17">
                  <a:moveTo>
                    <a:pt x="30" y="10"/>
                  </a:moveTo>
                  <a:lnTo>
                    <a:pt x="30" y="10"/>
                  </a:lnTo>
                  <a:lnTo>
                    <a:pt x="22" y="6"/>
                  </a:lnTo>
                  <a:lnTo>
                    <a:pt x="14" y="3"/>
                  </a:lnTo>
                  <a:lnTo>
                    <a:pt x="5" y="2"/>
                  </a:lnTo>
                  <a:lnTo>
                    <a:pt x="0" y="0"/>
                  </a:lnTo>
                  <a:lnTo>
                    <a:pt x="0" y="11"/>
                  </a:lnTo>
                  <a:lnTo>
                    <a:pt x="5" y="11"/>
                  </a:lnTo>
                  <a:lnTo>
                    <a:pt x="12" y="13"/>
                  </a:lnTo>
                  <a:lnTo>
                    <a:pt x="20" y="15"/>
                  </a:lnTo>
                  <a:lnTo>
                    <a:pt x="24" y="17"/>
                  </a:lnTo>
                  <a:lnTo>
                    <a:pt x="24" y="17"/>
                  </a:lnTo>
                  <a:lnTo>
                    <a:pt x="3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61" name="Freeform 1493"/>
            <p:cNvSpPr>
              <a:spLocks/>
            </p:cNvSpPr>
            <p:nvPr/>
          </p:nvSpPr>
          <p:spPr bwMode="auto">
            <a:xfrm>
              <a:off x="2872" y="3632"/>
              <a:ext cx="6" cy="13"/>
            </a:xfrm>
            <a:custGeom>
              <a:avLst/>
              <a:gdLst>
                <a:gd name="T0" fmla="*/ 12 w 18"/>
                <a:gd name="T1" fmla="*/ 25 h 37"/>
                <a:gd name="T2" fmla="*/ 17 w 18"/>
                <a:gd name="T3" fmla="*/ 32 h 37"/>
                <a:gd name="T4" fmla="*/ 18 w 18"/>
                <a:gd name="T5" fmla="*/ 24 h 37"/>
                <a:gd name="T6" fmla="*/ 16 w 18"/>
                <a:gd name="T7" fmla="*/ 14 h 37"/>
                <a:gd name="T8" fmla="*/ 11 w 18"/>
                <a:gd name="T9" fmla="*/ 7 h 37"/>
                <a:gd name="T10" fmla="*/ 6 w 18"/>
                <a:gd name="T11" fmla="*/ 0 h 37"/>
                <a:gd name="T12" fmla="*/ 0 w 18"/>
                <a:gd name="T13" fmla="*/ 7 h 37"/>
                <a:gd name="T14" fmla="*/ 2 w 18"/>
                <a:gd name="T15" fmla="*/ 12 h 37"/>
                <a:gd name="T16" fmla="*/ 6 w 18"/>
                <a:gd name="T17" fmla="*/ 19 h 37"/>
                <a:gd name="T18" fmla="*/ 9 w 18"/>
                <a:gd name="T19" fmla="*/ 24 h 37"/>
                <a:gd name="T20" fmla="*/ 8 w 18"/>
                <a:gd name="T21" fmla="*/ 30 h 37"/>
                <a:gd name="T22" fmla="*/ 12 w 18"/>
                <a:gd name="T23" fmla="*/ 37 h 37"/>
                <a:gd name="T24" fmla="*/ 8 w 18"/>
                <a:gd name="T25" fmla="*/ 30 h 37"/>
                <a:gd name="T26" fmla="*/ 9 w 18"/>
                <a:gd name="T27" fmla="*/ 33 h 37"/>
                <a:gd name="T28" fmla="*/ 11 w 18"/>
                <a:gd name="T29" fmla="*/ 36 h 37"/>
                <a:gd name="T30" fmla="*/ 14 w 18"/>
                <a:gd name="T31" fmla="*/ 35 h 37"/>
                <a:gd name="T32" fmla="*/ 17 w 18"/>
                <a:gd name="T33" fmla="*/ 32 h 37"/>
                <a:gd name="T34" fmla="*/ 12 w 18"/>
                <a:gd name="T35" fmla="*/ 2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37">
                  <a:moveTo>
                    <a:pt x="12" y="25"/>
                  </a:moveTo>
                  <a:lnTo>
                    <a:pt x="17" y="32"/>
                  </a:lnTo>
                  <a:lnTo>
                    <a:pt x="18" y="24"/>
                  </a:lnTo>
                  <a:lnTo>
                    <a:pt x="16" y="14"/>
                  </a:lnTo>
                  <a:lnTo>
                    <a:pt x="11" y="7"/>
                  </a:lnTo>
                  <a:lnTo>
                    <a:pt x="6" y="0"/>
                  </a:lnTo>
                  <a:lnTo>
                    <a:pt x="0" y="7"/>
                  </a:lnTo>
                  <a:lnTo>
                    <a:pt x="2" y="12"/>
                  </a:lnTo>
                  <a:lnTo>
                    <a:pt x="6" y="19"/>
                  </a:lnTo>
                  <a:lnTo>
                    <a:pt x="9" y="24"/>
                  </a:lnTo>
                  <a:lnTo>
                    <a:pt x="8" y="30"/>
                  </a:lnTo>
                  <a:lnTo>
                    <a:pt x="12" y="37"/>
                  </a:lnTo>
                  <a:lnTo>
                    <a:pt x="8" y="30"/>
                  </a:lnTo>
                  <a:lnTo>
                    <a:pt x="9" y="33"/>
                  </a:lnTo>
                  <a:lnTo>
                    <a:pt x="11" y="36"/>
                  </a:lnTo>
                  <a:lnTo>
                    <a:pt x="14" y="35"/>
                  </a:lnTo>
                  <a:lnTo>
                    <a:pt x="17" y="32"/>
                  </a:lnTo>
                  <a:lnTo>
                    <a:pt x="12" y="2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62" name="Freeform 1494"/>
            <p:cNvSpPr>
              <a:spLocks/>
            </p:cNvSpPr>
            <p:nvPr/>
          </p:nvSpPr>
          <p:spPr bwMode="auto">
            <a:xfrm>
              <a:off x="2876" y="3641"/>
              <a:ext cx="8" cy="4"/>
            </a:xfrm>
            <a:custGeom>
              <a:avLst/>
              <a:gdLst>
                <a:gd name="T0" fmla="*/ 15 w 23"/>
                <a:gd name="T1" fmla="*/ 3 h 12"/>
                <a:gd name="T2" fmla="*/ 17 w 23"/>
                <a:gd name="T3" fmla="*/ 2 h 12"/>
                <a:gd name="T4" fmla="*/ 14 w 23"/>
                <a:gd name="T5" fmla="*/ 3 h 12"/>
                <a:gd name="T6" fmla="*/ 9 w 23"/>
                <a:gd name="T7" fmla="*/ 3 h 12"/>
                <a:gd name="T8" fmla="*/ 5 w 23"/>
                <a:gd name="T9" fmla="*/ 2 h 12"/>
                <a:gd name="T10" fmla="*/ 0 w 23"/>
                <a:gd name="T11" fmla="*/ 0 h 12"/>
                <a:gd name="T12" fmla="*/ 0 w 23"/>
                <a:gd name="T13" fmla="*/ 12 h 12"/>
                <a:gd name="T14" fmla="*/ 5 w 23"/>
                <a:gd name="T15" fmla="*/ 11 h 12"/>
                <a:gd name="T16" fmla="*/ 9 w 23"/>
                <a:gd name="T17" fmla="*/ 12 h 12"/>
                <a:gd name="T18" fmla="*/ 14 w 23"/>
                <a:gd name="T19" fmla="*/ 12 h 12"/>
                <a:gd name="T20" fmla="*/ 20 w 23"/>
                <a:gd name="T21" fmla="*/ 11 h 12"/>
                <a:gd name="T22" fmla="*/ 22 w 23"/>
                <a:gd name="T23" fmla="*/ 10 h 12"/>
                <a:gd name="T24" fmla="*/ 20 w 23"/>
                <a:gd name="T25" fmla="*/ 11 h 12"/>
                <a:gd name="T26" fmla="*/ 23 w 23"/>
                <a:gd name="T27" fmla="*/ 8 h 12"/>
                <a:gd name="T28" fmla="*/ 23 w 23"/>
                <a:gd name="T29" fmla="*/ 5 h 12"/>
                <a:gd name="T30" fmla="*/ 21 w 23"/>
                <a:gd name="T31" fmla="*/ 3 h 12"/>
                <a:gd name="T32" fmla="*/ 17 w 23"/>
                <a:gd name="T33" fmla="*/ 2 h 12"/>
                <a:gd name="T34" fmla="*/ 15 w 23"/>
                <a:gd name="T3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12">
                  <a:moveTo>
                    <a:pt x="15" y="3"/>
                  </a:moveTo>
                  <a:lnTo>
                    <a:pt x="17" y="2"/>
                  </a:lnTo>
                  <a:lnTo>
                    <a:pt x="14" y="3"/>
                  </a:lnTo>
                  <a:lnTo>
                    <a:pt x="9" y="3"/>
                  </a:lnTo>
                  <a:lnTo>
                    <a:pt x="5" y="2"/>
                  </a:lnTo>
                  <a:lnTo>
                    <a:pt x="0" y="0"/>
                  </a:lnTo>
                  <a:lnTo>
                    <a:pt x="0" y="12"/>
                  </a:lnTo>
                  <a:lnTo>
                    <a:pt x="5" y="11"/>
                  </a:lnTo>
                  <a:lnTo>
                    <a:pt x="9" y="12"/>
                  </a:lnTo>
                  <a:lnTo>
                    <a:pt x="14" y="12"/>
                  </a:lnTo>
                  <a:lnTo>
                    <a:pt x="20" y="11"/>
                  </a:lnTo>
                  <a:lnTo>
                    <a:pt x="22" y="10"/>
                  </a:lnTo>
                  <a:lnTo>
                    <a:pt x="20" y="11"/>
                  </a:lnTo>
                  <a:lnTo>
                    <a:pt x="23" y="8"/>
                  </a:lnTo>
                  <a:lnTo>
                    <a:pt x="23" y="5"/>
                  </a:lnTo>
                  <a:lnTo>
                    <a:pt x="21" y="3"/>
                  </a:lnTo>
                  <a:lnTo>
                    <a:pt x="17" y="2"/>
                  </a:lnTo>
                  <a:lnTo>
                    <a:pt x="15"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63" name="Freeform 1495"/>
            <p:cNvSpPr>
              <a:spLocks/>
            </p:cNvSpPr>
            <p:nvPr/>
          </p:nvSpPr>
          <p:spPr bwMode="auto">
            <a:xfrm>
              <a:off x="2881" y="3631"/>
              <a:ext cx="7" cy="13"/>
            </a:xfrm>
            <a:custGeom>
              <a:avLst/>
              <a:gdLst>
                <a:gd name="T0" fmla="*/ 16 w 21"/>
                <a:gd name="T1" fmla="*/ 0 h 40"/>
                <a:gd name="T2" fmla="*/ 11 w 21"/>
                <a:gd name="T3" fmla="*/ 5 h 40"/>
                <a:gd name="T4" fmla="*/ 9 w 21"/>
                <a:gd name="T5" fmla="*/ 11 h 40"/>
                <a:gd name="T6" fmla="*/ 7 w 21"/>
                <a:gd name="T7" fmla="*/ 20 h 40"/>
                <a:gd name="T8" fmla="*/ 2 w 21"/>
                <a:gd name="T9" fmla="*/ 28 h 40"/>
                <a:gd name="T10" fmla="*/ 0 w 21"/>
                <a:gd name="T11" fmla="*/ 33 h 40"/>
                <a:gd name="T12" fmla="*/ 7 w 21"/>
                <a:gd name="T13" fmla="*/ 40 h 40"/>
                <a:gd name="T14" fmla="*/ 11 w 21"/>
                <a:gd name="T15" fmla="*/ 33 h 40"/>
                <a:gd name="T16" fmla="*/ 16 w 21"/>
                <a:gd name="T17" fmla="*/ 22 h 40"/>
                <a:gd name="T18" fmla="*/ 18 w 21"/>
                <a:gd name="T19" fmla="*/ 13 h 40"/>
                <a:gd name="T20" fmla="*/ 21 w 21"/>
                <a:gd name="T21" fmla="*/ 5 h 40"/>
                <a:gd name="T22" fmla="*/ 16 w 21"/>
                <a:gd name="T23" fmla="*/ 11 h 40"/>
                <a:gd name="T24" fmla="*/ 21 w 21"/>
                <a:gd name="T25" fmla="*/ 5 h 40"/>
                <a:gd name="T26" fmla="*/ 19 w 21"/>
                <a:gd name="T27" fmla="*/ 2 h 40"/>
                <a:gd name="T28" fmla="*/ 16 w 21"/>
                <a:gd name="T29" fmla="*/ 1 h 40"/>
                <a:gd name="T30" fmla="*/ 13 w 21"/>
                <a:gd name="T31" fmla="*/ 2 h 40"/>
                <a:gd name="T32" fmla="*/ 11 w 21"/>
                <a:gd name="T33" fmla="*/ 5 h 40"/>
                <a:gd name="T34" fmla="*/ 16 w 21"/>
                <a:gd name="T35"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40">
                  <a:moveTo>
                    <a:pt x="16" y="0"/>
                  </a:moveTo>
                  <a:lnTo>
                    <a:pt x="11" y="5"/>
                  </a:lnTo>
                  <a:lnTo>
                    <a:pt x="9" y="11"/>
                  </a:lnTo>
                  <a:lnTo>
                    <a:pt x="7" y="20"/>
                  </a:lnTo>
                  <a:lnTo>
                    <a:pt x="2" y="28"/>
                  </a:lnTo>
                  <a:lnTo>
                    <a:pt x="0" y="33"/>
                  </a:lnTo>
                  <a:lnTo>
                    <a:pt x="7" y="40"/>
                  </a:lnTo>
                  <a:lnTo>
                    <a:pt x="11" y="33"/>
                  </a:lnTo>
                  <a:lnTo>
                    <a:pt x="16" y="22"/>
                  </a:lnTo>
                  <a:lnTo>
                    <a:pt x="18" y="13"/>
                  </a:lnTo>
                  <a:lnTo>
                    <a:pt x="21" y="5"/>
                  </a:lnTo>
                  <a:lnTo>
                    <a:pt x="16" y="11"/>
                  </a:lnTo>
                  <a:lnTo>
                    <a:pt x="21" y="5"/>
                  </a:lnTo>
                  <a:lnTo>
                    <a:pt x="19" y="2"/>
                  </a:lnTo>
                  <a:lnTo>
                    <a:pt x="16" y="1"/>
                  </a:lnTo>
                  <a:lnTo>
                    <a:pt x="13" y="2"/>
                  </a:lnTo>
                  <a:lnTo>
                    <a:pt x="11" y="5"/>
                  </a:lnTo>
                  <a:lnTo>
                    <a:pt x="1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64" name="Freeform 1496"/>
            <p:cNvSpPr>
              <a:spLocks/>
            </p:cNvSpPr>
            <p:nvPr/>
          </p:nvSpPr>
          <p:spPr bwMode="auto">
            <a:xfrm>
              <a:off x="2887" y="3631"/>
              <a:ext cx="11" cy="5"/>
            </a:xfrm>
            <a:custGeom>
              <a:avLst/>
              <a:gdLst>
                <a:gd name="T0" fmla="*/ 23 w 33"/>
                <a:gd name="T1" fmla="*/ 9 h 17"/>
                <a:gd name="T2" fmla="*/ 28 w 33"/>
                <a:gd name="T3" fmla="*/ 5 h 17"/>
                <a:gd name="T4" fmla="*/ 23 w 33"/>
                <a:gd name="T5" fmla="*/ 5 h 17"/>
                <a:gd name="T6" fmla="*/ 16 w 33"/>
                <a:gd name="T7" fmla="*/ 3 h 17"/>
                <a:gd name="T8" fmla="*/ 7 w 33"/>
                <a:gd name="T9" fmla="*/ 2 h 17"/>
                <a:gd name="T10" fmla="*/ 0 w 33"/>
                <a:gd name="T11" fmla="*/ 0 h 17"/>
                <a:gd name="T12" fmla="*/ 0 w 33"/>
                <a:gd name="T13" fmla="*/ 11 h 17"/>
                <a:gd name="T14" fmla="*/ 7 w 33"/>
                <a:gd name="T15" fmla="*/ 11 h 17"/>
                <a:gd name="T16" fmla="*/ 14 w 33"/>
                <a:gd name="T17" fmla="*/ 12 h 17"/>
                <a:gd name="T18" fmla="*/ 21 w 33"/>
                <a:gd name="T19" fmla="*/ 14 h 17"/>
                <a:gd name="T20" fmla="*/ 28 w 33"/>
                <a:gd name="T21" fmla="*/ 17 h 17"/>
                <a:gd name="T22" fmla="*/ 32 w 33"/>
                <a:gd name="T23" fmla="*/ 13 h 17"/>
                <a:gd name="T24" fmla="*/ 28 w 33"/>
                <a:gd name="T25" fmla="*/ 17 h 17"/>
                <a:gd name="T26" fmla="*/ 31 w 33"/>
                <a:gd name="T27" fmla="*/ 14 h 17"/>
                <a:gd name="T28" fmla="*/ 33 w 33"/>
                <a:gd name="T29" fmla="*/ 11 h 17"/>
                <a:gd name="T30" fmla="*/ 31 w 33"/>
                <a:gd name="T31" fmla="*/ 8 h 17"/>
                <a:gd name="T32" fmla="*/ 28 w 33"/>
                <a:gd name="T33" fmla="*/ 5 h 17"/>
                <a:gd name="T34" fmla="*/ 23 w 33"/>
                <a:gd name="T35"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17">
                  <a:moveTo>
                    <a:pt x="23" y="9"/>
                  </a:moveTo>
                  <a:lnTo>
                    <a:pt x="28" y="5"/>
                  </a:lnTo>
                  <a:lnTo>
                    <a:pt x="23" y="5"/>
                  </a:lnTo>
                  <a:lnTo>
                    <a:pt x="16" y="3"/>
                  </a:lnTo>
                  <a:lnTo>
                    <a:pt x="7" y="2"/>
                  </a:lnTo>
                  <a:lnTo>
                    <a:pt x="0" y="0"/>
                  </a:lnTo>
                  <a:lnTo>
                    <a:pt x="0" y="11"/>
                  </a:lnTo>
                  <a:lnTo>
                    <a:pt x="7" y="11"/>
                  </a:lnTo>
                  <a:lnTo>
                    <a:pt x="14" y="12"/>
                  </a:lnTo>
                  <a:lnTo>
                    <a:pt x="21" y="14"/>
                  </a:lnTo>
                  <a:lnTo>
                    <a:pt x="28" y="17"/>
                  </a:lnTo>
                  <a:lnTo>
                    <a:pt x="32" y="13"/>
                  </a:lnTo>
                  <a:lnTo>
                    <a:pt x="28" y="17"/>
                  </a:lnTo>
                  <a:lnTo>
                    <a:pt x="31" y="14"/>
                  </a:lnTo>
                  <a:lnTo>
                    <a:pt x="33" y="11"/>
                  </a:lnTo>
                  <a:lnTo>
                    <a:pt x="31" y="8"/>
                  </a:lnTo>
                  <a:lnTo>
                    <a:pt x="28" y="5"/>
                  </a:lnTo>
                  <a:lnTo>
                    <a:pt x="23"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65" name="Freeform 1497"/>
            <p:cNvSpPr>
              <a:spLocks/>
            </p:cNvSpPr>
            <p:nvPr/>
          </p:nvSpPr>
          <p:spPr bwMode="auto">
            <a:xfrm>
              <a:off x="2894" y="3628"/>
              <a:ext cx="7" cy="7"/>
            </a:xfrm>
            <a:custGeom>
              <a:avLst/>
              <a:gdLst>
                <a:gd name="T0" fmla="*/ 21 w 21"/>
                <a:gd name="T1" fmla="*/ 0 h 21"/>
                <a:gd name="T2" fmla="*/ 21 w 21"/>
                <a:gd name="T3" fmla="*/ 0 h 21"/>
                <a:gd name="T4" fmla="*/ 15 w 21"/>
                <a:gd name="T5" fmla="*/ 2 h 21"/>
                <a:gd name="T6" fmla="*/ 9 w 21"/>
                <a:gd name="T7" fmla="*/ 5 h 21"/>
                <a:gd name="T8" fmla="*/ 6 w 21"/>
                <a:gd name="T9" fmla="*/ 10 h 21"/>
                <a:gd name="T10" fmla="*/ 0 w 21"/>
                <a:gd name="T11" fmla="*/ 17 h 21"/>
                <a:gd name="T12" fmla="*/ 9 w 21"/>
                <a:gd name="T13" fmla="*/ 21 h 21"/>
                <a:gd name="T14" fmla="*/ 13 w 21"/>
                <a:gd name="T15" fmla="*/ 17 h 21"/>
                <a:gd name="T16" fmla="*/ 16 w 21"/>
                <a:gd name="T17" fmla="*/ 12 h 21"/>
                <a:gd name="T18" fmla="*/ 17 w 21"/>
                <a:gd name="T19" fmla="*/ 11 h 21"/>
                <a:gd name="T20" fmla="*/ 21 w 21"/>
                <a:gd name="T21" fmla="*/ 11 h 21"/>
                <a:gd name="T22" fmla="*/ 21 w 21"/>
                <a:gd name="T23" fmla="*/ 11 h 21"/>
                <a:gd name="T24" fmla="*/ 21 w 21"/>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21">
                  <a:moveTo>
                    <a:pt x="21" y="0"/>
                  </a:moveTo>
                  <a:lnTo>
                    <a:pt x="21" y="0"/>
                  </a:lnTo>
                  <a:lnTo>
                    <a:pt x="15" y="2"/>
                  </a:lnTo>
                  <a:lnTo>
                    <a:pt x="9" y="5"/>
                  </a:lnTo>
                  <a:lnTo>
                    <a:pt x="6" y="10"/>
                  </a:lnTo>
                  <a:lnTo>
                    <a:pt x="0" y="17"/>
                  </a:lnTo>
                  <a:lnTo>
                    <a:pt x="9" y="21"/>
                  </a:lnTo>
                  <a:lnTo>
                    <a:pt x="13" y="17"/>
                  </a:lnTo>
                  <a:lnTo>
                    <a:pt x="16" y="12"/>
                  </a:lnTo>
                  <a:lnTo>
                    <a:pt x="17" y="11"/>
                  </a:lnTo>
                  <a:lnTo>
                    <a:pt x="21" y="11"/>
                  </a:lnTo>
                  <a:lnTo>
                    <a:pt x="21" y="11"/>
                  </a:lnTo>
                  <a:lnTo>
                    <a:pt x="2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66" name="Freeform 1498"/>
            <p:cNvSpPr>
              <a:spLocks/>
            </p:cNvSpPr>
            <p:nvPr/>
          </p:nvSpPr>
          <p:spPr bwMode="auto">
            <a:xfrm>
              <a:off x="2901" y="3628"/>
              <a:ext cx="13" cy="7"/>
            </a:xfrm>
            <a:custGeom>
              <a:avLst/>
              <a:gdLst>
                <a:gd name="T0" fmla="*/ 30 w 38"/>
                <a:gd name="T1" fmla="*/ 13 h 21"/>
                <a:gd name="T2" fmla="*/ 37 w 38"/>
                <a:gd name="T3" fmla="*/ 13 h 21"/>
                <a:gd name="T4" fmla="*/ 34 w 38"/>
                <a:gd name="T5" fmla="*/ 10 h 21"/>
                <a:gd name="T6" fmla="*/ 28 w 38"/>
                <a:gd name="T7" fmla="*/ 8 h 21"/>
                <a:gd name="T8" fmla="*/ 24 w 38"/>
                <a:gd name="T9" fmla="*/ 6 h 21"/>
                <a:gd name="T10" fmla="*/ 19 w 38"/>
                <a:gd name="T11" fmla="*/ 4 h 21"/>
                <a:gd name="T12" fmla="*/ 13 w 38"/>
                <a:gd name="T13" fmla="*/ 3 h 21"/>
                <a:gd name="T14" fmla="*/ 9 w 38"/>
                <a:gd name="T15" fmla="*/ 2 h 21"/>
                <a:gd name="T16" fmla="*/ 3 w 38"/>
                <a:gd name="T17" fmla="*/ 1 h 21"/>
                <a:gd name="T18" fmla="*/ 0 w 38"/>
                <a:gd name="T19" fmla="*/ 0 h 21"/>
                <a:gd name="T20" fmla="*/ 0 w 38"/>
                <a:gd name="T21" fmla="*/ 11 h 21"/>
                <a:gd name="T22" fmla="*/ 3 w 38"/>
                <a:gd name="T23" fmla="*/ 10 h 21"/>
                <a:gd name="T24" fmla="*/ 6 w 38"/>
                <a:gd name="T25" fmla="*/ 11 h 21"/>
                <a:gd name="T26" fmla="*/ 11 w 38"/>
                <a:gd name="T27" fmla="*/ 12 h 21"/>
                <a:gd name="T28" fmla="*/ 17 w 38"/>
                <a:gd name="T29" fmla="*/ 13 h 21"/>
                <a:gd name="T30" fmla="*/ 21 w 38"/>
                <a:gd name="T31" fmla="*/ 16 h 21"/>
                <a:gd name="T32" fmla="*/ 26 w 38"/>
                <a:gd name="T33" fmla="*/ 17 h 21"/>
                <a:gd name="T34" fmla="*/ 29 w 38"/>
                <a:gd name="T35" fmla="*/ 19 h 21"/>
                <a:gd name="T36" fmla="*/ 30 w 38"/>
                <a:gd name="T37" fmla="*/ 20 h 21"/>
                <a:gd name="T38" fmla="*/ 37 w 38"/>
                <a:gd name="T39" fmla="*/ 20 h 21"/>
                <a:gd name="T40" fmla="*/ 30 w 38"/>
                <a:gd name="T41" fmla="*/ 20 h 21"/>
                <a:gd name="T42" fmla="*/ 34 w 38"/>
                <a:gd name="T43" fmla="*/ 21 h 21"/>
                <a:gd name="T44" fmla="*/ 37 w 38"/>
                <a:gd name="T45" fmla="*/ 20 h 21"/>
                <a:gd name="T46" fmla="*/ 38 w 38"/>
                <a:gd name="T47" fmla="*/ 17 h 21"/>
                <a:gd name="T48" fmla="*/ 37 w 38"/>
                <a:gd name="T49" fmla="*/ 13 h 21"/>
                <a:gd name="T50" fmla="*/ 30 w 38"/>
                <a:gd name="T51" fmla="*/ 1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8" h="21">
                  <a:moveTo>
                    <a:pt x="30" y="13"/>
                  </a:moveTo>
                  <a:lnTo>
                    <a:pt x="37" y="13"/>
                  </a:lnTo>
                  <a:lnTo>
                    <a:pt x="34" y="10"/>
                  </a:lnTo>
                  <a:lnTo>
                    <a:pt x="28" y="8"/>
                  </a:lnTo>
                  <a:lnTo>
                    <a:pt x="24" y="6"/>
                  </a:lnTo>
                  <a:lnTo>
                    <a:pt x="19" y="4"/>
                  </a:lnTo>
                  <a:lnTo>
                    <a:pt x="13" y="3"/>
                  </a:lnTo>
                  <a:lnTo>
                    <a:pt x="9" y="2"/>
                  </a:lnTo>
                  <a:lnTo>
                    <a:pt x="3" y="1"/>
                  </a:lnTo>
                  <a:lnTo>
                    <a:pt x="0" y="0"/>
                  </a:lnTo>
                  <a:lnTo>
                    <a:pt x="0" y="11"/>
                  </a:lnTo>
                  <a:lnTo>
                    <a:pt x="3" y="10"/>
                  </a:lnTo>
                  <a:lnTo>
                    <a:pt x="6" y="11"/>
                  </a:lnTo>
                  <a:lnTo>
                    <a:pt x="11" y="12"/>
                  </a:lnTo>
                  <a:lnTo>
                    <a:pt x="17" y="13"/>
                  </a:lnTo>
                  <a:lnTo>
                    <a:pt x="21" y="16"/>
                  </a:lnTo>
                  <a:lnTo>
                    <a:pt x="26" y="17"/>
                  </a:lnTo>
                  <a:lnTo>
                    <a:pt x="29" y="19"/>
                  </a:lnTo>
                  <a:lnTo>
                    <a:pt x="30" y="20"/>
                  </a:lnTo>
                  <a:lnTo>
                    <a:pt x="37" y="20"/>
                  </a:lnTo>
                  <a:lnTo>
                    <a:pt x="30" y="20"/>
                  </a:lnTo>
                  <a:lnTo>
                    <a:pt x="34" y="21"/>
                  </a:lnTo>
                  <a:lnTo>
                    <a:pt x="37" y="20"/>
                  </a:lnTo>
                  <a:lnTo>
                    <a:pt x="38" y="17"/>
                  </a:lnTo>
                  <a:lnTo>
                    <a:pt x="37" y="13"/>
                  </a:lnTo>
                  <a:lnTo>
                    <a:pt x="30"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67" name="Freeform 1499"/>
            <p:cNvSpPr>
              <a:spLocks/>
            </p:cNvSpPr>
            <p:nvPr/>
          </p:nvSpPr>
          <p:spPr bwMode="auto">
            <a:xfrm>
              <a:off x="2911" y="3630"/>
              <a:ext cx="17" cy="5"/>
            </a:xfrm>
            <a:custGeom>
              <a:avLst/>
              <a:gdLst>
                <a:gd name="T0" fmla="*/ 49 w 49"/>
                <a:gd name="T1" fmla="*/ 6 h 15"/>
                <a:gd name="T2" fmla="*/ 49 w 49"/>
                <a:gd name="T3" fmla="*/ 6 h 15"/>
                <a:gd name="T4" fmla="*/ 43 w 49"/>
                <a:gd name="T5" fmla="*/ 5 h 15"/>
                <a:gd name="T6" fmla="*/ 37 w 49"/>
                <a:gd name="T7" fmla="*/ 3 h 15"/>
                <a:gd name="T8" fmla="*/ 30 w 49"/>
                <a:gd name="T9" fmla="*/ 3 h 15"/>
                <a:gd name="T10" fmla="*/ 24 w 49"/>
                <a:gd name="T11" fmla="*/ 0 h 15"/>
                <a:gd name="T12" fmla="*/ 19 w 49"/>
                <a:gd name="T13" fmla="*/ 3 h 15"/>
                <a:gd name="T14" fmla="*/ 12 w 49"/>
                <a:gd name="T15" fmla="*/ 3 h 15"/>
                <a:gd name="T16" fmla="*/ 6 w 49"/>
                <a:gd name="T17" fmla="*/ 5 h 15"/>
                <a:gd name="T18" fmla="*/ 0 w 49"/>
                <a:gd name="T19" fmla="*/ 8 h 15"/>
                <a:gd name="T20" fmla="*/ 7 w 49"/>
                <a:gd name="T21" fmla="*/ 15 h 15"/>
                <a:gd name="T22" fmla="*/ 11 w 49"/>
                <a:gd name="T23" fmla="*/ 14 h 15"/>
                <a:gd name="T24" fmla="*/ 14 w 49"/>
                <a:gd name="T25" fmla="*/ 12 h 15"/>
                <a:gd name="T26" fmla="*/ 19 w 49"/>
                <a:gd name="T27" fmla="*/ 12 h 15"/>
                <a:gd name="T28" fmla="*/ 24 w 49"/>
                <a:gd name="T29" fmla="*/ 12 h 15"/>
                <a:gd name="T30" fmla="*/ 30 w 49"/>
                <a:gd name="T31" fmla="*/ 12 h 15"/>
                <a:gd name="T32" fmla="*/ 37 w 49"/>
                <a:gd name="T33" fmla="*/ 12 h 15"/>
                <a:gd name="T34" fmla="*/ 41 w 49"/>
                <a:gd name="T35" fmla="*/ 14 h 15"/>
                <a:gd name="T36" fmla="*/ 44 w 49"/>
                <a:gd name="T37" fmla="*/ 15 h 15"/>
                <a:gd name="T38" fmla="*/ 44 w 49"/>
                <a:gd name="T39" fmla="*/ 15 h 15"/>
                <a:gd name="T40" fmla="*/ 49 w 49"/>
                <a:gd name="T41"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5">
                  <a:moveTo>
                    <a:pt x="49" y="6"/>
                  </a:moveTo>
                  <a:lnTo>
                    <a:pt x="49" y="6"/>
                  </a:lnTo>
                  <a:lnTo>
                    <a:pt x="43" y="5"/>
                  </a:lnTo>
                  <a:lnTo>
                    <a:pt x="37" y="3"/>
                  </a:lnTo>
                  <a:lnTo>
                    <a:pt x="30" y="3"/>
                  </a:lnTo>
                  <a:lnTo>
                    <a:pt x="24" y="0"/>
                  </a:lnTo>
                  <a:lnTo>
                    <a:pt x="19" y="3"/>
                  </a:lnTo>
                  <a:lnTo>
                    <a:pt x="12" y="3"/>
                  </a:lnTo>
                  <a:lnTo>
                    <a:pt x="6" y="5"/>
                  </a:lnTo>
                  <a:lnTo>
                    <a:pt x="0" y="8"/>
                  </a:lnTo>
                  <a:lnTo>
                    <a:pt x="7" y="15"/>
                  </a:lnTo>
                  <a:lnTo>
                    <a:pt x="11" y="14"/>
                  </a:lnTo>
                  <a:lnTo>
                    <a:pt x="14" y="12"/>
                  </a:lnTo>
                  <a:lnTo>
                    <a:pt x="19" y="12"/>
                  </a:lnTo>
                  <a:lnTo>
                    <a:pt x="24" y="12"/>
                  </a:lnTo>
                  <a:lnTo>
                    <a:pt x="30" y="12"/>
                  </a:lnTo>
                  <a:lnTo>
                    <a:pt x="37" y="12"/>
                  </a:lnTo>
                  <a:lnTo>
                    <a:pt x="41" y="14"/>
                  </a:lnTo>
                  <a:lnTo>
                    <a:pt x="44" y="15"/>
                  </a:lnTo>
                  <a:lnTo>
                    <a:pt x="44" y="15"/>
                  </a:lnTo>
                  <a:lnTo>
                    <a:pt x="4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68" name="Freeform 1500"/>
            <p:cNvSpPr>
              <a:spLocks/>
            </p:cNvSpPr>
            <p:nvPr/>
          </p:nvSpPr>
          <p:spPr bwMode="auto">
            <a:xfrm>
              <a:off x="2926" y="3632"/>
              <a:ext cx="7" cy="10"/>
            </a:xfrm>
            <a:custGeom>
              <a:avLst/>
              <a:gdLst>
                <a:gd name="T0" fmla="*/ 15 w 21"/>
                <a:gd name="T1" fmla="*/ 30 h 30"/>
                <a:gd name="T2" fmla="*/ 21 w 21"/>
                <a:gd name="T3" fmla="*/ 24 h 30"/>
                <a:gd name="T4" fmla="*/ 18 w 21"/>
                <a:gd name="T5" fmla="*/ 17 h 30"/>
                <a:gd name="T6" fmla="*/ 17 w 21"/>
                <a:gd name="T7" fmla="*/ 11 h 30"/>
                <a:gd name="T8" fmla="*/ 11 w 21"/>
                <a:gd name="T9" fmla="*/ 5 h 30"/>
                <a:gd name="T10" fmla="*/ 5 w 21"/>
                <a:gd name="T11" fmla="*/ 0 h 30"/>
                <a:gd name="T12" fmla="*/ 0 w 21"/>
                <a:gd name="T13" fmla="*/ 9 h 30"/>
                <a:gd name="T14" fmla="*/ 5 w 21"/>
                <a:gd name="T15" fmla="*/ 11 h 30"/>
                <a:gd name="T16" fmla="*/ 8 w 21"/>
                <a:gd name="T17" fmla="*/ 16 h 30"/>
                <a:gd name="T18" fmla="*/ 9 w 21"/>
                <a:gd name="T19" fmla="*/ 19 h 30"/>
                <a:gd name="T20" fmla="*/ 9 w 21"/>
                <a:gd name="T21" fmla="*/ 24 h 30"/>
                <a:gd name="T22" fmla="*/ 15 w 21"/>
                <a:gd name="T23" fmla="*/ 18 h 30"/>
                <a:gd name="T24" fmla="*/ 9 w 21"/>
                <a:gd name="T25" fmla="*/ 24 h 30"/>
                <a:gd name="T26" fmla="*/ 11 w 21"/>
                <a:gd name="T27" fmla="*/ 27 h 30"/>
                <a:gd name="T28" fmla="*/ 15 w 21"/>
                <a:gd name="T29" fmla="*/ 29 h 30"/>
                <a:gd name="T30" fmla="*/ 18 w 21"/>
                <a:gd name="T31" fmla="*/ 27 h 30"/>
                <a:gd name="T32" fmla="*/ 21 w 21"/>
                <a:gd name="T33" fmla="*/ 24 h 30"/>
                <a:gd name="T34" fmla="*/ 15 w 21"/>
                <a:gd name="T35"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30">
                  <a:moveTo>
                    <a:pt x="15" y="30"/>
                  </a:moveTo>
                  <a:lnTo>
                    <a:pt x="21" y="24"/>
                  </a:lnTo>
                  <a:lnTo>
                    <a:pt x="18" y="17"/>
                  </a:lnTo>
                  <a:lnTo>
                    <a:pt x="17" y="11"/>
                  </a:lnTo>
                  <a:lnTo>
                    <a:pt x="11" y="5"/>
                  </a:lnTo>
                  <a:lnTo>
                    <a:pt x="5" y="0"/>
                  </a:lnTo>
                  <a:lnTo>
                    <a:pt x="0" y="9"/>
                  </a:lnTo>
                  <a:lnTo>
                    <a:pt x="5" y="11"/>
                  </a:lnTo>
                  <a:lnTo>
                    <a:pt x="8" y="16"/>
                  </a:lnTo>
                  <a:lnTo>
                    <a:pt x="9" y="19"/>
                  </a:lnTo>
                  <a:lnTo>
                    <a:pt x="9" y="24"/>
                  </a:lnTo>
                  <a:lnTo>
                    <a:pt x="15" y="18"/>
                  </a:lnTo>
                  <a:lnTo>
                    <a:pt x="9" y="24"/>
                  </a:lnTo>
                  <a:lnTo>
                    <a:pt x="11" y="27"/>
                  </a:lnTo>
                  <a:lnTo>
                    <a:pt x="15" y="29"/>
                  </a:lnTo>
                  <a:lnTo>
                    <a:pt x="18" y="27"/>
                  </a:lnTo>
                  <a:lnTo>
                    <a:pt x="21" y="24"/>
                  </a:lnTo>
                  <a:lnTo>
                    <a:pt x="15"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69" name="Freeform 1501"/>
            <p:cNvSpPr>
              <a:spLocks/>
            </p:cNvSpPr>
            <p:nvPr/>
          </p:nvSpPr>
          <p:spPr bwMode="auto">
            <a:xfrm>
              <a:off x="2630" y="3699"/>
              <a:ext cx="111" cy="59"/>
            </a:xfrm>
            <a:custGeom>
              <a:avLst/>
              <a:gdLst>
                <a:gd name="T0" fmla="*/ 326 w 332"/>
                <a:gd name="T1" fmla="*/ 27 h 179"/>
                <a:gd name="T2" fmla="*/ 305 w 332"/>
                <a:gd name="T3" fmla="*/ 50 h 179"/>
                <a:gd name="T4" fmla="*/ 276 w 332"/>
                <a:gd name="T5" fmla="*/ 77 h 179"/>
                <a:gd name="T6" fmla="*/ 239 w 332"/>
                <a:gd name="T7" fmla="*/ 102 h 179"/>
                <a:gd name="T8" fmla="*/ 212 w 332"/>
                <a:gd name="T9" fmla="*/ 114 h 179"/>
                <a:gd name="T10" fmla="*/ 190 w 332"/>
                <a:gd name="T11" fmla="*/ 118 h 179"/>
                <a:gd name="T12" fmla="*/ 164 w 332"/>
                <a:gd name="T13" fmla="*/ 126 h 179"/>
                <a:gd name="T14" fmla="*/ 135 w 332"/>
                <a:gd name="T15" fmla="*/ 137 h 179"/>
                <a:gd name="T16" fmla="*/ 104 w 332"/>
                <a:gd name="T17" fmla="*/ 147 h 179"/>
                <a:gd name="T18" fmla="*/ 72 w 332"/>
                <a:gd name="T19" fmla="*/ 157 h 179"/>
                <a:gd name="T20" fmla="*/ 42 w 332"/>
                <a:gd name="T21" fmla="*/ 168 h 179"/>
                <a:gd name="T22" fmla="*/ 12 w 332"/>
                <a:gd name="T23" fmla="*/ 176 h 179"/>
                <a:gd name="T24" fmla="*/ 2 w 332"/>
                <a:gd name="T25" fmla="*/ 170 h 179"/>
                <a:gd name="T26" fmla="*/ 10 w 332"/>
                <a:gd name="T27" fmla="*/ 150 h 179"/>
                <a:gd name="T28" fmla="*/ 16 w 332"/>
                <a:gd name="T29" fmla="*/ 140 h 179"/>
                <a:gd name="T30" fmla="*/ 33 w 332"/>
                <a:gd name="T31" fmla="*/ 132 h 179"/>
                <a:gd name="T32" fmla="*/ 46 w 332"/>
                <a:gd name="T33" fmla="*/ 123 h 179"/>
                <a:gd name="T34" fmla="*/ 51 w 332"/>
                <a:gd name="T35" fmla="*/ 105 h 179"/>
                <a:gd name="T36" fmla="*/ 66 w 332"/>
                <a:gd name="T37" fmla="*/ 99 h 179"/>
                <a:gd name="T38" fmla="*/ 85 w 332"/>
                <a:gd name="T39" fmla="*/ 96 h 179"/>
                <a:gd name="T40" fmla="*/ 88 w 332"/>
                <a:gd name="T41" fmla="*/ 86 h 179"/>
                <a:gd name="T42" fmla="*/ 90 w 332"/>
                <a:gd name="T43" fmla="*/ 75 h 179"/>
                <a:gd name="T44" fmla="*/ 101 w 332"/>
                <a:gd name="T45" fmla="*/ 67 h 179"/>
                <a:gd name="T46" fmla="*/ 120 w 332"/>
                <a:gd name="T47" fmla="*/ 52 h 179"/>
                <a:gd name="T48" fmla="*/ 128 w 332"/>
                <a:gd name="T49" fmla="*/ 49 h 179"/>
                <a:gd name="T50" fmla="*/ 138 w 332"/>
                <a:gd name="T51" fmla="*/ 47 h 179"/>
                <a:gd name="T52" fmla="*/ 152 w 332"/>
                <a:gd name="T53" fmla="*/ 46 h 179"/>
                <a:gd name="T54" fmla="*/ 164 w 332"/>
                <a:gd name="T55" fmla="*/ 42 h 179"/>
                <a:gd name="T56" fmla="*/ 175 w 332"/>
                <a:gd name="T57" fmla="*/ 33 h 179"/>
                <a:gd name="T58" fmla="*/ 188 w 332"/>
                <a:gd name="T59" fmla="*/ 21 h 179"/>
                <a:gd name="T60" fmla="*/ 199 w 332"/>
                <a:gd name="T61" fmla="*/ 20 h 179"/>
                <a:gd name="T62" fmla="*/ 213 w 332"/>
                <a:gd name="T63" fmla="*/ 17 h 179"/>
                <a:gd name="T64" fmla="*/ 222 w 332"/>
                <a:gd name="T65" fmla="*/ 9 h 179"/>
                <a:gd name="T66" fmla="*/ 231 w 332"/>
                <a:gd name="T67" fmla="*/ 0 h 179"/>
                <a:gd name="T68" fmla="*/ 243 w 332"/>
                <a:gd name="T69" fmla="*/ 4 h 179"/>
                <a:gd name="T70" fmla="*/ 255 w 332"/>
                <a:gd name="T71" fmla="*/ 17 h 179"/>
                <a:gd name="T72" fmla="*/ 267 w 332"/>
                <a:gd name="T73" fmla="*/ 13 h 179"/>
                <a:gd name="T74" fmla="*/ 279 w 332"/>
                <a:gd name="T75" fmla="*/ 5 h 179"/>
                <a:gd name="T76" fmla="*/ 292 w 332"/>
                <a:gd name="T77" fmla="*/ 4 h 179"/>
                <a:gd name="T78" fmla="*/ 304 w 332"/>
                <a:gd name="T79" fmla="*/ 5 h 179"/>
                <a:gd name="T80" fmla="*/ 318 w 332"/>
                <a:gd name="T81" fmla="*/ 9 h 179"/>
                <a:gd name="T82" fmla="*/ 330 w 332"/>
                <a:gd name="T83" fmla="*/ 14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2" h="179">
                  <a:moveTo>
                    <a:pt x="332" y="18"/>
                  </a:moveTo>
                  <a:lnTo>
                    <a:pt x="326" y="27"/>
                  </a:lnTo>
                  <a:lnTo>
                    <a:pt x="318" y="37"/>
                  </a:lnTo>
                  <a:lnTo>
                    <a:pt x="305" y="50"/>
                  </a:lnTo>
                  <a:lnTo>
                    <a:pt x="292" y="63"/>
                  </a:lnTo>
                  <a:lnTo>
                    <a:pt x="276" y="77"/>
                  </a:lnTo>
                  <a:lnTo>
                    <a:pt x="257" y="91"/>
                  </a:lnTo>
                  <a:lnTo>
                    <a:pt x="239" y="102"/>
                  </a:lnTo>
                  <a:lnTo>
                    <a:pt x="220" y="113"/>
                  </a:lnTo>
                  <a:lnTo>
                    <a:pt x="212" y="114"/>
                  </a:lnTo>
                  <a:lnTo>
                    <a:pt x="201" y="116"/>
                  </a:lnTo>
                  <a:lnTo>
                    <a:pt x="190" y="118"/>
                  </a:lnTo>
                  <a:lnTo>
                    <a:pt x="177" y="122"/>
                  </a:lnTo>
                  <a:lnTo>
                    <a:pt x="164" y="126"/>
                  </a:lnTo>
                  <a:lnTo>
                    <a:pt x="150" y="131"/>
                  </a:lnTo>
                  <a:lnTo>
                    <a:pt x="135" y="137"/>
                  </a:lnTo>
                  <a:lnTo>
                    <a:pt x="120" y="141"/>
                  </a:lnTo>
                  <a:lnTo>
                    <a:pt x="104" y="147"/>
                  </a:lnTo>
                  <a:lnTo>
                    <a:pt x="88" y="153"/>
                  </a:lnTo>
                  <a:lnTo>
                    <a:pt x="72" y="157"/>
                  </a:lnTo>
                  <a:lnTo>
                    <a:pt x="57" y="163"/>
                  </a:lnTo>
                  <a:lnTo>
                    <a:pt x="42" y="168"/>
                  </a:lnTo>
                  <a:lnTo>
                    <a:pt x="27" y="172"/>
                  </a:lnTo>
                  <a:lnTo>
                    <a:pt x="12" y="176"/>
                  </a:lnTo>
                  <a:lnTo>
                    <a:pt x="0" y="179"/>
                  </a:lnTo>
                  <a:lnTo>
                    <a:pt x="2" y="170"/>
                  </a:lnTo>
                  <a:lnTo>
                    <a:pt x="7" y="160"/>
                  </a:lnTo>
                  <a:lnTo>
                    <a:pt x="10" y="150"/>
                  </a:lnTo>
                  <a:lnTo>
                    <a:pt x="12" y="144"/>
                  </a:lnTo>
                  <a:lnTo>
                    <a:pt x="16" y="140"/>
                  </a:lnTo>
                  <a:lnTo>
                    <a:pt x="23" y="137"/>
                  </a:lnTo>
                  <a:lnTo>
                    <a:pt x="33" y="132"/>
                  </a:lnTo>
                  <a:lnTo>
                    <a:pt x="42" y="128"/>
                  </a:lnTo>
                  <a:lnTo>
                    <a:pt x="46" y="123"/>
                  </a:lnTo>
                  <a:lnTo>
                    <a:pt x="49" y="114"/>
                  </a:lnTo>
                  <a:lnTo>
                    <a:pt x="51" y="105"/>
                  </a:lnTo>
                  <a:lnTo>
                    <a:pt x="56" y="100"/>
                  </a:lnTo>
                  <a:lnTo>
                    <a:pt x="66" y="99"/>
                  </a:lnTo>
                  <a:lnTo>
                    <a:pt x="78" y="98"/>
                  </a:lnTo>
                  <a:lnTo>
                    <a:pt x="85" y="96"/>
                  </a:lnTo>
                  <a:lnTo>
                    <a:pt x="88" y="92"/>
                  </a:lnTo>
                  <a:lnTo>
                    <a:pt x="88" y="86"/>
                  </a:lnTo>
                  <a:lnTo>
                    <a:pt x="88" y="81"/>
                  </a:lnTo>
                  <a:lnTo>
                    <a:pt x="90" y="75"/>
                  </a:lnTo>
                  <a:lnTo>
                    <a:pt x="94" y="71"/>
                  </a:lnTo>
                  <a:lnTo>
                    <a:pt x="101" y="67"/>
                  </a:lnTo>
                  <a:lnTo>
                    <a:pt x="110" y="59"/>
                  </a:lnTo>
                  <a:lnTo>
                    <a:pt x="120" y="52"/>
                  </a:lnTo>
                  <a:lnTo>
                    <a:pt x="126" y="49"/>
                  </a:lnTo>
                  <a:lnTo>
                    <a:pt x="128" y="49"/>
                  </a:lnTo>
                  <a:lnTo>
                    <a:pt x="133" y="49"/>
                  </a:lnTo>
                  <a:lnTo>
                    <a:pt x="138" y="47"/>
                  </a:lnTo>
                  <a:lnTo>
                    <a:pt x="145" y="47"/>
                  </a:lnTo>
                  <a:lnTo>
                    <a:pt x="152" y="46"/>
                  </a:lnTo>
                  <a:lnTo>
                    <a:pt x="158" y="44"/>
                  </a:lnTo>
                  <a:lnTo>
                    <a:pt x="164" y="42"/>
                  </a:lnTo>
                  <a:lnTo>
                    <a:pt x="168" y="39"/>
                  </a:lnTo>
                  <a:lnTo>
                    <a:pt x="175" y="33"/>
                  </a:lnTo>
                  <a:lnTo>
                    <a:pt x="181" y="26"/>
                  </a:lnTo>
                  <a:lnTo>
                    <a:pt x="188" y="21"/>
                  </a:lnTo>
                  <a:lnTo>
                    <a:pt x="193" y="20"/>
                  </a:lnTo>
                  <a:lnTo>
                    <a:pt x="199" y="20"/>
                  </a:lnTo>
                  <a:lnTo>
                    <a:pt x="206" y="19"/>
                  </a:lnTo>
                  <a:lnTo>
                    <a:pt x="213" y="17"/>
                  </a:lnTo>
                  <a:lnTo>
                    <a:pt x="217" y="13"/>
                  </a:lnTo>
                  <a:lnTo>
                    <a:pt x="222" y="9"/>
                  </a:lnTo>
                  <a:lnTo>
                    <a:pt x="227" y="4"/>
                  </a:lnTo>
                  <a:lnTo>
                    <a:pt x="231" y="0"/>
                  </a:lnTo>
                  <a:lnTo>
                    <a:pt x="237" y="0"/>
                  </a:lnTo>
                  <a:lnTo>
                    <a:pt x="243" y="4"/>
                  </a:lnTo>
                  <a:lnTo>
                    <a:pt x="249" y="11"/>
                  </a:lnTo>
                  <a:lnTo>
                    <a:pt x="255" y="17"/>
                  </a:lnTo>
                  <a:lnTo>
                    <a:pt x="261" y="18"/>
                  </a:lnTo>
                  <a:lnTo>
                    <a:pt x="267" y="13"/>
                  </a:lnTo>
                  <a:lnTo>
                    <a:pt x="272" y="9"/>
                  </a:lnTo>
                  <a:lnTo>
                    <a:pt x="279" y="5"/>
                  </a:lnTo>
                  <a:lnTo>
                    <a:pt x="287" y="4"/>
                  </a:lnTo>
                  <a:lnTo>
                    <a:pt x="292" y="4"/>
                  </a:lnTo>
                  <a:lnTo>
                    <a:pt x="297" y="4"/>
                  </a:lnTo>
                  <a:lnTo>
                    <a:pt x="304" y="5"/>
                  </a:lnTo>
                  <a:lnTo>
                    <a:pt x="311" y="6"/>
                  </a:lnTo>
                  <a:lnTo>
                    <a:pt x="318" y="9"/>
                  </a:lnTo>
                  <a:lnTo>
                    <a:pt x="325" y="11"/>
                  </a:lnTo>
                  <a:lnTo>
                    <a:pt x="330" y="14"/>
                  </a:lnTo>
                  <a:lnTo>
                    <a:pt x="332" y="18"/>
                  </a:lnTo>
                  <a:close/>
                </a:path>
              </a:pathLst>
            </a:custGeom>
            <a:solidFill>
              <a:srgbClr val="0066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70" name="Freeform 1502"/>
            <p:cNvSpPr>
              <a:spLocks/>
            </p:cNvSpPr>
            <p:nvPr/>
          </p:nvSpPr>
          <p:spPr bwMode="auto">
            <a:xfrm>
              <a:off x="2702" y="3704"/>
              <a:ext cx="40" cy="34"/>
            </a:xfrm>
            <a:custGeom>
              <a:avLst/>
              <a:gdLst>
                <a:gd name="T0" fmla="*/ 5 w 121"/>
                <a:gd name="T1" fmla="*/ 102 h 102"/>
                <a:gd name="T2" fmla="*/ 7 w 121"/>
                <a:gd name="T3" fmla="*/ 102 h 102"/>
                <a:gd name="T4" fmla="*/ 26 w 121"/>
                <a:gd name="T5" fmla="*/ 92 h 102"/>
                <a:gd name="T6" fmla="*/ 45 w 121"/>
                <a:gd name="T7" fmla="*/ 81 h 102"/>
                <a:gd name="T8" fmla="*/ 64 w 121"/>
                <a:gd name="T9" fmla="*/ 66 h 102"/>
                <a:gd name="T10" fmla="*/ 80 w 121"/>
                <a:gd name="T11" fmla="*/ 52 h 102"/>
                <a:gd name="T12" fmla="*/ 94 w 121"/>
                <a:gd name="T13" fmla="*/ 38 h 102"/>
                <a:gd name="T14" fmla="*/ 107 w 121"/>
                <a:gd name="T15" fmla="*/ 26 h 102"/>
                <a:gd name="T16" fmla="*/ 116 w 121"/>
                <a:gd name="T17" fmla="*/ 14 h 102"/>
                <a:gd name="T18" fmla="*/ 121 w 121"/>
                <a:gd name="T19" fmla="*/ 5 h 102"/>
                <a:gd name="T20" fmla="*/ 112 w 121"/>
                <a:gd name="T21" fmla="*/ 0 h 102"/>
                <a:gd name="T22" fmla="*/ 107 w 121"/>
                <a:gd name="T23" fmla="*/ 10 h 102"/>
                <a:gd name="T24" fmla="*/ 100 w 121"/>
                <a:gd name="T25" fmla="*/ 19 h 102"/>
                <a:gd name="T26" fmla="*/ 87 w 121"/>
                <a:gd name="T27" fmla="*/ 31 h 102"/>
                <a:gd name="T28" fmla="*/ 73 w 121"/>
                <a:gd name="T29" fmla="*/ 45 h 102"/>
                <a:gd name="T30" fmla="*/ 57 w 121"/>
                <a:gd name="T31" fmla="*/ 59 h 102"/>
                <a:gd name="T32" fmla="*/ 40 w 121"/>
                <a:gd name="T33" fmla="*/ 71 h 102"/>
                <a:gd name="T34" fmla="*/ 22 w 121"/>
                <a:gd name="T35" fmla="*/ 83 h 102"/>
                <a:gd name="T36" fmla="*/ 2 w 121"/>
                <a:gd name="T37" fmla="*/ 93 h 102"/>
                <a:gd name="T38" fmla="*/ 5 w 121"/>
                <a:gd name="T39" fmla="*/ 93 h 102"/>
                <a:gd name="T40" fmla="*/ 2 w 121"/>
                <a:gd name="T41" fmla="*/ 93 h 102"/>
                <a:gd name="T42" fmla="*/ 0 w 121"/>
                <a:gd name="T43" fmla="*/ 95 h 102"/>
                <a:gd name="T44" fmla="*/ 0 w 121"/>
                <a:gd name="T45" fmla="*/ 99 h 102"/>
                <a:gd name="T46" fmla="*/ 3 w 121"/>
                <a:gd name="T47" fmla="*/ 102 h 102"/>
                <a:gd name="T48" fmla="*/ 7 w 121"/>
                <a:gd name="T49" fmla="*/ 102 h 102"/>
                <a:gd name="T50" fmla="*/ 5 w 121"/>
                <a:gd name="T5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1" h="102">
                  <a:moveTo>
                    <a:pt x="5" y="102"/>
                  </a:moveTo>
                  <a:lnTo>
                    <a:pt x="7" y="102"/>
                  </a:lnTo>
                  <a:lnTo>
                    <a:pt x="26" y="92"/>
                  </a:lnTo>
                  <a:lnTo>
                    <a:pt x="45" y="81"/>
                  </a:lnTo>
                  <a:lnTo>
                    <a:pt x="64" y="66"/>
                  </a:lnTo>
                  <a:lnTo>
                    <a:pt x="80" y="52"/>
                  </a:lnTo>
                  <a:lnTo>
                    <a:pt x="94" y="38"/>
                  </a:lnTo>
                  <a:lnTo>
                    <a:pt x="107" y="26"/>
                  </a:lnTo>
                  <a:lnTo>
                    <a:pt x="116" y="14"/>
                  </a:lnTo>
                  <a:lnTo>
                    <a:pt x="121" y="5"/>
                  </a:lnTo>
                  <a:lnTo>
                    <a:pt x="112" y="0"/>
                  </a:lnTo>
                  <a:lnTo>
                    <a:pt x="107" y="10"/>
                  </a:lnTo>
                  <a:lnTo>
                    <a:pt x="100" y="19"/>
                  </a:lnTo>
                  <a:lnTo>
                    <a:pt x="87" y="31"/>
                  </a:lnTo>
                  <a:lnTo>
                    <a:pt x="73" y="45"/>
                  </a:lnTo>
                  <a:lnTo>
                    <a:pt x="57" y="59"/>
                  </a:lnTo>
                  <a:lnTo>
                    <a:pt x="40" y="71"/>
                  </a:lnTo>
                  <a:lnTo>
                    <a:pt x="22" y="83"/>
                  </a:lnTo>
                  <a:lnTo>
                    <a:pt x="2" y="93"/>
                  </a:lnTo>
                  <a:lnTo>
                    <a:pt x="5" y="93"/>
                  </a:lnTo>
                  <a:lnTo>
                    <a:pt x="2" y="93"/>
                  </a:lnTo>
                  <a:lnTo>
                    <a:pt x="0" y="95"/>
                  </a:lnTo>
                  <a:lnTo>
                    <a:pt x="0" y="99"/>
                  </a:lnTo>
                  <a:lnTo>
                    <a:pt x="3" y="102"/>
                  </a:lnTo>
                  <a:lnTo>
                    <a:pt x="7" y="102"/>
                  </a:lnTo>
                  <a:lnTo>
                    <a:pt x="5" y="10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71" name="Freeform 1503"/>
            <p:cNvSpPr>
              <a:spLocks/>
            </p:cNvSpPr>
            <p:nvPr/>
          </p:nvSpPr>
          <p:spPr bwMode="auto">
            <a:xfrm>
              <a:off x="2628" y="3735"/>
              <a:ext cx="76" cy="25"/>
            </a:xfrm>
            <a:custGeom>
              <a:avLst/>
              <a:gdLst>
                <a:gd name="T0" fmla="*/ 0 w 226"/>
                <a:gd name="T1" fmla="*/ 71 h 76"/>
                <a:gd name="T2" fmla="*/ 7 w 226"/>
                <a:gd name="T3" fmla="*/ 76 h 76"/>
                <a:gd name="T4" fmla="*/ 20 w 226"/>
                <a:gd name="T5" fmla="*/ 72 h 76"/>
                <a:gd name="T6" fmla="*/ 34 w 226"/>
                <a:gd name="T7" fmla="*/ 69 h 76"/>
                <a:gd name="T8" fmla="*/ 49 w 226"/>
                <a:gd name="T9" fmla="*/ 64 h 76"/>
                <a:gd name="T10" fmla="*/ 64 w 226"/>
                <a:gd name="T11" fmla="*/ 60 h 76"/>
                <a:gd name="T12" fmla="*/ 79 w 226"/>
                <a:gd name="T13" fmla="*/ 54 h 76"/>
                <a:gd name="T14" fmla="*/ 95 w 226"/>
                <a:gd name="T15" fmla="*/ 49 h 76"/>
                <a:gd name="T16" fmla="*/ 111 w 226"/>
                <a:gd name="T17" fmla="*/ 44 h 76"/>
                <a:gd name="T18" fmla="*/ 127 w 226"/>
                <a:gd name="T19" fmla="*/ 38 h 76"/>
                <a:gd name="T20" fmla="*/ 142 w 226"/>
                <a:gd name="T21" fmla="*/ 33 h 76"/>
                <a:gd name="T22" fmla="*/ 157 w 226"/>
                <a:gd name="T23" fmla="*/ 28 h 76"/>
                <a:gd name="T24" fmla="*/ 171 w 226"/>
                <a:gd name="T25" fmla="*/ 23 h 76"/>
                <a:gd name="T26" fmla="*/ 184 w 226"/>
                <a:gd name="T27" fmla="*/ 18 h 76"/>
                <a:gd name="T28" fmla="*/ 197 w 226"/>
                <a:gd name="T29" fmla="*/ 15 h 76"/>
                <a:gd name="T30" fmla="*/ 208 w 226"/>
                <a:gd name="T31" fmla="*/ 13 h 76"/>
                <a:gd name="T32" fmla="*/ 218 w 226"/>
                <a:gd name="T33" fmla="*/ 10 h 76"/>
                <a:gd name="T34" fmla="*/ 226 w 226"/>
                <a:gd name="T35" fmla="*/ 9 h 76"/>
                <a:gd name="T36" fmla="*/ 226 w 226"/>
                <a:gd name="T37" fmla="*/ 0 h 76"/>
                <a:gd name="T38" fmla="*/ 218 w 226"/>
                <a:gd name="T39" fmla="*/ 1 h 76"/>
                <a:gd name="T40" fmla="*/ 206 w 226"/>
                <a:gd name="T41" fmla="*/ 4 h 76"/>
                <a:gd name="T42" fmla="*/ 195 w 226"/>
                <a:gd name="T43" fmla="*/ 6 h 76"/>
                <a:gd name="T44" fmla="*/ 182 w 226"/>
                <a:gd name="T45" fmla="*/ 9 h 76"/>
                <a:gd name="T46" fmla="*/ 168 w 226"/>
                <a:gd name="T47" fmla="*/ 14 h 76"/>
                <a:gd name="T48" fmla="*/ 155 w 226"/>
                <a:gd name="T49" fmla="*/ 18 h 76"/>
                <a:gd name="T50" fmla="*/ 140 w 226"/>
                <a:gd name="T51" fmla="*/ 24 h 76"/>
                <a:gd name="T52" fmla="*/ 125 w 226"/>
                <a:gd name="T53" fmla="*/ 29 h 76"/>
                <a:gd name="T54" fmla="*/ 109 w 226"/>
                <a:gd name="T55" fmla="*/ 34 h 76"/>
                <a:gd name="T56" fmla="*/ 93 w 226"/>
                <a:gd name="T57" fmla="*/ 40 h 76"/>
                <a:gd name="T58" fmla="*/ 77 w 226"/>
                <a:gd name="T59" fmla="*/ 45 h 76"/>
                <a:gd name="T60" fmla="*/ 62 w 226"/>
                <a:gd name="T61" fmla="*/ 50 h 76"/>
                <a:gd name="T62" fmla="*/ 47 w 226"/>
                <a:gd name="T63" fmla="*/ 55 h 76"/>
                <a:gd name="T64" fmla="*/ 32 w 226"/>
                <a:gd name="T65" fmla="*/ 60 h 76"/>
                <a:gd name="T66" fmla="*/ 17 w 226"/>
                <a:gd name="T67" fmla="*/ 63 h 76"/>
                <a:gd name="T68" fmla="*/ 5 w 226"/>
                <a:gd name="T69" fmla="*/ 67 h 76"/>
                <a:gd name="T70" fmla="*/ 12 w 226"/>
                <a:gd name="T71" fmla="*/ 71 h 76"/>
                <a:gd name="T72" fmla="*/ 5 w 226"/>
                <a:gd name="T73" fmla="*/ 67 h 76"/>
                <a:gd name="T74" fmla="*/ 2 w 226"/>
                <a:gd name="T75" fmla="*/ 69 h 76"/>
                <a:gd name="T76" fmla="*/ 1 w 226"/>
                <a:gd name="T77" fmla="*/ 72 h 76"/>
                <a:gd name="T78" fmla="*/ 4 w 226"/>
                <a:gd name="T79" fmla="*/ 75 h 76"/>
                <a:gd name="T80" fmla="*/ 7 w 226"/>
                <a:gd name="T81" fmla="*/ 76 h 76"/>
                <a:gd name="T82" fmla="*/ 0 w 226"/>
                <a:gd name="T83" fmla="*/ 7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6" h="76">
                  <a:moveTo>
                    <a:pt x="0" y="71"/>
                  </a:moveTo>
                  <a:lnTo>
                    <a:pt x="7" y="76"/>
                  </a:lnTo>
                  <a:lnTo>
                    <a:pt x="20" y="72"/>
                  </a:lnTo>
                  <a:lnTo>
                    <a:pt x="34" y="69"/>
                  </a:lnTo>
                  <a:lnTo>
                    <a:pt x="49" y="64"/>
                  </a:lnTo>
                  <a:lnTo>
                    <a:pt x="64" y="60"/>
                  </a:lnTo>
                  <a:lnTo>
                    <a:pt x="79" y="54"/>
                  </a:lnTo>
                  <a:lnTo>
                    <a:pt x="95" y="49"/>
                  </a:lnTo>
                  <a:lnTo>
                    <a:pt x="111" y="44"/>
                  </a:lnTo>
                  <a:lnTo>
                    <a:pt x="127" y="38"/>
                  </a:lnTo>
                  <a:lnTo>
                    <a:pt x="142" y="33"/>
                  </a:lnTo>
                  <a:lnTo>
                    <a:pt x="157" y="28"/>
                  </a:lnTo>
                  <a:lnTo>
                    <a:pt x="171" y="23"/>
                  </a:lnTo>
                  <a:lnTo>
                    <a:pt x="184" y="18"/>
                  </a:lnTo>
                  <a:lnTo>
                    <a:pt x="197" y="15"/>
                  </a:lnTo>
                  <a:lnTo>
                    <a:pt x="208" y="13"/>
                  </a:lnTo>
                  <a:lnTo>
                    <a:pt x="218" y="10"/>
                  </a:lnTo>
                  <a:lnTo>
                    <a:pt x="226" y="9"/>
                  </a:lnTo>
                  <a:lnTo>
                    <a:pt x="226" y="0"/>
                  </a:lnTo>
                  <a:lnTo>
                    <a:pt x="218" y="1"/>
                  </a:lnTo>
                  <a:lnTo>
                    <a:pt x="206" y="4"/>
                  </a:lnTo>
                  <a:lnTo>
                    <a:pt x="195" y="6"/>
                  </a:lnTo>
                  <a:lnTo>
                    <a:pt x="182" y="9"/>
                  </a:lnTo>
                  <a:lnTo>
                    <a:pt x="168" y="14"/>
                  </a:lnTo>
                  <a:lnTo>
                    <a:pt x="155" y="18"/>
                  </a:lnTo>
                  <a:lnTo>
                    <a:pt x="140" y="24"/>
                  </a:lnTo>
                  <a:lnTo>
                    <a:pt x="125" y="29"/>
                  </a:lnTo>
                  <a:lnTo>
                    <a:pt x="109" y="34"/>
                  </a:lnTo>
                  <a:lnTo>
                    <a:pt x="93" y="40"/>
                  </a:lnTo>
                  <a:lnTo>
                    <a:pt x="77" y="45"/>
                  </a:lnTo>
                  <a:lnTo>
                    <a:pt x="62" y="50"/>
                  </a:lnTo>
                  <a:lnTo>
                    <a:pt x="47" y="55"/>
                  </a:lnTo>
                  <a:lnTo>
                    <a:pt x="32" y="60"/>
                  </a:lnTo>
                  <a:lnTo>
                    <a:pt x="17" y="63"/>
                  </a:lnTo>
                  <a:lnTo>
                    <a:pt x="5" y="67"/>
                  </a:lnTo>
                  <a:lnTo>
                    <a:pt x="12" y="71"/>
                  </a:lnTo>
                  <a:lnTo>
                    <a:pt x="5" y="67"/>
                  </a:lnTo>
                  <a:lnTo>
                    <a:pt x="2" y="69"/>
                  </a:lnTo>
                  <a:lnTo>
                    <a:pt x="1" y="72"/>
                  </a:lnTo>
                  <a:lnTo>
                    <a:pt x="4" y="75"/>
                  </a:lnTo>
                  <a:lnTo>
                    <a:pt x="7" y="76"/>
                  </a:lnTo>
                  <a:lnTo>
                    <a:pt x="0" y="7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72" name="Freeform 1504"/>
            <p:cNvSpPr>
              <a:spLocks/>
            </p:cNvSpPr>
            <p:nvPr/>
          </p:nvSpPr>
          <p:spPr bwMode="auto">
            <a:xfrm>
              <a:off x="2628" y="3747"/>
              <a:ext cx="8" cy="11"/>
            </a:xfrm>
            <a:custGeom>
              <a:avLst/>
              <a:gdLst>
                <a:gd name="T0" fmla="*/ 13 w 24"/>
                <a:gd name="T1" fmla="*/ 0 h 35"/>
                <a:gd name="T2" fmla="*/ 13 w 24"/>
                <a:gd name="T3" fmla="*/ 0 h 35"/>
                <a:gd name="T4" fmla="*/ 12 w 24"/>
                <a:gd name="T5" fmla="*/ 5 h 35"/>
                <a:gd name="T6" fmla="*/ 8 w 24"/>
                <a:gd name="T7" fmla="*/ 14 h 35"/>
                <a:gd name="T8" fmla="*/ 4 w 24"/>
                <a:gd name="T9" fmla="*/ 25 h 35"/>
                <a:gd name="T10" fmla="*/ 0 w 24"/>
                <a:gd name="T11" fmla="*/ 35 h 35"/>
                <a:gd name="T12" fmla="*/ 12 w 24"/>
                <a:gd name="T13" fmla="*/ 35 h 35"/>
                <a:gd name="T14" fmla="*/ 13 w 24"/>
                <a:gd name="T15" fmla="*/ 27 h 35"/>
                <a:gd name="T16" fmla="*/ 17 w 24"/>
                <a:gd name="T17" fmla="*/ 17 h 35"/>
                <a:gd name="T18" fmla="*/ 21 w 24"/>
                <a:gd name="T19" fmla="*/ 8 h 35"/>
                <a:gd name="T20" fmla="*/ 24 w 24"/>
                <a:gd name="T21" fmla="*/ 0 h 35"/>
                <a:gd name="T22" fmla="*/ 24 w 24"/>
                <a:gd name="T23" fmla="*/ 0 h 35"/>
                <a:gd name="T24" fmla="*/ 13 w 24"/>
                <a:gd name="T2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35">
                  <a:moveTo>
                    <a:pt x="13" y="0"/>
                  </a:moveTo>
                  <a:lnTo>
                    <a:pt x="13" y="0"/>
                  </a:lnTo>
                  <a:lnTo>
                    <a:pt x="12" y="5"/>
                  </a:lnTo>
                  <a:lnTo>
                    <a:pt x="8" y="14"/>
                  </a:lnTo>
                  <a:lnTo>
                    <a:pt x="4" y="25"/>
                  </a:lnTo>
                  <a:lnTo>
                    <a:pt x="0" y="35"/>
                  </a:lnTo>
                  <a:lnTo>
                    <a:pt x="12" y="35"/>
                  </a:lnTo>
                  <a:lnTo>
                    <a:pt x="13" y="27"/>
                  </a:lnTo>
                  <a:lnTo>
                    <a:pt x="17" y="17"/>
                  </a:lnTo>
                  <a:lnTo>
                    <a:pt x="21" y="8"/>
                  </a:lnTo>
                  <a:lnTo>
                    <a:pt x="24" y="0"/>
                  </a:lnTo>
                  <a:lnTo>
                    <a:pt x="24" y="0"/>
                  </a:lnTo>
                  <a:lnTo>
                    <a:pt x="1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73" name="Freeform 1505"/>
            <p:cNvSpPr>
              <a:spLocks/>
            </p:cNvSpPr>
            <p:nvPr/>
          </p:nvSpPr>
          <p:spPr bwMode="auto">
            <a:xfrm>
              <a:off x="2633" y="3739"/>
              <a:ext cx="13" cy="8"/>
            </a:xfrm>
            <a:custGeom>
              <a:avLst/>
              <a:gdLst>
                <a:gd name="T0" fmla="*/ 35 w 40"/>
                <a:gd name="T1" fmla="*/ 0 h 23"/>
                <a:gd name="T2" fmla="*/ 33 w 40"/>
                <a:gd name="T3" fmla="*/ 1 h 23"/>
                <a:gd name="T4" fmla="*/ 24 w 40"/>
                <a:gd name="T5" fmla="*/ 6 h 23"/>
                <a:gd name="T6" fmla="*/ 13 w 40"/>
                <a:gd name="T7" fmla="*/ 10 h 23"/>
                <a:gd name="T8" fmla="*/ 7 w 40"/>
                <a:gd name="T9" fmla="*/ 14 h 23"/>
                <a:gd name="T10" fmla="*/ 0 w 40"/>
                <a:gd name="T11" fmla="*/ 22 h 23"/>
                <a:gd name="T12" fmla="*/ 11 w 40"/>
                <a:gd name="T13" fmla="*/ 22 h 23"/>
                <a:gd name="T14" fmla="*/ 11 w 40"/>
                <a:gd name="T15" fmla="*/ 23 h 23"/>
                <a:gd name="T16" fmla="*/ 18 w 40"/>
                <a:gd name="T17" fmla="*/ 19 h 23"/>
                <a:gd name="T18" fmla="*/ 28 w 40"/>
                <a:gd name="T19" fmla="*/ 15 h 23"/>
                <a:gd name="T20" fmla="*/ 38 w 40"/>
                <a:gd name="T21" fmla="*/ 10 h 23"/>
                <a:gd name="T22" fmla="*/ 35 w 40"/>
                <a:gd name="T23" fmla="*/ 11 h 23"/>
                <a:gd name="T24" fmla="*/ 38 w 40"/>
                <a:gd name="T25" fmla="*/ 10 h 23"/>
                <a:gd name="T26" fmla="*/ 40 w 40"/>
                <a:gd name="T27" fmla="*/ 8 h 23"/>
                <a:gd name="T28" fmla="*/ 40 w 40"/>
                <a:gd name="T29" fmla="*/ 3 h 23"/>
                <a:gd name="T30" fmla="*/ 36 w 40"/>
                <a:gd name="T31" fmla="*/ 1 h 23"/>
                <a:gd name="T32" fmla="*/ 33 w 40"/>
                <a:gd name="T33" fmla="*/ 1 h 23"/>
                <a:gd name="T34" fmla="*/ 35 w 40"/>
                <a:gd name="T3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23">
                  <a:moveTo>
                    <a:pt x="35" y="0"/>
                  </a:moveTo>
                  <a:lnTo>
                    <a:pt x="33" y="1"/>
                  </a:lnTo>
                  <a:lnTo>
                    <a:pt x="24" y="6"/>
                  </a:lnTo>
                  <a:lnTo>
                    <a:pt x="13" y="10"/>
                  </a:lnTo>
                  <a:lnTo>
                    <a:pt x="7" y="14"/>
                  </a:lnTo>
                  <a:lnTo>
                    <a:pt x="0" y="22"/>
                  </a:lnTo>
                  <a:lnTo>
                    <a:pt x="11" y="22"/>
                  </a:lnTo>
                  <a:lnTo>
                    <a:pt x="11" y="23"/>
                  </a:lnTo>
                  <a:lnTo>
                    <a:pt x="18" y="19"/>
                  </a:lnTo>
                  <a:lnTo>
                    <a:pt x="28" y="15"/>
                  </a:lnTo>
                  <a:lnTo>
                    <a:pt x="38" y="10"/>
                  </a:lnTo>
                  <a:lnTo>
                    <a:pt x="35" y="11"/>
                  </a:lnTo>
                  <a:lnTo>
                    <a:pt x="38" y="10"/>
                  </a:lnTo>
                  <a:lnTo>
                    <a:pt x="40" y="8"/>
                  </a:lnTo>
                  <a:lnTo>
                    <a:pt x="40" y="3"/>
                  </a:lnTo>
                  <a:lnTo>
                    <a:pt x="36" y="1"/>
                  </a:lnTo>
                  <a:lnTo>
                    <a:pt x="33" y="1"/>
                  </a:lnTo>
                  <a:lnTo>
                    <a:pt x="3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74" name="Freeform 1506"/>
            <p:cNvSpPr>
              <a:spLocks/>
            </p:cNvSpPr>
            <p:nvPr/>
          </p:nvSpPr>
          <p:spPr bwMode="auto">
            <a:xfrm>
              <a:off x="2644" y="3731"/>
              <a:ext cx="5" cy="12"/>
            </a:xfrm>
            <a:custGeom>
              <a:avLst/>
              <a:gdLst>
                <a:gd name="T0" fmla="*/ 15 w 15"/>
                <a:gd name="T1" fmla="*/ 0 h 37"/>
                <a:gd name="T2" fmla="*/ 15 w 15"/>
                <a:gd name="T3" fmla="*/ 0 h 37"/>
                <a:gd name="T4" fmla="*/ 6 w 15"/>
                <a:gd name="T5" fmla="*/ 6 h 37"/>
                <a:gd name="T6" fmla="*/ 4 w 15"/>
                <a:gd name="T7" fmla="*/ 17 h 37"/>
                <a:gd name="T8" fmla="*/ 0 w 15"/>
                <a:gd name="T9" fmla="*/ 25 h 37"/>
                <a:gd name="T10" fmla="*/ 1 w 15"/>
                <a:gd name="T11" fmla="*/ 26 h 37"/>
                <a:gd name="T12" fmla="*/ 1 w 15"/>
                <a:gd name="T13" fmla="*/ 37 h 37"/>
                <a:gd name="T14" fmla="*/ 9 w 15"/>
                <a:gd name="T15" fmla="*/ 29 h 37"/>
                <a:gd name="T16" fmla="*/ 13 w 15"/>
                <a:gd name="T17" fmla="*/ 19 h 37"/>
                <a:gd name="T18" fmla="*/ 15 w 15"/>
                <a:gd name="T19" fmla="*/ 11 h 37"/>
                <a:gd name="T20" fmla="*/ 15 w 15"/>
                <a:gd name="T21" fmla="*/ 9 h 37"/>
                <a:gd name="T22" fmla="*/ 15 w 15"/>
                <a:gd name="T23" fmla="*/ 9 h 37"/>
                <a:gd name="T24" fmla="*/ 15 w 15"/>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7">
                  <a:moveTo>
                    <a:pt x="15" y="0"/>
                  </a:moveTo>
                  <a:lnTo>
                    <a:pt x="15" y="0"/>
                  </a:lnTo>
                  <a:lnTo>
                    <a:pt x="6" y="6"/>
                  </a:lnTo>
                  <a:lnTo>
                    <a:pt x="4" y="17"/>
                  </a:lnTo>
                  <a:lnTo>
                    <a:pt x="0" y="25"/>
                  </a:lnTo>
                  <a:lnTo>
                    <a:pt x="1" y="26"/>
                  </a:lnTo>
                  <a:lnTo>
                    <a:pt x="1" y="37"/>
                  </a:lnTo>
                  <a:lnTo>
                    <a:pt x="9" y="29"/>
                  </a:lnTo>
                  <a:lnTo>
                    <a:pt x="13" y="19"/>
                  </a:lnTo>
                  <a:lnTo>
                    <a:pt x="15" y="11"/>
                  </a:lnTo>
                  <a:lnTo>
                    <a:pt x="15" y="9"/>
                  </a:lnTo>
                  <a:lnTo>
                    <a:pt x="15" y="9"/>
                  </a:lnTo>
                  <a:lnTo>
                    <a:pt x="1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75" name="Freeform 1507"/>
            <p:cNvSpPr>
              <a:spLocks/>
            </p:cNvSpPr>
            <p:nvPr/>
          </p:nvSpPr>
          <p:spPr bwMode="auto">
            <a:xfrm>
              <a:off x="2649" y="3729"/>
              <a:ext cx="13" cy="5"/>
            </a:xfrm>
            <a:custGeom>
              <a:avLst/>
              <a:gdLst>
                <a:gd name="T0" fmla="*/ 26 w 38"/>
                <a:gd name="T1" fmla="*/ 1 h 14"/>
                <a:gd name="T2" fmla="*/ 26 w 38"/>
                <a:gd name="T3" fmla="*/ 1 h 14"/>
                <a:gd name="T4" fmla="*/ 26 w 38"/>
                <a:gd name="T5" fmla="*/ 0 h 14"/>
                <a:gd name="T6" fmla="*/ 22 w 38"/>
                <a:gd name="T7" fmla="*/ 2 h 14"/>
                <a:gd name="T8" fmla="*/ 10 w 38"/>
                <a:gd name="T9" fmla="*/ 3 h 14"/>
                <a:gd name="T10" fmla="*/ 0 w 38"/>
                <a:gd name="T11" fmla="*/ 5 h 14"/>
                <a:gd name="T12" fmla="*/ 0 w 38"/>
                <a:gd name="T13" fmla="*/ 14 h 14"/>
                <a:gd name="T14" fmla="*/ 10 w 38"/>
                <a:gd name="T15" fmla="*/ 13 h 14"/>
                <a:gd name="T16" fmla="*/ 22 w 38"/>
                <a:gd name="T17" fmla="*/ 11 h 14"/>
                <a:gd name="T18" fmla="*/ 31 w 38"/>
                <a:gd name="T19" fmla="*/ 9 h 14"/>
                <a:gd name="T20" fmla="*/ 38 w 38"/>
                <a:gd name="T21" fmla="*/ 1 h 14"/>
                <a:gd name="T22" fmla="*/ 38 w 38"/>
                <a:gd name="T23" fmla="*/ 1 h 14"/>
                <a:gd name="T24" fmla="*/ 26 w 38"/>
                <a:gd name="T25"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14">
                  <a:moveTo>
                    <a:pt x="26" y="1"/>
                  </a:moveTo>
                  <a:lnTo>
                    <a:pt x="26" y="1"/>
                  </a:lnTo>
                  <a:lnTo>
                    <a:pt x="26" y="0"/>
                  </a:lnTo>
                  <a:lnTo>
                    <a:pt x="22" y="2"/>
                  </a:lnTo>
                  <a:lnTo>
                    <a:pt x="10" y="3"/>
                  </a:lnTo>
                  <a:lnTo>
                    <a:pt x="0" y="5"/>
                  </a:lnTo>
                  <a:lnTo>
                    <a:pt x="0" y="14"/>
                  </a:lnTo>
                  <a:lnTo>
                    <a:pt x="10" y="13"/>
                  </a:lnTo>
                  <a:lnTo>
                    <a:pt x="22" y="11"/>
                  </a:lnTo>
                  <a:lnTo>
                    <a:pt x="31" y="9"/>
                  </a:lnTo>
                  <a:lnTo>
                    <a:pt x="38" y="1"/>
                  </a:lnTo>
                  <a:lnTo>
                    <a:pt x="38" y="1"/>
                  </a:lnTo>
                  <a:lnTo>
                    <a:pt x="26"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76" name="Freeform 1508"/>
            <p:cNvSpPr>
              <a:spLocks/>
            </p:cNvSpPr>
            <p:nvPr/>
          </p:nvSpPr>
          <p:spPr bwMode="auto">
            <a:xfrm>
              <a:off x="2658" y="3721"/>
              <a:ext cx="4" cy="8"/>
            </a:xfrm>
            <a:custGeom>
              <a:avLst/>
              <a:gdLst>
                <a:gd name="T0" fmla="*/ 9 w 14"/>
                <a:gd name="T1" fmla="*/ 0 h 25"/>
                <a:gd name="T2" fmla="*/ 9 w 14"/>
                <a:gd name="T3" fmla="*/ 0 h 25"/>
                <a:gd name="T4" fmla="*/ 4 w 14"/>
                <a:gd name="T5" fmla="*/ 6 h 25"/>
                <a:gd name="T6" fmla="*/ 1 w 14"/>
                <a:gd name="T7" fmla="*/ 14 h 25"/>
                <a:gd name="T8" fmla="*/ 0 w 14"/>
                <a:gd name="T9" fmla="*/ 19 h 25"/>
                <a:gd name="T10" fmla="*/ 0 w 14"/>
                <a:gd name="T11" fmla="*/ 25 h 25"/>
                <a:gd name="T12" fmla="*/ 12 w 14"/>
                <a:gd name="T13" fmla="*/ 25 h 25"/>
                <a:gd name="T14" fmla="*/ 12 w 14"/>
                <a:gd name="T15" fmla="*/ 19 h 25"/>
                <a:gd name="T16" fmla="*/ 11 w 14"/>
                <a:gd name="T17" fmla="*/ 14 h 25"/>
                <a:gd name="T18" fmla="*/ 13 w 14"/>
                <a:gd name="T19" fmla="*/ 10 h 25"/>
                <a:gd name="T20" fmla="*/ 14 w 14"/>
                <a:gd name="T21" fmla="*/ 9 h 25"/>
                <a:gd name="T22" fmla="*/ 14 w 14"/>
                <a:gd name="T23" fmla="*/ 9 h 25"/>
                <a:gd name="T24" fmla="*/ 9 w 14"/>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25">
                  <a:moveTo>
                    <a:pt x="9" y="0"/>
                  </a:moveTo>
                  <a:lnTo>
                    <a:pt x="9" y="0"/>
                  </a:lnTo>
                  <a:lnTo>
                    <a:pt x="4" y="6"/>
                  </a:lnTo>
                  <a:lnTo>
                    <a:pt x="1" y="14"/>
                  </a:lnTo>
                  <a:lnTo>
                    <a:pt x="0" y="19"/>
                  </a:lnTo>
                  <a:lnTo>
                    <a:pt x="0" y="25"/>
                  </a:lnTo>
                  <a:lnTo>
                    <a:pt x="12" y="25"/>
                  </a:lnTo>
                  <a:lnTo>
                    <a:pt x="12" y="19"/>
                  </a:lnTo>
                  <a:lnTo>
                    <a:pt x="11" y="14"/>
                  </a:lnTo>
                  <a:lnTo>
                    <a:pt x="13" y="10"/>
                  </a:lnTo>
                  <a:lnTo>
                    <a:pt x="14" y="9"/>
                  </a:lnTo>
                  <a:lnTo>
                    <a:pt x="14" y="9"/>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77" name="Freeform 1509"/>
            <p:cNvSpPr>
              <a:spLocks/>
            </p:cNvSpPr>
            <p:nvPr/>
          </p:nvSpPr>
          <p:spPr bwMode="auto">
            <a:xfrm>
              <a:off x="2661" y="3713"/>
              <a:ext cx="11" cy="11"/>
            </a:xfrm>
            <a:custGeom>
              <a:avLst/>
              <a:gdLst>
                <a:gd name="T0" fmla="*/ 35 w 35"/>
                <a:gd name="T1" fmla="*/ 0 h 33"/>
                <a:gd name="T2" fmla="*/ 35 w 35"/>
                <a:gd name="T3" fmla="*/ 0 h 33"/>
                <a:gd name="T4" fmla="*/ 27 w 35"/>
                <a:gd name="T5" fmla="*/ 4 h 33"/>
                <a:gd name="T6" fmla="*/ 15 w 35"/>
                <a:gd name="T7" fmla="*/ 12 h 33"/>
                <a:gd name="T8" fmla="*/ 6 w 35"/>
                <a:gd name="T9" fmla="*/ 20 h 33"/>
                <a:gd name="T10" fmla="*/ 0 w 35"/>
                <a:gd name="T11" fmla="*/ 24 h 33"/>
                <a:gd name="T12" fmla="*/ 5 w 35"/>
                <a:gd name="T13" fmla="*/ 33 h 33"/>
                <a:gd name="T14" fmla="*/ 13 w 35"/>
                <a:gd name="T15" fmla="*/ 27 h 33"/>
                <a:gd name="T16" fmla="*/ 22 w 35"/>
                <a:gd name="T17" fmla="*/ 19 h 33"/>
                <a:gd name="T18" fmla="*/ 31 w 35"/>
                <a:gd name="T19" fmla="*/ 14 h 33"/>
                <a:gd name="T20" fmla="*/ 35 w 35"/>
                <a:gd name="T21" fmla="*/ 11 h 33"/>
                <a:gd name="T22" fmla="*/ 35 w 35"/>
                <a:gd name="T23" fmla="*/ 11 h 33"/>
                <a:gd name="T24" fmla="*/ 35 w 35"/>
                <a:gd name="T25"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33">
                  <a:moveTo>
                    <a:pt x="35" y="0"/>
                  </a:moveTo>
                  <a:lnTo>
                    <a:pt x="35" y="0"/>
                  </a:lnTo>
                  <a:lnTo>
                    <a:pt x="27" y="4"/>
                  </a:lnTo>
                  <a:lnTo>
                    <a:pt x="15" y="12"/>
                  </a:lnTo>
                  <a:lnTo>
                    <a:pt x="6" y="20"/>
                  </a:lnTo>
                  <a:lnTo>
                    <a:pt x="0" y="24"/>
                  </a:lnTo>
                  <a:lnTo>
                    <a:pt x="5" y="33"/>
                  </a:lnTo>
                  <a:lnTo>
                    <a:pt x="13" y="27"/>
                  </a:lnTo>
                  <a:lnTo>
                    <a:pt x="22" y="19"/>
                  </a:lnTo>
                  <a:lnTo>
                    <a:pt x="31" y="14"/>
                  </a:lnTo>
                  <a:lnTo>
                    <a:pt x="35" y="11"/>
                  </a:lnTo>
                  <a:lnTo>
                    <a:pt x="35" y="11"/>
                  </a:lnTo>
                  <a:lnTo>
                    <a:pt x="3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78" name="Freeform 1510"/>
            <p:cNvSpPr>
              <a:spLocks/>
            </p:cNvSpPr>
            <p:nvPr/>
          </p:nvSpPr>
          <p:spPr bwMode="auto">
            <a:xfrm>
              <a:off x="2672" y="3711"/>
              <a:ext cx="16" cy="6"/>
            </a:xfrm>
            <a:custGeom>
              <a:avLst/>
              <a:gdLst>
                <a:gd name="T0" fmla="*/ 39 w 46"/>
                <a:gd name="T1" fmla="*/ 0 h 18"/>
                <a:gd name="T2" fmla="*/ 39 w 46"/>
                <a:gd name="T3" fmla="*/ 0 h 18"/>
                <a:gd name="T4" fmla="*/ 35 w 46"/>
                <a:gd name="T5" fmla="*/ 1 h 18"/>
                <a:gd name="T6" fmla="*/ 31 w 46"/>
                <a:gd name="T7" fmla="*/ 3 h 18"/>
                <a:gd name="T8" fmla="*/ 25 w 46"/>
                <a:gd name="T9" fmla="*/ 6 h 18"/>
                <a:gd name="T10" fmla="*/ 19 w 46"/>
                <a:gd name="T11" fmla="*/ 7 h 18"/>
                <a:gd name="T12" fmla="*/ 12 w 46"/>
                <a:gd name="T13" fmla="*/ 7 h 18"/>
                <a:gd name="T14" fmla="*/ 7 w 46"/>
                <a:gd name="T15" fmla="*/ 8 h 18"/>
                <a:gd name="T16" fmla="*/ 2 w 46"/>
                <a:gd name="T17" fmla="*/ 7 h 18"/>
                <a:gd name="T18" fmla="*/ 0 w 46"/>
                <a:gd name="T19" fmla="*/ 7 h 18"/>
                <a:gd name="T20" fmla="*/ 0 w 46"/>
                <a:gd name="T21" fmla="*/ 18 h 18"/>
                <a:gd name="T22" fmla="*/ 2 w 46"/>
                <a:gd name="T23" fmla="*/ 18 h 18"/>
                <a:gd name="T24" fmla="*/ 7 w 46"/>
                <a:gd name="T25" fmla="*/ 17 h 18"/>
                <a:gd name="T26" fmla="*/ 12 w 46"/>
                <a:gd name="T27" fmla="*/ 16 h 18"/>
                <a:gd name="T28" fmla="*/ 19 w 46"/>
                <a:gd name="T29" fmla="*/ 16 h 18"/>
                <a:gd name="T30" fmla="*/ 27 w 46"/>
                <a:gd name="T31" fmla="*/ 15 h 18"/>
                <a:gd name="T32" fmla="*/ 33 w 46"/>
                <a:gd name="T33" fmla="*/ 13 h 18"/>
                <a:gd name="T34" fmla="*/ 40 w 46"/>
                <a:gd name="T35" fmla="*/ 10 h 18"/>
                <a:gd name="T36" fmla="*/ 46 w 46"/>
                <a:gd name="T37" fmla="*/ 7 h 18"/>
                <a:gd name="T38" fmla="*/ 46 w 46"/>
                <a:gd name="T39" fmla="*/ 7 h 18"/>
                <a:gd name="T40" fmla="*/ 39 w 46"/>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18">
                  <a:moveTo>
                    <a:pt x="39" y="0"/>
                  </a:moveTo>
                  <a:lnTo>
                    <a:pt x="39" y="0"/>
                  </a:lnTo>
                  <a:lnTo>
                    <a:pt x="35" y="1"/>
                  </a:lnTo>
                  <a:lnTo>
                    <a:pt x="31" y="3"/>
                  </a:lnTo>
                  <a:lnTo>
                    <a:pt x="25" y="6"/>
                  </a:lnTo>
                  <a:lnTo>
                    <a:pt x="19" y="7"/>
                  </a:lnTo>
                  <a:lnTo>
                    <a:pt x="12" y="7"/>
                  </a:lnTo>
                  <a:lnTo>
                    <a:pt x="7" y="8"/>
                  </a:lnTo>
                  <a:lnTo>
                    <a:pt x="2" y="7"/>
                  </a:lnTo>
                  <a:lnTo>
                    <a:pt x="0" y="7"/>
                  </a:lnTo>
                  <a:lnTo>
                    <a:pt x="0" y="18"/>
                  </a:lnTo>
                  <a:lnTo>
                    <a:pt x="2" y="18"/>
                  </a:lnTo>
                  <a:lnTo>
                    <a:pt x="7" y="17"/>
                  </a:lnTo>
                  <a:lnTo>
                    <a:pt x="12" y="16"/>
                  </a:lnTo>
                  <a:lnTo>
                    <a:pt x="19" y="16"/>
                  </a:lnTo>
                  <a:lnTo>
                    <a:pt x="27" y="15"/>
                  </a:lnTo>
                  <a:lnTo>
                    <a:pt x="33" y="13"/>
                  </a:lnTo>
                  <a:lnTo>
                    <a:pt x="40" y="10"/>
                  </a:lnTo>
                  <a:lnTo>
                    <a:pt x="46" y="7"/>
                  </a:lnTo>
                  <a:lnTo>
                    <a:pt x="46" y="7"/>
                  </a:lnTo>
                  <a:lnTo>
                    <a:pt x="3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79" name="Freeform 1511"/>
            <p:cNvSpPr>
              <a:spLocks/>
            </p:cNvSpPr>
            <p:nvPr/>
          </p:nvSpPr>
          <p:spPr bwMode="auto">
            <a:xfrm>
              <a:off x="2685" y="3704"/>
              <a:ext cx="10" cy="9"/>
            </a:xfrm>
            <a:custGeom>
              <a:avLst/>
              <a:gdLst>
                <a:gd name="T0" fmla="*/ 28 w 29"/>
                <a:gd name="T1" fmla="*/ 0 h 28"/>
                <a:gd name="T2" fmla="*/ 29 w 29"/>
                <a:gd name="T3" fmla="*/ 0 h 28"/>
                <a:gd name="T4" fmla="*/ 20 w 29"/>
                <a:gd name="T5" fmla="*/ 2 h 28"/>
                <a:gd name="T6" fmla="*/ 12 w 29"/>
                <a:gd name="T7" fmla="*/ 7 h 28"/>
                <a:gd name="T8" fmla="*/ 7 w 29"/>
                <a:gd name="T9" fmla="*/ 14 h 28"/>
                <a:gd name="T10" fmla="*/ 0 w 29"/>
                <a:gd name="T11" fmla="*/ 21 h 28"/>
                <a:gd name="T12" fmla="*/ 7 w 29"/>
                <a:gd name="T13" fmla="*/ 28 h 28"/>
                <a:gd name="T14" fmla="*/ 13 w 29"/>
                <a:gd name="T15" fmla="*/ 21 h 28"/>
                <a:gd name="T16" fmla="*/ 19 w 29"/>
                <a:gd name="T17" fmla="*/ 14 h 28"/>
                <a:gd name="T18" fmla="*/ 25 w 29"/>
                <a:gd name="T19" fmla="*/ 11 h 28"/>
                <a:gd name="T20" fmla="*/ 27 w 29"/>
                <a:gd name="T21" fmla="*/ 10 h 28"/>
                <a:gd name="T22" fmla="*/ 28 w 29"/>
                <a:gd name="T23" fmla="*/ 10 h 28"/>
                <a:gd name="T24" fmla="*/ 28 w 29"/>
                <a:gd name="T2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28">
                  <a:moveTo>
                    <a:pt x="28" y="0"/>
                  </a:moveTo>
                  <a:lnTo>
                    <a:pt x="29" y="0"/>
                  </a:lnTo>
                  <a:lnTo>
                    <a:pt x="20" y="2"/>
                  </a:lnTo>
                  <a:lnTo>
                    <a:pt x="12" y="7"/>
                  </a:lnTo>
                  <a:lnTo>
                    <a:pt x="7" y="14"/>
                  </a:lnTo>
                  <a:lnTo>
                    <a:pt x="0" y="21"/>
                  </a:lnTo>
                  <a:lnTo>
                    <a:pt x="7" y="28"/>
                  </a:lnTo>
                  <a:lnTo>
                    <a:pt x="13" y="21"/>
                  </a:lnTo>
                  <a:lnTo>
                    <a:pt x="19" y="14"/>
                  </a:lnTo>
                  <a:lnTo>
                    <a:pt x="25" y="11"/>
                  </a:lnTo>
                  <a:lnTo>
                    <a:pt x="27" y="10"/>
                  </a:lnTo>
                  <a:lnTo>
                    <a:pt x="28" y="10"/>
                  </a:lnTo>
                  <a:lnTo>
                    <a:pt x="2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80" name="Freeform 1512"/>
            <p:cNvSpPr>
              <a:spLocks/>
            </p:cNvSpPr>
            <p:nvPr/>
          </p:nvSpPr>
          <p:spPr bwMode="auto">
            <a:xfrm>
              <a:off x="2695" y="3702"/>
              <a:ext cx="9" cy="5"/>
            </a:xfrm>
            <a:custGeom>
              <a:avLst/>
              <a:gdLst>
                <a:gd name="T0" fmla="*/ 21 w 28"/>
                <a:gd name="T1" fmla="*/ 0 h 15"/>
                <a:gd name="T2" fmla="*/ 21 w 28"/>
                <a:gd name="T3" fmla="*/ 0 h 15"/>
                <a:gd name="T4" fmla="*/ 17 w 28"/>
                <a:gd name="T5" fmla="*/ 2 h 15"/>
                <a:gd name="T6" fmla="*/ 12 w 28"/>
                <a:gd name="T7" fmla="*/ 4 h 15"/>
                <a:gd name="T8" fmla="*/ 6 w 28"/>
                <a:gd name="T9" fmla="*/ 5 h 15"/>
                <a:gd name="T10" fmla="*/ 0 w 28"/>
                <a:gd name="T11" fmla="*/ 5 h 15"/>
                <a:gd name="T12" fmla="*/ 0 w 28"/>
                <a:gd name="T13" fmla="*/ 15 h 15"/>
                <a:gd name="T14" fmla="*/ 6 w 28"/>
                <a:gd name="T15" fmla="*/ 15 h 15"/>
                <a:gd name="T16" fmla="*/ 14 w 28"/>
                <a:gd name="T17" fmla="*/ 13 h 15"/>
                <a:gd name="T18" fmla="*/ 22 w 28"/>
                <a:gd name="T19" fmla="*/ 11 h 15"/>
                <a:gd name="T20" fmla="*/ 28 w 28"/>
                <a:gd name="T21" fmla="*/ 7 h 15"/>
                <a:gd name="T22" fmla="*/ 28 w 28"/>
                <a:gd name="T23" fmla="*/ 7 h 15"/>
                <a:gd name="T24" fmla="*/ 21 w 28"/>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15">
                  <a:moveTo>
                    <a:pt x="21" y="0"/>
                  </a:moveTo>
                  <a:lnTo>
                    <a:pt x="21" y="0"/>
                  </a:lnTo>
                  <a:lnTo>
                    <a:pt x="17" y="2"/>
                  </a:lnTo>
                  <a:lnTo>
                    <a:pt x="12" y="4"/>
                  </a:lnTo>
                  <a:lnTo>
                    <a:pt x="6" y="5"/>
                  </a:lnTo>
                  <a:lnTo>
                    <a:pt x="0" y="5"/>
                  </a:lnTo>
                  <a:lnTo>
                    <a:pt x="0" y="15"/>
                  </a:lnTo>
                  <a:lnTo>
                    <a:pt x="6" y="15"/>
                  </a:lnTo>
                  <a:lnTo>
                    <a:pt x="14" y="13"/>
                  </a:lnTo>
                  <a:lnTo>
                    <a:pt x="22" y="11"/>
                  </a:lnTo>
                  <a:lnTo>
                    <a:pt x="28" y="7"/>
                  </a:lnTo>
                  <a:lnTo>
                    <a:pt x="28" y="7"/>
                  </a:lnTo>
                  <a:lnTo>
                    <a:pt x="2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81" name="Freeform 1513"/>
            <p:cNvSpPr>
              <a:spLocks/>
            </p:cNvSpPr>
            <p:nvPr/>
          </p:nvSpPr>
          <p:spPr bwMode="auto">
            <a:xfrm>
              <a:off x="2702" y="3697"/>
              <a:ext cx="8" cy="7"/>
            </a:xfrm>
            <a:custGeom>
              <a:avLst/>
              <a:gdLst>
                <a:gd name="T0" fmla="*/ 23 w 24"/>
                <a:gd name="T1" fmla="*/ 0 h 21"/>
                <a:gd name="T2" fmla="*/ 24 w 24"/>
                <a:gd name="T3" fmla="*/ 0 h 21"/>
                <a:gd name="T4" fmla="*/ 16 w 24"/>
                <a:gd name="T5" fmla="*/ 0 h 21"/>
                <a:gd name="T6" fmla="*/ 9 w 24"/>
                <a:gd name="T7" fmla="*/ 4 h 21"/>
                <a:gd name="T8" fmla="*/ 4 w 24"/>
                <a:gd name="T9" fmla="*/ 9 h 21"/>
                <a:gd name="T10" fmla="*/ 0 w 24"/>
                <a:gd name="T11" fmla="*/ 14 h 21"/>
                <a:gd name="T12" fmla="*/ 7 w 24"/>
                <a:gd name="T13" fmla="*/ 21 h 21"/>
                <a:gd name="T14" fmla="*/ 11 w 24"/>
                <a:gd name="T15" fmla="*/ 16 h 21"/>
                <a:gd name="T16" fmla="*/ 16 w 24"/>
                <a:gd name="T17" fmla="*/ 11 h 21"/>
                <a:gd name="T18" fmla="*/ 18 w 24"/>
                <a:gd name="T19" fmla="*/ 9 h 21"/>
                <a:gd name="T20" fmla="*/ 22 w 24"/>
                <a:gd name="T21" fmla="*/ 9 h 21"/>
                <a:gd name="T22" fmla="*/ 23 w 24"/>
                <a:gd name="T23" fmla="*/ 9 h 21"/>
                <a:gd name="T24" fmla="*/ 23 w 24"/>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21">
                  <a:moveTo>
                    <a:pt x="23" y="0"/>
                  </a:moveTo>
                  <a:lnTo>
                    <a:pt x="24" y="0"/>
                  </a:lnTo>
                  <a:lnTo>
                    <a:pt x="16" y="0"/>
                  </a:lnTo>
                  <a:lnTo>
                    <a:pt x="9" y="4"/>
                  </a:lnTo>
                  <a:lnTo>
                    <a:pt x="4" y="9"/>
                  </a:lnTo>
                  <a:lnTo>
                    <a:pt x="0" y="14"/>
                  </a:lnTo>
                  <a:lnTo>
                    <a:pt x="7" y="21"/>
                  </a:lnTo>
                  <a:lnTo>
                    <a:pt x="11" y="16"/>
                  </a:lnTo>
                  <a:lnTo>
                    <a:pt x="16" y="11"/>
                  </a:lnTo>
                  <a:lnTo>
                    <a:pt x="18" y="9"/>
                  </a:lnTo>
                  <a:lnTo>
                    <a:pt x="22" y="9"/>
                  </a:lnTo>
                  <a:lnTo>
                    <a:pt x="23" y="9"/>
                  </a:lnTo>
                  <a:lnTo>
                    <a:pt x="2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82" name="Freeform 1514"/>
            <p:cNvSpPr>
              <a:spLocks/>
            </p:cNvSpPr>
            <p:nvPr/>
          </p:nvSpPr>
          <p:spPr bwMode="auto">
            <a:xfrm>
              <a:off x="2709" y="3697"/>
              <a:ext cx="9" cy="9"/>
            </a:xfrm>
            <a:custGeom>
              <a:avLst/>
              <a:gdLst>
                <a:gd name="T0" fmla="*/ 22 w 27"/>
                <a:gd name="T1" fmla="*/ 17 h 26"/>
                <a:gd name="T2" fmla="*/ 20 w 27"/>
                <a:gd name="T3" fmla="*/ 18 h 26"/>
                <a:gd name="T4" fmla="*/ 20 w 27"/>
                <a:gd name="T5" fmla="*/ 16 h 26"/>
                <a:gd name="T6" fmla="*/ 16 w 27"/>
                <a:gd name="T7" fmla="*/ 11 h 26"/>
                <a:gd name="T8" fmla="*/ 9 w 27"/>
                <a:gd name="T9" fmla="*/ 4 h 26"/>
                <a:gd name="T10" fmla="*/ 0 w 27"/>
                <a:gd name="T11" fmla="*/ 0 h 26"/>
                <a:gd name="T12" fmla="*/ 0 w 27"/>
                <a:gd name="T13" fmla="*/ 9 h 26"/>
                <a:gd name="T14" fmla="*/ 2 w 27"/>
                <a:gd name="T15" fmla="*/ 11 h 26"/>
                <a:gd name="T16" fmla="*/ 9 w 27"/>
                <a:gd name="T17" fmla="*/ 18 h 26"/>
                <a:gd name="T18" fmla="*/ 16 w 27"/>
                <a:gd name="T19" fmla="*/ 25 h 26"/>
                <a:gd name="T20" fmla="*/ 27 w 27"/>
                <a:gd name="T21" fmla="*/ 25 h 26"/>
                <a:gd name="T22" fmla="*/ 26 w 27"/>
                <a:gd name="T23" fmla="*/ 26 h 26"/>
                <a:gd name="T24" fmla="*/ 22 w 27"/>
                <a:gd name="T25" fmla="*/ 1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26">
                  <a:moveTo>
                    <a:pt x="22" y="17"/>
                  </a:moveTo>
                  <a:lnTo>
                    <a:pt x="20" y="18"/>
                  </a:lnTo>
                  <a:lnTo>
                    <a:pt x="20" y="16"/>
                  </a:lnTo>
                  <a:lnTo>
                    <a:pt x="16" y="11"/>
                  </a:lnTo>
                  <a:lnTo>
                    <a:pt x="9" y="4"/>
                  </a:lnTo>
                  <a:lnTo>
                    <a:pt x="0" y="0"/>
                  </a:lnTo>
                  <a:lnTo>
                    <a:pt x="0" y="9"/>
                  </a:lnTo>
                  <a:lnTo>
                    <a:pt x="2" y="11"/>
                  </a:lnTo>
                  <a:lnTo>
                    <a:pt x="9" y="18"/>
                  </a:lnTo>
                  <a:lnTo>
                    <a:pt x="16" y="25"/>
                  </a:lnTo>
                  <a:lnTo>
                    <a:pt x="27" y="25"/>
                  </a:lnTo>
                  <a:lnTo>
                    <a:pt x="26" y="26"/>
                  </a:lnTo>
                  <a:lnTo>
                    <a:pt x="22"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83" name="Freeform 1515"/>
            <p:cNvSpPr>
              <a:spLocks/>
            </p:cNvSpPr>
            <p:nvPr/>
          </p:nvSpPr>
          <p:spPr bwMode="auto">
            <a:xfrm>
              <a:off x="2717" y="3698"/>
              <a:ext cx="9" cy="8"/>
            </a:xfrm>
            <a:custGeom>
              <a:avLst/>
              <a:gdLst>
                <a:gd name="T0" fmla="*/ 28 w 28"/>
                <a:gd name="T1" fmla="*/ 0 h 24"/>
                <a:gd name="T2" fmla="*/ 28 w 28"/>
                <a:gd name="T3" fmla="*/ 0 h 24"/>
                <a:gd name="T4" fmla="*/ 19 w 28"/>
                <a:gd name="T5" fmla="*/ 2 h 24"/>
                <a:gd name="T6" fmla="*/ 11 w 28"/>
                <a:gd name="T7" fmla="*/ 6 h 24"/>
                <a:gd name="T8" fmla="*/ 4 w 28"/>
                <a:gd name="T9" fmla="*/ 12 h 24"/>
                <a:gd name="T10" fmla="*/ 0 w 28"/>
                <a:gd name="T11" fmla="*/ 15 h 24"/>
                <a:gd name="T12" fmla="*/ 4 w 28"/>
                <a:gd name="T13" fmla="*/ 24 h 24"/>
                <a:gd name="T14" fmla="*/ 11 w 28"/>
                <a:gd name="T15" fmla="*/ 19 h 24"/>
                <a:gd name="T16" fmla="*/ 16 w 28"/>
                <a:gd name="T17" fmla="*/ 15 h 24"/>
                <a:gd name="T18" fmla="*/ 21 w 28"/>
                <a:gd name="T19" fmla="*/ 12 h 24"/>
                <a:gd name="T20" fmla="*/ 28 w 28"/>
                <a:gd name="T21" fmla="*/ 12 h 24"/>
                <a:gd name="T22" fmla="*/ 28 w 28"/>
                <a:gd name="T23" fmla="*/ 12 h 24"/>
                <a:gd name="T24" fmla="*/ 28 w 28"/>
                <a:gd name="T2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24">
                  <a:moveTo>
                    <a:pt x="28" y="0"/>
                  </a:moveTo>
                  <a:lnTo>
                    <a:pt x="28" y="0"/>
                  </a:lnTo>
                  <a:lnTo>
                    <a:pt x="19" y="2"/>
                  </a:lnTo>
                  <a:lnTo>
                    <a:pt x="11" y="6"/>
                  </a:lnTo>
                  <a:lnTo>
                    <a:pt x="4" y="12"/>
                  </a:lnTo>
                  <a:lnTo>
                    <a:pt x="0" y="15"/>
                  </a:lnTo>
                  <a:lnTo>
                    <a:pt x="4" y="24"/>
                  </a:lnTo>
                  <a:lnTo>
                    <a:pt x="11" y="19"/>
                  </a:lnTo>
                  <a:lnTo>
                    <a:pt x="16" y="15"/>
                  </a:lnTo>
                  <a:lnTo>
                    <a:pt x="21" y="12"/>
                  </a:lnTo>
                  <a:lnTo>
                    <a:pt x="28" y="12"/>
                  </a:lnTo>
                  <a:lnTo>
                    <a:pt x="28" y="12"/>
                  </a:lnTo>
                  <a:lnTo>
                    <a:pt x="2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84" name="Freeform 1516"/>
            <p:cNvSpPr>
              <a:spLocks/>
            </p:cNvSpPr>
            <p:nvPr/>
          </p:nvSpPr>
          <p:spPr bwMode="auto">
            <a:xfrm>
              <a:off x="2726" y="3698"/>
              <a:ext cx="16" cy="8"/>
            </a:xfrm>
            <a:custGeom>
              <a:avLst/>
              <a:gdLst>
                <a:gd name="T0" fmla="*/ 49 w 49"/>
                <a:gd name="T1" fmla="*/ 22 h 24"/>
                <a:gd name="T2" fmla="*/ 49 w 49"/>
                <a:gd name="T3" fmla="*/ 19 h 24"/>
                <a:gd name="T4" fmla="*/ 46 w 49"/>
                <a:gd name="T5" fmla="*/ 13 h 24"/>
                <a:gd name="T6" fmla="*/ 40 w 49"/>
                <a:gd name="T7" fmla="*/ 8 h 24"/>
                <a:gd name="T8" fmla="*/ 32 w 49"/>
                <a:gd name="T9" fmla="*/ 6 h 24"/>
                <a:gd name="T10" fmla="*/ 25 w 49"/>
                <a:gd name="T11" fmla="*/ 4 h 24"/>
                <a:gd name="T12" fmla="*/ 17 w 49"/>
                <a:gd name="T13" fmla="*/ 2 h 24"/>
                <a:gd name="T14" fmla="*/ 10 w 49"/>
                <a:gd name="T15" fmla="*/ 1 h 24"/>
                <a:gd name="T16" fmla="*/ 5 w 49"/>
                <a:gd name="T17" fmla="*/ 0 h 24"/>
                <a:gd name="T18" fmla="*/ 0 w 49"/>
                <a:gd name="T19" fmla="*/ 0 h 24"/>
                <a:gd name="T20" fmla="*/ 0 w 49"/>
                <a:gd name="T21" fmla="*/ 12 h 24"/>
                <a:gd name="T22" fmla="*/ 5 w 49"/>
                <a:gd name="T23" fmla="*/ 12 h 24"/>
                <a:gd name="T24" fmla="*/ 10 w 49"/>
                <a:gd name="T25" fmla="*/ 11 h 24"/>
                <a:gd name="T26" fmla="*/ 17 w 49"/>
                <a:gd name="T27" fmla="*/ 12 h 24"/>
                <a:gd name="T28" fmla="*/ 23 w 49"/>
                <a:gd name="T29" fmla="*/ 13 h 24"/>
                <a:gd name="T30" fmla="*/ 30 w 49"/>
                <a:gd name="T31" fmla="*/ 15 h 24"/>
                <a:gd name="T32" fmla="*/ 36 w 49"/>
                <a:gd name="T33" fmla="*/ 17 h 24"/>
                <a:gd name="T34" fmla="*/ 39 w 49"/>
                <a:gd name="T35" fmla="*/ 20 h 24"/>
                <a:gd name="T36" fmla="*/ 40 w 49"/>
                <a:gd name="T37" fmla="*/ 21 h 24"/>
                <a:gd name="T38" fmla="*/ 40 w 49"/>
                <a:gd name="T39" fmla="*/ 17 h 24"/>
                <a:gd name="T40" fmla="*/ 40 w 49"/>
                <a:gd name="T41" fmla="*/ 21 h 24"/>
                <a:gd name="T42" fmla="*/ 43 w 49"/>
                <a:gd name="T43" fmla="*/ 23 h 24"/>
                <a:gd name="T44" fmla="*/ 46 w 49"/>
                <a:gd name="T45" fmla="*/ 24 h 24"/>
                <a:gd name="T46" fmla="*/ 48 w 49"/>
                <a:gd name="T47" fmla="*/ 22 h 24"/>
                <a:gd name="T48" fmla="*/ 49 w 49"/>
                <a:gd name="T49" fmla="*/ 19 h 24"/>
                <a:gd name="T50" fmla="*/ 49 w 49"/>
                <a:gd name="T51"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24">
                  <a:moveTo>
                    <a:pt x="49" y="22"/>
                  </a:moveTo>
                  <a:lnTo>
                    <a:pt x="49" y="19"/>
                  </a:lnTo>
                  <a:lnTo>
                    <a:pt x="46" y="13"/>
                  </a:lnTo>
                  <a:lnTo>
                    <a:pt x="40" y="8"/>
                  </a:lnTo>
                  <a:lnTo>
                    <a:pt x="32" y="6"/>
                  </a:lnTo>
                  <a:lnTo>
                    <a:pt x="25" y="4"/>
                  </a:lnTo>
                  <a:lnTo>
                    <a:pt x="17" y="2"/>
                  </a:lnTo>
                  <a:lnTo>
                    <a:pt x="10" y="1"/>
                  </a:lnTo>
                  <a:lnTo>
                    <a:pt x="5" y="0"/>
                  </a:lnTo>
                  <a:lnTo>
                    <a:pt x="0" y="0"/>
                  </a:lnTo>
                  <a:lnTo>
                    <a:pt x="0" y="12"/>
                  </a:lnTo>
                  <a:lnTo>
                    <a:pt x="5" y="12"/>
                  </a:lnTo>
                  <a:lnTo>
                    <a:pt x="10" y="11"/>
                  </a:lnTo>
                  <a:lnTo>
                    <a:pt x="17" y="12"/>
                  </a:lnTo>
                  <a:lnTo>
                    <a:pt x="23" y="13"/>
                  </a:lnTo>
                  <a:lnTo>
                    <a:pt x="30" y="15"/>
                  </a:lnTo>
                  <a:lnTo>
                    <a:pt x="36" y="17"/>
                  </a:lnTo>
                  <a:lnTo>
                    <a:pt x="39" y="20"/>
                  </a:lnTo>
                  <a:lnTo>
                    <a:pt x="40" y="21"/>
                  </a:lnTo>
                  <a:lnTo>
                    <a:pt x="40" y="17"/>
                  </a:lnTo>
                  <a:lnTo>
                    <a:pt x="40" y="21"/>
                  </a:lnTo>
                  <a:lnTo>
                    <a:pt x="43" y="23"/>
                  </a:lnTo>
                  <a:lnTo>
                    <a:pt x="46" y="24"/>
                  </a:lnTo>
                  <a:lnTo>
                    <a:pt x="48" y="22"/>
                  </a:lnTo>
                  <a:lnTo>
                    <a:pt x="49" y="19"/>
                  </a:lnTo>
                  <a:lnTo>
                    <a:pt x="49" y="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85" name="Freeform 1517"/>
            <p:cNvSpPr>
              <a:spLocks/>
            </p:cNvSpPr>
            <p:nvPr/>
          </p:nvSpPr>
          <p:spPr bwMode="auto">
            <a:xfrm>
              <a:off x="2606" y="3877"/>
              <a:ext cx="573" cy="47"/>
            </a:xfrm>
            <a:custGeom>
              <a:avLst/>
              <a:gdLst>
                <a:gd name="T0" fmla="*/ 1648 w 1717"/>
                <a:gd name="T1" fmla="*/ 108 h 142"/>
                <a:gd name="T2" fmla="*/ 1531 w 1717"/>
                <a:gd name="T3" fmla="*/ 113 h 142"/>
                <a:gd name="T4" fmla="*/ 1477 w 1717"/>
                <a:gd name="T5" fmla="*/ 136 h 142"/>
                <a:gd name="T6" fmla="*/ 1362 w 1717"/>
                <a:gd name="T7" fmla="*/ 132 h 142"/>
                <a:gd name="T8" fmla="*/ 1200 w 1717"/>
                <a:gd name="T9" fmla="*/ 135 h 142"/>
                <a:gd name="T10" fmla="*/ 958 w 1717"/>
                <a:gd name="T11" fmla="*/ 134 h 142"/>
                <a:gd name="T12" fmla="*/ 872 w 1717"/>
                <a:gd name="T13" fmla="*/ 115 h 142"/>
                <a:gd name="T14" fmla="*/ 763 w 1717"/>
                <a:gd name="T15" fmla="*/ 116 h 142"/>
                <a:gd name="T16" fmla="*/ 587 w 1717"/>
                <a:gd name="T17" fmla="*/ 118 h 142"/>
                <a:gd name="T18" fmla="*/ 489 w 1717"/>
                <a:gd name="T19" fmla="*/ 116 h 142"/>
                <a:gd name="T20" fmla="*/ 375 w 1717"/>
                <a:gd name="T21" fmla="*/ 124 h 142"/>
                <a:gd name="T22" fmla="*/ 349 w 1717"/>
                <a:gd name="T23" fmla="*/ 140 h 142"/>
                <a:gd name="T24" fmla="*/ 183 w 1717"/>
                <a:gd name="T25" fmla="*/ 140 h 142"/>
                <a:gd name="T26" fmla="*/ 70 w 1717"/>
                <a:gd name="T27" fmla="*/ 131 h 142"/>
                <a:gd name="T28" fmla="*/ 1 w 1717"/>
                <a:gd name="T29" fmla="*/ 77 h 142"/>
                <a:gd name="T30" fmla="*/ 54 w 1717"/>
                <a:gd name="T31" fmla="*/ 77 h 142"/>
                <a:gd name="T32" fmla="*/ 121 w 1717"/>
                <a:gd name="T33" fmla="*/ 52 h 142"/>
                <a:gd name="T34" fmla="*/ 144 w 1717"/>
                <a:gd name="T35" fmla="*/ 61 h 142"/>
                <a:gd name="T36" fmla="*/ 166 w 1717"/>
                <a:gd name="T37" fmla="*/ 13 h 142"/>
                <a:gd name="T38" fmla="*/ 209 w 1717"/>
                <a:gd name="T39" fmla="*/ 56 h 142"/>
                <a:gd name="T40" fmla="*/ 250 w 1717"/>
                <a:gd name="T41" fmla="*/ 74 h 142"/>
                <a:gd name="T42" fmla="*/ 299 w 1717"/>
                <a:gd name="T43" fmla="*/ 89 h 142"/>
                <a:gd name="T44" fmla="*/ 347 w 1717"/>
                <a:gd name="T45" fmla="*/ 99 h 142"/>
                <a:gd name="T46" fmla="*/ 391 w 1717"/>
                <a:gd name="T47" fmla="*/ 88 h 142"/>
                <a:gd name="T48" fmla="*/ 434 w 1717"/>
                <a:gd name="T49" fmla="*/ 61 h 142"/>
                <a:gd name="T50" fmla="*/ 463 w 1717"/>
                <a:gd name="T51" fmla="*/ 10 h 142"/>
                <a:gd name="T52" fmla="*/ 506 w 1717"/>
                <a:gd name="T53" fmla="*/ 13 h 142"/>
                <a:gd name="T54" fmla="*/ 509 w 1717"/>
                <a:gd name="T55" fmla="*/ 56 h 142"/>
                <a:gd name="T56" fmla="*/ 562 w 1717"/>
                <a:gd name="T57" fmla="*/ 70 h 142"/>
                <a:gd name="T58" fmla="*/ 590 w 1717"/>
                <a:gd name="T59" fmla="*/ 80 h 142"/>
                <a:gd name="T60" fmla="*/ 611 w 1717"/>
                <a:gd name="T61" fmla="*/ 81 h 142"/>
                <a:gd name="T62" fmla="*/ 660 w 1717"/>
                <a:gd name="T63" fmla="*/ 68 h 142"/>
                <a:gd name="T64" fmla="*/ 689 w 1717"/>
                <a:gd name="T65" fmla="*/ 95 h 142"/>
                <a:gd name="T66" fmla="*/ 709 w 1717"/>
                <a:gd name="T67" fmla="*/ 62 h 142"/>
                <a:gd name="T68" fmla="*/ 747 w 1717"/>
                <a:gd name="T69" fmla="*/ 47 h 142"/>
                <a:gd name="T70" fmla="*/ 770 w 1717"/>
                <a:gd name="T71" fmla="*/ 61 h 142"/>
                <a:gd name="T72" fmla="*/ 822 w 1717"/>
                <a:gd name="T73" fmla="*/ 68 h 142"/>
                <a:gd name="T74" fmla="*/ 865 w 1717"/>
                <a:gd name="T75" fmla="*/ 76 h 142"/>
                <a:gd name="T76" fmla="*/ 899 w 1717"/>
                <a:gd name="T77" fmla="*/ 61 h 142"/>
                <a:gd name="T78" fmla="*/ 930 w 1717"/>
                <a:gd name="T79" fmla="*/ 50 h 142"/>
                <a:gd name="T80" fmla="*/ 964 w 1717"/>
                <a:gd name="T81" fmla="*/ 87 h 142"/>
                <a:gd name="T82" fmla="*/ 1026 w 1717"/>
                <a:gd name="T83" fmla="*/ 42 h 142"/>
                <a:gd name="T84" fmla="*/ 1061 w 1717"/>
                <a:gd name="T85" fmla="*/ 46 h 142"/>
                <a:gd name="T86" fmla="*/ 1091 w 1717"/>
                <a:gd name="T87" fmla="*/ 71 h 142"/>
                <a:gd name="T88" fmla="*/ 1140 w 1717"/>
                <a:gd name="T89" fmla="*/ 33 h 142"/>
                <a:gd name="T90" fmla="*/ 1184 w 1717"/>
                <a:gd name="T91" fmla="*/ 22 h 142"/>
                <a:gd name="T92" fmla="*/ 1229 w 1717"/>
                <a:gd name="T93" fmla="*/ 55 h 142"/>
                <a:gd name="T94" fmla="*/ 1267 w 1717"/>
                <a:gd name="T95" fmla="*/ 95 h 142"/>
                <a:gd name="T96" fmla="*/ 1332 w 1717"/>
                <a:gd name="T97" fmla="*/ 68 h 142"/>
                <a:gd name="T98" fmla="*/ 1362 w 1717"/>
                <a:gd name="T99" fmla="*/ 49 h 142"/>
                <a:gd name="T100" fmla="*/ 1402 w 1717"/>
                <a:gd name="T101" fmla="*/ 79 h 142"/>
                <a:gd name="T102" fmla="*/ 1467 w 1717"/>
                <a:gd name="T103" fmla="*/ 95 h 142"/>
                <a:gd name="T104" fmla="*/ 1501 w 1717"/>
                <a:gd name="T105" fmla="*/ 78 h 142"/>
                <a:gd name="T106" fmla="*/ 1538 w 1717"/>
                <a:gd name="T107" fmla="*/ 82 h 142"/>
                <a:gd name="T108" fmla="*/ 1592 w 1717"/>
                <a:gd name="T109" fmla="*/ 95 h 142"/>
                <a:gd name="T110" fmla="*/ 1617 w 1717"/>
                <a:gd name="T111" fmla="*/ 52 h 142"/>
                <a:gd name="T112" fmla="*/ 1651 w 1717"/>
                <a:gd name="T113" fmla="*/ 81 h 142"/>
                <a:gd name="T114" fmla="*/ 1701 w 1717"/>
                <a:gd name="T115" fmla="*/ 9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17" h="142">
                  <a:moveTo>
                    <a:pt x="1717" y="95"/>
                  </a:moveTo>
                  <a:lnTo>
                    <a:pt x="1713" y="97"/>
                  </a:lnTo>
                  <a:lnTo>
                    <a:pt x="1711" y="101"/>
                  </a:lnTo>
                  <a:lnTo>
                    <a:pt x="1705" y="105"/>
                  </a:lnTo>
                  <a:lnTo>
                    <a:pt x="1697" y="107"/>
                  </a:lnTo>
                  <a:lnTo>
                    <a:pt x="1687" y="108"/>
                  </a:lnTo>
                  <a:lnTo>
                    <a:pt x="1670" y="108"/>
                  </a:lnTo>
                  <a:lnTo>
                    <a:pt x="1648" y="108"/>
                  </a:lnTo>
                  <a:lnTo>
                    <a:pt x="1624" y="108"/>
                  </a:lnTo>
                  <a:lnTo>
                    <a:pt x="1599" y="108"/>
                  </a:lnTo>
                  <a:lnTo>
                    <a:pt x="1577" y="107"/>
                  </a:lnTo>
                  <a:lnTo>
                    <a:pt x="1560" y="107"/>
                  </a:lnTo>
                  <a:lnTo>
                    <a:pt x="1550" y="107"/>
                  </a:lnTo>
                  <a:lnTo>
                    <a:pt x="1543" y="108"/>
                  </a:lnTo>
                  <a:lnTo>
                    <a:pt x="1537" y="110"/>
                  </a:lnTo>
                  <a:lnTo>
                    <a:pt x="1531" y="113"/>
                  </a:lnTo>
                  <a:lnTo>
                    <a:pt x="1527" y="118"/>
                  </a:lnTo>
                  <a:lnTo>
                    <a:pt x="1522" y="123"/>
                  </a:lnTo>
                  <a:lnTo>
                    <a:pt x="1519" y="128"/>
                  </a:lnTo>
                  <a:lnTo>
                    <a:pt x="1516" y="133"/>
                  </a:lnTo>
                  <a:lnTo>
                    <a:pt x="1514" y="137"/>
                  </a:lnTo>
                  <a:lnTo>
                    <a:pt x="1506" y="137"/>
                  </a:lnTo>
                  <a:lnTo>
                    <a:pt x="1493" y="136"/>
                  </a:lnTo>
                  <a:lnTo>
                    <a:pt x="1477" y="136"/>
                  </a:lnTo>
                  <a:lnTo>
                    <a:pt x="1460" y="135"/>
                  </a:lnTo>
                  <a:lnTo>
                    <a:pt x="1443" y="134"/>
                  </a:lnTo>
                  <a:lnTo>
                    <a:pt x="1428" y="133"/>
                  </a:lnTo>
                  <a:lnTo>
                    <a:pt x="1416" y="132"/>
                  </a:lnTo>
                  <a:lnTo>
                    <a:pt x="1409" y="131"/>
                  </a:lnTo>
                  <a:lnTo>
                    <a:pt x="1401" y="131"/>
                  </a:lnTo>
                  <a:lnTo>
                    <a:pt x="1384" y="131"/>
                  </a:lnTo>
                  <a:lnTo>
                    <a:pt x="1362" y="132"/>
                  </a:lnTo>
                  <a:lnTo>
                    <a:pt x="1336" y="132"/>
                  </a:lnTo>
                  <a:lnTo>
                    <a:pt x="1308" y="133"/>
                  </a:lnTo>
                  <a:lnTo>
                    <a:pt x="1283" y="134"/>
                  </a:lnTo>
                  <a:lnTo>
                    <a:pt x="1261" y="134"/>
                  </a:lnTo>
                  <a:lnTo>
                    <a:pt x="1245" y="135"/>
                  </a:lnTo>
                  <a:lnTo>
                    <a:pt x="1236" y="135"/>
                  </a:lnTo>
                  <a:lnTo>
                    <a:pt x="1221" y="135"/>
                  </a:lnTo>
                  <a:lnTo>
                    <a:pt x="1200" y="135"/>
                  </a:lnTo>
                  <a:lnTo>
                    <a:pt x="1176" y="135"/>
                  </a:lnTo>
                  <a:lnTo>
                    <a:pt x="1149" y="135"/>
                  </a:lnTo>
                  <a:lnTo>
                    <a:pt x="1119" y="135"/>
                  </a:lnTo>
                  <a:lnTo>
                    <a:pt x="1087" y="135"/>
                  </a:lnTo>
                  <a:lnTo>
                    <a:pt x="1055" y="134"/>
                  </a:lnTo>
                  <a:lnTo>
                    <a:pt x="1022" y="134"/>
                  </a:lnTo>
                  <a:lnTo>
                    <a:pt x="989" y="134"/>
                  </a:lnTo>
                  <a:lnTo>
                    <a:pt x="958" y="134"/>
                  </a:lnTo>
                  <a:lnTo>
                    <a:pt x="928" y="134"/>
                  </a:lnTo>
                  <a:lnTo>
                    <a:pt x="902" y="135"/>
                  </a:lnTo>
                  <a:lnTo>
                    <a:pt x="880" y="135"/>
                  </a:lnTo>
                  <a:lnTo>
                    <a:pt x="861" y="136"/>
                  </a:lnTo>
                  <a:lnTo>
                    <a:pt x="848" y="137"/>
                  </a:lnTo>
                  <a:lnTo>
                    <a:pt x="856" y="131"/>
                  </a:lnTo>
                  <a:lnTo>
                    <a:pt x="865" y="123"/>
                  </a:lnTo>
                  <a:lnTo>
                    <a:pt x="872" y="115"/>
                  </a:lnTo>
                  <a:lnTo>
                    <a:pt x="872" y="108"/>
                  </a:lnTo>
                  <a:lnTo>
                    <a:pt x="866" y="107"/>
                  </a:lnTo>
                  <a:lnTo>
                    <a:pt x="855" y="107"/>
                  </a:lnTo>
                  <a:lnTo>
                    <a:pt x="839" y="108"/>
                  </a:lnTo>
                  <a:lnTo>
                    <a:pt x="819" y="109"/>
                  </a:lnTo>
                  <a:lnTo>
                    <a:pt x="800" y="111"/>
                  </a:lnTo>
                  <a:lnTo>
                    <a:pt x="780" y="113"/>
                  </a:lnTo>
                  <a:lnTo>
                    <a:pt x="763" y="116"/>
                  </a:lnTo>
                  <a:lnTo>
                    <a:pt x="751" y="117"/>
                  </a:lnTo>
                  <a:lnTo>
                    <a:pt x="737" y="118"/>
                  </a:lnTo>
                  <a:lnTo>
                    <a:pt x="716" y="118"/>
                  </a:lnTo>
                  <a:lnTo>
                    <a:pt x="691" y="119"/>
                  </a:lnTo>
                  <a:lnTo>
                    <a:pt x="664" y="119"/>
                  </a:lnTo>
                  <a:lnTo>
                    <a:pt x="635" y="119"/>
                  </a:lnTo>
                  <a:lnTo>
                    <a:pt x="609" y="119"/>
                  </a:lnTo>
                  <a:lnTo>
                    <a:pt x="587" y="118"/>
                  </a:lnTo>
                  <a:lnTo>
                    <a:pt x="570" y="117"/>
                  </a:lnTo>
                  <a:lnTo>
                    <a:pt x="563" y="116"/>
                  </a:lnTo>
                  <a:lnTo>
                    <a:pt x="554" y="116"/>
                  </a:lnTo>
                  <a:lnTo>
                    <a:pt x="542" y="115"/>
                  </a:lnTo>
                  <a:lnTo>
                    <a:pt x="531" y="115"/>
                  </a:lnTo>
                  <a:lnTo>
                    <a:pt x="517" y="115"/>
                  </a:lnTo>
                  <a:lnTo>
                    <a:pt x="503" y="115"/>
                  </a:lnTo>
                  <a:lnTo>
                    <a:pt x="489" y="116"/>
                  </a:lnTo>
                  <a:lnTo>
                    <a:pt x="474" y="116"/>
                  </a:lnTo>
                  <a:lnTo>
                    <a:pt x="458" y="117"/>
                  </a:lnTo>
                  <a:lnTo>
                    <a:pt x="443" y="118"/>
                  </a:lnTo>
                  <a:lnTo>
                    <a:pt x="428" y="119"/>
                  </a:lnTo>
                  <a:lnTo>
                    <a:pt x="413" y="120"/>
                  </a:lnTo>
                  <a:lnTo>
                    <a:pt x="399" y="121"/>
                  </a:lnTo>
                  <a:lnTo>
                    <a:pt x="387" y="123"/>
                  </a:lnTo>
                  <a:lnTo>
                    <a:pt x="375" y="124"/>
                  </a:lnTo>
                  <a:lnTo>
                    <a:pt x="365" y="125"/>
                  </a:lnTo>
                  <a:lnTo>
                    <a:pt x="372" y="128"/>
                  </a:lnTo>
                  <a:lnTo>
                    <a:pt x="375" y="132"/>
                  </a:lnTo>
                  <a:lnTo>
                    <a:pt x="377" y="136"/>
                  </a:lnTo>
                  <a:lnTo>
                    <a:pt x="379" y="141"/>
                  </a:lnTo>
                  <a:lnTo>
                    <a:pt x="373" y="140"/>
                  </a:lnTo>
                  <a:lnTo>
                    <a:pt x="363" y="140"/>
                  </a:lnTo>
                  <a:lnTo>
                    <a:pt x="349" y="140"/>
                  </a:lnTo>
                  <a:lnTo>
                    <a:pt x="333" y="139"/>
                  </a:lnTo>
                  <a:lnTo>
                    <a:pt x="315" y="139"/>
                  </a:lnTo>
                  <a:lnTo>
                    <a:pt x="294" y="139"/>
                  </a:lnTo>
                  <a:lnTo>
                    <a:pt x="272" y="139"/>
                  </a:lnTo>
                  <a:lnTo>
                    <a:pt x="250" y="139"/>
                  </a:lnTo>
                  <a:lnTo>
                    <a:pt x="228" y="139"/>
                  </a:lnTo>
                  <a:lnTo>
                    <a:pt x="205" y="140"/>
                  </a:lnTo>
                  <a:lnTo>
                    <a:pt x="183" y="140"/>
                  </a:lnTo>
                  <a:lnTo>
                    <a:pt x="161" y="140"/>
                  </a:lnTo>
                  <a:lnTo>
                    <a:pt x="143" y="141"/>
                  </a:lnTo>
                  <a:lnTo>
                    <a:pt x="126" y="141"/>
                  </a:lnTo>
                  <a:lnTo>
                    <a:pt x="112" y="141"/>
                  </a:lnTo>
                  <a:lnTo>
                    <a:pt x="100" y="142"/>
                  </a:lnTo>
                  <a:lnTo>
                    <a:pt x="94" y="140"/>
                  </a:lnTo>
                  <a:lnTo>
                    <a:pt x="83" y="136"/>
                  </a:lnTo>
                  <a:lnTo>
                    <a:pt x="70" y="131"/>
                  </a:lnTo>
                  <a:lnTo>
                    <a:pt x="55" y="124"/>
                  </a:lnTo>
                  <a:lnTo>
                    <a:pt x="39" y="117"/>
                  </a:lnTo>
                  <a:lnTo>
                    <a:pt x="24" y="110"/>
                  </a:lnTo>
                  <a:lnTo>
                    <a:pt x="10" y="104"/>
                  </a:lnTo>
                  <a:lnTo>
                    <a:pt x="1" y="100"/>
                  </a:lnTo>
                  <a:lnTo>
                    <a:pt x="1" y="94"/>
                  </a:lnTo>
                  <a:lnTo>
                    <a:pt x="1" y="86"/>
                  </a:lnTo>
                  <a:lnTo>
                    <a:pt x="1" y="77"/>
                  </a:lnTo>
                  <a:lnTo>
                    <a:pt x="0" y="70"/>
                  </a:lnTo>
                  <a:lnTo>
                    <a:pt x="5" y="74"/>
                  </a:lnTo>
                  <a:lnTo>
                    <a:pt x="11" y="78"/>
                  </a:lnTo>
                  <a:lnTo>
                    <a:pt x="18" y="79"/>
                  </a:lnTo>
                  <a:lnTo>
                    <a:pt x="26" y="80"/>
                  </a:lnTo>
                  <a:lnTo>
                    <a:pt x="34" y="80"/>
                  </a:lnTo>
                  <a:lnTo>
                    <a:pt x="43" y="79"/>
                  </a:lnTo>
                  <a:lnTo>
                    <a:pt x="54" y="77"/>
                  </a:lnTo>
                  <a:lnTo>
                    <a:pt x="64" y="74"/>
                  </a:lnTo>
                  <a:lnTo>
                    <a:pt x="71" y="76"/>
                  </a:lnTo>
                  <a:lnTo>
                    <a:pt x="79" y="74"/>
                  </a:lnTo>
                  <a:lnTo>
                    <a:pt x="88" y="71"/>
                  </a:lnTo>
                  <a:lnTo>
                    <a:pt x="97" y="66"/>
                  </a:lnTo>
                  <a:lnTo>
                    <a:pt x="106" y="62"/>
                  </a:lnTo>
                  <a:lnTo>
                    <a:pt x="114" y="56"/>
                  </a:lnTo>
                  <a:lnTo>
                    <a:pt x="121" y="52"/>
                  </a:lnTo>
                  <a:lnTo>
                    <a:pt x="127" y="48"/>
                  </a:lnTo>
                  <a:lnTo>
                    <a:pt x="127" y="53"/>
                  </a:lnTo>
                  <a:lnTo>
                    <a:pt x="127" y="64"/>
                  </a:lnTo>
                  <a:lnTo>
                    <a:pt x="126" y="79"/>
                  </a:lnTo>
                  <a:lnTo>
                    <a:pt x="125" y="91"/>
                  </a:lnTo>
                  <a:lnTo>
                    <a:pt x="146" y="87"/>
                  </a:lnTo>
                  <a:lnTo>
                    <a:pt x="145" y="76"/>
                  </a:lnTo>
                  <a:lnTo>
                    <a:pt x="144" y="61"/>
                  </a:lnTo>
                  <a:lnTo>
                    <a:pt x="144" y="47"/>
                  </a:lnTo>
                  <a:lnTo>
                    <a:pt x="146" y="37"/>
                  </a:lnTo>
                  <a:lnTo>
                    <a:pt x="151" y="30"/>
                  </a:lnTo>
                  <a:lnTo>
                    <a:pt x="157" y="21"/>
                  </a:lnTo>
                  <a:lnTo>
                    <a:pt x="160" y="10"/>
                  </a:lnTo>
                  <a:lnTo>
                    <a:pt x="162" y="0"/>
                  </a:lnTo>
                  <a:lnTo>
                    <a:pt x="163" y="6"/>
                  </a:lnTo>
                  <a:lnTo>
                    <a:pt x="166" y="13"/>
                  </a:lnTo>
                  <a:lnTo>
                    <a:pt x="168" y="18"/>
                  </a:lnTo>
                  <a:lnTo>
                    <a:pt x="173" y="25"/>
                  </a:lnTo>
                  <a:lnTo>
                    <a:pt x="178" y="30"/>
                  </a:lnTo>
                  <a:lnTo>
                    <a:pt x="186" y="34"/>
                  </a:lnTo>
                  <a:lnTo>
                    <a:pt x="195" y="37"/>
                  </a:lnTo>
                  <a:lnTo>
                    <a:pt x="206" y="37"/>
                  </a:lnTo>
                  <a:lnTo>
                    <a:pt x="207" y="46"/>
                  </a:lnTo>
                  <a:lnTo>
                    <a:pt x="209" y="56"/>
                  </a:lnTo>
                  <a:lnTo>
                    <a:pt x="213" y="64"/>
                  </a:lnTo>
                  <a:lnTo>
                    <a:pt x="217" y="68"/>
                  </a:lnTo>
                  <a:lnTo>
                    <a:pt x="221" y="69"/>
                  </a:lnTo>
                  <a:lnTo>
                    <a:pt x="225" y="71"/>
                  </a:lnTo>
                  <a:lnTo>
                    <a:pt x="232" y="72"/>
                  </a:lnTo>
                  <a:lnTo>
                    <a:pt x="238" y="73"/>
                  </a:lnTo>
                  <a:lnTo>
                    <a:pt x="245" y="74"/>
                  </a:lnTo>
                  <a:lnTo>
                    <a:pt x="250" y="74"/>
                  </a:lnTo>
                  <a:lnTo>
                    <a:pt x="256" y="73"/>
                  </a:lnTo>
                  <a:lnTo>
                    <a:pt x="258" y="70"/>
                  </a:lnTo>
                  <a:lnTo>
                    <a:pt x="264" y="74"/>
                  </a:lnTo>
                  <a:lnTo>
                    <a:pt x="271" y="79"/>
                  </a:lnTo>
                  <a:lnTo>
                    <a:pt x="278" y="82"/>
                  </a:lnTo>
                  <a:lnTo>
                    <a:pt x="286" y="86"/>
                  </a:lnTo>
                  <a:lnTo>
                    <a:pt x="293" y="89"/>
                  </a:lnTo>
                  <a:lnTo>
                    <a:pt x="299" y="89"/>
                  </a:lnTo>
                  <a:lnTo>
                    <a:pt x="304" y="89"/>
                  </a:lnTo>
                  <a:lnTo>
                    <a:pt x="308" y="86"/>
                  </a:lnTo>
                  <a:lnTo>
                    <a:pt x="313" y="91"/>
                  </a:lnTo>
                  <a:lnTo>
                    <a:pt x="321" y="94"/>
                  </a:lnTo>
                  <a:lnTo>
                    <a:pt x="331" y="95"/>
                  </a:lnTo>
                  <a:lnTo>
                    <a:pt x="337" y="95"/>
                  </a:lnTo>
                  <a:lnTo>
                    <a:pt x="342" y="96"/>
                  </a:lnTo>
                  <a:lnTo>
                    <a:pt x="347" y="99"/>
                  </a:lnTo>
                  <a:lnTo>
                    <a:pt x="352" y="100"/>
                  </a:lnTo>
                  <a:lnTo>
                    <a:pt x="359" y="101"/>
                  </a:lnTo>
                  <a:lnTo>
                    <a:pt x="364" y="101"/>
                  </a:lnTo>
                  <a:lnTo>
                    <a:pt x="369" y="101"/>
                  </a:lnTo>
                  <a:lnTo>
                    <a:pt x="373" y="101"/>
                  </a:lnTo>
                  <a:lnTo>
                    <a:pt x="376" y="100"/>
                  </a:lnTo>
                  <a:lnTo>
                    <a:pt x="383" y="95"/>
                  </a:lnTo>
                  <a:lnTo>
                    <a:pt x="391" y="88"/>
                  </a:lnTo>
                  <a:lnTo>
                    <a:pt x="400" y="80"/>
                  </a:lnTo>
                  <a:lnTo>
                    <a:pt x="407" y="74"/>
                  </a:lnTo>
                  <a:lnTo>
                    <a:pt x="411" y="72"/>
                  </a:lnTo>
                  <a:lnTo>
                    <a:pt x="415" y="70"/>
                  </a:lnTo>
                  <a:lnTo>
                    <a:pt x="420" y="68"/>
                  </a:lnTo>
                  <a:lnTo>
                    <a:pt x="424" y="65"/>
                  </a:lnTo>
                  <a:lnTo>
                    <a:pt x="429" y="63"/>
                  </a:lnTo>
                  <a:lnTo>
                    <a:pt x="434" y="61"/>
                  </a:lnTo>
                  <a:lnTo>
                    <a:pt x="438" y="60"/>
                  </a:lnTo>
                  <a:lnTo>
                    <a:pt x="442" y="60"/>
                  </a:lnTo>
                  <a:lnTo>
                    <a:pt x="446" y="49"/>
                  </a:lnTo>
                  <a:lnTo>
                    <a:pt x="447" y="34"/>
                  </a:lnTo>
                  <a:lnTo>
                    <a:pt x="448" y="20"/>
                  </a:lnTo>
                  <a:lnTo>
                    <a:pt x="454" y="8"/>
                  </a:lnTo>
                  <a:lnTo>
                    <a:pt x="458" y="10"/>
                  </a:lnTo>
                  <a:lnTo>
                    <a:pt x="463" y="10"/>
                  </a:lnTo>
                  <a:lnTo>
                    <a:pt x="469" y="10"/>
                  </a:lnTo>
                  <a:lnTo>
                    <a:pt x="476" y="9"/>
                  </a:lnTo>
                  <a:lnTo>
                    <a:pt x="483" y="8"/>
                  </a:lnTo>
                  <a:lnTo>
                    <a:pt x="490" y="6"/>
                  </a:lnTo>
                  <a:lnTo>
                    <a:pt x="497" y="5"/>
                  </a:lnTo>
                  <a:lnTo>
                    <a:pt x="501" y="2"/>
                  </a:lnTo>
                  <a:lnTo>
                    <a:pt x="503" y="7"/>
                  </a:lnTo>
                  <a:lnTo>
                    <a:pt x="506" y="13"/>
                  </a:lnTo>
                  <a:lnTo>
                    <a:pt x="509" y="17"/>
                  </a:lnTo>
                  <a:lnTo>
                    <a:pt x="513" y="21"/>
                  </a:lnTo>
                  <a:lnTo>
                    <a:pt x="503" y="26"/>
                  </a:lnTo>
                  <a:lnTo>
                    <a:pt x="499" y="33"/>
                  </a:lnTo>
                  <a:lnTo>
                    <a:pt x="498" y="44"/>
                  </a:lnTo>
                  <a:lnTo>
                    <a:pt x="498" y="56"/>
                  </a:lnTo>
                  <a:lnTo>
                    <a:pt x="502" y="55"/>
                  </a:lnTo>
                  <a:lnTo>
                    <a:pt x="509" y="56"/>
                  </a:lnTo>
                  <a:lnTo>
                    <a:pt x="516" y="58"/>
                  </a:lnTo>
                  <a:lnTo>
                    <a:pt x="525" y="61"/>
                  </a:lnTo>
                  <a:lnTo>
                    <a:pt x="533" y="64"/>
                  </a:lnTo>
                  <a:lnTo>
                    <a:pt x="541" y="66"/>
                  </a:lnTo>
                  <a:lnTo>
                    <a:pt x="548" y="69"/>
                  </a:lnTo>
                  <a:lnTo>
                    <a:pt x="553" y="71"/>
                  </a:lnTo>
                  <a:lnTo>
                    <a:pt x="556" y="71"/>
                  </a:lnTo>
                  <a:lnTo>
                    <a:pt x="562" y="70"/>
                  </a:lnTo>
                  <a:lnTo>
                    <a:pt x="566" y="68"/>
                  </a:lnTo>
                  <a:lnTo>
                    <a:pt x="572" y="65"/>
                  </a:lnTo>
                  <a:lnTo>
                    <a:pt x="578" y="63"/>
                  </a:lnTo>
                  <a:lnTo>
                    <a:pt x="582" y="60"/>
                  </a:lnTo>
                  <a:lnTo>
                    <a:pt x="587" y="57"/>
                  </a:lnTo>
                  <a:lnTo>
                    <a:pt x="589" y="54"/>
                  </a:lnTo>
                  <a:lnTo>
                    <a:pt x="589" y="64"/>
                  </a:lnTo>
                  <a:lnTo>
                    <a:pt x="590" y="80"/>
                  </a:lnTo>
                  <a:lnTo>
                    <a:pt x="589" y="96"/>
                  </a:lnTo>
                  <a:lnTo>
                    <a:pt x="588" y="107"/>
                  </a:lnTo>
                  <a:lnTo>
                    <a:pt x="594" y="104"/>
                  </a:lnTo>
                  <a:lnTo>
                    <a:pt x="600" y="104"/>
                  </a:lnTo>
                  <a:lnTo>
                    <a:pt x="605" y="104"/>
                  </a:lnTo>
                  <a:lnTo>
                    <a:pt x="611" y="105"/>
                  </a:lnTo>
                  <a:lnTo>
                    <a:pt x="611" y="95"/>
                  </a:lnTo>
                  <a:lnTo>
                    <a:pt x="611" y="81"/>
                  </a:lnTo>
                  <a:lnTo>
                    <a:pt x="611" y="69"/>
                  </a:lnTo>
                  <a:lnTo>
                    <a:pt x="611" y="60"/>
                  </a:lnTo>
                  <a:lnTo>
                    <a:pt x="620" y="65"/>
                  </a:lnTo>
                  <a:lnTo>
                    <a:pt x="629" y="69"/>
                  </a:lnTo>
                  <a:lnTo>
                    <a:pt x="636" y="70"/>
                  </a:lnTo>
                  <a:lnTo>
                    <a:pt x="643" y="68"/>
                  </a:lnTo>
                  <a:lnTo>
                    <a:pt x="652" y="69"/>
                  </a:lnTo>
                  <a:lnTo>
                    <a:pt x="660" y="68"/>
                  </a:lnTo>
                  <a:lnTo>
                    <a:pt x="666" y="66"/>
                  </a:lnTo>
                  <a:lnTo>
                    <a:pt x="672" y="63"/>
                  </a:lnTo>
                  <a:lnTo>
                    <a:pt x="673" y="70"/>
                  </a:lnTo>
                  <a:lnTo>
                    <a:pt x="674" y="79"/>
                  </a:lnTo>
                  <a:lnTo>
                    <a:pt x="674" y="88"/>
                  </a:lnTo>
                  <a:lnTo>
                    <a:pt x="673" y="95"/>
                  </a:lnTo>
                  <a:lnTo>
                    <a:pt x="681" y="95"/>
                  </a:lnTo>
                  <a:lnTo>
                    <a:pt x="689" y="95"/>
                  </a:lnTo>
                  <a:lnTo>
                    <a:pt x="696" y="94"/>
                  </a:lnTo>
                  <a:lnTo>
                    <a:pt x="700" y="92"/>
                  </a:lnTo>
                  <a:lnTo>
                    <a:pt x="698" y="85"/>
                  </a:lnTo>
                  <a:lnTo>
                    <a:pt x="698" y="74"/>
                  </a:lnTo>
                  <a:lnTo>
                    <a:pt x="698" y="64"/>
                  </a:lnTo>
                  <a:lnTo>
                    <a:pt x="698" y="56"/>
                  </a:lnTo>
                  <a:lnTo>
                    <a:pt x="704" y="60"/>
                  </a:lnTo>
                  <a:lnTo>
                    <a:pt x="709" y="62"/>
                  </a:lnTo>
                  <a:lnTo>
                    <a:pt x="715" y="62"/>
                  </a:lnTo>
                  <a:lnTo>
                    <a:pt x="722" y="62"/>
                  </a:lnTo>
                  <a:lnTo>
                    <a:pt x="728" y="61"/>
                  </a:lnTo>
                  <a:lnTo>
                    <a:pt x="735" y="58"/>
                  </a:lnTo>
                  <a:lnTo>
                    <a:pt x="739" y="57"/>
                  </a:lnTo>
                  <a:lnTo>
                    <a:pt x="743" y="55"/>
                  </a:lnTo>
                  <a:lnTo>
                    <a:pt x="746" y="52"/>
                  </a:lnTo>
                  <a:lnTo>
                    <a:pt x="747" y="47"/>
                  </a:lnTo>
                  <a:lnTo>
                    <a:pt x="745" y="41"/>
                  </a:lnTo>
                  <a:lnTo>
                    <a:pt x="743" y="37"/>
                  </a:lnTo>
                  <a:lnTo>
                    <a:pt x="751" y="44"/>
                  </a:lnTo>
                  <a:lnTo>
                    <a:pt x="756" y="52"/>
                  </a:lnTo>
                  <a:lnTo>
                    <a:pt x="761" y="61"/>
                  </a:lnTo>
                  <a:lnTo>
                    <a:pt x="763" y="68"/>
                  </a:lnTo>
                  <a:lnTo>
                    <a:pt x="769" y="55"/>
                  </a:lnTo>
                  <a:lnTo>
                    <a:pt x="770" y="61"/>
                  </a:lnTo>
                  <a:lnTo>
                    <a:pt x="772" y="66"/>
                  </a:lnTo>
                  <a:lnTo>
                    <a:pt x="775" y="71"/>
                  </a:lnTo>
                  <a:lnTo>
                    <a:pt x="779" y="74"/>
                  </a:lnTo>
                  <a:lnTo>
                    <a:pt x="784" y="74"/>
                  </a:lnTo>
                  <a:lnTo>
                    <a:pt x="792" y="73"/>
                  </a:lnTo>
                  <a:lnTo>
                    <a:pt x="801" y="71"/>
                  </a:lnTo>
                  <a:lnTo>
                    <a:pt x="811" y="70"/>
                  </a:lnTo>
                  <a:lnTo>
                    <a:pt x="822" y="68"/>
                  </a:lnTo>
                  <a:lnTo>
                    <a:pt x="830" y="66"/>
                  </a:lnTo>
                  <a:lnTo>
                    <a:pt x="836" y="66"/>
                  </a:lnTo>
                  <a:lnTo>
                    <a:pt x="840" y="68"/>
                  </a:lnTo>
                  <a:lnTo>
                    <a:pt x="843" y="71"/>
                  </a:lnTo>
                  <a:lnTo>
                    <a:pt x="848" y="73"/>
                  </a:lnTo>
                  <a:lnTo>
                    <a:pt x="854" y="74"/>
                  </a:lnTo>
                  <a:lnTo>
                    <a:pt x="861" y="76"/>
                  </a:lnTo>
                  <a:lnTo>
                    <a:pt x="865" y="76"/>
                  </a:lnTo>
                  <a:lnTo>
                    <a:pt x="870" y="74"/>
                  </a:lnTo>
                  <a:lnTo>
                    <a:pt x="875" y="73"/>
                  </a:lnTo>
                  <a:lnTo>
                    <a:pt x="881" y="71"/>
                  </a:lnTo>
                  <a:lnTo>
                    <a:pt x="887" y="69"/>
                  </a:lnTo>
                  <a:lnTo>
                    <a:pt x="891" y="68"/>
                  </a:lnTo>
                  <a:lnTo>
                    <a:pt x="896" y="65"/>
                  </a:lnTo>
                  <a:lnTo>
                    <a:pt x="898" y="64"/>
                  </a:lnTo>
                  <a:lnTo>
                    <a:pt x="899" y="61"/>
                  </a:lnTo>
                  <a:lnTo>
                    <a:pt x="898" y="53"/>
                  </a:lnTo>
                  <a:lnTo>
                    <a:pt x="896" y="46"/>
                  </a:lnTo>
                  <a:lnTo>
                    <a:pt x="895" y="39"/>
                  </a:lnTo>
                  <a:lnTo>
                    <a:pt x="903" y="42"/>
                  </a:lnTo>
                  <a:lnTo>
                    <a:pt x="913" y="47"/>
                  </a:lnTo>
                  <a:lnTo>
                    <a:pt x="921" y="52"/>
                  </a:lnTo>
                  <a:lnTo>
                    <a:pt x="927" y="52"/>
                  </a:lnTo>
                  <a:lnTo>
                    <a:pt x="930" y="50"/>
                  </a:lnTo>
                  <a:lnTo>
                    <a:pt x="936" y="48"/>
                  </a:lnTo>
                  <a:lnTo>
                    <a:pt x="941" y="45"/>
                  </a:lnTo>
                  <a:lnTo>
                    <a:pt x="945" y="40"/>
                  </a:lnTo>
                  <a:lnTo>
                    <a:pt x="945" y="50"/>
                  </a:lnTo>
                  <a:lnTo>
                    <a:pt x="943" y="64"/>
                  </a:lnTo>
                  <a:lnTo>
                    <a:pt x="941" y="78"/>
                  </a:lnTo>
                  <a:lnTo>
                    <a:pt x="939" y="87"/>
                  </a:lnTo>
                  <a:lnTo>
                    <a:pt x="964" y="87"/>
                  </a:lnTo>
                  <a:lnTo>
                    <a:pt x="964" y="46"/>
                  </a:lnTo>
                  <a:lnTo>
                    <a:pt x="972" y="50"/>
                  </a:lnTo>
                  <a:lnTo>
                    <a:pt x="981" y="56"/>
                  </a:lnTo>
                  <a:lnTo>
                    <a:pt x="989" y="61"/>
                  </a:lnTo>
                  <a:lnTo>
                    <a:pt x="997" y="62"/>
                  </a:lnTo>
                  <a:lnTo>
                    <a:pt x="1006" y="58"/>
                  </a:lnTo>
                  <a:lnTo>
                    <a:pt x="1017" y="52"/>
                  </a:lnTo>
                  <a:lnTo>
                    <a:pt x="1026" y="42"/>
                  </a:lnTo>
                  <a:lnTo>
                    <a:pt x="1030" y="34"/>
                  </a:lnTo>
                  <a:lnTo>
                    <a:pt x="1036" y="40"/>
                  </a:lnTo>
                  <a:lnTo>
                    <a:pt x="1040" y="44"/>
                  </a:lnTo>
                  <a:lnTo>
                    <a:pt x="1044" y="46"/>
                  </a:lnTo>
                  <a:lnTo>
                    <a:pt x="1048" y="47"/>
                  </a:lnTo>
                  <a:lnTo>
                    <a:pt x="1052" y="47"/>
                  </a:lnTo>
                  <a:lnTo>
                    <a:pt x="1055" y="47"/>
                  </a:lnTo>
                  <a:lnTo>
                    <a:pt x="1061" y="46"/>
                  </a:lnTo>
                  <a:lnTo>
                    <a:pt x="1067" y="45"/>
                  </a:lnTo>
                  <a:lnTo>
                    <a:pt x="1072" y="42"/>
                  </a:lnTo>
                  <a:lnTo>
                    <a:pt x="1077" y="39"/>
                  </a:lnTo>
                  <a:lnTo>
                    <a:pt x="1081" y="33"/>
                  </a:lnTo>
                  <a:lnTo>
                    <a:pt x="1085" y="26"/>
                  </a:lnTo>
                  <a:lnTo>
                    <a:pt x="1087" y="37"/>
                  </a:lnTo>
                  <a:lnTo>
                    <a:pt x="1089" y="54"/>
                  </a:lnTo>
                  <a:lnTo>
                    <a:pt x="1091" y="71"/>
                  </a:lnTo>
                  <a:lnTo>
                    <a:pt x="1092" y="84"/>
                  </a:lnTo>
                  <a:lnTo>
                    <a:pt x="1109" y="84"/>
                  </a:lnTo>
                  <a:lnTo>
                    <a:pt x="1113" y="26"/>
                  </a:lnTo>
                  <a:lnTo>
                    <a:pt x="1120" y="31"/>
                  </a:lnTo>
                  <a:lnTo>
                    <a:pt x="1126" y="33"/>
                  </a:lnTo>
                  <a:lnTo>
                    <a:pt x="1131" y="34"/>
                  </a:lnTo>
                  <a:lnTo>
                    <a:pt x="1136" y="34"/>
                  </a:lnTo>
                  <a:lnTo>
                    <a:pt x="1140" y="33"/>
                  </a:lnTo>
                  <a:lnTo>
                    <a:pt x="1146" y="31"/>
                  </a:lnTo>
                  <a:lnTo>
                    <a:pt x="1152" y="29"/>
                  </a:lnTo>
                  <a:lnTo>
                    <a:pt x="1160" y="25"/>
                  </a:lnTo>
                  <a:lnTo>
                    <a:pt x="1167" y="22"/>
                  </a:lnTo>
                  <a:lnTo>
                    <a:pt x="1174" y="18"/>
                  </a:lnTo>
                  <a:lnTo>
                    <a:pt x="1180" y="16"/>
                  </a:lnTo>
                  <a:lnTo>
                    <a:pt x="1184" y="15"/>
                  </a:lnTo>
                  <a:lnTo>
                    <a:pt x="1184" y="22"/>
                  </a:lnTo>
                  <a:lnTo>
                    <a:pt x="1187" y="30"/>
                  </a:lnTo>
                  <a:lnTo>
                    <a:pt x="1190" y="37"/>
                  </a:lnTo>
                  <a:lnTo>
                    <a:pt x="1196" y="42"/>
                  </a:lnTo>
                  <a:lnTo>
                    <a:pt x="1204" y="46"/>
                  </a:lnTo>
                  <a:lnTo>
                    <a:pt x="1212" y="48"/>
                  </a:lnTo>
                  <a:lnTo>
                    <a:pt x="1218" y="49"/>
                  </a:lnTo>
                  <a:lnTo>
                    <a:pt x="1223" y="48"/>
                  </a:lnTo>
                  <a:lnTo>
                    <a:pt x="1229" y="55"/>
                  </a:lnTo>
                  <a:lnTo>
                    <a:pt x="1238" y="60"/>
                  </a:lnTo>
                  <a:lnTo>
                    <a:pt x="1247" y="61"/>
                  </a:lnTo>
                  <a:lnTo>
                    <a:pt x="1254" y="60"/>
                  </a:lnTo>
                  <a:lnTo>
                    <a:pt x="1259" y="62"/>
                  </a:lnTo>
                  <a:lnTo>
                    <a:pt x="1263" y="64"/>
                  </a:lnTo>
                  <a:lnTo>
                    <a:pt x="1266" y="65"/>
                  </a:lnTo>
                  <a:lnTo>
                    <a:pt x="1267" y="66"/>
                  </a:lnTo>
                  <a:lnTo>
                    <a:pt x="1267" y="95"/>
                  </a:lnTo>
                  <a:lnTo>
                    <a:pt x="1290" y="95"/>
                  </a:lnTo>
                  <a:lnTo>
                    <a:pt x="1290" y="63"/>
                  </a:lnTo>
                  <a:lnTo>
                    <a:pt x="1297" y="70"/>
                  </a:lnTo>
                  <a:lnTo>
                    <a:pt x="1305" y="74"/>
                  </a:lnTo>
                  <a:lnTo>
                    <a:pt x="1311" y="77"/>
                  </a:lnTo>
                  <a:lnTo>
                    <a:pt x="1318" y="76"/>
                  </a:lnTo>
                  <a:lnTo>
                    <a:pt x="1325" y="72"/>
                  </a:lnTo>
                  <a:lnTo>
                    <a:pt x="1332" y="68"/>
                  </a:lnTo>
                  <a:lnTo>
                    <a:pt x="1338" y="64"/>
                  </a:lnTo>
                  <a:lnTo>
                    <a:pt x="1344" y="62"/>
                  </a:lnTo>
                  <a:lnTo>
                    <a:pt x="1347" y="58"/>
                  </a:lnTo>
                  <a:lnTo>
                    <a:pt x="1350" y="54"/>
                  </a:lnTo>
                  <a:lnTo>
                    <a:pt x="1353" y="48"/>
                  </a:lnTo>
                  <a:lnTo>
                    <a:pt x="1354" y="42"/>
                  </a:lnTo>
                  <a:lnTo>
                    <a:pt x="1357" y="47"/>
                  </a:lnTo>
                  <a:lnTo>
                    <a:pt x="1362" y="49"/>
                  </a:lnTo>
                  <a:lnTo>
                    <a:pt x="1366" y="50"/>
                  </a:lnTo>
                  <a:lnTo>
                    <a:pt x="1372" y="52"/>
                  </a:lnTo>
                  <a:lnTo>
                    <a:pt x="1378" y="56"/>
                  </a:lnTo>
                  <a:lnTo>
                    <a:pt x="1382" y="63"/>
                  </a:lnTo>
                  <a:lnTo>
                    <a:pt x="1387" y="71"/>
                  </a:lnTo>
                  <a:lnTo>
                    <a:pt x="1389" y="78"/>
                  </a:lnTo>
                  <a:lnTo>
                    <a:pt x="1395" y="78"/>
                  </a:lnTo>
                  <a:lnTo>
                    <a:pt x="1402" y="79"/>
                  </a:lnTo>
                  <a:lnTo>
                    <a:pt x="1410" y="79"/>
                  </a:lnTo>
                  <a:lnTo>
                    <a:pt x="1418" y="78"/>
                  </a:lnTo>
                  <a:lnTo>
                    <a:pt x="1426" y="77"/>
                  </a:lnTo>
                  <a:lnTo>
                    <a:pt x="1433" y="76"/>
                  </a:lnTo>
                  <a:lnTo>
                    <a:pt x="1437" y="72"/>
                  </a:lnTo>
                  <a:lnTo>
                    <a:pt x="1441" y="68"/>
                  </a:lnTo>
                  <a:lnTo>
                    <a:pt x="1443" y="94"/>
                  </a:lnTo>
                  <a:lnTo>
                    <a:pt x="1467" y="95"/>
                  </a:lnTo>
                  <a:lnTo>
                    <a:pt x="1468" y="72"/>
                  </a:lnTo>
                  <a:lnTo>
                    <a:pt x="1473" y="76"/>
                  </a:lnTo>
                  <a:lnTo>
                    <a:pt x="1477" y="78"/>
                  </a:lnTo>
                  <a:lnTo>
                    <a:pt x="1482" y="81"/>
                  </a:lnTo>
                  <a:lnTo>
                    <a:pt x="1488" y="84"/>
                  </a:lnTo>
                  <a:lnTo>
                    <a:pt x="1492" y="84"/>
                  </a:lnTo>
                  <a:lnTo>
                    <a:pt x="1497" y="82"/>
                  </a:lnTo>
                  <a:lnTo>
                    <a:pt x="1501" y="78"/>
                  </a:lnTo>
                  <a:lnTo>
                    <a:pt x="1506" y="71"/>
                  </a:lnTo>
                  <a:lnTo>
                    <a:pt x="1508" y="74"/>
                  </a:lnTo>
                  <a:lnTo>
                    <a:pt x="1512" y="78"/>
                  </a:lnTo>
                  <a:lnTo>
                    <a:pt x="1516" y="80"/>
                  </a:lnTo>
                  <a:lnTo>
                    <a:pt x="1522" y="82"/>
                  </a:lnTo>
                  <a:lnTo>
                    <a:pt x="1528" y="84"/>
                  </a:lnTo>
                  <a:lnTo>
                    <a:pt x="1532" y="84"/>
                  </a:lnTo>
                  <a:lnTo>
                    <a:pt x="1538" y="82"/>
                  </a:lnTo>
                  <a:lnTo>
                    <a:pt x="1543" y="81"/>
                  </a:lnTo>
                  <a:lnTo>
                    <a:pt x="1546" y="85"/>
                  </a:lnTo>
                  <a:lnTo>
                    <a:pt x="1553" y="88"/>
                  </a:lnTo>
                  <a:lnTo>
                    <a:pt x="1560" y="92"/>
                  </a:lnTo>
                  <a:lnTo>
                    <a:pt x="1568" y="95"/>
                  </a:lnTo>
                  <a:lnTo>
                    <a:pt x="1577" y="96"/>
                  </a:lnTo>
                  <a:lnTo>
                    <a:pt x="1585" y="97"/>
                  </a:lnTo>
                  <a:lnTo>
                    <a:pt x="1592" y="95"/>
                  </a:lnTo>
                  <a:lnTo>
                    <a:pt x="1596" y="92"/>
                  </a:lnTo>
                  <a:lnTo>
                    <a:pt x="1601" y="80"/>
                  </a:lnTo>
                  <a:lnTo>
                    <a:pt x="1603" y="69"/>
                  </a:lnTo>
                  <a:lnTo>
                    <a:pt x="1602" y="57"/>
                  </a:lnTo>
                  <a:lnTo>
                    <a:pt x="1602" y="50"/>
                  </a:lnTo>
                  <a:lnTo>
                    <a:pt x="1607" y="52"/>
                  </a:lnTo>
                  <a:lnTo>
                    <a:pt x="1611" y="52"/>
                  </a:lnTo>
                  <a:lnTo>
                    <a:pt x="1617" y="52"/>
                  </a:lnTo>
                  <a:lnTo>
                    <a:pt x="1621" y="50"/>
                  </a:lnTo>
                  <a:lnTo>
                    <a:pt x="1622" y="55"/>
                  </a:lnTo>
                  <a:lnTo>
                    <a:pt x="1624" y="61"/>
                  </a:lnTo>
                  <a:lnTo>
                    <a:pt x="1629" y="66"/>
                  </a:lnTo>
                  <a:lnTo>
                    <a:pt x="1634" y="71"/>
                  </a:lnTo>
                  <a:lnTo>
                    <a:pt x="1640" y="76"/>
                  </a:lnTo>
                  <a:lnTo>
                    <a:pt x="1646" y="79"/>
                  </a:lnTo>
                  <a:lnTo>
                    <a:pt x="1651" y="81"/>
                  </a:lnTo>
                  <a:lnTo>
                    <a:pt x="1657" y="82"/>
                  </a:lnTo>
                  <a:lnTo>
                    <a:pt x="1666" y="81"/>
                  </a:lnTo>
                  <a:lnTo>
                    <a:pt x="1673" y="78"/>
                  </a:lnTo>
                  <a:lnTo>
                    <a:pt x="1679" y="74"/>
                  </a:lnTo>
                  <a:lnTo>
                    <a:pt x="1685" y="72"/>
                  </a:lnTo>
                  <a:lnTo>
                    <a:pt x="1691" y="78"/>
                  </a:lnTo>
                  <a:lnTo>
                    <a:pt x="1697" y="85"/>
                  </a:lnTo>
                  <a:lnTo>
                    <a:pt x="1701" y="92"/>
                  </a:lnTo>
                  <a:lnTo>
                    <a:pt x="1701" y="99"/>
                  </a:lnTo>
                  <a:lnTo>
                    <a:pt x="1705" y="99"/>
                  </a:lnTo>
                  <a:lnTo>
                    <a:pt x="1709" y="97"/>
                  </a:lnTo>
                  <a:lnTo>
                    <a:pt x="1713" y="96"/>
                  </a:lnTo>
                  <a:lnTo>
                    <a:pt x="1717" y="95"/>
                  </a:lnTo>
                  <a:close/>
                </a:path>
              </a:pathLst>
            </a:custGeom>
            <a:solidFill>
              <a:srgbClr val="0066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86" name="Freeform 1518"/>
            <p:cNvSpPr>
              <a:spLocks/>
            </p:cNvSpPr>
            <p:nvPr/>
          </p:nvSpPr>
          <p:spPr bwMode="auto">
            <a:xfrm>
              <a:off x="3171" y="3906"/>
              <a:ext cx="8" cy="8"/>
            </a:xfrm>
            <a:custGeom>
              <a:avLst/>
              <a:gdLst>
                <a:gd name="T0" fmla="*/ 4 w 24"/>
                <a:gd name="T1" fmla="*/ 22 h 22"/>
                <a:gd name="T2" fmla="*/ 4 w 24"/>
                <a:gd name="T3" fmla="*/ 22 h 22"/>
                <a:gd name="T4" fmla="*/ 13 w 24"/>
                <a:gd name="T5" fmla="*/ 21 h 22"/>
                <a:gd name="T6" fmla="*/ 21 w 24"/>
                <a:gd name="T7" fmla="*/ 15 h 22"/>
                <a:gd name="T8" fmla="*/ 24 w 24"/>
                <a:gd name="T9" fmla="*/ 12 h 22"/>
                <a:gd name="T10" fmla="*/ 24 w 24"/>
                <a:gd name="T11" fmla="*/ 12 h 22"/>
                <a:gd name="T12" fmla="*/ 24 w 24"/>
                <a:gd name="T13" fmla="*/ 0 h 22"/>
                <a:gd name="T14" fmla="*/ 17 w 24"/>
                <a:gd name="T15" fmla="*/ 5 h 22"/>
                <a:gd name="T16" fmla="*/ 15 w 24"/>
                <a:gd name="T17" fmla="*/ 8 h 22"/>
                <a:gd name="T18" fmla="*/ 11 w 24"/>
                <a:gd name="T19" fmla="*/ 12 h 22"/>
                <a:gd name="T20" fmla="*/ 4 w 24"/>
                <a:gd name="T21" fmla="*/ 13 h 22"/>
                <a:gd name="T22" fmla="*/ 4 w 24"/>
                <a:gd name="T23" fmla="*/ 13 h 22"/>
                <a:gd name="T24" fmla="*/ 4 w 24"/>
                <a:gd name="T25" fmla="*/ 13 h 22"/>
                <a:gd name="T26" fmla="*/ 1 w 24"/>
                <a:gd name="T27" fmla="*/ 14 h 22"/>
                <a:gd name="T28" fmla="*/ 0 w 24"/>
                <a:gd name="T29" fmla="*/ 18 h 22"/>
                <a:gd name="T30" fmla="*/ 1 w 24"/>
                <a:gd name="T31" fmla="*/ 21 h 22"/>
                <a:gd name="T32" fmla="*/ 4 w 24"/>
                <a:gd name="T33"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2">
                  <a:moveTo>
                    <a:pt x="4" y="22"/>
                  </a:moveTo>
                  <a:lnTo>
                    <a:pt x="4" y="22"/>
                  </a:lnTo>
                  <a:lnTo>
                    <a:pt x="13" y="21"/>
                  </a:lnTo>
                  <a:lnTo>
                    <a:pt x="21" y="15"/>
                  </a:lnTo>
                  <a:lnTo>
                    <a:pt x="24" y="12"/>
                  </a:lnTo>
                  <a:lnTo>
                    <a:pt x="24" y="12"/>
                  </a:lnTo>
                  <a:lnTo>
                    <a:pt x="24" y="0"/>
                  </a:lnTo>
                  <a:lnTo>
                    <a:pt x="17" y="5"/>
                  </a:lnTo>
                  <a:lnTo>
                    <a:pt x="15" y="8"/>
                  </a:lnTo>
                  <a:lnTo>
                    <a:pt x="11" y="12"/>
                  </a:lnTo>
                  <a:lnTo>
                    <a:pt x="4" y="13"/>
                  </a:lnTo>
                  <a:lnTo>
                    <a:pt x="4" y="13"/>
                  </a:lnTo>
                  <a:lnTo>
                    <a:pt x="4" y="13"/>
                  </a:lnTo>
                  <a:lnTo>
                    <a:pt x="1" y="14"/>
                  </a:lnTo>
                  <a:lnTo>
                    <a:pt x="0" y="18"/>
                  </a:lnTo>
                  <a:lnTo>
                    <a:pt x="1" y="21"/>
                  </a:lnTo>
                  <a:lnTo>
                    <a:pt x="4" y="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87" name="Freeform 1519"/>
            <p:cNvSpPr>
              <a:spLocks/>
            </p:cNvSpPr>
            <p:nvPr/>
          </p:nvSpPr>
          <p:spPr bwMode="auto">
            <a:xfrm>
              <a:off x="3123" y="3910"/>
              <a:ext cx="49" cy="4"/>
            </a:xfrm>
            <a:custGeom>
              <a:avLst/>
              <a:gdLst>
                <a:gd name="T0" fmla="*/ 0 w 147"/>
                <a:gd name="T1" fmla="*/ 11 h 12"/>
                <a:gd name="T2" fmla="*/ 0 w 147"/>
                <a:gd name="T3" fmla="*/ 11 h 12"/>
                <a:gd name="T4" fmla="*/ 10 w 147"/>
                <a:gd name="T5" fmla="*/ 11 h 12"/>
                <a:gd name="T6" fmla="*/ 27 w 147"/>
                <a:gd name="T7" fmla="*/ 11 h 12"/>
                <a:gd name="T8" fmla="*/ 49 w 147"/>
                <a:gd name="T9" fmla="*/ 12 h 12"/>
                <a:gd name="T10" fmla="*/ 74 w 147"/>
                <a:gd name="T11" fmla="*/ 12 h 12"/>
                <a:gd name="T12" fmla="*/ 98 w 147"/>
                <a:gd name="T13" fmla="*/ 12 h 12"/>
                <a:gd name="T14" fmla="*/ 120 w 147"/>
                <a:gd name="T15" fmla="*/ 12 h 12"/>
                <a:gd name="T16" fmla="*/ 137 w 147"/>
                <a:gd name="T17" fmla="*/ 12 h 12"/>
                <a:gd name="T18" fmla="*/ 147 w 147"/>
                <a:gd name="T19" fmla="*/ 10 h 12"/>
                <a:gd name="T20" fmla="*/ 147 w 147"/>
                <a:gd name="T21" fmla="*/ 1 h 12"/>
                <a:gd name="T22" fmla="*/ 137 w 147"/>
                <a:gd name="T23" fmla="*/ 1 h 12"/>
                <a:gd name="T24" fmla="*/ 120 w 147"/>
                <a:gd name="T25" fmla="*/ 1 h 12"/>
                <a:gd name="T26" fmla="*/ 98 w 147"/>
                <a:gd name="T27" fmla="*/ 1 h 12"/>
                <a:gd name="T28" fmla="*/ 74 w 147"/>
                <a:gd name="T29" fmla="*/ 1 h 12"/>
                <a:gd name="T30" fmla="*/ 49 w 147"/>
                <a:gd name="T31" fmla="*/ 1 h 12"/>
                <a:gd name="T32" fmla="*/ 27 w 147"/>
                <a:gd name="T33" fmla="*/ 0 h 12"/>
                <a:gd name="T34" fmla="*/ 10 w 147"/>
                <a:gd name="T35" fmla="*/ 0 h 12"/>
                <a:gd name="T36" fmla="*/ 0 w 147"/>
                <a:gd name="T37" fmla="*/ 0 h 12"/>
                <a:gd name="T38" fmla="*/ 0 w 147"/>
                <a:gd name="T39" fmla="*/ 0 h 12"/>
                <a:gd name="T40" fmla="*/ 0 w 147"/>
                <a:gd name="T41"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7" h="12">
                  <a:moveTo>
                    <a:pt x="0" y="11"/>
                  </a:moveTo>
                  <a:lnTo>
                    <a:pt x="0" y="11"/>
                  </a:lnTo>
                  <a:lnTo>
                    <a:pt x="10" y="11"/>
                  </a:lnTo>
                  <a:lnTo>
                    <a:pt x="27" y="11"/>
                  </a:lnTo>
                  <a:lnTo>
                    <a:pt x="49" y="12"/>
                  </a:lnTo>
                  <a:lnTo>
                    <a:pt x="74" y="12"/>
                  </a:lnTo>
                  <a:lnTo>
                    <a:pt x="98" y="12"/>
                  </a:lnTo>
                  <a:lnTo>
                    <a:pt x="120" y="12"/>
                  </a:lnTo>
                  <a:lnTo>
                    <a:pt x="137" y="12"/>
                  </a:lnTo>
                  <a:lnTo>
                    <a:pt x="147" y="10"/>
                  </a:lnTo>
                  <a:lnTo>
                    <a:pt x="147" y="1"/>
                  </a:lnTo>
                  <a:lnTo>
                    <a:pt x="137" y="1"/>
                  </a:lnTo>
                  <a:lnTo>
                    <a:pt x="120" y="1"/>
                  </a:lnTo>
                  <a:lnTo>
                    <a:pt x="98" y="1"/>
                  </a:lnTo>
                  <a:lnTo>
                    <a:pt x="74" y="1"/>
                  </a:lnTo>
                  <a:lnTo>
                    <a:pt x="49" y="1"/>
                  </a:lnTo>
                  <a:lnTo>
                    <a:pt x="27" y="0"/>
                  </a:lnTo>
                  <a:lnTo>
                    <a:pt x="10" y="0"/>
                  </a:lnTo>
                  <a:lnTo>
                    <a:pt x="0" y="0"/>
                  </a:lnTo>
                  <a:lnTo>
                    <a:pt x="0" y="0"/>
                  </a:lnTo>
                  <a:lnTo>
                    <a:pt x="0"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88" name="Freeform 1520"/>
            <p:cNvSpPr>
              <a:spLocks/>
            </p:cNvSpPr>
            <p:nvPr/>
          </p:nvSpPr>
          <p:spPr bwMode="auto">
            <a:xfrm>
              <a:off x="3109" y="3910"/>
              <a:ext cx="14" cy="14"/>
            </a:xfrm>
            <a:custGeom>
              <a:avLst/>
              <a:gdLst>
                <a:gd name="T0" fmla="*/ 5 w 41"/>
                <a:gd name="T1" fmla="*/ 42 h 42"/>
                <a:gd name="T2" fmla="*/ 10 w 41"/>
                <a:gd name="T3" fmla="*/ 38 h 42"/>
                <a:gd name="T4" fmla="*/ 12 w 41"/>
                <a:gd name="T5" fmla="*/ 34 h 42"/>
                <a:gd name="T6" fmla="*/ 14 w 41"/>
                <a:gd name="T7" fmla="*/ 30 h 42"/>
                <a:gd name="T8" fmla="*/ 17 w 41"/>
                <a:gd name="T9" fmla="*/ 25 h 42"/>
                <a:gd name="T10" fmla="*/ 21 w 41"/>
                <a:gd name="T11" fmla="*/ 20 h 42"/>
                <a:gd name="T12" fmla="*/ 26 w 41"/>
                <a:gd name="T13" fmla="*/ 16 h 42"/>
                <a:gd name="T14" fmla="*/ 30 w 41"/>
                <a:gd name="T15" fmla="*/ 14 h 42"/>
                <a:gd name="T16" fmla="*/ 35 w 41"/>
                <a:gd name="T17" fmla="*/ 11 h 42"/>
                <a:gd name="T18" fmla="*/ 41 w 41"/>
                <a:gd name="T19" fmla="*/ 11 h 42"/>
                <a:gd name="T20" fmla="*/ 41 w 41"/>
                <a:gd name="T21" fmla="*/ 0 h 42"/>
                <a:gd name="T22" fmla="*/ 33 w 41"/>
                <a:gd name="T23" fmla="*/ 2 h 42"/>
                <a:gd name="T24" fmla="*/ 26 w 41"/>
                <a:gd name="T25" fmla="*/ 4 h 42"/>
                <a:gd name="T26" fmla="*/ 19 w 41"/>
                <a:gd name="T27" fmla="*/ 9 h 42"/>
                <a:gd name="T28" fmla="*/ 14 w 41"/>
                <a:gd name="T29" fmla="*/ 14 h 42"/>
                <a:gd name="T30" fmla="*/ 10 w 41"/>
                <a:gd name="T31" fmla="*/ 18 h 42"/>
                <a:gd name="T32" fmla="*/ 5 w 41"/>
                <a:gd name="T33" fmla="*/ 25 h 42"/>
                <a:gd name="T34" fmla="*/ 3 w 41"/>
                <a:gd name="T35" fmla="*/ 30 h 42"/>
                <a:gd name="T36" fmla="*/ 0 w 41"/>
                <a:gd name="T37" fmla="*/ 35 h 42"/>
                <a:gd name="T38" fmla="*/ 5 w 41"/>
                <a:gd name="T39" fmla="*/ 31 h 42"/>
                <a:gd name="T40" fmla="*/ 0 w 41"/>
                <a:gd name="T41" fmla="*/ 35 h 42"/>
                <a:gd name="T42" fmla="*/ 2 w 41"/>
                <a:gd name="T43" fmla="*/ 39 h 42"/>
                <a:gd name="T44" fmla="*/ 4 w 41"/>
                <a:gd name="T45" fmla="*/ 41 h 42"/>
                <a:gd name="T46" fmla="*/ 7 w 41"/>
                <a:gd name="T47" fmla="*/ 40 h 42"/>
                <a:gd name="T48" fmla="*/ 10 w 41"/>
                <a:gd name="T49" fmla="*/ 38 h 42"/>
                <a:gd name="T50" fmla="*/ 5 w 41"/>
                <a:gd name="T5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42">
                  <a:moveTo>
                    <a:pt x="5" y="42"/>
                  </a:moveTo>
                  <a:lnTo>
                    <a:pt x="10" y="38"/>
                  </a:lnTo>
                  <a:lnTo>
                    <a:pt x="12" y="34"/>
                  </a:lnTo>
                  <a:lnTo>
                    <a:pt x="14" y="30"/>
                  </a:lnTo>
                  <a:lnTo>
                    <a:pt x="17" y="25"/>
                  </a:lnTo>
                  <a:lnTo>
                    <a:pt x="21" y="20"/>
                  </a:lnTo>
                  <a:lnTo>
                    <a:pt x="26" y="16"/>
                  </a:lnTo>
                  <a:lnTo>
                    <a:pt x="30" y="14"/>
                  </a:lnTo>
                  <a:lnTo>
                    <a:pt x="35" y="11"/>
                  </a:lnTo>
                  <a:lnTo>
                    <a:pt x="41" y="11"/>
                  </a:lnTo>
                  <a:lnTo>
                    <a:pt x="41" y="0"/>
                  </a:lnTo>
                  <a:lnTo>
                    <a:pt x="33" y="2"/>
                  </a:lnTo>
                  <a:lnTo>
                    <a:pt x="26" y="4"/>
                  </a:lnTo>
                  <a:lnTo>
                    <a:pt x="19" y="9"/>
                  </a:lnTo>
                  <a:lnTo>
                    <a:pt x="14" y="14"/>
                  </a:lnTo>
                  <a:lnTo>
                    <a:pt x="10" y="18"/>
                  </a:lnTo>
                  <a:lnTo>
                    <a:pt x="5" y="25"/>
                  </a:lnTo>
                  <a:lnTo>
                    <a:pt x="3" y="30"/>
                  </a:lnTo>
                  <a:lnTo>
                    <a:pt x="0" y="35"/>
                  </a:lnTo>
                  <a:lnTo>
                    <a:pt x="5" y="31"/>
                  </a:lnTo>
                  <a:lnTo>
                    <a:pt x="0" y="35"/>
                  </a:lnTo>
                  <a:lnTo>
                    <a:pt x="2" y="39"/>
                  </a:lnTo>
                  <a:lnTo>
                    <a:pt x="4" y="41"/>
                  </a:lnTo>
                  <a:lnTo>
                    <a:pt x="7" y="40"/>
                  </a:lnTo>
                  <a:lnTo>
                    <a:pt x="10" y="38"/>
                  </a:lnTo>
                  <a:lnTo>
                    <a:pt x="5" y="4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89" name="Freeform 1521"/>
            <p:cNvSpPr>
              <a:spLocks/>
            </p:cNvSpPr>
            <p:nvPr/>
          </p:nvSpPr>
          <p:spPr bwMode="auto">
            <a:xfrm>
              <a:off x="3076" y="3919"/>
              <a:ext cx="35" cy="5"/>
            </a:xfrm>
            <a:custGeom>
              <a:avLst/>
              <a:gdLst>
                <a:gd name="T0" fmla="*/ 1 w 106"/>
                <a:gd name="T1" fmla="*/ 9 h 17"/>
                <a:gd name="T2" fmla="*/ 0 w 106"/>
                <a:gd name="T3" fmla="*/ 9 h 17"/>
                <a:gd name="T4" fmla="*/ 8 w 106"/>
                <a:gd name="T5" fmla="*/ 10 h 17"/>
                <a:gd name="T6" fmla="*/ 20 w 106"/>
                <a:gd name="T7" fmla="*/ 11 h 17"/>
                <a:gd name="T8" fmla="*/ 35 w 106"/>
                <a:gd name="T9" fmla="*/ 13 h 17"/>
                <a:gd name="T10" fmla="*/ 52 w 106"/>
                <a:gd name="T11" fmla="*/ 14 h 17"/>
                <a:gd name="T12" fmla="*/ 69 w 106"/>
                <a:gd name="T13" fmla="*/ 16 h 17"/>
                <a:gd name="T14" fmla="*/ 85 w 106"/>
                <a:gd name="T15" fmla="*/ 16 h 17"/>
                <a:gd name="T16" fmla="*/ 98 w 106"/>
                <a:gd name="T17" fmla="*/ 17 h 17"/>
                <a:gd name="T18" fmla="*/ 106 w 106"/>
                <a:gd name="T19" fmla="*/ 17 h 17"/>
                <a:gd name="T20" fmla="*/ 106 w 106"/>
                <a:gd name="T21" fmla="*/ 6 h 17"/>
                <a:gd name="T22" fmla="*/ 98 w 106"/>
                <a:gd name="T23" fmla="*/ 6 h 17"/>
                <a:gd name="T24" fmla="*/ 85 w 106"/>
                <a:gd name="T25" fmla="*/ 5 h 17"/>
                <a:gd name="T26" fmla="*/ 69 w 106"/>
                <a:gd name="T27" fmla="*/ 5 h 17"/>
                <a:gd name="T28" fmla="*/ 52 w 106"/>
                <a:gd name="T29" fmla="*/ 5 h 17"/>
                <a:gd name="T30" fmla="*/ 35 w 106"/>
                <a:gd name="T31" fmla="*/ 3 h 17"/>
                <a:gd name="T32" fmla="*/ 20 w 106"/>
                <a:gd name="T33" fmla="*/ 2 h 17"/>
                <a:gd name="T34" fmla="*/ 8 w 106"/>
                <a:gd name="T35" fmla="*/ 1 h 17"/>
                <a:gd name="T36" fmla="*/ 2 w 106"/>
                <a:gd name="T37" fmla="*/ 0 h 17"/>
                <a:gd name="T38" fmla="*/ 1 w 106"/>
                <a:gd name="T39" fmla="*/ 0 h 17"/>
                <a:gd name="T40" fmla="*/ 1 w 106"/>
                <a:gd name="T41"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6" h="17">
                  <a:moveTo>
                    <a:pt x="1" y="9"/>
                  </a:moveTo>
                  <a:lnTo>
                    <a:pt x="0" y="9"/>
                  </a:lnTo>
                  <a:lnTo>
                    <a:pt x="8" y="10"/>
                  </a:lnTo>
                  <a:lnTo>
                    <a:pt x="20" y="11"/>
                  </a:lnTo>
                  <a:lnTo>
                    <a:pt x="35" y="13"/>
                  </a:lnTo>
                  <a:lnTo>
                    <a:pt x="52" y="14"/>
                  </a:lnTo>
                  <a:lnTo>
                    <a:pt x="69" y="16"/>
                  </a:lnTo>
                  <a:lnTo>
                    <a:pt x="85" y="16"/>
                  </a:lnTo>
                  <a:lnTo>
                    <a:pt x="98" y="17"/>
                  </a:lnTo>
                  <a:lnTo>
                    <a:pt x="106" y="17"/>
                  </a:lnTo>
                  <a:lnTo>
                    <a:pt x="106" y="6"/>
                  </a:lnTo>
                  <a:lnTo>
                    <a:pt x="98" y="6"/>
                  </a:lnTo>
                  <a:lnTo>
                    <a:pt x="85" y="5"/>
                  </a:lnTo>
                  <a:lnTo>
                    <a:pt x="69" y="5"/>
                  </a:lnTo>
                  <a:lnTo>
                    <a:pt x="52" y="5"/>
                  </a:lnTo>
                  <a:lnTo>
                    <a:pt x="35" y="3"/>
                  </a:lnTo>
                  <a:lnTo>
                    <a:pt x="20" y="2"/>
                  </a:lnTo>
                  <a:lnTo>
                    <a:pt x="8" y="1"/>
                  </a:lnTo>
                  <a:lnTo>
                    <a:pt x="2" y="0"/>
                  </a:lnTo>
                  <a:lnTo>
                    <a:pt x="1" y="0"/>
                  </a:lnTo>
                  <a:lnTo>
                    <a:pt x="1"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90" name="Freeform 1522"/>
            <p:cNvSpPr>
              <a:spLocks/>
            </p:cNvSpPr>
            <p:nvPr/>
          </p:nvSpPr>
          <p:spPr bwMode="auto">
            <a:xfrm>
              <a:off x="3021" y="3918"/>
              <a:ext cx="55" cy="5"/>
            </a:xfrm>
            <a:custGeom>
              <a:avLst/>
              <a:gdLst>
                <a:gd name="T0" fmla="*/ 0 w 164"/>
                <a:gd name="T1" fmla="*/ 15 h 15"/>
                <a:gd name="T2" fmla="*/ 0 w 164"/>
                <a:gd name="T3" fmla="*/ 15 h 15"/>
                <a:gd name="T4" fmla="*/ 16 w 164"/>
                <a:gd name="T5" fmla="*/ 15 h 15"/>
                <a:gd name="T6" fmla="*/ 38 w 164"/>
                <a:gd name="T7" fmla="*/ 15 h 15"/>
                <a:gd name="T8" fmla="*/ 63 w 164"/>
                <a:gd name="T9" fmla="*/ 12 h 15"/>
                <a:gd name="T10" fmla="*/ 91 w 164"/>
                <a:gd name="T11" fmla="*/ 12 h 15"/>
                <a:gd name="T12" fmla="*/ 117 w 164"/>
                <a:gd name="T13" fmla="*/ 12 h 15"/>
                <a:gd name="T14" fmla="*/ 139 w 164"/>
                <a:gd name="T15" fmla="*/ 11 h 15"/>
                <a:gd name="T16" fmla="*/ 156 w 164"/>
                <a:gd name="T17" fmla="*/ 11 h 15"/>
                <a:gd name="T18" fmla="*/ 164 w 164"/>
                <a:gd name="T19" fmla="*/ 10 h 15"/>
                <a:gd name="T20" fmla="*/ 164 w 164"/>
                <a:gd name="T21" fmla="*/ 1 h 15"/>
                <a:gd name="T22" fmla="*/ 156 w 164"/>
                <a:gd name="T23" fmla="*/ 0 h 15"/>
                <a:gd name="T24" fmla="*/ 139 w 164"/>
                <a:gd name="T25" fmla="*/ 0 h 15"/>
                <a:gd name="T26" fmla="*/ 117 w 164"/>
                <a:gd name="T27" fmla="*/ 1 h 15"/>
                <a:gd name="T28" fmla="*/ 91 w 164"/>
                <a:gd name="T29" fmla="*/ 1 h 15"/>
                <a:gd name="T30" fmla="*/ 63 w 164"/>
                <a:gd name="T31" fmla="*/ 3 h 15"/>
                <a:gd name="T32" fmla="*/ 38 w 164"/>
                <a:gd name="T33" fmla="*/ 3 h 15"/>
                <a:gd name="T34" fmla="*/ 16 w 164"/>
                <a:gd name="T35" fmla="*/ 3 h 15"/>
                <a:gd name="T36" fmla="*/ 0 w 164"/>
                <a:gd name="T37" fmla="*/ 6 h 15"/>
                <a:gd name="T38" fmla="*/ 0 w 164"/>
                <a:gd name="T39" fmla="*/ 6 h 15"/>
                <a:gd name="T40" fmla="*/ 0 w 164"/>
                <a:gd name="T4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4" h="15">
                  <a:moveTo>
                    <a:pt x="0" y="15"/>
                  </a:moveTo>
                  <a:lnTo>
                    <a:pt x="0" y="15"/>
                  </a:lnTo>
                  <a:lnTo>
                    <a:pt x="16" y="15"/>
                  </a:lnTo>
                  <a:lnTo>
                    <a:pt x="38" y="15"/>
                  </a:lnTo>
                  <a:lnTo>
                    <a:pt x="63" y="12"/>
                  </a:lnTo>
                  <a:lnTo>
                    <a:pt x="91" y="12"/>
                  </a:lnTo>
                  <a:lnTo>
                    <a:pt x="117" y="12"/>
                  </a:lnTo>
                  <a:lnTo>
                    <a:pt x="139" y="11"/>
                  </a:lnTo>
                  <a:lnTo>
                    <a:pt x="156" y="11"/>
                  </a:lnTo>
                  <a:lnTo>
                    <a:pt x="164" y="10"/>
                  </a:lnTo>
                  <a:lnTo>
                    <a:pt x="164" y="1"/>
                  </a:lnTo>
                  <a:lnTo>
                    <a:pt x="156" y="0"/>
                  </a:lnTo>
                  <a:lnTo>
                    <a:pt x="139" y="0"/>
                  </a:lnTo>
                  <a:lnTo>
                    <a:pt x="117" y="1"/>
                  </a:lnTo>
                  <a:lnTo>
                    <a:pt x="91" y="1"/>
                  </a:lnTo>
                  <a:lnTo>
                    <a:pt x="63" y="3"/>
                  </a:lnTo>
                  <a:lnTo>
                    <a:pt x="38" y="3"/>
                  </a:lnTo>
                  <a:lnTo>
                    <a:pt x="16" y="3"/>
                  </a:lnTo>
                  <a:lnTo>
                    <a:pt x="0" y="6"/>
                  </a:lnTo>
                  <a:lnTo>
                    <a:pt x="0" y="6"/>
                  </a:lnTo>
                  <a:lnTo>
                    <a:pt x="0"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91" name="Freeform 1523"/>
            <p:cNvSpPr>
              <a:spLocks/>
            </p:cNvSpPr>
            <p:nvPr/>
          </p:nvSpPr>
          <p:spPr bwMode="auto">
            <a:xfrm>
              <a:off x="2887" y="3919"/>
              <a:ext cx="134" cy="5"/>
            </a:xfrm>
            <a:custGeom>
              <a:avLst/>
              <a:gdLst>
                <a:gd name="T0" fmla="*/ 1 w 402"/>
                <a:gd name="T1" fmla="*/ 6 h 14"/>
                <a:gd name="T2" fmla="*/ 5 w 402"/>
                <a:gd name="T3" fmla="*/ 14 h 14"/>
                <a:gd name="T4" fmla="*/ 18 w 402"/>
                <a:gd name="T5" fmla="*/ 13 h 14"/>
                <a:gd name="T6" fmla="*/ 37 w 402"/>
                <a:gd name="T7" fmla="*/ 13 h 14"/>
                <a:gd name="T8" fmla="*/ 59 w 402"/>
                <a:gd name="T9" fmla="*/ 13 h 14"/>
                <a:gd name="T10" fmla="*/ 85 w 402"/>
                <a:gd name="T11" fmla="*/ 12 h 14"/>
                <a:gd name="T12" fmla="*/ 115 w 402"/>
                <a:gd name="T13" fmla="*/ 12 h 14"/>
                <a:gd name="T14" fmla="*/ 146 w 402"/>
                <a:gd name="T15" fmla="*/ 12 h 14"/>
                <a:gd name="T16" fmla="*/ 179 w 402"/>
                <a:gd name="T17" fmla="*/ 12 h 14"/>
                <a:gd name="T18" fmla="*/ 212 w 402"/>
                <a:gd name="T19" fmla="*/ 12 h 14"/>
                <a:gd name="T20" fmla="*/ 244 w 402"/>
                <a:gd name="T21" fmla="*/ 13 h 14"/>
                <a:gd name="T22" fmla="*/ 276 w 402"/>
                <a:gd name="T23" fmla="*/ 13 h 14"/>
                <a:gd name="T24" fmla="*/ 306 w 402"/>
                <a:gd name="T25" fmla="*/ 13 h 14"/>
                <a:gd name="T26" fmla="*/ 333 w 402"/>
                <a:gd name="T27" fmla="*/ 13 h 14"/>
                <a:gd name="T28" fmla="*/ 357 w 402"/>
                <a:gd name="T29" fmla="*/ 13 h 14"/>
                <a:gd name="T30" fmla="*/ 378 w 402"/>
                <a:gd name="T31" fmla="*/ 13 h 14"/>
                <a:gd name="T32" fmla="*/ 393 w 402"/>
                <a:gd name="T33" fmla="*/ 13 h 14"/>
                <a:gd name="T34" fmla="*/ 402 w 402"/>
                <a:gd name="T35" fmla="*/ 12 h 14"/>
                <a:gd name="T36" fmla="*/ 402 w 402"/>
                <a:gd name="T37" fmla="*/ 3 h 14"/>
                <a:gd name="T38" fmla="*/ 393 w 402"/>
                <a:gd name="T39" fmla="*/ 1 h 14"/>
                <a:gd name="T40" fmla="*/ 378 w 402"/>
                <a:gd name="T41" fmla="*/ 1 h 14"/>
                <a:gd name="T42" fmla="*/ 357 w 402"/>
                <a:gd name="T43" fmla="*/ 1 h 14"/>
                <a:gd name="T44" fmla="*/ 333 w 402"/>
                <a:gd name="T45" fmla="*/ 1 h 14"/>
                <a:gd name="T46" fmla="*/ 306 w 402"/>
                <a:gd name="T47" fmla="*/ 1 h 14"/>
                <a:gd name="T48" fmla="*/ 276 w 402"/>
                <a:gd name="T49" fmla="*/ 1 h 14"/>
                <a:gd name="T50" fmla="*/ 244 w 402"/>
                <a:gd name="T51" fmla="*/ 1 h 14"/>
                <a:gd name="T52" fmla="*/ 212 w 402"/>
                <a:gd name="T53" fmla="*/ 0 h 14"/>
                <a:gd name="T54" fmla="*/ 179 w 402"/>
                <a:gd name="T55" fmla="*/ 0 h 14"/>
                <a:gd name="T56" fmla="*/ 146 w 402"/>
                <a:gd name="T57" fmla="*/ 0 h 14"/>
                <a:gd name="T58" fmla="*/ 115 w 402"/>
                <a:gd name="T59" fmla="*/ 0 h 14"/>
                <a:gd name="T60" fmla="*/ 85 w 402"/>
                <a:gd name="T61" fmla="*/ 0 h 14"/>
                <a:gd name="T62" fmla="*/ 59 w 402"/>
                <a:gd name="T63" fmla="*/ 1 h 14"/>
                <a:gd name="T64" fmla="*/ 37 w 402"/>
                <a:gd name="T65" fmla="*/ 1 h 14"/>
                <a:gd name="T66" fmla="*/ 18 w 402"/>
                <a:gd name="T67" fmla="*/ 4 h 14"/>
                <a:gd name="T68" fmla="*/ 5 w 402"/>
                <a:gd name="T69" fmla="*/ 5 h 14"/>
                <a:gd name="T70" fmla="*/ 8 w 402"/>
                <a:gd name="T71" fmla="*/ 13 h 14"/>
                <a:gd name="T72" fmla="*/ 5 w 402"/>
                <a:gd name="T73" fmla="*/ 5 h 14"/>
                <a:gd name="T74" fmla="*/ 1 w 402"/>
                <a:gd name="T75" fmla="*/ 6 h 14"/>
                <a:gd name="T76" fmla="*/ 0 w 402"/>
                <a:gd name="T77" fmla="*/ 9 h 14"/>
                <a:gd name="T78" fmla="*/ 1 w 402"/>
                <a:gd name="T79" fmla="*/ 13 h 14"/>
                <a:gd name="T80" fmla="*/ 5 w 402"/>
                <a:gd name="T81" fmla="*/ 14 h 14"/>
                <a:gd name="T82" fmla="*/ 1 w 402"/>
                <a:gd name="T83"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02" h="14">
                  <a:moveTo>
                    <a:pt x="1" y="6"/>
                  </a:moveTo>
                  <a:lnTo>
                    <a:pt x="5" y="14"/>
                  </a:lnTo>
                  <a:lnTo>
                    <a:pt x="18" y="13"/>
                  </a:lnTo>
                  <a:lnTo>
                    <a:pt x="37" y="13"/>
                  </a:lnTo>
                  <a:lnTo>
                    <a:pt x="59" y="13"/>
                  </a:lnTo>
                  <a:lnTo>
                    <a:pt x="85" y="12"/>
                  </a:lnTo>
                  <a:lnTo>
                    <a:pt x="115" y="12"/>
                  </a:lnTo>
                  <a:lnTo>
                    <a:pt x="146" y="12"/>
                  </a:lnTo>
                  <a:lnTo>
                    <a:pt x="179" y="12"/>
                  </a:lnTo>
                  <a:lnTo>
                    <a:pt x="212" y="12"/>
                  </a:lnTo>
                  <a:lnTo>
                    <a:pt x="244" y="13"/>
                  </a:lnTo>
                  <a:lnTo>
                    <a:pt x="276" y="13"/>
                  </a:lnTo>
                  <a:lnTo>
                    <a:pt x="306" y="13"/>
                  </a:lnTo>
                  <a:lnTo>
                    <a:pt x="333" y="13"/>
                  </a:lnTo>
                  <a:lnTo>
                    <a:pt x="357" y="13"/>
                  </a:lnTo>
                  <a:lnTo>
                    <a:pt x="378" y="13"/>
                  </a:lnTo>
                  <a:lnTo>
                    <a:pt x="393" y="13"/>
                  </a:lnTo>
                  <a:lnTo>
                    <a:pt x="402" y="12"/>
                  </a:lnTo>
                  <a:lnTo>
                    <a:pt x="402" y="3"/>
                  </a:lnTo>
                  <a:lnTo>
                    <a:pt x="393" y="1"/>
                  </a:lnTo>
                  <a:lnTo>
                    <a:pt x="378" y="1"/>
                  </a:lnTo>
                  <a:lnTo>
                    <a:pt x="357" y="1"/>
                  </a:lnTo>
                  <a:lnTo>
                    <a:pt x="333" y="1"/>
                  </a:lnTo>
                  <a:lnTo>
                    <a:pt x="306" y="1"/>
                  </a:lnTo>
                  <a:lnTo>
                    <a:pt x="276" y="1"/>
                  </a:lnTo>
                  <a:lnTo>
                    <a:pt x="244" y="1"/>
                  </a:lnTo>
                  <a:lnTo>
                    <a:pt x="212" y="0"/>
                  </a:lnTo>
                  <a:lnTo>
                    <a:pt x="179" y="0"/>
                  </a:lnTo>
                  <a:lnTo>
                    <a:pt x="146" y="0"/>
                  </a:lnTo>
                  <a:lnTo>
                    <a:pt x="115" y="0"/>
                  </a:lnTo>
                  <a:lnTo>
                    <a:pt x="85" y="0"/>
                  </a:lnTo>
                  <a:lnTo>
                    <a:pt x="59" y="1"/>
                  </a:lnTo>
                  <a:lnTo>
                    <a:pt x="37" y="1"/>
                  </a:lnTo>
                  <a:lnTo>
                    <a:pt x="18" y="4"/>
                  </a:lnTo>
                  <a:lnTo>
                    <a:pt x="5" y="5"/>
                  </a:lnTo>
                  <a:lnTo>
                    <a:pt x="8" y="13"/>
                  </a:lnTo>
                  <a:lnTo>
                    <a:pt x="5" y="5"/>
                  </a:lnTo>
                  <a:lnTo>
                    <a:pt x="1" y="6"/>
                  </a:lnTo>
                  <a:lnTo>
                    <a:pt x="0" y="9"/>
                  </a:lnTo>
                  <a:lnTo>
                    <a:pt x="1" y="13"/>
                  </a:lnTo>
                  <a:lnTo>
                    <a:pt x="5" y="14"/>
                  </a:lnTo>
                  <a:lnTo>
                    <a:pt x="1"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92" name="Freeform 1524"/>
            <p:cNvSpPr>
              <a:spLocks/>
            </p:cNvSpPr>
            <p:nvPr/>
          </p:nvSpPr>
          <p:spPr bwMode="auto">
            <a:xfrm>
              <a:off x="2888" y="3911"/>
              <a:ext cx="11" cy="13"/>
            </a:xfrm>
            <a:custGeom>
              <a:avLst/>
              <a:gdLst>
                <a:gd name="T0" fmla="*/ 25 w 33"/>
                <a:gd name="T1" fmla="*/ 7 h 37"/>
                <a:gd name="T2" fmla="*/ 23 w 33"/>
                <a:gd name="T3" fmla="*/ 6 h 37"/>
                <a:gd name="T4" fmla="*/ 23 w 33"/>
                <a:gd name="T5" fmla="*/ 8 h 37"/>
                <a:gd name="T6" fmla="*/ 18 w 33"/>
                <a:gd name="T7" fmla="*/ 15 h 37"/>
                <a:gd name="T8" fmla="*/ 8 w 33"/>
                <a:gd name="T9" fmla="*/ 23 h 37"/>
                <a:gd name="T10" fmla="*/ 0 w 33"/>
                <a:gd name="T11" fmla="*/ 30 h 37"/>
                <a:gd name="T12" fmla="*/ 7 w 33"/>
                <a:gd name="T13" fmla="*/ 37 h 37"/>
                <a:gd name="T14" fmla="*/ 15 w 33"/>
                <a:gd name="T15" fmla="*/ 30 h 37"/>
                <a:gd name="T16" fmla="*/ 25 w 33"/>
                <a:gd name="T17" fmla="*/ 22 h 37"/>
                <a:gd name="T18" fmla="*/ 33 w 33"/>
                <a:gd name="T19" fmla="*/ 13 h 37"/>
                <a:gd name="T20" fmla="*/ 33 w 33"/>
                <a:gd name="T21" fmla="*/ 1 h 37"/>
                <a:gd name="T22" fmla="*/ 31 w 33"/>
                <a:gd name="T23" fmla="*/ 0 h 37"/>
                <a:gd name="T24" fmla="*/ 25 w 33"/>
                <a:gd name="T25" fmla="*/ 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7">
                  <a:moveTo>
                    <a:pt x="25" y="7"/>
                  </a:moveTo>
                  <a:lnTo>
                    <a:pt x="23" y="6"/>
                  </a:lnTo>
                  <a:lnTo>
                    <a:pt x="23" y="8"/>
                  </a:lnTo>
                  <a:lnTo>
                    <a:pt x="18" y="15"/>
                  </a:lnTo>
                  <a:lnTo>
                    <a:pt x="8" y="23"/>
                  </a:lnTo>
                  <a:lnTo>
                    <a:pt x="0" y="30"/>
                  </a:lnTo>
                  <a:lnTo>
                    <a:pt x="7" y="37"/>
                  </a:lnTo>
                  <a:lnTo>
                    <a:pt x="15" y="30"/>
                  </a:lnTo>
                  <a:lnTo>
                    <a:pt x="25" y="22"/>
                  </a:lnTo>
                  <a:lnTo>
                    <a:pt x="33" y="13"/>
                  </a:lnTo>
                  <a:lnTo>
                    <a:pt x="33" y="1"/>
                  </a:lnTo>
                  <a:lnTo>
                    <a:pt x="31" y="0"/>
                  </a:lnTo>
                  <a:lnTo>
                    <a:pt x="25"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93" name="Freeform 1525"/>
            <p:cNvSpPr>
              <a:spLocks/>
            </p:cNvSpPr>
            <p:nvPr/>
          </p:nvSpPr>
          <p:spPr bwMode="auto">
            <a:xfrm>
              <a:off x="2857" y="3910"/>
              <a:ext cx="41" cy="7"/>
            </a:xfrm>
            <a:custGeom>
              <a:avLst/>
              <a:gdLst>
                <a:gd name="T0" fmla="*/ 0 w 124"/>
                <a:gd name="T1" fmla="*/ 20 h 20"/>
                <a:gd name="T2" fmla="*/ 0 w 124"/>
                <a:gd name="T3" fmla="*/ 20 h 20"/>
                <a:gd name="T4" fmla="*/ 12 w 124"/>
                <a:gd name="T5" fmla="*/ 19 h 20"/>
                <a:gd name="T6" fmla="*/ 29 w 124"/>
                <a:gd name="T7" fmla="*/ 17 h 20"/>
                <a:gd name="T8" fmla="*/ 49 w 124"/>
                <a:gd name="T9" fmla="*/ 15 h 20"/>
                <a:gd name="T10" fmla="*/ 68 w 124"/>
                <a:gd name="T11" fmla="*/ 12 h 20"/>
                <a:gd name="T12" fmla="*/ 88 w 124"/>
                <a:gd name="T13" fmla="*/ 11 h 20"/>
                <a:gd name="T14" fmla="*/ 104 w 124"/>
                <a:gd name="T15" fmla="*/ 11 h 20"/>
                <a:gd name="T16" fmla="*/ 115 w 124"/>
                <a:gd name="T17" fmla="*/ 10 h 20"/>
                <a:gd name="T18" fmla="*/ 118 w 124"/>
                <a:gd name="T19" fmla="*/ 10 h 20"/>
                <a:gd name="T20" fmla="*/ 124 w 124"/>
                <a:gd name="T21" fmla="*/ 3 h 20"/>
                <a:gd name="T22" fmla="*/ 115 w 124"/>
                <a:gd name="T23" fmla="*/ 1 h 20"/>
                <a:gd name="T24" fmla="*/ 104 w 124"/>
                <a:gd name="T25" fmla="*/ 0 h 20"/>
                <a:gd name="T26" fmla="*/ 88 w 124"/>
                <a:gd name="T27" fmla="*/ 2 h 20"/>
                <a:gd name="T28" fmla="*/ 68 w 124"/>
                <a:gd name="T29" fmla="*/ 3 h 20"/>
                <a:gd name="T30" fmla="*/ 49 w 124"/>
                <a:gd name="T31" fmla="*/ 6 h 20"/>
                <a:gd name="T32" fmla="*/ 29 w 124"/>
                <a:gd name="T33" fmla="*/ 8 h 20"/>
                <a:gd name="T34" fmla="*/ 12 w 124"/>
                <a:gd name="T35" fmla="*/ 10 h 20"/>
                <a:gd name="T36" fmla="*/ 0 w 124"/>
                <a:gd name="T37" fmla="*/ 11 h 20"/>
                <a:gd name="T38" fmla="*/ 0 w 124"/>
                <a:gd name="T39" fmla="*/ 11 h 20"/>
                <a:gd name="T40" fmla="*/ 0 w 124"/>
                <a:gd name="T41"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4" h="20">
                  <a:moveTo>
                    <a:pt x="0" y="20"/>
                  </a:moveTo>
                  <a:lnTo>
                    <a:pt x="0" y="20"/>
                  </a:lnTo>
                  <a:lnTo>
                    <a:pt x="12" y="19"/>
                  </a:lnTo>
                  <a:lnTo>
                    <a:pt x="29" y="17"/>
                  </a:lnTo>
                  <a:lnTo>
                    <a:pt x="49" y="15"/>
                  </a:lnTo>
                  <a:lnTo>
                    <a:pt x="68" y="12"/>
                  </a:lnTo>
                  <a:lnTo>
                    <a:pt x="88" y="11"/>
                  </a:lnTo>
                  <a:lnTo>
                    <a:pt x="104" y="11"/>
                  </a:lnTo>
                  <a:lnTo>
                    <a:pt x="115" y="10"/>
                  </a:lnTo>
                  <a:lnTo>
                    <a:pt x="118" y="10"/>
                  </a:lnTo>
                  <a:lnTo>
                    <a:pt x="124" y="3"/>
                  </a:lnTo>
                  <a:lnTo>
                    <a:pt x="115" y="1"/>
                  </a:lnTo>
                  <a:lnTo>
                    <a:pt x="104" y="0"/>
                  </a:lnTo>
                  <a:lnTo>
                    <a:pt x="88" y="2"/>
                  </a:lnTo>
                  <a:lnTo>
                    <a:pt x="68" y="3"/>
                  </a:lnTo>
                  <a:lnTo>
                    <a:pt x="49" y="6"/>
                  </a:lnTo>
                  <a:lnTo>
                    <a:pt x="29" y="8"/>
                  </a:lnTo>
                  <a:lnTo>
                    <a:pt x="12" y="10"/>
                  </a:lnTo>
                  <a:lnTo>
                    <a:pt x="0" y="11"/>
                  </a:lnTo>
                  <a:lnTo>
                    <a:pt x="0" y="11"/>
                  </a:lnTo>
                  <a:lnTo>
                    <a:pt x="0" y="2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94" name="Freeform 1526"/>
            <p:cNvSpPr>
              <a:spLocks/>
            </p:cNvSpPr>
            <p:nvPr/>
          </p:nvSpPr>
          <p:spPr bwMode="auto">
            <a:xfrm>
              <a:off x="2796" y="3914"/>
              <a:ext cx="61" cy="4"/>
            </a:xfrm>
            <a:custGeom>
              <a:avLst/>
              <a:gdLst>
                <a:gd name="T0" fmla="*/ 0 w 181"/>
                <a:gd name="T1" fmla="*/ 9 h 13"/>
                <a:gd name="T2" fmla="*/ 0 w 181"/>
                <a:gd name="T3" fmla="*/ 9 h 13"/>
                <a:gd name="T4" fmla="*/ 17 w 181"/>
                <a:gd name="T5" fmla="*/ 11 h 13"/>
                <a:gd name="T6" fmla="*/ 39 w 181"/>
                <a:gd name="T7" fmla="*/ 13 h 13"/>
                <a:gd name="T8" fmla="*/ 65 w 181"/>
                <a:gd name="T9" fmla="*/ 13 h 13"/>
                <a:gd name="T10" fmla="*/ 94 w 181"/>
                <a:gd name="T11" fmla="*/ 13 h 13"/>
                <a:gd name="T12" fmla="*/ 121 w 181"/>
                <a:gd name="T13" fmla="*/ 13 h 13"/>
                <a:gd name="T14" fmla="*/ 146 w 181"/>
                <a:gd name="T15" fmla="*/ 12 h 13"/>
                <a:gd name="T16" fmla="*/ 167 w 181"/>
                <a:gd name="T17" fmla="*/ 12 h 13"/>
                <a:gd name="T18" fmla="*/ 181 w 181"/>
                <a:gd name="T19" fmla="*/ 9 h 13"/>
                <a:gd name="T20" fmla="*/ 181 w 181"/>
                <a:gd name="T21" fmla="*/ 0 h 13"/>
                <a:gd name="T22" fmla="*/ 167 w 181"/>
                <a:gd name="T23" fmla="*/ 0 h 13"/>
                <a:gd name="T24" fmla="*/ 146 w 181"/>
                <a:gd name="T25" fmla="*/ 0 h 13"/>
                <a:gd name="T26" fmla="*/ 121 w 181"/>
                <a:gd name="T27" fmla="*/ 1 h 13"/>
                <a:gd name="T28" fmla="*/ 94 w 181"/>
                <a:gd name="T29" fmla="*/ 1 h 13"/>
                <a:gd name="T30" fmla="*/ 65 w 181"/>
                <a:gd name="T31" fmla="*/ 1 h 13"/>
                <a:gd name="T32" fmla="*/ 39 w 181"/>
                <a:gd name="T33" fmla="*/ 1 h 13"/>
                <a:gd name="T34" fmla="*/ 17 w 181"/>
                <a:gd name="T35" fmla="*/ 1 h 13"/>
                <a:gd name="T36" fmla="*/ 0 w 181"/>
                <a:gd name="T37" fmla="*/ 0 h 13"/>
                <a:gd name="T38" fmla="*/ 0 w 181"/>
                <a:gd name="T39" fmla="*/ 0 h 13"/>
                <a:gd name="T40" fmla="*/ 0 w 181"/>
                <a:gd name="T4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1" h="13">
                  <a:moveTo>
                    <a:pt x="0" y="9"/>
                  </a:moveTo>
                  <a:lnTo>
                    <a:pt x="0" y="9"/>
                  </a:lnTo>
                  <a:lnTo>
                    <a:pt x="17" y="11"/>
                  </a:lnTo>
                  <a:lnTo>
                    <a:pt x="39" y="13"/>
                  </a:lnTo>
                  <a:lnTo>
                    <a:pt x="65" y="13"/>
                  </a:lnTo>
                  <a:lnTo>
                    <a:pt x="94" y="13"/>
                  </a:lnTo>
                  <a:lnTo>
                    <a:pt x="121" y="13"/>
                  </a:lnTo>
                  <a:lnTo>
                    <a:pt x="146" y="12"/>
                  </a:lnTo>
                  <a:lnTo>
                    <a:pt x="167" y="12"/>
                  </a:lnTo>
                  <a:lnTo>
                    <a:pt x="181" y="9"/>
                  </a:lnTo>
                  <a:lnTo>
                    <a:pt x="181" y="0"/>
                  </a:lnTo>
                  <a:lnTo>
                    <a:pt x="167" y="0"/>
                  </a:lnTo>
                  <a:lnTo>
                    <a:pt x="146" y="0"/>
                  </a:lnTo>
                  <a:lnTo>
                    <a:pt x="121" y="1"/>
                  </a:lnTo>
                  <a:lnTo>
                    <a:pt x="94" y="1"/>
                  </a:lnTo>
                  <a:lnTo>
                    <a:pt x="65" y="1"/>
                  </a:lnTo>
                  <a:lnTo>
                    <a:pt x="39" y="1"/>
                  </a:lnTo>
                  <a:lnTo>
                    <a:pt x="17" y="1"/>
                  </a:lnTo>
                  <a:lnTo>
                    <a:pt x="0" y="0"/>
                  </a:lnTo>
                  <a:lnTo>
                    <a:pt x="0"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95" name="Freeform 1527"/>
            <p:cNvSpPr>
              <a:spLocks/>
            </p:cNvSpPr>
            <p:nvPr/>
          </p:nvSpPr>
          <p:spPr bwMode="auto">
            <a:xfrm>
              <a:off x="2726" y="3913"/>
              <a:ext cx="70" cy="7"/>
            </a:xfrm>
            <a:custGeom>
              <a:avLst/>
              <a:gdLst>
                <a:gd name="T0" fmla="*/ 6 w 210"/>
                <a:gd name="T1" fmla="*/ 11 h 20"/>
                <a:gd name="T2" fmla="*/ 5 w 210"/>
                <a:gd name="T3" fmla="*/ 20 h 20"/>
                <a:gd name="T4" fmla="*/ 15 w 210"/>
                <a:gd name="T5" fmla="*/ 19 h 20"/>
                <a:gd name="T6" fmla="*/ 27 w 210"/>
                <a:gd name="T7" fmla="*/ 18 h 20"/>
                <a:gd name="T8" fmla="*/ 39 w 210"/>
                <a:gd name="T9" fmla="*/ 17 h 20"/>
                <a:gd name="T10" fmla="*/ 53 w 210"/>
                <a:gd name="T11" fmla="*/ 16 h 20"/>
                <a:gd name="T12" fmla="*/ 68 w 210"/>
                <a:gd name="T13" fmla="*/ 15 h 20"/>
                <a:gd name="T14" fmla="*/ 83 w 210"/>
                <a:gd name="T15" fmla="*/ 14 h 20"/>
                <a:gd name="T16" fmla="*/ 98 w 210"/>
                <a:gd name="T17" fmla="*/ 12 h 20"/>
                <a:gd name="T18" fmla="*/ 114 w 210"/>
                <a:gd name="T19" fmla="*/ 12 h 20"/>
                <a:gd name="T20" fmla="*/ 129 w 210"/>
                <a:gd name="T21" fmla="*/ 12 h 20"/>
                <a:gd name="T22" fmla="*/ 143 w 210"/>
                <a:gd name="T23" fmla="*/ 11 h 20"/>
                <a:gd name="T24" fmla="*/ 157 w 210"/>
                <a:gd name="T25" fmla="*/ 11 h 20"/>
                <a:gd name="T26" fmla="*/ 171 w 210"/>
                <a:gd name="T27" fmla="*/ 11 h 20"/>
                <a:gd name="T28" fmla="*/ 182 w 210"/>
                <a:gd name="T29" fmla="*/ 11 h 20"/>
                <a:gd name="T30" fmla="*/ 194 w 210"/>
                <a:gd name="T31" fmla="*/ 12 h 20"/>
                <a:gd name="T32" fmla="*/ 203 w 210"/>
                <a:gd name="T33" fmla="*/ 11 h 20"/>
                <a:gd name="T34" fmla="*/ 210 w 210"/>
                <a:gd name="T35" fmla="*/ 12 h 20"/>
                <a:gd name="T36" fmla="*/ 210 w 210"/>
                <a:gd name="T37" fmla="*/ 3 h 20"/>
                <a:gd name="T38" fmla="*/ 203 w 210"/>
                <a:gd name="T39" fmla="*/ 2 h 20"/>
                <a:gd name="T40" fmla="*/ 194 w 210"/>
                <a:gd name="T41" fmla="*/ 1 h 20"/>
                <a:gd name="T42" fmla="*/ 182 w 210"/>
                <a:gd name="T43" fmla="*/ 0 h 20"/>
                <a:gd name="T44" fmla="*/ 171 w 210"/>
                <a:gd name="T45" fmla="*/ 0 h 20"/>
                <a:gd name="T46" fmla="*/ 157 w 210"/>
                <a:gd name="T47" fmla="*/ 0 h 20"/>
                <a:gd name="T48" fmla="*/ 143 w 210"/>
                <a:gd name="T49" fmla="*/ 0 h 20"/>
                <a:gd name="T50" fmla="*/ 129 w 210"/>
                <a:gd name="T51" fmla="*/ 1 h 20"/>
                <a:gd name="T52" fmla="*/ 114 w 210"/>
                <a:gd name="T53" fmla="*/ 1 h 20"/>
                <a:gd name="T54" fmla="*/ 98 w 210"/>
                <a:gd name="T55" fmla="*/ 3 h 20"/>
                <a:gd name="T56" fmla="*/ 83 w 210"/>
                <a:gd name="T57" fmla="*/ 4 h 20"/>
                <a:gd name="T58" fmla="*/ 68 w 210"/>
                <a:gd name="T59" fmla="*/ 6 h 20"/>
                <a:gd name="T60" fmla="*/ 53 w 210"/>
                <a:gd name="T61" fmla="*/ 7 h 20"/>
                <a:gd name="T62" fmla="*/ 39 w 210"/>
                <a:gd name="T63" fmla="*/ 8 h 20"/>
                <a:gd name="T64" fmla="*/ 27 w 210"/>
                <a:gd name="T65" fmla="*/ 9 h 20"/>
                <a:gd name="T66" fmla="*/ 15 w 210"/>
                <a:gd name="T67" fmla="*/ 10 h 20"/>
                <a:gd name="T68" fmla="*/ 5 w 210"/>
                <a:gd name="T69" fmla="*/ 11 h 20"/>
                <a:gd name="T70" fmla="*/ 4 w 210"/>
                <a:gd name="T71" fmla="*/ 20 h 20"/>
                <a:gd name="T72" fmla="*/ 5 w 210"/>
                <a:gd name="T73" fmla="*/ 11 h 20"/>
                <a:gd name="T74" fmla="*/ 1 w 210"/>
                <a:gd name="T75" fmla="*/ 12 h 20"/>
                <a:gd name="T76" fmla="*/ 0 w 210"/>
                <a:gd name="T77" fmla="*/ 16 h 20"/>
                <a:gd name="T78" fmla="*/ 1 w 210"/>
                <a:gd name="T79" fmla="*/ 19 h 20"/>
                <a:gd name="T80" fmla="*/ 5 w 210"/>
                <a:gd name="T81" fmla="*/ 20 h 20"/>
                <a:gd name="T82" fmla="*/ 6 w 210"/>
                <a:gd name="T83"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0" h="20">
                  <a:moveTo>
                    <a:pt x="6" y="11"/>
                  </a:moveTo>
                  <a:lnTo>
                    <a:pt x="5" y="20"/>
                  </a:lnTo>
                  <a:lnTo>
                    <a:pt x="15" y="19"/>
                  </a:lnTo>
                  <a:lnTo>
                    <a:pt x="27" y="18"/>
                  </a:lnTo>
                  <a:lnTo>
                    <a:pt x="39" y="17"/>
                  </a:lnTo>
                  <a:lnTo>
                    <a:pt x="53" y="16"/>
                  </a:lnTo>
                  <a:lnTo>
                    <a:pt x="68" y="15"/>
                  </a:lnTo>
                  <a:lnTo>
                    <a:pt x="83" y="14"/>
                  </a:lnTo>
                  <a:lnTo>
                    <a:pt x="98" y="12"/>
                  </a:lnTo>
                  <a:lnTo>
                    <a:pt x="114" y="12"/>
                  </a:lnTo>
                  <a:lnTo>
                    <a:pt x="129" y="12"/>
                  </a:lnTo>
                  <a:lnTo>
                    <a:pt x="143" y="11"/>
                  </a:lnTo>
                  <a:lnTo>
                    <a:pt x="157" y="11"/>
                  </a:lnTo>
                  <a:lnTo>
                    <a:pt x="171" y="11"/>
                  </a:lnTo>
                  <a:lnTo>
                    <a:pt x="182" y="11"/>
                  </a:lnTo>
                  <a:lnTo>
                    <a:pt x="194" y="12"/>
                  </a:lnTo>
                  <a:lnTo>
                    <a:pt x="203" y="11"/>
                  </a:lnTo>
                  <a:lnTo>
                    <a:pt x="210" y="12"/>
                  </a:lnTo>
                  <a:lnTo>
                    <a:pt x="210" y="3"/>
                  </a:lnTo>
                  <a:lnTo>
                    <a:pt x="203" y="2"/>
                  </a:lnTo>
                  <a:lnTo>
                    <a:pt x="194" y="1"/>
                  </a:lnTo>
                  <a:lnTo>
                    <a:pt x="182" y="0"/>
                  </a:lnTo>
                  <a:lnTo>
                    <a:pt x="171" y="0"/>
                  </a:lnTo>
                  <a:lnTo>
                    <a:pt x="157" y="0"/>
                  </a:lnTo>
                  <a:lnTo>
                    <a:pt x="143" y="0"/>
                  </a:lnTo>
                  <a:lnTo>
                    <a:pt x="129" y="1"/>
                  </a:lnTo>
                  <a:lnTo>
                    <a:pt x="114" y="1"/>
                  </a:lnTo>
                  <a:lnTo>
                    <a:pt x="98" y="3"/>
                  </a:lnTo>
                  <a:lnTo>
                    <a:pt x="83" y="4"/>
                  </a:lnTo>
                  <a:lnTo>
                    <a:pt x="68" y="6"/>
                  </a:lnTo>
                  <a:lnTo>
                    <a:pt x="53" y="7"/>
                  </a:lnTo>
                  <a:lnTo>
                    <a:pt x="39" y="8"/>
                  </a:lnTo>
                  <a:lnTo>
                    <a:pt x="27" y="9"/>
                  </a:lnTo>
                  <a:lnTo>
                    <a:pt x="15" y="10"/>
                  </a:lnTo>
                  <a:lnTo>
                    <a:pt x="5" y="11"/>
                  </a:lnTo>
                  <a:lnTo>
                    <a:pt x="4" y="20"/>
                  </a:lnTo>
                  <a:lnTo>
                    <a:pt x="5" y="11"/>
                  </a:lnTo>
                  <a:lnTo>
                    <a:pt x="1" y="12"/>
                  </a:lnTo>
                  <a:lnTo>
                    <a:pt x="0" y="16"/>
                  </a:lnTo>
                  <a:lnTo>
                    <a:pt x="1" y="19"/>
                  </a:lnTo>
                  <a:lnTo>
                    <a:pt x="5" y="20"/>
                  </a:lnTo>
                  <a:lnTo>
                    <a:pt x="6"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96" name="Freeform 1528"/>
            <p:cNvSpPr>
              <a:spLocks/>
            </p:cNvSpPr>
            <p:nvPr/>
          </p:nvSpPr>
          <p:spPr bwMode="auto">
            <a:xfrm>
              <a:off x="2728" y="3917"/>
              <a:ext cx="6" cy="8"/>
            </a:xfrm>
            <a:custGeom>
              <a:avLst/>
              <a:gdLst>
                <a:gd name="T0" fmla="*/ 15 w 19"/>
                <a:gd name="T1" fmla="*/ 25 h 25"/>
                <a:gd name="T2" fmla="*/ 19 w 19"/>
                <a:gd name="T3" fmla="*/ 20 h 25"/>
                <a:gd name="T4" fmla="*/ 18 w 19"/>
                <a:gd name="T5" fmla="*/ 15 h 25"/>
                <a:gd name="T6" fmla="*/ 16 w 19"/>
                <a:gd name="T7" fmla="*/ 9 h 25"/>
                <a:gd name="T8" fmla="*/ 10 w 19"/>
                <a:gd name="T9" fmla="*/ 4 h 25"/>
                <a:gd name="T10" fmla="*/ 2 w 19"/>
                <a:gd name="T11" fmla="*/ 0 h 25"/>
                <a:gd name="T12" fmla="*/ 0 w 19"/>
                <a:gd name="T13" fmla="*/ 9 h 25"/>
                <a:gd name="T14" fmla="*/ 5 w 19"/>
                <a:gd name="T15" fmla="*/ 13 h 25"/>
                <a:gd name="T16" fmla="*/ 7 w 19"/>
                <a:gd name="T17" fmla="*/ 14 h 25"/>
                <a:gd name="T18" fmla="*/ 9 w 19"/>
                <a:gd name="T19" fmla="*/ 17 h 25"/>
                <a:gd name="T20" fmla="*/ 10 w 19"/>
                <a:gd name="T21" fmla="*/ 22 h 25"/>
                <a:gd name="T22" fmla="*/ 15 w 19"/>
                <a:gd name="T23" fmla="*/ 16 h 25"/>
                <a:gd name="T24" fmla="*/ 10 w 19"/>
                <a:gd name="T25" fmla="*/ 22 h 25"/>
                <a:gd name="T26" fmla="*/ 12 w 19"/>
                <a:gd name="T27" fmla="*/ 24 h 25"/>
                <a:gd name="T28" fmla="*/ 16 w 19"/>
                <a:gd name="T29" fmla="*/ 25 h 25"/>
                <a:gd name="T30" fmla="*/ 18 w 19"/>
                <a:gd name="T31" fmla="*/ 23 h 25"/>
                <a:gd name="T32" fmla="*/ 19 w 19"/>
                <a:gd name="T33" fmla="*/ 20 h 25"/>
                <a:gd name="T34" fmla="*/ 15 w 19"/>
                <a:gd name="T35"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5">
                  <a:moveTo>
                    <a:pt x="15" y="25"/>
                  </a:moveTo>
                  <a:lnTo>
                    <a:pt x="19" y="20"/>
                  </a:lnTo>
                  <a:lnTo>
                    <a:pt x="18" y="15"/>
                  </a:lnTo>
                  <a:lnTo>
                    <a:pt x="16" y="9"/>
                  </a:lnTo>
                  <a:lnTo>
                    <a:pt x="10" y="4"/>
                  </a:lnTo>
                  <a:lnTo>
                    <a:pt x="2" y="0"/>
                  </a:lnTo>
                  <a:lnTo>
                    <a:pt x="0" y="9"/>
                  </a:lnTo>
                  <a:lnTo>
                    <a:pt x="5" y="13"/>
                  </a:lnTo>
                  <a:lnTo>
                    <a:pt x="7" y="14"/>
                  </a:lnTo>
                  <a:lnTo>
                    <a:pt x="9" y="17"/>
                  </a:lnTo>
                  <a:lnTo>
                    <a:pt x="10" y="22"/>
                  </a:lnTo>
                  <a:lnTo>
                    <a:pt x="15" y="16"/>
                  </a:lnTo>
                  <a:lnTo>
                    <a:pt x="10" y="22"/>
                  </a:lnTo>
                  <a:lnTo>
                    <a:pt x="12" y="24"/>
                  </a:lnTo>
                  <a:lnTo>
                    <a:pt x="16" y="25"/>
                  </a:lnTo>
                  <a:lnTo>
                    <a:pt x="18" y="23"/>
                  </a:lnTo>
                  <a:lnTo>
                    <a:pt x="19" y="20"/>
                  </a:lnTo>
                  <a:lnTo>
                    <a:pt x="15" y="2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97" name="Freeform 1529"/>
            <p:cNvSpPr>
              <a:spLocks/>
            </p:cNvSpPr>
            <p:nvPr/>
          </p:nvSpPr>
          <p:spPr bwMode="auto">
            <a:xfrm>
              <a:off x="2638" y="3921"/>
              <a:ext cx="95" cy="5"/>
            </a:xfrm>
            <a:custGeom>
              <a:avLst/>
              <a:gdLst>
                <a:gd name="T0" fmla="*/ 4 w 283"/>
                <a:gd name="T1" fmla="*/ 14 h 14"/>
                <a:gd name="T2" fmla="*/ 4 w 283"/>
                <a:gd name="T3" fmla="*/ 14 h 14"/>
                <a:gd name="T4" fmla="*/ 16 w 283"/>
                <a:gd name="T5" fmla="*/ 14 h 14"/>
                <a:gd name="T6" fmla="*/ 30 w 283"/>
                <a:gd name="T7" fmla="*/ 14 h 14"/>
                <a:gd name="T8" fmla="*/ 47 w 283"/>
                <a:gd name="T9" fmla="*/ 14 h 14"/>
                <a:gd name="T10" fmla="*/ 65 w 283"/>
                <a:gd name="T11" fmla="*/ 12 h 14"/>
                <a:gd name="T12" fmla="*/ 87 w 283"/>
                <a:gd name="T13" fmla="*/ 12 h 14"/>
                <a:gd name="T14" fmla="*/ 109 w 283"/>
                <a:gd name="T15" fmla="*/ 12 h 14"/>
                <a:gd name="T16" fmla="*/ 132 w 283"/>
                <a:gd name="T17" fmla="*/ 11 h 14"/>
                <a:gd name="T18" fmla="*/ 154 w 283"/>
                <a:gd name="T19" fmla="*/ 11 h 14"/>
                <a:gd name="T20" fmla="*/ 176 w 283"/>
                <a:gd name="T21" fmla="*/ 11 h 14"/>
                <a:gd name="T22" fmla="*/ 198 w 283"/>
                <a:gd name="T23" fmla="*/ 11 h 14"/>
                <a:gd name="T24" fmla="*/ 219 w 283"/>
                <a:gd name="T25" fmla="*/ 11 h 14"/>
                <a:gd name="T26" fmla="*/ 237 w 283"/>
                <a:gd name="T27" fmla="*/ 11 h 14"/>
                <a:gd name="T28" fmla="*/ 253 w 283"/>
                <a:gd name="T29" fmla="*/ 12 h 14"/>
                <a:gd name="T30" fmla="*/ 267 w 283"/>
                <a:gd name="T31" fmla="*/ 12 h 14"/>
                <a:gd name="T32" fmla="*/ 277 w 283"/>
                <a:gd name="T33" fmla="*/ 11 h 14"/>
                <a:gd name="T34" fmla="*/ 283 w 283"/>
                <a:gd name="T35" fmla="*/ 12 h 14"/>
                <a:gd name="T36" fmla="*/ 283 w 283"/>
                <a:gd name="T37" fmla="*/ 3 h 14"/>
                <a:gd name="T38" fmla="*/ 277 w 283"/>
                <a:gd name="T39" fmla="*/ 2 h 14"/>
                <a:gd name="T40" fmla="*/ 267 w 283"/>
                <a:gd name="T41" fmla="*/ 1 h 14"/>
                <a:gd name="T42" fmla="*/ 253 w 283"/>
                <a:gd name="T43" fmla="*/ 1 h 14"/>
                <a:gd name="T44" fmla="*/ 237 w 283"/>
                <a:gd name="T45" fmla="*/ 0 h 14"/>
                <a:gd name="T46" fmla="*/ 219 w 283"/>
                <a:gd name="T47" fmla="*/ 0 h 14"/>
                <a:gd name="T48" fmla="*/ 198 w 283"/>
                <a:gd name="T49" fmla="*/ 0 h 14"/>
                <a:gd name="T50" fmla="*/ 176 w 283"/>
                <a:gd name="T51" fmla="*/ 0 h 14"/>
                <a:gd name="T52" fmla="*/ 154 w 283"/>
                <a:gd name="T53" fmla="*/ 0 h 14"/>
                <a:gd name="T54" fmla="*/ 132 w 283"/>
                <a:gd name="T55" fmla="*/ 0 h 14"/>
                <a:gd name="T56" fmla="*/ 109 w 283"/>
                <a:gd name="T57" fmla="*/ 1 h 14"/>
                <a:gd name="T58" fmla="*/ 87 w 283"/>
                <a:gd name="T59" fmla="*/ 1 h 14"/>
                <a:gd name="T60" fmla="*/ 65 w 283"/>
                <a:gd name="T61" fmla="*/ 1 h 14"/>
                <a:gd name="T62" fmla="*/ 47 w 283"/>
                <a:gd name="T63" fmla="*/ 2 h 14"/>
                <a:gd name="T64" fmla="*/ 30 w 283"/>
                <a:gd name="T65" fmla="*/ 2 h 14"/>
                <a:gd name="T66" fmla="*/ 16 w 283"/>
                <a:gd name="T67" fmla="*/ 2 h 14"/>
                <a:gd name="T68" fmla="*/ 4 w 283"/>
                <a:gd name="T69" fmla="*/ 4 h 14"/>
                <a:gd name="T70" fmla="*/ 4 w 283"/>
                <a:gd name="T71" fmla="*/ 4 h 14"/>
                <a:gd name="T72" fmla="*/ 4 w 283"/>
                <a:gd name="T73" fmla="*/ 4 h 14"/>
                <a:gd name="T74" fmla="*/ 1 w 283"/>
                <a:gd name="T75" fmla="*/ 6 h 14"/>
                <a:gd name="T76" fmla="*/ 0 w 283"/>
                <a:gd name="T77" fmla="*/ 9 h 14"/>
                <a:gd name="T78" fmla="*/ 1 w 283"/>
                <a:gd name="T79" fmla="*/ 12 h 14"/>
                <a:gd name="T80" fmla="*/ 4 w 283"/>
                <a:gd name="T81"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3" h="14">
                  <a:moveTo>
                    <a:pt x="4" y="14"/>
                  </a:moveTo>
                  <a:lnTo>
                    <a:pt x="4" y="14"/>
                  </a:lnTo>
                  <a:lnTo>
                    <a:pt x="16" y="14"/>
                  </a:lnTo>
                  <a:lnTo>
                    <a:pt x="30" y="14"/>
                  </a:lnTo>
                  <a:lnTo>
                    <a:pt x="47" y="14"/>
                  </a:lnTo>
                  <a:lnTo>
                    <a:pt x="65" y="12"/>
                  </a:lnTo>
                  <a:lnTo>
                    <a:pt x="87" y="12"/>
                  </a:lnTo>
                  <a:lnTo>
                    <a:pt x="109" y="12"/>
                  </a:lnTo>
                  <a:lnTo>
                    <a:pt x="132" y="11"/>
                  </a:lnTo>
                  <a:lnTo>
                    <a:pt x="154" y="11"/>
                  </a:lnTo>
                  <a:lnTo>
                    <a:pt x="176" y="11"/>
                  </a:lnTo>
                  <a:lnTo>
                    <a:pt x="198" y="11"/>
                  </a:lnTo>
                  <a:lnTo>
                    <a:pt x="219" y="11"/>
                  </a:lnTo>
                  <a:lnTo>
                    <a:pt x="237" y="11"/>
                  </a:lnTo>
                  <a:lnTo>
                    <a:pt x="253" y="12"/>
                  </a:lnTo>
                  <a:lnTo>
                    <a:pt x="267" y="12"/>
                  </a:lnTo>
                  <a:lnTo>
                    <a:pt x="277" y="11"/>
                  </a:lnTo>
                  <a:lnTo>
                    <a:pt x="283" y="12"/>
                  </a:lnTo>
                  <a:lnTo>
                    <a:pt x="283" y="3"/>
                  </a:lnTo>
                  <a:lnTo>
                    <a:pt x="277" y="2"/>
                  </a:lnTo>
                  <a:lnTo>
                    <a:pt x="267" y="1"/>
                  </a:lnTo>
                  <a:lnTo>
                    <a:pt x="253" y="1"/>
                  </a:lnTo>
                  <a:lnTo>
                    <a:pt x="237" y="0"/>
                  </a:lnTo>
                  <a:lnTo>
                    <a:pt x="219" y="0"/>
                  </a:lnTo>
                  <a:lnTo>
                    <a:pt x="198" y="0"/>
                  </a:lnTo>
                  <a:lnTo>
                    <a:pt x="176" y="0"/>
                  </a:lnTo>
                  <a:lnTo>
                    <a:pt x="154" y="0"/>
                  </a:lnTo>
                  <a:lnTo>
                    <a:pt x="132" y="0"/>
                  </a:lnTo>
                  <a:lnTo>
                    <a:pt x="109" y="1"/>
                  </a:lnTo>
                  <a:lnTo>
                    <a:pt x="87" y="1"/>
                  </a:lnTo>
                  <a:lnTo>
                    <a:pt x="65" y="1"/>
                  </a:lnTo>
                  <a:lnTo>
                    <a:pt x="47" y="2"/>
                  </a:lnTo>
                  <a:lnTo>
                    <a:pt x="30" y="2"/>
                  </a:lnTo>
                  <a:lnTo>
                    <a:pt x="16" y="2"/>
                  </a:lnTo>
                  <a:lnTo>
                    <a:pt x="4" y="4"/>
                  </a:lnTo>
                  <a:lnTo>
                    <a:pt x="4" y="4"/>
                  </a:lnTo>
                  <a:lnTo>
                    <a:pt x="4" y="4"/>
                  </a:lnTo>
                  <a:lnTo>
                    <a:pt x="1" y="6"/>
                  </a:lnTo>
                  <a:lnTo>
                    <a:pt x="0" y="9"/>
                  </a:lnTo>
                  <a:lnTo>
                    <a:pt x="1" y="12"/>
                  </a:lnTo>
                  <a:lnTo>
                    <a:pt x="4"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98" name="Freeform 1530"/>
            <p:cNvSpPr>
              <a:spLocks/>
            </p:cNvSpPr>
            <p:nvPr/>
          </p:nvSpPr>
          <p:spPr bwMode="auto">
            <a:xfrm>
              <a:off x="2605" y="3908"/>
              <a:ext cx="35" cy="18"/>
            </a:xfrm>
            <a:custGeom>
              <a:avLst/>
              <a:gdLst>
                <a:gd name="T0" fmla="*/ 0 w 105"/>
                <a:gd name="T1" fmla="*/ 5 h 52"/>
                <a:gd name="T2" fmla="*/ 5 w 105"/>
                <a:gd name="T3" fmla="*/ 9 h 52"/>
                <a:gd name="T4" fmla="*/ 13 w 105"/>
                <a:gd name="T5" fmla="*/ 14 h 52"/>
                <a:gd name="T6" fmla="*/ 27 w 105"/>
                <a:gd name="T7" fmla="*/ 20 h 52"/>
                <a:gd name="T8" fmla="*/ 41 w 105"/>
                <a:gd name="T9" fmla="*/ 26 h 52"/>
                <a:gd name="T10" fmla="*/ 57 w 105"/>
                <a:gd name="T11" fmla="*/ 33 h 52"/>
                <a:gd name="T12" fmla="*/ 72 w 105"/>
                <a:gd name="T13" fmla="*/ 40 h 52"/>
                <a:gd name="T14" fmla="*/ 87 w 105"/>
                <a:gd name="T15" fmla="*/ 46 h 52"/>
                <a:gd name="T16" fmla="*/ 97 w 105"/>
                <a:gd name="T17" fmla="*/ 49 h 52"/>
                <a:gd name="T18" fmla="*/ 105 w 105"/>
                <a:gd name="T19" fmla="*/ 52 h 52"/>
                <a:gd name="T20" fmla="*/ 105 w 105"/>
                <a:gd name="T21" fmla="*/ 42 h 52"/>
                <a:gd name="T22" fmla="*/ 100 w 105"/>
                <a:gd name="T23" fmla="*/ 40 h 52"/>
                <a:gd name="T24" fmla="*/ 89 w 105"/>
                <a:gd name="T25" fmla="*/ 37 h 52"/>
                <a:gd name="T26" fmla="*/ 77 w 105"/>
                <a:gd name="T27" fmla="*/ 31 h 52"/>
                <a:gd name="T28" fmla="*/ 62 w 105"/>
                <a:gd name="T29" fmla="*/ 24 h 52"/>
                <a:gd name="T30" fmla="*/ 46 w 105"/>
                <a:gd name="T31" fmla="*/ 17 h 52"/>
                <a:gd name="T32" fmla="*/ 31 w 105"/>
                <a:gd name="T33" fmla="*/ 10 h 52"/>
                <a:gd name="T34" fmla="*/ 17 w 105"/>
                <a:gd name="T35" fmla="*/ 5 h 52"/>
                <a:gd name="T36" fmla="*/ 7 w 105"/>
                <a:gd name="T37" fmla="*/ 0 h 52"/>
                <a:gd name="T38" fmla="*/ 12 w 105"/>
                <a:gd name="T39" fmla="*/ 5 h 52"/>
                <a:gd name="T40" fmla="*/ 7 w 105"/>
                <a:gd name="T41" fmla="*/ 0 h 52"/>
                <a:gd name="T42" fmla="*/ 4 w 105"/>
                <a:gd name="T43" fmla="*/ 1 h 52"/>
                <a:gd name="T44" fmla="*/ 1 w 105"/>
                <a:gd name="T45" fmla="*/ 4 h 52"/>
                <a:gd name="T46" fmla="*/ 2 w 105"/>
                <a:gd name="T47" fmla="*/ 7 h 52"/>
                <a:gd name="T48" fmla="*/ 5 w 105"/>
                <a:gd name="T49" fmla="*/ 9 h 52"/>
                <a:gd name="T50" fmla="*/ 0 w 105"/>
                <a:gd name="T51"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5" h="52">
                  <a:moveTo>
                    <a:pt x="0" y="5"/>
                  </a:moveTo>
                  <a:lnTo>
                    <a:pt x="5" y="9"/>
                  </a:lnTo>
                  <a:lnTo>
                    <a:pt x="13" y="14"/>
                  </a:lnTo>
                  <a:lnTo>
                    <a:pt x="27" y="20"/>
                  </a:lnTo>
                  <a:lnTo>
                    <a:pt x="41" y="26"/>
                  </a:lnTo>
                  <a:lnTo>
                    <a:pt x="57" y="33"/>
                  </a:lnTo>
                  <a:lnTo>
                    <a:pt x="72" y="40"/>
                  </a:lnTo>
                  <a:lnTo>
                    <a:pt x="87" y="46"/>
                  </a:lnTo>
                  <a:lnTo>
                    <a:pt x="97" y="49"/>
                  </a:lnTo>
                  <a:lnTo>
                    <a:pt x="105" y="52"/>
                  </a:lnTo>
                  <a:lnTo>
                    <a:pt x="105" y="42"/>
                  </a:lnTo>
                  <a:lnTo>
                    <a:pt x="100" y="40"/>
                  </a:lnTo>
                  <a:lnTo>
                    <a:pt x="89" y="37"/>
                  </a:lnTo>
                  <a:lnTo>
                    <a:pt x="77" y="31"/>
                  </a:lnTo>
                  <a:lnTo>
                    <a:pt x="62" y="24"/>
                  </a:lnTo>
                  <a:lnTo>
                    <a:pt x="46" y="17"/>
                  </a:lnTo>
                  <a:lnTo>
                    <a:pt x="31" y="10"/>
                  </a:lnTo>
                  <a:lnTo>
                    <a:pt x="17" y="5"/>
                  </a:lnTo>
                  <a:lnTo>
                    <a:pt x="7" y="0"/>
                  </a:lnTo>
                  <a:lnTo>
                    <a:pt x="12" y="5"/>
                  </a:lnTo>
                  <a:lnTo>
                    <a:pt x="7" y="0"/>
                  </a:lnTo>
                  <a:lnTo>
                    <a:pt x="4" y="1"/>
                  </a:lnTo>
                  <a:lnTo>
                    <a:pt x="1" y="4"/>
                  </a:lnTo>
                  <a:lnTo>
                    <a:pt x="2" y="7"/>
                  </a:lnTo>
                  <a:lnTo>
                    <a:pt x="5" y="9"/>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099" name="Freeform 1531"/>
            <p:cNvSpPr>
              <a:spLocks/>
            </p:cNvSpPr>
            <p:nvPr/>
          </p:nvSpPr>
          <p:spPr bwMode="auto">
            <a:xfrm>
              <a:off x="2605" y="3898"/>
              <a:ext cx="4" cy="12"/>
            </a:xfrm>
            <a:custGeom>
              <a:avLst/>
              <a:gdLst>
                <a:gd name="T0" fmla="*/ 8 w 12"/>
                <a:gd name="T1" fmla="*/ 1 h 35"/>
                <a:gd name="T2" fmla="*/ 0 w 12"/>
                <a:gd name="T3" fmla="*/ 6 h 35"/>
                <a:gd name="T4" fmla="*/ 1 w 12"/>
                <a:gd name="T5" fmla="*/ 12 h 35"/>
                <a:gd name="T6" fmla="*/ 0 w 12"/>
                <a:gd name="T7" fmla="*/ 21 h 35"/>
                <a:gd name="T8" fmla="*/ 0 w 12"/>
                <a:gd name="T9" fmla="*/ 29 h 35"/>
                <a:gd name="T10" fmla="*/ 0 w 12"/>
                <a:gd name="T11" fmla="*/ 35 h 35"/>
                <a:gd name="T12" fmla="*/ 12 w 12"/>
                <a:gd name="T13" fmla="*/ 35 h 35"/>
                <a:gd name="T14" fmla="*/ 12 w 12"/>
                <a:gd name="T15" fmla="*/ 29 h 35"/>
                <a:gd name="T16" fmla="*/ 12 w 12"/>
                <a:gd name="T17" fmla="*/ 21 h 35"/>
                <a:gd name="T18" fmla="*/ 10 w 12"/>
                <a:gd name="T19" fmla="*/ 12 h 35"/>
                <a:gd name="T20" fmla="*/ 9 w 12"/>
                <a:gd name="T21" fmla="*/ 4 h 35"/>
                <a:gd name="T22" fmla="*/ 1 w 12"/>
                <a:gd name="T23" fmla="*/ 8 h 35"/>
                <a:gd name="T24" fmla="*/ 9 w 12"/>
                <a:gd name="T25" fmla="*/ 4 h 35"/>
                <a:gd name="T26" fmla="*/ 7 w 12"/>
                <a:gd name="T27" fmla="*/ 0 h 35"/>
                <a:gd name="T28" fmla="*/ 4 w 12"/>
                <a:gd name="T29" fmla="*/ 0 h 35"/>
                <a:gd name="T30" fmla="*/ 1 w 12"/>
                <a:gd name="T31" fmla="*/ 3 h 35"/>
                <a:gd name="T32" fmla="*/ 0 w 12"/>
                <a:gd name="T33" fmla="*/ 6 h 35"/>
                <a:gd name="T34" fmla="*/ 8 w 12"/>
                <a:gd name="T35"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35">
                  <a:moveTo>
                    <a:pt x="8" y="1"/>
                  </a:moveTo>
                  <a:lnTo>
                    <a:pt x="0" y="6"/>
                  </a:lnTo>
                  <a:lnTo>
                    <a:pt x="1" y="12"/>
                  </a:lnTo>
                  <a:lnTo>
                    <a:pt x="0" y="21"/>
                  </a:lnTo>
                  <a:lnTo>
                    <a:pt x="0" y="29"/>
                  </a:lnTo>
                  <a:lnTo>
                    <a:pt x="0" y="35"/>
                  </a:lnTo>
                  <a:lnTo>
                    <a:pt x="12" y="35"/>
                  </a:lnTo>
                  <a:lnTo>
                    <a:pt x="12" y="29"/>
                  </a:lnTo>
                  <a:lnTo>
                    <a:pt x="12" y="21"/>
                  </a:lnTo>
                  <a:lnTo>
                    <a:pt x="10" y="12"/>
                  </a:lnTo>
                  <a:lnTo>
                    <a:pt x="9" y="4"/>
                  </a:lnTo>
                  <a:lnTo>
                    <a:pt x="1" y="8"/>
                  </a:lnTo>
                  <a:lnTo>
                    <a:pt x="9" y="4"/>
                  </a:lnTo>
                  <a:lnTo>
                    <a:pt x="7" y="0"/>
                  </a:lnTo>
                  <a:lnTo>
                    <a:pt x="4" y="0"/>
                  </a:lnTo>
                  <a:lnTo>
                    <a:pt x="1" y="3"/>
                  </a:lnTo>
                  <a:lnTo>
                    <a:pt x="0" y="6"/>
                  </a:lnTo>
                  <a:lnTo>
                    <a:pt x="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00" name="Freeform 1532"/>
            <p:cNvSpPr>
              <a:spLocks/>
            </p:cNvSpPr>
            <p:nvPr/>
          </p:nvSpPr>
          <p:spPr bwMode="auto">
            <a:xfrm>
              <a:off x="2605" y="3899"/>
              <a:ext cx="24" cy="6"/>
            </a:xfrm>
            <a:custGeom>
              <a:avLst/>
              <a:gdLst>
                <a:gd name="T0" fmla="*/ 69 w 72"/>
                <a:gd name="T1" fmla="*/ 4 h 19"/>
                <a:gd name="T2" fmla="*/ 67 w 72"/>
                <a:gd name="T3" fmla="*/ 4 h 19"/>
                <a:gd name="T4" fmla="*/ 56 w 72"/>
                <a:gd name="T5" fmla="*/ 6 h 19"/>
                <a:gd name="T6" fmla="*/ 47 w 72"/>
                <a:gd name="T7" fmla="*/ 8 h 19"/>
                <a:gd name="T8" fmla="*/ 38 w 72"/>
                <a:gd name="T9" fmla="*/ 10 h 19"/>
                <a:gd name="T10" fmla="*/ 30 w 72"/>
                <a:gd name="T11" fmla="*/ 10 h 19"/>
                <a:gd name="T12" fmla="*/ 22 w 72"/>
                <a:gd name="T13" fmla="*/ 8 h 19"/>
                <a:gd name="T14" fmla="*/ 16 w 72"/>
                <a:gd name="T15" fmla="*/ 7 h 19"/>
                <a:gd name="T16" fmla="*/ 12 w 72"/>
                <a:gd name="T17" fmla="*/ 4 h 19"/>
                <a:gd name="T18" fmla="*/ 7 w 72"/>
                <a:gd name="T19" fmla="*/ 0 h 19"/>
                <a:gd name="T20" fmla="*/ 0 w 72"/>
                <a:gd name="T21" fmla="*/ 7 h 19"/>
                <a:gd name="T22" fmla="*/ 7 w 72"/>
                <a:gd name="T23" fmla="*/ 13 h 19"/>
                <a:gd name="T24" fmla="*/ 14 w 72"/>
                <a:gd name="T25" fmla="*/ 16 h 19"/>
                <a:gd name="T26" fmla="*/ 22 w 72"/>
                <a:gd name="T27" fmla="*/ 18 h 19"/>
                <a:gd name="T28" fmla="*/ 30 w 72"/>
                <a:gd name="T29" fmla="*/ 19 h 19"/>
                <a:gd name="T30" fmla="*/ 38 w 72"/>
                <a:gd name="T31" fmla="*/ 19 h 19"/>
                <a:gd name="T32" fmla="*/ 47 w 72"/>
                <a:gd name="T33" fmla="*/ 18 h 19"/>
                <a:gd name="T34" fmla="*/ 59 w 72"/>
                <a:gd name="T35" fmla="*/ 15 h 19"/>
                <a:gd name="T36" fmla="*/ 69 w 72"/>
                <a:gd name="T37" fmla="*/ 13 h 19"/>
                <a:gd name="T38" fmla="*/ 67 w 72"/>
                <a:gd name="T39" fmla="*/ 13 h 19"/>
                <a:gd name="T40" fmla="*/ 69 w 72"/>
                <a:gd name="T41" fmla="*/ 13 h 19"/>
                <a:gd name="T42" fmla="*/ 72 w 72"/>
                <a:gd name="T43" fmla="*/ 11 h 19"/>
                <a:gd name="T44" fmla="*/ 72 w 72"/>
                <a:gd name="T45" fmla="*/ 7 h 19"/>
                <a:gd name="T46" fmla="*/ 70 w 72"/>
                <a:gd name="T47" fmla="*/ 5 h 19"/>
                <a:gd name="T48" fmla="*/ 67 w 72"/>
                <a:gd name="T49" fmla="*/ 4 h 19"/>
                <a:gd name="T50" fmla="*/ 69 w 72"/>
                <a:gd name="T51"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2" h="19">
                  <a:moveTo>
                    <a:pt x="69" y="4"/>
                  </a:moveTo>
                  <a:lnTo>
                    <a:pt x="67" y="4"/>
                  </a:lnTo>
                  <a:lnTo>
                    <a:pt x="56" y="6"/>
                  </a:lnTo>
                  <a:lnTo>
                    <a:pt x="47" y="8"/>
                  </a:lnTo>
                  <a:lnTo>
                    <a:pt x="38" y="10"/>
                  </a:lnTo>
                  <a:lnTo>
                    <a:pt x="30" y="10"/>
                  </a:lnTo>
                  <a:lnTo>
                    <a:pt x="22" y="8"/>
                  </a:lnTo>
                  <a:lnTo>
                    <a:pt x="16" y="7"/>
                  </a:lnTo>
                  <a:lnTo>
                    <a:pt x="12" y="4"/>
                  </a:lnTo>
                  <a:lnTo>
                    <a:pt x="7" y="0"/>
                  </a:lnTo>
                  <a:lnTo>
                    <a:pt x="0" y="7"/>
                  </a:lnTo>
                  <a:lnTo>
                    <a:pt x="7" y="13"/>
                  </a:lnTo>
                  <a:lnTo>
                    <a:pt x="14" y="16"/>
                  </a:lnTo>
                  <a:lnTo>
                    <a:pt x="22" y="18"/>
                  </a:lnTo>
                  <a:lnTo>
                    <a:pt x="30" y="19"/>
                  </a:lnTo>
                  <a:lnTo>
                    <a:pt x="38" y="19"/>
                  </a:lnTo>
                  <a:lnTo>
                    <a:pt x="47" y="18"/>
                  </a:lnTo>
                  <a:lnTo>
                    <a:pt x="59" y="15"/>
                  </a:lnTo>
                  <a:lnTo>
                    <a:pt x="69" y="13"/>
                  </a:lnTo>
                  <a:lnTo>
                    <a:pt x="67" y="13"/>
                  </a:lnTo>
                  <a:lnTo>
                    <a:pt x="69" y="13"/>
                  </a:lnTo>
                  <a:lnTo>
                    <a:pt x="72" y="11"/>
                  </a:lnTo>
                  <a:lnTo>
                    <a:pt x="72" y="7"/>
                  </a:lnTo>
                  <a:lnTo>
                    <a:pt x="70" y="5"/>
                  </a:lnTo>
                  <a:lnTo>
                    <a:pt x="67" y="4"/>
                  </a:lnTo>
                  <a:lnTo>
                    <a:pt x="69"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01" name="Freeform 1533"/>
            <p:cNvSpPr>
              <a:spLocks/>
            </p:cNvSpPr>
            <p:nvPr/>
          </p:nvSpPr>
          <p:spPr bwMode="auto">
            <a:xfrm>
              <a:off x="2627" y="3891"/>
              <a:ext cx="24" cy="13"/>
            </a:xfrm>
            <a:custGeom>
              <a:avLst/>
              <a:gdLst>
                <a:gd name="T0" fmla="*/ 70 w 70"/>
                <a:gd name="T1" fmla="*/ 4 h 37"/>
                <a:gd name="T2" fmla="*/ 62 w 70"/>
                <a:gd name="T3" fmla="*/ 0 h 37"/>
                <a:gd name="T4" fmla="*/ 56 w 70"/>
                <a:gd name="T5" fmla="*/ 3 h 37"/>
                <a:gd name="T6" fmla="*/ 49 w 70"/>
                <a:gd name="T7" fmla="*/ 8 h 37"/>
                <a:gd name="T8" fmla="*/ 41 w 70"/>
                <a:gd name="T9" fmla="*/ 13 h 37"/>
                <a:gd name="T10" fmla="*/ 32 w 70"/>
                <a:gd name="T11" fmla="*/ 18 h 37"/>
                <a:gd name="T12" fmla="*/ 24 w 70"/>
                <a:gd name="T13" fmla="*/ 22 h 37"/>
                <a:gd name="T14" fmla="*/ 15 w 70"/>
                <a:gd name="T15" fmla="*/ 26 h 37"/>
                <a:gd name="T16" fmla="*/ 8 w 70"/>
                <a:gd name="T17" fmla="*/ 26 h 37"/>
                <a:gd name="T18" fmla="*/ 2 w 70"/>
                <a:gd name="T19" fmla="*/ 26 h 37"/>
                <a:gd name="T20" fmla="*/ 0 w 70"/>
                <a:gd name="T21" fmla="*/ 35 h 37"/>
                <a:gd name="T22" fmla="*/ 8 w 70"/>
                <a:gd name="T23" fmla="*/ 37 h 37"/>
                <a:gd name="T24" fmla="*/ 17 w 70"/>
                <a:gd name="T25" fmla="*/ 35 h 37"/>
                <a:gd name="T26" fmla="*/ 26 w 70"/>
                <a:gd name="T27" fmla="*/ 32 h 37"/>
                <a:gd name="T28" fmla="*/ 36 w 70"/>
                <a:gd name="T29" fmla="*/ 27 h 37"/>
                <a:gd name="T30" fmla="*/ 46 w 70"/>
                <a:gd name="T31" fmla="*/ 22 h 37"/>
                <a:gd name="T32" fmla="*/ 54 w 70"/>
                <a:gd name="T33" fmla="*/ 17 h 37"/>
                <a:gd name="T34" fmla="*/ 60 w 70"/>
                <a:gd name="T35" fmla="*/ 12 h 37"/>
                <a:gd name="T36" fmla="*/ 66 w 70"/>
                <a:gd name="T37" fmla="*/ 9 h 37"/>
                <a:gd name="T38" fmla="*/ 58 w 70"/>
                <a:gd name="T39" fmla="*/ 4 h 37"/>
                <a:gd name="T40" fmla="*/ 66 w 70"/>
                <a:gd name="T41" fmla="*/ 9 h 37"/>
                <a:gd name="T42" fmla="*/ 68 w 70"/>
                <a:gd name="T43" fmla="*/ 6 h 37"/>
                <a:gd name="T44" fmla="*/ 68 w 70"/>
                <a:gd name="T45" fmla="*/ 2 h 37"/>
                <a:gd name="T46" fmla="*/ 65 w 70"/>
                <a:gd name="T47" fmla="*/ 0 h 37"/>
                <a:gd name="T48" fmla="*/ 62 w 70"/>
                <a:gd name="T49" fmla="*/ 0 h 37"/>
                <a:gd name="T50" fmla="*/ 70 w 70"/>
                <a:gd name="T51"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 h="37">
                  <a:moveTo>
                    <a:pt x="70" y="4"/>
                  </a:moveTo>
                  <a:lnTo>
                    <a:pt x="62" y="0"/>
                  </a:lnTo>
                  <a:lnTo>
                    <a:pt x="56" y="3"/>
                  </a:lnTo>
                  <a:lnTo>
                    <a:pt x="49" y="8"/>
                  </a:lnTo>
                  <a:lnTo>
                    <a:pt x="41" y="13"/>
                  </a:lnTo>
                  <a:lnTo>
                    <a:pt x="32" y="18"/>
                  </a:lnTo>
                  <a:lnTo>
                    <a:pt x="24" y="22"/>
                  </a:lnTo>
                  <a:lnTo>
                    <a:pt x="15" y="26"/>
                  </a:lnTo>
                  <a:lnTo>
                    <a:pt x="8" y="26"/>
                  </a:lnTo>
                  <a:lnTo>
                    <a:pt x="2" y="26"/>
                  </a:lnTo>
                  <a:lnTo>
                    <a:pt x="0" y="35"/>
                  </a:lnTo>
                  <a:lnTo>
                    <a:pt x="8" y="37"/>
                  </a:lnTo>
                  <a:lnTo>
                    <a:pt x="17" y="35"/>
                  </a:lnTo>
                  <a:lnTo>
                    <a:pt x="26" y="32"/>
                  </a:lnTo>
                  <a:lnTo>
                    <a:pt x="36" y="27"/>
                  </a:lnTo>
                  <a:lnTo>
                    <a:pt x="46" y="22"/>
                  </a:lnTo>
                  <a:lnTo>
                    <a:pt x="54" y="17"/>
                  </a:lnTo>
                  <a:lnTo>
                    <a:pt x="60" y="12"/>
                  </a:lnTo>
                  <a:lnTo>
                    <a:pt x="66" y="9"/>
                  </a:lnTo>
                  <a:lnTo>
                    <a:pt x="58" y="4"/>
                  </a:lnTo>
                  <a:lnTo>
                    <a:pt x="66" y="9"/>
                  </a:lnTo>
                  <a:lnTo>
                    <a:pt x="68" y="6"/>
                  </a:lnTo>
                  <a:lnTo>
                    <a:pt x="68" y="2"/>
                  </a:lnTo>
                  <a:lnTo>
                    <a:pt x="65" y="0"/>
                  </a:lnTo>
                  <a:lnTo>
                    <a:pt x="62" y="0"/>
                  </a:lnTo>
                  <a:lnTo>
                    <a:pt x="7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02" name="Freeform 1534"/>
            <p:cNvSpPr>
              <a:spLocks/>
            </p:cNvSpPr>
            <p:nvPr/>
          </p:nvSpPr>
          <p:spPr bwMode="auto">
            <a:xfrm>
              <a:off x="2646" y="3893"/>
              <a:ext cx="5" cy="15"/>
            </a:xfrm>
            <a:custGeom>
              <a:avLst/>
              <a:gdLst>
                <a:gd name="T0" fmla="*/ 5 w 13"/>
                <a:gd name="T1" fmla="*/ 38 h 47"/>
                <a:gd name="T2" fmla="*/ 9 w 13"/>
                <a:gd name="T3" fmla="*/ 43 h 47"/>
                <a:gd name="T4" fmla="*/ 10 w 13"/>
                <a:gd name="T5" fmla="*/ 31 h 47"/>
                <a:gd name="T6" fmla="*/ 13 w 13"/>
                <a:gd name="T7" fmla="*/ 16 h 47"/>
                <a:gd name="T8" fmla="*/ 13 w 13"/>
                <a:gd name="T9" fmla="*/ 5 h 47"/>
                <a:gd name="T10" fmla="*/ 13 w 13"/>
                <a:gd name="T11" fmla="*/ 0 h 47"/>
                <a:gd name="T12" fmla="*/ 1 w 13"/>
                <a:gd name="T13" fmla="*/ 0 h 47"/>
                <a:gd name="T14" fmla="*/ 1 w 13"/>
                <a:gd name="T15" fmla="*/ 5 h 47"/>
                <a:gd name="T16" fmla="*/ 1 w 13"/>
                <a:gd name="T17" fmla="*/ 16 h 47"/>
                <a:gd name="T18" fmla="*/ 1 w 13"/>
                <a:gd name="T19" fmla="*/ 31 h 47"/>
                <a:gd name="T20" fmla="*/ 0 w 13"/>
                <a:gd name="T21" fmla="*/ 43 h 47"/>
                <a:gd name="T22" fmla="*/ 5 w 13"/>
                <a:gd name="T23" fmla="*/ 47 h 47"/>
                <a:gd name="T24" fmla="*/ 0 w 13"/>
                <a:gd name="T25" fmla="*/ 43 h 47"/>
                <a:gd name="T26" fmla="*/ 1 w 13"/>
                <a:gd name="T27" fmla="*/ 46 h 47"/>
                <a:gd name="T28" fmla="*/ 5 w 13"/>
                <a:gd name="T29" fmla="*/ 47 h 47"/>
                <a:gd name="T30" fmla="*/ 8 w 13"/>
                <a:gd name="T31" fmla="*/ 46 h 47"/>
                <a:gd name="T32" fmla="*/ 9 w 13"/>
                <a:gd name="T33" fmla="*/ 43 h 47"/>
                <a:gd name="T34" fmla="*/ 5 w 13"/>
                <a:gd name="T35" fmla="*/ 3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47">
                  <a:moveTo>
                    <a:pt x="5" y="38"/>
                  </a:moveTo>
                  <a:lnTo>
                    <a:pt x="9" y="43"/>
                  </a:lnTo>
                  <a:lnTo>
                    <a:pt x="10" y="31"/>
                  </a:lnTo>
                  <a:lnTo>
                    <a:pt x="13" y="16"/>
                  </a:lnTo>
                  <a:lnTo>
                    <a:pt x="13" y="5"/>
                  </a:lnTo>
                  <a:lnTo>
                    <a:pt x="13" y="0"/>
                  </a:lnTo>
                  <a:lnTo>
                    <a:pt x="1" y="0"/>
                  </a:lnTo>
                  <a:lnTo>
                    <a:pt x="1" y="5"/>
                  </a:lnTo>
                  <a:lnTo>
                    <a:pt x="1" y="16"/>
                  </a:lnTo>
                  <a:lnTo>
                    <a:pt x="1" y="31"/>
                  </a:lnTo>
                  <a:lnTo>
                    <a:pt x="0" y="43"/>
                  </a:lnTo>
                  <a:lnTo>
                    <a:pt x="5" y="47"/>
                  </a:lnTo>
                  <a:lnTo>
                    <a:pt x="0" y="43"/>
                  </a:lnTo>
                  <a:lnTo>
                    <a:pt x="1" y="46"/>
                  </a:lnTo>
                  <a:lnTo>
                    <a:pt x="5" y="47"/>
                  </a:lnTo>
                  <a:lnTo>
                    <a:pt x="8" y="46"/>
                  </a:lnTo>
                  <a:lnTo>
                    <a:pt x="9" y="43"/>
                  </a:lnTo>
                  <a:lnTo>
                    <a:pt x="5" y="3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03" name="Freeform 1535"/>
            <p:cNvSpPr>
              <a:spLocks/>
            </p:cNvSpPr>
            <p:nvPr/>
          </p:nvSpPr>
          <p:spPr bwMode="auto">
            <a:xfrm>
              <a:off x="2648" y="3904"/>
              <a:ext cx="9" cy="4"/>
            </a:xfrm>
            <a:custGeom>
              <a:avLst/>
              <a:gdLst>
                <a:gd name="T0" fmla="*/ 17 w 26"/>
                <a:gd name="T1" fmla="*/ 5 h 13"/>
                <a:gd name="T2" fmla="*/ 21 w 26"/>
                <a:gd name="T3" fmla="*/ 0 h 13"/>
                <a:gd name="T4" fmla="*/ 0 w 26"/>
                <a:gd name="T5" fmla="*/ 4 h 13"/>
                <a:gd name="T6" fmla="*/ 0 w 26"/>
                <a:gd name="T7" fmla="*/ 13 h 13"/>
                <a:gd name="T8" fmla="*/ 21 w 26"/>
                <a:gd name="T9" fmla="*/ 10 h 13"/>
                <a:gd name="T10" fmla="*/ 26 w 26"/>
                <a:gd name="T11" fmla="*/ 5 h 13"/>
                <a:gd name="T12" fmla="*/ 21 w 26"/>
                <a:gd name="T13" fmla="*/ 10 h 13"/>
                <a:gd name="T14" fmla="*/ 25 w 26"/>
                <a:gd name="T15" fmla="*/ 9 h 13"/>
                <a:gd name="T16" fmla="*/ 26 w 26"/>
                <a:gd name="T17" fmla="*/ 5 h 13"/>
                <a:gd name="T18" fmla="*/ 25 w 26"/>
                <a:gd name="T19" fmla="*/ 2 h 13"/>
                <a:gd name="T20" fmla="*/ 21 w 26"/>
                <a:gd name="T21" fmla="*/ 0 h 13"/>
                <a:gd name="T22" fmla="*/ 17 w 26"/>
                <a:gd name="T23"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13">
                  <a:moveTo>
                    <a:pt x="17" y="5"/>
                  </a:moveTo>
                  <a:lnTo>
                    <a:pt x="21" y="0"/>
                  </a:lnTo>
                  <a:lnTo>
                    <a:pt x="0" y="4"/>
                  </a:lnTo>
                  <a:lnTo>
                    <a:pt x="0" y="13"/>
                  </a:lnTo>
                  <a:lnTo>
                    <a:pt x="21" y="10"/>
                  </a:lnTo>
                  <a:lnTo>
                    <a:pt x="26" y="5"/>
                  </a:lnTo>
                  <a:lnTo>
                    <a:pt x="21" y="10"/>
                  </a:lnTo>
                  <a:lnTo>
                    <a:pt x="25" y="9"/>
                  </a:lnTo>
                  <a:lnTo>
                    <a:pt x="26" y="5"/>
                  </a:lnTo>
                  <a:lnTo>
                    <a:pt x="25" y="2"/>
                  </a:lnTo>
                  <a:lnTo>
                    <a:pt x="21" y="0"/>
                  </a:lnTo>
                  <a:lnTo>
                    <a:pt x="17"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04" name="Freeform 1536"/>
            <p:cNvSpPr>
              <a:spLocks/>
            </p:cNvSpPr>
            <p:nvPr/>
          </p:nvSpPr>
          <p:spPr bwMode="auto">
            <a:xfrm>
              <a:off x="2652" y="3887"/>
              <a:ext cx="5" cy="19"/>
            </a:xfrm>
            <a:custGeom>
              <a:avLst/>
              <a:gdLst>
                <a:gd name="T0" fmla="*/ 5 w 13"/>
                <a:gd name="T1" fmla="*/ 1 h 55"/>
                <a:gd name="T2" fmla="*/ 4 w 13"/>
                <a:gd name="T3" fmla="*/ 4 h 55"/>
                <a:gd name="T4" fmla="*/ 1 w 13"/>
                <a:gd name="T5" fmla="*/ 15 h 55"/>
                <a:gd name="T6" fmla="*/ 0 w 13"/>
                <a:gd name="T7" fmla="*/ 29 h 55"/>
                <a:gd name="T8" fmla="*/ 3 w 13"/>
                <a:gd name="T9" fmla="*/ 44 h 55"/>
                <a:gd name="T10" fmla="*/ 4 w 13"/>
                <a:gd name="T11" fmla="*/ 55 h 55"/>
                <a:gd name="T12" fmla="*/ 13 w 13"/>
                <a:gd name="T13" fmla="*/ 55 h 55"/>
                <a:gd name="T14" fmla="*/ 12 w 13"/>
                <a:gd name="T15" fmla="*/ 44 h 55"/>
                <a:gd name="T16" fmla="*/ 12 w 13"/>
                <a:gd name="T17" fmla="*/ 29 h 55"/>
                <a:gd name="T18" fmla="*/ 11 w 13"/>
                <a:gd name="T19" fmla="*/ 15 h 55"/>
                <a:gd name="T20" fmla="*/ 13 w 13"/>
                <a:gd name="T21" fmla="*/ 6 h 55"/>
                <a:gd name="T22" fmla="*/ 12 w 13"/>
                <a:gd name="T23" fmla="*/ 8 h 55"/>
                <a:gd name="T24" fmla="*/ 13 w 13"/>
                <a:gd name="T25" fmla="*/ 6 h 55"/>
                <a:gd name="T26" fmla="*/ 12 w 13"/>
                <a:gd name="T27" fmla="*/ 2 h 55"/>
                <a:gd name="T28" fmla="*/ 9 w 13"/>
                <a:gd name="T29" fmla="*/ 0 h 55"/>
                <a:gd name="T30" fmla="*/ 6 w 13"/>
                <a:gd name="T31" fmla="*/ 0 h 55"/>
                <a:gd name="T32" fmla="*/ 4 w 13"/>
                <a:gd name="T33" fmla="*/ 4 h 55"/>
                <a:gd name="T34" fmla="*/ 5 w 13"/>
                <a:gd name="T35"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55">
                  <a:moveTo>
                    <a:pt x="5" y="1"/>
                  </a:moveTo>
                  <a:lnTo>
                    <a:pt x="4" y="4"/>
                  </a:lnTo>
                  <a:lnTo>
                    <a:pt x="1" y="15"/>
                  </a:lnTo>
                  <a:lnTo>
                    <a:pt x="0" y="29"/>
                  </a:lnTo>
                  <a:lnTo>
                    <a:pt x="3" y="44"/>
                  </a:lnTo>
                  <a:lnTo>
                    <a:pt x="4" y="55"/>
                  </a:lnTo>
                  <a:lnTo>
                    <a:pt x="13" y="55"/>
                  </a:lnTo>
                  <a:lnTo>
                    <a:pt x="12" y="44"/>
                  </a:lnTo>
                  <a:lnTo>
                    <a:pt x="12" y="29"/>
                  </a:lnTo>
                  <a:lnTo>
                    <a:pt x="11" y="15"/>
                  </a:lnTo>
                  <a:lnTo>
                    <a:pt x="13" y="6"/>
                  </a:lnTo>
                  <a:lnTo>
                    <a:pt x="12" y="8"/>
                  </a:lnTo>
                  <a:lnTo>
                    <a:pt x="13" y="6"/>
                  </a:lnTo>
                  <a:lnTo>
                    <a:pt x="12" y="2"/>
                  </a:lnTo>
                  <a:lnTo>
                    <a:pt x="9" y="0"/>
                  </a:lnTo>
                  <a:lnTo>
                    <a:pt x="6" y="0"/>
                  </a:lnTo>
                  <a:lnTo>
                    <a:pt x="4" y="4"/>
                  </a:lnTo>
                  <a:lnTo>
                    <a:pt x="5"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05" name="Freeform 1537"/>
            <p:cNvSpPr>
              <a:spLocks/>
            </p:cNvSpPr>
            <p:nvPr/>
          </p:nvSpPr>
          <p:spPr bwMode="auto">
            <a:xfrm>
              <a:off x="2654" y="3875"/>
              <a:ext cx="8" cy="15"/>
            </a:xfrm>
            <a:custGeom>
              <a:avLst/>
              <a:gdLst>
                <a:gd name="T0" fmla="*/ 24 w 25"/>
                <a:gd name="T1" fmla="*/ 6 h 46"/>
                <a:gd name="T2" fmla="*/ 14 w 25"/>
                <a:gd name="T3" fmla="*/ 6 h 46"/>
                <a:gd name="T4" fmla="*/ 12 w 25"/>
                <a:gd name="T5" fmla="*/ 15 h 46"/>
                <a:gd name="T6" fmla="*/ 9 w 25"/>
                <a:gd name="T7" fmla="*/ 24 h 46"/>
                <a:gd name="T8" fmla="*/ 3 w 25"/>
                <a:gd name="T9" fmla="*/ 34 h 46"/>
                <a:gd name="T10" fmla="*/ 0 w 25"/>
                <a:gd name="T11" fmla="*/ 39 h 46"/>
                <a:gd name="T12" fmla="*/ 7 w 25"/>
                <a:gd name="T13" fmla="*/ 46 h 46"/>
                <a:gd name="T14" fmla="*/ 12 w 25"/>
                <a:gd name="T15" fmla="*/ 38 h 46"/>
                <a:gd name="T16" fmla="*/ 18 w 25"/>
                <a:gd name="T17" fmla="*/ 29 h 46"/>
                <a:gd name="T18" fmla="*/ 22 w 25"/>
                <a:gd name="T19" fmla="*/ 18 h 46"/>
                <a:gd name="T20" fmla="*/ 25 w 25"/>
                <a:gd name="T21" fmla="*/ 6 h 46"/>
                <a:gd name="T22" fmla="*/ 15 w 25"/>
                <a:gd name="T23" fmla="*/ 6 h 46"/>
                <a:gd name="T24" fmla="*/ 25 w 25"/>
                <a:gd name="T25" fmla="*/ 6 h 46"/>
                <a:gd name="T26" fmla="*/ 23 w 25"/>
                <a:gd name="T27" fmla="*/ 3 h 46"/>
                <a:gd name="T28" fmla="*/ 19 w 25"/>
                <a:gd name="T29" fmla="*/ 0 h 46"/>
                <a:gd name="T30" fmla="*/ 16 w 25"/>
                <a:gd name="T31" fmla="*/ 3 h 46"/>
                <a:gd name="T32" fmla="*/ 14 w 25"/>
                <a:gd name="T33" fmla="*/ 6 h 46"/>
                <a:gd name="T34" fmla="*/ 24 w 25"/>
                <a:gd name="T35" fmla="*/ 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46">
                  <a:moveTo>
                    <a:pt x="24" y="6"/>
                  </a:moveTo>
                  <a:lnTo>
                    <a:pt x="14" y="6"/>
                  </a:lnTo>
                  <a:lnTo>
                    <a:pt x="12" y="15"/>
                  </a:lnTo>
                  <a:lnTo>
                    <a:pt x="9" y="24"/>
                  </a:lnTo>
                  <a:lnTo>
                    <a:pt x="3" y="34"/>
                  </a:lnTo>
                  <a:lnTo>
                    <a:pt x="0" y="39"/>
                  </a:lnTo>
                  <a:lnTo>
                    <a:pt x="7" y="46"/>
                  </a:lnTo>
                  <a:lnTo>
                    <a:pt x="12" y="38"/>
                  </a:lnTo>
                  <a:lnTo>
                    <a:pt x="18" y="29"/>
                  </a:lnTo>
                  <a:lnTo>
                    <a:pt x="22" y="18"/>
                  </a:lnTo>
                  <a:lnTo>
                    <a:pt x="25" y="6"/>
                  </a:lnTo>
                  <a:lnTo>
                    <a:pt x="15" y="6"/>
                  </a:lnTo>
                  <a:lnTo>
                    <a:pt x="25" y="6"/>
                  </a:lnTo>
                  <a:lnTo>
                    <a:pt x="23" y="3"/>
                  </a:lnTo>
                  <a:lnTo>
                    <a:pt x="19" y="0"/>
                  </a:lnTo>
                  <a:lnTo>
                    <a:pt x="16" y="3"/>
                  </a:lnTo>
                  <a:lnTo>
                    <a:pt x="14" y="6"/>
                  </a:lnTo>
                  <a:lnTo>
                    <a:pt x="24"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06" name="Freeform 1538"/>
            <p:cNvSpPr>
              <a:spLocks/>
            </p:cNvSpPr>
            <p:nvPr/>
          </p:nvSpPr>
          <p:spPr bwMode="auto">
            <a:xfrm>
              <a:off x="2659" y="3877"/>
              <a:ext cx="18" cy="13"/>
            </a:xfrm>
            <a:custGeom>
              <a:avLst/>
              <a:gdLst>
                <a:gd name="T0" fmla="*/ 54 w 54"/>
                <a:gd name="T1" fmla="*/ 37 h 41"/>
                <a:gd name="T2" fmla="*/ 48 w 54"/>
                <a:gd name="T3" fmla="*/ 32 h 41"/>
                <a:gd name="T4" fmla="*/ 37 w 54"/>
                <a:gd name="T5" fmla="*/ 32 h 41"/>
                <a:gd name="T6" fmla="*/ 29 w 54"/>
                <a:gd name="T7" fmla="*/ 30 h 41"/>
                <a:gd name="T8" fmla="*/ 23 w 54"/>
                <a:gd name="T9" fmla="*/ 25 h 41"/>
                <a:gd name="T10" fmla="*/ 18 w 54"/>
                <a:gd name="T11" fmla="*/ 22 h 41"/>
                <a:gd name="T12" fmla="*/ 15 w 54"/>
                <a:gd name="T13" fmla="*/ 16 h 41"/>
                <a:gd name="T14" fmla="*/ 12 w 54"/>
                <a:gd name="T15" fmla="*/ 12 h 41"/>
                <a:gd name="T16" fmla="*/ 10 w 54"/>
                <a:gd name="T17" fmla="*/ 5 h 41"/>
                <a:gd name="T18" fmla="*/ 9 w 54"/>
                <a:gd name="T19" fmla="*/ 0 h 41"/>
                <a:gd name="T20" fmla="*/ 0 w 54"/>
                <a:gd name="T21" fmla="*/ 0 h 41"/>
                <a:gd name="T22" fmla="*/ 1 w 54"/>
                <a:gd name="T23" fmla="*/ 7 h 41"/>
                <a:gd name="T24" fmla="*/ 3 w 54"/>
                <a:gd name="T25" fmla="*/ 14 h 41"/>
                <a:gd name="T26" fmla="*/ 5 w 54"/>
                <a:gd name="T27" fmla="*/ 21 h 41"/>
                <a:gd name="T28" fmla="*/ 11 w 54"/>
                <a:gd name="T29" fmla="*/ 29 h 41"/>
                <a:gd name="T30" fmla="*/ 18 w 54"/>
                <a:gd name="T31" fmla="*/ 34 h 41"/>
                <a:gd name="T32" fmla="*/ 27 w 54"/>
                <a:gd name="T33" fmla="*/ 39 h 41"/>
                <a:gd name="T34" fmla="*/ 37 w 54"/>
                <a:gd name="T35" fmla="*/ 41 h 41"/>
                <a:gd name="T36" fmla="*/ 48 w 54"/>
                <a:gd name="T37" fmla="*/ 41 h 41"/>
                <a:gd name="T38" fmla="*/ 42 w 54"/>
                <a:gd name="T39" fmla="*/ 37 h 41"/>
                <a:gd name="T40" fmla="*/ 48 w 54"/>
                <a:gd name="T41" fmla="*/ 41 h 41"/>
                <a:gd name="T42" fmla="*/ 51 w 54"/>
                <a:gd name="T43" fmla="*/ 40 h 41"/>
                <a:gd name="T44" fmla="*/ 52 w 54"/>
                <a:gd name="T45" fmla="*/ 37 h 41"/>
                <a:gd name="T46" fmla="*/ 51 w 54"/>
                <a:gd name="T47" fmla="*/ 33 h 41"/>
                <a:gd name="T48" fmla="*/ 48 w 54"/>
                <a:gd name="T49" fmla="*/ 32 h 41"/>
                <a:gd name="T50" fmla="*/ 54 w 54"/>
                <a:gd name="T51" fmla="*/ 3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41">
                  <a:moveTo>
                    <a:pt x="54" y="37"/>
                  </a:moveTo>
                  <a:lnTo>
                    <a:pt x="48" y="32"/>
                  </a:lnTo>
                  <a:lnTo>
                    <a:pt x="37" y="32"/>
                  </a:lnTo>
                  <a:lnTo>
                    <a:pt x="29" y="30"/>
                  </a:lnTo>
                  <a:lnTo>
                    <a:pt x="23" y="25"/>
                  </a:lnTo>
                  <a:lnTo>
                    <a:pt x="18" y="22"/>
                  </a:lnTo>
                  <a:lnTo>
                    <a:pt x="15" y="16"/>
                  </a:lnTo>
                  <a:lnTo>
                    <a:pt x="12" y="12"/>
                  </a:lnTo>
                  <a:lnTo>
                    <a:pt x="10" y="5"/>
                  </a:lnTo>
                  <a:lnTo>
                    <a:pt x="9" y="0"/>
                  </a:lnTo>
                  <a:lnTo>
                    <a:pt x="0" y="0"/>
                  </a:lnTo>
                  <a:lnTo>
                    <a:pt x="1" y="7"/>
                  </a:lnTo>
                  <a:lnTo>
                    <a:pt x="3" y="14"/>
                  </a:lnTo>
                  <a:lnTo>
                    <a:pt x="5" y="21"/>
                  </a:lnTo>
                  <a:lnTo>
                    <a:pt x="11" y="29"/>
                  </a:lnTo>
                  <a:lnTo>
                    <a:pt x="18" y="34"/>
                  </a:lnTo>
                  <a:lnTo>
                    <a:pt x="27" y="39"/>
                  </a:lnTo>
                  <a:lnTo>
                    <a:pt x="37" y="41"/>
                  </a:lnTo>
                  <a:lnTo>
                    <a:pt x="48" y="41"/>
                  </a:lnTo>
                  <a:lnTo>
                    <a:pt x="42" y="37"/>
                  </a:lnTo>
                  <a:lnTo>
                    <a:pt x="48" y="41"/>
                  </a:lnTo>
                  <a:lnTo>
                    <a:pt x="51" y="40"/>
                  </a:lnTo>
                  <a:lnTo>
                    <a:pt x="52" y="37"/>
                  </a:lnTo>
                  <a:lnTo>
                    <a:pt x="51" y="33"/>
                  </a:lnTo>
                  <a:lnTo>
                    <a:pt x="48" y="32"/>
                  </a:lnTo>
                  <a:lnTo>
                    <a:pt x="54" y="3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07" name="Freeform 1539"/>
            <p:cNvSpPr>
              <a:spLocks/>
            </p:cNvSpPr>
            <p:nvPr/>
          </p:nvSpPr>
          <p:spPr bwMode="auto">
            <a:xfrm>
              <a:off x="2673" y="3889"/>
              <a:ext cx="6" cy="12"/>
            </a:xfrm>
            <a:custGeom>
              <a:avLst/>
              <a:gdLst>
                <a:gd name="T0" fmla="*/ 18 w 18"/>
                <a:gd name="T1" fmla="*/ 26 h 35"/>
                <a:gd name="T2" fmla="*/ 17 w 18"/>
                <a:gd name="T3" fmla="*/ 26 h 35"/>
                <a:gd name="T4" fmla="*/ 17 w 18"/>
                <a:gd name="T5" fmla="*/ 25 h 35"/>
                <a:gd name="T6" fmla="*/ 14 w 18"/>
                <a:gd name="T7" fmla="*/ 18 h 35"/>
                <a:gd name="T8" fmla="*/ 12 w 18"/>
                <a:gd name="T9" fmla="*/ 9 h 35"/>
                <a:gd name="T10" fmla="*/ 12 w 18"/>
                <a:gd name="T11" fmla="*/ 0 h 35"/>
                <a:gd name="T12" fmla="*/ 0 w 18"/>
                <a:gd name="T13" fmla="*/ 0 h 35"/>
                <a:gd name="T14" fmla="*/ 2 w 18"/>
                <a:gd name="T15" fmla="*/ 9 h 35"/>
                <a:gd name="T16" fmla="*/ 5 w 18"/>
                <a:gd name="T17" fmla="*/ 20 h 35"/>
                <a:gd name="T18" fmla="*/ 8 w 18"/>
                <a:gd name="T19" fmla="*/ 29 h 35"/>
                <a:gd name="T20" fmla="*/ 17 w 18"/>
                <a:gd name="T21" fmla="*/ 35 h 35"/>
                <a:gd name="T22" fmla="*/ 16 w 18"/>
                <a:gd name="T23" fmla="*/ 35 h 35"/>
                <a:gd name="T24" fmla="*/ 18 w 18"/>
                <a:gd name="T25" fmla="*/ 2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35">
                  <a:moveTo>
                    <a:pt x="18" y="26"/>
                  </a:moveTo>
                  <a:lnTo>
                    <a:pt x="17" y="26"/>
                  </a:lnTo>
                  <a:lnTo>
                    <a:pt x="17" y="25"/>
                  </a:lnTo>
                  <a:lnTo>
                    <a:pt x="14" y="18"/>
                  </a:lnTo>
                  <a:lnTo>
                    <a:pt x="12" y="9"/>
                  </a:lnTo>
                  <a:lnTo>
                    <a:pt x="12" y="0"/>
                  </a:lnTo>
                  <a:lnTo>
                    <a:pt x="0" y="0"/>
                  </a:lnTo>
                  <a:lnTo>
                    <a:pt x="2" y="9"/>
                  </a:lnTo>
                  <a:lnTo>
                    <a:pt x="5" y="20"/>
                  </a:lnTo>
                  <a:lnTo>
                    <a:pt x="8" y="29"/>
                  </a:lnTo>
                  <a:lnTo>
                    <a:pt x="17" y="35"/>
                  </a:lnTo>
                  <a:lnTo>
                    <a:pt x="16" y="35"/>
                  </a:lnTo>
                  <a:lnTo>
                    <a:pt x="18" y="2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08" name="Freeform 1540"/>
            <p:cNvSpPr>
              <a:spLocks/>
            </p:cNvSpPr>
            <p:nvPr/>
          </p:nvSpPr>
          <p:spPr bwMode="auto">
            <a:xfrm>
              <a:off x="2678" y="3898"/>
              <a:ext cx="16" cy="5"/>
            </a:xfrm>
            <a:custGeom>
              <a:avLst/>
              <a:gdLst>
                <a:gd name="T0" fmla="*/ 46 w 47"/>
                <a:gd name="T1" fmla="*/ 3 h 16"/>
                <a:gd name="T2" fmla="*/ 38 w 47"/>
                <a:gd name="T3" fmla="*/ 6 h 16"/>
                <a:gd name="T4" fmla="*/ 38 w 47"/>
                <a:gd name="T5" fmla="*/ 6 h 16"/>
                <a:gd name="T6" fmla="*/ 34 w 47"/>
                <a:gd name="T7" fmla="*/ 7 h 16"/>
                <a:gd name="T8" fmla="*/ 29 w 47"/>
                <a:gd name="T9" fmla="*/ 7 h 16"/>
                <a:gd name="T10" fmla="*/ 22 w 47"/>
                <a:gd name="T11" fmla="*/ 6 h 16"/>
                <a:gd name="T12" fmla="*/ 16 w 47"/>
                <a:gd name="T13" fmla="*/ 5 h 16"/>
                <a:gd name="T14" fmla="*/ 10 w 47"/>
                <a:gd name="T15" fmla="*/ 3 h 16"/>
                <a:gd name="T16" fmla="*/ 6 w 47"/>
                <a:gd name="T17" fmla="*/ 1 h 16"/>
                <a:gd name="T18" fmla="*/ 2 w 47"/>
                <a:gd name="T19" fmla="*/ 0 h 16"/>
                <a:gd name="T20" fmla="*/ 0 w 47"/>
                <a:gd name="T21" fmla="*/ 9 h 16"/>
                <a:gd name="T22" fmla="*/ 4 w 47"/>
                <a:gd name="T23" fmla="*/ 10 h 16"/>
                <a:gd name="T24" fmla="*/ 8 w 47"/>
                <a:gd name="T25" fmla="*/ 13 h 16"/>
                <a:gd name="T26" fmla="*/ 16 w 47"/>
                <a:gd name="T27" fmla="*/ 14 h 16"/>
                <a:gd name="T28" fmla="*/ 22 w 47"/>
                <a:gd name="T29" fmla="*/ 15 h 16"/>
                <a:gd name="T30" fmla="*/ 29 w 47"/>
                <a:gd name="T31" fmla="*/ 16 h 16"/>
                <a:gd name="T32" fmla="*/ 34 w 47"/>
                <a:gd name="T33" fmla="*/ 16 h 16"/>
                <a:gd name="T34" fmla="*/ 42 w 47"/>
                <a:gd name="T35" fmla="*/ 15 h 16"/>
                <a:gd name="T36" fmla="*/ 47 w 47"/>
                <a:gd name="T37" fmla="*/ 8 h 16"/>
                <a:gd name="T38" fmla="*/ 39 w 47"/>
                <a:gd name="T39" fmla="*/ 10 h 16"/>
                <a:gd name="T40" fmla="*/ 47 w 47"/>
                <a:gd name="T41" fmla="*/ 8 h 16"/>
                <a:gd name="T42" fmla="*/ 46 w 47"/>
                <a:gd name="T43" fmla="*/ 5 h 16"/>
                <a:gd name="T44" fmla="*/ 44 w 47"/>
                <a:gd name="T45" fmla="*/ 2 h 16"/>
                <a:gd name="T46" fmla="*/ 40 w 47"/>
                <a:gd name="T47" fmla="*/ 2 h 16"/>
                <a:gd name="T48" fmla="*/ 38 w 47"/>
                <a:gd name="T49" fmla="*/ 6 h 16"/>
                <a:gd name="T50" fmla="*/ 46 w 47"/>
                <a:gd name="T51"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7" h="16">
                  <a:moveTo>
                    <a:pt x="46" y="3"/>
                  </a:moveTo>
                  <a:lnTo>
                    <a:pt x="38" y="6"/>
                  </a:lnTo>
                  <a:lnTo>
                    <a:pt x="38" y="6"/>
                  </a:lnTo>
                  <a:lnTo>
                    <a:pt x="34" y="7"/>
                  </a:lnTo>
                  <a:lnTo>
                    <a:pt x="29" y="7"/>
                  </a:lnTo>
                  <a:lnTo>
                    <a:pt x="22" y="6"/>
                  </a:lnTo>
                  <a:lnTo>
                    <a:pt x="16" y="5"/>
                  </a:lnTo>
                  <a:lnTo>
                    <a:pt x="10" y="3"/>
                  </a:lnTo>
                  <a:lnTo>
                    <a:pt x="6" y="1"/>
                  </a:lnTo>
                  <a:lnTo>
                    <a:pt x="2" y="0"/>
                  </a:lnTo>
                  <a:lnTo>
                    <a:pt x="0" y="9"/>
                  </a:lnTo>
                  <a:lnTo>
                    <a:pt x="4" y="10"/>
                  </a:lnTo>
                  <a:lnTo>
                    <a:pt x="8" y="13"/>
                  </a:lnTo>
                  <a:lnTo>
                    <a:pt x="16" y="14"/>
                  </a:lnTo>
                  <a:lnTo>
                    <a:pt x="22" y="15"/>
                  </a:lnTo>
                  <a:lnTo>
                    <a:pt x="29" y="16"/>
                  </a:lnTo>
                  <a:lnTo>
                    <a:pt x="34" y="16"/>
                  </a:lnTo>
                  <a:lnTo>
                    <a:pt x="42" y="15"/>
                  </a:lnTo>
                  <a:lnTo>
                    <a:pt x="47" y="8"/>
                  </a:lnTo>
                  <a:lnTo>
                    <a:pt x="39" y="10"/>
                  </a:lnTo>
                  <a:lnTo>
                    <a:pt x="47" y="8"/>
                  </a:lnTo>
                  <a:lnTo>
                    <a:pt x="46" y="5"/>
                  </a:lnTo>
                  <a:lnTo>
                    <a:pt x="44" y="2"/>
                  </a:lnTo>
                  <a:lnTo>
                    <a:pt x="40" y="2"/>
                  </a:lnTo>
                  <a:lnTo>
                    <a:pt x="38" y="6"/>
                  </a:lnTo>
                  <a:lnTo>
                    <a:pt x="46"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09" name="Freeform 1541"/>
            <p:cNvSpPr>
              <a:spLocks/>
            </p:cNvSpPr>
            <p:nvPr/>
          </p:nvSpPr>
          <p:spPr bwMode="auto">
            <a:xfrm>
              <a:off x="2691" y="3899"/>
              <a:ext cx="19" cy="9"/>
            </a:xfrm>
            <a:custGeom>
              <a:avLst/>
              <a:gdLst>
                <a:gd name="T0" fmla="*/ 56 w 57"/>
                <a:gd name="T1" fmla="*/ 16 h 29"/>
                <a:gd name="T2" fmla="*/ 48 w 57"/>
                <a:gd name="T3" fmla="*/ 18 h 29"/>
                <a:gd name="T4" fmla="*/ 48 w 57"/>
                <a:gd name="T5" fmla="*/ 19 h 29"/>
                <a:gd name="T6" fmla="*/ 44 w 57"/>
                <a:gd name="T7" fmla="*/ 18 h 29"/>
                <a:gd name="T8" fmla="*/ 39 w 57"/>
                <a:gd name="T9" fmla="*/ 19 h 29"/>
                <a:gd name="T10" fmla="*/ 33 w 57"/>
                <a:gd name="T11" fmla="*/ 15 h 29"/>
                <a:gd name="T12" fmla="*/ 25 w 57"/>
                <a:gd name="T13" fmla="*/ 12 h 29"/>
                <a:gd name="T14" fmla="*/ 18 w 57"/>
                <a:gd name="T15" fmla="*/ 8 h 29"/>
                <a:gd name="T16" fmla="*/ 11 w 57"/>
                <a:gd name="T17" fmla="*/ 4 h 29"/>
                <a:gd name="T18" fmla="*/ 7 w 57"/>
                <a:gd name="T19" fmla="*/ 0 h 29"/>
                <a:gd name="T20" fmla="*/ 0 w 57"/>
                <a:gd name="T21" fmla="*/ 7 h 29"/>
                <a:gd name="T22" fmla="*/ 7 w 57"/>
                <a:gd name="T23" fmla="*/ 13 h 29"/>
                <a:gd name="T24" fmla="*/ 14 w 57"/>
                <a:gd name="T25" fmla="*/ 18 h 29"/>
                <a:gd name="T26" fmla="*/ 21 w 57"/>
                <a:gd name="T27" fmla="*/ 21 h 29"/>
                <a:gd name="T28" fmla="*/ 29 w 57"/>
                <a:gd name="T29" fmla="*/ 25 h 29"/>
                <a:gd name="T30" fmla="*/ 37 w 57"/>
                <a:gd name="T31" fmla="*/ 28 h 29"/>
                <a:gd name="T32" fmla="*/ 44 w 57"/>
                <a:gd name="T33" fmla="*/ 29 h 29"/>
                <a:gd name="T34" fmla="*/ 50 w 57"/>
                <a:gd name="T35" fmla="*/ 28 h 29"/>
                <a:gd name="T36" fmla="*/ 57 w 57"/>
                <a:gd name="T37" fmla="*/ 22 h 29"/>
                <a:gd name="T38" fmla="*/ 49 w 57"/>
                <a:gd name="T39" fmla="*/ 23 h 29"/>
                <a:gd name="T40" fmla="*/ 57 w 57"/>
                <a:gd name="T41" fmla="*/ 22 h 29"/>
                <a:gd name="T42" fmla="*/ 57 w 57"/>
                <a:gd name="T43" fmla="*/ 19 h 29"/>
                <a:gd name="T44" fmla="*/ 55 w 57"/>
                <a:gd name="T45" fmla="*/ 15 h 29"/>
                <a:gd name="T46" fmla="*/ 50 w 57"/>
                <a:gd name="T47" fmla="*/ 15 h 29"/>
                <a:gd name="T48" fmla="*/ 48 w 57"/>
                <a:gd name="T49" fmla="*/ 18 h 29"/>
                <a:gd name="T50" fmla="*/ 56 w 57"/>
                <a:gd name="T51" fmla="*/ 1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7" h="29">
                  <a:moveTo>
                    <a:pt x="56" y="16"/>
                  </a:moveTo>
                  <a:lnTo>
                    <a:pt x="48" y="18"/>
                  </a:lnTo>
                  <a:lnTo>
                    <a:pt x="48" y="19"/>
                  </a:lnTo>
                  <a:lnTo>
                    <a:pt x="44" y="18"/>
                  </a:lnTo>
                  <a:lnTo>
                    <a:pt x="39" y="19"/>
                  </a:lnTo>
                  <a:lnTo>
                    <a:pt x="33" y="15"/>
                  </a:lnTo>
                  <a:lnTo>
                    <a:pt x="25" y="12"/>
                  </a:lnTo>
                  <a:lnTo>
                    <a:pt x="18" y="8"/>
                  </a:lnTo>
                  <a:lnTo>
                    <a:pt x="11" y="4"/>
                  </a:lnTo>
                  <a:lnTo>
                    <a:pt x="7" y="0"/>
                  </a:lnTo>
                  <a:lnTo>
                    <a:pt x="0" y="7"/>
                  </a:lnTo>
                  <a:lnTo>
                    <a:pt x="7" y="13"/>
                  </a:lnTo>
                  <a:lnTo>
                    <a:pt x="14" y="18"/>
                  </a:lnTo>
                  <a:lnTo>
                    <a:pt x="21" y="21"/>
                  </a:lnTo>
                  <a:lnTo>
                    <a:pt x="29" y="25"/>
                  </a:lnTo>
                  <a:lnTo>
                    <a:pt x="37" y="28"/>
                  </a:lnTo>
                  <a:lnTo>
                    <a:pt x="44" y="29"/>
                  </a:lnTo>
                  <a:lnTo>
                    <a:pt x="50" y="28"/>
                  </a:lnTo>
                  <a:lnTo>
                    <a:pt x="57" y="22"/>
                  </a:lnTo>
                  <a:lnTo>
                    <a:pt x="49" y="23"/>
                  </a:lnTo>
                  <a:lnTo>
                    <a:pt x="57" y="22"/>
                  </a:lnTo>
                  <a:lnTo>
                    <a:pt x="57" y="19"/>
                  </a:lnTo>
                  <a:lnTo>
                    <a:pt x="55" y="15"/>
                  </a:lnTo>
                  <a:lnTo>
                    <a:pt x="50" y="15"/>
                  </a:lnTo>
                  <a:lnTo>
                    <a:pt x="48" y="18"/>
                  </a:lnTo>
                  <a:lnTo>
                    <a:pt x="56"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10" name="Freeform 1542"/>
            <p:cNvSpPr>
              <a:spLocks/>
            </p:cNvSpPr>
            <p:nvPr/>
          </p:nvSpPr>
          <p:spPr bwMode="auto">
            <a:xfrm>
              <a:off x="2708" y="3904"/>
              <a:ext cx="12" cy="6"/>
            </a:xfrm>
            <a:custGeom>
              <a:avLst/>
              <a:gdLst>
                <a:gd name="T0" fmla="*/ 36 w 38"/>
                <a:gd name="T1" fmla="*/ 9 h 18"/>
                <a:gd name="T2" fmla="*/ 32 w 38"/>
                <a:gd name="T3" fmla="*/ 9 h 18"/>
                <a:gd name="T4" fmla="*/ 27 w 38"/>
                <a:gd name="T5" fmla="*/ 9 h 18"/>
                <a:gd name="T6" fmla="*/ 19 w 38"/>
                <a:gd name="T7" fmla="*/ 7 h 18"/>
                <a:gd name="T8" fmla="*/ 12 w 38"/>
                <a:gd name="T9" fmla="*/ 4 h 18"/>
                <a:gd name="T10" fmla="*/ 7 w 38"/>
                <a:gd name="T11" fmla="*/ 0 h 18"/>
                <a:gd name="T12" fmla="*/ 0 w 38"/>
                <a:gd name="T13" fmla="*/ 7 h 18"/>
                <a:gd name="T14" fmla="*/ 7 w 38"/>
                <a:gd name="T15" fmla="*/ 13 h 18"/>
                <a:gd name="T16" fmla="*/ 16 w 38"/>
                <a:gd name="T17" fmla="*/ 17 h 18"/>
                <a:gd name="T18" fmla="*/ 27 w 38"/>
                <a:gd name="T19" fmla="*/ 18 h 18"/>
                <a:gd name="T20" fmla="*/ 35 w 38"/>
                <a:gd name="T21" fmla="*/ 18 h 18"/>
                <a:gd name="T22" fmla="*/ 31 w 38"/>
                <a:gd name="T23" fmla="*/ 18 h 18"/>
                <a:gd name="T24" fmla="*/ 35 w 38"/>
                <a:gd name="T25" fmla="*/ 18 h 18"/>
                <a:gd name="T26" fmla="*/ 38 w 38"/>
                <a:gd name="T27" fmla="*/ 15 h 18"/>
                <a:gd name="T28" fmla="*/ 38 w 38"/>
                <a:gd name="T29" fmla="*/ 12 h 18"/>
                <a:gd name="T30" fmla="*/ 36 w 38"/>
                <a:gd name="T31" fmla="*/ 10 h 18"/>
                <a:gd name="T32" fmla="*/ 32 w 38"/>
                <a:gd name="T33" fmla="*/ 9 h 18"/>
                <a:gd name="T34" fmla="*/ 36 w 38"/>
                <a:gd name="T35"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18">
                  <a:moveTo>
                    <a:pt x="36" y="9"/>
                  </a:moveTo>
                  <a:lnTo>
                    <a:pt x="32" y="9"/>
                  </a:lnTo>
                  <a:lnTo>
                    <a:pt x="27" y="9"/>
                  </a:lnTo>
                  <a:lnTo>
                    <a:pt x="19" y="7"/>
                  </a:lnTo>
                  <a:lnTo>
                    <a:pt x="12" y="4"/>
                  </a:lnTo>
                  <a:lnTo>
                    <a:pt x="7" y="0"/>
                  </a:lnTo>
                  <a:lnTo>
                    <a:pt x="0" y="7"/>
                  </a:lnTo>
                  <a:lnTo>
                    <a:pt x="7" y="13"/>
                  </a:lnTo>
                  <a:lnTo>
                    <a:pt x="16" y="17"/>
                  </a:lnTo>
                  <a:lnTo>
                    <a:pt x="27" y="18"/>
                  </a:lnTo>
                  <a:lnTo>
                    <a:pt x="35" y="18"/>
                  </a:lnTo>
                  <a:lnTo>
                    <a:pt x="31" y="18"/>
                  </a:lnTo>
                  <a:lnTo>
                    <a:pt x="35" y="18"/>
                  </a:lnTo>
                  <a:lnTo>
                    <a:pt x="38" y="15"/>
                  </a:lnTo>
                  <a:lnTo>
                    <a:pt x="38" y="12"/>
                  </a:lnTo>
                  <a:lnTo>
                    <a:pt x="36" y="10"/>
                  </a:lnTo>
                  <a:lnTo>
                    <a:pt x="32" y="9"/>
                  </a:lnTo>
                  <a:lnTo>
                    <a:pt x="36"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11" name="Freeform 1543"/>
            <p:cNvSpPr>
              <a:spLocks/>
            </p:cNvSpPr>
            <p:nvPr/>
          </p:nvSpPr>
          <p:spPr bwMode="auto">
            <a:xfrm>
              <a:off x="2718" y="3907"/>
              <a:ext cx="15" cy="5"/>
            </a:xfrm>
            <a:custGeom>
              <a:avLst/>
              <a:gdLst>
                <a:gd name="T0" fmla="*/ 40 w 44"/>
                <a:gd name="T1" fmla="*/ 4 h 16"/>
                <a:gd name="T2" fmla="*/ 39 w 44"/>
                <a:gd name="T3" fmla="*/ 4 h 16"/>
                <a:gd name="T4" fmla="*/ 38 w 44"/>
                <a:gd name="T5" fmla="*/ 5 h 16"/>
                <a:gd name="T6" fmla="*/ 34 w 44"/>
                <a:gd name="T7" fmla="*/ 4 h 16"/>
                <a:gd name="T8" fmla="*/ 29 w 44"/>
                <a:gd name="T9" fmla="*/ 4 h 16"/>
                <a:gd name="T10" fmla="*/ 24 w 44"/>
                <a:gd name="T11" fmla="*/ 5 h 16"/>
                <a:gd name="T12" fmla="*/ 17 w 44"/>
                <a:gd name="T13" fmla="*/ 4 h 16"/>
                <a:gd name="T14" fmla="*/ 13 w 44"/>
                <a:gd name="T15" fmla="*/ 3 h 16"/>
                <a:gd name="T16" fmla="*/ 8 w 44"/>
                <a:gd name="T17" fmla="*/ 1 h 16"/>
                <a:gd name="T18" fmla="*/ 5 w 44"/>
                <a:gd name="T19" fmla="*/ 0 h 16"/>
                <a:gd name="T20" fmla="*/ 0 w 44"/>
                <a:gd name="T21" fmla="*/ 9 h 16"/>
                <a:gd name="T22" fmla="*/ 6 w 44"/>
                <a:gd name="T23" fmla="*/ 10 h 16"/>
                <a:gd name="T24" fmla="*/ 10 w 44"/>
                <a:gd name="T25" fmla="*/ 12 h 16"/>
                <a:gd name="T26" fmla="*/ 17 w 44"/>
                <a:gd name="T27" fmla="*/ 13 h 16"/>
                <a:gd name="T28" fmla="*/ 24 w 44"/>
                <a:gd name="T29" fmla="*/ 14 h 16"/>
                <a:gd name="T30" fmla="*/ 29 w 44"/>
                <a:gd name="T31" fmla="*/ 16 h 16"/>
                <a:gd name="T32" fmla="*/ 34 w 44"/>
                <a:gd name="T33" fmla="*/ 16 h 16"/>
                <a:gd name="T34" fmla="*/ 38 w 44"/>
                <a:gd name="T35" fmla="*/ 14 h 16"/>
                <a:gd name="T36" fmla="*/ 44 w 44"/>
                <a:gd name="T37" fmla="*/ 13 h 16"/>
                <a:gd name="T38" fmla="*/ 42 w 44"/>
                <a:gd name="T39" fmla="*/ 13 h 16"/>
                <a:gd name="T40" fmla="*/ 40 w 44"/>
                <a:gd name="T41"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 h="16">
                  <a:moveTo>
                    <a:pt x="40" y="4"/>
                  </a:moveTo>
                  <a:lnTo>
                    <a:pt x="39" y="4"/>
                  </a:lnTo>
                  <a:lnTo>
                    <a:pt x="38" y="5"/>
                  </a:lnTo>
                  <a:lnTo>
                    <a:pt x="34" y="4"/>
                  </a:lnTo>
                  <a:lnTo>
                    <a:pt x="29" y="4"/>
                  </a:lnTo>
                  <a:lnTo>
                    <a:pt x="24" y="5"/>
                  </a:lnTo>
                  <a:lnTo>
                    <a:pt x="17" y="4"/>
                  </a:lnTo>
                  <a:lnTo>
                    <a:pt x="13" y="3"/>
                  </a:lnTo>
                  <a:lnTo>
                    <a:pt x="8" y="1"/>
                  </a:lnTo>
                  <a:lnTo>
                    <a:pt x="5" y="0"/>
                  </a:lnTo>
                  <a:lnTo>
                    <a:pt x="0" y="9"/>
                  </a:lnTo>
                  <a:lnTo>
                    <a:pt x="6" y="10"/>
                  </a:lnTo>
                  <a:lnTo>
                    <a:pt x="10" y="12"/>
                  </a:lnTo>
                  <a:lnTo>
                    <a:pt x="17" y="13"/>
                  </a:lnTo>
                  <a:lnTo>
                    <a:pt x="24" y="14"/>
                  </a:lnTo>
                  <a:lnTo>
                    <a:pt x="29" y="16"/>
                  </a:lnTo>
                  <a:lnTo>
                    <a:pt x="34" y="16"/>
                  </a:lnTo>
                  <a:lnTo>
                    <a:pt x="38" y="14"/>
                  </a:lnTo>
                  <a:lnTo>
                    <a:pt x="44" y="13"/>
                  </a:lnTo>
                  <a:lnTo>
                    <a:pt x="42" y="13"/>
                  </a:lnTo>
                  <a:lnTo>
                    <a:pt x="4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12" name="Freeform 1544"/>
            <p:cNvSpPr>
              <a:spLocks/>
            </p:cNvSpPr>
            <p:nvPr/>
          </p:nvSpPr>
          <p:spPr bwMode="auto">
            <a:xfrm>
              <a:off x="2731" y="3900"/>
              <a:ext cx="12" cy="11"/>
            </a:xfrm>
            <a:custGeom>
              <a:avLst/>
              <a:gdLst>
                <a:gd name="T0" fmla="*/ 30 w 35"/>
                <a:gd name="T1" fmla="*/ 0 h 34"/>
                <a:gd name="T2" fmla="*/ 30 w 35"/>
                <a:gd name="T3" fmla="*/ 0 h 34"/>
                <a:gd name="T4" fmla="*/ 22 w 35"/>
                <a:gd name="T5" fmla="*/ 7 h 34"/>
                <a:gd name="T6" fmla="*/ 13 w 35"/>
                <a:gd name="T7" fmla="*/ 15 h 34"/>
                <a:gd name="T8" fmla="*/ 5 w 35"/>
                <a:gd name="T9" fmla="*/ 22 h 34"/>
                <a:gd name="T10" fmla="*/ 0 w 35"/>
                <a:gd name="T11" fmla="*/ 25 h 34"/>
                <a:gd name="T12" fmla="*/ 2 w 35"/>
                <a:gd name="T13" fmla="*/ 34 h 34"/>
                <a:gd name="T14" fmla="*/ 12 w 35"/>
                <a:gd name="T15" fmla="*/ 29 h 34"/>
                <a:gd name="T16" fmla="*/ 20 w 35"/>
                <a:gd name="T17" fmla="*/ 22 h 34"/>
                <a:gd name="T18" fmla="*/ 29 w 35"/>
                <a:gd name="T19" fmla="*/ 14 h 34"/>
                <a:gd name="T20" fmla="*/ 35 w 35"/>
                <a:gd name="T21" fmla="*/ 9 h 34"/>
                <a:gd name="T22" fmla="*/ 35 w 35"/>
                <a:gd name="T23" fmla="*/ 9 h 34"/>
                <a:gd name="T24" fmla="*/ 30 w 35"/>
                <a:gd name="T2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34">
                  <a:moveTo>
                    <a:pt x="30" y="0"/>
                  </a:moveTo>
                  <a:lnTo>
                    <a:pt x="30" y="0"/>
                  </a:lnTo>
                  <a:lnTo>
                    <a:pt x="22" y="7"/>
                  </a:lnTo>
                  <a:lnTo>
                    <a:pt x="13" y="15"/>
                  </a:lnTo>
                  <a:lnTo>
                    <a:pt x="5" y="22"/>
                  </a:lnTo>
                  <a:lnTo>
                    <a:pt x="0" y="25"/>
                  </a:lnTo>
                  <a:lnTo>
                    <a:pt x="2" y="34"/>
                  </a:lnTo>
                  <a:lnTo>
                    <a:pt x="12" y="29"/>
                  </a:lnTo>
                  <a:lnTo>
                    <a:pt x="20" y="22"/>
                  </a:lnTo>
                  <a:lnTo>
                    <a:pt x="29" y="14"/>
                  </a:lnTo>
                  <a:lnTo>
                    <a:pt x="35" y="9"/>
                  </a:lnTo>
                  <a:lnTo>
                    <a:pt x="35" y="9"/>
                  </a:lnTo>
                  <a:lnTo>
                    <a:pt x="3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13" name="Freeform 1545"/>
            <p:cNvSpPr>
              <a:spLocks/>
            </p:cNvSpPr>
            <p:nvPr/>
          </p:nvSpPr>
          <p:spPr bwMode="auto">
            <a:xfrm>
              <a:off x="2741" y="3895"/>
              <a:ext cx="14" cy="8"/>
            </a:xfrm>
            <a:custGeom>
              <a:avLst/>
              <a:gdLst>
                <a:gd name="T0" fmla="*/ 33 w 42"/>
                <a:gd name="T1" fmla="*/ 2 h 25"/>
                <a:gd name="T2" fmla="*/ 37 w 42"/>
                <a:gd name="T3" fmla="*/ 0 h 25"/>
                <a:gd name="T4" fmla="*/ 33 w 42"/>
                <a:gd name="T5" fmla="*/ 1 h 25"/>
                <a:gd name="T6" fmla="*/ 27 w 42"/>
                <a:gd name="T7" fmla="*/ 2 h 25"/>
                <a:gd name="T8" fmla="*/ 22 w 42"/>
                <a:gd name="T9" fmla="*/ 4 h 25"/>
                <a:gd name="T10" fmla="*/ 17 w 42"/>
                <a:gd name="T11" fmla="*/ 7 h 25"/>
                <a:gd name="T12" fmla="*/ 13 w 42"/>
                <a:gd name="T13" fmla="*/ 9 h 25"/>
                <a:gd name="T14" fmla="*/ 8 w 42"/>
                <a:gd name="T15" fmla="*/ 11 h 25"/>
                <a:gd name="T16" fmla="*/ 3 w 42"/>
                <a:gd name="T17" fmla="*/ 14 h 25"/>
                <a:gd name="T18" fmla="*/ 0 w 42"/>
                <a:gd name="T19" fmla="*/ 16 h 25"/>
                <a:gd name="T20" fmla="*/ 5 w 42"/>
                <a:gd name="T21" fmla="*/ 25 h 25"/>
                <a:gd name="T22" fmla="*/ 8 w 42"/>
                <a:gd name="T23" fmla="*/ 23 h 25"/>
                <a:gd name="T24" fmla="*/ 13 w 42"/>
                <a:gd name="T25" fmla="*/ 20 h 25"/>
                <a:gd name="T26" fmla="*/ 17 w 42"/>
                <a:gd name="T27" fmla="*/ 18 h 25"/>
                <a:gd name="T28" fmla="*/ 22 w 42"/>
                <a:gd name="T29" fmla="*/ 16 h 25"/>
                <a:gd name="T30" fmla="*/ 26 w 42"/>
                <a:gd name="T31" fmla="*/ 14 h 25"/>
                <a:gd name="T32" fmla="*/ 30 w 42"/>
                <a:gd name="T33" fmla="*/ 11 h 25"/>
                <a:gd name="T34" fmla="*/ 33 w 42"/>
                <a:gd name="T35" fmla="*/ 10 h 25"/>
                <a:gd name="T36" fmla="*/ 37 w 42"/>
                <a:gd name="T37" fmla="*/ 11 h 25"/>
                <a:gd name="T38" fmla="*/ 40 w 42"/>
                <a:gd name="T39" fmla="*/ 9 h 25"/>
                <a:gd name="T40" fmla="*/ 37 w 42"/>
                <a:gd name="T41" fmla="*/ 11 h 25"/>
                <a:gd name="T42" fmla="*/ 40 w 42"/>
                <a:gd name="T43" fmla="*/ 9 h 25"/>
                <a:gd name="T44" fmla="*/ 42 w 42"/>
                <a:gd name="T45" fmla="*/ 6 h 25"/>
                <a:gd name="T46" fmla="*/ 40 w 42"/>
                <a:gd name="T47" fmla="*/ 2 h 25"/>
                <a:gd name="T48" fmla="*/ 37 w 42"/>
                <a:gd name="T49" fmla="*/ 0 h 25"/>
                <a:gd name="T50" fmla="*/ 33 w 42"/>
                <a:gd name="T51"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25">
                  <a:moveTo>
                    <a:pt x="33" y="2"/>
                  </a:moveTo>
                  <a:lnTo>
                    <a:pt x="37" y="0"/>
                  </a:lnTo>
                  <a:lnTo>
                    <a:pt x="33" y="1"/>
                  </a:lnTo>
                  <a:lnTo>
                    <a:pt x="27" y="2"/>
                  </a:lnTo>
                  <a:lnTo>
                    <a:pt x="22" y="4"/>
                  </a:lnTo>
                  <a:lnTo>
                    <a:pt x="17" y="7"/>
                  </a:lnTo>
                  <a:lnTo>
                    <a:pt x="13" y="9"/>
                  </a:lnTo>
                  <a:lnTo>
                    <a:pt x="8" y="11"/>
                  </a:lnTo>
                  <a:lnTo>
                    <a:pt x="3" y="14"/>
                  </a:lnTo>
                  <a:lnTo>
                    <a:pt x="0" y="16"/>
                  </a:lnTo>
                  <a:lnTo>
                    <a:pt x="5" y="25"/>
                  </a:lnTo>
                  <a:lnTo>
                    <a:pt x="8" y="23"/>
                  </a:lnTo>
                  <a:lnTo>
                    <a:pt x="13" y="20"/>
                  </a:lnTo>
                  <a:lnTo>
                    <a:pt x="17" y="18"/>
                  </a:lnTo>
                  <a:lnTo>
                    <a:pt x="22" y="16"/>
                  </a:lnTo>
                  <a:lnTo>
                    <a:pt x="26" y="14"/>
                  </a:lnTo>
                  <a:lnTo>
                    <a:pt x="30" y="11"/>
                  </a:lnTo>
                  <a:lnTo>
                    <a:pt x="33" y="10"/>
                  </a:lnTo>
                  <a:lnTo>
                    <a:pt x="37" y="11"/>
                  </a:lnTo>
                  <a:lnTo>
                    <a:pt x="40" y="9"/>
                  </a:lnTo>
                  <a:lnTo>
                    <a:pt x="37" y="11"/>
                  </a:lnTo>
                  <a:lnTo>
                    <a:pt x="40" y="9"/>
                  </a:lnTo>
                  <a:lnTo>
                    <a:pt x="42" y="6"/>
                  </a:lnTo>
                  <a:lnTo>
                    <a:pt x="40" y="2"/>
                  </a:lnTo>
                  <a:lnTo>
                    <a:pt x="37" y="0"/>
                  </a:lnTo>
                  <a:lnTo>
                    <a:pt x="33"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14" name="Freeform 1546"/>
            <p:cNvSpPr>
              <a:spLocks/>
            </p:cNvSpPr>
            <p:nvPr/>
          </p:nvSpPr>
          <p:spPr bwMode="auto">
            <a:xfrm>
              <a:off x="2752" y="3878"/>
              <a:ext cx="7" cy="20"/>
            </a:xfrm>
            <a:custGeom>
              <a:avLst/>
              <a:gdLst>
                <a:gd name="T0" fmla="*/ 20 w 21"/>
                <a:gd name="T1" fmla="*/ 2 h 60"/>
                <a:gd name="T2" fmla="*/ 13 w 21"/>
                <a:gd name="T3" fmla="*/ 2 h 60"/>
                <a:gd name="T4" fmla="*/ 6 w 21"/>
                <a:gd name="T5" fmla="*/ 15 h 60"/>
                <a:gd name="T6" fmla="*/ 5 w 21"/>
                <a:gd name="T7" fmla="*/ 31 h 60"/>
                <a:gd name="T8" fmla="*/ 4 w 21"/>
                <a:gd name="T9" fmla="*/ 45 h 60"/>
                <a:gd name="T10" fmla="*/ 0 w 21"/>
                <a:gd name="T11" fmla="*/ 53 h 60"/>
                <a:gd name="T12" fmla="*/ 7 w 21"/>
                <a:gd name="T13" fmla="*/ 60 h 60"/>
                <a:gd name="T14" fmla="*/ 13 w 21"/>
                <a:gd name="T15" fmla="*/ 47 h 60"/>
                <a:gd name="T16" fmla="*/ 14 w 21"/>
                <a:gd name="T17" fmla="*/ 31 h 60"/>
                <a:gd name="T18" fmla="*/ 15 w 21"/>
                <a:gd name="T19" fmla="*/ 18 h 60"/>
                <a:gd name="T20" fmla="*/ 20 w 21"/>
                <a:gd name="T21" fmla="*/ 9 h 60"/>
                <a:gd name="T22" fmla="*/ 13 w 21"/>
                <a:gd name="T23" fmla="*/ 9 h 60"/>
                <a:gd name="T24" fmla="*/ 20 w 21"/>
                <a:gd name="T25" fmla="*/ 9 h 60"/>
                <a:gd name="T26" fmla="*/ 21 w 21"/>
                <a:gd name="T27" fmla="*/ 5 h 60"/>
                <a:gd name="T28" fmla="*/ 20 w 21"/>
                <a:gd name="T29" fmla="*/ 2 h 60"/>
                <a:gd name="T30" fmla="*/ 16 w 21"/>
                <a:gd name="T31" fmla="*/ 0 h 60"/>
                <a:gd name="T32" fmla="*/ 13 w 21"/>
                <a:gd name="T33" fmla="*/ 2 h 60"/>
                <a:gd name="T34" fmla="*/ 20 w 21"/>
                <a:gd name="T35" fmla="*/ 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60">
                  <a:moveTo>
                    <a:pt x="20" y="2"/>
                  </a:moveTo>
                  <a:lnTo>
                    <a:pt x="13" y="2"/>
                  </a:lnTo>
                  <a:lnTo>
                    <a:pt x="6" y="15"/>
                  </a:lnTo>
                  <a:lnTo>
                    <a:pt x="5" y="31"/>
                  </a:lnTo>
                  <a:lnTo>
                    <a:pt x="4" y="45"/>
                  </a:lnTo>
                  <a:lnTo>
                    <a:pt x="0" y="53"/>
                  </a:lnTo>
                  <a:lnTo>
                    <a:pt x="7" y="60"/>
                  </a:lnTo>
                  <a:lnTo>
                    <a:pt x="13" y="47"/>
                  </a:lnTo>
                  <a:lnTo>
                    <a:pt x="14" y="31"/>
                  </a:lnTo>
                  <a:lnTo>
                    <a:pt x="15" y="18"/>
                  </a:lnTo>
                  <a:lnTo>
                    <a:pt x="20" y="9"/>
                  </a:lnTo>
                  <a:lnTo>
                    <a:pt x="13" y="9"/>
                  </a:lnTo>
                  <a:lnTo>
                    <a:pt x="20" y="9"/>
                  </a:lnTo>
                  <a:lnTo>
                    <a:pt x="21" y="5"/>
                  </a:lnTo>
                  <a:lnTo>
                    <a:pt x="20" y="2"/>
                  </a:lnTo>
                  <a:lnTo>
                    <a:pt x="16" y="0"/>
                  </a:lnTo>
                  <a:lnTo>
                    <a:pt x="13" y="2"/>
                  </a:lnTo>
                  <a:lnTo>
                    <a:pt x="2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15" name="Freeform 1547"/>
            <p:cNvSpPr>
              <a:spLocks/>
            </p:cNvSpPr>
            <p:nvPr/>
          </p:nvSpPr>
          <p:spPr bwMode="auto">
            <a:xfrm>
              <a:off x="2757" y="3876"/>
              <a:ext cx="18" cy="6"/>
            </a:xfrm>
            <a:custGeom>
              <a:avLst/>
              <a:gdLst>
                <a:gd name="T0" fmla="*/ 55 w 55"/>
                <a:gd name="T1" fmla="*/ 2 h 18"/>
                <a:gd name="T2" fmla="*/ 49 w 55"/>
                <a:gd name="T3" fmla="*/ 0 h 18"/>
                <a:gd name="T4" fmla="*/ 44 w 55"/>
                <a:gd name="T5" fmla="*/ 2 h 18"/>
                <a:gd name="T6" fmla="*/ 38 w 55"/>
                <a:gd name="T7" fmla="*/ 3 h 18"/>
                <a:gd name="T8" fmla="*/ 31 w 55"/>
                <a:gd name="T9" fmla="*/ 5 h 18"/>
                <a:gd name="T10" fmla="*/ 25 w 55"/>
                <a:gd name="T11" fmla="*/ 7 h 18"/>
                <a:gd name="T12" fmla="*/ 18 w 55"/>
                <a:gd name="T13" fmla="*/ 8 h 18"/>
                <a:gd name="T14" fmla="*/ 12 w 55"/>
                <a:gd name="T15" fmla="*/ 7 h 18"/>
                <a:gd name="T16" fmla="*/ 8 w 55"/>
                <a:gd name="T17" fmla="*/ 8 h 18"/>
                <a:gd name="T18" fmla="*/ 7 w 55"/>
                <a:gd name="T19" fmla="*/ 7 h 18"/>
                <a:gd name="T20" fmla="*/ 0 w 55"/>
                <a:gd name="T21" fmla="*/ 14 h 18"/>
                <a:gd name="T22" fmla="*/ 5 w 55"/>
                <a:gd name="T23" fmla="*/ 17 h 18"/>
                <a:gd name="T24" fmla="*/ 12 w 55"/>
                <a:gd name="T25" fmla="*/ 18 h 18"/>
                <a:gd name="T26" fmla="*/ 18 w 55"/>
                <a:gd name="T27" fmla="*/ 17 h 18"/>
                <a:gd name="T28" fmla="*/ 25 w 55"/>
                <a:gd name="T29" fmla="*/ 16 h 18"/>
                <a:gd name="T30" fmla="*/ 33 w 55"/>
                <a:gd name="T31" fmla="*/ 15 h 18"/>
                <a:gd name="T32" fmla="*/ 40 w 55"/>
                <a:gd name="T33" fmla="*/ 12 h 18"/>
                <a:gd name="T34" fmla="*/ 47 w 55"/>
                <a:gd name="T35" fmla="*/ 11 h 18"/>
                <a:gd name="T36" fmla="*/ 51 w 55"/>
                <a:gd name="T37" fmla="*/ 9 h 18"/>
                <a:gd name="T38" fmla="*/ 46 w 55"/>
                <a:gd name="T39" fmla="*/ 7 h 18"/>
                <a:gd name="T40" fmla="*/ 51 w 55"/>
                <a:gd name="T41" fmla="*/ 9 h 18"/>
                <a:gd name="T42" fmla="*/ 55 w 55"/>
                <a:gd name="T43" fmla="*/ 7 h 18"/>
                <a:gd name="T44" fmla="*/ 55 w 55"/>
                <a:gd name="T45" fmla="*/ 3 h 18"/>
                <a:gd name="T46" fmla="*/ 52 w 55"/>
                <a:gd name="T47" fmla="*/ 1 h 18"/>
                <a:gd name="T48" fmla="*/ 49 w 55"/>
                <a:gd name="T49" fmla="*/ 0 h 18"/>
                <a:gd name="T50" fmla="*/ 55 w 55"/>
                <a:gd name="T51"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 h="18">
                  <a:moveTo>
                    <a:pt x="55" y="2"/>
                  </a:moveTo>
                  <a:lnTo>
                    <a:pt x="49" y="0"/>
                  </a:lnTo>
                  <a:lnTo>
                    <a:pt x="44" y="2"/>
                  </a:lnTo>
                  <a:lnTo>
                    <a:pt x="38" y="3"/>
                  </a:lnTo>
                  <a:lnTo>
                    <a:pt x="31" y="5"/>
                  </a:lnTo>
                  <a:lnTo>
                    <a:pt x="25" y="7"/>
                  </a:lnTo>
                  <a:lnTo>
                    <a:pt x="18" y="8"/>
                  </a:lnTo>
                  <a:lnTo>
                    <a:pt x="12" y="7"/>
                  </a:lnTo>
                  <a:lnTo>
                    <a:pt x="8" y="8"/>
                  </a:lnTo>
                  <a:lnTo>
                    <a:pt x="7" y="7"/>
                  </a:lnTo>
                  <a:lnTo>
                    <a:pt x="0" y="14"/>
                  </a:lnTo>
                  <a:lnTo>
                    <a:pt x="5" y="17"/>
                  </a:lnTo>
                  <a:lnTo>
                    <a:pt x="12" y="18"/>
                  </a:lnTo>
                  <a:lnTo>
                    <a:pt x="18" y="17"/>
                  </a:lnTo>
                  <a:lnTo>
                    <a:pt x="25" y="16"/>
                  </a:lnTo>
                  <a:lnTo>
                    <a:pt x="33" y="15"/>
                  </a:lnTo>
                  <a:lnTo>
                    <a:pt x="40" y="12"/>
                  </a:lnTo>
                  <a:lnTo>
                    <a:pt x="47" y="11"/>
                  </a:lnTo>
                  <a:lnTo>
                    <a:pt x="51" y="9"/>
                  </a:lnTo>
                  <a:lnTo>
                    <a:pt x="46" y="7"/>
                  </a:lnTo>
                  <a:lnTo>
                    <a:pt x="51" y="9"/>
                  </a:lnTo>
                  <a:lnTo>
                    <a:pt x="55" y="7"/>
                  </a:lnTo>
                  <a:lnTo>
                    <a:pt x="55" y="3"/>
                  </a:lnTo>
                  <a:lnTo>
                    <a:pt x="52" y="1"/>
                  </a:lnTo>
                  <a:lnTo>
                    <a:pt x="49" y="0"/>
                  </a:lnTo>
                  <a:lnTo>
                    <a:pt x="55"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16" name="Freeform 1548"/>
            <p:cNvSpPr>
              <a:spLocks/>
            </p:cNvSpPr>
            <p:nvPr/>
          </p:nvSpPr>
          <p:spPr bwMode="auto">
            <a:xfrm>
              <a:off x="2772" y="3877"/>
              <a:ext cx="7" cy="8"/>
            </a:xfrm>
            <a:custGeom>
              <a:avLst/>
              <a:gdLst>
                <a:gd name="T0" fmla="*/ 17 w 20"/>
                <a:gd name="T1" fmla="*/ 25 h 25"/>
                <a:gd name="T2" fmla="*/ 17 w 20"/>
                <a:gd name="T3" fmla="*/ 16 h 25"/>
                <a:gd name="T4" fmla="*/ 16 w 20"/>
                <a:gd name="T5" fmla="*/ 14 h 25"/>
                <a:gd name="T6" fmla="*/ 13 w 20"/>
                <a:gd name="T7" fmla="*/ 10 h 25"/>
                <a:gd name="T8" fmla="*/ 11 w 20"/>
                <a:gd name="T9" fmla="*/ 5 h 25"/>
                <a:gd name="T10" fmla="*/ 9 w 20"/>
                <a:gd name="T11" fmla="*/ 0 h 25"/>
                <a:gd name="T12" fmla="*/ 0 w 20"/>
                <a:gd name="T13" fmla="*/ 5 h 25"/>
                <a:gd name="T14" fmla="*/ 2 w 20"/>
                <a:gd name="T15" fmla="*/ 9 h 25"/>
                <a:gd name="T16" fmla="*/ 4 w 20"/>
                <a:gd name="T17" fmla="*/ 15 h 25"/>
                <a:gd name="T18" fmla="*/ 9 w 20"/>
                <a:gd name="T19" fmla="*/ 21 h 25"/>
                <a:gd name="T20" fmla="*/ 14 w 20"/>
                <a:gd name="T21" fmla="*/ 25 h 25"/>
                <a:gd name="T22" fmla="*/ 14 w 20"/>
                <a:gd name="T23" fmla="*/ 16 h 25"/>
                <a:gd name="T24" fmla="*/ 14 w 20"/>
                <a:gd name="T25" fmla="*/ 25 h 25"/>
                <a:gd name="T26" fmla="*/ 18 w 20"/>
                <a:gd name="T27" fmla="*/ 24 h 25"/>
                <a:gd name="T28" fmla="*/ 20 w 20"/>
                <a:gd name="T29" fmla="*/ 22 h 25"/>
                <a:gd name="T30" fmla="*/ 20 w 20"/>
                <a:gd name="T31" fmla="*/ 18 h 25"/>
                <a:gd name="T32" fmla="*/ 17 w 20"/>
                <a:gd name="T33" fmla="*/ 16 h 25"/>
                <a:gd name="T34" fmla="*/ 17 w 20"/>
                <a:gd name="T35"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25">
                  <a:moveTo>
                    <a:pt x="17" y="25"/>
                  </a:moveTo>
                  <a:lnTo>
                    <a:pt x="17" y="16"/>
                  </a:lnTo>
                  <a:lnTo>
                    <a:pt x="16" y="14"/>
                  </a:lnTo>
                  <a:lnTo>
                    <a:pt x="13" y="10"/>
                  </a:lnTo>
                  <a:lnTo>
                    <a:pt x="11" y="5"/>
                  </a:lnTo>
                  <a:lnTo>
                    <a:pt x="9" y="0"/>
                  </a:lnTo>
                  <a:lnTo>
                    <a:pt x="0" y="5"/>
                  </a:lnTo>
                  <a:lnTo>
                    <a:pt x="2" y="9"/>
                  </a:lnTo>
                  <a:lnTo>
                    <a:pt x="4" y="15"/>
                  </a:lnTo>
                  <a:lnTo>
                    <a:pt x="9" y="21"/>
                  </a:lnTo>
                  <a:lnTo>
                    <a:pt x="14" y="25"/>
                  </a:lnTo>
                  <a:lnTo>
                    <a:pt x="14" y="16"/>
                  </a:lnTo>
                  <a:lnTo>
                    <a:pt x="14" y="25"/>
                  </a:lnTo>
                  <a:lnTo>
                    <a:pt x="18" y="24"/>
                  </a:lnTo>
                  <a:lnTo>
                    <a:pt x="20" y="22"/>
                  </a:lnTo>
                  <a:lnTo>
                    <a:pt x="20" y="18"/>
                  </a:lnTo>
                  <a:lnTo>
                    <a:pt x="17" y="16"/>
                  </a:lnTo>
                  <a:lnTo>
                    <a:pt x="17" y="2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17" name="Freeform 1549"/>
            <p:cNvSpPr>
              <a:spLocks/>
            </p:cNvSpPr>
            <p:nvPr/>
          </p:nvSpPr>
          <p:spPr bwMode="auto">
            <a:xfrm>
              <a:off x="2770" y="3882"/>
              <a:ext cx="8" cy="15"/>
            </a:xfrm>
            <a:custGeom>
              <a:avLst/>
              <a:gdLst>
                <a:gd name="T0" fmla="*/ 3 w 22"/>
                <a:gd name="T1" fmla="*/ 36 h 45"/>
                <a:gd name="T2" fmla="*/ 10 w 22"/>
                <a:gd name="T3" fmla="*/ 40 h 45"/>
                <a:gd name="T4" fmla="*/ 11 w 22"/>
                <a:gd name="T5" fmla="*/ 28 h 45"/>
                <a:gd name="T6" fmla="*/ 11 w 22"/>
                <a:gd name="T7" fmla="*/ 18 h 45"/>
                <a:gd name="T8" fmla="*/ 15 w 22"/>
                <a:gd name="T9" fmla="*/ 14 h 45"/>
                <a:gd name="T10" fmla="*/ 22 w 22"/>
                <a:gd name="T11" fmla="*/ 9 h 45"/>
                <a:gd name="T12" fmla="*/ 19 w 22"/>
                <a:gd name="T13" fmla="*/ 0 h 45"/>
                <a:gd name="T14" fmla="*/ 8 w 22"/>
                <a:gd name="T15" fmla="*/ 7 h 45"/>
                <a:gd name="T16" fmla="*/ 2 w 22"/>
                <a:gd name="T17" fmla="*/ 16 h 45"/>
                <a:gd name="T18" fmla="*/ 0 w 22"/>
                <a:gd name="T19" fmla="*/ 28 h 45"/>
                <a:gd name="T20" fmla="*/ 1 w 22"/>
                <a:gd name="T21" fmla="*/ 40 h 45"/>
                <a:gd name="T22" fmla="*/ 8 w 22"/>
                <a:gd name="T23" fmla="*/ 45 h 45"/>
                <a:gd name="T24" fmla="*/ 0 w 22"/>
                <a:gd name="T25" fmla="*/ 40 h 45"/>
                <a:gd name="T26" fmla="*/ 2 w 22"/>
                <a:gd name="T27" fmla="*/ 44 h 45"/>
                <a:gd name="T28" fmla="*/ 6 w 22"/>
                <a:gd name="T29" fmla="*/ 45 h 45"/>
                <a:gd name="T30" fmla="*/ 9 w 22"/>
                <a:gd name="T31" fmla="*/ 44 h 45"/>
                <a:gd name="T32" fmla="*/ 11 w 22"/>
                <a:gd name="T33" fmla="*/ 40 h 45"/>
                <a:gd name="T34" fmla="*/ 3 w 22"/>
                <a:gd name="T35" fmla="*/ 3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45">
                  <a:moveTo>
                    <a:pt x="3" y="36"/>
                  </a:moveTo>
                  <a:lnTo>
                    <a:pt x="10" y="40"/>
                  </a:lnTo>
                  <a:lnTo>
                    <a:pt x="11" y="28"/>
                  </a:lnTo>
                  <a:lnTo>
                    <a:pt x="11" y="18"/>
                  </a:lnTo>
                  <a:lnTo>
                    <a:pt x="15" y="14"/>
                  </a:lnTo>
                  <a:lnTo>
                    <a:pt x="22" y="9"/>
                  </a:lnTo>
                  <a:lnTo>
                    <a:pt x="19" y="0"/>
                  </a:lnTo>
                  <a:lnTo>
                    <a:pt x="8" y="7"/>
                  </a:lnTo>
                  <a:lnTo>
                    <a:pt x="2" y="16"/>
                  </a:lnTo>
                  <a:lnTo>
                    <a:pt x="0" y="28"/>
                  </a:lnTo>
                  <a:lnTo>
                    <a:pt x="1" y="40"/>
                  </a:lnTo>
                  <a:lnTo>
                    <a:pt x="8" y="45"/>
                  </a:lnTo>
                  <a:lnTo>
                    <a:pt x="0" y="40"/>
                  </a:lnTo>
                  <a:lnTo>
                    <a:pt x="2" y="44"/>
                  </a:lnTo>
                  <a:lnTo>
                    <a:pt x="6" y="45"/>
                  </a:lnTo>
                  <a:lnTo>
                    <a:pt x="9" y="44"/>
                  </a:lnTo>
                  <a:lnTo>
                    <a:pt x="11" y="40"/>
                  </a:lnTo>
                  <a:lnTo>
                    <a:pt x="3" y="3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18" name="Freeform 1550"/>
            <p:cNvSpPr>
              <a:spLocks/>
            </p:cNvSpPr>
            <p:nvPr/>
          </p:nvSpPr>
          <p:spPr bwMode="auto">
            <a:xfrm>
              <a:off x="2771" y="3893"/>
              <a:ext cx="21" cy="9"/>
            </a:xfrm>
            <a:custGeom>
              <a:avLst/>
              <a:gdLst>
                <a:gd name="T0" fmla="*/ 58 w 62"/>
                <a:gd name="T1" fmla="*/ 16 h 28"/>
                <a:gd name="T2" fmla="*/ 59 w 62"/>
                <a:gd name="T3" fmla="*/ 17 h 28"/>
                <a:gd name="T4" fmla="*/ 54 w 62"/>
                <a:gd name="T5" fmla="*/ 15 h 28"/>
                <a:gd name="T6" fmla="*/ 47 w 62"/>
                <a:gd name="T7" fmla="*/ 13 h 28"/>
                <a:gd name="T8" fmla="*/ 39 w 62"/>
                <a:gd name="T9" fmla="*/ 11 h 28"/>
                <a:gd name="T10" fmla="*/ 31 w 62"/>
                <a:gd name="T11" fmla="*/ 7 h 28"/>
                <a:gd name="T12" fmla="*/ 22 w 62"/>
                <a:gd name="T13" fmla="*/ 5 h 28"/>
                <a:gd name="T14" fmla="*/ 15 w 62"/>
                <a:gd name="T15" fmla="*/ 3 h 28"/>
                <a:gd name="T16" fmla="*/ 7 w 62"/>
                <a:gd name="T17" fmla="*/ 0 h 28"/>
                <a:gd name="T18" fmla="*/ 0 w 62"/>
                <a:gd name="T19" fmla="*/ 3 h 28"/>
                <a:gd name="T20" fmla="*/ 5 w 62"/>
                <a:gd name="T21" fmla="*/ 12 h 28"/>
                <a:gd name="T22" fmla="*/ 7 w 62"/>
                <a:gd name="T23" fmla="*/ 12 h 28"/>
                <a:gd name="T24" fmla="*/ 13 w 62"/>
                <a:gd name="T25" fmla="*/ 12 h 28"/>
                <a:gd name="T26" fmla="*/ 20 w 62"/>
                <a:gd name="T27" fmla="*/ 14 h 28"/>
                <a:gd name="T28" fmla="*/ 29 w 62"/>
                <a:gd name="T29" fmla="*/ 16 h 28"/>
                <a:gd name="T30" fmla="*/ 37 w 62"/>
                <a:gd name="T31" fmla="*/ 20 h 28"/>
                <a:gd name="T32" fmla="*/ 45 w 62"/>
                <a:gd name="T33" fmla="*/ 22 h 28"/>
                <a:gd name="T34" fmla="*/ 52 w 62"/>
                <a:gd name="T35" fmla="*/ 24 h 28"/>
                <a:gd name="T36" fmla="*/ 56 w 62"/>
                <a:gd name="T37" fmla="*/ 27 h 28"/>
                <a:gd name="T38" fmla="*/ 58 w 62"/>
                <a:gd name="T39" fmla="*/ 28 h 28"/>
                <a:gd name="T40" fmla="*/ 56 w 62"/>
                <a:gd name="T41" fmla="*/ 27 h 28"/>
                <a:gd name="T42" fmla="*/ 60 w 62"/>
                <a:gd name="T43" fmla="*/ 25 h 28"/>
                <a:gd name="T44" fmla="*/ 62 w 62"/>
                <a:gd name="T45" fmla="*/ 23 h 28"/>
                <a:gd name="T46" fmla="*/ 62 w 62"/>
                <a:gd name="T47" fmla="*/ 20 h 28"/>
                <a:gd name="T48" fmla="*/ 59 w 62"/>
                <a:gd name="T49" fmla="*/ 17 h 28"/>
                <a:gd name="T50" fmla="*/ 58 w 62"/>
                <a:gd name="T51" fmla="*/ 1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2" h="28">
                  <a:moveTo>
                    <a:pt x="58" y="16"/>
                  </a:moveTo>
                  <a:lnTo>
                    <a:pt x="59" y="17"/>
                  </a:lnTo>
                  <a:lnTo>
                    <a:pt x="54" y="15"/>
                  </a:lnTo>
                  <a:lnTo>
                    <a:pt x="47" y="13"/>
                  </a:lnTo>
                  <a:lnTo>
                    <a:pt x="39" y="11"/>
                  </a:lnTo>
                  <a:lnTo>
                    <a:pt x="31" y="7"/>
                  </a:lnTo>
                  <a:lnTo>
                    <a:pt x="22" y="5"/>
                  </a:lnTo>
                  <a:lnTo>
                    <a:pt x="15" y="3"/>
                  </a:lnTo>
                  <a:lnTo>
                    <a:pt x="7" y="0"/>
                  </a:lnTo>
                  <a:lnTo>
                    <a:pt x="0" y="3"/>
                  </a:lnTo>
                  <a:lnTo>
                    <a:pt x="5" y="12"/>
                  </a:lnTo>
                  <a:lnTo>
                    <a:pt x="7" y="12"/>
                  </a:lnTo>
                  <a:lnTo>
                    <a:pt x="13" y="12"/>
                  </a:lnTo>
                  <a:lnTo>
                    <a:pt x="20" y="14"/>
                  </a:lnTo>
                  <a:lnTo>
                    <a:pt x="29" y="16"/>
                  </a:lnTo>
                  <a:lnTo>
                    <a:pt x="37" y="20"/>
                  </a:lnTo>
                  <a:lnTo>
                    <a:pt x="45" y="22"/>
                  </a:lnTo>
                  <a:lnTo>
                    <a:pt x="52" y="24"/>
                  </a:lnTo>
                  <a:lnTo>
                    <a:pt x="56" y="27"/>
                  </a:lnTo>
                  <a:lnTo>
                    <a:pt x="58" y="28"/>
                  </a:lnTo>
                  <a:lnTo>
                    <a:pt x="56" y="27"/>
                  </a:lnTo>
                  <a:lnTo>
                    <a:pt x="60" y="25"/>
                  </a:lnTo>
                  <a:lnTo>
                    <a:pt x="62" y="23"/>
                  </a:lnTo>
                  <a:lnTo>
                    <a:pt x="62" y="20"/>
                  </a:lnTo>
                  <a:lnTo>
                    <a:pt x="59" y="17"/>
                  </a:lnTo>
                  <a:lnTo>
                    <a:pt x="58"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19" name="Freeform 1551"/>
            <p:cNvSpPr>
              <a:spLocks/>
            </p:cNvSpPr>
            <p:nvPr/>
          </p:nvSpPr>
          <p:spPr bwMode="auto">
            <a:xfrm>
              <a:off x="2791" y="3893"/>
              <a:ext cx="14" cy="9"/>
            </a:xfrm>
            <a:custGeom>
              <a:avLst/>
              <a:gdLst>
                <a:gd name="T0" fmla="*/ 42 w 42"/>
                <a:gd name="T1" fmla="*/ 5 h 28"/>
                <a:gd name="T2" fmla="*/ 32 w 42"/>
                <a:gd name="T3" fmla="*/ 3 h 28"/>
                <a:gd name="T4" fmla="*/ 31 w 42"/>
                <a:gd name="T5" fmla="*/ 5 h 28"/>
                <a:gd name="T6" fmla="*/ 27 w 42"/>
                <a:gd name="T7" fmla="*/ 6 h 28"/>
                <a:gd name="T8" fmla="*/ 23 w 42"/>
                <a:gd name="T9" fmla="*/ 9 h 28"/>
                <a:gd name="T10" fmla="*/ 18 w 42"/>
                <a:gd name="T11" fmla="*/ 12 h 28"/>
                <a:gd name="T12" fmla="*/ 11 w 42"/>
                <a:gd name="T13" fmla="*/ 14 h 28"/>
                <a:gd name="T14" fmla="*/ 8 w 42"/>
                <a:gd name="T15" fmla="*/ 16 h 28"/>
                <a:gd name="T16" fmla="*/ 3 w 42"/>
                <a:gd name="T17" fmla="*/ 17 h 28"/>
                <a:gd name="T18" fmla="*/ 0 w 42"/>
                <a:gd name="T19" fmla="*/ 16 h 28"/>
                <a:gd name="T20" fmla="*/ 0 w 42"/>
                <a:gd name="T21" fmla="*/ 28 h 28"/>
                <a:gd name="T22" fmla="*/ 3 w 42"/>
                <a:gd name="T23" fmla="*/ 27 h 28"/>
                <a:gd name="T24" fmla="*/ 10 w 42"/>
                <a:gd name="T25" fmla="*/ 25 h 28"/>
                <a:gd name="T26" fmla="*/ 16 w 42"/>
                <a:gd name="T27" fmla="*/ 23 h 28"/>
                <a:gd name="T28" fmla="*/ 20 w 42"/>
                <a:gd name="T29" fmla="*/ 21 h 28"/>
                <a:gd name="T30" fmla="*/ 27 w 42"/>
                <a:gd name="T31" fmla="*/ 19 h 28"/>
                <a:gd name="T32" fmla="*/ 32 w 42"/>
                <a:gd name="T33" fmla="*/ 15 h 28"/>
                <a:gd name="T34" fmla="*/ 37 w 42"/>
                <a:gd name="T35" fmla="*/ 12 h 28"/>
                <a:gd name="T36" fmla="*/ 41 w 42"/>
                <a:gd name="T37" fmla="*/ 7 h 28"/>
                <a:gd name="T38" fmla="*/ 31 w 42"/>
                <a:gd name="T39" fmla="*/ 5 h 28"/>
                <a:gd name="T40" fmla="*/ 41 w 42"/>
                <a:gd name="T41" fmla="*/ 7 h 28"/>
                <a:gd name="T42" fmla="*/ 41 w 42"/>
                <a:gd name="T43" fmla="*/ 4 h 28"/>
                <a:gd name="T44" fmla="*/ 39 w 42"/>
                <a:gd name="T45" fmla="*/ 0 h 28"/>
                <a:gd name="T46" fmla="*/ 34 w 42"/>
                <a:gd name="T47" fmla="*/ 0 h 28"/>
                <a:gd name="T48" fmla="*/ 32 w 42"/>
                <a:gd name="T49" fmla="*/ 3 h 28"/>
                <a:gd name="T50" fmla="*/ 42 w 42"/>
                <a:gd name="T51" fmla="*/ 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28">
                  <a:moveTo>
                    <a:pt x="42" y="5"/>
                  </a:moveTo>
                  <a:lnTo>
                    <a:pt x="32" y="3"/>
                  </a:lnTo>
                  <a:lnTo>
                    <a:pt x="31" y="5"/>
                  </a:lnTo>
                  <a:lnTo>
                    <a:pt x="27" y="6"/>
                  </a:lnTo>
                  <a:lnTo>
                    <a:pt x="23" y="9"/>
                  </a:lnTo>
                  <a:lnTo>
                    <a:pt x="18" y="12"/>
                  </a:lnTo>
                  <a:lnTo>
                    <a:pt x="11" y="14"/>
                  </a:lnTo>
                  <a:lnTo>
                    <a:pt x="8" y="16"/>
                  </a:lnTo>
                  <a:lnTo>
                    <a:pt x="3" y="17"/>
                  </a:lnTo>
                  <a:lnTo>
                    <a:pt x="0" y="16"/>
                  </a:lnTo>
                  <a:lnTo>
                    <a:pt x="0" y="28"/>
                  </a:lnTo>
                  <a:lnTo>
                    <a:pt x="3" y="27"/>
                  </a:lnTo>
                  <a:lnTo>
                    <a:pt x="10" y="25"/>
                  </a:lnTo>
                  <a:lnTo>
                    <a:pt x="16" y="23"/>
                  </a:lnTo>
                  <a:lnTo>
                    <a:pt x="20" y="21"/>
                  </a:lnTo>
                  <a:lnTo>
                    <a:pt x="27" y="19"/>
                  </a:lnTo>
                  <a:lnTo>
                    <a:pt x="32" y="15"/>
                  </a:lnTo>
                  <a:lnTo>
                    <a:pt x="37" y="12"/>
                  </a:lnTo>
                  <a:lnTo>
                    <a:pt x="41" y="7"/>
                  </a:lnTo>
                  <a:lnTo>
                    <a:pt x="31" y="5"/>
                  </a:lnTo>
                  <a:lnTo>
                    <a:pt x="41" y="7"/>
                  </a:lnTo>
                  <a:lnTo>
                    <a:pt x="41" y="4"/>
                  </a:lnTo>
                  <a:lnTo>
                    <a:pt x="39" y="0"/>
                  </a:lnTo>
                  <a:lnTo>
                    <a:pt x="34" y="0"/>
                  </a:lnTo>
                  <a:lnTo>
                    <a:pt x="32" y="3"/>
                  </a:lnTo>
                  <a:lnTo>
                    <a:pt x="42"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20" name="Freeform 1552"/>
            <p:cNvSpPr>
              <a:spLocks/>
            </p:cNvSpPr>
            <p:nvPr/>
          </p:nvSpPr>
          <p:spPr bwMode="auto">
            <a:xfrm>
              <a:off x="2801" y="3895"/>
              <a:ext cx="4" cy="19"/>
            </a:xfrm>
            <a:custGeom>
              <a:avLst/>
              <a:gdLst>
                <a:gd name="T0" fmla="*/ 2 w 12"/>
                <a:gd name="T1" fmla="*/ 48 h 57"/>
                <a:gd name="T2" fmla="*/ 9 w 12"/>
                <a:gd name="T3" fmla="*/ 54 h 57"/>
                <a:gd name="T4" fmla="*/ 10 w 12"/>
                <a:gd name="T5" fmla="*/ 42 h 57"/>
                <a:gd name="T6" fmla="*/ 12 w 12"/>
                <a:gd name="T7" fmla="*/ 26 h 57"/>
                <a:gd name="T8" fmla="*/ 11 w 12"/>
                <a:gd name="T9" fmla="*/ 10 h 57"/>
                <a:gd name="T10" fmla="*/ 11 w 12"/>
                <a:gd name="T11" fmla="*/ 0 h 57"/>
                <a:gd name="T12" fmla="*/ 0 w 12"/>
                <a:gd name="T13" fmla="*/ 0 h 57"/>
                <a:gd name="T14" fmla="*/ 0 w 12"/>
                <a:gd name="T15" fmla="*/ 10 h 57"/>
                <a:gd name="T16" fmla="*/ 1 w 12"/>
                <a:gd name="T17" fmla="*/ 26 h 57"/>
                <a:gd name="T18" fmla="*/ 1 w 12"/>
                <a:gd name="T19" fmla="*/ 42 h 57"/>
                <a:gd name="T20" fmla="*/ 0 w 12"/>
                <a:gd name="T21" fmla="*/ 51 h 57"/>
                <a:gd name="T22" fmla="*/ 6 w 12"/>
                <a:gd name="T23" fmla="*/ 57 h 57"/>
                <a:gd name="T24" fmla="*/ 0 w 12"/>
                <a:gd name="T25" fmla="*/ 51 h 57"/>
                <a:gd name="T26" fmla="*/ 1 w 12"/>
                <a:gd name="T27" fmla="*/ 55 h 57"/>
                <a:gd name="T28" fmla="*/ 3 w 12"/>
                <a:gd name="T29" fmla="*/ 57 h 57"/>
                <a:gd name="T30" fmla="*/ 6 w 12"/>
                <a:gd name="T31" fmla="*/ 56 h 57"/>
                <a:gd name="T32" fmla="*/ 9 w 12"/>
                <a:gd name="T33" fmla="*/ 54 h 57"/>
                <a:gd name="T34" fmla="*/ 2 w 12"/>
                <a:gd name="T35" fmla="*/ 48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57">
                  <a:moveTo>
                    <a:pt x="2" y="48"/>
                  </a:moveTo>
                  <a:lnTo>
                    <a:pt x="9" y="54"/>
                  </a:lnTo>
                  <a:lnTo>
                    <a:pt x="10" y="42"/>
                  </a:lnTo>
                  <a:lnTo>
                    <a:pt x="12" y="26"/>
                  </a:lnTo>
                  <a:lnTo>
                    <a:pt x="11" y="10"/>
                  </a:lnTo>
                  <a:lnTo>
                    <a:pt x="11" y="0"/>
                  </a:lnTo>
                  <a:lnTo>
                    <a:pt x="0" y="0"/>
                  </a:lnTo>
                  <a:lnTo>
                    <a:pt x="0" y="10"/>
                  </a:lnTo>
                  <a:lnTo>
                    <a:pt x="1" y="26"/>
                  </a:lnTo>
                  <a:lnTo>
                    <a:pt x="1" y="42"/>
                  </a:lnTo>
                  <a:lnTo>
                    <a:pt x="0" y="51"/>
                  </a:lnTo>
                  <a:lnTo>
                    <a:pt x="6" y="57"/>
                  </a:lnTo>
                  <a:lnTo>
                    <a:pt x="0" y="51"/>
                  </a:lnTo>
                  <a:lnTo>
                    <a:pt x="1" y="55"/>
                  </a:lnTo>
                  <a:lnTo>
                    <a:pt x="3" y="57"/>
                  </a:lnTo>
                  <a:lnTo>
                    <a:pt x="6" y="56"/>
                  </a:lnTo>
                  <a:lnTo>
                    <a:pt x="9" y="54"/>
                  </a:lnTo>
                  <a:lnTo>
                    <a:pt x="2" y="4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21" name="Freeform 1553"/>
            <p:cNvSpPr>
              <a:spLocks/>
            </p:cNvSpPr>
            <p:nvPr/>
          </p:nvSpPr>
          <p:spPr bwMode="auto">
            <a:xfrm>
              <a:off x="2802" y="3910"/>
              <a:ext cx="10" cy="4"/>
            </a:xfrm>
            <a:custGeom>
              <a:avLst/>
              <a:gdLst>
                <a:gd name="T0" fmla="*/ 19 w 31"/>
                <a:gd name="T1" fmla="*/ 6 h 12"/>
                <a:gd name="T2" fmla="*/ 26 w 31"/>
                <a:gd name="T3" fmla="*/ 2 h 12"/>
                <a:gd name="T4" fmla="*/ 19 w 31"/>
                <a:gd name="T5" fmla="*/ 1 h 12"/>
                <a:gd name="T6" fmla="*/ 14 w 31"/>
                <a:gd name="T7" fmla="*/ 0 h 12"/>
                <a:gd name="T8" fmla="*/ 8 w 31"/>
                <a:gd name="T9" fmla="*/ 1 h 12"/>
                <a:gd name="T10" fmla="*/ 0 w 31"/>
                <a:gd name="T11" fmla="*/ 3 h 12"/>
                <a:gd name="T12" fmla="*/ 4 w 31"/>
                <a:gd name="T13" fmla="*/ 12 h 12"/>
                <a:gd name="T14" fmla="*/ 8 w 31"/>
                <a:gd name="T15" fmla="*/ 10 h 12"/>
                <a:gd name="T16" fmla="*/ 14 w 31"/>
                <a:gd name="T17" fmla="*/ 11 h 12"/>
                <a:gd name="T18" fmla="*/ 19 w 31"/>
                <a:gd name="T19" fmla="*/ 10 h 12"/>
                <a:gd name="T20" fmla="*/ 24 w 31"/>
                <a:gd name="T21" fmla="*/ 11 h 12"/>
                <a:gd name="T22" fmla="*/ 31 w 31"/>
                <a:gd name="T23" fmla="*/ 6 h 12"/>
                <a:gd name="T24" fmla="*/ 24 w 31"/>
                <a:gd name="T25" fmla="*/ 11 h 12"/>
                <a:gd name="T26" fmla="*/ 27 w 31"/>
                <a:gd name="T27" fmla="*/ 10 h 12"/>
                <a:gd name="T28" fmla="*/ 30 w 31"/>
                <a:gd name="T29" fmla="*/ 8 h 12"/>
                <a:gd name="T30" fmla="*/ 30 w 31"/>
                <a:gd name="T31" fmla="*/ 4 h 12"/>
                <a:gd name="T32" fmla="*/ 26 w 31"/>
                <a:gd name="T33" fmla="*/ 2 h 12"/>
                <a:gd name="T34" fmla="*/ 19 w 31"/>
                <a:gd name="T35"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12">
                  <a:moveTo>
                    <a:pt x="19" y="6"/>
                  </a:moveTo>
                  <a:lnTo>
                    <a:pt x="26" y="2"/>
                  </a:lnTo>
                  <a:lnTo>
                    <a:pt x="19" y="1"/>
                  </a:lnTo>
                  <a:lnTo>
                    <a:pt x="14" y="0"/>
                  </a:lnTo>
                  <a:lnTo>
                    <a:pt x="8" y="1"/>
                  </a:lnTo>
                  <a:lnTo>
                    <a:pt x="0" y="3"/>
                  </a:lnTo>
                  <a:lnTo>
                    <a:pt x="4" y="12"/>
                  </a:lnTo>
                  <a:lnTo>
                    <a:pt x="8" y="10"/>
                  </a:lnTo>
                  <a:lnTo>
                    <a:pt x="14" y="11"/>
                  </a:lnTo>
                  <a:lnTo>
                    <a:pt x="19" y="10"/>
                  </a:lnTo>
                  <a:lnTo>
                    <a:pt x="24" y="11"/>
                  </a:lnTo>
                  <a:lnTo>
                    <a:pt x="31" y="6"/>
                  </a:lnTo>
                  <a:lnTo>
                    <a:pt x="24" y="11"/>
                  </a:lnTo>
                  <a:lnTo>
                    <a:pt x="27" y="10"/>
                  </a:lnTo>
                  <a:lnTo>
                    <a:pt x="30" y="8"/>
                  </a:lnTo>
                  <a:lnTo>
                    <a:pt x="30" y="4"/>
                  </a:lnTo>
                  <a:lnTo>
                    <a:pt x="26" y="2"/>
                  </a:lnTo>
                  <a:lnTo>
                    <a:pt x="1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22" name="Freeform 1554"/>
            <p:cNvSpPr>
              <a:spLocks/>
            </p:cNvSpPr>
            <p:nvPr/>
          </p:nvSpPr>
          <p:spPr bwMode="auto">
            <a:xfrm>
              <a:off x="2808" y="3895"/>
              <a:ext cx="4" cy="17"/>
            </a:xfrm>
            <a:custGeom>
              <a:avLst/>
              <a:gdLst>
                <a:gd name="T0" fmla="*/ 8 w 12"/>
                <a:gd name="T1" fmla="*/ 1 h 51"/>
                <a:gd name="T2" fmla="*/ 0 w 12"/>
                <a:gd name="T3" fmla="*/ 6 h 51"/>
                <a:gd name="T4" fmla="*/ 0 w 12"/>
                <a:gd name="T5" fmla="*/ 15 h 51"/>
                <a:gd name="T6" fmla="*/ 0 w 12"/>
                <a:gd name="T7" fmla="*/ 27 h 51"/>
                <a:gd name="T8" fmla="*/ 0 w 12"/>
                <a:gd name="T9" fmla="*/ 41 h 51"/>
                <a:gd name="T10" fmla="*/ 0 w 12"/>
                <a:gd name="T11" fmla="*/ 51 h 51"/>
                <a:gd name="T12" fmla="*/ 12 w 12"/>
                <a:gd name="T13" fmla="*/ 51 h 51"/>
                <a:gd name="T14" fmla="*/ 12 w 12"/>
                <a:gd name="T15" fmla="*/ 41 h 51"/>
                <a:gd name="T16" fmla="*/ 12 w 12"/>
                <a:gd name="T17" fmla="*/ 27 h 51"/>
                <a:gd name="T18" fmla="*/ 12 w 12"/>
                <a:gd name="T19" fmla="*/ 15 h 51"/>
                <a:gd name="T20" fmla="*/ 12 w 12"/>
                <a:gd name="T21" fmla="*/ 6 h 51"/>
                <a:gd name="T22" fmla="*/ 4 w 12"/>
                <a:gd name="T23" fmla="*/ 10 h 51"/>
                <a:gd name="T24" fmla="*/ 12 w 12"/>
                <a:gd name="T25" fmla="*/ 6 h 51"/>
                <a:gd name="T26" fmla="*/ 9 w 12"/>
                <a:gd name="T27" fmla="*/ 2 h 51"/>
                <a:gd name="T28" fmla="*/ 6 w 12"/>
                <a:gd name="T29" fmla="*/ 0 h 51"/>
                <a:gd name="T30" fmla="*/ 3 w 12"/>
                <a:gd name="T31" fmla="*/ 2 h 51"/>
                <a:gd name="T32" fmla="*/ 0 w 12"/>
                <a:gd name="T33" fmla="*/ 6 h 51"/>
                <a:gd name="T34" fmla="*/ 8 w 12"/>
                <a:gd name="T35" fmla="*/ 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51">
                  <a:moveTo>
                    <a:pt x="8" y="1"/>
                  </a:moveTo>
                  <a:lnTo>
                    <a:pt x="0" y="6"/>
                  </a:lnTo>
                  <a:lnTo>
                    <a:pt x="0" y="15"/>
                  </a:lnTo>
                  <a:lnTo>
                    <a:pt x="0" y="27"/>
                  </a:lnTo>
                  <a:lnTo>
                    <a:pt x="0" y="41"/>
                  </a:lnTo>
                  <a:lnTo>
                    <a:pt x="0" y="51"/>
                  </a:lnTo>
                  <a:lnTo>
                    <a:pt x="12" y="51"/>
                  </a:lnTo>
                  <a:lnTo>
                    <a:pt x="12" y="41"/>
                  </a:lnTo>
                  <a:lnTo>
                    <a:pt x="12" y="27"/>
                  </a:lnTo>
                  <a:lnTo>
                    <a:pt x="12" y="15"/>
                  </a:lnTo>
                  <a:lnTo>
                    <a:pt x="12" y="6"/>
                  </a:lnTo>
                  <a:lnTo>
                    <a:pt x="4" y="10"/>
                  </a:lnTo>
                  <a:lnTo>
                    <a:pt x="12" y="6"/>
                  </a:lnTo>
                  <a:lnTo>
                    <a:pt x="9" y="2"/>
                  </a:lnTo>
                  <a:lnTo>
                    <a:pt x="6" y="0"/>
                  </a:lnTo>
                  <a:lnTo>
                    <a:pt x="3" y="2"/>
                  </a:lnTo>
                  <a:lnTo>
                    <a:pt x="0" y="6"/>
                  </a:lnTo>
                  <a:lnTo>
                    <a:pt x="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23" name="Freeform 1555"/>
            <p:cNvSpPr>
              <a:spLocks/>
            </p:cNvSpPr>
            <p:nvPr/>
          </p:nvSpPr>
          <p:spPr bwMode="auto">
            <a:xfrm>
              <a:off x="2809" y="3895"/>
              <a:ext cx="13" cy="6"/>
            </a:xfrm>
            <a:custGeom>
              <a:avLst/>
              <a:gdLst>
                <a:gd name="T0" fmla="*/ 34 w 39"/>
                <a:gd name="T1" fmla="*/ 8 h 19"/>
                <a:gd name="T2" fmla="*/ 32 w 39"/>
                <a:gd name="T3" fmla="*/ 8 h 19"/>
                <a:gd name="T4" fmla="*/ 27 w 39"/>
                <a:gd name="T5" fmla="*/ 10 h 19"/>
                <a:gd name="T6" fmla="*/ 21 w 39"/>
                <a:gd name="T7" fmla="*/ 9 h 19"/>
                <a:gd name="T8" fmla="*/ 13 w 39"/>
                <a:gd name="T9" fmla="*/ 6 h 19"/>
                <a:gd name="T10" fmla="*/ 4 w 39"/>
                <a:gd name="T11" fmla="*/ 0 h 19"/>
                <a:gd name="T12" fmla="*/ 0 w 39"/>
                <a:gd name="T13" fmla="*/ 9 h 19"/>
                <a:gd name="T14" fmla="*/ 9 w 39"/>
                <a:gd name="T15" fmla="*/ 15 h 19"/>
                <a:gd name="T16" fmla="*/ 19 w 39"/>
                <a:gd name="T17" fmla="*/ 18 h 19"/>
                <a:gd name="T18" fmla="*/ 27 w 39"/>
                <a:gd name="T19" fmla="*/ 19 h 19"/>
                <a:gd name="T20" fmla="*/ 36 w 39"/>
                <a:gd name="T21" fmla="*/ 17 h 19"/>
                <a:gd name="T22" fmla="*/ 34 w 39"/>
                <a:gd name="T23" fmla="*/ 17 h 19"/>
                <a:gd name="T24" fmla="*/ 36 w 39"/>
                <a:gd name="T25" fmla="*/ 17 h 19"/>
                <a:gd name="T26" fmla="*/ 39 w 39"/>
                <a:gd name="T27" fmla="*/ 15 h 19"/>
                <a:gd name="T28" fmla="*/ 39 w 39"/>
                <a:gd name="T29" fmla="*/ 10 h 19"/>
                <a:gd name="T30" fmla="*/ 35 w 39"/>
                <a:gd name="T31" fmla="*/ 8 h 19"/>
                <a:gd name="T32" fmla="*/ 32 w 39"/>
                <a:gd name="T33" fmla="*/ 8 h 19"/>
                <a:gd name="T34" fmla="*/ 34 w 39"/>
                <a:gd name="T35"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19">
                  <a:moveTo>
                    <a:pt x="34" y="8"/>
                  </a:moveTo>
                  <a:lnTo>
                    <a:pt x="32" y="8"/>
                  </a:lnTo>
                  <a:lnTo>
                    <a:pt x="27" y="10"/>
                  </a:lnTo>
                  <a:lnTo>
                    <a:pt x="21" y="9"/>
                  </a:lnTo>
                  <a:lnTo>
                    <a:pt x="13" y="6"/>
                  </a:lnTo>
                  <a:lnTo>
                    <a:pt x="4" y="0"/>
                  </a:lnTo>
                  <a:lnTo>
                    <a:pt x="0" y="9"/>
                  </a:lnTo>
                  <a:lnTo>
                    <a:pt x="9" y="15"/>
                  </a:lnTo>
                  <a:lnTo>
                    <a:pt x="19" y="18"/>
                  </a:lnTo>
                  <a:lnTo>
                    <a:pt x="27" y="19"/>
                  </a:lnTo>
                  <a:lnTo>
                    <a:pt x="36" y="17"/>
                  </a:lnTo>
                  <a:lnTo>
                    <a:pt x="34" y="17"/>
                  </a:lnTo>
                  <a:lnTo>
                    <a:pt x="36" y="17"/>
                  </a:lnTo>
                  <a:lnTo>
                    <a:pt x="39" y="15"/>
                  </a:lnTo>
                  <a:lnTo>
                    <a:pt x="39" y="10"/>
                  </a:lnTo>
                  <a:lnTo>
                    <a:pt x="35" y="8"/>
                  </a:lnTo>
                  <a:lnTo>
                    <a:pt x="32" y="8"/>
                  </a:lnTo>
                  <a:lnTo>
                    <a:pt x="34"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24" name="Freeform 1556"/>
            <p:cNvSpPr>
              <a:spLocks/>
            </p:cNvSpPr>
            <p:nvPr/>
          </p:nvSpPr>
          <p:spPr bwMode="auto">
            <a:xfrm>
              <a:off x="2821" y="3896"/>
              <a:ext cx="11" cy="5"/>
            </a:xfrm>
            <a:custGeom>
              <a:avLst/>
              <a:gdLst>
                <a:gd name="T0" fmla="*/ 33 w 33"/>
                <a:gd name="T1" fmla="*/ 5 h 16"/>
                <a:gd name="T2" fmla="*/ 26 w 33"/>
                <a:gd name="T3" fmla="*/ 0 h 16"/>
                <a:gd name="T4" fmla="*/ 22 w 33"/>
                <a:gd name="T5" fmla="*/ 4 h 16"/>
                <a:gd name="T6" fmla="*/ 17 w 33"/>
                <a:gd name="T7" fmla="*/ 5 h 16"/>
                <a:gd name="T8" fmla="*/ 9 w 33"/>
                <a:gd name="T9" fmla="*/ 5 h 16"/>
                <a:gd name="T10" fmla="*/ 0 w 33"/>
                <a:gd name="T11" fmla="*/ 5 h 16"/>
                <a:gd name="T12" fmla="*/ 0 w 33"/>
                <a:gd name="T13" fmla="*/ 14 h 16"/>
                <a:gd name="T14" fmla="*/ 9 w 33"/>
                <a:gd name="T15" fmla="*/ 16 h 16"/>
                <a:gd name="T16" fmla="*/ 17 w 33"/>
                <a:gd name="T17" fmla="*/ 14 h 16"/>
                <a:gd name="T18" fmla="*/ 24 w 33"/>
                <a:gd name="T19" fmla="*/ 13 h 16"/>
                <a:gd name="T20" fmla="*/ 31 w 33"/>
                <a:gd name="T21" fmla="*/ 10 h 16"/>
                <a:gd name="T22" fmla="*/ 24 w 33"/>
                <a:gd name="T23" fmla="*/ 5 h 16"/>
                <a:gd name="T24" fmla="*/ 31 w 33"/>
                <a:gd name="T25" fmla="*/ 10 h 16"/>
                <a:gd name="T26" fmla="*/ 33 w 33"/>
                <a:gd name="T27" fmla="*/ 7 h 16"/>
                <a:gd name="T28" fmla="*/ 33 w 33"/>
                <a:gd name="T29" fmla="*/ 3 h 16"/>
                <a:gd name="T30" fmla="*/ 30 w 33"/>
                <a:gd name="T31" fmla="*/ 0 h 16"/>
                <a:gd name="T32" fmla="*/ 26 w 33"/>
                <a:gd name="T33" fmla="*/ 0 h 16"/>
                <a:gd name="T34" fmla="*/ 33 w 33"/>
                <a:gd name="T35"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16">
                  <a:moveTo>
                    <a:pt x="33" y="5"/>
                  </a:moveTo>
                  <a:lnTo>
                    <a:pt x="26" y="0"/>
                  </a:lnTo>
                  <a:lnTo>
                    <a:pt x="22" y="4"/>
                  </a:lnTo>
                  <a:lnTo>
                    <a:pt x="17" y="5"/>
                  </a:lnTo>
                  <a:lnTo>
                    <a:pt x="9" y="5"/>
                  </a:lnTo>
                  <a:lnTo>
                    <a:pt x="0" y="5"/>
                  </a:lnTo>
                  <a:lnTo>
                    <a:pt x="0" y="14"/>
                  </a:lnTo>
                  <a:lnTo>
                    <a:pt x="9" y="16"/>
                  </a:lnTo>
                  <a:lnTo>
                    <a:pt x="17" y="14"/>
                  </a:lnTo>
                  <a:lnTo>
                    <a:pt x="24" y="13"/>
                  </a:lnTo>
                  <a:lnTo>
                    <a:pt x="31" y="10"/>
                  </a:lnTo>
                  <a:lnTo>
                    <a:pt x="24" y="5"/>
                  </a:lnTo>
                  <a:lnTo>
                    <a:pt x="31" y="10"/>
                  </a:lnTo>
                  <a:lnTo>
                    <a:pt x="33" y="7"/>
                  </a:lnTo>
                  <a:lnTo>
                    <a:pt x="33" y="3"/>
                  </a:lnTo>
                  <a:lnTo>
                    <a:pt x="30" y="0"/>
                  </a:lnTo>
                  <a:lnTo>
                    <a:pt x="26" y="0"/>
                  </a:lnTo>
                  <a:lnTo>
                    <a:pt x="33"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25" name="Freeform 1557"/>
            <p:cNvSpPr>
              <a:spLocks/>
            </p:cNvSpPr>
            <p:nvPr/>
          </p:nvSpPr>
          <p:spPr bwMode="auto">
            <a:xfrm>
              <a:off x="2829" y="3898"/>
              <a:ext cx="4" cy="12"/>
            </a:xfrm>
            <a:custGeom>
              <a:avLst/>
              <a:gdLst>
                <a:gd name="T0" fmla="*/ 6 w 12"/>
                <a:gd name="T1" fmla="*/ 26 h 38"/>
                <a:gd name="T2" fmla="*/ 10 w 12"/>
                <a:gd name="T3" fmla="*/ 33 h 38"/>
                <a:gd name="T4" fmla="*/ 12 w 12"/>
                <a:gd name="T5" fmla="*/ 25 h 38"/>
                <a:gd name="T6" fmla="*/ 12 w 12"/>
                <a:gd name="T7" fmla="*/ 16 h 38"/>
                <a:gd name="T8" fmla="*/ 10 w 12"/>
                <a:gd name="T9" fmla="*/ 7 h 38"/>
                <a:gd name="T10" fmla="*/ 9 w 12"/>
                <a:gd name="T11" fmla="*/ 0 h 38"/>
                <a:gd name="T12" fmla="*/ 0 w 12"/>
                <a:gd name="T13" fmla="*/ 0 h 38"/>
                <a:gd name="T14" fmla="*/ 1 w 12"/>
                <a:gd name="T15" fmla="*/ 7 h 38"/>
                <a:gd name="T16" fmla="*/ 2 w 12"/>
                <a:gd name="T17" fmla="*/ 16 h 38"/>
                <a:gd name="T18" fmla="*/ 2 w 12"/>
                <a:gd name="T19" fmla="*/ 25 h 38"/>
                <a:gd name="T20" fmla="*/ 1 w 12"/>
                <a:gd name="T21" fmla="*/ 31 h 38"/>
                <a:gd name="T22" fmla="*/ 6 w 12"/>
                <a:gd name="T23" fmla="*/ 38 h 38"/>
                <a:gd name="T24" fmla="*/ 1 w 12"/>
                <a:gd name="T25" fmla="*/ 31 h 38"/>
                <a:gd name="T26" fmla="*/ 2 w 12"/>
                <a:gd name="T27" fmla="*/ 34 h 38"/>
                <a:gd name="T28" fmla="*/ 5 w 12"/>
                <a:gd name="T29" fmla="*/ 37 h 38"/>
                <a:gd name="T30" fmla="*/ 8 w 12"/>
                <a:gd name="T31" fmla="*/ 36 h 38"/>
                <a:gd name="T32" fmla="*/ 10 w 12"/>
                <a:gd name="T33" fmla="*/ 33 h 38"/>
                <a:gd name="T34" fmla="*/ 6 w 12"/>
                <a:gd name="T35" fmla="*/ 2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38">
                  <a:moveTo>
                    <a:pt x="6" y="26"/>
                  </a:moveTo>
                  <a:lnTo>
                    <a:pt x="10" y="33"/>
                  </a:lnTo>
                  <a:lnTo>
                    <a:pt x="12" y="25"/>
                  </a:lnTo>
                  <a:lnTo>
                    <a:pt x="12" y="16"/>
                  </a:lnTo>
                  <a:lnTo>
                    <a:pt x="10" y="7"/>
                  </a:lnTo>
                  <a:lnTo>
                    <a:pt x="9" y="0"/>
                  </a:lnTo>
                  <a:lnTo>
                    <a:pt x="0" y="0"/>
                  </a:lnTo>
                  <a:lnTo>
                    <a:pt x="1" y="7"/>
                  </a:lnTo>
                  <a:lnTo>
                    <a:pt x="2" y="16"/>
                  </a:lnTo>
                  <a:lnTo>
                    <a:pt x="2" y="25"/>
                  </a:lnTo>
                  <a:lnTo>
                    <a:pt x="1" y="31"/>
                  </a:lnTo>
                  <a:lnTo>
                    <a:pt x="6" y="38"/>
                  </a:lnTo>
                  <a:lnTo>
                    <a:pt x="1" y="31"/>
                  </a:lnTo>
                  <a:lnTo>
                    <a:pt x="2" y="34"/>
                  </a:lnTo>
                  <a:lnTo>
                    <a:pt x="5" y="37"/>
                  </a:lnTo>
                  <a:lnTo>
                    <a:pt x="8" y="36"/>
                  </a:lnTo>
                  <a:lnTo>
                    <a:pt x="10" y="33"/>
                  </a:lnTo>
                  <a:lnTo>
                    <a:pt x="6" y="2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26" name="Freeform 1558"/>
            <p:cNvSpPr>
              <a:spLocks/>
            </p:cNvSpPr>
            <p:nvPr/>
          </p:nvSpPr>
          <p:spPr bwMode="auto">
            <a:xfrm>
              <a:off x="2831" y="3906"/>
              <a:ext cx="10" cy="4"/>
            </a:xfrm>
            <a:custGeom>
              <a:avLst/>
              <a:gdLst>
                <a:gd name="T0" fmla="*/ 24 w 32"/>
                <a:gd name="T1" fmla="*/ 7 h 13"/>
                <a:gd name="T2" fmla="*/ 25 w 32"/>
                <a:gd name="T3" fmla="*/ 0 h 13"/>
                <a:gd name="T4" fmla="*/ 22 w 32"/>
                <a:gd name="T5" fmla="*/ 1 h 13"/>
                <a:gd name="T6" fmla="*/ 16 w 32"/>
                <a:gd name="T7" fmla="*/ 3 h 13"/>
                <a:gd name="T8" fmla="*/ 8 w 32"/>
                <a:gd name="T9" fmla="*/ 1 h 13"/>
                <a:gd name="T10" fmla="*/ 0 w 32"/>
                <a:gd name="T11" fmla="*/ 1 h 13"/>
                <a:gd name="T12" fmla="*/ 0 w 32"/>
                <a:gd name="T13" fmla="*/ 13 h 13"/>
                <a:gd name="T14" fmla="*/ 8 w 32"/>
                <a:gd name="T15" fmla="*/ 13 h 13"/>
                <a:gd name="T16" fmla="*/ 16 w 32"/>
                <a:gd name="T17" fmla="*/ 12 h 13"/>
                <a:gd name="T18" fmla="*/ 24 w 32"/>
                <a:gd name="T19" fmla="*/ 11 h 13"/>
                <a:gd name="T20" fmla="*/ 30 w 32"/>
                <a:gd name="T21" fmla="*/ 7 h 13"/>
                <a:gd name="T22" fmla="*/ 31 w 32"/>
                <a:gd name="T23" fmla="*/ 0 h 13"/>
                <a:gd name="T24" fmla="*/ 30 w 32"/>
                <a:gd name="T25" fmla="*/ 7 h 13"/>
                <a:gd name="T26" fmla="*/ 32 w 32"/>
                <a:gd name="T27" fmla="*/ 5 h 13"/>
                <a:gd name="T28" fmla="*/ 31 w 32"/>
                <a:gd name="T29" fmla="*/ 1 h 13"/>
                <a:gd name="T30" fmla="*/ 28 w 32"/>
                <a:gd name="T31" fmla="*/ 0 h 13"/>
                <a:gd name="T32" fmla="*/ 25 w 32"/>
                <a:gd name="T33" fmla="*/ 0 h 13"/>
                <a:gd name="T34" fmla="*/ 24 w 32"/>
                <a:gd name="T35"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13">
                  <a:moveTo>
                    <a:pt x="24" y="7"/>
                  </a:moveTo>
                  <a:lnTo>
                    <a:pt x="25" y="0"/>
                  </a:lnTo>
                  <a:lnTo>
                    <a:pt x="22" y="1"/>
                  </a:lnTo>
                  <a:lnTo>
                    <a:pt x="16" y="3"/>
                  </a:lnTo>
                  <a:lnTo>
                    <a:pt x="8" y="1"/>
                  </a:lnTo>
                  <a:lnTo>
                    <a:pt x="0" y="1"/>
                  </a:lnTo>
                  <a:lnTo>
                    <a:pt x="0" y="13"/>
                  </a:lnTo>
                  <a:lnTo>
                    <a:pt x="8" y="13"/>
                  </a:lnTo>
                  <a:lnTo>
                    <a:pt x="16" y="12"/>
                  </a:lnTo>
                  <a:lnTo>
                    <a:pt x="24" y="11"/>
                  </a:lnTo>
                  <a:lnTo>
                    <a:pt x="30" y="7"/>
                  </a:lnTo>
                  <a:lnTo>
                    <a:pt x="31" y="0"/>
                  </a:lnTo>
                  <a:lnTo>
                    <a:pt x="30" y="7"/>
                  </a:lnTo>
                  <a:lnTo>
                    <a:pt x="32" y="5"/>
                  </a:lnTo>
                  <a:lnTo>
                    <a:pt x="31" y="1"/>
                  </a:lnTo>
                  <a:lnTo>
                    <a:pt x="28" y="0"/>
                  </a:lnTo>
                  <a:lnTo>
                    <a:pt x="25" y="0"/>
                  </a:lnTo>
                  <a:lnTo>
                    <a:pt x="24"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27" name="Freeform 1559"/>
            <p:cNvSpPr>
              <a:spLocks/>
            </p:cNvSpPr>
            <p:nvPr/>
          </p:nvSpPr>
          <p:spPr bwMode="auto">
            <a:xfrm>
              <a:off x="2837" y="3893"/>
              <a:ext cx="4" cy="15"/>
            </a:xfrm>
            <a:custGeom>
              <a:avLst/>
              <a:gdLst>
                <a:gd name="T0" fmla="*/ 9 w 12"/>
                <a:gd name="T1" fmla="*/ 3 h 45"/>
                <a:gd name="T2" fmla="*/ 0 w 12"/>
                <a:gd name="T3" fmla="*/ 6 h 45"/>
                <a:gd name="T4" fmla="*/ 0 w 12"/>
                <a:gd name="T5" fmla="*/ 14 h 45"/>
                <a:gd name="T6" fmla="*/ 0 w 12"/>
                <a:gd name="T7" fmla="*/ 24 h 45"/>
                <a:gd name="T8" fmla="*/ 1 w 12"/>
                <a:gd name="T9" fmla="*/ 35 h 45"/>
                <a:gd name="T10" fmla="*/ 5 w 12"/>
                <a:gd name="T11" fmla="*/ 45 h 45"/>
                <a:gd name="T12" fmla="*/ 12 w 12"/>
                <a:gd name="T13" fmla="*/ 38 h 45"/>
                <a:gd name="T14" fmla="*/ 11 w 12"/>
                <a:gd name="T15" fmla="*/ 35 h 45"/>
                <a:gd name="T16" fmla="*/ 12 w 12"/>
                <a:gd name="T17" fmla="*/ 24 h 45"/>
                <a:gd name="T18" fmla="*/ 12 w 12"/>
                <a:gd name="T19" fmla="*/ 14 h 45"/>
                <a:gd name="T20" fmla="*/ 12 w 12"/>
                <a:gd name="T21" fmla="*/ 6 h 45"/>
                <a:gd name="T22" fmla="*/ 3 w 12"/>
                <a:gd name="T23" fmla="*/ 10 h 45"/>
                <a:gd name="T24" fmla="*/ 12 w 12"/>
                <a:gd name="T25" fmla="*/ 6 h 45"/>
                <a:gd name="T26" fmla="*/ 9 w 12"/>
                <a:gd name="T27" fmla="*/ 3 h 45"/>
                <a:gd name="T28" fmla="*/ 6 w 12"/>
                <a:gd name="T29" fmla="*/ 0 h 45"/>
                <a:gd name="T30" fmla="*/ 3 w 12"/>
                <a:gd name="T31" fmla="*/ 3 h 45"/>
                <a:gd name="T32" fmla="*/ 0 w 12"/>
                <a:gd name="T33" fmla="*/ 6 h 45"/>
                <a:gd name="T34" fmla="*/ 9 w 12"/>
                <a:gd name="T35"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45">
                  <a:moveTo>
                    <a:pt x="9" y="3"/>
                  </a:moveTo>
                  <a:lnTo>
                    <a:pt x="0" y="6"/>
                  </a:lnTo>
                  <a:lnTo>
                    <a:pt x="0" y="14"/>
                  </a:lnTo>
                  <a:lnTo>
                    <a:pt x="0" y="24"/>
                  </a:lnTo>
                  <a:lnTo>
                    <a:pt x="1" y="35"/>
                  </a:lnTo>
                  <a:lnTo>
                    <a:pt x="5" y="45"/>
                  </a:lnTo>
                  <a:lnTo>
                    <a:pt x="12" y="38"/>
                  </a:lnTo>
                  <a:lnTo>
                    <a:pt x="11" y="35"/>
                  </a:lnTo>
                  <a:lnTo>
                    <a:pt x="12" y="24"/>
                  </a:lnTo>
                  <a:lnTo>
                    <a:pt x="12" y="14"/>
                  </a:lnTo>
                  <a:lnTo>
                    <a:pt x="12" y="6"/>
                  </a:lnTo>
                  <a:lnTo>
                    <a:pt x="3" y="10"/>
                  </a:lnTo>
                  <a:lnTo>
                    <a:pt x="12" y="6"/>
                  </a:lnTo>
                  <a:lnTo>
                    <a:pt x="9" y="3"/>
                  </a:lnTo>
                  <a:lnTo>
                    <a:pt x="6" y="0"/>
                  </a:lnTo>
                  <a:lnTo>
                    <a:pt x="3" y="3"/>
                  </a:lnTo>
                  <a:lnTo>
                    <a:pt x="0" y="6"/>
                  </a:lnTo>
                  <a:lnTo>
                    <a:pt x="9"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28" name="Freeform 1560"/>
            <p:cNvSpPr>
              <a:spLocks/>
            </p:cNvSpPr>
            <p:nvPr/>
          </p:nvSpPr>
          <p:spPr bwMode="auto">
            <a:xfrm>
              <a:off x="2838" y="3893"/>
              <a:ext cx="17" cy="6"/>
            </a:xfrm>
            <a:custGeom>
              <a:avLst/>
              <a:gdLst>
                <a:gd name="T0" fmla="*/ 45 w 50"/>
                <a:gd name="T1" fmla="*/ 0 h 18"/>
                <a:gd name="T2" fmla="*/ 45 w 50"/>
                <a:gd name="T3" fmla="*/ 0 h 18"/>
                <a:gd name="T4" fmla="*/ 43 w 50"/>
                <a:gd name="T5" fmla="*/ 3 h 18"/>
                <a:gd name="T6" fmla="*/ 38 w 50"/>
                <a:gd name="T7" fmla="*/ 4 h 18"/>
                <a:gd name="T8" fmla="*/ 32 w 50"/>
                <a:gd name="T9" fmla="*/ 6 h 18"/>
                <a:gd name="T10" fmla="*/ 27 w 50"/>
                <a:gd name="T11" fmla="*/ 7 h 18"/>
                <a:gd name="T12" fmla="*/ 20 w 50"/>
                <a:gd name="T13" fmla="*/ 6 h 18"/>
                <a:gd name="T14" fmla="*/ 14 w 50"/>
                <a:gd name="T15" fmla="*/ 7 h 18"/>
                <a:gd name="T16" fmla="*/ 11 w 50"/>
                <a:gd name="T17" fmla="*/ 5 h 18"/>
                <a:gd name="T18" fmla="*/ 6 w 50"/>
                <a:gd name="T19" fmla="*/ 3 h 18"/>
                <a:gd name="T20" fmla="*/ 0 w 50"/>
                <a:gd name="T21" fmla="*/ 10 h 18"/>
                <a:gd name="T22" fmla="*/ 6 w 50"/>
                <a:gd name="T23" fmla="*/ 14 h 18"/>
                <a:gd name="T24" fmla="*/ 14 w 50"/>
                <a:gd name="T25" fmla="*/ 16 h 18"/>
                <a:gd name="T26" fmla="*/ 20 w 50"/>
                <a:gd name="T27" fmla="*/ 18 h 18"/>
                <a:gd name="T28" fmla="*/ 27 w 50"/>
                <a:gd name="T29" fmla="*/ 16 h 18"/>
                <a:gd name="T30" fmla="*/ 34 w 50"/>
                <a:gd name="T31" fmla="*/ 15 h 18"/>
                <a:gd name="T32" fmla="*/ 41 w 50"/>
                <a:gd name="T33" fmla="*/ 13 h 18"/>
                <a:gd name="T34" fmla="*/ 45 w 50"/>
                <a:gd name="T35" fmla="*/ 12 h 18"/>
                <a:gd name="T36" fmla="*/ 50 w 50"/>
                <a:gd name="T37" fmla="*/ 10 h 18"/>
                <a:gd name="T38" fmla="*/ 50 w 50"/>
                <a:gd name="T39" fmla="*/ 10 h 18"/>
                <a:gd name="T40" fmla="*/ 45 w 50"/>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8">
                  <a:moveTo>
                    <a:pt x="45" y="0"/>
                  </a:moveTo>
                  <a:lnTo>
                    <a:pt x="45" y="0"/>
                  </a:lnTo>
                  <a:lnTo>
                    <a:pt x="43" y="3"/>
                  </a:lnTo>
                  <a:lnTo>
                    <a:pt x="38" y="4"/>
                  </a:lnTo>
                  <a:lnTo>
                    <a:pt x="32" y="6"/>
                  </a:lnTo>
                  <a:lnTo>
                    <a:pt x="27" y="7"/>
                  </a:lnTo>
                  <a:lnTo>
                    <a:pt x="20" y="6"/>
                  </a:lnTo>
                  <a:lnTo>
                    <a:pt x="14" y="7"/>
                  </a:lnTo>
                  <a:lnTo>
                    <a:pt x="11" y="5"/>
                  </a:lnTo>
                  <a:lnTo>
                    <a:pt x="6" y="3"/>
                  </a:lnTo>
                  <a:lnTo>
                    <a:pt x="0" y="10"/>
                  </a:lnTo>
                  <a:lnTo>
                    <a:pt x="6" y="14"/>
                  </a:lnTo>
                  <a:lnTo>
                    <a:pt x="14" y="16"/>
                  </a:lnTo>
                  <a:lnTo>
                    <a:pt x="20" y="18"/>
                  </a:lnTo>
                  <a:lnTo>
                    <a:pt x="27" y="16"/>
                  </a:lnTo>
                  <a:lnTo>
                    <a:pt x="34" y="15"/>
                  </a:lnTo>
                  <a:lnTo>
                    <a:pt x="41" y="13"/>
                  </a:lnTo>
                  <a:lnTo>
                    <a:pt x="45" y="12"/>
                  </a:lnTo>
                  <a:lnTo>
                    <a:pt x="50" y="10"/>
                  </a:lnTo>
                  <a:lnTo>
                    <a:pt x="50" y="10"/>
                  </a:lnTo>
                  <a:lnTo>
                    <a:pt x="4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29" name="Freeform 1561"/>
            <p:cNvSpPr>
              <a:spLocks/>
            </p:cNvSpPr>
            <p:nvPr/>
          </p:nvSpPr>
          <p:spPr bwMode="auto">
            <a:xfrm>
              <a:off x="2852" y="3887"/>
              <a:ext cx="5" cy="10"/>
            </a:xfrm>
            <a:custGeom>
              <a:avLst/>
              <a:gdLst>
                <a:gd name="T0" fmla="*/ 8 w 14"/>
                <a:gd name="T1" fmla="*/ 1 h 28"/>
                <a:gd name="T2" fmla="*/ 0 w 14"/>
                <a:gd name="T3" fmla="*/ 7 h 28"/>
                <a:gd name="T4" fmla="*/ 2 w 14"/>
                <a:gd name="T5" fmla="*/ 12 h 28"/>
                <a:gd name="T6" fmla="*/ 5 w 14"/>
                <a:gd name="T7" fmla="*/ 15 h 28"/>
                <a:gd name="T8" fmla="*/ 3 w 14"/>
                <a:gd name="T9" fmla="*/ 17 h 28"/>
                <a:gd name="T10" fmla="*/ 2 w 14"/>
                <a:gd name="T11" fmla="*/ 18 h 28"/>
                <a:gd name="T12" fmla="*/ 7 w 14"/>
                <a:gd name="T13" fmla="*/ 28 h 28"/>
                <a:gd name="T14" fmla="*/ 13 w 14"/>
                <a:gd name="T15" fmla="*/ 22 h 28"/>
                <a:gd name="T16" fmla="*/ 14 w 14"/>
                <a:gd name="T17" fmla="*/ 15 h 28"/>
                <a:gd name="T18" fmla="*/ 11 w 14"/>
                <a:gd name="T19" fmla="*/ 7 h 28"/>
                <a:gd name="T20" fmla="*/ 9 w 14"/>
                <a:gd name="T21" fmla="*/ 2 h 28"/>
                <a:gd name="T22" fmla="*/ 1 w 14"/>
                <a:gd name="T23" fmla="*/ 8 h 28"/>
                <a:gd name="T24" fmla="*/ 9 w 14"/>
                <a:gd name="T25" fmla="*/ 2 h 28"/>
                <a:gd name="T26" fmla="*/ 7 w 14"/>
                <a:gd name="T27" fmla="*/ 0 h 28"/>
                <a:gd name="T28" fmla="*/ 3 w 14"/>
                <a:gd name="T29" fmla="*/ 0 h 28"/>
                <a:gd name="T30" fmla="*/ 0 w 14"/>
                <a:gd name="T31" fmla="*/ 4 h 28"/>
                <a:gd name="T32" fmla="*/ 0 w 14"/>
                <a:gd name="T33" fmla="*/ 7 h 28"/>
                <a:gd name="T34" fmla="*/ 8 w 14"/>
                <a:gd name="T35"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28">
                  <a:moveTo>
                    <a:pt x="8" y="1"/>
                  </a:moveTo>
                  <a:lnTo>
                    <a:pt x="0" y="7"/>
                  </a:lnTo>
                  <a:lnTo>
                    <a:pt x="2" y="12"/>
                  </a:lnTo>
                  <a:lnTo>
                    <a:pt x="5" y="15"/>
                  </a:lnTo>
                  <a:lnTo>
                    <a:pt x="3" y="17"/>
                  </a:lnTo>
                  <a:lnTo>
                    <a:pt x="2" y="18"/>
                  </a:lnTo>
                  <a:lnTo>
                    <a:pt x="7" y="28"/>
                  </a:lnTo>
                  <a:lnTo>
                    <a:pt x="13" y="22"/>
                  </a:lnTo>
                  <a:lnTo>
                    <a:pt x="14" y="15"/>
                  </a:lnTo>
                  <a:lnTo>
                    <a:pt x="11" y="7"/>
                  </a:lnTo>
                  <a:lnTo>
                    <a:pt x="9" y="2"/>
                  </a:lnTo>
                  <a:lnTo>
                    <a:pt x="1" y="8"/>
                  </a:lnTo>
                  <a:lnTo>
                    <a:pt x="9" y="2"/>
                  </a:lnTo>
                  <a:lnTo>
                    <a:pt x="7" y="0"/>
                  </a:lnTo>
                  <a:lnTo>
                    <a:pt x="3" y="0"/>
                  </a:lnTo>
                  <a:lnTo>
                    <a:pt x="0" y="4"/>
                  </a:lnTo>
                  <a:lnTo>
                    <a:pt x="0" y="7"/>
                  </a:lnTo>
                  <a:lnTo>
                    <a:pt x="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30" name="Freeform 1562"/>
            <p:cNvSpPr>
              <a:spLocks/>
            </p:cNvSpPr>
            <p:nvPr/>
          </p:nvSpPr>
          <p:spPr bwMode="auto">
            <a:xfrm>
              <a:off x="2853" y="3888"/>
              <a:ext cx="9" cy="13"/>
            </a:xfrm>
            <a:custGeom>
              <a:avLst/>
              <a:gdLst>
                <a:gd name="T0" fmla="*/ 20 w 29"/>
                <a:gd name="T1" fmla="*/ 32 h 39"/>
                <a:gd name="T2" fmla="*/ 29 w 29"/>
                <a:gd name="T3" fmla="*/ 35 h 39"/>
                <a:gd name="T4" fmla="*/ 27 w 29"/>
                <a:gd name="T5" fmla="*/ 27 h 39"/>
                <a:gd name="T6" fmla="*/ 22 w 29"/>
                <a:gd name="T7" fmla="*/ 16 h 39"/>
                <a:gd name="T8" fmla="*/ 15 w 29"/>
                <a:gd name="T9" fmla="*/ 7 h 39"/>
                <a:gd name="T10" fmla="*/ 7 w 29"/>
                <a:gd name="T11" fmla="*/ 0 h 39"/>
                <a:gd name="T12" fmla="*/ 0 w 29"/>
                <a:gd name="T13" fmla="*/ 7 h 39"/>
                <a:gd name="T14" fmla="*/ 8 w 29"/>
                <a:gd name="T15" fmla="*/ 14 h 39"/>
                <a:gd name="T16" fmla="*/ 13 w 29"/>
                <a:gd name="T17" fmla="*/ 21 h 39"/>
                <a:gd name="T18" fmla="*/ 17 w 29"/>
                <a:gd name="T19" fmla="*/ 29 h 39"/>
                <a:gd name="T20" fmla="*/ 20 w 29"/>
                <a:gd name="T21" fmla="*/ 35 h 39"/>
                <a:gd name="T22" fmla="*/ 29 w 29"/>
                <a:gd name="T23" fmla="*/ 37 h 39"/>
                <a:gd name="T24" fmla="*/ 20 w 29"/>
                <a:gd name="T25" fmla="*/ 35 h 39"/>
                <a:gd name="T26" fmla="*/ 21 w 29"/>
                <a:gd name="T27" fmla="*/ 38 h 39"/>
                <a:gd name="T28" fmla="*/ 24 w 29"/>
                <a:gd name="T29" fmla="*/ 39 h 39"/>
                <a:gd name="T30" fmla="*/ 28 w 29"/>
                <a:gd name="T31" fmla="*/ 38 h 39"/>
                <a:gd name="T32" fmla="*/ 29 w 29"/>
                <a:gd name="T33" fmla="*/ 35 h 39"/>
                <a:gd name="T34" fmla="*/ 20 w 29"/>
                <a:gd name="T35" fmla="*/ 3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39">
                  <a:moveTo>
                    <a:pt x="20" y="32"/>
                  </a:moveTo>
                  <a:lnTo>
                    <a:pt x="29" y="35"/>
                  </a:lnTo>
                  <a:lnTo>
                    <a:pt x="27" y="27"/>
                  </a:lnTo>
                  <a:lnTo>
                    <a:pt x="22" y="16"/>
                  </a:lnTo>
                  <a:lnTo>
                    <a:pt x="15" y="7"/>
                  </a:lnTo>
                  <a:lnTo>
                    <a:pt x="7" y="0"/>
                  </a:lnTo>
                  <a:lnTo>
                    <a:pt x="0" y="7"/>
                  </a:lnTo>
                  <a:lnTo>
                    <a:pt x="8" y="14"/>
                  </a:lnTo>
                  <a:lnTo>
                    <a:pt x="13" y="21"/>
                  </a:lnTo>
                  <a:lnTo>
                    <a:pt x="17" y="29"/>
                  </a:lnTo>
                  <a:lnTo>
                    <a:pt x="20" y="35"/>
                  </a:lnTo>
                  <a:lnTo>
                    <a:pt x="29" y="37"/>
                  </a:lnTo>
                  <a:lnTo>
                    <a:pt x="20" y="35"/>
                  </a:lnTo>
                  <a:lnTo>
                    <a:pt x="21" y="38"/>
                  </a:lnTo>
                  <a:lnTo>
                    <a:pt x="24" y="39"/>
                  </a:lnTo>
                  <a:lnTo>
                    <a:pt x="28" y="38"/>
                  </a:lnTo>
                  <a:lnTo>
                    <a:pt x="29" y="35"/>
                  </a:lnTo>
                  <a:lnTo>
                    <a:pt x="20" y="3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31" name="Freeform 1563"/>
            <p:cNvSpPr>
              <a:spLocks/>
            </p:cNvSpPr>
            <p:nvPr/>
          </p:nvSpPr>
          <p:spPr bwMode="auto">
            <a:xfrm>
              <a:off x="2859" y="3893"/>
              <a:ext cx="5" cy="7"/>
            </a:xfrm>
            <a:custGeom>
              <a:avLst/>
              <a:gdLst>
                <a:gd name="T0" fmla="*/ 15 w 15"/>
                <a:gd name="T1" fmla="*/ 4 h 20"/>
                <a:gd name="T2" fmla="*/ 5 w 15"/>
                <a:gd name="T3" fmla="*/ 3 h 20"/>
                <a:gd name="T4" fmla="*/ 0 w 15"/>
                <a:gd name="T5" fmla="*/ 15 h 20"/>
                <a:gd name="T6" fmla="*/ 9 w 15"/>
                <a:gd name="T7" fmla="*/ 20 h 20"/>
                <a:gd name="T8" fmla="*/ 15 w 15"/>
                <a:gd name="T9" fmla="*/ 7 h 20"/>
                <a:gd name="T10" fmla="*/ 5 w 15"/>
                <a:gd name="T11" fmla="*/ 6 h 20"/>
                <a:gd name="T12" fmla="*/ 15 w 15"/>
                <a:gd name="T13" fmla="*/ 7 h 20"/>
                <a:gd name="T14" fmla="*/ 15 w 15"/>
                <a:gd name="T15" fmla="*/ 4 h 20"/>
                <a:gd name="T16" fmla="*/ 12 w 15"/>
                <a:gd name="T17" fmla="*/ 0 h 20"/>
                <a:gd name="T18" fmla="*/ 8 w 15"/>
                <a:gd name="T19" fmla="*/ 0 h 20"/>
                <a:gd name="T20" fmla="*/ 5 w 15"/>
                <a:gd name="T21" fmla="*/ 3 h 20"/>
                <a:gd name="T22" fmla="*/ 15 w 15"/>
                <a:gd name="T23"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0">
                  <a:moveTo>
                    <a:pt x="15" y="4"/>
                  </a:moveTo>
                  <a:lnTo>
                    <a:pt x="5" y="3"/>
                  </a:lnTo>
                  <a:lnTo>
                    <a:pt x="0" y="15"/>
                  </a:lnTo>
                  <a:lnTo>
                    <a:pt x="9" y="20"/>
                  </a:lnTo>
                  <a:lnTo>
                    <a:pt x="15" y="7"/>
                  </a:lnTo>
                  <a:lnTo>
                    <a:pt x="5" y="6"/>
                  </a:lnTo>
                  <a:lnTo>
                    <a:pt x="15" y="7"/>
                  </a:lnTo>
                  <a:lnTo>
                    <a:pt x="15" y="4"/>
                  </a:lnTo>
                  <a:lnTo>
                    <a:pt x="12" y="0"/>
                  </a:lnTo>
                  <a:lnTo>
                    <a:pt x="8" y="0"/>
                  </a:lnTo>
                  <a:lnTo>
                    <a:pt x="5" y="3"/>
                  </a:lnTo>
                  <a:lnTo>
                    <a:pt x="15"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32" name="Freeform 1564"/>
            <p:cNvSpPr>
              <a:spLocks/>
            </p:cNvSpPr>
            <p:nvPr/>
          </p:nvSpPr>
          <p:spPr bwMode="auto">
            <a:xfrm>
              <a:off x="2861" y="3895"/>
              <a:ext cx="5" cy="8"/>
            </a:xfrm>
            <a:custGeom>
              <a:avLst/>
              <a:gdLst>
                <a:gd name="T0" fmla="*/ 15 w 16"/>
                <a:gd name="T1" fmla="*/ 16 h 25"/>
                <a:gd name="T2" fmla="*/ 16 w 16"/>
                <a:gd name="T3" fmla="*/ 16 h 25"/>
                <a:gd name="T4" fmla="*/ 14 w 16"/>
                <a:gd name="T5" fmla="*/ 14 h 25"/>
                <a:gd name="T6" fmla="*/ 13 w 16"/>
                <a:gd name="T7" fmla="*/ 10 h 25"/>
                <a:gd name="T8" fmla="*/ 11 w 16"/>
                <a:gd name="T9" fmla="*/ 6 h 25"/>
                <a:gd name="T10" fmla="*/ 10 w 16"/>
                <a:gd name="T11" fmla="*/ 0 h 25"/>
                <a:gd name="T12" fmla="*/ 0 w 16"/>
                <a:gd name="T13" fmla="*/ 2 h 25"/>
                <a:gd name="T14" fmla="*/ 2 w 16"/>
                <a:gd name="T15" fmla="*/ 8 h 25"/>
                <a:gd name="T16" fmla="*/ 4 w 16"/>
                <a:gd name="T17" fmla="*/ 15 h 25"/>
                <a:gd name="T18" fmla="*/ 7 w 16"/>
                <a:gd name="T19" fmla="*/ 20 h 25"/>
                <a:gd name="T20" fmla="*/ 14 w 16"/>
                <a:gd name="T21" fmla="*/ 25 h 25"/>
                <a:gd name="T22" fmla="*/ 15 w 16"/>
                <a:gd name="T23" fmla="*/ 25 h 25"/>
                <a:gd name="T24" fmla="*/ 15 w 16"/>
                <a:gd name="T25" fmla="*/ 1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25">
                  <a:moveTo>
                    <a:pt x="15" y="16"/>
                  </a:moveTo>
                  <a:lnTo>
                    <a:pt x="16" y="16"/>
                  </a:lnTo>
                  <a:lnTo>
                    <a:pt x="14" y="14"/>
                  </a:lnTo>
                  <a:lnTo>
                    <a:pt x="13" y="10"/>
                  </a:lnTo>
                  <a:lnTo>
                    <a:pt x="11" y="6"/>
                  </a:lnTo>
                  <a:lnTo>
                    <a:pt x="10" y="0"/>
                  </a:lnTo>
                  <a:lnTo>
                    <a:pt x="0" y="2"/>
                  </a:lnTo>
                  <a:lnTo>
                    <a:pt x="2" y="8"/>
                  </a:lnTo>
                  <a:lnTo>
                    <a:pt x="4" y="15"/>
                  </a:lnTo>
                  <a:lnTo>
                    <a:pt x="7" y="20"/>
                  </a:lnTo>
                  <a:lnTo>
                    <a:pt x="14" y="25"/>
                  </a:lnTo>
                  <a:lnTo>
                    <a:pt x="15" y="25"/>
                  </a:lnTo>
                  <a:lnTo>
                    <a:pt x="15"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33" name="Freeform 1565"/>
            <p:cNvSpPr>
              <a:spLocks/>
            </p:cNvSpPr>
            <p:nvPr/>
          </p:nvSpPr>
          <p:spPr bwMode="auto">
            <a:xfrm>
              <a:off x="2866" y="3897"/>
              <a:ext cx="22" cy="6"/>
            </a:xfrm>
            <a:custGeom>
              <a:avLst/>
              <a:gdLst>
                <a:gd name="T0" fmla="*/ 65 w 65"/>
                <a:gd name="T1" fmla="*/ 3 h 17"/>
                <a:gd name="T2" fmla="*/ 64 w 65"/>
                <a:gd name="T3" fmla="*/ 3 h 17"/>
                <a:gd name="T4" fmla="*/ 57 w 65"/>
                <a:gd name="T5" fmla="*/ 0 h 17"/>
                <a:gd name="T6" fmla="*/ 51 w 65"/>
                <a:gd name="T7" fmla="*/ 0 h 17"/>
                <a:gd name="T8" fmla="*/ 43 w 65"/>
                <a:gd name="T9" fmla="*/ 1 h 17"/>
                <a:gd name="T10" fmla="*/ 32 w 65"/>
                <a:gd name="T11" fmla="*/ 3 h 17"/>
                <a:gd name="T12" fmla="*/ 22 w 65"/>
                <a:gd name="T13" fmla="*/ 4 h 17"/>
                <a:gd name="T14" fmla="*/ 13 w 65"/>
                <a:gd name="T15" fmla="*/ 7 h 17"/>
                <a:gd name="T16" fmla="*/ 5 w 65"/>
                <a:gd name="T17" fmla="*/ 8 h 17"/>
                <a:gd name="T18" fmla="*/ 0 w 65"/>
                <a:gd name="T19" fmla="*/ 8 h 17"/>
                <a:gd name="T20" fmla="*/ 0 w 65"/>
                <a:gd name="T21" fmla="*/ 17 h 17"/>
                <a:gd name="T22" fmla="*/ 5 w 65"/>
                <a:gd name="T23" fmla="*/ 17 h 17"/>
                <a:gd name="T24" fmla="*/ 13 w 65"/>
                <a:gd name="T25" fmla="*/ 16 h 17"/>
                <a:gd name="T26" fmla="*/ 22 w 65"/>
                <a:gd name="T27" fmla="*/ 14 h 17"/>
                <a:gd name="T28" fmla="*/ 32 w 65"/>
                <a:gd name="T29" fmla="*/ 12 h 17"/>
                <a:gd name="T30" fmla="*/ 43 w 65"/>
                <a:gd name="T31" fmla="*/ 10 h 17"/>
                <a:gd name="T32" fmla="*/ 51 w 65"/>
                <a:gd name="T33" fmla="*/ 9 h 17"/>
                <a:gd name="T34" fmla="*/ 57 w 65"/>
                <a:gd name="T35" fmla="*/ 9 h 17"/>
                <a:gd name="T36" fmla="*/ 57 w 65"/>
                <a:gd name="T37" fmla="*/ 8 h 17"/>
                <a:gd name="T38" fmla="*/ 56 w 65"/>
                <a:gd name="T39" fmla="*/ 8 h 17"/>
                <a:gd name="T40" fmla="*/ 65 w 65"/>
                <a:gd name="T41"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5" h="17">
                  <a:moveTo>
                    <a:pt x="65" y="3"/>
                  </a:moveTo>
                  <a:lnTo>
                    <a:pt x="64" y="3"/>
                  </a:lnTo>
                  <a:lnTo>
                    <a:pt x="57" y="0"/>
                  </a:lnTo>
                  <a:lnTo>
                    <a:pt x="51" y="0"/>
                  </a:lnTo>
                  <a:lnTo>
                    <a:pt x="43" y="1"/>
                  </a:lnTo>
                  <a:lnTo>
                    <a:pt x="32" y="3"/>
                  </a:lnTo>
                  <a:lnTo>
                    <a:pt x="22" y="4"/>
                  </a:lnTo>
                  <a:lnTo>
                    <a:pt x="13" y="7"/>
                  </a:lnTo>
                  <a:lnTo>
                    <a:pt x="5" y="8"/>
                  </a:lnTo>
                  <a:lnTo>
                    <a:pt x="0" y="8"/>
                  </a:lnTo>
                  <a:lnTo>
                    <a:pt x="0" y="17"/>
                  </a:lnTo>
                  <a:lnTo>
                    <a:pt x="5" y="17"/>
                  </a:lnTo>
                  <a:lnTo>
                    <a:pt x="13" y="16"/>
                  </a:lnTo>
                  <a:lnTo>
                    <a:pt x="22" y="14"/>
                  </a:lnTo>
                  <a:lnTo>
                    <a:pt x="32" y="12"/>
                  </a:lnTo>
                  <a:lnTo>
                    <a:pt x="43" y="10"/>
                  </a:lnTo>
                  <a:lnTo>
                    <a:pt x="51" y="9"/>
                  </a:lnTo>
                  <a:lnTo>
                    <a:pt x="57" y="9"/>
                  </a:lnTo>
                  <a:lnTo>
                    <a:pt x="57" y="8"/>
                  </a:lnTo>
                  <a:lnTo>
                    <a:pt x="56" y="8"/>
                  </a:lnTo>
                  <a:lnTo>
                    <a:pt x="65"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34" name="Freeform 1566"/>
            <p:cNvSpPr>
              <a:spLocks/>
            </p:cNvSpPr>
            <p:nvPr/>
          </p:nvSpPr>
          <p:spPr bwMode="auto">
            <a:xfrm>
              <a:off x="2885" y="3898"/>
              <a:ext cx="8" cy="6"/>
            </a:xfrm>
            <a:custGeom>
              <a:avLst/>
              <a:gdLst>
                <a:gd name="T0" fmla="*/ 26 w 26"/>
                <a:gd name="T1" fmla="*/ 5 h 16"/>
                <a:gd name="T2" fmla="*/ 26 w 26"/>
                <a:gd name="T3" fmla="*/ 5 h 16"/>
                <a:gd name="T4" fmla="*/ 19 w 26"/>
                <a:gd name="T5" fmla="*/ 5 h 16"/>
                <a:gd name="T6" fmla="*/ 14 w 26"/>
                <a:gd name="T7" fmla="*/ 4 h 16"/>
                <a:gd name="T8" fmla="*/ 11 w 26"/>
                <a:gd name="T9" fmla="*/ 1 h 16"/>
                <a:gd name="T10" fmla="*/ 9 w 26"/>
                <a:gd name="T11" fmla="*/ 0 h 16"/>
                <a:gd name="T12" fmla="*/ 0 w 26"/>
                <a:gd name="T13" fmla="*/ 5 h 16"/>
                <a:gd name="T14" fmla="*/ 6 w 26"/>
                <a:gd name="T15" fmla="*/ 11 h 16"/>
                <a:gd name="T16" fmla="*/ 12 w 26"/>
                <a:gd name="T17" fmla="*/ 13 h 16"/>
                <a:gd name="T18" fmla="*/ 19 w 26"/>
                <a:gd name="T19" fmla="*/ 14 h 16"/>
                <a:gd name="T20" fmla="*/ 26 w 26"/>
                <a:gd name="T21" fmla="*/ 16 h 16"/>
                <a:gd name="T22" fmla="*/ 26 w 26"/>
                <a:gd name="T23" fmla="*/ 16 h 16"/>
                <a:gd name="T24" fmla="*/ 26 w 26"/>
                <a:gd name="T25"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16">
                  <a:moveTo>
                    <a:pt x="26" y="5"/>
                  </a:moveTo>
                  <a:lnTo>
                    <a:pt x="26" y="5"/>
                  </a:lnTo>
                  <a:lnTo>
                    <a:pt x="19" y="5"/>
                  </a:lnTo>
                  <a:lnTo>
                    <a:pt x="14" y="4"/>
                  </a:lnTo>
                  <a:lnTo>
                    <a:pt x="11" y="1"/>
                  </a:lnTo>
                  <a:lnTo>
                    <a:pt x="9" y="0"/>
                  </a:lnTo>
                  <a:lnTo>
                    <a:pt x="0" y="5"/>
                  </a:lnTo>
                  <a:lnTo>
                    <a:pt x="6" y="11"/>
                  </a:lnTo>
                  <a:lnTo>
                    <a:pt x="12" y="13"/>
                  </a:lnTo>
                  <a:lnTo>
                    <a:pt x="19" y="14"/>
                  </a:lnTo>
                  <a:lnTo>
                    <a:pt x="26" y="16"/>
                  </a:lnTo>
                  <a:lnTo>
                    <a:pt x="26" y="16"/>
                  </a:lnTo>
                  <a:lnTo>
                    <a:pt x="26"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35" name="Freeform 1567"/>
            <p:cNvSpPr>
              <a:spLocks/>
            </p:cNvSpPr>
            <p:nvPr/>
          </p:nvSpPr>
          <p:spPr bwMode="auto">
            <a:xfrm>
              <a:off x="2893" y="3897"/>
              <a:ext cx="14" cy="7"/>
            </a:xfrm>
            <a:custGeom>
              <a:avLst/>
              <a:gdLst>
                <a:gd name="T0" fmla="*/ 35 w 40"/>
                <a:gd name="T1" fmla="*/ 0 h 21"/>
                <a:gd name="T2" fmla="*/ 35 w 40"/>
                <a:gd name="T3" fmla="*/ 0 h 21"/>
                <a:gd name="T4" fmla="*/ 33 w 40"/>
                <a:gd name="T5" fmla="*/ 1 h 21"/>
                <a:gd name="T6" fmla="*/ 29 w 40"/>
                <a:gd name="T7" fmla="*/ 3 h 21"/>
                <a:gd name="T8" fmla="*/ 25 w 40"/>
                <a:gd name="T9" fmla="*/ 4 h 21"/>
                <a:gd name="T10" fmla="*/ 19 w 40"/>
                <a:gd name="T11" fmla="*/ 6 h 21"/>
                <a:gd name="T12" fmla="*/ 13 w 40"/>
                <a:gd name="T13" fmla="*/ 9 h 21"/>
                <a:gd name="T14" fmla="*/ 8 w 40"/>
                <a:gd name="T15" fmla="*/ 10 h 21"/>
                <a:gd name="T16" fmla="*/ 4 w 40"/>
                <a:gd name="T17" fmla="*/ 11 h 21"/>
                <a:gd name="T18" fmla="*/ 0 w 40"/>
                <a:gd name="T19" fmla="*/ 10 h 21"/>
                <a:gd name="T20" fmla="*/ 0 w 40"/>
                <a:gd name="T21" fmla="*/ 21 h 21"/>
                <a:gd name="T22" fmla="*/ 4 w 40"/>
                <a:gd name="T23" fmla="*/ 20 h 21"/>
                <a:gd name="T24" fmla="*/ 10 w 40"/>
                <a:gd name="T25" fmla="*/ 19 h 21"/>
                <a:gd name="T26" fmla="*/ 16 w 40"/>
                <a:gd name="T27" fmla="*/ 18 h 21"/>
                <a:gd name="T28" fmla="*/ 21 w 40"/>
                <a:gd name="T29" fmla="*/ 16 h 21"/>
                <a:gd name="T30" fmla="*/ 27 w 40"/>
                <a:gd name="T31" fmla="*/ 13 h 21"/>
                <a:gd name="T32" fmla="*/ 32 w 40"/>
                <a:gd name="T33" fmla="*/ 12 h 21"/>
                <a:gd name="T34" fmla="*/ 37 w 40"/>
                <a:gd name="T35" fmla="*/ 10 h 21"/>
                <a:gd name="T36" fmla="*/ 40 w 40"/>
                <a:gd name="T37" fmla="*/ 9 h 21"/>
                <a:gd name="T38" fmla="*/ 40 w 40"/>
                <a:gd name="T39" fmla="*/ 9 h 21"/>
                <a:gd name="T40" fmla="*/ 35 w 40"/>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21">
                  <a:moveTo>
                    <a:pt x="35" y="0"/>
                  </a:moveTo>
                  <a:lnTo>
                    <a:pt x="35" y="0"/>
                  </a:lnTo>
                  <a:lnTo>
                    <a:pt x="33" y="1"/>
                  </a:lnTo>
                  <a:lnTo>
                    <a:pt x="29" y="3"/>
                  </a:lnTo>
                  <a:lnTo>
                    <a:pt x="25" y="4"/>
                  </a:lnTo>
                  <a:lnTo>
                    <a:pt x="19" y="6"/>
                  </a:lnTo>
                  <a:lnTo>
                    <a:pt x="13" y="9"/>
                  </a:lnTo>
                  <a:lnTo>
                    <a:pt x="8" y="10"/>
                  </a:lnTo>
                  <a:lnTo>
                    <a:pt x="4" y="11"/>
                  </a:lnTo>
                  <a:lnTo>
                    <a:pt x="0" y="10"/>
                  </a:lnTo>
                  <a:lnTo>
                    <a:pt x="0" y="21"/>
                  </a:lnTo>
                  <a:lnTo>
                    <a:pt x="4" y="20"/>
                  </a:lnTo>
                  <a:lnTo>
                    <a:pt x="10" y="19"/>
                  </a:lnTo>
                  <a:lnTo>
                    <a:pt x="16" y="18"/>
                  </a:lnTo>
                  <a:lnTo>
                    <a:pt x="21" y="16"/>
                  </a:lnTo>
                  <a:lnTo>
                    <a:pt x="27" y="13"/>
                  </a:lnTo>
                  <a:lnTo>
                    <a:pt x="32" y="12"/>
                  </a:lnTo>
                  <a:lnTo>
                    <a:pt x="37" y="10"/>
                  </a:lnTo>
                  <a:lnTo>
                    <a:pt x="40" y="9"/>
                  </a:lnTo>
                  <a:lnTo>
                    <a:pt x="40" y="9"/>
                  </a:lnTo>
                  <a:lnTo>
                    <a:pt x="3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36" name="Freeform 1568"/>
            <p:cNvSpPr>
              <a:spLocks/>
            </p:cNvSpPr>
            <p:nvPr/>
          </p:nvSpPr>
          <p:spPr bwMode="auto">
            <a:xfrm>
              <a:off x="2903" y="3888"/>
              <a:ext cx="5" cy="12"/>
            </a:xfrm>
            <a:custGeom>
              <a:avLst/>
              <a:gdLst>
                <a:gd name="T0" fmla="*/ 7 w 16"/>
                <a:gd name="T1" fmla="*/ 1 h 36"/>
                <a:gd name="T2" fmla="*/ 0 w 16"/>
                <a:gd name="T3" fmla="*/ 6 h 36"/>
                <a:gd name="T4" fmla="*/ 2 w 16"/>
                <a:gd name="T5" fmla="*/ 14 h 36"/>
                <a:gd name="T6" fmla="*/ 5 w 16"/>
                <a:gd name="T7" fmla="*/ 21 h 36"/>
                <a:gd name="T8" fmla="*/ 5 w 16"/>
                <a:gd name="T9" fmla="*/ 28 h 36"/>
                <a:gd name="T10" fmla="*/ 7 w 16"/>
                <a:gd name="T11" fmla="*/ 27 h 36"/>
                <a:gd name="T12" fmla="*/ 12 w 16"/>
                <a:gd name="T13" fmla="*/ 36 h 36"/>
                <a:gd name="T14" fmla="*/ 16 w 16"/>
                <a:gd name="T15" fmla="*/ 28 h 36"/>
                <a:gd name="T16" fmla="*/ 14 w 16"/>
                <a:gd name="T17" fmla="*/ 19 h 36"/>
                <a:gd name="T18" fmla="*/ 12 w 16"/>
                <a:gd name="T19" fmla="*/ 12 h 36"/>
                <a:gd name="T20" fmla="*/ 12 w 16"/>
                <a:gd name="T21" fmla="*/ 6 h 36"/>
                <a:gd name="T22" fmla="*/ 5 w 16"/>
                <a:gd name="T23" fmla="*/ 11 h 36"/>
                <a:gd name="T24" fmla="*/ 12 w 16"/>
                <a:gd name="T25" fmla="*/ 6 h 36"/>
                <a:gd name="T26" fmla="*/ 9 w 16"/>
                <a:gd name="T27" fmla="*/ 3 h 36"/>
                <a:gd name="T28" fmla="*/ 6 w 16"/>
                <a:gd name="T29" fmla="*/ 0 h 36"/>
                <a:gd name="T30" fmla="*/ 2 w 16"/>
                <a:gd name="T31" fmla="*/ 3 h 36"/>
                <a:gd name="T32" fmla="*/ 0 w 16"/>
                <a:gd name="T33" fmla="*/ 6 h 36"/>
                <a:gd name="T34" fmla="*/ 7 w 16"/>
                <a:gd name="T3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36">
                  <a:moveTo>
                    <a:pt x="7" y="1"/>
                  </a:moveTo>
                  <a:lnTo>
                    <a:pt x="0" y="6"/>
                  </a:lnTo>
                  <a:lnTo>
                    <a:pt x="2" y="14"/>
                  </a:lnTo>
                  <a:lnTo>
                    <a:pt x="5" y="21"/>
                  </a:lnTo>
                  <a:lnTo>
                    <a:pt x="5" y="28"/>
                  </a:lnTo>
                  <a:lnTo>
                    <a:pt x="7" y="27"/>
                  </a:lnTo>
                  <a:lnTo>
                    <a:pt x="12" y="36"/>
                  </a:lnTo>
                  <a:lnTo>
                    <a:pt x="16" y="28"/>
                  </a:lnTo>
                  <a:lnTo>
                    <a:pt x="14" y="19"/>
                  </a:lnTo>
                  <a:lnTo>
                    <a:pt x="12" y="12"/>
                  </a:lnTo>
                  <a:lnTo>
                    <a:pt x="12" y="6"/>
                  </a:lnTo>
                  <a:lnTo>
                    <a:pt x="5" y="11"/>
                  </a:lnTo>
                  <a:lnTo>
                    <a:pt x="12" y="6"/>
                  </a:lnTo>
                  <a:lnTo>
                    <a:pt x="9" y="3"/>
                  </a:lnTo>
                  <a:lnTo>
                    <a:pt x="6" y="0"/>
                  </a:lnTo>
                  <a:lnTo>
                    <a:pt x="2" y="3"/>
                  </a:lnTo>
                  <a:lnTo>
                    <a:pt x="0" y="6"/>
                  </a:lnTo>
                  <a:lnTo>
                    <a:pt x="7"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37" name="Freeform 1569"/>
            <p:cNvSpPr>
              <a:spLocks/>
            </p:cNvSpPr>
            <p:nvPr/>
          </p:nvSpPr>
          <p:spPr bwMode="auto">
            <a:xfrm>
              <a:off x="2904" y="3888"/>
              <a:ext cx="12" cy="7"/>
            </a:xfrm>
            <a:custGeom>
              <a:avLst/>
              <a:gdLst>
                <a:gd name="T0" fmla="*/ 32 w 35"/>
                <a:gd name="T1" fmla="*/ 13 h 22"/>
                <a:gd name="T2" fmla="*/ 31 w 35"/>
                <a:gd name="T3" fmla="*/ 13 h 22"/>
                <a:gd name="T4" fmla="*/ 28 w 35"/>
                <a:gd name="T5" fmla="*/ 13 h 22"/>
                <a:gd name="T6" fmla="*/ 21 w 35"/>
                <a:gd name="T7" fmla="*/ 8 h 22"/>
                <a:gd name="T8" fmla="*/ 10 w 35"/>
                <a:gd name="T9" fmla="*/ 4 h 22"/>
                <a:gd name="T10" fmla="*/ 2 w 35"/>
                <a:gd name="T11" fmla="*/ 0 h 22"/>
                <a:gd name="T12" fmla="*/ 0 w 35"/>
                <a:gd name="T13" fmla="*/ 10 h 22"/>
                <a:gd name="T14" fmla="*/ 8 w 35"/>
                <a:gd name="T15" fmla="*/ 13 h 22"/>
                <a:gd name="T16" fmla="*/ 17 w 35"/>
                <a:gd name="T17" fmla="*/ 18 h 22"/>
                <a:gd name="T18" fmla="*/ 26 w 35"/>
                <a:gd name="T19" fmla="*/ 22 h 22"/>
                <a:gd name="T20" fmla="*/ 35 w 35"/>
                <a:gd name="T21" fmla="*/ 22 h 22"/>
                <a:gd name="T22" fmla="*/ 34 w 35"/>
                <a:gd name="T23" fmla="*/ 22 h 22"/>
                <a:gd name="T24" fmla="*/ 32 w 35"/>
                <a:gd name="T25" fmla="*/ 1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22">
                  <a:moveTo>
                    <a:pt x="32" y="13"/>
                  </a:moveTo>
                  <a:lnTo>
                    <a:pt x="31" y="13"/>
                  </a:lnTo>
                  <a:lnTo>
                    <a:pt x="28" y="13"/>
                  </a:lnTo>
                  <a:lnTo>
                    <a:pt x="21" y="8"/>
                  </a:lnTo>
                  <a:lnTo>
                    <a:pt x="10" y="4"/>
                  </a:lnTo>
                  <a:lnTo>
                    <a:pt x="2" y="0"/>
                  </a:lnTo>
                  <a:lnTo>
                    <a:pt x="0" y="10"/>
                  </a:lnTo>
                  <a:lnTo>
                    <a:pt x="8" y="13"/>
                  </a:lnTo>
                  <a:lnTo>
                    <a:pt x="17" y="18"/>
                  </a:lnTo>
                  <a:lnTo>
                    <a:pt x="26" y="22"/>
                  </a:lnTo>
                  <a:lnTo>
                    <a:pt x="35" y="22"/>
                  </a:lnTo>
                  <a:lnTo>
                    <a:pt x="34" y="22"/>
                  </a:lnTo>
                  <a:lnTo>
                    <a:pt x="32"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38" name="Freeform 1570"/>
            <p:cNvSpPr>
              <a:spLocks/>
            </p:cNvSpPr>
            <p:nvPr/>
          </p:nvSpPr>
          <p:spPr bwMode="auto">
            <a:xfrm>
              <a:off x="2915" y="3889"/>
              <a:ext cx="8" cy="6"/>
            </a:xfrm>
            <a:custGeom>
              <a:avLst/>
              <a:gdLst>
                <a:gd name="T0" fmla="*/ 24 w 24"/>
                <a:gd name="T1" fmla="*/ 4 h 20"/>
                <a:gd name="T2" fmla="*/ 16 w 24"/>
                <a:gd name="T3" fmla="*/ 1 h 20"/>
                <a:gd name="T4" fmla="*/ 11 w 24"/>
                <a:gd name="T5" fmla="*/ 5 h 20"/>
                <a:gd name="T6" fmla="*/ 8 w 24"/>
                <a:gd name="T7" fmla="*/ 8 h 20"/>
                <a:gd name="T8" fmla="*/ 3 w 24"/>
                <a:gd name="T9" fmla="*/ 10 h 20"/>
                <a:gd name="T10" fmla="*/ 0 w 24"/>
                <a:gd name="T11" fmla="*/ 11 h 20"/>
                <a:gd name="T12" fmla="*/ 2 w 24"/>
                <a:gd name="T13" fmla="*/ 20 h 20"/>
                <a:gd name="T14" fmla="*/ 5 w 24"/>
                <a:gd name="T15" fmla="*/ 19 h 20"/>
                <a:gd name="T16" fmla="*/ 12 w 24"/>
                <a:gd name="T17" fmla="*/ 17 h 20"/>
                <a:gd name="T18" fmla="*/ 18 w 24"/>
                <a:gd name="T19" fmla="*/ 12 h 20"/>
                <a:gd name="T20" fmla="*/ 23 w 24"/>
                <a:gd name="T21" fmla="*/ 8 h 20"/>
                <a:gd name="T22" fmla="*/ 15 w 24"/>
                <a:gd name="T23" fmla="*/ 4 h 20"/>
                <a:gd name="T24" fmla="*/ 23 w 24"/>
                <a:gd name="T25" fmla="*/ 8 h 20"/>
                <a:gd name="T26" fmla="*/ 24 w 24"/>
                <a:gd name="T27" fmla="*/ 4 h 20"/>
                <a:gd name="T28" fmla="*/ 23 w 24"/>
                <a:gd name="T29" fmla="*/ 1 h 20"/>
                <a:gd name="T30" fmla="*/ 19 w 24"/>
                <a:gd name="T31" fmla="*/ 0 h 20"/>
                <a:gd name="T32" fmla="*/ 16 w 24"/>
                <a:gd name="T33" fmla="*/ 1 h 20"/>
                <a:gd name="T34" fmla="*/ 24 w 24"/>
                <a:gd name="T35"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0">
                  <a:moveTo>
                    <a:pt x="24" y="4"/>
                  </a:moveTo>
                  <a:lnTo>
                    <a:pt x="16" y="1"/>
                  </a:lnTo>
                  <a:lnTo>
                    <a:pt x="11" y="5"/>
                  </a:lnTo>
                  <a:lnTo>
                    <a:pt x="8" y="8"/>
                  </a:lnTo>
                  <a:lnTo>
                    <a:pt x="3" y="10"/>
                  </a:lnTo>
                  <a:lnTo>
                    <a:pt x="0" y="11"/>
                  </a:lnTo>
                  <a:lnTo>
                    <a:pt x="2" y="20"/>
                  </a:lnTo>
                  <a:lnTo>
                    <a:pt x="5" y="19"/>
                  </a:lnTo>
                  <a:lnTo>
                    <a:pt x="12" y="17"/>
                  </a:lnTo>
                  <a:lnTo>
                    <a:pt x="18" y="12"/>
                  </a:lnTo>
                  <a:lnTo>
                    <a:pt x="23" y="8"/>
                  </a:lnTo>
                  <a:lnTo>
                    <a:pt x="15" y="4"/>
                  </a:lnTo>
                  <a:lnTo>
                    <a:pt x="23" y="8"/>
                  </a:lnTo>
                  <a:lnTo>
                    <a:pt x="24" y="4"/>
                  </a:lnTo>
                  <a:lnTo>
                    <a:pt x="23" y="1"/>
                  </a:lnTo>
                  <a:lnTo>
                    <a:pt x="19" y="0"/>
                  </a:lnTo>
                  <a:lnTo>
                    <a:pt x="16" y="1"/>
                  </a:lnTo>
                  <a:lnTo>
                    <a:pt x="24"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39" name="Freeform 1571"/>
            <p:cNvSpPr>
              <a:spLocks/>
            </p:cNvSpPr>
            <p:nvPr/>
          </p:nvSpPr>
          <p:spPr bwMode="auto">
            <a:xfrm>
              <a:off x="2918" y="3890"/>
              <a:ext cx="5" cy="18"/>
            </a:xfrm>
            <a:custGeom>
              <a:avLst/>
              <a:gdLst>
                <a:gd name="T0" fmla="*/ 5 w 16"/>
                <a:gd name="T1" fmla="*/ 41 h 53"/>
                <a:gd name="T2" fmla="*/ 11 w 16"/>
                <a:gd name="T3" fmla="*/ 47 h 53"/>
                <a:gd name="T4" fmla="*/ 11 w 16"/>
                <a:gd name="T5" fmla="*/ 38 h 53"/>
                <a:gd name="T6" fmla="*/ 13 w 16"/>
                <a:gd name="T7" fmla="*/ 24 h 53"/>
                <a:gd name="T8" fmla="*/ 16 w 16"/>
                <a:gd name="T9" fmla="*/ 10 h 53"/>
                <a:gd name="T10" fmla="*/ 16 w 16"/>
                <a:gd name="T11" fmla="*/ 0 h 53"/>
                <a:gd name="T12" fmla="*/ 7 w 16"/>
                <a:gd name="T13" fmla="*/ 0 h 53"/>
                <a:gd name="T14" fmla="*/ 7 w 16"/>
                <a:gd name="T15" fmla="*/ 10 h 53"/>
                <a:gd name="T16" fmla="*/ 4 w 16"/>
                <a:gd name="T17" fmla="*/ 24 h 53"/>
                <a:gd name="T18" fmla="*/ 2 w 16"/>
                <a:gd name="T19" fmla="*/ 38 h 53"/>
                <a:gd name="T20" fmla="*/ 0 w 16"/>
                <a:gd name="T21" fmla="*/ 47 h 53"/>
                <a:gd name="T22" fmla="*/ 5 w 16"/>
                <a:gd name="T23" fmla="*/ 53 h 53"/>
                <a:gd name="T24" fmla="*/ 0 w 16"/>
                <a:gd name="T25" fmla="*/ 47 h 53"/>
                <a:gd name="T26" fmla="*/ 2 w 16"/>
                <a:gd name="T27" fmla="*/ 51 h 53"/>
                <a:gd name="T28" fmla="*/ 5 w 16"/>
                <a:gd name="T29" fmla="*/ 52 h 53"/>
                <a:gd name="T30" fmla="*/ 9 w 16"/>
                <a:gd name="T31" fmla="*/ 51 h 53"/>
                <a:gd name="T32" fmla="*/ 11 w 16"/>
                <a:gd name="T33" fmla="*/ 47 h 53"/>
                <a:gd name="T34" fmla="*/ 5 w 16"/>
                <a:gd name="T35" fmla="*/ 4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53">
                  <a:moveTo>
                    <a:pt x="5" y="41"/>
                  </a:moveTo>
                  <a:lnTo>
                    <a:pt x="11" y="47"/>
                  </a:lnTo>
                  <a:lnTo>
                    <a:pt x="11" y="38"/>
                  </a:lnTo>
                  <a:lnTo>
                    <a:pt x="13" y="24"/>
                  </a:lnTo>
                  <a:lnTo>
                    <a:pt x="16" y="10"/>
                  </a:lnTo>
                  <a:lnTo>
                    <a:pt x="16" y="0"/>
                  </a:lnTo>
                  <a:lnTo>
                    <a:pt x="7" y="0"/>
                  </a:lnTo>
                  <a:lnTo>
                    <a:pt x="7" y="10"/>
                  </a:lnTo>
                  <a:lnTo>
                    <a:pt x="4" y="24"/>
                  </a:lnTo>
                  <a:lnTo>
                    <a:pt x="2" y="38"/>
                  </a:lnTo>
                  <a:lnTo>
                    <a:pt x="0" y="47"/>
                  </a:lnTo>
                  <a:lnTo>
                    <a:pt x="5" y="53"/>
                  </a:lnTo>
                  <a:lnTo>
                    <a:pt x="0" y="47"/>
                  </a:lnTo>
                  <a:lnTo>
                    <a:pt x="2" y="51"/>
                  </a:lnTo>
                  <a:lnTo>
                    <a:pt x="5" y="52"/>
                  </a:lnTo>
                  <a:lnTo>
                    <a:pt x="9" y="51"/>
                  </a:lnTo>
                  <a:lnTo>
                    <a:pt x="11" y="47"/>
                  </a:lnTo>
                  <a:lnTo>
                    <a:pt x="5" y="4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40" name="Freeform 1572"/>
            <p:cNvSpPr>
              <a:spLocks/>
            </p:cNvSpPr>
            <p:nvPr/>
          </p:nvSpPr>
          <p:spPr bwMode="auto">
            <a:xfrm>
              <a:off x="2919" y="3904"/>
              <a:ext cx="10" cy="4"/>
            </a:xfrm>
            <a:custGeom>
              <a:avLst/>
              <a:gdLst>
                <a:gd name="T0" fmla="*/ 19 w 30"/>
                <a:gd name="T1" fmla="*/ 6 h 12"/>
                <a:gd name="T2" fmla="*/ 25 w 30"/>
                <a:gd name="T3" fmla="*/ 0 h 12"/>
                <a:gd name="T4" fmla="*/ 0 w 30"/>
                <a:gd name="T5" fmla="*/ 0 h 12"/>
                <a:gd name="T6" fmla="*/ 0 w 30"/>
                <a:gd name="T7" fmla="*/ 12 h 12"/>
                <a:gd name="T8" fmla="*/ 25 w 30"/>
                <a:gd name="T9" fmla="*/ 12 h 12"/>
                <a:gd name="T10" fmla="*/ 30 w 30"/>
                <a:gd name="T11" fmla="*/ 6 h 12"/>
                <a:gd name="T12" fmla="*/ 25 w 30"/>
                <a:gd name="T13" fmla="*/ 12 h 12"/>
                <a:gd name="T14" fmla="*/ 28 w 30"/>
                <a:gd name="T15" fmla="*/ 10 h 12"/>
                <a:gd name="T16" fmla="*/ 30 w 30"/>
                <a:gd name="T17" fmla="*/ 6 h 12"/>
                <a:gd name="T18" fmla="*/ 28 w 30"/>
                <a:gd name="T19" fmla="*/ 3 h 12"/>
                <a:gd name="T20" fmla="*/ 25 w 30"/>
                <a:gd name="T21" fmla="*/ 0 h 12"/>
                <a:gd name="T22" fmla="*/ 19 w 30"/>
                <a:gd name="T2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2">
                  <a:moveTo>
                    <a:pt x="19" y="6"/>
                  </a:moveTo>
                  <a:lnTo>
                    <a:pt x="25" y="0"/>
                  </a:lnTo>
                  <a:lnTo>
                    <a:pt x="0" y="0"/>
                  </a:lnTo>
                  <a:lnTo>
                    <a:pt x="0" y="12"/>
                  </a:lnTo>
                  <a:lnTo>
                    <a:pt x="25" y="12"/>
                  </a:lnTo>
                  <a:lnTo>
                    <a:pt x="30" y="6"/>
                  </a:lnTo>
                  <a:lnTo>
                    <a:pt x="25" y="12"/>
                  </a:lnTo>
                  <a:lnTo>
                    <a:pt x="28" y="10"/>
                  </a:lnTo>
                  <a:lnTo>
                    <a:pt x="30" y="6"/>
                  </a:lnTo>
                  <a:lnTo>
                    <a:pt x="28" y="3"/>
                  </a:lnTo>
                  <a:lnTo>
                    <a:pt x="25" y="0"/>
                  </a:lnTo>
                  <a:lnTo>
                    <a:pt x="1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41" name="Freeform 1573"/>
            <p:cNvSpPr>
              <a:spLocks/>
            </p:cNvSpPr>
            <p:nvPr/>
          </p:nvSpPr>
          <p:spPr bwMode="auto">
            <a:xfrm>
              <a:off x="2926" y="3890"/>
              <a:ext cx="3" cy="16"/>
            </a:xfrm>
            <a:custGeom>
              <a:avLst/>
              <a:gdLst>
                <a:gd name="T0" fmla="*/ 8 w 11"/>
                <a:gd name="T1" fmla="*/ 1 h 47"/>
                <a:gd name="T2" fmla="*/ 0 w 11"/>
                <a:gd name="T3" fmla="*/ 6 h 47"/>
                <a:gd name="T4" fmla="*/ 0 w 11"/>
                <a:gd name="T5" fmla="*/ 47 h 47"/>
                <a:gd name="T6" fmla="*/ 11 w 11"/>
                <a:gd name="T7" fmla="*/ 47 h 47"/>
                <a:gd name="T8" fmla="*/ 11 w 11"/>
                <a:gd name="T9" fmla="*/ 6 h 47"/>
                <a:gd name="T10" fmla="*/ 3 w 11"/>
                <a:gd name="T11" fmla="*/ 10 h 47"/>
                <a:gd name="T12" fmla="*/ 11 w 11"/>
                <a:gd name="T13" fmla="*/ 6 h 47"/>
                <a:gd name="T14" fmla="*/ 9 w 11"/>
                <a:gd name="T15" fmla="*/ 2 h 47"/>
                <a:gd name="T16" fmla="*/ 6 w 11"/>
                <a:gd name="T17" fmla="*/ 0 h 47"/>
                <a:gd name="T18" fmla="*/ 2 w 11"/>
                <a:gd name="T19" fmla="*/ 2 h 47"/>
                <a:gd name="T20" fmla="*/ 0 w 11"/>
                <a:gd name="T21" fmla="*/ 6 h 47"/>
                <a:gd name="T22" fmla="*/ 8 w 11"/>
                <a:gd name="T23" fmla="*/ 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47">
                  <a:moveTo>
                    <a:pt x="8" y="1"/>
                  </a:moveTo>
                  <a:lnTo>
                    <a:pt x="0" y="6"/>
                  </a:lnTo>
                  <a:lnTo>
                    <a:pt x="0" y="47"/>
                  </a:lnTo>
                  <a:lnTo>
                    <a:pt x="11" y="47"/>
                  </a:lnTo>
                  <a:lnTo>
                    <a:pt x="11" y="6"/>
                  </a:lnTo>
                  <a:lnTo>
                    <a:pt x="3" y="10"/>
                  </a:lnTo>
                  <a:lnTo>
                    <a:pt x="11" y="6"/>
                  </a:lnTo>
                  <a:lnTo>
                    <a:pt x="9" y="2"/>
                  </a:lnTo>
                  <a:lnTo>
                    <a:pt x="6" y="0"/>
                  </a:lnTo>
                  <a:lnTo>
                    <a:pt x="2" y="2"/>
                  </a:lnTo>
                  <a:lnTo>
                    <a:pt x="0" y="6"/>
                  </a:lnTo>
                  <a:lnTo>
                    <a:pt x="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42" name="Freeform 1574"/>
            <p:cNvSpPr>
              <a:spLocks/>
            </p:cNvSpPr>
            <p:nvPr/>
          </p:nvSpPr>
          <p:spPr bwMode="auto">
            <a:xfrm>
              <a:off x="2927" y="3890"/>
              <a:ext cx="12" cy="9"/>
            </a:xfrm>
            <a:custGeom>
              <a:avLst/>
              <a:gdLst>
                <a:gd name="T0" fmla="*/ 36 w 36"/>
                <a:gd name="T1" fmla="*/ 15 h 27"/>
                <a:gd name="T2" fmla="*/ 36 w 36"/>
                <a:gd name="T3" fmla="*/ 15 h 27"/>
                <a:gd name="T4" fmla="*/ 29 w 36"/>
                <a:gd name="T5" fmla="*/ 15 h 27"/>
                <a:gd name="T6" fmla="*/ 22 w 36"/>
                <a:gd name="T7" fmla="*/ 11 h 27"/>
                <a:gd name="T8" fmla="*/ 13 w 36"/>
                <a:gd name="T9" fmla="*/ 5 h 27"/>
                <a:gd name="T10" fmla="*/ 5 w 36"/>
                <a:gd name="T11" fmla="*/ 0 h 27"/>
                <a:gd name="T12" fmla="*/ 0 w 36"/>
                <a:gd name="T13" fmla="*/ 9 h 27"/>
                <a:gd name="T14" fmla="*/ 8 w 36"/>
                <a:gd name="T15" fmla="*/ 14 h 27"/>
                <a:gd name="T16" fmla="*/ 17 w 36"/>
                <a:gd name="T17" fmla="*/ 20 h 27"/>
                <a:gd name="T18" fmla="*/ 27 w 36"/>
                <a:gd name="T19" fmla="*/ 24 h 27"/>
                <a:gd name="T20" fmla="*/ 36 w 36"/>
                <a:gd name="T21" fmla="*/ 27 h 27"/>
                <a:gd name="T22" fmla="*/ 36 w 36"/>
                <a:gd name="T23" fmla="*/ 27 h 27"/>
                <a:gd name="T24" fmla="*/ 36 w 36"/>
                <a:gd name="T2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27">
                  <a:moveTo>
                    <a:pt x="36" y="15"/>
                  </a:moveTo>
                  <a:lnTo>
                    <a:pt x="36" y="15"/>
                  </a:lnTo>
                  <a:lnTo>
                    <a:pt x="29" y="15"/>
                  </a:lnTo>
                  <a:lnTo>
                    <a:pt x="22" y="11"/>
                  </a:lnTo>
                  <a:lnTo>
                    <a:pt x="13" y="5"/>
                  </a:lnTo>
                  <a:lnTo>
                    <a:pt x="5" y="0"/>
                  </a:lnTo>
                  <a:lnTo>
                    <a:pt x="0" y="9"/>
                  </a:lnTo>
                  <a:lnTo>
                    <a:pt x="8" y="14"/>
                  </a:lnTo>
                  <a:lnTo>
                    <a:pt x="17" y="20"/>
                  </a:lnTo>
                  <a:lnTo>
                    <a:pt x="27" y="24"/>
                  </a:lnTo>
                  <a:lnTo>
                    <a:pt x="36" y="27"/>
                  </a:lnTo>
                  <a:lnTo>
                    <a:pt x="36" y="27"/>
                  </a:lnTo>
                  <a:lnTo>
                    <a:pt x="36"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43" name="Freeform 1575"/>
            <p:cNvSpPr>
              <a:spLocks/>
            </p:cNvSpPr>
            <p:nvPr/>
          </p:nvSpPr>
          <p:spPr bwMode="auto">
            <a:xfrm>
              <a:off x="2939" y="3886"/>
              <a:ext cx="13" cy="13"/>
            </a:xfrm>
            <a:custGeom>
              <a:avLst/>
              <a:gdLst>
                <a:gd name="T0" fmla="*/ 36 w 39"/>
                <a:gd name="T1" fmla="*/ 2 h 39"/>
                <a:gd name="T2" fmla="*/ 27 w 39"/>
                <a:gd name="T3" fmla="*/ 5 h 39"/>
                <a:gd name="T4" fmla="*/ 25 w 39"/>
                <a:gd name="T5" fmla="*/ 11 h 39"/>
                <a:gd name="T6" fmla="*/ 17 w 39"/>
                <a:gd name="T7" fmla="*/ 19 h 39"/>
                <a:gd name="T8" fmla="*/ 7 w 39"/>
                <a:gd name="T9" fmla="*/ 25 h 39"/>
                <a:gd name="T10" fmla="*/ 0 w 39"/>
                <a:gd name="T11" fmla="*/ 27 h 39"/>
                <a:gd name="T12" fmla="*/ 0 w 39"/>
                <a:gd name="T13" fmla="*/ 39 h 39"/>
                <a:gd name="T14" fmla="*/ 11 w 39"/>
                <a:gd name="T15" fmla="*/ 34 h 39"/>
                <a:gd name="T16" fmla="*/ 24 w 39"/>
                <a:gd name="T17" fmla="*/ 26 h 39"/>
                <a:gd name="T18" fmla="*/ 34 w 39"/>
                <a:gd name="T19" fmla="*/ 16 h 39"/>
                <a:gd name="T20" fmla="*/ 39 w 39"/>
                <a:gd name="T21" fmla="*/ 5 h 39"/>
                <a:gd name="T22" fmla="*/ 29 w 39"/>
                <a:gd name="T23" fmla="*/ 9 h 39"/>
                <a:gd name="T24" fmla="*/ 39 w 39"/>
                <a:gd name="T25" fmla="*/ 5 h 39"/>
                <a:gd name="T26" fmla="*/ 36 w 39"/>
                <a:gd name="T27" fmla="*/ 2 h 39"/>
                <a:gd name="T28" fmla="*/ 33 w 39"/>
                <a:gd name="T29" fmla="*/ 0 h 39"/>
                <a:gd name="T30" fmla="*/ 29 w 39"/>
                <a:gd name="T31" fmla="*/ 2 h 39"/>
                <a:gd name="T32" fmla="*/ 27 w 39"/>
                <a:gd name="T33" fmla="*/ 5 h 39"/>
                <a:gd name="T34" fmla="*/ 36 w 39"/>
                <a:gd name="T35"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39">
                  <a:moveTo>
                    <a:pt x="36" y="2"/>
                  </a:moveTo>
                  <a:lnTo>
                    <a:pt x="27" y="5"/>
                  </a:lnTo>
                  <a:lnTo>
                    <a:pt x="25" y="11"/>
                  </a:lnTo>
                  <a:lnTo>
                    <a:pt x="17" y="19"/>
                  </a:lnTo>
                  <a:lnTo>
                    <a:pt x="7" y="25"/>
                  </a:lnTo>
                  <a:lnTo>
                    <a:pt x="0" y="27"/>
                  </a:lnTo>
                  <a:lnTo>
                    <a:pt x="0" y="39"/>
                  </a:lnTo>
                  <a:lnTo>
                    <a:pt x="11" y="34"/>
                  </a:lnTo>
                  <a:lnTo>
                    <a:pt x="24" y="26"/>
                  </a:lnTo>
                  <a:lnTo>
                    <a:pt x="34" y="16"/>
                  </a:lnTo>
                  <a:lnTo>
                    <a:pt x="39" y="5"/>
                  </a:lnTo>
                  <a:lnTo>
                    <a:pt x="29" y="9"/>
                  </a:lnTo>
                  <a:lnTo>
                    <a:pt x="39" y="5"/>
                  </a:lnTo>
                  <a:lnTo>
                    <a:pt x="36" y="2"/>
                  </a:lnTo>
                  <a:lnTo>
                    <a:pt x="33" y="0"/>
                  </a:lnTo>
                  <a:lnTo>
                    <a:pt x="29" y="2"/>
                  </a:lnTo>
                  <a:lnTo>
                    <a:pt x="27" y="5"/>
                  </a:lnTo>
                  <a:lnTo>
                    <a:pt x="36"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44" name="Freeform 1576"/>
            <p:cNvSpPr>
              <a:spLocks/>
            </p:cNvSpPr>
            <p:nvPr/>
          </p:nvSpPr>
          <p:spPr bwMode="auto">
            <a:xfrm>
              <a:off x="2948" y="3887"/>
              <a:ext cx="8" cy="7"/>
            </a:xfrm>
            <a:custGeom>
              <a:avLst/>
              <a:gdLst>
                <a:gd name="T0" fmla="*/ 22 w 22"/>
                <a:gd name="T1" fmla="*/ 10 h 22"/>
                <a:gd name="T2" fmla="*/ 22 w 22"/>
                <a:gd name="T3" fmla="*/ 10 h 22"/>
                <a:gd name="T4" fmla="*/ 19 w 22"/>
                <a:gd name="T5" fmla="*/ 10 h 22"/>
                <a:gd name="T6" fmla="*/ 16 w 22"/>
                <a:gd name="T7" fmla="*/ 8 h 22"/>
                <a:gd name="T8" fmla="*/ 13 w 22"/>
                <a:gd name="T9" fmla="*/ 6 h 22"/>
                <a:gd name="T10" fmla="*/ 7 w 22"/>
                <a:gd name="T11" fmla="*/ 0 h 22"/>
                <a:gd name="T12" fmla="*/ 0 w 22"/>
                <a:gd name="T13" fmla="*/ 7 h 22"/>
                <a:gd name="T14" fmla="*/ 6 w 22"/>
                <a:gd name="T15" fmla="*/ 13 h 22"/>
                <a:gd name="T16" fmla="*/ 12 w 22"/>
                <a:gd name="T17" fmla="*/ 17 h 22"/>
                <a:gd name="T18" fmla="*/ 16 w 22"/>
                <a:gd name="T19" fmla="*/ 19 h 22"/>
                <a:gd name="T20" fmla="*/ 22 w 22"/>
                <a:gd name="T21" fmla="*/ 22 h 22"/>
                <a:gd name="T22" fmla="*/ 22 w 22"/>
                <a:gd name="T23" fmla="*/ 22 h 22"/>
                <a:gd name="T24" fmla="*/ 22 w 22"/>
                <a:gd name="T25"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22">
                  <a:moveTo>
                    <a:pt x="22" y="10"/>
                  </a:moveTo>
                  <a:lnTo>
                    <a:pt x="22" y="10"/>
                  </a:lnTo>
                  <a:lnTo>
                    <a:pt x="19" y="10"/>
                  </a:lnTo>
                  <a:lnTo>
                    <a:pt x="16" y="8"/>
                  </a:lnTo>
                  <a:lnTo>
                    <a:pt x="13" y="6"/>
                  </a:lnTo>
                  <a:lnTo>
                    <a:pt x="7" y="0"/>
                  </a:lnTo>
                  <a:lnTo>
                    <a:pt x="0" y="7"/>
                  </a:lnTo>
                  <a:lnTo>
                    <a:pt x="6" y="13"/>
                  </a:lnTo>
                  <a:lnTo>
                    <a:pt x="12" y="17"/>
                  </a:lnTo>
                  <a:lnTo>
                    <a:pt x="16" y="19"/>
                  </a:lnTo>
                  <a:lnTo>
                    <a:pt x="22" y="22"/>
                  </a:lnTo>
                  <a:lnTo>
                    <a:pt x="22" y="22"/>
                  </a:lnTo>
                  <a:lnTo>
                    <a:pt x="22"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45" name="Freeform 1577"/>
            <p:cNvSpPr>
              <a:spLocks/>
            </p:cNvSpPr>
            <p:nvPr/>
          </p:nvSpPr>
          <p:spPr bwMode="auto">
            <a:xfrm>
              <a:off x="2956" y="3884"/>
              <a:ext cx="13" cy="10"/>
            </a:xfrm>
            <a:custGeom>
              <a:avLst/>
              <a:gdLst>
                <a:gd name="T0" fmla="*/ 41 w 41"/>
                <a:gd name="T1" fmla="*/ 3 h 31"/>
                <a:gd name="T2" fmla="*/ 32 w 41"/>
                <a:gd name="T3" fmla="*/ 3 h 31"/>
                <a:gd name="T4" fmla="*/ 29 w 41"/>
                <a:gd name="T5" fmla="*/ 9 h 31"/>
                <a:gd name="T6" fmla="*/ 25 w 41"/>
                <a:gd name="T7" fmla="*/ 14 h 31"/>
                <a:gd name="T8" fmla="*/ 22 w 41"/>
                <a:gd name="T9" fmla="*/ 16 h 31"/>
                <a:gd name="T10" fmla="*/ 17 w 41"/>
                <a:gd name="T11" fmla="*/ 18 h 31"/>
                <a:gd name="T12" fmla="*/ 13 w 41"/>
                <a:gd name="T13" fmla="*/ 19 h 31"/>
                <a:gd name="T14" fmla="*/ 7 w 41"/>
                <a:gd name="T15" fmla="*/ 20 h 31"/>
                <a:gd name="T16" fmla="*/ 4 w 41"/>
                <a:gd name="T17" fmla="*/ 19 h 31"/>
                <a:gd name="T18" fmla="*/ 0 w 41"/>
                <a:gd name="T19" fmla="*/ 19 h 31"/>
                <a:gd name="T20" fmla="*/ 0 w 41"/>
                <a:gd name="T21" fmla="*/ 31 h 31"/>
                <a:gd name="T22" fmla="*/ 4 w 41"/>
                <a:gd name="T23" fmla="*/ 31 h 31"/>
                <a:gd name="T24" fmla="*/ 7 w 41"/>
                <a:gd name="T25" fmla="*/ 30 h 31"/>
                <a:gd name="T26" fmla="*/ 13 w 41"/>
                <a:gd name="T27" fmla="*/ 28 h 31"/>
                <a:gd name="T28" fmla="*/ 20 w 41"/>
                <a:gd name="T29" fmla="*/ 27 h 31"/>
                <a:gd name="T30" fmla="*/ 27 w 41"/>
                <a:gd name="T31" fmla="*/ 25 h 31"/>
                <a:gd name="T32" fmla="*/ 32 w 41"/>
                <a:gd name="T33" fmla="*/ 20 h 31"/>
                <a:gd name="T34" fmla="*/ 38 w 41"/>
                <a:gd name="T35" fmla="*/ 14 h 31"/>
                <a:gd name="T36" fmla="*/ 41 w 41"/>
                <a:gd name="T37" fmla="*/ 6 h 31"/>
                <a:gd name="T38" fmla="*/ 32 w 41"/>
                <a:gd name="T39" fmla="*/ 6 h 31"/>
                <a:gd name="T40" fmla="*/ 41 w 41"/>
                <a:gd name="T41" fmla="*/ 6 h 31"/>
                <a:gd name="T42" fmla="*/ 40 w 41"/>
                <a:gd name="T43" fmla="*/ 2 h 31"/>
                <a:gd name="T44" fmla="*/ 38 w 41"/>
                <a:gd name="T45" fmla="*/ 0 h 31"/>
                <a:gd name="T46" fmla="*/ 35 w 41"/>
                <a:gd name="T47" fmla="*/ 0 h 31"/>
                <a:gd name="T48" fmla="*/ 32 w 41"/>
                <a:gd name="T49" fmla="*/ 3 h 31"/>
                <a:gd name="T50" fmla="*/ 41 w 41"/>
                <a:gd name="T51"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31">
                  <a:moveTo>
                    <a:pt x="41" y="3"/>
                  </a:moveTo>
                  <a:lnTo>
                    <a:pt x="32" y="3"/>
                  </a:lnTo>
                  <a:lnTo>
                    <a:pt x="29" y="9"/>
                  </a:lnTo>
                  <a:lnTo>
                    <a:pt x="25" y="14"/>
                  </a:lnTo>
                  <a:lnTo>
                    <a:pt x="22" y="16"/>
                  </a:lnTo>
                  <a:lnTo>
                    <a:pt x="17" y="18"/>
                  </a:lnTo>
                  <a:lnTo>
                    <a:pt x="13" y="19"/>
                  </a:lnTo>
                  <a:lnTo>
                    <a:pt x="7" y="20"/>
                  </a:lnTo>
                  <a:lnTo>
                    <a:pt x="4" y="19"/>
                  </a:lnTo>
                  <a:lnTo>
                    <a:pt x="0" y="19"/>
                  </a:lnTo>
                  <a:lnTo>
                    <a:pt x="0" y="31"/>
                  </a:lnTo>
                  <a:lnTo>
                    <a:pt x="4" y="31"/>
                  </a:lnTo>
                  <a:lnTo>
                    <a:pt x="7" y="30"/>
                  </a:lnTo>
                  <a:lnTo>
                    <a:pt x="13" y="28"/>
                  </a:lnTo>
                  <a:lnTo>
                    <a:pt x="20" y="27"/>
                  </a:lnTo>
                  <a:lnTo>
                    <a:pt x="27" y="25"/>
                  </a:lnTo>
                  <a:lnTo>
                    <a:pt x="32" y="20"/>
                  </a:lnTo>
                  <a:lnTo>
                    <a:pt x="38" y="14"/>
                  </a:lnTo>
                  <a:lnTo>
                    <a:pt x="41" y="6"/>
                  </a:lnTo>
                  <a:lnTo>
                    <a:pt x="32" y="6"/>
                  </a:lnTo>
                  <a:lnTo>
                    <a:pt x="41" y="6"/>
                  </a:lnTo>
                  <a:lnTo>
                    <a:pt x="40" y="2"/>
                  </a:lnTo>
                  <a:lnTo>
                    <a:pt x="38" y="0"/>
                  </a:lnTo>
                  <a:lnTo>
                    <a:pt x="35" y="0"/>
                  </a:lnTo>
                  <a:lnTo>
                    <a:pt x="32" y="3"/>
                  </a:lnTo>
                  <a:lnTo>
                    <a:pt x="41"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46" name="Freeform 1578"/>
            <p:cNvSpPr>
              <a:spLocks/>
            </p:cNvSpPr>
            <p:nvPr/>
          </p:nvSpPr>
          <p:spPr bwMode="auto">
            <a:xfrm>
              <a:off x="2966" y="3885"/>
              <a:ext cx="6" cy="21"/>
            </a:xfrm>
            <a:custGeom>
              <a:avLst/>
              <a:gdLst>
                <a:gd name="T0" fmla="*/ 12 w 17"/>
                <a:gd name="T1" fmla="*/ 53 h 64"/>
                <a:gd name="T2" fmla="*/ 17 w 17"/>
                <a:gd name="T3" fmla="*/ 59 h 64"/>
                <a:gd name="T4" fmla="*/ 15 w 17"/>
                <a:gd name="T5" fmla="*/ 46 h 64"/>
                <a:gd name="T6" fmla="*/ 14 w 17"/>
                <a:gd name="T7" fmla="*/ 29 h 64"/>
                <a:gd name="T8" fmla="*/ 12 w 17"/>
                <a:gd name="T9" fmla="*/ 12 h 64"/>
                <a:gd name="T10" fmla="*/ 9 w 17"/>
                <a:gd name="T11" fmla="*/ 0 h 64"/>
                <a:gd name="T12" fmla="*/ 0 w 17"/>
                <a:gd name="T13" fmla="*/ 3 h 64"/>
                <a:gd name="T14" fmla="*/ 3 w 17"/>
                <a:gd name="T15" fmla="*/ 12 h 64"/>
                <a:gd name="T16" fmla="*/ 5 w 17"/>
                <a:gd name="T17" fmla="*/ 29 h 64"/>
                <a:gd name="T18" fmla="*/ 6 w 17"/>
                <a:gd name="T19" fmla="*/ 46 h 64"/>
                <a:gd name="T20" fmla="*/ 6 w 17"/>
                <a:gd name="T21" fmla="*/ 59 h 64"/>
                <a:gd name="T22" fmla="*/ 12 w 17"/>
                <a:gd name="T23" fmla="*/ 64 h 64"/>
                <a:gd name="T24" fmla="*/ 6 w 17"/>
                <a:gd name="T25" fmla="*/ 59 h 64"/>
                <a:gd name="T26" fmla="*/ 8 w 17"/>
                <a:gd name="T27" fmla="*/ 62 h 64"/>
                <a:gd name="T28" fmla="*/ 12 w 17"/>
                <a:gd name="T29" fmla="*/ 63 h 64"/>
                <a:gd name="T30" fmla="*/ 15 w 17"/>
                <a:gd name="T31" fmla="*/ 62 h 64"/>
                <a:gd name="T32" fmla="*/ 17 w 17"/>
                <a:gd name="T33" fmla="*/ 59 h 64"/>
                <a:gd name="T34" fmla="*/ 12 w 17"/>
                <a:gd name="T35" fmla="*/ 5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64">
                  <a:moveTo>
                    <a:pt x="12" y="53"/>
                  </a:moveTo>
                  <a:lnTo>
                    <a:pt x="17" y="59"/>
                  </a:lnTo>
                  <a:lnTo>
                    <a:pt x="15" y="46"/>
                  </a:lnTo>
                  <a:lnTo>
                    <a:pt x="14" y="29"/>
                  </a:lnTo>
                  <a:lnTo>
                    <a:pt x="12" y="12"/>
                  </a:lnTo>
                  <a:lnTo>
                    <a:pt x="9" y="0"/>
                  </a:lnTo>
                  <a:lnTo>
                    <a:pt x="0" y="3"/>
                  </a:lnTo>
                  <a:lnTo>
                    <a:pt x="3" y="12"/>
                  </a:lnTo>
                  <a:lnTo>
                    <a:pt x="5" y="29"/>
                  </a:lnTo>
                  <a:lnTo>
                    <a:pt x="6" y="46"/>
                  </a:lnTo>
                  <a:lnTo>
                    <a:pt x="6" y="59"/>
                  </a:lnTo>
                  <a:lnTo>
                    <a:pt x="12" y="64"/>
                  </a:lnTo>
                  <a:lnTo>
                    <a:pt x="6" y="59"/>
                  </a:lnTo>
                  <a:lnTo>
                    <a:pt x="8" y="62"/>
                  </a:lnTo>
                  <a:lnTo>
                    <a:pt x="12" y="63"/>
                  </a:lnTo>
                  <a:lnTo>
                    <a:pt x="15" y="62"/>
                  </a:lnTo>
                  <a:lnTo>
                    <a:pt x="17" y="59"/>
                  </a:lnTo>
                  <a:lnTo>
                    <a:pt x="12" y="5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47" name="Freeform 1579"/>
            <p:cNvSpPr>
              <a:spLocks/>
            </p:cNvSpPr>
            <p:nvPr/>
          </p:nvSpPr>
          <p:spPr bwMode="auto">
            <a:xfrm>
              <a:off x="2970" y="3903"/>
              <a:ext cx="8" cy="3"/>
            </a:xfrm>
            <a:custGeom>
              <a:avLst/>
              <a:gdLst>
                <a:gd name="T0" fmla="*/ 12 w 23"/>
                <a:gd name="T1" fmla="*/ 6 h 11"/>
                <a:gd name="T2" fmla="*/ 17 w 23"/>
                <a:gd name="T3" fmla="*/ 0 h 11"/>
                <a:gd name="T4" fmla="*/ 0 w 23"/>
                <a:gd name="T5" fmla="*/ 0 h 11"/>
                <a:gd name="T6" fmla="*/ 0 w 23"/>
                <a:gd name="T7" fmla="*/ 11 h 11"/>
                <a:gd name="T8" fmla="*/ 17 w 23"/>
                <a:gd name="T9" fmla="*/ 11 h 11"/>
                <a:gd name="T10" fmla="*/ 21 w 23"/>
                <a:gd name="T11" fmla="*/ 6 h 11"/>
                <a:gd name="T12" fmla="*/ 17 w 23"/>
                <a:gd name="T13" fmla="*/ 11 h 11"/>
                <a:gd name="T14" fmla="*/ 20 w 23"/>
                <a:gd name="T15" fmla="*/ 9 h 11"/>
                <a:gd name="T16" fmla="*/ 23 w 23"/>
                <a:gd name="T17" fmla="*/ 6 h 11"/>
                <a:gd name="T18" fmla="*/ 20 w 23"/>
                <a:gd name="T19" fmla="*/ 2 h 11"/>
                <a:gd name="T20" fmla="*/ 17 w 23"/>
                <a:gd name="T21" fmla="*/ 0 h 11"/>
                <a:gd name="T22" fmla="*/ 12 w 23"/>
                <a:gd name="T23"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11">
                  <a:moveTo>
                    <a:pt x="12" y="6"/>
                  </a:moveTo>
                  <a:lnTo>
                    <a:pt x="17" y="0"/>
                  </a:lnTo>
                  <a:lnTo>
                    <a:pt x="0" y="0"/>
                  </a:lnTo>
                  <a:lnTo>
                    <a:pt x="0" y="11"/>
                  </a:lnTo>
                  <a:lnTo>
                    <a:pt x="17" y="11"/>
                  </a:lnTo>
                  <a:lnTo>
                    <a:pt x="21" y="6"/>
                  </a:lnTo>
                  <a:lnTo>
                    <a:pt x="17" y="11"/>
                  </a:lnTo>
                  <a:lnTo>
                    <a:pt x="20" y="9"/>
                  </a:lnTo>
                  <a:lnTo>
                    <a:pt x="23" y="6"/>
                  </a:lnTo>
                  <a:lnTo>
                    <a:pt x="20" y="2"/>
                  </a:lnTo>
                  <a:lnTo>
                    <a:pt x="17" y="0"/>
                  </a:lnTo>
                  <a:lnTo>
                    <a:pt x="12"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48" name="Freeform 1580"/>
            <p:cNvSpPr>
              <a:spLocks/>
            </p:cNvSpPr>
            <p:nvPr/>
          </p:nvSpPr>
          <p:spPr bwMode="auto">
            <a:xfrm>
              <a:off x="2974" y="3884"/>
              <a:ext cx="5" cy="21"/>
            </a:xfrm>
            <a:custGeom>
              <a:avLst/>
              <a:gdLst>
                <a:gd name="T0" fmla="*/ 13 w 14"/>
                <a:gd name="T1" fmla="*/ 1 h 62"/>
                <a:gd name="T2" fmla="*/ 5 w 14"/>
                <a:gd name="T3" fmla="*/ 4 h 62"/>
                <a:gd name="T4" fmla="*/ 0 w 14"/>
                <a:gd name="T5" fmla="*/ 62 h 62"/>
                <a:gd name="T6" fmla="*/ 9 w 14"/>
                <a:gd name="T7" fmla="*/ 62 h 62"/>
                <a:gd name="T8" fmla="*/ 14 w 14"/>
                <a:gd name="T9" fmla="*/ 4 h 62"/>
                <a:gd name="T10" fmla="*/ 6 w 14"/>
                <a:gd name="T11" fmla="*/ 8 h 62"/>
                <a:gd name="T12" fmla="*/ 14 w 14"/>
                <a:gd name="T13" fmla="*/ 4 h 62"/>
                <a:gd name="T14" fmla="*/ 13 w 14"/>
                <a:gd name="T15" fmla="*/ 1 h 62"/>
                <a:gd name="T16" fmla="*/ 9 w 14"/>
                <a:gd name="T17" fmla="*/ 0 h 62"/>
                <a:gd name="T18" fmla="*/ 6 w 14"/>
                <a:gd name="T19" fmla="*/ 1 h 62"/>
                <a:gd name="T20" fmla="*/ 5 w 14"/>
                <a:gd name="T21" fmla="*/ 4 h 62"/>
                <a:gd name="T22" fmla="*/ 13 w 14"/>
                <a:gd name="T23" fmla="*/ 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62">
                  <a:moveTo>
                    <a:pt x="13" y="1"/>
                  </a:moveTo>
                  <a:lnTo>
                    <a:pt x="5" y="4"/>
                  </a:lnTo>
                  <a:lnTo>
                    <a:pt x="0" y="62"/>
                  </a:lnTo>
                  <a:lnTo>
                    <a:pt x="9" y="62"/>
                  </a:lnTo>
                  <a:lnTo>
                    <a:pt x="14" y="4"/>
                  </a:lnTo>
                  <a:lnTo>
                    <a:pt x="6" y="8"/>
                  </a:lnTo>
                  <a:lnTo>
                    <a:pt x="14" y="4"/>
                  </a:lnTo>
                  <a:lnTo>
                    <a:pt x="13" y="1"/>
                  </a:lnTo>
                  <a:lnTo>
                    <a:pt x="9" y="0"/>
                  </a:lnTo>
                  <a:lnTo>
                    <a:pt x="6" y="1"/>
                  </a:lnTo>
                  <a:lnTo>
                    <a:pt x="5" y="4"/>
                  </a:lnTo>
                  <a:lnTo>
                    <a:pt x="13"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49" name="Freeform 1581"/>
            <p:cNvSpPr>
              <a:spLocks/>
            </p:cNvSpPr>
            <p:nvPr/>
          </p:nvSpPr>
          <p:spPr bwMode="auto">
            <a:xfrm>
              <a:off x="2976" y="3884"/>
              <a:ext cx="9" cy="6"/>
            </a:xfrm>
            <a:custGeom>
              <a:avLst/>
              <a:gdLst>
                <a:gd name="T0" fmla="*/ 26 w 26"/>
                <a:gd name="T1" fmla="*/ 6 h 17"/>
                <a:gd name="T2" fmla="*/ 26 w 26"/>
                <a:gd name="T3" fmla="*/ 6 h 17"/>
                <a:gd name="T4" fmla="*/ 21 w 26"/>
                <a:gd name="T5" fmla="*/ 7 h 17"/>
                <a:gd name="T6" fmla="*/ 17 w 26"/>
                <a:gd name="T7" fmla="*/ 6 h 17"/>
                <a:gd name="T8" fmla="*/ 13 w 26"/>
                <a:gd name="T9" fmla="*/ 3 h 17"/>
                <a:gd name="T10" fmla="*/ 7 w 26"/>
                <a:gd name="T11" fmla="*/ 0 h 17"/>
                <a:gd name="T12" fmla="*/ 0 w 26"/>
                <a:gd name="T13" fmla="*/ 7 h 17"/>
                <a:gd name="T14" fmla="*/ 8 w 26"/>
                <a:gd name="T15" fmla="*/ 13 h 17"/>
                <a:gd name="T16" fmla="*/ 15 w 26"/>
                <a:gd name="T17" fmla="*/ 15 h 17"/>
                <a:gd name="T18" fmla="*/ 21 w 26"/>
                <a:gd name="T19" fmla="*/ 16 h 17"/>
                <a:gd name="T20" fmla="*/ 26 w 26"/>
                <a:gd name="T21" fmla="*/ 17 h 17"/>
                <a:gd name="T22" fmla="*/ 26 w 26"/>
                <a:gd name="T23" fmla="*/ 17 h 17"/>
                <a:gd name="T24" fmla="*/ 26 w 26"/>
                <a:gd name="T25"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17">
                  <a:moveTo>
                    <a:pt x="26" y="6"/>
                  </a:moveTo>
                  <a:lnTo>
                    <a:pt x="26" y="6"/>
                  </a:lnTo>
                  <a:lnTo>
                    <a:pt x="21" y="7"/>
                  </a:lnTo>
                  <a:lnTo>
                    <a:pt x="17" y="6"/>
                  </a:lnTo>
                  <a:lnTo>
                    <a:pt x="13" y="3"/>
                  </a:lnTo>
                  <a:lnTo>
                    <a:pt x="7" y="0"/>
                  </a:lnTo>
                  <a:lnTo>
                    <a:pt x="0" y="7"/>
                  </a:lnTo>
                  <a:lnTo>
                    <a:pt x="8" y="13"/>
                  </a:lnTo>
                  <a:lnTo>
                    <a:pt x="15" y="15"/>
                  </a:lnTo>
                  <a:lnTo>
                    <a:pt x="21" y="16"/>
                  </a:lnTo>
                  <a:lnTo>
                    <a:pt x="26" y="17"/>
                  </a:lnTo>
                  <a:lnTo>
                    <a:pt x="26" y="17"/>
                  </a:lnTo>
                  <a:lnTo>
                    <a:pt x="26"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50" name="Freeform 1582"/>
            <p:cNvSpPr>
              <a:spLocks/>
            </p:cNvSpPr>
            <p:nvPr/>
          </p:nvSpPr>
          <p:spPr bwMode="auto">
            <a:xfrm>
              <a:off x="2985" y="3880"/>
              <a:ext cx="18" cy="10"/>
            </a:xfrm>
            <a:custGeom>
              <a:avLst/>
              <a:gdLst>
                <a:gd name="T0" fmla="*/ 53 w 53"/>
                <a:gd name="T1" fmla="*/ 5 h 30"/>
                <a:gd name="T2" fmla="*/ 48 w 53"/>
                <a:gd name="T3" fmla="*/ 0 h 30"/>
                <a:gd name="T4" fmla="*/ 43 w 53"/>
                <a:gd name="T5" fmla="*/ 2 h 30"/>
                <a:gd name="T6" fmla="*/ 36 w 53"/>
                <a:gd name="T7" fmla="*/ 4 h 30"/>
                <a:gd name="T8" fmla="*/ 29 w 53"/>
                <a:gd name="T9" fmla="*/ 7 h 30"/>
                <a:gd name="T10" fmla="*/ 22 w 53"/>
                <a:gd name="T11" fmla="*/ 11 h 30"/>
                <a:gd name="T12" fmla="*/ 15 w 53"/>
                <a:gd name="T13" fmla="*/ 14 h 30"/>
                <a:gd name="T14" fmla="*/ 8 w 53"/>
                <a:gd name="T15" fmla="*/ 16 h 30"/>
                <a:gd name="T16" fmla="*/ 3 w 53"/>
                <a:gd name="T17" fmla="*/ 19 h 30"/>
                <a:gd name="T18" fmla="*/ 0 w 53"/>
                <a:gd name="T19" fmla="*/ 19 h 30"/>
                <a:gd name="T20" fmla="*/ 0 w 53"/>
                <a:gd name="T21" fmla="*/ 30 h 30"/>
                <a:gd name="T22" fmla="*/ 5 w 53"/>
                <a:gd name="T23" fmla="*/ 28 h 30"/>
                <a:gd name="T24" fmla="*/ 11 w 53"/>
                <a:gd name="T25" fmla="*/ 26 h 30"/>
                <a:gd name="T26" fmla="*/ 18 w 53"/>
                <a:gd name="T27" fmla="*/ 23 h 30"/>
                <a:gd name="T28" fmla="*/ 27 w 53"/>
                <a:gd name="T29" fmla="*/ 20 h 30"/>
                <a:gd name="T30" fmla="*/ 34 w 53"/>
                <a:gd name="T31" fmla="*/ 16 h 30"/>
                <a:gd name="T32" fmla="*/ 40 w 53"/>
                <a:gd name="T33" fmla="*/ 13 h 30"/>
                <a:gd name="T34" fmla="*/ 45 w 53"/>
                <a:gd name="T35" fmla="*/ 11 h 30"/>
                <a:gd name="T36" fmla="*/ 48 w 53"/>
                <a:gd name="T37" fmla="*/ 10 h 30"/>
                <a:gd name="T38" fmla="*/ 44 w 53"/>
                <a:gd name="T39" fmla="*/ 5 h 30"/>
                <a:gd name="T40" fmla="*/ 48 w 53"/>
                <a:gd name="T41" fmla="*/ 10 h 30"/>
                <a:gd name="T42" fmla="*/ 52 w 53"/>
                <a:gd name="T43" fmla="*/ 8 h 30"/>
                <a:gd name="T44" fmla="*/ 53 w 53"/>
                <a:gd name="T45" fmla="*/ 5 h 30"/>
                <a:gd name="T46" fmla="*/ 52 w 53"/>
                <a:gd name="T47" fmla="*/ 2 h 30"/>
                <a:gd name="T48" fmla="*/ 48 w 53"/>
                <a:gd name="T49" fmla="*/ 0 h 30"/>
                <a:gd name="T50" fmla="*/ 53 w 53"/>
                <a:gd name="T51" fmla="*/ 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30">
                  <a:moveTo>
                    <a:pt x="53" y="5"/>
                  </a:moveTo>
                  <a:lnTo>
                    <a:pt x="48" y="0"/>
                  </a:lnTo>
                  <a:lnTo>
                    <a:pt x="43" y="2"/>
                  </a:lnTo>
                  <a:lnTo>
                    <a:pt x="36" y="4"/>
                  </a:lnTo>
                  <a:lnTo>
                    <a:pt x="29" y="7"/>
                  </a:lnTo>
                  <a:lnTo>
                    <a:pt x="22" y="11"/>
                  </a:lnTo>
                  <a:lnTo>
                    <a:pt x="15" y="14"/>
                  </a:lnTo>
                  <a:lnTo>
                    <a:pt x="8" y="16"/>
                  </a:lnTo>
                  <a:lnTo>
                    <a:pt x="3" y="19"/>
                  </a:lnTo>
                  <a:lnTo>
                    <a:pt x="0" y="19"/>
                  </a:lnTo>
                  <a:lnTo>
                    <a:pt x="0" y="30"/>
                  </a:lnTo>
                  <a:lnTo>
                    <a:pt x="5" y="28"/>
                  </a:lnTo>
                  <a:lnTo>
                    <a:pt x="11" y="26"/>
                  </a:lnTo>
                  <a:lnTo>
                    <a:pt x="18" y="23"/>
                  </a:lnTo>
                  <a:lnTo>
                    <a:pt x="27" y="20"/>
                  </a:lnTo>
                  <a:lnTo>
                    <a:pt x="34" y="16"/>
                  </a:lnTo>
                  <a:lnTo>
                    <a:pt x="40" y="13"/>
                  </a:lnTo>
                  <a:lnTo>
                    <a:pt x="45" y="11"/>
                  </a:lnTo>
                  <a:lnTo>
                    <a:pt x="48" y="10"/>
                  </a:lnTo>
                  <a:lnTo>
                    <a:pt x="44" y="5"/>
                  </a:lnTo>
                  <a:lnTo>
                    <a:pt x="48" y="10"/>
                  </a:lnTo>
                  <a:lnTo>
                    <a:pt x="52" y="8"/>
                  </a:lnTo>
                  <a:lnTo>
                    <a:pt x="53" y="5"/>
                  </a:lnTo>
                  <a:lnTo>
                    <a:pt x="52" y="2"/>
                  </a:lnTo>
                  <a:lnTo>
                    <a:pt x="48" y="0"/>
                  </a:lnTo>
                  <a:lnTo>
                    <a:pt x="53"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51" name="Freeform 1583"/>
            <p:cNvSpPr>
              <a:spLocks/>
            </p:cNvSpPr>
            <p:nvPr/>
          </p:nvSpPr>
          <p:spPr bwMode="auto">
            <a:xfrm>
              <a:off x="3000" y="3882"/>
              <a:ext cx="6" cy="10"/>
            </a:xfrm>
            <a:custGeom>
              <a:avLst/>
              <a:gdLst>
                <a:gd name="T0" fmla="*/ 18 w 18"/>
                <a:gd name="T1" fmla="*/ 23 h 32"/>
                <a:gd name="T2" fmla="*/ 18 w 18"/>
                <a:gd name="T3" fmla="*/ 23 h 32"/>
                <a:gd name="T4" fmla="*/ 15 w 18"/>
                <a:gd name="T5" fmla="*/ 19 h 32"/>
                <a:gd name="T6" fmla="*/ 11 w 18"/>
                <a:gd name="T7" fmla="*/ 14 h 32"/>
                <a:gd name="T8" fmla="*/ 9 w 18"/>
                <a:gd name="T9" fmla="*/ 7 h 32"/>
                <a:gd name="T10" fmla="*/ 9 w 18"/>
                <a:gd name="T11" fmla="*/ 0 h 32"/>
                <a:gd name="T12" fmla="*/ 0 w 18"/>
                <a:gd name="T13" fmla="*/ 0 h 32"/>
                <a:gd name="T14" fmla="*/ 0 w 18"/>
                <a:gd name="T15" fmla="*/ 7 h 32"/>
                <a:gd name="T16" fmla="*/ 2 w 18"/>
                <a:gd name="T17" fmla="*/ 16 h 32"/>
                <a:gd name="T18" fmla="*/ 6 w 18"/>
                <a:gd name="T19" fmla="*/ 24 h 32"/>
                <a:gd name="T20" fmla="*/ 14 w 18"/>
                <a:gd name="T21" fmla="*/ 32 h 32"/>
                <a:gd name="T22" fmla="*/ 14 w 18"/>
                <a:gd name="T23" fmla="*/ 32 h 32"/>
                <a:gd name="T24" fmla="*/ 18 w 18"/>
                <a:gd name="T2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32">
                  <a:moveTo>
                    <a:pt x="18" y="23"/>
                  </a:moveTo>
                  <a:lnTo>
                    <a:pt x="18" y="23"/>
                  </a:lnTo>
                  <a:lnTo>
                    <a:pt x="15" y="19"/>
                  </a:lnTo>
                  <a:lnTo>
                    <a:pt x="11" y="14"/>
                  </a:lnTo>
                  <a:lnTo>
                    <a:pt x="9" y="7"/>
                  </a:lnTo>
                  <a:lnTo>
                    <a:pt x="9" y="0"/>
                  </a:lnTo>
                  <a:lnTo>
                    <a:pt x="0" y="0"/>
                  </a:lnTo>
                  <a:lnTo>
                    <a:pt x="0" y="7"/>
                  </a:lnTo>
                  <a:lnTo>
                    <a:pt x="2" y="16"/>
                  </a:lnTo>
                  <a:lnTo>
                    <a:pt x="6" y="24"/>
                  </a:lnTo>
                  <a:lnTo>
                    <a:pt x="14" y="32"/>
                  </a:lnTo>
                  <a:lnTo>
                    <a:pt x="14" y="32"/>
                  </a:lnTo>
                  <a:lnTo>
                    <a:pt x="18"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52" name="Freeform 1584"/>
            <p:cNvSpPr>
              <a:spLocks/>
            </p:cNvSpPr>
            <p:nvPr/>
          </p:nvSpPr>
          <p:spPr bwMode="auto">
            <a:xfrm>
              <a:off x="3004" y="3889"/>
              <a:ext cx="12" cy="6"/>
            </a:xfrm>
            <a:custGeom>
              <a:avLst/>
              <a:gdLst>
                <a:gd name="T0" fmla="*/ 34 w 34"/>
                <a:gd name="T1" fmla="*/ 8 h 17"/>
                <a:gd name="T2" fmla="*/ 27 w 34"/>
                <a:gd name="T3" fmla="*/ 6 h 17"/>
                <a:gd name="T4" fmla="*/ 24 w 34"/>
                <a:gd name="T5" fmla="*/ 6 h 17"/>
                <a:gd name="T6" fmla="*/ 19 w 34"/>
                <a:gd name="T7" fmla="*/ 6 h 17"/>
                <a:gd name="T8" fmla="*/ 11 w 34"/>
                <a:gd name="T9" fmla="*/ 3 h 17"/>
                <a:gd name="T10" fmla="*/ 4 w 34"/>
                <a:gd name="T11" fmla="*/ 0 h 17"/>
                <a:gd name="T12" fmla="*/ 0 w 34"/>
                <a:gd name="T13" fmla="*/ 9 h 17"/>
                <a:gd name="T14" fmla="*/ 9 w 34"/>
                <a:gd name="T15" fmla="*/ 12 h 17"/>
                <a:gd name="T16" fmla="*/ 17 w 34"/>
                <a:gd name="T17" fmla="*/ 15 h 17"/>
                <a:gd name="T18" fmla="*/ 24 w 34"/>
                <a:gd name="T19" fmla="*/ 17 h 17"/>
                <a:gd name="T20" fmla="*/ 32 w 34"/>
                <a:gd name="T21" fmla="*/ 15 h 17"/>
                <a:gd name="T22" fmla="*/ 25 w 34"/>
                <a:gd name="T23" fmla="*/ 12 h 17"/>
                <a:gd name="T24" fmla="*/ 32 w 34"/>
                <a:gd name="T25" fmla="*/ 15 h 17"/>
                <a:gd name="T26" fmla="*/ 34 w 34"/>
                <a:gd name="T27" fmla="*/ 12 h 17"/>
                <a:gd name="T28" fmla="*/ 34 w 34"/>
                <a:gd name="T29" fmla="*/ 8 h 17"/>
                <a:gd name="T30" fmla="*/ 30 w 34"/>
                <a:gd name="T31" fmla="*/ 6 h 17"/>
                <a:gd name="T32" fmla="*/ 27 w 34"/>
                <a:gd name="T33" fmla="*/ 6 h 17"/>
                <a:gd name="T34" fmla="*/ 34 w 34"/>
                <a:gd name="T35"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 h="17">
                  <a:moveTo>
                    <a:pt x="34" y="8"/>
                  </a:moveTo>
                  <a:lnTo>
                    <a:pt x="27" y="6"/>
                  </a:lnTo>
                  <a:lnTo>
                    <a:pt x="24" y="6"/>
                  </a:lnTo>
                  <a:lnTo>
                    <a:pt x="19" y="6"/>
                  </a:lnTo>
                  <a:lnTo>
                    <a:pt x="11" y="3"/>
                  </a:lnTo>
                  <a:lnTo>
                    <a:pt x="4" y="0"/>
                  </a:lnTo>
                  <a:lnTo>
                    <a:pt x="0" y="9"/>
                  </a:lnTo>
                  <a:lnTo>
                    <a:pt x="9" y="12"/>
                  </a:lnTo>
                  <a:lnTo>
                    <a:pt x="17" y="15"/>
                  </a:lnTo>
                  <a:lnTo>
                    <a:pt x="24" y="17"/>
                  </a:lnTo>
                  <a:lnTo>
                    <a:pt x="32" y="15"/>
                  </a:lnTo>
                  <a:lnTo>
                    <a:pt x="25" y="12"/>
                  </a:lnTo>
                  <a:lnTo>
                    <a:pt x="32" y="15"/>
                  </a:lnTo>
                  <a:lnTo>
                    <a:pt x="34" y="12"/>
                  </a:lnTo>
                  <a:lnTo>
                    <a:pt x="34" y="8"/>
                  </a:lnTo>
                  <a:lnTo>
                    <a:pt x="30" y="6"/>
                  </a:lnTo>
                  <a:lnTo>
                    <a:pt x="27" y="6"/>
                  </a:lnTo>
                  <a:lnTo>
                    <a:pt x="34"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53" name="Freeform 1585"/>
            <p:cNvSpPr>
              <a:spLocks/>
            </p:cNvSpPr>
            <p:nvPr/>
          </p:nvSpPr>
          <p:spPr bwMode="auto">
            <a:xfrm>
              <a:off x="3013" y="3892"/>
              <a:ext cx="13" cy="7"/>
            </a:xfrm>
            <a:custGeom>
              <a:avLst/>
              <a:gdLst>
                <a:gd name="T0" fmla="*/ 38 w 40"/>
                <a:gd name="T1" fmla="*/ 9 h 20"/>
                <a:gd name="T2" fmla="*/ 33 w 40"/>
                <a:gd name="T3" fmla="*/ 9 h 20"/>
                <a:gd name="T4" fmla="*/ 28 w 40"/>
                <a:gd name="T5" fmla="*/ 9 h 20"/>
                <a:gd name="T6" fmla="*/ 20 w 40"/>
                <a:gd name="T7" fmla="*/ 9 h 20"/>
                <a:gd name="T8" fmla="*/ 13 w 40"/>
                <a:gd name="T9" fmla="*/ 6 h 20"/>
                <a:gd name="T10" fmla="*/ 9 w 40"/>
                <a:gd name="T11" fmla="*/ 0 h 20"/>
                <a:gd name="T12" fmla="*/ 0 w 40"/>
                <a:gd name="T13" fmla="*/ 4 h 20"/>
                <a:gd name="T14" fmla="*/ 7 w 40"/>
                <a:gd name="T15" fmla="*/ 12 h 20"/>
                <a:gd name="T16" fmla="*/ 18 w 40"/>
                <a:gd name="T17" fmla="*/ 18 h 20"/>
                <a:gd name="T18" fmla="*/ 28 w 40"/>
                <a:gd name="T19" fmla="*/ 20 h 20"/>
                <a:gd name="T20" fmla="*/ 38 w 40"/>
                <a:gd name="T21" fmla="*/ 18 h 20"/>
                <a:gd name="T22" fmla="*/ 33 w 40"/>
                <a:gd name="T23" fmla="*/ 18 h 20"/>
                <a:gd name="T24" fmla="*/ 38 w 40"/>
                <a:gd name="T25" fmla="*/ 18 h 20"/>
                <a:gd name="T26" fmla="*/ 40 w 40"/>
                <a:gd name="T27" fmla="*/ 16 h 20"/>
                <a:gd name="T28" fmla="*/ 40 w 40"/>
                <a:gd name="T29" fmla="*/ 11 h 20"/>
                <a:gd name="T30" fmla="*/ 36 w 40"/>
                <a:gd name="T31" fmla="*/ 9 h 20"/>
                <a:gd name="T32" fmla="*/ 33 w 40"/>
                <a:gd name="T33" fmla="*/ 9 h 20"/>
                <a:gd name="T34" fmla="*/ 38 w 40"/>
                <a:gd name="T35"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20">
                  <a:moveTo>
                    <a:pt x="38" y="9"/>
                  </a:moveTo>
                  <a:lnTo>
                    <a:pt x="33" y="9"/>
                  </a:lnTo>
                  <a:lnTo>
                    <a:pt x="28" y="9"/>
                  </a:lnTo>
                  <a:lnTo>
                    <a:pt x="20" y="9"/>
                  </a:lnTo>
                  <a:lnTo>
                    <a:pt x="13" y="6"/>
                  </a:lnTo>
                  <a:lnTo>
                    <a:pt x="9" y="0"/>
                  </a:lnTo>
                  <a:lnTo>
                    <a:pt x="0" y="4"/>
                  </a:lnTo>
                  <a:lnTo>
                    <a:pt x="7" y="12"/>
                  </a:lnTo>
                  <a:lnTo>
                    <a:pt x="18" y="18"/>
                  </a:lnTo>
                  <a:lnTo>
                    <a:pt x="28" y="20"/>
                  </a:lnTo>
                  <a:lnTo>
                    <a:pt x="38" y="18"/>
                  </a:lnTo>
                  <a:lnTo>
                    <a:pt x="33" y="18"/>
                  </a:lnTo>
                  <a:lnTo>
                    <a:pt x="38" y="18"/>
                  </a:lnTo>
                  <a:lnTo>
                    <a:pt x="40" y="16"/>
                  </a:lnTo>
                  <a:lnTo>
                    <a:pt x="40" y="11"/>
                  </a:lnTo>
                  <a:lnTo>
                    <a:pt x="36" y="9"/>
                  </a:lnTo>
                  <a:lnTo>
                    <a:pt x="33" y="9"/>
                  </a:lnTo>
                  <a:lnTo>
                    <a:pt x="38"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54" name="Freeform 1586"/>
            <p:cNvSpPr>
              <a:spLocks/>
            </p:cNvSpPr>
            <p:nvPr/>
          </p:nvSpPr>
          <p:spPr bwMode="auto">
            <a:xfrm>
              <a:off x="3024" y="3895"/>
              <a:ext cx="7" cy="5"/>
            </a:xfrm>
            <a:custGeom>
              <a:avLst/>
              <a:gdLst>
                <a:gd name="T0" fmla="*/ 21 w 21"/>
                <a:gd name="T1" fmla="*/ 11 h 16"/>
                <a:gd name="T2" fmla="*/ 17 w 21"/>
                <a:gd name="T3" fmla="*/ 7 h 16"/>
                <a:gd name="T4" fmla="*/ 16 w 21"/>
                <a:gd name="T5" fmla="*/ 6 h 16"/>
                <a:gd name="T6" fmla="*/ 14 w 21"/>
                <a:gd name="T7" fmla="*/ 5 h 16"/>
                <a:gd name="T8" fmla="*/ 9 w 21"/>
                <a:gd name="T9" fmla="*/ 2 h 16"/>
                <a:gd name="T10" fmla="*/ 5 w 21"/>
                <a:gd name="T11" fmla="*/ 0 h 16"/>
                <a:gd name="T12" fmla="*/ 0 w 21"/>
                <a:gd name="T13" fmla="*/ 9 h 16"/>
                <a:gd name="T14" fmla="*/ 5 w 21"/>
                <a:gd name="T15" fmla="*/ 11 h 16"/>
                <a:gd name="T16" fmla="*/ 9 w 21"/>
                <a:gd name="T17" fmla="*/ 14 h 16"/>
                <a:gd name="T18" fmla="*/ 11 w 21"/>
                <a:gd name="T19" fmla="*/ 15 h 16"/>
                <a:gd name="T20" fmla="*/ 13 w 21"/>
                <a:gd name="T21" fmla="*/ 16 h 16"/>
                <a:gd name="T22" fmla="*/ 9 w 21"/>
                <a:gd name="T23" fmla="*/ 11 h 16"/>
                <a:gd name="T24" fmla="*/ 13 w 21"/>
                <a:gd name="T25" fmla="*/ 16 h 16"/>
                <a:gd name="T26" fmla="*/ 16 w 21"/>
                <a:gd name="T27" fmla="*/ 16 h 16"/>
                <a:gd name="T28" fmla="*/ 19 w 21"/>
                <a:gd name="T29" fmla="*/ 13 h 16"/>
                <a:gd name="T30" fmla="*/ 19 w 21"/>
                <a:gd name="T31" fmla="*/ 9 h 16"/>
                <a:gd name="T32" fmla="*/ 17 w 21"/>
                <a:gd name="T33" fmla="*/ 7 h 16"/>
                <a:gd name="T34" fmla="*/ 21 w 21"/>
                <a:gd name="T35"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16">
                  <a:moveTo>
                    <a:pt x="21" y="11"/>
                  </a:moveTo>
                  <a:lnTo>
                    <a:pt x="17" y="7"/>
                  </a:lnTo>
                  <a:lnTo>
                    <a:pt x="16" y="6"/>
                  </a:lnTo>
                  <a:lnTo>
                    <a:pt x="14" y="5"/>
                  </a:lnTo>
                  <a:lnTo>
                    <a:pt x="9" y="2"/>
                  </a:lnTo>
                  <a:lnTo>
                    <a:pt x="5" y="0"/>
                  </a:lnTo>
                  <a:lnTo>
                    <a:pt x="0" y="9"/>
                  </a:lnTo>
                  <a:lnTo>
                    <a:pt x="5" y="11"/>
                  </a:lnTo>
                  <a:lnTo>
                    <a:pt x="9" y="14"/>
                  </a:lnTo>
                  <a:lnTo>
                    <a:pt x="11" y="15"/>
                  </a:lnTo>
                  <a:lnTo>
                    <a:pt x="13" y="16"/>
                  </a:lnTo>
                  <a:lnTo>
                    <a:pt x="9" y="11"/>
                  </a:lnTo>
                  <a:lnTo>
                    <a:pt x="13" y="16"/>
                  </a:lnTo>
                  <a:lnTo>
                    <a:pt x="16" y="16"/>
                  </a:lnTo>
                  <a:lnTo>
                    <a:pt x="19" y="13"/>
                  </a:lnTo>
                  <a:lnTo>
                    <a:pt x="19" y="9"/>
                  </a:lnTo>
                  <a:lnTo>
                    <a:pt x="17" y="7"/>
                  </a:lnTo>
                  <a:lnTo>
                    <a:pt x="21"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55" name="Freeform 1587"/>
            <p:cNvSpPr>
              <a:spLocks/>
            </p:cNvSpPr>
            <p:nvPr/>
          </p:nvSpPr>
          <p:spPr bwMode="auto">
            <a:xfrm>
              <a:off x="3027" y="3899"/>
              <a:ext cx="4" cy="11"/>
            </a:xfrm>
            <a:custGeom>
              <a:avLst/>
              <a:gdLst>
                <a:gd name="T0" fmla="*/ 6 w 12"/>
                <a:gd name="T1" fmla="*/ 23 h 35"/>
                <a:gd name="T2" fmla="*/ 12 w 12"/>
                <a:gd name="T3" fmla="*/ 29 h 35"/>
                <a:gd name="T4" fmla="*/ 12 w 12"/>
                <a:gd name="T5" fmla="*/ 0 h 35"/>
                <a:gd name="T6" fmla="*/ 0 w 12"/>
                <a:gd name="T7" fmla="*/ 0 h 35"/>
                <a:gd name="T8" fmla="*/ 0 w 12"/>
                <a:gd name="T9" fmla="*/ 29 h 35"/>
                <a:gd name="T10" fmla="*/ 6 w 12"/>
                <a:gd name="T11" fmla="*/ 35 h 35"/>
                <a:gd name="T12" fmla="*/ 0 w 12"/>
                <a:gd name="T13" fmla="*/ 29 h 35"/>
                <a:gd name="T14" fmla="*/ 2 w 12"/>
                <a:gd name="T15" fmla="*/ 33 h 35"/>
                <a:gd name="T16" fmla="*/ 6 w 12"/>
                <a:gd name="T17" fmla="*/ 34 h 35"/>
                <a:gd name="T18" fmla="*/ 9 w 12"/>
                <a:gd name="T19" fmla="*/ 33 h 35"/>
                <a:gd name="T20" fmla="*/ 12 w 12"/>
                <a:gd name="T21" fmla="*/ 29 h 35"/>
                <a:gd name="T22" fmla="*/ 6 w 12"/>
                <a:gd name="T23" fmla="*/ 2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35">
                  <a:moveTo>
                    <a:pt x="6" y="23"/>
                  </a:moveTo>
                  <a:lnTo>
                    <a:pt x="12" y="29"/>
                  </a:lnTo>
                  <a:lnTo>
                    <a:pt x="12" y="0"/>
                  </a:lnTo>
                  <a:lnTo>
                    <a:pt x="0" y="0"/>
                  </a:lnTo>
                  <a:lnTo>
                    <a:pt x="0" y="29"/>
                  </a:lnTo>
                  <a:lnTo>
                    <a:pt x="6" y="35"/>
                  </a:lnTo>
                  <a:lnTo>
                    <a:pt x="0" y="29"/>
                  </a:lnTo>
                  <a:lnTo>
                    <a:pt x="2" y="33"/>
                  </a:lnTo>
                  <a:lnTo>
                    <a:pt x="6" y="34"/>
                  </a:lnTo>
                  <a:lnTo>
                    <a:pt x="9" y="33"/>
                  </a:lnTo>
                  <a:lnTo>
                    <a:pt x="12" y="29"/>
                  </a:lnTo>
                  <a:lnTo>
                    <a:pt x="6"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56" name="Freeform 1588"/>
            <p:cNvSpPr>
              <a:spLocks/>
            </p:cNvSpPr>
            <p:nvPr/>
          </p:nvSpPr>
          <p:spPr bwMode="auto">
            <a:xfrm>
              <a:off x="3029" y="3906"/>
              <a:ext cx="9" cy="4"/>
            </a:xfrm>
            <a:custGeom>
              <a:avLst/>
              <a:gdLst>
                <a:gd name="T0" fmla="*/ 17 w 28"/>
                <a:gd name="T1" fmla="*/ 6 h 12"/>
                <a:gd name="T2" fmla="*/ 23 w 28"/>
                <a:gd name="T3" fmla="*/ 0 h 12"/>
                <a:gd name="T4" fmla="*/ 0 w 28"/>
                <a:gd name="T5" fmla="*/ 0 h 12"/>
                <a:gd name="T6" fmla="*/ 0 w 28"/>
                <a:gd name="T7" fmla="*/ 12 h 12"/>
                <a:gd name="T8" fmla="*/ 23 w 28"/>
                <a:gd name="T9" fmla="*/ 12 h 12"/>
                <a:gd name="T10" fmla="*/ 28 w 28"/>
                <a:gd name="T11" fmla="*/ 6 h 12"/>
                <a:gd name="T12" fmla="*/ 23 w 28"/>
                <a:gd name="T13" fmla="*/ 12 h 12"/>
                <a:gd name="T14" fmla="*/ 26 w 28"/>
                <a:gd name="T15" fmla="*/ 10 h 12"/>
                <a:gd name="T16" fmla="*/ 28 w 28"/>
                <a:gd name="T17" fmla="*/ 6 h 12"/>
                <a:gd name="T18" fmla="*/ 26 w 28"/>
                <a:gd name="T19" fmla="*/ 3 h 12"/>
                <a:gd name="T20" fmla="*/ 23 w 28"/>
                <a:gd name="T21" fmla="*/ 0 h 12"/>
                <a:gd name="T22" fmla="*/ 17 w 28"/>
                <a:gd name="T2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12">
                  <a:moveTo>
                    <a:pt x="17" y="6"/>
                  </a:moveTo>
                  <a:lnTo>
                    <a:pt x="23" y="0"/>
                  </a:lnTo>
                  <a:lnTo>
                    <a:pt x="0" y="0"/>
                  </a:lnTo>
                  <a:lnTo>
                    <a:pt x="0" y="12"/>
                  </a:lnTo>
                  <a:lnTo>
                    <a:pt x="23" y="12"/>
                  </a:lnTo>
                  <a:lnTo>
                    <a:pt x="28" y="6"/>
                  </a:lnTo>
                  <a:lnTo>
                    <a:pt x="23" y="12"/>
                  </a:lnTo>
                  <a:lnTo>
                    <a:pt x="26" y="10"/>
                  </a:lnTo>
                  <a:lnTo>
                    <a:pt x="28" y="6"/>
                  </a:lnTo>
                  <a:lnTo>
                    <a:pt x="26" y="3"/>
                  </a:lnTo>
                  <a:lnTo>
                    <a:pt x="23" y="0"/>
                  </a:lnTo>
                  <a:lnTo>
                    <a:pt x="17"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57" name="Freeform 1589"/>
            <p:cNvSpPr>
              <a:spLocks/>
            </p:cNvSpPr>
            <p:nvPr/>
          </p:nvSpPr>
          <p:spPr bwMode="auto">
            <a:xfrm>
              <a:off x="3034" y="3896"/>
              <a:ext cx="4" cy="12"/>
            </a:xfrm>
            <a:custGeom>
              <a:avLst/>
              <a:gdLst>
                <a:gd name="T0" fmla="*/ 9 w 11"/>
                <a:gd name="T1" fmla="*/ 3 h 38"/>
                <a:gd name="T2" fmla="*/ 0 w 11"/>
                <a:gd name="T3" fmla="*/ 6 h 38"/>
                <a:gd name="T4" fmla="*/ 0 w 11"/>
                <a:gd name="T5" fmla="*/ 38 h 38"/>
                <a:gd name="T6" fmla="*/ 11 w 11"/>
                <a:gd name="T7" fmla="*/ 38 h 38"/>
                <a:gd name="T8" fmla="*/ 11 w 11"/>
                <a:gd name="T9" fmla="*/ 6 h 38"/>
                <a:gd name="T10" fmla="*/ 2 w 11"/>
                <a:gd name="T11" fmla="*/ 9 h 38"/>
                <a:gd name="T12" fmla="*/ 11 w 11"/>
                <a:gd name="T13" fmla="*/ 6 h 38"/>
                <a:gd name="T14" fmla="*/ 9 w 11"/>
                <a:gd name="T15" fmla="*/ 3 h 38"/>
                <a:gd name="T16" fmla="*/ 6 w 11"/>
                <a:gd name="T17" fmla="*/ 0 h 38"/>
                <a:gd name="T18" fmla="*/ 2 w 11"/>
                <a:gd name="T19" fmla="*/ 3 h 38"/>
                <a:gd name="T20" fmla="*/ 0 w 11"/>
                <a:gd name="T21" fmla="*/ 6 h 38"/>
                <a:gd name="T22" fmla="*/ 9 w 11"/>
                <a:gd name="T23"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38">
                  <a:moveTo>
                    <a:pt x="9" y="3"/>
                  </a:moveTo>
                  <a:lnTo>
                    <a:pt x="0" y="6"/>
                  </a:lnTo>
                  <a:lnTo>
                    <a:pt x="0" y="38"/>
                  </a:lnTo>
                  <a:lnTo>
                    <a:pt x="11" y="38"/>
                  </a:lnTo>
                  <a:lnTo>
                    <a:pt x="11" y="6"/>
                  </a:lnTo>
                  <a:lnTo>
                    <a:pt x="2" y="9"/>
                  </a:lnTo>
                  <a:lnTo>
                    <a:pt x="11" y="6"/>
                  </a:lnTo>
                  <a:lnTo>
                    <a:pt x="9" y="3"/>
                  </a:lnTo>
                  <a:lnTo>
                    <a:pt x="6" y="0"/>
                  </a:lnTo>
                  <a:lnTo>
                    <a:pt x="2" y="3"/>
                  </a:lnTo>
                  <a:lnTo>
                    <a:pt x="0" y="6"/>
                  </a:lnTo>
                  <a:lnTo>
                    <a:pt x="9"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58" name="Freeform 1590"/>
            <p:cNvSpPr>
              <a:spLocks/>
            </p:cNvSpPr>
            <p:nvPr/>
          </p:nvSpPr>
          <p:spPr bwMode="auto">
            <a:xfrm>
              <a:off x="3035" y="3897"/>
              <a:ext cx="11" cy="7"/>
            </a:xfrm>
            <a:custGeom>
              <a:avLst/>
              <a:gdLst>
                <a:gd name="T0" fmla="*/ 31 w 33"/>
                <a:gd name="T1" fmla="*/ 11 h 21"/>
                <a:gd name="T2" fmla="*/ 31 w 33"/>
                <a:gd name="T3" fmla="*/ 11 h 21"/>
                <a:gd name="T4" fmla="*/ 25 w 33"/>
                <a:gd name="T5" fmla="*/ 12 h 21"/>
                <a:gd name="T6" fmla="*/ 21 w 33"/>
                <a:gd name="T7" fmla="*/ 10 h 21"/>
                <a:gd name="T8" fmla="*/ 14 w 33"/>
                <a:gd name="T9" fmla="*/ 6 h 21"/>
                <a:gd name="T10" fmla="*/ 7 w 33"/>
                <a:gd name="T11" fmla="*/ 0 h 21"/>
                <a:gd name="T12" fmla="*/ 0 w 33"/>
                <a:gd name="T13" fmla="*/ 6 h 21"/>
                <a:gd name="T14" fmla="*/ 7 w 33"/>
                <a:gd name="T15" fmla="*/ 13 h 21"/>
                <a:gd name="T16" fmla="*/ 16 w 33"/>
                <a:gd name="T17" fmla="*/ 19 h 21"/>
                <a:gd name="T18" fmla="*/ 25 w 33"/>
                <a:gd name="T19" fmla="*/ 21 h 21"/>
                <a:gd name="T20" fmla="*/ 33 w 33"/>
                <a:gd name="T21" fmla="*/ 20 h 21"/>
                <a:gd name="T22" fmla="*/ 33 w 33"/>
                <a:gd name="T23" fmla="*/ 20 h 21"/>
                <a:gd name="T24" fmla="*/ 31 w 33"/>
                <a:gd name="T25"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21">
                  <a:moveTo>
                    <a:pt x="31" y="11"/>
                  </a:moveTo>
                  <a:lnTo>
                    <a:pt x="31" y="11"/>
                  </a:lnTo>
                  <a:lnTo>
                    <a:pt x="25" y="12"/>
                  </a:lnTo>
                  <a:lnTo>
                    <a:pt x="21" y="10"/>
                  </a:lnTo>
                  <a:lnTo>
                    <a:pt x="14" y="6"/>
                  </a:lnTo>
                  <a:lnTo>
                    <a:pt x="7" y="0"/>
                  </a:lnTo>
                  <a:lnTo>
                    <a:pt x="0" y="6"/>
                  </a:lnTo>
                  <a:lnTo>
                    <a:pt x="7" y="13"/>
                  </a:lnTo>
                  <a:lnTo>
                    <a:pt x="16" y="19"/>
                  </a:lnTo>
                  <a:lnTo>
                    <a:pt x="25" y="21"/>
                  </a:lnTo>
                  <a:lnTo>
                    <a:pt x="33" y="20"/>
                  </a:lnTo>
                  <a:lnTo>
                    <a:pt x="33" y="20"/>
                  </a:lnTo>
                  <a:lnTo>
                    <a:pt x="31"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59" name="Freeform 1591"/>
            <p:cNvSpPr>
              <a:spLocks/>
            </p:cNvSpPr>
            <p:nvPr/>
          </p:nvSpPr>
          <p:spPr bwMode="auto">
            <a:xfrm>
              <a:off x="3045" y="3896"/>
              <a:ext cx="10" cy="7"/>
            </a:xfrm>
            <a:custGeom>
              <a:avLst/>
              <a:gdLst>
                <a:gd name="T0" fmla="*/ 24 w 29"/>
                <a:gd name="T1" fmla="*/ 0 h 23"/>
                <a:gd name="T2" fmla="*/ 27 w 29"/>
                <a:gd name="T3" fmla="*/ 0 h 23"/>
                <a:gd name="T4" fmla="*/ 19 w 29"/>
                <a:gd name="T5" fmla="*/ 3 h 23"/>
                <a:gd name="T6" fmla="*/ 13 w 29"/>
                <a:gd name="T7" fmla="*/ 6 h 23"/>
                <a:gd name="T8" fmla="*/ 6 w 29"/>
                <a:gd name="T9" fmla="*/ 11 h 23"/>
                <a:gd name="T10" fmla="*/ 0 w 29"/>
                <a:gd name="T11" fmla="*/ 14 h 23"/>
                <a:gd name="T12" fmla="*/ 2 w 29"/>
                <a:gd name="T13" fmla="*/ 23 h 23"/>
                <a:gd name="T14" fmla="*/ 11 w 29"/>
                <a:gd name="T15" fmla="*/ 20 h 23"/>
                <a:gd name="T16" fmla="*/ 17 w 29"/>
                <a:gd name="T17" fmla="*/ 15 h 23"/>
                <a:gd name="T18" fmla="*/ 23 w 29"/>
                <a:gd name="T19" fmla="*/ 12 h 23"/>
                <a:gd name="T20" fmla="*/ 27 w 29"/>
                <a:gd name="T21" fmla="*/ 9 h 23"/>
                <a:gd name="T22" fmla="*/ 29 w 29"/>
                <a:gd name="T23" fmla="*/ 9 h 23"/>
                <a:gd name="T24" fmla="*/ 24 w 29"/>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23">
                  <a:moveTo>
                    <a:pt x="24" y="0"/>
                  </a:moveTo>
                  <a:lnTo>
                    <a:pt x="27" y="0"/>
                  </a:lnTo>
                  <a:lnTo>
                    <a:pt x="19" y="3"/>
                  </a:lnTo>
                  <a:lnTo>
                    <a:pt x="13" y="6"/>
                  </a:lnTo>
                  <a:lnTo>
                    <a:pt x="6" y="11"/>
                  </a:lnTo>
                  <a:lnTo>
                    <a:pt x="0" y="14"/>
                  </a:lnTo>
                  <a:lnTo>
                    <a:pt x="2" y="23"/>
                  </a:lnTo>
                  <a:lnTo>
                    <a:pt x="11" y="20"/>
                  </a:lnTo>
                  <a:lnTo>
                    <a:pt x="17" y="15"/>
                  </a:lnTo>
                  <a:lnTo>
                    <a:pt x="23" y="12"/>
                  </a:lnTo>
                  <a:lnTo>
                    <a:pt x="27" y="9"/>
                  </a:lnTo>
                  <a:lnTo>
                    <a:pt x="29" y="9"/>
                  </a:lnTo>
                  <a:lnTo>
                    <a:pt x="2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60" name="Freeform 1592"/>
            <p:cNvSpPr>
              <a:spLocks/>
            </p:cNvSpPr>
            <p:nvPr/>
          </p:nvSpPr>
          <p:spPr bwMode="auto">
            <a:xfrm>
              <a:off x="3053" y="3889"/>
              <a:ext cx="6" cy="10"/>
            </a:xfrm>
            <a:custGeom>
              <a:avLst/>
              <a:gdLst>
                <a:gd name="T0" fmla="*/ 17 w 17"/>
                <a:gd name="T1" fmla="*/ 3 h 28"/>
                <a:gd name="T2" fmla="*/ 8 w 17"/>
                <a:gd name="T3" fmla="*/ 4 h 28"/>
                <a:gd name="T4" fmla="*/ 7 w 17"/>
                <a:gd name="T5" fmla="*/ 9 h 28"/>
                <a:gd name="T6" fmla="*/ 5 w 17"/>
                <a:gd name="T7" fmla="*/ 14 h 28"/>
                <a:gd name="T8" fmla="*/ 3 w 17"/>
                <a:gd name="T9" fmla="*/ 17 h 28"/>
                <a:gd name="T10" fmla="*/ 0 w 17"/>
                <a:gd name="T11" fmla="*/ 19 h 28"/>
                <a:gd name="T12" fmla="*/ 5 w 17"/>
                <a:gd name="T13" fmla="*/ 28 h 28"/>
                <a:gd name="T14" fmla="*/ 9 w 17"/>
                <a:gd name="T15" fmla="*/ 24 h 28"/>
                <a:gd name="T16" fmla="*/ 14 w 17"/>
                <a:gd name="T17" fmla="*/ 18 h 28"/>
                <a:gd name="T18" fmla="*/ 16 w 17"/>
                <a:gd name="T19" fmla="*/ 11 h 28"/>
                <a:gd name="T20" fmla="*/ 17 w 17"/>
                <a:gd name="T21" fmla="*/ 4 h 28"/>
                <a:gd name="T22" fmla="*/ 8 w 17"/>
                <a:gd name="T23" fmla="*/ 6 h 28"/>
                <a:gd name="T24" fmla="*/ 17 w 17"/>
                <a:gd name="T25" fmla="*/ 4 h 28"/>
                <a:gd name="T26" fmla="*/ 16 w 17"/>
                <a:gd name="T27" fmla="*/ 1 h 28"/>
                <a:gd name="T28" fmla="*/ 13 w 17"/>
                <a:gd name="T29" fmla="*/ 0 h 28"/>
                <a:gd name="T30" fmla="*/ 9 w 17"/>
                <a:gd name="T31" fmla="*/ 1 h 28"/>
                <a:gd name="T32" fmla="*/ 8 w 17"/>
                <a:gd name="T33" fmla="*/ 4 h 28"/>
                <a:gd name="T34" fmla="*/ 17 w 17"/>
                <a:gd name="T35"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28">
                  <a:moveTo>
                    <a:pt x="17" y="3"/>
                  </a:moveTo>
                  <a:lnTo>
                    <a:pt x="8" y="4"/>
                  </a:lnTo>
                  <a:lnTo>
                    <a:pt x="7" y="9"/>
                  </a:lnTo>
                  <a:lnTo>
                    <a:pt x="5" y="14"/>
                  </a:lnTo>
                  <a:lnTo>
                    <a:pt x="3" y="17"/>
                  </a:lnTo>
                  <a:lnTo>
                    <a:pt x="0" y="19"/>
                  </a:lnTo>
                  <a:lnTo>
                    <a:pt x="5" y="28"/>
                  </a:lnTo>
                  <a:lnTo>
                    <a:pt x="9" y="24"/>
                  </a:lnTo>
                  <a:lnTo>
                    <a:pt x="14" y="18"/>
                  </a:lnTo>
                  <a:lnTo>
                    <a:pt x="16" y="11"/>
                  </a:lnTo>
                  <a:lnTo>
                    <a:pt x="17" y="4"/>
                  </a:lnTo>
                  <a:lnTo>
                    <a:pt x="8" y="6"/>
                  </a:lnTo>
                  <a:lnTo>
                    <a:pt x="17" y="4"/>
                  </a:lnTo>
                  <a:lnTo>
                    <a:pt x="16" y="1"/>
                  </a:lnTo>
                  <a:lnTo>
                    <a:pt x="13" y="0"/>
                  </a:lnTo>
                  <a:lnTo>
                    <a:pt x="9" y="1"/>
                  </a:lnTo>
                  <a:lnTo>
                    <a:pt x="8" y="4"/>
                  </a:lnTo>
                  <a:lnTo>
                    <a:pt x="17"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61" name="Freeform 1593"/>
            <p:cNvSpPr>
              <a:spLocks/>
            </p:cNvSpPr>
            <p:nvPr/>
          </p:nvSpPr>
          <p:spPr bwMode="auto">
            <a:xfrm>
              <a:off x="3056" y="3890"/>
              <a:ext cx="8" cy="5"/>
            </a:xfrm>
            <a:custGeom>
              <a:avLst/>
              <a:gdLst>
                <a:gd name="T0" fmla="*/ 25 w 25"/>
                <a:gd name="T1" fmla="*/ 6 h 15"/>
                <a:gd name="T2" fmla="*/ 25 w 25"/>
                <a:gd name="T3" fmla="*/ 6 h 15"/>
                <a:gd name="T4" fmla="*/ 19 w 25"/>
                <a:gd name="T5" fmla="*/ 5 h 15"/>
                <a:gd name="T6" fmla="*/ 14 w 25"/>
                <a:gd name="T7" fmla="*/ 4 h 15"/>
                <a:gd name="T8" fmla="*/ 12 w 25"/>
                <a:gd name="T9" fmla="*/ 3 h 15"/>
                <a:gd name="T10" fmla="*/ 9 w 25"/>
                <a:gd name="T11" fmla="*/ 0 h 15"/>
                <a:gd name="T12" fmla="*/ 0 w 25"/>
                <a:gd name="T13" fmla="*/ 3 h 15"/>
                <a:gd name="T14" fmla="*/ 5 w 25"/>
                <a:gd name="T15" fmla="*/ 9 h 15"/>
                <a:gd name="T16" fmla="*/ 12 w 25"/>
                <a:gd name="T17" fmla="*/ 13 h 15"/>
                <a:gd name="T18" fmla="*/ 16 w 25"/>
                <a:gd name="T19" fmla="*/ 14 h 15"/>
                <a:gd name="T20" fmla="*/ 21 w 25"/>
                <a:gd name="T21" fmla="*/ 15 h 15"/>
                <a:gd name="T22" fmla="*/ 21 w 25"/>
                <a:gd name="T23" fmla="*/ 15 h 15"/>
                <a:gd name="T24" fmla="*/ 25 w 25"/>
                <a:gd name="T25"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15">
                  <a:moveTo>
                    <a:pt x="25" y="6"/>
                  </a:moveTo>
                  <a:lnTo>
                    <a:pt x="25" y="6"/>
                  </a:lnTo>
                  <a:lnTo>
                    <a:pt x="19" y="5"/>
                  </a:lnTo>
                  <a:lnTo>
                    <a:pt x="14" y="4"/>
                  </a:lnTo>
                  <a:lnTo>
                    <a:pt x="12" y="3"/>
                  </a:lnTo>
                  <a:lnTo>
                    <a:pt x="9" y="0"/>
                  </a:lnTo>
                  <a:lnTo>
                    <a:pt x="0" y="3"/>
                  </a:lnTo>
                  <a:lnTo>
                    <a:pt x="5" y="9"/>
                  </a:lnTo>
                  <a:lnTo>
                    <a:pt x="12" y="13"/>
                  </a:lnTo>
                  <a:lnTo>
                    <a:pt x="16" y="14"/>
                  </a:lnTo>
                  <a:lnTo>
                    <a:pt x="21" y="15"/>
                  </a:lnTo>
                  <a:lnTo>
                    <a:pt x="21" y="15"/>
                  </a:lnTo>
                  <a:lnTo>
                    <a:pt x="25"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62" name="Freeform 1594"/>
            <p:cNvSpPr>
              <a:spLocks/>
            </p:cNvSpPr>
            <p:nvPr/>
          </p:nvSpPr>
          <p:spPr bwMode="auto">
            <a:xfrm>
              <a:off x="3063" y="3892"/>
              <a:ext cx="8" cy="12"/>
            </a:xfrm>
            <a:custGeom>
              <a:avLst/>
              <a:gdLst>
                <a:gd name="T0" fmla="*/ 19 w 24"/>
                <a:gd name="T1" fmla="*/ 26 h 35"/>
                <a:gd name="T2" fmla="*/ 24 w 24"/>
                <a:gd name="T3" fmla="*/ 31 h 35"/>
                <a:gd name="T4" fmla="*/ 22 w 24"/>
                <a:gd name="T5" fmla="*/ 22 h 35"/>
                <a:gd name="T6" fmla="*/ 17 w 24"/>
                <a:gd name="T7" fmla="*/ 14 h 35"/>
                <a:gd name="T8" fmla="*/ 11 w 24"/>
                <a:gd name="T9" fmla="*/ 6 h 35"/>
                <a:gd name="T10" fmla="*/ 4 w 24"/>
                <a:gd name="T11" fmla="*/ 0 h 35"/>
                <a:gd name="T12" fmla="*/ 0 w 24"/>
                <a:gd name="T13" fmla="*/ 9 h 35"/>
                <a:gd name="T14" fmla="*/ 4 w 24"/>
                <a:gd name="T15" fmla="*/ 13 h 35"/>
                <a:gd name="T16" fmla="*/ 8 w 24"/>
                <a:gd name="T17" fmla="*/ 18 h 35"/>
                <a:gd name="T18" fmla="*/ 12 w 24"/>
                <a:gd name="T19" fmla="*/ 26 h 35"/>
                <a:gd name="T20" fmla="*/ 15 w 24"/>
                <a:gd name="T21" fmla="*/ 31 h 35"/>
                <a:gd name="T22" fmla="*/ 19 w 24"/>
                <a:gd name="T23" fmla="*/ 35 h 35"/>
                <a:gd name="T24" fmla="*/ 15 w 24"/>
                <a:gd name="T25" fmla="*/ 31 h 35"/>
                <a:gd name="T26" fmla="*/ 16 w 24"/>
                <a:gd name="T27" fmla="*/ 34 h 35"/>
                <a:gd name="T28" fmla="*/ 19 w 24"/>
                <a:gd name="T29" fmla="*/ 35 h 35"/>
                <a:gd name="T30" fmla="*/ 23 w 24"/>
                <a:gd name="T31" fmla="*/ 34 h 35"/>
                <a:gd name="T32" fmla="*/ 24 w 24"/>
                <a:gd name="T33" fmla="*/ 31 h 35"/>
                <a:gd name="T34" fmla="*/ 19 w 24"/>
                <a:gd name="T35" fmla="*/ 2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35">
                  <a:moveTo>
                    <a:pt x="19" y="26"/>
                  </a:moveTo>
                  <a:lnTo>
                    <a:pt x="24" y="31"/>
                  </a:lnTo>
                  <a:lnTo>
                    <a:pt x="22" y="22"/>
                  </a:lnTo>
                  <a:lnTo>
                    <a:pt x="17" y="14"/>
                  </a:lnTo>
                  <a:lnTo>
                    <a:pt x="11" y="6"/>
                  </a:lnTo>
                  <a:lnTo>
                    <a:pt x="4" y="0"/>
                  </a:lnTo>
                  <a:lnTo>
                    <a:pt x="0" y="9"/>
                  </a:lnTo>
                  <a:lnTo>
                    <a:pt x="4" y="13"/>
                  </a:lnTo>
                  <a:lnTo>
                    <a:pt x="8" y="18"/>
                  </a:lnTo>
                  <a:lnTo>
                    <a:pt x="12" y="26"/>
                  </a:lnTo>
                  <a:lnTo>
                    <a:pt x="15" y="31"/>
                  </a:lnTo>
                  <a:lnTo>
                    <a:pt x="19" y="35"/>
                  </a:lnTo>
                  <a:lnTo>
                    <a:pt x="15" y="31"/>
                  </a:lnTo>
                  <a:lnTo>
                    <a:pt x="16" y="34"/>
                  </a:lnTo>
                  <a:lnTo>
                    <a:pt x="19" y="35"/>
                  </a:lnTo>
                  <a:lnTo>
                    <a:pt x="23" y="34"/>
                  </a:lnTo>
                  <a:lnTo>
                    <a:pt x="24" y="31"/>
                  </a:lnTo>
                  <a:lnTo>
                    <a:pt x="19" y="2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63" name="Freeform 1595"/>
            <p:cNvSpPr>
              <a:spLocks/>
            </p:cNvSpPr>
            <p:nvPr/>
          </p:nvSpPr>
          <p:spPr bwMode="auto">
            <a:xfrm>
              <a:off x="3069" y="3899"/>
              <a:ext cx="19" cy="6"/>
            </a:xfrm>
            <a:custGeom>
              <a:avLst/>
              <a:gdLst>
                <a:gd name="T0" fmla="*/ 56 w 56"/>
                <a:gd name="T1" fmla="*/ 2 h 18"/>
                <a:gd name="T2" fmla="*/ 47 w 56"/>
                <a:gd name="T3" fmla="*/ 0 h 18"/>
                <a:gd name="T4" fmla="*/ 45 w 56"/>
                <a:gd name="T5" fmla="*/ 3 h 18"/>
                <a:gd name="T6" fmla="*/ 43 w 56"/>
                <a:gd name="T7" fmla="*/ 5 h 18"/>
                <a:gd name="T8" fmla="*/ 37 w 56"/>
                <a:gd name="T9" fmla="*/ 6 h 18"/>
                <a:gd name="T10" fmla="*/ 29 w 56"/>
                <a:gd name="T11" fmla="*/ 7 h 18"/>
                <a:gd name="T12" fmla="*/ 21 w 56"/>
                <a:gd name="T13" fmla="*/ 8 h 18"/>
                <a:gd name="T14" fmla="*/ 13 w 56"/>
                <a:gd name="T15" fmla="*/ 8 h 18"/>
                <a:gd name="T16" fmla="*/ 6 w 56"/>
                <a:gd name="T17" fmla="*/ 7 h 18"/>
                <a:gd name="T18" fmla="*/ 0 w 56"/>
                <a:gd name="T19" fmla="*/ 7 h 18"/>
                <a:gd name="T20" fmla="*/ 0 w 56"/>
                <a:gd name="T21" fmla="*/ 16 h 18"/>
                <a:gd name="T22" fmla="*/ 6 w 56"/>
                <a:gd name="T23" fmla="*/ 16 h 18"/>
                <a:gd name="T24" fmla="*/ 13 w 56"/>
                <a:gd name="T25" fmla="*/ 18 h 18"/>
                <a:gd name="T26" fmla="*/ 21 w 56"/>
                <a:gd name="T27" fmla="*/ 18 h 18"/>
                <a:gd name="T28" fmla="*/ 29 w 56"/>
                <a:gd name="T29" fmla="*/ 16 h 18"/>
                <a:gd name="T30" fmla="*/ 37 w 56"/>
                <a:gd name="T31" fmla="*/ 15 h 18"/>
                <a:gd name="T32" fmla="*/ 45 w 56"/>
                <a:gd name="T33" fmla="*/ 14 h 18"/>
                <a:gd name="T34" fmla="*/ 52 w 56"/>
                <a:gd name="T35" fmla="*/ 10 h 18"/>
                <a:gd name="T36" fmla="*/ 56 w 56"/>
                <a:gd name="T37" fmla="*/ 3 h 18"/>
                <a:gd name="T38" fmla="*/ 47 w 56"/>
                <a:gd name="T39" fmla="*/ 2 h 18"/>
                <a:gd name="T40" fmla="*/ 56 w 56"/>
                <a:gd name="T41"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 h="18">
                  <a:moveTo>
                    <a:pt x="56" y="2"/>
                  </a:moveTo>
                  <a:lnTo>
                    <a:pt x="47" y="0"/>
                  </a:lnTo>
                  <a:lnTo>
                    <a:pt x="45" y="3"/>
                  </a:lnTo>
                  <a:lnTo>
                    <a:pt x="43" y="5"/>
                  </a:lnTo>
                  <a:lnTo>
                    <a:pt x="37" y="6"/>
                  </a:lnTo>
                  <a:lnTo>
                    <a:pt x="29" y="7"/>
                  </a:lnTo>
                  <a:lnTo>
                    <a:pt x="21" y="8"/>
                  </a:lnTo>
                  <a:lnTo>
                    <a:pt x="13" y="8"/>
                  </a:lnTo>
                  <a:lnTo>
                    <a:pt x="6" y="7"/>
                  </a:lnTo>
                  <a:lnTo>
                    <a:pt x="0" y="7"/>
                  </a:lnTo>
                  <a:lnTo>
                    <a:pt x="0" y="16"/>
                  </a:lnTo>
                  <a:lnTo>
                    <a:pt x="6" y="16"/>
                  </a:lnTo>
                  <a:lnTo>
                    <a:pt x="13" y="18"/>
                  </a:lnTo>
                  <a:lnTo>
                    <a:pt x="21" y="18"/>
                  </a:lnTo>
                  <a:lnTo>
                    <a:pt x="29" y="16"/>
                  </a:lnTo>
                  <a:lnTo>
                    <a:pt x="37" y="15"/>
                  </a:lnTo>
                  <a:lnTo>
                    <a:pt x="45" y="14"/>
                  </a:lnTo>
                  <a:lnTo>
                    <a:pt x="52" y="10"/>
                  </a:lnTo>
                  <a:lnTo>
                    <a:pt x="56" y="3"/>
                  </a:lnTo>
                  <a:lnTo>
                    <a:pt x="47" y="2"/>
                  </a:lnTo>
                  <a:lnTo>
                    <a:pt x="56"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64" name="Freeform 1596"/>
            <p:cNvSpPr>
              <a:spLocks/>
            </p:cNvSpPr>
            <p:nvPr/>
          </p:nvSpPr>
          <p:spPr bwMode="auto">
            <a:xfrm>
              <a:off x="3085" y="3899"/>
              <a:ext cx="4" cy="11"/>
            </a:xfrm>
            <a:custGeom>
              <a:avLst/>
              <a:gdLst>
                <a:gd name="T0" fmla="*/ 7 w 12"/>
                <a:gd name="T1" fmla="*/ 21 h 31"/>
                <a:gd name="T2" fmla="*/ 12 w 12"/>
                <a:gd name="T3" fmla="*/ 26 h 31"/>
                <a:gd name="T4" fmla="*/ 9 w 12"/>
                <a:gd name="T5" fmla="*/ 0 h 31"/>
                <a:gd name="T6" fmla="*/ 0 w 12"/>
                <a:gd name="T7" fmla="*/ 0 h 31"/>
                <a:gd name="T8" fmla="*/ 3 w 12"/>
                <a:gd name="T9" fmla="*/ 26 h 31"/>
                <a:gd name="T10" fmla="*/ 7 w 12"/>
                <a:gd name="T11" fmla="*/ 31 h 31"/>
                <a:gd name="T12" fmla="*/ 3 w 12"/>
                <a:gd name="T13" fmla="*/ 26 h 31"/>
                <a:gd name="T14" fmla="*/ 4 w 12"/>
                <a:gd name="T15" fmla="*/ 29 h 31"/>
                <a:gd name="T16" fmla="*/ 7 w 12"/>
                <a:gd name="T17" fmla="*/ 31 h 31"/>
                <a:gd name="T18" fmla="*/ 11 w 12"/>
                <a:gd name="T19" fmla="*/ 29 h 31"/>
                <a:gd name="T20" fmla="*/ 12 w 12"/>
                <a:gd name="T21" fmla="*/ 26 h 31"/>
                <a:gd name="T22" fmla="*/ 7 w 12"/>
                <a:gd name="T23" fmla="*/ 2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31">
                  <a:moveTo>
                    <a:pt x="7" y="21"/>
                  </a:moveTo>
                  <a:lnTo>
                    <a:pt x="12" y="26"/>
                  </a:lnTo>
                  <a:lnTo>
                    <a:pt x="9" y="0"/>
                  </a:lnTo>
                  <a:lnTo>
                    <a:pt x="0" y="0"/>
                  </a:lnTo>
                  <a:lnTo>
                    <a:pt x="3" y="26"/>
                  </a:lnTo>
                  <a:lnTo>
                    <a:pt x="7" y="31"/>
                  </a:lnTo>
                  <a:lnTo>
                    <a:pt x="3" y="26"/>
                  </a:lnTo>
                  <a:lnTo>
                    <a:pt x="4" y="29"/>
                  </a:lnTo>
                  <a:lnTo>
                    <a:pt x="7" y="31"/>
                  </a:lnTo>
                  <a:lnTo>
                    <a:pt x="11" y="29"/>
                  </a:lnTo>
                  <a:lnTo>
                    <a:pt x="12" y="26"/>
                  </a:lnTo>
                  <a:lnTo>
                    <a:pt x="7"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65" name="Freeform 1597"/>
            <p:cNvSpPr>
              <a:spLocks/>
            </p:cNvSpPr>
            <p:nvPr/>
          </p:nvSpPr>
          <p:spPr bwMode="auto">
            <a:xfrm>
              <a:off x="3087" y="3906"/>
              <a:ext cx="10" cy="4"/>
            </a:xfrm>
            <a:custGeom>
              <a:avLst/>
              <a:gdLst>
                <a:gd name="T0" fmla="*/ 20 w 30"/>
                <a:gd name="T1" fmla="*/ 6 h 12"/>
                <a:gd name="T2" fmla="*/ 24 w 30"/>
                <a:gd name="T3" fmla="*/ 2 h 12"/>
                <a:gd name="T4" fmla="*/ 0 w 30"/>
                <a:gd name="T5" fmla="*/ 0 h 12"/>
                <a:gd name="T6" fmla="*/ 0 w 30"/>
                <a:gd name="T7" fmla="*/ 10 h 12"/>
                <a:gd name="T8" fmla="*/ 24 w 30"/>
                <a:gd name="T9" fmla="*/ 11 h 12"/>
                <a:gd name="T10" fmla="*/ 29 w 30"/>
                <a:gd name="T11" fmla="*/ 6 h 12"/>
                <a:gd name="T12" fmla="*/ 24 w 30"/>
                <a:gd name="T13" fmla="*/ 12 h 12"/>
                <a:gd name="T14" fmla="*/ 28 w 30"/>
                <a:gd name="T15" fmla="*/ 10 h 12"/>
                <a:gd name="T16" fmla="*/ 30 w 30"/>
                <a:gd name="T17" fmla="*/ 6 h 12"/>
                <a:gd name="T18" fmla="*/ 28 w 30"/>
                <a:gd name="T19" fmla="*/ 3 h 12"/>
                <a:gd name="T20" fmla="*/ 24 w 30"/>
                <a:gd name="T21" fmla="*/ 0 h 12"/>
                <a:gd name="T22" fmla="*/ 20 w 30"/>
                <a:gd name="T2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2">
                  <a:moveTo>
                    <a:pt x="20" y="6"/>
                  </a:moveTo>
                  <a:lnTo>
                    <a:pt x="24" y="2"/>
                  </a:lnTo>
                  <a:lnTo>
                    <a:pt x="0" y="0"/>
                  </a:lnTo>
                  <a:lnTo>
                    <a:pt x="0" y="10"/>
                  </a:lnTo>
                  <a:lnTo>
                    <a:pt x="24" y="11"/>
                  </a:lnTo>
                  <a:lnTo>
                    <a:pt x="29" y="6"/>
                  </a:lnTo>
                  <a:lnTo>
                    <a:pt x="24" y="12"/>
                  </a:lnTo>
                  <a:lnTo>
                    <a:pt x="28" y="10"/>
                  </a:lnTo>
                  <a:lnTo>
                    <a:pt x="30" y="6"/>
                  </a:lnTo>
                  <a:lnTo>
                    <a:pt x="28" y="3"/>
                  </a:lnTo>
                  <a:lnTo>
                    <a:pt x="24" y="0"/>
                  </a:lnTo>
                  <a:lnTo>
                    <a:pt x="2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66" name="Freeform 1598"/>
            <p:cNvSpPr>
              <a:spLocks/>
            </p:cNvSpPr>
            <p:nvPr/>
          </p:nvSpPr>
          <p:spPr bwMode="auto">
            <a:xfrm>
              <a:off x="3094" y="3899"/>
              <a:ext cx="4" cy="9"/>
            </a:xfrm>
            <a:custGeom>
              <a:avLst/>
              <a:gdLst>
                <a:gd name="T0" fmla="*/ 8 w 11"/>
                <a:gd name="T1" fmla="*/ 2 h 29"/>
                <a:gd name="T2" fmla="*/ 1 w 11"/>
                <a:gd name="T3" fmla="*/ 6 h 29"/>
                <a:gd name="T4" fmla="*/ 0 w 11"/>
                <a:gd name="T5" fmla="*/ 29 h 29"/>
                <a:gd name="T6" fmla="*/ 9 w 11"/>
                <a:gd name="T7" fmla="*/ 29 h 29"/>
                <a:gd name="T8" fmla="*/ 10 w 11"/>
                <a:gd name="T9" fmla="*/ 6 h 29"/>
                <a:gd name="T10" fmla="*/ 3 w 11"/>
                <a:gd name="T11" fmla="*/ 11 h 29"/>
                <a:gd name="T12" fmla="*/ 11 w 11"/>
                <a:gd name="T13" fmla="*/ 6 h 29"/>
                <a:gd name="T14" fmla="*/ 9 w 11"/>
                <a:gd name="T15" fmla="*/ 3 h 29"/>
                <a:gd name="T16" fmla="*/ 5 w 11"/>
                <a:gd name="T17" fmla="*/ 0 h 29"/>
                <a:gd name="T18" fmla="*/ 2 w 11"/>
                <a:gd name="T19" fmla="*/ 3 h 29"/>
                <a:gd name="T20" fmla="*/ 0 w 11"/>
                <a:gd name="T21" fmla="*/ 6 h 29"/>
                <a:gd name="T22" fmla="*/ 8 w 11"/>
                <a:gd name="T23"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29">
                  <a:moveTo>
                    <a:pt x="8" y="2"/>
                  </a:moveTo>
                  <a:lnTo>
                    <a:pt x="1" y="6"/>
                  </a:lnTo>
                  <a:lnTo>
                    <a:pt x="0" y="29"/>
                  </a:lnTo>
                  <a:lnTo>
                    <a:pt x="9" y="29"/>
                  </a:lnTo>
                  <a:lnTo>
                    <a:pt x="10" y="6"/>
                  </a:lnTo>
                  <a:lnTo>
                    <a:pt x="3" y="11"/>
                  </a:lnTo>
                  <a:lnTo>
                    <a:pt x="11" y="6"/>
                  </a:lnTo>
                  <a:lnTo>
                    <a:pt x="9" y="3"/>
                  </a:lnTo>
                  <a:lnTo>
                    <a:pt x="5" y="0"/>
                  </a:lnTo>
                  <a:lnTo>
                    <a:pt x="2" y="3"/>
                  </a:lnTo>
                  <a:lnTo>
                    <a:pt x="0" y="6"/>
                  </a:lnTo>
                  <a:lnTo>
                    <a:pt x="8"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67" name="Freeform 1599"/>
            <p:cNvSpPr>
              <a:spLocks/>
            </p:cNvSpPr>
            <p:nvPr/>
          </p:nvSpPr>
          <p:spPr bwMode="auto">
            <a:xfrm>
              <a:off x="3095" y="3899"/>
              <a:ext cx="15" cy="7"/>
            </a:xfrm>
            <a:custGeom>
              <a:avLst/>
              <a:gdLst>
                <a:gd name="T0" fmla="*/ 45 w 45"/>
                <a:gd name="T1" fmla="*/ 4 h 22"/>
                <a:gd name="T2" fmla="*/ 35 w 45"/>
                <a:gd name="T3" fmla="*/ 4 h 22"/>
                <a:gd name="T4" fmla="*/ 32 w 45"/>
                <a:gd name="T5" fmla="*/ 8 h 22"/>
                <a:gd name="T6" fmla="*/ 29 w 45"/>
                <a:gd name="T7" fmla="*/ 12 h 22"/>
                <a:gd name="T8" fmla="*/ 26 w 45"/>
                <a:gd name="T9" fmla="*/ 13 h 22"/>
                <a:gd name="T10" fmla="*/ 23 w 45"/>
                <a:gd name="T11" fmla="*/ 13 h 22"/>
                <a:gd name="T12" fmla="*/ 18 w 45"/>
                <a:gd name="T13" fmla="*/ 11 h 22"/>
                <a:gd name="T14" fmla="*/ 14 w 45"/>
                <a:gd name="T15" fmla="*/ 7 h 22"/>
                <a:gd name="T16" fmla="*/ 9 w 45"/>
                <a:gd name="T17" fmla="*/ 5 h 22"/>
                <a:gd name="T18" fmla="*/ 5 w 45"/>
                <a:gd name="T19" fmla="*/ 2 h 22"/>
                <a:gd name="T20" fmla="*/ 0 w 45"/>
                <a:gd name="T21" fmla="*/ 11 h 22"/>
                <a:gd name="T22" fmla="*/ 5 w 45"/>
                <a:gd name="T23" fmla="*/ 14 h 22"/>
                <a:gd name="T24" fmla="*/ 9 w 45"/>
                <a:gd name="T25" fmla="*/ 16 h 22"/>
                <a:gd name="T26" fmla="*/ 14 w 45"/>
                <a:gd name="T27" fmla="*/ 20 h 22"/>
                <a:gd name="T28" fmla="*/ 21 w 45"/>
                <a:gd name="T29" fmla="*/ 22 h 22"/>
                <a:gd name="T30" fmla="*/ 26 w 45"/>
                <a:gd name="T31" fmla="*/ 22 h 22"/>
                <a:gd name="T32" fmla="*/ 33 w 45"/>
                <a:gd name="T33" fmla="*/ 21 h 22"/>
                <a:gd name="T34" fmla="*/ 39 w 45"/>
                <a:gd name="T35" fmla="*/ 15 h 22"/>
                <a:gd name="T36" fmla="*/ 45 w 45"/>
                <a:gd name="T37" fmla="*/ 6 h 22"/>
                <a:gd name="T38" fmla="*/ 35 w 45"/>
                <a:gd name="T39" fmla="*/ 6 h 22"/>
                <a:gd name="T40" fmla="*/ 45 w 45"/>
                <a:gd name="T41" fmla="*/ 6 h 22"/>
                <a:gd name="T42" fmla="*/ 43 w 45"/>
                <a:gd name="T43" fmla="*/ 3 h 22"/>
                <a:gd name="T44" fmla="*/ 41 w 45"/>
                <a:gd name="T45" fmla="*/ 0 h 22"/>
                <a:gd name="T46" fmla="*/ 38 w 45"/>
                <a:gd name="T47" fmla="*/ 0 h 22"/>
                <a:gd name="T48" fmla="*/ 35 w 45"/>
                <a:gd name="T49" fmla="*/ 4 h 22"/>
                <a:gd name="T50" fmla="*/ 45 w 45"/>
                <a:gd name="T51"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22">
                  <a:moveTo>
                    <a:pt x="45" y="4"/>
                  </a:moveTo>
                  <a:lnTo>
                    <a:pt x="35" y="4"/>
                  </a:lnTo>
                  <a:lnTo>
                    <a:pt x="32" y="8"/>
                  </a:lnTo>
                  <a:lnTo>
                    <a:pt x="29" y="12"/>
                  </a:lnTo>
                  <a:lnTo>
                    <a:pt x="26" y="13"/>
                  </a:lnTo>
                  <a:lnTo>
                    <a:pt x="23" y="13"/>
                  </a:lnTo>
                  <a:lnTo>
                    <a:pt x="18" y="11"/>
                  </a:lnTo>
                  <a:lnTo>
                    <a:pt x="14" y="7"/>
                  </a:lnTo>
                  <a:lnTo>
                    <a:pt x="9" y="5"/>
                  </a:lnTo>
                  <a:lnTo>
                    <a:pt x="5" y="2"/>
                  </a:lnTo>
                  <a:lnTo>
                    <a:pt x="0" y="11"/>
                  </a:lnTo>
                  <a:lnTo>
                    <a:pt x="5" y="14"/>
                  </a:lnTo>
                  <a:lnTo>
                    <a:pt x="9" y="16"/>
                  </a:lnTo>
                  <a:lnTo>
                    <a:pt x="14" y="20"/>
                  </a:lnTo>
                  <a:lnTo>
                    <a:pt x="21" y="22"/>
                  </a:lnTo>
                  <a:lnTo>
                    <a:pt x="26" y="22"/>
                  </a:lnTo>
                  <a:lnTo>
                    <a:pt x="33" y="21"/>
                  </a:lnTo>
                  <a:lnTo>
                    <a:pt x="39" y="15"/>
                  </a:lnTo>
                  <a:lnTo>
                    <a:pt x="45" y="6"/>
                  </a:lnTo>
                  <a:lnTo>
                    <a:pt x="35" y="6"/>
                  </a:lnTo>
                  <a:lnTo>
                    <a:pt x="45" y="6"/>
                  </a:lnTo>
                  <a:lnTo>
                    <a:pt x="43" y="3"/>
                  </a:lnTo>
                  <a:lnTo>
                    <a:pt x="41" y="0"/>
                  </a:lnTo>
                  <a:lnTo>
                    <a:pt x="38" y="0"/>
                  </a:lnTo>
                  <a:lnTo>
                    <a:pt x="35" y="4"/>
                  </a:lnTo>
                  <a:lnTo>
                    <a:pt x="45"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68" name="Freeform 1600"/>
            <p:cNvSpPr>
              <a:spLocks/>
            </p:cNvSpPr>
            <p:nvPr/>
          </p:nvSpPr>
          <p:spPr bwMode="auto">
            <a:xfrm>
              <a:off x="3107" y="3900"/>
              <a:ext cx="15" cy="6"/>
            </a:xfrm>
            <a:custGeom>
              <a:avLst/>
              <a:gdLst>
                <a:gd name="T0" fmla="*/ 45 w 46"/>
                <a:gd name="T1" fmla="*/ 8 h 18"/>
                <a:gd name="T2" fmla="*/ 41 w 46"/>
                <a:gd name="T3" fmla="*/ 7 h 18"/>
                <a:gd name="T4" fmla="*/ 36 w 46"/>
                <a:gd name="T5" fmla="*/ 8 h 18"/>
                <a:gd name="T6" fmla="*/ 31 w 46"/>
                <a:gd name="T7" fmla="*/ 9 h 18"/>
                <a:gd name="T8" fmla="*/ 27 w 46"/>
                <a:gd name="T9" fmla="*/ 9 h 18"/>
                <a:gd name="T10" fmla="*/ 22 w 46"/>
                <a:gd name="T11" fmla="*/ 8 h 18"/>
                <a:gd name="T12" fmla="*/ 18 w 46"/>
                <a:gd name="T13" fmla="*/ 6 h 18"/>
                <a:gd name="T14" fmla="*/ 13 w 46"/>
                <a:gd name="T15" fmla="*/ 3 h 18"/>
                <a:gd name="T16" fmla="*/ 11 w 46"/>
                <a:gd name="T17" fmla="*/ 1 h 18"/>
                <a:gd name="T18" fmla="*/ 10 w 46"/>
                <a:gd name="T19" fmla="*/ 0 h 18"/>
                <a:gd name="T20" fmla="*/ 0 w 46"/>
                <a:gd name="T21" fmla="*/ 2 h 18"/>
                <a:gd name="T22" fmla="*/ 4 w 46"/>
                <a:gd name="T23" fmla="*/ 8 h 18"/>
                <a:gd name="T24" fmla="*/ 8 w 46"/>
                <a:gd name="T25" fmla="*/ 12 h 18"/>
                <a:gd name="T26" fmla="*/ 13 w 46"/>
                <a:gd name="T27" fmla="*/ 15 h 18"/>
                <a:gd name="T28" fmla="*/ 20 w 46"/>
                <a:gd name="T29" fmla="*/ 17 h 18"/>
                <a:gd name="T30" fmla="*/ 27 w 46"/>
                <a:gd name="T31" fmla="*/ 18 h 18"/>
                <a:gd name="T32" fmla="*/ 31 w 46"/>
                <a:gd name="T33" fmla="*/ 18 h 18"/>
                <a:gd name="T34" fmla="*/ 38 w 46"/>
                <a:gd name="T35" fmla="*/ 17 h 18"/>
                <a:gd name="T36" fmla="*/ 43 w 46"/>
                <a:gd name="T37" fmla="*/ 16 h 18"/>
                <a:gd name="T38" fmla="*/ 38 w 46"/>
                <a:gd name="T39" fmla="*/ 15 h 18"/>
                <a:gd name="T40" fmla="*/ 43 w 46"/>
                <a:gd name="T41" fmla="*/ 16 h 18"/>
                <a:gd name="T42" fmla="*/ 46 w 46"/>
                <a:gd name="T43" fmla="*/ 14 h 18"/>
                <a:gd name="T44" fmla="*/ 46 w 46"/>
                <a:gd name="T45" fmla="*/ 10 h 18"/>
                <a:gd name="T46" fmla="*/ 44 w 46"/>
                <a:gd name="T47" fmla="*/ 8 h 18"/>
                <a:gd name="T48" fmla="*/ 41 w 46"/>
                <a:gd name="T49" fmla="*/ 7 h 18"/>
                <a:gd name="T50" fmla="*/ 45 w 46"/>
                <a:gd name="T51"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 h="18">
                  <a:moveTo>
                    <a:pt x="45" y="8"/>
                  </a:moveTo>
                  <a:lnTo>
                    <a:pt x="41" y="7"/>
                  </a:lnTo>
                  <a:lnTo>
                    <a:pt x="36" y="8"/>
                  </a:lnTo>
                  <a:lnTo>
                    <a:pt x="31" y="9"/>
                  </a:lnTo>
                  <a:lnTo>
                    <a:pt x="27" y="9"/>
                  </a:lnTo>
                  <a:lnTo>
                    <a:pt x="22" y="8"/>
                  </a:lnTo>
                  <a:lnTo>
                    <a:pt x="18" y="6"/>
                  </a:lnTo>
                  <a:lnTo>
                    <a:pt x="13" y="3"/>
                  </a:lnTo>
                  <a:lnTo>
                    <a:pt x="11" y="1"/>
                  </a:lnTo>
                  <a:lnTo>
                    <a:pt x="10" y="0"/>
                  </a:lnTo>
                  <a:lnTo>
                    <a:pt x="0" y="2"/>
                  </a:lnTo>
                  <a:lnTo>
                    <a:pt x="4" y="8"/>
                  </a:lnTo>
                  <a:lnTo>
                    <a:pt x="8" y="12"/>
                  </a:lnTo>
                  <a:lnTo>
                    <a:pt x="13" y="15"/>
                  </a:lnTo>
                  <a:lnTo>
                    <a:pt x="20" y="17"/>
                  </a:lnTo>
                  <a:lnTo>
                    <a:pt x="27" y="18"/>
                  </a:lnTo>
                  <a:lnTo>
                    <a:pt x="31" y="18"/>
                  </a:lnTo>
                  <a:lnTo>
                    <a:pt x="38" y="17"/>
                  </a:lnTo>
                  <a:lnTo>
                    <a:pt x="43" y="16"/>
                  </a:lnTo>
                  <a:lnTo>
                    <a:pt x="38" y="15"/>
                  </a:lnTo>
                  <a:lnTo>
                    <a:pt x="43" y="16"/>
                  </a:lnTo>
                  <a:lnTo>
                    <a:pt x="46" y="14"/>
                  </a:lnTo>
                  <a:lnTo>
                    <a:pt x="46" y="10"/>
                  </a:lnTo>
                  <a:lnTo>
                    <a:pt x="44" y="8"/>
                  </a:lnTo>
                  <a:lnTo>
                    <a:pt x="41" y="7"/>
                  </a:lnTo>
                  <a:lnTo>
                    <a:pt x="45"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69" name="Freeform 1601"/>
            <p:cNvSpPr>
              <a:spLocks/>
            </p:cNvSpPr>
            <p:nvPr/>
          </p:nvSpPr>
          <p:spPr bwMode="auto">
            <a:xfrm>
              <a:off x="3119" y="3903"/>
              <a:ext cx="21" cy="8"/>
            </a:xfrm>
            <a:custGeom>
              <a:avLst/>
              <a:gdLst>
                <a:gd name="T0" fmla="*/ 53 w 62"/>
                <a:gd name="T1" fmla="*/ 11 h 24"/>
                <a:gd name="T2" fmla="*/ 54 w 62"/>
                <a:gd name="T3" fmla="*/ 11 h 24"/>
                <a:gd name="T4" fmla="*/ 51 w 62"/>
                <a:gd name="T5" fmla="*/ 13 h 24"/>
                <a:gd name="T6" fmla="*/ 46 w 62"/>
                <a:gd name="T7" fmla="*/ 15 h 24"/>
                <a:gd name="T8" fmla="*/ 38 w 62"/>
                <a:gd name="T9" fmla="*/ 14 h 24"/>
                <a:gd name="T10" fmla="*/ 30 w 62"/>
                <a:gd name="T11" fmla="*/ 13 h 24"/>
                <a:gd name="T12" fmla="*/ 23 w 62"/>
                <a:gd name="T13" fmla="*/ 9 h 24"/>
                <a:gd name="T14" fmla="*/ 16 w 62"/>
                <a:gd name="T15" fmla="*/ 6 h 24"/>
                <a:gd name="T16" fmla="*/ 9 w 62"/>
                <a:gd name="T17" fmla="*/ 2 h 24"/>
                <a:gd name="T18" fmla="*/ 7 w 62"/>
                <a:gd name="T19" fmla="*/ 0 h 24"/>
                <a:gd name="T20" fmla="*/ 0 w 62"/>
                <a:gd name="T21" fmla="*/ 7 h 24"/>
                <a:gd name="T22" fmla="*/ 5 w 62"/>
                <a:gd name="T23" fmla="*/ 11 h 24"/>
                <a:gd name="T24" fmla="*/ 12 w 62"/>
                <a:gd name="T25" fmla="*/ 15 h 24"/>
                <a:gd name="T26" fmla="*/ 19 w 62"/>
                <a:gd name="T27" fmla="*/ 18 h 24"/>
                <a:gd name="T28" fmla="*/ 28 w 62"/>
                <a:gd name="T29" fmla="*/ 22 h 24"/>
                <a:gd name="T30" fmla="*/ 38 w 62"/>
                <a:gd name="T31" fmla="*/ 23 h 24"/>
                <a:gd name="T32" fmla="*/ 46 w 62"/>
                <a:gd name="T33" fmla="*/ 24 h 24"/>
                <a:gd name="T34" fmla="*/ 55 w 62"/>
                <a:gd name="T35" fmla="*/ 22 h 24"/>
                <a:gd name="T36" fmla="*/ 61 w 62"/>
                <a:gd name="T37" fmla="*/ 16 h 24"/>
                <a:gd name="T38" fmla="*/ 62 w 62"/>
                <a:gd name="T39" fmla="*/ 16 h 24"/>
                <a:gd name="T40" fmla="*/ 53 w 62"/>
                <a:gd name="T41"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24">
                  <a:moveTo>
                    <a:pt x="53" y="11"/>
                  </a:moveTo>
                  <a:lnTo>
                    <a:pt x="54" y="11"/>
                  </a:lnTo>
                  <a:lnTo>
                    <a:pt x="51" y="13"/>
                  </a:lnTo>
                  <a:lnTo>
                    <a:pt x="46" y="15"/>
                  </a:lnTo>
                  <a:lnTo>
                    <a:pt x="38" y="14"/>
                  </a:lnTo>
                  <a:lnTo>
                    <a:pt x="30" y="13"/>
                  </a:lnTo>
                  <a:lnTo>
                    <a:pt x="23" y="9"/>
                  </a:lnTo>
                  <a:lnTo>
                    <a:pt x="16" y="6"/>
                  </a:lnTo>
                  <a:lnTo>
                    <a:pt x="9" y="2"/>
                  </a:lnTo>
                  <a:lnTo>
                    <a:pt x="7" y="0"/>
                  </a:lnTo>
                  <a:lnTo>
                    <a:pt x="0" y="7"/>
                  </a:lnTo>
                  <a:lnTo>
                    <a:pt x="5" y="11"/>
                  </a:lnTo>
                  <a:lnTo>
                    <a:pt x="12" y="15"/>
                  </a:lnTo>
                  <a:lnTo>
                    <a:pt x="19" y="18"/>
                  </a:lnTo>
                  <a:lnTo>
                    <a:pt x="28" y="22"/>
                  </a:lnTo>
                  <a:lnTo>
                    <a:pt x="38" y="23"/>
                  </a:lnTo>
                  <a:lnTo>
                    <a:pt x="46" y="24"/>
                  </a:lnTo>
                  <a:lnTo>
                    <a:pt x="55" y="22"/>
                  </a:lnTo>
                  <a:lnTo>
                    <a:pt x="61" y="16"/>
                  </a:lnTo>
                  <a:lnTo>
                    <a:pt x="62" y="16"/>
                  </a:lnTo>
                  <a:lnTo>
                    <a:pt x="53"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70" name="Freeform 1602"/>
            <p:cNvSpPr>
              <a:spLocks/>
            </p:cNvSpPr>
            <p:nvPr/>
          </p:nvSpPr>
          <p:spPr bwMode="auto">
            <a:xfrm>
              <a:off x="3137" y="3892"/>
              <a:ext cx="6" cy="16"/>
            </a:xfrm>
            <a:custGeom>
              <a:avLst/>
              <a:gdLst>
                <a:gd name="T0" fmla="*/ 10 w 17"/>
                <a:gd name="T1" fmla="*/ 1 h 49"/>
                <a:gd name="T2" fmla="*/ 4 w 17"/>
                <a:gd name="T3" fmla="*/ 5 h 49"/>
                <a:gd name="T4" fmla="*/ 6 w 17"/>
                <a:gd name="T5" fmla="*/ 12 h 49"/>
                <a:gd name="T6" fmla="*/ 6 w 17"/>
                <a:gd name="T7" fmla="*/ 24 h 49"/>
                <a:gd name="T8" fmla="*/ 4 w 17"/>
                <a:gd name="T9" fmla="*/ 34 h 49"/>
                <a:gd name="T10" fmla="*/ 0 w 17"/>
                <a:gd name="T11" fmla="*/ 44 h 49"/>
                <a:gd name="T12" fmla="*/ 9 w 17"/>
                <a:gd name="T13" fmla="*/ 49 h 49"/>
                <a:gd name="T14" fmla="*/ 14 w 17"/>
                <a:gd name="T15" fmla="*/ 36 h 49"/>
                <a:gd name="T16" fmla="*/ 17 w 17"/>
                <a:gd name="T17" fmla="*/ 24 h 49"/>
                <a:gd name="T18" fmla="*/ 15 w 17"/>
                <a:gd name="T19" fmla="*/ 12 h 49"/>
                <a:gd name="T20" fmla="*/ 16 w 17"/>
                <a:gd name="T21" fmla="*/ 5 h 49"/>
                <a:gd name="T22" fmla="*/ 10 w 17"/>
                <a:gd name="T23" fmla="*/ 10 h 49"/>
                <a:gd name="T24" fmla="*/ 16 w 17"/>
                <a:gd name="T25" fmla="*/ 5 h 49"/>
                <a:gd name="T26" fmla="*/ 14 w 17"/>
                <a:gd name="T27" fmla="*/ 2 h 49"/>
                <a:gd name="T28" fmla="*/ 10 w 17"/>
                <a:gd name="T29" fmla="*/ 0 h 49"/>
                <a:gd name="T30" fmla="*/ 7 w 17"/>
                <a:gd name="T31" fmla="*/ 2 h 49"/>
                <a:gd name="T32" fmla="*/ 4 w 17"/>
                <a:gd name="T33" fmla="*/ 5 h 49"/>
                <a:gd name="T34" fmla="*/ 10 w 17"/>
                <a:gd name="T35" fmla="*/ 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49">
                  <a:moveTo>
                    <a:pt x="10" y="1"/>
                  </a:moveTo>
                  <a:lnTo>
                    <a:pt x="4" y="5"/>
                  </a:lnTo>
                  <a:lnTo>
                    <a:pt x="6" y="12"/>
                  </a:lnTo>
                  <a:lnTo>
                    <a:pt x="6" y="24"/>
                  </a:lnTo>
                  <a:lnTo>
                    <a:pt x="4" y="34"/>
                  </a:lnTo>
                  <a:lnTo>
                    <a:pt x="0" y="44"/>
                  </a:lnTo>
                  <a:lnTo>
                    <a:pt x="9" y="49"/>
                  </a:lnTo>
                  <a:lnTo>
                    <a:pt x="14" y="36"/>
                  </a:lnTo>
                  <a:lnTo>
                    <a:pt x="17" y="24"/>
                  </a:lnTo>
                  <a:lnTo>
                    <a:pt x="15" y="12"/>
                  </a:lnTo>
                  <a:lnTo>
                    <a:pt x="16" y="5"/>
                  </a:lnTo>
                  <a:lnTo>
                    <a:pt x="10" y="10"/>
                  </a:lnTo>
                  <a:lnTo>
                    <a:pt x="16" y="5"/>
                  </a:lnTo>
                  <a:lnTo>
                    <a:pt x="14" y="2"/>
                  </a:lnTo>
                  <a:lnTo>
                    <a:pt x="10" y="0"/>
                  </a:lnTo>
                  <a:lnTo>
                    <a:pt x="7" y="2"/>
                  </a:lnTo>
                  <a:lnTo>
                    <a:pt x="4" y="5"/>
                  </a:lnTo>
                  <a:lnTo>
                    <a:pt x="10"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71" name="Freeform 1603"/>
            <p:cNvSpPr>
              <a:spLocks/>
            </p:cNvSpPr>
            <p:nvPr/>
          </p:nvSpPr>
          <p:spPr bwMode="auto">
            <a:xfrm>
              <a:off x="3140" y="3892"/>
              <a:ext cx="8" cy="4"/>
            </a:xfrm>
            <a:custGeom>
              <a:avLst/>
              <a:gdLst>
                <a:gd name="T0" fmla="*/ 24 w 24"/>
                <a:gd name="T1" fmla="*/ 4 h 11"/>
                <a:gd name="T2" fmla="*/ 16 w 24"/>
                <a:gd name="T3" fmla="*/ 1 h 11"/>
                <a:gd name="T4" fmla="*/ 15 w 24"/>
                <a:gd name="T5" fmla="*/ 1 h 11"/>
                <a:gd name="T6" fmla="*/ 9 w 24"/>
                <a:gd name="T7" fmla="*/ 0 h 11"/>
                <a:gd name="T8" fmla="*/ 5 w 24"/>
                <a:gd name="T9" fmla="*/ 1 h 11"/>
                <a:gd name="T10" fmla="*/ 0 w 24"/>
                <a:gd name="T11" fmla="*/ 0 h 11"/>
                <a:gd name="T12" fmla="*/ 0 w 24"/>
                <a:gd name="T13" fmla="*/ 9 h 11"/>
                <a:gd name="T14" fmla="*/ 5 w 24"/>
                <a:gd name="T15" fmla="*/ 10 h 11"/>
                <a:gd name="T16" fmla="*/ 9 w 24"/>
                <a:gd name="T17" fmla="*/ 11 h 11"/>
                <a:gd name="T18" fmla="*/ 15 w 24"/>
                <a:gd name="T19" fmla="*/ 10 h 11"/>
                <a:gd name="T20" fmla="*/ 21 w 24"/>
                <a:gd name="T21" fmla="*/ 8 h 11"/>
                <a:gd name="T22" fmla="*/ 13 w 24"/>
                <a:gd name="T23" fmla="*/ 4 h 11"/>
                <a:gd name="T24" fmla="*/ 21 w 24"/>
                <a:gd name="T25" fmla="*/ 8 h 11"/>
                <a:gd name="T26" fmla="*/ 23 w 24"/>
                <a:gd name="T27" fmla="*/ 6 h 11"/>
                <a:gd name="T28" fmla="*/ 22 w 24"/>
                <a:gd name="T29" fmla="*/ 2 h 11"/>
                <a:gd name="T30" fmla="*/ 20 w 24"/>
                <a:gd name="T31" fmla="*/ 1 h 11"/>
                <a:gd name="T32" fmla="*/ 16 w 24"/>
                <a:gd name="T33" fmla="*/ 1 h 11"/>
                <a:gd name="T34" fmla="*/ 24 w 24"/>
                <a:gd name="T35"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11">
                  <a:moveTo>
                    <a:pt x="24" y="4"/>
                  </a:moveTo>
                  <a:lnTo>
                    <a:pt x="16" y="1"/>
                  </a:lnTo>
                  <a:lnTo>
                    <a:pt x="15" y="1"/>
                  </a:lnTo>
                  <a:lnTo>
                    <a:pt x="9" y="0"/>
                  </a:lnTo>
                  <a:lnTo>
                    <a:pt x="5" y="1"/>
                  </a:lnTo>
                  <a:lnTo>
                    <a:pt x="0" y="0"/>
                  </a:lnTo>
                  <a:lnTo>
                    <a:pt x="0" y="9"/>
                  </a:lnTo>
                  <a:lnTo>
                    <a:pt x="5" y="10"/>
                  </a:lnTo>
                  <a:lnTo>
                    <a:pt x="9" y="11"/>
                  </a:lnTo>
                  <a:lnTo>
                    <a:pt x="15" y="10"/>
                  </a:lnTo>
                  <a:lnTo>
                    <a:pt x="21" y="8"/>
                  </a:lnTo>
                  <a:lnTo>
                    <a:pt x="13" y="4"/>
                  </a:lnTo>
                  <a:lnTo>
                    <a:pt x="21" y="8"/>
                  </a:lnTo>
                  <a:lnTo>
                    <a:pt x="23" y="6"/>
                  </a:lnTo>
                  <a:lnTo>
                    <a:pt x="22" y="2"/>
                  </a:lnTo>
                  <a:lnTo>
                    <a:pt x="20" y="1"/>
                  </a:lnTo>
                  <a:lnTo>
                    <a:pt x="16" y="1"/>
                  </a:lnTo>
                  <a:lnTo>
                    <a:pt x="24"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72" name="Freeform 1604"/>
            <p:cNvSpPr>
              <a:spLocks/>
            </p:cNvSpPr>
            <p:nvPr/>
          </p:nvSpPr>
          <p:spPr bwMode="auto">
            <a:xfrm>
              <a:off x="3145" y="3893"/>
              <a:ext cx="14" cy="13"/>
            </a:xfrm>
            <a:custGeom>
              <a:avLst/>
              <a:gdLst>
                <a:gd name="T0" fmla="*/ 42 w 42"/>
                <a:gd name="T1" fmla="*/ 27 h 38"/>
                <a:gd name="T2" fmla="*/ 42 w 42"/>
                <a:gd name="T3" fmla="*/ 27 h 38"/>
                <a:gd name="T4" fmla="*/ 38 w 42"/>
                <a:gd name="T5" fmla="*/ 27 h 38"/>
                <a:gd name="T6" fmla="*/ 33 w 42"/>
                <a:gd name="T7" fmla="*/ 24 h 38"/>
                <a:gd name="T8" fmla="*/ 27 w 42"/>
                <a:gd name="T9" fmla="*/ 21 h 38"/>
                <a:gd name="T10" fmla="*/ 23 w 42"/>
                <a:gd name="T11" fmla="*/ 18 h 38"/>
                <a:gd name="T12" fmla="*/ 17 w 42"/>
                <a:gd name="T13" fmla="*/ 13 h 38"/>
                <a:gd name="T14" fmla="*/ 14 w 42"/>
                <a:gd name="T15" fmla="*/ 8 h 38"/>
                <a:gd name="T16" fmla="*/ 11 w 42"/>
                <a:gd name="T17" fmla="*/ 4 h 38"/>
                <a:gd name="T18" fmla="*/ 11 w 42"/>
                <a:gd name="T19" fmla="*/ 0 h 38"/>
                <a:gd name="T20" fmla="*/ 0 w 42"/>
                <a:gd name="T21" fmla="*/ 0 h 38"/>
                <a:gd name="T22" fmla="*/ 2 w 42"/>
                <a:gd name="T23" fmla="*/ 6 h 38"/>
                <a:gd name="T24" fmla="*/ 4 w 42"/>
                <a:gd name="T25" fmla="*/ 13 h 38"/>
                <a:gd name="T26" fmla="*/ 10 w 42"/>
                <a:gd name="T27" fmla="*/ 20 h 38"/>
                <a:gd name="T28" fmla="*/ 16 w 42"/>
                <a:gd name="T29" fmla="*/ 24 h 38"/>
                <a:gd name="T30" fmla="*/ 23 w 42"/>
                <a:gd name="T31" fmla="*/ 30 h 38"/>
                <a:gd name="T32" fmla="*/ 28 w 42"/>
                <a:gd name="T33" fmla="*/ 34 h 38"/>
                <a:gd name="T34" fmla="*/ 35 w 42"/>
                <a:gd name="T35" fmla="*/ 36 h 38"/>
                <a:gd name="T36" fmla="*/ 42 w 42"/>
                <a:gd name="T37" fmla="*/ 38 h 38"/>
                <a:gd name="T38" fmla="*/ 42 w 42"/>
                <a:gd name="T39" fmla="*/ 38 h 38"/>
                <a:gd name="T40" fmla="*/ 42 w 42"/>
                <a:gd name="T41" fmla="*/ 2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 h="38">
                  <a:moveTo>
                    <a:pt x="42" y="27"/>
                  </a:moveTo>
                  <a:lnTo>
                    <a:pt x="42" y="27"/>
                  </a:lnTo>
                  <a:lnTo>
                    <a:pt x="38" y="27"/>
                  </a:lnTo>
                  <a:lnTo>
                    <a:pt x="33" y="24"/>
                  </a:lnTo>
                  <a:lnTo>
                    <a:pt x="27" y="21"/>
                  </a:lnTo>
                  <a:lnTo>
                    <a:pt x="23" y="18"/>
                  </a:lnTo>
                  <a:lnTo>
                    <a:pt x="17" y="13"/>
                  </a:lnTo>
                  <a:lnTo>
                    <a:pt x="14" y="8"/>
                  </a:lnTo>
                  <a:lnTo>
                    <a:pt x="11" y="4"/>
                  </a:lnTo>
                  <a:lnTo>
                    <a:pt x="11" y="0"/>
                  </a:lnTo>
                  <a:lnTo>
                    <a:pt x="0" y="0"/>
                  </a:lnTo>
                  <a:lnTo>
                    <a:pt x="2" y="6"/>
                  </a:lnTo>
                  <a:lnTo>
                    <a:pt x="4" y="13"/>
                  </a:lnTo>
                  <a:lnTo>
                    <a:pt x="10" y="20"/>
                  </a:lnTo>
                  <a:lnTo>
                    <a:pt x="16" y="24"/>
                  </a:lnTo>
                  <a:lnTo>
                    <a:pt x="23" y="30"/>
                  </a:lnTo>
                  <a:lnTo>
                    <a:pt x="28" y="34"/>
                  </a:lnTo>
                  <a:lnTo>
                    <a:pt x="35" y="36"/>
                  </a:lnTo>
                  <a:lnTo>
                    <a:pt x="42" y="38"/>
                  </a:lnTo>
                  <a:lnTo>
                    <a:pt x="42" y="38"/>
                  </a:lnTo>
                  <a:lnTo>
                    <a:pt x="42" y="2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73" name="Freeform 1605"/>
            <p:cNvSpPr>
              <a:spLocks/>
            </p:cNvSpPr>
            <p:nvPr/>
          </p:nvSpPr>
          <p:spPr bwMode="auto">
            <a:xfrm>
              <a:off x="3159" y="3899"/>
              <a:ext cx="10" cy="7"/>
            </a:xfrm>
            <a:custGeom>
              <a:avLst/>
              <a:gdLst>
                <a:gd name="T0" fmla="*/ 30 w 32"/>
                <a:gd name="T1" fmla="*/ 0 h 20"/>
                <a:gd name="T2" fmla="*/ 26 w 32"/>
                <a:gd name="T3" fmla="*/ 0 h 20"/>
                <a:gd name="T4" fmla="*/ 20 w 32"/>
                <a:gd name="T5" fmla="*/ 2 h 20"/>
                <a:gd name="T6" fmla="*/ 14 w 32"/>
                <a:gd name="T7" fmla="*/ 5 h 20"/>
                <a:gd name="T8" fmla="*/ 8 w 32"/>
                <a:gd name="T9" fmla="*/ 9 h 20"/>
                <a:gd name="T10" fmla="*/ 0 w 32"/>
                <a:gd name="T11" fmla="*/ 9 h 20"/>
                <a:gd name="T12" fmla="*/ 0 w 32"/>
                <a:gd name="T13" fmla="*/ 20 h 20"/>
                <a:gd name="T14" fmla="*/ 10 w 32"/>
                <a:gd name="T15" fmla="*/ 18 h 20"/>
                <a:gd name="T16" fmla="*/ 18 w 32"/>
                <a:gd name="T17" fmla="*/ 14 h 20"/>
                <a:gd name="T18" fmla="*/ 24 w 32"/>
                <a:gd name="T19" fmla="*/ 11 h 20"/>
                <a:gd name="T20" fmla="*/ 29 w 32"/>
                <a:gd name="T21" fmla="*/ 9 h 20"/>
                <a:gd name="T22" fmla="*/ 25 w 32"/>
                <a:gd name="T23" fmla="*/ 9 h 20"/>
                <a:gd name="T24" fmla="*/ 29 w 32"/>
                <a:gd name="T25" fmla="*/ 9 h 20"/>
                <a:gd name="T26" fmla="*/ 32 w 32"/>
                <a:gd name="T27" fmla="*/ 6 h 20"/>
                <a:gd name="T28" fmla="*/ 32 w 32"/>
                <a:gd name="T29" fmla="*/ 3 h 20"/>
                <a:gd name="T30" fmla="*/ 30 w 32"/>
                <a:gd name="T31" fmla="*/ 1 h 20"/>
                <a:gd name="T32" fmla="*/ 26 w 32"/>
                <a:gd name="T33" fmla="*/ 0 h 20"/>
                <a:gd name="T34" fmla="*/ 30 w 32"/>
                <a:gd name="T3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20">
                  <a:moveTo>
                    <a:pt x="30" y="0"/>
                  </a:moveTo>
                  <a:lnTo>
                    <a:pt x="26" y="0"/>
                  </a:lnTo>
                  <a:lnTo>
                    <a:pt x="20" y="2"/>
                  </a:lnTo>
                  <a:lnTo>
                    <a:pt x="14" y="5"/>
                  </a:lnTo>
                  <a:lnTo>
                    <a:pt x="8" y="9"/>
                  </a:lnTo>
                  <a:lnTo>
                    <a:pt x="0" y="9"/>
                  </a:lnTo>
                  <a:lnTo>
                    <a:pt x="0" y="20"/>
                  </a:lnTo>
                  <a:lnTo>
                    <a:pt x="10" y="18"/>
                  </a:lnTo>
                  <a:lnTo>
                    <a:pt x="18" y="14"/>
                  </a:lnTo>
                  <a:lnTo>
                    <a:pt x="24" y="11"/>
                  </a:lnTo>
                  <a:lnTo>
                    <a:pt x="29" y="9"/>
                  </a:lnTo>
                  <a:lnTo>
                    <a:pt x="25" y="9"/>
                  </a:lnTo>
                  <a:lnTo>
                    <a:pt x="29" y="9"/>
                  </a:lnTo>
                  <a:lnTo>
                    <a:pt x="32" y="6"/>
                  </a:lnTo>
                  <a:lnTo>
                    <a:pt x="32" y="3"/>
                  </a:lnTo>
                  <a:lnTo>
                    <a:pt x="30" y="1"/>
                  </a:lnTo>
                  <a:lnTo>
                    <a:pt x="26" y="0"/>
                  </a:lnTo>
                  <a:lnTo>
                    <a:pt x="3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74" name="Freeform 1606"/>
            <p:cNvSpPr>
              <a:spLocks/>
            </p:cNvSpPr>
            <p:nvPr/>
          </p:nvSpPr>
          <p:spPr bwMode="auto">
            <a:xfrm>
              <a:off x="3167" y="3899"/>
              <a:ext cx="8" cy="12"/>
            </a:xfrm>
            <a:custGeom>
              <a:avLst/>
              <a:gdLst>
                <a:gd name="T0" fmla="*/ 19 w 23"/>
                <a:gd name="T1" fmla="*/ 26 h 35"/>
                <a:gd name="T2" fmla="*/ 23 w 23"/>
                <a:gd name="T3" fmla="*/ 32 h 35"/>
                <a:gd name="T4" fmla="*/ 23 w 23"/>
                <a:gd name="T5" fmla="*/ 23 h 35"/>
                <a:gd name="T6" fmla="*/ 20 w 23"/>
                <a:gd name="T7" fmla="*/ 14 h 35"/>
                <a:gd name="T8" fmla="*/ 13 w 23"/>
                <a:gd name="T9" fmla="*/ 6 h 35"/>
                <a:gd name="T10" fmla="*/ 5 w 23"/>
                <a:gd name="T11" fmla="*/ 0 h 35"/>
                <a:gd name="T12" fmla="*/ 0 w 23"/>
                <a:gd name="T13" fmla="*/ 9 h 35"/>
                <a:gd name="T14" fmla="*/ 6 w 23"/>
                <a:gd name="T15" fmla="*/ 13 h 35"/>
                <a:gd name="T16" fmla="*/ 11 w 23"/>
                <a:gd name="T17" fmla="*/ 19 h 35"/>
                <a:gd name="T18" fmla="*/ 14 w 23"/>
                <a:gd name="T19" fmla="*/ 25 h 35"/>
                <a:gd name="T20" fmla="*/ 14 w 23"/>
                <a:gd name="T21" fmla="*/ 29 h 35"/>
                <a:gd name="T22" fmla="*/ 19 w 23"/>
                <a:gd name="T23" fmla="*/ 35 h 35"/>
                <a:gd name="T24" fmla="*/ 14 w 23"/>
                <a:gd name="T25" fmla="*/ 29 h 35"/>
                <a:gd name="T26" fmla="*/ 15 w 23"/>
                <a:gd name="T27" fmla="*/ 33 h 35"/>
                <a:gd name="T28" fmla="*/ 17 w 23"/>
                <a:gd name="T29" fmla="*/ 35 h 35"/>
                <a:gd name="T30" fmla="*/ 21 w 23"/>
                <a:gd name="T31" fmla="*/ 34 h 35"/>
                <a:gd name="T32" fmla="*/ 23 w 23"/>
                <a:gd name="T33" fmla="*/ 32 h 35"/>
                <a:gd name="T34" fmla="*/ 19 w 23"/>
                <a:gd name="T35" fmla="*/ 2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35">
                  <a:moveTo>
                    <a:pt x="19" y="26"/>
                  </a:moveTo>
                  <a:lnTo>
                    <a:pt x="23" y="32"/>
                  </a:lnTo>
                  <a:lnTo>
                    <a:pt x="23" y="23"/>
                  </a:lnTo>
                  <a:lnTo>
                    <a:pt x="20" y="14"/>
                  </a:lnTo>
                  <a:lnTo>
                    <a:pt x="13" y="6"/>
                  </a:lnTo>
                  <a:lnTo>
                    <a:pt x="5" y="0"/>
                  </a:lnTo>
                  <a:lnTo>
                    <a:pt x="0" y="9"/>
                  </a:lnTo>
                  <a:lnTo>
                    <a:pt x="6" y="13"/>
                  </a:lnTo>
                  <a:lnTo>
                    <a:pt x="11" y="19"/>
                  </a:lnTo>
                  <a:lnTo>
                    <a:pt x="14" y="25"/>
                  </a:lnTo>
                  <a:lnTo>
                    <a:pt x="14" y="29"/>
                  </a:lnTo>
                  <a:lnTo>
                    <a:pt x="19" y="35"/>
                  </a:lnTo>
                  <a:lnTo>
                    <a:pt x="14" y="29"/>
                  </a:lnTo>
                  <a:lnTo>
                    <a:pt x="15" y="33"/>
                  </a:lnTo>
                  <a:lnTo>
                    <a:pt x="17" y="35"/>
                  </a:lnTo>
                  <a:lnTo>
                    <a:pt x="21" y="34"/>
                  </a:lnTo>
                  <a:lnTo>
                    <a:pt x="23" y="32"/>
                  </a:lnTo>
                  <a:lnTo>
                    <a:pt x="19" y="2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75" name="Freeform 1607"/>
            <p:cNvSpPr>
              <a:spLocks/>
            </p:cNvSpPr>
            <p:nvPr/>
          </p:nvSpPr>
          <p:spPr bwMode="auto">
            <a:xfrm>
              <a:off x="3173" y="3906"/>
              <a:ext cx="7" cy="5"/>
            </a:xfrm>
            <a:custGeom>
              <a:avLst/>
              <a:gdLst>
                <a:gd name="T0" fmla="*/ 16 w 21"/>
                <a:gd name="T1" fmla="*/ 12 h 14"/>
                <a:gd name="T2" fmla="*/ 16 w 21"/>
                <a:gd name="T3" fmla="*/ 0 h 14"/>
                <a:gd name="T4" fmla="*/ 11 w 21"/>
                <a:gd name="T5" fmla="*/ 3 h 14"/>
                <a:gd name="T6" fmla="*/ 7 w 21"/>
                <a:gd name="T7" fmla="*/ 4 h 14"/>
                <a:gd name="T8" fmla="*/ 4 w 21"/>
                <a:gd name="T9" fmla="*/ 5 h 14"/>
                <a:gd name="T10" fmla="*/ 0 w 21"/>
                <a:gd name="T11" fmla="*/ 5 h 14"/>
                <a:gd name="T12" fmla="*/ 0 w 21"/>
                <a:gd name="T13" fmla="*/ 14 h 14"/>
                <a:gd name="T14" fmla="*/ 4 w 21"/>
                <a:gd name="T15" fmla="*/ 14 h 14"/>
                <a:gd name="T16" fmla="*/ 9 w 21"/>
                <a:gd name="T17" fmla="*/ 13 h 14"/>
                <a:gd name="T18" fmla="*/ 13 w 21"/>
                <a:gd name="T19" fmla="*/ 12 h 14"/>
                <a:gd name="T20" fmla="*/ 16 w 21"/>
                <a:gd name="T21" fmla="*/ 12 h 14"/>
                <a:gd name="T22" fmla="*/ 16 w 21"/>
                <a:gd name="T23" fmla="*/ 0 h 14"/>
                <a:gd name="T24" fmla="*/ 16 w 21"/>
                <a:gd name="T25" fmla="*/ 12 h 14"/>
                <a:gd name="T26" fmla="*/ 19 w 21"/>
                <a:gd name="T27" fmla="*/ 10 h 14"/>
                <a:gd name="T28" fmla="*/ 21 w 21"/>
                <a:gd name="T29" fmla="*/ 6 h 14"/>
                <a:gd name="T30" fmla="*/ 19 w 21"/>
                <a:gd name="T31" fmla="*/ 3 h 14"/>
                <a:gd name="T32" fmla="*/ 16 w 21"/>
                <a:gd name="T33" fmla="*/ 0 h 14"/>
                <a:gd name="T34" fmla="*/ 16 w 21"/>
                <a:gd name="T35"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14">
                  <a:moveTo>
                    <a:pt x="16" y="12"/>
                  </a:moveTo>
                  <a:lnTo>
                    <a:pt x="16" y="0"/>
                  </a:lnTo>
                  <a:lnTo>
                    <a:pt x="11" y="3"/>
                  </a:lnTo>
                  <a:lnTo>
                    <a:pt x="7" y="4"/>
                  </a:lnTo>
                  <a:lnTo>
                    <a:pt x="4" y="5"/>
                  </a:lnTo>
                  <a:lnTo>
                    <a:pt x="0" y="5"/>
                  </a:lnTo>
                  <a:lnTo>
                    <a:pt x="0" y="14"/>
                  </a:lnTo>
                  <a:lnTo>
                    <a:pt x="4" y="14"/>
                  </a:lnTo>
                  <a:lnTo>
                    <a:pt x="9" y="13"/>
                  </a:lnTo>
                  <a:lnTo>
                    <a:pt x="13" y="12"/>
                  </a:lnTo>
                  <a:lnTo>
                    <a:pt x="16" y="12"/>
                  </a:lnTo>
                  <a:lnTo>
                    <a:pt x="16" y="0"/>
                  </a:lnTo>
                  <a:lnTo>
                    <a:pt x="16" y="12"/>
                  </a:lnTo>
                  <a:lnTo>
                    <a:pt x="19" y="10"/>
                  </a:lnTo>
                  <a:lnTo>
                    <a:pt x="21" y="6"/>
                  </a:lnTo>
                  <a:lnTo>
                    <a:pt x="19" y="3"/>
                  </a:lnTo>
                  <a:lnTo>
                    <a:pt x="16" y="0"/>
                  </a:lnTo>
                  <a:lnTo>
                    <a:pt x="16"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76" name="Freeform 1608"/>
            <p:cNvSpPr>
              <a:spLocks/>
            </p:cNvSpPr>
            <p:nvPr/>
          </p:nvSpPr>
          <p:spPr bwMode="auto">
            <a:xfrm>
              <a:off x="3172" y="3908"/>
              <a:ext cx="272" cy="41"/>
            </a:xfrm>
            <a:custGeom>
              <a:avLst/>
              <a:gdLst>
                <a:gd name="T0" fmla="*/ 765 w 816"/>
                <a:gd name="T1" fmla="*/ 96 h 123"/>
                <a:gd name="T2" fmla="*/ 714 w 816"/>
                <a:gd name="T3" fmla="*/ 100 h 123"/>
                <a:gd name="T4" fmla="*/ 669 w 816"/>
                <a:gd name="T5" fmla="*/ 105 h 123"/>
                <a:gd name="T6" fmla="*/ 620 w 816"/>
                <a:gd name="T7" fmla="*/ 103 h 123"/>
                <a:gd name="T8" fmla="*/ 580 w 816"/>
                <a:gd name="T9" fmla="*/ 95 h 123"/>
                <a:gd name="T10" fmla="*/ 543 w 816"/>
                <a:gd name="T11" fmla="*/ 97 h 123"/>
                <a:gd name="T12" fmla="*/ 508 w 816"/>
                <a:gd name="T13" fmla="*/ 99 h 123"/>
                <a:gd name="T14" fmla="*/ 475 w 816"/>
                <a:gd name="T15" fmla="*/ 92 h 123"/>
                <a:gd name="T16" fmla="*/ 410 w 816"/>
                <a:gd name="T17" fmla="*/ 102 h 123"/>
                <a:gd name="T18" fmla="*/ 361 w 816"/>
                <a:gd name="T19" fmla="*/ 104 h 123"/>
                <a:gd name="T20" fmla="*/ 280 w 816"/>
                <a:gd name="T21" fmla="*/ 119 h 123"/>
                <a:gd name="T22" fmla="*/ 219 w 816"/>
                <a:gd name="T23" fmla="*/ 119 h 123"/>
                <a:gd name="T24" fmla="*/ 153 w 816"/>
                <a:gd name="T25" fmla="*/ 110 h 123"/>
                <a:gd name="T26" fmla="*/ 81 w 816"/>
                <a:gd name="T27" fmla="*/ 112 h 123"/>
                <a:gd name="T28" fmla="*/ 47 w 816"/>
                <a:gd name="T29" fmla="*/ 107 h 123"/>
                <a:gd name="T30" fmla="*/ 70 w 816"/>
                <a:gd name="T31" fmla="*/ 93 h 123"/>
                <a:gd name="T32" fmla="*/ 66 w 816"/>
                <a:gd name="T33" fmla="*/ 78 h 123"/>
                <a:gd name="T34" fmla="*/ 29 w 816"/>
                <a:gd name="T35" fmla="*/ 69 h 123"/>
                <a:gd name="T36" fmla="*/ 1 w 816"/>
                <a:gd name="T37" fmla="*/ 57 h 123"/>
                <a:gd name="T38" fmla="*/ 9 w 816"/>
                <a:gd name="T39" fmla="*/ 33 h 123"/>
                <a:gd name="T40" fmla="*/ 1 w 816"/>
                <a:gd name="T41" fmla="*/ 12 h 123"/>
                <a:gd name="T42" fmla="*/ 22 w 816"/>
                <a:gd name="T43" fmla="*/ 8 h 123"/>
                <a:gd name="T44" fmla="*/ 39 w 816"/>
                <a:gd name="T45" fmla="*/ 39 h 123"/>
                <a:gd name="T46" fmla="*/ 58 w 816"/>
                <a:gd name="T47" fmla="*/ 54 h 123"/>
                <a:gd name="T48" fmla="*/ 87 w 816"/>
                <a:gd name="T49" fmla="*/ 45 h 123"/>
                <a:gd name="T50" fmla="*/ 116 w 816"/>
                <a:gd name="T51" fmla="*/ 34 h 123"/>
                <a:gd name="T52" fmla="*/ 131 w 816"/>
                <a:gd name="T53" fmla="*/ 38 h 123"/>
                <a:gd name="T54" fmla="*/ 158 w 816"/>
                <a:gd name="T55" fmla="*/ 41 h 123"/>
                <a:gd name="T56" fmla="*/ 179 w 816"/>
                <a:gd name="T57" fmla="*/ 21 h 123"/>
                <a:gd name="T58" fmla="*/ 212 w 816"/>
                <a:gd name="T59" fmla="*/ 15 h 123"/>
                <a:gd name="T60" fmla="*/ 235 w 816"/>
                <a:gd name="T61" fmla="*/ 18 h 123"/>
                <a:gd name="T62" fmla="*/ 235 w 816"/>
                <a:gd name="T63" fmla="*/ 40 h 123"/>
                <a:gd name="T64" fmla="*/ 238 w 816"/>
                <a:gd name="T65" fmla="*/ 62 h 123"/>
                <a:gd name="T66" fmla="*/ 262 w 816"/>
                <a:gd name="T67" fmla="*/ 23 h 123"/>
                <a:gd name="T68" fmla="*/ 291 w 816"/>
                <a:gd name="T69" fmla="*/ 20 h 123"/>
                <a:gd name="T70" fmla="*/ 310 w 816"/>
                <a:gd name="T71" fmla="*/ 21 h 123"/>
                <a:gd name="T72" fmla="*/ 331 w 816"/>
                <a:gd name="T73" fmla="*/ 60 h 123"/>
                <a:gd name="T74" fmla="*/ 340 w 816"/>
                <a:gd name="T75" fmla="*/ 26 h 123"/>
                <a:gd name="T76" fmla="*/ 373 w 816"/>
                <a:gd name="T77" fmla="*/ 30 h 123"/>
                <a:gd name="T78" fmla="*/ 405 w 816"/>
                <a:gd name="T79" fmla="*/ 40 h 123"/>
                <a:gd name="T80" fmla="*/ 429 w 816"/>
                <a:gd name="T81" fmla="*/ 36 h 123"/>
                <a:gd name="T82" fmla="*/ 466 w 816"/>
                <a:gd name="T83" fmla="*/ 32 h 123"/>
                <a:gd name="T84" fmla="*/ 482 w 816"/>
                <a:gd name="T85" fmla="*/ 8 h 123"/>
                <a:gd name="T86" fmla="*/ 491 w 816"/>
                <a:gd name="T87" fmla="*/ 52 h 123"/>
                <a:gd name="T88" fmla="*/ 517 w 816"/>
                <a:gd name="T89" fmla="*/ 21 h 123"/>
                <a:gd name="T90" fmla="*/ 554 w 816"/>
                <a:gd name="T91" fmla="*/ 16 h 123"/>
                <a:gd name="T92" fmla="*/ 580 w 816"/>
                <a:gd name="T93" fmla="*/ 9 h 123"/>
                <a:gd name="T94" fmla="*/ 615 w 816"/>
                <a:gd name="T95" fmla="*/ 7 h 123"/>
                <a:gd name="T96" fmla="*/ 620 w 816"/>
                <a:gd name="T97" fmla="*/ 49 h 123"/>
                <a:gd name="T98" fmla="*/ 632 w 816"/>
                <a:gd name="T99" fmla="*/ 29 h 123"/>
                <a:gd name="T100" fmla="*/ 647 w 816"/>
                <a:gd name="T101" fmla="*/ 24 h 123"/>
                <a:gd name="T102" fmla="*/ 673 w 816"/>
                <a:gd name="T103" fmla="*/ 42 h 123"/>
                <a:gd name="T104" fmla="*/ 709 w 816"/>
                <a:gd name="T105" fmla="*/ 60 h 123"/>
                <a:gd name="T106" fmla="*/ 758 w 816"/>
                <a:gd name="T107" fmla="*/ 40 h 123"/>
                <a:gd name="T108" fmla="*/ 781 w 816"/>
                <a:gd name="T109" fmla="*/ 39 h 123"/>
                <a:gd name="T110" fmla="*/ 816 w 816"/>
                <a:gd name="T111" fmla="*/ 75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16" h="123">
                  <a:moveTo>
                    <a:pt x="804" y="103"/>
                  </a:moveTo>
                  <a:lnTo>
                    <a:pt x="797" y="100"/>
                  </a:lnTo>
                  <a:lnTo>
                    <a:pt x="788" y="99"/>
                  </a:lnTo>
                  <a:lnTo>
                    <a:pt x="776" y="97"/>
                  </a:lnTo>
                  <a:lnTo>
                    <a:pt x="765" y="96"/>
                  </a:lnTo>
                  <a:lnTo>
                    <a:pt x="752" y="96"/>
                  </a:lnTo>
                  <a:lnTo>
                    <a:pt x="741" y="97"/>
                  </a:lnTo>
                  <a:lnTo>
                    <a:pt x="729" y="97"/>
                  </a:lnTo>
                  <a:lnTo>
                    <a:pt x="721" y="97"/>
                  </a:lnTo>
                  <a:lnTo>
                    <a:pt x="714" y="100"/>
                  </a:lnTo>
                  <a:lnTo>
                    <a:pt x="706" y="101"/>
                  </a:lnTo>
                  <a:lnTo>
                    <a:pt x="698" y="102"/>
                  </a:lnTo>
                  <a:lnTo>
                    <a:pt x="688" y="103"/>
                  </a:lnTo>
                  <a:lnTo>
                    <a:pt x="679" y="104"/>
                  </a:lnTo>
                  <a:lnTo>
                    <a:pt x="669" y="105"/>
                  </a:lnTo>
                  <a:lnTo>
                    <a:pt x="659" y="105"/>
                  </a:lnTo>
                  <a:lnTo>
                    <a:pt x="650" y="105"/>
                  </a:lnTo>
                  <a:lnTo>
                    <a:pt x="641" y="105"/>
                  </a:lnTo>
                  <a:lnTo>
                    <a:pt x="631" y="104"/>
                  </a:lnTo>
                  <a:lnTo>
                    <a:pt x="620" y="103"/>
                  </a:lnTo>
                  <a:lnTo>
                    <a:pt x="610" y="101"/>
                  </a:lnTo>
                  <a:lnTo>
                    <a:pt x="600" y="100"/>
                  </a:lnTo>
                  <a:lnTo>
                    <a:pt x="592" y="97"/>
                  </a:lnTo>
                  <a:lnTo>
                    <a:pt x="585" y="96"/>
                  </a:lnTo>
                  <a:lnTo>
                    <a:pt x="580" y="95"/>
                  </a:lnTo>
                  <a:lnTo>
                    <a:pt x="576" y="95"/>
                  </a:lnTo>
                  <a:lnTo>
                    <a:pt x="569" y="95"/>
                  </a:lnTo>
                  <a:lnTo>
                    <a:pt x="561" y="96"/>
                  </a:lnTo>
                  <a:lnTo>
                    <a:pt x="552" y="96"/>
                  </a:lnTo>
                  <a:lnTo>
                    <a:pt x="543" y="97"/>
                  </a:lnTo>
                  <a:lnTo>
                    <a:pt x="533" y="97"/>
                  </a:lnTo>
                  <a:lnTo>
                    <a:pt x="525" y="99"/>
                  </a:lnTo>
                  <a:lnTo>
                    <a:pt x="520" y="99"/>
                  </a:lnTo>
                  <a:lnTo>
                    <a:pt x="514" y="99"/>
                  </a:lnTo>
                  <a:lnTo>
                    <a:pt x="508" y="99"/>
                  </a:lnTo>
                  <a:lnTo>
                    <a:pt x="501" y="97"/>
                  </a:lnTo>
                  <a:lnTo>
                    <a:pt x="495" y="97"/>
                  </a:lnTo>
                  <a:lnTo>
                    <a:pt x="488" y="96"/>
                  </a:lnTo>
                  <a:lnTo>
                    <a:pt x="482" y="94"/>
                  </a:lnTo>
                  <a:lnTo>
                    <a:pt x="475" y="92"/>
                  </a:lnTo>
                  <a:lnTo>
                    <a:pt x="468" y="89"/>
                  </a:lnTo>
                  <a:lnTo>
                    <a:pt x="454" y="95"/>
                  </a:lnTo>
                  <a:lnTo>
                    <a:pt x="440" y="99"/>
                  </a:lnTo>
                  <a:lnTo>
                    <a:pt x="425" y="101"/>
                  </a:lnTo>
                  <a:lnTo>
                    <a:pt x="410" y="102"/>
                  </a:lnTo>
                  <a:lnTo>
                    <a:pt x="396" y="103"/>
                  </a:lnTo>
                  <a:lnTo>
                    <a:pt x="383" y="103"/>
                  </a:lnTo>
                  <a:lnTo>
                    <a:pt x="373" y="103"/>
                  </a:lnTo>
                  <a:lnTo>
                    <a:pt x="367" y="103"/>
                  </a:lnTo>
                  <a:lnTo>
                    <a:pt x="361" y="104"/>
                  </a:lnTo>
                  <a:lnTo>
                    <a:pt x="348" y="107"/>
                  </a:lnTo>
                  <a:lnTo>
                    <a:pt x="333" y="109"/>
                  </a:lnTo>
                  <a:lnTo>
                    <a:pt x="315" y="112"/>
                  </a:lnTo>
                  <a:lnTo>
                    <a:pt x="298" y="116"/>
                  </a:lnTo>
                  <a:lnTo>
                    <a:pt x="280" y="119"/>
                  </a:lnTo>
                  <a:lnTo>
                    <a:pt x="266" y="121"/>
                  </a:lnTo>
                  <a:lnTo>
                    <a:pt x="255" y="123"/>
                  </a:lnTo>
                  <a:lnTo>
                    <a:pt x="245" y="123"/>
                  </a:lnTo>
                  <a:lnTo>
                    <a:pt x="232" y="121"/>
                  </a:lnTo>
                  <a:lnTo>
                    <a:pt x="219" y="119"/>
                  </a:lnTo>
                  <a:lnTo>
                    <a:pt x="203" y="117"/>
                  </a:lnTo>
                  <a:lnTo>
                    <a:pt x="188" y="115"/>
                  </a:lnTo>
                  <a:lnTo>
                    <a:pt x="174" y="112"/>
                  </a:lnTo>
                  <a:lnTo>
                    <a:pt x="163" y="110"/>
                  </a:lnTo>
                  <a:lnTo>
                    <a:pt x="153" y="110"/>
                  </a:lnTo>
                  <a:lnTo>
                    <a:pt x="144" y="110"/>
                  </a:lnTo>
                  <a:lnTo>
                    <a:pt x="131" y="111"/>
                  </a:lnTo>
                  <a:lnTo>
                    <a:pt x="115" y="111"/>
                  </a:lnTo>
                  <a:lnTo>
                    <a:pt x="97" y="111"/>
                  </a:lnTo>
                  <a:lnTo>
                    <a:pt x="81" y="112"/>
                  </a:lnTo>
                  <a:lnTo>
                    <a:pt x="66" y="111"/>
                  </a:lnTo>
                  <a:lnTo>
                    <a:pt x="55" y="111"/>
                  </a:lnTo>
                  <a:lnTo>
                    <a:pt x="48" y="110"/>
                  </a:lnTo>
                  <a:lnTo>
                    <a:pt x="46" y="109"/>
                  </a:lnTo>
                  <a:lnTo>
                    <a:pt x="47" y="107"/>
                  </a:lnTo>
                  <a:lnTo>
                    <a:pt x="49" y="104"/>
                  </a:lnTo>
                  <a:lnTo>
                    <a:pt x="53" y="102"/>
                  </a:lnTo>
                  <a:lnTo>
                    <a:pt x="58" y="99"/>
                  </a:lnTo>
                  <a:lnTo>
                    <a:pt x="64" y="96"/>
                  </a:lnTo>
                  <a:lnTo>
                    <a:pt x="70" y="93"/>
                  </a:lnTo>
                  <a:lnTo>
                    <a:pt x="74" y="91"/>
                  </a:lnTo>
                  <a:lnTo>
                    <a:pt x="80" y="86"/>
                  </a:lnTo>
                  <a:lnTo>
                    <a:pt x="80" y="81"/>
                  </a:lnTo>
                  <a:lnTo>
                    <a:pt x="74" y="79"/>
                  </a:lnTo>
                  <a:lnTo>
                    <a:pt x="66" y="78"/>
                  </a:lnTo>
                  <a:lnTo>
                    <a:pt x="61" y="78"/>
                  </a:lnTo>
                  <a:lnTo>
                    <a:pt x="54" y="76"/>
                  </a:lnTo>
                  <a:lnTo>
                    <a:pt x="46" y="73"/>
                  </a:lnTo>
                  <a:lnTo>
                    <a:pt x="37" y="71"/>
                  </a:lnTo>
                  <a:lnTo>
                    <a:pt x="29" y="69"/>
                  </a:lnTo>
                  <a:lnTo>
                    <a:pt x="21" y="66"/>
                  </a:lnTo>
                  <a:lnTo>
                    <a:pt x="15" y="64"/>
                  </a:lnTo>
                  <a:lnTo>
                    <a:pt x="10" y="63"/>
                  </a:lnTo>
                  <a:lnTo>
                    <a:pt x="5" y="61"/>
                  </a:lnTo>
                  <a:lnTo>
                    <a:pt x="1" y="57"/>
                  </a:lnTo>
                  <a:lnTo>
                    <a:pt x="0" y="52"/>
                  </a:lnTo>
                  <a:lnTo>
                    <a:pt x="0" y="44"/>
                  </a:lnTo>
                  <a:lnTo>
                    <a:pt x="0" y="37"/>
                  </a:lnTo>
                  <a:lnTo>
                    <a:pt x="2" y="34"/>
                  </a:lnTo>
                  <a:lnTo>
                    <a:pt x="9" y="33"/>
                  </a:lnTo>
                  <a:lnTo>
                    <a:pt x="21" y="31"/>
                  </a:lnTo>
                  <a:lnTo>
                    <a:pt x="21" y="25"/>
                  </a:lnTo>
                  <a:lnTo>
                    <a:pt x="18" y="18"/>
                  </a:lnTo>
                  <a:lnTo>
                    <a:pt x="13" y="14"/>
                  </a:lnTo>
                  <a:lnTo>
                    <a:pt x="1" y="12"/>
                  </a:lnTo>
                  <a:lnTo>
                    <a:pt x="9" y="10"/>
                  </a:lnTo>
                  <a:lnTo>
                    <a:pt x="15" y="6"/>
                  </a:lnTo>
                  <a:lnTo>
                    <a:pt x="17" y="2"/>
                  </a:lnTo>
                  <a:lnTo>
                    <a:pt x="21" y="0"/>
                  </a:lnTo>
                  <a:lnTo>
                    <a:pt x="22" y="8"/>
                  </a:lnTo>
                  <a:lnTo>
                    <a:pt x="24" y="20"/>
                  </a:lnTo>
                  <a:lnTo>
                    <a:pt x="25" y="30"/>
                  </a:lnTo>
                  <a:lnTo>
                    <a:pt x="28" y="38"/>
                  </a:lnTo>
                  <a:lnTo>
                    <a:pt x="32" y="40"/>
                  </a:lnTo>
                  <a:lnTo>
                    <a:pt x="39" y="39"/>
                  </a:lnTo>
                  <a:lnTo>
                    <a:pt x="46" y="38"/>
                  </a:lnTo>
                  <a:lnTo>
                    <a:pt x="50" y="39"/>
                  </a:lnTo>
                  <a:lnTo>
                    <a:pt x="54" y="44"/>
                  </a:lnTo>
                  <a:lnTo>
                    <a:pt x="56" y="49"/>
                  </a:lnTo>
                  <a:lnTo>
                    <a:pt x="58" y="54"/>
                  </a:lnTo>
                  <a:lnTo>
                    <a:pt x="62" y="54"/>
                  </a:lnTo>
                  <a:lnTo>
                    <a:pt x="65" y="53"/>
                  </a:lnTo>
                  <a:lnTo>
                    <a:pt x="71" y="50"/>
                  </a:lnTo>
                  <a:lnTo>
                    <a:pt x="79" y="47"/>
                  </a:lnTo>
                  <a:lnTo>
                    <a:pt x="87" y="45"/>
                  </a:lnTo>
                  <a:lnTo>
                    <a:pt x="96" y="42"/>
                  </a:lnTo>
                  <a:lnTo>
                    <a:pt x="104" y="40"/>
                  </a:lnTo>
                  <a:lnTo>
                    <a:pt x="110" y="39"/>
                  </a:lnTo>
                  <a:lnTo>
                    <a:pt x="115" y="39"/>
                  </a:lnTo>
                  <a:lnTo>
                    <a:pt x="116" y="34"/>
                  </a:lnTo>
                  <a:lnTo>
                    <a:pt x="119" y="28"/>
                  </a:lnTo>
                  <a:lnTo>
                    <a:pt x="124" y="22"/>
                  </a:lnTo>
                  <a:lnTo>
                    <a:pt x="129" y="20"/>
                  </a:lnTo>
                  <a:lnTo>
                    <a:pt x="129" y="26"/>
                  </a:lnTo>
                  <a:lnTo>
                    <a:pt x="131" y="38"/>
                  </a:lnTo>
                  <a:lnTo>
                    <a:pt x="131" y="50"/>
                  </a:lnTo>
                  <a:lnTo>
                    <a:pt x="131" y="60"/>
                  </a:lnTo>
                  <a:lnTo>
                    <a:pt x="160" y="55"/>
                  </a:lnTo>
                  <a:lnTo>
                    <a:pt x="159" y="49"/>
                  </a:lnTo>
                  <a:lnTo>
                    <a:pt x="158" y="41"/>
                  </a:lnTo>
                  <a:lnTo>
                    <a:pt x="157" y="34"/>
                  </a:lnTo>
                  <a:lnTo>
                    <a:pt x="158" y="30"/>
                  </a:lnTo>
                  <a:lnTo>
                    <a:pt x="165" y="31"/>
                  </a:lnTo>
                  <a:lnTo>
                    <a:pt x="172" y="28"/>
                  </a:lnTo>
                  <a:lnTo>
                    <a:pt x="179" y="21"/>
                  </a:lnTo>
                  <a:lnTo>
                    <a:pt x="181" y="15"/>
                  </a:lnTo>
                  <a:lnTo>
                    <a:pt x="188" y="15"/>
                  </a:lnTo>
                  <a:lnTo>
                    <a:pt x="195" y="15"/>
                  </a:lnTo>
                  <a:lnTo>
                    <a:pt x="203" y="15"/>
                  </a:lnTo>
                  <a:lnTo>
                    <a:pt x="212" y="15"/>
                  </a:lnTo>
                  <a:lnTo>
                    <a:pt x="220" y="14"/>
                  </a:lnTo>
                  <a:lnTo>
                    <a:pt x="227" y="14"/>
                  </a:lnTo>
                  <a:lnTo>
                    <a:pt x="232" y="13"/>
                  </a:lnTo>
                  <a:lnTo>
                    <a:pt x="236" y="12"/>
                  </a:lnTo>
                  <a:lnTo>
                    <a:pt x="235" y="18"/>
                  </a:lnTo>
                  <a:lnTo>
                    <a:pt x="236" y="22"/>
                  </a:lnTo>
                  <a:lnTo>
                    <a:pt x="238" y="26"/>
                  </a:lnTo>
                  <a:lnTo>
                    <a:pt x="240" y="30"/>
                  </a:lnTo>
                  <a:lnTo>
                    <a:pt x="237" y="34"/>
                  </a:lnTo>
                  <a:lnTo>
                    <a:pt x="235" y="40"/>
                  </a:lnTo>
                  <a:lnTo>
                    <a:pt x="234" y="46"/>
                  </a:lnTo>
                  <a:lnTo>
                    <a:pt x="232" y="52"/>
                  </a:lnTo>
                  <a:lnTo>
                    <a:pt x="234" y="57"/>
                  </a:lnTo>
                  <a:lnTo>
                    <a:pt x="235" y="61"/>
                  </a:lnTo>
                  <a:lnTo>
                    <a:pt x="238" y="62"/>
                  </a:lnTo>
                  <a:lnTo>
                    <a:pt x="244" y="63"/>
                  </a:lnTo>
                  <a:lnTo>
                    <a:pt x="258" y="57"/>
                  </a:lnTo>
                  <a:lnTo>
                    <a:pt x="258" y="47"/>
                  </a:lnTo>
                  <a:lnTo>
                    <a:pt x="260" y="36"/>
                  </a:lnTo>
                  <a:lnTo>
                    <a:pt x="262" y="23"/>
                  </a:lnTo>
                  <a:lnTo>
                    <a:pt x="267" y="15"/>
                  </a:lnTo>
                  <a:lnTo>
                    <a:pt x="272" y="17"/>
                  </a:lnTo>
                  <a:lnTo>
                    <a:pt x="278" y="20"/>
                  </a:lnTo>
                  <a:lnTo>
                    <a:pt x="285" y="20"/>
                  </a:lnTo>
                  <a:lnTo>
                    <a:pt x="291" y="20"/>
                  </a:lnTo>
                  <a:lnTo>
                    <a:pt x="297" y="18"/>
                  </a:lnTo>
                  <a:lnTo>
                    <a:pt x="301" y="17"/>
                  </a:lnTo>
                  <a:lnTo>
                    <a:pt x="306" y="14"/>
                  </a:lnTo>
                  <a:lnTo>
                    <a:pt x="308" y="12"/>
                  </a:lnTo>
                  <a:lnTo>
                    <a:pt x="310" y="21"/>
                  </a:lnTo>
                  <a:lnTo>
                    <a:pt x="315" y="33"/>
                  </a:lnTo>
                  <a:lnTo>
                    <a:pt x="318" y="48"/>
                  </a:lnTo>
                  <a:lnTo>
                    <a:pt x="319" y="60"/>
                  </a:lnTo>
                  <a:lnTo>
                    <a:pt x="325" y="61"/>
                  </a:lnTo>
                  <a:lnTo>
                    <a:pt x="331" y="60"/>
                  </a:lnTo>
                  <a:lnTo>
                    <a:pt x="335" y="58"/>
                  </a:lnTo>
                  <a:lnTo>
                    <a:pt x="340" y="57"/>
                  </a:lnTo>
                  <a:lnTo>
                    <a:pt x="340" y="48"/>
                  </a:lnTo>
                  <a:lnTo>
                    <a:pt x="340" y="38"/>
                  </a:lnTo>
                  <a:lnTo>
                    <a:pt x="340" y="26"/>
                  </a:lnTo>
                  <a:lnTo>
                    <a:pt x="340" y="18"/>
                  </a:lnTo>
                  <a:lnTo>
                    <a:pt x="348" y="20"/>
                  </a:lnTo>
                  <a:lnTo>
                    <a:pt x="356" y="22"/>
                  </a:lnTo>
                  <a:lnTo>
                    <a:pt x="365" y="25"/>
                  </a:lnTo>
                  <a:lnTo>
                    <a:pt x="373" y="30"/>
                  </a:lnTo>
                  <a:lnTo>
                    <a:pt x="382" y="33"/>
                  </a:lnTo>
                  <a:lnTo>
                    <a:pt x="389" y="37"/>
                  </a:lnTo>
                  <a:lnTo>
                    <a:pt x="395" y="39"/>
                  </a:lnTo>
                  <a:lnTo>
                    <a:pt x="400" y="40"/>
                  </a:lnTo>
                  <a:lnTo>
                    <a:pt x="405" y="40"/>
                  </a:lnTo>
                  <a:lnTo>
                    <a:pt x="409" y="38"/>
                  </a:lnTo>
                  <a:lnTo>
                    <a:pt x="411" y="36"/>
                  </a:lnTo>
                  <a:lnTo>
                    <a:pt x="413" y="32"/>
                  </a:lnTo>
                  <a:lnTo>
                    <a:pt x="420" y="34"/>
                  </a:lnTo>
                  <a:lnTo>
                    <a:pt x="429" y="36"/>
                  </a:lnTo>
                  <a:lnTo>
                    <a:pt x="437" y="36"/>
                  </a:lnTo>
                  <a:lnTo>
                    <a:pt x="446" y="36"/>
                  </a:lnTo>
                  <a:lnTo>
                    <a:pt x="454" y="36"/>
                  </a:lnTo>
                  <a:lnTo>
                    <a:pt x="461" y="34"/>
                  </a:lnTo>
                  <a:lnTo>
                    <a:pt x="466" y="32"/>
                  </a:lnTo>
                  <a:lnTo>
                    <a:pt x="468" y="31"/>
                  </a:lnTo>
                  <a:lnTo>
                    <a:pt x="470" y="25"/>
                  </a:lnTo>
                  <a:lnTo>
                    <a:pt x="474" y="18"/>
                  </a:lnTo>
                  <a:lnTo>
                    <a:pt x="477" y="12"/>
                  </a:lnTo>
                  <a:lnTo>
                    <a:pt x="482" y="8"/>
                  </a:lnTo>
                  <a:lnTo>
                    <a:pt x="485" y="16"/>
                  </a:lnTo>
                  <a:lnTo>
                    <a:pt x="485" y="26"/>
                  </a:lnTo>
                  <a:lnTo>
                    <a:pt x="485" y="38"/>
                  </a:lnTo>
                  <a:lnTo>
                    <a:pt x="485" y="47"/>
                  </a:lnTo>
                  <a:lnTo>
                    <a:pt x="491" y="52"/>
                  </a:lnTo>
                  <a:lnTo>
                    <a:pt x="497" y="54"/>
                  </a:lnTo>
                  <a:lnTo>
                    <a:pt x="503" y="53"/>
                  </a:lnTo>
                  <a:lnTo>
                    <a:pt x="509" y="50"/>
                  </a:lnTo>
                  <a:lnTo>
                    <a:pt x="509" y="18"/>
                  </a:lnTo>
                  <a:lnTo>
                    <a:pt x="517" y="21"/>
                  </a:lnTo>
                  <a:lnTo>
                    <a:pt x="528" y="23"/>
                  </a:lnTo>
                  <a:lnTo>
                    <a:pt x="536" y="26"/>
                  </a:lnTo>
                  <a:lnTo>
                    <a:pt x="540" y="30"/>
                  </a:lnTo>
                  <a:lnTo>
                    <a:pt x="547" y="24"/>
                  </a:lnTo>
                  <a:lnTo>
                    <a:pt x="554" y="16"/>
                  </a:lnTo>
                  <a:lnTo>
                    <a:pt x="561" y="9"/>
                  </a:lnTo>
                  <a:lnTo>
                    <a:pt x="563" y="2"/>
                  </a:lnTo>
                  <a:lnTo>
                    <a:pt x="568" y="6"/>
                  </a:lnTo>
                  <a:lnTo>
                    <a:pt x="574" y="8"/>
                  </a:lnTo>
                  <a:lnTo>
                    <a:pt x="580" y="9"/>
                  </a:lnTo>
                  <a:lnTo>
                    <a:pt x="588" y="10"/>
                  </a:lnTo>
                  <a:lnTo>
                    <a:pt x="596" y="10"/>
                  </a:lnTo>
                  <a:lnTo>
                    <a:pt x="603" y="9"/>
                  </a:lnTo>
                  <a:lnTo>
                    <a:pt x="610" y="8"/>
                  </a:lnTo>
                  <a:lnTo>
                    <a:pt x="615" y="7"/>
                  </a:lnTo>
                  <a:lnTo>
                    <a:pt x="615" y="16"/>
                  </a:lnTo>
                  <a:lnTo>
                    <a:pt x="614" y="28"/>
                  </a:lnTo>
                  <a:lnTo>
                    <a:pt x="615" y="39"/>
                  </a:lnTo>
                  <a:lnTo>
                    <a:pt x="616" y="48"/>
                  </a:lnTo>
                  <a:lnTo>
                    <a:pt x="620" y="49"/>
                  </a:lnTo>
                  <a:lnTo>
                    <a:pt x="626" y="50"/>
                  </a:lnTo>
                  <a:lnTo>
                    <a:pt x="632" y="50"/>
                  </a:lnTo>
                  <a:lnTo>
                    <a:pt x="638" y="50"/>
                  </a:lnTo>
                  <a:lnTo>
                    <a:pt x="635" y="40"/>
                  </a:lnTo>
                  <a:lnTo>
                    <a:pt x="632" y="29"/>
                  </a:lnTo>
                  <a:lnTo>
                    <a:pt x="630" y="17"/>
                  </a:lnTo>
                  <a:lnTo>
                    <a:pt x="632" y="10"/>
                  </a:lnTo>
                  <a:lnTo>
                    <a:pt x="638" y="14"/>
                  </a:lnTo>
                  <a:lnTo>
                    <a:pt x="642" y="20"/>
                  </a:lnTo>
                  <a:lnTo>
                    <a:pt x="647" y="24"/>
                  </a:lnTo>
                  <a:lnTo>
                    <a:pt x="651" y="30"/>
                  </a:lnTo>
                  <a:lnTo>
                    <a:pt x="656" y="34"/>
                  </a:lnTo>
                  <a:lnTo>
                    <a:pt x="662" y="39"/>
                  </a:lnTo>
                  <a:lnTo>
                    <a:pt x="667" y="41"/>
                  </a:lnTo>
                  <a:lnTo>
                    <a:pt x="673" y="42"/>
                  </a:lnTo>
                  <a:lnTo>
                    <a:pt x="677" y="49"/>
                  </a:lnTo>
                  <a:lnTo>
                    <a:pt x="681" y="54"/>
                  </a:lnTo>
                  <a:lnTo>
                    <a:pt x="688" y="57"/>
                  </a:lnTo>
                  <a:lnTo>
                    <a:pt x="699" y="60"/>
                  </a:lnTo>
                  <a:lnTo>
                    <a:pt x="709" y="60"/>
                  </a:lnTo>
                  <a:lnTo>
                    <a:pt x="719" y="60"/>
                  </a:lnTo>
                  <a:lnTo>
                    <a:pt x="729" y="57"/>
                  </a:lnTo>
                  <a:lnTo>
                    <a:pt x="741" y="54"/>
                  </a:lnTo>
                  <a:lnTo>
                    <a:pt x="750" y="48"/>
                  </a:lnTo>
                  <a:lnTo>
                    <a:pt x="758" y="40"/>
                  </a:lnTo>
                  <a:lnTo>
                    <a:pt x="762" y="31"/>
                  </a:lnTo>
                  <a:lnTo>
                    <a:pt x="765" y="18"/>
                  </a:lnTo>
                  <a:lnTo>
                    <a:pt x="772" y="22"/>
                  </a:lnTo>
                  <a:lnTo>
                    <a:pt x="776" y="30"/>
                  </a:lnTo>
                  <a:lnTo>
                    <a:pt x="781" y="39"/>
                  </a:lnTo>
                  <a:lnTo>
                    <a:pt x="785" y="47"/>
                  </a:lnTo>
                  <a:lnTo>
                    <a:pt x="789" y="58"/>
                  </a:lnTo>
                  <a:lnTo>
                    <a:pt x="794" y="66"/>
                  </a:lnTo>
                  <a:lnTo>
                    <a:pt x="802" y="72"/>
                  </a:lnTo>
                  <a:lnTo>
                    <a:pt x="816" y="75"/>
                  </a:lnTo>
                  <a:lnTo>
                    <a:pt x="816" y="81"/>
                  </a:lnTo>
                  <a:lnTo>
                    <a:pt x="814" y="92"/>
                  </a:lnTo>
                  <a:lnTo>
                    <a:pt x="809" y="100"/>
                  </a:lnTo>
                  <a:lnTo>
                    <a:pt x="804" y="103"/>
                  </a:lnTo>
                  <a:close/>
                </a:path>
              </a:pathLst>
            </a:custGeom>
            <a:solidFill>
              <a:srgbClr val="0066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77" name="Freeform 1609"/>
            <p:cNvSpPr>
              <a:spLocks/>
            </p:cNvSpPr>
            <p:nvPr/>
          </p:nvSpPr>
          <p:spPr bwMode="auto">
            <a:xfrm>
              <a:off x="3439" y="3941"/>
              <a:ext cx="2" cy="3"/>
            </a:xfrm>
            <a:custGeom>
              <a:avLst/>
              <a:gdLst>
                <a:gd name="T0" fmla="*/ 0 w 7"/>
                <a:gd name="T1" fmla="*/ 9 h 9"/>
                <a:gd name="T2" fmla="*/ 4 w 7"/>
                <a:gd name="T3" fmla="*/ 9 h 9"/>
                <a:gd name="T4" fmla="*/ 7 w 7"/>
                <a:gd name="T5" fmla="*/ 5 h 9"/>
                <a:gd name="T6" fmla="*/ 7 w 7"/>
                <a:gd name="T7" fmla="*/ 2 h 9"/>
                <a:gd name="T8" fmla="*/ 5 w 7"/>
                <a:gd name="T9" fmla="*/ 0 h 9"/>
                <a:gd name="T10" fmla="*/ 0 w 7"/>
                <a:gd name="T11" fmla="*/ 9 h 9"/>
              </a:gdLst>
              <a:ahLst/>
              <a:cxnLst>
                <a:cxn ang="0">
                  <a:pos x="T0" y="T1"/>
                </a:cxn>
                <a:cxn ang="0">
                  <a:pos x="T2" y="T3"/>
                </a:cxn>
                <a:cxn ang="0">
                  <a:pos x="T4" y="T5"/>
                </a:cxn>
                <a:cxn ang="0">
                  <a:pos x="T6" y="T7"/>
                </a:cxn>
                <a:cxn ang="0">
                  <a:pos x="T8" y="T9"/>
                </a:cxn>
                <a:cxn ang="0">
                  <a:pos x="T10" y="T11"/>
                </a:cxn>
              </a:cxnLst>
              <a:rect l="0" t="0" r="r" b="b"/>
              <a:pathLst>
                <a:path w="7" h="9">
                  <a:moveTo>
                    <a:pt x="0" y="9"/>
                  </a:moveTo>
                  <a:lnTo>
                    <a:pt x="4" y="9"/>
                  </a:lnTo>
                  <a:lnTo>
                    <a:pt x="7" y="5"/>
                  </a:lnTo>
                  <a:lnTo>
                    <a:pt x="7" y="2"/>
                  </a:lnTo>
                  <a:lnTo>
                    <a:pt x="5"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78" name="Freeform 1610"/>
            <p:cNvSpPr>
              <a:spLocks/>
            </p:cNvSpPr>
            <p:nvPr/>
          </p:nvSpPr>
          <p:spPr bwMode="auto">
            <a:xfrm>
              <a:off x="3411" y="3939"/>
              <a:ext cx="29" cy="5"/>
            </a:xfrm>
            <a:custGeom>
              <a:avLst/>
              <a:gdLst>
                <a:gd name="T0" fmla="*/ 5 w 89"/>
                <a:gd name="T1" fmla="*/ 11 h 17"/>
                <a:gd name="T2" fmla="*/ 4 w 89"/>
                <a:gd name="T3" fmla="*/ 12 h 17"/>
                <a:gd name="T4" fmla="*/ 12 w 89"/>
                <a:gd name="T5" fmla="*/ 12 h 17"/>
                <a:gd name="T6" fmla="*/ 24 w 89"/>
                <a:gd name="T7" fmla="*/ 12 h 17"/>
                <a:gd name="T8" fmla="*/ 35 w 89"/>
                <a:gd name="T9" fmla="*/ 11 h 17"/>
                <a:gd name="T10" fmla="*/ 48 w 89"/>
                <a:gd name="T11" fmla="*/ 11 h 17"/>
                <a:gd name="T12" fmla="*/ 59 w 89"/>
                <a:gd name="T13" fmla="*/ 11 h 17"/>
                <a:gd name="T14" fmla="*/ 71 w 89"/>
                <a:gd name="T15" fmla="*/ 12 h 17"/>
                <a:gd name="T16" fmla="*/ 79 w 89"/>
                <a:gd name="T17" fmla="*/ 13 h 17"/>
                <a:gd name="T18" fmla="*/ 84 w 89"/>
                <a:gd name="T19" fmla="*/ 17 h 17"/>
                <a:gd name="T20" fmla="*/ 89 w 89"/>
                <a:gd name="T21" fmla="*/ 8 h 17"/>
                <a:gd name="T22" fmla="*/ 81 w 89"/>
                <a:gd name="T23" fmla="*/ 4 h 17"/>
                <a:gd name="T24" fmla="*/ 71 w 89"/>
                <a:gd name="T25" fmla="*/ 3 h 17"/>
                <a:gd name="T26" fmla="*/ 59 w 89"/>
                <a:gd name="T27" fmla="*/ 2 h 17"/>
                <a:gd name="T28" fmla="*/ 48 w 89"/>
                <a:gd name="T29" fmla="*/ 0 h 17"/>
                <a:gd name="T30" fmla="*/ 35 w 89"/>
                <a:gd name="T31" fmla="*/ 0 h 17"/>
                <a:gd name="T32" fmla="*/ 24 w 89"/>
                <a:gd name="T33" fmla="*/ 1 h 17"/>
                <a:gd name="T34" fmla="*/ 12 w 89"/>
                <a:gd name="T35" fmla="*/ 1 h 17"/>
                <a:gd name="T36" fmla="*/ 4 w 89"/>
                <a:gd name="T37" fmla="*/ 1 h 17"/>
                <a:gd name="T38" fmla="*/ 3 w 89"/>
                <a:gd name="T39" fmla="*/ 2 h 17"/>
                <a:gd name="T40" fmla="*/ 4 w 89"/>
                <a:gd name="T41" fmla="*/ 1 h 17"/>
                <a:gd name="T42" fmla="*/ 1 w 89"/>
                <a:gd name="T43" fmla="*/ 3 h 17"/>
                <a:gd name="T44" fmla="*/ 0 w 89"/>
                <a:gd name="T45" fmla="*/ 6 h 17"/>
                <a:gd name="T46" fmla="*/ 1 w 89"/>
                <a:gd name="T47" fmla="*/ 10 h 17"/>
                <a:gd name="T48" fmla="*/ 4 w 89"/>
                <a:gd name="T49" fmla="*/ 12 h 17"/>
                <a:gd name="T50" fmla="*/ 5 w 89"/>
                <a:gd name="T5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9" h="17">
                  <a:moveTo>
                    <a:pt x="5" y="11"/>
                  </a:moveTo>
                  <a:lnTo>
                    <a:pt x="4" y="12"/>
                  </a:lnTo>
                  <a:lnTo>
                    <a:pt x="12" y="12"/>
                  </a:lnTo>
                  <a:lnTo>
                    <a:pt x="24" y="12"/>
                  </a:lnTo>
                  <a:lnTo>
                    <a:pt x="35" y="11"/>
                  </a:lnTo>
                  <a:lnTo>
                    <a:pt x="48" y="11"/>
                  </a:lnTo>
                  <a:lnTo>
                    <a:pt x="59" y="11"/>
                  </a:lnTo>
                  <a:lnTo>
                    <a:pt x="71" y="12"/>
                  </a:lnTo>
                  <a:lnTo>
                    <a:pt x="79" y="13"/>
                  </a:lnTo>
                  <a:lnTo>
                    <a:pt x="84" y="17"/>
                  </a:lnTo>
                  <a:lnTo>
                    <a:pt x="89" y="8"/>
                  </a:lnTo>
                  <a:lnTo>
                    <a:pt x="81" y="4"/>
                  </a:lnTo>
                  <a:lnTo>
                    <a:pt x="71" y="3"/>
                  </a:lnTo>
                  <a:lnTo>
                    <a:pt x="59" y="2"/>
                  </a:lnTo>
                  <a:lnTo>
                    <a:pt x="48" y="0"/>
                  </a:lnTo>
                  <a:lnTo>
                    <a:pt x="35" y="0"/>
                  </a:lnTo>
                  <a:lnTo>
                    <a:pt x="24" y="1"/>
                  </a:lnTo>
                  <a:lnTo>
                    <a:pt x="12" y="1"/>
                  </a:lnTo>
                  <a:lnTo>
                    <a:pt x="4" y="1"/>
                  </a:lnTo>
                  <a:lnTo>
                    <a:pt x="3" y="2"/>
                  </a:lnTo>
                  <a:lnTo>
                    <a:pt x="4" y="1"/>
                  </a:lnTo>
                  <a:lnTo>
                    <a:pt x="1" y="3"/>
                  </a:lnTo>
                  <a:lnTo>
                    <a:pt x="0" y="6"/>
                  </a:lnTo>
                  <a:lnTo>
                    <a:pt x="1" y="10"/>
                  </a:lnTo>
                  <a:lnTo>
                    <a:pt x="4" y="12"/>
                  </a:lnTo>
                  <a:lnTo>
                    <a:pt x="5"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79" name="Freeform 1611"/>
            <p:cNvSpPr>
              <a:spLocks/>
            </p:cNvSpPr>
            <p:nvPr/>
          </p:nvSpPr>
          <p:spPr bwMode="auto">
            <a:xfrm>
              <a:off x="3388" y="3939"/>
              <a:ext cx="24" cy="6"/>
            </a:xfrm>
            <a:custGeom>
              <a:avLst/>
              <a:gdLst>
                <a:gd name="T0" fmla="*/ 0 w 72"/>
                <a:gd name="T1" fmla="*/ 18 h 18"/>
                <a:gd name="T2" fmla="*/ 0 w 72"/>
                <a:gd name="T3" fmla="*/ 18 h 18"/>
                <a:gd name="T4" fmla="*/ 9 w 72"/>
                <a:gd name="T5" fmla="*/ 18 h 18"/>
                <a:gd name="T6" fmla="*/ 19 w 72"/>
                <a:gd name="T7" fmla="*/ 18 h 18"/>
                <a:gd name="T8" fmla="*/ 29 w 72"/>
                <a:gd name="T9" fmla="*/ 16 h 18"/>
                <a:gd name="T10" fmla="*/ 38 w 72"/>
                <a:gd name="T11" fmla="*/ 15 h 18"/>
                <a:gd name="T12" fmla="*/ 48 w 72"/>
                <a:gd name="T13" fmla="*/ 14 h 18"/>
                <a:gd name="T14" fmla="*/ 56 w 72"/>
                <a:gd name="T15" fmla="*/ 12 h 18"/>
                <a:gd name="T16" fmla="*/ 65 w 72"/>
                <a:gd name="T17" fmla="*/ 11 h 18"/>
                <a:gd name="T18" fmla="*/ 72 w 72"/>
                <a:gd name="T19" fmla="*/ 9 h 18"/>
                <a:gd name="T20" fmla="*/ 70 w 72"/>
                <a:gd name="T21" fmla="*/ 0 h 18"/>
                <a:gd name="T22" fmla="*/ 63 w 72"/>
                <a:gd name="T23" fmla="*/ 2 h 18"/>
                <a:gd name="T24" fmla="*/ 56 w 72"/>
                <a:gd name="T25" fmla="*/ 3 h 18"/>
                <a:gd name="T26" fmla="*/ 48 w 72"/>
                <a:gd name="T27" fmla="*/ 4 h 18"/>
                <a:gd name="T28" fmla="*/ 38 w 72"/>
                <a:gd name="T29" fmla="*/ 6 h 18"/>
                <a:gd name="T30" fmla="*/ 29 w 72"/>
                <a:gd name="T31" fmla="*/ 7 h 18"/>
                <a:gd name="T32" fmla="*/ 19 w 72"/>
                <a:gd name="T33" fmla="*/ 7 h 18"/>
                <a:gd name="T34" fmla="*/ 9 w 72"/>
                <a:gd name="T35" fmla="*/ 7 h 18"/>
                <a:gd name="T36" fmla="*/ 0 w 72"/>
                <a:gd name="T37" fmla="*/ 7 h 18"/>
                <a:gd name="T38" fmla="*/ 0 w 72"/>
                <a:gd name="T39" fmla="*/ 7 h 18"/>
                <a:gd name="T40" fmla="*/ 0 w 72"/>
                <a:gd name="T4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2" h="18">
                  <a:moveTo>
                    <a:pt x="0" y="18"/>
                  </a:moveTo>
                  <a:lnTo>
                    <a:pt x="0" y="18"/>
                  </a:lnTo>
                  <a:lnTo>
                    <a:pt x="9" y="18"/>
                  </a:lnTo>
                  <a:lnTo>
                    <a:pt x="19" y="18"/>
                  </a:lnTo>
                  <a:lnTo>
                    <a:pt x="29" y="16"/>
                  </a:lnTo>
                  <a:lnTo>
                    <a:pt x="38" y="15"/>
                  </a:lnTo>
                  <a:lnTo>
                    <a:pt x="48" y="14"/>
                  </a:lnTo>
                  <a:lnTo>
                    <a:pt x="56" y="12"/>
                  </a:lnTo>
                  <a:lnTo>
                    <a:pt x="65" y="11"/>
                  </a:lnTo>
                  <a:lnTo>
                    <a:pt x="72" y="9"/>
                  </a:lnTo>
                  <a:lnTo>
                    <a:pt x="70" y="0"/>
                  </a:lnTo>
                  <a:lnTo>
                    <a:pt x="63" y="2"/>
                  </a:lnTo>
                  <a:lnTo>
                    <a:pt x="56" y="3"/>
                  </a:lnTo>
                  <a:lnTo>
                    <a:pt x="48" y="4"/>
                  </a:lnTo>
                  <a:lnTo>
                    <a:pt x="38" y="6"/>
                  </a:lnTo>
                  <a:lnTo>
                    <a:pt x="29" y="7"/>
                  </a:lnTo>
                  <a:lnTo>
                    <a:pt x="19" y="7"/>
                  </a:lnTo>
                  <a:lnTo>
                    <a:pt x="9" y="7"/>
                  </a:lnTo>
                  <a:lnTo>
                    <a:pt x="0" y="7"/>
                  </a:lnTo>
                  <a:lnTo>
                    <a:pt x="0" y="7"/>
                  </a:lnTo>
                  <a:lnTo>
                    <a:pt x="0"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80" name="Freeform 1612"/>
            <p:cNvSpPr>
              <a:spLocks/>
            </p:cNvSpPr>
            <p:nvPr/>
          </p:nvSpPr>
          <p:spPr bwMode="auto">
            <a:xfrm>
              <a:off x="3365" y="3939"/>
              <a:ext cx="23" cy="6"/>
            </a:xfrm>
            <a:custGeom>
              <a:avLst/>
              <a:gdLst>
                <a:gd name="T0" fmla="*/ 1 w 71"/>
                <a:gd name="T1" fmla="*/ 9 h 20"/>
                <a:gd name="T2" fmla="*/ 0 w 71"/>
                <a:gd name="T3" fmla="*/ 9 h 20"/>
                <a:gd name="T4" fmla="*/ 6 w 71"/>
                <a:gd name="T5" fmla="*/ 10 h 20"/>
                <a:gd name="T6" fmla="*/ 12 w 71"/>
                <a:gd name="T7" fmla="*/ 11 h 20"/>
                <a:gd name="T8" fmla="*/ 21 w 71"/>
                <a:gd name="T9" fmla="*/ 13 h 20"/>
                <a:gd name="T10" fmla="*/ 31 w 71"/>
                <a:gd name="T11" fmla="*/ 14 h 20"/>
                <a:gd name="T12" fmla="*/ 41 w 71"/>
                <a:gd name="T13" fmla="*/ 17 h 20"/>
                <a:gd name="T14" fmla="*/ 52 w 71"/>
                <a:gd name="T15" fmla="*/ 18 h 20"/>
                <a:gd name="T16" fmla="*/ 62 w 71"/>
                <a:gd name="T17" fmla="*/ 20 h 20"/>
                <a:gd name="T18" fmla="*/ 71 w 71"/>
                <a:gd name="T19" fmla="*/ 20 h 20"/>
                <a:gd name="T20" fmla="*/ 71 w 71"/>
                <a:gd name="T21" fmla="*/ 9 h 20"/>
                <a:gd name="T22" fmla="*/ 62 w 71"/>
                <a:gd name="T23" fmla="*/ 9 h 20"/>
                <a:gd name="T24" fmla="*/ 52 w 71"/>
                <a:gd name="T25" fmla="*/ 9 h 20"/>
                <a:gd name="T26" fmla="*/ 41 w 71"/>
                <a:gd name="T27" fmla="*/ 8 h 20"/>
                <a:gd name="T28" fmla="*/ 31 w 71"/>
                <a:gd name="T29" fmla="*/ 5 h 20"/>
                <a:gd name="T30" fmla="*/ 21 w 71"/>
                <a:gd name="T31" fmla="*/ 4 h 20"/>
                <a:gd name="T32" fmla="*/ 14 w 71"/>
                <a:gd name="T33" fmla="*/ 2 h 20"/>
                <a:gd name="T34" fmla="*/ 6 w 71"/>
                <a:gd name="T35" fmla="*/ 1 h 20"/>
                <a:gd name="T36" fmla="*/ 3 w 71"/>
                <a:gd name="T37" fmla="*/ 0 h 20"/>
                <a:gd name="T38" fmla="*/ 1 w 71"/>
                <a:gd name="T39" fmla="*/ 0 h 20"/>
                <a:gd name="T40" fmla="*/ 1 w 71"/>
                <a:gd name="T41"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 h="20">
                  <a:moveTo>
                    <a:pt x="1" y="9"/>
                  </a:moveTo>
                  <a:lnTo>
                    <a:pt x="0" y="9"/>
                  </a:lnTo>
                  <a:lnTo>
                    <a:pt x="6" y="10"/>
                  </a:lnTo>
                  <a:lnTo>
                    <a:pt x="12" y="11"/>
                  </a:lnTo>
                  <a:lnTo>
                    <a:pt x="21" y="13"/>
                  </a:lnTo>
                  <a:lnTo>
                    <a:pt x="31" y="14"/>
                  </a:lnTo>
                  <a:lnTo>
                    <a:pt x="41" y="17"/>
                  </a:lnTo>
                  <a:lnTo>
                    <a:pt x="52" y="18"/>
                  </a:lnTo>
                  <a:lnTo>
                    <a:pt x="62" y="20"/>
                  </a:lnTo>
                  <a:lnTo>
                    <a:pt x="71" y="20"/>
                  </a:lnTo>
                  <a:lnTo>
                    <a:pt x="71" y="9"/>
                  </a:lnTo>
                  <a:lnTo>
                    <a:pt x="62" y="9"/>
                  </a:lnTo>
                  <a:lnTo>
                    <a:pt x="52" y="9"/>
                  </a:lnTo>
                  <a:lnTo>
                    <a:pt x="41" y="8"/>
                  </a:lnTo>
                  <a:lnTo>
                    <a:pt x="31" y="5"/>
                  </a:lnTo>
                  <a:lnTo>
                    <a:pt x="21" y="4"/>
                  </a:lnTo>
                  <a:lnTo>
                    <a:pt x="14" y="2"/>
                  </a:lnTo>
                  <a:lnTo>
                    <a:pt x="6" y="1"/>
                  </a:lnTo>
                  <a:lnTo>
                    <a:pt x="3" y="0"/>
                  </a:lnTo>
                  <a:lnTo>
                    <a:pt x="1" y="0"/>
                  </a:lnTo>
                  <a:lnTo>
                    <a:pt x="1"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81" name="Freeform 1613"/>
            <p:cNvSpPr>
              <a:spLocks/>
            </p:cNvSpPr>
            <p:nvPr/>
          </p:nvSpPr>
          <p:spPr bwMode="auto">
            <a:xfrm>
              <a:off x="3345" y="3938"/>
              <a:ext cx="20" cy="5"/>
            </a:xfrm>
            <a:custGeom>
              <a:avLst/>
              <a:gdLst>
                <a:gd name="T0" fmla="*/ 0 w 60"/>
                <a:gd name="T1" fmla="*/ 15 h 15"/>
                <a:gd name="T2" fmla="*/ 0 w 60"/>
                <a:gd name="T3" fmla="*/ 15 h 15"/>
                <a:gd name="T4" fmla="*/ 5 w 60"/>
                <a:gd name="T5" fmla="*/ 14 h 15"/>
                <a:gd name="T6" fmla="*/ 13 w 60"/>
                <a:gd name="T7" fmla="*/ 13 h 15"/>
                <a:gd name="T8" fmla="*/ 23 w 60"/>
                <a:gd name="T9" fmla="*/ 13 h 15"/>
                <a:gd name="T10" fmla="*/ 32 w 60"/>
                <a:gd name="T11" fmla="*/ 12 h 15"/>
                <a:gd name="T12" fmla="*/ 41 w 60"/>
                <a:gd name="T13" fmla="*/ 12 h 15"/>
                <a:gd name="T14" fmla="*/ 49 w 60"/>
                <a:gd name="T15" fmla="*/ 11 h 15"/>
                <a:gd name="T16" fmla="*/ 56 w 60"/>
                <a:gd name="T17" fmla="*/ 12 h 15"/>
                <a:gd name="T18" fmla="*/ 60 w 60"/>
                <a:gd name="T19" fmla="*/ 11 h 15"/>
                <a:gd name="T20" fmla="*/ 60 w 60"/>
                <a:gd name="T21" fmla="*/ 2 h 15"/>
                <a:gd name="T22" fmla="*/ 56 w 60"/>
                <a:gd name="T23" fmla="*/ 0 h 15"/>
                <a:gd name="T24" fmla="*/ 49 w 60"/>
                <a:gd name="T25" fmla="*/ 2 h 15"/>
                <a:gd name="T26" fmla="*/ 41 w 60"/>
                <a:gd name="T27" fmla="*/ 3 h 15"/>
                <a:gd name="T28" fmla="*/ 32 w 60"/>
                <a:gd name="T29" fmla="*/ 3 h 15"/>
                <a:gd name="T30" fmla="*/ 23 w 60"/>
                <a:gd name="T31" fmla="*/ 4 h 15"/>
                <a:gd name="T32" fmla="*/ 13 w 60"/>
                <a:gd name="T33" fmla="*/ 4 h 15"/>
                <a:gd name="T34" fmla="*/ 5 w 60"/>
                <a:gd name="T35" fmla="*/ 5 h 15"/>
                <a:gd name="T36" fmla="*/ 0 w 60"/>
                <a:gd name="T37" fmla="*/ 4 h 15"/>
                <a:gd name="T38" fmla="*/ 0 w 60"/>
                <a:gd name="T39" fmla="*/ 4 h 15"/>
                <a:gd name="T40" fmla="*/ 0 w 60"/>
                <a:gd name="T4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15">
                  <a:moveTo>
                    <a:pt x="0" y="15"/>
                  </a:moveTo>
                  <a:lnTo>
                    <a:pt x="0" y="15"/>
                  </a:lnTo>
                  <a:lnTo>
                    <a:pt x="5" y="14"/>
                  </a:lnTo>
                  <a:lnTo>
                    <a:pt x="13" y="13"/>
                  </a:lnTo>
                  <a:lnTo>
                    <a:pt x="23" y="13"/>
                  </a:lnTo>
                  <a:lnTo>
                    <a:pt x="32" y="12"/>
                  </a:lnTo>
                  <a:lnTo>
                    <a:pt x="41" y="12"/>
                  </a:lnTo>
                  <a:lnTo>
                    <a:pt x="49" y="11"/>
                  </a:lnTo>
                  <a:lnTo>
                    <a:pt x="56" y="12"/>
                  </a:lnTo>
                  <a:lnTo>
                    <a:pt x="60" y="11"/>
                  </a:lnTo>
                  <a:lnTo>
                    <a:pt x="60" y="2"/>
                  </a:lnTo>
                  <a:lnTo>
                    <a:pt x="56" y="0"/>
                  </a:lnTo>
                  <a:lnTo>
                    <a:pt x="49" y="2"/>
                  </a:lnTo>
                  <a:lnTo>
                    <a:pt x="41" y="3"/>
                  </a:lnTo>
                  <a:lnTo>
                    <a:pt x="32" y="3"/>
                  </a:lnTo>
                  <a:lnTo>
                    <a:pt x="23" y="4"/>
                  </a:lnTo>
                  <a:lnTo>
                    <a:pt x="13" y="4"/>
                  </a:lnTo>
                  <a:lnTo>
                    <a:pt x="5" y="5"/>
                  </a:lnTo>
                  <a:lnTo>
                    <a:pt x="0" y="4"/>
                  </a:lnTo>
                  <a:lnTo>
                    <a:pt x="0" y="4"/>
                  </a:lnTo>
                  <a:lnTo>
                    <a:pt x="0"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82" name="Freeform 1614"/>
            <p:cNvSpPr>
              <a:spLocks/>
            </p:cNvSpPr>
            <p:nvPr/>
          </p:nvSpPr>
          <p:spPr bwMode="auto">
            <a:xfrm>
              <a:off x="3326" y="3937"/>
              <a:ext cx="19" cy="6"/>
            </a:xfrm>
            <a:custGeom>
              <a:avLst/>
              <a:gdLst>
                <a:gd name="T0" fmla="*/ 6 w 56"/>
                <a:gd name="T1" fmla="*/ 9 h 19"/>
                <a:gd name="T2" fmla="*/ 2 w 56"/>
                <a:gd name="T3" fmla="*/ 9 h 19"/>
                <a:gd name="T4" fmla="*/ 10 w 56"/>
                <a:gd name="T5" fmla="*/ 11 h 19"/>
                <a:gd name="T6" fmla="*/ 17 w 56"/>
                <a:gd name="T7" fmla="*/ 14 h 19"/>
                <a:gd name="T8" fmla="*/ 23 w 56"/>
                <a:gd name="T9" fmla="*/ 16 h 19"/>
                <a:gd name="T10" fmla="*/ 31 w 56"/>
                <a:gd name="T11" fmla="*/ 17 h 19"/>
                <a:gd name="T12" fmla="*/ 37 w 56"/>
                <a:gd name="T13" fmla="*/ 17 h 19"/>
                <a:gd name="T14" fmla="*/ 44 w 56"/>
                <a:gd name="T15" fmla="*/ 18 h 19"/>
                <a:gd name="T16" fmla="*/ 50 w 56"/>
                <a:gd name="T17" fmla="*/ 19 h 19"/>
                <a:gd name="T18" fmla="*/ 56 w 56"/>
                <a:gd name="T19" fmla="*/ 19 h 19"/>
                <a:gd name="T20" fmla="*/ 56 w 56"/>
                <a:gd name="T21" fmla="*/ 8 h 19"/>
                <a:gd name="T22" fmla="*/ 50 w 56"/>
                <a:gd name="T23" fmla="*/ 8 h 19"/>
                <a:gd name="T24" fmla="*/ 44 w 56"/>
                <a:gd name="T25" fmla="*/ 9 h 19"/>
                <a:gd name="T26" fmla="*/ 37 w 56"/>
                <a:gd name="T27" fmla="*/ 8 h 19"/>
                <a:gd name="T28" fmla="*/ 31 w 56"/>
                <a:gd name="T29" fmla="*/ 8 h 19"/>
                <a:gd name="T30" fmla="*/ 25 w 56"/>
                <a:gd name="T31" fmla="*/ 7 h 19"/>
                <a:gd name="T32" fmla="*/ 19 w 56"/>
                <a:gd name="T33" fmla="*/ 4 h 19"/>
                <a:gd name="T34" fmla="*/ 12 w 56"/>
                <a:gd name="T35" fmla="*/ 2 h 19"/>
                <a:gd name="T36" fmla="*/ 6 w 56"/>
                <a:gd name="T37" fmla="*/ 0 h 19"/>
                <a:gd name="T38" fmla="*/ 2 w 56"/>
                <a:gd name="T39" fmla="*/ 0 h 19"/>
                <a:gd name="T40" fmla="*/ 6 w 56"/>
                <a:gd name="T41" fmla="*/ 0 h 19"/>
                <a:gd name="T42" fmla="*/ 3 w 56"/>
                <a:gd name="T43" fmla="*/ 0 h 19"/>
                <a:gd name="T44" fmla="*/ 0 w 56"/>
                <a:gd name="T45" fmla="*/ 2 h 19"/>
                <a:gd name="T46" fmla="*/ 0 w 56"/>
                <a:gd name="T47" fmla="*/ 7 h 19"/>
                <a:gd name="T48" fmla="*/ 2 w 56"/>
                <a:gd name="T49" fmla="*/ 9 h 19"/>
                <a:gd name="T50" fmla="*/ 6 w 56"/>
                <a:gd name="T51"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6" h="19">
                  <a:moveTo>
                    <a:pt x="6" y="9"/>
                  </a:moveTo>
                  <a:lnTo>
                    <a:pt x="2" y="9"/>
                  </a:lnTo>
                  <a:lnTo>
                    <a:pt x="10" y="11"/>
                  </a:lnTo>
                  <a:lnTo>
                    <a:pt x="17" y="14"/>
                  </a:lnTo>
                  <a:lnTo>
                    <a:pt x="23" y="16"/>
                  </a:lnTo>
                  <a:lnTo>
                    <a:pt x="31" y="17"/>
                  </a:lnTo>
                  <a:lnTo>
                    <a:pt x="37" y="17"/>
                  </a:lnTo>
                  <a:lnTo>
                    <a:pt x="44" y="18"/>
                  </a:lnTo>
                  <a:lnTo>
                    <a:pt x="50" y="19"/>
                  </a:lnTo>
                  <a:lnTo>
                    <a:pt x="56" y="19"/>
                  </a:lnTo>
                  <a:lnTo>
                    <a:pt x="56" y="8"/>
                  </a:lnTo>
                  <a:lnTo>
                    <a:pt x="50" y="8"/>
                  </a:lnTo>
                  <a:lnTo>
                    <a:pt x="44" y="9"/>
                  </a:lnTo>
                  <a:lnTo>
                    <a:pt x="37" y="8"/>
                  </a:lnTo>
                  <a:lnTo>
                    <a:pt x="31" y="8"/>
                  </a:lnTo>
                  <a:lnTo>
                    <a:pt x="25" y="7"/>
                  </a:lnTo>
                  <a:lnTo>
                    <a:pt x="19" y="4"/>
                  </a:lnTo>
                  <a:lnTo>
                    <a:pt x="12" y="2"/>
                  </a:lnTo>
                  <a:lnTo>
                    <a:pt x="6" y="0"/>
                  </a:lnTo>
                  <a:lnTo>
                    <a:pt x="2" y="0"/>
                  </a:lnTo>
                  <a:lnTo>
                    <a:pt x="6" y="0"/>
                  </a:lnTo>
                  <a:lnTo>
                    <a:pt x="3" y="0"/>
                  </a:lnTo>
                  <a:lnTo>
                    <a:pt x="0" y="2"/>
                  </a:lnTo>
                  <a:lnTo>
                    <a:pt x="0" y="7"/>
                  </a:lnTo>
                  <a:lnTo>
                    <a:pt x="2" y="9"/>
                  </a:lnTo>
                  <a:lnTo>
                    <a:pt x="6"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83" name="Freeform 1615"/>
            <p:cNvSpPr>
              <a:spLocks/>
            </p:cNvSpPr>
            <p:nvPr/>
          </p:nvSpPr>
          <p:spPr bwMode="auto">
            <a:xfrm>
              <a:off x="3294" y="3937"/>
              <a:ext cx="34" cy="8"/>
            </a:xfrm>
            <a:custGeom>
              <a:avLst/>
              <a:gdLst>
                <a:gd name="T0" fmla="*/ 0 w 103"/>
                <a:gd name="T1" fmla="*/ 24 h 24"/>
                <a:gd name="T2" fmla="*/ 0 w 103"/>
                <a:gd name="T3" fmla="*/ 24 h 24"/>
                <a:gd name="T4" fmla="*/ 6 w 103"/>
                <a:gd name="T5" fmla="*/ 24 h 24"/>
                <a:gd name="T6" fmla="*/ 16 w 103"/>
                <a:gd name="T7" fmla="*/ 24 h 24"/>
                <a:gd name="T8" fmla="*/ 29 w 103"/>
                <a:gd name="T9" fmla="*/ 24 h 24"/>
                <a:gd name="T10" fmla="*/ 43 w 103"/>
                <a:gd name="T11" fmla="*/ 22 h 24"/>
                <a:gd name="T12" fmla="*/ 58 w 103"/>
                <a:gd name="T13" fmla="*/ 20 h 24"/>
                <a:gd name="T14" fmla="*/ 73 w 103"/>
                <a:gd name="T15" fmla="*/ 18 h 24"/>
                <a:gd name="T16" fmla="*/ 89 w 103"/>
                <a:gd name="T17" fmla="*/ 15 h 24"/>
                <a:gd name="T18" fmla="*/ 103 w 103"/>
                <a:gd name="T19" fmla="*/ 9 h 24"/>
                <a:gd name="T20" fmla="*/ 99 w 103"/>
                <a:gd name="T21" fmla="*/ 0 h 24"/>
                <a:gd name="T22" fmla="*/ 86 w 103"/>
                <a:gd name="T23" fmla="*/ 6 h 24"/>
                <a:gd name="T24" fmla="*/ 73 w 103"/>
                <a:gd name="T25" fmla="*/ 9 h 24"/>
                <a:gd name="T26" fmla="*/ 58 w 103"/>
                <a:gd name="T27" fmla="*/ 11 h 24"/>
                <a:gd name="T28" fmla="*/ 43 w 103"/>
                <a:gd name="T29" fmla="*/ 12 h 24"/>
                <a:gd name="T30" fmla="*/ 29 w 103"/>
                <a:gd name="T31" fmla="*/ 12 h 24"/>
                <a:gd name="T32" fmla="*/ 16 w 103"/>
                <a:gd name="T33" fmla="*/ 12 h 24"/>
                <a:gd name="T34" fmla="*/ 6 w 103"/>
                <a:gd name="T35" fmla="*/ 12 h 24"/>
                <a:gd name="T36" fmla="*/ 0 w 103"/>
                <a:gd name="T37" fmla="*/ 12 h 24"/>
                <a:gd name="T38" fmla="*/ 0 w 103"/>
                <a:gd name="T39" fmla="*/ 12 h 24"/>
                <a:gd name="T40" fmla="*/ 0 w 103"/>
                <a:gd name="T41"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 h="24">
                  <a:moveTo>
                    <a:pt x="0" y="24"/>
                  </a:moveTo>
                  <a:lnTo>
                    <a:pt x="0" y="24"/>
                  </a:lnTo>
                  <a:lnTo>
                    <a:pt x="6" y="24"/>
                  </a:lnTo>
                  <a:lnTo>
                    <a:pt x="16" y="24"/>
                  </a:lnTo>
                  <a:lnTo>
                    <a:pt x="29" y="24"/>
                  </a:lnTo>
                  <a:lnTo>
                    <a:pt x="43" y="22"/>
                  </a:lnTo>
                  <a:lnTo>
                    <a:pt x="58" y="20"/>
                  </a:lnTo>
                  <a:lnTo>
                    <a:pt x="73" y="18"/>
                  </a:lnTo>
                  <a:lnTo>
                    <a:pt x="89" y="15"/>
                  </a:lnTo>
                  <a:lnTo>
                    <a:pt x="103" y="9"/>
                  </a:lnTo>
                  <a:lnTo>
                    <a:pt x="99" y="0"/>
                  </a:lnTo>
                  <a:lnTo>
                    <a:pt x="86" y="6"/>
                  </a:lnTo>
                  <a:lnTo>
                    <a:pt x="73" y="9"/>
                  </a:lnTo>
                  <a:lnTo>
                    <a:pt x="58" y="11"/>
                  </a:lnTo>
                  <a:lnTo>
                    <a:pt x="43" y="12"/>
                  </a:lnTo>
                  <a:lnTo>
                    <a:pt x="29" y="12"/>
                  </a:lnTo>
                  <a:lnTo>
                    <a:pt x="16" y="12"/>
                  </a:lnTo>
                  <a:lnTo>
                    <a:pt x="6" y="12"/>
                  </a:lnTo>
                  <a:lnTo>
                    <a:pt x="0" y="12"/>
                  </a:lnTo>
                  <a:lnTo>
                    <a:pt x="0" y="12"/>
                  </a:lnTo>
                  <a:lnTo>
                    <a:pt x="0"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84" name="Freeform 1616"/>
            <p:cNvSpPr>
              <a:spLocks/>
            </p:cNvSpPr>
            <p:nvPr/>
          </p:nvSpPr>
          <p:spPr bwMode="auto">
            <a:xfrm>
              <a:off x="3257" y="3941"/>
              <a:ext cx="37" cy="10"/>
            </a:xfrm>
            <a:custGeom>
              <a:avLst/>
              <a:gdLst>
                <a:gd name="T0" fmla="*/ 0 w 112"/>
                <a:gd name="T1" fmla="*/ 30 h 30"/>
                <a:gd name="T2" fmla="*/ 0 w 112"/>
                <a:gd name="T3" fmla="*/ 30 h 30"/>
                <a:gd name="T4" fmla="*/ 11 w 112"/>
                <a:gd name="T5" fmla="*/ 29 h 30"/>
                <a:gd name="T6" fmla="*/ 25 w 112"/>
                <a:gd name="T7" fmla="*/ 27 h 30"/>
                <a:gd name="T8" fmla="*/ 43 w 112"/>
                <a:gd name="T9" fmla="*/ 23 h 30"/>
                <a:gd name="T10" fmla="*/ 60 w 112"/>
                <a:gd name="T11" fmla="*/ 20 h 30"/>
                <a:gd name="T12" fmla="*/ 78 w 112"/>
                <a:gd name="T13" fmla="*/ 16 h 30"/>
                <a:gd name="T14" fmla="*/ 93 w 112"/>
                <a:gd name="T15" fmla="*/ 14 h 30"/>
                <a:gd name="T16" fmla="*/ 106 w 112"/>
                <a:gd name="T17" fmla="*/ 12 h 30"/>
                <a:gd name="T18" fmla="*/ 112 w 112"/>
                <a:gd name="T19" fmla="*/ 12 h 30"/>
                <a:gd name="T20" fmla="*/ 112 w 112"/>
                <a:gd name="T21" fmla="*/ 0 h 30"/>
                <a:gd name="T22" fmla="*/ 106 w 112"/>
                <a:gd name="T23" fmla="*/ 3 h 30"/>
                <a:gd name="T24" fmla="*/ 93 w 112"/>
                <a:gd name="T25" fmla="*/ 5 h 30"/>
                <a:gd name="T26" fmla="*/ 78 w 112"/>
                <a:gd name="T27" fmla="*/ 7 h 30"/>
                <a:gd name="T28" fmla="*/ 60 w 112"/>
                <a:gd name="T29" fmla="*/ 11 h 30"/>
                <a:gd name="T30" fmla="*/ 43 w 112"/>
                <a:gd name="T31" fmla="*/ 14 h 30"/>
                <a:gd name="T32" fmla="*/ 25 w 112"/>
                <a:gd name="T33" fmla="*/ 18 h 30"/>
                <a:gd name="T34" fmla="*/ 11 w 112"/>
                <a:gd name="T35" fmla="*/ 20 h 30"/>
                <a:gd name="T36" fmla="*/ 0 w 112"/>
                <a:gd name="T37" fmla="*/ 21 h 30"/>
                <a:gd name="T38" fmla="*/ 0 w 112"/>
                <a:gd name="T39" fmla="*/ 21 h 30"/>
                <a:gd name="T40" fmla="*/ 0 w 112"/>
                <a:gd name="T41"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2" h="30">
                  <a:moveTo>
                    <a:pt x="0" y="30"/>
                  </a:moveTo>
                  <a:lnTo>
                    <a:pt x="0" y="30"/>
                  </a:lnTo>
                  <a:lnTo>
                    <a:pt x="11" y="29"/>
                  </a:lnTo>
                  <a:lnTo>
                    <a:pt x="25" y="27"/>
                  </a:lnTo>
                  <a:lnTo>
                    <a:pt x="43" y="23"/>
                  </a:lnTo>
                  <a:lnTo>
                    <a:pt x="60" y="20"/>
                  </a:lnTo>
                  <a:lnTo>
                    <a:pt x="78" y="16"/>
                  </a:lnTo>
                  <a:lnTo>
                    <a:pt x="93" y="14"/>
                  </a:lnTo>
                  <a:lnTo>
                    <a:pt x="106" y="12"/>
                  </a:lnTo>
                  <a:lnTo>
                    <a:pt x="112" y="12"/>
                  </a:lnTo>
                  <a:lnTo>
                    <a:pt x="112" y="0"/>
                  </a:lnTo>
                  <a:lnTo>
                    <a:pt x="106" y="3"/>
                  </a:lnTo>
                  <a:lnTo>
                    <a:pt x="93" y="5"/>
                  </a:lnTo>
                  <a:lnTo>
                    <a:pt x="78" y="7"/>
                  </a:lnTo>
                  <a:lnTo>
                    <a:pt x="60" y="11"/>
                  </a:lnTo>
                  <a:lnTo>
                    <a:pt x="43" y="14"/>
                  </a:lnTo>
                  <a:lnTo>
                    <a:pt x="25" y="18"/>
                  </a:lnTo>
                  <a:lnTo>
                    <a:pt x="11" y="20"/>
                  </a:lnTo>
                  <a:lnTo>
                    <a:pt x="0" y="21"/>
                  </a:lnTo>
                  <a:lnTo>
                    <a:pt x="0" y="21"/>
                  </a:lnTo>
                  <a:lnTo>
                    <a:pt x="0"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85" name="Freeform 1617"/>
            <p:cNvSpPr>
              <a:spLocks/>
            </p:cNvSpPr>
            <p:nvPr/>
          </p:nvSpPr>
          <p:spPr bwMode="auto">
            <a:xfrm>
              <a:off x="3223" y="3943"/>
              <a:ext cx="34" cy="8"/>
            </a:xfrm>
            <a:custGeom>
              <a:avLst/>
              <a:gdLst>
                <a:gd name="T0" fmla="*/ 0 w 102"/>
                <a:gd name="T1" fmla="*/ 10 h 23"/>
                <a:gd name="T2" fmla="*/ 0 w 102"/>
                <a:gd name="T3" fmla="*/ 10 h 23"/>
                <a:gd name="T4" fmla="*/ 10 w 102"/>
                <a:gd name="T5" fmla="*/ 10 h 23"/>
                <a:gd name="T6" fmla="*/ 21 w 102"/>
                <a:gd name="T7" fmla="*/ 12 h 23"/>
                <a:gd name="T8" fmla="*/ 35 w 102"/>
                <a:gd name="T9" fmla="*/ 14 h 23"/>
                <a:gd name="T10" fmla="*/ 50 w 102"/>
                <a:gd name="T11" fmla="*/ 16 h 23"/>
                <a:gd name="T12" fmla="*/ 66 w 102"/>
                <a:gd name="T13" fmla="*/ 19 h 23"/>
                <a:gd name="T14" fmla="*/ 79 w 102"/>
                <a:gd name="T15" fmla="*/ 21 h 23"/>
                <a:gd name="T16" fmla="*/ 92 w 102"/>
                <a:gd name="T17" fmla="*/ 23 h 23"/>
                <a:gd name="T18" fmla="*/ 102 w 102"/>
                <a:gd name="T19" fmla="*/ 22 h 23"/>
                <a:gd name="T20" fmla="*/ 102 w 102"/>
                <a:gd name="T21" fmla="*/ 13 h 23"/>
                <a:gd name="T22" fmla="*/ 92 w 102"/>
                <a:gd name="T23" fmla="*/ 12 h 23"/>
                <a:gd name="T24" fmla="*/ 79 w 102"/>
                <a:gd name="T25" fmla="*/ 12 h 23"/>
                <a:gd name="T26" fmla="*/ 66 w 102"/>
                <a:gd name="T27" fmla="*/ 10 h 23"/>
                <a:gd name="T28" fmla="*/ 50 w 102"/>
                <a:gd name="T29" fmla="*/ 7 h 23"/>
                <a:gd name="T30" fmla="*/ 35 w 102"/>
                <a:gd name="T31" fmla="*/ 5 h 23"/>
                <a:gd name="T32" fmla="*/ 21 w 102"/>
                <a:gd name="T33" fmla="*/ 3 h 23"/>
                <a:gd name="T34" fmla="*/ 10 w 102"/>
                <a:gd name="T35" fmla="*/ 0 h 23"/>
                <a:gd name="T36" fmla="*/ 0 w 102"/>
                <a:gd name="T37" fmla="*/ 0 h 23"/>
                <a:gd name="T38" fmla="*/ 0 w 102"/>
                <a:gd name="T39" fmla="*/ 0 h 23"/>
                <a:gd name="T40" fmla="*/ 0 w 102"/>
                <a:gd name="T41"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2" h="23">
                  <a:moveTo>
                    <a:pt x="0" y="10"/>
                  </a:moveTo>
                  <a:lnTo>
                    <a:pt x="0" y="10"/>
                  </a:lnTo>
                  <a:lnTo>
                    <a:pt x="10" y="10"/>
                  </a:lnTo>
                  <a:lnTo>
                    <a:pt x="21" y="12"/>
                  </a:lnTo>
                  <a:lnTo>
                    <a:pt x="35" y="14"/>
                  </a:lnTo>
                  <a:lnTo>
                    <a:pt x="50" y="16"/>
                  </a:lnTo>
                  <a:lnTo>
                    <a:pt x="66" y="19"/>
                  </a:lnTo>
                  <a:lnTo>
                    <a:pt x="79" y="21"/>
                  </a:lnTo>
                  <a:lnTo>
                    <a:pt x="92" y="23"/>
                  </a:lnTo>
                  <a:lnTo>
                    <a:pt x="102" y="22"/>
                  </a:lnTo>
                  <a:lnTo>
                    <a:pt x="102" y="13"/>
                  </a:lnTo>
                  <a:lnTo>
                    <a:pt x="92" y="12"/>
                  </a:lnTo>
                  <a:lnTo>
                    <a:pt x="79" y="12"/>
                  </a:lnTo>
                  <a:lnTo>
                    <a:pt x="66" y="10"/>
                  </a:lnTo>
                  <a:lnTo>
                    <a:pt x="50" y="7"/>
                  </a:lnTo>
                  <a:lnTo>
                    <a:pt x="35" y="5"/>
                  </a:lnTo>
                  <a:lnTo>
                    <a:pt x="21" y="3"/>
                  </a:lnTo>
                  <a:lnTo>
                    <a:pt x="10" y="0"/>
                  </a:lnTo>
                  <a:lnTo>
                    <a:pt x="0" y="0"/>
                  </a:lnTo>
                  <a:lnTo>
                    <a:pt x="0" y="0"/>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86" name="Freeform 1618"/>
            <p:cNvSpPr>
              <a:spLocks/>
            </p:cNvSpPr>
            <p:nvPr/>
          </p:nvSpPr>
          <p:spPr bwMode="auto">
            <a:xfrm>
              <a:off x="3187" y="3943"/>
              <a:ext cx="36" cy="5"/>
            </a:xfrm>
            <a:custGeom>
              <a:avLst/>
              <a:gdLst>
                <a:gd name="T0" fmla="*/ 0 w 106"/>
                <a:gd name="T1" fmla="*/ 11 h 14"/>
                <a:gd name="T2" fmla="*/ 0 w 106"/>
                <a:gd name="T3" fmla="*/ 11 h 14"/>
                <a:gd name="T4" fmla="*/ 8 w 106"/>
                <a:gd name="T5" fmla="*/ 12 h 14"/>
                <a:gd name="T6" fmla="*/ 19 w 106"/>
                <a:gd name="T7" fmla="*/ 13 h 14"/>
                <a:gd name="T8" fmla="*/ 34 w 106"/>
                <a:gd name="T9" fmla="*/ 14 h 14"/>
                <a:gd name="T10" fmla="*/ 50 w 106"/>
                <a:gd name="T11" fmla="*/ 13 h 14"/>
                <a:gd name="T12" fmla="*/ 68 w 106"/>
                <a:gd name="T13" fmla="*/ 13 h 14"/>
                <a:gd name="T14" fmla="*/ 84 w 106"/>
                <a:gd name="T15" fmla="*/ 13 h 14"/>
                <a:gd name="T16" fmla="*/ 97 w 106"/>
                <a:gd name="T17" fmla="*/ 12 h 14"/>
                <a:gd name="T18" fmla="*/ 106 w 106"/>
                <a:gd name="T19" fmla="*/ 11 h 14"/>
                <a:gd name="T20" fmla="*/ 106 w 106"/>
                <a:gd name="T21" fmla="*/ 1 h 14"/>
                <a:gd name="T22" fmla="*/ 97 w 106"/>
                <a:gd name="T23" fmla="*/ 0 h 14"/>
                <a:gd name="T24" fmla="*/ 84 w 106"/>
                <a:gd name="T25" fmla="*/ 1 h 14"/>
                <a:gd name="T26" fmla="*/ 68 w 106"/>
                <a:gd name="T27" fmla="*/ 1 h 14"/>
                <a:gd name="T28" fmla="*/ 50 w 106"/>
                <a:gd name="T29" fmla="*/ 1 h 14"/>
                <a:gd name="T30" fmla="*/ 34 w 106"/>
                <a:gd name="T31" fmla="*/ 3 h 14"/>
                <a:gd name="T32" fmla="*/ 19 w 106"/>
                <a:gd name="T33" fmla="*/ 1 h 14"/>
                <a:gd name="T34" fmla="*/ 8 w 106"/>
                <a:gd name="T35" fmla="*/ 3 h 14"/>
                <a:gd name="T36" fmla="*/ 2 w 106"/>
                <a:gd name="T37" fmla="*/ 1 h 14"/>
                <a:gd name="T38" fmla="*/ 2 w 106"/>
                <a:gd name="T39" fmla="*/ 1 h 14"/>
                <a:gd name="T40" fmla="*/ 0 w 106"/>
                <a:gd name="T4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6" h="14">
                  <a:moveTo>
                    <a:pt x="0" y="11"/>
                  </a:moveTo>
                  <a:lnTo>
                    <a:pt x="0" y="11"/>
                  </a:lnTo>
                  <a:lnTo>
                    <a:pt x="8" y="12"/>
                  </a:lnTo>
                  <a:lnTo>
                    <a:pt x="19" y="13"/>
                  </a:lnTo>
                  <a:lnTo>
                    <a:pt x="34" y="14"/>
                  </a:lnTo>
                  <a:lnTo>
                    <a:pt x="50" y="13"/>
                  </a:lnTo>
                  <a:lnTo>
                    <a:pt x="68" y="13"/>
                  </a:lnTo>
                  <a:lnTo>
                    <a:pt x="84" y="13"/>
                  </a:lnTo>
                  <a:lnTo>
                    <a:pt x="97" y="12"/>
                  </a:lnTo>
                  <a:lnTo>
                    <a:pt x="106" y="11"/>
                  </a:lnTo>
                  <a:lnTo>
                    <a:pt x="106" y="1"/>
                  </a:lnTo>
                  <a:lnTo>
                    <a:pt x="97" y="0"/>
                  </a:lnTo>
                  <a:lnTo>
                    <a:pt x="84" y="1"/>
                  </a:lnTo>
                  <a:lnTo>
                    <a:pt x="68" y="1"/>
                  </a:lnTo>
                  <a:lnTo>
                    <a:pt x="50" y="1"/>
                  </a:lnTo>
                  <a:lnTo>
                    <a:pt x="34" y="3"/>
                  </a:lnTo>
                  <a:lnTo>
                    <a:pt x="19" y="1"/>
                  </a:lnTo>
                  <a:lnTo>
                    <a:pt x="8" y="3"/>
                  </a:lnTo>
                  <a:lnTo>
                    <a:pt x="2" y="1"/>
                  </a:lnTo>
                  <a:lnTo>
                    <a:pt x="2" y="1"/>
                  </a:lnTo>
                  <a:lnTo>
                    <a:pt x="0"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87" name="Freeform 1619"/>
            <p:cNvSpPr>
              <a:spLocks/>
            </p:cNvSpPr>
            <p:nvPr/>
          </p:nvSpPr>
          <p:spPr bwMode="auto">
            <a:xfrm>
              <a:off x="3185" y="3937"/>
              <a:ext cx="12" cy="10"/>
            </a:xfrm>
            <a:custGeom>
              <a:avLst/>
              <a:gdLst>
                <a:gd name="T0" fmla="*/ 31 w 36"/>
                <a:gd name="T1" fmla="*/ 0 h 29"/>
                <a:gd name="T2" fmla="*/ 31 w 36"/>
                <a:gd name="T3" fmla="*/ 0 h 29"/>
                <a:gd name="T4" fmla="*/ 27 w 36"/>
                <a:gd name="T5" fmla="*/ 2 h 29"/>
                <a:gd name="T6" fmla="*/ 21 w 36"/>
                <a:gd name="T7" fmla="*/ 6 h 29"/>
                <a:gd name="T8" fmla="*/ 15 w 36"/>
                <a:gd name="T9" fmla="*/ 8 h 29"/>
                <a:gd name="T10" fmla="*/ 9 w 36"/>
                <a:gd name="T11" fmla="*/ 11 h 29"/>
                <a:gd name="T12" fmla="*/ 5 w 36"/>
                <a:gd name="T13" fmla="*/ 15 h 29"/>
                <a:gd name="T14" fmla="*/ 3 w 36"/>
                <a:gd name="T15" fmla="*/ 18 h 29"/>
                <a:gd name="T16" fmla="*/ 0 w 36"/>
                <a:gd name="T17" fmla="*/ 24 h 29"/>
                <a:gd name="T18" fmla="*/ 6 w 36"/>
                <a:gd name="T19" fmla="*/ 29 h 29"/>
                <a:gd name="T20" fmla="*/ 8 w 36"/>
                <a:gd name="T21" fmla="*/ 19 h 29"/>
                <a:gd name="T22" fmla="*/ 9 w 36"/>
                <a:gd name="T23" fmla="*/ 22 h 29"/>
                <a:gd name="T24" fmla="*/ 9 w 36"/>
                <a:gd name="T25" fmla="*/ 23 h 29"/>
                <a:gd name="T26" fmla="*/ 12 w 36"/>
                <a:gd name="T27" fmla="*/ 22 h 29"/>
                <a:gd name="T28" fmla="*/ 14 w 36"/>
                <a:gd name="T29" fmla="*/ 21 h 29"/>
                <a:gd name="T30" fmla="*/ 20 w 36"/>
                <a:gd name="T31" fmla="*/ 17 h 29"/>
                <a:gd name="T32" fmla="*/ 25 w 36"/>
                <a:gd name="T33" fmla="*/ 15 h 29"/>
                <a:gd name="T34" fmla="*/ 31 w 36"/>
                <a:gd name="T35" fmla="*/ 11 h 29"/>
                <a:gd name="T36" fmla="*/ 36 w 36"/>
                <a:gd name="T37" fmla="*/ 9 h 29"/>
                <a:gd name="T38" fmla="*/ 36 w 36"/>
                <a:gd name="T39" fmla="*/ 9 h 29"/>
                <a:gd name="T40" fmla="*/ 31 w 36"/>
                <a:gd name="T4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29">
                  <a:moveTo>
                    <a:pt x="31" y="0"/>
                  </a:moveTo>
                  <a:lnTo>
                    <a:pt x="31" y="0"/>
                  </a:lnTo>
                  <a:lnTo>
                    <a:pt x="27" y="2"/>
                  </a:lnTo>
                  <a:lnTo>
                    <a:pt x="21" y="6"/>
                  </a:lnTo>
                  <a:lnTo>
                    <a:pt x="15" y="8"/>
                  </a:lnTo>
                  <a:lnTo>
                    <a:pt x="9" y="11"/>
                  </a:lnTo>
                  <a:lnTo>
                    <a:pt x="5" y="15"/>
                  </a:lnTo>
                  <a:lnTo>
                    <a:pt x="3" y="18"/>
                  </a:lnTo>
                  <a:lnTo>
                    <a:pt x="0" y="24"/>
                  </a:lnTo>
                  <a:lnTo>
                    <a:pt x="6" y="29"/>
                  </a:lnTo>
                  <a:lnTo>
                    <a:pt x="8" y="19"/>
                  </a:lnTo>
                  <a:lnTo>
                    <a:pt x="9" y="22"/>
                  </a:lnTo>
                  <a:lnTo>
                    <a:pt x="9" y="23"/>
                  </a:lnTo>
                  <a:lnTo>
                    <a:pt x="12" y="22"/>
                  </a:lnTo>
                  <a:lnTo>
                    <a:pt x="14" y="21"/>
                  </a:lnTo>
                  <a:lnTo>
                    <a:pt x="20" y="17"/>
                  </a:lnTo>
                  <a:lnTo>
                    <a:pt x="25" y="15"/>
                  </a:lnTo>
                  <a:lnTo>
                    <a:pt x="31" y="11"/>
                  </a:lnTo>
                  <a:lnTo>
                    <a:pt x="36" y="9"/>
                  </a:lnTo>
                  <a:lnTo>
                    <a:pt x="36" y="9"/>
                  </a:lnTo>
                  <a:lnTo>
                    <a:pt x="3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88" name="Freeform 1620"/>
            <p:cNvSpPr>
              <a:spLocks/>
            </p:cNvSpPr>
            <p:nvPr/>
          </p:nvSpPr>
          <p:spPr bwMode="auto">
            <a:xfrm>
              <a:off x="3194" y="3932"/>
              <a:ext cx="6" cy="8"/>
            </a:xfrm>
            <a:custGeom>
              <a:avLst/>
              <a:gdLst>
                <a:gd name="T0" fmla="*/ 0 w 19"/>
                <a:gd name="T1" fmla="*/ 12 h 23"/>
                <a:gd name="T2" fmla="*/ 0 w 19"/>
                <a:gd name="T3" fmla="*/ 12 h 23"/>
                <a:gd name="T4" fmla="*/ 7 w 19"/>
                <a:gd name="T5" fmla="*/ 12 h 23"/>
                <a:gd name="T6" fmla="*/ 11 w 19"/>
                <a:gd name="T7" fmla="*/ 13 h 23"/>
                <a:gd name="T8" fmla="*/ 10 w 19"/>
                <a:gd name="T9" fmla="*/ 12 h 23"/>
                <a:gd name="T10" fmla="*/ 6 w 19"/>
                <a:gd name="T11" fmla="*/ 14 h 23"/>
                <a:gd name="T12" fmla="*/ 11 w 19"/>
                <a:gd name="T13" fmla="*/ 23 h 23"/>
                <a:gd name="T14" fmla="*/ 19 w 19"/>
                <a:gd name="T15" fmla="*/ 16 h 23"/>
                <a:gd name="T16" fmla="*/ 18 w 19"/>
                <a:gd name="T17" fmla="*/ 6 h 23"/>
                <a:gd name="T18" fmla="*/ 10 w 19"/>
                <a:gd name="T19" fmla="*/ 3 h 23"/>
                <a:gd name="T20" fmla="*/ 0 w 19"/>
                <a:gd name="T21" fmla="*/ 0 h 23"/>
                <a:gd name="T22" fmla="*/ 0 w 19"/>
                <a:gd name="T23" fmla="*/ 0 h 23"/>
                <a:gd name="T24" fmla="*/ 0 w 19"/>
                <a:gd name="T25"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23">
                  <a:moveTo>
                    <a:pt x="0" y="12"/>
                  </a:moveTo>
                  <a:lnTo>
                    <a:pt x="0" y="12"/>
                  </a:lnTo>
                  <a:lnTo>
                    <a:pt x="7" y="12"/>
                  </a:lnTo>
                  <a:lnTo>
                    <a:pt x="11" y="13"/>
                  </a:lnTo>
                  <a:lnTo>
                    <a:pt x="10" y="12"/>
                  </a:lnTo>
                  <a:lnTo>
                    <a:pt x="6" y="14"/>
                  </a:lnTo>
                  <a:lnTo>
                    <a:pt x="11" y="23"/>
                  </a:lnTo>
                  <a:lnTo>
                    <a:pt x="19" y="16"/>
                  </a:lnTo>
                  <a:lnTo>
                    <a:pt x="18" y="6"/>
                  </a:lnTo>
                  <a:lnTo>
                    <a:pt x="10" y="3"/>
                  </a:lnTo>
                  <a:lnTo>
                    <a:pt x="0" y="0"/>
                  </a:lnTo>
                  <a:lnTo>
                    <a:pt x="0" y="0"/>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89" name="Freeform 1621"/>
            <p:cNvSpPr>
              <a:spLocks/>
            </p:cNvSpPr>
            <p:nvPr/>
          </p:nvSpPr>
          <p:spPr bwMode="auto">
            <a:xfrm>
              <a:off x="3175" y="3928"/>
              <a:ext cx="19" cy="8"/>
            </a:xfrm>
            <a:custGeom>
              <a:avLst/>
              <a:gdLst>
                <a:gd name="T0" fmla="*/ 1 w 57"/>
                <a:gd name="T1" fmla="*/ 10 h 26"/>
                <a:gd name="T2" fmla="*/ 0 w 57"/>
                <a:gd name="T3" fmla="*/ 10 h 26"/>
                <a:gd name="T4" fmla="*/ 5 w 57"/>
                <a:gd name="T5" fmla="*/ 11 h 26"/>
                <a:gd name="T6" fmla="*/ 11 w 57"/>
                <a:gd name="T7" fmla="*/ 13 h 26"/>
                <a:gd name="T8" fmla="*/ 19 w 57"/>
                <a:gd name="T9" fmla="*/ 15 h 26"/>
                <a:gd name="T10" fmla="*/ 27 w 57"/>
                <a:gd name="T11" fmla="*/ 18 h 26"/>
                <a:gd name="T12" fmla="*/ 36 w 57"/>
                <a:gd name="T13" fmla="*/ 20 h 26"/>
                <a:gd name="T14" fmla="*/ 44 w 57"/>
                <a:gd name="T15" fmla="*/ 22 h 26"/>
                <a:gd name="T16" fmla="*/ 52 w 57"/>
                <a:gd name="T17" fmla="*/ 25 h 26"/>
                <a:gd name="T18" fmla="*/ 57 w 57"/>
                <a:gd name="T19" fmla="*/ 26 h 26"/>
                <a:gd name="T20" fmla="*/ 57 w 57"/>
                <a:gd name="T21" fmla="*/ 14 h 26"/>
                <a:gd name="T22" fmla="*/ 52 w 57"/>
                <a:gd name="T23" fmla="*/ 15 h 26"/>
                <a:gd name="T24" fmla="*/ 46 w 57"/>
                <a:gd name="T25" fmla="*/ 13 h 26"/>
                <a:gd name="T26" fmla="*/ 38 w 57"/>
                <a:gd name="T27" fmla="*/ 11 h 26"/>
                <a:gd name="T28" fmla="*/ 29 w 57"/>
                <a:gd name="T29" fmla="*/ 8 h 26"/>
                <a:gd name="T30" fmla="*/ 21 w 57"/>
                <a:gd name="T31" fmla="*/ 6 h 26"/>
                <a:gd name="T32" fmla="*/ 13 w 57"/>
                <a:gd name="T33" fmla="*/ 4 h 26"/>
                <a:gd name="T34" fmla="*/ 7 w 57"/>
                <a:gd name="T35" fmla="*/ 2 h 26"/>
                <a:gd name="T36" fmla="*/ 3 w 57"/>
                <a:gd name="T37" fmla="*/ 0 h 26"/>
                <a:gd name="T38" fmla="*/ 1 w 57"/>
                <a:gd name="T39" fmla="*/ 0 h 26"/>
                <a:gd name="T40" fmla="*/ 1 w 57"/>
                <a:gd name="T41"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 h="26">
                  <a:moveTo>
                    <a:pt x="1" y="10"/>
                  </a:moveTo>
                  <a:lnTo>
                    <a:pt x="0" y="10"/>
                  </a:lnTo>
                  <a:lnTo>
                    <a:pt x="5" y="11"/>
                  </a:lnTo>
                  <a:lnTo>
                    <a:pt x="11" y="13"/>
                  </a:lnTo>
                  <a:lnTo>
                    <a:pt x="19" y="15"/>
                  </a:lnTo>
                  <a:lnTo>
                    <a:pt x="27" y="18"/>
                  </a:lnTo>
                  <a:lnTo>
                    <a:pt x="36" y="20"/>
                  </a:lnTo>
                  <a:lnTo>
                    <a:pt x="44" y="22"/>
                  </a:lnTo>
                  <a:lnTo>
                    <a:pt x="52" y="25"/>
                  </a:lnTo>
                  <a:lnTo>
                    <a:pt x="57" y="26"/>
                  </a:lnTo>
                  <a:lnTo>
                    <a:pt x="57" y="14"/>
                  </a:lnTo>
                  <a:lnTo>
                    <a:pt x="52" y="15"/>
                  </a:lnTo>
                  <a:lnTo>
                    <a:pt x="46" y="13"/>
                  </a:lnTo>
                  <a:lnTo>
                    <a:pt x="38" y="11"/>
                  </a:lnTo>
                  <a:lnTo>
                    <a:pt x="29" y="8"/>
                  </a:lnTo>
                  <a:lnTo>
                    <a:pt x="21" y="6"/>
                  </a:lnTo>
                  <a:lnTo>
                    <a:pt x="13" y="4"/>
                  </a:lnTo>
                  <a:lnTo>
                    <a:pt x="7" y="2"/>
                  </a:lnTo>
                  <a:lnTo>
                    <a:pt x="3" y="0"/>
                  </a:lnTo>
                  <a:lnTo>
                    <a:pt x="1" y="0"/>
                  </a:lnTo>
                  <a:lnTo>
                    <a:pt x="1"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90" name="Freeform 1622"/>
            <p:cNvSpPr>
              <a:spLocks/>
            </p:cNvSpPr>
            <p:nvPr/>
          </p:nvSpPr>
          <p:spPr bwMode="auto">
            <a:xfrm>
              <a:off x="3170" y="3923"/>
              <a:ext cx="5" cy="8"/>
            </a:xfrm>
            <a:custGeom>
              <a:avLst/>
              <a:gdLst>
                <a:gd name="T0" fmla="*/ 0 w 16"/>
                <a:gd name="T1" fmla="*/ 0 h 24"/>
                <a:gd name="T2" fmla="*/ 0 w 16"/>
                <a:gd name="T3" fmla="*/ 0 h 24"/>
                <a:gd name="T4" fmla="*/ 1 w 16"/>
                <a:gd name="T5" fmla="*/ 8 h 24"/>
                <a:gd name="T6" fmla="*/ 3 w 16"/>
                <a:gd name="T7" fmla="*/ 16 h 24"/>
                <a:gd name="T8" fmla="*/ 8 w 16"/>
                <a:gd name="T9" fmla="*/ 21 h 24"/>
                <a:gd name="T10" fmla="*/ 16 w 16"/>
                <a:gd name="T11" fmla="*/ 24 h 24"/>
                <a:gd name="T12" fmla="*/ 16 w 16"/>
                <a:gd name="T13" fmla="*/ 14 h 24"/>
                <a:gd name="T14" fmla="*/ 13 w 16"/>
                <a:gd name="T15" fmla="*/ 12 h 24"/>
                <a:gd name="T16" fmla="*/ 12 w 16"/>
                <a:gd name="T17" fmla="*/ 11 h 24"/>
                <a:gd name="T18" fmla="*/ 11 w 16"/>
                <a:gd name="T19" fmla="*/ 8 h 24"/>
                <a:gd name="T20" fmla="*/ 12 w 16"/>
                <a:gd name="T21" fmla="*/ 0 h 24"/>
                <a:gd name="T22" fmla="*/ 12 w 16"/>
                <a:gd name="T23" fmla="*/ 0 h 24"/>
                <a:gd name="T24" fmla="*/ 0 w 16"/>
                <a:gd name="T2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24">
                  <a:moveTo>
                    <a:pt x="0" y="0"/>
                  </a:moveTo>
                  <a:lnTo>
                    <a:pt x="0" y="0"/>
                  </a:lnTo>
                  <a:lnTo>
                    <a:pt x="1" y="8"/>
                  </a:lnTo>
                  <a:lnTo>
                    <a:pt x="3" y="16"/>
                  </a:lnTo>
                  <a:lnTo>
                    <a:pt x="8" y="21"/>
                  </a:lnTo>
                  <a:lnTo>
                    <a:pt x="16" y="24"/>
                  </a:lnTo>
                  <a:lnTo>
                    <a:pt x="16" y="14"/>
                  </a:lnTo>
                  <a:lnTo>
                    <a:pt x="13" y="12"/>
                  </a:lnTo>
                  <a:lnTo>
                    <a:pt x="12" y="11"/>
                  </a:lnTo>
                  <a:lnTo>
                    <a:pt x="11" y="8"/>
                  </a:lnTo>
                  <a:lnTo>
                    <a:pt x="12" y="0"/>
                  </a:lnTo>
                  <a:lnTo>
                    <a:pt x="1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91" name="Freeform 1623"/>
            <p:cNvSpPr>
              <a:spLocks/>
            </p:cNvSpPr>
            <p:nvPr/>
          </p:nvSpPr>
          <p:spPr bwMode="auto">
            <a:xfrm>
              <a:off x="3170" y="3917"/>
              <a:ext cx="10" cy="6"/>
            </a:xfrm>
            <a:custGeom>
              <a:avLst/>
              <a:gdLst>
                <a:gd name="T0" fmla="*/ 21 w 32"/>
                <a:gd name="T1" fmla="*/ 5 h 18"/>
                <a:gd name="T2" fmla="*/ 27 w 32"/>
                <a:gd name="T3" fmla="*/ 0 h 18"/>
                <a:gd name="T4" fmla="*/ 15 w 32"/>
                <a:gd name="T5" fmla="*/ 3 h 18"/>
                <a:gd name="T6" fmla="*/ 7 w 32"/>
                <a:gd name="T7" fmla="*/ 4 h 18"/>
                <a:gd name="T8" fmla="*/ 1 w 32"/>
                <a:gd name="T9" fmla="*/ 10 h 18"/>
                <a:gd name="T10" fmla="*/ 0 w 32"/>
                <a:gd name="T11" fmla="*/ 18 h 18"/>
                <a:gd name="T12" fmla="*/ 12 w 32"/>
                <a:gd name="T13" fmla="*/ 18 h 18"/>
                <a:gd name="T14" fmla="*/ 11 w 32"/>
                <a:gd name="T15" fmla="*/ 12 h 18"/>
                <a:gd name="T16" fmla="*/ 9 w 32"/>
                <a:gd name="T17" fmla="*/ 13 h 18"/>
                <a:gd name="T18" fmla="*/ 15 w 32"/>
                <a:gd name="T19" fmla="*/ 12 h 18"/>
                <a:gd name="T20" fmla="*/ 27 w 32"/>
                <a:gd name="T21" fmla="*/ 10 h 18"/>
                <a:gd name="T22" fmla="*/ 32 w 32"/>
                <a:gd name="T23" fmla="*/ 5 h 18"/>
                <a:gd name="T24" fmla="*/ 27 w 32"/>
                <a:gd name="T25" fmla="*/ 10 h 18"/>
                <a:gd name="T26" fmla="*/ 30 w 32"/>
                <a:gd name="T27" fmla="*/ 8 h 18"/>
                <a:gd name="T28" fmla="*/ 31 w 32"/>
                <a:gd name="T29" fmla="*/ 5 h 18"/>
                <a:gd name="T30" fmla="*/ 30 w 32"/>
                <a:gd name="T31" fmla="*/ 2 h 18"/>
                <a:gd name="T32" fmla="*/ 27 w 32"/>
                <a:gd name="T33" fmla="*/ 0 h 18"/>
                <a:gd name="T34" fmla="*/ 21 w 32"/>
                <a:gd name="T35"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18">
                  <a:moveTo>
                    <a:pt x="21" y="5"/>
                  </a:moveTo>
                  <a:lnTo>
                    <a:pt x="27" y="0"/>
                  </a:lnTo>
                  <a:lnTo>
                    <a:pt x="15" y="3"/>
                  </a:lnTo>
                  <a:lnTo>
                    <a:pt x="7" y="4"/>
                  </a:lnTo>
                  <a:lnTo>
                    <a:pt x="1" y="10"/>
                  </a:lnTo>
                  <a:lnTo>
                    <a:pt x="0" y="18"/>
                  </a:lnTo>
                  <a:lnTo>
                    <a:pt x="12" y="18"/>
                  </a:lnTo>
                  <a:lnTo>
                    <a:pt x="11" y="12"/>
                  </a:lnTo>
                  <a:lnTo>
                    <a:pt x="9" y="13"/>
                  </a:lnTo>
                  <a:lnTo>
                    <a:pt x="15" y="12"/>
                  </a:lnTo>
                  <a:lnTo>
                    <a:pt x="27" y="10"/>
                  </a:lnTo>
                  <a:lnTo>
                    <a:pt x="32" y="5"/>
                  </a:lnTo>
                  <a:lnTo>
                    <a:pt x="27" y="10"/>
                  </a:lnTo>
                  <a:lnTo>
                    <a:pt x="30" y="8"/>
                  </a:lnTo>
                  <a:lnTo>
                    <a:pt x="31" y="5"/>
                  </a:lnTo>
                  <a:lnTo>
                    <a:pt x="30" y="2"/>
                  </a:lnTo>
                  <a:lnTo>
                    <a:pt x="27" y="0"/>
                  </a:lnTo>
                  <a:lnTo>
                    <a:pt x="21"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92" name="Freeform 1624"/>
            <p:cNvSpPr>
              <a:spLocks/>
            </p:cNvSpPr>
            <p:nvPr/>
          </p:nvSpPr>
          <p:spPr bwMode="auto">
            <a:xfrm>
              <a:off x="3171" y="3910"/>
              <a:ext cx="9" cy="9"/>
            </a:xfrm>
            <a:custGeom>
              <a:avLst/>
              <a:gdLst>
                <a:gd name="T0" fmla="*/ 4 w 29"/>
                <a:gd name="T1" fmla="*/ 1 h 25"/>
                <a:gd name="T2" fmla="*/ 4 w 29"/>
                <a:gd name="T3" fmla="*/ 11 h 25"/>
                <a:gd name="T4" fmla="*/ 15 w 29"/>
                <a:gd name="T5" fmla="*/ 12 h 25"/>
                <a:gd name="T6" fmla="*/ 17 w 29"/>
                <a:gd name="T7" fmla="*/ 15 h 25"/>
                <a:gd name="T8" fmla="*/ 19 w 29"/>
                <a:gd name="T9" fmla="*/ 19 h 25"/>
                <a:gd name="T10" fmla="*/ 18 w 29"/>
                <a:gd name="T11" fmla="*/ 25 h 25"/>
                <a:gd name="T12" fmla="*/ 29 w 29"/>
                <a:gd name="T13" fmla="*/ 25 h 25"/>
                <a:gd name="T14" fmla="*/ 28 w 29"/>
                <a:gd name="T15" fmla="*/ 19 h 25"/>
                <a:gd name="T16" fmla="*/ 26 w 29"/>
                <a:gd name="T17" fmla="*/ 10 h 25"/>
                <a:gd name="T18" fmla="*/ 17 w 29"/>
                <a:gd name="T19" fmla="*/ 3 h 25"/>
                <a:gd name="T20" fmla="*/ 4 w 29"/>
                <a:gd name="T21" fmla="*/ 0 h 25"/>
                <a:gd name="T22" fmla="*/ 4 w 29"/>
                <a:gd name="T23" fmla="*/ 10 h 25"/>
                <a:gd name="T24" fmla="*/ 4 w 29"/>
                <a:gd name="T25" fmla="*/ 0 h 25"/>
                <a:gd name="T26" fmla="*/ 1 w 29"/>
                <a:gd name="T27" fmla="*/ 2 h 25"/>
                <a:gd name="T28" fmla="*/ 0 w 29"/>
                <a:gd name="T29" fmla="*/ 6 h 25"/>
                <a:gd name="T30" fmla="*/ 1 w 29"/>
                <a:gd name="T31" fmla="*/ 9 h 25"/>
                <a:gd name="T32" fmla="*/ 4 w 29"/>
                <a:gd name="T33" fmla="*/ 11 h 25"/>
                <a:gd name="T34" fmla="*/ 4 w 29"/>
                <a:gd name="T35" fmla="*/ 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25">
                  <a:moveTo>
                    <a:pt x="4" y="1"/>
                  </a:moveTo>
                  <a:lnTo>
                    <a:pt x="4" y="11"/>
                  </a:lnTo>
                  <a:lnTo>
                    <a:pt x="15" y="12"/>
                  </a:lnTo>
                  <a:lnTo>
                    <a:pt x="17" y="15"/>
                  </a:lnTo>
                  <a:lnTo>
                    <a:pt x="19" y="19"/>
                  </a:lnTo>
                  <a:lnTo>
                    <a:pt x="18" y="25"/>
                  </a:lnTo>
                  <a:lnTo>
                    <a:pt x="29" y="25"/>
                  </a:lnTo>
                  <a:lnTo>
                    <a:pt x="28" y="19"/>
                  </a:lnTo>
                  <a:lnTo>
                    <a:pt x="26" y="10"/>
                  </a:lnTo>
                  <a:lnTo>
                    <a:pt x="17" y="3"/>
                  </a:lnTo>
                  <a:lnTo>
                    <a:pt x="4" y="0"/>
                  </a:lnTo>
                  <a:lnTo>
                    <a:pt x="4" y="10"/>
                  </a:lnTo>
                  <a:lnTo>
                    <a:pt x="4" y="0"/>
                  </a:lnTo>
                  <a:lnTo>
                    <a:pt x="1" y="2"/>
                  </a:lnTo>
                  <a:lnTo>
                    <a:pt x="0" y="6"/>
                  </a:lnTo>
                  <a:lnTo>
                    <a:pt x="1" y="9"/>
                  </a:lnTo>
                  <a:lnTo>
                    <a:pt x="4" y="11"/>
                  </a:lnTo>
                  <a:lnTo>
                    <a:pt x="4"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93" name="Freeform 1625"/>
            <p:cNvSpPr>
              <a:spLocks/>
            </p:cNvSpPr>
            <p:nvPr/>
          </p:nvSpPr>
          <p:spPr bwMode="auto">
            <a:xfrm>
              <a:off x="3172" y="3906"/>
              <a:ext cx="8" cy="8"/>
            </a:xfrm>
            <a:custGeom>
              <a:avLst/>
              <a:gdLst>
                <a:gd name="T0" fmla="*/ 24 w 25"/>
                <a:gd name="T1" fmla="*/ 5 h 22"/>
                <a:gd name="T2" fmla="*/ 20 w 25"/>
                <a:gd name="T3" fmla="*/ 0 h 22"/>
                <a:gd name="T4" fmla="*/ 13 w 25"/>
                <a:gd name="T5" fmla="*/ 5 h 22"/>
                <a:gd name="T6" fmla="*/ 11 w 25"/>
                <a:gd name="T7" fmla="*/ 8 h 22"/>
                <a:gd name="T8" fmla="*/ 7 w 25"/>
                <a:gd name="T9" fmla="*/ 12 h 22"/>
                <a:gd name="T10" fmla="*/ 0 w 25"/>
                <a:gd name="T11" fmla="*/ 13 h 22"/>
                <a:gd name="T12" fmla="*/ 0 w 25"/>
                <a:gd name="T13" fmla="*/ 22 h 22"/>
                <a:gd name="T14" fmla="*/ 9 w 25"/>
                <a:gd name="T15" fmla="*/ 21 h 22"/>
                <a:gd name="T16" fmla="*/ 17 w 25"/>
                <a:gd name="T17" fmla="*/ 15 h 22"/>
                <a:gd name="T18" fmla="*/ 20 w 25"/>
                <a:gd name="T19" fmla="*/ 12 h 22"/>
                <a:gd name="T20" fmla="*/ 20 w 25"/>
                <a:gd name="T21" fmla="*/ 12 h 22"/>
                <a:gd name="T22" fmla="*/ 15 w 25"/>
                <a:gd name="T23" fmla="*/ 7 h 22"/>
                <a:gd name="T24" fmla="*/ 20 w 25"/>
                <a:gd name="T25" fmla="*/ 12 h 22"/>
                <a:gd name="T26" fmla="*/ 23 w 25"/>
                <a:gd name="T27" fmla="*/ 10 h 22"/>
                <a:gd name="T28" fmla="*/ 25 w 25"/>
                <a:gd name="T29" fmla="*/ 6 h 22"/>
                <a:gd name="T30" fmla="*/ 23 w 25"/>
                <a:gd name="T31" fmla="*/ 3 h 22"/>
                <a:gd name="T32" fmla="*/ 20 w 25"/>
                <a:gd name="T33" fmla="*/ 0 h 22"/>
                <a:gd name="T34" fmla="*/ 24 w 25"/>
                <a:gd name="T35" fmla="*/ 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22">
                  <a:moveTo>
                    <a:pt x="24" y="5"/>
                  </a:moveTo>
                  <a:lnTo>
                    <a:pt x="20" y="0"/>
                  </a:lnTo>
                  <a:lnTo>
                    <a:pt x="13" y="5"/>
                  </a:lnTo>
                  <a:lnTo>
                    <a:pt x="11" y="8"/>
                  </a:lnTo>
                  <a:lnTo>
                    <a:pt x="7" y="12"/>
                  </a:lnTo>
                  <a:lnTo>
                    <a:pt x="0" y="13"/>
                  </a:lnTo>
                  <a:lnTo>
                    <a:pt x="0" y="22"/>
                  </a:lnTo>
                  <a:lnTo>
                    <a:pt x="9" y="21"/>
                  </a:lnTo>
                  <a:lnTo>
                    <a:pt x="17" y="15"/>
                  </a:lnTo>
                  <a:lnTo>
                    <a:pt x="20" y="12"/>
                  </a:lnTo>
                  <a:lnTo>
                    <a:pt x="20" y="12"/>
                  </a:lnTo>
                  <a:lnTo>
                    <a:pt x="15" y="7"/>
                  </a:lnTo>
                  <a:lnTo>
                    <a:pt x="20" y="12"/>
                  </a:lnTo>
                  <a:lnTo>
                    <a:pt x="23" y="10"/>
                  </a:lnTo>
                  <a:lnTo>
                    <a:pt x="25" y="6"/>
                  </a:lnTo>
                  <a:lnTo>
                    <a:pt x="23" y="3"/>
                  </a:lnTo>
                  <a:lnTo>
                    <a:pt x="20" y="0"/>
                  </a:lnTo>
                  <a:lnTo>
                    <a:pt x="24"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94" name="Freeform 1626"/>
            <p:cNvSpPr>
              <a:spLocks/>
            </p:cNvSpPr>
            <p:nvPr/>
          </p:nvSpPr>
          <p:spPr bwMode="auto">
            <a:xfrm>
              <a:off x="3177" y="3908"/>
              <a:ext cx="5" cy="14"/>
            </a:xfrm>
            <a:custGeom>
              <a:avLst/>
              <a:gdLst>
                <a:gd name="T0" fmla="*/ 16 w 16"/>
                <a:gd name="T1" fmla="*/ 37 h 43"/>
                <a:gd name="T2" fmla="*/ 16 w 16"/>
                <a:gd name="T3" fmla="*/ 37 h 43"/>
                <a:gd name="T4" fmla="*/ 14 w 16"/>
                <a:gd name="T5" fmla="*/ 31 h 43"/>
                <a:gd name="T6" fmla="*/ 13 w 16"/>
                <a:gd name="T7" fmla="*/ 21 h 43"/>
                <a:gd name="T8" fmla="*/ 10 w 16"/>
                <a:gd name="T9" fmla="*/ 9 h 43"/>
                <a:gd name="T10" fmla="*/ 9 w 16"/>
                <a:gd name="T11" fmla="*/ 0 h 43"/>
                <a:gd name="T12" fmla="*/ 0 w 16"/>
                <a:gd name="T13" fmla="*/ 2 h 43"/>
                <a:gd name="T14" fmla="*/ 1 w 16"/>
                <a:gd name="T15" fmla="*/ 9 h 43"/>
                <a:gd name="T16" fmla="*/ 4 w 16"/>
                <a:gd name="T17" fmla="*/ 21 h 43"/>
                <a:gd name="T18" fmla="*/ 5 w 16"/>
                <a:gd name="T19" fmla="*/ 31 h 43"/>
                <a:gd name="T20" fmla="*/ 7 w 16"/>
                <a:gd name="T21" fmla="*/ 41 h 43"/>
                <a:gd name="T22" fmla="*/ 7 w 16"/>
                <a:gd name="T23" fmla="*/ 41 h 43"/>
                <a:gd name="T24" fmla="*/ 7 w 16"/>
                <a:gd name="T25" fmla="*/ 41 h 43"/>
                <a:gd name="T26" fmla="*/ 9 w 16"/>
                <a:gd name="T27" fmla="*/ 43 h 43"/>
                <a:gd name="T28" fmla="*/ 14 w 16"/>
                <a:gd name="T29" fmla="*/ 43 h 43"/>
                <a:gd name="T30" fmla="*/ 16 w 16"/>
                <a:gd name="T31" fmla="*/ 40 h 43"/>
                <a:gd name="T32" fmla="*/ 16 w 16"/>
                <a:gd name="T33" fmla="*/ 3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43">
                  <a:moveTo>
                    <a:pt x="16" y="37"/>
                  </a:moveTo>
                  <a:lnTo>
                    <a:pt x="16" y="37"/>
                  </a:lnTo>
                  <a:lnTo>
                    <a:pt x="14" y="31"/>
                  </a:lnTo>
                  <a:lnTo>
                    <a:pt x="13" y="21"/>
                  </a:lnTo>
                  <a:lnTo>
                    <a:pt x="10" y="9"/>
                  </a:lnTo>
                  <a:lnTo>
                    <a:pt x="9" y="0"/>
                  </a:lnTo>
                  <a:lnTo>
                    <a:pt x="0" y="2"/>
                  </a:lnTo>
                  <a:lnTo>
                    <a:pt x="1" y="9"/>
                  </a:lnTo>
                  <a:lnTo>
                    <a:pt x="4" y="21"/>
                  </a:lnTo>
                  <a:lnTo>
                    <a:pt x="5" y="31"/>
                  </a:lnTo>
                  <a:lnTo>
                    <a:pt x="7" y="41"/>
                  </a:lnTo>
                  <a:lnTo>
                    <a:pt x="7" y="41"/>
                  </a:lnTo>
                  <a:lnTo>
                    <a:pt x="7" y="41"/>
                  </a:lnTo>
                  <a:lnTo>
                    <a:pt x="9" y="43"/>
                  </a:lnTo>
                  <a:lnTo>
                    <a:pt x="14" y="43"/>
                  </a:lnTo>
                  <a:lnTo>
                    <a:pt x="16" y="40"/>
                  </a:lnTo>
                  <a:lnTo>
                    <a:pt x="16" y="3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95" name="Freeform 1627"/>
            <p:cNvSpPr>
              <a:spLocks/>
            </p:cNvSpPr>
            <p:nvPr/>
          </p:nvSpPr>
          <p:spPr bwMode="auto">
            <a:xfrm>
              <a:off x="3179" y="3919"/>
              <a:ext cx="11" cy="4"/>
            </a:xfrm>
            <a:custGeom>
              <a:avLst/>
              <a:gdLst>
                <a:gd name="T0" fmla="*/ 31 w 31"/>
                <a:gd name="T1" fmla="*/ 4 h 13"/>
                <a:gd name="T2" fmla="*/ 31 w 31"/>
                <a:gd name="T3" fmla="*/ 4 h 13"/>
                <a:gd name="T4" fmla="*/ 23 w 31"/>
                <a:gd name="T5" fmla="*/ 0 h 13"/>
                <a:gd name="T6" fmla="*/ 16 w 31"/>
                <a:gd name="T7" fmla="*/ 2 h 13"/>
                <a:gd name="T8" fmla="*/ 9 w 31"/>
                <a:gd name="T9" fmla="*/ 4 h 13"/>
                <a:gd name="T10" fmla="*/ 9 w 31"/>
                <a:gd name="T11" fmla="*/ 4 h 13"/>
                <a:gd name="T12" fmla="*/ 0 w 31"/>
                <a:gd name="T13" fmla="*/ 8 h 13"/>
                <a:gd name="T14" fmla="*/ 9 w 31"/>
                <a:gd name="T15" fmla="*/ 13 h 13"/>
                <a:gd name="T16" fmla="*/ 16 w 31"/>
                <a:gd name="T17" fmla="*/ 12 h 13"/>
                <a:gd name="T18" fmla="*/ 23 w 31"/>
                <a:gd name="T19" fmla="*/ 12 h 13"/>
                <a:gd name="T20" fmla="*/ 24 w 31"/>
                <a:gd name="T21" fmla="*/ 10 h 13"/>
                <a:gd name="T22" fmla="*/ 24 w 31"/>
                <a:gd name="T23" fmla="*/ 10 h 13"/>
                <a:gd name="T24" fmla="*/ 31 w 31"/>
                <a:gd name="T25"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13">
                  <a:moveTo>
                    <a:pt x="31" y="4"/>
                  </a:moveTo>
                  <a:lnTo>
                    <a:pt x="31" y="4"/>
                  </a:lnTo>
                  <a:lnTo>
                    <a:pt x="23" y="0"/>
                  </a:lnTo>
                  <a:lnTo>
                    <a:pt x="16" y="2"/>
                  </a:lnTo>
                  <a:lnTo>
                    <a:pt x="9" y="4"/>
                  </a:lnTo>
                  <a:lnTo>
                    <a:pt x="9" y="4"/>
                  </a:lnTo>
                  <a:lnTo>
                    <a:pt x="0" y="8"/>
                  </a:lnTo>
                  <a:lnTo>
                    <a:pt x="9" y="13"/>
                  </a:lnTo>
                  <a:lnTo>
                    <a:pt x="16" y="12"/>
                  </a:lnTo>
                  <a:lnTo>
                    <a:pt x="23" y="12"/>
                  </a:lnTo>
                  <a:lnTo>
                    <a:pt x="24" y="10"/>
                  </a:lnTo>
                  <a:lnTo>
                    <a:pt x="24" y="10"/>
                  </a:lnTo>
                  <a:lnTo>
                    <a:pt x="31"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96" name="Freeform 1628"/>
            <p:cNvSpPr>
              <a:spLocks/>
            </p:cNvSpPr>
            <p:nvPr/>
          </p:nvSpPr>
          <p:spPr bwMode="auto">
            <a:xfrm>
              <a:off x="3187" y="3920"/>
              <a:ext cx="6" cy="8"/>
            </a:xfrm>
            <a:custGeom>
              <a:avLst/>
              <a:gdLst>
                <a:gd name="T0" fmla="*/ 13 w 17"/>
                <a:gd name="T1" fmla="*/ 14 h 22"/>
                <a:gd name="T2" fmla="*/ 13 w 17"/>
                <a:gd name="T3" fmla="*/ 13 h 22"/>
                <a:gd name="T4" fmla="*/ 15 w 17"/>
                <a:gd name="T5" fmla="*/ 14 h 22"/>
                <a:gd name="T6" fmla="*/ 14 w 17"/>
                <a:gd name="T7" fmla="*/ 11 h 22"/>
                <a:gd name="T8" fmla="*/ 11 w 17"/>
                <a:gd name="T9" fmla="*/ 5 h 22"/>
                <a:gd name="T10" fmla="*/ 7 w 17"/>
                <a:gd name="T11" fmla="*/ 0 h 22"/>
                <a:gd name="T12" fmla="*/ 0 w 17"/>
                <a:gd name="T13" fmla="*/ 6 h 22"/>
                <a:gd name="T14" fmla="*/ 2 w 17"/>
                <a:gd name="T15" fmla="*/ 10 h 22"/>
                <a:gd name="T16" fmla="*/ 5 w 17"/>
                <a:gd name="T17" fmla="*/ 16 h 22"/>
                <a:gd name="T18" fmla="*/ 8 w 17"/>
                <a:gd name="T19" fmla="*/ 21 h 22"/>
                <a:gd name="T20" fmla="*/ 17 w 17"/>
                <a:gd name="T21" fmla="*/ 22 h 22"/>
                <a:gd name="T22" fmla="*/ 17 w 17"/>
                <a:gd name="T23" fmla="*/ 21 h 22"/>
                <a:gd name="T24" fmla="*/ 13 w 17"/>
                <a:gd name="T25" fmla="*/ 1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22">
                  <a:moveTo>
                    <a:pt x="13" y="14"/>
                  </a:moveTo>
                  <a:lnTo>
                    <a:pt x="13" y="13"/>
                  </a:lnTo>
                  <a:lnTo>
                    <a:pt x="15" y="14"/>
                  </a:lnTo>
                  <a:lnTo>
                    <a:pt x="14" y="11"/>
                  </a:lnTo>
                  <a:lnTo>
                    <a:pt x="11" y="5"/>
                  </a:lnTo>
                  <a:lnTo>
                    <a:pt x="7" y="0"/>
                  </a:lnTo>
                  <a:lnTo>
                    <a:pt x="0" y="6"/>
                  </a:lnTo>
                  <a:lnTo>
                    <a:pt x="2" y="10"/>
                  </a:lnTo>
                  <a:lnTo>
                    <a:pt x="5" y="16"/>
                  </a:lnTo>
                  <a:lnTo>
                    <a:pt x="8" y="21"/>
                  </a:lnTo>
                  <a:lnTo>
                    <a:pt x="17" y="22"/>
                  </a:lnTo>
                  <a:lnTo>
                    <a:pt x="17" y="21"/>
                  </a:lnTo>
                  <a:lnTo>
                    <a:pt x="13"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97" name="Freeform 1629"/>
            <p:cNvSpPr>
              <a:spLocks/>
            </p:cNvSpPr>
            <p:nvPr/>
          </p:nvSpPr>
          <p:spPr bwMode="auto">
            <a:xfrm>
              <a:off x="3192" y="3920"/>
              <a:ext cx="19" cy="7"/>
            </a:xfrm>
            <a:custGeom>
              <a:avLst/>
              <a:gdLst>
                <a:gd name="T0" fmla="*/ 50 w 59"/>
                <a:gd name="T1" fmla="*/ 4 h 23"/>
                <a:gd name="T2" fmla="*/ 55 w 59"/>
                <a:gd name="T3" fmla="*/ 0 h 23"/>
                <a:gd name="T4" fmla="*/ 50 w 59"/>
                <a:gd name="T5" fmla="*/ 0 h 23"/>
                <a:gd name="T6" fmla="*/ 43 w 59"/>
                <a:gd name="T7" fmla="*/ 2 h 23"/>
                <a:gd name="T8" fmla="*/ 35 w 59"/>
                <a:gd name="T9" fmla="*/ 4 h 23"/>
                <a:gd name="T10" fmla="*/ 26 w 59"/>
                <a:gd name="T11" fmla="*/ 6 h 23"/>
                <a:gd name="T12" fmla="*/ 18 w 59"/>
                <a:gd name="T13" fmla="*/ 8 h 23"/>
                <a:gd name="T14" fmla="*/ 10 w 59"/>
                <a:gd name="T15" fmla="*/ 12 h 23"/>
                <a:gd name="T16" fmla="*/ 4 w 59"/>
                <a:gd name="T17" fmla="*/ 14 h 23"/>
                <a:gd name="T18" fmla="*/ 0 w 59"/>
                <a:gd name="T19" fmla="*/ 16 h 23"/>
                <a:gd name="T20" fmla="*/ 4 w 59"/>
                <a:gd name="T21" fmla="*/ 23 h 23"/>
                <a:gd name="T22" fmla="*/ 6 w 59"/>
                <a:gd name="T23" fmla="*/ 23 h 23"/>
                <a:gd name="T24" fmla="*/ 12 w 59"/>
                <a:gd name="T25" fmla="*/ 21 h 23"/>
                <a:gd name="T26" fmla="*/ 20 w 59"/>
                <a:gd name="T27" fmla="*/ 18 h 23"/>
                <a:gd name="T28" fmla="*/ 28 w 59"/>
                <a:gd name="T29" fmla="*/ 15 h 23"/>
                <a:gd name="T30" fmla="*/ 37 w 59"/>
                <a:gd name="T31" fmla="*/ 13 h 23"/>
                <a:gd name="T32" fmla="*/ 45 w 59"/>
                <a:gd name="T33" fmla="*/ 11 h 23"/>
                <a:gd name="T34" fmla="*/ 50 w 59"/>
                <a:gd name="T35" fmla="*/ 10 h 23"/>
                <a:gd name="T36" fmla="*/ 55 w 59"/>
                <a:gd name="T37" fmla="*/ 10 h 23"/>
                <a:gd name="T38" fmla="*/ 59 w 59"/>
                <a:gd name="T39" fmla="*/ 6 h 23"/>
                <a:gd name="T40" fmla="*/ 55 w 59"/>
                <a:gd name="T41" fmla="*/ 10 h 23"/>
                <a:gd name="T42" fmla="*/ 58 w 59"/>
                <a:gd name="T43" fmla="*/ 8 h 23"/>
                <a:gd name="T44" fmla="*/ 59 w 59"/>
                <a:gd name="T45" fmla="*/ 5 h 23"/>
                <a:gd name="T46" fmla="*/ 58 w 59"/>
                <a:gd name="T47" fmla="*/ 2 h 23"/>
                <a:gd name="T48" fmla="*/ 55 w 59"/>
                <a:gd name="T49" fmla="*/ 0 h 23"/>
                <a:gd name="T50" fmla="*/ 50 w 59"/>
                <a:gd name="T51"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9" h="23">
                  <a:moveTo>
                    <a:pt x="50" y="4"/>
                  </a:moveTo>
                  <a:lnTo>
                    <a:pt x="55" y="0"/>
                  </a:lnTo>
                  <a:lnTo>
                    <a:pt x="50" y="0"/>
                  </a:lnTo>
                  <a:lnTo>
                    <a:pt x="43" y="2"/>
                  </a:lnTo>
                  <a:lnTo>
                    <a:pt x="35" y="4"/>
                  </a:lnTo>
                  <a:lnTo>
                    <a:pt x="26" y="6"/>
                  </a:lnTo>
                  <a:lnTo>
                    <a:pt x="18" y="8"/>
                  </a:lnTo>
                  <a:lnTo>
                    <a:pt x="10" y="12"/>
                  </a:lnTo>
                  <a:lnTo>
                    <a:pt x="4" y="14"/>
                  </a:lnTo>
                  <a:lnTo>
                    <a:pt x="0" y="16"/>
                  </a:lnTo>
                  <a:lnTo>
                    <a:pt x="4" y="23"/>
                  </a:lnTo>
                  <a:lnTo>
                    <a:pt x="6" y="23"/>
                  </a:lnTo>
                  <a:lnTo>
                    <a:pt x="12" y="21"/>
                  </a:lnTo>
                  <a:lnTo>
                    <a:pt x="20" y="18"/>
                  </a:lnTo>
                  <a:lnTo>
                    <a:pt x="28" y="15"/>
                  </a:lnTo>
                  <a:lnTo>
                    <a:pt x="37" y="13"/>
                  </a:lnTo>
                  <a:lnTo>
                    <a:pt x="45" y="11"/>
                  </a:lnTo>
                  <a:lnTo>
                    <a:pt x="50" y="10"/>
                  </a:lnTo>
                  <a:lnTo>
                    <a:pt x="55" y="10"/>
                  </a:lnTo>
                  <a:lnTo>
                    <a:pt x="59" y="6"/>
                  </a:lnTo>
                  <a:lnTo>
                    <a:pt x="55" y="10"/>
                  </a:lnTo>
                  <a:lnTo>
                    <a:pt x="58" y="8"/>
                  </a:lnTo>
                  <a:lnTo>
                    <a:pt x="59" y="5"/>
                  </a:lnTo>
                  <a:lnTo>
                    <a:pt x="58" y="2"/>
                  </a:lnTo>
                  <a:lnTo>
                    <a:pt x="55" y="0"/>
                  </a:lnTo>
                  <a:lnTo>
                    <a:pt x="5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98" name="Freeform 1630"/>
            <p:cNvSpPr>
              <a:spLocks/>
            </p:cNvSpPr>
            <p:nvPr/>
          </p:nvSpPr>
          <p:spPr bwMode="auto">
            <a:xfrm>
              <a:off x="3208" y="3913"/>
              <a:ext cx="9" cy="9"/>
            </a:xfrm>
            <a:custGeom>
              <a:avLst/>
              <a:gdLst>
                <a:gd name="T0" fmla="*/ 25 w 25"/>
                <a:gd name="T1" fmla="*/ 6 h 26"/>
                <a:gd name="T2" fmla="*/ 19 w 25"/>
                <a:gd name="T3" fmla="*/ 0 h 26"/>
                <a:gd name="T4" fmla="*/ 10 w 25"/>
                <a:gd name="T5" fmla="*/ 4 h 26"/>
                <a:gd name="T6" fmla="*/ 5 w 25"/>
                <a:gd name="T7" fmla="*/ 11 h 26"/>
                <a:gd name="T8" fmla="*/ 1 w 25"/>
                <a:gd name="T9" fmla="*/ 19 h 26"/>
                <a:gd name="T10" fmla="*/ 0 w 25"/>
                <a:gd name="T11" fmla="*/ 24 h 26"/>
                <a:gd name="T12" fmla="*/ 9 w 25"/>
                <a:gd name="T13" fmla="*/ 26 h 26"/>
                <a:gd name="T14" fmla="*/ 10 w 25"/>
                <a:gd name="T15" fmla="*/ 22 h 26"/>
                <a:gd name="T16" fmla="*/ 14 w 25"/>
                <a:gd name="T17" fmla="*/ 16 h 26"/>
                <a:gd name="T18" fmla="*/ 17 w 25"/>
                <a:gd name="T19" fmla="*/ 11 h 26"/>
                <a:gd name="T20" fmla="*/ 19 w 25"/>
                <a:gd name="T21" fmla="*/ 11 h 26"/>
                <a:gd name="T22" fmla="*/ 14 w 25"/>
                <a:gd name="T23" fmla="*/ 6 h 26"/>
                <a:gd name="T24" fmla="*/ 19 w 25"/>
                <a:gd name="T25" fmla="*/ 11 h 26"/>
                <a:gd name="T26" fmla="*/ 23 w 25"/>
                <a:gd name="T27" fmla="*/ 9 h 26"/>
                <a:gd name="T28" fmla="*/ 25 w 25"/>
                <a:gd name="T29" fmla="*/ 6 h 26"/>
                <a:gd name="T30" fmla="*/ 23 w 25"/>
                <a:gd name="T31" fmla="*/ 2 h 26"/>
                <a:gd name="T32" fmla="*/ 19 w 25"/>
                <a:gd name="T33" fmla="*/ 0 h 26"/>
                <a:gd name="T34" fmla="*/ 25 w 25"/>
                <a:gd name="T35" fmla="*/ 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26">
                  <a:moveTo>
                    <a:pt x="25" y="6"/>
                  </a:moveTo>
                  <a:lnTo>
                    <a:pt x="19" y="0"/>
                  </a:lnTo>
                  <a:lnTo>
                    <a:pt x="10" y="4"/>
                  </a:lnTo>
                  <a:lnTo>
                    <a:pt x="5" y="11"/>
                  </a:lnTo>
                  <a:lnTo>
                    <a:pt x="1" y="19"/>
                  </a:lnTo>
                  <a:lnTo>
                    <a:pt x="0" y="24"/>
                  </a:lnTo>
                  <a:lnTo>
                    <a:pt x="9" y="26"/>
                  </a:lnTo>
                  <a:lnTo>
                    <a:pt x="10" y="22"/>
                  </a:lnTo>
                  <a:lnTo>
                    <a:pt x="14" y="16"/>
                  </a:lnTo>
                  <a:lnTo>
                    <a:pt x="17" y="11"/>
                  </a:lnTo>
                  <a:lnTo>
                    <a:pt x="19" y="11"/>
                  </a:lnTo>
                  <a:lnTo>
                    <a:pt x="14" y="6"/>
                  </a:lnTo>
                  <a:lnTo>
                    <a:pt x="19" y="11"/>
                  </a:lnTo>
                  <a:lnTo>
                    <a:pt x="23" y="9"/>
                  </a:lnTo>
                  <a:lnTo>
                    <a:pt x="25" y="6"/>
                  </a:lnTo>
                  <a:lnTo>
                    <a:pt x="23" y="2"/>
                  </a:lnTo>
                  <a:lnTo>
                    <a:pt x="19" y="0"/>
                  </a:lnTo>
                  <a:lnTo>
                    <a:pt x="25"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199" name="Freeform 1631"/>
            <p:cNvSpPr>
              <a:spLocks/>
            </p:cNvSpPr>
            <p:nvPr/>
          </p:nvSpPr>
          <p:spPr bwMode="auto">
            <a:xfrm>
              <a:off x="3213" y="3915"/>
              <a:ext cx="4" cy="15"/>
            </a:xfrm>
            <a:custGeom>
              <a:avLst/>
              <a:gdLst>
                <a:gd name="T0" fmla="*/ 7 w 12"/>
                <a:gd name="T1" fmla="*/ 35 h 44"/>
                <a:gd name="T2" fmla="*/ 12 w 12"/>
                <a:gd name="T3" fmla="*/ 40 h 44"/>
                <a:gd name="T4" fmla="*/ 12 w 12"/>
                <a:gd name="T5" fmla="*/ 30 h 44"/>
                <a:gd name="T6" fmla="*/ 12 w 12"/>
                <a:gd name="T7" fmla="*/ 18 h 44"/>
                <a:gd name="T8" fmla="*/ 10 w 12"/>
                <a:gd name="T9" fmla="*/ 6 h 44"/>
                <a:gd name="T10" fmla="*/ 11 w 12"/>
                <a:gd name="T11" fmla="*/ 0 h 44"/>
                <a:gd name="T12" fmla="*/ 0 w 12"/>
                <a:gd name="T13" fmla="*/ 0 h 44"/>
                <a:gd name="T14" fmla="*/ 1 w 12"/>
                <a:gd name="T15" fmla="*/ 6 h 44"/>
                <a:gd name="T16" fmla="*/ 1 w 12"/>
                <a:gd name="T17" fmla="*/ 18 h 44"/>
                <a:gd name="T18" fmla="*/ 1 w 12"/>
                <a:gd name="T19" fmla="*/ 30 h 44"/>
                <a:gd name="T20" fmla="*/ 1 w 12"/>
                <a:gd name="T21" fmla="*/ 40 h 44"/>
                <a:gd name="T22" fmla="*/ 7 w 12"/>
                <a:gd name="T23" fmla="*/ 44 h 44"/>
                <a:gd name="T24" fmla="*/ 1 w 12"/>
                <a:gd name="T25" fmla="*/ 40 h 44"/>
                <a:gd name="T26" fmla="*/ 3 w 12"/>
                <a:gd name="T27" fmla="*/ 43 h 44"/>
                <a:gd name="T28" fmla="*/ 7 w 12"/>
                <a:gd name="T29" fmla="*/ 44 h 44"/>
                <a:gd name="T30" fmla="*/ 10 w 12"/>
                <a:gd name="T31" fmla="*/ 43 h 44"/>
                <a:gd name="T32" fmla="*/ 12 w 12"/>
                <a:gd name="T33" fmla="*/ 40 h 44"/>
                <a:gd name="T34" fmla="*/ 7 w 12"/>
                <a:gd name="T35" fmla="*/ 3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44">
                  <a:moveTo>
                    <a:pt x="7" y="35"/>
                  </a:moveTo>
                  <a:lnTo>
                    <a:pt x="12" y="40"/>
                  </a:lnTo>
                  <a:lnTo>
                    <a:pt x="12" y="30"/>
                  </a:lnTo>
                  <a:lnTo>
                    <a:pt x="12" y="18"/>
                  </a:lnTo>
                  <a:lnTo>
                    <a:pt x="10" y="6"/>
                  </a:lnTo>
                  <a:lnTo>
                    <a:pt x="11" y="0"/>
                  </a:lnTo>
                  <a:lnTo>
                    <a:pt x="0" y="0"/>
                  </a:lnTo>
                  <a:lnTo>
                    <a:pt x="1" y="6"/>
                  </a:lnTo>
                  <a:lnTo>
                    <a:pt x="1" y="18"/>
                  </a:lnTo>
                  <a:lnTo>
                    <a:pt x="1" y="30"/>
                  </a:lnTo>
                  <a:lnTo>
                    <a:pt x="1" y="40"/>
                  </a:lnTo>
                  <a:lnTo>
                    <a:pt x="7" y="44"/>
                  </a:lnTo>
                  <a:lnTo>
                    <a:pt x="1" y="40"/>
                  </a:lnTo>
                  <a:lnTo>
                    <a:pt x="3" y="43"/>
                  </a:lnTo>
                  <a:lnTo>
                    <a:pt x="7" y="44"/>
                  </a:lnTo>
                  <a:lnTo>
                    <a:pt x="10" y="43"/>
                  </a:lnTo>
                  <a:lnTo>
                    <a:pt x="12" y="40"/>
                  </a:lnTo>
                  <a:lnTo>
                    <a:pt x="7" y="3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00" name="Freeform 1632"/>
            <p:cNvSpPr>
              <a:spLocks/>
            </p:cNvSpPr>
            <p:nvPr/>
          </p:nvSpPr>
          <p:spPr bwMode="auto">
            <a:xfrm>
              <a:off x="3215" y="3925"/>
              <a:ext cx="12" cy="5"/>
            </a:xfrm>
            <a:custGeom>
              <a:avLst/>
              <a:gdLst>
                <a:gd name="T0" fmla="*/ 24 w 35"/>
                <a:gd name="T1" fmla="*/ 5 h 14"/>
                <a:gd name="T2" fmla="*/ 29 w 35"/>
                <a:gd name="T3" fmla="*/ 0 h 14"/>
                <a:gd name="T4" fmla="*/ 0 w 35"/>
                <a:gd name="T5" fmla="*/ 5 h 14"/>
                <a:gd name="T6" fmla="*/ 0 w 35"/>
                <a:gd name="T7" fmla="*/ 14 h 14"/>
                <a:gd name="T8" fmla="*/ 29 w 35"/>
                <a:gd name="T9" fmla="*/ 10 h 14"/>
                <a:gd name="T10" fmla="*/ 35 w 35"/>
                <a:gd name="T11" fmla="*/ 5 h 14"/>
                <a:gd name="T12" fmla="*/ 29 w 35"/>
                <a:gd name="T13" fmla="*/ 10 h 14"/>
                <a:gd name="T14" fmla="*/ 33 w 35"/>
                <a:gd name="T15" fmla="*/ 8 h 14"/>
                <a:gd name="T16" fmla="*/ 34 w 35"/>
                <a:gd name="T17" fmla="*/ 5 h 14"/>
                <a:gd name="T18" fmla="*/ 33 w 35"/>
                <a:gd name="T19" fmla="*/ 2 h 14"/>
                <a:gd name="T20" fmla="*/ 29 w 35"/>
                <a:gd name="T21" fmla="*/ 0 h 14"/>
                <a:gd name="T22" fmla="*/ 24 w 35"/>
                <a:gd name="T23"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14">
                  <a:moveTo>
                    <a:pt x="24" y="5"/>
                  </a:moveTo>
                  <a:lnTo>
                    <a:pt x="29" y="0"/>
                  </a:lnTo>
                  <a:lnTo>
                    <a:pt x="0" y="5"/>
                  </a:lnTo>
                  <a:lnTo>
                    <a:pt x="0" y="14"/>
                  </a:lnTo>
                  <a:lnTo>
                    <a:pt x="29" y="10"/>
                  </a:lnTo>
                  <a:lnTo>
                    <a:pt x="35" y="5"/>
                  </a:lnTo>
                  <a:lnTo>
                    <a:pt x="29" y="10"/>
                  </a:lnTo>
                  <a:lnTo>
                    <a:pt x="33" y="8"/>
                  </a:lnTo>
                  <a:lnTo>
                    <a:pt x="34" y="5"/>
                  </a:lnTo>
                  <a:lnTo>
                    <a:pt x="33" y="2"/>
                  </a:lnTo>
                  <a:lnTo>
                    <a:pt x="29" y="0"/>
                  </a:lnTo>
                  <a:lnTo>
                    <a:pt x="24"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01" name="Freeform 1633"/>
            <p:cNvSpPr>
              <a:spLocks/>
            </p:cNvSpPr>
            <p:nvPr/>
          </p:nvSpPr>
          <p:spPr bwMode="auto">
            <a:xfrm>
              <a:off x="3222" y="3917"/>
              <a:ext cx="5" cy="10"/>
            </a:xfrm>
            <a:custGeom>
              <a:avLst/>
              <a:gdLst>
                <a:gd name="T0" fmla="*/ 10 w 15"/>
                <a:gd name="T1" fmla="*/ 1 h 30"/>
                <a:gd name="T2" fmla="*/ 4 w 15"/>
                <a:gd name="T3" fmla="*/ 1 h 30"/>
                <a:gd name="T4" fmla="*/ 0 w 15"/>
                <a:gd name="T5" fmla="*/ 9 h 30"/>
                <a:gd name="T6" fmla="*/ 2 w 15"/>
                <a:gd name="T7" fmla="*/ 16 h 30"/>
                <a:gd name="T8" fmla="*/ 4 w 15"/>
                <a:gd name="T9" fmla="*/ 24 h 30"/>
                <a:gd name="T10" fmla="*/ 4 w 15"/>
                <a:gd name="T11" fmla="*/ 30 h 30"/>
                <a:gd name="T12" fmla="*/ 15 w 15"/>
                <a:gd name="T13" fmla="*/ 30 h 30"/>
                <a:gd name="T14" fmla="*/ 13 w 15"/>
                <a:gd name="T15" fmla="*/ 24 h 30"/>
                <a:gd name="T16" fmla="*/ 12 w 15"/>
                <a:gd name="T17" fmla="*/ 16 h 30"/>
                <a:gd name="T18" fmla="*/ 12 w 15"/>
                <a:gd name="T19" fmla="*/ 9 h 30"/>
                <a:gd name="T20" fmla="*/ 10 w 15"/>
                <a:gd name="T21" fmla="*/ 8 h 30"/>
                <a:gd name="T22" fmla="*/ 4 w 15"/>
                <a:gd name="T23" fmla="*/ 8 h 30"/>
                <a:gd name="T24" fmla="*/ 10 w 15"/>
                <a:gd name="T25" fmla="*/ 8 h 30"/>
                <a:gd name="T26" fmla="*/ 12 w 15"/>
                <a:gd name="T27" fmla="*/ 5 h 30"/>
                <a:gd name="T28" fmla="*/ 10 w 15"/>
                <a:gd name="T29" fmla="*/ 1 h 30"/>
                <a:gd name="T30" fmla="*/ 7 w 15"/>
                <a:gd name="T31" fmla="*/ 0 h 30"/>
                <a:gd name="T32" fmla="*/ 4 w 15"/>
                <a:gd name="T33" fmla="*/ 1 h 30"/>
                <a:gd name="T34" fmla="*/ 10 w 15"/>
                <a:gd name="T35"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30">
                  <a:moveTo>
                    <a:pt x="10" y="1"/>
                  </a:moveTo>
                  <a:lnTo>
                    <a:pt x="4" y="1"/>
                  </a:lnTo>
                  <a:lnTo>
                    <a:pt x="0" y="9"/>
                  </a:lnTo>
                  <a:lnTo>
                    <a:pt x="2" y="16"/>
                  </a:lnTo>
                  <a:lnTo>
                    <a:pt x="4" y="24"/>
                  </a:lnTo>
                  <a:lnTo>
                    <a:pt x="4" y="30"/>
                  </a:lnTo>
                  <a:lnTo>
                    <a:pt x="15" y="30"/>
                  </a:lnTo>
                  <a:lnTo>
                    <a:pt x="13" y="24"/>
                  </a:lnTo>
                  <a:lnTo>
                    <a:pt x="12" y="16"/>
                  </a:lnTo>
                  <a:lnTo>
                    <a:pt x="12" y="9"/>
                  </a:lnTo>
                  <a:lnTo>
                    <a:pt x="10" y="8"/>
                  </a:lnTo>
                  <a:lnTo>
                    <a:pt x="4" y="8"/>
                  </a:lnTo>
                  <a:lnTo>
                    <a:pt x="10" y="8"/>
                  </a:lnTo>
                  <a:lnTo>
                    <a:pt x="12" y="5"/>
                  </a:lnTo>
                  <a:lnTo>
                    <a:pt x="10" y="1"/>
                  </a:lnTo>
                  <a:lnTo>
                    <a:pt x="7" y="0"/>
                  </a:lnTo>
                  <a:lnTo>
                    <a:pt x="4" y="1"/>
                  </a:lnTo>
                  <a:lnTo>
                    <a:pt x="10"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02" name="Freeform 1634"/>
            <p:cNvSpPr>
              <a:spLocks/>
            </p:cNvSpPr>
            <p:nvPr/>
          </p:nvSpPr>
          <p:spPr bwMode="auto">
            <a:xfrm>
              <a:off x="3223" y="3911"/>
              <a:ext cx="11" cy="9"/>
            </a:xfrm>
            <a:custGeom>
              <a:avLst/>
              <a:gdLst>
                <a:gd name="T0" fmla="*/ 26 w 32"/>
                <a:gd name="T1" fmla="*/ 0 h 27"/>
                <a:gd name="T2" fmla="*/ 20 w 32"/>
                <a:gd name="T3" fmla="*/ 6 h 27"/>
                <a:gd name="T4" fmla="*/ 19 w 32"/>
                <a:gd name="T5" fmla="*/ 9 h 27"/>
                <a:gd name="T6" fmla="*/ 14 w 32"/>
                <a:gd name="T7" fmla="*/ 15 h 27"/>
                <a:gd name="T8" fmla="*/ 10 w 32"/>
                <a:gd name="T9" fmla="*/ 17 h 27"/>
                <a:gd name="T10" fmla="*/ 6 w 32"/>
                <a:gd name="T11" fmla="*/ 17 h 27"/>
                <a:gd name="T12" fmla="*/ 0 w 32"/>
                <a:gd name="T13" fmla="*/ 24 h 27"/>
                <a:gd name="T14" fmla="*/ 10 w 32"/>
                <a:gd name="T15" fmla="*/ 27 h 27"/>
                <a:gd name="T16" fmla="*/ 19 w 32"/>
                <a:gd name="T17" fmla="*/ 22 h 27"/>
                <a:gd name="T18" fmla="*/ 28 w 32"/>
                <a:gd name="T19" fmla="*/ 14 h 27"/>
                <a:gd name="T20" fmla="*/ 32 w 32"/>
                <a:gd name="T21" fmla="*/ 6 h 27"/>
                <a:gd name="T22" fmla="*/ 26 w 32"/>
                <a:gd name="T23" fmla="*/ 12 h 27"/>
                <a:gd name="T24" fmla="*/ 32 w 32"/>
                <a:gd name="T25" fmla="*/ 6 h 27"/>
                <a:gd name="T26" fmla="*/ 29 w 32"/>
                <a:gd name="T27" fmla="*/ 3 h 27"/>
                <a:gd name="T28" fmla="*/ 26 w 32"/>
                <a:gd name="T29" fmla="*/ 0 h 27"/>
                <a:gd name="T30" fmla="*/ 22 w 32"/>
                <a:gd name="T31" fmla="*/ 3 h 27"/>
                <a:gd name="T32" fmla="*/ 20 w 32"/>
                <a:gd name="T33" fmla="*/ 6 h 27"/>
                <a:gd name="T34" fmla="*/ 26 w 32"/>
                <a:gd name="T3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27">
                  <a:moveTo>
                    <a:pt x="26" y="0"/>
                  </a:moveTo>
                  <a:lnTo>
                    <a:pt x="20" y="6"/>
                  </a:lnTo>
                  <a:lnTo>
                    <a:pt x="19" y="9"/>
                  </a:lnTo>
                  <a:lnTo>
                    <a:pt x="14" y="15"/>
                  </a:lnTo>
                  <a:lnTo>
                    <a:pt x="10" y="17"/>
                  </a:lnTo>
                  <a:lnTo>
                    <a:pt x="6" y="17"/>
                  </a:lnTo>
                  <a:lnTo>
                    <a:pt x="0" y="24"/>
                  </a:lnTo>
                  <a:lnTo>
                    <a:pt x="10" y="27"/>
                  </a:lnTo>
                  <a:lnTo>
                    <a:pt x="19" y="22"/>
                  </a:lnTo>
                  <a:lnTo>
                    <a:pt x="28" y="14"/>
                  </a:lnTo>
                  <a:lnTo>
                    <a:pt x="32" y="6"/>
                  </a:lnTo>
                  <a:lnTo>
                    <a:pt x="26" y="12"/>
                  </a:lnTo>
                  <a:lnTo>
                    <a:pt x="32" y="6"/>
                  </a:lnTo>
                  <a:lnTo>
                    <a:pt x="29" y="3"/>
                  </a:lnTo>
                  <a:lnTo>
                    <a:pt x="26" y="0"/>
                  </a:lnTo>
                  <a:lnTo>
                    <a:pt x="22" y="3"/>
                  </a:lnTo>
                  <a:lnTo>
                    <a:pt x="20" y="6"/>
                  </a:lnTo>
                  <a:lnTo>
                    <a:pt x="2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03" name="Freeform 1635"/>
            <p:cNvSpPr>
              <a:spLocks/>
            </p:cNvSpPr>
            <p:nvPr/>
          </p:nvSpPr>
          <p:spPr bwMode="auto">
            <a:xfrm>
              <a:off x="3232" y="3911"/>
              <a:ext cx="20" cy="4"/>
            </a:xfrm>
            <a:custGeom>
              <a:avLst/>
              <a:gdLst>
                <a:gd name="T0" fmla="*/ 59 w 59"/>
                <a:gd name="T1" fmla="*/ 6 h 14"/>
                <a:gd name="T2" fmla="*/ 53 w 59"/>
                <a:gd name="T3" fmla="*/ 0 h 14"/>
                <a:gd name="T4" fmla="*/ 50 w 59"/>
                <a:gd name="T5" fmla="*/ 1 h 14"/>
                <a:gd name="T6" fmla="*/ 46 w 59"/>
                <a:gd name="T7" fmla="*/ 2 h 14"/>
                <a:gd name="T8" fmla="*/ 39 w 59"/>
                <a:gd name="T9" fmla="*/ 2 h 14"/>
                <a:gd name="T10" fmla="*/ 31 w 59"/>
                <a:gd name="T11" fmla="*/ 3 h 14"/>
                <a:gd name="T12" fmla="*/ 22 w 59"/>
                <a:gd name="T13" fmla="*/ 2 h 14"/>
                <a:gd name="T14" fmla="*/ 14 w 59"/>
                <a:gd name="T15" fmla="*/ 2 h 14"/>
                <a:gd name="T16" fmla="*/ 7 w 59"/>
                <a:gd name="T17" fmla="*/ 2 h 14"/>
                <a:gd name="T18" fmla="*/ 0 w 59"/>
                <a:gd name="T19" fmla="*/ 2 h 14"/>
                <a:gd name="T20" fmla="*/ 0 w 59"/>
                <a:gd name="T21" fmla="*/ 14 h 14"/>
                <a:gd name="T22" fmla="*/ 7 w 59"/>
                <a:gd name="T23" fmla="*/ 14 h 14"/>
                <a:gd name="T24" fmla="*/ 14 w 59"/>
                <a:gd name="T25" fmla="*/ 14 h 14"/>
                <a:gd name="T26" fmla="*/ 22 w 59"/>
                <a:gd name="T27" fmla="*/ 14 h 14"/>
                <a:gd name="T28" fmla="*/ 31 w 59"/>
                <a:gd name="T29" fmla="*/ 13 h 14"/>
                <a:gd name="T30" fmla="*/ 39 w 59"/>
                <a:gd name="T31" fmla="*/ 11 h 14"/>
                <a:gd name="T32" fmla="*/ 46 w 59"/>
                <a:gd name="T33" fmla="*/ 11 h 14"/>
                <a:gd name="T34" fmla="*/ 53 w 59"/>
                <a:gd name="T35" fmla="*/ 10 h 14"/>
                <a:gd name="T36" fmla="*/ 57 w 59"/>
                <a:gd name="T37" fmla="*/ 9 h 14"/>
                <a:gd name="T38" fmla="*/ 50 w 59"/>
                <a:gd name="T39" fmla="*/ 3 h 14"/>
                <a:gd name="T40" fmla="*/ 57 w 59"/>
                <a:gd name="T41" fmla="*/ 9 h 14"/>
                <a:gd name="T42" fmla="*/ 59 w 59"/>
                <a:gd name="T43" fmla="*/ 7 h 14"/>
                <a:gd name="T44" fmla="*/ 59 w 59"/>
                <a:gd name="T45" fmla="*/ 2 h 14"/>
                <a:gd name="T46" fmla="*/ 56 w 59"/>
                <a:gd name="T47" fmla="*/ 0 h 14"/>
                <a:gd name="T48" fmla="*/ 53 w 59"/>
                <a:gd name="T49" fmla="*/ 0 h 14"/>
                <a:gd name="T50" fmla="*/ 59 w 59"/>
                <a:gd name="T51"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9" h="14">
                  <a:moveTo>
                    <a:pt x="59" y="6"/>
                  </a:moveTo>
                  <a:lnTo>
                    <a:pt x="53" y="0"/>
                  </a:lnTo>
                  <a:lnTo>
                    <a:pt x="50" y="1"/>
                  </a:lnTo>
                  <a:lnTo>
                    <a:pt x="46" y="2"/>
                  </a:lnTo>
                  <a:lnTo>
                    <a:pt x="39" y="2"/>
                  </a:lnTo>
                  <a:lnTo>
                    <a:pt x="31" y="3"/>
                  </a:lnTo>
                  <a:lnTo>
                    <a:pt x="22" y="2"/>
                  </a:lnTo>
                  <a:lnTo>
                    <a:pt x="14" y="2"/>
                  </a:lnTo>
                  <a:lnTo>
                    <a:pt x="7" y="2"/>
                  </a:lnTo>
                  <a:lnTo>
                    <a:pt x="0" y="2"/>
                  </a:lnTo>
                  <a:lnTo>
                    <a:pt x="0" y="14"/>
                  </a:lnTo>
                  <a:lnTo>
                    <a:pt x="7" y="14"/>
                  </a:lnTo>
                  <a:lnTo>
                    <a:pt x="14" y="14"/>
                  </a:lnTo>
                  <a:lnTo>
                    <a:pt x="22" y="14"/>
                  </a:lnTo>
                  <a:lnTo>
                    <a:pt x="31" y="13"/>
                  </a:lnTo>
                  <a:lnTo>
                    <a:pt x="39" y="11"/>
                  </a:lnTo>
                  <a:lnTo>
                    <a:pt x="46" y="11"/>
                  </a:lnTo>
                  <a:lnTo>
                    <a:pt x="53" y="10"/>
                  </a:lnTo>
                  <a:lnTo>
                    <a:pt x="57" y="9"/>
                  </a:lnTo>
                  <a:lnTo>
                    <a:pt x="50" y="3"/>
                  </a:lnTo>
                  <a:lnTo>
                    <a:pt x="57" y="9"/>
                  </a:lnTo>
                  <a:lnTo>
                    <a:pt x="59" y="7"/>
                  </a:lnTo>
                  <a:lnTo>
                    <a:pt x="59" y="2"/>
                  </a:lnTo>
                  <a:lnTo>
                    <a:pt x="56" y="0"/>
                  </a:lnTo>
                  <a:lnTo>
                    <a:pt x="53" y="0"/>
                  </a:lnTo>
                  <a:lnTo>
                    <a:pt x="5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04" name="Freeform 1636"/>
            <p:cNvSpPr>
              <a:spLocks/>
            </p:cNvSpPr>
            <p:nvPr/>
          </p:nvSpPr>
          <p:spPr bwMode="auto">
            <a:xfrm>
              <a:off x="3248" y="3912"/>
              <a:ext cx="5" cy="8"/>
            </a:xfrm>
            <a:custGeom>
              <a:avLst/>
              <a:gdLst>
                <a:gd name="T0" fmla="*/ 15 w 16"/>
                <a:gd name="T1" fmla="*/ 23 h 24"/>
                <a:gd name="T2" fmla="*/ 16 w 16"/>
                <a:gd name="T3" fmla="*/ 18 h 24"/>
                <a:gd name="T4" fmla="*/ 14 w 16"/>
                <a:gd name="T5" fmla="*/ 14 h 24"/>
                <a:gd name="T6" fmla="*/ 11 w 16"/>
                <a:gd name="T7" fmla="*/ 11 h 24"/>
                <a:gd name="T8" fmla="*/ 11 w 16"/>
                <a:gd name="T9" fmla="*/ 8 h 24"/>
                <a:gd name="T10" fmla="*/ 11 w 16"/>
                <a:gd name="T11" fmla="*/ 3 h 24"/>
                <a:gd name="T12" fmla="*/ 2 w 16"/>
                <a:gd name="T13" fmla="*/ 0 h 24"/>
                <a:gd name="T14" fmla="*/ 0 w 16"/>
                <a:gd name="T15" fmla="*/ 8 h 24"/>
                <a:gd name="T16" fmla="*/ 2 w 16"/>
                <a:gd name="T17" fmla="*/ 13 h 24"/>
                <a:gd name="T18" fmla="*/ 5 w 16"/>
                <a:gd name="T19" fmla="*/ 19 h 24"/>
                <a:gd name="T20" fmla="*/ 7 w 16"/>
                <a:gd name="T21" fmla="*/ 22 h 24"/>
                <a:gd name="T22" fmla="*/ 8 w 16"/>
                <a:gd name="T23" fmla="*/ 16 h 24"/>
                <a:gd name="T24" fmla="*/ 7 w 16"/>
                <a:gd name="T25" fmla="*/ 22 h 24"/>
                <a:gd name="T26" fmla="*/ 9 w 16"/>
                <a:gd name="T27" fmla="*/ 24 h 24"/>
                <a:gd name="T28" fmla="*/ 14 w 16"/>
                <a:gd name="T29" fmla="*/ 24 h 24"/>
                <a:gd name="T30" fmla="*/ 16 w 16"/>
                <a:gd name="T31" fmla="*/ 21 h 24"/>
                <a:gd name="T32" fmla="*/ 16 w 16"/>
                <a:gd name="T33" fmla="*/ 18 h 24"/>
                <a:gd name="T34" fmla="*/ 15 w 16"/>
                <a:gd name="T35"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24">
                  <a:moveTo>
                    <a:pt x="15" y="23"/>
                  </a:moveTo>
                  <a:lnTo>
                    <a:pt x="16" y="18"/>
                  </a:lnTo>
                  <a:lnTo>
                    <a:pt x="14" y="14"/>
                  </a:lnTo>
                  <a:lnTo>
                    <a:pt x="11" y="11"/>
                  </a:lnTo>
                  <a:lnTo>
                    <a:pt x="11" y="8"/>
                  </a:lnTo>
                  <a:lnTo>
                    <a:pt x="11" y="3"/>
                  </a:lnTo>
                  <a:lnTo>
                    <a:pt x="2" y="0"/>
                  </a:lnTo>
                  <a:lnTo>
                    <a:pt x="0" y="8"/>
                  </a:lnTo>
                  <a:lnTo>
                    <a:pt x="2" y="13"/>
                  </a:lnTo>
                  <a:lnTo>
                    <a:pt x="5" y="19"/>
                  </a:lnTo>
                  <a:lnTo>
                    <a:pt x="7" y="22"/>
                  </a:lnTo>
                  <a:lnTo>
                    <a:pt x="8" y="16"/>
                  </a:lnTo>
                  <a:lnTo>
                    <a:pt x="7" y="22"/>
                  </a:lnTo>
                  <a:lnTo>
                    <a:pt x="9" y="24"/>
                  </a:lnTo>
                  <a:lnTo>
                    <a:pt x="14" y="24"/>
                  </a:lnTo>
                  <a:lnTo>
                    <a:pt x="16" y="21"/>
                  </a:lnTo>
                  <a:lnTo>
                    <a:pt x="16" y="18"/>
                  </a:lnTo>
                  <a:lnTo>
                    <a:pt x="15"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05" name="Freeform 1637"/>
            <p:cNvSpPr>
              <a:spLocks/>
            </p:cNvSpPr>
            <p:nvPr/>
          </p:nvSpPr>
          <p:spPr bwMode="auto">
            <a:xfrm>
              <a:off x="3247" y="3917"/>
              <a:ext cx="6" cy="9"/>
            </a:xfrm>
            <a:custGeom>
              <a:avLst/>
              <a:gdLst>
                <a:gd name="T0" fmla="*/ 11 w 17"/>
                <a:gd name="T1" fmla="*/ 26 h 26"/>
                <a:gd name="T2" fmla="*/ 11 w 17"/>
                <a:gd name="T3" fmla="*/ 26 h 26"/>
                <a:gd name="T4" fmla="*/ 11 w 17"/>
                <a:gd name="T5" fmla="*/ 20 h 26"/>
                <a:gd name="T6" fmla="*/ 12 w 17"/>
                <a:gd name="T7" fmla="*/ 15 h 26"/>
                <a:gd name="T8" fmla="*/ 15 w 17"/>
                <a:gd name="T9" fmla="*/ 11 h 26"/>
                <a:gd name="T10" fmla="*/ 17 w 17"/>
                <a:gd name="T11" fmla="*/ 7 h 26"/>
                <a:gd name="T12" fmla="*/ 10 w 17"/>
                <a:gd name="T13" fmla="*/ 0 h 26"/>
                <a:gd name="T14" fmla="*/ 5 w 17"/>
                <a:gd name="T15" fmla="*/ 6 h 26"/>
                <a:gd name="T16" fmla="*/ 3 w 17"/>
                <a:gd name="T17" fmla="*/ 13 h 26"/>
                <a:gd name="T18" fmla="*/ 2 w 17"/>
                <a:gd name="T19" fmla="*/ 20 h 26"/>
                <a:gd name="T20" fmla="*/ 0 w 17"/>
                <a:gd name="T21" fmla="*/ 26 h 26"/>
                <a:gd name="T22" fmla="*/ 0 w 17"/>
                <a:gd name="T23" fmla="*/ 26 h 26"/>
                <a:gd name="T24" fmla="*/ 11 w 17"/>
                <a:gd name="T2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26">
                  <a:moveTo>
                    <a:pt x="11" y="26"/>
                  </a:moveTo>
                  <a:lnTo>
                    <a:pt x="11" y="26"/>
                  </a:lnTo>
                  <a:lnTo>
                    <a:pt x="11" y="20"/>
                  </a:lnTo>
                  <a:lnTo>
                    <a:pt x="12" y="15"/>
                  </a:lnTo>
                  <a:lnTo>
                    <a:pt x="15" y="11"/>
                  </a:lnTo>
                  <a:lnTo>
                    <a:pt x="17" y="7"/>
                  </a:lnTo>
                  <a:lnTo>
                    <a:pt x="10" y="0"/>
                  </a:lnTo>
                  <a:lnTo>
                    <a:pt x="5" y="6"/>
                  </a:lnTo>
                  <a:lnTo>
                    <a:pt x="3" y="13"/>
                  </a:lnTo>
                  <a:lnTo>
                    <a:pt x="2" y="20"/>
                  </a:lnTo>
                  <a:lnTo>
                    <a:pt x="0" y="26"/>
                  </a:lnTo>
                  <a:lnTo>
                    <a:pt x="0" y="26"/>
                  </a:lnTo>
                  <a:lnTo>
                    <a:pt x="11" y="2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06" name="Freeform 1638"/>
            <p:cNvSpPr>
              <a:spLocks/>
            </p:cNvSpPr>
            <p:nvPr/>
          </p:nvSpPr>
          <p:spPr bwMode="auto">
            <a:xfrm>
              <a:off x="3247" y="3926"/>
              <a:ext cx="8" cy="5"/>
            </a:xfrm>
            <a:custGeom>
              <a:avLst/>
              <a:gdLst>
                <a:gd name="T0" fmla="*/ 16 w 23"/>
                <a:gd name="T1" fmla="*/ 6 h 17"/>
                <a:gd name="T2" fmla="*/ 17 w 23"/>
                <a:gd name="T3" fmla="*/ 5 h 17"/>
                <a:gd name="T4" fmla="*/ 12 w 23"/>
                <a:gd name="T5" fmla="*/ 5 h 17"/>
                <a:gd name="T6" fmla="*/ 11 w 23"/>
                <a:gd name="T7" fmla="*/ 5 h 17"/>
                <a:gd name="T8" fmla="*/ 11 w 23"/>
                <a:gd name="T9" fmla="*/ 4 h 17"/>
                <a:gd name="T10" fmla="*/ 11 w 23"/>
                <a:gd name="T11" fmla="*/ 0 h 17"/>
                <a:gd name="T12" fmla="*/ 0 w 23"/>
                <a:gd name="T13" fmla="*/ 0 h 17"/>
                <a:gd name="T14" fmla="*/ 2 w 23"/>
                <a:gd name="T15" fmla="*/ 6 h 17"/>
                <a:gd name="T16" fmla="*/ 4 w 23"/>
                <a:gd name="T17" fmla="*/ 12 h 17"/>
                <a:gd name="T18" fmla="*/ 10 w 23"/>
                <a:gd name="T19" fmla="*/ 14 h 17"/>
                <a:gd name="T20" fmla="*/ 17 w 23"/>
                <a:gd name="T21" fmla="*/ 17 h 17"/>
                <a:gd name="T22" fmla="*/ 18 w 23"/>
                <a:gd name="T23" fmla="*/ 16 h 17"/>
                <a:gd name="T24" fmla="*/ 17 w 23"/>
                <a:gd name="T25" fmla="*/ 17 h 17"/>
                <a:gd name="T26" fmla="*/ 20 w 23"/>
                <a:gd name="T27" fmla="*/ 14 h 17"/>
                <a:gd name="T28" fmla="*/ 23 w 23"/>
                <a:gd name="T29" fmla="*/ 11 h 17"/>
                <a:gd name="T30" fmla="*/ 20 w 23"/>
                <a:gd name="T31" fmla="*/ 8 h 17"/>
                <a:gd name="T32" fmla="*/ 17 w 23"/>
                <a:gd name="T33" fmla="*/ 5 h 17"/>
                <a:gd name="T34" fmla="*/ 16 w 23"/>
                <a:gd name="T35"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17">
                  <a:moveTo>
                    <a:pt x="16" y="6"/>
                  </a:moveTo>
                  <a:lnTo>
                    <a:pt x="17" y="5"/>
                  </a:lnTo>
                  <a:lnTo>
                    <a:pt x="12" y="5"/>
                  </a:lnTo>
                  <a:lnTo>
                    <a:pt x="11" y="5"/>
                  </a:lnTo>
                  <a:lnTo>
                    <a:pt x="11" y="4"/>
                  </a:lnTo>
                  <a:lnTo>
                    <a:pt x="11" y="0"/>
                  </a:lnTo>
                  <a:lnTo>
                    <a:pt x="0" y="0"/>
                  </a:lnTo>
                  <a:lnTo>
                    <a:pt x="2" y="6"/>
                  </a:lnTo>
                  <a:lnTo>
                    <a:pt x="4" y="12"/>
                  </a:lnTo>
                  <a:lnTo>
                    <a:pt x="10" y="14"/>
                  </a:lnTo>
                  <a:lnTo>
                    <a:pt x="17" y="17"/>
                  </a:lnTo>
                  <a:lnTo>
                    <a:pt x="18" y="16"/>
                  </a:lnTo>
                  <a:lnTo>
                    <a:pt x="17" y="17"/>
                  </a:lnTo>
                  <a:lnTo>
                    <a:pt x="20" y="14"/>
                  </a:lnTo>
                  <a:lnTo>
                    <a:pt x="23" y="11"/>
                  </a:lnTo>
                  <a:lnTo>
                    <a:pt x="20" y="8"/>
                  </a:lnTo>
                  <a:lnTo>
                    <a:pt x="17" y="5"/>
                  </a:lnTo>
                  <a:lnTo>
                    <a:pt x="16"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07" name="Freeform 1639"/>
            <p:cNvSpPr>
              <a:spLocks/>
            </p:cNvSpPr>
            <p:nvPr/>
          </p:nvSpPr>
          <p:spPr bwMode="auto">
            <a:xfrm>
              <a:off x="3253" y="3926"/>
              <a:ext cx="6" cy="5"/>
            </a:xfrm>
            <a:custGeom>
              <a:avLst/>
              <a:gdLst>
                <a:gd name="T0" fmla="*/ 9 w 20"/>
                <a:gd name="T1" fmla="*/ 4 h 15"/>
                <a:gd name="T2" fmla="*/ 13 w 20"/>
                <a:gd name="T3" fmla="*/ 0 h 15"/>
                <a:gd name="T4" fmla="*/ 0 w 20"/>
                <a:gd name="T5" fmla="*/ 5 h 15"/>
                <a:gd name="T6" fmla="*/ 2 w 20"/>
                <a:gd name="T7" fmla="*/ 15 h 15"/>
                <a:gd name="T8" fmla="*/ 16 w 20"/>
                <a:gd name="T9" fmla="*/ 9 h 15"/>
                <a:gd name="T10" fmla="*/ 20 w 20"/>
                <a:gd name="T11" fmla="*/ 4 h 15"/>
                <a:gd name="T12" fmla="*/ 16 w 20"/>
                <a:gd name="T13" fmla="*/ 9 h 15"/>
                <a:gd name="T14" fmla="*/ 19 w 20"/>
                <a:gd name="T15" fmla="*/ 7 h 15"/>
                <a:gd name="T16" fmla="*/ 19 w 20"/>
                <a:gd name="T17" fmla="*/ 3 h 15"/>
                <a:gd name="T18" fmla="*/ 17 w 20"/>
                <a:gd name="T19" fmla="*/ 1 h 15"/>
                <a:gd name="T20" fmla="*/ 13 w 20"/>
                <a:gd name="T21" fmla="*/ 0 h 15"/>
                <a:gd name="T22" fmla="*/ 9 w 20"/>
                <a:gd name="T23"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5">
                  <a:moveTo>
                    <a:pt x="9" y="4"/>
                  </a:moveTo>
                  <a:lnTo>
                    <a:pt x="13" y="0"/>
                  </a:lnTo>
                  <a:lnTo>
                    <a:pt x="0" y="5"/>
                  </a:lnTo>
                  <a:lnTo>
                    <a:pt x="2" y="15"/>
                  </a:lnTo>
                  <a:lnTo>
                    <a:pt x="16" y="9"/>
                  </a:lnTo>
                  <a:lnTo>
                    <a:pt x="20" y="4"/>
                  </a:lnTo>
                  <a:lnTo>
                    <a:pt x="16" y="9"/>
                  </a:lnTo>
                  <a:lnTo>
                    <a:pt x="19" y="7"/>
                  </a:lnTo>
                  <a:lnTo>
                    <a:pt x="19" y="3"/>
                  </a:lnTo>
                  <a:lnTo>
                    <a:pt x="17" y="1"/>
                  </a:lnTo>
                  <a:lnTo>
                    <a:pt x="13" y="0"/>
                  </a:lnTo>
                  <a:lnTo>
                    <a:pt x="9"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08" name="Freeform 1640"/>
            <p:cNvSpPr>
              <a:spLocks/>
            </p:cNvSpPr>
            <p:nvPr/>
          </p:nvSpPr>
          <p:spPr bwMode="auto">
            <a:xfrm>
              <a:off x="3256" y="3912"/>
              <a:ext cx="6" cy="15"/>
            </a:xfrm>
            <a:custGeom>
              <a:avLst/>
              <a:gdLst>
                <a:gd name="T0" fmla="*/ 17 w 19"/>
                <a:gd name="T1" fmla="*/ 0 h 47"/>
                <a:gd name="T2" fmla="*/ 11 w 19"/>
                <a:gd name="T3" fmla="*/ 2 h 47"/>
                <a:gd name="T4" fmla="*/ 6 w 19"/>
                <a:gd name="T5" fmla="*/ 12 h 47"/>
                <a:gd name="T6" fmla="*/ 3 w 19"/>
                <a:gd name="T7" fmla="*/ 26 h 47"/>
                <a:gd name="T8" fmla="*/ 1 w 19"/>
                <a:gd name="T9" fmla="*/ 37 h 47"/>
                <a:gd name="T10" fmla="*/ 0 w 19"/>
                <a:gd name="T11" fmla="*/ 47 h 47"/>
                <a:gd name="T12" fmla="*/ 11 w 19"/>
                <a:gd name="T13" fmla="*/ 47 h 47"/>
                <a:gd name="T14" fmla="*/ 10 w 19"/>
                <a:gd name="T15" fmla="*/ 37 h 47"/>
                <a:gd name="T16" fmla="*/ 12 w 19"/>
                <a:gd name="T17" fmla="*/ 26 h 47"/>
                <a:gd name="T18" fmla="*/ 15 w 19"/>
                <a:gd name="T19" fmla="*/ 14 h 47"/>
                <a:gd name="T20" fmla="*/ 18 w 19"/>
                <a:gd name="T21" fmla="*/ 8 h 47"/>
                <a:gd name="T22" fmla="*/ 12 w 19"/>
                <a:gd name="T23" fmla="*/ 10 h 47"/>
                <a:gd name="T24" fmla="*/ 18 w 19"/>
                <a:gd name="T25" fmla="*/ 8 h 47"/>
                <a:gd name="T26" fmla="*/ 19 w 19"/>
                <a:gd name="T27" fmla="*/ 5 h 47"/>
                <a:gd name="T28" fmla="*/ 18 w 19"/>
                <a:gd name="T29" fmla="*/ 2 h 47"/>
                <a:gd name="T30" fmla="*/ 15 w 19"/>
                <a:gd name="T31" fmla="*/ 0 h 47"/>
                <a:gd name="T32" fmla="*/ 11 w 19"/>
                <a:gd name="T33" fmla="*/ 2 h 47"/>
                <a:gd name="T34" fmla="*/ 17 w 19"/>
                <a:gd name="T3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47">
                  <a:moveTo>
                    <a:pt x="17" y="0"/>
                  </a:moveTo>
                  <a:lnTo>
                    <a:pt x="11" y="2"/>
                  </a:lnTo>
                  <a:lnTo>
                    <a:pt x="6" y="12"/>
                  </a:lnTo>
                  <a:lnTo>
                    <a:pt x="3" y="26"/>
                  </a:lnTo>
                  <a:lnTo>
                    <a:pt x="1" y="37"/>
                  </a:lnTo>
                  <a:lnTo>
                    <a:pt x="0" y="47"/>
                  </a:lnTo>
                  <a:lnTo>
                    <a:pt x="11" y="47"/>
                  </a:lnTo>
                  <a:lnTo>
                    <a:pt x="10" y="37"/>
                  </a:lnTo>
                  <a:lnTo>
                    <a:pt x="12" y="26"/>
                  </a:lnTo>
                  <a:lnTo>
                    <a:pt x="15" y="14"/>
                  </a:lnTo>
                  <a:lnTo>
                    <a:pt x="18" y="8"/>
                  </a:lnTo>
                  <a:lnTo>
                    <a:pt x="12" y="10"/>
                  </a:lnTo>
                  <a:lnTo>
                    <a:pt x="18" y="8"/>
                  </a:lnTo>
                  <a:lnTo>
                    <a:pt x="19" y="5"/>
                  </a:lnTo>
                  <a:lnTo>
                    <a:pt x="18" y="2"/>
                  </a:lnTo>
                  <a:lnTo>
                    <a:pt x="15" y="0"/>
                  </a:lnTo>
                  <a:lnTo>
                    <a:pt x="11" y="2"/>
                  </a:lnTo>
                  <a:lnTo>
                    <a:pt x="1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09" name="Freeform 1641"/>
            <p:cNvSpPr>
              <a:spLocks/>
            </p:cNvSpPr>
            <p:nvPr/>
          </p:nvSpPr>
          <p:spPr bwMode="auto">
            <a:xfrm>
              <a:off x="3260" y="3911"/>
              <a:ext cx="16" cy="6"/>
            </a:xfrm>
            <a:custGeom>
              <a:avLst/>
              <a:gdLst>
                <a:gd name="T0" fmla="*/ 49 w 49"/>
                <a:gd name="T1" fmla="*/ 3 h 18"/>
                <a:gd name="T2" fmla="*/ 39 w 49"/>
                <a:gd name="T3" fmla="*/ 2 h 18"/>
                <a:gd name="T4" fmla="*/ 38 w 49"/>
                <a:gd name="T5" fmla="*/ 3 h 18"/>
                <a:gd name="T6" fmla="*/ 35 w 49"/>
                <a:gd name="T7" fmla="*/ 6 h 18"/>
                <a:gd name="T8" fmla="*/ 31 w 49"/>
                <a:gd name="T9" fmla="*/ 7 h 18"/>
                <a:gd name="T10" fmla="*/ 27 w 49"/>
                <a:gd name="T11" fmla="*/ 8 h 18"/>
                <a:gd name="T12" fmla="*/ 21 w 49"/>
                <a:gd name="T13" fmla="*/ 7 h 18"/>
                <a:gd name="T14" fmla="*/ 14 w 49"/>
                <a:gd name="T15" fmla="*/ 8 h 18"/>
                <a:gd name="T16" fmla="*/ 10 w 49"/>
                <a:gd name="T17" fmla="*/ 6 h 18"/>
                <a:gd name="T18" fmla="*/ 5 w 49"/>
                <a:gd name="T19" fmla="*/ 3 h 18"/>
                <a:gd name="T20" fmla="*/ 0 w 49"/>
                <a:gd name="T21" fmla="*/ 13 h 18"/>
                <a:gd name="T22" fmla="*/ 7 w 49"/>
                <a:gd name="T23" fmla="*/ 15 h 18"/>
                <a:gd name="T24" fmla="*/ 14 w 49"/>
                <a:gd name="T25" fmla="*/ 17 h 18"/>
                <a:gd name="T26" fmla="*/ 21 w 49"/>
                <a:gd name="T27" fmla="*/ 18 h 18"/>
                <a:gd name="T28" fmla="*/ 27 w 49"/>
                <a:gd name="T29" fmla="*/ 17 h 18"/>
                <a:gd name="T30" fmla="*/ 34 w 49"/>
                <a:gd name="T31" fmla="*/ 16 h 18"/>
                <a:gd name="T32" fmla="*/ 39 w 49"/>
                <a:gd name="T33" fmla="*/ 15 h 18"/>
                <a:gd name="T34" fmla="*/ 45 w 49"/>
                <a:gd name="T35" fmla="*/ 10 h 18"/>
                <a:gd name="T36" fmla="*/ 49 w 49"/>
                <a:gd name="T37" fmla="*/ 7 h 18"/>
                <a:gd name="T38" fmla="*/ 39 w 49"/>
                <a:gd name="T39" fmla="*/ 6 h 18"/>
                <a:gd name="T40" fmla="*/ 49 w 49"/>
                <a:gd name="T41" fmla="*/ 7 h 18"/>
                <a:gd name="T42" fmla="*/ 49 w 49"/>
                <a:gd name="T43" fmla="*/ 3 h 18"/>
                <a:gd name="T44" fmla="*/ 46 w 49"/>
                <a:gd name="T45" fmla="*/ 0 h 18"/>
                <a:gd name="T46" fmla="*/ 42 w 49"/>
                <a:gd name="T47" fmla="*/ 0 h 18"/>
                <a:gd name="T48" fmla="*/ 39 w 49"/>
                <a:gd name="T49" fmla="*/ 2 h 18"/>
                <a:gd name="T50" fmla="*/ 49 w 49"/>
                <a:gd name="T51"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18">
                  <a:moveTo>
                    <a:pt x="49" y="3"/>
                  </a:moveTo>
                  <a:lnTo>
                    <a:pt x="39" y="2"/>
                  </a:lnTo>
                  <a:lnTo>
                    <a:pt x="38" y="3"/>
                  </a:lnTo>
                  <a:lnTo>
                    <a:pt x="35" y="6"/>
                  </a:lnTo>
                  <a:lnTo>
                    <a:pt x="31" y="7"/>
                  </a:lnTo>
                  <a:lnTo>
                    <a:pt x="27" y="8"/>
                  </a:lnTo>
                  <a:lnTo>
                    <a:pt x="21" y="7"/>
                  </a:lnTo>
                  <a:lnTo>
                    <a:pt x="14" y="8"/>
                  </a:lnTo>
                  <a:lnTo>
                    <a:pt x="10" y="6"/>
                  </a:lnTo>
                  <a:lnTo>
                    <a:pt x="5" y="3"/>
                  </a:lnTo>
                  <a:lnTo>
                    <a:pt x="0" y="13"/>
                  </a:lnTo>
                  <a:lnTo>
                    <a:pt x="7" y="15"/>
                  </a:lnTo>
                  <a:lnTo>
                    <a:pt x="14" y="17"/>
                  </a:lnTo>
                  <a:lnTo>
                    <a:pt x="21" y="18"/>
                  </a:lnTo>
                  <a:lnTo>
                    <a:pt x="27" y="17"/>
                  </a:lnTo>
                  <a:lnTo>
                    <a:pt x="34" y="16"/>
                  </a:lnTo>
                  <a:lnTo>
                    <a:pt x="39" y="15"/>
                  </a:lnTo>
                  <a:lnTo>
                    <a:pt x="45" y="10"/>
                  </a:lnTo>
                  <a:lnTo>
                    <a:pt x="49" y="7"/>
                  </a:lnTo>
                  <a:lnTo>
                    <a:pt x="39" y="6"/>
                  </a:lnTo>
                  <a:lnTo>
                    <a:pt x="49" y="7"/>
                  </a:lnTo>
                  <a:lnTo>
                    <a:pt x="49" y="3"/>
                  </a:lnTo>
                  <a:lnTo>
                    <a:pt x="46" y="0"/>
                  </a:lnTo>
                  <a:lnTo>
                    <a:pt x="42" y="0"/>
                  </a:lnTo>
                  <a:lnTo>
                    <a:pt x="39" y="2"/>
                  </a:lnTo>
                  <a:lnTo>
                    <a:pt x="49"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10" name="Freeform 1642"/>
            <p:cNvSpPr>
              <a:spLocks/>
            </p:cNvSpPr>
            <p:nvPr/>
          </p:nvSpPr>
          <p:spPr bwMode="auto">
            <a:xfrm>
              <a:off x="3273" y="3912"/>
              <a:ext cx="7" cy="18"/>
            </a:xfrm>
            <a:custGeom>
              <a:avLst/>
              <a:gdLst>
                <a:gd name="T0" fmla="*/ 18 w 22"/>
                <a:gd name="T1" fmla="*/ 45 h 54"/>
                <a:gd name="T2" fmla="*/ 22 w 22"/>
                <a:gd name="T3" fmla="*/ 50 h 54"/>
                <a:gd name="T4" fmla="*/ 20 w 22"/>
                <a:gd name="T5" fmla="*/ 38 h 54"/>
                <a:gd name="T6" fmla="*/ 16 w 22"/>
                <a:gd name="T7" fmla="*/ 22 h 54"/>
                <a:gd name="T8" fmla="*/ 12 w 22"/>
                <a:gd name="T9" fmla="*/ 10 h 54"/>
                <a:gd name="T10" fmla="*/ 10 w 22"/>
                <a:gd name="T11" fmla="*/ 0 h 54"/>
                <a:gd name="T12" fmla="*/ 0 w 22"/>
                <a:gd name="T13" fmla="*/ 3 h 54"/>
                <a:gd name="T14" fmla="*/ 3 w 22"/>
                <a:gd name="T15" fmla="*/ 12 h 54"/>
                <a:gd name="T16" fmla="*/ 7 w 22"/>
                <a:gd name="T17" fmla="*/ 24 h 54"/>
                <a:gd name="T18" fmla="*/ 11 w 22"/>
                <a:gd name="T19" fmla="*/ 38 h 54"/>
                <a:gd name="T20" fmla="*/ 11 w 22"/>
                <a:gd name="T21" fmla="*/ 50 h 54"/>
                <a:gd name="T22" fmla="*/ 15 w 22"/>
                <a:gd name="T23" fmla="*/ 54 h 54"/>
                <a:gd name="T24" fmla="*/ 11 w 22"/>
                <a:gd name="T25" fmla="*/ 50 h 54"/>
                <a:gd name="T26" fmla="*/ 13 w 22"/>
                <a:gd name="T27" fmla="*/ 53 h 54"/>
                <a:gd name="T28" fmla="*/ 16 w 22"/>
                <a:gd name="T29" fmla="*/ 54 h 54"/>
                <a:gd name="T30" fmla="*/ 20 w 22"/>
                <a:gd name="T31" fmla="*/ 53 h 54"/>
                <a:gd name="T32" fmla="*/ 22 w 22"/>
                <a:gd name="T33" fmla="*/ 50 h 54"/>
                <a:gd name="T34" fmla="*/ 18 w 22"/>
                <a:gd name="T35" fmla="*/ 4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54">
                  <a:moveTo>
                    <a:pt x="18" y="45"/>
                  </a:moveTo>
                  <a:lnTo>
                    <a:pt x="22" y="50"/>
                  </a:lnTo>
                  <a:lnTo>
                    <a:pt x="20" y="38"/>
                  </a:lnTo>
                  <a:lnTo>
                    <a:pt x="16" y="22"/>
                  </a:lnTo>
                  <a:lnTo>
                    <a:pt x="12" y="10"/>
                  </a:lnTo>
                  <a:lnTo>
                    <a:pt x="10" y="0"/>
                  </a:lnTo>
                  <a:lnTo>
                    <a:pt x="0" y="3"/>
                  </a:lnTo>
                  <a:lnTo>
                    <a:pt x="3" y="12"/>
                  </a:lnTo>
                  <a:lnTo>
                    <a:pt x="7" y="24"/>
                  </a:lnTo>
                  <a:lnTo>
                    <a:pt x="11" y="38"/>
                  </a:lnTo>
                  <a:lnTo>
                    <a:pt x="11" y="50"/>
                  </a:lnTo>
                  <a:lnTo>
                    <a:pt x="15" y="54"/>
                  </a:lnTo>
                  <a:lnTo>
                    <a:pt x="11" y="50"/>
                  </a:lnTo>
                  <a:lnTo>
                    <a:pt x="13" y="53"/>
                  </a:lnTo>
                  <a:lnTo>
                    <a:pt x="16" y="54"/>
                  </a:lnTo>
                  <a:lnTo>
                    <a:pt x="20" y="53"/>
                  </a:lnTo>
                  <a:lnTo>
                    <a:pt x="22" y="50"/>
                  </a:lnTo>
                  <a:lnTo>
                    <a:pt x="18" y="4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11" name="Freeform 1643"/>
            <p:cNvSpPr>
              <a:spLocks/>
            </p:cNvSpPr>
            <p:nvPr/>
          </p:nvSpPr>
          <p:spPr bwMode="auto">
            <a:xfrm>
              <a:off x="3278" y="3926"/>
              <a:ext cx="9" cy="4"/>
            </a:xfrm>
            <a:custGeom>
              <a:avLst/>
              <a:gdLst>
                <a:gd name="T0" fmla="*/ 16 w 28"/>
                <a:gd name="T1" fmla="*/ 4 h 13"/>
                <a:gd name="T2" fmla="*/ 21 w 28"/>
                <a:gd name="T3" fmla="*/ 0 h 13"/>
                <a:gd name="T4" fmla="*/ 16 w 28"/>
                <a:gd name="T5" fmla="*/ 1 h 13"/>
                <a:gd name="T6" fmla="*/ 12 w 28"/>
                <a:gd name="T7" fmla="*/ 2 h 13"/>
                <a:gd name="T8" fmla="*/ 7 w 28"/>
                <a:gd name="T9" fmla="*/ 2 h 13"/>
                <a:gd name="T10" fmla="*/ 3 w 28"/>
                <a:gd name="T11" fmla="*/ 2 h 13"/>
                <a:gd name="T12" fmla="*/ 0 w 28"/>
                <a:gd name="T13" fmla="*/ 11 h 13"/>
                <a:gd name="T14" fmla="*/ 7 w 28"/>
                <a:gd name="T15" fmla="*/ 13 h 13"/>
                <a:gd name="T16" fmla="*/ 14 w 28"/>
                <a:gd name="T17" fmla="*/ 11 h 13"/>
                <a:gd name="T18" fmla="*/ 19 w 28"/>
                <a:gd name="T19" fmla="*/ 10 h 13"/>
                <a:gd name="T20" fmla="*/ 23 w 28"/>
                <a:gd name="T21" fmla="*/ 9 h 13"/>
                <a:gd name="T22" fmla="*/ 28 w 28"/>
                <a:gd name="T23" fmla="*/ 4 h 13"/>
                <a:gd name="T24" fmla="*/ 23 w 28"/>
                <a:gd name="T25" fmla="*/ 9 h 13"/>
                <a:gd name="T26" fmla="*/ 27 w 28"/>
                <a:gd name="T27" fmla="*/ 7 h 13"/>
                <a:gd name="T28" fmla="*/ 27 w 28"/>
                <a:gd name="T29" fmla="*/ 3 h 13"/>
                <a:gd name="T30" fmla="*/ 24 w 28"/>
                <a:gd name="T31" fmla="*/ 1 h 13"/>
                <a:gd name="T32" fmla="*/ 21 w 28"/>
                <a:gd name="T33" fmla="*/ 0 h 13"/>
                <a:gd name="T34" fmla="*/ 16 w 28"/>
                <a:gd name="T35"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 h="13">
                  <a:moveTo>
                    <a:pt x="16" y="4"/>
                  </a:moveTo>
                  <a:lnTo>
                    <a:pt x="21" y="0"/>
                  </a:lnTo>
                  <a:lnTo>
                    <a:pt x="16" y="1"/>
                  </a:lnTo>
                  <a:lnTo>
                    <a:pt x="12" y="2"/>
                  </a:lnTo>
                  <a:lnTo>
                    <a:pt x="7" y="2"/>
                  </a:lnTo>
                  <a:lnTo>
                    <a:pt x="3" y="2"/>
                  </a:lnTo>
                  <a:lnTo>
                    <a:pt x="0" y="11"/>
                  </a:lnTo>
                  <a:lnTo>
                    <a:pt x="7" y="13"/>
                  </a:lnTo>
                  <a:lnTo>
                    <a:pt x="14" y="11"/>
                  </a:lnTo>
                  <a:lnTo>
                    <a:pt x="19" y="10"/>
                  </a:lnTo>
                  <a:lnTo>
                    <a:pt x="23" y="9"/>
                  </a:lnTo>
                  <a:lnTo>
                    <a:pt x="28" y="4"/>
                  </a:lnTo>
                  <a:lnTo>
                    <a:pt x="23" y="9"/>
                  </a:lnTo>
                  <a:lnTo>
                    <a:pt x="27" y="7"/>
                  </a:lnTo>
                  <a:lnTo>
                    <a:pt x="27" y="3"/>
                  </a:lnTo>
                  <a:lnTo>
                    <a:pt x="24" y="1"/>
                  </a:lnTo>
                  <a:lnTo>
                    <a:pt x="21" y="0"/>
                  </a:lnTo>
                  <a:lnTo>
                    <a:pt x="16"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12" name="Freeform 1644"/>
            <p:cNvSpPr>
              <a:spLocks/>
            </p:cNvSpPr>
            <p:nvPr/>
          </p:nvSpPr>
          <p:spPr bwMode="auto">
            <a:xfrm>
              <a:off x="3283" y="3913"/>
              <a:ext cx="4" cy="14"/>
            </a:xfrm>
            <a:custGeom>
              <a:avLst/>
              <a:gdLst>
                <a:gd name="T0" fmla="*/ 6 w 12"/>
                <a:gd name="T1" fmla="*/ 0 h 43"/>
                <a:gd name="T2" fmla="*/ 1 w 12"/>
                <a:gd name="T3" fmla="*/ 4 h 43"/>
                <a:gd name="T4" fmla="*/ 0 w 12"/>
                <a:gd name="T5" fmla="*/ 12 h 43"/>
                <a:gd name="T6" fmla="*/ 0 w 12"/>
                <a:gd name="T7" fmla="*/ 24 h 43"/>
                <a:gd name="T8" fmla="*/ 0 w 12"/>
                <a:gd name="T9" fmla="*/ 34 h 43"/>
                <a:gd name="T10" fmla="*/ 0 w 12"/>
                <a:gd name="T11" fmla="*/ 43 h 43"/>
                <a:gd name="T12" fmla="*/ 12 w 12"/>
                <a:gd name="T13" fmla="*/ 43 h 43"/>
                <a:gd name="T14" fmla="*/ 12 w 12"/>
                <a:gd name="T15" fmla="*/ 34 h 43"/>
                <a:gd name="T16" fmla="*/ 12 w 12"/>
                <a:gd name="T17" fmla="*/ 24 h 43"/>
                <a:gd name="T18" fmla="*/ 12 w 12"/>
                <a:gd name="T19" fmla="*/ 12 h 43"/>
                <a:gd name="T20" fmla="*/ 11 w 12"/>
                <a:gd name="T21" fmla="*/ 4 h 43"/>
                <a:gd name="T22" fmla="*/ 6 w 12"/>
                <a:gd name="T23" fmla="*/ 9 h 43"/>
                <a:gd name="T24" fmla="*/ 11 w 12"/>
                <a:gd name="T25" fmla="*/ 4 h 43"/>
                <a:gd name="T26" fmla="*/ 9 w 12"/>
                <a:gd name="T27" fmla="*/ 1 h 43"/>
                <a:gd name="T28" fmla="*/ 6 w 12"/>
                <a:gd name="T29" fmla="*/ 0 h 43"/>
                <a:gd name="T30" fmla="*/ 3 w 12"/>
                <a:gd name="T31" fmla="*/ 1 h 43"/>
                <a:gd name="T32" fmla="*/ 1 w 12"/>
                <a:gd name="T33" fmla="*/ 4 h 43"/>
                <a:gd name="T34" fmla="*/ 6 w 12"/>
                <a:gd name="T35"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43">
                  <a:moveTo>
                    <a:pt x="6" y="0"/>
                  </a:moveTo>
                  <a:lnTo>
                    <a:pt x="1" y="4"/>
                  </a:lnTo>
                  <a:lnTo>
                    <a:pt x="0" y="12"/>
                  </a:lnTo>
                  <a:lnTo>
                    <a:pt x="0" y="24"/>
                  </a:lnTo>
                  <a:lnTo>
                    <a:pt x="0" y="34"/>
                  </a:lnTo>
                  <a:lnTo>
                    <a:pt x="0" y="43"/>
                  </a:lnTo>
                  <a:lnTo>
                    <a:pt x="12" y="43"/>
                  </a:lnTo>
                  <a:lnTo>
                    <a:pt x="12" y="34"/>
                  </a:lnTo>
                  <a:lnTo>
                    <a:pt x="12" y="24"/>
                  </a:lnTo>
                  <a:lnTo>
                    <a:pt x="12" y="12"/>
                  </a:lnTo>
                  <a:lnTo>
                    <a:pt x="11" y="4"/>
                  </a:lnTo>
                  <a:lnTo>
                    <a:pt x="6" y="9"/>
                  </a:lnTo>
                  <a:lnTo>
                    <a:pt x="11" y="4"/>
                  </a:lnTo>
                  <a:lnTo>
                    <a:pt x="9" y="1"/>
                  </a:lnTo>
                  <a:lnTo>
                    <a:pt x="6" y="0"/>
                  </a:lnTo>
                  <a:lnTo>
                    <a:pt x="3" y="1"/>
                  </a:lnTo>
                  <a:lnTo>
                    <a:pt x="1" y="4"/>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13" name="Freeform 1645"/>
            <p:cNvSpPr>
              <a:spLocks/>
            </p:cNvSpPr>
            <p:nvPr/>
          </p:nvSpPr>
          <p:spPr bwMode="auto">
            <a:xfrm>
              <a:off x="3285" y="3913"/>
              <a:ext cx="20" cy="11"/>
            </a:xfrm>
            <a:custGeom>
              <a:avLst/>
              <a:gdLst>
                <a:gd name="T0" fmla="*/ 60 w 60"/>
                <a:gd name="T1" fmla="*/ 20 h 32"/>
                <a:gd name="T2" fmla="*/ 60 w 60"/>
                <a:gd name="T3" fmla="*/ 20 h 32"/>
                <a:gd name="T4" fmla="*/ 56 w 60"/>
                <a:gd name="T5" fmla="*/ 20 h 32"/>
                <a:gd name="T6" fmla="*/ 52 w 60"/>
                <a:gd name="T7" fmla="*/ 18 h 32"/>
                <a:gd name="T8" fmla="*/ 43 w 60"/>
                <a:gd name="T9" fmla="*/ 15 h 32"/>
                <a:gd name="T10" fmla="*/ 35 w 60"/>
                <a:gd name="T11" fmla="*/ 11 h 32"/>
                <a:gd name="T12" fmla="*/ 27 w 60"/>
                <a:gd name="T13" fmla="*/ 7 h 32"/>
                <a:gd name="T14" fmla="*/ 17 w 60"/>
                <a:gd name="T15" fmla="*/ 3 h 32"/>
                <a:gd name="T16" fmla="*/ 9 w 60"/>
                <a:gd name="T17" fmla="*/ 1 h 32"/>
                <a:gd name="T18" fmla="*/ 0 w 60"/>
                <a:gd name="T19" fmla="*/ 0 h 32"/>
                <a:gd name="T20" fmla="*/ 0 w 60"/>
                <a:gd name="T21" fmla="*/ 9 h 32"/>
                <a:gd name="T22" fmla="*/ 7 w 60"/>
                <a:gd name="T23" fmla="*/ 10 h 32"/>
                <a:gd name="T24" fmla="*/ 15 w 60"/>
                <a:gd name="T25" fmla="*/ 12 h 32"/>
                <a:gd name="T26" fmla="*/ 23 w 60"/>
                <a:gd name="T27" fmla="*/ 16 h 32"/>
                <a:gd name="T28" fmla="*/ 31 w 60"/>
                <a:gd name="T29" fmla="*/ 20 h 32"/>
                <a:gd name="T30" fmla="*/ 41 w 60"/>
                <a:gd name="T31" fmla="*/ 24 h 32"/>
                <a:gd name="T32" fmla="*/ 47 w 60"/>
                <a:gd name="T33" fmla="*/ 27 h 32"/>
                <a:gd name="T34" fmla="*/ 54 w 60"/>
                <a:gd name="T35" fmla="*/ 30 h 32"/>
                <a:gd name="T36" fmla="*/ 60 w 60"/>
                <a:gd name="T37" fmla="*/ 32 h 32"/>
                <a:gd name="T38" fmla="*/ 60 w 60"/>
                <a:gd name="T39" fmla="*/ 32 h 32"/>
                <a:gd name="T40" fmla="*/ 60 w 60"/>
                <a:gd name="T41"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32">
                  <a:moveTo>
                    <a:pt x="60" y="20"/>
                  </a:moveTo>
                  <a:lnTo>
                    <a:pt x="60" y="20"/>
                  </a:lnTo>
                  <a:lnTo>
                    <a:pt x="56" y="20"/>
                  </a:lnTo>
                  <a:lnTo>
                    <a:pt x="52" y="18"/>
                  </a:lnTo>
                  <a:lnTo>
                    <a:pt x="43" y="15"/>
                  </a:lnTo>
                  <a:lnTo>
                    <a:pt x="35" y="11"/>
                  </a:lnTo>
                  <a:lnTo>
                    <a:pt x="27" y="7"/>
                  </a:lnTo>
                  <a:lnTo>
                    <a:pt x="17" y="3"/>
                  </a:lnTo>
                  <a:lnTo>
                    <a:pt x="9" y="1"/>
                  </a:lnTo>
                  <a:lnTo>
                    <a:pt x="0" y="0"/>
                  </a:lnTo>
                  <a:lnTo>
                    <a:pt x="0" y="9"/>
                  </a:lnTo>
                  <a:lnTo>
                    <a:pt x="7" y="10"/>
                  </a:lnTo>
                  <a:lnTo>
                    <a:pt x="15" y="12"/>
                  </a:lnTo>
                  <a:lnTo>
                    <a:pt x="23" y="16"/>
                  </a:lnTo>
                  <a:lnTo>
                    <a:pt x="31" y="20"/>
                  </a:lnTo>
                  <a:lnTo>
                    <a:pt x="41" y="24"/>
                  </a:lnTo>
                  <a:lnTo>
                    <a:pt x="47" y="27"/>
                  </a:lnTo>
                  <a:lnTo>
                    <a:pt x="54" y="30"/>
                  </a:lnTo>
                  <a:lnTo>
                    <a:pt x="60" y="32"/>
                  </a:lnTo>
                  <a:lnTo>
                    <a:pt x="60" y="32"/>
                  </a:lnTo>
                  <a:lnTo>
                    <a:pt x="60" y="2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14" name="Freeform 1646"/>
            <p:cNvSpPr>
              <a:spLocks/>
            </p:cNvSpPr>
            <p:nvPr/>
          </p:nvSpPr>
          <p:spPr bwMode="auto">
            <a:xfrm>
              <a:off x="3305" y="3918"/>
              <a:ext cx="6" cy="6"/>
            </a:xfrm>
            <a:custGeom>
              <a:avLst/>
              <a:gdLst>
                <a:gd name="T0" fmla="*/ 14 w 18"/>
                <a:gd name="T1" fmla="*/ 0 h 18"/>
                <a:gd name="T2" fmla="*/ 9 w 18"/>
                <a:gd name="T3" fmla="*/ 2 h 18"/>
                <a:gd name="T4" fmla="*/ 8 w 18"/>
                <a:gd name="T5" fmla="*/ 4 h 18"/>
                <a:gd name="T6" fmla="*/ 5 w 18"/>
                <a:gd name="T7" fmla="*/ 6 h 18"/>
                <a:gd name="T8" fmla="*/ 4 w 18"/>
                <a:gd name="T9" fmla="*/ 8 h 18"/>
                <a:gd name="T10" fmla="*/ 0 w 18"/>
                <a:gd name="T11" fmla="*/ 6 h 18"/>
                <a:gd name="T12" fmla="*/ 0 w 18"/>
                <a:gd name="T13" fmla="*/ 18 h 18"/>
                <a:gd name="T14" fmla="*/ 6 w 18"/>
                <a:gd name="T15" fmla="*/ 17 h 18"/>
                <a:gd name="T16" fmla="*/ 12 w 18"/>
                <a:gd name="T17" fmla="*/ 13 h 18"/>
                <a:gd name="T18" fmla="*/ 14 w 18"/>
                <a:gd name="T19" fmla="*/ 11 h 18"/>
                <a:gd name="T20" fmla="*/ 18 w 18"/>
                <a:gd name="T21" fmla="*/ 6 h 18"/>
                <a:gd name="T22" fmla="*/ 12 w 18"/>
                <a:gd name="T23" fmla="*/ 9 h 18"/>
                <a:gd name="T24" fmla="*/ 18 w 18"/>
                <a:gd name="T25" fmla="*/ 6 h 18"/>
                <a:gd name="T26" fmla="*/ 18 w 18"/>
                <a:gd name="T27" fmla="*/ 3 h 18"/>
                <a:gd name="T28" fmla="*/ 16 w 18"/>
                <a:gd name="T29" fmla="*/ 0 h 18"/>
                <a:gd name="T30" fmla="*/ 11 w 18"/>
                <a:gd name="T31" fmla="*/ 0 h 18"/>
                <a:gd name="T32" fmla="*/ 9 w 18"/>
                <a:gd name="T33" fmla="*/ 2 h 18"/>
                <a:gd name="T34" fmla="*/ 14 w 18"/>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18">
                  <a:moveTo>
                    <a:pt x="14" y="0"/>
                  </a:moveTo>
                  <a:lnTo>
                    <a:pt x="9" y="2"/>
                  </a:lnTo>
                  <a:lnTo>
                    <a:pt x="8" y="4"/>
                  </a:lnTo>
                  <a:lnTo>
                    <a:pt x="5" y="6"/>
                  </a:lnTo>
                  <a:lnTo>
                    <a:pt x="4" y="8"/>
                  </a:lnTo>
                  <a:lnTo>
                    <a:pt x="0" y="6"/>
                  </a:lnTo>
                  <a:lnTo>
                    <a:pt x="0" y="18"/>
                  </a:lnTo>
                  <a:lnTo>
                    <a:pt x="6" y="17"/>
                  </a:lnTo>
                  <a:lnTo>
                    <a:pt x="12" y="13"/>
                  </a:lnTo>
                  <a:lnTo>
                    <a:pt x="14" y="11"/>
                  </a:lnTo>
                  <a:lnTo>
                    <a:pt x="18" y="6"/>
                  </a:lnTo>
                  <a:lnTo>
                    <a:pt x="12" y="9"/>
                  </a:lnTo>
                  <a:lnTo>
                    <a:pt x="18" y="6"/>
                  </a:lnTo>
                  <a:lnTo>
                    <a:pt x="18" y="3"/>
                  </a:lnTo>
                  <a:lnTo>
                    <a:pt x="16" y="0"/>
                  </a:lnTo>
                  <a:lnTo>
                    <a:pt x="11" y="0"/>
                  </a:lnTo>
                  <a:lnTo>
                    <a:pt x="9" y="2"/>
                  </a:lnTo>
                  <a:lnTo>
                    <a:pt x="1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15" name="Freeform 1647"/>
            <p:cNvSpPr>
              <a:spLocks/>
            </p:cNvSpPr>
            <p:nvPr/>
          </p:nvSpPr>
          <p:spPr bwMode="auto">
            <a:xfrm>
              <a:off x="3309" y="3918"/>
              <a:ext cx="20" cy="4"/>
            </a:xfrm>
            <a:custGeom>
              <a:avLst/>
              <a:gdLst>
                <a:gd name="T0" fmla="*/ 52 w 61"/>
                <a:gd name="T1" fmla="*/ 2 h 13"/>
                <a:gd name="T2" fmla="*/ 52 w 61"/>
                <a:gd name="T3" fmla="*/ 1 h 13"/>
                <a:gd name="T4" fmla="*/ 52 w 61"/>
                <a:gd name="T5" fmla="*/ 0 h 13"/>
                <a:gd name="T6" fmla="*/ 48 w 61"/>
                <a:gd name="T7" fmla="*/ 2 h 13"/>
                <a:gd name="T8" fmla="*/ 42 w 61"/>
                <a:gd name="T9" fmla="*/ 3 h 13"/>
                <a:gd name="T10" fmla="*/ 34 w 61"/>
                <a:gd name="T11" fmla="*/ 2 h 13"/>
                <a:gd name="T12" fmla="*/ 25 w 61"/>
                <a:gd name="T13" fmla="*/ 2 h 13"/>
                <a:gd name="T14" fmla="*/ 17 w 61"/>
                <a:gd name="T15" fmla="*/ 3 h 13"/>
                <a:gd name="T16" fmla="*/ 9 w 61"/>
                <a:gd name="T17" fmla="*/ 2 h 13"/>
                <a:gd name="T18" fmla="*/ 2 w 61"/>
                <a:gd name="T19" fmla="*/ 0 h 13"/>
                <a:gd name="T20" fmla="*/ 0 w 61"/>
                <a:gd name="T21" fmla="*/ 9 h 13"/>
                <a:gd name="T22" fmla="*/ 7 w 61"/>
                <a:gd name="T23" fmla="*/ 11 h 13"/>
                <a:gd name="T24" fmla="*/ 17 w 61"/>
                <a:gd name="T25" fmla="*/ 12 h 13"/>
                <a:gd name="T26" fmla="*/ 25 w 61"/>
                <a:gd name="T27" fmla="*/ 13 h 13"/>
                <a:gd name="T28" fmla="*/ 34 w 61"/>
                <a:gd name="T29" fmla="*/ 13 h 13"/>
                <a:gd name="T30" fmla="*/ 42 w 61"/>
                <a:gd name="T31" fmla="*/ 12 h 13"/>
                <a:gd name="T32" fmla="*/ 50 w 61"/>
                <a:gd name="T33" fmla="*/ 11 h 13"/>
                <a:gd name="T34" fmla="*/ 56 w 61"/>
                <a:gd name="T35" fmla="*/ 9 h 13"/>
                <a:gd name="T36" fmla="*/ 61 w 61"/>
                <a:gd name="T37" fmla="*/ 5 h 13"/>
                <a:gd name="T38" fmla="*/ 61 w 61"/>
                <a:gd name="T39" fmla="*/ 4 h 13"/>
                <a:gd name="T40" fmla="*/ 52 w 61"/>
                <a:gd name="T41"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 h="13">
                  <a:moveTo>
                    <a:pt x="52" y="2"/>
                  </a:moveTo>
                  <a:lnTo>
                    <a:pt x="52" y="1"/>
                  </a:lnTo>
                  <a:lnTo>
                    <a:pt x="52" y="0"/>
                  </a:lnTo>
                  <a:lnTo>
                    <a:pt x="48" y="2"/>
                  </a:lnTo>
                  <a:lnTo>
                    <a:pt x="42" y="3"/>
                  </a:lnTo>
                  <a:lnTo>
                    <a:pt x="34" y="2"/>
                  </a:lnTo>
                  <a:lnTo>
                    <a:pt x="25" y="2"/>
                  </a:lnTo>
                  <a:lnTo>
                    <a:pt x="17" y="3"/>
                  </a:lnTo>
                  <a:lnTo>
                    <a:pt x="9" y="2"/>
                  </a:lnTo>
                  <a:lnTo>
                    <a:pt x="2" y="0"/>
                  </a:lnTo>
                  <a:lnTo>
                    <a:pt x="0" y="9"/>
                  </a:lnTo>
                  <a:lnTo>
                    <a:pt x="7" y="11"/>
                  </a:lnTo>
                  <a:lnTo>
                    <a:pt x="17" y="12"/>
                  </a:lnTo>
                  <a:lnTo>
                    <a:pt x="25" y="13"/>
                  </a:lnTo>
                  <a:lnTo>
                    <a:pt x="34" y="13"/>
                  </a:lnTo>
                  <a:lnTo>
                    <a:pt x="42" y="12"/>
                  </a:lnTo>
                  <a:lnTo>
                    <a:pt x="50" y="11"/>
                  </a:lnTo>
                  <a:lnTo>
                    <a:pt x="56" y="9"/>
                  </a:lnTo>
                  <a:lnTo>
                    <a:pt x="61" y="5"/>
                  </a:lnTo>
                  <a:lnTo>
                    <a:pt x="61" y="4"/>
                  </a:lnTo>
                  <a:lnTo>
                    <a:pt x="52"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16" name="Freeform 1648"/>
            <p:cNvSpPr>
              <a:spLocks/>
            </p:cNvSpPr>
            <p:nvPr/>
          </p:nvSpPr>
          <p:spPr bwMode="auto">
            <a:xfrm>
              <a:off x="3326" y="3910"/>
              <a:ext cx="8" cy="9"/>
            </a:xfrm>
            <a:custGeom>
              <a:avLst/>
              <a:gdLst>
                <a:gd name="T0" fmla="*/ 21 w 23"/>
                <a:gd name="T1" fmla="*/ 1 h 28"/>
                <a:gd name="T2" fmla="*/ 17 w 23"/>
                <a:gd name="T3" fmla="*/ 0 h 28"/>
                <a:gd name="T4" fmla="*/ 10 w 23"/>
                <a:gd name="T5" fmla="*/ 4 h 28"/>
                <a:gd name="T6" fmla="*/ 5 w 23"/>
                <a:gd name="T7" fmla="*/ 12 h 28"/>
                <a:gd name="T8" fmla="*/ 2 w 23"/>
                <a:gd name="T9" fmla="*/ 19 h 28"/>
                <a:gd name="T10" fmla="*/ 0 w 23"/>
                <a:gd name="T11" fmla="*/ 26 h 28"/>
                <a:gd name="T12" fmla="*/ 9 w 23"/>
                <a:gd name="T13" fmla="*/ 28 h 28"/>
                <a:gd name="T14" fmla="*/ 11 w 23"/>
                <a:gd name="T15" fmla="*/ 24 h 28"/>
                <a:gd name="T16" fmla="*/ 14 w 23"/>
                <a:gd name="T17" fmla="*/ 17 h 28"/>
                <a:gd name="T18" fmla="*/ 17 w 23"/>
                <a:gd name="T19" fmla="*/ 11 h 28"/>
                <a:gd name="T20" fmla="*/ 19 w 23"/>
                <a:gd name="T21" fmla="*/ 9 h 28"/>
                <a:gd name="T22" fmla="*/ 14 w 23"/>
                <a:gd name="T23" fmla="*/ 8 h 28"/>
                <a:gd name="T24" fmla="*/ 19 w 23"/>
                <a:gd name="T25" fmla="*/ 9 h 28"/>
                <a:gd name="T26" fmla="*/ 23 w 23"/>
                <a:gd name="T27" fmla="*/ 6 h 28"/>
                <a:gd name="T28" fmla="*/ 23 w 23"/>
                <a:gd name="T29" fmla="*/ 3 h 28"/>
                <a:gd name="T30" fmla="*/ 20 w 23"/>
                <a:gd name="T31" fmla="*/ 1 h 28"/>
                <a:gd name="T32" fmla="*/ 17 w 23"/>
                <a:gd name="T33" fmla="*/ 0 h 28"/>
                <a:gd name="T34" fmla="*/ 21 w 23"/>
                <a:gd name="T35"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28">
                  <a:moveTo>
                    <a:pt x="21" y="1"/>
                  </a:moveTo>
                  <a:lnTo>
                    <a:pt x="17" y="0"/>
                  </a:lnTo>
                  <a:lnTo>
                    <a:pt x="10" y="4"/>
                  </a:lnTo>
                  <a:lnTo>
                    <a:pt x="5" y="12"/>
                  </a:lnTo>
                  <a:lnTo>
                    <a:pt x="2" y="19"/>
                  </a:lnTo>
                  <a:lnTo>
                    <a:pt x="0" y="26"/>
                  </a:lnTo>
                  <a:lnTo>
                    <a:pt x="9" y="28"/>
                  </a:lnTo>
                  <a:lnTo>
                    <a:pt x="11" y="24"/>
                  </a:lnTo>
                  <a:lnTo>
                    <a:pt x="14" y="17"/>
                  </a:lnTo>
                  <a:lnTo>
                    <a:pt x="17" y="11"/>
                  </a:lnTo>
                  <a:lnTo>
                    <a:pt x="19" y="9"/>
                  </a:lnTo>
                  <a:lnTo>
                    <a:pt x="14" y="8"/>
                  </a:lnTo>
                  <a:lnTo>
                    <a:pt x="19" y="9"/>
                  </a:lnTo>
                  <a:lnTo>
                    <a:pt x="23" y="6"/>
                  </a:lnTo>
                  <a:lnTo>
                    <a:pt x="23" y="3"/>
                  </a:lnTo>
                  <a:lnTo>
                    <a:pt x="20" y="1"/>
                  </a:lnTo>
                  <a:lnTo>
                    <a:pt x="17" y="0"/>
                  </a:lnTo>
                  <a:lnTo>
                    <a:pt x="21"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17" name="Freeform 1649"/>
            <p:cNvSpPr>
              <a:spLocks/>
            </p:cNvSpPr>
            <p:nvPr/>
          </p:nvSpPr>
          <p:spPr bwMode="auto">
            <a:xfrm>
              <a:off x="3331" y="3910"/>
              <a:ext cx="4" cy="16"/>
            </a:xfrm>
            <a:custGeom>
              <a:avLst/>
              <a:gdLst>
                <a:gd name="T0" fmla="*/ 11 w 13"/>
                <a:gd name="T1" fmla="*/ 39 h 47"/>
                <a:gd name="T2" fmla="*/ 13 w 13"/>
                <a:gd name="T3" fmla="*/ 42 h 47"/>
                <a:gd name="T4" fmla="*/ 13 w 13"/>
                <a:gd name="T5" fmla="*/ 33 h 47"/>
                <a:gd name="T6" fmla="*/ 13 w 13"/>
                <a:gd name="T7" fmla="*/ 21 h 47"/>
                <a:gd name="T8" fmla="*/ 12 w 13"/>
                <a:gd name="T9" fmla="*/ 11 h 47"/>
                <a:gd name="T10" fmla="*/ 7 w 13"/>
                <a:gd name="T11" fmla="*/ 0 h 47"/>
                <a:gd name="T12" fmla="*/ 0 w 13"/>
                <a:gd name="T13" fmla="*/ 7 h 47"/>
                <a:gd name="T14" fmla="*/ 3 w 13"/>
                <a:gd name="T15" fmla="*/ 11 h 47"/>
                <a:gd name="T16" fmla="*/ 2 w 13"/>
                <a:gd name="T17" fmla="*/ 21 h 47"/>
                <a:gd name="T18" fmla="*/ 2 w 13"/>
                <a:gd name="T19" fmla="*/ 33 h 47"/>
                <a:gd name="T20" fmla="*/ 2 w 13"/>
                <a:gd name="T21" fmla="*/ 42 h 47"/>
                <a:gd name="T22" fmla="*/ 4 w 13"/>
                <a:gd name="T23" fmla="*/ 45 h 47"/>
                <a:gd name="T24" fmla="*/ 2 w 13"/>
                <a:gd name="T25" fmla="*/ 42 h 47"/>
                <a:gd name="T26" fmla="*/ 4 w 13"/>
                <a:gd name="T27" fmla="*/ 45 h 47"/>
                <a:gd name="T28" fmla="*/ 7 w 13"/>
                <a:gd name="T29" fmla="*/ 47 h 47"/>
                <a:gd name="T30" fmla="*/ 11 w 13"/>
                <a:gd name="T31" fmla="*/ 45 h 47"/>
                <a:gd name="T32" fmla="*/ 13 w 13"/>
                <a:gd name="T33" fmla="*/ 42 h 47"/>
                <a:gd name="T34" fmla="*/ 11 w 13"/>
                <a:gd name="T35"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47">
                  <a:moveTo>
                    <a:pt x="11" y="39"/>
                  </a:moveTo>
                  <a:lnTo>
                    <a:pt x="13" y="42"/>
                  </a:lnTo>
                  <a:lnTo>
                    <a:pt x="13" y="33"/>
                  </a:lnTo>
                  <a:lnTo>
                    <a:pt x="13" y="21"/>
                  </a:lnTo>
                  <a:lnTo>
                    <a:pt x="12" y="11"/>
                  </a:lnTo>
                  <a:lnTo>
                    <a:pt x="7" y="0"/>
                  </a:lnTo>
                  <a:lnTo>
                    <a:pt x="0" y="7"/>
                  </a:lnTo>
                  <a:lnTo>
                    <a:pt x="3" y="11"/>
                  </a:lnTo>
                  <a:lnTo>
                    <a:pt x="2" y="21"/>
                  </a:lnTo>
                  <a:lnTo>
                    <a:pt x="2" y="33"/>
                  </a:lnTo>
                  <a:lnTo>
                    <a:pt x="2" y="42"/>
                  </a:lnTo>
                  <a:lnTo>
                    <a:pt x="4" y="45"/>
                  </a:lnTo>
                  <a:lnTo>
                    <a:pt x="2" y="42"/>
                  </a:lnTo>
                  <a:lnTo>
                    <a:pt x="4" y="45"/>
                  </a:lnTo>
                  <a:lnTo>
                    <a:pt x="7" y="47"/>
                  </a:lnTo>
                  <a:lnTo>
                    <a:pt x="11" y="45"/>
                  </a:lnTo>
                  <a:lnTo>
                    <a:pt x="13" y="42"/>
                  </a:lnTo>
                  <a:lnTo>
                    <a:pt x="11" y="3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18" name="Freeform 1650"/>
            <p:cNvSpPr>
              <a:spLocks/>
            </p:cNvSpPr>
            <p:nvPr/>
          </p:nvSpPr>
          <p:spPr bwMode="auto">
            <a:xfrm>
              <a:off x="3332" y="3923"/>
              <a:ext cx="11" cy="5"/>
            </a:xfrm>
            <a:custGeom>
              <a:avLst/>
              <a:gdLst>
                <a:gd name="T0" fmla="*/ 22 w 33"/>
                <a:gd name="T1" fmla="*/ 6 h 14"/>
                <a:gd name="T2" fmla="*/ 25 w 33"/>
                <a:gd name="T3" fmla="*/ 2 h 14"/>
                <a:gd name="T4" fmla="*/ 19 w 33"/>
                <a:gd name="T5" fmla="*/ 4 h 14"/>
                <a:gd name="T6" fmla="*/ 15 w 33"/>
                <a:gd name="T7" fmla="*/ 5 h 14"/>
                <a:gd name="T8" fmla="*/ 11 w 33"/>
                <a:gd name="T9" fmla="*/ 3 h 14"/>
                <a:gd name="T10" fmla="*/ 7 w 33"/>
                <a:gd name="T11" fmla="*/ 0 h 14"/>
                <a:gd name="T12" fmla="*/ 0 w 33"/>
                <a:gd name="T13" fmla="*/ 6 h 14"/>
                <a:gd name="T14" fmla="*/ 7 w 33"/>
                <a:gd name="T15" fmla="*/ 12 h 14"/>
                <a:gd name="T16" fmla="*/ 15 w 33"/>
                <a:gd name="T17" fmla="*/ 14 h 14"/>
                <a:gd name="T18" fmla="*/ 22 w 33"/>
                <a:gd name="T19" fmla="*/ 13 h 14"/>
                <a:gd name="T20" fmla="*/ 30 w 33"/>
                <a:gd name="T21" fmla="*/ 11 h 14"/>
                <a:gd name="T22" fmla="*/ 33 w 33"/>
                <a:gd name="T23" fmla="*/ 6 h 14"/>
                <a:gd name="T24" fmla="*/ 30 w 33"/>
                <a:gd name="T25" fmla="*/ 11 h 14"/>
                <a:gd name="T26" fmla="*/ 32 w 33"/>
                <a:gd name="T27" fmla="*/ 9 h 14"/>
                <a:gd name="T28" fmla="*/ 32 w 33"/>
                <a:gd name="T29" fmla="*/ 4 h 14"/>
                <a:gd name="T30" fmla="*/ 29 w 33"/>
                <a:gd name="T31" fmla="*/ 2 h 14"/>
                <a:gd name="T32" fmla="*/ 25 w 33"/>
                <a:gd name="T33" fmla="*/ 2 h 14"/>
                <a:gd name="T34" fmla="*/ 22 w 33"/>
                <a:gd name="T35"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14">
                  <a:moveTo>
                    <a:pt x="22" y="6"/>
                  </a:moveTo>
                  <a:lnTo>
                    <a:pt x="25" y="2"/>
                  </a:lnTo>
                  <a:lnTo>
                    <a:pt x="19" y="4"/>
                  </a:lnTo>
                  <a:lnTo>
                    <a:pt x="15" y="5"/>
                  </a:lnTo>
                  <a:lnTo>
                    <a:pt x="11" y="3"/>
                  </a:lnTo>
                  <a:lnTo>
                    <a:pt x="7" y="0"/>
                  </a:lnTo>
                  <a:lnTo>
                    <a:pt x="0" y="6"/>
                  </a:lnTo>
                  <a:lnTo>
                    <a:pt x="7" y="12"/>
                  </a:lnTo>
                  <a:lnTo>
                    <a:pt x="15" y="14"/>
                  </a:lnTo>
                  <a:lnTo>
                    <a:pt x="22" y="13"/>
                  </a:lnTo>
                  <a:lnTo>
                    <a:pt x="30" y="11"/>
                  </a:lnTo>
                  <a:lnTo>
                    <a:pt x="33" y="6"/>
                  </a:lnTo>
                  <a:lnTo>
                    <a:pt x="30" y="11"/>
                  </a:lnTo>
                  <a:lnTo>
                    <a:pt x="32" y="9"/>
                  </a:lnTo>
                  <a:lnTo>
                    <a:pt x="32" y="4"/>
                  </a:lnTo>
                  <a:lnTo>
                    <a:pt x="29" y="2"/>
                  </a:lnTo>
                  <a:lnTo>
                    <a:pt x="25" y="2"/>
                  </a:lnTo>
                  <a:lnTo>
                    <a:pt x="22"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19" name="Freeform 1651"/>
            <p:cNvSpPr>
              <a:spLocks/>
            </p:cNvSpPr>
            <p:nvPr/>
          </p:nvSpPr>
          <p:spPr bwMode="auto">
            <a:xfrm>
              <a:off x="3340" y="3913"/>
              <a:ext cx="3" cy="12"/>
            </a:xfrm>
            <a:custGeom>
              <a:avLst/>
              <a:gdLst>
                <a:gd name="T0" fmla="*/ 7 w 11"/>
                <a:gd name="T1" fmla="*/ 1 h 37"/>
                <a:gd name="T2" fmla="*/ 0 w 11"/>
                <a:gd name="T3" fmla="*/ 5 h 37"/>
                <a:gd name="T4" fmla="*/ 0 w 11"/>
                <a:gd name="T5" fmla="*/ 37 h 37"/>
                <a:gd name="T6" fmla="*/ 11 w 11"/>
                <a:gd name="T7" fmla="*/ 37 h 37"/>
                <a:gd name="T8" fmla="*/ 11 w 11"/>
                <a:gd name="T9" fmla="*/ 5 h 37"/>
                <a:gd name="T10" fmla="*/ 4 w 11"/>
                <a:gd name="T11" fmla="*/ 10 h 37"/>
                <a:gd name="T12" fmla="*/ 11 w 11"/>
                <a:gd name="T13" fmla="*/ 5 h 37"/>
                <a:gd name="T14" fmla="*/ 9 w 11"/>
                <a:gd name="T15" fmla="*/ 2 h 37"/>
                <a:gd name="T16" fmla="*/ 5 w 11"/>
                <a:gd name="T17" fmla="*/ 0 h 37"/>
                <a:gd name="T18" fmla="*/ 2 w 11"/>
                <a:gd name="T19" fmla="*/ 2 h 37"/>
                <a:gd name="T20" fmla="*/ 0 w 11"/>
                <a:gd name="T21" fmla="*/ 5 h 37"/>
                <a:gd name="T22" fmla="*/ 7 w 11"/>
                <a:gd name="T23"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37">
                  <a:moveTo>
                    <a:pt x="7" y="1"/>
                  </a:moveTo>
                  <a:lnTo>
                    <a:pt x="0" y="5"/>
                  </a:lnTo>
                  <a:lnTo>
                    <a:pt x="0" y="37"/>
                  </a:lnTo>
                  <a:lnTo>
                    <a:pt x="11" y="37"/>
                  </a:lnTo>
                  <a:lnTo>
                    <a:pt x="11" y="5"/>
                  </a:lnTo>
                  <a:lnTo>
                    <a:pt x="4" y="10"/>
                  </a:lnTo>
                  <a:lnTo>
                    <a:pt x="11" y="5"/>
                  </a:lnTo>
                  <a:lnTo>
                    <a:pt x="9" y="2"/>
                  </a:lnTo>
                  <a:lnTo>
                    <a:pt x="5" y="0"/>
                  </a:lnTo>
                  <a:lnTo>
                    <a:pt x="2" y="2"/>
                  </a:lnTo>
                  <a:lnTo>
                    <a:pt x="0" y="5"/>
                  </a:lnTo>
                  <a:lnTo>
                    <a:pt x="7"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20" name="Freeform 1652"/>
            <p:cNvSpPr>
              <a:spLocks/>
            </p:cNvSpPr>
            <p:nvPr/>
          </p:nvSpPr>
          <p:spPr bwMode="auto">
            <a:xfrm>
              <a:off x="3341" y="3913"/>
              <a:ext cx="12" cy="7"/>
            </a:xfrm>
            <a:custGeom>
              <a:avLst/>
              <a:gdLst>
                <a:gd name="T0" fmla="*/ 29 w 37"/>
                <a:gd name="T1" fmla="*/ 12 h 20"/>
                <a:gd name="T2" fmla="*/ 37 w 37"/>
                <a:gd name="T3" fmla="*/ 16 h 20"/>
                <a:gd name="T4" fmla="*/ 30 w 37"/>
                <a:gd name="T5" fmla="*/ 8 h 20"/>
                <a:gd name="T6" fmla="*/ 21 w 37"/>
                <a:gd name="T7" fmla="*/ 4 h 20"/>
                <a:gd name="T8" fmla="*/ 11 w 37"/>
                <a:gd name="T9" fmla="*/ 2 h 20"/>
                <a:gd name="T10" fmla="*/ 3 w 37"/>
                <a:gd name="T11" fmla="*/ 0 h 20"/>
                <a:gd name="T12" fmla="*/ 0 w 37"/>
                <a:gd name="T13" fmla="*/ 9 h 20"/>
                <a:gd name="T14" fmla="*/ 8 w 37"/>
                <a:gd name="T15" fmla="*/ 11 h 20"/>
                <a:gd name="T16" fmla="*/ 19 w 37"/>
                <a:gd name="T17" fmla="*/ 14 h 20"/>
                <a:gd name="T18" fmla="*/ 25 w 37"/>
                <a:gd name="T19" fmla="*/ 17 h 20"/>
                <a:gd name="T20" fmla="*/ 28 w 37"/>
                <a:gd name="T21" fmla="*/ 16 h 20"/>
                <a:gd name="T22" fmla="*/ 36 w 37"/>
                <a:gd name="T23" fmla="*/ 19 h 20"/>
                <a:gd name="T24" fmla="*/ 28 w 37"/>
                <a:gd name="T25" fmla="*/ 16 h 20"/>
                <a:gd name="T26" fmla="*/ 29 w 37"/>
                <a:gd name="T27" fmla="*/ 19 h 20"/>
                <a:gd name="T28" fmla="*/ 32 w 37"/>
                <a:gd name="T29" fmla="*/ 20 h 20"/>
                <a:gd name="T30" fmla="*/ 36 w 37"/>
                <a:gd name="T31" fmla="*/ 19 h 20"/>
                <a:gd name="T32" fmla="*/ 37 w 37"/>
                <a:gd name="T33" fmla="*/ 16 h 20"/>
                <a:gd name="T34" fmla="*/ 29 w 37"/>
                <a:gd name="T35"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20">
                  <a:moveTo>
                    <a:pt x="29" y="12"/>
                  </a:moveTo>
                  <a:lnTo>
                    <a:pt x="37" y="16"/>
                  </a:lnTo>
                  <a:lnTo>
                    <a:pt x="30" y="8"/>
                  </a:lnTo>
                  <a:lnTo>
                    <a:pt x="21" y="4"/>
                  </a:lnTo>
                  <a:lnTo>
                    <a:pt x="11" y="2"/>
                  </a:lnTo>
                  <a:lnTo>
                    <a:pt x="3" y="0"/>
                  </a:lnTo>
                  <a:lnTo>
                    <a:pt x="0" y="9"/>
                  </a:lnTo>
                  <a:lnTo>
                    <a:pt x="8" y="11"/>
                  </a:lnTo>
                  <a:lnTo>
                    <a:pt x="19" y="14"/>
                  </a:lnTo>
                  <a:lnTo>
                    <a:pt x="25" y="17"/>
                  </a:lnTo>
                  <a:lnTo>
                    <a:pt x="28" y="16"/>
                  </a:lnTo>
                  <a:lnTo>
                    <a:pt x="36" y="19"/>
                  </a:lnTo>
                  <a:lnTo>
                    <a:pt x="28" y="16"/>
                  </a:lnTo>
                  <a:lnTo>
                    <a:pt x="29" y="19"/>
                  </a:lnTo>
                  <a:lnTo>
                    <a:pt x="32" y="20"/>
                  </a:lnTo>
                  <a:lnTo>
                    <a:pt x="36" y="19"/>
                  </a:lnTo>
                  <a:lnTo>
                    <a:pt x="37" y="16"/>
                  </a:lnTo>
                  <a:lnTo>
                    <a:pt x="29"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21" name="Freeform 1653"/>
            <p:cNvSpPr>
              <a:spLocks/>
            </p:cNvSpPr>
            <p:nvPr/>
          </p:nvSpPr>
          <p:spPr bwMode="auto">
            <a:xfrm>
              <a:off x="3351" y="3907"/>
              <a:ext cx="10" cy="12"/>
            </a:xfrm>
            <a:custGeom>
              <a:avLst/>
              <a:gdLst>
                <a:gd name="T0" fmla="*/ 30 w 32"/>
                <a:gd name="T1" fmla="*/ 2 h 36"/>
                <a:gd name="T2" fmla="*/ 20 w 32"/>
                <a:gd name="T3" fmla="*/ 5 h 36"/>
                <a:gd name="T4" fmla="*/ 19 w 32"/>
                <a:gd name="T5" fmla="*/ 10 h 36"/>
                <a:gd name="T6" fmla="*/ 14 w 32"/>
                <a:gd name="T7" fmla="*/ 16 h 36"/>
                <a:gd name="T8" fmla="*/ 7 w 32"/>
                <a:gd name="T9" fmla="*/ 24 h 36"/>
                <a:gd name="T10" fmla="*/ 0 w 32"/>
                <a:gd name="T11" fmla="*/ 29 h 36"/>
                <a:gd name="T12" fmla="*/ 7 w 32"/>
                <a:gd name="T13" fmla="*/ 36 h 36"/>
                <a:gd name="T14" fmla="*/ 14 w 32"/>
                <a:gd name="T15" fmla="*/ 31 h 36"/>
                <a:gd name="T16" fmla="*/ 20 w 32"/>
                <a:gd name="T17" fmla="*/ 23 h 36"/>
                <a:gd name="T18" fmla="*/ 28 w 32"/>
                <a:gd name="T19" fmla="*/ 15 h 36"/>
                <a:gd name="T20" fmla="*/ 32 w 32"/>
                <a:gd name="T21" fmla="*/ 5 h 36"/>
                <a:gd name="T22" fmla="*/ 23 w 32"/>
                <a:gd name="T23" fmla="*/ 9 h 36"/>
                <a:gd name="T24" fmla="*/ 32 w 32"/>
                <a:gd name="T25" fmla="*/ 5 h 36"/>
                <a:gd name="T26" fmla="*/ 30 w 32"/>
                <a:gd name="T27" fmla="*/ 2 h 36"/>
                <a:gd name="T28" fmla="*/ 26 w 32"/>
                <a:gd name="T29" fmla="*/ 0 h 36"/>
                <a:gd name="T30" fmla="*/ 23 w 32"/>
                <a:gd name="T31" fmla="*/ 2 h 36"/>
                <a:gd name="T32" fmla="*/ 20 w 32"/>
                <a:gd name="T33" fmla="*/ 5 h 36"/>
                <a:gd name="T34" fmla="*/ 30 w 32"/>
                <a:gd name="T35" fmla="*/ 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36">
                  <a:moveTo>
                    <a:pt x="30" y="2"/>
                  </a:moveTo>
                  <a:lnTo>
                    <a:pt x="20" y="5"/>
                  </a:lnTo>
                  <a:lnTo>
                    <a:pt x="19" y="10"/>
                  </a:lnTo>
                  <a:lnTo>
                    <a:pt x="14" y="16"/>
                  </a:lnTo>
                  <a:lnTo>
                    <a:pt x="7" y="24"/>
                  </a:lnTo>
                  <a:lnTo>
                    <a:pt x="0" y="29"/>
                  </a:lnTo>
                  <a:lnTo>
                    <a:pt x="7" y="36"/>
                  </a:lnTo>
                  <a:lnTo>
                    <a:pt x="14" y="31"/>
                  </a:lnTo>
                  <a:lnTo>
                    <a:pt x="20" y="23"/>
                  </a:lnTo>
                  <a:lnTo>
                    <a:pt x="28" y="15"/>
                  </a:lnTo>
                  <a:lnTo>
                    <a:pt x="32" y="5"/>
                  </a:lnTo>
                  <a:lnTo>
                    <a:pt x="23" y="9"/>
                  </a:lnTo>
                  <a:lnTo>
                    <a:pt x="32" y="5"/>
                  </a:lnTo>
                  <a:lnTo>
                    <a:pt x="30" y="2"/>
                  </a:lnTo>
                  <a:lnTo>
                    <a:pt x="26" y="0"/>
                  </a:lnTo>
                  <a:lnTo>
                    <a:pt x="23" y="2"/>
                  </a:lnTo>
                  <a:lnTo>
                    <a:pt x="20" y="5"/>
                  </a:lnTo>
                  <a:lnTo>
                    <a:pt x="3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22" name="Freeform 1654"/>
            <p:cNvSpPr>
              <a:spLocks/>
            </p:cNvSpPr>
            <p:nvPr/>
          </p:nvSpPr>
          <p:spPr bwMode="auto">
            <a:xfrm>
              <a:off x="3358" y="3908"/>
              <a:ext cx="20" cy="5"/>
            </a:xfrm>
            <a:custGeom>
              <a:avLst/>
              <a:gdLst>
                <a:gd name="T0" fmla="*/ 60 w 60"/>
                <a:gd name="T1" fmla="*/ 8 h 16"/>
                <a:gd name="T2" fmla="*/ 52 w 60"/>
                <a:gd name="T3" fmla="*/ 3 h 16"/>
                <a:gd name="T4" fmla="*/ 50 w 60"/>
                <a:gd name="T5" fmla="*/ 5 h 16"/>
                <a:gd name="T6" fmla="*/ 43 w 60"/>
                <a:gd name="T7" fmla="*/ 6 h 16"/>
                <a:gd name="T8" fmla="*/ 36 w 60"/>
                <a:gd name="T9" fmla="*/ 7 h 16"/>
                <a:gd name="T10" fmla="*/ 28 w 60"/>
                <a:gd name="T11" fmla="*/ 7 h 16"/>
                <a:gd name="T12" fmla="*/ 20 w 60"/>
                <a:gd name="T13" fmla="*/ 6 h 16"/>
                <a:gd name="T14" fmla="*/ 15 w 60"/>
                <a:gd name="T15" fmla="*/ 5 h 16"/>
                <a:gd name="T16" fmla="*/ 10 w 60"/>
                <a:gd name="T17" fmla="*/ 2 h 16"/>
                <a:gd name="T18" fmla="*/ 7 w 60"/>
                <a:gd name="T19" fmla="*/ 0 h 16"/>
                <a:gd name="T20" fmla="*/ 0 w 60"/>
                <a:gd name="T21" fmla="*/ 7 h 16"/>
                <a:gd name="T22" fmla="*/ 5 w 60"/>
                <a:gd name="T23" fmla="*/ 11 h 16"/>
                <a:gd name="T24" fmla="*/ 12 w 60"/>
                <a:gd name="T25" fmla="*/ 14 h 16"/>
                <a:gd name="T26" fmla="*/ 20 w 60"/>
                <a:gd name="T27" fmla="*/ 15 h 16"/>
                <a:gd name="T28" fmla="*/ 28 w 60"/>
                <a:gd name="T29" fmla="*/ 16 h 16"/>
                <a:gd name="T30" fmla="*/ 36 w 60"/>
                <a:gd name="T31" fmla="*/ 16 h 16"/>
                <a:gd name="T32" fmla="*/ 43 w 60"/>
                <a:gd name="T33" fmla="*/ 15 h 16"/>
                <a:gd name="T34" fmla="*/ 50 w 60"/>
                <a:gd name="T35" fmla="*/ 14 h 16"/>
                <a:gd name="T36" fmla="*/ 57 w 60"/>
                <a:gd name="T37" fmla="*/ 13 h 16"/>
                <a:gd name="T38" fmla="*/ 49 w 60"/>
                <a:gd name="T39" fmla="*/ 8 h 16"/>
                <a:gd name="T40" fmla="*/ 57 w 60"/>
                <a:gd name="T41" fmla="*/ 13 h 16"/>
                <a:gd name="T42" fmla="*/ 59 w 60"/>
                <a:gd name="T43" fmla="*/ 10 h 16"/>
                <a:gd name="T44" fmla="*/ 59 w 60"/>
                <a:gd name="T45" fmla="*/ 6 h 16"/>
                <a:gd name="T46" fmla="*/ 56 w 60"/>
                <a:gd name="T47" fmla="*/ 3 h 16"/>
                <a:gd name="T48" fmla="*/ 52 w 60"/>
                <a:gd name="T49" fmla="*/ 3 h 16"/>
                <a:gd name="T50" fmla="*/ 60 w 60"/>
                <a:gd name="T5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16">
                  <a:moveTo>
                    <a:pt x="60" y="8"/>
                  </a:moveTo>
                  <a:lnTo>
                    <a:pt x="52" y="3"/>
                  </a:lnTo>
                  <a:lnTo>
                    <a:pt x="50" y="5"/>
                  </a:lnTo>
                  <a:lnTo>
                    <a:pt x="43" y="6"/>
                  </a:lnTo>
                  <a:lnTo>
                    <a:pt x="36" y="7"/>
                  </a:lnTo>
                  <a:lnTo>
                    <a:pt x="28" y="7"/>
                  </a:lnTo>
                  <a:lnTo>
                    <a:pt x="20" y="6"/>
                  </a:lnTo>
                  <a:lnTo>
                    <a:pt x="15" y="5"/>
                  </a:lnTo>
                  <a:lnTo>
                    <a:pt x="10" y="2"/>
                  </a:lnTo>
                  <a:lnTo>
                    <a:pt x="7" y="0"/>
                  </a:lnTo>
                  <a:lnTo>
                    <a:pt x="0" y="7"/>
                  </a:lnTo>
                  <a:lnTo>
                    <a:pt x="5" y="11"/>
                  </a:lnTo>
                  <a:lnTo>
                    <a:pt x="12" y="14"/>
                  </a:lnTo>
                  <a:lnTo>
                    <a:pt x="20" y="15"/>
                  </a:lnTo>
                  <a:lnTo>
                    <a:pt x="28" y="16"/>
                  </a:lnTo>
                  <a:lnTo>
                    <a:pt x="36" y="16"/>
                  </a:lnTo>
                  <a:lnTo>
                    <a:pt x="43" y="15"/>
                  </a:lnTo>
                  <a:lnTo>
                    <a:pt x="50" y="14"/>
                  </a:lnTo>
                  <a:lnTo>
                    <a:pt x="57" y="13"/>
                  </a:lnTo>
                  <a:lnTo>
                    <a:pt x="49" y="8"/>
                  </a:lnTo>
                  <a:lnTo>
                    <a:pt x="57" y="13"/>
                  </a:lnTo>
                  <a:lnTo>
                    <a:pt x="59" y="10"/>
                  </a:lnTo>
                  <a:lnTo>
                    <a:pt x="59" y="6"/>
                  </a:lnTo>
                  <a:lnTo>
                    <a:pt x="56" y="3"/>
                  </a:lnTo>
                  <a:lnTo>
                    <a:pt x="52" y="3"/>
                  </a:lnTo>
                  <a:lnTo>
                    <a:pt x="60"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23" name="Freeform 1655"/>
            <p:cNvSpPr>
              <a:spLocks/>
            </p:cNvSpPr>
            <p:nvPr/>
          </p:nvSpPr>
          <p:spPr bwMode="auto">
            <a:xfrm>
              <a:off x="3374" y="3911"/>
              <a:ext cx="4" cy="15"/>
            </a:xfrm>
            <a:custGeom>
              <a:avLst/>
              <a:gdLst>
                <a:gd name="T0" fmla="*/ 10 w 12"/>
                <a:gd name="T1" fmla="*/ 37 h 46"/>
                <a:gd name="T2" fmla="*/ 12 w 12"/>
                <a:gd name="T3" fmla="*/ 40 h 46"/>
                <a:gd name="T4" fmla="*/ 11 w 12"/>
                <a:gd name="T5" fmla="*/ 32 h 46"/>
                <a:gd name="T6" fmla="*/ 11 w 12"/>
                <a:gd name="T7" fmla="*/ 21 h 46"/>
                <a:gd name="T8" fmla="*/ 12 w 12"/>
                <a:gd name="T9" fmla="*/ 9 h 46"/>
                <a:gd name="T10" fmla="*/ 12 w 12"/>
                <a:gd name="T11" fmla="*/ 0 h 46"/>
                <a:gd name="T12" fmla="*/ 1 w 12"/>
                <a:gd name="T13" fmla="*/ 0 h 46"/>
                <a:gd name="T14" fmla="*/ 1 w 12"/>
                <a:gd name="T15" fmla="*/ 9 h 46"/>
                <a:gd name="T16" fmla="*/ 0 w 12"/>
                <a:gd name="T17" fmla="*/ 21 h 46"/>
                <a:gd name="T18" fmla="*/ 2 w 12"/>
                <a:gd name="T19" fmla="*/ 32 h 46"/>
                <a:gd name="T20" fmla="*/ 3 w 12"/>
                <a:gd name="T21" fmla="*/ 42 h 46"/>
                <a:gd name="T22" fmla="*/ 6 w 12"/>
                <a:gd name="T23" fmla="*/ 46 h 46"/>
                <a:gd name="T24" fmla="*/ 3 w 12"/>
                <a:gd name="T25" fmla="*/ 42 h 46"/>
                <a:gd name="T26" fmla="*/ 6 w 12"/>
                <a:gd name="T27" fmla="*/ 45 h 46"/>
                <a:gd name="T28" fmla="*/ 9 w 12"/>
                <a:gd name="T29" fmla="*/ 46 h 46"/>
                <a:gd name="T30" fmla="*/ 11 w 12"/>
                <a:gd name="T31" fmla="*/ 43 h 46"/>
                <a:gd name="T32" fmla="*/ 12 w 12"/>
                <a:gd name="T33" fmla="*/ 40 h 46"/>
                <a:gd name="T34" fmla="*/ 10 w 12"/>
                <a:gd name="T35" fmla="*/ 3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46">
                  <a:moveTo>
                    <a:pt x="10" y="37"/>
                  </a:moveTo>
                  <a:lnTo>
                    <a:pt x="12" y="40"/>
                  </a:lnTo>
                  <a:lnTo>
                    <a:pt x="11" y="32"/>
                  </a:lnTo>
                  <a:lnTo>
                    <a:pt x="11" y="21"/>
                  </a:lnTo>
                  <a:lnTo>
                    <a:pt x="12" y="9"/>
                  </a:lnTo>
                  <a:lnTo>
                    <a:pt x="12" y="0"/>
                  </a:lnTo>
                  <a:lnTo>
                    <a:pt x="1" y="0"/>
                  </a:lnTo>
                  <a:lnTo>
                    <a:pt x="1" y="9"/>
                  </a:lnTo>
                  <a:lnTo>
                    <a:pt x="0" y="21"/>
                  </a:lnTo>
                  <a:lnTo>
                    <a:pt x="2" y="32"/>
                  </a:lnTo>
                  <a:lnTo>
                    <a:pt x="3" y="42"/>
                  </a:lnTo>
                  <a:lnTo>
                    <a:pt x="6" y="46"/>
                  </a:lnTo>
                  <a:lnTo>
                    <a:pt x="3" y="42"/>
                  </a:lnTo>
                  <a:lnTo>
                    <a:pt x="6" y="45"/>
                  </a:lnTo>
                  <a:lnTo>
                    <a:pt x="9" y="46"/>
                  </a:lnTo>
                  <a:lnTo>
                    <a:pt x="11" y="43"/>
                  </a:lnTo>
                  <a:lnTo>
                    <a:pt x="12" y="40"/>
                  </a:lnTo>
                  <a:lnTo>
                    <a:pt x="10" y="3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24" name="Freeform 1656"/>
            <p:cNvSpPr>
              <a:spLocks/>
            </p:cNvSpPr>
            <p:nvPr/>
          </p:nvSpPr>
          <p:spPr bwMode="auto">
            <a:xfrm>
              <a:off x="3376" y="3923"/>
              <a:ext cx="10" cy="4"/>
            </a:xfrm>
            <a:custGeom>
              <a:avLst/>
              <a:gdLst>
                <a:gd name="T0" fmla="*/ 18 w 29"/>
                <a:gd name="T1" fmla="*/ 6 h 12"/>
                <a:gd name="T2" fmla="*/ 24 w 29"/>
                <a:gd name="T3" fmla="*/ 1 h 12"/>
                <a:gd name="T4" fmla="*/ 18 w 29"/>
                <a:gd name="T5" fmla="*/ 1 h 12"/>
                <a:gd name="T6" fmla="*/ 12 w 29"/>
                <a:gd name="T7" fmla="*/ 2 h 12"/>
                <a:gd name="T8" fmla="*/ 8 w 29"/>
                <a:gd name="T9" fmla="*/ 1 h 12"/>
                <a:gd name="T10" fmla="*/ 4 w 29"/>
                <a:gd name="T11" fmla="*/ 0 h 12"/>
                <a:gd name="T12" fmla="*/ 0 w 29"/>
                <a:gd name="T13" fmla="*/ 9 h 12"/>
                <a:gd name="T14" fmla="*/ 5 w 29"/>
                <a:gd name="T15" fmla="*/ 10 h 12"/>
                <a:gd name="T16" fmla="*/ 12 w 29"/>
                <a:gd name="T17" fmla="*/ 11 h 12"/>
                <a:gd name="T18" fmla="*/ 18 w 29"/>
                <a:gd name="T19" fmla="*/ 12 h 12"/>
                <a:gd name="T20" fmla="*/ 24 w 29"/>
                <a:gd name="T21" fmla="*/ 12 h 12"/>
                <a:gd name="T22" fmla="*/ 29 w 29"/>
                <a:gd name="T23" fmla="*/ 6 h 12"/>
                <a:gd name="T24" fmla="*/ 24 w 29"/>
                <a:gd name="T25" fmla="*/ 12 h 12"/>
                <a:gd name="T26" fmla="*/ 27 w 29"/>
                <a:gd name="T27" fmla="*/ 10 h 12"/>
                <a:gd name="T28" fmla="*/ 29 w 29"/>
                <a:gd name="T29" fmla="*/ 6 h 12"/>
                <a:gd name="T30" fmla="*/ 27 w 29"/>
                <a:gd name="T31" fmla="*/ 3 h 12"/>
                <a:gd name="T32" fmla="*/ 24 w 29"/>
                <a:gd name="T33" fmla="*/ 1 h 12"/>
                <a:gd name="T34" fmla="*/ 18 w 29"/>
                <a:gd name="T35"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12">
                  <a:moveTo>
                    <a:pt x="18" y="6"/>
                  </a:moveTo>
                  <a:lnTo>
                    <a:pt x="24" y="1"/>
                  </a:lnTo>
                  <a:lnTo>
                    <a:pt x="18" y="1"/>
                  </a:lnTo>
                  <a:lnTo>
                    <a:pt x="12" y="2"/>
                  </a:lnTo>
                  <a:lnTo>
                    <a:pt x="8" y="1"/>
                  </a:lnTo>
                  <a:lnTo>
                    <a:pt x="4" y="0"/>
                  </a:lnTo>
                  <a:lnTo>
                    <a:pt x="0" y="9"/>
                  </a:lnTo>
                  <a:lnTo>
                    <a:pt x="5" y="10"/>
                  </a:lnTo>
                  <a:lnTo>
                    <a:pt x="12" y="11"/>
                  </a:lnTo>
                  <a:lnTo>
                    <a:pt x="18" y="12"/>
                  </a:lnTo>
                  <a:lnTo>
                    <a:pt x="24" y="12"/>
                  </a:lnTo>
                  <a:lnTo>
                    <a:pt x="29" y="6"/>
                  </a:lnTo>
                  <a:lnTo>
                    <a:pt x="24" y="12"/>
                  </a:lnTo>
                  <a:lnTo>
                    <a:pt x="27" y="10"/>
                  </a:lnTo>
                  <a:lnTo>
                    <a:pt x="29" y="6"/>
                  </a:lnTo>
                  <a:lnTo>
                    <a:pt x="27" y="3"/>
                  </a:lnTo>
                  <a:lnTo>
                    <a:pt x="24" y="1"/>
                  </a:lnTo>
                  <a:lnTo>
                    <a:pt x="18"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25" name="Freeform 1657"/>
            <p:cNvSpPr>
              <a:spLocks/>
            </p:cNvSpPr>
            <p:nvPr/>
          </p:nvSpPr>
          <p:spPr bwMode="auto">
            <a:xfrm>
              <a:off x="3380" y="3910"/>
              <a:ext cx="6" cy="15"/>
            </a:xfrm>
            <a:custGeom>
              <a:avLst/>
              <a:gdLst>
                <a:gd name="T0" fmla="*/ 10 w 19"/>
                <a:gd name="T1" fmla="*/ 0 h 44"/>
                <a:gd name="T2" fmla="*/ 6 w 19"/>
                <a:gd name="T3" fmla="*/ 0 h 44"/>
                <a:gd name="T4" fmla="*/ 0 w 19"/>
                <a:gd name="T5" fmla="*/ 11 h 44"/>
                <a:gd name="T6" fmla="*/ 3 w 19"/>
                <a:gd name="T7" fmla="*/ 24 h 44"/>
                <a:gd name="T8" fmla="*/ 7 w 19"/>
                <a:gd name="T9" fmla="*/ 35 h 44"/>
                <a:gd name="T10" fmla="*/ 8 w 19"/>
                <a:gd name="T11" fmla="*/ 44 h 44"/>
                <a:gd name="T12" fmla="*/ 19 w 19"/>
                <a:gd name="T13" fmla="*/ 44 h 44"/>
                <a:gd name="T14" fmla="*/ 16 w 19"/>
                <a:gd name="T15" fmla="*/ 33 h 44"/>
                <a:gd name="T16" fmla="*/ 12 w 19"/>
                <a:gd name="T17" fmla="*/ 22 h 44"/>
                <a:gd name="T18" fmla="*/ 11 w 19"/>
                <a:gd name="T19" fmla="*/ 11 h 44"/>
                <a:gd name="T20" fmla="*/ 10 w 19"/>
                <a:gd name="T21" fmla="*/ 9 h 44"/>
                <a:gd name="T22" fmla="*/ 6 w 19"/>
                <a:gd name="T23" fmla="*/ 9 h 44"/>
                <a:gd name="T24" fmla="*/ 10 w 19"/>
                <a:gd name="T25" fmla="*/ 9 h 44"/>
                <a:gd name="T26" fmla="*/ 12 w 19"/>
                <a:gd name="T27" fmla="*/ 7 h 44"/>
                <a:gd name="T28" fmla="*/ 12 w 19"/>
                <a:gd name="T29" fmla="*/ 2 h 44"/>
                <a:gd name="T30" fmla="*/ 9 w 19"/>
                <a:gd name="T31" fmla="*/ 0 h 44"/>
                <a:gd name="T32" fmla="*/ 6 w 19"/>
                <a:gd name="T33" fmla="*/ 0 h 44"/>
                <a:gd name="T34" fmla="*/ 10 w 19"/>
                <a:gd name="T3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44">
                  <a:moveTo>
                    <a:pt x="10" y="0"/>
                  </a:moveTo>
                  <a:lnTo>
                    <a:pt x="6" y="0"/>
                  </a:lnTo>
                  <a:lnTo>
                    <a:pt x="0" y="11"/>
                  </a:lnTo>
                  <a:lnTo>
                    <a:pt x="3" y="24"/>
                  </a:lnTo>
                  <a:lnTo>
                    <a:pt x="7" y="35"/>
                  </a:lnTo>
                  <a:lnTo>
                    <a:pt x="8" y="44"/>
                  </a:lnTo>
                  <a:lnTo>
                    <a:pt x="19" y="44"/>
                  </a:lnTo>
                  <a:lnTo>
                    <a:pt x="16" y="33"/>
                  </a:lnTo>
                  <a:lnTo>
                    <a:pt x="12" y="22"/>
                  </a:lnTo>
                  <a:lnTo>
                    <a:pt x="11" y="11"/>
                  </a:lnTo>
                  <a:lnTo>
                    <a:pt x="10" y="9"/>
                  </a:lnTo>
                  <a:lnTo>
                    <a:pt x="6" y="9"/>
                  </a:lnTo>
                  <a:lnTo>
                    <a:pt x="10" y="9"/>
                  </a:lnTo>
                  <a:lnTo>
                    <a:pt x="12" y="7"/>
                  </a:lnTo>
                  <a:lnTo>
                    <a:pt x="12" y="2"/>
                  </a:lnTo>
                  <a:lnTo>
                    <a:pt x="9" y="0"/>
                  </a:lnTo>
                  <a:lnTo>
                    <a:pt x="6" y="0"/>
                  </a:lnTo>
                  <a:lnTo>
                    <a:pt x="1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26" name="Freeform 1658"/>
            <p:cNvSpPr>
              <a:spLocks/>
            </p:cNvSpPr>
            <p:nvPr/>
          </p:nvSpPr>
          <p:spPr bwMode="auto">
            <a:xfrm>
              <a:off x="3382" y="3910"/>
              <a:ext cx="16" cy="14"/>
            </a:xfrm>
            <a:custGeom>
              <a:avLst/>
              <a:gdLst>
                <a:gd name="T0" fmla="*/ 48 w 49"/>
                <a:gd name="T1" fmla="*/ 34 h 42"/>
                <a:gd name="T2" fmla="*/ 43 w 49"/>
                <a:gd name="T3" fmla="*/ 31 h 42"/>
                <a:gd name="T4" fmla="*/ 39 w 49"/>
                <a:gd name="T5" fmla="*/ 31 h 42"/>
                <a:gd name="T6" fmla="*/ 34 w 49"/>
                <a:gd name="T7" fmla="*/ 28 h 42"/>
                <a:gd name="T8" fmla="*/ 29 w 49"/>
                <a:gd name="T9" fmla="*/ 25 h 42"/>
                <a:gd name="T10" fmla="*/ 25 w 49"/>
                <a:gd name="T11" fmla="*/ 20 h 42"/>
                <a:gd name="T12" fmla="*/ 20 w 49"/>
                <a:gd name="T13" fmla="*/ 15 h 42"/>
                <a:gd name="T14" fmla="*/ 16 w 49"/>
                <a:gd name="T15" fmla="*/ 10 h 42"/>
                <a:gd name="T16" fmla="*/ 11 w 49"/>
                <a:gd name="T17" fmla="*/ 4 h 42"/>
                <a:gd name="T18" fmla="*/ 4 w 49"/>
                <a:gd name="T19" fmla="*/ 0 h 42"/>
                <a:gd name="T20" fmla="*/ 0 w 49"/>
                <a:gd name="T21" fmla="*/ 9 h 42"/>
                <a:gd name="T22" fmla="*/ 4 w 49"/>
                <a:gd name="T23" fmla="*/ 11 h 42"/>
                <a:gd name="T24" fmla="*/ 9 w 49"/>
                <a:gd name="T25" fmla="*/ 17 h 42"/>
                <a:gd name="T26" fmla="*/ 13 w 49"/>
                <a:gd name="T27" fmla="*/ 22 h 42"/>
                <a:gd name="T28" fmla="*/ 18 w 49"/>
                <a:gd name="T29" fmla="*/ 27 h 42"/>
                <a:gd name="T30" fmla="*/ 22 w 49"/>
                <a:gd name="T31" fmla="*/ 32 h 42"/>
                <a:gd name="T32" fmla="*/ 29 w 49"/>
                <a:gd name="T33" fmla="*/ 38 h 42"/>
                <a:gd name="T34" fmla="*/ 36 w 49"/>
                <a:gd name="T35" fmla="*/ 40 h 42"/>
                <a:gd name="T36" fmla="*/ 43 w 49"/>
                <a:gd name="T37" fmla="*/ 42 h 42"/>
                <a:gd name="T38" fmla="*/ 39 w 49"/>
                <a:gd name="T39" fmla="*/ 39 h 42"/>
                <a:gd name="T40" fmla="*/ 43 w 49"/>
                <a:gd name="T41" fmla="*/ 42 h 42"/>
                <a:gd name="T42" fmla="*/ 47 w 49"/>
                <a:gd name="T43" fmla="*/ 40 h 42"/>
                <a:gd name="T44" fmla="*/ 49 w 49"/>
                <a:gd name="T45" fmla="*/ 36 h 42"/>
                <a:gd name="T46" fmla="*/ 47 w 49"/>
                <a:gd name="T47" fmla="*/ 33 h 42"/>
                <a:gd name="T48" fmla="*/ 43 w 49"/>
                <a:gd name="T49" fmla="*/ 31 h 42"/>
                <a:gd name="T50" fmla="*/ 48 w 49"/>
                <a:gd name="T51" fmla="*/ 3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42">
                  <a:moveTo>
                    <a:pt x="48" y="34"/>
                  </a:moveTo>
                  <a:lnTo>
                    <a:pt x="43" y="31"/>
                  </a:lnTo>
                  <a:lnTo>
                    <a:pt x="39" y="31"/>
                  </a:lnTo>
                  <a:lnTo>
                    <a:pt x="34" y="28"/>
                  </a:lnTo>
                  <a:lnTo>
                    <a:pt x="29" y="25"/>
                  </a:lnTo>
                  <a:lnTo>
                    <a:pt x="25" y="20"/>
                  </a:lnTo>
                  <a:lnTo>
                    <a:pt x="20" y="15"/>
                  </a:lnTo>
                  <a:lnTo>
                    <a:pt x="16" y="10"/>
                  </a:lnTo>
                  <a:lnTo>
                    <a:pt x="11" y="4"/>
                  </a:lnTo>
                  <a:lnTo>
                    <a:pt x="4" y="0"/>
                  </a:lnTo>
                  <a:lnTo>
                    <a:pt x="0" y="9"/>
                  </a:lnTo>
                  <a:lnTo>
                    <a:pt x="4" y="11"/>
                  </a:lnTo>
                  <a:lnTo>
                    <a:pt x="9" y="17"/>
                  </a:lnTo>
                  <a:lnTo>
                    <a:pt x="13" y="22"/>
                  </a:lnTo>
                  <a:lnTo>
                    <a:pt x="18" y="27"/>
                  </a:lnTo>
                  <a:lnTo>
                    <a:pt x="22" y="32"/>
                  </a:lnTo>
                  <a:lnTo>
                    <a:pt x="29" y="38"/>
                  </a:lnTo>
                  <a:lnTo>
                    <a:pt x="36" y="40"/>
                  </a:lnTo>
                  <a:lnTo>
                    <a:pt x="43" y="42"/>
                  </a:lnTo>
                  <a:lnTo>
                    <a:pt x="39" y="39"/>
                  </a:lnTo>
                  <a:lnTo>
                    <a:pt x="43" y="42"/>
                  </a:lnTo>
                  <a:lnTo>
                    <a:pt x="47" y="40"/>
                  </a:lnTo>
                  <a:lnTo>
                    <a:pt x="49" y="36"/>
                  </a:lnTo>
                  <a:lnTo>
                    <a:pt x="47" y="33"/>
                  </a:lnTo>
                  <a:lnTo>
                    <a:pt x="43" y="31"/>
                  </a:lnTo>
                  <a:lnTo>
                    <a:pt x="48"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27" name="Freeform 1659"/>
            <p:cNvSpPr>
              <a:spLocks/>
            </p:cNvSpPr>
            <p:nvPr/>
          </p:nvSpPr>
          <p:spPr bwMode="auto">
            <a:xfrm>
              <a:off x="3395" y="3922"/>
              <a:ext cx="10" cy="8"/>
            </a:xfrm>
            <a:custGeom>
              <a:avLst/>
              <a:gdLst>
                <a:gd name="T0" fmla="*/ 30 w 30"/>
                <a:gd name="T1" fmla="*/ 15 h 24"/>
                <a:gd name="T2" fmla="*/ 30 w 30"/>
                <a:gd name="T3" fmla="*/ 15 h 24"/>
                <a:gd name="T4" fmla="*/ 20 w 30"/>
                <a:gd name="T5" fmla="*/ 13 h 24"/>
                <a:gd name="T6" fmla="*/ 14 w 30"/>
                <a:gd name="T7" fmla="*/ 9 h 24"/>
                <a:gd name="T8" fmla="*/ 12 w 30"/>
                <a:gd name="T9" fmla="*/ 7 h 24"/>
                <a:gd name="T10" fmla="*/ 9 w 30"/>
                <a:gd name="T11" fmla="*/ 0 h 24"/>
                <a:gd name="T12" fmla="*/ 0 w 30"/>
                <a:gd name="T13" fmla="*/ 5 h 24"/>
                <a:gd name="T14" fmla="*/ 3 w 30"/>
                <a:gd name="T15" fmla="*/ 12 h 24"/>
                <a:gd name="T16" fmla="*/ 10 w 30"/>
                <a:gd name="T17" fmla="*/ 18 h 24"/>
                <a:gd name="T18" fmla="*/ 18 w 30"/>
                <a:gd name="T19" fmla="*/ 22 h 24"/>
                <a:gd name="T20" fmla="*/ 30 w 30"/>
                <a:gd name="T21" fmla="*/ 24 h 24"/>
                <a:gd name="T22" fmla="*/ 30 w 30"/>
                <a:gd name="T23" fmla="*/ 24 h 24"/>
                <a:gd name="T24" fmla="*/ 30 w 30"/>
                <a:gd name="T25"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24">
                  <a:moveTo>
                    <a:pt x="30" y="15"/>
                  </a:moveTo>
                  <a:lnTo>
                    <a:pt x="30" y="15"/>
                  </a:lnTo>
                  <a:lnTo>
                    <a:pt x="20" y="13"/>
                  </a:lnTo>
                  <a:lnTo>
                    <a:pt x="14" y="9"/>
                  </a:lnTo>
                  <a:lnTo>
                    <a:pt x="12" y="7"/>
                  </a:lnTo>
                  <a:lnTo>
                    <a:pt x="9" y="0"/>
                  </a:lnTo>
                  <a:lnTo>
                    <a:pt x="0" y="5"/>
                  </a:lnTo>
                  <a:lnTo>
                    <a:pt x="3" y="12"/>
                  </a:lnTo>
                  <a:lnTo>
                    <a:pt x="10" y="18"/>
                  </a:lnTo>
                  <a:lnTo>
                    <a:pt x="18" y="22"/>
                  </a:lnTo>
                  <a:lnTo>
                    <a:pt x="30" y="24"/>
                  </a:lnTo>
                  <a:lnTo>
                    <a:pt x="30" y="24"/>
                  </a:lnTo>
                  <a:lnTo>
                    <a:pt x="30"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28" name="Freeform 1660"/>
            <p:cNvSpPr>
              <a:spLocks/>
            </p:cNvSpPr>
            <p:nvPr/>
          </p:nvSpPr>
          <p:spPr bwMode="auto">
            <a:xfrm>
              <a:off x="3405" y="3913"/>
              <a:ext cx="23" cy="17"/>
            </a:xfrm>
            <a:custGeom>
              <a:avLst/>
              <a:gdLst>
                <a:gd name="T0" fmla="*/ 66 w 71"/>
                <a:gd name="T1" fmla="*/ 1 h 52"/>
                <a:gd name="T2" fmla="*/ 60 w 71"/>
                <a:gd name="T3" fmla="*/ 5 h 52"/>
                <a:gd name="T4" fmla="*/ 59 w 71"/>
                <a:gd name="T5" fmla="*/ 17 h 52"/>
                <a:gd name="T6" fmla="*/ 54 w 71"/>
                <a:gd name="T7" fmla="*/ 25 h 52"/>
                <a:gd name="T8" fmla="*/ 47 w 71"/>
                <a:gd name="T9" fmla="*/ 32 h 52"/>
                <a:gd name="T10" fmla="*/ 39 w 71"/>
                <a:gd name="T11" fmla="*/ 36 h 52"/>
                <a:gd name="T12" fmla="*/ 29 w 71"/>
                <a:gd name="T13" fmla="*/ 40 h 52"/>
                <a:gd name="T14" fmla="*/ 20 w 71"/>
                <a:gd name="T15" fmla="*/ 42 h 52"/>
                <a:gd name="T16" fmla="*/ 10 w 71"/>
                <a:gd name="T17" fmla="*/ 41 h 52"/>
                <a:gd name="T18" fmla="*/ 0 w 71"/>
                <a:gd name="T19" fmla="*/ 42 h 52"/>
                <a:gd name="T20" fmla="*/ 0 w 71"/>
                <a:gd name="T21" fmla="*/ 51 h 52"/>
                <a:gd name="T22" fmla="*/ 10 w 71"/>
                <a:gd name="T23" fmla="*/ 52 h 52"/>
                <a:gd name="T24" fmla="*/ 20 w 71"/>
                <a:gd name="T25" fmla="*/ 51 h 52"/>
                <a:gd name="T26" fmla="*/ 31 w 71"/>
                <a:gd name="T27" fmla="*/ 49 h 52"/>
                <a:gd name="T28" fmla="*/ 44 w 71"/>
                <a:gd name="T29" fmla="*/ 45 h 52"/>
                <a:gd name="T30" fmla="*/ 54 w 71"/>
                <a:gd name="T31" fmla="*/ 39 h 52"/>
                <a:gd name="T32" fmla="*/ 63 w 71"/>
                <a:gd name="T33" fmla="*/ 29 h 52"/>
                <a:gd name="T34" fmla="*/ 68 w 71"/>
                <a:gd name="T35" fmla="*/ 19 h 52"/>
                <a:gd name="T36" fmla="*/ 71 w 71"/>
                <a:gd name="T37" fmla="*/ 5 h 52"/>
                <a:gd name="T38" fmla="*/ 66 w 71"/>
                <a:gd name="T39" fmla="*/ 10 h 52"/>
                <a:gd name="T40" fmla="*/ 71 w 71"/>
                <a:gd name="T41" fmla="*/ 5 h 52"/>
                <a:gd name="T42" fmla="*/ 69 w 71"/>
                <a:gd name="T43" fmla="*/ 2 h 52"/>
                <a:gd name="T44" fmla="*/ 66 w 71"/>
                <a:gd name="T45" fmla="*/ 0 h 52"/>
                <a:gd name="T46" fmla="*/ 62 w 71"/>
                <a:gd name="T47" fmla="*/ 2 h 52"/>
                <a:gd name="T48" fmla="*/ 60 w 71"/>
                <a:gd name="T49" fmla="*/ 5 h 52"/>
                <a:gd name="T50" fmla="*/ 66 w 71"/>
                <a:gd name="T51" fmla="*/ 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1" h="52">
                  <a:moveTo>
                    <a:pt x="66" y="1"/>
                  </a:moveTo>
                  <a:lnTo>
                    <a:pt x="60" y="5"/>
                  </a:lnTo>
                  <a:lnTo>
                    <a:pt x="59" y="17"/>
                  </a:lnTo>
                  <a:lnTo>
                    <a:pt x="54" y="25"/>
                  </a:lnTo>
                  <a:lnTo>
                    <a:pt x="47" y="32"/>
                  </a:lnTo>
                  <a:lnTo>
                    <a:pt x="39" y="36"/>
                  </a:lnTo>
                  <a:lnTo>
                    <a:pt x="29" y="40"/>
                  </a:lnTo>
                  <a:lnTo>
                    <a:pt x="20" y="42"/>
                  </a:lnTo>
                  <a:lnTo>
                    <a:pt x="10" y="41"/>
                  </a:lnTo>
                  <a:lnTo>
                    <a:pt x="0" y="42"/>
                  </a:lnTo>
                  <a:lnTo>
                    <a:pt x="0" y="51"/>
                  </a:lnTo>
                  <a:lnTo>
                    <a:pt x="10" y="52"/>
                  </a:lnTo>
                  <a:lnTo>
                    <a:pt x="20" y="51"/>
                  </a:lnTo>
                  <a:lnTo>
                    <a:pt x="31" y="49"/>
                  </a:lnTo>
                  <a:lnTo>
                    <a:pt x="44" y="45"/>
                  </a:lnTo>
                  <a:lnTo>
                    <a:pt x="54" y="39"/>
                  </a:lnTo>
                  <a:lnTo>
                    <a:pt x="63" y="29"/>
                  </a:lnTo>
                  <a:lnTo>
                    <a:pt x="68" y="19"/>
                  </a:lnTo>
                  <a:lnTo>
                    <a:pt x="71" y="5"/>
                  </a:lnTo>
                  <a:lnTo>
                    <a:pt x="66" y="10"/>
                  </a:lnTo>
                  <a:lnTo>
                    <a:pt x="71" y="5"/>
                  </a:lnTo>
                  <a:lnTo>
                    <a:pt x="69" y="2"/>
                  </a:lnTo>
                  <a:lnTo>
                    <a:pt x="66" y="0"/>
                  </a:lnTo>
                  <a:lnTo>
                    <a:pt x="62" y="2"/>
                  </a:lnTo>
                  <a:lnTo>
                    <a:pt x="60" y="5"/>
                  </a:lnTo>
                  <a:lnTo>
                    <a:pt x="66"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29" name="Freeform 1661"/>
            <p:cNvSpPr>
              <a:spLocks/>
            </p:cNvSpPr>
            <p:nvPr/>
          </p:nvSpPr>
          <p:spPr bwMode="auto">
            <a:xfrm>
              <a:off x="3427" y="3913"/>
              <a:ext cx="8" cy="13"/>
            </a:xfrm>
            <a:custGeom>
              <a:avLst/>
              <a:gdLst>
                <a:gd name="T0" fmla="*/ 25 w 25"/>
                <a:gd name="T1" fmla="*/ 33 h 38"/>
                <a:gd name="T2" fmla="*/ 24 w 25"/>
                <a:gd name="T3" fmla="*/ 30 h 38"/>
                <a:gd name="T4" fmla="*/ 20 w 25"/>
                <a:gd name="T5" fmla="*/ 23 h 38"/>
                <a:gd name="T6" fmla="*/ 16 w 25"/>
                <a:gd name="T7" fmla="*/ 14 h 38"/>
                <a:gd name="T8" fmla="*/ 10 w 25"/>
                <a:gd name="T9" fmla="*/ 4 h 38"/>
                <a:gd name="T10" fmla="*/ 0 w 25"/>
                <a:gd name="T11" fmla="*/ 0 h 38"/>
                <a:gd name="T12" fmla="*/ 0 w 25"/>
                <a:gd name="T13" fmla="*/ 9 h 38"/>
                <a:gd name="T14" fmla="*/ 3 w 25"/>
                <a:gd name="T15" fmla="*/ 11 h 38"/>
                <a:gd name="T16" fmla="*/ 7 w 25"/>
                <a:gd name="T17" fmla="*/ 18 h 38"/>
                <a:gd name="T18" fmla="*/ 11 w 25"/>
                <a:gd name="T19" fmla="*/ 27 h 38"/>
                <a:gd name="T20" fmla="*/ 17 w 25"/>
                <a:gd name="T21" fmla="*/ 36 h 38"/>
                <a:gd name="T22" fmla="*/ 16 w 25"/>
                <a:gd name="T23" fmla="*/ 33 h 38"/>
                <a:gd name="T24" fmla="*/ 17 w 25"/>
                <a:gd name="T25" fmla="*/ 36 h 38"/>
                <a:gd name="T26" fmla="*/ 20 w 25"/>
                <a:gd name="T27" fmla="*/ 38 h 38"/>
                <a:gd name="T28" fmla="*/ 24 w 25"/>
                <a:gd name="T29" fmla="*/ 36 h 38"/>
                <a:gd name="T30" fmla="*/ 25 w 25"/>
                <a:gd name="T31" fmla="*/ 33 h 38"/>
                <a:gd name="T32" fmla="*/ 24 w 25"/>
                <a:gd name="T33" fmla="*/ 30 h 38"/>
                <a:gd name="T34" fmla="*/ 25 w 25"/>
                <a:gd name="T35" fmla="*/ 3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38">
                  <a:moveTo>
                    <a:pt x="25" y="33"/>
                  </a:moveTo>
                  <a:lnTo>
                    <a:pt x="24" y="30"/>
                  </a:lnTo>
                  <a:lnTo>
                    <a:pt x="20" y="23"/>
                  </a:lnTo>
                  <a:lnTo>
                    <a:pt x="16" y="14"/>
                  </a:lnTo>
                  <a:lnTo>
                    <a:pt x="10" y="4"/>
                  </a:lnTo>
                  <a:lnTo>
                    <a:pt x="0" y="0"/>
                  </a:lnTo>
                  <a:lnTo>
                    <a:pt x="0" y="9"/>
                  </a:lnTo>
                  <a:lnTo>
                    <a:pt x="3" y="11"/>
                  </a:lnTo>
                  <a:lnTo>
                    <a:pt x="7" y="18"/>
                  </a:lnTo>
                  <a:lnTo>
                    <a:pt x="11" y="27"/>
                  </a:lnTo>
                  <a:lnTo>
                    <a:pt x="17" y="36"/>
                  </a:lnTo>
                  <a:lnTo>
                    <a:pt x="16" y="33"/>
                  </a:lnTo>
                  <a:lnTo>
                    <a:pt x="17" y="36"/>
                  </a:lnTo>
                  <a:lnTo>
                    <a:pt x="20" y="38"/>
                  </a:lnTo>
                  <a:lnTo>
                    <a:pt x="24" y="36"/>
                  </a:lnTo>
                  <a:lnTo>
                    <a:pt x="25" y="33"/>
                  </a:lnTo>
                  <a:lnTo>
                    <a:pt x="24" y="30"/>
                  </a:lnTo>
                  <a:lnTo>
                    <a:pt x="25" y="3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30" name="Freeform 1662"/>
            <p:cNvSpPr>
              <a:spLocks/>
            </p:cNvSpPr>
            <p:nvPr/>
          </p:nvSpPr>
          <p:spPr bwMode="auto">
            <a:xfrm>
              <a:off x="3432" y="3924"/>
              <a:ext cx="14" cy="11"/>
            </a:xfrm>
            <a:custGeom>
              <a:avLst/>
              <a:gdLst>
                <a:gd name="T0" fmla="*/ 40 w 41"/>
                <a:gd name="T1" fmla="*/ 28 h 33"/>
                <a:gd name="T2" fmla="*/ 35 w 41"/>
                <a:gd name="T3" fmla="*/ 22 h 33"/>
                <a:gd name="T4" fmla="*/ 23 w 41"/>
                <a:gd name="T5" fmla="*/ 21 h 33"/>
                <a:gd name="T6" fmla="*/ 17 w 41"/>
                <a:gd name="T7" fmla="*/ 16 h 33"/>
                <a:gd name="T8" fmla="*/ 12 w 41"/>
                <a:gd name="T9" fmla="*/ 9 h 33"/>
                <a:gd name="T10" fmla="*/ 9 w 41"/>
                <a:gd name="T11" fmla="*/ 0 h 33"/>
                <a:gd name="T12" fmla="*/ 0 w 41"/>
                <a:gd name="T13" fmla="*/ 0 h 33"/>
                <a:gd name="T14" fmla="*/ 3 w 41"/>
                <a:gd name="T15" fmla="*/ 14 h 33"/>
                <a:gd name="T16" fmla="*/ 10 w 41"/>
                <a:gd name="T17" fmla="*/ 23 h 33"/>
                <a:gd name="T18" fmla="*/ 20 w 41"/>
                <a:gd name="T19" fmla="*/ 30 h 33"/>
                <a:gd name="T20" fmla="*/ 35 w 41"/>
                <a:gd name="T21" fmla="*/ 33 h 33"/>
                <a:gd name="T22" fmla="*/ 31 w 41"/>
                <a:gd name="T23" fmla="*/ 28 h 33"/>
                <a:gd name="T24" fmla="*/ 35 w 41"/>
                <a:gd name="T25" fmla="*/ 33 h 33"/>
                <a:gd name="T26" fmla="*/ 39 w 41"/>
                <a:gd name="T27" fmla="*/ 31 h 33"/>
                <a:gd name="T28" fmla="*/ 41 w 41"/>
                <a:gd name="T29" fmla="*/ 28 h 33"/>
                <a:gd name="T30" fmla="*/ 39 w 41"/>
                <a:gd name="T31" fmla="*/ 24 h 33"/>
                <a:gd name="T32" fmla="*/ 35 w 41"/>
                <a:gd name="T33" fmla="*/ 22 h 33"/>
                <a:gd name="T34" fmla="*/ 40 w 41"/>
                <a:gd name="T35" fmla="*/ 2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 h="33">
                  <a:moveTo>
                    <a:pt x="40" y="28"/>
                  </a:moveTo>
                  <a:lnTo>
                    <a:pt x="35" y="22"/>
                  </a:lnTo>
                  <a:lnTo>
                    <a:pt x="23" y="21"/>
                  </a:lnTo>
                  <a:lnTo>
                    <a:pt x="17" y="16"/>
                  </a:lnTo>
                  <a:lnTo>
                    <a:pt x="12" y="9"/>
                  </a:lnTo>
                  <a:lnTo>
                    <a:pt x="9" y="0"/>
                  </a:lnTo>
                  <a:lnTo>
                    <a:pt x="0" y="0"/>
                  </a:lnTo>
                  <a:lnTo>
                    <a:pt x="3" y="14"/>
                  </a:lnTo>
                  <a:lnTo>
                    <a:pt x="10" y="23"/>
                  </a:lnTo>
                  <a:lnTo>
                    <a:pt x="20" y="30"/>
                  </a:lnTo>
                  <a:lnTo>
                    <a:pt x="35" y="33"/>
                  </a:lnTo>
                  <a:lnTo>
                    <a:pt x="31" y="28"/>
                  </a:lnTo>
                  <a:lnTo>
                    <a:pt x="35" y="33"/>
                  </a:lnTo>
                  <a:lnTo>
                    <a:pt x="39" y="31"/>
                  </a:lnTo>
                  <a:lnTo>
                    <a:pt x="41" y="28"/>
                  </a:lnTo>
                  <a:lnTo>
                    <a:pt x="39" y="24"/>
                  </a:lnTo>
                  <a:lnTo>
                    <a:pt x="35" y="22"/>
                  </a:lnTo>
                  <a:lnTo>
                    <a:pt x="40" y="2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31" name="Freeform 1663"/>
            <p:cNvSpPr>
              <a:spLocks/>
            </p:cNvSpPr>
            <p:nvPr/>
          </p:nvSpPr>
          <p:spPr bwMode="auto">
            <a:xfrm>
              <a:off x="3440" y="3933"/>
              <a:ext cx="5" cy="12"/>
            </a:xfrm>
            <a:custGeom>
              <a:avLst/>
              <a:gdLst>
                <a:gd name="T0" fmla="*/ 0 w 17"/>
                <a:gd name="T1" fmla="*/ 34 h 34"/>
                <a:gd name="T2" fmla="*/ 9 w 17"/>
                <a:gd name="T3" fmla="*/ 28 h 34"/>
                <a:gd name="T4" fmla="*/ 14 w 17"/>
                <a:gd name="T5" fmla="*/ 18 h 34"/>
                <a:gd name="T6" fmla="*/ 17 w 17"/>
                <a:gd name="T7" fmla="*/ 6 h 34"/>
                <a:gd name="T8" fmla="*/ 17 w 17"/>
                <a:gd name="T9" fmla="*/ 0 h 34"/>
                <a:gd name="T10" fmla="*/ 8 w 17"/>
                <a:gd name="T11" fmla="*/ 0 h 34"/>
                <a:gd name="T12" fmla="*/ 8 w 17"/>
                <a:gd name="T13" fmla="*/ 6 h 34"/>
                <a:gd name="T14" fmla="*/ 5 w 17"/>
                <a:gd name="T15" fmla="*/ 16 h 34"/>
                <a:gd name="T16" fmla="*/ 2 w 17"/>
                <a:gd name="T17" fmla="*/ 21 h 34"/>
                <a:gd name="T18" fmla="*/ 0 w 17"/>
                <a:gd name="T19" fmla="*/ 22 h 34"/>
                <a:gd name="T20" fmla="*/ 0 w 17"/>
                <a:gd name="T2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34">
                  <a:moveTo>
                    <a:pt x="0" y="34"/>
                  </a:moveTo>
                  <a:lnTo>
                    <a:pt x="9" y="28"/>
                  </a:lnTo>
                  <a:lnTo>
                    <a:pt x="14" y="18"/>
                  </a:lnTo>
                  <a:lnTo>
                    <a:pt x="17" y="6"/>
                  </a:lnTo>
                  <a:lnTo>
                    <a:pt x="17" y="0"/>
                  </a:lnTo>
                  <a:lnTo>
                    <a:pt x="8" y="0"/>
                  </a:lnTo>
                  <a:lnTo>
                    <a:pt x="8" y="6"/>
                  </a:lnTo>
                  <a:lnTo>
                    <a:pt x="5" y="16"/>
                  </a:lnTo>
                  <a:lnTo>
                    <a:pt x="2" y="21"/>
                  </a:lnTo>
                  <a:lnTo>
                    <a:pt x="0" y="22"/>
                  </a:lnTo>
                  <a:lnTo>
                    <a:pt x="0"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32" name="Freeform 1664"/>
            <p:cNvSpPr>
              <a:spLocks/>
            </p:cNvSpPr>
            <p:nvPr/>
          </p:nvSpPr>
          <p:spPr bwMode="auto">
            <a:xfrm>
              <a:off x="3438" y="3941"/>
              <a:ext cx="2" cy="4"/>
            </a:xfrm>
            <a:custGeom>
              <a:avLst/>
              <a:gdLst>
                <a:gd name="T0" fmla="*/ 5 w 5"/>
                <a:gd name="T1" fmla="*/ 0 h 12"/>
                <a:gd name="T2" fmla="*/ 1 w 5"/>
                <a:gd name="T3" fmla="*/ 3 h 12"/>
                <a:gd name="T4" fmla="*/ 0 w 5"/>
                <a:gd name="T5" fmla="*/ 6 h 12"/>
                <a:gd name="T6" fmla="*/ 1 w 5"/>
                <a:gd name="T7" fmla="*/ 10 h 12"/>
                <a:gd name="T8" fmla="*/ 5 w 5"/>
                <a:gd name="T9" fmla="*/ 12 h 12"/>
                <a:gd name="T10" fmla="*/ 5 w 5"/>
                <a:gd name="T11" fmla="*/ 0 h 12"/>
              </a:gdLst>
              <a:ahLst/>
              <a:cxnLst>
                <a:cxn ang="0">
                  <a:pos x="T0" y="T1"/>
                </a:cxn>
                <a:cxn ang="0">
                  <a:pos x="T2" y="T3"/>
                </a:cxn>
                <a:cxn ang="0">
                  <a:pos x="T4" y="T5"/>
                </a:cxn>
                <a:cxn ang="0">
                  <a:pos x="T6" y="T7"/>
                </a:cxn>
                <a:cxn ang="0">
                  <a:pos x="T8" y="T9"/>
                </a:cxn>
                <a:cxn ang="0">
                  <a:pos x="T10" y="T11"/>
                </a:cxn>
              </a:cxnLst>
              <a:rect l="0" t="0" r="r" b="b"/>
              <a:pathLst>
                <a:path w="5" h="12">
                  <a:moveTo>
                    <a:pt x="5" y="0"/>
                  </a:moveTo>
                  <a:lnTo>
                    <a:pt x="1" y="3"/>
                  </a:lnTo>
                  <a:lnTo>
                    <a:pt x="0" y="6"/>
                  </a:lnTo>
                  <a:lnTo>
                    <a:pt x="1" y="10"/>
                  </a:lnTo>
                  <a:lnTo>
                    <a:pt x="5" y="12"/>
                  </a:lnTo>
                  <a:lnTo>
                    <a:pt x="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33" name="Freeform 1665"/>
            <p:cNvSpPr>
              <a:spLocks/>
            </p:cNvSpPr>
            <p:nvPr/>
          </p:nvSpPr>
          <p:spPr bwMode="auto">
            <a:xfrm>
              <a:off x="2998" y="4134"/>
              <a:ext cx="155" cy="44"/>
            </a:xfrm>
            <a:custGeom>
              <a:avLst/>
              <a:gdLst>
                <a:gd name="T0" fmla="*/ 13 w 466"/>
                <a:gd name="T1" fmla="*/ 101 h 132"/>
                <a:gd name="T2" fmla="*/ 38 w 466"/>
                <a:gd name="T3" fmla="*/ 74 h 132"/>
                <a:gd name="T4" fmla="*/ 55 w 466"/>
                <a:gd name="T5" fmla="*/ 55 h 132"/>
                <a:gd name="T6" fmla="*/ 91 w 466"/>
                <a:gd name="T7" fmla="*/ 49 h 132"/>
                <a:gd name="T8" fmla="*/ 127 w 466"/>
                <a:gd name="T9" fmla="*/ 48 h 132"/>
                <a:gd name="T10" fmla="*/ 148 w 466"/>
                <a:gd name="T11" fmla="*/ 43 h 132"/>
                <a:gd name="T12" fmla="*/ 165 w 466"/>
                <a:gd name="T13" fmla="*/ 27 h 132"/>
                <a:gd name="T14" fmla="*/ 181 w 466"/>
                <a:gd name="T15" fmla="*/ 14 h 132"/>
                <a:gd name="T16" fmla="*/ 210 w 466"/>
                <a:gd name="T17" fmla="*/ 10 h 132"/>
                <a:gd name="T18" fmla="*/ 252 w 466"/>
                <a:gd name="T19" fmla="*/ 6 h 132"/>
                <a:gd name="T20" fmla="*/ 277 w 466"/>
                <a:gd name="T21" fmla="*/ 1 h 132"/>
                <a:gd name="T22" fmla="*/ 300 w 466"/>
                <a:gd name="T23" fmla="*/ 0 h 132"/>
                <a:gd name="T24" fmla="*/ 332 w 466"/>
                <a:gd name="T25" fmla="*/ 1 h 132"/>
                <a:gd name="T26" fmla="*/ 353 w 466"/>
                <a:gd name="T27" fmla="*/ 9 h 132"/>
                <a:gd name="T28" fmla="*/ 371 w 466"/>
                <a:gd name="T29" fmla="*/ 33 h 132"/>
                <a:gd name="T30" fmla="*/ 380 w 466"/>
                <a:gd name="T31" fmla="*/ 50 h 132"/>
                <a:gd name="T32" fmla="*/ 395 w 466"/>
                <a:gd name="T33" fmla="*/ 54 h 132"/>
                <a:gd name="T34" fmla="*/ 415 w 466"/>
                <a:gd name="T35" fmla="*/ 59 h 132"/>
                <a:gd name="T36" fmla="*/ 427 w 466"/>
                <a:gd name="T37" fmla="*/ 66 h 132"/>
                <a:gd name="T38" fmla="*/ 436 w 466"/>
                <a:gd name="T39" fmla="*/ 80 h 132"/>
                <a:gd name="T40" fmla="*/ 452 w 466"/>
                <a:gd name="T41" fmla="*/ 102 h 132"/>
                <a:gd name="T42" fmla="*/ 458 w 466"/>
                <a:gd name="T43" fmla="*/ 110 h 132"/>
                <a:gd name="T44" fmla="*/ 435 w 466"/>
                <a:gd name="T45" fmla="*/ 100 h 132"/>
                <a:gd name="T46" fmla="*/ 409 w 466"/>
                <a:gd name="T47" fmla="*/ 96 h 132"/>
                <a:gd name="T48" fmla="*/ 392 w 466"/>
                <a:gd name="T49" fmla="*/ 113 h 132"/>
                <a:gd name="T50" fmla="*/ 383 w 466"/>
                <a:gd name="T51" fmla="*/ 100 h 132"/>
                <a:gd name="T52" fmla="*/ 371 w 466"/>
                <a:gd name="T53" fmla="*/ 108 h 132"/>
                <a:gd name="T54" fmla="*/ 356 w 466"/>
                <a:gd name="T55" fmla="*/ 80 h 132"/>
                <a:gd name="T56" fmla="*/ 341 w 466"/>
                <a:gd name="T57" fmla="*/ 116 h 132"/>
                <a:gd name="T58" fmla="*/ 321 w 466"/>
                <a:gd name="T59" fmla="*/ 100 h 132"/>
                <a:gd name="T60" fmla="*/ 316 w 466"/>
                <a:gd name="T61" fmla="*/ 59 h 132"/>
                <a:gd name="T62" fmla="*/ 299 w 466"/>
                <a:gd name="T63" fmla="*/ 35 h 132"/>
                <a:gd name="T64" fmla="*/ 300 w 466"/>
                <a:gd name="T65" fmla="*/ 106 h 132"/>
                <a:gd name="T66" fmla="*/ 285 w 466"/>
                <a:gd name="T67" fmla="*/ 118 h 132"/>
                <a:gd name="T68" fmla="*/ 266 w 466"/>
                <a:gd name="T69" fmla="*/ 124 h 132"/>
                <a:gd name="T70" fmla="*/ 229 w 466"/>
                <a:gd name="T71" fmla="*/ 105 h 132"/>
                <a:gd name="T72" fmla="*/ 222 w 466"/>
                <a:gd name="T73" fmla="*/ 61 h 132"/>
                <a:gd name="T74" fmla="*/ 213 w 466"/>
                <a:gd name="T75" fmla="*/ 89 h 132"/>
                <a:gd name="T76" fmla="*/ 197 w 466"/>
                <a:gd name="T77" fmla="*/ 118 h 132"/>
                <a:gd name="T78" fmla="*/ 178 w 466"/>
                <a:gd name="T79" fmla="*/ 127 h 132"/>
                <a:gd name="T80" fmla="*/ 165 w 466"/>
                <a:gd name="T81" fmla="*/ 108 h 132"/>
                <a:gd name="T82" fmla="*/ 133 w 466"/>
                <a:gd name="T83" fmla="*/ 98 h 132"/>
                <a:gd name="T84" fmla="*/ 122 w 466"/>
                <a:gd name="T85" fmla="*/ 118 h 132"/>
                <a:gd name="T86" fmla="*/ 108 w 466"/>
                <a:gd name="T87" fmla="*/ 130 h 132"/>
                <a:gd name="T88" fmla="*/ 99 w 466"/>
                <a:gd name="T89" fmla="*/ 101 h 132"/>
                <a:gd name="T90" fmla="*/ 85 w 466"/>
                <a:gd name="T91" fmla="*/ 85 h 132"/>
                <a:gd name="T92" fmla="*/ 68 w 466"/>
                <a:gd name="T93" fmla="*/ 124 h 132"/>
                <a:gd name="T94" fmla="*/ 52 w 466"/>
                <a:gd name="T95" fmla="*/ 119 h 132"/>
                <a:gd name="T96" fmla="*/ 41 w 466"/>
                <a:gd name="T97" fmla="*/ 105 h 132"/>
                <a:gd name="T98" fmla="*/ 19 w 466"/>
                <a:gd name="T99" fmla="*/ 129 h 132"/>
                <a:gd name="T100" fmla="*/ 6 w 466"/>
                <a:gd name="T101" fmla="*/ 11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6" h="132">
                  <a:moveTo>
                    <a:pt x="0" y="113"/>
                  </a:moveTo>
                  <a:lnTo>
                    <a:pt x="6" y="108"/>
                  </a:lnTo>
                  <a:lnTo>
                    <a:pt x="13" y="101"/>
                  </a:lnTo>
                  <a:lnTo>
                    <a:pt x="21" y="93"/>
                  </a:lnTo>
                  <a:lnTo>
                    <a:pt x="30" y="84"/>
                  </a:lnTo>
                  <a:lnTo>
                    <a:pt x="38" y="74"/>
                  </a:lnTo>
                  <a:lnTo>
                    <a:pt x="45" y="66"/>
                  </a:lnTo>
                  <a:lnTo>
                    <a:pt x="52" y="59"/>
                  </a:lnTo>
                  <a:lnTo>
                    <a:pt x="55" y="55"/>
                  </a:lnTo>
                  <a:lnTo>
                    <a:pt x="66" y="53"/>
                  </a:lnTo>
                  <a:lnTo>
                    <a:pt x="78" y="51"/>
                  </a:lnTo>
                  <a:lnTo>
                    <a:pt x="91" y="49"/>
                  </a:lnTo>
                  <a:lnTo>
                    <a:pt x="103" y="49"/>
                  </a:lnTo>
                  <a:lnTo>
                    <a:pt x="116" y="48"/>
                  </a:lnTo>
                  <a:lnTo>
                    <a:pt x="127" y="48"/>
                  </a:lnTo>
                  <a:lnTo>
                    <a:pt x="136" y="47"/>
                  </a:lnTo>
                  <a:lnTo>
                    <a:pt x="143" y="47"/>
                  </a:lnTo>
                  <a:lnTo>
                    <a:pt x="148" y="43"/>
                  </a:lnTo>
                  <a:lnTo>
                    <a:pt x="154" y="39"/>
                  </a:lnTo>
                  <a:lnTo>
                    <a:pt x="158" y="33"/>
                  </a:lnTo>
                  <a:lnTo>
                    <a:pt x="165" y="27"/>
                  </a:lnTo>
                  <a:lnTo>
                    <a:pt x="171" y="22"/>
                  </a:lnTo>
                  <a:lnTo>
                    <a:pt x="175" y="17"/>
                  </a:lnTo>
                  <a:lnTo>
                    <a:pt x="181" y="14"/>
                  </a:lnTo>
                  <a:lnTo>
                    <a:pt x="186" y="11"/>
                  </a:lnTo>
                  <a:lnTo>
                    <a:pt x="197" y="11"/>
                  </a:lnTo>
                  <a:lnTo>
                    <a:pt x="210" y="10"/>
                  </a:lnTo>
                  <a:lnTo>
                    <a:pt x="225" y="9"/>
                  </a:lnTo>
                  <a:lnTo>
                    <a:pt x="238" y="8"/>
                  </a:lnTo>
                  <a:lnTo>
                    <a:pt x="252" y="6"/>
                  </a:lnTo>
                  <a:lnTo>
                    <a:pt x="264" y="3"/>
                  </a:lnTo>
                  <a:lnTo>
                    <a:pt x="272" y="2"/>
                  </a:lnTo>
                  <a:lnTo>
                    <a:pt x="277" y="1"/>
                  </a:lnTo>
                  <a:lnTo>
                    <a:pt x="282" y="1"/>
                  </a:lnTo>
                  <a:lnTo>
                    <a:pt x="290" y="0"/>
                  </a:lnTo>
                  <a:lnTo>
                    <a:pt x="300" y="0"/>
                  </a:lnTo>
                  <a:lnTo>
                    <a:pt x="312" y="0"/>
                  </a:lnTo>
                  <a:lnTo>
                    <a:pt x="322" y="1"/>
                  </a:lnTo>
                  <a:lnTo>
                    <a:pt x="332" y="1"/>
                  </a:lnTo>
                  <a:lnTo>
                    <a:pt x="340" y="2"/>
                  </a:lnTo>
                  <a:lnTo>
                    <a:pt x="346" y="3"/>
                  </a:lnTo>
                  <a:lnTo>
                    <a:pt x="353" y="9"/>
                  </a:lnTo>
                  <a:lnTo>
                    <a:pt x="361" y="17"/>
                  </a:lnTo>
                  <a:lnTo>
                    <a:pt x="368" y="26"/>
                  </a:lnTo>
                  <a:lnTo>
                    <a:pt x="371" y="33"/>
                  </a:lnTo>
                  <a:lnTo>
                    <a:pt x="372" y="39"/>
                  </a:lnTo>
                  <a:lnTo>
                    <a:pt x="376" y="46"/>
                  </a:lnTo>
                  <a:lnTo>
                    <a:pt x="380" y="50"/>
                  </a:lnTo>
                  <a:lnTo>
                    <a:pt x="386" y="53"/>
                  </a:lnTo>
                  <a:lnTo>
                    <a:pt x="389" y="53"/>
                  </a:lnTo>
                  <a:lnTo>
                    <a:pt x="395" y="54"/>
                  </a:lnTo>
                  <a:lnTo>
                    <a:pt x="401" y="55"/>
                  </a:lnTo>
                  <a:lnTo>
                    <a:pt x="408" y="57"/>
                  </a:lnTo>
                  <a:lnTo>
                    <a:pt x="415" y="59"/>
                  </a:lnTo>
                  <a:lnTo>
                    <a:pt x="420" y="62"/>
                  </a:lnTo>
                  <a:lnTo>
                    <a:pt x="425" y="64"/>
                  </a:lnTo>
                  <a:lnTo>
                    <a:pt x="427" y="66"/>
                  </a:lnTo>
                  <a:lnTo>
                    <a:pt x="429" y="70"/>
                  </a:lnTo>
                  <a:lnTo>
                    <a:pt x="433" y="74"/>
                  </a:lnTo>
                  <a:lnTo>
                    <a:pt x="436" y="80"/>
                  </a:lnTo>
                  <a:lnTo>
                    <a:pt x="442" y="87"/>
                  </a:lnTo>
                  <a:lnTo>
                    <a:pt x="447" y="95"/>
                  </a:lnTo>
                  <a:lnTo>
                    <a:pt x="452" y="102"/>
                  </a:lnTo>
                  <a:lnTo>
                    <a:pt x="459" y="106"/>
                  </a:lnTo>
                  <a:lnTo>
                    <a:pt x="466" y="111"/>
                  </a:lnTo>
                  <a:lnTo>
                    <a:pt x="458" y="110"/>
                  </a:lnTo>
                  <a:lnTo>
                    <a:pt x="449" y="106"/>
                  </a:lnTo>
                  <a:lnTo>
                    <a:pt x="441" y="103"/>
                  </a:lnTo>
                  <a:lnTo>
                    <a:pt x="435" y="100"/>
                  </a:lnTo>
                  <a:lnTo>
                    <a:pt x="433" y="116"/>
                  </a:lnTo>
                  <a:lnTo>
                    <a:pt x="411" y="94"/>
                  </a:lnTo>
                  <a:lnTo>
                    <a:pt x="409" y="96"/>
                  </a:lnTo>
                  <a:lnTo>
                    <a:pt x="404" y="102"/>
                  </a:lnTo>
                  <a:lnTo>
                    <a:pt x="397" y="109"/>
                  </a:lnTo>
                  <a:lnTo>
                    <a:pt x="392" y="113"/>
                  </a:lnTo>
                  <a:lnTo>
                    <a:pt x="388" y="108"/>
                  </a:lnTo>
                  <a:lnTo>
                    <a:pt x="385" y="102"/>
                  </a:lnTo>
                  <a:lnTo>
                    <a:pt x="383" y="100"/>
                  </a:lnTo>
                  <a:lnTo>
                    <a:pt x="381" y="98"/>
                  </a:lnTo>
                  <a:lnTo>
                    <a:pt x="371" y="111"/>
                  </a:lnTo>
                  <a:lnTo>
                    <a:pt x="371" y="108"/>
                  </a:lnTo>
                  <a:lnTo>
                    <a:pt x="369" y="98"/>
                  </a:lnTo>
                  <a:lnTo>
                    <a:pt x="365" y="88"/>
                  </a:lnTo>
                  <a:lnTo>
                    <a:pt x="356" y="80"/>
                  </a:lnTo>
                  <a:lnTo>
                    <a:pt x="354" y="93"/>
                  </a:lnTo>
                  <a:lnTo>
                    <a:pt x="349" y="104"/>
                  </a:lnTo>
                  <a:lnTo>
                    <a:pt x="341" y="116"/>
                  </a:lnTo>
                  <a:lnTo>
                    <a:pt x="332" y="124"/>
                  </a:lnTo>
                  <a:lnTo>
                    <a:pt x="324" y="116"/>
                  </a:lnTo>
                  <a:lnTo>
                    <a:pt x="321" y="100"/>
                  </a:lnTo>
                  <a:lnTo>
                    <a:pt x="318" y="82"/>
                  </a:lnTo>
                  <a:lnTo>
                    <a:pt x="318" y="69"/>
                  </a:lnTo>
                  <a:lnTo>
                    <a:pt x="316" y="59"/>
                  </a:lnTo>
                  <a:lnTo>
                    <a:pt x="310" y="48"/>
                  </a:lnTo>
                  <a:lnTo>
                    <a:pt x="304" y="40"/>
                  </a:lnTo>
                  <a:lnTo>
                    <a:pt x="299" y="35"/>
                  </a:lnTo>
                  <a:lnTo>
                    <a:pt x="300" y="55"/>
                  </a:lnTo>
                  <a:lnTo>
                    <a:pt x="301" y="81"/>
                  </a:lnTo>
                  <a:lnTo>
                    <a:pt x="300" y="106"/>
                  </a:lnTo>
                  <a:lnTo>
                    <a:pt x="296" y="127"/>
                  </a:lnTo>
                  <a:lnTo>
                    <a:pt x="290" y="122"/>
                  </a:lnTo>
                  <a:lnTo>
                    <a:pt x="285" y="118"/>
                  </a:lnTo>
                  <a:lnTo>
                    <a:pt x="281" y="114"/>
                  </a:lnTo>
                  <a:lnTo>
                    <a:pt x="280" y="113"/>
                  </a:lnTo>
                  <a:lnTo>
                    <a:pt x="266" y="124"/>
                  </a:lnTo>
                  <a:lnTo>
                    <a:pt x="264" y="113"/>
                  </a:lnTo>
                  <a:lnTo>
                    <a:pt x="228" y="121"/>
                  </a:lnTo>
                  <a:lnTo>
                    <a:pt x="229" y="105"/>
                  </a:lnTo>
                  <a:lnTo>
                    <a:pt x="229" y="87"/>
                  </a:lnTo>
                  <a:lnTo>
                    <a:pt x="227" y="71"/>
                  </a:lnTo>
                  <a:lnTo>
                    <a:pt x="222" y="61"/>
                  </a:lnTo>
                  <a:lnTo>
                    <a:pt x="220" y="70"/>
                  </a:lnTo>
                  <a:lnTo>
                    <a:pt x="217" y="80"/>
                  </a:lnTo>
                  <a:lnTo>
                    <a:pt x="213" y="89"/>
                  </a:lnTo>
                  <a:lnTo>
                    <a:pt x="209" y="100"/>
                  </a:lnTo>
                  <a:lnTo>
                    <a:pt x="204" y="110"/>
                  </a:lnTo>
                  <a:lnTo>
                    <a:pt x="197" y="118"/>
                  </a:lnTo>
                  <a:lnTo>
                    <a:pt x="190" y="125"/>
                  </a:lnTo>
                  <a:lnTo>
                    <a:pt x="182" y="130"/>
                  </a:lnTo>
                  <a:lnTo>
                    <a:pt x="178" y="127"/>
                  </a:lnTo>
                  <a:lnTo>
                    <a:pt x="172" y="120"/>
                  </a:lnTo>
                  <a:lnTo>
                    <a:pt x="167" y="114"/>
                  </a:lnTo>
                  <a:lnTo>
                    <a:pt x="165" y="108"/>
                  </a:lnTo>
                  <a:lnTo>
                    <a:pt x="149" y="118"/>
                  </a:lnTo>
                  <a:lnTo>
                    <a:pt x="138" y="92"/>
                  </a:lnTo>
                  <a:lnTo>
                    <a:pt x="133" y="98"/>
                  </a:lnTo>
                  <a:lnTo>
                    <a:pt x="130" y="105"/>
                  </a:lnTo>
                  <a:lnTo>
                    <a:pt x="125" y="112"/>
                  </a:lnTo>
                  <a:lnTo>
                    <a:pt x="122" y="118"/>
                  </a:lnTo>
                  <a:lnTo>
                    <a:pt x="117" y="124"/>
                  </a:lnTo>
                  <a:lnTo>
                    <a:pt x="112" y="127"/>
                  </a:lnTo>
                  <a:lnTo>
                    <a:pt x="108" y="130"/>
                  </a:lnTo>
                  <a:lnTo>
                    <a:pt x="102" y="132"/>
                  </a:lnTo>
                  <a:lnTo>
                    <a:pt x="101" y="117"/>
                  </a:lnTo>
                  <a:lnTo>
                    <a:pt x="99" y="101"/>
                  </a:lnTo>
                  <a:lnTo>
                    <a:pt x="96" y="85"/>
                  </a:lnTo>
                  <a:lnTo>
                    <a:pt x="92" y="74"/>
                  </a:lnTo>
                  <a:lnTo>
                    <a:pt x="85" y="85"/>
                  </a:lnTo>
                  <a:lnTo>
                    <a:pt x="77" y="97"/>
                  </a:lnTo>
                  <a:lnTo>
                    <a:pt x="71" y="111"/>
                  </a:lnTo>
                  <a:lnTo>
                    <a:pt x="68" y="124"/>
                  </a:lnTo>
                  <a:lnTo>
                    <a:pt x="63" y="121"/>
                  </a:lnTo>
                  <a:lnTo>
                    <a:pt x="57" y="120"/>
                  </a:lnTo>
                  <a:lnTo>
                    <a:pt x="52" y="119"/>
                  </a:lnTo>
                  <a:lnTo>
                    <a:pt x="47" y="119"/>
                  </a:lnTo>
                  <a:lnTo>
                    <a:pt x="47" y="100"/>
                  </a:lnTo>
                  <a:lnTo>
                    <a:pt x="41" y="105"/>
                  </a:lnTo>
                  <a:lnTo>
                    <a:pt x="32" y="114"/>
                  </a:lnTo>
                  <a:lnTo>
                    <a:pt x="23" y="122"/>
                  </a:lnTo>
                  <a:lnTo>
                    <a:pt x="19" y="129"/>
                  </a:lnTo>
                  <a:lnTo>
                    <a:pt x="16" y="127"/>
                  </a:lnTo>
                  <a:lnTo>
                    <a:pt x="12" y="121"/>
                  </a:lnTo>
                  <a:lnTo>
                    <a:pt x="6" y="117"/>
                  </a:lnTo>
                  <a:lnTo>
                    <a:pt x="0" y="113"/>
                  </a:lnTo>
                  <a:close/>
                </a:path>
              </a:pathLst>
            </a:custGeom>
            <a:solidFill>
              <a:srgbClr val="72757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34" name="Freeform 1666"/>
            <p:cNvSpPr>
              <a:spLocks/>
            </p:cNvSpPr>
            <p:nvPr/>
          </p:nvSpPr>
          <p:spPr bwMode="auto">
            <a:xfrm>
              <a:off x="2997" y="4151"/>
              <a:ext cx="21" cy="22"/>
            </a:xfrm>
            <a:custGeom>
              <a:avLst/>
              <a:gdLst>
                <a:gd name="T0" fmla="*/ 57 w 62"/>
                <a:gd name="T1" fmla="*/ 0 h 67"/>
                <a:gd name="T2" fmla="*/ 55 w 62"/>
                <a:gd name="T3" fmla="*/ 3 h 67"/>
                <a:gd name="T4" fmla="*/ 51 w 62"/>
                <a:gd name="T5" fmla="*/ 6 h 67"/>
                <a:gd name="T6" fmla="*/ 44 w 62"/>
                <a:gd name="T7" fmla="*/ 13 h 67"/>
                <a:gd name="T8" fmla="*/ 38 w 62"/>
                <a:gd name="T9" fmla="*/ 21 h 67"/>
                <a:gd name="T10" fmla="*/ 30 w 62"/>
                <a:gd name="T11" fmla="*/ 30 h 67"/>
                <a:gd name="T12" fmla="*/ 20 w 62"/>
                <a:gd name="T13" fmla="*/ 39 h 67"/>
                <a:gd name="T14" fmla="*/ 12 w 62"/>
                <a:gd name="T15" fmla="*/ 47 h 67"/>
                <a:gd name="T16" fmla="*/ 6 w 62"/>
                <a:gd name="T17" fmla="*/ 54 h 67"/>
                <a:gd name="T18" fmla="*/ 0 w 62"/>
                <a:gd name="T19" fmla="*/ 60 h 67"/>
                <a:gd name="T20" fmla="*/ 7 w 62"/>
                <a:gd name="T21" fmla="*/ 67 h 67"/>
                <a:gd name="T22" fmla="*/ 12 w 62"/>
                <a:gd name="T23" fmla="*/ 61 h 67"/>
                <a:gd name="T24" fmla="*/ 19 w 62"/>
                <a:gd name="T25" fmla="*/ 54 h 67"/>
                <a:gd name="T26" fmla="*/ 27 w 62"/>
                <a:gd name="T27" fmla="*/ 46 h 67"/>
                <a:gd name="T28" fmla="*/ 36 w 62"/>
                <a:gd name="T29" fmla="*/ 37 h 67"/>
                <a:gd name="T30" fmla="*/ 44 w 62"/>
                <a:gd name="T31" fmla="*/ 28 h 67"/>
                <a:gd name="T32" fmla="*/ 51 w 62"/>
                <a:gd name="T33" fmla="*/ 20 h 67"/>
                <a:gd name="T34" fmla="*/ 58 w 62"/>
                <a:gd name="T35" fmla="*/ 13 h 67"/>
                <a:gd name="T36" fmla="*/ 62 w 62"/>
                <a:gd name="T37" fmla="*/ 7 h 67"/>
                <a:gd name="T38" fmla="*/ 59 w 62"/>
                <a:gd name="T39" fmla="*/ 9 h 67"/>
                <a:gd name="T40" fmla="*/ 62 w 62"/>
                <a:gd name="T41" fmla="*/ 7 h 67"/>
                <a:gd name="T42" fmla="*/ 62 w 62"/>
                <a:gd name="T43" fmla="*/ 4 h 67"/>
                <a:gd name="T44" fmla="*/ 60 w 62"/>
                <a:gd name="T45" fmla="*/ 1 h 67"/>
                <a:gd name="T46" fmla="*/ 57 w 62"/>
                <a:gd name="T47" fmla="*/ 0 h 67"/>
                <a:gd name="T48" fmla="*/ 55 w 62"/>
                <a:gd name="T49" fmla="*/ 3 h 67"/>
                <a:gd name="T50" fmla="*/ 57 w 62"/>
                <a:gd name="T51"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2" h="67">
                  <a:moveTo>
                    <a:pt x="57" y="0"/>
                  </a:moveTo>
                  <a:lnTo>
                    <a:pt x="55" y="3"/>
                  </a:lnTo>
                  <a:lnTo>
                    <a:pt x="51" y="6"/>
                  </a:lnTo>
                  <a:lnTo>
                    <a:pt x="44" y="13"/>
                  </a:lnTo>
                  <a:lnTo>
                    <a:pt x="38" y="21"/>
                  </a:lnTo>
                  <a:lnTo>
                    <a:pt x="30" y="30"/>
                  </a:lnTo>
                  <a:lnTo>
                    <a:pt x="20" y="39"/>
                  </a:lnTo>
                  <a:lnTo>
                    <a:pt x="12" y="47"/>
                  </a:lnTo>
                  <a:lnTo>
                    <a:pt x="6" y="54"/>
                  </a:lnTo>
                  <a:lnTo>
                    <a:pt x="0" y="60"/>
                  </a:lnTo>
                  <a:lnTo>
                    <a:pt x="7" y="67"/>
                  </a:lnTo>
                  <a:lnTo>
                    <a:pt x="12" y="61"/>
                  </a:lnTo>
                  <a:lnTo>
                    <a:pt x="19" y="54"/>
                  </a:lnTo>
                  <a:lnTo>
                    <a:pt x="27" y="46"/>
                  </a:lnTo>
                  <a:lnTo>
                    <a:pt x="36" y="37"/>
                  </a:lnTo>
                  <a:lnTo>
                    <a:pt x="44" y="28"/>
                  </a:lnTo>
                  <a:lnTo>
                    <a:pt x="51" y="20"/>
                  </a:lnTo>
                  <a:lnTo>
                    <a:pt x="58" y="13"/>
                  </a:lnTo>
                  <a:lnTo>
                    <a:pt x="62" y="7"/>
                  </a:lnTo>
                  <a:lnTo>
                    <a:pt x="59" y="9"/>
                  </a:lnTo>
                  <a:lnTo>
                    <a:pt x="62" y="7"/>
                  </a:lnTo>
                  <a:lnTo>
                    <a:pt x="62" y="4"/>
                  </a:lnTo>
                  <a:lnTo>
                    <a:pt x="60" y="1"/>
                  </a:lnTo>
                  <a:lnTo>
                    <a:pt x="57" y="0"/>
                  </a:lnTo>
                  <a:lnTo>
                    <a:pt x="55" y="3"/>
                  </a:lnTo>
                  <a:lnTo>
                    <a:pt x="5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35" name="Freeform 1667"/>
            <p:cNvSpPr>
              <a:spLocks/>
            </p:cNvSpPr>
            <p:nvPr/>
          </p:nvSpPr>
          <p:spPr bwMode="auto">
            <a:xfrm>
              <a:off x="3016" y="4148"/>
              <a:ext cx="31" cy="6"/>
            </a:xfrm>
            <a:custGeom>
              <a:avLst/>
              <a:gdLst>
                <a:gd name="T0" fmla="*/ 87 w 94"/>
                <a:gd name="T1" fmla="*/ 0 h 17"/>
                <a:gd name="T2" fmla="*/ 89 w 94"/>
                <a:gd name="T3" fmla="*/ 0 h 17"/>
                <a:gd name="T4" fmla="*/ 82 w 94"/>
                <a:gd name="T5" fmla="*/ 0 h 17"/>
                <a:gd name="T6" fmla="*/ 73 w 94"/>
                <a:gd name="T7" fmla="*/ 0 h 17"/>
                <a:gd name="T8" fmla="*/ 62 w 94"/>
                <a:gd name="T9" fmla="*/ 0 h 17"/>
                <a:gd name="T10" fmla="*/ 49 w 94"/>
                <a:gd name="T11" fmla="*/ 1 h 17"/>
                <a:gd name="T12" fmla="*/ 37 w 94"/>
                <a:gd name="T13" fmla="*/ 3 h 17"/>
                <a:gd name="T14" fmla="*/ 24 w 94"/>
                <a:gd name="T15" fmla="*/ 5 h 17"/>
                <a:gd name="T16" fmla="*/ 12 w 94"/>
                <a:gd name="T17" fmla="*/ 6 h 17"/>
                <a:gd name="T18" fmla="*/ 0 w 94"/>
                <a:gd name="T19" fmla="*/ 8 h 17"/>
                <a:gd name="T20" fmla="*/ 2 w 94"/>
                <a:gd name="T21" fmla="*/ 17 h 17"/>
                <a:gd name="T22" fmla="*/ 12 w 94"/>
                <a:gd name="T23" fmla="*/ 15 h 17"/>
                <a:gd name="T24" fmla="*/ 24 w 94"/>
                <a:gd name="T25" fmla="*/ 14 h 17"/>
                <a:gd name="T26" fmla="*/ 37 w 94"/>
                <a:gd name="T27" fmla="*/ 12 h 17"/>
                <a:gd name="T28" fmla="*/ 49 w 94"/>
                <a:gd name="T29" fmla="*/ 13 h 17"/>
                <a:gd name="T30" fmla="*/ 62 w 94"/>
                <a:gd name="T31" fmla="*/ 12 h 17"/>
                <a:gd name="T32" fmla="*/ 73 w 94"/>
                <a:gd name="T33" fmla="*/ 12 h 17"/>
                <a:gd name="T34" fmla="*/ 82 w 94"/>
                <a:gd name="T35" fmla="*/ 9 h 17"/>
                <a:gd name="T36" fmla="*/ 89 w 94"/>
                <a:gd name="T37" fmla="*/ 9 h 17"/>
                <a:gd name="T38" fmla="*/ 92 w 94"/>
                <a:gd name="T39" fmla="*/ 9 h 17"/>
                <a:gd name="T40" fmla="*/ 89 w 94"/>
                <a:gd name="T41" fmla="*/ 9 h 17"/>
                <a:gd name="T42" fmla="*/ 93 w 94"/>
                <a:gd name="T43" fmla="*/ 8 h 17"/>
                <a:gd name="T44" fmla="*/ 94 w 94"/>
                <a:gd name="T45" fmla="*/ 5 h 17"/>
                <a:gd name="T46" fmla="*/ 93 w 94"/>
                <a:gd name="T47" fmla="*/ 1 h 17"/>
                <a:gd name="T48" fmla="*/ 89 w 94"/>
                <a:gd name="T49" fmla="*/ 0 h 17"/>
                <a:gd name="T50" fmla="*/ 87 w 94"/>
                <a:gd name="T5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4" h="17">
                  <a:moveTo>
                    <a:pt x="87" y="0"/>
                  </a:moveTo>
                  <a:lnTo>
                    <a:pt x="89" y="0"/>
                  </a:lnTo>
                  <a:lnTo>
                    <a:pt x="82" y="0"/>
                  </a:lnTo>
                  <a:lnTo>
                    <a:pt x="73" y="0"/>
                  </a:lnTo>
                  <a:lnTo>
                    <a:pt x="62" y="0"/>
                  </a:lnTo>
                  <a:lnTo>
                    <a:pt x="49" y="1"/>
                  </a:lnTo>
                  <a:lnTo>
                    <a:pt x="37" y="3"/>
                  </a:lnTo>
                  <a:lnTo>
                    <a:pt x="24" y="5"/>
                  </a:lnTo>
                  <a:lnTo>
                    <a:pt x="12" y="6"/>
                  </a:lnTo>
                  <a:lnTo>
                    <a:pt x="0" y="8"/>
                  </a:lnTo>
                  <a:lnTo>
                    <a:pt x="2" y="17"/>
                  </a:lnTo>
                  <a:lnTo>
                    <a:pt x="12" y="15"/>
                  </a:lnTo>
                  <a:lnTo>
                    <a:pt x="24" y="14"/>
                  </a:lnTo>
                  <a:lnTo>
                    <a:pt x="37" y="12"/>
                  </a:lnTo>
                  <a:lnTo>
                    <a:pt x="49" y="13"/>
                  </a:lnTo>
                  <a:lnTo>
                    <a:pt x="62" y="12"/>
                  </a:lnTo>
                  <a:lnTo>
                    <a:pt x="73" y="12"/>
                  </a:lnTo>
                  <a:lnTo>
                    <a:pt x="82" y="9"/>
                  </a:lnTo>
                  <a:lnTo>
                    <a:pt x="89" y="9"/>
                  </a:lnTo>
                  <a:lnTo>
                    <a:pt x="92" y="9"/>
                  </a:lnTo>
                  <a:lnTo>
                    <a:pt x="89" y="9"/>
                  </a:lnTo>
                  <a:lnTo>
                    <a:pt x="93" y="8"/>
                  </a:lnTo>
                  <a:lnTo>
                    <a:pt x="94" y="5"/>
                  </a:lnTo>
                  <a:lnTo>
                    <a:pt x="93" y="1"/>
                  </a:lnTo>
                  <a:lnTo>
                    <a:pt x="89" y="0"/>
                  </a:lnTo>
                  <a:lnTo>
                    <a:pt x="8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36" name="Freeform 1668"/>
            <p:cNvSpPr>
              <a:spLocks/>
            </p:cNvSpPr>
            <p:nvPr/>
          </p:nvSpPr>
          <p:spPr bwMode="auto">
            <a:xfrm>
              <a:off x="3045" y="4137"/>
              <a:ext cx="16" cy="14"/>
            </a:xfrm>
            <a:custGeom>
              <a:avLst/>
              <a:gdLst>
                <a:gd name="T0" fmla="*/ 45 w 49"/>
                <a:gd name="T1" fmla="*/ 0 h 44"/>
                <a:gd name="T2" fmla="*/ 44 w 49"/>
                <a:gd name="T3" fmla="*/ 0 h 44"/>
                <a:gd name="T4" fmla="*/ 38 w 49"/>
                <a:gd name="T5" fmla="*/ 2 h 44"/>
                <a:gd name="T6" fmla="*/ 31 w 49"/>
                <a:gd name="T7" fmla="*/ 7 h 44"/>
                <a:gd name="T8" fmla="*/ 26 w 49"/>
                <a:gd name="T9" fmla="*/ 11 h 44"/>
                <a:gd name="T10" fmla="*/ 21 w 49"/>
                <a:gd name="T11" fmla="*/ 17 h 44"/>
                <a:gd name="T12" fmla="*/ 14 w 49"/>
                <a:gd name="T13" fmla="*/ 23 h 44"/>
                <a:gd name="T14" fmla="*/ 9 w 49"/>
                <a:gd name="T15" fmla="*/ 28 h 44"/>
                <a:gd name="T16" fmla="*/ 3 w 49"/>
                <a:gd name="T17" fmla="*/ 33 h 44"/>
                <a:gd name="T18" fmla="*/ 0 w 49"/>
                <a:gd name="T19" fmla="*/ 35 h 44"/>
                <a:gd name="T20" fmla="*/ 5 w 49"/>
                <a:gd name="T21" fmla="*/ 44 h 44"/>
                <a:gd name="T22" fmla="*/ 10 w 49"/>
                <a:gd name="T23" fmla="*/ 40 h 44"/>
                <a:gd name="T24" fmla="*/ 16 w 49"/>
                <a:gd name="T25" fmla="*/ 35 h 44"/>
                <a:gd name="T26" fmla="*/ 21 w 49"/>
                <a:gd name="T27" fmla="*/ 30 h 44"/>
                <a:gd name="T28" fmla="*/ 28 w 49"/>
                <a:gd name="T29" fmla="*/ 24 h 44"/>
                <a:gd name="T30" fmla="*/ 33 w 49"/>
                <a:gd name="T31" fmla="*/ 18 h 44"/>
                <a:gd name="T32" fmla="*/ 38 w 49"/>
                <a:gd name="T33" fmla="*/ 14 h 44"/>
                <a:gd name="T34" fmla="*/ 42 w 49"/>
                <a:gd name="T35" fmla="*/ 11 h 44"/>
                <a:gd name="T36" fmla="*/ 46 w 49"/>
                <a:gd name="T37" fmla="*/ 9 h 44"/>
                <a:gd name="T38" fmla="*/ 45 w 49"/>
                <a:gd name="T39" fmla="*/ 9 h 44"/>
                <a:gd name="T40" fmla="*/ 46 w 49"/>
                <a:gd name="T41" fmla="*/ 9 h 44"/>
                <a:gd name="T42" fmla="*/ 49 w 49"/>
                <a:gd name="T43" fmla="*/ 7 h 44"/>
                <a:gd name="T44" fmla="*/ 49 w 49"/>
                <a:gd name="T45" fmla="*/ 3 h 44"/>
                <a:gd name="T46" fmla="*/ 47 w 49"/>
                <a:gd name="T47" fmla="*/ 1 h 44"/>
                <a:gd name="T48" fmla="*/ 44 w 49"/>
                <a:gd name="T49" fmla="*/ 0 h 44"/>
                <a:gd name="T50" fmla="*/ 45 w 49"/>
                <a:gd name="T5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44">
                  <a:moveTo>
                    <a:pt x="45" y="0"/>
                  </a:moveTo>
                  <a:lnTo>
                    <a:pt x="44" y="0"/>
                  </a:lnTo>
                  <a:lnTo>
                    <a:pt x="38" y="2"/>
                  </a:lnTo>
                  <a:lnTo>
                    <a:pt x="31" y="7"/>
                  </a:lnTo>
                  <a:lnTo>
                    <a:pt x="26" y="11"/>
                  </a:lnTo>
                  <a:lnTo>
                    <a:pt x="21" y="17"/>
                  </a:lnTo>
                  <a:lnTo>
                    <a:pt x="14" y="23"/>
                  </a:lnTo>
                  <a:lnTo>
                    <a:pt x="9" y="28"/>
                  </a:lnTo>
                  <a:lnTo>
                    <a:pt x="3" y="33"/>
                  </a:lnTo>
                  <a:lnTo>
                    <a:pt x="0" y="35"/>
                  </a:lnTo>
                  <a:lnTo>
                    <a:pt x="5" y="44"/>
                  </a:lnTo>
                  <a:lnTo>
                    <a:pt x="10" y="40"/>
                  </a:lnTo>
                  <a:lnTo>
                    <a:pt x="16" y="35"/>
                  </a:lnTo>
                  <a:lnTo>
                    <a:pt x="21" y="30"/>
                  </a:lnTo>
                  <a:lnTo>
                    <a:pt x="28" y="24"/>
                  </a:lnTo>
                  <a:lnTo>
                    <a:pt x="33" y="18"/>
                  </a:lnTo>
                  <a:lnTo>
                    <a:pt x="38" y="14"/>
                  </a:lnTo>
                  <a:lnTo>
                    <a:pt x="42" y="11"/>
                  </a:lnTo>
                  <a:lnTo>
                    <a:pt x="46" y="9"/>
                  </a:lnTo>
                  <a:lnTo>
                    <a:pt x="45" y="9"/>
                  </a:lnTo>
                  <a:lnTo>
                    <a:pt x="46" y="9"/>
                  </a:lnTo>
                  <a:lnTo>
                    <a:pt x="49" y="7"/>
                  </a:lnTo>
                  <a:lnTo>
                    <a:pt x="49" y="3"/>
                  </a:lnTo>
                  <a:lnTo>
                    <a:pt x="47" y="1"/>
                  </a:lnTo>
                  <a:lnTo>
                    <a:pt x="44" y="0"/>
                  </a:lnTo>
                  <a:lnTo>
                    <a:pt x="4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37" name="Freeform 1669"/>
            <p:cNvSpPr>
              <a:spLocks/>
            </p:cNvSpPr>
            <p:nvPr/>
          </p:nvSpPr>
          <p:spPr bwMode="auto">
            <a:xfrm>
              <a:off x="3060" y="4133"/>
              <a:ext cx="31" cy="7"/>
            </a:xfrm>
            <a:custGeom>
              <a:avLst/>
              <a:gdLst>
                <a:gd name="T0" fmla="*/ 91 w 92"/>
                <a:gd name="T1" fmla="*/ 0 h 21"/>
                <a:gd name="T2" fmla="*/ 90 w 92"/>
                <a:gd name="T3" fmla="*/ 0 h 21"/>
                <a:gd name="T4" fmla="*/ 86 w 92"/>
                <a:gd name="T5" fmla="*/ 2 h 21"/>
                <a:gd name="T6" fmla="*/ 78 w 92"/>
                <a:gd name="T7" fmla="*/ 3 h 21"/>
                <a:gd name="T8" fmla="*/ 66 w 92"/>
                <a:gd name="T9" fmla="*/ 5 h 21"/>
                <a:gd name="T10" fmla="*/ 52 w 92"/>
                <a:gd name="T11" fmla="*/ 7 h 21"/>
                <a:gd name="T12" fmla="*/ 39 w 92"/>
                <a:gd name="T13" fmla="*/ 9 h 21"/>
                <a:gd name="T14" fmla="*/ 24 w 92"/>
                <a:gd name="T15" fmla="*/ 10 h 21"/>
                <a:gd name="T16" fmla="*/ 11 w 92"/>
                <a:gd name="T17" fmla="*/ 10 h 21"/>
                <a:gd name="T18" fmla="*/ 0 w 92"/>
                <a:gd name="T19" fmla="*/ 11 h 21"/>
                <a:gd name="T20" fmla="*/ 0 w 92"/>
                <a:gd name="T21" fmla="*/ 20 h 21"/>
                <a:gd name="T22" fmla="*/ 11 w 92"/>
                <a:gd name="T23" fmla="*/ 21 h 21"/>
                <a:gd name="T24" fmla="*/ 24 w 92"/>
                <a:gd name="T25" fmla="*/ 19 h 21"/>
                <a:gd name="T26" fmla="*/ 39 w 92"/>
                <a:gd name="T27" fmla="*/ 18 h 21"/>
                <a:gd name="T28" fmla="*/ 52 w 92"/>
                <a:gd name="T29" fmla="*/ 17 h 21"/>
                <a:gd name="T30" fmla="*/ 66 w 92"/>
                <a:gd name="T31" fmla="*/ 14 h 21"/>
                <a:gd name="T32" fmla="*/ 78 w 92"/>
                <a:gd name="T33" fmla="*/ 12 h 21"/>
                <a:gd name="T34" fmla="*/ 86 w 92"/>
                <a:gd name="T35" fmla="*/ 11 h 21"/>
                <a:gd name="T36" fmla="*/ 92 w 92"/>
                <a:gd name="T37" fmla="*/ 10 h 21"/>
                <a:gd name="T38" fmla="*/ 91 w 92"/>
                <a:gd name="T39" fmla="*/ 10 h 21"/>
                <a:gd name="T40" fmla="*/ 91 w 92"/>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2" h="21">
                  <a:moveTo>
                    <a:pt x="91" y="0"/>
                  </a:moveTo>
                  <a:lnTo>
                    <a:pt x="90" y="0"/>
                  </a:lnTo>
                  <a:lnTo>
                    <a:pt x="86" y="2"/>
                  </a:lnTo>
                  <a:lnTo>
                    <a:pt x="78" y="3"/>
                  </a:lnTo>
                  <a:lnTo>
                    <a:pt x="66" y="5"/>
                  </a:lnTo>
                  <a:lnTo>
                    <a:pt x="52" y="7"/>
                  </a:lnTo>
                  <a:lnTo>
                    <a:pt x="39" y="9"/>
                  </a:lnTo>
                  <a:lnTo>
                    <a:pt x="24" y="10"/>
                  </a:lnTo>
                  <a:lnTo>
                    <a:pt x="11" y="10"/>
                  </a:lnTo>
                  <a:lnTo>
                    <a:pt x="0" y="11"/>
                  </a:lnTo>
                  <a:lnTo>
                    <a:pt x="0" y="20"/>
                  </a:lnTo>
                  <a:lnTo>
                    <a:pt x="11" y="21"/>
                  </a:lnTo>
                  <a:lnTo>
                    <a:pt x="24" y="19"/>
                  </a:lnTo>
                  <a:lnTo>
                    <a:pt x="39" y="18"/>
                  </a:lnTo>
                  <a:lnTo>
                    <a:pt x="52" y="17"/>
                  </a:lnTo>
                  <a:lnTo>
                    <a:pt x="66" y="14"/>
                  </a:lnTo>
                  <a:lnTo>
                    <a:pt x="78" y="12"/>
                  </a:lnTo>
                  <a:lnTo>
                    <a:pt x="86" y="11"/>
                  </a:lnTo>
                  <a:lnTo>
                    <a:pt x="92" y="10"/>
                  </a:lnTo>
                  <a:lnTo>
                    <a:pt x="91" y="10"/>
                  </a:lnTo>
                  <a:lnTo>
                    <a:pt x="9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38" name="Freeform 1670"/>
            <p:cNvSpPr>
              <a:spLocks/>
            </p:cNvSpPr>
            <p:nvPr/>
          </p:nvSpPr>
          <p:spPr bwMode="auto">
            <a:xfrm>
              <a:off x="3090" y="4132"/>
              <a:ext cx="24" cy="5"/>
            </a:xfrm>
            <a:custGeom>
              <a:avLst/>
              <a:gdLst>
                <a:gd name="T0" fmla="*/ 70 w 70"/>
                <a:gd name="T1" fmla="*/ 5 h 14"/>
                <a:gd name="T2" fmla="*/ 70 w 70"/>
                <a:gd name="T3" fmla="*/ 5 h 14"/>
                <a:gd name="T4" fmla="*/ 63 w 70"/>
                <a:gd name="T5" fmla="*/ 4 h 14"/>
                <a:gd name="T6" fmla="*/ 55 w 70"/>
                <a:gd name="T7" fmla="*/ 2 h 14"/>
                <a:gd name="T8" fmla="*/ 45 w 70"/>
                <a:gd name="T9" fmla="*/ 1 h 14"/>
                <a:gd name="T10" fmla="*/ 35 w 70"/>
                <a:gd name="T11" fmla="*/ 0 h 14"/>
                <a:gd name="T12" fmla="*/ 23 w 70"/>
                <a:gd name="T13" fmla="*/ 0 h 14"/>
                <a:gd name="T14" fmla="*/ 13 w 70"/>
                <a:gd name="T15" fmla="*/ 1 h 14"/>
                <a:gd name="T16" fmla="*/ 5 w 70"/>
                <a:gd name="T17" fmla="*/ 2 h 14"/>
                <a:gd name="T18" fmla="*/ 0 w 70"/>
                <a:gd name="T19" fmla="*/ 2 h 14"/>
                <a:gd name="T20" fmla="*/ 0 w 70"/>
                <a:gd name="T21" fmla="*/ 12 h 14"/>
                <a:gd name="T22" fmla="*/ 5 w 70"/>
                <a:gd name="T23" fmla="*/ 12 h 14"/>
                <a:gd name="T24" fmla="*/ 13 w 70"/>
                <a:gd name="T25" fmla="*/ 11 h 14"/>
                <a:gd name="T26" fmla="*/ 23 w 70"/>
                <a:gd name="T27" fmla="*/ 12 h 14"/>
                <a:gd name="T28" fmla="*/ 35 w 70"/>
                <a:gd name="T29" fmla="*/ 12 h 14"/>
                <a:gd name="T30" fmla="*/ 45 w 70"/>
                <a:gd name="T31" fmla="*/ 13 h 14"/>
                <a:gd name="T32" fmla="*/ 55 w 70"/>
                <a:gd name="T33" fmla="*/ 12 h 14"/>
                <a:gd name="T34" fmla="*/ 63 w 70"/>
                <a:gd name="T35" fmla="*/ 13 h 14"/>
                <a:gd name="T36" fmla="*/ 68 w 70"/>
                <a:gd name="T37" fmla="*/ 14 h 14"/>
                <a:gd name="T38" fmla="*/ 68 w 70"/>
                <a:gd name="T39" fmla="*/ 14 h 14"/>
                <a:gd name="T40" fmla="*/ 70 w 70"/>
                <a:gd name="T41"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4">
                  <a:moveTo>
                    <a:pt x="70" y="5"/>
                  </a:moveTo>
                  <a:lnTo>
                    <a:pt x="70" y="5"/>
                  </a:lnTo>
                  <a:lnTo>
                    <a:pt x="63" y="4"/>
                  </a:lnTo>
                  <a:lnTo>
                    <a:pt x="55" y="2"/>
                  </a:lnTo>
                  <a:lnTo>
                    <a:pt x="45" y="1"/>
                  </a:lnTo>
                  <a:lnTo>
                    <a:pt x="35" y="0"/>
                  </a:lnTo>
                  <a:lnTo>
                    <a:pt x="23" y="0"/>
                  </a:lnTo>
                  <a:lnTo>
                    <a:pt x="13" y="1"/>
                  </a:lnTo>
                  <a:lnTo>
                    <a:pt x="5" y="2"/>
                  </a:lnTo>
                  <a:lnTo>
                    <a:pt x="0" y="2"/>
                  </a:lnTo>
                  <a:lnTo>
                    <a:pt x="0" y="12"/>
                  </a:lnTo>
                  <a:lnTo>
                    <a:pt x="5" y="12"/>
                  </a:lnTo>
                  <a:lnTo>
                    <a:pt x="13" y="11"/>
                  </a:lnTo>
                  <a:lnTo>
                    <a:pt x="23" y="12"/>
                  </a:lnTo>
                  <a:lnTo>
                    <a:pt x="35" y="12"/>
                  </a:lnTo>
                  <a:lnTo>
                    <a:pt x="45" y="13"/>
                  </a:lnTo>
                  <a:lnTo>
                    <a:pt x="55" y="12"/>
                  </a:lnTo>
                  <a:lnTo>
                    <a:pt x="63" y="13"/>
                  </a:lnTo>
                  <a:lnTo>
                    <a:pt x="68" y="14"/>
                  </a:lnTo>
                  <a:lnTo>
                    <a:pt x="68" y="14"/>
                  </a:lnTo>
                  <a:lnTo>
                    <a:pt x="7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39" name="Freeform 1671"/>
            <p:cNvSpPr>
              <a:spLocks/>
            </p:cNvSpPr>
            <p:nvPr/>
          </p:nvSpPr>
          <p:spPr bwMode="auto">
            <a:xfrm>
              <a:off x="3113" y="4134"/>
              <a:ext cx="10" cy="11"/>
            </a:xfrm>
            <a:custGeom>
              <a:avLst/>
              <a:gdLst>
                <a:gd name="T0" fmla="*/ 31 w 31"/>
                <a:gd name="T1" fmla="*/ 34 h 34"/>
                <a:gd name="T2" fmla="*/ 31 w 31"/>
                <a:gd name="T3" fmla="*/ 34 h 34"/>
                <a:gd name="T4" fmla="*/ 27 w 31"/>
                <a:gd name="T5" fmla="*/ 25 h 34"/>
                <a:gd name="T6" fmla="*/ 19 w 31"/>
                <a:gd name="T7" fmla="*/ 15 h 34"/>
                <a:gd name="T8" fmla="*/ 11 w 31"/>
                <a:gd name="T9" fmla="*/ 7 h 34"/>
                <a:gd name="T10" fmla="*/ 2 w 31"/>
                <a:gd name="T11" fmla="*/ 0 h 34"/>
                <a:gd name="T12" fmla="*/ 0 w 31"/>
                <a:gd name="T13" fmla="*/ 9 h 34"/>
                <a:gd name="T14" fmla="*/ 4 w 31"/>
                <a:gd name="T15" fmla="*/ 14 h 34"/>
                <a:gd name="T16" fmla="*/ 12 w 31"/>
                <a:gd name="T17" fmla="*/ 22 h 34"/>
                <a:gd name="T18" fmla="*/ 18 w 31"/>
                <a:gd name="T19" fmla="*/ 30 h 34"/>
                <a:gd name="T20" fmla="*/ 22 w 31"/>
                <a:gd name="T21" fmla="*/ 34 h 34"/>
                <a:gd name="T22" fmla="*/ 22 w 31"/>
                <a:gd name="T23" fmla="*/ 34 h 34"/>
                <a:gd name="T24" fmla="*/ 31 w 31"/>
                <a:gd name="T25"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34">
                  <a:moveTo>
                    <a:pt x="31" y="34"/>
                  </a:moveTo>
                  <a:lnTo>
                    <a:pt x="31" y="34"/>
                  </a:lnTo>
                  <a:lnTo>
                    <a:pt x="27" y="25"/>
                  </a:lnTo>
                  <a:lnTo>
                    <a:pt x="19" y="15"/>
                  </a:lnTo>
                  <a:lnTo>
                    <a:pt x="11" y="7"/>
                  </a:lnTo>
                  <a:lnTo>
                    <a:pt x="2" y="0"/>
                  </a:lnTo>
                  <a:lnTo>
                    <a:pt x="0" y="9"/>
                  </a:lnTo>
                  <a:lnTo>
                    <a:pt x="4" y="14"/>
                  </a:lnTo>
                  <a:lnTo>
                    <a:pt x="12" y="22"/>
                  </a:lnTo>
                  <a:lnTo>
                    <a:pt x="18" y="30"/>
                  </a:lnTo>
                  <a:lnTo>
                    <a:pt x="22" y="34"/>
                  </a:lnTo>
                  <a:lnTo>
                    <a:pt x="22" y="34"/>
                  </a:lnTo>
                  <a:lnTo>
                    <a:pt x="31"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40" name="Freeform 1672"/>
            <p:cNvSpPr>
              <a:spLocks/>
            </p:cNvSpPr>
            <p:nvPr/>
          </p:nvSpPr>
          <p:spPr bwMode="auto">
            <a:xfrm>
              <a:off x="3120" y="4145"/>
              <a:ext cx="7" cy="9"/>
            </a:xfrm>
            <a:custGeom>
              <a:avLst/>
              <a:gdLst>
                <a:gd name="T0" fmla="*/ 19 w 19"/>
                <a:gd name="T1" fmla="*/ 14 h 25"/>
                <a:gd name="T2" fmla="*/ 19 w 19"/>
                <a:gd name="T3" fmla="*/ 14 h 25"/>
                <a:gd name="T4" fmla="*/ 16 w 19"/>
                <a:gd name="T5" fmla="*/ 13 h 25"/>
                <a:gd name="T6" fmla="*/ 13 w 19"/>
                <a:gd name="T7" fmla="*/ 10 h 25"/>
                <a:gd name="T8" fmla="*/ 10 w 19"/>
                <a:gd name="T9" fmla="*/ 5 h 25"/>
                <a:gd name="T10" fmla="*/ 9 w 19"/>
                <a:gd name="T11" fmla="*/ 0 h 25"/>
                <a:gd name="T12" fmla="*/ 0 w 19"/>
                <a:gd name="T13" fmla="*/ 0 h 25"/>
                <a:gd name="T14" fmla="*/ 1 w 19"/>
                <a:gd name="T15" fmla="*/ 7 h 25"/>
                <a:gd name="T16" fmla="*/ 4 w 19"/>
                <a:gd name="T17" fmla="*/ 15 h 25"/>
                <a:gd name="T18" fmla="*/ 11 w 19"/>
                <a:gd name="T19" fmla="*/ 22 h 25"/>
                <a:gd name="T20" fmla="*/ 19 w 19"/>
                <a:gd name="T21" fmla="*/ 25 h 25"/>
                <a:gd name="T22" fmla="*/ 19 w 19"/>
                <a:gd name="T23" fmla="*/ 25 h 25"/>
                <a:gd name="T24" fmla="*/ 19 w 19"/>
                <a:gd name="T25"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25">
                  <a:moveTo>
                    <a:pt x="19" y="14"/>
                  </a:moveTo>
                  <a:lnTo>
                    <a:pt x="19" y="14"/>
                  </a:lnTo>
                  <a:lnTo>
                    <a:pt x="16" y="13"/>
                  </a:lnTo>
                  <a:lnTo>
                    <a:pt x="13" y="10"/>
                  </a:lnTo>
                  <a:lnTo>
                    <a:pt x="10" y="5"/>
                  </a:lnTo>
                  <a:lnTo>
                    <a:pt x="9" y="0"/>
                  </a:lnTo>
                  <a:lnTo>
                    <a:pt x="0" y="0"/>
                  </a:lnTo>
                  <a:lnTo>
                    <a:pt x="1" y="7"/>
                  </a:lnTo>
                  <a:lnTo>
                    <a:pt x="4" y="15"/>
                  </a:lnTo>
                  <a:lnTo>
                    <a:pt x="11" y="22"/>
                  </a:lnTo>
                  <a:lnTo>
                    <a:pt x="19" y="25"/>
                  </a:lnTo>
                  <a:lnTo>
                    <a:pt x="19" y="25"/>
                  </a:lnTo>
                  <a:lnTo>
                    <a:pt x="19"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41" name="Freeform 1673"/>
            <p:cNvSpPr>
              <a:spLocks/>
            </p:cNvSpPr>
            <p:nvPr/>
          </p:nvSpPr>
          <p:spPr bwMode="auto">
            <a:xfrm>
              <a:off x="3127" y="4150"/>
              <a:ext cx="15" cy="8"/>
            </a:xfrm>
            <a:custGeom>
              <a:avLst/>
              <a:gdLst>
                <a:gd name="T0" fmla="*/ 45 w 45"/>
                <a:gd name="T1" fmla="*/ 16 h 23"/>
                <a:gd name="T2" fmla="*/ 45 w 45"/>
                <a:gd name="T3" fmla="*/ 16 h 23"/>
                <a:gd name="T4" fmla="*/ 41 w 45"/>
                <a:gd name="T5" fmla="*/ 12 h 23"/>
                <a:gd name="T6" fmla="*/ 37 w 45"/>
                <a:gd name="T7" fmla="*/ 10 h 23"/>
                <a:gd name="T8" fmla="*/ 30 w 45"/>
                <a:gd name="T9" fmla="*/ 8 h 23"/>
                <a:gd name="T10" fmla="*/ 23 w 45"/>
                <a:gd name="T11" fmla="*/ 6 h 23"/>
                <a:gd name="T12" fmla="*/ 16 w 45"/>
                <a:gd name="T13" fmla="*/ 3 h 23"/>
                <a:gd name="T14" fmla="*/ 9 w 45"/>
                <a:gd name="T15" fmla="*/ 2 h 23"/>
                <a:gd name="T16" fmla="*/ 3 w 45"/>
                <a:gd name="T17" fmla="*/ 1 h 23"/>
                <a:gd name="T18" fmla="*/ 0 w 45"/>
                <a:gd name="T19" fmla="*/ 0 h 23"/>
                <a:gd name="T20" fmla="*/ 0 w 45"/>
                <a:gd name="T21" fmla="*/ 11 h 23"/>
                <a:gd name="T22" fmla="*/ 3 w 45"/>
                <a:gd name="T23" fmla="*/ 10 h 23"/>
                <a:gd name="T24" fmla="*/ 9 w 45"/>
                <a:gd name="T25" fmla="*/ 11 h 23"/>
                <a:gd name="T26" fmla="*/ 14 w 45"/>
                <a:gd name="T27" fmla="*/ 12 h 23"/>
                <a:gd name="T28" fmla="*/ 21 w 45"/>
                <a:gd name="T29" fmla="*/ 15 h 23"/>
                <a:gd name="T30" fmla="*/ 27 w 45"/>
                <a:gd name="T31" fmla="*/ 17 h 23"/>
                <a:gd name="T32" fmla="*/ 32 w 45"/>
                <a:gd name="T33" fmla="*/ 19 h 23"/>
                <a:gd name="T34" fmla="*/ 37 w 45"/>
                <a:gd name="T35" fmla="*/ 22 h 23"/>
                <a:gd name="T36" fmla="*/ 38 w 45"/>
                <a:gd name="T37" fmla="*/ 23 h 23"/>
                <a:gd name="T38" fmla="*/ 38 w 45"/>
                <a:gd name="T39" fmla="*/ 23 h 23"/>
                <a:gd name="T40" fmla="*/ 45 w 45"/>
                <a:gd name="T41"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 h="23">
                  <a:moveTo>
                    <a:pt x="45" y="16"/>
                  </a:moveTo>
                  <a:lnTo>
                    <a:pt x="45" y="16"/>
                  </a:lnTo>
                  <a:lnTo>
                    <a:pt x="41" y="12"/>
                  </a:lnTo>
                  <a:lnTo>
                    <a:pt x="37" y="10"/>
                  </a:lnTo>
                  <a:lnTo>
                    <a:pt x="30" y="8"/>
                  </a:lnTo>
                  <a:lnTo>
                    <a:pt x="23" y="6"/>
                  </a:lnTo>
                  <a:lnTo>
                    <a:pt x="16" y="3"/>
                  </a:lnTo>
                  <a:lnTo>
                    <a:pt x="9" y="2"/>
                  </a:lnTo>
                  <a:lnTo>
                    <a:pt x="3" y="1"/>
                  </a:lnTo>
                  <a:lnTo>
                    <a:pt x="0" y="0"/>
                  </a:lnTo>
                  <a:lnTo>
                    <a:pt x="0" y="11"/>
                  </a:lnTo>
                  <a:lnTo>
                    <a:pt x="3" y="10"/>
                  </a:lnTo>
                  <a:lnTo>
                    <a:pt x="9" y="11"/>
                  </a:lnTo>
                  <a:lnTo>
                    <a:pt x="14" y="12"/>
                  </a:lnTo>
                  <a:lnTo>
                    <a:pt x="21" y="15"/>
                  </a:lnTo>
                  <a:lnTo>
                    <a:pt x="27" y="17"/>
                  </a:lnTo>
                  <a:lnTo>
                    <a:pt x="32" y="19"/>
                  </a:lnTo>
                  <a:lnTo>
                    <a:pt x="37" y="22"/>
                  </a:lnTo>
                  <a:lnTo>
                    <a:pt x="38" y="23"/>
                  </a:lnTo>
                  <a:lnTo>
                    <a:pt x="38" y="23"/>
                  </a:lnTo>
                  <a:lnTo>
                    <a:pt x="45"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42" name="Freeform 1674"/>
            <p:cNvSpPr>
              <a:spLocks/>
            </p:cNvSpPr>
            <p:nvPr/>
          </p:nvSpPr>
          <p:spPr bwMode="auto">
            <a:xfrm>
              <a:off x="3139" y="4155"/>
              <a:ext cx="16" cy="18"/>
            </a:xfrm>
            <a:custGeom>
              <a:avLst/>
              <a:gdLst>
                <a:gd name="T0" fmla="*/ 42 w 47"/>
                <a:gd name="T1" fmla="*/ 54 h 54"/>
                <a:gd name="T2" fmla="*/ 43 w 47"/>
                <a:gd name="T3" fmla="*/ 43 h 54"/>
                <a:gd name="T4" fmla="*/ 38 w 47"/>
                <a:gd name="T5" fmla="*/ 39 h 54"/>
                <a:gd name="T6" fmla="*/ 32 w 47"/>
                <a:gd name="T7" fmla="*/ 35 h 54"/>
                <a:gd name="T8" fmla="*/ 27 w 47"/>
                <a:gd name="T9" fmla="*/ 30 h 54"/>
                <a:gd name="T10" fmla="*/ 23 w 47"/>
                <a:gd name="T11" fmla="*/ 22 h 54"/>
                <a:gd name="T12" fmla="*/ 17 w 47"/>
                <a:gd name="T13" fmla="*/ 15 h 54"/>
                <a:gd name="T14" fmla="*/ 14 w 47"/>
                <a:gd name="T15" fmla="*/ 9 h 54"/>
                <a:gd name="T16" fmla="*/ 10 w 47"/>
                <a:gd name="T17" fmla="*/ 4 h 54"/>
                <a:gd name="T18" fmla="*/ 7 w 47"/>
                <a:gd name="T19" fmla="*/ 0 h 54"/>
                <a:gd name="T20" fmla="*/ 0 w 47"/>
                <a:gd name="T21" fmla="*/ 7 h 54"/>
                <a:gd name="T22" fmla="*/ 1 w 47"/>
                <a:gd name="T23" fmla="*/ 9 h 54"/>
                <a:gd name="T24" fmla="*/ 4 w 47"/>
                <a:gd name="T25" fmla="*/ 14 h 54"/>
                <a:gd name="T26" fmla="*/ 8 w 47"/>
                <a:gd name="T27" fmla="*/ 19 h 54"/>
                <a:gd name="T28" fmla="*/ 14 w 47"/>
                <a:gd name="T29" fmla="*/ 26 h 54"/>
                <a:gd name="T30" fmla="*/ 18 w 47"/>
                <a:gd name="T31" fmla="*/ 34 h 54"/>
                <a:gd name="T32" fmla="*/ 25 w 47"/>
                <a:gd name="T33" fmla="*/ 42 h 54"/>
                <a:gd name="T34" fmla="*/ 33 w 47"/>
                <a:gd name="T35" fmla="*/ 48 h 54"/>
                <a:gd name="T36" fmla="*/ 41 w 47"/>
                <a:gd name="T37" fmla="*/ 53 h 54"/>
                <a:gd name="T38" fmla="*/ 42 w 47"/>
                <a:gd name="T39" fmla="*/ 42 h 54"/>
                <a:gd name="T40" fmla="*/ 41 w 47"/>
                <a:gd name="T41" fmla="*/ 53 h 54"/>
                <a:gd name="T42" fmla="*/ 44 w 47"/>
                <a:gd name="T43" fmla="*/ 51 h 54"/>
                <a:gd name="T44" fmla="*/ 47 w 47"/>
                <a:gd name="T45" fmla="*/ 49 h 54"/>
                <a:gd name="T46" fmla="*/ 47 w 47"/>
                <a:gd name="T47" fmla="*/ 46 h 54"/>
                <a:gd name="T48" fmla="*/ 43 w 47"/>
                <a:gd name="T49" fmla="*/ 43 h 54"/>
                <a:gd name="T50" fmla="*/ 42 w 47"/>
                <a:gd name="T51"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7" h="54">
                  <a:moveTo>
                    <a:pt x="42" y="54"/>
                  </a:moveTo>
                  <a:lnTo>
                    <a:pt x="43" y="43"/>
                  </a:lnTo>
                  <a:lnTo>
                    <a:pt x="38" y="39"/>
                  </a:lnTo>
                  <a:lnTo>
                    <a:pt x="32" y="35"/>
                  </a:lnTo>
                  <a:lnTo>
                    <a:pt x="27" y="30"/>
                  </a:lnTo>
                  <a:lnTo>
                    <a:pt x="23" y="22"/>
                  </a:lnTo>
                  <a:lnTo>
                    <a:pt x="17" y="15"/>
                  </a:lnTo>
                  <a:lnTo>
                    <a:pt x="14" y="9"/>
                  </a:lnTo>
                  <a:lnTo>
                    <a:pt x="10" y="4"/>
                  </a:lnTo>
                  <a:lnTo>
                    <a:pt x="7" y="0"/>
                  </a:lnTo>
                  <a:lnTo>
                    <a:pt x="0" y="7"/>
                  </a:lnTo>
                  <a:lnTo>
                    <a:pt x="1" y="9"/>
                  </a:lnTo>
                  <a:lnTo>
                    <a:pt x="4" y="14"/>
                  </a:lnTo>
                  <a:lnTo>
                    <a:pt x="8" y="19"/>
                  </a:lnTo>
                  <a:lnTo>
                    <a:pt x="14" y="26"/>
                  </a:lnTo>
                  <a:lnTo>
                    <a:pt x="18" y="34"/>
                  </a:lnTo>
                  <a:lnTo>
                    <a:pt x="25" y="42"/>
                  </a:lnTo>
                  <a:lnTo>
                    <a:pt x="33" y="48"/>
                  </a:lnTo>
                  <a:lnTo>
                    <a:pt x="41" y="53"/>
                  </a:lnTo>
                  <a:lnTo>
                    <a:pt x="42" y="42"/>
                  </a:lnTo>
                  <a:lnTo>
                    <a:pt x="41" y="53"/>
                  </a:lnTo>
                  <a:lnTo>
                    <a:pt x="44" y="51"/>
                  </a:lnTo>
                  <a:lnTo>
                    <a:pt x="47" y="49"/>
                  </a:lnTo>
                  <a:lnTo>
                    <a:pt x="47" y="46"/>
                  </a:lnTo>
                  <a:lnTo>
                    <a:pt x="43" y="43"/>
                  </a:lnTo>
                  <a:lnTo>
                    <a:pt x="42" y="5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43" name="Freeform 1675"/>
            <p:cNvSpPr>
              <a:spLocks/>
            </p:cNvSpPr>
            <p:nvPr/>
          </p:nvSpPr>
          <p:spPr bwMode="auto">
            <a:xfrm>
              <a:off x="3142" y="4166"/>
              <a:ext cx="11" cy="7"/>
            </a:xfrm>
            <a:custGeom>
              <a:avLst/>
              <a:gdLst>
                <a:gd name="T0" fmla="*/ 9 w 35"/>
                <a:gd name="T1" fmla="*/ 5 h 22"/>
                <a:gd name="T2" fmla="*/ 1 w 35"/>
                <a:gd name="T3" fmla="*/ 7 h 22"/>
                <a:gd name="T4" fmla="*/ 8 w 35"/>
                <a:gd name="T5" fmla="*/ 13 h 22"/>
                <a:gd name="T6" fmla="*/ 17 w 35"/>
                <a:gd name="T7" fmla="*/ 16 h 22"/>
                <a:gd name="T8" fmla="*/ 26 w 35"/>
                <a:gd name="T9" fmla="*/ 19 h 22"/>
                <a:gd name="T10" fmla="*/ 35 w 35"/>
                <a:gd name="T11" fmla="*/ 22 h 22"/>
                <a:gd name="T12" fmla="*/ 35 w 35"/>
                <a:gd name="T13" fmla="*/ 10 h 22"/>
                <a:gd name="T14" fmla="*/ 28 w 35"/>
                <a:gd name="T15" fmla="*/ 10 h 22"/>
                <a:gd name="T16" fmla="*/ 19 w 35"/>
                <a:gd name="T17" fmla="*/ 7 h 22"/>
                <a:gd name="T18" fmla="*/ 12 w 35"/>
                <a:gd name="T19" fmla="*/ 3 h 22"/>
                <a:gd name="T20" fmla="*/ 8 w 35"/>
                <a:gd name="T21" fmla="*/ 2 h 22"/>
                <a:gd name="T22" fmla="*/ 0 w 35"/>
                <a:gd name="T23" fmla="*/ 5 h 22"/>
                <a:gd name="T24" fmla="*/ 8 w 35"/>
                <a:gd name="T25" fmla="*/ 2 h 22"/>
                <a:gd name="T26" fmla="*/ 5 w 35"/>
                <a:gd name="T27" fmla="*/ 0 h 22"/>
                <a:gd name="T28" fmla="*/ 3 w 35"/>
                <a:gd name="T29" fmla="*/ 1 h 22"/>
                <a:gd name="T30" fmla="*/ 1 w 35"/>
                <a:gd name="T31" fmla="*/ 3 h 22"/>
                <a:gd name="T32" fmla="*/ 1 w 35"/>
                <a:gd name="T33" fmla="*/ 7 h 22"/>
                <a:gd name="T34" fmla="*/ 9 w 35"/>
                <a:gd name="T35" fmla="*/ 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22">
                  <a:moveTo>
                    <a:pt x="9" y="5"/>
                  </a:moveTo>
                  <a:lnTo>
                    <a:pt x="1" y="7"/>
                  </a:lnTo>
                  <a:lnTo>
                    <a:pt x="8" y="13"/>
                  </a:lnTo>
                  <a:lnTo>
                    <a:pt x="17" y="16"/>
                  </a:lnTo>
                  <a:lnTo>
                    <a:pt x="26" y="19"/>
                  </a:lnTo>
                  <a:lnTo>
                    <a:pt x="35" y="22"/>
                  </a:lnTo>
                  <a:lnTo>
                    <a:pt x="35" y="10"/>
                  </a:lnTo>
                  <a:lnTo>
                    <a:pt x="28" y="10"/>
                  </a:lnTo>
                  <a:lnTo>
                    <a:pt x="19" y="7"/>
                  </a:lnTo>
                  <a:lnTo>
                    <a:pt x="12" y="3"/>
                  </a:lnTo>
                  <a:lnTo>
                    <a:pt x="8" y="2"/>
                  </a:lnTo>
                  <a:lnTo>
                    <a:pt x="0" y="5"/>
                  </a:lnTo>
                  <a:lnTo>
                    <a:pt x="8" y="2"/>
                  </a:lnTo>
                  <a:lnTo>
                    <a:pt x="5" y="0"/>
                  </a:lnTo>
                  <a:lnTo>
                    <a:pt x="3" y="1"/>
                  </a:lnTo>
                  <a:lnTo>
                    <a:pt x="1" y="3"/>
                  </a:lnTo>
                  <a:lnTo>
                    <a:pt x="1" y="7"/>
                  </a:lnTo>
                  <a:lnTo>
                    <a:pt x="9"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44" name="Freeform 1676"/>
            <p:cNvSpPr>
              <a:spLocks/>
            </p:cNvSpPr>
            <p:nvPr/>
          </p:nvSpPr>
          <p:spPr bwMode="auto">
            <a:xfrm>
              <a:off x="3141" y="4168"/>
              <a:ext cx="4" cy="6"/>
            </a:xfrm>
            <a:custGeom>
              <a:avLst/>
              <a:gdLst>
                <a:gd name="T0" fmla="*/ 1 w 12"/>
                <a:gd name="T1" fmla="*/ 19 h 20"/>
                <a:gd name="T2" fmla="*/ 10 w 12"/>
                <a:gd name="T3" fmla="*/ 16 h 20"/>
                <a:gd name="T4" fmla="*/ 12 w 12"/>
                <a:gd name="T5" fmla="*/ 0 h 20"/>
                <a:gd name="T6" fmla="*/ 3 w 12"/>
                <a:gd name="T7" fmla="*/ 0 h 20"/>
                <a:gd name="T8" fmla="*/ 0 w 12"/>
                <a:gd name="T9" fmla="*/ 16 h 20"/>
                <a:gd name="T10" fmla="*/ 8 w 12"/>
                <a:gd name="T11" fmla="*/ 12 h 20"/>
                <a:gd name="T12" fmla="*/ 0 w 12"/>
                <a:gd name="T13" fmla="*/ 16 h 20"/>
                <a:gd name="T14" fmla="*/ 1 w 12"/>
                <a:gd name="T15" fmla="*/ 19 h 20"/>
                <a:gd name="T16" fmla="*/ 5 w 12"/>
                <a:gd name="T17" fmla="*/ 20 h 20"/>
                <a:gd name="T18" fmla="*/ 8 w 12"/>
                <a:gd name="T19" fmla="*/ 19 h 20"/>
                <a:gd name="T20" fmla="*/ 10 w 12"/>
                <a:gd name="T21" fmla="*/ 16 h 20"/>
                <a:gd name="T22" fmla="*/ 1 w 12"/>
                <a:gd name="T23"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20">
                  <a:moveTo>
                    <a:pt x="1" y="19"/>
                  </a:moveTo>
                  <a:lnTo>
                    <a:pt x="10" y="16"/>
                  </a:lnTo>
                  <a:lnTo>
                    <a:pt x="12" y="0"/>
                  </a:lnTo>
                  <a:lnTo>
                    <a:pt x="3" y="0"/>
                  </a:lnTo>
                  <a:lnTo>
                    <a:pt x="0" y="16"/>
                  </a:lnTo>
                  <a:lnTo>
                    <a:pt x="8" y="12"/>
                  </a:lnTo>
                  <a:lnTo>
                    <a:pt x="0" y="16"/>
                  </a:lnTo>
                  <a:lnTo>
                    <a:pt x="1" y="19"/>
                  </a:lnTo>
                  <a:lnTo>
                    <a:pt x="5" y="20"/>
                  </a:lnTo>
                  <a:lnTo>
                    <a:pt x="8" y="19"/>
                  </a:lnTo>
                  <a:lnTo>
                    <a:pt x="10" y="16"/>
                  </a:lnTo>
                  <a:lnTo>
                    <a:pt x="1" y="1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45" name="Freeform 1677"/>
            <p:cNvSpPr>
              <a:spLocks/>
            </p:cNvSpPr>
            <p:nvPr/>
          </p:nvSpPr>
          <p:spPr bwMode="auto">
            <a:xfrm>
              <a:off x="3134" y="4164"/>
              <a:ext cx="9" cy="10"/>
            </a:xfrm>
            <a:custGeom>
              <a:avLst/>
              <a:gdLst>
                <a:gd name="T0" fmla="*/ 8 w 29"/>
                <a:gd name="T1" fmla="*/ 8 h 30"/>
                <a:gd name="T2" fmla="*/ 1 w 29"/>
                <a:gd name="T3" fmla="*/ 8 h 30"/>
                <a:gd name="T4" fmla="*/ 22 w 29"/>
                <a:gd name="T5" fmla="*/ 30 h 30"/>
                <a:gd name="T6" fmla="*/ 29 w 29"/>
                <a:gd name="T7" fmla="*/ 23 h 30"/>
                <a:gd name="T8" fmla="*/ 8 w 29"/>
                <a:gd name="T9" fmla="*/ 1 h 30"/>
                <a:gd name="T10" fmla="*/ 1 w 29"/>
                <a:gd name="T11" fmla="*/ 1 h 30"/>
                <a:gd name="T12" fmla="*/ 8 w 29"/>
                <a:gd name="T13" fmla="*/ 1 h 30"/>
                <a:gd name="T14" fmla="*/ 4 w 29"/>
                <a:gd name="T15" fmla="*/ 0 h 30"/>
                <a:gd name="T16" fmla="*/ 1 w 29"/>
                <a:gd name="T17" fmla="*/ 1 h 30"/>
                <a:gd name="T18" fmla="*/ 0 w 29"/>
                <a:gd name="T19" fmla="*/ 5 h 30"/>
                <a:gd name="T20" fmla="*/ 1 w 29"/>
                <a:gd name="T21" fmla="*/ 8 h 30"/>
                <a:gd name="T22" fmla="*/ 8 w 29"/>
                <a:gd name="T23"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30">
                  <a:moveTo>
                    <a:pt x="8" y="8"/>
                  </a:moveTo>
                  <a:lnTo>
                    <a:pt x="1" y="8"/>
                  </a:lnTo>
                  <a:lnTo>
                    <a:pt x="22" y="30"/>
                  </a:lnTo>
                  <a:lnTo>
                    <a:pt x="29" y="23"/>
                  </a:lnTo>
                  <a:lnTo>
                    <a:pt x="8" y="1"/>
                  </a:lnTo>
                  <a:lnTo>
                    <a:pt x="1" y="1"/>
                  </a:lnTo>
                  <a:lnTo>
                    <a:pt x="8" y="1"/>
                  </a:lnTo>
                  <a:lnTo>
                    <a:pt x="4" y="0"/>
                  </a:lnTo>
                  <a:lnTo>
                    <a:pt x="1" y="1"/>
                  </a:lnTo>
                  <a:lnTo>
                    <a:pt x="0" y="5"/>
                  </a:lnTo>
                  <a:lnTo>
                    <a:pt x="1" y="8"/>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46" name="Freeform 1678"/>
            <p:cNvSpPr>
              <a:spLocks/>
            </p:cNvSpPr>
            <p:nvPr/>
          </p:nvSpPr>
          <p:spPr bwMode="auto">
            <a:xfrm>
              <a:off x="3127" y="4164"/>
              <a:ext cx="9" cy="10"/>
            </a:xfrm>
            <a:custGeom>
              <a:avLst/>
              <a:gdLst>
                <a:gd name="T0" fmla="*/ 0 w 28"/>
                <a:gd name="T1" fmla="*/ 26 h 28"/>
                <a:gd name="T2" fmla="*/ 7 w 28"/>
                <a:gd name="T3" fmla="*/ 28 h 28"/>
                <a:gd name="T4" fmla="*/ 14 w 28"/>
                <a:gd name="T5" fmla="*/ 22 h 28"/>
                <a:gd name="T6" fmla="*/ 21 w 28"/>
                <a:gd name="T7" fmla="*/ 15 h 28"/>
                <a:gd name="T8" fmla="*/ 25 w 28"/>
                <a:gd name="T9" fmla="*/ 10 h 28"/>
                <a:gd name="T10" fmla="*/ 28 w 28"/>
                <a:gd name="T11" fmla="*/ 7 h 28"/>
                <a:gd name="T12" fmla="*/ 21 w 28"/>
                <a:gd name="T13" fmla="*/ 0 h 28"/>
                <a:gd name="T14" fmla="*/ 18 w 28"/>
                <a:gd name="T15" fmla="*/ 3 h 28"/>
                <a:gd name="T16" fmla="*/ 14 w 28"/>
                <a:gd name="T17" fmla="*/ 8 h 28"/>
                <a:gd name="T18" fmla="*/ 7 w 28"/>
                <a:gd name="T19" fmla="*/ 15 h 28"/>
                <a:gd name="T20" fmla="*/ 2 w 28"/>
                <a:gd name="T21" fmla="*/ 19 h 28"/>
                <a:gd name="T22" fmla="*/ 9 w 28"/>
                <a:gd name="T23" fmla="*/ 21 h 28"/>
                <a:gd name="T24" fmla="*/ 2 w 28"/>
                <a:gd name="T25" fmla="*/ 19 h 28"/>
                <a:gd name="T26" fmla="*/ 0 w 28"/>
                <a:gd name="T27" fmla="*/ 21 h 28"/>
                <a:gd name="T28" fmla="*/ 0 w 28"/>
                <a:gd name="T29" fmla="*/ 24 h 28"/>
                <a:gd name="T30" fmla="*/ 4 w 28"/>
                <a:gd name="T31" fmla="*/ 28 h 28"/>
                <a:gd name="T32" fmla="*/ 7 w 28"/>
                <a:gd name="T33" fmla="*/ 28 h 28"/>
                <a:gd name="T34" fmla="*/ 0 w 28"/>
                <a:gd name="T35"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 h="28">
                  <a:moveTo>
                    <a:pt x="0" y="26"/>
                  </a:moveTo>
                  <a:lnTo>
                    <a:pt x="7" y="28"/>
                  </a:lnTo>
                  <a:lnTo>
                    <a:pt x="14" y="22"/>
                  </a:lnTo>
                  <a:lnTo>
                    <a:pt x="21" y="15"/>
                  </a:lnTo>
                  <a:lnTo>
                    <a:pt x="25" y="10"/>
                  </a:lnTo>
                  <a:lnTo>
                    <a:pt x="28" y="7"/>
                  </a:lnTo>
                  <a:lnTo>
                    <a:pt x="21" y="0"/>
                  </a:lnTo>
                  <a:lnTo>
                    <a:pt x="18" y="3"/>
                  </a:lnTo>
                  <a:lnTo>
                    <a:pt x="14" y="8"/>
                  </a:lnTo>
                  <a:lnTo>
                    <a:pt x="7" y="15"/>
                  </a:lnTo>
                  <a:lnTo>
                    <a:pt x="2" y="19"/>
                  </a:lnTo>
                  <a:lnTo>
                    <a:pt x="9" y="21"/>
                  </a:lnTo>
                  <a:lnTo>
                    <a:pt x="2" y="19"/>
                  </a:lnTo>
                  <a:lnTo>
                    <a:pt x="0" y="21"/>
                  </a:lnTo>
                  <a:lnTo>
                    <a:pt x="0" y="24"/>
                  </a:lnTo>
                  <a:lnTo>
                    <a:pt x="4" y="28"/>
                  </a:lnTo>
                  <a:lnTo>
                    <a:pt x="7" y="28"/>
                  </a:lnTo>
                  <a:lnTo>
                    <a:pt x="0" y="2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47" name="Freeform 1679"/>
            <p:cNvSpPr>
              <a:spLocks/>
            </p:cNvSpPr>
            <p:nvPr/>
          </p:nvSpPr>
          <p:spPr bwMode="auto">
            <a:xfrm>
              <a:off x="3124" y="4166"/>
              <a:ext cx="6" cy="7"/>
            </a:xfrm>
            <a:custGeom>
              <a:avLst/>
              <a:gdLst>
                <a:gd name="T0" fmla="*/ 8 w 19"/>
                <a:gd name="T1" fmla="*/ 8 h 22"/>
                <a:gd name="T2" fmla="*/ 1 w 19"/>
                <a:gd name="T3" fmla="*/ 8 h 22"/>
                <a:gd name="T4" fmla="*/ 2 w 19"/>
                <a:gd name="T5" fmla="*/ 9 h 22"/>
                <a:gd name="T6" fmla="*/ 3 w 19"/>
                <a:gd name="T7" fmla="*/ 10 h 22"/>
                <a:gd name="T8" fmla="*/ 7 w 19"/>
                <a:gd name="T9" fmla="*/ 16 h 22"/>
                <a:gd name="T10" fmla="*/ 10 w 19"/>
                <a:gd name="T11" fmla="*/ 22 h 22"/>
                <a:gd name="T12" fmla="*/ 19 w 19"/>
                <a:gd name="T13" fmla="*/ 17 h 22"/>
                <a:gd name="T14" fmla="*/ 16 w 19"/>
                <a:gd name="T15" fmla="*/ 11 h 22"/>
                <a:gd name="T16" fmla="*/ 12 w 19"/>
                <a:gd name="T17" fmla="*/ 6 h 22"/>
                <a:gd name="T18" fmla="*/ 9 w 19"/>
                <a:gd name="T19" fmla="*/ 2 h 22"/>
                <a:gd name="T20" fmla="*/ 8 w 19"/>
                <a:gd name="T21" fmla="*/ 1 h 22"/>
                <a:gd name="T22" fmla="*/ 1 w 19"/>
                <a:gd name="T23" fmla="*/ 1 h 22"/>
                <a:gd name="T24" fmla="*/ 8 w 19"/>
                <a:gd name="T25" fmla="*/ 1 h 22"/>
                <a:gd name="T26" fmla="*/ 4 w 19"/>
                <a:gd name="T27" fmla="*/ 0 h 22"/>
                <a:gd name="T28" fmla="*/ 1 w 19"/>
                <a:gd name="T29" fmla="*/ 1 h 22"/>
                <a:gd name="T30" fmla="*/ 0 w 19"/>
                <a:gd name="T31" fmla="*/ 4 h 22"/>
                <a:gd name="T32" fmla="*/ 1 w 19"/>
                <a:gd name="T33" fmla="*/ 8 h 22"/>
                <a:gd name="T34" fmla="*/ 8 w 19"/>
                <a:gd name="T35"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2">
                  <a:moveTo>
                    <a:pt x="8" y="8"/>
                  </a:moveTo>
                  <a:lnTo>
                    <a:pt x="1" y="8"/>
                  </a:lnTo>
                  <a:lnTo>
                    <a:pt x="2" y="9"/>
                  </a:lnTo>
                  <a:lnTo>
                    <a:pt x="3" y="10"/>
                  </a:lnTo>
                  <a:lnTo>
                    <a:pt x="7" y="16"/>
                  </a:lnTo>
                  <a:lnTo>
                    <a:pt x="10" y="22"/>
                  </a:lnTo>
                  <a:lnTo>
                    <a:pt x="19" y="17"/>
                  </a:lnTo>
                  <a:lnTo>
                    <a:pt x="16" y="11"/>
                  </a:lnTo>
                  <a:lnTo>
                    <a:pt x="12" y="6"/>
                  </a:lnTo>
                  <a:lnTo>
                    <a:pt x="9" y="2"/>
                  </a:lnTo>
                  <a:lnTo>
                    <a:pt x="8" y="1"/>
                  </a:lnTo>
                  <a:lnTo>
                    <a:pt x="1" y="1"/>
                  </a:lnTo>
                  <a:lnTo>
                    <a:pt x="8" y="1"/>
                  </a:lnTo>
                  <a:lnTo>
                    <a:pt x="4" y="0"/>
                  </a:lnTo>
                  <a:lnTo>
                    <a:pt x="1" y="1"/>
                  </a:lnTo>
                  <a:lnTo>
                    <a:pt x="0" y="4"/>
                  </a:lnTo>
                  <a:lnTo>
                    <a:pt x="1" y="8"/>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48" name="Freeform 1680"/>
            <p:cNvSpPr>
              <a:spLocks/>
            </p:cNvSpPr>
            <p:nvPr/>
          </p:nvSpPr>
          <p:spPr bwMode="auto">
            <a:xfrm>
              <a:off x="3120" y="4166"/>
              <a:ext cx="6" cy="7"/>
            </a:xfrm>
            <a:custGeom>
              <a:avLst/>
              <a:gdLst>
                <a:gd name="T0" fmla="*/ 0 w 20"/>
                <a:gd name="T1" fmla="*/ 16 h 21"/>
                <a:gd name="T2" fmla="*/ 10 w 20"/>
                <a:gd name="T3" fmla="*/ 19 h 21"/>
                <a:gd name="T4" fmla="*/ 20 w 20"/>
                <a:gd name="T5" fmla="*/ 7 h 21"/>
                <a:gd name="T6" fmla="*/ 13 w 20"/>
                <a:gd name="T7" fmla="*/ 0 h 21"/>
                <a:gd name="T8" fmla="*/ 3 w 20"/>
                <a:gd name="T9" fmla="*/ 13 h 21"/>
                <a:gd name="T10" fmla="*/ 12 w 20"/>
                <a:gd name="T11" fmla="*/ 16 h 21"/>
                <a:gd name="T12" fmla="*/ 3 w 20"/>
                <a:gd name="T13" fmla="*/ 13 h 21"/>
                <a:gd name="T14" fmla="*/ 2 w 20"/>
                <a:gd name="T15" fmla="*/ 16 h 21"/>
                <a:gd name="T16" fmla="*/ 3 w 20"/>
                <a:gd name="T17" fmla="*/ 19 h 21"/>
                <a:gd name="T18" fmla="*/ 6 w 20"/>
                <a:gd name="T19" fmla="*/ 21 h 21"/>
                <a:gd name="T20" fmla="*/ 10 w 20"/>
                <a:gd name="T21" fmla="*/ 19 h 21"/>
                <a:gd name="T22" fmla="*/ 0 w 20"/>
                <a:gd name="T23"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21">
                  <a:moveTo>
                    <a:pt x="0" y="16"/>
                  </a:moveTo>
                  <a:lnTo>
                    <a:pt x="10" y="19"/>
                  </a:lnTo>
                  <a:lnTo>
                    <a:pt x="20" y="7"/>
                  </a:lnTo>
                  <a:lnTo>
                    <a:pt x="13" y="0"/>
                  </a:lnTo>
                  <a:lnTo>
                    <a:pt x="3" y="13"/>
                  </a:lnTo>
                  <a:lnTo>
                    <a:pt x="12" y="16"/>
                  </a:lnTo>
                  <a:lnTo>
                    <a:pt x="3" y="13"/>
                  </a:lnTo>
                  <a:lnTo>
                    <a:pt x="2" y="16"/>
                  </a:lnTo>
                  <a:lnTo>
                    <a:pt x="3" y="19"/>
                  </a:lnTo>
                  <a:lnTo>
                    <a:pt x="6" y="21"/>
                  </a:lnTo>
                  <a:lnTo>
                    <a:pt x="10" y="19"/>
                  </a:lnTo>
                  <a:lnTo>
                    <a:pt x="0"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49" name="Freeform 1681"/>
            <p:cNvSpPr>
              <a:spLocks/>
            </p:cNvSpPr>
            <p:nvPr/>
          </p:nvSpPr>
          <p:spPr bwMode="auto">
            <a:xfrm>
              <a:off x="3115" y="4159"/>
              <a:ext cx="9" cy="12"/>
            </a:xfrm>
            <a:custGeom>
              <a:avLst/>
              <a:gdLst>
                <a:gd name="T0" fmla="*/ 9 w 25"/>
                <a:gd name="T1" fmla="*/ 5 h 36"/>
                <a:gd name="T2" fmla="*/ 2 w 25"/>
                <a:gd name="T3" fmla="*/ 10 h 36"/>
                <a:gd name="T4" fmla="*/ 9 w 25"/>
                <a:gd name="T5" fmla="*/ 15 h 36"/>
                <a:gd name="T6" fmla="*/ 12 w 25"/>
                <a:gd name="T7" fmla="*/ 25 h 36"/>
                <a:gd name="T8" fmla="*/ 15 w 25"/>
                <a:gd name="T9" fmla="*/ 33 h 36"/>
                <a:gd name="T10" fmla="*/ 13 w 25"/>
                <a:gd name="T11" fmla="*/ 36 h 36"/>
                <a:gd name="T12" fmla="*/ 25 w 25"/>
                <a:gd name="T13" fmla="*/ 36 h 36"/>
                <a:gd name="T14" fmla="*/ 24 w 25"/>
                <a:gd name="T15" fmla="*/ 33 h 36"/>
                <a:gd name="T16" fmla="*/ 21 w 25"/>
                <a:gd name="T17" fmla="*/ 22 h 36"/>
                <a:gd name="T18" fmla="*/ 18 w 25"/>
                <a:gd name="T19" fmla="*/ 11 h 36"/>
                <a:gd name="T20" fmla="*/ 7 w 25"/>
                <a:gd name="T21" fmla="*/ 0 h 36"/>
                <a:gd name="T22" fmla="*/ 0 w 25"/>
                <a:gd name="T23" fmla="*/ 5 h 36"/>
                <a:gd name="T24" fmla="*/ 7 w 25"/>
                <a:gd name="T25" fmla="*/ 0 h 36"/>
                <a:gd name="T26" fmla="*/ 3 w 25"/>
                <a:gd name="T27" fmla="*/ 0 h 36"/>
                <a:gd name="T28" fmla="*/ 0 w 25"/>
                <a:gd name="T29" fmla="*/ 3 h 36"/>
                <a:gd name="T30" fmla="*/ 0 w 25"/>
                <a:gd name="T31" fmla="*/ 7 h 36"/>
                <a:gd name="T32" fmla="*/ 2 w 25"/>
                <a:gd name="T33" fmla="*/ 10 h 36"/>
                <a:gd name="T34" fmla="*/ 9 w 25"/>
                <a:gd name="T35" fmla="*/ 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36">
                  <a:moveTo>
                    <a:pt x="9" y="5"/>
                  </a:moveTo>
                  <a:lnTo>
                    <a:pt x="2" y="10"/>
                  </a:lnTo>
                  <a:lnTo>
                    <a:pt x="9" y="15"/>
                  </a:lnTo>
                  <a:lnTo>
                    <a:pt x="12" y="25"/>
                  </a:lnTo>
                  <a:lnTo>
                    <a:pt x="15" y="33"/>
                  </a:lnTo>
                  <a:lnTo>
                    <a:pt x="13" y="36"/>
                  </a:lnTo>
                  <a:lnTo>
                    <a:pt x="25" y="36"/>
                  </a:lnTo>
                  <a:lnTo>
                    <a:pt x="24" y="33"/>
                  </a:lnTo>
                  <a:lnTo>
                    <a:pt x="21" y="22"/>
                  </a:lnTo>
                  <a:lnTo>
                    <a:pt x="18" y="11"/>
                  </a:lnTo>
                  <a:lnTo>
                    <a:pt x="7" y="0"/>
                  </a:lnTo>
                  <a:lnTo>
                    <a:pt x="0" y="5"/>
                  </a:lnTo>
                  <a:lnTo>
                    <a:pt x="7" y="0"/>
                  </a:lnTo>
                  <a:lnTo>
                    <a:pt x="3" y="0"/>
                  </a:lnTo>
                  <a:lnTo>
                    <a:pt x="0" y="3"/>
                  </a:lnTo>
                  <a:lnTo>
                    <a:pt x="0" y="7"/>
                  </a:lnTo>
                  <a:lnTo>
                    <a:pt x="2" y="10"/>
                  </a:lnTo>
                  <a:lnTo>
                    <a:pt x="9"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50" name="Freeform 1682"/>
            <p:cNvSpPr>
              <a:spLocks/>
            </p:cNvSpPr>
            <p:nvPr/>
          </p:nvSpPr>
          <p:spPr bwMode="auto">
            <a:xfrm>
              <a:off x="3107" y="4161"/>
              <a:ext cx="11" cy="16"/>
            </a:xfrm>
            <a:custGeom>
              <a:avLst/>
              <a:gdLst>
                <a:gd name="T0" fmla="*/ 4 w 33"/>
                <a:gd name="T1" fmla="*/ 48 h 48"/>
                <a:gd name="T2" fmla="*/ 6 w 33"/>
                <a:gd name="T3" fmla="*/ 48 h 48"/>
                <a:gd name="T4" fmla="*/ 17 w 33"/>
                <a:gd name="T5" fmla="*/ 39 h 48"/>
                <a:gd name="T6" fmla="*/ 26 w 33"/>
                <a:gd name="T7" fmla="*/ 26 h 48"/>
                <a:gd name="T8" fmla="*/ 31 w 33"/>
                <a:gd name="T9" fmla="*/ 14 h 48"/>
                <a:gd name="T10" fmla="*/ 33 w 33"/>
                <a:gd name="T11" fmla="*/ 0 h 48"/>
                <a:gd name="T12" fmla="*/ 24 w 33"/>
                <a:gd name="T13" fmla="*/ 0 h 48"/>
                <a:gd name="T14" fmla="*/ 21 w 33"/>
                <a:gd name="T15" fmla="*/ 12 h 48"/>
                <a:gd name="T16" fmla="*/ 17 w 33"/>
                <a:gd name="T17" fmla="*/ 22 h 48"/>
                <a:gd name="T18" fmla="*/ 10 w 33"/>
                <a:gd name="T19" fmla="*/ 32 h 48"/>
                <a:gd name="T20" fmla="*/ 2 w 33"/>
                <a:gd name="T21" fmla="*/ 39 h 48"/>
                <a:gd name="T22" fmla="*/ 4 w 33"/>
                <a:gd name="T23" fmla="*/ 39 h 48"/>
                <a:gd name="T24" fmla="*/ 2 w 33"/>
                <a:gd name="T25" fmla="*/ 39 h 48"/>
                <a:gd name="T26" fmla="*/ 0 w 33"/>
                <a:gd name="T27" fmla="*/ 41 h 48"/>
                <a:gd name="T28" fmla="*/ 0 w 33"/>
                <a:gd name="T29" fmla="*/ 45 h 48"/>
                <a:gd name="T30" fmla="*/ 3 w 33"/>
                <a:gd name="T31" fmla="*/ 48 h 48"/>
                <a:gd name="T32" fmla="*/ 6 w 33"/>
                <a:gd name="T33" fmla="*/ 48 h 48"/>
                <a:gd name="T34" fmla="*/ 4 w 33"/>
                <a:gd name="T35"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48">
                  <a:moveTo>
                    <a:pt x="4" y="48"/>
                  </a:moveTo>
                  <a:lnTo>
                    <a:pt x="6" y="48"/>
                  </a:lnTo>
                  <a:lnTo>
                    <a:pt x="17" y="39"/>
                  </a:lnTo>
                  <a:lnTo>
                    <a:pt x="26" y="26"/>
                  </a:lnTo>
                  <a:lnTo>
                    <a:pt x="31" y="14"/>
                  </a:lnTo>
                  <a:lnTo>
                    <a:pt x="33" y="0"/>
                  </a:lnTo>
                  <a:lnTo>
                    <a:pt x="24" y="0"/>
                  </a:lnTo>
                  <a:lnTo>
                    <a:pt x="21" y="12"/>
                  </a:lnTo>
                  <a:lnTo>
                    <a:pt x="17" y="22"/>
                  </a:lnTo>
                  <a:lnTo>
                    <a:pt x="10" y="32"/>
                  </a:lnTo>
                  <a:lnTo>
                    <a:pt x="2" y="39"/>
                  </a:lnTo>
                  <a:lnTo>
                    <a:pt x="4" y="39"/>
                  </a:lnTo>
                  <a:lnTo>
                    <a:pt x="2" y="39"/>
                  </a:lnTo>
                  <a:lnTo>
                    <a:pt x="0" y="41"/>
                  </a:lnTo>
                  <a:lnTo>
                    <a:pt x="0" y="45"/>
                  </a:lnTo>
                  <a:lnTo>
                    <a:pt x="3" y="48"/>
                  </a:lnTo>
                  <a:lnTo>
                    <a:pt x="6" y="48"/>
                  </a:lnTo>
                  <a:lnTo>
                    <a:pt x="4" y="4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51" name="Freeform 1683"/>
            <p:cNvSpPr>
              <a:spLocks/>
            </p:cNvSpPr>
            <p:nvPr/>
          </p:nvSpPr>
          <p:spPr bwMode="auto">
            <a:xfrm>
              <a:off x="3102" y="4157"/>
              <a:ext cx="7" cy="20"/>
            </a:xfrm>
            <a:custGeom>
              <a:avLst/>
              <a:gdLst>
                <a:gd name="T0" fmla="*/ 0 w 19"/>
                <a:gd name="T1" fmla="*/ 0 h 59"/>
                <a:gd name="T2" fmla="*/ 0 w 19"/>
                <a:gd name="T3" fmla="*/ 0 h 59"/>
                <a:gd name="T4" fmla="*/ 1 w 19"/>
                <a:gd name="T5" fmla="*/ 13 h 59"/>
                <a:gd name="T6" fmla="*/ 3 w 19"/>
                <a:gd name="T7" fmla="*/ 31 h 59"/>
                <a:gd name="T8" fmla="*/ 7 w 19"/>
                <a:gd name="T9" fmla="*/ 49 h 59"/>
                <a:gd name="T10" fmla="*/ 19 w 19"/>
                <a:gd name="T11" fmla="*/ 59 h 59"/>
                <a:gd name="T12" fmla="*/ 19 w 19"/>
                <a:gd name="T13" fmla="*/ 50 h 59"/>
                <a:gd name="T14" fmla="*/ 16 w 19"/>
                <a:gd name="T15" fmla="*/ 44 h 59"/>
                <a:gd name="T16" fmla="*/ 12 w 19"/>
                <a:gd name="T17" fmla="*/ 31 h 59"/>
                <a:gd name="T18" fmla="*/ 10 w 19"/>
                <a:gd name="T19" fmla="*/ 13 h 59"/>
                <a:gd name="T20" fmla="*/ 11 w 19"/>
                <a:gd name="T21" fmla="*/ 0 h 59"/>
                <a:gd name="T22" fmla="*/ 11 w 19"/>
                <a:gd name="T23" fmla="*/ 0 h 59"/>
                <a:gd name="T24" fmla="*/ 0 w 19"/>
                <a:gd name="T25"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59">
                  <a:moveTo>
                    <a:pt x="0" y="0"/>
                  </a:moveTo>
                  <a:lnTo>
                    <a:pt x="0" y="0"/>
                  </a:lnTo>
                  <a:lnTo>
                    <a:pt x="1" y="13"/>
                  </a:lnTo>
                  <a:lnTo>
                    <a:pt x="3" y="31"/>
                  </a:lnTo>
                  <a:lnTo>
                    <a:pt x="7" y="49"/>
                  </a:lnTo>
                  <a:lnTo>
                    <a:pt x="19" y="59"/>
                  </a:lnTo>
                  <a:lnTo>
                    <a:pt x="19" y="50"/>
                  </a:lnTo>
                  <a:lnTo>
                    <a:pt x="16" y="44"/>
                  </a:lnTo>
                  <a:lnTo>
                    <a:pt x="12" y="31"/>
                  </a:lnTo>
                  <a:lnTo>
                    <a:pt x="10" y="13"/>
                  </a:lnTo>
                  <a:lnTo>
                    <a:pt x="11" y="0"/>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52" name="Freeform 1684"/>
            <p:cNvSpPr>
              <a:spLocks/>
            </p:cNvSpPr>
            <p:nvPr/>
          </p:nvSpPr>
          <p:spPr bwMode="auto">
            <a:xfrm>
              <a:off x="3096" y="4145"/>
              <a:ext cx="10" cy="12"/>
            </a:xfrm>
            <a:custGeom>
              <a:avLst/>
              <a:gdLst>
                <a:gd name="T0" fmla="*/ 12 w 31"/>
                <a:gd name="T1" fmla="*/ 4 h 38"/>
                <a:gd name="T2" fmla="*/ 5 w 31"/>
                <a:gd name="T3" fmla="*/ 9 h 38"/>
                <a:gd name="T4" fmla="*/ 7 w 31"/>
                <a:gd name="T5" fmla="*/ 12 h 38"/>
                <a:gd name="T6" fmla="*/ 13 w 31"/>
                <a:gd name="T7" fmla="*/ 19 h 38"/>
                <a:gd name="T8" fmla="*/ 19 w 31"/>
                <a:gd name="T9" fmla="*/ 30 h 38"/>
                <a:gd name="T10" fmla="*/ 20 w 31"/>
                <a:gd name="T11" fmla="*/ 38 h 38"/>
                <a:gd name="T12" fmla="*/ 31 w 31"/>
                <a:gd name="T13" fmla="*/ 38 h 38"/>
                <a:gd name="T14" fmla="*/ 28 w 31"/>
                <a:gd name="T15" fmla="*/ 27 h 38"/>
                <a:gd name="T16" fmla="*/ 22 w 31"/>
                <a:gd name="T17" fmla="*/ 15 h 38"/>
                <a:gd name="T18" fmla="*/ 14 w 31"/>
                <a:gd name="T19" fmla="*/ 6 h 38"/>
                <a:gd name="T20" fmla="*/ 7 w 31"/>
                <a:gd name="T21" fmla="*/ 0 h 38"/>
                <a:gd name="T22" fmla="*/ 0 w 31"/>
                <a:gd name="T23" fmla="*/ 4 h 38"/>
                <a:gd name="T24" fmla="*/ 7 w 31"/>
                <a:gd name="T25" fmla="*/ 0 h 38"/>
                <a:gd name="T26" fmla="*/ 4 w 31"/>
                <a:gd name="T27" fmla="*/ 1 h 38"/>
                <a:gd name="T28" fmla="*/ 1 w 31"/>
                <a:gd name="T29" fmla="*/ 3 h 38"/>
                <a:gd name="T30" fmla="*/ 3 w 31"/>
                <a:gd name="T31" fmla="*/ 7 h 38"/>
                <a:gd name="T32" fmla="*/ 5 w 31"/>
                <a:gd name="T33" fmla="*/ 9 h 38"/>
                <a:gd name="T34" fmla="*/ 12 w 31"/>
                <a:gd name="T35" fmla="*/ 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38">
                  <a:moveTo>
                    <a:pt x="12" y="4"/>
                  </a:moveTo>
                  <a:lnTo>
                    <a:pt x="5" y="9"/>
                  </a:lnTo>
                  <a:lnTo>
                    <a:pt x="7" y="12"/>
                  </a:lnTo>
                  <a:lnTo>
                    <a:pt x="13" y="19"/>
                  </a:lnTo>
                  <a:lnTo>
                    <a:pt x="19" y="30"/>
                  </a:lnTo>
                  <a:lnTo>
                    <a:pt x="20" y="38"/>
                  </a:lnTo>
                  <a:lnTo>
                    <a:pt x="31" y="38"/>
                  </a:lnTo>
                  <a:lnTo>
                    <a:pt x="28" y="27"/>
                  </a:lnTo>
                  <a:lnTo>
                    <a:pt x="22" y="15"/>
                  </a:lnTo>
                  <a:lnTo>
                    <a:pt x="14" y="6"/>
                  </a:lnTo>
                  <a:lnTo>
                    <a:pt x="7" y="0"/>
                  </a:lnTo>
                  <a:lnTo>
                    <a:pt x="0" y="4"/>
                  </a:lnTo>
                  <a:lnTo>
                    <a:pt x="7" y="0"/>
                  </a:lnTo>
                  <a:lnTo>
                    <a:pt x="4" y="1"/>
                  </a:lnTo>
                  <a:lnTo>
                    <a:pt x="1" y="3"/>
                  </a:lnTo>
                  <a:lnTo>
                    <a:pt x="3" y="7"/>
                  </a:lnTo>
                  <a:lnTo>
                    <a:pt x="5" y="9"/>
                  </a:lnTo>
                  <a:lnTo>
                    <a:pt x="12"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53" name="Freeform 1685"/>
            <p:cNvSpPr>
              <a:spLocks/>
            </p:cNvSpPr>
            <p:nvPr/>
          </p:nvSpPr>
          <p:spPr bwMode="auto">
            <a:xfrm>
              <a:off x="3095" y="4146"/>
              <a:ext cx="5" cy="32"/>
            </a:xfrm>
            <a:custGeom>
              <a:avLst/>
              <a:gdLst>
                <a:gd name="T0" fmla="*/ 1 w 16"/>
                <a:gd name="T1" fmla="*/ 95 h 97"/>
                <a:gd name="T2" fmla="*/ 9 w 16"/>
                <a:gd name="T3" fmla="*/ 94 h 97"/>
                <a:gd name="T4" fmla="*/ 14 w 16"/>
                <a:gd name="T5" fmla="*/ 71 h 97"/>
                <a:gd name="T6" fmla="*/ 16 w 16"/>
                <a:gd name="T7" fmla="*/ 46 h 97"/>
                <a:gd name="T8" fmla="*/ 14 w 16"/>
                <a:gd name="T9" fmla="*/ 20 h 97"/>
                <a:gd name="T10" fmla="*/ 14 w 16"/>
                <a:gd name="T11" fmla="*/ 0 h 97"/>
                <a:gd name="T12" fmla="*/ 2 w 16"/>
                <a:gd name="T13" fmla="*/ 0 h 97"/>
                <a:gd name="T14" fmla="*/ 5 w 16"/>
                <a:gd name="T15" fmla="*/ 20 h 97"/>
                <a:gd name="T16" fmla="*/ 5 w 16"/>
                <a:gd name="T17" fmla="*/ 46 h 97"/>
                <a:gd name="T18" fmla="*/ 5 w 16"/>
                <a:gd name="T19" fmla="*/ 71 h 97"/>
                <a:gd name="T20" fmla="*/ 0 w 16"/>
                <a:gd name="T21" fmla="*/ 90 h 97"/>
                <a:gd name="T22" fmla="*/ 8 w 16"/>
                <a:gd name="T23" fmla="*/ 89 h 97"/>
                <a:gd name="T24" fmla="*/ 0 w 16"/>
                <a:gd name="T25" fmla="*/ 90 h 97"/>
                <a:gd name="T26" fmla="*/ 0 w 16"/>
                <a:gd name="T27" fmla="*/ 93 h 97"/>
                <a:gd name="T28" fmla="*/ 3 w 16"/>
                <a:gd name="T29" fmla="*/ 97 h 97"/>
                <a:gd name="T30" fmla="*/ 7 w 16"/>
                <a:gd name="T31" fmla="*/ 97 h 97"/>
                <a:gd name="T32" fmla="*/ 9 w 16"/>
                <a:gd name="T33" fmla="*/ 94 h 97"/>
                <a:gd name="T34" fmla="*/ 1 w 16"/>
                <a:gd name="T35" fmla="*/ 9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97">
                  <a:moveTo>
                    <a:pt x="1" y="95"/>
                  </a:moveTo>
                  <a:lnTo>
                    <a:pt x="9" y="94"/>
                  </a:lnTo>
                  <a:lnTo>
                    <a:pt x="14" y="71"/>
                  </a:lnTo>
                  <a:lnTo>
                    <a:pt x="16" y="46"/>
                  </a:lnTo>
                  <a:lnTo>
                    <a:pt x="14" y="20"/>
                  </a:lnTo>
                  <a:lnTo>
                    <a:pt x="14" y="0"/>
                  </a:lnTo>
                  <a:lnTo>
                    <a:pt x="2" y="0"/>
                  </a:lnTo>
                  <a:lnTo>
                    <a:pt x="5" y="20"/>
                  </a:lnTo>
                  <a:lnTo>
                    <a:pt x="5" y="46"/>
                  </a:lnTo>
                  <a:lnTo>
                    <a:pt x="5" y="71"/>
                  </a:lnTo>
                  <a:lnTo>
                    <a:pt x="0" y="90"/>
                  </a:lnTo>
                  <a:lnTo>
                    <a:pt x="8" y="89"/>
                  </a:lnTo>
                  <a:lnTo>
                    <a:pt x="0" y="90"/>
                  </a:lnTo>
                  <a:lnTo>
                    <a:pt x="0" y="93"/>
                  </a:lnTo>
                  <a:lnTo>
                    <a:pt x="3" y="97"/>
                  </a:lnTo>
                  <a:lnTo>
                    <a:pt x="7" y="97"/>
                  </a:lnTo>
                  <a:lnTo>
                    <a:pt x="9" y="94"/>
                  </a:lnTo>
                  <a:lnTo>
                    <a:pt x="1" y="9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54" name="Freeform 1686"/>
            <p:cNvSpPr>
              <a:spLocks/>
            </p:cNvSpPr>
            <p:nvPr/>
          </p:nvSpPr>
          <p:spPr bwMode="auto">
            <a:xfrm>
              <a:off x="3090" y="4171"/>
              <a:ext cx="8" cy="7"/>
            </a:xfrm>
            <a:custGeom>
              <a:avLst/>
              <a:gdLst>
                <a:gd name="T0" fmla="*/ 7 w 24"/>
                <a:gd name="T1" fmla="*/ 8 h 21"/>
                <a:gd name="T2" fmla="*/ 1 w 24"/>
                <a:gd name="T3" fmla="*/ 8 h 21"/>
                <a:gd name="T4" fmla="*/ 2 w 24"/>
                <a:gd name="T5" fmla="*/ 9 h 21"/>
                <a:gd name="T6" fmla="*/ 7 w 24"/>
                <a:gd name="T7" fmla="*/ 12 h 21"/>
                <a:gd name="T8" fmla="*/ 11 w 24"/>
                <a:gd name="T9" fmla="*/ 17 h 21"/>
                <a:gd name="T10" fmla="*/ 17 w 24"/>
                <a:gd name="T11" fmla="*/ 21 h 21"/>
                <a:gd name="T12" fmla="*/ 24 w 24"/>
                <a:gd name="T13" fmla="*/ 15 h 21"/>
                <a:gd name="T14" fmla="*/ 18 w 24"/>
                <a:gd name="T15" fmla="*/ 10 h 21"/>
                <a:gd name="T16" fmla="*/ 14 w 24"/>
                <a:gd name="T17" fmla="*/ 5 h 21"/>
                <a:gd name="T18" fmla="*/ 9 w 24"/>
                <a:gd name="T19" fmla="*/ 2 h 21"/>
                <a:gd name="T20" fmla="*/ 8 w 24"/>
                <a:gd name="T21" fmla="*/ 1 h 21"/>
                <a:gd name="T22" fmla="*/ 2 w 24"/>
                <a:gd name="T23" fmla="*/ 1 h 21"/>
                <a:gd name="T24" fmla="*/ 8 w 24"/>
                <a:gd name="T25" fmla="*/ 1 h 21"/>
                <a:gd name="T26" fmla="*/ 5 w 24"/>
                <a:gd name="T27" fmla="*/ 0 h 21"/>
                <a:gd name="T28" fmla="*/ 1 w 24"/>
                <a:gd name="T29" fmla="*/ 1 h 21"/>
                <a:gd name="T30" fmla="*/ 0 w 24"/>
                <a:gd name="T31" fmla="*/ 4 h 21"/>
                <a:gd name="T32" fmla="*/ 1 w 24"/>
                <a:gd name="T33" fmla="*/ 8 h 21"/>
                <a:gd name="T34" fmla="*/ 7 w 24"/>
                <a:gd name="T35"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1">
                  <a:moveTo>
                    <a:pt x="7" y="8"/>
                  </a:moveTo>
                  <a:lnTo>
                    <a:pt x="1" y="8"/>
                  </a:lnTo>
                  <a:lnTo>
                    <a:pt x="2" y="9"/>
                  </a:lnTo>
                  <a:lnTo>
                    <a:pt x="7" y="12"/>
                  </a:lnTo>
                  <a:lnTo>
                    <a:pt x="11" y="17"/>
                  </a:lnTo>
                  <a:lnTo>
                    <a:pt x="17" y="21"/>
                  </a:lnTo>
                  <a:lnTo>
                    <a:pt x="24" y="15"/>
                  </a:lnTo>
                  <a:lnTo>
                    <a:pt x="18" y="10"/>
                  </a:lnTo>
                  <a:lnTo>
                    <a:pt x="14" y="5"/>
                  </a:lnTo>
                  <a:lnTo>
                    <a:pt x="9" y="2"/>
                  </a:lnTo>
                  <a:lnTo>
                    <a:pt x="8" y="1"/>
                  </a:lnTo>
                  <a:lnTo>
                    <a:pt x="2" y="1"/>
                  </a:lnTo>
                  <a:lnTo>
                    <a:pt x="8" y="1"/>
                  </a:lnTo>
                  <a:lnTo>
                    <a:pt x="5" y="0"/>
                  </a:lnTo>
                  <a:lnTo>
                    <a:pt x="1" y="1"/>
                  </a:lnTo>
                  <a:lnTo>
                    <a:pt x="0" y="4"/>
                  </a:lnTo>
                  <a:lnTo>
                    <a:pt x="1" y="8"/>
                  </a:lnTo>
                  <a:lnTo>
                    <a:pt x="7"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55" name="Freeform 1687"/>
            <p:cNvSpPr>
              <a:spLocks/>
            </p:cNvSpPr>
            <p:nvPr/>
          </p:nvSpPr>
          <p:spPr bwMode="auto">
            <a:xfrm>
              <a:off x="3085" y="4171"/>
              <a:ext cx="7" cy="6"/>
            </a:xfrm>
            <a:custGeom>
              <a:avLst/>
              <a:gdLst>
                <a:gd name="T0" fmla="*/ 0 w 21"/>
                <a:gd name="T1" fmla="*/ 15 h 17"/>
                <a:gd name="T2" fmla="*/ 7 w 21"/>
                <a:gd name="T3" fmla="*/ 17 h 17"/>
                <a:gd name="T4" fmla="*/ 21 w 21"/>
                <a:gd name="T5" fmla="*/ 7 h 17"/>
                <a:gd name="T6" fmla="*/ 16 w 21"/>
                <a:gd name="T7" fmla="*/ 0 h 17"/>
                <a:gd name="T8" fmla="*/ 3 w 21"/>
                <a:gd name="T9" fmla="*/ 10 h 17"/>
                <a:gd name="T10" fmla="*/ 9 w 21"/>
                <a:gd name="T11" fmla="*/ 12 h 17"/>
                <a:gd name="T12" fmla="*/ 3 w 21"/>
                <a:gd name="T13" fmla="*/ 10 h 17"/>
                <a:gd name="T14" fmla="*/ 0 w 21"/>
                <a:gd name="T15" fmla="*/ 12 h 17"/>
                <a:gd name="T16" fmla="*/ 1 w 21"/>
                <a:gd name="T17" fmla="*/ 15 h 17"/>
                <a:gd name="T18" fmla="*/ 4 w 21"/>
                <a:gd name="T19" fmla="*/ 17 h 17"/>
                <a:gd name="T20" fmla="*/ 7 w 21"/>
                <a:gd name="T21" fmla="*/ 17 h 17"/>
                <a:gd name="T22" fmla="*/ 0 w 21"/>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7">
                  <a:moveTo>
                    <a:pt x="0" y="15"/>
                  </a:moveTo>
                  <a:lnTo>
                    <a:pt x="7" y="17"/>
                  </a:lnTo>
                  <a:lnTo>
                    <a:pt x="21" y="7"/>
                  </a:lnTo>
                  <a:lnTo>
                    <a:pt x="16" y="0"/>
                  </a:lnTo>
                  <a:lnTo>
                    <a:pt x="3" y="10"/>
                  </a:lnTo>
                  <a:lnTo>
                    <a:pt x="9" y="12"/>
                  </a:lnTo>
                  <a:lnTo>
                    <a:pt x="3" y="10"/>
                  </a:lnTo>
                  <a:lnTo>
                    <a:pt x="0" y="12"/>
                  </a:lnTo>
                  <a:lnTo>
                    <a:pt x="1" y="15"/>
                  </a:lnTo>
                  <a:lnTo>
                    <a:pt x="4" y="17"/>
                  </a:lnTo>
                  <a:lnTo>
                    <a:pt x="7" y="17"/>
                  </a:lnTo>
                  <a:lnTo>
                    <a:pt x="0"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56" name="Freeform 1688"/>
            <p:cNvSpPr>
              <a:spLocks/>
            </p:cNvSpPr>
            <p:nvPr/>
          </p:nvSpPr>
          <p:spPr bwMode="auto">
            <a:xfrm>
              <a:off x="3084" y="4171"/>
              <a:ext cx="4" cy="5"/>
            </a:xfrm>
            <a:custGeom>
              <a:avLst/>
              <a:gdLst>
                <a:gd name="T0" fmla="*/ 6 w 11"/>
                <a:gd name="T1" fmla="*/ 9 h 16"/>
                <a:gd name="T2" fmla="*/ 0 w 11"/>
                <a:gd name="T3" fmla="*/ 5 h 16"/>
                <a:gd name="T4" fmla="*/ 2 w 11"/>
                <a:gd name="T5" fmla="*/ 16 h 16"/>
                <a:gd name="T6" fmla="*/ 11 w 11"/>
                <a:gd name="T7" fmla="*/ 13 h 16"/>
                <a:gd name="T8" fmla="*/ 9 w 11"/>
                <a:gd name="T9" fmla="*/ 3 h 16"/>
                <a:gd name="T10" fmla="*/ 3 w 11"/>
                <a:gd name="T11" fmla="*/ 0 h 16"/>
                <a:gd name="T12" fmla="*/ 9 w 11"/>
                <a:gd name="T13" fmla="*/ 3 h 16"/>
                <a:gd name="T14" fmla="*/ 7 w 11"/>
                <a:gd name="T15" fmla="*/ 0 h 16"/>
                <a:gd name="T16" fmla="*/ 3 w 11"/>
                <a:gd name="T17" fmla="*/ 0 h 16"/>
                <a:gd name="T18" fmla="*/ 1 w 11"/>
                <a:gd name="T19" fmla="*/ 2 h 16"/>
                <a:gd name="T20" fmla="*/ 0 w 11"/>
                <a:gd name="T21" fmla="*/ 5 h 16"/>
                <a:gd name="T22" fmla="*/ 6 w 11"/>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6">
                  <a:moveTo>
                    <a:pt x="6" y="9"/>
                  </a:moveTo>
                  <a:lnTo>
                    <a:pt x="0" y="5"/>
                  </a:lnTo>
                  <a:lnTo>
                    <a:pt x="2" y="16"/>
                  </a:lnTo>
                  <a:lnTo>
                    <a:pt x="11" y="13"/>
                  </a:lnTo>
                  <a:lnTo>
                    <a:pt x="9" y="3"/>
                  </a:lnTo>
                  <a:lnTo>
                    <a:pt x="3" y="0"/>
                  </a:lnTo>
                  <a:lnTo>
                    <a:pt x="9" y="3"/>
                  </a:lnTo>
                  <a:lnTo>
                    <a:pt x="7" y="0"/>
                  </a:lnTo>
                  <a:lnTo>
                    <a:pt x="3" y="0"/>
                  </a:lnTo>
                  <a:lnTo>
                    <a:pt x="1" y="2"/>
                  </a:lnTo>
                  <a:lnTo>
                    <a:pt x="0" y="5"/>
                  </a:lnTo>
                  <a:lnTo>
                    <a:pt x="6"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57" name="Freeform 1689"/>
            <p:cNvSpPr>
              <a:spLocks/>
            </p:cNvSpPr>
            <p:nvPr/>
          </p:nvSpPr>
          <p:spPr bwMode="auto">
            <a:xfrm>
              <a:off x="3072" y="4171"/>
              <a:ext cx="14" cy="5"/>
            </a:xfrm>
            <a:custGeom>
              <a:avLst/>
              <a:gdLst>
                <a:gd name="T0" fmla="*/ 0 w 42"/>
                <a:gd name="T1" fmla="*/ 12 h 17"/>
                <a:gd name="T2" fmla="*/ 6 w 42"/>
                <a:gd name="T3" fmla="*/ 17 h 17"/>
                <a:gd name="T4" fmla="*/ 42 w 42"/>
                <a:gd name="T5" fmla="*/ 9 h 17"/>
                <a:gd name="T6" fmla="*/ 39 w 42"/>
                <a:gd name="T7" fmla="*/ 0 h 17"/>
                <a:gd name="T8" fmla="*/ 4 w 42"/>
                <a:gd name="T9" fmla="*/ 8 h 17"/>
                <a:gd name="T10" fmla="*/ 10 w 42"/>
                <a:gd name="T11" fmla="*/ 12 h 17"/>
                <a:gd name="T12" fmla="*/ 4 w 42"/>
                <a:gd name="T13" fmla="*/ 8 h 17"/>
                <a:gd name="T14" fmla="*/ 2 w 42"/>
                <a:gd name="T15" fmla="*/ 10 h 17"/>
                <a:gd name="T16" fmla="*/ 0 w 42"/>
                <a:gd name="T17" fmla="*/ 13 h 17"/>
                <a:gd name="T18" fmla="*/ 3 w 42"/>
                <a:gd name="T19" fmla="*/ 16 h 17"/>
                <a:gd name="T20" fmla="*/ 6 w 42"/>
                <a:gd name="T21" fmla="*/ 17 h 17"/>
                <a:gd name="T22" fmla="*/ 0 w 42"/>
                <a:gd name="T23"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17">
                  <a:moveTo>
                    <a:pt x="0" y="12"/>
                  </a:moveTo>
                  <a:lnTo>
                    <a:pt x="6" y="17"/>
                  </a:lnTo>
                  <a:lnTo>
                    <a:pt x="42" y="9"/>
                  </a:lnTo>
                  <a:lnTo>
                    <a:pt x="39" y="0"/>
                  </a:lnTo>
                  <a:lnTo>
                    <a:pt x="4" y="8"/>
                  </a:lnTo>
                  <a:lnTo>
                    <a:pt x="10" y="12"/>
                  </a:lnTo>
                  <a:lnTo>
                    <a:pt x="4" y="8"/>
                  </a:lnTo>
                  <a:lnTo>
                    <a:pt x="2" y="10"/>
                  </a:lnTo>
                  <a:lnTo>
                    <a:pt x="0" y="13"/>
                  </a:lnTo>
                  <a:lnTo>
                    <a:pt x="3" y="16"/>
                  </a:lnTo>
                  <a:lnTo>
                    <a:pt x="6" y="17"/>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58" name="Freeform 1690"/>
            <p:cNvSpPr>
              <a:spLocks/>
            </p:cNvSpPr>
            <p:nvPr/>
          </p:nvSpPr>
          <p:spPr bwMode="auto">
            <a:xfrm>
              <a:off x="3071" y="4153"/>
              <a:ext cx="5" cy="22"/>
            </a:xfrm>
            <a:custGeom>
              <a:avLst/>
              <a:gdLst>
                <a:gd name="T0" fmla="*/ 9 w 17"/>
                <a:gd name="T1" fmla="*/ 6 h 65"/>
                <a:gd name="T2" fmla="*/ 1 w 17"/>
                <a:gd name="T3" fmla="*/ 8 h 65"/>
                <a:gd name="T4" fmla="*/ 4 w 17"/>
                <a:gd name="T5" fmla="*/ 16 h 65"/>
                <a:gd name="T6" fmla="*/ 7 w 17"/>
                <a:gd name="T7" fmla="*/ 31 h 65"/>
                <a:gd name="T8" fmla="*/ 5 w 17"/>
                <a:gd name="T9" fmla="*/ 49 h 65"/>
                <a:gd name="T10" fmla="*/ 5 w 17"/>
                <a:gd name="T11" fmla="*/ 65 h 65"/>
                <a:gd name="T12" fmla="*/ 15 w 17"/>
                <a:gd name="T13" fmla="*/ 65 h 65"/>
                <a:gd name="T14" fmla="*/ 17 w 17"/>
                <a:gd name="T15" fmla="*/ 49 h 65"/>
                <a:gd name="T16" fmla="*/ 16 w 17"/>
                <a:gd name="T17" fmla="*/ 31 h 65"/>
                <a:gd name="T18" fmla="*/ 13 w 17"/>
                <a:gd name="T19" fmla="*/ 14 h 65"/>
                <a:gd name="T20" fmla="*/ 8 w 17"/>
                <a:gd name="T21" fmla="*/ 1 h 65"/>
                <a:gd name="T22" fmla="*/ 0 w 17"/>
                <a:gd name="T23" fmla="*/ 3 h 65"/>
                <a:gd name="T24" fmla="*/ 8 w 17"/>
                <a:gd name="T25" fmla="*/ 1 h 65"/>
                <a:gd name="T26" fmla="*/ 4 w 17"/>
                <a:gd name="T27" fmla="*/ 0 h 65"/>
                <a:gd name="T28" fmla="*/ 1 w 17"/>
                <a:gd name="T29" fmla="*/ 1 h 65"/>
                <a:gd name="T30" fmla="*/ 0 w 17"/>
                <a:gd name="T31" fmla="*/ 5 h 65"/>
                <a:gd name="T32" fmla="*/ 1 w 17"/>
                <a:gd name="T33" fmla="*/ 8 h 65"/>
                <a:gd name="T34" fmla="*/ 9 w 17"/>
                <a:gd name="T35" fmla="*/ 6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65">
                  <a:moveTo>
                    <a:pt x="9" y="6"/>
                  </a:moveTo>
                  <a:lnTo>
                    <a:pt x="1" y="8"/>
                  </a:lnTo>
                  <a:lnTo>
                    <a:pt x="4" y="16"/>
                  </a:lnTo>
                  <a:lnTo>
                    <a:pt x="7" y="31"/>
                  </a:lnTo>
                  <a:lnTo>
                    <a:pt x="5" y="49"/>
                  </a:lnTo>
                  <a:lnTo>
                    <a:pt x="5" y="65"/>
                  </a:lnTo>
                  <a:lnTo>
                    <a:pt x="15" y="65"/>
                  </a:lnTo>
                  <a:lnTo>
                    <a:pt x="17" y="49"/>
                  </a:lnTo>
                  <a:lnTo>
                    <a:pt x="16" y="31"/>
                  </a:lnTo>
                  <a:lnTo>
                    <a:pt x="13" y="14"/>
                  </a:lnTo>
                  <a:lnTo>
                    <a:pt x="8" y="1"/>
                  </a:lnTo>
                  <a:lnTo>
                    <a:pt x="0" y="3"/>
                  </a:lnTo>
                  <a:lnTo>
                    <a:pt x="8" y="1"/>
                  </a:lnTo>
                  <a:lnTo>
                    <a:pt x="4" y="0"/>
                  </a:lnTo>
                  <a:lnTo>
                    <a:pt x="1" y="1"/>
                  </a:lnTo>
                  <a:lnTo>
                    <a:pt x="0" y="5"/>
                  </a:lnTo>
                  <a:lnTo>
                    <a:pt x="1" y="8"/>
                  </a:lnTo>
                  <a:lnTo>
                    <a:pt x="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59" name="Freeform 1691"/>
            <p:cNvSpPr>
              <a:spLocks/>
            </p:cNvSpPr>
            <p:nvPr/>
          </p:nvSpPr>
          <p:spPr bwMode="auto">
            <a:xfrm>
              <a:off x="3057" y="4154"/>
              <a:ext cx="17" cy="25"/>
            </a:xfrm>
            <a:custGeom>
              <a:avLst/>
              <a:gdLst>
                <a:gd name="T0" fmla="*/ 2 w 49"/>
                <a:gd name="T1" fmla="*/ 75 h 76"/>
                <a:gd name="T2" fmla="*/ 7 w 49"/>
                <a:gd name="T3" fmla="*/ 76 h 76"/>
                <a:gd name="T4" fmla="*/ 16 w 49"/>
                <a:gd name="T5" fmla="*/ 69 h 76"/>
                <a:gd name="T6" fmla="*/ 23 w 49"/>
                <a:gd name="T7" fmla="*/ 62 h 76"/>
                <a:gd name="T8" fmla="*/ 31 w 49"/>
                <a:gd name="T9" fmla="*/ 53 h 76"/>
                <a:gd name="T10" fmla="*/ 35 w 49"/>
                <a:gd name="T11" fmla="*/ 43 h 76"/>
                <a:gd name="T12" fmla="*/ 40 w 49"/>
                <a:gd name="T13" fmla="*/ 31 h 76"/>
                <a:gd name="T14" fmla="*/ 43 w 49"/>
                <a:gd name="T15" fmla="*/ 22 h 76"/>
                <a:gd name="T16" fmla="*/ 47 w 49"/>
                <a:gd name="T17" fmla="*/ 12 h 76"/>
                <a:gd name="T18" fmla="*/ 49 w 49"/>
                <a:gd name="T19" fmla="*/ 3 h 76"/>
                <a:gd name="T20" fmla="*/ 40 w 49"/>
                <a:gd name="T21" fmla="*/ 0 h 76"/>
                <a:gd name="T22" fmla="*/ 37 w 49"/>
                <a:gd name="T23" fmla="*/ 10 h 76"/>
                <a:gd name="T24" fmla="*/ 34 w 49"/>
                <a:gd name="T25" fmla="*/ 20 h 76"/>
                <a:gd name="T26" fmla="*/ 31 w 49"/>
                <a:gd name="T27" fmla="*/ 29 h 76"/>
                <a:gd name="T28" fmla="*/ 26 w 49"/>
                <a:gd name="T29" fmla="*/ 38 h 76"/>
                <a:gd name="T30" fmla="*/ 21 w 49"/>
                <a:gd name="T31" fmla="*/ 49 h 76"/>
                <a:gd name="T32" fmla="*/ 16 w 49"/>
                <a:gd name="T33" fmla="*/ 55 h 76"/>
                <a:gd name="T34" fmla="*/ 9 w 49"/>
                <a:gd name="T35" fmla="*/ 62 h 76"/>
                <a:gd name="T36" fmla="*/ 2 w 49"/>
                <a:gd name="T37" fmla="*/ 67 h 76"/>
                <a:gd name="T38" fmla="*/ 7 w 49"/>
                <a:gd name="T39" fmla="*/ 68 h 76"/>
                <a:gd name="T40" fmla="*/ 2 w 49"/>
                <a:gd name="T41" fmla="*/ 67 h 76"/>
                <a:gd name="T42" fmla="*/ 0 w 49"/>
                <a:gd name="T43" fmla="*/ 69 h 76"/>
                <a:gd name="T44" fmla="*/ 0 w 49"/>
                <a:gd name="T45" fmla="*/ 73 h 76"/>
                <a:gd name="T46" fmla="*/ 3 w 49"/>
                <a:gd name="T47" fmla="*/ 76 h 76"/>
                <a:gd name="T48" fmla="*/ 7 w 49"/>
                <a:gd name="T49" fmla="*/ 76 h 76"/>
                <a:gd name="T50" fmla="*/ 2 w 49"/>
                <a:gd name="T51" fmla="*/ 7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76">
                  <a:moveTo>
                    <a:pt x="2" y="75"/>
                  </a:moveTo>
                  <a:lnTo>
                    <a:pt x="7" y="76"/>
                  </a:lnTo>
                  <a:lnTo>
                    <a:pt x="16" y="69"/>
                  </a:lnTo>
                  <a:lnTo>
                    <a:pt x="23" y="62"/>
                  </a:lnTo>
                  <a:lnTo>
                    <a:pt x="31" y="53"/>
                  </a:lnTo>
                  <a:lnTo>
                    <a:pt x="35" y="43"/>
                  </a:lnTo>
                  <a:lnTo>
                    <a:pt x="40" y="31"/>
                  </a:lnTo>
                  <a:lnTo>
                    <a:pt x="43" y="22"/>
                  </a:lnTo>
                  <a:lnTo>
                    <a:pt x="47" y="12"/>
                  </a:lnTo>
                  <a:lnTo>
                    <a:pt x="49" y="3"/>
                  </a:lnTo>
                  <a:lnTo>
                    <a:pt x="40" y="0"/>
                  </a:lnTo>
                  <a:lnTo>
                    <a:pt x="37" y="10"/>
                  </a:lnTo>
                  <a:lnTo>
                    <a:pt x="34" y="20"/>
                  </a:lnTo>
                  <a:lnTo>
                    <a:pt x="31" y="29"/>
                  </a:lnTo>
                  <a:lnTo>
                    <a:pt x="26" y="38"/>
                  </a:lnTo>
                  <a:lnTo>
                    <a:pt x="21" y="49"/>
                  </a:lnTo>
                  <a:lnTo>
                    <a:pt x="16" y="55"/>
                  </a:lnTo>
                  <a:lnTo>
                    <a:pt x="9" y="62"/>
                  </a:lnTo>
                  <a:lnTo>
                    <a:pt x="2" y="67"/>
                  </a:lnTo>
                  <a:lnTo>
                    <a:pt x="7" y="68"/>
                  </a:lnTo>
                  <a:lnTo>
                    <a:pt x="2" y="67"/>
                  </a:lnTo>
                  <a:lnTo>
                    <a:pt x="0" y="69"/>
                  </a:lnTo>
                  <a:lnTo>
                    <a:pt x="0" y="73"/>
                  </a:lnTo>
                  <a:lnTo>
                    <a:pt x="3" y="76"/>
                  </a:lnTo>
                  <a:lnTo>
                    <a:pt x="7" y="76"/>
                  </a:lnTo>
                  <a:lnTo>
                    <a:pt x="2" y="7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60" name="Freeform 1692"/>
            <p:cNvSpPr>
              <a:spLocks/>
            </p:cNvSpPr>
            <p:nvPr/>
          </p:nvSpPr>
          <p:spPr bwMode="auto">
            <a:xfrm>
              <a:off x="3051" y="4168"/>
              <a:ext cx="9" cy="11"/>
            </a:xfrm>
            <a:custGeom>
              <a:avLst/>
              <a:gdLst>
                <a:gd name="T0" fmla="*/ 8 w 26"/>
                <a:gd name="T1" fmla="*/ 10 h 32"/>
                <a:gd name="T2" fmla="*/ 0 w 26"/>
                <a:gd name="T3" fmla="*/ 6 h 32"/>
                <a:gd name="T4" fmla="*/ 4 w 26"/>
                <a:gd name="T5" fmla="*/ 15 h 32"/>
                <a:gd name="T6" fmla="*/ 10 w 26"/>
                <a:gd name="T7" fmla="*/ 22 h 32"/>
                <a:gd name="T8" fmla="*/ 15 w 26"/>
                <a:gd name="T9" fmla="*/ 28 h 32"/>
                <a:gd name="T10" fmla="*/ 21 w 26"/>
                <a:gd name="T11" fmla="*/ 32 h 32"/>
                <a:gd name="T12" fmla="*/ 26 w 26"/>
                <a:gd name="T13" fmla="*/ 25 h 32"/>
                <a:gd name="T14" fmla="*/ 22 w 26"/>
                <a:gd name="T15" fmla="*/ 22 h 32"/>
                <a:gd name="T16" fmla="*/ 16 w 26"/>
                <a:gd name="T17" fmla="*/ 15 h 32"/>
                <a:gd name="T18" fmla="*/ 13 w 26"/>
                <a:gd name="T19" fmla="*/ 10 h 32"/>
                <a:gd name="T20" fmla="*/ 12 w 26"/>
                <a:gd name="T21" fmla="*/ 6 h 32"/>
                <a:gd name="T22" fmla="*/ 4 w 26"/>
                <a:gd name="T23" fmla="*/ 1 h 32"/>
                <a:gd name="T24" fmla="*/ 12 w 26"/>
                <a:gd name="T25" fmla="*/ 6 h 32"/>
                <a:gd name="T26" fmla="*/ 10 w 26"/>
                <a:gd name="T27" fmla="*/ 2 h 32"/>
                <a:gd name="T28" fmla="*/ 6 w 26"/>
                <a:gd name="T29" fmla="*/ 0 h 32"/>
                <a:gd name="T30" fmla="*/ 3 w 26"/>
                <a:gd name="T31" fmla="*/ 2 h 32"/>
                <a:gd name="T32" fmla="*/ 0 w 26"/>
                <a:gd name="T33" fmla="*/ 6 h 32"/>
                <a:gd name="T34" fmla="*/ 8 w 26"/>
                <a:gd name="T35" fmla="*/ 1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32">
                  <a:moveTo>
                    <a:pt x="8" y="10"/>
                  </a:moveTo>
                  <a:lnTo>
                    <a:pt x="0" y="6"/>
                  </a:lnTo>
                  <a:lnTo>
                    <a:pt x="4" y="15"/>
                  </a:lnTo>
                  <a:lnTo>
                    <a:pt x="10" y="22"/>
                  </a:lnTo>
                  <a:lnTo>
                    <a:pt x="15" y="28"/>
                  </a:lnTo>
                  <a:lnTo>
                    <a:pt x="21" y="32"/>
                  </a:lnTo>
                  <a:lnTo>
                    <a:pt x="26" y="25"/>
                  </a:lnTo>
                  <a:lnTo>
                    <a:pt x="22" y="22"/>
                  </a:lnTo>
                  <a:lnTo>
                    <a:pt x="16" y="15"/>
                  </a:lnTo>
                  <a:lnTo>
                    <a:pt x="13" y="10"/>
                  </a:lnTo>
                  <a:lnTo>
                    <a:pt x="12" y="6"/>
                  </a:lnTo>
                  <a:lnTo>
                    <a:pt x="4" y="1"/>
                  </a:lnTo>
                  <a:lnTo>
                    <a:pt x="12" y="6"/>
                  </a:lnTo>
                  <a:lnTo>
                    <a:pt x="10" y="2"/>
                  </a:lnTo>
                  <a:lnTo>
                    <a:pt x="6" y="0"/>
                  </a:lnTo>
                  <a:lnTo>
                    <a:pt x="3" y="2"/>
                  </a:lnTo>
                  <a:lnTo>
                    <a:pt x="0" y="6"/>
                  </a:lnTo>
                  <a:lnTo>
                    <a:pt x="8"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61" name="Freeform 1693"/>
            <p:cNvSpPr>
              <a:spLocks/>
            </p:cNvSpPr>
            <p:nvPr/>
          </p:nvSpPr>
          <p:spPr bwMode="auto">
            <a:xfrm>
              <a:off x="3046" y="4169"/>
              <a:ext cx="8" cy="6"/>
            </a:xfrm>
            <a:custGeom>
              <a:avLst/>
              <a:gdLst>
                <a:gd name="T0" fmla="*/ 0 w 23"/>
                <a:gd name="T1" fmla="*/ 16 h 19"/>
                <a:gd name="T2" fmla="*/ 7 w 23"/>
                <a:gd name="T3" fmla="*/ 19 h 19"/>
                <a:gd name="T4" fmla="*/ 23 w 23"/>
                <a:gd name="T5" fmla="*/ 9 h 19"/>
                <a:gd name="T6" fmla="*/ 19 w 23"/>
                <a:gd name="T7" fmla="*/ 0 h 19"/>
                <a:gd name="T8" fmla="*/ 3 w 23"/>
                <a:gd name="T9" fmla="*/ 10 h 19"/>
                <a:gd name="T10" fmla="*/ 10 w 23"/>
                <a:gd name="T11" fmla="*/ 14 h 19"/>
                <a:gd name="T12" fmla="*/ 3 w 23"/>
                <a:gd name="T13" fmla="*/ 10 h 19"/>
                <a:gd name="T14" fmla="*/ 0 w 23"/>
                <a:gd name="T15" fmla="*/ 13 h 19"/>
                <a:gd name="T16" fmla="*/ 0 w 23"/>
                <a:gd name="T17" fmla="*/ 16 h 19"/>
                <a:gd name="T18" fmla="*/ 4 w 23"/>
                <a:gd name="T19" fmla="*/ 19 h 19"/>
                <a:gd name="T20" fmla="*/ 7 w 23"/>
                <a:gd name="T21" fmla="*/ 19 h 19"/>
                <a:gd name="T22" fmla="*/ 0 w 23"/>
                <a:gd name="T2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19">
                  <a:moveTo>
                    <a:pt x="0" y="16"/>
                  </a:moveTo>
                  <a:lnTo>
                    <a:pt x="7" y="19"/>
                  </a:lnTo>
                  <a:lnTo>
                    <a:pt x="23" y="9"/>
                  </a:lnTo>
                  <a:lnTo>
                    <a:pt x="19" y="0"/>
                  </a:lnTo>
                  <a:lnTo>
                    <a:pt x="3" y="10"/>
                  </a:lnTo>
                  <a:lnTo>
                    <a:pt x="10" y="14"/>
                  </a:lnTo>
                  <a:lnTo>
                    <a:pt x="3" y="10"/>
                  </a:lnTo>
                  <a:lnTo>
                    <a:pt x="0" y="13"/>
                  </a:lnTo>
                  <a:lnTo>
                    <a:pt x="0" y="16"/>
                  </a:lnTo>
                  <a:lnTo>
                    <a:pt x="4" y="19"/>
                  </a:lnTo>
                  <a:lnTo>
                    <a:pt x="7" y="19"/>
                  </a:lnTo>
                  <a:lnTo>
                    <a:pt x="0"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62" name="Freeform 1694"/>
            <p:cNvSpPr>
              <a:spLocks/>
            </p:cNvSpPr>
            <p:nvPr/>
          </p:nvSpPr>
          <p:spPr bwMode="auto">
            <a:xfrm>
              <a:off x="3042" y="4163"/>
              <a:ext cx="7" cy="11"/>
            </a:xfrm>
            <a:custGeom>
              <a:avLst/>
              <a:gdLst>
                <a:gd name="T0" fmla="*/ 9 w 21"/>
                <a:gd name="T1" fmla="*/ 7 h 32"/>
                <a:gd name="T2" fmla="*/ 0 w 21"/>
                <a:gd name="T3" fmla="*/ 6 h 32"/>
                <a:gd name="T4" fmla="*/ 11 w 21"/>
                <a:gd name="T5" fmla="*/ 32 h 32"/>
                <a:gd name="T6" fmla="*/ 21 w 21"/>
                <a:gd name="T7" fmla="*/ 30 h 32"/>
                <a:gd name="T8" fmla="*/ 9 w 21"/>
                <a:gd name="T9" fmla="*/ 3 h 32"/>
                <a:gd name="T10" fmla="*/ 0 w 21"/>
                <a:gd name="T11" fmla="*/ 2 h 32"/>
                <a:gd name="T12" fmla="*/ 9 w 21"/>
                <a:gd name="T13" fmla="*/ 3 h 32"/>
                <a:gd name="T14" fmla="*/ 7 w 21"/>
                <a:gd name="T15" fmla="*/ 0 h 32"/>
                <a:gd name="T16" fmla="*/ 3 w 21"/>
                <a:gd name="T17" fmla="*/ 0 h 32"/>
                <a:gd name="T18" fmla="*/ 1 w 21"/>
                <a:gd name="T19" fmla="*/ 2 h 32"/>
                <a:gd name="T20" fmla="*/ 0 w 21"/>
                <a:gd name="T21" fmla="*/ 6 h 32"/>
                <a:gd name="T22" fmla="*/ 9 w 21"/>
                <a:gd name="T23"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32">
                  <a:moveTo>
                    <a:pt x="9" y="7"/>
                  </a:moveTo>
                  <a:lnTo>
                    <a:pt x="0" y="6"/>
                  </a:lnTo>
                  <a:lnTo>
                    <a:pt x="11" y="32"/>
                  </a:lnTo>
                  <a:lnTo>
                    <a:pt x="21" y="30"/>
                  </a:lnTo>
                  <a:lnTo>
                    <a:pt x="9" y="3"/>
                  </a:lnTo>
                  <a:lnTo>
                    <a:pt x="0" y="2"/>
                  </a:lnTo>
                  <a:lnTo>
                    <a:pt x="9" y="3"/>
                  </a:lnTo>
                  <a:lnTo>
                    <a:pt x="7" y="0"/>
                  </a:lnTo>
                  <a:lnTo>
                    <a:pt x="3" y="0"/>
                  </a:lnTo>
                  <a:lnTo>
                    <a:pt x="1" y="2"/>
                  </a:lnTo>
                  <a:lnTo>
                    <a:pt x="0" y="6"/>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63" name="Freeform 1695"/>
            <p:cNvSpPr>
              <a:spLocks/>
            </p:cNvSpPr>
            <p:nvPr/>
          </p:nvSpPr>
          <p:spPr bwMode="auto">
            <a:xfrm>
              <a:off x="3030" y="4164"/>
              <a:ext cx="15" cy="16"/>
            </a:xfrm>
            <a:custGeom>
              <a:avLst/>
              <a:gdLst>
                <a:gd name="T0" fmla="*/ 0 w 46"/>
                <a:gd name="T1" fmla="*/ 43 h 47"/>
                <a:gd name="T2" fmla="*/ 6 w 46"/>
                <a:gd name="T3" fmla="*/ 47 h 47"/>
                <a:gd name="T4" fmla="*/ 14 w 46"/>
                <a:gd name="T5" fmla="*/ 46 h 47"/>
                <a:gd name="T6" fmla="*/ 19 w 46"/>
                <a:gd name="T7" fmla="*/ 41 h 47"/>
                <a:gd name="T8" fmla="*/ 24 w 46"/>
                <a:gd name="T9" fmla="*/ 38 h 47"/>
                <a:gd name="T10" fmla="*/ 30 w 46"/>
                <a:gd name="T11" fmla="*/ 31 h 47"/>
                <a:gd name="T12" fmla="*/ 34 w 46"/>
                <a:gd name="T13" fmla="*/ 25 h 47"/>
                <a:gd name="T14" fmla="*/ 38 w 46"/>
                <a:gd name="T15" fmla="*/ 19 h 47"/>
                <a:gd name="T16" fmla="*/ 42 w 46"/>
                <a:gd name="T17" fmla="*/ 12 h 47"/>
                <a:gd name="T18" fmla="*/ 46 w 46"/>
                <a:gd name="T19" fmla="*/ 5 h 47"/>
                <a:gd name="T20" fmla="*/ 37 w 46"/>
                <a:gd name="T21" fmla="*/ 0 h 47"/>
                <a:gd name="T22" fmla="*/ 32 w 46"/>
                <a:gd name="T23" fmla="*/ 7 h 47"/>
                <a:gd name="T24" fmla="*/ 29 w 46"/>
                <a:gd name="T25" fmla="*/ 14 h 47"/>
                <a:gd name="T26" fmla="*/ 24 w 46"/>
                <a:gd name="T27" fmla="*/ 21 h 47"/>
                <a:gd name="T28" fmla="*/ 21 w 46"/>
                <a:gd name="T29" fmla="*/ 27 h 47"/>
                <a:gd name="T30" fmla="*/ 18 w 46"/>
                <a:gd name="T31" fmla="*/ 31 h 47"/>
                <a:gd name="T32" fmla="*/ 14 w 46"/>
                <a:gd name="T33" fmla="*/ 35 h 47"/>
                <a:gd name="T34" fmla="*/ 10 w 46"/>
                <a:gd name="T35" fmla="*/ 37 h 47"/>
                <a:gd name="T36" fmla="*/ 6 w 46"/>
                <a:gd name="T37" fmla="*/ 38 h 47"/>
                <a:gd name="T38" fmla="*/ 12 w 46"/>
                <a:gd name="T39" fmla="*/ 43 h 47"/>
                <a:gd name="T40" fmla="*/ 6 w 46"/>
                <a:gd name="T41" fmla="*/ 38 h 47"/>
                <a:gd name="T42" fmla="*/ 3 w 46"/>
                <a:gd name="T43" fmla="*/ 39 h 47"/>
                <a:gd name="T44" fmla="*/ 2 w 46"/>
                <a:gd name="T45" fmla="*/ 43 h 47"/>
                <a:gd name="T46" fmla="*/ 3 w 46"/>
                <a:gd name="T47" fmla="*/ 46 h 47"/>
                <a:gd name="T48" fmla="*/ 6 w 46"/>
                <a:gd name="T49" fmla="*/ 47 h 47"/>
                <a:gd name="T50" fmla="*/ 0 w 46"/>
                <a:gd name="T51" fmla="*/ 4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 h="47">
                  <a:moveTo>
                    <a:pt x="0" y="43"/>
                  </a:moveTo>
                  <a:lnTo>
                    <a:pt x="6" y="47"/>
                  </a:lnTo>
                  <a:lnTo>
                    <a:pt x="14" y="46"/>
                  </a:lnTo>
                  <a:lnTo>
                    <a:pt x="19" y="41"/>
                  </a:lnTo>
                  <a:lnTo>
                    <a:pt x="24" y="38"/>
                  </a:lnTo>
                  <a:lnTo>
                    <a:pt x="30" y="31"/>
                  </a:lnTo>
                  <a:lnTo>
                    <a:pt x="34" y="25"/>
                  </a:lnTo>
                  <a:lnTo>
                    <a:pt x="38" y="19"/>
                  </a:lnTo>
                  <a:lnTo>
                    <a:pt x="42" y="12"/>
                  </a:lnTo>
                  <a:lnTo>
                    <a:pt x="46" y="5"/>
                  </a:lnTo>
                  <a:lnTo>
                    <a:pt x="37" y="0"/>
                  </a:lnTo>
                  <a:lnTo>
                    <a:pt x="32" y="7"/>
                  </a:lnTo>
                  <a:lnTo>
                    <a:pt x="29" y="14"/>
                  </a:lnTo>
                  <a:lnTo>
                    <a:pt x="24" y="21"/>
                  </a:lnTo>
                  <a:lnTo>
                    <a:pt x="21" y="27"/>
                  </a:lnTo>
                  <a:lnTo>
                    <a:pt x="18" y="31"/>
                  </a:lnTo>
                  <a:lnTo>
                    <a:pt x="14" y="35"/>
                  </a:lnTo>
                  <a:lnTo>
                    <a:pt x="10" y="37"/>
                  </a:lnTo>
                  <a:lnTo>
                    <a:pt x="6" y="38"/>
                  </a:lnTo>
                  <a:lnTo>
                    <a:pt x="12" y="43"/>
                  </a:lnTo>
                  <a:lnTo>
                    <a:pt x="6" y="38"/>
                  </a:lnTo>
                  <a:lnTo>
                    <a:pt x="3" y="39"/>
                  </a:lnTo>
                  <a:lnTo>
                    <a:pt x="2" y="43"/>
                  </a:lnTo>
                  <a:lnTo>
                    <a:pt x="3" y="46"/>
                  </a:lnTo>
                  <a:lnTo>
                    <a:pt x="6" y="47"/>
                  </a:lnTo>
                  <a:lnTo>
                    <a:pt x="0" y="4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64" name="Freeform 1696"/>
            <p:cNvSpPr>
              <a:spLocks/>
            </p:cNvSpPr>
            <p:nvPr/>
          </p:nvSpPr>
          <p:spPr bwMode="auto">
            <a:xfrm>
              <a:off x="3027" y="4158"/>
              <a:ext cx="7" cy="20"/>
            </a:xfrm>
            <a:custGeom>
              <a:avLst/>
              <a:gdLst>
                <a:gd name="T0" fmla="*/ 8 w 21"/>
                <a:gd name="T1" fmla="*/ 8 h 62"/>
                <a:gd name="T2" fmla="*/ 0 w 21"/>
                <a:gd name="T3" fmla="*/ 7 h 62"/>
                <a:gd name="T4" fmla="*/ 5 w 21"/>
                <a:gd name="T5" fmla="*/ 16 h 62"/>
                <a:gd name="T6" fmla="*/ 7 w 21"/>
                <a:gd name="T7" fmla="*/ 31 h 62"/>
                <a:gd name="T8" fmla="*/ 9 w 21"/>
                <a:gd name="T9" fmla="*/ 47 h 62"/>
                <a:gd name="T10" fmla="*/ 9 w 21"/>
                <a:gd name="T11" fmla="*/ 62 h 62"/>
                <a:gd name="T12" fmla="*/ 21 w 21"/>
                <a:gd name="T13" fmla="*/ 62 h 62"/>
                <a:gd name="T14" fmla="*/ 19 w 21"/>
                <a:gd name="T15" fmla="*/ 47 h 62"/>
                <a:gd name="T16" fmla="*/ 16 w 21"/>
                <a:gd name="T17" fmla="*/ 31 h 62"/>
                <a:gd name="T18" fmla="*/ 14 w 21"/>
                <a:gd name="T19" fmla="*/ 14 h 62"/>
                <a:gd name="T20" fmla="*/ 9 w 21"/>
                <a:gd name="T21" fmla="*/ 2 h 62"/>
                <a:gd name="T22" fmla="*/ 1 w 21"/>
                <a:gd name="T23" fmla="*/ 1 h 62"/>
                <a:gd name="T24" fmla="*/ 9 w 21"/>
                <a:gd name="T25" fmla="*/ 2 h 62"/>
                <a:gd name="T26" fmla="*/ 7 w 21"/>
                <a:gd name="T27" fmla="*/ 0 h 62"/>
                <a:gd name="T28" fmla="*/ 4 w 21"/>
                <a:gd name="T29" fmla="*/ 0 h 62"/>
                <a:gd name="T30" fmla="*/ 0 w 21"/>
                <a:gd name="T31" fmla="*/ 3 h 62"/>
                <a:gd name="T32" fmla="*/ 0 w 21"/>
                <a:gd name="T33" fmla="*/ 7 h 62"/>
                <a:gd name="T34" fmla="*/ 8 w 21"/>
                <a:gd name="T35" fmla="*/ 8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62">
                  <a:moveTo>
                    <a:pt x="8" y="8"/>
                  </a:moveTo>
                  <a:lnTo>
                    <a:pt x="0" y="7"/>
                  </a:lnTo>
                  <a:lnTo>
                    <a:pt x="5" y="16"/>
                  </a:lnTo>
                  <a:lnTo>
                    <a:pt x="7" y="31"/>
                  </a:lnTo>
                  <a:lnTo>
                    <a:pt x="9" y="47"/>
                  </a:lnTo>
                  <a:lnTo>
                    <a:pt x="9" y="62"/>
                  </a:lnTo>
                  <a:lnTo>
                    <a:pt x="21" y="62"/>
                  </a:lnTo>
                  <a:lnTo>
                    <a:pt x="19" y="47"/>
                  </a:lnTo>
                  <a:lnTo>
                    <a:pt x="16" y="31"/>
                  </a:lnTo>
                  <a:lnTo>
                    <a:pt x="14" y="14"/>
                  </a:lnTo>
                  <a:lnTo>
                    <a:pt x="9" y="2"/>
                  </a:lnTo>
                  <a:lnTo>
                    <a:pt x="1" y="1"/>
                  </a:lnTo>
                  <a:lnTo>
                    <a:pt x="9" y="2"/>
                  </a:lnTo>
                  <a:lnTo>
                    <a:pt x="7" y="0"/>
                  </a:lnTo>
                  <a:lnTo>
                    <a:pt x="4" y="0"/>
                  </a:lnTo>
                  <a:lnTo>
                    <a:pt x="0" y="3"/>
                  </a:lnTo>
                  <a:lnTo>
                    <a:pt x="0" y="7"/>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65" name="Freeform 1697"/>
            <p:cNvSpPr>
              <a:spLocks/>
            </p:cNvSpPr>
            <p:nvPr/>
          </p:nvSpPr>
          <p:spPr bwMode="auto">
            <a:xfrm>
              <a:off x="3019" y="4158"/>
              <a:ext cx="11" cy="19"/>
            </a:xfrm>
            <a:custGeom>
              <a:avLst/>
              <a:gdLst>
                <a:gd name="T0" fmla="*/ 4 w 32"/>
                <a:gd name="T1" fmla="*/ 57 h 57"/>
                <a:gd name="T2" fmla="*/ 9 w 32"/>
                <a:gd name="T3" fmla="*/ 53 h 57"/>
                <a:gd name="T4" fmla="*/ 13 w 32"/>
                <a:gd name="T5" fmla="*/ 41 h 57"/>
                <a:gd name="T6" fmla="*/ 19 w 32"/>
                <a:gd name="T7" fmla="*/ 29 h 57"/>
                <a:gd name="T8" fmla="*/ 27 w 32"/>
                <a:gd name="T9" fmla="*/ 16 h 57"/>
                <a:gd name="T10" fmla="*/ 32 w 32"/>
                <a:gd name="T11" fmla="*/ 7 h 57"/>
                <a:gd name="T12" fmla="*/ 25 w 32"/>
                <a:gd name="T13" fmla="*/ 0 h 57"/>
                <a:gd name="T14" fmla="*/ 17 w 32"/>
                <a:gd name="T15" fmla="*/ 11 h 57"/>
                <a:gd name="T16" fmla="*/ 9 w 32"/>
                <a:gd name="T17" fmla="*/ 24 h 57"/>
                <a:gd name="T18" fmla="*/ 4 w 32"/>
                <a:gd name="T19" fmla="*/ 39 h 57"/>
                <a:gd name="T20" fmla="*/ 0 w 32"/>
                <a:gd name="T21" fmla="*/ 53 h 57"/>
                <a:gd name="T22" fmla="*/ 6 w 32"/>
                <a:gd name="T23" fmla="*/ 48 h 57"/>
                <a:gd name="T24" fmla="*/ 0 w 32"/>
                <a:gd name="T25" fmla="*/ 53 h 57"/>
                <a:gd name="T26" fmla="*/ 1 w 32"/>
                <a:gd name="T27" fmla="*/ 56 h 57"/>
                <a:gd name="T28" fmla="*/ 5 w 32"/>
                <a:gd name="T29" fmla="*/ 57 h 57"/>
                <a:gd name="T30" fmla="*/ 8 w 32"/>
                <a:gd name="T31" fmla="*/ 56 h 57"/>
                <a:gd name="T32" fmla="*/ 9 w 32"/>
                <a:gd name="T33" fmla="*/ 53 h 57"/>
                <a:gd name="T34" fmla="*/ 4 w 32"/>
                <a:gd name="T35"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57">
                  <a:moveTo>
                    <a:pt x="4" y="57"/>
                  </a:moveTo>
                  <a:lnTo>
                    <a:pt x="9" y="53"/>
                  </a:lnTo>
                  <a:lnTo>
                    <a:pt x="13" y="41"/>
                  </a:lnTo>
                  <a:lnTo>
                    <a:pt x="19" y="29"/>
                  </a:lnTo>
                  <a:lnTo>
                    <a:pt x="27" y="16"/>
                  </a:lnTo>
                  <a:lnTo>
                    <a:pt x="32" y="7"/>
                  </a:lnTo>
                  <a:lnTo>
                    <a:pt x="25" y="0"/>
                  </a:lnTo>
                  <a:lnTo>
                    <a:pt x="17" y="11"/>
                  </a:lnTo>
                  <a:lnTo>
                    <a:pt x="9" y="24"/>
                  </a:lnTo>
                  <a:lnTo>
                    <a:pt x="4" y="39"/>
                  </a:lnTo>
                  <a:lnTo>
                    <a:pt x="0" y="53"/>
                  </a:lnTo>
                  <a:lnTo>
                    <a:pt x="6" y="48"/>
                  </a:lnTo>
                  <a:lnTo>
                    <a:pt x="0" y="53"/>
                  </a:lnTo>
                  <a:lnTo>
                    <a:pt x="1" y="56"/>
                  </a:lnTo>
                  <a:lnTo>
                    <a:pt x="5" y="57"/>
                  </a:lnTo>
                  <a:lnTo>
                    <a:pt x="8" y="56"/>
                  </a:lnTo>
                  <a:lnTo>
                    <a:pt x="9" y="53"/>
                  </a:lnTo>
                  <a:lnTo>
                    <a:pt x="4" y="5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66" name="Freeform 1698"/>
            <p:cNvSpPr>
              <a:spLocks/>
            </p:cNvSpPr>
            <p:nvPr/>
          </p:nvSpPr>
          <p:spPr bwMode="auto">
            <a:xfrm>
              <a:off x="3012" y="4172"/>
              <a:ext cx="9" cy="5"/>
            </a:xfrm>
            <a:custGeom>
              <a:avLst/>
              <a:gdLst>
                <a:gd name="T0" fmla="*/ 0 w 28"/>
                <a:gd name="T1" fmla="*/ 5 h 14"/>
                <a:gd name="T2" fmla="*/ 7 w 28"/>
                <a:gd name="T3" fmla="*/ 10 h 14"/>
                <a:gd name="T4" fmla="*/ 11 w 28"/>
                <a:gd name="T5" fmla="*/ 10 h 14"/>
                <a:gd name="T6" fmla="*/ 16 w 28"/>
                <a:gd name="T7" fmla="*/ 11 h 14"/>
                <a:gd name="T8" fmla="*/ 21 w 28"/>
                <a:gd name="T9" fmla="*/ 12 h 14"/>
                <a:gd name="T10" fmla="*/ 26 w 28"/>
                <a:gd name="T11" fmla="*/ 14 h 14"/>
                <a:gd name="T12" fmla="*/ 28 w 28"/>
                <a:gd name="T13" fmla="*/ 5 h 14"/>
                <a:gd name="T14" fmla="*/ 23 w 28"/>
                <a:gd name="T15" fmla="*/ 3 h 14"/>
                <a:gd name="T16" fmla="*/ 16 w 28"/>
                <a:gd name="T17" fmla="*/ 2 h 14"/>
                <a:gd name="T18" fmla="*/ 11 w 28"/>
                <a:gd name="T19" fmla="*/ 0 h 14"/>
                <a:gd name="T20" fmla="*/ 5 w 28"/>
                <a:gd name="T21" fmla="*/ 0 h 14"/>
                <a:gd name="T22" fmla="*/ 12 w 28"/>
                <a:gd name="T23" fmla="*/ 5 h 14"/>
                <a:gd name="T24" fmla="*/ 5 w 28"/>
                <a:gd name="T25" fmla="*/ 0 h 14"/>
                <a:gd name="T26" fmla="*/ 3 w 28"/>
                <a:gd name="T27" fmla="*/ 3 h 14"/>
                <a:gd name="T28" fmla="*/ 2 w 28"/>
                <a:gd name="T29" fmla="*/ 6 h 14"/>
                <a:gd name="T30" fmla="*/ 4 w 28"/>
                <a:gd name="T31" fmla="*/ 8 h 14"/>
                <a:gd name="T32" fmla="*/ 7 w 28"/>
                <a:gd name="T33" fmla="*/ 10 h 14"/>
                <a:gd name="T34" fmla="*/ 0 w 28"/>
                <a:gd name="T35"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 h="14">
                  <a:moveTo>
                    <a:pt x="0" y="5"/>
                  </a:moveTo>
                  <a:lnTo>
                    <a:pt x="7" y="10"/>
                  </a:lnTo>
                  <a:lnTo>
                    <a:pt x="11" y="10"/>
                  </a:lnTo>
                  <a:lnTo>
                    <a:pt x="16" y="11"/>
                  </a:lnTo>
                  <a:lnTo>
                    <a:pt x="21" y="12"/>
                  </a:lnTo>
                  <a:lnTo>
                    <a:pt x="26" y="14"/>
                  </a:lnTo>
                  <a:lnTo>
                    <a:pt x="28" y="5"/>
                  </a:lnTo>
                  <a:lnTo>
                    <a:pt x="23" y="3"/>
                  </a:lnTo>
                  <a:lnTo>
                    <a:pt x="16" y="2"/>
                  </a:lnTo>
                  <a:lnTo>
                    <a:pt x="11" y="0"/>
                  </a:lnTo>
                  <a:lnTo>
                    <a:pt x="5" y="0"/>
                  </a:lnTo>
                  <a:lnTo>
                    <a:pt x="12" y="5"/>
                  </a:lnTo>
                  <a:lnTo>
                    <a:pt x="5" y="0"/>
                  </a:lnTo>
                  <a:lnTo>
                    <a:pt x="3" y="3"/>
                  </a:lnTo>
                  <a:lnTo>
                    <a:pt x="2" y="6"/>
                  </a:lnTo>
                  <a:lnTo>
                    <a:pt x="4" y="8"/>
                  </a:lnTo>
                  <a:lnTo>
                    <a:pt x="7" y="10"/>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67" name="Freeform 1699"/>
            <p:cNvSpPr>
              <a:spLocks/>
            </p:cNvSpPr>
            <p:nvPr/>
          </p:nvSpPr>
          <p:spPr bwMode="auto">
            <a:xfrm>
              <a:off x="3012" y="4166"/>
              <a:ext cx="4" cy="8"/>
            </a:xfrm>
            <a:custGeom>
              <a:avLst/>
              <a:gdLst>
                <a:gd name="T0" fmla="*/ 10 w 12"/>
                <a:gd name="T1" fmla="*/ 8 h 25"/>
                <a:gd name="T2" fmla="*/ 0 w 12"/>
                <a:gd name="T3" fmla="*/ 6 h 25"/>
                <a:gd name="T4" fmla="*/ 0 w 12"/>
                <a:gd name="T5" fmla="*/ 25 h 25"/>
                <a:gd name="T6" fmla="*/ 12 w 12"/>
                <a:gd name="T7" fmla="*/ 25 h 25"/>
                <a:gd name="T8" fmla="*/ 12 w 12"/>
                <a:gd name="T9" fmla="*/ 6 h 25"/>
                <a:gd name="T10" fmla="*/ 3 w 12"/>
                <a:gd name="T11" fmla="*/ 3 h 25"/>
                <a:gd name="T12" fmla="*/ 12 w 12"/>
                <a:gd name="T13" fmla="*/ 6 h 25"/>
                <a:gd name="T14" fmla="*/ 10 w 12"/>
                <a:gd name="T15" fmla="*/ 2 h 25"/>
                <a:gd name="T16" fmla="*/ 6 w 12"/>
                <a:gd name="T17" fmla="*/ 0 h 25"/>
                <a:gd name="T18" fmla="*/ 3 w 12"/>
                <a:gd name="T19" fmla="*/ 2 h 25"/>
                <a:gd name="T20" fmla="*/ 0 w 12"/>
                <a:gd name="T21" fmla="*/ 6 h 25"/>
                <a:gd name="T22" fmla="*/ 10 w 12"/>
                <a:gd name="T23"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25">
                  <a:moveTo>
                    <a:pt x="10" y="8"/>
                  </a:moveTo>
                  <a:lnTo>
                    <a:pt x="0" y="6"/>
                  </a:lnTo>
                  <a:lnTo>
                    <a:pt x="0" y="25"/>
                  </a:lnTo>
                  <a:lnTo>
                    <a:pt x="12" y="25"/>
                  </a:lnTo>
                  <a:lnTo>
                    <a:pt x="12" y="6"/>
                  </a:lnTo>
                  <a:lnTo>
                    <a:pt x="3" y="3"/>
                  </a:lnTo>
                  <a:lnTo>
                    <a:pt x="12" y="6"/>
                  </a:lnTo>
                  <a:lnTo>
                    <a:pt x="10" y="2"/>
                  </a:lnTo>
                  <a:lnTo>
                    <a:pt x="6" y="0"/>
                  </a:lnTo>
                  <a:lnTo>
                    <a:pt x="3" y="2"/>
                  </a:lnTo>
                  <a:lnTo>
                    <a:pt x="0" y="6"/>
                  </a:lnTo>
                  <a:lnTo>
                    <a:pt x="10"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68" name="Freeform 1700"/>
            <p:cNvSpPr>
              <a:spLocks/>
            </p:cNvSpPr>
            <p:nvPr/>
          </p:nvSpPr>
          <p:spPr bwMode="auto">
            <a:xfrm>
              <a:off x="3003" y="4167"/>
              <a:ext cx="12" cy="12"/>
            </a:xfrm>
            <a:custGeom>
              <a:avLst/>
              <a:gdLst>
                <a:gd name="T0" fmla="*/ 1 w 37"/>
                <a:gd name="T1" fmla="*/ 36 h 37"/>
                <a:gd name="T2" fmla="*/ 9 w 37"/>
                <a:gd name="T3" fmla="*/ 33 h 37"/>
                <a:gd name="T4" fmla="*/ 13 w 37"/>
                <a:gd name="T5" fmla="*/ 29 h 37"/>
                <a:gd name="T6" fmla="*/ 22 w 37"/>
                <a:gd name="T7" fmla="*/ 21 h 37"/>
                <a:gd name="T8" fmla="*/ 31 w 37"/>
                <a:gd name="T9" fmla="*/ 12 h 37"/>
                <a:gd name="T10" fmla="*/ 37 w 37"/>
                <a:gd name="T11" fmla="*/ 5 h 37"/>
                <a:gd name="T12" fmla="*/ 30 w 37"/>
                <a:gd name="T13" fmla="*/ 0 h 37"/>
                <a:gd name="T14" fmla="*/ 24 w 37"/>
                <a:gd name="T15" fmla="*/ 5 h 37"/>
                <a:gd name="T16" fmla="*/ 15 w 37"/>
                <a:gd name="T17" fmla="*/ 14 h 37"/>
                <a:gd name="T18" fmla="*/ 6 w 37"/>
                <a:gd name="T19" fmla="*/ 22 h 37"/>
                <a:gd name="T20" fmla="*/ 0 w 37"/>
                <a:gd name="T21" fmla="*/ 31 h 37"/>
                <a:gd name="T22" fmla="*/ 8 w 37"/>
                <a:gd name="T23" fmla="*/ 29 h 37"/>
                <a:gd name="T24" fmla="*/ 0 w 37"/>
                <a:gd name="T25" fmla="*/ 31 h 37"/>
                <a:gd name="T26" fmla="*/ 1 w 37"/>
                <a:gd name="T27" fmla="*/ 35 h 37"/>
                <a:gd name="T28" fmla="*/ 3 w 37"/>
                <a:gd name="T29" fmla="*/ 37 h 37"/>
                <a:gd name="T30" fmla="*/ 7 w 37"/>
                <a:gd name="T31" fmla="*/ 36 h 37"/>
                <a:gd name="T32" fmla="*/ 9 w 37"/>
                <a:gd name="T33" fmla="*/ 33 h 37"/>
                <a:gd name="T34" fmla="*/ 1 w 37"/>
                <a:gd name="T35" fmla="*/ 3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37">
                  <a:moveTo>
                    <a:pt x="1" y="36"/>
                  </a:moveTo>
                  <a:lnTo>
                    <a:pt x="9" y="33"/>
                  </a:lnTo>
                  <a:lnTo>
                    <a:pt x="13" y="29"/>
                  </a:lnTo>
                  <a:lnTo>
                    <a:pt x="22" y="21"/>
                  </a:lnTo>
                  <a:lnTo>
                    <a:pt x="31" y="12"/>
                  </a:lnTo>
                  <a:lnTo>
                    <a:pt x="37" y="5"/>
                  </a:lnTo>
                  <a:lnTo>
                    <a:pt x="30" y="0"/>
                  </a:lnTo>
                  <a:lnTo>
                    <a:pt x="24" y="5"/>
                  </a:lnTo>
                  <a:lnTo>
                    <a:pt x="15" y="14"/>
                  </a:lnTo>
                  <a:lnTo>
                    <a:pt x="6" y="22"/>
                  </a:lnTo>
                  <a:lnTo>
                    <a:pt x="0" y="31"/>
                  </a:lnTo>
                  <a:lnTo>
                    <a:pt x="8" y="29"/>
                  </a:lnTo>
                  <a:lnTo>
                    <a:pt x="0" y="31"/>
                  </a:lnTo>
                  <a:lnTo>
                    <a:pt x="1" y="35"/>
                  </a:lnTo>
                  <a:lnTo>
                    <a:pt x="3" y="37"/>
                  </a:lnTo>
                  <a:lnTo>
                    <a:pt x="7" y="36"/>
                  </a:lnTo>
                  <a:lnTo>
                    <a:pt x="9" y="33"/>
                  </a:lnTo>
                  <a:lnTo>
                    <a:pt x="1" y="3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69" name="Freeform 1701"/>
            <p:cNvSpPr>
              <a:spLocks/>
            </p:cNvSpPr>
            <p:nvPr/>
          </p:nvSpPr>
          <p:spPr bwMode="auto">
            <a:xfrm>
              <a:off x="2997" y="4171"/>
              <a:ext cx="8" cy="8"/>
            </a:xfrm>
            <a:custGeom>
              <a:avLst/>
              <a:gdLst>
                <a:gd name="T0" fmla="*/ 1 w 26"/>
                <a:gd name="T1" fmla="*/ 1 h 24"/>
                <a:gd name="T2" fmla="*/ 4 w 26"/>
                <a:gd name="T3" fmla="*/ 9 h 24"/>
                <a:gd name="T4" fmla="*/ 8 w 26"/>
                <a:gd name="T5" fmla="*/ 12 h 24"/>
                <a:gd name="T6" fmla="*/ 12 w 26"/>
                <a:gd name="T7" fmla="*/ 16 h 24"/>
                <a:gd name="T8" fmla="*/ 17 w 26"/>
                <a:gd name="T9" fmla="*/ 21 h 24"/>
                <a:gd name="T10" fmla="*/ 19 w 26"/>
                <a:gd name="T11" fmla="*/ 24 h 24"/>
                <a:gd name="T12" fmla="*/ 26 w 26"/>
                <a:gd name="T13" fmla="*/ 17 h 24"/>
                <a:gd name="T14" fmla="*/ 24 w 26"/>
                <a:gd name="T15" fmla="*/ 15 h 24"/>
                <a:gd name="T16" fmla="*/ 19 w 26"/>
                <a:gd name="T17" fmla="*/ 9 h 24"/>
                <a:gd name="T18" fmla="*/ 12 w 26"/>
                <a:gd name="T19" fmla="*/ 3 h 24"/>
                <a:gd name="T20" fmla="*/ 4 w 26"/>
                <a:gd name="T21" fmla="*/ 0 h 24"/>
                <a:gd name="T22" fmla="*/ 8 w 26"/>
                <a:gd name="T23" fmla="*/ 8 h 24"/>
                <a:gd name="T24" fmla="*/ 4 w 26"/>
                <a:gd name="T25" fmla="*/ 0 h 24"/>
                <a:gd name="T26" fmla="*/ 1 w 26"/>
                <a:gd name="T27" fmla="*/ 1 h 24"/>
                <a:gd name="T28" fmla="*/ 0 w 26"/>
                <a:gd name="T29" fmla="*/ 4 h 24"/>
                <a:gd name="T30" fmla="*/ 1 w 26"/>
                <a:gd name="T31" fmla="*/ 8 h 24"/>
                <a:gd name="T32" fmla="*/ 4 w 26"/>
                <a:gd name="T33" fmla="*/ 9 h 24"/>
                <a:gd name="T34" fmla="*/ 1 w 26"/>
                <a:gd name="T35"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24">
                  <a:moveTo>
                    <a:pt x="1" y="1"/>
                  </a:moveTo>
                  <a:lnTo>
                    <a:pt x="4" y="9"/>
                  </a:lnTo>
                  <a:lnTo>
                    <a:pt x="8" y="12"/>
                  </a:lnTo>
                  <a:lnTo>
                    <a:pt x="12" y="16"/>
                  </a:lnTo>
                  <a:lnTo>
                    <a:pt x="17" y="21"/>
                  </a:lnTo>
                  <a:lnTo>
                    <a:pt x="19" y="24"/>
                  </a:lnTo>
                  <a:lnTo>
                    <a:pt x="26" y="17"/>
                  </a:lnTo>
                  <a:lnTo>
                    <a:pt x="24" y="15"/>
                  </a:lnTo>
                  <a:lnTo>
                    <a:pt x="19" y="9"/>
                  </a:lnTo>
                  <a:lnTo>
                    <a:pt x="12" y="3"/>
                  </a:lnTo>
                  <a:lnTo>
                    <a:pt x="4" y="0"/>
                  </a:lnTo>
                  <a:lnTo>
                    <a:pt x="8" y="8"/>
                  </a:lnTo>
                  <a:lnTo>
                    <a:pt x="4" y="0"/>
                  </a:lnTo>
                  <a:lnTo>
                    <a:pt x="1" y="1"/>
                  </a:lnTo>
                  <a:lnTo>
                    <a:pt x="0" y="4"/>
                  </a:lnTo>
                  <a:lnTo>
                    <a:pt x="1" y="8"/>
                  </a:lnTo>
                  <a:lnTo>
                    <a:pt x="4" y="9"/>
                  </a:lnTo>
                  <a:lnTo>
                    <a:pt x="1"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70" name="Freeform 1702"/>
            <p:cNvSpPr>
              <a:spLocks/>
            </p:cNvSpPr>
            <p:nvPr/>
          </p:nvSpPr>
          <p:spPr bwMode="auto">
            <a:xfrm>
              <a:off x="2380" y="4132"/>
              <a:ext cx="296" cy="91"/>
            </a:xfrm>
            <a:custGeom>
              <a:avLst/>
              <a:gdLst>
                <a:gd name="T0" fmla="*/ 26 w 888"/>
                <a:gd name="T1" fmla="*/ 205 h 273"/>
                <a:gd name="T2" fmla="*/ 42 w 888"/>
                <a:gd name="T3" fmla="*/ 195 h 273"/>
                <a:gd name="T4" fmla="*/ 60 w 888"/>
                <a:gd name="T5" fmla="*/ 182 h 273"/>
                <a:gd name="T6" fmla="*/ 74 w 888"/>
                <a:gd name="T7" fmla="*/ 174 h 273"/>
                <a:gd name="T8" fmla="*/ 93 w 888"/>
                <a:gd name="T9" fmla="*/ 172 h 273"/>
                <a:gd name="T10" fmla="*/ 123 w 888"/>
                <a:gd name="T11" fmla="*/ 170 h 273"/>
                <a:gd name="T12" fmla="*/ 150 w 888"/>
                <a:gd name="T13" fmla="*/ 166 h 273"/>
                <a:gd name="T14" fmla="*/ 171 w 888"/>
                <a:gd name="T15" fmla="*/ 163 h 273"/>
                <a:gd name="T16" fmla="*/ 181 w 888"/>
                <a:gd name="T17" fmla="*/ 157 h 273"/>
                <a:gd name="T18" fmla="*/ 197 w 888"/>
                <a:gd name="T19" fmla="*/ 143 h 273"/>
                <a:gd name="T20" fmla="*/ 218 w 888"/>
                <a:gd name="T21" fmla="*/ 127 h 273"/>
                <a:gd name="T22" fmla="*/ 236 w 888"/>
                <a:gd name="T23" fmla="*/ 116 h 273"/>
                <a:gd name="T24" fmla="*/ 244 w 888"/>
                <a:gd name="T25" fmla="*/ 110 h 273"/>
                <a:gd name="T26" fmla="*/ 253 w 888"/>
                <a:gd name="T27" fmla="*/ 94 h 273"/>
                <a:gd name="T28" fmla="*/ 263 w 888"/>
                <a:gd name="T29" fmla="*/ 76 h 273"/>
                <a:gd name="T30" fmla="*/ 275 w 888"/>
                <a:gd name="T31" fmla="*/ 63 h 273"/>
                <a:gd name="T32" fmla="*/ 286 w 888"/>
                <a:gd name="T33" fmla="*/ 58 h 273"/>
                <a:gd name="T34" fmla="*/ 299 w 888"/>
                <a:gd name="T35" fmla="*/ 54 h 273"/>
                <a:gd name="T36" fmla="*/ 311 w 888"/>
                <a:gd name="T37" fmla="*/ 48 h 273"/>
                <a:gd name="T38" fmla="*/ 322 w 888"/>
                <a:gd name="T39" fmla="*/ 46 h 273"/>
                <a:gd name="T40" fmla="*/ 330 w 888"/>
                <a:gd name="T41" fmla="*/ 46 h 273"/>
                <a:gd name="T42" fmla="*/ 348 w 888"/>
                <a:gd name="T43" fmla="*/ 45 h 273"/>
                <a:gd name="T44" fmla="*/ 372 w 888"/>
                <a:gd name="T45" fmla="*/ 44 h 273"/>
                <a:gd name="T46" fmla="*/ 394 w 888"/>
                <a:gd name="T47" fmla="*/ 41 h 273"/>
                <a:gd name="T48" fmla="*/ 408 w 888"/>
                <a:gd name="T49" fmla="*/ 39 h 273"/>
                <a:gd name="T50" fmla="*/ 424 w 888"/>
                <a:gd name="T51" fmla="*/ 31 h 273"/>
                <a:gd name="T52" fmla="*/ 441 w 888"/>
                <a:gd name="T53" fmla="*/ 21 h 273"/>
                <a:gd name="T54" fmla="*/ 454 w 888"/>
                <a:gd name="T55" fmla="*/ 10 h 273"/>
                <a:gd name="T56" fmla="*/ 465 w 888"/>
                <a:gd name="T57" fmla="*/ 5 h 273"/>
                <a:gd name="T58" fmla="*/ 485 w 888"/>
                <a:gd name="T59" fmla="*/ 1 h 273"/>
                <a:gd name="T60" fmla="*/ 515 w 888"/>
                <a:gd name="T61" fmla="*/ 1 h 273"/>
                <a:gd name="T62" fmla="*/ 547 w 888"/>
                <a:gd name="T63" fmla="*/ 8 h 273"/>
                <a:gd name="T64" fmla="*/ 575 w 888"/>
                <a:gd name="T65" fmla="*/ 20 h 273"/>
                <a:gd name="T66" fmla="*/ 604 w 888"/>
                <a:gd name="T67" fmla="*/ 31 h 273"/>
                <a:gd name="T68" fmla="*/ 632 w 888"/>
                <a:gd name="T69" fmla="*/ 40 h 273"/>
                <a:gd name="T70" fmla="*/ 652 w 888"/>
                <a:gd name="T71" fmla="*/ 48 h 273"/>
                <a:gd name="T72" fmla="*/ 664 w 888"/>
                <a:gd name="T73" fmla="*/ 53 h 273"/>
                <a:gd name="T74" fmla="*/ 675 w 888"/>
                <a:gd name="T75" fmla="*/ 56 h 273"/>
                <a:gd name="T76" fmla="*/ 687 w 888"/>
                <a:gd name="T77" fmla="*/ 60 h 273"/>
                <a:gd name="T78" fmla="*/ 697 w 888"/>
                <a:gd name="T79" fmla="*/ 61 h 273"/>
                <a:gd name="T80" fmla="*/ 704 w 888"/>
                <a:gd name="T81" fmla="*/ 64 h 273"/>
                <a:gd name="T82" fmla="*/ 717 w 888"/>
                <a:gd name="T83" fmla="*/ 74 h 273"/>
                <a:gd name="T84" fmla="*/ 729 w 888"/>
                <a:gd name="T85" fmla="*/ 88 h 273"/>
                <a:gd name="T86" fmla="*/ 739 w 888"/>
                <a:gd name="T87" fmla="*/ 100 h 273"/>
                <a:gd name="T88" fmla="*/ 744 w 888"/>
                <a:gd name="T89" fmla="*/ 108 h 273"/>
                <a:gd name="T90" fmla="*/ 754 w 888"/>
                <a:gd name="T91" fmla="*/ 127 h 273"/>
                <a:gd name="T92" fmla="*/ 770 w 888"/>
                <a:gd name="T93" fmla="*/ 152 h 273"/>
                <a:gd name="T94" fmla="*/ 789 w 888"/>
                <a:gd name="T95" fmla="*/ 175 h 273"/>
                <a:gd name="T96" fmla="*/ 806 w 888"/>
                <a:gd name="T97" fmla="*/ 188 h 273"/>
                <a:gd name="T98" fmla="*/ 820 w 888"/>
                <a:gd name="T99" fmla="*/ 198 h 273"/>
                <a:gd name="T100" fmla="*/ 832 w 888"/>
                <a:gd name="T101" fmla="*/ 207 h 273"/>
                <a:gd name="T102" fmla="*/ 844 w 888"/>
                <a:gd name="T103" fmla="*/ 212 h 273"/>
                <a:gd name="T104" fmla="*/ 854 w 888"/>
                <a:gd name="T105" fmla="*/ 216 h 273"/>
                <a:gd name="T106" fmla="*/ 868 w 888"/>
                <a:gd name="T107" fmla="*/ 230 h 273"/>
                <a:gd name="T108" fmla="*/ 880 w 888"/>
                <a:gd name="T109" fmla="*/ 249 h 273"/>
                <a:gd name="T110" fmla="*/ 888 w 888"/>
                <a:gd name="T111" fmla="*/ 266 h 273"/>
                <a:gd name="T112" fmla="*/ 6 w 888"/>
                <a:gd name="T113" fmla="*/ 273 h 273"/>
                <a:gd name="T114" fmla="*/ 2 w 888"/>
                <a:gd name="T115" fmla="*/ 239 h 273"/>
                <a:gd name="T116" fmla="*/ 21 w 888"/>
                <a:gd name="T117" fmla="*/ 208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88" h="273">
                  <a:moveTo>
                    <a:pt x="21" y="208"/>
                  </a:moveTo>
                  <a:lnTo>
                    <a:pt x="26" y="205"/>
                  </a:lnTo>
                  <a:lnTo>
                    <a:pt x="33" y="200"/>
                  </a:lnTo>
                  <a:lnTo>
                    <a:pt x="42" y="195"/>
                  </a:lnTo>
                  <a:lnTo>
                    <a:pt x="50" y="189"/>
                  </a:lnTo>
                  <a:lnTo>
                    <a:pt x="60" y="182"/>
                  </a:lnTo>
                  <a:lnTo>
                    <a:pt x="68" y="178"/>
                  </a:lnTo>
                  <a:lnTo>
                    <a:pt x="74" y="174"/>
                  </a:lnTo>
                  <a:lnTo>
                    <a:pt x="80" y="173"/>
                  </a:lnTo>
                  <a:lnTo>
                    <a:pt x="93" y="172"/>
                  </a:lnTo>
                  <a:lnTo>
                    <a:pt x="108" y="172"/>
                  </a:lnTo>
                  <a:lnTo>
                    <a:pt x="123" y="170"/>
                  </a:lnTo>
                  <a:lnTo>
                    <a:pt x="137" y="168"/>
                  </a:lnTo>
                  <a:lnTo>
                    <a:pt x="150" y="166"/>
                  </a:lnTo>
                  <a:lnTo>
                    <a:pt x="163" y="165"/>
                  </a:lnTo>
                  <a:lnTo>
                    <a:pt x="171" y="163"/>
                  </a:lnTo>
                  <a:lnTo>
                    <a:pt x="176" y="160"/>
                  </a:lnTo>
                  <a:lnTo>
                    <a:pt x="181" y="157"/>
                  </a:lnTo>
                  <a:lnTo>
                    <a:pt x="188" y="150"/>
                  </a:lnTo>
                  <a:lnTo>
                    <a:pt x="197" y="143"/>
                  </a:lnTo>
                  <a:lnTo>
                    <a:pt x="207" y="135"/>
                  </a:lnTo>
                  <a:lnTo>
                    <a:pt x="218" y="127"/>
                  </a:lnTo>
                  <a:lnTo>
                    <a:pt x="228" y="120"/>
                  </a:lnTo>
                  <a:lnTo>
                    <a:pt x="236" y="116"/>
                  </a:lnTo>
                  <a:lnTo>
                    <a:pt x="242" y="115"/>
                  </a:lnTo>
                  <a:lnTo>
                    <a:pt x="244" y="110"/>
                  </a:lnTo>
                  <a:lnTo>
                    <a:pt x="248" y="103"/>
                  </a:lnTo>
                  <a:lnTo>
                    <a:pt x="253" y="94"/>
                  </a:lnTo>
                  <a:lnTo>
                    <a:pt x="258" y="85"/>
                  </a:lnTo>
                  <a:lnTo>
                    <a:pt x="263" y="76"/>
                  </a:lnTo>
                  <a:lnTo>
                    <a:pt x="269" y="69"/>
                  </a:lnTo>
                  <a:lnTo>
                    <a:pt x="275" y="63"/>
                  </a:lnTo>
                  <a:lnTo>
                    <a:pt x="280" y="60"/>
                  </a:lnTo>
                  <a:lnTo>
                    <a:pt x="286" y="58"/>
                  </a:lnTo>
                  <a:lnTo>
                    <a:pt x="292" y="56"/>
                  </a:lnTo>
                  <a:lnTo>
                    <a:pt x="299" y="54"/>
                  </a:lnTo>
                  <a:lnTo>
                    <a:pt x="304" y="50"/>
                  </a:lnTo>
                  <a:lnTo>
                    <a:pt x="311" y="48"/>
                  </a:lnTo>
                  <a:lnTo>
                    <a:pt x="317" y="47"/>
                  </a:lnTo>
                  <a:lnTo>
                    <a:pt x="322" y="46"/>
                  </a:lnTo>
                  <a:lnTo>
                    <a:pt x="325" y="46"/>
                  </a:lnTo>
                  <a:lnTo>
                    <a:pt x="330" y="46"/>
                  </a:lnTo>
                  <a:lnTo>
                    <a:pt x="338" y="46"/>
                  </a:lnTo>
                  <a:lnTo>
                    <a:pt x="348" y="45"/>
                  </a:lnTo>
                  <a:lnTo>
                    <a:pt x="361" y="45"/>
                  </a:lnTo>
                  <a:lnTo>
                    <a:pt x="372" y="44"/>
                  </a:lnTo>
                  <a:lnTo>
                    <a:pt x="383" y="42"/>
                  </a:lnTo>
                  <a:lnTo>
                    <a:pt x="394" y="41"/>
                  </a:lnTo>
                  <a:lnTo>
                    <a:pt x="401" y="40"/>
                  </a:lnTo>
                  <a:lnTo>
                    <a:pt x="408" y="39"/>
                  </a:lnTo>
                  <a:lnTo>
                    <a:pt x="414" y="36"/>
                  </a:lnTo>
                  <a:lnTo>
                    <a:pt x="424" y="31"/>
                  </a:lnTo>
                  <a:lnTo>
                    <a:pt x="433" y="26"/>
                  </a:lnTo>
                  <a:lnTo>
                    <a:pt x="441" y="21"/>
                  </a:lnTo>
                  <a:lnTo>
                    <a:pt x="449" y="15"/>
                  </a:lnTo>
                  <a:lnTo>
                    <a:pt x="454" y="10"/>
                  </a:lnTo>
                  <a:lnTo>
                    <a:pt x="459" y="7"/>
                  </a:lnTo>
                  <a:lnTo>
                    <a:pt x="465" y="5"/>
                  </a:lnTo>
                  <a:lnTo>
                    <a:pt x="474" y="2"/>
                  </a:lnTo>
                  <a:lnTo>
                    <a:pt x="485" y="1"/>
                  </a:lnTo>
                  <a:lnTo>
                    <a:pt x="500" y="0"/>
                  </a:lnTo>
                  <a:lnTo>
                    <a:pt x="515" y="1"/>
                  </a:lnTo>
                  <a:lnTo>
                    <a:pt x="531" y="3"/>
                  </a:lnTo>
                  <a:lnTo>
                    <a:pt x="547" y="8"/>
                  </a:lnTo>
                  <a:lnTo>
                    <a:pt x="561" y="14"/>
                  </a:lnTo>
                  <a:lnTo>
                    <a:pt x="575" y="20"/>
                  </a:lnTo>
                  <a:lnTo>
                    <a:pt x="589" y="25"/>
                  </a:lnTo>
                  <a:lnTo>
                    <a:pt x="604" y="31"/>
                  </a:lnTo>
                  <a:lnTo>
                    <a:pt x="618" y="36"/>
                  </a:lnTo>
                  <a:lnTo>
                    <a:pt x="632" y="40"/>
                  </a:lnTo>
                  <a:lnTo>
                    <a:pt x="643" y="45"/>
                  </a:lnTo>
                  <a:lnTo>
                    <a:pt x="652" y="48"/>
                  </a:lnTo>
                  <a:lnTo>
                    <a:pt x="659" y="50"/>
                  </a:lnTo>
                  <a:lnTo>
                    <a:pt x="664" y="53"/>
                  </a:lnTo>
                  <a:lnTo>
                    <a:pt x="670" y="55"/>
                  </a:lnTo>
                  <a:lnTo>
                    <a:pt x="675" y="56"/>
                  </a:lnTo>
                  <a:lnTo>
                    <a:pt x="682" y="57"/>
                  </a:lnTo>
                  <a:lnTo>
                    <a:pt x="687" y="60"/>
                  </a:lnTo>
                  <a:lnTo>
                    <a:pt x="693" y="60"/>
                  </a:lnTo>
                  <a:lnTo>
                    <a:pt x="697" y="61"/>
                  </a:lnTo>
                  <a:lnTo>
                    <a:pt x="701" y="62"/>
                  </a:lnTo>
                  <a:lnTo>
                    <a:pt x="704" y="64"/>
                  </a:lnTo>
                  <a:lnTo>
                    <a:pt x="710" y="68"/>
                  </a:lnTo>
                  <a:lnTo>
                    <a:pt x="717" y="74"/>
                  </a:lnTo>
                  <a:lnTo>
                    <a:pt x="723" y="80"/>
                  </a:lnTo>
                  <a:lnTo>
                    <a:pt x="729" y="88"/>
                  </a:lnTo>
                  <a:lnTo>
                    <a:pt x="735" y="94"/>
                  </a:lnTo>
                  <a:lnTo>
                    <a:pt x="739" y="100"/>
                  </a:lnTo>
                  <a:lnTo>
                    <a:pt x="742" y="103"/>
                  </a:lnTo>
                  <a:lnTo>
                    <a:pt x="744" y="108"/>
                  </a:lnTo>
                  <a:lnTo>
                    <a:pt x="747" y="116"/>
                  </a:lnTo>
                  <a:lnTo>
                    <a:pt x="754" y="127"/>
                  </a:lnTo>
                  <a:lnTo>
                    <a:pt x="761" y="140"/>
                  </a:lnTo>
                  <a:lnTo>
                    <a:pt x="770" y="152"/>
                  </a:lnTo>
                  <a:lnTo>
                    <a:pt x="779" y="165"/>
                  </a:lnTo>
                  <a:lnTo>
                    <a:pt x="789" y="175"/>
                  </a:lnTo>
                  <a:lnTo>
                    <a:pt x="799" y="183"/>
                  </a:lnTo>
                  <a:lnTo>
                    <a:pt x="806" y="188"/>
                  </a:lnTo>
                  <a:lnTo>
                    <a:pt x="813" y="194"/>
                  </a:lnTo>
                  <a:lnTo>
                    <a:pt x="820" y="198"/>
                  </a:lnTo>
                  <a:lnTo>
                    <a:pt x="826" y="203"/>
                  </a:lnTo>
                  <a:lnTo>
                    <a:pt x="832" y="207"/>
                  </a:lnTo>
                  <a:lnTo>
                    <a:pt x="838" y="210"/>
                  </a:lnTo>
                  <a:lnTo>
                    <a:pt x="844" y="212"/>
                  </a:lnTo>
                  <a:lnTo>
                    <a:pt x="848" y="213"/>
                  </a:lnTo>
                  <a:lnTo>
                    <a:pt x="854" y="216"/>
                  </a:lnTo>
                  <a:lnTo>
                    <a:pt x="861" y="223"/>
                  </a:lnTo>
                  <a:lnTo>
                    <a:pt x="868" y="230"/>
                  </a:lnTo>
                  <a:lnTo>
                    <a:pt x="874" y="239"/>
                  </a:lnTo>
                  <a:lnTo>
                    <a:pt x="880" y="249"/>
                  </a:lnTo>
                  <a:lnTo>
                    <a:pt x="885" y="257"/>
                  </a:lnTo>
                  <a:lnTo>
                    <a:pt x="888" y="266"/>
                  </a:lnTo>
                  <a:lnTo>
                    <a:pt x="888" y="273"/>
                  </a:lnTo>
                  <a:lnTo>
                    <a:pt x="6" y="273"/>
                  </a:lnTo>
                  <a:lnTo>
                    <a:pt x="0" y="258"/>
                  </a:lnTo>
                  <a:lnTo>
                    <a:pt x="2" y="239"/>
                  </a:lnTo>
                  <a:lnTo>
                    <a:pt x="10" y="222"/>
                  </a:lnTo>
                  <a:lnTo>
                    <a:pt x="21" y="208"/>
                  </a:lnTo>
                  <a:close/>
                </a:path>
              </a:pathLst>
            </a:custGeom>
            <a:solidFill>
              <a:srgbClr val="72757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71" name="Freeform 1703"/>
            <p:cNvSpPr>
              <a:spLocks/>
            </p:cNvSpPr>
            <p:nvPr/>
          </p:nvSpPr>
          <p:spPr bwMode="auto">
            <a:xfrm>
              <a:off x="2386" y="4188"/>
              <a:ext cx="22" cy="15"/>
            </a:xfrm>
            <a:custGeom>
              <a:avLst/>
              <a:gdLst>
                <a:gd name="T0" fmla="*/ 61 w 66"/>
                <a:gd name="T1" fmla="*/ 0 h 45"/>
                <a:gd name="T2" fmla="*/ 61 w 66"/>
                <a:gd name="T3" fmla="*/ 0 h 45"/>
                <a:gd name="T4" fmla="*/ 54 w 66"/>
                <a:gd name="T5" fmla="*/ 2 h 45"/>
                <a:gd name="T6" fmla="*/ 46 w 66"/>
                <a:gd name="T7" fmla="*/ 5 h 45"/>
                <a:gd name="T8" fmla="*/ 38 w 66"/>
                <a:gd name="T9" fmla="*/ 10 h 45"/>
                <a:gd name="T10" fmla="*/ 29 w 66"/>
                <a:gd name="T11" fmla="*/ 16 h 45"/>
                <a:gd name="T12" fmla="*/ 21 w 66"/>
                <a:gd name="T13" fmla="*/ 22 h 45"/>
                <a:gd name="T14" fmla="*/ 12 w 66"/>
                <a:gd name="T15" fmla="*/ 28 h 45"/>
                <a:gd name="T16" fmla="*/ 5 w 66"/>
                <a:gd name="T17" fmla="*/ 32 h 45"/>
                <a:gd name="T18" fmla="*/ 0 w 66"/>
                <a:gd name="T19" fmla="*/ 36 h 45"/>
                <a:gd name="T20" fmla="*/ 3 w 66"/>
                <a:gd name="T21" fmla="*/ 45 h 45"/>
                <a:gd name="T22" fmla="*/ 10 w 66"/>
                <a:gd name="T23" fmla="*/ 42 h 45"/>
                <a:gd name="T24" fmla="*/ 17 w 66"/>
                <a:gd name="T25" fmla="*/ 37 h 45"/>
                <a:gd name="T26" fmla="*/ 26 w 66"/>
                <a:gd name="T27" fmla="*/ 31 h 45"/>
                <a:gd name="T28" fmla="*/ 34 w 66"/>
                <a:gd name="T29" fmla="*/ 26 h 45"/>
                <a:gd name="T30" fmla="*/ 43 w 66"/>
                <a:gd name="T31" fmla="*/ 19 h 45"/>
                <a:gd name="T32" fmla="*/ 51 w 66"/>
                <a:gd name="T33" fmla="*/ 14 h 45"/>
                <a:gd name="T34" fmla="*/ 57 w 66"/>
                <a:gd name="T35" fmla="*/ 11 h 45"/>
                <a:gd name="T36" fmla="*/ 61 w 66"/>
                <a:gd name="T37" fmla="*/ 10 h 45"/>
                <a:gd name="T38" fmla="*/ 61 w 66"/>
                <a:gd name="T39" fmla="*/ 10 h 45"/>
                <a:gd name="T40" fmla="*/ 61 w 66"/>
                <a:gd name="T41" fmla="*/ 10 h 45"/>
                <a:gd name="T42" fmla="*/ 65 w 66"/>
                <a:gd name="T43" fmla="*/ 8 h 45"/>
                <a:gd name="T44" fmla="*/ 66 w 66"/>
                <a:gd name="T45" fmla="*/ 5 h 45"/>
                <a:gd name="T46" fmla="*/ 65 w 66"/>
                <a:gd name="T47" fmla="*/ 2 h 45"/>
                <a:gd name="T48" fmla="*/ 61 w 66"/>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 h="45">
                  <a:moveTo>
                    <a:pt x="61" y="0"/>
                  </a:moveTo>
                  <a:lnTo>
                    <a:pt x="61" y="0"/>
                  </a:lnTo>
                  <a:lnTo>
                    <a:pt x="54" y="2"/>
                  </a:lnTo>
                  <a:lnTo>
                    <a:pt x="46" y="5"/>
                  </a:lnTo>
                  <a:lnTo>
                    <a:pt x="38" y="10"/>
                  </a:lnTo>
                  <a:lnTo>
                    <a:pt x="29" y="16"/>
                  </a:lnTo>
                  <a:lnTo>
                    <a:pt x="21" y="22"/>
                  </a:lnTo>
                  <a:lnTo>
                    <a:pt x="12" y="28"/>
                  </a:lnTo>
                  <a:lnTo>
                    <a:pt x="5" y="32"/>
                  </a:lnTo>
                  <a:lnTo>
                    <a:pt x="0" y="36"/>
                  </a:lnTo>
                  <a:lnTo>
                    <a:pt x="3" y="45"/>
                  </a:lnTo>
                  <a:lnTo>
                    <a:pt x="10" y="42"/>
                  </a:lnTo>
                  <a:lnTo>
                    <a:pt x="17" y="37"/>
                  </a:lnTo>
                  <a:lnTo>
                    <a:pt x="26" y="31"/>
                  </a:lnTo>
                  <a:lnTo>
                    <a:pt x="34" y="26"/>
                  </a:lnTo>
                  <a:lnTo>
                    <a:pt x="43" y="19"/>
                  </a:lnTo>
                  <a:lnTo>
                    <a:pt x="51" y="14"/>
                  </a:lnTo>
                  <a:lnTo>
                    <a:pt x="57" y="11"/>
                  </a:lnTo>
                  <a:lnTo>
                    <a:pt x="61" y="10"/>
                  </a:lnTo>
                  <a:lnTo>
                    <a:pt x="61" y="10"/>
                  </a:lnTo>
                  <a:lnTo>
                    <a:pt x="61" y="10"/>
                  </a:lnTo>
                  <a:lnTo>
                    <a:pt x="65" y="8"/>
                  </a:lnTo>
                  <a:lnTo>
                    <a:pt x="66" y="5"/>
                  </a:lnTo>
                  <a:lnTo>
                    <a:pt x="65" y="2"/>
                  </a:lnTo>
                  <a:lnTo>
                    <a:pt x="6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72" name="Freeform 1704"/>
            <p:cNvSpPr>
              <a:spLocks/>
            </p:cNvSpPr>
            <p:nvPr/>
          </p:nvSpPr>
          <p:spPr bwMode="auto">
            <a:xfrm>
              <a:off x="2407" y="4184"/>
              <a:ext cx="33" cy="7"/>
            </a:xfrm>
            <a:custGeom>
              <a:avLst/>
              <a:gdLst>
                <a:gd name="T0" fmla="*/ 93 w 100"/>
                <a:gd name="T1" fmla="*/ 1 h 22"/>
                <a:gd name="T2" fmla="*/ 94 w 100"/>
                <a:gd name="T3" fmla="*/ 0 h 22"/>
                <a:gd name="T4" fmla="*/ 89 w 100"/>
                <a:gd name="T5" fmla="*/ 2 h 22"/>
                <a:gd name="T6" fmla="*/ 83 w 100"/>
                <a:gd name="T7" fmla="*/ 4 h 22"/>
                <a:gd name="T8" fmla="*/ 70 w 100"/>
                <a:gd name="T9" fmla="*/ 6 h 22"/>
                <a:gd name="T10" fmla="*/ 57 w 100"/>
                <a:gd name="T11" fmla="*/ 8 h 22"/>
                <a:gd name="T12" fmla="*/ 43 w 100"/>
                <a:gd name="T13" fmla="*/ 9 h 22"/>
                <a:gd name="T14" fmla="*/ 28 w 100"/>
                <a:gd name="T15" fmla="*/ 11 h 22"/>
                <a:gd name="T16" fmla="*/ 13 w 100"/>
                <a:gd name="T17" fmla="*/ 10 h 22"/>
                <a:gd name="T18" fmla="*/ 0 w 100"/>
                <a:gd name="T19" fmla="*/ 12 h 22"/>
                <a:gd name="T20" fmla="*/ 0 w 100"/>
                <a:gd name="T21" fmla="*/ 22 h 22"/>
                <a:gd name="T22" fmla="*/ 13 w 100"/>
                <a:gd name="T23" fmla="*/ 22 h 22"/>
                <a:gd name="T24" fmla="*/ 28 w 100"/>
                <a:gd name="T25" fmla="*/ 20 h 22"/>
                <a:gd name="T26" fmla="*/ 43 w 100"/>
                <a:gd name="T27" fmla="*/ 18 h 22"/>
                <a:gd name="T28" fmla="*/ 57 w 100"/>
                <a:gd name="T29" fmla="*/ 17 h 22"/>
                <a:gd name="T30" fmla="*/ 70 w 100"/>
                <a:gd name="T31" fmla="*/ 15 h 22"/>
                <a:gd name="T32" fmla="*/ 83 w 100"/>
                <a:gd name="T33" fmla="*/ 14 h 22"/>
                <a:gd name="T34" fmla="*/ 92 w 100"/>
                <a:gd name="T35" fmla="*/ 11 h 22"/>
                <a:gd name="T36" fmla="*/ 99 w 100"/>
                <a:gd name="T37" fmla="*/ 9 h 22"/>
                <a:gd name="T38" fmla="*/ 100 w 100"/>
                <a:gd name="T39" fmla="*/ 8 h 22"/>
                <a:gd name="T40" fmla="*/ 93 w 100"/>
                <a:gd name="T41"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0" h="22">
                  <a:moveTo>
                    <a:pt x="93" y="1"/>
                  </a:moveTo>
                  <a:lnTo>
                    <a:pt x="94" y="0"/>
                  </a:lnTo>
                  <a:lnTo>
                    <a:pt x="89" y="2"/>
                  </a:lnTo>
                  <a:lnTo>
                    <a:pt x="83" y="4"/>
                  </a:lnTo>
                  <a:lnTo>
                    <a:pt x="70" y="6"/>
                  </a:lnTo>
                  <a:lnTo>
                    <a:pt x="57" y="8"/>
                  </a:lnTo>
                  <a:lnTo>
                    <a:pt x="43" y="9"/>
                  </a:lnTo>
                  <a:lnTo>
                    <a:pt x="28" y="11"/>
                  </a:lnTo>
                  <a:lnTo>
                    <a:pt x="13" y="10"/>
                  </a:lnTo>
                  <a:lnTo>
                    <a:pt x="0" y="12"/>
                  </a:lnTo>
                  <a:lnTo>
                    <a:pt x="0" y="22"/>
                  </a:lnTo>
                  <a:lnTo>
                    <a:pt x="13" y="22"/>
                  </a:lnTo>
                  <a:lnTo>
                    <a:pt x="28" y="20"/>
                  </a:lnTo>
                  <a:lnTo>
                    <a:pt x="43" y="18"/>
                  </a:lnTo>
                  <a:lnTo>
                    <a:pt x="57" y="17"/>
                  </a:lnTo>
                  <a:lnTo>
                    <a:pt x="70" y="15"/>
                  </a:lnTo>
                  <a:lnTo>
                    <a:pt x="83" y="14"/>
                  </a:lnTo>
                  <a:lnTo>
                    <a:pt x="92" y="11"/>
                  </a:lnTo>
                  <a:lnTo>
                    <a:pt x="99" y="9"/>
                  </a:lnTo>
                  <a:lnTo>
                    <a:pt x="100" y="8"/>
                  </a:lnTo>
                  <a:lnTo>
                    <a:pt x="93"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73" name="Freeform 1705"/>
            <p:cNvSpPr>
              <a:spLocks/>
            </p:cNvSpPr>
            <p:nvPr/>
          </p:nvSpPr>
          <p:spPr bwMode="auto">
            <a:xfrm>
              <a:off x="2438" y="4168"/>
              <a:ext cx="24" cy="19"/>
            </a:xfrm>
            <a:custGeom>
              <a:avLst/>
              <a:gdLst>
                <a:gd name="T0" fmla="*/ 64 w 74"/>
                <a:gd name="T1" fmla="*/ 3 h 55"/>
                <a:gd name="T2" fmla="*/ 69 w 74"/>
                <a:gd name="T3" fmla="*/ 0 h 55"/>
                <a:gd name="T4" fmla="*/ 62 w 74"/>
                <a:gd name="T5" fmla="*/ 2 h 55"/>
                <a:gd name="T6" fmla="*/ 53 w 74"/>
                <a:gd name="T7" fmla="*/ 7 h 55"/>
                <a:gd name="T8" fmla="*/ 42 w 74"/>
                <a:gd name="T9" fmla="*/ 14 h 55"/>
                <a:gd name="T10" fmla="*/ 31 w 74"/>
                <a:gd name="T11" fmla="*/ 23 h 55"/>
                <a:gd name="T12" fmla="*/ 20 w 74"/>
                <a:gd name="T13" fmla="*/ 31 h 55"/>
                <a:gd name="T14" fmla="*/ 11 w 74"/>
                <a:gd name="T15" fmla="*/ 38 h 55"/>
                <a:gd name="T16" fmla="*/ 4 w 74"/>
                <a:gd name="T17" fmla="*/ 44 h 55"/>
                <a:gd name="T18" fmla="*/ 0 w 74"/>
                <a:gd name="T19" fmla="*/ 48 h 55"/>
                <a:gd name="T20" fmla="*/ 7 w 74"/>
                <a:gd name="T21" fmla="*/ 55 h 55"/>
                <a:gd name="T22" fmla="*/ 11 w 74"/>
                <a:gd name="T23" fmla="*/ 51 h 55"/>
                <a:gd name="T24" fmla="*/ 18 w 74"/>
                <a:gd name="T25" fmla="*/ 44 h 55"/>
                <a:gd name="T26" fmla="*/ 27 w 74"/>
                <a:gd name="T27" fmla="*/ 38 h 55"/>
                <a:gd name="T28" fmla="*/ 38 w 74"/>
                <a:gd name="T29" fmla="*/ 30 h 55"/>
                <a:gd name="T30" fmla="*/ 47 w 74"/>
                <a:gd name="T31" fmla="*/ 23 h 55"/>
                <a:gd name="T32" fmla="*/ 57 w 74"/>
                <a:gd name="T33" fmla="*/ 16 h 55"/>
                <a:gd name="T34" fmla="*/ 64 w 74"/>
                <a:gd name="T35" fmla="*/ 11 h 55"/>
                <a:gd name="T36" fmla="*/ 69 w 74"/>
                <a:gd name="T37" fmla="*/ 11 h 55"/>
                <a:gd name="T38" fmla="*/ 73 w 74"/>
                <a:gd name="T39" fmla="*/ 8 h 55"/>
                <a:gd name="T40" fmla="*/ 69 w 74"/>
                <a:gd name="T41" fmla="*/ 11 h 55"/>
                <a:gd name="T42" fmla="*/ 72 w 74"/>
                <a:gd name="T43" fmla="*/ 9 h 55"/>
                <a:gd name="T44" fmla="*/ 74 w 74"/>
                <a:gd name="T45" fmla="*/ 6 h 55"/>
                <a:gd name="T46" fmla="*/ 72 w 74"/>
                <a:gd name="T47" fmla="*/ 2 h 55"/>
                <a:gd name="T48" fmla="*/ 69 w 74"/>
                <a:gd name="T49" fmla="*/ 0 h 55"/>
                <a:gd name="T50" fmla="*/ 64 w 74"/>
                <a:gd name="T51" fmla="*/ 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4" h="55">
                  <a:moveTo>
                    <a:pt x="64" y="3"/>
                  </a:moveTo>
                  <a:lnTo>
                    <a:pt x="69" y="0"/>
                  </a:lnTo>
                  <a:lnTo>
                    <a:pt x="62" y="2"/>
                  </a:lnTo>
                  <a:lnTo>
                    <a:pt x="53" y="7"/>
                  </a:lnTo>
                  <a:lnTo>
                    <a:pt x="42" y="14"/>
                  </a:lnTo>
                  <a:lnTo>
                    <a:pt x="31" y="23"/>
                  </a:lnTo>
                  <a:lnTo>
                    <a:pt x="20" y="31"/>
                  </a:lnTo>
                  <a:lnTo>
                    <a:pt x="11" y="38"/>
                  </a:lnTo>
                  <a:lnTo>
                    <a:pt x="4" y="44"/>
                  </a:lnTo>
                  <a:lnTo>
                    <a:pt x="0" y="48"/>
                  </a:lnTo>
                  <a:lnTo>
                    <a:pt x="7" y="55"/>
                  </a:lnTo>
                  <a:lnTo>
                    <a:pt x="11" y="51"/>
                  </a:lnTo>
                  <a:lnTo>
                    <a:pt x="18" y="44"/>
                  </a:lnTo>
                  <a:lnTo>
                    <a:pt x="27" y="38"/>
                  </a:lnTo>
                  <a:lnTo>
                    <a:pt x="38" y="30"/>
                  </a:lnTo>
                  <a:lnTo>
                    <a:pt x="47" y="23"/>
                  </a:lnTo>
                  <a:lnTo>
                    <a:pt x="57" y="16"/>
                  </a:lnTo>
                  <a:lnTo>
                    <a:pt x="64" y="11"/>
                  </a:lnTo>
                  <a:lnTo>
                    <a:pt x="69" y="11"/>
                  </a:lnTo>
                  <a:lnTo>
                    <a:pt x="73" y="8"/>
                  </a:lnTo>
                  <a:lnTo>
                    <a:pt x="69" y="11"/>
                  </a:lnTo>
                  <a:lnTo>
                    <a:pt x="72" y="9"/>
                  </a:lnTo>
                  <a:lnTo>
                    <a:pt x="74" y="6"/>
                  </a:lnTo>
                  <a:lnTo>
                    <a:pt x="72" y="2"/>
                  </a:lnTo>
                  <a:lnTo>
                    <a:pt x="69" y="0"/>
                  </a:lnTo>
                  <a:lnTo>
                    <a:pt x="64"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74" name="Freeform 1706"/>
            <p:cNvSpPr>
              <a:spLocks/>
            </p:cNvSpPr>
            <p:nvPr/>
          </p:nvSpPr>
          <p:spPr bwMode="auto">
            <a:xfrm>
              <a:off x="2459" y="4150"/>
              <a:ext cx="15" cy="21"/>
            </a:xfrm>
            <a:custGeom>
              <a:avLst/>
              <a:gdLst>
                <a:gd name="T0" fmla="*/ 43 w 45"/>
                <a:gd name="T1" fmla="*/ 0 h 62"/>
                <a:gd name="T2" fmla="*/ 42 w 45"/>
                <a:gd name="T3" fmla="*/ 0 h 62"/>
                <a:gd name="T4" fmla="*/ 34 w 45"/>
                <a:gd name="T5" fmla="*/ 5 h 62"/>
                <a:gd name="T6" fmla="*/ 29 w 45"/>
                <a:gd name="T7" fmla="*/ 10 h 62"/>
                <a:gd name="T8" fmla="*/ 22 w 45"/>
                <a:gd name="T9" fmla="*/ 18 h 62"/>
                <a:gd name="T10" fmla="*/ 16 w 45"/>
                <a:gd name="T11" fmla="*/ 27 h 62"/>
                <a:gd name="T12" fmla="*/ 11 w 45"/>
                <a:gd name="T13" fmla="*/ 37 h 62"/>
                <a:gd name="T14" fmla="*/ 7 w 45"/>
                <a:gd name="T15" fmla="*/ 46 h 62"/>
                <a:gd name="T16" fmla="*/ 2 w 45"/>
                <a:gd name="T17" fmla="*/ 53 h 62"/>
                <a:gd name="T18" fmla="*/ 0 w 45"/>
                <a:gd name="T19" fmla="*/ 57 h 62"/>
                <a:gd name="T20" fmla="*/ 9 w 45"/>
                <a:gd name="T21" fmla="*/ 62 h 62"/>
                <a:gd name="T22" fmla="*/ 11 w 45"/>
                <a:gd name="T23" fmla="*/ 57 h 62"/>
                <a:gd name="T24" fmla="*/ 16 w 45"/>
                <a:gd name="T25" fmla="*/ 50 h 62"/>
                <a:gd name="T26" fmla="*/ 21 w 45"/>
                <a:gd name="T27" fmla="*/ 41 h 62"/>
                <a:gd name="T28" fmla="*/ 25 w 45"/>
                <a:gd name="T29" fmla="*/ 32 h 62"/>
                <a:gd name="T30" fmla="*/ 31 w 45"/>
                <a:gd name="T31" fmla="*/ 23 h 62"/>
                <a:gd name="T32" fmla="*/ 35 w 45"/>
                <a:gd name="T33" fmla="*/ 17 h 62"/>
                <a:gd name="T34" fmla="*/ 41 w 45"/>
                <a:gd name="T35" fmla="*/ 11 h 62"/>
                <a:gd name="T36" fmla="*/ 45 w 45"/>
                <a:gd name="T37" fmla="*/ 9 h 62"/>
                <a:gd name="T38" fmla="*/ 43 w 45"/>
                <a:gd name="T39" fmla="*/ 9 h 62"/>
                <a:gd name="T40" fmla="*/ 43 w 45"/>
                <a:gd name="T4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 h="62">
                  <a:moveTo>
                    <a:pt x="43" y="0"/>
                  </a:moveTo>
                  <a:lnTo>
                    <a:pt x="42" y="0"/>
                  </a:lnTo>
                  <a:lnTo>
                    <a:pt x="34" y="5"/>
                  </a:lnTo>
                  <a:lnTo>
                    <a:pt x="29" y="10"/>
                  </a:lnTo>
                  <a:lnTo>
                    <a:pt x="22" y="18"/>
                  </a:lnTo>
                  <a:lnTo>
                    <a:pt x="16" y="27"/>
                  </a:lnTo>
                  <a:lnTo>
                    <a:pt x="11" y="37"/>
                  </a:lnTo>
                  <a:lnTo>
                    <a:pt x="7" y="46"/>
                  </a:lnTo>
                  <a:lnTo>
                    <a:pt x="2" y="53"/>
                  </a:lnTo>
                  <a:lnTo>
                    <a:pt x="0" y="57"/>
                  </a:lnTo>
                  <a:lnTo>
                    <a:pt x="9" y="62"/>
                  </a:lnTo>
                  <a:lnTo>
                    <a:pt x="11" y="57"/>
                  </a:lnTo>
                  <a:lnTo>
                    <a:pt x="16" y="50"/>
                  </a:lnTo>
                  <a:lnTo>
                    <a:pt x="21" y="41"/>
                  </a:lnTo>
                  <a:lnTo>
                    <a:pt x="25" y="32"/>
                  </a:lnTo>
                  <a:lnTo>
                    <a:pt x="31" y="23"/>
                  </a:lnTo>
                  <a:lnTo>
                    <a:pt x="35" y="17"/>
                  </a:lnTo>
                  <a:lnTo>
                    <a:pt x="41" y="11"/>
                  </a:lnTo>
                  <a:lnTo>
                    <a:pt x="45" y="9"/>
                  </a:lnTo>
                  <a:lnTo>
                    <a:pt x="43" y="9"/>
                  </a:lnTo>
                  <a:lnTo>
                    <a:pt x="4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75" name="Freeform 1707"/>
            <p:cNvSpPr>
              <a:spLocks/>
            </p:cNvSpPr>
            <p:nvPr/>
          </p:nvSpPr>
          <p:spPr bwMode="auto">
            <a:xfrm>
              <a:off x="2473" y="4146"/>
              <a:ext cx="16" cy="7"/>
            </a:xfrm>
            <a:custGeom>
              <a:avLst/>
              <a:gdLst>
                <a:gd name="T0" fmla="*/ 45 w 46"/>
                <a:gd name="T1" fmla="*/ 0 h 23"/>
                <a:gd name="T2" fmla="*/ 46 w 46"/>
                <a:gd name="T3" fmla="*/ 0 h 23"/>
                <a:gd name="T4" fmla="*/ 42 w 46"/>
                <a:gd name="T5" fmla="*/ 0 h 23"/>
                <a:gd name="T6" fmla="*/ 36 w 46"/>
                <a:gd name="T7" fmla="*/ 1 h 23"/>
                <a:gd name="T8" fmla="*/ 30 w 46"/>
                <a:gd name="T9" fmla="*/ 3 h 23"/>
                <a:gd name="T10" fmla="*/ 22 w 46"/>
                <a:gd name="T11" fmla="*/ 5 h 23"/>
                <a:gd name="T12" fmla="*/ 16 w 46"/>
                <a:gd name="T13" fmla="*/ 8 h 23"/>
                <a:gd name="T14" fmla="*/ 11 w 46"/>
                <a:gd name="T15" fmla="*/ 11 h 23"/>
                <a:gd name="T16" fmla="*/ 5 w 46"/>
                <a:gd name="T17" fmla="*/ 13 h 23"/>
                <a:gd name="T18" fmla="*/ 0 w 46"/>
                <a:gd name="T19" fmla="*/ 14 h 23"/>
                <a:gd name="T20" fmla="*/ 0 w 46"/>
                <a:gd name="T21" fmla="*/ 23 h 23"/>
                <a:gd name="T22" fmla="*/ 7 w 46"/>
                <a:gd name="T23" fmla="*/ 22 h 23"/>
                <a:gd name="T24" fmla="*/ 13 w 46"/>
                <a:gd name="T25" fmla="*/ 20 h 23"/>
                <a:gd name="T26" fmla="*/ 21 w 46"/>
                <a:gd name="T27" fmla="*/ 17 h 23"/>
                <a:gd name="T28" fmla="*/ 27 w 46"/>
                <a:gd name="T29" fmla="*/ 14 h 23"/>
                <a:gd name="T30" fmla="*/ 33 w 46"/>
                <a:gd name="T31" fmla="*/ 12 h 23"/>
                <a:gd name="T32" fmla="*/ 38 w 46"/>
                <a:gd name="T33" fmla="*/ 11 h 23"/>
                <a:gd name="T34" fmla="*/ 42 w 46"/>
                <a:gd name="T35" fmla="*/ 9 h 23"/>
                <a:gd name="T36" fmla="*/ 44 w 46"/>
                <a:gd name="T37" fmla="*/ 9 h 23"/>
                <a:gd name="T38" fmla="*/ 45 w 46"/>
                <a:gd name="T39" fmla="*/ 9 h 23"/>
                <a:gd name="T40" fmla="*/ 45 w 46"/>
                <a:gd name="T4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23">
                  <a:moveTo>
                    <a:pt x="45" y="0"/>
                  </a:moveTo>
                  <a:lnTo>
                    <a:pt x="46" y="0"/>
                  </a:lnTo>
                  <a:lnTo>
                    <a:pt x="42" y="0"/>
                  </a:lnTo>
                  <a:lnTo>
                    <a:pt x="36" y="1"/>
                  </a:lnTo>
                  <a:lnTo>
                    <a:pt x="30" y="3"/>
                  </a:lnTo>
                  <a:lnTo>
                    <a:pt x="22" y="5"/>
                  </a:lnTo>
                  <a:lnTo>
                    <a:pt x="16" y="8"/>
                  </a:lnTo>
                  <a:lnTo>
                    <a:pt x="11" y="11"/>
                  </a:lnTo>
                  <a:lnTo>
                    <a:pt x="5" y="13"/>
                  </a:lnTo>
                  <a:lnTo>
                    <a:pt x="0" y="14"/>
                  </a:lnTo>
                  <a:lnTo>
                    <a:pt x="0" y="23"/>
                  </a:lnTo>
                  <a:lnTo>
                    <a:pt x="7" y="22"/>
                  </a:lnTo>
                  <a:lnTo>
                    <a:pt x="13" y="20"/>
                  </a:lnTo>
                  <a:lnTo>
                    <a:pt x="21" y="17"/>
                  </a:lnTo>
                  <a:lnTo>
                    <a:pt x="27" y="14"/>
                  </a:lnTo>
                  <a:lnTo>
                    <a:pt x="33" y="12"/>
                  </a:lnTo>
                  <a:lnTo>
                    <a:pt x="38" y="11"/>
                  </a:lnTo>
                  <a:lnTo>
                    <a:pt x="42" y="9"/>
                  </a:lnTo>
                  <a:lnTo>
                    <a:pt x="44" y="9"/>
                  </a:lnTo>
                  <a:lnTo>
                    <a:pt x="45" y="9"/>
                  </a:lnTo>
                  <a:lnTo>
                    <a:pt x="4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76" name="Freeform 1708"/>
            <p:cNvSpPr>
              <a:spLocks/>
            </p:cNvSpPr>
            <p:nvPr/>
          </p:nvSpPr>
          <p:spPr bwMode="auto">
            <a:xfrm>
              <a:off x="2488" y="4144"/>
              <a:ext cx="26" cy="5"/>
            </a:xfrm>
            <a:custGeom>
              <a:avLst/>
              <a:gdLst>
                <a:gd name="T0" fmla="*/ 76 w 76"/>
                <a:gd name="T1" fmla="*/ 0 h 16"/>
                <a:gd name="T2" fmla="*/ 76 w 76"/>
                <a:gd name="T3" fmla="*/ 0 h 16"/>
                <a:gd name="T4" fmla="*/ 69 w 76"/>
                <a:gd name="T5" fmla="*/ 1 h 16"/>
                <a:gd name="T6" fmla="*/ 58 w 76"/>
                <a:gd name="T7" fmla="*/ 2 h 16"/>
                <a:gd name="T8" fmla="*/ 47 w 76"/>
                <a:gd name="T9" fmla="*/ 3 h 16"/>
                <a:gd name="T10" fmla="*/ 36 w 76"/>
                <a:gd name="T11" fmla="*/ 3 h 16"/>
                <a:gd name="T12" fmla="*/ 23 w 76"/>
                <a:gd name="T13" fmla="*/ 3 h 16"/>
                <a:gd name="T14" fmla="*/ 13 w 76"/>
                <a:gd name="T15" fmla="*/ 5 h 16"/>
                <a:gd name="T16" fmla="*/ 5 w 76"/>
                <a:gd name="T17" fmla="*/ 4 h 16"/>
                <a:gd name="T18" fmla="*/ 0 w 76"/>
                <a:gd name="T19" fmla="*/ 5 h 16"/>
                <a:gd name="T20" fmla="*/ 0 w 76"/>
                <a:gd name="T21" fmla="*/ 14 h 16"/>
                <a:gd name="T22" fmla="*/ 5 w 76"/>
                <a:gd name="T23" fmla="*/ 16 h 16"/>
                <a:gd name="T24" fmla="*/ 13 w 76"/>
                <a:gd name="T25" fmla="*/ 14 h 16"/>
                <a:gd name="T26" fmla="*/ 23 w 76"/>
                <a:gd name="T27" fmla="*/ 14 h 16"/>
                <a:gd name="T28" fmla="*/ 36 w 76"/>
                <a:gd name="T29" fmla="*/ 14 h 16"/>
                <a:gd name="T30" fmla="*/ 47 w 76"/>
                <a:gd name="T31" fmla="*/ 12 h 16"/>
                <a:gd name="T32" fmla="*/ 58 w 76"/>
                <a:gd name="T33" fmla="*/ 11 h 16"/>
                <a:gd name="T34" fmla="*/ 69 w 76"/>
                <a:gd name="T35" fmla="*/ 10 h 16"/>
                <a:gd name="T36" fmla="*/ 76 w 76"/>
                <a:gd name="T37" fmla="*/ 9 h 16"/>
                <a:gd name="T38" fmla="*/ 76 w 76"/>
                <a:gd name="T39" fmla="*/ 9 h 16"/>
                <a:gd name="T40" fmla="*/ 76 w 76"/>
                <a:gd name="T4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6" h="16">
                  <a:moveTo>
                    <a:pt x="76" y="0"/>
                  </a:moveTo>
                  <a:lnTo>
                    <a:pt x="76" y="0"/>
                  </a:lnTo>
                  <a:lnTo>
                    <a:pt x="69" y="1"/>
                  </a:lnTo>
                  <a:lnTo>
                    <a:pt x="58" y="2"/>
                  </a:lnTo>
                  <a:lnTo>
                    <a:pt x="47" y="3"/>
                  </a:lnTo>
                  <a:lnTo>
                    <a:pt x="36" y="3"/>
                  </a:lnTo>
                  <a:lnTo>
                    <a:pt x="23" y="3"/>
                  </a:lnTo>
                  <a:lnTo>
                    <a:pt x="13" y="5"/>
                  </a:lnTo>
                  <a:lnTo>
                    <a:pt x="5" y="4"/>
                  </a:lnTo>
                  <a:lnTo>
                    <a:pt x="0" y="5"/>
                  </a:lnTo>
                  <a:lnTo>
                    <a:pt x="0" y="14"/>
                  </a:lnTo>
                  <a:lnTo>
                    <a:pt x="5" y="16"/>
                  </a:lnTo>
                  <a:lnTo>
                    <a:pt x="13" y="14"/>
                  </a:lnTo>
                  <a:lnTo>
                    <a:pt x="23" y="14"/>
                  </a:lnTo>
                  <a:lnTo>
                    <a:pt x="36" y="14"/>
                  </a:lnTo>
                  <a:lnTo>
                    <a:pt x="47" y="12"/>
                  </a:lnTo>
                  <a:lnTo>
                    <a:pt x="58" y="11"/>
                  </a:lnTo>
                  <a:lnTo>
                    <a:pt x="69" y="10"/>
                  </a:lnTo>
                  <a:lnTo>
                    <a:pt x="76" y="9"/>
                  </a:lnTo>
                  <a:lnTo>
                    <a:pt x="76" y="9"/>
                  </a:lnTo>
                  <a:lnTo>
                    <a:pt x="7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77" name="Freeform 1709"/>
            <p:cNvSpPr>
              <a:spLocks/>
            </p:cNvSpPr>
            <p:nvPr/>
          </p:nvSpPr>
          <p:spPr bwMode="auto">
            <a:xfrm>
              <a:off x="2514" y="4133"/>
              <a:ext cx="20" cy="14"/>
            </a:xfrm>
            <a:custGeom>
              <a:avLst/>
              <a:gdLst>
                <a:gd name="T0" fmla="*/ 55 w 61"/>
                <a:gd name="T1" fmla="*/ 0 h 42"/>
                <a:gd name="T2" fmla="*/ 55 w 61"/>
                <a:gd name="T3" fmla="*/ 0 h 42"/>
                <a:gd name="T4" fmla="*/ 50 w 61"/>
                <a:gd name="T5" fmla="*/ 4 h 42"/>
                <a:gd name="T6" fmla="*/ 45 w 61"/>
                <a:gd name="T7" fmla="*/ 9 h 42"/>
                <a:gd name="T8" fmla="*/ 37 w 61"/>
                <a:gd name="T9" fmla="*/ 13 h 42"/>
                <a:gd name="T10" fmla="*/ 29 w 61"/>
                <a:gd name="T11" fmla="*/ 19 h 42"/>
                <a:gd name="T12" fmla="*/ 20 w 61"/>
                <a:gd name="T13" fmla="*/ 23 h 42"/>
                <a:gd name="T14" fmla="*/ 11 w 61"/>
                <a:gd name="T15" fmla="*/ 28 h 42"/>
                <a:gd name="T16" fmla="*/ 5 w 61"/>
                <a:gd name="T17" fmla="*/ 31 h 42"/>
                <a:gd name="T18" fmla="*/ 0 w 61"/>
                <a:gd name="T19" fmla="*/ 33 h 42"/>
                <a:gd name="T20" fmla="*/ 0 w 61"/>
                <a:gd name="T21" fmla="*/ 42 h 42"/>
                <a:gd name="T22" fmla="*/ 8 w 61"/>
                <a:gd name="T23" fmla="*/ 41 h 42"/>
                <a:gd name="T24" fmla="*/ 16 w 61"/>
                <a:gd name="T25" fmla="*/ 37 h 42"/>
                <a:gd name="T26" fmla="*/ 25 w 61"/>
                <a:gd name="T27" fmla="*/ 33 h 42"/>
                <a:gd name="T28" fmla="*/ 34 w 61"/>
                <a:gd name="T29" fmla="*/ 28 h 42"/>
                <a:gd name="T30" fmla="*/ 42 w 61"/>
                <a:gd name="T31" fmla="*/ 22 h 42"/>
                <a:gd name="T32" fmla="*/ 50 w 61"/>
                <a:gd name="T33" fmla="*/ 15 h 42"/>
                <a:gd name="T34" fmla="*/ 57 w 61"/>
                <a:gd name="T35" fmla="*/ 11 h 42"/>
                <a:gd name="T36" fmla="*/ 61 w 61"/>
                <a:gd name="T37" fmla="*/ 7 h 42"/>
                <a:gd name="T38" fmla="*/ 61 w 61"/>
                <a:gd name="T39" fmla="*/ 7 h 42"/>
                <a:gd name="T40" fmla="*/ 55 w 61"/>
                <a:gd name="T4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 h="42">
                  <a:moveTo>
                    <a:pt x="55" y="0"/>
                  </a:moveTo>
                  <a:lnTo>
                    <a:pt x="55" y="0"/>
                  </a:lnTo>
                  <a:lnTo>
                    <a:pt x="50" y="4"/>
                  </a:lnTo>
                  <a:lnTo>
                    <a:pt x="45" y="9"/>
                  </a:lnTo>
                  <a:lnTo>
                    <a:pt x="37" y="13"/>
                  </a:lnTo>
                  <a:lnTo>
                    <a:pt x="29" y="19"/>
                  </a:lnTo>
                  <a:lnTo>
                    <a:pt x="20" y="23"/>
                  </a:lnTo>
                  <a:lnTo>
                    <a:pt x="11" y="28"/>
                  </a:lnTo>
                  <a:lnTo>
                    <a:pt x="5" y="31"/>
                  </a:lnTo>
                  <a:lnTo>
                    <a:pt x="0" y="33"/>
                  </a:lnTo>
                  <a:lnTo>
                    <a:pt x="0" y="42"/>
                  </a:lnTo>
                  <a:lnTo>
                    <a:pt x="8" y="41"/>
                  </a:lnTo>
                  <a:lnTo>
                    <a:pt x="16" y="37"/>
                  </a:lnTo>
                  <a:lnTo>
                    <a:pt x="25" y="33"/>
                  </a:lnTo>
                  <a:lnTo>
                    <a:pt x="34" y="28"/>
                  </a:lnTo>
                  <a:lnTo>
                    <a:pt x="42" y="22"/>
                  </a:lnTo>
                  <a:lnTo>
                    <a:pt x="50" y="15"/>
                  </a:lnTo>
                  <a:lnTo>
                    <a:pt x="57" y="11"/>
                  </a:lnTo>
                  <a:lnTo>
                    <a:pt x="61" y="7"/>
                  </a:lnTo>
                  <a:lnTo>
                    <a:pt x="61" y="7"/>
                  </a:lnTo>
                  <a:lnTo>
                    <a:pt x="5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78" name="Freeform 1710"/>
            <p:cNvSpPr>
              <a:spLocks/>
            </p:cNvSpPr>
            <p:nvPr/>
          </p:nvSpPr>
          <p:spPr bwMode="auto">
            <a:xfrm>
              <a:off x="2532" y="4130"/>
              <a:ext cx="36" cy="8"/>
            </a:xfrm>
            <a:custGeom>
              <a:avLst/>
              <a:gdLst>
                <a:gd name="T0" fmla="*/ 107 w 107"/>
                <a:gd name="T1" fmla="*/ 15 h 24"/>
                <a:gd name="T2" fmla="*/ 107 w 107"/>
                <a:gd name="T3" fmla="*/ 15 h 24"/>
                <a:gd name="T4" fmla="*/ 92 w 107"/>
                <a:gd name="T5" fmla="*/ 9 h 24"/>
                <a:gd name="T6" fmla="*/ 76 w 107"/>
                <a:gd name="T7" fmla="*/ 5 h 24"/>
                <a:gd name="T8" fmla="*/ 59 w 107"/>
                <a:gd name="T9" fmla="*/ 3 h 24"/>
                <a:gd name="T10" fmla="*/ 44 w 107"/>
                <a:gd name="T11" fmla="*/ 0 h 24"/>
                <a:gd name="T12" fmla="*/ 29 w 107"/>
                <a:gd name="T13" fmla="*/ 3 h 24"/>
                <a:gd name="T14" fmla="*/ 18 w 107"/>
                <a:gd name="T15" fmla="*/ 4 h 24"/>
                <a:gd name="T16" fmla="*/ 8 w 107"/>
                <a:gd name="T17" fmla="*/ 6 h 24"/>
                <a:gd name="T18" fmla="*/ 0 w 107"/>
                <a:gd name="T19" fmla="*/ 9 h 24"/>
                <a:gd name="T20" fmla="*/ 6 w 107"/>
                <a:gd name="T21" fmla="*/ 16 h 24"/>
                <a:gd name="T22" fmla="*/ 10 w 107"/>
                <a:gd name="T23" fmla="*/ 15 h 24"/>
                <a:gd name="T24" fmla="*/ 18 w 107"/>
                <a:gd name="T25" fmla="*/ 13 h 24"/>
                <a:gd name="T26" fmla="*/ 29 w 107"/>
                <a:gd name="T27" fmla="*/ 12 h 24"/>
                <a:gd name="T28" fmla="*/ 44 w 107"/>
                <a:gd name="T29" fmla="*/ 12 h 24"/>
                <a:gd name="T30" fmla="*/ 59 w 107"/>
                <a:gd name="T31" fmla="*/ 12 h 24"/>
                <a:gd name="T32" fmla="*/ 74 w 107"/>
                <a:gd name="T33" fmla="*/ 14 h 24"/>
                <a:gd name="T34" fmla="*/ 90 w 107"/>
                <a:gd name="T35" fmla="*/ 19 h 24"/>
                <a:gd name="T36" fmla="*/ 103 w 107"/>
                <a:gd name="T37" fmla="*/ 24 h 24"/>
                <a:gd name="T38" fmla="*/ 103 w 107"/>
                <a:gd name="T39" fmla="*/ 24 h 24"/>
                <a:gd name="T40" fmla="*/ 107 w 107"/>
                <a:gd name="T41"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7" h="24">
                  <a:moveTo>
                    <a:pt x="107" y="15"/>
                  </a:moveTo>
                  <a:lnTo>
                    <a:pt x="107" y="15"/>
                  </a:lnTo>
                  <a:lnTo>
                    <a:pt x="92" y="9"/>
                  </a:lnTo>
                  <a:lnTo>
                    <a:pt x="76" y="5"/>
                  </a:lnTo>
                  <a:lnTo>
                    <a:pt x="59" y="3"/>
                  </a:lnTo>
                  <a:lnTo>
                    <a:pt x="44" y="0"/>
                  </a:lnTo>
                  <a:lnTo>
                    <a:pt x="29" y="3"/>
                  </a:lnTo>
                  <a:lnTo>
                    <a:pt x="18" y="4"/>
                  </a:lnTo>
                  <a:lnTo>
                    <a:pt x="8" y="6"/>
                  </a:lnTo>
                  <a:lnTo>
                    <a:pt x="0" y="9"/>
                  </a:lnTo>
                  <a:lnTo>
                    <a:pt x="6" y="16"/>
                  </a:lnTo>
                  <a:lnTo>
                    <a:pt x="10" y="15"/>
                  </a:lnTo>
                  <a:lnTo>
                    <a:pt x="18" y="13"/>
                  </a:lnTo>
                  <a:lnTo>
                    <a:pt x="29" y="12"/>
                  </a:lnTo>
                  <a:lnTo>
                    <a:pt x="44" y="12"/>
                  </a:lnTo>
                  <a:lnTo>
                    <a:pt x="59" y="12"/>
                  </a:lnTo>
                  <a:lnTo>
                    <a:pt x="74" y="14"/>
                  </a:lnTo>
                  <a:lnTo>
                    <a:pt x="90" y="19"/>
                  </a:lnTo>
                  <a:lnTo>
                    <a:pt x="103" y="24"/>
                  </a:lnTo>
                  <a:lnTo>
                    <a:pt x="103" y="24"/>
                  </a:lnTo>
                  <a:lnTo>
                    <a:pt x="107"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79" name="Freeform 1711"/>
            <p:cNvSpPr>
              <a:spLocks/>
            </p:cNvSpPr>
            <p:nvPr/>
          </p:nvSpPr>
          <p:spPr bwMode="auto">
            <a:xfrm>
              <a:off x="2566" y="4135"/>
              <a:ext cx="35" cy="15"/>
            </a:xfrm>
            <a:custGeom>
              <a:avLst/>
              <a:gdLst>
                <a:gd name="T0" fmla="*/ 103 w 103"/>
                <a:gd name="T1" fmla="*/ 37 h 46"/>
                <a:gd name="T2" fmla="*/ 103 w 103"/>
                <a:gd name="T3" fmla="*/ 37 h 46"/>
                <a:gd name="T4" fmla="*/ 95 w 103"/>
                <a:gd name="T5" fmla="*/ 35 h 46"/>
                <a:gd name="T6" fmla="*/ 85 w 103"/>
                <a:gd name="T7" fmla="*/ 31 h 46"/>
                <a:gd name="T8" fmla="*/ 74 w 103"/>
                <a:gd name="T9" fmla="*/ 27 h 46"/>
                <a:gd name="T10" fmla="*/ 60 w 103"/>
                <a:gd name="T11" fmla="*/ 22 h 46"/>
                <a:gd name="T12" fmla="*/ 47 w 103"/>
                <a:gd name="T13" fmla="*/ 17 h 46"/>
                <a:gd name="T14" fmla="*/ 32 w 103"/>
                <a:gd name="T15" fmla="*/ 12 h 46"/>
                <a:gd name="T16" fmla="*/ 17 w 103"/>
                <a:gd name="T17" fmla="*/ 6 h 46"/>
                <a:gd name="T18" fmla="*/ 4 w 103"/>
                <a:gd name="T19" fmla="*/ 0 h 46"/>
                <a:gd name="T20" fmla="*/ 0 w 103"/>
                <a:gd name="T21" fmla="*/ 9 h 46"/>
                <a:gd name="T22" fmla="*/ 14 w 103"/>
                <a:gd name="T23" fmla="*/ 15 h 46"/>
                <a:gd name="T24" fmla="*/ 29 w 103"/>
                <a:gd name="T25" fmla="*/ 21 h 46"/>
                <a:gd name="T26" fmla="*/ 44 w 103"/>
                <a:gd name="T27" fmla="*/ 27 h 46"/>
                <a:gd name="T28" fmla="*/ 58 w 103"/>
                <a:gd name="T29" fmla="*/ 31 h 46"/>
                <a:gd name="T30" fmla="*/ 72 w 103"/>
                <a:gd name="T31" fmla="*/ 36 h 46"/>
                <a:gd name="T32" fmla="*/ 83 w 103"/>
                <a:gd name="T33" fmla="*/ 40 h 46"/>
                <a:gd name="T34" fmla="*/ 92 w 103"/>
                <a:gd name="T35" fmla="*/ 44 h 46"/>
                <a:gd name="T36" fmla="*/ 98 w 103"/>
                <a:gd name="T37" fmla="*/ 46 h 46"/>
                <a:gd name="T38" fmla="*/ 98 w 103"/>
                <a:gd name="T39" fmla="*/ 46 h 46"/>
                <a:gd name="T40" fmla="*/ 103 w 103"/>
                <a:gd name="T41" fmla="*/ 3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 h="46">
                  <a:moveTo>
                    <a:pt x="103" y="37"/>
                  </a:moveTo>
                  <a:lnTo>
                    <a:pt x="103" y="37"/>
                  </a:lnTo>
                  <a:lnTo>
                    <a:pt x="95" y="35"/>
                  </a:lnTo>
                  <a:lnTo>
                    <a:pt x="85" y="31"/>
                  </a:lnTo>
                  <a:lnTo>
                    <a:pt x="74" y="27"/>
                  </a:lnTo>
                  <a:lnTo>
                    <a:pt x="60" y="22"/>
                  </a:lnTo>
                  <a:lnTo>
                    <a:pt x="47" y="17"/>
                  </a:lnTo>
                  <a:lnTo>
                    <a:pt x="32" y="12"/>
                  </a:lnTo>
                  <a:lnTo>
                    <a:pt x="17" y="6"/>
                  </a:lnTo>
                  <a:lnTo>
                    <a:pt x="4" y="0"/>
                  </a:lnTo>
                  <a:lnTo>
                    <a:pt x="0" y="9"/>
                  </a:lnTo>
                  <a:lnTo>
                    <a:pt x="14" y="15"/>
                  </a:lnTo>
                  <a:lnTo>
                    <a:pt x="29" y="21"/>
                  </a:lnTo>
                  <a:lnTo>
                    <a:pt x="44" y="27"/>
                  </a:lnTo>
                  <a:lnTo>
                    <a:pt x="58" y="31"/>
                  </a:lnTo>
                  <a:lnTo>
                    <a:pt x="72" y="36"/>
                  </a:lnTo>
                  <a:lnTo>
                    <a:pt x="83" y="40"/>
                  </a:lnTo>
                  <a:lnTo>
                    <a:pt x="92" y="44"/>
                  </a:lnTo>
                  <a:lnTo>
                    <a:pt x="98" y="46"/>
                  </a:lnTo>
                  <a:lnTo>
                    <a:pt x="98" y="46"/>
                  </a:lnTo>
                  <a:lnTo>
                    <a:pt x="103" y="3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80" name="Freeform 1712"/>
            <p:cNvSpPr>
              <a:spLocks/>
            </p:cNvSpPr>
            <p:nvPr/>
          </p:nvSpPr>
          <p:spPr bwMode="auto">
            <a:xfrm>
              <a:off x="2599" y="4147"/>
              <a:ext cx="15" cy="7"/>
            </a:xfrm>
            <a:custGeom>
              <a:avLst/>
              <a:gdLst>
                <a:gd name="T0" fmla="*/ 44 w 45"/>
                <a:gd name="T1" fmla="*/ 11 h 20"/>
                <a:gd name="T2" fmla="*/ 45 w 45"/>
                <a:gd name="T3" fmla="*/ 11 h 20"/>
                <a:gd name="T4" fmla="*/ 41 w 45"/>
                <a:gd name="T5" fmla="*/ 10 h 20"/>
                <a:gd name="T6" fmla="*/ 36 w 45"/>
                <a:gd name="T7" fmla="*/ 9 h 20"/>
                <a:gd name="T8" fmla="*/ 31 w 45"/>
                <a:gd name="T9" fmla="*/ 9 h 20"/>
                <a:gd name="T10" fmla="*/ 26 w 45"/>
                <a:gd name="T11" fmla="*/ 7 h 20"/>
                <a:gd name="T12" fmla="*/ 18 w 45"/>
                <a:gd name="T13" fmla="*/ 6 h 20"/>
                <a:gd name="T14" fmla="*/ 14 w 45"/>
                <a:gd name="T15" fmla="*/ 4 h 20"/>
                <a:gd name="T16" fmla="*/ 9 w 45"/>
                <a:gd name="T17" fmla="*/ 2 h 20"/>
                <a:gd name="T18" fmla="*/ 5 w 45"/>
                <a:gd name="T19" fmla="*/ 0 h 20"/>
                <a:gd name="T20" fmla="*/ 0 w 45"/>
                <a:gd name="T21" fmla="*/ 9 h 20"/>
                <a:gd name="T22" fmla="*/ 5 w 45"/>
                <a:gd name="T23" fmla="*/ 11 h 20"/>
                <a:gd name="T24" fmla="*/ 11 w 45"/>
                <a:gd name="T25" fmla="*/ 14 h 20"/>
                <a:gd name="T26" fmla="*/ 18 w 45"/>
                <a:gd name="T27" fmla="*/ 15 h 20"/>
                <a:gd name="T28" fmla="*/ 24 w 45"/>
                <a:gd name="T29" fmla="*/ 16 h 20"/>
                <a:gd name="T30" fmla="*/ 29 w 45"/>
                <a:gd name="T31" fmla="*/ 18 h 20"/>
                <a:gd name="T32" fmla="*/ 36 w 45"/>
                <a:gd name="T33" fmla="*/ 18 h 20"/>
                <a:gd name="T34" fmla="*/ 39 w 45"/>
                <a:gd name="T35" fmla="*/ 19 h 20"/>
                <a:gd name="T36" fmla="*/ 42 w 45"/>
                <a:gd name="T37" fmla="*/ 20 h 20"/>
                <a:gd name="T38" fmla="*/ 44 w 45"/>
                <a:gd name="T39" fmla="*/ 20 h 20"/>
                <a:gd name="T40" fmla="*/ 44 w 45"/>
                <a:gd name="T41"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 h="20">
                  <a:moveTo>
                    <a:pt x="44" y="11"/>
                  </a:moveTo>
                  <a:lnTo>
                    <a:pt x="45" y="11"/>
                  </a:lnTo>
                  <a:lnTo>
                    <a:pt x="41" y="10"/>
                  </a:lnTo>
                  <a:lnTo>
                    <a:pt x="36" y="9"/>
                  </a:lnTo>
                  <a:lnTo>
                    <a:pt x="31" y="9"/>
                  </a:lnTo>
                  <a:lnTo>
                    <a:pt x="26" y="7"/>
                  </a:lnTo>
                  <a:lnTo>
                    <a:pt x="18" y="6"/>
                  </a:lnTo>
                  <a:lnTo>
                    <a:pt x="14" y="4"/>
                  </a:lnTo>
                  <a:lnTo>
                    <a:pt x="9" y="2"/>
                  </a:lnTo>
                  <a:lnTo>
                    <a:pt x="5" y="0"/>
                  </a:lnTo>
                  <a:lnTo>
                    <a:pt x="0" y="9"/>
                  </a:lnTo>
                  <a:lnTo>
                    <a:pt x="5" y="11"/>
                  </a:lnTo>
                  <a:lnTo>
                    <a:pt x="11" y="14"/>
                  </a:lnTo>
                  <a:lnTo>
                    <a:pt x="18" y="15"/>
                  </a:lnTo>
                  <a:lnTo>
                    <a:pt x="24" y="16"/>
                  </a:lnTo>
                  <a:lnTo>
                    <a:pt x="29" y="18"/>
                  </a:lnTo>
                  <a:lnTo>
                    <a:pt x="36" y="18"/>
                  </a:lnTo>
                  <a:lnTo>
                    <a:pt x="39" y="19"/>
                  </a:lnTo>
                  <a:lnTo>
                    <a:pt x="42" y="20"/>
                  </a:lnTo>
                  <a:lnTo>
                    <a:pt x="44" y="20"/>
                  </a:lnTo>
                  <a:lnTo>
                    <a:pt x="44"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81" name="Freeform 1713"/>
            <p:cNvSpPr>
              <a:spLocks/>
            </p:cNvSpPr>
            <p:nvPr/>
          </p:nvSpPr>
          <p:spPr bwMode="auto">
            <a:xfrm>
              <a:off x="2614" y="4151"/>
              <a:ext cx="15" cy="16"/>
            </a:xfrm>
            <a:custGeom>
              <a:avLst/>
              <a:gdLst>
                <a:gd name="T0" fmla="*/ 45 w 45"/>
                <a:gd name="T1" fmla="*/ 45 h 48"/>
                <a:gd name="T2" fmla="*/ 45 w 45"/>
                <a:gd name="T3" fmla="*/ 44 h 48"/>
                <a:gd name="T4" fmla="*/ 42 w 45"/>
                <a:gd name="T5" fmla="*/ 40 h 48"/>
                <a:gd name="T6" fmla="*/ 37 w 45"/>
                <a:gd name="T7" fmla="*/ 34 h 48"/>
                <a:gd name="T8" fmla="*/ 32 w 45"/>
                <a:gd name="T9" fmla="*/ 28 h 48"/>
                <a:gd name="T10" fmla="*/ 26 w 45"/>
                <a:gd name="T11" fmla="*/ 20 h 48"/>
                <a:gd name="T12" fmla="*/ 19 w 45"/>
                <a:gd name="T13" fmla="*/ 14 h 48"/>
                <a:gd name="T14" fmla="*/ 12 w 45"/>
                <a:gd name="T15" fmla="*/ 7 h 48"/>
                <a:gd name="T16" fmla="*/ 5 w 45"/>
                <a:gd name="T17" fmla="*/ 3 h 48"/>
                <a:gd name="T18" fmla="*/ 0 w 45"/>
                <a:gd name="T19" fmla="*/ 0 h 48"/>
                <a:gd name="T20" fmla="*/ 0 w 45"/>
                <a:gd name="T21" fmla="*/ 9 h 48"/>
                <a:gd name="T22" fmla="*/ 1 w 45"/>
                <a:gd name="T23" fmla="*/ 12 h 48"/>
                <a:gd name="T24" fmla="*/ 5 w 45"/>
                <a:gd name="T25" fmla="*/ 14 h 48"/>
                <a:gd name="T26" fmla="*/ 12 w 45"/>
                <a:gd name="T27" fmla="*/ 21 h 48"/>
                <a:gd name="T28" fmla="*/ 19 w 45"/>
                <a:gd name="T29" fmla="*/ 27 h 48"/>
                <a:gd name="T30" fmla="*/ 25 w 45"/>
                <a:gd name="T31" fmla="*/ 35 h 48"/>
                <a:gd name="T32" fmla="*/ 30 w 45"/>
                <a:gd name="T33" fmla="*/ 40 h 48"/>
                <a:gd name="T34" fmla="*/ 35 w 45"/>
                <a:gd name="T35" fmla="*/ 45 h 48"/>
                <a:gd name="T36" fmla="*/ 36 w 45"/>
                <a:gd name="T37" fmla="*/ 48 h 48"/>
                <a:gd name="T38" fmla="*/ 36 w 45"/>
                <a:gd name="T39" fmla="*/ 47 h 48"/>
                <a:gd name="T40" fmla="*/ 45 w 45"/>
                <a:gd name="T41" fmla="*/ 4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 h="48">
                  <a:moveTo>
                    <a:pt x="45" y="45"/>
                  </a:moveTo>
                  <a:lnTo>
                    <a:pt x="45" y="44"/>
                  </a:lnTo>
                  <a:lnTo>
                    <a:pt x="42" y="40"/>
                  </a:lnTo>
                  <a:lnTo>
                    <a:pt x="37" y="34"/>
                  </a:lnTo>
                  <a:lnTo>
                    <a:pt x="32" y="28"/>
                  </a:lnTo>
                  <a:lnTo>
                    <a:pt x="26" y="20"/>
                  </a:lnTo>
                  <a:lnTo>
                    <a:pt x="19" y="14"/>
                  </a:lnTo>
                  <a:lnTo>
                    <a:pt x="12" y="7"/>
                  </a:lnTo>
                  <a:lnTo>
                    <a:pt x="5" y="3"/>
                  </a:lnTo>
                  <a:lnTo>
                    <a:pt x="0" y="0"/>
                  </a:lnTo>
                  <a:lnTo>
                    <a:pt x="0" y="9"/>
                  </a:lnTo>
                  <a:lnTo>
                    <a:pt x="1" y="12"/>
                  </a:lnTo>
                  <a:lnTo>
                    <a:pt x="5" y="14"/>
                  </a:lnTo>
                  <a:lnTo>
                    <a:pt x="12" y="21"/>
                  </a:lnTo>
                  <a:lnTo>
                    <a:pt x="19" y="27"/>
                  </a:lnTo>
                  <a:lnTo>
                    <a:pt x="25" y="35"/>
                  </a:lnTo>
                  <a:lnTo>
                    <a:pt x="30" y="40"/>
                  </a:lnTo>
                  <a:lnTo>
                    <a:pt x="35" y="45"/>
                  </a:lnTo>
                  <a:lnTo>
                    <a:pt x="36" y="48"/>
                  </a:lnTo>
                  <a:lnTo>
                    <a:pt x="36" y="47"/>
                  </a:lnTo>
                  <a:lnTo>
                    <a:pt x="45" y="4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82" name="Freeform 1714"/>
            <p:cNvSpPr>
              <a:spLocks/>
            </p:cNvSpPr>
            <p:nvPr/>
          </p:nvSpPr>
          <p:spPr bwMode="auto">
            <a:xfrm>
              <a:off x="2626" y="4166"/>
              <a:ext cx="22" cy="29"/>
            </a:xfrm>
            <a:custGeom>
              <a:avLst/>
              <a:gdLst>
                <a:gd name="T0" fmla="*/ 64 w 67"/>
                <a:gd name="T1" fmla="*/ 77 h 86"/>
                <a:gd name="T2" fmla="*/ 64 w 67"/>
                <a:gd name="T3" fmla="*/ 77 h 86"/>
                <a:gd name="T4" fmla="*/ 55 w 67"/>
                <a:gd name="T5" fmla="*/ 70 h 86"/>
                <a:gd name="T6" fmla="*/ 46 w 67"/>
                <a:gd name="T7" fmla="*/ 60 h 86"/>
                <a:gd name="T8" fmla="*/ 38 w 67"/>
                <a:gd name="T9" fmla="*/ 48 h 86"/>
                <a:gd name="T10" fmla="*/ 29 w 67"/>
                <a:gd name="T11" fmla="*/ 35 h 86"/>
                <a:gd name="T12" fmla="*/ 22 w 67"/>
                <a:gd name="T13" fmla="*/ 23 h 86"/>
                <a:gd name="T14" fmla="*/ 15 w 67"/>
                <a:gd name="T15" fmla="*/ 11 h 86"/>
                <a:gd name="T16" fmla="*/ 12 w 67"/>
                <a:gd name="T17" fmla="*/ 3 h 86"/>
                <a:gd name="T18" fmla="*/ 9 w 67"/>
                <a:gd name="T19" fmla="*/ 0 h 86"/>
                <a:gd name="T20" fmla="*/ 0 w 67"/>
                <a:gd name="T21" fmla="*/ 2 h 86"/>
                <a:gd name="T22" fmla="*/ 2 w 67"/>
                <a:gd name="T23" fmla="*/ 8 h 86"/>
                <a:gd name="T24" fmla="*/ 6 w 67"/>
                <a:gd name="T25" fmla="*/ 16 h 86"/>
                <a:gd name="T26" fmla="*/ 13 w 67"/>
                <a:gd name="T27" fmla="*/ 27 h 86"/>
                <a:gd name="T28" fmla="*/ 20 w 67"/>
                <a:gd name="T29" fmla="*/ 40 h 86"/>
                <a:gd name="T30" fmla="*/ 29 w 67"/>
                <a:gd name="T31" fmla="*/ 53 h 86"/>
                <a:gd name="T32" fmla="*/ 39 w 67"/>
                <a:gd name="T33" fmla="*/ 66 h 86"/>
                <a:gd name="T34" fmla="*/ 48 w 67"/>
                <a:gd name="T35" fmla="*/ 77 h 86"/>
                <a:gd name="T36" fmla="*/ 60 w 67"/>
                <a:gd name="T37" fmla="*/ 86 h 86"/>
                <a:gd name="T38" fmla="*/ 60 w 67"/>
                <a:gd name="T39" fmla="*/ 86 h 86"/>
                <a:gd name="T40" fmla="*/ 60 w 67"/>
                <a:gd name="T41" fmla="*/ 86 h 86"/>
                <a:gd name="T42" fmla="*/ 63 w 67"/>
                <a:gd name="T43" fmla="*/ 86 h 86"/>
                <a:gd name="T44" fmla="*/ 67 w 67"/>
                <a:gd name="T45" fmla="*/ 82 h 86"/>
                <a:gd name="T46" fmla="*/ 67 w 67"/>
                <a:gd name="T47" fmla="*/ 79 h 86"/>
                <a:gd name="T48" fmla="*/ 64 w 67"/>
                <a:gd name="T49" fmla="*/ 7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7" h="86">
                  <a:moveTo>
                    <a:pt x="64" y="77"/>
                  </a:moveTo>
                  <a:lnTo>
                    <a:pt x="64" y="77"/>
                  </a:lnTo>
                  <a:lnTo>
                    <a:pt x="55" y="70"/>
                  </a:lnTo>
                  <a:lnTo>
                    <a:pt x="46" y="60"/>
                  </a:lnTo>
                  <a:lnTo>
                    <a:pt x="38" y="48"/>
                  </a:lnTo>
                  <a:lnTo>
                    <a:pt x="29" y="35"/>
                  </a:lnTo>
                  <a:lnTo>
                    <a:pt x="22" y="23"/>
                  </a:lnTo>
                  <a:lnTo>
                    <a:pt x="15" y="11"/>
                  </a:lnTo>
                  <a:lnTo>
                    <a:pt x="12" y="3"/>
                  </a:lnTo>
                  <a:lnTo>
                    <a:pt x="9" y="0"/>
                  </a:lnTo>
                  <a:lnTo>
                    <a:pt x="0" y="2"/>
                  </a:lnTo>
                  <a:lnTo>
                    <a:pt x="2" y="8"/>
                  </a:lnTo>
                  <a:lnTo>
                    <a:pt x="6" y="16"/>
                  </a:lnTo>
                  <a:lnTo>
                    <a:pt x="13" y="27"/>
                  </a:lnTo>
                  <a:lnTo>
                    <a:pt x="20" y="40"/>
                  </a:lnTo>
                  <a:lnTo>
                    <a:pt x="29" y="53"/>
                  </a:lnTo>
                  <a:lnTo>
                    <a:pt x="39" y="66"/>
                  </a:lnTo>
                  <a:lnTo>
                    <a:pt x="48" y="77"/>
                  </a:lnTo>
                  <a:lnTo>
                    <a:pt x="60" y="86"/>
                  </a:lnTo>
                  <a:lnTo>
                    <a:pt x="60" y="86"/>
                  </a:lnTo>
                  <a:lnTo>
                    <a:pt x="60" y="86"/>
                  </a:lnTo>
                  <a:lnTo>
                    <a:pt x="63" y="86"/>
                  </a:lnTo>
                  <a:lnTo>
                    <a:pt x="67" y="82"/>
                  </a:lnTo>
                  <a:lnTo>
                    <a:pt x="67" y="79"/>
                  </a:lnTo>
                  <a:lnTo>
                    <a:pt x="64" y="7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83" name="Freeform 1715"/>
            <p:cNvSpPr>
              <a:spLocks/>
            </p:cNvSpPr>
            <p:nvPr/>
          </p:nvSpPr>
          <p:spPr bwMode="auto">
            <a:xfrm>
              <a:off x="2646" y="4192"/>
              <a:ext cx="19" cy="13"/>
            </a:xfrm>
            <a:custGeom>
              <a:avLst/>
              <a:gdLst>
                <a:gd name="T0" fmla="*/ 53 w 57"/>
                <a:gd name="T1" fmla="*/ 29 h 40"/>
                <a:gd name="T2" fmla="*/ 51 w 57"/>
                <a:gd name="T3" fmla="*/ 28 h 40"/>
                <a:gd name="T4" fmla="*/ 48 w 57"/>
                <a:gd name="T5" fmla="*/ 28 h 40"/>
                <a:gd name="T6" fmla="*/ 42 w 57"/>
                <a:gd name="T7" fmla="*/ 26 h 40"/>
                <a:gd name="T8" fmla="*/ 37 w 57"/>
                <a:gd name="T9" fmla="*/ 24 h 40"/>
                <a:gd name="T10" fmla="*/ 32 w 57"/>
                <a:gd name="T11" fmla="*/ 19 h 40"/>
                <a:gd name="T12" fmla="*/ 25 w 57"/>
                <a:gd name="T13" fmla="*/ 15 h 40"/>
                <a:gd name="T14" fmla="*/ 18 w 57"/>
                <a:gd name="T15" fmla="*/ 11 h 40"/>
                <a:gd name="T16" fmla="*/ 11 w 57"/>
                <a:gd name="T17" fmla="*/ 5 h 40"/>
                <a:gd name="T18" fmla="*/ 4 w 57"/>
                <a:gd name="T19" fmla="*/ 0 h 40"/>
                <a:gd name="T20" fmla="*/ 0 w 57"/>
                <a:gd name="T21" fmla="*/ 9 h 40"/>
                <a:gd name="T22" fmla="*/ 7 w 57"/>
                <a:gd name="T23" fmla="*/ 12 h 40"/>
                <a:gd name="T24" fmla="*/ 13 w 57"/>
                <a:gd name="T25" fmla="*/ 18 h 40"/>
                <a:gd name="T26" fmla="*/ 20 w 57"/>
                <a:gd name="T27" fmla="*/ 24 h 40"/>
                <a:gd name="T28" fmla="*/ 27 w 57"/>
                <a:gd name="T29" fmla="*/ 28 h 40"/>
                <a:gd name="T30" fmla="*/ 33 w 57"/>
                <a:gd name="T31" fmla="*/ 33 h 40"/>
                <a:gd name="T32" fmla="*/ 40 w 57"/>
                <a:gd name="T33" fmla="*/ 35 h 40"/>
                <a:gd name="T34" fmla="*/ 45 w 57"/>
                <a:gd name="T35" fmla="*/ 37 h 40"/>
                <a:gd name="T36" fmla="*/ 51 w 57"/>
                <a:gd name="T37" fmla="*/ 40 h 40"/>
                <a:gd name="T38" fmla="*/ 49 w 57"/>
                <a:gd name="T39" fmla="*/ 39 h 40"/>
                <a:gd name="T40" fmla="*/ 51 w 57"/>
                <a:gd name="T41" fmla="*/ 40 h 40"/>
                <a:gd name="T42" fmla="*/ 55 w 57"/>
                <a:gd name="T43" fmla="*/ 37 h 40"/>
                <a:gd name="T44" fmla="*/ 57 w 57"/>
                <a:gd name="T45" fmla="*/ 34 h 40"/>
                <a:gd name="T46" fmla="*/ 55 w 57"/>
                <a:gd name="T47" fmla="*/ 31 h 40"/>
                <a:gd name="T48" fmla="*/ 51 w 57"/>
                <a:gd name="T49" fmla="*/ 28 h 40"/>
                <a:gd name="T50" fmla="*/ 53 w 57"/>
                <a:gd name="T51" fmla="*/ 2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7" h="40">
                  <a:moveTo>
                    <a:pt x="53" y="29"/>
                  </a:moveTo>
                  <a:lnTo>
                    <a:pt x="51" y="28"/>
                  </a:lnTo>
                  <a:lnTo>
                    <a:pt x="48" y="28"/>
                  </a:lnTo>
                  <a:lnTo>
                    <a:pt x="42" y="26"/>
                  </a:lnTo>
                  <a:lnTo>
                    <a:pt x="37" y="24"/>
                  </a:lnTo>
                  <a:lnTo>
                    <a:pt x="32" y="19"/>
                  </a:lnTo>
                  <a:lnTo>
                    <a:pt x="25" y="15"/>
                  </a:lnTo>
                  <a:lnTo>
                    <a:pt x="18" y="11"/>
                  </a:lnTo>
                  <a:lnTo>
                    <a:pt x="11" y="5"/>
                  </a:lnTo>
                  <a:lnTo>
                    <a:pt x="4" y="0"/>
                  </a:lnTo>
                  <a:lnTo>
                    <a:pt x="0" y="9"/>
                  </a:lnTo>
                  <a:lnTo>
                    <a:pt x="7" y="12"/>
                  </a:lnTo>
                  <a:lnTo>
                    <a:pt x="13" y="18"/>
                  </a:lnTo>
                  <a:lnTo>
                    <a:pt x="20" y="24"/>
                  </a:lnTo>
                  <a:lnTo>
                    <a:pt x="27" y="28"/>
                  </a:lnTo>
                  <a:lnTo>
                    <a:pt x="33" y="33"/>
                  </a:lnTo>
                  <a:lnTo>
                    <a:pt x="40" y="35"/>
                  </a:lnTo>
                  <a:lnTo>
                    <a:pt x="45" y="37"/>
                  </a:lnTo>
                  <a:lnTo>
                    <a:pt x="51" y="40"/>
                  </a:lnTo>
                  <a:lnTo>
                    <a:pt x="49" y="39"/>
                  </a:lnTo>
                  <a:lnTo>
                    <a:pt x="51" y="40"/>
                  </a:lnTo>
                  <a:lnTo>
                    <a:pt x="55" y="37"/>
                  </a:lnTo>
                  <a:lnTo>
                    <a:pt x="57" y="34"/>
                  </a:lnTo>
                  <a:lnTo>
                    <a:pt x="55" y="31"/>
                  </a:lnTo>
                  <a:lnTo>
                    <a:pt x="51" y="28"/>
                  </a:lnTo>
                  <a:lnTo>
                    <a:pt x="53"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84" name="Freeform 1716"/>
            <p:cNvSpPr>
              <a:spLocks/>
            </p:cNvSpPr>
            <p:nvPr/>
          </p:nvSpPr>
          <p:spPr bwMode="auto">
            <a:xfrm>
              <a:off x="2662" y="4201"/>
              <a:ext cx="16" cy="24"/>
            </a:xfrm>
            <a:custGeom>
              <a:avLst/>
              <a:gdLst>
                <a:gd name="T0" fmla="*/ 42 w 47"/>
                <a:gd name="T1" fmla="*/ 70 h 70"/>
                <a:gd name="T2" fmla="*/ 47 w 47"/>
                <a:gd name="T3" fmla="*/ 65 h 70"/>
                <a:gd name="T4" fmla="*/ 47 w 47"/>
                <a:gd name="T5" fmla="*/ 57 h 70"/>
                <a:gd name="T6" fmla="*/ 43 w 47"/>
                <a:gd name="T7" fmla="*/ 46 h 70"/>
                <a:gd name="T8" fmla="*/ 39 w 47"/>
                <a:gd name="T9" fmla="*/ 38 h 70"/>
                <a:gd name="T10" fmla="*/ 33 w 47"/>
                <a:gd name="T11" fmla="*/ 29 h 70"/>
                <a:gd name="T12" fmla="*/ 25 w 47"/>
                <a:gd name="T13" fmla="*/ 19 h 70"/>
                <a:gd name="T14" fmla="*/ 18 w 47"/>
                <a:gd name="T15" fmla="*/ 12 h 70"/>
                <a:gd name="T16" fmla="*/ 11 w 47"/>
                <a:gd name="T17" fmla="*/ 5 h 70"/>
                <a:gd name="T18" fmla="*/ 4 w 47"/>
                <a:gd name="T19" fmla="*/ 0 h 70"/>
                <a:gd name="T20" fmla="*/ 0 w 47"/>
                <a:gd name="T21" fmla="*/ 10 h 70"/>
                <a:gd name="T22" fmla="*/ 4 w 47"/>
                <a:gd name="T23" fmla="*/ 12 h 70"/>
                <a:gd name="T24" fmla="*/ 11 w 47"/>
                <a:gd name="T25" fmla="*/ 19 h 70"/>
                <a:gd name="T26" fmla="*/ 18 w 47"/>
                <a:gd name="T27" fmla="*/ 26 h 70"/>
                <a:gd name="T28" fmla="*/ 24 w 47"/>
                <a:gd name="T29" fmla="*/ 34 h 70"/>
                <a:gd name="T30" fmla="*/ 30 w 47"/>
                <a:gd name="T31" fmla="*/ 43 h 70"/>
                <a:gd name="T32" fmla="*/ 34 w 47"/>
                <a:gd name="T33" fmla="*/ 51 h 70"/>
                <a:gd name="T34" fmla="*/ 38 w 47"/>
                <a:gd name="T35" fmla="*/ 59 h 70"/>
                <a:gd name="T36" fmla="*/ 38 w 47"/>
                <a:gd name="T37" fmla="*/ 65 h 70"/>
                <a:gd name="T38" fmla="*/ 42 w 47"/>
                <a:gd name="T39" fmla="*/ 59 h 70"/>
                <a:gd name="T40" fmla="*/ 38 w 47"/>
                <a:gd name="T41" fmla="*/ 65 h 70"/>
                <a:gd name="T42" fmla="*/ 39 w 47"/>
                <a:gd name="T43" fmla="*/ 68 h 70"/>
                <a:gd name="T44" fmla="*/ 42 w 47"/>
                <a:gd name="T45" fmla="*/ 69 h 70"/>
                <a:gd name="T46" fmla="*/ 46 w 47"/>
                <a:gd name="T47" fmla="*/ 68 h 70"/>
                <a:gd name="T48" fmla="*/ 47 w 47"/>
                <a:gd name="T49" fmla="*/ 65 h 70"/>
                <a:gd name="T50" fmla="*/ 42 w 47"/>
                <a:gd name="T5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7" h="70">
                  <a:moveTo>
                    <a:pt x="42" y="70"/>
                  </a:moveTo>
                  <a:lnTo>
                    <a:pt x="47" y="65"/>
                  </a:lnTo>
                  <a:lnTo>
                    <a:pt x="47" y="57"/>
                  </a:lnTo>
                  <a:lnTo>
                    <a:pt x="43" y="46"/>
                  </a:lnTo>
                  <a:lnTo>
                    <a:pt x="39" y="38"/>
                  </a:lnTo>
                  <a:lnTo>
                    <a:pt x="33" y="29"/>
                  </a:lnTo>
                  <a:lnTo>
                    <a:pt x="25" y="19"/>
                  </a:lnTo>
                  <a:lnTo>
                    <a:pt x="18" y="12"/>
                  </a:lnTo>
                  <a:lnTo>
                    <a:pt x="11" y="5"/>
                  </a:lnTo>
                  <a:lnTo>
                    <a:pt x="4" y="0"/>
                  </a:lnTo>
                  <a:lnTo>
                    <a:pt x="0" y="10"/>
                  </a:lnTo>
                  <a:lnTo>
                    <a:pt x="4" y="12"/>
                  </a:lnTo>
                  <a:lnTo>
                    <a:pt x="11" y="19"/>
                  </a:lnTo>
                  <a:lnTo>
                    <a:pt x="18" y="26"/>
                  </a:lnTo>
                  <a:lnTo>
                    <a:pt x="24" y="34"/>
                  </a:lnTo>
                  <a:lnTo>
                    <a:pt x="30" y="43"/>
                  </a:lnTo>
                  <a:lnTo>
                    <a:pt x="34" y="51"/>
                  </a:lnTo>
                  <a:lnTo>
                    <a:pt x="38" y="59"/>
                  </a:lnTo>
                  <a:lnTo>
                    <a:pt x="38" y="65"/>
                  </a:lnTo>
                  <a:lnTo>
                    <a:pt x="42" y="59"/>
                  </a:lnTo>
                  <a:lnTo>
                    <a:pt x="38" y="65"/>
                  </a:lnTo>
                  <a:lnTo>
                    <a:pt x="39" y="68"/>
                  </a:lnTo>
                  <a:lnTo>
                    <a:pt x="42" y="69"/>
                  </a:lnTo>
                  <a:lnTo>
                    <a:pt x="46" y="68"/>
                  </a:lnTo>
                  <a:lnTo>
                    <a:pt x="47" y="65"/>
                  </a:lnTo>
                  <a:lnTo>
                    <a:pt x="42" y="7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85" name="Freeform 1717"/>
            <p:cNvSpPr>
              <a:spLocks/>
            </p:cNvSpPr>
            <p:nvPr/>
          </p:nvSpPr>
          <p:spPr bwMode="auto">
            <a:xfrm>
              <a:off x="2380" y="4221"/>
              <a:ext cx="296" cy="4"/>
            </a:xfrm>
            <a:custGeom>
              <a:avLst/>
              <a:gdLst>
                <a:gd name="T0" fmla="*/ 0 w 887"/>
                <a:gd name="T1" fmla="*/ 8 h 11"/>
                <a:gd name="T2" fmla="*/ 5 w 887"/>
                <a:gd name="T3" fmla="*/ 11 h 11"/>
                <a:gd name="T4" fmla="*/ 887 w 887"/>
                <a:gd name="T5" fmla="*/ 11 h 11"/>
                <a:gd name="T6" fmla="*/ 887 w 887"/>
                <a:gd name="T7" fmla="*/ 0 h 11"/>
                <a:gd name="T8" fmla="*/ 5 w 887"/>
                <a:gd name="T9" fmla="*/ 0 h 11"/>
                <a:gd name="T10" fmla="*/ 9 w 887"/>
                <a:gd name="T11" fmla="*/ 3 h 11"/>
                <a:gd name="T12" fmla="*/ 5 w 887"/>
                <a:gd name="T13" fmla="*/ 0 h 11"/>
                <a:gd name="T14" fmla="*/ 1 w 887"/>
                <a:gd name="T15" fmla="*/ 2 h 11"/>
                <a:gd name="T16" fmla="*/ 0 w 887"/>
                <a:gd name="T17" fmla="*/ 6 h 11"/>
                <a:gd name="T18" fmla="*/ 1 w 887"/>
                <a:gd name="T19" fmla="*/ 9 h 11"/>
                <a:gd name="T20" fmla="*/ 5 w 887"/>
                <a:gd name="T21" fmla="*/ 11 h 11"/>
                <a:gd name="T22" fmla="*/ 0 w 887"/>
                <a:gd name="T2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7" h="11">
                  <a:moveTo>
                    <a:pt x="0" y="8"/>
                  </a:moveTo>
                  <a:lnTo>
                    <a:pt x="5" y="11"/>
                  </a:lnTo>
                  <a:lnTo>
                    <a:pt x="887" y="11"/>
                  </a:lnTo>
                  <a:lnTo>
                    <a:pt x="887" y="0"/>
                  </a:lnTo>
                  <a:lnTo>
                    <a:pt x="5" y="0"/>
                  </a:lnTo>
                  <a:lnTo>
                    <a:pt x="9" y="3"/>
                  </a:lnTo>
                  <a:lnTo>
                    <a:pt x="5" y="0"/>
                  </a:lnTo>
                  <a:lnTo>
                    <a:pt x="1" y="2"/>
                  </a:lnTo>
                  <a:lnTo>
                    <a:pt x="0" y="6"/>
                  </a:lnTo>
                  <a:lnTo>
                    <a:pt x="1" y="9"/>
                  </a:lnTo>
                  <a:lnTo>
                    <a:pt x="5" y="11"/>
                  </a:lnTo>
                  <a:lnTo>
                    <a:pt x="0"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86" name="Freeform 1718"/>
            <p:cNvSpPr>
              <a:spLocks/>
            </p:cNvSpPr>
            <p:nvPr/>
          </p:nvSpPr>
          <p:spPr bwMode="auto">
            <a:xfrm>
              <a:off x="2378" y="4200"/>
              <a:ext cx="10" cy="24"/>
            </a:xfrm>
            <a:custGeom>
              <a:avLst/>
              <a:gdLst>
                <a:gd name="T0" fmla="*/ 24 w 30"/>
                <a:gd name="T1" fmla="*/ 0 h 71"/>
                <a:gd name="T2" fmla="*/ 22 w 30"/>
                <a:gd name="T3" fmla="*/ 1 h 71"/>
                <a:gd name="T4" fmla="*/ 11 w 30"/>
                <a:gd name="T5" fmla="*/ 16 h 71"/>
                <a:gd name="T6" fmla="*/ 3 w 30"/>
                <a:gd name="T7" fmla="*/ 34 h 71"/>
                <a:gd name="T8" fmla="*/ 0 w 30"/>
                <a:gd name="T9" fmla="*/ 54 h 71"/>
                <a:gd name="T10" fmla="*/ 6 w 30"/>
                <a:gd name="T11" fmla="*/ 71 h 71"/>
                <a:gd name="T12" fmla="*/ 15 w 30"/>
                <a:gd name="T13" fmla="*/ 66 h 71"/>
                <a:gd name="T14" fmla="*/ 10 w 30"/>
                <a:gd name="T15" fmla="*/ 54 h 71"/>
                <a:gd name="T16" fmla="*/ 12 w 30"/>
                <a:gd name="T17" fmla="*/ 37 h 71"/>
                <a:gd name="T18" fmla="*/ 20 w 30"/>
                <a:gd name="T19" fmla="*/ 20 h 71"/>
                <a:gd name="T20" fmla="*/ 29 w 30"/>
                <a:gd name="T21" fmla="*/ 8 h 71"/>
                <a:gd name="T22" fmla="*/ 27 w 30"/>
                <a:gd name="T23" fmla="*/ 9 h 71"/>
                <a:gd name="T24" fmla="*/ 29 w 30"/>
                <a:gd name="T25" fmla="*/ 8 h 71"/>
                <a:gd name="T26" fmla="*/ 30 w 30"/>
                <a:gd name="T27" fmla="*/ 4 h 71"/>
                <a:gd name="T28" fmla="*/ 29 w 30"/>
                <a:gd name="T29" fmla="*/ 1 h 71"/>
                <a:gd name="T30" fmla="*/ 26 w 30"/>
                <a:gd name="T31" fmla="*/ 0 h 71"/>
                <a:gd name="T32" fmla="*/ 22 w 30"/>
                <a:gd name="T33" fmla="*/ 1 h 71"/>
                <a:gd name="T34" fmla="*/ 24 w 30"/>
                <a:gd name="T35"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71">
                  <a:moveTo>
                    <a:pt x="24" y="0"/>
                  </a:moveTo>
                  <a:lnTo>
                    <a:pt x="22" y="1"/>
                  </a:lnTo>
                  <a:lnTo>
                    <a:pt x="11" y="16"/>
                  </a:lnTo>
                  <a:lnTo>
                    <a:pt x="3" y="34"/>
                  </a:lnTo>
                  <a:lnTo>
                    <a:pt x="0" y="54"/>
                  </a:lnTo>
                  <a:lnTo>
                    <a:pt x="6" y="71"/>
                  </a:lnTo>
                  <a:lnTo>
                    <a:pt x="15" y="66"/>
                  </a:lnTo>
                  <a:lnTo>
                    <a:pt x="10" y="54"/>
                  </a:lnTo>
                  <a:lnTo>
                    <a:pt x="12" y="37"/>
                  </a:lnTo>
                  <a:lnTo>
                    <a:pt x="20" y="20"/>
                  </a:lnTo>
                  <a:lnTo>
                    <a:pt x="29" y="8"/>
                  </a:lnTo>
                  <a:lnTo>
                    <a:pt x="27" y="9"/>
                  </a:lnTo>
                  <a:lnTo>
                    <a:pt x="29" y="8"/>
                  </a:lnTo>
                  <a:lnTo>
                    <a:pt x="30" y="4"/>
                  </a:lnTo>
                  <a:lnTo>
                    <a:pt x="29" y="1"/>
                  </a:lnTo>
                  <a:lnTo>
                    <a:pt x="26" y="0"/>
                  </a:lnTo>
                  <a:lnTo>
                    <a:pt x="22" y="1"/>
                  </a:lnTo>
                  <a:lnTo>
                    <a:pt x="2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87" name="Freeform 1719"/>
            <p:cNvSpPr>
              <a:spLocks/>
            </p:cNvSpPr>
            <p:nvPr/>
          </p:nvSpPr>
          <p:spPr bwMode="auto">
            <a:xfrm>
              <a:off x="2388" y="4140"/>
              <a:ext cx="61" cy="51"/>
            </a:xfrm>
            <a:custGeom>
              <a:avLst/>
              <a:gdLst>
                <a:gd name="T0" fmla="*/ 72 w 182"/>
                <a:gd name="T1" fmla="*/ 27 h 155"/>
                <a:gd name="T2" fmla="*/ 79 w 182"/>
                <a:gd name="T3" fmla="*/ 9 h 155"/>
                <a:gd name="T4" fmla="*/ 99 w 182"/>
                <a:gd name="T5" fmla="*/ 3 h 155"/>
                <a:gd name="T6" fmla="*/ 119 w 182"/>
                <a:gd name="T7" fmla="*/ 1 h 155"/>
                <a:gd name="T8" fmla="*/ 141 w 182"/>
                <a:gd name="T9" fmla="*/ 0 h 155"/>
                <a:gd name="T10" fmla="*/ 161 w 182"/>
                <a:gd name="T11" fmla="*/ 2 h 155"/>
                <a:gd name="T12" fmla="*/ 171 w 182"/>
                <a:gd name="T13" fmla="*/ 13 h 155"/>
                <a:gd name="T14" fmla="*/ 176 w 182"/>
                <a:gd name="T15" fmla="*/ 33 h 155"/>
                <a:gd name="T16" fmla="*/ 176 w 182"/>
                <a:gd name="T17" fmla="*/ 48 h 155"/>
                <a:gd name="T18" fmla="*/ 175 w 182"/>
                <a:gd name="T19" fmla="*/ 65 h 155"/>
                <a:gd name="T20" fmla="*/ 179 w 182"/>
                <a:gd name="T21" fmla="*/ 78 h 155"/>
                <a:gd name="T22" fmla="*/ 182 w 182"/>
                <a:gd name="T23" fmla="*/ 94 h 155"/>
                <a:gd name="T24" fmla="*/ 171 w 182"/>
                <a:gd name="T25" fmla="*/ 111 h 155"/>
                <a:gd name="T26" fmla="*/ 156 w 182"/>
                <a:gd name="T27" fmla="*/ 133 h 155"/>
                <a:gd name="T28" fmla="*/ 150 w 182"/>
                <a:gd name="T29" fmla="*/ 144 h 155"/>
                <a:gd name="T30" fmla="*/ 135 w 182"/>
                <a:gd name="T31" fmla="*/ 149 h 155"/>
                <a:gd name="T32" fmla="*/ 118 w 182"/>
                <a:gd name="T33" fmla="*/ 152 h 155"/>
                <a:gd name="T34" fmla="*/ 103 w 182"/>
                <a:gd name="T35" fmla="*/ 155 h 155"/>
                <a:gd name="T36" fmla="*/ 89 w 182"/>
                <a:gd name="T37" fmla="*/ 155 h 155"/>
                <a:gd name="T38" fmla="*/ 72 w 182"/>
                <a:gd name="T39" fmla="*/ 153 h 155"/>
                <a:gd name="T40" fmla="*/ 55 w 182"/>
                <a:gd name="T41" fmla="*/ 149 h 155"/>
                <a:gd name="T42" fmla="*/ 44 w 182"/>
                <a:gd name="T43" fmla="*/ 140 h 155"/>
                <a:gd name="T44" fmla="*/ 34 w 182"/>
                <a:gd name="T45" fmla="*/ 139 h 155"/>
                <a:gd name="T46" fmla="*/ 14 w 182"/>
                <a:gd name="T47" fmla="*/ 141 h 155"/>
                <a:gd name="T48" fmla="*/ 10 w 182"/>
                <a:gd name="T49" fmla="*/ 134 h 155"/>
                <a:gd name="T50" fmla="*/ 21 w 182"/>
                <a:gd name="T51" fmla="*/ 122 h 155"/>
                <a:gd name="T52" fmla="*/ 16 w 182"/>
                <a:gd name="T53" fmla="*/ 109 h 155"/>
                <a:gd name="T54" fmla="*/ 0 w 182"/>
                <a:gd name="T55" fmla="*/ 85 h 155"/>
                <a:gd name="T56" fmla="*/ 3 w 182"/>
                <a:gd name="T57" fmla="*/ 71 h 155"/>
                <a:gd name="T58" fmla="*/ 16 w 182"/>
                <a:gd name="T59" fmla="*/ 56 h 155"/>
                <a:gd name="T60" fmla="*/ 32 w 182"/>
                <a:gd name="T61" fmla="*/ 40 h 155"/>
                <a:gd name="T62" fmla="*/ 49 w 182"/>
                <a:gd name="T63" fmla="*/ 29 h 155"/>
                <a:gd name="T64" fmla="*/ 65 w 182"/>
                <a:gd name="T65" fmla="*/ 26 h 155"/>
                <a:gd name="T66" fmla="*/ 73 w 182"/>
                <a:gd name="T67" fmla="*/ 33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2" h="155">
                  <a:moveTo>
                    <a:pt x="73" y="39"/>
                  </a:moveTo>
                  <a:lnTo>
                    <a:pt x="72" y="27"/>
                  </a:lnTo>
                  <a:lnTo>
                    <a:pt x="73" y="16"/>
                  </a:lnTo>
                  <a:lnTo>
                    <a:pt x="79" y="9"/>
                  </a:lnTo>
                  <a:lnTo>
                    <a:pt x="90" y="5"/>
                  </a:lnTo>
                  <a:lnTo>
                    <a:pt x="99" y="3"/>
                  </a:lnTo>
                  <a:lnTo>
                    <a:pt x="109" y="2"/>
                  </a:lnTo>
                  <a:lnTo>
                    <a:pt x="119" y="1"/>
                  </a:lnTo>
                  <a:lnTo>
                    <a:pt x="131" y="1"/>
                  </a:lnTo>
                  <a:lnTo>
                    <a:pt x="141" y="0"/>
                  </a:lnTo>
                  <a:lnTo>
                    <a:pt x="152" y="0"/>
                  </a:lnTo>
                  <a:lnTo>
                    <a:pt x="161" y="2"/>
                  </a:lnTo>
                  <a:lnTo>
                    <a:pt x="169" y="5"/>
                  </a:lnTo>
                  <a:lnTo>
                    <a:pt x="171" y="13"/>
                  </a:lnTo>
                  <a:lnTo>
                    <a:pt x="173" y="23"/>
                  </a:lnTo>
                  <a:lnTo>
                    <a:pt x="176" y="33"/>
                  </a:lnTo>
                  <a:lnTo>
                    <a:pt x="182" y="40"/>
                  </a:lnTo>
                  <a:lnTo>
                    <a:pt x="176" y="48"/>
                  </a:lnTo>
                  <a:lnTo>
                    <a:pt x="176" y="57"/>
                  </a:lnTo>
                  <a:lnTo>
                    <a:pt x="175" y="65"/>
                  </a:lnTo>
                  <a:lnTo>
                    <a:pt x="169" y="72"/>
                  </a:lnTo>
                  <a:lnTo>
                    <a:pt x="179" y="78"/>
                  </a:lnTo>
                  <a:lnTo>
                    <a:pt x="182" y="86"/>
                  </a:lnTo>
                  <a:lnTo>
                    <a:pt x="182" y="94"/>
                  </a:lnTo>
                  <a:lnTo>
                    <a:pt x="177" y="102"/>
                  </a:lnTo>
                  <a:lnTo>
                    <a:pt x="171" y="111"/>
                  </a:lnTo>
                  <a:lnTo>
                    <a:pt x="163" y="122"/>
                  </a:lnTo>
                  <a:lnTo>
                    <a:pt x="156" y="133"/>
                  </a:lnTo>
                  <a:lnTo>
                    <a:pt x="155" y="141"/>
                  </a:lnTo>
                  <a:lnTo>
                    <a:pt x="150" y="144"/>
                  </a:lnTo>
                  <a:lnTo>
                    <a:pt x="143" y="147"/>
                  </a:lnTo>
                  <a:lnTo>
                    <a:pt x="135" y="149"/>
                  </a:lnTo>
                  <a:lnTo>
                    <a:pt x="127" y="151"/>
                  </a:lnTo>
                  <a:lnTo>
                    <a:pt x="118" y="152"/>
                  </a:lnTo>
                  <a:lnTo>
                    <a:pt x="110" y="153"/>
                  </a:lnTo>
                  <a:lnTo>
                    <a:pt x="103" y="155"/>
                  </a:lnTo>
                  <a:lnTo>
                    <a:pt x="96" y="155"/>
                  </a:lnTo>
                  <a:lnTo>
                    <a:pt x="89" y="155"/>
                  </a:lnTo>
                  <a:lnTo>
                    <a:pt x="81" y="155"/>
                  </a:lnTo>
                  <a:lnTo>
                    <a:pt x="72" y="153"/>
                  </a:lnTo>
                  <a:lnTo>
                    <a:pt x="63" y="152"/>
                  </a:lnTo>
                  <a:lnTo>
                    <a:pt x="55" y="149"/>
                  </a:lnTo>
                  <a:lnTo>
                    <a:pt x="48" y="145"/>
                  </a:lnTo>
                  <a:lnTo>
                    <a:pt x="44" y="140"/>
                  </a:lnTo>
                  <a:lnTo>
                    <a:pt x="41" y="133"/>
                  </a:lnTo>
                  <a:lnTo>
                    <a:pt x="34" y="139"/>
                  </a:lnTo>
                  <a:lnTo>
                    <a:pt x="24" y="141"/>
                  </a:lnTo>
                  <a:lnTo>
                    <a:pt x="14" y="141"/>
                  </a:lnTo>
                  <a:lnTo>
                    <a:pt x="9" y="139"/>
                  </a:lnTo>
                  <a:lnTo>
                    <a:pt x="10" y="134"/>
                  </a:lnTo>
                  <a:lnTo>
                    <a:pt x="14" y="128"/>
                  </a:lnTo>
                  <a:lnTo>
                    <a:pt x="21" y="122"/>
                  </a:lnTo>
                  <a:lnTo>
                    <a:pt x="28" y="119"/>
                  </a:lnTo>
                  <a:lnTo>
                    <a:pt x="16" y="109"/>
                  </a:lnTo>
                  <a:lnTo>
                    <a:pt x="7" y="96"/>
                  </a:lnTo>
                  <a:lnTo>
                    <a:pt x="0" y="85"/>
                  </a:lnTo>
                  <a:lnTo>
                    <a:pt x="0" y="76"/>
                  </a:lnTo>
                  <a:lnTo>
                    <a:pt x="3" y="71"/>
                  </a:lnTo>
                  <a:lnTo>
                    <a:pt x="8" y="64"/>
                  </a:lnTo>
                  <a:lnTo>
                    <a:pt x="16" y="56"/>
                  </a:lnTo>
                  <a:lnTo>
                    <a:pt x="24" y="48"/>
                  </a:lnTo>
                  <a:lnTo>
                    <a:pt x="32" y="40"/>
                  </a:lnTo>
                  <a:lnTo>
                    <a:pt x="41" y="33"/>
                  </a:lnTo>
                  <a:lnTo>
                    <a:pt x="49" y="29"/>
                  </a:lnTo>
                  <a:lnTo>
                    <a:pt x="56" y="26"/>
                  </a:lnTo>
                  <a:lnTo>
                    <a:pt x="65" y="26"/>
                  </a:lnTo>
                  <a:lnTo>
                    <a:pt x="71" y="29"/>
                  </a:lnTo>
                  <a:lnTo>
                    <a:pt x="73" y="33"/>
                  </a:lnTo>
                  <a:lnTo>
                    <a:pt x="73" y="39"/>
                  </a:lnTo>
                  <a:close/>
                </a:path>
              </a:pathLst>
            </a:custGeom>
            <a:solidFill>
              <a:srgbClr val="FFE5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88" name="Freeform 1720"/>
            <p:cNvSpPr>
              <a:spLocks/>
            </p:cNvSpPr>
            <p:nvPr/>
          </p:nvSpPr>
          <p:spPr bwMode="auto">
            <a:xfrm>
              <a:off x="2410" y="4140"/>
              <a:ext cx="8" cy="13"/>
            </a:xfrm>
            <a:custGeom>
              <a:avLst/>
              <a:gdLst>
                <a:gd name="T0" fmla="*/ 24 w 24"/>
                <a:gd name="T1" fmla="*/ 0 h 39"/>
                <a:gd name="T2" fmla="*/ 24 w 24"/>
                <a:gd name="T3" fmla="*/ 0 h 39"/>
                <a:gd name="T4" fmla="*/ 11 w 24"/>
                <a:gd name="T5" fmla="*/ 5 h 39"/>
                <a:gd name="T6" fmla="*/ 3 w 24"/>
                <a:gd name="T7" fmla="*/ 15 h 39"/>
                <a:gd name="T8" fmla="*/ 0 w 24"/>
                <a:gd name="T9" fmla="*/ 27 h 39"/>
                <a:gd name="T10" fmla="*/ 3 w 24"/>
                <a:gd name="T11" fmla="*/ 39 h 39"/>
                <a:gd name="T12" fmla="*/ 12 w 24"/>
                <a:gd name="T13" fmla="*/ 39 h 39"/>
                <a:gd name="T14" fmla="*/ 12 w 24"/>
                <a:gd name="T15" fmla="*/ 27 h 39"/>
                <a:gd name="T16" fmla="*/ 12 w 24"/>
                <a:gd name="T17" fmla="*/ 17 h 39"/>
                <a:gd name="T18" fmla="*/ 15 w 24"/>
                <a:gd name="T19" fmla="*/ 14 h 39"/>
                <a:gd name="T20" fmla="*/ 24 w 24"/>
                <a:gd name="T21" fmla="*/ 9 h 39"/>
                <a:gd name="T22" fmla="*/ 24 w 24"/>
                <a:gd name="T23" fmla="*/ 9 h 39"/>
                <a:gd name="T24" fmla="*/ 24 w 24"/>
                <a:gd name="T2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39">
                  <a:moveTo>
                    <a:pt x="24" y="0"/>
                  </a:moveTo>
                  <a:lnTo>
                    <a:pt x="24" y="0"/>
                  </a:lnTo>
                  <a:lnTo>
                    <a:pt x="11" y="5"/>
                  </a:lnTo>
                  <a:lnTo>
                    <a:pt x="3" y="15"/>
                  </a:lnTo>
                  <a:lnTo>
                    <a:pt x="0" y="27"/>
                  </a:lnTo>
                  <a:lnTo>
                    <a:pt x="3" y="39"/>
                  </a:lnTo>
                  <a:lnTo>
                    <a:pt x="12" y="39"/>
                  </a:lnTo>
                  <a:lnTo>
                    <a:pt x="12" y="27"/>
                  </a:lnTo>
                  <a:lnTo>
                    <a:pt x="12" y="17"/>
                  </a:lnTo>
                  <a:lnTo>
                    <a:pt x="15" y="14"/>
                  </a:lnTo>
                  <a:lnTo>
                    <a:pt x="24" y="9"/>
                  </a:lnTo>
                  <a:lnTo>
                    <a:pt x="24" y="9"/>
                  </a:lnTo>
                  <a:lnTo>
                    <a:pt x="2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89" name="Freeform 1721"/>
            <p:cNvSpPr>
              <a:spLocks/>
            </p:cNvSpPr>
            <p:nvPr/>
          </p:nvSpPr>
          <p:spPr bwMode="auto">
            <a:xfrm>
              <a:off x="2418" y="4138"/>
              <a:ext cx="28" cy="5"/>
            </a:xfrm>
            <a:custGeom>
              <a:avLst/>
              <a:gdLst>
                <a:gd name="T0" fmla="*/ 84 w 84"/>
                <a:gd name="T1" fmla="*/ 9 h 15"/>
                <a:gd name="T2" fmla="*/ 82 w 84"/>
                <a:gd name="T3" fmla="*/ 6 h 15"/>
                <a:gd name="T4" fmla="*/ 73 w 84"/>
                <a:gd name="T5" fmla="*/ 4 h 15"/>
                <a:gd name="T6" fmla="*/ 62 w 84"/>
                <a:gd name="T7" fmla="*/ 1 h 15"/>
                <a:gd name="T8" fmla="*/ 51 w 84"/>
                <a:gd name="T9" fmla="*/ 0 h 15"/>
                <a:gd name="T10" fmla="*/ 41 w 84"/>
                <a:gd name="T11" fmla="*/ 1 h 15"/>
                <a:gd name="T12" fmla="*/ 29 w 84"/>
                <a:gd name="T13" fmla="*/ 1 h 15"/>
                <a:gd name="T14" fmla="*/ 19 w 84"/>
                <a:gd name="T15" fmla="*/ 4 h 15"/>
                <a:gd name="T16" fmla="*/ 9 w 84"/>
                <a:gd name="T17" fmla="*/ 5 h 15"/>
                <a:gd name="T18" fmla="*/ 0 w 84"/>
                <a:gd name="T19" fmla="*/ 6 h 15"/>
                <a:gd name="T20" fmla="*/ 0 w 84"/>
                <a:gd name="T21" fmla="*/ 15 h 15"/>
                <a:gd name="T22" fmla="*/ 9 w 84"/>
                <a:gd name="T23" fmla="*/ 14 h 15"/>
                <a:gd name="T24" fmla="*/ 19 w 84"/>
                <a:gd name="T25" fmla="*/ 13 h 15"/>
                <a:gd name="T26" fmla="*/ 29 w 84"/>
                <a:gd name="T27" fmla="*/ 13 h 15"/>
                <a:gd name="T28" fmla="*/ 41 w 84"/>
                <a:gd name="T29" fmla="*/ 13 h 15"/>
                <a:gd name="T30" fmla="*/ 51 w 84"/>
                <a:gd name="T31" fmla="*/ 12 h 15"/>
                <a:gd name="T32" fmla="*/ 62 w 84"/>
                <a:gd name="T33" fmla="*/ 11 h 15"/>
                <a:gd name="T34" fmla="*/ 70 w 84"/>
                <a:gd name="T35" fmla="*/ 13 h 15"/>
                <a:gd name="T36" fmla="*/ 77 w 84"/>
                <a:gd name="T37" fmla="*/ 15 h 15"/>
                <a:gd name="T38" fmla="*/ 75 w 84"/>
                <a:gd name="T39" fmla="*/ 12 h 15"/>
                <a:gd name="T40" fmla="*/ 77 w 84"/>
                <a:gd name="T41" fmla="*/ 15 h 15"/>
                <a:gd name="T42" fmla="*/ 81 w 84"/>
                <a:gd name="T43" fmla="*/ 15 h 15"/>
                <a:gd name="T44" fmla="*/ 84 w 84"/>
                <a:gd name="T45" fmla="*/ 12 h 15"/>
                <a:gd name="T46" fmla="*/ 84 w 84"/>
                <a:gd name="T47" fmla="*/ 8 h 15"/>
                <a:gd name="T48" fmla="*/ 82 w 84"/>
                <a:gd name="T49" fmla="*/ 6 h 15"/>
                <a:gd name="T50" fmla="*/ 84 w 84"/>
                <a:gd name="T51"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 h="15">
                  <a:moveTo>
                    <a:pt x="84" y="9"/>
                  </a:moveTo>
                  <a:lnTo>
                    <a:pt x="82" y="6"/>
                  </a:lnTo>
                  <a:lnTo>
                    <a:pt x="73" y="4"/>
                  </a:lnTo>
                  <a:lnTo>
                    <a:pt x="62" y="1"/>
                  </a:lnTo>
                  <a:lnTo>
                    <a:pt x="51" y="0"/>
                  </a:lnTo>
                  <a:lnTo>
                    <a:pt x="41" y="1"/>
                  </a:lnTo>
                  <a:lnTo>
                    <a:pt x="29" y="1"/>
                  </a:lnTo>
                  <a:lnTo>
                    <a:pt x="19" y="4"/>
                  </a:lnTo>
                  <a:lnTo>
                    <a:pt x="9" y="5"/>
                  </a:lnTo>
                  <a:lnTo>
                    <a:pt x="0" y="6"/>
                  </a:lnTo>
                  <a:lnTo>
                    <a:pt x="0" y="15"/>
                  </a:lnTo>
                  <a:lnTo>
                    <a:pt x="9" y="14"/>
                  </a:lnTo>
                  <a:lnTo>
                    <a:pt x="19" y="13"/>
                  </a:lnTo>
                  <a:lnTo>
                    <a:pt x="29" y="13"/>
                  </a:lnTo>
                  <a:lnTo>
                    <a:pt x="41" y="13"/>
                  </a:lnTo>
                  <a:lnTo>
                    <a:pt x="51" y="12"/>
                  </a:lnTo>
                  <a:lnTo>
                    <a:pt x="62" y="11"/>
                  </a:lnTo>
                  <a:lnTo>
                    <a:pt x="70" y="13"/>
                  </a:lnTo>
                  <a:lnTo>
                    <a:pt x="77" y="15"/>
                  </a:lnTo>
                  <a:lnTo>
                    <a:pt x="75" y="12"/>
                  </a:lnTo>
                  <a:lnTo>
                    <a:pt x="77" y="15"/>
                  </a:lnTo>
                  <a:lnTo>
                    <a:pt x="81" y="15"/>
                  </a:lnTo>
                  <a:lnTo>
                    <a:pt x="84" y="12"/>
                  </a:lnTo>
                  <a:lnTo>
                    <a:pt x="84" y="8"/>
                  </a:lnTo>
                  <a:lnTo>
                    <a:pt x="82" y="6"/>
                  </a:lnTo>
                  <a:lnTo>
                    <a:pt x="84"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90" name="Freeform 1722"/>
            <p:cNvSpPr>
              <a:spLocks/>
            </p:cNvSpPr>
            <p:nvPr/>
          </p:nvSpPr>
          <p:spPr bwMode="auto">
            <a:xfrm>
              <a:off x="2443" y="4141"/>
              <a:ext cx="7" cy="14"/>
            </a:xfrm>
            <a:custGeom>
              <a:avLst/>
              <a:gdLst>
                <a:gd name="T0" fmla="*/ 19 w 22"/>
                <a:gd name="T1" fmla="*/ 42 h 42"/>
                <a:gd name="T2" fmla="*/ 19 w 22"/>
                <a:gd name="T3" fmla="*/ 32 h 42"/>
                <a:gd name="T4" fmla="*/ 16 w 22"/>
                <a:gd name="T5" fmla="*/ 28 h 42"/>
                <a:gd name="T6" fmla="*/ 12 w 22"/>
                <a:gd name="T7" fmla="*/ 19 h 42"/>
                <a:gd name="T8" fmla="*/ 10 w 22"/>
                <a:gd name="T9" fmla="*/ 10 h 42"/>
                <a:gd name="T10" fmla="*/ 9 w 22"/>
                <a:gd name="T11" fmla="*/ 0 h 42"/>
                <a:gd name="T12" fmla="*/ 0 w 22"/>
                <a:gd name="T13" fmla="*/ 3 h 42"/>
                <a:gd name="T14" fmla="*/ 1 w 22"/>
                <a:gd name="T15" fmla="*/ 10 h 42"/>
                <a:gd name="T16" fmla="*/ 3 w 22"/>
                <a:gd name="T17" fmla="*/ 21 h 42"/>
                <a:gd name="T18" fmla="*/ 7 w 22"/>
                <a:gd name="T19" fmla="*/ 32 h 42"/>
                <a:gd name="T20" fmla="*/ 15 w 22"/>
                <a:gd name="T21" fmla="*/ 42 h 42"/>
                <a:gd name="T22" fmla="*/ 15 w 22"/>
                <a:gd name="T23" fmla="*/ 32 h 42"/>
                <a:gd name="T24" fmla="*/ 15 w 22"/>
                <a:gd name="T25" fmla="*/ 42 h 42"/>
                <a:gd name="T26" fmla="*/ 18 w 22"/>
                <a:gd name="T27" fmla="*/ 42 h 42"/>
                <a:gd name="T28" fmla="*/ 22 w 22"/>
                <a:gd name="T29" fmla="*/ 38 h 42"/>
                <a:gd name="T30" fmla="*/ 22 w 22"/>
                <a:gd name="T31" fmla="*/ 35 h 42"/>
                <a:gd name="T32" fmla="*/ 19 w 22"/>
                <a:gd name="T33" fmla="*/ 32 h 42"/>
                <a:gd name="T34" fmla="*/ 19 w 22"/>
                <a:gd name="T35"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42">
                  <a:moveTo>
                    <a:pt x="19" y="42"/>
                  </a:moveTo>
                  <a:lnTo>
                    <a:pt x="19" y="32"/>
                  </a:lnTo>
                  <a:lnTo>
                    <a:pt x="16" y="28"/>
                  </a:lnTo>
                  <a:lnTo>
                    <a:pt x="12" y="19"/>
                  </a:lnTo>
                  <a:lnTo>
                    <a:pt x="10" y="10"/>
                  </a:lnTo>
                  <a:lnTo>
                    <a:pt x="9" y="0"/>
                  </a:lnTo>
                  <a:lnTo>
                    <a:pt x="0" y="3"/>
                  </a:lnTo>
                  <a:lnTo>
                    <a:pt x="1" y="10"/>
                  </a:lnTo>
                  <a:lnTo>
                    <a:pt x="3" y="21"/>
                  </a:lnTo>
                  <a:lnTo>
                    <a:pt x="7" y="32"/>
                  </a:lnTo>
                  <a:lnTo>
                    <a:pt x="15" y="42"/>
                  </a:lnTo>
                  <a:lnTo>
                    <a:pt x="15" y="32"/>
                  </a:lnTo>
                  <a:lnTo>
                    <a:pt x="15" y="42"/>
                  </a:lnTo>
                  <a:lnTo>
                    <a:pt x="18" y="42"/>
                  </a:lnTo>
                  <a:lnTo>
                    <a:pt x="22" y="38"/>
                  </a:lnTo>
                  <a:lnTo>
                    <a:pt x="22" y="35"/>
                  </a:lnTo>
                  <a:lnTo>
                    <a:pt x="19" y="32"/>
                  </a:lnTo>
                  <a:lnTo>
                    <a:pt x="19" y="4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91" name="Freeform 1723"/>
            <p:cNvSpPr>
              <a:spLocks/>
            </p:cNvSpPr>
            <p:nvPr/>
          </p:nvSpPr>
          <p:spPr bwMode="auto">
            <a:xfrm>
              <a:off x="2443" y="4151"/>
              <a:ext cx="6" cy="14"/>
            </a:xfrm>
            <a:custGeom>
              <a:avLst/>
              <a:gdLst>
                <a:gd name="T0" fmla="*/ 6 w 19"/>
                <a:gd name="T1" fmla="*/ 33 h 42"/>
                <a:gd name="T2" fmla="*/ 7 w 19"/>
                <a:gd name="T3" fmla="*/ 42 h 42"/>
                <a:gd name="T4" fmla="*/ 15 w 19"/>
                <a:gd name="T5" fmla="*/ 33 h 42"/>
                <a:gd name="T6" fmla="*/ 16 w 19"/>
                <a:gd name="T7" fmla="*/ 22 h 42"/>
                <a:gd name="T8" fmla="*/ 16 w 19"/>
                <a:gd name="T9" fmla="*/ 14 h 42"/>
                <a:gd name="T10" fmla="*/ 19 w 19"/>
                <a:gd name="T11" fmla="*/ 10 h 42"/>
                <a:gd name="T12" fmla="*/ 15 w 19"/>
                <a:gd name="T13" fmla="*/ 0 h 42"/>
                <a:gd name="T14" fmla="*/ 7 w 19"/>
                <a:gd name="T15" fmla="*/ 12 h 42"/>
                <a:gd name="T16" fmla="*/ 7 w 19"/>
                <a:gd name="T17" fmla="*/ 22 h 42"/>
                <a:gd name="T18" fmla="*/ 6 w 19"/>
                <a:gd name="T19" fmla="*/ 28 h 42"/>
                <a:gd name="T20" fmla="*/ 2 w 19"/>
                <a:gd name="T21" fmla="*/ 33 h 42"/>
                <a:gd name="T22" fmla="*/ 3 w 19"/>
                <a:gd name="T23" fmla="*/ 42 h 42"/>
                <a:gd name="T24" fmla="*/ 2 w 19"/>
                <a:gd name="T25" fmla="*/ 33 h 42"/>
                <a:gd name="T26" fmla="*/ 0 w 19"/>
                <a:gd name="T27" fmla="*/ 35 h 42"/>
                <a:gd name="T28" fmla="*/ 0 w 19"/>
                <a:gd name="T29" fmla="*/ 38 h 42"/>
                <a:gd name="T30" fmla="*/ 3 w 19"/>
                <a:gd name="T31" fmla="*/ 42 h 42"/>
                <a:gd name="T32" fmla="*/ 7 w 19"/>
                <a:gd name="T33" fmla="*/ 42 h 42"/>
                <a:gd name="T34" fmla="*/ 6 w 19"/>
                <a:gd name="T35" fmla="*/ 3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42">
                  <a:moveTo>
                    <a:pt x="6" y="33"/>
                  </a:moveTo>
                  <a:lnTo>
                    <a:pt x="7" y="42"/>
                  </a:lnTo>
                  <a:lnTo>
                    <a:pt x="15" y="33"/>
                  </a:lnTo>
                  <a:lnTo>
                    <a:pt x="16" y="22"/>
                  </a:lnTo>
                  <a:lnTo>
                    <a:pt x="16" y="14"/>
                  </a:lnTo>
                  <a:lnTo>
                    <a:pt x="19" y="10"/>
                  </a:lnTo>
                  <a:lnTo>
                    <a:pt x="15" y="0"/>
                  </a:lnTo>
                  <a:lnTo>
                    <a:pt x="7" y="12"/>
                  </a:lnTo>
                  <a:lnTo>
                    <a:pt x="7" y="22"/>
                  </a:lnTo>
                  <a:lnTo>
                    <a:pt x="6" y="28"/>
                  </a:lnTo>
                  <a:lnTo>
                    <a:pt x="2" y="33"/>
                  </a:lnTo>
                  <a:lnTo>
                    <a:pt x="3" y="42"/>
                  </a:lnTo>
                  <a:lnTo>
                    <a:pt x="2" y="33"/>
                  </a:lnTo>
                  <a:lnTo>
                    <a:pt x="0" y="35"/>
                  </a:lnTo>
                  <a:lnTo>
                    <a:pt x="0" y="38"/>
                  </a:lnTo>
                  <a:lnTo>
                    <a:pt x="3" y="42"/>
                  </a:lnTo>
                  <a:lnTo>
                    <a:pt x="7" y="42"/>
                  </a:lnTo>
                  <a:lnTo>
                    <a:pt x="6" y="3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92" name="Freeform 1724"/>
            <p:cNvSpPr>
              <a:spLocks/>
            </p:cNvSpPr>
            <p:nvPr/>
          </p:nvSpPr>
          <p:spPr bwMode="auto">
            <a:xfrm>
              <a:off x="2444" y="4162"/>
              <a:ext cx="6" cy="13"/>
            </a:xfrm>
            <a:custGeom>
              <a:avLst/>
              <a:gdLst>
                <a:gd name="T0" fmla="*/ 13 w 19"/>
                <a:gd name="T1" fmla="*/ 37 h 37"/>
                <a:gd name="T2" fmla="*/ 13 w 19"/>
                <a:gd name="T3" fmla="*/ 37 h 37"/>
                <a:gd name="T4" fmla="*/ 19 w 19"/>
                <a:gd name="T5" fmla="*/ 27 h 37"/>
                <a:gd name="T6" fmla="*/ 19 w 19"/>
                <a:gd name="T7" fmla="*/ 17 h 37"/>
                <a:gd name="T8" fmla="*/ 14 w 19"/>
                <a:gd name="T9" fmla="*/ 6 h 37"/>
                <a:gd name="T10" fmla="*/ 3 w 19"/>
                <a:gd name="T11" fmla="*/ 0 h 37"/>
                <a:gd name="T12" fmla="*/ 0 w 19"/>
                <a:gd name="T13" fmla="*/ 9 h 37"/>
                <a:gd name="T14" fmla="*/ 7 w 19"/>
                <a:gd name="T15" fmla="*/ 13 h 37"/>
                <a:gd name="T16" fmla="*/ 9 w 19"/>
                <a:gd name="T17" fmla="*/ 19 h 37"/>
                <a:gd name="T18" fmla="*/ 9 w 19"/>
                <a:gd name="T19" fmla="*/ 25 h 37"/>
                <a:gd name="T20" fmla="*/ 6 w 19"/>
                <a:gd name="T21" fmla="*/ 30 h 37"/>
                <a:gd name="T22" fmla="*/ 6 w 19"/>
                <a:gd name="T23" fmla="*/ 30 h 37"/>
                <a:gd name="T24" fmla="*/ 13 w 19"/>
                <a:gd name="T25"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37">
                  <a:moveTo>
                    <a:pt x="13" y="37"/>
                  </a:moveTo>
                  <a:lnTo>
                    <a:pt x="13" y="37"/>
                  </a:lnTo>
                  <a:lnTo>
                    <a:pt x="19" y="27"/>
                  </a:lnTo>
                  <a:lnTo>
                    <a:pt x="19" y="17"/>
                  </a:lnTo>
                  <a:lnTo>
                    <a:pt x="14" y="6"/>
                  </a:lnTo>
                  <a:lnTo>
                    <a:pt x="3" y="0"/>
                  </a:lnTo>
                  <a:lnTo>
                    <a:pt x="0" y="9"/>
                  </a:lnTo>
                  <a:lnTo>
                    <a:pt x="7" y="13"/>
                  </a:lnTo>
                  <a:lnTo>
                    <a:pt x="9" y="19"/>
                  </a:lnTo>
                  <a:lnTo>
                    <a:pt x="9" y="25"/>
                  </a:lnTo>
                  <a:lnTo>
                    <a:pt x="6" y="30"/>
                  </a:lnTo>
                  <a:lnTo>
                    <a:pt x="6" y="30"/>
                  </a:lnTo>
                  <a:lnTo>
                    <a:pt x="13" y="3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93" name="Freeform 1725"/>
            <p:cNvSpPr>
              <a:spLocks/>
            </p:cNvSpPr>
            <p:nvPr/>
          </p:nvSpPr>
          <p:spPr bwMode="auto">
            <a:xfrm>
              <a:off x="2438" y="4172"/>
              <a:ext cx="10" cy="16"/>
            </a:xfrm>
            <a:custGeom>
              <a:avLst/>
              <a:gdLst>
                <a:gd name="T0" fmla="*/ 8 w 31"/>
                <a:gd name="T1" fmla="*/ 46 h 47"/>
                <a:gd name="T2" fmla="*/ 9 w 31"/>
                <a:gd name="T3" fmla="*/ 42 h 47"/>
                <a:gd name="T4" fmla="*/ 10 w 31"/>
                <a:gd name="T5" fmla="*/ 36 h 47"/>
                <a:gd name="T6" fmla="*/ 17 w 31"/>
                <a:gd name="T7" fmla="*/ 27 h 47"/>
                <a:gd name="T8" fmla="*/ 25 w 31"/>
                <a:gd name="T9" fmla="*/ 15 h 47"/>
                <a:gd name="T10" fmla="*/ 31 w 31"/>
                <a:gd name="T11" fmla="*/ 7 h 47"/>
                <a:gd name="T12" fmla="*/ 24 w 31"/>
                <a:gd name="T13" fmla="*/ 0 h 47"/>
                <a:gd name="T14" fmla="*/ 16 w 31"/>
                <a:gd name="T15" fmla="*/ 11 h 47"/>
                <a:gd name="T16" fmla="*/ 8 w 31"/>
                <a:gd name="T17" fmla="*/ 22 h 47"/>
                <a:gd name="T18" fmla="*/ 1 w 31"/>
                <a:gd name="T19" fmla="*/ 34 h 47"/>
                <a:gd name="T20" fmla="*/ 0 w 31"/>
                <a:gd name="T21" fmla="*/ 44 h 47"/>
                <a:gd name="T22" fmla="*/ 1 w 31"/>
                <a:gd name="T23" fmla="*/ 39 h 47"/>
                <a:gd name="T24" fmla="*/ 0 w 31"/>
                <a:gd name="T25" fmla="*/ 44 h 47"/>
                <a:gd name="T26" fmla="*/ 2 w 31"/>
                <a:gd name="T27" fmla="*/ 46 h 47"/>
                <a:gd name="T28" fmla="*/ 6 w 31"/>
                <a:gd name="T29" fmla="*/ 47 h 47"/>
                <a:gd name="T30" fmla="*/ 8 w 31"/>
                <a:gd name="T31" fmla="*/ 45 h 47"/>
                <a:gd name="T32" fmla="*/ 9 w 31"/>
                <a:gd name="T33" fmla="*/ 42 h 47"/>
                <a:gd name="T34" fmla="*/ 8 w 31"/>
                <a:gd name="T35" fmla="*/ 4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47">
                  <a:moveTo>
                    <a:pt x="8" y="46"/>
                  </a:moveTo>
                  <a:lnTo>
                    <a:pt x="9" y="42"/>
                  </a:lnTo>
                  <a:lnTo>
                    <a:pt x="10" y="36"/>
                  </a:lnTo>
                  <a:lnTo>
                    <a:pt x="17" y="27"/>
                  </a:lnTo>
                  <a:lnTo>
                    <a:pt x="25" y="15"/>
                  </a:lnTo>
                  <a:lnTo>
                    <a:pt x="31" y="7"/>
                  </a:lnTo>
                  <a:lnTo>
                    <a:pt x="24" y="0"/>
                  </a:lnTo>
                  <a:lnTo>
                    <a:pt x="16" y="11"/>
                  </a:lnTo>
                  <a:lnTo>
                    <a:pt x="8" y="22"/>
                  </a:lnTo>
                  <a:lnTo>
                    <a:pt x="1" y="34"/>
                  </a:lnTo>
                  <a:lnTo>
                    <a:pt x="0" y="44"/>
                  </a:lnTo>
                  <a:lnTo>
                    <a:pt x="1" y="39"/>
                  </a:lnTo>
                  <a:lnTo>
                    <a:pt x="0" y="44"/>
                  </a:lnTo>
                  <a:lnTo>
                    <a:pt x="2" y="46"/>
                  </a:lnTo>
                  <a:lnTo>
                    <a:pt x="6" y="47"/>
                  </a:lnTo>
                  <a:lnTo>
                    <a:pt x="8" y="45"/>
                  </a:lnTo>
                  <a:lnTo>
                    <a:pt x="9" y="42"/>
                  </a:lnTo>
                  <a:lnTo>
                    <a:pt x="8" y="4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94" name="Freeform 1726"/>
            <p:cNvSpPr>
              <a:spLocks/>
            </p:cNvSpPr>
            <p:nvPr/>
          </p:nvSpPr>
          <p:spPr bwMode="auto">
            <a:xfrm>
              <a:off x="2420" y="4185"/>
              <a:ext cx="21" cy="8"/>
            </a:xfrm>
            <a:custGeom>
              <a:avLst/>
              <a:gdLst>
                <a:gd name="T0" fmla="*/ 0 w 62"/>
                <a:gd name="T1" fmla="*/ 23 h 23"/>
                <a:gd name="T2" fmla="*/ 0 w 62"/>
                <a:gd name="T3" fmla="*/ 23 h 23"/>
                <a:gd name="T4" fmla="*/ 7 w 62"/>
                <a:gd name="T5" fmla="*/ 22 h 23"/>
                <a:gd name="T6" fmla="*/ 14 w 62"/>
                <a:gd name="T7" fmla="*/ 21 h 23"/>
                <a:gd name="T8" fmla="*/ 22 w 62"/>
                <a:gd name="T9" fmla="*/ 20 h 23"/>
                <a:gd name="T10" fmla="*/ 31 w 62"/>
                <a:gd name="T11" fmla="*/ 19 h 23"/>
                <a:gd name="T12" fmla="*/ 40 w 62"/>
                <a:gd name="T13" fmla="*/ 16 h 23"/>
                <a:gd name="T14" fmla="*/ 48 w 62"/>
                <a:gd name="T15" fmla="*/ 14 h 23"/>
                <a:gd name="T16" fmla="*/ 56 w 62"/>
                <a:gd name="T17" fmla="*/ 12 h 23"/>
                <a:gd name="T18" fmla="*/ 62 w 62"/>
                <a:gd name="T19" fmla="*/ 7 h 23"/>
                <a:gd name="T20" fmla="*/ 55 w 62"/>
                <a:gd name="T21" fmla="*/ 0 h 23"/>
                <a:gd name="T22" fmla="*/ 52 w 62"/>
                <a:gd name="T23" fmla="*/ 3 h 23"/>
                <a:gd name="T24" fmla="*/ 46 w 62"/>
                <a:gd name="T25" fmla="*/ 5 h 23"/>
                <a:gd name="T26" fmla="*/ 38 w 62"/>
                <a:gd name="T27" fmla="*/ 7 h 23"/>
                <a:gd name="T28" fmla="*/ 31 w 62"/>
                <a:gd name="T29" fmla="*/ 10 h 23"/>
                <a:gd name="T30" fmla="*/ 22 w 62"/>
                <a:gd name="T31" fmla="*/ 11 h 23"/>
                <a:gd name="T32" fmla="*/ 14 w 62"/>
                <a:gd name="T33" fmla="*/ 12 h 23"/>
                <a:gd name="T34" fmla="*/ 7 w 62"/>
                <a:gd name="T35" fmla="*/ 13 h 23"/>
                <a:gd name="T36" fmla="*/ 0 w 62"/>
                <a:gd name="T37" fmla="*/ 12 h 23"/>
                <a:gd name="T38" fmla="*/ 0 w 62"/>
                <a:gd name="T39" fmla="*/ 12 h 23"/>
                <a:gd name="T40" fmla="*/ 0 w 62"/>
                <a:gd name="T41"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23">
                  <a:moveTo>
                    <a:pt x="0" y="23"/>
                  </a:moveTo>
                  <a:lnTo>
                    <a:pt x="0" y="23"/>
                  </a:lnTo>
                  <a:lnTo>
                    <a:pt x="7" y="22"/>
                  </a:lnTo>
                  <a:lnTo>
                    <a:pt x="14" y="21"/>
                  </a:lnTo>
                  <a:lnTo>
                    <a:pt x="22" y="20"/>
                  </a:lnTo>
                  <a:lnTo>
                    <a:pt x="31" y="19"/>
                  </a:lnTo>
                  <a:lnTo>
                    <a:pt x="40" y="16"/>
                  </a:lnTo>
                  <a:lnTo>
                    <a:pt x="48" y="14"/>
                  </a:lnTo>
                  <a:lnTo>
                    <a:pt x="56" y="12"/>
                  </a:lnTo>
                  <a:lnTo>
                    <a:pt x="62" y="7"/>
                  </a:lnTo>
                  <a:lnTo>
                    <a:pt x="55" y="0"/>
                  </a:lnTo>
                  <a:lnTo>
                    <a:pt x="52" y="3"/>
                  </a:lnTo>
                  <a:lnTo>
                    <a:pt x="46" y="5"/>
                  </a:lnTo>
                  <a:lnTo>
                    <a:pt x="38" y="7"/>
                  </a:lnTo>
                  <a:lnTo>
                    <a:pt x="31" y="10"/>
                  </a:lnTo>
                  <a:lnTo>
                    <a:pt x="22" y="11"/>
                  </a:lnTo>
                  <a:lnTo>
                    <a:pt x="14" y="12"/>
                  </a:lnTo>
                  <a:lnTo>
                    <a:pt x="7" y="13"/>
                  </a:lnTo>
                  <a:lnTo>
                    <a:pt x="0" y="12"/>
                  </a:lnTo>
                  <a:lnTo>
                    <a:pt x="0" y="12"/>
                  </a:lnTo>
                  <a:lnTo>
                    <a:pt x="0"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95" name="Freeform 1727"/>
            <p:cNvSpPr>
              <a:spLocks/>
            </p:cNvSpPr>
            <p:nvPr/>
          </p:nvSpPr>
          <p:spPr bwMode="auto">
            <a:xfrm>
              <a:off x="2400" y="4182"/>
              <a:ext cx="20" cy="11"/>
            </a:xfrm>
            <a:custGeom>
              <a:avLst/>
              <a:gdLst>
                <a:gd name="T0" fmla="*/ 10 w 60"/>
                <a:gd name="T1" fmla="*/ 8 h 33"/>
                <a:gd name="T2" fmla="*/ 0 w 60"/>
                <a:gd name="T3" fmla="*/ 6 h 33"/>
                <a:gd name="T4" fmla="*/ 3 w 60"/>
                <a:gd name="T5" fmla="*/ 15 h 33"/>
                <a:gd name="T6" fmla="*/ 9 w 60"/>
                <a:gd name="T7" fmla="*/ 22 h 33"/>
                <a:gd name="T8" fmla="*/ 17 w 60"/>
                <a:gd name="T9" fmla="*/ 26 h 33"/>
                <a:gd name="T10" fmla="*/ 26 w 60"/>
                <a:gd name="T11" fmla="*/ 30 h 33"/>
                <a:gd name="T12" fmla="*/ 36 w 60"/>
                <a:gd name="T13" fmla="*/ 31 h 33"/>
                <a:gd name="T14" fmla="*/ 45 w 60"/>
                <a:gd name="T15" fmla="*/ 32 h 33"/>
                <a:gd name="T16" fmla="*/ 53 w 60"/>
                <a:gd name="T17" fmla="*/ 33 h 33"/>
                <a:gd name="T18" fmla="*/ 60 w 60"/>
                <a:gd name="T19" fmla="*/ 33 h 33"/>
                <a:gd name="T20" fmla="*/ 60 w 60"/>
                <a:gd name="T21" fmla="*/ 22 h 33"/>
                <a:gd name="T22" fmla="*/ 53 w 60"/>
                <a:gd name="T23" fmla="*/ 22 h 33"/>
                <a:gd name="T24" fmla="*/ 45 w 60"/>
                <a:gd name="T25" fmla="*/ 23 h 33"/>
                <a:gd name="T26" fmla="*/ 36 w 60"/>
                <a:gd name="T27" fmla="*/ 22 h 33"/>
                <a:gd name="T28" fmla="*/ 28 w 60"/>
                <a:gd name="T29" fmla="*/ 21 h 33"/>
                <a:gd name="T30" fmla="*/ 21 w 60"/>
                <a:gd name="T31" fmla="*/ 17 h 33"/>
                <a:gd name="T32" fmla="*/ 16 w 60"/>
                <a:gd name="T33" fmla="*/ 15 h 33"/>
                <a:gd name="T34" fmla="*/ 12 w 60"/>
                <a:gd name="T35" fmla="*/ 10 h 33"/>
                <a:gd name="T36" fmla="*/ 11 w 60"/>
                <a:gd name="T37" fmla="*/ 6 h 33"/>
                <a:gd name="T38" fmla="*/ 1 w 60"/>
                <a:gd name="T39" fmla="*/ 3 h 33"/>
                <a:gd name="T40" fmla="*/ 11 w 60"/>
                <a:gd name="T41" fmla="*/ 6 h 33"/>
                <a:gd name="T42" fmla="*/ 9 w 60"/>
                <a:gd name="T43" fmla="*/ 2 h 33"/>
                <a:gd name="T44" fmla="*/ 5 w 60"/>
                <a:gd name="T45" fmla="*/ 0 h 33"/>
                <a:gd name="T46" fmla="*/ 2 w 60"/>
                <a:gd name="T47" fmla="*/ 2 h 33"/>
                <a:gd name="T48" fmla="*/ 0 w 60"/>
                <a:gd name="T49" fmla="*/ 6 h 33"/>
                <a:gd name="T50" fmla="*/ 10 w 60"/>
                <a:gd name="T51"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33">
                  <a:moveTo>
                    <a:pt x="10" y="8"/>
                  </a:moveTo>
                  <a:lnTo>
                    <a:pt x="0" y="6"/>
                  </a:lnTo>
                  <a:lnTo>
                    <a:pt x="3" y="15"/>
                  </a:lnTo>
                  <a:lnTo>
                    <a:pt x="9" y="22"/>
                  </a:lnTo>
                  <a:lnTo>
                    <a:pt x="17" y="26"/>
                  </a:lnTo>
                  <a:lnTo>
                    <a:pt x="26" y="30"/>
                  </a:lnTo>
                  <a:lnTo>
                    <a:pt x="36" y="31"/>
                  </a:lnTo>
                  <a:lnTo>
                    <a:pt x="45" y="32"/>
                  </a:lnTo>
                  <a:lnTo>
                    <a:pt x="53" y="33"/>
                  </a:lnTo>
                  <a:lnTo>
                    <a:pt x="60" y="33"/>
                  </a:lnTo>
                  <a:lnTo>
                    <a:pt x="60" y="22"/>
                  </a:lnTo>
                  <a:lnTo>
                    <a:pt x="53" y="22"/>
                  </a:lnTo>
                  <a:lnTo>
                    <a:pt x="45" y="23"/>
                  </a:lnTo>
                  <a:lnTo>
                    <a:pt x="36" y="22"/>
                  </a:lnTo>
                  <a:lnTo>
                    <a:pt x="28" y="21"/>
                  </a:lnTo>
                  <a:lnTo>
                    <a:pt x="21" y="17"/>
                  </a:lnTo>
                  <a:lnTo>
                    <a:pt x="16" y="15"/>
                  </a:lnTo>
                  <a:lnTo>
                    <a:pt x="12" y="10"/>
                  </a:lnTo>
                  <a:lnTo>
                    <a:pt x="11" y="6"/>
                  </a:lnTo>
                  <a:lnTo>
                    <a:pt x="1" y="3"/>
                  </a:lnTo>
                  <a:lnTo>
                    <a:pt x="11" y="6"/>
                  </a:lnTo>
                  <a:lnTo>
                    <a:pt x="9" y="2"/>
                  </a:lnTo>
                  <a:lnTo>
                    <a:pt x="5" y="0"/>
                  </a:lnTo>
                  <a:lnTo>
                    <a:pt x="2" y="2"/>
                  </a:lnTo>
                  <a:lnTo>
                    <a:pt x="0" y="6"/>
                  </a:lnTo>
                  <a:lnTo>
                    <a:pt x="10"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96" name="Freeform 1728"/>
            <p:cNvSpPr>
              <a:spLocks/>
            </p:cNvSpPr>
            <p:nvPr/>
          </p:nvSpPr>
          <p:spPr bwMode="auto">
            <a:xfrm>
              <a:off x="2390" y="4183"/>
              <a:ext cx="13" cy="5"/>
            </a:xfrm>
            <a:custGeom>
              <a:avLst/>
              <a:gdLst>
                <a:gd name="T0" fmla="*/ 0 w 41"/>
                <a:gd name="T1" fmla="*/ 10 h 15"/>
                <a:gd name="T2" fmla="*/ 0 w 41"/>
                <a:gd name="T3" fmla="*/ 10 h 15"/>
                <a:gd name="T4" fmla="*/ 9 w 41"/>
                <a:gd name="T5" fmla="*/ 15 h 15"/>
                <a:gd name="T6" fmla="*/ 19 w 41"/>
                <a:gd name="T7" fmla="*/ 15 h 15"/>
                <a:gd name="T8" fmla="*/ 32 w 41"/>
                <a:gd name="T9" fmla="*/ 13 h 15"/>
                <a:gd name="T10" fmla="*/ 41 w 41"/>
                <a:gd name="T11" fmla="*/ 5 h 15"/>
                <a:gd name="T12" fmla="*/ 32 w 41"/>
                <a:gd name="T13" fmla="*/ 0 h 15"/>
                <a:gd name="T14" fmla="*/ 27 w 41"/>
                <a:gd name="T15" fmla="*/ 4 h 15"/>
                <a:gd name="T16" fmla="*/ 19 w 41"/>
                <a:gd name="T17" fmla="*/ 6 h 15"/>
                <a:gd name="T18" fmla="*/ 9 w 41"/>
                <a:gd name="T19" fmla="*/ 6 h 15"/>
                <a:gd name="T20" fmla="*/ 9 w 41"/>
                <a:gd name="T21" fmla="*/ 7 h 15"/>
                <a:gd name="T22" fmla="*/ 9 w 41"/>
                <a:gd name="T23" fmla="*/ 7 h 15"/>
                <a:gd name="T24" fmla="*/ 0 w 41"/>
                <a:gd name="T25"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15">
                  <a:moveTo>
                    <a:pt x="0" y="10"/>
                  </a:moveTo>
                  <a:lnTo>
                    <a:pt x="0" y="10"/>
                  </a:lnTo>
                  <a:lnTo>
                    <a:pt x="9" y="15"/>
                  </a:lnTo>
                  <a:lnTo>
                    <a:pt x="19" y="15"/>
                  </a:lnTo>
                  <a:lnTo>
                    <a:pt x="32" y="13"/>
                  </a:lnTo>
                  <a:lnTo>
                    <a:pt x="41" y="5"/>
                  </a:lnTo>
                  <a:lnTo>
                    <a:pt x="32" y="0"/>
                  </a:lnTo>
                  <a:lnTo>
                    <a:pt x="27" y="4"/>
                  </a:lnTo>
                  <a:lnTo>
                    <a:pt x="19" y="6"/>
                  </a:lnTo>
                  <a:lnTo>
                    <a:pt x="9" y="6"/>
                  </a:lnTo>
                  <a:lnTo>
                    <a:pt x="9" y="7"/>
                  </a:lnTo>
                  <a:lnTo>
                    <a:pt x="9" y="7"/>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97" name="Freeform 1729"/>
            <p:cNvSpPr>
              <a:spLocks/>
            </p:cNvSpPr>
            <p:nvPr/>
          </p:nvSpPr>
          <p:spPr bwMode="auto">
            <a:xfrm>
              <a:off x="2390" y="4178"/>
              <a:ext cx="9" cy="8"/>
            </a:xfrm>
            <a:custGeom>
              <a:avLst/>
              <a:gdLst>
                <a:gd name="T0" fmla="*/ 19 w 27"/>
                <a:gd name="T1" fmla="*/ 8 h 26"/>
                <a:gd name="T2" fmla="*/ 21 w 27"/>
                <a:gd name="T3" fmla="*/ 0 h 26"/>
                <a:gd name="T4" fmla="*/ 13 w 27"/>
                <a:gd name="T5" fmla="*/ 4 h 26"/>
                <a:gd name="T6" fmla="*/ 5 w 27"/>
                <a:gd name="T7" fmla="*/ 11 h 26"/>
                <a:gd name="T8" fmla="*/ 1 w 27"/>
                <a:gd name="T9" fmla="*/ 18 h 26"/>
                <a:gd name="T10" fmla="*/ 0 w 27"/>
                <a:gd name="T11" fmla="*/ 26 h 26"/>
                <a:gd name="T12" fmla="*/ 9 w 27"/>
                <a:gd name="T13" fmla="*/ 23 h 26"/>
                <a:gd name="T14" fmla="*/ 10 w 27"/>
                <a:gd name="T15" fmla="*/ 22 h 26"/>
                <a:gd name="T16" fmla="*/ 12 w 27"/>
                <a:gd name="T17" fmla="*/ 18 h 26"/>
                <a:gd name="T18" fmla="*/ 18 w 27"/>
                <a:gd name="T19" fmla="*/ 13 h 26"/>
                <a:gd name="T20" fmla="*/ 24 w 27"/>
                <a:gd name="T21" fmla="*/ 10 h 26"/>
                <a:gd name="T22" fmla="*/ 26 w 27"/>
                <a:gd name="T23" fmla="*/ 2 h 26"/>
                <a:gd name="T24" fmla="*/ 24 w 27"/>
                <a:gd name="T25" fmla="*/ 10 h 26"/>
                <a:gd name="T26" fmla="*/ 27 w 27"/>
                <a:gd name="T27" fmla="*/ 7 h 26"/>
                <a:gd name="T28" fmla="*/ 27 w 27"/>
                <a:gd name="T29" fmla="*/ 4 h 26"/>
                <a:gd name="T30" fmla="*/ 25 w 27"/>
                <a:gd name="T31" fmla="*/ 2 h 26"/>
                <a:gd name="T32" fmla="*/ 21 w 27"/>
                <a:gd name="T33" fmla="*/ 0 h 26"/>
                <a:gd name="T34" fmla="*/ 19 w 27"/>
                <a:gd name="T35"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26">
                  <a:moveTo>
                    <a:pt x="19" y="8"/>
                  </a:moveTo>
                  <a:lnTo>
                    <a:pt x="21" y="0"/>
                  </a:lnTo>
                  <a:lnTo>
                    <a:pt x="13" y="4"/>
                  </a:lnTo>
                  <a:lnTo>
                    <a:pt x="5" y="11"/>
                  </a:lnTo>
                  <a:lnTo>
                    <a:pt x="1" y="18"/>
                  </a:lnTo>
                  <a:lnTo>
                    <a:pt x="0" y="26"/>
                  </a:lnTo>
                  <a:lnTo>
                    <a:pt x="9" y="23"/>
                  </a:lnTo>
                  <a:lnTo>
                    <a:pt x="10" y="22"/>
                  </a:lnTo>
                  <a:lnTo>
                    <a:pt x="12" y="18"/>
                  </a:lnTo>
                  <a:lnTo>
                    <a:pt x="18" y="13"/>
                  </a:lnTo>
                  <a:lnTo>
                    <a:pt x="24" y="10"/>
                  </a:lnTo>
                  <a:lnTo>
                    <a:pt x="26" y="2"/>
                  </a:lnTo>
                  <a:lnTo>
                    <a:pt x="24" y="10"/>
                  </a:lnTo>
                  <a:lnTo>
                    <a:pt x="27" y="7"/>
                  </a:lnTo>
                  <a:lnTo>
                    <a:pt x="27" y="4"/>
                  </a:lnTo>
                  <a:lnTo>
                    <a:pt x="25" y="2"/>
                  </a:lnTo>
                  <a:lnTo>
                    <a:pt x="21" y="0"/>
                  </a:lnTo>
                  <a:lnTo>
                    <a:pt x="19"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98" name="Freeform 1730"/>
            <p:cNvSpPr>
              <a:spLocks/>
            </p:cNvSpPr>
            <p:nvPr/>
          </p:nvSpPr>
          <p:spPr bwMode="auto">
            <a:xfrm>
              <a:off x="2386" y="4164"/>
              <a:ext cx="12" cy="16"/>
            </a:xfrm>
            <a:custGeom>
              <a:avLst/>
              <a:gdLst>
                <a:gd name="T0" fmla="*/ 0 w 36"/>
                <a:gd name="T1" fmla="*/ 0 h 49"/>
                <a:gd name="T2" fmla="*/ 0 w 36"/>
                <a:gd name="T3" fmla="*/ 0 h 49"/>
                <a:gd name="T4" fmla="*/ 0 w 36"/>
                <a:gd name="T5" fmla="*/ 13 h 49"/>
                <a:gd name="T6" fmla="*/ 7 w 36"/>
                <a:gd name="T7" fmla="*/ 25 h 49"/>
                <a:gd name="T8" fmla="*/ 18 w 36"/>
                <a:gd name="T9" fmla="*/ 39 h 49"/>
                <a:gd name="T10" fmla="*/ 29 w 36"/>
                <a:gd name="T11" fmla="*/ 49 h 49"/>
                <a:gd name="T12" fmla="*/ 36 w 36"/>
                <a:gd name="T13" fmla="*/ 43 h 49"/>
                <a:gd name="T14" fmla="*/ 25 w 36"/>
                <a:gd name="T15" fmla="*/ 32 h 49"/>
                <a:gd name="T16" fmla="*/ 17 w 36"/>
                <a:gd name="T17" fmla="*/ 21 h 49"/>
                <a:gd name="T18" fmla="*/ 10 w 36"/>
                <a:gd name="T19" fmla="*/ 11 h 49"/>
                <a:gd name="T20" fmla="*/ 10 w 36"/>
                <a:gd name="T21" fmla="*/ 5 h 49"/>
                <a:gd name="T22" fmla="*/ 10 w 36"/>
                <a:gd name="T23" fmla="*/ 5 h 49"/>
                <a:gd name="T24" fmla="*/ 0 w 36"/>
                <a:gd name="T25"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49">
                  <a:moveTo>
                    <a:pt x="0" y="0"/>
                  </a:moveTo>
                  <a:lnTo>
                    <a:pt x="0" y="0"/>
                  </a:lnTo>
                  <a:lnTo>
                    <a:pt x="0" y="13"/>
                  </a:lnTo>
                  <a:lnTo>
                    <a:pt x="7" y="25"/>
                  </a:lnTo>
                  <a:lnTo>
                    <a:pt x="18" y="39"/>
                  </a:lnTo>
                  <a:lnTo>
                    <a:pt x="29" y="49"/>
                  </a:lnTo>
                  <a:lnTo>
                    <a:pt x="36" y="43"/>
                  </a:lnTo>
                  <a:lnTo>
                    <a:pt x="25" y="32"/>
                  </a:lnTo>
                  <a:lnTo>
                    <a:pt x="17" y="21"/>
                  </a:lnTo>
                  <a:lnTo>
                    <a:pt x="10" y="11"/>
                  </a:lnTo>
                  <a:lnTo>
                    <a:pt x="10" y="5"/>
                  </a:lnTo>
                  <a:lnTo>
                    <a:pt x="10" y="5"/>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299" name="Freeform 1731"/>
            <p:cNvSpPr>
              <a:spLocks/>
            </p:cNvSpPr>
            <p:nvPr/>
          </p:nvSpPr>
          <p:spPr bwMode="auto">
            <a:xfrm>
              <a:off x="2386" y="4147"/>
              <a:ext cx="21" cy="19"/>
            </a:xfrm>
            <a:custGeom>
              <a:avLst/>
              <a:gdLst>
                <a:gd name="T0" fmla="*/ 61 w 61"/>
                <a:gd name="T1" fmla="*/ 0 h 56"/>
                <a:gd name="T2" fmla="*/ 61 w 61"/>
                <a:gd name="T3" fmla="*/ 0 h 56"/>
                <a:gd name="T4" fmla="*/ 52 w 61"/>
                <a:gd name="T5" fmla="*/ 2 h 56"/>
                <a:gd name="T6" fmla="*/ 44 w 61"/>
                <a:gd name="T7" fmla="*/ 7 h 56"/>
                <a:gd name="T8" fmla="*/ 34 w 61"/>
                <a:gd name="T9" fmla="*/ 15 h 56"/>
                <a:gd name="T10" fmla="*/ 26 w 61"/>
                <a:gd name="T11" fmla="*/ 23 h 56"/>
                <a:gd name="T12" fmla="*/ 18 w 61"/>
                <a:gd name="T13" fmla="*/ 31 h 56"/>
                <a:gd name="T14" fmla="*/ 10 w 61"/>
                <a:gd name="T15" fmla="*/ 39 h 56"/>
                <a:gd name="T16" fmla="*/ 4 w 61"/>
                <a:gd name="T17" fmla="*/ 47 h 56"/>
                <a:gd name="T18" fmla="*/ 0 w 61"/>
                <a:gd name="T19" fmla="*/ 51 h 56"/>
                <a:gd name="T20" fmla="*/ 10 w 61"/>
                <a:gd name="T21" fmla="*/ 56 h 56"/>
                <a:gd name="T22" fmla="*/ 13 w 61"/>
                <a:gd name="T23" fmla="*/ 51 h 56"/>
                <a:gd name="T24" fmla="*/ 17 w 61"/>
                <a:gd name="T25" fmla="*/ 46 h 56"/>
                <a:gd name="T26" fmla="*/ 25 w 61"/>
                <a:gd name="T27" fmla="*/ 37 h 56"/>
                <a:gd name="T28" fmla="*/ 33 w 61"/>
                <a:gd name="T29" fmla="*/ 29 h 56"/>
                <a:gd name="T30" fmla="*/ 41 w 61"/>
                <a:gd name="T31" fmla="*/ 21 h 56"/>
                <a:gd name="T32" fmla="*/ 49 w 61"/>
                <a:gd name="T33" fmla="*/ 16 h 56"/>
                <a:gd name="T34" fmla="*/ 57 w 61"/>
                <a:gd name="T35" fmla="*/ 11 h 56"/>
                <a:gd name="T36" fmla="*/ 61 w 61"/>
                <a:gd name="T37" fmla="*/ 9 h 56"/>
                <a:gd name="T38" fmla="*/ 61 w 61"/>
                <a:gd name="T39" fmla="*/ 9 h 56"/>
                <a:gd name="T40" fmla="*/ 61 w 61"/>
                <a:gd name="T41"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 h="56">
                  <a:moveTo>
                    <a:pt x="61" y="0"/>
                  </a:moveTo>
                  <a:lnTo>
                    <a:pt x="61" y="0"/>
                  </a:lnTo>
                  <a:lnTo>
                    <a:pt x="52" y="2"/>
                  </a:lnTo>
                  <a:lnTo>
                    <a:pt x="44" y="7"/>
                  </a:lnTo>
                  <a:lnTo>
                    <a:pt x="34" y="15"/>
                  </a:lnTo>
                  <a:lnTo>
                    <a:pt x="26" y="23"/>
                  </a:lnTo>
                  <a:lnTo>
                    <a:pt x="18" y="31"/>
                  </a:lnTo>
                  <a:lnTo>
                    <a:pt x="10" y="39"/>
                  </a:lnTo>
                  <a:lnTo>
                    <a:pt x="4" y="47"/>
                  </a:lnTo>
                  <a:lnTo>
                    <a:pt x="0" y="51"/>
                  </a:lnTo>
                  <a:lnTo>
                    <a:pt x="10" y="56"/>
                  </a:lnTo>
                  <a:lnTo>
                    <a:pt x="13" y="51"/>
                  </a:lnTo>
                  <a:lnTo>
                    <a:pt x="17" y="46"/>
                  </a:lnTo>
                  <a:lnTo>
                    <a:pt x="25" y="37"/>
                  </a:lnTo>
                  <a:lnTo>
                    <a:pt x="33" y="29"/>
                  </a:lnTo>
                  <a:lnTo>
                    <a:pt x="41" y="21"/>
                  </a:lnTo>
                  <a:lnTo>
                    <a:pt x="49" y="16"/>
                  </a:lnTo>
                  <a:lnTo>
                    <a:pt x="57" y="11"/>
                  </a:lnTo>
                  <a:lnTo>
                    <a:pt x="61" y="9"/>
                  </a:lnTo>
                  <a:lnTo>
                    <a:pt x="61" y="9"/>
                  </a:lnTo>
                  <a:lnTo>
                    <a:pt x="6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00" name="Freeform 1732"/>
            <p:cNvSpPr>
              <a:spLocks/>
            </p:cNvSpPr>
            <p:nvPr/>
          </p:nvSpPr>
          <p:spPr bwMode="auto">
            <a:xfrm>
              <a:off x="2407" y="4147"/>
              <a:ext cx="7" cy="7"/>
            </a:xfrm>
            <a:custGeom>
              <a:avLst/>
              <a:gdLst>
                <a:gd name="T0" fmla="*/ 13 w 23"/>
                <a:gd name="T1" fmla="*/ 17 h 21"/>
                <a:gd name="T2" fmla="*/ 23 w 23"/>
                <a:gd name="T3" fmla="*/ 17 h 21"/>
                <a:gd name="T4" fmla="*/ 22 w 23"/>
                <a:gd name="T5" fmla="*/ 10 h 21"/>
                <a:gd name="T6" fmla="*/ 18 w 23"/>
                <a:gd name="T7" fmla="*/ 3 h 21"/>
                <a:gd name="T8" fmla="*/ 9 w 23"/>
                <a:gd name="T9" fmla="*/ 0 h 21"/>
                <a:gd name="T10" fmla="*/ 0 w 23"/>
                <a:gd name="T11" fmla="*/ 0 h 21"/>
                <a:gd name="T12" fmla="*/ 0 w 23"/>
                <a:gd name="T13" fmla="*/ 9 h 21"/>
                <a:gd name="T14" fmla="*/ 9 w 23"/>
                <a:gd name="T15" fmla="*/ 9 h 21"/>
                <a:gd name="T16" fmla="*/ 12 w 23"/>
                <a:gd name="T17" fmla="*/ 10 h 21"/>
                <a:gd name="T18" fmla="*/ 13 w 23"/>
                <a:gd name="T19" fmla="*/ 12 h 21"/>
                <a:gd name="T20" fmla="*/ 12 w 23"/>
                <a:gd name="T21" fmla="*/ 17 h 21"/>
                <a:gd name="T22" fmla="*/ 22 w 23"/>
                <a:gd name="T23" fmla="*/ 17 h 21"/>
                <a:gd name="T24" fmla="*/ 12 w 23"/>
                <a:gd name="T25" fmla="*/ 17 h 21"/>
                <a:gd name="T26" fmla="*/ 14 w 23"/>
                <a:gd name="T27" fmla="*/ 20 h 21"/>
                <a:gd name="T28" fmla="*/ 17 w 23"/>
                <a:gd name="T29" fmla="*/ 21 h 21"/>
                <a:gd name="T30" fmla="*/ 21 w 23"/>
                <a:gd name="T31" fmla="*/ 20 h 21"/>
                <a:gd name="T32" fmla="*/ 23 w 23"/>
                <a:gd name="T33" fmla="*/ 17 h 21"/>
                <a:gd name="T34" fmla="*/ 13 w 23"/>
                <a:gd name="T35" fmla="*/ 1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21">
                  <a:moveTo>
                    <a:pt x="13" y="17"/>
                  </a:moveTo>
                  <a:lnTo>
                    <a:pt x="23" y="17"/>
                  </a:lnTo>
                  <a:lnTo>
                    <a:pt x="22" y="10"/>
                  </a:lnTo>
                  <a:lnTo>
                    <a:pt x="18" y="3"/>
                  </a:lnTo>
                  <a:lnTo>
                    <a:pt x="9" y="0"/>
                  </a:lnTo>
                  <a:lnTo>
                    <a:pt x="0" y="0"/>
                  </a:lnTo>
                  <a:lnTo>
                    <a:pt x="0" y="9"/>
                  </a:lnTo>
                  <a:lnTo>
                    <a:pt x="9" y="9"/>
                  </a:lnTo>
                  <a:lnTo>
                    <a:pt x="12" y="10"/>
                  </a:lnTo>
                  <a:lnTo>
                    <a:pt x="13" y="12"/>
                  </a:lnTo>
                  <a:lnTo>
                    <a:pt x="12" y="17"/>
                  </a:lnTo>
                  <a:lnTo>
                    <a:pt x="22" y="17"/>
                  </a:lnTo>
                  <a:lnTo>
                    <a:pt x="12" y="17"/>
                  </a:lnTo>
                  <a:lnTo>
                    <a:pt x="14" y="20"/>
                  </a:lnTo>
                  <a:lnTo>
                    <a:pt x="17" y="21"/>
                  </a:lnTo>
                  <a:lnTo>
                    <a:pt x="21" y="20"/>
                  </a:lnTo>
                  <a:lnTo>
                    <a:pt x="23" y="17"/>
                  </a:lnTo>
                  <a:lnTo>
                    <a:pt x="13"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01" name="Freeform 1733"/>
            <p:cNvSpPr>
              <a:spLocks/>
            </p:cNvSpPr>
            <p:nvPr/>
          </p:nvSpPr>
          <p:spPr bwMode="auto">
            <a:xfrm>
              <a:off x="2474" y="4090"/>
              <a:ext cx="60" cy="57"/>
            </a:xfrm>
            <a:custGeom>
              <a:avLst/>
              <a:gdLst>
                <a:gd name="T0" fmla="*/ 47 w 179"/>
                <a:gd name="T1" fmla="*/ 171 h 171"/>
                <a:gd name="T2" fmla="*/ 65 w 179"/>
                <a:gd name="T3" fmla="*/ 170 h 171"/>
                <a:gd name="T4" fmla="*/ 89 w 179"/>
                <a:gd name="T5" fmla="*/ 169 h 171"/>
                <a:gd name="T6" fmla="*/ 111 w 179"/>
                <a:gd name="T7" fmla="*/ 166 h 171"/>
                <a:gd name="T8" fmla="*/ 125 w 179"/>
                <a:gd name="T9" fmla="*/ 164 h 171"/>
                <a:gd name="T10" fmla="*/ 141 w 179"/>
                <a:gd name="T11" fmla="*/ 156 h 171"/>
                <a:gd name="T12" fmla="*/ 158 w 179"/>
                <a:gd name="T13" fmla="*/ 146 h 171"/>
                <a:gd name="T14" fmla="*/ 171 w 179"/>
                <a:gd name="T15" fmla="*/ 135 h 171"/>
                <a:gd name="T16" fmla="*/ 179 w 179"/>
                <a:gd name="T17" fmla="*/ 125 h 171"/>
                <a:gd name="T18" fmla="*/ 174 w 179"/>
                <a:gd name="T19" fmla="*/ 111 h 171"/>
                <a:gd name="T20" fmla="*/ 161 w 179"/>
                <a:gd name="T21" fmla="*/ 86 h 171"/>
                <a:gd name="T22" fmla="*/ 143 w 179"/>
                <a:gd name="T23" fmla="*/ 52 h 171"/>
                <a:gd name="T24" fmla="*/ 120 w 179"/>
                <a:gd name="T25" fmla="*/ 12 h 171"/>
                <a:gd name="T26" fmla="*/ 103 w 179"/>
                <a:gd name="T27" fmla="*/ 0 h 171"/>
                <a:gd name="T28" fmla="*/ 89 w 179"/>
                <a:gd name="T29" fmla="*/ 3 h 171"/>
                <a:gd name="T30" fmla="*/ 81 w 179"/>
                <a:gd name="T31" fmla="*/ 11 h 171"/>
                <a:gd name="T32" fmla="*/ 81 w 179"/>
                <a:gd name="T33" fmla="*/ 22 h 171"/>
                <a:gd name="T34" fmla="*/ 87 w 179"/>
                <a:gd name="T35" fmla="*/ 33 h 171"/>
                <a:gd name="T36" fmla="*/ 79 w 179"/>
                <a:gd name="T37" fmla="*/ 43 h 171"/>
                <a:gd name="T38" fmla="*/ 68 w 179"/>
                <a:gd name="T39" fmla="*/ 40 h 171"/>
                <a:gd name="T40" fmla="*/ 58 w 179"/>
                <a:gd name="T41" fmla="*/ 33 h 171"/>
                <a:gd name="T42" fmla="*/ 49 w 179"/>
                <a:gd name="T43" fmla="*/ 27 h 171"/>
                <a:gd name="T44" fmla="*/ 41 w 179"/>
                <a:gd name="T45" fmla="*/ 21 h 171"/>
                <a:gd name="T46" fmla="*/ 28 w 179"/>
                <a:gd name="T47" fmla="*/ 38 h 171"/>
                <a:gd name="T48" fmla="*/ 19 w 179"/>
                <a:gd name="T49" fmla="*/ 54 h 171"/>
                <a:gd name="T50" fmla="*/ 4 w 179"/>
                <a:gd name="T51" fmla="*/ 69 h 171"/>
                <a:gd name="T52" fmla="*/ 2 w 179"/>
                <a:gd name="T53" fmla="*/ 84 h 171"/>
                <a:gd name="T54" fmla="*/ 12 w 179"/>
                <a:gd name="T55" fmla="*/ 95 h 171"/>
                <a:gd name="T56" fmla="*/ 23 w 179"/>
                <a:gd name="T57" fmla="*/ 103 h 171"/>
                <a:gd name="T58" fmla="*/ 34 w 179"/>
                <a:gd name="T59" fmla="*/ 109 h 171"/>
                <a:gd name="T60" fmla="*/ 35 w 179"/>
                <a:gd name="T61" fmla="*/ 116 h 171"/>
                <a:gd name="T62" fmla="*/ 23 w 179"/>
                <a:gd name="T63" fmla="*/ 111 h 171"/>
                <a:gd name="T64" fmla="*/ 13 w 179"/>
                <a:gd name="T65" fmla="*/ 111 h 171"/>
                <a:gd name="T66" fmla="*/ 15 w 179"/>
                <a:gd name="T67" fmla="*/ 133 h 171"/>
                <a:gd name="T68" fmla="*/ 15 w 179"/>
                <a:gd name="T69" fmla="*/ 159 h 171"/>
                <a:gd name="T70" fmla="*/ 32 w 179"/>
                <a:gd name="T71" fmla="*/ 163 h 171"/>
                <a:gd name="T72" fmla="*/ 42 w 179"/>
                <a:gd name="T73" fmla="*/ 17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9" h="171">
                  <a:moveTo>
                    <a:pt x="42" y="171"/>
                  </a:moveTo>
                  <a:lnTo>
                    <a:pt x="47" y="171"/>
                  </a:lnTo>
                  <a:lnTo>
                    <a:pt x="55" y="171"/>
                  </a:lnTo>
                  <a:lnTo>
                    <a:pt x="65" y="170"/>
                  </a:lnTo>
                  <a:lnTo>
                    <a:pt x="78" y="170"/>
                  </a:lnTo>
                  <a:lnTo>
                    <a:pt x="89" y="169"/>
                  </a:lnTo>
                  <a:lnTo>
                    <a:pt x="100" y="167"/>
                  </a:lnTo>
                  <a:lnTo>
                    <a:pt x="111" y="166"/>
                  </a:lnTo>
                  <a:lnTo>
                    <a:pt x="118" y="165"/>
                  </a:lnTo>
                  <a:lnTo>
                    <a:pt x="125" y="164"/>
                  </a:lnTo>
                  <a:lnTo>
                    <a:pt x="131" y="161"/>
                  </a:lnTo>
                  <a:lnTo>
                    <a:pt x="141" y="156"/>
                  </a:lnTo>
                  <a:lnTo>
                    <a:pt x="150" y="151"/>
                  </a:lnTo>
                  <a:lnTo>
                    <a:pt x="158" y="146"/>
                  </a:lnTo>
                  <a:lnTo>
                    <a:pt x="166" y="140"/>
                  </a:lnTo>
                  <a:lnTo>
                    <a:pt x="171" y="135"/>
                  </a:lnTo>
                  <a:lnTo>
                    <a:pt x="176" y="132"/>
                  </a:lnTo>
                  <a:lnTo>
                    <a:pt x="179" y="125"/>
                  </a:lnTo>
                  <a:lnTo>
                    <a:pt x="177" y="120"/>
                  </a:lnTo>
                  <a:lnTo>
                    <a:pt x="174" y="111"/>
                  </a:lnTo>
                  <a:lnTo>
                    <a:pt x="168" y="100"/>
                  </a:lnTo>
                  <a:lnTo>
                    <a:pt x="161" y="86"/>
                  </a:lnTo>
                  <a:lnTo>
                    <a:pt x="153" y="70"/>
                  </a:lnTo>
                  <a:lnTo>
                    <a:pt x="143" y="52"/>
                  </a:lnTo>
                  <a:lnTo>
                    <a:pt x="131" y="32"/>
                  </a:lnTo>
                  <a:lnTo>
                    <a:pt x="120" y="12"/>
                  </a:lnTo>
                  <a:lnTo>
                    <a:pt x="111" y="3"/>
                  </a:lnTo>
                  <a:lnTo>
                    <a:pt x="103" y="0"/>
                  </a:lnTo>
                  <a:lnTo>
                    <a:pt x="95" y="1"/>
                  </a:lnTo>
                  <a:lnTo>
                    <a:pt x="89" y="3"/>
                  </a:lnTo>
                  <a:lnTo>
                    <a:pt x="84" y="5"/>
                  </a:lnTo>
                  <a:lnTo>
                    <a:pt x="81" y="11"/>
                  </a:lnTo>
                  <a:lnTo>
                    <a:pt x="80" y="17"/>
                  </a:lnTo>
                  <a:lnTo>
                    <a:pt x="81" y="22"/>
                  </a:lnTo>
                  <a:lnTo>
                    <a:pt x="84" y="27"/>
                  </a:lnTo>
                  <a:lnTo>
                    <a:pt x="87" y="33"/>
                  </a:lnTo>
                  <a:lnTo>
                    <a:pt x="86" y="40"/>
                  </a:lnTo>
                  <a:lnTo>
                    <a:pt x="79" y="43"/>
                  </a:lnTo>
                  <a:lnTo>
                    <a:pt x="74" y="41"/>
                  </a:lnTo>
                  <a:lnTo>
                    <a:pt x="68" y="40"/>
                  </a:lnTo>
                  <a:lnTo>
                    <a:pt x="64" y="37"/>
                  </a:lnTo>
                  <a:lnTo>
                    <a:pt x="58" y="33"/>
                  </a:lnTo>
                  <a:lnTo>
                    <a:pt x="54" y="30"/>
                  </a:lnTo>
                  <a:lnTo>
                    <a:pt x="49" y="27"/>
                  </a:lnTo>
                  <a:lnTo>
                    <a:pt x="44" y="23"/>
                  </a:lnTo>
                  <a:lnTo>
                    <a:pt x="41" y="21"/>
                  </a:lnTo>
                  <a:lnTo>
                    <a:pt x="33" y="29"/>
                  </a:lnTo>
                  <a:lnTo>
                    <a:pt x="28" y="38"/>
                  </a:lnTo>
                  <a:lnTo>
                    <a:pt x="24" y="47"/>
                  </a:lnTo>
                  <a:lnTo>
                    <a:pt x="19" y="54"/>
                  </a:lnTo>
                  <a:lnTo>
                    <a:pt x="12" y="61"/>
                  </a:lnTo>
                  <a:lnTo>
                    <a:pt x="4" y="69"/>
                  </a:lnTo>
                  <a:lnTo>
                    <a:pt x="0" y="77"/>
                  </a:lnTo>
                  <a:lnTo>
                    <a:pt x="2" y="84"/>
                  </a:lnTo>
                  <a:lnTo>
                    <a:pt x="8" y="88"/>
                  </a:lnTo>
                  <a:lnTo>
                    <a:pt x="12" y="95"/>
                  </a:lnTo>
                  <a:lnTo>
                    <a:pt x="17" y="100"/>
                  </a:lnTo>
                  <a:lnTo>
                    <a:pt x="23" y="103"/>
                  </a:lnTo>
                  <a:lnTo>
                    <a:pt x="30" y="106"/>
                  </a:lnTo>
                  <a:lnTo>
                    <a:pt x="34" y="109"/>
                  </a:lnTo>
                  <a:lnTo>
                    <a:pt x="38" y="114"/>
                  </a:lnTo>
                  <a:lnTo>
                    <a:pt x="35" y="116"/>
                  </a:lnTo>
                  <a:lnTo>
                    <a:pt x="30" y="115"/>
                  </a:lnTo>
                  <a:lnTo>
                    <a:pt x="23" y="111"/>
                  </a:lnTo>
                  <a:lnTo>
                    <a:pt x="17" y="109"/>
                  </a:lnTo>
                  <a:lnTo>
                    <a:pt x="13" y="111"/>
                  </a:lnTo>
                  <a:lnTo>
                    <a:pt x="13" y="119"/>
                  </a:lnTo>
                  <a:lnTo>
                    <a:pt x="15" y="133"/>
                  </a:lnTo>
                  <a:lnTo>
                    <a:pt x="16" y="148"/>
                  </a:lnTo>
                  <a:lnTo>
                    <a:pt x="15" y="159"/>
                  </a:lnTo>
                  <a:lnTo>
                    <a:pt x="24" y="161"/>
                  </a:lnTo>
                  <a:lnTo>
                    <a:pt x="32" y="163"/>
                  </a:lnTo>
                  <a:lnTo>
                    <a:pt x="39" y="166"/>
                  </a:lnTo>
                  <a:lnTo>
                    <a:pt x="42" y="171"/>
                  </a:lnTo>
                  <a:close/>
                </a:path>
              </a:pathLst>
            </a:custGeom>
            <a:solidFill>
              <a:srgbClr val="FFE5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02" name="Freeform 1734"/>
            <p:cNvSpPr>
              <a:spLocks/>
            </p:cNvSpPr>
            <p:nvPr/>
          </p:nvSpPr>
          <p:spPr bwMode="auto">
            <a:xfrm>
              <a:off x="2488" y="4144"/>
              <a:ext cx="26" cy="5"/>
            </a:xfrm>
            <a:custGeom>
              <a:avLst/>
              <a:gdLst>
                <a:gd name="T0" fmla="*/ 76 w 76"/>
                <a:gd name="T1" fmla="*/ 0 h 16"/>
                <a:gd name="T2" fmla="*/ 76 w 76"/>
                <a:gd name="T3" fmla="*/ 0 h 16"/>
                <a:gd name="T4" fmla="*/ 69 w 76"/>
                <a:gd name="T5" fmla="*/ 1 h 16"/>
                <a:gd name="T6" fmla="*/ 58 w 76"/>
                <a:gd name="T7" fmla="*/ 2 h 16"/>
                <a:gd name="T8" fmla="*/ 47 w 76"/>
                <a:gd name="T9" fmla="*/ 3 h 16"/>
                <a:gd name="T10" fmla="*/ 36 w 76"/>
                <a:gd name="T11" fmla="*/ 3 h 16"/>
                <a:gd name="T12" fmla="*/ 23 w 76"/>
                <a:gd name="T13" fmla="*/ 3 h 16"/>
                <a:gd name="T14" fmla="*/ 13 w 76"/>
                <a:gd name="T15" fmla="*/ 5 h 16"/>
                <a:gd name="T16" fmla="*/ 5 w 76"/>
                <a:gd name="T17" fmla="*/ 4 h 16"/>
                <a:gd name="T18" fmla="*/ 0 w 76"/>
                <a:gd name="T19" fmla="*/ 5 h 16"/>
                <a:gd name="T20" fmla="*/ 0 w 76"/>
                <a:gd name="T21" fmla="*/ 14 h 16"/>
                <a:gd name="T22" fmla="*/ 5 w 76"/>
                <a:gd name="T23" fmla="*/ 16 h 16"/>
                <a:gd name="T24" fmla="*/ 13 w 76"/>
                <a:gd name="T25" fmla="*/ 14 h 16"/>
                <a:gd name="T26" fmla="*/ 23 w 76"/>
                <a:gd name="T27" fmla="*/ 14 h 16"/>
                <a:gd name="T28" fmla="*/ 36 w 76"/>
                <a:gd name="T29" fmla="*/ 14 h 16"/>
                <a:gd name="T30" fmla="*/ 47 w 76"/>
                <a:gd name="T31" fmla="*/ 12 h 16"/>
                <a:gd name="T32" fmla="*/ 58 w 76"/>
                <a:gd name="T33" fmla="*/ 11 h 16"/>
                <a:gd name="T34" fmla="*/ 69 w 76"/>
                <a:gd name="T35" fmla="*/ 10 h 16"/>
                <a:gd name="T36" fmla="*/ 76 w 76"/>
                <a:gd name="T37" fmla="*/ 9 h 16"/>
                <a:gd name="T38" fmla="*/ 76 w 76"/>
                <a:gd name="T39" fmla="*/ 9 h 16"/>
                <a:gd name="T40" fmla="*/ 76 w 76"/>
                <a:gd name="T4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6" h="16">
                  <a:moveTo>
                    <a:pt x="76" y="0"/>
                  </a:moveTo>
                  <a:lnTo>
                    <a:pt x="76" y="0"/>
                  </a:lnTo>
                  <a:lnTo>
                    <a:pt x="69" y="1"/>
                  </a:lnTo>
                  <a:lnTo>
                    <a:pt x="58" y="2"/>
                  </a:lnTo>
                  <a:lnTo>
                    <a:pt x="47" y="3"/>
                  </a:lnTo>
                  <a:lnTo>
                    <a:pt x="36" y="3"/>
                  </a:lnTo>
                  <a:lnTo>
                    <a:pt x="23" y="3"/>
                  </a:lnTo>
                  <a:lnTo>
                    <a:pt x="13" y="5"/>
                  </a:lnTo>
                  <a:lnTo>
                    <a:pt x="5" y="4"/>
                  </a:lnTo>
                  <a:lnTo>
                    <a:pt x="0" y="5"/>
                  </a:lnTo>
                  <a:lnTo>
                    <a:pt x="0" y="14"/>
                  </a:lnTo>
                  <a:lnTo>
                    <a:pt x="5" y="16"/>
                  </a:lnTo>
                  <a:lnTo>
                    <a:pt x="13" y="14"/>
                  </a:lnTo>
                  <a:lnTo>
                    <a:pt x="23" y="14"/>
                  </a:lnTo>
                  <a:lnTo>
                    <a:pt x="36" y="14"/>
                  </a:lnTo>
                  <a:lnTo>
                    <a:pt x="47" y="12"/>
                  </a:lnTo>
                  <a:lnTo>
                    <a:pt x="58" y="11"/>
                  </a:lnTo>
                  <a:lnTo>
                    <a:pt x="69" y="10"/>
                  </a:lnTo>
                  <a:lnTo>
                    <a:pt x="76" y="9"/>
                  </a:lnTo>
                  <a:lnTo>
                    <a:pt x="76" y="9"/>
                  </a:lnTo>
                  <a:lnTo>
                    <a:pt x="7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03" name="Freeform 1735"/>
            <p:cNvSpPr>
              <a:spLocks/>
            </p:cNvSpPr>
            <p:nvPr/>
          </p:nvSpPr>
          <p:spPr bwMode="auto">
            <a:xfrm>
              <a:off x="2514" y="4133"/>
              <a:ext cx="21" cy="14"/>
            </a:xfrm>
            <a:custGeom>
              <a:avLst/>
              <a:gdLst>
                <a:gd name="T0" fmla="*/ 53 w 63"/>
                <a:gd name="T1" fmla="*/ 3 h 43"/>
                <a:gd name="T2" fmla="*/ 55 w 63"/>
                <a:gd name="T3" fmla="*/ 1 h 43"/>
                <a:gd name="T4" fmla="*/ 50 w 63"/>
                <a:gd name="T5" fmla="*/ 5 h 43"/>
                <a:gd name="T6" fmla="*/ 45 w 63"/>
                <a:gd name="T7" fmla="*/ 10 h 43"/>
                <a:gd name="T8" fmla="*/ 37 w 63"/>
                <a:gd name="T9" fmla="*/ 14 h 43"/>
                <a:gd name="T10" fmla="*/ 29 w 63"/>
                <a:gd name="T11" fmla="*/ 20 h 43"/>
                <a:gd name="T12" fmla="*/ 20 w 63"/>
                <a:gd name="T13" fmla="*/ 24 h 43"/>
                <a:gd name="T14" fmla="*/ 11 w 63"/>
                <a:gd name="T15" fmla="*/ 29 h 43"/>
                <a:gd name="T16" fmla="*/ 5 w 63"/>
                <a:gd name="T17" fmla="*/ 32 h 43"/>
                <a:gd name="T18" fmla="*/ 0 w 63"/>
                <a:gd name="T19" fmla="*/ 34 h 43"/>
                <a:gd name="T20" fmla="*/ 0 w 63"/>
                <a:gd name="T21" fmla="*/ 43 h 43"/>
                <a:gd name="T22" fmla="*/ 8 w 63"/>
                <a:gd name="T23" fmla="*/ 42 h 43"/>
                <a:gd name="T24" fmla="*/ 16 w 63"/>
                <a:gd name="T25" fmla="*/ 38 h 43"/>
                <a:gd name="T26" fmla="*/ 25 w 63"/>
                <a:gd name="T27" fmla="*/ 34 h 43"/>
                <a:gd name="T28" fmla="*/ 34 w 63"/>
                <a:gd name="T29" fmla="*/ 29 h 43"/>
                <a:gd name="T30" fmla="*/ 42 w 63"/>
                <a:gd name="T31" fmla="*/ 23 h 43"/>
                <a:gd name="T32" fmla="*/ 50 w 63"/>
                <a:gd name="T33" fmla="*/ 16 h 43"/>
                <a:gd name="T34" fmla="*/ 57 w 63"/>
                <a:gd name="T35" fmla="*/ 12 h 43"/>
                <a:gd name="T36" fmla="*/ 61 w 63"/>
                <a:gd name="T37" fmla="*/ 8 h 43"/>
                <a:gd name="T38" fmla="*/ 63 w 63"/>
                <a:gd name="T39" fmla="*/ 7 h 43"/>
                <a:gd name="T40" fmla="*/ 61 w 63"/>
                <a:gd name="T41" fmla="*/ 8 h 43"/>
                <a:gd name="T42" fmla="*/ 63 w 63"/>
                <a:gd name="T43" fmla="*/ 5 h 43"/>
                <a:gd name="T44" fmla="*/ 61 w 63"/>
                <a:gd name="T45" fmla="*/ 1 h 43"/>
                <a:gd name="T46" fmla="*/ 58 w 63"/>
                <a:gd name="T47" fmla="*/ 0 h 43"/>
                <a:gd name="T48" fmla="*/ 55 w 63"/>
                <a:gd name="T49" fmla="*/ 1 h 43"/>
                <a:gd name="T50" fmla="*/ 53 w 63"/>
                <a:gd name="T51" fmla="*/ 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3" h="43">
                  <a:moveTo>
                    <a:pt x="53" y="3"/>
                  </a:moveTo>
                  <a:lnTo>
                    <a:pt x="55" y="1"/>
                  </a:lnTo>
                  <a:lnTo>
                    <a:pt x="50" y="5"/>
                  </a:lnTo>
                  <a:lnTo>
                    <a:pt x="45" y="10"/>
                  </a:lnTo>
                  <a:lnTo>
                    <a:pt x="37" y="14"/>
                  </a:lnTo>
                  <a:lnTo>
                    <a:pt x="29" y="20"/>
                  </a:lnTo>
                  <a:lnTo>
                    <a:pt x="20" y="24"/>
                  </a:lnTo>
                  <a:lnTo>
                    <a:pt x="11" y="29"/>
                  </a:lnTo>
                  <a:lnTo>
                    <a:pt x="5" y="32"/>
                  </a:lnTo>
                  <a:lnTo>
                    <a:pt x="0" y="34"/>
                  </a:lnTo>
                  <a:lnTo>
                    <a:pt x="0" y="43"/>
                  </a:lnTo>
                  <a:lnTo>
                    <a:pt x="8" y="42"/>
                  </a:lnTo>
                  <a:lnTo>
                    <a:pt x="16" y="38"/>
                  </a:lnTo>
                  <a:lnTo>
                    <a:pt x="25" y="34"/>
                  </a:lnTo>
                  <a:lnTo>
                    <a:pt x="34" y="29"/>
                  </a:lnTo>
                  <a:lnTo>
                    <a:pt x="42" y="23"/>
                  </a:lnTo>
                  <a:lnTo>
                    <a:pt x="50" y="16"/>
                  </a:lnTo>
                  <a:lnTo>
                    <a:pt x="57" y="12"/>
                  </a:lnTo>
                  <a:lnTo>
                    <a:pt x="61" y="8"/>
                  </a:lnTo>
                  <a:lnTo>
                    <a:pt x="63" y="7"/>
                  </a:lnTo>
                  <a:lnTo>
                    <a:pt x="61" y="8"/>
                  </a:lnTo>
                  <a:lnTo>
                    <a:pt x="63" y="5"/>
                  </a:lnTo>
                  <a:lnTo>
                    <a:pt x="61" y="1"/>
                  </a:lnTo>
                  <a:lnTo>
                    <a:pt x="58" y="0"/>
                  </a:lnTo>
                  <a:lnTo>
                    <a:pt x="55" y="1"/>
                  </a:lnTo>
                  <a:lnTo>
                    <a:pt x="53"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04" name="Freeform 1736"/>
            <p:cNvSpPr>
              <a:spLocks/>
            </p:cNvSpPr>
            <p:nvPr/>
          </p:nvSpPr>
          <p:spPr bwMode="auto">
            <a:xfrm>
              <a:off x="2531" y="4130"/>
              <a:ext cx="5" cy="5"/>
            </a:xfrm>
            <a:custGeom>
              <a:avLst/>
              <a:gdLst>
                <a:gd name="T0" fmla="*/ 4 w 13"/>
                <a:gd name="T1" fmla="*/ 6 h 14"/>
                <a:gd name="T2" fmla="*/ 4 w 13"/>
                <a:gd name="T3" fmla="*/ 3 h 14"/>
                <a:gd name="T4" fmla="*/ 0 w 13"/>
                <a:gd name="T5" fmla="*/ 10 h 14"/>
                <a:gd name="T6" fmla="*/ 10 w 13"/>
                <a:gd name="T7" fmla="*/ 14 h 14"/>
                <a:gd name="T8" fmla="*/ 13 w 13"/>
                <a:gd name="T9" fmla="*/ 7 h 14"/>
                <a:gd name="T10" fmla="*/ 13 w 13"/>
                <a:gd name="T11" fmla="*/ 4 h 14"/>
                <a:gd name="T12" fmla="*/ 13 w 13"/>
                <a:gd name="T13" fmla="*/ 7 h 14"/>
                <a:gd name="T14" fmla="*/ 13 w 13"/>
                <a:gd name="T15" fmla="*/ 4 h 14"/>
                <a:gd name="T16" fmla="*/ 11 w 13"/>
                <a:gd name="T17" fmla="*/ 0 h 14"/>
                <a:gd name="T18" fmla="*/ 6 w 13"/>
                <a:gd name="T19" fmla="*/ 0 h 14"/>
                <a:gd name="T20" fmla="*/ 4 w 13"/>
                <a:gd name="T21" fmla="*/ 3 h 14"/>
                <a:gd name="T22" fmla="*/ 4 w 13"/>
                <a:gd name="T23"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4">
                  <a:moveTo>
                    <a:pt x="4" y="6"/>
                  </a:moveTo>
                  <a:lnTo>
                    <a:pt x="4" y="3"/>
                  </a:lnTo>
                  <a:lnTo>
                    <a:pt x="0" y="10"/>
                  </a:lnTo>
                  <a:lnTo>
                    <a:pt x="10" y="14"/>
                  </a:lnTo>
                  <a:lnTo>
                    <a:pt x="13" y="7"/>
                  </a:lnTo>
                  <a:lnTo>
                    <a:pt x="13" y="4"/>
                  </a:lnTo>
                  <a:lnTo>
                    <a:pt x="13" y="7"/>
                  </a:lnTo>
                  <a:lnTo>
                    <a:pt x="13" y="4"/>
                  </a:lnTo>
                  <a:lnTo>
                    <a:pt x="11" y="0"/>
                  </a:lnTo>
                  <a:lnTo>
                    <a:pt x="6" y="0"/>
                  </a:lnTo>
                  <a:lnTo>
                    <a:pt x="4" y="3"/>
                  </a:lnTo>
                  <a:lnTo>
                    <a:pt x="4"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05" name="Freeform 1737"/>
            <p:cNvSpPr>
              <a:spLocks/>
            </p:cNvSpPr>
            <p:nvPr/>
          </p:nvSpPr>
          <p:spPr bwMode="auto">
            <a:xfrm>
              <a:off x="2513" y="4093"/>
              <a:ext cx="23" cy="39"/>
            </a:xfrm>
            <a:custGeom>
              <a:avLst/>
              <a:gdLst>
                <a:gd name="T0" fmla="*/ 0 w 69"/>
                <a:gd name="T1" fmla="*/ 7 h 119"/>
                <a:gd name="T2" fmla="*/ 0 w 69"/>
                <a:gd name="T3" fmla="*/ 7 h 119"/>
                <a:gd name="T4" fmla="*/ 12 w 69"/>
                <a:gd name="T5" fmla="*/ 28 h 119"/>
                <a:gd name="T6" fmla="*/ 23 w 69"/>
                <a:gd name="T7" fmla="*/ 47 h 119"/>
                <a:gd name="T8" fmla="*/ 34 w 69"/>
                <a:gd name="T9" fmla="*/ 65 h 119"/>
                <a:gd name="T10" fmla="*/ 42 w 69"/>
                <a:gd name="T11" fmla="*/ 81 h 119"/>
                <a:gd name="T12" fmla="*/ 48 w 69"/>
                <a:gd name="T13" fmla="*/ 95 h 119"/>
                <a:gd name="T14" fmla="*/ 54 w 69"/>
                <a:gd name="T15" fmla="*/ 107 h 119"/>
                <a:gd name="T16" fmla="*/ 58 w 69"/>
                <a:gd name="T17" fmla="*/ 115 h 119"/>
                <a:gd name="T18" fmla="*/ 60 w 69"/>
                <a:gd name="T19" fmla="*/ 119 h 119"/>
                <a:gd name="T20" fmla="*/ 69 w 69"/>
                <a:gd name="T21" fmla="*/ 117 h 119"/>
                <a:gd name="T22" fmla="*/ 67 w 69"/>
                <a:gd name="T23" fmla="*/ 112 h 119"/>
                <a:gd name="T24" fmla="*/ 63 w 69"/>
                <a:gd name="T25" fmla="*/ 102 h 119"/>
                <a:gd name="T26" fmla="*/ 58 w 69"/>
                <a:gd name="T27" fmla="*/ 91 h 119"/>
                <a:gd name="T28" fmla="*/ 51 w 69"/>
                <a:gd name="T29" fmla="*/ 77 h 119"/>
                <a:gd name="T30" fmla="*/ 43 w 69"/>
                <a:gd name="T31" fmla="*/ 61 h 119"/>
                <a:gd name="T32" fmla="*/ 32 w 69"/>
                <a:gd name="T33" fmla="*/ 42 h 119"/>
                <a:gd name="T34" fmla="*/ 21 w 69"/>
                <a:gd name="T35" fmla="*/ 23 h 119"/>
                <a:gd name="T36" fmla="*/ 10 w 69"/>
                <a:gd name="T37" fmla="*/ 2 h 119"/>
                <a:gd name="T38" fmla="*/ 10 w 69"/>
                <a:gd name="T39" fmla="*/ 2 h 119"/>
                <a:gd name="T40" fmla="*/ 10 w 69"/>
                <a:gd name="T41" fmla="*/ 2 h 119"/>
                <a:gd name="T42" fmla="*/ 7 w 69"/>
                <a:gd name="T43" fmla="*/ 0 h 119"/>
                <a:gd name="T44" fmla="*/ 4 w 69"/>
                <a:gd name="T45" fmla="*/ 0 h 119"/>
                <a:gd name="T46" fmla="*/ 0 w 69"/>
                <a:gd name="T47" fmla="*/ 4 h 119"/>
                <a:gd name="T48" fmla="*/ 0 w 69"/>
                <a:gd name="T49" fmla="*/ 7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9" h="119">
                  <a:moveTo>
                    <a:pt x="0" y="7"/>
                  </a:moveTo>
                  <a:lnTo>
                    <a:pt x="0" y="7"/>
                  </a:lnTo>
                  <a:lnTo>
                    <a:pt x="12" y="28"/>
                  </a:lnTo>
                  <a:lnTo>
                    <a:pt x="23" y="47"/>
                  </a:lnTo>
                  <a:lnTo>
                    <a:pt x="34" y="65"/>
                  </a:lnTo>
                  <a:lnTo>
                    <a:pt x="42" y="81"/>
                  </a:lnTo>
                  <a:lnTo>
                    <a:pt x="48" y="95"/>
                  </a:lnTo>
                  <a:lnTo>
                    <a:pt x="54" y="107"/>
                  </a:lnTo>
                  <a:lnTo>
                    <a:pt x="58" y="115"/>
                  </a:lnTo>
                  <a:lnTo>
                    <a:pt x="60" y="119"/>
                  </a:lnTo>
                  <a:lnTo>
                    <a:pt x="69" y="117"/>
                  </a:lnTo>
                  <a:lnTo>
                    <a:pt x="67" y="112"/>
                  </a:lnTo>
                  <a:lnTo>
                    <a:pt x="63" y="102"/>
                  </a:lnTo>
                  <a:lnTo>
                    <a:pt x="58" y="91"/>
                  </a:lnTo>
                  <a:lnTo>
                    <a:pt x="51" y="77"/>
                  </a:lnTo>
                  <a:lnTo>
                    <a:pt x="43" y="61"/>
                  </a:lnTo>
                  <a:lnTo>
                    <a:pt x="32" y="42"/>
                  </a:lnTo>
                  <a:lnTo>
                    <a:pt x="21" y="23"/>
                  </a:lnTo>
                  <a:lnTo>
                    <a:pt x="10" y="2"/>
                  </a:lnTo>
                  <a:lnTo>
                    <a:pt x="10" y="2"/>
                  </a:lnTo>
                  <a:lnTo>
                    <a:pt x="10" y="2"/>
                  </a:lnTo>
                  <a:lnTo>
                    <a:pt x="7" y="0"/>
                  </a:lnTo>
                  <a:lnTo>
                    <a:pt x="4" y="0"/>
                  </a:lnTo>
                  <a:lnTo>
                    <a:pt x="0" y="4"/>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06" name="Freeform 1738"/>
            <p:cNvSpPr>
              <a:spLocks/>
            </p:cNvSpPr>
            <p:nvPr/>
          </p:nvSpPr>
          <p:spPr bwMode="auto">
            <a:xfrm>
              <a:off x="2504" y="4089"/>
              <a:ext cx="12" cy="6"/>
            </a:xfrm>
            <a:custGeom>
              <a:avLst/>
              <a:gdLst>
                <a:gd name="T0" fmla="*/ 0 w 36"/>
                <a:gd name="T1" fmla="*/ 12 h 18"/>
                <a:gd name="T2" fmla="*/ 0 w 36"/>
                <a:gd name="T3" fmla="*/ 12 h 18"/>
                <a:gd name="T4" fmla="*/ 6 w 36"/>
                <a:gd name="T5" fmla="*/ 10 h 18"/>
                <a:gd name="T6" fmla="*/ 14 w 36"/>
                <a:gd name="T7" fmla="*/ 9 h 18"/>
                <a:gd name="T8" fmla="*/ 19 w 36"/>
                <a:gd name="T9" fmla="*/ 11 h 18"/>
                <a:gd name="T10" fmla="*/ 26 w 36"/>
                <a:gd name="T11" fmla="*/ 18 h 18"/>
                <a:gd name="T12" fmla="*/ 36 w 36"/>
                <a:gd name="T13" fmla="*/ 13 h 18"/>
                <a:gd name="T14" fmla="*/ 24 w 36"/>
                <a:gd name="T15" fmla="*/ 2 h 18"/>
                <a:gd name="T16" fmla="*/ 14 w 36"/>
                <a:gd name="T17" fmla="*/ 0 h 18"/>
                <a:gd name="T18" fmla="*/ 6 w 36"/>
                <a:gd name="T19" fmla="*/ 1 h 18"/>
                <a:gd name="T20" fmla="*/ 0 w 36"/>
                <a:gd name="T21" fmla="*/ 1 h 18"/>
                <a:gd name="T22" fmla="*/ 0 w 36"/>
                <a:gd name="T23" fmla="*/ 1 h 18"/>
                <a:gd name="T24" fmla="*/ 0 w 36"/>
                <a:gd name="T25"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18">
                  <a:moveTo>
                    <a:pt x="0" y="12"/>
                  </a:moveTo>
                  <a:lnTo>
                    <a:pt x="0" y="12"/>
                  </a:lnTo>
                  <a:lnTo>
                    <a:pt x="6" y="10"/>
                  </a:lnTo>
                  <a:lnTo>
                    <a:pt x="14" y="9"/>
                  </a:lnTo>
                  <a:lnTo>
                    <a:pt x="19" y="11"/>
                  </a:lnTo>
                  <a:lnTo>
                    <a:pt x="26" y="18"/>
                  </a:lnTo>
                  <a:lnTo>
                    <a:pt x="36" y="13"/>
                  </a:lnTo>
                  <a:lnTo>
                    <a:pt x="24" y="2"/>
                  </a:lnTo>
                  <a:lnTo>
                    <a:pt x="14" y="0"/>
                  </a:lnTo>
                  <a:lnTo>
                    <a:pt x="6" y="1"/>
                  </a:lnTo>
                  <a:lnTo>
                    <a:pt x="0" y="1"/>
                  </a:lnTo>
                  <a:lnTo>
                    <a:pt x="0" y="1"/>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07" name="Freeform 1739"/>
            <p:cNvSpPr>
              <a:spLocks/>
            </p:cNvSpPr>
            <p:nvPr/>
          </p:nvSpPr>
          <p:spPr bwMode="auto">
            <a:xfrm>
              <a:off x="2499" y="4089"/>
              <a:ext cx="5" cy="10"/>
            </a:xfrm>
            <a:custGeom>
              <a:avLst/>
              <a:gdLst>
                <a:gd name="T0" fmla="*/ 10 w 15"/>
                <a:gd name="T1" fmla="*/ 22 h 28"/>
                <a:gd name="T2" fmla="*/ 10 w 15"/>
                <a:gd name="T3" fmla="*/ 22 h 28"/>
                <a:gd name="T4" fmla="*/ 12 w 15"/>
                <a:gd name="T5" fmla="*/ 20 h 28"/>
                <a:gd name="T6" fmla="*/ 12 w 15"/>
                <a:gd name="T7" fmla="*/ 15 h 28"/>
                <a:gd name="T8" fmla="*/ 14 w 15"/>
                <a:gd name="T9" fmla="*/ 11 h 28"/>
                <a:gd name="T10" fmla="*/ 15 w 15"/>
                <a:gd name="T11" fmla="*/ 11 h 28"/>
                <a:gd name="T12" fmla="*/ 15 w 15"/>
                <a:gd name="T13" fmla="*/ 0 h 28"/>
                <a:gd name="T14" fmla="*/ 7 w 15"/>
                <a:gd name="T15" fmla="*/ 4 h 28"/>
                <a:gd name="T16" fmla="*/ 2 w 15"/>
                <a:gd name="T17" fmla="*/ 12 h 28"/>
                <a:gd name="T18" fmla="*/ 0 w 15"/>
                <a:gd name="T19" fmla="*/ 20 h 28"/>
                <a:gd name="T20" fmla="*/ 4 w 15"/>
                <a:gd name="T21" fmla="*/ 28 h 28"/>
                <a:gd name="T22" fmla="*/ 4 w 15"/>
                <a:gd name="T23" fmla="*/ 28 h 28"/>
                <a:gd name="T24" fmla="*/ 10 w 15"/>
                <a:gd name="T25"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28">
                  <a:moveTo>
                    <a:pt x="10" y="22"/>
                  </a:moveTo>
                  <a:lnTo>
                    <a:pt x="10" y="22"/>
                  </a:lnTo>
                  <a:lnTo>
                    <a:pt x="12" y="20"/>
                  </a:lnTo>
                  <a:lnTo>
                    <a:pt x="12" y="15"/>
                  </a:lnTo>
                  <a:lnTo>
                    <a:pt x="14" y="11"/>
                  </a:lnTo>
                  <a:lnTo>
                    <a:pt x="15" y="11"/>
                  </a:lnTo>
                  <a:lnTo>
                    <a:pt x="15" y="0"/>
                  </a:lnTo>
                  <a:lnTo>
                    <a:pt x="7" y="4"/>
                  </a:lnTo>
                  <a:lnTo>
                    <a:pt x="2" y="12"/>
                  </a:lnTo>
                  <a:lnTo>
                    <a:pt x="0" y="20"/>
                  </a:lnTo>
                  <a:lnTo>
                    <a:pt x="4" y="28"/>
                  </a:lnTo>
                  <a:lnTo>
                    <a:pt x="4" y="28"/>
                  </a:lnTo>
                  <a:lnTo>
                    <a:pt x="10" y="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08" name="Freeform 1740"/>
            <p:cNvSpPr>
              <a:spLocks/>
            </p:cNvSpPr>
            <p:nvPr/>
          </p:nvSpPr>
          <p:spPr bwMode="auto">
            <a:xfrm>
              <a:off x="2500" y="4097"/>
              <a:ext cx="5" cy="9"/>
            </a:xfrm>
            <a:custGeom>
              <a:avLst/>
              <a:gdLst>
                <a:gd name="T0" fmla="*/ 1 w 13"/>
                <a:gd name="T1" fmla="*/ 29 h 29"/>
                <a:gd name="T2" fmla="*/ 1 w 13"/>
                <a:gd name="T3" fmla="*/ 29 h 29"/>
                <a:gd name="T4" fmla="*/ 11 w 13"/>
                <a:gd name="T5" fmla="*/ 25 h 29"/>
                <a:gd name="T6" fmla="*/ 13 w 13"/>
                <a:gd name="T7" fmla="*/ 14 h 29"/>
                <a:gd name="T8" fmla="*/ 11 w 13"/>
                <a:gd name="T9" fmla="*/ 5 h 29"/>
                <a:gd name="T10" fmla="*/ 6 w 13"/>
                <a:gd name="T11" fmla="*/ 0 h 29"/>
                <a:gd name="T12" fmla="*/ 0 w 13"/>
                <a:gd name="T13" fmla="*/ 6 h 29"/>
                <a:gd name="T14" fmla="*/ 2 w 13"/>
                <a:gd name="T15" fmla="*/ 10 h 29"/>
                <a:gd name="T16" fmla="*/ 4 w 13"/>
                <a:gd name="T17" fmla="*/ 14 h 29"/>
                <a:gd name="T18" fmla="*/ 4 w 13"/>
                <a:gd name="T19" fmla="*/ 18 h 29"/>
                <a:gd name="T20" fmla="*/ 1 w 13"/>
                <a:gd name="T21" fmla="*/ 18 h 29"/>
                <a:gd name="T22" fmla="*/ 1 w 13"/>
                <a:gd name="T23" fmla="*/ 18 h 29"/>
                <a:gd name="T24" fmla="*/ 1 w 13"/>
                <a:gd name="T2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29">
                  <a:moveTo>
                    <a:pt x="1" y="29"/>
                  </a:moveTo>
                  <a:lnTo>
                    <a:pt x="1" y="29"/>
                  </a:lnTo>
                  <a:lnTo>
                    <a:pt x="11" y="25"/>
                  </a:lnTo>
                  <a:lnTo>
                    <a:pt x="13" y="14"/>
                  </a:lnTo>
                  <a:lnTo>
                    <a:pt x="11" y="5"/>
                  </a:lnTo>
                  <a:lnTo>
                    <a:pt x="6" y="0"/>
                  </a:lnTo>
                  <a:lnTo>
                    <a:pt x="0" y="6"/>
                  </a:lnTo>
                  <a:lnTo>
                    <a:pt x="2" y="10"/>
                  </a:lnTo>
                  <a:lnTo>
                    <a:pt x="4" y="14"/>
                  </a:lnTo>
                  <a:lnTo>
                    <a:pt x="4" y="18"/>
                  </a:lnTo>
                  <a:lnTo>
                    <a:pt x="1" y="18"/>
                  </a:lnTo>
                  <a:lnTo>
                    <a:pt x="1" y="18"/>
                  </a:lnTo>
                  <a:lnTo>
                    <a:pt x="1"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09" name="Freeform 1741"/>
            <p:cNvSpPr>
              <a:spLocks/>
            </p:cNvSpPr>
            <p:nvPr/>
          </p:nvSpPr>
          <p:spPr bwMode="auto">
            <a:xfrm>
              <a:off x="2486" y="4096"/>
              <a:ext cx="15" cy="10"/>
            </a:xfrm>
            <a:custGeom>
              <a:avLst/>
              <a:gdLst>
                <a:gd name="T0" fmla="*/ 7 w 43"/>
                <a:gd name="T1" fmla="*/ 9 h 32"/>
                <a:gd name="T2" fmla="*/ 3 w 43"/>
                <a:gd name="T3" fmla="*/ 9 h 32"/>
                <a:gd name="T4" fmla="*/ 6 w 43"/>
                <a:gd name="T5" fmla="*/ 12 h 32"/>
                <a:gd name="T6" fmla="*/ 11 w 43"/>
                <a:gd name="T7" fmla="*/ 14 h 32"/>
                <a:gd name="T8" fmla="*/ 15 w 43"/>
                <a:gd name="T9" fmla="*/ 17 h 32"/>
                <a:gd name="T10" fmla="*/ 20 w 43"/>
                <a:gd name="T11" fmla="*/ 22 h 32"/>
                <a:gd name="T12" fmla="*/ 26 w 43"/>
                <a:gd name="T13" fmla="*/ 25 h 32"/>
                <a:gd name="T14" fmla="*/ 30 w 43"/>
                <a:gd name="T15" fmla="*/ 29 h 32"/>
                <a:gd name="T16" fmla="*/ 37 w 43"/>
                <a:gd name="T17" fmla="*/ 30 h 32"/>
                <a:gd name="T18" fmla="*/ 43 w 43"/>
                <a:gd name="T19" fmla="*/ 32 h 32"/>
                <a:gd name="T20" fmla="*/ 43 w 43"/>
                <a:gd name="T21" fmla="*/ 21 h 32"/>
                <a:gd name="T22" fmla="*/ 39 w 43"/>
                <a:gd name="T23" fmla="*/ 21 h 32"/>
                <a:gd name="T24" fmla="*/ 35 w 43"/>
                <a:gd name="T25" fmla="*/ 20 h 32"/>
                <a:gd name="T26" fmla="*/ 30 w 43"/>
                <a:gd name="T27" fmla="*/ 16 h 32"/>
                <a:gd name="T28" fmla="*/ 24 w 43"/>
                <a:gd name="T29" fmla="*/ 13 h 32"/>
                <a:gd name="T30" fmla="*/ 20 w 43"/>
                <a:gd name="T31" fmla="*/ 11 h 32"/>
                <a:gd name="T32" fmla="*/ 15 w 43"/>
                <a:gd name="T33" fmla="*/ 7 h 32"/>
                <a:gd name="T34" fmla="*/ 11 w 43"/>
                <a:gd name="T35" fmla="*/ 3 h 32"/>
                <a:gd name="T36" fmla="*/ 7 w 43"/>
                <a:gd name="T37" fmla="*/ 0 h 32"/>
                <a:gd name="T38" fmla="*/ 3 w 43"/>
                <a:gd name="T39" fmla="*/ 0 h 32"/>
                <a:gd name="T40" fmla="*/ 7 w 43"/>
                <a:gd name="T41" fmla="*/ 0 h 32"/>
                <a:gd name="T42" fmla="*/ 4 w 43"/>
                <a:gd name="T43" fmla="*/ 0 h 32"/>
                <a:gd name="T44" fmla="*/ 0 w 43"/>
                <a:gd name="T45" fmla="*/ 3 h 32"/>
                <a:gd name="T46" fmla="*/ 0 w 43"/>
                <a:gd name="T47" fmla="*/ 7 h 32"/>
                <a:gd name="T48" fmla="*/ 3 w 43"/>
                <a:gd name="T49" fmla="*/ 9 h 32"/>
                <a:gd name="T50" fmla="*/ 7 w 43"/>
                <a:gd name="T51"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3" h="32">
                  <a:moveTo>
                    <a:pt x="7" y="9"/>
                  </a:moveTo>
                  <a:lnTo>
                    <a:pt x="3" y="9"/>
                  </a:lnTo>
                  <a:lnTo>
                    <a:pt x="6" y="12"/>
                  </a:lnTo>
                  <a:lnTo>
                    <a:pt x="11" y="14"/>
                  </a:lnTo>
                  <a:lnTo>
                    <a:pt x="15" y="17"/>
                  </a:lnTo>
                  <a:lnTo>
                    <a:pt x="20" y="22"/>
                  </a:lnTo>
                  <a:lnTo>
                    <a:pt x="26" y="25"/>
                  </a:lnTo>
                  <a:lnTo>
                    <a:pt x="30" y="29"/>
                  </a:lnTo>
                  <a:lnTo>
                    <a:pt x="37" y="30"/>
                  </a:lnTo>
                  <a:lnTo>
                    <a:pt x="43" y="32"/>
                  </a:lnTo>
                  <a:lnTo>
                    <a:pt x="43" y="21"/>
                  </a:lnTo>
                  <a:lnTo>
                    <a:pt x="39" y="21"/>
                  </a:lnTo>
                  <a:lnTo>
                    <a:pt x="35" y="20"/>
                  </a:lnTo>
                  <a:lnTo>
                    <a:pt x="30" y="16"/>
                  </a:lnTo>
                  <a:lnTo>
                    <a:pt x="24" y="13"/>
                  </a:lnTo>
                  <a:lnTo>
                    <a:pt x="20" y="11"/>
                  </a:lnTo>
                  <a:lnTo>
                    <a:pt x="15" y="7"/>
                  </a:lnTo>
                  <a:lnTo>
                    <a:pt x="11" y="3"/>
                  </a:lnTo>
                  <a:lnTo>
                    <a:pt x="7" y="0"/>
                  </a:lnTo>
                  <a:lnTo>
                    <a:pt x="3" y="0"/>
                  </a:lnTo>
                  <a:lnTo>
                    <a:pt x="7" y="0"/>
                  </a:lnTo>
                  <a:lnTo>
                    <a:pt x="4" y="0"/>
                  </a:lnTo>
                  <a:lnTo>
                    <a:pt x="0" y="3"/>
                  </a:lnTo>
                  <a:lnTo>
                    <a:pt x="0" y="7"/>
                  </a:lnTo>
                  <a:lnTo>
                    <a:pt x="3" y="9"/>
                  </a:lnTo>
                  <a:lnTo>
                    <a:pt x="7"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10" name="Freeform 1742"/>
            <p:cNvSpPr>
              <a:spLocks/>
            </p:cNvSpPr>
            <p:nvPr/>
          </p:nvSpPr>
          <p:spPr bwMode="auto">
            <a:xfrm>
              <a:off x="2480" y="4096"/>
              <a:ext cx="9" cy="14"/>
            </a:xfrm>
            <a:custGeom>
              <a:avLst/>
              <a:gdLst>
                <a:gd name="T0" fmla="*/ 7 w 27"/>
                <a:gd name="T1" fmla="*/ 42 h 43"/>
                <a:gd name="T2" fmla="*/ 5 w 27"/>
                <a:gd name="T3" fmla="*/ 43 h 43"/>
                <a:gd name="T4" fmla="*/ 12 w 27"/>
                <a:gd name="T5" fmla="*/ 33 h 43"/>
                <a:gd name="T6" fmla="*/ 17 w 27"/>
                <a:gd name="T7" fmla="*/ 24 h 43"/>
                <a:gd name="T8" fmla="*/ 22 w 27"/>
                <a:gd name="T9" fmla="*/ 15 h 43"/>
                <a:gd name="T10" fmla="*/ 27 w 27"/>
                <a:gd name="T11" fmla="*/ 9 h 43"/>
                <a:gd name="T12" fmla="*/ 23 w 27"/>
                <a:gd name="T13" fmla="*/ 0 h 43"/>
                <a:gd name="T14" fmla="*/ 12 w 27"/>
                <a:gd name="T15" fmla="*/ 11 h 43"/>
                <a:gd name="T16" fmla="*/ 8 w 27"/>
                <a:gd name="T17" fmla="*/ 20 h 43"/>
                <a:gd name="T18" fmla="*/ 3 w 27"/>
                <a:gd name="T19" fmla="*/ 29 h 43"/>
                <a:gd name="T20" fmla="*/ 1 w 27"/>
                <a:gd name="T21" fmla="*/ 33 h 43"/>
                <a:gd name="T22" fmla="*/ 0 w 27"/>
                <a:gd name="T23" fmla="*/ 35 h 43"/>
                <a:gd name="T24" fmla="*/ 7 w 27"/>
                <a:gd name="T25" fmla="*/ 4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43">
                  <a:moveTo>
                    <a:pt x="7" y="42"/>
                  </a:moveTo>
                  <a:lnTo>
                    <a:pt x="5" y="43"/>
                  </a:lnTo>
                  <a:lnTo>
                    <a:pt x="12" y="33"/>
                  </a:lnTo>
                  <a:lnTo>
                    <a:pt x="17" y="24"/>
                  </a:lnTo>
                  <a:lnTo>
                    <a:pt x="22" y="15"/>
                  </a:lnTo>
                  <a:lnTo>
                    <a:pt x="27" y="9"/>
                  </a:lnTo>
                  <a:lnTo>
                    <a:pt x="23" y="0"/>
                  </a:lnTo>
                  <a:lnTo>
                    <a:pt x="12" y="11"/>
                  </a:lnTo>
                  <a:lnTo>
                    <a:pt x="8" y="20"/>
                  </a:lnTo>
                  <a:lnTo>
                    <a:pt x="3" y="29"/>
                  </a:lnTo>
                  <a:lnTo>
                    <a:pt x="1" y="33"/>
                  </a:lnTo>
                  <a:lnTo>
                    <a:pt x="0" y="35"/>
                  </a:lnTo>
                  <a:lnTo>
                    <a:pt x="7" y="4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11" name="Freeform 1743"/>
            <p:cNvSpPr>
              <a:spLocks/>
            </p:cNvSpPr>
            <p:nvPr/>
          </p:nvSpPr>
          <p:spPr bwMode="auto">
            <a:xfrm>
              <a:off x="2473" y="4107"/>
              <a:ext cx="9" cy="13"/>
            </a:xfrm>
            <a:custGeom>
              <a:avLst/>
              <a:gdLst>
                <a:gd name="T0" fmla="*/ 9 w 28"/>
                <a:gd name="T1" fmla="*/ 28 h 37"/>
                <a:gd name="T2" fmla="*/ 10 w 28"/>
                <a:gd name="T3" fmla="*/ 29 h 37"/>
                <a:gd name="T4" fmla="*/ 9 w 28"/>
                <a:gd name="T5" fmla="*/ 26 h 37"/>
                <a:gd name="T6" fmla="*/ 13 w 28"/>
                <a:gd name="T7" fmla="*/ 21 h 37"/>
                <a:gd name="T8" fmla="*/ 21 w 28"/>
                <a:gd name="T9" fmla="*/ 13 h 37"/>
                <a:gd name="T10" fmla="*/ 28 w 28"/>
                <a:gd name="T11" fmla="*/ 7 h 37"/>
                <a:gd name="T12" fmla="*/ 21 w 28"/>
                <a:gd name="T13" fmla="*/ 0 h 37"/>
                <a:gd name="T14" fmla="*/ 14 w 28"/>
                <a:gd name="T15" fmla="*/ 7 h 37"/>
                <a:gd name="T16" fmla="*/ 6 w 28"/>
                <a:gd name="T17" fmla="*/ 15 h 37"/>
                <a:gd name="T18" fmla="*/ 0 w 28"/>
                <a:gd name="T19" fmla="*/ 26 h 37"/>
                <a:gd name="T20" fmla="*/ 4 w 28"/>
                <a:gd name="T21" fmla="*/ 36 h 37"/>
                <a:gd name="T22" fmla="*/ 5 w 28"/>
                <a:gd name="T23" fmla="*/ 37 h 37"/>
                <a:gd name="T24" fmla="*/ 9 w 28"/>
                <a:gd name="T25" fmla="*/ 2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37">
                  <a:moveTo>
                    <a:pt x="9" y="28"/>
                  </a:moveTo>
                  <a:lnTo>
                    <a:pt x="10" y="29"/>
                  </a:lnTo>
                  <a:lnTo>
                    <a:pt x="9" y="26"/>
                  </a:lnTo>
                  <a:lnTo>
                    <a:pt x="13" y="21"/>
                  </a:lnTo>
                  <a:lnTo>
                    <a:pt x="21" y="13"/>
                  </a:lnTo>
                  <a:lnTo>
                    <a:pt x="28" y="7"/>
                  </a:lnTo>
                  <a:lnTo>
                    <a:pt x="21" y="0"/>
                  </a:lnTo>
                  <a:lnTo>
                    <a:pt x="14" y="7"/>
                  </a:lnTo>
                  <a:lnTo>
                    <a:pt x="6" y="15"/>
                  </a:lnTo>
                  <a:lnTo>
                    <a:pt x="0" y="26"/>
                  </a:lnTo>
                  <a:lnTo>
                    <a:pt x="4" y="36"/>
                  </a:lnTo>
                  <a:lnTo>
                    <a:pt x="5" y="37"/>
                  </a:lnTo>
                  <a:lnTo>
                    <a:pt x="9" y="2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12" name="Freeform 1744"/>
            <p:cNvSpPr>
              <a:spLocks/>
            </p:cNvSpPr>
            <p:nvPr/>
          </p:nvSpPr>
          <p:spPr bwMode="auto">
            <a:xfrm>
              <a:off x="2474" y="4117"/>
              <a:ext cx="8" cy="9"/>
            </a:xfrm>
            <a:custGeom>
              <a:avLst/>
              <a:gdLst>
                <a:gd name="T0" fmla="*/ 23 w 24"/>
                <a:gd name="T1" fmla="*/ 20 h 29"/>
                <a:gd name="T2" fmla="*/ 24 w 24"/>
                <a:gd name="T3" fmla="*/ 20 h 29"/>
                <a:gd name="T4" fmla="*/ 20 w 24"/>
                <a:gd name="T5" fmla="*/ 17 h 29"/>
                <a:gd name="T6" fmla="*/ 16 w 24"/>
                <a:gd name="T7" fmla="*/ 13 h 29"/>
                <a:gd name="T8" fmla="*/ 11 w 24"/>
                <a:gd name="T9" fmla="*/ 6 h 29"/>
                <a:gd name="T10" fmla="*/ 4 w 24"/>
                <a:gd name="T11" fmla="*/ 0 h 29"/>
                <a:gd name="T12" fmla="*/ 0 w 24"/>
                <a:gd name="T13" fmla="*/ 9 h 29"/>
                <a:gd name="T14" fmla="*/ 4 w 24"/>
                <a:gd name="T15" fmla="*/ 13 h 29"/>
                <a:gd name="T16" fmla="*/ 9 w 24"/>
                <a:gd name="T17" fmla="*/ 20 h 29"/>
                <a:gd name="T18" fmla="*/ 13 w 24"/>
                <a:gd name="T19" fmla="*/ 24 h 29"/>
                <a:gd name="T20" fmla="*/ 21 w 24"/>
                <a:gd name="T21" fmla="*/ 29 h 29"/>
                <a:gd name="T22" fmla="*/ 23 w 24"/>
                <a:gd name="T23" fmla="*/ 29 h 29"/>
                <a:gd name="T24" fmla="*/ 23 w 24"/>
                <a:gd name="T25" fmla="*/ 2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29">
                  <a:moveTo>
                    <a:pt x="23" y="20"/>
                  </a:moveTo>
                  <a:lnTo>
                    <a:pt x="24" y="20"/>
                  </a:lnTo>
                  <a:lnTo>
                    <a:pt x="20" y="17"/>
                  </a:lnTo>
                  <a:lnTo>
                    <a:pt x="16" y="13"/>
                  </a:lnTo>
                  <a:lnTo>
                    <a:pt x="11" y="6"/>
                  </a:lnTo>
                  <a:lnTo>
                    <a:pt x="4" y="0"/>
                  </a:lnTo>
                  <a:lnTo>
                    <a:pt x="0" y="9"/>
                  </a:lnTo>
                  <a:lnTo>
                    <a:pt x="4" y="13"/>
                  </a:lnTo>
                  <a:lnTo>
                    <a:pt x="9" y="20"/>
                  </a:lnTo>
                  <a:lnTo>
                    <a:pt x="13" y="24"/>
                  </a:lnTo>
                  <a:lnTo>
                    <a:pt x="21" y="29"/>
                  </a:lnTo>
                  <a:lnTo>
                    <a:pt x="23" y="29"/>
                  </a:lnTo>
                  <a:lnTo>
                    <a:pt x="23" y="2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13" name="Freeform 1745"/>
            <p:cNvSpPr>
              <a:spLocks/>
            </p:cNvSpPr>
            <p:nvPr/>
          </p:nvSpPr>
          <p:spPr bwMode="auto">
            <a:xfrm>
              <a:off x="2482" y="4123"/>
              <a:ext cx="6" cy="7"/>
            </a:xfrm>
            <a:custGeom>
              <a:avLst/>
              <a:gdLst>
                <a:gd name="T0" fmla="*/ 12 w 19"/>
                <a:gd name="T1" fmla="*/ 21 h 21"/>
                <a:gd name="T2" fmla="*/ 13 w 19"/>
                <a:gd name="T3" fmla="*/ 21 h 21"/>
                <a:gd name="T4" fmla="*/ 19 w 19"/>
                <a:gd name="T5" fmla="*/ 15 h 21"/>
                <a:gd name="T6" fmla="*/ 15 w 19"/>
                <a:gd name="T7" fmla="*/ 7 h 21"/>
                <a:gd name="T8" fmla="*/ 9 w 19"/>
                <a:gd name="T9" fmla="*/ 2 h 21"/>
                <a:gd name="T10" fmla="*/ 0 w 19"/>
                <a:gd name="T11" fmla="*/ 0 h 21"/>
                <a:gd name="T12" fmla="*/ 0 w 19"/>
                <a:gd name="T13" fmla="*/ 9 h 21"/>
                <a:gd name="T14" fmla="*/ 4 w 19"/>
                <a:gd name="T15" fmla="*/ 11 h 21"/>
                <a:gd name="T16" fmla="*/ 8 w 19"/>
                <a:gd name="T17" fmla="*/ 13 h 21"/>
                <a:gd name="T18" fmla="*/ 10 w 19"/>
                <a:gd name="T19" fmla="*/ 15 h 21"/>
                <a:gd name="T20" fmla="*/ 11 w 19"/>
                <a:gd name="T21" fmla="*/ 12 h 21"/>
                <a:gd name="T22" fmla="*/ 12 w 19"/>
                <a:gd name="T23" fmla="*/ 12 h 21"/>
                <a:gd name="T24" fmla="*/ 12 w 19"/>
                <a:gd name="T25"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21">
                  <a:moveTo>
                    <a:pt x="12" y="21"/>
                  </a:moveTo>
                  <a:lnTo>
                    <a:pt x="13" y="21"/>
                  </a:lnTo>
                  <a:lnTo>
                    <a:pt x="19" y="15"/>
                  </a:lnTo>
                  <a:lnTo>
                    <a:pt x="15" y="7"/>
                  </a:lnTo>
                  <a:lnTo>
                    <a:pt x="9" y="2"/>
                  </a:lnTo>
                  <a:lnTo>
                    <a:pt x="0" y="0"/>
                  </a:lnTo>
                  <a:lnTo>
                    <a:pt x="0" y="9"/>
                  </a:lnTo>
                  <a:lnTo>
                    <a:pt x="4" y="11"/>
                  </a:lnTo>
                  <a:lnTo>
                    <a:pt x="8" y="13"/>
                  </a:lnTo>
                  <a:lnTo>
                    <a:pt x="10" y="15"/>
                  </a:lnTo>
                  <a:lnTo>
                    <a:pt x="11" y="12"/>
                  </a:lnTo>
                  <a:lnTo>
                    <a:pt x="12" y="12"/>
                  </a:lnTo>
                  <a:lnTo>
                    <a:pt x="12"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14" name="Freeform 1746"/>
            <p:cNvSpPr>
              <a:spLocks/>
            </p:cNvSpPr>
            <p:nvPr/>
          </p:nvSpPr>
          <p:spPr bwMode="auto">
            <a:xfrm>
              <a:off x="2477" y="4125"/>
              <a:ext cx="9" cy="5"/>
            </a:xfrm>
            <a:custGeom>
              <a:avLst/>
              <a:gdLst>
                <a:gd name="T0" fmla="*/ 9 w 26"/>
                <a:gd name="T1" fmla="*/ 9 h 17"/>
                <a:gd name="T2" fmla="*/ 9 w 26"/>
                <a:gd name="T3" fmla="*/ 8 h 17"/>
                <a:gd name="T4" fmla="*/ 8 w 26"/>
                <a:gd name="T5" fmla="*/ 12 h 17"/>
                <a:gd name="T6" fmla="*/ 11 w 26"/>
                <a:gd name="T7" fmla="*/ 13 h 17"/>
                <a:gd name="T8" fmla="*/ 19 w 26"/>
                <a:gd name="T9" fmla="*/ 16 h 17"/>
                <a:gd name="T10" fmla="*/ 26 w 26"/>
                <a:gd name="T11" fmla="*/ 17 h 17"/>
                <a:gd name="T12" fmla="*/ 26 w 26"/>
                <a:gd name="T13" fmla="*/ 8 h 17"/>
                <a:gd name="T14" fmla="*/ 22 w 26"/>
                <a:gd name="T15" fmla="*/ 7 h 17"/>
                <a:gd name="T16" fmla="*/ 16 w 26"/>
                <a:gd name="T17" fmla="*/ 4 h 17"/>
                <a:gd name="T18" fmla="*/ 8 w 26"/>
                <a:gd name="T19" fmla="*/ 0 h 17"/>
                <a:gd name="T20" fmla="*/ 0 w 26"/>
                <a:gd name="T21" fmla="*/ 8 h 17"/>
                <a:gd name="T22" fmla="*/ 0 w 26"/>
                <a:gd name="T23" fmla="*/ 7 h 17"/>
                <a:gd name="T24" fmla="*/ 9 w 26"/>
                <a:gd name="T25"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17">
                  <a:moveTo>
                    <a:pt x="9" y="9"/>
                  </a:moveTo>
                  <a:lnTo>
                    <a:pt x="9" y="8"/>
                  </a:lnTo>
                  <a:lnTo>
                    <a:pt x="8" y="12"/>
                  </a:lnTo>
                  <a:lnTo>
                    <a:pt x="11" y="13"/>
                  </a:lnTo>
                  <a:lnTo>
                    <a:pt x="19" y="16"/>
                  </a:lnTo>
                  <a:lnTo>
                    <a:pt x="26" y="17"/>
                  </a:lnTo>
                  <a:lnTo>
                    <a:pt x="26" y="8"/>
                  </a:lnTo>
                  <a:lnTo>
                    <a:pt x="22" y="7"/>
                  </a:lnTo>
                  <a:lnTo>
                    <a:pt x="16" y="4"/>
                  </a:lnTo>
                  <a:lnTo>
                    <a:pt x="8" y="0"/>
                  </a:lnTo>
                  <a:lnTo>
                    <a:pt x="0" y="8"/>
                  </a:lnTo>
                  <a:lnTo>
                    <a:pt x="0" y="7"/>
                  </a:lnTo>
                  <a:lnTo>
                    <a:pt x="9"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15" name="Freeform 1747"/>
            <p:cNvSpPr>
              <a:spLocks/>
            </p:cNvSpPr>
            <p:nvPr/>
          </p:nvSpPr>
          <p:spPr bwMode="auto">
            <a:xfrm>
              <a:off x="2477" y="4127"/>
              <a:ext cx="4" cy="18"/>
            </a:xfrm>
            <a:custGeom>
              <a:avLst/>
              <a:gdLst>
                <a:gd name="T0" fmla="*/ 7 w 13"/>
                <a:gd name="T1" fmla="*/ 44 h 55"/>
                <a:gd name="T2" fmla="*/ 11 w 13"/>
                <a:gd name="T3" fmla="*/ 51 h 55"/>
                <a:gd name="T4" fmla="*/ 13 w 13"/>
                <a:gd name="T5" fmla="*/ 38 h 55"/>
                <a:gd name="T6" fmla="*/ 11 w 13"/>
                <a:gd name="T7" fmla="*/ 23 h 55"/>
                <a:gd name="T8" fmla="*/ 11 w 13"/>
                <a:gd name="T9" fmla="*/ 9 h 55"/>
                <a:gd name="T10" fmla="*/ 10 w 13"/>
                <a:gd name="T11" fmla="*/ 2 h 55"/>
                <a:gd name="T12" fmla="*/ 1 w 13"/>
                <a:gd name="T13" fmla="*/ 0 h 55"/>
                <a:gd name="T14" fmla="*/ 0 w 13"/>
                <a:gd name="T15" fmla="*/ 9 h 55"/>
                <a:gd name="T16" fmla="*/ 2 w 13"/>
                <a:gd name="T17" fmla="*/ 23 h 55"/>
                <a:gd name="T18" fmla="*/ 2 w 13"/>
                <a:gd name="T19" fmla="*/ 38 h 55"/>
                <a:gd name="T20" fmla="*/ 2 w 13"/>
                <a:gd name="T21" fmla="*/ 48 h 55"/>
                <a:gd name="T22" fmla="*/ 7 w 13"/>
                <a:gd name="T23" fmla="*/ 55 h 55"/>
                <a:gd name="T24" fmla="*/ 2 w 13"/>
                <a:gd name="T25" fmla="*/ 48 h 55"/>
                <a:gd name="T26" fmla="*/ 3 w 13"/>
                <a:gd name="T27" fmla="*/ 52 h 55"/>
                <a:gd name="T28" fmla="*/ 5 w 13"/>
                <a:gd name="T29" fmla="*/ 54 h 55"/>
                <a:gd name="T30" fmla="*/ 9 w 13"/>
                <a:gd name="T31" fmla="*/ 53 h 55"/>
                <a:gd name="T32" fmla="*/ 11 w 13"/>
                <a:gd name="T33" fmla="*/ 51 h 55"/>
                <a:gd name="T34" fmla="*/ 7 w 13"/>
                <a:gd name="T35" fmla="*/ 4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55">
                  <a:moveTo>
                    <a:pt x="7" y="44"/>
                  </a:moveTo>
                  <a:lnTo>
                    <a:pt x="11" y="51"/>
                  </a:lnTo>
                  <a:lnTo>
                    <a:pt x="13" y="38"/>
                  </a:lnTo>
                  <a:lnTo>
                    <a:pt x="11" y="23"/>
                  </a:lnTo>
                  <a:lnTo>
                    <a:pt x="11" y="9"/>
                  </a:lnTo>
                  <a:lnTo>
                    <a:pt x="10" y="2"/>
                  </a:lnTo>
                  <a:lnTo>
                    <a:pt x="1" y="0"/>
                  </a:lnTo>
                  <a:lnTo>
                    <a:pt x="0" y="9"/>
                  </a:lnTo>
                  <a:lnTo>
                    <a:pt x="2" y="23"/>
                  </a:lnTo>
                  <a:lnTo>
                    <a:pt x="2" y="38"/>
                  </a:lnTo>
                  <a:lnTo>
                    <a:pt x="2" y="48"/>
                  </a:lnTo>
                  <a:lnTo>
                    <a:pt x="7" y="55"/>
                  </a:lnTo>
                  <a:lnTo>
                    <a:pt x="2" y="48"/>
                  </a:lnTo>
                  <a:lnTo>
                    <a:pt x="3" y="52"/>
                  </a:lnTo>
                  <a:lnTo>
                    <a:pt x="5" y="54"/>
                  </a:lnTo>
                  <a:lnTo>
                    <a:pt x="9" y="53"/>
                  </a:lnTo>
                  <a:lnTo>
                    <a:pt x="11" y="51"/>
                  </a:lnTo>
                  <a:lnTo>
                    <a:pt x="7" y="4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16" name="Freeform 1748"/>
            <p:cNvSpPr>
              <a:spLocks/>
            </p:cNvSpPr>
            <p:nvPr/>
          </p:nvSpPr>
          <p:spPr bwMode="auto">
            <a:xfrm>
              <a:off x="2479" y="4142"/>
              <a:ext cx="11" cy="7"/>
            </a:xfrm>
            <a:custGeom>
              <a:avLst/>
              <a:gdLst>
                <a:gd name="T0" fmla="*/ 27 w 32"/>
                <a:gd name="T1" fmla="*/ 12 h 21"/>
                <a:gd name="T2" fmla="*/ 32 w 32"/>
                <a:gd name="T3" fmla="*/ 17 h 21"/>
                <a:gd name="T4" fmla="*/ 27 w 32"/>
                <a:gd name="T5" fmla="*/ 9 h 21"/>
                <a:gd name="T6" fmla="*/ 18 w 32"/>
                <a:gd name="T7" fmla="*/ 4 h 21"/>
                <a:gd name="T8" fmla="*/ 9 w 32"/>
                <a:gd name="T9" fmla="*/ 2 h 21"/>
                <a:gd name="T10" fmla="*/ 0 w 32"/>
                <a:gd name="T11" fmla="*/ 0 h 21"/>
                <a:gd name="T12" fmla="*/ 0 w 32"/>
                <a:gd name="T13" fmla="*/ 11 h 21"/>
                <a:gd name="T14" fmla="*/ 9 w 32"/>
                <a:gd name="T15" fmla="*/ 11 h 21"/>
                <a:gd name="T16" fmla="*/ 16 w 32"/>
                <a:gd name="T17" fmla="*/ 13 h 21"/>
                <a:gd name="T18" fmla="*/ 20 w 32"/>
                <a:gd name="T19" fmla="*/ 16 h 21"/>
                <a:gd name="T20" fmla="*/ 23 w 32"/>
                <a:gd name="T21" fmla="*/ 17 h 21"/>
                <a:gd name="T22" fmla="*/ 27 w 32"/>
                <a:gd name="T23" fmla="*/ 21 h 21"/>
                <a:gd name="T24" fmla="*/ 23 w 32"/>
                <a:gd name="T25" fmla="*/ 17 h 21"/>
                <a:gd name="T26" fmla="*/ 24 w 32"/>
                <a:gd name="T27" fmla="*/ 20 h 21"/>
                <a:gd name="T28" fmla="*/ 27 w 32"/>
                <a:gd name="T29" fmla="*/ 21 h 21"/>
                <a:gd name="T30" fmla="*/ 31 w 32"/>
                <a:gd name="T31" fmla="*/ 20 h 21"/>
                <a:gd name="T32" fmla="*/ 32 w 32"/>
                <a:gd name="T33" fmla="*/ 17 h 21"/>
                <a:gd name="T34" fmla="*/ 27 w 32"/>
                <a:gd name="T35"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21">
                  <a:moveTo>
                    <a:pt x="27" y="12"/>
                  </a:moveTo>
                  <a:lnTo>
                    <a:pt x="32" y="17"/>
                  </a:lnTo>
                  <a:lnTo>
                    <a:pt x="27" y="9"/>
                  </a:lnTo>
                  <a:lnTo>
                    <a:pt x="18" y="4"/>
                  </a:lnTo>
                  <a:lnTo>
                    <a:pt x="9" y="2"/>
                  </a:lnTo>
                  <a:lnTo>
                    <a:pt x="0" y="0"/>
                  </a:lnTo>
                  <a:lnTo>
                    <a:pt x="0" y="11"/>
                  </a:lnTo>
                  <a:lnTo>
                    <a:pt x="9" y="11"/>
                  </a:lnTo>
                  <a:lnTo>
                    <a:pt x="16" y="13"/>
                  </a:lnTo>
                  <a:lnTo>
                    <a:pt x="20" y="16"/>
                  </a:lnTo>
                  <a:lnTo>
                    <a:pt x="23" y="17"/>
                  </a:lnTo>
                  <a:lnTo>
                    <a:pt x="27" y="21"/>
                  </a:lnTo>
                  <a:lnTo>
                    <a:pt x="23" y="17"/>
                  </a:lnTo>
                  <a:lnTo>
                    <a:pt x="24" y="20"/>
                  </a:lnTo>
                  <a:lnTo>
                    <a:pt x="27" y="21"/>
                  </a:lnTo>
                  <a:lnTo>
                    <a:pt x="31" y="20"/>
                  </a:lnTo>
                  <a:lnTo>
                    <a:pt x="32" y="17"/>
                  </a:lnTo>
                  <a:lnTo>
                    <a:pt x="27"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17" name="Freeform 1749"/>
            <p:cNvSpPr>
              <a:spLocks/>
            </p:cNvSpPr>
            <p:nvPr/>
          </p:nvSpPr>
          <p:spPr bwMode="auto">
            <a:xfrm>
              <a:off x="2589" y="4120"/>
              <a:ext cx="63" cy="57"/>
            </a:xfrm>
            <a:custGeom>
              <a:avLst/>
              <a:gdLst>
                <a:gd name="T0" fmla="*/ 19 w 188"/>
                <a:gd name="T1" fmla="*/ 117 h 169"/>
                <a:gd name="T2" fmla="*/ 8 w 188"/>
                <a:gd name="T3" fmla="*/ 79 h 169"/>
                <a:gd name="T4" fmla="*/ 2 w 188"/>
                <a:gd name="T5" fmla="*/ 57 h 169"/>
                <a:gd name="T6" fmla="*/ 2 w 188"/>
                <a:gd name="T7" fmla="*/ 38 h 169"/>
                <a:gd name="T8" fmla="*/ 14 w 188"/>
                <a:gd name="T9" fmla="*/ 34 h 169"/>
                <a:gd name="T10" fmla="*/ 20 w 188"/>
                <a:gd name="T11" fmla="*/ 24 h 169"/>
                <a:gd name="T12" fmla="*/ 23 w 188"/>
                <a:gd name="T13" fmla="*/ 14 h 169"/>
                <a:gd name="T14" fmla="*/ 38 w 188"/>
                <a:gd name="T15" fmla="*/ 8 h 169"/>
                <a:gd name="T16" fmla="*/ 59 w 188"/>
                <a:gd name="T17" fmla="*/ 2 h 169"/>
                <a:gd name="T18" fmla="*/ 76 w 188"/>
                <a:gd name="T19" fmla="*/ 0 h 169"/>
                <a:gd name="T20" fmla="*/ 85 w 188"/>
                <a:gd name="T21" fmla="*/ 8 h 169"/>
                <a:gd name="T22" fmla="*/ 92 w 188"/>
                <a:gd name="T23" fmla="*/ 25 h 169"/>
                <a:gd name="T24" fmla="*/ 102 w 188"/>
                <a:gd name="T25" fmla="*/ 25 h 169"/>
                <a:gd name="T26" fmla="*/ 116 w 188"/>
                <a:gd name="T27" fmla="*/ 12 h 169"/>
                <a:gd name="T28" fmla="*/ 133 w 188"/>
                <a:gd name="T29" fmla="*/ 14 h 169"/>
                <a:gd name="T30" fmla="*/ 153 w 188"/>
                <a:gd name="T31" fmla="*/ 28 h 169"/>
                <a:gd name="T32" fmla="*/ 158 w 188"/>
                <a:gd name="T33" fmla="*/ 43 h 169"/>
                <a:gd name="T34" fmla="*/ 173 w 188"/>
                <a:gd name="T35" fmla="*/ 61 h 169"/>
                <a:gd name="T36" fmla="*/ 184 w 188"/>
                <a:gd name="T37" fmla="*/ 83 h 169"/>
                <a:gd name="T38" fmla="*/ 169 w 188"/>
                <a:gd name="T39" fmla="*/ 116 h 169"/>
                <a:gd name="T40" fmla="*/ 156 w 188"/>
                <a:gd name="T41" fmla="*/ 131 h 169"/>
                <a:gd name="T42" fmla="*/ 141 w 188"/>
                <a:gd name="T43" fmla="*/ 137 h 169"/>
                <a:gd name="T44" fmla="*/ 130 w 188"/>
                <a:gd name="T45" fmla="*/ 147 h 169"/>
                <a:gd name="T46" fmla="*/ 123 w 188"/>
                <a:gd name="T47" fmla="*/ 158 h 169"/>
                <a:gd name="T48" fmla="*/ 117 w 188"/>
                <a:gd name="T49" fmla="*/ 163 h 169"/>
                <a:gd name="T50" fmla="*/ 107 w 188"/>
                <a:gd name="T51" fmla="*/ 167 h 169"/>
                <a:gd name="T52" fmla="*/ 94 w 188"/>
                <a:gd name="T53" fmla="*/ 169 h 169"/>
                <a:gd name="T54" fmla="*/ 85 w 188"/>
                <a:gd name="T55" fmla="*/ 168 h 169"/>
                <a:gd name="T56" fmla="*/ 78 w 188"/>
                <a:gd name="T57" fmla="*/ 163 h 169"/>
                <a:gd name="T58" fmla="*/ 67 w 188"/>
                <a:gd name="T59" fmla="*/ 153 h 169"/>
                <a:gd name="T60" fmla="*/ 50 w 188"/>
                <a:gd name="T61" fmla="*/ 140 h 169"/>
                <a:gd name="T62" fmla="*/ 30 w 188"/>
                <a:gd name="T63" fmla="*/ 131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8" h="169">
                  <a:moveTo>
                    <a:pt x="21" y="130"/>
                  </a:moveTo>
                  <a:lnTo>
                    <a:pt x="19" y="117"/>
                  </a:lnTo>
                  <a:lnTo>
                    <a:pt x="14" y="98"/>
                  </a:lnTo>
                  <a:lnTo>
                    <a:pt x="8" y="79"/>
                  </a:lnTo>
                  <a:lnTo>
                    <a:pt x="4" y="66"/>
                  </a:lnTo>
                  <a:lnTo>
                    <a:pt x="2" y="57"/>
                  </a:lnTo>
                  <a:lnTo>
                    <a:pt x="0" y="47"/>
                  </a:lnTo>
                  <a:lnTo>
                    <a:pt x="2" y="38"/>
                  </a:lnTo>
                  <a:lnTo>
                    <a:pt x="7" y="35"/>
                  </a:lnTo>
                  <a:lnTo>
                    <a:pt x="14" y="34"/>
                  </a:lnTo>
                  <a:lnTo>
                    <a:pt x="18" y="29"/>
                  </a:lnTo>
                  <a:lnTo>
                    <a:pt x="20" y="24"/>
                  </a:lnTo>
                  <a:lnTo>
                    <a:pt x="21" y="18"/>
                  </a:lnTo>
                  <a:lnTo>
                    <a:pt x="23" y="14"/>
                  </a:lnTo>
                  <a:lnTo>
                    <a:pt x="29" y="11"/>
                  </a:lnTo>
                  <a:lnTo>
                    <a:pt x="38" y="8"/>
                  </a:lnTo>
                  <a:lnTo>
                    <a:pt x="48" y="4"/>
                  </a:lnTo>
                  <a:lnTo>
                    <a:pt x="59" y="2"/>
                  </a:lnTo>
                  <a:lnTo>
                    <a:pt x="68" y="0"/>
                  </a:lnTo>
                  <a:lnTo>
                    <a:pt x="76" y="0"/>
                  </a:lnTo>
                  <a:lnTo>
                    <a:pt x="81" y="1"/>
                  </a:lnTo>
                  <a:lnTo>
                    <a:pt x="85" y="8"/>
                  </a:lnTo>
                  <a:lnTo>
                    <a:pt x="89" y="17"/>
                  </a:lnTo>
                  <a:lnTo>
                    <a:pt x="92" y="25"/>
                  </a:lnTo>
                  <a:lnTo>
                    <a:pt x="97" y="28"/>
                  </a:lnTo>
                  <a:lnTo>
                    <a:pt x="102" y="25"/>
                  </a:lnTo>
                  <a:lnTo>
                    <a:pt x="109" y="18"/>
                  </a:lnTo>
                  <a:lnTo>
                    <a:pt x="116" y="12"/>
                  </a:lnTo>
                  <a:lnTo>
                    <a:pt x="124" y="10"/>
                  </a:lnTo>
                  <a:lnTo>
                    <a:pt x="133" y="14"/>
                  </a:lnTo>
                  <a:lnTo>
                    <a:pt x="143" y="20"/>
                  </a:lnTo>
                  <a:lnTo>
                    <a:pt x="153" y="28"/>
                  </a:lnTo>
                  <a:lnTo>
                    <a:pt x="156" y="35"/>
                  </a:lnTo>
                  <a:lnTo>
                    <a:pt x="158" y="43"/>
                  </a:lnTo>
                  <a:lnTo>
                    <a:pt x="164" y="53"/>
                  </a:lnTo>
                  <a:lnTo>
                    <a:pt x="173" y="61"/>
                  </a:lnTo>
                  <a:lnTo>
                    <a:pt x="188" y="65"/>
                  </a:lnTo>
                  <a:lnTo>
                    <a:pt x="184" y="83"/>
                  </a:lnTo>
                  <a:lnTo>
                    <a:pt x="176" y="100"/>
                  </a:lnTo>
                  <a:lnTo>
                    <a:pt x="169" y="116"/>
                  </a:lnTo>
                  <a:lnTo>
                    <a:pt x="165" y="130"/>
                  </a:lnTo>
                  <a:lnTo>
                    <a:pt x="156" y="131"/>
                  </a:lnTo>
                  <a:lnTo>
                    <a:pt x="148" y="134"/>
                  </a:lnTo>
                  <a:lnTo>
                    <a:pt x="141" y="137"/>
                  </a:lnTo>
                  <a:lnTo>
                    <a:pt x="135" y="143"/>
                  </a:lnTo>
                  <a:lnTo>
                    <a:pt x="130" y="147"/>
                  </a:lnTo>
                  <a:lnTo>
                    <a:pt x="125" y="153"/>
                  </a:lnTo>
                  <a:lnTo>
                    <a:pt x="123" y="158"/>
                  </a:lnTo>
                  <a:lnTo>
                    <a:pt x="122" y="162"/>
                  </a:lnTo>
                  <a:lnTo>
                    <a:pt x="117" y="163"/>
                  </a:lnTo>
                  <a:lnTo>
                    <a:pt x="113" y="166"/>
                  </a:lnTo>
                  <a:lnTo>
                    <a:pt x="107" y="167"/>
                  </a:lnTo>
                  <a:lnTo>
                    <a:pt x="100" y="168"/>
                  </a:lnTo>
                  <a:lnTo>
                    <a:pt x="94" y="169"/>
                  </a:lnTo>
                  <a:lnTo>
                    <a:pt x="89" y="169"/>
                  </a:lnTo>
                  <a:lnTo>
                    <a:pt x="85" y="168"/>
                  </a:lnTo>
                  <a:lnTo>
                    <a:pt x="82" y="167"/>
                  </a:lnTo>
                  <a:lnTo>
                    <a:pt x="78" y="163"/>
                  </a:lnTo>
                  <a:lnTo>
                    <a:pt x="74" y="159"/>
                  </a:lnTo>
                  <a:lnTo>
                    <a:pt x="67" y="153"/>
                  </a:lnTo>
                  <a:lnTo>
                    <a:pt x="59" y="146"/>
                  </a:lnTo>
                  <a:lnTo>
                    <a:pt x="50" y="140"/>
                  </a:lnTo>
                  <a:lnTo>
                    <a:pt x="39" y="135"/>
                  </a:lnTo>
                  <a:lnTo>
                    <a:pt x="30" y="131"/>
                  </a:lnTo>
                  <a:lnTo>
                    <a:pt x="21" y="130"/>
                  </a:lnTo>
                  <a:close/>
                </a:path>
              </a:pathLst>
            </a:custGeom>
            <a:solidFill>
              <a:srgbClr val="FFE5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18" name="Freeform 1750"/>
            <p:cNvSpPr>
              <a:spLocks/>
            </p:cNvSpPr>
            <p:nvPr/>
          </p:nvSpPr>
          <p:spPr bwMode="auto">
            <a:xfrm>
              <a:off x="2589" y="4142"/>
              <a:ext cx="9" cy="22"/>
            </a:xfrm>
            <a:custGeom>
              <a:avLst/>
              <a:gdLst>
                <a:gd name="T0" fmla="*/ 0 w 28"/>
                <a:gd name="T1" fmla="*/ 4 h 66"/>
                <a:gd name="T2" fmla="*/ 0 w 28"/>
                <a:gd name="T3" fmla="*/ 3 h 66"/>
                <a:gd name="T4" fmla="*/ 5 w 28"/>
                <a:gd name="T5" fmla="*/ 16 h 66"/>
                <a:gd name="T6" fmla="*/ 11 w 28"/>
                <a:gd name="T7" fmla="*/ 35 h 66"/>
                <a:gd name="T8" fmla="*/ 15 w 28"/>
                <a:gd name="T9" fmla="*/ 55 h 66"/>
                <a:gd name="T10" fmla="*/ 16 w 28"/>
                <a:gd name="T11" fmla="*/ 66 h 66"/>
                <a:gd name="T12" fmla="*/ 28 w 28"/>
                <a:gd name="T13" fmla="*/ 66 h 66"/>
                <a:gd name="T14" fmla="*/ 24 w 28"/>
                <a:gd name="T15" fmla="*/ 52 h 66"/>
                <a:gd name="T16" fmla="*/ 20 w 28"/>
                <a:gd name="T17" fmla="*/ 33 h 66"/>
                <a:gd name="T18" fmla="*/ 14 w 28"/>
                <a:gd name="T19" fmla="*/ 13 h 66"/>
                <a:gd name="T20" fmla="*/ 9 w 28"/>
                <a:gd name="T21" fmla="*/ 1 h 66"/>
                <a:gd name="T22" fmla="*/ 9 w 28"/>
                <a:gd name="T23" fmla="*/ 0 h 66"/>
                <a:gd name="T24" fmla="*/ 0 w 28"/>
                <a:gd name="T25" fmla="*/ 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66">
                  <a:moveTo>
                    <a:pt x="0" y="4"/>
                  </a:moveTo>
                  <a:lnTo>
                    <a:pt x="0" y="3"/>
                  </a:lnTo>
                  <a:lnTo>
                    <a:pt x="5" y="16"/>
                  </a:lnTo>
                  <a:lnTo>
                    <a:pt x="11" y="35"/>
                  </a:lnTo>
                  <a:lnTo>
                    <a:pt x="15" y="55"/>
                  </a:lnTo>
                  <a:lnTo>
                    <a:pt x="16" y="66"/>
                  </a:lnTo>
                  <a:lnTo>
                    <a:pt x="28" y="66"/>
                  </a:lnTo>
                  <a:lnTo>
                    <a:pt x="24" y="52"/>
                  </a:lnTo>
                  <a:lnTo>
                    <a:pt x="20" y="33"/>
                  </a:lnTo>
                  <a:lnTo>
                    <a:pt x="14" y="13"/>
                  </a:lnTo>
                  <a:lnTo>
                    <a:pt x="9" y="1"/>
                  </a:lnTo>
                  <a:lnTo>
                    <a:pt x="9" y="0"/>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19" name="Freeform 1751"/>
            <p:cNvSpPr>
              <a:spLocks/>
            </p:cNvSpPr>
            <p:nvPr/>
          </p:nvSpPr>
          <p:spPr bwMode="auto">
            <a:xfrm>
              <a:off x="2588" y="4130"/>
              <a:ext cx="4" cy="13"/>
            </a:xfrm>
            <a:custGeom>
              <a:avLst/>
              <a:gdLst>
                <a:gd name="T0" fmla="*/ 12 w 13"/>
                <a:gd name="T1" fmla="*/ 0 h 39"/>
                <a:gd name="T2" fmla="*/ 12 w 13"/>
                <a:gd name="T3" fmla="*/ 1 h 39"/>
                <a:gd name="T4" fmla="*/ 2 w 13"/>
                <a:gd name="T5" fmla="*/ 7 h 39"/>
                <a:gd name="T6" fmla="*/ 0 w 13"/>
                <a:gd name="T7" fmla="*/ 18 h 39"/>
                <a:gd name="T8" fmla="*/ 2 w 13"/>
                <a:gd name="T9" fmla="*/ 28 h 39"/>
                <a:gd name="T10" fmla="*/ 4 w 13"/>
                <a:gd name="T11" fmla="*/ 39 h 39"/>
                <a:gd name="T12" fmla="*/ 13 w 13"/>
                <a:gd name="T13" fmla="*/ 35 h 39"/>
                <a:gd name="T14" fmla="*/ 11 w 13"/>
                <a:gd name="T15" fmla="*/ 28 h 39"/>
                <a:gd name="T16" fmla="*/ 11 w 13"/>
                <a:gd name="T17" fmla="*/ 18 h 39"/>
                <a:gd name="T18" fmla="*/ 11 w 13"/>
                <a:gd name="T19" fmla="*/ 12 h 39"/>
                <a:gd name="T20" fmla="*/ 12 w 13"/>
                <a:gd name="T21" fmla="*/ 11 h 39"/>
                <a:gd name="T22" fmla="*/ 12 w 13"/>
                <a:gd name="T23" fmla="*/ 12 h 39"/>
                <a:gd name="T24" fmla="*/ 12 w 13"/>
                <a:gd name="T2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39">
                  <a:moveTo>
                    <a:pt x="12" y="0"/>
                  </a:moveTo>
                  <a:lnTo>
                    <a:pt x="12" y="1"/>
                  </a:lnTo>
                  <a:lnTo>
                    <a:pt x="2" y="7"/>
                  </a:lnTo>
                  <a:lnTo>
                    <a:pt x="0" y="18"/>
                  </a:lnTo>
                  <a:lnTo>
                    <a:pt x="2" y="28"/>
                  </a:lnTo>
                  <a:lnTo>
                    <a:pt x="4" y="39"/>
                  </a:lnTo>
                  <a:lnTo>
                    <a:pt x="13" y="35"/>
                  </a:lnTo>
                  <a:lnTo>
                    <a:pt x="11" y="28"/>
                  </a:lnTo>
                  <a:lnTo>
                    <a:pt x="11" y="18"/>
                  </a:lnTo>
                  <a:lnTo>
                    <a:pt x="11" y="12"/>
                  </a:lnTo>
                  <a:lnTo>
                    <a:pt x="12" y="11"/>
                  </a:lnTo>
                  <a:lnTo>
                    <a:pt x="12" y="12"/>
                  </a:lnTo>
                  <a:lnTo>
                    <a:pt x="1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20" name="Freeform 1752"/>
            <p:cNvSpPr>
              <a:spLocks/>
            </p:cNvSpPr>
            <p:nvPr/>
          </p:nvSpPr>
          <p:spPr bwMode="auto">
            <a:xfrm>
              <a:off x="2592" y="4126"/>
              <a:ext cx="6" cy="8"/>
            </a:xfrm>
            <a:custGeom>
              <a:avLst/>
              <a:gdLst>
                <a:gd name="T0" fmla="*/ 8 w 20"/>
                <a:gd name="T1" fmla="*/ 0 h 23"/>
                <a:gd name="T2" fmla="*/ 9 w 20"/>
                <a:gd name="T3" fmla="*/ 0 h 23"/>
                <a:gd name="T4" fmla="*/ 8 w 20"/>
                <a:gd name="T5" fmla="*/ 4 h 23"/>
                <a:gd name="T6" fmla="*/ 6 w 20"/>
                <a:gd name="T7" fmla="*/ 9 h 23"/>
                <a:gd name="T8" fmla="*/ 5 w 20"/>
                <a:gd name="T9" fmla="*/ 11 h 23"/>
                <a:gd name="T10" fmla="*/ 0 w 20"/>
                <a:gd name="T11" fmla="*/ 11 h 23"/>
                <a:gd name="T12" fmla="*/ 0 w 20"/>
                <a:gd name="T13" fmla="*/ 23 h 23"/>
                <a:gd name="T14" fmla="*/ 9 w 20"/>
                <a:gd name="T15" fmla="*/ 20 h 23"/>
                <a:gd name="T16" fmla="*/ 15 w 20"/>
                <a:gd name="T17" fmla="*/ 14 h 23"/>
                <a:gd name="T18" fmla="*/ 17 w 20"/>
                <a:gd name="T19" fmla="*/ 7 h 23"/>
                <a:gd name="T20" fmla="*/ 19 w 20"/>
                <a:gd name="T21" fmla="*/ 0 h 23"/>
                <a:gd name="T22" fmla="*/ 20 w 20"/>
                <a:gd name="T23" fmla="*/ 0 h 23"/>
                <a:gd name="T24" fmla="*/ 8 w 20"/>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 h="23">
                  <a:moveTo>
                    <a:pt x="8" y="0"/>
                  </a:moveTo>
                  <a:lnTo>
                    <a:pt x="9" y="0"/>
                  </a:lnTo>
                  <a:lnTo>
                    <a:pt x="8" y="4"/>
                  </a:lnTo>
                  <a:lnTo>
                    <a:pt x="6" y="9"/>
                  </a:lnTo>
                  <a:lnTo>
                    <a:pt x="5" y="11"/>
                  </a:lnTo>
                  <a:lnTo>
                    <a:pt x="0" y="11"/>
                  </a:lnTo>
                  <a:lnTo>
                    <a:pt x="0" y="23"/>
                  </a:lnTo>
                  <a:lnTo>
                    <a:pt x="9" y="20"/>
                  </a:lnTo>
                  <a:lnTo>
                    <a:pt x="15" y="14"/>
                  </a:lnTo>
                  <a:lnTo>
                    <a:pt x="17" y="7"/>
                  </a:lnTo>
                  <a:lnTo>
                    <a:pt x="19" y="0"/>
                  </a:lnTo>
                  <a:lnTo>
                    <a:pt x="20" y="0"/>
                  </a:lnTo>
                  <a:lnTo>
                    <a:pt x="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21" name="Freeform 1753"/>
            <p:cNvSpPr>
              <a:spLocks/>
            </p:cNvSpPr>
            <p:nvPr/>
          </p:nvSpPr>
          <p:spPr bwMode="auto">
            <a:xfrm>
              <a:off x="2594" y="4119"/>
              <a:ext cx="23" cy="7"/>
            </a:xfrm>
            <a:custGeom>
              <a:avLst/>
              <a:gdLst>
                <a:gd name="T0" fmla="*/ 68 w 69"/>
                <a:gd name="T1" fmla="*/ 1 h 23"/>
                <a:gd name="T2" fmla="*/ 69 w 69"/>
                <a:gd name="T3" fmla="*/ 2 h 23"/>
                <a:gd name="T4" fmla="*/ 61 w 69"/>
                <a:gd name="T5" fmla="*/ 0 h 23"/>
                <a:gd name="T6" fmla="*/ 53 w 69"/>
                <a:gd name="T7" fmla="*/ 0 h 23"/>
                <a:gd name="T8" fmla="*/ 43 w 69"/>
                <a:gd name="T9" fmla="*/ 2 h 23"/>
                <a:gd name="T10" fmla="*/ 32 w 69"/>
                <a:gd name="T11" fmla="*/ 5 h 23"/>
                <a:gd name="T12" fmla="*/ 22 w 69"/>
                <a:gd name="T13" fmla="*/ 8 h 23"/>
                <a:gd name="T14" fmla="*/ 12 w 69"/>
                <a:gd name="T15" fmla="*/ 11 h 23"/>
                <a:gd name="T16" fmla="*/ 5 w 69"/>
                <a:gd name="T17" fmla="*/ 16 h 23"/>
                <a:gd name="T18" fmla="*/ 0 w 69"/>
                <a:gd name="T19" fmla="*/ 23 h 23"/>
                <a:gd name="T20" fmla="*/ 12 w 69"/>
                <a:gd name="T21" fmla="*/ 23 h 23"/>
                <a:gd name="T22" fmla="*/ 12 w 69"/>
                <a:gd name="T23" fmla="*/ 23 h 23"/>
                <a:gd name="T24" fmla="*/ 16 w 69"/>
                <a:gd name="T25" fmla="*/ 21 h 23"/>
                <a:gd name="T26" fmla="*/ 24 w 69"/>
                <a:gd name="T27" fmla="*/ 17 h 23"/>
                <a:gd name="T28" fmla="*/ 35 w 69"/>
                <a:gd name="T29" fmla="*/ 14 h 23"/>
                <a:gd name="T30" fmla="*/ 45 w 69"/>
                <a:gd name="T31" fmla="*/ 11 h 23"/>
                <a:gd name="T32" fmla="*/ 53 w 69"/>
                <a:gd name="T33" fmla="*/ 9 h 23"/>
                <a:gd name="T34" fmla="*/ 61 w 69"/>
                <a:gd name="T35" fmla="*/ 9 h 23"/>
                <a:gd name="T36" fmla="*/ 62 w 69"/>
                <a:gd name="T37" fmla="*/ 9 h 23"/>
                <a:gd name="T38" fmla="*/ 63 w 69"/>
                <a:gd name="T39" fmla="*/ 10 h 23"/>
                <a:gd name="T40" fmla="*/ 68 w 69"/>
                <a:gd name="T41"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 h="23">
                  <a:moveTo>
                    <a:pt x="68" y="1"/>
                  </a:moveTo>
                  <a:lnTo>
                    <a:pt x="69" y="2"/>
                  </a:lnTo>
                  <a:lnTo>
                    <a:pt x="61" y="0"/>
                  </a:lnTo>
                  <a:lnTo>
                    <a:pt x="53" y="0"/>
                  </a:lnTo>
                  <a:lnTo>
                    <a:pt x="43" y="2"/>
                  </a:lnTo>
                  <a:lnTo>
                    <a:pt x="32" y="5"/>
                  </a:lnTo>
                  <a:lnTo>
                    <a:pt x="22" y="8"/>
                  </a:lnTo>
                  <a:lnTo>
                    <a:pt x="12" y="11"/>
                  </a:lnTo>
                  <a:lnTo>
                    <a:pt x="5" y="16"/>
                  </a:lnTo>
                  <a:lnTo>
                    <a:pt x="0" y="23"/>
                  </a:lnTo>
                  <a:lnTo>
                    <a:pt x="12" y="23"/>
                  </a:lnTo>
                  <a:lnTo>
                    <a:pt x="12" y="23"/>
                  </a:lnTo>
                  <a:lnTo>
                    <a:pt x="16" y="21"/>
                  </a:lnTo>
                  <a:lnTo>
                    <a:pt x="24" y="17"/>
                  </a:lnTo>
                  <a:lnTo>
                    <a:pt x="35" y="14"/>
                  </a:lnTo>
                  <a:lnTo>
                    <a:pt x="45" y="11"/>
                  </a:lnTo>
                  <a:lnTo>
                    <a:pt x="53" y="9"/>
                  </a:lnTo>
                  <a:lnTo>
                    <a:pt x="61" y="9"/>
                  </a:lnTo>
                  <a:lnTo>
                    <a:pt x="62" y="9"/>
                  </a:lnTo>
                  <a:lnTo>
                    <a:pt x="63" y="10"/>
                  </a:lnTo>
                  <a:lnTo>
                    <a:pt x="6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22" name="Freeform 1754"/>
            <p:cNvSpPr>
              <a:spLocks/>
            </p:cNvSpPr>
            <p:nvPr/>
          </p:nvSpPr>
          <p:spPr bwMode="auto">
            <a:xfrm>
              <a:off x="2615" y="4119"/>
              <a:ext cx="7" cy="12"/>
            </a:xfrm>
            <a:custGeom>
              <a:avLst/>
              <a:gdLst>
                <a:gd name="T0" fmla="*/ 19 w 19"/>
                <a:gd name="T1" fmla="*/ 28 h 37"/>
                <a:gd name="T2" fmla="*/ 19 w 19"/>
                <a:gd name="T3" fmla="*/ 28 h 37"/>
                <a:gd name="T4" fmla="*/ 19 w 19"/>
                <a:gd name="T5" fmla="*/ 26 h 37"/>
                <a:gd name="T6" fmla="*/ 15 w 19"/>
                <a:gd name="T7" fmla="*/ 20 h 37"/>
                <a:gd name="T8" fmla="*/ 12 w 19"/>
                <a:gd name="T9" fmla="*/ 9 h 37"/>
                <a:gd name="T10" fmla="*/ 5 w 19"/>
                <a:gd name="T11" fmla="*/ 0 h 37"/>
                <a:gd name="T12" fmla="*/ 0 w 19"/>
                <a:gd name="T13" fmla="*/ 9 h 37"/>
                <a:gd name="T14" fmla="*/ 3 w 19"/>
                <a:gd name="T15" fmla="*/ 14 h 37"/>
                <a:gd name="T16" fmla="*/ 6 w 19"/>
                <a:gd name="T17" fmla="*/ 22 h 37"/>
                <a:gd name="T18" fmla="*/ 9 w 19"/>
                <a:gd name="T19" fmla="*/ 31 h 37"/>
                <a:gd name="T20" fmla="*/ 19 w 19"/>
                <a:gd name="T21" fmla="*/ 37 h 37"/>
                <a:gd name="T22" fmla="*/ 19 w 19"/>
                <a:gd name="T23" fmla="*/ 37 h 37"/>
                <a:gd name="T24" fmla="*/ 19 w 19"/>
                <a:gd name="T25" fmla="*/ 2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37">
                  <a:moveTo>
                    <a:pt x="19" y="28"/>
                  </a:moveTo>
                  <a:lnTo>
                    <a:pt x="19" y="28"/>
                  </a:lnTo>
                  <a:lnTo>
                    <a:pt x="19" y="26"/>
                  </a:lnTo>
                  <a:lnTo>
                    <a:pt x="15" y="20"/>
                  </a:lnTo>
                  <a:lnTo>
                    <a:pt x="12" y="9"/>
                  </a:lnTo>
                  <a:lnTo>
                    <a:pt x="5" y="0"/>
                  </a:lnTo>
                  <a:lnTo>
                    <a:pt x="0" y="9"/>
                  </a:lnTo>
                  <a:lnTo>
                    <a:pt x="3" y="14"/>
                  </a:lnTo>
                  <a:lnTo>
                    <a:pt x="6" y="22"/>
                  </a:lnTo>
                  <a:lnTo>
                    <a:pt x="9" y="31"/>
                  </a:lnTo>
                  <a:lnTo>
                    <a:pt x="19" y="37"/>
                  </a:lnTo>
                  <a:lnTo>
                    <a:pt x="19" y="37"/>
                  </a:lnTo>
                  <a:lnTo>
                    <a:pt x="19" y="2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23" name="Freeform 1755"/>
            <p:cNvSpPr>
              <a:spLocks/>
            </p:cNvSpPr>
            <p:nvPr/>
          </p:nvSpPr>
          <p:spPr bwMode="auto">
            <a:xfrm>
              <a:off x="2622" y="4122"/>
              <a:ext cx="9" cy="9"/>
            </a:xfrm>
            <a:custGeom>
              <a:avLst/>
              <a:gdLst>
                <a:gd name="T0" fmla="*/ 28 w 28"/>
                <a:gd name="T1" fmla="*/ 0 h 28"/>
                <a:gd name="T2" fmla="*/ 28 w 28"/>
                <a:gd name="T3" fmla="*/ 0 h 28"/>
                <a:gd name="T4" fmla="*/ 17 w 28"/>
                <a:gd name="T5" fmla="*/ 3 h 28"/>
                <a:gd name="T6" fmla="*/ 9 w 28"/>
                <a:gd name="T7" fmla="*/ 9 h 28"/>
                <a:gd name="T8" fmla="*/ 2 w 28"/>
                <a:gd name="T9" fmla="*/ 16 h 28"/>
                <a:gd name="T10" fmla="*/ 0 w 28"/>
                <a:gd name="T11" fmla="*/ 19 h 28"/>
                <a:gd name="T12" fmla="*/ 0 w 28"/>
                <a:gd name="T13" fmla="*/ 28 h 28"/>
                <a:gd name="T14" fmla="*/ 9 w 28"/>
                <a:gd name="T15" fmla="*/ 23 h 28"/>
                <a:gd name="T16" fmla="*/ 16 w 28"/>
                <a:gd name="T17" fmla="*/ 16 h 28"/>
                <a:gd name="T18" fmla="*/ 21 w 28"/>
                <a:gd name="T19" fmla="*/ 12 h 28"/>
                <a:gd name="T20" fmla="*/ 26 w 28"/>
                <a:gd name="T21" fmla="*/ 9 h 28"/>
                <a:gd name="T22" fmla="*/ 26 w 28"/>
                <a:gd name="T23" fmla="*/ 9 h 28"/>
                <a:gd name="T24" fmla="*/ 28 w 28"/>
                <a:gd name="T2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28">
                  <a:moveTo>
                    <a:pt x="28" y="0"/>
                  </a:moveTo>
                  <a:lnTo>
                    <a:pt x="28" y="0"/>
                  </a:lnTo>
                  <a:lnTo>
                    <a:pt x="17" y="3"/>
                  </a:lnTo>
                  <a:lnTo>
                    <a:pt x="9" y="9"/>
                  </a:lnTo>
                  <a:lnTo>
                    <a:pt x="2" y="16"/>
                  </a:lnTo>
                  <a:lnTo>
                    <a:pt x="0" y="19"/>
                  </a:lnTo>
                  <a:lnTo>
                    <a:pt x="0" y="28"/>
                  </a:lnTo>
                  <a:lnTo>
                    <a:pt x="9" y="23"/>
                  </a:lnTo>
                  <a:lnTo>
                    <a:pt x="16" y="16"/>
                  </a:lnTo>
                  <a:lnTo>
                    <a:pt x="21" y="12"/>
                  </a:lnTo>
                  <a:lnTo>
                    <a:pt x="26" y="9"/>
                  </a:lnTo>
                  <a:lnTo>
                    <a:pt x="26" y="9"/>
                  </a:lnTo>
                  <a:lnTo>
                    <a:pt x="2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24" name="Freeform 1756"/>
            <p:cNvSpPr>
              <a:spLocks/>
            </p:cNvSpPr>
            <p:nvPr/>
          </p:nvSpPr>
          <p:spPr bwMode="auto">
            <a:xfrm>
              <a:off x="2630" y="4122"/>
              <a:ext cx="13" cy="10"/>
            </a:xfrm>
            <a:custGeom>
              <a:avLst/>
              <a:gdLst>
                <a:gd name="T0" fmla="*/ 39 w 39"/>
                <a:gd name="T1" fmla="*/ 30 h 30"/>
                <a:gd name="T2" fmla="*/ 39 w 39"/>
                <a:gd name="T3" fmla="*/ 30 h 30"/>
                <a:gd name="T4" fmla="*/ 33 w 39"/>
                <a:gd name="T5" fmla="*/ 20 h 30"/>
                <a:gd name="T6" fmla="*/ 23 w 39"/>
                <a:gd name="T7" fmla="*/ 11 h 30"/>
                <a:gd name="T8" fmla="*/ 12 w 39"/>
                <a:gd name="T9" fmla="*/ 5 h 30"/>
                <a:gd name="T10" fmla="*/ 2 w 39"/>
                <a:gd name="T11" fmla="*/ 0 h 30"/>
                <a:gd name="T12" fmla="*/ 0 w 39"/>
                <a:gd name="T13" fmla="*/ 9 h 30"/>
                <a:gd name="T14" fmla="*/ 8 w 39"/>
                <a:gd name="T15" fmla="*/ 14 h 30"/>
                <a:gd name="T16" fmla="*/ 18 w 39"/>
                <a:gd name="T17" fmla="*/ 20 h 30"/>
                <a:gd name="T18" fmla="*/ 26 w 39"/>
                <a:gd name="T19" fmla="*/ 27 h 30"/>
                <a:gd name="T20" fmla="*/ 27 w 39"/>
                <a:gd name="T21" fmla="*/ 30 h 30"/>
                <a:gd name="T22" fmla="*/ 27 w 39"/>
                <a:gd name="T23" fmla="*/ 30 h 30"/>
                <a:gd name="T24" fmla="*/ 39 w 39"/>
                <a:gd name="T25"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30">
                  <a:moveTo>
                    <a:pt x="39" y="30"/>
                  </a:moveTo>
                  <a:lnTo>
                    <a:pt x="39" y="30"/>
                  </a:lnTo>
                  <a:lnTo>
                    <a:pt x="33" y="20"/>
                  </a:lnTo>
                  <a:lnTo>
                    <a:pt x="23" y="11"/>
                  </a:lnTo>
                  <a:lnTo>
                    <a:pt x="12" y="5"/>
                  </a:lnTo>
                  <a:lnTo>
                    <a:pt x="2" y="0"/>
                  </a:lnTo>
                  <a:lnTo>
                    <a:pt x="0" y="9"/>
                  </a:lnTo>
                  <a:lnTo>
                    <a:pt x="8" y="14"/>
                  </a:lnTo>
                  <a:lnTo>
                    <a:pt x="18" y="20"/>
                  </a:lnTo>
                  <a:lnTo>
                    <a:pt x="26" y="27"/>
                  </a:lnTo>
                  <a:lnTo>
                    <a:pt x="27" y="30"/>
                  </a:lnTo>
                  <a:lnTo>
                    <a:pt x="27" y="30"/>
                  </a:lnTo>
                  <a:lnTo>
                    <a:pt x="39"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25" name="Freeform 1757"/>
            <p:cNvSpPr>
              <a:spLocks/>
            </p:cNvSpPr>
            <p:nvPr/>
          </p:nvSpPr>
          <p:spPr bwMode="auto">
            <a:xfrm>
              <a:off x="2639" y="4132"/>
              <a:ext cx="15" cy="12"/>
            </a:xfrm>
            <a:custGeom>
              <a:avLst/>
              <a:gdLst>
                <a:gd name="T0" fmla="*/ 43 w 44"/>
                <a:gd name="T1" fmla="*/ 30 h 36"/>
                <a:gd name="T2" fmla="*/ 38 w 44"/>
                <a:gd name="T3" fmla="*/ 24 h 36"/>
                <a:gd name="T4" fmla="*/ 26 w 44"/>
                <a:gd name="T5" fmla="*/ 22 h 36"/>
                <a:gd name="T6" fmla="*/ 18 w 44"/>
                <a:gd name="T7" fmla="*/ 15 h 36"/>
                <a:gd name="T8" fmla="*/ 13 w 44"/>
                <a:gd name="T9" fmla="*/ 7 h 36"/>
                <a:gd name="T10" fmla="*/ 12 w 44"/>
                <a:gd name="T11" fmla="*/ 0 h 36"/>
                <a:gd name="T12" fmla="*/ 0 w 44"/>
                <a:gd name="T13" fmla="*/ 0 h 36"/>
                <a:gd name="T14" fmla="*/ 4 w 44"/>
                <a:gd name="T15" fmla="*/ 9 h 36"/>
                <a:gd name="T16" fmla="*/ 11 w 44"/>
                <a:gd name="T17" fmla="*/ 22 h 36"/>
                <a:gd name="T18" fmla="*/ 21 w 44"/>
                <a:gd name="T19" fmla="*/ 31 h 36"/>
                <a:gd name="T20" fmla="*/ 38 w 44"/>
                <a:gd name="T21" fmla="*/ 36 h 36"/>
                <a:gd name="T22" fmla="*/ 34 w 44"/>
                <a:gd name="T23" fmla="*/ 30 h 36"/>
                <a:gd name="T24" fmla="*/ 38 w 44"/>
                <a:gd name="T25" fmla="*/ 36 h 36"/>
                <a:gd name="T26" fmla="*/ 42 w 44"/>
                <a:gd name="T27" fmla="*/ 33 h 36"/>
                <a:gd name="T28" fmla="*/ 44 w 44"/>
                <a:gd name="T29" fmla="*/ 30 h 36"/>
                <a:gd name="T30" fmla="*/ 42 w 44"/>
                <a:gd name="T31" fmla="*/ 26 h 36"/>
                <a:gd name="T32" fmla="*/ 38 w 44"/>
                <a:gd name="T33" fmla="*/ 24 h 36"/>
                <a:gd name="T34" fmla="*/ 43 w 44"/>
                <a:gd name="T35" fmla="*/ 3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36">
                  <a:moveTo>
                    <a:pt x="43" y="30"/>
                  </a:moveTo>
                  <a:lnTo>
                    <a:pt x="38" y="24"/>
                  </a:lnTo>
                  <a:lnTo>
                    <a:pt x="26" y="22"/>
                  </a:lnTo>
                  <a:lnTo>
                    <a:pt x="18" y="15"/>
                  </a:lnTo>
                  <a:lnTo>
                    <a:pt x="13" y="7"/>
                  </a:lnTo>
                  <a:lnTo>
                    <a:pt x="12" y="0"/>
                  </a:lnTo>
                  <a:lnTo>
                    <a:pt x="0" y="0"/>
                  </a:lnTo>
                  <a:lnTo>
                    <a:pt x="4" y="9"/>
                  </a:lnTo>
                  <a:lnTo>
                    <a:pt x="11" y="22"/>
                  </a:lnTo>
                  <a:lnTo>
                    <a:pt x="21" y="31"/>
                  </a:lnTo>
                  <a:lnTo>
                    <a:pt x="38" y="36"/>
                  </a:lnTo>
                  <a:lnTo>
                    <a:pt x="34" y="30"/>
                  </a:lnTo>
                  <a:lnTo>
                    <a:pt x="38" y="36"/>
                  </a:lnTo>
                  <a:lnTo>
                    <a:pt x="42" y="33"/>
                  </a:lnTo>
                  <a:lnTo>
                    <a:pt x="44" y="30"/>
                  </a:lnTo>
                  <a:lnTo>
                    <a:pt x="42" y="26"/>
                  </a:lnTo>
                  <a:lnTo>
                    <a:pt x="38" y="24"/>
                  </a:lnTo>
                  <a:lnTo>
                    <a:pt x="43"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26" name="Freeform 1758"/>
            <p:cNvSpPr>
              <a:spLocks/>
            </p:cNvSpPr>
            <p:nvPr/>
          </p:nvSpPr>
          <p:spPr bwMode="auto">
            <a:xfrm>
              <a:off x="2643" y="4142"/>
              <a:ext cx="11" cy="24"/>
            </a:xfrm>
            <a:custGeom>
              <a:avLst/>
              <a:gdLst>
                <a:gd name="T0" fmla="*/ 5 w 33"/>
                <a:gd name="T1" fmla="*/ 71 h 71"/>
                <a:gd name="T2" fmla="*/ 11 w 33"/>
                <a:gd name="T3" fmla="*/ 65 h 71"/>
                <a:gd name="T4" fmla="*/ 13 w 33"/>
                <a:gd name="T5" fmla="*/ 52 h 71"/>
                <a:gd name="T6" fmla="*/ 20 w 33"/>
                <a:gd name="T7" fmla="*/ 38 h 71"/>
                <a:gd name="T8" fmla="*/ 28 w 33"/>
                <a:gd name="T9" fmla="*/ 19 h 71"/>
                <a:gd name="T10" fmla="*/ 33 w 33"/>
                <a:gd name="T11" fmla="*/ 0 h 71"/>
                <a:gd name="T12" fmla="*/ 24 w 33"/>
                <a:gd name="T13" fmla="*/ 0 h 71"/>
                <a:gd name="T14" fmla="*/ 19 w 33"/>
                <a:gd name="T15" fmla="*/ 17 h 71"/>
                <a:gd name="T16" fmla="*/ 11 w 33"/>
                <a:gd name="T17" fmla="*/ 33 h 71"/>
                <a:gd name="T18" fmla="*/ 4 w 33"/>
                <a:gd name="T19" fmla="*/ 50 h 71"/>
                <a:gd name="T20" fmla="*/ 0 w 33"/>
                <a:gd name="T21" fmla="*/ 65 h 71"/>
                <a:gd name="T22" fmla="*/ 5 w 33"/>
                <a:gd name="T23" fmla="*/ 59 h 71"/>
                <a:gd name="T24" fmla="*/ 0 w 33"/>
                <a:gd name="T25" fmla="*/ 65 h 71"/>
                <a:gd name="T26" fmla="*/ 2 w 33"/>
                <a:gd name="T27" fmla="*/ 69 h 71"/>
                <a:gd name="T28" fmla="*/ 5 w 33"/>
                <a:gd name="T29" fmla="*/ 70 h 71"/>
                <a:gd name="T30" fmla="*/ 9 w 33"/>
                <a:gd name="T31" fmla="*/ 69 h 71"/>
                <a:gd name="T32" fmla="*/ 11 w 33"/>
                <a:gd name="T33" fmla="*/ 65 h 71"/>
                <a:gd name="T34" fmla="*/ 5 w 33"/>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71">
                  <a:moveTo>
                    <a:pt x="5" y="71"/>
                  </a:moveTo>
                  <a:lnTo>
                    <a:pt x="11" y="65"/>
                  </a:lnTo>
                  <a:lnTo>
                    <a:pt x="13" y="52"/>
                  </a:lnTo>
                  <a:lnTo>
                    <a:pt x="20" y="38"/>
                  </a:lnTo>
                  <a:lnTo>
                    <a:pt x="28" y="19"/>
                  </a:lnTo>
                  <a:lnTo>
                    <a:pt x="33" y="0"/>
                  </a:lnTo>
                  <a:lnTo>
                    <a:pt x="24" y="0"/>
                  </a:lnTo>
                  <a:lnTo>
                    <a:pt x="19" y="17"/>
                  </a:lnTo>
                  <a:lnTo>
                    <a:pt x="11" y="33"/>
                  </a:lnTo>
                  <a:lnTo>
                    <a:pt x="4" y="50"/>
                  </a:lnTo>
                  <a:lnTo>
                    <a:pt x="0" y="65"/>
                  </a:lnTo>
                  <a:lnTo>
                    <a:pt x="5" y="59"/>
                  </a:lnTo>
                  <a:lnTo>
                    <a:pt x="0" y="65"/>
                  </a:lnTo>
                  <a:lnTo>
                    <a:pt x="2" y="69"/>
                  </a:lnTo>
                  <a:lnTo>
                    <a:pt x="5" y="70"/>
                  </a:lnTo>
                  <a:lnTo>
                    <a:pt x="9" y="69"/>
                  </a:lnTo>
                  <a:lnTo>
                    <a:pt x="11" y="65"/>
                  </a:lnTo>
                  <a:lnTo>
                    <a:pt x="5" y="7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27" name="Freeform 1759"/>
            <p:cNvSpPr>
              <a:spLocks/>
            </p:cNvSpPr>
            <p:nvPr/>
          </p:nvSpPr>
          <p:spPr bwMode="auto">
            <a:xfrm>
              <a:off x="2628" y="4162"/>
              <a:ext cx="16" cy="14"/>
            </a:xfrm>
            <a:custGeom>
              <a:avLst/>
              <a:gdLst>
                <a:gd name="T0" fmla="*/ 7 w 48"/>
                <a:gd name="T1" fmla="*/ 43 h 43"/>
                <a:gd name="T2" fmla="*/ 9 w 48"/>
                <a:gd name="T3" fmla="*/ 38 h 43"/>
                <a:gd name="T4" fmla="*/ 10 w 48"/>
                <a:gd name="T5" fmla="*/ 35 h 43"/>
                <a:gd name="T6" fmla="*/ 13 w 48"/>
                <a:gd name="T7" fmla="*/ 31 h 43"/>
                <a:gd name="T8" fmla="*/ 16 w 48"/>
                <a:gd name="T9" fmla="*/ 27 h 43"/>
                <a:gd name="T10" fmla="*/ 22 w 48"/>
                <a:gd name="T11" fmla="*/ 22 h 43"/>
                <a:gd name="T12" fmla="*/ 26 w 48"/>
                <a:gd name="T13" fmla="*/ 18 h 43"/>
                <a:gd name="T14" fmla="*/ 32 w 48"/>
                <a:gd name="T15" fmla="*/ 14 h 43"/>
                <a:gd name="T16" fmla="*/ 39 w 48"/>
                <a:gd name="T17" fmla="*/ 12 h 43"/>
                <a:gd name="T18" fmla="*/ 48 w 48"/>
                <a:gd name="T19" fmla="*/ 12 h 43"/>
                <a:gd name="T20" fmla="*/ 48 w 48"/>
                <a:gd name="T21" fmla="*/ 0 h 43"/>
                <a:gd name="T22" fmla="*/ 39 w 48"/>
                <a:gd name="T23" fmla="*/ 3 h 43"/>
                <a:gd name="T24" fmla="*/ 30 w 48"/>
                <a:gd name="T25" fmla="*/ 5 h 43"/>
                <a:gd name="T26" fmla="*/ 22 w 48"/>
                <a:gd name="T27" fmla="*/ 8 h 43"/>
                <a:gd name="T28" fmla="*/ 15 w 48"/>
                <a:gd name="T29" fmla="*/ 15 h 43"/>
                <a:gd name="T30" fmla="*/ 9 w 48"/>
                <a:gd name="T31" fmla="*/ 20 h 43"/>
                <a:gd name="T32" fmla="*/ 4 w 48"/>
                <a:gd name="T33" fmla="*/ 27 h 43"/>
                <a:gd name="T34" fmla="*/ 1 w 48"/>
                <a:gd name="T35" fmla="*/ 32 h 43"/>
                <a:gd name="T36" fmla="*/ 0 w 48"/>
                <a:gd name="T37" fmla="*/ 38 h 43"/>
                <a:gd name="T38" fmla="*/ 2 w 48"/>
                <a:gd name="T39" fmla="*/ 34 h 43"/>
                <a:gd name="T40" fmla="*/ 0 w 48"/>
                <a:gd name="T41" fmla="*/ 38 h 43"/>
                <a:gd name="T42" fmla="*/ 1 w 48"/>
                <a:gd name="T43" fmla="*/ 42 h 43"/>
                <a:gd name="T44" fmla="*/ 5 w 48"/>
                <a:gd name="T45" fmla="*/ 43 h 43"/>
                <a:gd name="T46" fmla="*/ 8 w 48"/>
                <a:gd name="T47" fmla="*/ 42 h 43"/>
                <a:gd name="T48" fmla="*/ 9 w 48"/>
                <a:gd name="T49" fmla="*/ 38 h 43"/>
                <a:gd name="T50" fmla="*/ 7 w 48"/>
                <a:gd name="T51"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43">
                  <a:moveTo>
                    <a:pt x="7" y="43"/>
                  </a:moveTo>
                  <a:lnTo>
                    <a:pt x="9" y="38"/>
                  </a:lnTo>
                  <a:lnTo>
                    <a:pt x="10" y="35"/>
                  </a:lnTo>
                  <a:lnTo>
                    <a:pt x="13" y="31"/>
                  </a:lnTo>
                  <a:lnTo>
                    <a:pt x="16" y="27"/>
                  </a:lnTo>
                  <a:lnTo>
                    <a:pt x="22" y="22"/>
                  </a:lnTo>
                  <a:lnTo>
                    <a:pt x="26" y="18"/>
                  </a:lnTo>
                  <a:lnTo>
                    <a:pt x="32" y="14"/>
                  </a:lnTo>
                  <a:lnTo>
                    <a:pt x="39" y="12"/>
                  </a:lnTo>
                  <a:lnTo>
                    <a:pt x="48" y="12"/>
                  </a:lnTo>
                  <a:lnTo>
                    <a:pt x="48" y="0"/>
                  </a:lnTo>
                  <a:lnTo>
                    <a:pt x="39" y="3"/>
                  </a:lnTo>
                  <a:lnTo>
                    <a:pt x="30" y="5"/>
                  </a:lnTo>
                  <a:lnTo>
                    <a:pt x="22" y="8"/>
                  </a:lnTo>
                  <a:lnTo>
                    <a:pt x="15" y="15"/>
                  </a:lnTo>
                  <a:lnTo>
                    <a:pt x="9" y="20"/>
                  </a:lnTo>
                  <a:lnTo>
                    <a:pt x="4" y="27"/>
                  </a:lnTo>
                  <a:lnTo>
                    <a:pt x="1" y="32"/>
                  </a:lnTo>
                  <a:lnTo>
                    <a:pt x="0" y="38"/>
                  </a:lnTo>
                  <a:lnTo>
                    <a:pt x="2" y="34"/>
                  </a:lnTo>
                  <a:lnTo>
                    <a:pt x="0" y="38"/>
                  </a:lnTo>
                  <a:lnTo>
                    <a:pt x="1" y="42"/>
                  </a:lnTo>
                  <a:lnTo>
                    <a:pt x="5" y="43"/>
                  </a:lnTo>
                  <a:lnTo>
                    <a:pt x="8" y="42"/>
                  </a:lnTo>
                  <a:lnTo>
                    <a:pt x="9" y="38"/>
                  </a:lnTo>
                  <a:lnTo>
                    <a:pt x="7" y="4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28" name="Freeform 1760"/>
            <p:cNvSpPr>
              <a:spLocks/>
            </p:cNvSpPr>
            <p:nvPr/>
          </p:nvSpPr>
          <p:spPr bwMode="auto">
            <a:xfrm>
              <a:off x="2615" y="4173"/>
              <a:ext cx="16" cy="5"/>
            </a:xfrm>
            <a:custGeom>
              <a:avLst/>
              <a:gdLst>
                <a:gd name="T0" fmla="*/ 0 w 46"/>
                <a:gd name="T1" fmla="*/ 12 h 16"/>
                <a:gd name="T2" fmla="*/ 0 w 46"/>
                <a:gd name="T3" fmla="*/ 12 h 16"/>
                <a:gd name="T4" fmla="*/ 6 w 46"/>
                <a:gd name="T5" fmla="*/ 14 h 16"/>
                <a:gd name="T6" fmla="*/ 11 w 46"/>
                <a:gd name="T7" fmla="*/ 16 h 16"/>
                <a:gd name="T8" fmla="*/ 16 w 46"/>
                <a:gd name="T9" fmla="*/ 16 h 16"/>
                <a:gd name="T10" fmla="*/ 22 w 46"/>
                <a:gd name="T11" fmla="*/ 14 h 16"/>
                <a:gd name="T12" fmla="*/ 29 w 46"/>
                <a:gd name="T13" fmla="*/ 13 h 16"/>
                <a:gd name="T14" fmla="*/ 36 w 46"/>
                <a:gd name="T15" fmla="*/ 12 h 16"/>
                <a:gd name="T16" fmla="*/ 40 w 46"/>
                <a:gd name="T17" fmla="*/ 10 h 16"/>
                <a:gd name="T18" fmla="*/ 46 w 46"/>
                <a:gd name="T19" fmla="*/ 9 h 16"/>
                <a:gd name="T20" fmla="*/ 41 w 46"/>
                <a:gd name="T21" fmla="*/ 0 h 16"/>
                <a:gd name="T22" fmla="*/ 38 w 46"/>
                <a:gd name="T23" fmla="*/ 1 h 16"/>
                <a:gd name="T24" fmla="*/ 33 w 46"/>
                <a:gd name="T25" fmla="*/ 3 h 16"/>
                <a:gd name="T26" fmla="*/ 29 w 46"/>
                <a:gd name="T27" fmla="*/ 4 h 16"/>
                <a:gd name="T28" fmla="*/ 22 w 46"/>
                <a:gd name="T29" fmla="*/ 5 h 16"/>
                <a:gd name="T30" fmla="*/ 16 w 46"/>
                <a:gd name="T31" fmla="*/ 6 h 16"/>
                <a:gd name="T32" fmla="*/ 11 w 46"/>
                <a:gd name="T33" fmla="*/ 6 h 16"/>
                <a:gd name="T34" fmla="*/ 8 w 46"/>
                <a:gd name="T35" fmla="*/ 5 h 16"/>
                <a:gd name="T36" fmla="*/ 7 w 46"/>
                <a:gd name="T37" fmla="*/ 5 h 16"/>
                <a:gd name="T38" fmla="*/ 7 w 46"/>
                <a:gd name="T39" fmla="*/ 5 h 16"/>
                <a:gd name="T40" fmla="*/ 0 w 46"/>
                <a:gd name="T41"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16">
                  <a:moveTo>
                    <a:pt x="0" y="12"/>
                  </a:moveTo>
                  <a:lnTo>
                    <a:pt x="0" y="12"/>
                  </a:lnTo>
                  <a:lnTo>
                    <a:pt x="6" y="14"/>
                  </a:lnTo>
                  <a:lnTo>
                    <a:pt x="11" y="16"/>
                  </a:lnTo>
                  <a:lnTo>
                    <a:pt x="16" y="16"/>
                  </a:lnTo>
                  <a:lnTo>
                    <a:pt x="22" y="14"/>
                  </a:lnTo>
                  <a:lnTo>
                    <a:pt x="29" y="13"/>
                  </a:lnTo>
                  <a:lnTo>
                    <a:pt x="36" y="12"/>
                  </a:lnTo>
                  <a:lnTo>
                    <a:pt x="40" y="10"/>
                  </a:lnTo>
                  <a:lnTo>
                    <a:pt x="46" y="9"/>
                  </a:lnTo>
                  <a:lnTo>
                    <a:pt x="41" y="0"/>
                  </a:lnTo>
                  <a:lnTo>
                    <a:pt x="38" y="1"/>
                  </a:lnTo>
                  <a:lnTo>
                    <a:pt x="33" y="3"/>
                  </a:lnTo>
                  <a:lnTo>
                    <a:pt x="29" y="4"/>
                  </a:lnTo>
                  <a:lnTo>
                    <a:pt x="22" y="5"/>
                  </a:lnTo>
                  <a:lnTo>
                    <a:pt x="16" y="6"/>
                  </a:lnTo>
                  <a:lnTo>
                    <a:pt x="11" y="6"/>
                  </a:lnTo>
                  <a:lnTo>
                    <a:pt x="8" y="5"/>
                  </a:lnTo>
                  <a:lnTo>
                    <a:pt x="7" y="5"/>
                  </a:lnTo>
                  <a:lnTo>
                    <a:pt x="7" y="5"/>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29" name="Freeform 1761"/>
            <p:cNvSpPr>
              <a:spLocks/>
            </p:cNvSpPr>
            <p:nvPr/>
          </p:nvSpPr>
          <p:spPr bwMode="auto">
            <a:xfrm>
              <a:off x="2594" y="4162"/>
              <a:ext cx="24" cy="15"/>
            </a:xfrm>
            <a:custGeom>
              <a:avLst/>
              <a:gdLst>
                <a:gd name="T0" fmla="*/ 0 w 70"/>
                <a:gd name="T1" fmla="*/ 6 h 46"/>
                <a:gd name="T2" fmla="*/ 6 w 70"/>
                <a:gd name="T3" fmla="*/ 11 h 46"/>
                <a:gd name="T4" fmla="*/ 14 w 70"/>
                <a:gd name="T5" fmla="*/ 12 h 46"/>
                <a:gd name="T6" fmla="*/ 22 w 70"/>
                <a:gd name="T7" fmla="*/ 15 h 46"/>
                <a:gd name="T8" fmla="*/ 32 w 70"/>
                <a:gd name="T9" fmla="*/ 21 h 46"/>
                <a:gd name="T10" fmla="*/ 41 w 70"/>
                <a:gd name="T11" fmla="*/ 27 h 46"/>
                <a:gd name="T12" fmla="*/ 48 w 70"/>
                <a:gd name="T13" fmla="*/ 32 h 46"/>
                <a:gd name="T14" fmla="*/ 55 w 70"/>
                <a:gd name="T15" fmla="*/ 38 h 46"/>
                <a:gd name="T16" fmla="*/ 60 w 70"/>
                <a:gd name="T17" fmla="*/ 43 h 46"/>
                <a:gd name="T18" fmla="*/ 63 w 70"/>
                <a:gd name="T19" fmla="*/ 46 h 46"/>
                <a:gd name="T20" fmla="*/ 70 w 70"/>
                <a:gd name="T21" fmla="*/ 39 h 46"/>
                <a:gd name="T22" fmla="*/ 67 w 70"/>
                <a:gd name="T23" fmla="*/ 36 h 46"/>
                <a:gd name="T24" fmla="*/ 62 w 70"/>
                <a:gd name="T25" fmla="*/ 31 h 46"/>
                <a:gd name="T26" fmla="*/ 55 w 70"/>
                <a:gd name="T27" fmla="*/ 26 h 46"/>
                <a:gd name="T28" fmla="*/ 46 w 70"/>
                <a:gd name="T29" fmla="*/ 18 h 46"/>
                <a:gd name="T30" fmla="*/ 37 w 70"/>
                <a:gd name="T31" fmla="*/ 12 h 46"/>
                <a:gd name="T32" fmla="*/ 27 w 70"/>
                <a:gd name="T33" fmla="*/ 6 h 46"/>
                <a:gd name="T34" fmla="*/ 16 w 70"/>
                <a:gd name="T35" fmla="*/ 3 h 46"/>
                <a:gd name="T36" fmla="*/ 6 w 70"/>
                <a:gd name="T37" fmla="*/ 2 h 46"/>
                <a:gd name="T38" fmla="*/ 12 w 70"/>
                <a:gd name="T39" fmla="*/ 6 h 46"/>
                <a:gd name="T40" fmla="*/ 6 w 70"/>
                <a:gd name="T41" fmla="*/ 0 h 46"/>
                <a:gd name="T42" fmla="*/ 3 w 70"/>
                <a:gd name="T43" fmla="*/ 3 h 46"/>
                <a:gd name="T44" fmla="*/ 1 w 70"/>
                <a:gd name="T45" fmla="*/ 6 h 46"/>
                <a:gd name="T46" fmla="*/ 3 w 70"/>
                <a:gd name="T47" fmla="*/ 10 h 46"/>
                <a:gd name="T48" fmla="*/ 6 w 70"/>
                <a:gd name="T49" fmla="*/ 12 h 46"/>
                <a:gd name="T50" fmla="*/ 0 w 70"/>
                <a:gd name="T51" fmla="*/ 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 h="46">
                  <a:moveTo>
                    <a:pt x="0" y="6"/>
                  </a:moveTo>
                  <a:lnTo>
                    <a:pt x="6" y="11"/>
                  </a:lnTo>
                  <a:lnTo>
                    <a:pt x="14" y="12"/>
                  </a:lnTo>
                  <a:lnTo>
                    <a:pt x="22" y="15"/>
                  </a:lnTo>
                  <a:lnTo>
                    <a:pt x="32" y="21"/>
                  </a:lnTo>
                  <a:lnTo>
                    <a:pt x="41" y="27"/>
                  </a:lnTo>
                  <a:lnTo>
                    <a:pt x="48" y="32"/>
                  </a:lnTo>
                  <a:lnTo>
                    <a:pt x="55" y="38"/>
                  </a:lnTo>
                  <a:lnTo>
                    <a:pt x="60" y="43"/>
                  </a:lnTo>
                  <a:lnTo>
                    <a:pt x="63" y="46"/>
                  </a:lnTo>
                  <a:lnTo>
                    <a:pt x="70" y="39"/>
                  </a:lnTo>
                  <a:lnTo>
                    <a:pt x="67" y="36"/>
                  </a:lnTo>
                  <a:lnTo>
                    <a:pt x="62" y="31"/>
                  </a:lnTo>
                  <a:lnTo>
                    <a:pt x="55" y="26"/>
                  </a:lnTo>
                  <a:lnTo>
                    <a:pt x="46" y="18"/>
                  </a:lnTo>
                  <a:lnTo>
                    <a:pt x="37" y="12"/>
                  </a:lnTo>
                  <a:lnTo>
                    <a:pt x="27" y="6"/>
                  </a:lnTo>
                  <a:lnTo>
                    <a:pt x="16" y="3"/>
                  </a:lnTo>
                  <a:lnTo>
                    <a:pt x="6" y="2"/>
                  </a:lnTo>
                  <a:lnTo>
                    <a:pt x="12" y="6"/>
                  </a:lnTo>
                  <a:lnTo>
                    <a:pt x="6" y="0"/>
                  </a:lnTo>
                  <a:lnTo>
                    <a:pt x="3" y="3"/>
                  </a:lnTo>
                  <a:lnTo>
                    <a:pt x="1" y="6"/>
                  </a:lnTo>
                  <a:lnTo>
                    <a:pt x="3" y="10"/>
                  </a:lnTo>
                  <a:lnTo>
                    <a:pt x="6" y="12"/>
                  </a:lnTo>
                  <a:lnTo>
                    <a:pt x="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30" name="Freeform 1762"/>
            <p:cNvSpPr>
              <a:spLocks/>
            </p:cNvSpPr>
            <p:nvPr/>
          </p:nvSpPr>
          <p:spPr bwMode="auto">
            <a:xfrm>
              <a:off x="2705" y="4158"/>
              <a:ext cx="81" cy="52"/>
            </a:xfrm>
            <a:custGeom>
              <a:avLst/>
              <a:gdLst>
                <a:gd name="T0" fmla="*/ 172 w 245"/>
                <a:gd name="T1" fmla="*/ 28 h 155"/>
                <a:gd name="T2" fmla="*/ 189 w 245"/>
                <a:gd name="T3" fmla="*/ 9 h 155"/>
                <a:gd name="T4" fmla="*/ 205 w 245"/>
                <a:gd name="T5" fmla="*/ 15 h 155"/>
                <a:gd name="T6" fmla="*/ 212 w 245"/>
                <a:gd name="T7" fmla="*/ 25 h 155"/>
                <a:gd name="T8" fmla="*/ 221 w 245"/>
                <a:gd name="T9" fmla="*/ 28 h 155"/>
                <a:gd name="T10" fmla="*/ 237 w 245"/>
                <a:gd name="T11" fmla="*/ 30 h 155"/>
                <a:gd name="T12" fmla="*/ 242 w 245"/>
                <a:gd name="T13" fmla="*/ 37 h 155"/>
                <a:gd name="T14" fmla="*/ 230 w 245"/>
                <a:gd name="T15" fmla="*/ 52 h 155"/>
                <a:gd name="T16" fmla="*/ 215 w 245"/>
                <a:gd name="T17" fmla="*/ 68 h 155"/>
                <a:gd name="T18" fmla="*/ 203 w 245"/>
                <a:gd name="T19" fmla="*/ 80 h 155"/>
                <a:gd name="T20" fmla="*/ 199 w 245"/>
                <a:gd name="T21" fmla="*/ 100 h 155"/>
                <a:gd name="T22" fmla="*/ 184 w 245"/>
                <a:gd name="T23" fmla="*/ 131 h 155"/>
                <a:gd name="T24" fmla="*/ 167 w 245"/>
                <a:gd name="T25" fmla="*/ 139 h 155"/>
                <a:gd name="T26" fmla="*/ 149 w 245"/>
                <a:gd name="T27" fmla="*/ 135 h 155"/>
                <a:gd name="T28" fmla="*/ 139 w 245"/>
                <a:gd name="T29" fmla="*/ 140 h 155"/>
                <a:gd name="T30" fmla="*/ 128 w 245"/>
                <a:gd name="T31" fmla="*/ 148 h 155"/>
                <a:gd name="T32" fmla="*/ 116 w 245"/>
                <a:gd name="T33" fmla="*/ 152 h 155"/>
                <a:gd name="T34" fmla="*/ 99 w 245"/>
                <a:gd name="T35" fmla="*/ 155 h 155"/>
                <a:gd name="T36" fmla="*/ 94 w 245"/>
                <a:gd name="T37" fmla="*/ 148 h 155"/>
                <a:gd name="T38" fmla="*/ 100 w 245"/>
                <a:gd name="T39" fmla="*/ 133 h 155"/>
                <a:gd name="T40" fmla="*/ 92 w 245"/>
                <a:gd name="T41" fmla="*/ 128 h 155"/>
                <a:gd name="T42" fmla="*/ 74 w 245"/>
                <a:gd name="T43" fmla="*/ 129 h 155"/>
                <a:gd name="T44" fmla="*/ 54 w 245"/>
                <a:gd name="T45" fmla="*/ 133 h 155"/>
                <a:gd name="T46" fmla="*/ 36 w 245"/>
                <a:gd name="T47" fmla="*/ 134 h 155"/>
                <a:gd name="T48" fmla="*/ 25 w 245"/>
                <a:gd name="T49" fmla="*/ 132 h 155"/>
                <a:gd name="T50" fmla="*/ 15 w 245"/>
                <a:gd name="T51" fmla="*/ 124 h 155"/>
                <a:gd name="T52" fmla="*/ 5 w 245"/>
                <a:gd name="T53" fmla="*/ 113 h 155"/>
                <a:gd name="T54" fmla="*/ 0 w 245"/>
                <a:gd name="T55" fmla="*/ 103 h 155"/>
                <a:gd name="T56" fmla="*/ 9 w 245"/>
                <a:gd name="T57" fmla="*/ 95 h 155"/>
                <a:gd name="T58" fmla="*/ 23 w 245"/>
                <a:gd name="T59" fmla="*/ 96 h 155"/>
                <a:gd name="T60" fmla="*/ 28 w 245"/>
                <a:gd name="T61" fmla="*/ 92 h 155"/>
                <a:gd name="T62" fmla="*/ 21 w 245"/>
                <a:gd name="T63" fmla="*/ 80 h 155"/>
                <a:gd name="T64" fmla="*/ 15 w 245"/>
                <a:gd name="T65" fmla="*/ 65 h 155"/>
                <a:gd name="T66" fmla="*/ 18 w 245"/>
                <a:gd name="T67" fmla="*/ 45 h 155"/>
                <a:gd name="T68" fmla="*/ 33 w 245"/>
                <a:gd name="T69" fmla="*/ 41 h 155"/>
                <a:gd name="T70" fmla="*/ 48 w 245"/>
                <a:gd name="T71" fmla="*/ 44 h 155"/>
                <a:gd name="T72" fmla="*/ 65 w 245"/>
                <a:gd name="T73" fmla="*/ 46 h 155"/>
                <a:gd name="T74" fmla="*/ 80 w 245"/>
                <a:gd name="T75" fmla="*/ 45 h 155"/>
                <a:gd name="T76" fmla="*/ 93 w 245"/>
                <a:gd name="T77" fmla="*/ 32 h 155"/>
                <a:gd name="T78" fmla="*/ 99 w 245"/>
                <a:gd name="T79" fmla="*/ 8 h 155"/>
                <a:gd name="T80" fmla="*/ 110 w 245"/>
                <a:gd name="T81" fmla="*/ 0 h 155"/>
                <a:gd name="T82" fmla="*/ 127 w 245"/>
                <a:gd name="T83" fmla="*/ 1 h 155"/>
                <a:gd name="T84" fmla="*/ 147 w 245"/>
                <a:gd name="T85" fmla="*/ 9 h 155"/>
                <a:gd name="T86" fmla="*/ 164 w 245"/>
                <a:gd name="T87" fmla="*/ 28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5" h="155">
                  <a:moveTo>
                    <a:pt x="168" y="40"/>
                  </a:moveTo>
                  <a:lnTo>
                    <a:pt x="172" y="28"/>
                  </a:lnTo>
                  <a:lnTo>
                    <a:pt x="179" y="16"/>
                  </a:lnTo>
                  <a:lnTo>
                    <a:pt x="189" y="9"/>
                  </a:lnTo>
                  <a:lnTo>
                    <a:pt x="198" y="9"/>
                  </a:lnTo>
                  <a:lnTo>
                    <a:pt x="205" y="15"/>
                  </a:lnTo>
                  <a:lnTo>
                    <a:pt x="208" y="21"/>
                  </a:lnTo>
                  <a:lnTo>
                    <a:pt x="212" y="25"/>
                  </a:lnTo>
                  <a:lnTo>
                    <a:pt x="215" y="28"/>
                  </a:lnTo>
                  <a:lnTo>
                    <a:pt x="221" y="28"/>
                  </a:lnTo>
                  <a:lnTo>
                    <a:pt x="229" y="29"/>
                  </a:lnTo>
                  <a:lnTo>
                    <a:pt x="237" y="30"/>
                  </a:lnTo>
                  <a:lnTo>
                    <a:pt x="245" y="30"/>
                  </a:lnTo>
                  <a:lnTo>
                    <a:pt x="242" y="37"/>
                  </a:lnTo>
                  <a:lnTo>
                    <a:pt x="236" y="44"/>
                  </a:lnTo>
                  <a:lnTo>
                    <a:pt x="230" y="52"/>
                  </a:lnTo>
                  <a:lnTo>
                    <a:pt x="222" y="60"/>
                  </a:lnTo>
                  <a:lnTo>
                    <a:pt x="215" y="68"/>
                  </a:lnTo>
                  <a:lnTo>
                    <a:pt x="208" y="74"/>
                  </a:lnTo>
                  <a:lnTo>
                    <a:pt x="203" y="80"/>
                  </a:lnTo>
                  <a:lnTo>
                    <a:pt x="199" y="84"/>
                  </a:lnTo>
                  <a:lnTo>
                    <a:pt x="199" y="100"/>
                  </a:lnTo>
                  <a:lnTo>
                    <a:pt x="192" y="117"/>
                  </a:lnTo>
                  <a:lnTo>
                    <a:pt x="184" y="131"/>
                  </a:lnTo>
                  <a:lnTo>
                    <a:pt x="176" y="140"/>
                  </a:lnTo>
                  <a:lnTo>
                    <a:pt x="167" y="139"/>
                  </a:lnTo>
                  <a:lnTo>
                    <a:pt x="157" y="137"/>
                  </a:lnTo>
                  <a:lnTo>
                    <a:pt x="149" y="135"/>
                  </a:lnTo>
                  <a:lnTo>
                    <a:pt x="143" y="135"/>
                  </a:lnTo>
                  <a:lnTo>
                    <a:pt x="139" y="140"/>
                  </a:lnTo>
                  <a:lnTo>
                    <a:pt x="134" y="143"/>
                  </a:lnTo>
                  <a:lnTo>
                    <a:pt x="128" y="148"/>
                  </a:lnTo>
                  <a:lnTo>
                    <a:pt x="123" y="150"/>
                  </a:lnTo>
                  <a:lnTo>
                    <a:pt x="116" y="152"/>
                  </a:lnTo>
                  <a:lnTo>
                    <a:pt x="108" y="155"/>
                  </a:lnTo>
                  <a:lnTo>
                    <a:pt x="99" y="155"/>
                  </a:lnTo>
                  <a:lnTo>
                    <a:pt x="88" y="153"/>
                  </a:lnTo>
                  <a:lnTo>
                    <a:pt x="94" y="148"/>
                  </a:lnTo>
                  <a:lnTo>
                    <a:pt x="99" y="140"/>
                  </a:lnTo>
                  <a:lnTo>
                    <a:pt x="100" y="133"/>
                  </a:lnTo>
                  <a:lnTo>
                    <a:pt x="96" y="128"/>
                  </a:lnTo>
                  <a:lnTo>
                    <a:pt x="92" y="128"/>
                  </a:lnTo>
                  <a:lnTo>
                    <a:pt x="85" y="128"/>
                  </a:lnTo>
                  <a:lnTo>
                    <a:pt x="74" y="129"/>
                  </a:lnTo>
                  <a:lnTo>
                    <a:pt x="64" y="131"/>
                  </a:lnTo>
                  <a:lnTo>
                    <a:pt x="54" y="133"/>
                  </a:lnTo>
                  <a:lnTo>
                    <a:pt x="44" y="134"/>
                  </a:lnTo>
                  <a:lnTo>
                    <a:pt x="36" y="134"/>
                  </a:lnTo>
                  <a:lnTo>
                    <a:pt x="30" y="134"/>
                  </a:lnTo>
                  <a:lnTo>
                    <a:pt x="25" y="132"/>
                  </a:lnTo>
                  <a:lnTo>
                    <a:pt x="21" y="128"/>
                  </a:lnTo>
                  <a:lnTo>
                    <a:pt x="15" y="124"/>
                  </a:lnTo>
                  <a:lnTo>
                    <a:pt x="9" y="118"/>
                  </a:lnTo>
                  <a:lnTo>
                    <a:pt x="5" y="113"/>
                  </a:lnTo>
                  <a:lnTo>
                    <a:pt x="1" y="108"/>
                  </a:lnTo>
                  <a:lnTo>
                    <a:pt x="0" y="103"/>
                  </a:lnTo>
                  <a:lnTo>
                    <a:pt x="2" y="100"/>
                  </a:lnTo>
                  <a:lnTo>
                    <a:pt x="9" y="95"/>
                  </a:lnTo>
                  <a:lnTo>
                    <a:pt x="16" y="95"/>
                  </a:lnTo>
                  <a:lnTo>
                    <a:pt x="23" y="96"/>
                  </a:lnTo>
                  <a:lnTo>
                    <a:pt x="29" y="99"/>
                  </a:lnTo>
                  <a:lnTo>
                    <a:pt x="28" y="92"/>
                  </a:lnTo>
                  <a:lnTo>
                    <a:pt x="24" y="86"/>
                  </a:lnTo>
                  <a:lnTo>
                    <a:pt x="21" y="80"/>
                  </a:lnTo>
                  <a:lnTo>
                    <a:pt x="17" y="74"/>
                  </a:lnTo>
                  <a:lnTo>
                    <a:pt x="15" y="65"/>
                  </a:lnTo>
                  <a:lnTo>
                    <a:pt x="15" y="54"/>
                  </a:lnTo>
                  <a:lnTo>
                    <a:pt x="18" y="45"/>
                  </a:lnTo>
                  <a:lnTo>
                    <a:pt x="26" y="41"/>
                  </a:lnTo>
                  <a:lnTo>
                    <a:pt x="33" y="41"/>
                  </a:lnTo>
                  <a:lnTo>
                    <a:pt x="40" y="42"/>
                  </a:lnTo>
                  <a:lnTo>
                    <a:pt x="48" y="44"/>
                  </a:lnTo>
                  <a:lnTo>
                    <a:pt x="57" y="45"/>
                  </a:lnTo>
                  <a:lnTo>
                    <a:pt x="65" y="46"/>
                  </a:lnTo>
                  <a:lnTo>
                    <a:pt x="73" y="46"/>
                  </a:lnTo>
                  <a:lnTo>
                    <a:pt x="80" y="45"/>
                  </a:lnTo>
                  <a:lnTo>
                    <a:pt x="86" y="41"/>
                  </a:lnTo>
                  <a:lnTo>
                    <a:pt x="93" y="32"/>
                  </a:lnTo>
                  <a:lnTo>
                    <a:pt x="96" y="20"/>
                  </a:lnTo>
                  <a:lnTo>
                    <a:pt x="99" y="8"/>
                  </a:lnTo>
                  <a:lnTo>
                    <a:pt x="104" y="1"/>
                  </a:lnTo>
                  <a:lnTo>
                    <a:pt x="110" y="0"/>
                  </a:lnTo>
                  <a:lnTo>
                    <a:pt x="118" y="0"/>
                  </a:lnTo>
                  <a:lnTo>
                    <a:pt x="127" y="1"/>
                  </a:lnTo>
                  <a:lnTo>
                    <a:pt x="137" y="5"/>
                  </a:lnTo>
                  <a:lnTo>
                    <a:pt x="147" y="9"/>
                  </a:lnTo>
                  <a:lnTo>
                    <a:pt x="156" y="17"/>
                  </a:lnTo>
                  <a:lnTo>
                    <a:pt x="164" y="28"/>
                  </a:lnTo>
                  <a:lnTo>
                    <a:pt x="168" y="40"/>
                  </a:lnTo>
                  <a:close/>
                </a:path>
              </a:pathLst>
            </a:custGeom>
            <a:solidFill>
              <a:srgbClr val="FFE5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31" name="Freeform 1763"/>
            <p:cNvSpPr>
              <a:spLocks/>
            </p:cNvSpPr>
            <p:nvPr/>
          </p:nvSpPr>
          <p:spPr bwMode="auto">
            <a:xfrm>
              <a:off x="2759" y="4160"/>
              <a:ext cx="12" cy="12"/>
            </a:xfrm>
            <a:custGeom>
              <a:avLst/>
              <a:gdLst>
                <a:gd name="T0" fmla="*/ 37 w 37"/>
                <a:gd name="T1" fmla="*/ 0 h 35"/>
                <a:gd name="T2" fmla="*/ 37 w 37"/>
                <a:gd name="T3" fmla="*/ 0 h 35"/>
                <a:gd name="T4" fmla="*/ 25 w 37"/>
                <a:gd name="T5" fmla="*/ 0 h 35"/>
                <a:gd name="T6" fmla="*/ 12 w 37"/>
                <a:gd name="T7" fmla="*/ 8 h 35"/>
                <a:gd name="T8" fmla="*/ 4 w 37"/>
                <a:gd name="T9" fmla="*/ 21 h 35"/>
                <a:gd name="T10" fmla="*/ 0 w 37"/>
                <a:gd name="T11" fmla="*/ 35 h 35"/>
                <a:gd name="T12" fmla="*/ 11 w 37"/>
                <a:gd name="T13" fmla="*/ 35 h 35"/>
                <a:gd name="T14" fmla="*/ 13 w 37"/>
                <a:gd name="T15" fmla="*/ 24 h 35"/>
                <a:gd name="T16" fmla="*/ 19 w 37"/>
                <a:gd name="T17" fmla="*/ 15 h 35"/>
                <a:gd name="T18" fmla="*/ 27 w 37"/>
                <a:gd name="T19" fmla="*/ 9 h 35"/>
                <a:gd name="T20" fmla="*/ 33 w 37"/>
                <a:gd name="T21" fmla="*/ 9 h 35"/>
                <a:gd name="T22" fmla="*/ 33 w 37"/>
                <a:gd name="T23" fmla="*/ 9 h 35"/>
                <a:gd name="T24" fmla="*/ 37 w 37"/>
                <a:gd name="T2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35">
                  <a:moveTo>
                    <a:pt x="37" y="0"/>
                  </a:moveTo>
                  <a:lnTo>
                    <a:pt x="37" y="0"/>
                  </a:lnTo>
                  <a:lnTo>
                    <a:pt x="25" y="0"/>
                  </a:lnTo>
                  <a:lnTo>
                    <a:pt x="12" y="8"/>
                  </a:lnTo>
                  <a:lnTo>
                    <a:pt x="4" y="21"/>
                  </a:lnTo>
                  <a:lnTo>
                    <a:pt x="0" y="35"/>
                  </a:lnTo>
                  <a:lnTo>
                    <a:pt x="11" y="35"/>
                  </a:lnTo>
                  <a:lnTo>
                    <a:pt x="13" y="24"/>
                  </a:lnTo>
                  <a:lnTo>
                    <a:pt x="19" y="15"/>
                  </a:lnTo>
                  <a:lnTo>
                    <a:pt x="27" y="9"/>
                  </a:lnTo>
                  <a:lnTo>
                    <a:pt x="33" y="9"/>
                  </a:lnTo>
                  <a:lnTo>
                    <a:pt x="33" y="9"/>
                  </a:lnTo>
                  <a:lnTo>
                    <a:pt x="3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32" name="Freeform 1764"/>
            <p:cNvSpPr>
              <a:spLocks/>
            </p:cNvSpPr>
            <p:nvPr/>
          </p:nvSpPr>
          <p:spPr bwMode="auto">
            <a:xfrm>
              <a:off x="2770" y="4160"/>
              <a:ext cx="6" cy="9"/>
            </a:xfrm>
            <a:custGeom>
              <a:avLst/>
              <a:gdLst>
                <a:gd name="T0" fmla="*/ 19 w 19"/>
                <a:gd name="T1" fmla="*/ 17 h 28"/>
                <a:gd name="T2" fmla="*/ 19 w 19"/>
                <a:gd name="T3" fmla="*/ 17 h 28"/>
                <a:gd name="T4" fmla="*/ 19 w 19"/>
                <a:gd name="T5" fmla="*/ 17 h 28"/>
                <a:gd name="T6" fmla="*/ 17 w 19"/>
                <a:gd name="T7" fmla="*/ 13 h 28"/>
                <a:gd name="T8" fmla="*/ 12 w 19"/>
                <a:gd name="T9" fmla="*/ 7 h 28"/>
                <a:gd name="T10" fmla="*/ 4 w 19"/>
                <a:gd name="T11" fmla="*/ 0 h 28"/>
                <a:gd name="T12" fmla="*/ 0 w 19"/>
                <a:gd name="T13" fmla="*/ 9 h 28"/>
                <a:gd name="T14" fmla="*/ 6 w 19"/>
                <a:gd name="T15" fmla="*/ 13 h 28"/>
                <a:gd name="T16" fmla="*/ 8 w 19"/>
                <a:gd name="T17" fmla="*/ 18 h 28"/>
                <a:gd name="T18" fmla="*/ 12 w 19"/>
                <a:gd name="T19" fmla="*/ 24 h 28"/>
                <a:gd name="T20" fmla="*/ 19 w 19"/>
                <a:gd name="T21" fmla="*/ 28 h 28"/>
                <a:gd name="T22" fmla="*/ 19 w 19"/>
                <a:gd name="T23" fmla="*/ 28 h 28"/>
                <a:gd name="T24" fmla="*/ 19 w 19"/>
                <a:gd name="T25"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28">
                  <a:moveTo>
                    <a:pt x="19" y="17"/>
                  </a:moveTo>
                  <a:lnTo>
                    <a:pt x="19" y="17"/>
                  </a:lnTo>
                  <a:lnTo>
                    <a:pt x="19" y="17"/>
                  </a:lnTo>
                  <a:lnTo>
                    <a:pt x="17" y="13"/>
                  </a:lnTo>
                  <a:lnTo>
                    <a:pt x="12" y="7"/>
                  </a:lnTo>
                  <a:lnTo>
                    <a:pt x="4" y="0"/>
                  </a:lnTo>
                  <a:lnTo>
                    <a:pt x="0" y="9"/>
                  </a:lnTo>
                  <a:lnTo>
                    <a:pt x="6" y="13"/>
                  </a:lnTo>
                  <a:lnTo>
                    <a:pt x="8" y="18"/>
                  </a:lnTo>
                  <a:lnTo>
                    <a:pt x="12" y="24"/>
                  </a:lnTo>
                  <a:lnTo>
                    <a:pt x="19" y="28"/>
                  </a:lnTo>
                  <a:lnTo>
                    <a:pt x="19" y="28"/>
                  </a:lnTo>
                  <a:lnTo>
                    <a:pt x="19"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33" name="Freeform 1765"/>
            <p:cNvSpPr>
              <a:spLocks/>
            </p:cNvSpPr>
            <p:nvPr/>
          </p:nvSpPr>
          <p:spPr bwMode="auto">
            <a:xfrm>
              <a:off x="2776" y="4166"/>
              <a:ext cx="12" cy="4"/>
            </a:xfrm>
            <a:custGeom>
              <a:avLst/>
              <a:gdLst>
                <a:gd name="T0" fmla="*/ 35 w 36"/>
                <a:gd name="T1" fmla="*/ 10 h 14"/>
                <a:gd name="T2" fmla="*/ 30 w 36"/>
                <a:gd name="T3" fmla="*/ 2 h 14"/>
                <a:gd name="T4" fmla="*/ 22 w 36"/>
                <a:gd name="T5" fmla="*/ 3 h 14"/>
                <a:gd name="T6" fmla="*/ 14 w 36"/>
                <a:gd name="T7" fmla="*/ 2 h 14"/>
                <a:gd name="T8" fmla="*/ 6 w 36"/>
                <a:gd name="T9" fmla="*/ 1 h 14"/>
                <a:gd name="T10" fmla="*/ 0 w 36"/>
                <a:gd name="T11" fmla="*/ 0 h 14"/>
                <a:gd name="T12" fmla="*/ 0 w 36"/>
                <a:gd name="T13" fmla="*/ 11 h 14"/>
                <a:gd name="T14" fmla="*/ 6 w 36"/>
                <a:gd name="T15" fmla="*/ 10 h 14"/>
                <a:gd name="T16" fmla="*/ 14 w 36"/>
                <a:gd name="T17" fmla="*/ 11 h 14"/>
                <a:gd name="T18" fmla="*/ 22 w 36"/>
                <a:gd name="T19" fmla="*/ 12 h 14"/>
                <a:gd name="T20" fmla="*/ 30 w 36"/>
                <a:gd name="T21" fmla="*/ 14 h 14"/>
                <a:gd name="T22" fmla="*/ 25 w 36"/>
                <a:gd name="T23" fmla="*/ 6 h 14"/>
                <a:gd name="T24" fmla="*/ 30 w 36"/>
                <a:gd name="T25" fmla="*/ 14 h 14"/>
                <a:gd name="T26" fmla="*/ 33 w 36"/>
                <a:gd name="T27" fmla="*/ 11 h 14"/>
                <a:gd name="T28" fmla="*/ 36 w 36"/>
                <a:gd name="T29" fmla="*/ 8 h 14"/>
                <a:gd name="T30" fmla="*/ 33 w 36"/>
                <a:gd name="T31" fmla="*/ 4 h 14"/>
                <a:gd name="T32" fmla="*/ 30 w 36"/>
                <a:gd name="T33" fmla="*/ 2 h 14"/>
                <a:gd name="T34" fmla="*/ 35 w 36"/>
                <a:gd name="T35"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14">
                  <a:moveTo>
                    <a:pt x="35" y="10"/>
                  </a:moveTo>
                  <a:lnTo>
                    <a:pt x="30" y="2"/>
                  </a:lnTo>
                  <a:lnTo>
                    <a:pt x="22" y="3"/>
                  </a:lnTo>
                  <a:lnTo>
                    <a:pt x="14" y="2"/>
                  </a:lnTo>
                  <a:lnTo>
                    <a:pt x="6" y="1"/>
                  </a:lnTo>
                  <a:lnTo>
                    <a:pt x="0" y="0"/>
                  </a:lnTo>
                  <a:lnTo>
                    <a:pt x="0" y="11"/>
                  </a:lnTo>
                  <a:lnTo>
                    <a:pt x="6" y="10"/>
                  </a:lnTo>
                  <a:lnTo>
                    <a:pt x="14" y="11"/>
                  </a:lnTo>
                  <a:lnTo>
                    <a:pt x="22" y="12"/>
                  </a:lnTo>
                  <a:lnTo>
                    <a:pt x="30" y="14"/>
                  </a:lnTo>
                  <a:lnTo>
                    <a:pt x="25" y="6"/>
                  </a:lnTo>
                  <a:lnTo>
                    <a:pt x="30" y="14"/>
                  </a:lnTo>
                  <a:lnTo>
                    <a:pt x="33" y="11"/>
                  </a:lnTo>
                  <a:lnTo>
                    <a:pt x="36" y="8"/>
                  </a:lnTo>
                  <a:lnTo>
                    <a:pt x="33" y="4"/>
                  </a:lnTo>
                  <a:lnTo>
                    <a:pt x="30" y="2"/>
                  </a:lnTo>
                  <a:lnTo>
                    <a:pt x="35"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34" name="Freeform 1766"/>
            <p:cNvSpPr>
              <a:spLocks/>
            </p:cNvSpPr>
            <p:nvPr/>
          </p:nvSpPr>
          <p:spPr bwMode="auto">
            <a:xfrm>
              <a:off x="2770" y="4168"/>
              <a:ext cx="18" cy="20"/>
            </a:xfrm>
            <a:custGeom>
              <a:avLst/>
              <a:gdLst>
                <a:gd name="T0" fmla="*/ 9 w 55"/>
                <a:gd name="T1" fmla="*/ 55 h 60"/>
                <a:gd name="T2" fmla="*/ 8 w 55"/>
                <a:gd name="T3" fmla="*/ 59 h 60"/>
                <a:gd name="T4" fmla="*/ 11 w 55"/>
                <a:gd name="T5" fmla="*/ 56 h 60"/>
                <a:gd name="T6" fmla="*/ 17 w 55"/>
                <a:gd name="T7" fmla="*/ 50 h 60"/>
                <a:gd name="T8" fmla="*/ 24 w 55"/>
                <a:gd name="T9" fmla="*/ 43 h 60"/>
                <a:gd name="T10" fmla="*/ 31 w 55"/>
                <a:gd name="T11" fmla="*/ 35 h 60"/>
                <a:gd name="T12" fmla="*/ 39 w 55"/>
                <a:gd name="T13" fmla="*/ 27 h 60"/>
                <a:gd name="T14" fmla="*/ 44 w 55"/>
                <a:gd name="T15" fmla="*/ 19 h 60"/>
                <a:gd name="T16" fmla="*/ 51 w 55"/>
                <a:gd name="T17" fmla="*/ 11 h 60"/>
                <a:gd name="T18" fmla="*/ 55 w 55"/>
                <a:gd name="T19" fmla="*/ 4 h 60"/>
                <a:gd name="T20" fmla="*/ 45 w 55"/>
                <a:gd name="T21" fmla="*/ 0 h 60"/>
                <a:gd name="T22" fmla="*/ 42 w 55"/>
                <a:gd name="T23" fmla="*/ 6 h 60"/>
                <a:gd name="T24" fmla="*/ 37 w 55"/>
                <a:gd name="T25" fmla="*/ 12 h 60"/>
                <a:gd name="T26" fmla="*/ 32 w 55"/>
                <a:gd name="T27" fmla="*/ 20 h 60"/>
                <a:gd name="T28" fmla="*/ 24 w 55"/>
                <a:gd name="T29" fmla="*/ 28 h 60"/>
                <a:gd name="T30" fmla="*/ 17 w 55"/>
                <a:gd name="T31" fmla="*/ 36 h 60"/>
                <a:gd name="T32" fmla="*/ 10 w 55"/>
                <a:gd name="T33" fmla="*/ 43 h 60"/>
                <a:gd name="T34" fmla="*/ 4 w 55"/>
                <a:gd name="T35" fmla="*/ 49 h 60"/>
                <a:gd name="T36" fmla="*/ 1 w 55"/>
                <a:gd name="T37" fmla="*/ 52 h 60"/>
                <a:gd name="T38" fmla="*/ 0 w 55"/>
                <a:gd name="T39" fmla="*/ 57 h 60"/>
                <a:gd name="T40" fmla="*/ 1 w 55"/>
                <a:gd name="T41" fmla="*/ 52 h 60"/>
                <a:gd name="T42" fmla="*/ 0 w 55"/>
                <a:gd name="T43" fmla="*/ 56 h 60"/>
                <a:gd name="T44" fmla="*/ 1 w 55"/>
                <a:gd name="T45" fmla="*/ 59 h 60"/>
                <a:gd name="T46" fmla="*/ 4 w 55"/>
                <a:gd name="T47" fmla="*/ 60 h 60"/>
                <a:gd name="T48" fmla="*/ 8 w 55"/>
                <a:gd name="T49" fmla="*/ 59 h 60"/>
                <a:gd name="T50" fmla="*/ 9 w 55"/>
                <a:gd name="T51" fmla="*/ 5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 h="60">
                  <a:moveTo>
                    <a:pt x="9" y="55"/>
                  </a:moveTo>
                  <a:lnTo>
                    <a:pt x="8" y="59"/>
                  </a:lnTo>
                  <a:lnTo>
                    <a:pt x="11" y="56"/>
                  </a:lnTo>
                  <a:lnTo>
                    <a:pt x="17" y="50"/>
                  </a:lnTo>
                  <a:lnTo>
                    <a:pt x="24" y="43"/>
                  </a:lnTo>
                  <a:lnTo>
                    <a:pt x="31" y="35"/>
                  </a:lnTo>
                  <a:lnTo>
                    <a:pt x="39" y="27"/>
                  </a:lnTo>
                  <a:lnTo>
                    <a:pt x="44" y="19"/>
                  </a:lnTo>
                  <a:lnTo>
                    <a:pt x="51" y="11"/>
                  </a:lnTo>
                  <a:lnTo>
                    <a:pt x="55" y="4"/>
                  </a:lnTo>
                  <a:lnTo>
                    <a:pt x="45" y="0"/>
                  </a:lnTo>
                  <a:lnTo>
                    <a:pt x="42" y="6"/>
                  </a:lnTo>
                  <a:lnTo>
                    <a:pt x="37" y="12"/>
                  </a:lnTo>
                  <a:lnTo>
                    <a:pt x="32" y="20"/>
                  </a:lnTo>
                  <a:lnTo>
                    <a:pt x="24" y="28"/>
                  </a:lnTo>
                  <a:lnTo>
                    <a:pt x="17" y="36"/>
                  </a:lnTo>
                  <a:lnTo>
                    <a:pt x="10" y="43"/>
                  </a:lnTo>
                  <a:lnTo>
                    <a:pt x="4" y="49"/>
                  </a:lnTo>
                  <a:lnTo>
                    <a:pt x="1" y="52"/>
                  </a:lnTo>
                  <a:lnTo>
                    <a:pt x="0" y="57"/>
                  </a:lnTo>
                  <a:lnTo>
                    <a:pt x="1" y="52"/>
                  </a:lnTo>
                  <a:lnTo>
                    <a:pt x="0" y="56"/>
                  </a:lnTo>
                  <a:lnTo>
                    <a:pt x="1" y="59"/>
                  </a:lnTo>
                  <a:lnTo>
                    <a:pt x="4" y="60"/>
                  </a:lnTo>
                  <a:lnTo>
                    <a:pt x="8" y="59"/>
                  </a:lnTo>
                  <a:lnTo>
                    <a:pt x="9" y="5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35" name="Freeform 1767"/>
            <p:cNvSpPr>
              <a:spLocks/>
            </p:cNvSpPr>
            <p:nvPr/>
          </p:nvSpPr>
          <p:spPr bwMode="auto">
            <a:xfrm>
              <a:off x="2762" y="4186"/>
              <a:ext cx="11" cy="21"/>
            </a:xfrm>
            <a:custGeom>
              <a:avLst/>
              <a:gdLst>
                <a:gd name="T0" fmla="*/ 4 w 32"/>
                <a:gd name="T1" fmla="*/ 62 h 62"/>
                <a:gd name="T2" fmla="*/ 8 w 32"/>
                <a:gd name="T3" fmla="*/ 60 h 62"/>
                <a:gd name="T4" fmla="*/ 17 w 32"/>
                <a:gd name="T5" fmla="*/ 50 h 62"/>
                <a:gd name="T6" fmla="*/ 25 w 32"/>
                <a:gd name="T7" fmla="*/ 36 h 62"/>
                <a:gd name="T8" fmla="*/ 32 w 32"/>
                <a:gd name="T9" fmla="*/ 17 h 62"/>
                <a:gd name="T10" fmla="*/ 32 w 32"/>
                <a:gd name="T11" fmla="*/ 0 h 62"/>
                <a:gd name="T12" fmla="*/ 23 w 32"/>
                <a:gd name="T13" fmla="*/ 2 h 62"/>
                <a:gd name="T14" fmla="*/ 23 w 32"/>
                <a:gd name="T15" fmla="*/ 17 h 62"/>
                <a:gd name="T16" fmla="*/ 16 w 32"/>
                <a:gd name="T17" fmla="*/ 32 h 62"/>
                <a:gd name="T18" fmla="*/ 8 w 32"/>
                <a:gd name="T19" fmla="*/ 45 h 62"/>
                <a:gd name="T20" fmla="*/ 1 w 32"/>
                <a:gd name="T21" fmla="*/ 53 h 62"/>
                <a:gd name="T22" fmla="*/ 4 w 32"/>
                <a:gd name="T23" fmla="*/ 51 h 62"/>
                <a:gd name="T24" fmla="*/ 1 w 32"/>
                <a:gd name="T25" fmla="*/ 53 h 62"/>
                <a:gd name="T26" fmla="*/ 0 w 32"/>
                <a:gd name="T27" fmla="*/ 57 h 62"/>
                <a:gd name="T28" fmla="*/ 1 w 32"/>
                <a:gd name="T29" fmla="*/ 60 h 62"/>
                <a:gd name="T30" fmla="*/ 4 w 32"/>
                <a:gd name="T31" fmla="*/ 61 h 62"/>
                <a:gd name="T32" fmla="*/ 8 w 32"/>
                <a:gd name="T33" fmla="*/ 60 h 62"/>
                <a:gd name="T34" fmla="*/ 4 w 32"/>
                <a:gd name="T35"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62">
                  <a:moveTo>
                    <a:pt x="4" y="62"/>
                  </a:moveTo>
                  <a:lnTo>
                    <a:pt x="8" y="60"/>
                  </a:lnTo>
                  <a:lnTo>
                    <a:pt x="17" y="50"/>
                  </a:lnTo>
                  <a:lnTo>
                    <a:pt x="25" y="36"/>
                  </a:lnTo>
                  <a:lnTo>
                    <a:pt x="32" y="17"/>
                  </a:lnTo>
                  <a:lnTo>
                    <a:pt x="32" y="0"/>
                  </a:lnTo>
                  <a:lnTo>
                    <a:pt x="23" y="2"/>
                  </a:lnTo>
                  <a:lnTo>
                    <a:pt x="23" y="17"/>
                  </a:lnTo>
                  <a:lnTo>
                    <a:pt x="16" y="32"/>
                  </a:lnTo>
                  <a:lnTo>
                    <a:pt x="8" y="45"/>
                  </a:lnTo>
                  <a:lnTo>
                    <a:pt x="1" y="53"/>
                  </a:lnTo>
                  <a:lnTo>
                    <a:pt x="4" y="51"/>
                  </a:lnTo>
                  <a:lnTo>
                    <a:pt x="1" y="53"/>
                  </a:lnTo>
                  <a:lnTo>
                    <a:pt x="0" y="57"/>
                  </a:lnTo>
                  <a:lnTo>
                    <a:pt x="1" y="60"/>
                  </a:lnTo>
                  <a:lnTo>
                    <a:pt x="4" y="61"/>
                  </a:lnTo>
                  <a:lnTo>
                    <a:pt x="8" y="60"/>
                  </a:lnTo>
                  <a:lnTo>
                    <a:pt x="4" y="6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36" name="Freeform 1768"/>
            <p:cNvSpPr>
              <a:spLocks/>
            </p:cNvSpPr>
            <p:nvPr/>
          </p:nvSpPr>
          <p:spPr bwMode="auto">
            <a:xfrm>
              <a:off x="2751" y="4202"/>
              <a:ext cx="12" cy="5"/>
            </a:xfrm>
            <a:custGeom>
              <a:avLst/>
              <a:gdLst>
                <a:gd name="T0" fmla="*/ 8 w 37"/>
                <a:gd name="T1" fmla="*/ 8 h 14"/>
                <a:gd name="T2" fmla="*/ 4 w 37"/>
                <a:gd name="T3" fmla="*/ 9 h 14"/>
                <a:gd name="T4" fmla="*/ 10 w 37"/>
                <a:gd name="T5" fmla="*/ 9 h 14"/>
                <a:gd name="T6" fmla="*/ 18 w 37"/>
                <a:gd name="T7" fmla="*/ 11 h 14"/>
                <a:gd name="T8" fmla="*/ 28 w 37"/>
                <a:gd name="T9" fmla="*/ 12 h 14"/>
                <a:gd name="T10" fmla="*/ 37 w 37"/>
                <a:gd name="T11" fmla="*/ 14 h 14"/>
                <a:gd name="T12" fmla="*/ 37 w 37"/>
                <a:gd name="T13" fmla="*/ 3 h 14"/>
                <a:gd name="T14" fmla="*/ 28 w 37"/>
                <a:gd name="T15" fmla="*/ 3 h 14"/>
                <a:gd name="T16" fmla="*/ 18 w 37"/>
                <a:gd name="T17" fmla="*/ 2 h 14"/>
                <a:gd name="T18" fmla="*/ 10 w 37"/>
                <a:gd name="T19" fmla="*/ 0 h 14"/>
                <a:gd name="T20" fmla="*/ 4 w 37"/>
                <a:gd name="T21" fmla="*/ 0 h 14"/>
                <a:gd name="T22" fmla="*/ 1 w 37"/>
                <a:gd name="T23" fmla="*/ 1 h 14"/>
                <a:gd name="T24" fmla="*/ 4 w 37"/>
                <a:gd name="T25" fmla="*/ 0 h 14"/>
                <a:gd name="T26" fmla="*/ 1 w 37"/>
                <a:gd name="T27" fmla="*/ 1 h 14"/>
                <a:gd name="T28" fmla="*/ 0 w 37"/>
                <a:gd name="T29" fmla="*/ 4 h 14"/>
                <a:gd name="T30" fmla="*/ 1 w 37"/>
                <a:gd name="T31" fmla="*/ 8 h 14"/>
                <a:gd name="T32" fmla="*/ 4 w 37"/>
                <a:gd name="T33" fmla="*/ 9 h 14"/>
                <a:gd name="T34" fmla="*/ 8 w 37"/>
                <a:gd name="T35"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14">
                  <a:moveTo>
                    <a:pt x="8" y="8"/>
                  </a:moveTo>
                  <a:lnTo>
                    <a:pt x="4" y="9"/>
                  </a:lnTo>
                  <a:lnTo>
                    <a:pt x="10" y="9"/>
                  </a:lnTo>
                  <a:lnTo>
                    <a:pt x="18" y="11"/>
                  </a:lnTo>
                  <a:lnTo>
                    <a:pt x="28" y="12"/>
                  </a:lnTo>
                  <a:lnTo>
                    <a:pt x="37" y="14"/>
                  </a:lnTo>
                  <a:lnTo>
                    <a:pt x="37" y="3"/>
                  </a:lnTo>
                  <a:lnTo>
                    <a:pt x="28" y="3"/>
                  </a:lnTo>
                  <a:lnTo>
                    <a:pt x="18" y="2"/>
                  </a:lnTo>
                  <a:lnTo>
                    <a:pt x="10" y="0"/>
                  </a:lnTo>
                  <a:lnTo>
                    <a:pt x="4" y="0"/>
                  </a:lnTo>
                  <a:lnTo>
                    <a:pt x="1" y="1"/>
                  </a:lnTo>
                  <a:lnTo>
                    <a:pt x="4" y="0"/>
                  </a:lnTo>
                  <a:lnTo>
                    <a:pt x="1" y="1"/>
                  </a:lnTo>
                  <a:lnTo>
                    <a:pt x="0" y="4"/>
                  </a:lnTo>
                  <a:lnTo>
                    <a:pt x="1" y="8"/>
                  </a:lnTo>
                  <a:lnTo>
                    <a:pt x="4" y="9"/>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37" name="Freeform 1769"/>
            <p:cNvSpPr>
              <a:spLocks/>
            </p:cNvSpPr>
            <p:nvPr/>
          </p:nvSpPr>
          <p:spPr bwMode="auto">
            <a:xfrm>
              <a:off x="2733" y="4202"/>
              <a:ext cx="21" cy="10"/>
            </a:xfrm>
            <a:custGeom>
              <a:avLst/>
              <a:gdLst>
                <a:gd name="T0" fmla="*/ 2 w 63"/>
                <a:gd name="T1" fmla="*/ 17 h 28"/>
                <a:gd name="T2" fmla="*/ 4 w 63"/>
                <a:gd name="T3" fmla="*/ 26 h 28"/>
                <a:gd name="T4" fmla="*/ 15 w 63"/>
                <a:gd name="T5" fmla="*/ 28 h 28"/>
                <a:gd name="T6" fmla="*/ 24 w 63"/>
                <a:gd name="T7" fmla="*/ 27 h 28"/>
                <a:gd name="T8" fmla="*/ 33 w 63"/>
                <a:gd name="T9" fmla="*/ 25 h 28"/>
                <a:gd name="T10" fmla="*/ 40 w 63"/>
                <a:gd name="T11" fmla="*/ 23 h 28"/>
                <a:gd name="T12" fmla="*/ 47 w 63"/>
                <a:gd name="T13" fmla="*/ 20 h 28"/>
                <a:gd name="T14" fmla="*/ 53 w 63"/>
                <a:gd name="T15" fmla="*/ 15 h 28"/>
                <a:gd name="T16" fmla="*/ 58 w 63"/>
                <a:gd name="T17" fmla="*/ 11 h 28"/>
                <a:gd name="T18" fmla="*/ 63 w 63"/>
                <a:gd name="T19" fmla="*/ 7 h 28"/>
                <a:gd name="T20" fmla="*/ 56 w 63"/>
                <a:gd name="T21" fmla="*/ 0 h 28"/>
                <a:gd name="T22" fmla="*/ 51 w 63"/>
                <a:gd name="T23" fmla="*/ 4 h 28"/>
                <a:gd name="T24" fmla="*/ 47 w 63"/>
                <a:gd name="T25" fmla="*/ 8 h 28"/>
                <a:gd name="T26" fmla="*/ 42 w 63"/>
                <a:gd name="T27" fmla="*/ 11 h 28"/>
                <a:gd name="T28" fmla="*/ 37 w 63"/>
                <a:gd name="T29" fmla="*/ 13 h 28"/>
                <a:gd name="T30" fmla="*/ 31 w 63"/>
                <a:gd name="T31" fmla="*/ 16 h 28"/>
                <a:gd name="T32" fmla="*/ 24 w 63"/>
                <a:gd name="T33" fmla="*/ 18 h 28"/>
                <a:gd name="T34" fmla="*/ 15 w 63"/>
                <a:gd name="T35" fmla="*/ 17 h 28"/>
                <a:gd name="T36" fmla="*/ 4 w 63"/>
                <a:gd name="T37" fmla="*/ 17 h 28"/>
                <a:gd name="T38" fmla="*/ 7 w 63"/>
                <a:gd name="T39" fmla="*/ 26 h 28"/>
                <a:gd name="T40" fmla="*/ 4 w 63"/>
                <a:gd name="T41" fmla="*/ 17 h 28"/>
                <a:gd name="T42" fmla="*/ 1 w 63"/>
                <a:gd name="T43" fmla="*/ 18 h 28"/>
                <a:gd name="T44" fmla="*/ 0 w 63"/>
                <a:gd name="T45" fmla="*/ 21 h 28"/>
                <a:gd name="T46" fmla="*/ 1 w 63"/>
                <a:gd name="T47" fmla="*/ 25 h 28"/>
                <a:gd name="T48" fmla="*/ 4 w 63"/>
                <a:gd name="T49" fmla="*/ 26 h 28"/>
                <a:gd name="T50" fmla="*/ 2 w 63"/>
                <a:gd name="T51"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3" h="28">
                  <a:moveTo>
                    <a:pt x="2" y="17"/>
                  </a:moveTo>
                  <a:lnTo>
                    <a:pt x="4" y="26"/>
                  </a:lnTo>
                  <a:lnTo>
                    <a:pt x="15" y="28"/>
                  </a:lnTo>
                  <a:lnTo>
                    <a:pt x="24" y="27"/>
                  </a:lnTo>
                  <a:lnTo>
                    <a:pt x="33" y="25"/>
                  </a:lnTo>
                  <a:lnTo>
                    <a:pt x="40" y="23"/>
                  </a:lnTo>
                  <a:lnTo>
                    <a:pt x="47" y="20"/>
                  </a:lnTo>
                  <a:lnTo>
                    <a:pt x="53" y="15"/>
                  </a:lnTo>
                  <a:lnTo>
                    <a:pt x="58" y="11"/>
                  </a:lnTo>
                  <a:lnTo>
                    <a:pt x="63" y="7"/>
                  </a:lnTo>
                  <a:lnTo>
                    <a:pt x="56" y="0"/>
                  </a:lnTo>
                  <a:lnTo>
                    <a:pt x="51" y="4"/>
                  </a:lnTo>
                  <a:lnTo>
                    <a:pt x="47" y="8"/>
                  </a:lnTo>
                  <a:lnTo>
                    <a:pt x="42" y="11"/>
                  </a:lnTo>
                  <a:lnTo>
                    <a:pt x="37" y="13"/>
                  </a:lnTo>
                  <a:lnTo>
                    <a:pt x="31" y="16"/>
                  </a:lnTo>
                  <a:lnTo>
                    <a:pt x="24" y="18"/>
                  </a:lnTo>
                  <a:lnTo>
                    <a:pt x="15" y="17"/>
                  </a:lnTo>
                  <a:lnTo>
                    <a:pt x="4" y="17"/>
                  </a:lnTo>
                  <a:lnTo>
                    <a:pt x="7" y="26"/>
                  </a:lnTo>
                  <a:lnTo>
                    <a:pt x="4" y="17"/>
                  </a:lnTo>
                  <a:lnTo>
                    <a:pt x="1" y="18"/>
                  </a:lnTo>
                  <a:lnTo>
                    <a:pt x="0" y="21"/>
                  </a:lnTo>
                  <a:lnTo>
                    <a:pt x="1" y="25"/>
                  </a:lnTo>
                  <a:lnTo>
                    <a:pt x="4" y="26"/>
                  </a:lnTo>
                  <a:lnTo>
                    <a:pt x="2"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38" name="Freeform 1770"/>
            <p:cNvSpPr>
              <a:spLocks/>
            </p:cNvSpPr>
            <p:nvPr/>
          </p:nvSpPr>
          <p:spPr bwMode="auto">
            <a:xfrm>
              <a:off x="2733" y="4200"/>
              <a:ext cx="6" cy="11"/>
            </a:xfrm>
            <a:custGeom>
              <a:avLst/>
              <a:gdLst>
                <a:gd name="T0" fmla="*/ 9 w 18"/>
                <a:gd name="T1" fmla="*/ 9 h 34"/>
                <a:gd name="T2" fmla="*/ 8 w 18"/>
                <a:gd name="T3" fmla="*/ 9 h 34"/>
                <a:gd name="T4" fmla="*/ 9 w 18"/>
                <a:gd name="T5" fmla="*/ 9 h 34"/>
                <a:gd name="T6" fmla="*/ 8 w 18"/>
                <a:gd name="T7" fmla="*/ 15 h 34"/>
                <a:gd name="T8" fmla="*/ 5 w 18"/>
                <a:gd name="T9" fmla="*/ 21 h 34"/>
                <a:gd name="T10" fmla="*/ 0 w 18"/>
                <a:gd name="T11" fmla="*/ 25 h 34"/>
                <a:gd name="T12" fmla="*/ 5 w 18"/>
                <a:gd name="T13" fmla="*/ 34 h 34"/>
                <a:gd name="T14" fmla="*/ 11 w 18"/>
                <a:gd name="T15" fmla="*/ 26 h 34"/>
                <a:gd name="T16" fmla="*/ 17 w 18"/>
                <a:gd name="T17" fmla="*/ 17 h 34"/>
                <a:gd name="T18" fmla="*/ 18 w 18"/>
                <a:gd name="T19" fmla="*/ 9 h 34"/>
                <a:gd name="T20" fmla="*/ 13 w 18"/>
                <a:gd name="T21" fmla="*/ 0 h 34"/>
                <a:gd name="T22" fmla="*/ 11 w 18"/>
                <a:gd name="T23" fmla="*/ 0 h 34"/>
                <a:gd name="T24" fmla="*/ 9 w 18"/>
                <a:gd name="T25" fmla="*/ 9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34">
                  <a:moveTo>
                    <a:pt x="9" y="9"/>
                  </a:moveTo>
                  <a:lnTo>
                    <a:pt x="8" y="9"/>
                  </a:lnTo>
                  <a:lnTo>
                    <a:pt x="9" y="9"/>
                  </a:lnTo>
                  <a:lnTo>
                    <a:pt x="8" y="15"/>
                  </a:lnTo>
                  <a:lnTo>
                    <a:pt x="5" y="21"/>
                  </a:lnTo>
                  <a:lnTo>
                    <a:pt x="0" y="25"/>
                  </a:lnTo>
                  <a:lnTo>
                    <a:pt x="5" y="34"/>
                  </a:lnTo>
                  <a:lnTo>
                    <a:pt x="11" y="26"/>
                  </a:lnTo>
                  <a:lnTo>
                    <a:pt x="17" y="17"/>
                  </a:lnTo>
                  <a:lnTo>
                    <a:pt x="18" y="9"/>
                  </a:lnTo>
                  <a:lnTo>
                    <a:pt x="13" y="0"/>
                  </a:lnTo>
                  <a:lnTo>
                    <a:pt x="11" y="0"/>
                  </a:lnTo>
                  <a:lnTo>
                    <a:pt x="9"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39" name="Freeform 1771"/>
            <p:cNvSpPr>
              <a:spLocks/>
            </p:cNvSpPr>
            <p:nvPr/>
          </p:nvSpPr>
          <p:spPr bwMode="auto">
            <a:xfrm>
              <a:off x="2714" y="4199"/>
              <a:ext cx="23" cy="6"/>
            </a:xfrm>
            <a:custGeom>
              <a:avLst/>
              <a:gdLst>
                <a:gd name="T0" fmla="*/ 0 w 68"/>
                <a:gd name="T1" fmla="*/ 16 h 17"/>
                <a:gd name="T2" fmla="*/ 0 w 68"/>
                <a:gd name="T3" fmla="*/ 16 h 17"/>
                <a:gd name="T4" fmla="*/ 7 w 68"/>
                <a:gd name="T5" fmla="*/ 17 h 17"/>
                <a:gd name="T6" fmla="*/ 15 w 68"/>
                <a:gd name="T7" fmla="*/ 16 h 17"/>
                <a:gd name="T8" fmla="*/ 25 w 68"/>
                <a:gd name="T9" fmla="*/ 14 h 17"/>
                <a:gd name="T10" fmla="*/ 35 w 68"/>
                <a:gd name="T11" fmla="*/ 12 h 17"/>
                <a:gd name="T12" fmla="*/ 45 w 68"/>
                <a:gd name="T13" fmla="*/ 11 h 17"/>
                <a:gd name="T14" fmla="*/ 56 w 68"/>
                <a:gd name="T15" fmla="*/ 10 h 17"/>
                <a:gd name="T16" fmla="*/ 63 w 68"/>
                <a:gd name="T17" fmla="*/ 11 h 17"/>
                <a:gd name="T18" fmla="*/ 66 w 68"/>
                <a:gd name="T19" fmla="*/ 10 h 17"/>
                <a:gd name="T20" fmla="*/ 68 w 68"/>
                <a:gd name="T21" fmla="*/ 1 h 17"/>
                <a:gd name="T22" fmla="*/ 63 w 68"/>
                <a:gd name="T23" fmla="*/ 0 h 17"/>
                <a:gd name="T24" fmla="*/ 56 w 68"/>
                <a:gd name="T25" fmla="*/ 1 h 17"/>
                <a:gd name="T26" fmla="*/ 45 w 68"/>
                <a:gd name="T27" fmla="*/ 2 h 17"/>
                <a:gd name="T28" fmla="*/ 35 w 68"/>
                <a:gd name="T29" fmla="*/ 3 h 17"/>
                <a:gd name="T30" fmla="*/ 25 w 68"/>
                <a:gd name="T31" fmla="*/ 5 h 17"/>
                <a:gd name="T32" fmla="*/ 15 w 68"/>
                <a:gd name="T33" fmla="*/ 6 h 17"/>
                <a:gd name="T34" fmla="*/ 7 w 68"/>
                <a:gd name="T35" fmla="*/ 5 h 17"/>
                <a:gd name="T36" fmla="*/ 2 w 68"/>
                <a:gd name="T37" fmla="*/ 6 h 17"/>
                <a:gd name="T38" fmla="*/ 2 w 68"/>
                <a:gd name="T39" fmla="*/ 6 h 17"/>
                <a:gd name="T40" fmla="*/ 0 w 68"/>
                <a:gd name="T41"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17">
                  <a:moveTo>
                    <a:pt x="0" y="16"/>
                  </a:moveTo>
                  <a:lnTo>
                    <a:pt x="0" y="16"/>
                  </a:lnTo>
                  <a:lnTo>
                    <a:pt x="7" y="17"/>
                  </a:lnTo>
                  <a:lnTo>
                    <a:pt x="15" y="16"/>
                  </a:lnTo>
                  <a:lnTo>
                    <a:pt x="25" y="14"/>
                  </a:lnTo>
                  <a:lnTo>
                    <a:pt x="35" y="12"/>
                  </a:lnTo>
                  <a:lnTo>
                    <a:pt x="45" y="11"/>
                  </a:lnTo>
                  <a:lnTo>
                    <a:pt x="56" y="10"/>
                  </a:lnTo>
                  <a:lnTo>
                    <a:pt x="63" y="11"/>
                  </a:lnTo>
                  <a:lnTo>
                    <a:pt x="66" y="10"/>
                  </a:lnTo>
                  <a:lnTo>
                    <a:pt x="68" y="1"/>
                  </a:lnTo>
                  <a:lnTo>
                    <a:pt x="63" y="0"/>
                  </a:lnTo>
                  <a:lnTo>
                    <a:pt x="56" y="1"/>
                  </a:lnTo>
                  <a:lnTo>
                    <a:pt x="45" y="2"/>
                  </a:lnTo>
                  <a:lnTo>
                    <a:pt x="35" y="3"/>
                  </a:lnTo>
                  <a:lnTo>
                    <a:pt x="25" y="5"/>
                  </a:lnTo>
                  <a:lnTo>
                    <a:pt x="15" y="6"/>
                  </a:lnTo>
                  <a:lnTo>
                    <a:pt x="7" y="5"/>
                  </a:lnTo>
                  <a:lnTo>
                    <a:pt x="2" y="6"/>
                  </a:lnTo>
                  <a:lnTo>
                    <a:pt x="2" y="6"/>
                  </a:lnTo>
                  <a:lnTo>
                    <a:pt x="0"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40" name="Freeform 1772"/>
            <p:cNvSpPr>
              <a:spLocks/>
            </p:cNvSpPr>
            <p:nvPr/>
          </p:nvSpPr>
          <p:spPr bwMode="auto">
            <a:xfrm>
              <a:off x="2703" y="4190"/>
              <a:ext cx="12" cy="15"/>
            </a:xfrm>
            <a:custGeom>
              <a:avLst/>
              <a:gdLst>
                <a:gd name="T0" fmla="*/ 4 w 36"/>
                <a:gd name="T1" fmla="*/ 0 h 43"/>
                <a:gd name="T2" fmla="*/ 4 w 36"/>
                <a:gd name="T3" fmla="*/ 0 h 43"/>
                <a:gd name="T4" fmla="*/ 0 w 36"/>
                <a:gd name="T5" fmla="*/ 7 h 43"/>
                <a:gd name="T6" fmla="*/ 2 w 36"/>
                <a:gd name="T7" fmla="*/ 14 h 43"/>
                <a:gd name="T8" fmla="*/ 6 w 36"/>
                <a:gd name="T9" fmla="*/ 21 h 43"/>
                <a:gd name="T10" fmla="*/ 11 w 36"/>
                <a:gd name="T11" fmla="*/ 25 h 43"/>
                <a:gd name="T12" fmla="*/ 17 w 36"/>
                <a:gd name="T13" fmla="*/ 31 h 43"/>
                <a:gd name="T14" fmla="*/ 22 w 36"/>
                <a:gd name="T15" fmla="*/ 36 h 43"/>
                <a:gd name="T16" fmla="*/ 28 w 36"/>
                <a:gd name="T17" fmla="*/ 40 h 43"/>
                <a:gd name="T18" fmla="*/ 34 w 36"/>
                <a:gd name="T19" fmla="*/ 43 h 43"/>
                <a:gd name="T20" fmla="*/ 36 w 36"/>
                <a:gd name="T21" fmla="*/ 33 h 43"/>
                <a:gd name="T22" fmla="*/ 33 w 36"/>
                <a:gd name="T23" fmla="*/ 31 h 43"/>
                <a:gd name="T24" fmla="*/ 29 w 36"/>
                <a:gd name="T25" fmla="*/ 29 h 43"/>
                <a:gd name="T26" fmla="*/ 23 w 36"/>
                <a:gd name="T27" fmla="*/ 24 h 43"/>
                <a:gd name="T28" fmla="*/ 18 w 36"/>
                <a:gd name="T29" fmla="*/ 19 h 43"/>
                <a:gd name="T30" fmla="*/ 13 w 36"/>
                <a:gd name="T31" fmla="*/ 14 h 43"/>
                <a:gd name="T32" fmla="*/ 11 w 36"/>
                <a:gd name="T33" fmla="*/ 9 h 43"/>
                <a:gd name="T34" fmla="*/ 10 w 36"/>
                <a:gd name="T35" fmla="*/ 7 h 43"/>
                <a:gd name="T36" fmla="*/ 11 w 36"/>
                <a:gd name="T37" fmla="*/ 7 h 43"/>
                <a:gd name="T38" fmla="*/ 11 w 36"/>
                <a:gd name="T39" fmla="*/ 7 h 43"/>
                <a:gd name="T40" fmla="*/ 4 w 36"/>
                <a:gd name="T4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43">
                  <a:moveTo>
                    <a:pt x="4" y="0"/>
                  </a:moveTo>
                  <a:lnTo>
                    <a:pt x="4" y="0"/>
                  </a:lnTo>
                  <a:lnTo>
                    <a:pt x="0" y="7"/>
                  </a:lnTo>
                  <a:lnTo>
                    <a:pt x="2" y="14"/>
                  </a:lnTo>
                  <a:lnTo>
                    <a:pt x="6" y="21"/>
                  </a:lnTo>
                  <a:lnTo>
                    <a:pt x="11" y="25"/>
                  </a:lnTo>
                  <a:lnTo>
                    <a:pt x="17" y="31"/>
                  </a:lnTo>
                  <a:lnTo>
                    <a:pt x="22" y="36"/>
                  </a:lnTo>
                  <a:lnTo>
                    <a:pt x="28" y="40"/>
                  </a:lnTo>
                  <a:lnTo>
                    <a:pt x="34" y="43"/>
                  </a:lnTo>
                  <a:lnTo>
                    <a:pt x="36" y="33"/>
                  </a:lnTo>
                  <a:lnTo>
                    <a:pt x="33" y="31"/>
                  </a:lnTo>
                  <a:lnTo>
                    <a:pt x="29" y="29"/>
                  </a:lnTo>
                  <a:lnTo>
                    <a:pt x="23" y="24"/>
                  </a:lnTo>
                  <a:lnTo>
                    <a:pt x="18" y="19"/>
                  </a:lnTo>
                  <a:lnTo>
                    <a:pt x="13" y="14"/>
                  </a:lnTo>
                  <a:lnTo>
                    <a:pt x="11" y="9"/>
                  </a:lnTo>
                  <a:lnTo>
                    <a:pt x="10" y="7"/>
                  </a:lnTo>
                  <a:lnTo>
                    <a:pt x="11" y="7"/>
                  </a:lnTo>
                  <a:lnTo>
                    <a:pt x="11" y="7"/>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41" name="Freeform 1773"/>
            <p:cNvSpPr>
              <a:spLocks/>
            </p:cNvSpPr>
            <p:nvPr/>
          </p:nvSpPr>
          <p:spPr bwMode="auto">
            <a:xfrm>
              <a:off x="2704" y="4189"/>
              <a:ext cx="12" cy="4"/>
            </a:xfrm>
            <a:custGeom>
              <a:avLst/>
              <a:gdLst>
                <a:gd name="T0" fmla="*/ 24 w 35"/>
                <a:gd name="T1" fmla="*/ 8 h 12"/>
                <a:gd name="T2" fmla="*/ 31 w 35"/>
                <a:gd name="T3" fmla="*/ 3 h 12"/>
                <a:gd name="T4" fmla="*/ 25 w 35"/>
                <a:gd name="T5" fmla="*/ 1 h 12"/>
                <a:gd name="T6" fmla="*/ 17 w 35"/>
                <a:gd name="T7" fmla="*/ 0 h 12"/>
                <a:gd name="T8" fmla="*/ 9 w 35"/>
                <a:gd name="T9" fmla="*/ 0 h 12"/>
                <a:gd name="T10" fmla="*/ 0 w 35"/>
                <a:gd name="T11" fmla="*/ 5 h 12"/>
                <a:gd name="T12" fmla="*/ 7 w 35"/>
                <a:gd name="T13" fmla="*/ 12 h 12"/>
                <a:gd name="T14" fmla="*/ 11 w 35"/>
                <a:gd name="T15" fmla="*/ 9 h 12"/>
                <a:gd name="T16" fmla="*/ 17 w 35"/>
                <a:gd name="T17" fmla="*/ 9 h 12"/>
                <a:gd name="T18" fmla="*/ 23 w 35"/>
                <a:gd name="T19" fmla="*/ 10 h 12"/>
                <a:gd name="T20" fmla="*/ 29 w 35"/>
                <a:gd name="T21" fmla="*/ 12 h 12"/>
                <a:gd name="T22" fmla="*/ 35 w 35"/>
                <a:gd name="T23" fmla="*/ 8 h 12"/>
                <a:gd name="T24" fmla="*/ 29 w 35"/>
                <a:gd name="T25" fmla="*/ 12 h 12"/>
                <a:gd name="T26" fmla="*/ 32 w 35"/>
                <a:gd name="T27" fmla="*/ 11 h 12"/>
                <a:gd name="T28" fmla="*/ 34 w 35"/>
                <a:gd name="T29" fmla="*/ 9 h 12"/>
                <a:gd name="T30" fmla="*/ 34 w 35"/>
                <a:gd name="T31" fmla="*/ 5 h 12"/>
                <a:gd name="T32" fmla="*/ 31 w 35"/>
                <a:gd name="T33" fmla="*/ 3 h 12"/>
                <a:gd name="T34" fmla="*/ 24 w 35"/>
                <a:gd name="T35"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24" y="8"/>
                  </a:moveTo>
                  <a:lnTo>
                    <a:pt x="31" y="3"/>
                  </a:lnTo>
                  <a:lnTo>
                    <a:pt x="25" y="1"/>
                  </a:lnTo>
                  <a:lnTo>
                    <a:pt x="17" y="0"/>
                  </a:lnTo>
                  <a:lnTo>
                    <a:pt x="9" y="0"/>
                  </a:lnTo>
                  <a:lnTo>
                    <a:pt x="0" y="5"/>
                  </a:lnTo>
                  <a:lnTo>
                    <a:pt x="7" y="12"/>
                  </a:lnTo>
                  <a:lnTo>
                    <a:pt x="11" y="9"/>
                  </a:lnTo>
                  <a:lnTo>
                    <a:pt x="17" y="9"/>
                  </a:lnTo>
                  <a:lnTo>
                    <a:pt x="23" y="10"/>
                  </a:lnTo>
                  <a:lnTo>
                    <a:pt x="29" y="12"/>
                  </a:lnTo>
                  <a:lnTo>
                    <a:pt x="35" y="8"/>
                  </a:lnTo>
                  <a:lnTo>
                    <a:pt x="29" y="12"/>
                  </a:lnTo>
                  <a:lnTo>
                    <a:pt x="32" y="11"/>
                  </a:lnTo>
                  <a:lnTo>
                    <a:pt x="34" y="9"/>
                  </a:lnTo>
                  <a:lnTo>
                    <a:pt x="34" y="5"/>
                  </a:lnTo>
                  <a:lnTo>
                    <a:pt x="31" y="3"/>
                  </a:lnTo>
                  <a:lnTo>
                    <a:pt x="24"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42" name="Freeform 1774"/>
            <p:cNvSpPr>
              <a:spLocks/>
            </p:cNvSpPr>
            <p:nvPr/>
          </p:nvSpPr>
          <p:spPr bwMode="auto">
            <a:xfrm>
              <a:off x="2709" y="4183"/>
              <a:ext cx="7" cy="8"/>
            </a:xfrm>
            <a:custGeom>
              <a:avLst/>
              <a:gdLst>
                <a:gd name="T0" fmla="*/ 0 w 21"/>
                <a:gd name="T1" fmla="*/ 3 h 26"/>
                <a:gd name="T2" fmla="*/ 0 w 21"/>
                <a:gd name="T3" fmla="*/ 3 h 26"/>
                <a:gd name="T4" fmla="*/ 3 w 21"/>
                <a:gd name="T5" fmla="*/ 10 h 26"/>
                <a:gd name="T6" fmla="*/ 7 w 21"/>
                <a:gd name="T7" fmla="*/ 15 h 26"/>
                <a:gd name="T8" fmla="*/ 10 w 21"/>
                <a:gd name="T9" fmla="*/ 20 h 26"/>
                <a:gd name="T10" fmla="*/ 10 w 21"/>
                <a:gd name="T11" fmla="*/ 26 h 26"/>
                <a:gd name="T12" fmla="*/ 21 w 21"/>
                <a:gd name="T13" fmla="*/ 26 h 26"/>
                <a:gd name="T14" fmla="*/ 19 w 21"/>
                <a:gd name="T15" fmla="*/ 18 h 26"/>
                <a:gd name="T16" fmla="*/ 16 w 21"/>
                <a:gd name="T17" fmla="*/ 11 h 26"/>
                <a:gd name="T18" fmla="*/ 12 w 21"/>
                <a:gd name="T19" fmla="*/ 5 h 26"/>
                <a:gd name="T20" fmla="*/ 9 w 21"/>
                <a:gd name="T21" fmla="*/ 0 h 26"/>
                <a:gd name="T22" fmla="*/ 9 w 21"/>
                <a:gd name="T23" fmla="*/ 0 h 26"/>
                <a:gd name="T24" fmla="*/ 0 w 21"/>
                <a:gd name="T25"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26">
                  <a:moveTo>
                    <a:pt x="0" y="3"/>
                  </a:moveTo>
                  <a:lnTo>
                    <a:pt x="0" y="3"/>
                  </a:lnTo>
                  <a:lnTo>
                    <a:pt x="3" y="10"/>
                  </a:lnTo>
                  <a:lnTo>
                    <a:pt x="7" y="15"/>
                  </a:lnTo>
                  <a:lnTo>
                    <a:pt x="10" y="20"/>
                  </a:lnTo>
                  <a:lnTo>
                    <a:pt x="10" y="26"/>
                  </a:lnTo>
                  <a:lnTo>
                    <a:pt x="21" y="26"/>
                  </a:lnTo>
                  <a:lnTo>
                    <a:pt x="19" y="18"/>
                  </a:lnTo>
                  <a:lnTo>
                    <a:pt x="16" y="11"/>
                  </a:lnTo>
                  <a:lnTo>
                    <a:pt x="12" y="5"/>
                  </a:lnTo>
                  <a:lnTo>
                    <a:pt x="9" y="0"/>
                  </a:lnTo>
                  <a:lnTo>
                    <a:pt x="9" y="0"/>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43" name="Freeform 1775"/>
            <p:cNvSpPr>
              <a:spLocks/>
            </p:cNvSpPr>
            <p:nvPr/>
          </p:nvSpPr>
          <p:spPr bwMode="auto">
            <a:xfrm>
              <a:off x="2708" y="4170"/>
              <a:ext cx="5" cy="14"/>
            </a:xfrm>
            <a:custGeom>
              <a:avLst/>
              <a:gdLst>
                <a:gd name="T0" fmla="*/ 16 w 16"/>
                <a:gd name="T1" fmla="*/ 0 h 40"/>
                <a:gd name="T2" fmla="*/ 16 w 16"/>
                <a:gd name="T3" fmla="*/ 0 h 40"/>
                <a:gd name="T4" fmla="*/ 5 w 16"/>
                <a:gd name="T5" fmla="*/ 5 h 40"/>
                <a:gd name="T6" fmla="*/ 0 w 16"/>
                <a:gd name="T7" fmla="*/ 18 h 40"/>
                <a:gd name="T8" fmla="*/ 0 w 16"/>
                <a:gd name="T9" fmla="*/ 29 h 40"/>
                <a:gd name="T10" fmla="*/ 3 w 16"/>
                <a:gd name="T11" fmla="*/ 40 h 40"/>
                <a:gd name="T12" fmla="*/ 12 w 16"/>
                <a:gd name="T13" fmla="*/ 37 h 40"/>
                <a:gd name="T14" fmla="*/ 10 w 16"/>
                <a:gd name="T15" fmla="*/ 29 h 40"/>
                <a:gd name="T16" fmla="*/ 10 w 16"/>
                <a:gd name="T17" fmla="*/ 18 h 40"/>
                <a:gd name="T18" fmla="*/ 12 w 16"/>
                <a:gd name="T19" fmla="*/ 12 h 40"/>
                <a:gd name="T20" fmla="*/ 16 w 16"/>
                <a:gd name="T21" fmla="*/ 11 h 40"/>
                <a:gd name="T22" fmla="*/ 16 w 16"/>
                <a:gd name="T23" fmla="*/ 11 h 40"/>
                <a:gd name="T24" fmla="*/ 16 w 16"/>
                <a:gd name="T25"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40">
                  <a:moveTo>
                    <a:pt x="16" y="0"/>
                  </a:moveTo>
                  <a:lnTo>
                    <a:pt x="16" y="0"/>
                  </a:lnTo>
                  <a:lnTo>
                    <a:pt x="5" y="5"/>
                  </a:lnTo>
                  <a:lnTo>
                    <a:pt x="0" y="18"/>
                  </a:lnTo>
                  <a:lnTo>
                    <a:pt x="0" y="29"/>
                  </a:lnTo>
                  <a:lnTo>
                    <a:pt x="3" y="40"/>
                  </a:lnTo>
                  <a:lnTo>
                    <a:pt x="12" y="37"/>
                  </a:lnTo>
                  <a:lnTo>
                    <a:pt x="10" y="29"/>
                  </a:lnTo>
                  <a:lnTo>
                    <a:pt x="10" y="18"/>
                  </a:lnTo>
                  <a:lnTo>
                    <a:pt x="12" y="12"/>
                  </a:lnTo>
                  <a:lnTo>
                    <a:pt x="16" y="11"/>
                  </a:lnTo>
                  <a:lnTo>
                    <a:pt x="16" y="11"/>
                  </a:lnTo>
                  <a:lnTo>
                    <a:pt x="1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44" name="Freeform 1776"/>
            <p:cNvSpPr>
              <a:spLocks/>
            </p:cNvSpPr>
            <p:nvPr/>
          </p:nvSpPr>
          <p:spPr bwMode="auto">
            <a:xfrm>
              <a:off x="2713" y="4170"/>
              <a:ext cx="21" cy="5"/>
            </a:xfrm>
            <a:custGeom>
              <a:avLst/>
              <a:gdLst>
                <a:gd name="T0" fmla="*/ 58 w 63"/>
                <a:gd name="T1" fmla="*/ 1 h 14"/>
                <a:gd name="T2" fmla="*/ 56 w 63"/>
                <a:gd name="T3" fmla="*/ 2 h 14"/>
                <a:gd name="T4" fmla="*/ 53 w 63"/>
                <a:gd name="T5" fmla="*/ 4 h 14"/>
                <a:gd name="T6" fmla="*/ 47 w 63"/>
                <a:gd name="T7" fmla="*/ 5 h 14"/>
                <a:gd name="T8" fmla="*/ 39 w 63"/>
                <a:gd name="T9" fmla="*/ 5 h 14"/>
                <a:gd name="T10" fmla="*/ 31 w 63"/>
                <a:gd name="T11" fmla="*/ 4 h 14"/>
                <a:gd name="T12" fmla="*/ 22 w 63"/>
                <a:gd name="T13" fmla="*/ 3 h 14"/>
                <a:gd name="T14" fmla="*/ 14 w 63"/>
                <a:gd name="T15" fmla="*/ 2 h 14"/>
                <a:gd name="T16" fmla="*/ 7 w 63"/>
                <a:gd name="T17" fmla="*/ 1 h 14"/>
                <a:gd name="T18" fmla="*/ 0 w 63"/>
                <a:gd name="T19" fmla="*/ 0 h 14"/>
                <a:gd name="T20" fmla="*/ 0 w 63"/>
                <a:gd name="T21" fmla="*/ 11 h 14"/>
                <a:gd name="T22" fmla="*/ 7 w 63"/>
                <a:gd name="T23" fmla="*/ 10 h 14"/>
                <a:gd name="T24" fmla="*/ 14 w 63"/>
                <a:gd name="T25" fmla="*/ 11 h 14"/>
                <a:gd name="T26" fmla="*/ 22 w 63"/>
                <a:gd name="T27" fmla="*/ 12 h 14"/>
                <a:gd name="T28" fmla="*/ 31 w 63"/>
                <a:gd name="T29" fmla="*/ 13 h 14"/>
                <a:gd name="T30" fmla="*/ 39 w 63"/>
                <a:gd name="T31" fmla="*/ 14 h 14"/>
                <a:gd name="T32" fmla="*/ 47 w 63"/>
                <a:gd name="T33" fmla="*/ 14 h 14"/>
                <a:gd name="T34" fmla="*/ 55 w 63"/>
                <a:gd name="T35" fmla="*/ 13 h 14"/>
                <a:gd name="T36" fmla="*/ 63 w 63"/>
                <a:gd name="T37" fmla="*/ 9 h 14"/>
                <a:gd name="T38" fmla="*/ 62 w 63"/>
                <a:gd name="T39" fmla="*/ 10 h 14"/>
                <a:gd name="T40" fmla="*/ 58 w 63"/>
                <a:gd name="T41"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3" h="14">
                  <a:moveTo>
                    <a:pt x="58" y="1"/>
                  </a:moveTo>
                  <a:lnTo>
                    <a:pt x="56" y="2"/>
                  </a:lnTo>
                  <a:lnTo>
                    <a:pt x="53" y="4"/>
                  </a:lnTo>
                  <a:lnTo>
                    <a:pt x="47" y="5"/>
                  </a:lnTo>
                  <a:lnTo>
                    <a:pt x="39" y="5"/>
                  </a:lnTo>
                  <a:lnTo>
                    <a:pt x="31" y="4"/>
                  </a:lnTo>
                  <a:lnTo>
                    <a:pt x="22" y="3"/>
                  </a:lnTo>
                  <a:lnTo>
                    <a:pt x="14" y="2"/>
                  </a:lnTo>
                  <a:lnTo>
                    <a:pt x="7" y="1"/>
                  </a:lnTo>
                  <a:lnTo>
                    <a:pt x="0" y="0"/>
                  </a:lnTo>
                  <a:lnTo>
                    <a:pt x="0" y="11"/>
                  </a:lnTo>
                  <a:lnTo>
                    <a:pt x="7" y="10"/>
                  </a:lnTo>
                  <a:lnTo>
                    <a:pt x="14" y="11"/>
                  </a:lnTo>
                  <a:lnTo>
                    <a:pt x="22" y="12"/>
                  </a:lnTo>
                  <a:lnTo>
                    <a:pt x="31" y="13"/>
                  </a:lnTo>
                  <a:lnTo>
                    <a:pt x="39" y="14"/>
                  </a:lnTo>
                  <a:lnTo>
                    <a:pt x="47" y="14"/>
                  </a:lnTo>
                  <a:lnTo>
                    <a:pt x="55" y="13"/>
                  </a:lnTo>
                  <a:lnTo>
                    <a:pt x="63" y="9"/>
                  </a:lnTo>
                  <a:lnTo>
                    <a:pt x="62" y="10"/>
                  </a:lnTo>
                  <a:lnTo>
                    <a:pt x="5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45" name="Freeform 1777"/>
            <p:cNvSpPr>
              <a:spLocks/>
            </p:cNvSpPr>
            <p:nvPr/>
          </p:nvSpPr>
          <p:spPr bwMode="auto">
            <a:xfrm>
              <a:off x="2733" y="4157"/>
              <a:ext cx="7" cy="17"/>
            </a:xfrm>
            <a:custGeom>
              <a:avLst/>
              <a:gdLst>
                <a:gd name="T0" fmla="*/ 19 w 21"/>
                <a:gd name="T1" fmla="*/ 0 h 49"/>
                <a:gd name="T2" fmla="*/ 19 w 21"/>
                <a:gd name="T3" fmla="*/ 0 h 49"/>
                <a:gd name="T4" fmla="*/ 10 w 21"/>
                <a:gd name="T5" fmla="*/ 10 h 49"/>
                <a:gd name="T6" fmla="*/ 8 w 21"/>
                <a:gd name="T7" fmla="*/ 21 h 49"/>
                <a:gd name="T8" fmla="*/ 4 w 21"/>
                <a:gd name="T9" fmla="*/ 33 h 49"/>
                <a:gd name="T10" fmla="*/ 0 w 21"/>
                <a:gd name="T11" fmla="*/ 40 h 49"/>
                <a:gd name="T12" fmla="*/ 4 w 21"/>
                <a:gd name="T13" fmla="*/ 49 h 49"/>
                <a:gd name="T14" fmla="*/ 13 w 21"/>
                <a:gd name="T15" fmla="*/ 37 h 49"/>
                <a:gd name="T16" fmla="*/ 17 w 21"/>
                <a:gd name="T17" fmla="*/ 24 h 49"/>
                <a:gd name="T18" fmla="*/ 19 w 21"/>
                <a:gd name="T19" fmla="*/ 12 h 49"/>
                <a:gd name="T20" fmla="*/ 21 w 21"/>
                <a:gd name="T21" fmla="*/ 9 h 49"/>
                <a:gd name="T22" fmla="*/ 21 w 21"/>
                <a:gd name="T23" fmla="*/ 9 h 49"/>
                <a:gd name="T24" fmla="*/ 19 w 21"/>
                <a:gd name="T25"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49">
                  <a:moveTo>
                    <a:pt x="19" y="0"/>
                  </a:moveTo>
                  <a:lnTo>
                    <a:pt x="19" y="0"/>
                  </a:lnTo>
                  <a:lnTo>
                    <a:pt x="10" y="10"/>
                  </a:lnTo>
                  <a:lnTo>
                    <a:pt x="8" y="21"/>
                  </a:lnTo>
                  <a:lnTo>
                    <a:pt x="4" y="33"/>
                  </a:lnTo>
                  <a:lnTo>
                    <a:pt x="0" y="40"/>
                  </a:lnTo>
                  <a:lnTo>
                    <a:pt x="4" y="49"/>
                  </a:lnTo>
                  <a:lnTo>
                    <a:pt x="13" y="37"/>
                  </a:lnTo>
                  <a:lnTo>
                    <a:pt x="17" y="24"/>
                  </a:lnTo>
                  <a:lnTo>
                    <a:pt x="19" y="12"/>
                  </a:lnTo>
                  <a:lnTo>
                    <a:pt x="21" y="9"/>
                  </a:lnTo>
                  <a:lnTo>
                    <a:pt x="21" y="9"/>
                  </a:lnTo>
                  <a:lnTo>
                    <a:pt x="1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46" name="Freeform 1778"/>
            <p:cNvSpPr>
              <a:spLocks/>
            </p:cNvSpPr>
            <p:nvPr/>
          </p:nvSpPr>
          <p:spPr bwMode="auto">
            <a:xfrm>
              <a:off x="2739" y="4157"/>
              <a:ext cx="24" cy="16"/>
            </a:xfrm>
            <a:custGeom>
              <a:avLst/>
              <a:gdLst>
                <a:gd name="T0" fmla="*/ 60 w 71"/>
                <a:gd name="T1" fmla="*/ 45 h 50"/>
                <a:gd name="T2" fmla="*/ 70 w 71"/>
                <a:gd name="T3" fmla="*/ 44 h 50"/>
                <a:gd name="T4" fmla="*/ 65 w 71"/>
                <a:gd name="T5" fmla="*/ 30 h 50"/>
                <a:gd name="T6" fmla="*/ 56 w 71"/>
                <a:gd name="T7" fmla="*/ 19 h 50"/>
                <a:gd name="T8" fmla="*/ 46 w 71"/>
                <a:gd name="T9" fmla="*/ 10 h 50"/>
                <a:gd name="T10" fmla="*/ 36 w 71"/>
                <a:gd name="T11" fmla="*/ 5 h 50"/>
                <a:gd name="T12" fmla="*/ 25 w 71"/>
                <a:gd name="T13" fmla="*/ 2 h 50"/>
                <a:gd name="T14" fmla="*/ 15 w 71"/>
                <a:gd name="T15" fmla="*/ 0 h 50"/>
                <a:gd name="T16" fmla="*/ 7 w 71"/>
                <a:gd name="T17" fmla="*/ 0 h 50"/>
                <a:gd name="T18" fmla="*/ 0 w 71"/>
                <a:gd name="T19" fmla="*/ 2 h 50"/>
                <a:gd name="T20" fmla="*/ 2 w 71"/>
                <a:gd name="T21" fmla="*/ 11 h 50"/>
                <a:gd name="T22" fmla="*/ 7 w 71"/>
                <a:gd name="T23" fmla="*/ 10 h 50"/>
                <a:gd name="T24" fmla="*/ 15 w 71"/>
                <a:gd name="T25" fmla="*/ 10 h 50"/>
                <a:gd name="T26" fmla="*/ 23 w 71"/>
                <a:gd name="T27" fmla="*/ 11 h 50"/>
                <a:gd name="T28" fmla="*/ 33 w 71"/>
                <a:gd name="T29" fmla="*/ 14 h 50"/>
                <a:gd name="T30" fmla="*/ 41 w 71"/>
                <a:gd name="T31" fmla="*/ 19 h 50"/>
                <a:gd name="T32" fmla="*/ 49 w 71"/>
                <a:gd name="T33" fmla="*/ 26 h 50"/>
                <a:gd name="T34" fmla="*/ 56 w 71"/>
                <a:gd name="T35" fmla="*/ 35 h 50"/>
                <a:gd name="T36" fmla="*/ 61 w 71"/>
                <a:gd name="T37" fmla="*/ 46 h 50"/>
                <a:gd name="T38" fmla="*/ 71 w 71"/>
                <a:gd name="T39" fmla="*/ 45 h 50"/>
                <a:gd name="T40" fmla="*/ 61 w 71"/>
                <a:gd name="T41" fmla="*/ 46 h 50"/>
                <a:gd name="T42" fmla="*/ 63 w 71"/>
                <a:gd name="T43" fmla="*/ 49 h 50"/>
                <a:gd name="T44" fmla="*/ 66 w 71"/>
                <a:gd name="T45" fmla="*/ 50 h 50"/>
                <a:gd name="T46" fmla="*/ 69 w 71"/>
                <a:gd name="T47" fmla="*/ 47 h 50"/>
                <a:gd name="T48" fmla="*/ 70 w 71"/>
                <a:gd name="T49" fmla="*/ 44 h 50"/>
                <a:gd name="T50" fmla="*/ 60 w 71"/>
                <a:gd name="T51" fmla="*/ 4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1" h="50">
                  <a:moveTo>
                    <a:pt x="60" y="45"/>
                  </a:moveTo>
                  <a:lnTo>
                    <a:pt x="70" y="44"/>
                  </a:lnTo>
                  <a:lnTo>
                    <a:pt x="65" y="30"/>
                  </a:lnTo>
                  <a:lnTo>
                    <a:pt x="56" y="19"/>
                  </a:lnTo>
                  <a:lnTo>
                    <a:pt x="46" y="10"/>
                  </a:lnTo>
                  <a:lnTo>
                    <a:pt x="36" y="5"/>
                  </a:lnTo>
                  <a:lnTo>
                    <a:pt x="25" y="2"/>
                  </a:lnTo>
                  <a:lnTo>
                    <a:pt x="15" y="0"/>
                  </a:lnTo>
                  <a:lnTo>
                    <a:pt x="7" y="0"/>
                  </a:lnTo>
                  <a:lnTo>
                    <a:pt x="0" y="2"/>
                  </a:lnTo>
                  <a:lnTo>
                    <a:pt x="2" y="11"/>
                  </a:lnTo>
                  <a:lnTo>
                    <a:pt x="7" y="10"/>
                  </a:lnTo>
                  <a:lnTo>
                    <a:pt x="15" y="10"/>
                  </a:lnTo>
                  <a:lnTo>
                    <a:pt x="23" y="11"/>
                  </a:lnTo>
                  <a:lnTo>
                    <a:pt x="33" y="14"/>
                  </a:lnTo>
                  <a:lnTo>
                    <a:pt x="41" y="19"/>
                  </a:lnTo>
                  <a:lnTo>
                    <a:pt x="49" y="26"/>
                  </a:lnTo>
                  <a:lnTo>
                    <a:pt x="56" y="35"/>
                  </a:lnTo>
                  <a:lnTo>
                    <a:pt x="61" y="46"/>
                  </a:lnTo>
                  <a:lnTo>
                    <a:pt x="71" y="45"/>
                  </a:lnTo>
                  <a:lnTo>
                    <a:pt x="61" y="46"/>
                  </a:lnTo>
                  <a:lnTo>
                    <a:pt x="63" y="49"/>
                  </a:lnTo>
                  <a:lnTo>
                    <a:pt x="66" y="50"/>
                  </a:lnTo>
                  <a:lnTo>
                    <a:pt x="69" y="47"/>
                  </a:lnTo>
                  <a:lnTo>
                    <a:pt x="70" y="44"/>
                  </a:lnTo>
                  <a:lnTo>
                    <a:pt x="60" y="4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47" name="Freeform 1779"/>
            <p:cNvSpPr>
              <a:spLocks/>
            </p:cNvSpPr>
            <p:nvPr/>
          </p:nvSpPr>
          <p:spPr bwMode="auto">
            <a:xfrm>
              <a:off x="2249" y="4045"/>
              <a:ext cx="693" cy="179"/>
            </a:xfrm>
            <a:custGeom>
              <a:avLst/>
              <a:gdLst>
                <a:gd name="T0" fmla="*/ 62 w 2079"/>
                <a:gd name="T1" fmla="*/ 348 h 537"/>
                <a:gd name="T2" fmla="*/ 102 w 2079"/>
                <a:gd name="T3" fmla="*/ 413 h 537"/>
                <a:gd name="T4" fmla="*/ 123 w 2079"/>
                <a:gd name="T5" fmla="*/ 457 h 537"/>
                <a:gd name="T6" fmla="*/ 145 w 2079"/>
                <a:gd name="T7" fmla="*/ 467 h 537"/>
                <a:gd name="T8" fmla="*/ 177 w 2079"/>
                <a:gd name="T9" fmla="*/ 452 h 537"/>
                <a:gd name="T10" fmla="*/ 240 w 2079"/>
                <a:gd name="T11" fmla="*/ 352 h 537"/>
                <a:gd name="T12" fmla="*/ 230 w 2079"/>
                <a:gd name="T13" fmla="*/ 445 h 537"/>
                <a:gd name="T14" fmla="*/ 305 w 2079"/>
                <a:gd name="T15" fmla="*/ 474 h 537"/>
                <a:gd name="T16" fmla="*/ 330 w 2079"/>
                <a:gd name="T17" fmla="*/ 467 h 537"/>
                <a:gd name="T18" fmla="*/ 371 w 2079"/>
                <a:gd name="T19" fmla="*/ 437 h 537"/>
                <a:gd name="T20" fmla="*/ 407 w 2079"/>
                <a:gd name="T21" fmla="*/ 466 h 537"/>
                <a:gd name="T22" fmla="*/ 474 w 2079"/>
                <a:gd name="T23" fmla="*/ 434 h 537"/>
                <a:gd name="T24" fmla="*/ 565 w 2079"/>
                <a:gd name="T25" fmla="*/ 460 h 537"/>
                <a:gd name="T26" fmla="*/ 597 w 2079"/>
                <a:gd name="T27" fmla="*/ 442 h 537"/>
                <a:gd name="T28" fmla="*/ 629 w 2079"/>
                <a:gd name="T29" fmla="*/ 457 h 537"/>
                <a:gd name="T30" fmla="*/ 677 w 2079"/>
                <a:gd name="T31" fmla="*/ 482 h 537"/>
                <a:gd name="T32" fmla="*/ 710 w 2079"/>
                <a:gd name="T33" fmla="*/ 450 h 537"/>
                <a:gd name="T34" fmla="*/ 737 w 2079"/>
                <a:gd name="T35" fmla="*/ 433 h 537"/>
                <a:gd name="T36" fmla="*/ 724 w 2079"/>
                <a:gd name="T37" fmla="*/ 368 h 537"/>
                <a:gd name="T38" fmla="*/ 799 w 2079"/>
                <a:gd name="T39" fmla="*/ 465 h 537"/>
                <a:gd name="T40" fmla="*/ 826 w 2079"/>
                <a:gd name="T41" fmla="*/ 449 h 537"/>
                <a:gd name="T42" fmla="*/ 752 w 2079"/>
                <a:gd name="T43" fmla="*/ 289 h 537"/>
                <a:gd name="T44" fmla="*/ 864 w 2079"/>
                <a:gd name="T45" fmla="*/ 444 h 537"/>
                <a:gd name="T46" fmla="*/ 894 w 2079"/>
                <a:gd name="T47" fmla="*/ 402 h 537"/>
                <a:gd name="T48" fmla="*/ 872 w 2079"/>
                <a:gd name="T49" fmla="*/ 322 h 537"/>
                <a:gd name="T50" fmla="*/ 830 w 2079"/>
                <a:gd name="T51" fmla="*/ 206 h 537"/>
                <a:gd name="T52" fmla="*/ 712 w 2079"/>
                <a:gd name="T53" fmla="*/ 29 h 537"/>
                <a:gd name="T54" fmla="*/ 842 w 2079"/>
                <a:gd name="T55" fmla="*/ 153 h 537"/>
                <a:gd name="T56" fmla="*/ 923 w 2079"/>
                <a:gd name="T57" fmla="*/ 321 h 537"/>
                <a:gd name="T58" fmla="*/ 879 w 2079"/>
                <a:gd name="T59" fmla="*/ 142 h 537"/>
                <a:gd name="T60" fmla="*/ 885 w 2079"/>
                <a:gd name="T61" fmla="*/ 86 h 537"/>
                <a:gd name="T62" fmla="*/ 954 w 2079"/>
                <a:gd name="T63" fmla="*/ 293 h 537"/>
                <a:gd name="T64" fmla="*/ 1000 w 2079"/>
                <a:gd name="T65" fmla="*/ 315 h 537"/>
                <a:gd name="T66" fmla="*/ 1016 w 2079"/>
                <a:gd name="T67" fmla="*/ 371 h 537"/>
                <a:gd name="T68" fmla="*/ 1029 w 2079"/>
                <a:gd name="T69" fmla="*/ 402 h 537"/>
                <a:gd name="T70" fmla="*/ 1074 w 2079"/>
                <a:gd name="T71" fmla="*/ 426 h 537"/>
                <a:gd name="T72" fmla="*/ 1144 w 2079"/>
                <a:gd name="T73" fmla="*/ 354 h 537"/>
                <a:gd name="T74" fmla="*/ 1219 w 2079"/>
                <a:gd name="T75" fmla="*/ 327 h 537"/>
                <a:gd name="T76" fmla="*/ 1235 w 2079"/>
                <a:gd name="T77" fmla="*/ 330 h 537"/>
                <a:gd name="T78" fmla="*/ 1176 w 2079"/>
                <a:gd name="T79" fmla="*/ 364 h 537"/>
                <a:gd name="T80" fmla="*/ 1115 w 2079"/>
                <a:gd name="T81" fmla="*/ 423 h 537"/>
                <a:gd name="T82" fmla="*/ 1171 w 2079"/>
                <a:gd name="T83" fmla="*/ 441 h 537"/>
                <a:gd name="T84" fmla="*/ 1178 w 2079"/>
                <a:gd name="T85" fmla="*/ 491 h 537"/>
                <a:gd name="T86" fmla="*/ 1283 w 2079"/>
                <a:gd name="T87" fmla="*/ 479 h 537"/>
                <a:gd name="T88" fmla="*/ 1330 w 2079"/>
                <a:gd name="T89" fmla="*/ 435 h 537"/>
                <a:gd name="T90" fmla="*/ 1363 w 2079"/>
                <a:gd name="T91" fmla="*/ 436 h 537"/>
                <a:gd name="T92" fmla="*/ 1421 w 2079"/>
                <a:gd name="T93" fmla="*/ 450 h 537"/>
                <a:gd name="T94" fmla="*/ 1484 w 2079"/>
                <a:gd name="T95" fmla="*/ 459 h 537"/>
                <a:gd name="T96" fmla="*/ 1570 w 2079"/>
                <a:gd name="T97" fmla="*/ 426 h 537"/>
                <a:gd name="T98" fmla="*/ 1602 w 2079"/>
                <a:gd name="T99" fmla="*/ 441 h 537"/>
                <a:gd name="T100" fmla="*/ 1650 w 2079"/>
                <a:gd name="T101" fmla="*/ 412 h 537"/>
                <a:gd name="T102" fmla="*/ 1690 w 2079"/>
                <a:gd name="T103" fmla="*/ 456 h 537"/>
                <a:gd name="T104" fmla="*/ 1729 w 2079"/>
                <a:gd name="T105" fmla="*/ 449 h 537"/>
                <a:gd name="T106" fmla="*/ 1719 w 2079"/>
                <a:gd name="T107" fmla="*/ 290 h 537"/>
                <a:gd name="T108" fmla="*/ 1784 w 2079"/>
                <a:gd name="T109" fmla="*/ 401 h 537"/>
                <a:gd name="T110" fmla="*/ 1849 w 2079"/>
                <a:gd name="T111" fmla="*/ 428 h 537"/>
                <a:gd name="T112" fmla="*/ 1936 w 2079"/>
                <a:gd name="T113" fmla="*/ 402 h 537"/>
                <a:gd name="T114" fmla="*/ 1893 w 2079"/>
                <a:gd name="T115" fmla="*/ 488 h 537"/>
                <a:gd name="T116" fmla="*/ 1934 w 2079"/>
                <a:gd name="T117" fmla="*/ 516 h 537"/>
                <a:gd name="T118" fmla="*/ 2014 w 2079"/>
                <a:gd name="T119" fmla="*/ 487 h 537"/>
                <a:gd name="T120" fmla="*/ 2051 w 2079"/>
                <a:gd name="T121" fmla="*/ 473 h 537"/>
                <a:gd name="T122" fmla="*/ 2057 w 2079"/>
                <a:gd name="T123" fmla="*/ 497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79" h="537">
                  <a:moveTo>
                    <a:pt x="2079" y="534"/>
                  </a:moveTo>
                  <a:lnTo>
                    <a:pt x="0" y="534"/>
                  </a:lnTo>
                  <a:lnTo>
                    <a:pt x="0" y="299"/>
                  </a:lnTo>
                  <a:lnTo>
                    <a:pt x="9" y="306"/>
                  </a:lnTo>
                  <a:lnTo>
                    <a:pt x="20" y="314"/>
                  </a:lnTo>
                  <a:lnTo>
                    <a:pt x="31" y="322"/>
                  </a:lnTo>
                  <a:lnTo>
                    <a:pt x="43" y="331"/>
                  </a:lnTo>
                  <a:lnTo>
                    <a:pt x="53" y="340"/>
                  </a:lnTo>
                  <a:lnTo>
                    <a:pt x="62" y="348"/>
                  </a:lnTo>
                  <a:lnTo>
                    <a:pt x="69" y="355"/>
                  </a:lnTo>
                  <a:lnTo>
                    <a:pt x="72" y="362"/>
                  </a:lnTo>
                  <a:lnTo>
                    <a:pt x="76" y="377"/>
                  </a:lnTo>
                  <a:lnTo>
                    <a:pt x="79" y="396"/>
                  </a:lnTo>
                  <a:lnTo>
                    <a:pt x="80" y="418"/>
                  </a:lnTo>
                  <a:lnTo>
                    <a:pt x="80" y="434"/>
                  </a:lnTo>
                  <a:lnTo>
                    <a:pt x="87" y="427"/>
                  </a:lnTo>
                  <a:lnTo>
                    <a:pt x="95" y="420"/>
                  </a:lnTo>
                  <a:lnTo>
                    <a:pt x="102" y="413"/>
                  </a:lnTo>
                  <a:lnTo>
                    <a:pt x="110" y="405"/>
                  </a:lnTo>
                  <a:lnTo>
                    <a:pt x="118" y="398"/>
                  </a:lnTo>
                  <a:lnTo>
                    <a:pt x="125" y="392"/>
                  </a:lnTo>
                  <a:lnTo>
                    <a:pt x="132" y="387"/>
                  </a:lnTo>
                  <a:lnTo>
                    <a:pt x="139" y="384"/>
                  </a:lnTo>
                  <a:lnTo>
                    <a:pt x="134" y="401"/>
                  </a:lnTo>
                  <a:lnTo>
                    <a:pt x="127" y="421"/>
                  </a:lnTo>
                  <a:lnTo>
                    <a:pt x="123" y="442"/>
                  </a:lnTo>
                  <a:lnTo>
                    <a:pt x="123" y="457"/>
                  </a:lnTo>
                  <a:lnTo>
                    <a:pt x="115" y="449"/>
                  </a:lnTo>
                  <a:lnTo>
                    <a:pt x="114" y="455"/>
                  </a:lnTo>
                  <a:lnTo>
                    <a:pt x="111" y="461"/>
                  </a:lnTo>
                  <a:lnTo>
                    <a:pt x="110" y="468"/>
                  </a:lnTo>
                  <a:lnTo>
                    <a:pt x="111" y="473"/>
                  </a:lnTo>
                  <a:lnTo>
                    <a:pt x="118" y="472"/>
                  </a:lnTo>
                  <a:lnTo>
                    <a:pt x="126" y="471"/>
                  </a:lnTo>
                  <a:lnTo>
                    <a:pt x="135" y="468"/>
                  </a:lnTo>
                  <a:lnTo>
                    <a:pt x="145" y="467"/>
                  </a:lnTo>
                  <a:lnTo>
                    <a:pt x="153" y="467"/>
                  </a:lnTo>
                  <a:lnTo>
                    <a:pt x="161" y="467"/>
                  </a:lnTo>
                  <a:lnTo>
                    <a:pt x="166" y="469"/>
                  </a:lnTo>
                  <a:lnTo>
                    <a:pt x="170" y="473"/>
                  </a:lnTo>
                  <a:lnTo>
                    <a:pt x="170" y="467"/>
                  </a:lnTo>
                  <a:lnTo>
                    <a:pt x="170" y="460"/>
                  </a:lnTo>
                  <a:lnTo>
                    <a:pt x="170" y="453"/>
                  </a:lnTo>
                  <a:lnTo>
                    <a:pt x="170" y="447"/>
                  </a:lnTo>
                  <a:lnTo>
                    <a:pt x="177" y="452"/>
                  </a:lnTo>
                  <a:lnTo>
                    <a:pt x="185" y="458"/>
                  </a:lnTo>
                  <a:lnTo>
                    <a:pt x="191" y="465"/>
                  </a:lnTo>
                  <a:lnTo>
                    <a:pt x="197" y="471"/>
                  </a:lnTo>
                  <a:lnTo>
                    <a:pt x="198" y="447"/>
                  </a:lnTo>
                  <a:lnTo>
                    <a:pt x="203" y="425"/>
                  </a:lnTo>
                  <a:lnTo>
                    <a:pt x="210" y="403"/>
                  </a:lnTo>
                  <a:lnTo>
                    <a:pt x="219" y="384"/>
                  </a:lnTo>
                  <a:lnTo>
                    <a:pt x="229" y="366"/>
                  </a:lnTo>
                  <a:lnTo>
                    <a:pt x="240" y="352"/>
                  </a:lnTo>
                  <a:lnTo>
                    <a:pt x="251" y="339"/>
                  </a:lnTo>
                  <a:lnTo>
                    <a:pt x="261" y="329"/>
                  </a:lnTo>
                  <a:lnTo>
                    <a:pt x="253" y="343"/>
                  </a:lnTo>
                  <a:lnTo>
                    <a:pt x="246" y="358"/>
                  </a:lnTo>
                  <a:lnTo>
                    <a:pt x="241" y="373"/>
                  </a:lnTo>
                  <a:lnTo>
                    <a:pt x="236" y="389"/>
                  </a:lnTo>
                  <a:lnTo>
                    <a:pt x="231" y="406"/>
                  </a:lnTo>
                  <a:lnTo>
                    <a:pt x="230" y="425"/>
                  </a:lnTo>
                  <a:lnTo>
                    <a:pt x="230" y="445"/>
                  </a:lnTo>
                  <a:lnTo>
                    <a:pt x="234" y="468"/>
                  </a:lnTo>
                  <a:lnTo>
                    <a:pt x="241" y="465"/>
                  </a:lnTo>
                  <a:lnTo>
                    <a:pt x="250" y="463"/>
                  </a:lnTo>
                  <a:lnTo>
                    <a:pt x="259" y="461"/>
                  </a:lnTo>
                  <a:lnTo>
                    <a:pt x="269" y="463"/>
                  </a:lnTo>
                  <a:lnTo>
                    <a:pt x="280" y="464"/>
                  </a:lnTo>
                  <a:lnTo>
                    <a:pt x="289" y="466"/>
                  </a:lnTo>
                  <a:lnTo>
                    <a:pt x="298" y="469"/>
                  </a:lnTo>
                  <a:lnTo>
                    <a:pt x="305" y="474"/>
                  </a:lnTo>
                  <a:lnTo>
                    <a:pt x="305" y="451"/>
                  </a:lnTo>
                  <a:lnTo>
                    <a:pt x="306" y="427"/>
                  </a:lnTo>
                  <a:lnTo>
                    <a:pt x="308" y="406"/>
                  </a:lnTo>
                  <a:lnTo>
                    <a:pt x="313" y="397"/>
                  </a:lnTo>
                  <a:lnTo>
                    <a:pt x="318" y="405"/>
                  </a:lnTo>
                  <a:lnTo>
                    <a:pt x="324" y="427"/>
                  </a:lnTo>
                  <a:lnTo>
                    <a:pt x="326" y="451"/>
                  </a:lnTo>
                  <a:lnTo>
                    <a:pt x="328" y="468"/>
                  </a:lnTo>
                  <a:lnTo>
                    <a:pt x="330" y="467"/>
                  </a:lnTo>
                  <a:lnTo>
                    <a:pt x="335" y="463"/>
                  </a:lnTo>
                  <a:lnTo>
                    <a:pt x="341" y="459"/>
                  </a:lnTo>
                  <a:lnTo>
                    <a:pt x="347" y="458"/>
                  </a:lnTo>
                  <a:lnTo>
                    <a:pt x="351" y="464"/>
                  </a:lnTo>
                  <a:lnTo>
                    <a:pt x="356" y="468"/>
                  </a:lnTo>
                  <a:lnTo>
                    <a:pt x="363" y="472"/>
                  </a:lnTo>
                  <a:lnTo>
                    <a:pt x="371" y="473"/>
                  </a:lnTo>
                  <a:lnTo>
                    <a:pt x="371" y="457"/>
                  </a:lnTo>
                  <a:lnTo>
                    <a:pt x="371" y="437"/>
                  </a:lnTo>
                  <a:lnTo>
                    <a:pt x="375" y="421"/>
                  </a:lnTo>
                  <a:lnTo>
                    <a:pt x="380" y="410"/>
                  </a:lnTo>
                  <a:lnTo>
                    <a:pt x="380" y="426"/>
                  </a:lnTo>
                  <a:lnTo>
                    <a:pt x="381" y="434"/>
                  </a:lnTo>
                  <a:lnTo>
                    <a:pt x="384" y="436"/>
                  </a:lnTo>
                  <a:lnTo>
                    <a:pt x="391" y="435"/>
                  </a:lnTo>
                  <a:lnTo>
                    <a:pt x="397" y="441"/>
                  </a:lnTo>
                  <a:lnTo>
                    <a:pt x="402" y="453"/>
                  </a:lnTo>
                  <a:lnTo>
                    <a:pt x="407" y="466"/>
                  </a:lnTo>
                  <a:lnTo>
                    <a:pt x="415" y="469"/>
                  </a:lnTo>
                  <a:lnTo>
                    <a:pt x="420" y="466"/>
                  </a:lnTo>
                  <a:lnTo>
                    <a:pt x="427" y="461"/>
                  </a:lnTo>
                  <a:lnTo>
                    <a:pt x="436" y="456"/>
                  </a:lnTo>
                  <a:lnTo>
                    <a:pt x="444" y="450"/>
                  </a:lnTo>
                  <a:lnTo>
                    <a:pt x="454" y="443"/>
                  </a:lnTo>
                  <a:lnTo>
                    <a:pt x="462" y="439"/>
                  </a:lnTo>
                  <a:lnTo>
                    <a:pt x="468" y="435"/>
                  </a:lnTo>
                  <a:lnTo>
                    <a:pt x="474" y="434"/>
                  </a:lnTo>
                  <a:lnTo>
                    <a:pt x="482" y="435"/>
                  </a:lnTo>
                  <a:lnTo>
                    <a:pt x="494" y="437"/>
                  </a:lnTo>
                  <a:lnTo>
                    <a:pt x="505" y="440"/>
                  </a:lnTo>
                  <a:lnTo>
                    <a:pt x="518" y="443"/>
                  </a:lnTo>
                  <a:lnTo>
                    <a:pt x="530" y="448"/>
                  </a:lnTo>
                  <a:lnTo>
                    <a:pt x="542" y="453"/>
                  </a:lnTo>
                  <a:lnTo>
                    <a:pt x="552" y="461"/>
                  </a:lnTo>
                  <a:lnTo>
                    <a:pt x="561" y="471"/>
                  </a:lnTo>
                  <a:lnTo>
                    <a:pt x="565" y="460"/>
                  </a:lnTo>
                  <a:lnTo>
                    <a:pt x="566" y="451"/>
                  </a:lnTo>
                  <a:lnTo>
                    <a:pt x="563" y="443"/>
                  </a:lnTo>
                  <a:lnTo>
                    <a:pt x="558" y="433"/>
                  </a:lnTo>
                  <a:lnTo>
                    <a:pt x="570" y="435"/>
                  </a:lnTo>
                  <a:lnTo>
                    <a:pt x="573" y="425"/>
                  </a:lnTo>
                  <a:lnTo>
                    <a:pt x="578" y="428"/>
                  </a:lnTo>
                  <a:lnTo>
                    <a:pt x="584" y="433"/>
                  </a:lnTo>
                  <a:lnTo>
                    <a:pt x="591" y="437"/>
                  </a:lnTo>
                  <a:lnTo>
                    <a:pt x="597" y="442"/>
                  </a:lnTo>
                  <a:lnTo>
                    <a:pt x="601" y="447"/>
                  </a:lnTo>
                  <a:lnTo>
                    <a:pt x="605" y="451"/>
                  </a:lnTo>
                  <a:lnTo>
                    <a:pt x="608" y="456"/>
                  </a:lnTo>
                  <a:lnTo>
                    <a:pt x="609" y="460"/>
                  </a:lnTo>
                  <a:lnTo>
                    <a:pt x="615" y="452"/>
                  </a:lnTo>
                  <a:lnTo>
                    <a:pt x="620" y="447"/>
                  </a:lnTo>
                  <a:lnTo>
                    <a:pt x="623" y="444"/>
                  </a:lnTo>
                  <a:lnTo>
                    <a:pt x="624" y="443"/>
                  </a:lnTo>
                  <a:lnTo>
                    <a:pt x="629" y="457"/>
                  </a:lnTo>
                  <a:lnTo>
                    <a:pt x="641" y="455"/>
                  </a:lnTo>
                  <a:lnTo>
                    <a:pt x="641" y="469"/>
                  </a:lnTo>
                  <a:lnTo>
                    <a:pt x="642" y="469"/>
                  </a:lnTo>
                  <a:lnTo>
                    <a:pt x="647" y="471"/>
                  </a:lnTo>
                  <a:lnTo>
                    <a:pt x="652" y="473"/>
                  </a:lnTo>
                  <a:lnTo>
                    <a:pt x="658" y="474"/>
                  </a:lnTo>
                  <a:lnTo>
                    <a:pt x="665" y="476"/>
                  </a:lnTo>
                  <a:lnTo>
                    <a:pt x="672" y="480"/>
                  </a:lnTo>
                  <a:lnTo>
                    <a:pt x="677" y="482"/>
                  </a:lnTo>
                  <a:lnTo>
                    <a:pt x="680" y="485"/>
                  </a:lnTo>
                  <a:lnTo>
                    <a:pt x="684" y="473"/>
                  </a:lnTo>
                  <a:lnTo>
                    <a:pt x="687" y="458"/>
                  </a:lnTo>
                  <a:lnTo>
                    <a:pt x="688" y="444"/>
                  </a:lnTo>
                  <a:lnTo>
                    <a:pt x="685" y="434"/>
                  </a:lnTo>
                  <a:lnTo>
                    <a:pt x="690" y="436"/>
                  </a:lnTo>
                  <a:lnTo>
                    <a:pt x="696" y="441"/>
                  </a:lnTo>
                  <a:lnTo>
                    <a:pt x="703" y="445"/>
                  </a:lnTo>
                  <a:lnTo>
                    <a:pt x="710" y="450"/>
                  </a:lnTo>
                  <a:lnTo>
                    <a:pt x="716" y="456"/>
                  </a:lnTo>
                  <a:lnTo>
                    <a:pt x="723" y="459"/>
                  </a:lnTo>
                  <a:lnTo>
                    <a:pt x="728" y="463"/>
                  </a:lnTo>
                  <a:lnTo>
                    <a:pt x="734" y="465"/>
                  </a:lnTo>
                  <a:lnTo>
                    <a:pt x="734" y="455"/>
                  </a:lnTo>
                  <a:lnTo>
                    <a:pt x="734" y="444"/>
                  </a:lnTo>
                  <a:lnTo>
                    <a:pt x="733" y="434"/>
                  </a:lnTo>
                  <a:lnTo>
                    <a:pt x="731" y="426"/>
                  </a:lnTo>
                  <a:lnTo>
                    <a:pt x="737" y="433"/>
                  </a:lnTo>
                  <a:lnTo>
                    <a:pt x="743" y="439"/>
                  </a:lnTo>
                  <a:lnTo>
                    <a:pt x="749" y="443"/>
                  </a:lnTo>
                  <a:lnTo>
                    <a:pt x="751" y="449"/>
                  </a:lnTo>
                  <a:lnTo>
                    <a:pt x="747" y="436"/>
                  </a:lnTo>
                  <a:lnTo>
                    <a:pt x="742" y="421"/>
                  </a:lnTo>
                  <a:lnTo>
                    <a:pt x="737" y="406"/>
                  </a:lnTo>
                  <a:lnTo>
                    <a:pt x="733" y="393"/>
                  </a:lnTo>
                  <a:lnTo>
                    <a:pt x="728" y="379"/>
                  </a:lnTo>
                  <a:lnTo>
                    <a:pt x="724" y="368"/>
                  </a:lnTo>
                  <a:lnTo>
                    <a:pt x="719" y="360"/>
                  </a:lnTo>
                  <a:lnTo>
                    <a:pt x="715" y="355"/>
                  </a:lnTo>
                  <a:lnTo>
                    <a:pt x="731" y="364"/>
                  </a:lnTo>
                  <a:lnTo>
                    <a:pt x="745" y="379"/>
                  </a:lnTo>
                  <a:lnTo>
                    <a:pt x="759" y="397"/>
                  </a:lnTo>
                  <a:lnTo>
                    <a:pt x="771" y="417"/>
                  </a:lnTo>
                  <a:lnTo>
                    <a:pt x="781" y="436"/>
                  </a:lnTo>
                  <a:lnTo>
                    <a:pt x="791" y="452"/>
                  </a:lnTo>
                  <a:lnTo>
                    <a:pt x="799" y="465"/>
                  </a:lnTo>
                  <a:lnTo>
                    <a:pt x="808" y="471"/>
                  </a:lnTo>
                  <a:lnTo>
                    <a:pt x="804" y="461"/>
                  </a:lnTo>
                  <a:lnTo>
                    <a:pt x="800" y="450"/>
                  </a:lnTo>
                  <a:lnTo>
                    <a:pt x="800" y="439"/>
                  </a:lnTo>
                  <a:lnTo>
                    <a:pt x="803" y="429"/>
                  </a:lnTo>
                  <a:lnTo>
                    <a:pt x="808" y="434"/>
                  </a:lnTo>
                  <a:lnTo>
                    <a:pt x="814" y="440"/>
                  </a:lnTo>
                  <a:lnTo>
                    <a:pt x="820" y="445"/>
                  </a:lnTo>
                  <a:lnTo>
                    <a:pt x="826" y="449"/>
                  </a:lnTo>
                  <a:lnTo>
                    <a:pt x="818" y="412"/>
                  </a:lnTo>
                  <a:lnTo>
                    <a:pt x="806" y="380"/>
                  </a:lnTo>
                  <a:lnTo>
                    <a:pt x="793" y="354"/>
                  </a:lnTo>
                  <a:lnTo>
                    <a:pt x="779" y="331"/>
                  </a:lnTo>
                  <a:lnTo>
                    <a:pt x="764" y="313"/>
                  </a:lnTo>
                  <a:lnTo>
                    <a:pt x="750" y="298"/>
                  </a:lnTo>
                  <a:lnTo>
                    <a:pt x="739" y="285"/>
                  </a:lnTo>
                  <a:lnTo>
                    <a:pt x="732" y="275"/>
                  </a:lnTo>
                  <a:lnTo>
                    <a:pt x="752" y="289"/>
                  </a:lnTo>
                  <a:lnTo>
                    <a:pt x="772" y="303"/>
                  </a:lnTo>
                  <a:lnTo>
                    <a:pt x="790" y="322"/>
                  </a:lnTo>
                  <a:lnTo>
                    <a:pt x="807" y="341"/>
                  </a:lnTo>
                  <a:lnTo>
                    <a:pt x="823" y="363"/>
                  </a:lnTo>
                  <a:lnTo>
                    <a:pt x="836" y="386"/>
                  </a:lnTo>
                  <a:lnTo>
                    <a:pt x="846" y="410"/>
                  </a:lnTo>
                  <a:lnTo>
                    <a:pt x="854" y="435"/>
                  </a:lnTo>
                  <a:lnTo>
                    <a:pt x="859" y="440"/>
                  </a:lnTo>
                  <a:lnTo>
                    <a:pt x="864" y="444"/>
                  </a:lnTo>
                  <a:lnTo>
                    <a:pt x="871" y="448"/>
                  </a:lnTo>
                  <a:lnTo>
                    <a:pt x="877" y="450"/>
                  </a:lnTo>
                  <a:lnTo>
                    <a:pt x="878" y="434"/>
                  </a:lnTo>
                  <a:lnTo>
                    <a:pt x="877" y="413"/>
                  </a:lnTo>
                  <a:lnTo>
                    <a:pt x="872" y="394"/>
                  </a:lnTo>
                  <a:lnTo>
                    <a:pt x="869" y="382"/>
                  </a:lnTo>
                  <a:lnTo>
                    <a:pt x="880" y="388"/>
                  </a:lnTo>
                  <a:lnTo>
                    <a:pt x="888" y="395"/>
                  </a:lnTo>
                  <a:lnTo>
                    <a:pt x="894" y="402"/>
                  </a:lnTo>
                  <a:lnTo>
                    <a:pt x="897" y="410"/>
                  </a:lnTo>
                  <a:lnTo>
                    <a:pt x="898" y="406"/>
                  </a:lnTo>
                  <a:lnTo>
                    <a:pt x="899" y="404"/>
                  </a:lnTo>
                  <a:lnTo>
                    <a:pt x="901" y="402"/>
                  </a:lnTo>
                  <a:lnTo>
                    <a:pt x="906" y="400"/>
                  </a:lnTo>
                  <a:lnTo>
                    <a:pt x="897" y="382"/>
                  </a:lnTo>
                  <a:lnTo>
                    <a:pt x="887" y="363"/>
                  </a:lnTo>
                  <a:lnTo>
                    <a:pt x="880" y="342"/>
                  </a:lnTo>
                  <a:lnTo>
                    <a:pt x="872" y="322"/>
                  </a:lnTo>
                  <a:lnTo>
                    <a:pt x="867" y="302"/>
                  </a:lnTo>
                  <a:lnTo>
                    <a:pt x="862" y="285"/>
                  </a:lnTo>
                  <a:lnTo>
                    <a:pt x="859" y="270"/>
                  </a:lnTo>
                  <a:lnTo>
                    <a:pt x="856" y="261"/>
                  </a:lnTo>
                  <a:lnTo>
                    <a:pt x="854" y="256"/>
                  </a:lnTo>
                  <a:lnTo>
                    <a:pt x="851" y="247"/>
                  </a:lnTo>
                  <a:lnTo>
                    <a:pt x="845" y="236"/>
                  </a:lnTo>
                  <a:lnTo>
                    <a:pt x="838" y="222"/>
                  </a:lnTo>
                  <a:lnTo>
                    <a:pt x="830" y="206"/>
                  </a:lnTo>
                  <a:lnTo>
                    <a:pt x="820" y="188"/>
                  </a:lnTo>
                  <a:lnTo>
                    <a:pt x="808" y="168"/>
                  </a:lnTo>
                  <a:lnTo>
                    <a:pt x="797" y="148"/>
                  </a:lnTo>
                  <a:lnTo>
                    <a:pt x="783" y="127"/>
                  </a:lnTo>
                  <a:lnTo>
                    <a:pt x="769" y="106"/>
                  </a:lnTo>
                  <a:lnTo>
                    <a:pt x="756" y="85"/>
                  </a:lnTo>
                  <a:lnTo>
                    <a:pt x="741" y="65"/>
                  </a:lnTo>
                  <a:lnTo>
                    <a:pt x="726" y="46"/>
                  </a:lnTo>
                  <a:lnTo>
                    <a:pt x="712" y="29"/>
                  </a:lnTo>
                  <a:lnTo>
                    <a:pt x="697" y="14"/>
                  </a:lnTo>
                  <a:lnTo>
                    <a:pt x="684" y="0"/>
                  </a:lnTo>
                  <a:lnTo>
                    <a:pt x="715" y="21"/>
                  </a:lnTo>
                  <a:lnTo>
                    <a:pt x="743" y="44"/>
                  </a:lnTo>
                  <a:lnTo>
                    <a:pt x="769" y="68"/>
                  </a:lnTo>
                  <a:lnTo>
                    <a:pt x="793" y="93"/>
                  </a:lnTo>
                  <a:lnTo>
                    <a:pt x="813" y="116"/>
                  </a:lnTo>
                  <a:lnTo>
                    <a:pt x="829" y="136"/>
                  </a:lnTo>
                  <a:lnTo>
                    <a:pt x="842" y="153"/>
                  </a:lnTo>
                  <a:lnTo>
                    <a:pt x="850" y="165"/>
                  </a:lnTo>
                  <a:lnTo>
                    <a:pt x="856" y="177"/>
                  </a:lnTo>
                  <a:lnTo>
                    <a:pt x="864" y="198"/>
                  </a:lnTo>
                  <a:lnTo>
                    <a:pt x="875" y="221"/>
                  </a:lnTo>
                  <a:lnTo>
                    <a:pt x="885" y="247"/>
                  </a:lnTo>
                  <a:lnTo>
                    <a:pt x="895" y="273"/>
                  </a:lnTo>
                  <a:lnTo>
                    <a:pt x="906" y="294"/>
                  </a:lnTo>
                  <a:lnTo>
                    <a:pt x="915" y="311"/>
                  </a:lnTo>
                  <a:lnTo>
                    <a:pt x="923" y="321"/>
                  </a:lnTo>
                  <a:lnTo>
                    <a:pt x="918" y="300"/>
                  </a:lnTo>
                  <a:lnTo>
                    <a:pt x="913" y="278"/>
                  </a:lnTo>
                  <a:lnTo>
                    <a:pt x="907" y="255"/>
                  </a:lnTo>
                  <a:lnTo>
                    <a:pt x="901" y="232"/>
                  </a:lnTo>
                  <a:lnTo>
                    <a:pt x="894" y="211"/>
                  </a:lnTo>
                  <a:lnTo>
                    <a:pt x="890" y="190"/>
                  </a:lnTo>
                  <a:lnTo>
                    <a:pt x="885" y="172"/>
                  </a:lnTo>
                  <a:lnTo>
                    <a:pt x="882" y="157"/>
                  </a:lnTo>
                  <a:lnTo>
                    <a:pt x="879" y="142"/>
                  </a:lnTo>
                  <a:lnTo>
                    <a:pt x="875" y="125"/>
                  </a:lnTo>
                  <a:lnTo>
                    <a:pt x="870" y="106"/>
                  </a:lnTo>
                  <a:lnTo>
                    <a:pt x="866" y="87"/>
                  </a:lnTo>
                  <a:lnTo>
                    <a:pt x="860" y="69"/>
                  </a:lnTo>
                  <a:lnTo>
                    <a:pt x="854" y="53"/>
                  </a:lnTo>
                  <a:lnTo>
                    <a:pt x="847" y="40"/>
                  </a:lnTo>
                  <a:lnTo>
                    <a:pt x="842" y="31"/>
                  </a:lnTo>
                  <a:lnTo>
                    <a:pt x="864" y="58"/>
                  </a:lnTo>
                  <a:lnTo>
                    <a:pt x="885" y="86"/>
                  </a:lnTo>
                  <a:lnTo>
                    <a:pt x="902" y="113"/>
                  </a:lnTo>
                  <a:lnTo>
                    <a:pt x="918" y="140"/>
                  </a:lnTo>
                  <a:lnTo>
                    <a:pt x="930" y="164"/>
                  </a:lnTo>
                  <a:lnTo>
                    <a:pt x="939" y="184"/>
                  </a:lnTo>
                  <a:lnTo>
                    <a:pt x="945" y="202"/>
                  </a:lnTo>
                  <a:lnTo>
                    <a:pt x="947" y="213"/>
                  </a:lnTo>
                  <a:lnTo>
                    <a:pt x="948" y="236"/>
                  </a:lnTo>
                  <a:lnTo>
                    <a:pt x="950" y="266"/>
                  </a:lnTo>
                  <a:lnTo>
                    <a:pt x="954" y="293"/>
                  </a:lnTo>
                  <a:lnTo>
                    <a:pt x="959" y="313"/>
                  </a:lnTo>
                  <a:lnTo>
                    <a:pt x="965" y="331"/>
                  </a:lnTo>
                  <a:lnTo>
                    <a:pt x="970" y="357"/>
                  </a:lnTo>
                  <a:lnTo>
                    <a:pt x="971" y="387"/>
                  </a:lnTo>
                  <a:lnTo>
                    <a:pt x="967" y="417"/>
                  </a:lnTo>
                  <a:lnTo>
                    <a:pt x="975" y="397"/>
                  </a:lnTo>
                  <a:lnTo>
                    <a:pt x="983" y="373"/>
                  </a:lnTo>
                  <a:lnTo>
                    <a:pt x="992" y="345"/>
                  </a:lnTo>
                  <a:lnTo>
                    <a:pt x="1000" y="315"/>
                  </a:lnTo>
                  <a:lnTo>
                    <a:pt x="1005" y="286"/>
                  </a:lnTo>
                  <a:lnTo>
                    <a:pt x="1010" y="259"/>
                  </a:lnTo>
                  <a:lnTo>
                    <a:pt x="1012" y="237"/>
                  </a:lnTo>
                  <a:lnTo>
                    <a:pt x="1011" y="221"/>
                  </a:lnTo>
                  <a:lnTo>
                    <a:pt x="1019" y="240"/>
                  </a:lnTo>
                  <a:lnTo>
                    <a:pt x="1022" y="268"/>
                  </a:lnTo>
                  <a:lnTo>
                    <a:pt x="1022" y="300"/>
                  </a:lnTo>
                  <a:lnTo>
                    <a:pt x="1020" y="335"/>
                  </a:lnTo>
                  <a:lnTo>
                    <a:pt x="1016" y="371"/>
                  </a:lnTo>
                  <a:lnTo>
                    <a:pt x="1010" y="404"/>
                  </a:lnTo>
                  <a:lnTo>
                    <a:pt x="1004" y="432"/>
                  </a:lnTo>
                  <a:lnTo>
                    <a:pt x="1000" y="452"/>
                  </a:lnTo>
                  <a:lnTo>
                    <a:pt x="1002" y="459"/>
                  </a:lnTo>
                  <a:lnTo>
                    <a:pt x="1004" y="464"/>
                  </a:lnTo>
                  <a:lnTo>
                    <a:pt x="1008" y="466"/>
                  </a:lnTo>
                  <a:lnTo>
                    <a:pt x="1014" y="465"/>
                  </a:lnTo>
                  <a:lnTo>
                    <a:pt x="1021" y="435"/>
                  </a:lnTo>
                  <a:lnTo>
                    <a:pt x="1029" y="402"/>
                  </a:lnTo>
                  <a:lnTo>
                    <a:pt x="1038" y="366"/>
                  </a:lnTo>
                  <a:lnTo>
                    <a:pt x="1046" y="333"/>
                  </a:lnTo>
                  <a:lnTo>
                    <a:pt x="1054" y="301"/>
                  </a:lnTo>
                  <a:lnTo>
                    <a:pt x="1061" y="273"/>
                  </a:lnTo>
                  <a:lnTo>
                    <a:pt x="1066" y="251"/>
                  </a:lnTo>
                  <a:lnTo>
                    <a:pt x="1067" y="236"/>
                  </a:lnTo>
                  <a:lnTo>
                    <a:pt x="1070" y="294"/>
                  </a:lnTo>
                  <a:lnTo>
                    <a:pt x="1073" y="363"/>
                  </a:lnTo>
                  <a:lnTo>
                    <a:pt x="1074" y="426"/>
                  </a:lnTo>
                  <a:lnTo>
                    <a:pt x="1074" y="466"/>
                  </a:lnTo>
                  <a:lnTo>
                    <a:pt x="1081" y="451"/>
                  </a:lnTo>
                  <a:lnTo>
                    <a:pt x="1090" y="434"/>
                  </a:lnTo>
                  <a:lnTo>
                    <a:pt x="1100" y="416"/>
                  </a:lnTo>
                  <a:lnTo>
                    <a:pt x="1111" y="397"/>
                  </a:lnTo>
                  <a:lnTo>
                    <a:pt x="1121" y="380"/>
                  </a:lnTo>
                  <a:lnTo>
                    <a:pt x="1131" y="366"/>
                  </a:lnTo>
                  <a:lnTo>
                    <a:pt x="1138" y="357"/>
                  </a:lnTo>
                  <a:lnTo>
                    <a:pt x="1144" y="354"/>
                  </a:lnTo>
                  <a:lnTo>
                    <a:pt x="1148" y="353"/>
                  </a:lnTo>
                  <a:lnTo>
                    <a:pt x="1156" y="352"/>
                  </a:lnTo>
                  <a:lnTo>
                    <a:pt x="1167" y="349"/>
                  </a:lnTo>
                  <a:lnTo>
                    <a:pt x="1177" y="347"/>
                  </a:lnTo>
                  <a:lnTo>
                    <a:pt x="1188" y="345"/>
                  </a:lnTo>
                  <a:lnTo>
                    <a:pt x="1199" y="341"/>
                  </a:lnTo>
                  <a:lnTo>
                    <a:pt x="1208" y="337"/>
                  </a:lnTo>
                  <a:lnTo>
                    <a:pt x="1215" y="332"/>
                  </a:lnTo>
                  <a:lnTo>
                    <a:pt x="1219" y="327"/>
                  </a:lnTo>
                  <a:lnTo>
                    <a:pt x="1225" y="324"/>
                  </a:lnTo>
                  <a:lnTo>
                    <a:pt x="1228" y="322"/>
                  </a:lnTo>
                  <a:lnTo>
                    <a:pt x="1233" y="321"/>
                  </a:lnTo>
                  <a:lnTo>
                    <a:pt x="1238" y="318"/>
                  </a:lnTo>
                  <a:lnTo>
                    <a:pt x="1242" y="317"/>
                  </a:lnTo>
                  <a:lnTo>
                    <a:pt x="1246" y="317"/>
                  </a:lnTo>
                  <a:lnTo>
                    <a:pt x="1250" y="316"/>
                  </a:lnTo>
                  <a:lnTo>
                    <a:pt x="1243" y="323"/>
                  </a:lnTo>
                  <a:lnTo>
                    <a:pt x="1235" y="330"/>
                  </a:lnTo>
                  <a:lnTo>
                    <a:pt x="1228" y="335"/>
                  </a:lnTo>
                  <a:lnTo>
                    <a:pt x="1222" y="340"/>
                  </a:lnTo>
                  <a:lnTo>
                    <a:pt x="1215" y="345"/>
                  </a:lnTo>
                  <a:lnTo>
                    <a:pt x="1208" y="348"/>
                  </a:lnTo>
                  <a:lnTo>
                    <a:pt x="1202" y="352"/>
                  </a:lnTo>
                  <a:lnTo>
                    <a:pt x="1196" y="355"/>
                  </a:lnTo>
                  <a:lnTo>
                    <a:pt x="1191" y="358"/>
                  </a:lnTo>
                  <a:lnTo>
                    <a:pt x="1183" y="361"/>
                  </a:lnTo>
                  <a:lnTo>
                    <a:pt x="1176" y="364"/>
                  </a:lnTo>
                  <a:lnTo>
                    <a:pt x="1168" y="366"/>
                  </a:lnTo>
                  <a:lnTo>
                    <a:pt x="1160" y="371"/>
                  </a:lnTo>
                  <a:lnTo>
                    <a:pt x="1153" y="376"/>
                  </a:lnTo>
                  <a:lnTo>
                    <a:pt x="1146" y="382"/>
                  </a:lnTo>
                  <a:lnTo>
                    <a:pt x="1141" y="389"/>
                  </a:lnTo>
                  <a:lnTo>
                    <a:pt x="1136" y="397"/>
                  </a:lnTo>
                  <a:lnTo>
                    <a:pt x="1129" y="405"/>
                  </a:lnTo>
                  <a:lnTo>
                    <a:pt x="1122" y="413"/>
                  </a:lnTo>
                  <a:lnTo>
                    <a:pt x="1115" y="423"/>
                  </a:lnTo>
                  <a:lnTo>
                    <a:pt x="1108" y="434"/>
                  </a:lnTo>
                  <a:lnTo>
                    <a:pt x="1104" y="445"/>
                  </a:lnTo>
                  <a:lnTo>
                    <a:pt x="1101" y="459"/>
                  </a:lnTo>
                  <a:lnTo>
                    <a:pt x="1103" y="474"/>
                  </a:lnTo>
                  <a:lnTo>
                    <a:pt x="1113" y="471"/>
                  </a:lnTo>
                  <a:lnTo>
                    <a:pt x="1125" y="465"/>
                  </a:lnTo>
                  <a:lnTo>
                    <a:pt x="1140" y="457"/>
                  </a:lnTo>
                  <a:lnTo>
                    <a:pt x="1155" y="449"/>
                  </a:lnTo>
                  <a:lnTo>
                    <a:pt x="1171" y="441"/>
                  </a:lnTo>
                  <a:lnTo>
                    <a:pt x="1185" y="434"/>
                  </a:lnTo>
                  <a:lnTo>
                    <a:pt x="1198" y="429"/>
                  </a:lnTo>
                  <a:lnTo>
                    <a:pt x="1207" y="427"/>
                  </a:lnTo>
                  <a:lnTo>
                    <a:pt x="1204" y="432"/>
                  </a:lnTo>
                  <a:lnTo>
                    <a:pt x="1201" y="435"/>
                  </a:lnTo>
                  <a:lnTo>
                    <a:pt x="1198" y="440"/>
                  </a:lnTo>
                  <a:lnTo>
                    <a:pt x="1193" y="444"/>
                  </a:lnTo>
                  <a:lnTo>
                    <a:pt x="1178" y="471"/>
                  </a:lnTo>
                  <a:lnTo>
                    <a:pt x="1178" y="491"/>
                  </a:lnTo>
                  <a:lnTo>
                    <a:pt x="1191" y="507"/>
                  </a:lnTo>
                  <a:lnTo>
                    <a:pt x="1209" y="520"/>
                  </a:lnTo>
                  <a:lnTo>
                    <a:pt x="1232" y="528"/>
                  </a:lnTo>
                  <a:lnTo>
                    <a:pt x="1254" y="534"/>
                  </a:lnTo>
                  <a:lnTo>
                    <a:pt x="1272" y="536"/>
                  </a:lnTo>
                  <a:lnTo>
                    <a:pt x="1281" y="537"/>
                  </a:lnTo>
                  <a:lnTo>
                    <a:pt x="1289" y="527"/>
                  </a:lnTo>
                  <a:lnTo>
                    <a:pt x="1287" y="503"/>
                  </a:lnTo>
                  <a:lnTo>
                    <a:pt x="1283" y="479"/>
                  </a:lnTo>
                  <a:lnTo>
                    <a:pt x="1287" y="466"/>
                  </a:lnTo>
                  <a:lnTo>
                    <a:pt x="1293" y="463"/>
                  </a:lnTo>
                  <a:lnTo>
                    <a:pt x="1296" y="455"/>
                  </a:lnTo>
                  <a:lnTo>
                    <a:pt x="1296" y="444"/>
                  </a:lnTo>
                  <a:lnTo>
                    <a:pt x="1295" y="435"/>
                  </a:lnTo>
                  <a:lnTo>
                    <a:pt x="1304" y="435"/>
                  </a:lnTo>
                  <a:lnTo>
                    <a:pt x="1313" y="435"/>
                  </a:lnTo>
                  <a:lnTo>
                    <a:pt x="1322" y="435"/>
                  </a:lnTo>
                  <a:lnTo>
                    <a:pt x="1330" y="435"/>
                  </a:lnTo>
                  <a:lnTo>
                    <a:pt x="1337" y="436"/>
                  </a:lnTo>
                  <a:lnTo>
                    <a:pt x="1344" y="439"/>
                  </a:lnTo>
                  <a:lnTo>
                    <a:pt x="1349" y="443"/>
                  </a:lnTo>
                  <a:lnTo>
                    <a:pt x="1351" y="450"/>
                  </a:lnTo>
                  <a:lnTo>
                    <a:pt x="1354" y="444"/>
                  </a:lnTo>
                  <a:lnTo>
                    <a:pt x="1357" y="439"/>
                  </a:lnTo>
                  <a:lnTo>
                    <a:pt x="1358" y="434"/>
                  </a:lnTo>
                  <a:lnTo>
                    <a:pt x="1361" y="433"/>
                  </a:lnTo>
                  <a:lnTo>
                    <a:pt x="1363" y="436"/>
                  </a:lnTo>
                  <a:lnTo>
                    <a:pt x="1367" y="439"/>
                  </a:lnTo>
                  <a:lnTo>
                    <a:pt x="1372" y="441"/>
                  </a:lnTo>
                  <a:lnTo>
                    <a:pt x="1376" y="443"/>
                  </a:lnTo>
                  <a:lnTo>
                    <a:pt x="1383" y="445"/>
                  </a:lnTo>
                  <a:lnTo>
                    <a:pt x="1389" y="447"/>
                  </a:lnTo>
                  <a:lnTo>
                    <a:pt x="1397" y="448"/>
                  </a:lnTo>
                  <a:lnTo>
                    <a:pt x="1405" y="449"/>
                  </a:lnTo>
                  <a:lnTo>
                    <a:pt x="1413" y="449"/>
                  </a:lnTo>
                  <a:lnTo>
                    <a:pt x="1421" y="450"/>
                  </a:lnTo>
                  <a:lnTo>
                    <a:pt x="1428" y="450"/>
                  </a:lnTo>
                  <a:lnTo>
                    <a:pt x="1433" y="451"/>
                  </a:lnTo>
                  <a:lnTo>
                    <a:pt x="1439" y="451"/>
                  </a:lnTo>
                  <a:lnTo>
                    <a:pt x="1445" y="450"/>
                  </a:lnTo>
                  <a:lnTo>
                    <a:pt x="1450" y="449"/>
                  </a:lnTo>
                  <a:lnTo>
                    <a:pt x="1456" y="447"/>
                  </a:lnTo>
                  <a:lnTo>
                    <a:pt x="1462" y="451"/>
                  </a:lnTo>
                  <a:lnTo>
                    <a:pt x="1471" y="455"/>
                  </a:lnTo>
                  <a:lnTo>
                    <a:pt x="1484" y="459"/>
                  </a:lnTo>
                  <a:lnTo>
                    <a:pt x="1499" y="463"/>
                  </a:lnTo>
                  <a:lnTo>
                    <a:pt x="1513" y="464"/>
                  </a:lnTo>
                  <a:lnTo>
                    <a:pt x="1527" y="465"/>
                  </a:lnTo>
                  <a:lnTo>
                    <a:pt x="1540" y="463"/>
                  </a:lnTo>
                  <a:lnTo>
                    <a:pt x="1548" y="458"/>
                  </a:lnTo>
                  <a:lnTo>
                    <a:pt x="1554" y="451"/>
                  </a:lnTo>
                  <a:lnTo>
                    <a:pt x="1559" y="443"/>
                  </a:lnTo>
                  <a:lnTo>
                    <a:pt x="1565" y="435"/>
                  </a:lnTo>
                  <a:lnTo>
                    <a:pt x="1570" y="426"/>
                  </a:lnTo>
                  <a:lnTo>
                    <a:pt x="1574" y="417"/>
                  </a:lnTo>
                  <a:lnTo>
                    <a:pt x="1578" y="409"/>
                  </a:lnTo>
                  <a:lnTo>
                    <a:pt x="1580" y="401"/>
                  </a:lnTo>
                  <a:lnTo>
                    <a:pt x="1582" y="394"/>
                  </a:lnTo>
                  <a:lnTo>
                    <a:pt x="1587" y="403"/>
                  </a:lnTo>
                  <a:lnTo>
                    <a:pt x="1590" y="417"/>
                  </a:lnTo>
                  <a:lnTo>
                    <a:pt x="1592" y="433"/>
                  </a:lnTo>
                  <a:lnTo>
                    <a:pt x="1594" y="447"/>
                  </a:lnTo>
                  <a:lnTo>
                    <a:pt x="1602" y="441"/>
                  </a:lnTo>
                  <a:lnTo>
                    <a:pt x="1608" y="434"/>
                  </a:lnTo>
                  <a:lnTo>
                    <a:pt x="1614" y="426"/>
                  </a:lnTo>
                  <a:lnTo>
                    <a:pt x="1620" y="418"/>
                  </a:lnTo>
                  <a:lnTo>
                    <a:pt x="1623" y="409"/>
                  </a:lnTo>
                  <a:lnTo>
                    <a:pt x="1627" y="400"/>
                  </a:lnTo>
                  <a:lnTo>
                    <a:pt x="1629" y="392"/>
                  </a:lnTo>
                  <a:lnTo>
                    <a:pt x="1629" y="384"/>
                  </a:lnTo>
                  <a:lnTo>
                    <a:pt x="1639" y="398"/>
                  </a:lnTo>
                  <a:lnTo>
                    <a:pt x="1650" y="412"/>
                  </a:lnTo>
                  <a:lnTo>
                    <a:pt x="1657" y="425"/>
                  </a:lnTo>
                  <a:lnTo>
                    <a:pt x="1659" y="439"/>
                  </a:lnTo>
                  <a:lnTo>
                    <a:pt x="1663" y="440"/>
                  </a:lnTo>
                  <a:lnTo>
                    <a:pt x="1668" y="442"/>
                  </a:lnTo>
                  <a:lnTo>
                    <a:pt x="1673" y="444"/>
                  </a:lnTo>
                  <a:lnTo>
                    <a:pt x="1677" y="447"/>
                  </a:lnTo>
                  <a:lnTo>
                    <a:pt x="1682" y="449"/>
                  </a:lnTo>
                  <a:lnTo>
                    <a:pt x="1685" y="452"/>
                  </a:lnTo>
                  <a:lnTo>
                    <a:pt x="1690" y="456"/>
                  </a:lnTo>
                  <a:lnTo>
                    <a:pt x="1694" y="460"/>
                  </a:lnTo>
                  <a:lnTo>
                    <a:pt x="1702" y="457"/>
                  </a:lnTo>
                  <a:lnTo>
                    <a:pt x="1706" y="450"/>
                  </a:lnTo>
                  <a:lnTo>
                    <a:pt x="1703" y="441"/>
                  </a:lnTo>
                  <a:lnTo>
                    <a:pt x="1698" y="433"/>
                  </a:lnTo>
                  <a:lnTo>
                    <a:pt x="1706" y="436"/>
                  </a:lnTo>
                  <a:lnTo>
                    <a:pt x="1714" y="441"/>
                  </a:lnTo>
                  <a:lnTo>
                    <a:pt x="1721" y="445"/>
                  </a:lnTo>
                  <a:lnTo>
                    <a:pt x="1729" y="449"/>
                  </a:lnTo>
                  <a:lnTo>
                    <a:pt x="1735" y="453"/>
                  </a:lnTo>
                  <a:lnTo>
                    <a:pt x="1741" y="458"/>
                  </a:lnTo>
                  <a:lnTo>
                    <a:pt x="1746" y="463"/>
                  </a:lnTo>
                  <a:lnTo>
                    <a:pt x="1749" y="466"/>
                  </a:lnTo>
                  <a:lnTo>
                    <a:pt x="1749" y="432"/>
                  </a:lnTo>
                  <a:lnTo>
                    <a:pt x="1746" y="395"/>
                  </a:lnTo>
                  <a:lnTo>
                    <a:pt x="1739" y="358"/>
                  </a:lnTo>
                  <a:lnTo>
                    <a:pt x="1730" y="323"/>
                  </a:lnTo>
                  <a:lnTo>
                    <a:pt x="1719" y="290"/>
                  </a:lnTo>
                  <a:lnTo>
                    <a:pt x="1709" y="260"/>
                  </a:lnTo>
                  <a:lnTo>
                    <a:pt x="1699" y="235"/>
                  </a:lnTo>
                  <a:lnTo>
                    <a:pt x="1692" y="216"/>
                  </a:lnTo>
                  <a:lnTo>
                    <a:pt x="1707" y="235"/>
                  </a:lnTo>
                  <a:lnTo>
                    <a:pt x="1723" y="261"/>
                  </a:lnTo>
                  <a:lnTo>
                    <a:pt x="1739" y="292"/>
                  </a:lnTo>
                  <a:lnTo>
                    <a:pt x="1756" y="327"/>
                  </a:lnTo>
                  <a:lnTo>
                    <a:pt x="1771" y="364"/>
                  </a:lnTo>
                  <a:lnTo>
                    <a:pt x="1784" y="401"/>
                  </a:lnTo>
                  <a:lnTo>
                    <a:pt x="1794" y="433"/>
                  </a:lnTo>
                  <a:lnTo>
                    <a:pt x="1798" y="461"/>
                  </a:lnTo>
                  <a:lnTo>
                    <a:pt x="1811" y="423"/>
                  </a:lnTo>
                  <a:lnTo>
                    <a:pt x="1821" y="371"/>
                  </a:lnTo>
                  <a:lnTo>
                    <a:pt x="1827" y="317"/>
                  </a:lnTo>
                  <a:lnTo>
                    <a:pt x="1828" y="275"/>
                  </a:lnTo>
                  <a:lnTo>
                    <a:pt x="1840" y="316"/>
                  </a:lnTo>
                  <a:lnTo>
                    <a:pt x="1847" y="372"/>
                  </a:lnTo>
                  <a:lnTo>
                    <a:pt x="1849" y="428"/>
                  </a:lnTo>
                  <a:lnTo>
                    <a:pt x="1850" y="466"/>
                  </a:lnTo>
                  <a:lnTo>
                    <a:pt x="1858" y="458"/>
                  </a:lnTo>
                  <a:lnTo>
                    <a:pt x="1867" y="447"/>
                  </a:lnTo>
                  <a:lnTo>
                    <a:pt x="1879" y="434"/>
                  </a:lnTo>
                  <a:lnTo>
                    <a:pt x="1890" y="421"/>
                  </a:lnTo>
                  <a:lnTo>
                    <a:pt x="1903" y="411"/>
                  </a:lnTo>
                  <a:lnTo>
                    <a:pt x="1914" y="403"/>
                  </a:lnTo>
                  <a:lnTo>
                    <a:pt x="1925" y="400"/>
                  </a:lnTo>
                  <a:lnTo>
                    <a:pt x="1936" y="402"/>
                  </a:lnTo>
                  <a:lnTo>
                    <a:pt x="1924" y="411"/>
                  </a:lnTo>
                  <a:lnTo>
                    <a:pt x="1915" y="421"/>
                  </a:lnTo>
                  <a:lnTo>
                    <a:pt x="1907" y="434"/>
                  </a:lnTo>
                  <a:lnTo>
                    <a:pt x="1900" y="447"/>
                  </a:lnTo>
                  <a:lnTo>
                    <a:pt x="1895" y="459"/>
                  </a:lnTo>
                  <a:lnTo>
                    <a:pt x="1890" y="472"/>
                  </a:lnTo>
                  <a:lnTo>
                    <a:pt x="1888" y="485"/>
                  </a:lnTo>
                  <a:lnTo>
                    <a:pt x="1888" y="498"/>
                  </a:lnTo>
                  <a:lnTo>
                    <a:pt x="1893" y="488"/>
                  </a:lnTo>
                  <a:lnTo>
                    <a:pt x="1899" y="480"/>
                  </a:lnTo>
                  <a:lnTo>
                    <a:pt x="1906" y="474"/>
                  </a:lnTo>
                  <a:lnTo>
                    <a:pt x="1913" y="471"/>
                  </a:lnTo>
                  <a:lnTo>
                    <a:pt x="1911" y="480"/>
                  </a:lnTo>
                  <a:lnTo>
                    <a:pt x="1911" y="492"/>
                  </a:lnTo>
                  <a:lnTo>
                    <a:pt x="1912" y="506"/>
                  </a:lnTo>
                  <a:lnTo>
                    <a:pt x="1917" y="516"/>
                  </a:lnTo>
                  <a:lnTo>
                    <a:pt x="1925" y="516"/>
                  </a:lnTo>
                  <a:lnTo>
                    <a:pt x="1934" y="516"/>
                  </a:lnTo>
                  <a:lnTo>
                    <a:pt x="1943" y="516"/>
                  </a:lnTo>
                  <a:lnTo>
                    <a:pt x="1952" y="516"/>
                  </a:lnTo>
                  <a:lnTo>
                    <a:pt x="1961" y="515"/>
                  </a:lnTo>
                  <a:lnTo>
                    <a:pt x="1970" y="514"/>
                  </a:lnTo>
                  <a:lnTo>
                    <a:pt x="1977" y="513"/>
                  </a:lnTo>
                  <a:lnTo>
                    <a:pt x="1984" y="512"/>
                  </a:lnTo>
                  <a:lnTo>
                    <a:pt x="1991" y="507"/>
                  </a:lnTo>
                  <a:lnTo>
                    <a:pt x="2001" y="498"/>
                  </a:lnTo>
                  <a:lnTo>
                    <a:pt x="2014" y="487"/>
                  </a:lnTo>
                  <a:lnTo>
                    <a:pt x="2026" y="474"/>
                  </a:lnTo>
                  <a:lnTo>
                    <a:pt x="2039" y="460"/>
                  </a:lnTo>
                  <a:lnTo>
                    <a:pt x="2049" y="448"/>
                  </a:lnTo>
                  <a:lnTo>
                    <a:pt x="2058" y="439"/>
                  </a:lnTo>
                  <a:lnTo>
                    <a:pt x="2063" y="433"/>
                  </a:lnTo>
                  <a:lnTo>
                    <a:pt x="2062" y="441"/>
                  </a:lnTo>
                  <a:lnTo>
                    <a:pt x="2059" y="451"/>
                  </a:lnTo>
                  <a:lnTo>
                    <a:pt x="2056" y="461"/>
                  </a:lnTo>
                  <a:lnTo>
                    <a:pt x="2051" y="473"/>
                  </a:lnTo>
                  <a:lnTo>
                    <a:pt x="2046" y="485"/>
                  </a:lnTo>
                  <a:lnTo>
                    <a:pt x="2039" y="497"/>
                  </a:lnTo>
                  <a:lnTo>
                    <a:pt x="2032" y="507"/>
                  </a:lnTo>
                  <a:lnTo>
                    <a:pt x="2024" y="516"/>
                  </a:lnTo>
                  <a:lnTo>
                    <a:pt x="2030" y="513"/>
                  </a:lnTo>
                  <a:lnTo>
                    <a:pt x="2035" y="510"/>
                  </a:lnTo>
                  <a:lnTo>
                    <a:pt x="2042" y="505"/>
                  </a:lnTo>
                  <a:lnTo>
                    <a:pt x="2050" y="500"/>
                  </a:lnTo>
                  <a:lnTo>
                    <a:pt x="2057" y="497"/>
                  </a:lnTo>
                  <a:lnTo>
                    <a:pt x="2064" y="493"/>
                  </a:lnTo>
                  <a:lnTo>
                    <a:pt x="2070" y="490"/>
                  </a:lnTo>
                  <a:lnTo>
                    <a:pt x="2075" y="488"/>
                  </a:lnTo>
                  <a:lnTo>
                    <a:pt x="2070" y="500"/>
                  </a:lnTo>
                  <a:lnTo>
                    <a:pt x="2064" y="514"/>
                  </a:lnTo>
                  <a:lnTo>
                    <a:pt x="2064" y="527"/>
                  </a:lnTo>
                  <a:lnTo>
                    <a:pt x="2079" y="534"/>
                  </a:lnTo>
                  <a:close/>
                </a:path>
              </a:pathLst>
            </a:custGeom>
            <a:solidFill>
              <a:srgbClr val="0066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48" name="Freeform 1780"/>
            <p:cNvSpPr>
              <a:spLocks/>
            </p:cNvSpPr>
            <p:nvPr/>
          </p:nvSpPr>
          <p:spPr bwMode="auto">
            <a:xfrm>
              <a:off x="2247" y="4221"/>
              <a:ext cx="695" cy="4"/>
            </a:xfrm>
            <a:custGeom>
              <a:avLst/>
              <a:gdLst>
                <a:gd name="T0" fmla="*/ 0 w 2084"/>
                <a:gd name="T1" fmla="*/ 6 h 11"/>
                <a:gd name="T2" fmla="*/ 5 w 2084"/>
                <a:gd name="T3" fmla="*/ 11 h 11"/>
                <a:gd name="T4" fmla="*/ 2084 w 2084"/>
                <a:gd name="T5" fmla="*/ 11 h 11"/>
                <a:gd name="T6" fmla="*/ 2084 w 2084"/>
                <a:gd name="T7" fmla="*/ 0 h 11"/>
                <a:gd name="T8" fmla="*/ 5 w 2084"/>
                <a:gd name="T9" fmla="*/ 0 h 11"/>
                <a:gd name="T10" fmla="*/ 11 w 2084"/>
                <a:gd name="T11" fmla="*/ 6 h 11"/>
                <a:gd name="T12" fmla="*/ 5 w 2084"/>
                <a:gd name="T13" fmla="*/ 0 h 11"/>
                <a:gd name="T14" fmla="*/ 2 w 2084"/>
                <a:gd name="T15" fmla="*/ 2 h 11"/>
                <a:gd name="T16" fmla="*/ 1 w 2084"/>
                <a:gd name="T17" fmla="*/ 6 h 11"/>
                <a:gd name="T18" fmla="*/ 2 w 2084"/>
                <a:gd name="T19" fmla="*/ 9 h 11"/>
                <a:gd name="T20" fmla="*/ 5 w 2084"/>
                <a:gd name="T21" fmla="*/ 11 h 11"/>
                <a:gd name="T22" fmla="*/ 0 w 2084"/>
                <a:gd name="T23"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84" h="11">
                  <a:moveTo>
                    <a:pt x="0" y="6"/>
                  </a:moveTo>
                  <a:lnTo>
                    <a:pt x="5" y="11"/>
                  </a:lnTo>
                  <a:lnTo>
                    <a:pt x="2084" y="11"/>
                  </a:lnTo>
                  <a:lnTo>
                    <a:pt x="2084" y="0"/>
                  </a:lnTo>
                  <a:lnTo>
                    <a:pt x="5" y="0"/>
                  </a:lnTo>
                  <a:lnTo>
                    <a:pt x="11" y="6"/>
                  </a:lnTo>
                  <a:lnTo>
                    <a:pt x="5" y="0"/>
                  </a:lnTo>
                  <a:lnTo>
                    <a:pt x="2" y="2"/>
                  </a:lnTo>
                  <a:lnTo>
                    <a:pt x="1" y="6"/>
                  </a:lnTo>
                  <a:lnTo>
                    <a:pt x="2" y="9"/>
                  </a:lnTo>
                  <a:lnTo>
                    <a:pt x="5" y="11"/>
                  </a:lnTo>
                  <a:lnTo>
                    <a:pt x="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49" name="Freeform 1781"/>
            <p:cNvSpPr>
              <a:spLocks/>
            </p:cNvSpPr>
            <p:nvPr/>
          </p:nvSpPr>
          <p:spPr bwMode="auto">
            <a:xfrm>
              <a:off x="2247" y="4143"/>
              <a:ext cx="4" cy="80"/>
            </a:xfrm>
            <a:custGeom>
              <a:avLst/>
              <a:gdLst>
                <a:gd name="T0" fmla="*/ 8 w 11"/>
                <a:gd name="T1" fmla="*/ 1 h 241"/>
                <a:gd name="T2" fmla="*/ 0 w 11"/>
                <a:gd name="T3" fmla="*/ 6 h 241"/>
                <a:gd name="T4" fmla="*/ 0 w 11"/>
                <a:gd name="T5" fmla="*/ 241 h 241"/>
                <a:gd name="T6" fmla="*/ 11 w 11"/>
                <a:gd name="T7" fmla="*/ 241 h 241"/>
                <a:gd name="T8" fmla="*/ 11 w 11"/>
                <a:gd name="T9" fmla="*/ 6 h 241"/>
                <a:gd name="T10" fmla="*/ 3 w 11"/>
                <a:gd name="T11" fmla="*/ 10 h 241"/>
                <a:gd name="T12" fmla="*/ 11 w 11"/>
                <a:gd name="T13" fmla="*/ 6 h 241"/>
                <a:gd name="T14" fmla="*/ 9 w 11"/>
                <a:gd name="T15" fmla="*/ 2 h 241"/>
                <a:gd name="T16" fmla="*/ 5 w 11"/>
                <a:gd name="T17" fmla="*/ 0 h 241"/>
                <a:gd name="T18" fmla="*/ 2 w 11"/>
                <a:gd name="T19" fmla="*/ 2 h 241"/>
                <a:gd name="T20" fmla="*/ 0 w 11"/>
                <a:gd name="T21" fmla="*/ 6 h 241"/>
                <a:gd name="T22" fmla="*/ 8 w 11"/>
                <a:gd name="T2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241">
                  <a:moveTo>
                    <a:pt x="8" y="1"/>
                  </a:moveTo>
                  <a:lnTo>
                    <a:pt x="0" y="6"/>
                  </a:lnTo>
                  <a:lnTo>
                    <a:pt x="0" y="241"/>
                  </a:lnTo>
                  <a:lnTo>
                    <a:pt x="11" y="241"/>
                  </a:lnTo>
                  <a:lnTo>
                    <a:pt x="11" y="6"/>
                  </a:lnTo>
                  <a:lnTo>
                    <a:pt x="3" y="10"/>
                  </a:lnTo>
                  <a:lnTo>
                    <a:pt x="11" y="6"/>
                  </a:lnTo>
                  <a:lnTo>
                    <a:pt x="9" y="2"/>
                  </a:lnTo>
                  <a:lnTo>
                    <a:pt x="5" y="0"/>
                  </a:lnTo>
                  <a:lnTo>
                    <a:pt x="2" y="2"/>
                  </a:lnTo>
                  <a:lnTo>
                    <a:pt x="0" y="6"/>
                  </a:lnTo>
                  <a:lnTo>
                    <a:pt x="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50" name="Freeform 1782"/>
            <p:cNvSpPr>
              <a:spLocks/>
            </p:cNvSpPr>
            <p:nvPr/>
          </p:nvSpPr>
          <p:spPr bwMode="auto">
            <a:xfrm>
              <a:off x="2248" y="4143"/>
              <a:ext cx="26" cy="23"/>
            </a:xfrm>
            <a:custGeom>
              <a:avLst/>
              <a:gdLst>
                <a:gd name="T0" fmla="*/ 79 w 79"/>
                <a:gd name="T1" fmla="*/ 67 h 69"/>
                <a:gd name="T2" fmla="*/ 79 w 79"/>
                <a:gd name="T3" fmla="*/ 67 h 69"/>
                <a:gd name="T4" fmla="*/ 74 w 79"/>
                <a:gd name="T5" fmla="*/ 59 h 69"/>
                <a:gd name="T6" fmla="*/ 68 w 79"/>
                <a:gd name="T7" fmla="*/ 51 h 69"/>
                <a:gd name="T8" fmla="*/ 58 w 79"/>
                <a:gd name="T9" fmla="*/ 43 h 69"/>
                <a:gd name="T10" fmla="*/ 48 w 79"/>
                <a:gd name="T11" fmla="*/ 33 h 69"/>
                <a:gd name="T12" fmla="*/ 35 w 79"/>
                <a:gd name="T13" fmla="*/ 24 h 69"/>
                <a:gd name="T14" fmla="*/ 24 w 79"/>
                <a:gd name="T15" fmla="*/ 15 h 69"/>
                <a:gd name="T16" fmla="*/ 15 w 79"/>
                <a:gd name="T17" fmla="*/ 8 h 69"/>
                <a:gd name="T18" fmla="*/ 5 w 79"/>
                <a:gd name="T19" fmla="*/ 0 h 69"/>
                <a:gd name="T20" fmla="*/ 0 w 79"/>
                <a:gd name="T21" fmla="*/ 9 h 69"/>
                <a:gd name="T22" fmla="*/ 8 w 79"/>
                <a:gd name="T23" fmla="*/ 15 h 69"/>
                <a:gd name="T24" fmla="*/ 19 w 79"/>
                <a:gd name="T25" fmla="*/ 24 h 69"/>
                <a:gd name="T26" fmla="*/ 31 w 79"/>
                <a:gd name="T27" fmla="*/ 31 h 69"/>
                <a:gd name="T28" fmla="*/ 41 w 79"/>
                <a:gd name="T29" fmla="*/ 40 h 69"/>
                <a:gd name="T30" fmla="*/ 52 w 79"/>
                <a:gd name="T31" fmla="*/ 49 h 69"/>
                <a:gd name="T32" fmla="*/ 61 w 79"/>
                <a:gd name="T33" fmla="*/ 58 h 69"/>
                <a:gd name="T34" fmla="*/ 68 w 79"/>
                <a:gd name="T35" fmla="*/ 63 h 69"/>
                <a:gd name="T36" fmla="*/ 70 w 79"/>
                <a:gd name="T37" fmla="*/ 69 h 69"/>
                <a:gd name="T38" fmla="*/ 70 w 79"/>
                <a:gd name="T39" fmla="*/ 69 h 69"/>
                <a:gd name="T40" fmla="*/ 79 w 79"/>
                <a:gd name="T41"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69">
                  <a:moveTo>
                    <a:pt x="79" y="67"/>
                  </a:moveTo>
                  <a:lnTo>
                    <a:pt x="79" y="67"/>
                  </a:lnTo>
                  <a:lnTo>
                    <a:pt x="74" y="59"/>
                  </a:lnTo>
                  <a:lnTo>
                    <a:pt x="68" y="51"/>
                  </a:lnTo>
                  <a:lnTo>
                    <a:pt x="58" y="43"/>
                  </a:lnTo>
                  <a:lnTo>
                    <a:pt x="48" y="33"/>
                  </a:lnTo>
                  <a:lnTo>
                    <a:pt x="35" y="24"/>
                  </a:lnTo>
                  <a:lnTo>
                    <a:pt x="24" y="15"/>
                  </a:lnTo>
                  <a:lnTo>
                    <a:pt x="15" y="8"/>
                  </a:lnTo>
                  <a:lnTo>
                    <a:pt x="5" y="0"/>
                  </a:lnTo>
                  <a:lnTo>
                    <a:pt x="0" y="9"/>
                  </a:lnTo>
                  <a:lnTo>
                    <a:pt x="8" y="15"/>
                  </a:lnTo>
                  <a:lnTo>
                    <a:pt x="19" y="24"/>
                  </a:lnTo>
                  <a:lnTo>
                    <a:pt x="31" y="31"/>
                  </a:lnTo>
                  <a:lnTo>
                    <a:pt x="41" y="40"/>
                  </a:lnTo>
                  <a:lnTo>
                    <a:pt x="52" y="49"/>
                  </a:lnTo>
                  <a:lnTo>
                    <a:pt x="61" y="58"/>
                  </a:lnTo>
                  <a:lnTo>
                    <a:pt x="68" y="63"/>
                  </a:lnTo>
                  <a:lnTo>
                    <a:pt x="70" y="69"/>
                  </a:lnTo>
                  <a:lnTo>
                    <a:pt x="70" y="69"/>
                  </a:lnTo>
                  <a:lnTo>
                    <a:pt x="79" y="6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51" name="Freeform 1783"/>
            <p:cNvSpPr>
              <a:spLocks/>
            </p:cNvSpPr>
            <p:nvPr/>
          </p:nvSpPr>
          <p:spPr bwMode="auto">
            <a:xfrm>
              <a:off x="2271" y="4165"/>
              <a:ext cx="6" cy="26"/>
            </a:xfrm>
            <a:custGeom>
              <a:avLst/>
              <a:gdLst>
                <a:gd name="T0" fmla="*/ 9 w 18"/>
                <a:gd name="T1" fmla="*/ 70 h 78"/>
                <a:gd name="T2" fmla="*/ 17 w 18"/>
                <a:gd name="T3" fmla="*/ 73 h 78"/>
                <a:gd name="T4" fmla="*/ 18 w 18"/>
                <a:gd name="T5" fmla="*/ 57 h 78"/>
                <a:gd name="T6" fmla="*/ 16 w 18"/>
                <a:gd name="T7" fmla="*/ 35 h 78"/>
                <a:gd name="T8" fmla="*/ 12 w 18"/>
                <a:gd name="T9" fmla="*/ 16 h 78"/>
                <a:gd name="T10" fmla="*/ 9 w 18"/>
                <a:gd name="T11" fmla="*/ 0 h 78"/>
                <a:gd name="T12" fmla="*/ 0 w 18"/>
                <a:gd name="T13" fmla="*/ 2 h 78"/>
                <a:gd name="T14" fmla="*/ 3 w 18"/>
                <a:gd name="T15" fmla="*/ 16 h 78"/>
                <a:gd name="T16" fmla="*/ 7 w 18"/>
                <a:gd name="T17" fmla="*/ 35 h 78"/>
                <a:gd name="T18" fmla="*/ 7 w 18"/>
                <a:gd name="T19" fmla="*/ 57 h 78"/>
                <a:gd name="T20" fmla="*/ 8 w 18"/>
                <a:gd name="T21" fmla="*/ 73 h 78"/>
                <a:gd name="T22" fmla="*/ 16 w 18"/>
                <a:gd name="T23" fmla="*/ 76 h 78"/>
                <a:gd name="T24" fmla="*/ 8 w 18"/>
                <a:gd name="T25" fmla="*/ 73 h 78"/>
                <a:gd name="T26" fmla="*/ 9 w 18"/>
                <a:gd name="T27" fmla="*/ 76 h 78"/>
                <a:gd name="T28" fmla="*/ 12 w 18"/>
                <a:gd name="T29" fmla="*/ 78 h 78"/>
                <a:gd name="T30" fmla="*/ 16 w 18"/>
                <a:gd name="T31" fmla="*/ 76 h 78"/>
                <a:gd name="T32" fmla="*/ 17 w 18"/>
                <a:gd name="T33" fmla="*/ 73 h 78"/>
                <a:gd name="T34" fmla="*/ 9 w 18"/>
                <a:gd name="T35" fmla="*/ 7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78">
                  <a:moveTo>
                    <a:pt x="9" y="70"/>
                  </a:moveTo>
                  <a:lnTo>
                    <a:pt x="17" y="73"/>
                  </a:lnTo>
                  <a:lnTo>
                    <a:pt x="18" y="57"/>
                  </a:lnTo>
                  <a:lnTo>
                    <a:pt x="16" y="35"/>
                  </a:lnTo>
                  <a:lnTo>
                    <a:pt x="12" y="16"/>
                  </a:lnTo>
                  <a:lnTo>
                    <a:pt x="9" y="0"/>
                  </a:lnTo>
                  <a:lnTo>
                    <a:pt x="0" y="2"/>
                  </a:lnTo>
                  <a:lnTo>
                    <a:pt x="3" y="16"/>
                  </a:lnTo>
                  <a:lnTo>
                    <a:pt x="7" y="35"/>
                  </a:lnTo>
                  <a:lnTo>
                    <a:pt x="7" y="57"/>
                  </a:lnTo>
                  <a:lnTo>
                    <a:pt x="8" y="73"/>
                  </a:lnTo>
                  <a:lnTo>
                    <a:pt x="16" y="76"/>
                  </a:lnTo>
                  <a:lnTo>
                    <a:pt x="8" y="73"/>
                  </a:lnTo>
                  <a:lnTo>
                    <a:pt x="9" y="76"/>
                  </a:lnTo>
                  <a:lnTo>
                    <a:pt x="12" y="78"/>
                  </a:lnTo>
                  <a:lnTo>
                    <a:pt x="16" y="76"/>
                  </a:lnTo>
                  <a:lnTo>
                    <a:pt x="17" y="73"/>
                  </a:lnTo>
                  <a:lnTo>
                    <a:pt x="9" y="7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52" name="Freeform 1784"/>
            <p:cNvSpPr>
              <a:spLocks/>
            </p:cNvSpPr>
            <p:nvPr/>
          </p:nvSpPr>
          <p:spPr bwMode="auto">
            <a:xfrm>
              <a:off x="2274" y="4171"/>
              <a:ext cx="22" cy="20"/>
            </a:xfrm>
            <a:custGeom>
              <a:avLst/>
              <a:gdLst>
                <a:gd name="T0" fmla="*/ 66 w 66"/>
                <a:gd name="T1" fmla="*/ 6 h 58"/>
                <a:gd name="T2" fmla="*/ 61 w 66"/>
                <a:gd name="T3" fmla="*/ 0 h 58"/>
                <a:gd name="T4" fmla="*/ 53 w 66"/>
                <a:gd name="T5" fmla="*/ 3 h 58"/>
                <a:gd name="T6" fmla="*/ 45 w 66"/>
                <a:gd name="T7" fmla="*/ 9 h 58"/>
                <a:gd name="T8" fmla="*/ 38 w 66"/>
                <a:gd name="T9" fmla="*/ 16 h 58"/>
                <a:gd name="T10" fmla="*/ 30 w 66"/>
                <a:gd name="T11" fmla="*/ 23 h 58"/>
                <a:gd name="T12" fmla="*/ 22 w 66"/>
                <a:gd name="T13" fmla="*/ 31 h 58"/>
                <a:gd name="T14" fmla="*/ 15 w 66"/>
                <a:gd name="T15" fmla="*/ 38 h 58"/>
                <a:gd name="T16" fmla="*/ 7 w 66"/>
                <a:gd name="T17" fmla="*/ 45 h 58"/>
                <a:gd name="T18" fmla="*/ 0 w 66"/>
                <a:gd name="T19" fmla="*/ 52 h 58"/>
                <a:gd name="T20" fmla="*/ 7 w 66"/>
                <a:gd name="T21" fmla="*/ 58 h 58"/>
                <a:gd name="T22" fmla="*/ 14 w 66"/>
                <a:gd name="T23" fmla="*/ 52 h 58"/>
                <a:gd name="T24" fmla="*/ 22 w 66"/>
                <a:gd name="T25" fmla="*/ 45 h 58"/>
                <a:gd name="T26" fmla="*/ 29 w 66"/>
                <a:gd name="T27" fmla="*/ 38 h 58"/>
                <a:gd name="T28" fmla="*/ 37 w 66"/>
                <a:gd name="T29" fmla="*/ 30 h 58"/>
                <a:gd name="T30" fmla="*/ 45 w 66"/>
                <a:gd name="T31" fmla="*/ 23 h 58"/>
                <a:gd name="T32" fmla="*/ 51 w 66"/>
                <a:gd name="T33" fmla="*/ 16 h 58"/>
                <a:gd name="T34" fmla="*/ 57 w 66"/>
                <a:gd name="T35" fmla="*/ 13 h 58"/>
                <a:gd name="T36" fmla="*/ 63 w 66"/>
                <a:gd name="T37" fmla="*/ 9 h 58"/>
                <a:gd name="T38" fmla="*/ 57 w 66"/>
                <a:gd name="T39" fmla="*/ 3 h 58"/>
                <a:gd name="T40" fmla="*/ 63 w 66"/>
                <a:gd name="T41" fmla="*/ 9 h 58"/>
                <a:gd name="T42" fmla="*/ 66 w 66"/>
                <a:gd name="T43" fmla="*/ 7 h 58"/>
                <a:gd name="T44" fmla="*/ 66 w 66"/>
                <a:gd name="T45" fmla="*/ 3 h 58"/>
                <a:gd name="T46" fmla="*/ 64 w 66"/>
                <a:gd name="T47" fmla="*/ 1 h 58"/>
                <a:gd name="T48" fmla="*/ 61 w 66"/>
                <a:gd name="T49" fmla="*/ 0 h 58"/>
                <a:gd name="T50" fmla="*/ 66 w 66"/>
                <a:gd name="T51" fmla="*/ 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58">
                  <a:moveTo>
                    <a:pt x="66" y="6"/>
                  </a:moveTo>
                  <a:lnTo>
                    <a:pt x="61" y="0"/>
                  </a:lnTo>
                  <a:lnTo>
                    <a:pt x="53" y="3"/>
                  </a:lnTo>
                  <a:lnTo>
                    <a:pt x="45" y="9"/>
                  </a:lnTo>
                  <a:lnTo>
                    <a:pt x="38" y="16"/>
                  </a:lnTo>
                  <a:lnTo>
                    <a:pt x="30" y="23"/>
                  </a:lnTo>
                  <a:lnTo>
                    <a:pt x="22" y="31"/>
                  </a:lnTo>
                  <a:lnTo>
                    <a:pt x="15" y="38"/>
                  </a:lnTo>
                  <a:lnTo>
                    <a:pt x="7" y="45"/>
                  </a:lnTo>
                  <a:lnTo>
                    <a:pt x="0" y="52"/>
                  </a:lnTo>
                  <a:lnTo>
                    <a:pt x="7" y="58"/>
                  </a:lnTo>
                  <a:lnTo>
                    <a:pt x="14" y="52"/>
                  </a:lnTo>
                  <a:lnTo>
                    <a:pt x="22" y="45"/>
                  </a:lnTo>
                  <a:lnTo>
                    <a:pt x="29" y="38"/>
                  </a:lnTo>
                  <a:lnTo>
                    <a:pt x="37" y="30"/>
                  </a:lnTo>
                  <a:lnTo>
                    <a:pt x="45" y="23"/>
                  </a:lnTo>
                  <a:lnTo>
                    <a:pt x="51" y="16"/>
                  </a:lnTo>
                  <a:lnTo>
                    <a:pt x="57" y="13"/>
                  </a:lnTo>
                  <a:lnTo>
                    <a:pt x="63" y="9"/>
                  </a:lnTo>
                  <a:lnTo>
                    <a:pt x="57" y="3"/>
                  </a:lnTo>
                  <a:lnTo>
                    <a:pt x="63" y="9"/>
                  </a:lnTo>
                  <a:lnTo>
                    <a:pt x="66" y="7"/>
                  </a:lnTo>
                  <a:lnTo>
                    <a:pt x="66" y="3"/>
                  </a:lnTo>
                  <a:lnTo>
                    <a:pt x="64" y="1"/>
                  </a:lnTo>
                  <a:lnTo>
                    <a:pt x="61" y="0"/>
                  </a:lnTo>
                  <a:lnTo>
                    <a:pt x="66"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53" name="Freeform 1785"/>
            <p:cNvSpPr>
              <a:spLocks/>
            </p:cNvSpPr>
            <p:nvPr/>
          </p:nvSpPr>
          <p:spPr bwMode="auto">
            <a:xfrm>
              <a:off x="2288" y="4172"/>
              <a:ext cx="8" cy="27"/>
            </a:xfrm>
            <a:custGeom>
              <a:avLst/>
              <a:gdLst>
                <a:gd name="T0" fmla="*/ 1 w 25"/>
                <a:gd name="T1" fmla="*/ 78 h 79"/>
                <a:gd name="T2" fmla="*/ 9 w 25"/>
                <a:gd name="T3" fmla="*/ 74 h 79"/>
                <a:gd name="T4" fmla="*/ 9 w 25"/>
                <a:gd name="T5" fmla="*/ 60 h 79"/>
                <a:gd name="T6" fmla="*/ 14 w 25"/>
                <a:gd name="T7" fmla="*/ 41 h 79"/>
                <a:gd name="T8" fmla="*/ 21 w 25"/>
                <a:gd name="T9" fmla="*/ 20 h 79"/>
                <a:gd name="T10" fmla="*/ 25 w 25"/>
                <a:gd name="T11" fmla="*/ 3 h 79"/>
                <a:gd name="T12" fmla="*/ 16 w 25"/>
                <a:gd name="T13" fmla="*/ 0 h 79"/>
                <a:gd name="T14" fmla="*/ 12 w 25"/>
                <a:gd name="T15" fmla="*/ 18 h 79"/>
                <a:gd name="T16" fmla="*/ 5 w 25"/>
                <a:gd name="T17" fmla="*/ 38 h 79"/>
                <a:gd name="T18" fmla="*/ 0 w 25"/>
                <a:gd name="T19" fmla="*/ 60 h 79"/>
                <a:gd name="T20" fmla="*/ 0 w 25"/>
                <a:gd name="T21" fmla="*/ 76 h 79"/>
                <a:gd name="T22" fmla="*/ 8 w 25"/>
                <a:gd name="T23" fmla="*/ 71 h 79"/>
                <a:gd name="T24" fmla="*/ 0 w 25"/>
                <a:gd name="T25" fmla="*/ 76 h 79"/>
                <a:gd name="T26" fmla="*/ 2 w 25"/>
                <a:gd name="T27" fmla="*/ 78 h 79"/>
                <a:gd name="T28" fmla="*/ 6 w 25"/>
                <a:gd name="T29" fmla="*/ 79 h 79"/>
                <a:gd name="T30" fmla="*/ 8 w 25"/>
                <a:gd name="T31" fmla="*/ 77 h 79"/>
                <a:gd name="T32" fmla="*/ 9 w 25"/>
                <a:gd name="T33" fmla="*/ 74 h 79"/>
                <a:gd name="T34" fmla="*/ 1 w 25"/>
                <a:gd name="T35" fmla="*/ 7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79">
                  <a:moveTo>
                    <a:pt x="1" y="78"/>
                  </a:moveTo>
                  <a:lnTo>
                    <a:pt x="9" y="74"/>
                  </a:lnTo>
                  <a:lnTo>
                    <a:pt x="9" y="60"/>
                  </a:lnTo>
                  <a:lnTo>
                    <a:pt x="14" y="41"/>
                  </a:lnTo>
                  <a:lnTo>
                    <a:pt x="21" y="20"/>
                  </a:lnTo>
                  <a:lnTo>
                    <a:pt x="25" y="3"/>
                  </a:lnTo>
                  <a:lnTo>
                    <a:pt x="16" y="0"/>
                  </a:lnTo>
                  <a:lnTo>
                    <a:pt x="12" y="18"/>
                  </a:lnTo>
                  <a:lnTo>
                    <a:pt x="5" y="38"/>
                  </a:lnTo>
                  <a:lnTo>
                    <a:pt x="0" y="60"/>
                  </a:lnTo>
                  <a:lnTo>
                    <a:pt x="0" y="76"/>
                  </a:lnTo>
                  <a:lnTo>
                    <a:pt x="8" y="71"/>
                  </a:lnTo>
                  <a:lnTo>
                    <a:pt x="0" y="76"/>
                  </a:lnTo>
                  <a:lnTo>
                    <a:pt x="2" y="78"/>
                  </a:lnTo>
                  <a:lnTo>
                    <a:pt x="6" y="79"/>
                  </a:lnTo>
                  <a:lnTo>
                    <a:pt x="8" y="77"/>
                  </a:lnTo>
                  <a:lnTo>
                    <a:pt x="9" y="74"/>
                  </a:lnTo>
                  <a:lnTo>
                    <a:pt x="1" y="7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54" name="Freeform 1786"/>
            <p:cNvSpPr>
              <a:spLocks/>
            </p:cNvSpPr>
            <p:nvPr/>
          </p:nvSpPr>
          <p:spPr bwMode="auto">
            <a:xfrm>
              <a:off x="2285" y="4193"/>
              <a:ext cx="6" cy="5"/>
            </a:xfrm>
            <a:custGeom>
              <a:avLst/>
              <a:gdLst>
                <a:gd name="T0" fmla="*/ 11 w 17"/>
                <a:gd name="T1" fmla="*/ 5 h 16"/>
                <a:gd name="T2" fmla="*/ 2 w 17"/>
                <a:gd name="T3" fmla="*/ 8 h 16"/>
                <a:gd name="T4" fmla="*/ 10 w 17"/>
                <a:gd name="T5" fmla="*/ 16 h 16"/>
                <a:gd name="T6" fmla="*/ 17 w 17"/>
                <a:gd name="T7" fmla="*/ 9 h 16"/>
                <a:gd name="T8" fmla="*/ 9 w 17"/>
                <a:gd name="T9" fmla="*/ 1 h 16"/>
                <a:gd name="T10" fmla="*/ 0 w 17"/>
                <a:gd name="T11" fmla="*/ 5 h 16"/>
                <a:gd name="T12" fmla="*/ 9 w 17"/>
                <a:gd name="T13" fmla="*/ 1 h 16"/>
                <a:gd name="T14" fmla="*/ 6 w 17"/>
                <a:gd name="T15" fmla="*/ 0 h 16"/>
                <a:gd name="T16" fmla="*/ 2 w 17"/>
                <a:gd name="T17" fmla="*/ 1 h 16"/>
                <a:gd name="T18" fmla="*/ 1 w 17"/>
                <a:gd name="T19" fmla="*/ 5 h 16"/>
                <a:gd name="T20" fmla="*/ 2 w 17"/>
                <a:gd name="T21" fmla="*/ 8 h 16"/>
                <a:gd name="T22" fmla="*/ 11 w 17"/>
                <a:gd name="T2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11" y="5"/>
                  </a:moveTo>
                  <a:lnTo>
                    <a:pt x="2" y="8"/>
                  </a:lnTo>
                  <a:lnTo>
                    <a:pt x="10" y="16"/>
                  </a:lnTo>
                  <a:lnTo>
                    <a:pt x="17" y="9"/>
                  </a:lnTo>
                  <a:lnTo>
                    <a:pt x="9" y="1"/>
                  </a:lnTo>
                  <a:lnTo>
                    <a:pt x="0" y="5"/>
                  </a:lnTo>
                  <a:lnTo>
                    <a:pt x="9" y="1"/>
                  </a:lnTo>
                  <a:lnTo>
                    <a:pt x="6" y="0"/>
                  </a:lnTo>
                  <a:lnTo>
                    <a:pt x="2" y="1"/>
                  </a:lnTo>
                  <a:lnTo>
                    <a:pt x="1" y="5"/>
                  </a:lnTo>
                  <a:lnTo>
                    <a:pt x="2" y="8"/>
                  </a:lnTo>
                  <a:lnTo>
                    <a:pt x="11"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55" name="Freeform 1787"/>
            <p:cNvSpPr>
              <a:spLocks/>
            </p:cNvSpPr>
            <p:nvPr/>
          </p:nvSpPr>
          <p:spPr bwMode="auto">
            <a:xfrm>
              <a:off x="2283" y="4195"/>
              <a:ext cx="6" cy="9"/>
            </a:xfrm>
            <a:custGeom>
              <a:avLst/>
              <a:gdLst>
                <a:gd name="T0" fmla="*/ 7 w 16"/>
                <a:gd name="T1" fmla="*/ 19 h 28"/>
                <a:gd name="T2" fmla="*/ 10 w 16"/>
                <a:gd name="T3" fmla="*/ 20 h 28"/>
                <a:gd name="T4" fmla="*/ 12 w 16"/>
                <a:gd name="T5" fmla="*/ 19 h 28"/>
                <a:gd name="T6" fmla="*/ 12 w 16"/>
                <a:gd name="T7" fmla="*/ 14 h 28"/>
                <a:gd name="T8" fmla="*/ 14 w 16"/>
                <a:gd name="T9" fmla="*/ 7 h 28"/>
                <a:gd name="T10" fmla="*/ 16 w 16"/>
                <a:gd name="T11" fmla="*/ 0 h 28"/>
                <a:gd name="T12" fmla="*/ 5 w 16"/>
                <a:gd name="T13" fmla="*/ 0 h 28"/>
                <a:gd name="T14" fmla="*/ 5 w 16"/>
                <a:gd name="T15" fmla="*/ 4 h 28"/>
                <a:gd name="T16" fmla="*/ 3 w 16"/>
                <a:gd name="T17" fmla="*/ 11 h 28"/>
                <a:gd name="T18" fmla="*/ 0 w 16"/>
                <a:gd name="T19" fmla="*/ 19 h 28"/>
                <a:gd name="T20" fmla="*/ 5 w 16"/>
                <a:gd name="T21" fmla="*/ 27 h 28"/>
                <a:gd name="T22" fmla="*/ 7 w 16"/>
                <a:gd name="T23" fmla="*/ 28 h 28"/>
                <a:gd name="T24" fmla="*/ 5 w 16"/>
                <a:gd name="T25" fmla="*/ 27 h 28"/>
                <a:gd name="T26" fmla="*/ 8 w 16"/>
                <a:gd name="T27" fmla="*/ 27 h 28"/>
                <a:gd name="T28" fmla="*/ 11 w 16"/>
                <a:gd name="T29" fmla="*/ 25 h 28"/>
                <a:gd name="T30" fmla="*/ 12 w 16"/>
                <a:gd name="T31" fmla="*/ 23 h 28"/>
                <a:gd name="T32" fmla="*/ 10 w 16"/>
                <a:gd name="T33" fmla="*/ 20 h 28"/>
                <a:gd name="T34" fmla="*/ 7 w 16"/>
                <a:gd name="T35" fmla="*/ 1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28">
                  <a:moveTo>
                    <a:pt x="7" y="19"/>
                  </a:moveTo>
                  <a:lnTo>
                    <a:pt x="10" y="20"/>
                  </a:lnTo>
                  <a:lnTo>
                    <a:pt x="12" y="19"/>
                  </a:lnTo>
                  <a:lnTo>
                    <a:pt x="12" y="14"/>
                  </a:lnTo>
                  <a:lnTo>
                    <a:pt x="14" y="7"/>
                  </a:lnTo>
                  <a:lnTo>
                    <a:pt x="16" y="0"/>
                  </a:lnTo>
                  <a:lnTo>
                    <a:pt x="5" y="0"/>
                  </a:lnTo>
                  <a:lnTo>
                    <a:pt x="5" y="4"/>
                  </a:lnTo>
                  <a:lnTo>
                    <a:pt x="3" y="11"/>
                  </a:lnTo>
                  <a:lnTo>
                    <a:pt x="0" y="19"/>
                  </a:lnTo>
                  <a:lnTo>
                    <a:pt x="5" y="27"/>
                  </a:lnTo>
                  <a:lnTo>
                    <a:pt x="7" y="28"/>
                  </a:lnTo>
                  <a:lnTo>
                    <a:pt x="5" y="27"/>
                  </a:lnTo>
                  <a:lnTo>
                    <a:pt x="8" y="27"/>
                  </a:lnTo>
                  <a:lnTo>
                    <a:pt x="11" y="25"/>
                  </a:lnTo>
                  <a:lnTo>
                    <a:pt x="12" y="23"/>
                  </a:lnTo>
                  <a:lnTo>
                    <a:pt x="10" y="20"/>
                  </a:lnTo>
                  <a:lnTo>
                    <a:pt x="7" y="1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56" name="Freeform 1788"/>
            <p:cNvSpPr>
              <a:spLocks/>
            </p:cNvSpPr>
            <p:nvPr/>
          </p:nvSpPr>
          <p:spPr bwMode="auto">
            <a:xfrm>
              <a:off x="2286" y="4199"/>
              <a:ext cx="21" cy="5"/>
            </a:xfrm>
            <a:custGeom>
              <a:avLst/>
              <a:gdLst>
                <a:gd name="T0" fmla="*/ 53 w 64"/>
                <a:gd name="T1" fmla="*/ 12 h 16"/>
                <a:gd name="T2" fmla="*/ 63 w 64"/>
                <a:gd name="T3" fmla="*/ 10 h 16"/>
                <a:gd name="T4" fmla="*/ 58 w 64"/>
                <a:gd name="T5" fmla="*/ 4 h 16"/>
                <a:gd name="T6" fmla="*/ 50 w 64"/>
                <a:gd name="T7" fmla="*/ 2 h 16"/>
                <a:gd name="T8" fmla="*/ 42 w 64"/>
                <a:gd name="T9" fmla="*/ 0 h 16"/>
                <a:gd name="T10" fmla="*/ 34 w 64"/>
                <a:gd name="T11" fmla="*/ 2 h 16"/>
                <a:gd name="T12" fmla="*/ 24 w 64"/>
                <a:gd name="T13" fmla="*/ 3 h 16"/>
                <a:gd name="T14" fmla="*/ 15 w 64"/>
                <a:gd name="T15" fmla="*/ 5 h 16"/>
                <a:gd name="T16" fmla="*/ 7 w 64"/>
                <a:gd name="T17" fmla="*/ 6 h 16"/>
                <a:gd name="T18" fmla="*/ 0 w 64"/>
                <a:gd name="T19" fmla="*/ 7 h 16"/>
                <a:gd name="T20" fmla="*/ 0 w 64"/>
                <a:gd name="T21" fmla="*/ 16 h 16"/>
                <a:gd name="T22" fmla="*/ 7 w 64"/>
                <a:gd name="T23" fmla="*/ 15 h 16"/>
                <a:gd name="T24" fmla="*/ 15 w 64"/>
                <a:gd name="T25" fmla="*/ 14 h 16"/>
                <a:gd name="T26" fmla="*/ 24 w 64"/>
                <a:gd name="T27" fmla="*/ 12 h 16"/>
                <a:gd name="T28" fmla="*/ 34 w 64"/>
                <a:gd name="T29" fmla="*/ 11 h 16"/>
                <a:gd name="T30" fmla="*/ 42 w 64"/>
                <a:gd name="T31" fmla="*/ 12 h 16"/>
                <a:gd name="T32" fmla="*/ 50 w 64"/>
                <a:gd name="T33" fmla="*/ 11 h 16"/>
                <a:gd name="T34" fmla="*/ 53 w 64"/>
                <a:gd name="T35" fmla="*/ 13 h 16"/>
                <a:gd name="T36" fmla="*/ 54 w 64"/>
                <a:gd name="T37" fmla="*/ 14 h 16"/>
                <a:gd name="T38" fmla="*/ 64 w 64"/>
                <a:gd name="T39" fmla="*/ 12 h 16"/>
                <a:gd name="T40" fmla="*/ 54 w 64"/>
                <a:gd name="T41" fmla="*/ 14 h 16"/>
                <a:gd name="T42" fmla="*/ 56 w 64"/>
                <a:gd name="T43" fmla="*/ 16 h 16"/>
                <a:gd name="T44" fmla="*/ 61 w 64"/>
                <a:gd name="T45" fmla="*/ 16 h 16"/>
                <a:gd name="T46" fmla="*/ 63 w 64"/>
                <a:gd name="T47" fmla="*/ 13 h 16"/>
                <a:gd name="T48" fmla="*/ 63 w 64"/>
                <a:gd name="T49" fmla="*/ 10 h 16"/>
                <a:gd name="T50" fmla="*/ 53 w 64"/>
                <a:gd name="T51"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 h="16">
                  <a:moveTo>
                    <a:pt x="53" y="12"/>
                  </a:moveTo>
                  <a:lnTo>
                    <a:pt x="63" y="10"/>
                  </a:lnTo>
                  <a:lnTo>
                    <a:pt x="58" y="4"/>
                  </a:lnTo>
                  <a:lnTo>
                    <a:pt x="50" y="2"/>
                  </a:lnTo>
                  <a:lnTo>
                    <a:pt x="42" y="0"/>
                  </a:lnTo>
                  <a:lnTo>
                    <a:pt x="34" y="2"/>
                  </a:lnTo>
                  <a:lnTo>
                    <a:pt x="24" y="3"/>
                  </a:lnTo>
                  <a:lnTo>
                    <a:pt x="15" y="5"/>
                  </a:lnTo>
                  <a:lnTo>
                    <a:pt x="7" y="6"/>
                  </a:lnTo>
                  <a:lnTo>
                    <a:pt x="0" y="7"/>
                  </a:lnTo>
                  <a:lnTo>
                    <a:pt x="0" y="16"/>
                  </a:lnTo>
                  <a:lnTo>
                    <a:pt x="7" y="15"/>
                  </a:lnTo>
                  <a:lnTo>
                    <a:pt x="15" y="14"/>
                  </a:lnTo>
                  <a:lnTo>
                    <a:pt x="24" y="12"/>
                  </a:lnTo>
                  <a:lnTo>
                    <a:pt x="34" y="11"/>
                  </a:lnTo>
                  <a:lnTo>
                    <a:pt x="42" y="12"/>
                  </a:lnTo>
                  <a:lnTo>
                    <a:pt x="50" y="11"/>
                  </a:lnTo>
                  <a:lnTo>
                    <a:pt x="53" y="13"/>
                  </a:lnTo>
                  <a:lnTo>
                    <a:pt x="54" y="14"/>
                  </a:lnTo>
                  <a:lnTo>
                    <a:pt x="64" y="12"/>
                  </a:lnTo>
                  <a:lnTo>
                    <a:pt x="54" y="14"/>
                  </a:lnTo>
                  <a:lnTo>
                    <a:pt x="56" y="16"/>
                  </a:lnTo>
                  <a:lnTo>
                    <a:pt x="61" y="16"/>
                  </a:lnTo>
                  <a:lnTo>
                    <a:pt x="63" y="13"/>
                  </a:lnTo>
                  <a:lnTo>
                    <a:pt x="63" y="10"/>
                  </a:lnTo>
                  <a:lnTo>
                    <a:pt x="53"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57" name="Freeform 1789"/>
            <p:cNvSpPr>
              <a:spLocks/>
            </p:cNvSpPr>
            <p:nvPr/>
          </p:nvSpPr>
          <p:spPr bwMode="auto">
            <a:xfrm>
              <a:off x="2303" y="4192"/>
              <a:ext cx="4" cy="11"/>
            </a:xfrm>
            <a:custGeom>
              <a:avLst/>
              <a:gdLst>
                <a:gd name="T0" fmla="*/ 9 w 11"/>
                <a:gd name="T1" fmla="*/ 1 h 31"/>
                <a:gd name="T2" fmla="*/ 1 w 11"/>
                <a:gd name="T3" fmla="*/ 5 h 31"/>
                <a:gd name="T4" fmla="*/ 0 w 11"/>
                <a:gd name="T5" fmla="*/ 11 h 31"/>
                <a:gd name="T6" fmla="*/ 0 w 11"/>
                <a:gd name="T7" fmla="*/ 18 h 31"/>
                <a:gd name="T8" fmla="*/ 0 w 11"/>
                <a:gd name="T9" fmla="*/ 25 h 31"/>
                <a:gd name="T10" fmla="*/ 0 w 11"/>
                <a:gd name="T11" fmla="*/ 31 h 31"/>
                <a:gd name="T12" fmla="*/ 11 w 11"/>
                <a:gd name="T13" fmla="*/ 31 h 31"/>
                <a:gd name="T14" fmla="*/ 11 w 11"/>
                <a:gd name="T15" fmla="*/ 25 h 31"/>
                <a:gd name="T16" fmla="*/ 11 w 11"/>
                <a:gd name="T17" fmla="*/ 18 h 31"/>
                <a:gd name="T18" fmla="*/ 11 w 11"/>
                <a:gd name="T19" fmla="*/ 11 h 31"/>
                <a:gd name="T20" fmla="*/ 10 w 11"/>
                <a:gd name="T21" fmla="*/ 5 h 31"/>
                <a:gd name="T22" fmla="*/ 2 w 11"/>
                <a:gd name="T23" fmla="*/ 8 h 31"/>
                <a:gd name="T24" fmla="*/ 10 w 11"/>
                <a:gd name="T25" fmla="*/ 5 h 31"/>
                <a:gd name="T26" fmla="*/ 9 w 11"/>
                <a:gd name="T27" fmla="*/ 1 h 31"/>
                <a:gd name="T28" fmla="*/ 6 w 11"/>
                <a:gd name="T29" fmla="*/ 0 h 31"/>
                <a:gd name="T30" fmla="*/ 2 w 11"/>
                <a:gd name="T31" fmla="*/ 1 h 31"/>
                <a:gd name="T32" fmla="*/ 1 w 11"/>
                <a:gd name="T33" fmla="*/ 5 h 31"/>
                <a:gd name="T34" fmla="*/ 9 w 11"/>
                <a:gd name="T35"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31">
                  <a:moveTo>
                    <a:pt x="9" y="1"/>
                  </a:moveTo>
                  <a:lnTo>
                    <a:pt x="1" y="5"/>
                  </a:lnTo>
                  <a:lnTo>
                    <a:pt x="0" y="11"/>
                  </a:lnTo>
                  <a:lnTo>
                    <a:pt x="0" y="18"/>
                  </a:lnTo>
                  <a:lnTo>
                    <a:pt x="0" y="25"/>
                  </a:lnTo>
                  <a:lnTo>
                    <a:pt x="0" y="31"/>
                  </a:lnTo>
                  <a:lnTo>
                    <a:pt x="11" y="31"/>
                  </a:lnTo>
                  <a:lnTo>
                    <a:pt x="11" y="25"/>
                  </a:lnTo>
                  <a:lnTo>
                    <a:pt x="11" y="18"/>
                  </a:lnTo>
                  <a:lnTo>
                    <a:pt x="11" y="11"/>
                  </a:lnTo>
                  <a:lnTo>
                    <a:pt x="10" y="5"/>
                  </a:lnTo>
                  <a:lnTo>
                    <a:pt x="2" y="8"/>
                  </a:lnTo>
                  <a:lnTo>
                    <a:pt x="10" y="5"/>
                  </a:lnTo>
                  <a:lnTo>
                    <a:pt x="9" y="1"/>
                  </a:lnTo>
                  <a:lnTo>
                    <a:pt x="6" y="0"/>
                  </a:lnTo>
                  <a:lnTo>
                    <a:pt x="2" y="1"/>
                  </a:lnTo>
                  <a:lnTo>
                    <a:pt x="1" y="5"/>
                  </a:lnTo>
                  <a:lnTo>
                    <a:pt x="9"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58" name="Freeform 1790"/>
            <p:cNvSpPr>
              <a:spLocks/>
            </p:cNvSpPr>
            <p:nvPr/>
          </p:nvSpPr>
          <p:spPr bwMode="auto">
            <a:xfrm>
              <a:off x="2304" y="4193"/>
              <a:ext cx="12" cy="10"/>
            </a:xfrm>
            <a:custGeom>
              <a:avLst/>
              <a:gdLst>
                <a:gd name="T0" fmla="*/ 27 w 36"/>
                <a:gd name="T1" fmla="*/ 28 h 32"/>
                <a:gd name="T2" fmla="*/ 36 w 36"/>
                <a:gd name="T3" fmla="*/ 25 h 32"/>
                <a:gd name="T4" fmla="*/ 29 w 36"/>
                <a:gd name="T5" fmla="*/ 18 h 32"/>
                <a:gd name="T6" fmla="*/ 22 w 36"/>
                <a:gd name="T7" fmla="*/ 12 h 32"/>
                <a:gd name="T8" fmla="*/ 14 w 36"/>
                <a:gd name="T9" fmla="*/ 6 h 32"/>
                <a:gd name="T10" fmla="*/ 7 w 36"/>
                <a:gd name="T11" fmla="*/ 0 h 32"/>
                <a:gd name="T12" fmla="*/ 0 w 36"/>
                <a:gd name="T13" fmla="*/ 7 h 32"/>
                <a:gd name="T14" fmla="*/ 7 w 36"/>
                <a:gd name="T15" fmla="*/ 13 h 32"/>
                <a:gd name="T16" fmla="*/ 15 w 36"/>
                <a:gd name="T17" fmla="*/ 18 h 32"/>
                <a:gd name="T18" fmla="*/ 22 w 36"/>
                <a:gd name="T19" fmla="*/ 25 h 32"/>
                <a:gd name="T20" fmla="*/ 27 w 36"/>
                <a:gd name="T21" fmla="*/ 30 h 32"/>
                <a:gd name="T22" fmla="*/ 36 w 36"/>
                <a:gd name="T23" fmla="*/ 28 h 32"/>
                <a:gd name="T24" fmla="*/ 27 w 36"/>
                <a:gd name="T25" fmla="*/ 30 h 32"/>
                <a:gd name="T26" fmla="*/ 29 w 36"/>
                <a:gd name="T27" fmla="*/ 32 h 32"/>
                <a:gd name="T28" fmla="*/ 33 w 36"/>
                <a:gd name="T29" fmla="*/ 32 h 32"/>
                <a:gd name="T30" fmla="*/ 36 w 36"/>
                <a:gd name="T31" fmla="*/ 29 h 32"/>
                <a:gd name="T32" fmla="*/ 36 w 36"/>
                <a:gd name="T33" fmla="*/ 25 h 32"/>
                <a:gd name="T34" fmla="*/ 27 w 36"/>
                <a:gd name="T35"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32">
                  <a:moveTo>
                    <a:pt x="27" y="28"/>
                  </a:moveTo>
                  <a:lnTo>
                    <a:pt x="36" y="25"/>
                  </a:lnTo>
                  <a:lnTo>
                    <a:pt x="29" y="18"/>
                  </a:lnTo>
                  <a:lnTo>
                    <a:pt x="22" y="12"/>
                  </a:lnTo>
                  <a:lnTo>
                    <a:pt x="14" y="6"/>
                  </a:lnTo>
                  <a:lnTo>
                    <a:pt x="7" y="0"/>
                  </a:lnTo>
                  <a:lnTo>
                    <a:pt x="0" y="7"/>
                  </a:lnTo>
                  <a:lnTo>
                    <a:pt x="7" y="13"/>
                  </a:lnTo>
                  <a:lnTo>
                    <a:pt x="15" y="18"/>
                  </a:lnTo>
                  <a:lnTo>
                    <a:pt x="22" y="25"/>
                  </a:lnTo>
                  <a:lnTo>
                    <a:pt x="27" y="30"/>
                  </a:lnTo>
                  <a:lnTo>
                    <a:pt x="36" y="28"/>
                  </a:lnTo>
                  <a:lnTo>
                    <a:pt x="27" y="30"/>
                  </a:lnTo>
                  <a:lnTo>
                    <a:pt x="29" y="32"/>
                  </a:lnTo>
                  <a:lnTo>
                    <a:pt x="33" y="32"/>
                  </a:lnTo>
                  <a:lnTo>
                    <a:pt x="36" y="29"/>
                  </a:lnTo>
                  <a:lnTo>
                    <a:pt x="36" y="25"/>
                  </a:lnTo>
                  <a:lnTo>
                    <a:pt x="27" y="2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59" name="Freeform 1791"/>
            <p:cNvSpPr>
              <a:spLocks/>
            </p:cNvSpPr>
            <p:nvPr/>
          </p:nvSpPr>
          <p:spPr bwMode="auto">
            <a:xfrm>
              <a:off x="2313" y="4153"/>
              <a:ext cx="24" cy="49"/>
            </a:xfrm>
            <a:custGeom>
              <a:avLst/>
              <a:gdLst>
                <a:gd name="T0" fmla="*/ 73 w 73"/>
                <a:gd name="T1" fmla="*/ 7 h 147"/>
                <a:gd name="T2" fmla="*/ 65 w 73"/>
                <a:gd name="T3" fmla="*/ 1 h 147"/>
                <a:gd name="T4" fmla="*/ 55 w 73"/>
                <a:gd name="T5" fmla="*/ 11 h 147"/>
                <a:gd name="T6" fmla="*/ 43 w 73"/>
                <a:gd name="T7" fmla="*/ 24 h 147"/>
                <a:gd name="T8" fmla="*/ 32 w 73"/>
                <a:gd name="T9" fmla="*/ 40 h 147"/>
                <a:gd name="T10" fmla="*/ 21 w 73"/>
                <a:gd name="T11" fmla="*/ 57 h 147"/>
                <a:gd name="T12" fmla="*/ 12 w 73"/>
                <a:gd name="T13" fmla="*/ 78 h 147"/>
                <a:gd name="T14" fmla="*/ 5 w 73"/>
                <a:gd name="T15" fmla="*/ 100 h 147"/>
                <a:gd name="T16" fmla="*/ 1 w 73"/>
                <a:gd name="T17" fmla="*/ 123 h 147"/>
                <a:gd name="T18" fmla="*/ 0 w 73"/>
                <a:gd name="T19" fmla="*/ 147 h 147"/>
                <a:gd name="T20" fmla="*/ 9 w 73"/>
                <a:gd name="T21" fmla="*/ 147 h 147"/>
                <a:gd name="T22" fmla="*/ 10 w 73"/>
                <a:gd name="T23" fmla="*/ 123 h 147"/>
                <a:gd name="T24" fmla="*/ 14 w 73"/>
                <a:gd name="T25" fmla="*/ 102 h 147"/>
                <a:gd name="T26" fmla="*/ 21 w 73"/>
                <a:gd name="T27" fmla="*/ 80 h 147"/>
                <a:gd name="T28" fmla="*/ 30 w 73"/>
                <a:gd name="T29" fmla="*/ 62 h 147"/>
                <a:gd name="T30" fmla="*/ 41 w 73"/>
                <a:gd name="T31" fmla="*/ 45 h 147"/>
                <a:gd name="T32" fmla="*/ 50 w 73"/>
                <a:gd name="T33" fmla="*/ 31 h 147"/>
                <a:gd name="T34" fmla="*/ 61 w 73"/>
                <a:gd name="T35" fmla="*/ 18 h 147"/>
                <a:gd name="T36" fmla="*/ 72 w 73"/>
                <a:gd name="T37" fmla="*/ 8 h 147"/>
                <a:gd name="T38" fmla="*/ 64 w 73"/>
                <a:gd name="T39" fmla="*/ 2 h 147"/>
                <a:gd name="T40" fmla="*/ 72 w 73"/>
                <a:gd name="T41" fmla="*/ 8 h 147"/>
                <a:gd name="T42" fmla="*/ 73 w 73"/>
                <a:gd name="T43" fmla="*/ 5 h 147"/>
                <a:gd name="T44" fmla="*/ 72 w 73"/>
                <a:gd name="T45" fmla="*/ 1 h 147"/>
                <a:gd name="T46" fmla="*/ 68 w 73"/>
                <a:gd name="T47" fmla="*/ 0 h 147"/>
                <a:gd name="T48" fmla="*/ 65 w 73"/>
                <a:gd name="T49" fmla="*/ 1 h 147"/>
                <a:gd name="T50" fmla="*/ 73 w 73"/>
                <a:gd name="T51" fmla="*/ 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3" h="147">
                  <a:moveTo>
                    <a:pt x="73" y="7"/>
                  </a:moveTo>
                  <a:lnTo>
                    <a:pt x="65" y="1"/>
                  </a:lnTo>
                  <a:lnTo>
                    <a:pt x="55" y="11"/>
                  </a:lnTo>
                  <a:lnTo>
                    <a:pt x="43" y="24"/>
                  </a:lnTo>
                  <a:lnTo>
                    <a:pt x="32" y="40"/>
                  </a:lnTo>
                  <a:lnTo>
                    <a:pt x="21" y="57"/>
                  </a:lnTo>
                  <a:lnTo>
                    <a:pt x="12" y="78"/>
                  </a:lnTo>
                  <a:lnTo>
                    <a:pt x="5" y="100"/>
                  </a:lnTo>
                  <a:lnTo>
                    <a:pt x="1" y="123"/>
                  </a:lnTo>
                  <a:lnTo>
                    <a:pt x="0" y="147"/>
                  </a:lnTo>
                  <a:lnTo>
                    <a:pt x="9" y="147"/>
                  </a:lnTo>
                  <a:lnTo>
                    <a:pt x="10" y="123"/>
                  </a:lnTo>
                  <a:lnTo>
                    <a:pt x="14" y="102"/>
                  </a:lnTo>
                  <a:lnTo>
                    <a:pt x="21" y="80"/>
                  </a:lnTo>
                  <a:lnTo>
                    <a:pt x="30" y="62"/>
                  </a:lnTo>
                  <a:lnTo>
                    <a:pt x="41" y="45"/>
                  </a:lnTo>
                  <a:lnTo>
                    <a:pt x="50" y="31"/>
                  </a:lnTo>
                  <a:lnTo>
                    <a:pt x="61" y="18"/>
                  </a:lnTo>
                  <a:lnTo>
                    <a:pt x="72" y="8"/>
                  </a:lnTo>
                  <a:lnTo>
                    <a:pt x="64" y="2"/>
                  </a:lnTo>
                  <a:lnTo>
                    <a:pt x="72" y="8"/>
                  </a:lnTo>
                  <a:lnTo>
                    <a:pt x="73" y="5"/>
                  </a:lnTo>
                  <a:lnTo>
                    <a:pt x="72" y="1"/>
                  </a:lnTo>
                  <a:lnTo>
                    <a:pt x="68" y="0"/>
                  </a:lnTo>
                  <a:lnTo>
                    <a:pt x="65" y="1"/>
                  </a:lnTo>
                  <a:lnTo>
                    <a:pt x="73"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60" name="Freeform 1792"/>
            <p:cNvSpPr>
              <a:spLocks/>
            </p:cNvSpPr>
            <p:nvPr/>
          </p:nvSpPr>
          <p:spPr bwMode="auto">
            <a:xfrm>
              <a:off x="2324" y="4154"/>
              <a:ext cx="13" cy="49"/>
            </a:xfrm>
            <a:custGeom>
              <a:avLst/>
              <a:gdLst>
                <a:gd name="T0" fmla="*/ 6 w 41"/>
                <a:gd name="T1" fmla="*/ 138 h 147"/>
                <a:gd name="T2" fmla="*/ 13 w 41"/>
                <a:gd name="T3" fmla="*/ 142 h 147"/>
                <a:gd name="T4" fmla="*/ 10 w 41"/>
                <a:gd name="T5" fmla="*/ 119 h 147"/>
                <a:gd name="T6" fmla="*/ 11 w 41"/>
                <a:gd name="T7" fmla="*/ 99 h 147"/>
                <a:gd name="T8" fmla="*/ 11 w 41"/>
                <a:gd name="T9" fmla="*/ 80 h 147"/>
                <a:gd name="T10" fmla="*/ 16 w 41"/>
                <a:gd name="T11" fmla="*/ 64 h 147"/>
                <a:gd name="T12" fmla="*/ 20 w 41"/>
                <a:gd name="T13" fmla="*/ 48 h 147"/>
                <a:gd name="T14" fmla="*/ 26 w 41"/>
                <a:gd name="T15" fmla="*/ 34 h 147"/>
                <a:gd name="T16" fmla="*/ 33 w 41"/>
                <a:gd name="T17" fmla="*/ 20 h 147"/>
                <a:gd name="T18" fmla="*/ 41 w 41"/>
                <a:gd name="T19" fmla="*/ 5 h 147"/>
                <a:gd name="T20" fmla="*/ 32 w 41"/>
                <a:gd name="T21" fmla="*/ 0 h 147"/>
                <a:gd name="T22" fmla="*/ 24 w 41"/>
                <a:gd name="T23" fmla="*/ 15 h 147"/>
                <a:gd name="T24" fmla="*/ 17 w 41"/>
                <a:gd name="T25" fmla="*/ 31 h 147"/>
                <a:gd name="T26" fmla="*/ 11 w 41"/>
                <a:gd name="T27" fmla="*/ 46 h 147"/>
                <a:gd name="T28" fmla="*/ 6 w 41"/>
                <a:gd name="T29" fmla="*/ 62 h 147"/>
                <a:gd name="T30" fmla="*/ 2 w 41"/>
                <a:gd name="T31" fmla="*/ 80 h 147"/>
                <a:gd name="T32" fmla="*/ 0 w 41"/>
                <a:gd name="T33" fmla="*/ 99 h 147"/>
                <a:gd name="T34" fmla="*/ 1 w 41"/>
                <a:gd name="T35" fmla="*/ 119 h 147"/>
                <a:gd name="T36" fmla="*/ 4 w 41"/>
                <a:gd name="T37" fmla="*/ 142 h 147"/>
                <a:gd name="T38" fmla="*/ 11 w 41"/>
                <a:gd name="T39" fmla="*/ 147 h 147"/>
                <a:gd name="T40" fmla="*/ 4 w 41"/>
                <a:gd name="T41" fmla="*/ 142 h 147"/>
                <a:gd name="T42" fmla="*/ 5 w 41"/>
                <a:gd name="T43" fmla="*/ 146 h 147"/>
                <a:gd name="T44" fmla="*/ 9 w 41"/>
                <a:gd name="T45" fmla="*/ 147 h 147"/>
                <a:gd name="T46" fmla="*/ 12 w 41"/>
                <a:gd name="T47" fmla="*/ 146 h 147"/>
                <a:gd name="T48" fmla="*/ 13 w 41"/>
                <a:gd name="T49" fmla="*/ 142 h 147"/>
                <a:gd name="T50" fmla="*/ 6 w 41"/>
                <a:gd name="T51" fmla="*/ 13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147">
                  <a:moveTo>
                    <a:pt x="6" y="138"/>
                  </a:moveTo>
                  <a:lnTo>
                    <a:pt x="13" y="142"/>
                  </a:lnTo>
                  <a:lnTo>
                    <a:pt x="10" y="119"/>
                  </a:lnTo>
                  <a:lnTo>
                    <a:pt x="11" y="99"/>
                  </a:lnTo>
                  <a:lnTo>
                    <a:pt x="11" y="80"/>
                  </a:lnTo>
                  <a:lnTo>
                    <a:pt x="16" y="64"/>
                  </a:lnTo>
                  <a:lnTo>
                    <a:pt x="20" y="48"/>
                  </a:lnTo>
                  <a:lnTo>
                    <a:pt x="26" y="34"/>
                  </a:lnTo>
                  <a:lnTo>
                    <a:pt x="33" y="20"/>
                  </a:lnTo>
                  <a:lnTo>
                    <a:pt x="41" y="5"/>
                  </a:lnTo>
                  <a:lnTo>
                    <a:pt x="32" y="0"/>
                  </a:lnTo>
                  <a:lnTo>
                    <a:pt x="24" y="15"/>
                  </a:lnTo>
                  <a:lnTo>
                    <a:pt x="17" y="31"/>
                  </a:lnTo>
                  <a:lnTo>
                    <a:pt x="11" y="46"/>
                  </a:lnTo>
                  <a:lnTo>
                    <a:pt x="6" y="62"/>
                  </a:lnTo>
                  <a:lnTo>
                    <a:pt x="2" y="80"/>
                  </a:lnTo>
                  <a:lnTo>
                    <a:pt x="0" y="99"/>
                  </a:lnTo>
                  <a:lnTo>
                    <a:pt x="1" y="119"/>
                  </a:lnTo>
                  <a:lnTo>
                    <a:pt x="4" y="142"/>
                  </a:lnTo>
                  <a:lnTo>
                    <a:pt x="11" y="147"/>
                  </a:lnTo>
                  <a:lnTo>
                    <a:pt x="4" y="142"/>
                  </a:lnTo>
                  <a:lnTo>
                    <a:pt x="5" y="146"/>
                  </a:lnTo>
                  <a:lnTo>
                    <a:pt x="9" y="147"/>
                  </a:lnTo>
                  <a:lnTo>
                    <a:pt x="12" y="146"/>
                  </a:lnTo>
                  <a:lnTo>
                    <a:pt x="13" y="142"/>
                  </a:lnTo>
                  <a:lnTo>
                    <a:pt x="6" y="13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61" name="Freeform 1793"/>
            <p:cNvSpPr>
              <a:spLocks/>
            </p:cNvSpPr>
            <p:nvPr/>
          </p:nvSpPr>
          <p:spPr bwMode="auto">
            <a:xfrm>
              <a:off x="2326" y="4197"/>
              <a:ext cx="26" cy="8"/>
            </a:xfrm>
            <a:custGeom>
              <a:avLst/>
              <a:gdLst>
                <a:gd name="T0" fmla="*/ 68 w 79"/>
                <a:gd name="T1" fmla="*/ 18 h 23"/>
                <a:gd name="T2" fmla="*/ 77 w 79"/>
                <a:gd name="T3" fmla="*/ 15 h 23"/>
                <a:gd name="T4" fmla="*/ 69 w 79"/>
                <a:gd name="T5" fmla="*/ 9 h 23"/>
                <a:gd name="T6" fmla="*/ 59 w 79"/>
                <a:gd name="T7" fmla="*/ 5 h 23"/>
                <a:gd name="T8" fmla="*/ 49 w 79"/>
                <a:gd name="T9" fmla="*/ 3 h 23"/>
                <a:gd name="T10" fmla="*/ 38 w 79"/>
                <a:gd name="T11" fmla="*/ 2 h 23"/>
                <a:gd name="T12" fmla="*/ 28 w 79"/>
                <a:gd name="T13" fmla="*/ 0 h 23"/>
                <a:gd name="T14" fmla="*/ 19 w 79"/>
                <a:gd name="T15" fmla="*/ 2 h 23"/>
                <a:gd name="T16" fmla="*/ 9 w 79"/>
                <a:gd name="T17" fmla="*/ 4 h 23"/>
                <a:gd name="T18" fmla="*/ 0 w 79"/>
                <a:gd name="T19" fmla="*/ 8 h 23"/>
                <a:gd name="T20" fmla="*/ 5 w 79"/>
                <a:gd name="T21" fmla="*/ 17 h 23"/>
                <a:gd name="T22" fmla="*/ 11 w 79"/>
                <a:gd name="T23" fmla="*/ 13 h 23"/>
                <a:gd name="T24" fmla="*/ 19 w 79"/>
                <a:gd name="T25" fmla="*/ 11 h 23"/>
                <a:gd name="T26" fmla="*/ 28 w 79"/>
                <a:gd name="T27" fmla="*/ 11 h 23"/>
                <a:gd name="T28" fmla="*/ 38 w 79"/>
                <a:gd name="T29" fmla="*/ 11 h 23"/>
                <a:gd name="T30" fmla="*/ 49 w 79"/>
                <a:gd name="T31" fmla="*/ 12 h 23"/>
                <a:gd name="T32" fmla="*/ 57 w 79"/>
                <a:gd name="T33" fmla="*/ 15 h 23"/>
                <a:gd name="T34" fmla="*/ 65 w 79"/>
                <a:gd name="T35" fmla="*/ 18 h 23"/>
                <a:gd name="T36" fmla="*/ 70 w 79"/>
                <a:gd name="T37" fmla="*/ 21 h 23"/>
                <a:gd name="T38" fmla="*/ 79 w 79"/>
                <a:gd name="T39" fmla="*/ 18 h 23"/>
                <a:gd name="T40" fmla="*/ 70 w 79"/>
                <a:gd name="T41" fmla="*/ 21 h 23"/>
                <a:gd name="T42" fmla="*/ 74 w 79"/>
                <a:gd name="T43" fmla="*/ 23 h 23"/>
                <a:gd name="T44" fmla="*/ 77 w 79"/>
                <a:gd name="T45" fmla="*/ 21 h 23"/>
                <a:gd name="T46" fmla="*/ 78 w 79"/>
                <a:gd name="T47" fmla="*/ 18 h 23"/>
                <a:gd name="T48" fmla="*/ 77 w 79"/>
                <a:gd name="T49" fmla="*/ 15 h 23"/>
                <a:gd name="T50" fmla="*/ 68 w 79"/>
                <a:gd name="T51"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23">
                  <a:moveTo>
                    <a:pt x="68" y="18"/>
                  </a:moveTo>
                  <a:lnTo>
                    <a:pt x="77" y="15"/>
                  </a:lnTo>
                  <a:lnTo>
                    <a:pt x="69" y="9"/>
                  </a:lnTo>
                  <a:lnTo>
                    <a:pt x="59" y="5"/>
                  </a:lnTo>
                  <a:lnTo>
                    <a:pt x="49" y="3"/>
                  </a:lnTo>
                  <a:lnTo>
                    <a:pt x="38" y="2"/>
                  </a:lnTo>
                  <a:lnTo>
                    <a:pt x="28" y="0"/>
                  </a:lnTo>
                  <a:lnTo>
                    <a:pt x="19" y="2"/>
                  </a:lnTo>
                  <a:lnTo>
                    <a:pt x="9" y="4"/>
                  </a:lnTo>
                  <a:lnTo>
                    <a:pt x="0" y="8"/>
                  </a:lnTo>
                  <a:lnTo>
                    <a:pt x="5" y="17"/>
                  </a:lnTo>
                  <a:lnTo>
                    <a:pt x="11" y="13"/>
                  </a:lnTo>
                  <a:lnTo>
                    <a:pt x="19" y="11"/>
                  </a:lnTo>
                  <a:lnTo>
                    <a:pt x="28" y="11"/>
                  </a:lnTo>
                  <a:lnTo>
                    <a:pt x="38" y="11"/>
                  </a:lnTo>
                  <a:lnTo>
                    <a:pt x="49" y="12"/>
                  </a:lnTo>
                  <a:lnTo>
                    <a:pt x="57" y="15"/>
                  </a:lnTo>
                  <a:lnTo>
                    <a:pt x="65" y="18"/>
                  </a:lnTo>
                  <a:lnTo>
                    <a:pt x="70" y="21"/>
                  </a:lnTo>
                  <a:lnTo>
                    <a:pt x="79" y="18"/>
                  </a:lnTo>
                  <a:lnTo>
                    <a:pt x="70" y="21"/>
                  </a:lnTo>
                  <a:lnTo>
                    <a:pt x="74" y="23"/>
                  </a:lnTo>
                  <a:lnTo>
                    <a:pt x="77" y="21"/>
                  </a:lnTo>
                  <a:lnTo>
                    <a:pt x="78" y="18"/>
                  </a:lnTo>
                  <a:lnTo>
                    <a:pt x="77" y="15"/>
                  </a:lnTo>
                  <a:lnTo>
                    <a:pt x="68"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62" name="Freeform 1794"/>
            <p:cNvSpPr>
              <a:spLocks/>
            </p:cNvSpPr>
            <p:nvPr/>
          </p:nvSpPr>
          <p:spPr bwMode="auto">
            <a:xfrm>
              <a:off x="2348" y="4176"/>
              <a:ext cx="5" cy="27"/>
            </a:xfrm>
            <a:custGeom>
              <a:avLst/>
              <a:gdLst>
                <a:gd name="T0" fmla="*/ 13 w 15"/>
                <a:gd name="T1" fmla="*/ 0 h 81"/>
                <a:gd name="T2" fmla="*/ 14 w 15"/>
                <a:gd name="T3" fmla="*/ 0 h 81"/>
                <a:gd name="T4" fmla="*/ 5 w 15"/>
                <a:gd name="T5" fmla="*/ 12 h 81"/>
                <a:gd name="T6" fmla="*/ 2 w 15"/>
                <a:gd name="T7" fmla="*/ 34 h 81"/>
                <a:gd name="T8" fmla="*/ 0 w 15"/>
                <a:gd name="T9" fmla="*/ 58 h 81"/>
                <a:gd name="T10" fmla="*/ 0 w 15"/>
                <a:gd name="T11" fmla="*/ 81 h 81"/>
                <a:gd name="T12" fmla="*/ 11 w 15"/>
                <a:gd name="T13" fmla="*/ 81 h 81"/>
                <a:gd name="T14" fmla="*/ 11 w 15"/>
                <a:gd name="T15" fmla="*/ 58 h 81"/>
                <a:gd name="T16" fmla="*/ 11 w 15"/>
                <a:gd name="T17" fmla="*/ 34 h 81"/>
                <a:gd name="T18" fmla="*/ 14 w 15"/>
                <a:gd name="T19" fmla="*/ 15 h 81"/>
                <a:gd name="T20" fmla="*/ 14 w 15"/>
                <a:gd name="T21" fmla="*/ 9 h 81"/>
                <a:gd name="T22" fmla="*/ 15 w 15"/>
                <a:gd name="T23" fmla="*/ 9 h 81"/>
                <a:gd name="T24" fmla="*/ 13 w 15"/>
                <a:gd name="T25"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81">
                  <a:moveTo>
                    <a:pt x="13" y="0"/>
                  </a:moveTo>
                  <a:lnTo>
                    <a:pt x="14" y="0"/>
                  </a:lnTo>
                  <a:lnTo>
                    <a:pt x="5" y="12"/>
                  </a:lnTo>
                  <a:lnTo>
                    <a:pt x="2" y="34"/>
                  </a:lnTo>
                  <a:lnTo>
                    <a:pt x="0" y="58"/>
                  </a:lnTo>
                  <a:lnTo>
                    <a:pt x="0" y="81"/>
                  </a:lnTo>
                  <a:lnTo>
                    <a:pt x="11" y="81"/>
                  </a:lnTo>
                  <a:lnTo>
                    <a:pt x="11" y="58"/>
                  </a:lnTo>
                  <a:lnTo>
                    <a:pt x="11" y="34"/>
                  </a:lnTo>
                  <a:lnTo>
                    <a:pt x="14" y="15"/>
                  </a:lnTo>
                  <a:lnTo>
                    <a:pt x="14" y="9"/>
                  </a:lnTo>
                  <a:lnTo>
                    <a:pt x="15" y="9"/>
                  </a:lnTo>
                  <a:lnTo>
                    <a:pt x="1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63" name="Freeform 1795"/>
            <p:cNvSpPr>
              <a:spLocks/>
            </p:cNvSpPr>
            <p:nvPr/>
          </p:nvSpPr>
          <p:spPr bwMode="auto">
            <a:xfrm>
              <a:off x="2353" y="4176"/>
              <a:ext cx="7" cy="27"/>
            </a:xfrm>
            <a:custGeom>
              <a:avLst/>
              <a:gdLst>
                <a:gd name="T0" fmla="*/ 12 w 21"/>
                <a:gd name="T1" fmla="*/ 72 h 80"/>
                <a:gd name="T2" fmla="*/ 21 w 21"/>
                <a:gd name="T3" fmla="*/ 75 h 80"/>
                <a:gd name="T4" fmla="*/ 19 w 21"/>
                <a:gd name="T5" fmla="*/ 58 h 80"/>
                <a:gd name="T6" fmla="*/ 17 w 21"/>
                <a:gd name="T7" fmla="*/ 34 h 80"/>
                <a:gd name="T8" fmla="*/ 11 w 21"/>
                <a:gd name="T9" fmla="*/ 11 h 80"/>
                <a:gd name="T10" fmla="*/ 0 w 21"/>
                <a:gd name="T11" fmla="*/ 0 h 80"/>
                <a:gd name="T12" fmla="*/ 2 w 21"/>
                <a:gd name="T13" fmla="*/ 9 h 80"/>
                <a:gd name="T14" fmla="*/ 2 w 21"/>
                <a:gd name="T15" fmla="*/ 13 h 80"/>
                <a:gd name="T16" fmla="*/ 8 w 21"/>
                <a:gd name="T17" fmla="*/ 34 h 80"/>
                <a:gd name="T18" fmla="*/ 10 w 21"/>
                <a:gd name="T19" fmla="*/ 58 h 80"/>
                <a:gd name="T20" fmla="*/ 10 w 21"/>
                <a:gd name="T21" fmla="*/ 75 h 80"/>
                <a:gd name="T22" fmla="*/ 19 w 21"/>
                <a:gd name="T23" fmla="*/ 79 h 80"/>
                <a:gd name="T24" fmla="*/ 10 w 21"/>
                <a:gd name="T25" fmla="*/ 75 h 80"/>
                <a:gd name="T26" fmla="*/ 12 w 21"/>
                <a:gd name="T27" fmla="*/ 79 h 80"/>
                <a:gd name="T28" fmla="*/ 16 w 21"/>
                <a:gd name="T29" fmla="*/ 80 h 80"/>
                <a:gd name="T30" fmla="*/ 19 w 21"/>
                <a:gd name="T31" fmla="*/ 79 h 80"/>
                <a:gd name="T32" fmla="*/ 21 w 21"/>
                <a:gd name="T33" fmla="*/ 75 h 80"/>
                <a:gd name="T34" fmla="*/ 12 w 21"/>
                <a:gd name="T35" fmla="*/ 7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80">
                  <a:moveTo>
                    <a:pt x="12" y="72"/>
                  </a:moveTo>
                  <a:lnTo>
                    <a:pt x="21" y="75"/>
                  </a:lnTo>
                  <a:lnTo>
                    <a:pt x="19" y="58"/>
                  </a:lnTo>
                  <a:lnTo>
                    <a:pt x="17" y="34"/>
                  </a:lnTo>
                  <a:lnTo>
                    <a:pt x="11" y="11"/>
                  </a:lnTo>
                  <a:lnTo>
                    <a:pt x="0" y="0"/>
                  </a:lnTo>
                  <a:lnTo>
                    <a:pt x="2" y="9"/>
                  </a:lnTo>
                  <a:lnTo>
                    <a:pt x="2" y="13"/>
                  </a:lnTo>
                  <a:lnTo>
                    <a:pt x="8" y="34"/>
                  </a:lnTo>
                  <a:lnTo>
                    <a:pt x="10" y="58"/>
                  </a:lnTo>
                  <a:lnTo>
                    <a:pt x="10" y="75"/>
                  </a:lnTo>
                  <a:lnTo>
                    <a:pt x="19" y="79"/>
                  </a:lnTo>
                  <a:lnTo>
                    <a:pt x="10" y="75"/>
                  </a:lnTo>
                  <a:lnTo>
                    <a:pt x="12" y="79"/>
                  </a:lnTo>
                  <a:lnTo>
                    <a:pt x="16" y="80"/>
                  </a:lnTo>
                  <a:lnTo>
                    <a:pt x="19" y="79"/>
                  </a:lnTo>
                  <a:lnTo>
                    <a:pt x="21" y="75"/>
                  </a:lnTo>
                  <a:lnTo>
                    <a:pt x="12" y="7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64" name="Freeform 1796"/>
            <p:cNvSpPr>
              <a:spLocks/>
            </p:cNvSpPr>
            <p:nvPr/>
          </p:nvSpPr>
          <p:spPr bwMode="auto">
            <a:xfrm>
              <a:off x="2357" y="4196"/>
              <a:ext cx="9" cy="6"/>
            </a:xfrm>
            <a:custGeom>
              <a:avLst/>
              <a:gdLst>
                <a:gd name="T0" fmla="*/ 28 w 29"/>
                <a:gd name="T1" fmla="*/ 5 h 20"/>
                <a:gd name="T2" fmla="*/ 23 w 29"/>
                <a:gd name="T3" fmla="*/ 0 h 20"/>
                <a:gd name="T4" fmla="*/ 16 w 29"/>
                <a:gd name="T5" fmla="*/ 3 h 20"/>
                <a:gd name="T6" fmla="*/ 8 w 29"/>
                <a:gd name="T7" fmla="*/ 6 h 20"/>
                <a:gd name="T8" fmla="*/ 2 w 29"/>
                <a:gd name="T9" fmla="*/ 12 h 20"/>
                <a:gd name="T10" fmla="*/ 0 w 29"/>
                <a:gd name="T11" fmla="*/ 13 h 20"/>
                <a:gd name="T12" fmla="*/ 7 w 29"/>
                <a:gd name="T13" fmla="*/ 20 h 20"/>
                <a:gd name="T14" fmla="*/ 9 w 29"/>
                <a:gd name="T15" fmla="*/ 19 h 20"/>
                <a:gd name="T16" fmla="*/ 13 w 29"/>
                <a:gd name="T17" fmla="*/ 15 h 20"/>
                <a:gd name="T18" fmla="*/ 19 w 29"/>
                <a:gd name="T19" fmla="*/ 12 h 20"/>
                <a:gd name="T20" fmla="*/ 23 w 29"/>
                <a:gd name="T21" fmla="*/ 12 h 20"/>
                <a:gd name="T22" fmla="*/ 19 w 29"/>
                <a:gd name="T23" fmla="*/ 7 h 20"/>
                <a:gd name="T24" fmla="*/ 23 w 29"/>
                <a:gd name="T25" fmla="*/ 12 h 20"/>
                <a:gd name="T26" fmla="*/ 27 w 29"/>
                <a:gd name="T27" fmla="*/ 9 h 20"/>
                <a:gd name="T28" fmla="*/ 29 w 29"/>
                <a:gd name="T29" fmla="*/ 6 h 20"/>
                <a:gd name="T30" fmla="*/ 27 w 29"/>
                <a:gd name="T31" fmla="*/ 3 h 20"/>
                <a:gd name="T32" fmla="*/ 23 w 29"/>
                <a:gd name="T33" fmla="*/ 0 h 20"/>
                <a:gd name="T34" fmla="*/ 28 w 29"/>
                <a:gd name="T35" fmla="*/ 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20">
                  <a:moveTo>
                    <a:pt x="28" y="5"/>
                  </a:moveTo>
                  <a:lnTo>
                    <a:pt x="23" y="0"/>
                  </a:lnTo>
                  <a:lnTo>
                    <a:pt x="16" y="3"/>
                  </a:lnTo>
                  <a:lnTo>
                    <a:pt x="8" y="6"/>
                  </a:lnTo>
                  <a:lnTo>
                    <a:pt x="2" y="12"/>
                  </a:lnTo>
                  <a:lnTo>
                    <a:pt x="0" y="13"/>
                  </a:lnTo>
                  <a:lnTo>
                    <a:pt x="7" y="20"/>
                  </a:lnTo>
                  <a:lnTo>
                    <a:pt x="9" y="19"/>
                  </a:lnTo>
                  <a:lnTo>
                    <a:pt x="13" y="15"/>
                  </a:lnTo>
                  <a:lnTo>
                    <a:pt x="19" y="12"/>
                  </a:lnTo>
                  <a:lnTo>
                    <a:pt x="23" y="12"/>
                  </a:lnTo>
                  <a:lnTo>
                    <a:pt x="19" y="7"/>
                  </a:lnTo>
                  <a:lnTo>
                    <a:pt x="23" y="12"/>
                  </a:lnTo>
                  <a:lnTo>
                    <a:pt x="27" y="9"/>
                  </a:lnTo>
                  <a:lnTo>
                    <a:pt x="29" y="6"/>
                  </a:lnTo>
                  <a:lnTo>
                    <a:pt x="27" y="3"/>
                  </a:lnTo>
                  <a:lnTo>
                    <a:pt x="23" y="0"/>
                  </a:lnTo>
                  <a:lnTo>
                    <a:pt x="28"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65" name="Freeform 1797"/>
            <p:cNvSpPr>
              <a:spLocks/>
            </p:cNvSpPr>
            <p:nvPr/>
          </p:nvSpPr>
          <p:spPr bwMode="auto">
            <a:xfrm>
              <a:off x="2363" y="4197"/>
              <a:ext cx="11" cy="8"/>
            </a:xfrm>
            <a:custGeom>
              <a:avLst/>
              <a:gdLst>
                <a:gd name="T0" fmla="*/ 22 w 34"/>
                <a:gd name="T1" fmla="*/ 16 h 22"/>
                <a:gd name="T2" fmla="*/ 28 w 34"/>
                <a:gd name="T3" fmla="*/ 10 h 22"/>
                <a:gd name="T4" fmla="*/ 21 w 34"/>
                <a:gd name="T5" fmla="*/ 10 h 22"/>
                <a:gd name="T6" fmla="*/ 16 w 34"/>
                <a:gd name="T7" fmla="*/ 7 h 22"/>
                <a:gd name="T8" fmla="*/ 11 w 34"/>
                <a:gd name="T9" fmla="*/ 3 h 22"/>
                <a:gd name="T10" fmla="*/ 9 w 34"/>
                <a:gd name="T11" fmla="*/ 0 h 22"/>
                <a:gd name="T12" fmla="*/ 0 w 34"/>
                <a:gd name="T13" fmla="*/ 2 h 22"/>
                <a:gd name="T14" fmla="*/ 4 w 34"/>
                <a:gd name="T15" fmla="*/ 10 h 22"/>
                <a:gd name="T16" fmla="*/ 11 w 34"/>
                <a:gd name="T17" fmla="*/ 16 h 22"/>
                <a:gd name="T18" fmla="*/ 19 w 34"/>
                <a:gd name="T19" fmla="*/ 19 h 22"/>
                <a:gd name="T20" fmla="*/ 28 w 34"/>
                <a:gd name="T21" fmla="*/ 22 h 22"/>
                <a:gd name="T22" fmla="*/ 34 w 34"/>
                <a:gd name="T23" fmla="*/ 16 h 22"/>
                <a:gd name="T24" fmla="*/ 28 w 34"/>
                <a:gd name="T25" fmla="*/ 22 h 22"/>
                <a:gd name="T26" fmla="*/ 32 w 34"/>
                <a:gd name="T27" fmla="*/ 19 h 22"/>
                <a:gd name="T28" fmla="*/ 34 w 34"/>
                <a:gd name="T29" fmla="*/ 16 h 22"/>
                <a:gd name="T30" fmla="*/ 32 w 34"/>
                <a:gd name="T31" fmla="*/ 12 h 22"/>
                <a:gd name="T32" fmla="*/ 28 w 34"/>
                <a:gd name="T33" fmla="*/ 10 h 22"/>
                <a:gd name="T34" fmla="*/ 22 w 34"/>
                <a:gd name="T35"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 h="22">
                  <a:moveTo>
                    <a:pt x="22" y="16"/>
                  </a:moveTo>
                  <a:lnTo>
                    <a:pt x="28" y="10"/>
                  </a:lnTo>
                  <a:lnTo>
                    <a:pt x="21" y="10"/>
                  </a:lnTo>
                  <a:lnTo>
                    <a:pt x="16" y="7"/>
                  </a:lnTo>
                  <a:lnTo>
                    <a:pt x="11" y="3"/>
                  </a:lnTo>
                  <a:lnTo>
                    <a:pt x="9" y="0"/>
                  </a:lnTo>
                  <a:lnTo>
                    <a:pt x="0" y="2"/>
                  </a:lnTo>
                  <a:lnTo>
                    <a:pt x="4" y="10"/>
                  </a:lnTo>
                  <a:lnTo>
                    <a:pt x="11" y="16"/>
                  </a:lnTo>
                  <a:lnTo>
                    <a:pt x="19" y="19"/>
                  </a:lnTo>
                  <a:lnTo>
                    <a:pt x="28" y="22"/>
                  </a:lnTo>
                  <a:lnTo>
                    <a:pt x="34" y="16"/>
                  </a:lnTo>
                  <a:lnTo>
                    <a:pt x="28" y="22"/>
                  </a:lnTo>
                  <a:lnTo>
                    <a:pt x="32" y="19"/>
                  </a:lnTo>
                  <a:lnTo>
                    <a:pt x="34" y="16"/>
                  </a:lnTo>
                  <a:lnTo>
                    <a:pt x="32" y="12"/>
                  </a:lnTo>
                  <a:lnTo>
                    <a:pt x="28" y="10"/>
                  </a:lnTo>
                  <a:lnTo>
                    <a:pt x="22"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66" name="Freeform 1798"/>
            <p:cNvSpPr>
              <a:spLocks/>
            </p:cNvSpPr>
            <p:nvPr/>
          </p:nvSpPr>
          <p:spPr bwMode="auto">
            <a:xfrm>
              <a:off x="2370" y="4180"/>
              <a:ext cx="7" cy="23"/>
            </a:xfrm>
            <a:custGeom>
              <a:avLst/>
              <a:gdLst>
                <a:gd name="T0" fmla="*/ 21 w 21"/>
                <a:gd name="T1" fmla="*/ 5 h 68"/>
                <a:gd name="T2" fmla="*/ 12 w 21"/>
                <a:gd name="T3" fmla="*/ 1 h 68"/>
                <a:gd name="T4" fmla="*/ 5 w 21"/>
                <a:gd name="T5" fmla="*/ 15 h 68"/>
                <a:gd name="T6" fmla="*/ 2 w 21"/>
                <a:gd name="T7" fmla="*/ 32 h 68"/>
                <a:gd name="T8" fmla="*/ 0 w 21"/>
                <a:gd name="T9" fmla="*/ 52 h 68"/>
                <a:gd name="T10" fmla="*/ 0 w 21"/>
                <a:gd name="T11" fmla="*/ 68 h 68"/>
                <a:gd name="T12" fmla="*/ 12 w 21"/>
                <a:gd name="T13" fmla="*/ 68 h 68"/>
                <a:gd name="T14" fmla="*/ 12 w 21"/>
                <a:gd name="T15" fmla="*/ 52 h 68"/>
                <a:gd name="T16" fmla="*/ 11 w 21"/>
                <a:gd name="T17" fmla="*/ 32 h 68"/>
                <a:gd name="T18" fmla="*/ 14 w 21"/>
                <a:gd name="T19" fmla="*/ 18 h 68"/>
                <a:gd name="T20" fmla="*/ 19 w 21"/>
                <a:gd name="T21" fmla="*/ 8 h 68"/>
                <a:gd name="T22" fmla="*/ 10 w 21"/>
                <a:gd name="T23" fmla="*/ 5 h 68"/>
                <a:gd name="T24" fmla="*/ 19 w 21"/>
                <a:gd name="T25" fmla="*/ 8 h 68"/>
                <a:gd name="T26" fmla="*/ 20 w 21"/>
                <a:gd name="T27" fmla="*/ 5 h 68"/>
                <a:gd name="T28" fmla="*/ 19 w 21"/>
                <a:gd name="T29" fmla="*/ 1 h 68"/>
                <a:gd name="T30" fmla="*/ 15 w 21"/>
                <a:gd name="T31" fmla="*/ 0 h 68"/>
                <a:gd name="T32" fmla="*/ 12 w 21"/>
                <a:gd name="T33" fmla="*/ 1 h 68"/>
                <a:gd name="T34" fmla="*/ 21 w 21"/>
                <a:gd name="T35" fmla="*/ 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68">
                  <a:moveTo>
                    <a:pt x="21" y="5"/>
                  </a:moveTo>
                  <a:lnTo>
                    <a:pt x="12" y="1"/>
                  </a:lnTo>
                  <a:lnTo>
                    <a:pt x="5" y="15"/>
                  </a:lnTo>
                  <a:lnTo>
                    <a:pt x="2" y="32"/>
                  </a:lnTo>
                  <a:lnTo>
                    <a:pt x="0" y="52"/>
                  </a:lnTo>
                  <a:lnTo>
                    <a:pt x="0" y="68"/>
                  </a:lnTo>
                  <a:lnTo>
                    <a:pt x="12" y="68"/>
                  </a:lnTo>
                  <a:lnTo>
                    <a:pt x="12" y="52"/>
                  </a:lnTo>
                  <a:lnTo>
                    <a:pt x="11" y="32"/>
                  </a:lnTo>
                  <a:lnTo>
                    <a:pt x="14" y="18"/>
                  </a:lnTo>
                  <a:lnTo>
                    <a:pt x="19" y="8"/>
                  </a:lnTo>
                  <a:lnTo>
                    <a:pt x="10" y="5"/>
                  </a:lnTo>
                  <a:lnTo>
                    <a:pt x="19" y="8"/>
                  </a:lnTo>
                  <a:lnTo>
                    <a:pt x="20" y="5"/>
                  </a:lnTo>
                  <a:lnTo>
                    <a:pt x="19" y="1"/>
                  </a:lnTo>
                  <a:lnTo>
                    <a:pt x="15" y="0"/>
                  </a:lnTo>
                  <a:lnTo>
                    <a:pt x="12" y="1"/>
                  </a:lnTo>
                  <a:lnTo>
                    <a:pt x="21"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67" name="Freeform 1799"/>
            <p:cNvSpPr>
              <a:spLocks/>
            </p:cNvSpPr>
            <p:nvPr/>
          </p:nvSpPr>
          <p:spPr bwMode="auto">
            <a:xfrm>
              <a:off x="2374" y="4182"/>
              <a:ext cx="5" cy="10"/>
            </a:xfrm>
            <a:custGeom>
              <a:avLst/>
              <a:gdLst>
                <a:gd name="T0" fmla="*/ 16 w 16"/>
                <a:gd name="T1" fmla="*/ 21 h 31"/>
                <a:gd name="T2" fmla="*/ 16 w 16"/>
                <a:gd name="T3" fmla="*/ 21 h 31"/>
                <a:gd name="T4" fmla="*/ 9 w 16"/>
                <a:gd name="T5" fmla="*/ 22 h 31"/>
                <a:gd name="T6" fmla="*/ 11 w 16"/>
                <a:gd name="T7" fmla="*/ 23 h 31"/>
                <a:gd name="T8" fmla="*/ 11 w 16"/>
                <a:gd name="T9" fmla="*/ 16 h 31"/>
                <a:gd name="T10" fmla="*/ 11 w 16"/>
                <a:gd name="T11" fmla="*/ 0 h 31"/>
                <a:gd name="T12" fmla="*/ 0 w 16"/>
                <a:gd name="T13" fmla="*/ 0 h 31"/>
                <a:gd name="T14" fmla="*/ 0 w 16"/>
                <a:gd name="T15" fmla="*/ 16 h 31"/>
                <a:gd name="T16" fmla="*/ 2 w 16"/>
                <a:gd name="T17" fmla="*/ 25 h 31"/>
                <a:gd name="T18" fmla="*/ 9 w 16"/>
                <a:gd name="T19" fmla="*/ 31 h 31"/>
                <a:gd name="T20" fmla="*/ 16 w 16"/>
                <a:gd name="T21" fmla="*/ 30 h 31"/>
                <a:gd name="T22" fmla="*/ 16 w 16"/>
                <a:gd name="T23" fmla="*/ 30 h 31"/>
                <a:gd name="T24" fmla="*/ 16 w 16"/>
                <a:gd name="T25" fmla="*/ 2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31">
                  <a:moveTo>
                    <a:pt x="16" y="21"/>
                  </a:moveTo>
                  <a:lnTo>
                    <a:pt x="16" y="21"/>
                  </a:lnTo>
                  <a:lnTo>
                    <a:pt x="9" y="22"/>
                  </a:lnTo>
                  <a:lnTo>
                    <a:pt x="11" y="23"/>
                  </a:lnTo>
                  <a:lnTo>
                    <a:pt x="11" y="16"/>
                  </a:lnTo>
                  <a:lnTo>
                    <a:pt x="11" y="0"/>
                  </a:lnTo>
                  <a:lnTo>
                    <a:pt x="0" y="0"/>
                  </a:lnTo>
                  <a:lnTo>
                    <a:pt x="0" y="16"/>
                  </a:lnTo>
                  <a:lnTo>
                    <a:pt x="2" y="25"/>
                  </a:lnTo>
                  <a:lnTo>
                    <a:pt x="9" y="31"/>
                  </a:lnTo>
                  <a:lnTo>
                    <a:pt x="16" y="30"/>
                  </a:lnTo>
                  <a:lnTo>
                    <a:pt x="16" y="30"/>
                  </a:lnTo>
                  <a:lnTo>
                    <a:pt x="16"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68" name="Freeform 1800"/>
            <p:cNvSpPr>
              <a:spLocks/>
            </p:cNvSpPr>
            <p:nvPr/>
          </p:nvSpPr>
          <p:spPr bwMode="auto">
            <a:xfrm>
              <a:off x="2379" y="4189"/>
              <a:ext cx="8" cy="14"/>
            </a:xfrm>
            <a:custGeom>
              <a:avLst/>
              <a:gdLst>
                <a:gd name="T0" fmla="*/ 22 w 25"/>
                <a:gd name="T1" fmla="*/ 34 h 43"/>
                <a:gd name="T2" fmla="*/ 22 w 25"/>
                <a:gd name="T3" fmla="*/ 34 h 43"/>
                <a:gd name="T4" fmla="*/ 19 w 25"/>
                <a:gd name="T5" fmla="*/ 32 h 43"/>
                <a:gd name="T6" fmla="*/ 16 w 25"/>
                <a:gd name="T7" fmla="*/ 21 h 43"/>
                <a:gd name="T8" fmla="*/ 11 w 25"/>
                <a:gd name="T9" fmla="*/ 8 h 43"/>
                <a:gd name="T10" fmla="*/ 0 w 25"/>
                <a:gd name="T11" fmla="*/ 0 h 43"/>
                <a:gd name="T12" fmla="*/ 0 w 25"/>
                <a:gd name="T13" fmla="*/ 9 h 43"/>
                <a:gd name="T14" fmla="*/ 2 w 25"/>
                <a:gd name="T15" fmla="*/ 12 h 43"/>
                <a:gd name="T16" fmla="*/ 6 w 25"/>
                <a:gd name="T17" fmla="*/ 24 h 43"/>
                <a:gd name="T18" fmla="*/ 12 w 25"/>
                <a:gd name="T19" fmla="*/ 38 h 43"/>
                <a:gd name="T20" fmla="*/ 25 w 25"/>
                <a:gd name="T21" fmla="*/ 43 h 43"/>
                <a:gd name="T22" fmla="*/ 25 w 25"/>
                <a:gd name="T23" fmla="*/ 43 h 43"/>
                <a:gd name="T24" fmla="*/ 22 w 25"/>
                <a:gd name="T25" fmla="*/ 3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43">
                  <a:moveTo>
                    <a:pt x="22" y="34"/>
                  </a:moveTo>
                  <a:lnTo>
                    <a:pt x="22" y="34"/>
                  </a:lnTo>
                  <a:lnTo>
                    <a:pt x="19" y="32"/>
                  </a:lnTo>
                  <a:lnTo>
                    <a:pt x="16" y="21"/>
                  </a:lnTo>
                  <a:lnTo>
                    <a:pt x="11" y="8"/>
                  </a:lnTo>
                  <a:lnTo>
                    <a:pt x="0" y="0"/>
                  </a:lnTo>
                  <a:lnTo>
                    <a:pt x="0" y="9"/>
                  </a:lnTo>
                  <a:lnTo>
                    <a:pt x="2" y="12"/>
                  </a:lnTo>
                  <a:lnTo>
                    <a:pt x="6" y="24"/>
                  </a:lnTo>
                  <a:lnTo>
                    <a:pt x="12" y="38"/>
                  </a:lnTo>
                  <a:lnTo>
                    <a:pt x="25" y="43"/>
                  </a:lnTo>
                  <a:lnTo>
                    <a:pt x="25" y="43"/>
                  </a:lnTo>
                  <a:lnTo>
                    <a:pt x="22"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69" name="Freeform 1801"/>
            <p:cNvSpPr>
              <a:spLocks/>
            </p:cNvSpPr>
            <p:nvPr/>
          </p:nvSpPr>
          <p:spPr bwMode="auto">
            <a:xfrm>
              <a:off x="2386" y="4188"/>
              <a:ext cx="22" cy="15"/>
            </a:xfrm>
            <a:custGeom>
              <a:avLst/>
              <a:gdLst>
                <a:gd name="T0" fmla="*/ 62 w 66"/>
                <a:gd name="T1" fmla="*/ 0 h 45"/>
                <a:gd name="T2" fmla="*/ 61 w 66"/>
                <a:gd name="T3" fmla="*/ 0 h 45"/>
                <a:gd name="T4" fmla="*/ 54 w 66"/>
                <a:gd name="T5" fmla="*/ 2 h 45"/>
                <a:gd name="T6" fmla="*/ 46 w 66"/>
                <a:gd name="T7" fmla="*/ 5 h 45"/>
                <a:gd name="T8" fmla="*/ 38 w 66"/>
                <a:gd name="T9" fmla="*/ 10 h 45"/>
                <a:gd name="T10" fmla="*/ 29 w 66"/>
                <a:gd name="T11" fmla="*/ 16 h 45"/>
                <a:gd name="T12" fmla="*/ 21 w 66"/>
                <a:gd name="T13" fmla="*/ 22 h 45"/>
                <a:gd name="T14" fmla="*/ 12 w 66"/>
                <a:gd name="T15" fmla="*/ 28 h 45"/>
                <a:gd name="T16" fmla="*/ 5 w 66"/>
                <a:gd name="T17" fmla="*/ 32 h 45"/>
                <a:gd name="T18" fmla="*/ 0 w 66"/>
                <a:gd name="T19" fmla="*/ 36 h 45"/>
                <a:gd name="T20" fmla="*/ 3 w 66"/>
                <a:gd name="T21" fmla="*/ 45 h 45"/>
                <a:gd name="T22" fmla="*/ 10 w 66"/>
                <a:gd name="T23" fmla="*/ 42 h 45"/>
                <a:gd name="T24" fmla="*/ 17 w 66"/>
                <a:gd name="T25" fmla="*/ 37 h 45"/>
                <a:gd name="T26" fmla="*/ 26 w 66"/>
                <a:gd name="T27" fmla="*/ 31 h 45"/>
                <a:gd name="T28" fmla="*/ 34 w 66"/>
                <a:gd name="T29" fmla="*/ 26 h 45"/>
                <a:gd name="T30" fmla="*/ 43 w 66"/>
                <a:gd name="T31" fmla="*/ 19 h 45"/>
                <a:gd name="T32" fmla="*/ 51 w 66"/>
                <a:gd name="T33" fmla="*/ 14 h 45"/>
                <a:gd name="T34" fmla="*/ 57 w 66"/>
                <a:gd name="T35" fmla="*/ 11 h 45"/>
                <a:gd name="T36" fmla="*/ 61 w 66"/>
                <a:gd name="T37" fmla="*/ 10 h 45"/>
                <a:gd name="T38" fmla="*/ 60 w 66"/>
                <a:gd name="T39" fmla="*/ 10 h 45"/>
                <a:gd name="T40" fmla="*/ 61 w 66"/>
                <a:gd name="T41" fmla="*/ 10 h 45"/>
                <a:gd name="T42" fmla="*/ 65 w 66"/>
                <a:gd name="T43" fmla="*/ 8 h 45"/>
                <a:gd name="T44" fmla="*/ 66 w 66"/>
                <a:gd name="T45" fmla="*/ 5 h 45"/>
                <a:gd name="T46" fmla="*/ 65 w 66"/>
                <a:gd name="T47" fmla="*/ 2 h 45"/>
                <a:gd name="T48" fmla="*/ 61 w 66"/>
                <a:gd name="T49" fmla="*/ 0 h 45"/>
                <a:gd name="T50" fmla="*/ 62 w 66"/>
                <a:gd name="T5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45">
                  <a:moveTo>
                    <a:pt x="62" y="0"/>
                  </a:moveTo>
                  <a:lnTo>
                    <a:pt x="61" y="0"/>
                  </a:lnTo>
                  <a:lnTo>
                    <a:pt x="54" y="2"/>
                  </a:lnTo>
                  <a:lnTo>
                    <a:pt x="46" y="5"/>
                  </a:lnTo>
                  <a:lnTo>
                    <a:pt x="38" y="10"/>
                  </a:lnTo>
                  <a:lnTo>
                    <a:pt x="29" y="16"/>
                  </a:lnTo>
                  <a:lnTo>
                    <a:pt x="21" y="22"/>
                  </a:lnTo>
                  <a:lnTo>
                    <a:pt x="12" y="28"/>
                  </a:lnTo>
                  <a:lnTo>
                    <a:pt x="5" y="32"/>
                  </a:lnTo>
                  <a:lnTo>
                    <a:pt x="0" y="36"/>
                  </a:lnTo>
                  <a:lnTo>
                    <a:pt x="3" y="45"/>
                  </a:lnTo>
                  <a:lnTo>
                    <a:pt x="10" y="42"/>
                  </a:lnTo>
                  <a:lnTo>
                    <a:pt x="17" y="37"/>
                  </a:lnTo>
                  <a:lnTo>
                    <a:pt x="26" y="31"/>
                  </a:lnTo>
                  <a:lnTo>
                    <a:pt x="34" y="26"/>
                  </a:lnTo>
                  <a:lnTo>
                    <a:pt x="43" y="19"/>
                  </a:lnTo>
                  <a:lnTo>
                    <a:pt x="51" y="14"/>
                  </a:lnTo>
                  <a:lnTo>
                    <a:pt x="57" y="11"/>
                  </a:lnTo>
                  <a:lnTo>
                    <a:pt x="61" y="10"/>
                  </a:lnTo>
                  <a:lnTo>
                    <a:pt x="60" y="10"/>
                  </a:lnTo>
                  <a:lnTo>
                    <a:pt x="61" y="10"/>
                  </a:lnTo>
                  <a:lnTo>
                    <a:pt x="65" y="8"/>
                  </a:lnTo>
                  <a:lnTo>
                    <a:pt x="66" y="5"/>
                  </a:lnTo>
                  <a:lnTo>
                    <a:pt x="65" y="2"/>
                  </a:lnTo>
                  <a:lnTo>
                    <a:pt x="61" y="0"/>
                  </a:lnTo>
                  <a:lnTo>
                    <a:pt x="6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70" name="Freeform 1802"/>
            <p:cNvSpPr>
              <a:spLocks/>
            </p:cNvSpPr>
            <p:nvPr/>
          </p:nvSpPr>
          <p:spPr bwMode="auto">
            <a:xfrm>
              <a:off x="2406" y="4188"/>
              <a:ext cx="31" cy="15"/>
            </a:xfrm>
            <a:custGeom>
              <a:avLst/>
              <a:gdLst>
                <a:gd name="T0" fmla="*/ 84 w 93"/>
                <a:gd name="T1" fmla="*/ 39 h 46"/>
                <a:gd name="T2" fmla="*/ 93 w 93"/>
                <a:gd name="T3" fmla="*/ 39 h 46"/>
                <a:gd name="T4" fmla="*/ 82 w 93"/>
                <a:gd name="T5" fmla="*/ 29 h 46"/>
                <a:gd name="T6" fmla="*/ 71 w 93"/>
                <a:gd name="T7" fmla="*/ 20 h 46"/>
                <a:gd name="T8" fmla="*/ 58 w 93"/>
                <a:gd name="T9" fmla="*/ 14 h 46"/>
                <a:gd name="T10" fmla="*/ 46 w 93"/>
                <a:gd name="T11" fmla="*/ 10 h 46"/>
                <a:gd name="T12" fmla="*/ 33 w 93"/>
                <a:gd name="T13" fmla="*/ 6 h 46"/>
                <a:gd name="T14" fmla="*/ 21 w 93"/>
                <a:gd name="T15" fmla="*/ 4 h 46"/>
                <a:gd name="T16" fmla="*/ 9 w 93"/>
                <a:gd name="T17" fmla="*/ 2 h 46"/>
                <a:gd name="T18" fmla="*/ 2 w 93"/>
                <a:gd name="T19" fmla="*/ 0 h 46"/>
                <a:gd name="T20" fmla="*/ 0 w 93"/>
                <a:gd name="T21" fmla="*/ 10 h 46"/>
                <a:gd name="T22" fmla="*/ 9 w 93"/>
                <a:gd name="T23" fmla="*/ 11 h 46"/>
                <a:gd name="T24" fmla="*/ 21 w 93"/>
                <a:gd name="T25" fmla="*/ 13 h 46"/>
                <a:gd name="T26" fmla="*/ 31 w 93"/>
                <a:gd name="T27" fmla="*/ 15 h 46"/>
                <a:gd name="T28" fmla="*/ 44 w 93"/>
                <a:gd name="T29" fmla="*/ 19 h 46"/>
                <a:gd name="T30" fmla="*/ 56 w 93"/>
                <a:gd name="T31" fmla="*/ 23 h 46"/>
                <a:gd name="T32" fmla="*/ 66 w 93"/>
                <a:gd name="T33" fmla="*/ 29 h 46"/>
                <a:gd name="T34" fmla="*/ 76 w 93"/>
                <a:gd name="T35" fmla="*/ 36 h 46"/>
                <a:gd name="T36" fmla="*/ 84 w 93"/>
                <a:gd name="T37" fmla="*/ 44 h 46"/>
                <a:gd name="T38" fmla="*/ 93 w 93"/>
                <a:gd name="T39" fmla="*/ 44 h 46"/>
                <a:gd name="T40" fmla="*/ 84 w 93"/>
                <a:gd name="T41" fmla="*/ 44 h 46"/>
                <a:gd name="T42" fmla="*/ 86 w 93"/>
                <a:gd name="T43" fmla="*/ 46 h 46"/>
                <a:gd name="T44" fmla="*/ 90 w 93"/>
                <a:gd name="T45" fmla="*/ 46 h 46"/>
                <a:gd name="T46" fmla="*/ 93 w 93"/>
                <a:gd name="T47" fmla="*/ 43 h 46"/>
                <a:gd name="T48" fmla="*/ 93 w 93"/>
                <a:gd name="T49" fmla="*/ 39 h 46"/>
                <a:gd name="T50" fmla="*/ 84 w 93"/>
                <a:gd name="T51" fmla="*/ 3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3" h="46">
                  <a:moveTo>
                    <a:pt x="84" y="39"/>
                  </a:moveTo>
                  <a:lnTo>
                    <a:pt x="93" y="39"/>
                  </a:lnTo>
                  <a:lnTo>
                    <a:pt x="82" y="29"/>
                  </a:lnTo>
                  <a:lnTo>
                    <a:pt x="71" y="20"/>
                  </a:lnTo>
                  <a:lnTo>
                    <a:pt x="58" y="14"/>
                  </a:lnTo>
                  <a:lnTo>
                    <a:pt x="46" y="10"/>
                  </a:lnTo>
                  <a:lnTo>
                    <a:pt x="33" y="6"/>
                  </a:lnTo>
                  <a:lnTo>
                    <a:pt x="21" y="4"/>
                  </a:lnTo>
                  <a:lnTo>
                    <a:pt x="9" y="2"/>
                  </a:lnTo>
                  <a:lnTo>
                    <a:pt x="2" y="0"/>
                  </a:lnTo>
                  <a:lnTo>
                    <a:pt x="0" y="10"/>
                  </a:lnTo>
                  <a:lnTo>
                    <a:pt x="9" y="11"/>
                  </a:lnTo>
                  <a:lnTo>
                    <a:pt x="21" y="13"/>
                  </a:lnTo>
                  <a:lnTo>
                    <a:pt x="31" y="15"/>
                  </a:lnTo>
                  <a:lnTo>
                    <a:pt x="44" y="19"/>
                  </a:lnTo>
                  <a:lnTo>
                    <a:pt x="56" y="23"/>
                  </a:lnTo>
                  <a:lnTo>
                    <a:pt x="66" y="29"/>
                  </a:lnTo>
                  <a:lnTo>
                    <a:pt x="76" y="36"/>
                  </a:lnTo>
                  <a:lnTo>
                    <a:pt x="84" y="44"/>
                  </a:lnTo>
                  <a:lnTo>
                    <a:pt x="93" y="44"/>
                  </a:lnTo>
                  <a:lnTo>
                    <a:pt x="84" y="44"/>
                  </a:lnTo>
                  <a:lnTo>
                    <a:pt x="86" y="46"/>
                  </a:lnTo>
                  <a:lnTo>
                    <a:pt x="90" y="46"/>
                  </a:lnTo>
                  <a:lnTo>
                    <a:pt x="93" y="43"/>
                  </a:lnTo>
                  <a:lnTo>
                    <a:pt x="93" y="39"/>
                  </a:lnTo>
                  <a:lnTo>
                    <a:pt x="84" y="3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71" name="Freeform 1803"/>
            <p:cNvSpPr>
              <a:spLocks/>
            </p:cNvSpPr>
            <p:nvPr/>
          </p:nvSpPr>
          <p:spPr bwMode="auto">
            <a:xfrm>
              <a:off x="2433" y="4188"/>
              <a:ext cx="6" cy="15"/>
            </a:xfrm>
            <a:custGeom>
              <a:avLst/>
              <a:gdLst>
                <a:gd name="T0" fmla="*/ 4 w 16"/>
                <a:gd name="T1" fmla="*/ 0 h 45"/>
                <a:gd name="T2" fmla="*/ 0 w 16"/>
                <a:gd name="T3" fmla="*/ 7 h 45"/>
                <a:gd name="T4" fmla="*/ 5 w 16"/>
                <a:gd name="T5" fmla="*/ 16 h 45"/>
                <a:gd name="T6" fmla="*/ 7 w 16"/>
                <a:gd name="T7" fmla="*/ 23 h 45"/>
                <a:gd name="T8" fmla="*/ 6 w 16"/>
                <a:gd name="T9" fmla="*/ 31 h 45"/>
                <a:gd name="T10" fmla="*/ 3 w 16"/>
                <a:gd name="T11" fmla="*/ 40 h 45"/>
                <a:gd name="T12" fmla="*/ 12 w 16"/>
                <a:gd name="T13" fmla="*/ 45 h 45"/>
                <a:gd name="T14" fmla="*/ 15 w 16"/>
                <a:gd name="T15" fmla="*/ 33 h 45"/>
                <a:gd name="T16" fmla="*/ 16 w 16"/>
                <a:gd name="T17" fmla="*/ 23 h 45"/>
                <a:gd name="T18" fmla="*/ 14 w 16"/>
                <a:gd name="T19" fmla="*/ 14 h 45"/>
                <a:gd name="T20" fmla="*/ 7 w 16"/>
                <a:gd name="T21" fmla="*/ 3 h 45"/>
                <a:gd name="T22" fmla="*/ 4 w 16"/>
                <a:gd name="T23" fmla="*/ 9 h 45"/>
                <a:gd name="T24" fmla="*/ 7 w 16"/>
                <a:gd name="T25" fmla="*/ 3 h 45"/>
                <a:gd name="T26" fmla="*/ 5 w 16"/>
                <a:gd name="T27" fmla="*/ 0 h 45"/>
                <a:gd name="T28" fmla="*/ 3 w 16"/>
                <a:gd name="T29" fmla="*/ 1 h 45"/>
                <a:gd name="T30" fmla="*/ 0 w 16"/>
                <a:gd name="T31" fmla="*/ 4 h 45"/>
                <a:gd name="T32" fmla="*/ 0 w 16"/>
                <a:gd name="T33" fmla="*/ 7 h 45"/>
                <a:gd name="T34" fmla="*/ 4 w 16"/>
                <a:gd name="T3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45">
                  <a:moveTo>
                    <a:pt x="4" y="0"/>
                  </a:moveTo>
                  <a:lnTo>
                    <a:pt x="0" y="7"/>
                  </a:lnTo>
                  <a:lnTo>
                    <a:pt x="5" y="16"/>
                  </a:lnTo>
                  <a:lnTo>
                    <a:pt x="7" y="23"/>
                  </a:lnTo>
                  <a:lnTo>
                    <a:pt x="6" y="31"/>
                  </a:lnTo>
                  <a:lnTo>
                    <a:pt x="3" y="40"/>
                  </a:lnTo>
                  <a:lnTo>
                    <a:pt x="12" y="45"/>
                  </a:lnTo>
                  <a:lnTo>
                    <a:pt x="15" y="33"/>
                  </a:lnTo>
                  <a:lnTo>
                    <a:pt x="16" y="23"/>
                  </a:lnTo>
                  <a:lnTo>
                    <a:pt x="14" y="14"/>
                  </a:lnTo>
                  <a:lnTo>
                    <a:pt x="7" y="3"/>
                  </a:lnTo>
                  <a:lnTo>
                    <a:pt x="4" y="9"/>
                  </a:lnTo>
                  <a:lnTo>
                    <a:pt x="7" y="3"/>
                  </a:lnTo>
                  <a:lnTo>
                    <a:pt x="5" y="0"/>
                  </a:lnTo>
                  <a:lnTo>
                    <a:pt x="3" y="1"/>
                  </a:lnTo>
                  <a:lnTo>
                    <a:pt x="0" y="4"/>
                  </a:lnTo>
                  <a:lnTo>
                    <a:pt x="0" y="7"/>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72" name="Freeform 1804"/>
            <p:cNvSpPr>
              <a:spLocks/>
            </p:cNvSpPr>
            <p:nvPr/>
          </p:nvSpPr>
          <p:spPr bwMode="auto">
            <a:xfrm>
              <a:off x="2435" y="4188"/>
              <a:ext cx="5" cy="4"/>
            </a:xfrm>
            <a:custGeom>
              <a:avLst/>
              <a:gdLst>
                <a:gd name="T0" fmla="*/ 8 w 17"/>
                <a:gd name="T1" fmla="*/ 6 h 12"/>
                <a:gd name="T2" fmla="*/ 12 w 17"/>
                <a:gd name="T3" fmla="*/ 3 h 12"/>
                <a:gd name="T4" fmla="*/ 0 w 17"/>
                <a:gd name="T5" fmla="*/ 0 h 12"/>
                <a:gd name="T6" fmla="*/ 0 w 17"/>
                <a:gd name="T7" fmla="*/ 9 h 12"/>
                <a:gd name="T8" fmla="*/ 12 w 17"/>
                <a:gd name="T9" fmla="*/ 12 h 12"/>
                <a:gd name="T10" fmla="*/ 17 w 17"/>
                <a:gd name="T11" fmla="*/ 8 h 12"/>
                <a:gd name="T12" fmla="*/ 12 w 17"/>
                <a:gd name="T13" fmla="*/ 12 h 12"/>
                <a:gd name="T14" fmla="*/ 16 w 17"/>
                <a:gd name="T15" fmla="*/ 11 h 12"/>
                <a:gd name="T16" fmla="*/ 17 w 17"/>
                <a:gd name="T17" fmla="*/ 7 h 12"/>
                <a:gd name="T18" fmla="*/ 16 w 17"/>
                <a:gd name="T19" fmla="*/ 4 h 12"/>
                <a:gd name="T20" fmla="*/ 12 w 17"/>
                <a:gd name="T21" fmla="*/ 3 h 12"/>
                <a:gd name="T22" fmla="*/ 8 w 17"/>
                <a:gd name="T2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2">
                  <a:moveTo>
                    <a:pt x="8" y="6"/>
                  </a:moveTo>
                  <a:lnTo>
                    <a:pt x="12" y="3"/>
                  </a:lnTo>
                  <a:lnTo>
                    <a:pt x="0" y="0"/>
                  </a:lnTo>
                  <a:lnTo>
                    <a:pt x="0" y="9"/>
                  </a:lnTo>
                  <a:lnTo>
                    <a:pt x="12" y="12"/>
                  </a:lnTo>
                  <a:lnTo>
                    <a:pt x="17" y="8"/>
                  </a:lnTo>
                  <a:lnTo>
                    <a:pt x="12" y="12"/>
                  </a:lnTo>
                  <a:lnTo>
                    <a:pt x="16" y="11"/>
                  </a:lnTo>
                  <a:lnTo>
                    <a:pt x="17" y="7"/>
                  </a:lnTo>
                  <a:lnTo>
                    <a:pt x="16" y="4"/>
                  </a:lnTo>
                  <a:lnTo>
                    <a:pt x="12" y="3"/>
                  </a:lnTo>
                  <a:lnTo>
                    <a:pt x="8"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73" name="Freeform 1805"/>
            <p:cNvSpPr>
              <a:spLocks/>
            </p:cNvSpPr>
            <p:nvPr/>
          </p:nvSpPr>
          <p:spPr bwMode="auto">
            <a:xfrm>
              <a:off x="2437" y="4185"/>
              <a:ext cx="4" cy="5"/>
            </a:xfrm>
            <a:custGeom>
              <a:avLst/>
              <a:gdLst>
                <a:gd name="T0" fmla="*/ 9 w 11"/>
                <a:gd name="T1" fmla="*/ 0 h 16"/>
                <a:gd name="T2" fmla="*/ 2 w 11"/>
                <a:gd name="T3" fmla="*/ 4 h 16"/>
                <a:gd name="T4" fmla="*/ 0 w 11"/>
                <a:gd name="T5" fmla="*/ 14 h 16"/>
                <a:gd name="T6" fmla="*/ 9 w 11"/>
                <a:gd name="T7" fmla="*/ 16 h 16"/>
                <a:gd name="T8" fmla="*/ 11 w 11"/>
                <a:gd name="T9" fmla="*/ 6 h 16"/>
                <a:gd name="T10" fmla="*/ 4 w 11"/>
                <a:gd name="T11" fmla="*/ 9 h 16"/>
                <a:gd name="T12" fmla="*/ 11 w 11"/>
                <a:gd name="T13" fmla="*/ 6 h 16"/>
                <a:gd name="T14" fmla="*/ 10 w 11"/>
                <a:gd name="T15" fmla="*/ 3 h 16"/>
                <a:gd name="T16" fmla="*/ 8 w 11"/>
                <a:gd name="T17" fmla="*/ 0 h 16"/>
                <a:gd name="T18" fmla="*/ 4 w 11"/>
                <a:gd name="T19" fmla="*/ 0 h 16"/>
                <a:gd name="T20" fmla="*/ 2 w 11"/>
                <a:gd name="T21" fmla="*/ 4 h 16"/>
                <a:gd name="T22" fmla="*/ 9 w 11"/>
                <a:gd name="T2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6">
                  <a:moveTo>
                    <a:pt x="9" y="0"/>
                  </a:moveTo>
                  <a:lnTo>
                    <a:pt x="2" y="4"/>
                  </a:lnTo>
                  <a:lnTo>
                    <a:pt x="0" y="14"/>
                  </a:lnTo>
                  <a:lnTo>
                    <a:pt x="9" y="16"/>
                  </a:lnTo>
                  <a:lnTo>
                    <a:pt x="11" y="6"/>
                  </a:lnTo>
                  <a:lnTo>
                    <a:pt x="4" y="9"/>
                  </a:lnTo>
                  <a:lnTo>
                    <a:pt x="11" y="6"/>
                  </a:lnTo>
                  <a:lnTo>
                    <a:pt x="10" y="3"/>
                  </a:lnTo>
                  <a:lnTo>
                    <a:pt x="8" y="0"/>
                  </a:lnTo>
                  <a:lnTo>
                    <a:pt x="4" y="0"/>
                  </a:lnTo>
                  <a:lnTo>
                    <a:pt x="2" y="4"/>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74" name="Freeform 1806"/>
            <p:cNvSpPr>
              <a:spLocks/>
            </p:cNvSpPr>
            <p:nvPr/>
          </p:nvSpPr>
          <p:spPr bwMode="auto">
            <a:xfrm>
              <a:off x="2439" y="4185"/>
              <a:ext cx="14" cy="15"/>
            </a:xfrm>
            <a:custGeom>
              <a:avLst/>
              <a:gdLst>
                <a:gd name="T0" fmla="*/ 35 w 44"/>
                <a:gd name="T1" fmla="*/ 38 h 45"/>
                <a:gd name="T2" fmla="*/ 44 w 44"/>
                <a:gd name="T3" fmla="*/ 40 h 45"/>
                <a:gd name="T4" fmla="*/ 43 w 44"/>
                <a:gd name="T5" fmla="*/ 33 h 45"/>
                <a:gd name="T6" fmla="*/ 38 w 44"/>
                <a:gd name="T7" fmla="*/ 29 h 45"/>
                <a:gd name="T8" fmla="*/ 35 w 44"/>
                <a:gd name="T9" fmla="*/ 23 h 45"/>
                <a:gd name="T10" fmla="*/ 30 w 44"/>
                <a:gd name="T11" fmla="*/ 19 h 45"/>
                <a:gd name="T12" fmla="*/ 23 w 44"/>
                <a:gd name="T13" fmla="*/ 13 h 45"/>
                <a:gd name="T14" fmla="*/ 16 w 44"/>
                <a:gd name="T15" fmla="*/ 8 h 45"/>
                <a:gd name="T16" fmla="*/ 11 w 44"/>
                <a:gd name="T17" fmla="*/ 4 h 45"/>
                <a:gd name="T18" fmla="*/ 5 w 44"/>
                <a:gd name="T19" fmla="*/ 0 h 45"/>
                <a:gd name="T20" fmla="*/ 0 w 44"/>
                <a:gd name="T21" fmla="*/ 9 h 45"/>
                <a:gd name="T22" fmla="*/ 6 w 44"/>
                <a:gd name="T23" fmla="*/ 13 h 45"/>
                <a:gd name="T24" fmla="*/ 12 w 44"/>
                <a:gd name="T25" fmla="*/ 17 h 45"/>
                <a:gd name="T26" fmla="*/ 19 w 44"/>
                <a:gd name="T27" fmla="*/ 22 h 45"/>
                <a:gd name="T28" fmla="*/ 23 w 44"/>
                <a:gd name="T29" fmla="*/ 25 h 45"/>
                <a:gd name="T30" fmla="*/ 28 w 44"/>
                <a:gd name="T31" fmla="*/ 30 h 45"/>
                <a:gd name="T32" fmla="*/ 31 w 44"/>
                <a:gd name="T33" fmla="*/ 33 h 45"/>
                <a:gd name="T34" fmla="*/ 33 w 44"/>
                <a:gd name="T35" fmla="*/ 38 h 45"/>
                <a:gd name="T36" fmla="*/ 35 w 44"/>
                <a:gd name="T37" fmla="*/ 40 h 45"/>
                <a:gd name="T38" fmla="*/ 44 w 44"/>
                <a:gd name="T39" fmla="*/ 43 h 45"/>
                <a:gd name="T40" fmla="*/ 35 w 44"/>
                <a:gd name="T41" fmla="*/ 40 h 45"/>
                <a:gd name="T42" fmla="*/ 36 w 44"/>
                <a:gd name="T43" fmla="*/ 44 h 45"/>
                <a:gd name="T44" fmla="*/ 39 w 44"/>
                <a:gd name="T45" fmla="*/ 45 h 45"/>
                <a:gd name="T46" fmla="*/ 43 w 44"/>
                <a:gd name="T47" fmla="*/ 44 h 45"/>
                <a:gd name="T48" fmla="*/ 44 w 44"/>
                <a:gd name="T49" fmla="*/ 40 h 45"/>
                <a:gd name="T50" fmla="*/ 35 w 44"/>
                <a:gd name="T51" fmla="*/ 3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4" h="45">
                  <a:moveTo>
                    <a:pt x="35" y="38"/>
                  </a:moveTo>
                  <a:lnTo>
                    <a:pt x="44" y="40"/>
                  </a:lnTo>
                  <a:lnTo>
                    <a:pt x="43" y="33"/>
                  </a:lnTo>
                  <a:lnTo>
                    <a:pt x="38" y="29"/>
                  </a:lnTo>
                  <a:lnTo>
                    <a:pt x="35" y="23"/>
                  </a:lnTo>
                  <a:lnTo>
                    <a:pt x="30" y="19"/>
                  </a:lnTo>
                  <a:lnTo>
                    <a:pt x="23" y="13"/>
                  </a:lnTo>
                  <a:lnTo>
                    <a:pt x="16" y="8"/>
                  </a:lnTo>
                  <a:lnTo>
                    <a:pt x="11" y="4"/>
                  </a:lnTo>
                  <a:lnTo>
                    <a:pt x="5" y="0"/>
                  </a:lnTo>
                  <a:lnTo>
                    <a:pt x="0" y="9"/>
                  </a:lnTo>
                  <a:lnTo>
                    <a:pt x="6" y="13"/>
                  </a:lnTo>
                  <a:lnTo>
                    <a:pt x="12" y="17"/>
                  </a:lnTo>
                  <a:lnTo>
                    <a:pt x="19" y="22"/>
                  </a:lnTo>
                  <a:lnTo>
                    <a:pt x="23" y="25"/>
                  </a:lnTo>
                  <a:lnTo>
                    <a:pt x="28" y="30"/>
                  </a:lnTo>
                  <a:lnTo>
                    <a:pt x="31" y="33"/>
                  </a:lnTo>
                  <a:lnTo>
                    <a:pt x="33" y="38"/>
                  </a:lnTo>
                  <a:lnTo>
                    <a:pt x="35" y="40"/>
                  </a:lnTo>
                  <a:lnTo>
                    <a:pt x="44" y="43"/>
                  </a:lnTo>
                  <a:lnTo>
                    <a:pt x="35" y="40"/>
                  </a:lnTo>
                  <a:lnTo>
                    <a:pt x="36" y="44"/>
                  </a:lnTo>
                  <a:lnTo>
                    <a:pt x="39" y="45"/>
                  </a:lnTo>
                  <a:lnTo>
                    <a:pt x="43" y="44"/>
                  </a:lnTo>
                  <a:lnTo>
                    <a:pt x="44" y="40"/>
                  </a:lnTo>
                  <a:lnTo>
                    <a:pt x="35" y="3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75" name="Freeform 1807"/>
            <p:cNvSpPr>
              <a:spLocks/>
            </p:cNvSpPr>
            <p:nvPr/>
          </p:nvSpPr>
          <p:spPr bwMode="auto">
            <a:xfrm>
              <a:off x="2450" y="4191"/>
              <a:ext cx="8" cy="8"/>
            </a:xfrm>
            <a:custGeom>
              <a:avLst/>
              <a:gdLst>
                <a:gd name="T0" fmla="*/ 24 w 24"/>
                <a:gd name="T1" fmla="*/ 3 h 24"/>
                <a:gd name="T2" fmla="*/ 17 w 24"/>
                <a:gd name="T3" fmla="*/ 0 h 24"/>
                <a:gd name="T4" fmla="*/ 16 w 24"/>
                <a:gd name="T5" fmla="*/ 2 h 24"/>
                <a:gd name="T6" fmla="*/ 11 w 24"/>
                <a:gd name="T7" fmla="*/ 4 h 24"/>
                <a:gd name="T8" fmla="*/ 7 w 24"/>
                <a:gd name="T9" fmla="*/ 11 h 24"/>
                <a:gd name="T10" fmla="*/ 0 w 24"/>
                <a:gd name="T11" fmla="*/ 19 h 24"/>
                <a:gd name="T12" fmla="*/ 9 w 24"/>
                <a:gd name="T13" fmla="*/ 24 h 24"/>
                <a:gd name="T14" fmla="*/ 13 w 24"/>
                <a:gd name="T15" fmla="*/ 16 h 24"/>
                <a:gd name="T16" fmla="*/ 18 w 24"/>
                <a:gd name="T17" fmla="*/ 11 h 24"/>
                <a:gd name="T18" fmla="*/ 20 w 24"/>
                <a:gd name="T19" fmla="*/ 9 h 24"/>
                <a:gd name="T20" fmla="*/ 21 w 24"/>
                <a:gd name="T21" fmla="*/ 9 h 24"/>
                <a:gd name="T22" fmla="*/ 15 w 24"/>
                <a:gd name="T23" fmla="*/ 5 h 24"/>
                <a:gd name="T24" fmla="*/ 21 w 24"/>
                <a:gd name="T25" fmla="*/ 9 h 24"/>
                <a:gd name="T26" fmla="*/ 24 w 24"/>
                <a:gd name="T27" fmla="*/ 6 h 24"/>
                <a:gd name="T28" fmla="*/ 24 w 24"/>
                <a:gd name="T29" fmla="*/ 2 h 24"/>
                <a:gd name="T30" fmla="*/ 20 w 24"/>
                <a:gd name="T31" fmla="*/ 0 h 24"/>
                <a:gd name="T32" fmla="*/ 17 w 24"/>
                <a:gd name="T33" fmla="*/ 0 h 24"/>
                <a:gd name="T34" fmla="*/ 24 w 24"/>
                <a:gd name="T35"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4">
                  <a:moveTo>
                    <a:pt x="24" y="3"/>
                  </a:moveTo>
                  <a:lnTo>
                    <a:pt x="17" y="0"/>
                  </a:lnTo>
                  <a:lnTo>
                    <a:pt x="16" y="2"/>
                  </a:lnTo>
                  <a:lnTo>
                    <a:pt x="11" y="4"/>
                  </a:lnTo>
                  <a:lnTo>
                    <a:pt x="7" y="11"/>
                  </a:lnTo>
                  <a:lnTo>
                    <a:pt x="0" y="19"/>
                  </a:lnTo>
                  <a:lnTo>
                    <a:pt x="9" y="24"/>
                  </a:lnTo>
                  <a:lnTo>
                    <a:pt x="13" y="16"/>
                  </a:lnTo>
                  <a:lnTo>
                    <a:pt x="18" y="11"/>
                  </a:lnTo>
                  <a:lnTo>
                    <a:pt x="20" y="9"/>
                  </a:lnTo>
                  <a:lnTo>
                    <a:pt x="21" y="9"/>
                  </a:lnTo>
                  <a:lnTo>
                    <a:pt x="15" y="5"/>
                  </a:lnTo>
                  <a:lnTo>
                    <a:pt x="21" y="9"/>
                  </a:lnTo>
                  <a:lnTo>
                    <a:pt x="24" y="6"/>
                  </a:lnTo>
                  <a:lnTo>
                    <a:pt x="24" y="2"/>
                  </a:lnTo>
                  <a:lnTo>
                    <a:pt x="20" y="0"/>
                  </a:lnTo>
                  <a:lnTo>
                    <a:pt x="17" y="0"/>
                  </a:lnTo>
                  <a:lnTo>
                    <a:pt x="24"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76" name="Freeform 1808"/>
            <p:cNvSpPr>
              <a:spLocks/>
            </p:cNvSpPr>
            <p:nvPr/>
          </p:nvSpPr>
          <p:spPr bwMode="auto">
            <a:xfrm>
              <a:off x="2455" y="4192"/>
              <a:ext cx="5" cy="7"/>
            </a:xfrm>
            <a:custGeom>
              <a:avLst/>
              <a:gdLst>
                <a:gd name="T0" fmla="*/ 9 w 13"/>
                <a:gd name="T1" fmla="*/ 10 h 19"/>
                <a:gd name="T2" fmla="*/ 13 w 13"/>
                <a:gd name="T3" fmla="*/ 14 h 19"/>
                <a:gd name="T4" fmla="*/ 9 w 13"/>
                <a:gd name="T5" fmla="*/ 0 h 19"/>
                <a:gd name="T6" fmla="*/ 0 w 13"/>
                <a:gd name="T7" fmla="*/ 2 h 19"/>
                <a:gd name="T8" fmla="*/ 4 w 13"/>
                <a:gd name="T9" fmla="*/ 16 h 19"/>
                <a:gd name="T10" fmla="*/ 9 w 13"/>
                <a:gd name="T11" fmla="*/ 19 h 19"/>
                <a:gd name="T12" fmla="*/ 4 w 13"/>
                <a:gd name="T13" fmla="*/ 16 h 19"/>
                <a:gd name="T14" fmla="*/ 6 w 13"/>
                <a:gd name="T15" fmla="*/ 18 h 19"/>
                <a:gd name="T16" fmla="*/ 10 w 13"/>
                <a:gd name="T17" fmla="*/ 19 h 19"/>
                <a:gd name="T18" fmla="*/ 12 w 13"/>
                <a:gd name="T19" fmla="*/ 17 h 19"/>
                <a:gd name="T20" fmla="*/ 13 w 13"/>
                <a:gd name="T21" fmla="*/ 14 h 19"/>
                <a:gd name="T22" fmla="*/ 9 w 13"/>
                <a:gd name="T23" fmla="*/ 1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9">
                  <a:moveTo>
                    <a:pt x="9" y="10"/>
                  </a:moveTo>
                  <a:lnTo>
                    <a:pt x="13" y="14"/>
                  </a:lnTo>
                  <a:lnTo>
                    <a:pt x="9" y="0"/>
                  </a:lnTo>
                  <a:lnTo>
                    <a:pt x="0" y="2"/>
                  </a:lnTo>
                  <a:lnTo>
                    <a:pt x="4" y="16"/>
                  </a:lnTo>
                  <a:lnTo>
                    <a:pt x="9" y="19"/>
                  </a:lnTo>
                  <a:lnTo>
                    <a:pt x="4" y="16"/>
                  </a:lnTo>
                  <a:lnTo>
                    <a:pt x="6" y="18"/>
                  </a:lnTo>
                  <a:lnTo>
                    <a:pt x="10" y="19"/>
                  </a:lnTo>
                  <a:lnTo>
                    <a:pt x="12" y="17"/>
                  </a:lnTo>
                  <a:lnTo>
                    <a:pt x="13" y="14"/>
                  </a:lnTo>
                  <a:lnTo>
                    <a:pt x="9"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77" name="Freeform 1809"/>
            <p:cNvSpPr>
              <a:spLocks/>
            </p:cNvSpPr>
            <p:nvPr/>
          </p:nvSpPr>
          <p:spPr bwMode="auto">
            <a:xfrm>
              <a:off x="2458" y="4195"/>
              <a:ext cx="6" cy="4"/>
            </a:xfrm>
            <a:custGeom>
              <a:avLst/>
              <a:gdLst>
                <a:gd name="T0" fmla="*/ 18 w 18"/>
                <a:gd name="T1" fmla="*/ 5 h 11"/>
                <a:gd name="T2" fmla="*/ 12 w 18"/>
                <a:gd name="T3" fmla="*/ 0 h 11"/>
                <a:gd name="T4" fmla="*/ 0 w 18"/>
                <a:gd name="T5" fmla="*/ 2 h 11"/>
                <a:gd name="T6" fmla="*/ 0 w 18"/>
                <a:gd name="T7" fmla="*/ 11 h 11"/>
                <a:gd name="T8" fmla="*/ 12 w 18"/>
                <a:gd name="T9" fmla="*/ 9 h 11"/>
                <a:gd name="T10" fmla="*/ 7 w 18"/>
                <a:gd name="T11" fmla="*/ 5 h 11"/>
                <a:gd name="T12" fmla="*/ 12 w 18"/>
                <a:gd name="T13" fmla="*/ 9 h 11"/>
                <a:gd name="T14" fmla="*/ 16 w 18"/>
                <a:gd name="T15" fmla="*/ 8 h 11"/>
                <a:gd name="T16" fmla="*/ 17 w 18"/>
                <a:gd name="T17" fmla="*/ 5 h 11"/>
                <a:gd name="T18" fmla="*/ 16 w 18"/>
                <a:gd name="T19" fmla="*/ 1 h 11"/>
                <a:gd name="T20" fmla="*/ 12 w 18"/>
                <a:gd name="T21" fmla="*/ 0 h 11"/>
                <a:gd name="T22" fmla="*/ 18 w 18"/>
                <a:gd name="T23"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1">
                  <a:moveTo>
                    <a:pt x="18" y="5"/>
                  </a:moveTo>
                  <a:lnTo>
                    <a:pt x="12" y="0"/>
                  </a:lnTo>
                  <a:lnTo>
                    <a:pt x="0" y="2"/>
                  </a:lnTo>
                  <a:lnTo>
                    <a:pt x="0" y="11"/>
                  </a:lnTo>
                  <a:lnTo>
                    <a:pt x="12" y="9"/>
                  </a:lnTo>
                  <a:lnTo>
                    <a:pt x="7" y="5"/>
                  </a:lnTo>
                  <a:lnTo>
                    <a:pt x="12" y="9"/>
                  </a:lnTo>
                  <a:lnTo>
                    <a:pt x="16" y="8"/>
                  </a:lnTo>
                  <a:lnTo>
                    <a:pt x="17" y="5"/>
                  </a:lnTo>
                  <a:lnTo>
                    <a:pt x="16" y="1"/>
                  </a:lnTo>
                  <a:lnTo>
                    <a:pt x="12" y="0"/>
                  </a:lnTo>
                  <a:lnTo>
                    <a:pt x="18"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78" name="Freeform 1810"/>
            <p:cNvSpPr>
              <a:spLocks/>
            </p:cNvSpPr>
            <p:nvPr/>
          </p:nvSpPr>
          <p:spPr bwMode="auto">
            <a:xfrm>
              <a:off x="2461" y="4197"/>
              <a:ext cx="3" cy="6"/>
            </a:xfrm>
            <a:custGeom>
              <a:avLst/>
              <a:gdLst>
                <a:gd name="T0" fmla="*/ 6 w 11"/>
                <a:gd name="T1" fmla="*/ 10 h 19"/>
                <a:gd name="T2" fmla="*/ 11 w 11"/>
                <a:gd name="T3" fmla="*/ 14 h 19"/>
                <a:gd name="T4" fmla="*/ 11 w 11"/>
                <a:gd name="T5" fmla="*/ 0 h 19"/>
                <a:gd name="T6" fmla="*/ 0 w 11"/>
                <a:gd name="T7" fmla="*/ 0 h 19"/>
                <a:gd name="T8" fmla="*/ 0 w 11"/>
                <a:gd name="T9" fmla="*/ 14 h 19"/>
                <a:gd name="T10" fmla="*/ 4 w 11"/>
                <a:gd name="T11" fmla="*/ 19 h 19"/>
                <a:gd name="T12" fmla="*/ 0 w 11"/>
                <a:gd name="T13" fmla="*/ 14 h 19"/>
                <a:gd name="T14" fmla="*/ 2 w 11"/>
                <a:gd name="T15" fmla="*/ 18 h 19"/>
                <a:gd name="T16" fmla="*/ 5 w 11"/>
                <a:gd name="T17" fmla="*/ 19 h 19"/>
                <a:gd name="T18" fmla="*/ 9 w 11"/>
                <a:gd name="T19" fmla="*/ 18 h 19"/>
                <a:gd name="T20" fmla="*/ 11 w 11"/>
                <a:gd name="T21" fmla="*/ 14 h 19"/>
                <a:gd name="T22" fmla="*/ 6 w 11"/>
                <a:gd name="T23" fmla="*/ 1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9">
                  <a:moveTo>
                    <a:pt x="6" y="10"/>
                  </a:moveTo>
                  <a:lnTo>
                    <a:pt x="11" y="14"/>
                  </a:lnTo>
                  <a:lnTo>
                    <a:pt x="11" y="0"/>
                  </a:lnTo>
                  <a:lnTo>
                    <a:pt x="0" y="0"/>
                  </a:lnTo>
                  <a:lnTo>
                    <a:pt x="0" y="14"/>
                  </a:lnTo>
                  <a:lnTo>
                    <a:pt x="4" y="19"/>
                  </a:lnTo>
                  <a:lnTo>
                    <a:pt x="0" y="14"/>
                  </a:lnTo>
                  <a:lnTo>
                    <a:pt x="2" y="18"/>
                  </a:lnTo>
                  <a:lnTo>
                    <a:pt x="5" y="19"/>
                  </a:lnTo>
                  <a:lnTo>
                    <a:pt x="9" y="18"/>
                  </a:lnTo>
                  <a:lnTo>
                    <a:pt x="11" y="14"/>
                  </a:lnTo>
                  <a:lnTo>
                    <a:pt x="6"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79" name="Freeform 1811"/>
            <p:cNvSpPr>
              <a:spLocks/>
            </p:cNvSpPr>
            <p:nvPr/>
          </p:nvSpPr>
          <p:spPr bwMode="auto">
            <a:xfrm>
              <a:off x="2462" y="4200"/>
              <a:ext cx="15" cy="8"/>
            </a:xfrm>
            <a:custGeom>
              <a:avLst/>
              <a:gdLst>
                <a:gd name="T0" fmla="*/ 36 w 45"/>
                <a:gd name="T1" fmla="*/ 20 h 25"/>
                <a:gd name="T2" fmla="*/ 45 w 45"/>
                <a:gd name="T3" fmla="*/ 18 h 25"/>
                <a:gd name="T4" fmla="*/ 39 w 45"/>
                <a:gd name="T5" fmla="*/ 12 h 25"/>
                <a:gd name="T6" fmla="*/ 34 w 45"/>
                <a:gd name="T7" fmla="*/ 10 h 25"/>
                <a:gd name="T8" fmla="*/ 26 w 45"/>
                <a:gd name="T9" fmla="*/ 7 h 25"/>
                <a:gd name="T10" fmla="*/ 20 w 45"/>
                <a:gd name="T11" fmla="*/ 4 h 25"/>
                <a:gd name="T12" fmla="*/ 13 w 45"/>
                <a:gd name="T13" fmla="*/ 3 h 25"/>
                <a:gd name="T14" fmla="*/ 8 w 45"/>
                <a:gd name="T15" fmla="*/ 1 h 25"/>
                <a:gd name="T16" fmla="*/ 2 w 45"/>
                <a:gd name="T17" fmla="*/ 0 h 25"/>
                <a:gd name="T18" fmla="*/ 2 w 45"/>
                <a:gd name="T19" fmla="*/ 0 h 25"/>
                <a:gd name="T20" fmla="*/ 0 w 45"/>
                <a:gd name="T21" fmla="*/ 9 h 25"/>
                <a:gd name="T22" fmla="*/ 2 w 45"/>
                <a:gd name="T23" fmla="*/ 9 h 25"/>
                <a:gd name="T24" fmla="*/ 6 w 45"/>
                <a:gd name="T25" fmla="*/ 10 h 25"/>
                <a:gd name="T26" fmla="*/ 10 w 45"/>
                <a:gd name="T27" fmla="*/ 12 h 25"/>
                <a:gd name="T28" fmla="*/ 17 w 45"/>
                <a:gd name="T29" fmla="*/ 14 h 25"/>
                <a:gd name="T30" fmla="*/ 24 w 45"/>
                <a:gd name="T31" fmla="*/ 16 h 25"/>
                <a:gd name="T32" fmla="*/ 30 w 45"/>
                <a:gd name="T33" fmla="*/ 19 h 25"/>
                <a:gd name="T34" fmla="*/ 34 w 45"/>
                <a:gd name="T35" fmla="*/ 22 h 25"/>
                <a:gd name="T36" fmla="*/ 36 w 45"/>
                <a:gd name="T37" fmla="*/ 23 h 25"/>
                <a:gd name="T38" fmla="*/ 45 w 45"/>
                <a:gd name="T39" fmla="*/ 20 h 25"/>
                <a:gd name="T40" fmla="*/ 36 w 45"/>
                <a:gd name="T41" fmla="*/ 23 h 25"/>
                <a:gd name="T42" fmla="*/ 38 w 45"/>
                <a:gd name="T43" fmla="*/ 25 h 25"/>
                <a:gd name="T44" fmla="*/ 42 w 45"/>
                <a:gd name="T45" fmla="*/ 25 h 25"/>
                <a:gd name="T46" fmla="*/ 45 w 45"/>
                <a:gd name="T47" fmla="*/ 22 h 25"/>
                <a:gd name="T48" fmla="*/ 45 w 45"/>
                <a:gd name="T49" fmla="*/ 18 h 25"/>
                <a:gd name="T50" fmla="*/ 36 w 45"/>
                <a:gd name="T51" fmla="*/ 2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25">
                  <a:moveTo>
                    <a:pt x="36" y="20"/>
                  </a:moveTo>
                  <a:lnTo>
                    <a:pt x="45" y="18"/>
                  </a:lnTo>
                  <a:lnTo>
                    <a:pt x="39" y="12"/>
                  </a:lnTo>
                  <a:lnTo>
                    <a:pt x="34" y="10"/>
                  </a:lnTo>
                  <a:lnTo>
                    <a:pt x="26" y="7"/>
                  </a:lnTo>
                  <a:lnTo>
                    <a:pt x="20" y="4"/>
                  </a:lnTo>
                  <a:lnTo>
                    <a:pt x="13" y="3"/>
                  </a:lnTo>
                  <a:lnTo>
                    <a:pt x="8" y="1"/>
                  </a:lnTo>
                  <a:lnTo>
                    <a:pt x="2" y="0"/>
                  </a:lnTo>
                  <a:lnTo>
                    <a:pt x="2" y="0"/>
                  </a:lnTo>
                  <a:lnTo>
                    <a:pt x="0" y="9"/>
                  </a:lnTo>
                  <a:lnTo>
                    <a:pt x="2" y="9"/>
                  </a:lnTo>
                  <a:lnTo>
                    <a:pt x="6" y="10"/>
                  </a:lnTo>
                  <a:lnTo>
                    <a:pt x="10" y="12"/>
                  </a:lnTo>
                  <a:lnTo>
                    <a:pt x="17" y="14"/>
                  </a:lnTo>
                  <a:lnTo>
                    <a:pt x="24" y="16"/>
                  </a:lnTo>
                  <a:lnTo>
                    <a:pt x="30" y="19"/>
                  </a:lnTo>
                  <a:lnTo>
                    <a:pt x="34" y="22"/>
                  </a:lnTo>
                  <a:lnTo>
                    <a:pt x="36" y="23"/>
                  </a:lnTo>
                  <a:lnTo>
                    <a:pt x="45" y="20"/>
                  </a:lnTo>
                  <a:lnTo>
                    <a:pt x="36" y="23"/>
                  </a:lnTo>
                  <a:lnTo>
                    <a:pt x="38" y="25"/>
                  </a:lnTo>
                  <a:lnTo>
                    <a:pt x="42" y="25"/>
                  </a:lnTo>
                  <a:lnTo>
                    <a:pt x="45" y="22"/>
                  </a:lnTo>
                  <a:lnTo>
                    <a:pt x="45" y="18"/>
                  </a:lnTo>
                  <a:lnTo>
                    <a:pt x="36" y="2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80" name="Freeform 1812"/>
            <p:cNvSpPr>
              <a:spLocks/>
            </p:cNvSpPr>
            <p:nvPr/>
          </p:nvSpPr>
          <p:spPr bwMode="auto">
            <a:xfrm>
              <a:off x="2474" y="4188"/>
              <a:ext cx="6" cy="19"/>
            </a:xfrm>
            <a:custGeom>
              <a:avLst/>
              <a:gdLst>
                <a:gd name="T0" fmla="*/ 10 w 17"/>
                <a:gd name="T1" fmla="*/ 0 h 56"/>
                <a:gd name="T2" fmla="*/ 5 w 17"/>
                <a:gd name="T3" fmla="*/ 8 h 56"/>
                <a:gd name="T4" fmla="*/ 8 w 17"/>
                <a:gd name="T5" fmla="*/ 15 h 56"/>
                <a:gd name="T6" fmla="*/ 6 w 17"/>
                <a:gd name="T7" fmla="*/ 29 h 56"/>
                <a:gd name="T8" fmla="*/ 3 w 17"/>
                <a:gd name="T9" fmla="*/ 43 h 56"/>
                <a:gd name="T10" fmla="*/ 0 w 17"/>
                <a:gd name="T11" fmla="*/ 56 h 56"/>
                <a:gd name="T12" fmla="*/ 9 w 17"/>
                <a:gd name="T13" fmla="*/ 56 h 56"/>
                <a:gd name="T14" fmla="*/ 12 w 17"/>
                <a:gd name="T15" fmla="*/ 45 h 56"/>
                <a:gd name="T16" fmla="*/ 16 w 17"/>
                <a:gd name="T17" fmla="*/ 29 h 56"/>
                <a:gd name="T18" fmla="*/ 17 w 17"/>
                <a:gd name="T19" fmla="*/ 15 h 56"/>
                <a:gd name="T20" fmla="*/ 12 w 17"/>
                <a:gd name="T21" fmla="*/ 2 h 56"/>
                <a:gd name="T22" fmla="*/ 8 w 17"/>
                <a:gd name="T23" fmla="*/ 10 h 56"/>
                <a:gd name="T24" fmla="*/ 12 w 17"/>
                <a:gd name="T25" fmla="*/ 2 h 56"/>
                <a:gd name="T26" fmla="*/ 9 w 17"/>
                <a:gd name="T27" fmla="*/ 0 h 56"/>
                <a:gd name="T28" fmla="*/ 5 w 17"/>
                <a:gd name="T29" fmla="*/ 2 h 56"/>
                <a:gd name="T30" fmla="*/ 4 w 17"/>
                <a:gd name="T31" fmla="*/ 5 h 56"/>
                <a:gd name="T32" fmla="*/ 5 w 17"/>
                <a:gd name="T33" fmla="*/ 8 h 56"/>
                <a:gd name="T34" fmla="*/ 10 w 17"/>
                <a:gd name="T3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56">
                  <a:moveTo>
                    <a:pt x="10" y="0"/>
                  </a:moveTo>
                  <a:lnTo>
                    <a:pt x="5" y="8"/>
                  </a:lnTo>
                  <a:lnTo>
                    <a:pt x="8" y="15"/>
                  </a:lnTo>
                  <a:lnTo>
                    <a:pt x="6" y="29"/>
                  </a:lnTo>
                  <a:lnTo>
                    <a:pt x="3" y="43"/>
                  </a:lnTo>
                  <a:lnTo>
                    <a:pt x="0" y="56"/>
                  </a:lnTo>
                  <a:lnTo>
                    <a:pt x="9" y="56"/>
                  </a:lnTo>
                  <a:lnTo>
                    <a:pt x="12" y="45"/>
                  </a:lnTo>
                  <a:lnTo>
                    <a:pt x="16" y="29"/>
                  </a:lnTo>
                  <a:lnTo>
                    <a:pt x="17" y="15"/>
                  </a:lnTo>
                  <a:lnTo>
                    <a:pt x="12" y="2"/>
                  </a:lnTo>
                  <a:lnTo>
                    <a:pt x="8" y="10"/>
                  </a:lnTo>
                  <a:lnTo>
                    <a:pt x="12" y="2"/>
                  </a:lnTo>
                  <a:lnTo>
                    <a:pt x="9" y="0"/>
                  </a:lnTo>
                  <a:lnTo>
                    <a:pt x="5" y="2"/>
                  </a:lnTo>
                  <a:lnTo>
                    <a:pt x="4" y="5"/>
                  </a:lnTo>
                  <a:lnTo>
                    <a:pt x="5" y="8"/>
                  </a:lnTo>
                  <a:lnTo>
                    <a:pt x="1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81" name="Freeform 1813"/>
            <p:cNvSpPr>
              <a:spLocks/>
            </p:cNvSpPr>
            <p:nvPr/>
          </p:nvSpPr>
          <p:spPr bwMode="auto">
            <a:xfrm>
              <a:off x="2477" y="4188"/>
              <a:ext cx="18" cy="13"/>
            </a:xfrm>
            <a:custGeom>
              <a:avLst/>
              <a:gdLst>
                <a:gd name="T0" fmla="*/ 44 w 56"/>
                <a:gd name="T1" fmla="*/ 36 h 40"/>
                <a:gd name="T2" fmla="*/ 50 w 56"/>
                <a:gd name="T3" fmla="*/ 31 h 40"/>
                <a:gd name="T4" fmla="*/ 47 w 56"/>
                <a:gd name="T5" fmla="*/ 29 h 40"/>
                <a:gd name="T6" fmla="*/ 41 w 56"/>
                <a:gd name="T7" fmla="*/ 26 h 40"/>
                <a:gd name="T8" fmla="*/ 34 w 56"/>
                <a:gd name="T9" fmla="*/ 22 h 40"/>
                <a:gd name="T10" fmla="*/ 29 w 56"/>
                <a:gd name="T11" fmla="*/ 18 h 40"/>
                <a:gd name="T12" fmla="*/ 21 w 56"/>
                <a:gd name="T13" fmla="*/ 12 h 40"/>
                <a:gd name="T14" fmla="*/ 14 w 56"/>
                <a:gd name="T15" fmla="*/ 7 h 40"/>
                <a:gd name="T16" fmla="*/ 9 w 56"/>
                <a:gd name="T17" fmla="*/ 3 h 40"/>
                <a:gd name="T18" fmla="*/ 2 w 56"/>
                <a:gd name="T19" fmla="*/ 0 h 40"/>
                <a:gd name="T20" fmla="*/ 0 w 56"/>
                <a:gd name="T21" fmla="*/ 10 h 40"/>
                <a:gd name="T22" fmla="*/ 4 w 56"/>
                <a:gd name="T23" fmla="*/ 12 h 40"/>
                <a:gd name="T24" fmla="*/ 10 w 56"/>
                <a:gd name="T25" fmla="*/ 16 h 40"/>
                <a:gd name="T26" fmla="*/ 17 w 56"/>
                <a:gd name="T27" fmla="*/ 21 h 40"/>
                <a:gd name="T28" fmla="*/ 23 w 56"/>
                <a:gd name="T29" fmla="*/ 24 h 40"/>
                <a:gd name="T30" fmla="*/ 29 w 56"/>
                <a:gd name="T31" fmla="*/ 31 h 40"/>
                <a:gd name="T32" fmla="*/ 36 w 56"/>
                <a:gd name="T33" fmla="*/ 35 h 40"/>
                <a:gd name="T34" fmla="*/ 42 w 56"/>
                <a:gd name="T35" fmla="*/ 38 h 40"/>
                <a:gd name="T36" fmla="*/ 50 w 56"/>
                <a:gd name="T37" fmla="*/ 40 h 40"/>
                <a:gd name="T38" fmla="*/ 56 w 56"/>
                <a:gd name="T39" fmla="*/ 36 h 40"/>
                <a:gd name="T40" fmla="*/ 50 w 56"/>
                <a:gd name="T41" fmla="*/ 40 h 40"/>
                <a:gd name="T42" fmla="*/ 53 w 56"/>
                <a:gd name="T43" fmla="*/ 39 h 40"/>
                <a:gd name="T44" fmla="*/ 55 w 56"/>
                <a:gd name="T45" fmla="*/ 36 h 40"/>
                <a:gd name="T46" fmla="*/ 53 w 56"/>
                <a:gd name="T47" fmla="*/ 32 h 40"/>
                <a:gd name="T48" fmla="*/ 50 w 56"/>
                <a:gd name="T49" fmla="*/ 31 h 40"/>
                <a:gd name="T50" fmla="*/ 44 w 56"/>
                <a:gd name="T51" fmla="*/ 3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6" h="40">
                  <a:moveTo>
                    <a:pt x="44" y="36"/>
                  </a:moveTo>
                  <a:lnTo>
                    <a:pt x="50" y="31"/>
                  </a:lnTo>
                  <a:lnTo>
                    <a:pt x="47" y="29"/>
                  </a:lnTo>
                  <a:lnTo>
                    <a:pt x="41" y="26"/>
                  </a:lnTo>
                  <a:lnTo>
                    <a:pt x="34" y="22"/>
                  </a:lnTo>
                  <a:lnTo>
                    <a:pt x="29" y="18"/>
                  </a:lnTo>
                  <a:lnTo>
                    <a:pt x="21" y="12"/>
                  </a:lnTo>
                  <a:lnTo>
                    <a:pt x="14" y="7"/>
                  </a:lnTo>
                  <a:lnTo>
                    <a:pt x="9" y="3"/>
                  </a:lnTo>
                  <a:lnTo>
                    <a:pt x="2" y="0"/>
                  </a:lnTo>
                  <a:lnTo>
                    <a:pt x="0" y="10"/>
                  </a:lnTo>
                  <a:lnTo>
                    <a:pt x="4" y="12"/>
                  </a:lnTo>
                  <a:lnTo>
                    <a:pt x="10" y="16"/>
                  </a:lnTo>
                  <a:lnTo>
                    <a:pt x="17" y="21"/>
                  </a:lnTo>
                  <a:lnTo>
                    <a:pt x="23" y="24"/>
                  </a:lnTo>
                  <a:lnTo>
                    <a:pt x="29" y="31"/>
                  </a:lnTo>
                  <a:lnTo>
                    <a:pt x="36" y="35"/>
                  </a:lnTo>
                  <a:lnTo>
                    <a:pt x="42" y="38"/>
                  </a:lnTo>
                  <a:lnTo>
                    <a:pt x="50" y="40"/>
                  </a:lnTo>
                  <a:lnTo>
                    <a:pt x="56" y="36"/>
                  </a:lnTo>
                  <a:lnTo>
                    <a:pt x="50" y="40"/>
                  </a:lnTo>
                  <a:lnTo>
                    <a:pt x="53" y="39"/>
                  </a:lnTo>
                  <a:lnTo>
                    <a:pt x="55" y="36"/>
                  </a:lnTo>
                  <a:lnTo>
                    <a:pt x="53" y="32"/>
                  </a:lnTo>
                  <a:lnTo>
                    <a:pt x="50" y="31"/>
                  </a:lnTo>
                  <a:lnTo>
                    <a:pt x="44" y="3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82" name="Freeform 1814"/>
            <p:cNvSpPr>
              <a:spLocks/>
            </p:cNvSpPr>
            <p:nvPr/>
          </p:nvSpPr>
          <p:spPr bwMode="auto">
            <a:xfrm>
              <a:off x="2491" y="4185"/>
              <a:ext cx="4" cy="15"/>
            </a:xfrm>
            <a:custGeom>
              <a:avLst/>
              <a:gdLst>
                <a:gd name="T0" fmla="*/ 8 w 14"/>
                <a:gd name="T1" fmla="*/ 2 h 44"/>
                <a:gd name="T2" fmla="*/ 0 w 14"/>
                <a:gd name="T3" fmla="*/ 6 h 44"/>
                <a:gd name="T4" fmla="*/ 2 w 14"/>
                <a:gd name="T5" fmla="*/ 13 h 44"/>
                <a:gd name="T6" fmla="*/ 2 w 14"/>
                <a:gd name="T7" fmla="*/ 23 h 44"/>
                <a:gd name="T8" fmla="*/ 2 w 14"/>
                <a:gd name="T9" fmla="*/ 34 h 44"/>
                <a:gd name="T10" fmla="*/ 2 w 14"/>
                <a:gd name="T11" fmla="*/ 44 h 44"/>
                <a:gd name="T12" fmla="*/ 14 w 14"/>
                <a:gd name="T13" fmla="*/ 44 h 44"/>
                <a:gd name="T14" fmla="*/ 14 w 14"/>
                <a:gd name="T15" fmla="*/ 34 h 44"/>
                <a:gd name="T16" fmla="*/ 14 w 14"/>
                <a:gd name="T17" fmla="*/ 23 h 44"/>
                <a:gd name="T18" fmla="*/ 11 w 14"/>
                <a:gd name="T19" fmla="*/ 13 h 44"/>
                <a:gd name="T20" fmla="*/ 9 w 14"/>
                <a:gd name="T21" fmla="*/ 4 h 44"/>
                <a:gd name="T22" fmla="*/ 1 w 14"/>
                <a:gd name="T23" fmla="*/ 8 h 44"/>
                <a:gd name="T24" fmla="*/ 9 w 14"/>
                <a:gd name="T25" fmla="*/ 4 h 44"/>
                <a:gd name="T26" fmla="*/ 7 w 14"/>
                <a:gd name="T27" fmla="*/ 0 h 44"/>
                <a:gd name="T28" fmla="*/ 3 w 14"/>
                <a:gd name="T29" fmla="*/ 0 h 44"/>
                <a:gd name="T30" fmla="*/ 1 w 14"/>
                <a:gd name="T31" fmla="*/ 3 h 44"/>
                <a:gd name="T32" fmla="*/ 0 w 14"/>
                <a:gd name="T33" fmla="*/ 6 h 44"/>
                <a:gd name="T34" fmla="*/ 8 w 14"/>
                <a:gd name="T35"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44">
                  <a:moveTo>
                    <a:pt x="8" y="2"/>
                  </a:moveTo>
                  <a:lnTo>
                    <a:pt x="0" y="6"/>
                  </a:lnTo>
                  <a:lnTo>
                    <a:pt x="2" y="13"/>
                  </a:lnTo>
                  <a:lnTo>
                    <a:pt x="2" y="23"/>
                  </a:lnTo>
                  <a:lnTo>
                    <a:pt x="2" y="34"/>
                  </a:lnTo>
                  <a:lnTo>
                    <a:pt x="2" y="44"/>
                  </a:lnTo>
                  <a:lnTo>
                    <a:pt x="14" y="44"/>
                  </a:lnTo>
                  <a:lnTo>
                    <a:pt x="14" y="34"/>
                  </a:lnTo>
                  <a:lnTo>
                    <a:pt x="14" y="23"/>
                  </a:lnTo>
                  <a:lnTo>
                    <a:pt x="11" y="13"/>
                  </a:lnTo>
                  <a:lnTo>
                    <a:pt x="9" y="4"/>
                  </a:lnTo>
                  <a:lnTo>
                    <a:pt x="1" y="8"/>
                  </a:lnTo>
                  <a:lnTo>
                    <a:pt x="9" y="4"/>
                  </a:lnTo>
                  <a:lnTo>
                    <a:pt x="7" y="0"/>
                  </a:lnTo>
                  <a:lnTo>
                    <a:pt x="3" y="0"/>
                  </a:lnTo>
                  <a:lnTo>
                    <a:pt x="1" y="3"/>
                  </a:lnTo>
                  <a:lnTo>
                    <a:pt x="0" y="6"/>
                  </a:lnTo>
                  <a:lnTo>
                    <a:pt x="8"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83" name="Freeform 1815"/>
            <p:cNvSpPr>
              <a:spLocks/>
            </p:cNvSpPr>
            <p:nvPr/>
          </p:nvSpPr>
          <p:spPr bwMode="auto">
            <a:xfrm>
              <a:off x="2491" y="4186"/>
              <a:ext cx="10" cy="10"/>
            </a:xfrm>
            <a:custGeom>
              <a:avLst/>
              <a:gdLst>
                <a:gd name="T0" fmla="*/ 20 w 29"/>
                <a:gd name="T1" fmla="*/ 27 h 30"/>
                <a:gd name="T2" fmla="*/ 29 w 29"/>
                <a:gd name="T3" fmla="*/ 26 h 30"/>
                <a:gd name="T4" fmla="*/ 25 w 29"/>
                <a:gd name="T5" fmla="*/ 17 h 30"/>
                <a:gd name="T6" fmla="*/ 20 w 29"/>
                <a:gd name="T7" fmla="*/ 12 h 30"/>
                <a:gd name="T8" fmla="*/ 14 w 29"/>
                <a:gd name="T9" fmla="*/ 6 h 30"/>
                <a:gd name="T10" fmla="*/ 7 w 29"/>
                <a:gd name="T11" fmla="*/ 0 h 30"/>
                <a:gd name="T12" fmla="*/ 0 w 29"/>
                <a:gd name="T13" fmla="*/ 6 h 30"/>
                <a:gd name="T14" fmla="*/ 7 w 29"/>
                <a:gd name="T15" fmla="*/ 13 h 30"/>
                <a:gd name="T16" fmla="*/ 13 w 29"/>
                <a:gd name="T17" fmla="*/ 19 h 30"/>
                <a:gd name="T18" fmla="*/ 18 w 29"/>
                <a:gd name="T19" fmla="*/ 24 h 30"/>
                <a:gd name="T20" fmla="*/ 20 w 29"/>
                <a:gd name="T21" fmla="*/ 26 h 30"/>
                <a:gd name="T22" fmla="*/ 29 w 29"/>
                <a:gd name="T23" fmla="*/ 25 h 30"/>
                <a:gd name="T24" fmla="*/ 20 w 29"/>
                <a:gd name="T25" fmla="*/ 26 h 30"/>
                <a:gd name="T26" fmla="*/ 21 w 29"/>
                <a:gd name="T27" fmla="*/ 29 h 30"/>
                <a:gd name="T28" fmla="*/ 24 w 29"/>
                <a:gd name="T29" fmla="*/ 30 h 30"/>
                <a:gd name="T30" fmla="*/ 28 w 29"/>
                <a:gd name="T31" fmla="*/ 29 h 30"/>
                <a:gd name="T32" fmla="*/ 29 w 29"/>
                <a:gd name="T33" fmla="*/ 26 h 30"/>
                <a:gd name="T34" fmla="*/ 20 w 29"/>
                <a:gd name="T35" fmla="*/ 2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30">
                  <a:moveTo>
                    <a:pt x="20" y="27"/>
                  </a:moveTo>
                  <a:lnTo>
                    <a:pt x="29" y="26"/>
                  </a:lnTo>
                  <a:lnTo>
                    <a:pt x="25" y="17"/>
                  </a:lnTo>
                  <a:lnTo>
                    <a:pt x="20" y="12"/>
                  </a:lnTo>
                  <a:lnTo>
                    <a:pt x="14" y="6"/>
                  </a:lnTo>
                  <a:lnTo>
                    <a:pt x="7" y="0"/>
                  </a:lnTo>
                  <a:lnTo>
                    <a:pt x="0" y="6"/>
                  </a:lnTo>
                  <a:lnTo>
                    <a:pt x="7" y="13"/>
                  </a:lnTo>
                  <a:lnTo>
                    <a:pt x="13" y="19"/>
                  </a:lnTo>
                  <a:lnTo>
                    <a:pt x="18" y="24"/>
                  </a:lnTo>
                  <a:lnTo>
                    <a:pt x="20" y="26"/>
                  </a:lnTo>
                  <a:lnTo>
                    <a:pt x="29" y="25"/>
                  </a:lnTo>
                  <a:lnTo>
                    <a:pt x="20" y="26"/>
                  </a:lnTo>
                  <a:lnTo>
                    <a:pt x="21" y="29"/>
                  </a:lnTo>
                  <a:lnTo>
                    <a:pt x="24" y="30"/>
                  </a:lnTo>
                  <a:lnTo>
                    <a:pt x="28" y="29"/>
                  </a:lnTo>
                  <a:lnTo>
                    <a:pt x="29" y="26"/>
                  </a:lnTo>
                  <a:lnTo>
                    <a:pt x="20" y="2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84" name="Freeform 1816"/>
            <p:cNvSpPr>
              <a:spLocks/>
            </p:cNvSpPr>
            <p:nvPr/>
          </p:nvSpPr>
          <p:spPr bwMode="auto">
            <a:xfrm>
              <a:off x="2485" y="4162"/>
              <a:ext cx="16" cy="33"/>
            </a:xfrm>
            <a:custGeom>
              <a:avLst/>
              <a:gdLst>
                <a:gd name="T0" fmla="*/ 6 w 46"/>
                <a:gd name="T1" fmla="*/ 0 h 100"/>
                <a:gd name="T2" fmla="*/ 2 w 46"/>
                <a:gd name="T3" fmla="*/ 10 h 100"/>
                <a:gd name="T4" fmla="*/ 5 w 46"/>
                <a:gd name="T5" fmla="*/ 12 h 100"/>
                <a:gd name="T6" fmla="*/ 9 w 46"/>
                <a:gd name="T7" fmla="*/ 20 h 100"/>
                <a:gd name="T8" fmla="*/ 14 w 46"/>
                <a:gd name="T9" fmla="*/ 30 h 100"/>
                <a:gd name="T10" fmla="*/ 18 w 46"/>
                <a:gd name="T11" fmla="*/ 44 h 100"/>
                <a:gd name="T12" fmla="*/ 23 w 46"/>
                <a:gd name="T13" fmla="*/ 58 h 100"/>
                <a:gd name="T14" fmla="*/ 27 w 46"/>
                <a:gd name="T15" fmla="*/ 73 h 100"/>
                <a:gd name="T16" fmla="*/ 32 w 46"/>
                <a:gd name="T17" fmla="*/ 87 h 100"/>
                <a:gd name="T18" fmla="*/ 37 w 46"/>
                <a:gd name="T19" fmla="*/ 100 h 100"/>
                <a:gd name="T20" fmla="*/ 46 w 46"/>
                <a:gd name="T21" fmla="*/ 98 h 100"/>
                <a:gd name="T22" fmla="*/ 41 w 46"/>
                <a:gd name="T23" fmla="*/ 85 h 100"/>
                <a:gd name="T24" fmla="*/ 37 w 46"/>
                <a:gd name="T25" fmla="*/ 70 h 100"/>
                <a:gd name="T26" fmla="*/ 32 w 46"/>
                <a:gd name="T27" fmla="*/ 55 h 100"/>
                <a:gd name="T28" fmla="*/ 27 w 46"/>
                <a:gd name="T29" fmla="*/ 42 h 100"/>
                <a:gd name="T30" fmla="*/ 23 w 46"/>
                <a:gd name="T31" fmla="*/ 28 h 100"/>
                <a:gd name="T32" fmla="*/ 18 w 46"/>
                <a:gd name="T33" fmla="*/ 15 h 100"/>
                <a:gd name="T34" fmla="*/ 14 w 46"/>
                <a:gd name="T35" fmla="*/ 7 h 100"/>
                <a:gd name="T36" fmla="*/ 7 w 46"/>
                <a:gd name="T37" fmla="*/ 0 h 100"/>
                <a:gd name="T38" fmla="*/ 3 w 46"/>
                <a:gd name="T39" fmla="*/ 10 h 100"/>
                <a:gd name="T40" fmla="*/ 7 w 46"/>
                <a:gd name="T41" fmla="*/ 0 h 100"/>
                <a:gd name="T42" fmla="*/ 3 w 46"/>
                <a:gd name="T43" fmla="*/ 0 h 100"/>
                <a:gd name="T44" fmla="*/ 0 w 46"/>
                <a:gd name="T45" fmla="*/ 3 h 100"/>
                <a:gd name="T46" fmla="*/ 0 w 46"/>
                <a:gd name="T47" fmla="*/ 7 h 100"/>
                <a:gd name="T48" fmla="*/ 2 w 46"/>
                <a:gd name="T49" fmla="*/ 10 h 100"/>
                <a:gd name="T50" fmla="*/ 6 w 46"/>
                <a:gd name="T51"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 h="100">
                  <a:moveTo>
                    <a:pt x="6" y="0"/>
                  </a:moveTo>
                  <a:lnTo>
                    <a:pt x="2" y="10"/>
                  </a:lnTo>
                  <a:lnTo>
                    <a:pt x="5" y="12"/>
                  </a:lnTo>
                  <a:lnTo>
                    <a:pt x="9" y="20"/>
                  </a:lnTo>
                  <a:lnTo>
                    <a:pt x="14" y="30"/>
                  </a:lnTo>
                  <a:lnTo>
                    <a:pt x="18" y="44"/>
                  </a:lnTo>
                  <a:lnTo>
                    <a:pt x="23" y="58"/>
                  </a:lnTo>
                  <a:lnTo>
                    <a:pt x="27" y="73"/>
                  </a:lnTo>
                  <a:lnTo>
                    <a:pt x="32" y="87"/>
                  </a:lnTo>
                  <a:lnTo>
                    <a:pt x="37" y="100"/>
                  </a:lnTo>
                  <a:lnTo>
                    <a:pt x="46" y="98"/>
                  </a:lnTo>
                  <a:lnTo>
                    <a:pt x="41" y="85"/>
                  </a:lnTo>
                  <a:lnTo>
                    <a:pt x="37" y="70"/>
                  </a:lnTo>
                  <a:lnTo>
                    <a:pt x="32" y="55"/>
                  </a:lnTo>
                  <a:lnTo>
                    <a:pt x="27" y="42"/>
                  </a:lnTo>
                  <a:lnTo>
                    <a:pt x="23" y="28"/>
                  </a:lnTo>
                  <a:lnTo>
                    <a:pt x="18" y="15"/>
                  </a:lnTo>
                  <a:lnTo>
                    <a:pt x="14" y="7"/>
                  </a:lnTo>
                  <a:lnTo>
                    <a:pt x="7" y="0"/>
                  </a:lnTo>
                  <a:lnTo>
                    <a:pt x="3" y="10"/>
                  </a:lnTo>
                  <a:lnTo>
                    <a:pt x="7" y="0"/>
                  </a:lnTo>
                  <a:lnTo>
                    <a:pt x="3" y="0"/>
                  </a:lnTo>
                  <a:lnTo>
                    <a:pt x="0" y="3"/>
                  </a:lnTo>
                  <a:lnTo>
                    <a:pt x="0" y="7"/>
                  </a:lnTo>
                  <a:lnTo>
                    <a:pt x="2" y="10"/>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85" name="Freeform 1817"/>
            <p:cNvSpPr>
              <a:spLocks/>
            </p:cNvSpPr>
            <p:nvPr/>
          </p:nvSpPr>
          <p:spPr bwMode="auto">
            <a:xfrm>
              <a:off x="2486" y="4162"/>
              <a:ext cx="34" cy="41"/>
            </a:xfrm>
            <a:custGeom>
              <a:avLst/>
              <a:gdLst>
                <a:gd name="T0" fmla="*/ 92 w 100"/>
                <a:gd name="T1" fmla="*/ 123 h 125"/>
                <a:gd name="T2" fmla="*/ 97 w 100"/>
                <a:gd name="T3" fmla="*/ 116 h 125"/>
                <a:gd name="T4" fmla="*/ 90 w 100"/>
                <a:gd name="T5" fmla="*/ 111 h 125"/>
                <a:gd name="T6" fmla="*/ 83 w 100"/>
                <a:gd name="T7" fmla="*/ 100 h 125"/>
                <a:gd name="T8" fmla="*/ 72 w 100"/>
                <a:gd name="T9" fmla="*/ 84 h 125"/>
                <a:gd name="T10" fmla="*/ 62 w 100"/>
                <a:gd name="T11" fmla="*/ 64 h 125"/>
                <a:gd name="T12" fmla="*/ 51 w 100"/>
                <a:gd name="T13" fmla="*/ 45 h 125"/>
                <a:gd name="T14" fmla="*/ 36 w 100"/>
                <a:gd name="T15" fmla="*/ 26 h 125"/>
                <a:gd name="T16" fmla="*/ 21 w 100"/>
                <a:gd name="T17" fmla="*/ 11 h 125"/>
                <a:gd name="T18" fmla="*/ 3 w 100"/>
                <a:gd name="T19" fmla="*/ 0 h 125"/>
                <a:gd name="T20" fmla="*/ 0 w 100"/>
                <a:gd name="T21" fmla="*/ 10 h 125"/>
                <a:gd name="T22" fmla="*/ 14 w 100"/>
                <a:gd name="T23" fmla="*/ 18 h 125"/>
                <a:gd name="T24" fmla="*/ 29 w 100"/>
                <a:gd name="T25" fmla="*/ 32 h 125"/>
                <a:gd name="T26" fmla="*/ 42 w 100"/>
                <a:gd name="T27" fmla="*/ 50 h 125"/>
                <a:gd name="T28" fmla="*/ 53 w 100"/>
                <a:gd name="T29" fmla="*/ 69 h 125"/>
                <a:gd name="T30" fmla="*/ 63 w 100"/>
                <a:gd name="T31" fmla="*/ 89 h 125"/>
                <a:gd name="T32" fmla="*/ 74 w 100"/>
                <a:gd name="T33" fmla="*/ 105 h 125"/>
                <a:gd name="T34" fmla="*/ 83 w 100"/>
                <a:gd name="T35" fmla="*/ 118 h 125"/>
                <a:gd name="T36" fmla="*/ 94 w 100"/>
                <a:gd name="T37" fmla="*/ 125 h 125"/>
                <a:gd name="T38" fmla="*/ 99 w 100"/>
                <a:gd name="T39" fmla="*/ 118 h 125"/>
                <a:gd name="T40" fmla="*/ 94 w 100"/>
                <a:gd name="T41" fmla="*/ 125 h 125"/>
                <a:gd name="T42" fmla="*/ 98 w 100"/>
                <a:gd name="T43" fmla="*/ 124 h 125"/>
                <a:gd name="T44" fmla="*/ 100 w 100"/>
                <a:gd name="T45" fmla="*/ 122 h 125"/>
                <a:gd name="T46" fmla="*/ 100 w 100"/>
                <a:gd name="T47" fmla="*/ 118 h 125"/>
                <a:gd name="T48" fmla="*/ 97 w 100"/>
                <a:gd name="T49" fmla="*/ 116 h 125"/>
                <a:gd name="T50" fmla="*/ 92 w 100"/>
                <a:gd name="T51" fmla="*/ 12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0" h="125">
                  <a:moveTo>
                    <a:pt x="92" y="123"/>
                  </a:moveTo>
                  <a:lnTo>
                    <a:pt x="97" y="116"/>
                  </a:lnTo>
                  <a:lnTo>
                    <a:pt x="90" y="111"/>
                  </a:lnTo>
                  <a:lnTo>
                    <a:pt x="83" y="100"/>
                  </a:lnTo>
                  <a:lnTo>
                    <a:pt x="72" y="84"/>
                  </a:lnTo>
                  <a:lnTo>
                    <a:pt x="62" y="64"/>
                  </a:lnTo>
                  <a:lnTo>
                    <a:pt x="51" y="45"/>
                  </a:lnTo>
                  <a:lnTo>
                    <a:pt x="36" y="26"/>
                  </a:lnTo>
                  <a:lnTo>
                    <a:pt x="21" y="11"/>
                  </a:lnTo>
                  <a:lnTo>
                    <a:pt x="3" y="0"/>
                  </a:lnTo>
                  <a:lnTo>
                    <a:pt x="0" y="10"/>
                  </a:lnTo>
                  <a:lnTo>
                    <a:pt x="14" y="18"/>
                  </a:lnTo>
                  <a:lnTo>
                    <a:pt x="29" y="32"/>
                  </a:lnTo>
                  <a:lnTo>
                    <a:pt x="42" y="50"/>
                  </a:lnTo>
                  <a:lnTo>
                    <a:pt x="53" y="69"/>
                  </a:lnTo>
                  <a:lnTo>
                    <a:pt x="63" y="89"/>
                  </a:lnTo>
                  <a:lnTo>
                    <a:pt x="74" y="105"/>
                  </a:lnTo>
                  <a:lnTo>
                    <a:pt x="83" y="118"/>
                  </a:lnTo>
                  <a:lnTo>
                    <a:pt x="94" y="125"/>
                  </a:lnTo>
                  <a:lnTo>
                    <a:pt x="99" y="118"/>
                  </a:lnTo>
                  <a:lnTo>
                    <a:pt x="94" y="125"/>
                  </a:lnTo>
                  <a:lnTo>
                    <a:pt x="98" y="124"/>
                  </a:lnTo>
                  <a:lnTo>
                    <a:pt x="100" y="122"/>
                  </a:lnTo>
                  <a:lnTo>
                    <a:pt x="100" y="118"/>
                  </a:lnTo>
                  <a:lnTo>
                    <a:pt x="97" y="116"/>
                  </a:lnTo>
                  <a:lnTo>
                    <a:pt x="92" y="1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86" name="Freeform 1818"/>
            <p:cNvSpPr>
              <a:spLocks/>
            </p:cNvSpPr>
            <p:nvPr/>
          </p:nvSpPr>
          <p:spPr bwMode="auto">
            <a:xfrm>
              <a:off x="2514" y="4187"/>
              <a:ext cx="5" cy="16"/>
            </a:xfrm>
            <a:custGeom>
              <a:avLst/>
              <a:gdLst>
                <a:gd name="T0" fmla="*/ 10 w 16"/>
                <a:gd name="T1" fmla="*/ 1 h 48"/>
                <a:gd name="T2" fmla="*/ 2 w 16"/>
                <a:gd name="T3" fmla="*/ 2 h 48"/>
                <a:gd name="T4" fmla="*/ 0 w 16"/>
                <a:gd name="T5" fmla="*/ 14 h 48"/>
                <a:gd name="T6" fmla="*/ 0 w 16"/>
                <a:gd name="T7" fmla="*/ 25 h 48"/>
                <a:gd name="T8" fmla="*/ 3 w 16"/>
                <a:gd name="T9" fmla="*/ 38 h 48"/>
                <a:gd name="T10" fmla="*/ 9 w 16"/>
                <a:gd name="T11" fmla="*/ 48 h 48"/>
                <a:gd name="T12" fmla="*/ 16 w 16"/>
                <a:gd name="T13" fmla="*/ 43 h 48"/>
                <a:gd name="T14" fmla="*/ 12 w 16"/>
                <a:gd name="T15" fmla="*/ 35 h 48"/>
                <a:gd name="T16" fmla="*/ 9 w 16"/>
                <a:gd name="T17" fmla="*/ 25 h 48"/>
                <a:gd name="T18" fmla="*/ 9 w 16"/>
                <a:gd name="T19" fmla="*/ 14 h 48"/>
                <a:gd name="T20" fmla="*/ 11 w 16"/>
                <a:gd name="T21" fmla="*/ 7 h 48"/>
                <a:gd name="T22" fmla="*/ 3 w 16"/>
                <a:gd name="T23" fmla="*/ 8 h 48"/>
                <a:gd name="T24" fmla="*/ 11 w 16"/>
                <a:gd name="T25" fmla="*/ 7 h 48"/>
                <a:gd name="T26" fmla="*/ 11 w 16"/>
                <a:gd name="T27" fmla="*/ 3 h 48"/>
                <a:gd name="T28" fmla="*/ 9 w 16"/>
                <a:gd name="T29" fmla="*/ 0 h 48"/>
                <a:gd name="T30" fmla="*/ 4 w 16"/>
                <a:gd name="T31" fmla="*/ 0 h 48"/>
                <a:gd name="T32" fmla="*/ 2 w 16"/>
                <a:gd name="T33" fmla="*/ 2 h 48"/>
                <a:gd name="T34" fmla="*/ 10 w 16"/>
                <a:gd name="T35" fmla="*/ 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48">
                  <a:moveTo>
                    <a:pt x="10" y="1"/>
                  </a:moveTo>
                  <a:lnTo>
                    <a:pt x="2" y="2"/>
                  </a:lnTo>
                  <a:lnTo>
                    <a:pt x="0" y="14"/>
                  </a:lnTo>
                  <a:lnTo>
                    <a:pt x="0" y="25"/>
                  </a:lnTo>
                  <a:lnTo>
                    <a:pt x="3" y="38"/>
                  </a:lnTo>
                  <a:lnTo>
                    <a:pt x="9" y="48"/>
                  </a:lnTo>
                  <a:lnTo>
                    <a:pt x="16" y="43"/>
                  </a:lnTo>
                  <a:lnTo>
                    <a:pt x="12" y="35"/>
                  </a:lnTo>
                  <a:lnTo>
                    <a:pt x="9" y="25"/>
                  </a:lnTo>
                  <a:lnTo>
                    <a:pt x="9" y="14"/>
                  </a:lnTo>
                  <a:lnTo>
                    <a:pt x="11" y="7"/>
                  </a:lnTo>
                  <a:lnTo>
                    <a:pt x="3" y="8"/>
                  </a:lnTo>
                  <a:lnTo>
                    <a:pt x="11" y="7"/>
                  </a:lnTo>
                  <a:lnTo>
                    <a:pt x="11" y="3"/>
                  </a:lnTo>
                  <a:lnTo>
                    <a:pt x="9" y="0"/>
                  </a:lnTo>
                  <a:lnTo>
                    <a:pt x="4" y="0"/>
                  </a:lnTo>
                  <a:lnTo>
                    <a:pt x="2" y="2"/>
                  </a:lnTo>
                  <a:lnTo>
                    <a:pt x="10"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87" name="Freeform 1819"/>
            <p:cNvSpPr>
              <a:spLocks/>
            </p:cNvSpPr>
            <p:nvPr/>
          </p:nvSpPr>
          <p:spPr bwMode="auto">
            <a:xfrm>
              <a:off x="2515" y="4187"/>
              <a:ext cx="10" cy="9"/>
            </a:xfrm>
            <a:custGeom>
              <a:avLst/>
              <a:gdLst>
                <a:gd name="T0" fmla="*/ 22 w 31"/>
                <a:gd name="T1" fmla="*/ 23 h 27"/>
                <a:gd name="T2" fmla="*/ 29 w 31"/>
                <a:gd name="T3" fmla="*/ 18 h 27"/>
                <a:gd name="T4" fmla="*/ 24 w 31"/>
                <a:gd name="T5" fmla="*/ 16 h 27"/>
                <a:gd name="T6" fmla="*/ 19 w 31"/>
                <a:gd name="T7" fmla="*/ 10 h 27"/>
                <a:gd name="T8" fmla="*/ 13 w 31"/>
                <a:gd name="T9" fmla="*/ 5 h 27"/>
                <a:gd name="T10" fmla="*/ 7 w 31"/>
                <a:gd name="T11" fmla="*/ 0 h 27"/>
                <a:gd name="T12" fmla="*/ 0 w 31"/>
                <a:gd name="T13" fmla="*/ 7 h 27"/>
                <a:gd name="T14" fmla="*/ 6 w 31"/>
                <a:gd name="T15" fmla="*/ 11 h 27"/>
                <a:gd name="T16" fmla="*/ 12 w 31"/>
                <a:gd name="T17" fmla="*/ 17 h 27"/>
                <a:gd name="T18" fmla="*/ 17 w 31"/>
                <a:gd name="T19" fmla="*/ 23 h 27"/>
                <a:gd name="T20" fmla="*/ 24 w 31"/>
                <a:gd name="T21" fmla="*/ 27 h 27"/>
                <a:gd name="T22" fmla="*/ 31 w 31"/>
                <a:gd name="T23" fmla="*/ 23 h 27"/>
                <a:gd name="T24" fmla="*/ 24 w 31"/>
                <a:gd name="T25" fmla="*/ 27 h 27"/>
                <a:gd name="T26" fmla="*/ 28 w 31"/>
                <a:gd name="T27" fmla="*/ 27 h 27"/>
                <a:gd name="T28" fmla="*/ 31 w 31"/>
                <a:gd name="T29" fmla="*/ 24 h 27"/>
                <a:gd name="T30" fmla="*/ 31 w 31"/>
                <a:gd name="T31" fmla="*/ 21 h 27"/>
                <a:gd name="T32" fmla="*/ 29 w 31"/>
                <a:gd name="T33" fmla="*/ 18 h 27"/>
                <a:gd name="T34" fmla="*/ 22 w 31"/>
                <a:gd name="T35" fmla="*/ 2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27">
                  <a:moveTo>
                    <a:pt x="22" y="23"/>
                  </a:moveTo>
                  <a:lnTo>
                    <a:pt x="29" y="18"/>
                  </a:lnTo>
                  <a:lnTo>
                    <a:pt x="24" y="16"/>
                  </a:lnTo>
                  <a:lnTo>
                    <a:pt x="19" y="10"/>
                  </a:lnTo>
                  <a:lnTo>
                    <a:pt x="13" y="5"/>
                  </a:lnTo>
                  <a:lnTo>
                    <a:pt x="7" y="0"/>
                  </a:lnTo>
                  <a:lnTo>
                    <a:pt x="0" y="7"/>
                  </a:lnTo>
                  <a:lnTo>
                    <a:pt x="6" y="11"/>
                  </a:lnTo>
                  <a:lnTo>
                    <a:pt x="12" y="17"/>
                  </a:lnTo>
                  <a:lnTo>
                    <a:pt x="17" y="23"/>
                  </a:lnTo>
                  <a:lnTo>
                    <a:pt x="24" y="27"/>
                  </a:lnTo>
                  <a:lnTo>
                    <a:pt x="31" y="23"/>
                  </a:lnTo>
                  <a:lnTo>
                    <a:pt x="24" y="27"/>
                  </a:lnTo>
                  <a:lnTo>
                    <a:pt x="28" y="27"/>
                  </a:lnTo>
                  <a:lnTo>
                    <a:pt x="31" y="24"/>
                  </a:lnTo>
                  <a:lnTo>
                    <a:pt x="31" y="21"/>
                  </a:lnTo>
                  <a:lnTo>
                    <a:pt x="29" y="18"/>
                  </a:lnTo>
                  <a:lnTo>
                    <a:pt x="22"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88" name="Freeform 1820"/>
            <p:cNvSpPr>
              <a:spLocks/>
            </p:cNvSpPr>
            <p:nvPr/>
          </p:nvSpPr>
          <p:spPr bwMode="auto">
            <a:xfrm>
              <a:off x="2491" y="4135"/>
              <a:ext cx="34" cy="60"/>
            </a:xfrm>
            <a:custGeom>
              <a:avLst/>
              <a:gdLst>
                <a:gd name="T0" fmla="*/ 7 w 103"/>
                <a:gd name="T1" fmla="*/ 0 h 179"/>
                <a:gd name="T2" fmla="*/ 0 w 103"/>
                <a:gd name="T3" fmla="*/ 7 h 179"/>
                <a:gd name="T4" fmla="*/ 8 w 103"/>
                <a:gd name="T5" fmla="*/ 19 h 179"/>
                <a:gd name="T6" fmla="*/ 20 w 103"/>
                <a:gd name="T7" fmla="*/ 31 h 179"/>
                <a:gd name="T8" fmla="*/ 33 w 103"/>
                <a:gd name="T9" fmla="*/ 46 h 179"/>
                <a:gd name="T10" fmla="*/ 47 w 103"/>
                <a:gd name="T11" fmla="*/ 63 h 179"/>
                <a:gd name="T12" fmla="*/ 62 w 103"/>
                <a:gd name="T13" fmla="*/ 86 h 179"/>
                <a:gd name="T14" fmla="*/ 75 w 103"/>
                <a:gd name="T15" fmla="*/ 111 h 179"/>
                <a:gd name="T16" fmla="*/ 86 w 103"/>
                <a:gd name="T17" fmla="*/ 143 h 179"/>
                <a:gd name="T18" fmla="*/ 94 w 103"/>
                <a:gd name="T19" fmla="*/ 179 h 179"/>
                <a:gd name="T20" fmla="*/ 103 w 103"/>
                <a:gd name="T21" fmla="*/ 179 h 179"/>
                <a:gd name="T22" fmla="*/ 95 w 103"/>
                <a:gd name="T23" fmla="*/ 141 h 179"/>
                <a:gd name="T24" fmla="*/ 84 w 103"/>
                <a:gd name="T25" fmla="*/ 109 h 179"/>
                <a:gd name="T26" fmla="*/ 71 w 103"/>
                <a:gd name="T27" fmla="*/ 82 h 179"/>
                <a:gd name="T28" fmla="*/ 56 w 103"/>
                <a:gd name="T29" fmla="*/ 59 h 179"/>
                <a:gd name="T30" fmla="*/ 40 w 103"/>
                <a:gd name="T31" fmla="*/ 39 h 179"/>
                <a:gd name="T32" fmla="*/ 26 w 103"/>
                <a:gd name="T33" fmla="*/ 24 h 179"/>
                <a:gd name="T34" fmla="*/ 15 w 103"/>
                <a:gd name="T35" fmla="*/ 12 h 179"/>
                <a:gd name="T36" fmla="*/ 9 w 103"/>
                <a:gd name="T37" fmla="*/ 3 h 179"/>
                <a:gd name="T38" fmla="*/ 2 w 103"/>
                <a:gd name="T39" fmla="*/ 9 h 179"/>
                <a:gd name="T40" fmla="*/ 9 w 103"/>
                <a:gd name="T41" fmla="*/ 3 h 179"/>
                <a:gd name="T42" fmla="*/ 7 w 103"/>
                <a:gd name="T43" fmla="*/ 0 h 179"/>
                <a:gd name="T44" fmla="*/ 4 w 103"/>
                <a:gd name="T45" fmla="*/ 0 h 179"/>
                <a:gd name="T46" fmla="*/ 0 w 103"/>
                <a:gd name="T47" fmla="*/ 4 h 179"/>
                <a:gd name="T48" fmla="*/ 0 w 103"/>
                <a:gd name="T49" fmla="*/ 7 h 179"/>
                <a:gd name="T50" fmla="*/ 7 w 103"/>
                <a:gd name="T51"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3" h="179">
                  <a:moveTo>
                    <a:pt x="7" y="0"/>
                  </a:moveTo>
                  <a:lnTo>
                    <a:pt x="0" y="7"/>
                  </a:lnTo>
                  <a:lnTo>
                    <a:pt x="8" y="19"/>
                  </a:lnTo>
                  <a:lnTo>
                    <a:pt x="20" y="31"/>
                  </a:lnTo>
                  <a:lnTo>
                    <a:pt x="33" y="46"/>
                  </a:lnTo>
                  <a:lnTo>
                    <a:pt x="47" y="63"/>
                  </a:lnTo>
                  <a:lnTo>
                    <a:pt x="62" y="86"/>
                  </a:lnTo>
                  <a:lnTo>
                    <a:pt x="75" y="111"/>
                  </a:lnTo>
                  <a:lnTo>
                    <a:pt x="86" y="143"/>
                  </a:lnTo>
                  <a:lnTo>
                    <a:pt x="94" y="179"/>
                  </a:lnTo>
                  <a:lnTo>
                    <a:pt x="103" y="179"/>
                  </a:lnTo>
                  <a:lnTo>
                    <a:pt x="95" y="141"/>
                  </a:lnTo>
                  <a:lnTo>
                    <a:pt x="84" y="109"/>
                  </a:lnTo>
                  <a:lnTo>
                    <a:pt x="71" y="82"/>
                  </a:lnTo>
                  <a:lnTo>
                    <a:pt x="56" y="59"/>
                  </a:lnTo>
                  <a:lnTo>
                    <a:pt x="40" y="39"/>
                  </a:lnTo>
                  <a:lnTo>
                    <a:pt x="26" y="24"/>
                  </a:lnTo>
                  <a:lnTo>
                    <a:pt x="15" y="12"/>
                  </a:lnTo>
                  <a:lnTo>
                    <a:pt x="9" y="3"/>
                  </a:lnTo>
                  <a:lnTo>
                    <a:pt x="2" y="9"/>
                  </a:lnTo>
                  <a:lnTo>
                    <a:pt x="9" y="3"/>
                  </a:lnTo>
                  <a:lnTo>
                    <a:pt x="7" y="0"/>
                  </a:lnTo>
                  <a:lnTo>
                    <a:pt x="4" y="0"/>
                  </a:lnTo>
                  <a:lnTo>
                    <a:pt x="0" y="4"/>
                  </a:lnTo>
                  <a:lnTo>
                    <a:pt x="0" y="7"/>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89" name="Freeform 1821"/>
            <p:cNvSpPr>
              <a:spLocks/>
            </p:cNvSpPr>
            <p:nvPr/>
          </p:nvSpPr>
          <p:spPr bwMode="auto">
            <a:xfrm>
              <a:off x="2492" y="4135"/>
              <a:ext cx="43" cy="57"/>
            </a:xfrm>
            <a:custGeom>
              <a:avLst/>
              <a:gdLst>
                <a:gd name="T0" fmla="*/ 129 w 130"/>
                <a:gd name="T1" fmla="*/ 162 h 170"/>
                <a:gd name="T2" fmla="*/ 130 w 130"/>
                <a:gd name="T3" fmla="*/ 164 h 170"/>
                <a:gd name="T4" fmla="*/ 122 w 130"/>
                <a:gd name="T5" fmla="*/ 139 h 170"/>
                <a:gd name="T6" fmla="*/ 111 w 130"/>
                <a:gd name="T7" fmla="*/ 114 h 170"/>
                <a:gd name="T8" fmla="*/ 99 w 130"/>
                <a:gd name="T9" fmla="*/ 91 h 170"/>
                <a:gd name="T10" fmla="*/ 82 w 130"/>
                <a:gd name="T11" fmla="*/ 68 h 170"/>
                <a:gd name="T12" fmla="*/ 64 w 130"/>
                <a:gd name="T13" fmla="*/ 48 h 170"/>
                <a:gd name="T14" fmla="*/ 46 w 130"/>
                <a:gd name="T15" fmla="*/ 30 h 170"/>
                <a:gd name="T16" fmla="*/ 26 w 130"/>
                <a:gd name="T17" fmla="*/ 14 h 170"/>
                <a:gd name="T18" fmla="*/ 5 w 130"/>
                <a:gd name="T19" fmla="*/ 0 h 170"/>
                <a:gd name="T20" fmla="*/ 0 w 130"/>
                <a:gd name="T21" fmla="*/ 9 h 170"/>
                <a:gd name="T22" fmla="*/ 21 w 130"/>
                <a:gd name="T23" fmla="*/ 23 h 170"/>
                <a:gd name="T24" fmla="*/ 39 w 130"/>
                <a:gd name="T25" fmla="*/ 37 h 170"/>
                <a:gd name="T26" fmla="*/ 58 w 130"/>
                <a:gd name="T27" fmla="*/ 55 h 170"/>
                <a:gd name="T28" fmla="*/ 75 w 130"/>
                <a:gd name="T29" fmla="*/ 75 h 170"/>
                <a:gd name="T30" fmla="*/ 90 w 130"/>
                <a:gd name="T31" fmla="*/ 95 h 170"/>
                <a:gd name="T32" fmla="*/ 102 w 130"/>
                <a:gd name="T33" fmla="*/ 118 h 170"/>
                <a:gd name="T34" fmla="*/ 113 w 130"/>
                <a:gd name="T35" fmla="*/ 141 h 170"/>
                <a:gd name="T36" fmla="*/ 121 w 130"/>
                <a:gd name="T37" fmla="*/ 166 h 170"/>
                <a:gd name="T38" fmla="*/ 122 w 130"/>
                <a:gd name="T39" fmla="*/ 169 h 170"/>
                <a:gd name="T40" fmla="*/ 121 w 130"/>
                <a:gd name="T41" fmla="*/ 166 h 170"/>
                <a:gd name="T42" fmla="*/ 123 w 130"/>
                <a:gd name="T43" fmla="*/ 169 h 170"/>
                <a:gd name="T44" fmla="*/ 126 w 130"/>
                <a:gd name="T45" fmla="*/ 170 h 170"/>
                <a:gd name="T46" fmla="*/ 129 w 130"/>
                <a:gd name="T47" fmla="*/ 167 h 170"/>
                <a:gd name="T48" fmla="*/ 130 w 130"/>
                <a:gd name="T49" fmla="*/ 164 h 170"/>
                <a:gd name="T50" fmla="*/ 129 w 130"/>
                <a:gd name="T51" fmla="*/ 162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0" h="170">
                  <a:moveTo>
                    <a:pt x="129" y="162"/>
                  </a:moveTo>
                  <a:lnTo>
                    <a:pt x="130" y="164"/>
                  </a:lnTo>
                  <a:lnTo>
                    <a:pt x="122" y="139"/>
                  </a:lnTo>
                  <a:lnTo>
                    <a:pt x="111" y="114"/>
                  </a:lnTo>
                  <a:lnTo>
                    <a:pt x="99" y="91"/>
                  </a:lnTo>
                  <a:lnTo>
                    <a:pt x="82" y="68"/>
                  </a:lnTo>
                  <a:lnTo>
                    <a:pt x="64" y="48"/>
                  </a:lnTo>
                  <a:lnTo>
                    <a:pt x="46" y="30"/>
                  </a:lnTo>
                  <a:lnTo>
                    <a:pt x="26" y="14"/>
                  </a:lnTo>
                  <a:lnTo>
                    <a:pt x="5" y="0"/>
                  </a:lnTo>
                  <a:lnTo>
                    <a:pt x="0" y="9"/>
                  </a:lnTo>
                  <a:lnTo>
                    <a:pt x="21" y="23"/>
                  </a:lnTo>
                  <a:lnTo>
                    <a:pt x="39" y="37"/>
                  </a:lnTo>
                  <a:lnTo>
                    <a:pt x="58" y="55"/>
                  </a:lnTo>
                  <a:lnTo>
                    <a:pt x="75" y="75"/>
                  </a:lnTo>
                  <a:lnTo>
                    <a:pt x="90" y="95"/>
                  </a:lnTo>
                  <a:lnTo>
                    <a:pt x="102" y="118"/>
                  </a:lnTo>
                  <a:lnTo>
                    <a:pt x="113" y="141"/>
                  </a:lnTo>
                  <a:lnTo>
                    <a:pt x="121" y="166"/>
                  </a:lnTo>
                  <a:lnTo>
                    <a:pt x="122" y="169"/>
                  </a:lnTo>
                  <a:lnTo>
                    <a:pt x="121" y="166"/>
                  </a:lnTo>
                  <a:lnTo>
                    <a:pt x="123" y="169"/>
                  </a:lnTo>
                  <a:lnTo>
                    <a:pt x="126" y="170"/>
                  </a:lnTo>
                  <a:lnTo>
                    <a:pt x="129" y="167"/>
                  </a:lnTo>
                  <a:lnTo>
                    <a:pt x="130" y="164"/>
                  </a:lnTo>
                  <a:lnTo>
                    <a:pt x="129" y="16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90" name="Freeform 1822"/>
            <p:cNvSpPr>
              <a:spLocks/>
            </p:cNvSpPr>
            <p:nvPr/>
          </p:nvSpPr>
          <p:spPr bwMode="auto">
            <a:xfrm>
              <a:off x="2532" y="4189"/>
              <a:ext cx="11" cy="8"/>
            </a:xfrm>
            <a:custGeom>
              <a:avLst/>
              <a:gdLst>
                <a:gd name="T0" fmla="*/ 21 w 31"/>
                <a:gd name="T1" fmla="*/ 17 h 23"/>
                <a:gd name="T2" fmla="*/ 27 w 31"/>
                <a:gd name="T3" fmla="*/ 13 h 23"/>
                <a:gd name="T4" fmla="*/ 23 w 31"/>
                <a:gd name="T5" fmla="*/ 11 h 23"/>
                <a:gd name="T6" fmla="*/ 16 w 31"/>
                <a:gd name="T7" fmla="*/ 8 h 23"/>
                <a:gd name="T8" fmla="*/ 11 w 31"/>
                <a:gd name="T9" fmla="*/ 4 h 23"/>
                <a:gd name="T10" fmla="*/ 7 w 31"/>
                <a:gd name="T11" fmla="*/ 0 h 23"/>
                <a:gd name="T12" fmla="*/ 0 w 31"/>
                <a:gd name="T13" fmla="*/ 7 h 23"/>
                <a:gd name="T14" fmla="*/ 4 w 31"/>
                <a:gd name="T15" fmla="*/ 11 h 23"/>
                <a:gd name="T16" fmla="*/ 11 w 31"/>
                <a:gd name="T17" fmla="*/ 17 h 23"/>
                <a:gd name="T18" fmla="*/ 18 w 31"/>
                <a:gd name="T19" fmla="*/ 20 h 23"/>
                <a:gd name="T20" fmla="*/ 25 w 31"/>
                <a:gd name="T21" fmla="*/ 23 h 23"/>
                <a:gd name="T22" fmla="*/ 31 w 31"/>
                <a:gd name="T23" fmla="*/ 19 h 23"/>
                <a:gd name="T24" fmla="*/ 25 w 31"/>
                <a:gd name="T25" fmla="*/ 23 h 23"/>
                <a:gd name="T26" fmla="*/ 28 w 31"/>
                <a:gd name="T27" fmla="*/ 21 h 23"/>
                <a:gd name="T28" fmla="*/ 31 w 31"/>
                <a:gd name="T29" fmla="*/ 19 h 23"/>
                <a:gd name="T30" fmla="*/ 31 w 31"/>
                <a:gd name="T31" fmla="*/ 16 h 23"/>
                <a:gd name="T32" fmla="*/ 27 w 31"/>
                <a:gd name="T33" fmla="*/ 13 h 23"/>
                <a:gd name="T34" fmla="*/ 21 w 31"/>
                <a:gd name="T35" fmla="*/ 1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23">
                  <a:moveTo>
                    <a:pt x="21" y="17"/>
                  </a:moveTo>
                  <a:lnTo>
                    <a:pt x="27" y="13"/>
                  </a:lnTo>
                  <a:lnTo>
                    <a:pt x="23" y="11"/>
                  </a:lnTo>
                  <a:lnTo>
                    <a:pt x="16" y="8"/>
                  </a:lnTo>
                  <a:lnTo>
                    <a:pt x="11" y="4"/>
                  </a:lnTo>
                  <a:lnTo>
                    <a:pt x="7" y="0"/>
                  </a:lnTo>
                  <a:lnTo>
                    <a:pt x="0" y="7"/>
                  </a:lnTo>
                  <a:lnTo>
                    <a:pt x="4" y="11"/>
                  </a:lnTo>
                  <a:lnTo>
                    <a:pt x="11" y="17"/>
                  </a:lnTo>
                  <a:lnTo>
                    <a:pt x="18" y="20"/>
                  </a:lnTo>
                  <a:lnTo>
                    <a:pt x="25" y="23"/>
                  </a:lnTo>
                  <a:lnTo>
                    <a:pt x="31" y="19"/>
                  </a:lnTo>
                  <a:lnTo>
                    <a:pt x="25" y="23"/>
                  </a:lnTo>
                  <a:lnTo>
                    <a:pt x="28" y="21"/>
                  </a:lnTo>
                  <a:lnTo>
                    <a:pt x="31" y="19"/>
                  </a:lnTo>
                  <a:lnTo>
                    <a:pt x="31" y="16"/>
                  </a:lnTo>
                  <a:lnTo>
                    <a:pt x="27" y="13"/>
                  </a:lnTo>
                  <a:lnTo>
                    <a:pt x="21"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91" name="Freeform 1823"/>
            <p:cNvSpPr>
              <a:spLocks/>
            </p:cNvSpPr>
            <p:nvPr/>
          </p:nvSpPr>
          <p:spPr bwMode="auto">
            <a:xfrm>
              <a:off x="2537" y="4171"/>
              <a:ext cx="6" cy="24"/>
            </a:xfrm>
            <a:custGeom>
              <a:avLst/>
              <a:gdLst>
                <a:gd name="T0" fmla="*/ 7 w 20"/>
                <a:gd name="T1" fmla="*/ 0 h 73"/>
                <a:gd name="T2" fmla="*/ 0 w 20"/>
                <a:gd name="T3" fmla="*/ 7 h 73"/>
                <a:gd name="T4" fmla="*/ 4 w 20"/>
                <a:gd name="T5" fmla="*/ 17 h 73"/>
                <a:gd name="T6" fmla="*/ 8 w 20"/>
                <a:gd name="T7" fmla="*/ 35 h 73"/>
                <a:gd name="T8" fmla="*/ 8 w 20"/>
                <a:gd name="T9" fmla="*/ 56 h 73"/>
                <a:gd name="T10" fmla="*/ 8 w 20"/>
                <a:gd name="T11" fmla="*/ 71 h 73"/>
                <a:gd name="T12" fmla="*/ 18 w 20"/>
                <a:gd name="T13" fmla="*/ 73 h 73"/>
                <a:gd name="T14" fmla="*/ 20 w 20"/>
                <a:gd name="T15" fmla="*/ 56 h 73"/>
                <a:gd name="T16" fmla="*/ 18 w 20"/>
                <a:gd name="T17" fmla="*/ 35 h 73"/>
                <a:gd name="T18" fmla="*/ 13 w 20"/>
                <a:gd name="T19" fmla="*/ 15 h 73"/>
                <a:gd name="T20" fmla="*/ 10 w 20"/>
                <a:gd name="T21" fmla="*/ 2 h 73"/>
                <a:gd name="T22" fmla="*/ 3 w 20"/>
                <a:gd name="T23" fmla="*/ 9 h 73"/>
                <a:gd name="T24" fmla="*/ 10 w 20"/>
                <a:gd name="T25" fmla="*/ 2 h 73"/>
                <a:gd name="T26" fmla="*/ 7 w 20"/>
                <a:gd name="T27" fmla="*/ 0 h 73"/>
                <a:gd name="T28" fmla="*/ 4 w 20"/>
                <a:gd name="T29" fmla="*/ 0 h 73"/>
                <a:gd name="T30" fmla="*/ 0 w 20"/>
                <a:gd name="T31" fmla="*/ 3 h 73"/>
                <a:gd name="T32" fmla="*/ 0 w 20"/>
                <a:gd name="T33" fmla="*/ 7 h 73"/>
                <a:gd name="T34" fmla="*/ 7 w 20"/>
                <a:gd name="T3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73">
                  <a:moveTo>
                    <a:pt x="7" y="0"/>
                  </a:moveTo>
                  <a:lnTo>
                    <a:pt x="0" y="7"/>
                  </a:lnTo>
                  <a:lnTo>
                    <a:pt x="4" y="17"/>
                  </a:lnTo>
                  <a:lnTo>
                    <a:pt x="8" y="35"/>
                  </a:lnTo>
                  <a:lnTo>
                    <a:pt x="8" y="56"/>
                  </a:lnTo>
                  <a:lnTo>
                    <a:pt x="8" y="71"/>
                  </a:lnTo>
                  <a:lnTo>
                    <a:pt x="18" y="73"/>
                  </a:lnTo>
                  <a:lnTo>
                    <a:pt x="20" y="56"/>
                  </a:lnTo>
                  <a:lnTo>
                    <a:pt x="18" y="35"/>
                  </a:lnTo>
                  <a:lnTo>
                    <a:pt x="13" y="15"/>
                  </a:lnTo>
                  <a:lnTo>
                    <a:pt x="10" y="2"/>
                  </a:lnTo>
                  <a:lnTo>
                    <a:pt x="3" y="9"/>
                  </a:lnTo>
                  <a:lnTo>
                    <a:pt x="10" y="2"/>
                  </a:lnTo>
                  <a:lnTo>
                    <a:pt x="7" y="0"/>
                  </a:lnTo>
                  <a:lnTo>
                    <a:pt x="4" y="0"/>
                  </a:lnTo>
                  <a:lnTo>
                    <a:pt x="0" y="3"/>
                  </a:lnTo>
                  <a:lnTo>
                    <a:pt x="0" y="7"/>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92" name="Freeform 1824"/>
            <p:cNvSpPr>
              <a:spLocks/>
            </p:cNvSpPr>
            <p:nvPr/>
          </p:nvSpPr>
          <p:spPr bwMode="auto">
            <a:xfrm>
              <a:off x="2538" y="4171"/>
              <a:ext cx="11" cy="12"/>
            </a:xfrm>
            <a:custGeom>
              <a:avLst/>
              <a:gdLst>
                <a:gd name="T0" fmla="*/ 25 w 35"/>
                <a:gd name="T1" fmla="*/ 31 h 36"/>
                <a:gd name="T2" fmla="*/ 35 w 35"/>
                <a:gd name="T3" fmla="*/ 32 h 36"/>
                <a:gd name="T4" fmla="*/ 32 w 35"/>
                <a:gd name="T5" fmla="*/ 22 h 36"/>
                <a:gd name="T6" fmla="*/ 25 w 35"/>
                <a:gd name="T7" fmla="*/ 14 h 36"/>
                <a:gd name="T8" fmla="*/ 16 w 35"/>
                <a:gd name="T9" fmla="*/ 6 h 36"/>
                <a:gd name="T10" fmla="*/ 4 w 35"/>
                <a:gd name="T11" fmla="*/ 0 h 36"/>
                <a:gd name="T12" fmla="*/ 0 w 35"/>
                <a:gd name="T13" fmla="*/ 9 h 36"/>
                <a:gd name="T14" fmla="*/ 11 w 35"/>
                <a:gd name="T15" fmla="*/ 15 h 36"/>
                <a:gd name="T16" fmla="*/ 18 w 35"/>
                <a:gd name="T17" fmla="*/ 20 h 36"/>
                <a:gd name="T18" fmla="*/ 23 w 35"/>
                <a:gd name="T19" fmla="*/ 26 h 36"/>
                <a:gd name="T20" fmla="*/ 24 w 35"/>
                <a:gd name="T21" fmla="*/ 32 h 36"/>
                <a:gd name="T22" fmla="*/ 34 w 35"/>
                <a:gd name="T23" fmla="*/ 33 h 36"/>
                <a:gd name="T24" fmla="*/ 24 w 35"/>
                <a:gd name="T25" fmla="*/ 32 h 36"/>
                <a:gd name="T26" fmla="*/ 26 w 35"/>
                <a:gd name="T27" fmla="*/ 35 h 36"/>
                <a:gd name="T28" fmla="*/ 30 w 35"/>
                <a:gd name="T29" fmla="*/ 36 h 36"/>
                <a:gd name="T30" fmla="*/ 33 w 35"/>
                <a:gd name="T31" fmla="*/ 35 h 36"/>
                <a:gd name="T32" fmla="*/ 35 w 35"/>
                <a:gd name="T33" fmla="*/ 32 h 36"/>
                <a:gd name="T34" fmla="*/ 25 w 35"/>
                <a:gd name="T35" fmla="*/ 3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36">
                  <a:moveTo>
                    <a:pt x="25" y="31"/>
                  </a:moveTo>
                  <a:lnTo>
                    <a:pt x="35" y="32"/>
                  </a:lnTo>
                  <a:lnTo>
                    <a:pt x="32" y="22"/>
                  </a:lnTo>
                  <a:lnTo>
                    <a:pt x="25" y="14"/>
                  </a:lnTo>
                  <a:lnTo>
                    <a:pt x="16" y="6"/>
                  </a:lnTo>
                  <a:lnTo>
                    <a:pt x="4" y="0"/>
                  </a:lnTo>
                  <a:lnTo>
                    <a:pt x="0" y="9"/>
                  </a:lnTo>
                  <a:lnTo>
                    <a:pt x="11" y="15"/>
                  </a:lnTo>
                  <a:lnTo>
                    <a:pt x="18" y="20"/>
                  </a:lnTo>
                  <a:lnTo>
                    <a:pt x="23" y="26"/>
                  </a:lnTo>
                  <a:lnTo>
                    <a:pt x="24" y="32"/>
                  </a:lnTo>
                  <a:lnTo>
                    <a:pt x="34" y="33"/>
                  </a:lnTo>
                  <a:lnTo>
                    <a:pt x="24" y="32"/>
                  </a:lnTo>
                  <a:lnTo>
                    <a:pt x="26" y="35"/>
                  </a:lnTo>
                  <a:lnTo>
                    <a:pt x="30" y="36"/>
                  </a:lnTo>
                  <a:lnTo>
                    <a:pt x="33" y="35"/>
                  </a:lnTo>
                  <a:lnTo>
                    <a:pt x="35" y="32"/>
                  </a:lnTo>
                  <a:lnTo>
                    <a:pt x="25" y="3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93" name="Freeform 1825"/>
            <p:cNvSpPr>
              <a:spLocks/>
            </p:cNvSpPr>
            <p:nvPr/>
          </p:nvSpPr>
          <p:spPr bwMode="auto">
            <a:xfrm>
              <a:off x="2546" y="4177"/>
              <a:ext cx="6" cy="5"/>
            </a:xfrm>
            <a:custGeom>
              <a:avLst/>
              <a:gdLst>
                <a:gd name="T0" fmla="*/ 9 w 18"/>
                <a:gd name="T1" fmla="*/ 7 h 16"/>
                <a:gd name="T2" fmla="*/ 13 w 18"/>
                <a:gd name="T3" fmla="*/ 0 h 16"/>
                <a:gd name="T4" fmla="*/ 7 w 18"/>
                <a:gd name="T5" fmla="*/ 2 h 16"/>
                <a:gd name="T6" fmla="*/ 3 w 18"/>
                <a:gd name="T7" fmla="*/ 7 h 16"/>
                <a:gd name="T8" fmla="*/ 1 w 18"/>
                <a:gd name="T9" fmla="*/ 10 h 16"/>
                <a:gd name="T10" fmla="*/ 0 w 18"/>
                <a:gd name="T11" fmla="*/ 14 h 16"/>
                <a:gd name="T12" fmla="*/ 9 w 18"/>
                <a:gd name="T13" fmla="*/ 16 h 16"/>
                <a:gd name="T14" fmla="*/ 10 w 18"/>
                <a:gd name="T15" fmla="*/ 13 h 16"/>
                <a:gd name="T16" fmla="*/ 10 w 18"/>
                <a:gd name="T17" fmla="*/ 11 h 16"/>
                <a:gd name="T18" fmla="*/ 11 w 18"/>
                <a:gd name="T19" fmla="*/ 11 h 16"/>
                <a:gd name="T20" fmla="*/ 15 w 18"/>
                <a:gd name="T21" fmla="*/ 9 h 16"/>
                <a:gd name="T22" fmla="*/ 18 w 18"/>
                <a:gd name="T23" fmla="*/ 2 h 16"/>
                <a:gd name="T24" fmla="*/ 15 w 18"/>
                <a:gd name="T25" fmla="*/ 9 h 16"/>
                <a:gd name="T26" fmla="*/ 18 w 18"/>
                <a:gd name="T27" fmla="*/ 7 h 16"/>
                <a:gd name="T28" fmla="*/ 18 w 18"/>
                <a:gd name="T29" fmla="*/ 3 h 16"/>
                <a:gd name="T30" fmla="*/ 16 w 18"/>
                <a:gd name="T31" fmla="*/ 1 h 16"/>
                <a:gd name="T32" fmla="*/ 13 w 18"/>
                <a:gd name="T33" fmla="*/ 0 h 16"/>
                <a:gd name="T34" fmla="*/ 9 w 18"/>
                <a:gd name="T35" fmla="*/ 7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16">
                  <a:moveTo>
                    <a:pt x="9" y="7"/>
                  </a:moveTo>
                  <a:lnTo>
                    <a:pt x="13" y="0"/>
                  </a:lnTo>
                  <a:lnTo>
                    <a:pt x="7" y="2"/>
                  </a:lnTo>
                  <a:lnTo>
                    <a:pt x="3" y="7"/>
                  </a:lnTo>
                  <a:lnTo>
                    <a:pt x="1" y="10"/>
                  </a:lnTo>
                  <a:lnTo>
                    <a:pt x="0" y="14"/>
                  </a:lnTo>
                  <a:lnTo>
                    <a:pt x="9" y="16"/>
                  </a:lnTo>
                  <a:lnTo>
                    <a:pt x="10" y="13"/>
                  </a:lnTo>
                  <a:lnTo>
                    <a:pt x="10" y="11"/>
                  </a:lnTo>
                  <a:lnTo>
                    <a:pt x="11" y="11"/>
                  </a:lnTo>
                  <a:lnTo>
                    <a:pt x="15" y="9"/>
                  </a:lnTo>
                  <a:lnTo>
                    <a:pt x="18" y="2"/>
                  </a:lnTo>
                  <a:lnTo>
                    <a:pt x="15" y="9"/>
                  </a:lnTo>
                  <a:lnTo>
                    <a:pt x="18" y="7"/>
                  </a:lnTo>
                  <a:lnTo>
                    <a:pt x="18" y="3"/>
                  </a:lnTo>
                  <a:lnTo>
                    <a:pt x="16" y="1"/>
                  </a:lnTo>
                  <a:lnTo>
                    <a:pt x="13" y="0"/>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94" name="Freeform 1826"/>
            <p:cNvSpPr>
              <a:spLocks/>
            </p:cNvSpPr>
            <p:nvPr/>
          </p:nvSpPr>
          <p:spPr bwMode="auto">
            <a:xfrm>
              <a:off x="2533" y="4132"/>
              <a:ext cx="19" cy="47"/>
            </a:xfrm>
            <a:custGeom>
              <a:avLst/>
              <a:gdLst>
                <a:gd name="T0" fmla="*/ 0 w 58"/>
                <a:gd name="T1" fmla="*/ 2 h 142"/>
                <a:gd name="T2" fmla="*/ 0 w 58"/>
                <a:gd name="T3" fmla="*/ 1 h 142"/>
                <a:gd name="T4" fmla="*/ 2 w 58"/>
                <a:gd name="T5" fmla="*/ 11 h 142"/>
                <a:gd name="T6" fmla="*/ 6 w 58"/>
                <a:gd name="T7" fmla="*/ 26 h 142"/>
                <a:gd name="T8" fmla="*/ 10 w 58"/>
                <a:gd name="T9" fmla="*/ 43 h 142"/>
                <a:gd name="T10" fmla="*/ 16 w 58"/>
                <a:gd name="T11" fmla="*/ 63 h 142"/>
                <a:gd name="T12" fmla="*/ 24 w 58"/>
                <a:gd name="T13" fmla="*/ 83 h 142"/>
                <a:gd name="T14" fmla="*/ 31 w 58"/>
                <a:gd name="T15" fmla="*/ 104 h 142"/>
                <a:gd name="T16" fmla="*/ 40 w 58"/>
                <a:gd name="T17" fmla="*/ 125 h 142"/>
                <a:gd name="T18" fmla="*/ 49 w 58"/>
                <a:gd name="T19" fmla="*/ 142 h 142"/>
                <a:gd name="T20" fmla="*/ 58 w 58"/>
                <a:gd name="T21" fmla="*/ 137 h 142"/>
                <a:gd name="T22" fmla="*/ 49 w 58"/>
                <a:gd name="T23" fmla="*/ 120 h 142"/>
                <a:gd name="T24" fmla="*/ 40 w 58"/>
                <a:gd name="T25" fmla="*/ 102 h 142"/>
                <a:gd name="T26" fmla="*/ 33 w 58"/>
                <a:gd name="T27" fmla="*/ 81 h 142"/>
                <a:gd name="T28" fmla="*/ 25 w 58"/>
                <a:gd name="T29" fmla="*/ 61 h 142"/>
                <a:gd name="T30" fmla="*/ 19 w 58"/>
                <a:gd name="T31" fmla="*/ 41 h 142"/>
                <a:gd name="T32" fmla="*/ 15 w 58"/>
                <a:gd name="T33" fmla="*/ 24 h 142"/>
                <a:gd name="T34" fmla="*/ 11 w 58"/>
                <a:gd name="T35" fmla="*/ 9 h 142"/>
                <a:gd name="T36" fmla="*/ 9 w 58"/>
                <a:gd name="T37" fmla="*/ 1 h 142"/>
                <a:gd name="T38" fmla="*/ 9 w 58"/>
                <a:gd name="T39" fmla="*/ 0 h 142"/>
                <a:gd name="T40" fmla="*/ 0 w 58"/>
                <a:gd name="T41" fmla="*/ 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8" h="142">
                  <a:moveTo>
                    <a:pt x="0" y="2"/>
                  </a:moveTo>
                  <a:lnTo>
                    <a:pt x="0" y="1"/>
                  </a:lnTo>
                  <a:lnTo>
                    <a:pt x="2" y="11"/>
                  </a:lnTo>
                  <a:lnTo>
                    <a:pt x="6" y="26"/>
                  </a:lnTo>
                  <a:lnTo>
                    <a:pt x="10" y="43"/>
                  </a:lnTo>
                  <a:lnTo>
                    <a:pt x="16" y="63"/>
                  </a:lnTo>
                  <a:lnTo>
                    <a:pt x="24" y="83"/>
                  </a:lnTo>
                  <a:lnTo>
                    <a:pt x="31" y="104"/>
                  </a:lnTo>
                  <a:lnTo>
                    <a:pt x="40" y="125"/>
                  </a:lnTo>
                  <a:lnTo>
                    <a:pt x="49" y="142"/>
                  </a:lnTo>
                  <a:lnTo>
                    <a:pt x="58" y="137"/>
                  </a:lnTo>
                  <a:lnTo>
                    <a:pt x="49" y="120"/>
                  </a:lnTo>
                  <a:lnTo>
                    <a:pt x="40" y="102"/>
                  </a:lnTo>
                  <a:lnTo>
                    <a:pt x="33" y="81"/>
                  </a:lnTo>
                  <a:lnTo>
                    <a:pt x="25" y="61"/>
                  </a:lnTo>
                  <a:lnTo>
                    <a:pt x="19" y="41"/>
                  </a:lnTo>
                  <a:lnTo>
                    <a:pt x="15" y="24"/>
                  </a:lnTo>
                  <a:lnTo>
                    <a:pt x="11" y="9"/>
                  </a:lnTo>
                  <a:lnTo>
                    <a:pt x="9" y="1"/>
                  </a:lnTo>
                  <a:lnTo>
                    <a:pt x="9" y="0"/>
                  </a:lnTo>
                  <a:lnTo>
                    <a:pt x="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95" name="Freeform 1827"/>
            <p:cNvSpPr>
              <a:spLocks/>
            </p:cNvSpPr>
            <p:nvPr/>
          </p:nvSpPr>
          <p:spPr bwMode="auto">
            <a:xfrm>
              <a:off x="2513" y="4093"/>
              <a:ext cx="23" cy="39"/>
            </a:xfrm>
            <a:custGeom>
              <a:avLst/>
              <a:gdLst>
                <a:gd name="T0" fmla="*/ 0 w 69"/>
                <a:gd name="T1" fmla="*/ 7 h 119"/>
                <a:gd name="T2" fmla="*/ 0 w 69"/>
                <a:gd name="T3" fmla="*/ 7 h 119"/>
                <a:gd name="T4" fmla="*/ 12 w 69"/>
                <a:gd name="T5" fmla="*/ 28 h 119"/>
                <a:gd name="T6" fmla="*/ 23 w 69"/>
                <a:gd name="T7" fmla="*/ 47 h 119"/>
                <a:gd name="T8" fmla="*/ 34 w 69"/>
                <a:gd name="T9" fmla="*/ 65 h 119"/>
                <a:gd name="T10" fmla="*/ 42 w 69"/>
                <a:gd name="T11" fmla="*/ 81 h 119"/>
                <a:gd name="T12" fmla="*/ 48 w 69"/>
                <a:gd name="T13" fmla="*/ 95 h 119"/>
                <a:gd name="T14" fmla="*/ 54 w 69"/>
                <a:gd name="T15" fmla="*/ 107 h 119"/>
                <a:gd name="T16" fmla="*/ 58 w 69"/>
                <a:gd name="T17" fmla="*/ 115 h 119"/>
                <a:gd name="T18" fmla="*/ 60 w 69"/>
                <a:gd name="T19" fmla="*/ 119 h 119"/>
                <a:gd name="T20" fmla="*/ 69 w 69"/>
                <a:gd name="T21" fmla="*/ 117 h 119"/>
                <a:gd name="T22" fmla="*/ 67 w 69"/>
                <a:gd name="T23" fmla="*/ 112 h 119"/>
                <a:gd name="T24" fmla="*/ 63 w 69"/>
                <a:gd name="T25" fmla="*/ 102 h 119"/>
                <a:gd name="T26" fmla="*/ 58 w 69"/>
                <a:gd name="T27" fmla="*/ 91 h 119"/>
                <a:gd name="T28" fmla="*/ 51 w 69"/>
                <a:gd name="T29" fmla="*/ 77 h 119"/>
                <a:gd name="T30" fmla="*/ 43 w 69"/>
                <a:gd name="T31" fmla="*/ 61 h 119"/>
                <a:gd name="T32" fmla="*/ 32 w 69"/>
                <a:gd name="T33" fmla="*/ 42 h 119"/>
                <a:gd name="T34" fmla="*/ 21 w 69"/>
                <a:gd name="T35" fmla="*/ 23 h 119"/>
                <a:gd name="T36" fmla="*/ 10 w 69"/>
                <a:gd name="T37" fmla="*/ 2 h 119"/>
                <a:gd name="T38" fmla="*/ 10 w 69"/>
                <a:gd name="T39" fmla="*/ 2 h 119"/>
                <a:gd name="T40" fmla="*/ 10 w 69"/>
                <a:gd name="T41" fmla="*/ 2 h 119"/>
                <a:gd name="T42" fmla="*/ 7 w 69"/>
                <a:gd name="T43" fmla="*/ 0 h 119"/>
                <a:gd name="T44" fmla="*/ 4 w 69"/>
                <a:gd name="T45" fmla="*/ 0 h 119"/>
                <a:gd name="T46" fmla="*/ 0 w 69"/>
                <a:gd name="T47" fmla="*/ 4 h 119"/>
                <a:gd name="T48" fmla="*/ 0 w 69"/>
                <a:gd name="T49" fmla="*/ 7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9" h="119">
                  <a:moveTo>
                    <a:pt x="0" y="7"/>
                  </a:moveTo>
                  <a:lnTo>
                    <a:pt x="0" y="7"/>
                  </a:lnTo>
                  <a:lnTo>
                    <a:pt x="12" y="28"/>
                  </a:lnTo>
                  <a:lnTo>
                    <a:pt x="23" y="47"/>
                  </a:lnTo>
                  <a:lnTo>
                    <a:pt x="34" y="65"/>
                  </a:lnTo>
                  <a:lnTo>
                    <a:pt x="42" y="81"/>
                  </a:lnTo>
                  <a:lnTo>
                    <a:pt x="48" y="95"/>
                  </a:lnTo>
                  <a:lnTo>
                    <a:pt x="54" y="107"/>
                  </a:lnTo>
                  <a:lnTo>
                    <a:pt x="58" y="115"/>
                  </a:lnTo>
                  <a:lnTo>
                    <a:pt x="60" y="119"/>
                  </a:lnTo>
                  <a:lnTo>
                    <a:pt x="69" y="117"/>
                  </a:lnTo>
                  <a:lnTo>
                    <a:pt x="67" y="112"/>
                  </a:lnTo>
                  <a:lnTo>
                    <a:pt x="63" y="102"/>
                  </a:lnTo>
                  <a:lnTo>
                    <a:pt x="58" y="91"/>
                  </a:lnTo>
                  <a:lnTo>
                    <a:pt x="51" y="77"/>
                  </a:lnTo>
                  <a:lnTo>
                    <a:pt x="43" y="61"/>
                  </a:lnTo>
                  <a:lnTo>
                    <a:pt x="32" y="42"/>
                  </a:lnTo>
                  <a:lnTo>
                    <a:pt x="21" y="23"/>
                  </a:lnTo>
                  <a:lnTo>
                    <a:pt x="10" y="2"/>
                  </a:lnTo>
                  <a:lnTo>
                    <a:pt x="10" y="2"/>
                  </a:lnTo>
                  <a:lnTo>
                    <a:pt x="10" y="2"/>
                  </a:lnTo>
                  <a:lnTo>
                    <a:pt x="7" y="0"/>
                  </a:lnTo>
                  <a:lnTo>
                    <a:pt x="4" y="0"/>
                  </a:lnTo>
                  <a:lnTo>
                    <a:pt x="0" y="4"/>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96" name="Freeform 1828"/>
            <p:cNvSpPr>
              <a:spLocks/>
            </p:cNvSpPr>
            <p:nvPr/>
          </p:nvSpPr>
          <p:spPr bwMode="auto">
            <a:xfrm>
              <a:off x="2475" y="4043"/>
              <a:ext cx="41" cy="52"/>
            </a:xfrm>
            <a:custGeom>
              <a:avLst/>
              <a:gdLst>
                <a:gd name="T0" fmla="*/ 7 w 123"/>
                <a:gd name="T1" fmla="*/ 0 h 155"/>
                <a:gd name="T2" fmla="*/ 1 w 123"/>
                <a:gd name="T3" fmla="*/ 8 h 155"/>
                <a:gd name="T4" fmla="*/ 15 w 123"/>
                <a:gd name="T5" fmla="*/ 22 h 155"/>
                <a:gd name="T6" fmla="*/ 30 w 123"/>
                <a:gd name="T7" fmla="*/ 37 h 155"/>
                <a:gd name="T8" fmla="*/ 44 w 123"/>
                <a:gd name="T9" fmla="*/ 54 h 155"/>
                <a:gd name="T10" fmla="*/ 58 w 123"/>
                <a:gd name="T11" fmla="*/ 74 h 155"/>
                <a:gd name="T12" fmla="*/ 72 w 123"/>
                <a:gd name="T13" fmla="*/ 92 h 155"/>
                <a:gd name="T14" fmla="*/ 86 w 123"/>
                <a:gd name="T15" fmla="*/ 114 h 155"/>
                <a:gd name="T16" fmla="*/ 100 w 123"/>
                <a:gd name="T17" fmla="*/ 134 h 155"/>
                <a:gd name="T18" fmla="*/ 113 w 123"/>
                <a:gd name="T19" fmla="*/ 155 h 155"/>
                <a:gd name="T20" fmla="*/ 123 w 123"/>
                <a:gd name="T21" fmla="*/ 150 h 155"/>
                <a:gd name="T22" fmla="*/ 109 w 123"/>
                <a:gd name="T23" fmla="*/ 130 h 155"/>
                <a:gd name="T24" fmla="*/ 95 w 123"/>
                <a:gd name="T25" fmla="*/ 109 h 155"/>
                <a:gd name="T26" fmla="*/ 81 w 123"/>
                <a:gd name="T27" fmla="*/ 87 h 155"/>
                <a:gd name="T28" fmla="*/ 65 w 123"/>
                <a:gd name="T29" fmla="*/ 67 h 155"/>
                <a:gd name="T30" fmla="*/ 50 w 123"/>
                <a:gd name="T31" fmla="*/ 47 h 155"/>
                <a:gd name="T32" fmla="*/ 37 w 123"/>
                <a:gd name="T33" fmla="*/ 30 h 155"/>
                <a:gd name="T34" fmla="*/ 22 w 123"/>
                <a:gd name="T35" fmla="*/ 15 h 155"/>
                <a:gd name="T36" fmla="*/ 8 w 123"/>
                <a:gd name="T37" fmla="*/ 2 h 155"/>
                <a:gd name="T38" fmla="*/ 2 w 123"/>
                <a:gd name="T39" fmla="*/ 10 h 155"/>
                <a:gd name="T40" fmla="*/ 8 w 123"/>
                <a:gd name="T41" fmla="*/ 2 h 155"/>
                <a:gd name="T42" fmla="*/ 5 w 123"/>
                <a:gd name="T43" fmla="*/ 0 h 155"/>
                <a:gd name="T44" fmla="*/ 1 w 123"/>
                <a:gd name="T45" fmla="*/ 2 h 155"/>
                <a:gd name="T46" fmla="*/ 0 w 123"/>
                <a:gd name="T47" fmla="*/ 5 h 155"/>
                <a:gd name="T48" fmla="*/ 1 w 123"/>
                <a:gd name="T49" fmla="*/ 8 h 155"/>
                <a:gd name="T50" fmla="*/ 7 w 123"/>
                <a:gd name="T51"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3" h="155">
                  <a:moveTo>
                    <a:pt x="7" y="0"/>
                  </a:moveTo>
                  <a:lnTo>
                    <a:pt x="1" y="8"/>
                  </a:lnTo>
                  <a:lnTo>
                    <a:pt x="15" y="22"/>
                  </a:lnTo>
                  <a:lnTo>
                    <a:pt x="30" y="37"/>
                  </a:lnTo>
                  <a:lnTo>
                    <a:pt x="44" y="54"/>
                  </a:lnTo>
                  <a:lnTo>
                    <a:pt x="58" y="74"/>
                  </a:lnTo>
                  <a:lnTo>
                    <a:pt x="72" y="92"/>
                  </a:lnTo>
                  <a:lnTo>
                    <a:pt x="86" y="114"/>
                  </a:lnTo>
                  <a:lnTo>
                    <a:pt x="100" y="134"/>
                  </a:lnTo>
                  <a:lnTo>
                    <a:pt x="113" y="155"/>
                  </a:lnTo>
                  <a:lnTo>
                    <a:pt x="123" y="150"/>
                  </a:lnTo>
                  <a:lnTo>
                    <a:pt x="109" y="130"/>
                  </a:lnTo>
                  <a:lnTo>
                    <a:pt x="95" y="109"/>
                  </a:lnTo>
                  <a:lnTo>
                    <a:pt x="81" y="87"/>
                  </a:lnTo>
                  <a:lnTo>
                    <a:pt x="65" y="67"/>
                  </a:lnTo>
                  <a:lnTo>
                    <a:pt x="50" y="47"/>
                  </a:lnTo>
                  <a:lnTo>
                    <a:pt x="37" y="30"/>
                  </a:lnTo>
                  <a:lnTo>
                    <a:pt x="22" y="15"/>
                  </a:lnTo>
                  <a:lnTo>
                    <a:pt x="8" y="2"/>
                  </a:lnTo>
                  <a:lnTo>
                    <a:pt x="2" y="10"/>
                  </a:lnTo>
                  <a:lnTo>
                    <a:pt x="8" y="2"/>
                  </a:lnTo>
                  <a:lnTo>
                    <a:pt x="5" y="0"/>
                  </a:lnTo>
                  <a:lnTo>
                    <a:pt x="1" y="2"/>
                  </a:lnTo>
                  <a:lnTo>
                    <a:pt x="0" y="5"/>
                  </a:lnTo>
                  <a:lnTo>
                    <a:pt x="1" y="8"/>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97" name="Freeform 1829"/>
            <p:cNvSpPr>
              <a:spLocks/>
            </p:cNvSpPr>
            <p:nvPr/>
          </p:nvSpPr>
          <p:spPr bwMode="auto">
            <a:xfrm>
              <a:off x="2476" y="4043"/>
              <a:ext cx="57" cy="58"/>
            </a:xfrm>
            <a:custGeom>
              <a:avLst/>
              <a:gdLst>
                <a:gd name="T0" fmla="*/ 173 w 173"/>
                <a:gd name="T1" fmla="*/ 168 h 172"/>
                <a:gd name="T2" fmla="*/ 173 w 173"/>
                <a:gd name="T3" fmla="*/ 168 h 172"/>
                <a:gd name="T4" fmla="*/ 165 w 173"/>
                <a:gd name="T5" fmla="*/ 156 h 172"/>
                <a:gd name="T6" fmla="*/ 151 w 173"/>
                <a:gd name="T7" fmla="*/ 138 h 172"/>
                <a:gd name="T8" fmla="*/ 135 w 173"/>
                <a:gd name="T9" fmla="*/ 117 h 172"/>
                <a:gd name="T10" fmla="*/ 116 w 173"/>
                <a:gd name="T11" fmla="*/ 94 h 172"/>
                <a:gd name="T12" fmla="*/ 92 w 173"/>
                <a:gd name="T13" fmla="*/ 69 h 172"/>
                <a:gd name="T14" fmla="*/ 66 w 173"/>
                <a:gd name="T15" fmla="*/ 45 h 172"/>
                <a:gd name="T16" fmla="*/ 36 w 173"/>
                <a:gd name="T17" fmla="*/ 21 h 172"/>
                <a:gd name="T18" fmla="*/ 5 w 173"/>
                <a:gd name="T19" fmla="*/ 0 h 172"/>
                <a:gd name="T20" fmla="*/ 0 w 173"/>
                <a:gd name="T21" fmla="*/ 10 h 172"/>
                <a:gd name="T22" fmla="*/ 31 w 173"/>
                <a:gd name="T23" fmla="*/ 30 h 172"/>
                <a:gd name="T24" fmla="*/ 59 w 173"/>
                <a:gd name="T25" fmla="*/ 52 h 172"/>
                <a:gd name="T26" fmla="*/ 85 w 173"/>
                <a:gd name="T27" fmla="*/ 76 h 172"/>
                <a:gd name="T28" fmla="*/ 109 w 173"/>
                <a:gd name="T29" fmla="*/ 101 h 172"/>
                <a:gd name="T30" fmla="*/ 129 w 173"/>
                <a:gd name="T31" fmla="*/ 124 h 172"/>
                <a:gd name="T32" fmla="*/ 145 w 173"/>
                <a:gd name="T33" fmla="*/ 145 h 172"/>
                <a:gd name="T34" fmla="*/ 156 w 173"/>
                <a:gd name="T35" fmla="*/ 161 h 172"/>
                <a:gd name="T36" fmla="*/ 164 w 173"/>
                <a:gd name="T37" fmla="*/ 172 h 172"/>
                <a:gd name="T38" fmla="*/ 164 w 173"/>
                <a:gd name="T39" fmla="*/ 172 h 172"/>
                <a:gd name="T40" fmla="*/ 173 w 173"/>
                <a:gd name="T41" fmla="*/ 168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172">
                  <a:moveTo>
                    <a:pt x="173" y="168"/>
                  </a:moveTo>
                  <a:lnTo>
                    <a:pt x="173" y="168"/>
                  </a:lnTo>
                  <a:lnTo>
                    <a:pt x="165" y="156"/>
                  </a:lnTo>
                  <a:lnTo>
                    <a:pt x="151" y="138"/>
                  </a:lnTo>
                  <a:lnTo>
                    <a:pt x="135" y="117"/>
                  </a:lnTo>
                  <a:lnTo>
                    <a:pt x="116" y="94"/>
                  </a:lnTo>
                  <a:lnTo>
                    <a:pt x="92" y="69"/>
                  </a:lnTo>
                  <a:lnTo>
                    <a:pt x="66" y="45"/>
                  </a:lnTo>
                  <a:lnTo>
                    <a:pt x="36" y="21"/>
                  </a:lnTo>
                  <a:lnTo>
                    <a:pt x="5" y="0"/>
                  </a:lnTo>
                  <a:lnTo>
                    <a:pt x="0" y="10"/>
                  </a:lnTo>
                  <a:lnTo>
                    <a:pt x="31" y="30"/>
                  </a:lnTo>
                  <a:lnTo>
                    <a:pt x="59" y="52"/>
                  </a:lnTo>
                  <a:lnTo>
                    <a:pt x="85" y="76"/>
                  </a:lnTo>
                  <a:lnTo>
                    <a:pt x="109" y="101"/>
                  </a:lnTo>
                  <a:lnTo>
                    <a:pt x="129" y="124"/>
                  </a:lnTo>
                  <a:lnTo>
                    <a:pt x="145" y="145"/>
                  </a:lnTo>
                  <a:lnTo>
                    <a:pt x="156" y="161"/>
                  </a:lnTo>
                  <a:lnTo>
                    <a:pt x="164" y="172"/>
                  </a:lnTo>
                  <a:lnTo>
                    <a:pt x="164" y="172"/>
                  </a:lnTo>
                  <a:lnTo>
                    <a:pt x="173" y="16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98" name="Freeform 1830"/>
            <p:cNvSpPr>
              <a:spLocks/>
            </p:cNvSpPr>
            <p:nvPr/>
          </p:nvSpPr>
          <p:spPr bwMode="auto">
            <a:xfrm>
              <a:off x="2530" y="4099"/>
              <a:ext cx="28" cy="54"/>
            </a:xfrm>
            <a:custGeom>
              <a:avLst/>
              <a:gdLst>
                <a:gd name="T0" fmla="*/ 73 w 82"/>
                <a:gd name="T1" fmla="*/ 159 h 162"/>
                <a:gd name="T2" fmla="*/ 80 w 82"/>
                <a:gd name="T3" fmla="*/ 153 h 162"/>
                <a:gd name="T4" fmla="*/ 74 w 82"/>
                <a:gd name="T5" fmla="*/ 146 h 162"/>
                <a:gd name="T6" fmla="*/ 65 w 82"/>
                <a:gd name="T7" fmla="*/ 129 h 162"/>
                <a:gd name="T8" fmla="*/ 55 w 82"/>
                <a:gd name="T9" fmla="*/ 108 h 162"/>
                <a:gd name="T10" fmla="*/ 45 w 82"/>
                <a:gd name="T11" fmla="*/ 83 h 162"/>
                <a:gd name="T12" fmla="*/ 34 w 82"/>
                <a:gd name="T13" fmla="*/ 57 h 162"/>
                <a:gd name="T14" fmla="*/ 24 w 82"/>
                <a:gd name="T15" fmla="*/ 34 h 162"/>
                <a:gd name="T16" fmla="*/ 16 w 82"/>
                <a:gd name="T17" fmla="*/ 12 h 162"/>
                <a:gd name="T18" fmla="*/ 9 w 82"/>
                <a:gd name="T19" fmla="*/ 0 h 162"/>
                <a:gd name="T20" fmla="*/ 0 w 82"/>
                <a:gd name="T21" fmla="*/ 4 h 162"/>
                <a:gd name="T22" fmla="*/ 7 w 82"/>
                <a:gd name="T23" fmla="*/ 17 h 162"/>
                <a:gd name="T24" fmla="*/ 15 w 82"/>
                <a:gd name="T25" fmla="*/ 36 h 162"/>
                <a:gd name="T26" fmla="*/ 25 w 82"/>
                <a:gd name="T27" fmla="*/ 59 h 162"/>
                <a:gd name="T28" fmla="*/ 35 w 82"/>
                <a:gd name="T29" fmla="*/ 85 h 162"/>
                <a:gd name="T30" fmla="*/ 46 w 82"/>
                <a:gd name="T31" fmla="*/ 111 h 162"/>
                <a:gd name="T32" fmla="*/ 56 w 82"/>
                <a:gd name="T33" fmla="*/ 134 h 162"/>
                <a:gd name="T34" fmla="*/ 65 w 82"/>
                <a:gd name="T35" fmla="*/ 151 h 162"/>
                <a:gd name="T36" fmla="*/ 76 w 82"/>
                <a:gd name="T37" fmla="*/ 162 h 162"/>
                <a:gd name="T38" fmla="*/ 82 w 82"/>
                <a:gd name="T39" fmla="*/ 156 h 162"/>
                <a:gd name="T40" fmla="*/ 76 w 82"/>
                <a:gd name="T41" fmla="*/ 162 h 162"/>
                <a:gd name="T42" fmla="*/ 79 w 82"/>
                <a:gd name="T43" fmla="*/ 162 h 162"/>
                <a:gd name="T44" fmla="*/ 82 w 82"/>
                <a:gd name="T45" fmla="*/ 159 h 162"/>
                <a:gd name="T46" fmla="*/ 82 w 82"/>
                <a:gd name="T47" fmla="*/ 155 h 162"/>
                <a:gd name="T48" fmla="*/ 80 w 82"/>
                <a:gd name="T49" fmla="*/ 153 h 162"/>
                <a:gd name="T50" fmla="*/ 73 w 82"/>
                <a:gd name="T51" fmla="*/ 15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162">
                  <a:moveTo>
                    <a:pt x="73" y="159"/>
                  </a:moveTo>
                  <a:lnTo>
                    <a:pt x="80" y="153"/>
                  </a:lnTo>
                  <a:lnTo>
                    <a:pt x="74" y="146"/>
                  </a:lnTo>
                  <a:lnTo>
                    <a:pt x="65" y="129"/>
                  </a:lnTo>
                  <a:lnTo>
                    <a:pt x="55" y="108"/>
                  </a:lnTo>
                  <a:lnTo>
                    <a:pt x="45" y="83"/>
                  </a:lnTo>
                  <a:lnTo>
                    <a:pt x="34" y="57"/>
                  </a:lnTo>
                  <a:lnTo>
                    <a:pt x="24" y="34"/>
                  </a:lnTo>
                  <a:lnTo>
                    <a:pt x="16" y="12"/>
                  </a:lnTo>
                  <a:lnTo>
                    <a:pt x="9" y="0"/>
                  </a:lnTo>
                  <a:lnTo>
                    <a:pt x="0" y="4"/>
                  </a:lnTo>
                  <a:lnTo>
                    <a:pt x="7" y="17"/>
                  </a:lnTo>
                  <a:lnTo>
                    <a:pt x="15" y="36"/>
                  </a:lnTo>
                  <a:lnTo>
                    <a:pt x="25" y="59"/>
                  </a:lnTo>
                  <a:lnTo>
                    <a:pt x="35" y="85"/>
                  </a:lnTo>
                  <a:lnTo>
                    <a:pt x="46" y="111"/>
                  </a:lnTo>
                  <a:lnTo>
                    <a:pt x="56" y="134"/>
                  </a:lnTo>
                  <a:lnTo>
                    <a:pt x="65" y="151"/>
                  </a:lnTo>
                  <a:lnTo>
                    <a:pt x="76" y="162"/>
                  </a:lnTo>
                  <a:lnTo>
                    <a:pt x="82" y="156"/>
                  </a:lnTo>
                  <a:lnTo>
                    <a:pt x="76" y="162"/>
                  </a:lnTo>
                  <a:lnTo>
                    <a:pt x="79" y="162"/>
                  </a:lnTo>
                  <a:lnTo>
                    <a:pt x="82" y="159"/>
                  </a:lnTo>
                  <a:lnTo>
                    <a:pt x="82" y="155"/>
                  </a:lnTo>
                  <a:lnTo>
                    <a:pt x="80" y="153"/>
                  </a:lnTo>
                  <a:lnTo>
                    <a:pt x="73" y="15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399" name="Freeform 1831"/>
            <p:cNvSpPr>
              <a:spLocks/>
            </p:cNvSpPr>
            <p:nvPr/>
          </p:nvSpPr>
          <p:spPr bwMode="auto">
            <a:xfrm>
              <a:off x="2541" y="4097"/>
              <a:ext cx="17" cy="55"/>
            </a:xfrm>
            <a:custGeom>
              <a:avLst/>
              <a:gdLst>
                <a:gd name="T0" fmla="*/ 0 w 50"/>
                <a:gd name="T1" fmla="*/ 0 h 165"/>
                <a:gd name="T2" fmla="*/ 0 w 50"/>
                <a:gd name="T3" fmla="*/ 0 h 165"/>
                <a:gd name="T4" fmla="*/ 3 w 50"/>
                <a:gd name="T5" fmla="*/ 16 h 165"/>
                <a:gd name="T6" fmla="*/ 8 w 50"/>
                <a:gd name="T7" fmla="*/ 34 h 165"/>
                <a:gd name="T8" fmla="*/ 13 w 50"/>
                <a:gd name="T9" fmla="*/ 55 h 165"/>
                <a:gd name="T10" fmla="*/ 20 w 50"/>
                <a:gd name="T11" fmla="*/ 77 h 165"/>
                <a:gd name="T12" fmla="*/ 25 w 50"/>
                <a:gd name="T13" fmla="*/ 99 h 165"/>
                <a:gd name="T14" fmla="*/ 31 w 50"/>
                <a:gd name="T15" fmla="*/ 122 h 165"/>
                <a:gd name="T16" fmla="*/ 37 w 50"/>
                <a:gd name="T17" fmla="*/ 144 h 165"/>
                <a:gd name="T18" fmla="*/ 41 w 50"/>
                <a:gd name="T19" fmla="*/ 165 h 165"/>
                <a:gd name="T20" fmla="*/ 50 w 50"/>
                <a:gd name="T21" fmla="*/ 162 h 165"/>
                <a:gd name="T22" fmla="*/ 46 w 50"/>
                <a:gd name="T23" fmla="*/ 142 h 165"/>
                <a:gd name="T24" fmla="*/ 40 w 50"/>
                <a:gd name="T25" fmla="*/ 120 h 165"/>
                <a:gd name="T26" fmla="*/ 34 w 50"/>
                <a:gd name="T27" fmla="*/ 97 h 165"/>
                <a:gd name="T28" fmla="*/ 29 w 50"/>
                <a:gd name="T29" fmla="*/ 74 h 165"/>
                <a:gd name="T30" fmla="*/ 22 w 50"/>
                <a:gd name="T31" fmla="*/ 53 h 165"/>
                <a:gd name="T32" fmla="*/ 17 w 50"/>
                <a:gd name="T33" fmla="*/ 32 h 165"/>
                <a:gd name="T34" fmla="*/ 13 w 50"/>
                <a:gd name="T35" fmla="*/ 14 h 165"/>
                <a:gd name="T36" fmla="*/ 9 w 50"/>
                <a:gd name="T37" fmla="*/ 0 h 165"/>
                <a:gd name="T38" fmla="*/ 9 w 50"/>
                <a:gd name="T39" fmla="*/ 0 h 165"/>
                <a:gd name="T40" fmla="*/ 0 w 50"/>
                <a:gd name="T41"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65">
                  <a:moveTo>
                    <a:pt x="0" y="0"/>
                  </a:moveTo>
                  <a:lnTo>
                    <a:pt x="0" y="0"/>
                  </a:lnTo>
                  <a:lnTo>
                    <a:pt x="3" y="16"/>
                  </a:lnTo>
                  <a:lnTo>
                    <a:pt x="8" y="34"/>
                  </a:lnTo>
                  <a:lnTo>
                    <a:pt x="13" y="55"/>
                  </a:lnTo>
                  <a:lnTo>
                    <a:pt x="20" y="77"/>
                  </a:lnTo>
                  <a:lnTo>
                    <a:pt x="25" y="99"/>
                  </a:lnTo>
                  <a:lnTo>
                    <a:pt x="31" y="122"/>
                  </a:lnTo>
                  <a:lnTo>
                    <a:pt x="37" y="144"/>
                  </a:lnTo>
                  <a:lnTo>
                    <a:pt x="41" y="165"/>
                  </a:lnTo>
                  <a:lnTo>
                    <a:pt x="50" y="162"/>
                  </a:lnTo>
                  <a:lnTo>
                    <a:pt x="46" y="142"/>
                  </a:lnTo>
                  <a:lnTo>
                    <a:pt x="40" y="120"/>
                  </a:lnTo>
                  <a:lnTo>
                    <a:pt x="34" y="97"/>
                  </a:lnTo>
                  <a:lnTo>
                    <a:pt x="29" y="74"/>
                  </a:lnTo>
                  <a:lnTo>
                    <a:pt x="22" y="53"/>
                  </a:lnTo>
                  <a:lnTo>
                    <a:pt x="17" y="32"/>
                  </a:lnTo>
                  <a:lnTo>
                    <a:pt x="13" y="14"/>
                  </a:lnTo>
                  <a:lnTo>
                    <a:pt x="9" y="0"/>
                  </a:lnTo>
                  <a:lnTo>
                    <a:pt x="9"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00" name="Freeform 1832"/>
            <p:cNvSpPr>
              <a:spLocks/>
            </p:cNvSpPr>
            <p:nvPr/>
          </p:nvSpPr>
          <p:spPr bwMode="auto">
            <a:xfrm>
              <a:off x="2528" y="4054"/>
              <a:ext cx="16" cy="43"/>
            </a:xfrm>
            <a:custGeom>
              <a:avLst/>
              <a:gdLst>
                <a:gd name="T0" fmla="*/ 8 w 49"/>
                <a:gd name="T1" fmla="*/ 1 h 131"/>
                <a:gd name="T2" fmla="*/ 1 w 49"/>
                <a:gd name="T3" fmla="*/ 8 h 131"/>
                <a:gd name="T4" fmla="*/ 6 w 49"/>
                <a:gd name="T5" fmla="*/ 16 h 131"/>
                <a:gd name="T6" fmla="*/ 13 w 49"/>
                <a:gd name="T7" fmla="*/ 29 h 131"/>
                <a:gd name="T8" fmla="*/ 18 w 49"/>
                <a:gd name="T9" fmla="*/ 44 h 131"/>
                <a:gd name="T10" fmla="*/ 24 w 49"/>
                <a:gd name="T11" fmla="*/ 62 h 131"/>
                <a:gd name="T12" fmla="*/ 29 w 49"/>
                <a:gd name="T13" fmla="*/ 82 h 131"/>
                <a:gd name="T14" fmla="*/ 33 w 49"/>
                <a:gd name="T15" fmla="*/ 100 h 131"/>
                <a:gd name="T16" fmla="*/ 38 w 49"/>
                <a:gd name="T17" fmla="*/ 117 h 131"/>
                <a:gd name="T18" fmla="*/ 40 w 49"/>
                <a:gd name="T19" fmla="*/ 131 h 131"/>
                <a:gd name="T20" fmla="*/ 49 w 49"/>
                <a:gd name="T21" fmla="*/ 131 h 131"/>
                <a:gd name="T22" fmla="*/ 47 w 49"/>
                <a:gd name="T23" fmla="*/ 115 h 131"/>
                <a:gd name="T24" fmla="*/ 42 w 49"/>
                <a:gd name="T25" fmla="*/ 98 h 131"/>
                <a:gd name="T26" fmla="*/ 38 w 49"/>
                <a:gd name="T27" fmla="*/ 79 h 131"/>
                <a:gd name="T28" fmla="*/ 33 w 49"/>
                <a:gd name="T29" fmla="*/ 60 h 131"/>
                <a:gd name="T30" fmla="*/ 27 w 49"/>
                <a:gd name="T31" fmla="*/ 42 h 131"/>
                <a:gd name="T32" fmla="*/ 22 w 49"/>
                <a:gd name="T33" fmla="*/ 24 h 131"/>
                <a:gd name="T34" fmla="*/ 15 w 49"/>
                <a:gd name="T35" fmla="*/ 12 h 131"/>
                <a:gd name="T36" fmla="*/ 8 w 49"/>
                <a:gd name="T37" fmla="*/ 1 h 131"/>
                <a:gd name="T38" fmla="*/ 1 w 49"/>
                <a:gd name="T39" fmla="*/ 8 h 131"/>
                <a:gd name="T40" fmla="*/ 8 w 49"/>
                <a:gd name="T41" fmla="*/ 1 h 131"/>
                <a:gd name="T42" fmla="*/ 5 w 49"/>
                <a:gd name="T43" fmla="*/ 0 h 131"/>
                <a:gd name="T44" fmla="*/ 1 w 49"/>
                <a:gd name="T45" fmla="*/ 1 h 131"/>
                <a:gd name="T46" fmla="*/ 0 w 49"/>
                <a:gd name="T47" fmla="*/ 5 h 131"/>
                <a:gd name="T48" fmla="*/ 1 w 49"/>
                <a:gd name="T49" fmla="*/ 8 h 131"/>
                <a:gd name="T50" fmla="*/ 8 w 49"/>
                <a:gd name="T51" fmla="*/ 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131">
                  <a:moveTo>
                    <a:pt x="8" y="1"/>
                  </a:moveTo>
                  <a:lnTo>
                    <a:pt x="1" y="8"/>
                  </a:lnTo>
                  <a:lnTo>
                    <a:pt x="6" y="16"/>
                  </a:lnTo>
                  <a:lnTo>
                    <a:pt x="13" y="29"/>
                  </a:lnTo>
                  <a:lnTo>
                    <a:pt x="18" y="44"/>
                  </a:lnTo>
                  <a:lnTo>
                    <a:pt x="24" y="62"/>
                  </a:lnTo>
                  <a:lnTo>
                    <a:pt x="29" y="82"/>
                  </a:lnTo>
                  <a:lnTo>
                    <a:pt x="33" y="100"/>
                  </a:lnTo>
                  <a:lnTo>
                    <a:pt x="38" y="117"/>
                  </a:lnTo>
                  <a:lnTo>
                    <a:pt x="40" y="131"/>
                  </a:lnTo>
                  <a:lnTo>
                    <a:pt x="49" y="131"/>
                  </a:lnTo>
                  <a:lnTo>
                    <a:pt x="47" y="115"/>
                  </a:lnTo>
                  <a:lnTo>
                    <a:pt x="42" y="98"/>
                  </a:lnTo>
                  <a:lnTo>
                    <a:pt x="38" y="79"/>
                  </a:lnTo>
                  <a:lnTo>
                    <a:pt x="33" y="60"/>
                  </a:lnTo>
                  <a:lnTo>
                    <a:pt x="27" y="42"/>
                  </a:lnTo>
                  <a:lnTo>
                    <a:pt x="22" y="24"/>
                  </a:lnTo>
                  <a:lnTo>
                    <a:pt x="15" y="12"/>
                  </a:lnTo>
                  <a:lnTo>
                    <a:pt x="8" y="1"/>
                  </a:lnTo>
                  <a:lnTo>
                    <a:pt x="1" y="8"/>
                  </a:lnTo>
                  <a:lnTo>
                    <a:pt x="8" y="1"/>
                  </a:lnTo>
                  <a:lnTo>
                    <a:pt x="5" y="0"/>
                  </a:lnTo>
                  <a:lnTo>
                    <a:pt x="1" y="1"/>
                  </a:lnTo>
                  <a:lnTo>
                    <a:pt x="0" y="5"/>
                  </a:lnTo>
                  <a:lnTo>
                    <a:pt x="1" y="8"/>
                  </a:lnTo>
                  <a:lnTo>
                    <a:pt x="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01" name="Freeform 1833"/>
            <p:cNvSpPr>
              <a:spLocks/>
            </p:cNvSpPr>
            <p:nvPr/>
          </p:nvSpPr>
          <p:spPr bwMode="auto">
            <a:xfrm>
              <a:off x="2528" y="4054"/>
              <a:ext cx="38" cy="62"/>
            </a:xfrm>
            <a:custGeom>
              <a:avLst/>
              <a:gdLst>
                <a:gd name="T0" fmla="*/ 115 w 115"/>
                <a:gd name="T1" fmla="*/ 186 h 186"/>
                <a:gd name="T2" fmla="*/ 115 w 115"/>
                <a:gd name="T3" fmla="*/ 186 h 186"/>
                <a:gd name="T4" fmla="*/ 111 w 115"/>
                <a:gd name="T5" fmla="*/ 173 h 186"/>
                <a:gd name="T6" fmla="*/ 105 w 115"/>
                <a:gd name="T7" fmla="*/ 156 h 186"/>
                <a:gd name="T8" fmla="*/ 96 w 115"/>
                <a:gd name="T9" fmla="*/ 134 h 186"/>
                <a:gd name="T10" fmla="*/ 85 w 115"/>
                <a:gd name="T11" fmla="*/ 110 h 186"/>
                <a:gd name="T12" fmla="*/ 69 w 115"/>
                <a:gd name="T13" fmla="*/ 84 h 186"/>
                <a:gd name="T14" fmla="*/ 52 w 115"/>
                <a:gd name="T15" fmla="*/ 57 h 186"/>
                <a:gd name="T16" fmla="*/ 30 w 115"/>
                <a:gd name="T17" fmla="*/ 28 h 186"/>
                <a:gd name="T18" fmla="*/ 7 w 115"/>
                <a:gd name="T19" fmla="*/ 0 h 186"/>
                <a:gd name="T20" fmla="*/ 0 w 115"/>
                <a:gd name="T21" fmla="*/ 7 h 186"/>
                <a:gd name="T22" fmla="*/ 23 w 115"/>
                <a:gd name="T23" fmla="*/ 35 h 186"/>
                <a:gd name="T24" fmla="*/ 42 w 115"/>
                <a:gd name="T25" fmla="*/ 61 h 186"/>
                <a:gd name="T26" fmla="*/ 60 w 115"/>
                <a:gd name="T27" fmla="*/ 89 h 186"/>
                <a:gd name="T28" fmla="*/ 76 w 115"/>
                <a:gd name="T29" fmla="*/ 115 h 186"/>
                <a:gd name="T30" fmla="*/ 87 w 115"/>
                <a:gd name="T31" fmla="*/ 139 h 186"/>
                <a:gd name="T32" fmla="*/ 96 w 115"/>
                <a:gd name="T33" fmla="*/ 158 h 186"/>
                <a:gd name="T34" fmla="*/ 102 w 115"/>
                <a:gd name="T35" fmla="*/ 176 h 186"/>
                <a:gd name="T36" fmla="*/ 103 w 115"/>
                <a:gd name="T37" fmla="*/ 186 h 186"/>
                <a:gd name="T38" fmla="*/ 103 w 115"/>
                <a:gd name="T39" fmla="*/ 186 h 186"/>
                <a:gd name="T40" fmla="*/ 115 w 115"/>
                <a:gd name="T41"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5" h="186">
                  <a:moveTo>
                    <a:pt x="115" y="186"/>
                  </a:moveTo>
                  <a:lnTo>
                    <a:pt x="115" y="186"/>
                  </a:lnTo>
                  <a:lnTo>
                    <a:pt x="111" y="173"/>
                  </a:lnTo>
                  <a:lnTo>
                    <a:pt x="105" y="156"/>
                  </a:lnTo>
                  <a:lnTo>
                    <a:pt x="96" y="134"/>
                  </a:lnTo>
                  <a:lnTo>
                    <a:pt x="85" y="110"/>
                  </a:lnTo>
                  <a:lnTo>
                    <a:pt x="69" y="84"/>
                  </a:lnTo>
                  <a:lnTo>
                    <a:pt x="52" y="57"/>
                  </a:lnTo>
                  <a:lnTo>
                    <a:pt x="30" y="28"/>
                  </a:lnTo>
                  <a:lnTo>
                    <a:pt x="7" y="0"/>
                  </a:lnTo>
                  <a:lnTo>
                    <a:pt x="0" y="7"/>
                  </a:lnTo>
                  <a:lnTo>
                    <a:pt x="23" y="35"/>
                  </a:lnTo>
                  <a:lnTo>
                    <a:pt x="42" y="61"/>
                  </a:lnTo>
                  <a:lnTo>
                    <a:pt x="60" y="89"/>
                  </a:lnTo>
                  <a:lnTo>
                    <a:pt x="76" y="115"/>
                  </a:lnTo>
                  <a:lnTo>
                    <a:pt x="87" y="139"/>
                  </a:lnTo>
                  <a:lnTo>
                    <a:pt x="96" y="158"/>
                  </a:lnTo>
                  <a:lnTo>
                    <a:pt x="102" y="176"/>
                  </a:lnTo>
                  <a:lnTo>
                    <a:pt x="103" y="186"/>
                  </a:lnTo>
                  <a:lnTo>
                    <a:pt x="103" y="186"/>
                  </a:lnTo>
                  <a:lnTo>
                    <a:pt x="115" y="18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02" name="Freeform 1834"/>
            <p:cNvSpPr>
              <a:spLocks/>
            </p:cNvSpPr>
            <p:nvPr/>
          </p:nvSpPr>
          <p:spPr bwMode="auto">
            <a:xfrm>
              <a:off x="2562" y="4116"/>
              <a:ext cx="8" cy="34"/>
            </a:xfrm>
            <a:custGeom>
              <a:avLst/>
              <a:gdLst>
                <a:gd name="T0" fmla="*/ 23 w 23"/>
                <a:gd name="T1" fmla="*/ 98 h 102"/>
                <a:gd name="T2" fmla="*/ 23 w 23"/>
                <a:gd name="T3" fmla="*/ 97 h 102"/>
                <a:gd name="T4" fmla="*/ 17 w 23"/>
                <a:gd name="T5" fmla="*/ 80 h 102"/>
                <a:gd name="T6" fmla="*/ 14 w 23"/>
                <a:gd name="T7" fmla="*/ 53 h 102"/>
                <a:gd name="T8" fmla="*/ 12 w 23"/>
                <a:gd name="T9" fmla="*/ 23 h 102"/>
                <a:gd name="T10" fmla="*/ 12 w 23"/>
                <a:gd name="T11" fmla="*/ 0 h 102"/>
                <a:gd name="T12" fmla="*/ 0 w 23"/>
                <a:gd name="T13" fmla="*/ 0 h 102"/>
                <a:gd name="T14" fmla="*/ 2 w 23"/>
                <a:gd name="T15" fmla="*/ 23 h 102"/>
                <a:gd name="T16" fmla="*/ 5 w 23"/>
                <a:gd name="T17" fmla="*/ 53 h 102"/>
                <a:gd name="T18" fmla="*/ 8 w 23"/>
                <a:gd name="T19" fmla="*/ 80 h 102"/>
                <a:gd name="T20" fmla="*/ 14 w 23"/>
                <a:gd name="T21" fmla="*/ 102 h 102"/>
                <a:gd name="T22" fmla="*/ 14 w 23"/>
                <a:gd name="T23" fmla="*/ 101 h 102"/>
                <a:gd name="T24" fmla="*/ 23 w 23"/>
                <a:gd name="T25" fmla="*/ 9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102">
                  <a:moveTo>
                    <a:pt x="23" y="98"/>
                  </a:moveTo>
                  <a:lnTo>
                    <a:pt x="23" y="97"/>
                  </a:lnTo>
                  <a:lnTo>
                    <a:pt x="17" y="80"/>
                  </a:lnTo>
                  <a:lnTo>
                    <a:pt x="14" y="53"/>
                  </a:lnTo>
                  <a:lnTo>
                    <a:pt x="12" y="23"/>
                  </a:lnTo>
                  <a:lnTo>
                    <a:pt x="12" y="0"/>
                  </a:lnTo>
                  <a:lnTo>
                    <a:pt x="0" y="0"/>
                  </a:lnTo>
                  <a:lnTo>
                    <a:pt x="2" y="23"/>
                  </a:lnTo>
                  <a:lnTo>
                    <a:pt x="5" y="53"/>
                  </a:lnTo>
                  <a:lnTo>
                    <a:pt x="8" y="80"/>
                  </a:lnTo>
                  <a:lnTo>
                    <a:pt x="14" y="102"/>
                  </a:lnTo>
                  <a:lnTo>
                    <a:pt x="14" y="101"/>
                  </a:lnTo>
                  <a:lnTo>
                    <a:pt x="23" y="9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03" name="Freeform 1835"/>
            <p:cNvSpPr>
              <a:spLocks/>
            </p:cNvSpPr>
            <p:nvPr/>
          </p:nvSpPr>
          <p:spPr bwMode="auto">
            <a:xfrm>
              <a:off x="2567" y="4149"/>
              <a:ext cx="7" cy="36"/>
            </a:xfrm>
            <a:custGeom>
              <a:avLst/>
              <a:gdLst>
                <a:gd name="T0" fmla="*/ 8 w 20"/>
                <a:gd name="T1" fmla="*/ 103 h 110"/>
                <a:gd name="T2" fmla="*/ 17 w 20"/>
                <a:gd name="T3" fmla="*/ 106 h 110"/>
                <a:gd name="T4" fmla="*/ 20 w 20"/>
                <a:gd name="T5" fmla="*/ 76 h 110"/>
                <a:gd name="T6" fmla="*/ 19 w 20"/>
                <a:gd name="T7" fmla="*/ 46 h 110"/>
                <a:gd name="T8" fmla="*/ 15 w 20"/>
                <a:gd name="T9" fmla="*/ 19 h 110"/>
                <a:gd name="T10" fmla="*/ 9 w 20"/>
                <a:gd name="T11" fmla="*/ 0 h 110"/>
                <a:gd name="T12" fmla="*/ 0 w 20"/>
                <a:gd name="T13" fmla="*/ 3 h 110"/>
                <a:gd name="T14" fmla="*/ 6 w 20"/>
                <a:gd name="T15" fmla="*/ 21 h 110"/>
                <a:gd name="T16" fmla="*/ 10 w 20"/>
                <a:gd name="T17" fmla="*/ 46 h 110"/>
                <a:gd name="T18" fmla="*/ 11 w 20"/>
                <a:gd name="T19" fmla="*/ 76 h 110"/>
                <a:gd name="T20" fmla="*/ 8 w 20"/>
                <a:gd name="T21" fmla="*/ 106 h 110"/>
                <a:gd name="T22" fmla="*/ 17 w 20"/>
                <a:gd name="T23" fmla="*/ 108 h 110"/>
                <a:gd name="T24" fmla="*/ 8 w 20"/>
                <a:gd name="T25" fmla="*/ 106 h 110"/>
                <a:gd name="T26" fmla="*/ 9 w 20"/>
                <a:gd name="T27" fmla="*/ 109 h 110"/>
                <a:gd name="T28" fmla="*/ 12 w 20"/>
                <a:gd name="T29" fmla="*/ 110 h 110"/>
                <a:gd name="T30" fmla="*/ 16 w 20"/>
                <a:gd name="T31" fmla="*/ 109 h 110"/>
                <a:gd name="T32" fmla="*/ 17 w 20"/>
                <a:gd name="T33" fmla="*/ 106 h 110"/>
                <a:gd name="T34" fmla="*/ 8 w 20"/>
                <a:gd name="T35" fmla="*/ 103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110">
                  <a:moveTo>
                    <a:pt x="8" y="103"/>
                  </a:moveTo>
                  <a:lnTo>
                    <a:pt x="17" y="106"/>
                  </a:lnTo>
                  <a:lnTo>
                    <a:pt x="20" y="76"/>
                  </a:lnTo>
                  <a:lnTo>
                    <a:pt x="19" y="46"/>
                  </a:lnTo>
                  <a:lnTo>
                    <a:pt x="15" y="19"/>
                  </a:lnTo>
                  <a:lnTo>
                    <a:pt x="9" y="0"/>
                  </a:lnTo>
                  <a:lnTo>
                    <a:pt x="0" y="3"/>
                  </a:lnTo>
                  <a:lnTo>
                    <a:pt x="6" y="21"/>
                  </a:lnTo>
                  <a:lnTo>
                    <a:pt x="10" y="46"/>
                  </a:lnTo>
                  <a:lnTo>
                    <a:pt x="11" y="76"/>
                  </a:lnTo>
                  <a:lnTo>
                    <a:pt x="8" y="106"/>
                  </a:lnTo>
                  <a:lnTo>
                    <a:pt x="17" y="108"/>
                  </a:lnTo>
                  <a:lnTo>
                    <a:pt x="8" y="106"/>
                  </a:lnTo>
                  <a:lnTo>
                    <a:pt x="9" y="109"/>
                  </a:lnTo>
                  <a:lnTo>
                    <a:pt x="12" y="110"/>
                  </a:lnTo>
                  <a:lnTo>
                    <a:pt x="16" y="109"/>
                  </a:lnTo>
                  <a:lnTo>
                    <a:pt x="17" y="106"/>
                  </a:lnTo>
                  <a:lnTo>
                    <a:pt x="8" y="10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04" name="Freeform 1836"/>
            <p:cNvSpPr>
              <a:spLocks/>
            </p:cNvSpPr>
            <p:nvPr/>
          </p:nvSpPr>
          <p:spPr bwMode="auto">
            <a:xfrm>
              <a:off x="2570" y="4117"/>
              <a:ext cx="18" cy="68"/>
            </a:xfrm>
            <a:custGeom>
              <a:avLst/>
              <a:gdLst>
                <a:gd name="T0" fmla="*/ 53 w 55"/>
                <a:gd name="T1" fmla="*/ 3 h 203"/>
                <a:gd name="T2" fmla="*/ 43 w 55"/>
                <a:gd name="T3" fmla="*/ 6 h 203"/>
                <a:gd name="T4" fmla="*/ 43 w 55"/>
                <a:gd name="T5" fmla="*/ 21 h 203"/>
                <a:gd name="T6" fmla="*/ 42 w 55"/>
                <a:gd name="T7" fmla="*/ 43 h 203"/>
                <a:gd name="T8" fmla="*/ 38 w 55"/>
                <a:gd name="T9" fmla="*/ 70 h 203"/>
                <a:gd name="T10" fmla="*/ 32 w 55"/>
                <a:gd name="T11" fmla="*/ 98 h 203"/>
                <a:gd name="T12" fmla="*/ 24 w 55"/>
                <a:gd name="T13" fmla="*/ 127 h 203"/>
                <a:gd name="T14" fmla="*/ 16 w 55"/>
                <a:gd name="T15" fmla="*/ 156 h 203"/>
                <a:gd name="T16" fmla="*/ 8 w 55"/>
                <a:gd name="T17" fmla="*/ 180 h 203"/>
                <a:gd name="T18" fmla="*/ 0 w 55"/>
                <a:gd name="T19" fmla="*/ 198 h 203"/>
                <a:gd name="T20" fmla="*/ 9 w 55"/>
                <a:gd name="T21" fmla="*/ 203 h 203"/>
                <a:gd name="T22" fmla="*/ 17 w 55"/>
                <a:gd name="T23" fmla="*/ 182 h 203"/>
                <a:gd name="T24" fmla="*/ 25 w 55"/>
                <a:gd name="T25" fmla="*/ 158 h 203"/>
                <a:gd name="T26" fmla="*/ 33 w 55"/>
                <a:gd name="T27" fmla="*/ 130 h 203"/>
                <a:gd name="T28" fmla="*/ 41 w 55"/>
                <a:gd name="T29" fmla="*/ 100 h 203"/>
                <a:gd name="T30" fmla="*/ 47 w 55"/>
                <a:gd name="T31" fmla="*/ 70 h 203"/>
                <a:gd name="T32" fmla="*/ 51 w 55"/>
                <a:gd name="T33" fmla="*/ 43 h 203"/>
                <a:gd name="T34" fmla="*/ 55 w 55"/>
                <a:gd name="T35" fmla="*/ 21 h 203"/>
                <a:gd name="T36" fmla="*/ 53 w 55"/>
                <a:gd name="T37" fmla="*/ 4 h 203"/>
                <a:gd name="T38" fmla="*/ 43 w 55"/>
                <a:gd name="T39" fmla="*/ 7 h 203"/>
                <a:gd name="T40" fmla="*/ 53 w 55"/>
                <a:gd name="T41" fmla="*/ 4 h 203"/>
                <a:gd name="T42" fmla="*/ 50 w 55"/>
                <a:gd name="T43" fmla="*/ 0 h 203"/>
                <a:gd name="T44" fmla="*/ 47 w 55"/>
                <a:gd name="T45" fmla="*/ 0 h 203"/>
                <a:gd name="T46" fmla="*/ 45 w 55"/>
                <a:gd name="T47" fmla="*/ 3 h 203"/>
                <a:gd name="T48" fmla="*/ 43 w 55"/>
                <a:gd name="T49" fmla="*/ 6 h 203"/>
                <a:gd name="T50" fmla="*/ 53 w 55"/>
                <a:gd name="T51"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 h="203">
                  <a:moveTo>
                    <a:pt x="53" y="3"/>
                  </a:moveTo>
                  <a:lnTo>
                    <a:pt x="43" y="6"/>
                  </a:lnTo>
                  <a:lnTo>
                    <a:pt x="43" y="21"/>
                  </a:lnTo>
                  <a:lnTo>
                    <a:pt x="42" y="43"/>
                  </a:lnTo>
                  <a:lnTo>
                    <a:pt x="38" y="70"/>
                  </a:lnTo>
                  <a:lnTo>
                    <a:pt x="32" y="98"/>
                  </a:lnTo>
                  <a:lnTo>
                    <a:pt x="24" y="127"/>
                  </a:lnTo>
                  <a:lnTo>
                    <a:pt x="16" y="156"/>
                  </a:lnTo>
                  <a:lnTo>
                    <a:pt x="8" y="180"/>
                  </a:lnTo>
                  <a:lnTo>
                    <a:pt x="0" y="198"/>
                  </a:lnTo>
                  <a:lnTo>
                    <a:pt x="9" y="203"/>
                  </a:lnTo>
                  <a:lnTo>
                    <a:pt x="17" y="182"/>
                  </a:lnTo>
                  <a:lnTo>
                    <a:pt x="25" y="158"/>
                  </a:lnTo>
                  <a:lnTo>
                    <a:pt x="33" y="130"/>
                  </a:lnTo>
                  <a:lnTo>
                    <a:pt x="41" y="100"/>
                  </a:lnTo>
                  <a:lnTo>
                    <a:pt x="47" y="70"/>
                  </a:lnTo>
                  <a:lnTo>
                    <a:pt x="51" y="43"/>
                  </a:lnTo>
                  <a:lnTo>
                    <a:pt x="55" y="21"/>
                  </a:lnTo>
                  <a:lnTo>
                    <a:pt x="53" y="4"/>
                  </a:lnTo>
                  <a:lnTo>
                    <a:pt x="43" y="7"/>
                  </a:lnTo>
                  <a:lnTo>
                    <a:pt x="53" y="4"/>
                  </a:lnTo>
                  <a:lnTo>
                    <a:pt x="50" y="0"/>
                  </a:lnTo>
                  <a:lnTo>
                    <a:pt x="47" y="0"/>
                  </a:lnTo>
                  <a:lnTo>
                    <a:pt x="45" y="3"/>
                  </a:lnTo>
                  <a:lnTo>
                    <a:pt x="43" y="6"/>
                  </a:lnTo>
                  <a:lnTo>
                    <a:pt x="53"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05" name="Freeform 1837"/>
            <p:cNvSpPr>
              <a:spLocks/>
            </p:cNvSpPr>
            <p:nvPr/>
          </p:nvSpPr>
          <p:spPr bwMode="auto">
            <a:xfrm>
              <a:off x="2580" y="4118"/>
              <a:ext cx="11" cy="79"/>
            </a:xfrm>
            <a:custGeom>
              <a:avLst/>
              <a:gdLst>
                <a:gd name="T0" fmla="*/ 9 w 32"/>
                <a:gd name="T1" fmla="*/ 232 h 238"/>
                <a:gd name="T2" fmla="*/ 9 w 32"/>
                <a:gd name="T3" fmla="*/ 234 h 238"/>
                <a:gd name="T4" fmla="*/ 14 w 32"/>
                <a:gd name="T5" fmla="*/ 214 h 238"/>
                <a:gd name="T6" fmla="*/ 19 w 32"/>
                <a:gd name="T7" fmla="*/ 185 h 238"/>
                <a:gd name="T8" fmla="*/ 25 w 32"/>
                <a:gd name="T9" fmla="*/ 152 h 238"/>
                <a:gd name="T10" fmla="*/ 30 w 32"/>
                <a:gd name="T11" fmla="*/ 116 h 238"/>
                <a:gd name="T12" fmla="*/ 32 w 32"/>
                <a:gd name="T13" fmla="*/ 81 h 238"/>
                <a:gd name="T14" fmla="*/ 32 w 32"/>
                <a:gd name="T15" fmla="*/ 49 h 238"/>
                <a:gd name="T16" fmla="*/ 29 w 32"/>
                <a:gd name="T17" fmla="*/ 20 h 238"/>
                <a:gd name="T18" fmla="*/ 21 w 32"/>
                <a:gd name="T19" fmla="*/ 0 h 238"/>
                <a:gd name="T20" fmla="*/ 11 w 32"/>
                <a:gd name="T21" fmla="*/ 4 h 238"/>
                <a:gd name="T22" fmla="*/ 19 w 32"/>
                <a:gd name="T23" fmla="*/ 23 h 238"/>
                <a:gd name="T24" fmla="*/ 23 w 32"/>
                <a:gd name="T25" fmla="*/ 49 h 238"/>
                <a:gd name="T26" fmla="*/ 23 w 32"/>
                <a:gd name="T27" fmla="*/ 81 h 238"/>
                <a:gd name="T28" fmla="*/ 21 w 32"/>
                <a:gd name="T29" fmla="*/ 116 h 238"/>
                <a:gd name="T30" fmla="*/ 16 w 32"/>
                <a:gd name="T31" fmla="*/ 152 h 238"/>
                <a:gd name="T32" fmla="*/ 10 w 32"/>
                <a:gd name="T33" fmla="*/ 185 h 238"/>
                <a:gd name="T34" fmla="*/ 5 w 32"/>
                <a:gd name="T35" fmla="*/ 212 h 238"/>
                <a:gd name="T36" fmla="*/ 0 w 32"/>
                <a:gd name="T37" fmla="*/ 232 h 238"/>
                <a:gd name="T38" fmla="*/ 0 w 32"/>
                <a:gd name="T39" fmla="*/ 234 h 238"/>
                <a:gd name="T40" fmla="*/ 0 w 32"/>
                <a:gd name="T41" fmla="*/ 232 h 238"/>
                <a:gd name="T42" fmla="*/ 1 w 32"/>
                <a:gd name="T43" fmla="*/ 236 h 238"/>
                <a:gd name="T44" fmla="*/ 3 w 32"/>
                <a:gd name="T45" fmla="*/ 238 h 238"/>
                <a:gd name="T46" fmla="*/ 7 w 32"/>
                <a:gd name="T47" fmla="*/ 237 h 238"/>
                <a:gd name="T48" fmla="*/ 9 w 32"/>
                <a:gd name="T49" fmla="*/ 234 h 238"/>
                <a:gd name="T50" fmla="*/ 9 w 32"/>
                <a:gd name="T51" fmla="*/ 232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 h="238">
                  <a:moveTo>
                    <a:pt x="9" y="232"/>
                  </a:moveTo>
                  <a:lnTo>
                    <a:pt x="9" y="234"/>
                  </a:lnTo>
                  <a:lnTo>
                    <a:pt x="14" y="214"/>
                  </a:lnTo>
                  <a:lnTo>
                    <a:pt x="19" y="185"/>
                  </a:lnTo>
                  <a:lnTo>
                    <a:pt x="25" y="152"/>
                  </a:lnTo>
                  <a:lnTo>
                    <a:pt x="30" y="116"/>
                  </a:lnTo>
                  <a:lnTo>
                    <a:pt x="32" y="81"/>
                  </a:lnTo>
                  <a:lnTo>
                    <a:pt x="32" y="49"/>
                  </a:lnTo>
                  <a:lnTo>
                    <a:pt x="29" y="20"/>
                  </a:lnTo>
                  <a:lnTo>
                    <a:pt x="21" y="0"/>
                  </a:lnTo>
                  <a:lnTo>
                    <a:pt x="11" y="4"/>
                  </a:lnTo>
                  <a:lnTo>
                    <a:pt x="19" y="23"/>
                  </a:lnTo>
                  <a:lnTo>
                    <a:pt x="23" y="49"/>
                  </a:lnTo>
                  <a:lnTo>
                    <a:pt x="23" y="81"/>
                  </a:lnTo>
                  <a:lnTo>
                    <a:pt x="21" y="116"/>
                  </a:lnTo>
                  <a:lnTo>
                    <a:pt x="16" y="152"/>
                  </a:lnTo>
                  <a:lnTo>
                    <a:pt x="10" y="185"/>
                  </a:lnTo>
                  <a:lnTo>
                    <a:pt x="5" y="212"/>
                  </a:lnTo>
                  <a:lnTo>
                    <a:pt x="0" y="232"/>
                  </a:lnTo>
                  <a:lnTo>
                    <a:pt x="0" y="234"/>
                  </a:lnTo>
                  <a:lnTo>
                    <a:pt x="0" y="232"/>
                  </a:lnTo>
                  <a:lnTo>
                    <a:pt x="1" y="236"/>
                  </a:lnTo>
                  <a:lnTo>
                    <a:pt x="3" y="238"/>
                  </a:lnTo>
                  <a:lnTo>
                    <a:pt x="7" y="237"/>
                  </a:lnTo>
                  <a:lnTo>
                    <a:pt x="9" y="234"/>
                  </a:lnTo>
                  <a:lnTo>
                    <a:pt x="9" y="23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06" name="Freeform 1838"/>
            <p:cNvSpPr>
              <a:spLocks/>
            </p:cNvSpPr>
            <p:nvPr/>
          </p:nvSpPr>
          <p:spPr bwMode="auto">
            <a:xfrm>
              <a:off x="2580" y="4195"/>
              <a:ext cx="8" cy="7"/>
            </a:xfrm>
            <a:custGeom>
              <a:avLst/>
              <a:gdLst>
                <a:gd name="T0" fmla="*/ 15 w 24"/>
                <a:gd name="T1" fmla="*/ 13 h 20"/>
                <a:gd name="T2" fmla="*/ 18 w 24"/>
                <a:gd name="T3" fmla="*/ 9 h 20"/>
                <a:gd name="T4" fmla="*/ 13 w 24"/>
                <a:gd name="T5" fmla="*/ 10 h 20"/>
                <a:gd name="T6" fmla="*/ 13 w 24"/>
                <a:gd name="T7" fmla="*/ 9 h 20"/>
                <a:gd name="T8" fmla="*/ 11 w 24"/>
                <a:gd name="T9" fmla="*/ 7 h 20"/>
                <a:gd name="T10" fmla="*/ 9 w 24"/>
                <a:gd name="T11" fmla="*/ 0 h 20"/>
                <a:gd name="T12" fmla="*/ 0 w 24"/>
                <a:gd name="T13" fmla="*/ 2 h 20"/>
                <a:gd name="T14" fmla="*/ 2 w 24"/>
                <a:gd name="T15" fmla="*/ 9 h 20"/>
                <a:gd name="T16" fmla="*/ 6 w 24"/>
                <a:gd name="T17" fmla="*/ 16 h 20"/>
                <a:gd name="T18" fmla="*/ 13 w 24"/>
                <a:gd name="T19" fmla="*/ 20 h 20"/>
                <a:gd name="T20" fmla="*/ 21 w 24"/>
                <a:gd name="T21" fmla="*/ 18 h 20"/>
                <a:gd name="T22" fmla="*/ 24 w 24"/>
                <a:gd name="T23" fmla="*/ 15 h 20"/>
                <a:gd name="T24" fmla="*/ 21 w 24"/>
                <a:gd name="T25" fmla="*/ 18 h 20"/>
                <a:gd name="T26" fmla="*/ 24 w 24"/>
                <a:gd name="T27" fmla="*/ 16 h 20"/>
                <a:gd name="T28" fmla="*/ 24 w 24"/>
                <a:gd name="T29" fmla="*/ 13 h 20"/>
                <a:gd name="T30" fmla="*/ 22 w 24"/>
                <a:gd name="T31" fmla="*/ 10 h 20"/>
                <a:gd name="T32" fmla="*/ 18 w 24"/>
                <a:gd name="T33" fmla="*/ 9 h 20"/>
                <a:gd name="T34" fmla="*/ 15 w 24"/>
                <a:gd name="T3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0">
                  <a:moveTo>
                    <a:pt x="15" y="13"/>
                  </a:moveTo>
                  <a:lnTo>
                    <a:pt x="18" y="9"/>
                  </a:lnTo>
                  <a:lnTo>
                    <a:pt x="13" y="10"/>
                  </a:lnTo>
                  <a:lnTo>
                    <a:pt x="13" y="9"/>
                  </a:lnTo>
                  <a:lnTo>
                    <a:pt x="11" y="7"/>
                  </a:lnTo>
                  <a:lnTo>
                    <a:pt x="9" y="0"/>
                  </a:lnTo>
                  <a:lnTo>
                    <a:pt x="0" y="2"/>
                  </a:lnTo>
                  <a:lnTo>
                    <a:pt x="2" y="9"/>
                  </a:lnTo>
                  <a:lnTo>
                    <a:pt x="6" y="16"/>
                  </a:lnTo>
                  <a:lnTo>
                    <a:pt x="13" y="20"/>
                  </a:lnTo>
                  <a:lnTo>
                    <a:pt x="21" y="18"/>
                  </a:lnTo>
                  <a:lnTo>
                    <a:pt x="24" y="15"/>
                  </a:lnTo>
                  <a:lnTo>
                    <a:pt x="21" y="18"/>
                  </a:lnTo>
                  <a:lnTo>
                    <a:pt x="24" y="16"/>
                  </a:lnTo>
                  <a:lnTo>
                    <a:pt x="24" y="13"/>
                  </a:lnTo>
                  <a:lnTo>
                    <a:pt x="22" y="10"/>
                  </a:lnTo>
                  <a:lnTo>
                    <a:pt x="18" y="9"/>
                  </a:lnTo>
                  <a:lnTo>
                    <a:pt x="15"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07" name="Freeform 1839"/>
            <p:cNvSpPr>
              <a:spLocks/>
            </p:cNvSpPr>
            <p:nvPr/>
          </p:nvSpPr>
          <p:spPr bwMode="auto">
            <a:xfrm>
              <a:off x="2585" y="4122"/>
              <a:ext cx="21" cy="78"/>
            </a:xfrm>
            <a:custGeom>
              <a:avLst/>
              <a:gdLst>
                <a:gd name="T0" fmla="*/ 62 w 63"/>
                <a:gd name="T1" fmla="*/ 6 h 236"/>
                <a:gd name="T2" fmla="*/ 51 w 63"/>
                <a:gd name="T3" fmla="*/ 6 h 236"/>
                <a:gd name="T4" fmla="*/ 51 w 63"/>
                <a:gd name="T5" fmla="*/ 21 h 236"/>
                <a:gd name="T6" fmla="*/ 47 w 63"/>
                <a:gd name="T7" fmla="*/ 41 h 236"/>
                <a:gd name="T8" fmla="*/ 40 w 63"/>
                <a:gd name="T9" fmla="*/ 70 h 236"/>
                <a:gd name="T10" fmla="*/ 32 w 63"/>
                <a:gd name="T11" fmla="*/ 102 h 236"/>
                <a:gd name="T12" fmla="*/ 24 w 63"/>
                <a:gd name="T13" fmla="*/ 135 h 236"/>
                <a:gd name="T14" fmla="*/ 15 w 63"/>
                <a:gd name="T15" fmla="*/ 171 h 236"/>
                <a:gd name="T16" fmla="*/ 7 w 63"/>
                <a:gd name="T17" fmla="*/ 204 h 236"/>
                <a:gd name="T18" fmla="*/ 0 w 63"/>
                <a:gd name="T19" fmla="*/ 234 h 236"/>
                <a:gd name="T20" fmla="*/ 9 w 63"/>
                <a:gd name="T21" fmla="*/ 236 h 236"/>
                <a:gd name="T22" fmla="*/ 16 w 63"/>
                <a:gd name="T23" fmla="*/ 206 h 236"/>
                <a:gd name="T24" fmla="*/ 24 w 63"/>
                <a:gd name="T25" fmla="*/ 173 h 236"/>
                <a:gd name="T26" fmla="*/ 33 w 63"/>
                <a:gd name="T27" fmla="*/ 138 h 236"/>
                <a:gd name="T28" fmla="*/ 41 w 63"/>
                <a:gd name="T29" fmla="*/ 104 h 236"/>
                <a:gd name="T30" fmla="*/ 49 w 63"/>
                <a:gd name="T31" fmla="*/ 72 h 236"/>
                <a:gd name="T32" fmla="*/ 56 w 63"/>
                <a:gd name="T33" fmla="*/ 44 h 236"/>
                <a:gd name="T34" fmla="*/ 60 w 63"/>
                <a:gd name="T35" fmla="*/ 21 h 236"/>
                <a:gd name="T36" fmla="*/ 63 w 63"/>
                <a:gd name="T37" fmla="*/ 6 h 236"/>
                <a:gd name="T38" fmla="*/ 52 w 63"/>
                <a:gd name="T39" fmla="*/ 6 h 236"/>
                <a:gd name="T40" fmla="*/ 63 w 63"/>
                <a:gd name="T41" fmla="*/ 6 h 236"/>
                <a:gd name="T42" fmla="*/ 60 w 63"/>
                <a:gd name="T43" fmla="*/ 2 h 236"/>
                <a:gd name="T44" fmla="*/ 57 w 63"/>
                <a:gd name="T45" fmla="*/ 0 h 236"/>
                <a:gd name="T46" fmla="*/ 54 w 63"/>
                <a:gd name="T47" fmla="*/ 2 h 236"/>
                <a:gd name="T48" fmla="*/ 51 w 63"/>
                <a:gd name="T49" fmla="*/ 6 h 236"/>
                <a:gd name="T50" fmla="*/ 62 w 63"/>
                <a:gd name="T51" fmla="*/ 6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3" h="236">
                  <a:moveTo>
                    <a:pt x="62" y="6"/>
                  </a:moveTo>
                  <a:lnTo>
                    <a:pt x="51" y="6"/>
                  </a:lnTo>
                  <a:lnTo>
                    <a:pt x="51" y="21"/>
                  </a:lnTo>
                  <a:lnTo>
                    <a:pt x="47" y="41"/>
                  </a:lnTo>
                  <a:lnTo>
                    <a:pt x="40" y="70"/>
                  </a:lnTo>
                  <a:lnTo>
                    <a:pt x="32" y="102"/>
                  </a:lnTo>
                  <a:lnTo>
                    <a:pt x="24" y="135"/>
                  </a:lnTo>
                  <a:lnTo>
                    <a:pt x="15" y="171"/>
                  </a:lnTo>
                  <a:lnTo>
                    <a:pt x="7" y="204"/>
                  </a:lnTo>
                  <a:lnTo>
                    <a:pt x="0" y="234"/>
                  </a:lnTo>
                  <a:lnTo>
                    <a:pt x="9" y="236"/>
                  </a:lnTo>
                  <a:lnTo>
                    <a:pt x="16" y="206"/>
                  </a:lnTo>
                  <a:lnTo>
                    <a:pt x="24" y="173"/>
                  </a:lnTo>
                  <a:lnTo>
                    <a:pt x="33" y="138"/>
                  </a:lnTo>
                  <a:lnTo>
                    <a:pt x="41" y="104"/>
                  </a:lnTo>
                  <a:lnTo>
                    <a:pt x="49" y="72"/>
                  </a:lnTo>
                  <a:lnTo>
                    <a:pt x="56" y="44"/>
                  </a:lnTo>
                  <a:lnTo>
                    <a:pt x="60" y="21"/>
                  </a:lnTo>
                  <a:lnTo>
                    <a:pt x="63" y="6"/>
                  </a:lnTo>
                  <a:lnTo>
                    <a:pt x="52" y="6"/>
                  </a:lnTo>
                  <a:lnTo>
                    <a:pt x="63" y="6"/>
                  </a:lnTo>
                  <a:lnTo>
                    <a:pt x="60" y="2"/>
                  </a:lnTo>
                  <a:lnTo>
                    <a:pt x="57" y="0"/>
                  </a:lnTo>
                  <a:lnTo>
                    <a:pt x="54" y="2"/>
                  </a:lnTo>
                  <a:lnTo>
                    <a:pt x="51" y="6"/>
                  </a:lnTo>
                  <a:lnTo>
                    <a:pt x="62"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08" name="Freeform 1840"/>
            <p:cNvSpPr>
              <a:spLocks/>
            </p:cNvSpPr>
            <p:nvPr/>
          </p:nvSpPr>
          <p:spPr bwMode="auto">
            <a:xfrm>
              <a:off x="2603" y="4124"/>
              <a:ext cx="6" cy="78"/>
            </a:xfrm>
            <a:custGeom>
              <a:avLst/>
              <a:gdLst>
                <a:gd name="T0" fmla="*/ 7 w 18"/>
                <a:gd name="T1" fmla="*/ 229 h 235"/>
                <a:gd name="T2" fmla="*/ 18 w 18"/>
                <a:gd name="T3" fmla="*/ 230 h 235"/>
                <a:gd name="T4" fmla="*/ 18 w 18"/>
                <a:gd name="T5" fmla="*/ 190 h 235"/>
                <a:gd name="T6" fmla="*/ 15 w 18"/>
                <a:gd name="T7" fmla="*/ 127 h 235"/>
                <a:gd name="T8" fmla="*/ 13 w 18"/>
                <a:gd name="T9" fmla="*/ 58 h 235"/>
                <a:gd name="T10" fmla="*/ 10 w 18"/>
                <a:gd name="T11" fmla="*/ 0 h 235"/>
                <a:gd name="T12" fmla="*/ 0 w 18"/>
                <a:gd name="T13" fmla="*/ 0 h 235"/>
                <a:gd name="T14" fmla="*/ 4 w 18"/>
                <a:gd name="T15" fmla="*/ 58 h 235"/>
                <a:gd name="T16" fmla="*/ 6 w 18"/>
                <a:gd name="T17" fmla="*/ 127 h 235"/>
                <a:gd name="T18" fmla="*/ 6 w 18"/>
                <a:gd name="T19" fmla="*/ 190 h 235"/>
                <a:gd name="T20" fmla="*/ 6 w 18"/>
                <a:gd name="T21" fmla="*/ 230 h 235"/>
                <a:gd name="T22" fmla="*/ 16 w 18"/>
                <a:gd name="T23" fmla="*/ 231 h 235"/>
                <a:gd name="T24" fmla="*/ 6 w 18"/>
                <a:gd name="T25" fmla="*/ 230 h 235"/>
                <a:gd name="T26" fmla="*/ 8 w 18"/>
                <a:gd name="T27" fmla="*/ 233 h 235"/>
                <a:gd name="T28" fmla="*/ 12 w 18"/>
                <a:gd name="T29" fmla="*/ 235 h 235"/>
                <a:gd name="T30" fmla="*/ 15 w 18"/>
                <a:gd name="T31" fmla="*/ 233 h 235"/>
                <a:gd name="T32" fmla="*/ 18 w 18"/>
                <a:gd name="T33" fmla="*/ 230 h 235"/>
                <a:gd name="T34" fmla="*/ 7 w 18"/>
                <a:gd name="T35" fmla="*/ 229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235">
                  <a:moveTo>
                    <a:pt x="7" y="229"/>
                  </a:moveTo>
                  <a:lnTo>
                    <a:pt x="18" y="230"/>
                  </a:lnTo>
                  <a:lnTo>
                    <a:pt x="18" y="190"/>
                  </a:lnTo>
                  <a:lnTo>
                    <a:pt x="15" y="127"/>
                  </a:lnTo>
                  <a:lnTo>
                    <a:pt x="13" y="58"/>
                  </a:lnTo>
                  <a:lnTo>
                    <a:pt x="10" y="0"/>
                  </a:lnTo>
                  <a:lnTo>
                    <a:pt x="0" y="0"/>
                  </a:lnTo>
                  <a:lnTo>
                    <a:pt x="4" y="58"/>
                  </a:lnTo>
                  <a:lnTo>
                    <a:pt x="6" y="127"/>
                  </a:lnTo>
                  <a:lnTo>
                    <a:pt x="6" y="190"/>
                  </a:lnTo>
                  <a:lnTo>
                    <a:pt x="6" y="230"/>
                  </a:lnTo>
                  <a:lnTo>
                    <a:pt x="16" y="231"/>
                  </a:lnTo>
                  <a:lnTo>
                    <a:pt x="6" y="230"/>
                  </a:lnTo>
                  <a:lnTo>
                    <a:pt x="8" y="233"/>
                  </a:lnTo>
                  <a:lnTo>
                    <a:pt x="12" y="235"/>
                  </a:lnTo>
                  <a:lnTo>
                    <a:pt x="15" y="233"/>
                  </a:lnTo>
                  <a:lnTo>
                    <a:pt x="18" y="230"/>
                  </a:lnTo>
                  <a:lnTo>
                    <a:pt x="7" y="2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09" name="Freeform 1841"/>
            <p:cNvSpPr>
              <a:spLocks/>
            </p:cNvSpPr>
            <p:nvPr/>
          </p:nvSpPr>
          <p:spPr bwMode="auto">
            <a:xfrm>
              <a:off x="2605" y="4161"/>
              <a:ext cx="25" cy="40"/>
            </a:xfrm>
            <a:custGeom>
              <a:avLst/>
              <a:gdLst>
                <a:gd name="T0" fmla="*/ 74 w 76"/>
                <a:gd name="T1" fmla="*/ 0 h 118"/>
                <a:gd name="T2" fmla="*/ 75 w 76"/>
                <a:gd name="T3" fmla="*/ 0 h 118"/>
                <a:gd name="T4" fmla="*/ 66 w 76"/>
                <a:gd name="T5" fmla="*/ 5 h 118"/>
                <a:gd name="T6" fmla="*/ 59 w 76"/>
                <a:gd name="T7" fmla="*/ 15 h 118"/>
                <a:gd name="T8" fmla="*/ 47 w 76"/>
                <a:gd name="T9" fmla="*/ 29 h 118"/>
                <a:gd name="T10" fmla="*/ 37 w 76"/>
                <a:gd name="T11" fmla="*/ 46 h 118"/>
                <a:gd name="T12" fmla="*/ 27 w 76"/>
                <a:gd name="T13" fmla="*/ 64 h 118"/>
                <a:gd name="T14" fmla="*/ 16 w 76"/>
                <a:gd name="T15" fmla="*/ 83 h 118"/>
                <a:gd name="T16" fmla="*/ 7 w 76"/>
                <a:gd name="T17" fmla="*/ 100 h 118"/>
                <a:gd name="T18" fmla="*/ 0 w 76"/>
                <a:gd name="T19" fmla="*/ 116 h 118"/>
                <a:gd name="T20" fmla="*/ 9 w 76"/>
                <a:gd name="T21" fmla="*/ 118 h 118"/>
                <a:gd name="T22" fmla="*/ 16 w 76"/>
                <a:gd name="T23" fmla="*/ 104 h 118"/>
                <a:gd name="T24" fmla="*/ 26 w 76"/>
                <a:gd name="T25" fmla="*/ 87 h 118"/>
                <a:gd name="T26" fmla="*/ 36 w 76"/>
                <a:gd name="T27" fmla="*/ 69 h 118"/>
                <a:gd name="T28" fmla="*/ 46 w 76"/>
                <a:gd name="T29" fmla="*/ 51 h 118"/>
                <a:gd name="T30" fmla="*/ 56 w 76"/>
                <a:gd name="T31" fmla="*/ 33 h 118"/>
                <a:gd name="T32" fmla="*/ 66 w 76"/>
                <a:gd name="T33" fmla="*/ 20 h 118"/>
                <a:gd name="T34" fmla="*/ 72 w 76"/>
                <a:gd name="T35" fmla="*/ 12 h 118"/>
                <a:gd name="T36" fmla="*/ 75 w 76"/>
                <a:gd name="T37" fmla="*/ 9 h 118"/>
                <a:gd name="T38" fmla="*/ 76 w 76"/>
                <a:gd name="T39" fmla="*/ 9 h 118"/>
                <a:gd name="T40" fmla="*/ 74 w 76"/>
                <a:gd name="T4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6" h="118">
                  <a:moveTo>
                    <a:pt x="74" y="0"/>
                  </a:moveTo>
                  <a:lnTo>
                    <a:pt x="75" y="0"/>
                  </a:lnTo>
                  <a:lnTo>
                    <a:pt x="66" y="5"/>
                  </a:lnTo>
                  <a:lnTo>
                    <a:pt x="59" y="15"/>
                  </a:lnTo>
                  <a:lnTo>
                    <a:pt x="47" y="29"/>
                  </a:lnTo>
                  <a:lnTo>
                    <a:pt x="37" y="46"/>
                  </a:lnTo>
                  <a:lnTo>
                    <a:pt x="27" y="64"/>
                  </a:lnTo>
                  <a:lnTo>
                    <a:pt x="16" y="83"/>
                  </a:lnTo>
                  <a:lnTo>
                    <a:pt x="7" y="100"/>
                  </a:lnTo>
                  <a:lnTo>
                    <a:pt x="0" y="116"/>
                  </a:lnTo>
                  <a:lnTo>
                    <a:pt x="9" y="118"/>
                  </a:lnTo>
                  <a:lnTo>
                    <a:pt x="16" y="104"/>
                  </a:lnTo>
                  <a:lnTo>
                    <a:pt x="26" y="87"/>
                  </a:lnTo>
                  <a:lnTo>
                    <a:pt x="36" y="69"/>
                  </a:lnTo>
                  <a:lnTo>
                    <a:pt x="46" y="51"/>
                  </a:lnTo>
                  <a:lnTo>
                    <a:pt x="56" y="33"/>
                  </a:lnTo>
                  <a:lnTo>
                    <a:pt x="66" y="20"/>
                  </a:lnTo>
                  <a:lnTo>
                    <a:pt x="72" y="12"/>
                  </a:lnTo>
                  <a:lnTo>
                    <a:pt x="75" y="9"/>
                  </a:lnTo>
                  <a:lnTo>
                    <a:pt x="76" y="9"/>
                  </a:lnTo>
                  <a:lnTo>
                    <a:pt x="7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10" name="Freeform 1842"/>
            <p:cNvSpPr>
              <a:spLocks/>
            </p:cNvSpPr>
            <p:nvPr/>
          </p:nvSpPr>
          <p:spPr bwMode="auto">
            <a:xfrm>
              <a:off x="2630" y="4155"/>
              <a:ext cx="25" cy="9"/>
            </a:xfrm>
            <a:custGeom>
              <a:avLst/>
              <a:gdLst>
                <a:gd name="T0" fmla="*/ 68 w 75"/>
                <a:gd name="T1" fmla="*/ 0 h 29"/>
                <a:gd name="T2" fmla="*/ 68 w 75"/>
                <a:gd name="T3" fmla="*/ 0 h 29"/>
                <a:gd name="T4" fmla="*/ 63 w 75"/>
                <a:gd name="T5" fmla="*/ 3 h 29"/>
                <a:gd name="T6" fmla="*/ 55 w 75"/>
                <a:gd name="T7" fmla="*/ 8 h 29"/>
                <a:gd name="T8" fmla="*/ 44 w 75"/>
                <a:gd name="T9" fmla="*/ 11 h 29"/>
                <a:gd name="T10" fmla="*/ 33 w 75"/>
                <a:gd name="T11" fmla="*/ 13 h 29"/>
                <a:gd name="T12" fmla="*/ 22 w 75"/>
                <a:gd name="T13" fmla="*/ 16 h 29"/>
                <a:gd name="T14" fmla="*/ 13 w 75"/>
                <a:gd name="T15" fmla="*/ 18 h 29"/>
                <a:gd name="T16" fmla="*/ 5 w 75"/>
                <a:gd name="T17" fmla="*/ 19 h 29"/>
                <a:gd name="T18" fmla="*/ 0 w 75"/>
                <a:gd name="T19" fmla="*/ 20 h 29"/>
                <a:gd name="T20" fmla="*/ 2 w 75"/>
                <a:gd name="T21" fmla="*/ 29 h 29"/>
                <a:gd name="T22" fmla="*/ 5 w 75"/>
                <a:gd name="T23" fmla="*/ 28 h 29"/>
                <a:gd name="T24" fmla="*/ 13 w 75"/>
                <a:gd name="T25" fmla="*/ 27 h 29"/>
                <a:gd name="T26" fmla="*/ 25 w 75"/>
                <a:gd name="T27" fmla="*/ 25 h 29"/>
                <a:gd name="T28" fmla="*/ 35 w 75"/>
                <a:gd name="T29" fmla="*/ 23 h 29"/>
                <a:gd name="T30" fmla="*/ 47 w 75"/>
                <a:gd name="T31" fmla="*/ 20 h 29"/>
                <a:gd name="T32" fmla="*/ 57 w 75"/>
                <a:gd name="T33" fmla="*/ 17 h 29"/>
                <a:gd name="T34" fmla="*/ 67 w 75"/>
                <a:gd name="T35" fmla="*/ 12 h 29"/>
                <a:gd name="T36" fmla="*/ 75 w 75"/>
                <a:gd name="T37" fmla="*/ 6 h 29"/>
                <a:gd name="T38" fmla="*/ 75 w 75"/>
                <a:gd name="T39" fmla="*/ 6 h 29"/>
                <a:gd name="T40" fmla="*/ 68 w 75"/>
                <a:gd name="T4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29">
                  <a:moveTo>
                    <a:pt x="68" y="0"/>
                  </a:moveTo>
                  <a:lnTo>
                    <a:pt x="68" y="0"/>
                  </a:lnTo>
                  <a:lnTo>
                    <a:pt x="63" y="3"/>
                  </a:lnTo>
                  <a:lnTo>
                    <a:pt x="55" y="8"/>
                  </a:lnTo>
                  <a:lnTo>
                    <a:pt x="44" y="11"/>
                  </a:lnTo>
                  <a:lnTo>
                    <a:pt x="33" y="13"/>
                  </a:lnTo>
                  <a:lnTo>
                    <a:pt x="22" y="16"/>
                  </a:lnTo>
                  <a:lnTo>
                    <a:pt x="13" y="18"/>
                  </a:lnTo>
                  <a:lnTo>
                    <a:pt x="5" y="19"/>
                  </a:lnTo>
                  <a:lnTo>
                    <a:pt x="0" y="20"/>
                  </a:lnTo>
                  <a:lnTo>
                    <a:pt x="2" y="29"/>
                  </a:lnTo>
                  <a:lnTo>
                    <a:pt x="5" y="28"/>
                  </a:lnTo>
                  <a:lnTo>
                    <a:pt x="13" y="27"/>
                  </a:lnTo>
                  <a:lnTo>
                    <a:pt x="25" y="25"/>
                  </a:lnTo>
                  <a:lnTo>
                    <a:pt x="35" y="23"/>
                  </a:lnTo>
                  <a:lnTo>
                    <a:pt x="47" y="20"/>
                  </a:lnTo>
                  <a:lnTo>
                    <a:pt x="57" y="17"/>
                  </a:lnTo>
                  <a:lnTo>
                    <a:pt x="67" y="12"/>
                  </a:lnTo>
                  <a:lnTo>
                    <a:pt x="75" y="6"/>
                  </a:lnTo>
                  <a:lnTo>
                    <a:pt x="75" y="6"/>
                  </a:lnTo>
                  <a:lnTo>
                    <a:pt x="6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11" name="Freeform 1843"/>
            <p:cNvSpPr>
              <a:spLocks/>
            </p:cNvSpPr>
            <p:nvPr/>
          </p:nvSpPr>
          <p:spPr bwMode="auto">
            <a:xfrm>
              <a:off x="2652" y="4149"/>
              <a:ext cx="15" cy="8"/>
            </a:xfrm>
            <a:custGeom>
              <a:avLst/>
              <a:gdLst>
                <a:gd name="T0" fmla="*/ 43 w 44"/>
                <a:gd name="T1" fmla="*/ 8 h 24"/>
                <a:gd name="T2" fmla="*/ 39 w 44"/>
                <a:gd name="T3" fmla="*/ 0 h 24"/>
                <a:gd name="T4" fmla="*/ 35 w 44"/>
                <a:gd name="T5" fmla="*/ 2 h 24"/>
                <a:gd name="T6" fmla="*/ 31 w 44"/>
                <a:gd name="T7" fmla="*/ 2 h 24"/>
                <a:gd name="T8" fmla="*/ 25 w 44"/>
                <a:gd name="T9" fmla="*/ 3 h 24"/>
                <a:gd name="T10" fmla="*/ 21 w 44"/>
                <a:gd name="T11" fmla="*/ 5 h 24"/>
                <a:gd name="T12" fmla="*/ 16 w 44"/>
                <a:gd name="T13" fmla="*/ 6 h 24"/>
                <a:gd name="T14" fmla="*/ 12 w 44"/>
                <a:gd name="T15" fmla="*/ 8 h 24"/>
                <a:gd name="T16" fmla="*/ 5 w 44"/>
                <a:gd name="T17" fmla="*/ 13 h 24"/>
                <a:gd name="T18" fmla="*/ 0 w 44"/>
                <a:gd name="T19" fmla="*/ 18 h 24"/>
                <a:gd name="T20" fmla="*/ 7 w 44"/>
                <a:gd name="T21" fmla="*/ 24 h 24"/>
                <a:gd name="T22" fmla="*/ 12 w 44"/>
                <a:gd name="T23" fmla="*/ 20 h 24"/>
                <a:gd name="T24" fmla="*/ 16 w 44"/>
                <a:gd name="T25" fmla="*/ 18 h 24"/>
                <a:gd name="T26" fmla="*/ 19 w 44"/>
                <a:gd name="T27" fmla="*/ 15 h 24"/>
                <a:gd name="T28" fmla="*/ 23 w 44"/>
                <a:gd name="T29" fmla="*/ 14 h 24"/>
                <a:gd name="T30" fmla="*/ 28 w 44"/>
                <a:gd name="T31" fmla="*/ 12 h 24"/>
                <a:gd name="T32" fmla="*/ 31 w 44"/>
                <a:gd name="T33" fmla="*/ 11 h 24"/>
                <a:gd name="T34" fmla="*/ 35 w 44"/>
                <a:gd name="T35" fmla="*/ 11 h 24"/>
                <a:gd name="T36" fmla="*/ 39 w 44"/>
                <a:gd name="T37" fmla="*/ 10 h 24"/>
                <a:gd name="T38" fmla="*/ 36 w 44"/>
                <a:gd name="T39" fmla="*/ 2 h 24"/>
                <a:gd name="T40" fmla="*/ 39 w 44"/>
                <a:gd name="T41" fmla="*/ 10 h 24"/>
                <a:gd name="T42" fmla="*/ 43 w 44"/>
                <a:gd name="T43" fmla="*/ 8 h 24"/>
                <a:gd name="T44" fmla="*/ 44 w 44"/>
                <a:gd name="T45" fmla="*/ 5 h 24"/>
                <a:gd name="T46" fmla="*/ 43 w 44"/>
                <a:gd name="T47" fmla="*/ 2 h 24"/>
                <a:gd name="T48" fmla="*/ 39 w 44"/>
                <a:gd name="T49" fmla="*/ 0 h 24"/>
                <a:gd name="T50" fmla="*/ 43 w 44"/>
                <a:gd name="T51" fmla="*/ 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4" h="24">
                  <a:moveTo>
                    <a:pt x="43" y="8"/>
                  </a:moveTo>
                  <a:lnTo>
                    <a:pt x="39" y="0"/>
                  </a:lnTo>
                  <a:lnTo>
                    <a:pt x="35" y="2"/>
                  </a:lnTo>
                  <a:lnTo>
                    <a:pt x="31" y="2"/>
                  </a:lnTo>
                  <a:lnTo>
                    <a:pt x="25" y="3"/>
                  </a:lnTo>
                  <a:lnTo>
                    <a:pt x="21" y="5"/>
                  </a:lnTo>
                  <a:lnTo>
                    <a:pt x="16" y="6"/>
                  </a:lnTo>
                  <a:lnTo>
                    <a:pt x="12" y="8"/>
                  </a:lnTo>
                  <a:lnTo>
                    <a:pt x="5" y="13"/>
                  </a:lnTo>
                  <a:lnTo>
                    <a:pt x="0" y="18"/>
                  </a:lnTo>
                  <a:lnTo>
                    <a:pt x="7" y="24"/>
                  </a:lnTo>
                  <a:lnTo>
                    <a:pt x="12" y="20"/>
                  </a:lnTo>
                  <a:lnTo>
                    <a:pt x="16" y="18"/>
                  </a:lnTo>
                  <a:lnTo>
                    <a:pt x="19" y="15"/>
                  </a:lnTo>
                  <a:lnTo>
                    <a:pt x="23" y="14"/>
                  </a:lnTo>
                  <a:lnTo>
                    <a:pt x="28" y="12"/>
                  </a:lnTo>
                  <a:lnTo>
                    <a:pt x="31" y="11"/>
                  </a:lnTo>
                  <a:lnTo>
                    <a:pt x="35" y="11"/>
                  </a:lnTo>
                  <a:lnTo>
                    <a:pt x="39" y="10"/>
                  </a:lnTo>
                  <a:lnTo>
                    <a:pt x="36" y="2"/>
                  </a:lnTo>
                  <a:lnTo>
                    <a:pt x="39" y="10"/>
                  </a:lnTo>
                  <a:lnTo>
                    <a:pt x="43" y="8"/>
                  </a:lnTo>
                  <a:lnTo>
                    <a:pt x="44" y="5"/>
                  </a:lnTo>
                  <a:lnTo>
                    <a:pt x="43" y="2"/>
                  </a:lnTo>
                  <a:lnTo>
                    <a:pt x="39" y="0"/>
                  </a:lnTo>
                  <a:lnTo>
                    <a:pt x="43"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12" name="Freeform 1844"/>
            <p:cNvSpPr>
              <a:spLocks/>
            </p:cNvSpPr>
            <p:nvPr/>
          </p:nvSpPr>
          <p:spPr bwMode="auto">
            <a:xfrm>
              <a:off x="2647" y="4149"/>
              <a:ext cx="20" cy="16"/>
            </a:xfrm>
            <a:custGeom>
              <a:avLst/>
              <a:gdLst>
                <a:gd name="T0" fmla="*/ 5 w 60"/>
                <a:gd name="T1" fmla="*/ 47 h 47"/>
                <a:gd name="T2" fmla="*/ 5 w 60"/>
                <a:gd name="T3" fmla="*/ 47 h 47"/>
                <a:gd name="T4" fmla="*/ 10 w 60"/>
                <a:gd name="T5" fmla="*/ 43 h 47"/>
                <a:gd name="T6" fmla="*/ 16 w 60"/>
                <a:gd name="T7" fmla="*/ 40 h 47"/>
                <a:gd name="T8" fmla="*/ 23 w 60"/>
                <a:gd name="T9" fmla="*/ 36 h 47"/>
                <a:gd name="T10" fmla="*/ 30 w 60"/>
                <a:gd name="T11" fmla="*/ 32 h 47"/>
                <a:gd name="T12" fmla="*/ 37 w 60"/>
                <a:gd name="T13" fmla="*/ 26 h 47"/>
                <a:gd name="T14" fmla="*/ 45 w 60"/>
                <a:gd name="T15" fmla="*/ 20 h 47"/>
                <a:gd name="T16" fmla="*/ 53 w 60"/>
                <a:gd name="T17" fmla="*/ 13 h 47"/>
                <a:gd name="T18" fmla="*/ 60 w 60"/>
                <a:gd name="T19" fmla="*/ 6 h 47"/>
                <a:gd name="T20" fmla="*/ 53 w 60"/>
                <a:gd name="T21" fmla="*/ 0 h 47"/>
                <a:gd name="T22" fmla="*/ 46 w 60"/>
                <a:gd name="T23" fmla="*/ 6 h 47"/>
                <a:gd name="T24" fmla="*/ 38 w 60"/>
                <a:gd name="T25" fmla="*/ 13 h 47"/>
                <a:gd name="T26" fmla="*/ 32 w 60"/>
                <a:gd name="T27" fmla="*/ 19 h 47"/>
                <a:gd name="T28" fmla="*/ 25 w 60"/>
                <a:gd name="T29" fmla="*/ 22 h 47"/>
                <a:gd name="T30" fmla="*/ 18 w 60"/>
                <a:gd name="T31" fmla="*/ 27 h 47"/>
                <a:gd name="T32" fmla="*/ 12 w 60"/>
                <a:gd name="T33" fmla="*/ 30 h 47"/>
                <a:gd name="T34" fmla="*/ 6 w 60"/>
                <a:gd name="T35" fmla="*/ 34 h 47"/>
                <a:gd name="T36" fmla="*/ 0 w 60"/>
                <a:gd name="T37" fmla="*/ 37 h 47"/>
                <a:gd name="T38" fmla="*/ 0 w 60"/>
                <a:gd name="T39" fmla="*/ 37 h 47"/>
                <a:gd name="T40" fmla="*/ 5 w 60"/>
                <a:gd name="T4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47">
                  <a:moveTo>
                    <a:pt x="5" y="47"/>
                  </a:moveTo>
                  <a:lnTo>
                    <a:pt x="5" y="47"/>
                  </a:lnTo>
                  <a:lnTo>
                    <a:pt x="10" y="43"/>
                  </a:lnTo>
                  <a:lnTo>
                    <a:pt x="16" y="40"/>
                  </a:lnTo>
                  <a:lnTo>
                    <a:pt x="23" y="36"/>
                  </a:lnTo>
                  <a:lnTo>
                    <a:pt x="30" y="32"/>
                  </a:lnTo>
                  <a:lnTo>
                    <a:pt x="37" y="26"/>
                  </a:lnTo>
                  <a:lnTo>
                    <a:pt x="45" y="20"/>
                  </a:lnTo>
                  <a:lnTo>
                    <a:pt x="53" y="13"/>
                  </a:lnTo>
                  <a:lnTo>
                    <a:pt x="60" y="6"/>
                  </a:lnTo>
                  <a:lnTo>
                    <a:pt x="53" y="0"/>
                  </a:lnTo>
                  <a:lnTo>
                    <a:pt x="46" y="6"/>
                  </a:lnTo>
                  <a:lnTo>
                    <a:pt x="38" y="13"/>
                  </a:lnTo>
                  <a:lnTo>
                    <a:pt x="32" y="19"/>
                  </a:lnTo>
                  <a:lnTo>
                    <a:pt x="25" y="22"/>
                  </a:lnTo>
                  <a:lnTo>
                    <a:pt x="18" y="27"/>
                  </a:lnTo>
                  <a:lnTo>
                    <a:pt x="12" y="30"/>
                  </a:lnTo>
                  <a:lnTo>
                    <a:pt x="6" y="34"/>
                  </a:lnTo>
                  <a:lnTo>
                    <a:pt x="0" y="37"/>
                  </a:lnTo>
                  <a:lnTo>
                    <a:pt x="0" y="37"/>
                  </a:lnTo>
                  <a:lnTo>
                    <a:pt x="5" y="4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13" name="Freeform 1845"/>
            <p:cNvSpPr>
              <a:spLocks/>
            </p:cNvSpPr>
            <p:nvPr/>
          </p:nvSpPr>
          <p:spPr bwMode="auto">
            <a:xfrm>
              <a:off x="2628" y="4162"/>
              <a:ext cx="20" cy="14"/>
            </a:xfrm>
            <a:custGeom>
              <a:avLst/>
              <a:gdLst>
                <a:gd name="T0" fmla="*/ 9 w 62"/>
                <a:gd name="T1" fmla="*/ 42 h 42"/>
                <a:gd name="T2" fmla="*/ 9 w 62"/>
                <a:gd name="T3" fmla="*/ 42 h 42"/>
                <a:gd name="T4" fmla="*/ 12 w 62"/>
                <a:gd name="T5" fmla="*/ 36 h 42"/>
                <a:gd name="T6" fmla="*/ 19 w 62"/>
                <a:gd name="T7" fmla="*/ 29 h 42"/>
                <a:gd name="T8" fmla="*/ 25 w 62"/>
                <a:gd name="T9" fmla="*/ 26 h 42"/>
                <a:gd name="T10" fmla="*/ 32 w 62"/>
                <a:gd name="T11" fmla="*/ 21 h 42"/>
                <a:gd name="T12" fmla="*/ 40 w 62"/>
                <a:gd name="T13" fmla="*/ 19 h 42"/>
                <a:gd name="T14" fmla="*/ 47 w 62"/>
                <a:gd name="T15" fmla="*/ 15 h 42"/>
                <a:gd name="T16" fmla="*/ 55 w 62"/>
                <a:gd name="T17" fmla="*/ 13 h 42"/>
                <a:gd name="T18" fmla="*/ 62 w 62"/>
                <a:gd name="T19" fmla="*/ 10 h 42"/>
                <a:gd name="T20" fmla="*/ 57 w 62"/>
                <a:gd name="T21" fmla="*/ 0 h 42"/>
                <a:gd name="T22" fmla="*/ 53 w 62"/>
                <a:gd name="T23" fmla="*/ 4 h 42"/>
                <a:gd name="T24" fmla="*/ 45 w 62"/>
                <a:gd name="T25" fmla="*/ 6 h 42"/>
                <a:gd name="T26" fmla="*/ 38 w 62"/>
                <a:gd name="T27" fmla="*/ 10 h 42"/>
                <a:gd name="T28" fmla="*/ 30 w 62"/>
                <a:gd name="T29" fmla="*/ 12 h 42"/>
                <a:gd name="T30" fmla="*/ 20 w 62"/>
                <a:gd name="T31" fmla="*/ 16 h 42"/>
                <a:gd name="T32" fmla="*/ 12 w 62"/>
                <a:gd name="T33" fmla="*/ 22 h 42"/>
                <a:gd name="T34" fmla="*/ 6 w 62"/>
                <a:gd name="T35" fmla="*/ 29 h 42"/>
                <a:gd name="T36" fmla="*/ 0 w 62"/>
                <a:gd name="T37" fmla="*/ 37 h 42"/>
                <a:gd name="T38" fmla="*/ 0 w 62"/>
                <a:gd name="T39" fmla="*/ 37 h 42"/>
                <a:gd name="T40" fmla="*/ 9 w 62"/>
                <a:gd name="T4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42">
                  <a:moveTo>
                    <a:pt x="9" y="42"/>
                  </a:moveTo>
                  <a:lnTo>
                    <a:pt x="9" y="42"/>
                  </a:lnTo>
                  <a:lnTo>
                    <a:pt x="12" y="36"/>
                  </a:lnTo>
                  <a:lnTo>
                    <a:pt x="19" y="29"/>
                  </a:lnTo>
                  <a:lnTo>
                    <a:pt x="25" y="26"/>
                  </a:lnTo>
                  <a:lnTo>
                    <a:pt x="32" y="21"/>
                  </a:lnTo>
                  <a:lnTo>
                    <a:pt x="40" y="19"/>
                  </a:lnTo>
                  <a:lnTo>
                    <a:pt x="47" y="15"/>
                  </a:lnTo>
                  <a:lnTo>
                    <a:pt x="55" y="13"/>
                  </a:lnTo>
                  <a:lnTo>
                    <a:pt x="62" y="10"/>
                  </a:lnTo>
                  <a:lnTo>
                    <a:pt x="57" y="0"/>
                  </a:lnTo>
                  <a:lnTo>
                    <a:pt x="53" y="4"/>
                  </a:lnTo>
                  <a:lnTo>
                    <a:pt x="45" y="6"/>
                  </a:lnTo>
                  <a:lnTo>
                    <a:pt x="38" y="10"/>
                  </a:lnTo>
                  <a:lnTo>
                    <a:pt x="30" y="12"/>
                  </a:lnTo>
                  <a:lnTo>
                    <a:pt x="20" y="16"/>
                  </a:lnTo>
                  <a:lnTo>
                    <a:pt x="12" y="22"/>
                  </a:lnTo>
                  <a:lnTo>
                    <a:pt x="6" y="29"/>
                  </a:lnTo>
                  <a:lnTo>
                    <a:pt x="0" y="37"/>
                  </a:lnTo>
                  <a:lnTo>
                    <a:pt x="0" y="37"/>
                  </a:lnTo>
                  <a:lnTo>
                    <a:pt x="9" y="4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14" name="Freeform 1846"/>
            <p:cNvSpPr>
              <a:spLocks/>
            </p:cNvSpPr>
            <p:nvPr/>
          </p:nvSpPr>
          <p:spPr bwMode="auto">
            <a:xfrm>
              <a:off x="2614" y="4174"/>
              <a:ext cx="17" cy="31"/>
            </a:xfrm>
            <a:custGeom>
              <a:avLst/>
              <a:gdLst>
                <a:gd name="T0" fmla="*/ 5 w 50"/>
                <a:gd name="T1" fmla="*/ 82 h 92"/>
                <a:gd name="T2" fmla="*/ 11 w 50"/>
                <a:gd name="T3" fmla="*/ 87 h 92"/>
                <a:gd name="T4" fmla="*/ 11 w 50"/>
                <a:gd name="T5" fmla="*/ 72 h 92"/>
                <a:gd name="T6" fmla="*/ 12 w 50"/>
                <a:gd name="T7" fmla="*/ 60 h 92"/>
                <a:gd name="T8" fmla="*/ 17 w 50"/>
                <a:gd name="T9" fmla="*/ 49 h 92"/>
                <a:gd name="T10" fmla="*/ 24 w 50"/>
                <a:gd name="T11" fmla="*/ 38 h 92"/>
                <a:gd name="T12" fmla="*/ 29 w 50"/>
                <a:gd name="T13" fmla="*/ 30 h 92"/>
                <a:gd name="T14" fmla="*/ 36 w 50"/>
                <a:gd name="T15" fmla="*/ 22 h 92"/>
                <a:gd name="T16" fmla="*/ 43 w 50"/>
                <a:gd name="T17" fmla="*/ 14 h 92"/>
                <a:gd name="T18" fmla="*/ 50 w 50"/>
                <a:gd name="T19" fmla="*/ 5 h 92"/>
                <a:gd name="T20" fmla="*/ 41 w 50"/>
                <a:gd name="T21" fmla="*/ 0 h 92"/>
                <a:gd name="T22" fmla="*/ 36 w 50"/>
                <a:gd name="T23" fmla="*/ 7 h 92"/>
                <a:gd name="T24" fmla="*/ 29 w 50"/>
                <a:gd name="T25" fmla="*/ 15 h 92"/>
                <a:gd name="T26" fmla="*/ 23 w 50"/>
                <a:gd name="T27" fmla="*/ 23 h 92"/>
                <a:gd name="T28" fmla="*/ 15 w 50"/>
                <a:gd name="T29" fmla="*/ 33 h 92"/>
                <a:gd name="T30" fmla="*/ 8 w 50"/>
                <a:gd name="T31" fmla="*/ 45 h 92"/>
                <a:gd name="T32" fmla="*/ 3 w 50"/>
                <a:gd name="T33" fmla="*/ 57 h 92"/>
                <a:gd name="T34" fmla="*/ 0 w 50"/>
                <a:gd name="T35" fmla="*/ 72 h 92"/>
                <a:gd name="T36" fmla="*/ 2 w 50"/>
                <a:gd name="T37" fmla="*/ 87 h 92"/>
                <a:gd name="T38" fmla="*/ 8 w 50"/>
                <a:gd name="T39" fmla="*/ 92 h 92"/>
                <a:gd name="T40" fmla="*/ 2 w 50"/>
                <a:gd name="T41" fmla="*/ 87 h 92"/>
                <a:gd name="T42" fmla="*/ 3 w 50"/>
                <a:gd name="T43" fmla="*/ 90 h 92"/>
                <a:gd name="T44" fmla="*/ 7 w 50"/>
                <a:gd name="T45" fmla="*/ 92 h 92"/>
                <a:gd name="T46" fmla="*/ 10 w 50"/>
                <a:gd name="T47" fmla="*/ 90 h 92"/>
                <a:gd name="T48" fmla="*/ 11 w 50"/>
                <a:gd name="T49" fmla="*/ 87 h 92"/>
                <a:gd name="T50" fmla="*/ 5 w 50"/>
                <a:gd name="T51" fmla="*/ 8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92">
                  <a:moveTo>
                    <a:pt x="5" y="82"/>
                  </a:moveTo>
                  <a:lnTo>
                    <a:pt x="11" y="87"/>
                  </a:lnTo>
                  <a:lnTo>
                    <a:pt x="11" y="72"/>
                  </a:lnTo>
                  <a:lnTo>
                    <a:pt x="12" y="60"/>
                  </a:lnTo>
                  <a:lnTo>
                    <a:pt x="17" y="49"/>
                  </a:lnTo>
                  <a:lnTo>
                    <a:pt x="24" y="38"/>
                  </a:lnTo>
                  <a:lnTo>
                    <a:pt x="29" y="30"/>
                  </a:lnTo>
                  <a:lnTo>
                    <a:pt x="36" y="22"/>
                  </a:lnTo>
                  <a:lnTo>
                    <a:pt x="43" y="14"/>
                  </a:lnTo>
                  <a:lnTo>
                    <a:pt x="50" y="5"/>
                  </a:lnTo>
                  <a:lnTo>
                    <a:pt x="41" y="0"/>
                  </a:lnTo>
                  <a:lnTo>
                    <a:pt x="36" y="7"/>
                  </a:lnTo>
                  <a:lnTo>
                    <a:pt x="29" y="15"/>
                  </a:lnTo>
                  <a:lnTo>
                    <a:pt x="23" y="23"/>
                  </a:lnTo>
                  <a:lnTo>
                    <a:pt x="15" y="33"/>
                  </a:lnTo>
                  <a:lnTo>
                    <a:pt x="8" y="45"/>
                  </a:lnTo>
                  <a:lnTo>
                    <a:pt x="3" y="57"/>
                  </a:lnTo>
                  <a:lnTo>
                    <a:pt x="0" y="72"/>
                  </a:lnTo>
                  <a:lnTo>
                    <a:pt x="2" y="87"/>
                  </a:lnTo>
                  <a:lnTo>
                    <a:pt x="8" y="92"/>
                  </a:lnTo>
                  <a:lnTo>
                    <a:pt x="2" y="87"/>
                  </a:lnTo>
                  <a:lnTo>
                    <a:pt x="3" y="90"/>
                  </a:lnTo>
                  <a:lnTo>
                    <a:pt x="7" y="92"/>
                  </a:lnTo>
                  <a:lnTo>
                    <a:pt x="10" y="90"/>
                  </a:lnTo>
                  <a:lnTo>
                    <a:pt x="11" y="87"/>
                  </a:lnTo>
                  <a:lnTo>
                    <a:pt x="5" y="8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15" name="Freeform 1847"/>
            <p:cNvSpPr>
              <a:spLocks/>
            </p:cNvSpPr>
            <p:nvPr/>
          </p:nvSpPr>
          <p:spPr bwMode="auto">
            <a:xfrm>
              <a:off x="2616" y="4185"/>
              <a:ext cx="37" cy="20"/>
            </a:xfrm>
            <a:custGeom>
              <a:avLst/>
              <a:gdLst>
                <a:gd name="T0" fmla="*/ 110 w 111"/>
                <a:gd name="T1" fmla="*/ 8 h 58"/>
                <a:gd name="T2" fmla="*/ 106 w 111"/>
                <a:gd name="T3" fmla="*/ 0 h 58"/>
                <a:gd name="T4" fmla="*/ 95 w 111"/>
                <a:gd name="T5" fmla="*/ 4 h 58"/>
                <a:gd name="T6" fmla="*/ 83 w 111"/>
                <a:gd name="T7" fmla="*/ 8 h 58"/>
                <a:gd name="T8" fmla="*/ 68 w 111"/>
                <a:gd name="T9" fmla="*/ 15 h 58"/>
                <a:gd name="T10" fmla="*/ 52 w 111"/>
                <a:gd name="T11" fmla="*/ 23 h 58"/>
                <a:gd name="T12" fmla="*/ 37 w 111"/>
                <a:gd name="T13" fmla="*/ 31 h 58"/>
                <a:gd name="T14" fmla="*/ 22 w 111"/>
                <a:gd name="T15" fmla="*/ 39 h 58"/>
                <a:gd name="T16" fmla="*/ 11 w 111"/>
                <a:gd name="T17" fmla="*/ 45 h 58"/>
                <a:gd name="T18" fmla="*/ 0 w 111"/>
                <a:gd name="T19" fmla="*/ 48 h 58"/>
                <a:gd name="T20" fmla="*/ 3 w 111"/>
                <a:gd name="T21" fmla="*/ 58 h 58"/>
                <a:gd name="T22" fmla="*/ 13 w 111"/>
                <a:gd name="T23" fmla="*/ 54 h 58"/>
                <a:gd name="T24" fmla="*/ 27 w 111"/>
                <a:gd name="T25" fmla="*/ 48 h 58"/>
                <a:gd name="T26" fmla="*/ 42 w 111"/>
                <a:gd name="T27" fmla="*/ 40 h 58"/>
                <a:gd name="T28" fmla="*/ 56 w 111"/>
                <a:gd name="T29" fmla="*/ 32 h 58"/>
                <a:gd name="T30" fmla="*/ 72 w 111"/>
                <a:gd name="T31" fmla="*/ 24 h 58"/>
                <a:gd name="T32" fmla="*/ 85 w 111"/>
                <a:gd name="T33" fmla="*/ 18 h 58"/>
                <a:gd name="T34" fmla="*/ 98 w 111"/>
                <a:gd name="T35" fmla="*/ 13 h 58"/>
                <a:gd name="T36" fmla="*/ 106 w 111"/>
                <a:gd name="T37" fmla="*/ 12 h 58"/>
                <a:gd name="T38" fmla="*/ 101 w 111"/>
                <a:gd name="T39" fmla="*/ 4 h 58"/>
                <a:gd name="T40" fmla="*/ 106 w 111"/>
                <a:gd name="T41" fmla="*/ 12 h 58"/>
                <a:gd name="T42" fmla="*/ 109 w 111"/>
                <a:gd name="T43" fmla="*/ 10 h 58"/>
                <a:gd name="T44" fmla="*/ 111 w 111"/>
                <a:gd name="T45" fmla="*/ 6 h 58"/>
                <a:gd name="T46" fmla="*/ 109 w 111"/>
                <a:gd name="T47" fmla="*/ 3 h 58"/>
                <a:gd name="T48" fmla="*/ 106 w 111"/>
                <a:gd name="T49" fmla="*/ 0 h 58"/>
                <a:gd name="T50" fmla="*/ 110 w 111"/>
                <a:gd name="T51" fmla="*/ 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1" h="58">
                  <a:moveTo>
                    <a:pt x="110" y="8"/>
                  </a:moveTo>
                  <a:lnTo>
                    <a:pt x="106" y="0"/>
                  </a:lnTo>
                  <a:lnTo>
                    <a:pt x="95" y="4"/>
                  </a:lnTo>
                  <a:lnTo>
                    <a:pt x="83" y="8"/>
                  </a:lnTo>
                  <a:lnTo>
                    <a:pt x="68" y="15"/>
                  </a:lnTo>
                  <a:lnTo>
                    <a:pt x="52" y="23"/>
                  </a:lnTo>
                  <a:lnTo>
                    <a:pt x="37" y="31"/>
                  </a:lnTo>
                  <a:lnTo>
                    <a:pt x="22" y="39"/>
                  </a:lnTo>
                  <a:lnTo>
                    <a:pt x="11" y="45"/>
                  </a:lnTo>
                  <a:lnTo>
                    <a:pt x="0" y="48"/>
                  </a:lnTo>
                  <a:lnTo>
                    <a:pt x="3" y="58"/>
                  </a:lnTo>
                  <a:lnTo>
                    <a:pt x="13" y="54"/>
                  </a:lnTo>
                  <a:lnTo>
                    <a:pt x="27" y="48"/>
                  </a:lnTo>
                  <a:lnTo>
                    <a:pt x="42" y="40"/>
                  </a:lnTo>
                  <a:lnTo>
                    <a:pt x="56" y="32"/>
                  </a:lnTo>
                  <a:lnTo>
                    <a:pt x="72" y="24"/>
                  </a:lnTo>
                  <a:lnTo>
                    <a:pt x="85" y="18"/>
                  </a:lnTo>
                  <a:lnTo>
                    <a:pt x="98" y="13"/>
                  </a:lnTo>
                  <a:lnTo>
                    <a:pt x="106" y="12"/>
                  </a:lnTo>
                  <a:lnTo>
                    <a:pt x="101" y="4"/>
                  </a:lnTo>
                  <a:lnTo>
                    <a:pt x="106" y="12"/>
                  </a:lnTo>
                  <a:lnTo>
                    <a:pt x="109" y="10"/>
                  </a:lnTo>
                  <a:lnTo>
                    <a:pt x="111" y="6"/>
                  </a:lnTo>
                  <a:lnTo>
                    <a:pt x="109" y="3"/>
                  </a:lnTo>
                  <a:lnTo>
                    <a:pt x="106" y="0"/>
                  </a:lnTo>
                  <a:lnTo>
                    <a:pt x="110"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16" name="Freeform 1848"/>
            <p:cNvSpPr>
              <a:spLocks/>
            </p:cNvSpPr>
            <p:nvPr/>
          </p:nvSpPr>
          <p:spPr bwMode="auto">
            <a:xfrm>
              <a:off x="2645" y="4187"/>
              <a:ext cx="7" cy="8"/>
            </a:xfrm>
            <a:custGeom>
              <a:avLst/>
              <a:gdLst>
                <a:gd name="T0" fmla="*/ 8 w 23"/>
                <a:gd name="T1" fmla="*/ 23 h 24"/>
                <a:gd name="T2" fmla="*/ 8 w 23"/>
                <a:gd name="T3" fmla="*/ 23 h 24"/>
                <a:gd name="T4" fmla="*/ 13 w 23"/>
                <a:gd name="T5" fmla="*/ 18 h 24"/>
                <a:gd name="T6" fmla="*/ 16 w 23"/>
                <a:gd name="T7" fmla="*/ 14 h 24"/>
                <a:gd name="T8" fmla="*/ 21 w 23"/>
                <a:gd name="T9" fmla="*/ 9 h 24"/>
                <a:gd name="T10" fmla="*/ 23 w 23"/>
                <a:gd name="T11" fmla="*/ 4 h 24"/>
                <a:gd name="T12" fmla="*/ 14 w 23"/>
                <a:gd name="T13" fmla="*/ 0 h 24"/>
                <a:gd name="T14" fmla="*/ 12 w 23"/>
                <a:gd name="T15" fmla="*/ 4 h 24"/>
                <a:gd name="T16" fmla="*/ 10 w 23"/>
                <a:gd name="T17" fmla="*/ 7 h 24"/>
                <a:gd name="T18" fmla="*/ 6 w 23"/>
                <a:gd name="T19" fmla="*/ 11 h 24"/>
                <a:gd name="T20" fmla="*/ 2 w 23"/>
                <a:gd name="T21" fmla="*/ 16 h 24"/>
                <a:gd name="T22" fmla="*/ 2 w 23"/>
                <a:gd name="T23" fmla="*/ 16 h 24"/>
                <a:gd name="T24" fmla="*/ 2 w 23"/>
                <a:gd name="T25" fmla="*/ 16 h 24"/>
                <a:gd name="T26" fmla="*/ 0 w 23"/>
                <a:gd name="T27" fmla="*/ 19 h 24"/>
                <a:gd name="T28" fmla="*/ 2 w 23"/>
                <a:gd name="T29" fmla="*/ 23 h 24"/>
                <a:gd name="T30" fmla="*/ 5 w 23"/>
                <a:gd name="T31" fmla="*/ 24 h 24"/>
                <a:gd name="T32" fmla="*/ 8 w 23"/>
                <a:gd name="T33"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4">
                  <a:moveTo>
                    <a:pt x="8" y="23"/>
                  </a:moveTo>
                  <a:lnTo>
                    <a:pt x="8" y="23"/>
                  </a:lnTo>
                  <a:lnTo>
                    <a:pt x="13" y="18"/>
                  </a:lnTo>
                  <a:lnTo>
                    <a:pt x="16" y="14"/>
                  </a:lnTo>
                  <a:lnTo>
                    <a:pt x="21" y="9"/>
                  </a:lnTo>
                  <a:lnTo>
                    <a:pt x="23" y="4"/>
                  </a:lnTo>
                  <a:lnTo>
                    <a:pt x="14" y="0"/>
                  </a:lnTo>
                  <a:lnTo>
                    <a:pt x="12" y="4"/>
                  </a:lnTo>
                  <a:lnTo>
                    <a:pt x="10" y="7"/>
                  </a:lnTo>
                  <a:lnTo>
                    <a:pt x="6" y="11"/>
                  </a:lnTo>
                  <a:lnTo>
                    <a:pt x="2" y="16"/>
                  </a:lnTo>
                  <a:lnTo>
                    <a:pt x="2" y="16"/>
                  </a:lnTo>
                  <a:lnTo>
                    <a:pt x="2" y="16"/>
                  </a:lnTo>
                  <a:lnTo>
                    <a:pt x="0" y="19"/>
                  </a:lnTo>
                  <a:lnTo>
                    <a:pt x="2" y="23"/>
                  </a:lnTo>
                  <a:lnTo>
                    <a:pt x="5" y="24"/>
                  </a:lnTo>
                  <a:lnTo>
                    <a:pt x="8"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17" name="Freeform 1849"/>
            <p:cNvSpPr>
              <a:spLocks/>
            </p:cNvSpPr>
            <p:nvPr/>
          </p:nvSpPr>
          <p:spPr bwMode="auto">
            <a:xfrm>
              <a:off x="2640" y="4192"/>
              <a:ext cx="36" cy="34"/>
            </a:xfrm>
            <a:custGeom>
              <a:avLst/>
              <a:gdLst>
                <a:gd name="T0" fmla="*/ 108 w 108"/>
                <a:gd name="T1" fmla="*/ 90 h 102"/>
                <a:gd name="T2" fmla="*/ 108 w 108"/>
                <a:gd name="T3" fmla="*/ 90 h 102"/>
                <a:gd name="T4" fmla="*/ 99 w 108"/>
                <a:gd name="T5" fmla="*/ 90 h 102"/>
                <a:gd name="T6" fmla="*/ 81 w 108"/>
                <a:gd name="T7" fmla="*/ 88 h 102"/>
                <a:gd name="T8" fmla="*/ 60 w 108"/>
                <a:gd name="T9" fmla="*/ 82 h 102"/>
                <a:gd name="T10" fmla="*/ 38 w 108"/>
                <a:gd name="T11" fmla="*/ 74 h 102"/>
                <a:gd name="T12" fmla="*/ 21 w 108"/>
                <a:gd name="T13" fmla="*/ 63 h 102"/>
                <a:gd name="T14" fmla="*/ 10 w 108"/>
                <a:gd name="T15" fmla="*/ 49 h 102"/>
                <a:gd name="T16" fmla="*/ 10 w 108"/>
                <a:gd name="T17" fmla="*/ 31 h 102"/>
                <a:gd name="T18" fmla="*/ 23 w 108"/>
                <a:gd name="T19" fmla="*/ 7 h 102"/>
                <a:gd name="T20" fmla="*/ 17 w 108"/>
                <a:gd name="T21" fmla="*/ 0 h 102"/>
                <a:gd name="T22" fmla="*/ 0 w 108"/>
                <a:gd name="T23" fmla="*/ 28 h 102"/>
                <a:gd name="T24" fmla="*/ 0 w 108"/>
                <a:gd name="T25" fmla="*/ 51 h 102"/>
                <a:gd name="T26" fmla="*/ 14 w 108"/>
                <a:gd name="T27" fmla="*/ 70 h 102"/>
                <a:gd name="T28" fmla="*/ 34 w 108"/>
                <a:gd name="T29" fmla="*/ 83 h 102"/>
                <a:gd name="T30" fmla="*/ 58 w 108"/>
                <a:gd name="T31" fmla="*/ 91 h 102"/>
                <a:gd name="T32" fmla="*/ 81 w 108"/>
                <a:gd name="T33" fmla="*/ 97 h 102"/>
                <a:gd name="T34" fmla="*/ 99 w 108"/>
                <a:gd name="T35" fmla="*/ 99 h 102"/>
                <a:gd name="T36" fmla="*/ 108 w 108"/>
                <a:gd name="T37" fmla="*/ 102 h 102"/>
                <a:gd name="T38" fmla="*/ 108 w 108"/>
                <a:gd name="T39" fmla="*/ 102 h 102"/>
                <a:gd name="T40" fmla="*/ 108 w 108"/>
                <a:gd name="T41" fmla="*/ 9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8" h="102">
                  <a:moveTo>
                    <a:pt x="108" y="90"/>
                  </a:moveTo>
                  <a:lnTo>
                    <a:pt x="108" y="90"/>
                  </a:lnTo>
                  <a:lnTo>
                    <a:pt x="99" y="90"/>
                  </a:lnTo>
                  <a:lnTo>
                    <a:pt x="81" y="88"/>
                  </a:lnTo>
                  <a:lnTo>
                    <a:pt x="60" y="82"/>
                  </a:lnTo>
                  <a:lnTo>
                    <a:pt x="38" y="74"/>
                  </a:lnTo>
                  <a:lnTo>
                    <a:pt x="21" y="63"/>
                  </a:lnTo>
                  <a:lnTo>
                    <a:pt x="10" y="49"/>
                  </a:lnTo>
                  <a:lnTo>
                    <a:pt x="10" y="31"/>
                  </a:lnTo>
                  <a:lnTo>
                    <a:pt x="23" y="7"/>
                  </a:lnTo>
                  <a:lnTo>
                    <a:pt x="17" y="0"/>
                  </a:lnTo>
                  <a:lnTo>
                    <a:pt x="0" y="28"/>
                  </a:lnTo>
                  <a:lnTo>
                    <a:pt x="0" y="51"/>
                  </a:lnTo>
                  <a:lnTo>
                    <a:pt x="14" y="70"/>
                  </a:lnTo>
                  <a:lnTo>
                    <a:pt x="34" y="83"/>
                  </a:lnTo>
                  <a:lnTo>
                    <a:pt x="58" y="91"/>
                  </a:lnTo>
                  <a:lnTo>
                    <a:pt x="81" y="97"/>
                  </a:lnTo>
                  <a:lnTo>
                    <a:pt x="99" y="99"/>
                  </a:lnTo>
                  <a:lnTo>
                    <a:pt x="108" y="102"/>
                  </a:lnTo>
                  <a:lnTo>
                    <a:pt x="108" y="102"/>
                  </a:lnTo>
                  <a:lnTo>
                    <a:pt x="108" y="9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18" name="Freeform 1850"/>
            <p:cNvSpPr>
              <a:spLocks/>
            </p:cNvSpPr>
            <p:nvPr/>
          </p:nvSpPr>
          <p:spPr bwMode="auto">
            <a:xfrm>
              <a:off x="2675" y="4199"/>
              <a:ext cx="5" cy="27"/>
            </a:xfrm>
            <a:custGeom>
              <a:avLst/>
              <a:gdLst>
                <a:gd name="T0" fmla="*/ 9 w 16"/>
                <a:gd name="T1" fmla="*/ 0 h 82"/>
                <a:gd name="T2" fmla="*/ 9 w 16"/>
                <a:gd name="T3" fmla="*/ 0 h 82"/>
                <a:gd name="T4" fmla="*/ 0 w 16"/>
                <a:gd name="T5" fmla="*/ 18 h 82"/>
                <a:gd name="T6" fmla="*/ 4 w 16"/>
                <a:gd name="T7" fmla="*/ 42 h 82"/>
                <a:gd name="T8" fmla="*/ 7 w 16"/>
                <a:gd name="T9" fmla="*/ 66 h 82"/>
                <a:gd name="T10" fmla="*/ 3 w 16"/>
                <a:gd name="T11" fmla="*/ 70 h 82"/>
                <a:gd name="T12" fmla="*/ 3 w 16"/>
                <a:gd name="T13" fmla="*/ 82 h 82"/>
                <a:gd name="T14" fmla="*/ 16 w 16"/>
                <a:gd name="T15" fmla="*/ 66 h 82"/>
                <a:gd name="T16" fmla="*/ 13 w 16"/>
                <a:gd name="T17" fmla="*/ 42 h 82"/>
                <a:gd name="T18" fmla="*/ 11 w 16"/>
                <a:gd name="T19" fmla="*/ 18 h 82"/>
                <a:gd name="T20" fmla="*/ 9 w 16"/>
                <a:gd name="T21" fmla="*/ 10 h 82"/>
                <a:gd name="T22" fmla="*/ 9 w 16"/>
                <a:gd name="T23" fmla="*/ 10 h 82"/>
                <a:gd name="T24" fmla="*/ 9 w 16"/>
                <a:gd name="T25"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82">
                  <a:moveTo>
                    <a:pt x="9" y="0"/>
                  </a:moveTo>
                  <a:lnTo>
                    <a:pt x="9" y="0"/>
                  </a:lnTo>
                  <a:lnTo>
                    <a:pt x="0" y="18"/>
                  </a:lnTo>
                  <a:lnTo>
                    <a:pt x="4" y="42"/>
                  </a:lnTo>
                  <a:lnTo>
                    <a:pt x="7" y="66"/>
                  </a:lnTo>
                  <a:lnTo>
                    <a:pt x="3" y="70"/>
                  </a:lnTo>
                  <a:lnTo>
                    <a:pt x="3" y="82"/>
                  </a:lnTo>
                  <a:lnTo>
                    <a:pt x="16" y="66"/>
                  </a:lnTo>
                  <a:lnTo>
                    <a:pt x="13" y="42"/>
                  </a:lnTo>
                  <a:lnTo>
                    <a:pt x="11" y="18"/>
                  </a:lnTo>
                  <a:lnTo>
                    <a:pt x="9" y="10"/>
                  </a:lnTo>
                  <a:lnTo>
                    <a:pt x="9" y="10"/>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19" name="Freeform 1851"/>
            <p:cNvSpPr>
              <a:spLocks/>
            </p:cNvSpPr>
            <p:nvPr/>
          </p:nvSpPr>
          <p:spPr bwMode="auto">
            <a:xfrm>
              <a:off x="2678" y="4189"/>
              <a:ext cx="5" cy="13"/>
            </a:xfrm>
            <a:custGeom>
              <a:avLst/>
              <a:gdLst>
                <a:gd name="T0" fmla="*/ 8 w 15"/>
                <a:gd name="T1" fmla="*/ 0 h 40"/>
                <a:gd name="T2" fmla="*/ 3 w 15"/>
                <a:gd name="T3" fmla="*/ 4 h 40"/>
                <a:gd name="T4" fmla="*/ 3 w 15"/>
                <a:gd name="T5" fmla="*/ 13 h 40"/>
                <a:gd name="T6" fmla="*/ 4 w 15"/>
                <a:gd name="T7" fmla="*/ 24 h 40"/>
                <a:gd name="T8" fmla="*/ 2 w 15"/>
                <a:gd name="T9" fmla="*/ 28 h 40"/>
                <a:gd name="T10" fmla="*/ 0 w 15"/>
                <a:gd name="T11" fmla="*/ 30 h 40"/>
                <a:gd name="T12" fmla="*/ 0 w 15"/>
                <a:gd name="T13" fmla="*/ 40 h 40"/>
                <a:gd name="T14" fmla="*/ 9 w 15"/>
                <a:gd name="T15" fmla="*/ 35 h 40"/>
                <a:gd name="T16" fmla="*/ 14 w 15"/>
                <a:gd name="T17" fmla="*/ 24 h 40"/>
                <a:gd name="T18" fmla="*/ 15 w 15"/>
                <a:gd name="T19" fmla="*/ 13 h 40"/>
                <a:gd name="T20" fmla="*/ 12 w 15"/>
                <a:gd name="T21" fmla="*/ 4 h 40"/>
                <a:gd name="T22" fmla="*/ 8 w 15"/>
                <a:gd name="T23" fmla="*/ 9 h 40"/>
                <a:gd name="T24" fmla="*/ 12 w 15"/>
                <a:gd name="T25" fmla="*/ 4 h 40"/>
                <a:gd name="T26" fmla="*/ 11 w 15"/>
                <a:gd name="T27" fmla="*/ 1 h 40"/>
                <a:gd name="T28" fmla="*/ 8 w 15"/>
                <a:gd name="T29" fmla="*/ 0 h 40"/>
                <a:gd name="T30" fmla="*/ 4 w 15"/>
                <a:gd name="T31" fmla="*/ 1 h 40"/>
                <a:gd name="T32" fmla="*/ 3 w 15"/>
                <a:gd name="T33" fmla="*/ 4 h 40"/>
                <a:gd name="T34" fmla="*/ 8 w 15"/>
                <a:gd name="T35"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40">
                  <a:moveTo>
                    <a:pt x="8" y="0"/>
                  </a:moveTo>
                  <a:lnTo>
                    <a:pt x="3" y="4"/>
                  </a:lnTo>
                  <a:lnTo>
                    <a:pt x="3" y="13"/>
                  </a:lnTo>
                  <a:lnTo>
                    <a:pt x="4" y="24"/>
                  </a:lnTo>
                  <a:lnTo>
                    <a:pt x="2" y="28"/>
                  </a:lnTo>
                  <a:lnTo>
                    <a:pt x="0" y="30"/>
                  </a:lnTo>
                  <a:lnTo>
                    <a:pt x="0" y="40"/>
                  </a:lnTo>
                  <a:lnTo>
                    <a:pt x="9" y="35"/>
                  </a:lnTo>
                  <a:lnTo>
                    <a:pt x="14" y="24"/>
                  </a:lnTo>
                  <a:lnTo>
                    <a:pt x="15" y="13"/>
                  </a:lnTo>
                  <a:lnTo>
                    <a:pt x="12" y="4"/>
                  </a:lnTo>
                  <a:lnTo>
                    <a:pt x="8" y="9"/>
                  </a:lnTo>
                  <a:lnTo>
                    <a:pt x="12" y="4"/>
                  </a:lnTo>
                  <a:lnTo>
                    <a:pt x="11" y="1"/>
                  </a:lnTo>
                  <a:lnTo>
                    <a:pt x="8" y="0"/>
                  </a:lnTo>
                  <a:lnTo>
                    <a:pt x="4" y="1"/>
                  </a:lnTo>
                  <a:lnTo>
                    <a:pt x="3" y="4"/>
                  </a:lnTo>
                  <a:lnTo>
                    <a:pt x="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20" name="Freeform 1852"/>
            <p:cNvSpPr>
              <a:spLocks/>
            </p:cNvSpPr>
            <p:nvPr/>
          </p:nvSpPr>
          <p:spPr bwMode="auto">
            <a:xfrm>
              <a:off x="2680" y="4188"/>
              <a:ext cx="20" cy="9"/>
            </a:xfrm>
            <a:custGeom>
              <a:avLst/>
              <a:gdLst>
                <a:gd name="T0" fmla="*/ 52 w 60"/>
                <a:gd name="T1" fmla="*/ 18 h 26"/>
                <a:gd name="T2" fmla="*/ 60 w 60"/>
                <a:gd name="T3" fmla="*/ 21 h 26"/>
                <a:gd name="T4" fmla="*/ 58 w 60"/>
                <a:gd name="T5" fmla="*/ 12 h 26"/>
                <a:gd name="T6" fmla="*/ 51 w 60"/>
                <a:gd name="T7" fmla="*/ 5 h 26"/>
                <a:gd name="T8" fmla="*/ 43 w 60"/>
                <a:gd name="T9" fmla="*/ 3 h 26"/>
                <a:gd name="T10" fmla="*/ 35 w 60"/>
                <a:gd name="T11" fmla="*/ 2 h 26"/>
                <a:gd name="T12" fmla="*/ 27 w 60"/>
                <a:gd name="T13" fmla="*/ 0 h 26"/>
                <a:gd name="T14" fmla="*/ 18 w 60"/>
                <a:gd name="T15" fmla="*/ 0 h 26"/>
                <a:gd name="T16" fmla="*/ 9 w 60"/>
                <a:gd name="T17" fmla="*/ 0 h 26"/>
                <a:gd name="T18" fmla="*/ 0 w 60"/>
                <a:gd name="T19" fmla="*/ 2 h 26"/>
                <a:gd name="T20" fmla="*/ 0 w 60"/>
                <a:gd name="T21" fmla="*/ 11 h 26"/>
                <a:gd name="T22" fmla="*/ 9 w 60"/>
                <a:gd name="T23" fmla="*/ 12 h 26"/>
                <a:gd name="T24" fmla="*/ 18 w 60"/>
                <a:gd name="T25" fmla="*/ 12 h 26"/>
                <a:gd name="T26" fmla="*/ 27 w 60"/>
                <a:gd name="T27" fmla="*/ 12 h 26"/>
                <a:gd name="T28" fmla="*/ 35 w 60"/>
                <a:gd name="T29" fmla="*/ 11 h 26"/>
                <a:gd name="T30" fmla="*/ 41 w 60"/>
                <a:gd name="T31" fmla="*/ 12 h 26"/>
                <a:gd name="T32" fmla="*/ 47 w 60"/>
                <a:gd name="T33" fmla="*/ 14 h 26"/>
                <a:gd name="T34" fmla="*/ 49 w 60"/>
                <a:gd name="T35" fmla="*/ 16 h 26"/>
                <a:gd name="T36" fmla="*/ 51 w 60"/>
                <a:gd name="T37" fmla="*/ 21 h 26"/>
                <a:gd name="T38" fmla="*/ 59 w 60"/>
                <a:gd name="T39" fmla="*/ 24 h 26"/>
                <a:gd name="T40" fmla="*/ 51 w 60"/>
                <a:gd name="T41" fmla="*/ 21 h 26"/>
                <a:gd name="T42" fmla="*/ 52 w 60"/>
                <a:gd name="T43" fmla="*/ 24 h 26"/>
                <a:gd name="T44" fmla="*/ 56 w 60"/>
                <a:gd name="T45" fmla="*/ 26 h 26"/>
                <a:gd name="T46" fmla="*/ 59 w 60"/>
                <a:gd name="T47" fmla="*/ 24 h 26"/>
                <a:gd name="T48" fmla="*/ 60 w 60"/>
                <a:gd name="T49" fmla="*/ 21 h 26"/>
                <a:gd name="T50" fmla="*/ 52 w 60"/>
                <a:gd name="T51" fmla="*/ 1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26">
                  <a:moveTo>
                    <a:pt x="52" y="18"/>
                  </a:moveTo>
                  <a:lnTo>
                    <a:pt x="60" y="21"/>
                  </a:lnTo>
                  <a:lnTo>
                    <a:pt x="58" y="12"/>
                  </a:lnTo>
                  <a:lnTo>
                    <a:pt x="51" y="5"/>
                  </a:lnTo>
                  <a:lnTo>
                    <a:pt x="43" y="3"/>
                  </a:lnTo>
                  <a:lnTo>
                    <a:pt x="35" y="2"/>
                  </a:lnTo>
                  <a:lnTo>
                    <a:pt x="27" y="0"/>
                  </a:lnTo>
                  <a:lnTo>
                    <a:pt x="18" y="0"/>
                  </a:lnTo>
                  <a:lnTo>
                    <a:pt x="9" y="0"/>
                  </a:lnTo>
                  <a:lnTo>
                    <a:pt x="0" y="2"/>
                  </a:lnTo>
                  <a:lnTo>
                    <a:pt x="0" y="11"/>
                  </a:lnTo>
                  <a:lnTo>
                    <a:pt x="9" y="12"/>
                  </a:lnTo>
                  <a:lnTo>
                    <a:pt x="18" y="12"/>
                  </a:lnTo>
                  <a:lnTo>
                    <a:pt x="27" y="12"/>
                  </a:lnTo>
                  <a:lnTo>
                    <a:pt x="35" y="11"/>
                  </a:lnTo>
                  <a:lnTo>
                    <a:pt x="41" y="12"/>
                  </a:lnTo>
                  <a:lnTo>
                    <a:pt x="47" y="14"/>
                  </a:lnTo>
                  <a:lnTo>
                    <a:pt x="49" y="16"/>
                  </a:lnTo>
                  <a:lnTo>
                    <a:pt x="51" y="21"/>
                  </a:lnTo>
                  <a:lnTo>
                    <a:pt x="59" y="24"/>
                  </a:lnTo>
                  <a:lnTo>
                    <a:pt x="51" y="21"/>
                  </a:lnTo>
                  <a:lnTo>
                    <a:pt x="52" y="24"/>
                  </a:lnTo>
                  <a:lnTo>
                    <a:pt x="56" y="26"/>
                  </a:lnTo>
                  <a:lnTo>
                    <a:pt x="59" y="24"/>
                  </a:lnTo>
                  <a:lnTo>
                    <a:pt x="60" y="21"/>
                  </a:lnTo>
                  <a:lnTo>
                    <a:pt x="52"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21" name="Freeform 1853"/>
            <p:cNvSpPr>
              <a:spLocks/>
            </p:cNvSpPr>
            <p:nvPr/>
          </p:nvSpPr>
          <p:spPr bwMode="auto">
            <a:xfrm>
              <a:off x="2698" y="4187"/>
              <a:ext cx="6" cy="9"/>
            </a:xfrm>
            <a:custGeom>
              <a:avLst/>
              <a:gdLst>
                <a:gd name="T0" fmla="*/ 19 w 20"/>
                <a:gd name="T1" fmla="*/ 4 h 26"/>
                <a:gd name="T2" fmla="*/ 14 w 20"/>
                <a:gd name="T3" fmla="*/ 0 h 26"/>
                <a:gd name="T4" fmla="*/ 7 w 20"/>
                <a:gd name="T5" fmla="*/ 4 h 26"/>
                <a:gd name="T6" fmla="*/ 5 w 20"/>
                <a:gd name="T7" fmla="*/ 10 h 26"/>
                <a:gd name="T8" fmla="*/ 3 w 20"/>
                <a:gd name="T9" fmla="*/ 15 h 26"/>
                <a:gd name="T10" fmla="*/ 0 w 20"/>
                <a:gd name="T11" fmla="*/ 20 h 26"/>
                <a:gd name="T12" fmla="*/ 7 w 20"/>
                <a:gd name="T13" fmla="*/ 26 h 26"/>
                <a:gd name="T14" fmla="*/ 12 w 20"/>
                <a:gd name="T15" fmla="*/ 20 h 26"/>
                <a:gd name="T16" fmla="*/ 14 w 20"/>
                <a:gd name="T17" fmla="*/ 13 h 26"/>
                <a:gd name="T18" fmla="*/ 14 w 20"/>
                <a:gd name="T19" fmla="*/ 10 h 26"/>
                <a:gd name="T20" fmla="*/ 14 w 20"/>
                <a:gd name="T21" fmla="*/ 12 h 26"/>
                <a:gd name="T22" fmla="*/ 10 w 20"/>
                <a:gd name="T23" fmla="*/ 8 h 26"/>
                <a:gd name="T24" fmla="*/ 14 w 20"/>
                <a:gd name="T25" fmla="*/ 12 h 26"/>
                <a:gd name="T26" fmla="*/ 18 w 20"/>
                <a:gd name="T27" fmla="*/ 9 h 26"/>
                <a:gd name="T28" fmla="*/ 20 w 20"/>
                <a:gd name="T29" fmla="*/ 6 h 26"/>
                <a:gd name="T30" fmla="*/ 18 w 20"/>
                <a:gd name="T31" fmla="*/ 2 h 26"/>
                <a:gd name="T32" fmla="*/ 14 w 20"/>
                <a:gd name="T33" fmla="*/ 0 h 26"/>
                <a:gd name="T34" fmla="*/ 19 w 20"/>
                <a:gd name="T35"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26">
                  <a:moveTo>
                    <a:pt x="19" y="4"/>
                  </a:moveTo>
                  <a:lnTo>
                    <a:pt x="14" y="0"/>
                  </a:lnTo>
                  <a:lnTo>
                    <a:pt x="7" y="4"/>
                  </a:lnTo>
                  <a:lnTo>
                    <a:pt x="5" y="10"/>
                  </a:lnTo>
                  <a:lnTo>
                    <a:pt x="3" y="15"/>
                  </a:lnTo>
                  <a:lnTo>
                    <a:pt x="0" y="20"/>
                  </a:lnTo>
                  <a:lnTo>
                    <a:pt x="7" y="26"/>
                  </a:lnTo>
                  <a:lnTo>
                    <a:pt x="12" y="20"/>
                  </a:lnTo>
                  <a:lnTo>
                    <a:pt x="14" y="13"/>
                  </a:lnTo>
                  <a:lnTo>
                    <a:pt x="14" y="10"/>
                  </a:lnTo>
                  <a:lnTo>
                    <a:pt x="14" y="12"/>
                  </a:lnTo>
                  <a:lnTo>
                    <a:pt x="10" y="8"/>
                  </a:lnTo>
                  <a:lnTo>
                    <a:pt x="14" y="12"/>
                  </a:lnTo>
                  <a:lnTo>
                    <a:pt x="18" y="9"/>
                  </a:lnTo>
                  <a:lnTo>
                    <a:pt x="20" y="6"/>
                  </a:lnTo>
                  <a:lnTo>
                    <a:pt x="18" y="2"/>
                  </a:lnTo>
                  <a:lnTo>
                    <a:pt x="14" y="0"/>
                  </a:lnTo>
                  <a:lnTo>
                    <a:pt x="19"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22" name="Freeform 1854"/>
            <p:cNvSpPr>
              <a:spLocks/>
            </p:cNvSpPr>
            <p:nvPr/>
          </p:nvSpPr>
          <p:spPr bwMode="auto">
            <a:xfrm>
              <a:off x="2701" y="4189"/>
              <a:ext cx="16" cy="7"/>
            </a:xfrm>
            <a:custGeom>
              <a:avLst/>
              <a:gdLst>
                <a:gd name="T0" fmla="*/ 48 w 48"/>
                <a:gd name="T1" fmla="*/ 13 h 22"/>
                <a:gd name="T2" fmla="*/ 48 w 48"/>
                <a:gd name="T3" fmla="*/ 13 h 22"/>
                <a:gd name="T4" fmla="*/ 40 w 48"/>
                <a:gd name="T5" fmla="*/ 12 h 22"/>
                <a:gd name="T6" fmla="*/ 32 w 48"/>
                <a:gd name="T7" fmla="*/ 11 h 22"/>
                <a:gd name="T8" fmla="*/ 27 w 48"/>
                <a:gd name="T9" fmla="*/ 10 h 22"/>
                <a:gd name="T10" fmla="*/ 20 w 48"/>
                <a:gd name="T11" fmla="*/ 8 h 22"/>
                <a:gd name="T12" fmla="*/ 17 w 48"/>
                <a:gd name="T13" fmla="*/ 5 h 22"/>
                <a:gd name="T14" fmla="*/ 12 w 48"/>
                <a:gd name="T15" fmla="*/ 3 h 22"/>
                <a:gd name="T16" fmla="*/ 10 w 48"/>
                <a:gd name="T17" fmla="*/ 2 h 22"/>
                <a:gd name="T18" fmla="*/ 9 w 48"/>
                <a:gd name="T19" fmla="*/ 0 h 22"/>
                <a:gd name="T20" fmla="*/ 0 w 48"/>
                <a:gd name="T21" fmla="*/ 4 h 22"/>
                <a:gd name="T22" fmla="*/ 3 w 48"/>
                <a:gd name="T23" fmla="*/ 9 h 22"/>
                <a:gd name="T24" fmla="*/ 8 w 48"/>
                <a:gd name="T25" fmla="*/ 12 h 22"/>
                <a:gd name="T26" fmla="*/ 12 w 48"/>
                <a:gd name="T27" fmla="*/ 14 h 22"/>
                <a:gd name="T28" fmla="*/ 18 w 48"/>
                <a:gd name="T29" fmla="*/ 17 h 22"/>
                <a:gd name="T30" fmla="*/ 25 w 48"/>
                <a:gd name="T31" fmla="*/ 19 h 22"/>
                <a:gd name="T32" fmla="*/ 32 w 48"/>
                <a:gd name="T33" fmla="*/ 20 h 22"/>
                <a:gd name="T34" fmla="*/ 40 w 48"/>
                <a:gd name="T35" fmla="*/ 21 h 22"/>
                <a:gd name="T36" fmla="*/ 48 w 48"/>
                <a:gd name="T37" fmla="*/ 22 h 22"/>
                <a:gd name="T38" fmla="*/ 48 w 48"/>
                <a:gd name="T39" fmla="*/ 22 h 22"/>
                <a:gd name="T40" fmla="*/ 48 w 48"/>
                <a:gd name="T41" fmla="*/ 1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22">
                  <a:moveTo>
                    <a:pt x="48" y="13"/>
                  </a:moveTo>
                  <a:lnTo>
                    <a:pt x="48" y="13"/>
                  </a:lnTo>
                  <a:lnTo>
                    <a:pt x="40" y="12"/>
                  </a:lnTo>
                  <a:lnTo>
                    <a:pt x="32" y="11"/>
                  </a:lnTo>
                  <a:lnTo>
                    <a:pt x="27" y="10"/>
                  </a:lnTo>
                  <a:lnTo>
                    <a:pt x="20" y="8"/>
                  </a:lnTo>
                  <a:lnTo>
                    <a:pt x="17" y="5"/>
                  </a:lnTo>
                  <a:lnTo>
                    <a:pt x="12" y="3"/>
                  </a:lnTo>
                  <a:lnTo>
                    <a:pt x="10" y="2"/>
                  </a:lnTo>
                  <a:lnTo>
                    <a:pt x="9" y="0"/>
                  </a:lnTo>
                  <a:lnTo>
                    <a:pt x="0" y="4"/>
                  </a:lnTo>
                  <a:lnTo>
                    <a:pt x="3" y="9"/>
                  </a:lnTo>
                  <a:lnTo>
                    <a:pt x="8" y="12"/>
                  </a:lnTo>
                  <a:lnTo>
                    <a:pt x="12" y="14"/>
                  </a:lnTo>
                  <a:lnTo>
                    <a:pt x="18" y="17"/>
                  </a:lnTo>
                  <a:lnTo>
                    <a:pt x="25" y="19"/>
                  </a:lnTo>
                  <a:lnTo>
                    <a:pt x="32" y="20"/>
                  </a:lnTo>
                  <a:lnTo>
                    <a:pt x="40" y="21"/>
                  </a:lnTo>
                  <a:lnTo>
                    <a:pt x="48" y="22"/>
                  </a:lnTo>
                  <a:lnTo>
                    <a:pt x="48" y="22"/>
                  </a:lnTo>
                  <a:lnTo>
                    <a:pt x="48"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23" name="Freeform 1855"/>
            <p:cNvSpPr>
              <a:spLocks/>
            </p:cNvSpPr>
            <p:nvPr/>
          </p:nvSpPr>
          <p:spPr bwMode="auto">
            <a:xfrm>
              <a:off x="2717" y="4192"/>
              <a:ext cx="19" cy="5"/>
            </a:xfrm>
            <a:custGeom>
              <a:avLst/>
              <a:gdLst>
                <a:gd name="T0" fmla="*/ 56 w 56"/>
                <a:gd name="T1" fmla="*/ 2 h 14"/>
                <a:gd name="T2" fmla="*/ 49 w 56"/>
                <a:gd name="T3" fmla="*/ 0 h 14"/>
                <a:gd name="T4" fmla="*/ 44 w 56"/>
                <a:gd name="T5" fmla="*/ 2 h 14"/>
                <a:gd name="T6" fmla="*/ 40 w 56"/>
                <a:gd name="T7" fmla="*/ 3 h 14"/>
                <a:gd name="T8" fmla="*/ 34 w 56"/>
                <a:gd name="T9" fmla="*/ 5 h 14"/>
                <a:gd name="T10" fmla="*/ 28 w 56"/>
                <a:gd name="T11" fmla="*/ 5 h 14"/>
                <a:gd name="T12" fmla="*/ 23 w 56"/>
                <a:gd name="T13" fmla="*/ 3 h 14"/>
                <a:gd name="T14" fmla="*/ 16 w 56"/>
                <a:gd name="T15" fmla="*/ 3 h 14"/>
                <a:gd name="T16" fmla="*/ 8 w 56"/>
                <a:gd name="T17" fmla="*/ 2 h 14"/>
                <a:gd name="T18" fmla="*/ 0 w 56"/>
                <a:gd name="T19" fmla="*/ 2 h 14"/>
                <a:gd name="T20" fmla="*/ 0 w 56"/>
                <a:gd name="T21" fmla="*/ 11 h 14"/>
                <a:gd name="T22" fmla="*/ 8 w 56"/>
                <a:gd name="T23" fmla="*/ 11 h 14"/>
                <a:gd name="T24" fmla="*/ 16 w 56"/>
                <a:gd name="T25" fmla="*/ 13 h 14"/>
                <a:gd name="T26" fmla="*/ 23 w 56"/>
                <a:gd name="T27" fmla="*/ 13 h 14"/>
                <a:gd name="T28" fmla="*/ 28 w 56"/>
                <a:gd name="T29" fmla="*/ 14 h 14"/>
                <a:gd name="T30" fmla="*/ 34 w 56"/>
                <a:gd name="T31" fmla="*/ 14 h 14"/>
                <a:gd name="T32" fmla="*/ 40 w 56"/>
                <a:gd name="T33" fmla="*/ 13 h 14"/>
                <a:gd name="T34" fmla="*/ 47 w 56"/>
                <a:gd name="T35" fmla="*/ 11 h 14"/>
                <a:gd name="T36" fmla="*/ 54 w 56"/>
                <a:gd name="T37" fmla="*/ 9 h 14"/>
                <a:gd name="T38" fmla="*/ 47 w 56"/>
                <a:gd name="T39" fmla="*/ 7 h 14"/>
                <a:gd name="T40" fmla="*/ 54 w 56"/>
                <a:gd name="T41" fmla="*/ 9 h 14"/>
                <a:gd name="T42" fmla="*/ 56 w 56"/>
                <a:gd name="T43" fmla="*/ 7 h 14"/>
                <a:gd name="T44" fmla="*/ 56 w 56"/>
                <a:gd name="T45" fmla="*/ 2 h 14"/>
                <a:gd name="T46" fmla="*/ 52 w 56"/>
                <a:gd name="T47" fmla="*/ 0 h 14"/>
                <a:gd name="T48" fmla="*/ 49 w 56"/>
                <a:gd name="T49" fmla="*/ 0 h 14"/>
                <a:gd name="T50" fmla="*/ 56 w 56"/>
                <a:gd name="T51"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6" h="14">
                  <a:moveTo>
                    <a:pt x="56" y="2"/>
                  </a:moveTo>
                  <a:lnTo>
                    <a:pt x="49" y="0"/>
                  </a:lnTo>
                  <a:lnTo>
                    <a:pt x="44" y="2"/>
                  </a:lnTo>
                  <a:lnTo>
                    <a:pt x="40" y="3"/>
                  </a:lnTo>
                  <a:lnTo>
                    <a:pt x="34" y="5"/>
                  </a:lnTo>
                  <a:lnTo>
                    <a:pt x="28" y="5"/>
                  </a:lnTo>
                  <a:lnTo>
                    <a:pt x="23" y="3"/>
                  </a:lnTo>
                  <a:lnTo>
                    <a:pt x="16" y="3"/>
                  </a:lnTo>
                  <a:lnTo>
                    <a:pt x="8" y="2"/>
                  </a:lnTo>
                  <a:lnTo>
                    <a:pt x="0" y="2"/>
                  </a:lnTo>
                  <a:lnTo>
                    <a:pt x="0" y="11"/>
                  </a:lnTo>
                  <a:lnTo>
                    <a:pt x="8" y="11"/>
                  </a:lnTo>
                  <a:lnTo>
                    <a:pt x="16" y="13"/>
                  </a:lnTo>
                  <a:lnTo>
                    <a:pt x="23" y="13"/>
                  </a:lnTo>
                  <a:lnTo>
                    <a:pt x="28" y="14"/>
                  </a:lnTo>
                  <a:lnTo>
                    <a:pt x="34" y="14"/>
                  </a:lnTo>
                  <a:lnTo>
                    <a:pt x="40" y="13"/>
                  </a:lnTo>
                  <a:lnTo>
                    <a:pt x="47" y="11"/>
                  </a:lnTo>
                  <a:lnTo>
                    <a:pt x="54" y="9"/>
                  </a:lnTo>
                  <a:lnTo>
                    <a:pt x="47" y="7"/>
                  </a:lnTo>
                  <a:lnTo>
                    <a:pt x="54" y="9"/>
                  </a:lnTo>
                  <a:lnTo>
                    <a:pt x="56" y="7"/>
                  </a:lnTo>
                  <a:lnTo>
                    <a:pt x="56" y="2"/>
                  </a:lnTo>
                  <a:lnTo>
                    <a:pt x="52" y="0"/>
                  </a:lnTo>
                  <a:lnTo>
                    <a:pt x="49" y="0"/>
                  </a:lnTo>
                  <a:lnTo>
                    <a:pt x="56"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24" name="Freeform 1856"/>
            <p:cNvSpPr>
              <a:spLocks/>
            </p:cNvSpPr>
            <p:nvPr/>
          </p:nvSpPr>
          <p:spPr bwMode="auto">
            <a:xfrm>
              <a:off x="2733" y="4193"/>
              <a:ext cx="33" cy="9"/>
            </a:xfrm>
            <a:custGeom>
              <a:avLst/>
              <a:gdLst>
                <a:gd name="T0" fmla="*/ 92 w 99"/>
                <a:gd name="T1" fmla="*/ 11 h 27"/>
                <a:gd name="T2" fmla="*/ 92 w 99"/>
                <a:gd name="T3" fmla="*/ 11 h 27"/>
                <a:gd name="T4" fmla="*/ 87 w 99"/>
                <a:gd name="T5" fmla="*/ 14 h 27"/>
                <a:gd name="T6" fmla="*/ 75 w 99"/>
                <a:gd name="T7" fmla="*/ 15 h 27"/>
                <a:gd name="T8" fmla="*/ 61 w 99"/>
                <a:gd name="T9" fmla="*/ 15 h 27"/>
                <a:gd name="T10" fmla="*/ 47 w 99"/>
                <a:gd name="T11" fmla="*/ 14 h 27"/>
                <a:gd name="T12" fmla="*/ 33 w 99"/>
                <a:gd name="T13" fmla="*/ 11 h 27"/>
                <a:gd name="T14" fmla="*/ 20 w 99"/>
                <a:gd name="T15" fmla="*/ 6 h 27"/>
                <a:gd name="T16" fmla="*/ 12 w 99"/>
                <a:gd name="T17" fmla="*/ 3 h 27"/>
                <a:gd name="T18" fmla="*/ 9 w 99"/>
                <a:gd name="T19" fmla="*/ 0 h 27"/>
                <a:gd name="T20" fmla="*/ 0 w 99"/>
                <a:gd name="T21" fmla="*/ 5 h 27"/>
                <a:gd name="T22" fmla="*/ 8 w 99"/>
                <a:gd name="T23" fmla="*/ 12 h 27"/>
                <a:gd name="T24" fmla="*/ 18 w 99"/>
                <a:gd name="T25" fmla="*/ 15 h 27"/>
                <a:gd name="T26" fmla="*/ 31 w 99"/>
                <a:gd name="T27" fmla="*/ 20 h 27"/>
                <a:gd name="T28" fmla="*/ 47 w 99"/>
                <a:gd name="T29" fmla="*/ 23 h 27"/>
                <a:gd name="T30" fmla="*/ 61 w 99"/>
                <a:gd name="T31" fmla="*/ 24 h 27"/>
                <a:gd name="T32" fmla="*/ 75 w 99"/>
                <a:gd name="T33" fmla="*/ 27 h 27"/>
                <a:gd name="T34" fmla="*/ 89 w 99"/>
                <a:gd name="T35" fmla="*/ 23 h 27"/>
                <a:gd name="T36" fmla="*/ 99 w 99"/>
                <a:gd name="T37" fmla="*/ 17 h 27"/>
                <a:gd name="T38" fmla="*/ 99 w 99"/>
                <a:gd name="T39" fmla="*/ 17 h 27"/>
                <a:gd name="T40" fmla="*/ 92 w 99"/>
                <a:gd name="T41" fmla="*/ 1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9" h="27">
                  <a:moveTo>
                    <a:pt x="92" y="11"/>
                  </a:moveTo>
                  <a:lnTo>
                    <a:pt x="92" y="11"/>
                  </a:lnTo>
                  <a:lnTo>
                    <a:pt x="87" y="14"/>
                  </a:lnTo>
                  <a:lnTo>
                    <a:pt x="75" y="15"/>
                  </a:lnTo>
                  <a:lnTo>
                    <a:pt x="61" y="15"/>
                  </a:lnTo>
                  <a:lnTo>
                    <a:pt x="47" y="14"/>
                  </a:lnTo>
                  <a:lnTo>
                    <a:pt x="33" y="11"/>
                  </a:lnTo>
                  <a:lnTo>
                    <a:pt x="20" y="6"/>
                  </a:lnTo>
                  <a:lnTo>
                    <a:pt x="12" y="3"/>
                  </a:lnTo>
                  <a:lnTo>
                    <a:pt x="9" y="0"/>
                  </a:lnTo>
                  <a:lnTo>
                    <a:pt x="0" y="5"/>
                  </a:lnTo>
                  <a:lnTo>
                    <a:pt x="8" y="12"/>
                  </a:lnTo>
                  <a:lnTo>
                    <a:pt x="18" y="15"/>
                  </a:lnTo>
                  <a:lnTo>
                    <a:pt x="31" y="20"/>
                  </a:lnTo>
                  <a:lnTo>
                    <a:pt x="47" y="23"/>
                  </a:lnTo>
                  <a:lnTo>
                    <a:pt x="61" y="24"/>
                  </a:lnTo>
                  <a:lnTo>
                    <a:pt x="75" y="27"/>
                  </a:lnTo>
                  <a:lnTo>
                    <a:pt x="89" y="23"/>
                  </a:lnTo>
                  <a:lnTo>
                    <a:pt x="99" y="17"/>
                  </a:lnTo>
                  <a:lnTo>
                    <a:pt x="99" y="17"/>
                  </a:lnTo>
                  <a:lnTo>
                    <a:pt x="92"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25" name="Freeform 1857"/>
            <p:cNvSpPr>
              <a:spLocks/>
            </p:cNvSpPr>
            <p:nvPr/>
          </p:nvSpPr>
          <p:spPr bwMode="auto">
            <a:xfrm>
              <a:off x="2763" y="4175"/>
              <a:ext cx="15" cy="24"/>
            </a:xfrm>
            <a:custGeom>
              <a:avLst/>
              <a:gdLst>
                <a:gd name="T0" fmla="*/ 42 w 43"/>
                <a:gd name="T1" fmla="*/ 1 h 72"/>
                <a:gd name="T2" fmla="*/ 34 w 43"/>
                <a:gd name="T3" fmla="*/ 4 h 72"/>
                <a:gd name="T4" fmla="*/ 31 w 43"/>
                <a:gd name="T5" fmla="*/ 11 h 72"/>
                <a:gd name="T6" fmla="*/ 29 w 43"/>
                <a:gd name="T7" fmla="*/ 19 h 72"/>
                <a:gd name="T8" fmla="*/ 26 w 43"/>
                <a:gd name="T9" fmla="*/ 25 h 72"/>
                <a:gd name="T10" fmla="*/ 21 w 43"/>
                <a:gd name="T11" fmla="*/ 35 h 72"/>
                <a:gd name="T12" fmla="*/ 16 w 43"/>
                <a:gd name="T13" fmla="*/ 44 h 72"/>
                <a:gd name="T14" fmla="*/ 11 w 43"/>
                <a:gd name="T15" fmla="*/ 52 h 72"/>
                <a:gd name="T16" fmla="*/ 6 w 43"/>
                <a:gd name="T17" fmla="*/ 59 h 72"/>
                <a:gd name="T18" fmla="*/ 0 w 43"/>
                <a:gd name="T19" fmla="*/ 66 h 72"/>
                <a:gd name="T20" fmla="*/ 7 w 43"/>
                <a:gd name="T21" fmla="*/ 72 h 72"/>
                <a:gd name="T22" fmla="*/ 13 w 43"/>
                <a:gd name="T23" fmla="*/ 66 h 72"/>
                <a:gd name="T24" fmla="*/ 20 w 43"/>
                <a:gd name="T25" fmla="*/ 56 h 72"/>
                <a:gd name="T26" fmla="*/ 26 w 43"/>
                <a:gd name="T27" fmla="*/ 48 h 72"/>
                <a:gd name="T28" fmla="*/ 30 w 43"/>
                <a:gd name="T29" fmla="*/ 39 h 72"/>
                <a:gd name="T30" fmla="*/ 35 w 43"/>
                <a:gd name="T31" fmla="*/ 30 h 72"/>
                <a:gd name="T32" fmla="*/ 38 w 43"/>
                <a:gd name="T33" fmla="*/ 21 h 72"/>
                <a:gd name="T34" fmla="*/ 40 w 43"/>
                <a:gd name="T35" fmla="*/ 13 h 72"/>
                <a:gd name="T36" fmla="*/ 43 w 43"/>
                <a:gd name="T37" fmla="*/ 6 h 72"/>
                <a:gd name="T38" fmla="*/ 35 w 43"/>
                <a:gd name="T39" fmla="*/ 8 h 72"/>
                <a:gd name="T40" fmla="*/ 43 w 43"/>
                <a:gd name="T41" fmla="*/ 6 h 72"/>
                <a:gd name="T42" fmla="*/ 42 w 43"/>
                <a:gd name="T43" fmla="*/ 3 h 72"/>
                <a:gd name="T44" fmla="*/ 39 w 43"/>
                <a:gd name="T45" fmla="*/ 0 h 72"/>
                <a:gd name="T46" fmla="*/ 36 w 43"/>
                <a:gd name="T47" fmla="*/ 0 h 72"/>
                <a:gd name="T48" fmla="*/ 34 w 43"/>
                <a:gd name="T49" fmla="*/ 4 h 72"/>
                <a:gd name="T50" fmla="*/ 42 w 43"/>
                <a:gd name="T51" fmla="*/ 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3" h="72">
                  <a:moveTo>
                    <a:pt x="42" y="1"/>
                  </a:moveTo>
                  <a:lnTo>
                    <a:pt x="34" y="4"/>
                  </a:lnTo>
                  <a:lnTo>
                    <a:pt x="31" y="11"/>
                  </a:lnTo>
                  <a:lnTo>
                    <a:pt x="29" y="19"/>
                  </a:lnTo>
                  <a:lnTo>
                    <a:pt x="26" y="25"/>
                  </a:lnTo>
                  <a:lnTo>
                    <a:pt x="21" y="35"/>
                  </a:lnTo>
                  <a:lnTo>
                    <a:pt x="16" y="44"/>
                  </a:lnTo>
                  <a:lnTo>
                    <a:pt x="11" y="52"/>
                  </a:lnTo>
                  <a:lnTo>
                    <a:pt x="6" y="59"/>
                  </a:lnTo>
                  <a:lnTo>
                    <a:pt x="0" y="66"/>
                  </a:lnTo>
                  <a:lnTo>
                    <a:pt x="7" y="72"/>
                  </a:lnTo>
                  <a:lnTo>
                    <a:pt x="13" y="66"/>
                  </a:lnTo>
                  <a:lnTo>
                    <a:pt x="20" y="56"/>
                  </a:lnTo>
                  <a:lnTo>
                    <a:pt x="26" y="48"/>
                  </a:lnTo>
                  <a:lnTo>
                    <a:pt x="30" y="39"/>
                  </a:lnTo>
                  <a:lnTo>
                    <a:pt x="35" y="30"/>
                  </a:lnTo>
                  <a:lnTo>
                    <a:pt x="38" y="21"/>
                  </a:lnTo>
                  <a:lnTo>
                    <a:pt x="40" y="13"/>
                  </a:lnTo>
                  <a:lnTo>
                    <a:pt x="43" y="6"/>
                  </a:lnTo>
                  <a:lnTo>
                    <a:pt x="35" y="8"/>
                  </a:lnTo>
                  <a:lnTo>
                    <a:pt x="43" y="6"/>
                  </a:lnTo>
                  <a:lnTo>
                    <a:pt x="42" y="3"/>
                  </a:lnTo>
                  <a:lnTo>
                    <a:pt x="39" y="0"/>
                  </a:lnTo>
                  <a:lnTo>
                    <a:pt x="36" y="0"/>
                  </a:lnTo>
                  <a:lnTo>
                    <a:pt x="34" y="4"/>
                  </a:lnTo>
                  <a:lnTo>
                    <a:pt x="42"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26" name="Freeform 1858"/>
            <p:cNvSpPr>
              <a:spLocks/>
            </p:cNvSpPr>
            <p:nvPr/>
          </p:nvSpPr>
          <p:spPr bwMode="auto">
            <a:xfrm>
              <a:off x="2775" y="4175"/>
              <a:ext cx="7" cy="20"/>
            </a:xfrm>
            <a:custGeom>
              <a:avLst/>
              <a:gdLst>
                <a:gd name="T0" fmla="*/ 12 w 20"/>
                <a:gd name="T1" fmla="*/ 52 h 61"/>
                <a:gd name="T2" fmla="*/ 20 w 20"/>
                <a:gd name="T3" fmla="*/ 57 h 61"/>
                <a:gd name="T4" fmla="*/ 18 w 20"/>
                <a:gd name="T5" fmla="*/ 43 h 61"/>
                <a:gd name="T6" fmla="*/ 16 w 20"/>
                <a:gd name="T7" fmla="*/ 27 h 61"/>
                <a:gd name="T8" fmla="*/ 12 w 20"/>
                <a:gd name="T9" fmla="*/ 12 h 61"/>
                <a:gd name="T10" fmla="*/ 7 w 20"/>
                <a:gd name="T11" fmla="*/ 0 h 61"/>
                <a:gd name="T12" fmla="*/ 0 w 20"/>
                <a:gd name="T13" fmla="*/ 7 h 61"/>
                <a:gd name="T14" fmla="*/ 3 w 20"/>
                <a:gd name="T15" fmla="*/ 14 h 61"/>
                <a:gd name="T16" fmla="*/ 7 w 20"/>
                <a:gd name="T17" fmla="*/ 27 h 61"/>
                <a:gd name="T18" fmla="*/ 9 w 20"/>
                <a:gd name="T19" fmla="*/ 43 h 61"/>
                <a:gd name="T20" fmla="*/ 9 w 20"/>
                <a:gd name="T21" fmla="*/ 57 h 61"/>
                <a:gd name="T22" fmla="*/ 17 w 20"/>
                <a:gd name="T23" fmla="*/ 61 h 61"/>
                <a:gd name="T24" fmla="*/ 9 w 20"/>
                <a:gd name="T25" fmla="*/ 57 h 61"/>
                <a:gd name="T26" fmla="*/ 11 w 20"/>
                <a:gd name="T27" fmla="*/ 60 h 61"/>
                <a:gd name="T28" fmla="*/ 15 w 20"/>
                <a:gd name="T29" fmla="*/ 61 h 61"/>
                <a:gd name="T30" fmla="*/ 18 w 20"/>
                <a:gd name="T31" fmla="*/ 60 h 61"/>
                <a:gd name="T32" fmla="*/ 20 w 20"/>
                <a:gd name="T33" fmla="*/ 57 h 61"/>
                <a:gd name="T34" fmla="*/ 12 w 20"/>
                <a:gd name="T35" fmla="*/ 5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61">
                  <a:moveTo>
                    <a:pt x="12" y="52"/>
                  </a:moveTo>
                  <a:lnTo>
                    <a:pt x="20" y="57"/>
                  </a:lnTo>
                  <a:lnTo>
                    <a:pt x="18" y="43"/>
                  </a:lnTo>
                  <a:lnTo>
                    <a:pt x="16" y="27"/>
                  </a:lnTo>
                  <a:lnTo>
                    <a:pt x="12" y="12"/>
                  </a:lnTo>
                  <a:lnTo>
                    <a:pt x="7" y="0"/>
                  </a:lnTo>
                  <a:lnTo>
                    <a:pt x="0" y="7"/>
                  </a:lnTo>
                  <a:lnTo>
                    <a:pt x="3" y="14"/>
                  </a:lnTo>
                  <a:lnTo>
                    <a:pt x="7" y="27"/>
                  </a:lnTo>
                  <a:lnTo>
                    <a:pt x="9" y="43"/>
                  </a:lnTo>
                  <a:lnTo>
                    <a:pt x="9" y="57"/>
                  </a:lnTo>
                  <a:lnTo>
                    <a:pt x="17" y="61"/>
                  </a:lnTo>
                  <a:lnTo>
                    <a:pt x="9" y="57"/>
                  </a:lnTo>
                  <a:lnTo>
                    <a:pt x="11" y="60"/>
                  </a:lnTo>
                  <a:lnTo>
                    <a:pt x="15" y="61"/>
                  </a:lnTo>
                  <a:lnTo>
                    <a:pt x="18" y="60"/>
                  </a:lnTo>
                  <a:lnTo>
                    <a:pt x="20" y="57"/>
                  </a:lnTo>
                  <a:lnTo>
                    <a:pt x="12" y="5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27" name="Freeform 1859"/>
            <p:cNvSpPr>
              <a:spLocks/>
            </p:cNvSpPr>
            <p:nvPr/>
          </p:nvSpPr>
          <p:spPr bwMode="auto">
            <a:xfrm>
              <a:off x="2779" y="4171"/>
              <a:ext cx="14" cy="24"/>
            </a:xfrm>
            <a:custGeom>
              <a:avLst/>
              <a:gdLst>
                <a:gd name="T0" fmla="*/ 43 w 43"/>
                <a:gd name="T1" fmla="*/ 2 h 72"/>
                <a:gd name="T2" fmla="*/ 33 w 43"/>
                <a:gd name="T3" fmla="*/ 5 h 72"/>
                <a:gd name="T4" fmla="*/ 33 w 43"/>
                <a:gd name="T5" fmla="*/ 13 h 72"/>
                <a:gd name="T6" fmla="*/ 31 w 43"/>
                <a:gd name="T7" fmla="*/ 19 h 72"/>
                <a:gd name="T8" fmla="*/ 28 w 43"/>
                <a:gd name="T9" fmla="*/ 29 h 72"/>
                <a:gd name="T10" fmla="*/ 24 w 43"/>
                <a:gd name="T11" fmla="*/ 37 h 72"/>
                <a:gd name="T12" fmla="*/ 19 w 43"/>
                <a:gd name="T13" fmla="*/ 45 h 72"/>
                <a:gd name="T14" fmla="*/ 14 w 43"/>
                <a:gd name="T15" fmla="*/ 52 h 72"/>
                <a:gd name="T16" fmla="*/ 7 w 43"/>
                <a:gd name="T17" fmla="*/ 58 h 72"/>
                <a:gd name="T18" fmla="*/ 0 w 43"/>
                <a:gd name="T19" fmla="*/ 63 h 72"/>
                <a:gd name="T20" fmla="*/ 5 w 43"/>
                <a:gd name="T21" fmla="*/ 72 h 72"/>
                <a:gd name="T22" fmla="*/ 14 w 43"/>
                <a:gd name="T23" fmla="*/ 65 h 72"/>
                <a:gd name="T24" fmla="*/ 21 w 43"/>
                <a:gd name="T25" fmla="*/ 58 h 72"/>
                <a:gd name="T26" fmla="*/ 28 w 43"/>
                <a:gd name="T27" fmla="*/ 49 h 72"/>
                <a:gd name="T28" fmla="*/ 33 w 43"/>
                <a:gd name="T29" fmla="*/ 41 h 72"/>
                <a:gd name="T30" fmla="*/ 37 w 43"/>
                <a:gd name="T31" fmla="*/ 31 h 72"/>
                <a:gd name="T32" fmla="*/ 40 w 43"/>
                <a:gd name="T33" fmla="*/ 22 h 72"/>
                <a:gd name="T34" fmla="*/ 43 w 43"/>
                <a:gd name="T35" fmla="*/ 13 h 72"/>
                <a:gd name="T36" fmla="*/ 43 w 43"/>
                <a:gd name="T37" fmla="*/ 5 h 72"/>
                <a:gd name="T38" fmla="*/ 33 w 43"/>
                <a:gd name="T39" fmla="*/ 7 h 72"/>
                <a:gd name="T40" fmla="*/ 43 w 43"/>
                <a:gd name="T41" fmla="*/ 5 h 72"/>
                <a:gd name="T42" fmla="*/ 41 w 43"/>
                <a:gd name="T43" fmla="*/ 1 h 72"/>
                <a:gd name="T44" fmla="*/ 38 w 43"/>
                <a:gd name="T45" fmla="*/ 0 h 72"/>
                <a:gd name="T46" fmla="*/ 35 w 43"/>
                <a:gd name="T47" fmla="*/ 1 h 72"/>
                <a:gd name="T48" fmla="*/ 33 w 43"/>
                <a:gd name="T49" fmla="*/ 5 h 72"/>
                <a:gd name="T50" fmla="*/ 43 w 43"/>
                <a:gd name="T51" fmla="*/ 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3" h="72">
                  <a:moveTo>
                    <a:pt x="43" y="2"/>
                  </a:moveTo>
                  <a:lnTo>
                    <a:pt x="33" y="5"/>
                  </a:lnTo>
                  <a:lnTo>
                    <a:pt x="33" y="13"/>
                  </a:lnTo>
                  <a:lnTo>
                    <a:pt x="31" y="19"/>
                  </a:lnTo>
                  <a:lnTo>
                    <a:pt x="28" y="29"/>
                  </a:lnTo>
                  <a:lnTo>
                    <a:pt x="24" y="37"/>
                  </a:lnTo>
                  <a:lnTo>
                    <a:pt x="19" y="45"/>
                  </a:lnTo>
                  <a:lnTo>
                    <a:pt x="14" y="52"/>
                  </a:lnTo>
                  <a:lnTo>
                    <a:pt x="7" y="58"/>
                  </a:lnTo>
                  <a:lnTo>
                    <a:pt x="0" y="63"/>
                  </a:lnTo>
                  <a:lnTo>
                    <a:pt x="5" y="72"/>
                  </a:lnTo>
                  <a:lnTo>
                    <a:pt x="14" y="65"/>
                  </a:lnTo>
                  <a:lnTo>
                    <a:pt x="21" y="58"/>
                  </a:lnTo>
                  <a:lnTo>
                    <a:pt x="28" y="49"/>
                  </a:lnTo>
                  <a:lnTo>
                    <a:pt x="33" y="41"/>
                  </a:lnTo>
                  <a:lnTo>
                    <a:pt x="37" y="31"/>
                  </a:lnTo>
                  <a:lnTo>
                    <a:pt x="40" y="22"/>
                  </a:lnTo>
                  <a:lnTo>
                    <a:pt x="43" y="13"/>
                  </a:lnTo>
                  <a:lnTo>
                    <a:pt x="43" y="5"/>
                  </a:lnTo>
                  <a:lnTo>
                    <a:pt x="33" y="7"/>
                  </a:lnTo>
                  <a:lnTo>
                    <a:pt x="43" y="5"/>
                  </a:lnTo>
                  <a:lnTo>
                    <a:pt x="41" y="1"/>
                  </a:lnTo>
                  <a:lnTo>
                    <a:pt x="38" y="0"/>
                  </a:lnTo>
                  <a:lnTo>
                    <a:pt x="35" y="1"/>
                  </a:lnTo>
                  <a:lnTo>
                    <a:pt x="33" y="5"/>
                  </a:lnTo>
                  <a:lnTo>
                    <a:pt x="43"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28" name="Freeform 1860"/>
            <p:cNvSpPr>
              <a:spLocks/>
            </p:cNvSpPr>
            <p:nvPr/>
          </p:nvSpPr>
          <p:spPr bwMode="auto">
            <a:xfrm>
              <a:off x="2790" y="4172"/>
              <a:ext cx="13" cy="21"/>
            </a:xfrm>
            <a:custGeom>
              <a:avLst/>
              <a:gdLst>
                <a:gd name="T0" fmla="*/ 36 w 39"/>
                <a:gd name="T1" fmla="*/ 53 h 62"/>
                <a:gd name="T2" fmla="*/ 39 w 39"/>
                <a:gd name="T3" fmla="*/ 58 h 62"/>
                <a:gd name="T4" fmla="*/ 37 w 39"/>
                <a:gd name="T5" fmla="*/ 43 h 62"/>
                <a:gd name="T6" fmla="*/ 30 w 39"/>
                <a:gd name="T7" fmla="*/ 29 h 62"/>
                <a:gd name="T8" fmla="*/ 20 w 39"/>
                <a:gd name="T9" fmla="*/ 15 h 62"/>
                <a:gd name="T10" fmla="*/ 10 w 39"/>
                <a:gd name="T11" fmla="*/ 0 h 62"/>
                <a:gd name="T12" fmla="*/ 0 w 39"/>
                <a:gd name="T13" fmla="*/ 5 h 62"/>
                <a:gd name="T14" fmla="*/ 11 w 39"/>
                <a:gd name="T15" fmla="*/ 20 h 62"/>
                <a:gd name="T16" fmla="*/ 21 w 39"/>
                <a:gd name="T17" fmla="*/ 33 h 62"/>
                <a:gd name="T18" fmla="*/ 28 w 39"/>
                <a:gd name="T19" fmla="*/ 45 h 62"/>
                <a:gd name="T20" fmla="*/ 30 w 39"/>
                <a:gd name="T21" fmla="*/ 58 h 62"/>
                <a:gd name="T22" fmla="*/ 34 w 39"/>
                <a:gd name="T23" fmla="*/ 62 h 62"/>
                <a:gd name="T24" fmla="*/ 30 w 39"/>
                <a:gd name="T25" fmla="*/ 58 h 62"/>
                <a:gd name="T26" fmla="*/ 31 w 39"/>
                <a:gd name="T27" fmla="*/ 61 h 62"/>
                <a:gd name="T28" fmla="*/ 35 w 39"/>
                <a:gd name="T29" fmla="*/ 62 h 62"/>
                <a:gd name="T30" fmla="*/ 38 w 39"/>
                <a:gd name="T31" fmla="*/ 61 h 62"/>
                <a:gd name="T32" fmla="*/ 39 w 39"/>
                <a:gd name="T33" fmla="*/ 58 h 62"/>
                <a:gd name="T34" fmla="*/ 36 w 39"/>
                <a:gd name="T35" fmla="*/ 5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62">
                  <a:moveTo>
                    <a:pt x="36" y="53"/>
                  </a:moveTo>
                  <a:lnTo>
                    <a:pt x="39" y="58"/>
                  </a:lnTo>
                  <a:lnTo>
                    <a:pt x="37" y="43"/>
                  </a:lnTo>
                  <a:lnTo>
                    <a:pt x="30" y="29"/>
                  </a:lnTo>
                  <a:lnTo>
                    <a:pt x="20" y="15"/>
                  </a:lnTo>
                  <a:lnTo>
                    <a:pt x="10" y="0"/>
                  </a:lnTo>
                  <a:lnTo>
                    <a:pt x="0" y="5"/>
                  </a:lnTo>
                  <a:lnTo>
                    <a:pt x="11" y="20"/>
                  </a:lnTo>
                  <a:lnTo>
                    <a:pt x="21" y="33"/>
                  </a:lnTo>
                  <a:lnTo>
                    <a:pt x="28" y="45"/>
                  </a:lnTo>
                  <a:lnTo>
                    <a:pt x="30" y="58"/>
                  </a:lnTo>
                  <a:lnTo>
                    <a:pt x="34" y="62"/>
                  </a:lnTo>
                  <a:lnTo>
                    <a:pt x="30" y="58"/>
                  </a:lnTo>
                  <a:lnTo>
                    <a:pt x="31" y="61"/>
                  </a:lnTo>
                  <a:lnTo>
                    <a:pt x="35" y="62"/>
                  </a:lnTo>
                  <a:lnTo>
                    <a:pt x="38" y="61"/>
                  </a:lnTo>
                  <a:lnTo>
                    <a:pt x="39" y="58"/>
                  </a:lnTo>
                  <a:lnTo>
                    <a:pt x="36" y="5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29" name="Freeform 1861"/>
            <p:cNvSpPr>
              <a:spLocks/>
            </p:cNvSpPr>
            <p:nvPr/>
          </p:nvSpPr>
          <p:spPr bwMode="auto">
            <a:xfrm>
              <a:off x="2801" y="4190"/>
              <a:ext cx="14" cy="10"/>
            </a:xfrm>
            <a:custGeom>
              <a:avLst/>
              <a:gdLst>
                <a:gd name="T0" fmla="*/ 36 w 41"/>
                <a:gd name="T1" fmla="*/ 21 h 32"/>
                <a:gd name="T2" fmla="*/ 40 w 41"/>
                <a:gd name="T3" fmla="*/ 23 h 32"/>
                <a:gd name="T4" fmla="*/ 35 w 41"/>
                <a:gd name="T5" fmla="*/ 18 h 32"/>
                <a:gd name="T6" fmla="*/ 31 w 41"/>
                <a:gd name="T7" fmla="*/ 15 h 32"/>
                <a:gd name="T8" fmla="*/ 26 w 41"/>
                <a:gd name="T9" fmla="*/ 10 h 32"/>
                <a:gd name="T10" fmla="*/ 21 w 41"/>
                <a:gd name="T11" fmla="*/ 8 h 32"/>
                <a:gd name="T12" fmla="*/ 17 w 41"/>
                <a:gd name="T13" fmla="*/ 6 h 32"/>
                <a:gd name="T14" fmla="*/ 12 w 41"/>
                <a:gd name="T15" fmla="*/ 3 h 32"/>
                <a:gd name="T16" fmla="*/ 7 w 41"/>
                <a:gd name="T17" fmla="*/ 1 h 32"/>
                <a:gd name="T18" fmla="*/ 2 w 41"/>
                <a:gd name="T19" fmla="*/ 0 h 32"/>
                <a:gd name="T20" fmla="*/ 0 w 41"/>
                <a:gd name="T21" fmla="*/ 9 h 32"/>
                <a:gd name="T22" fmla="*/ 4 w 41"/>
                <a:gd name="T23" fmla="*/ 10 h 32"/>
                <a:gd name="T24" fmla="*/ 8 w 41"/>
                <a:gd name="T25" fmla="*/ 13 h 32"/>
                <a:gd name="T26" fmla="*/ 12 w 41"/>
                <a:gd name="T27" fmla="*/ 15 h 32"/>
                <a:gd name="T28" fmla="*/ 17 w 41"/>
                <a:gd name="T29" fmla="*/ 17 h 32"/>
                <a:gd name="T30" fmla="*/ 21 w 41"/>
                <a:gd name="T31" fmla="*/ 19 h 32"/>
                <a:gd name="T32" fmla="*/ 24 w 41"/>
                <a:gd name="T33" fmla="*/ 22 h 32"/>
                <a:gd name="T34" fmla="*/ 28 w 41"/>
                <a:gd name="T35" fmla="*/ 25 h 32"/>
                <a:gd name="T36" fmla="*/ 33 w 41"/>
                <a:gd name="T37" fmla="*/ 30 h 32"/>
                <a:gd name="T38" fmla="*/ 36 w 41"/>
                <a:gd name="T39" fmla="*/ 32 h 32"/>
                <a:gd name="T40" fmla="*/ 33 w 41"/>
                <a:gd name="T41" fmla="*/ 30 h 32"/>
                <a:gd name="T42" fmla="*/ 36 w 41"/>
                <a:gd name="T43" fmla="*/ 31 h 32"/>
                <a:gd name="T44" fmla="*/ 40 w 41"/>
                <a:gd name="T45" fmla="*/ 30 h 32"/>
                <a:gd name="T46" fmla="*/ 41 w 41"/>
                <a:gd name="T47" fmla="*/ 26 h 32"/>
                <a:gd name="T48" fmla="*/ 40 w 41"/>
                <a:gd name="T49" fmla="*/ 23 h 32"/>
                <a:gd name="T50" fmla="*/ 36 w 41"/>
                <a:gd name="T51" fmla="*/ 2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32">
                  <a:moveTo>
                    <a:pt x="36" y="21"/>
                  </a:moveTo>
                  <a:lnTo>
                    <a:pt x="40" y="23"/>
                  </a:lnTo>
                  <a:lnTo>
                    <a:pt x="35" y="18"/>
                  </a:lnTo>
                  <a:lnTo>
                    <a:pt x="31" y="15"/>
                  </a:lnTo>
                  <a:lnTo>
                    <a:pt x="26" y="10"/>
                  </a:lnTo>
                  <a:lnTo>
                    <a:pt x="21" y="8"/>
                  </a:lnTo>
                  <a:lnTo>
                    <a:pt x="17" y="6"/>
                  </a:lnTo>
                  <a:lnTo>
                    <a:pt x="12" y="3"/>
                  </a:lnTo>
                  <a:lnTo>
                    <a:pt x="7" y="1"/>
                  </a:lnTo>
                  <a:lnTo>
                    <a:pt x="2" y="0"/>
                  </a:lnTo>
                  <a:lnTo>
                    <a:pt x="0" y="9"/>
                  </a:lnTo>
                  <a:lnTo>
                    <a:pt x="4" y="10"/>
                  </a:lnTo>
                  <a:lnTo>
                    <a:pt x="8" y="13"/>
                  </a:lnTo>
                  <a:lnTo>
                    <a:pt x="12" y="15"/>
                  </a:lnTo>
                  <a:lnTo>
                    <a:pt x="17" y="17"/>
                  </a:lnTo>
                  <a:lnTo>
                    <a:pt x="21" y="19"/>
                  </a:lnTo>
                  <a:lnTo>
                    <a:pt x="24" y="22"/>
                  </a:lnTo>
                  <a:lnTo>
                    <a:pt x="28" y="25"/>
                  </a:lnTo>
                  <a:lnTo>
                    <a:pt x="33" y="30"/>
                  </a:lnTo>
                  <a:lnTo>
                    <a:pt x="36" y="32"/>
                  </a:lnTo>
                  <a:lnTo>
                    <a:pt x="33" y="30"/>
                  </a:lnTo>
                  <a:lnTo>
                    <a:pt x="36" y="31"/>
                  </a:lnTo>
                  <a:lnTo>
                    <a:pt x="40" y="30"/>
                  </a:lnTo>
                  <a:lnTo>
                    <a:pt x="41" y="26"/>
                  </a:lnTo>
                  <a:lnTo>
                    <a:pt x="40" y="23"/>
                  </a:lnTo>
                  <a:lnTo>
                    <a:pt x="36"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30" name="Freeform 1862"/>
            <p:cNvSpPr>
              <a:spLocks/>
            </p:cNvSpPr>
            <p:nvPr/>
          </p:nvSpPr>
          <p:spPr bwMode="auto">
            <a:xfrm>
              <a:off x="2813" y="4188"/>
              <a:ext cx="6" cy="12"/>
            </a:xfrm>
            <a:custGeom>
              <a:avLst/>
              <a:gdLst>
                <a:gd name="T0" fmla="*/ 7 w 17"/>
                <a:gd name="T1" fmla="*/ 0 h 38"/>
                <a:gd name="T2" fmla="*/ 1 w 17"/>
                <a:gd name="T3" fmla="*/ 8 h 38"/>
                <a:gd name="T4" fmla="*/ 6 w 17"/>
                <a:gd name="T5" fmla="*/ 15 h 38"/>
                <a:gd name="T6" fmla="*/ 8 w 17"/>
                <a:gd name="T7" fmla="*/ 22 h 38"/>
                <a:gd name="T8" fmla="*/ 6 w 17"/>
                <a:gd name="T9" fmla="*/ 25 h 38"/>
                <a:gd name="T10" fmla="*/ 1 w 17"/>
                <a:gd name="T11" fmla="*/ 27 h 38"/>
                <a:gd name="T12" fmla="*/ 1 w 17"/>
                <a:gd name="T13" fmla="*/ 38 h 38"/>
                <a:gd name="T14" fmla="*/ 13 w 17"/>
                <a:gd name="T15" fmla="*/ 32 h 38"/>
                <a:gd name="T16" fmla="*/ 17 w 17"/>
                <a:gd name="T17" fmla="*/ 22 h 38"/>
                <a:gd name="T18" fmla="*/ 15 w 17"/>
                <a:gd name="T19" fmla="*/ 11 h 38"/>
                <a:gd name="T20" fmla="*/ 8 w 17"/>
                <a:gd name="T21" fmla="*/ 1 h 38"/>
                <a:gd name="T22" fmla="*/ 2 w 17"/>
                <a:gd name="T23" fmla="*/ 9 h 38"/>
                <a:gd name="T24" fmla="*/ 8 w 17"/>
                <a:gd name="T25" fmla="*/ 1 h 38"/>
                <a:gd name="T26" fmla="*/ 5 w 17"/>
                <a:gd name="T27" fmla="*/ 0 h 38"/>
                <a:gd name="T28" fmla="*/ 1 w 17"/>
                <a:gd name="T29" fmla="*/ 1 h 38"/>
                <a:gd name="T30" fmla="*/ 0 w 17"/>
                <a:gd name="T31" fmla="*/ 5 h 38"/>
                <a:gd name="T32" fmla="*/ 1 w 17"/>
                <a:gd name="T33" fmla="*/ 8 h 38"/>
                <a:gd name="T34" fmla="*/ 7 w 17"/>
                <a:gd name="T3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38">
                  <a:moveTo>
                    <a:pt x="7" y="0"/>
                  </a:moveTo>
                  <a:lnTo>
                    <a:pt x="1" y="8"/>
                  </a:lnTo>
                  <a:lnTo>
                    <a:pt x="6" y="15"/>
                  </a:lnTo>
                  <a:lnTo>
                    <a:pt x="8" y="22"/>
                  </a:lnTo>
                  <a:lnTo>
                    <a:pt x="6" y="25"/>
                  </a:lnTo>
                  <a:lnTo>
                    <a:pt x="1" y="27"/>
                  </a:lnTo>
                  <a:lnTo>
                    <a:pt x="1" y="38"/>
                  </a:lnTo>
                  <a:lnTo>
                    <a:pt x="13" y="32"/>
                  </a:lnTo>
                  <a:lnTo>
                    <a:pt x="17" y="22"/>
                  </a:lnTo>
                  <a:lnTo>
                    <a:pt x="15" y="11"/>
                  </a:lnTo>
                  <a:lnTo>
                    <a:pt x="8" y="1"/>
                  </a:lnTo>
                  <a:lnTo>
                    <a:pt x="2" y="9"/>
                  </a:lnTo>
                  <a:lnTo>
                    <a:pt x="8" y="1"/>
                  </a:lnTo>
                  <a:lnTo>
                    <a:pt x="5" y="0"/>
                  </a:lnTo>
                  <a:lnTo>
                    <a:pt x="1" y="1"/>
                  </a:lnTo>
                  <a:lnTo>
                    <a:pt x="0" y="5"/>
                  </a:lnTo>
                  <a:lnTo>
                    <a:pt x="1" y="8"/>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31" name="Freeform 1863"/>
            <p:cNvSpPr>
              <a:spLocks/>
            </p:cNvSpPr>
            <p:nvPr/>
          </p:nvSpPr>
          <p:spPr bwMode="auto">
            <a:xfrm>
              <a:off x="2814" y="4188"/>
              <a:ext cx="19" cy="14"/>
            </a:xfrm>
            <a:custGeom>
              <a:avLst/>
              <a:gdLst>
                <a:gd name="T0" fmla="*/ 50 w 59"/>
                <a:gd name="T1" fmla="*/ 38 h 43"/>
                <a:gd name="T2" fmla="*/ 59 w 59"/>
                <a:gd name="T3" fmla="*/ 36 h 43"/>
                <a:gd name="T4" fmla="*/ 54 w 59"/>
                <a:gd name="T5" fmla="*/ 31 h 43"/>
                <a:gd name="T6" fmla="*/ 50 w 59"/>
                <a:gd name="T7" fmla="*/ 27 h 43"/>
                <a:gd name="T8" fmla="*/ 43 w 59"/>
                <a:gd name="T9" fmla="*/ 21 h 43"/>
                <a:gd name="T10" fmla="*/ 36 w 59"/>
                <a:gd name="T11" fmla="*/ 16 h 43"/>
                <a:gd name="T12" fmla="*/ 28 w 59"/>
                <a:gd name="T13" fmla="*/ 13 h 43"/>
                <a:gd name="T14" fmla="*/ 21 w 59"/>
                <a:gd name="T15" fmla="*/ 8 h 43"/>
                <a:gd name="T16" fmla="*/ 13 w 59"/>
                <a:gd name="T17" fmla="*/ 4 h 43"/>
                <a:gd name="T18" fmla="*/ 5 w 59"/>
                <a:gd name="T19" fmla="*/ 0 h 43"/>
                <a:gd name="T20" fmla="*/ 0 w 59"/>
                <a:gd name="T21" fmla="*/ 9 h 43"/>
                <a:gd name="T22" fmla="*/ 8 w 59"/>
                <a:gd name="T23" fmla="*/ 13 h 43"/>
                <a:gd name="T24" fmla="*/ 16 w 59"/>
                <a:gd name="T25" fmla="*/ 17 h 43"/>
                <a:gd name="T26" fmla="*/ 23 w 59"/>
                <a:gd name="T27" fmla="*/ 22 h 43"/>
                <a:gd name="T28" fmla="*/ 31 w 59"/>
                <a:gd name="T29" fmla="*/ 25 h 43"/>
                <a:gd name="T30" fmla="*/ 38 w 59"/>
                <a:gd name="T31" fmla="*/ 30 h 43"/>
                <a:gd name="T32" fmla="*/ 43 w 59"/>
                <a:gd name="T33" fmla="*/ 33 h 43"/>
                <a:gd name="T34" fmla="*/ 47 w 59"/>
                <a:gd name="T35" fmla="*/ 38 h 43"/>
                <a:gd name="T36" fmla="*/ 50 w 59"/>
                <a:gd name="T37" fmla="*/ 40 h 43"/>
                <a:gd name="T38" fmla="*/ 59 w 59"/>
                <a:gd name="T39" fmla="*/ 38 h 43"/>
                <a:gd name="T40" fmla="*/ 50 w 59"/>
                <a:gd name="T41" fmla="*/ 40 h 43"/>
                <a:gd name="T42" fmla="*/ 52 w 59"/>
                <a:gd name="T43" fmla="*/ 43 h 43"/>
                <a:gd name="T44" fmla="*/ 57 w 59"/>
                <a:gd name="T45" fmla="*/ 43 h 43"/>
                <a:gd name="T46" fmla="*/ 59 w 59"/>
                <a:gd name="T47" fmla="*/ 39 h 43"/>
                <a:gd name="T48" fmla="*/ 59 w 59"/>
                <a:gd name="T49" fmla="*/ 36 h 43"/>
                <a:gd name="T50" fmla="*/ 50 w 59"/>
                <a:gd name="T51" fmla="*/ 3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9" h="43">
                  <a:moveTo>
                    <a:pt x="50" y="38"/>
                  </a:moveTo>
                  <a:lnTo>
                    <a:pt x="59" y="36"/>
                  </a:lnTo>
                  <a:lnTo>
                    <a:pt x="54" y="31"/>
                  </a:lnTo>
                  <a:lnTo>
                    <a:pt x="50" y="27"/>
                  </a:lnTo>
                  <a:lnTo>
                    <a:pt x="43" y="21"/>
                  </a:lnTo>
                  <a:lnTo>
                    <a:pt x="36" y="16"/>
                  </a:lnTo>
                  <a:lnTo>
                    <a:pt x="28" y="13"/>
                  </a:lnTo>
                  <a:lnTo>
                    <a:pt x="21" y="8"/>
                  </a:lnTo>
                  <a:lnTo>
                    <a:pt x="13" y="4"/>
                  </a:lnTo>
                  <a:lnTo>
                    <a:pt x="5" y="0"/>
                  </a:lnTo>
                  <a:lnTo>
                    <a:pt x="0" y="9"/>
                  </a:lnTo>
                  <a:lnTo>
                    <a:pt x="8" y="13"/>
                  </a:lnTo>
                  <a:lnTo>
                    <a:pt x="16" y="17"/>
                  </a:lnTo>
                  <a:lnTo>
                    <a:pt x="23" y="22"/>
                  </a:lnTo>
                  <a:lnTo>
                    <a:pt x="31" y="25"/>
                  </a:lnTo>
                  <a:lnTo>
                    <a:pt x="38" y="30"/>
                  </a:lnTo>
                  <a:lnTo>
                    <a:pt x="43" y="33"/>
                  </a:lnTo>
                  <a:lnTo>
                    <a:pt x="47" y="38"/>
                  </a:lnTo>
                  <a:lnTo>
                    <a:pt x="50" y="40"/>
                  </a:lnTo>
                  <a:lnTo>
                    <a:pt x="59" y="38"/>
                  </a:lnTo>
                  <a:lnTo>
                    <a:pt x="50" y="40"/>
                  </a:lnTo>
                  <a:lnTo>
                    <a:pt x="52" y="43"/>
                  </a:lnTo>
                  <a:lnTo>
                    <a:pt x="57" y="43"/>
                  </a:lnTo>
                  <a:lnTo>
                    <a:pt x="59" y="39"/>
                  </a:lnTo>
                  <a:lnTo>
                    <a:pt x="59" y="36"/>
                  </a:lnTo>
                  <a:lnTo>
                    <a:pt x="50" y="3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32" name="Freeform 1864"/>
            <p:cNvSpPr>
              <a:spLocks/>
            </p:cNvSpPr>
            <p:nvPr/>
          </p:nvSpPr>
          <p:spPr bwMode="auto">
            <a:xfrm>
              <a:off x="2811" y="4116"/>
              <a:ext cx="22" cy="84"/>
            </a:xfrm>
            <a:custGeom>
              <a:avLst/>
              <a:gdLst>
                <a:gd name="T0" fmla="*/ 8 w 67"/>
                <a:gd name="T1" fmla="*/ 1 h 254"/>
                <a:gd name="T2" fmla="*/ 0 w 67"/>
                <a:gd name="T3" fmla="*/ 6 h 254"/>
                <a:gd name="T4" fmla="*/ 7 w 67"/>
                <a:gd name="T5" fmla="*/ 24 h 254"/>
                <a:gd name="T6" fmla="*/ 18 w 67"/>
                <a:gd name="T7" fmla="*/ 49 h 254"/>
                <a:gd name="T8" fmla="*/ 28 w 67"/>
                <a:gd name="T9" fmla="*/ 79 h 254"/>
                <a:gd name="T10" fmla="*/ 38 w 67"/>
                <a:gd name="T11" fmla="*/ 112 h 254"/>
                <a:gd name="T12" fmla="*/ 47 w 67"/>
                <a:gd name="T13" fmla="*/ 148 h 254"/>
                <a:gd name="T14" fmla="*/ 54 w 67"/>
                <a:gd name="T15" fmla="*/ 183 h 254"/>
                <a:gd name="T16" fmla="*/ 58 w 67"/>
                <a:gd name="T17" fmla="*/ 220 h 254"/>
                <a:gd name="T18" fmla="*/ 58 w 67"/>
                <a:gd name="T19" fmla="*/ 254 h 254"/>
                <a:gd name="T20" fmla="*/ 67 w 67"/>
                <a:gd name="T21" fmla="*/ 254 h 254"/>
                <a:gd name="T22" fmla="*/ 67 w 67"/>
                <a:gd name="T23" fmla="*/ 220 h 254"/>
                <a:gd name="T24" fmla="*/ 63 w 67"/>
                <a:gd name="T25" fmla="*/ 183 h 254"/>
                <a:gd name="T26" fmla="*/ 57 w 67"/>
                <a:gd name="T27" fmla="*/ 145 h 254"/>
                <a:gd name="T28" fmla="*/ 47 w 67"/>
                <a:gd name="T29" fmla="*/ 110 h 254"/>
                <a:gd name="T30" fmla="*/ 37 w 67"/>
                <a:gd name="T31" fmla="*/ 77 h 254"/>
                <a:gd name="T32" fmla="*/ 27 w 67"/>
                <a:gd name="T33" fmla="*/ 47 h 254"/>
                <a:gd name="T34" fmla="*/ 16 w 67"/>
                <a:gd name="T35" fmla="*/ 22 h 254"/>
                <a:gd name="T36" fmla="*/ 10 w 67"/>
                <a:gd name="T37" fmla="*/ 3 h 254"/>
                <a:gd name="T38" fmla="*/ 2 w 67"/>
                <a:gd name="T39" fmla="*/ 8 h 254"/>
                <a:gd name="T40" fmla="*/ 10 w 67"/>
                <a:gd name="T41" fmla="*/ 3 h 254"/>
                <a:gd name="T42" fmla="*/ 7 w 67"/>
                <a:gd name="T43" fmla="*/ 0 h 254"/>
                <a:gd name="T44" fmla="*/ 4 w 67"/>
                <a:gd name="T45" fmla="*/ 0 h 254"/>
                <a:gd name="T46" fmla="*/ 2 w 67"/>
                <a:gd name="T47" fmla="*/ 2 h 254"/>
                <a:gd name="T48" fmla="*/ 0 w 67"/>
                <a:gd name="T49" fmla="*/ 6 h 254"/>
                <a:gd name="T50" fmla="*/ 8 w 67"/>
                <a:gd name="T51" fmla="*/ 1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7" h="254">
                  <a:moveTo>
                    <a:pt x="8" y="1"/>
                  </a:moveTo>
                  <a:lnTo>
                    <a:pt x="0" y="6"/>
                  </a:lnTo>
                  <a:lnTo>
                    <a:pt x="7" y="24"/>
                  </a:lnTo>
                  <a:lnTo>
                    <a:pt x="18" y="49"/>
                  </a:lnTo>
                  <a:lnTo>
                    <a:pt x="28" y="79"/>
                  </a:lnTo>
                  <a:lnTo>
                    <a:pt x="38" y="112"/>
                  </a:lnTo>
                  <a:lnTo>
                    <a:pt x="47" y="148"/>
                  </a:lnTo>
                  <a:lnTo>
                    <a:pt x="54" y="183"/>
                  </a:lnTo>
                  <a:lnTo>
                    <a:pt x="58" y="220"/>
                  </a:lnTo>
                  <a:lnTo>
                    <a:pt x="58" y="254"/>
                  </a:lnTo>
                  <a:lnTo>
                    <a:pt x="67" y="254"/>
                  </a:lnTo>
                  <a:lnTo>
                    <a:pt x="67" y="220"/>
                  </a:lnTo>
                  <a:lnTo>
                    <a:pt x="63" y="183"/>
                  </a:lnTo>
                  <a:lnTo>
                    <a:pt x="57" y="145"/>
                  </a:lnTo>
                  <a:lnTo>
                    <a:pt x="47" y="110"/>
                  </a:lnTo>
                  <a:lnTo>
                    <a:pt x="37" y="77"/>
                  </a:lnTo>
                  <a:lnTo>
                    <a:pt x="27" y="47"/>
                  </a:lnTo>
                  <a:lnTo>
                    <a:pt x="16" y="22"/>
                  </a:lnTo>
                  <a:lnTo>
                    <a:pt x="10" y="3"/>
                  </a:lnTo>
                  <a:lnTo>
                    <a:pt x="2" y="8"/>
                  </a:lnTo>
                  <a:lnTo>
                    <a:pt x="10" y="3"/>
                  </a:lnTo>
                  <a:lnTo>
                    <a:pt x="7" y="0"/>
                  </a:lnTo>
                  <a:lnTo>
                    <a:pt x="4" y="0"/>
                  </a:lnTo>
                  <a:lnTo>
                    <a:pt x="2" y="2"/>
                  </a:lnTo>
                  <a:lnTo>
                    <a:pt x="0" y="6"/>
                  </a:lnTo>
                  <a:lnTo>
                    <a:pt x="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33" name="Freeform 1865"/>
            <p:cNvSpPr>
              <a:spLocks/>
            </p:cNvSpPr>
            <p:nvPr/>
          </p:nvSpPr>
          <p:spPr bwMode="auto">
            <a:xfrm>
              <a:off x="2812" y="4116"/>
              <a:ext cx="38" cy="84"/>
            </a:xfrm>
            <a:custGeom>
              <a:avLst/>
              <a:gdLst>
                <a:gd name="T0" fmla="*/ 105 w 114"/>
                <a:gd name="T1" fmla="*/ 246 h 253"/>
                <a:gd name="T2" fmla="*/ 114 w 114"/>
                <a:gd name="T3" fmla="*/ 248 h 253"/>
                <a:gd name="T4" fmla="*/ 109 w 114"/>
                <a:gd name="T5" fmla="*/ 219 h 253"/>
                <a:gd name="T6" fmla="*/ 99 w 114"/>
                <a:gd name="T7" fmla="*/ 187 h 253"/>
                <a:gd name="T8" fmla="*/ 87 w 114"/>
                <a:gd name="T9" fmla="*/ 150 h 253"/>
                <a:gd name="T10" fmla="*/ 72 w 114"/>
                <a:gd name="T11" fmla="*/ 112 h 253"/>
                <a:gd name="T12" fmla="*/ 55 w 114"/>
                <a:gd name="T13" fmla="*/ 77 h 253"/>
                <a:gd name="T14" fmla="*/ 38 w 114"/>
                <a:gd name="T15" fmla="*/ 46 h 253"/>
                <a:gd name="T16" fmla="*/ 22 w 114"/>
                <a:gd name="T17" fmla="*/ 19 h 253"/>
                <a:gd name="T18" fmla="*/ 6 w 114"/>
                <a:gd name="T19" fmla="*/ 0 h 253"/>
                <a:gd name="T20" fmla="*/ 0 w 114"/>
                <a:gd name="T21" fmla="*/ 7 h 253"/>
                <a:gd name="T22" fmla="*/ 13 w 114"/>
                <a:gd name="T23" fmla="*/ 24 h 253"/>
                <a:gd name="T24" fmla="*/ 29 w 114"/>
                <a:gd name="T25" fmla="*/ 50 h 253"/>
                <a:gd name="T26" fmla="*/ 45 w 114"/>
                <a:gd name="T27" fmla="*/ 81 h 253"/>
                <a:gd name="T28" fmla="*/ 63 w 114"/>
                <a:gd name="T29" fmla="*/ 117 h 253"/>
                <a:gd name="T30" fmla="*/ 77 w 114"/>
                <a:gd name="T31" fmla="*/ 152 h 253"/>
                <a:gd name="T32" fmla="*/ 90 w 114"/>
                <a:gd name="T33" fmla="*/ 189 h 253"/>
                <a:gd name="T34" fmla="*/ 100 w 114"/>
                <a:gd name="T35" fmla="*/ 221 h 253"/>
                <a:gd name="T36" fmla="*/ 105 w 114"/>
                <a:gd name="T37" fmla="*/ 248 h 253"/>
                <a:gd name="T38" fmla="*/ 114 w 114"/>
                <a:gd name="T39" fmla="*/ 251 h 253"/>
                <a:gd name="T40" fmla="*/ 105 w 114"/>
                <a:gd name="T41" fmla="*/ 248 h 253"/>
                <a:gd name="T42" fmla="*/ 106 w 114"/>
                <a:gd name="T43" fmla="*/ 252 h 253"/>
                <a:gd name="T44" fmla="*/ 109 w 114"/>
                <a:gd name="T45" fmla="*/ 253 h 253"/>
                <a:gd name="T46" fmla="*/ 113 w 114"/>
                <a:gd name="T47" fmla="*/ 252 h 253"/>
                <a:gd name="T48" fmla="*/ 114 w 114"/>
                <a:gd name="T49" fmla="*/ 248 h 253"/>
                <a:gd name="T50" fmla="*/ 105 w 114"/>
                <a:gd name="T51" fmla="*/ 246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4" h="253">
                  <a:moveTo>
                    <a:pt x="105" y="246"/>
                  </a:moveTo>
                  <a:lnTo>
                    <a:pt x="114" y="248"/>
                  </a:lnTo>
                  <a:lnTo>
                    <a:pt x="109" y="219"/>
                  </a:lnTo>
                  <a:lnTo>
                    <a:pt x="99" y="187"/>
                  </a:lnTo>
                  <a:lnTo>
                    <a:pt x="87" y="150"/>
                  </a:lnTo>
                  <a:lnTo>
                    <a:pt x="72" y="112"/>
                  </a:lnTo>
                  <a:lnTo>
                    <a:pt x="55" y="77"/>
                  </a:lnTo>
                  <a:lnTo>
                    <a:pt x="38" y="46"/>
                  </a:lnTo>
                  <a:lnTo>
                    <a:pt x="22" y="19"/>
                  </a:lnTo>
                  <a:lnTo>
                    <a:pt x="6" y="0"/>
                  </a:lnTo>
                  <a:lnTo>
                    <a:pt x="0" y="7"/>
                  </a:lnTo>
                  <a:lnTo>
                    <a:pt x="13" y="24"/>
                  </a:lnTo>
                  <a:lnTo>
                    <a:pt x="29" y="50"/>
                  </a:lnTo>
                  <a:lnTo>
                    <a:pt x="45" y="81"/>
                  </a:lnTo>
                  <a:lnTo>
                    <a:pt x="63" y="117"/>
                  </a:lnTo>
                  <a:lnTo>
                    <a:pt x="77" y="152"/>
                  </a:lnTo>
                  <a:lnTo>
                    <a:pt x="90" y="189"/>
                  </a:lnTo>
                  <a:lnTo>
                    <a:pt x="100" y="221"/>
                  </a:lnTo>
                  <a:lnTo>
                    <a:pt x="105" y="248"/>
                  </a:lnTo>
                  <a:lnTo>
                    <a:pt x="114" y="251"/>
                  </a:lnTo>
                  <a:lnTo>
                    <a:pt x="105" y="248"/>
                  </a:lnTo>
                  <a:lnTo>
                    <a:pt x="106" y="252"/>
                  </a:lnTo>
                  <a:lnTo>
                    <a:pt x="109" y="253"/>
                  </a:lnTo>
                  <a:lnTo>
                    <a:pt x="113" y="252"/>
                  </a:lnTo>
                  <a:lnTo>
                    <a:pt x="114" y="248"/>
                  </a:lnTo>
                  <a:lnTo>
                    <a:pt x="105" y="24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34" name="Freeform 1866"/>
            <p:cNvSpPr>
              <a:spLocks/>
            </p:cNvSpPr>
            <p:nvPr/>
          </p:nvSpPr>
          <p:spPr bwMode="auto">
            <a:xfrm>
              <a:off x="2847" y="4135"/>
              <a:ext cx="13" cy="65"/>
            </a:xfrm>
            <a:custGeom>
              <a:avLst/>
              <a:gdLst>
                <a:gd name="T0" fmla="*/ 39 w 39"/>
                <a:gd name="T1" fmla="*/ 3 h 194"/>
                <a:gd name="T2" fmla="*/ 30 w 39"/>
                <a:gd name="T3" fmla="*/ 5 h 194"/>
                <a:gd name="T4" fmla="*/ 28 w 39"/>
                <a:gd name="T5" fmla="*/ 47 h 194"/>
                <a:gd name="T6" fmla="*/ 23 w 39"/>
                <a:gd name="T7" fmla="*/ 101 h 194"/>
                <a:gd name="T8" fmla="*/ 12 w 39"/>
                <a:gd name="T9" fmla="*/ 151 h 194"/>
                <a:gd name="T10" fmla="*/ 0 w 39"/>
                <a:gd name="T11" fmla="*/ 189 h 194"/>
                <a:gd name="T12" fmla="*/ 9 w 39"/>
                <a:gd name="T13" fmla="*/ 194 h 194"/>
                <a:gd name="T14" fmla="*/ 22 w 39"/>
                <a:gd name="T15" fmla="*/ 154 h 194"/>
                <a:gd name="T16" fmla="*/ 32 w 39"/>
                <a:gd name="T17" fmla="*/ 101 h 194"/>
                <a:gd name="T18" fmla="*/ 38 w 39"/>
                <a:gd name="T19" fmla="*/ 47 h 194"/>
                <a:gd name="T20" fmla="*/ 39 w 39"/>
                <a:gd name="T21" fmla="*/ 5 h 194"/>
                <a:gd name="T22" fmla="*/ 30 w 39"/>
                <a:gd name="T23" fmla="*/ 7 h 194"/>
                <a:gd name="T24" fmla="*/ 39 w 39"/>
                <a:gd name="T25" fmla="*/ 5 h 194"/>
                <a:gd name="T26" fmla="*/ 38 w 39"/>
                <a:gd name="T27" fmla="*/ 1 h 194"/>
                <a:gd name="T28" fmla="*/ 34 w 39"/>
                <a:gd name="T29" fmla="*/ 0 h 194"/>
                <a:gd name="T30" fmla="*/ 31 w 39"/>
                <a:gd name="T31" fmla="*/ 1 h 194"/>
                <a:gd name="T32" fmla="*/ 30 w 39"/>
                <a:gd name="T33" fmla="*/ 5 h 194"/>
                <a:gd name="T34" fmla="*/ 39 w 39"/>
                <a:gd name="T35" fmla="*/ 3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194">
                  <a:moveTo>
                    <a:pt x="39" y="3"/>
                  </a:moveTo>
                  <a:lnTo>
                    <a:pt x="30" y="5"/>
                  </a:lnTo>
                  <a:lnTo>
                    <a:pt x="28" y="47"/>
                  </a:lnTo>
                  <a:lnTo>
                    <a:pt x="23" y="101"/>
                  </a:lnTo>
                  <a:lnTo>
                    <a:pt x="12" y="151"/>
                  </a:lnTo>
                  <a:lnTo>
                    <a:pt x="0" y="189"/>
                  </a:lnTo>
                  <a:lnTo>
                    <a:pt x="9" y="194"/>
                  </a:lnTo>
                  <a:lnTo>
                    <a:pt x="22" y="154"/>
                  </a:lnTo>
                  <a:lnTo>
                    <a:pt x="32" y="101"/>
                  </a:lnTo>
                  <a:lnTo>
                    <a:pt x="38" y="47"/>
                  </a:lnTo>
                  <a:lnTo>
                    <a:pt x="39" y="5"/>
                  </a:lnTo>
                  <a:lnTo>
                    <a:pt x="30" y="7"/>
                  </a:lnTo>
                  <a:lnTo>
                    <a:pt x="39" y="5"/>
                  </a:lnTo>
                  <a:lnTo>
                    <a:pt x="38" y="1"/>
                  </a:lnTo>
                  <a:lnTo>
                    <a:pt x="34" y="0"/>
                  </a:lnTo>
                  <a:lnTo>
                    <a:pt x="31" y="1"/>
                  </a:lnTo>
                  <a:lnTo>
                    <a:pt x="30" y="5"/>
                  </a:lnTo>
                  <a:lnTo>
                    <a:pt x="39"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35" name="Freeform 1867"/>
            <p:cNvSpPr>
              <a:spLocks/>
            </p:cNvSpPr>
            <p:nvPr/>
          </p:nvSpPr>
          <p:spPr bwMode="auto">
            <a:xfrm>
              <a:off x="2857" y="4136"/>
              <a:ext cx="10" cy="66"/>
            </a:xfrm>
            <a:custGeom>
              <a:avLst/>
              <a:gdLst>
                <a:gd name="T0" fmla="*/ 23 w 32"/>
                <a:gd name="T1" fmla="*/ 190 h 198"/>
                <a:gd name="T2" fmla="*/ 32 w 32"/>
                <a:gd name="T3" fmla="*/ 193 h 198"/>
                <a:gd name="T4" fmla="*/ 29 w 32"/>
                <a:gd name="T5" fmla="*/ 155 h 198"/>
                <a:gd name="T6" fmla="*/ 27 w 32"/>
                <a:gd name="T7" fmla="*/ 99 h 198"/>
                <a:gd name="T8" fmla="*/ 20 w 32"/>
                <a:gd name="T9" fmla="*/ 43 h 198"/>
                <a:gd name="T10" fmla="*/ 9 w 32"/>
                <a:gd name="T11" fmla="*/ 0 h 198"/>
                <a:gd name="T12" fmla="*/ 0 w 32"/>
                <a:gd name="T13" fmla="*/ 4 h 198"/>
                <a:gd name="T14" fmla="*/ 11 w 32"/>
                <a:gd name="T15" fmla="*/ 43 h 198"/>
                <a:gd name="T16" fmla="*/ 18 w 32"/>
                <a:gd name="T17" fmla="*/ 99 h 198"/>
                <a:gd name="T18" fmla="*/ 20 w 32"/>
                <a:gd name="T19" fmla="*/ 155 h 198"/>
                <a:gd name="T20" fmla="*/ 20 w 32"/>
                <a:gd name="T21" fmla="*/ 193 h 198"/>
                <a:gd name="T22" fmla="*/ 29 w 32"/>
                <a:gd name="T23" fmla="*/ 196 h 198"/>
                <a:gd name="T24" fmla="*/ 20 w 32"/>
                <a:gd name="T25" fmla="*/ 193 h 198"/>
                <a:gd name="T26" fmla="*/ 23 w 32"/>
                <a:gd name="T27" fmla="*/ 196 h 198"/>
                <a:gd name="T28" fmla="*/ 26 w 32"/>
                <a:gd name="T29" fmla="*/ 198 h 198"/>
                <a:gd name="T30" fmla="*/ 29 w 32"/>
                <a:gd name="T31" fmla="*/ 196 h 198"/>
                <a:gd name="T32" fmla="*/ 32 w 32"/>
                <a:gd name="T33" fmla="*/ 193 h 198"/>
                <a:gd name="T34" fmla="*/ 23 w 32"/>
                <a:gd name="T35" fmla="*/ 19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198">
                  <a:moveTo>
                    <a:pt x="23" y="190"/>
                  </a:moveTo>
                  <a:lnTo>
                    <a:pt x="32" y="193"/>
                  </a:lnTo>
                  <a:lnTo>
                    <a:pt x="29" y="155"/>
                  </a:lnTo>
                  <a:lnTo>
                    <a:pt x="27" y="99"/>
                  </a:lnTo>
                  <a:lnTo>
                    <a:pt x="20" y="43"/>
                  </a:lnTo>
                  <a:lnTo>
                    <a:pt x="9" y="0"/>
                  </a:lnTo>
                  <a:lnTo>
                    <a:pt x="0" y="4"/>
                  </a:lnTo>
                  <a:lnTo>
                    <a:pt x="11" y="43"/>
                  </a:lnTo>
                  <a:lnTo>
                    <a:pt x="18" y="99"/>
                  </a:lnTo>
                  <a:lnTo>
                    <a:pt x="20" y="155"/>
                  </a:lnTo>
                  <a:lnTo>
                    <a:pt x="20" y="193"/>
                  </a:lnTo>
                  <a:lnTo>
                    <a:pt x="29" y="196"/>
                  </a:lnTo>
                  <a:lnTo>
                    <a:pt x="20" y="193"/>
                  </a:lnTo>
                  <a:lnTo>
                    <a:pt x="23" y="196"/>
                  </a:lnTo>
                  <a:lnTo>
                    <a:pt x="26" y="198"/>
                  </a:lnTo>
                  <a:lnTo>
                    <a:pt x="29" y="196"/>
                  </a:lnTo>
                  <a:lnTo>
                    <a:pt x="32" y="193"/>
                  </a:lnTo>
                  <a:lnTo>
                    <a:pt x="23" y="19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36" name="Freeform 1868"/>
            <p:cNvSpPr>
              <a:spLocks/>
            </p:cNvSpPr>
            <p:nvPr/>
          </p:nvSpPr>
          <p:spPr bwMode="auto">
            <a:xfrm>
              <a:off x="2864" y="4176"/>
              <a:ext cx="31" cy="25"/>
            </a:xfrm>
            <a:custGeom>
              <a:avLst/>
              <a:gdLst>
                <a:gd name="T0" fmla="*/ 91 w 93"/>
                <a:gd name="T1" fmla="*/ 12 h 75"/>
                <a:gd name="T2" fmla="*/ 91 w 93"/>
                <a:gd name="T3" fmla="*/ 3 h 75"/>
                <a:gd name="T4" fmla="*/ 78 w 93"/>
                <a:gd name="T5" fmla="*/ 0 h 75"/>
                <a:gd name="T6" fmla="*/ 65 w 93"/>
                <a:gd name="T7" fmla="*/ 4 h 75"/>
                <a:gd name="T8" fmla="*/ 52 w 93"/>
                <a:gd name="T9" fmla="*/ 14 h 75"/>
                <a:gd name="T10" fmla="*/ 40 w 93"/>
                <a:gd name="T11" fmla="*/ 24 h 75"/>
                <a:gd name="T12" fmla="*/ 28 w 93"/>
                <a:gd name="T13" fmla="*/ 37 h 75"/>
                <a:gd name="T14" fmla="*/ 17 w 93"/>
                <a:gd name="T15" fmla="*/ 49 h 75"/>
                <a:gd name="T16" fmla="*/ 8 w 93"/>
                <a:gd name="T17" fmla="*/ 61 h 75"/>
                <a:gd name="T18" fmla="*/ 0 w 93"/>
                <a:gd name="T19" fmla="*/ 69 h 75"/>
                <a:gd name="T20" fmla="*/ 6 w 93"/>
                <a:gd name="T21" fmla="*/ 75 h 75"/>
                <a:gd name="T22" fmla="*/ 14 w 93"/>
                <a:gd name="T23" fmla="*/ 67 h 75"/>
                <a:gd name="T24" fmla="*/ 24 w 93"/>
                <a:gd name="T25" fmla="*/ 56 h 75"/>
                <a:gd name="T26" fmla="*/ 35 w 93"/>
                <a:gd name="T27" fmla="*/ 43 h 75"/>
                <a:gd name="T28" fmla="*/ 46 w 93"/>
                <a:gd name="T29" fmla="*/ 31 h 75"/>
                <a:gd name="T30" fmla="*/ 59 w 93"/>
                <a:gd name="T31" fmla="*/ 20 h 75"/>
                <a:gd name="T32" fmla="*/ 69 w 93"/>
                <a:gd name="T33" fmla="*/ 14 h 75"/>
                <a:gd name="T34" fmla="*/ 78 w 93"/>
                <a:gd name="T35" fmla="*/ 11 h 75"/>
                <a:gd name="T36" fmla="*/ 87 w 93"/>
                <a:gd name="T37" fmla="*/ 12 h 75"/>
                <a:gd name="T38" fmla="*/ 87 w 93"/>
                <a:gd name="T39" fmla="*/ 3 h 75"/>
                <a:gd name="T40" fmla="*/ 87 w 93"/>
                <a:gd name="T41" fmla="*/ 12 h 75"/>
                <a:gd name="T42" fmla="*/ 90 w 93"/>
                <a:gd name="T43" fmla="*/ 12 h 75"/>
                <a:gd name="T44" fmla="*/ 93 w 93"/>
                <a:gd name="T45" fmla="*/ 9 h 75"/>
                <a:gd name="T46" fmla="*/ 93 w 93"/>
                <a:gd name="T47" fmla="*/ 6 h 75"/>
                <a:gd name="T48" fmla="*/ 91 w 93"/>
                <a:gd name="T49" fmla="*/ 3 h 75"/>
                <a:gd name="T50" fmla="*/ 91 w 93"/>
                <a:gd name="T51" fmla="*/ 1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3" h="75">
                  <a:moveTo>
                    <a:pt x="91" y="12"/>
                  </a:moveTo>
                  <a:lnTo>
                    <a:pt x="91" y="3"/>
                  </a:lnTo>
                  <a:lnTo>
                    <a:pt x="78" y="0"/>
                  </a:lnTo>
                  <a:lnTo>
                    <a:pt x="65" y="4"/>
                  </a:lnTo>
                  <a:lnTo>
                    <a:pt x="52" y="14"/>
                  </a:lnTo>
                  <a:lnTo>
                    <a:pt x="40" y="24"/>
                  </a:lnTo>
                  <a:lnTo>
                    <a:pt x="28" y="37"/>
                  </a:lnTo>
                  <a:lnTo>
                    <a:pt x="17" y="49"/>
                  </a:lnTo>
                  <a:lnTo>
                    <a:pt x="8" y="61"/>
                  </a:lnTo>
                  <a:lnTo>
                    <a:pt x="0" y="69"/>
                  </a:lnTo>
                  <a:lnTo>
                    <a:pt x="6" y="75"/>
                  </a:lnTo>
                  <a:lnTo>
                    <a:pt x="14" y="67"/>
                  </a:lnTo>
                  <a:lnTo>
                    <a:pt x="24" y="56"/>
                  </a:lnTo>
                  <a:lnTo>
                    <a:pt x="35" y="43"/>
                  </a:lnTo>
                  <a:lnTo>
                    <a:pt x="46" y="31"/>
                  </a:lnTo>
                  <a:lnTo>
                    <a:pt x="59" y="20"/>
                  </a:lnTo>
                  <a:lnTo>
                    <a:pt x="69" y="14"/>
                  </a:lnTo>
                  <a:lnTo>
                    <a:pt x="78" y="11"/>
                  </a:lnTo>
                  <a:lnTo>
                    <a:pt x="87" y="12"/>
                  </a:lnTo>
                  <a:lnTo>
                    <a:pt x="87" y="3"/>
                  </a:lnTo>
                  <a:lnTo>
                    <a:pt x="87" y="12"/>
                  </a:lnTo>
                  <a:lnTo>
                    <a:pt x="90" y="12"/>
                  </a:lnTo>
                  <a:lnTo>
                    <a:pt x="93" y="9"/>
                  </a:lnTo>
                  <a:lnTo>
                    <a:pt x="93" y="6"/>
                  </a:lnTo>
                  <a:lnTo>
                    <a:pt x="91" y="3"/>
                  </a:lnTo>
                  <a:lnTo>
                    <a:pt x="91"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37" name="Freeform 1869"/>
            <p:cNvSpPr>
              <a:spLocks/>
            </p:cNvSpPr>
            <p:nvPr/>
          </p:nvSpPr>
          <p:spPr bwMode="auto">
            <a:xfrm>
              <a:off x="2876" y="4177"/>
              <a:ext cx="19" cy="36"/>
            </a:xfrm>
            <a:custGeom>
              <a:avLst/>
              <a:gdLst>
                <a:gd name="T0" fmla="*/ 1 w 56"/>
                <a:gd name="T1" fmla="*/ 99 h 106"/>
                <a:gd name="T2" fmla="*/ 10 w 56"/>
                <a:gd name="T3" fmla="*/ 101 h 106"/>
                <a:gd name="T4" fmla="*/ 10 w 56"/>
                <a:gd name="T5" fmla="*/ 88 h 106"/>
                <a:gd name="T6" fmla="*/ 13 w 56"/>
                <a:gd name="T7" fmla="*/ 76 h 106"/>
                <a:gd name="T8" fmla="*/ 17 w 56"/>
                <a:gd name="T9" fmla="*/ 63 h 106"/>
                <a:gd name="T10" fmla="*/ 23 w 56"/>
                <a:gd name="T11" fmla="*/ 52 h 106"/>
                <a:gd name="T12" fmla="*/ 30 w 56"/>
                <a:gd name="T13" fmla="*/ 39 h 106"/>
                <a:gd name="T14" fmla="*/ 37 w 56"/>
                <a:gd name="T15" fmla="*/ 27 h 106"/>
                <a:gd name="T16" fmla="*/ 46 w 56"/>
                <a:gd name="T17" fmla="*/ 17 h 106"/>
                <a:gd name="T18" fmla="*/ 56 w 56"/>
                <a:gd name="T19" fmla="*/ 9 h 106"/>
                <a:gd name="T20" fmla="*/ 52 w 56"/>
                <a:gd name="T21" fmla="*/ 0 h 106"/>
                <a:gd name="T22" fmla="*/ 39 w 56"/>
                <a:gd name="T23" fmla="*/ 11 h 106"/>
                <a:gd name="T24" fmla="*/ 30 w 56"/>
                <a:gd name="T25" fmla="*/ 22 h 106"/>
                <a:gd name="T26" fmla="*/ 21 w 56"/>
                <a:gd name="T27" fmla="*/ 35 h 106"/>
                <a:gd name="T28" fmla="*/ 14 w 56"/>
                <a:gd name="T29" fmla="*/ 47 h 106"/>
                <a:gd name="T30" fmla="*/ 8 w 56"/>
                <a:gd name="T31" fmla="*/ 61 h 106"/>
                <a:gd name="T32" fmla="*/ 3 w 56"/>
                <a:gd name="T33" fmla="*/ 74 h 106"/>
                <a:gd name="T34" fmla="*/ 1 w 56"/>
                <a:gd name="T35" fmla="*/ 88 h 106"/>
                <a:gd name="T36" fmla="*/ 1 w 56"/>
                <a:gd name="T37" fmla="*/ 101 h 106"/>
                <a:gd name="T38" fmla="*/ 10 w 56"/>
                <a:gd name="T39" fmla="*/ 103 h 106"/>
                <a:gd name="T40" fmla="*/ 0 w 56"/>
                <a:gd name="T41" fmla="*/ 101 h 106"/>
                <a:gd name="T42" fmla="*/ 2 w 56"/>
                <a:gd name="T43" fmla="*/ 105 h 106"/>
                <a:gd name="T44" fmla="*/ 6 w 56"/>
                <a:gd name="T45" fmla="*/ 106 h 106"/>
                <a:gd name="T46" fmla="*/ 9 w 56"/>
                <a:gd name="T47" fmla="*/ 105 h 106"/>
                <a:gd name="T48" fmla="*/ 11 w 56"/>
                <a:gd name="T49" fmla="*/ 101 h 106"/>
                <a:gd name="T50" fmla="*/ 1 w 56"/>
                <a:gd name="T51" fmla="*/ 99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6" h="106">
                  <a:moveTo>
                    <a:pt x="1" y="99"/>
                  </a:moveTo>
                  <a:lnTo>
                    <a:pt x="10" y="101"/>
                  </a:lnTo>
                  <a:lnTo>
                    <a:pt x="10" y="88"/>
                  </a:lnTo>
                  <a:lnTo>
                    <a:pt x="13" y="76"/>
                  </a:lnTo>
                  <a:lnTo>
                    <a:pt x="17" y="63"/>
                  </a:lnTo>
                  <a:lnTo>
                    <a:pt x="23" y="52"/>
                  </a:lnTo>
                  <a:lnTo>
                    <a:pt x="30" y="39"/>
                  </a:lnTo>
                  <a:lnTo>
                    <a:pt x="37" y="27"/>
                  </a:lnTo>
                  <a:lnTo>
                    <a:pt x="46" y="17"/>
                  </a:lnTo>
                  <a:lnTo>
                    <a:pt x="56" y="9"/>
                  </a:lnTo>
                  <a:lnTo>
                    <a:pt x="52" y="0"/>
                  </a:lnTo>
                  <a:lnTo>
                    <a:pt x="39" y="11"/>
                  </a:lnTo>
                  <a:lnTo>
                    <a:pt x="30" y="22"/>
                  </a:lnTo>
                  <a:lnTo>
                    <a:pt x="21" y="35"/>
                  </a:lnTo>
                  <a:lnTo>
                    <a:pt x="14" y="47"/>
                  </a:lnTo>
                  <a:lnTo>
                    <a:pt x="8" y="61"/>
                  </a:lnTo>
                  <a:lnTo>
                    <a:pt x="3" y="74"/>
                  </a:lnTo>
                  <a:lnTo>
                    <a:pt x="1" y="88"/>
                  </a:lnTo>
                  <a:lnTo>
                    <a:pt x="1" y="101"/>
                  </a:lnTo>
                  <a:lnTo>
                    <a:pt x="10" y="103"/>
                  </a:lnTo>
                  <a:lnTo>
                    <a:pt x="0" y="101"/>
                  </a:lnTo>
                  <a:lnTo>
                    <a:pt x="2" y="105"/>
                  </a:lnTo>
                  <a:lnTo>
                    <a:pt x="6" y="106"/>
                  </a:lnTo>
                  <a:lnTo>
                    <a:pt x="9" y="105"/>
                  </a:lnTo>
                  <a:lnTo>
                    <a:pt x="11" y="101"/>
                  </a:lnTo>
                  <a:lnTo>
                    <a:pt x="1" y="9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38" name="Freeform 1870"/>
            <p:cNvSpPr>
              <a:spLocks/>
            </p:cNvSpPr>
            <p:nvPr/>
          </p:nvSpPr>
          <p:spPr bwMode="auto">
            <a:xfrm>
              <a:off x="2876" y="4200"/>
              <a:ext cx="12" cy="12"/>
            </a:xfrm>
            <a:custGeom>
              <a:avLst/>
              <a:gdLst>
                <a:gd name="T0" fmla="*/ 34 w 34"/>
                <a:gd name="T1" fmla="*/ 6 h 34"/>
                <a:gd name="T2" fmla="*/ 29 w 34"/>
                <a:gd name="T3" fmla="*/ 0 h 34"/>
                <a:gd name="T4" fmla="*/ 21 w 34"/>
                <a:gd name="T5" fmla="*/ 3 h 34"/>
                <a:gd name="T6" fmla="*/ 13 w 34"/>
                <a:gd name="T7" fmla="*/ 10 h 34"/>
                <a:gd name="T8" fmla="*/ 6 w 34"/>
                <a:gd name="T9" fmla="*/ 19 h 34"/>
                <a:gd name="T10" fmla="*/ 0 w 34"/>
                <a:gd name="T11" fmla="*/ 30 h 34"/>
                <a:gd name="T12" fmla="*/ 9 w 34"/>
                <a:gd name="T13" fmla="*/ 34 h 34"/>
                <a:gd name="T14" fmla="*/ 15 w 34"/>
                <a:gd name="T15" fmla="*/ 24 h 34"/>
                <a:gd name="T16" fmla="*/ 20 w 34"/>
                <a:gd name="T17" fmla="*/ 17 h 34"/>
                <a:gd name="T18" fmla="*/ 25 w 34"/>
                <a:gd name="T19" fmla="*/ 13 h 34"/>
                <a:gd name="T20" fmla="*/ 31 w 34"/>
                <a:gd name="T21" fmla="*/ 9 h 34"/>
                <a:gd name="T22" fmla="*/ 25 w 34"/>
                <a:gd name="T23" fmla="*/ 3 h 34"/>
                <a:gd name="T24" fmla="*/ 31 w 34"/>
                <a:gd name="T25" fmla="*/ 9 h 34"/>
                <a:gd name="T26" fmla="*/ 34 w 34"/>
                <a:gd name="T27" fmla="*/ 7 h 34"/>
                <a:gd name="T28" fmla="*/ 34 w 34"/>
                <a:gd name="T29" fmla="*/ 3 h 34"/>
                <a:gd name="T30" fmla="*/ 32 w 34"/>
                <a:gd name="T31" fmla="*/ 1 h 34"/>
                <a:gd name="T32" fmla="*/ 29 w 34"/>
                <a:gd name="T33" fmla="*/ 0 h 34"/>
                <a:gd name="T34" fmla="*/ 34 w 34"/>
                <a:gd name="T35" fmla="*/ 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 h="34">
                  <a:moveTo>
                    <a:pt x="34" y="6"/>
                  </a:moveTo>
                  <a:lnTo>
                    <a:pt x="29" y="0"/>
                  </a:lnTo>
                  <a:lnTo>
                    <a:pt x="21" y="3"/>
                  </a:lnTo>
                  <a:lnTo>
                    <a:pt x="13" y="10"/>
                  </a:lnTo>
                  <a:lnTo>
                    <a:pt x="6" y="19"/>
                  </a:lnTo>
                  <a:lnTo>
                    <a:pt x="0" y="30"/>
                  </a:lnTo>
                  <a:lnTo>
                    <a:pt x="9" y="34"/>
                  </a:lnTo>
                  <a:lnTo>
                    <a:pt x="15" y="24"/>
                  </a:lnTo>
                  <a:lnTo>
                    <a:pt x="20" y="17"/>
                  </a:lnTo>
                  <a:lnTo>
                    <a:pt x="25" y="13"/>
                  </a:lnTo>
                  <a:lnTo>
                    <a:pt x="31" y="9"/>
                  </a:lnTo>
                  <a:lnTo>
                    <a:pt x="25" y="3"/>
                  </a:lnTo>
                  <a:lnTo>
                    <a:pt x="31" y="9"/>
                  </a:lnTo>
                  <a:lnTo>
                    <a:pt x="34" y="7"/>
                  </a:lnTo>
                  <a:lnTo>
                    <a:pt x="34" y="3"/>
                  </a:lnTo>
                  <a:lnTo>
                    <a:pt x="32" y="1"/>
                  </a:lnTo>
                  <a:lnTo>
                    <a:pt x="29" y="0"/>
                  </a:lnTo>
                  <a:lnTo>
                    <a:pt x="34"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39" name="Freeform 1871"/>
            <p:cNvSpPr>
              <a:spLocks/>
            </p:cNvSpPr>
            <p:nvPr/>
          </p:nvSpPr>
          <p:spPr bwMode="auto">
            <a:xfrm>
              <a:off x="2884" y="4201"/>
              <a:ext cx="5" cy="18"/>
            </a:xfrm>
            <a:custGeom>
              <a:avLst/>
              <a:gdLst>
                <a:gd name="T0" fmla="*/ 12 w 17"/>
                <a:gd name="T1" fmla="*/ 43 h 52"/>
                <a:gd name="T2" fmla="*/ 16 w 17"/>
                <a:gd name="T3" fmla="*/ 44 h 52"/>
                <a:gd name="T4" fmla="*/ 11 w 17"/>
                <a:gd name="T5" fmla="*/ 36 h 52"/>
                <a:gd name="T6" fmla="*/ 11 w 17"/>
                <a:gd name="T7" fmla="*/ 23 h 52"/>
                <a:gd name="T8" fmla="*/ 10 w 17"/>
                <a:gd name="T9" fmla="*/ 11 h 52"/>
                <a:gd name="T10" fmla="*/ 12 w 17"/>
                <a:gd name="T11" fmla="*/ 3 h 52"/>
                <a:gd name="T12" fmla="*/ 3 w 17"/>
                <a:gd name="T13" fmla="*/ 0 h 52"/>
                <a:gd name="T14" fmla="*/ 1 w 17"/>
                <a:gd name="T15" fmla="*/ 11 h 52"/>
                <a:gd name="T16" fmla="*/ 0 w 17"/>
                <a:gd name="T17" fmla="*/ 23 h 52"/>
                <a:gd name="T18" fmla="*/ 2 w 17"/>
                <a:gd name="T19" fmla="*/ 38 h 52"/>
                <a:gd name="T20" fmla="*/ 9 w 17"/>
                <a:gd name="T21" fmla="*/ 51 h 52"/>
                <a:gd name="T22" fmla="*/ 12 w 17"/>
                <a:gd name="T23" fmla="*/ 52 h 52"/>
                <a:gd name="T24" fmla="*/ 9 w 17"/>
                <a:gd name="T25" fmla="*/ 51 h 52"/>
                <a:gd name="T26" fmla="*/ 12 w 17"/>
                <a:gd name="T27" fmla="*/ 52 h 52"/>
                <a:gd name="T28" fmla="*/ 16 w 17"/>
                <a:gd name="T29" fmla="*/ 51 h 52"/>
                <a:gd name="T30" fmla="*/ 17 w 17"/>
                <a:gd name="T31" fmla="*/ 47 h 52"/>
                <a:gd name="T32" fmla="*/ 16 w 17"/>
                <a:gd name="T33" fmla="*/ 44 h 52"/>
                <a:gd name="T34" fmla="*/ 12 w 17"/>
                <a:gd name="T35" fmla="*/ 4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52">
                  <a:moveTo>
                    <a:pt x="12" y="43"/>
                  </a:moveTo>
                  <a:lnTo>
                    <a:pt x="16" y="44"/>
                  </a:lnTo>
                  <a:lnTo>
                    <a:pt x="11" y="36"/>
                  </a:lnTo>
                  <a:lnTo>
                    <a:pt x="11" y="23"/>
                  </a:lnTo>
                  <a:lnTo>
                    <a:pt x="10" y="11"/>
                  </a:lnTo>
                  <a:lnTo>
                    <a:pt x="12" y="3"/>
                  </a:lnTo>
                  <a:lnTo>
                    <a:pt x="3" y="0"/>
                  </a:lnTo>
                  <a:lnTo>
                    <a:pt x="1" y="11"/>
                  </a:lnTo>
                  <a:lnTo>
                    <a:pt x="0" y="23"/>
                  </a:lnTo>
                  <a:lnTo>
                    <a:pt x="2" y="38"/>
                  </a:lnTo>
                  <a:lnTo>
                    <a:pt x="9" y="51"/>
                  </a:lnTo>
                  <a:lnTo>
                    <a:pt x="12" y="52"/>
                  </a:lnTo>
                  <a:lnTo>
                    <a:pt x="9" y="51"/>
                  </a:lnTo>
                  <a:lnTo>
                    <a:pt x="12" y="52"/>
                  </a:lnTo>
                  <a:lnTo>
                    <a:pt x="16" y="51"/>
                  </a:lnTo>
                  <a:lnTo>
                    <a:pt x="17" y="47"/>
                  </a:lnTo>
                  <a:lnTo>
                    <a:pt x="16" y="44"/>
                  </a:lnTo>
                  <a:lnTo>
                    <a:pt x="12" y="4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40" name="Freeform 1872"/>
            <p:cNvSpPr>
              <a:spLocks/>
            </p:cNvSpPr>
            <p:nvPr/>
          </p:nvSpPr>
          <p:spPr bwMode="auto">
            <a:xfrm>
              <a:off x="2888" y="4214"/>
              <a:ext cx="22" cy="5"/>
            </a:xfrm>
            <a:custGeom>
              <a:avLst/>
              <a:gdLst>
                <a:gd name="T0" fmla="*/ 66 w 68"/>
                <a:gd name="T1" fmla="*/ 0 h 15"/>
                <a:gd name="T2" fmla="*/ 66 w 68"/>
                <a:gd name="T3" fmla="*/ 0 h 15"/>
                <a:gd name="T4" fmla="*/ 60 w 68"/>
                <a:gd name="T5" fmla="*/ 1 h 15"/>
                <a:gd name="T6" fmla="*/ 53 w 68"/>
                <a:gd name="T7" fmla="*/ 3 h 15"/>
                <a:gd name="T8" fmla="*/ 44 w 68"/>
                <a:gd name="T9" fmla="*/ 4 h 15"/>
                <a:gd name="T10" fmla="*/ 35 w 68"/>
                <a:gd name="T11" fmla="*/ 5 h 15"/>
                <a:gd name="T12" fmla="*/ 26 w 68"/>
                <a:gd name="T13" fmla="*/ 4 h 15"/>
                <a:gd name="T14" fmla="*/ 17 w 68"/>
                <a:gd name="T15" fmla="*/ 4 h 15"/>
                <a:gd name="T16" fmla="*/ 8 w 68"/>
                <a:gd name="T17" fmla="*/ 4 h 15"/>
                <a:gd name="T18" fmla="*/ 0 w 68"/>
                <a:gd name="T19" fmla="*/ 5 h 15"/>
                <a:gd name="T20" fmla="*/ 0 w 68"/>
                <a:gd name="T21" fmla="*/ 14 h 15"/>
                <a:gd name="T22" fmla="*/ 8 w 68"/>
                <a:gd name="T23" fmla="*/ 15 h 15"/>
                <a:gd name="T24" fmla="*/ 17 w 68"/>
                <a:gd name="T25" fmla="*/ 15 h 15"/>
                <a:gd name="T26" fmla="*/ 26 w 68"/>
                <a:gd name="T27" fmla="*/ 15 h 15"/>
                <a:gd name="T28" fmla="*/ 35 w 68"/>
                <a:gd name="T29" fmla="*/ 14 h 15"/>
                <a:gd name="T30" fmla="*/ 44 w 68"/>
                <a:gd name="T31" fmla="*/ 13 h 15"/>
                <a:gd name="T32" fmla="*/ 53 w 68"/>
                <a:gd name="T33" fmla="*/ 12 h 15"/>
                <a:gd name="T34" fmla="*/ 60 w 68"/>
                <a:gd name="T35" fmla="*/ 11 h 15"/>
                <a:gd name="T36" fmla="*/ 68 w 68"/>
                <a:gd name="T37" fmla="*/ 9 h 15"/>
                <a:gd name="T38" fmla="*/ 68 w 68"/>
                <a:gd name="T39" fmla="*/ 9 h 15"/>
                <a:gd name="T40" fmla="*/ 66 w 68"/>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15">
                  <a:moveTo>
                    <a:pt x="66" y="0"/>
                  </a:moveTo>
                  <a:lnTo>
                    <a:pt x="66" y="0"/>
                  </a:lnTo>
                  <a:lnTo>
                    <a:pt x="60" y="1"/>
                  </a:lnTo>
                  <a:lnTo>
                    <a:pt x="53" y="3"/>
                  </a:lnTo>
                  <a:lnTo>
                    <a:pt x="44" y="4"/>
                  </a:lnTo>
                  <a:lnTo>
                    <a:pt x="35" y="5"/>
                  </a:lnTo>
                  <a:lnTo>
                    <a:pt x="26" y="4"/>
                  </a:lnTo>
                  <a:lnTo>
                    <a:pt x="17" y="4"/>
                  </a:lnTo>
                  <a:lnTo>
                    <a:pt x="8" y="4"/>
                  </a:lnTo>
                  <a:lnTo>
                    <a:pt x="0" y="5"/>
                  </a:lnTo>
                  <a:lnTo>
                    <a:pt x="0" y="14"/>
                  </a:lnTo>
                  <a:lnTo>
                    <a:pt x="8" y="15"/>
                  </a:lnTo>
                  <a:lnTo>
                    <a:pt x="17" y="15"/>
                  </a:lnTo>
                  <a:lnTo>
                    <a:pt x="26" y="15"/>
                  </a:lnTo>
                  <a:lnTo>
                    <a:pt x="35" y="14"/>
                  </a:lnTo>
                  <a:lnTo>
                    <a:pt x="44" y="13"/>
                  </a:lnTo>
                  <a:lnTo>
                    <a:pt x="53" y="12"/>
                  </a:lnTo>
                  <a:lnTo>
                    <a:pt x="60" y="11"/>
                  </a:lnTo>
                  <a:lnTo>
                    <a:pt x="68" y="9"/>
                  </a:lnTo>
                  <a:lnTo>
                    <a:pt x="68" y="9"/>
                  </a:lnTo>
                  <a:lnTo>
                    <a:pt x="6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41" name="Freeform 1873"/>
            <p:cNvSpPr>
              <a:spLocks/>
            </p:cNvSpPr>
            <p:nvPr/>
          </p:nvSpPr>
          <p:spPr bwMode="auto">
            <a:xfrm>
              <a:off x="2910" y="4188"/>
              <a:ext cx="28" cy="29"/>
            </a:xfrm>
            <a:custGeom>
              <a:avLst/>
              <a:gdLst>
                <a:gd name="T0" fmla="*/ 84 w 84"/>
                <a:gd name="T1" fmla="*/ 5 h 88"/>
                <a:gd name="T2" fmla="*/ 76 w 84"/>
                <a:gd name="T3" fmla="*/ 1 h 88"/>
                <a:gd name="T4" fmla="*/ 72 w 84"/>
                <a:gd name="T5" fmla="*/ 7 h 88"/>
                <a:gd name="T6" fmla="*/ 63 w 84"/>
                <a:gd name="T7" fmla="*/ 16 h 88"/>
                <a:gd name="T8" fmla="*/ 52 w 84"/>
                <a:gd name="T9" fmla="*/ 29 h 88"/>
                <a:gd name="T10" fmla="*/ 40 w 84"/>
                <a:gd name="T11" fmla="*/ 43 h 88"/>
                <a:gd name="T12" fmla="*/ 27 w 84"/>
                <a:gd name="T13" fmla="*/ 55 h 88"/>
                <a:gd name="T14" fmla="*/ 15 w 84"/>
                <a:gd name="T15" fmla="*/ 67 h 88"/>
                <a:gd name="T16" fmla="*/ 4 w 84"/>
                <a:gd name="T17" fmla="*/ 76 h 88"/>
                <a:gd name="T18" fmla="*/ 0 w 84"/>
                <a:gd name="T19" fmla="*/ 79 h 88"/>
                <a:gd name="T20" fmla="*/ 2 w 84"/>
                <a:gd name="T21" fmla="*/ 88 h 88"/>
                <a:gd name="T22" fmla="*/ 11 w 84"/>
                <a:gd name="T23" fmla="*/ 83 h 88"/>
                <a:gd name="T24" fmla="*/ 21 w 84"/>
                <a:gd name="T25" fmla="*/ 74 h 88"/>
                <a:gd name="T26" fmla="*/ 34 w 84"/>
                <a:gd name="T27" fmla="*/ 62 h 88"/>
                <a:gd name="T28" fmla="*/ 47 w 84"/>
                <a:gd name="T29" fmla="*/ 49 h 88"/>
                <a:gd name="T30" fmla="*/ 59 w 84"/>
                <a:gd name="T31" fmla="*/ 36 h 88"/>
                <a:gd name="T32" fmla="*/ 70 w 84"/>
                <a:gd name="T33" fmla="*/ 23 h 88"/>
                <a:gd name="T34" fmla="*/ 79 w 84"/>
                <a:gd name="T35" fmla="*/ 14 h 88"/>
                <a:gd name="T36" fmla="*/ 83 w 84"/>
                <a:gd name="T37" fmla="*/ 8 h 88"/>
                <a:gd name="T38" fmla="*/ 75 w 84"/>
                <a:gd name="T39" fmla="*/ 5 h 88"/>
                <a:gd name="T40" fmla="*/ 83 w 84"/>
                <a:gd name="T41" fmla="*/ 8 h 88"/>
                <a:gd name="T42" fmla="*/ 84 w 84"/>
                <a:gd name="T43" fmla="*/ 5 h 88"/>
                <a:gd name="T44" fmla="*/ 83 w 84"/>
                <a:gd name="T45" fmla="*/ 1 h 88"/>
                <a:gd name="T46" fmla="*/ 80 w 84"/>
                <a:gd name="T47" fmla="*/ 0 h 88"/>
                <a:gd name="T48" fmla="*/ 76 w 84"/>
                <a:gd name="T49" fmla="*/ 1 h 88"/>
                <a:gd name="T50" fmla="*/ 84 w 84"/>
                <a:gd name="T51" fmla="*/ 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 h="88">
                  <a:moveTo>
                    <a:pt x="84" y="5"/>
                  </a:moveTo>
                  <a:lnTo>
                    <a:pt x="76" y="1"/>
                  </a:lnTo>
                  <a:lnTo>
                    <a:pt x="72" y="7"/>
                  </a:lnTo>
                  <a:lnTo>
                    <a:pt x="63" y="16"/>
                  </a:lnTo>
                  <a:lnTo>
                    <a:pt x="52" y="29"/>
                  </a:lnTo>
                  <a:lnTo>
                    <a:pt x="40" y="43"/>
                  </a:lnTo>
                  <a:lnTo>
                    <a:pt x="27" y="55"/>
                  </a:lnTo>
                  <a:lnTo>
                    <a:pt x="15" y="67"/>
                  </a:lnTo>
                  <a:lnTo>
                    <a:pt x="4" y="76"/>
                  </a:lnTo>
                  <a:lnTo>
                    <a:pt x="0" y="79"/>
                  </a:lnTo>
                  <a:lnTo>
                    <a:pt x="2" y="88"/>
                  </a:lnTo>
                  <a:lnTo>
                    <a:pt x="11" y="83"/>
                  </a:lnTo>
                  <a:lnTo>
                    <a:pt x="21" y="74"/>
                  </a:lnTo>
                  <a:lnTo>
                    <a:pt x="34" y="62"/>
                  </a:lnTo>
                  <a:lnTo>
                    <a:pt x="47" y="49"/>
                  </a:lnTo>
                  <a:lnTo>
                    <a:pt x="59" y="36"/>
                  </a:lnTo>
                  <a:lnTo>
                    <a:pt x="70" y="23"/>
                  </a:lnTo>
                  <a:lnTo>
                    <a:pt x="79" y="14"/>
                  </a:lnTo>
                  <a:lnTo>
                    <a:pt x="83" y="8"/>
                  </a:lnTo>
                  <a:lnTo>
                    <a:pt x="75" y="5"/>
                  </a:lnTo>
                  <a:lnTo>
                    <a:pt x="83" y="8"/>
                  </a:lnTo>
                  <a:lnTo>
                    <a:pt x="84" y="5"/>
                  </a:lnTo>
                  <a:lnTo>
                    <a:pt x="83" y="1"/>
                  </a:lnTo>
                  <a:lnTo>
                    <a:pt x="80" y="0"/>
                  </a:lnTo>
                  <a:lnTo>
                    <a:pt x="76" y="1"/>
                  </a:lnTo>
                  <a:lnTo>
                    <a:pt x="84"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42" name="Freeform 1874"/>
            <p:cNvSpPr>
              <a:spLocks/>
            </p:cNvSpPr>
            <p:nvPr/>
          </p:nvSpPr>
          <p:spPr bwMode="auto">
            <a:xfrm>
              <a:off x="2922" y="4189"/>
              <a:ext cx="16" cy="30"/>
            </a:xfrm>
            <a:custGeom>
              <a:avLst/>
              <a:gdLst>
                <a:gd name="T0" fmla="*/ 3 w 48"/>
                <a:gd name="T1" fmla="*/ 79 h 88"/>
                <a:gd name="T2" fmla="*/ 8 w 48"/>
                <a:gd name="T3" fmla="*/ 87 h 88"/>
                <a:gd name="T4" fmla="*/ 16 w 48"/>
                <a:gd name="T5" fmla="*/ 78 h 88"/>
                <a:gd name="T6" fmla="*/ 24 w 48"/>
                <a:gd name="T7" fmla="*/ 66 h 88"/>
                <a:gd name="T8" fmla="*/ 31 w 48"/>
                <a:gd name="T9" fmla="*/ 55 h 88"/>
                <a:gd name="T10" fmla="*/ 37 w 48"/>
                <a:gd name="T11" fmla="*/ 41 h 88"/>
                <a:gd name="T12" fmla="*/ 42 w 48"/>
                <a:gd name="T13" fmla="*/ 30 h 88"/>
                <a:gd name="T14" fmla="*/ 45 w 48"/>
                <a:gd name="T15" fmla="*/ 19 h 88"/>
                <a:gd name="T16" fmla="*/ 47 w 48"/>
                <a:gd name="T17" fmla="*/ 8 h 88"/>
                <a:gd name="T18" fmla="*/ 48 w 48"/>
                <a:gd name="T19" fmla="*/ 0 h 88"/>
                <a:gd name="T20" fmla="*/ 39 w 48"/>
                <a:gd name="T21" fmla="*/ 0 h 88"/>
                <a:gd name="T22" fmla="*/ 38 w 48"/>
                <a:gd name="T23" fmla="*/ 8 h 88"/>
                <a:gd name="T24" fmla="*/ 36 w 48"/>
                <a:gd name="T25" fmla="*/ 17 h 88"/>
                <a:gd name="T26" fmla="*/ 32 w 48"/>
                <a:gd name="T27" fmla="*/ 27 h 88"/>
                <a:gd name="T28" fmla="*/ 28 w 48"/>
                <a:gd name="T29" fmla="*/ 39 h 88"/>
                <a:gd name="T30" fmla="*/ 22 w 48"/>
                <a:gd name="T31" fmla="*/ 50 h 88"/>
                <a:gd name="T32" fmla="*/ 15 w 48"/>
                <a:gd name="T33" fmla="*/ 62 h 88"/>
                <a:gd name="T34" fmla="*/ 10 w 48"/>
                <a:gd name="T35" fmla="*/ 71 h 88"/>
                <a:gd name="T36" fmla="*/ 1 w 48"/>
                <a:gd name="T37" fmla="*/ 80 h 88"/>
                <a:gd name="T38" fmla="*/ 7 w 48"/>
                <a:gd name="T39" fmla="*/ 88 h 88"/>
                <a:gd name="T40" fmla="*/ 1 w 48"/>
                <a:gd name="T41" fmla="*/ 80 h 88"/>
                <a:gd name="T42" fmla="*/ 0 w 48"/>
                <a:gd name="T43" fmla="*/ 83 h 88"/>
                <a:gd name="T44" fmla="*/ 1 w 48"/>
                <a:gd name="T45" fmla="*/ 87 h 88"/>
                <a:gd name="T46" fmla="*/ 5 w 48"/>
                <a:gd name="T47" fmla="*/ 88 h 88"/>
                <a:gd name="T48" fmla="*/ 8 w 48"/>
                <a:gd name="T49" fmla="*/ 87 h 88"/>
                <a:gd name="T50" fmla="*/ 3 w 48"/>
                <a:gd name="T51" fmla="*/ 79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88">
                  <a:moveTo>
                    <a:pt x="3" y="79"/>
                  </a:moveTo>
                  <a:lnTo>
                    <a:pt x="8" y="87"/>
                  </a:lnTo>
                  <a:lnTo>
                    <a:pt x="16" y="78"/>
                  </a:lnTo>
                  <a:lnTo>
                    <a:pt x="24" y="66"/>
                  </a:lnTo>
                  <a:lnTo>
                    <a:pt x="31" y="55"/>
                  </a:lnTo>
                  <a:lnTo>
                    <a:pt x="37" y="41"/>
                  </a:lnTo>
                  <a:lnTo>
                    <a:pt x="42" y="30"/>
                  </a:lnTo>
                  <a:lnTo>
                    <a:pt x="45" y="19"/>
                  </a:lnTo>
                  <a:lnTo>
                    <a:pt x="47" y="8"/>
                  </a:lnTo>
                  <a:lnTo>
                    <a:pt x="48" y="0"/>
                  </a:lnTo>
                  <a:lnTo>
                    <a:pt x="39" y="0"/>
                  </a:lnTo>
                  <a:lnTo>
                    <a:pt x="38" y="8"/>
                  </a:lnTo>
                  <a:lnTo>
                    <a:pt x="36" y="17"/>
                  </a:lnTo>
                  <a:lnTo>
                    <a:pt x="32" y="27"/>
                  </a:lnTo>
                  <a:lnTo>
                    <a:pt x="28" y="39"/>
                  </a:lnTo>
                  <a:lnTo>
                    <a:pt x="22" y="50"/>
                  </a:lnTo>
                  <a:lnTo>
                    <a:pt x="15" y="62"/>
                  </a:lnTo>
                  <a:lnTo>
                    <a:pt x="10" y="71"/>
                  </a:lnTo>
                  <a:lnTo>
                    <a:pt x="1" y="80"/>
                  </a:lnTo>
                  <a:lnTo>
                    <a:pt x="7" y="88"/>
                  </a:lnTo>
                  <a:lnTo>
                    <a:pt x="1" y="80"/>
                  </a:lnTo>
                  <a:lnTo>
                    <a:pt x="0" y="83"/>
                  </a:lnTo>
                  <a:lnTo>
                    <a:pt x="1" y="87"/>
                  </a:lnTo>
                  <a:lnTo>
                    <a:pt x="5" y="88"/>
                  </a:lnTo>
                  <a:lnTo>
                    <a:pt x="8" y="87"/>
                  </a:lnTo>
                  <a:lnTo>
                    <a:pt x="3" y="7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43" name="Freeform 1875"/>
            <p:cNvSpPr>
              <a:spLocks/>
            </p:cNvSpPr>
            <p:nvPr/>
          </p:nvSpPr>
          <p:spPr bwMode="auto">
            <a:xfrm>
              <a:off x="2923" y="4206"/>
              <a:ext cx="19" cy="13"/>
            </a:xfrm>
            <a:custGeom>
              <a:avLst/>
              <a:gdLst>
                <a:gd name="T0" fmla="*/ 58 w 58"/>
                <a:gd name="T1" fmla="*/ 6 h 38"/>
                <a:gd name="T2" fmla="*/ 52 w 58"/>
                <a:gd name="T3" fmla="*/ 0 h 38"/>
                <a:gd name="T4" fmla="*/ 45 w 58"/>
                <a:gd name="T5" fmla="*/ 2 h 38"/>
                <a:gd name="T6" fmla="*/ 40 w 58"/>
                <a:gd name="T7" fmla="*/ 6 h 38"/>
                <a:gd name="T8" fmla="*/ 33 w 58"/>
                <a:gd name="T9" fmla="*/ 9 h 38"/>
                <a:gd name="T10" fmla="*/ 26 w 58"/>
                <a:gd name="T11" fmla="*/ 13 h 38"/>
                <a:gd name="T12" fmla="*/ 18 w 58"/>
                <a:gd name="T13" fmla="*/ 17 h 38"/>
                <a:gd name="T14" fmla="*/ 11 w 58"/>
                <a:gd name="T15" fmla="*/ 22 h 38"/>
                <a:gd name="T16" fmla="*/ 5 w 58"/>
                <a:gd name="T17" fmla="*/ 25 h 38"/>
                <a:gd name="T18" fmla="*/ 0 w 58"/>
                <a:gd name="T19" fmla="*/ 29 h 38"/>
                <a:gd name="T20" fmla="*/ 4 w 58"/>
                <a:gd name="T21" fmla="*/ 38 h 38"/>
                <a:gd name="T22" fmla="*/ 10 w 58"/>
                <a:gd name="T23" fmla="*/ 35 h 38"/>
                <a:gd name="T24" fmla="*/ 16 w 58"/>
                <a:gd name="T25" fmla="*/ 31 h 38"/>
                <a:gd name="T26" fmla="*/ 23 w 58"/>
                <a:gd name="T27" fmla="*/ 27 h 38"/>
                <a:gd name="T28" fmla="*/ 31 w 58"/>
                <a:gd name="T29" fmla="*/ 22 h 38"/>
                <a:gd name="T30" fmla="*/ 37 w 58"/>
                <a:gd name="T31" fmla="*/ 19 h 38"/>
                <a:gd name="T32" fmla="*/ 44 w 58"/>
                <a:gd name="T33" fmla="*/ 15 h 38"/>
                <a:gd name="T34" fmla="*/ 50 w 58"/>
                <a:gd name="T35" fmla="*/ 12 h 38"/>
                <a:gd name="T36" fmla="*/ 55 w 58"/>
                <a:gd name="T37" fmla="*/ 9 h 38"/>
                <a:gd name="T38" fmla="*/ 49 w 58"/>
                <a:gd name="T39" fmla="*/ 4 h 38"/>
                <a:gd name="T40" fmla="*/ 55 w 58"/>
                <a:gd name="T41" fmla="*/ 9 h 38"/>
                <a:gd name="T42" fmla="*/ 58 w 58"/>
                <a:gd name="T43" fmla="*/ 7 h 38"/>
                <a:gd name="T44" fmla="*/ 58 w 58"/>
                <a:gd name="T45" fmla="*/ 4 h 38"/>
                <a:gd name="T46" fmla="*/ 56 w 58"/>
                <a:gd name="T47" fmla="*/ 1 h 38"/>
                <a:gd name="T48" fmla="*/ 52 w 58"/>
                <a:gd name="T49" fmla="*/ 0 h 38"/>
                <a:gd name="T50" fmla="*/ 58 w 58"/>
                <a:gd name="T51" fmla="*/ 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8" h="38">
                  <a:moveTo>
                    <a:pt x="58" y="6"/>
                  </a:moveTo>
                  <a:lnTo>
                    <a:pt x="52" y="0"/>
                  </a:lnTo>
                  <a:lnTo>
                    <a:pt x="45" y="2"/>
                  </a:lnTo>
                  <a:lnTo>
                    <a:pt x="40" y="6"/>
                  </a:lnTo>
                  <a:lnTo>
                    <a:pt x="33" y="9"/>
                  </a:lnTo>
                  <a:lnTo>
                    <a:pt x="26" y="13"/>
                  </a:lnTo>
                  <a:lnTo>
                    <a:pt x="18" y="17"/>
                  </a:lnTo>
                  <a:lnTo>
                    <a:pt x="11" y="22"/>
                  </a:lnTo>
                  <a:lnTo>
                    <a:pt x="5" y="25"/>
                  </a:lnTo>
                  <a:lnTo>
                    <a:pt x="0" y="29"/>
                  </a:lnTo>
                  <a:lnTo>
                    <a:pt x="4" y="38"/>
                  </a:lnTo>
                  <a:lnTo>
                    <a:pt x="10" y="35"/>
                  </a:lnTo>
                  <a:lnTo>
                    <a:pt x="16" y="31"/>
                  </a:lnTo>
                  <a:lnTo>
                    <a:pt x="23" y="27"/>
                  </a:lnTo>
                  <a:lnTo>
                    <a:pt x="31" y="22"/>
                  </a:lnTo>
                  <a:lnTo>
                    <a:pt x="37" y="19"/>
                  </a:lnTo>
                  <a:lnTo>
                    <a:pt x="44" y="15"/>
                  </a:lnTo>
                  <a:lnTo>
                    <a:pt x="50" y="12"/>
                  </a:lnTo>
                  <a:lnTo>
                    <a:pt x="55" y="9"/>
                  </a:lnTo>
                  <a:lnTo>
                    <a:pt x="49" y="4"/>
                  </a:lnTo>
                  <a:lnTo>
                    <a:pt x="55" y="9"/>
                  </a:lnTo>
                  <a:lnTo>
                    <a:pt x="58" y="7"/>
                  </a:lnTo>
                  <a:lnTo>
                    <a:pt x="58" y="4"/>
                  </a:lnTo>
                  <a:lnTo>
                    <a:pt x="56" y="1"/>
                  </a:lnTo>
                  <a:lnTo>
                    <a:pt x="52" y="0"/>
                  </a:lnTo>
                  <a:lnTo>
                    <a:pt x="58"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44" name="Freeform 1876"/>
            <p:cNvSpPr>
              <a:spLocks/>
            </p:cNvSpPr>
            <p:nvPr/>
          </p:nvSpPr>
          <p:spPr bwMode="auto">
            <a:xfrm>
              <a:off x="2935" y="4207"/>
              <a:ext cx="8" cy="18"/>
            </a:xfrm>
            <a:custGeom>
              <a:avLst/>
              <a:gdLst>
                <a:gd name="T0" fmla="*/ 20 w 24"/>
                <a:gd name="T1" fmla="*/ 52 h 52"/>
                <a:gd name="T2" fmla="*/ 20 w 24"/>
                <a:gd name="T3" fmla="*/ 42 h 52"/>
                <a:gd name="T4" fmla="*/ 8 w 24"/>
                <a:gd name="T5" fmla="*/ 36 h 52"/>
                <a:gd name="T6" fmla="*/ 10 w 24"/>
                <a:gd name="T7" fmla="*/ 28 h 52"/>
                <a:gd name="T8" fmla="*/ 15 w 24"/>
                <a:gd name="T9" fmla="*/ 15 h 52"/>
                <a:gd name="T10" fmla="*/ 21 w 24"/>
                <a:gd name="T11" fmla="*/ 2 h 52"/>
                <a:gd name="T12" fmla="*/ 12 w 24"/>
                <a:gd name="T13" fmla="*/ 0 h 52"/>
                <a:gd name="T14" fmla="*/ 6 w 24"/>
                <a:gd name="T15" fmla="*/ 12 h 52"/>
                <a:gd name="T16" fmla="*/ 0 w 24"/>
                <a:gd name="T17" fmla="*/ 26 h 52"/>
                <a:gd name="T18" fmla="*/ 2 w 24"/>
                <a:gd name="T19" fmla="*/ 43 h 52"/>
                <a:gd name="T20" fmla="*/ 20 w 24"/>
                <a:gd name="T21" fmla="*/ 51 h 52"/>
                <a:gd name="T22" fmla="*/ 20 w 24"/>
                <a:gd name="T23" fmla="*/ 41 h 52"/>
                <a:gd name="T24" fmla="*/ 20 w 24"/>
                <a:gd name="T25" fmla="*/ 51 h 52"/>
                <a:gd name="T26" fmla="*/ 23 w 24"/>
                <a:gd name="T27" fmla="*/ 50 h 52"/>
                <a:gd name="T28" fmla="*/ 24 w 24"/>
                <a:gd name="T29" fmla="*/ 47 h 52"/>
                <a:gd name="T30" fmla="*/ 23 w 24"/>
                <a:gd name="T31" fmla="*/ 43 h 52"/>
                <a:gd name="T32" fmla="*/ 20 w 24"/>
                <a:gd name="T33" fmla="*/ 42 h 52"/>
                <a:gd name="T34" fmla="*/ 20 w 24"/>
                <a:gd name="T35"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52">
                  <a:moveTo>
                    <a:pt x="20" y="52"/>
                  </a:moveTo>
                  <a:lnTo>
                    <a:pt x="20" y="42"/>
                  </a:lnTo>
                  <a:lnTo>
                    <a:pt x="8" y="36"/>
                  </a:lnTo>
                  <a:lnTo>
                    <a:pt x="10" y="28"/>
                  </a:lnTo>
                  <a:lnTo>
                    <a:pt x="15" y="15"/>
                  </a:lnTo>
                  <a:lnTo>
                    <a:pt x="21" y="2"/>
                  </a:lnTo>
                  <a:lnTo>
                    <a:pt x="12" y="0"/>
                  </a:lnTo>
                  <a:lnTo>
                    <a:pt x="6" y="12"/>
                  </a:lnTo>
                  <a:lnTo>
                    <a:pt x="0" y="26"/>
                  </a:lnTo>
                  <a:lnTo>
                    <a:pt x="2" y="43"/>
                  </a:lnTo>
                  <a:lnTo>
                    <a:pt x="20" y="51"/>
                  </a:lnTo>
                  <a:lnTo>
                    <a:pt x="20" y="41"/>
                  </a:lnTo>
                  <a:lnTo>
                    <a:pt x="20" y="51"/>
                  </a:lnTo>
                  <a:lnTo>
                    <a:pt x="23" y="50"/>
                  </a:lnTo>
                  <a:lnTo>
                    <a:pt x="24" y="47"/>
                  </a:lnTo>
                  <a:lnTo>
                    <a:pt x="23" y="43"/>
                  </a:lnTo>
                  <a:lnTo>
                    <a:pt x="20" y="42"/>
                  </a:lnTo>
                  <a:lnTo>
                    <a:pt x="20" y="5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45" name="Freeform 1877"/>
            <p:cNvSpPr>
              <a:spLocks/>
            </p:cNvSpPr>
            <p:nvPr/>
          </p:nvSpPr>
          <p:spPr bwMode="auto">
            <a:xfrm>
              <a:off x="3090" y="3733"/>
              <a:ext cx="217" cy="70"/>
            </a:xfrm>
            <a:custGeom>
              <a:avLst/>
              <a:gdLst>
                <a:gd name="T0" fmla="*/ 601 w 650"/>
                <a:gd name="T1" fmla="*/ 140 h 209"/>
                <a:gd name="T2" fmla="*/ 545 w 650"/>
                <a:gd name="T3" fmla="*/ 128 h 209"/>
                <a:gd name="T4" fmla="*/ 522 w 650"/>
                <a:gd name="T5" fmla="*/ 121 h 209"/>
                <a:gd name="T6" fmla="*/ 496 w 650"/>
                <a:gd name="T7" fmla="*/ 117 h 209"/>
                <a:gd name="T8" fmla="*/ 450 w 650"/>
                <a:gd name="T9" fmla="*/ 116 h 209"/>
                <a:gd name="T10" fmla="*/ 379 w 650"/>
                <a:gd name="T11" fmla="*/ 104 h 209"/>
                <a:gd name="T12" fmla="*/ 322 w 650"/>
                <a:gd name="T13" fmla="*/ 114 h 209"/>
                <a:gd name="T14" fmla="*/ 234 w 650"/>
                <a:gd name="T15" fmla="*/ 136 h 209"/>
                <a:gd name="T16" fmla="*/ 194 w 650"/>
                <a:gd name="T17" fmla="*/ 151 h 209"/>
                <a:gd name="T18" fmla="*/ 140 w 650"/>
                <a:gd name="T19" fmla="*/ 179 h 209"/>
                <a:gd name="T20" fmla="*/ 88 w 650"/>
                <a:gd name="T21" fmla="*/ 195 h 209"/>
                <a:gd name="T22" fmla="*/ 9 w 650"/>
                <a:gd name="T23" fmla="*/ 208 h 209"/>
                <a:gd name="T24" fmla="*/ 0 w 650"/>
                <a:gd name="T25" fmla="*/ 188 h 209"/>
                <a:gd name="T26" fmla="*/ 20 w 650"/>
                <a:gd name="T27" fmla="*/ 183 h 209"/>
                <a:gd name="T28" fmla="*/ 26 w 650"/>
                <a:gd name="T29" fmla="*/ 159 h 209"/>
                <a:gd name="T30" fmla="*/ 49 w 650"/>
                <a:gd name="T31" fmla="*/ 139 h 209"/>
                <a:gd name="T32" fmla="*/ 69 w 650"/>
                <a:gd name="T33" fmla="*/ 168 h 209"/>
                <a:gd name="T34" fmla="*/ 84 w 650"/>
                <a:gd name="T35" fmla="*/ 177 h 209"/>
                <a:gd name="T36" fmla="*/ 101 w 650"/>
                <a:gd name="T37" fmla="*/ 166 h 209"/>
                <a:gd name="T38" fmla="*/ 107 w 650"/>
                <a:gd name="T39" fmla="*/ 146 h 209"/>
                <a:gd name="T40" fmla="*/ 116 w 650"/>
                <a:gd name="T41" fmla="*/ 136 h 209"/>
                <a:gd name="T42" fmla="*/ 115 w 650"/>
                <a:gd name="T43" fmla="*/ 109 h 209"/>
                <a:gd name="T44" fmla="*/ 136 w 650"/>
                <a:gd name="T45" fmla="*/ 100 h 209"/>
                <a:gd name="T46" fmla="*/ 168 w 650"/>
                <a:gd name="T47" fmla="*/ 96 h 209"/>
                <a:gd name="T48" fmla="*/ 199 w 650"/>
                <a:gd name="T49" fmla="*/ 106 h 209"/>
                <a:gd name="T50" fmla="*/ 221 w 650"/>
                <a:gd name="T51" fmla="*/ 105 h 209"/>
                <a:gd name="T52" fmla="*/ 219 w 650"/>
                <a:gd name="T53" fmla="*/ 80 h 209"/>
                <a:gd name="T54" fmla="*/ 238 w 650"/>
                <a:gd name="T55" fmla="*/ 54 h 209"/>
                <a:gd name="T56" fmla="*/ 232 w 650"/>
                <a:gd name="T57" fmla="*/ 30 h 209"/>
                <a:gd name="T58" fmla="*/ 248 w 650"/>
                <a:gd name="T59" fmla="*/ 13 h 209"/>
                <a:gd name="T60" fmla="*/ 270 w 650"/>
                <a:gd name="T61" fmla="*/ 5 h 209"/>
                <a:gd name="T62" fmla="*/ 287 w 650"/>
                <a:gd name="T63" fmla="*/ 16 h 209"/>
                <a:gd name="T64" fmla="*/ 307 w 650"/>
                <a:gd name="T65" fmla="*/ 36 h 209"/>
                <a:gd name="T66" fmla="*/ 321 w 650"/>
                <a:gd name="T67" fmla="*/ 68 h 209"/>
                <a:gd name="T68" fmla="*/ 352 w 650"/>
                <a:gd name="T69" fmla="*/ 60 h 209"/>
                <a:gd name="T70" fmla="*/ 381 w 650"/>
                <a:gd name="T71" fmla="*/ 52 h 209"/>
                <a:gd name="T72" fmla="*/ 393 w 650"/>
                <a:gd name="T73" fmla="*/ 71 h 209"/>
                <a:gd name="T74" fmla="*/ 412 w 650"/>
                <a:gd name="T75" fmla="*/ 65 h 209"/>
                <a:gd name="T76" fmla="*/ 408 w 650"/>
                <a:gd name="T77" fmla="*/ 6 h 209"/>
                <a:gd name="T78" fmla="*/ 432 w 650"/>
                <a:gd name="T79" fmla="*/ 3 h 209"/>
                <a:gd name="T80" fmla="*/ 455 w 650"/>
                <a:gd name="T81" fmla="*/ 9 h 209"/>
                <a:gd name="T82" fmla="*/ 460 w 650"/>
                <a:gd name="T83" fmla="*/ 30 h 209"/>
                <a:gd name="T84" fmla="*/ 480 w 650"/>
                <a:gd name="T85" fmla="*/ 54 h 209"/>
                <a:gd name="T86" fmla="*/ 474 w 650"/>
                <a:gd name="T87" fmla="*/ 76 h 209"/>
                <a:gd name="T88" fmla="*/ 497 w 650"/>
                <a:gd name="T89" fmla="*/ 73 h 209"/>
                <a:gd name="T90" fmla="*/ 523 w 650"/>
                <a:gd name="T91" fmla="*/ 67 h 209"/>
                <a:gd name="T92" fmla="*/ 537 w 650"/>
                <a:gd name="T93" fmla="*/ 80 h 209"/>
                <a:gd name="T94" fmla="*/ 552 w 650"/>
                <a:gd name="T95" fmla="*/ 80 h 209"/>
                <a:gd name="T96" fmla="*/ 576 w 650"/>
                <a:gd name="T97" fmla="*/ 79 h 209"/>
                <a:gd name="T98" fmla="*/ 592 w 650"/>
                <a:gd name="T99" fmla="*/ 85 h 209"/>
                <a:gd name="T100" fmla="*/ 626 w 650"/>
                <a:gd name="T101" fmla="*/ 83 h 209"/>
                <a:gd name="T102" fmla="*/ 650 w 650"/>
                <a:gd name="T103" fmla="*/ 95 h 209"/>
                <a:gd name="T104" fmla="*/ 628 w 650"/>
                <a:gd name="T105" fmla="*/ 109 h 209"/>
                <a:gd name="T106" fmla="*/ 637 w 650"/>
                <a:gd name="T107" fmla="*/ 137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50" h="209">
                  <a:moveTo>
                    <a:pt x="632" y="143"/>
                  </a:moveTo>
                  <a:lnTo>
                    <a:pt x="626" y="144"/>
                  </a:lnTo>
                  <a:lnTo>
                    <a:pt x="615" y="143"/>
                  </a:lnTo>
                  <a:lnTo>
                    <a:pt x="601" y="140"/>
                  </a:lnTo>
                  <a:lnTo>
                    <a:pt x="586" y="137"/>
                  </a:lnTo>
                  <a:lnTo>
                    <a:pt x="570" y="134"/>
                  </a:lnTo>
                  <a:lnTo>
                    <a:pt x="556" y="130"/>
                  </a:lnTo>
                  <a:lnTo>
                    <a:pt x="545" y="128"/>
                  </a:lnTo>
                  <a:lnTo>
                    <a:pt x="538" y="125"/>
                  </a:lnTo>
                  <a:lnTo>
                    <a:pt x="533" y="124"/>
                  </a:lnTo>
                  <a:lnTo>
                    <a:pt x="529" y="122"/>
                  </a:lnTo>
                  <a:lnTo>
                    <a:pt x="522" y="121"/>
                  </a:lnTo>
                  <a:lnTo>
                    <a:pt x="516" y="119"/>
                  </a:lnTo>
                  <a:lnTo>
                    <a:pt x="509" y="117"/>
                  </a:lnTo>
                  <a:lnTo>
                    <a:pt x="503" y="117"/>
                  </a:lnTo>
                  <a:lnTo>
                    <a:pt x="496" y="117"/>
                  </a:lnTo>
                  <a:lnTo>
                    <a:pt x="490" y="119"/>
                  </a:lnTo>
                  <a:lnTo>
                    <a:pt x="481" y="120"/>
                  </a:lnTo>
                  <a:lnTo>
                    <a:pt x="467" y="119"/>
                  </a:lnTo>
                  <a:lnTo>
                    <a:pt x="450" y="116"/>
                  </a:lnTo>
                  <a:lnTo>
                    <a:pt x="432" y="113"/>
                  </a:lnTo>
                  <a:lnTo>
                    <a:pt x="412" y="111"/>
                  </a:lnTo>
                  <a:lnTo>
                    <a:pt x="394" y="107"/>
                  </a:lnTo>
                  <a:lnTo>
                    <a:pt x="379" y="104"/>
                  </a:lnTo>
                  <a:lnTo>
                    <a:pt x="368" y="101"/>
                  </a:lnTo>
                  <a:lnTo>
                    <a:pt x="360" y="104"/>
                  </a:lnTo>
                  <a:lnTo>
                    <a:pt x="343" y="108"/>
                  </a:lnTo>
                  <a:lnTo>
                    <a:pt x="322" y="114"/>
                  </a:lnTo>
                  <a:lnTo>
                    <a:pt x="297" y="121"/>
                  </a:lnTo>
                  <a:lnTo>
                    <a:pt x="273" y="127"/>
                  </a:lnTo>
                  <a:lnTo>
                    <a:pt x="251" y="132"/>
                  </a:lnTo>
                  <a:lnTo>
                    <a:pt x="234" y="136"/>
                  </a:lnTo>
                  <a:lnTo>
                    <a:pt x="224" y="138"/>
                  </a:lnTo>
                  <a:lnTo>
                    <a:pt x="218" y="140"/>
                  </a:lnTo>
                  <a:lnTo>
                    <a:pt x="207" y="145"/>
                  </a:lnTo>
                  <a:lnTo>
                    <a:pt x="194" y="151"/>
                  </a:lnTo>
                  <a:lnTo>
                    <a:pt x="179" y="159"/>
                  </a:lnTo>
                  <a:lnTo>
                    <a:pt x="164" y="166"/>
                  </a:lnTo>
                  <a:lnTo>
                    <a:pt x="150" y="174"/>
                  </a:lnTo>
                  <a:lnTo>
                    <a:pt x="140" y="179"/>
                  </a:lnTo>
                  <a:lnTo>
                    <a:pt x="132" y="184"/>
                  </a:lnTo>
                  <a:lnTo>
                    <a:pt x="123" y="187"/>
                  </a:lnTo>
                  <a:lnTo>
                    <a:pt x="108" y="191"/>
                  </a:lnTo>
                  <a:lnTo>
                    <a:pt x="88" y="195"/>
                  </a:lnTo>
                  <a:lnTo>
                    <a:pt x="67" y="200"/>
                  </a:lnTo>
                  <a:lnTo>
                    <a:pt x="45" y="203"/>
                  </a:lnTo>
                  <a:lnTo>
                    <a:pt x="24" y="207"/>
                  </a:lnTo>
                  <a:lnTo>
                    <a:pt x="9" y="208"/>
                  </a:lnTo>
                  <a:lnTo>
                    <a:pt x="1" y="209"/>
                  </a:lnTo>
                  <a:lnTo>
                    <a:pt x="0" y="201"/>
                  </a:lnTo>
                  <a:lnTo>
                    <a:pt x="0" y="194"/>
                  </a:lnTo>
                  <a:lnTo>
                    <a:pt x="0" y="188"/>
                  </a:lnTo>
                  <a:lnTo>
                    <a:pt x="5" y="186"/>
                  </a:lnTo>
                  <a:lnTo>
                    <a:pt x="10" y="185"/>
                  </a:lnTo>
                  <a:lnTo>
                    <a:pt x="15" y="184"/>
                  </a:lnTo>
                  <a:lnTo>
                    <a:pt x="20" y="183"/>
                  </a:lnTo>
                  <a:lnTo>
                    <a:pt x="24" y="180"/>
                  </a:lnTo>
                  <a:lnTo>
                    <a:pt x="26" y="174"/>
                  </a:lnTo>
                  <a:lnTo>
                    <a:pt x="26" y="166"/>
                  </a:lnTo>
                  <a:lnTo>
                    <a:pt x="26" y="159"/>
                  </a:lnTo>
                  <a:lnTo>
                    <a:pt x="29" y="154"/>
                  </a:lnTo>
                  <a:lnTo>
                    <a:pt x="36" y="150"/>
                  </a:lnTo>
                  <a:lnTo>
                    <a:pt x="42" y="145"/>
                  </a:lnTo>
                  <a:lnTo>
                    <a:pt x="49" y="139"/>
                  </a:lnTo>
                  <a:lnTo>
                    <a:pt x="53" y="135"/>
                  </a:lnTo>
                  <a:lnTo>
                    <a:pt x="60" y="143"/>
                  </a:lnTo>
                  <a:lnTo>
                    <a:pt x="65" y="154"/>
                  </a:lnTo>
                  <a:lnTo>
                    <a:pt x="69" y="168"/>
                  </a:lnTo>
                  <a:lnTo>
                    <a:pt x="70" y="184"/>
                  </a:lnTo>
                  <a:lnTo>
                    <a:pt x="73" y="180"/>
                  </a:lnTo>
                  <a:lnTo>
                    <a:pt x="79" y="177"/>
                  </a:lnTo>
                  <a:lnTo>
                    <a:pt x="84" y="177"/>
                  </a:lnTo>
                  <a:lnTo>
                    <a:pt x="87" y="178"/>
                  </a:lnTo>
                  <a:lnTo>
                    <a:pt x="89" y="174"/>
                  </a:lnTo>
                  <a:lnTo>
                    <a:pt x="95" y="169"/>
                  </a:lnTo>
                  <a:lnTo>
                    <a:pt x="101" y="166"/>
                  </a:lnTo>
                  <a:lnTo>
                    <a:pt x="107" y="164"/>
                  </a:lnTo>
                  <a:lnTo>
                    <a:pt x="107" y="156"/>
                  </a:lnTo>
                  <a:lnTo>
                    <a:pt x="107" y="151"/>
                  </a:lnTo>
                  <a:lnTo>
                    <a:pt x="107" y="146"/>
                  </a:lnTo>
                  <a:lnTo>
                    <a:pt x="107" y="143"/>
                  </a:lnTo>
                  <a:lnTo>
                    <a:pt x="108" y="139"/>
                  </a:lnTo>
                  <a:lnTo>
                    <a:pt x="111" y="137"/>
                  </a:lnTo>
                  <a:lnTo>
                    <a:pt x="116" y="136"/>
                  </a:lnTo>
                  <a:lnTo>
                    <a:pt x="123" y="135"/>
                  </a:lnTo>
                  <a:lnTo>
                    <a:pt x="119" y="127"/>
                  </a:lnTo>
                  <a:lnTo>
                    <a:pt x="116" y="117"/>
                  </a:lnTo>
                  <a:lnTo>
                    <a:pt x="115" y="109"/>
                  </a:lnTo>
                  <a:lnTo>
                    <a:pt x="118" y="105"/>
                  </a:lnTo>
                  <a:lnTo>
                    <a:pt x="123" y="104"/>
                  </a:lnTo>
                  <a:lnTo>
                    <a:pt x="128" y="101"/>
                  </a:lnTo>
                  <a:lnTo>
                    <a:pt x="136" y="100"/>
                  </a:lnTo>
                  <a:lnTo>
                    <a:pt x="145" y="98"/>
                  </a:lnTo>
                  <a:lnTo>
                    <a:pt x="155" y="97"/>
                  </a:lnTo>
                  <a:lnTo>
                    <a:pt x="163" y="96"/>
                  </a:lnTo>
                  <a:lnTo>
                    <a:pt x="168" y="96"/>
                  </a:lnTo>
                  <a:lnTo>
                    <a:pt x="173" y="96"/>
                  </a:lnTo>
                  <a:lnTo>
                    <a:pt x="181" y="98"/>
                  </a:lnTo>
                  <a:lnTo>
                    <a:pt x="190" y="101"/>
                  </a:lnTo>
                  <a:lnTo>
                    <a:pt x="199" y="106"/>
                  </a:lnTo>
                  <a:lnTo>
                    <a:pt x="203" y="113"/>
                  </a:lnTo>
                  <a:lnTo>
                    <a:pt x="207" y="115"/>
                  </a:lnTo>
                  <a:lnTo>
                    <a:pt x="214" y="112"/>
                  </a:lnTo>
                  <a:lnTo>
                    <a:pt x="221" y="105"/>
                  </a:lnTo>
                  <a:lnTo>
                    <a:pt x="224" y="98"/>
                  </a:lnTo>
                  <a:lnTo>
                    <a:pt x="223" y="92"/>
                  </a:lnTo>
                  <a:lnTo>
                    <a:pt x="220" y="85"/>
                  </a:lnTo>
                  <a:lnTo>
                    <a:pt x="219" y="80"/>
                  </a:lnTo>
                  <a:lnTo>
                    <a:pt x="222" y="75"/>
                  </a:lnTo>
                  <a:lnTo>
                    <a:pt x="229" y="69"/>
                  </a:lnTo>
                  <a:lnTo>
                    <a:pt x="235" y="63"/>
                  </a:lnTo>
                  <a:lnTo>
                    <a:pt x="238" y="54"/>
                  </a:lnTo>
                  <a:lnTo>
                    <a:pt x="237" y="48"/>
                  </a:lnTo>
                  <a:lnTo>
                    <a:pt x="232" y="43"/>
                  </a:lnTo>
                  <a:lnTo>
                    <a:pt x="231" y="37"/>
                  </a:lnTo>
                  <a:lnTo>
                    <a:pt x="232" y="30"/>
                  </a:lnTo>
                  <a:lnTo>
                    <a:pt x="236" y="24"/>
                  </a:lnTo>
                  <a:lnTo>
                    <a:pt x="239" y="20"/>
                  </a:lnTo>
                  <a:lnTo>
                    <a:pt x="243" y="17"/>
                  </a:lnTo>
                  <a:lnTo>
                    <a:pt x="248" y="13"/>
                  </a:lnTo>
                  <a:lnTo>
                    <a:pt x="254" y="10"/>
                  </a:lnTo>
                  <a:lnTo>
                    <a:pt x="260" y="8"/>
                  </a:lnTo>
                  <a:lnTo>
                    <a:pt x="266" y="6"/>
                  </a:lnTo>
                  <a:lnTo>
                    <a:pt x="270" y="5"/>
                  </a:lnTo>
                  <a:lnTo>
                    <a:pt x="274" y="6"/>
                  </a:lnTo>
                  <a:lnTo>
                    <a:pt x="277" y="9"/>
                  </a:lnTo>
                  <a:lnTo>
                    <a:pt x="282" y="11"/>
                  </a:lnTo>
                  <a:lnTo>
                    <a:pt x="287" y="16"/>
                  </a:lnTo>
                  <a:lnTo>
                    <a:pt x="293" y="21"/>
                  </a:lnTo>
                  <a:lnTo>
                    <a:pt x="298" y="26"/>
                  </a:lnTo>
                  <a:lnTo>
                    <a:pt x="302" y="32"/>
                  </a:lnTo>
                  <a:lnTo>
                    <a:pt x="307" y="36"/>
                  </a:lnTo>
                  <a:lnTo>
                    <a:pt x="309" y="40"/>
                  </a:lnTo>
                  <a:lnTo>
                    <a:pt x="313" y="48"/>
                  </a:lnTo>
                  <a:lnTo>
                    <a:pt x="316" y="59"/>
                  </a:lnTo>
                  <a:lnTo>
                    <a:pt x="321" y="68"/>
                  </a:lnTo>
                  <a:lnTo>
                    <a:pt x="327" y="72"/>
                  </a:lnTo>
                  <a:lnTo>
                    <a:pt x="337" y="69"/>
                  </a:lnTo>
                  <a:lnTo>
                    <a:pt x="345" y="65"/>
                  </a:lnTo>
                  <a:lnTo>
                    <a:pt x="352" y="60"/>
                  </a:lnTo>
                  <a:lnTo>
                    <a:pt x="356" y="56"/>
                  </a:lnTo>
                  <a:lnTo>
                    <a:pt x="363" y="53"/>
                  </a:lnTo>
                  <a:lnTo>
                    <a:pt x="373" y="52"/>
                  </a:lnTo>
                  <a:lnTo>
                    <a:pt x="381" y="52"/>
                  </a:lnTo>
                  <a:lnTo>
                    <a:pt x="386" y="56"/>
                  </a:lnTo>
                  <a:lnTo>
                    <a:pt x="387" y="61"/>
                  </a:lnTo>
                  <a:lnTo>
                    <a:pt x="389" y="66"/>
                  </a:lnTo>
                  <a:lnTo>
                    <a:pt x="393" y="71"/>
                  </a:lnTo>
                  <a:lnTo>
                    <a:pt x="398" y="74"/>
                  </a:lnTo>
                  <a:lnTo>
                    <a:pt x="405" y="73"/>
                  </a:lnTo>
                  <a:lnTo>
                    <a:pt x="410" y="69"/>
                  </a:lnTo>
                  <a:lnTo>
                    <a:pt x="412" y="65"/>
                  </a:lnTo>
                  <a:lnTo>
                    <a:pt x="408" y="59"/>
                  </a:lnTo>
                  <a:lnTo>
                    <a:pt x="406" y="43"/>
                  </a:lnTo>
                  <a:lnTo>
                    <a:pt x="405" y="24"/>
                  </a:lnTo>
                  <a:lnTo>
                    <a:pt x="408" y="6"/>
                  </a:lnTo>
                  <a:lnTo>
                    <a:pt x="414" y="0"/>
                  </a:lnTo>
                  <a:lnTo>
                    <a:pt x="419" y="0"/>
                  </a:lnTo>
                  <a:lnTo>
                    <a:pt x="425" y="1"/>
                  </a:lnTo>
                  <a:lnTo>
                    <a:pt x="432" y="3"/>
                  </a:lnTo>
                  <a:lnTo>
                    <a:pt x="437" y="4"/>
                  </a:lnTo>
                  <a:lnTo>
                    <a:pt x="443" y="5"/>
                  </a:lnTo>
                  <a:lnTo>
                    <a:pt x="449" y="8"/>
                  </a:lnTo>
                  <a:lnTo>
                    <a:pt x="455" y="9"/>
                  </a:lnTo>
                  <a:lnTo>
                    <a:pt x="458" y="9"/>
                  </a:lnTo>
                  <a:lnTo>
                    <a:pt x="458" y="16"/>
                  </a:lnTo>
                  <a:lnTo>
                    <a:pt x="459" y="24"/>
                  </a:lnTo>
                  <a:lnTo>
                    <a:pt x="460" y="30"/>
                  </a:lnTo>
                  <a:lnTo>
                    <a:pt x="465" y="35"/>
                  </a:lnTo>
                  <a:lnTo>
                    <a:pt x="471" y="40"/>
                  </a:lnTo>
                  <a:lnTo>
                    <a:pt x="476" y="46"/>
                  </a:lnTo>
                  <a:lnTo>
                    <a:pt x="480" y="54"/>
                  </a:lnTo>
                  <a:lnTo>
                    <a:pt x="481" y="59"/>
                  </a:lnTo>
                  <a:lnTo>
                    <a:pt x="479" y="64"/>
                  </a:lnTo>
                  <a:lnTo>
                    <a:pt x="475" y="71"/>
                  </a:lnTo>
                  <a:lnTo>
                    <a:pt x="474" y="76"/>
                  </a:lnTo>
                  <a:lnTo>
                    <a:pt x="476" y="79"/>
                  </a:lnTo>
                  <a:lnTo>
                    <a:pt x="482" y="79"/>
                  </a:lnTo>
                  <a:lnTo>
                    <a:pt x="490" y="76"/>
                  </a:lnTo>
                  <a:lnTo>
                    <a:pt x="497" y="73"/>
                  </a:lnTo>
                  <a:lnTo>
                    <a:pt x="503" y="67"/>
                  </a:lnTo>
                  <a:lnTo>
                    <a:pt x="509" y="67"/>
                  </a:lnTo>
                  <a:lnTo>
                    <a:pt x="516" y="67"/>
                  </a:lnTo>
                  <a:lnTo>
                    <a:pt x="523" y="67"/>
                  </a:lnTo>
                  <a:lnTo>
                    <a:pt x="529" y="67"/>
                  </a:lnTo>
                  <a:lnTo>
                    <a:pt x="533" y="69"/>
                  </a:lnTo>
                  <a:lnTo>
                    <a:pt x="536" y="73"/>
                  </a:lnTo>
                  <a:lnTo>
                    <a:pt x="537" y="80"/>
                  </a:lnTo>
                  <a:lnTo>
                    <a:pt x="537" y="85"/>
                  </a:lnTo>
                  <a:lnTo>
                    <a:pt x="540" y="83"/>
                  </a:lnTo>
                  <a:lnTo>
                    <a:pt x="546" y="81"/>
                  </a:lnTo>
                  <a:lnTo>
                    <a:pt x="552" y="80"/>
                  </a:lnTo>
                  <a:lnTo>
                    <a:pt x="559" y="79"/>
                  </a:lnTo>
                  <a:lnTo>
                    <a:pt x="564" y="79"/>
                  </a:lnTo>
                  <a:lnTo>
                    <a:pt x="571" y="79"/>
                  </a:lnTo>
                  <a:lnTo>
                    <a:pt x="576" y="79"/>
                  </a:lnTo>
                  <a:lnTo>
                    <a:pt x="580" y="79"/>
                  </a:lnTo>
                  <a:lnTo>
                    <a:pt x="582" y="82"/>
                  </a:lnTo>
                  <a:lnTo>
                    <a:pt x="586" y="83"/>
                  </a:lnTo>
                  <a:lnTo>
                    <a:pt x="592" y="85"/>
                  </a:lnTo>
                  <a:lnTo>
                    <a:pt x="600" y="85"/>
                  </a:lnTo>
                  <a:lnTo>
                    <a:pt x="609" y="85"/>
                  </a:lnTo>
                  <a:lnTo>
                    <a:pt x="617" y="84"/>
                  </a:lnTo>
                  <a:lnTo>
                    <a:pt x="626" y="83"/>
                  </a:lnTo>
                  <a:lnTo>
                    <a:pt x="634" y="82"/>
                  </a:lnTo>
                  <a:lnTo>
                    <a:pt x="641" y="83"/>
                  </a:lnTo>
                  <a:lnTo>
                    <a:pt x="648" y="87"/>
                  </a:lnTo>
                  <a:lnTo>
                    <a:pt x="650" y="95"/>
                  </a:lnTo>
                  <a:lnTo>
                    <a:pt x="648" y="103"/>
                  </a:lnTo>
                  <a:lnTo>
                    <a:pt x="641" y="104"/>
                  </a:lnTo>
                  <a:lnTo>
                    <a:pt x="634" y="106"/>
                  </a:lnTo>
                  <a:lnTo>
                    <a:pt x="628" y="109"/>
                  </a:lnTo>
                  <a:lnTo>
                    <a:pt x="626" y="114"/>
                  </a:lnTo>
                  <a:lnTo>
                    <a:pt x="633" y="120"/>
                  </a:lnTo>
                  <a:lnTo>
                    <a:pt x="637" y="128"/>
                  </a:lnTo>
                  <a:lnTo>
                    <a:pt x="637" y="137"/>
                  </a:lnTo>
                  <a:lnTo>
                    <a:pt x="632" y="143"/>
                  </a:lnTo>
                  <a:close/>
                </a:path>
              </a:pathLst>
            </a:custGeom>
            <a:solidFill>
              <a:srgbClr val="0066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46" name="Freeform 1878"/>
            <p:cNvSpPr>
              <a:spLocks/>
            </p:cNvSpPr>
            <p:nvPr/>
          </p:nvSpPr>
          <p:spPr bwMode="auto">
            <a:xfrm>
              <a:off x="3269" y="3774"/>
              <a:ext cx="32" cy="9"/>
            </a:xfrm>
            <a:custGeom>
              <a:avLst/>
              <a:gdLst>
                <a:gd name="T0" fmla="*/ 0 w 97"/>
                <a:gd name="T1" fmla="*/ 9 h 29"/>
                <a:gd name="T2" fmla="*/ 0 w 97"/>
                <a:gd name="T3" fmla="*/ 9 h 29"/>
                <a:gd name="T4" fmla="*/ 7 w 97"/>
                <a:gd name="T5" fmla="*/ 11 h 29"/>
                <a:gd name="T6" fmla="*/ 18 w 97"/>
                <a:gd name="T7" fmla="*/ 14 h 29"/>
                <a:gd name="T8" fmla="*/ 32 w 97"/>
                <a:gd name="T9" fmla="*/ 17 h 29"/>
                <a:gd name="T10" fmla="*/ 48 w 97"/>
                <a:gd name="T11" fmla="*/ 21 h 29"/>
                <a:gd name="T12" fmla="*/ 64 w 97"/>
                <a:gd name="T13" fmla="*/ 24 h 29"/>
                <a:gd name="T14" fmla="*/ 78 w 97"/>
                <a:gd name="T15" fmla="*/ 26 h 29"/>
                <a:gd name="T16" fmla="*/ 89 w 97"/>
                <a:gd name="T17" fmla="*/ 29 h 29"/>
                <a:gd name="T18" fmla="*/ 97 w 97"/>
                <a:gd name="T19" fmla="*/ 26 h 29"/>
                <a:gd name="T20" fmla="*/ 93 w 97"/>
                <a:gd name="T21" fmla="*/ 17 h 29"/>
                <a:gd name="T22" fmla="*/ 89 w 97"/>
                <a:gd name="T23" fmla="*/ 17 h 29"/>
                <a:gd name="T24" fmla="*/ 78 w 97"/>
                <a:gd name="T25" fmla="*/ 17 h 29"/>
                <a:gd name="T26" fmla="*/ 64 w 97"/>
                <a:gd name="T27" fmla="*/ 15 h 29"/>
                <a:gd name="T28" fmla="*/ 50 w 97"/>
                <a:gd name="T29" fmla="*/ 11 h 29"/>
                <a:gd name="T30" fmla="*/ 34 w 97"/>
                <a:gd name="T31" fmla="*/ 8 h 29"/>
                <a:gd name="T32" fmla="*/ 21 w 97"/>
                <a:gd name="T33" fmla="*/ 4 h 29"/>
                <a:gd name="T34" fmla="*/ 9 w 97"/>
                <a:gd name="T35" fmla="*/ 2 h 29"/>
                <a:gd name="T36" fmla="*/ 2 w 97"/>
                <a:gd name="T37" fmla="*/ 0 h 29"/>
                <a:gd name="T38" fmla="*/ 2 w 97"/>
                <a:gd name="T39" fmla="*/ 0 h 29"/>
                <a:gd name="T40" fmla="*/ 0 w 97"/>
                <a:gd name="T41" fmla="*/ 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 h="29">
                  <a:moveTo>
                    <a:pt x="0" y="9"/>
                  </a:moveTo>
                  <a:lnTo>
                    <a:pt x="0" y="9"/>
                  </a:lnTo>
                  <a:lnTo>
                    <a:pt x="7" y="11"/>
                  </a:lnTo>
                  <a:lnTo>
                    <a:pt x="18" y="14"/>
                  </a:lnTo>
                  <a:lnTo>
                    <a:pt x="32" y="17"/>
                  </a:lnTo>
                  <a:lnTo>
                    <a:pt x="48" y="21"/>
                  </a:lnTo>
                  <a:lnTo>
                    <a:pt x="64" y="24"/>
                  </a:lnTo>
                  <a:lnTo>
                    <a:pt x="78" y="26"/>
                  </a:lnTo>
                  <a:lnTo>
                    <a:pt x="89" y="29"/>
                  </a:lnTo>
                  <a:lnTo>
                    <a:pt x="97" y="26"/>
                  </a:lnTo>
                  <a:lnTo>
                    <a:pt x="93" y="17"/>
                  </a:lnTo>
                  <a:lnTo>
                    <a:pt x="89" y="17"/>
                  </a:lnTo>
                  <a:lnTo>
                    <a:pt x="78" y="17"/>
                  </a:lnTo>
                  <a:lnTo>
                    <a:pt x="64" y="15"/>
                  </a:lnTo>
                  <a:lnTo>
                    <a:pt x="50" y="11"/>
                  </a:lnTo>
                  <a:lnTo>
                    <a:pt x="34" y="8"/>
                  </a:lnTo>
                  <a:lnTo>
                    <a:pt x="21" y="4"/>
                  </a:lnTo>
                  <a:lnTo>
                    <a:pt x="9" y="2"/>
                  </a:lnTo>
                  <a:lnTo>
                    <a:pt x="2" y="0"/>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47" name="Freeform 1879"/>
            <p:cNvSpPr>
              <a:spLocks/>
            </p:cNvSpPr>
            <p:nvPr/>
          </p:nvSpPr>
          <p:spPr bwMode="auto">
            <a:xfrm>
              <a:off x="3253" y="3771"/>
              <a:ext cx="17" cy="6"/>
            </a:xfrm>
            <a:custGeom>
              <a:avLst/>
              <a:gdLst>
                <a:gd name="T0" fmla="*/ 2 w 50"/>
                <a:gd name="T1" fmla="*/ 11 h 18"/>
                <a:gd name="T2" fmla="*/ 2 w 50"/>
                <a:gd name="T3" fmla="*/ 11 h 18"/>
                <a:gd name="T4" fmla="*/ 7 w 50"/>
                <a:gd name="T5" fmla="*/ 10 h 18"/>
                <a:gd name="T6" fmla="*/ 14 w 50"/>
                <a:gd name="T7" fmla="*/ 11 h 18"/>
                <a:gd name="T8" fmla="*/ 20 w 50"/>
                <a:gd name="T9" fmla="*/ 10 h 18"/>
                <a:gd name="T10" fmla="*/ 26 w 50"/>
                <a:gd name="T11" fmla="*/ 11 h 18"/>
                <a:gd name="T12" fmla="*/ 32 w 50"/>
                <a:gd name="T13" fmla="*/ 13 h 18"/>
                <a:gd name="T14" fmla="*/ 39 w 50"/>
                <a:gd name="T15" fmla="*/ 15 h 18"/>
                <a:gd name="T16" fmla="*/ 43 w 50"/>
                <a:gd name="T17" fmla="*/ 17 h 18"/>
                <a:gd name="T18" fmla="*/ 48 w 50"/>
                <a:gd name="T19" fmla="*/ 18 h 18"/>
                <a:gd name="T20" fmla="*/ 50 w 50"/>
                <a:gd name="T21" fmla="*/ 9 h 18"/>
                <a:gd name="T22" fmla="*/ 46 w 50"/>
                <a:gd name="T23" fmla="*/ 8 h 18"/>
                <a:gd name="T24" fmla="*/ 41 w 50"/>
                <a:gd name="T25" fmla="*/ 5 h 18"/>
                <a:gd name="T26" fmla="*/ 34 w 50"/>
                <a:gd name="T27" fmla="*/ 4 h 18"/>
                <a:gd name="T28" fmla="*/ 28 w 50"/>
                <a:gd name="T29" fmla="*/ 2 h 18"/>
                <a:gd name="T30" fmla="*/ 20 w 50"/>
                <a:gd name="T31" fmla="*/ 1 h 18"/>
                <a:gd name="T32" fmla="*/ 14 w 50"/>
                <a:gd name="T33" fmla="*/ 0 h 18"/>
                <a:gd name="T34" fmla="*/ 7 w 50"/>
                <a:gd name="T35" fmla="*/ 1 h 18"/>
                <a:gd name="T36" fmla="*/ 0 w 50"/>
                <a:gd name="T37" fmla="*/ 2 h 18"/>
                <a:gd name="T38" fmla="*/ 0 w 50"/>
                <a:gd name="T39" fmla="*/ 2 h 18"/>
                <a:gd name="T40" fmla="*/ 2 w 50"/>
                <a:gd name="T4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8">
                  <a:moveTo>
                    <a:pt x="2" y="11"/>
                  </a:moveTo>
                  <a:lnTo>
                    <a:pt x="2" y="11"/>
                  </a:lnTo>
                  <a:lnTo>
                    <a:pt x="7" y="10"/>
                  </a:lnTo>
                  <a:lnTo>
                    <a:pt x="14" y="11"/>
                  </a:lnTo>
                  <a:lnTo>
                    <a:pt x="20" y="10"/>
                  </a:lnTo>
                  <a:lnTo>
                    <a:pt x="26" y="11"/>
                  </a:lnTo>
                  <a:lnTo>
                    <a:pt x="32" y="13"/>
                  </a:lnTo>
                  <a:lnTo>
                    <a:pt x="39" y="15"/>
                  </a:lnTo>
                  <a:lnTo>
                    <a:pt x="43" y="17"/>
                  </a:lnTo>
                  <a:lnTo>
                    <a:pt x="48" y="18"/>
                  </a:lnTo>
                  <a:lnTo>
                    <a:pt x="50" y="9"/>
                  </a:lnTo>
                  <a:lnTo>
                    <a:pt x="46" y="8"/>
                  </a:lnTo>
                  <a:lnTo>
                    <a:pt x="41" y="5"/>
                  </a:lnTo>
                  <a:lnTo>
                    <a:pt x="34" y="4"/>
                  </a:lnTo>
                  <a:lnTo>
                    <a:pt x="28" y="2"/>
                  </a:lnTo>
                  <a:lnTo>
                    <a:pt x="20" y="1"/>
                  </a:lnTo>
                  <a:lnTo>
                    <a:pt x="14" y="0"/>
                  </a:lnTo>
                  <a:lnTo>
                    <a:pt x="7" y="1"/>
                  </a:lnTo>
                  <a:lnTo>
                    <a:pt x="0" y="2"/>
                  </a:lnTo>
                  <a:lnTo>
                    <a:pt x="0" y="2"/>
                  </a:lnTo>
                  <a:lnTo>
                    <a:pt x="2"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48" name="Freeform 1880"/>
            <p:cNvSpPr>
              <a:spLocks/>
            </p:cNvSpPr>
            <p:nvPr/>
          </p:nvSpPr>
          <p:spPr bwMode="auto">
            <a:xfrm>
              <a:off x="3211" y="3766"/>
              <a:ext cx="43" cy="9"/>
            </a:xfrm>
            <a:custGeom>
              <a:avLst/>
              <a:gdLst>
                <a:gd name="T0" fmla="*/ 6 w 128"/>
                <a:gd name="T1" fmla="*/ 9 h 28"/>
                <a:gd name="T2" fmla="*/ 5 w 128"/>
                <a:gd name="T3" fmla="*/ 9 h 28"/>
                <a:gd name="T4" fmla="*/ 15 w 128"/>
                <a:gd name="T5" fmla="*/ 11 h 28"/>
                <a:gd name="T6" fmla="*/ 31 w 128"/>
                <a:gd name="T7" fmla="*/ 15 h 28"/>
                <a:gd name="T8" fmla="*/ 49 w 128"/>
                <a:gd name="T9" fmla="*/ 18 h 28"/>
                <a:gd name="T10" fmla="*/ 69 w 128"/>
                <a:gd name="T11" fmla="*/ 20 h 28"/>
                <a:gd name="T12" fmla="*/ 87 w 128"/>
                <a:gd name="T13" fmla="*/ 24 h 28"/>
                <a:gd name="T14" fmla="*/ 104 w 128"/>
                <a:gd name="T15" fmla="*/ 26 h 28"/>
                <a:gd name="T16" fmla="*/ 118 w 128"/>
                <a:gd name="T17" fmla="*/ 28 h 28"/>
                <a:gd name="T18" fmla="*/ 128 w 128"/>
                <a:gd name="T19" fmla="*/ 26 h 28"/>
                <a:gd name="T20" fmla="*/ 126 w 128"/>
                <a:gd name="T21" fmla="*/ 17 h 28"/>
                <a:gd name="T22" fmla="*/ 118 w 128"/>
                <a:gd name="T23" fmla="*/ 17 h 28"/>
                <a:gd name="T24" fmla="*/ 104 w 128"/>
                <a:gd name="T25" fmla="*/ 17 h 28"/>
                <a:gd name="T26" fmla="*/ 87 w 128"/>
                <a:gd name="T27" fmla="*/ 15 h 28"/>
                <a:gd name="T28" fmla="*/ 69 w 128"/>
                <a:gd name="T29" fmla="*/ 11 h 28"/>
                <a:gd name="T30" fmla="*/ 49 w 128"/>
                <a:gd name="T31" fmla="*/ 9 h 28"/>
                <a:gd name="T32" fmla="*/ 31 w 128"/>
                <a:gd name="T33" fmla="*/ 6 h 28"/>
                <a:gd name="T34" fmla="*/ 17 w 128"/>
                <a:gd name="T35" fmla="*/ 2 h 28"/>
                <a:gd name="T36" fmla="*/ 5 w 128"/>
                <a:gd name="T37" fmla="*/ 0 h 28"/>
                <a:gd name="T38" fmla="*/ 3 w 128"/>
                <a:gd name="T39" fmla="*/ 0 h 28"/>
                <a:gd name="T40" fmla="*/ 5 w 128"/>
                <a:gd name="T41" fmla="*/ 0 h 28"/>
                <a:gd name="T42" fmla="*/ 1 w 128"/>
                <a:gd name="T43" fmla="*/ 1 h 28"/>
                <a:gd name="T44" fmla="*/ 0 w 128"/>
                <a:gd name="T45" fmla="*/ 4 h 28"/>
                <a:gd name="T46" fmla="*/ 1 w 128"/>
                <a:gd name="T47" fmla="*/ 8 h 28"/>
                <a:gd name="T48" fmla="*/ 5 w 128"/>
                <a:gd name="T49" fmla="*/ 9 h 28"/>
                <a:gd name="T50" fmla="*/ 6 w 128"/>
                <a:gd name="T51" fmla="*/ 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8" h="28">
                  <a:moveTo>
                    <a:pt x="6" y="9"/>
                  </a:moveTo>
                  <a:lnTo>
                    <a:pt x="5" y="9"/>
                  </a:lnTo>
                  <a:lnTo>
                    <a:pt x="15" y="11"/>
                  </a:lnTo>
                  <a:lnTo>
                    <a:pt x="31" y="15"/>
                  </a:lnTo>
                  <a:lnTo>
                    <a:pt x="49" y="18"/>
                  </a:lnTo>
                  <a:lnTo>
                    <a:pt x="69" y="20"/>
                  </a:lnTo>
                  <a:lnTo>
                    <a:pt x="87" y="24"/>
                  </a:lnTo>
                  <a:lnTo>
                    <a:pt x="104" y="26"/>
                  </a:lnTo>
                  <a:lnTo>
                    <a:pt x="118" y="28"/>
                  </a:lnTo>
                  <a:lnTo>
                    <a:pt x="128" y="26"/>
                  </a:lnTo>
                  <a:lnTo>
                    <a:pt x="126" y="17"/>
                  </a:lnTo>
                  <a:lnTo>
                    <a:pt x="118" y="17"/>
                  </a:lnTo>
                  <a:lnTo>
                    <a:pt x="104" y="17"/>
                  </a:lnTo>
                  <a:lnTo>
                    <a:pt x="87" y="15"/>
                  </a:lnTo>
                  <a:lnTo>
                    <a:pt x="69" y="11"/>
                  </a:lnTo>
                  <a:lnTo>
                    <a:pt x="49" y="9"/>
                  </a:lnTo>
                  <a:lnTo>
                    <a:pt x="31" y="6"/>
                  </a:lnTo>
                  <a:lnTo>
                    <a:pt x="17" y="2"/>
                  </a:lnTo>
                  <a:lnTo>
                    <a:pt x="5" y="0"/>
                  </a:lnTo>
                  <a:lnTo>
                    <a:pt x="3" y="0"/>
                  </a:lnTo>
                  <a:lnTo>
                    <a:pt x="5" y="0"/>
                  </a:lnTo>
                  <a:lnTo>
                    <a:pt x="1" y="1"/>
                  </a:lnTo>
                  <a:lnTo>
                    <a:pt x="0" y="4"/>
                  </a:lnTo>
                  <a:lnTo>
                    <a:pt x="1" y="8"/>
                  </a:lnTo>
                  <a:lnTo>
                    <a:pt x="5" y="9"/>
                  </a:lnTo>
                  <a:lnTo>
                    <a:pt x="6"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49" name="Freeform 1881"/>
            <p:cNvSpPr>
              <a:spLocks/>
            </p:cNvSpPr>
            <p:nvPr/>
          </p:nvSpPr>
          <p:spPr bwMode="auto">
            <a:xfrm>
              <a:off x="3165" y="3766"/>
              <a:ext cx="48" cy="15"/>
            </a:xfrm>
            <a:custGeom>
              <a:avLst/>
              <a:gdLst>
                <a:gd name="T0" fmla="*/ 0 w 145"/>
                <a:gd name="T1" fmla="*/ 46 h 46"/>
                <a:gd name="T2" fmla="*/ 0 w 145"/>
                <a:gd name="T3" fmla="*/ 46 h 46"/>
                <a:gd name="T4" fmla="*/ 11 w 145"/>
                <a:gd name="T5" fmla="*/ 43 h 46"/>
                <a:gd name="T6" fmla="*/ 28 w 145"/>
                <a:gd name="T7" fmla="*/ 40 h 46"/>
                <a:gd name="T8" fmla="*/ 50 w 145"/>
                <a:gd name="T9" fmla="*/ 34 h 46"/>
                <a:gd name="T10" fmla="*/ 74 w 145"/>
                <a:gd name="T11" fmla="*/ 28 h 46"/>
                <a:gd name="T12" fmla="*/ 99 w 145"/>
                <a:gd name="T13" fmla="*/ 22 h 46"/>
                <a:gd name="T14" fmla="*/ 121 w 145"/>
                <a:gd name="T15" fmla="*/ 16 h 46"/>
                <a:gd name="T16" fmla="*/ 137 w 145"/>
                <a:gd name="T17" fmla="*/ 11 h 46"/>
                <a:gd name="T18" fmla="*/ 145 w 145"/>
                <a:gd name="T19" fmla="*/ 9 h 46"/>
                <a:gd name="T20" fmla="*/ 142 w 145"/>
                <a:gd name="T21" fmla="*/ 0 h 46"/>
                <a:gd name="T22" fmla="*/ 134 w 145"/>
                <a:gd name="T23" fmla="*/ 2 h 46"/>
                <a:gd name="T24" fmla="*/ 118 w 145"/>
                <a:gd name="T25" fmla="*/ 7 h 46"/>
                <a:gd name="T26" fmla="*/ 97 w 145"/>
                <a:gd name="T27" fmla="*/ 12 h 46"/>
                <a:gd name="T28" fmla="*/ 71 w 145"/>
                <a:gd name="T29" fmla="*/ 19 h 46"/>
                <a:gd name="T30" fmla="*/ 47 w 145"/>
                <a:gd name="T31" fmla="*/ 25 h 46"/>
                <a:gd name="T32" fmla="*/ 26 w 145"/>
                <a:gd name="T33" fmla="*/ 31 h 46"/>
                <a:gd name="T34" fmla="*/ 8 w 145"/>
                <a:gd name="T35" fmla="*/ 34 h 46"/>
                <a:gd name="T36" fmla="*/ 0 w 145"/>
                <a:gd name="T37" fmla="*/ 37 h 46"/>
                <a:gd name="T38" fmla="*/ 0 w 145"/>
                <a:gd name="T39" fmla="*/ 37 h 46"/>
                <a:gd name="T40" fmla="*/ 0 w 145"/>
                <a:gd name="T4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46">
                  <a:moveTo>
                    <a:pt x="0" y="46"/>
                  </a:moveTo>
                  <a:lnTo>
                    <a:pt x="0" y="46"/>
                  </a:lnTo>
                  <a:lnTo>
                    <a:pt x="11" y="43"/>
                  </a:lnTo>
                  <a:lnTo>
                    <a:pt x="28" y="40"/>
                  </a:lnTo>
                  <a:lnTo>
                    <a:pt x="50" y="34"/>
                  </a:lnTo>
                  <a:lnTo>
                    <a:pt x="74" y="28"/>
                  </a:lnTo>
                  <a:lnTo>
                    <a:pt x="99" y="22"/>
                  </a:lnTo>
                  <a:lnTo>
                    <a:pt x="121" y="16"/>
                  </a:lnTo>
                  <a:lnTo>
                    <a:pt x="137" y="11"/>
                  </a:lnTo>
                  <a:lnTo>
                    <a:pt x="145" y="9"/>
                  </a:lnTo>
                  <a:lnTo>
                    <a:pt x="142" y="0"/>
                  </a:lnTo>
                  <a:lnTo>
                    <a:pt x="134" y="2"/>
                  </a:lnTo>
                  <a:lnTo>
                    <a:pt x="118" y="7"/>
                  </a:lnTo>
                  <a:lnTo>
                    <a:pt x="97" y="12"/>
                  </a:lnTo>
                  <a:lnTo>
                    <a:pt x="71" y="19"/>
                  </a:lnTo>
                  <a:lnTo>
                    <a:pt x="47" y="25"/>
                  </a:lnTo>
                  <a:lnTo>
                    <a:pt x="26" y="31"/>
                  </a:lnTo>
                  <a:lnTo>
                    <a:pt x="8" y="34"/>
                  </a:lnTo>
                  <a:lnTo>
                    <a:pt x="0" y="37"/>
                  </a:lnTo>
                  <a:lnTo>
                    <a:pt x="0" y="37"/>
                  </a:lnTo>
                  <a:lnTo>
                    <a:pt x="0" y="4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50" name="Freeform 1882"/>
            <p:cNvSpPr>
              <a:spLocks/>
            </p:cNvSpPr>
            <p:nvPr/>
          </p:nvSpPr>
          <p:spPr bwMode="auto">
            <a:xfrm>
              <a:off x="3133" y="3778"/>
              <a:ext cx="32" cy="18"/>
            </a:xfrm>
            <a:custGeom>
              <a:avLst/>
              <a:gdLst>
                <a:gd name="T0" fmla="*/ 5 w 95"/>
                <a:gd name="T1" fmla="*/ 54 h 54"/>
                <a:gd name="T2" fmla="*/ 5 w 95"/>
                <a:gd name="T3" fmla="*/ 54 h 54"/>
                <a:gd name="T4" fmla="*/ 13 w 95"/>
                <a:gd name="T5" fmla="*/ 50 h 54"/>
                <a:gd name="T6" fmla="*/ 23 w 95"/>
                <a:gd name="T7" fmla="*/ 44 h 54"/>
                <a:gd name="T8" fmla="*/ 37 w 95"/>
                <a:gd name="T9" fmla="*/ 36 h 54"/>
                <a:gd name="T10" fmla="*/ 52 w 95"/>
                <a:gd name="T11" fmla="*/ 29 h 54"/>
                <a:gd name="T12" fmla="*/ 67 w 95"/>
                <a:gd name="T13" fmla="*/ 21 h 54"/>
                <a:gd name="T14" fmla="*/ 79 w 95"/>
                <a:gd name="T15" fmla="*/ 16 h 54"/>
                <a:gd name="T16" fmla="*/ 90 w 95"/>
                <a:gd name="T17" fmla="*/ 11 h 54"/>
                <a:gd name="T18" fmla="*/ 95 w 95"/>
                <a:gd name="T19" fmla="*/ 9 h 54"/>
                <a:gd name="T20" fmla="*/ 95 w 95"/>
                <a:gd name="T21" fmla="*/ 0 h 54"/>
                <a:gd name="T22" fmla="*/ 87 w 95"/>
                <a:gd name="T23" fmla="*/ 2 h 54"/>
                <a:gd name="T24" fmla="*/ 77 w 95"/>
                <a:gd name="T25" fmla="*/ 6 h 54"/>
                <a:gd name="T26" fmla="*/ 62 w 95"/>
                <a:gd name="T27" fmla="*/ 12 h 54"/>
                <a:gd name="T28" fmla="*/ 47 w 95"/>
                <a:gd name="T29" fmla="*/ 20 h 54"/>
                <a:gd name="T30" fmla="*/ 33 w 95"/>
                <a:gd name="T31" fmla="*/ 27 h 54"/>
                <a:gd name="T32" fmla="*/ 19 w 95"/>
                <a:gd name="T33" fmla="*/ 35 h 54"/>
                <a:gd name="T34" fmla="*/ 8 w 95"/>
                <a:gd name="T35" fmla="*/ 41 h 54"/>
                <a:gd name="T36" fmla="*/ 0 w 95"/>
                <a:gd name="T37" fmla="*/ 45 h 54"/>
                <a:gd name="T38" fmla="*/ 0 w 95"/>
                <a:gd name="T39" fmla="*/ 45 h 54"/>
                <a:gd name="T40" fmla="*/ 5 w 95"/>
                <a:gd name="T41"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54">
                  <a:moveTo>
                    <a:pt x="5" y="54"/>
                  </a:moveTo>
                  <a:lnTo>
                    <a:pt x="5" y="54"/>
                  </a:lnTo>
                  <a:lnTo>
                    <a:pt x="13" y="50"/>
                  </a:lnTo>
                  <a:lnTo>
                    <a:pt x="23" y="44"/>
                  </a:lnTo>
                  <a:lnTo>
                    <a:pt x="37" y="36"/>
                  </a:lnTo>
                  <a:lnTo>
                    <a:pt x="52" y="29"/>
                  </a:lnTo>
                  <a:lnTo>
                    <a:pt x="67" y="21"/>
                  </a:lnTo>
                  <a:lnTo>
                    <a:pt x="79" y="16"/>
                  </a:lnTo>
                  <a:lnTo>
                    <a:pt x="90" y="11"/>
                  </a:lnTo>
                  <a:lnTo>
                    <a:pt x="95" y="9"/>
                  </a:lnTo>
                  <a:lnTo>
                    <a:pt x="95" y="0"/>
                  </a:lnTo>
                  <a:lnTo>
                    <a:pt x="87" y="2"/>
                  </a:lnTo>
                  <a:lnTo>
                    <a:pt x="77" y="6"/>
                  </a:lnTo>
                  <a:lnTo>
                    <a:pt x="62" y="12"/>
                  </a:lnTo>
                  <a:lnTo>
                    <a:pt x="47" y="20"/>
                  </a:lnTo>
                  <a:lnTo>
                    <a:pt x="33" y="27"/>
                  </a:lnTo>
                  <a:lnTo>
                    <a:pt x="19" y="35"/>
                  </a:lnTo>
                  <a:lnTo>
                    <a:pt x="8" y="41"/>
                  </a:lnTo>
                  <a:lnTo>
                    <a:pt x="0" y="45"/>
                  </a:lnTo>
                  <a:lnTo>
                    <a:pt x="0" y="45"/>
                  </a:lnTo>
                  <a:lnTo>
                    <a:pt x="5" y="5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51" name="Freeform 1883"/>
            <p:cNvSpPr>
              <a:spLocks/>
            </p:cNvSpPr>
            <p:nvPr/>
          </p:nvSpPr>
          <p:spPr bwMode="auto">
            <a:xfrm>
              <a:off x="3089" y="3793"/>
              <a:ext cx="46" cy="12"/>
            </a:xfrm>
            <a:custGeom>
              <a:avLst/>
              <a:gdLst>
                <a:gd name="T0" fmla="*/ 0 w 137"/>
                <a:gd name="T1" fmla="*/ 30 h 36"/>
                <a:gd name="T2" fmla="*/ 4 w 137"/>
                <a:gd name="T3" fmla="*/ 36 h 36"/>
                <a:gd name="T4" fmla="*/ 12 w 137"/>
                <a:gd name="T5" fmla="*/ 34 h 36"/>
                <a:gd name="T6" fmla="*/ 27 w 137"/>
                <a:gd name="T7" fmla="*/ 32 h 36"/>
                <a:gd name="T8" fmla="*/ 48 w 137"/>
                <a:gd name="T9" fmla="*/ 29 h 36"/>
                <a:gd name="T10" fmla="*/ 70 w 137"/>
                <a:gd name="T11" fmla="*/ 25 h 36"/>
                <a:gd name="T12" fmla="*/ 92 w 137"/>
                <a:gd name="T13" fmla="*/ 21 h 36"/>
                <a:gd name="T14" fmla="*/ 112 w 137"/>
                <a:gd name="T15" fmla="*/ 16 h 36"/>
                <a:gd name="T16" fmla="*/ 127 w 137"/>
                <a:gd name="T17" fmla="*/ 13 h 36"/>
                <a:gd name="T18" fmla="*/ 137 w 137"/>
                <a:gd name="T19" fmla="*/ 9 h 36"/>
                <a:gd name="T20" fmla="*/ 132 w 137"/>
                <a:gd name="T21" fmla="*/ 0 h 36"/>
                <a:gd name="T22" fmla="*/ 124 w 137"/>
                <a:gd name="T23" fmla="*/ 4 h 36"/>
                <a:gd name="T24" fmla="*/ 110 w 137"/>
                <a:gd name="T25" fmla="*/ 7 h 36"/>
                <a:gd name="T26" fmla="*/ 90 w 137"/>
                <a:gd name="T27" fmla="*/ 12 h 36"/>
                <a:gd name="T28" fmla="*/ 70 w 137"/>
                <a:gd name="T29" fmla="*/ 16 h 36"/>
                <a:gd name="T30" fmla="*/ 48 w 137"/>
                <a:gd name="T31" fmla="*/ 20 h 36"/>
                <a:gd name="T32" fmla="*/ 27 w 137"/>
                <a:gd name="T33" fmla="*/ 23 h 36"/>
                <a:gd name="T34" fmla="*/ 12 w 137"/>
                <a:gd name="T35" fmla="*/ 24 h 36"/>
                <a:gd name="T36" fmla="*/ 4 w 137"/>
                <a:gd name="T37" fmla="*/ 24 h 36"/>
                <a:gd name="T38" fmla="*/ 9 w 137"/>
                <a:gd name="T39" fmla="*/ 30 h 36"/>
                <a:gd name="T40" fmla="*/ 4 w 137"/>
                <a:gd name="T41" fmla="*/ 24 h 36"/>
                <a:gd name="T42" fmla="*/ 1 w 137"/>
                <a:gd name="T43" fmla="*/ 27 h 36"/>
                <a:gd name="T44" fmla="*/ 0 w 137"/>
                <a:gd name="T45" fmla="*/ 30 h 36"/>
                <a:gd name="T46" fmla="*/ 1 w 137"/>
                <a:gd name="T47" fmla="*/ 34 h 36"/>
                <a:gd name="T48" fmla="*/ 4 w 137"/>
                <a:gd name="T49" fmla="*/ 36 h 36"/>
                <a:gd name="T50" fmla="*/ 0 w 137"/>
                <a:gd name="T51" fmla="*/ 3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7" h="36">
                  <a:moveTo>
                    <a:pt x="0" y="30"/>
                  </a:moveTo>
                  <a:lnTo>
                    <a:pt x="4" y="36"/>
                  </a:lnTo>
                  <a:lnTo>
                    <a:pt x="12" y="34"/>
                  </a:lnTo>
                  <a:lnTo>
                    <a:pt x="27" y="32"/>
                  </a:lnTo>
                  <a:lnTo>
                    <a:pt x="48" y="29"/>
                  </a:lnTo>
                  <a:lnTo>
                    <a:pt x="70" y="25"/>
                  </a:lnTo>
                  <a:lnTo>
                    <a:pt x="92" y="21"/>
                  </a:lnTo>
                  <a:lnTo>
                    <a:pt x="112" y="16"/>
                  </a:lnTo>
                  <a:lnTo>
                    <a:pt x="127" y="13"/>
                  </a:lnTo>
                  <a:lnTo>
                    <a:pt x="137" y="9"/>
                  </a:lnTo>
                  <a:lnTo>
                    <a:pt x="132" y="0"/>
                  </a:lnTo>
                  <a:lnTo>
                    <a:pt x="124" y="4"/>
                  </a:lnTo>
                  <a:lnTo>
                    <a:pt x="110" y="7"/>
                  </a:lnTo>
                  <a:lnTo>
                    <a:pt x="90" y="12"/>
                  </a:lnTo>
                  <a:lnTo>
                    <a:pt x="70" y="16"/>
                  </a:lnTo>
                  <a:lnTo>
                    <a:pt x="48" y="20"/>
                  </a:lnTo>
                  <a:lnTo>
                    <a:pt x="27" y="23"/>
                  </a:lnTo>
                  <a:lnTo>
                    <a:pt x="12" y="24"/>
                  </a:lnTo>
                  <a:lnTo>
                    <a:pt x="4" y="24"/>
                  </a:lnTo>
                  <a:lnTo>
                    <a:pt x="9" y="30"/>
                  </a:lnTo>
                  <a:lnTo>
                    <a:pt x="4" y="24"/>
                  </a:lnTo>
                  <a:lnTo>
                    <a:pt x="1" y="27"/>
                  </a:lnTo>
                  <a:lnTo>
                    <a:pt x="0" y="30"/>
                  </a:lnTo>
                  <a:lnTo>
                    <a:pt x="1" y="34"/>
                  </a:lnTo>
                  <a:lnTo>
                    <a:pt x="4" y="36"/>
                  </a:lnTo>
                  <a:lnTo>
                    <a:pt x="0"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52" name="Freeform 1884"/>
            <p:cNvSpPr>
              <a:spLocks/>
            </p:cNvSpPr>
            <p:nvPr/>
          </p:nvSpPr>
          <p:spPr bwMode="auto">
            <a:xfrm>
              <a:off x="3088" y="3794"/>
              <a:ext cx="4" cy="9"/>
            </a:xfrm>
            <a:custGeom>
              <a:avLst/>
              <a:gdLst>
                <a:gd name="T0" fmla="*/ 11 w 12"/>
                <a:gd name="T1" fmla="*/ 0 h 27"/>
                <a:gd name="T2" fmla="*/ 10 w 12"/>
                <a:gd name="T3" fmla="*/ 0 h 27"/>
                <a:gd name="T4" fmla="*/ 2 w 12"/>
                <a:gd name="T5" fmla="*/ 4 h 27"/>
                <a:gd name="T6" fmla="*/ 0 w 12"/>
                <a:gd name="T7" fmla="*/ 12 h 27"/>
                <a:gd name="T8" fmla="*/ 2 w 12"/>
                <a:gd name="T9" fmla="*/ 19 h 27"/>
                <a:gd name="T10" fmla="*/ 3 w 12"/>
                <a:gd name="T11" fmla="*/ 27 h 27"/>
                <a:gd name="T12" fmla="*/ 12 w 12"/>
                <a:gd name="T13" fmla="*/ 27 h 27"/>
                <a:gd name="T14" fmla="*/ 11 w 12"/>
                <a:gd name="T15" fmla="*/ 19 h 27"/>
                <a:gd name="T16" fmla="*/ 12 w 12"/>
                <a:gd name="T17" fmla="*/ 12 h 27"/>
                <a:gd name="T18" fmla="*/ 11 w 12"/>
                <a:gd name="T19" fmla="*/ 9 h 27"/>
                <a:gd name="T20" fmla="*/ 12 w 12"/>
                <a:gd name="T21" fmla="*/ 9 h 27"/>
                <a:gd name="T22" fmla="*/ 11 w 12"/>
                <a:gd name="T23" fmla="*/ 9 h 27"/>
                <a:gd name="T24" fmla="*/ 11 w 12"/>
                <a:gd name="T2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27">
                  <a:moveTo>
                    <a:pt x="11" y="0"/>
                  </a:moveTo>
                  <a:lnTo>
                    <a:pt x="10" y="0"/>
                  </a:lnTo>
                  <a:lnTo>
                    <a:pt x="2" y="4"/>
                  </a:lnTo>
                  <a:lnTo>
                    <a:pt x="0" y="12"/>
                  </a:lnTo>
                  <a:lnTo>
                    <a:pt x="2" y="19"/>
                  </a:lnTo>
                  <a:lnTo>
                    <a:pt x="3" y="27"/>
                  </a:lnTo>
                  <a:lnTo>
                    <a:pt x="12" y="27"/>
                  </a:lnTo>
                  <a:lnTo>
                    <a:pt x="11" y="19"/>
                  </a:lnTo>
                  <a:lnTo>
                    <a:pt x="12" y="12"/>
                  </a:lnTo>
                  <a:lnTo>
                    <a:pt x="11" y="9"/>
                  </a:lnTo>
                  <a:lnTo>
                    <a:pt x="12" y="9"/>
                  </a:lnTo>
                  <a:lnTo>
                    <a:pt x="11" y="9"/>
                  </a:lnTo>
                  <a:lnTo>
                    <a:pt x="1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53" name="Freeform 1885"/>
            <p:cNvSpPr>
              <a:spLocks/>
            </p:cNvSpPr>
            <p:nvPr/>
          </p:nvSpPr>
          <p:spPr bwMode="auto">
            <a:xfrm>
              <a:off x="3092" y="3792"/>
              <a:ext cx="8" cy="5"/>
            </a:xfrm>
            <a:custGeom>
              <a:avLst/>
              <a:gdLst>
                <a:gd name="T0" fmla="*/ 15 w 24"/>
                <a:gd name="T1" fmla="*/ 2 h 15"/>
                <a:gd name="T2" fmla="*/ 17 w 24"/>
                <a:gd name="T3" fmla="*/ 0 h 15"/>
                <a:gd name="T4" fmla="*/ 13 w 24"/>
                <a:gd name="T5" fmla="*/ 2 h 15"/>
                <a:gd name="T6" fmla="*/ 9 w 24"/>
                <a:gd name="T7" fmla="*/ 3 h 15"/>
                <a:gd name="T8" fmla="*/ 4 w 24"/>
                <a:gd name="T9" fmla="*/ 4 h 15"/>
                <a:gd name="T10" fmla="*/ 0 w 24"/>
                <a:gd name="T11" fmla="*/ 6 h 15"/>
                <a:gd name="T12" fmla="*/ 0 w 24"/>
                <a:gd name="T13" fmla="*/ 15 h 15"/>
                <a:gd name="T14" fmla="*/ 7 w 24"/>
                <a:gd name="T15" fmla="*/ 14 h 15"/>
                <a:gd name="T16" fmla="*/ 11 w 24"/>
                <a:gd name="T17" fmla="*/ 12 h 15"/>
                <a:gd name="T18" fmla="*/ 16 w 24"/>
                <a:gd name="T19" fmla="*/ 11 h 15"/>
                <a:gd name="T20" fmla="*/ 21 w 24"/>
                <a:gd name="T21" fmla="*/ 9 h 15"/>
                <a:gd name="T22" fmla="*/ 24 w 24"/>
                <a:gd name="T23" fmla="*/ 7 h 15"/>
                <a:gd name="T24" fmla="*/ 21 w 24"/>
                <a:gd name="T25" fmla="*/ 9 h 15"/>
                <a:gd name="T26" fmla="*/ 24 w 24"/>
                <a:gd name="T27" fmla="*/ 7 h 15"/>
                <a:gd name="T28" fmla="*/ 24 w 24"/>
                <a:gd name="T29" fmla="*/ 2 h 15"/>
                <a:gd name="T30" fmla="*/ 20 w 24"/>
                <a:gd name="T31" fmla="*/ 0 h 15"/>
                <a:gd name="T32" fmla="*/ 17 w 24"/>
                <a:gd name="T33" fmla="*/ 0 h 15"/>
                <a:gd name="T34" fmla="*/ 15 w 24"/>
                <a:gd name="T35"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15">
                  <a:moveTo>
                    <a:pt x="15" y="2"/>
                  </a:moveTo>
                  <a:lnTo>
                    <a:pt x="17" y="0"/>
                  </a:lnTo>
                  <a:lnTo>
                    <a:pt x="13" y="2"/>
                  </a:lnTo>
                  <a:lnTo>
                    <a:pt x="9" y="3"/>
                  </a:lnTo>
                  <a:lnTo>
                    <a:pt x="4" y="4"/>
                  </a:lnTo>
                  <a:lnTo>
                    <a:pt x="0" y="6"/>
                  </a:lnTo>
                  <a:lnTo>
                    <a:pt x="0" y="15"/>
                  </a:lnTo>
                  <a:lnTo>
                    <a:pt x="7" y="14"/>
                  </a:lnTo>
                  <a:lnTo>
                    <a:pt x="11" y="12"/>
                  </a:lnTo>
                  <a:lnTo>
                    <a:pt x="16" y="11"/>
                  </a:lnTo>
                  <a:lnTo>
                    <a:pt x="21" y="9"/>
                  </a:lnTo>
                  <a:lnTo>
                    <a:pt x="24" y="7"/>
                  </a:lnTo>
                  <a:lnTo>
                    <a:pt x="21" y="9"/>
                  </a:lnTo>
                  <a:lnTo>
                    <a:pt x="24" y="7"/>
                  </a:lnTo>
                  <a:lnTo>
                    <a:pt x="24" y="2"/>
                  </a:lnTo>
                  <a:lnTo>
                    <a:pt x="20" y="0"/>
                  </a:lnTo>
                  <a:lnTo>
                    <a:pt x="17" y="0"/>
                  </a:lnTo>
                  <a:lnTo>
                    <a:pt x="15"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54" name="Freeform 1886"/>
            <p:cNvSpPr>
              <a:spLocks/>
            </p:cNvSpPr>
            <p:nvPr/>
          </p:nvSpPr>
          <p:spPr bwMode="auto">
            <a:xfrm>
              <a:off x="3097" y="3783"/>
              <a:ext cx="4" cy="11"/>
            </a:xfrm>
            <a:custGeom>
              <a:avLst/>
              <a:gdLst>
                <a:gd name="T0" fmla="*/ 6 w 12"/>
                <a:gd name="T1" fmla="*/ 0 h 33"/>
                <a:gd name="T2" fmla="*/ 5 w 12"/>
                <a:gd name="T3" fmla="*/ 1 h 33"/>
                <a:gd name="T4" fmla="*/ 2 w 12"/>
                <a:gd name="T5" fmla="*/ 9 h 33"/>
                <a:gd name="T6" fmla="*/ 1 w 12"/>
                <a:gd name="T7" fmla="*/ 16 h 33"/>
                <a:gd name="T8" fmla="*/ 2 w 12"/>
                <a:gd name="T9" fmla="*/ 24 h 33"/>
                <a:gd name="T10" fmla="*/ 0 w 12"/>
                <a:gd name="T11" fmla="*/ 28 h 33"/>
                <a:gd name="T12" fmla="*/ 9 w 12"/>
                <a:gd name="T13" fmla="*/ 33 h 33"/>
                <a:gd name="T14" fmla="*/ 11 w 12"/>
                <a:gd name="T15" fmla="*/ 24 h 33"/>
                <a:gd name="T16" fmla="*/ 12 w 12"/>
                <a:gd name="T17" fmla="*/ 16 h 33"/>
                <a:gd name="T18" fmla="*/ 11 w 12"/>
                <a:gd name="T19" fmla="*/ 9 h 33"/>
                <a:gd name="T20" fmla="*/ 12 w 12"/>
                <a:gd name="T21" fmla="*/ 8 h 33"/>
                <a:gd name="T22" fmla="*/ 11 w 12"/>
                <a:gd name="T23" fmla="*/ 9 h 33"/>
                <a:gd name="T24" fmla="*/ 6 w 12"/>
                <a:gd name="T25"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33">
                  <a:moveTo>
                    <a:pt x="6" y="0"/>
                  </a:moveTo>
                  <a:lnTo>
                    <a:pt x="5" y="1"/>
                  </a:lnTo>
                  <a:lnTo>
                    <a:pt x="2" y="9"/>
                  </a:lnTo>
                  <a:lnTo>
                    <a:pt x="1" y="16"/>
                  </a:lnTo>
                  <a:lnTo>
                    <a:pt x="2" y="24"/>
                  </a:lnTo>
                  <a:lnTo>
                    <a:pt x="0" y="28"/>
                  </a:lnTo>
                  <a:lnTo>
                    <a:pt x="9" y="33"/>
                  </a:lnTo>
                  <a:lnTo>
                    <a:pt x="11" y="24"/>
                  </a:lnTo>
                  <a:lnTo>
                    <a:pt x="12" y="16"/>
                  </a:lnTo>
                  <a:lnTo>
                    <a:pt x="11" y="9"/>
                  </a:lnTo>
                  <a:lnTo>
                    <a:pt x="12" y="8"/>
                  </a:lnTo>
                  <a:lnTo>
                    <a:pt x="11" y="9"/>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55" name="Freeform 1887"/>
            <p:cNvSpPr>
              <a:spLocks/>
            </p:cNvSpPr>
            <p:nvPr/>
          </p:nvSpPr>
          <p:spPr bwMode="auto">
            <a:xfrm>
              <a:off x="3099" y="3777"/>
              <a:ext cx="10" cy="9"/>
            </a:xfrm>
            <a:custGeom>
              <a:avLst/>
              <a:gdLst>
                <a:gd name="T0" fmla="*/ 30 w 31"/>
                <a:gd name="T1" fmla="*/ 1 h 29"/>
                <a:gd name="T2" fmla="*/ 22 w 31"/>
                <a:gd name="T3" fmla="*/ 5 h 29"/>
                <a:gd name="T4" fmla="*/ 20 w 31"/>
                <a:gd name="T5" fmla="*/ 6 h 29"/>
                <a:gd name="T6" fmla="*/ 14 w 31"/>
                <a:gd name="T7" fmla="*/ 12 h 29"/>
                <a:gd name="T8" fmla="*/ 7 w 31"/>
                <a:gd name="T9" fmla="*/ 15 h 29"/>
                <a:gd name="T10" fmla="*/ 0 w 31"/>
                <a:gd name="T11" fmla="*/ 20 h 29"/>
                <a:gd name="T12" fmla="*/ 5 w 31"/>
                <a:gd name="T13" fmla="*/ 29 h 29"/>
                <a:gd name="T14" fmla="*/ 12 w 31"/>
                <a:gd name="T15" fmla="*/ 24 h 29"/>
                <a:gd name="T16" fmla="*/ 19 w 31"/>
                <a:gd name="T17" fmla="*/ 18 h 29"/>
                <a:gd name="T18" fmla="*/ 27 w 31"/>
                <a:gd name="T19" fmla="*/ 13 h 29"/>
                <a:gd name="T20" fmla="*/ 31 w 31"/>
                <a:gd name="T21" fmla="*/ 5 h 29"/>
                <a:gd name="T22" fmla="*/ 23 w 31"/>
                <a:gd name="T23" fmla="*/ 8 h 29"/>
                <a:gd name="T24" fmla="*/ 31 w 31"/>
                <a:gd name="T25" fmla="*/ 5 h 29"/>
                <a:gd name="T26" fmla="*/ 30 w 31"/>
                <a:gd name="T27" fmla="*/ 1 h 29"/>
                <a:gd name="T28" fmla="*/ 27 w 31"/>
                <a:gd name="T29" fmla="*/ 0 h 29"/>
                <a:gd name="T30" fmla="*/ 23 w 31"/>
                <a:gd name="T31" fmla="*/ 1 h 29"/>
                <a:gd name="T32" fmla="*/ 22 w 31"/>
                <a:gd name="T33" fmla="*/ 5 h 29"/>
                <a:gd name="T34" fmla="*/ 30 w 31"/>
                <a:gd name="T35" fmla="*/ 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29">
                  <a:moveTo>
                    <a:pt x="30" y="1"/>
                  </a:moveTo>
                  <a:lnTo>
                    <a:pt x="22" y="5"/>
                  </a:lnTo>
                  <a:lnTo>
                    <a:pt x="20" y="6"/>
                  </a:lnTo>
                  <a:lnTo>
                    <a:pt x="14" y="12"/>
                  </a:lnTo>
                  <a:lnTo>
                    <a:pt x="7" y="15"/>
                  </a:lnTo>
                  <a:lnTo>
                    <a:pt x="0" y="20"/>
                  </a:lnTo>
                  <a:lnTo>
                    <a:pt x="5" y="29"/>
                  </a:lnTo>
                  <a:lnTo>
                    <a:pt x="12" y="24"/>
                  </a:lnTo>
                  <a:lnTo>
                    <a:pt x="19" y="18"/>
                  </a:lnTo>
                  <a:lnTo>
                    <a:pt x="27" y="13"/>
                  </a:lnTo>
                  <a:lnTo>
                    <a:pt x="31" y="5"/>
                  </a:lnTo>
                  <a:lnTo>
                    <a:pt x="23" y="8"/>
                  </a:lnTo>
                  <a:lnTo>
                    <a:pt x="31" y="5"/>
                  </a:lnTo>
                  <a:lnTo>
                    <a:pt x="30" y="1"/>
                  </a:lnTo>
                  <a:lnTo>
                    <a:pt x="27" y="0"/>
                  </a:lnTo>
                  <a:lnTo>
                    <a:pt x="23" y="1"/>
                  </a:lnTo>
                  <a:lnTo>
                    <a:pt x="22" y="5"/>
                  </a:lnTo>
                  <a:lnTo>
                    <a:pt x="30"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56" name="Freeform 1888"/>
            <p:cNvSpPr>
              <a:spLocks/>
            </p:cNvSpPr>
            <p:nvPr/>
          </p:nvSpPr>
          <p:spPr bwMode="auto">
            <a:xfrm>
              <a:off x="3106" y="3777"/>
              <a:ext cx="9" cy="19"/>
            </a:xfrm>
            <a:custGeom>
              <a:avLst/>
              <a:gdLst>
                <a:gd name="T0" fmla="*/ 18 w 26"/>
                <a:gd name="T1" fmla="*/ 49 h 57"/>
                <a:gd name="T2" fmla="*/ 26 w 26"/>
                <a:gd name="T3" fmla="*/ 53 h 57"/>
                <a:gd name="T4" fmla="*/ 24 w 26"/>
                <a:gd name="T5" fmla="*/ 37 h 57"/>
                <a:gd name="T6" fmla="*/ 21 w 26"/>
                <a:gd name="T7" fmla="*/ 22 h 57"/>
                <a:gd name="T8" fmla="*/ 15 w 26"/>
                <a:gd name="T9" fmla="*/ 9 h 57"/>
                <a:gd name="T10" fmla="*/ 7 w 26"/>
                <a:gd name="T11" fmla="*/ 0 h 57"/>
                <a:gd name="T12" fmla="*/ 0 w 26"/>
                <a:gd name="T13" fmla="*/ 7 h 57"/>
                <a:gd name="T14" fmla="*/ 6 w 26"/>
                <a:gd name="T15" fmla="*/ 14 h 57"/>
                <a:gd name="T16" fmla="*/ 12 w 26"/>
                <a:gd name="T17" fmla="*/ 24 h 57"/>
                <a:gd name="T18" fmla="*/ 15 w 26"/>
                <a:gd name="T19" fmla="*/ 37 h 57"/>
                <a:gd name="T20" fmla="*/ 16 w 26"/>
                <a:gd name="T21" fmla="*/ 53 h 57"/>
                <a:gd name="T22" fmla="*/ 24 w 26"/>
                <a:gd name="T23" fmla="*/ 56 h 57"/>
                <a:gd name="T24" fmla="*/ 16 w 26"/>
                <a:gd name="T25" fmla="*/ 53 h 57"/>
                <a:gd name="T26" fmla="*/ 18 w 26"/>
                <a:gd name="T27" fmla="*/ 56 h 57"/>
                <a:gd name="T28" fmla="*/ 21 w 26"/>
                <a:gd name="T29" fmla="*/ 57 h 57"/>
                <a:gd name="T30" fmla="*/ 24 w 26"/>
                <a:gd name="T31" fmla="*/ 56 h 57"/>
                <a:gd name="T32" fmla="*/ 26 w 26"/>
                <a:gd name="T33" fmla="*/ 53 h 57"/>
                <a:gd name="T34" fmla="*/ 18 w 26"/>
                <a:gd name="T35" fmla="*/ 4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57">
                  <a:moveTo>
                    <a:pt x="18" y="49"/>
                  </a:moveTo>
                  <a:lnTo>
                    <a:pt x="26" y="53"/>
                  </a:lnTo>
                  <a:lnTo>
                    <a:pt x="24" y="37"/>
                  </a:lnTo>
                  <a:lnTo>
                    <a:pt x="21" y="22"/>
                  </a:lnTo>
                  <a:lnTo>
                    <a:pt x="15" y="9"/>
                  </a:lnTo>
                  <a:lnTo>
                    <a:pt x="7" y="0"/>
                  </a:lnTo>
                  <a:lnTo>
                    <a:pt x="0" y="7"/>
                  </a:lnTo>
                  <a:lnTo>
                    <a:pt x="6" y="14"/>
                  </a:lnTo>
                  <a:lnTo>
                    <a:pt x="12" y="24"/>
                  </a:lnTo>
                  <a:lnTo>
                    <a:pt x="15" y="37"/>
                  </a:lnTo>
                  <a:lnTo>
                    <a:pt x="16" y="53"/>
                  </a:lnTo>
                  <a:lnTo>
                    <a:pt x="24" y="56"/>
                  </a:lnTo>
                  <a:lnTo>
                    <a:pt x="16" y="53"/>
                  </a:lnTo>
                  <a:lnTo>
                    <a:pt x="18" y="56"/>
                  </a:lnTo>
                  <a:lnTo>
                    <a:pt x="21" y="57"/>
                  </a:lnTo>
                  <a:lnTo>
                    <a:pt x="24" y="56"/>
                  </a:lnTo>
                  <a:lnTo>
                    <a:pt x="26" y="53"/>
                  </a:lnTo>
                  <a:lnTo>
                    <a:pt x="18" y="4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57" name="Freeform 1889"/>
            <p:cNvSpPr>
              <a:spLocks/>
            </p:cNvSpPr>
            <p:nvPr/>
          </p:nvSpPr>
          <p:spPr bwMode="auto">
            <a:xfrm>
              <a:off x="3112" y="3791"/>
              <a:ext cx="9" cy="5"/>
            </a:xfrm>
            <a:custGeom>
              <a:avLst/>
              <a:gdLst>
                <a:gd name="T0" fmla="*/ 16 w 25"/>
                <a:gd name="T1" fmla="*/ 5 h 15"/>
                <a:gd name="T2" fmla="*/ 22 w 25"/>
                <a:gd name="T3" fmla="*/ 3 h 15"/>
                <a:gd name="T4" fmla="*/ 17 w 25"/>
                <a:gd name="T5" fmla="*/ 0 h 15"/>
                <a:gd name="T6" fmla="*/ 11 w 25"/>
                <a:gd name="T7" fmla="*/ 0 h 15"/>
                <a:gd name="T8" fmla="*/ 4 w 25"/>
                <a:gd name="T9" fmla="*/ 5 h 15"/>
                <a:gd name="T10" fmla="*/ 0 w 25"/>
                <a:gd name="T11" fmla="*/ 8 h 15"/>
                <a:gd name="T12" fmla="*/ 6 w 25"/>
                <a:gd name="T13" fmla="*/ 15 h 15"/>
                <a:gd name="T14" fmla="*/ 9 w 25"/>
                <a:gd name="T15" fmla="*/ 12 h 15"/>
                <a:gd name="T16" fmla="*/ 13 w 25"/>
                <a:gd name="T17" fmla="*/ 10 h 15"/>
                <a:gd name="T18" fmla="*/ 17 w 25"/>
                <a:gd name="T19" fmla="*/ 10 h 15"/>
                <a:gd name="T20" fmla="*/ 18 w 25"/>
                <a:gd name="T21" fmla="*/ 10 h 15"/>
                <a:gd name="T22" fmla="*/ 25 w 25"/>
                <a:gd name="T23" fmla="*/ 7 h 15"/>
                <a:gd name="T24" fmla="*/ 18 w 25"/>
                <a:gd name="T25" fmla="*/ 10 h 15"/>
                <a:gd name="T26" fmla="*/ 21 w 25"/>
                <a:gd name="T27" fmla="*/ 10 h 15"/>
                <a:gd name="T28" fmla="*/ 24 w 25"/>
                <a:gd name="T29" fmla="*/ 7 h 15"/>
                <a:gd name="T30" fmla="*/ 25 w 25"/>
                <a:gd name="T31" fmla="*/ 5 h 15"/>
                <a:gd name="T32" fmla="*/ 22 w 25"/>
                <a:gd name="T33" fmla="*/ 3 h 15"/>
                <a:gd name="T34" fmla="*/ 16 w 25"/>
                <a:gd name="T35"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15">
                  <a:moveTo>
                    <a:pt x="16" y="5"/>
                  </a:moveTo>
                  <a:lnTo>
                    <a:pt x="22" y="3"/>
                  </a:lnTo>
                  <a:lnTo>
                    <a:pt x="17" y="0"/>
                  </a:lnTo>
                  <a:lnTo>
                    <a:pt x="11" y="0"/>
                  </a:lnTo>
                  <a:lnTo>
                    <a:pt x="4" y="5"/>
                  </a:lnTo>
                  <a:lnTo>
                    <a:pt x="0" y="8"/>
                  </a:lnTo>
                  <a:lnTo>
                    <a:pt x="6" y="15"/>
                  </a:lnTo>
                  <a:lnTo>
                    <a:pt x="9" y="12"/>
                  </a:lnTo>
                  <a:lnTo>
                    <a:pt x="13" y="10"/>
                  </a:lnTo>
                  <a:lnTo>
                    <a:pt x="17" y="10"/>
                  </a:lnTo>
                  <a:lnTo>
                    <a:pt x="18" y="10"/>
                  </a:lnTo>
                  <a:lnTo>
                    <a:pt x="25" y="7"/>
                  </a:lnTo>
                  <a:lnTo>
                    <a:pt x="18" y="10"/>
                  </a:lnTo>
                  <a:lnTo>
                    <a:pt x="21" y="10"/>
                  </a:lnTo>
                  <a:lnTo>
                    <a:pt x="24" y="7"/>
                  </a:lnTo>
                  <a:lnTo>
                    <a:pt x="25" y="5"/>
                  </a:lnTo>
                  <a:lnTo>
                    <a:pt x="22" y="3"/>
                  </a:lnTo>
                  <a:lnTo>
                    <a:pt x="16"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58" name="Freeform 1890"/>
            <p:cNvSpPr>
              <a:spLocks/>
            </p:cNvSpPr>
            <p:nvPr/>
          </p:nvSpPr>
          <p:spPr bwMode="auto">
            <a:xfrm>
              <a:off x="3118" y="3786"/>
              <a:ext cx="9" cy="7"/>
            </a:xfrm>
            <a:custGeom>
              <a:avLst/>
              <a:gdLst>
                <a:gd name="T0" fmla="*/ 18 w 29"/>
                <a:gd name="T1" fmla="*/ 5 h 20"/>
                <a:gd name="T2" fmla="*/ 24 w 29"/>
                <a:gd name="T3" fmla="*/ 0 h 20"/>
                <a:gd name="T4" fmla="*/ 17 w 29"/>
                <a:gd name="T5" fmla="*/ 2 h 20"/>
                <a:gd name="T6" fmla="*/ 10 w 29"/>
                <a:gd name="T7" fmla="*/ 5 h 20"/>
                <a:gd name="T8" fmla="*/ 3 w 29"/>
                <a:gd name="T9" fmla="*/ 11 h 20"/>
                <a:gd name="T10" fmla="*/ 0 w 29"/>
                <a:gd name="T11" fmla="*/ 18 h 20"/>
                <a:gd name="T12" fmla="*/ 9 w 29"/>
                <a:gd name="T13" fmla="*/ 20 h 20"/>
                <a:gd name="T14" fmla="*/ 10 w 29"/>
                <a:gd name="T15" fmla="*/ 18 h 20"/>
                <a:gd name="T16" fmla="*/ 14 w 29"/>
                <a:gd name="T17" fmla="*/ 15 h 20"/>
                <a:gd name="T18" fmla="*/ 19 w 29"/>
                <a:gd name="T19" fmla="*/ 11 h 20"/>
                <a:gd name="T20" fmla="*/ 24 w 29"/>
                <a:gd name="T21" fmla="*/ 11 h 20"/>
                <a:gd name="T22" fmla="*/ 29 w 29"/>
                <a:gd name="T23" fmla="*/ 5 h 20"/>
                <a:gd name="T24" fmla="*/ 24 w 29"/>
                <a:gd name="T25" fmla="*/ 11 h 20"/>
                <a:gd name="T26" fmla="*/ 27 w 29"/>
                <a:gd name="T27" fmla="*/ 9 h 20"/>
                <a:gd name="T28" fmla="*/ 29 w 29"/>
                <a:gd name="T29" fmla="*/ 5 h 20"/>
                <a:gd name="T30" fmla="*/ 27 w 29"/>
                <a:gd name="T31" fmla="*/ 2 h 20"/>
                <a:gd name="T32" fmla="*/ 24 w 29"/>
                <a:gd name="T33" fmla="*/ 0 h 20"/>
                <a:gd name="T34" fmla="*/ 18 w 29"/>
                <a:gd name="T35" fmla="*/ 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20">
                  <a:moveTo>
                    <a:pt x="18" y="5"/>
                  </a:moveTo>
                  <a:lnTo>
                    <a:pt x="24" y="0"/>
                  </a:lnTo>
                  <a:lnTo>
                    <a:pt x="17" y="2"/>
                  </a:lnTo>
                  <a:lnTo>
                    <a:pt x="10" y="5"/>
                  </a:lnTo>
                  <a:lnTo>
                    <a:pt x="3" y="11"/>
                  </a:lnTo>
                  <a:lnTo>
                    <a:pt x="0" y="18"/>
                  </a:lnTo>
                  <a:lnTo>
                    <a:pt x="9" y="20"/>
                  </a:lnTo>
                  <a:lnTo>
                    <a:pt x="10" y="18"/>
                  </a:lnTo>
                  <a:lnTo>
                    <a:pt x="14" y="15"/>
                  </a:lnTo>
                  <a:lnTo>
                    <a:pt x="19" y="11"/>
                  </a:lnTo>
                  <a:lnTo>
                    <a:pt x="24" y="11"/>
                  </a:lnTo>
                  <a:lnTo>
                    <a:pt x="29" y="5"/>
                  </a:lnTo>
                  <a:lnTo>
                    <a:pt x="24" y="11"/>
                  </a:lnTo>
                  <a:lnTo>
                    <a:pt x="27" y="9"/>
                  </a:lnTo>
                  <a:lnTo>
                    <a:pt x="29" y="5"/>
                  </a:lnTo>
                  <a:lnTo>
                    <a:pt x="27" y="2"/>
                  </a:lnTo>
                  <a:lnTo>
                    <a:pt x="24" y="0"/>
                  </a:lnTo>
                  <a:lnTo>
                    <a:pt x="18"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59" name="Freeform 1891"/>
            <p:cNvSpPr>
              <a:spLocks/>
            </p:cNvSpPr>
            <p:nvPr/>
          </p:nvSpPr>
          <p:spPr bwMode="auto">
            <a:xfrm>
              <a:off x="3124" y="3781"/>
              <a:ext cx="3" cy="7"/>
            </a:xfrm>
            <a:custGeom>
              <a:avLst/>
              <a:gdLst>
                <a:gd name="T0" fmla="*/ 0 w 11"/>
                <a:gd name="T1" fmla="*/ 0 h 21"/>
                <a:gd name="T2" fmla="*/ 0 w 11"/>
                <a:gd name="T3" fmla="*/ 0 h 21"/>
                <a:gd name="T4" fmla="*/ 0 w 11"/>
                <a:gd name="T5" fmla="*/ 3 h 21"/>
                <a:gd name="T6" fmla="*/ 0 w 11"/>
                <a:gd name="T7" fmla="*/ 8 h 21"/>
                <a:gd name="T8" fmla="*/ 0 w 11"/>
                <a:gd name="T9" fmla="*/ 13 h 21"/>
                <a:gd name="T10" fmla="*/ 0 w 11"/>
                <a:gd name="T11" fmla="*/ 21 h 21"/>
                <a:gd name="T12" fmla="*/ 11 w 11"/>
                <a:gd name="T13" fmla="*/ 21 h 21"/>
                <a:gd name="T14" fmla="*/ 11 w 11"/>
                <a:gd name="T15" fmla="*/ 13 h 21"/>
                <a:gd name="T16" fmla="*/ 11 w 11"/>
                <a:gd name="T17" fmla="*/ 8 h 21"/>
                <a:gd name="T18" fmla="*/ 11 w 11"/>
                <a:gd name="T19" fmla="*/ 3 h 21"/>
                <a:gd name="T20" fmla="*/ 11 w 11"/>
                <a:gd name="T21" fmla="*/ 0 h 21"/>
                <a:gd name="T22" fmla="*/ 11 w 11"/>
                <a:gd name="T23" fmla="*/ 0 h 21"/>
                <a:gd name="T24" fmla="*/ 0 w 11"/>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1">
                  <a:moveTo>
                    <a:pt x="0" y="0"/>
                  </a:moveTo>
                  <a:lnTo>
                    <a:pt x="0" y="0"/>
                  </a:lnTo>
                  <a:lnTo>
                    <a:pt x="0" y="3"/>
                  </a:lnTo>
                  <a:lnTo>
                    <a:pt x="0" y="8"/>
                  </a:lnTo>
                  <a:lnTo>
                    <a:pt x="0" y="13"/>
                  </a:lnTo>
                  <a:lnTo>
                    <a:pt x="0" y="21"/>
                  </a:lnTo>
                  <a:lnTo>
                    <a:pt x="11" y="21"/>
                  </a:lnTo>
                  <a:lnTo>
                    <a:pt x="11" y="13"/>
                  </a:lnTo>
                  <a:lnTo>
                    <a:pt x="11" y="8"/>
                  </a:lnTo>
                  <a:lnTo>
                    <a:pt x="11" y="3"/>
                  </a:lnTo>
                  <a:lnTo>
                    <a:pt x="11" y="0"/>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60" name="Freeform 1892"/>
            <p:cNvSpPr>
              <a:spLocks/>
            </p:cNvSpPr>
            <p:nvPr/>
          </p:nvSpPr>
          <p:spPr bwMode="auto">
            <a:xfrm>
              <a:off x="3124" y="3776"/>
              <a:ext cx="9" cy="5"/>
            </a:xfrm>
            <a:custGeom>
              <a:avLst/>
              <a:gdLst>
                <a:gd name="T0" fmla="*/ 17 w 27"/>
                <a:gd name="T1" fmla="*/ 8 h 14"/>
                <a:gd name="T2" fmla="*/ 22 w 27"/>
                <a:gd name="T3" fmla="*/ 0 h 14"/>
                <a:gd name="T4" fmla="*/ 15 w 27"/>
                <a:gd name="T5" fmla="*/ 2 h 14"/>
                <a:gd name="T6" fmla="*/ 9 w 27"/>
                <a:gd name="T7" fmla="*/ 3 h 14"/>
                <a:gd name="T8" fmla="*/ 3 w 27"/>
                <a:gd name="T9" fmla="*/ 7 h 14"/>
                <a:gd name="T10" fmla="*/ 0 w 27"/>
                <a:gd name="T11" fmla="*/ 14 h 14"/>
                <a:gd name="T12" fmla="*/ 11 w 27"/>
                <a:gd name="T13" fmla="*/ 14 h 14"/>
                <a:gd name="T14" fmla="*/ 10 w 27"/>
                <a:gd name="T15" fmla="*/ 14 h 14"/>
                <a:gd name="T16" fmla="*/ 11 w 27"/>
                <a:gd name="T17" fmla="*/ 13 h 14"/>
                <a:gd name="T18" fmla="*/ 15 w 27"/>
                <a:gd name="T19" fmla="*/ 11 h 14"/>
                <a:gd name="T20" fmla="*/ 22 w 27"/>
                <a:gd name="T21" fmla="*/ 11 h 14"/>
                <a:gd name="T22" fmla="*/ 26 w 27"/>
                <a:gd name="T23" fmla="*/ 3 h 14"/>
                <a:gd name="T24" fmla="*/ 22 w 27"/>
                <a:gd name="T25" fmla="*/ 11 h 14"/>
                <a:gd name="T26" fmla="*/ 25 w 27"/>
                <a:gd name="T27" fmla="*/ 9 h 14"/>
                <a:gd name="T28" fmla="*/ 27 w 27"/>
                <a:gd name="T29" fmla="*/ 6 h 14"/>
                <a:gd name="T30" fmla="*/ 25 w 27"/>
                <a:gd name="T31" fmla="*/ 2 h 14"/>
                <a:gd name="T32" fmla="*/ 22 w 27"/>
                <a:gd name="T33" fmla="*/ 0 h 14"/>
                <a:gd name="T34" fmla="*/ 17 w 27"/>
                <a:gd name="T35"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14">
                  <a:moveTo>
                    <a:pt x="17" y="8"/>
                  </a:moveTo>
                  <a:lnTo>
                    <a:pt x="22" y="0"/>
                  </a:lnTo>
                  <a:lnTo>
                    <a:pt x="15" y="2"/>
                  </a:lnTo>
                  <a:lnTo>
                    <a:pt x="9" y="3"/>
                  </a:lnTo>
                  <a:lnTo>
                    <a:pt x="3" y="7"/>
                  </a:lnTo>
                  <a:lnTo>
                    <a:pt x="0" y="14"/>
                  </a:lnTo>
                  <a:lnTo>
                    <a:pt x="11" y="14"/>
                  </a:lnTo>
                  <a:lnTo>
                    <a:pt x="10" y="14"/>
                  </a:lnTo>
                  <a:lnTo>
                    <a:pt x="11" y="13"/>
                  </a:lnTo>
                  <a:lnTo>
                    <a:pt x="15" y="11"/>
                  </a:lnTo>
                  <a:lnTo>
                    <a:pt x="22" y="11"/>
                  </a:lnTo>
                  <a:lnTo>
                    <a:pt x="26" y="3"/>
                  </a:lnTo>
                  <a:lnTo>
                    <a:pt x="22" y="11"/>
                  </a:lnTo>
                  <a:lnTo>
                    <a:pt x="25" y="9"/>
                  </a:lnTo>
                  <a:lnTo>
                    <a:pt x="27" y="6"/>
                  </a:lnTo>
                  <a:lnTo>
                    <a:pt x="25" y="2"/>
                  </a:lnTo>
                  <a:lnTo>
                    <a:pt x="22" y="0"/>
                  </a:lnTo>
                  <a:lnTo>
                    <a:pt x="17"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61" name="Freeform 1893"/>
            <p:cNvSpPr>
              <a:spLocks/>
            </p:cNvSpPr>
            <p:nvPr/>
          </p:nvSpPr>
          <p:spPr bwMode="auto">
            <a:xfrm>
              <a:off x="3127" y="3767"/>
              <a:ext cx="5" cy="12"/>
            </a:xfrm>
            <a:custGeom>
              <a:avLst/>
              <a:gdLst>
                <a:gd name="T0" fmla="*/ 7 w 17"/>
                <a:gd name="T1" fmla="*/ 0 h 37"/>
                <a:gd name="T2" fmla="*/ 7 w 17"/>
                <a:gd name="T3" fmla="*/ 0 h 37"/>
                <a:gd name="T4" fmla="*/ 0 w 17"/>
                <a:gd name="T5" fmla="*/ 9 h 37"/>
                <a:gd name="T6" fmla="*/ 1 w 17"/>
                <a:gd name="T7" fmla="*/ 19 h 37"/>
                <a:gd name="T8" fmla="*/ 5 w 17"/>
                <a:gd name="T9" fmla="*/ 28 h 37"/>
                <a:gd name="T10" fmla="*/ 8 w 17"/>
                <a:gd name="T11" fmla="*/ 37 h 37"/>
                <a:gd name="T12" fmla="*/ 17 w 17"/>
                <a:gd name="T13" fmla="*/ 32 h 37"/>
                <a:gd name="T14" fmla="*/ 14 w 17"/>
                <a:gd name="T15" fmla="*/ 25 h 37"/>
                <a:gd name="T16" fmla="*/ 10 w 17"/>
                <a:gd name="T17" fmla="*/ 16 h 37"/>
                <a:gd name="T18" fmla="*/ 9 w 17"/>
                <a:gd name="T19" fmla="*/ 9 h 37"/>
                <a:gd name="T20" fmla="*/ 9 w 17"/>
                <a:gd name="T21" fmla="*/ 9 h 37"/>
                <a:gd name="T22" fmla="*/ 9 w 17"/>
                <a:gd name="T23" fmla="*/ 9 h 37"/>
                <a:gd name="T24" fmla="*/ 7 w 17"/>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37">
                  <a:moveTo>
                    <a:pt x="7" y="0"/>
                  </a:moveTo>
                  <a:lnTo>
                    <a:pt x="7" y="0"/>
                  </a:lnTo>
                  <a:lnTo>
                    <a:pt x="0" y="9"/>
                  </a:lnTo>
                  <a:lnTo>
                    <a:pt x="1" y="19"/>
                  </a:lnTo>
                  <a:lnTo>
                    <a:pt x="5" y="28"/>
                  </a:lnTo>
                  <a:lnTo>
                    <a:pt x="8" y="37"/>
                  </a:lnTo>
                  <a:lnTo>
                    <a:pt x="17" y="32"/>
                  </a:lnTo>
                  <a:lnTo>
                    <a:pt x="14" y="25"/>
                  </a:lnTo>
                  <a:lnTo>
                    <a:pt x="10" y="16"/>
                  </a:lnTo>
                  <a:lnTo>
                    <a:pt x="9" y="9"/>
                  </a:lnTo>
                  <a:lnTo>
                    <a:pt x="9" y="9"/>
                  </a:lnTo>
                  <a:lnTo>
                    <a:pt x="9" y="9"/>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62" name="Freeform 1894"/>
            <p:cNvSpPr>
              <a:spLocks/>
            </p:cNvSpPr>
            <p:nvPr/>
          </p:nvSpPr>
          <p:spPr bwMode="auto">
            <a:xfrm>
              <a:off x="3129" y="3763"/>
              <a:ext cx="19" cy="7"/>
            </a:xfrm>
            <a:custGeom>
              <a:avLst/>
              <a:gdLst>
                <a:gd name="T0" fmla="*/ 57 w 57"/>
                <a:gd name="T1" fmla="*/ 1 h 19"/>
                <a:gd name="T2" fmla="*/ 57 w 57"/>
                <a:gd name="T3" fmla="*/ 1 h 19"/>
                <a:gd name="T4" fmla="*/ 51 w 57"/>
                <a:gd name="T5" fmla="*/ 0 h 19"/>
                <a:gd name="T6" fmla="*/ 46 w 57"/>
                <a:gd name="T7" fmla="*/ 1 h 19"/>
                <a:gd name="T8" fmla="*/ 38 w 57"/>
                <a:gd name="T9" fmla="*/ 2 h 19"/>
                <a:gd name="T10" fmla="*/ 28 w 57"/>
                <a:gd name="T11" fmla="*/ 3 h 19"/>
                <a:gd name="T12" fmla="*/ 19 w 57"/>
                <a:gd name="T13" fmla="*/ 6 h 19"/>
                <a:gd name="T14" fmla="*/ 10 w 57"/>
                <a:gd name="T15" fmla="*/ 7 h 19"/>
                <a:gd name="T16" fmla="*/ 4 w 57"/>
                <a:gd name="T17" fmla="*/ 9 h 19"/>
                <a:gd name="T18" fmla="*/ 0 w 57"/>
                <a:gd name="T19" fmla="*/ 10 h 19"/>
                <a:gd name="T20" fmla="*/ 2 w 57"/>
                <a:gd name="T21" fmla="*/ 19 h 19"/>
                <a:gd name="T22" fmla="*/ 7 w 57"/>
                <a:gd name="T23" fmla="*/ 18 h 19"/>
                <a:gd name="T24" fmla="*/ 12 w 57"/>
                <a:gd name="T25" fmla="*/ 16 h 19"/>
                <a:gd name="T26" fmla="*/ 19 w 57"/>
                <a:gd name="T27" fmla="*/ 15 h 19"/>
                <a:gd name="T28" fmla="*/ 28 w 57"/>
                <a:gd name="T29" fmla="*/ 13 h 19"/>
                <a:gd name="T30" fmla="*/ 38 w 57"/>
                <a:gd name="T31" fmla="*/ 11 h 19"/>
                <a:gd name="T32" fmla="*/ 46 w 57"/>
                <a:gd name="T33" fmla="*/ 10 h 19"/>
                <a:gd name="T34" fmla="*/ 51 w 57"/>
                <a:gd name="T35" fmla="*/ 11 h 19"/>
                <a:gd name="T36" fmla="*/ 55 w 57"/>
                <a:gd name="T37" fmla="*/ 10 h 19"/>
                <a:gd name="T38" fmla="*/ 55 w 57"/>
                <a:gd name="T39" fmla="*/ 10 h 19"/>
                <a:gd name="T40" fmla="*/ 57 w 57"/>
                <a:gd name="T41"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 h="19">
                  <a:moveTo>
                    <a:pt x="57" y="1"/>
                  </a:moveTo>
                  <a:lnTo>
                    <a:pt x="57" y="1"/>
                  </a:lnTo>
                  <a:lnTo>
                    <a:pt x="51" y="0"/>
                  </a:lnTo>
                  <a:lnTo>
                    <a:pt x="46" y="1"/>
                  </a:lnTo>
                  <a:lnTo>
                    <a:pt x="38" y="2"/>
                  </a:lnTo>
                  <a:lnTo>
                    <a:pt x="28" y="3"/>
                  </a:lnTo>
                  <a:lnTo>
                    <a:pt x="19" y="6"/>
                  </a:lnTo>
                  <a:lnTo>
                    <a:pt x="10" y="7"/>
                  </a:lnTo>
                  <a:lnTo>
                    <a:pt x="4" y="9"/>
                  </a:lnTo>
                  <a:lnTo>
                    <a:pt x="0" y="10"/>
                  </a:lnTo>
                  <a:lnTo>
                    <a:pt x="2" y="19"/>
                  </a:lnTo>
                  <a:lnTo>
                    <a:pt x="7" y="18"/>
                  </a:lnTo>
                  <a:lnTo>
                    <a:pt x="12" y="16"/>
                  </a:lnTo>
                  <a:lnTo>
                    <a:pt x="19" y="15"/>
                  </a:lnTo>
                  <a:lnTo>
                    <a:pt x="28" y="13"/>
                  </a:lnTo>
                  <a:lnTo>
                    <a:pt x="38" y="11"/>
                  </a:lnTo>
                  <a:lnTo>
                    <a:pt x="46" y="10"/>
                  </a:lnTo>
                  <a:lnTo>
                    <a:pt x="51" y="11"/>
                  </a:lnTo>
                  <a:lnTo>
                    <a:pt x="55" y="10"/>
                  </a:lnTo>
                  <a:lnTo>
                    <a:pt x="55" y="10"/>
                  </a:lnTo>
                  <a:lnTo>
                    <a:pt x="57"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63" name="Freeform 1895"/>
            <p:cNvSpPr>
              <a:spLocks/>
            </p:cNvSpPr>
            <p:nvPr/>
          </p:nvSpPr>
          <p:spPr bwMode="auto">
            <a:xfrm>
              <a:off x="3147" y="3764"/>
              <a:ext cx="12" cy="7"/>
            </a:xfrm>
            <a:custGeom>
              <a:avLst/>
              <a:gdLst>
                <a:gd name="T0" fmla="*/ 35 w 35"/>
                <a:gd name="T1" fmla="*/ 21 h 23"/>
                <a:gd name="T2" fmla="*/ 35 w 35"/>
                <a:gd name="T3" fmla="*/ 22 h 23"/>
                <a:gd name="T4" fmla="*/ 31 w 35"/>
                <a:gd name="T5" fmla="*/ 12 h 23"/>
                <a:gd name="T6" fmla="*/ 19 w 35"/>
                <a:gd name="T7" fmla="*/ 6 h 23"/>
                <a:gd name="T8" fmla="*/ 10 w 35"/>
                <a:gd name="T9" fmla="*/ 2 h 23"/>
                <a:gd name="T10" fmla="*/ 2 w 35"/>
                <a:gd name="T11" fmla="*/ 0 h 23"/>
                <a:gd name="T12" fmla="*/ 0 w 35"/>
                <a:gd name="T13" fmla="*/ 9 h 23"/>
                <a:gd name="T14" fmla="*/ 8 w 35"/>
                <a:gd name="T15" fmla="*/ 12 h 23"/>
                <a:gd name="T16" fmla="*/ 17 w 35"/>
                <a:gd name="T17" fmla="*/ 15 h 23"/>
                <a:gd name="T18" fmla="*/ 24 w 35"/>
                <a:gd name="T19" fmla="*/ 18 h 23"/>
                <a:gd name="T20" fmla="*/ 26 w 35"/>
                <a:gd name="T21" fmla="*/ 22 h 23"/>
                <a:gd name="T22" fmla="*/ 26 w 35"/>
                <a:gd name="T23" fmla="*/ 23 h 23"/>
                <a:gd name="T24" fmla="*/ 35 w 35"/>
                <a:gd name="T25"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23">
                  <a:moveTo>
                    <a:pt x="35" y="21"/>
                  </a:moveTo>
                  <a:lnTo>
                    <a:pt x="35" y="22"/>
                  </a:lnTo>
                  <a:lnTo>
                    <a:pt x="31" y="12"/>
                  </a:lnTo>
                  <a:lnTo>
                    <a:pt x="19" y="6"/>
                  </a:lnTo>
                  <a:lnTo>
                    <a:pt x="10" y="2"/>
                  </a:lnTo>
                  <a:lnTo>
                    <a:pt x="2" y="0"/>
                  </a:lnTo>
                  <a:lnTo>
                    <a:pt x="0" y="9"/>
                  </a:lnTo>
                  <a:lnTo>
                    <a:pt x="8" y="12"/>
                  </a:lnTo>
                  <a:lnTo>
                    <a:pt x="17" y="15"/>
                  </a:lnTo>
                  <a:lnTo>
                    <a:pt x="24" y="18"/>
                  </a:lnTo>
                  <a:lnTo>
                    <a:pt x="26" y="22"/>
                  </a:lnTo>
                  <a:lnTo>
                    <a:pt x="26" y="23"/>
                  </a:lnTo>
                  <a:lnTo>
                    <a:pt x="35"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64" name="Freeform 1896"/>
            <p:cNvSpPr>
              <a:spLocks/>
            </p:cNvSpPr>
            <p:nvPr/>
          </p:nvSpPr>
          <p:spPr bwMode="auto">
            <a:xfrm>
              <a:off x="3156" y="3766"/>
              <a:ext cx="11" cy="7"/>
            </a:xfrm>
            <a:custGeom>
              <a:avLst/>
              <a:gdLst>
                <a:gd name="T0" fmla="*/ 21 w 32"/>
                <a:gd name="T1" fmla="*/ 0 h 22"/>
                <a:gd name="T2" fmla="*/ 21 w 32"/>
                <a:gd name="T3" fmla="*/ 0 h 22"/>
                <a:gd name="T4" fmla="*/ 20 w 32"/>
                <a:gd name="T5" fmla="*/ 5 h 22"/>
                <a:gd name="T6" fmla="*/ 14 w 32"/>
                <a:gd name="T7" fmla="*/ 10 h 22"/>
                <a:gd name="T8" fmla="*/ 9 w 32"/>
                <a:gd name="T9" fmla="*/ 13 h 22"/>
                <a:gd name="T10" fmla="*/ 9 w 32"/>
                <a:gd name="T11" fmla="*/ 14 h 22"/>
                <a:gd name="T12" fmla="*/ 0 w 32"/>
                <a:gd name="T13" fmla="*/ 16 h 22"/>
                <a:gd name="T14" fmla="*/ 9 w 32"/>
                <a:gd name="T15" fmla="*/ 22 h 22"/>
                <a:gd name="T16" fmla="*/ 18 w 32"/>
                <a:gd name="T17" fmla="*/ 17 h 22"/>
                <a:gd name="T18" fmla="*/ 26 w 32"/>
                <a:gd name="T19" fmla="*/ 9 h 22"/>
                <a:gd name="T20" fmla="*/ 32 w 32"/>
                <a:gd name="T21" fmla="*/ 0 h 22"/>
                <a:gd name="T22" fmla="*/ 32 w 32"/>
                <a:gd name="T23" fmla="*/ 0 h 22"/>
                <a:gd name="T24" fmla="*/ 21 w 32"/>
                <a:gd name="T2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22">
                  <a:moveTo>
                    <a:pt x="21" y="0"/>
                  </a:moveTo>
                  <a:lnTo>
                    <a:pt x="21" y="0"/>
                  </a:lnTo>
                  <a:lnTo>
                    <a:pt x="20" y="5"/>
                  </a:lnTo>
                  <a:lnTo>
                    <a:pt x="14" y="10"/>
                  </a:lnTo>
                  <a:lnTo>
                    <a:pt x="9" y="13"/>
                  </a:lnTo>
                  <a:lnTo>
                    <a:pt x="9" y="14"/>
                  </a:lnTo>
                  <a:lnTo>
                    <a:pt x="0" y="16"/>
                  </a:lnTo>
                  <a:lnTo>
                    <a:pt x="9" y="22"/>
                  </a:lnTo>
                  <a:lnTo>
                    <a:pt x="18" y="17"/>
                  </a:lnTo>
                  <a:lnTo>
                    <a:pt x="26" y="9"/>
                  </a:lnTo>
                  <a:lnTo>
                    <a:pt x="32" y="0"/>
                  </a:lnTo>
                  <a:lnTo>
                    <a:pt x="32" y="0"/>
                  </a:lnTo>
                  <a:lnTo>
                    <a:pt x="2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65" name="Freeform 1897"/>
            <p:cNvSpPr>
              <a:spLocks/>
            </p:cNvSpPr>
            <p:nvPr/>
          </p:nvSpPr>
          <p:spPr bwMode="auto">
            <a:xfrm>
              <a:off x="3161" y="3757"/>
              <a:ext cx="6" cy="9"/>
            </a:xfrm>
            <a:custGeom>
              <a:avLst/>
              <a:gdLst>
                <a:gd name="T0" fmla="*/ 6 w 16"/>
                <a:gd name="T1" fmla="*/ 0 h 27"/>
                <a:gd name="T2" fmla="*/ 6 w 16"/>
                <a:gd name="T3" fmla="*/ 0 h 27"/>
                <a:gd name="T4" fmla="*/ 0 w 16"/>
                <a:gd name="T5" fmla="*/ 8 h 27"/>
                <a:gd name="T6" fmla="*/ 1 w 16"/>
                <a:gd name="T7" fmla="*/ 16 h 27"/>
                <a:gd name="T8" fmla="*/ 5 w 16"/>
                <a:gd name="T9" fmla="*/ 22 h 27"/>
                <a:gd name="T10" fmla="*/ 5 w 16"/>
                <a:gd name="T11" fmla="*/ 27 h 27"/>
                <a:gd name="T12" fmla="*/ 16 w 16"/>
                <a:gd name="T13" fmla="*/ 27 h 27"/>
                <a:gd name="T14" fmla="*/ 14 w 16"/>
                <a:gd name="T15" fmla="*/ 20 h 27"/>
                <a:gd name="T16" fmla="*/ 10 w 16"/>
                <a:gd name="T17" fmla="*/ 13 h 27"/>
                <a:gd name="T18" fmla="*/ 9 w 16"/>
                <a:gd name="T19" fmla="*/ 10 h 27"/>
                <a:gd name="T20" fmla="*/ 10 w 16"/>
                <a:gd name="T21" fmla="*/ 9 h 27"/>
                <a:gd name="T22" fmla="*/ 10 w 16"/>
                <a:gd name="T23" fmla="*/ 9 h 27"/>
                <a:gd name="T24" fmla="*/ 6 w 16"/>
                <a:gd name="T2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27">
                  <a:moveTo>
                    <a:pt x="6" y="0"/>
                  </a:moveTo>
                  <a:lnTo>
                    <a:pt x="6" y="0"/>
                  </a:lnTo>
                  <a:lnTo>
                    <a:pt x="0" y="8"/>
                  </a:lnTo>
                  <a:lnTo>
                    <a:pt x="1" y="16"/>
                  </a:lnTo>
                  <a:lnTo>
                    <a:pt x="5" y="22"/>
                  </a:lnTo>
                  <a:lnTo>
                    <a:pt x="5" y="27"/>
                  </a:lnTo>
                  <a:lnTo>
                    <a:pt x="16" y="27"/>
                  </a:lnTo>
                  <a:lnTo>
                    <a:pt x="14" y="20"/>
                  </a:lnTo>
                  <a:lnTo>
                    <a:pt x="10" y="13"/>
                  </a:lnTo>
                  <a:lnTo>
                    <a:pt x="9" y="10"/>
                  </a:lnTo>
                  <a:lnTo>
                    <a:pt x="10" y="9"/>
                  </a:lnTo>
                  <a:lnTo>
                    <a:pt x="10" y="9"/>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66" name="Freeform 1898"/>
            <p:cNvSpPr>
              <a:spLocks/>
            </p:cNvSpPr>
            <p:nvPr/>
          </p:nvSpPr>
          <p:spPr bwMode="auto">
            <a:xfrm>
              <a:off x="3163" y="3748"/>
              <a:ext cx="8" cy="12"/>
            </a:xfrm>
            <a:custGeom>
              <a:avLst/>
              <a:gdLst>
                <a:gd name="T0" fmla="*/ 14 w 23"/>
                <a:gd name="T1" fmla="*/ 7 h 36"/>
                <a:gd name="T2" fmla="*/ 14 w 23"/>
                <a:gd name="T3" fmla="*/ 7 h 36"/>
                <a:gd name="T4" fmla="*/ 14 w 23"/>
                <a:gd name="T5" fmla="*/ 10 h 36"/>
                <a:gd name="T6" fmla="*/ 10 w 23"/>
                <a:gd name="T7" fmla="*/ 16 h 36"/>
                <a:gd name="T8" fmla="*/ 6 w 23"/>
                <a:gd name="T9" fmla="*/ 22 h 36"/>
                <a:gd name="T10" fmla="*/ 0 w 23"/>
                <a:gd name="T11" fmla="*/ 27 h 36"/>
                <a:gd name="T12" fmla="*/ 4 w 23"/>
                <a:gd name="T13" fmla="*/ 36 h 36"/>
                <a:gd name="T14" fmla="*/ 12 w 23"/>
                <a:gd name="T15" fmla="*/ 29 h 36"/>
                <a:gd name="T16" fmla="*/ 19 w 23"/>
                <a:gd name="T17" fmla="*/ 21 h 36"/>
                <a:gd name="T18" fmla="*/ 23 w 23"/>
                <a:gd name="T19" fmla="*/ 10 h 36"/>
                <a:gd name="T20" fmla="*/ 20 w 23"/>
                <a:gd name="T21" fmla="*/ 0 h 36"/>
                <a:gd name="T22" fmla="*/ 20 w 23"/>
                <a:gd name="T23" fmla="*/ 0 h 36"/>
                <a:gd name="T24" fmla="*/ 14 w 23"/>
                <a:gd name="T25" fmla="*/ 7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36">
                  <a:moveTo>
                    <a:pt x="14" y="7"/>
                  </a:moveTo>
                  <a:lnTo>
                    <a:pt x="14" y="7"/>
                  </a:lnTo>
                  <a:lnTo>
                    <a:pt x="14" y="10"/>
                  </a:lnTo>
                  <a:lnTo>
                    <a:pt x="10" y="16"/>
                  </a:lnTo>
                  <a:lnTo>
                    <a:pt x="6" y="22"/>
                  </a:lnTo>
                  <a:lnTo>
                    <a:pt x="0" y="27"/>
                  </a:lnTo>
                  <a:lnTo>
                    <a:pt x="4" y="36"/>
                  </a:lnTo>
                  <a:lnTo>
                    <a:pt x="12" y="29"/>
                  </a:lnTo>
                  <a:lnTo>
                    <a:pt x="19" y="21"/>
                  </a:lnTo>
                  <a:lnTo>
                    <a:pt x="23" y="10"/>
                  </a:lnTo>
                  <a:lnTo>
                    <a:pt x="20" y="0"/>
                  </a:lnTo>
                  <a:lnTo>
                    <a:pt x="20" y="0"/>
                  </a:lnTo>
                  <a:lnTo>
                    <a:pt x="14"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67" name="Freeform 1899"/>
            <p:cNvSpPr>
              <a:spLocks/>
            </p:cNvSpPr>
            <p:nvPr/>
          </p:nvSpPr>
          <p:spPr bwMode="auto">
            <a:xfrm>
              <a:off x="3165" y="3740"/>
              <a:ext cx="5" cy="10"/>
            </a:xfrm>
            <a:custGeom>
              <a:avLst/>
              <a:gdLst>
                <a:gd name="T0" fmla="*/ 5 w 14"/>
                <a:gd name="T1" fmla="*/ 0 h 30"/>
                <a:gd name="T2" fmla="*/ 5 w 14"/>
                <a:gd name="T3" fmla="*/ 0 h 30"/>
                <a:gd name="T4" fmla="*/ 2 w 14"/>
                <a:gd name="T5" fmla="*/ 8 h 30"/>
                <a:gd name="T6" fmla="*/ 0 w 14"/>
                <a:gd name="T7" fmla="*/ 16 h 30"/>
                <a:gd name="T8" fmla="*/ 2 w 14"/>
                <a:gd name="T9" fmla="*/ 24 h 30"/>
                <a:gd name="T10" fmla="*/ 8 w 14"/>
                <a:gd name="T11" fmla="*/ 30 h 30"/>
                <a:gd name="T12" fmla="*/ 14 w 14"/>
                <a:gd name="T13" fmla="*/ 23 h 30"/>
                <a:gd name="T14" fmla="*/ 11 w 14"/>
                <a:gd name="T15" fmla="*/ 20 h 30"/>
                <a:gd name="T16" fmla="*/ 11 w 14"/>
                <a:gd name="T17" fmla="*/ 16 h 30"/>
                <a:gd name="T18" fmla="*/ 11 w 14"/>
                <a:gd name="T19" fmla="*/ 11 h 30"/>
                <a:gd name="T20" fmla="*/ 14 w 14"/>
                <a:gd name="T21" fmla="*/ 5 h 30"/>
                <a:gd name="T22" fmla="*/ 14 w 14"/>
                <a:gd name="T23" fmla="*/ 5 h 30"/>
                <a:gd name="T24" fmla="*/ 5 w 14"/>
                <a:gd name="T2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30">
                  <a:moveTo>
                    <a:pt x="5" y="0"/>
                  </a:moveTo>
                  <a:lnTo>
                    <a:pt x="5" y="0"/>
                  </a:lnTo>
                  <a:lnTo>
                    <a:pt x="2" y="8"/>
                  </a:lnTo>
                  <a:lnTo>
                    <a:pt x="0" y="16"/>
                  </a:lnTo>
                  <a:lnTo>
                    <a:pt x="2" y="24"/>
                  </a:lnTo>
                  <a:lnTo>
                    <a:pt x="8" y="30"/>
                  </a:lnTo>
                  <a:lnTo>
                    <a:pt x="14" y="23"/>
                  </a:lnTo>
                  <a:lnTo>
                    <a:pt x="11" y="20"/>
                  </a:lnTo>
                  <a:lnTo>
                    <a:pt x="11" y="16"/>
                  </a:lnTo>
                  <a:lnTo>
                    <a:pt x="11" y="11"/>
                  </a:lnTo>
                  <a:lnTo>
                    <a:pt x="14" y="5"/>
                  </a:lnTo>
                  <a:lnTo>
                    <a:pt x="14" y="5"/>
                  </a:lnTo>
                  <a:lnTo>
                    <a:pt x="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68" name="Freeform 1900"/>
            <p:cNvSpPr>
              <a:spLocks/>
            </p:cNvSpPr>
            <p:nvPr/>
          </p:nvSpPr>
          <p:spPr bwMode="auto">
            <a:xfrm>
              <a:off x="3167" y="3733"/>
              <a:ext cx="15" cy="9"/>
            </a:xfrm>
            <a:custGeom>
              <a:avLst/>
              <a:gdLst>
                <a:gd name="T0" fmla="*/ 44 w 44"/>
                <a:gd name="T1" fmla="*/ 2 h 26"/>
                <a:gd name="T2" fmla="*/ 44 w 44"/>
                <a:gd name="T3" fmla="*/ 2 h 26"/>
                <a:gd name="T4" fmla="*/ 39 w 44"/>
                <a:gd name="T5" fmla="*/ 0 h 26"/>
                <a:gd name="T6" fmla="*/ 34 w 44"/>
                <a:gd name="T7" fmla="*/ 2 h 26"/>
                <a:gd name="T8" fmla="*/ 28 w 44"/>
                <a:gd name="T9" fmla="*/ 3 h 26"/>
                <a:gd name="T10" fmla="*/ 21 w 44"/>
                <a:gd name="T11" fmla="*/ 5 h 26"/>
                <a:gd name="T12" fmla="*/ 15 w 44"/>
                <a:gd name="T13" fmla="*/ 9 h 26"/>
                <a:gd name="T14" fmla="*/ 9 w 44"/>
                <a:gd name="T15" fmla="*/ 13 h 26"/>
                <a:gd name="T16" fmla="*/ 5 w 44"/>
                <a:gd name="T17" fmla="*/ 17 h 26"/>
                <a:gd name="T18" fmla="*/ 0 w 44"/>
                <a:gd name="T19" fmla="*/ 21 h 26"/>
                <a:gd name="T20" fmla="*/ 9 w 44"/>
                <a:gd name="T21" fmla="*/ 26 h 26"/>
                <a:gd name="T22" fmla="*/ 12 w 44"/>
                <a:gd name="T23" fmla="*/ 24 h 26"/>
                <a:gd name="T24" fmla="*/ 14 w 44"/>
                <a:gd name="T25" fmla="*/ 20 h 26"/>
                <a:gd name="T26" fmla="*/ 20 w 44"/>
                <a:gd name="T27" fmla="*/ 18 h 26"/>
                <a:gd name="T28" fmla="*/ 26 w 44"/>
                <a:gd name="T29" fmla="*/ 14 h 26"/>
                <a:gd name="T30" fmla="*/ 30 w 44"/>
                <a:gd name="T31" fmla="*/ 12 h 26"/>
                <a:gd name="T32" fmla="*/ 36 w 44"/>
                <a:gd name="T33" fmla="*/ 11 h 26"/>
                <a:gd name="T34" fmla="*/ 39 w 44"/>
                <a:gd name="T35" fmla="*/ 11 h 26"/>
                <a:gd name="T36" fmla="*/ 42 w 44"/>
                <a:gd name="T37" fmla="*/ 11 h 26"/>
                <a:gd name="T38" fmla="*/ 42 w 44"/>
                <a:gd name="T39" fmla="*/ 11 h 26"/>
                <a:gd name="T40" fmla="*/ 44 w 44"/>
                <a:gd name="T41"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 h="26">
                  <a:moveTo>
                    <a:pt x="44" y="2"/>
                  </a:moveTo>
                  <a:lnTo>
                    <a:pt x="44" y="2"/>
                  </a:lnTo>
                  <a:lnTo>
                    <a:pt x="39" y="0"/>
                  </a:lnTo>
                  <a:lnTo>
                    <a:pt x="34" y="2"/>
                  </a:lnTo>
                  <a:lnTo>
                    <a:pt x="28" y="3"/>
                  </a:lnTo>
                  <a:lnTo>
                    <a:pt x="21" y="5"/>
                  </a:lnTo>
                  <a:lnTo>
                    <a:pt x="15" y="9"/>
                  </a:lnTo>
                  <a:lnTo>
                    <a:pt x="9" y="13"/>
                  </a:lnTo>
                  <a:lnTo>
                    <a:pt x="5" y="17"/>
                  </a:lnTo>
                  <a:lnTo>
                    <a:pt x="0" y="21"/>
                  </a:lnTo>
                  <a:lnTo>
                    <a:pt x="9" y="26"/>
                  </a:lnTo>
                  <a:lnTo>
                    <a:pt x="12" y="24"/>
                  </a:lnTo>
                  <a:lnTo>
                    <a:pt x="14" y="20"/>
                  </a:lnTo>
                  <a:lnTo>
                    <a:pt x="20" y="18"/>
                  </a:lnTo>
                  <a:lnTo>
                    <a:pt x="26" y="14"/>
                  </a:lnTo>
                  <a:lnTo>
                    <a:pt x="30" y="12"/>
                  </a:lnTo>
                  <a:lnTo>
                    <a:pt x="36" y="11"/>
                  </a:lnTo>
                  <a:lnTo>
                    <a:pt x="39" y="11"/>
                  </a:lnTo>
                  <a:lnTo>
                    <a:pt x="42" y="11"/>
                  </a:lnTo>
                  <a:lnTo>
                    <a:pt x="42" y="11"/>
                  </a:lnTo>
                  <a:lnTo>
                    <a:pt x="44"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69" name="Freeform 1901"/>
            <p:cNvSpPr>
              <a:spLocks/>
            </p:cNvSpPr>
            <p:nvPr/>
          </p:nvSpPr>
          <p:spPr bwMode="auto">
            <a:xfrm>
              <a:off x="3181" y="3734"/>
              <a:ext cx="14" cy="13"/>
            </a:xfrm>
            <a:custGeom>
              <a:avLst/>
              <a:gdLst>
                <a:gd name="T0" fmla="*/ 41 w 41"/>
                <a:gd name="T1" fmla="*/ 35 h 40"/>
                <a:gd name="T2" fmla="*/ 41 w 41"/>
                <a:gd name="T3" fmla="*/ 35 h 40"/>
                <a:gd name="T4" fmla="*/ 37 w 41"/>
                <a:gd name="T5" fmla="*/ 31 h 40"/>
                <a:gd name="T6" fmla="*/ 33 w 41"/>
                <a:gd name="T7" fmla="*/ 26 h 40"/>
                <a:gd name="T8" fmla="*/ 28 w 41"/>
                <a:gd name="T9" fmla="*/ 20 h 40"/>
                <a:gd name="T10" fmla="*/ 24 w 41"/>
                <a:gd name="T11" fmla="*/ 16 h 40"/>
                <a:gd name="T12" fmla="*/ 18 w 41"/>
                <a:gd name="T13" fmla="*/ 10 h 40"/>
                <a:gd name="T14" fmla="*/ 11 w 41"/>
                <a:gd name="T15" fmla="*/ 4 h 40"/>
                <a:gd name="T16" fmla="*/ 6 w 41"/>
                <a:gd name="T17" fmla="*/ 2 h 40"/>
                <a:gd name="T18" fmla="*/ 2 w 41"/>
                <a:gd name="T19" fmla="*/ 0 h 40"/>
                <a:gd name="T20" fmla="*/ 0 w 41"/>
                <a:gd name="T21" fmla="*/ 9 h 40"/>
                <a:gd name="T22" fmla="*/ 2 w 41"/>
                <a:gd name="T23" fmla="*/ 11 h 40"/>
                <a:gd name="T24" fmla="*/ 6 w 41"/>
                <a:gd name="T25" fmla="*/ 14 h 40"/>
                <a:gd name="T26" fmla="*/ 11 w 41"/>
                <a:gd name="T27" fmla="*/ 17 h 40"/>
                <a:gd name="T28" fmla="*/ 17 w 41"/>
                <a:gd name="T29" fmla="*/ 23 h 40"/>
                <a:gd name="T30" fmla="*/ 21 w 41"/>
                <a:gd name="T31" fmla="*/ 27 h 40"/>
                <a:gd name="T32" fmla="*/ 26 w 41"/>
                <a:gd name="T33" fmla="*/ 33 h 40"/>
                <a:gd name="T34" fmla="*/ 30 w 41"/>
                <a:gd name="T35" fmla="*/ 38 h 40"/>
                <a:gd name="T36" fmla="*/ 32 w 41"/>
                <a:gd name="T37" fmla="*/ 40 h 40"/>
                <a:gd name="T38" fmla="*/ 32 w 41"/>
                <a:gd name="T39" fmla="*/ 40 h 40"/>
                <a:gd name="T40" fmla="*/ 41 w 41"/>
                <a:gd name="T41" fmla="*/ 3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0">
                  <a:moveTo>
                    <a:pt x="41" y="35"/>
                  </a:moveTo>
                  <a:lnTo>
                    <a:pt x="41" y="35"/>
                  </a:lnTo>
                  <a:lnTo>
                    <a:pt x="37" y="31"/>
                  </a:lnTo>
                  <a:lnTo>
                    <a:pt x="33" y="26"/>
                  </a:lnTo>
                  <a:lnTo>
                    <a:pt x="28" y="20"/>
                  </a:lnTo>
                  <a:lnTo>
                    <a:pt x="24" y="16"/>
                  </a:lnTo>
                  <a:lnTo>
                    <a:pt x="18" y="10"/>
                  </a:lnTo>
                  <a:lnTo>
                    <a:pt x="11" y="4"/>
                  </a:lnTo>
                  <a:lnTo>
                    <a:pt x="6" y="2"/>
                  </a:lnTo>
                  <a:lnTo>
                    <a:pt x="2" y="0"/>
                  </a:lnTo>
                  <a:lnTo>
                    <a:pt x="0" y="9"/>
                  </a:lnTo>
                  <a:lnTo>
                    <a:pt x="2" y="11"/>
                  </a:lnTo>
                  <a:lnTo>
                    <a:pt x="6" y="14"/>
                  </a:lnTo>
                  <a:lnTo>
                    <a:pt x="11" y="17"/>
                  </a:lnTo>
                  <a:lnTo>
                    <a:pt x="17" y="23"/>
                  </a:lnTo>
                  <a:lnTo>
                    <a:pt x="21" y="27"/>
                  </a:lnTo>
                  <a:lnTo>
                    <a:pt x="26" y="33"/>
                  </a:lnTo>
                  <a:lnTo>
                    <a:pt x="30" y="38"/>
                  </a:lnTo>
                  <a:lnTo>
                    <a:pt x="32" y="40"/>
                  </a:lnTo>
                  <a:lnTo>
                    <a:pt x="32" y="40"/>
                  </a:lnTo>
                  <a:lnTo>
                    <a:pt x="41" y="3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70" name="Freeform 1902"/>
            <p:cNvSpPr>
              <a:spLocks/>
            </p:cNvSpPr>
            <p:nvPr/>
          </p:nvSpPr>
          <p:spPr bwMode="auto">
            <a:xfrm>
              <a:off x="3192" y="3746"/>
              <a:ext cx="7" cy="13"/>
            </a:xfrm>
            <a:custGeom>
              <a:avLst/>
              <a:gdLst>
                <a:gd name="T0" fmla="*/ 22 w 22"/>
                <a:gd name="T1" fmla="*/ 29 h 40"/>
                <a:gd name="T2" fmla="*/ 22 w 22"/>
                <a:gd name="T3" fmla="*/ 29 h 40"/>
                <a:gd name="T4" fmla="*/ 19 w 22"/>
                <a:gd name="T5" fmla="*/ 28 h 40"/>
                <a:gd name="T6" fmla="*/ 16 w 22"/>
                <a:gd name="T7" fmla="*/ 21 h 40"/>
                <a:gd name="T8" fmla="*/ 12 w 22"/>
                <a:gd name="T9" fmla="*/ 9 h 40"/>
                <a:gd name="T10" fmla="*/ 9 w 22"/>
                <a:gd name="T11" fmla="*/ 0 h 40"/>
                <a:gd name="T12" fmla="*/ 0 w 22"/>
                <a:gd name="T13" fmla="*/ 5 h 40"/>
                <a:gd name="T14" fmla="*/ 3 w 22"/>
                <a:gd name="T15" fmla="*/ 12 h 40"/>
                <a:gd name="T16" fmla="*/ 6 w 22"/>
                <a:gd name="T17" fmla="*/ 23 h 40"/>
                <a:gd name="T18" fmla="*/ 12 w 22"/>
                <a:gd name="T19" fmla="*/ 35 h 40"/>
                <a:gd name="T20" fmla="*/ 22 w 22"/>
                <a:gd name="T21" fmla="*/ 40 h 40"/>
                <a:gd name="T22" fmla="*/ 22 w 22"/>
                <a:gd name="T23" fmla="*/ 40 h 40"/>
                <a:gd name="T24" fmla="*/ 22 w 22"/>
                <a:gd name="T25" fmla="*/ 2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40">
                  <a:moveTo>
                    <a:pt x="22" y="29"/>
                  </a:moveTo>
                  <a:lnTo>
                    <a:pt x="22" y="29"/>
                  </a:lnTo>
                  <a:lnTo>
                    <a:pt x="19" y="28"/>
                  </a:lnTo>
                  <a:lnTo>
                    <a:pt x="16" y="21"/>
                  </a:lnTo>
                  <a:lnTo>
                    <a:pt x="12" y="9"/>
                  </a:lnTo>
                  <a:lnTo>
                    <a:pt x="9" y="0"/>
                  </a:lnTo>
                  <a:lnTo>
                    <a:pt x="0" y="5"/>
                  </a:lnTo>
                  <a:lnTo>
                    <a:pt x="3" y="12"/>
                  </a:lnTo>
                  <a:lnTo>
                    <a:pt x="6" y="23"/>
                  </a:lnTo>
                  <a:lnTo>
                    <a:pt x="12" y="35"/>
                  </a:lnTo>
                  <a:lnTo>
                    <a:pt x="22" y="40"/>
                  </a:lnTo>
                  <a:lnTo>
                    <a:pt x="22" y="40"/>
                  </a:lnTo>
                  <a:lnTo>
                    <a:pt x="22"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71" name="Freeform 1903"/>
            <p:cNvSpPr>
              <a:spLocks/>
            </p:cNvSpPr>
            <p:nvPr/>
          </p:nvSpPr>
          <p:spPr bwMode="auto">
            <a:xfrm>
              <a:off x="3199" y="3750"/>
              <a:ext cx="11" cy="9"/>
            </a:xfrm>
            <a:custGeom>
              <a:avLst/>
              <a:gdLst>
                <a:gd name="T0" fmla="*/ 27 w 33"/>
                <a:gd name="T1" fmla="*/ 0 h 26"/>
                <a:gd name="T2" fmla="*/ 26 w 33"/>
                <a:gd name="T3" fmla="*/ 1 h 26"/>
                <a:gd name="T4" fmla="*/ 21 w 33"/>
                <a:gd name="T5" fmla="*/ 6 h 26"/>
                <a:gd name="T6" fmla="*/ 15 w 33"/>
                <a:gd name="T7" fmla="*/ 9 h 26"/>
                <a:gd name="T8" fmla="*/ 8 w 33"/>
                <a:gd name="T9" fmla="*/ 14 h 26"/>
                <a:gd name="T10" fmla="*/ 0 w 33"/>
                <a:gd name="T11" fmla="*/ 15 h 26"/>
                <a:gd name="T12" fmla="*/ 0 w 33"/>
                <a:gd name="T13" fmla="*/ 26 h 26"/>
                <a:gd name="T14" fmla="*/ 11 w 33"/>
                <a:gd name="T15" fmla="*/ 23 h 26"/>
                <a:gd name="T16" fmla="*/ 20 w 33"/>
                <a:gd name="T17" fmla="*/ 18 h 26"/>
                <a:gd name="T18" fmla="*/ 28 w 33"/>
                <a:gd name="T19" fmla="*/ 13 h 26"/>
                <a:gd name="T20" fmla="*/ 33 w 33"/>
                <a:gd name="T21" fmla="*/ 8 h 26"/>
                <a:gd name="T22" fmla="*/ 31 w 33"/>
                <a:gd name="T23" fmla="*/ 9 h 26"/>
                <a:gd name="T24" fmla="*/ 27 w 33"/>
                <a:gd name="T2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26">
                  <a:moveTo>
                    <a:pt x="27" y="0"/>
                  </a:moveTo>
                  <a:lnTo>
                    <a:pt x="26" y="1"/>
                  </a:lnTo>
                  <a:lnTo>
                    <a:pt x="21" y="6"/>
                  </a:lnTo>
                  <a:lnTo>
                    <a:pt x="15" y="9"/>
                  </a:lnTo>
                  <a:lnTo>
                    <a:pt x="8" y="14"/>
                  </a:lnTo>
                  <a:lnTo>
                    <a:pt x="0" y="15"/>
                  </a:lnTo>
                  <a:lnTo>
                    <a:pt x="0" y="26"/>
                  </a:lnTo>
                  <a:lnTo>
                    <a:pt x="11" y="23"/>
                  </a:lnTo>
                  <a:lnTo>
                    <a:pt x="20" y="18"/>
                  </a:lnTo>
                  <a:lnTo>
                    <a:pt x="28" y="13"/>
                  </a:lnTo>
                  <a:lnTo>
                    <a:pt x="33" y="8"/>
                  </a:lnTo>
                  <a:lnTo>
                    <a:pt x="31" y="9"/>
                  </a:lnTo>
                  <a:lnTo>
                    <a:pt x="2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72" name="Freeform 1904"/>
            <p:cNvSpPr>
              <a:spLocks/>
            </p:cNvSpPr>
            <p:nvPr/>
          </p:nvSpPr>
          <p:spPr bwMode="auto">
            <a:xfrm>
              <a:off x="3208" y="3749"/>
              <a:ext cx="12" cy="4"/>
            </a:xfrm>
            <a:custGeom>
              <a:avLst/>
              <a:gdLst>
                <a:gd name="T0" fmla="*/ 36 w 36"/>
                <a:gd name="T1" fmla="*/ 8 h 12"/>
                <a:gd name="T2" fmla="*/ 36 w 36"/>
                <a:gd name="T3" fmla="*/ 6 h 12"/>
                <a:gd name="T4" fmla="*/ 28 w 36"/>
                <a:gd name="T5" fmla="*/ 0 h 12"/>
                <a:gd name="T6" fmla="*/ 19 w 36"/>
                <a:gd name="T7" fmla="*/ 0 h 12"/>
                <a:gd name="T8" fmla="*/ 9 w 36"/>
                <a:gd name="T9" fmla="*/ 1 h 12"/>
                <a:gd name="T10" fmla="*/ 0 w 36"/>
                <a:gd name="T11" fmla="*/ 3 h 12"/>
                <a:gd name="T12" fmla="*/ 4 w 36"/>
                <a:gd name="T13" fmla="*/ 12 h 12"/>
                <a:gd name="T14" fmla="*/ 9 w 36"/>
                <a:gd name="T15" fmla="*/ 10 h 12"/>
                <a:gd name="T16" fmla="*/ 19 w 36"/>
                <a:gd name="T17" fmla="*/ 9 h 12"/>
                <a:gd name="T18" fmla="*/ 26 w 36"/>
                <a:gd name="T19" fmla="*/ 9 h 12"/>
                <a:gd name="T20" fmla="*/ 27 w 36"/>
                <a:gd name="T21" fmla="*/ 9 h 12"/>
                <a:gd name="T22" fmla="*/ 27 w 36"/>
                <a:gd name="T23" fmla="*/ 8 h 12"/>
                <a:gd name="T24" fmla="*/ 36 w 36"/>
                <a:gd name="T25"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12">
                  <a:moveTo>
                    <a:pt x="36" y="8"/>
                  </a:moveTo>
                  <a:lnTo>
                    <a:pt x="36" y="6"/>
                  </a:lnTo>
                  <a:lnTo>
                    <a:pt x="28" y="0"/>
                  </a:lnTo>
                  <a:lnTo>
                    <a:pt x="19" y="0"/>
                  </a:lnTo>
                  <a:lnTo>
                    <a:pt x="9" y="1"/>
                  </a:lnTo>
                  <a:lnTo>
                    <a:pt x="0" y="3"/>
                  </a:lnTo>
                  <a:lnTo>
                    <a:pt x="4" y="12"/>
                  </a:lnTo>
                  <a:lnTo>
                    <a:pt x="9" y="10"/>
                  </a:lnTo>
                  <a:lnTo>
                    <a:pt x="19" y="9"/>
                  </a:lnTo>
                  <a:lnTo>
                    <a:pt x="26" y="9"/>
                  </a:lnTo>
                  <a:lnTo>
                    <a:pt x="27" y="9"/>
                  </a:lnTo>
                  <a:lnTo>
                    <a:pt x="27" y="8"/>
                  </a:lnTo>
                  <a:lnTo>
                    <a:pt x="36"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73" name="Freeform 1905"/>
            <p:cNvSpPr>
              <a:spLocks/>
            </p:cNvSpPr>
            <p:nvPr/>
          </p:nvSpPr>
          <p:spPr bwMode="auto">
            <a:xfrm>
              <a:off x="3217" y="3752"/>
              <a:ext cx="6" cy="8"/>
            </a:xfrm>
            <a:custGeom>
              <a:avLst/>
              <a:gdLst>
                <a:gd name="T0" fmla="*/ 17 w 19"/>
                <a:gd name="T1" fmla="*/ 13 h 23"/>
                <a:gd name="T2" fmla="*/ 19 w 19"/>
                <a:gd name="T3" fmla="*/ 13 h 23"/>
                <a:gd name="T4" fmla="*/ 15 w 19"/>
                <a:gd name="T5" fmla="*/ 11 h 23"/>
                <a:gd name="T6" fmla="*/ 13 w 19"/>
                <a:gd name="T7" fmla="*/ 8 h 23"/>
                <a:gd name="T8" fmla="*/ 11 w 19"/>
                <a:gd name="T9" fmla="*/ 4 h 23"/>
                <a:gd name="T10" fmla="*/ 9 w 19"/>
                <a:gd name="T11" fmla="*/ 0 h 23"/>
                <a:gd name="T12" fmla="*/ 0 w 19"/>
                <a:gd name="T13" fmla="*/ 0 h 23"/>
                <a:gd name="T14" fmla="*/ 1 w 19"/>
                <a:gd name="T15" fmla="*/ 7 h 23"/>
                <a:gd name="T16" fmla="*/ 4 w 19"/>
                <a:gd name="T17" fmla="*/ 12 h 23"/>
                <a:gd name="T18" fmla="*/ 8 w 19"/>
                <a:gd name="T19" fmla="*/ 18 h 23"/>
                <a:gd name="T20" fmla="*/ 16 w 19"/>
                <a:gd name="T21" fmla="*/ 23 h 23"/>
                <a:gd name="T22" fmla="*/ 17 w 19"/>
                <a:gd name="T23" fmla="*/ 23 h 23"/>
                <a:gd name="T24" fmla="*/ 17 w 19"/>
                <a:gd name="T25"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23">
                  <a:moveTo>
                    <a:pt x="17" y="13"/>
                  </a:moveTo>
                  <a:lnTo>
                    <a:pt x="19" y="13"/>
                  </a:lnTo>
                  <a:lnTo>
                    <a:pt x="15" y="11"/>
                  </a:lnTo>
                  <a:lnTo>
                    <a:pt x="13" y="8"/>
                  </a:lnTo>
                  <a:lnTo>
                    <a:pt x="11" y="4"/>
                  </a:lnTo>
                  <a:lnTo>
                    <a:pt x="9" y="0"/>
                  </a:lnTo>
                  <a:lnTo>
                    <a:pt x="0" y="0"/>
                  </a:lnTo>
                  <a:lnTo>
                    <a:pt x="1" y="7"/>
                  </a:lnTo>
                  <a:lnTo>
                    <a:pt x="4" y="12"/>
                  </a:lnTo>
                  <a:lnTo>
                    <a:pt x="8" y="18"/>
                  </a:lnTo>
                  <a:lnTo>
                    <a:pt x="16" y="23"/>
                  </a:lnTo>
                  <a:lnTo>
                    <a:pt x="17" y="23"/>
                  </a:lnTo>
                  <a:lnTo>
                    <a:pt x="17"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74" name="Freeform 1906"/>
            <p:cNvSpPr>
              <a:spLocks/>
            </p:cNvSpPr>
            <p:nvPr/>
          </p:nvSpPr>
          <p:spPr bwMode="auto">
            <a:xfrm>
              <a:off x="3223" y="3751"/>
              <a:ext cx="6" cy="9"/>
            </a:xfrm>
            <a:custGeom>
              <a:avLst/>
              <a:gdLst>
                <a:gd name="T0" fmla="*/ 5 w 19"/>
                <a:gd name="T1" fmla="*/ 5 h 25"/>
                <a:gd name="T2" fmla="*/ 7 w 19"/>
                <a:gd name="T3" fmla="*/ 10 h 25"/>
                <a:gd name="T4" fmla="*/ 10 w 19"/>
                <a:gd name="T5" fmla="*/ 12 h 25"/>
                <a:gd name="T6" fmla="*/ 8 w 19"/>
                <a:gd name="T7" fmla="*/ 12 h 25"/>
                <a:gd name="T8" fmla="*/ 6 w 19"/>
                <a:gd name="T9" fmla="*/ 14 h 25"/>
                <a:gd name="T10" fmla="*/ 0 w 19"/>
                <a:gd name="T11" fmla="*/ 15 h 25"/>
                <a:gd name="T12" fmla="*/ 0 w 19"/>
                <a:gd name="T13" fmla="*/ 25 h 25"/>
                <a:gd name="T14" fmla="*/ 8 w 19"/>
                <a:gd name="T15" fmla="*/ 23 h 25"/>
                <a:gd name="T16" fmla="*/ 15 w 19"/>
                <a:gd name="T17" fmla="*/ 19 h 25"/>
                <a:gd name="T18" fmla="*/ 19 w 19"/>
                <a:gd name="T19" fmla="*/ 10 h 25"/>
                <a:gd name="T20" fmla="*/ 12 w 19"/>
                <a:gd name="T21" fmla="*/ 0 h 25"/>
                <a:gd name="T22" fmla="*/ 14 w 19"/>
                <a:gd name="T23" fmla="*/ 5 h 25"/>
                <a:gd name="T24" fmla="*/ 12 w 19"/>
                <a:gd name="T25" fmla="*/ 0 h 25"/>
                <a:gd name="T26" fmla="*/ 8 w 19"/>
                <a:gd name="T27" fmla="*/ 0 h 25"/>
                <a:gd name="T28" fmla="*/ 5 w 19"/>
                <a:gd name="T29" fmla="*/ 3 h 25"/>
                <a:gd name="T30" fmla="*/ 5 w 19"/>
                <a:gd name="T31" fmla="*/ 7 h 25"/>
                <a:gd name="T32" fmla="*/ 7 w 19"/>
                <a:gd name="T33" fmla="*/ 10 h 25"/>
                <a:gd name="T34" fmla="*/ 5 w 19"/>
                <a:gd name="T35" fmla="*/ 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5">
                  <a:moveTo>
                    <a:pt x="5" y="5"/>
                  </a:moveTo>
                  <a:lnTo>
                    <a:pt x="7" y="10"/>
                  </a:lnTo>
                  <a:lnTo>
                    <a:pt x="10" y="12"/>
                  </a:lnTo>
                  <a:lnTo>
                    <a:pt x="8" y="12"/>
                  </a:lnTo>
                  <a:lnTo>
                    <a:pt x="6" y="14"/>
                  </a:lnTo>
                  <a:lnTo>
                    <a:pt x="0" y="15"/>
                  </a:lnTo>
                  <a:lnTo>
                    <a:pt x="0" y="25"/>
                  </a:lnTo>
                  <a:lnTo>
                    <a:pt x="8" y="23"/>
                  </a:lnTo>
                  <a:lnTo>
                    <a:pt x="15" y="19"/>
                  </a:lnTo>
                  <a:lnTo>
                    <a:pt x="19" y="10"/>
                  </a:lnTo>
                  <a:lnTo>
                    <a:pt x="12" y="0"/>
                  </a:lnTo>
                  <a:lnTo>
                    <a:pt x="14" y="5"/>
                  </a:lnTo>
                  <a:lnTo>
                    <a:pt x="12" y="0"/>
                  </a:lnTo>
                  <a:lnTo>
                    <a:pt x="8" y="0"/>
                  </a:lnTo>
                  <a:lnTo>
                    <a:pt x="5" y="3"/>
                  </a:lnTo>
                  <a:lnTo>
                    <a:pt x="5" y="7"/>
                  </a:lnTo>
                  <a:lnTo>
                    <a:pt x="7" y="10"/>
                  </a:lnTo>
                  <a:lnTo>
                    <a:pt x="5"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75" name="Freeform 1907"/>
            <p:cNvSpPr>
              <a:spLocks/>
            </p:cNvSpPr>
            <p:nvPr/>
          </p:nvSpPr>
          <p:spPr bwMode="auto">
            <a:xfrm>
              <a:off x="3223" y="3731"/>
              <a:ext cx="5" cy="22"/>
            </a:xfrm>
            <a:custGeom>
              <a:avLst/>
              <a:gdLst>
                <a:gd name="T0" fmla="*/ 14 w 14"/>
                <a:gd name="T1" fmla="*/ 0 h 65"/>
                <a:gd name="T2" fmla="*/ 14 w 14"/>
                <a:gd name="T3" fmla="*/ 0 h 65"/>
                <a:gd name="T4" fmla="*/ 3 w 14"/>
                <a:gd name="T5" fmla="*/ 11 h 65"/>
                <a:gd name="T6" fmla="*/ 0 w 14"/>
                <a:gd name="T7" fmla="*/ 30 h 65"/>
                <a:gd name="T8" fmla="*/ 2 w 14"/>
                <a:gd name="T9" fmla="*/ 49 h 65"/>
                <a:gd name="T10" fmla="*/ 3 w 14"/>
                <a:gd name="T11" fmla="*/ 65 h 65"/>
                <a:gd name="T12" fmla="*/ 12 w 14"/>
                <a:gd name="T13" fmla="*/ 65 h 65"/>
                <a:gd name="T14" fmla="*/ 11 w 14"/>
                <a:gd name="T15" fmla="*/ 49 h 65"/>
                <a:gd name="T16" fmla="*/ 11 w 14"/>
                <a:gd name="T17" fmla="*/ 30 h 65"/>
                <a:gd name="T18" fmla="*/ 12 w 14"/>
                <a:gd name="T19" fmla="*/ 14 h 65"/>
                <a:gd name="T20" fmla="*/ 14 w 14"/>
                <a:gd name="T21" fmla="*/ 11 h 65"/>
                <a:gd name="T22" fmla="*/ 14 w 14"/>
                <a:gd name="T23" fmla="*/ 11 h 65"/>
                <a:gd name="T24" fmla="*/ 14 w 14"/>
                <a:gd name="T25"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65">
                  <a:moveTo>
                    <a:pt x="14" y="0"/>
                  </a:moveTo>
                  <a:lnTo>
                    <a:pt x="14" y="0"/>
                  </a:lnTo>
                  <a:lnTo>
                    <a:pt x="3" y="11"/>
                  </a:lnTo>
                  <a:lnTo>
                    <a:pt x="0" y="30"/>
                  </a:lnTo>
                  <a:lnTo>
                    <a:pt x="2" y="49"/>
                  </a:lnTo>
                  <a:lnTo>
                    <a:pt x="3" y="65"/>
                  </a:lnTo>
                  <a:lnTo>
                    <a:pt x="12" y="65"/>
                  </a:lnTo>
                  <a:lnTo>
                    <a:pt x="11" y="49"/>
                  </a:lnTo>
                  <a:lnTo>
                    <a:pt x="11" y="30"/>
                  </a:lnTo>
                  <a:lnTo>
                    <a:pt x="12" y="14"/>
                  </a:lnTo>
                  <a:lnTo>
                    <a:pt x="14" y="11"/>
                  </a:lnTo>
                  <a:lnTo>
                    <a:pt x="14" y="11"/>
                  </a:lnTo>
                  <a:lnTo>
                    <a:pt x="1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76" name="Freeform 1908"/>
            <p:cNvSpPr>
              <a:spLocks/>
            </p:cNvSpPr>
            <p:nvPr/>
          </p:nvSpPr>
          <p:spPr bwMode="auto">
            <a:xfrm>
              <a:off x="3228" y="3731"/>
              <a:ext cx="17" cy="7"/>
            </a:xfrm>
            <a:custGeom>
              <a:avLst/>
              <a:gdLst>
                <a:gd name="T0" fmla="*/ 49 w 50"/>
                <a:gd name="T1" fmla="*/ 15 h 20"/>
                <a:gd name="T2" fmla="*/ 44 w 50"/>
                <a:gd name="T3" fmla="*/ 9 h 20"/>
                <a:gd name="T4" fmla="*/ 41 w 50"/>
                <a:gd name="T5" fmla="*/ 10 h 20"/>
                <a:gd name="T6" fmla="*/ 36 w 50"/>
                <a:gd name="T7" fmla="*/ 9 h 20"/>
                <a:gd name="T8" fmla="*/ 30 w 50"/>
                <a:gd name="T9" fmla="*/ 7 h 20"/>
                <a:gd name="T10" fmla="*/ 23 w 50"/>
                <a:gd name="T11" fmla="*/ 6 h 20"/>
                <a:gd name="T12" fmla="*/ 19 w 50"/>
                <a:gd name="T13" fmla="*/ 4 h 20"/>
                <a:gd name="T14" fmla="*/ 12 w 50"/>
                <a:gd name="T15" fmla="*/ 2 h 20"/>
                <a:gd name="T16" fmla="*/ 5 w 50"/>
                <a:gd name="T17" fmla="*/ 1 h 20"/>
                <a:gd name="T18" fmla="*/ 0 w 50"/>
                <a:gd name="T19" fmla="*/ 0 h 20"/>
                <a:gd name="T20" fmla="*/ 0 w 50"/>
                <a:gd name="T21" fmla="*/ 11 h 20"/>
                <a:gd name="T22" fmla="*/ 5 w 50"/>
                <a:gd name="T23" fmla="*/ 10 h 20"/>
                <a:gd name="T24" fmla="*/ 10 w 50"/>
                <a:gd name="T25" fmla="*/ 11 h 20"/>
                <a:gd name="T26" fmla="*/ 16 w 50"/>
                <a:gd name="T27" fmla="*/ 14 h 20"/>
                <a:gd name="T28" fmla="*/ 23 w 50"/>
                <a:gd name="T29" fmla="*/ 15 h 20"/>
                <a:gd name="T30" fmla="*/ 28 w 50"/>
                <a:gd name="T31" fmla="*/ 16 h 20"/>
                <a:gd name="T32" fmla="*/ 34 w 50"/>
                <a:gd name="T33" fmla="*/ 18 h 20"/>
                <a:gd name="T34" fmla="*/ 41 w 50"/>
                <a:gd name="T35" fmla="*/ 19 h 20"/>
                <a:gd name="T36" fmla="*/ 44 w 50"/>
                <a:gd name="T37" fmla="*/ 20 h 20"/>
                <a:gd name="T38" fmla="*/ 39 w 50"/>
                <a:gd name="T39" fmla="*/ 15 h 20"/>
                <a:gd name="T40" fmla="*/ 44 w 50"/>
                <a:gd name="T41" fmla="*/ 20 h 20"/>
                <a:gd name="T42" fmla="*/ 47 w 50"/>
                <a:gd name="T43" fmla="*/ 18 h 20"/>
                <a:gd name="T44" fmla="*/ 50 w 50"/>
                <a:gd name="T45" fmla="*/ 15 h 20"/>
                <a:gd name="T46" fmla="*/ 47 w 50"/>
                <a:gd name="T47" fmla="*/ 11 h 20"/>
                <a:gd name="T48" fmla="*/ 44 w 50"/>
                <a:gd name="T49" fmla="*/ 9 h 20"/>
                <a:gd name="T50" fmla="*/ 49 w 50"/>
                <a:gd name="T51"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20">
                  <a:moveTo>
                    <a:pt x="49" y="15"/>
                  </a:moveTo>
                  <a:lnTo>
                    <a:pt x="44" y="9"/>
                  </a:lnTo>
                  <a:lnTo>
                    <a:pt x="41" y="10"/>
                  </a:lnTo>
                  <a:lnTo>
                    <a:pt x="36" y="9"/>
                  </a:lnTo>
                  <a:lnTo>
                    <a:pt x="30" y="7"/>
                  </a:lnTo>
                  <a:lnTo>
                    <a:pt x="23" y="6"/>
                  </a:lnTo>
                  <a:lnTo>
                    <a:pt x="19" y="4"/>
                  </a:lnTo>
                  <a:lnTo>
                    <a:pt x="12" y="2"/>
                  </a:lnTo>
                  <a:lnTo>
                    <a:pt x="5" y="1"/>
                  </a:lnTo>
                  <a:lnTo>
                    <a:pt x="0" y="0"/>
                  </a:lnTo>
                  <a:lnTo>
                    <a:pt x="0" y="11"/>
                  </a:lnTo>
                  <a:lnTo>
                    <a:pt x="5" y="10"/>
                  </a:lnTo>
                  <a:lnTo>
                    <a:pt x="10" y="11"/>
                  </a:lnTo>
                  <a:lnTo>
                    <a:pt x="16" y="14"/>
                  </a:lnTo>
                  <a:lnTo>
                    <a:pt x="23" y="15"/>
                  </a:lnTo>
                  <a:lnTo>
                    <a:pt x="28" y="16"/>
                  </a:lnTo>
                  <a:lnTo>
                    <a:pt x="34" y="18"/>
                  </a:lnTo>
                  <a:lnTo>
                    <a:pt x="41" y="19"/>
                  </a:lnTo>
                  <a:lnTo>
                    <a:pt x="44" y="20"/>
                  </a:lnTo>
                  <a:lnTo>
                    <a:pt x="39" y="15"/>
                  </a:lnTo>
                  <a:lnTo>
                    <a:pt x="44" y="20"/>
                  </a:lnTo>
                  <a:lnTo>
                    <a:pt x="47" y="18"/>
                  </a:lnTo>
                  <a:lnTo>
                    <a:pt x="50" y="15"/>
                  </a:lnTo>
                  <a:lnTo>
                    <a:pt x="47" y="11"/>
                  </a:lnTo>
                  <a:lnTo>
                    <a:pt x="44" y="9"/>
                  </a:lnTo>
                  <a:lnTo>
                    <a:pt x="49"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77" name="Freeform 1909"/>
            <p:cNvSpPr>
              <a:spLocks/>
            </p:cNvSpPr>
            <p:nvPr/>
          </p:nvSpPr>
          <p:spPr bwMode="auto">
            <a:xfrm>
              <a:off x="3241" y="3736"/>
              <a:ext cx="5" cy="11"/>
            </a:xfrm>
            <a:custGeom>
              <a:avLst/>
              <a:gdLst>
                <a:gd name="T0" fmla="*/ 14 w 14"/>
                <a:gd name="T1" fmla="*/ 21 h 31"/>
                <a:gd name="T2" fmla="*/ 14 w 14"/>
                <a:gd name="T3" fmla="*/ 21 h 31"/>
                <a:gd name="T4" fmla="*/ 12 w 14"/>
                <a:gd name="T5" fmla="*/ 19 h 31"/>
                <a:gd name="T6" fmla="*/ 11 w 14"/>
                <a:gd name="T7" fmla="*/ 15 h 31"/>
                <a:gd name="T8" fmla="*/ 10 w 14"/>
                <a:gd name="T9" fmla="*/ 7 h 31"/>
                <a:gd name="T10" fmla="*/ 10 w 14"/>
                <a:gd name="T11" fmla="*/ 0 h 31"/>
                <a:gd name="T12" fmla="*/ 0 w 14"/>
                <a:gd name="T13" fmla="*/ 0 h 31"/>
                <a:gd name="T14" fmla="*/ 0 w 14"/>
                <a:gd name="T15" fmla="*/ 7 h 31"/>
                <a:gd name="T16" fmla="*/ 2 w 14"/>
                <a:gd name="T17" fmla="*/ 15 h 31"/>
                <a:gd name="T18" fmla="*/ 3 w 14"/>
                <a:gd name="T19" fmla="*/ 24 h 31"/>
                <a:gd name="T20" fmla="*/ 10 w 14"/>
                <a:gd name="T21" fmla="*/ 31 h 31"/>
                <a:gd name="T22" fmla="*/ 10 w 14"/>
                <a:gd name="T23" fmla="*/ 31 h 31"/>
                <a:gd name="T24" fmla="*/ 14 w 14"/>
                <a:gd name="T25" fmla="*/ 2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31">
                  <a:moveTo>
                    <a:pt x="14" y="21"/>
                  </a:moveTo>
                  <a:lnTo>
                    <a:pt x="14" y="21"/>
                  </a:lnTo>
                  <a:lnTo>
                    <a:pt x="12" y="19"/>
                  </a:lnTo>
                  <a:lnTo>
                    <a:pt x="11" y="15"/>
                  </a:lnTo>
                  <a:lnTo>
                    <a:pt x="10" y="7"/>
                  </a:lnTo>
                  <a:lnTo>
                    <a:pt x="10" y="0"/>
                  </a:lnTo>
                  <a:lnTo>
                    <a:pt x="0" y="0"/>
                  </a:lnTo>
                  <a:lnTo>
                    <a:pt x="0" y="7"/>
                  </a:lnTo>
                  <a:lnTo>
                    <a:pt x="2" y="15"/>
                  </a:lnTo>
                  <a:lnTo>
                    <a:pt x="3" y="24"/>
                  </a:lnTo>
                  <a:lnTo>
                    <a:pt x="10" y="31"/>
                  </a:lnTo>
                  <a:lnTo>
                    <a:pt x="10" y="31"/>
                  </a:lnTo>
                  <a:lnTo>
                    <a:pt x="14"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78" name="Freeform 1910"/>
            <p:cNvSpPr>
              <a:spLocks/>
            </p:cNvSpPr>
            <p:nvPr/>
          </p:nvSpPr>
          <p:spPr bwMode="auto">
            <a:xfrm>
              <a:off x="3244" y="3743"/>
              <a:ext cx="8" cy="11"/>
            </a:xfrm>
            <a:custGeom>
              <a:avLst/>
              <a:gdLst>
                <a:gd name="T0" fmla="*/ 22 w 22"/>
                <a:gd name="T1" fmla="*/ 31 h 31"/>
                <a:gd name="T2" fmla="*/ 22 w 22"/>
                <a:gd name="T3" fmla="*/ 30 h 31"/>
                <a:gd name="T4" fmla="*/ 21 w 22"/>
                <a:gd name="T5" fmla="*/ 23 h 31"/>
                <a:gd name="T6" fmla="*/ 18 w 22"/>
                <a:gd name="T7" fmla="*/ 14 h 31"/>
                <a:gd name="T8" fmla="*/ 11 w 22"/>
                <a:gd name="T9" fmla="*/ 6 h 31"/>
                <a:gd name="T10" fmla="*/ 4 w 22"/>
                <a:gd name="T11" fmla="*/ 0 h 31"/>
                <a:gd name="T12" fmla="*/ 0 w 22"/>
                <a:gd name="T13" fmla="*/ 10 h 31"/>
                <a:gd name="T14" fmla="*/ 4 w 22"/>
                <a:gd name="T15" fmla="*/ 13 h 31"/>
                <a:gd name="T16" fmla="*/ 9 w 22"/>
                <a:gd name="T17" fmla="*/ 19 h 31"/>
                <a:gd name="T18" fmla="*/ 12 w 22"/>
                <a:gd name="T19" fmla="*/ 26 h 31"/>
                <a:gd name="T20" fmla="*/ 13 w 22"/>
                <a:gd name="T21" fmla="*/ 28 h 31"/>
                <a:gd name="T22" fmla="*/ 13 w 22"/>
                <a:gd name="T23" fmla="*/ 27 h 31"/>
                <a:gd name="T24" fmla="*/ 22 w 22"/>
                <a:gd name="T25"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31">
                  <a:moveTo>
                    <a:pt x="22" y="31"/>
                  </a:moveTo>
                  <a:lnTo>
                    <a:pt x="22" y="30"/>
                  </a:lnTo>
                  <a:lnTo>
                    <a:pt x="21" y="23"/>
                  </a:lnTo>
                  <a:lnTo>
                    <a:pt x="18" y="14"/>
                  </a:lnTo>
                  <a:lnTo>
                    <a:pt x="11" y="6"/>
                  </a:lnTo>
                  <a:lnTo>
                    <a:pt x="4" y="0"/>
                  </a:lnTo>
                  <a:lnTo>
                    <a:pt x="0" y="10"/>
                  </a:lnTo>
                  <a:lnTo>
                    <a:pt x="4" y="13"/>
                  </a:lnTo>
                  <a:lnTo>
                    <a:pt x="9" y="19"/>
                  </a:lnTo>
                  <a:lnTo>
                    <a:pt x="12" y="26"/>
                  </a:lnTo>
                  <a:lnTo>
                    <a:pt x="13" y="28"/>
                  </a:lnTo>
                  <a:lnTo>
                    <a:pt x="13" y="27"/>
                  </a:lnTo>
                  <a:lnTo>
                    <a:pt x="22" y="3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79" name="Freeform 1911"/>
            <p:cNvSpPr>
              <a:spLocks/>
            </p:cNvSpPr>
            <p:nvPr/>
          </p:nvSpPr>
          <p:spPr bwMode="auto">
            <a:xfrm>
              <a:off x="3246" y="3752"/>
              <a:ext cx="6" cy="9"/>
            </a:xfrm>
            <a:custGeom>
              <a:avLst/>
              <a:gdLst>
                <a:gd name="T0" fmla="*/ 7 w 16"/>
                <a:gd name="T1" fmla="*/ 16 h 27"/>
                <a:gd name="T2" fmla="*/ 7 w 16"/>
                <a:gd name="T3" fmla="*/ 16 h 27"/>
                <a:gd name="T4" fmla="*/ 10 w 16"/>
                <a:gd name="T5" fmla="*/ 19 h 27"/>
                <a:gd name="T6" fmla="*/ 11 w 16"/>
                <a:gd name="T7" fmla="*/ 15 h 27"/>
                <a:gd name="T8" fmla="*/ 14 w 16"/>
                <a:gd name="T9" fmla="*/ 9 h 27"/>
                <a:gd name="T10" fmla="*/ 16 w 16"/>
                <a:gd name="T11" fmla="*/ 4 h 27"/>
                <a:gd name="T12" fmla="*/ 7 w 16"/>
                <a:gd name="T13" fmla="*/ 0 h 27"/>
                <a:gd name="T14" fmla="*/ 5 w 16"/>
                <a:gd name="T15" fmla="*/ 4 h 27"/>
                <a:gd name="T16" fmla="*/ 2 w 16"/>
                <a:gd name="T17" fmla="*/ 12 h 27"/>
                <a:gd name="T18" fmla="*/ 0 w 16"/>
                <a:gd name="T19" fmla="*/ 19 h 27"/>
                <a:gd name="T20" fmla="*/ 7 w 16"/>
                <a:gd name="T21" fmla="*/ 27 h 27"/>
                <a:gd name="T22" fmla="*/ 7 w 16"/>
                <a:gd name="T23" fmla="*/ 27 h 27"/>
                <a:gd name="T24" fmla="*/ 7 w 16"/>
                <a:gd name="T25"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27">
                  <a:moveTo>
                    <a:pt x="7" y="16"/>
                  </a:moveTo>
                  <a:lnTo>
                    <a:pt x="7" y="16"/>
                  </a:lnTo>
                  <a:lnTo>
                    <a:pt x="10" y="19"/>
                  </a:lnTo>
                  <a:lnTo>
                    <a:pt x="11" y="15"/>
                  </a:lnTo>
                  <a:lnTo>
                    <a:pt x="14" y="9"/>
                  </a:lnTo>
                  <a:lnTo>
                    <a:pt x="16" y="4"/>
                  </a:lnTo>
                  <a:lnTo>
                    <a:pt x="7" y="0"/>
                  </a:lnTo>
                  <a:lnTo>
                    <a:pt x="5" y="4"/>
                  </a:lnTo>
                  <a:lnTo>
                    <a:pt x="2" y="12"/>
                  </a:lnTo>
                  <a:lnTo>
                    <a:pt x="0" y="19"/>
                  </a:lnTo>
                  <a:lnTo>
                    <a:pt x="7" y="27"/>
                  </a:lnTo>
                  <a:lnTo>
                    <a:pt x="7" y="27"/>
                  </a:lnTo>
                  <a:lnTo>
                    <a:pt x="7"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80" name="Freeform 1912"/>
            <p:cNvSpPr>
              <a:spLocks/>
            </p:cNvSpPr>
            <p:nvPr/>
          </p:nvSpPr>
          <p:spPr bwMode="auto">
            <a:xfrm>
              <a:off x="3249" y="3754"/>
              <a:ext cx="10" cy="7"/>
            </a:xfrm>
            <a:custGeom>
              <a:avLst/>
              <a:gdLst>
                <a:gd name="T0" fmla="*/ 27 w 31"/>
                <a:gd name="T1" fmla="*/ 0 h 21"/>
                <a:gd name="T2" fmla="*/ 22 w 31"/>
                <a:gd name="T3" fmla="*/ 2 h 21"/>
                <a:gd name="T4" fmla="*/ 19 w 31"/>
                <a:gd name="T5" fmla="*/ 5 h 21"/>
                <a:gd name="T6" fmla="*/ 13 w 31"/>
                <a:gd name="T7" fmla="*/ 9 h 21"/>
                <a:gd name="T8" fmla="*/ 6 w 31"/>
                <a:gd name="T9" fmla="*/ 11 h 21"/>
                <a:gd name="T10" fmla="*/ 0 w 31"/>
                <a:gd name="T11" fmla="*/ 10 h 21"/>
                <a:gd name="T12" fmla="*/ 0 w 31"/>
                <a:gd name="T13" fmla="*/ 21 h 21"/>
                <a:gd name="T14" fmla="*/ 6 w 31"/>
                <a:gd name="T15" fmla="*/ 20 h 21"/>
                <a:gd name="T16" fmla="*/ 15 w 31"/>
                <a:gd name="T17" fmla="*/ 18 h 21"/>
                <a:gd name="T18" fmla="*/ 23 w 31"/>
                <a:gd name="T19" fmla="*/ 14 h 21"/>
                <a:gd name="T20" fmla="*/ 31 w 31"/>
                <a:gd name="T21" fmla="*/ 6 h 21"/>
                <a:gd name="T22" fmla="*/ 27 w 31"/>
                <a:gd name="T23" fmla="*/ 9 h 21"/>
                <a:gd name="T24" fmla="*/ 31 w 31"/>
                <a:gd name="T25" fmla="*/ 6 h 21"/>
                <a:gd name="T26" fmla="*/ 31 w 31"/>
                <a:gd name="T27" fmla="*/ 3 h 21"/>
                <a:gd name="T28" fmla="*/ 29 w 31"/>
                <a:gd name="T29" fmla="*/ 0 h 21"/>
                <a:gd name="T30" fmla="*/ 24 w 31"/>
                <a:gd name="T31" fmla="*/ 0 h 21"/>
                <a:gd name="T32" fmla="*/ 22 w 31"/>
                <a:gd name="T33" fmla="*/ 2 h 21"/>
                <a:gd name="T34" fmla="*/ 27 w 31"/>
                <a:gd name="T3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21">
                  <a:moveTo>
                    <a:pt x="27" y="0"/>
                  </a:moveTo>
                  <a:lnTo>
                    <a:pt x="22" y="2"/>
                  </a:lnTo>
                  <a:lnTo>
                    <a:pt x="19" y="5"/>
                  </a:lnTo>
                  <a:lnTo>
                    <a:pt x="13" y="9"/>
                  </a:lnTo>
                  <a:lnTo>
                    <a:pt x="6" y="11"/>
                  </a:lnTo>
                  <a:lnTo>
                    <a:pt x="0" y="10"/>
                  </a:lnTo>
                  <a:lnTo>
                    <a:pt x="0" y="21"/>
                  </a:lnTo>
                  <a:lnTo>
                    <a:pt x="6" y="20"/>
                  </a:lnTo>
                  <a:lnTo>
                    <a:pt x="15" y="18"/>
                  </a:lnTo>
                  <a:lnTo>
                    <a:pt x="23" y="14"/>
                  </a:lnTo>
                  <a:lnTo>
                    <a:pt x="31" y="6"/>
                  </a:lnTo>
                  <a:lnTo>
                    <a:pt x="27" y="9"/>
                  </a:lnTo>
                  <a:lnTo>
                    <a:pt x="31" y="6"/>
                  </a:lnTo>
                  <a:lnTo>
                    <a:pt x="31" y="3"/>
                  </a:lnTo>
                  <a:lnTo>
                    <a:pt x="29" y="0"/>
                  </a:lnTo>
                  <a:lnTo>
                    <a:pt x="24" y="0"/>
                  </a:lnTo>
                  <a:lnTo>
                    <a:pt x="22" y="2"/>
                  </a:lnTo>
                  <a:lnTo>
                    <a:pt x="2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81" name="Freeform 1913"/>
            <p:cNvSpPr>
              <a:spLocks/>
            </p:cNvSpPr>
            <p:nvPr/>
          </p:nvSpPr>
          <p:spPr bwMode="auto">
            <a:xfrm>
              <a:off x="3258" y="3754"/>
              <a:ext cx="8" cy="4"/>
            </a:xfrm>
            <a:custGeom>
              <a:avLst/>
              <a:gdLst>
                <a:gd name="T0" fmla="*/ 26 w 26"/>
                <a:gd name="T1" fmla="*/ 0 h 12"/>
                <a:gd name="T2" fmla="*/ 26 w 26"/>
                <a:gd name="T3" fmla="*/ 0 h 12"/>
                <a:gd name="T4" fmla="*/ 20 w 26"/>
                <a:gd name="T5" fmla="*/ 0 h 12"/>
                <a:gd name="T6" fmla="*/ 13 w 26"/>
                <a:gd name="T7" fmla="*/ 0 h 12"/>
                <a:gd name="T8" fmla="*/ 6 w 26"/>
                <a:gd name="T9" fmla="*/ 0 h 12"/>
                <a:gd name="T10" fmla="*/ 0 w 26"/>
                <a:gd name="T11" fmla="*/ 2 h 12"/>
                <a:gd name="T12" fmla="*/ 0 w 26"/>
                <a:gd name="T13" fmla="*/ 11 h 12"/>
                <a:gd name="T14" fmla="*/ 6 w 26"/>
                <a:gd name="T15" fmla="*/ 12 h 12"/>
                <a:gd name="T16" fmla="*/ 13 w 26"/>
                <a:gd name="T17" fmla="*/ 12 h 12"/>
                <a:gd name="T18" fmla="*/ 20 w 26"/>
                <a:gd name="T19" fmla="*/ 12 h 12"/>
                <a:gd name="T20" fmla="*/ 26 w 26"/>
                <a:gd name="T21" fmla="*/ 12 h 12"/>
                <a:gd name="T22" fmla="*/ 26 w 26"/>
                <a:gd name="T23" fmla="*/ 12 h 12"/>
                <a:gd name="T24" fmla="*/ 26 w 26"/>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12">
                  <a:moveTo>
                    <a:pt x="26" y="0"/>
                  </a:moveTo>
                  <a:lnTo>
                    <a:pt x="26" y="0"/>
                  </a:lnTo>
                  <a:lnTo>
                    <a:pt x="20" y="0"/>
                  </a:lnTo>
                  <a:lnTo>
                    <a:pt x="13" y="0"/>
                  </a:lnTo>
                  <a:lnTo>
                    <a:pt x="6" y="0"/>
                  </a:lnTo>
                  <a:lnTo>
                    <a:pt x="0" y="2"/>
                  </a:lnTo>
                  <a:lnTo>
                    <a:pt x="0" y="11"/>
                  </a:lnTo>
                  <a:lnTo>
                    <a:pt x="6" y="12"/>
                  </a:lnTo>
                  <a:lnTo>
                    <a:pt x="13" y="12"/>
                  </a:lnTo>
                  <a:lnTo>
                    <a:pt x="20" y="12"/>
                  </a:lnTo>
                  <a:lnTo>
                    <a:pt x="26" y="12"/>
                  </a:lnTo>
                  <a:lnTo>
                    <a:pt x="26" y="12"/>
                  </a:lnTo>
                  <a:lnTo>
                    <a:pt x="2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82" name="Freeform 1914"/>
            <p:cNvSpPr>
              <a:spLocks/>
            </p:cNvSpPr>
            <p:nvPr/>
          </p:nvSpPr>
          <p:spPr bwMode="auto">
            <a:xfrm>
              <a:off x="3266" y="3754"/>
              <a:ext cx="5" cy="9"/>
            </a:xfrm>
            <a:custGeom>
              <a:avLst/>
              <a:gdLst>
                <a:gd name="T0" fmla="*/ 4 w 14"/>
                <a:gd name="T1" fmla="*/ 21 h 29"/>
                <a:gd name="T2" fmla="*/ 14 w 14"/>
                <a:gd name="T3" fmla="*/ 24 h 29"/>
                <a:gd name="T4" fmla="*/ 13 w 14"/>
                <a:gd name="T5" fmla="*/ 19 h 29"/>
                <a:gd name="T6" fmla="*/ 11 w 14"/>
                <a:gd name="T7" fmla="*/ 11 h 29"/>
                <a:gd name="T8" fmla="*/ 8 w 14"/>
                <a:gd name="T9" fmla="*/ 5 h 29"/>
                <a:gd name="T10" fmla="*/ 0 w 14"/>
                <a:gd name="T11" fmla="*/ 0 h 29"/>
                <a:gd name="T12" fmla="*/ 0 w 14"/>
                <a:gd name="T13" fmla="*/ 12 h 29"/>
                <a:gd name="T14" fmla="*/ 1 w 14"/>
                <a:gd name="T15" fmla="*/ 12 h 29"/>
                <a:gd name="T16" fmla="*/ 2 w 14"/>
                <a:gd name="T17" fmla="*/ 13 h 29"/>
                <a:gd name="T18" fmla="*/ 3 w 14"/>
                <a:gd name="T19" fmla="*/ 19 h 29"/>
                <a:gd name="T20" fmla="*/ 2 w 14"/>
                <a:gd name="T21" fmla="*/ 24 h 29"/>
                <a:gd name="T22" fmla="*/ 11 w 14"/>
                <a:gd name="T23" fmla="*/ 28 h 29"/>
                <a:gd name="T24" fmla="*/ 2 w 14"/>
                <a:gd name="T25" fmla="*/ 24 h 29"/>
                <a:gd name="T26" fmla="*/ 4 w 14"/>
                <a:gd name="T27" fmla="*/ 28 h 29"/>
                <a:gd name="T28" fmla="*/ 8 w 14"/>
                <a:gd name="T29" fmla="*/ 29 h 29"/>
                <a:gd name="T30" fmla="*/ 11 w 14"/>
                <a:gd name="T31" fmla="*/ 28 h 29"/>
                <a:gd name="T32" fmla="*/ 14 w 14"/>
                <a:gd name="T33" fmla="*/ 24 h 29"/>
                <a:gd name="T34" fmla="*/ 4 w 14"/>
                <a:gd name="T35" fmla="*/ 2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29">
                  <a:moveTo>
                    <a:pt x="4" y="21"/>
                  </a:moveTo>
                  <a:lnTo>
                    <a:pt x="14" y="24"/>
                  </a:lnTo>
                  <a:lnTo>
                    <a:pt x="13" y="19"/>
                  </a:lnTo>
                  <a:lnTo>
                    <a:pt x="11" y="11"/>
                  </a:lnTo>
                  <a:lnTo>
                    <a:pt x="8" y="5"/>
                  </a:lnTo>
                  <a:lnTo>
                    <a:pt x="0" y="0"/>
                  </a:lnTo>
                  <a:lnTo>
                    <a:pt x="0" y="12"/>
                  </a:lnTo>
                  <a:lnTo>
                    <a:pt x="1" y="12"/>
                  </a:lnTo>
                  <a:lnTo>
                    <a:pt x="2" y="13"/>
                  </a:lnTo>
                  <a:lnTo>
                    <a:pt x="3" y="19"/>
                  </a:lnTo>
                  <a:lnTo>
                    <a:pt x="2" y="24"/>
                  </a:lnTo>
                  <a:lnTo>
                    <a:pt x="11" y="28"/>
                  </a:lnTo>
                  <a:lnTo>
                    <a:pt x="2" y="24"/>
                  </a:lnTo>
                  <a:lnTo>
                    <a:pt x="4" y="28"/>
                  </a:lnTo>
                  <a:lnTo>
                    <a:pt x="8" y="29"/>
                  </a:lnTo>
                  <a:lnTo>
                    <a:pt x="11" y="28"/>
                  </a:lnTo>
                  <a:lnTo>
                    <a:pt x="14" y="24"/>
                  </a:lnTo>
                  <a:lnTo>
                    <a:pt x="4"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83" name="Freeform 1915"/>
            <p:cNvSpPr>
              <a:spLocks/>
            </p:cNvSpPr>
            <p:nvPr/>
          </p:nvSpPr>
          <p:spPr bwMode="auto">
            <a:xfrm>
              <a:off x="3268" y="3758"/>
              <a:ext cx="17" cy="5"/>
            </a:xfrm>
            <a:custGeom>
              <a:avLst/>
              <a:gdLst>
                <a:gd name="T0" fmla="*/ 53 w 53"/>
                <a:gd name="T1" fmla="*/ 6 h 16"/>
                <a:gd name="T2" fmla="*/ 47 w 53"/>
                <a:gd name="T3" fmla="*/ 1 h 16"/>
                <a:gd name="T4" fmla="*/ 43 w 53"/>
                <a:gd name="T5" fmla="*/ 0 h 16"/>
                <a:gd name="T6" fmla="*/ 38 w 53"/>
                <a:gd name="T7" fmla="*/ 0 h 16"/>
                <a:gd name="T8" fmla="*/ 31 w 53"/>
                <a:gd name="T9" fmla="*/ 0 h 16"/>
                <a:gd name="T10" fmla="*/ 26 w 53"/>
                <a:gd name="T11" fmla="*/ 1 h 16"/>
                <a:gd name="T12" fmla="*/ 19 w 53"/>
                <a:gd name="T13" fmla="*/ 2 h 16"/>
                <a:gd name="T14" fmla="*/ 12 w 53"/>
                <a:gd name="T15" fmla="*/ 3 h 16"/>
                <a:gd name="T16" fmla="*/ 5 w 53"/>
                <a:gd name="T17" fmla="*/ 6 h 16"/>
                <a:gd name="T18" fmla="*/ 0 w 53"/>
                <a:gd name="T19" fmla="*/ 9 h 16"/>
                <a:gd name="T20" fmla="*/ 7 w 53"/>
                <a:gd name="T21" fmla="*/ 16 h 16"/>
                <a:gd name="T22" fmla="*/ 10 w 53"/>
                <a:gd name="T23" fmla="*/ 15 h 16"/>
                <a:gd name="T24" fmla="*/ 14 w 53"/>
                <a:gd name="T25" fmla="*/ 12 h 16"/>
                <a:gd name="T26" fmla="*/ 19 w 53"/>
                <a:gd name="T27" fmla="*/ 11 h 16"/>
                <a:gd name="T28" fmla="*/ 26 w 53"/>
                <a:gd name="T29" fmla="*/ 10 h 16"/>
                <a:gd name="T30" fmla="*/ 31 w 53"/>
                <a:gd name="T31" fmla="*/ 11 h 16"/>
                <a:gd name="T32" fmla="*/ 38 w 53"/>
                <a:gd name="T33" fmla="*/ 11 h 16"/>
                <a:gd name="T34" fmla="*/ 43 w 53"/>
                <a:gd name="T35" fmla="*/ 11 h 16"/>
                <a:gd name="T36" fmla="*/ 47 w 53"/>
                <a:gd name="T37" fmla="*/ 10 h 16"/>
                <a:gd name="T38" fmla="*/ 42 w 53"/>
                <a:gd name="T39" fmla="*/ 6 h 16"/>
                <a:gd name="T40" fmla="*/ 47 w 53"/>
                <a:gd name="T41" fmla="*/ 10 h 16"/>
                <a:gd name="T42" fmla="*/ 51 w 53"/>
                <a:gd name="T43" fmla="*/ 9 h 16"/>
                <a:gd name="T44" fmla="*/ 52 w 53"/>
                <a:gd name="T45" fmla="*/ 6 h 16"/>
                <a:gd name="T46" fmla="*/ 51 w 53"/>
                <a:gd name="T47" fmla="*/ 2 h 16"/>
                <a:gd name="T48" fmla="*/ 47 w 53"/>
                <a:gd name="T49" fmla="*/ 1 h 16"/>
                <a:gd name="T50" fmla="*/ 53 w 53"/>
                <a:gd name="T51"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16">
                  <a:moveTo>
                    <a:pt x="53" y="6"/>
                  </a:moveTo>
                  <a:lnTo>
                    <a:pt x="47" y="1"/>
                  </a:lnTo>
                  <a:lnTo>
                    <a:pt x="43" y="0"/>
                  </a:lnTo>
                  <a:lnTo>
                    <a:pt x="38" y="0"/>
                  </a:lnTo>
                  <a:lnTo>
                    <a:pt x="31" y="0"/>
                  </a:lnTo>
                  <a:lnTo>
                    <a:pt x="26" y="1"/>
                  </a:lnTo>
                  <a:lnTo>
                    <a:pt x="19" y="2"/>
                  </a:lnTo>
                  <a:lnTo>
                    <a:pt x="12" y="3"/>
                  </a:lnTo>
                  <a:lnTo>
                    <a:pt x="5" y="6"/>
                  </a:lnTo>
                  <a:lnTo>
                    <a:pt x="0" y="9"/>
                  </a:lnTo>
                  <a:lnTo>
                    <a:pt x="7" y="16"/>
                  </a:lnTo>
                  <a:lnTo>
                    <a:pt x="10" y="15"/>
                  </a:lnTo>
                  <a:lnTo>
                    <a:pt x="14" y="12"/>
                  </a:lnTo>
                  <a:lnTo>
                    <a:pt x="19" y="11"/>
                  </a:lnTo>
                  <a:lnTo>
                    <a:pt x="26" y="10"/>
                  </a:lnTo>
                  <a:lnTo>
                    <a:pt x="31" y="11"/>
                  </a:lnTo>
                  <a:lnTo>
                    <a:pt x="38" y="11"/>
                  </a:lnTo>
                  <a:lnTo>
                    <a:pt x="43" y="11"/>
                  </a:lnTo>
                  <a:lnTo>
                    <a:pt x="47" y="10"/>
                  </a:lnTo>
                  <a:lnTo>
                    <a:pt x="42" y="6"/>
                  </a:lnTo>
                  <a:lnTo>
                    <a:pt x="47" y="10"/>
                  </a:lnTo>
                  <a:lnTo>
                    <a:pt x="51" y="9"/>
                  </a:lnTo>
                  <a:lnTo>
                    <a:pt x="52" y="6"/>
                  </a:lnTo>
                  <a:lnTo>
                    <a:pt x="51" y="2"/>
                  </a:lnTo>
                  <a:lnTo>
                    <a:pt x="47" y="1"/>
                  </a:lnTo>
                  <a:lnTo>
                    <a:pt x="53"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84" name="Freeform 1916"/>
            <p:cNvSpPr>
              <a:spLocks/>
            </p:cNvSpPr>
            <p:nvPr/>
          </p:nvSpPr>
          <p:spPr bwMode="auto">
            <a:xfrm>
              <a:off x="3282" y="3759"/>
              <a:ext cx="21" cy="5"/>
            </a:xfrm>
            <a:custGeom>
              <a:avLst/>
              <a:gdLst>
                <a:gd name="T0" fmla="*/ 58 w 64"/>
                <a:gd name="T1" fmla="*/ 0 h 14"/>
                <a:gd name="T2" fmla="*/ 58 w 64"/>
                <a:gd name="T3" fmla="*/ 0 h 14"/>
                <a:gd name="T4" fmla="*/ 51 w 64"/>
                <a:gd name="T5" fmla="*/ 2 h 14"/>
                <a:gd name="T6" fmla="*/ 42 w 64"/>
                <a:gd name="T7" fmla="*/ 3 h 14"/>
                <a:gd name="T8" fmla="*/ 34 w 64"/>
                <a:gd name="T9" fmla="*/ 4 h 14"/>
                <a:gd name="T10" fmla="*/ 25 w 64"/>
                <a:gd name="T11" fmla="*/ 3 h 14"/>
                <a:gd name="T12" fmla="*/ 17 w 64"/>
                <a:gd name="T13" fmla="*/ 4 h 14"/>
                <a:gd name="T14" fmla="*/ 12 w 64"/>
                <a:gd name="T15" fmla="*/ 2 h 14"/>
                <a:gd name="T16" fmla="*/ 10 w 64"/>
                <a:gd name="T17" fmla="*/ 2 h 14"/>
                <a:gd name="T18" fmla="*/ 11 w 64"/>
                <a:gd name="T19" fmla="*/ 2 h 14"/>
                <a:gd name="T20" fmla="*/ 0 w 64"/>
                <a:gd name="T21" fmla="*/ 2 h 14"/>
                <a:gd name="T22" fmla="*/ 3 w 64"/>
                <a:gd name="T23" fmla="*/ 8 h 14"/>
                <a:gd name="T24" fmla="*/ 10 w 64"/>
                <a:gd name="T25" fmla="*/ 11 h 14"/>
                <a:gd name="T26" fmla="*/ 17 w 64"/>
                <a:gd name="T27" fmla="*/ 13 h 14"/>
                <a:gd name="T28" fmla="*/ 25 w 64"/>
                <a:gd name="T29" fmla="*/ 14 h 14"/>
                <a:gd name="T30" fmla="*/ 34 w 64"/>
                <a:gd name="T31" fmla="*/ 13 h 14"/>
                <a:gd name="T32" fmla="*/ 42 w 64"/>
                <a:gd name="T33" fmla="*/ 12 h 14"/>
                <a:gd name="T34" fmla="*/ 51 w 64"/>
                <a:gd name="T35" fmla="*/ 11 h 14"/>
                <a:gd name="T36" fmla="*/ 60 w 64"/>
                <a:gd name="T37" fmla="*/ 10 h 14"/>
                <a:gd name="T38" fmla="*/ 60 w 64"/>
                <a:gd name="T39" fmla="*/ 10 h 14"/>
                <a:gd name="T40" fmla="*/ 60 w 64"/>
                <a:gd name="T41" fmla="*/ 10 h 14"/>
                <a:gd name="T42" fmla="*/ 64 w 64"/>
                <a:gd name="T43" fmla="*/ 7 h 14"/>
                <a:gd name="T44" fmla="*/ 64 w 64"/>
                <a:gd name="T45" fmla="*/ 4 h 14"/>
                <a:gd name="T46" fmla="*/ 62 w 64"/>
                <a:gd name="T47" fmla="*/ 2 h 14"/>
                <a:gd name="T48" fmla="*/ 58 w 64"/>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 h="14">
                  <a:moveTo>
                    <a:pt x="58" y="0"/>
                  </a:moveTo>
                  <a:lnTo>
                    <a:pt x="58" y="0"/>
                  </a:lnTo>
                  <a:lnTo>
                    <a:pt x="51" y="2"/>
                  </a:lnTo>
                  <a:lnTo>
                    <a:pt x="42" y="3"/>
                  </a:lnTo>
                  <a:lnTo>
                    <a:pt x="34" y="4"/>
                  </a:lnTo>
                  <a:lnTo>
                    <a:pt x="25" y="3"/>
                  </a:lnTo>
                  <a:lnTo>
                    <a:pt x="17" y="4"/>
                  </a:lnTo>
                  <a:lnTo>
                    <a:pt x="12" y="2"/>
                  </a:lnTo>
                  <a:lnTo>
                    <a:pt x="10" y="2"/>
                  </a:lnTo>
                  <a:lnTo>
                    <a:pt x="11" y="2"/>
                  </a:lnTo>
                  <a:lnTo>
                    <a:pt x="0" y="2"/>
                  </a:lnTo>
                  <a:lnTo>
                    <a:pt x="3" y="8"/>
                  </a:lnTo>
                  <a:lnTo>
                    <a:pt x="10" y="11"/>
                  </a:lnTo>
                  <a:lnTo>
                    <a:pt x="17" y="13"/>
                  </a:lnTo>
                  <a:lnTo>
                    <a:pt x="25" y="14"/>
                  </a:lnTo>
                  <a:lnTo>
                    <a:pt x="34" y="13"/>
                  </a:lnTo>
                  <a:lnTo>
                    <a:pt x="42" y="12"/>
                  </a:lnTo>
                  <a:lnTo>
                    <a:pt x="51" y="11"/>
                  </a:lnTo>
                  <a:lnTo>
                    <a:pt x="60" y="10"/>
                  </a:lnTo>
                  <a:lnTo>
                    <a:pt x="60" y="10"/>
                  </a:lnTo>
                  <a:lnTo>
                    <a:pt x="60" y="10"/>
                  </a:lnTo>
                  <a:lnTo>
                    <a:pt x="64" y="7"/>
                  </a:lnTo>
                  <a:lnTo>
                    <a:pt x="64" y="4"/>
                  </a:lnTo>
                  <a:lnTo>
                    <a:pt x="62" y="2"/>
                  </a:lnTo>
                  <a:lnTo>
                    <a:pt x="5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85" name="Freeform 1917"/>
            <p:cNvSpPr>
              <a:spLocks/>
            </p:cNvSpPr>
            <p:nvPr/>
          </p:nvSpPr>
          <p:spPr bwMode="auto">
            <a:xfrm>
              <a:off x="3301" y="3759"/>
              <a:ext cx="8" cy="10"/>
            </a:xfrm>
            <a:custGeom>
              <a:avLst/>
              <a:gdLst>
                <a:gd name="T0" fmla="*/ 15 w 23"/>
                <a:gd name="T1" fmla="*/ 31 h 31"/>
                <a:gd name="T2" fmla="*/ 20 w 23"/>
                <a:gd name="T3" fmla="*/ 28 h 31"/>
                <a:gd name="T4" fmla="*/ 23 w 23"/>
                <a:gd name="T5" fmla="*/ 18 h 31"/>
                <a:gd name="T6" fmla="*/ 18 w 23"/>
                <a:gd name="T7" fmla="*/ 6 h 31"/>
                <a:gd name="T8" fmla="*/ 9 w 23"/>
                <a:gd name="T9" fmla="*/ 2 h 31"/>
                <a:gd name="T10" fmla="*/ 0 w 23"/>
                <a:gd name="T11" fmla="*/ 0 h 31"/>
                <a:gd name="T12" fmla="*/ 2 w 23"/>
                <a:gd name="T13" fmla="*/ 10 h 31"/>
                <a:gd name="T14" fmla="*/ 7 w 23"/>
                <a:gd name="T15" fmla="*/ 11 h 31"/>
                <a:gd name="T16" fmla="*/ 12 w 23"/>
                <a:gd name="T17" fmla="*/ 13 h 31"/>
                <a:gd name="T18" fmla="*/ 12 w 23"/>
                <a:gd name="T19" fmla="*/ 18 h 31"/>
                <a:gd name="T20" fmla="*/ 10 w 23"/>
                <a:gd name="T21" fmla="*/ 23 h 31"/>
                <a:gd name="T22" fmla="*/ 15 w 23"/>
                <a:gd name="T23" fmla="*/ 20 h 31"/>
                <a:gd name="T24" fmla="*/ 10 w 23"/>
                <a:gd name="T25" fmla="*/ 23 h 31"/>
                <a:gd name="T26" fmla="*/ 10 w 23"/>
                <a:gd name="T27" fmla="*/ 27 h 31"/>
                <a:gd name="T28" fmla="*/ 14 w 23"/>
                <a:gd name="T29" fmla="*/ 30 h 31"/>
                <a:gd name="T30" fmla="*/ 17 w 23"/>
                <a:gd name="T31" fmla="*/ 30 h 31"/>
                <a:gd name="T32" fmla="*/ 20 w 23"/>
                <a:gd name="T33" fmla="*/ 28 h 31"/>
                <a:gd name="T34" fmla="*/ 15 w 23"/>
                <a:gd name="T35"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31">
                  <a:moveTo>
                    <a:pt x="15" y="31"/>
                  </a:moveTo>
                  <a:lnTo>
                    <a:pt x="20" y="28"/>
                  </a:lnTo>
                  <a:lnTo>
                    <a:pt x="23" y="18"/>
                  </a:lnTo>
                  <a:lnTo>
                    <a:pt x="18" y="6"/>
                  </a:lnTo>
                  <a:lnTo>
                    <a:pt x="9" y="2"/>
                  </a:lnTo>
                  <a:lnTo>
                    <a:pt x="0" y="0"/>
                  </a:lnTo>
                  <a:lnTo>
                    <a:pt x="2" y="10"/>
                  </a:lnTo>
                  <a:lnTo>
                    <a:pt x="7" y="11"/>
                  </a:lnTo>
                  <a:lnTo>
                    <a:pt x="12" y="13"/>
                  </a:lnTo>
                  <a:lnTo>
                    <a:pt x="12" y="18"/>
                  </a:lnTo>
                  <a:lnTo>
                    <a:pt x="10" y="23"/>
                  </a:lnTo>
                  <a:lnTo>
                    <a:pt x="15" y="20"/>
                  </a:lnTo>
                  <a:lnTo>
                    <a:pt x="10" y="23"/>
                  </a:lnTo>
                  <a:lnTo>
                    <a:pt x="10" y="27"/>
                  </a:lnTo>
                  <a:lnTo>
                    <a:pt x="14" y="30"/>
                  </a:lnTo>
                  <a:lnTo>
                    <a:pt x="17" y="30"/>
                  </a:lnTo>
                  <a:lnTo>
                    <a:pt x="20" y="28"/>
                  </a:lnTo>
                  <a:lnTo>
                    <a:pt x="15" y="3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86" name="Freeform 1918"/>
            <p:cNvSpPr>
              <a:spLocks/>
            </p:cNvSpPr>
            <p:nvPr/>
          </p:nvSpPr>
          <p:spPr bwMode="auto">
            <a:xfrm>
              <a:off x="3297" y="3766"/>
              <a:ext cx="9" cy="7"/>
            </a:xfrm>
            <a:custGeom>
              <a:avLst/>
              <a:gdLst>
                <a:gd name="T0" fmla="*/ 5 w 26"/>
                <a:gd name="T1" fmla="*/ 12 h 22"/>
                <a:gd name="T2" fmla="*/ 9 w 26"/>
                <a:gd name="T3" fmla="*/ 17 h 22"/>
                <a:gd name="T4" fmla="*/ 10 w 26"/>
                <a:gd name="T5" fmla="*/ 16 h 22"/>
                <a:gd name="T6" fmla="*/ 15 w 26"/>
                <a:gd name="T7" fmla="*/ 14 h 22"/>
                <a:gd name="T8" fmla="*/ 20 w 26"/>
                <a:gd name="T9" fmla="*/ 11 h 22"/>
                <a:gd name="T10" fmla="*/ 26 w 26"/>
                <a:gd name="T11" fmla="*/ 11 h 22"/>
                <a:gd name="T12" fmla="*/ 26 w 26"/>
                <a:gd name="T13" fmla="*/ 0 h 22"/>
                <a:gd name="T14" fmla="*/ 18 w 26"/>
                <a:gd name="T15" fmla="*/ 2 h 22"/>
                <a:gd name="T16" fmla="*/ 10 w 26"/>
                <a:gd name="T17" fmla="*/ 4 h 22"/>
                <a:gd name="T18" fmla="*/ 3 w 26"/>
                <a:gd name="T19" fmla="*/ 9 h 22"/>
                <a:gd name="T20" fmla="*/ 0 w 26"/>
                <a:gd name="T21" fmla="*/ 17 h 22"/>
                <a:gd name="T22" fmla="*/ 3 w 26"/>
                <a:gd name="T23" fmla="*/ 22 h 22"/>
                <a:gd name="T24" fmla="*/ 0 w 26"/>
                <a:gd name="T25" fmla="*/ 17 h 22"/>
                <a:gd name="T26" fmla="*/ 1 w 26"/>
                <a:gd name="T27" fmla="*/ 20 h 22"/>
                <a:gd name="T28" fmla="*/ 4 w 26"/>
                <a:gd name="T29" fmla="*/ 22 h 22"/>
                <a:gd name="T30" fmla="*/ 8 w 26"/>
                <a:gd name="T31" fmla="*/ 20 h 22"/>
                <a:gd name="T32" fmla="*/ 9 w 26"/>
                <a:gd name="T33" fmla="*/ 17 h 22"/>
                <a:gd name="T34" fmla="*/ 5 w 26"/>
                <a:gd name="T35"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22">
                  <a:moveTo>
                    <a:pt x="5" y="12"/>
                  </a:moveTo>
                  <a:lnTo>
                    <a:pt x="9" y="17"/>
                  </a:lnTo>
                  <a:lnTo>
                    <a:pt x="10" y="16"/>
                  </a:lnTo>
                  <a:lnTo>
                    <a:pt x="15" y="14"/>
                  </a:lnTo>
                  <a:lnTo>
                    <a:pt x="20" y="11"/>
                  </a:lnTo>
                  <a:lnTo>
                    <a:pt x="26" y="11"/>
                  </a:lnTo>
                  <a:lnTo>
                    <a:pt x="26" y="0"/>
                  </a:lnTo>
                  <a:lnTo>
                    <a:pt x="18" y="2"/>
                  </a:lnTo>
                  <a:lnTo>
                    <a:pt x="10" y="4"/>
                  </a:lnTo>
                  <a:lnTo>
                    <a:pt x="3" y="9"/>
                  </a:lnTo>
                  <a:lnTo>
                    <a:pt x="0" y="17"/>
                  </a:lnTo>
                  <a:lnTo>
                    <a:pt x="3" y="22"/>
                  </a:lnTo>
                  <a:lnTo>
                    <a:pt x="0" y="17"/>
                  </a:lnTo>
                  <a:lnTo>
                    <a:pt x="1" y="20"/>
                  </a:lnTo>
                  <a:lnTo>
                    <a:pt x="4" y="22"/>
                  </a:lnTo>
                  <a:lnTo>
                    <a:pt x="8" y="20"/>
                  </a:lnTo>
                  <a:lnTo>
                    <a:pt x="9" y="17"/>
                  </a:lnTo>
                  <a:lnTo>
                    <a:pt x="5"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87" name="Freeform 1919"/>
            <p:cNvSpPr>
              <a:spLocks/>
            </p:cNvSpPr>
            <p:nvPr/>
          </p:nvSpPr>
          <p:spPr bwMode="auto">
            <a:xfrm>
              <a:off x="3298" y="3770"/>
              <a:ext cx="6" cy="12"/>
            </a:xfrm>
            <a:custGeom>
              <a:avLst/>
              <a:gdLst>
                <a:gd name="T0" fmla="*/ 9 w 16"/>
                <a:gd name="T1" fmla="*/ 38 h 38"/>
                <a:gd name="T2" fmla="*/ 9 w 16"/>
                <a:gd name="T3" fmla="*/ 38 h 38"/>
                <a:gd name="T4" fmla="*/ 16 w 16"/>
                <a:gd name="T5" fmla="*/ 29 h 38"/>
                <a:gd name="T6" fmla="*/ 16 w 16"/>
                <a:gd name="T7" fmla="*/ 19 h 38"/>
                <a:gd name="T8" fmla="*/ 12 w 16"/>
                <a:gd name="T9" fmla="*/ 8 h 38"/>
                <a:gd name="T10" fmla="*/ 2 w 16"/>
                <a:gd name="T11" fmla="*/ 0 h 38"/>
                <a:gd name="T12" fmla="*/ 0 w 16"/>
                <a:gd name="T13" fmla="*/ 10 h 38"/>
                <a:gd name="T14" fmla="*/ 5 w 16"/>
                <a:gd name="T15" fmla="*/ 13 h 38"/>
                <a:gd name="T16" fmla="*/ 7 w 16"/>
                <a:gd name="T17" fmla="*/ 19 h 38"/>
                <a:gd name="T18" fmla="*/ 7 w 16"/>
                <a:gd name="T19" fmla="*/ 27 h 38"/>
                <a:gd name="T20" fmla="*/ 5 w 16"/>
                <a:gd name="T21" fmla="*/ 29 h 38"/>
                <a:gd name="T22" fmla="*/ 5 w 16"/>
                <a:gd name="T23" fmla="*/ 29 h 38"/>
                <a:gd name="T24" fmla="*/ 5 w 16"/>
                <a:gd name="T25" fmla="*/ 29 h 38"/>
                <a:gd name="T26" fmla="*/ 2 w 16"/>
                <a:gd name="T27" fmla="*/ 31 h 38"/>
                <a:gd name="T28" fmla="*/ 2 w 16"/>
                <a:gd name="T29" fmla="*/ 35 h 38"/>
                <a:gd name="T30" fmla="*/ 6 w 16"/>
                <a:gd name="T31" fmla="*/ 38 h 38"/>
                <a:gd name="T32" fmla="*/ 9 w 16"/>
                <a:gd name="T33"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38">
                  <a:moveTo>
                    <a:pt x="9" y="38"/>
                  </a:moveTo>
                  <a:lnTo>
                    <a:pt x="9" y="38"/>
                  </a:lnTo>
                  <a:lnTo>
                    <a:pt x="16" y="29"/>
                  </a:lnTo>
                  <a:lnTo>
                    <a:pt x="16" y="19"/>
                  </a:lnTo>
                  <a:lnTo>
                    <a:pt x="12" y="8"/>
                  </a:lnTo>
                  <a:lnTo>
                    <a:pt x="2" y="0"/>
                  </a:lnTo>
                  <a:lnTo>
                    <a:pt x="0" y="10"/>
                  </a:lnTo>
                  <a:lnTo>
                    <a:pt x="5" y="13"/>
                  </a:lnTo>
                  <a:lnTo>
                    <a:pt x="7" y="19"/>
                  </a:lnTo>
                  <a:lnTo>
                    <a:pt x="7" y="27"/>
                  </a:lnTo>
                  <a:lnTo>
                    <a:pt x="5" y="29"/>
                  </a:lnTo>
                  <a:lnTo>
                    <a:pt x="5" y="29"/>
                  </a:lnTo>
                  <a:lnTo>
                    <a:pt x="5" y="29"/>
                  </a:lnTo>
                  <a:lnTo>
                    <a:pt x="2" y="31"/>
                  </a:lnTo>
                  <a:lnTo>
                    <a:pt x="2" y="35"/>
                  </a:lnTo>
                  <a:lnTo>
                    <a:pt x="6" y="38"/>
                  </a:lnTo>
                  <a:lnTo>
                    <a:pt x="9" y="3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88" name="Freeform 1920"/>
            <p:cNvSpPr>
              <a:spLocks/>
            </p:cNvSpPr>
            <p:nvPr/>
          </p:nvSpPr>
          <p:spPr bwMode="auto">
            <a:xfrm>
              <a:off x="2659" y="3206"/>
              <a:ext cx="452" cy="205"/>
            </a:xfrm>
            <a:custGeom>
              <a:avLst/>
              <a:gdLst>
                <a:gd name="T0" fmla="*/ 252 w 1356"/>
                <a:gd name="T1" fmla="*/ 267 h 617"/>
                <a:gd name="T2" fmla="*/ 168 w 1356"/>
                <a:gd name="T3" fmla="*/ 357 h 617"/>
                <a:gd name="T4" fmla="*/ 82 w 1356"/>
                <a:gd name="T5" fmla="*/ 416 h 617"/>
                <a:gd name="T6" fmla="*/ 6 w 1356"/>
                <a:gd name="T7" fmla="*/ 467 h 617"/>
                <a:gd name="T8" fmla="*/ 135 w 1356"/>
                <a:gd name="T9" fmla="*/ 415 h 617"/>
                <a:gd name="T10" fmla="*/ 241 w 1356"/>
                <a:gd name="T11" fmla="*/ 332 h 617"/>
                <a:gd name="T12" fmla="*/ 313 w 1356"/>
                <a:gd name="T13" fmla="*/ 269 h 617"/>
                <a:gd name="T14" fmla="*/ 372 w 1356"/>
                <a:gd name="T15" fmla="*/ 214 h 617"/>
                <a:gd name="T16" fmla="*/ 475 w 1356"/>
                <a:gd name="T17" fmla="*/ 217 h 617"/>
                <a:gd name="T18" fmla="*/ 486 w 1356"/>
                <a:gd name="T19" fmla="*/ 296 h 617"/>
                <a:gd name="T20" fmla="*/ 529 w 1356"/>
                <a:gd name="T21" fmla="*/ 348 h 617"/>
                <a:gd name="T22" fmla="*/ 566 w 1356"/>
                <a:gd name="T23" fmla="*/ 369 h 617"/>
                <a:gd name="T24" fmla="*/ 557 w 1356"/>
                <a:gd name="T25" fmla="*/ 257 h 617"/>
                <a:gd name="T26" fmla="*/ 610 w 1356"/>
                <a:gd name="T27" fmla="*/ 139 h 617"/>
                <a:gd name="T28" fmla="*/ 669 w 1356"/>
                <a:gd name="T29" fmla="*/ 230 h 617"/>
                <a:gd name="T30" fmla="*/ 700 w 1356"/>
                <a:gd name="T31" fmla="*/ 330 h 617"/>
                <a:gd name="T32" fmla="*/ 745 w 1356"/>
                <a:gd name="T33" fmla="*/ 474 h 617"/>
                <a:gd name="T34" fmla="*/ 805 w 1356"/>
                <a:gd name="T35" fmla="*/ 566 h 617"/>
                <a:gd name="T36" fmla="*/ 879 w 1356"/>
                <a:gd name="T37" fmla="*/ 617 h 617"/>
                <a:gd name="T38" fmla="*/ 829 w 1356"/>
                <a:gd name="T39" fmla="*/ 484 h 617"/>
                <a:gd name="T40" fmla="*/ 771 w 1356"/>
                <a:gd name="T41" fmla="*/ 345 h 617"/>
                <a:gd name="T42" fmla="*/ 792 w 1356"/>
                <a:gd name="T43" fmla="*/ 300 h 617"/>
                <a:gd name="T44" fmla="*/ 782 w 1356"/>
                <a:gd name="T45" fmla="*/ 262 h 617"/>
                <a:gd name="T46" fmla="*/ 728 w 1356"/>
                <a:gd name="T47" fmla="*/ 188 h 617"/>
                <a:gd name="T48" fmla="*/ 679 w 1356"/>
                <a:gd name="T49" fmla="*/ 96 h 617"/>
                <a:gd name="T50" fmla="*/ 769 w 1356"/>
                <a:gd name="T51" fmla="*/ 140 h 617"/>
                <a:gd name="T52" fmla="*/ 797 w 1356"/>
                <a:gd name="T53" fmla="*/ 135 h 617"/>
                <a:gd name="T54" fmla="*/ 797 w 1356"/>
                <a:gd name="T55" fmla="*/ 114 h 617"/>
                <a:gd name="T56" fmla="*/ 835 w 1356"/>
                <a:gd name="T57" fmla="*/ 128 h 617"/>
                <a:gd name="T58" fmla="*/ 917 w 1356"/>
                <a:gd name="T59" fmla="*/ 204 h 617"/>
                <a:gd name="T60" fmla="*/ 964 w 1356"/>
                <a:gd name="T61" fmla="*/ 337 h 617"/>
                <a:gd name="T62" fmla="*/ 1037 w 1356"/>
                <a:gd name="T63" fmla="*/ 377 h 617"/>
                <a:gd name="T64" fmla="*/ 1083 w 1356"/>
                <a:gd name="T65" fmla="*/ 392 h 617"/>
                <a:gd name="T66" fmla="*/ 1147 w 1356"/>
                <a:gd name="T67" fmla="*/ 425 h 617"/>
                <a:gd name="T68" fmla="*/ 1067 w 1356"/>
                <a:gd name="T69" fmla="*/ 333 h 617"/>
                <a:gd name="T70" fmla="*/ 969 w 1356"/>
                <a:gd name="T71" fmla="*/ 236 h 617"/>
                <a:gd name="T72" fmla="*/ 982 w 1356"/>
                <a:gd name="T73" fmla="*/ 199 h 617"/>
                <a:gd name="T74" fmla="*/ 1044 w 1356"/>
                <a:gd name="T75" fmla="*/ 225 h 617"/>
                <a:gd name="T76" fmla="*/ 1091 w 1356"/>
                <a:gd name="T77" fmla="*/ 278 h 617"/>
                <a:gd name="T78" fmla="*/ 1226 w 1356"/>
                <a:gd name="T79" fmla="*/ 341 h 617"/>
                <a:gd name="T80" fmla="*/ 1323 w 1356"/>
                <a:gd name="T81" fmla="*/ 345 h 617"/>
                <a:gd name="T82" fmla="*/ 1306 w 1356"/>
                <a:gd name="T83" fmla="*/ 333 h 617"/>
                <a:gd name="T84" fmla="*/ 1264 w 1356"/>
                <a:gd name="T85" fmla="*/ 316 h 617"/>
                <a:gd name="T86" fmla="*/ 1233 w 1356"/>
                <a:gd name="T87" fmla="*/ 304 h 617"/>
                <a:gd name="T88" fmla="*/ 1187 w 1356"/>
                <a:gd name="T89" fmla="*/ 265 h 617"/>
                <a:gd name="T90" fmla="*/ 1083 w 1356"/>
                <a:gd name="T91" fmla="*/ 219 h 617"/>
                <a:gd name="T92" fmla="*/ 1025 w 1356"/>
                <a:gd name="T93" fmla="*/ 155 h 617"/>
                <a:gd name="T94" fmla="*/ 945 w 1356"/>
                <a:gd name="T95" fmla="*/ 130 h 617"/>
                <a:gd name="T96" fmla="*/ 880 w 1356"/>
                <a:gd name="T97" fmla="*/ 92 h 617"/>
                <a:gd name="T98" fmla="*/ 808 w 1356"/>
                <a:gd name="T99" fmla="*/ 51 h 617"/>
                <a:gd name="T100" fmla="*/ 716 w 1356"/>
                <a:gd name="T101" fmla="*/ 30 h 617"/>
                <a:gd name="T102" fmla="*/ 650 w 1356"/>
                <a:gd name="T103" fmla="*/ 2 h 617"/>
                <a:gd name="T104" fmla="*/ 595 w 1356"/>
                <a:gd name="T105" fmla="*/ 8 h 617"/>
                <a:gd name="T106" fmla="*/ 486 w 1356"/>
                <a:gd name="T107" fmla="*/ 61 h 617"/>
                <a:gd name="T108" fmla="*/ 394 w 1356"/>
                <a:gd name="T109" fmla="*/ 108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56" h="617">
                  <a:moveTo>
                    <a:pt x="394" y="108"/>
                  </a:moveTo>
                  <a:lnTo>
                    <a:pt x="380" y="128"/>
                  </a:lnTo>
                  <a:lnTo>
                    <a:pt x="359" y="155"/>
                  </a:lnTo>
                  <a:lnTo>
                    <a:pt x="334" y="184"/>
                  </a:lnTo>
                  <a:lnTo>
                    <a:pt x="305" y="214"/>
                  </a:lnTo>
                  <a:lnTo>
                    <a:pt x="277" y="243"/>
                  </a:lnTo>
                  <a:lnTo>
                    <a:pt x="252" y="267"/>
                  </a:lnTo>
                  <a:lnTo>
                    <a:pt x="231" y="286"/>
                  </a:lnTo>
                  <a:lnTo>
                    <a:pt x="217" y="298"/>
                  </a:lnTo>
                  <a:lnTo>
                    <a:pt x="210" y="308"/>
                  </a:lnTo>
                  <a:lnTo>
                    <a:pt x="201" y="320"/>
                  </a:lnTo>
                  <a:lnTo>
                    <a:pt x="190" y="332"/>
                  </a:lnTo>
                  <a:lnTo>
                    <a:pt x="180" y="346"/>
                  </a:lnTo>
                  <a:lnTo>
                    <a:pt x="168" y="357"/>
                  </a:lnTo>
                  <a:lnTo>
                    <a:pt x="157" y="369"/>
                  </a:lnTo>
                  <a:lnTo>
                    <a:pt x="146" y="378"/>
                  </a:lnTo>
                  <a:lnTo>
                    <a:pt x="138" y="384"/>
                  </a:lnTo>
                  <a:lnTo>
                    <a:pt x="129" y="389"/>
                  </a:lnTo>
                  <a:lnTo>
                    <a:pt x="115" y="397"/>
                  </a:lnTo>
                  <a:lnTo>
                    <a:pt x="99" y="407"/>
                  </a:lnTo>
                  <a:lnTo>
                    <a:pt x="82" y="416"/>
                  </a:lnTo>
                  <a:lnTo>
                    <a:pt x="65" y="425"/>
                  </a:lnTo>
                  <a:lnTo>
                    <a:pt x="49" y="434"/>
                  </a:lnTo>
                  <a:lnTo>
                    <a:pt x="36" y="440"/>
                  </a:lnTo>
                  <a:lnTo>
                    <a:pt x="28" y="443"/>
                  </a:lnTo>
                  <a:lnTo>
                    <a:pt x="19" y="449"/>
                  </a:lnTo>
                  <a:lnTo>
                    <a:pt x="11" y="458"/>
                  </a:lnTo>
                  <a:lnTo>
                    <a:pt x="6" y="467"/>
                  </a:lnTo>
                  <a:lnTo>
                    <a:pt x="0" y="475"/>
                  </a:lnTo>
                  <a:lnTo>
                    <a:pt x="15" y="467"/>
                  </a:lnTo>
                  <a:lnTo>
                    <a:pt x="35" y="458"/>
                  </a:lnTo>
                  <a:lnTo>
                    <a:pt x="59" y="447"/>
                  </a:lnTo>
                  <a:lnTo>
                    <a:pt x="86" y="435"/>
                  </a:lnTo>
                  <a:lnTo>
                    <a:pt x="112" y="425"/>
                  </a:lnTo>
                  <a:lnTo>
                    <a:pt x="135" y="415"/>
                  </a:lnTo>
                  <a:lnTo>
                    <a:pt x="154" y="405"/>
                  </a:lnTo>
                  <a:lnTo>
                    <a:pt x="166" y="400"/>
                  </a:lnTo>
                  <a:lnTo>
                    <a:pt x="176" y="392"/>
                  </a:lnTo>
                  <a:lnTo>
                    <a:pt x="190" y="380"/>
                  </a:lnTo>
                  <a:lnTo>
                    <a:pt x="207" y="365"/>
                  </a:lnTo>
                  <a:lnTo>
                    <a:pt x="224" y="348"/>
                  </a:lnTo>
                  <a:lnTo>
                    <a:pt x="241" y="332"/>
                  </a:lnTo>
                  <a:lnTo>
                    <a:pt x="257" y="317"/>
                  </a:lnTo>
                  <a:lnTo>
                    <a:pt x="269" y="305"/>
                  </a:lnTo>
                  <a:lnTo>
                    <a:pt x="277" y="298"/>
                  </a:lnTo>
                  <a:lnTo>
                    <a:pt x="284" y="292"/>
                  </a:lnTo>
                  <a:lnTo>
                    <a:pt x="293" y="286"/>
                  </a:lnTo>
                  <a:lnTo>
                    <a:pt x="303" y="278"/>
                  </a:lnTo>
                  <a:lnTo>
                    <a:pt x="313" y="269"/>
                  </a:lnTo>
                  <a:lnTo>
                    <a:pt x="324" y="261"/>
                  </a:lnTo>
                  <a:lnTo>
                    <a:pt x="333" y="253"/>
                  </a:lnTo>
                  <a:lnTo>
                    <a:pt x="340" y="247"/>
                  </a:lnTo>
                  <a:lnTo>
                    <a:pt x="343" y="242"/>
                  </a:lnTo>
                  <a:lnTo>
                    <a:pt x="348" y="235"/>
                  </a:lnTo>
                  <a:lnTo>
                    <a:pt x="358" y="226"/>
                  </a:lnTo>
                  <a:lnTo>
                    <a:pt x="372" y="214"/>
                  </a:lnTo>
                  <a:lnTo>
                    <a:pt x="388" y="202"/>
                  </a:lnTo>
                  <a:lnTo>
                    <a:pt x="406" y="189"/>
                  </a:lnTo>
                  <a:lnTo>
                    <a:pt x="423" y="179"/>
                  </a:lnTo>
                  <a:lnTo>
                    <a:pt x="441" y="172"/>
                  </a:lnTo>
                  <a:lnTo>
                    <a:pt x="454" y="168"/>
                  </a:lnTo>
                  <a:lnTo>
                    <a:pt x="465" y="190"/>
                  </a:lnTo>
                  <a:lnTo>
                    <a:pt x="475" y="217"/>
                  </a:lnTo>
                  <a:lnTo>
                    <a:pt x="482" y="241"/>
                  </a:lnTo>
                  <a:lnTo>
                    <a:pt x="485" y="255"/>
                  </a:lnTo>
                  <a:lnTo>
                    <a:pt x="486" y="266"/>
                  </a:lnTo>
                  <a:lnTo>
                    <a:pt x="485" y="278"/>
                  </a:lnTo>
                  <a:lnTo>
                    <a:pt x="484" y="290"/>
                  </a:lnTo>
                  <a:lnTo>
                    <a:pt x="484" y="298"/>
                  </a:lnTo>
                  <a:lnTo>
                    <a:pt x="486" y="296"/>
                  </a:lnTo>
                  <a:lnTo>
                    <a:pt x="489" y="293"/>
                  </a:lnTo>
                  <a:lnTo>
                    <a:pt x="492" y="292"/>
                  </a:lnTo>
                  <a:lnTo>
                    <a:pt x="495" y="290"/>
                  </a:lnTo>
                  <a:lnTo>
                    <a:pt x="501" y="298"/>
                  </a:lnTo>
                  <a:lnTo>
                    <a:pt x="509" y="312"/>
                  </a:lnTo>
                  <a:lnTo>
                    <a:pt x="518" y="329"/>
                  </a:lnTo>
                  <a:lnTo>
                    <a:pt x="529" y="348"/>
                  </a:lnTo>
                  <a:lnTo>
                    <a:pt x="539" y="370"/>
                  </a:lnTo>
                  <a:lnTo>
                    <a:pt x="547" y="391"/>
                  </a:lnTo>
                  <a:lnTo>
                    <a:pt x="554" y="409"/>
                  </a:lnTo>
                  <a:lnTo>
                    <a:pt x="556" y="425"/>
                  </a:lnTo>
                  <a:lnTo>
                    <a:pt x="561" y="408"/>
                  </a:lnTo>
                  <a:lnTo>
                    <a:pt x="564" y="387"/>
                  </a:lnTo>
                  <a:lnTo>
                    <a:pt x="566" y="369"/>
                  </a:lnTo>
                  <a:lnTo>
                    <a:pt x="566" y="357"/>
                  </a:lnTo>
                  <a:lnTo>
                    <a:pt x="562" y="347"/>
                  </a:lnTo>
                  <a:lnTo>
                    <a:pt x="554" y="330"/>
                  </a:lnTo>
                  <a:lnTo>
                    <a:pt x="547" y="309"/>
                  </a:lnTo>
                  <a:lnTo>
                    <a:pt x="547" y="290"/>
                  </a:lnTo>
                  <a:lnTo>
                    <a:pt x="550" y="277"/>
                  </a:lnTo>
                  <a:lnTo>
                    <a:pt x="557" y="257"/>
                  </a:lnTo>
                  <a:lnTo>
                    <a:pt x="565" y="231"/>
                  </a:lnTo>
                  <a:lnTo>
                    <a:pt x="574" y="205"/>
                  </a:lnTo>
                  <a:lnTo>
                    <a:pt x="584" y="179"/>
                  </a:lnTo>
                  <a:lnTo>
                    <a:pt x="592" y="156"/>
                  </a:lnTo>
                  <a:lnTo>
                    <a:pt x="598" y="140"/>
                  </a:lnTo>
                  <a:lnTo>
                    <a:pt x="603" y="132"/>
                  </a:lnTo>
                  <a:lnTo>
                    <a:pt x="610" y="139"/>
                  </a:lnTo>
                  <a:lnTo>
                    <a:pt x="619" y="150"/>
                  </a:lnTo>
                  <a:lnTo>
                    <a:pt x="629" y="165"/>
                  </a:lnTo>
                  <a:lnTo>
                    <a:pt x="640" y="180"/>
                  </a:lnTo>
                  <a:lnTo>
                    <a:pt x="650" y="196"/>
                  </a:lnTo>
                  <a:lnTo>
                    <a:pt x="659" y="211"/>
                  </a:lnTo>
                  <a:lnTo>
                    <a:pt x="666" y="222"/>
                  </a:lnTo>
                  <a:lnTo>
                    <a:pt x="669" y="230"/>
                  </a:lnTo>
                  <a:lnTo>
                    <a:pt x="672" y="244"/>
                  </a:lnTo>
                  <a:lnTo>
                    <a:pt x="674" y="261"/>
                  </a:lnTo>
                  <a:lnTo>
                    <a:pt x="676" y="276"/>
                  </a:lnTo>
                  <a:lnTo>
                    <a:pt x="681" y="285"/>
                  </a:lnTo>
                  <a:lnTo>
                    <a:pt x="687" y="293"/>
                  </a:lnTo>
                  <a:lnTo>
                    <a:pt x="692" y="308"/>
                  </a:lnTo>
                  <a:lnTo>
                    <a:pt x="700" y="330"/>
                  </a:lnTo>
                  <a:lnTo>
                    <a:pt x="707" y="354"/>
                  </a:lnTo>
                  <a:lnTo>
                    <a:pt x="714" y="380"/>
                  </a:lnTo>
                  <a:lnTo>
                    <a:pt x="720" y="408"/>
                  </a:lnTo>
                  <a:lnTo>
                    <a:pt x="726" y="432"/>
                  </a:lnTo>
                  <a:lnTo>
                    <a:pt x="728" y="452"/>
                  </a:lnTo>
                  <a:lnTo>
                    <a:pt x="736" y="462"/>
                  </a:lnTo>
                  <a:lnTo>
                    <a:pt x="745" y="474"/>
                  </a:lnTo>
                  <a:lnTo>
                    <a:pt x="755" y="489"/>
                  </a:lnTo>
                  <a:lnTo>
                    <a:pt x="766" y="505"/>
                  </a:lnTo>
                  <a:lnTo>
                    <a:pt x="776" y="521"/>
                  </a:lnTo>
                  <a:lnTo>
                    <a:pt x="784" y="537"/>
                  </a:lnTo>
                  <a:lnTo>
                    <a:pt x="791" y="551"/>
                  </a:lnTo>
                  <a:lnTo>
                    <a:pt x="795" y="562"/>
                  </a:lnTo>
                  <a:lnTo>
                    <a:pt x="805" y="566"/>
                  </a:lnTo>
                  <a:lnTo>
                    <a:pt x="814" y="572"/>
                  </a:lnTo>
                  <a:lnTo>
                    <a:pt x="825" y="580"/>
                  </a:lnTo>
                  <a:lnTo>
                    <a:pt x="838" y="586"/>
                  </a:lnTo>
                  <a:lnTo>
                    <a:pt x="849" y="596"/>
                  </a:lnTo>
                  <a:lnTo>
                    <a:pt x="861" y="604"/>
                  </a:lnTo>
                  <a:lnTo>
                    <a:pt x="870" y="610"/>
                  </a:lnTo>
                  <a:lnTo>
                    <a:pt x="879" y="617"/>
                  </a:lnTo>
                  <a:lnTo>
                    <a:pt x="873" y="605"/>
                  </a:lnTo>
                  <a:lnTo>
                    <a:pt x="866" y="588"/>
                  </a:lnTo>
                  <a:lnTo>
                    <a:pt x="857" y="567"/>
                  </a:lnTo>
                  <a:lnTo>
                    <a:pt x="848" y="544"/>
                  </a:lnTo>
                  <a:lnTo>
                    <a:pt x="840" y="522"/>
                  </a:lnTo>
                  <a:lnTo>
                    <a:pt x="833" y="502"/>
                  </a:lnTo>
                  <a:lnTo>
                    <a:pt x="829" y="484"/>
                  </a:lnTo>
                  <a:lnTo>
                    <a:pt x="826" y="472"/>
                  </a:lnTo>
                  <a:lnTo>
                    <a:pt x="808" y="452"/>
                  </a:lnTo>
                  <a:lnTo>
                    <a:pt x="794" y="432"/>
                  </a:lnTo>
                  <a:lnTo>
                    <a:pt x="784" y="410"/>
                  </a:lnTo>
                  <a:lnTo>
                    <a:pt x="778" y="388"/>
                  </a:lnTo>
                  <a:lnTo>
                    <a:pt x="774" y="365"/>
                  </a:lnTo>
                  <a:lnTo>
                    <a:pt x="771" y="345"/>
                  </a:lnTo>
                  <a:lnTo>
                    <a:pt x="769" y="325"/>
                  </a:lnTo>
                  <a:lnTo>
                    <a:pt x="768" y="308"/>
                  </a:lnTo>
                  <a:lnTo>
                    <a:pt x="772" y="307"/>
                  </a:lnTo>
                  <a:lnTo>
                    <a:pt x="777" y="305"/>
                  </a:lnTo>
                  <a:lnTo>
                    <a:pt x="783" y="304"/>
                  </a:lnTo>
                  <a:lnTo>
                    <a:pt x="787" y="301"/>
                  </a:lnTo>
                  <a:lnTo>
                    <a:pt x="792" y="300"/>
                  </a:lnTo>
                  <a:lnTo>
                    <a:pt x="797" y="299"/>
                  </a:lnTo>
                  <a:lnTo>
                    <a:pt x="801" y="298"/>
                  </a:lnTo>
                  <a:lnTo>
                    <a:pt x="805" y="298"/>
                  </a:lnTo>
                  <a:lnTo>
                    <a:pt x="800" y="291"/>
                  </a:lnTo>
                  <a:lnTo>
                    <a:pt x="793" y="282"/>
                  </a:lnTo>
                  <a:lnTo>
                    <a:pt x="787" y="273"/>
                  </a:lnTo>
                  <a:lnTo>
                    <a:pt x="782" y="262"/>
                  </a:lnTo>
                  <a:lnTo>
                    <a:pt x="776" y="252"/>
                  </a:lnTo>
                  <a:lnTo>
                    <a:pt x="771" y="243"/>
                  </a:lnTo>
                  <a:lnTo>
                    <a:pt x="769" y="234"/>
                  </a:lnTo>
                  <a:lnTo>
                    <a:pt x="767" y="227"/>
                  </a:lnTo>
                  <a:lnTo>
                    <a:pt x="754" y="215"/>
                  </a:lnTo>
                  <a:lnTo>
                    <a:pt x="740" y="202"/>
                  </a:lnTo>
                  <a:lnTo>
                    <a:pt x="728" y="188"/>
                  </a:lnTo>
                  <a:lnTo>
                    <a:pt x="716" y="173"/>
                  </a:lnTo>
                  <a:lnTo>
                    <a:pt x="706" y="158"/>
                  </a:lnTo>
                  <a:lnTo>
                    <a:pt x="697" y="146"/>
                  </a:lnTo>
                  <a:lnTo>
                    <a:pt x="692" y="135"/>
                  </a:lnTo>
                  <a:lnTo>
                    <a:pt x="690" y="127"/>
                  </a:lnTo>
                  <a:lnTo>
                    <a:pt x="687" y="112"/>
                  </a:lnTo>
                  <a:lnTo>
                    <a:pt x="679" y="96"/>
                  </a:lnTo>
                  <a:lnTo>
                    <a:pt x="668" y="81"/>
                  </a:lnTo>
                  <a:lnTo>
                    <a:pt x="658" y="73"/>
                  </a:lnTo>
                  <a:lnTo>
                    <a:pt x="681" y="83"/>
                  </a:lnTo>
                  <a:lnTo>
                    <a:pt x="704" y="95"/>
                  </a:lnTo>
                  <a:lnTo>
                    <a:pt x="727" y="110"/>
                  </a:lnTo>
                  <a:lnTo>
                    <a:pt x="748" y="126"/>
                  </a:lnTo>
                  <a:lnTo>
                    <a:pt x="769" y="140"/>
                  </a:lnTo>
                  <a:lnTo>
                    <a:pt x="788" y="151"/>
                  </a:lnTo>
                  <a:lnTo>
                    <a:pt x="805" y="159"/>
                  </a:lnTo>
                  <a:lnTo>
                    <a:pt x="818" y="160"/>
                  </a:lnTo>
                  <a:lnTo>
                    <a:pt x="813" y="155"/>
                  </a:lnTo>
                  <a:lnTo>
                    <a:pt x="807" y="148"/>
                  </a:lnTo>
                  <a:lnTo>
                    <a:pt x="802" y="142"/>
                  </a:lnTo>
                  <a:lnTo>
                    <a:pt x="797" y="135"/>
                  </a:lnTo>
                  <a:lnTo>
                    <a:pt x="791" y="130"/>
                  </a:lnTo>
                  <a:lnTo>
                    <a:pt x="786" y="124"/>
                  </a:lnTo>
                  <a:lnTo>
                    <a:pt x="783" y="120"/>
                  </a:lnTo>
                  <a:lnTo>
                    <a:pt x="779" y="119"/>
                  </a:lnTo>
                  <a:lnTo>
                    <a:pt x="785" y="116"/>
                  </a:lnTo>
                  <a:lnTo>
                    <a:pt x="791" y="115"/>
                  </a:lnTo>
                  <a:lnTo>
                    <a:pt x="797" y="114"/>
                  </a:lnTo>
                  <a:lnTo>
                    <a:pt x="801" y="114"/>
                  </a:lnTo>
                  <a:lnTo>
                    <a:pt x="806" y="115"/>
                  </a:lnTo>
                  <a:lnTo>
                    <a:pt x="810" y="116"/>
                  </a:lnTo>
                  <a:lnTo>
                    <a:pt x="815" y="117"/>
                  </a:lnTo>
                  <a:lnTo>
                    <a:pt x="818" y="119"/>
                  </a:lnTo>
                  <a:lnTo>
                    <a:pt x="824" y="123"/>
                  </a:lnTo>
                  <a:lnTo>
                    <a:pt x="835" y="128"/>
                  </a:lnTo>
                  <a:lnTo>
                    <a:pt x="849" y="136"/>
                  </a:lnTo>
                  <a:lnTo>
                    <a:pt x="864" y="146"/>
                  </a:lnTo>
                  <a:lnTo>
                    <a:pt x="880" y="157"/>
                  </a:lnTo>
                  <a:lnTo>
                    <a:pt x="894" y="168"/>
                  </a:lnTo>
                  <a:lnTo>
                    <a:pt x="904" y="180"/>
                  </a:lnTo>
                  <a:lnTo>
                    <a:pt x="911" y="190"/>
                  </a:lnTo>
                  <a:lnTo>
                    <a:pt x="917" y="204"/>
                  </a:lnTo>
                  <a:lnTo>
                    <a:pt x="924" y="222"/>
                  </a:lnTo>
                  <a:lnTo>
                    <a:pt x="933" y="245"/>
                  </a:lnTo>
                  <a:lnTo>
                    <a:pt x="942" y="268"/>
                  </a:lnTo>
                  <a:lnTo>
                    <a:pt x="950" y="291"/>
                  </a:lnTo>
                  <a:lnTo>
                    <a:pt x="957" y="312"/>
                  </a:lnTo>
                  <a:lnTo>
                    <a:pt x="961" y="328"/>
                  </a:lnTo>
                  <a:lnTo>
                    <a:pt x="964" y="337"/>
                  </a:lnTo>
                  <a:lnTo>
                    <a:pt x="973" y="343"/>
                  </a:lnTo>
                  <a:lnTo>
                    <a:pt x="983" y="348"/>
                  </a:lnTo>
                  <a:lnTo>
                    <a:pt x="995" y="355"/>
                  </a:lnTo>
                  <a:lnTo>
                    <a:pt x="1007" y="362"/>
                  </a:lnTo>
                  <a:lnTo>
                    <a:pt x="1019" y="368"/>
                  </a:lnTo>
                  <a:lnTo>
                    <a:pt x="1029" y="373"/>
                  </a:lnTo>
                  <a:lnTo>
                    <a:pt x="1037" y="377"/>
                  </a:lnTo>
                  <a:lnTo>
                    <a:pt x="1043" y="379"/>
                  </a:lnTo>
                  <a:lnTo>
                    <a:pt x="1049" y="379"/>
                  </a:lnTo>
                  <a:lnTo>
                    <a:pt x="1057" y="379"/>
                  </a:lnTo>
                  <a:lnTo>
                    <a:pt x="1065" y="379"/>
                  </a:lnTo>
                  <a:lnTo>
                    <a:pt x="1071" y="381"/>
                  </a:lnTo>
                  <a:lnTo>
                    <a:pt x="1076" y="385"/>
                  </a:lnTo>
                  <a:lnTo>
                    <a:pt x="1083" y="392"/>
                  </a:lnTo>
                  <a:lnTo>
                    <a:pt x="1093" y="400"/>
                  </a:lnTo>
                  <a:lnTo>
                    <a:pt x="1104" y="409"/>
                  </a:lnTo>
                  <a:lnTo>
                    <a:pt x="1117" y="418"/>
                  </a:lnTo>
                  <a:lnTo>
                    <a:pt x="1131" y="426"/>
                  </a:lnTo>
                  <a:lnTo>
                    <a:pt x="1144" y="432"/>
                  </a:lnTo>
                  <a:lnTo>
                    <a:pt x="1158" y="435"/>
                  </a:lnTo>
                  <a:lnTo>
                    <a:pt x="1147" y="425"/>
                  </a:lnTo>
                  <a:lnTo>
                    <a:pt x="1133" y="411"/>
                  </a:lnTo>
                  <a:lnTo>
                    <a:pt x="1118" y="396"/>
                  </a:lnTo>
                  <a:lnTo>
                    <a:pt x="1104" y="381"/>
                  </a:lnTo>
                  <a:lnTo>
                    <a:pt x="1091" y="367"/>
                  </a:lnTo>
                  <a:lnTo>
                    <a:pt x="1079" y="353"/>
                  </a:lnTo>
                  <a:lnTo>
                    <a:pt x="1070" y="341"/>
                  </a:lnTo>
                  <a:lnTo>
                    <a:pt x="1067" y="333"/>
                  </a:lnTo>
                  <a:lnTo>
                    <a:pt x="1045" y="331"/>
                  </a:lnTo>
                  <a:lnTo>
                    <a:pt x="1028" y="323"/>
                  </a:lnTo>
                  <a:lnTo>
                    <a:pt x="1012" y="309"/>
                  </a:lnTo>
                  <a:lnTo>
                    <a:pt x="999" y="292"/>
                  </a:lnTo>
                  <a:lnTo>
                    <a:pt x="989" y="273"/>
                  </a:lnTo>
                  <a:lnTo>
                    <a:pt x="978" y="254"/>
                  </a:lnTo>
                  <a:lnTo>
                    <a:pt x="969" y="236"/>
                  </a:lnTo>
                  <a:lnTo>
                    <a:pt x="961" y="222"/>
                  </a:lnTo>
                  <a:lnTo>
                    <a:pt x="960" y="218"/>
                  </a:lnTo>
                  <a:lnTo>
                    <a:pt x="961" y="214"/>
                  </a:lnTo>
                  <a:lnTo>
                    <a:pt x="965" y="210"/>
                  </a:lnTo>
                  <a:lnTo>
                    <a:pt x="970" y="206"/>
                  </a:lnTo>
                  <a:lnTo>
                    <a:pt x="976" y="202"/>
                  </a:lnTo>
                  <a:lnTo>
                    <a:pt x="982" y="199"/>
                  </a:lnTo>
                  <a:lnTo>
                    <a:pt x="988" y="196"/>
                  </a:lnTo>
                  <a:lnTo>
                    <a:pt x="992" y="194"/>
                  </a:lnTo>
                  <a:lnTo>
                    <a:pt x="1003" y="199"/>
                  </a:lnTo>
                  <a:lnTo>
                    <a:pt x="1014" y="205"/>
                  </a:lnTo>
                  <a:lnTo>
                    <a:pt x="1024" y="212"/>
                  </a:lnTo>
                  <a:lnTo>
                    <a:pt x="1035" y="218"/>
                  </a:lnTo>
                  <a:lnTo>
                    <a:pt x="1044" y="225"/>
                  </a:lnTo>
                  <a:lnTo>
                    <a:pt x="1051" y="229"/>
                  </a:lnTo>
                  <a:lnTo>
                    <a:pt x="1056" y="234"/>
                  </a:lnTo>
                  <a:lnTo>
                    <a:pt x="1060" y="237"/>
                  </a:lnTo>
                  <a:lnTo>
                    <a:pt x="1065" y="245"/>
                  </a:lnTo>
                  <a:lnTo>
                    <a:pt x="1076" y="257"/>
                  </a:lnTo>
                  <a:lnTo>
                    <a:pt x="1085" y="269"/>
                  </a:lnTo>
                  <a:lnTo>
                    <a:pt x="1091" y="278"/>
                  </a:lnTo>
                  <a:lnTo>
                    <a:pt x="1109" y="281"/>
                  </a:lnTo>
                  <a:lnTo>
                    <a:pt x="1130" y="286"/>
                  </a:lnTo>
                  <a:lnTo>
                    <a:pt x="1151" y="294"/>
                  </a:lnTo>
                  <a:lnTo>
                    <a:pt x="1173" y="305"/>
                  </a:lnTo>
                  <a:lnTo>
                    <a:pt x="1193" y="316"/>
                  </a:lnTo>
                  <a:lnTo>
                    <a:pt x="1211" y="329"/>
                  </a:lnTo>
                  <a:lnTo>
                    <a:pt x="1226" y="341"/>
                  </a:lnTo>
                  <a:lnTo>
                    <a:pt x="1237" y="354"/>
                  </a:lnTo>
                  <a:lnTo>
                    <a:pt x="1250" y="351"/>
                  </a:lnTo>
                  <a:lnTo>
                    <a:pt x="1264" y="347"/>
                  </a:lnTo>
                  <a:lnTo>
                    <a:pt x="1277" y="344"/>
                  </a:lnTo>
                  <a:lnTo>
                    <a:pt x="1292" y="343"/>
                  </a:lnTo>
                  <a:lnTo>
                    <a:pt x="1307" y="343"/>
                  </a:lnTo>
                  <a:lnTo>
                    <a:pt x="1323" y="345"/>
                  </a:lnTo>
                  <a:lnTo>
                    <a:pt x="1339" y="349"/>
                  </a:lnTo>
                  <a:lnTo>
                    <a:pt x="1356" y="356"/>
                  </a:lnTo>
                  <a:lnTo>
                    <a:pt x="1349" y="354"/>
                  </a:lnTo>
                  <a:lnTo>
                    <a:pt x="1339" y="351"/>
                  </a:lnTo>
                  <a:lnTo>
                    <a:pt x="1329" y="345"/>
                  </a:lnTo>
                  <a:lnTo>
                    <a:pt x="1317" y="339"/>
                  </a:lnTo>
                  <a:lnTo>
                    <a:pt x="1306" y="333"/>
                  </a:lnTo>
                  <a:lnTo>
                    <a:pt x="1296" y="329"/>
                  </a:lnTo>
                  <a:lnTo>
                    <a:pt x="1288" y="324"/>
                  </a:lnTo>
                  <a:lnTo>
                    <a:pt x="1282" y="322"/>
                  </a:lnTo>
                  <a:lnTo>
                    <a:pt x="1278" y="321"/>
                  </a:lnTo>
                  <a:lnTo>
                    <a:pt x="1274" y="318"/>
                  </a:lnTo>
                  <a:lnTo>
                    <a:pt x="1268" y="317"/>
                  </a:lnTo>
                  <a:lnTo>
                    <a:pt x="1264" y="316"/>
                  </a:lnTo>
                  <a:lnTo>
                    <a:pt x="1258" y="315"/>
                  </a:lnTo>
                  <a:lnTo>
                    <a:pt x="1253" y="315"/>
                  </a:lnTo>
                  <a:lnTo>
                    <a:pt x="1249" y="314"/>
                  </a:lnTo>
                  <a:lnTo>
                    <a:pt x="1245" y="314"/>
                  </a:lnTo>
                  <a:lnTo>
                    <a:pt x="1242" y="313"/>
                  </a:lnTo>
                  <a:lnTo>
                    <a:pt x="1237" y="309"/>
                  </a:lnTo>
                  <a:lnTo>
                    <a:pt x="1233" y="304"/>
                  </a:lnTo>
                  <a:lnTo>
                    <a:pt x="1228" y="298"/>
                  </a:lnTo>
                  <a:lnTo>
                    <a:pt x="1223" y="291"/>
                  </a:lnTo>
                  <a:lnTo>
                    <a:pt x="1218" y="284"/>
                  </a:lnTo>
                  <a:lnTo>
                    <a:pt x="1213" y="278"/>
                  </a:lnTo>
                  <a:lnTo>
                    <a:pt x="1209" y="275"/>
                  </a:lnTo>
                  <a:lnTo>
                    <a:pt x="1201" y="270"/>
                  </a:lnTo>
                  <a:lnTo>
                    <a:pt x="1187" y="265"/>
                  </a:lnTo>
                  <a:lnTo>
                    <a:pt x="1170" y="257"/>
                  </a:lnTo>
                  <a:lnTo>
                    <a:pt x="1150" y="249"/>
                  </a:lnTo>
                  <a:lnTo>
                    <a:pt x="1130" y="241"/>
                  </a:lnTo>
                  <a:lnTo>
                    <a:pt x="1111" y="234"/>
                  </a:lnTo>
                  <a:lnTo>
                    <a:pt x="1098" y="227"/>
                  </a:lnTo>
                  <a:lnTo>
                    <a:pt x="1088" y="223"/>
                  </a:lnTo>
                  <a:lnTo>
                    <a:pt x="1083" y="219"/>
                  </a:lnTo>
                  <a:lnTo>
                    <a:pt x="1075" y="211"/>
                  </a:lnTo>
                  <a:lnTo>
                    <a:pt x="1065" y="201"/>
                  </a:lnTo>
                  <a:lnTo>
                    <a:pt x="1056" y="189"/>
                  </a:lnTo>
                  <a:lnTo>
                    <a:pt x="1047" y="176"/>
                  </a:lnTo>
                  <a:lnTo>
                    <a:pt x="1038" y="166"/>
                  </a:lnTo>
                  <a:lnTo>
                    <a:pt x="1031" y="159"/>
                  </a:lnTo>
                  <a:lnTo>
                    <a:pt x="1025" y="155"/>
                  </a:lnTo>
                  <a:lnTo>
                    <a:pt x="1020" y="152"/>
                  </a:lnTo>
                  <a:lnTo>
                    <a:pt x="1009" y="149"/>
                  </a:lnTo>
                  <a:lnTo>
                    <a:pt x="997" y="146"/>
                  </a:lnTo>
                  <a:lnTo>
                    <a:pt x="983" y="141"/>
                  </a:lnTo>
                  <a:lnTo>
                    <a:pt x="969" y="136"/>
                  </a:lnTo>
                  <a:lnTo>
                    <a:pt x="957" y="133"/>
                  </a:lnTo>
                  <a:lnTo>
                    <a:pt x="945" y="130"/>
                  </a:lnTo>
                  <a:lnTo>
                    <a:pt x="937" y="127"/>
                  </a:lnTo>
                  <a:lnTo>
                    <a:pt x="930" y="125"/>
                  </a:lnTo>
                  <a:lnTo>
                    <a:pt x="921" y="120"/>
                  </a:lnTo>
                  <a:lnTo>
                    <a:pt x="912" y="115"/>
                  </a:lnTo>
                  <a:lnTo>
                    <a:pt x="902" y="108"/>
                  </a:lnTo>
                  <a:lnTo>
                    <a:pt x="890" y="101"/>
                  </a:lnTo>
                  <a:lnTo>
                    <a:pt x="880" y="92"/>
                  </a:lnTo>
                  <a:lnTo>
                    <a:pt x="870" y="84"/>
                  </a:lnTo>
                  <a:lnTo>
                    <a:pt x="862" y="76"/>
                  </a:lnTo>
                  <a:lnTo>
                    <a:pt x="853" y="68"/>
                  </a:lnTo>
                  <a:lnTo>
                    <a:pt x="843" y="61"/>
                  </a:lnTo>
                  <a:lnTo>
                    <a:pt x="832" y="56"/>
                  </a:lnTo>
                  <a:lnTo>
                    <a:pt x="821" y="53"/>
                  </a:lnTo>
                  <a:lnTo>
                    <a:pt x="808" y="51"/>
                  </a:lnTo>
                  <a:lnTo>
                    <a:pt x="795" y="49"/>
                  </a:lnTo>
                  <a:lnTo>
                    <a:pt x="782" y="51"/>
                  </a:lnTo>
                  <a:lnTo>
                    <a:pt x="768" y="53"/>
                  </a:lnTo>
                  <a:lnTo>
                    <a:pt x="759" y="47"/>
                  </a:lnTo>
                  <a:lnTo>
                    <a:pt x="747" y="41"/>
                  </a:lnTo>
                  <a:lnTo>
                    <a:pt x="732" y="36"/>
                  </a:lnTo>
                  <a:lnTo>
                    <a:pt x="716" y="30"/>
                  </a:lnTo>
                  <a:lnTo>
                    <a:pt x="702" y="24"/>
                  </a:lnTo>
                  <a:lnTo>
                    <a:pt x="687" y="20"/>
                  </a:lnTo>
                  <a:lnTo>
                    <a:pt x="675" y="15"/>
                  </a:lnTo>
                  <a:lnTo>
                    <a:pt x="667" y="10"/>
                  </a:lnTo>
                  <a:lnTo>
                    <a:pt x="661" y="7"/>
                  </a:lnTo>
                  <a:lnTo>
                    <a:pt x="657" y="5"/>
                  </a:lnTo>
                  <a:lnTo>
                    <a:pt x="650" y="2"/>
                  </a:lnTo>
                  <a:lnTo>
                    <a:pt x="644" y="1"/>
                  </a:lnTo>
                  <a:lnTo>
                    <a:pt x="636" y="0"/>
                  </a:lnTo>
                  <a:lnTo>
                    <a:pt x="629" y="0"/>
                  </a:lnTo>
                  <a:lnTo>
                    <a:pt x="620" y="1"/>
                  </a:lnTo>
                  <a:lnTo>
                    <a:pt x="611" y="2"/>
                  </a:lnTo>
                  <a:lnTo>
                    <a:pt x="604" y="5"/>
                  </a:lnTo>
                  <a:lnTo>
                    <a:pt x="595" y="8"/>
                  </a:lnTo>
                  <a:lnTo>
                    <a:pt x="584" y="13"/>
                  </a:lnTo>
                  <a:lnTo>
                    <a:pt x="571" y="20"/>
                  </a:lnTo>
                  <a:lnTo>
                    <a:pt x="555" y="26"/>
                  </a:lnTo>
                  <a:lnTo>
                    <a:pt x="539" y="35"/>
                  </a:lnTo>
                  <a:lnTo>
                    <a:pt x="522" y="43"/>
                  </a:lnTo>
                  <a:lnTo>
                    <a:pt x="505" y="52"/>
                  </a:lnTo>
                  <a:lnTo>
                    <a:pt x="486" y="61"/>
                  </a:lnTo>
                  <a:lnTo>
                    <a:pt x="469" y="69"/>
                  </a:lnTo>
                  <a:lnTo>
                    <a:pt x="453" y="78"/>
                  </a:lnTo>
                  <a:lnTo>
                    <a:pt x="437" y="86"/>
                  </a:lnTo>
                  <a:lnTo>
                    <a:pt x="423" y="93"/>
                  </a:lnTo>
                  <a:lnTo>
                    <a:pt x="411" y="100"/>
                  </a:lnTo>
                  <a:lnTo>
                    <a:pt x="400" y="104"/>
                  </a:lnTo>
                  <a:lnTo>
                    <a:pt x="394" y="10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89" name="Freeform 1921"/>
            <p:cNvSpPr>
              <a:spLocks/>
            </p:cNvSpPr>
            <p:nvPr/>
          </p:nvSpPr>
          <p:spPr bwMode="auto">
            <a:xfrm>
              <a:off x="2730" y="3241"/>
              <a:ext cx="62" cy="65"/>
            </a:xfrm>
            <a:custGeom>
              <a:avLst/>
              <a:gdLst>
                <a:gd name="T0" fmla="*/ 9 w 185"/>
                <a:gd name="T1" fmla="*/ 195 h 196"/>
                <a:gd name="T2" fmla="*/ 7 w 185"/>
                <a:gd name="T3" fmla="*/ 196 h 196"/>
                <a:gd name="T4" fmla="*/ 22 w 185"/>
                <a:gd name="T5" fmla="*/ 185 h 196"/>
                <a:gd name="T6" fmla="*/ 42 w 185"/>
                <a:gd name="T7" fmla="*/ 165 h 196"/>
                <a:gd name="T8" fmla="*/ 67 w 185"/>
                <a:gd name="T9" fmla="*/ 141 h 196"/>
                <a:gd name="T10" fmla="*/ 96 w 185"/>
                <a:gd name="T11" fmla="*/ 113 h 196"/>
                <a:gd name="T12" fmla="*/ 125 w 185"/>
                <a:gd name="T13" fmla="*/ 83 h 196"/>
                <a:gd name="T14" fmla="*/ 150 w 185"/>
                <a:gd name="T15" fmla="*/ 53 h 196"/>
                <a:gd name="T16" fmla="*/ 171 w 185"/>
                <a:gd name="T17" fmla="*/ 26 h 196"/>
                <a:gd name="T18" fmla="*/ 185 w 185"/>
                <a:gd name="T19" fmla="*/ 5 h 196"/>
                <a:gd name="T20" fmla="*/ 176 w 185"/>
                <a:gd name="T21" fmla="*/ 0 h 196"/>
                <a:gd name="T22" fmla="*/ 162 w 185"/>
                <a:gd name="T23" fmla="*/ 21 h 196"/>
                <a:gd name="T24" fmla="*/ 143 w 185"/>
                <a:gd name="T25" fmla="*/ 46 h 196"/>
                <a:gd name="T26" fmla="*/ 118 w 185"/>
                <a:gd name="T27" fmla="*/ 76 h 196"/>
                <a:gd name="T28" fmla="*/ 89 w 185"/>
                <a:gd name="T29" fmla="*/ 106 h 196"/>
                <a:gd name="T30" fmla="*/ 60 w 185"/>
                <a:gd name="T31" fmla="*/ 134 h 196"/>
                <a:gd name="T32" fmla="*/ 35 w 185"/>
                <a:gd name="T33" fmla="*/ 159 h 196"/>
                <a:gd name="T34" fmla="*/ 15 w 185"/>
                <a:gd name="T35" fmla="*/ 178 h 196"/>
                <a:gd name="T36" fmla="*/ 2 w 185"/>
                <a:gd name="T37" fmla="*/ 189 h 196"/>
                <a:gd name="T38" fmla="*/ 0 w 185"/>
                <a:gd name="T39" fmla="*/ 191 h 196"/>
                <a:gd name="T40" fmla="*/ 2 w 185"/>
                <a:gd name="T41" fmla="*/ 189 h 196"/>
                <a:gd name="T42" fmla="*/ 0 w 185"/>
                <a:gd name="T43" fmla="*/ 192 h 196"/>
                <a:gd name="T44" fmla="*/ 1 w 185"/>
                <a:gd name="T45" fmla="*/ 194 h 196"/>
                <a:gd name="T46" fmla="*/ 3 w 185"/>
                <a:gd name="T47" fmla="*/ 196 h 196"/>
                <a:gd name="T48" fmla="*/ 7 w 185"/>
                <a:gd name="T49" fmla="*/ 196 h 196"/>
                <a:gd name="T50" fmla="*/ 9 w 185"/>
                <a:gd name="T51" fmla="*/ 195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5" h="196">
                  <a:moveTo>
                    <a:pt x="9" y="195"/>
                  </a:moveTo>
                  <a:lnTo>
                    <a:pt x="7" y="196"/>
                  </a:lnTo>
                  <a:lnTo>
                    <a:pt x="22" y="185"/>
                  </a:lnTo>
                  <a:lnTo>
                    <a:pt x="42" y="165"/>
                  </a:lnTo>
                  <a:lnTo>
                    <a:pt x="67" y="141"/>
                  </a:lnTo>
                  <a:lnTo>
                    <a:pt x="96" y="113"/>
                  </a:lnTo>
                  <a:lnTo>
                    <a:pt x="125" y="83"/>
                  </a:lnTo>
                  <a:lnTo>
                    <a:pt x="150" y="53"/>
                  </a:lnTo>
                  <a:lnTo>
                    <a:pt x="171" y="26"/>
                  </a:lnTo>
                  <a:lnTo>
                    <a:pt x="185" y="5"/>
                  </a:lnTo>
                  <a:lnTo>
                    <a:pt x="176" y="0"/>
                  </a:lnTo>
                  <a:lnTo>
                    <a:pt x="162" y="21"/>
                  </a:lnTo>
                  <a:lnTo>
                    <a:pt x="143" y="46"/>
                  </a:lnTo>
                  <a:lnTo>
                    <a:pt x="118" y="76"/>
                  </a:lnTo>
                  <a:lnTo>
                    <a:pt x="89" y="106"/>
                  </a:lnTo>
                  <a:lnTo>
                    <a:pt x="60" y="134"/>
                  </a:lnTo>
                  <a:lnTo>
                    <a:pt x="35" y="159"/>
                  </a:lnTo>
                  <a:lnTo>
                    <a:pt x="15" y="178"/>
                  </a:lnTo>
                  <a:lnTo>
                    <a:pt x="2" y="189"/>
                  </a:lnTo>
                  <a:lnTo>
                    <a:pt x="0" y="191"/>
                  </a:lnTo>
                  <a:lnTo>
                    <a:pt x="2" y="189"/>
                  </a:lnTo>
                  <a:lnTo>
                    <a:pt x="0" y="192"/>
                  </a:lnTo>
                  <a:lnTo>
                    <a:pt x="1" y="194"/>
                  </a:lnTo>
                  <a:lnTo>
                    <a:pt x="3" y="196"/>
                  </a:lnTo>
                  <a:lnTo>
                    <a:pt x="7" y="196"/>
                  </a:lnTo>
                  <a:lnTo>
                    <a:pt x="9" y="19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90" name="Freeform 1922"/>
            <p:cNvSpPr>
              <a:spLocks/>
            </p:cNvSpPr>
            <p:nvPr/>
          </p:nvSpPr>
          <p:spPr bwMode="auto">
            <a:xfrm>
              <a:off x="2705" y="3304"/>
              <a:ext cx="28" cy="31"/>
            </a:xfrm>
            <a:custGeom>
              <a:avLst/>
              <a:gdLst>
                <a:gd name="T0" fmla="*/ 5 w 86"/>
                <a:gd name="T1" fmla="*/ 92 h 92"/>
                <a:gd name="T2" fmla="*/ 5 w 86"/>
                <a:gd name="T3" fmla="*/ 92 h 92"/>
                <a:gd name="T4" fmla="*/ 14 w 86"/>
                <a:gd name="T5" fmla="*/ 85 h 92"/>
                <a:gd name="T6" fmla="*/ 24 w 86"/>
                <a:gd name="T7" fmla="*/ 76 h 92"/>
                <a:gd name="T8" fmla="*/ 36 w 86"/>
                <a:gd name="T9" fmla="*/ 65 h 92"/>
                <a:gd name="T10" fmla="*/ 47 w 86"/>
                <a:gd name="T11" fmla="*/ 53 h 92"/>
                <a:gd name="T12" fmla="*/ 57 w 86"/>
                <a:gd name="T13" fmla="*/ 40 h 92"/>
                <a:gd name="T14" fmla="*/ 69 w 86"/>
                <a:gd name="T15" fmla="*/ 27 h 92"/>
                <a:gd name="T16" fmla="*/ 79 w 86"/>
                <a:gd name="T17" fmla="*/ 14 h 92"/>
                <a:gd name="T18" fmla="*/ 86 w 86"/>
                <a:gd name="T19" fmla="*/ 4 h 92"/>
                <a:gd name="T20" fmla="*/ 77 w 86"/>
                <a:gd name="T21" fmla="*/ 0 h 92"/>
                <a:gd name="T22" fmla="*/ 70 w 86"/>
                <a:gd name="T23" fmla="*/ 10 h 92"/>
                <a:gd name="T24" fmla="*/ 62 w 86"/>
                <a:gd name="T25" fmla="*/ 20 h 92"/>
                <a:gd name="T26" fmla="*/ 50 w 86"/>
                <a:gd name="T27" fmla="*/ 33 h 92"/>
                <a:gd name="T28" fmla="*/ 40 w 86"/>
                <a:gd name="T29" fmla="*/ 47 h 92"/>
                <a:gd name="T30" fmla="*/ 29 w 86"/>
                <a:gd name="T31" fmla="*/ 58 h 92"/>
                <a:gd name="T32" fmla="*/ 17 w 86"/>
                <a:gd name="T33" fmla="*/ 69 h 92"/>
                <a:gd name="T34" fmla="*/ 7 w 86"/>
                <a:gd name="T35" fmla="*/ 79 h 92"/>
                <a:gd name="T36" fmla="*/ 0 w 86"/>
                <a:gd name="T37" fmla="*/ 83 h 92"/>
                <a:gd name="T38" fmla="*/ 0 w 86"/>
                <a:gd name="T39" fmla="*/ 83 h 92"/>
                <a:gd name="T40" fmla="*/ 5 w 86"/>
                <a:gd name="T41"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6" h="92">
                  <a:moveTo>
                    <a:pt x="5" y="92"/>
                  </a:moveTo>
                  <a:lnTo>
                    <a:pt x="5" y="92"/>
                  </a:lnTo>
                  <a:lnTo>
                    <a:pt x="14" y="85"/>
                  </a:lnTo>
                  <a:lnTo>
                    <a:pt x="24" y="76"/>
                  </a:lnTo>
                  <a:lnTo>
                    <a:pt x="36" y="65"/>
                  </a:lnTo>
                  <a:lnTo>
                    <a:pt x="47" y="53"/>
                  </a:lnTo>
                  <a:lnTo>
                    <a:pt x="57" y="40"/>
                  </a:lnTo>
                  <a:lnTo>
                    <a:pt x="69" y="27"/>
                  </a:lnTo>
                  <a:lnTo>
                    <a:pt x="79" y="14"/>
                  </a:lnTo>
                  <a:lnTo>
                    <a:pt x="86" y="4"/>
                  </a:lnTo>
                  <a:lnTo>
                    <a:pt x="77" y="0"/>
                  </a:lnTo>
                  <a:lnTo>
                    <a:pt x="70" y="10"/>
                  </a:lnTo>
                  <a:lnTo>
                    <a:pt x="62" y="20"/>
                  </a:lnTo>
                  <a:lnTo>
                    <a:pt x="50" y="33"/>
                  </a:lnTo>
                  <a:lnTo>
                    <a:pt x="40" y="47"/>
                  </a:lnTo>
                  <a:lnTo>
                    <a:pt x="29" y="58"/>
                  </a:lnTo>
                  <a:lnTo>
                    <a:pt x="17" y="69"/>
                  </a:lnTo>
                  <a:lnTo>
                    <a:pt x="7" y="79"/>
                  </a:lnTo>
                  <a:lnTo>
                    <a:pt x="0" y="83"/>
                  </a:lnTo>
                  <a:lnTo>
                    <a:pt x="0" y="83"/>
                  </a:lnTo>
                  <a:lnTo>
                    <a:pt x="5" y="9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91" name="Freeform 1923"/>
            <p:cNvSpPr>
              <a:spLocks/>
            </p:cNvSpPr>
            <p:nvPr/>
          </p:nvSpPr>
          <p:spPr bwMode="auto">
            <a:xfrm>
              <a:off x="2668" y="3332"/>
              <a:ext cx="38" cy="23"/>
            </a:xfrm>
            <a:custGeom>
              <a:avLst/>
              <a:gdLst>
                <a:gd name="T0" fmla="*/ 3 w 114"/>
                <a:gd name="T1" fmla="*/ 69 h 69"/>
                <a:gd name="T2" fmla="*/ 3 w 114"/>
                <a:gd name="T3" fmla="*/ 69 h 69"/>
                <a:gd name="T4" fmla="*/ 12 w 114"/>
                <a:gd name="T5" fmla="*/ 65 h 69"/>
                <a:gd name="T6" fmla="*/ 24 w 114"/>
                <a:gd name="T7" fmla="*/ 60 h 69"/>
                <a:gd name="T8" fmla="*/ 40 w 114"/>
                <a:gd name="T9" fmla="*/ 51 h 69"/>
                <a:gd name="T10" fmla="*/ 58 w 114"/>
                <a:gd name="T11" fmla="*/ 41 h 69"/>
                <a:gd name="T12" fmla="*/ 75 w 114"/>
                <a:gd name="T13" fmla="*/ 32 h 69"/>
                <a:gd name="T14" fmla="*/ 91 w 114"/>
                <a:gd name="T15" fmla="*/ 23 h 69"/>
                <a:gd name="T16" fmla="*/ 104 w 114"/>
                <a:gd name="T17" fmla="*/ 15 h 69"/>
                <a:gd name="T18" fmla="*/ 114 w 114"/>
                <a:gd name="T19" fmla="*/ 9 h 69"/>
                <a:gd name="T20" fmla="*/ 109 w 114"/>
                <a:gd name="T21" fmla="*/ 0 h 69"/>
                <a:gd name="T22" fmla="*/ 100 w 114"/>
                <a:gd name="T23" fmla="*/ 6 h 69"/>
                <a:gd name="T24" fmla="*/ 86 w 114"/>
                <a:gd name="T25" fmla="*/ 14 h 69"/>
                <a:gd name="T26" fmla="*/ 70 w 114"/>
                <a:gd name="T27" fmla="*/ 23 h 69"/>
                <a:gd name="T28" fmla="*/ 53 w 114"/>
                <a:gd name="T29" fmla="*/ 32 h 69"/>
                <a:gd name="T30" fmla="*/ 36 w 114"/>
                <a:gd name="T31" fmla="*/ 41 h 69"/>
                <a:gd name="T32" fmla="*/ 20 w 114"/>
                <a:gd name="T33" fmla="*/ 51 h 69"/>
                <a:gd name="T34" fmla="*/ 7 w 114"/>
                <a:gd name="T35" fmla="*/ 56 h 69"/>
                <a:gd name="T36" fmla="*/ 0 w 114"/>
                <a:gd name="T37" fmla="*/ 60 h 69"/>
                <a:gd name="T38" fmla="*/ 0 w 114"/>
                <a:gd name="T39" fmla="*/ 60 h 69"/>
                <a:gd name="T40" fmla="*/ 3 w 114"/>
                <a:gd name="T41"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4" h="69">
                  <a:moveTo>
                    <a:pt x="3" y="69"/>
                  </a:moveTo>
                  <a:lnTo>
                    <a:pt x="3" y="69"/>
                  </a:lnTo>
                  <a:lnTo>
                    <a:pt x="12" y="65"/>
                  </a:lnTo>
                  <a:lnTo>
                    <a:pt x="24" y="60"/>
                  </a:lnTo>
                  <a:lnTo>
                    <a:pt x="40" y="51"/>
                  </a:lnTo>
                  <a:lnTo>
                    <a:pt x="58" y="41"/>
                  </a:lnTo>
                  <a:lnTo>
                    <a:pt x="75" y="32"/>
                  </a:lnTo>
                  <a:lnTo>
                    <a:pt x="91" y="23"/>
                  </a:lnTo>
                  <a:lnTo>
                    <a:pt x="104" y="15"/>
                  </a:lnTo>
                  <a:lnTo>
                    <a:pt x="114" y="9"/>
                  </a:lnTo>
                  <a:lnTo>
                    <a:pt x="109" y="0"/>
                  </a:lnTo>
                  <a:lnTo>
                    <a:pt x="100" y="6"/>
                  </a:lnTo>
                  <a:lnTo>
                    <a:pt x="86" y="14"/>
                  </a:lnTo>
                  <a:lnTo>
                    <a:pt x="70" y="23"/>
                  </a:lnTo>
                  <a:lnTo>
                    <a:pt x="53" y="32"/>
                  </a:lnTo>
                  <a:lnTo>
                    <a:pt x="36" y="41"/>
                  </a:lnTo>
                  <a:lnTo>
                    <a:pt x="20" y="51"/>
                  </a:lnTo>
                  <a:lnTo>
                    <a:pt x="7" y="56"/>
                  </a:lnTo>
                  <a:lnTo>
                    <a:pt x="0" y="60"/>
                  </a:lnTo>
                  <a:lnTo>
                    <a:pt x="0" y="60"/>
                  </a:lnTo>
                  <a:lnTo>
                    <a:pt x="3" y="6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92" name="Freeform 1924"/>
            <p:cNvSpPr>
              <a:spLocks/>
            </p:cNvSpPr>
            <p:nvPr/>
          </p:nvSpPr>
          <p:spPr bwMode="auto">
            <a:xfrm>
              <a:off x="2658" y="3352"/>
              <a:ext cx="11" cy="14"/>
            </a:xfrm>
            <a:custGeom>
              <a:avLst/>
              <a:gdLst>
                <a:gd name="T0" fmla="*/ 3 w 35"/>
                <a:gd name="T1" fmla="*/ 32 h 41"/>
                <a:gd name="T2" fmla="*/ 8 w 35"/>
                <a:gd name="T3" fmla="*/ 40 h 41"/>
                <a:gd name="T4" fmla="*/ 15 w 35"/>
                <a:gd name="T5" fmla="*/ 31 h 41"/>
                <a:gd name="T6" fmla="*/ 20 w 35"/>
                <a:gd name="T7" fmla="*/ 21 h 41"/>
                <a:gd name="T8" fmla="*/ 28 w 35"/>
                <a:gd name="T9" fmla="*/ 13 h 41"/>
                <a:gd name="T10" fmla="*/ 35 w 35"/>
                <a:gd name="T11" fmla="*/ 9 h 41"/>
                <a:gd name="T12" fmla="*/ 32 w 35"/>
                <a:gd name="T13" fmla="*/ 0 h 41"/>
                <a:gd name="T14" fmla="*/ 21 w 35"/>
                <a:gd name="T15" fmla="*/ 7 h 41"/>
                <a:gd name="T16" fmla="*/ 13 w 35"/>
                <a:gd name="T17" fmla="*/ 17 h 41"/>
                <a:gd name="T18" fmla="*/ 6 w 35"/>
                <a:gd name="T19" fmla="*/ 26 h 41"/>
                <a:gd name="T20" fmla="*/ 1 w 35"/>
                <a:gd name="T21" fmla="*/ 33 h 41"/>
                <a:gd name="T22" fmla="*/ 7 w 35"/>
                <a:gd name="T23" fmla="*/ 41 h 41"/>
                <a:gd name="T24" fmla="*/ 1 w 35"/>
                <a:gd name="T25" fmla="*/ 33 h 41"/>
                <a:gd name="T26" fmla="*/ 0 w 35"/>
                <a:gd name="T27" fmla="*/ 36 h 41"/>
                <a:gd name="T28" fmla="*/ 1 w 35"/>
                <a:gd name="T29" fmla="*/ 40 h 41"/>
                <a:gd name="T30" fmla="*/ 5 w 35"/>
                <a:gd name="T31" fmla="*/ 41 h 41"/>
                <a:gd name="T32" fmla="*/ 8 w 35"/>
                <a:gd name="T33" fmla="*/ 40 h 41"/>
                <a:gd name="T34" fmla="*/ 3 w 35"/>
                <a:gd name="T35" fmla="*/ 3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41">
                  <a:moveTo>
                    <a:pt x="3" y="32"/>
                  </a:moveTo>
                  <a:lnTo>
                    <a:pt x="8" y="40"/>
                  </a:lnTo>
                  <a:lnTo>
                    <a:pt x="15" y="31"/>
                  </a:lnTo>
                  <a:lnTo>
                    <a:pt x="20" y="21"/>
                  </a:lnTo>
                  <a:lnTo>
                    <a:pt x="28" y="13"/>
                  </a:lnTo>
                  <a:lnTo>
                    <a:pt x="35" y="9"/>
                  </a:lnTo>
                  <a:lnTo>
                    <a:pt x="32" y="0"/>
                  </a:lnTo>
                  <a:lnTo>
                    <a:pt x="21" y="7"/>
                  </a:lnTo>
                  <a:lnTo>
                    <a:pt x="13" y="17"/>
                  </a:lnTo>
                  <a:lnTo>
                    <a:pt x="6" y="26"/>
                  </a:lnTo>
                  <a:lnTo>
                    <a:pt x="1" y="33"/>
                  </a:lnTo>
                  <a:lnTo>
                    <a:pt x="7" y="41"/>
                  </a:lnTo>
                  <a:lnTo>
                    <a:pt x="1" y="33"/>
                  </a:lnTo>
                  <a:lnTo>
                    <a:pt x="0" y="36"/>
                  </a:lnTo>
                  <a:lnTo>
                    <a:pt x="1" y="40"/>
                  </a:lnTo>
                  <a:lnTo>
                    <a:pt x="5" y="41"/>
                  </a:lnTo>
                  <a:lnTo>
                    <a:pt x="8" y="40"/>
                  </a:lnTo>
                  <a:lnTo>
                    <a:pt x="3" y="3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93" name="Freeform 1925"/>
            <p:cNvSpPr>
              <a:spLocks/>
            </p:cNvSpPr>
            <p:nvPr/>
          </p:nvSpPr>
          <p:spPr bwMode="auto">
            <a:xfrm>
              <a:off x="2659" y="3337"/>
              <a:ext cx="56" cy="29"/>
            </a:xfrm>
            <a:custGeom>
              <a:avLst/>
              <a:gdLst>
                <a:gd name="T0" fmla="*/ 166 w 170"/>
                <a:gd name="T1" fmla="*/ 0 h 85"/>
                <a:gd name="T2" fmla="*/ 166 w 170"/>
                <a:gd name="T3" fmla="*/ 0 h 85"/>
                <a:gd name="T4" fmla="*/ 154 w 170"/>
                <a:gd name="T5" fmla="*/ 6 h 85"/>
                <a:gd name="T6" fmla="*/ 135 w 170"/>
                <a:gd name="T7" fmla="*/ 15 h 85"/>
                <a:gd name="T8" fmla="*/ 113 w 170"/>
                <a:gd name="T9" fmla="*/ 25 h 85"/>
                <a:gd name="T10" fmla="*/ 87 w 170"/>
                <a:gd name="T11" fmla="*/ 36 h 85"/>
                <a:gd name="T12" fmla="*/ 59 w 170"/>
                <a:gd name="T13" fmla="*/ 47 h 85"/>
                <a:gd name="T14" fmla="*/ 35 w 170"/>
                <a:gd name="T15" fmla="*/ 59 h 85"/>
                <a:gd name="T16" fmla="*/ 14 w 170"/>
                <a:gd name="T17" fmla="*/ 68 h 85"/>
                <a:gd name="T18" fmla="*/ 0 w 170"/>
                <a:gd name="T19" fmla="*/ 76 h 85"/>
                <a:gd name="T20" fmla="*/ 4 w 170"/>
                <a:gd name="T21" fmla="*/ 85 h 85"/>
                <a:gd name="T22" fmla="*/ 19 w 170"/>
                <a:gd name="T23" fmla="*/ 77 h 85"/>
                <a:gd name="T24" fmla="*/ 40 w 170"/>
                <a:gd name="T25" fmla="*/ 68 h 85"/>
                <a:gd name="T26" fmla="*/ 64 w 170"/>
                <a:gd name="T27" fmla="*/ 56 h 85"/>
                <a:gd name="T28" fmla="*/ 89 w 170"/>
                <a:gd name="T29" fmla="*/ 45 h 85"/>
                <a:gd name="T30" fmla="*/ 115 w 170"/>
                <a:gd name="T31" fmla="*/ 35 h 85"/>
                <a:gd name="T32" fmla="*/ 139 w 170"/>
                <a:gd name="T33" fmla="*/ 24 h 85"/>
                <a:gd name="T34" fmla="*/ 159 w 170"/>
                <a:gd name="T35" fmla="*/ 15 h 85"/>
                <a:gd name="T36" fmla="*/ 170 w 170"/>
                <a:gd name="T37" fmla="*/ 9 h 85"/>
                <a:gd name="T38" fmla="*/ 170 w 170"/>
                <a:gd name="T39" fmla="*/ 9 h 85"/>
                <a:gd name="T40" fmla="*/ 166 w 170"/>
                <a:gd name="T41"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0" h="85">
                  <a:moveTo>
                    <a:pt x="166" y="0"/>
                  </a:moveTo>
                  <a:lnTo>
                    <a:pt x="166" y="0"/>
                  </a:lnTo>
                  <a:lnTo>
                    <a:pt x="154" y="6"/>
                  </a:lnTo>
                  <a:lnTo>
                    <a:pt x="135" y="15"/>
                  </a:lnTo>
                  <a:lnTo>
                    <a:pt x="113" y="25"/>
                  </a:lnTo>
                  <a:lnTo>
                    <a:pt x="87" y="36"/>
                  </a:lnTo>
                  <a:lnTo>
                    <a:pt x="59" y="47"/>
                  </a:lnTo>
                  <a:lnTo>
                    <a:pt x="35" y="59"/>
                  </a:lnTo>
                  <a:lnTo>
                    <a:pt x="14" y="68"/>
                  </a:lnTo>
                  <a:lnTo>
                    <a:pt x="0" y="76"/>
                  </a:lnTo>
                  <a:lnTo>
                    <a:pt x="4" y="85"/>
                  </a:lnTo>
                  <a:lnTo>
                    <a:pt x="19" y="77"/>
                  </a:lnTo>
                  <a:lnTo>
                    <a:pt x="40" y="68"/>
                  </a:lnTo>
                  <a:lnTo>
                    <a:pt x="64" y="56"/>
                  </a:lnTo>
                  <a:lnTo>
                    <a:pt x="89" y="45"/>
                  </a:lnTo>
                  <a:lnTo>
                    <a:pt x="115" y="35"/>
                  </a:lnTo>
                  <a:lnTo>
                    <a:pt x="139" y="24"/>
                  </a:lnTo>
                  <a:lnTo>
                    <a:pt x="159" y="15"/>
                  </a:lnTo>
                  <a:lnTo>
                    <a:pt x="170" y="9"/>
                  </a:lnTo>
                  <a:lnTo>
                    <a:pt x="170" y="9"/>
                  </a:lnTo>
                  <a:lnTo>
                    <a:pt x="16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94" name="Freeform 1926"/>
            <p:cNvSpPr>
              <a:spLocks/>
            </p:cNvSpPr>
            <p:nvPr/>
          </p:nvSpPr>
          <p:spPr bwMode="auto">
            <a:xfrm>
              <a:off x="2714" y="3304"/>
              <a:ext cx="39" cy="36"/>
            </a:xfrm>
            <a:custGeom>
              <a:avLst/>
              <a:gdLst>
                <a:gd name="T0" fmla="*/ 109 w 116"/>
                <a:gd name="T1" fmla="*/ 0 h 110"/>
                <a:gd name="T2" fmla="*/ 109 w 116"/>
                <a:gd name="T3" fmla="*/ 0 h 110"/>
                <a:gd name="T4" fmla="*/ 101 w 116"/>
                <a:gd name="T5" fmla="*/ 7 h 110"/>
                <a:gd name="T6" fmla="*/ 90 w 116"/>
                <a:gd name="T7" fmla="*/ 20 h 110"/>
                <a:gd name="T8" fmla="*/ 74 w 116"/>
                <a:gd name="T9" fmla="*/ 35 h 110"/>
                <a:gd name="T10" fmla="*/ 57 w 116"/>
                <a:gd name="T11" fmla="*/ 51 h 110"/>
                <a:gd name="T12" fmla="*/ 40 w 116"/>
                <a:gd name="T13" fmla="*/ 68 h 110"/>
                <a:gd name="T14" fmla="*/ 22 w 116"/>
                <a:gd name="T15" fmla="*/ 83 h 110"/>
                <a:gd name="T16" fmla="*/ 9 w 116"/>
                <a:gd name="T17" fmla="*/ 94 h 110"/>
                <a:gd name="T18" fmla="*/ 0 w 116"/>
                <a:gd name="T19" fmla="*/ 101 h 110"/>
                <a:gd name="T20" fmla="*/ 4 w 116"/>
                <a:gd name="T21" fmla="*/ 110 h 110"/>
                <a:gd name="T22" fmla="*/ 16 w 116"/>
                <a:gd name="T23" fmla="*/ 101 h 110"/>
                <a:gd name="T24" fmla="*/ 29 w 116"/>
                <a:gd name="T25" fmla="*/ 90 h 110"/>
                <a:gd name="T26" fmla="*/ 46 w 116"/>
                <a:gd name="T27" fmla="*/ 75 h 110"/>
                <a:gd name="T28" fmla="*/ 64 w 116"/>
                <a:gd name="T29" fmla="*/ 58 h 110"/>
                <a:gd name="T30" fmla="*/ 81 w 116"/>
                <a:gd name="T31" fmla="*/ 42 h 110"/>
                <a:gd name="T32" fmla="*/ 97 w 116"/>
                <a:gd name="T33" fmla="*/ 27 h 110"/>
                <a:gd name="T34" fmla="*/ 108 w 116"/>
                <a:gd name="T35" fmla="*/ 14 h 110"/>
                <a:gd name="T36" fmla="*/ 116 w 116"/>
                <a:gd name="T37" fmla="*/ 7 h 110"/>
                <a:gd name="T38" fmla="*/ 116 w 116"/>
                <a:gd name="T39" fmla="*/ 7 h 110"/>
                <a:gd name="T40" fmla="*/ 109 w 116"/>
                <a:gd name="T41"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6" h="110">
                  <a:moveTo>
                    <a:pt x="109" y="0"/>
                  </a:moveTo>
                  <a:lnTo>
                    <a:pt x="109" y="0"/>
                  </a:lnTo>
                  <a:lnTo>
                    <a:pt x="101" y="7"/>
                  </a:lnTo>
                  <a:lnTo>
                    <a:pt x="90" y="20"/>
                  </a:lnTo>
                  <a:lnTo>
                    <a:pt x="74" y="35"/>
                  </a:lnTo>
                  <a:lnTo>
                    <a:pt x="57" y="51"/>
                  </a:lnTo>
                  <a:lnTo>
                    <a:pt x="40" y="68"/>
                  </a:lnTo>
                  <a:lnTo>
                    <a:pt x="22" y="83"/>
                  </a:lnTo>
                  <a:lnTo>
                    <a:pt x="9" y="94"/>
                  </a:lnTo>
                  <a:lnTo>
                    <a:pt x="0" y="101"/>
                  </a:lnTo>
                  <a:lnTo>
                    <a:pt x="4" y="110"/>
                  </a:lnTo>
                  <a:lnTo>
                    <a:pt x="16" y="101"/>
                  </a:lnTo>
                  <a:lnTo>
                    <a:pt x="29" y="90"/>
                  </a:lnTo>
                  <a:lnTo>
                    <a:pt x="46" y="75"/>
                  </a:lnTo>
                  <a:lnTo>
                    <a:pt x="64" y="58"/>
                  </a:lnTo>
                  <a:lnTo>
                    <a:pt x="81" y="42"/>
                  </a:lnTo>
                  <a:lnTo>
                    <a:pt x="97" y="27"/>
                  </a:lnTo>
                  <a:lnTo>
                    <a:pt x="108" y="14"/>
                  </a:lnTo>
                  <a:lnTo>
                    <a:pt x="116" y="7"/>
                  </a:lnTo>
                  <a:lnTo>
                    <a:pt x="116" y="7"/>
                  </a:lnTo>
                  <a:lnTo>
                    <a:pt x="10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95" name="Freeform 1927"/>
            <p:cNvSpPr>
              <a:spLocks/>
            </p:cNvSpPr>
            <p:nvPr/>
          </p:nvSpPr>
          <p:spPr bwMode="auto">
            <a:xfrm>
              <a:off x="2750" y="3286"/>
              <a:ext cx="25" cy="20"/>
            </a:xfrm>
            <a:custGeom>
              <a:avLst/>
              <a:gdLst>
                <a:gd name="T0" fmla="*/ 66 w 75"/>
                <a:gd name="T1" fmla="*/ 0 h 60"/>
                <a:gd name="T2" fmla="*/ 66 w 75"/>
                <a:gd name="T3" fmla="*/ 0 h 60"/>
                <a:gd name="T4" fmla="*/ 63 w 75"/>
                <a:gd name="T5" fmla="*/ 3 h 60"/>
                <a:gd name="T6" fmla="*/ 57 w 75"/>
                <a:gd name="T7" fmla="*/ 9 h 60"/>
                <a:gd name="T8" fmla="*/ 47 w 75"/>
                <a:gd name="T9" fmla="*/ 17 h 60"/>
                <a:gd name="T10" fmla="*/ 37 w 75"/>
                <a:gd name="T11" fmla="*/ 25 h 60"/>
                <a:gd name="T12" fmla="*/ 27 w 75"/>
                <a:gd name="T13" fmla="*/ 34 h 60"/>
                <a:gd name="T14" fmla="*/ 18 w 75"/>
                <a:gd name="T15" fmla="*/ 41 h 60"/>
                <a:gd name="T16" fmla="*/ 8 w 75"/>
                <a:gd name="T17" fmla="*/ 47 h 60"/>
                <a:gd name="T18" fmla="*/ 0 w 75"/>
                <a:gd name="T19" fmla="*/ 53 h 60"/>
                <a:gd name="T20" fmla="*/ 7 w 75"/>
                <a:gd name="T21" fmla="*/ 60 h 60"/>
                <a:gd name="T22" fmla="*/ 13 w 75"/>
                <a:gd name="T23" fmla="*/ 56 h 60"/>
                <a:gd name="T24" fmla="*/ 22 w 75"/>
                <a:gd name="T25" fmla="*/ 50 h 60"/>
                <a:gd name="T26" fmla="*/ 34 w 75"/>
                <a:gd name="T27" fmla="*/ 41 h 60"/>
                <a:gd name="T28" fmla="*/ 44 w 75"/>
                <a:gd name="T29" fmla="*/ 32 h 60"/>
                <a:gd name="T30" fmla="*/ 54 w 75"/>
                <a:gd name="T31" fmla="*/ 24 h 60"/>
                <a:gd name="T32" fmla="*/ 63 w 75"/>
                <a:gd name="T33" fmla="*/ 16 h 60"/>
                <a:gd name="T34" fmla="*/ 70 w 75"/>
                <a:gd name="T35" fmla="*/ 10 h 60"/>
                <a:gd name="T36" fmla="*/ 75 w 75"/>
                <a:gd name="T37" fmla="*/ 2 h 60"/>
                <a:gd name="T38" fmla="*/ 75 w 75"/>
                <a:gd name="T39" fmla="*/ 2 h 60"/>
                <a:gd name="T40" fmla="*/ 66 w 75"/>
                <a:gd name="T41"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60">
                  <a:moveTo>
                    <a:pt x="66" y="0"/>
                  </a:moveTo>
                  <a:lnTo>
                    <a:pt x="66" y="0"/>
                  </a:lnTo>
                  <a:lnTo>
                    <a:pt x="63" y="3"/>
                  </a:lnTo>
                  <a:lnTo>
                    <a:pt x="57" y="9"/>
                  </a:lnTo>
                  <a:lnTo>
                    <a:pt x="47" y="17"/>
                  </a:lnTo>
                  <a:lnTo>
                    <a:pt x="37" y="25"/>
                  </a:lnTo>
                  <a:lnTo>
                    <a:pt x="27" y="34"/>
                  </a:lnTo>
                  <a:lnTo>
                    <a:pt x="18" y="41"/>
                  </a:lnTo>
                  <a:lnTo>
                    <a:pt x="8" y="47"/>
                  </a:lnTo>
                  <a:lnTo>
                    <a:pt x="0" y="53"/>
                  </a:lnTo>
                  <a:lnTo>
                    <a:pt x="7" y="60"/>
                  </a:lnTo>
                  <a:lnTo>
                    <a:pt x="13" y="56"/>
                  </a:lnTo>
                  <a:lnTo>
                    <a:pt x="22" y="50"/>
                  </a:lnTo>
                  <a:lnTo>
                    <a:pt x="34" y="41"/>
                  </a:lnTo>
                  <a:lnTo>
                    <a:pt x="44" y="32"/>
                  </a:lnTo>
                  <a:lnTo>
                    <a:pt x="54" y="24"/>
                  </a:lnTo>
                  <a:lnTo>
                    <a:pt x="63" y="16"/>
                  </a:lnTo>
                  <a:lnTo>
                    <a:pt x="70" y="10"/>
                  </a:lnTo>
                  <a:lnTo>
                    <a:pt x="75" y="2"/>
                  </a:lnTo>
                  <a:lnTo>
                    <a:pt x="75" y="2"/>
                  </a:lnTo>
                  <a:lnTo>
                    <a:pt x="6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96" name="Freeform 1928"/>
            <p:cNvSpPr>
              <a:spLocks/>
            </p:cNvSpPr>
            <p:nvPr/>
          </p:nvSpPr>
          <p:spPr bwMode="auto">
            <a:xfrm>
              <a:off x="2772" y="3260"/>
              <a:ext cx="40" cy="27"/>
            </a:xfrm>
            <a:custGeom>
              <a:avLst/>
              <a:gdLst>
                <a:gd name="T0" fmla="*/ 120 w 120"/>
                <a:gd name="T1" fmla="*/ 2 h 79"/>
                <a:gd name="T2" fmla="*/ 115 w 120"/>
                <a:gd name="T3" fmla="*/ 0 h 79"/>
                <a:gd name="T4" fmla="*/ 100 w 120"/>
                <a:gd name="T5" fmla="*/ 3 h 79"/>
                <a:gd name="T6" fmla="*/ 82 w 120"/>
                <a:gd name="T7" fmla="*/ 10 h 79"/>
                <a:gd name="T8" fmla="*/ 65 w 120"/>
                <a:gd name="T9" fmla="*/ 20 h 79"/>
                <a:gd name="T10" fmla="*/ 47 w 120"/>
                <a:gd name="T11" fmla="*/ 33 h 79"/>
                <a:gd name="T12" fmla="*/ 29 w 120"/>
                <a:gd name="T13" fmla="*/ 47 h 79"/>
                <a:gd name="T14" fmla="*/ 16 w 120"/>
                <a:gd name="T15" fmla="*/ 58 h 79"/>
                <a:gd name="T16" fmla="*/ 5 w 120"/>
                <a:gd name="T17" fmla="*/ 67 h 79"/>
                <a:gd name="T18" fmla="*/ 0 w 120"/>
                <a:gd name="T19" fmla="*/ 77 h 79"/>
                <a:gd name="T20" fmla="*/ 9 w 120"/>
                <a:gd name="T21" fmla="*/ 79 h 79"/>
                <a:gd name="T22" fmla="*/ 12 w 120"/>
                <a:gd name="T23" fmla="*/ 74 h 79"/>
                <a:gd name="T24" fmla="*/ 23 w 120"/>
                <a:gd name="T25" fmla="*/ 65 h 79"/>
                <a:gd name="T26" fmla="*/ 36 w 120"/>
                <a:gd name="T27" fmla="*/ 54 h 79"/>
                <a:gd name="T28" fmla="*/ 51 w 120"/>
                <a:gd name="T29" fmla="*/ 42 h 79"/>
                <a:gd name="T30" fmla="*/ 69 w 120"/>
                <a:gd name="T31" fmla="*/ 30 h 79"/>
                <a:gd name="T32" fmla="*/ 87 w 120"/>
                <a:gd name="T33" fmla="*/ 19 h 79"/>
                <a:gd name="T34" fmla="*/ 103 w 120"/>
                <a:gd name="T35" fmla="*/ 12 h 79"/>
                <a:gd name="T36" fmla="*/ 115 w 120"/>
                <a:gd name="T37" fmla="*/ 9 h 79"/>
                <a:gd name="T38" fmla="*/ 111 w 120"/>
                <a:gd name="T39" fmla="*/ 7 h 79"/>
                <a:gd name="T40" fmla="*/ 115 w 120"/>
                <a:gd name="T41" fmla="*/ 9 h 79"/>
                <a:gd name="T42" fmla="*/ 119 w 120"/>
                <a:gd name="T43" fmla="*/ 8 h 79"/>
                <a:gd name="T44" fmla="*/ 120 w 120"/>
                <a:gd name="T45" fmla="*/ 4 h 79"/>
                <a:gd name="T46" fmla="*/ 119 w 120"/>
                <a:gd name="T47" fmla="*/ 1 h 79"/>
                <a:gd name="T48" fmla="*/ 115 w 120"/>
                <a:gd name="T49" fmla="*/ 0 h 79"/>
                <a:gd name="T50" fmla="*/ 120 w 120"/>
                <a:gd name="T51" fmla="*/ 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0" h="79">
                  <a:moveTo>
                    <a:pt x="120" y="2"/>
                  </a:moveTo>
                  <a:lnTo>
                    <a:pt x="115" y="0"/>
                  </a:lnTo>
                  <a:lnTo>
                    <a:pt x="100" y="3"/>
                  </a:lnTo>
                  <a:lnTo>
                    <a:pt x="82" y="10"/>
                  </a:lnTo>
                  <a:lnTo>
                    <a:pt x="65" y="20"/>
                  </a:lnTo>
                  <a:lnTo>
                    <a:pt x="47" y="33"/>
                  </a:lnTo>
                  <a:lnTo>
                    <a:pt x="29" y="47"/>
                  </a:lnTo>
                  <a:lnTo>
                    <a:pt x="16" y="58"/>
                  </a:lnTo>
                  <a:lnTo>
                    <a:pt x="5" y="67"/>
                  </a:lnTo>
                  <a:lnTo>
                    <a:pt x="0" y="77"/>
                  </a:lnTo>
                  <a:lnTo>
                    <a:pt x="9" y="79"/>
                  </a:lnTo>
                  <a:lnTo>
                    <a:pt x="12" y="74"/>
                  </a:lnTo>
                  <a:lnTo>
                    <a:pt x="23" y="65"/>
                  </a:lnTo>
                  <a:lnTo>
                    <a:pt x="36" y="54"/>
                  </a:lnTo>
                  <a:lnTo>
                    <a:pt x="51" y="42"/>
                  </a:lnTo>
                  <a:lnTo>
                    <a:pt x="69" y="30"/>
                  </a:lnTo>
                  <a:lnTo>
                    <a:pt x="87" y="19"/>
                  </a:lnTo>
                  <a:lnTo>
                    <a:pt x="103" y="12"/>
                  </a:lnTo>
                  <a:lnTo>
                    <a:pt x="115" y="9"/>
                  </a:lnTo>
                  <a:lnTo>
                    <a:pt x="111" y="7"/>
                  </a:lnTo>
                  <a:lnTo>
                    <a:pt x="115" y="9"/>
                  </a:lnTo>
                  <a:lnTo>
                    <a:pt x="119" y="8"/>
                  </a:lnTo>
                  <a:lnTo>
                    <a:pt x="120" y="4"/>
                  </a:lnTo>
                  <a:lnTo>
                    <a:pt x="119" y="1"/>
                  </a:lnTo>
                  <a:lnTo>
                    <a:pt x="115" y="0"/>
                  </a:lnTo>
                  <a:lnTo>
                    <a:pt x="12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97" name="Freeform 1929"/>
            <p:cNvSpPr>
              <a:spLocks/>
            </p:cNvSpPr>
            <p:nvPr/>
          </p:nvSpPr>
          <p:spPr bwMode="auto">
            <a:xfrm>
              <a:off x="2809" y="3261"/>
              <a:ext cx="14" cy="30"/>
            </a:xfrm>
            <a:custGeom>
              <a:avLst/>
              <a:gdLst>
                <a:gd name="T0" fmla="*/ 40 w 40"/>
                <a:gd name="T1" fmla="*/ 89 h 89"/>
                <a:gd name="T2" fmla="*/ 40 w 40"/>
                <a:gd name="T3" fmla="*/ 89 h 89"/>
                <a:gd name="T4" fmla="*/ 36 w 40"/>
                <a:gd name="T5" fmla="*/ 73 h 89"/>
                <a:gd name="T6" fmla="*/ 29 w 40"/>
                <a:gd name="T7" fmla="*/ 49 h 89"/>
                <a:gd name="T8" fmla="*/ 19 w 40"/>
                <a:gd name="T9" fmla="*/ 23 h 89"/>
                <a:gd name="T10" fmla="*/ 9 w 40"/>
                <a:gd name="T11" fmla="*/ 0 h 89"/>
                <a:gd name="T12" fmla="*/ 0 w 40"/>
                <a:gd name="T13" fmla="*/ 5 h 89"/>
                <a:gd name="T14" fmla="*/ 10 w 40"/>
                <a:gd name="T15" fmla="*/ 25 h 89"/>
                <a:gd name="T16" fmla="*/ 20 w 40"/>
                <a:gd name="T17" fmla="*/ 52 h 89"/>
                <a:gd name="T18" fmla="*/ 27 w 40"/>
                <a:gd name="T19" fmla="*/ 76 h 89"/>
                <a:gd name="T20" fmla="*/ 31 w 40"/>
                <a:gd name="T21" fmla="*/ 89 h 89"/>
                <a:gd name="T22" fmla="*/ 31 w 40"/>
                <a:gd name="T23" fmla="*/ 89 h 89"/>
                <a:gd name="T24" fmla="*/ 40 w 40"/>
                <a:gd name="T25"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 h="89">
                  <a:moveTo>
                    <a:pt x="40" y="89"/>
                  </a:moveTo>
                  <a:lnTo>
                    <a:pt x="40" y="89"/>
                  </a:lnTo>
                  <a:lnTo>
                    <a:pt x="36" y="73"/>
                  </a:lnTo>
                  <a:lnTo>
                    <a:pt x="29" y="49"/>
                  </a:lnTo>
                  <a:lnTo>
                    <a:pt x="19" y="23"/>
                  </a:lnTo>
                  <a:lnTo>
                    <a:pt x="9" y="0"/>
                  </a:lnTo>
                  <a:lnTo>
                    <a:pt x="0" y="5"/>
                  </a:lnTo>
                  <a:lnTo>
                    <a:pt x="10" y="25"/>
                  </a:lnTo>
                  <a:lnTo>
                    <a:pt x="20" y="52"/>
                  </a:lnTo>
                  <a:lnTo>
                    <a:pt x="27" y="76"/>
                  </a:lnTo>
                  <a:lnTo>
                    <a:pt x="31" y="89"/>
                  </a:lnTo>
                  <a:lnTo>
                    <a:pt x="31" y="89"/>
                  </a:lnTo>
                  <a:lnTo>
                    <a:pt x="40" y="8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98" name="Freeform 1930"/>
            <p:cNvSpPr>
              <a:spLocks/>
            </p:cNvSpPr>
            <p:nvPr/>
          </p:nvSpPr>
          <p:spPr bwMode="auto">
            <a:xfrm>
              <a:off x="2819" y="3291"/>
              <a:ext cx="4" cy="15"/>
            </a:xfrm>
            <a:custGeom>
              <a:avLst/>
              <a:gdLst>
                <a:gd name="T0" fmla="*/ 3 w 14"/>
                <a:gd name="T1" fmla="*/ 41 h 47"/>
                <a:gd name="T2" fmla="*/ 12 w 14"/>
                <a:gd name="T3" fmla="*/ 43 h 47"/>
                <a:gd name="T4" fmla="*/ 12 w 14"/>
                <a:gd name="T5" fmla="*/ 35 h 47"/>
                <a:gd name="T6" fmla="*/ 12 w 14"/>
                <a:gd name="T7" fmla="*/ 23 h 47"/>
                <a:gd name="T8" fmla="*/ 14 w 14"/>
                <a:gd name="T9" fmla="*/ 11 h 47"/>
                <a:gd name="T10" fmla="*/ 12 w 14"/>
                <a:gd name="T11" fmla="*/ 0 h 47"/>
                <a:gd name="T12" fmla="*/ 3 w 14"/>
                <a:gd name="T13" fmla="*/ 0 h 47"/>
                <a:gd name="T14" fmla="*/ 3 w 14"/>
                <a:gd name="T15" fmla="*/ 11 h 47"/>
                <a:gd name="T16" fmla="*/ 3 w 14"/>
                <a:gd name="T17" fmla="*/ 23 h 47"/>
                <a:gd name="T18" fmla="*/ 0 w 14"/>
                <a:gd name="T19" fmla="*/ 35 h 47"/>
                <a:gd name="T20" fmla="*/ 0 w 14"/>
                <a:gd name="T21" fmla="*/ 43 h 47"/>
                <a:gd name="T22" fmla="*/ 9 w 14"/>
                <a:gd name="T23" fmla="*/ 45 h 47"/>
                <a:gd name="T24" fmla="*/ 0 w 14"/>
                <a:gd name="T25" fmla="*/ 43 h 47"/>
                <a:gd name="T26" fmla="*/ 3 w 14"/>
                <a:gd name="T27" fmla="*/ 46 h 47"/>
                <a:gd name="T28" fmla="*/ 6 w 14"/>
                <a:gd name="T29" fmla="*/ 47 h 47"/>
                <a:gd name="T30" fmla="*/ 9 w 14"/>
                <a:gd name="T31" fmla="*/ 46 h 47"/>
                <a:gd name="T32" fmla="*/ 12 w 14"/>
                <a:gd name="T33" fmla="*/ 43 h 47"/>
                <a:gd name="T34" fmla="*/ 3 w 14"/>
                <a:gd name="T35" fmla="*/ 4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47">
                  <a:moveTo>
                    <a:pt x="3" y="41"/>
                  </a:moveTo>
                  <a:lnTo>
                    <a:pt x="12" y="43"/>
                  </a:lnTo>
                  <a:lnTo>
                    <a:pt x="12" y="35"/>
                  </a:lnTo>
                  <a:lnTo>
                    <a:pt x="12" y="23"/>
                  </a:lnTo>
                  <a:lnTo>
                    <a:pt x="14" y="11"/>
                  </a:lnTo>
                  <a:lnTo>
                    <a:pt x="12" y="0"/>
                  </a:lnTo>
                  <a:lnTo>
                    <a:pt x="3" y="0"/>
                  </a:lnTo>
                  <a:lnTo>
                    <a:pt x="3" y="11"/>
                  </a:lnTo>
                  <a:lnTo>
                    <a:pt x="3" y="23"/>
                  </a:lnTo>
                  <a:lnTo>
                    <a:pt x="0" y="35"/>
                  </a:lnTo>
                  <a:lnTo>
                    <a:pt x="0" y="43"/>
                  </a:lnTo>
                  <a:lnTo>
                    <a:pt x="9" y="45"/>
                  </a:lnTo>
                  <a:lnTo>
                    <a:pt x="0" y="43"/>
                  </a:lnTo>
                  <a:lnTo>
                    <a:pt x="3" y="46"/>
                  </a:lnTo>
                  <a:lnTo>
                    <a:pt x="6" y="47"/>
                  </a:lnTo>
                  <a:lnTo>
                    <a:pt x="9" y="46"/>
                  </a:lnTo>
                  <a:lnTo>
                    <a:pt x="12" y="43"/>
                  </a:lnTo>
                  <a:lnTo>
                    <a:pt x="3" y="4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499" name="Freeform 1931"/>
            <p:cNvSpPr>
              <a:spLocks/>
            </p:cNvSpPr>
            <p:nvPr/>
          </p:nvSpPr>
          <p:spPr bwMode="auto">
            <a:xfrm>
              <a:off x="2820" y="3301"/>
              <a:ext cx="6" cy="5"/>
            </a:xfrm>
            <a:custGeom>
              <a:avLst/>
              <a:gdLst>
                <a:gd name="T0" fmla="*/ 19 w 19"/>
                <a:gd name="T1" fmla="*/ 3 h 15"/>
                <a:gd name="T2" fmla="*/ 12 w 19"/>
                <a:gd name="T3" fmla="*/ 0 h 15"/>
                <a:gd name="T4" fmla="*/ 9 w 19"/>
                <a:gd name="T5" fmla="*/ 3 h 15"/>
                <a:gd name="T6" fmla="*/ 5 w 19"/>
                <a:gd name="T7" fmla="*/ 4 h 15"/>
                <a:gd name="T8" fmla="*/ 2 w 19"/>
                <a:gd name="T9" fmla="*/ 7 h 15"/>
                <a:gd name="T10" fmla="*/ 0 w 19"/>
                <a:gd name="T11" fmla="*/ 11 h 15"/>
                <a:gd name="T12" fmla="*/ 6 w 19"/>
                <a:gd name="T13" fmla="*/ 15 h 15"/>
                <a:gd name="T14" fmla="*/ 9 w 19"/>
                <a:gd name="T15" fmla="*/ 14 h 15"/>
                <a:gd name="T16" fmla="*/ 10 w 19"/>
                <a:gd name="T17" fmla="*/ 13 h 15"/>
                <a:gd name="T18" fmla="*/ 13 w 19"/>
                <a:gd name="T19" fmla="*/ 12 h 15"/>
                <a:gd name="T20" fmla="*/ 17 w 19"/>
                <a:gd name="T21" fmla="*/ 9 h 15"/>
                <a:gd name="T22" fmla="*/ 10 w 19"/>
                <a:gd name="T23" fmla="*/ 7 h 15"/>
                <a:gd name="T24" fmla="*/ 17 w 19"/>
                <a:gd name="T25" fmla="*/ 9 h 15"/>
                <a:gd name="T26" fmla="*/ 19 w 19"/>
                <a:gd name="T27" fmla="*/ 7 h 15"/>
                <a:gd name="T28" fmla="*/ 19 w 19"/>
                <a:gd name="T29" fmla="*/ 3 h 15"/>
                <a:gd name="T30" fmla="*/ 16 w 19"/>
                <a:gd name="T31" fmla="*/ 0 h 15"/>
                <a:gd name="T32" fmla="*/ 12 w 19"/>
                <a:gd name="T33" fmla="*/ 0 h 15"/>
                <a:gd name="T34" fmla="*/ 19 w 19"/>
                <a:gd name="T35"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15">
                  <a:moveTo>
                    <a:pt x="19" y="3"/>
                  </a:moveTo>
                  <a:lnTo>
                    <a:pt x="12" y="0"/>
                  </a:lnTo>
                  <a:lnTo>
                    <a:pt x="9" y="3"/>
                  </a:lnTo>
                  <a:lnTo>
                    <a:pt x="5" y="4"/>
                  </a:lnTo>
                  <a:lnTo>
                    <a:pt x="2" y="7"/>
                  </a:lnTo>
                  <a:lnTo>
                    <a:pt x="0" y="11"/>
                  </a:lnTo>
                  <a:lnTo>
                    <a:pt x="6" y="15"/>
                  </a:lnTo>
                  <a:lnTo>
                    <a:pt x="9" y="14"/>
                  </a:lnTo>
                  <a:lnTo>
                    <a:pt x="10" y="13"/>
                  </a:lnTo>
                  <a:lnTo>
                    <a:pt x="13" y="12"/>
                  </a:lnTo>
                  <a:lnTo>
                    <a:pt x="17" y="9"/>
                  </a:lnTo>
                  <a:lnTo>
                    <a:pt x="10" y="7"/>
                  </a:lnTo>
                  <a:lnTo>
                    <a:pt x="17" y="9"/>
                  </a:lnTo>
                  <a:lnTo>
                    <a:pt x="19" y="7"/>
                  </a:lnTo>
                  <a:lnTo>
                    <a:pt x="19" y="3"/>
                  </a:lnTo>
                  <a:lnTo>
                    <a:pt x="16" y="0"/>
                  </a:lnTo>
                  <a:lnTo>
                    <a:pt x="12" y="0"/>
                  </a:lnTo>
                  <a:lnTo>
                    <a:pt x="19"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00" name="Freeform 1932"/>
            <p:cNvSpPr>
              <a:spLocks/>
            </p:cNvSpPr>
            <p:nvPr/>
          </p:nvSpPr>
          <p:spPr bwMode="auto">
            <a:xfrm>
              <a:off x="2823" y="3302"/>
              <a:ext cx="24" cy="47"/>
            </a:xfrm>
            <a:custGeom>
              <a:avLst/>
              <a:gdLst>
                <a:gd name="T0" fmla="*/ 61 w 71"/>
                <a:gd name="T1" fmla="*/ 136 h 142"/>
                <a:gd name="T2" fmla="*/ 70 w 71"/>
                <a:gd name="T3" fmla="*/ 137 h 142"/>
                <a:gd name="T4" fmla="*/ 67 w 71"/>
                <a:gd name="T5" fmla="*/ 120 h 142"/>
                <a:gd name="T6" fmla="*/ 61 w 71"/>
                <a:gd name="T7" fmla="*/ 101 h 142"/>
                <a:gd name="T8" fmla="*/ 53 w 71"/>
                <a:gd name="T9" fmla="*/ 81 h 142"/>
                <a:gd name="T10" fmla="*/ 42 w 71"/>
                <a:gd name="T11" fmla="*/ 58 h 142"/>
                <a:gd name="T12" fmla="*/ 32 w 71"/>
                <a:gd name="T13" fmla="*/ 38 h 142"/>
                <a:gd name="T14" fmla="*/ 23 w 71"/>
                <a:gd name="T15" fmla="*/ 21 h 142"/>
                <a:gd name="T16" fmla="*/ 15 w 71"/>
                <a:gd name="T17" fmla="*/ 8 h 142"/>
                <a:gd name="T18" fmla="*/ 9 w 71"/>
                <a:gd name="T19" fmla="*/ 0 h 142"/>
                <a:gd name="T20" fmla="*/ 0 w 71"/>
                <a:gd name="T21" fmla="*/ 4 h 142"/>
                <a:gd name="T22" fmla="*/ 6 w 71"/>
                <a:gd name="T23" fmla="*/ 12 h 142"/>
                <a:gd name="T24" fmla="*/ 14 w 71"/>
                <a:gd name="T25" fmla="*/ 26 h 142"/>
                <a:gd name="T26" fmla="*/ 23 w 71"/>
                <a:gd name="T27" fmla="*/ 43 h 142"/>
                <a:gd name="T28" fmla="*/ 33 w 71"/>
                <a:gd name="T29" fmla="*/ 63 h 142"/>
                <a:gd name="T30" fmla="*/ 43 w 71"/>
                <a:gd name="T31" fmla="*/ 83 h 142"/>
                <a:gd name="T32" fmla="*/ 51 w 71"/>
                <a:gd name="T33" fmla="*/ 104 h 142"/>
                <a:gd name="T34" fmla="*/ 58 w 71"/>
                <a:gd name="T35" fmla="*/ 122 h 142"/>
                <a:gd name="T36" fmla="*/ 61 w 71"/>
                <a:gd name="T37" fmla="*/ 137 h 142"/>
                <a:gd name="T38" fmla="*/ 70 w 71"/>
                <a:gd name="T39" fmla="*/ 138 h 142"/>
                <a:gd name="T40" fmla="*/ 59 w 71"/>
                <a:gd name="T41" fmla="*/ 137 h 142"/>
                <a:gd name="T42" fmla="*/ 62 w 71"/>
                <a:gd name="T43" fmla="*/ 140 h 142"/>
                <a:gd name="T44" fmla="*/ 65 w 71"/>
                <a:gd name="T45" fmla="*/ 142 h 142"/>
                <a:gd name="T46" fmla="*/ 69 w 71"/>
                <a:gd name="T47" fmla="*/ 140 h 142"/>
                <a:gd name="T48" fmla="*/ 71 w 71"/>
                <a:gd name="T49" fmla="*/ 137 h 142"/>
                <a:gd name="T50" fmla="*/ 61 w 71"/>
                <a:gd name="T51" fmla="*/ 13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1" h="142">
                  <a:moveTo>
                    <a:pt x="61" y="136"/>
                  </a:moveTo>
                  <a:lnTo>
                    <a:pt x="70" y="137"/>
                  </a:lnTo>
                  <a:lnTo>
                    <a:pt x="67" y="120"/>
                  </a:lnTo>
                  <a:lnTo>
                    <a:pt x="61" y="101"/>
                  </a:lnTo>
                  <a:lnTo>
                    <a:pt x="53" y="81"/>
                  </a:lnTo>
                  <a:lnTo>
                    <a:pt x="42" y="58"/>
                  </a:lnTo>
                  <a:lnTo>
                    <a:pt x="32" y="38"/>
                  </a:lnTo>
                  <a:lnTo>
                    <a:pt x="23" y="21"/>
                  </a:lnTo>
                  <a:lnTo>
                    <a:pt x="15" y="8"/>
                  </a:lnTo>
                  <a:lnTo>
                    <a:pt x="9" y="0"/>
                  </a:lnTo>
                  <a:lnTo>
                    <a:pt x="0" y="4"/>
                  </a:lnTo>
                  <a:lnTo>
                    <a:pt x="6" y="12"/>
                  </a:lnTo>
                  <a:lnTo>
                    <a:pt x="14" y="26"/>
                  </a:lnTo>
                  <a:lnTo>
                    <a:pt x="23" y="43"/>
                  </a:lnTo>
                  <a:lnTo>
                    <a:pt x="33" y="63"/>
                  </a:lnTo>
                  <a:lnTo>
                    <a:pt x="43" y="83"/>
                  </a:lnTo>
                  <a:lnTo>
                    <a:pt x="51" y="104"/>
                  </a:lnTo>
                  <a:lnTo>
                    <a:pt x="58" y="122"/>
                  </a:lnTo>
                  <a:lnTo>
                    <a:pt x="61" y="137"/>
                  </a:lnTo>
                  <a:lnTo>
                    <a:pt x="70" y="138"/>
                  </a:lnTo>
                  <a:lnTo>
                    <a:pt x="59" y="137"/>
                  </a:lnTo>
                  <a:lnTo>
                    <a:pt x="62" y="140"/>
                  </a:lnTo>
                  <a:lnTo>
                    <a:pt x="65" y="142"/>
                  </a:lnTo>
                  <a:lnTo>
                    <a:pt x="69" y="140"/>
                  </a:lnTo>
                  <a:lnTo>
                    <a:pt x="71" y="137"/>
                  </a:lnTo>
                  <a:lnTo>
                    <a:pt x="61" y="13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01" name="Freeform 1933"/>
            <p:cNvSpPr>
              <a:spLocks/>
            </p:cNvSpPr>
            <p:nvPr/>
          </p:nvSpPr>
          <p:spPr bwMode="auto">
            <a:xfrm>
              <a:off x="2843" y="3324"/>
              <a:ext cx="7" cy="24"/>
            </a:xfrm>
            <a:custGeom>
              <a:avLst/>
              <a:gdLst>
                <a:gd name="T0" fmla="*/ 10 w 19"/>
                <a:gd name="T1" fmla="*/ 3 h 70"/>
                <a:gd name="T2" fmla="*/ 10 w 19"/>
                <a:gd name="T3" fmla="*/ 1 h 70"/>
                <a:gd name="T4" fmla="*/ 10 w 19"/>
                <a:gd name="T5" fmla="*/ 13 h 70"/>
                <a:gd name="T6" fmla="*/ 8 w 19"/>
                <a:gd name="T7" fmla="*/ 31 h 70"/>
                <a:gd name="T8" fmla="*/ 4 w 19"/>
                <a:gd name="T9" fmla="*/ 51 h 70"/>
                <a:gd name="T10" fmla="*/ 0 w 19"/>
                <a:gd name="T11" fmla="*/ 68 h 70"/>
                <a:gd name="T12" fmla="*/ 9 w 19"/>
                <a:gd name="T13" fmla="*/ 70 h 70"/>
                <a:gd name="T14" fmla="*/ 13 w 19"/>
                <a:gd name="T15" fmla="*/ 53 h 70"/>
                <a:gd name="T16" fmla="*/ 17 w 19"/>
                <a:gd name="T17" fmla="*/ 31 h 70"/>
                <a:gd name="T18" fmla="*/ 19 w 19"/>
                <a:gd name="T19" fmla="*/ 13 h 70"/>
                <a:gd name="T20" fmla="*/ 19 w 19"/>
                <a:gd name="T21" fmla="*/ 1 h 70"/>
                <a:gd name="T22" fmla="*/ 19 w 19"/>
                <a:gd name="T23" fmla="*/ 0 h 70"/>
                <a:gd name="T24" fmla="*/ 10 w 19"/>
                <a:gd name="T25" fmla="*/ 3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70">
                  <a:moveTo>
                    <a:pt x="10" y="3"/>
                  </a:moveTo>
                  <a:lnTo>
                    <a:pt x="10" y="1"/>
                  </a:lnTo>
                  <a:lnTo>
                    <a:pt x="10" y="13"/>
                  </a:lnTo>
                  <a:lnTo>
                    <a:pt x="8" y="31"/>
                  </a:lnTo>
                  <a:lnTo>
                    <a:pt x="4" y="51"/>
                  </a:lnTo>
                  <a:lnTo>
                    <a:pt x="0" y="68"/>
                  </a:lnTo>
                  <a:lnTo>
                    <a:pt x="9" y="70"/>
                  </a:lnTo>
                  <a:lnTo>
                    <a:pt x="13" y="53"/>
                  </a:lnTo>
                  <a:lnTo>
                    <a:pt x="17" y="31"/>
                  </a:lnTo>
                  <a:lnTo>
                    <a:pt x="19" y="13"/>
                  </a:lnTo>
                  <a:lnTo>
                    <a:pt x="19" y="1"/>
                  </a:lnTo>
                  <a:lnTo>
                    <a:pt x="19" y="0"/>
                  </a:lnTo>
                  <a:lnTo>
                    <a:pt x="1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02" name="Freeform 1934"/>
            <p:cNvSpPr>
              <a:spLocks/>
            </p:cNvSpPr>
            <p:nvPr/>
          </p:nvSpPr>
          <p:spPr bwMode="auto">
            <a:xfrm>
              <a:off x="2840" y="3302"/>
              <a:ext cx="10" cy="23"/>
            </a:xfrm>
            <a:custGeom>
              <a:avLst/>
              <a:gdLst>
                <a:gd name="T0" fmla="*/ 0 w 29"/>
                <a:gd name="T1" fmla="*/ 0 h 70"/>
                <a:gd name="T2" fmla="*/ 0 w 29"/>
                <a:gd name="T3" fmla="*/ 0 h 70"/>
                <a:gd name="T4" fmla="*/ 0 w 29"/>
                <a:gd name="T5" fmla="*/ 20 h 70"/>
                <a:gd name="T6" fmla="*/ 7 w 29"/>
                <a:gd name="T7" fmla="*/ 42 h 70"/>
                <a:gd name="T8" fmla="*/ 15 w 29"/>
                <a:gd name="T9" fmla="*/ 60 h 70"/>
                <a:gd name="T10" fmla="*/ 20 w 29"/>
                <a:gd name="T11" fmla="*/ 70 h 70"/>
                <a:gd name="T12" fmla="*/ 29 w 29"/>
                <a:gd name="T13" fmla="*/ 67 h 70"/>
                <a:gd name="T14" fmla="*/ 24 w 29"/>
                <a:gd name="T15" fmla="*/ 56 h 70"/>
                <a:gd name="T16" fmla="*/ 16 w 29"/>
                <a:gd name="T17" fmla="*/ 40 h 70"/>
                <a:gd name="T18" fmla="*/ 10 w 29"/>
                <a:gd name="T19" fmla="*/ 20 h 70"/>
                <a:gd name="T20" fmla="*/ 10 w 29"/>
                <a:gd name="T21" fmla="*/ 2 h 70"/>
                <a:gd name="T22" fmla="*/ 10 w 29"/>
                <a:gd name="T23" fmla="*/ 2 h 70"/>
                <a:gd name="T24" fmla="*/ 0 w 29"/>
                <a:gd name="T25"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70">
                  <a:moveTo>
                    <a:pt x="0" y="0"/>
                  </a:moveTo>
                  <a:lnTo>
                    <a:pt x="0" y="0"/>
                  </a:lnTo>
                  <a:lnTo>
                    <a:pt x="0" y="20"/>
                  </a:lnTo>
                  <a:lnTo>
                    <a:pt x="7" y="42"/>
                  </a:lnTo>
                  <a:lnTo>
                    <a:pt x="15" y="60"/>
                  </a:lnTo>
                  <a:lnTo>
                    <a:pt x="20" y="70"/>
                  </a:lnTo>
                  <a:lnTo>
                    <a:pt x="29" y="67"/>
                  </a:lnTo>
                  <a:lnTo>
                    <a:pt x="24" y="56"/>
                  </a:lnTo>
                  <a:lnTo>
                    <a:pt x="16" y="40"/>
                  </a:lnTo>
                  <a:lnTo>
                    <a:pt x="10" y="20"/>
                  </a:lnTo>
                  <a:lnTo>
                    <a:pt x="10" y="2"/>
                  </a:lnTo>
                  <a:lnTo>
                    <a:pt x="10"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03" name="Freeform 1935"/>
            <p:cNvSpPr>
              <a:spLocks/>
            </p:cNvSpPr>
            <p:nvPr/>
          </p:nvSpPr>
          <p:spPr bwMode="auto">
            <a:xfrm>
              <a:off x="2840" y="3248"/>
              <a:ext cx="22" cy="55"/>
            </a:xfrm>
            <a:custGeom>
              <a:avLst/>
              <a:gdLst>
                <a:gd name="T0" fmla="*/ 65 w 66"/>
                <a:gd name="T1" fmla="*/ 1 h 164"/>
                <a:gd name="T2" fmla="*/ 58 w 66"/>
                <a:gd name="T3" fmla="*/ 1 h 164"/>
                <a:gd name="T4" fmla="*/ 52 w 66"/>
                <a:gd name="T5" fmla="*/ 11 h 164"/>
                <a:gd name="T6" fmla="*/ 45 w 66"/>
                <a:gd name="T7" fmla="*/ 28 h 164"/>
                <a:gd name="T8" fmla="*/ 37 w 66"/>
                <a:gd name="T9" fmla="*/ 51 h 164"/>
                <a:gd name="T10" fmla="*/ 28 w 66"/>
                <a:gd name="T11" fmla="*/ 77 h 164"/>
                <a:gd name="T12" fmla="*/ 19 w 66"/>
                <a:gd name="T13" fmla="*/ 103 h 164"/>
                <a:gd name="T14" fmla="*/ 11 w 66"/>
                <a:gd name="T15" fmla="*/ 128 h 164"/>
                <a:gd name="T16" fmla="*/ 4 w 66"/>
                <a:gd name="T17" fmla="*/ 149 h 164"/>
                <a:gd name="T18" fmla="*/ 0 w 66"/>
                <a:gd name="T19" fmla="*/ 162 h 164"/>
                <a:gd name="T20" fmla="*/ 10 w 66"/>
                <a:gd name="T21" fmla="*/ 164 h 164"/>
                <a:gd name="T22" fmla="*/ 13 w 66"/>
                <a:gd name="T23" fmla="*/ 151 h 164"/>
                <a:gd name="T24" fmla="*/ 20 w 66"/>
                <a:gd name="T25" fmla="*/ 131 h 164"/>
                <a:gd name="T26" fmla="*/ 28 w 66"/>
                <a:gd name="T27" fmla="*/ 106 h 164"/>
                <a:gd name="T28" fmla="*/ 37 w 66"/>
                <a:gd name="T29" fmla="*/ 79 h 164"/>
                <a:gd name="T30" fmla="*/ 46 w 66"/>
                <a:gd name="T31" fmla="*/ 53 h 164"/>
                <a:gd name="T32" fmla="*/ 54 w 66"/>
                <a:gd name="T33" fmla="*/ 30 h 164"/>
                <a:gd name="T34" fmla="*/ 61 w 66"/>
                <a:gd name="T35" fmla="*/ 15 h 164"/>
                <a:gd name="T36" fmla="*/ 65 w 66"/>
                <a:gd name="T37" fmla="*/ 8 h 164"/>
                <a:gd name="T38" fmla="*/ 58 w 66"/>
                <a:gd name="T39" fmla="*/ 8 h 164"/>
                <a:gd name="T40" fmla="*/ 65 w 66"/>
                <a:gd name="T41" fmla="*/ 8 h 164"/>
                <a:gd name="T42" fmla="*/ 66 w 66"/>
                <a:gd name="T43" fmla="*/ 5 h 164"/>
                <a:gd name="T44" fmla="*/ 65 w 66"/>
                <a:gd name="T45" fmla="*/ 1 h 164"/>
                <a:gd name="T46" fmla="*/ 61 w 66"/>
                <a:gd name="T47" fmla="*/ 0 h 164"/>
                <a:gd name="T48" fmla="*/ 58 w 66"/>
                <a:gd name="T49" fmla="*/ 1 h 164"/>
                <a:gd name="T50" fmla="*/ 65 w 66"/>
                <a:gd name="T51" fmla="*/ 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164">
                  <a:moveTo>
                    <a:pt x="65" y="1"/>
                  </a:moveTo>
                  <a:lnTo>
                    <a:pt x="58" y="1"/>
                  </a:lnTo>
                  <a:lnTo>
                    <a:pt x="52" y="11"/>
                  </a:lnTo>
                  <a:lnTo>
                    <a:pt x="45" y="28"/>
                  </a:lnTo>
                  <a:lnTo>
                    <a:pt x="37" y="51"/>
                  </a:lnTo>
                  <a:lnTo>
                    <a:pt x="28" y="77"/>
                  </a:lnTo>
                  <a:lnTo>
                    <a:pt x="19" y="103"/>
                  </a:lnTo>
                  <a:lnTo>
                    <a:pt x="11" y="128"/>
                  </a:lnTo>
                  <a:lnTo>
                    <a:pt x="4" y="149"/>
                  </a:lnTo>
                  <a:lnTo>
                    <a:pt x="0" y="162"/>
                  </a:lnTo>
                  <a:lnTo>
                    <a:pt x="10" y="164"/>
                  </a:lnTo>
                  <a:lnTo>
                    <a:pt x="13" y="151"/>
                  </a:lnTo>
                  <a:lnTo>
                    <a:pt x="20" y="131"/>
                  </a:lnTo>
                  <a:lnTo>
                    <a:pt x="28" y="106"/>
                  </a:lnTo>
                  <a:lnTo>
                    <a:pt x="37" y="79"/>
                  </a:lnTo>
                  <a:lnTo>
                    <a:pt x="46" y="53"/>
                  </a:lnTo>
                  <a:lnTo>
                    <a:pt x="54" y="30"/>
                  </a:lnTo>
                  <a:lnTo>
                    <a:pt x="61" y="15"/>
                  </a:lnTo>
                  <a:lnTo>
                    <a:pt x="65" y="8"/>
                  </a:lnTo>
                  <a:lnTo>
                    <a:pt x="58" y="8"/>
                  </a:lnTo>
                  <a:lnTo>
                    <a:pt x="65" y="8"/>
                  </a:lnTo>
                  <a:lnTo>
                    <a:pt x="66" y="5"/>
                  </a:lnTo>
                  <a:lnTo>
                    <a:pt x="65" y="1"/>
                  </a:lnTo>
                  <a:lnTo>
                    <a:pt x="61" y="0"/>
                  </a:lnTo>
                  <a:lnTo>
                    <a:pt x="58" y="1"/>
                  </a:lnTo>
                  <a:lnTo>
                    <a:pt x="65"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04" name="Freeform 1936"/>
            <p:cNvSpPr>
              <a:spLocks/>
            </p:cNvSpPr>
            <p:nvPr/>
          </p:nvSpPr>
          <p:spPr bwMode="auto">
            <a:xfrm>
              <a:off x="2859" y="3248"/>
              <a:ext cx="25" cy="35"/>
            </a:xfrm>
            <a:custGeom>
              <a:avLst/>
              <a:gdLst>
                <a:gd name="T0" fmla="*/ 74 w 74"/>
                <a:gd name="T1" fmla="*/ 101 h 103"/>
                <a:gd name="T2" fmla="*/ 74 w 74"/>
                <a:gd name="T3" fmla="*/ 101 h 103"/>
                <a:gd name="T4" fmla="*/ 71 w 74"/>
                <a:gd name="T5" fmla="*/ 92 h 103"/>
                <a:gd name="T6" fmla="*/ 64 w 74"/>
                <a:gd name="T7" fmla="*/ 81 h 103"/>
                <a:gd name="T8" fmla="*/ 55 w 74"/>
                <a:gd name="T9" fmla="*/ 66 h 103"/>
                <a:gd name="T10" fmla="*/ 44 w 74"/>
                <a:gd name="T11" fmla="*/ 50 h 103"/>
                <a:gd name="T12" fmla="*/ 34 w 74"/>
                <a:gd name="T13" fmla="*/ 35 h 103"/>
                <a:gd name="T14" fmla="*/ 24 w 74"/>
                <a:gd name="T15" fmla="*/ 20 h 103"/>
                <a:gd name="T16" fmla="*/ 13 w 74"/>
                <a:gd name="T17" fmla="*/ 7 h 103"/>
                <a:gd name="T18" fmla="*/ 7 w 74"/>
                <a:gd name="T19" fmla="*/ 0 h 103"/>
                <a:gd name="T20" fmla="*/ 0 w 74"/>
                <a:gd name="T21" fmla="*/ 7 h 103"/>
                <a:gd name="T22" fmla="*/ 7 w 74"/>
                <a:gd name="T23" fmla="*/ 14 h 103"/>
                <a:gd name="T24" fmla="*/ 15 w 74"/>
                <a:gd name="T25" fmla="*/ 24 h 103"/>
                <a:gd name="T26" fmla="*/ 25 w 74"/>
                <a:gd name="T27" fmla="*/ 39 h 103"/>
                <a:gd name="T28" fmla="*/ 35 w 74"/>
                <a:gd name="T29" fmla="*/ 54 h 103"/>
                <a:gd name="T30" fmla="*/ 45 w 74"/>
                <a:gd name="T31" fmla="*/ 70 h 103"/>
                <a:gd name="T32" fmla="*/ 55 w 74"/>
                <a:gd name="T33" fmla="*/ 85 h 103"/>
                <a:gd name="T34" fmla="*/ 61 w 74"/>
                <a:gd name="T35" fmla="*/ 97 h 103"/>
                <a:gd name="T36" fmla="*/ 65 w 74"/>
                <a:gd name="T37" fmla="*/ 103 h 103"/>
                <a:gd name="T38" fmla="*/ 65 w 74"/>
                <a:gd name="T39" fmla="*/ 103 h 103"/>
                <a:gd name="T40" fmla="*/ 74 w 74"/>
                <a:gd name="T41" fmla="*/ 10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4" h="103">
                  <a:moveTo>
                    <a:pt x="74" y="101"/>
                  </a:moveTo>
                  <a:lnTo>
                    <a:pt x="74" y="101"/>
                  </a:lnTo>
                  <a:lnTo>
                    <a:pt x="71" y="92"/>
                  </a:lnTo>
                  <a:lnTo>
                    <a:pt x="64" y="81"/>
                  </a:lnTo>
                  <a:lnTo>
                    <a:pt x="55" y="66"/>
                  </a:lnTo>
                  <a:lnTo>
                    <a:pt x="44" y="50"/>
                  </a:lnTo>
                  <a:lnTo>
                    <a:pt x="34" y="35"/>
                  </a:lnTo>
                  <a:lnTo>
                    <a:pt x="24" y="20"/>
                  </a:lnTo>
                  <a:lnTo>
                    <a:pt x="13" y="7"/>
                  </a:lnTo>
                  <a:lnTo>
                    <a:pt x="7" y="0"/>
                  </a:lnTo>
                  <a:lnTo>
                    <a:pt x="0" y="7"/>
                  </a:lnTo>
                  <a:lnTo>
                    <a:pt x="7" y="14"/>
                  </a:lnTo>
                  <a:lnTo>
                    <a:pt x="15" y="24"/>
                  </a:lnTo>
                  <a:lnTo>
                    <a:pt x="25" y="39"/>
                  </a:lnTo>
                  <a:lnTo>
                    <a:pt x="35" y="54"/>
                  </a:lnTo>
                  <a:lnTo>
                    <a:pt x="45" y="70"/>
                  </a:lnTo>
                  <a:lnTo>
                    <a:pt x="55" y="85"/>
                  </a:lnTo>
                  <a:lnTo>
                    <a:pt x="61" y="97"/>
                  </a:lnTo>
                  <a:lnTo>
                    <a:pt x="65" y="103"/>
                  </a:lnTo>
                  <a:lnTo>
                    <a:pt x="65" y="103"/>
                  </a:lnTo>
                  <a:lnTo>
                    <a:pt x="74" y="10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05" name="Freeform 1937"/>
            <p:cNvSpPr>
              <a:spLocks/>
            </p:cNvSpPr>
            <p:nvPr/>
          </p:nvSpPr>
          <p:spPr bwMode="auto">
            <a:xfrm>
              <a:off x="2881" y="3282"/>
              <a:ext cx="6" cy="20"/>
            </a:xfrm>
            <a:custGeom>
              <a:avLst/>
              <a:gdLst>
                <a:gd name="T0" fmla="*/ 18 w 18"/>
                <a:gd name="T1" fmla="*/ 52 h 61"/>
                <a:gd name="T2" fmla="*/ 18 w 18"/>
                <a:gd name="T3" fmla="*/ 52 h 61"/>
                <a:gd name="T4" fmla="*/ 16 w 18"/>
                <a:gd name="T5" fmla="*/ 46 h 61"/>
                <a:gd name="T6" fmla="*/ 14 w 18"/>
                <a:gd name="T7" fmla="*/ 32 h 61"/>
                <a:gd name="T8" fmla="*/ 11 w 18"/>
                <a:gd name="T9" fmla="*/ 15 h 61"/>
                <a:gd name="T10" fmla="*/ 9 w 18"/>
                <a:gd name="T11" fmla="*/ 0 h 61"/>
                <a:gd name="T12" fmla="*/ 0 w 18"/>
                <a:gd name="T13" fmla="*/ 2 h 61"/>
                <a:gd name="T14" fmla="*/ 2 w 18"/>
                <a:gd name="T15" fmla="*/ 15 h 61"/>
                <a:gd name="T16" fmla="*/ 4 w 18"/>
                <a:gd name="T17" fmla="*/ 32 h 61"/>
                <a:gd name="T18" fmla="*/ 7 w 18"/>
                <a:gd name="T19" fmla="*/ 48 h 61"/>
                <a:gd name="T20" fmla="*/ 14 w 18"/>
                <a:gd name="T21" fmla="*/ 61 h 61"/>
                <a:gd name="T22" fmla="*/ 14 w 18"/>
                <a:gd name="T23" fmla="*/ 61 h 61"/>
                <a:gd name="T24" fmla="*/ 18 w 18"/>
                <a:gd name="T25" fmla="*/ 5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61">
                  <a:moveTo>
                    <a:pt x="18" y="52"/>
                  </a:moveTo>
                  <a:lnTo>
                    <a:pt x="18" y="52"/>
                  </a:lnTo>
                  <a:lnTo>
                    <a:pt x="16" y="46"/>
                  </a:lnTo>
                  <a:lnTo>
                    <a:pt x="14" y="32"/>
                  </a:lnTo>
                  <a:lnTo>
                    <a:pt x="11" y="15"/>
                  </a:lnTo>
                  <a:lnTo>
                    <a:pt x="9" y="0"/>
                  </a:lnTo>
                  <a:lnTo>
                    <a:pt x="0" y="2"/>
                  </a:lnTo>
                  <a:lnTo>
                    <a:pt x="2" y="15"/>
                  </a:lnTo>
                  <a:lnTo>
                    <a:pt x="4" y="32"/>
                  </a:lnTo>
                  <a:lnTo>
                    <a:pt x="7" y="48"/>
                  </a:lnTo>
                  <a:lnTo>
                    <a:pt x="14" y="61"/>
                  </a:lnTo>
                  <a:lnTo>
                    <a:pt x="14" y="61"/>
                  </a:lnTo>
                  <a:lnTo>
                    <a:pt x="18" y="5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06" name="Freeform 1938"/>
            <p:cNvSpPr>
              <a:spLocks/>
            </p:cNvSpPr>
            <p:nvPr/>
          </p:nvSpPr>
          <p:spPr bwMode="auto">
            <a:xfrm>
              <a:off x="2886" y="3299"/>
              <a:ext cx="17" cy="59"/>
            </a:xfrm>
            <a:custGeom>
              <a:avLst/>
              <a:gdLst>
                <a:gd name="T0" fmla="*/ 52 w 53"/>
                <a:gd name="T1" fmla="*/ 168 h 176"/>
                <a:gd name="T2" fmla="*/ 53 w 53"/>
                <a:gd name="T3" fmla="*/ 171 h 176"/>
                <a:gd name="T4" fmla="*/ 51 w 53"/>
                <a:gd name="T5" fmla="*/ 151 h 176"/>
                <a:gd name="T6" fmla="*/ 45 w 53"/>
                <a:gd name="T7" fmla="*/ 126 h 176"/>
                <a:gd name="T8" fmla="*/ 40 w 53"/>
                <a:gd name="T9" fmla="*/ 98 h 176"/>
                <a:gd name="T10" fmla="*/ 33 w 53"/>
                <a:gd name="T11" fmla="*/ 72 h 176"/>
                <a:gd name="T12" fmla="*/ 26 w 53"/>
                <a:gd name="T13" fmla="*/ 48 h 176"/>
                <a:gd name="T14" fmla="*/ 18 w 53"/>
                <a:gd name="T15" fmla="*/ 26 h 176"/>
                <a:gd name="T16" fmla="*/ 12 w 53"/>
                <a:gd name="T17" fmla="*/ 10 h 176"/>
                <a:gd name="T18" fmla="*/ 4 w 53"/>
                <a:gd name="T19" fmla="*/ 0 h 176"/>
                <a:gd name="T20" fmla="*/ 0 w 53"/>
                <a:gd name="T21" fmla="*/ 9 h 176"/>
                <a:gd name="T22" fmla="*/ 3 w 53"/>
                <a:gd name="T23" fmla="*/ 15 h 176"/>
                <a:gd name="T24" fmla="*/ 9 w 53"/>
                <a:gd name="T25" fmla="*/ 28 h 176"/>
                <a:gd name="T26" fmla="*/ 17 w 53"/>
                <a:gd name="T27" fmla="*/ 50 h 176"/>
                <a:gd name="T28" fmla="*/ 24 w 53"/>
                <a:gd name="T29" fmla="*/ 74 h 176"/>
                <a:gd name="T30" fmla="*/ 31 w 53"/>
                <a:gd name="T31" fmla="*/ 100 h 176"/>
                <a:gd name="T32" fmla="*/ 36 w 53"/>
                <a:gd name="T33" fmla="*/ 128 h 176"/>
                <a:gd name="T34" fmla="*/ 42 w 53"/>
                <a:gd name="T35" fmla="*/ 151 h 176"/>
                <a:gd name="T36" fmla="*/ 44 w 53"/>
                <a:gd name="T37" fmla="*/ 171 h 176"/>
                <a:gd name="T38" fmla="*/ 45 w 53"/>
                <a:gd name="T39" fmla="*/ 175 h 176"/>
                <a:gd name="T40" fmla="*/ 44 w 53"/>
                <a:gd name="T41" fmla="*/ 171 h 176"/>
                <a:gd name="T42" fmla="*/ 45 w 53"/>
                <a:gd name="T43" fmla="*/ 175 h 176"/>
                <a:gd name="T44" fmla="*/ 49 w 53"/>
                <a:gd name="T45" fmla="*/ 176 h 176"/>
                <a:gd name="T46" fmla="*/ 52 w 53"/>
                <a:gd name="T47" fmla="*/ 175 h 176"/>
                <a:gd name="T48" fmla="*/ 53 w 53"/>
                <a:gd name="T49" fmla="*/ 171 h 176"/>
                <a:gd name="T50" fmla="*/ 52 w 53"/>
                <a:gd name="T51" fmla="*/ 168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176">
                  <a:moveTo>
                    <a:pt x="52" y="168"/>
                  </a:moveTo>
                  <a:lnTo>
                    <a:pt x="53" y="171"/>
                  </a:lnTo>
                  <a:lnTo>
                    <a:pt x="51" y="151"/>
                  </a:lnTo>
                  <a:lnTo>
                    <a:pt x="45" y="126"/>
                  </a:lnTo>
                  <a:lnTo>
                    <a:pt x="40" y="98"/>
                  </a:lnTo>
                  <a:lnTo>
                    <a:pt x="33" y="72"/>
                  </a:lnTo>
                  <a:lnTo>
                    <a:pt x="26" y="48"/>
                  </a:lnTo>
                  <a:lnTo>
                    <a:pt x="18" y="26"/>
                  </a:lnTo>
                  <a:lnTo>
                    <a:pt x="12" y="10"/>
                  </a:lnTo>
                  <a:lnTo>
                    <a:pt x="4" y="0"/>
                  </a:lnTo>
                  <a:lnTo>
                    <a:pt x="0" y="9"/>
                  </a:lnTo>
                  <a:lnTo>
                    <a:pt x="3" y="15"/>
                  </a:lnTo>
                  <a:lnTo>
                    <a:pt x="9" y="28"/>
                  </a:lnTo>
                  <a:lnTo>
                    <a:pt x="17" y="50"/>
                  </a:lnTo>
                  <a:lnTo>
                    <a:pt x="24" y="74"/>
                  </a:lnTo>
                  <a:lnTo>
                    <a:pt x="31" y="100"/>
                  </a:lnTo>
                  <a:lnTo>
                    <a:pt x="36" y="128"/>
                  </a:lnTo>
                  <a:lnTo>
                    <a:pt x="42" y="151"/>
                  </a:lnTo>
                  <a:lnTo>
                    <a:pt x="44" y="171"/>
                  </a:lnTo>
                  <a:lnTo>
                    <a:pt x="45" y="175"/>
                  </a:lnTo>
                  <a:lnTo>
                    <a:pt x="44" y="171"/>
                  </a:lnTo>
                  <a:lnTo>
                    <a:pt x="45" y="175"/>
                  </a:lnTo>
                  <a:lnTo>
                    <a:pt x="49" y="176"/>
                  </a:lnTo>
                  <a:lnTo>
                    <a:pt x="52" y="175"/>
                  </a:lnTo>
                  <a:lnTo>
                    <a:pt x="53" y="171"/>
                  </a:lnTo>
                  <a:lnTo>
                    <a:pt x="52" y="16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07" name="Freeform 1939"/>
            <p:cNvSpPr>
              <a:spLocks/>
            </p:cNvSpPr>
            <p:nvPr/>
          </p:nvSpPr>
          <p:spPr bwMode="auto">
            <a:xfrm>
              <a:off x="2901" y="3355"/>
              <a:ext cx="25" cy="40"/>
            </a:xfrm>
            <a:custGeom>
              <a:avLst/>
              <a:gdLst>
                <a:gd name="T0" fmla="*/ 73 w 76"/>
                <a:gd name="T1" fmla="*/ 109 h 118"/>
                <a:gd name="T2" fmla="*/ 76 w 76"/>
                <a:gd name="T3" fmla="*/ 112 h 118"/>
                <a:gd name="T4" fmla="*/ 71 w 76"/>
                <a:gd name="T5" fmla="*/ 100 h 118"/>
                <a:gd name="T6" fmla="*/ 64 w 76"/>
                <a:gd name="T7" fmla="*/ 86 h 118"/>
                <a:gd name="T8" fmla="*/ 56 w 76"/>
                <a:gd name="T9" fmla="*/ 70 h 118"/>
                <a:gd name="T10" fmla="*/ 46 w 76"/>
                <a:gd name="T11" fmla="*/ 54 h 118"/>
                <a:gd name="T12" fmla="*/ 36 w 76"/>
                <a:gd name="T13" fmla="*/ 38 h 118"/>
                <a:gd name="T14" fmla="*/ 26 w 76"/>
                <a:gd name="T15" fmla="*/ 23 h 118"/>
                <a:gd name="T16" fmla="*/ 15 w 76"/>
                <a:gd name="T17" fmla="*/ 9 h 118"/>
                <a:gd name="T18" fmla="*/ 7 w 76"/>
                <a:gd name="T19" fmla="*/ 0 h 118"/>
                <a:gd name="T20" fmla="*/ 0 w 76"/>
                <a:gd name="T21" fmla="*/ 7 h 118"/>
                <a:gd name="T22" fmla="*/ 8 w 76"/>
                <a:gd name="T23" fmla="*/ 16 h 118"/>
                <a:gd name="T24" fmla="*/ 16 w 76"/>
                <a:gd name="T25" fmla="*/ 27 h 118"/>
                <a:gd name="T26" fmla="*/ 27 w 76"/>
                <a:gd name="T27" fmla="*/ 42 h 118"/>
                <a:gd name="T28" fmla="*/ 37 w 76"/>
                <a:gd name="T29" fmla="*/ 58 h 118"/>
                <a:gd name="T30" fmla="*/ 47 w 76"/>
                <a:gd name="T31" fmla="*/ 74 h 118"/>
                <a:gd name="T32" fmla="*/ 55 w 76"/>
                <a:gd name="T33" fmla="*/ 90 h 118"/>
                <a:gd name="T34" fmla="*/ 62 w 76"/>
                <a:gd name="T35" fmla="*/ 104 h 118"/>
                <a:gd name="T36" fmla="*/ 67 w 76"/>
                <a:gd name="T37" fmla="*/ 114 h 118"/>
                <a:gd name="T38" fmla="*/ 70 w 76"/>
                <a:gd name="T39" fmla="*/ 118 h 118"/>
                <a:gd name="T40" fmla="*/ 67 w 76"/>
                <a:gd name="T41" fmla="*/ 114 h 118"/>
                <a:gd name="T42" fmla="*/ 69 w 76"/>
                <a:gd name="T43" fmla="*/ 117 h 118"/>
                <a:gd name="T44" fmla="*/ 73 w 76"/>
                <a:gd name="T45" fmla="*/ 118 h 118"/>
                <a:gd name="T46" fmla="*/ 75 w 76"/>
                <a:gd name="T47" fmla="*/ 116 h 118"/>
                <a:gd name="T48" fmla="*/ 76 w 76"/>
                <a:gd name="T49" fmla="*/ 112 h 118"/>
                <a:gd name="T50" fmla="*/ 73 w 76"/>
                <a:gd name="T51" fmla="*/ 109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6" h="118">
                  <a:moveTo>
                    <a:pt x="73" y="109"/>
                  </a:moveTo>
                  <a:lnTo>
                    <a:pt x="76" y="112"/>
                  </a:lnTo>
                  <a:lnTo>
                    <a:pt x="71" y="100"/>
                  </a:lnTo>
                  <a:lnTo>
                    <a:pt x="64" y="86"/>
                  </a:lnTo>
                  <a:lnTo>
                    <a:pt x="56" y="70"/>
                  </a:lnTo>
                  <a:lnTo>
                    <a:pt x="46" y="54"/>
                  </a:lnTo>
                  <a:lnTo>
                    <a:pt x="36" y="38"/>
                  </a:lnTo>
                  <a:lnTo>
                    <a:pt x="26" y="23"/>
                  </a:lnTo>
                  <a:lnTo>
                    <a:pt x="15" y="9"/>
                  </a:lnTo>
                  <a:lnTo>
                    <a:pt x="7" y="0"/>
                  </a:lnTo>
                  <a:lnTo>
                    <a:pt x="0" y="7"/>
                  </a:lnTo>
                  <a:lnTo>
                    <a:pt x="8" y="16"/>
                  </a:lnTo>
                  <a:lnTo>
                    <a:pt x="16" y="27"/>
                  </a:lnTo>
                  <a:lnTo>
                    <a:pt x="27" y="42"/>
                  </a:lnTo>
                  <a:lnTo>
                    <a:pt x="37" y="58"/>
                  </a:lnTo>
                  <a:lnTo>
                    <a:pt x="47" y="74"/>
                  </a:lnTo>
                  <a:lnTo>
                    <a:pt x="55" y="90"/>
                  </a:lnTo>
                  <a:lnTo>
                    <a:pt x="62" y="104"/>
                  </a:lnTo>
                  <a:lnTo>
                    <a:pt x="67" y="114"/>
                  </a:lnTo>
                  <a:lnTo>
                    <a:pt x="70" y="118"/>
                  </a:lnTo>
                  <a:lnTo>
                    <a:pt x="67" y="114"/>
                  </a:lnTo>
                  <a:lnTo>
                    <a:pt x="69" y="117"/>
                  </a:lnTo>
                  <a:lnTo>
                    <a:pt x="73" y="118"/>
                  </a:lnTo>
                  <a:lnTo>
                    <a:pt x="75" y="116"/>
                  </a:lnTo>
                  <a:lnTo>
                    <a:pt x="76" y="112"/>
                  </a:lnTo>
                  <a:lnTo>
                    <a:pt x="73" y="10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08" name="Freeform 1940"/>
            <p:cNvSpPr>
              <a:spLocks/>
            </p:cNvSpPr>
            <p:nvPr/>
          </p:nvSpPr>
          <p:spPr bwMode="auto">
            <a:xfrm>
              <a:off x="2924" y="3392"/>
              <a:ext cx="30" cy="21"/>
            </a:xfrm>
            <a:custGeom>
              <a:avLst/>
              <a:gdLst>
                <a:gd name="T0" fmla="*/ 80 w 89"/>
                <a:gd name="T1" fmla="*/ 62 h 64"/>
                <a:gd name="T2" fmla="*/ 88 w 89"/>
                <a:gd name="T3" fmla="*/ 56 h 64"/>
                <a:gd name="T4" fmla="*/ 78 w 89"/>
                <a:gd name="T5" fmla="*/ 49 h 64"/>
                <a:gd name="T6" fmla="*/ 69 w 89"/>
                <a:gd name="T7" fmla="*/ 41 h 64"/>
                <a:gd name="T8" fmla="*/ 57 w 89"/>
                <a:gd name="T9" fmla="*/ 34 h 64"/>
                <a:gd name="T10" fmla="*/ 46 w 89"/>
                <a:gd name="T11" fmla="*/ 24 h 64"/>
                <a:gd name="T12" fmla="*/ 33 w 89"/>
                <a:gd name="T13" fmla="*/ 17 h 64"/>
                <a:gd name="T14" fmla="*/ 22 w 89"/>
                <a:gd name="T15" fmla="*/ 9 h 64"/>
                <a:gd name="T16" fmla="*/ 13 w 89"/>
                <a:gd name="T17" fmla="*/ 3 h 64"/>
                <a:gd name="T18" fmla="*/ 3 w 89"/>
                <a:gd name="T19" fmla="*/ 0 h 64"/>
                <a:gd name="T20" fmla="*/ 0 w 89"/>
                <a:gd name="T21" fmla="*/ 9 h 64"/>
                <a:gd name="T22" fmla="*/ 8 w 89"/>
                <a:gd name="T23" fmla="*/ 12 h 64"/>
                <a:gd name="T24" fmla="*/ 17 w 89"/>
                <a:gd name="T25" fmla="*/ 18 h 64"/>
                <a:gd name="T26" fmla="*/ 29 w 89"/>
                <a:gd name="T27" fmla="*/ 26 h 64"/>
                <a:gd name="T28" fmla="*/ 41 w 89"/>
                <a:gd name="T29" fmla="*/ 33 h 64"/>
                <a:gd name="T30" fmla="*/ 53 w 89"/>
                <a:gd name="T31" fmla="*/ 41 h 64"/>
                <a:gd name="T32" fmla="*/ 64 w 89"/>
                <a:gd name="T33" fmla="*/ 50 h 64"/>
                <a:gd name="T34" fmla="*/ 73 w 89"/>
                <a:gd name="T35" fmla="*/ 56 h 64"/>
                <a:gd name="T36" fmla="*/ 81 w 89"/>
                <a:gd name="T37" fmla="*/ 63 h 64"/>
                <a:gd name="T38" fmla="*/ 89 w 89"/>
                <a:gd name="T39" fmla="*/ 57 h 64"/>
                <a:gd name="T40" fmla="*/ 81 w 89"/>
                <a:gd name="T41" fmla="*/ 63 h 64"/>
                <a:gd name="T42" fmla="*/ 85 w 89"/>
                <a:gd name="T43" fmla="*/ 64 h 64"/>
                <a:gd name="T44" fmla="*/ 88 w 89"/>
                <a:gd name="T45" fmla="*/ 63 h 64"/>
                <a:gd name="T46" fmla="*/ 89 w 89"/>
                <a:gd name="T47" fmla="*/ 59 h 64"/>
                <a:gd name="T48" fmla="*/ 88 w 89"/>
                <a:gd name="T49" fmla="*/ 56 h 64"/>
                <a:gd name="T50" fmla="*/ 80 w 89"/>
                <a:gd name="T51" fmla="*/ 6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9" h="64">
                  <a:moveTo>
                    <a:pt x="80" y="62"/>
                  </a:moveTo>
                  <a:lnTo>
                    <a:pt x="88" y="56"/>
                  </a:lnTo>
                  <a:lnTo>
                    <a:pt x="78" y="49"/>
                  </a:lnTo>
                  <a:lnTo>
                    <a:pt x="69" y="41"/>
                  </a:lnTo>
                  <a:lnTo>
                    <a:pt x="57" y="34"/>
                  </a:lnTo>
                  <a:lnTo>
                    <a:pt x="46" y="24"/>
                  </a:lnTo>
                  <a:lnTo>
                    <a:pt x="33" y="17"/>
                  </a:lnTo>
                  <a:lnTo>
                    <a:pt x="22" y="9"/>
                  </a:lnTo>
                  <a:lnTo>
                    <a:pt x="13" y="3"/>
                  </a:lnTo>
                  <a:lnTo>
                    <a:pt x="3" y="0"/>
                  </a:lnTo>
                  <a:lnTo>
                    <a:pt x="0" y="9"/>
                  </a:lnTo>
                  <a:lnTo>
                    <a:pt x="8" y="12"/>
                  </a:lnTo>
                  <a:lnTo>
                    <a:pt x="17" y="18"/>
                  </a:lnTo>
                  <a:lnTo>
                    <a:pt x="29" y="26"/>
                  </a:lnTo>
                  <a:lnTo>
                    <a:pt x="41" y="33"/>
                  </a:lnTo>
                  <a:lnTo>
                    <a:pt x="53" y="41"/>
                  </a:lnTo>
                  <a:lnTo>
                    <a:pt x="64" y="50"/>
                  </a:lnTo>
                  <a:lnTo>
                    <a:pt x="73" y="56"/>
                  </a:lnTo>
                  <a:lnTo>
                    <a:pt x="81" y="63"/>
                  </a:lnTo>
                  <a:lnTo>
                    <a:pt x="89" y="57"/>
                  </a:lnTo>
                  <a:lnTo>
                    <a:pt x="81" y="63"/>
                  </a:lnTo>
                  <a:lnTo>
                    <a:pt x="85" y="64"/>
                  </a:lnTo>
                  <a:lnTo>
                    <a:pt x="88" y="63"/>
                  </a:lnTo>
                  <a:lnTo>
                    <a:pt x="89" y="59"/>
                  </a:lnTo>
                  <a:lnTo>
                    <a:pt x="88" y="56"/>
                  </a:lnTo>
                  <a:lnTo>
                    <a:pt x="80" y="6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09" name="Freeform 1941"/>
            <p:cNvSpPr>
              <a:spLocks/>
            </p:cNvSpPr>
            <p:nvPr/>
          </p:nvSpPr>
          <p:spPr bwMode="auto">
            <a:xfrm>
              <a:off x="2933" y="3361"/>
              <a:ext cx="21" cy="51"/>
            </a:xfrm>
            <a:custGeom>
              <a:avLst/>
              <a:gdLst>
                <a:gd name="T0" fmla="*/ 2 w 62"/>
                <a:gd name="T1" fmla="*/ 9 h 154"/>
                <a:gd name="T2" fmla="*/ 0 w 62"/>
                <a:gd name="T3" fmla="*/ 6 h 154"/>
                <a:gd name="T4" fmla="*/ 3 w 62"/>
                <a:gd name="T5" fmla="*/ 20 h 154"/>
                <a:gd name="T6" fmla="*/ 8 w 62"/>
                <a:gd name="T7" fmla="*/ 37 h 154"/>
                <a:gd name="T8" fmla="*/ 14 w 62"/>
                <a:gd name="T9" fmla="*/ 57 h 154"/>
                <a:gd name="T10" fmla="*/ 22 w 62"/>
                <a:gd name="T11" fmla="*/ 79 h 154"/>
                <a:gd name="T12" fmla="*/ 32 w 62"/>
                <a:gd name="T13" fmla="*/ 102 h 154"/>
                <a:gd name="T14" fmla="*/ 41 w 62"/>
                <a:gd name="T15" fmla="*/ 123 h 154"/>
                <a:gd name="T16" fmla="*/ 48 w 62"/>
                <a:gd name="T17" fmla="*/ 140 h 154"/>
                <a:gd name="T18" fmla="*/ 53 w 62"/>
                <a:gd name="T19" fmla="*/ 154 h 154"/>
                <a:gd name="T20" fmla="*/ 62 w 62"/>
                <a:gd name="T21" fmla="*/ 149 h 154"/>
                <a:gd name="T22" fmla="*/ 57 w 62"/>
                <a:gd name="T23" fmla="*/ 138 h 154"/>
                <a:gd name="T24" fmla="*/ 50 w 62"/>
                <a:gd name="T25" fmla="*/ 120 h 154"/>
                <a:gd name="T26" fmla="*/ 41 w 62"/>
                <a:gd name="T27" fmla="*/ 100 h 154"/>
                <a:gd name="T28" fmla="*/ 32 w 62"/>
                <a:gd name="T29" fmla="*/ 77 h 154"/>
                <a:gd name="T30" fmla="*/ 24 w 62"/>
                <a:gd name="T31" fmla="*/ 55 h 154"/>
                <a:gd name="T32" fmla="*/ 17 w 62"/>
                <a:gd name="T33" fmla="*/ 35 h 154"/>
                <a:gd name="T34" fmla="*/ 12 w 62"/>
                <a:gd name="T35" fmla="*/ 17 h 154"/>
                <a:gd name="T36" fmla="*/ 11 w 62"/>
                <a:gd name="T37" fmla="*/ 6 h 154"/>
                <a:gd name="T38" fmla="*/ 9 w 62"/>
                <a:gd name="T39" fmla="*/ 2 h 154"/>
                <a:gd name="T40" fmla="*/ 11 w 62"/>
                <a:gd name="T41" fmla="*/ 6 h 154"/>
                <a:gd name="T42" fmla="*/ 9 w 62"/>
                <a:gd name="T43" fmla="*/ 2 h 154"/>
                <a:gd name="T44" fmla="*/ 5 w 62"/>
                <a:gd name="T45" fmla="*/ 0 h 154"/>
                <a:gd name="T46" fmla="*/ 2 w 62"/>
                <a:gd name="T47" fmla="*/ 2 h 154"/>
                <a:gd name="T48" fmla="*/ 0 w 62"/>
                <a:gd name="T49" fmla="*/ 6 h 154"/>
                <a:gd name="T50" fmla="*/ 2 w 62"/>
                <a:gd name="T51" fmla="*/ 9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2" h="154">
                  <a:moveTo>
                    <a:pt x="2" y="9"/>
                  </a:moveTo>
                  <a:lnTo>
                    <a:pt x="0" y="6"/>
                  </a:lnTo>
                  <a:lnTo>
                    <a:pt x="3" y="20"/>
                  </a:lnTo>
                  <a:lnTo>
                    <a:pt x="8" y="37"/>
                  </a:lnTo>
                  <a:lnTo>
                    <a:pt x="14" y="57"/>
                  </a:lnTo>
                  <a:lnTo>
                    <a:pt x="22" y="79"/>
                  </a:lnTo>
                  <a:lnTo>
                    <a:pt x="32" y="102"/>
                  </a:lnTo>
                  <a:lnTo>
                    <a:pt x="41" y="123"/>
                  </a:lnTo>
                  <a:lnTo>
                    <a:pt x="48" y="140"/>
                  </a:lnTo>
                  <a:lnTo>
                    <a:pt x="53" y="154"/>
                  </a:lnTo>
                  <a:lnTo>
                    <a:pt x="62" y="149"/>
                  </a:lnTo>
                  <a:lnTo>
                    <a:pt x="57" y="138"/>
                  </a:lnTo>
                  <a:lnTo>
                    <a:pt x="50" y="120"/>
                  </a:lnTo>
                  <a:lnTo>
                    <a:pt x="41" y="100"/>
                  </a:lnTo>
                  <a:lnTo>
                    <a:pt x="32" y="77"/>
                  </a:lnTo>
                  <a:lnTo>
                    <a:pt x="24" y="55"/>
                  </a:lnTo>
                  <a:lnTo>
                    <a:pt x="17" y="35"/>
                  </a:lnTo>
                  <a:lnTo>
                    <a:pt x="12" y="17"/>
                  </a:lnTo>
                  <a:lnTo>
                    <a:pt x="11" y="6"/>
                  </a:lnTo>
                  <a:lnTo>
                    <a:pt x="9" y="2"/>
                  </a:lnTo>
                  <a:lnTo>
                    <a:pt x="11" y="6"/>
                  </a:lnTo>
                  <a:lnTo>
                    <a:pt x="9" y="2"/>
                  </a:lnTo>
                  <a:lnTo>
                    <a:pt x="5" y="0"/>
                  </a:lnTo>
                  <a:lnTo>
                    <a:pt x="2" y="2"/>
                  </a:lnTo>
                  <a:lnTo>
                    <a:pt x="0" y="6"/>
                  </a:lnTo>
                  <a:lnTo>
                    <a:pt x="2"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10" name="Freeform 1942"/>
            <p:cNvSpPr>
              <a:spLocks/>
            </p:cNvSpPr>
            <p:nvPr/>
          </p:nvSpPr>
          <p:spPr bwMode="auto">
            <a:xfrm>
              <a:off x="2914" y="3307"/>
              <a:ext cx="22" cy="57"/>
            </a:xfrm>
            <a:custGeom>
              <a:avLst/>
              <a:gdLst>
                <a:gd name="T0" fmla="*/ 4 w 67"/>
                <a:gd name="T1" fmla="*/ 0 h 171"/>
                <a:gd name="T2" fmla="*/ 0 w 67"/>
                <a:gd name="T3" fmla="*/ 4 h 171"/>
                <a:gd name="T4" fmla="*/ 1 w 67"/>
                <a:gd name="T5" fmla="*/ 21 h 171"/>
                <a:gd name="T6" fmla="*/ 4 w 67"/>
                <a:gd name="T7" fmla="*/ 41 h 171"/>
                <a:gd name="T8" fmla="*/ 6 w 67"/>
                <a:gd name="T9" fmla="*/ 61 h 171"/>
                <a:gd name="T10" fmla="*/ 11 w 67"/>
                <a:gd name="T11" fmla="*/ 85 h 171"/>
                <a:gd name="T12" fmla="*/ 16 w 67"/>
                <a:gd name="T13" fmla="*/ 107 h 171"/>
                <a:gd name="T14" fmla="*/ 27 w 67"/>
                <a:gd name="T15" fmla="*/ 130 h 171"/>
                <a:gd name="T16" fmla="*/ 42 w 67"/>
                <a:gd name="T17" fmla="*/ 152 h 171"/>
                <a:gd name="T18" fmla="*/ 60 w 67"/>
                <a:gd name="T19" fmla="*/ 171 h 171"/>
                <a:gd name="T20" fmla="*/ 67 w 67"/>
                <a:gd name="T21" fmla="*/ 164 h 171"/>
                <a:gd name="T22" fmla="*/ 48 w 67"/>
                <a:gd name="T23" fmla="*/ 145 h 171"/>
                <a:gd name="T24" fmla="*/ 36 w 67"/>
                <a:gd name="T25" fmla="*/ 126 h 171"/>
                <a:gd name="T26" fmla="*/ 25 w 67"/>
                <a:gd name="T27" fmla="*/ 105 h 171"/>
                <a:gd name="T28" fmla="*/ 20 w 67"/>
                <a:gd name="T29" fmla="*/ 83 h 171"/>
                <a:gd name="T30" fmla="*/ 15 w 67"/>
                <a:gd name="T31" fmla="*/ 61 h 171"/>
                <a:gd name="T32" fmla="*/ 13 w 67"/>
                <a:gd name="T33" fmla="*/ 41 h 171"/>
                <a:gd name="T34" fmla="*/ 11 w 67"/>
                <a:gd name="T35" fmla="*/ 21 h 171"/>
                <a:gd name="T36" fmla="*/ 9 w 67"/>
                <a:gd name="T37" fmla="*/ 4 h 171"/>
                <a:gd name="T38" fmla="*/ 6 w 67"/>
                <a:gd name="T39" fmla="*/ 9 h 171"/>
                <a:gd name="T40" fmla="*/ 9 w 67"/>
                <a:gd name="T41" fmla="*/ 4 h 171"/>
                <a:gd name="T42" fmla="*/ 8 w 67"/>
                <a:gd name="T43" fmla="*/ 1 h 171"/>
                <a:gd name="T44" fmla="*/ 5 w 67"/>
                <a:gd name="T45" fmla="*/ 0 h 171"/>
                <a:gd name="T46" fmla="*/ 1 w 67"/>
                <a:gd name="T47" fmla="*/ 1 h 171"/>
                <a:gd name="T48" fmla="*/ 0 w 67"/>
                <a:gd name="T49" fmla="*/ 4 h 171"/>
                <a:gd name="T50" fmla="*/ 4 w 67"/>
                <a:gd name="T51" fmla="*/ 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7" h="171">
                  <a:moveTo>
                    <a:pt x="4" y="0"/>
                  </a:moveTo>
                  <a:lnTo>
                    <a:pt x="0" y="4"/>
                  </a:lnTo>
                  <a:lnTo>
                    <a:pt x="1" y="21"/>
                  </a:lnTo>
                  <a:lnTo>
                    <a:pt x="4" y="41"/>
                  </a:lnTo>
                  <a:lnTo>
                    <a:pt x="6" y="61"/>
                  </a:lnTo>
                  <a:lnTo>
                    <a:pt x="11" y="85"/>
                  </a:lnTo>
                  <a:lnTo>
                    <a:pt x="16" y="107"/>
                  </a:lnTo>
                  <a:lnTo>
                    <a:pt x="27" y="130"/>
                  </a:lnTo>
                  <a:lnTo>
                    <a:pt x="42" y="152"/>
                  </a:lnTo>
                  <a:lnTo>
                    <a:pt x="60" y="171"/>
                  </a:lnTo>
                  <a:lnTo>
                    <a:pt x="67" y="164"/>
                  </a:lnTo>
                  <a:lnTo>
                    <a:pt x="48" y="145"/>
                  </a:lnTo>
                  <a:lnTo>
                    <a:pt x="36" y="126"/>
                  </a:lnTo>
                  <a:lnTo>
                    <a:pt x="25" y="105"/>
                  </a:lnTo>
                  <a:lnTo>
                    <a:pt x="20" y="83"/>
                  </a:lnTo>
                  <a:lnTo>
                    <a:pt x="15" y="61"/>
                  </a:lnTo>
                  <a:lnTo>
                    <a:pt x="13" y="41"/>
                  </a:lnTo>
                  <a:lnTo>
                    <a:pt x="11" y="21"/>
                  </a:lnTo>
                  <a:lnTo>
                    <a:pt x="9" y="4"/>
                  </a:lnTo>
                  <a:lnTo>
                    <a:pt x="6" y="9"/>
                  </a:lnTo>
                  <a:lnTo>
                    <a:pt x="9" y="4"/>
                  </a:lnTo>
                  <a:lnTo>
                    <a:pt x="8" y="1"/>
                  </a:lnTo>
                  <a:lnTo>
                    <a:pt x="5" y="0"/>
                  </a:lnTo>
                  <a:lnTo>
                    <a:pt x="1" y="1"/>
                  </a:lnTo>
                  <a:lnTo>
                    <a:pt x="0" y="4"/>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11" name="Freeform 1943"/>
            <p:cNvSpPr>
              <a:spLocks/>
            </p:cNvSpPr>
            <p:nvPr/>
          </p:nvSpPr>
          <p:spPr bwMode="auto">
            <a:xfrm>
              <a:off x="2915" y="3303"/>
              <a:ext cx="14" cy="7"/>
            </a:xfrm>
            <a:custGeom>
              <a:avLst/>
              <a:gdLst>
                <a:gd name="T0" fmla="*/ 34 w 42"/>
                <a:gd name="T1" fmla="*/ 8 h 20"/>
                <a:gd name="T2" fmla="*/ 38 w 42"/>
                <a:gd name="T3" fmla="*/ 0 h 20"/>
                <a:gd name="T4" fmla="*/ 34 w 42"/>
                <a:gd name="T5" fmla="*/ 0 h 20"/>
                <a:gd name="T6" fmla="*/ 28 w 42"/>
                <a:gd name="T7" fmla="*/ 1 h 20"/>
                <a:gd name="T8" fmla="*/ 24 w 42"/>
                <a:gd name="T9" fmla="*/ 3 h 20"/>
                <a:gd name="T10" fmla="*/ 19 w 42"/>
                <a:gd name="T11" fmla="*/ 4 h 20"/>
                <a:gd name="T12" fmla="*/ 15 w 42"/>
                <a:gd name="T13" fmla="*/ 6 h 20"/>
                <a:gd name="T14" fmla="*/ 9 w 42"/>
                <a:gd name="T15" fmla="*/ 7 h 20"/>
                <a:gd name="T16" fmla="*/ 4 w 42"/>
                <a:gd name="T17" fmla="*/ 9 h 20"/>
                <a:gd name="T18" fmla="*/ 0 w 42"/>
                <a:gd name="T19" fmla="*/ 11 h 20"/>
                <a:gd name="T20" fmla="*/ 2 w 42"/>
                <a:gd name="T21" fmla="*/ 20 h 20"/>
                <a:gd name="T22" fmla="*/ 7 w 42"/>
                <a:gd name="T23" fmla="*/ 19 h 20"/>
                <a:gd name="T24" fmla="*/ 11 w 42"/>
                <a:gd name="T25" fmla="*/ 16 h 20"/>
                <a:gd name="T26" fmla="*/ 17 w 42"/>
                <a:gd name="T27" fmla="*/ 15 h 20"/>
                <a:gd name="T28" fmla="*/ 21 w 42"/>
                <a:gd name="T29" fmla="*/ 13 h 20"/>
                <a:gd name="T30" fmla="*/ 26 w 42"/>
                <a:gd name="T31" fmla="*/ 12 h 20"/>
                <a:gd name="T32" fmla="*/ 31 w 42"/>
                <a:gd name="T33" fmla="*/ 11 h 20"/>
                <a:gd name="T34" fmla="*/ 34 w 42"/>
                <a:gd name="T35" fmla="*/ 9 h 20"/>
                <a:gd name="T36" fmla="*/ 38 w 42"/>
                <a:gd name="T37" fmla="*/ 9 h 20"/>
                <a:gd name="T38" fmla="*/ 41 w 42"/>
                <a:gd name="T39" fmla="*/ 1 h 20"/>
                <a:gd name="T40" fmla="*/ 38 w 42"/>
                <a:gd name="T41" fmla="*/ 9 h 20"/>
                <a:gd name="T42" fmla="*/ 41 w 42"/>
                <a:gd name="T43" fmla="*/ 8 h 20"/>
                <a:gd name="T44" fmla="*/ 42 w 42"/>
                <a:gd name="T45" fmla="*/ 5 h 20"/>
                <a:gd name="T46" fmla="*/ 41 w 42"/>
                <a:gd name="T47" fmla="*/ 1 h 20"/>
                <a:gd name="T48" fmla="*/ 38 w 42"/>
                <a:gd name="T49" fmla="*/ 0 h 20"/>
                <a:gd name="T50" fmla="*/ 34 w 42"/>
                <a:gd name="T51"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20">
                  <a:moveTo>
                    <a:pt x="34" y="8"/>
                  </a:moveTo>
                  <a:lnTo>
                    <a:pt x="38" y="0"/>
                  </a:lnTo>
                  <a:lnTo>
                    <a:pt x="34" y="0"/>
                  </a:lnTo>
                  <a:lnTo>
                    <a:pt x="28" y="1"/>
                  </a:lnTo>
                  <a:lnTo>
                    <a:pt x="24" y="3"/>
                  </a:lnTo>
                  <a:lnTo>
                    <a:pt x="19" y="4"/>
                  </a:lnTo>
                  <a:lnTo>
                    <a:pt x="15" y="6"/>
                  </a:lnTo>
                  <a:lnTo>
                    <a:pt x="9" y="7"/>
                  </a:lnTo>
                  <a:lnTo>
                    <a:pt x="4" y="9"/>
                  </a:lnTo>
                  <a:lnTo>
                    <a:pt x="0" y="11"/>
                  </a:lnTo>
                  <a:lnTo>
                    <a:pt x="2" y="20"/>
                  </a:lnTo>
                  <a:lnTo>
                    <a:pt x="7" y="19"/>
                  </a:lnTo>
                  <a:lnTo>
                    <a:pt x="11" y="16"/>
                  </a:lnTo>
                  <a:lnTo>
                    <a:pt x="17" y="15"/>
                  </a:lnTo>
                  <a:lnTo>
                    <a:pt x="21" y="13"/>
                  </a:lnTo>
                  <a:lnTo>
                    <a:pt x="26" y="12"/>
                  </a:lnTo>
                  <a:lnTo>
                    <a:pt x="31" y="11"/>
                  </a:lnTo>
                  <a:lnTo>
                    <a:pt x="34" y="9"/>
                  </a:lnTo>
                  <a:lnTo>
                    <a:pt x="38" y="9"/>
                  </a:lnTo>
                  <a:lnTo>
                    <a:pt x="41" y="1"/>
                  </a:lnTo>
                  <a:lnTo>
                    <a:pt x="38" y="9"/>
                  </a:lnTo>
                  <a:lnTo>
                    <a:pt x="41" y="8"/>
                  </a:lnTo>
                  <a:lnTo>
                    <a:pt x="42" y="5"/>
                  </a:lnTo>
                  <a:lnTo>
                    <a:pt x="41" y="1"/>
                  </a:lnTo>
                  <a:lnTo>
                    <a:pt x="38" y="0"/>
                  </a:lnTo>
                  <a:lnTo>
                    <a:pt x="34"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12" name="Freeform 1944"/>
            <p:cNvSpPr>
              <a:spLocks/>
            </p:cNvSpPr>
            <p:nvPr/>
          </p:nvSpPr>
          <p:spPr bwMode="auto">
            <a:xfrm>
              <a:off x="2913" y="3280"/>
              <a:ext cx="16" cy="26"/>
            </a:xfrm>
            <a:custGeom>
              <a:avLst/>
              <a:gdLst>
                <a:gd name="T0" fmla="*/ 1 w 46"/>
                <a:gd name="T1" fmla="*/ 8 h 79"/>
                <a:gd name="T2" fmla="*/ 0 w 46"/>
                <a:gd name="T3" fmla="*/ 5 h 79"/>
                <a:gd name="T4" fmla="*/ 2 w 46"/>
                <a:gd name="T5" fmla="*/ 13 h 79"/>
                <a:gd name="T6" fmla="*/ 5 w 46"/>
                <a:gd name="T7" fmla="*/ 22 h 79"/>
                <a:gd name="T8" fmla="*/ 9 w 46"/>
                <a:gd name="T9" fmla="*/ 32 h 79"/>
                <a:gd name="T10" fmla="*/ 15 w 46"/>
                <a:gd name="T11" fmla="*/ 43 h 79"/>
                <a:gd name="T12" fmla="*/ 21 w 46"/>
                <a:gd name="T13" fmla="*/ 53 h 79"/>
                <a:gd name="T14" fmla="*/ 26 w 46"/>
                <a:gd name="T15" fmla="*/ 62 h 79"/>
                <a:gd name="T16" fmla="*/ 33 w 46"/>
                <a:gd name="T17" fmla="*/ 71 h 79"/>
                <a:gd name="T18" fmla="*/ 39 w 46"/>
                <a:gd name="T19" fmla="*/ 79 h 79"/>
                <a:gd name="T20" fmla="*/ 46 w 46"/>
                <a:gd name="T21" fmla="*/ 72 h 79"/>
                <a:gd name="T22" fmla="*/ 43 w 46"/>
                <a:gd name="T23" fmla="*/ 67 h 79"/>
                <a:gd name="T24" fmla="*/ 36 w 46"/>
                <a:gd name="T25" fmla="*/ 58 h 79"/>
                <a:gd name="T26" fmla="*/ 30 w 46"/>
                <a:gd name="T27" fmla="*/ 48 h 79"/>
                <a:gd name="T28" fmla="*/ 24 w 46"/>
                <a:gd name="T29" fmla="*/ 38 h 79"/>
                <a:gd name="T30" fmla="*/ 18 w 46"/>
                <a:gd name="T31" fmla="*/ 28 h 79"/>
                <a:gd name="T32" fmla="*/ 14 w 46"/>
                <a:gd name="T33" fmla="*/ 20 h 79"/>
                <a:gd name="T34" fmla="*/ 12 w 46"/>
                <a:gd name="T35" fmla="*/ 11 h 79"/>
                <a:gd name="T36" fmla="*/ 9 w 46"/>
                <a:gd name="T37" fmla="*/ 5 h 79"/>
                <a:gd name="T38" fmla="*/ 8 w 46"/>
                <a:gd name="T39" fmla="*/ 1 h 79"/>
                <a:gd name="T40" fmla="*/ 9 w 46"/>
                <a:gd name="T41" fmla="*/ 5 h 79"/>
                <a:gd name="T42" fmla="*/ 8 w 46"/>
                <a:gd name="T43" fmla="*/ 1 h 79"/>
                <a:gd name="T44" fmla="*/ 5 w 46"/>
                <a:gd name="T45" fmla="*/ 0 h 79"/>
                <a:gd name="T46" fmla="*/ 1 w 46"/>
                <a:gd name="T47" fmla="*/ 1 h 79"/>
                <a:gd name="T48" fmla="*/ 0 w 46"/>
                <a:gd name="T49" fmla="*/ 5 h 79"/>
                <a:gd name="T50" fmla="*/ 1 w 46"/>
                <a:gd name="T51" fmla="*/ 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 h="79">
                  <a:moveTo>
                    <a:pt x="1" y="8"/>
                  </a:moveTo>
                  <a:lnTo>
                    <a:pt x="0" y="5"/>
                  </a:lnTo>
                  <a:lnTo>
                    <a:pt x="2" y="13"/>
                  </a:lnTo>
                  <a:lnTo>
                    <a:pt x="5" y="22"/>
                  </a:lnTo>
                  <a:lnTo>
                    <a:pt x="9" y="32"/>
                  </a:lnTo>
                  <a:lnTo>
                    <a:pt x="15" y="43"/>
                  </a:lnTo>
                  <a:lnTo>
                    <a:pt x="21" y="53"/>
                  </a:lnTo>
                  <a:lnTo>
                    <a:pt x="26" y="62"/>
                  </a:lnTo>
                  <a:lnTo>
                    <a:pt x="33" y="71"/>
                  </a:lnTo>
                  <a:lnTo>
                    <a:pt x="39" y="79"/>
                  </a:lnTo>
                  <a:lnTo>
                    <a:pt x="46" y="72"/>
                  </a:lnTo>
                  <a:lnTo>
                    <a:pt x="43" y="67"/>
                  </a:lnTo>
                  <a:lnTo>
                    <a:pt x="36" y="58"/>
                  </a:lnTo>
                  <a:lnTo>
                    <a:pt x="30" y="48"/>
                  </a:lnTo>
                  <a:lnTo>
                    <a:pt x="24" y="38"/>
                  </a:lnTo>
                  <a:lnTo>
                    <a:pt x="18" y="28"/>
                  </a:lnTo>
                  <a:lnTo>
                    <a:pt x="14" y="20"/>
                  </a:lnTo>
                  <a:lnTo>
                    <a:pt x="12" y="11"/>
                  </a:lnTo>
                  <a:lnTo>
                    <a:pt x="9" y="5"/>
                  </a:lnTo>
                  <a:lnTo>
                    <a:pt x="8" y="1"/>
                  </a:lnTo>
                  <a:lnTo>
                    <a:pt x="9" y="5"/>
                  </a:lnTo>
                  <a:lnTo>
                    <a:pt x="8" y="1"/>
                  </a:lnTo>
                  <a:lnTo>
                    <a:pt x="5" y="0"/>
                  </a:lnTo>
                  <a:lnTo>
                    <a:pt x="1" y="1"/>
                  </a:lnTo>
                  <a:lnTo>
                    <a:pt x="0" y="5"/>
                  </a:lnTo>
                  <a:lnTo>
                    <a:pt x="1"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13" name="Freeform 1945"/>
            <p:cNvSpPr>
              <a:spLocks/>
            </p:cNvSpPr>
            <p:nvPr/>
          </p:nvSpPr>
          <p:spPr bwMode="auto">
            <a:xfrm>
              <a:off x="2887" y="3248"/>
              <a:ext cx="29" cy="34"/>
            </a:xfrm>
            <a:custGeom>
              <a:avLst/>
              <a:gdLst>
                <a:gd name="T0" fmla="*/ 1 w 86"/>
                <a:gd name="T1" fmla="*/ 0 h 103"/>
                <a:gd name="T2" fmla="*/ 0 w 86"/>
                <a:gd name="T3" fmla="*/ 0 h 103"/>
                <a:gd name="T4" fmla="*/ 4 w 86"/>
                <a:gd name="T5" fmla="*/ 9 h 103"/>
                <a:gd name="T6" fmla="*/ 8 w 86"/>
                <a:gd name="T7" fmla="*/ 21 h 103"/>
                <a:gd name="T8" fmla="*/ 18 w 86"/>
                <a:gd name="T9" fmla="*/ 33 h 103"/>
                <a:gd name="T10" fmla="*/ 28 w 86"/>
                <a:gd name="T11" fmla="*/ 48 h 103"/>
                <a:gd name="T12" fmla="*/ 40 w 86"/>
                <a:gd name="T13" fmla="*/ 64 h 103"/>
                <a:gd name="T14" fmla="*/ 53 w 86"/>
                <a:gd name="T15" fmla="*/ 78 h 103"/>
                <a:gd name="T16" fmla="*/ 67 w 86"/>
                <a:gd name="T17" fmla="*/ 92 h 103"/>
                <a:gd name="T18" fmla="*/ 79 w 86"/>
                <a:gd name="T19" fmla="*/ 103 h 103"/>
                <a:gd name="T20" fmla="*/ 86 w 86"/>
                <a:gd name="T21" fmla="*/ 96 h 103"/>
                <a:gd name="T22" fmla="*/ 74 w 86"/>
                <a:gd name="T23" fmla="*/ 85 h 103"/>
                <a:gd name="T24" fmla="*/ 60 w 86"/>
                <a:gd name="T25" fmla="*/ 71 h 103"/>
                <a:gd name="T26" fmla="*/ 47 w 86"/>
                <a:gd name="T27" fmla="*/ 57 h 103"/>
                <a:gd name="T28" fmla="*/ 37 w 86"/>
                <a:gd name="T29" fmla="*/ 44 h 103"/>
                <a:gd name="T30" fmla="*/ 27 w 86"/>
                <a:gd name="T31" fmla="*/ 29 h 103"/>
                <a:gd name="T32" fmla="*/ 18 w 86"/>
                <a:gd name="T33" fmla="*/ 16 h 103"/>
                <a:gd name="T34" fmla="*/ 13 w 86"/>
                <a:gd name="T35" fmla="*/ 7 h 103"/>
                <a:gd name="T36" fmla="*/ 12 w 86"/>
                <a:gd name="T37" fmla="*/ 0 h 103"/>
                <a:gd name="T38" fmla="*/ 11 w 86"/>
                <a:gd name="T39" fmla="*/ 0 h 103"/>
                <a:gd name="T40" fmla="*/ 1 w 86"/>
                <a:gd name="T41"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6" h="103">
                  <a:moveTo>
                    <a:pt x="1" y="0"/>
                  </a:moveTo>
                  <a:lnTo>
                    <a:pt x="0" y="0"/>
                  </a:lnTo>
                  <a:lnTo>
                    <a:pt x="4" y="9"/>
                  </a:lnTo>
                  <a:lnTo>
                    <a:pt x="8" y="21"/>
                  </a:lnTo>
                  <a:lnTo>
                    <a:pt x="18" y="33"/>
                  </a:lnTo>
                  <a:lnTo>
                    <a:pt x="28" y="48"/>
                  </a:lnTo>
                  <a:lnTo>
                    <a:pt x="40" y="64"/>
                  </a:lnTo>
                  <a:lnTo>
                    <a:pt x="53" y="78"/>
                  </a:lnTo>
                  <a:lnTo>
                    <a:pt x="67" y="92"/>
                  </a:lnTo>
                  <a:lnTo>
                    <a:pt x="79" y="103"/>
                  </a:lnTo>
                  <a:lnTo>
                    <a:pt x="86" y="96"/>
                  </a:lnTo>
                  <a:lnTo>
                    <a:pt x="74" y="85"/>
                  </a:lnTo>
                  <a:lnTo>
                    <a:pt x="60" y="71"/>
                  </a:lnTo>
                  <a:lnTo>
                    <a:pt x="47" y="57"/>
                  </a:lnTo>
                  <a:lnTo>
                    <a:pt x="37" y="44"/>
                  </a:lnTo>
                  <a:lnTo>
                    <a:pt x="27" y="29"/>
                  </a:lnTo>
                  <a:lnTo>
                    <a:pt x="18" y="16"/>
                  </a:lnTo>
                  <a:lnTo>
                    <a:pt x="13" y="7"/>
                  </a:lnTo>
                  <a:lnTo>
                    <a:pt x="12" y="0"/>
                  </a:lnTo>
                  <a:lnTo>
                    <a:pt x="11" y="0"/>
                  </a:lnTo>
                  <a:lnTo>
                    <a:pt x="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14" name="Freeform 1946"/>
            <p:cNvSpPr>
              <a:spLocks/>
            </p:cNvSpPr>
            <p:nvPr/>
          </p:nvSpPr>
          <p:spPr bwMode="auto">
            <a:xfrm>
              <a:off x="2877" y="3229"/>
              <a:ext cx="14" cy="19"/>
            </a:xfrm>
            <a:custGeom>
              <a:avLst/>
              <a:gdLst>
                <a:gd name="T0" fmla="*/ 6 w 42"/>
                <a:gd name="T1" fmla="*/ 0 h 58"/>
                <a:gd name="T2" fmla="*/ 3 w 42"/>
                <a:gd name="T3" fmla="*/ 9 h 58"/>
                <a:gd name="T4" fmla="*/ 12 w 42"/>
                <a:gd name="T5" fmla="*/ 16 h 58"/>
                <a:gd name="T6" fmla="*/ 21 w 42"/>
                <a:gd name="T7" fmla="*/ 30 h 58"/>
                <a:gd name="T8" fmla="*/ 29 w 42"/>
                <a:gd name="T9" fmla="*/ 45 h 58"/>
                <a:gd name="T10" fmla="*/ 32 w 42"/>
                <a:gd name="T11" fmla="*/ 58 h 58"/>
                <a:gd name="T12" fmla="*/ 42 w 42"/>
                <a:gd name="T13" fmla="*/ 58 h 58"/>
                <a:gd name="T14" fmla="*/ 38 w 42"/>
                <a:gd name="T15" fmla="*/ 42 h 58"/>
                <a:gd name="T16" fmla="*/ 30 w 42"/>
                <a:gd name="T17" fmla="*/ 25 h 58"/>
                <a:gd name="T18" fmla="*/ 19 w 42"/>
                <a:gd name="T19" fmla="*/ 9 h 58"/>
                <a:gd name="T20" fmla="*/ 7 w 42"/>
                <a:gd name="T21" fmla="*/ 0 h 58"/>
                <a:gd name="T22" fmla="*/ 4 w 42"/>
                <a:gd name="T23" fmla="*/ 9 h 58"/>
                <a:gd name="T24" fmla="*/ 7 w 42"/>
                <a:gd name="T25" fmla="*/ 0 h 58"/>
                <a:gd name="T26" fmla="*/ 4 w 42"/>
                <a:gd name="T27" fmla="*/ 0 h 58"/>
                <a:gd name="T28" fmla="*/ 0 w 42"/>
                <a:gd name="T29" fmla="*/ 2 h 58"/>
                <a:gd name="T30" fmla="*/ 0 w 42"/>
                <a:gd name="T31" fmla="*/ 7 h 58"/>
                <a:gd name="T32" fmla="*/ 3 w 42"/>
                <a:gd name="T33" fmla="*/ 9 h 58"/>
                <a:gd name="T34" fmla="*/ 6 w 42"/>
                <a:gd name="T3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 h="58">
                  <a:moveTo>
                    <a:pt x="6" y="0"/>
                  </a:moveTo>
                  <a:lnTo>
                    <a:pt x="3" y="9"/>
                  </a:lnTo>
                  <a:lnTo>
                    <a:pt x="12" y="16"/>
                  </a:lnTo>
                  <a:lnTo>
                    <a:pt x="21" y="30"/>
                  </a:lnTo>
                  <a:lnTo>
                    <a:pt x="29" y="45"/>
                  </a:lnTo>
                  <a:lnTo>
                    <a:pt x="32" y="58"/>
                  </a:lnTo>
                  <a:lnTo>
                    <a:pt x="42" y="58"/>
                  </a:lnTo>
                  <a:lnTo>
                    <a:pt x="38" y="42"/>
                  </a:lnTo>
                  <a:lnTo>
                    <a:pt x="30" y="25"/>
                  </a:lnTo>
                  <a:lnTo>
                    <a:pt x="19" y="9"/>
                  </a:lnTo>
                  <a:lnTo>
                    <a:pt x="7" y="0"/>
                  </a:lnTo>
                  <a:lnTo>
                    <a:pt x="4" y="9"/>
                  </a:lnTo>
                  <a:lnTo>
                    <a:pt x="7" y="0"/>
                  </a:lnTo>
                  <a:lnTo>
                    <a:pt x="4" y="0"/>
                  </a:lnTo>
                  <a:lnTo>
                    <a:pt x="0" y="2"/>
                  </a:lnTo>
                  <a:lnTo>
                    <a:pt x="0" y="7"/>
                  </a:lnTo>
                  <a:lnTo>
                    <a:pt x="3" y="9"/>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15" name="Freeform 1947"/>
            <p:cNvSpPr>
              <a:spLocks/>
            </p:cNvSpPr>
            <p:nvPr/>
          </p:nvSpPr>
          <p:spPr bwMode="auto">
            <a:xfrm>
              <a:off x="2878" y="3229"/>
              <a:ext cx="56" cy="32"/>
            </a:xfrm>
            <a:custGeom>
              <a:avLst/>
              <a:gdLst>
                <a:gd name="T0" fmla="*/ 158 w 166"/>
                <a:gd name="T1" fmla="*/ 95 h 96"/>
                <a:gd name="T2" fmla="*/ 161 w 166"/>
                <a:gd name="T3" fmla="*/ 87 h 96"/>
                <a:gd name="T4" fmla="*/ 149 w 166"/>
                <a:gd name="T5" fmla="*/ 86 h 96"/>
                <a:gd name="T6" fmla="*/ 134 w 166"/>
                <a:gd name="T7" fmla="*/ 78 h 96"/>
                <a:gd name="T8" fmla="*/ 114 w 166"/>
                <a:gd name="T9" fmla="*/ 66 h 96"/>
                <a:gd name="T10" fmla="*/ 94 w 166"/>
                <a:gd name="T11" fmla="*/ 53 h 96"/>
                <a:gd name="T12" fmla="*/ 72 w 166"/>
                <a:gd name="T13" fmla="*/ 36 h 96"/>
                <a:gd name="T14" fmla="*/ 49 w 166"/>
                <a:gd name="T15" fmla="*/ 22 h 96"/>
                <a:gd name="T16" fmla="*/ 26 w 166"/>
                <a:gd name="T17" fmla="*/ 9 h 96"/>
                <a:gd name="T18" fmla="*/ 2 w 166"/>
                <a:gd name="T19" fmla="*/ 0 h 96"/>
                <a:gd name="T20" fmla="*/ 0 w 166"/>
                <a:gd name="T21" fmla="*/ 9 h 96"/>
                <a:gd name="T22" fmla="*/ 22 w 166"/>
                <a:gd name="T23" fmla="*/ 18 h 96"/>
                <a:gd name="T24" fmla="*/ 45 w 166"/>
                <a:gd name="T25" fmla="*/ 31 h 96"/>
                <a:gd name="T26" fmla="*/ 67 w 166"/>
                <a:gd name="T27" fmla="*/ 46 h 96"/>
                <a:gd name="T28" fmla="*/ 89 w 166"/>
                <a:gd name="T29" fmla="*/ 62 h 96"/>
                <a:gd name="T30" fmla="*/ 110 w 166"/>
                <a:gd name="T31" fmla="*/ 75 h 96"/>
                <a:gd name="T32" fmla="*/ 129 w 166"/>
                <a:gd name="T33" fmla="*/ 87 h 96"/>
                <a:gd name="T34" fmla="*/ 146 w 166"/>
                <a:gd name="T35" fmla="*/ 95 h 96"/>
                <a:gd name="T36" fmla="*/ 161 w 166"/>
                <a:gd name="T37" fmla="*/ 96 h 96"/>
                <a:gd name="T38" fmla="*/ 165 w 166"/>
                <a:gd name="T39" fmla="*/ 88 h 96"/>
                <a:gd name="T40" fmla="*/ 161 w 166"/>
                <a:gd name="T41" fmla="*/ 96 h 96"/>
                <a:gd name="T42" fmla="*/ 165 w 166"/>
                <a:gd name="T43" fmla="*/ 95 h 96"/>
                <a:gd name="T44" fmla="*/ 166 w 166"/>
                <a:gd name="T45" fmla="*/ 91 h 96"/>
                <a:gd name="T46" fmla="*/ 165 w 166"/>
                <a:gd name="T47" fmla="*/ 88 h 96"/>
                <a:gd name="T48" fmla="*/ 161 w 166"/>
                <a:gd name="T49" fmla="*/ 87 h 96"/>
                <a:gd name="T50" fmla="*/ 158 w 166"/>
                <a:gd name="T51" fmla="*/ 9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6" h="96">
                  <a:moveTo>
                    <a:pt x="158" y="95"/>
                  </a:moveTo>
                  <a:lnTo>
                    <a:pt x="161" y="87"/>
                  </a:lnTo>
                  <a:lnTo>
                    <a:pt x="149" y="86"/>
                  </a:lnTo>
                  <a:lnTo>
                    <a:pt x="134" y="78"/>
                  </a:lnTo>
                  <a:lnTo>
                    <a:pt x="114" y="66"/>
                  </a:lnTo>
                  <a:lnTo>
                    <a:pt x="94" y="53"/>
                  </a:lnTo>
                  <a:lnTo>
                    <a:pt x="72" y="36"/>
                  </a:lnTo>
                  <a:lnTo>
                    <a:pt x="49" y="22"/>
                  </a:lnTo>
                  <a:lnTo>
                    <a:pt x="26" y="9"/>
                  </a:lnTo>
                  <a:lnTo>
                    <a:pt x="2" y="0"/>
                  </a:lnTo>
                  <a:lnTo>
                    <a:pt x="0" y="9"/>
                  </a:lnTo>
                  <a:lnTo>
                    <a:pt x="22" y="18"/>
                  </a:lnTo>
                  <a:lnTo>
                    <a:pt x="45" y="31"/>
                  </a:lnTo>
                  <a:lnTo>
                    <a:pt x="67" y="46"/>
                  </a:lnTo>
                  <a:lnTo>
                    <a:pt x="89" y="62"/>
                  </a:lnTo>
                  <a:lnTo>
                    <a:pt x="110" y="75"/>
                  </a:lnTo>
                  <a:lnTo>
                    <a:pt x="129" y="87"/>
                  </a:lnTo>
                  <a:lnTo>
                    <a:pt x="146" y="95"/>
                  </a:lnTo>
                  <a:lnTo>
                    <a:pt x="161" y="96"/>
                  </a:lnTo>
                  <a:lnTo>
                    <a:pt x="165" y="88"/>
                  </a:lnTo>
                  <a:lnTo>
                    <a:pt x="161" y="96"/>
                  </a:lnTo>
                  <a:lnTo>
                    <a:pt x="165" y="95"/>
                  </a:lnTo>
                  <a:lnTo>
                    <a:pt x="166" y="91"/>
                  </a:lnTo>
                  <a:lnTo>
                    <a:pt x="165" y="88"/>
                  </a:lnTo>
                  <a:lnTo>
                    <a:pt x="161" y="87"/>
                  </a:lnTo>
                  <a:lnTo>
                    <a:pt x="158" y="9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16" name="Freeform 1948"/>
            <p:cNvSpPr>
              <a:spLocks/>
            </p:cNvSpPr>
            <p:nvPr/>
          </p:nvSpPr>
          <p:spPr bwMode="auto">
            <a:xfrm>
              <a:off x="2918" y="3244"/>
              <a:ext cx="15" cy="16"/>
            </a:xfrm>
            <a:custGeom>
              <a:avLst/>
              <a:gdLst>
                <a:gd name="T0" fmla="*/ 2 w 47"/>
                <a:gd name="T1" fmla="*/ 0 h 49"/>
                <a:gd name="T2" fmla="*/ 4 w 47"/>
                <a:gd name="T3" fmla="*/ 9 h 49"/>
                <a:gd name="T4" fmla="*/ 5 w 47"/>
                <a:gd name="T5" fmla="*/ 10 h 49"/>
                <a:gd name="T6" fmla="*/ 8 w 47"/>
                <a:gd name="T7" fmla="*/ 12 h 49"/>
                <a:gd name="T8" fmla="*/ 12 w 47"/>
                <a:gd name="T9" fmla="*/ 18 h 49"/>
                <a:gd name="T10" fmla="*/ 18 w 47"/>
                <a:gd name="T11" fmla="*/ 24 h 49"/>
                <a:gd name="T12" fmla="*/ 24 w 47"/>
                <a:gd name="T13" fmla="*/ 31 h 49"/>
                <a:gd name="T14" fmla="*/ 28 w 47"/>
                <a:gd name="T15" fmla="*/ 36 h 49"/>
                <a:gd name="T16" fmla="*/ 34 w 47"/>
                <a:gd name="T17" fmla="*/ 43 h 49"/>
                <a:gd name="T18" fmla="*/ 40 w 47"/>
                <a:gd name="T19" fmla="*/ 49 h 49"/>
                <a:gd name="T20" fmla="*/ 47 w 47"/>
                <a:gd name="T21" fmla="*/ 42 h 49"/>
                <a:gd name="T22" fmla="*/ 41 w 47"/>
                <a:gd name="T23" fmla="*/ 36 h 49"/>
                <a:gd name="T24" fmla="*/ 35 w 47"/>
                <a:gd name="T25" fmla="*/ 29 h 49"/>
                <a:gd name="T26" fmla="*/ 31 w 47"/>
                <a:gd name="T27" fmla="*/ 24 h 49"/>
                <a:gd name="T28" fmla="*/ 25 w 47"/>
                <a:gd name="T29" fmla="*/ 17 h 49"/>
                <a:gd name="T30" fmla="*/ 19 w 47"/>
                <a:gd name="T31" fmla="*/ 11 h 49"/>
                <a:gd name="T32" fmla="*/ 15 w 47"/>
                <a:gd name="T33" fmla="*/ 5 h 49"/>
                <a:gd name="T34" fmla="*/ 10 w 47"/>
                <a:gd name="T35" fmla="*/ 1 h 49"/>
                <a:gd name="T36" fmla="*/ 4 w 47"/>
                <a:gd name="T37" fmla="*/ 0 h 49"/>
                <a:gd name="T38" fmla="*/ 7 w 47"/>
                <a:gd name="T39" fmla="*/ 9 h 49"/>
                <a:gd name="T40" fmla="*/ 4 w 47"/>
                <a:gd name="T41" fmla="*/ 0 h 49"/>
                <a:gd name="T42" fmla="*/ 1 w 47"/>
                <a:gd name="T43" fmla="*/ 1 h 49"/>
                <a:gd name="T44" fmla="*/ 0 w 47"/>
                <a:gd name="T45" fmla="*/ 4 h 49"/>
                <a:gd name="T46" fmla="*/ 1 w 47"/>
                <a:gd name="T47" fmla="*/ 8 h 49"/>
                <a:gd name="T48" fmla="*/ 4 w 47"/>
                <a:gd name="T49" fmla="*/ 9 h 49"/>
                <a:gd name="T50" fmla="*/ 2 w 47"/>
                <a:gd name="T5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7" h="49">
                  <a:moveTo>
                    <a:pt x="2" y="0"/>
                  </a:moveTo>
                  <a:lnTo>
                    <a:pt x="4" y="9"/>
                  </a:lnTo>
                  <a:lnTo>
                    <a:pt x="5" y="10"/>
                  </a:lnTo>
                  <a:lnTo>
                    <a:pt x="8" y="12"/>
                  </a:lnTo>
                  <a:lnTo>
                    <a:pt x="12" y="18"/>
                  </a:lnTo>
                  <a:lnTo>
                    <a:pt x="18" y="24"/>
                  </a:lnTo>
                  <a:lnTo>
                    <a:pt x="24" y="31"/>
                  </a:lnTo>
                  <a:lnTo>
                    <a:pt x="28" y="36"/>
                  </a:lnTo>
                  <a:lnTo>
                    <a:pt x="34" y="43"/>
                  </a:lnTo>
                  <a:lnTo>
                    <a:pt x="40" y="49"/>
                  </a:lnTo>
                  <a:lnTo>
                    <a:pt x="47" y="42"/>
                  </a:lnTo>
                  <a:lnTo>
                    <a:pt x="41" y="36"/>
                  </a:lnTo>
                  <a:lnTo>
                    <a:pt x="35" y="29"/>
                  </a:lnTo>
                  <a:lnTo>
                    <a:pt x="31" y="24"/>
                  </a:lnTo>
                  <a:lnTo>
                    <a:pt x="25" y="17"/>
                  </a:lnTo>
                  <a:lnTo>
                    <a:pt x="19" y="11"/>
                  </a:lnTo>
                  <a:lnTo>
                    <a:pt x="15" y="5"/>
                  </a:lnTo>
                  <a:lnTo>
                    <a:pt x="10" y="1"/>
                  </a:lnTo>
                  <a:lnTo>
                    <a:pt x="4" y="0"/>
                  </a:lnTo>
                  <a:lnTo>
                    <a:pt x="7" y="9"/>
                  </a:lnTo>
                  <a:lnTo>
                    <a:pt x="4" y="0"/>
                  </a:lnTo>
                  <a:lnTo>
                    <a:pt x="1" y="1"/>
                  </a:lnTo>
                  <a:lnTo>
                    <a:pt x="0" y="4"/>
                  </a:lnTo>
                  <a:lnTo>
                    <a:pt x="1" y="8"/>
                  </a:lnTo>
                  <a:lnTo>
                    <a:pt x="4" y="9"/>
                  </a:lnTo>
                  <a:lnTo>
                    <a:pt x="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17" name="Freeform 1949"/>
            <p:cNvSpPr>
              <a:spLocks/>
            </p:cNvSpPr>
            <p:nvPr/>
          </p:nvSpPr>
          <p:spPr bwMode="auto">
            <a:xfrm>
              <a:off x="2918" y="3242"/>
              <a:ext cx="15" cy="5"/>
            </a:xfrm>
            <a:custGeom>
              <a:avLst/>
              <a:gdLst>
                <a:gd name="T0" fmla="*/ 44 w 44"/>
                <a:gd name="T1" fmla="*/ 6 h 15"/>
                <a:gd name="T2" fmla="*/ 44 w 44"/>
                <a:gd name="T3" fmla="*/ 6 h 15"/>
                <a:gd name="T4" fmla="*/ 39 w 44"/>
                <a:gd name="T5" fmla="*/ 3 h 15"/>
                <a:gd name="T6" fmla="*/ 34 w 44"/>
                <a:gd name="T7" fmla="*/ 2 h 15"/>
                <a:gd name="T8" fmla="*/ 30 w 44"/>
                <a:gd name="T9" fmla="*/ 1 h 15"/>
                <a:gd name="T10" fmla="*/ 24 w 44"/>
                <a:gd name="T11" fmla="*/ 0 h 15"/>
                <a:gd name="T12" fmla="*/ 20 w 44"/>
                <a:gd name="T13" fmla="*/ 0 h 15"/>
                <a:gd name="T14" fmla="*/ 14 w 44"/>
                <a:gd name="T15" fmla="*/ 1 h 15"/>
                <a:gd name="T16" fmla="*/ 7 w 44"/>
                <a:gd name="T17" fmla="*/ 2 h 15"/>
                <a:gd name="T18" fmla="*/ 0 w 44"/>
                <a:gd name="T19" fmla="*/ 6 h 15"/>
                <a:gd name="T20" fmla="*/ 5 w 44"/>
                <a:gd name="T21" fmla="*/ 15 h 15"/>
                <a:gd name="T22" fmla="*/ 9 w 44"/>
                <a:gd name="T23" fmla="*/ 11 h 15"/>
                <a:gd name="T24" fmla="*/ 14 w 44"/>
                <a:gd name="T25" fmla="*/ 10 h 15"/>
                <a:gd name="T26" fmla="*/ 20 w 44"/>
                <a:gd name="T27" fmla="*/ 9 h 15"/>
                <a:gd name="T28" fmla="*/ 24 w 44"/>
                <a:gd name="T29" fmla="*/ 9 h 15"/>
                <a:gd name="T30" fmla="*/ 28 w 44"/>
                <a:gd name="T31" fmla="*/ 10 h 15"/>
                <a:gd name="T32" fmla="*/ 32 w 44"/>
                <a:gd name="T33" fmla="*/ 11 h 15"/>
                <a:gd name="T34" fmla="*/ 37 w 44"/>
                <a:gd name="T35" fmla="*/ 13 h 15"/>
                <a:gd name="T36" fmla="*/ 39 w 44"/>
                <a:gd name="T37" fmla="*/ 15 h 15"/>
                <a:gd name="T38" fmla="*/ 39 w 44"/>
                <a:gd name="T39" fmla="*/ 15 h 15"/>
                <a:gd name="T40" fmla="*/ 44 w 44"/>
                <a:gd name="T41"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 h="15">
                  <a:moveTo>
                    <a:pt x="44" y="6"/>
                  </a:moveTo>
                  <a:lnTo>
                    <a:pt x="44" y="6"/>
                  </a:lnTo>
                  <a:lnTo>
                    <a:pt x="39" y="3"/>
                  </a:lnTo>
                  <a:lnTo>
                    <a:pt x="34" y="2"/>
                  </a:lnTo>
                  <a:lnTo>
                    <a:pt x="30" y="1"/>
                  </a:lnTo>
                  <a:lnTo>
                    <a:pt x="24" y="0"/>
                  </a:lnTo>
                  <a:lnTo>
                    <a:pt x="20" y="0"/>
                  </a:lnTo>
                  <a:lnTo>
                    <a:pt x="14" y="1"/>
                  </a:lnTo>
                  <a:lnTo>
                    <a:pt x="7" y="2"/>
                  </a:lnTo>
                  <a:lnTo>
                    <a:pt x="0" y="6"/>
                  </a:lnTo>
                  <a:lnTo>
                    <a:pt x="5" y="15"/>
                  </a:lnTo>
                  <a:lnTo>
                    <a:pt x="9" y="11"/>
                  </a:lnTo>
                  <a:lnTo>
                    <a:pt x="14" y="10"/>
                  </a:lnTo>
                  <a:lnTo>
                    <a:pt x="20" y="9"/>
                  </a:lnTo>
                  <a:lnTo>
                    <a:pt x="24" y="9"/>
                  </a:lnTo>
                  <a:lnTo>
                    <a:pt x="28" y="10"/>
                  </a:lnTo>
                  <a:lnTo>
                    <a:pt x="32" y="11"/>
                  </a:lnTo>
                  <a:lnTo>
                    <a:pt x="37" y="13"/>
                  </a:lnTo>
                  <a:lnTo>
                    <a:pt x="39" y="15"/>
                  </a:lnTo>
                  <a:lnTo>
                    <a:pt x="39" y="15"/>
                  </a:lnTo>
                  <a:lnTo>
                    <a:pt x="44"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18" name="Freeform 1950"/>
            <p:cNvSpPr>
              <a:spLocks/>
            </p:cNvSpPr>
            <p:nvPr/>
          </p:nvSpPr>
          <p:spPr bwMode="auto">
            <a:xfrm>
              <a:off x="2931" y="3244"/>
              <a:ext cx="34" cy="25"/>
            </a:xfrm>
            <a:custGeom>
              <a:avLst/>
              <a:gdLst>
                <a:gd name="T0" fmla="*/ 100 w 100"/>
                <a:gd name="T1" fmla="*/ 74 h 76"/>
                <a:gd name="T2" fmla="*/ 100 w 100"/>
                <a:gd name="T3" fmla="*/ 74 h 76"/>
                <a:gd name="T4" fmla="*/ 92 w 100"/>
                <a:gd name="T5" fmla="*/ 61 h 76"/>
                <a:gd name="T6" fmla="*/ 81 w 100"/>
                <a:gd name="T7" fmla="*/ 50 h 76"/>
                <a:gd name="T8" fmla="*/ 67 w 100"/>
                <a:gd name="T9" fmla="*/ 39 h 76"/>
                <a:gd name="T10" fmla="*/ 50 w 100"/>
                <a:gd name="T11" fmla="*/ 26 h 76"/>
                <a:gd name="T12" fmla="*/ 35 w 100"/>
                <a:gd name="T13" fmla="*/ 17 h 76"/>
                <a:gd name="T14" fmla="*/ 22 w 100"/>
                <a:gd name="T15" fmla="*/ 9 h 76"/>
                <a:gd name="T16" fmla="*/ 10 w 100"/>
                <a:gd name="T17" fmla="*/ 3 h 76"/>
                <a:gd name="T18" fmla="*/ 5 w 100"/>
                <a:gd name="T19" fmla="*/ 0 h 76"/>
                <a:gd name="T20" fmla="*/ 0 w 100"/>
                <a:gd name="T21" fmla="*/ 9 h 76"/>
                <a:gd name="T22" fmla="*/ 6 w 100"/>
                <a:gd name="T23" fmla="*/ 12 h 76"/>
                <a:gd name="T24" fmla="*/ 17 w 100"/>
                <a:gd name="T25" fmla="*/ 18 h 76"/>
                <a:gd name="T26" fmla="*/ 31 w 100"/>
                <a:gd name="T27" fmla="*/ 26 h 76"/>
                <a:gd name="T28" fmla="*/ 46 w 100"/>
                <a:gd name="T29" fmla="*/ 35 h 76"/>
                <a:gd name="T30" fmla="*/ 61 w 100"/>
                <a:gd name="T31" fmla="*/ 45 h 76"/>
                <a:gd name="T32" fmla="*/ 74 w 100"/>
                <a:gd name="T33" fmla="*/ 57 h 76"/>
                <a:gd name="T34" fmla="*/ 85 w 100"/>
                <a:gd name="T35" fmla="*/ 68 h 76"/>
                <a:gd name="T36" fmla="*/ 90 w 100"/>
                <a:gd name="T37" fmla="*/ 76 h 76"/>
                <a:gd name="T38" fmla="*/ 90 w 100"/>
                <a:gd name="T39" fmla="*/ 76 h 76"/>
                <a:gd name="T40" fmla="*/ 100 w 100"/>
                <a:gd name="T41" fmla="*/ 7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0" h="76">
                  <a:moveTo>
                    <a:pt x="100" y="74"/>
                  </a:moveTo>
                  <a:lnTo>
                    <a:pt x="100" y="74"/>
                  </a:lnTo>
                  <a:lnTo>
                    <a:pt x="92" y="61"/>
                  </a:lnTo>
                  <a:lnTo>
                    <a:pt x="81" y="50"/>
                  </a:lnTo>
                  <a:lnTo>
                    <a:pt x="67" y="39"/>
                  </a:lnTo>
                  <a:lnTo>
                    <a:pt x="50" y="26"/>
                  </a:lnTo>
                  <a:lnTo>
                    <a:pt x="35" y="17"/>
                  </a:lnTo>
                  <a:lnTo>
                    <a:pt x="22" y="9"/>
                  </a:lnTo>
                  <a:lnTo>
                    <a:pt x="10" y="3"/>
                  </a:lnTo>
                  <a:lnTo>
                    <a:pt x="5" y="0"/>
                  </a:lnTo>
                  <a:lnTo>
                    <a:pt x="0" y="9"/>
                  </a:lnTo>
                  <a:lnTo>
                    <a:pt x="6" y="12"/>
                  </a:lnTo>
                  <a:lnTo>
                    <a:pt x="17" y="18"/>
                  </a:lnTo>
                  <a:lnTo>
                    <a:pt x="31" y="26"/>
                  </a:lnTo>
                  <a:lnTo>
                    <a:pt x="46" y="35"/>
                  </a:lnTo>
                  <a:lnTo>
                    <a:pt x="61" y="45"/>
                  </a:lnTo>
                  <a:lnTo>
                    <a:pt x="74" y="57"/>
                  </a:lnTo>
                  <a:lnTo>
                    <a:pt x="85" y="68"/>
                  </a:lnTo>
                  <a:lnTo>
                    <a:pt x="90" y="76"/>
                  </a:lnTo>
                  <a:lnTo>
                    <a:pt x="90" y="76"/>
                  </a:lnTo>
                  <a:lnTo>
                    <a:pt x="100" y="7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19" name="Freeform 1951"/>
            <p:cNvSpPr>
              <a:spLocks/>
            </p:cNvSpPr>
            <p:nvPr/>
          </p:nvSpPr>
          <p:spPr bwMode="auto">
            <a:xfrm>
              <a:off x="2961" y="3269"/>
              <a:ext cx="21" cy="50"/>
            </a:xfrm>
            <a:custGeom>
              <a:avLst/>
              <a:gdLst>
                <a:gd name="T0" fmla="*/ 60 w 63"/>
                <a:gd name="T1" fmla="*/ 143 h 152"/>
                <a:gd name="T2" fmla="*/ 63 w 63"/>
                <a:gd name="T3" fmla="*/ 148 h 152"/>
                <a:gd name="T4" fmla="*/ 60 w 63"/>
                <a:gd name="T5" fmla="*/ 137 h 152"/>
                <a:gd name="T6" fmla="*/ 55 w 63"/>
                <a:gd name="T7" fmla="*/ 121 h 152"/>
                <a:gd name="T8" fmla="*/ 48 w 63"/>
                <a:gd name="T9" fmla="*/ 101 h 152"/>
                <a:gd name="T10" fmla="*/ 40 w 63"/>
                <a:gd name="T11" fmla="*/ 78 h 152"/>
                <a:gd name="T12" fmla="*/ 31 w 63"/>
                <a:gd name="T13" fmla="*/ 55 h 152"/>
                <a:gd name="T14" fmla="*/ 22 w 63"/>
                <a:gd name="T15" fmla="*/ 32 h 152"/>
                <a:gd name="T16" fmla="*/ 15 w 63"/>
                <a:gd name="T17" fmla="*/ 14 h 152"/>
                <a:gd name="T18" fmla="*/ 10 w 63"/>
                <a:gd name="T19" fmla="*/ 0 h 152"/>
                <a:gd name="T20" fmla="*/ 0 w 63"/>
                <a:gd name="T21" fmla="*/ 2 h 152"/>
                <a:gd name="T22" fmla="*/ 6 w 63"/>
                <a:gd name="T23" fmla="*/ 16 h 152"/>
                <a:gd name="T24" fmla="*/ 13 w 63"/>
                <a:gd name="T25" fmla="*/ 34 h 152"/>
                <a:gd name="T26" fmla="*/ 22 w 63"/>
                <a:gd name="T27" fmla="*/ 57 h 152"/>
                <a:gd name="T28" fmla="*/ 31 w 63"/>
                <a:gd name="T29" fmla="*/ 80 h 152"/>
                <a:gd name="T30" fmla="*/ 39 w 63"/>
                <a:gd name="T31" fmla="*/ 103 h 152"/>
                <a:gd name="T32" fmla="*/ 46 w 63"/>
                <a:gd name="T33" fmla="*/ 124 h 152"/>
                <a:gd name="T34" fmla="*/ 51 w 63"/>
                <a:gd name="T35" fmla="*/ 140 h 152"/>
                <a:gd name="T36" fmla="*/ 52 w 63"/>
                <a:gd name="T37" fmla="*/ 148 h 152"/>
                <a:gd name="T38" fmla="*/ 55 w 63"/>
                <a:gd name="T39" fmla="*/ 152 h 152"/>
                <a:gd name="T40" fmla="*/ 52 w 63"/>
                <a:gd name="T41" fmla="*/ 148 h 152"/>
                <a:gd name="T42" fmla="*/ 54 w 63"/>
                <a:gd name="T43" fmla="*/ 151 h 152"/>
                <a:gd name="T44" fmla="*/ 58 w 63"/>
                <a:gd name="T45" fmla="*/ 152 h 152"/>
                <a:gd name="T46" fmla="*/ 61 w 63"/>
                <a:gd name="T47" fmla="*/ 151 h 152"/>
                <a:gd name="T48" fmla="*/ 63 w 63"/>
                <a:gd name="T49" fmla="*/ 148 h 152"/>
                <a:gd name="T50" fmla="*/ 60 w 63"/>
                <a:gd name="T51" fmla="*/ 14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3" h="152">
                  <a:moveTo>
                    <a:pt x="60" y="143"/>
                  </a:moveTo>
                  <a:lnTo>
                    <a:pt x="63" y="148"/>
                  </a:lnTo>
                  <a:lnTo>
                    <a:pt x="60" y="137"/>
                  </a:lnTo>
                  <a:lnTo>
                    <a:pt x="55" y="121"/>
                  </a:lnTo>
                  <a:lnTo>
                    <a:pt x="48" y="101"/>
                  </a:lnTo>
                  <a:lnTo>
                    <a:pt x="40" y="78"/>
                  </a:lnTo>
                  <a:lnTo>
                    <a:pt x="31" y="55"/>
                  </a:lnTo>
                  <a:lnTo>
                    <a:pt x="22" y="32"/>
                  </a:lnTo>
                  <a:lnTo>
                    <a:pt x="15" y="14"/>
                  </a:lnTo>
                  <a:lnTo>
                    <a:pt x="10" y="0"/>
                  </a:lnTo>
                  <a:lnTo>
                    <a:pt x="0" y="2"/>
                  </a:lnTo>
                  <a:lnTo>
                    <a:pt x="6" y="16"/>
                  </a:lnTo>
                  <a:lnTo>
                    <a:pt x="13" y="34"/>
                  </a:lnTo>
                  <a:lnTo>
                    <a:pt x="22" y="57"/>
                  </a:lnTo>
                  <a:lnTo>
                    <a:pt x="31" y="80"/>
                  </a:lnTo>
                  <a:lnTo>
                    <a:pt x="39" y="103"/>
                  </a:lnTo>
                  <a:lnTo>
                    <a:pt x="46" y="124"/>
                  </a:lnTo>
                  <a:lnTo>
                    <a:pt x="51" y="140"/>
                  </a:lnTo>
                  <a:lnTo>
                    <a:pt x="52" y="148"/>
                  </a:lnTo>
                  <a:lnTo>
                    <a:pt x="55" y="152"/>
                  </a:lnTo>
                  <a:lnTo>
                    <a:pt x="52" y="148"/>
                  </a:lnTo>
                  <a:lnTo>
                    <a:pt x="54" y="151"/>
                  </a:lnTo>
                  <a:lnTo>
                    <a:pt x="58" y="152"/>
                  </a:lnTo>
                  <a:lnTo>
                    <a:pt x="61" y="151"/>
                  </a:lnTo>
                  <a:lnTo>
                    <a:pt x="63" y="148"/>
                  </a:lnTo>
                  <a:lnTo>
                    <a:pt x="60" y="14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20" name="Freeform 1952"/>
            <p:cNvSpPr>
              <a:spLocks/>
            </p:cNvSpPr>
            <p:nvPr/>
          </p:nvSpPr>
          <p:spPr bwMode="auto">
            <a:xfrm>
              <a:off x="2980" y="3316"/>
              <a:ext cx="27" cy="18"/>
            </a:xfrm>
            <a:custGeom>
              <a:avLst/>
              <a:gdLst>
                <a:gd name="T0" fmla="*/ 82 w 83"/>
                <a:gd name="T1" fmla="*/ 43 h 52"/>
                <a:gd name="T2" fmla="*/ 83 w 83"/>
                <a:gd name="T3" fmla="*/ 43 h 52"/>
                <a:gd name="T4" fmla="*/ 77 w 83"/>
                <a:gd name="T5" fmla="*/ 40 h 52"/>
                <a:gd name="T6" fmla="*/ 70 w 83"/>
                <a:gd name="T7" fmla="*/ 37 h 52"/>
                <a:gd name="T8" fmla="*/ 60 w 83"/>
                <a:gd name="T9" fmla="*/ 31 h 52"/>
                <a:gd name="T10" fmla="*/ 48 w 83"/>
                <a:gd name="T11" fmla="*/ 25 h 52"/>
                <a:gd name="T12" fmla="*/ 36 w 83"/>
                <a:gd name="T13" fmla="*/ 19 h 52"/>
                <a:gd name="T14" fmla="*/ 24 w 83"/>
                <a:gd name="T15" fmla="*/ 12 h 52"/>
                <a:gd name="T16" fmla="*/ 14 w 83"/>
                <a:gd name="T17" fmla="*/ 6 h 52"/>
                <a:gd name="T18" fmla="*/ 5 w 83"/>
                <a:gd name="T19" fmla="*/ 0 h 52"/>
                <a:gd name="T20" fmla="*/ 0 w 83"/>
                <a:gd name="T21" fmla="*/ 9 h 52"/>
                <a:gd name="T22" fmla="*/ 9 w 83"/>
                <a:gd name="T23" fmla="*/ 15 h 52"/>
                <a:gd name="T24" fmla="*/ 20 w 83"/>
                <a:gd name="T25" fmla="*/ 21 h 52"/>
                <a:gd name="T26" fmla="*/ 31 w 83"/>
                <a:gd name="T27" fmla="*/ 28 h 52"/>
                <a:gd name="T28" fmla="*/ 44 w 83"/>
                <a:gd name="T29" fmla="*/ 35 h 52"/>
                <a:gd name="T30" fmla="*/ 55 w 83"/>
                <a:gd name="T31" fmla="*/ 40 h 52"/>
                <a:gd name="T32" fmla="*/ 66 w 83"/>
                <a:gd name="T33" fmla="*/ 46 h 52"/>
                <a:gd name="T34" fmla="*/ 75 w 83"/>
                <a:gd name="T35" fmla="*/ 49 h 52"/>
                <a:gd name="T36" fmla="*/ 80 w 83"/>
                <a:gd name="T37" fmla="*/ 52 h 52"/>
                <a:gd name="T38" fmla="*/ 82 w 83"/>
                <a:gd name="T39" fmla="*/ 52 h 52"/>
                <a:gd name="T40" fmla="*/ 82 w 83"/>
                <a:gd name="T41" fmla="*/ 4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 h="52">
                  <a:moveTo>
                    <a:pt x="82" y="43"/>
                  </a:moveTo>
                  <a:lnTo>
                    <a:pt x="83" y="43"/>
                  </a:lnTo>
                  <a:lnTo>
                    <a:pt x="77" y="40"/>
                  </a:lnTo>
                  <a:lnTo>
                    <a:pt x="70" y="37"/>
                  </a:lnTo>
                  <a:lnTo>
                    <a:pt x="60" y="31"/>
                  </a:lnTo>
                  <a:lnTo>
                    <a:pt x="48" y="25"/>
                  </a:lnTo>
                  <a:lnTo>
                    <a:pt x="36" y="19"/>
                  </a:lnTo>
                  <a:lnTo>
                    <a:pt x="24" y="12"/>
                  </a:lnTo>
                  <a:lnTo>
                    <a:pt x="14" y="6"/>
                  </a:lnTo>
                  <a:lnTo>
                    <a:pt x="5" y="0"/>
                  </a:lnTo>
                  <a:lnTo>
                    <a:pt x="0" y="9"/>
                  </a:lnTo>
                  <a:lnTo>
                    <a:pt x="9" y="15"/>
                  </a:lnTo>
                  <a:lnTo>
                    <a:pt x="20" y="21"/>
                  </a:lnTo>
                  <a:lnTo>
                    <a:pt x="31" y="28"/>
                  </a:lnTo>
                  <a:lnTo>
                    <a:pt x="44" y="35"/>
                  </a:lnTo>
                  <a:lnTo>
                    <a:pt x="55" y="40"/>
                  </a:lnTo>
                  <a:lnTo>
                    <a:pt x="66" y="46"/>
                  </a:lnTo>
                  <a:lnTo>
                    <a:pt x="75" y="49"/>
                  </a:lnTo>
                  <a:lnTo>
                    <a:pt x="80" y="52"/>
                  </a:lnTo>
                  <a:lnTo>
                    <a:pt x="82" y="52"/>
                  </a:lnTo>
                  <a:lnTo>
                    <a:pt x="82" y="4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21" name="Freeform 1953"/>
            <p:cNvSpPr>
              <a:spLocks/>
            </p:cNvSpPr>
            <p:nvPr/>
          </p:nvSpPr>
          <p:spPr bwMode="auto">
            <a:xfrm>
              <a:off x="3007" y="3330"/>
              <a:ext cx="11" cy="4"/>
            </a:xfrm>
            <a:custGeom>
              <a:avLst/>
              <a:gdLst>
                <a:gd name="T0" fmla="*/ 32 w 32"/>
                <a:gd name="T1" fmla="*/ 5 h 13"/>
                <a:gd name="T2" fmla="*/ 30 w 32"/>
                <a:gd name="T3" fmla="*/ 4 h 13"/>
                <a:gd name="T4" fmla="*/ 22 w 32"/>
                <a:gd name="T5" fmla="*/ 2 h 13"/>
                <a:gd name="T6" fmla="*/ 14 w 32"/>
                <a:gd name="T7" fmla="*/ 0 h 13"/>
                <a:gd name="T8" fmla="*/ 6 w 32"/>
                <a:gd name="T9" fmla="*/ 0 h 13"/>
                <a:gd name="T10" fmla="*/ 0 w 32"/>
                <a:gd name="T11" fmla="*/ 2 h 13"/>
                <a:gd name="T12" fmla="*/ 0 w 32"/>
                <a:gd name="T13" fmla="*/ 11 h 13"/>
                <a:gd name="T14" fmla="*/ 6 w 32"/>
                <a:gd name="T15" fmla="*/ 12 h 13"/>
                <a:gd name="T16" fmla="*/ 14 w 32"/>
                <a:gd name="T17" fmla="*/ 12 h 13"/>
                <a:gd name="T18" fmla="*/ 22 w 32"/>
                <a:gd name="T19" fmla="*/ 11 h 13"/>
                <a:gd name="T20" fmla="*/ 26 w 32"/>
                <a:gd name="T21" fmla="*/ 13 h 13"/>
                <a:gd name="T22" fmla="*/ 25 w 32"/>
                <a:gd name="T23" fmla="*/ 12 h 13"/>
                <a:gd name="T24" fmla="*/ 32 w 32"/>
                <a:gd name="T25"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3">
                  <a:moveTo>
                    <a:pt x="32" y="5"/>
                  </a:moveTo>
                  <a:lnTo>
                    <a:pt x="30" y="4"/>
                  </a:lnTo>
                  <a:lnTo>
                    <a:pt x="22" y="2"/>
                  </a:lnTo>
                  <a:lnTo>
                    <a:pt x="14" y="0"/>
                  </a:lnTo>
                  <a:lnTo>
                    <a:pt x="6" y="0"/>
                  </a:lnTo>
                  <a:lnTo>
                    <a:pt x="0" y="2"/>
                  </a:lnTo>
                  <a:lnTo>
                    <a:pt x="0" y="11"/>
                  </a:lnTo>
                  <a:lnTo>
                    <a:pt x="6" y="12"/>
                  </a:lnTo>
                  <a:lnTo>
                    <a:pt x="14" y="12"/>
                  </a:lnTo>
                  <a:lnTo>
                    <a:pt x="22" y="11"/>
                  </a:lnTo>
                  <a:lnTo>
                    <a:pt x="26" y="13"/>
                  </a:lnTo>
                  <a:lnTo>
                    <a:pt x="25" y="12"/>
                  </a:lnTo>
                  <a:lnTo>
                    <a:pt x="32"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22" name="Freeform 1954"/>
            <p:cNvSpPr>
              <a:spLocks/>
            </p:cNvSpPr>
            <p:nvPr/>
          </p:nvSpPr>
          <p:spPr bwMode="auto">
            <a:xfrm>
              <a:off x="3015" y="3332"/>
              <a:ext cx="32" cy="20"/>
            </a:xfrm>
            <a:custGeom>
              <a:avLst/>
              <a:gdLst>
                <a:gd name="T0" fmla="*/ 87 w 95"/>
                <a:gd name="T1" fmla="*/ 61 h 62"/>
                <a:gd name="T2" fmla="*/ 90 w 95"/>
                <a:gd name="T3" fmla="*/ 53 h 62"/>
                <a:gd name="T4" fmla="*/ 78 w 95"/>
                <a:gd name="T5" fmla="*/ 49 h 62"/>
                <a:gd name="T6" fmla="*/ 65 w 95"/>
                <a:gd name="T7" fmla="*/ 44 h 62"/>
                <a:gd name="T8" fmla="*/ 51 w 95"/>
                <a:gd name="T9" fmla="*/ 35 h 62"/>
                <a:gd name="T10" fmla="*/ 40 w 95"/>
                <a:gd name="T11" fmla="*/ 27 h 62"/>
                <a:gd name="T12" fmla="*/ 28 w 95"/>
                <a:gd name="T13" fmla="*/ 18 h 62"/>
                <a:gd name="T14" fmla="*/ 18 w 95"/>
                <a:gd name="T15" fmla="*/ 10 h 62"/>
                <a:gd name="T16" fmla="*/ 11 w 95"/>
                <a:gd name="T17" fmla="*/ 3 h 62"/>
                <a:gd name="T18" fmla="*/ 7 w 95"/>
                <a:gd name="T19" fmla="*/ 0 h 62"/>
                <a:gd name="T20" fmla="*/ 0 w 95"/>
                <a:gd name="T21" fmla="*/ 7 h 62"/>
                <a:gd name="T22" fmla="*/ 4 w 95"/>
                <a:gd name="T23" fmla="*/ 10 h 62"/>
                <a:gd name="T24" fmla="*/ 11 w 95"/>
                <a:gd name="T25" fmla="*/ 17 h 62"/>
                <a:gd name="T26" fmla="*/ 22 w 95"/>
                <a:gd name="T27" fmla="*/ 25 h 62"/>
                <a:gd name="T28" fmla="*/ 33 w 95"/>
                <a:gd name="T29" fmla="*/ 34 h 62"/>
                <a:gd name="T30" fmla="*/ 47 w 95"/>
                <a:gd name="T31" fmla="*/ 45 h 62"/>
                <a:gd name="T32" fmla="*/ 60 w 95"/>
                <a:gd name="T33" fmla="*/ 53 h 62"/>
                <a:gd name="T34" fmla="*/ 75 w 95"/>
                <a:gd name="T35" fmla="*/ 58 h 62"/>
                <a:gd name="T36" fmla="*/ 90 w 95"/>
                <a:gd name="T37" fmla="*/ 62 h 62"/>
                <a:gd name="T38" fmla="*/ 94 w 95"/>
                <a:gd name="T39" fmla="*/ 54 h 62"/>
                <a:gd name="T40" fmla="*/ 90 w 95"/>
                <a:gd name="T41" fmla="*/ 62 h 62"/>
                <a:gd name="T42" fmla="*/ 94 w 95"/>
                <a:gd name="T43" fmla="*/ 61 h 62"/>
                <a:gd name="T44" fmla="*/ 95 w 95"/>
                <a:gd name="T45" fmla="*/ 57 h 62"/>
                <a:gd name="T46" fmla="*/ 94 w 95"/>
                <a:gd name="T47" fmla="*/ 54 h 62"/>
                <a:gd name="T48" fmla="*/ 90 w 95"/>
                <a:gd name="T49" fmla="*/ 53 h 62"/>
                <a:gd name="T50" fmla="*/ 87 w 95"/>
                <a:gd name="T51" fmla="*/ 6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5" h="62">
                  <a:moveTo>
                    <a:pt x="87" y="61"/>
                  </a:moveTo>
                  <a:lnTo>
                    <a:pt x="90" y="53"/>
                  </a:lnTo>
                  <a:lnTo>
                    <a:pt x="78" y="49"/>
                  </a:lnTo>
                  <a:lnTo>
                    <a:pt x="65" y="44"/>
                  </a:lnTo>
                  <a:lnTo>
                    <a:pt x="51" y="35"/>
                  </a:lnTo>
                  <a:lnTo>
                    <a:pt x="40" y="27"/>
                  </a:lnTo>
                  <a:lnTo>
                    <a:pt x="28" y="18"/>
                  </a:lnTo>
                  <a:lnTo>
                    <a:pt x="18" y="10"/>
                  </a:lnTo>
                  <a:lnTo>
                    <a:pt x="11" y="3"/>
                  </a:lnTo>
                  <a:lnTo>
                    <a:pt x="7" y="0"/>
                  </a:lnTo>
                  <a:lnTo>
                    <a:pt x="0" y="7"/>
                  </a:lnTo>
                  <a:lnTo>
                    <a:pt x="4" y="10"/>
                  </a:lnTo>
                  <a:lnTo>
                    <a:pt x="11" y="17"/>
                  </a:lnTo>
                  <a:lnTo>
                    <a:pt x="22" y="25"/>
                  </a:lnTo>
                  <a:lnTo>
                    <a:pt x="33" y="34"/>
                  </a:lnTo>
                  <a:lnTo>
                    <a:pt x="47" y="45"/>
                  </a:lnTo>
                  <a:lnTo>
                    <a:pt x="60" y="53"/>
                  </a:lnTo>
                  <a:lnTo>
                    <a:pt x="75" y="58"/>
                  </a:lnTo>
                  <a:lnTo>
                    <a:pt x="90" y="62"/>
                  </a:lnTo>
                  <a:lnTo>
                    <a:pt x="94" y="54"/>
                  </a:lnTo>
                  <a:lnTo>
                    <a:pt x="90" y="62"/>
                  </a:lnTo>
                  <a:lnTo>
                    <a:pt x="94" y="61"/>
                  </a:lnTo>
                  <a:lnTo>
                    <a:pt x="95" y="57"/>
                  </a:lnTo>
                  <a:lnTo>
                    <a:pt x="94" y="54"/>
                  </a:lnTo>
                  <a:lnTo>
                    <a:pt x="90" y="53"/>
                  </a:lnTo>
                  <a:lnTo>
                    <a:pt x="87" y="6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23" name="Freeform 1955"/>
            <p:cNvSpPr>
              <a:spLocks/>
            </p:cNvSpPr>
            <p:nvPr/>
          </p:nvSpPr>
          <p:spPr bwMode="auto">
            <a:xfrm>
              <a:off x="3013" y="3315"/>
              <a:ext cx="34" cy="37"/>
            </a:xfrm>
            <a:custGeom>
              <a:avLst/>
              <a:gdLst>
                <a:gd name="T0" fmla="*/ 5 w 100"/>
                <a:gd name="T1" fmla="*/ 9 h 110"/>
                <a:gd name="T2" fmla="*/ 0 w 100"/>
                <a:gd name="T3" fmla="*/ 5 h 110"/>
                <a:gd name="T4" fmla="*/ 3 w 100"/>
                <a:gd name="T5" fmla="*/ 15 h 110"/>
                <a:gd name="T6" fmla="*/ 14 w 100"/>
                <a:gd name="T7" fmla="*/ 27 h 110"/>
                <a:gd name="T8" fmla="*/ 25 w 100"/>
                <a:gd name="T9" fmla="*/ 41 h 110"/>
                <a:gd name="T10" fmla="*/ 39 w 100"/>
                <a:gd name="T11" fmla="*/ 56 h 110"/>
                <a:gd name="T12" fmla="*/ 53 w 100"/>
                <a:gd name="T13" fmla="*/ 71 h 110"/>
                <a:gd name="T14" fmla="*/ 68 w 100"/>
                <a:gd name="T15" fmla="*/ 86 h 110"/>
                <a:gd name="T16" fmla="*/ 81 w 100"/>
                <a:gd name="T17" fmla="*/ 99 h 110"/>
                <a:gd name="T18" fmla="*/ 93 w 100"/>
                <a:gd name="T19" fmla="*/ 110 h 110"/>
                <a:gd name="T20" fmla="*/ 100 w 100"/>
                <a:gd name="T21" fmla="*/ 103 h 110"/>
                <a:gd name="T22" fmla="*/ 88 w 100"/>
                <a:gd name="T23" fmla="*/ 93 h 110"/>
                <a:gd name="T24" fmla="*/ 74 w 100"/>
                <a:gd name="T25" fmla="*/ 79 h 110"/>
                <a:gd name="T26" fmla="*/ 60 w 100"/>
                <a:gd name="T27" fmla="*/ 64 h 110"/>
                <a:gd name="T28" fmla="*/ 46 w 100"/>
                <a:gd name="T29" fmla="*/ 49 h 110"/>
                <a:gd name="T30" fmla="*/ 32 w 100"/>
                <a:gd name="T31" fmla="*/ 34 h 110"/>
                <a:gd name="T32" fmla="*/ 21 w 100"/>
                <a:gd name="T33" fmla="*/ 20 h 110"/>
                <a:gd name="T34" fmla="*/ 13 w 100"/>
                <a:gd name="T35" fmla="*/ 10 h 110"/>
                <a:gd name="T36" fmla="*/ 9 w 100"/>
                <a:gd name="T37" fmla="*/ 3 h 110"/>
                <a:gd name="T38" fmla="*/ 5 w 100"/>
                <a:gd name="T39" fmla="*/ 0 h 110"/>
                <a:gd name="T40" fmla="*/ 9 w 100"/>
                <a:gd name="T41" fmla="*/ 3 h 110"/>
                <a:gd name="T42" fmla="*/ 7 w 100"/>
                <a:gd name="T43" fmla="*/ 0 h 110"/>
                <a:gd name="T44" fmla="*/ 3 w 100"/>
                <a:gd name="T45" fmla="*/ 0 h 110"/>
                <a:gd name="T46" fmla="*/ 1 w 100"/>
                <a:gd name="T47" fmla="*/ 2 h 110"/>
                <a:gd name="T48" fmla="*/ 0 w 100"/>
                <a:gd name="T49" fmla="*/ 5 h 110"/>
                <a:gd name="T50" fmla="*/ 5 w 100"/>
                <a:gd name="T51" fmla="*/ 9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0" h="110">
                  <a:moveTo>
                    <a:pt x="5" y="9"/>
                  </a:moveTo>
                  <a:lnTo>
                    <a:pt x="0" y="5"/>
                  </a:lnTo>
                  <a:lnTo>
                    <a:pt x="3" y="15"/>
                  </a:lnTo>
                  <a:lnTo>
                    <a:pt x="14" y="27"/>
                  </a:lnTo>
                  <a:lnTo>
                    <a:pt x="25" y="41"/>
                  </a:lnTo>
                  <a:lnTo>
                    <a:pt x="39" y="56"/>
                  </a:lnTo>
                  <a:lnTo>
                    <a:pt x="53" y="71"/>
                  </a:lnTo>
                  <a:lnTo>
                    <a:pt x="68" y="86"/>
                  </a:lnTo>
                  <a:lnTo>
                    <a:pt x="81" y="99"/>
                  </a:lnTo>
                  <a:lnTo>
                    <a:pt x="93" y="110"/>
                  </a:lnTo>
                  <a:lnTo>
                    <a:pt x="100" y="103"/>
                  </a:lnTo>
                  <a:lnTo>
                    <a:pt x="88" y="93"/>
                  </a:lnTo>
                  <a:lnTo>
                    <a:pt x="74" y="79"/>
                  </a:lnTo>
                  <a:lnTo>
                    <a:pt x="60" y="64"/>
                  </a:lnTo>
                  <a:lnTo>
                    <a:pt x="46" y="49"/>
                  </a:lnTo>
                  <a:lnTo>
                    <a:pt x="32" y="34"/>
                  </a:lnTo>
                  <a:lnTo>
                    <a:pt x="21" y="20"/>
                  </a:lnTo>
                  <a:lnTo>
                    <a:pt x="13" y="10"/>
                  </a:lnTo>
                  <a:lnTo>
                    <a:pt x="9" y="3"/>
                  </a:lnTo>
                  <a:lnTo>
                    <a:pt x="5" y="0"/>
                  </a:lnTo>
                  <a:lnTo>
                    <a:pt x="9" y="3"/>
                  </a:lnTo>
                  <a:lnTo>
                    <a:pt x="7" y="0"/>
                  </a:lnTo>
                  <a:lnTo>
                    <a:pt x="3" y="0"/>
                  </a:lnTo>
                  <a:lnTo>
                    <a:pt x="1" y="2"/>
                  </a:lnTo>
                  <a:lnTo>
                    <a:pt x="0" y="5"/>
                  </a:lnTo>
                  <a:lnTo>
                    <a:pt x="5"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24" name="Freeform 1956"/>
            <p:cNvSpPr>
              <a:spLocks/>
            </p:cNvSpPr>
            <p:nvPr/>
          </p:nvSpPr>
          <p:spPr bwMode="auto">
            <a:xfrm>
              <a:off x="2978" y="3279"/>
              <a:ext cx="37" cy="39"/>
            </a:xfrm>
            <a:custGeom>
              <a:avLst/>
              <a:gdLst>
                <a:gd name="T0" fmla="*/ 0 w 110"/>
                <a:gd name="T1" fmla="*/ 5 h 118"/>
                <a:gd name="T2" fmla="*/ 0 w 110"/>
                <a:gd name="T3" fmla="*/ 5 h 118"/>
                <a:gd name="T4" fmla="*/ 8 w 110"/>
                <a:gd name="T5" fmla="*/ 18 h 118"/>
                <a:gd name="T6" fmla="*/ 17 w 110"/>
                <a:gd name="T7" fmla="*/ 37 h 118"/>
                <a:gd name="T8" fmla="*/ 27 w 110"/>
                <a:gd name="T9" fmla="*/ 55 h 118"/>
                <a:gd name="T10" fmla="*/ 38 w 110"/>
                <a:gd name="T11" fmla="*/ 74 h 118"/>
                <a:gd name="T12" fmla="*/ 51 w 110"/>
                <a:gd name="T13" fmla="*/ 93 h 118"/>
                <a:gd name="T14" fmla="*/ 68 w 110"/>
                <a:gd name="T15" fmla="*/ 108 h 118"/>
                <a:gd name="T16" fmla="*/ 87 w 110"/>
                <a:gd name="T17" fmla="*/ 116 h 118"/>
                <a:gd name="T18" fmla="*/ 110 w 110"/>
                <a:gd name="T19" fmla="*/ 118 h 118"/>
                <a:gd name="T20" fmla="*/ 110 w 110"/>
                <a:gd name="T21" fmla="*/ 109 h 118"/>
                <a:gd name="T22" fmla="*/ 89 w 110"/>
                <a:gd name="T23" fmla="*/ 106 h 118"/>
                <a:gd name="T24" fmla="*/ 73 w 110"/>
                <a:gd name="T25" fmla="*/ 98 h 118"/>
                <a:gd name="T26" fmla="*/ 58 w 110"/>
                <a:gd name="T27" fmla="*/ 86 h 118"/>
                <a:gd name="T28" fmla="*/ 47 w 110"/>
                <a:gd name="T29" fmla="*/ 70 h 118"/>
                <a:gd name="T30" fmla="*/ 36 w 110"/>
                <a:gd name="T31" fmla="*/ 50 h 118"/>
                <a:gd name="T32" fmla="*/ 26 w 110"/>
                <a:gd name="T33" fmla="*/ 32 h 118"/>
                <a:gd name="T34" fmla="*/ 17 w 110"/>
                <a:gd name="T35" fmla="*/ 14 h 118"/>
                <a:gd name="T36" fmla="*/ 9 w 110"/>
                <a:gd name="T37" fmla="*/ 0 h 118"/>
                <a:gd name="T38" fmla="*/ 9 w 110"/>
                <a:gd name="T39" fmla="*/ 0 h 118"/>
                <a:gd name="T40" fmla="*/ 0 w 110"/>
                <a:gd name="T41" fmla="*/ 5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0" h="118">
                  <a:moveTo>
                    <a:pt x="0" y="5"/>
                  </a:moveTo>
                  <a:lnTo>
                    <a:pt x="0" y="5"/>
                  </a:lnTo>
                  <a:lnTo>
                    <a:pt x="8" y="18"/>
                  </a:lnTo>
                  <a:lnTo>
                    <a:pt x="17" y="37"/>
                  </a:lnTo>
                  <a:lnTo>
                    <a:pt x="27" y="55"/>
                  </a:lnTo>
                  <a:lnTo>
                    <a:pt x="38" y="74"/>
                  </a:lnTo>
                  <a:lnTo>
                    <a:pt x="51" y="93"/>
                  </a:lnTo>
                  <a:lnTo>
                    <a:pt x="68" y="108"/>
                  </a:lnTo>
                  <a:lnTo>
                    <a:pt x="87" y="116"/>
                  </a:lnTo>
                  <a:lnTo>
                    <a:pt x="110" y="118"/>
                  </a:lnTo>
                  <a:lnTo>
                    <a:pt x="110" y="109"/>
                  </a:lnTo>
                  <a:lnTo>
                    <a:pt x="89" y="106"/>
                  </a:lnTo>
                  <a:lnTo>
                    <a:pt x="73" y="98"/>
                  </a:lnTo>
                  <a:lnTo>
                    <a:pt x="58" y="86"/>
                  </a:lnTo>
                  <a:lnTo>
                    <a:pt x="47" y="70"/>
                  </a:lnTo>
                  <a:lnTo>
                    <a:pt x="36" y="50"/>
                  </a:lnTo>
                  <a:lnTo>
                    <a:pt x="26" y="32"/>
                  </a:lnTo>
                  <a:lnTo>
                    <a:pt x="17" y="14"/>
                  </a:lnTo>
                  <a:lnTo>
                    <a:pt x="9" y="0"/>
                  </a:lnTo>
                  <a:lnTo>
                    <a:pt x="9" y="0"/>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25" name="Freeform 1957"/>
            <p:cNvSpPr>
              <a:spLocks/>
            </p:cNvSpPr>
            <p:nvPr/>
          </p:nvSpPr>
          <p:spPr bwMode="auto">
            <a:xfrm>
              <a:off x="2977" y="3269"/>
              <a:ext cx="15" cy="12"/>
            </a:xfrm>
            <a:custGeom>
              <a:avLst/>
              <a:gdLst>
                <a:gd name="T0" fmla="*/ 41 w 43"/>
                <a:gd name="T1" fmla="*/ 0 h 36"/>
                <a:gd name="T2" fmla="*/ 36 w 43"/>
                <a:gd name="T3" fmla="*/ 0 h 36"/>
                <a:gd name="T4" fmla="*/ 31 w 43"/>
                <a:gd name="T5" fmla="*/ 2 h 36"/>
                <a:gd name="T6" fmla="*/ 26 w 43"/>
                <a:gd name="T7" fmla="*/ 6 h 36"/>
                <a:gd name="T8" fmla="*/ 20 w 43"/>
                <a:gd name="T9" fmla="*/ 8 h 36"/>
                <a:gd name="T10" fmla="*/ 14 w 43"/>
                <a:gd name="T11" fmla="*/ 13 h 36"/>
                <a:gd name="T12" fmla="*/ 7 w 43"/>
                <a:gd name="T13" fmla="*/ 17 h 36"/>
                <a:gd name="T14" fmla="*/ 3 w 43"/>
                <a:gd name="T15" fmla="*/ 23 h 36"/>
                <a:gd name="T16" fmla="*/ 0 w 43"/>
                <a:gd name="T17" fmla="*/ 29 h 36"/>
                <a:gd name="T18" fmla="*/ 3 w 43"/>
                <a:gd name="T19" fmla="*/ 36 h 36"/>
                <a:gd name="T20" fmla="*/ 12 w 43"/>
                <a:gd name="T21" fmla="*/ 31 h 36"/>
                <a:gd name="T22" fmla="*/ 12 w 43"/>
                <a:gd name="T23" fmla="*/ 29 h 36"/>
                <a:gd name="T24" fmla="*/ 12 w 43"/>
                <a:gd name="T25" fmla="*/ 28 h 36"/>
                <a:gd name="T26" fmla="*/ 14 w 43"/>
                <a:gd name="T27" fmla="*/ 24 h 36"/>
                <a:gd name="T28" fmla="*/ 19 w 43"/>
                <a:gd name="T29" fmla="*/ 22 h 36"/>
                <a:gd name="T30" fmla="*/ 24 w 43"/>
                <a:gd name="T31" fmla="*/ 17 h 36"/>
                <a:gd name="T32" fmla="*/ 30 w 43"/>
                <a:gd name="T33" fmla="*/ 15 h 36"/>
                <a:gd name="T34" fmla="*/ 36 w 43"/>
                <a:gd name="T35" fmla="*/ 12 h 36"/>
                <a:gd name="T36" fmla="*/ 41 w 43"/>
                <a:gd name="T37" fmla="*/ 9 h 36"/>
                <a:gd name="T38" fmla="*/ 36 w 43"/>
                <a:gd name="T39" fmla="*/ 9 h 36"/>
                <a:gd name="T40" fmla="*/ 41 w 43"/>
                <a:gd name="T41" fmla="*/ 9 h 36"/>
                <a:gd name="T42" fmla="*/ 43 w 43"/>
                <a:gd name="T43" fmla="*/ 7 h 36"/>
                <a:gd name="T44" fmla="*/ 43 w 43"/>
                <a:gd name="T45" fmla="*/ 2 h 36"/>
                <a:gd name="T46" fmla="*/ 39 w 43"/>
                <a:gd name="T47" fmla="*/ 0 h 36"/>
                <a:gd name="T48" fmla="*/ 36 w 43"/>
                <a:gd name="T49" fmla="*/ 0 h 36"/>
                <a:gd name="T50" fmla="*/ 41 w 43"/>
                <a:gd name="T5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3" h="36">
                  <a:moveTo>
                    <a:pt x="41" y="0"/>
                  </a:moveTo>
                  <a:lnTo>
                    <a:pt x="36" y="0"/>
                  </a:lnTo>
                  <a:lnTo>
                    <a:pt x="31" y="2"/>
                  </a:lnTo>
                  <a:lnTo>
                    <a:pt x="26" y="6"/>
                  </a:lnTo>
                  <a:lnTo>
                    <a:pt x="20" y="8"/>
                  </a:lnTo>
                  <a:lnTo>
                    <a:pt x="14" y="13"/>
                  </a:lnTo>
                  <a:lnTo>
                    <a:pt x="7" y="17"/>
                  </a:lnTo>
                  <a:lnTo>
                    <a:pt x="3" y="23"/>
                  </a:lnTo>
                  <a:lnTo>
                    <a:pt x="0" y="29"/>
                  </a:lnTo>
                  <a:lnTo>
                    <a:pt x="3" y="36"/>
                  </a:lnTo>
                  <a:lnTo>
                    <a:pt x="12" y="31"/>
                  </a:lnTo>
                  <a:lnTo>
                    <a:pt x="12" y="29"/>
                  </a:lnTo>
                  <a:lnTo>
                    <a:pt x="12" y="28"/>
                  </a:lnTo>
                  <a:lnTo>
                    <a:pt x="14" y="24"/>
                  </a:lnTo>
                  <a:lnTo>
                    <a:pt x="19" y="22"/>
                  </a:lnTo>
                  <a:lnTo>
                    <a:pt x="24" y="17"/>
                  </a:lnTo>
                  <a:lnTo>
                    <a:pt x="30" y="15"/>
                  </a:lnTo>
                  <a:lnTo>
                    <a:pt x="36" y="12"/>
                  </a:lnTo>
                  <a:lnTo>
                    <a:pt x="41" y="9"/>
                  </a:lnTo>
                  <a:lnTo>
                    <a:pt x="36" y="9"/>
                  </a:lnTo>
                  <a:lnTo>
                    <a:pt x="41" y="9"/>
                  </a:lnTo>
                  <a:lnTo>
                    <a:pt x="43" y="7"/>
                  </a:lnTo>
                  <a:lnTo>
                    <a:pt x="43" y="2"/>
                  </a:lnTo>
                  <a:lnTo>
                    <a:pt x="39" y="0"/>
                  </a:lnTo>
                  <a:lnTo>
                    <a:pt x="36" y="0"/>
                  </a:lnTo>
                  <a:lnTo>
                    <a:pt x="4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26" name="Freeform 1958"/>
            <p:cNvSpPr>
              <a:spLocks/>
            </p:cNvSpPr>
            <p:nvPr/>
          </p:nvSpPr>
          <p:spPr bwMode="auto">
            <a:xfrm>
              <a:off x="2989" y="3269"/>
              <a:ext cx="25" cy="17"/>
            </a:xfrm>
            <a:custGeom>
              <a:avLst/>
              <a:gdLst>
                <a:gd name="T0" fmla="*/ 73 w 74"/>
                <a:gd name="T1" fmla="*/ 45 h 52"/>
                <a:gd name="T2" fmla="*/ 74 w 74"/>
                <a:gd name="T3" fmla="*/ 46 h 52"/>
                <a:gd name="T4" fmla="*/ 70 w 74"/>
                <a:gd name="T5" fmla="*/ 41 h 52"/>
                <a:gd name="T6" fmla="*/ 63 w 74"/>
                <a:gd name="T7" fmla="*/ 36 h 52"/>
                <a:gd name="T8" fmla="*/ 56 w 74"/>
                <a:gd name="T9" fmla="*/ 31 h 52"/>
                <a:gd name="T10" fmla="*/ 47 w 74"/>
                <a:gd name="T11" fmla="*/ 24 h 52"/>
                <a:gd name="T12" fmla="*/ 37 w 74"/>
                <a:gd name="T13" fmla="*/ 18 h 52"/>
                <a:gd name="T14" fmla="*/ 26 w 74"/>
                <a:gd name="T15" fmla="*/ 12 h 52"/>
                <a:gd name="T16" fmla="*/ 15 w 74"/>
                <a:gd name="T17" fmla="*/ 6 h 52"/>
                <a:gd name="T18" fmla="*/ 5 w 74"/>
                <a:gd name="T19" fmla="*/ 0 h 52"/>
                <a:gd name="T20" fmla="*/ 0 w 74"/>
                <a:gd name="T21" fmla="*/ 9 h 52"/>
                <a:gd name="T22" fmla="*/ 10 w 74"/>
                <a:gd name="T23" fmla="*/ 15 h 52"/>
                <a:gd name="T24" fmla="*/ 22 w 74"/>
                <a:gd name="T25" fmla="*/ 21 h 52"/>
                <a:gd name="T26" fmla="*/ 32 w 74"/>
                <a:gd name="T27" fmla="*/ 28 h 52"/>
                <a:gd name="T28" fmla="*/ 42 w 74"/>
                <a:gd name="T29" fmla="*/ 33 h 52"/>
                <a:gd name="T30" fmla="*/ 51 w 74"/>
                <a:gd name="T31" fmla="*/ 40 h 52"/>
                <a:gd name="T32" fmla="*/ 58 w 74"/>
                <a:gd name="T33" fmla="*/ 45 h 52"/>
                <a:gd name="T34" fmla="*/ 63 w 74"/>
                <a:gd name="T35" fmla="*/ 48 h 52"/>
                <a:gd name="T36" fmla="*/ 65 w 74"/>
                <a:gd name="T37" fmla="*/ 50 h 52"/>
                <a:gd name="T38" fmla="*/ 66 w 74"/>
                <a:gd name="T39" fmla="*/ 52 h 52"/>
                <a:gd name="T40" fmla="*/ 73 w 74"/>
                <a:gd name="T41" fmla="*/ 4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4" h="52">
                  <a:moveTo>
                    <a:pt x="73" y="45"/>
                  </a:moveTo>
                  <a:lnTo>
                    <a:pt x="74" y="46"/>
                  </a:lnTo>
                  <a:lnTo>
                    <a:pt x="70" y="41"/>
                  </a:lnTo>
                  <a:lnTo>
                    <a:pt x="63" y="36"/>
                  </a:lnTo>
                  <a:lnTo>
                    <a:pt x="56" y="31"/>
                  </a:lnTo>
                  <a:lnTo>
                    <a:pt x="47" y="24"/>
                  </a:lnTo>
                  <a:lnTo>
                    <a:pt x="37" y="18"/>
                  </a:lnTo>
                  <a:lnTo>
                    <a:pt x="26" y="12"/>
                  </a:lnTo>
                  <a:lnTo>
                    <a:pt x="15" y="6"/>
                  </a:lnTo>
                  <a:lnTo>
                    <a:pt x="5" y="0"/>
                  </a:lnTo>
                  <a:lnTo>
                    <a:pt x="0" y="9"/>
                  </a:lnTo>
                  <a:lnTo>
                    <a:pt x="10" y="15"/>
                  </a:lnTo>
                  <a:lnTo>
                    <a:pt x="22" y="21"/>
                  </a:lnTo>
                  <a:lnTo>
                    <a:pt x="32" y="28"/>
                  </a:lnTo>
                  <a:lnTo>
                    <a:pt x="42" y="33"/>
                  </a:lnTo>
                  <a:lnTo>
                    <a:pt x="51" y="40"/>
                  </a:lnTo>
                  <a:lnTo>
                    <a:pt x="58" y="45"/>
                  </a:lnTo>
                  <a:lnTo>
                    <a:pt x="63" y="48"/>
                  </a:lnTo>
                  <a:lnTo>
                    <a:pt x="65" y="50"/>
                  </a:lnTo>
                  <a:lnTo>
                    <a:pt x="66" y="52"/>
                  </a:lnTo>
                  <a:lnTo>
                    <a:pt x="73" y="4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27" name="Freeform 1959"/>
            <p:cNvSpPr>
              <a:spLocks/>
            </p:cNvSpPr>
            <p:nvPr/>
          </p:nvSpPr>
          <p:spPr bwMode="auto">
            <a:xfrm>
              <a:off x="3011" y="3284"/>
              <a:ext cx="13" cy="16"/>
            </a:xfrm>
            <a:custGeom>
              <a:avLst/>
              <a:gdLst>
                <a:gd name="T0" fmla="*/ 35 w 39"/>
                <a:gd name="T1" fmla="*/ 40 h 49"/>
                <a:gd name="T2" fmla="*/ 39 w 39"/>
                <a:gd name="T3" fmla="*/ 43 h 49"/>
                <a:gd name="T4" fmla="*/ 34 w 39"/>
                <a:gd name="T5" fmla="*/ 33 h 49"/>
                <a:gd name="T6" fmla="*/ 23 w 39"/>
                <a:gd name="T7" fmla="*/ 19 h 49"/>
                <a:gd name="T8" fmla="*/ 13 w 39"/>
                <a:gd name="T9" fmla="*/ 8 h 49"/>
                <a:gd name="T10" fmla="*/ 7 w 39"/>
                <a:gd name="T11" fmla="*/ 0 h 49"/>
                <a:gd name="T12" fmla="*/ 0 w 39"/>
                <a:gd name="T13" fmla="*/ 7 h 49"/>
                <a:gd name="T14" fmla="*/ 6 w 39"/>
                <a:gd name="T15" fmla="*/ 15 h 49"/>
                <a:gd name="T16" fmla="*/ 16 w 39"/>
                <a:gd name="T17" fmla="*/ 26 h 49"/>
                <a:gd name="T18" fmla="*/ 24 w 39"/>
                <a:gd name="T19" fmla="*/ 38 h 49"/>
                <a:gd name="T20" fmla="*/ 30 w 39"/>
                <a:gd name="T21" fmla="*/ 46 h 49"/>
                <a:gd name="T22" fmla="*/ 35 w 39"/>
                <a:gd name="T23" fmla="*/ 49 h 49"/>
                <a:gd name="T24" fmla="*/ 30 w 39"/>
                <a:gd name="T25" fmla="*/ 46 h 49"/>
                <a:gd name="T26" fmla="*/ 32 w 39"/>
                <a:gd name="T27" fmla="*/ 48 h 49"/>
                <a:gd name="T28" fmla="*/ 36 w 39"/>
                <a:gd name="T29" fmla="*/ 49 h 49"/>
                <a:gd name="T30" fmla="*/ 38 w 39"/>
                <a:gd name="T31" fmla="*/ 47 h 49"/>
                <a:gd name="T32" fmla="*/ 39 w 39"/>
                <a:gd name="T33" fmla="*/ 43 h 49"/>
                <a:gd name="T34" fmla="*/ 35 w 39"/>
                <a:gd name="T35" fmla="*/ 4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49">
                  <a:moveTo>
                    <a:pt x="35" y="40"/>
                  </a:moveTo>
                  <a:lnTo>
                    <a:pt x="39" y="43"/>
                  </a:lnTo>
                  <a:lnTo>
                    <a:pt x="34" y="33"/>
                  </a:lnTo>
                  <a:lnTo>
                    <a:pt x="23" y="19"/>
                  </a:lnTo>
                  <a:lnTo>
                    <a:pt x="13" y="8"/>
                  </a:lnTo>
                  <a:lnTo>
                    <a:pt x="7" y="0"/>
                  </a:lnTo>
                  <a:lnTo>
                    <a:pt x="0" y="7"/>
                  </a:lnTo>
                  <a:lnTo>
                    <a:pt x="6" y="15"/>
                  </a:lnTo>
                  <a:lnTo>
                    <a:pt x="16" y="26"/>
                  </a:lnTo>
                  <a:lnTo>
                    <a:pt x="24" y="38"/>
                  </a:lnTo>
                  <a:lnTo>
                    <a:pt x="30" y="46"/>
                  </a:lnTo>
                  <a:lnTo>
                    <a:pt x="35" y="49"/>
                  </a:lnTo>
                  <a:lnTo>
                    <a:pt x="30" y="46"/>
                  </a:lnTo>
                  <a:lnTo>
                    <a:pt x="32" y="48"/>
                  </a:lnTo>
                  <a:lnTo>
                    <a:pt x="36" y="49"/>
                  </a:lnTo>
                  <a:lnTo>
                    <a:pt x="38" y="47"/>
                  </a:lnTo>
                  <a:lnTo>
                    <a:pt x="39" y="43"/>
                  </a:lnTo>
                  <a:lnTo>
                    <a:pt x="35" y="4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28" name="Freeform 1960"/>
            <p:cNvSpPr>
              <a:spLocks/>
            </p:cNvSpPr>
            <p:nvPr/>
          </p:nvSpPr>
          <p:spPr bwMode="auto">
            <a:xfrm>
              <a:off x="3023" y="3297"/>
              <a:ext cx="50" cy="28"/>
            </a:xfrm>
            <a:custGeom>
              <a:avLst/>
              <a:gdLst>
                <a:gd name="T0" fmla="*/ 145 w 150"/>
                <a:gd name="T1" fmla="*/ 75 h 85"/>
                <a:gd name="T2" fmla="*/ 150 w 150"/>
                <a:gd name="T3" fmla="*/ 78 h 85"/>
                <a:gd name="T4" fmla="*/ 138 w 150"/>
                <a:gd name="T5" fmla="*/ 64 h 85"/>
                <a:gd name="T6" fmla="*/ 123 w 150"/>
                <a:gd name="T7" fmla="*/ 51 h 85"/>
                <a:gd name="T8" fmla="*/ 104 w 150"/>
                <a:gd name="T9" fmla="*/ 38 h 85"/>
                <a:gd name="T10" fmla="*/ 84 w 150"/>
                <a:gd name="T11" fmla="*/ 26 h 85"/>
                <a:gd name="T12" fmla="*/ 61 w 150"/>
                <a:gd name="T13" fmla="*/ 16 h 85"/>
                <a:gd name="T14" fmla="*/ 40 w 150"/>
                <a:gd name="T15" fmla="*/ 8 h 85"/>
                <a:gd name="T16" fmla="*/ 18 w 150"/>
                <a:gd name="T17" fmla="*/ 2 h 85"/>
                <a:gd name="T18" fmla="*/ 0 w 150"/>
                <a:gd name="T19" fmla="*/ 0 h 85"/>
                <a:gd name="T20" fmla="*/ 0 w 150"/>
                <a:gd name="T21" fmla="*/ 9 h 85"/>
                <a:gd name="T22" fmla="*/ 18 w 150"/>
                <a:gd name="T23" fmla="*/ 11 h 85"/>
                <a:gd name="T24" fmla="*/ 37 w 150"/>
                <a:gd name="T25" fmla="*/ 17 h 85"/>
                <a:gd name="T26" fmla="*/ 59 w 150"/>
                <a:gd name="T27" fmla="*/ 25 h 85"/>
                <a:gd name="T28" fmla="*/ 80 w 150"/>
                <a:gd name="T29" fmla="*/ 35 h 85"/>
                <a:gd name="T30" fmla="*/ 99 w 150"/>
                <a:gd name="T31" fmla="*/ 47 h 85"/>
                <a:gd name="T32" fmla="*/ 116 w 150"/>
                <a:gd name="T33" fmla="*/ 58 h 85"/>
                <a:gd name="T34" fmla="*/ 131 w 150"/>
                <a:gd name="T35" fmla="*/ 71 h 85"/>
                <a:gd name="T36" fmla="*/ 143 w 150"/>
                <a:gd name="T37" fmla="*/ 82 h 85"/>
                <a:gd name="T38" fmla="*/ 147 w 150"/>
                <a:gd name="T39" fmla="*/ 85 h 85"/>
                <a:gd name="T40" fmla="*/ 143 w 150"/>
                <a:gd name="T41" fmla="*/ 82 h 85"/>
                <a:gd name="T42" fmla="*/ 145 w 150"/>
                <a:gd name="T43" fmla="*/ 85 h 85"/>
                <a:gd name="T44" fmla="*/ 148 w 150"/>
                <a:gd name="T45" fmla="*/ 83 h 85"/>
                <a:gd name="T46" fmla="*/ 150 w 150"/>
                <a:gd name="T47" fmla="*/ 81 h 85"/>
                <a:gd name="T48" fmla="*/ 150 w 150"/>
                <a:gd name="T49" fmla="*/ 78 h 85"/>
                <a:gd name="T50" fmla="*/ 145 w 150"/>
                <a:gd name="T51" fmla="*/ 7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0" h="85">
                  <a:moveTo>
                    <a:pt x="145" y="75"/>
                  </a:moveTo>
                  <a:lnTo>
                    <a:pt x="150" y="78"/>
                  </a:lnTo>
                  <a:lnTo>
                    <a:pt x="138" y="64"/>
                  </a:lnTo>
                  <a:lnTo>
                    <a:pt x="123" y="51"/>
                  </a:lnTo>
                  <a:lnTo>
                    <a:pt x="104" y="38"/>
                  </a:lnTo>
                  <a:lnTo>
                    <a:pt x="84" y="26"/>
                  </a:lnTo>
                  <a:lnTo>
                    <a:pt x="61" y="16"/>
                  </a:lnTo>
                  <a:lnTo>
                    <a:pt x="40" y="8"/>
                  </a:lnTo>
                  <a:lnTo>
                    <a:pt x="18" y="2"/>
                  </a:lnTo>
                  <a:lnTo>
                    <a:pt x="0" y="0"/>
                  </a:lnTo>
                  <a:lnTo>
                    <a:pt x="0" y="9"/>
                  </a:lnTo>
                  <a:lnTo>
                    <a:pt x="18" y="11"/>
                  </a:lnTo>
                  <a:lnTo>
                    <a:pt x="37" y="17"/>
                  </a:lnTo>
                  <a:lnTo>
                    <a:pt x="59" y="25"/>
                  </a:lnTo>
                  <a:lnTo>
                    <a:pt x="80" y="35"/>
                  </a:lnTo>
                  <a:lnTo>
                    <a:pt x="99" y="47"/>
                  </a:lnTo>
                  <a:lnTo>
                    <a:pt x="116" y="58"/>
                  </a:lnTo>
                  <a:lnTo>
                    <a:pt x="131" y="71"/>
                  </a:lnTo>
                  <a:lnTo>
                    <a:pt x="143" y="82"/>
                  </a:lnTo>
                  <a:lnTo>
                    <a:pt x="147" y="85"/>
                  </a:lnTo>
                  <a:lnTo>
                    <a:pt x="143" y="82"/>
                  </a:lnTo>
                  <a:lnTo>
                    <a:pt x="145" y="85"/>
                  </a:lnTo>
                  <a:lnTo>
                    <a:pt x="148" y="83"/>
                  </a:lnTo>
                  <a:lnTo>
                    <a:pt x="150" y="81"/>
                  </a:lnTo>
                  <a:lnTo>
                    <a:pt x="150" y="78"/>
                  </a:lnTo>
                  <a:lnTo>
                    <a:pt x="145" y="7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29" name="Freeform 1961"/>
            <p:cNvSpPr>
              <a:spLocks/>
            </p:cNvSpPr>
            <p:nvPr/>
          </p:nvSpPr>
          <p:spPr bwMode="auto">
            <a:xfrm>
              <a:off x="3071" y="3318"/>
              <a:ext cx="42" cy="8"/>
            </a:xfrm>
            <a:custGeom>
              <a:avLst/>
              <a:gdLst>
                <a:gd name="T0" fmla="*/ 119 w 125"/>
                <a:gd name="T1" fmla="*/ 24 h 24"/>
                <a:gd name="T2" fmla="*/ 123 w 125"/>
                <a:gd name="T3" fmla="*/ 15 h 24"/>
                <a:gd name="T4" fmla="*/ 104 w 125"/>
                <a:gd name="T5" fmla="*/ 8 h 24"/>
                <a:gd name="T6" fmla="*/ 88 w 125"/>
                <a:gd name="T7" fmla="*/ 3 h 24"/>
                <a:gd name="T8" fmla="*/ 71 w 125"/>
                <a:gd name="T9" fmla="*/ 1 h 24"/>
                <a:gd name="T10" fmla="*/ 56 w 125"/>
                <a:gd name="T11" fmla="*/ 0 h 24"/>
                <a:gd name="T12" fmla="*/ 41 w 125"/>
                <a:gd name="T13" fmla="*/ 2 h 24"/>
                <a:gd name="T14" fmla="*/ 26 w 125"/>
                <a:gd name="T15" fmla="*/ 6 h 24"/>
                <a:gd name="T16" fmla="*/ 13 w 125"/>
                <a:gd name="T17" fmla="*/ 9 h 24"/>
                <a:gd name="T18" fmla="*/ 0 w 125"/>
                <a:gd name="T19" fmla="*/ 12 h 24"/>
                <a:gd name="T20" fmla="*/ 2 w 125"/>
                <a:gd name="T21" fmla="*/ 22 h 24"/>
                <a:gd name="T22" fmla="*/ 15 w 125"/>
                <a:gd name="T23" fmla="*/ 18 h 24"/>
                <a:gd name="T24" fmla="*/ 29 w 125"/>
                <a:gd name="T25" fmla="*/ 15 h 24"/>
                <a:gd name="T26" fmla="*/ 41 w 125"/>
                <a:gd name="T27" fmla="*/ 11 h 24"/>
                <a:gd name="T28" fmla="*/ 56 w 125"/>
                <a:gd name="T29" fmla="*/ 11 h 24"/>
                <a:gd name="T30" fmla="*/ 71 w 125"/>
                <a:gd name="T31" fmla="*/ 10 h 24"/>
                <a:gd name="T32" fmla="*/ 86 w 125"/>
                <a:gd name="T33" fmla="*/ 12 h 24"/>
                <a:gd name="T34" fmla="*/ 102 w 125"/>
                <a:gd name="T35" fmla="*/ 17 h 24"/>
                <a:gd name="T36" fmla="*/ 118 w 125"/>
                <a:gd name="T37" fmla="*/ 24 h 24"/>
                <a:gd name="T38" fmla="*/ 121 w 125"/>
                <a:gd name="T39" fmla="*/ 15 h 24"/>
                <a:gd name="T40" fmla="*/ 118 w 125"/>
                <a:gd name="T41" fmla="*/ 24 h 24"/>
                <a:gd name="T42" fmla="*/ 121 w 125"/>
                <a:gd name="T43" fmla="*/ 24 h 24"/>
                <a:gd name="T44" fmla="*/ 125 w 125"/>
                <a:gd name="T45" fmla="*/ 20 h 24"/>
                <a:gd name="T46" fmla="*/ 125 w 125"/>
                <a:gd name="T47" fmla="*/ 17 h 24"/>
                <a:gd name="T48" fmla="*/ 123 w 125"/>
                <a:gd name="T49" fmla="*/ 15 h 24"/>
                <a:gd name="T50" fmla="*/ 119 w 125"/>
                <a:gd name="T51"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5" h="24">
                  <a:moveTo>
                    <a:pt x="119" y="24"/>
                  </a:moveTo>
                  <a:lnTo>
                    <a:pt x="123" y="15"/>
                  </a:lnTo>
                  <a:lnTo>
                    <a:pt x="104" y="8"/>
                  </a:lnTo>
                  <a:lnTo>
                    <a:pt x="88" y="3"/>
                  </a:lnTo>
                  <a:lnTo>
                    <a:pt x="71" y="1"/>
                  </a:lnTo>
                  <a:lnTo>
                    <a:pt x="56" y="0"/>
                  </a:lnTo>
                  <a:lnTo>
                    <a:pt x="41" y="2"/>
                  </a:lnTo>
                  <a:lnTo>
                    <a:pt x="26" y="6"/>
                  </a:lnTo>
                  <a:lnTo>
                    <a:pt x="13" y="9"/>
                  </a:lnTo>
                  <a:lnTo>
                    <a:pt x="0" y="12"/>
                  </a:lnTo>
                  <a:lnTo>
                    <a:pt x="2" y="22"/>
                  </a:lnTo>
                  <a:lnTo>
                    <a:pt x="15" y="18"/>
                  </a:lnTo>
                  <a:lnTo>
                    <a:pt x="29" y="15"/>
                  </a:lnTo>
                  <a:lnTo>
                    <a:pt x="41" y="11"/>
                  </a:lnTo>
                  <a:lnTo>
                    <a:pt x="56" y="11"/>
                  </a:lnTo>
                  <a:lnTo>
                    <a:pt x="71" y="10"/>
                  </a:lnTo>
                  <a:lnTo>
                    <a:pt x="86" y="12"/>
                  </a:lnTo>
                  <a:lnTo>
                    <a:pt x="102" y="17"/>
                  </a:lnTo>
                  <a:lnTo>
                    <a:pt x="118" y="24"/>
                  </a:lnTo>
                  <a:lnTo>
                    <a:pt x="121" y="15"/>
                  </a:lnTo>
                  <a:lnTo>
                    <a:pt x="118" y="24"/>
                  </a:lnTo>
                  <a:lnTo>
                    <a:pt x="121" y="24"/>
                  </a:lnTo>
                  <a:lnTo>
                    <a:pt x="125" y="20"/>
                  </a:lnTo>
                  <a:lnTo>
                    <a:pt x="125" y="17"/>
                  </a:lnTo>
                  <a:lnTo>
                    <a:pt x="123" y="15"/>
                  </a:lnTo>
                  <a:lnTo>
                    <a:pt x="119"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30" name="Freeform 1962"/>
            <p:cNvSpPr>
              <a:spLocks/>
            </p:cNvSpPr>
            <p:nvPr/>
          </p:nvSpPr>
          <p:spPr bwMode="auto">
            <a:xfrm>
              <a:off x="3086" y="3311"/>
              <a:ext cx="26" cy="15"/>
            </a:xfrm>
            <a:custGeom>
              <a:avLst/>
              <a:gdLst>
                <a:gd name="T0" fmla="*/ 0 w 77"/>
                <a:gd name="T1" fmla="*/ 9 h 44"/>
                <a:gd name="T2" fmla="*/ 0 w 77"/>
                <a:gd name="T3" fmla="*/ 9 h 44"/>
                <a:gd name="T4" fmla="*/ 5 w 77"/>
                <a:gd name="T5" fmla="*/ 12 h 44"/>
                <a:gd name="T6" fmla="*/ 13 w 77"/>
                <a:gd name="T7" fmla="*/ 16 h 44"/>
                <a:gd name="T8" fmla="*/ 24 w 77"/>
                <a:gd name="T9" fmla="*/ 21 h 44"/>
                <a:gd name="T10" fmla="*/ 35 w 77"/>
                <a:gd name="T11" fmla="*/ 27 h 44"/>
                <a:gd name="T12" fmla="*/ 46 w 77"/>
                <a:gd name="T13" fmla="*/ 32 h 44"/>
                <a:gd name="T14" fmla="*/ 57 w 77"/>
                <a:gd name="T15" fmla="*/ 38 h 44"/>
                <a:gd name="T16" fmla="*/ 68 w 77"/>
                <a:gd name="T17" fmla="*/ 42 h 44"/>
                <a:gd name="T18" fmla="*/ 75 w 77"/>
                <a:gd name="T19" fmla="*/ 44 h 44"/>
                <a:gd name="T20" fmla="*/ 77 w 77"/>
                <a:gd name="T21" fmla="*/ 35 h 44"/>
                <a:gd name="T22" fmla="*/ 70 w 77"/>
                <a:gd name="T23" fmla="*/ 32 h 44"/>
                <a:gd name="T24" fmla="*/ 61 w 77"/>
                <a:gd name="T25" fmla="*/ 29 h 44"/>
                <a:gd name="T26" fmla="*/ 51 w 77"/>
                <a:gd name="T27" fmla="*/ 23 h 44"/>
                <a:gd name="T28" fmla="*/ 40 w 77"/>
                <a:gd name="T29" fmla="*/ 17 h 44"/>
                <a:gd name="T30" fmla="*/ 28 w 77"/>
                <a:gd name="T31" fmla="*/ 12 h 44"/>
                <a:gd name="T32" fmla="*/ 18 w 77"/>
                <a:gd name="T33" fmla="*/ 7 h 44"/>
                <a:gd name="T34" fmla="*/ 10 w 77"/>
                <a:gd name="T35" fmla="*/ 3 h 44"/>
                <a:gd name="T36" fmla="*/ 4 w 77"/>
                <a:gd name="T37" fmla="*/ 0 h 44"/>
                <a:gd name="T38" fmla="*/ 4 w 77"/>
                <a:gd name="T39" fmla="*/ 0 h 44"/>
                <a:gd name="T40" fmla="*/ 0 w 77"/>
                <a:gd name="T41" fmla="*/ 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7" h="44">
                  <a:moveTo>
                    <a:pt x="0" y="9"/>
                  </a:moveTo>
                  <a:lnTo>
                    <a:pt x="0" y="9"/>
                  </a:lnTo>
                  <a:lnTo>
                    <a:pt x="5" y="12"/>
                  </a:lnTo>
                  <a:lnTo>
                    <a:pt x="13" y="16"/>
                  </a:lnTo>
                  <a:lnTo>
                    <a:pt x="24" y="21"/>
                  </a:lnTo>
                  <a:lnTo>
                    <a:pt x="35" y="27"/>
                  </a:lnTo>
                  <a:lnTo>
                    <a:pt x="46" y="32"/>
                  </a:lnTo>
                  <a:lnTo>
                    <a:pt x="57" y="38"/>
                  </a:lnTo>
                  <a:lnTo>
                    <a:pt x="68" y="42"/>
                  </a:lnTo>
                  <a:lnTo>
                    <a:pt x="75" y="44"/>
                  </a:lnTo>
                  <a:lnTo>
                    <a:pt x="77" y="35"/>
                  </a:lnTo>
                  <a:lnTo>
                    <a:pt x="70" y="32"/>
                  </a:lnTo>
                  <a:lnTo>
                    <a:pt x="61" y="29"/>
                  </a:lnTo>
                  <a:lnTo>
                    <a:pt x="51" y="23"/>
                  </a:lnTo>
                  <a:lnTo>
                    <a:pt x="40" y="17"/>
                  </a:lnTo>
                  <a:lnTo>
                    <a:pt x="28" y="12"/>
                  </a:lnTo>
                  <a:lnTo>
                    <a:pt x="18" y="7"/>
                  </a:lnTo>
                  <a:lnTo>
                    <a:pt x="10" y="3"/>
                  </a:lnTo>
                  <a:lnTo>
                    <a:pt x="4" y="0"/>
                  </a:lnTo>
                  <a:lnTo>
                    <a:pt x="4"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31" name="Freeform 1963"/>
            <p:cNvSpPr>
              <a:spLocks/>
            </p:cNvSpPr>
            <p:nvPr/>
          </p:nvSpPr>
          <p:spPr bwMode="auto">
            <a:xfrm>
              <a:off x="3074" y="3308"/>
              <a:ext cx="13" cy="6"/>
            </a:xfrm>
            <a:custGeom>
              <a:avLst/>
              <a:gdLst>
                <a:gd name="T0" fmla="*/ 0 w 39"/>
                <a:gd name="T1" fmla="*/ 12 h 18"/>
                <a:gd name="T2" fmla="*/ 0 w 39"/>
                <a:gd name="T3" fmla="*/ 12 h 18"/>
                <a:gd name="T4" fmla="*/ 4 w 39"/>
                <a:gd name="T5" fmla="*/ 10 h 18"/>
                <a:gd name="T6" fmla="*/ 8 w 39"/>
                <a:gd name="T7" fmla="*/ 12 h 18"/>
                <a:gd name="T8" fmla="*/ 13 w 39"/>
                <a:gd name="T9" fmla="*/ 12 h 18"/>
                <a:gd name="T10" fmla="*/ 17 w 39"/>
                <a:gd name="T11" fmla="*/ 13 h 18"/>
                <a:gd name="T12" fmla="*/ 22 w 39"/>
                <a:gd name="T13" fmla="*/ 14 h 18"/>
                <a:gd name="T14" fmla="*/ 28 w 39"/>
                <a:gd name="T15" fmla="*/ 15 h 18"/>
                <a:gd name="T16" fmla="*/ 32 w 39"/>
                <a:gd name="T17" fmla="*/ 17 h 18"/>
                <a:gd name="T18" fmla="*/ 35 w 39"/>
                <a:gd name="T19" fmla="*/ 18 h 18"/>
                <a:gd name="T20" fmla="*/ 39 w 39"/>
                <a:gd name="T21" fmla="*/ 9 h 18"/>
                <a:gd name="T22" fmla="*/ 35 w 39"/>
                <a:gd name="T23" fmla="*/ 8 h 18"/>
                <a:gd name="T24" fmla="*/ 30 w 39"/>
                <a:gd name="T25" fmla="*/ 6 h 18"/>
                <a:gd name="T26" fmla="*/ 24 w 39"/>
                <a:gd name="T27" fmla="*/ 5 h 18"/>
                <a:gd name="T28" fmla="*/ 20 w 39"/>
                <a:gd name="T29" fmla="*/ 4 h 18"/>
                <a:gd name="T30" fmla="*/ 13 w 39"/>
                <a:gd name="T31" fmla="*/ 2 h 18"/>
                <a:gd name="T32" fmla="*/ 8 w 39"/>
                <a:gd name="T33" fmla="*/ 2 h 18"/>
                <a:gd name="T34" fmla="*/ 4 w 39"/>
                <a:gd name="T35" fmla="*/ 1 h 18"/>
                <a:gd name="T36" fmla="*/ 0 w 39"/>
                <a:gd name="T37" fmla="*/ 0 h 18"/>
                <a:gd name="T38" fmla="*/ 0 w 39"/>
                <a:gd name="T39" fmla="*/ 0 h 18"/>
                <a:gd name="T40" fmla="*/ 0 w 39"/>
                <a:gd name="T41"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18">
                  <a:moveTo>
                    <a:pt x="0" y="12"/>
                  </a:moveTo>
                  <a:lnTo>
                    <a:pt x="0" y="12"/>
                  </a:lnTo>
                  <a:lnTo>
                    <a:pt x="4" y="10"/>
                  </a:lnTo>
                  <a:lnTo>
                    <a:pt x="8" y="12"/>
                  </a:lnTo>
                  <a:lnTo>
                    <a:pt x="13" y="12"/>
                  </a:lnTo>
                  <a:lnTo>
                    <a:pt x="17" y="13"/>
                  </a:lnTo>
                  <a:lnTo>
                    <a:pt x="22" y="14"/>
                  </a:lnTo>
                  <a:lnTo>
                    <a:pt x="28" y="15"/>
                  </a:lnTo>
                  <a:lnTo>
                    <a:pt x="32" y="17"/>
                  </a:lnTo>
                  <a:lnTo>
                    <a:pt x="35" y="18"/>
                  </a:lnTo>
                  <a:lnTo>
                    <a:pt x="39" y="9"/>
                  </a:lnTo>
                  <a:lnTo>
                    <a:pt x="35" y="8"/>
                  </a:lnTo>
                  <a:lnTo>
                    <a:pt x="30" y="6"/>
                  </a:lnTo>
                  <a:lnTo>
                    <a:pt x="24" y="5"/>
                  </a:lnTo>
                  <a:lnTo>
                    <a:pt x="20" y="4"/>
                  </a:lnTo>
                  <a:lnTo>
                    <a:pt x="13" y="2"/>
                  </a:lnTo>
                  <a:lnTo>
                    <a:pt x="8" y="2"/>
                  </a:lnTo>
                  <a:lnTo>
                    <a:pt x="4" y="1"/>
                  </a:lnTo>
                  <a:lnTo>
                    <a:pt x="0" y="0"/>
                  </a:lnTo>
                  <a:lnTo>
                    <a:pt x="0" y="0"/>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32" name="Freeform 1964"/>
            <p:cNvSpPr>
              <a:spLocks/>
            </p:cNvSpPr>
            <p:nvPr/>
          </p:nvSpPr>
          <p:spPr bwMode="auto">
            <a:xfrm>
              <a:off x="3061" y="3296"/>
              <a:ext cx="13" cy="16"/>
            </a:xfrm>
            <a:custGeom>
              <a:avLst/>
              <a:gdLst>
                <a:gd name="T0" fmla="*/ 0 w 39"/>
                <a:gd name="T1" fmla="*/ 10 h 50"/>
                <a:gd name="T2" fmla="*/ 0 w 39"/>
                <a:gd name="T3" fmla="*/ 10 h 50"/>
                <a:gd name="T4" fmla="*/ 4 w 39"/>
                <a:gd name="T5" fmla="*/ 12 h 50"/>
                <a:gd name="T6" fmla="*/ 8 w 39"/>
                <a:gd name="T7" fmla="*/ 18 h 50"/>
                <a:gd name="T8" fmla="*/ 14 w 39"/>
                <a:gd name="T9" fmla="*/ 23 h 50"/>
                <a:gd name="T10" fmla="*/ 17 w 39"/>
                <a:gd name="T11" fmla="*/ 30 h 50"/>
                <a:gd name="T12" fmla="*/ 23 w 39"/>
                <a:gd name="T13" fmla="*/ 37 h 50"/>
                <a:gd name="T14" fmla="*/ 28 w 39"/>
                <a:gd name="T15" fmla="*/ 43 h 50"/>
                <a:gd name="T16" fmla="*/ 33 w 39"/>
                <a:gd name="T17" fmla="*/ 47 h 50"/>
                <a:gd name="T18" fmla="*/ 39 w 39"/>
                <a:gd name="T19" fmla="*/ 50 h 50"/>
                <a:gd name="T20" fmla="*/ 39 w 39"/>
                <a:gd name="T21" fmla="*/ 38 h 50"/>
                <a:gd name="T22" fmla="*/ 38 w 39"/>
                <a:gd name="T23" fmla="*/ 38 h 50"/>
                <a:gd name="T24" fmla="*/ 35 w 39"/>
                <a:gd name="T25" fmla="*/ 36 h 50"/>
                <a:gd name="T26" fmla="*/ 30 w 39"/>
                <a:gd name="T27" fmla="*/ 30 h 50"/>
                <a:gd name="T28" fmla="*/ 27 w 39"/>
                <a:gd name="T29" fmla="*/ 26 h 50"/>
                <a:gd name="T30" fmla="*/ 21 w 39"/>
                <a:gd name="T31" fmla="*/ 19 h 50"/>
                <a:gd name="T32" fmla="*/ 15 w 39"/>
                <a:gd name="T33" fmla="*/ 11 h 50"/>
                <a:gd name="T34" fmla="*/ 11 w 39"/>
                <a:gd name="T35" fmla="*/ 5 h 50"/>
                <a:gd name="T36" fmla="*/ 5 w 39"/>
                <a:gd name="T37" fmla="*/ 0 h 50"/>
                <a:gd name="T38" fmla="*/ 5 w 39"/>
                <a:gd name="T39" fmla="*/ 0 h 50"/>
                <a:gd name="T40" fmla="*/ 0 w 39"/>
                <a:gd name="T41" fmla="*/ 1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50">
                  <a:moveTo>
                    <a:pt x="0" y="10"/>
                  </a:moveTo>
                  <a:lnTo>
                    <a:pt x="0" y="10"/>
                  </a:lnTo>
                  <a:lnTo>
                    <a:pt x="4" y="12"/>
                  </a:lnTo>
                  <a:lnTo>
                    <a:pt x="8" y="18"/>
                  </a:lnTo>
                  <a:lnTo>
                    <a:pt x="14" y="23"/>
                  </a:lnTo>
                  <a:lnTo>
                    <a:pt x="17" y="30"/>
                  </a:lnTo>
                  <a:lnTo>
                    <a:pt x="23" y="37"/>
                  </a:lnTo>
                  <a:lnTo>
                    <a:pt x="28" y="43"/>
                  </a:lnTo>
                  <a:lnTo>
                    <a:pt x="33" y="47"/>
                  </a:lnTo>
                  <a:lnTo>
                    <a:pt x="39" y="50"/>
                  </a:lnTo>
                  <a:lnTo>
                    <a:pt x="39" y="38"/>
                  </a:lnTo>
                  <a:lnTo>
                    <a:pt x="38" y="38"/>
                  </a:lnTo>
                  <a:lnTo>
                    <a:pt x="35" y="36"/>
                  </a:lnTo>
                  <a:lnTo>
                    <a:pt x="30" y="30"/>
                  </a:lnTo>
                  <a:lnTo>
                    <a:pt x="27" y="26"/>
                  </a:lnTo>
                  <a:lnTo>
                    <a:pt x="21" y="19"/>
                  </a:lnTo>
                  <a:lnTo>
                    <a:pt x="15" y="11"/>
                  </a:lnTo>
                  <a:lnTo>
                    <a:pt x="11" y="5"/>
                  </a:lnTo>
                  <a:lnTo>
                    <a:pt x="5" y="0"/>
                  </a:lnTo>
                  <a:lnTo>
                    <a:pt x="5" y="0"/>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33" name="Freeform 1965"/>
            <p:cNvSpPr>
              <a:spLocks/>
            </p:cNvSpPr>
            <p:nvPr/>
          </p:nvSpPr>
          <p:spPr bwMode="auto">
            <a:xfrm>
              <a:off x="3021" y="3279"/>
              <a:ext cx="42" cy="20"/>
            </a:xfrm>
            <a:custGeom>
              <a:avLst/>
              <a:gdLst>
                <a:gd name="T0" fmla="*/ 1 w 125"/>
                <a:gd name="T1" fmla="*/ 9 h 61"/>
                <a:gd name="T2" fmla="*/ 0 w 125"/>
                <a:gd name="T3" fmla="*/ 9 h 61"/>
                <a:gd name="T4" fmla="*/ 9 w 125"/>
                <a:gd name="T5" fmla="*/ 12 h 61"/>
                <a:gd name="T6" fmla="*/ 24 w 125"/>
                <a:gd name="T7" fmla="*/ 19 h 61"/>
                <a:gd name="T8" fmla="*/ 42 w 125"/>
                <a:gd name="T9" fmla="*/ 26 h 61"/>
                <a:gd name="T10" fmla="*/ 63 w 125"/>
                <a:gd name="T11" fmla="*/ 34 h 61"/>
                <a:gd name="T12" fmla="*/ 83 w 125"/>
                <a:gd name="T13" fmla="*/ 42 h 61"/>
                <a:gd name="T14" fmla="*/ 99 w 125"/>
                <a:gd name="T15" fmla="*/ 50 h 61"/>
                <a:gd name="T16" fmla="*/ 112 w 125"/>
                <a:gd name="T17" fmla="*/ 56 h 61"/>
                <a:gd name="T18" fmla="*/ 120 w 125"/>
                <a:gd name="T19" fmla="*/ 61 h 61"/>
                <a:gd name="T20" fmla="*/ 125 w 125"/>
                <a:gd name="T21" fmla="*/ 51 h 61"/>
                <a:gd name="T22" fmla="*/ 117 w 125"/>
                <a:gd name="T23" fmla="*/ 47 h 61"/>
                <a:gd name="T24" fmla="*/ 103 w 125"/>
                <a:gd name="T25" fmla="*/ 41 h 61"/>
                <a:gd name="T26" fmla="*/ 85 w 125"/>
                <a:gd name="T27" fmla="*/ 33 h 61"/>
                <a:gd name="T28" fmla="*/ 65 w 125"/>
                <a:gd name="T29" fmla="*/ 25 h 61"/>
                <a:gd name="T30" fmla="*/ 45 w 125"/>
                <a:gd name="T31" fmla="*/ 17 h 61"/>
                <a:gd name="T32" fmla="*/ 26 w 125"/>
                <a:gd name="T33" fmla="*/ 10 h 61"/>
                <a:gd name="T34" fmla="*/ 14 w 125"/>
                <a:gd name="T35" fmla="*/ 3 h 61"/>
                <a:gd name="T36" fmla="*/ 5 w 125"/>
                <a:gd name="T37" fmla="*/ 0 h 61"/>
                <a:gd name="T38" fmla="*/ 4 w 125"/>
                <a:gd name="T39" fmla="*/ 0 h 61"/>
                <a:gd name="T40" fmla="*/ 1 w 125"/>
                <a:gd name="T41" fmla="*/ 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5" h="61">
                  <a:moveTo>
                    <a:pt x="1" y="9"/>
                  </a:moveTo>
                  <a:lnTo>
                    <a:pt x="0" y="9"/>
                  </a:lnTo>
                  <a:lnTo>
                    <a:pt x="9" y="12"/>
                  </a:lnTo>
                  <a:lnTo>
                    <a:pt x="24" y="19"/>
                  </a:lnTo>
                  <a:lnTo>
                    <a:pt x="42" y="26"/>
                  </a:lnTo>
                  <a:lnTo>
                    <a:pt x="63" y="34"/>
                  </a:lnTo>
                  <a:lnTo>
                    <a:pt x="83" y="42"/>
                  </a:lnTo>
                  <a:lnTo>
                    <a:pt x="99" y="50"/>
                  </a:lnTo>
                  <a:lnTo>
                    <a:pt x="112" y="56"/>
                  </a:lnTo>
                  <a:lnTo>
                    <a:pt x="120" y="61"/>
                  </a:lnTo>
                  <a:lnTo>
                    <a:pt x="125" y="51"/>
                  </a:lnTo>
                  <a:lnTo>
                    <a:pt x="117" y="47"/>
                  </a:lnTo>
                  <a:lnTo>
                    <a:pt x="103" y="41"/>
                  </a:lnTo>
                  <a:lnTo>
                    <a:pt x="85" y="33"/>
                  </a:lnTo>
                  <a:lnTo>
                    <a:pt x="65" y="25"/>
                  </a:lnTo>
                  <a:lnTo>
                    <a:pt x="45" y="17"/>
                  </a:lnTo>
                  <a:lnTo>
                    <a:pt x="26" y="10"/>
                  </a:lnTo>
                  <a:lnTo>
                    <a:pt x="14" y="3"/>
                  </a:lnTo>
                  <a:lnTo>
                    <a:pt x="5" y="0"/>
                  </a:lnTo>
                  <a:lnTo>
                    <a:pt x="4" y="0"/>
                  </a:lnTo>
                  <a:lnTo>
                    <a:pt x="1"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34" name="Freeform 1966"/>
            <p:cNvSpPr>
              <a:spLocks/>
            </p:cNvSpPr>
            <p:nvPr/>
          </p:nvSpPr>
          <p:spPr bwMode="auto">
            <a:xfrm>
              <a:off x="3000" y="3256"/>
              <a:ext cx="23" cy="26"/>
            </a:xfrm>
            <a:custGeom>
              <a:avLst/>
              <a:gdLst>
                <a:gd name="T0" fmla="*/ 0 w 67"/>
                <a:gd name="T1" fmla="*/ 9 h 78"/>
                <a:gd name="T2" fmla="*/ 1 w 67"/>
                <a:gd name="T3" fmla="*/ 9 h 78"/>
                <a:gd name="T4" fmla="*/ 5 w 67"/>
                <a:gd name="T5" fmla="*/ 13 h 78"/>
                <a:gd name="T6" fmla="*/ 12 w 67"/>
                <a:gd name="T7" fmla="*/ 20 h 78"/>
                <a:gd name="T8" fmla="*/ 21 w 67"/>
                <a:gd name="T9" fmla="*/ 30 h 78"/>
                <a:gd name="T10" fmla="*/ 30 w 67"/>
                <a:gd name="T11" fmla="*/ 43 h 78"/>
                <a:gd name="T12" fmla="*/ 39 w 67"/>
                <a:gd name="T13" fmla="*/ 54 h 78"/>
                <a:gd name="T14" fmla="*/ 48 w 67"/>
                <a:gd name="T15" fmla="*/ 64 h 78"/>
                <a:gd name="T16" fmla="*/ 56 w 67"/>
                <a:gd name="T17" fmla="*/ 72 h 78"/>
                <a:gd name="T18" fmla="*/ 64 w 67"/>
                <a:gd name="T19" fmla="*/ 78 h 78"/>
                <a:gd name="T20" fmla="*/ 67 w 67"/>
                <a:gd name="T21" fmla="*/ 69 h 78"/>
                <a:gd name="T22" fmla="*/ 63 w 67"/>
                <a:gd name="T23" fmla="*/ 65 h 78"/>
                <a:gd name="T24" fmla="*/ 55 w 67"/>
                <a:gd name="T25" fmla="*/ 57 h 78"/>
                <a:gd name="T26" fmla="*/ 46 w 67"/>
                <a:gd name="T27" fmla="*/ 47 h 78"/>
                <a:gd name="T28" fmla="*/ 37 w 67"/>
                <a:gd name="T29" fmla="*/ 36 h 78"/>
                <a:gd name="T30" fmla="*/ 28 w 67"/>
                <a:gd name="T31" fmla="*/ 23 h 78"/>
                <a:gd name="T32" fmla="*/ 18 w 67"/>
                <a:gd name="T33" fmla="*/ 13 h 78"/>
                <a:gd name="T34" fmla="*/ 12 w 67"/>
                <a:gd name="T35" fmla="*/ 6 h 78"/>
                <a:gd name="T36" fmla="*/ 4 w 67"/>
                <a:gd name="T37" fmla="*/ 0 h 78"/>
                <a:gd name="T38" fmla="*/ 5 w 67"/>
                <a:gd name="T39" fmla="*/ 0 h 78"/>
                <a:gd name="T40" fmla="*/ 0 w 67"/>
                <a:gd name="T41" fmla="*/ 9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7" h="78">
                  <a:moveTo>
                    <a:pt x="0" y="9"/>
                  </a:moveTo>
                  <a:lnTo>
                    <a:pt x="1" y="9"/>
                  </a:lnTo>
                  <a:lnTo>
                    <a:pt x="5" y="13"/>
                  </a:lnTo>
                  <a:lnTo>
                    <a:pt x="12" y="20"/>
                  </a:lnTo>
                  <a:lnTo>
                    <a:pt x="21" y="30"/>
                  </a:lnTo>
                  <a:lnTo>
                    <a:pt x="30" y="43"/>
                  </a:lnTo>
                  <a:lnTo>
                    <a:pt x="39" y="54"/>
                  </a:lnTo>
                  <a:lnTo>
                    <a:pt x="48" y="64"/>
                  </a:lnTo>
                  <a:lnTo>
                    <a:pt x="56" y="72"/>
                  </a:lnTo>
                  <a:lnTo>
                    <a:pt x="64" y="78"/>
                  </a:lnTo>
                  <a:lnTo>
                    <a:pt x="67" y="69"/>
                  </a:lnTo>
                  <a:lnTo>
                    <a:pt x="63" y="65"/>
                  </a:lnTo>
                  <a:lnTo>
                    <a:pt x="55" y="57"/>
                  </a:lnTo>
                  <a:lnTo>
                    <a:pt x="46" y="47"/>
                  </a:lnTo>
                  <a:lnTo>
                    <a:pt x="37" y="36"/>
                  </a:lnTo>
                  <a:lnTo>
                    <a:pt x="28" y="23"/>
                  </a:lnTo>
                  <a:lnTo>
                    <a:pt x="18" y="13"/>
                  </a:lnTo>
                  <a:lnTo>
                    <a:pt x="12" y="6"/>
                  </a:lnTo>
                  <a:lnTo>
                    <a:pt x="4" y="0"/>
                  </a:lnTo>
                  <a:lnTo>
                    <a:pt x="5"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35" name="Freeform 1967"/>
            <p:cNvSpPr>
              <a:spLocks/>
            </p:cNvSpPr>
            <p:nvPr/>
          </p:nvSpPr>
          <p:spPr bwMode="auto">
            <a:xfrm>
              <a:off x="2971" y="3247"/>
              <a:ext cx="31" cy="12"/>
            </a:xfrm>
            <a:custGeom>
              <a:avLst/>
              <a:gdLst>
                <a:gd name="T0" fmla="*/ 0 w 92"/>
                <a:gd name="T1" fmla="*/ 9 h 36"/>
                <a:gd name="T2" fmla="*/ 0 w 92"/>
                <a:gd name="T3" fmla="*/ 9 h 36"/>
                <a:gd name="T4" fmla="*/ 8 w 92"/>
                <a:gd name="T5" fmla="*/ 11 h 36"/>
                <a:gd name="T6" fmla="*/ 20 w 92"/>
                <a:gd name="T7" fmla="*/ 15 h 36"/>
                <a:gd name="T8" fmla="*/ 32 w 92"/>
                <a:gd name="T9" fmla="*/ 18 h 36"/>
                <a:gd name="T10" fmla="*/ 46 w 92"/>
                <a:gd name="T11" fmla="*/ 23 h 36"/>
                <a:gd name="T12" fmla="*/ 60 w 92"/>
                <a:gd name="T13" fmla="*/ 27 h 36"/>
                <a:gd name="T14" fmla="*/ 72 w 92"/>
                <a:gd name="T15" fmla="*/ 31 h 36"/>
                <a:gd name="T16" fmla="*/ 83 w 92"/>
                <a:gd name="T17" fmla="*/ 34 h 36"/>
                <a:gd name="T18" fmla="*/ 87 w 92"/>
                <a:gd name="T19" fmla="*/ 36 h 36"/>
                <a:gd name="T20" fmla="*/ 92 w 92"/>
                <a:gd name="T21" fmla="*/ 27 h 36"/>
                <a:gd name="T22" fmla="*/ 85 w 92"/>
                <a:gd name="T23" fmla="*/ 25 h 36"/>
                <a:gd name="T24" fmla="*/ 75 w 92"/>
                <a:gd name="T25" fmla="*/ 21 h 36"/>
                <a:gd name="T26" fmla="*/ 62 w 92"/>
                <a:gd name="T27" fmla="*/ 18 h 36"/>
                <a:gd name="T28" fmla="*/ 48 w 92"/>
                <a:gd name="T29" fmla="*/ 13 h 36"/>
                <a:gd name="T30" fmla="*/ 34 w 92"/>
                <a:gd name="T31" fmla="*/ 9 h 36"/>
                <a:gd name="T32" fmla="*/ 22 w 92"/>
                <a:gd name="T33" fmla="*/ 5 h 36"/>
                <a:gd name="T34" fmla="*/ 10 w 92"/>
                <a:gd name="T35" fmla="*/ 2 h 36"/>
                <a:gd name="T36" fmla="*/ 2 w 92"/>
                <a:gd name="T37" fmla="*/ 0 h 36"/>
                <a:gd name="T38" fmla="*/ 2 w 92"/>
                <a:gd name="T39" fmla="*/ 0 h 36"/>
                <a:gd name="T40" fmla="*/ 0 w 92"/>
                <a:gd name="T41" fmla="*/ 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2" h="36">
                  <a:moveTo>
                    <a:pt x="0" y="9"/>
                  </a:moveTo>
                  <a:lnTo>
                    <a:pt x="0" y="9"/>
                  </a:lnTo>
                  <a:lnTo>
                    <a:pt x="8" y="11"/>
                  </a:lnTo>
                  <a:lnTo>
                    <a:pt x="20" y="15"/>
                  </a:lnTo>
                  <a:lnTo>
                    <a:pt x="32" y="18"/>
                  </a:lnTo>
                  <a:lnTo>
                    <a:pt x="46" y="23"/>
                  </a:lnTo>
                  <a:lnTo>
                    <a:pt x="60" y="27"/>
                  </a:lnTo>
                  <a:lnTo>
                    <a:pt x="72" y="31"/>
                  </a:lnTo>
                  <a:lnTo>
                    <a:pt x="83" y="34"/>
                  </a:lnTo>
                  <a:lnTo>
                    <a:pt x="87" y="36"/>
                  </a:lnTo>
                  <a:lnTo>
                    <a:pt x="92" y="27"/>
                  </a:lnTo>
                  <a:lnTo>
                    <a:pt x="85" y="25"/>
                  </a:lnTo>
                  <a:lnTo>
                    <a:pt x="75" y="21"/>
                  </a:lnTo>
                  <a:lnTo>
                    <a:pt x="62" y="18"/>
                  </a:lnTo>
                  <a:lnTo>
                    <a:pt x="48" y="13"/>
                  </a:lnTo>
                  <a:lnTo>
                    <a:pt x="34" y="9"/>
                  </a:lnTo>
                  <a:lnTo>
                    <a:pt x="22" y="5"/>
                  </a:lnTo>
                  <a:lnTo>
                    <a:pt x="10" y="2"/>
                  </a:lnTo>
                  <a:lnTo>
                    <a:pt x="2" y="0"/>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36" name="Freeform 1968"/>
            <p:cNvSpPr>
              <a:spLocks/>
            </p:cNvSpPr>
            <p:nvPr/>
          </p:nvSpPr>
          <p:spPr bwMode="auto">
            <a:xfrm>
              <a:off x="2945" y="3230"/>
              <a:ext cx="27" cy="20"/>
            </a:xfrm>
            <a:custGeom>
              <a:avLst/>
              <a:gdLst>
                <a:gd name="T0" fmla="*/ 0 w 80"/>
                <a:gd name="T1" fmla="*/ 7 h 60"/>
                <a:gd name="T2" fmla="*/ 0 w 80"/>
                <a:gd name="T3" fmla="*/ 7 h 60"/>
                <a:gd name="T4" fmla="*/ 8 w 80"/>
                <a:gd name="T5" fmla="*/ 15 h 60"/>
                <a:gd name="T6" fmla="*/ 19 w 80"/>
                <a:gd name="T7" fmla="*/ 23 h 60"/>
                <a:gd name="T8" fmla="*/ 30 w 80"/>
                <a:gd name="T9" fmla="*/ 33 h 60"/>
                <a:gd name="T10" fmla="*/ 42 w 80"/>
                <a:gd name="T11" fmla="*/ 40 h 60"/>
                <a:gd name="T12" fmla="*/ 52 w 80"/>
                <a:gd name="T13" fmla="*/ 47 h 60"/>
                <a:gd name="T14" fmla="*/ 61 w 80"/>
                <a:gd name="T15" fmla="*/ 53 h 60"/>
                <a:gd name="T16" fmla="*/ 71 w 80"/>
                <a:gd name="T17" fmla="*/ 58 h 60"/>
                <a:gd name="T18" fmla="*/ 78 w 80"/>
                <a:gd name="T19" fmla="*/ 60 h 60"/>
                <a:gd name="T20" fmla="*/ 80 w 80"/>
                <a:gd name="T21" fmla="*/ 51 h 60"/>
                <a:gd name="T22" fmla="*/ 74 w 80"/>
                <a:gd name="T23" fmla="*/ 48 h 60"/>
                <a:gd name="T24" fmla="*/ 66 w 80"/>
                <a:gd name="T25" fmla="*/ 44 h 60"/>
                <a:gd name="T26" fmla="*/ 56 w 80"/>
                <a:gd name="T27" fmla="*/ 38 h 60"/>
                <a:gd name="T28" fmla="*/ 46 w 80"/>
                <a:gd name="T29" fmla="*/ 31 h 60"/>
                <a:gd name="T30" fmla="*/ 35 w 80"/>
                <a:gd name="T31" fmla="*/ 24 h 60"/>
                <a:gd name="T32" fmla="*/ 25 w 80"/>
                <a:gd name="T33" fmla="*/ 16 h 60"/>
                <a:gd name="T34" fmla="*/ 15 w 80"/>
                <a:gd name="T35" fmla="*/ 8 h 60"/>
                <a:gd name="T36" fmla="*/ 7 w 80"/>
                <a:gd name="T37" fmla="*/ 0 h 60"/>
                <a:gd name="T38" fmla="*/ 7 w 80"/>
                <a:gd name="T39" fmla="*/ 0 h 60"/>
                <a:gd name="T40" fmla="*/ 0 w 80"/>
                <a:gd name="T41" fmla="*/ 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60">
                  <a:moveTo>
                    <a:pt x="0" y="7"/>
                  </a:moveTo>
                  <a:lnTo>
                    <a:pt x="0" y="7"/>
                  </a:lnTo>
                  <a:lnTo>
                    <a:pt x="8" y="15"/>
                  </a:lnTo>
                  <a:lnTo>
                    <a:pt x="19" y="23"/>
                  </a:lnTo>
                  <a:lnTo>
                    <a:pt x="30" y="33"/>
                  </a:lnTo>
                  <a:lnTo>
                    <a:pt x="42" y="40"/>
                  </a:lnTo>
                  <a:lnTo>
                    <a:pt x="52" y="47"/>
                  </a:lnTo>
                  <a:lnTo>
                    <a:pt x="61" y="53"/>
                  </a:lnTo>
                  <a:lnTo>
                    <a:pt x="71" y="58"/>
                  </a:lnTo>
                  <a:lnTo>
                    <a:pt x="78" y="60"/>
                  </a:lnTo>
                  <a:lnTo>
                    <a:pt x="80" y="51"/>
                  </a:lnTo>
                  <a:lnTo>
                    <a:pt x="74" y="48"/>
                  </a:lnTo>
                  <a:lnTo>
                    <a:pt x="66" y="44"/>
                  </a:lnTo>
                  <a:lnTo>
                    <a:pt x="56" y="38"/>
                  </a:lnTo>
                  <a:lnTo>
                    <a:pt x="46" y="31"/>
                  </a:lnTo>
                  <a:lnTo>
                    <a:pt x="35" y="24"/>
                  </a:lnTo>
                  <a:lnTo>
                    <a:pt x="25" y="16"/>
                  </a:lnTo>
                  <a:lnTo>
                    <a:pt x="15" y="8"/>
                  </a:lnTo>
                  <a:lnTo>
                    <a:pt x="7" y="0"/>
                  </a:lnTo>
                  <a:lnTo>
                    <a:pt x="7" y="0"/>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37" name="Freeform 1969"/>
            <p:cNvSpPr>
              <a:spLocks/>
            </p:cNvSpPr>
            <p:nvPr/>
          </p:nvSpPr>
          <p:spPr bwMode="auto">
            <a:xfrm>
              <a:off x="2914" y="3220"/>
              <a:ext cx="34" cy="12"/>
            </a:xfrm>
            <a:custGeom>
              <a:avLst/>
              <a:gdLst>
                <a:gd name="T0" fmla="*/ 1 w 102"/>
                <a:gd name="T1" fmla="*/ 12 h 35"/>
                <a:gd name="T2" fmla="*/ 6 w 102"/>
                <a:gd name="T3" fmla="*/ 13 h 35"/>
                <a:gd name="T4" fmla="*/ 19 w 102"/>
                <a:gd name="T5" fmla="*/ 11 h 35"/>
                <a:gd name="T6" fmla="*/ 32 w 102"/>
                <a:gd name="T7" fmla="*/ 11 h 35"/>
                <a:gd name="T8" fmla="*/ 45 w 102"/>
                <a:gd name="T9" fmla="*/ 11 h 35"/>
                <a:gd name="T10" fmla="*/ 56 w 102"/>
                <a:gd name="T11" fmla="*/ 13 h 35"/>
                <a:gd name="T12" fmla="*/ 68 w 102"/>
                <a:gd name="T13" fmla="*/ 17 h 35"/>
                <a:gd name="T14" fmla="*/ 78 w 102"/>
                <a:gd name="T15" fmla="*/ 21 h 35"/>
                <a:gd name="T16" fmla="*/ 86 w 102"/>
                <a:gd name="T17" fmla="*/ 27 h 35"/>
                <a:gd name="T18" fmla="*/ 95 w 102"/>
                <a:gd name="T19" fmla="*/ 35 h 35"/>
                <a:gd name="T20" fmla="*/ 102 w 102"/>
                <a:gd name="T21" fmla="*/ 28 h 35"/>
                <a:gd name="T22" fmla="*/ 93 w 102"/>
                <a:gd name="T23" fmla="*/ 20 h 35"/>
                <a:gd name="T24" fmla="*/ 83 w 102"/>
                <a:gd name="T25" fmla="*/ 12 h 35"/>
                <a:gd name="T26" fmla="*/ 70 w 102"/>
                <a:gd name="T27" fmla="*/ 8 h 35"/>
                <a:gd name="T28" fmla="*/ 59 w 102"/>
                <a:gd name="T29" fmla="*/ 4 h 35"/>
                <a:gd name="T30" fmla="*/ 45 w 102"/>
                <a:gd name="T31" fmla="*/ 2 h 35"/>
                <a:gd name="T32" fmla="*/ 32 w 102"/>
                <a:gd name="T33" fmla="*/ 0 h 35"/>
                <a:gd name="T34" fmla="*/ 19 w 102"/>
                <a:gd name="T35" fmla="*/ 2 h 35"/>
                <a:gd name="T36" fmla="*/ 4 w 102"/>
                <a:gd name="T37" fmla="*/ 4 h 35"/>
                <a:gd name="T38" fmla="*/ 8 w 102"/>
                <a:gd name="T39" fmla="*/ 5 h 35"/>
                <a:gd name="T40" fmla="*/ 4 w 102"/>
                <a:gd name="T41" fmla="*/ 4 h 35"/>
                <a:gd name="T42" fmla="*/ 1 w 102"/>
                <a:gd name="T43" fmla="*/ 7 h 35"/>
                <a:gd name="T44" fmla="*/ 0 w 102"/>
                <a:gd name="T45" fmla="*/ 10 h 35"/>
                <a:gd name="T46" fmla="*/ 3 w 102"/>
                <a:gd name="T47" fmla="*/ 12 h 35"/>
                <a:gd name="T48" fmla="*/ 6 w 102"/>
                <a:gd name="T49" fmla="*/ 13 h 35"/>
                <a:gd name="T50" fmla="*/ 1 w 102"/>
                <a:gd name="T51" fmla="*/ 1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2" h="35">
                  <a:moveTo>
                    <a:pt x="1" y="12"/>
                  </a:moveTo>
                  <a:lnTo>
                    <a:pt x="6" y="13"/>
                  </a:lnTo>
                  <a:lnTo>
                    <a:pt x="19" y="11"/>
                  </a:lnTo>
                  <a:lnTo>
                    <a:pt x="32" y="11"/>
                  </a:lnTo>
                  <a:lnTo>
                    <a:pt x="45" y="11"/>
                  </a:lnTo>
                  <a:lnTo>
                    <a:pt x="56" y="13"/>
                  </a:lnTo>
                  <a:lnTo>
                    <a:pt x="68" y="17"/>
                  </a:lnTo>
                  <a:lnTo>
                    <a:pt x="78" y="21"/>
                  </a:lnTo>
                  <a:lnTo>
                    <a:pt x="86" y="27"/>
                  </a:lnTo>
                  <a:lnTo>
                    <a:pt x="95" y="35"/>
                  </a:lnTo>
                  <a:lnTo>
                    <a:pt x="102" y="28"/>
                  </a:lnTo>
                  <a:lnTo>
                    <a:pt x="93" y="20"/>
                  </a:lnTo>
                  <a:lnTo>
                    <a:pt x="83" y="12"/>
                  </a:lnTo>
                  <a:lnTo>
                    <a:pt x="70" y="8"/>
                  </a:lnTo>
                  <a:lnTo>
                    <a:pt x="59" y="4"/>
                  </a:lnTo>
                  <a:lnTo>
                    <a:pt x="45" y="2"/>
                  </a:lnTo>
                  <a:lnTo>
                    <a:pt x="32" y="0"/>
                  </a:lnTo>
                  <a:lnTo>
                    <a:pt x="19" y="2"/>
                  </a:lnTo>
                  <a:lnTo>
                    <a:pt x="4" y="4"/>
                  </a:lnTo>
                  <a:lnTo>
                    <a:pt x="8" y="5"/>
                  </a:lnTo>
                  <a:lnTo>
                    <a:pt x="4" y="4"/>
                  </a:lnTo>
                  <a:lnTo>
                    <a:pt x="1" y="7"/>
                  </a:lnTo>
                  <a:lnTo>
                    <a:pt x="0" y="10"/>
                  </a:lnTo>
                  <a:lnTo>
                    <a:pt x="3" y="12"/>
                  </a:lnTo>
                  <a:lnTo>
                    <a:pt x="6" y="13"/>
                  </a:lnTo>
                  <a:lnTo>
                    <a:pt x="1"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38" name="Freeform 1970"/>
            <p:cNvSpPr>
              <a:spLocks/>
            </p:cNvSpPr>
            <p:nvPr/>
          </p:nvSpPr>
          <p:spPr bwMode="auto">
            <a:xfrm>
              <a:off x="2881" y="3208"/>
              <a:ext cx="35" cy="16"/>
            </a:xfrm>
            <a:custGeom>
              <a:avLst/>
              <a:gdLst>
                <a:gd name="T0" fmla="*/ 0 w 106"/>
                <a:gd name="T1" fmla="*/ 9 h 50"/>
                <a:gd name="T2" fmla="*/ 0 w 106"/>
                <a:gd name="T3" fmla="*/ 9 h 50"/>
                <a:gd name="T4" fmla="*/ 8 w 106"/>
                <a:gd name="T5" fmla="*/ 14 h 50"/>
                <a:gd name="T6" fmla="*/ 20 w 106"/>
                <a:gd name="T7" fmla="*/ 18 h 50"/>
                <a:gd name="T8" fmla="*/ 35 w 106"/>
                <a:gd name="T9" fmla="*/ 23 h 50"/>
                <a:gd name="T10" fmla="*/ 50 w 106"/>
                <a:gd name="T11" fmla="*/ 29 h 50"/>
                <a:gd name="T12" fmla="*/ 66 w 106"/>
                <a:gd name="T13" fmla="*/ 34 h 50"/>
                <a:gd name="T14" fmla="*/ 81 w 106"/>
                <a:gd name="T15" fmla="*/ 40 h 50"/>
                <a:gd name="T16" fmla="*/ 91 w 106"/>
                <a:gd name="T17" fmla="*/ 46 h 50"/>
                <a:gd name="T18" fmla="*/ 99 w 106"/>
                <a:gd name="T19" fmla="*/ 50 h 50"/>
                <a:gd name="T20" fmla="*/ 106 w 106"/>
                <a:gd name="T21" fmla="*/ 43 h 50"/>
                <a:gd name="T22" fmla="*/ 96 w 106"/>
                <a:gd name="T23" fmla="*/ 37 h 50"/>
                <a:gd name="T24" fmla="*/ 83 w 106"/>
                <a:gd name="T25" fmla="*/ 31 h 50"/>
                <a:gd name="T26" fmla="*/ 69 w 106"/>
                <a:gd name="T27" fmla="*/ 25 h 50"/>
                <a:gd name="T28" fmla="*/ 53 w 106"/>
                <a:gd name="T29" fmla="*/ 19 h 50"/>
                <a:gd name="T30" fmla="*/ 38 w 106"/>
                <a:gd name="T31" fmla="*/ 14 h 50"/>
                <a:gd name="T32" fmla="*/ 23 w 106"/>
                <a:gd name="T33" fmla="*/ 9 h 50"/>
                <a:gd name="T34" fmla="*/ 12 w 106"/>
                <a:gd name="T35" fmla="*/ 4 h 50"/>
                <a:gd name="T36" fmla="*/ 4 w 106"/>
                <a:gd name="T37" fmla="*/ 0 h 50"/>
                <a:gd name="T38" fmla="*/ 4 w 106"/>
                <a:gd name="T39" fmla="*/ 0 h 50"/>
                <a:gd name="T40" fmla="*/ 0 w 106"/>
                <a:gd name="T41" fmla="*/ 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6" h="50">
                  <a:moveTo>
                    <a:pt x="0" y="9"/>
                  </a:moveTo>
                  <a:lnTo>
                    <a:pt x="0" y="9"/>
                  </a:lnTo>
                  <a:lnTo>
                    <a:pt x="8" y="14"/>
                  </a:lnTo>
                  <a:lnTo>
                    <a:pt x="20" y="18"/>
                  </a:lnTo>
                  <a:lnTo>
                    <a:pt x="35" y="23"/>
                  </a:lnTo>
                  <a:lnTo>
                    <a:pt x="50" y="29"/>
                  </a:lnTo>
                  <a:lnTo>
                    <a:pt x="66" y="34"/>
                  </a:lnTo>
                  <a:lnTo>
                    <a:pt x="81" y="40"/>
                  </a:lnTo>
                  <a:lnTo>
                    <a:pt x="91" y="46"/>
                  </a:lnTo>
                  <a:lnTo>
                    <a:pt x="99" y="50"/>
                  </a:lnTo>
                  <a:lnTo>
                    <a:pt x="106" y="43"/>
                  </a:lnTo>
                  <a:lnTo>
                    <a:pt x="96" y="37"/>
                  </a:lnTo>
                  <a:lnTo>
                    <a:pt x="83" y="31"/>
                  </a:lnTo>
                  <a:lnTo>
                    <a:pt x="69" y="25"/>
                  </a:lnTo>
                  <a:lnTo>
                    <a:pt x="53" y="19"/>
                  </a:lnTo>
                  <a:lnTo>
                    <a:pt x="38" y="14"/>
                  </a:lnTo>
                  <a:lnTo>
                    <a:pt x="23" y="9"/>
                  </a:lnTo>
                  <a:lnTo>
                    <a:pt x="12" y="4"/>
                  </a:lnTo>
                  <a:lnTo>
                    <a:pt x="4" y="0"/>
                  </a:lnTo>
                  <a:lnTo>
                    <a:pt x="4"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39" name="Freeform 1971"/>
            <p:cNvSpPr>
              <a:spLocks/>
            </p:cNvSpPr>
            <p:nvPr/>
          </p:nvSpPr>
          <p:spPr bwMode="auto">
            <a:xfrm>
              <a:off x="2863" y="3204"/>
              <a:ext cx="19" cy="7"/>
            </a:xfrm>
            <a:custGeom>
              <a:avLst/>
              <a:gdLst>
                <a:gd name="T0" fmla="*/ 2 w 59"/>
                <a:gd name="T1" fmla="*/ 11 h 19"/>
                <a:gd name="T2" fmla="*/ 1 w 59"/>
                <a:gd name="T3" fmla="*/ 11 h 19"/>
                <a:gd name="T4" fmla="*/ 10 w 59"/>
                <a:gd name="T5" fmla="*/ 10 h 19"/>
                <a:gd name="T6" fmla="*/ 19 w 59"/>
                <a:gd name="T7" fmla="*/ 9 h 19"/>
                <a:gd name="T8" fmla="*/ 26 w 59"/>
                <a:gd name="T9" fmla="*/ 9 h 19"/>
                <a:gd name="T10" fmla="*/ 34 w 59"/>
                <a:gd name="T11" fmla="*/ 10 h 19"/>
                <a:gd name="T12" fmla="*/ 39 w 59"/>
                <a:gd name="T13" fmla="*/ 11 h 19"/>
                <a:gd name="T14" fmla="*/ 46 w 59"/>
                <a:gd name="T15" fmla="*/ 13 h 19"/>
                <a:gd name="T16" fmla="*/ 49 w 59"/>
                <a:gd name="T17" fmla="*/ 16 h 19"/>
                <a:gd name="T18" fmla="*/ 55 w 59"/>
                <a:gd name="T19" fmla="*/ 19 h 19"/>
                <a:gd name="T20" fmla="*/ 59 w 59"/>
                <a:gd name="T21" fmla="*/ 10 h 19"/>
                <a:gd name="T22" fmla="*/ 54 w 59"/>
                <a:gd name="T23" fmla="*/ 6 h 19"/>
                <a:gd name="T24" fmla="*/ 48 w 59"/>
                <a:gd name="T25" fmla="*/ 4 h 19"/>
                <a:gd name="T26" fmla="*/ 41 w 59"/>
                <a:gd name="T27" fmla="*/ 2 h 19"/>
                <a:gd name="T28" fmla="*/ 34 w 59"/>
                <a:gd name="T29" fmla="*/ 1 h 19"/>
                <a:gd name="T30" fmla="*/ 26 w 59"/>
                <a:gd name="T31" fmla="*/ 0 h 19"/>
                <a:gd name="T32" fmla="*/ 19 w 59"/>
                <a:gd name="T33" fmla="*/ 0 h 19"/>
                <a:gd name="T34" fmla="*/ 10 w 59"/>
                <a:gd name="T35" fmla="*/ 1 h 19"/>
                <a:gd name="T36" fmla="*/ 1 w 59"/>
                <a:gd name="T37" fmla="*/ 2 h 19"/>
                <a:gd name="T38" fmla="*/ 0 w 59"/>
                <a:gd name="T39" fmla="*/ 2 h 19"/>
                <a:gd name="T40" fmla="*/ 2 w 59"/>
                <a:gd name="T41" fmla="*/ 1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9" h="19">
                  <a:moveTo>
                    <a:pt x="2" y="11"/>
                  </a:moveTo>
                  <a:lnTo>
                    <a:pt x="1" y="11"/>
                  </a:lnTo>
                  <a:lnTo>
                    <a:pt x="10" y="10"/>
                  </a:lnTo>
                  <a:lnTo>
                    <a:pt x="19" y="9"/>
                  </a:lnTo>
                  <a:lnTo>
                    <a:pt x="26" y="9"/>
                  </a:lnTo>
                  <a:lnTo>
                    <a:pt x="34" y="10"/>
                  </a:lnTo>
                  <a:lnTo>
                    <a:pt x="39" y="11"/>
                  </a:lnTo>
                  <a:lnTo>
                    <a:pt x="46" y="13"/>
                  </a:lnTo>
                  <a:lnTo>
                    <a:pt x="49" y="16"/>
                  </a:lnTo>
                  <a:lnTo>
                    <a:pt x="55" y="19"/>
                  </a:lnTo>
                  <a:lnTo>
                    <a:pt x="59" y="10"/>
                  </a:lnTo>
                  <a:lnTo>
                    <a:pt x="54" y="6"/>
                  </a:lnTo>
                  <a:lnTo>
                    <a:pt x="48" y="4"/>
                  </a:lnTo>
                  <a:lnTo>
                    <a:pt x="41" y="2"/>
                  </a:lnTo>
                  <a:lnTo>
                    <a:pt x="34" y="1"/>
                  </a:lnTo>
                  <a:lnTo>
                    <a:pt x="26" y="0"/>
                  </a:lnTo>
                  <a:lnTo>
                    <a:pt x="19" y="0"/>
                  </a:lnTo>
                  <a:lnTo>
                    <a:pt x="10" y="1"/>
                  </a:lnTo>
                  <a:lnTo>
                    <a:pt x="1" y="2"/>
                  </a:lnTo>
                  <a:lnTo>
                    <a:pt x="0" y="2"/>
                  </a:lnTo>
                  <a:lnTo>
                    <a:pt x="2"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40" name="Freeform 1972"/>
            <p:cNvSpPr>
              <a:spLocks/>
            </p:cNvSpPr>
            <p:nvPr/>
          </p:nvSpPr>
          <p:spPr bwMode="auto">
            <a:xfrm>
              <a:off x="2789" y="3205"/>
              <a:ext cx="74" cy="38"/>
            </a:xfrm>
            <a:custGeom>
              <a:avLst/>
              <a:gdLst>
                <a:gd name="T0" fmla="*/ 9 w 223"/>
                <a:gd name="T1" fmla="*/ 112 h 114"/>
                <a:gd name="T2" fmla="*/ 7 w 223"/>
                <a:gd name="T3" fmla="*/ 114 h 114"/>
                <a:gd name="T4" fmla="*/ 14 w 223"/>
                <a:gd name="T5" fmla="*/ 111 h 114"/>
                <a:gd name="T6" fmla="*/ 24 w 223"/>
                <a:gd name="T7" fmla="*/ 106 h 114"/>
                <a:gd name="T8" fmla="*/ 37 w 223"/>
                <a:gd name="T9" fmla="*/ 99 h 114"/>
                <a:gd name="T10" fmla="*/ 50 w 223"/>
                <a:gd name="T11" fmla="*/ 93 h 114"/>
                <a:gd name="T12" fmla="*/ 66 w 223"/>
                <a:gd name="T13" fmla="*/ 85 h 114"/>
                <a:gd name="T14" fmla="*/ 82 w 223"/>
                <a:gd name="T15" fmla="*/ 75 h 114"/>
                <a:gd name="T16" fmla="*/ 100 w 223"/>
                <a:gd name="T17" fmla="*/ 67 h 114"/>
                <a:gd name="T18" fmla="*/ 118 w 223"/>
                <a:gd name="T19" fmla="*/ 58 h 114"/>
                <a:gd name="T20" fmla="*/ 135 w 223"/>
                <a:gd name="T21" fmla="*/ 49 h 114"/>
                <a:gd name="T22" fmla="*/ 152 w 223"/>
                <a:gd name="T23" fmla="*/ 41 h 114"/>
                <a:gd name="T24" fmla="*/ 168 w 223"/>
                <a:gd name="T25" fmla="*/ 33 h 114"/>
                <a:gd name="T26" fmla="*/ 184 w 223"/>
                <a:gd name="T27" fmla="*/ 26 h 114"/>
                <a:gd name="T28" fmla="*/ 197 w 223"/>
                <a:gd name="T29" fmla="*/ 19 h 114"/>
                <a:gd name="T30" fmla="*/ 207 w 223"/>
                <a:gd name="T31" fmla="*/ 15 h 114"/>
                <a:gd name="T32" fmla="*/ 216 w 223"/>
                <a:gd name="T33" fmla="*/ 11 h 114"/>
                <a:gd name="T34" fmla="*/ 223 w 223"/>
                <a:gd name="T35" fmla="*/ 9 h 114"/>
                <a:gd name="T36" fmla="*/ 221 w 223"/>
                <a:gd name="T37" fmla="*/ 0 h 114"/>
                <a:gd name="T38" fmla="*/ 214 w 223"/>
                <a:gd name="T39" fmla="*/ 2 h 114"/>
                <a:gd name="T40" fmla="*/ 205 w 223"/>
                <a:gd name="T41" fmla="*/ 6 h 114"/>
                <a:gd name="T42" fmla="*/ 192 w 223"/>
                <a:gd name="T43" fmla="*/ 10 h 114"/>
                <a:gd name="T44" fmla="*/ 180 w 223"/>
                <a:gd name="T45" fmla="*/ 17 h 114"/>
                <a:gd name="T46" fmla="*/ 164 w 223"/>
                <a:gd name="T47" fmla="*/ 24 h 114"/>
                <a:gd name="T48" fmla="*/ 148 w 223"/>
                <a:gd name="T49" fmla="*/ 32 h 114"/>
                <a:gd name="T50" fmla="*/ 131 w 223"/>
                <a:gd name="T51" fmla="*/ 40 h 114"/>
                <a:gd name="T52" fmla="*/ 113 w 223"/>
                <a:gd name="T53" fmla="*/ 49 h 114"/>
                <a:gd name="T54" fmla="*/ 95 w 223"/>
                <a:gd name="T55" fmla="*/ 58 h 114"/>
                <a:gd name="T56" fmla="*/ 78 w 223"/>
                <a:gd name="T57" fmla="*/ 66 h 114"/>
                <a:gd name="T58" fmla="*/ 62 w 223"/>
                <a:gd name="T59" fmla="*/ 75 h 114"/>
                <a:gd name="T60" fmla="*/ 46 w 223"/>
                <a:gd name="T61" fmla="*/ 83 h 114"/>
                <a:gd name="T62" fmla="*/ 32 w 223"/>
                <a:gd name="T63" fmla="*/ 90 h 114"/>
                <a:gd name="T64" fmla="*/ 19 w 223"/>
                <a:gd name="T65" fmla="*/ 97 h 114"/>
                <a:gd name="T66" fmla="*/ 9 w 223"/>
                <a:gd name="T67" fmla="*/ 102 h 114"/>
                <a:gd name="T68" fmla="*/ 2 w 223"/>
                <a:gd name="T69" fmla="*/ 105 h 114"/>
                <a:gd name="T70" fmla="*/ 0 w 223"/>
                <a:gd name="T71" fmla="*/ 107 h 114"/>
                <a:gd name="T72" fmla="*/ 2 w 223"/>
                <a:gd name="T73" fmla="*/ 105 h 114"/>
                <a:gd name="T74" fmla="*/ 0 w 223"/>
                <a:gd name="T75" fmla="*/ 107 h 114"/>
                <a:gd name="T76" fmla="*/ 0 w 223"/>
                <a:gd name="T77" fmla="*/ 111 h 114"/>
                <a:gd name="T78" fmla="*/ 3 w 223"/>
                <a:gd name="T79" fmla="*/ 114 h 114"/>
                <a:gd name="T80" fmla="*/ 7 w 223"/>
                <a:gd name="T81" fmla="*/ 114 h 114"/>
                <a:gd name="T82" fmla="*/ 9 w 223"/>
                <a:gd name="T83" fmla="*/ 11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3" h="114">
                  <a:moveTo>
                    <a:pt x="9" y="112"/>
                  </a:moveTo>
                  <a:lnTo>
                    <a:pt x="7" y="114"/>
                  </a:lnTo>
                  <a:lnTo>
                    <a:pt x="14" y="111"/>
                  </a:lnTo>
                  <a:lnTo>
                    <a:pt x="24" y="106"/>
                  </a:lnTo>
                  <a:lnTo>
                    <a:pt x="37" y="99"/>
                  </a:lnTo>
                  <a:lnTo>
                    <a:pt x="50" y="93"/>
                  </a:lnTo>
                  <a:lnTo>
                    <a:pt x="66" y="85"/>
                  </a:lnTo>
                  <a:lnTo>
                    <a:pt x="82" y="75"/>
                  </a:lnTo>
                  <a:lnTo>
                    <a:pt x="100" y="67"/>
                  </a:lnTo>
                  <a:lnTo>
                    <a:pt x="118" y="58"/>
                  </a:lnTo>
                  <a:lnTo>
                    <a:pt x="135" y="49"/>
                  </a:lnTo>
                  <a:lnTo>
                    <a:pt x="152" y="41"/>
                  </a:lnTo>
                  <a:lnTo>
                    <a:pt x="168" y="33"/>
                  </a:lnTo>
                  <a:lnTo>
                    <a:pt x="184" y="26"/>
                  </a:lnTo>
                  <a:lnTo>
                    <a:pt x="197" y="19"/>
                  </a:lnTo>
                  <a:lnTo>
                    <a:pt x="207" y="15"/>
                  </a:lnTo>
                  <a:lnTo>
                    <a:pt x="216" y="11"/>
                  </a:lnTo>
                  <a:lnTo>
                    <a:pt x="223" y="9"/>
                  </a:lnTo>
                  <a:lnTo>
                    <a:pt x="221" y="0"/>
                  </a:lnTo>
                  <a:lnTo>
                    <a:pt x="214" y="2"/>
                  </a:lnTo>
                  <a:lnTo>
                    <a:pt x="205" y="6"/>
                  </a:lnTo>
                  <a:lnTo>
                    <a:pt x="192" y="10"/>
                  </a:lnTo>
                  <a:lnTo>
                    <a:pt x="180" y="17"/>
                  </a:lnTo>
                  <a:lnTo>
                    <a:pt x="164" y="24"/>
                  </a:lnTo>
                  <a:lnTo>
                    <a:pt x="148" y="32"/>
                  </a:lnTo>
                  <a:lnTo>
                    <a:pt x="131" y="40"/>
                  </a:lnTo>
                  <a:lnTo>
                    <a:pt x="113" y="49"/>
                  </a:lnTo>
                  <a:lnTo>
                    <a:pt x="95" y="58"/>
                  </a:lnTo>
                  <a:lnTo>
                    <a:pt x="78" y="66"/>
                  </a:lnTo>
                  <a:lnTo>
                    <a:pt x="62" y="75"/>
                  </a:lnTo>
                  <a:lnTo>
                    <a:pt x="46" y="83"/>
                  </a:lnTo>
                  <a:lnTo>
                    <a:pt x="32" y="90"/>
                  </a:lnTo>
                  <a:lnTo>
                    <a:pt x="19" y="97"/>
                  </a:lnTo>
                  <a:lnTo>
                    <a:pt x="9" y="102"/>
                  </a:lnTo>
                  <a:lnTo>
                    <a:pt x="2" y="105"/>
                  </a:lnTo>
                  <a:lnTo>
                    <a:pt x="0" y="107"/>
                  </a:lnTo>
                  <a:lnTo>
                    <a:pt x="2" y="105"/>
                  </a:lnTo>
                  <a:lnTo>
                    <a:pt x="0" y="107"/>
                  </a:lnTo>
                  <a:lnTo>
                    <a:pt x="0" y="111"/>
                  </a:lnTo>
                  <a:lnTo>
                    <a:pt x="3" y="114"/>
                  </a:lnTo>
                  <a:lnTo>
                    <a:pt x="7" y="114"/>
                  </a:lnTo>
                  <a:lnTo>
                    <a:pt x="9" y="1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41" name="Freeform 1973"/>
            <p:cNvSpPr>
              <a:spLocks/>
            </p:cNvSpPr>
            <p:nvPr/>
          </p:nvSpPr>
          <p:spPr bwMode="auto">
            <a:xfrm>
              <a:off x="2651" y="3348"/>
              <a:ext cx="137" cy="82"/>
            </a:xfrm>
            <a:custGeom>
              <a:avLst/>
              <a:gdLst>
                <a:gd name="T0" fmla="*/ 12 w 412"/>
                <a:gd name="T1" fmla="*/ 235 h 245"/>
                <a:gd name="T2" fmla="*/ 45 w 412"/>
                <a:gd name="T3" fmla="*/ 206 h 245"/>
                <a:gd name="T4" fmla="*/ 80 w 412"/>
                <a:gd name="T5" fmla="*/ 174 h 245"/>
                <a:gd name="T6" fmla="*/ 105 w 412"/>
                <a:gd name="T7" fmla="*/ 149 h 245"/>
                <a:gd name="T8" fmla="*/ 126 w 412"/>
                <a:gd name="T9" fmla="*/ 139 h 245"/>
                <a:gd name="T10" fmla="*/ 150 w 412"/>
                <a:gd name="T11" fmla="*/ 134 h 245"/>
                <a:gd name="T12" fmla="*/ 167 w 412"/>
                <a:gd name="T13" fmla="*/ 129 h 245"/>
                <a:gd name="T14" fmla="*/ 178 w 412"/>
                <a:gd name="T15" fmla="*/ 123 h 245"/>
                <a:gd name="T16" fmla="*/ 185 w 412"/>
                <a:gd name="T17" fmla="*/ 118 h 245"/>
                <a:gd name="T18" fmla="*/ 199 w 412"/>
                <a:gd name="T19" fmla="*/ 105 h 245"/>
                <a:gd name="T20" fmla="*/ 216 w 412"/>
                <a:gd name="T21" fmla="*/ 85 h 245"/>
                <a:gd name="T22" fmla="*/ 229 w 412"/>
                <a:gd name="T23" fmla="*/ 67 h 245"/>
                <a:gd name="T24" fmla="*/ 249 w 412"/>
                <a:gd name="T25" fmla="*/ 53 h 245"/>
                <a:gd name="T26" fmla="*/ 298 w 412"/>
                <a:gd name="T27" fmla="*/ 36 h 245"/>
                <a:gd name="T28" fmla="*/ 351 w 412"/>
                <a:gd name="T29" fmla="*/ 19 h 245"/>
                <a:gd name="T30" fmla="*/ 396 w 412"/>
                <a:gd name="T31" fmla="*/ 5 h 245"/>
                <a:gd name="T32" fmla="*/ 401 w 412"/>
                <a:gd name="T33" fmla="*/ 7 h 245"/>
                <a:gd name="T34" fmla="*/ 376 w 412"/>
                <a:gd name="T35" fmla="*/ 22 h 245"/>
                <a:gd name="T36" fmla="*/ 352 w 412"/>
                <a:gd name="T37" fmla="*/ 35 h 245"/>
                <a:gd name="T38" fmla="*/ 334 w 412"/>
                <a:gd name="T39" fmla="*/ 44 h 245"/>
                <a:gd name="T40" fmla="*/ 326 w 412"/>
                <a:gd name="T41" fmla="*/ 51 h 245"/>
                <a:gd name="T42" fmla="*/ 317 w 412"/>
                <a:gd name="T43" fmla="*/ 65 h 245"/>
                <a:gd name="T44" fmla="*/ 305 w 412"/>
                <a:gd name="T45" fmla="*/ 81 h 245"/>
                <a:gd name="T46" fmla="*/ 295 w 412"/>
                <a:gd name="T47" fmla="*/ 94 h 245"/>
                <a:gd name="T48" fmla="*/ 286 w 412"/>
                <a:gd name="T49" fmla="*/ 105 h 245"/>
                <a:gd name="T50" fmla="*/ 253 w 412"/>
                <a:gd name="T51" fmla="*/ 130 h 245"/>
                <a:gd name="T52" fmla="*/ 207 w 412"/>
                <a:gd name="T53" fmla="*/ 161 h 245"/>
                <a:gd name="T54" fmla="*/ 171 w 412"/>
                <a:gd name="T55" fmla="*/ 188 h 245"/>
                <a:gd name="T56" fmla="*/ 146 w 412"/>
                <a:gd name="T57" fmla="*/ 197 h 245"/>
                <a:gd name="T58" fmla="*/ 103 w 412"/>
                <a:gd name="T59" fmla="*/ 208 h 245"/>
                <a:gd name="T60" fmla="*/ 53 w 412"/>
                <a:gd name="T61" fmla="*/ 223 h 245"/>
                <a:gd name="T62" fmla="*/ 12 w 412"/>
                <a:gd name="T63" fmla="*/ 23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12" h="245">
                  <a:moveTo>
                    <a:pt x="0" y="245"/>
                  </a:moveTo>
                  <a:lnTo>
                    <a:pt x="12" y="235"/>
                  </a:lnTo>
                  <a:lnTo>
                    <a:pt x="28" y="221"/>
                  </a:lnTo>
                  <a:lnTo>
                    <a:pt x="45" y="206"/>
                  </a:lnTo>
                  <a:lnTo>
                    <a:pt x="64" y="190"/>
                  </a:lnTo>
                  <a:lnTo>
                    <a:pt x="80" y="174"/>
                  </a:lnTo>
                  <a:lnTo>
                    <a:pt x="95" y="161"/>
                  </a:lnTo>
                  <a:lnTo>
                    <a:pt x="105" y="149"/>
                  </a:lnTo>
                  <a:lnTo>
                    <a:pt x="111" y="141"/>
                  </a:lnTo>
                  <a:lnTo>
                    <a:pt x="126" y="139"/>
                  </a:lnTo>
                  <a:lnTo>
                    <a:pt x="138" y="137"/>
                  </a:lnTo>
                  <a:lnTo>
                    <a:pt x="150" y="134"/>
                  </a:lnTo>
                  <a:lnTo>
                    <a:pt x="159" y="131"/>
                  </a:lnTo>
                  <a:lnTo>
                    <a:pt x="167" y="129"/>
                  </a:lnTo>
                  <a:lnTo>
                    <a:pt x="174" y="125"/>
                  </a:lnTo>
                  <a:lnTo>
                    <a:pt x="178" y="123"/>
                  </a:lnTo>
                  <a:lnTo>
                    <a:pt x="182" y="122"/>
                  </a:lnTo>
                  <a:lnTo>
                    <a:pt x="185" y="118"/>
                  </a:lnTo>
                  <a:lnTo>
                    <a:pt x="192" y="113"/>
                  </a:lnTo>
                  <a:lnTo>
                    <a:pt x="199" y="105"/>
                  </a:lnTo>
                  <a:lnTo>
                    <a:pt x="208" y="95"/>
                  </a:lnTo>
                  <a:lnTo>
                    <a:pt x="216" y="85"/>
                  </a:lnTo>
                  <a:lnTo>
                    <a:pt x="223" y="75"/>
                  </a:lnTo>
                  <a:lnTo>
                    <a:pt x="229" y="67"/>
                  </a:lnTo>
                  <a:lnTo>
                    <a:pt x="231" y="60"/>
                  </a:lnTo>
                  <a:lnTo>
                    <a:pt x="249" y="53"/>
                  </a:lnTo>
                  <a:lnTo>
                    <a:pt x="272" y="45"/>
                  </a:lnTo>
                  <a:lnTo>
                    <a:pt x="298" y="36"/>
                  </a:lnTo>
                  <a:lnTo>
                    <a:pt x="325" y="27"/>
                  </a:lnTo>
                  <a:lnTo>
                    <a:pt x="351" y="19"/>
                  </a:lnTo>
                  <a:lnTo>
                    <a:pt x="375" y="11"/>
                  </a:lnTo>
                  <a:lnTo>
                    <a:pt x="396" y="5"/>
                  </a:lnTo>
                  <a:lnTo>
                    <a:pt x="412" y="0"/>
                  </a:lnTo>
                  <a:lnTo>
                    <a:pt x="401" y="7"/>
                  </a:lnTo>
                  <a:lnTo>
                    <a:pt x="389" y="15"/>
                  </a:lnTo>
                  <a:lnTo>
                    <a:pt x="376" y="22"/>
                  </a:lnTo>
                  <a:lnTo>
                    <a:pt x="364" y="29"/>
                  </a:lnTo>
                  <a:lnTo>
                    <a:pt x="352" y="35"/>
                  </a:lnTo>
                  <a:lnTo>
                    <a:pt x="342" y="39"/>
                  </a:lnTo>
                  <a:lnTo>
                    <a:pt x="334" y="44"/>
                  </a:lnTo>
                  <a:lnTo>
                    <a:pt x="329" y="47"/>
                  </a:lnTo>
                  <a:lnTo>
                    <a:pt x="326" y="51"/>
                  </a:lnTo>
                  <a:lnTo>
                    <a:pt x="321" y="58"/>
                  </a:lnTo>
                  <a:lnTo>
                    <a:pt x="317" y="65"/>
                  </a:lnTo>
                  <a:lnTo>
                    <a:pt x="311" y="73"/>
                  </a:lnTo>
                  <a:lnTo>
                    <a:pt x="305" y="81"/>
                  </a:lnTo>
                  <a:lnTo>
                    <a:pt x="300" y="89"/>
                  </a:lnTo>
                  <a:lnTo>
                    <a:pt x="295" y="94"/>
                  </a:lnTo>
                  <a:lnTo>
                    <a:pt x="293" y="99"/>
                  </a:lnTo>
                  <a:lnTo>
                    <a:pt x="286" y="105"/>
                  </a:lnTo>
                  <a:lnTo>
                    <a:pt x="272" y="115"/>
                  </a:lnTo>
                  <a:lnTo>
                    <a:pt x="253" y="130"/>
                  </a:lnTo>
                  <a:lnTo>
                    <a:pt x="230" y="145"/>
                  </a:lnTo>
                  <a:lnTo>
                    <a:pt x="207" y="161"/>
                  </a:lnTo>
                  <a:lnTo>
                    <a:pt x="186" y="176"/>
                  </a:lnTo>
                  <a:lnTo>
                    <a:pt x="171" y="188"/>
                  </a:lnTo>
                  <a:lnTo>
                    <a:pt x="162" y="196"/>
                  </a:lnTo>
                  <a:lnTo>
                    <a:pt x="146" y="197"/>
                  </a:lnTo>
                  <a:lnTo>
                    <a:pt x="126" y="202"/>
                  </a:lnTo>
                  <a:lnTo>
                    <a:pt x="103" y="208"/>
                  </a:lnTo>
                  <a:lnTo>
                    <a:pt x="78" y="214"/>
                  </a:lnTo>
                  <a:lnTo>
                    <a:pt x="53" y="223"/>
                  </a:lnTo>
                  <a:lnTo>
                    <a:pt x="32" y="231"/>
                  </a:lnTo>
                  <a:lnTo>
                    <a:pt x="12" y="239"/>
                  </a:lnTo>
                  <a:lnTo>
                    <a:pt x="0" y="24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42" name="Freeform 1974"/>
            <p:cNvSpPr>
              <a:spLocks/>
            </p:cNvSpPr>
            <p:nvPr/>
          </p:nvSpPr>
          <p:spPr bwMode="auto">
            <a:xfrm>
              <a:off x="2650" y="3394"/>
              <a:ext cx="39" cy="37"/>
            </a:xfrm>
            <a:custGeom>
              <a:avLst/>
              <a:gdLst>
                <a:gd name="T0" fmla="*/ 115 w 119"/>
                <a:gd name="T1" fmla="*/ 0 h 112"/>
                <a:gd name="T2" fmla="*/ 110 w 119"/>
                <a:gd name="T3" fmla="*/ 2 h 112"/>
                <a:gd name="T4" fmla="*/ 106 w 119"/>
                <a:gd name="T5" fmla="*/ 9 h 112"/>
                <a:gd name="T6" fmla="*/ 95 w 119"/>
                <a:gd name="T7" fmla="*/ 20 h 112"/>
                <a:gd name="T8" fmla="*/ 80 w 119"/>
                <a:gd name="T9" fmla="*/ 34 h 112"/>
                <a:gd name="T10" fmla="*/ 64 w 119"/>
                <a:gd name="T11" fmla="*/ 50 h 112"/>
                <a:gd name="T12" fmla="*/ 46 w 119"/>
                <a:gd name="T13" fmla="*/ 66 h 112"/>
                <a:gd name="T14" fmla="*/ 29 w 119"/>
                <a:gd name="T15" fmla="*/ 81 h 112"/>
                <a:gd name="T16" fmla="*/ 13 w 119"/>
                <a:gd name="T17" fmla="*/ 95 h 112"/>
                <a:gd name="T18" fmla="*/ 0 w 119"/>
                <a:gd name="T19" fmla="*/ 105 h 112"/>
                <a:gd name="T20" fmla="*/ 7 w 119"/>
                <a:gd name="T21" fmla="*/ 112 h 112"/>
                <a:gd name="T22" fmla="*/ 20 w 119"/>
                <a:gd name="T23" fmla="*/ 102 h 112"/>
                <a:gd name="T24" fmla="*/ 36 w 119"/>
                <a:gd name="T25" fmla="*/ 88 h 112"/>
                <a:gd name="T26" fmla="*/ 53 w 119"/>
                <a:gd name="T27" fmla="*/ 73 h 112"/>
                <a:gd name="T28" fmla="*/ 71 w 119"/>
                <a:gd name="T29" fmla="*/ 57 h 112"/>
                <a:gd name="T30" fmla="*/ 87 w 119"/>
                <a:gd name="T31" fmla="*/ 41 h 112"/>
                <a:gd name="T32" fmla="*/ 102 w 119"/>
                <a:gd name="T33" fmla="*/ 27 h 112"/>
                <a:gd name="T34" fmla="*/ 112 w 119"/>
                <a:gd name="T35" fmla="*/ 16 h 112"/>
                <a:gd name="T36" fmla="*/ 119 w 119"/>
                <a:gd name="T37" fmla="*/ 7 h 112"/>
                <a:gd name="T38" fmla="*/ 115 w 119"/>
                <a:gd name="T39" fmla="*/ 9 h 112"/>
                <a:gd name="T40" fmla="*/ 119 w 119"/>
                <a:gd name="T41" fmla="*/ 7 h 112"/>
                <a:gd name="T42" fmla="*/ 119 w 119"/>
                <a:gd name="T43" fmla="*/ 3 h 112"/>
                <a:gd name="T44" fmla="*/ 117 w 119"/>
                <a:gd name="T45" fmla="*/ 0 h 112"/>
                <a:gd name="T46" fmla="*/ 112 w 119"/>
                <a:gd name="T47" fmla="*/ 0 h 112"/>
                <a:gd name="T48" fmla="*/ 110 w 119"/>
                <a:gd name="T49" fmla="*/ 2 h 112"/>
                <a:gd name="T50" fmla="*/ 115 w 119"/>
                <a:gd name="T5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9" h="112">
                  <a:moveTo>
                    <a:pt x="115" y="0"/>
                  </a:moveTo>
                  <a:lnTo>
                    <a:pt x="110" y="2"/>
                  </a:lnTo>
                  <a:lnTo>
                    <a:pt x="106" y="9"/>
                  </a:lnTo>
                  <a:lnTo>
                    <a:pt x="95" y="20"/>
                  </a:lnTo>
                  <a:lnTo>
                    <a:pt x="80" y="34"/>
                  </a:lnTo>
                  <a:lnTo>
                    <a:pt x="64" y="50"/>
                  </a:lnTo>
                  <a:lnTo>
                    <a:pt x="46" y="66"/>
                  </a:lnTo>
                  <a:lnTo>
                    <a:pt x="29" y="81"/>
                  </a:lnTo>
                  <a:lnTo>
                    <a:pt x="13" y="95"/>
                  </a:lnTo>
                  <a:lnTo>
                    <a:pt x="0" y="105"/>
                  </a:lnTo>
                  <a:lnTo>
                    <a:pt x="7" y="112"/>
                  </a:lnTo>
                  <a:lnTo>
                    <a:pt x="20" y="102"/>
                  </a:lnTo>
                  <a:lnTo>
                    <a:pt x="36" y="88"/>
                  </a:lnTo>
                  <a:lnTo>
                    <a:pt x="53" y="73"/>
                  </a:lnTo>
                  <a:lnTo>
                    <a:pt x="71" y="57"/>
                  </a:lnTo>
                  <a:lnTo>
                    <a:pt x="87" y="41"/>
                  </a:lnTo>
                  <a:lnTo>
                    <a:pt x="102" y="27"/>
                  </a:lnTo>
                  <a:lnTo>
                    <a:pt x="112" y="16"/>
                  </a:lnTo>
                  <a:lnTo>
                    <a:pt x="119" y="7"/>
                  </a:lnTo>
                  <a:lnTo>
                    <a:pt x="115" y="9"/>
                  </a:lnTo>
                  <a:lnTo>
                    <a:pt x="119" y="7"/>
                  </a:lnTo>
                  <a:lnTo>
                    <a:pt x="119" y="3"/>
                  </a:lnTo>
                  <a:lnTo>
                    <a:pt x="117" y="0"/>
                  </a:lnTo>
                  <a:lnTo>
                    <a:pt x="112" y="0"/>
                  </a:lnTo>
                  <a:lnTo>
                    <a:pt x="110" y="2"/>
                  </a:lnTo>
                  <a:lnTo>
                    <a:pt x="11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43" name="Freeform 1975"/>
            <p:cNvSpPr>
              <a:spLocks/>
            </p:cNvSpPr>
            <p:nvPr/>
          </p:nvSpPr>
          <p:spPr bwMode="auto">
            <a:xfrm>
              <a:off x="2688" y="3387"/>
              <a:ext cx="24" cy="10"/>
            </a:xfrm>
            <a:custGeom>
              <a:avLst/>
              <a:gdLst>
                <a:gd name="T0" fmla="*/ 68 w 73"/>
                <a:gd name="T1" fmla="*/ 0 h 29"/>
                <a:gd name="T2" fmla="*/ 68 w 73"/>
                <a:gd name="T3" fmla="*/ 0 h 29"/>
                <a:gd name="T4" fmla="*/ 66 w 73"/>
                <a:gd name="T5" fmla="*/ 1 h 29"/>
                <a:gd name="T6" fmla="*/ 60 w 73"/>
                <a:gd name="T7" fmla="*/ 4 h 29"/>
                <a:gd name="T8" fmla="*/ 55 w 73"/>
                <a:gd name="T9" fmla="*/ 7 h 29"/>
                <a:gd name="T10" fmla="*/ 47 w 73"/>
                <a:gd name="T11" fmla="*/ 9 h 29"/>
                <a:gd name="T12" fmla="*/ 37 w 73"/>
                <a:gd name="T13" fmla="*/ 13 h 29"/>
                <a:gd name="T14" fmla="*/ 27 w 73"/>
                <a:gd name="T15" fmla="*/ 15 h 29"/>
                <a:gd name="T16" fmla="*/ 15 w 73"/>
                <a:gd name="T17" fmla="*/ 17 h 29"/>
                <a:gd name="T18" fmla="*/ 0 w 73"/>
                <a:gd name="T19" fmla="*/ 20 h 29"/>
                <a:gd name="T20" fmla="*/ 0 w 73"/>
                <a:gd name="T21" fmla="*/ 29 h 29"/>
                <a:gd name="T22" fmla="*/ 15 w 73"/>
                <a:gd name="T23" fmla="*/ 27 h 29"/>
                <a:gd name="T24" fmla="*/ 27 w 73"/>
                <a:gd name="T25" fmla="*/ 24 h 29"/>
                <a:gd name="T26" fmla="*/ 40 w 73"/>
                <a:gd name="T27" fmla="*/ 22 h 29"/>
                <a:gd name="T28" fmla="*/ 49 w 73"/>
                <a:gd name="T29" fmla="*/ 18 h 29"/>
                <a:gd name="T30" fmla="*/ 57 w 73"/>
                <a:gd name="T31" fmla="*/ 16 h 29"/>
                <a:gd name="T32" fmla="*/ 65 w 73"/>
                <a:gd name="T33" fmla="*/ 13 h 29"/>
                <a:gd name="T34" fmla="*/ 68 w 73"/>
                <a:gd name="T35" fmla="*/ 10 h 29"/>
                <a:gd name="T36" fmla="*/ 73 w 73"/>
                <a:gd name="T37" fmla="*/ 9 h 29"/>
                <a:gd name="T38" fmla="*/ 73 w 73"/>
                <a:gd name="T39" fmla="*/ 9 h 29"/>
                <a:gd name="T40" fmla="*/ 68 w 73"/>
                <a:gd name="T4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3" h="29">
                  <a:moveTo>
                    <a:pt x="68" y="0"/>
                  </a:moveTo>
                  <a:lnTo>
                    <a:pt x="68" y="0"/>
                  </a:lnTo>
                  <a:lnTo>
                    <a:pt x="66" y="1"/>
                  </a:lnTo>
                  <a:lnTo>
                    <a:pt x="60" y="4"/>
                  </a:lnTo>
                  <a:lnTo>
                    <a:pt x="55" y="7"/>
                  </a:lnTo>
                  <a:lnTo>
                    <a:pt x="47" y="9"/>
                  </a:lnTo>
                  <a:lnTo>
                    <a:pt x="37" y="13"/>
                  </a:lnTo>
                  <a:lnTo>
                    <a:pt x="27" y="15"/>
                  </a:lnTo>
                  <a:lnTo>
                    <a:pt x="15" y="17"/>
                  </a:lnTo>
                  <a:lnTo>
                    <a:pt x="0" y="20"/>
                  </a:lnTo>
                  <a:lnTo>
                    <a:pt x="0" y="29"/>
                  </a:lnTo>
                  <a:lnTo>
                    <a:pt x="15" y="27"/>
                  </a:lnTo>
                  <a:lnTo>
                    <a:pt x="27" y="24"/>
                  </a:lnTo>
                  <a:lnTo>
                    <a:pt x="40" y="22"/>
                  </a:lnTo>
                  <a:lnTo>
                    <a:pt x="49" y="18"/>
                  </a:lnTo>
                  <a:lnTo>
                    <a:pt x="57" y="16"/>
                  </a:lnTo>
                  <a:lnTo>
                    <a:pt x="65" y="13"/>
                  </a:lnTo>
                  <a:lnTo>
                    <a:pt x="68" y="10"/>
                  </a:lnTo>
                  <a:lnTo>
                    <a:pt x="73" y="9"/>
                  </a:lnTo>
                  <a:lnTo>
                    <a:pt x="73" y="9"/>
                  </a:lnTo>
                  <a:lnTo>
                    <a:pt x="6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44" name="Freeform 1976"/>
            <p:cNvSpPr>
              <a:spLocks/>
            </p:cNvSpPr>
            <p:nvPr/>
          </p:nvSpPr>
          <p:spPr bwMode="auto">
            <a:xfrm>
              <a:off x="2711" y="3367"/>
              <a:ext cx="18" cy="23"/>
            </a:xfrm>
            <a:custGeom>
              <a:avLst/>
              <a:gdLst>
                <a:gd name="T0" fmla="*/ 51 w 56"/>
                <a:gd name="T1" fmla="*/ 0 h 71"/>
                <a:gd name="T2" fmla="*/ 47 w 56"/>
                <a:gd name="T3" fmla="*/ 5 h 71"/>
                <a:gd name="T4" fmla="*/ 45 w 56"/>
                <a:gd name="T5" fmla="*/ 10 h 71"/>
                <a:gd name="T6" fmla="*/ 39 w 56"/>
                <a:gd name="T7" fmla="*/ 18 h 71"/>
                <a:gd name="T8" fmla="*/ 32 w 56"/>
                <a:gd name="T9" fmla="*/ 28 h 71"/>
                <a:gd name="T10" fmla="*/ 26 w 56"/>
                <a:gd name="T11" fmla="*/ 37 h 71"/>
                <a:gd name="T12" fmla="*/ 16 w 56"/>
                <a:gd name="T13" fmla="*/ 46 h 71"/>
                <a:gd name="T14" fmla="*/ 10 w 56"/>
                <a:gd name="T15" fmla="*/ 54 h 71"/>
                <a:gd name="T16" fmla="*/ 3 w 56"/>
                <a:gd name="T17" fmla="*/ 60 h 71"/>
                <a:gd name="T18" fmla="*/ 0 w 56"/>
                <a:gd name="T19" fmla="*/ 62 h 71"/>
                <a:gd name="T20" fmla="*/ 5 w 56"/>
                <a:gd name="T21" fmla="*/ 71 h 71"/>
                <a:gd name="T22" fmla="*/ 10 w 56"/>
                <a:gd name="T23" fmla="*/ 67 h 71"/>
                <a:gd name="T24" fmla="*/ 16 w 56"/>
                <a:gd name="T25" fmla="*/ 61 h 71"/>
                <a:gd name="T26" fmla="*/ 23 w 56"/>
                <a:gd name="T27" fmla="*/ 53 h 71"/>
                <a:gd name="T28" fmla="*/ 32 w 56"/>
                <a:gd name="T29" fmla="*/ 44 h 71"/>
                <a:gd name="T30" fmla="*/ 42 w 56"/>
                <a:gd name="T31" fmla="*/ 32 h 71"/>
                <a:gd name="T32" fmla="*/ 48 w 56"/>
                <a:gd name="T33" fmla="*/ 22 h 71"/>
                <a:gd name="T34" fmla="*/ 54 w 56"/>
                <a:gd name="T35" fmla="*/ 14 h 71"/>
                <a:gd name="T36" fmla="*/ 56 w 56"/>
                <a:gd name="T37" fmla="*/ 5 h 71"/>
                <a:gd name="T38" fmla="*/ 53 w 56"/>
                <a:gd name="T39" fmla="*/ 10 h 71"/>
                <a:gd name="T40" fmla="*/ 56 w 56"/>
                <a:gd name="T41" fmla="*/ 5 h 71"/>
                <a:gd name="T42" fmla="*/ 55 w 56"/>
                <a:gd name="T43" fmla="*/ 1 h 71"/>
                <a:gd name="T44" fmla="*/ 52 w 56"/>
                <a:gd name="T45" fmla="*/ 0 h 71"/>
                <a:gd name="T46" fmla="*/ 48 w 56"/>
                <a:gd name="T47" fmla="*/ 1 h 71"/>
                <a:gd name="T48" fmla="*/ 47 w 56"/>
                <a:gd name="T49" fmla="*/ 5 h 71"/>
                <a:gd name="T50" fmla="*/ 51 w 56"/>
                <a:gd name="T51"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6" h="71">
                  <a:moveTo>
                    <a:pt x="51" y="0"/>
                  </a:moveTo>
                  <a:lnTo>
                    <a:pt x="47" y="5"/>
                  </a:lnTo>
                  <a:lnTo>
                    <a:pt x="45" y="10"/>
                  </a:lnTo>
                  <a:lnTo>
                    <a:pt x="39" y="18"/>
                  </a:lnTo>
                  <a:lnTo>
                    <a:pt x="32" y="28"/>
                  </a:lnTo>
                  <a:lnTo>
                    <a:pt x="26" y="37"/>
                  </a:lnTo>
                  <a:lnTo>
                    <a:pt x="16" y="46"/>
                  </a:lnTo>
                  <a:lnTo>
                    <a:pt x="10" y="54"/>
                  </a:lnTo>
                  <a:lnTo>
                    <a:pt x="3" y="60"/>
                  </a:lnTo>
                  <a:lnTo>
                    <a:pt x="0" y="62"/>
                  </a:lnTo>
                  <a:lnTo>
                    <a:pt x="5" y="71"/>
                  </a:lnTo>
                  <a:lnTo>
                    <a:pt x="10" y="67"/>
                  </a:lnTo>
                  <a:lnTo>
                    <a:pt x="16" y="61"/>
                  </a:lnTo>
                  <a:lnTo>
                    <a:pt x="23" y="53"/>
                  </a:lnTo>
                  <a:lnTo>
                    <a:pt x="32" y="44"/>
                  </a:lnTo>
                  <a:lnTo>
                    <a:pt x="42" y="32"/>
                  </a:lnTo>
                  <a:lnTo>
                    <a:pt x="48" y="22"/>
                  </a:lnTo>
                  <a:lnTo>
                    <a:pt x="54" y="14"/>
                  </a:lnTo>
                  <a:lnTo>
                    <a:pt x="56" y="5"/>
                  </a:lnTo>
                  <a:lnTo>
                    <a:pt x="53" y="10"/>
                  </a:lnTo>
                  <a:lnTo>
                    <a:pt x="56" y="5"/>
                  </a:lnTo>
                  <a:lnTo>
                    <a:pt x="55" y="1"/>
                  </a:lnTo>
                  <a:lnTo>
                    <a:pt x="52" y="0"/>
                  </a:lnTo>
                  <a:lnTo>
                    <a:pt x="48" y="1"/>
                  </a:lnTo>
                  <a:lnTo>
                    <a:pt x="47" y="5"/>
                  </a:lnTo>
                  <a:lnTo>
                    <a:pt x="5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45" name="Freeform 1977"/>
            <p:cNvSpPr>
              <a:spLocks/>
            </p:cNvSpPr>
            <p:nvPr/>
          </p:nvSpPr>
          <p:spPr bwMode="auto">
            <a:xfrm>
              <a:off x="2728" y="3347"/>
              <a:ext cx="62" cy="23"/>
            </a:xfrm>
            <a:custGeom>
              <a:avLst/>
              <a:gdLst>
                <a:gd name="T0" fmla="*/ 185 w 186"/>
                <a:gd name="T1" fmla="*/ 8 h 69"/>
                <a:gd name="T2" fmla="*/ 181 w 186"/>
                <a:gd name="T3" fmla="*/ 0 h 69"/>
                <a:gd name="T4" fmla="*/ 165 w 186"/>
                <a:gd name="T5" fmla="*/ 4 h 69"/>
                <a:gd name="T6" fmla="*/ 144 w 186"/>
                <a:gd name="T7" fmla="*/ 10 h 69"/>
                <a:gd name="T8" fmla="*/ 120 w 186"/>
                <a:gd name="T9" fmla="*/ 18 h 69"/>
                <a:gd name="T10" fmla="*/ 94 w 186"/>
                <a:gd name="T11" fmla="*/ 26 h 69"/>
                <a:gd name="T12" fmla="*/ 67 w 186"/>
                <a:gd name="T13" fmla="*/ 35 h 69"/>
                <a:gd name="T14" fmla="*/ 41 w 186"/>
                <a:gd name="T15" fmla="*/ 44 h 69"/>
                <a:gd name="T16" fmla="*/ 18 w 186"/>
                <a:gd name="T17" fmla="*/ 52 h 69"/>
                <a:gd name="T18" fmla="*/ 0 w 186"/>
                <a:gd name="T19" fmla="*/ 59 h 69"/>
                <a:gd name="T20" fmla="*/ 2 w 186"/>
                <a:gd name="T21" fmla="*/ 69 h 69"/>
                <a:gd name="T22" fmla="*/ 20 w 186"/>
                <a:gd name="T23" fmla="*/ 62 h 69"/>
                <a:gd name="T24" fmla="*/ 43 w 186"/>
                <a:gd name="T25" fmla="*/ 54 h 69"/>
                <a:gd name="T26" fmla="*/ 70 w 186"/>
                <a:gd name="T27" fmla="*/ 44 h 69"/>
                <a:gd name="T28" fmla="*/ 96 w 186"/>
                <a:gd name="T29" fmla="*/ 35 h 69"/>
                <a:gd name="T30" fmla="*/ 122 w 186"/>
                <a:gd name="T31" fmla="*/ 27 h 69"/>
                <a:gd name="T32" fmla="*/ 146 w 186"/>
                <a:gd name="T33" fmla="*/ 19 h 69"/>
                <a:gd name="T34" fmla="*/ 167 w 186"/>
                <a:gd name="T35" fmla="*/ 14 h 69"/>
                <a:gd name="T36" fmla="*/ 183 w 186"/>
                <a:gd name="T37" fmla="*/ 9 h 69"/>
                <a:gd name="T38" fmla="*/ 178 w 186"/>
                <a:gd name="T39" fmla="*/ 1 h 69"/>
                <a:gd name="T40" fmla="*/ 183 w 186"/>
                <a:gd name="T41" fmla="*/ 9 h 69"/>
                <a:gd name="T42" fmla="*/ 186 w 186"/>
                <a:gd name="T43" fmla="*/ 7 h 69"/>
                <a:gd name="T44" fmla="*/ 186 w 186"/>
                <a:gd name="T45" fmla="*/ 3 h 69"/>
                <a:gd name="T46" fmla="*/ 184 w 186"/>
                <a:gd name="T47" fmla="*/ 1 h 69"/>
                <a:gd name="T48" fmla="*/ 181 w 186"/>
                <a:gd name="T49" fmla="*/ 0 h 69"/>
                <a:gd name="T50" fmla="*/ 185 w 186"/>
                <a:gd name="T51" fmla="*/ 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6" h="69">
                  <a:moveTo>
                    <a:pt x="185" y="8"/>
                  </a:moveTo>
                  <a:lnTo>
                    <a:pt x="181" y="0"/>
                  </a:lnTo>
                  <a:lnTo>
                    <a:pt x="165" y="4"/>
                  </a:lnTo>
                  <a:lnTo>
                    <a:pt x="144" y="10"/>
                  </a:lnTo>
                  <a:lnTo>
                    <a:pt x="120" y="18"/>
                  </a:lnTo>
                  <a:lnTo>
                    <a:pt x="94" y="26"/>
                  </a:lnTo>
                  <a:lnTo>
                    <a:pt x="67" y="35"/>
                  </a:lnTo>
                  <a:lnTo>
                    <a:pt x="41" y="44"/>
                  </a:lnTo>
                  <a:lnTo>
                    <a:pt x="18" y="52"/>
                  </a:lnTo>
                  <a:lnTo>
                    <a:pt x="0" y="59"/>
                  </a:lnTo>
                  <a:lnTo>
                    <a:pt x="2" y="69"/>
                  </a:lnTo>
                  <a:lnTo>
                    <a:pt x="20" y="62"/>
                  </a:lnTo>
                  <a:lnTo>
                    <a:pt x="43" y="54"/>
                  </a:lnTo>
                  <a:lnTo>
                    <a:pt x="70" y="44"/>
                  </a:lnTo>
                  <a:lnTo>
                    <a:pt x="96" y="35"/>
                  </a:lnTo>
                  <a:lnTo>
                    <a:pt x="122" y="27"/>
                  </a:lnTo>
                  <a:lnTo>
                    <a:pt x="146" y="19"/>
                  </a:lnTo>
                  <a:lnTo>
                    <a:pt x="167" y="14"/>
                  </a:lnTo>
                  <a:lnTo>
                    <a:pt x="183" y="9"/>
                  </a:lnTo>
                  <a:lnTo>
                    <a:pt x="178" y="1"/>
                  </a:lnTo>
                  <a:lnTo>
                    <a:pt x="183" y="9"/>
                  </a:lnTo>
                  <a:lnTo>
                    <a:pt x="186" y="7"/>
                  </a:lnTo>
                  <a:lnTo>
                    <a:pt x="186" y="3"/>
                  </a:lnTo>
                  <a:lnTo>
                    <a:pt x="184" y="1"/>
                  </a:lnTo>
                  <a:lnTo>
                    <a:pt x="181" y="0"/>
                  </a:lnTo>
                  <a:lnTo>
                    <a:pt x="185"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46" name="Freeform 1978"/>
            <p:cNvSpPr>
              <a:spLocks/>
            </p:cNvSpPr>
            <p:nvPr/>
          </p:nvSpPr>
          <p:spPr bwMode="auto">
            <a:xfrm>
              <a:off x="2760" y="3347"/>
              <a:ext cx="29" cy="18"/>
            </a:xfrm>
            <a:custGeom>
              <a:avLst/>
              <a:gdLst>
                <a:gd name="T0" fmla="*/ 7 w 89"/>
                <a:gd name="T1" fmla="*/ 54 h 54"/>
                <a:gd name="T2" fmla="*/ 7 w 89"/>
                <a:gd name="T3" fmla="*/ 54 h 54"/>
                <a:gd name="T4" fmla="*/ 10 w 89"/>
                <a:gd name="T5" fmla="*/ 51 h 54"/>
                <a:gd name="T6" fmla="*/ 18 w 89"/>
                <a:gd name="T7" fmla="*/ 47 h 54"/>
                <a:gd name="T8" fmla="*/ 29 w 89"/>
                <a:gd name="T9" fmla="*/ 42 h 54"/>
                <a:gd name="T10" fmla="*/ 40 w 89"/>
                <a:gd name="T11" fmla="*/ 37 h 54"/>
                <a:gd name="T12" fmla="*/ 53 w 89"/>
                <a:gd name="T13" fmla="*/ 30 h 54"/>
                <a:gd name="T14" fmla="*/ 65 w 89"/>
                <a:gd name="T15" fmla="*/ 23 h 54"/>
                <a:gd name="T16" fmla="*/ 78 w 89"/>
                <a:gd name="T17" fmla="*/ 15 h 54"/>
                <a:gd name="T18" fmla="*/ 89 w 89"/>
                <a:gd name="T19" fmla="*/ 7 h 54"/>
                <a:gd name="T20" fmla="*/ 82 w 89"/>
                <a:gd name="T21" fmla="*/ 0 h 54"/>
                <a:gd name="T22" fmla="*/ 73 w 89"/>
                <a:gd name="T23" fmla="*/ 6 h 54"/>
                <a:gd name="T24" fmla="*/ 61 w 89"/>
                <a:gd name="T25" fmla="*/ 14 h 54"/>
                <a:gd name="T26" fmla="*/ 48 w 89"/>
                <a:gd name="T27" fmla="*/ 21 h 54"/>
                <a:gd name="T28" fmla="*/ 35 w 89"/>
                <a:gd name="T29" fmla="*/ 27 h 54"/>
                <a:gd name="T30" fmla="*/ 24 w 89"/>
                <a:gd name="T31" fmla="*/ 33 h 54"/>
                <a:gd name="T32" fmla="*/ 14 w 89"/>
                <a:gd name="T33" fmla="*/ 38 h 54"/>
                <a:gd name="T34" fmla="*/ 6 w 89"/>
                <a:gd name="T35" fmla="*/ 42 h 54"/>
                <a:gd name="T36" fmla="*/ 0 w 89"/>
                <a:gd name="T37" fmla="*/ 47 h 54"/>
                <a:gd name="T38" fmla="*/ 0 w 89"/>
                <a:gd name="T39" fmla="*/ 47 h 54"/>
                <a:gd name="T40" fmla="*/ 7 w 89"/>
                <a:gd name="T41"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9" h="54">
                  <a:moveTo>
                    <a:pt x="7" y="54"/>
                  </a:moveTo>
                  <a:lnTo>
                    <a:pt x="7" y="54"/>
                  </a:lnTo>
                  <a:lnTo>
                    <a:pt x="10" y="51"/>
                  </a:lnTo>
                  <a:lnTo>
                    <a:pt x="18" y="47"/>
                  </a:lnTo>
                  <a:lnTo>
                    <a:pt x="29" y="42"/>
                  </a:lnTo>
                  <a:lnTo>
                    <a:pt x="40" y="37"/>
                  </a:lnTo>
                  <a:lnTo>
                    <a:pt x="53" y="30"/>
                  </a:lnTo>
                  <a:lnTo>
                    <a:pt x="65" y="23"/>
                  </a:lnTo>
                  <a:lnTo>
                    <a:pt x="78" y="15"/>
                  </a:lnTo>
                  <a:lnTo>
                    <a:pt x="89" y="7"/>
                  </a:lnTo>
                  <a:lnTo>
                    <a:pt x="82" y="0"/>
                  </a:lnTo>
                  <a:lnTo>
                    <a:pt x="73" y="6"/>
                  </a:lnTo>
                  <a:lnTo>
                    <a:pt x="61" y="14"/>
                  </a:lnTo>
                  <a:lnTo>
                    <a:pt x="48" y="21"/>
                  </a:lnTo>
                  <a:lnTo>
                    <a:pt x="35" y="27"/>
                  </a:lnTo>
                  <a:lnTo>
                    <a:pt x="24" y="33"/>
                  </a:lnTo>
                  <a:lnTo>
                    <a:pt x="14" y="38"/>
                  </a:lnTo>
                  <a:lnTo>
                    <a:pt x="6" y="42"/>
                  </a:lnTo>
                  <a:lnTo>
                    <a:pt x="0" y="47"/>
                  </a:lnTo>
                  <a:lnTo>
                    <a:pt x="0" y="47"/>
                  </a:lnTo>
                  <a:lnTo>
                    <a:pt x="7" y="5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47" name="Freeform 1979"/>
            <p:cNvSpPr>
              <a:spLocks/>
            </p:cNvSpPr>
            <p:nvPr/>
          </p:nvSpPr>
          <p:spPr bwMode="auto">
            <a:xfrm>
              <a:off x="2747" y="3363"/>
              <a:ext cx="15" cy="19"/>
            </a:xfrm>
            <a:custGeom>
              <a:avLst/>
              <a:gdLst>
                <a:gd name="T0" fmla="*/ 9 w 45"/>
                <a:gd name="T1" fmla="*/ 57 h 57"/>
                <a:gd name="T2" fmla="*/ 9 w 45"/>
                <a:gd name="T3" fmla="*/ 57 h 57"/>
                <a:gd name="T4" fmla="*/ 12 w 45"/>
                <a:gd name="T5" fmla="*/ 53 h 57"/>
                <a:gd name="T6" fmla="*/ 15 w 45"/>
                <a:gd name="T7" fmla="*/ 47 h 57"/>
                <a:gd name="T8" fmla="*/ 22 w 45"/>
                <a:gd name="T9" fmla="*/ 39 h 57"/>
                <a:gd name="T10" fmla="*/ 28 w 45"/>
                <a:gd name="T11" fmla="*/ 31 h 57"/>
                <a:gd name="T12" fmla="*/ 33 w 45"/>
                <a:gd name="T13" fmla="*/ 23 h 57"/>
                <a:gd name="T14" fmla="*/ 38 w 45"/>
                <a:gd name="T15" fmla="*/ 16 h 57"/>
                <a:gd name="T16" fmla="*/ 41 w 45"/>
                <a:gd name="T17" fmla="*/ 10 h 57"/>
                <a:gd name="T18" fmla="*/ 45 w 45"/>
                <a:gd name="T19" fmla="*/ 7 h 57"/>
                <a:gd name="T20" fmla="*/ 38 w 45"/>
                <a:gd name="T21" fmla="*/ 0 h 57"/>
                <a:gd name="T22" fmla="*/ 34 w 45"/>
                <a:gd name="T23" fmla="*/ 3 h 57"/>
                <a:gd name="T24" fmla="*/ 29 w 45"/>
                <a:gd name="T25" fmla="*/ 11 h 57"/>
                <a:gd name="T26" fmla="*/ 24 w 45"/>
                <a:gd name="T27" fmla="*/ 18 h 57"/>
                <a:gd name="T28" fmla="*/ 18 w 45"/>
                <a:gd name="T29" fmla="*/ 26 h 57"/>
                <a:gd name="T30" fmla="*/ 13 w 45"/>
                <a:gd name="T31" fmla="*/ 34 h 57"/>
                <a:gd name="T32" fmla="*/ 8 w 45"/>
                <a:gd name="T33" fmla="*/ 42 h 57"/>
                <a:gd name="T34" fmla="*/ 2 w 45"/>
                <a:gd name="T35" fmla="*/ 48 h 57"/>
                <a:gd name="T36" fmla="*/ 0 w 45"/>
                <a:gd name="T37" fmla="*/ 53 h 57"/>
                <a:gd name="T38" fmla="*/ 0 w 45"/>
                <a:gd name="T39" fmla="*/ 53 h 57"/>
                <a:gd name="T40" fmla="*/ 9 w 45"/>
                <a:gd name="T41"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 h="57">
                  <a:moveTo>
                    <a:pt x="9" y="57"/>
                  </a:moveTo>
                  <a:lnTo>
                    <a:pt x="9" y="57"/>
                  </a:lnTo>
                  <a:lnTo>
                    <a:pt x="12" y="53"/>
                  </a:lnTo>
                  <a:lnTo>
                    <a:pt x="15" y="47"/>
                  </a:lnTo>
                  <a:lnTo>
                    <a:pt x="22" y="39"/>
                  </a:lnTo>
                  <a:lnTo>
                    <a:pt x="28" y="31"/>
                  </a:lnTo>
                  <a:lnTo>
                    <a:pt x="33" y="23"/>
                  </a:lnTo>
                  <a:lnTo>
                    <a:pt x="38" y="16"/>
                  </a:lnTo>
                  <a:lnTo>
                    <a:pt x="41" y="10"/>
                  </a:lnTo>
                  <a:lnTo>
                    <a:pt x="45" y="7"/>
                  </a:lnTo>
                  <a:lnTo>
                    <a:pt x="38" y="0"/>
                  </a:lnTo>
                  <a:lnTo>
                    <a:pt x="34" y="3"/>
                  </a:lnTo>
                  <a:lnTo>
                    <a:pt x="29" y="11"/>
                  </a:lnTo>
                  <a:lnTo>
                    <a:pt x="24" y="18"/>
                  </a:lnTo>
                  <a:lnTo>
                    <a:pt x="18" y="26"/>
                  </a:lnTo>
                  <a:lnTo>
                    <a:pt x="13" y="34"/>
                  </a:lnTo>
                  <a:lnTo>
                    <a:pt x="8" y="42"/>
                  </a:lnTo>
                  <a:lnTo>
                    <a:pt x="2" y="48"/>
                  </a:lnTo>
                  <a:lnTo>
                    <a:pt x="0" y="53"/>
                  </a:lnTo>
                  <a:lnTo>
                    <a:pt x="0" y="53"/>
                  </a:lnTo>
                  <a:lnTo>
                    <a:pt x="9" y="5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48" name="Freeform 1980"/>
            <p:cNvSpPr>
              <a:spLocks/>
            </p:cNvSpPr>
            <p:nvPr/>
          </p:nvSpPr>
          <p:spPr bwMode="auto">
            <a:xfrm>
              <a:off x="2704" y="3381"/>
              <a:ext cx="46" cy="35"/>
            </a:xfrm>
            <a:custGeom>
              <a:avLst/>
              <a:gdLst>
                <a:gd name="T0" fmla="*/ 4 w 139"/>
                <a:gd name="T1" fmla="*/ 105 h 105"/>
                <a:gd name="T2" fmla="*/ 8 w 139"/>
                <a:gd name="T3" fmla="*/ 103 h 105"/>
                <a:gd name="T4" fmla="*/ 17 w 139"/>
                <a:gd name="T5" fmla="*/ 95 h 105"/>
                <a:gd name="T6" fmla="*/ 32 w 139"/>
                <a:gd name="T7" fmla="*/ 82 h 105"/>
                <a:gd name="T8" fmla="*/ 51 w 139"/>
                <a:gd name="T9" fmla="*/ 68 h 105"/>
                <a:gd name="T10" fmla="*/ 74 w 139"/>
                <a:gd name="T11" fmla="*/ 52 h 105"/>
                <a:gd name="T12" fmla="*/ 97 w 139"/>
                <a:gd name="T13" fmla="*/ 37 h 105"/>
                <a:gd name="T14" fmla="*/ 118 w 139"/>
                <a:gd name="T15" fmla="*/ 21 h 105"/>
                <a:gd name="T16" fmla="*/ 131 w 139"/>
                <a:gd name="T17" fmla="*/ 11 h 105"/>
                <a:gd name="T18" fmla="*/ 139 w 139"/>
                <a:gd name="T19" fmla="*/ 4 h 105"/>
                <a:gd name="T20" fmla="*/ 130 w 139"/>
                <a:gd name="T21" fmla="*/ 0 h 105"/>
                <a:gd name="T22" fmla="*/ 124 w 139"/>
                <a:gd name="T23" fmla="*/ 4 h 105"/>
                <a:gd name="T24" fmla="*/ 111 w 139"/>
                <a:gd name="T25" fmla="*/ 14 h 105"/>
                <a:gd name="T26" fmla="*/ 92 w 139"/>
                <a:gd name="T27" fmla="*/ 28 h 105"/>
                <a:gd name="T28" fmla="*/ 69 w 139"/>
                <a:gd name="T29" fmla="*/ 43 h 105"/>
                <a:gd name="T30" fmla="*/ 47 w 139"/>
                <a:gd name="T31" fmla="*/ 59 h 105"/>
                <a:gd name="T32" fmla="*/ 25 w 139"/>
                <a:gd name="T33" fmla="*/ 75 h 105"/>
                <a:gd name="T34" fmla="*/ 10 w 139"/>
                <a:gd name="T35" fmla="*/ 88 h 105"/>
                <a:gd name="T36" fmla="*/ 1 w 139"/>
                <a:gd name="T37" fmla="*/ 96 h 105"/>
                <a:gd name="T38" fmla="*/ 4 w 139"/>
                <a:gd name="T39" fmla="*/ 93 h 105"/>
                <a:gd name="T40" fmla="*/ 1 w 139"/>
                <a:gd name="T41" fmla="*/ 96 h 105"/>
                <a:gd name="T42" fmla="*/ 0 w 139"/>
                <a:gd name="T43" fmla="*/ 99 h 105"/>
                <a:gd name="T44" fmla="*/ 1 w 139"/>
                <a:gd name="T45" fmla="*/ 103 h 105"/>
                <a:gd name="T46" fmla="*/ 4 w 139"/>
                <a:gd name="T47" fmla="*/ 104 h 105"/>
                <a:gd name="T48" fmla="*/ 8 w 139"/>
                <a:gd name="T49" fmla="*/ 103 h 105"/>
                <a:gd name="T50" fmla="*/ 4 w 139"/>
                <a:gd name="T51"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9" h="105">
                  <a:moveTo>
                    <a:pt x="4" y="105"/>
                  </a:moveTo>
                  <a:lnTo>
                    <a:pt x="8" y="103"/>
                  </a:lnTo>
                  <a:lnTo>
                    <a:pt x="17" y="95"/>
                  </a:lnTo>
                  <a:lnTo>
                    <a:pt x="32" y="82"/>
                  </a:lnTo>
                  <a:lnTo>
                    <a:pt x="51" y="68"/>
                  </a:lnTo>
                  <a:lnTo>
                    <a:pt x="74" y="52"/>
                  </a:lnTo>
                  <a:lnTo>
                    <a:pt x="97" y="37"/>
                  </a:lnTo>
                  <a:lnTo>
                    <a:pt x="118" y="21"/>
                  </a:lnTo>
                  <a:lnTo>
                    <a:pt x="131" y="11"/>
                  </a:lnTo>
                  <a:lnTo>
                    <a:pt x="139" y="4"/>
                  </a:lnTo>
                  <a:lnTo>
                    <a:pt x="130" y="0"/>
                  </a:lnTo>
                  <a:lnTo>
                    <a:pt x="124" y="4"/>
                  </a:lnTo>
                  <a:lnTo>
                    <a:pt x="111" y="14"/>
                  </a:lnTo>
                  <a:lnTo>
                    <a:pt x="92" y="28"/>
                  </a:lnTo>
                  <a:lnTo>
                    <a:pt x="69" y="43"/>
                  </a:lnTo>
                  <a:lnTo>
                    <a:pt x="47" y="59"/>
                  </a:lnTo>
                  <a:lnTo>
                    <a:pt x="25" y="75"/>
                  </a:lnTo>
                  <a:lnTo>
                    <a:pt x="10" y="88"/>
                  </a:lnTo>
                  <a:lnTo>
                    <a:pt x="1" y="96"/>
                  </a:lnTo>
                  <a:lnTo>
                    <a:pt x="4" y="93"/>
                  </a:lnTo>
                  <a:lnTo>
                    <a:pt x="1" y="96"/>
                  </a:lnTo>
                  <a:lnTo>
                    <a:pt x="0" y="99"/>
                  </a:lnTo>
                  <a:lnTo>
                    <a:pt x="1" y="103"/>
                  </a:lnTo>
                  <a:lnTo>
                    <a:pt x="4" y="104"/>
                  </a:lnTo>
                  <a:lnTo>
                    <a:pt x="8" y="103"/>
                  </a:lnTo>
                  <a:lnTo>
                    <a:pt x="4" y="10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49" name="Freeform 1981"/>
            <p:cNvSpPr>
              <a:spLocks/>
            </p:cNvSpPr>
            <p:nvPr/>
          </p:nvSpPr>
          <p:spPr bwMode="auto">
            <a:xfrm>
              <a:off x="2649" y="3412"/>
              <a:ext cx="56" cy="20"/>
            </a:xfrm>
            <a:custGeom>
              <a:avLst/>
              <a:gdLst>
                <a:gd name="T0" fmla="*/ 1 w 167"/>
                <a:gd name="T1" fmla="*/ 52 h 60"/>
                <a:gd name="T2" fmla="*/ 7 w 167"/>
                <a:gd name="T3" fmla="*/ 60 h 60"/>
                <a:gd name="T4" fmla="*/ 20 w 167"/>
                <a:gd name="T5" fmla="*/ 53 h 60"/>
                <a:gd name="T6" fmla="*/ 38 w 167"/>
                <a:gd name="T7" fmla="*/ 45 h 60"/>
                <a:gd name="T8" fmla="*/ 60 w 167"/>
                <a:gd name="T9" fmla="*/ 37 h 60"/>
                <a:gd name="T10" fmla="*/ 84 w 167"/>
                <a:gd name="T11" fmla="*/ 29 h 60"/>
                <a:gd name="T12" fmla="*/ 109 w 167"/>
                <a:gd name="T13" fmla="*/ 22 h 60"/>
                <a:gd name="T14" fmla="*/ 132 w 167"/>
                <a:gd name="T15" fmla="*/ 16 h 60"/>
                <a:gd name="T16" fmla="*/ 151 w 167"/>
                <a:gd name="T17" fmla="*/ 12 h 60"/>
                <a:gd name="T18" fmla="*/ 167 w 167"/>
                <a:gd name="T19" fmla="*/ 12 h 60"/>
                <a:gd name="T20" fmla="*/ 167 w 167"/>
                <a:gd name="T21" fmla="*/ 0 h 60"/>
                <a:gd name="T22" fmla="*/ 151 w 167"/>
                <a:gd name="T23" fmla="*/ 3 h 60"/>
                <a:gd name="T24" fmla="*/ 129 w 167"/>
                <a:gd name="T25" fmla="*/ 7 h 60"/>
                <a:gd name="T26" fmla="*/ 107 w 167"/>
                <a:gd name="T27" fmla="*/ 13 h 60"/>
                <a:gd name="T28" fmla="*/ 81 w 167"/>
                <a:gd name="T29" fmla="*/ 20 h 60"/>
                <a:gd name="T30" fmla="*/ 57 w 167"/>
                <a:gd name="T31" fmla="*/ 28 h 60"/>
                <a:gd name="T32" fmla="*/ 36 w 167"/>
                <a:gd name="T33" fmla="*/ 36 h 60"/>
                <a:gd name="T34" fmla="*/ 15 w 167"/>
                <a:gd name="T35" fmla="*/ 44 h 60"/>
                <a:gd name="T36" fmla="*/ 2 w 167"/>
                <a:gd name="T37" fmla="*/ 51 h 60"/>
                <a:gd name="T38" fmla="*/ 8 w 167"/>
                <a:gd name="T39" fmla="*/ 59 h 60"/>
                <a:gd name="T40" fmla="*/ 2 w 167"/>
                <a:gd name="T41" fmla="*/ 51 h 60"/>
                <a:gd name="T42" fmla="*/ 0 w 167"/>
                <a:gd name="T43" fmla="*/ 53 h 60"/>
                <a:gd name="T44" fmla="*/ 0 w 167"/>
                <a:gd name="T45" fmla="*/ 57 h 60"/>
                <a:gd name="T46" fmla="*/ 4 w 167"/>
                <a:gd name="T47" fmla="*/ 60 h 60"/>
                <a:gd name="T48" fmla="*/ 7 w 167"/>
                <a:gd name="T49" fmla="*/ 60 h 60"/>
                <a:gd name="T50" fmla="*/ 1 w 167"/>
                <a:gd name="T51" fmla="*/ 5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7" h="60">
                  <a:moveTo>
                    <a:pt x="1" y="52"/>
                  </a:moveTo>
                  <a:lnTo>
                    <a:pt x="7" y="60"/>
                  </a:lnTo>
                  <a:lnTo>
                    <a:pt x="20" y="53"/>
                  </a:lnTo>
                  <a:lnTo>
                    <a:pt x="38" y="45"/>
                  </a:lnTo>
                  <a:lnTo>
                    <a:pt x="60" y="37"/>
                  </a:lnTo>
                  <a:lnTo>
                    <a:pt x="84" y="29"/>
                  </a:lnTo>
                  <a:lnTo>
                    <a:pt x="109" y="22"/>
                  </a:lnTo>
                  <a:lnTo>
                    <a:pt x="132" y="16"/>
                  </a:lnTo>
                  <a:lnTo>
                    <a:pt x="151" y="12"/>
                  </a:lnTo>
                  <a:lnTo>
                    <a:pt x="167" y="12"/>
                  </a:lnTo>
                  <a:lnTo>
                    <a:pt x="167" y="0"/>
                  </a:lnTo>
                  <a:lnTo>
                    <a:pt x="151" y="3"/>
                  </a:lnTo>
                  <a:lnTo>
                    <a:pt x="129" y="7"/>
                  </a:lnTo>
                  <a:lnTo>
                    <a:pt x="107" y="13"/>
                  </a:lnTo>
                  <a:lnTo>
                    <a:pt x="81" y="20"/>
                  </a:lnTo>
                  <a:lnTo>
                    <a:pt x="57" y="28"/>
                  </a:lnTo>
                  <a:lnTo>
                    <a:pt x="36" y="36"/>
                  </a:lnTo>
                  <a:lnTo>
                    <a:pt x="15" y="44"/>
                  </a:lnTo>
                  <a:lnTo>
                    <a:pt x="2" y="51"/>
                  </a:lnTo>
                  <a:lnTo>
                    <a:pt x="8" y="59"/>
                  </a:lnTo>
                  <a:lnTo>
                    <a:pt x="2" y="51"/>
                  </a:lnTo>
                  <a:lnTo>
                    <a:pt x="0" y="53"/>
                  </a:lnTo>
                  <a:lnTo>
                    <a:pt x="0" y="57"/>
                  </a:lnTo>
                  <a:lnTo>
                    <a:pt x="4" y="60"/>
                  </a:lnTo>
                  <a:lnTo>
                    <a:pt x="7" y="60"/>
                  </a:lnTo>
                  <a:lnTo>
                    <a:pt x="1" y="5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50" name="Freeform 1982"/>
            <p:cNvSpPr>
              <a:spLocks/>
            </p:cNvSpPr>
            <p:nvPr/>
          </p:nvSpPr>
          <p:spPr bwMode="auto">
            <a:xfrm>
              <a:off x="2747" y="3397"/>
              <a:ext cx="91" cy="91"/>
            </a:xfrm>
            <a:custGeom>
              <a:avLst/>
              <a:gdLst>
                <a:gd name="T0" fmla="*/ 0 w 274"/>
                <a:gd name="T1" fmla="*/ 274 h 274"/>
                <a:gd name="T2" fmla="*/ 9 w 274"/>
                <a:gd name="T3" fmla="*/ 265 h 274"/>
                <a:gd name="T4" fmla="*/ 21 w 274"/>
                <a:gd name="T5" fmla="*/ 253 h 274"/>
                <a:gd name="T6" fmla="*/ 34 w 274"/>
                <a:gd name="T7" fmla="*/ 237 h 274"/>
                <a:gd name="T8" fmla="*/ 48 w 274"/>
                <a:gd name="T9" fmla="*/ 221 h 274"/>
                <a:gd name="T10" fmla="*/ 61 w 274"/>
                <a:gd name="T11" fmla="*/ 205 h 274"/>
                <a:gd name="T12" fmla="*/ 73 w 274"/>
                <a:gd name="T13" fmla="*/ 190 h 274"/>
                <a:gd name="T14" fmla="*/ 81 w 274"/>
                <a:gd name="T15" fmla="*/ 178 h 274"/>
                <a:gd name="T16" fmla="*/ 87 w 274"/>
                <a:gd name="T17" fmla="*/ 169 h 274"/>
                <a:gd name="T18" fmla="*/ 105 w 274"/>
                <a:gd name="T19" fmla="*/ 168 h 274"/>
                <a:gd name="T20" fmla="*/ 124 w 274"/>
                <a:gd name="T21" fmla="*/ 165 h 274"/>
                <a:gd name="T22" fmla="*/ 143 w 274"/>
                <a:gd name="T23" fmla="*/ 157 h 274"/>
                <a:gd name="T24" fmla="*/ 160 w 274"/>
                <a:gd name="T25" fmla="*/ 147 h 274"/>
                <a:gd name="T26" fmla="*/ 176 w 274"/>
                <a:gd name="T27" fmla="*/ 135 h 274"/>
                <a:gd name="T28" fmla="*/ 190 w 274"/>
                <a:gd name="T29" fmla="*/ 120 h 274"/>
                <a:gd name="T30" fmla="*/ 198 w 274"/>
                <a:gd name="T31" fmla="*/ 103 h 274"/>
                <a:gd name="T32" fmla="*/ 203 w 274"/>
                <a:gd name="T33" fmla="*/ 84 h 274"/>
                <a:gd name="T34" fmla="*/ 211 w 274"/>
                <a:gd name="T35" fmla="*/ 75 h 274"/>
                <a:gd name="T36" fmla="*/ 220 w 274"/>
                <a:gd name="T37" fmla="*/ 64 h 274"/>
                <a:gd name="T38" fmla="*/ 229 w 274"/>
                <a:gd name="T39" fmla="*/ 51 h 274"/>
                <a:gd name="T40" fmla="*/ 240 w 274"/>
                <a:gd name="T41" fmla="*/ 39 h 274"/>
                <a:gd name="T42" fmla="*/ 250 w 274"/>
                <a:gd name="T43" fmla="*/ 27 h 274"/>
                <a:gd name="T44" fmla="*/ 260 w 274"/>
                <a:gd name="T45" fmla="*/ 16 h 274"/>
                <a:gd name="T46" fmla="*/ 268 w 274"/>
                <a:gd name="T47" fmla="*/ 7 h 274"/>
                <a:gd name="T48" fmla="*/ 274 w 274"/>
                <a:gd name="T49" fmla="*/ 0 h 274"/>
                <a:gd name="T50" fmla="*/ 263 w 274"/>
                <a:gd name="T51" fmla="*/ 32 h 274"/>
                <a:gd name="T52" fmla="*/ 254 w 274"/>
                <a:gd name="T53" fmla="*/ 66 h 274"/>
                <a:gd name="T54" fmla="*/ 246 w 274"/>
                <a:gd name="T55" fmla="*/ 96 h 274"/>
                <a:gd name="T56" fmla="*/ 243 w 274"/>
                <a:gd name="T57" fmla="*/ 113 h 274"/>
                <a:gd name="T58" fmla="*/ 232 w 274"/>
                <a:gd name="T59" fmla="*/ 120 h 274"/>
                <a:gd name="T60" fmla="*/ 221 w 274"/>
                <a:gd name="T61" fmla="*/ 129 h 274"/>
                <a:gd name="T62" fmla="*/ 210 w 274"/>
                <a:gd name="T63" fmla="*/ 139 h 274"/>
                <a:gd name="T64" fmla="*/ 198 w 274"/>
                <a:gd name="T65" fmla="*/ 150 h 274"/>
                <a:gd name="T66" fmla="*/ 188 w 274"/>
                <a:gd name="T67" fmla="*/ 160 h 274"/>
                <a:gd name="T68" fmla="*/ 179 w 274"/>
                <a:gd name="T69" fmla="*/ 170 h 274"/>
                <a:gd name="T70" fmla="*/ 171 w 274"/>
                <a:gd name="T71" fmla="*/ 181 h 274"/>
                <a:gd name="T72" fmla="*/ 166 w 274"/>
                <a:gd name="T73" fmla="*/ 189 h 274"/>
                <a:gd name="T74" fmla="*/ 147 w 274"/>
                <a:gd name="T75" fmla="*/ 187 h 274"/>
                <a:gd name="T76" fmla="*/ 124 w 274"/>
                <a:gd name="T77" fmla="*/ 193 h 274"/>
                <a:gd name="T78" fmla="*/ 99 w 274"/>
                <a:gd name="T79" fmla="*/ 206 h 274"/>
                <a:gd name="T80" fmla="*/ 73 w 274"/>
                <a:gd name="T81" fmla="*/ 221 h 274"/>
                <a:gd name="T82" fmla="*/ 48 w 274"/>
                <a:gd name="T83" fmla="*/ 238 h 274"/>
                <a:gd name="T84" fmla="*/ 26 w 274"/>
                <a:gd name="T85" fmla="*/ 254 h 274"/>
                <a:gd name="T86" fmla="*/ 10 w 274"/>
                <a:gd name="T87" fmla="*/ 266 h 274"/>
                <a:gd name="T88" fmla="*/ 0 w 274"/>
                <a:gd name="T89" fmla="*/ 274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4" h="274">
                  <a:moveTo>
                    <a:pt x="0" y="274"/>
                  </a:moveTo>
                  <a:lnTo>
                    <a:pt x="9" y="265"/>
                  </a:lnTo>
                  <a:lnTo>
                    <a:pt x="21" y="253"/>
                  </a:lnTo>
                  <a:lnTo>
                    <a:pt x="34" y="237"/>
                  </a:lnTo>
                  <a:lnTo>
                    <a:pt x="48" y="221"/>
                  </a:lnTo>
                  <a:lnTo>
                    <a:pt x="61" y="205"/>
                  </a:lnTo>
                  <a:lnTo>
                    <a:pt x="73" y="190"/>
                  </a:lnTo>
                  <a:lnTo>
                    <a:pt x="81" y="178"/>
                  </a:lnTo>
                  <a:lnTo>
                    <a:pt x="87" y="169"/>
                  </a:lnTo>
                  <a:lnTo>
                    <a:pt x="105" y="168"/>
                  </a:lnTo>
                  <a:lnTo>
                    <a:pt x="124" y="165"/>
                  </a:lnTo>
                  <a:lnTo>
                    <a:pt x="143" y="157"/>
                  </a:lnTo>
                  <a:lnTo>
                    <a:pt x="160" y="147"/>
                  </a:lnTo>
                  <a:lnTo>
                    <a:pt x="176" y="135"/>
                  </a:lnTo>
                  <a:lnTo>
                    <a:pt x="190" y="120"/>
                  </a:lnTo>
                  <a:lnTo>
                    <a:pt x="198" y="103"/>
                  </a:lnTo>
                  <a:lnTo>
                    <a:pt x="203" y="84"/>
                  </a:lnTo>
                  <a:lnTo>
                    <a:pt x="211" y="75"/>
                  </a:lnTo>
                  <a:lnTo>
                    <a:pt x="220" y="64"/>
                  </a:lnTo>
                  <a:lnTo>
                    <a:pt x="229" y="51"/>
                  </a:lnTo>
                  <a:lnTo>
                    <a:pt x="240" y="39"/>
                  </a:lnTo>
                  <a:lnTo>
                    <a:pt x="250" y="27"/>
                  </a:lnTo>
                  <a:lnTo>
                    <a:pt x="260" y="16"/>
                  </a:lnTo>
                  <a:lnTo>
                    <a:pt x="268" y="7"/>
                  </a:lnTo>
                  <a:lnTo>
                    <a:pt x="274" y="0"/>
                  </a:lnTo>
                  <a:lnTo>
                    <a:pt x="263" y="32"/>
                  </a:lnTo>
                  <a:lnTo>
                    <a:pt x="254" y="66"/>
                  </a:lnTo>
                  <a:lnTo>
                    <a:pt x="246" y="96"/>
                  </a:lnTo>
                  <a:lnTo>
                    <a:pt x="243" y="113"/>
                  </a:lnTo>
                  <a:lnTo>
                    <a:pt x="232" y="120"/>
                  </a:lnTo>
                  <a:lnTo>
                    <a:pt x="221" y="129"/>
                  </a:lnTo>
                  <a:lnTo>
                    <a:pt x="210" y="139"/>
                  </a:lnTo>
                  <a:lnTo>
                    <a:pt x="198" y="150"/>
                  </a:lnTo>
                  <a:lnTo>
                    <a:pt x="188" y="160"/>
                  </a:lnTo>
                  <a:lnTo>
                    <a:pt x="179" y="170"/>
                  </a:lnTo>
                  <a:lnTo>
                    <a:pt x="171" y="181"/>
                  </a:lnTo>
                  <a:lnTo>
                    <a:pt x="166" y="189"/>
                  </a:lnTo>
                  <a:lnTo>
                    <a:pt x="147" y="187"/>
                  </a:lnTo>
                  <a:lnTo>
                    <a:pt x="124" y="193"/>
                  </a:lnTo>
                  <a:lnTo>
                    <a:pt x="99" y="206"/>
                  </a:lnTo>
                  <a:lnTo>
                    <a:pt x="73" y="221"/>
                  </a:lnTo>
                  <a:lnTo>
                    <a:pt x="48" y="238"/>
                  </a:lnTo>
                  <a:lnTo>
                    <a:pt x="26" y="254"/>
                  </a:lnTo>
                  <a:lnTo>
                    <a:pt x="10" y="266"/>
                  </a:lnTo>
                  <a:lnTo>
                    <a:pt x="0" y="27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51" name="Freeform 1983"/>
            <p:cNvSpPr>
              <a:spLocks/>
            </p:cNvSpPr>
            <p:nvPr/>
          </p:nvSpPr>
          <p:spPr bwMode="auto">
            <a:xfrm>
              <a:off x="2746" y="3452"/>
              <a:ext cx="32" cy="37"/>
            </a:xfrm>
            <a:custGeom>
              <a:avLst/>
              <a:gdLst>
                <a:gd name="T0" fmla="*/ 90 w 95"/>
                <a:gd name="T1" fmla="*/ 0 h 113"/>
                <a:gd name="T2" fmla="*/ 86 w 95"/>
                <a:gd name="T3" fmla="*/ 2 h 113"/>
                <a:gd name="T4" fmla="*/ 80 w 95"/>
                <a:gd name="T5" fmla="*/ 11 h 113"/>
                <a:gd name="T6" fmla="*/ 73 w 95"/>
                <a:gd name="T7" fmla="*/ 21 h 113"/>
                <a:gd name="T8" fmla="*/ 60 w 95"/>
                <a:gd name="T9" fmla="*/ 36 h 113"/>
                <a:gd name="T10" fmla="*/ 48 w 95"/>
                <a:gd name="T11" fmla="*/ 52 h 113"/>
                <a:gd name="T12" fmla="*/ 34 w 95"/>
                <a:gd name="T13" fmla="*/ 68 h 113"/>
                <a:gd name="T14" fmla="*/ 20 w 95"/>
                <a:gd name="T15" fmla="*/ 84 h 113"/>
                <a:gd name="T16" fmla="*/ 9 w 95"/>
                <a:gd name="T17" fmla="*/ 97 h 113"/>
                <a:gd name="T18" fmla="*/ 0 w 95"/>
                <a:gd name="T19" fmla="*/ 106 h 113"/>
                <a:gd name="T20" fmla="*/ 7 w 95"/>
                <a:gd name="T21" fmla="*/ 113 h 113"/>
                <a:gd name="T22" fmla="*/ 16 w 95"/>
                <a:gd name="T23" fmla="*/ 104 h 113"/>
                <a:gd name="T24" fmla="*/ 27 w 95"/>
                <a:gd name="T25" fmla="*/ 91 h 113"/>
                <a:gd name="T26" fmla="*/ 41 w 95"/>
                <a:gd name="T27" fmla="*/ 75 h 113"/>
                <a:gd name="T28" fmla="*/ 55 w 95"/>
                <a:gd name="T29" fmla="*/ 59 h 113"/>
                <a:gd name="T30" fmla="*/ 67 w 95"/>
                <a:gd name="T31" fmla="*/ 43 h 113"/>
                <a:gd name="T32" fmla="*/ 80 w 95"/>
                <a:gd name="T33" fmla="*/ 28 h 113"/>
                <a:gd name="T34" fmla="*/ 89 w 95"/>
                <a:gd name="T35" fmla="*/ 16 h 113"/>
                <a:gd name="T36" fmla="*/ 95 w 95"/>
                <a:gd name="T37" fmla="*/ 6 h 113"/>
                <a:gd name="T38" fmla="*/ 90 w 95"/>
                <a:gd name="T39" fmla="*/ 9 h 113"/>
                <a:gd name="T40" fmla="*/ 95 w 95"/>
                <a:gd name="T41" fmla="*/ 6 h 113"/>
                <a:gd name="T42" fmla="*/ 95 w 95"/>
                <a:gd name="T43" fmla="*/ 3 h 113"/>
                <a:gd name="T44" fmla="*/ 92 w 95"/>
                <a:gd name="T45" fmla="*/ 0 h 113"/>
                <a:gd name="T46" fmla="*/ 88 w 95"/>
                <a:gd name="T47" fmla="*/ 0 h 113"/>
                <a:gd name="T48" fmla="*/ 86 w 95"/>
                <a:gd name="T49" fmla="*/ 2 h 113"/>
                <a:gd name="T50" fmla="*/ 90 w 95"/>
                <a:gd name="T51"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5" h="113">
                  <a:moveTo>
                    <a:pt x="90" y="0"/>
                  </a:moveTo>
                  <a:lnTo>
                    <a:pt x="86" y="2"/>
                  </a:lnTo>
                  <a:lnTo>
                    <a:pt x="80" y="11"/>
                  </a:lnTo>
                  <a:lnTo>
                    <a:pt x="73" y="21"/>
                  </a:lnTo>
                  <a:lnTo>
                    <a:pt x="60" y="36"/>
                  </a:lnTo>
                  <a:lnTo>
                    <a:pt x="48" y="52"/>
                  </a:lnTo>
                  <a:lnTo>
                    <a:pt x="34" y="68"/>
                  </a:lnTo>
                  <a:lnTo>
                    <a:pt x="20" y="84"/>
                  </a:lnTo>
                  <a:lnTo>
                    <a:pt x="9" y="97"/>
                  </a:lnTo>
                  <a:lnTo>
                    <a:pt x="0" y="106"/>
                  </a:lnTo>
                  <a:lnTo>
                    <a:pt x="7" y="113"/>
                  </a:lnTo>
                  <a:lnTo>
                    <a:pt x="16" y="104"/>
                  </a:lnTo>
                  <a:lnTo>
                    <a:pt x="27" y="91"/>
                  </a:lnTo>
                  <a:lnTo>
                    <a:pt x="41" y="75"/>
                  </a:lnTo>
                  <a:lnTo>
                    <a:pt x="55" y="59"/>
                  </a:lnTo>
                  <a:lnTo>
                    <a:pt x="67" y="43"/>
                  </a:lnTo>
                  <a:lnTo>
                    <a:pt x="80" y="28"/>
                  </a:lnTo>
                  <a:lnTo>
                    <a:pt x="89" y="16"/>
                  </a:lnTo>
                  <a:lnTo>
                    <a:pt x="95" y="6"/>
                  </a:lnTo>
                  <a:lnTo>
                    <a:pt x="90" y="9"/>
                  </a:lnTo>
                  <a:lnTo>
                    <a:pt x="95" y="6"/>
                  </a:lnTo>
                  <a:lnTo>
                    <a:pt x="95" y="3"/>
                  </a:lnTo>
                  <a:lnTo>
                    <a:pt x="92" y="0"/>
                  </a:lnTo>
                  <a:lnTo>
                    <a:pt x="88" y="0"/>
                  </a:lnTo>
                  <a:lnTo>
                    <a:pt x="86" y="2"/>
                  </a:lnTo>
                  <a:lnTo>
                    <a:pt x="9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52" name="Freeform 1984"/>
            <p:cNvSpPr>
              <a:spLocks/>
            </p:cNvSpPr>
            <p:nvPr/>
          </p:nvSpPr>
          <p:spPr bwMode="auto">
            <a:xfrm>
              <a:off x="2776" y="3423"/>
              <a:ext cx="40" cy="32"/>
            </a:xfrm>
            <a:custGeom>
              <a:avLst/>
              <a:gdLst>
                <a:gd name="T0" fmla="*/ 112 w 120"/>
                <a:gd name="T1" fmla="*/ 1 h 94"/>
                <a:gd name="T2" fmla="*/ 111 w 120"/>
                <a:gd name="T3" fmla="*/ 4 h 94"/>
                <a:gd name="T4" fmla="*/ 107 w 120"/>
                <a:gd name="T5" fmla="*/ 22 h 94"/>
                <a:gd name="T6" fmla="*/ 99 w 120"/>
                <a:gd name="T7" fmla="*/ 38 h 94"/>
                <a:gd name="T8" fmla="*/ 86 w 120"/>
                <a:gd name="T9" fmla="*/ 51 h 94"/>
                <a:gd name="T10" fmla="*/ 71 w 120"/>
                <a:gd name="T11" fmla="*/ 63 h 94"/>
                <a:gd name="T12" fmla="*/ 54 w 120"/>
                <a:gd name="T13" fmla="*/ 72 h 94"/>
                <a:gd name="T14" fmla="*/ 36 w 120"/>
                <a:gd name="T15" fmla="*/ 80 h 94"/>
                <a:gd name="T16" fmla="*/ 18 w 120"/>
                <a:gd name="T17" fmla="*/ 83 h 94"/>
                <a:gd name="T18" fmla="*/ 0 w 120"/>
                <a:gd name="T19" fmla="*/ 85 h 94"/>
                <a:gd name="T20" fmla="*/ 0 w 120"/>
                <a:gd name="T21" fmla="*/ 94 h 94"/>
                <a:gd name="T22" fmla="*/ 18 w 120"/>
                <a:gd name="T23" fmla="*/ 93 h 94"/>
                <a:gd name="T24" fmla="*/ 38 w 120"/>
                <a:gd name="T25" fmla="*/ 89 h 94"/>
                <a:gd name="T26" fmla="*/ 58 w 120"/>
                <a:gd name="T27" fmla="*/ 81 h 94"/>
                <a:gd name="T28" fmla="*/ 76 w 120"/>
                <a:gd name="T29" fmla="*/ 72 h 94"/>
                <a:gd name="T30" fmla="*/ 93 w 120"/>
                <a:gd name="T31" fmla="*/ 58 h 94"/>
                <a:gd name="T32" fmla="*/ 108 w 120"/>
                <a:gd name="T33" fmla="*/ 42 h 94"/>
                <a:gd name="T34" fmla="*/ 116 w 120"/>
                <a:gd name="T35" fmla="*/ 24 h 94"/>
                <a:gd name="T36" fmla="*/ 120 w 120"/>
                <a:gd name="T37" fmla="*/ 4 h 94"/>
                <a:gd name="T38" fmla="*/ 119 w 120"/>
                <a:gd name="T39" fmla="*/ 8 h 94"/>
                <a:gd name="T40" fmla="*/ 120 w 120"/>
                <a:gd name="T41" fmla="*/ 4 h 94"/>
                <a:gd name="T42" fmla="*/ 119 w 120"/>
                <a:gd name="T43" fmla="*/ 1 h 94"/>
                <a:gd name="T44" fmla="*/ 116 w 120"/>
                <a:gd name="T45" fmla="*/ 0 h 94"/>
                <a:gd name="T46" fmla="*/ 112 w 120"/>
                <a:gd name="T47" fmla="*/ 1 h 94"/>
                <a:gd name="T48" fmla="*/ 111 w 120"/>
                <a:gd name="T49" fmla="*/ 4 h 94"/>
                <a:gd name="T50" fmla="*/ 112 w 120"/>
                <a:gd name="T51" fmla="*/ 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0" h="94">
                  <a:moveTo>
                    <a:pt x="112" y="1"/>
                  </a:moveTo>
                  <a:lnTo>
                    <a:pt x="111" y="4"/>
                  </a:lnTo>
                  <a:lnTo>
                    <a:pt x="107" y="22"/>
                  </a:lnTo>
                  <a:lnTo>
                    <a:pt x="99" y="38"/>
                  </a:lnTo>
                  <a:lnTo>
                    <a:pt x="86" y="51"/>
                  </a:lnTo>
                  <a:lnTo>
                    <a:pt x="71" y="63"/>
                  </a:lnTo>
                  <a:lnTo>
                    <a:pt x="54" y="72"/>
                  </a:lnTo>
                  <a:lnTo>
                    <a:pt x="36" y="80"/>
                  </a:lnTo>
                  <a:lnTo>
                    <a:pt x="18" y="83"/>
                  </a:lnTo>
                  <a:lnTo>
                    <a:pt x="0" y="85"/>
                  </a:lnTo>
                  <a:lnTo>
                    <a:pt x="0" y="94"/>
                  </a:lnTo>
                  <a:lnTo>
                    <a:pt x="18" y="93"/>
                  </a:lnTo>
                  <a:lnTo>
                    <a:pt x="38" y="89"/>
                  </a:lnTo>
                  <a:lnTo>
                    <a:pt x="58" y="81"/>
                  </a:lnTo>
                  <a:lnTo>
                    <a:pt x="76" y="72"/>
                  </a:lnTo>
                  <a:lnTo>
                    <a:pt x="93" y="58"/>
                  </a:lnTo>
                  <a:lnTo>
                    <a:pt x="108" y="42"/>
                  </a:lnTo>
                  <a:lnTo>
                    <a:pt x="116" y="24"/>
                  </a:lnTo>
                  <a:lnTo>
                    <a:pt x="120" y="4"/>
                  </a:lnTo>
                  <a:lnTo>
                    <a:pt x="119" y="8"/>
                  </a:lnTo>
                  <a:lnTo>
                    <a:pt x="120" y="4"/>
                  </a:lnTo>
                  <a:lnTo>
                    <a:pt x="119" y="1"/>
                  </a:lnTo>
                  <a:lnTo>
                    <a:pt x="116" y="0"/>
                  </a:lnTo>
                  <a:lnTo>
                    <a:pt x="112" y="1"/>
                  </a:lnTo>
                  <a:lnTo>
                    <a:pt x="111" y="4"/>
                  </a:lnTo>
                  <a:lnTo>
                    <a:pt x="112"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53" name="Freeform 1985"/>
            <p:cNvSpPr>
              <a:spLocks/>
            </p:cNvSpPr>
            <p:nvPr/>
          </p:nvSpPr>
          <p:spPr bwMode="auto">
            <a:xfrm>
              <a:off x="2813" y="3395"/>
              <a:ext cx="27" cy="31"/>
            </a:xfrm>
            <a:custGeom>
              <a:avLst/>
              <a:gdLst>
                <a:gd name="T0" fmla="*/ 79 w 79"/>
                <a:gd name="T1" fmla="*/ 6 h 93"/>
                <a:gd name="T2" fmla="*/ 71 w 79"/>
                <a:gd name="T3" fmla="*/ 1 h 93"/>
                <a:gd name="T4" fmla="*/ 66 w 79"/>
                <a:gd name="T5" fmla="*/ 8 h 93"/>
                <a:gd name="T6" fmla="*/ 58 w 79"/>
                <a:gd name="T7" fmla="*/ 17 h 93"/>
                <a:gd name="T8" fmla="*/ 47 w 79"/>
                <a:gd name="T9" fmla="*/ 29 h 93"/>
                <a:gd name="T10" fmla="*/ 38 w 79"/>
                <a:gd name="T11" fmla="*/ 40 h 93"/>
                <a:gd name="T12" fmla="*/ 27 w 79"/>
                <a:gd name="T13" fmla="*/ 53 h 93"/>
                <a:gd name="T14" fmla="*/ 17 w 79"/>
                <a:gd name="T15" fmla="*/ 65 h 93"/>
                <a:gd name="T16" fmla="*/ 8 w 79"/>
                <a:gd name="T17" fmla="*/ 77 h 93"/>
                <a:gd name="T18" fmla="*/ 0 w 79"/>
                <a:gd name="T19" fmla="*/ 86 h 93"/>
                <a:gd name="T20" fmla="*/ 7 w 79"/>
                <a:gd name="T21" fmla="*/ 93 h 93"/>
                <a:gd name="T22" fmla="*/ 15 w 79"/>
                <a:gd name="T23" fmla="*/ 84 h 93"/>
                <a:gd name="T24" fmla="*/ 24 w 79"/>
                <a:gd name="T25" fmla="*/ 72 h 93"/>
                <a:gd name="T26" fmla="*/ 33 w 79"/>
                <a:gd name="T27" fmla="*/ 60 h 93"/>
                <a:gd name="T28" fmla="*/ 45 w 79"/>
                <a:gd name="T29" fmla="*/ 47 h 93"/>
                <a:gd name="T30" fmla="*/ 54 w 79"/>
                <a:gd name="T31" fmla="*/ 36 h 93"/>
                <a:gd name="T32" fmla="*/ 64 w 79"/>
                <a:gd name="T33" fmla="*/ 24 h 93"/>
                <a:gd name="T34" fmla="*/ 72 w 79"/>
                <a:gd name="T35" fmla="*/ 15 h 93"/>
                <a:gd name="T36" fmla="*/ 78 w 79"/>
                <a:gd name="T37" fmla="*/ 8 h 93"/>
                <a:gd name="T38" fmla="*/ 70 w 79"/>
                <a:gd name="T39" fmla="*/ 4 h 93"/>
                <a:gd name="T40" fmla="*/ 78 w 79"/>
                <a:gd name="T41" fmla="*/ 8 h 93"/>
                <a:gd name="T42" fmla="*/ 79 w 79"/>
                <a:gd name="T43" fmla="*/ 5 h 93"/>
                <a:gd name="T44" fmla="*/ 78 w 79"/>
                <a:gd name="T45" fmla="*/ 1 h 93"/>
                <a:gd name="T46" fmla="*/ 75 w 79"/>
                <a:gd name="T47" fmla="*/ 0 h 93"/>
                <a:gd name="T48" fmla="*/ 71 w 79"/>
                <a:gd name="T49" fmla="*/ 1 h 93"/>
                <a:gd name="T50" fmla="*/ 79 w 79"/>
                <a:gd name="T51" fmla="*/ 6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93">
                  <a:moveTo>
                    <a:pt x="79" y="6"/>
                  </a:moveTo>
                  <a:lnTo>
                    <a:pt x="71" y="1"/>
                  </a:lnTo>
                  <a:lnTo>
                    <a:pt x="66" y="8"/>
                  </a:lnTo>
                  <a:lnTo>
                    <a:pt x="58" y="17"/>
                  </a:lnTo>
                  <a:lnTo>
                    <a:pt x="47" y="29"/>
                  </a:lnTo>
                  <a:lnTo>
                    <a:pt x="38" y="40"/>
                  </a:lnTo>
                  <a:lnTo>
                    <a:pt x="27" y="53"/>
                  </a:lnTo>
                  <a:lnTo>
                    <a:pt x="17" y="65"/>
                  </a:lnTo>
                  <a:lnTo>
                    <a:pt x="8" y="77"/>
                  </a:lnTo>
                  <a:lnTo>
                    <a:pt x="0" y="86"/>
                  </a:lnTo>
                  <a:lnTo>
                    <a:pt x="7" y="93"/>
                  </a:lnTo>
                  <a:lnTo>
                    <a:pt x="15" y="84"/>
                  </a:lnTo>
                  <a:lnTo>
                    <a:pt x="24" y="72"/>
                  </a:lnTo>
                  <a:lnTo>
                    <a:pt x="33" y="60"/>
                  </a:lnTo>
                  <a:lnTo>
                    <a:pt x="45" y="47"/>
                  </a:lnTo>
                  <a:lnTo>
                    <a:pt x="54" y="36"/>
                  </a:lnTo>
                  <a:lnTo>
                    <a:pt x="64" y="24"/>
                  </a:lnTo>
                  <a:lnTo>
                    <a:pt x="72" y="15"/>
                  </a:lnTo>
                  <a:lnTo>
                    <a:pt x="78" y="8"/>
                  </a:lnTo>
                  <a:lnTo>
                    <a:pt x="70" y="4"/>
                  </a:lnTo>
                  <a:lnTo>
                    <a:pt x="78" y="8"/>
                  </a:lnTo>
                  <a:lnTo>
                    <a:pt x="79" y="5"/>
                  </a:lnTo>
                  <a:lnTo>
                    <a:pt x="78" y="1"/>
                  </a:lnTo>
                  <a:lnTo>
                    <a:pt x="75" y="0"/>
                  </a:lnTo>
                  <a:lnTo>
                    <a:pt x="71" y="1"/>
                  </a:lnTo>
                  <a:lnTo>
                    <a:pt x="7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54" name="Freeform 1986"/>
            <p:cNvSpPr>
              <a:spLocks/>
            </p:cNvSpPr>
            <p:nvPr/>
          </p:nvSpPr>
          <p:spPr bwMode="auto">
            <a:xfrm>
              <a:off x="2826" y="3396"/>
              <a:ext cx="14" cy="40"/>
            </a:xfrm>
            <a:custGeom>
              <a:avLst/>
              <a:gdLst>
                <a:gd name="T0" fmla="*/ 7 w 40"/>
                <a:gd name="T1" fmla="*/ 119 h 119"/>
                <a:gd name="T2" fmla="*/ 9 w 40"/>
                <a:gd name="T3" fmla="*/ 115 h 119"/>
                <a:gd name="T4" fmla="*/ 13 w 40"/>
                <a:gd name="T5" fmla="*/ 98 h 119"/>
                <a:gd name="T6" fmla="*/ 21 w 40"/>
                <a:gd name="T7" fmla="*/ 68 h 119"/>
                <a:gd name="T8" fmla="*/ 30 w 40"/>
                <a:gd name="T9" fmla="*/ 34 h 119"/>
                <a:gd name="T10" fmla="*/ 40 w 40"/>
                <a:gd name="T11" fmla="*/ 2 h 119"/>
                <a:gd name="T12" fmla="*/ 31 w 40"/>
                <a:gd name="T13" fmla="*/ 0 h 119"/>
                <a:gd name="T14" fmla="*/ 21 w 40"/>
                <a:gd name="T15" fmla="*/ 32 h 119"/>
                <a:gd name="T16" fmla="*/ 12 w 40"/>
                <a:gd name="T17" fmla="*/ 66 h 119"/>
                <a:gd name="T18" fmla="*/ 4 w 40"/>
                <a:gd name="T19" fmla="*/ 96 h 119"/>
                <a:gd name="T20" fmla="*/ 0 w 40"/>
                <a:gd name="T21" fmla="*/ 113 h 119"/>
                <a:gd name="T22" fmla="*/ 2 w 40"/>
                <a:gd name="T23" fmla="*/ 109 h 119"/>
                <a:gd name="T24" fmla="*/ 0 w 40"/>
                <a:gd name="T25" fmla="*/ 113 h 119"/>
                <a:gd name="T26" fmla="*/ 1 w 40"/>
                <a:gd name="T27" fmla="*/ 116 h 119"/>
                <a:gd name="T28" fmla="*/ 4 w 40"/>
                <a:gd name="T29" fmla="*/ 119 h 119"/>
                <a:gd name="T30" fmla="*/ 7 w 40"/>
                <a:gd name="T31" fmla="*/ 117 h 119"/>
                <a:gd name="T32" fmla="*/ 9 w 40"/>
                <a:gd name="T33" fmla="*/ 115 h 119"/>
                <a:gd name="T34" fmla="*/ 7 w 40"/>
                <a:gd name="T35"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119">
                  <a:moveTo>
                    <a:pt x="7" y="119"/>
                  </a:moveTo>
                  <a:lnTo>
                    <a:pt x="9" y="115"/>
                  </a:lnTo>
                  <a:lnTo>
                    <a:pt x="13" y="98"/>
                  </a:lnTo>
                  <a:lnTo>
                    <a:pt x="21" y="68"/>
                  </a:lnTo>
                  <a:lnTo>
                    <a:pt x="30" y="34"/>
                  </a:lnTo>
                  <a:lnTo>
                    <a:pt x="40" y="2"/>
                  </a:lnTo>
                  <a:lnTo>
                    <a:pt x="31" y="0"/>
                  </a:lnTo>
                  <a:lnTo>
                    <a:pt x="21" y="32"/>
                  </a:lnTo>
                  <a:lnTo>
                    <a:pt x="12" y="66"/>
                  </a:lnTo>
                  <a:lnTo>
                    <a:pt x="4" y="96"/>
                  </a:lnTo>
                  <a:lnTo>
                    <a:pt x="0" y="113"/>
                  </a:lnTo>
                  <a:lnTo>
                    <a:pt x="2" y="109"/>
                  </a:lnTo>
                  <a:lnTo>
                    <a:pt x="0" y="113"/>
                  </a:lnTo>
                  <a:lnTo>
                    <a:pt x="1" y="116"/>
                  </a:lnTo>
                  <a:lnTo>
                    <a:pt x="4" y="119"/>
                  </a:lnTo>
                  <a:lnTo>
                    <a:pt x="7" y="117"/>
                  </a:lnTo>
                  <a:lnTo>
                    <a:pt x="9" y="115"/>
                  </a:lnTo>
                  <a:lnTo>
                    <a:pt x="7" y="11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55" name="Freeform 1987"/>
            <p:cNvSpPr>
              <a:spLocks/>
            </p:cNvSpPr>
            <p:nvPr/>
          </p:nvSpPr>
          <p:spPr bwMode="auto">
            <a:xfrm>
              <a:off x="2801" y="3433"/>
              <a:ext cx="28" cy="28"/>
            </a:xfrm>
            <a:custGeom>
              <a:avLst/>
              <a:gdLst>
                <a:gd name="T0" fmla="*/ 3 w 83"/>
                <a:gd name="T1" fmla="*/ 85 h 85"/>
                <a:gd name="T2" fmla="*/ 9 w 83"/>
                <a:gd name="T3" fmla="*/ 83 h 85"/>
                <a:gd name="T4" fmla="*/ 13 w 83"/>
                <a:gd name="T5" fmla="*/ 75 h 85"/>
                <a:gd name="T6" fmla="*/ 20 w 83"/>
                <a:gd name="T7" fmla="*/ 66 h 85"/>
                <a:gd name="T8" fmla="*/ 29 w 83"/>
                <a:gd name="T9" fmla="*/ 55 h 85"/>
                <a:gd name="T10" fmla="*/ 40 w 83"/>
                <a:gd name="T11" fmla="*/ 45 h 85"/>
                <a:gd name="T12" fmla="*/ 51 w 83"/>
                <a:gd name="T13" fmla="*/ 35 h 85"/>
                <a:gd name="T14" fmla="*/ 62 w 83"/>
                <a:gd name="T15" fmla="*/ 24 h 85"/>
                <a:gd name="T16" fmla="*/ 73 w 83"/>
                <a:gd name="T17" fmla="*/ 16 h 85"/>
                <a:gd name="T18" fmla="*/ 83 w 83"/>
                <a:gd name="T19" fmla="*/ 10 h 85"/>
                <a:gd name="T20" fmla="*/ 78 w 83"/>
                <a:gd name="T21" fmla="*/ 0 h 85"/>
                <a:gd name="T22" fmla="*/ 68 w 83"/>
                <a:gd name="T23" fmla="*/ 7 h 85"/>
                <a:gd name="T24" fmla="*/ 56 w 83"/>
                <a:gd name="T25" fmla="*/ 18 h 85"/>
                <a:gd name="T26" fmla="*/ 44 w 83"/>
                <a:gd name="T27" fmla="*/ 28 h 85"/>
                <a:gd name="T28" fmla="*/ 33 w 83"/>
                <a:gd name="T29" fmla="*/ 38 h 85"/>
                <a:gd name="T30" fmla="*/ 22 w 83"/>
                <a:gd name="T31" fmla="*/ 49 h 85"/>
                <a:gd name="T32" fmla="*/ 13 w 83"/>
                <a:gd name="T33" fmla="*/ 59 h 85"/>
                <a:gd name="T34" fmla="*/ 4 w 83"/>
                <a:gd name="T35" fmla="*/ 70 h 85"/>
                <a:gd name="T36" fmla="*/ 0 w 83"/>
                <a:gd name="T37" fmla="*/ 78 h 85"/>
                <a:gd name="T38" fmla="*/ 5 w 83"/>
                <a:gd name="T39" fmla="*/ 76 h 85"/>
                <a:gd name="T40" fmla="*/ 0 w 83"/>
                <a:gd name="T41" fmla="*/ 78 h 85"/>
                <a:gd name="T42" fmla="*/ 0 w 83"/>
                <a:gd name="T43" fmla="*/ 82 h 85"/>
                <a:gd name="T44" fmla="*/ 3 w 83"/>
                <a:gd name="T45" fmla="*/ 85 h 85"/>
                <a:gd name="T46" fmla="*/ 6 w 83"/>
                <a:gd name="T47" fmla="*/ 85 h 85"/>
                <a:gd name="T48" fmla="*/ 9 w 83"/>
                <a:gd name="T49" fmla="*/ 83 h 85"/>
                <a:gd name="T50" fmla="*/ 3 w 83"/>
                <a:gd name="T51"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3" h="85">
                  <a:moveTo>
                    <a:pt x="3" y="85"/>
                  </a:moveTo>
                  <a:lnTo>
                    <a:pt x="9" y="83"/>
                  </a:lnTo>
                  <a:lnTo>
                    <a:pt x="13" y="75"/>
                  </a:lnTo>
                  <a:lnTo>
                    <a:pt x="20" y="66"/>
                  </a:lnTo>
                  <a:lnTo>
                    <a:pt x="29" y="55"/>
                  </a:lnTo>
                  <a:lnTo>
                    <a:pt x="40" y="45"/>
                  </a:lnTo>
                  <a:lnTo>
                    <a:pt x="51" y="35"/>
                  </a:lnTo>
                  <a:lnTo>
                    <a:pt x="62" y="24"/>
                  </a:lnTo>
                  <a:lnTo>
                    <a:pt x="73" y="16"/>
                  </a:lnTo>
                  <a:lnTo>
                    <a:pt x="83" y="10"/>
                  </a:lnTo>
                  <a:lnTo>
                    <a:pt x="78" y="0"/>
                  </a:lnTo>
                  <a:lnTo>
                    <a:pt x="68" y="7"/>
                  </a:lnTo>
                  <a:lnTo>
                    <a:pt x="56" y="18"/>
                  </a:lnTo>
                  <a:lnTo>
                    <a:pt x="44" y="28"/>
                  </a:lnTo>
                  <a:lnTo>
                    <a:pt x="33" y="38"/>
                  </a:lnTo>
                  <a:lnTo>
                    <a:pt x="22" y="49"/>
                  </a:lnTo>
                  <a:lnTo>
                    <a:pt x="13" y="59"/>
                  </a:lnTo>
                  <a:lnTo>
                    <a:pt x="4" y="70"/>
                  </a:lnTo>
                  <a:lnTo>
                    <a:pt x="0" y="78"/>
                  </a:lnTo>
                  <a:lnTo>
                    <a:pt x="5" y="76"/>
                  </a:lnTo>
                  <a:lnTo>
                    <a:pt x="0" y="78"/>
                  </a:lnTo>
                  <a:lnTo>
                    <a:pt x="0" y="82"/>
                  </a:lnTo>
                  <a:lnTo>
                    <a:pt x="3" y="85"/>
                  </a:lnTo>
                  <a:lnTo>
                    <a:pt x="6" y="85"/>
                  </a:lnTo>
                  <a:lnTo>
                    <a:pt x="9" y="83"/>
                  </a:lnTo>
                  <a:lnTo>
                    <a:pt x="3" y="8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56" name="Freeform 1988"/>
            <p:cNvSpPr>
              <a:spLocks/>
            </p:cNvSpPr>
            <p:nvPr/>
          </p:nvSpPr>
          <p:spPr bwMode="auto">
            <a:xfrm>
              <a:off x="2746" y="3458"/>
              <a:ext cx="57" cy="32"/>
            </a:xfrm>
            <a:custGeom>
              <a:avLst/>
              <a:gdLst>
                <a:gd name="T0" fmla="*/ 1 w 171"/>
                <a:gd name="T1" fmla="*/ 88 h 96"/>
                <a:gd name="T2" fmla="*/ 6 w 171"/>
                <a:gd name="T3" fmla="*/ 96 h 96"/>
                <a:gd name="T4" fmla="*/ 18 w 171"/>
                <a:gd name="T5" fmla="*/ 87 h 96"/>
                <a:gd name="T6" fmla="*/ 34 w 171"/>
                <a:gd name="T7" fmla="*/ 74 h 96"/>
                <a:gd name="T8" fmla="*/ 54 w 171"/>
                <a:gd name="T9" fmla="*/ 59 h 96"/>
                <a:gd name="T10" fmla="*/ 80 w 171"/>
                <a:gd name="T11" fmla="*/ 42 h 96"/>
                <a:gd name="T12" fmla="*/ 105 w 171"/>
                <a:gd name="T13" fmla="*/ 27 h 96"/>
                <a:gd name="T14" fmla="*/ 129 w 171"/>
                <a:gd name="T15" fmla="*/ 15 h 96"/>
                <a:gd name="T16" fmla="*/ 151 w 171"/>
                <a:gd name="T17" fmla="*/ 9 h 96"/>
                <a:gd name="T18" fmla="*/ 169 w 171"/>
                <a:gd name="T19" fmla="*/ 10 h 96"/>
                <a:gd name="T20" fmla="*/ 171 w 171"/>
                <a:gd name="T21" fmla="*/ 1 h 96"/>
                <a:gd name="T22" fmla="*/ 151 w 171"/>
                <a:gd name="T23" fmla="*/ 0 h 96"/>
                <a:gd name="T24" fmla="*/ 127 w 171"/>
                <a:gd name="T25" fmla="*/ 6 h 96"/>
                <a:gd name="T26" fmla="*/ 100 w 171"/>
                <a:gd name="T27" fmla="*/ 18 h 96"/>
                <a:gd name="T28" fmla="*/ 75 w 171"/>
                <a:gd name="T29" fmla="*/ 33 h 96"/>
                <a:gd name="T30" fmla="*/ 50 w 171"/>
                <a:gd name="T31" fmla="*/ 50 h 96"/>
                <a:gd name="T32" fmla="*/ 27 w 171"/>
                <a:gd name="T33" fmla="*/ 67 h 96"/>
                <a:gd name="T34" fmla="*/ 11 w 171"/>
                <a:gd name="T35" fmla="*/ 80 h 96"/>
                <a:gd name="T36" fmla="*/ 2 w 171"/>
                <a:gd name="T37" fmla="*/ 87 h 96"/>
                <a:gd name="T38" fmla="*/ 8 w 171"/>
                <a:gd name="T39" fmla="*/ 95 h 96"/>
                <a:gd name="T40" fmla="*/ 2 w 171"/>
                <a:gd name="T41" fmla="*/ 87 h 96"/>
                <a:gd name="T42" fmla="*/ 0 w 171"/>
                <a:gd name="T43" fmla="*/ 89 h 96"/>
                <a:gd name="T44" fmla="*/ 0 w 171"/>
                <a:gd name="T45" fmla="*/ 93 h 96"/>
                <a:gd name="T46" fmla="*/ 3 w 171"/>
                <a:gd name="T47" fmla="*/ 96 h 96"/>
                <a:gd name="T48" fmla="*/ 6 w 171"/>
                <a:gd name="T49" fmla="*/ 96 h 96"/>
                <a:gd name="T50" fmla="*/ 1 w 171"/>
                <a:gd name="T51" fmla="*/ 8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1" h="96">
                  <a:moveTo>
                    <a:pt x="1" y="88"/>
                  </a:moveTo>
                  <a:lnTo>
                    <a:pt x="6" y="96"/>
                  </a:lnTo>
                  <a:lnTo>
                    <a:pt x="18" y="87"/>
                  </a:lnTo>
                  <a:lnTo>
                    <a:pt x="34" y="74"/>
                  </a:lnTo>
                  <a:lnTo>
                    <a:pt x="54" y="59"/>
                  </a:lnTo>
                  <a:lnTo>
                    <a:pt x="80" y="42"/>
                  </a:lnTo>
                  <a:lnTo>
                    <a:pt x="105" y="27"/>
                  </a:lnTo>
                  <a:lnTo>
                    <a:pt x="129" y="15"/>
                  </a:lnTo>
                  <a:lnTo>
                    <a:pt x="151" y="9"/>
                  </a:lnTo>
                  <a:lnTo>
                    <a:pt x="169" y="10"/>
                  </a:lnTo>
                  <a:lnTo>
                    <a:pt x="171" y="1"/>
                  </a:lnTo>
                  <a:lnTo>
                    <a:pt x="151" y="0"/>
                  </a:lnTo>
                  <a:lnTo>
                    <a:pt x="127" y="6"/>
                  </a:lnTo>
                  <a:lnTo>
                    <a:pt x="100" y="18"/>
                  </a:lnTo>
                  <a:lnTo>
                    <a:pt x="75" y="33"/>
                  </a:lnTo>
                  <a:lnTo>
                    <a:pt x="50" y="50"/>
                  </a:lnTo>
                  <a:lnTo>
                    <a:pt x="27" y="67"/>
                  </a:lnTo>
                  <a:lnTo>
                    <a:pt x="11" y="80"/>
                  </a:lnTo>
                  <a:lnTo>
                    <a:pt x="2" y="87"/>
                  </a:lnTo>
                  <a:lnTo>
                    <a:pt x="8" y="95"/>
                  </a:lnTo>
                  <a:lnTo>
                    <a:pt x="2" y="87"/>
                  </a:lnTo>
                  <a:lnTo>
                    <a:pt x="0" y="89"/>
                  </a:lnTo>
                  <a:lnTo>
                    <a:pt x="0" y="93"/>
                  </a:lnTo>
                  <a:lnTo>
                    <a:pt x="3" y="96"/>
                  </a:lnTo>
                  <a:lnTo>
                    <a:pt x="6" y="96"/>
                  </a:lnTo>
                  <a:lnTo>
                    <a:pt x="1" y="8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57" name="Freeform 1989"/>
            <p:cNvSpPr>
              <a:spLocks/>
            </p:cNvSpPr>
            <p:nvPr/>
          </p:nvSpPr>
          <p:spPr bwMode="auto">
            <a:xfrm>
              <a:off x="3128" y="3340"/>
              <a:ext cx="38" cy="10"/>
            </a:xfrm>
            <a:custGeom>
              <a:avLst/>
              <a:gdLst>
                <a:gd name="T0" fmla="*/ 0 w 114"/>
                <a:gd name="T1" fmla="*/ 1 h 30"/>
                <a:gd name="T2" fmla="*/ 11 w 114"/>
                <a:gd name="T3" fmla="*/ 0 h 30"/>
                <a:gd name="T4" fmla="*/ 26 w 114"/>
                <a:gd name="T5" fmla="*/ 0 h 30"/>
                <a:gd name="T6" fmla="*/ 42 w 114"/>
                <a:gd name="T7" fmla="*/ 2 h 30"/>
                <a:gd name="T8" fmla="*/ 60 w 114"/>
                <a:gd name="T9" fmla="*/ 7 h 30"/>
                <a:gd name="T10" fmla="*/ 77 w 114"/>
                <a:gd name="T11" fmla="*/ 11 h 30"/>
                <a:gd name="T12" fmla="*/ 93 w 114"/>
                <a:gd name="T13" fmla="*/ 16 h 30"/>
                <a:gd name="T14" fmla="*/ 106 w 114"/>
                <a:gd name="T15" fmla="*/ 22 h 30"/>
                <a:gd name="T16" fmla="*/ 114 w 114"/>
                <a:gd name="T17" fmla="*/ 26 h 30"/>
                <a:gd name="T18" fmla="*/ 104 w 114"/>
                <a:gd name="T19" fmla="*/ 28 h 30"/>
                <a:gd name="T20" fmla="*/ 92 w 114"/>
                <a:gd name="T21" fmla="*/ 29 h 30"/>
                <a:gd name="T22" fmla="*/ 81 w 114"/>
                <a:gd name="T23" fmla="*/ 30 h 30"/>
                <a:gd name="T24" fmla="*/ 69 w 114"/>
                <a:gd name="T25" fmla="*/ 30 h 30"/>
                <a:gd name="T26" fmla="*/ 58 w 114"/>
                <a:gd name="T27" fmla="*/ 30 h 30"/>
                <a:gd name="T28" fmla="*/ 48 w 114"/>
                <a:gd name="T29" fmla="*/ 30 h 30"/>
                <a:gd name="T30" fmla="*/ 40 w 114"/>
                <a:gd name="T31" fmla="*/ 30 h 30"/>
                <a:gd name="T32" fmla="*/ 34 w 114"/>
                <a:gd name="T33" fmla="*/ 30 h 30"/>
                <a:gd name="T34" fmla="*/ 28 w 114"/>
                <a:gd name="T35" fmla="*/ 29 h 30"/>
                <a:gd name="T36" fmla="*/ 22 w 114"/>
                <a:gd name="T37" fmla="*/ 26 h 30"/>
                <a:gd name="T38" fmla="*/ 17 w 114"/>
                <a:gd name="T39" fmla="*/ 23 h 30"/>
                <a:gd name="T40" fmla="*/ 12 w 114"/>
                <a:gd name="T41" fmla="*/ 20 h 30"/>
                <a:gd name="T42" fmla="*/ 6 w 114"/>
                <a:gd name="T43" fmla="*/ 15 h 30"/>
                <a:gd name="T44" fmla="*/ 3 w 114"/>
                <a:gd name="T45" fmla="*/ 10 h 30"/>
                <a:gd name="T46" fmla="*/ 1 w 114"/>
                <a:gd name="T47" fmla="*/ 6 h 30"/>
                <a:gd name="T48" fmla="*/ 0 w 114"/>
                <a:gd name="T49"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4" h="30">
                  <a:moveTo>
                    <a:pt x="0" y="1"/>
                  </a:moveTo>
                  <a:lnTo>
                    <a:pt x="11" y="0"/>
                  </a:lnTo>
                  <a:lnTo>
                    <a:pt x="26" y="0"/>
                  </a:lnTo>
                  <a:lnTo>
                    <a:pt x="42" y="2"/>
                  </a:lnTo>
                  <a:lnTo>
                    <a:pt x="60" y="7"/>
                  </a:lnTo>
                  <a:lnTo>
                    <a:pt x="77" y="11"/>
                  </a:lnTo>
                  <a:lnTo>
                    <a:pt x="93" y="16"/>
                  </a:lnTo>
                  <a:lnTo>
                    <a:pt x="106" y="22"/>
                  </a:lnTo>
                  <a:lnTo>
                    <a:pt x="114" y="26"/>
                  </a:lnTo>
                  <a:lnTo>
                    <a:pt x="104" y="28"/>
                  </a:lnTo>
                  <a:lnTo>
                    <a:pt x="92" y="29"/>
                  </a:lnTo>
                  <a:lnTo>
                    <a:pt x="81" y="30"/>
                  </a:lnTo>
                  <a:lnTo>
                    <a:pt x="69" y="30"/>
                  </a:lnTo>
                  <a:lnTo>
                    <a:pt x="58" y="30"/>
                  </a:lnTo>
                  <a:lnTo>
                    <a:pt x="48" y="30"/>
                  </a:lnTo>
                  <a:lnTo>
                    <a:pt x="40" y="30"/>
                  </a:lnTo>
                  <a:lnTo>
                    <a:pt x="34" y="30"/>
                  </a:lnTo>
                  <a:lnTo>
                    <a:pt x="28" y="29"/>
                  </a:lnTo>
                  <a:lnTo>
                    <a:pt x="22" y="26"/>
                  </a:lnTo>
                  <a:lnTo>
                    <a:pt x="17" y="23"/>
                  </a:lnTo>
                  <a:lnTo>
                    <a:pt x="12" y="20"/>
                  </a:lnTo>
                  <a:lnTo>
                    <a:pt x="6" y="15"/>
                  </a:lnTo>
                  <a:lnTo>
                    <a:pt x="3" y="10"/>
                  </a:lnTo>
                  <a:lnTo>
                    <a:pt x="1" y="6"/>
                  </a:lnTo>
                  <a:lnTo>
                    <a:pt x="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58" name="Freeform 1990"/>
            <p:cNvSpPr>
              <a:spLocks/>
            </p:cNvSpPr>
            <p:nvPr/>
          </p:nvSpPr>
          <p:spPr bwMode="auto">
            <a:xfrm>
              <a:off x="3128" y="3338"/>
              <a:ext cx="40" cy="12"/>
            </a:xfrm>
            <a:custGeom>
              <a:avLst/>
              <a:gdLst>
                <a:gd name="T0" fmla="*/ 116 w 121"/>
                <a:gd name="T1" fmla="*/ 37 h 37"/>
                <a:gd name="T2" fmla="*/ 119 w 121"/>
                <a:gd name="T3" fmla="*/ 29 h 37"/>
                <a:gd name="T4" fmla="*/ 110 w 121"/>
                <a:gd name="T5" fmla="*/ 23 h 37"/>
                <a:gd name="T6" fmla="*/ 97 w 121"/>
                <a:gd name="T7" fmla="*/ 17 h 37"/>
                <a:gd name="T8" fmla="*/ 81 w 121"/>
                <a:gd name="T9" fmla="*/ 13 h 37"/>
                <a:gd name="T10" fmla="*/ 63 w 121"/>
                <a:gd name="T11" fmla="*/ 8 h 37"/>
                <a:gd name="T12" fmla="*/ 44 w 121"/>
                <a:gd name="T13" fmla="*/ 4 h 37"/>
                <a:gd name="T14" fmla="*/ 28 w 121"/>
                <a:gd name="T15" fmla="*/ 1 h 37"/>
                <a:gd name="T16" fmla="*/ 13 w 121"/>
                <a:gd name="T17" fmla="*/ 0 h 37"/>
                <a:gd name="T18" fmla="*/ 0 w 121"/>
                <a:gd name="T19" fmla="*/ 3 h 37"/>
                <a:gd name="T20" fmla="*/ 3 w 121"/>
                <a:gd name="T21" fmla="*/ 12 h 37"/>
                <a:gd name="T22" fmla="*/ 13 w 121"/>
                <a:gd name="T23" fmla="*/ 12 h 37"/>
                <a:gd name="T24" fmla="*/ 28 w 121"/>
                <a:gd name="T25" fmla="*/ 11 h 37"/>
                <a:gd name="T26" fmla="*/ 44 w 121"/>
                <a:gd name="T27" fmla="*/ 13 h 37"/>
                <a:gd name="T28" fmla="*/ 61 w 121"/>
                <a:gd name="T29" fmla="*/ 17 h 37"/>
                <a:gd name="T30" fmla="*/ 78 w 121"/>
                <a:gd name="T31" fmla="*/ 22 h 37"/>
                <a:gd name="T32" fmla="*/ 94 w 121"/>
                <a:gd name="T33" fmla="*/ 27 h 37"/>
                <a:gd name="T34" fmla="*/ 106 w 121"/>
                <a:gd name="T35" fmla="*/ 32 h 37"/>
                <a:gd name="T36" fmla="*/ 113 w 121"/>
                <a:gd name="T37" fmla="*/ 36 h 37"/>
                <a:gd name="T38" fmla="*/ 116 w 121"/>
                <a:gd name="T39" fmla="*/ 28 h 37"/>
                <a:gd name="T40" fmla="*/ 113 w 121"/>
                <a:gd name="T41" fmla="*/ 36 h 37"/>
                <a:gd name="T42" fmla="*/ 116 w 121"/>
                <a:gd name="T43" fmla="*/ 37 h 37"/>
                <a:gd name="T44" fmla="*/ 119 w 121"/>
                <a:gd name="T45" fmla="*/ 36 h 37"/>
                <a:gd name="T46" fmla="*/ 121 w 121"/>
                <a:gd name="T47" fmla="*/ 32 h 37"/>
                <a:gd name="T48" fmla="*/ 119 w 121"/>
                <a:gd name="T49" fmla="*/ 29 h 37"/>
                <a:gd name="T50" fmla="*/ 116 w 121"/>
                <a:gd name="T5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1" h="37">
                  <a:moveTo>
                    <a:pt x="116" y="37"/>
                  </a:moveTo>
                  <a:lnTo>
                    <a:pt x="119" y="29"/>
                  </a:lnTo>
                  <a:lnTo>
                    <a:pt x="110" y="23"/>
                  </a:lnTo>
                  <a:lnTo>
                    <a:pt x="97" y="17"/>
                  </a:lnTo>
                  <a:lnTo>
                    <a:pt x="81" y="13"/>
                  </a:lnTo>
                  <a:lnTo>
                    <a:pt x="63" y="8"/>
                  </a:lnTo>
                  <a:lnTo>
                    <a:pt x="44" y="4"/>
                  </a:lnTo>
                  <a:lnTo>
                    <a:pt x="28" y="1"/>
                  </a:lnTo>
                  <a:lnTo>
                    <a:pt x="13" y="0"/>
                  </a:lnTo>
                  <a:lnTo>
                    <a:pt x="0" y="3"/>
                  </a:lnTo>
                  <a:lnTo>
                    <a:pt x="3" y="12"/>
                  </a:lnTo>
                  <a:lnTo>
                    <a:pt x="13" y="12"/>
                  </a:lnTo>
                  <a:lnTo>
                    <a:pt x="28" y="11"/>
                  </a:lnTo>
                  <a:lnTo>
                    <a:pt x="44" y="13"/>
                  </a:lnTo>
                  <a:lnTo>
                    <a:pt x="61" y="17"/>
                  </a:lnTo>
                  <a:lnTo>
                    <a:pt x="78" y="22"/>
                  </a:lnTo>
                  <a:lnTo>
                    <a:pt x="94" y="27"/>
                  </a:lnTo>
                  <a:lnTo>
                    <a:pt x="106" y="32"/>
                  </a:lnTo>
                  <a:lnTo>
                    <a:pt x="113" y="36"/>
                  </a:lnTo>
                  <a:lnTo>
                    <a:pt x="116" y="28"/>
                  </a:lnTo>
                  <a:lnTo>
                    <a:pt x="113" y="36"/>
                  </a:lnTo>
                  <a:lnTo>
                    <a:pt x="116" y="37"/>
                  </a:lnTo>
                  <a:lnTo>
                    <a:pt x="119" y="36"/>
                  </a:lnTo>
                  <a:lnTo>
                    <a:pt x="121" y="32"/>
                  </a:lnTo>
                  <a:lnTo>
                    <a:pt x="119" y="29"/>
                  </a:lnTo>
                  <a:lnTo>
                    <a:pt x="116" y="3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59" name="Freeform 1991"/>
            <p:cNvSpPr>
              <a:spLocks/>
            </p:cNvSpPr>
            <p:nvPr/>
          </p:nvSpPr>
          <p:spPr bwMode="auto">
            <a:xfrm>
              <a:off x="3140" y="3347"/>
              <a:ext cx="26" cy="5"/>
            </a:xfrm>
            <a:custGeom>
              <a:avLst/>
              <a:gdLst>
                <a:gd name="T0" fmla="*/ 0 w 80"/>
                <a:gd name="T1" fmla="*/ 12 h 14"/>
                <a:gd name="T2" fmla="*/ 0 w 80"/>
                <a:gd name="T3" fmla="*/ 12 h 14"/>
                <a:gd name="T4" fmla="*/ 6 w 80"/>
                <a:gd name="T5" fmla="*/ 14 h 14"/>
                <a:gd name="T6" fmla="*/ 14 w 80"/>
                <a:gd name="T7" fmla="*/ 14 h 14"/>
                <a:gd name="T8" fmla="*/ 24 w 80"/>
                <a:gd name="T9" fmla="*/ 14 h 14"/>
                <a:gd name="T10" fmla="*/ 35 w 80"/>
                <a:gd name="T11" fmla="*/ 14 h 14"/>
                <a:gd name="T12" fmla="*/ 47 w 80"/>
                <a:gd name="T13" fmla="*/ 14 h 14"/>
                <a:gd name="T14" fmla="*/ 58 w 80"/>
                <a:gd name="T15" fmla="*/ 11 h 14"/>
                <a:gd name="T16" fmla="*/ 70 w 80"/>
                <a:gd name="T17" fmla="*/ 10 h 14"/>
                <a:gd name="T18" fmla="*/ 80 w 80"/>
                <a:gd name="T19" fmla="*/ 9 h 14"/>
                <a:gd name="T20" fmla="*/ 80 w 80"/>
                <a:gd name="T21" fmla="*/ 0 h 14"/>
                <a:gd name="T22" fmla="*/ 70 w 80"/>
                <a:gd name="T23" fmla="*/ 1 h 14"/>
                <a:gd name="T24" fmla="*/ 58 w 80"/>
                <a:gd name="T25" fmla="*/ 2 h 14"/>
                <a:gd name="T26" fmla="*/ 47 w 80"/>
                <a:gd name="T27" fmla="*/ 2 h 14"/>
                <a:gd name="T28" fmla="*/ 35 w 80"/>
                <a:gd name="T29" fmla="*/ 2 h 14"/>
                <a:gd name="T30" fmla="*/ 24 w 80"/>
                <a:gd name="T31" fmla="*/ 2 h 14"/>
                <a:gd name="T32" fmla="*/ 14 w 80"/>
                <a:gd name="T33" fmla="*/ 2 h 14"/>
                <a:gd name="T34" fmla="*/ 6 w 80"/>
                <a:gd name="T35" fmla="*/ 2 h 14"/>
                <a:gd name="T36" fmla="*/ 0 w 80"/>
                <a:gd name="T37" fmla="*/ 3 h 14"/>
                <a:gd name="T38" fmla="*/ 0 w 80"/>
                <a:gd name="T39" fmla="*/ 3 h 14"/>
                <a:gd name="T40" fmla="*/ 0 w 80"/>
                <a:gd name="T41"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14">
                  <a:moveTo>
                    <a:pt x="0" y="12"/>
                  </a:moveTo>
                  <a:lnTo>
                    <a:pt x="0" y="12"/>
                  </a:lnTo>
                  <a:lnTo>
                    <a:pt x="6" y="14"/>
                  </a:lnTo>
                  <a:lnTo>
                    <a:pt x="14" y="14"/>
                  </a:lnTo>
                  <a:lnTo>
                    <a:pt x="24" y="14"/>
                  </a:lnTo>
                  <a:lnTo>
                    <a:pt x="35" y="14"/>
                  </a:lnTo>
                  <a:lnTo>
                    <a:pt x="47" y="14"/>
                  </a:lnTo>
                  <a:lnTo>
                    <a:pt x="58" y="11"/>
                  </a:lnTo>
                  <a:lnTo>
                    <a:pt x="70" y="10"/>
                  </a:lnTo>
                  <a:lnTo>
                    <a:pt x="80" y="9"/>
                  </a:lnTo>
                  <a:lnTo>
                    <a:pt x="80" y="0"/>
                  </a:lnTo>
                  <a:lnTo>
                    <a:pt x="70" y="1"/>
                  </a:lnTo>
                  <a:lnTo>
                    <a:pt x="58" y="2"/>
                  </a:lnTo>
                  <a:lnTo>
                    <a:pt x="47" y="2"/>
                  </a:lnTo>
                  <a:lnTo>
                    <a:pt x="35" y="2"/>
                  </a:lnTo>
                  <a:lnTo>
                    <a:pt x="24" y="2"/>
                  </a:lnTo>
                  <a:lnTo>
                    <a:pt x="14" y="2"/>
                  </a:lnTo>
                  <a:lnTo>
                    <a:pt x="6" y="2"/>
                  </a:lnTo>
                  <a:lnTo>
                    <a:pt x="0" y="3"/>
                  </a:lnTo>
                  <a:lnTo>
                    <a:pt x="0" y="3"/>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60" name="Freeform 1992"/>
            <p:cNvSpPr>
              <a:spLocks/>
            </p:cNvSpPr>
            <p:nvPr/>
          </p:nvSpPr>
          <p:spPr bwMode="auto">
            <a:xfrm>
              <a:off x="3126" y="3338"/>
              <a:ext cx="14" cy="13"/>
            </a:xfrm>
            <a:custGeom>
              <a:avLst/>
              <a:gdLst>
                <a:gd name="T0" fmla="*/ 4 w 40"/>
                <a:gd name="T1" fmla="*/ 2 h 39"/>
                <a:gd name="T2" fmla="*/ 0 w 40"/>
                <a:gd name="T3" fmla="*/ 6 h 39"/>
                <a:gd name="T4" fmla="*/ 2 w 40"/>
                <a:gd name="T5" fmla="*/ 12 h 39"/>
                <a:gd name="T6" fmla="*/ 4 w 40"/>
                <a:gd name="T7" fmla="*/ 18 h 39"/>
                <a:gd name="T8" fmla="*/ 9 w 40"/>
                <a:gd name="T9" fmla="*/ 23 h 39"/>
                <a:gd name="T10" fmla="*/ 15 w 40"/>
                <a:gd name="T11" fmla="*/ 28 h 39"/>
                <a:gd name="T12" fmla="*/ 20 w 40"/>
                <a:gd name="T13" fmla="*/ 33 h 39"/>
                <a:gd name="T14" fmla="*/ 26 w 40"/>
                <a:gd name="T15" fmla="*/ 36 h 39"/>
                <a:gd name="T16" fmla="*/ 33 w 40"/>
                <a:gd name="T17" fmla="*/ 38 h 39"/>
                <a:gd name="T18" fmla="*/ 40 w 40"/>
                <a:gd name="T19" fmla="*/ 39 h 39"/>
                <a:gd name="T20" fmla="*/ 40 w 40"/>
                <a:gd name="T21" fmla="*/ 30 h 39"/>
                <a:gd name="T22" fmla="*/ 35 w 40"/>
                <a:gd name="T23" fmla="*/ 29 h 39"/>
                <a:gd name="T24" fmla="*/ 31 w 40"/>
                <a:gd name="T25" fmla="*/ 27 h 39"/>
                <a:gd name="T26" fmla="*/ 25 w 40"/>
                <a:gd name="T27" fmla="*/ 23 h 39"/>
                <a:gd name="T28" fmla="*/ 22 w 40"/>
                <a:gd name="T29" fmla="*/ 21 h 39"/>
                <a:gd name="T30" fmla="*/ 16 w 40"/>
                <a:gd name="T31" fmla="*/ 16 h 39"/>
                <a:gd name="T32" fmla="*/ 14 w 40"/>
                <a:gd name="T33" fmla="*/ 13 h 39"/>
                <a:gd name="T34" fmla="*/ 11 w 40"/>
                <a:gd name="T35" fmla="*/ 10 h 39"/>
                <a:gd name="T36" fmla="*/ 11 w 40"/>
                <a:gd name="T37" fmla="*/ 6 h 39"/>
                <a:gd name="T38" fmla="*/ 7 w 40"/>
                <a:gd name="T39" fmla="*/ 11 h 39"/>
                <a:gd name="T40" fmla="*/ 11 w 40"/>
                <a:gd name="T41" fmla="*/ 6 h 39"/>
                <a:gd name="T42" fmla="*/ 9 w 40"/>
                <a:gd name="T43" fmla="*/ 3 h 39"/>
                <a:gd name="T44" fmla="*/ 6 w 40"/>
                <a:gd name="T45" fmla="*/ 0 h 39"/>
                <a:gd name="T46" fmla="*/ 2 w 40"/>
                <a:gd name="T47" fmla="*/ 3 h 39"/>
                <a:gd name="T48" fmla="*/ 0 w 40"/>
                <a:gd name="T49" fmla="*/ 6 h 39"/>
                <a:gd name="T50" fmla="*/ 4 w 40"/>
                <a:gd name="T51"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0" h="39">
                  <a:moveTo>
                    <a:pt x="4" y="2"/>
                  </a:moveTo>
                  <a:lnTo>
                    <a:pt x="0" y="6"/>
                  </a:lnTo>
                  <a:lnTo>
                    <a:pt x="2" y="12"/>
                  </a:lnTo>
                  <a:lnTo>
                    <a:pt x="4" y="18"/>
                  </a:lnTo>
                  <a:lnTo>
                    <a:pt x="9" y="23"/>
                  </a:lnTo>
                  <a:lnTo>
                    <a:pt x="15" y="28"/>
                  </a:lnTo>
                  <a:lnTo>
                    <a:pt x="20" y="33"/>
                  </a:lnTo>
                  <a:lnTo>
                    <a:pt x="26" y="36"/>
                  </a:lnTo>
                  <a:lnTo>
                    <a:pt x="33" y="38"/>
                  </a:lnTo>
                  <a:lnTo>
                    <a:pt x="40" y="39"/>
                  </a:lnTo>
                  <a:lnTo>
                    <a:pt x="40" y="30"/>
                  </a:lnTo>
                  <a:lnTo>
                    <a:pt x="35" y="29"/>
                  </a:lnTo>
                  <a:lnTo>
                    <a:pt x="31" y="27"/>
                  </a:lnTo>
                  <a:lnTo>
                    <a:pt x="25" y="23"/>
                  </a:lnTo>
                  <a:lnTo>
                    <a:pt x="22" y="21"/>
                  </a:lnTo>
                  <a:lnTo>
                    <a:pt x="16" y="16"/>
                  </a:lnTo>
                  <a:lnTo>
                    <a:pt x="14" y="13"/>
                  </a:lnTo>
                  <a:lnTo>
                    <a:pt x="11" y="10"/>
                  </a:lnTo>
                  <a:lnTo>
                    <a:pt x="11" y="6"/>
                  </a:lnTo>
                  <a:lnTo>
                    <a:pt x="7" y="11"/>
                  </a:lnTo>
                  <a:lnTo>
                    <a:pt x="11" y="6"/>
                  </a:lnTo>
                  <a:lnTo>
                    <a:pt x="9" y="3"/>
                  </a:lnTo>
                  <a:lnTo>
                    <a:pt x="6" y="0"/>
                  </a:lnTo>
                  <a:lnTo>
                    <a:pt x="2" y="3"/>
                  </a:lnTo>
                  <a:lnTo>
                    <a:pt x="0" y="6"/>
                  </a:lnTo>
                  <a:lnTo>
                    <a:pt x="4"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61" name="Freeform 1993"/>
            <p:cNvSpPr>
              <a:spLocks/>
            </p:cNvSpPr>
            <p:nvPr/>
          </p:nvSpPr>
          <p:spPr bwMode="auto">
            <a:xfrm>
              <a:off x="2804" y="3226"/>
              <a:ext cx="51" cy="37"/>
            </a:xfrm>
            <a:custGeom>
              <a:avLst/>
              <a:gdLst>
                <a:gd name="T0" fmla="*/ 0 w 154"/>
                <a:gd name="T1" fmla="*/ 73 h 109"/>
                <a:gd name="T2" fmla="*/ 8 w 154"/>
                <a:gd name="T3" fmla="*/ 66 h 109"/>
                <a:gd name="T4" fmla="*/ 19 w 154"/>
                <a:gd name="T5" fmla="*/ 58 h 109"/>
                <a:gd name="T6" fmla="*/ 31 w 154"/>
                <a:gd name="T7" fmla="*/ 52 h 109"/>
                <a:gd name="T8" fmla="*/ 44 w 154"/>
                <a:gd name="T9" fmla="*/ 45 h 109"/>
                <a:gd name="T10" fmla="*/ 57 w 154"/>
                <a:gd name="T11" fmla="*/ 39 h 109"/>
                <a:gd name="T12" fmla="*/ 68 w 154"/>
                <a:gd name="T13" fmla="*/ 35 h 109"/>
                <a:gd name="T14" fmla="*/ 78 w 154"/>
                <a:gd name="T15" fmla="*/ 32 h 109"/>
                <a:gd name="T16" fmla="*/ 83 w 154"/>
                <a:gd name="T17" fmla="*/ 31 h 109"/>
                <a:gd name="T18" fmla="*/ 89 w 154"/>
                <a:gd name="T19" fmla="*/ 30 h 109"/>
                <a:gd name="T20" fmla="*/ 98 w 154"/>
                <a:gd name="T21" fmla="*/ 27 h 109"/>
                <a:gd name="T22" fmla="*/ 110 w 154"/>
                <a:gd name="T23" fmla="*/ 23 h 109"/>
                <a:gd name="T24" fmla="*/ 121 w 154"/>
                <a:gd name="T25" fmla="*/ 18 h 109"/>
                <a:gd name="T26" fmla="*/ 132 w 154"/>
                <a:gd name="T27" fmla="*/ 13 h 109"/>
                <a:gd name="T28" fmla="*/ 143 w 154"/>
                <a:gd name="T29" fmla="*/ 8 h 109"/>
                <a:gd name="T30" fmla="*/ 151 w 154"/>
                <a:gd name="T31" fmla="*/ 3 h 109"/>
                <a:gd name="T32" fmla="*/ 154 w 154"/>
                <a:gd name="T33" fmla="*/ 0 h 109"/>
                <a:gd name="T34" fmla="*/ 147 w 154"/>
                <a:gd name="T35" fmla="*/ 8 h 109"/>
                <a:gd name="T36" fmla="*/ 140 w 154"/>
                <a:gd name="T37" fmla="*/ 16 h 109"/>
                <a:gd name="T38" fmla="*/ 132 w 154"/>
                <a:gd name="T39" fmla="*/ 25 h 109"/>
                <a:gd name="T40" fmla="*/ 126 w 154"/>
                <a:gd name="T41" fmla="*/ 32 h 109"/>
                <a:gd name="T42" fmla="*/ 119 w 154"/>
                <a:gd name="T43" fmla="*/ 40 h 109"/>
                <a:gd name="T44" fmla="*/ 112 w 154"/>
                <a:gd name="T45" fmla="*/ 47 h 109"/>
                <a:gd name="T46" fmla="*/ 107 w 154"/>
                <a:gd name="T47" fmla="*/ 53 h 109"/>
                <a:gd name="T48" fmla="*/ 105 w 154"/>
                <a:gd name="T49" fmla="*/ 58 h 109"/>
                <a:gd name="T50" fmla="*/ 100 w 154"/>
                <a:gd name="T51" fmla="*/ 71 h 109"/>
                <a:gd name="T52" fmla="*/ 95 w 154"/>
                <a:gd name="T53" fmla="*/ 87 h 109"/>
                <a:gd name="T54" fmla="*/ 88 w 154"/>
                <a:gd name="T55" fmla="*/ 102 h 109"/>
                <a:gd name="T56" fmla="*/ 83 w 154"/>
                <a:gd name="T57" fmla="*/ 109 h 109"/>
                <a:gd name="T58" fmla="*/ 80 w 154"/>
                <a:gd name="T59" fmla="*/ 103 h 109"/>
                <a:gd name="T60" fmla="*/ 76 w 154"/>
                <a:gd name="T61" fmla="*/ 90 h 109"/>
                <a:gd name="T62" fmla="*/ 72 w 154"/>
                <a:gd name="T63" fmla="*/ 77 h 109"/>
                <a:gd name="T64" fmla="*/ 63 w 154"/>
                <a:gd name="T65" fmla="*/ 71 h 109"/>
                <a:gd name="T66" fmla="*/ 56 w 154"/>
                <a:gd name="T67" fmla="*/ 71 h 109"/>
                <a:gd name="T68" fmla="*/ 47 w 154"/>
                <a:gd name="T69" fmla="*/ 72 h 109"/>
                <a:gd name="T70" fmla="*/ 36 w 154"/>
                <a:gd name="T71" fmla="*/ 74 h 109"/>
                <a:gd name="T72" fmla="*/ 25 w 154"/>
                <a:gd name="T73" fmla="*/ 76 h 109"/>
                <a:gd name="T74" fmla="*/ 16 w 154"/>
                <a:gd name="T75" fmla="*/ 77 h 109"/>
                <a:gd name="T76" fmla="*/ 7 w 154"/>
                <a:gd name="T77" fmla="*/ 77 h 109"/>
                <a:gd name="T78" fmla="*/ 2 w 154"/>
                <a:gd name="T79" fmla="*/ 76 h 109"/>
                <a:gd name="T80" fmla="*/ 0 w 154"/>
                <a:gd name="T81" fmla="*/ 7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4" h="109">
                  <a:moveTo>
                    <a:pt x="0" y="73"/>
                  </a:moveTo>
                  <a:lnTo>
                    <a:pt x="8" y="66"/>
                  </a:lnTo>
                  <a:lnTo>
                    <a:pt x="19" y="58"/>
                  </a:lnTo>
                  <a:lnTo>
                    <a:pt x="31" y="52"/>
                  </a:lnTo>
                  <a:lnTo>
                    <a:pt x="44" y="45"/>
                  </a:lnTo>
                  <a:lnTo>
                    <a:pt x="57" y="39"/>
                  </a:lnTo>
                  <a:lnTo>
                    <a:pt x="68" y="35"/>
                  </a:lnTo>
                  <a:lnTo>
                    <a:pt x="78" y="32"/>
                  </a:lnTo>
                  <a:lnTo>
                    <a:pt x="83" y="31"/>
                  </a:lnTo>
                  <a:lnTo>
                    <a:pt x="89" y="30"/>
                  </a:lnTo>
                  <a:lnTo>
                    <a:pt x="98" y="27"/>
                  </a:lnTo>
                  <a:lnTo>
                    <a:pt x="110" y="23"/>
                  </a:lnTo>
                  <a:lnTo>
                    <a:pt x="121" y="18"/>
                  </a:lnTo>
                  <a:lnTo>
                    <a:pt x="132" y="13"/>
                  </a:lnTo>
                  <a:lnTo>
                    <a:pt x="143" y="8"/>
                  </a:lnTo>
                  <a:lnTo>
                    <a:pt x="151" y="3"/>
                  </a:lnTo>
                  <a:lnTo>
                    <a:pt x="154" y="0"/>
                  </a:lnTo>
                  <a:lnTo>
                    <a:pt x="147" y="8"/>
                  </a:lnTo>
                  <a:lnTo>
                    <a:pt x="140" y="16"/>
                  </a:lnTo>
                  <a:lnTo>
                    <a:pt x="132" y="25"/>
                  </a:lnTo>
                  <a:lnTo>
                    <a:pt x="126" y="32"/>
                  </a:lnTo>
                  <a:lnTo>
                    <a:pt x="119" y="40"/>
                  </a:lnTo>
                  <a:lnTo>
                    <a:pt x="112" y="47"/>
                  </a:lnTo>
                  <a:lnTo>
                    <a:pt x="107" y="53"/>
                  </a:lnTo>
                  <a:lnTo>
                    <a:pt x="105" y="58"/>
                  </a:lnTo>
                  <a:lnTo>
                    <a:pt x="100" y="71"/>
                  </a:lnTo>
                  <a:lnTo>
                    <a:pt x="95" y="87"/>
                  </a:lnTo>
                  <a:lnTo>
                    <a:pt x="88" y="102"/>
                  </a:lnTo>
                  <a:lnTo>
                    <a:pt x="83" y="109"/>
                  </a:lnTo>
                  <a:lnTo>
                    <a:pt x="80" y="103"/>
                  </a:lnTo>
                  <a:lnTo>
                    <a:pt x="76" y="90"/>
                  </a:lnTo>
                  <a:lnTo>
                    <a:pt x="72" y="77"/>
                  </a:lnTo>
                  <a:lnTo>
                    <a:pt x="63" y="71"/>
                  </a:lnTo>
                  <a:lnTo>
                    <a:pt x="56" y="71"/>
                  </a:lnTo>
                  <a:lnTo>
                    <a:pt x="47" y="72"/>
                  </a:lnTo>
                  <a:lnTo>
                    <a:pt x="36" y="74"/>
                  </a:lnTo>
                  <a:lnTo>
                    <a:pt x="25" y="76"/>
                  </a:lnTo>
                  <a:lnTo>
                    <a:pt x="16" y="77"/>
                  </a:lnTo>
                  <a:lnTo>
                    <a:pt x="7" y="77"/>
                  </a:lnTo>
                  <a:lnTo>
                    <a:pt x="2" y="76"/>
                  </a:lnTo>
                  <a:lnTo>
                    <a:pt x="0" y="73"/>
                  </a:lnTo>
                  <a:close/>
                </a:path>
              </a:pathLst>
            </a:custGeom>
            <a:solidFill>
              <a:srgbClr val="006666"/>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62" name="Freeform 1994"/>
            <p:cNvSpPr>
              <a:spLocks/>
            </p:cNvSpPr>
            <p:nvPr/>
          </p:nvSpPr>
          <p:spPr bwMode="auto">
            <a:xfrm>
              <a:off x="2803" y="3235"/>
              <a:ext cx="29" cy="17"/>
            </a:xfrm>
            <a:custGeom>
              <a:avLst/>
              <a:gdLst>
                <a:gd name="T0" fmla="*/ 87 w 87"/>
                <a:gd name="T1" fmla="*/ 0 h 52"/>
                <a:gd name="T2" fmla="*/ 87 w 87"/>
                <a:gd name="T3" fmla="*/ 0 h 52"/>
                <a:gd name="T4" fmla="*/ 80 w 87"/>
                <a:gd name="T5" fmla="*/ 2 h 52"/>
                <a:gd name="T6" fmla="*/ 71 w 87"/>
                <a:gd name="T7" fmla="*/ 6 h 52"/>
                <a:gd name="T8" fmla="*/ 60 w 87"/>
                <a:gd name="T9" fmla="*/ 9 h 52"/>
                <a:gd name="T10" fmla="*/ 46 w 87"/>
                <a:gd name="T11" fmla="*/ 15 h 52"/>
                <a:gd name="T12" fmla="*/ 32 w 87"/>
                <a:gd name="T13" fmla="*/ 22 h 52"/>
                <a:gd name="T14" fmla="*/ 21 w 87"/>
                <a:gd name="T15" fmla="*/ 29 h 52"/>
                <a:gd name="T16" fmla="*/ 8 w 87"/>
                <a:gd name="T17" fmla="*/ 38 h 52"/>
                <a:gd name="T18" fmla="*/ 0 w 87"/>
                <a:gd name="T19" fmla="*/ 45 h 52"/>
                <a:gd name="T20" fmla="*/ 7 w 87"/>
                <a:gd name="T21" fmla="*/ 52 h 52"/>
                <a:gd name="T22" fmla="*/ 15 w 87"/>
                <a:gd name="T23" fmla="*/ 45 h 52"/>
                <a:gd name="T24" fmla="*/ 25 w 87"/>
                <a:gd name="T25" fmla="*/ 38 h 52"/>
                <a:gd name="T26" fmla="*/ 37 w 87"/>
                <a:gd name="T27" fmla="*/ 31 h 52"/>
                <a:gd name="T28" fmla="*/ 51 w 87"/>
                <a:gd name="T29" fmla="*/ 24 h 52"/>
                <a:gd name="T30" fmla="*/ 62 w 87"/>
                <a:gd name="T31" fmla="*/ 18 h 52"/>
                <a:gd name="T32" fmla="*/ 73 w 87"/>
                <a:gd name="T33" fmla="*/ 15 h 52"/>
                <a:gd name="T34" fmla="*/ 83 w 87"/>
                <a:gd name="T35" fmla="*/ 12 h 52"/>
                <a:gd name="T36" fmla="*/ 87 w 87"/>
                <a:gd name="T37" fmla="*/ 12 h 52"/>
                <a:gd name="T38" fmla="*/ 87 w 87"/>
                <a:gd name="T39" fmla="*/ 12 h 52"/>
                <a:gd name="T40" fmla="*/ 87 w 87"/>
                <a:gd name="T41"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7" h="52">
                  <a:moveTo>
                    <a:pt x="87" y="0"/>
                  </a:moveTo>
                  <a:lnTo>
                    <a:pt x="87" y="0"/>
                  </a:lnTo>
                  <a:lnTo>
                    <a:pt x="80" y="2"/>
                  </a:lnTo>
                  <a:lnTo>
                    <a:pt x="71" y="6"/>
                  </a:lnTo>
                  <a:lnTo>
                    <a:pt x="60" y="9"/>
                  </a:lnTo>
                  <a:lnTo>
                    <a:pt x="46" y="15"/>
                  </a:lnTo>
                  <a:lnTo>
                    <a:pt x="32" y="22"/>
                  </a:lnTo>
                  <a:lnTo>
                    <a:pt x="21" y="29"/>
                  </a:lnTo>
                  <a:lnTo>
                    <a:pt x="8" y="38"/>
                  </a:lnTo>
                  <a:lnTo>
                    <a:pt x="0" y="45"/>
                  </a:lnTo>
                  <a:lnTo>
                    <a:pt x="7" y="52"/>
                  </a:lnTo>
                  <a:lnTo>
                    <a:pt x="15" y="45"/>
                  </a:lnTo>
                  <a:lnTo>
                    <a:pt x="25" y="38"/>
                  </a:lnTo>
                  <a:lnTo>
                    <a:pt x="37" y="31"/>
                  </a:lnTo>
                  <a:lnTo>
                    <a:pt x="51" y="24"/>
                  </a:lnTo>
                  <a:lnTo>
                    <a:pt x="62" y="18"/>
                  </a:lnTo>
                  <a:lnTo>
                    <a:pt x="73" y="15"/>
                  </a:lnTo>
                  <a:lnTo>
                    <a:pt x="83" y="12"/>
                  </a:lnTo>
                  <a:lnTo>
                    <a:pt x="87" y="12"/>
                  </a:lnTo>
                  <a:lnTo>
                    <a:pt x="87" y="12"/>
                  </a:lnTo>
                  <a:lnTo>
                    <a:pt x="8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63" name="Freeform 1995"/>
            <p:cNvSpPr>
              <a:spLocks/>
            </p:cNvSpPr>
            <p:nvPr/>
          </p:nvSpPr>
          <p:spPr bwMode="auto">
            <a:xfrm>
              <a:off x="2832" y="3225"/>
              <a:ext cx="25" cy="14"/>
            </a:xfrm>
            <a:custGeom>
              <a:avLst/>
              <a:gdLst>
                <a:gd name="T0" fmla="*/ 76 w 76"/>
                <a:gd name="T1" fmla="*/ 7 h 42"/>
                <a:gd name="T2" fmla="*/ 67 w 76"/>
                <a:gd name="T3" fmla="*/ 3 h 42"/>
                <a:gd name="T4" fmla="*/ 65 w 76"/>
                <a:gd name="T5" fmla="*/ 4 h 42"/>
                <a:gd name="T6" fmla="*/ 57 w 76"/>
                <a:gd name="T7" fmla="*/ 8 h 42"/>
                <a:gd name="T8" fmla="*/ 47 w 76"/>
                <a:gd name="T9" fmla="*/ 13 h 42"/>
                <a:gd name="T10" fmla="*/ 36 w 76"/>
                <a:gd name="T11" fmla="*/ 19 h 42"/>
                <a:gd name="T12" fmla="*/ 25 w 76"/>
                <a:gd name="T13" fmla="*/ 23 h 42"/>
                <a:gd name="T14" fmla="*/ 14 w 76"/>
                <a:gd name="T15" fmla="*/ 28 h 42"/>
                <a:gd name="T16" fmla="*/ 5 w 76"/>
                <a:gd name="T17" fmla="*/ 30 h 42"/>
                <a:gd name="T18" fmla="*/ 0 w 76"/>
                <a:gd name="T19" fmla="*/ 30 h 42"/>
                <a:gd name="T20" fmla="*/ 0 w 76"/>
                <a:gd name="T21" fmla="*/ 42 h 42"/>
                <a:gd name="T22" fmla="*/ 7 w 76"/>
                <a:gd name="T23" fmla="*/ 39 h 42"/>
                <a:gd name="T24" fmla="*/ 16 w 76"/>
                <a:gd name="T25" fmla="*/ 37 h 42"/>
                <a:gd name="T26" fmla="*/ 28 w 76"/>
                <a:gd name="T27" fmla="*/ 32 h 42"/>
                <a:gd name="T28" fmla="*/ 40 w 76"/>
                <a:gd name="T29" fmla="*/ 28 h 42"/>
                <a:gd name="T30" fmla="*/ 52 w 76"/>
                <a:gd name="T31" fmla="*/ 22 h 42"/>
                <a:gd name="T32" fmla="*/ 62 w 76"/>
                <a:gd name="T33" fmla="*/ 18 h 42"/>
                <a:gd name="T34" fmla="*/ 70 w 76"/>
                <a:gd name="T35" fmla="*/ 13 h 42"/>
                <a:gd name="T36" fmla="*/ 76 w 76"/>
                <a:gd name="T37" fmla="*/ 7 h 42"/>
                <a:gd name="T38" fmla="*/ 67 w 76"/>
                <a:gd name="T39" fmla="*/ 3 h 42"/>
                <a:gd name="T40" fmla="*/ 76 w 76"/>
                <a:gd name="T41" fmla="*/ 7 h 42"/>
                <a:gd name="T42" fmla="*/ 76 w 76"/>
                <a:gd name="T43" fmla="*/ 4 h 42"/>
                <a:gd name="T44" fmla="*/ 73 w 76"/>
                <a:gd name="T45" fmla="*/ 0 h 42"/>
                <a:gd name="T46" fmla="*/ 69 w 76"/>
                <a:gd name="T47" fmla="*/ 0 h 42"/>
                <a:gd name="T48" fmla="*/ 67 w 76"/>
                <a:gd name="T49" fmla="*/ 3 h 42"/>
                <a:gd name="T50" fmla="*/ 76 w 76"/>
                <a:gd name="T51" fmla="*/ 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6" h="42">
                  <a:moveTo>
                    <a:pt x="76" y="7"/>
                  </a:moveTo>
                  <a:lnTo>
                    <a:pt x="67" y="3"/>
                  </a:lnTo>
                  <a:lnTo>
                    <a:pt x="65" y="4"/>
                  </a:lnTo>
                  <a:lnTo>
                    <a:pt x="57" y="8"/>
                  </a:lnTo>
                  <a:lnTo>
                    <a:pt x="47" y="13"/>
                  </a:lnTo>
                  <a:lnTo>
                    <a:pt x="36" y="19"/>
                  </a:lnTo>
                  <a:lnTo>
                    <a:pt x="25" y="23"/>
                  </a:lnTo>
                  <a:lnTo>
                    <a:pt x="14" y="28"/>
                  </a:lnTo>
                  <a:lnTo>
                    <a:pt x="5" y="30"/>
                  </a:lnTo>
                  <a:lnTo>
                    <a:pt x="0" y="30"/>
                  </a:lnTo>
                  <a:lnTo>
                    <a:pt x="0" y="42"/>
                  </a:lnTo>
                  <a:lnTo>
                    <a:pt x="7" y="39"/>
                  </a:lnTo>
                  <a:lnTo>
                    <a:pt x="16" y="37"/>
                  </a:lnTo>
                  <a:lnTo>
                    <a:pt x="28" y="32"/>
                  </a:lnTo>
                  <a:lnTo>
                    <a:pt x="40" y="28"/>
                  </a:lnTo>
                  <a:lnTo>
                    <a:pt x="52" y="22"/>
                  </a:lnTo>
                  <a:lnTo>
                    <a:pt x="62" y="18"/>
                  </a:lnTo>
                  <a:lnTo>
                    <a:pt x="70" y="13"/>
                  </a:lnTo>
                  <a:lnTo>
                    <a:pt x="76" y="7"/>
                  </a:lnTo>
                  <a:lnTo>
                    <a:pt x="67" y="3"/>
                  </a:lnTo>
                  <a:lnTo>
                    <a:pt x="76" y="7"/>
                  </a:lnTo>
                  <a:lnTo>
                    <a:pt x="76" y="4"/>
                  </a:lnTo>
                  <a:lnTo>
                    <a:pt x="73" y="0"/>
                  </a:lnTo>
                  <a:lnTo>
                    <a:pt x="69" y="0"/>
                  </a:lnTo>
                  <a:lnTo>
                    <a:pt x="67" y="3"/>
                  </a:lnTo>
                  <a:lnTo>
                    <a:pt x="76"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64" name="Freeform 1996"/>
            <p:cNvSpPr>
              <a:spLocks/>
            </p:cNvSpPr>
            <p:nvPr/>
          </p:nvSpPr>
          <p:spPr bwMode="auto">
            <a:xfrm>
              <a:off x="2837" y="3226"/>
              <a:ext cx="20" cy="21"/>
            </a:xfrm>
            <a:custGeom>
              <a:avLst/>
              <a:gdLst>
                <a:gd name="T0" fmla="*/ 10 w 59"/>
                <a:gd name="T1" fmla="*/ 63 h 63"/>
                <a:gd name="T2" fmla="*/ 10 w 59"/>
                <a:gd name="T3" fmla="*/ 62 h 63"/>
                <a:gd name="T4" fmla="*/ 12 w 59"/>
                <a:gd name="T5" fmla="*/ 57 h 63"/>
                <a:gd name="T6" fmla="*/ 15 w 59"/>
                <a:gd name="T7" fmla="*/ 52 h 63"/>
                <a:gd name="T8" fmla="*/ 22 w 59"/>
                <a:gd name="T9" fmla="*/ 45 h 63"/>
                <a:gd name="T10" fmla="*/ 29 w 59"/>
                <a:gd name="T11" fmla="*/ 37 h 63"/>
                <a:gd name="T12" fmla="*/ 36 w 59"/>
                <a:gd name="T13" fmla="*/ 31 h 63"/>
                <a:gd name="T14" fmla="*/ 44 w 59"/>
                <a:gd name="T15" fmla="*/ 21 h 63"/>
                <a:gd name="T16" fmla="*/ 51 w 59"/>
                <a:gd name="T17" fmla="*/ 13 h 63"/>
                <a:gd name="T18" fmla="*/ 59 w 59"/>
                <a:gd name="T19" fmla="*/ 4 h 63"/>
                <a:gd name="T20" fmla="*/ 50 w 59"/>
                <a:gd name="T21" fmla="*/ 0 h 63"/>
                <a:gd name="T22" fmla="*/ 44 w 59"/>
                <a:gd name="T23" fmla="*/ 7 h 63"/>
                <a:gd name="T24" fmla="*/ 37 w 59"/>
                <a:gd name="T25" fmla="*/ 15 h 63"/>
                <a:gd name="T26" fmla="*/ 29 w 59"/>
                <a:gd name="T27" fmla="*/ 24 h 63"/>
                <a:gd name="T28" fmla="*/ 22 w 59"/>
                <a:gd name="T29" fmla="*/ 31 h 63"/>
                <a:gd name="T30" fmla="*/ 15 w 59"/>
                <a:gd name="T31" fmla="*/ 39 h 63"/>
                <a:gd name="T32" fmla="*/ 8 w 59"/>
                <a:gd name="T33" fmla="*/ 45 h 63"/>
                <a:gd name="T34" fmla="*/ 3 w 59"/>
                <a:gd name="T35" fmla="*/ 52 h 63"/>
                <a:gd name="T36" fmla="*/ 0 w 59"/>
                <a:gd name="T37" fmla="*/ 59 h 63"/>
                <a:gd name="T38" fmla="*/ 0 w 59"/>
                <a:gd name="T39" fmla="*/ 58 h 63"/>
                <a:gd name="T40" fmla="*/ 10 w 59"/>
                <a:gd name="T4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9" h="63">
                  <a:moveTo>
                    <a:pt x="10" y="63"/>
                  </a:moveTo>
                  <a:lnTo>
                    <a:pt x="10" y="62"/>
                  </a:lnTo>
                  <a:lnTo>
                    <a:pt x="12" y="57"/>
                  </a:lnTo>
                  <a:lnTo>
                    <a:pt x="15" y="52"/>
                  </a:lnTo>
                  <a:lnTo>
                    <a:pt x="22" y="45"/>
                  </a:lnTo>
                  <a:lnTo>
                    <a:pt x="29" y="37"/>
                  </a:lnTo>
                  <a:lnTo>
                    <a:pt x="36" y="31"/>
                  </a:lnTo>
                  <a:lnTo>
                    <a:pt x="44" y="21"/>
                  </a:lnTo>
                  <a:lnTo>
                    <a:pt x="51" y="13"/>
                  </a:lnTo>
                  <a:lnTo>
                    <a:pt x="59" y="4"/>
                  </a:lnTo>
                  <a:lnTo>
                    <a:pt x="50" y="0"/>
                  </a:lnTo>
                  <a:lnTo>
                    <a:pt x="44" y="7"/>
                  </a:lnTo>
                  <a:lnTo>
                    <a:pt x="37" y="15"/>
                  </a:lnTo>
                  <a:lnTo>
                    <a:pt x="29" y="24"/>
                  </a:lnTo>
                  <a:lnTo>
                    <a:pt x="22" y="31"/>
                  </a:lnTo>
                  <a:lnTo>
                    <a:pt x="15" y="39"/>
                  </a:lnTo>
                  <a:lnTo>
                    <a:pt x="8" y="45"/>
                  </a:lnTo>
                  <a:lnTo>
                    <a:pt x="3" y="52"/>
                  </a:lnTo>
                  <a:lnTo>
                    <a:pt x="0" y="59"/>
                  </a:lnTo>
                  <a:lnTo>
                    <a:pt x="0" y="58"/>
                  </a:lnTo>
                  <a:lnTo>
                    <a:pt x="10" y="6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65" name="Freeform 1997"/>
            <p:cNvSpPr>
              <a:spLocks/>
            </p:cNvSpPr>
            <p:nvPr/>
          </p:nvSpPr>
          <p:spPr bwMode="auto">
            <a:xfrm>
              <a:off x="2831" y="3245"/>
              <a:ext cx="10" cy="19"/>
            </a:xfrm>
            <a:custGeom>
              <a:avLst/>
              <a:gdLst>
                <a:gd name="T0" fmla="*/ 2 w 28"/>
                <a:gd name="T1" fmla="*/ 57 h 57"/>
                <a:gd name="T2" fmla="*/ 2 w 28"/>
                <a:gd name="T3" fmla="*/ 57 h 57"/>
                <a:gd name="T4" fmla="*/ 10 w 28"/>
                <a:gd name="T5" fmla="*/ 48 h 57"/>
                <a:gd name="T6" fmla="*/ 17 w 28"/>
                <a:gd name="T7" fmla="*/ 32 h 57"/>
                <a:gd name="T8" fmla="*/ 23 w 28"/>
                <a:gd name="T9" fmla="*/ 16 h 57"/>
                <a:gd name="T10" fmla="*/ 28 w 28"/>
                <a:gd name="T11" fmla="*/ 5 h 57"/>
                <a:gd name="T12" fmla="*/ 18 w 28"/>
                <a:gd name="T13" fmla="*/ 0 h 57"/>
                <a:gd name="T14" fmla="*/ 14 w 28"/>
                <a:gd name="T15" fmla="*/ 14 h 57"/>
                <a:gd name="T16" fmla="*/ 8 w 28"/>
                <a:gd name="T17" fmla="*/ 30 h 57"/>
                <a:gd name="T18" fmla="*/ 1 w 28"/>
                <a:gd name="T19" fmla="*/ 44 h 57"/>
                <a:gd name="T20" fmla="*/ 0 w 28"/>
                <a:gd name="T21" fmla="*/ 48 h 57"/>
                <a:gd name="T22" fmla="*/ 0 w 28"/>
                <a:gd name="T23" fmla="*/ 48 h 57"/>
                <a:gd name="T24" fmla="*/ 2 w 28"/>
                <a:gd name="T25"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57">
                  <a:moveTo>
                    <a:pt x="2" y="57"/>
                  </a:moveTo>
                  <a:lnTo>
                    <a:pt x="2" y="57"/>
                  </a:lnTo>
                  <a:lnTo>
                    <a:pt x="10" y="48"/>
                  </a:lnTo>
                  <a:lnTo>
                    <a:pt x="17" y="32"/>
                  </a:lnTo>
                  <a:lnTo>
                    <a:pt x="23" y="16"/>
                  </a:lnTo>
                  <a:lnTo>
                    <a:pt x="28" y="5"/>
                  </a:lnTo>
                  <a:lnTo>
                    <a:pt x="18" y="0"/>
                  </a:lnTo>
                  <a:lnTo>
                    <a:pt x="14" y="14"/>
                  </a:lnTo>
                  <a:lnTo>
                    <a:pt x="8" y="30"/>
                  </a:lnTo>
                  <a:lnTo>
                    <a:pt x="1" y="44"/>
                  </a:lnTo>
                  <a:lnTo>
                    <a:pt x="0" y="48"/>
                  </a:lnTo>
                  <a:lnTo>
                    <a:pt x="0" y="48"/>
                  </a:lnTo>
                  <a:lnTo>
                    <a:pt x="2" y="5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66" name="Freeform 1998"/>
            <p:cNvSpPr>
              <a:spLocks/>
            </p:cNvSpPr>
            <p:nvPr/>
          </p:nvSpPr>
          <p:spPr bwMode="auto">
            <a:xfrm>
              <a:off x="2825" y="3248"/>
              <a:ext cx="7" cy="16"/>
            </a:xfrm>
            <a:custGeom>
              <a:avLst/>
              <a:gdLst>
                <a:gd name="T0" fmla="*/ 0 w 21"/>
                <a:gd name="T1" fmla="*/ 12 h 48"/>
                <a:gd name="T2" fmla="*/ 0 w 21"/>
                <a:gd name="T3" fmla="*/ 12 h 48"/>
                <a:gd name="T4" fmla="*/ 4 w 21"/>
                <a:gd name="T5" fmla="*/ 14 h 48"/>
                <a:gd name="T6" fmla="*/ 9 w 21"/>
                <a:gd name="T7" fmla="*/ 27 h 48"/>
                <a:gd name="T8" fmla="*/ 12 w 21"/>
                <a:gd name="T9" fmla="*/ 39 h 48"/>
                <a:gd name="T10" fmla="*/ 21 w 21"/>
                <a:gd name="T11" fmla="*/ 48 h 48"/>
                <a:gd name="T12" fmla="*/ 19 w 21"/>
                <a:gd name="T13" fmla="*/ 39 h 48"/>
                <a:gd name="T14" fmla="*/ 21 w 21"/>
                <a:gd name="T15" fmla="*/ 37 h 48"/>
                <a:gd name="T16" fmla="*/ 18 w 21"/>
                <a:gd name="T17" fmla="*/ 24 h 48"/>
                <a:gd name="T18" fmla="*/ 13 w 21"/>
                <a:gd name="T19" fmla="*/ 9 h 48"/>
                <a:gd name="T20" fmla="*/ 0 w 21"/>
                <a:gd name="T21" fmla="*/ 0 h 48"/>
                <a:gd name="T22" fmla="*/ 0 w 21"/>
                <a:gd name="T23" fmla="*/ 0 h 48"/>
                <a:gd name="T24" fmla="*/ 0 w 21"/>
                <a:gd name="T25"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48">
                  <a:moveTo>
                    <a:pt x="0" y="12"/>
                  </a:moveTo>
                  <a:lnTo>
                    <a:pt x="0" y="12"/>
                  </a:lnTo>
                  <a:lnTo>
                    <a:pt x="4" y="14"/>
                  </a:lnTo>
                  <a:lnTo>
                    <a:pt x="9" y="27"/>
                  </a:lnTo>
                  <a:lnTo>
                    <a:pt x="12" y="39"/>
                  </a:lnTo>
                  <a:lnTo>
                    <a:pt x="21" y="48"/>
                  </a:lnTo>
                  <a:lnTo>
                    <a:pt x="19" y="39"/>
                  </a:lnTo>
                  <a:lnTo>
                    <a:pt x="21" y="37"/>
                  </a:lnTo>
                  <a:lnTo>
                    <a:pt x="18" y="24"/>
                  </a:lnTo>
                  <a:lnTo>
                    <a:pt x="13" y="9"/>
                  </a:lnTo>
                  <a:lnTo>
                    <a:pt x="0" y="0"/>
                  </a:lnTo>
                  <a:lnTo>
                    <a:pt x="0" y="0"/>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67" name="Freeform 1999"/>
            <p:cNvSpPr>
              <a:spLocks/>
            </p:cNvSpPr>
            <p:nvPr/>
          </p:nvSpPr>
          <p:spPr bwMode="auto">
            <a:xfrm>
              <a:off x="2802" y="3248"/>
              <a:ext cx="23" cy="5"/>
            </a:xfrm>
            <a:custGeom>
              <a:avLst/>
              <a:gdLst>
                <a:gd name="T0" fmla="*/ 1 w 68"/>
                <a:gd name="T1" fmla="*/ 5 h 16"/>
                <a:gd name="T2" fmla="*/ 0 w 68"/>
                <a:gd name="T3" fmla="*/ 8 h 16"/>
                <a:gd name="T4" fmla="*/ 5 w 68"/>
                <a:gd name="T5" fmla="*/ 15 h 16"/>
                <a:gd name="T6" fmla="*/ 12 w 68"/>
                <a:gd name="T7" fmla="*/ 16 h 16"/>
                <a:gd name="T8" fmla="*/ 21 w 68"/>
                <a:gd name="T9" fmla="*/ 16 h 16"/>
                <a:gd name="T10" fmla="*/ 30 w 68"/>
                <a:gd name="T11" fmla="*/ 15 h 16"/>
                <a:gd name="T12" fmla="*/ 41 w 68"/>
                <a:gd name="T13" fmla="*/ 14 h 16"/>
                <a:gd name="T14" fmla="*/ 52 w 68"/>
                <a:gd name="T15" fmla="*/ 12 h 16"/>
                <a:gd name="T16" fmla="*/ 61 w 68"/>
                <a:gd name="T17" fmla="*/ 11 h 16"/>
                <a:gd name="T18" fmla="*/ 68 w 68"/>
                <a:gd name="T19" fmla="*/ 12 h 16"/>
                <a:gd name="T20" fmla="*/ 68 w 68"/>
                <a:gd name="T21" fmla="*/ 0 h 16"/>
                <a:gd name="T22" fmla="*/ 61 w 68"/>
                <a:gd name="T23" fmla="*/ 1 h 16"/>
                <a:gd name="T24" fmla="*/ 52 w 68"/>
                <a:gd name="T25" fmla="*/ 3 h 16"/>
                <a:gd name="T26" fmla="*/ 41 w 68"/>
                <a:gd name="T27" fmla="*/ 5 h 16"/>
                <a:gd name="T28" fmla="*/ 30 w 68"/>
                <a:gd name="T29" fmla="*/ 6 h 16"/>
                <a:gd name="T30" fmla="*/ 21 w 68"/>
                <a:gd name="T31" fmla="*/ 7 h 16"/>
                <a:gd name="T32" fmla="*/ 12 w 68"/>
                <a:gd name="T33" fmla="*/ 7 h 16"/>
                <a:gd name="T34" fmla="*/ 9 w 68"/>
                <a:gd name="T35" fmla="*/ 6 h 16"/>
                <a:gd name="T36" fmla="*/ 9 w 68"/>
                <a:gd name="T37" fmla="*/ 8 h 16"/>
                <a:gd name="T38" fmla="*/ 8 w 68"/>
                <a:gd name="T39" fmla="*/ 12 h 16"/>
                <a:gd name="T40" fmla="*/ 9 w 68"/>
                <a:gd name="T41" fmla="*/ 8 h 16"/>
                <a:gd name="T42" fmla="*/ 8 w 68"/>
                <a:gd name="T43" fmla="*/ 5 h 16"/>
                <a:gd name="T44" fmla="*/ 5 w 68"/>
                <a:gd name="T45" fmla="*/ 4 h 16"/>
                <a:gd name="T46" fmla="*/ 1 w 68"/>
                <a:gd name="T47" fmla="*/ 5 h 16"/>
                <a:gd name="T48" fmla="*/ 0 w 68"/>
                <a:gd name="T49" fmla="*/ 8 h 16"/>
                <a:gd name="T50" fmla="*/ 1 w 68"/>
                <a:gd name="T5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 h="16">
                  <a:moveTo>
                    <a:pt x="1" y="5"/>
                  </a:moveTo>
                  <a:lnTo>
                    <a:pt x="0" y="8"/>
                  </a:lnTo>
                  <a:lnTo>
                    <a:pt x="5" y="15"/>
                  </a:lnTo>
                  <a:lnTo>
                    <a:pt x="12" y="16"/>
                  </a:lnTo>
                  <a:lnTo>
                    <a:pt x="21" y="16"/>
                  </a:lnTo>
                  <a:lnTo>
                    <a:pt x="30" y="15"/>
                  </a:lnTo>
                  <a:lnTo>
                    <a:pt x="41" y="14"/>
                  </a:lnTo>
                  <a:lnTo>
                    <a:pt x="52" y="12"/>
                  </a:lnTo>
                  <a:lnTo>
                    <a:pt x="61" y="11"/>
                  </a:lnTo>
                  <a:lnTo>
                    <a:pt x="68" y="12"/>
                  </a:lnTo>
                  <a:lnTo>
                    <a:pt x="68" y="0"/>
                  </a:lnTo>
                  <a:lnTo>
                    <a:pt x="61" y="1"/>
                  </a:lnTo>
                  <a:lnTo>
                    <a:pt x="52" y="3"/>
                  </a:lnTo>
                  <a:lnTo>
                    <a:pt x="41" y="5"/>
                  </a:lnTo>
                  <a:lnTo>
                    <a:pt x="30" y="6"/>
                  </a:lnTo>
                  <a:lnTo>
                    <a:pt x="21" y="7"/>
                  </a:lnTo>
                  <a:lnTo>
                    <a:pt x="12" y="7"/>
                  </a:lnTo>
                  <a:lnTo>
                    <a:pt x="9" y="6"/>
                  </a:lnTo>
                  <a:lnTo>
                    <a:pt x="9" y="8"/>
                  </a:lnTo>
                  <a:lnTo>
                    <a:pt x="8" y="12"/>
                  </a:lnTo>
                  <a:lnTo>
                    <a:pt x="9" y="8"/>
                  </a:lnTo>
                  <a:lnTo>
                    <a:pt x="8" y="5"/>
                  </a:lnTo>
                  <a:lnTo>
                    <a:pt x="5" y="4"/>
                  </a:lnTo>
                  <a:lnTo>
                    <a:pt x="1" y="5"/>
                  </a:lnTo>
                  <a:lnTo>
                    <a:pt x="0" y="8"/>
                  </a:lnTo>
                  <a:lnTo>
                    <a:pt x="1"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68" name="Freeform 2000"/>
            <p:cNvSpPr>
              <a:spLocks/>
            </p:cNvSpPr>
            <p:nvPr/>
          </p:nvSpPr>
          <p:spPr bwMode="auto">
            <a:xfrm>
              <a:off x="2249" y="3793"/>
              <a:ext cx="151" cy="70"/>
            </a:xfrm>
            <a:custGeom>
              <a:avLst/>
              <a:gdLst>
                <a:gd name="T0" fmla="*/ 33 w 454"/>
                <a:gd name="T1" fmla="*/ 170 h 212"/>
                <a:gd name="T2" fmla="*/ 80 w 454"/>
                <a:gd name="T3" fmla="*/ 180 h 212"/>
                <a:gd name="T4" fmla="*/ 130 w 454"/>
                <a:gd name="T5" fmla="*/ 181 h 212"/>
                <a:gd name="T6" fmla="*/ 164 w 454"/>
                <a:gd name="T7" fmla="*/ 186 h 212"/>
                <a:gd name="T8" fmla="*/ 210 w 454"/>
                <a:gd name="T9" fmla="*/ 176 h 212"/>
                <a:gd name="T10" fmla="*/ 252 w 454"/>
                <a:gd name="T11" fmla="*/ 188 h 212"/>
                <a:gd name="T12" fmla="*/ 285 w 454"/>
                <a:gd name="T13" fmla="*/ 184 h 212"/>
                <a:gd name="T14" fmla="*/ 309 w 454"/>
                <a:gd name="T15" fmla="*/ 194 h 212"/>
                <a:gd name="T16" fmla="*/ 326 w 454"/>
                <a:gd name="T17" fmla="*/ 195 h 212"/>
                <a:gd name="T18" fmla="*/ 353 w 454"/>
                <a:gd name="T19" fmla="*/ 202 h 212"/>
                <a:gd name="T20" fmla="*/ 376 w 454"/>
                <a:gd name="T21" fmla="*/ 205 h 212"/>
                <a:gd name="T22" fmla="*/ 394 w 454"/>
                <a:gd name="T23" fmla="*/ 203 h 212"/>
                <a:gd name="T24" fmla="*/ 409 w 454"/>
                <a:gd name="T25" fmla="*/ 201 h 212"/>
                <a:gd name="T26" fmla="*/ 427 w 454"/>
                <a:gd name="T27" fmla="*/ 205 h 212"/>
                <a:gd name="T28" fmla="*/ 448 w 454"/>
                <a:gd name="T29" fmla="*/ 211 h 212"/>
                <a:gd name="T30" fmla="*/ 449 w 454"/>
                <a:gd name="T31" fmla="*/ 194 h 212"/>
                <a:gd name="T32" fmla="*/ 432 w 454"/>
                <a:gd name="T33" fmla="*/ 172 h 212"/>
                <a:gd name="T34" fmla="*/ 410 w 454"/>
                <a:gd name="T35" fmla="*/ 158 h 212"/>
                <a:gd name="T36" fmla="*/ 393 w 454"/>
                <a:gd name="T37" fmla="*/ 157 h 212"/>
                <a:gd name="T38" fmla="*/ 380 w 454"/>
                <a:gd name="T39" fmla="*/ 160 h 212"/>
                <a:gd name="T40" fmla="*/ 361 w 454"/>
                <a:gd name="T41" fmla="*/ 159 h 212"/>
                <a:gd name="T42" fmla="*/ 362 w 454"/>
                <a:gd name="T43" fmla="*/ 154 h 212"/>
                <a:gd name="T44" fmla="*/ 365 w 454"/>
                <a:gd name="T45" fmla="*/ 136 h 212"/>
                <a:gd name="T46" fmla="*/ 344 w 454"/>
                <a:gd name="T47" fmla="*/ 105 h 212"/>
                <a:gd name="T48" fmla="*/ 330 w 454"/>
                <a:gd name="T49" fmla="*/ 117 h 212"/>
                <a:gd name="T50" fmla="*/ 313 w 454"/>
                <a:gd name="T51" fmla="*/ 127 h 212"/>
                <a:gd name="T52" fmla="*/ 299 w 454"/>
                <a:gd name="T53" fmla="*/ 126 h 212"/>
                <a:gd name="T54" fmla="*/ 297 w 454"/>
                <a:gd name="T55" fmla="*/ 94 h 212"/>
                <a:gd name="T56" fmla="*/ 284 w 454"/>
                <a:gd name="T57" fmla="*/ 85 h 212"/>
                <a:gd name="T58" fmla="*/ 272 w 454"/>
                <a:gd name="T59" fmla="*/ 87 h 212"/>
                <a:gd name="T60" fmla="*/ 257 w 454"/>
                <a:gd name="T61" fmla="*/ 94 h 212"/>
                <a:gd name="T62" fmla="*/ 243 w 454"/>
                <a:gd name="T63" fmla="*/ 105 h 212"/>
                <a:gd name="T64" fmla="*/ 231 w 454"/>
                <a:gd name="T65" fmla="*/ 52 h 212"/>
                <a:gd name="T66" fmla="*/ 221 w 454"/>
                <a:gd name="T67" fmla="*/ 24 h 212"/>
                <a:gd name="T68" fmla="*/ 205 w 454"/>
                <a:gd name="T69" fmla="*/ 10 h 212"/>
                <a:gd name="T70" fmla="*/ 202 w 454"/>
                <a:gd name="T71" fmla="*/ 0 h 212"/>
                <a:gd name="T72" fmla="*/ 189 w 454"/>
                <a:gd name="T73" fmla="*/ 7 h 212"/>
                <a:gd name="T74" fmla="*/ 173 w 454"/>
                <a:gd name="T75" fmla="*/ 20 h 212"/>
                <a:gd name="T76" fmla="*/ 164 w 454"/>
                <a:gd name="T77" fmla="*/ 37 h 212"/>
                <a:gd name="T78" fmla="*/ 166 w 454"/>
                <a:gd name="T79" fmla="*/ 65 h 212"/>
                <a:gd name="T80" fmla="*/ 154 w 454"/>
                <a:gd name="T81" fmla="*/ 71 h 212"/>
                <a:gd name="T82" fmla="*/ 146 w 454"/>
                <a:gd name="T83" fmla="*/ 88 h 212"/>
                <a:gd name="T84" fmla="*/ 142 w 454"/>
                <a:gd name="T85" fmla="*/ 77 h 212"/>
                <a:gd name="T86" fmla="*/ 128 w 454"/>
                <a:gd name="T87" fmla="*/ 77 h 212"/>
                <a:gd name="T88" fmla="*/ 112 w 454"/>
                <a:gd name="T89" fmla="*/ 80 h 212"/>
                <a:gd name="T90" fmla="*/ 116 w 454"/>
                <a:gd name="T91" fmla="*/ 94 h 212"/>
                <a:gd name="T92" fmla="*/ 60 w 454"/>
                <a:gd name="T93" fmla="*/ 87 h 212"/>
                <a:gd name="T94" fmla="*/ 51 w 454"/>
                <a:gd name="T95" fmla="*/ 80 h 212"/>
                <a:gd name="T96" fmla="*/ 38 w 454"/>
                <a:gd name="T97" fmla="*/ 65 h 212"/>
                <a:gd name="T98" fmla="*/ 12 w 454"/>
                <a:gd name="T99" fmla="*/ 67 h 212"/>
                <a:gd name="T100" fmla="*/ 4 w 454"/>
                <a:gd name="T101" fmla="*/ 77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54" h="212">
                  <a:moveTo>
                    <a:pt x="0" y="173"/>
                  </a:moveTo>
                  <a:lnTo>
                    <a:pt x="25" y="186"/>
                  </a:lnTo>
                  <a:lnTo>
                    <a:pt x="33" y="170"/>
                  </a:lnTo>
                  <a:lnTo>
                    <a:pt x="50" y="183"/>
                  </a:lnTo>
                  <a:lnTo>
                    <a:pt x="64" y="181"/>
                  </a:lnTo>
                  <a:lnTo>
                    <a:pt x="80" y="180"/>
                  </a:lnTo>
                  <a:lnTo>
                    <a:pt x="98" y="180"/>
                  </a:lnTo>
                  <a:lnTo>
                    <a:pt x="114" y="180"/>
                  </a:lnTo>
                  <a:lnTo>
                    <a:pt x="130" y="181"/>
                  </a:lnTo>
                  <a:lnTo>
                    <a:pt x="145" y="182"/>
                  </a:lnTo>
                  <a:lnTo>
                    <a:pt x="156" y="183"/>
                  </a:lnTo>
                  <a:lnTo>
                    <a:pt x="164" y="186"/>
                  </a:lnTo>
                  <a:lnTo>
                    <a:pt x="170" y="164"/>
                  </a:lnTo>
                  <a:lnTo>
                    <a:pt x="186" y="181"/>
                  </a:lnTo>
                  <a:lnTo>
                    <a:pt x="210" y="176"/>
                  </a:lnTo>
                  <a:lnTo>
                    <a:pt x="219" y="186"/>
                  </a:lnTo>
                  <a:lnTo>
                    <a:pt x="238" y="170"/>
                  </a:lnTo>
                  <a:lnTo>
                    <a:pt x="252" y="188"/>
                  </a:lnTo>
                  <a:lnTo>
                    <a:pt x="274" y="193"/>
                  </a:lnTo>
                  <a:lnTo>
                    <a:pt x="284" y="201"/>
                  </a:lnTo>
                  <a:lnTo>
                    <a:pt x="285" y="184"/>
                  </a:lnTo>
                  <a:lnTo>
                    <a:pt x="304" y="196"/>
                  </a:lnTo>
                  <a:lnTo>
                    <a:pt x="305" y="196"/>
                  </a:lnTo>
                  <a:lnTo>
                    <a:pt x="309" y="194"/>
                  </a:lnTo>
                  <a:lnTo>
                    <a:pt x="314" y="193"/>
                  </a:lnTo>
                  <a:lnTo>
                    <a:pt x="320" y="191"/>
                  </a:lnTo>
                  <a:lnTo>
                    <a:pt x="326" y="195"/>
                  </a:lnTo>
                  <a:lnTo>
                    <a:pt x="335" y="197"/>
                  </a:lnTo>
                  <a:lnTo>
                    <a:pt x="344" y="199"/>
                  </a:lnTo>
                  <a:lnTo>
                    <a:pt x="353" y="202"/>
                  </a:lnTo>
                  <a:lnTo>
                    <a:pt x="362" y="203"/>
                  </a:lnTo>
                  <a:lnTo>
                    <a:pt x="369" y="204"/>
                  </a:lnTo>
                  <a:lnTo>
                    <a:pt x="376" y="205"/>
                  </a:lnTo>
                  <a:lnTo>
                    <a:pt x="380" y="205"/>
                  </a:lnTo>
                  <a:lnTo>
                    <a:pt x="387" y="204"/>
                  </a:lnTo>
                  <a:lnTo>
                    <a:pt x="394" y="203"/>
                  </a:lnTo>
                  <a:lnTo>
                    <a:pt x="400" y="201"/>
                  </a:lnTo>
                  <a:lnTo>
                    <a:pt x="404" y="199"/>
                  </a:lnTo>
                  <a:lnTo>
                    <a:pt x="409" y="201"/>
                  </a:lnTo>
                  <a:lnTo>
                    <a:pt x="415" y="202"/>
                  </a:lnTo>
                  <a:lnTo>
                    <a:pt x="420" y="203"/>
                  </a:lnTo>
                  <a:lnTo>
                    <a:pt x="427" y="205"/>
                  </a:lnTo>
                  <a:lnTo>
                    <a:pt x="434" y="207"/>
                  </a:lnTo>
                  <a:lnTo>
                    <a:pt x="441" y="210"/>
                  </a:lnTo>
                  <a:lnTo>
                    <a:pt x="448" y="211"/>
                  </a:lnTo>
                  <a:lnTo>
                    <a:pt x="454" y="212"/>
                  </a:lnTo>
                  <a:lnTo>
                    <a:pt x="452" y="203"/>
                  </a:lnTo>
                  <a:lnTo>
                    <a:pt x="449" y="194"/>
                  </a:lnTo>
                  <a:lnTo>
                    <a:pt x="444" y="186"/>
                  </a:lnTo>
                  <a:lnTo>
                    <a:pt x="439" y="178"/>
                  </a:lnTo>
                  <a:lnTo>
                    <a:pt x="432" y="172"/>
                  </a:lnTo>
                  <a:lnTo>
                    <a:pt x="424" y="165"/>
                  </a:lnTo>
                  <a:lnTo>
                    <a:pt x="417" y="162"/>
                  </a:lnTo>
                  <a:lnTo>
                    <a:pt x="410" y="158"/>
                  </a:lnTo>
                  <a:lnTo>
                    <a:pt x="403" y="170"/>
                  </a:lnTo>
                  <a:lnTo>
                    <a:pt x="395" y="156"/>
                  </a:lnTo>
                  <a:lnTo>
                    <a:pt x="393" y="157"/>
                  </a:lnTo>
                  <a:lnTo>
                    <a:pt x="389" y="158"/>
                  </a:lnTo>
                  <a:lnTo>
                    <a:pt x="385" y="159"/>
                  </a:lnTo>
                  <a:lnTo>
                    <a:pt x="380" y="160"/>
                  </a:lnTo>
                  <a:lnTo>
                    <a:pt x="373" y="160"/>
                  </a:lnTo>
                  <a:lnTo>
                    <a:pt x="368" y="160"/>
                  </a:lnTo>
                  <a:lnTo>
                    <a:pt x="361" y="159"/>
                  </a:lnTo>
                  <a:lnTo>
                    <a:pt x="355" y="158"/>
                  </a:lnTo>
                  <a:lnTo>
                    <a:pt x="357" y="157"/>
                  </a:lnTo>
                  <a:lnTo>
                    <a:pt x="362" y="154"/>
                  </a:lnTo>
                  <a:lnTo>
                    <a:pt x="367" y="149"/>
                  </a:lnTo>
                  <a:lnTo>
                    <a:pt x="369" y="146"/>
                  </a:lnTo>
                  <a:lnTo>
                    <a:pt x="365" y="136"/>
                  </a:lnTo>
                  <a:lnTo>
                    <a:pt x="359" y="122"/>
                  </a:lnTo>
                  <a:lnTo>
                    <a:pt x="351" y="108"/>
                  </a:lnTo>
                  <a:lnTo>
                    <a:pt x="344" y="105"/>
                  </a:lnTo>
                  <a:lnTo>
                    <a:pt x="340" y="109"/>
                  </a:lnTo>
                  <a:lnTo>
                    <a:pt x="336" y="112"/>
                  </a:lnTo>
                  <a:lnTo>
                    <a:pt x="330" y="117"/>
                  </a:lnTo>
                  <a:lnTo>
                    <a:pt x="324" y="120"/>
                  </a:lnTo>
                  <a:lnTo>
                    <a:pt x="318" y="125"/>
                  </a:lnTo>
                  <a:lnTo>
                    <a:pt x="313" y="127"/>
                  </a:lnTo>
                  <a:lnTo>
                    <a:pt x="307" y="130"/>
                  </a:lnTo>
                  <a:lnTo>
                    <a:pt x="304" y="131"/>
                  </a:lnTo>
                  <a:lnTo>
                    <a:pt x="299" y="126"/>
                  </a:lnTo>
                  <a:lnTo>
                    <a:pt x="297" y="115"/>
                  </a:lnTo>
                  <a:lnTo>
                    <a:pt x="297" y="103"/>
                  </a:lnTo>
                  <a:lnTo>
                    <a:pt x="297" y="94"/>
                  </a:lnTo>
                  <a:lnTo>
                    <a:pt x="294" y="89"/>
                  </a:lnTo>
                  <a:lnTo>
                    <a:pt x="290" y="87"/>
                  </a:lnTo>
                  <a:lnTo>
                    <a:pt x="284" y="85"/>
                  </a:lnTo>
                  <a:lnTo>
                    <a:pt x="278" y="85"/>
                  </a:lnTo>
                  <a:lnTo>
                    <a:pt x="276" y="85"/>
                  </a:lnTo>
                  <a:lnTo>
                    <a:pt x="272" y="87"/>
                  </a:lnTo>
                  <a:lnTo>
                    <a:pt x="267" y="88"/>
                  </a:lnTo>
                  <a:lnTo>
                    <a:pt x="262" y="92"/>
                  </a:lnTo>
                  <a:lnTo>
                    <a:pt x="257" y="94"/>
                  </a:lnTo>
                  <a:lnTo>
                    <a:pt x="252" y="97"/>
                  </a:lnTo>
                  <a:lnTo>
                    <a:pt x="246" y="102"/>
                  </a:lnTo>
                  <a:lnTo>
                    <a:pt x="243" y="105"/>
                  </a:lnTo>
                  <a:lnTo>
                    <a:pt x="240" y="92"/>
                  </a:lnTo>
                  <a:lnTo>
                    <a:pt x="236" y="71"/>
                  </a:lnTo>
                  <a:lnTo>
                    <a:pt x="231" y="52"/>
                  </a:lnTo>
                  <a:lnTo>
                    <a:pt x="230" y="39"/>
                  </a:lnTo>
                  <a:lnTo>
                    <a:pt x="228" y="32"/>
                  </a:lnTo>
                  <a:lnTo>
                    <a:pt x="221" y="24"/>
                  </a:lnTo>
                  <a:lnTo>
                    <a:pt x="213" y="17"/>
                  </a:lnTo>
                  <a:lnTo>
                    <a:pt x="207" y="14"/>
                  </a:lnTo>
                  <a:lnTo>
                    <a:pt x="205" y="10"/>
                  </a:lnTo>
                  <a:lnTo>
                    <a:pt x="205" y="6"/>
                  </a:lnTo>
                  <a:lnTo>
                    <a:pt x="204" y="1"/>
                  </a:lnTo>
                  <a:lnTo>
                    <a:pt x="202" y="0"/>
                  </a:lnTo>
                  <a:lnTo>
                    <a:pt x="198" y="1"/>
                  </a:lnTo>
                  <a:lnTo>
                    <a:pt x="194" y="4"/>
                  </a:lnTo>
                  <a:lnTo>
                    <a:pt x="189" y="7"/>
                  </a:lnTo>
                  <a:lnTo>
                    <a:pt x="183" y="10"/>
                  </a:lnTo>
                  <a:lnTo>
                    <a:pt x="178" y="15"/>
                  </a:lnTo>
                  <a:lnTo>
                    <a:pt x="173" y="20"/>
                  </a:lnTo>
                  <a:lnTo>
                    <a:pt x="169" y="24"/>
                  </a:lnTo>
                  <a:lnTo>
                    <a:pt x="166" y="28"/>
                  </a:lnTo>
                  <a:lnTo>
                    <a:pt x="164" y="37"/>
                  </a:lnTo>
                  <a:lnTo>
                    <a:pt x="165" y="49"/>
                  </a:lnTo>
                  <a:lnTo>
                    <a:pt x="165" y="61"/>
                  </a:lnTo>
                  <a:lnTo>
                    <a:pt x="166" y="65"/>
                  </a:lnTo>
                  <a:lnTo>
                    <a:pt x="155" y="59"/>
                  </a:lnTo>
                  <a:lnTo>
                    <a:pt x="155" y="62"/>
                  </a:lnTo>
                  <a:lnTo>
                    <a:pt x="154" y="71"/>
                  </a:lnTo>
                  <a:lnTo>
                    <a:pt x="150" y="81"/>
                  </a:lnTo>
                  <a:lnTo>
                    <a:pt x="146" y="89"/>
                  </a:lnTo>
                  <a:lnTo>
                    <a:pt x="146" y="88"/>
                  </a:lnTo>
                  <a:lnTo>
                    <a:pt x="146" y="84"/>
                  </a:lnTo>
                  <a:lnTo>
                    <a:pt x="145" y="80"/>
                  </a:lnTo>
                  <a:lnTo>
                    <a:pt x="142" y="77"/>
                  </a:lnTo>
                  <a:lnTo>
                    <a:pt x="139" y="76"/>
                  </a:lnTo>
                  <a:lnTo>
                    <a:pt x="134" y="76"/>
                  </a:lnTo>
                  <a:lnTo>
                    <a:pt x="128" y="77"/>
                  </a:lnTo>
                  <a:lnTo>
                    <a:pt x="123" y="78"/>
                  </a:lnTo>
                  <a:lnTo>
                    <a:pt x="117" y="79"/>
                  </a:lnTo>
                  <a:lnTo>
                    <a:pt x="112" y="80"/>
                  </a:lnTo>
                  <a:lnTo>
                    <a:pt x="109" y="81"/>
                  </a:lnTo>
                  <a:lnTo>
                    <a:pt x="108" y="81"/>
                  </a:lnTo>
                  <a:lnTo>
                    <a:pt x="116" y="94"/>
                  </a:lnTo>
                  <a:lnTo>
                    <a:pt x="80" y="73"/>
                  </a:lnTo>
                  <a:lnTo>
                    <a:pt x="63" y="110"/>
                  </a:lnTo>
                  <a:lnTo>
                    <a:pt x="60" y="87"/>
                  </a:lnTo>
                  <a:lnTo>
                    <a:pt x="53" y="94"/>
                  </a:lnTo>
                  <a:lnTo>
                    <a:pt x="52" y="89"/>
                  </a:lnTo>
                  <a:lnTo>
                    <a:pt x="51" y="80"/>
                  </a:lnTo>
                  <a:lnTo>
                    <a:pt x="47" y="71"/>
                  </a:lnTo>
                  <a:lnTo>
                    <a:pt x="44" y="67"/>
                  </a:lnTo>
                  <a:lnTo>
                    <a:pt x="38" y="65"/>
                  </a:lnTo>
                  <a:lnTo>
                    <a:pt x="28" y="65"/>
                  </a:lnTo>
                  <a:lnTo>
                    <a:pt x="19" y="65"/>
                  </a:lnTo>
                  <a:lnTo>
                    <a:pt x="12" y="67"/>
                  </a:lnTo>
                  <a:lnTo>
                    <a:pt x="8" y="69"/>
                  </a:lnTo>
                  <a:lnTo>
                    <a:pt x="6" y="72"/>
                  </a:lnTo>
                  <a:lnTo>
                    <a:pt x="4" y="77"/>
                  </a:lnTo>
                  <a:lnTo>
                    <a:pt x="0" y="85"/>
                  </a:lnTo>
                  <a:lnTo>
                    <a:pt x="0" y="173"/>
                  </a:lnTo>
                  <a:close/>
                </a:path>
              </a:pathLst>
            </a:custGeom>
            <a:solidFill>
              <a:srgbClr val="7F7F7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69" name="Freeform 2001"/>
            <p:cNvSpPr>
              <a:spLocks/>
            </p:cNvSpPr>
            <p:nvPr/>
          </p:nvSpPr>
          <p:spPr bwMode="auto">
            <a:xfrm>
              <a:off x="2247" y="3849"/>
              <a:ext cx="3" cy="3"/>
            </a:xfrm>
            <a:custGeom>
              <a:avLst/>
              <a:gdLst>
                <a:gd name="T0" fmla="*/ 7 w 7"/>
                <a:gd name="T1" fmla="*/ 0 h 10"/>
                <a:gd name="T2" fmla="*/ 3 w 7"/>
                <a:gd name="T3" fmla="*/ 0 h 10"/>
                <a:gd name="T4" fmla="*/ 0 w 7"/>
                <a:gd name="T5" fmla="*/ 3 h 10"/>
                <a:gd name="T6" fmla="*/ 0 w 7"/>
                <a:gd name="T7" fmla="*/ 7 h 10"/>
                <a:gd name="T8" fmla="*/ 2 w 7"/>
                <a:gd name="T9" fmla="*/ 10 h 10"/>
                <a:gd name="T10" fmla="*/ 7 w 7"/>
                <a:gd name="T11" fmla="*/ 0 h 10"/>
              </a:gdLst>
              <a:ahLst/>
              <a:cxnLst>
                <a:cxn ang="0">
                  <a:pos x="T0" y="T1"/>
                </a:cxn>
                <a:cxn ang="0">
                  <a:pos x="T2" y="T3"/>
                </a:cxn>
                <a:cxn ang="0">
                  <a:pos x="T4" y="T5"/>
                </a:cxn>
                <a:cxn ang="0">
                  <a:pos x="T6" y="T7"/>
                </a:cxn>
                <a:cxn ang="0">
                  <a:pos x="T8" y="T9"/>
                </a:cxn>
                <a:cxn ang="0">
                  <a:pos x="T10" y="T11"/>
                </a:cxn>
              </a:cxnLst>
              <a:rect l="0" t="0" r="r" b="b"/>
              <a:pathLst>
                <a:path w="7" h="10">
                  <a:moveTo>
                    <a:pt x="7" y="0"/>
                  </a:moveTo>
                  <a:lnTo>
                    <a:pt x="3" y="0"/>
                  </a:lnTo>
                  <a:lnTo>
                    <a:pt x="0" y="3"/>
                  </a:lnTo>
                  <a:lnTo>
                    <a:pt x="0" y="7"/>
                  </a:lnTo>
                  <a:lnTo>
                    <a:pt x="2" y="10"/>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70" name="Freeform 2002"/>
            <p:cNvSpPr>
              <a:spLocks/>
            </p:cNvSpPr>
            <p:nvPr/>
          </p:nvSpPr>
          <p:spPr bwMode="auto">
            <a:xfrm>
              <a:off x="2248" y="3849"/>
              <a:ext cx="11" cy="7"/>
            </a:xfrm>
            <a:custGeom>
              <a:avLst/>
              <a:gdLst>
                <a:gd name="T0" fmla="*/ 23 w 32"/>
                <a:gd name="T1" fmla="*/ 15 h 22"/>
                <a:gd name="T2" fmla="*/ 30 w 32"/>
                <a:gd name="T3" fmla="*/ 13 h 22"/>
                <a:gd name="T4" fmla="*/ 5 w 32"/>
                <a:gd name="T5" fmla="*/ 0 h 22"/>
                <a:gd name="T6" fmla="*/ 0 w 32"/>
                <a:gd name="T7" fmla="*/ 10 h 22"/>
                <a:gd name="T8" fmla="*/ 25 w 32"/>
                <a:gd name="T9" fmla="*/ 22 h 22"/>
                <a:gd name="T10" fmla="*/ 32 w 32"/>
                <a:gd name="T11" fmla="*/ 20 h 22"/>
                <a:gd name="T12" fmla="*/ 25 w 32"/>
                <a:gd name="T13" fmla="*/ 22 h 22"/>
                <a:gd name="T14" fmla="*/ 29 w 32"/>
                <a:gd name="T15" fmla="*/ 22 h 22"/>
                <a:gd name="T16" fmla="*/ 32 w 32"/>
                <a:gd name="T17" fmla="*/ 19 h 22"/>
                <a:gd name="T18" fmla="*/ 32 w 32"/>
                <a:gd name="T19" fmla="*/ 15 h 22"/>
                <a:gd name="T20" fmla="*/ 30 w 32"/>
                <a:gd name="T21" fmla="*/ 13 h 22"/>
                <a:gd name="T22" fmla="*/ 23 w 32"/>
                <a:gd name="T23"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22">
                  <a:moveTo>
                    <a:pt x="23" y="15"/>
                  </a:moveTo>
                  <a:lnTo>
                    <a:pt x="30" y="13"/>
                  </a:lnTo>
                  <a:lnTo>
                    <a:pt x="5" y="0"/>
                  </a:lnTo>
                  <a:lnTo>
                    <a:pt x="0" y="10"/>
                  </a:lnTo>
                  <a:lnTo>
                    <a:pt x="25" y="22"/>
                  </a:lnTo>
                  <a:lnTo>
                    <a:pt x="32" y="20"/>
                  </a:lnTo>
                  <a:lnTo>
                    <a:pt x="25" y="22"/>
                  </a:lnTo>
                  <a:lnTo>
                    <a:pt x="29" y="22"/>
                  </a:lnTo>
                  <a:lnTo>
                    <a:pt x="32" y="19"/>
                  </a:lnTo>
                  <a:lnTo>
                    <a:pt x="32" y="15"/>
                  </a:lnTo>
                  <a:lnTo>
                    <a:pt x="30" y="13"/>
                  </a:lnTo>
                  <a:lnTo>
                    <a:pt x="23"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71" name="Freeform 2003"/>
            <p:cNvSpPr>
              <a:spLocks/>
            </p:cNvSpPr>
            <p:nvPr/>
          </p:nvSpPr>
          <p:spPr bwMode="auto">
            <a:xfrm>
              <a:off x="2256" y="3848"/>
              <a:ext cx="5" cy="7"/>
            </a:xfrm>
            <a:custGeom>
              <a:avLst/>
              <a:gdLst>
                <a:gd name="T0" fmla="*/ 16 w 17"/>
                <a:gd name="T1" fmla="*/ 1 h 23"/>
                <a:gd name="T2" fmla="*/ 8 w 17"/>
                <a:gd name="T3" fmla="*/ 2 h 23"/>
                <a:gd name="T4" fmla="*/ 0 w 17"/>
                <a:gd name="T5" fmla="*/ 18 h 23"/>
                <a:gd name="T6" fmla="*/ 9 w 17"/>
                <a:gd name="T7" fmla="*/ 23 h 23"/>
                <a:gd name="T8" fmla="*/ 17 w 17"/>
                <a:gd name="T9" fmla="*/ 7 h 23"/>
                <a:gd name="T10" fmla="*/ 9 w 17"/>
                <a:gd name="T11" fmla="*/ 8 h 23"/>
                <a:gd name="T12" fmla="*/ 17 w 17"/>
                <a:gd name="T13" fmla="*/ 7 h 23"/>
                <a:gd name="T14" fmla="*/ 17 w 17"/>
                <a:gd name="T15" fmla="*/ 3 h 23"/>
                <a:gd name="T16" fmla="*/ 15 w 17"/>
                <a:gd name="T17" fmla="*/ 0 h 23"/>
                <a:gd name="T18" fmla="*/ 10 w 17"/>
                <a:gd name="T19" fmla="*/ 0 h 23"/>
                <a:gd name="T20" fmla="*/ 8 w 17"/>
                <a:gd name="T21" fmla="*/ 2 h 23"/>
                <a:gd name="T22" fmla="*/ 16 w 17"/>
                <a:gd name="T2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3">
                  <a:moveTo>
                    <a:pt x="16" y="1"/>
                  </a:moveTo>
                  <a:lnTo>
                    <a:pt x="8" y="2"/>
                  </a:lnTo>
                  <a:lnTo>
                    <a:pt x="0" y="18"/>
                  </a:lnTo>
                  <a:lnTo>
                    <a:pt x="9" y="23"/>
                  </a:lnTo>
                  <a:lnTo>
                    <a:pt x="17" y="7"/>
                  </a:lnTo>
                  <a:lnTo>
                    <a:pt x="9" y="8"/>
                  </a:lnTo>
                  <a:lnTo>
                    <a:pt x="17" y="7"/>
                  </a:lnTo>
                  <a:lnTo>
                    <a:pt x="17" y="3"/>
                  </a:lnTo>
                  <a:lnTo>
                    <a:pt x="15" y="0"/>
                  </a:lnTo>
                  <a:lnTo>
                    <a:pt x="10" y="0"/>
                  </a:lnTo>
                  <a:lnTo>
                    <a:pt x="8" y="2"/>
                  </a:lnTo>
                  <a:lnTo>
                    <a:pt x="16"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72" name="Freeform 2004"/>
            <p:cNvSpPr>
              <a:spLocks/>
            </p:cNvSpPr>
            <p:nvPr/>
          </p:nvSpPr>
          <p:spPr bwMode="auto">
            <a:xfrm>
              <a:off x="2259" y="3848"/>
              <a:ext cx="8" cy="7"/>
            </a:xfrm>
            <a:custGeom>
              <a:avLst/>
              <a:gdLst>
                <a:gd name="T0" fmla="*/ 20 w 24"/>
                <a:gd name="T1" fmla="*/ 13 h 22"/>
                <a:gd name="T2" fmla="*/ 23 w 24"/>
                <a:gd name="T3" fmla="*/ 14 h 22"/>
                <a:gd name="T4" fmla="*/ 7 w 24"/>
                <a:gd name="T5" fmla="*/ 0 h 22"/>
                <a:gd name="T6" fmla="*/ 0 w 24"/>
                <a:gd name="T7" fmla="*/ 7 h 22"/>
                <a:gd name="T8" fmla="*/ 16 w 24"/>
                <a:gd name="T9" fmla="*/ 21 h 22"/>
                <a:gd name="T10" fmla="*/ 20 w 24"/>
                <a:gd name="T11" fmla="*/ 22 h 22"/>
                <a:gd name="T12" fmla="*/ 16 w 24"/>
                <a:gd name="T13" fmla="*/ 21 h 22"/>
                <a:gd name="T14" fmla="*/ 20 w 24"/>
                <a:gd name="T15" fmla="*/ 22 h 22"/>
                <a:gd name="T16" fmla="*/ 23 w 24"/>
                <a:gd name="T17" fmla="*/ 21 h 22"/>
                <a:gd name="T18" fmla="*/ 24 w 24"/>
                <a:gd name="T19" fmla="*/ 17 h 22"/>
                <a:gd name="T20" fmla="*/ 23 w 24"/>
                <a:gd name="T21" fmla="*/ 14 h 22"/>
                <a:gd name="T22" fmla="*/ 20 w 24"/>
                <a:gd name="T23" fmla="*/ 1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22">
                  <a:moveTo>
                    <a:pt x="20" y="13"/>
                  </a:moveTo>
                  <a:lnTo>
                    <a:pt x="23" y="14"/>
                  </a:lnTo>
                  <a:lnTo>
                    <a:pt x="7" y="0"/>
                  </a:lnTo>
                  <a:lnTo>
                    <a:pt x="0" y="7"/>
                  </a:lnTo>
                  <a:lnTo>
                    <a:pt x="16" y="21"/>
                  </a:lnTo>
                  <a:lnTo>
                    <a:pt x="20" y="22"/>
                  </a:lnTo>
                  <a:lnTo>
                    <a:pt x="16" y="21"/>
                  </a:lnTo>
                  <a:lnTo>
                    <a:pt x="20" y="22"/>
                  </a:lnTo>
                  <a:lnTo>
                    <a:pt x="23" y="21"/>
                  </a:lnTo>
                  <a:lnTo>
                    <a:pt x="24" y="17"/>
                  </a:lnTo>
                  <a:lnTo>
                    <a:pt x="23" y="14"/>
                  </a:lnTo>
                  <a:lnTo>
                    <a:pt x="20"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73" name="Freeform 2005"/>
            <p:cNvSpPr>
              <a:spLocks/>
            </p:cNvSpPr>
            <p:nvPr/>
          </p:nvSpPr>
          <p:spPr bwMode="auto">
            <a:xfrm>
              <a:off x="2265" y="3851"/>
              <a:ext cx="40" cy="5"/>
            </a:xfrm>
            <a:custGeom>
              <a:avLst/>
              <a:gdLst>
                <a:gd name="T0" fmla="*/ 109 w 119"/>
                <a:gd name="T1" fmla="*/ 10 h 16"/>
                <a:gd name="T2" fmla="*/ 115 w 119"/>
                <a:gd name="T3" fmla="*/ 7 h 16"/>
                <a:gd name="T4" fmla="*/ 106 w 119"/>
                <a:gd name="T5" fmla="*/ 5 h 16"/>
                <a:gd name="T6" fmla="*/ 95 w 119"/>
                <a:gd name="T7" fmla="*/ 4 h 16"/>
                <a:gd name="T8" fmla="*/ 80 w 119"/>
                <a:gd name="T9" fmla="*/ 2 h 16"/>
                <a:gd name="T10" fmla="*/ 64 w 119"/>
                <a:gd name="T11" fmla="*/ 0 h 16"/>
                <a:gd name="T12" fmla="*/ 48 w 119"/>
                <a:gd name="T13" fmla="*/ 0 h 16"/>
                <a:gd name="T14" fmla="*/ 30 w 119"/>
                <a:gd name="T15" fmla="*/ 0 h 16"/>
                <a:gd name="T16" fmla="*/ 14 w 119"/>
                <a:gd name="T17" fmla="*/ 2 h 16"/>
                <a:gd name="T18" fmla="*/ 0 w 119"/>
                <a:gd name="T19" fmla="*/ 5 h 16"/>
                <a:gd name="T20" fmla="*/ 0 w 119"/>
                <a:gd name="T21" fmla="*/ 14 h 16"/>
                <a:gd name="T22" fmla="*/ 14 w 119"/>
                <a:gd name="T23" fmla="*/ 12 h 16"/>
                <a:gd name="T24" fmla="*/ 30 w 119"/>
                <a:gd name="T25" fmla="*/ 12 h 16"/>
                <a:gd name="T26" fmla="*/ 48 w 119"/>
                <a:gd name="T27" fmla="*/ 12 h 16"/>
                <a:gd name="T28" fmla="*/ 64 w 119"/>
                <a:gd name="T29" fmla="*/ 12 h 16"/>
                <a:gd name="T30" fmla="*/ 80 w 119"/>
                <a:gd name="T31" fmla="*/ 12 h 16"/>
                <a:gd name="T32" fmla="*/ 95 w 119"/>
                <a:gd name="T33" fmla="*/ 13 h 16"/>
                <a:gd name="T34" fmla="*/ 106 w 119"/>
                <a:gd name="T35" fmla="*/ 14 h 16"/>
                <a:gd name="T36" fmla="*/ 113 w 119"/>
                <a:gd name="T37" fmla="*/ 16 h 16"/>
                <a:gd name="T38" fmla="*/ 119 w 119"/>
                <a:gd name="T39" fmla="*/ 13 h 16"/>
                <a:gd name="T40" fmla="*/ 113 w 119"/>
                <a:gd name="T41" fmla="*/ 16 h 16"/>
                <a:gd name="T42" fmla="*/ 116 w 119"/>
                <a:gd name="T43" fmla="*/ 15 h 16"/>
                <a:gd name="T44" fmla="*/ 119 w 119"/>
                <a:gd name="T45" fmla="*/ 13 h 16"/>
                <a:gd name="T46" fmla="*/ 119 w 119"/>
                <a:gd name="T47" fmla="*/ 9 h 16"/>
                <a:gd name="T48" fmla="*/ 115 w 119"/>
                <a:gd name="T49" fmla="*/ 7 h 16"/>
                <a:gd name="T50" fmla="*/ 109 w 119"/>
                <a:gd name="T5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9" h="16">
                  <a:moveTo>
                    <a:pt x="109" y="10"/>
                  </a:moveTo>
                  <a:lnTo>
                    <a:pt x="115" y="7"/>
                  </a:lnTo>
                  <a:lnTo>
                    <a:pt x="106" y="5"/>
                  </a:lnTo>
                  <a:lnTo>
                    <a:pt x="95" y="4"/>
                  </a:lnTo>
                  <a:lnTo>
                    <a:pt x="80" y="2"/>
                  </a:lnTo>
                  <a:lnTo>
                    <a:pt x="64" y="0"/>
                  </a:lnTo>
                  <a:lnTo>
                    <a:pt x="48" y="0"/>
                  </a:lnTo>
                  <a:lnTo>
                    <a:pt x="30" y="0"/>
                  </a:lnTo>
                  <a:lnTo>
                    <a:pt x="14" y="2"/>
                  </a:lnTo>
                  <a:lnTo>
                    <a:pt x="0" y="5"/>
                  </a:lnTo>
                  <a:lnTo>
                    <a:pt x="0" y="14"/>
                  </a:lnTo>
                  <a:lnTo>
                    <a:pt x="14" y="12"/>
                  </a:lnTo>
                  <a:lnTo>
                    <a:pt x="30" y="12"/>
                  </a:lnTo>
                  <a:lnTo>
                    <a:pt x="48" y="12"/>
                  </a:lnTo>
                  <a:lnTo>
                    <a:pt x="64" y="12"/>
                  </a:lnTo>
                  <a:lnTo>
                    <a:pt x="80" y="12"/>
                  </a:lnTo>
                  <a:lnTo>
                    <a:pt x="95" y="13"/>
                  </a:lnTo>
                  <a:lnTo>
                    <a:pt x="106" y="14"/>
                  </a:lnTo>
                  <a:lnTo>
                    <a:pt x="113" y="16"/>
                  </a:lnTo>
                  <a:lnTo>
                    <a:pt x="119" y="13"/>
                  </a:lnTo>
                  <a:lnTo>
                    <a:pt x="113" y="16"/>
                  </a:lnTo>
                  <a:lnTo>
                    <a:pt x="116" y="15"/>
                  </a:lnTo>
                  <a:lnTo>
                    <a:pt x="119" y="13"/>
                  </a:lnTo>
                  <a:lnTo>
                    <a:pt x="119" y="9"/>
                  </a:lnTo>
                  <a:lnTo>
                    <a:pt x="115" y="7"/>
                  </a:lnTo>
                  <a:lnTo>
                    <a:pt x="109"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74" name="Freeform 2006"/>
            <p:cNvSpPr>
              <a:spLocks/>
            </p:cNvSpPr>
            <p:nvPr/>
          </p:nvSpPr>
          <p:spPr bwMode="auto">
            <a:xfrm>
              <a:off x="2302" y="3846"/>
              <a:ext cx="5" cy="9"/>
            </a:xfrm>
            <a:custGeom>
              <a:avLst/>
              <a:gdLst>
                <a:gd name="T0" fmla="*/ 14 w 15"/>
                <a:gd name="T1" fmla="*/ 1 h 28"/>
                <a:gd name="T2" fmla="*/ 6 w 15"/>
                <a:gd name="T3" fmla="*/ 4 h 28"/>
                <a:gd name="T4" fmla="*/ 0 w 15"/>
                <a:gd name="T5" fmla="*/ 25 h 28"/>
                <a:gd name="T6" fmla="*/ 10 w 15"/>
                <a:gd name="T7" fmla="*/ 28 h 28"/>
                <a:gd name="T8" fmla="*/ 15 w 15"/>
                <a:gd name="T9" fmla="*/ 6 h 28"/>
                <a:gd name="T10" fmla="*/ 7 w 15"/>
                <a:gd name="T11" fmla="*/ 8 h 28"/>
                <a:gd name="T12" fmla="*/ 15 w 15"/>
                <a:gd name="T13" fmla="*/ 6 h 28"/>
                <a:gd name="T14" fmla="*/ 14 w 15"/>
                <a:gd name="T15" fmla="*/ 3 h 28"/>
                <a:gd name="T16" fmla="*/ 12 w 15"/>
                <a:gd name="T17" fmla="*/ 0 h 28"/>
                <a:gd name="T18" fmla="*/ 8 w 15"/>
                <a:gd name="T19" fmla="*/ 0 h 28"/>
                <a:gd name="T20" fmla="*/ 6 w 15"/>
                <a:gd name="T21" fmla="*/ 4 h 28"/>
                <a:gd name="T22" fmla="*/ 14 w 15"/>
                <a:gd name="T23"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8">
                  <a:moveTo>
                    <a:pt x="14" y="1"/>
                  </a:moveTo>
                  <a:lnTo>
                    <a:pt x="6" y="4"/>
                  </a:lnTo>
                  <a:lnTo>
                    <a:pt x="0" y="25"/>
                  </a:lnTo>
                  <a:lnTo>
                    <a:pt x="10" y="28"/>
                  </a:lnTo>
                  <a:lnTo>
                    <a:pt x="15" y="6"/>
                  </a:lnTo>
                  <a:lnTo>
                    <a:pt x="7" y="8"/>
                  </a:lnTo>
                  <a:lnTo>
                    <a:pt x="15" y="6"/>
                  </a:lnTo>
                  <a:lnTo>
                    <a:pt x="14" y="3"/>
                  </a:lnTo>
                  <a:lnTo>
                    <a:pt x="12" y="0"/>
                  </a:lnTo>
                  <a:lnTo>
                    <a:pt x="8" y="0"/>
                  </a:lnTo>
                  <a:lnTo>
                    <a:pt x="6" y="4"/>
                  </a:lnTo>
                  <a:lnTo>
                    <a:pt x="14"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75" name="Freeform 2007"/>
            <p:cNvSpPr>
              <a:spLocks/>
            </p:cNvSpPr>
            <p:nvPr/>
          </p:nvSpPr>
          <p:spPr bwMode="auto">
            <a:xfrm>
              <a:off x="2304" y="3846"/>
              <a:ext cx="8" cy="9"/>
            </a:xfrm>
            <a:custGeom>
              <a:avLst/>
              <a:gdLst>
                <a:gd name="T0" fmla="*/ 20 w 24"/>
                <a:gd name="T1" fmla="*/ 16 h 26"/>
                <a:gd name="T2" fmla="*/ 23 w 24"/>
                <a:gd name="T3" fmla="*/ 18 h 26"/>
                <a:gd name="T4" fmla="*/ 7 w 24"/>
                <a:gd name="T5" fmla="*/ 0 h 26"/>
                <a:gd name="T6" fmla="*/ 0 w 24"/>
                <a:gd name="T7" fmla="*/ 7 h 26"/>
                <a:gd name="T8" fmla="*/ 16 w 24"/>
                <a:gd name="T9" fmla="*/ 24 h 26"/>
                <a:gd name="T10" fmla="*/ 20 w 24"/>
                <a:gd name="T11" fmla="*/ 26 h 26"/>
                <a:gd name="T12" fmla="*/ 16 w 24"/>
                <a:gd name="T13" fmla="*/ 24 h 26"/>
                <a:gd name="T14" fmla="*/ 20 w 24"/>
                <a:gd name="T15" fmla="*/ 26 h 26"/>
                <a:gd name="T16" fmla="*/ 23 w 24"/>
                <a:gd name="T17" fmla="*/ 24 h 26"/>
                <a:gd name="T18" fmla="*/ 24 w 24"/>
                <a:gd name="T19" fmla="*/ 21 h 26"/>
                <a:gd name="T20" fmla="*/ 23 w 24"/>
                <a:gd name="T21" fmla="*/ 18 h 26"/>
                <a:gd name="T22" fmla="*/ 20 w 24"/>
                <a:gd name="T23" fmla="*/ 1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26">
                  <a:moveTo>
                    <a:pt x="20" y="16"/>
                  </a:moveTo>
                  <a:lnTo>
                    <a:pt x="23" y="18"/>
                  </a:lnTo>
                  <a:lnTo>
                    <a:pt x="7" y="0"/>
                  </a:lnTo>
                  <a:lnTo>
                    <a:pt x="0" y="7"/>
                  </a:lnTo>
                  <a:lnTo>
                    <a:pt x="16" y="24"/>
                  </a:lnTo>
                  <a:lnTo>
                    <a:pt x="20" y="26"/>
                  </a:lnTo>
                  <a:lnTo>
                    <a:pt x="16" y="24"/>
                  </a:lnTo>
                  <a:lnTo>
                    <a:pt x="20" y="26"/>
                  </a:lnTo>
                  <a:lnTo>
                    <a:pt x="23" y="24"/>
                  </a:lnTo>
                  <a:lnTo>
                    <a:pt x="24" y="21"/>
                  </a:lnTo>
                  <a:lnTo>
                    <a:pt x="23" y="18"/>
                  </a:lnTo>
                  <a:lnTo>
                    <a:pt x="20"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76" name="Freeform 2008"/>
            <p:cNvSpPr>
              <a:spLocks/>
            </p:cNvSpPr>
            <p:nvPr/>
          </p:nvSpPr>
          <p:spPr bwMode="auto">
            <a:xfrm>
              <a:off x="2311" y="3850"/>
              <a:ext cx="9" cy="5"/>
            </a:xfrm>
            <a:custGeom>
              <a:avLst/>
              <a:gdLst>
                <a:gd name="T0" fmla="*/ 27 w 28"/>
                <a:gd name="T1" fmla="*/ 1 h 14"/>
                <a:gd name="T2" fmla="*/ 24 w 28"/>
                <a:gd name="T3" fmla="*/ 0 h 14"/>
                <a:gd name="T4" fmla="*/ 0 w 28"/>
                <a:gd name="T5" fmla="*/ 4 h 14"/>
                <a:gd name="T6" fmla="*/ 0 w 28"/>
                <a:gd name="T7" fmla="*/ 14 h 14"/>
                <a:gd name="T8" fmla="*/ 24 w 28"/>
                <a:gd name="T9" fmla="*/ 9 h 14"/>
                <a:gd name="T10" fmla="*/ 20 w 28"/>
                <a:gd name="T11" fmla="*/ 8 h 14"/>
                <a:gd name="T12" fmla="*/ 24 w 28"/>
                <a:gd name="T13" fmla="*/ 9 h 14"/>
                <a:gd name="T14" fmla="*/ 27 w 28"/>
                <a:gd name="T15" fmla="*/ 8 h 14"/>
                <a:gd name="T16" fmla="*/ 28 w 28"/>
                <a:gd name="T17" fmla="*/ 4 h 14"/>
                <a:gd name="T18" fmla="*/ 27 w 28"/>
                <a:gd name="T19" fmla="*/ 1 h 14"/>
                <a:gd name="T20" fmla="*/ 24 w 28"/>
                <a:gd name="T21" fmla="*/ 0 h 14"/>
                <a:gd name="T22" fmla="*/ 27 w 28"/>
                <a:gd name="T23"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14">
                  <a:moveTo>
                    <a:pt x="27" y="1"/>
                  </a:moveTo>
                  <a:lnTo>
                    <a:pt x="24" y="0"/>
                  </a:lnTo>
                  <a:lnTo>
                    <a:pt x="0" y="4"/>
                  </a:lnTo>
                  <a:lnTo>
                    <a:pt x="0" y="14"/>
                  </a:lnTo>
                  <a:lnTo>
                    <a:pt x="24" y="9"/>
                  </a:lnTo>
                  <a:lnTo>
                    <a:pt x="20" y="8"/>
                  </a:lnTo>
                  <a:lnTo>
                    <a:pt x="24" y="9"/>
                  </a:lnTo>
                  <a:lnTo>
                    <a:pt x="27" y="8"/>
                  </a:lnTo>
                  <a:lnTo>
                    <a:pt x="28" y="4"/>
                  </a:lnTo>
                  <a:lnTo>
                    <a:pt x="27" y="1"/>
                  </a:lnTo>
                  <a:lnTo>
                    <a:pt x="24" y="0"/>
                  </a:lnTo>
                  <a:lnTo>
                    <a:pt x="27"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77" name="Freeform 2009"/>
            <p:cNvSpPr>
              <a:spLocks/>
            </p:cNvSpPr>
            <p:nvPr/>
          </p:nvSpPr>
          <p:spPr bwMode="auto">
            <a:xfrm>
              <a:off x="2317" y="3850"/>
              <a:ext cx="6" cy="6"/>
            </a:xfrm>
            <a:custGeom>
              <a:avLst/>
              <a:gdLst>
                <a:gd name="T0" fmla="*/ 9 w 17"/>
                <a:gd name="T1" fmla="*/ 9 h 17"/>
                <a:gd name="T2" fmla="*/ 16 w 17"/>
                <a:gd name="T3" fmla="*/ 9 h 17"/>
                <a:gd name="T4" fmla="*/ 7 w 17"/>
                <a:gd name="T5" fmla="*/ 0 h 17"/>
                <a:gd name="T6" fmla="*/ 0 w 17"/>
                <a:gd name="T7" fmla="*/ 7 h 17"/>
                <a:gd name="T8" fmla="*/ 9 w 17"/>
                <a:gd name="T9" fmla="*/ 16 h 17"/>
                <a:gd name="T10" fmla="*/ 16 w 17"/>
                <a:gd name="T11" fmla="*/ 16 h 17"/>
                <a:gd name="T12" fmla="*/ 9 w 17"/>
                <a:gd name="T13" fmla="*/ 16 h 17"/>
                <a:gd name="T14" fmla="*/ 13 w 17"/>
                <a:gd name="T15" fmla="*/ 17 h 17"/>
                <a:gd name="T16" fmla="*/ 16 w 17"/>
                <a:gd name="T17" fmla="*/ 16 h 17"/>
                <a:gd name="T18" fmla="*/ 17 w 17"/>
                <a:gd name="T19" fmla="*/ 13 h 17"/>
                <a:gd name="T20" fmla="*/ 16 w 17"/>
                <a:gd name="T21" fmla="*/ 9 h 17"/>
                <a:gd name="T22" fmla="*/ 9 w 17"/>
                <a:gd name="T23"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7">
                  <a:moveTo>
                    <a:pt x="9" y="9"/>
                  </a:moveTo>
                  <a:lnTo>
                    <a:pt x="16" y="9"/>
                  </a:lnTo>
                  <a:lnTo>
                    <a:pt x="7" y="0"/>
                  </a:lnTo>
                  <a:lnTo>
                    <a:pt x="0" y="7"/>
                  </a:lnTo>
                  <a:lnTo>
                    <a:pt x="9" y="16"/>
                  </a:lnTo>
                  <a:lnTo>
                    <a:pt x="16" y="16"/>
                  </a:lnTo>
                  <a:lnTo>
                    <a:pt x="9" y="16"/>
                  </a:lnTo>
                  <a:lnTo>
                    <a:pt x="13" y="17"/>
                  </a:lnTo>
                  <a:lnTo>
                    <a:pt x="16" y="16"/>
                  </a:lnTo>
                  <a:lnTo>
                    <a:pt x="17" y="13"/>
                  </a:lnTo>
                  <a:lnTo>
                    <a:pt x="16" y="9"/>
                  </a:lnTo>
                  <a:lnTo>
                    <a:pt x="9"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78" name="Freeform 2010"/>
            <p:cNvSpPr>
              <a:spLocks/>
            </p:cNvSpPr>
            <p:nvPr/>
          </p:nvSpPr>
          <p:spPr bwMode="auto">
            <a:xfrm>
              <a:off x="2320" y="3848"/>
              <a:ext cx="10" cy="8"/>
            </a:xfrm>
            <a:custGeom>
              <a:avLst/>
              <a:gdLst>
                <a:gd name="T0" fmla="*/ 27 w 28"/>
                <a:gd name="T1" fmla="*/ 2 h 24"/>
                <a:gd name="T2" fmla="*/ 20 w 28"/>
                <a:gd name="T3" fmla="*/ 1 h 24"/>
                <a:gd name="T4" fmla="*/ 0 w 28"/>
                <a:gd name="T5" fmla="*/ 17 h 24"/>
                <a:gd name="T6" fmla="*/ 7 w 28"/>
                <a:gd name="T7" fmla="*/ 24 h 24"/>
                <a:gd name="T8" fmla="*/ 27 w 28"/>
                <a:gd name="T9" fmla="*/ 8 h 24"/>
                <a:gd name="T10" fmla="*/ 20 w 28"/>
                <a:gd name="T11" fmla="*/ 7 h 24"/>
                <a:gd name="T12" fmla="*/ 27 w 28"/>
                <a:gd name="T13" fmla="*/ 8 h 24"/>
                <a:gd name="T14" fmla="*/ 28 w 28"/>
                <a:gd name="T15" fmla="*/ 5 h 24"/>
                <a:gd name="T16" fmla="*/ 27 w 28"/>
                <a:gd name="T17" fmla="*/ 1 h 24"/>
                <a:gd name="T18" fmla="*/ 23 w 28"/>
                <a:gd name="T19" fmla="*/ 0 h 24"/>
                <a:gd name="T20" fmla="*/ 20 w 28"/>
                <a:gd name="T21" fmla="*/ 1 h 24"/>
                <a:gd name="T22" fmla="*/ 27 w 28"/>
                <a:gd name="T23"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24">
                  <a:moveTo>
                    <a:pt x="27" y="2"/>
                  </a:moveTo>
                  <a:lnTo>
                    <a:pt x="20" y="1"/>
                  </a:lnTo>
                  <a:lnTo>
                    <a:pt x="0" y="17"/>
                  </a:lnTo>
                  <a:lnTo>
                    <a:pt x="7" y="24"/>
                  </a:lnTo>
                  <a:lnTo>
                    <a:pt x="27" y="8"/>
                  </a:lnTo>
                  <a:lnTo>
                    <a:pt x="20" y="7"/>
                  </a:lnTo>
                  <a:lnTo>
                    <a:pt x="27" y="8"/>
                  </a:lnTo>
                  <a:lnTo>
                    <a:pt x="28" y="5"/>
                  </a:lnTo>
                  <a:lnTo>
                    <a:pt x="27" y="1"/>
                  </a:lnTo>
                  <a:lnTo>
                    <a:pt x="23" y="0"/>
                  </a:lnTo>
                  <a:lnTo>
                    <a:pt x="20" y="1"/>
                  </a:lnTo>
                  <a:lnTo>
                    <a:pt x="27"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79" name="Freeform 2011"/>
            <p:cNvSpPr>
              <a:spLocks/>
            </p:cNvSpPr>
            <p:nvPr/>
          </p:nvSpPr>
          <p:spPr bwMode="auto">
            <a:xfrm>
              <a:off x="2327" y="3848"/>
              <a:ext cx="7" cy="9"/>
            </a:xfrm>
            <a:custGeom>
              <a:avLst/>
              <a:gdLst>
                <a:gd name="T0" fmla="*/ 18 w 21"/>
                <a:gd name="T1" fmla="*/ 16 h 26"/>
                <a:gd name="T2" fmla="*/ 21 w 21"/>
                <a:gd name="T3" fmla="*/ 19 h 26"/>
                <a:gd name="T4" fmla="*/ 7 w 21"/>
                <a:gd name="T5" fmla="*/ 0 h 26"/>
                <a:gd name="T6" fmla="*/ 0 w 21"/>
                <a:gd name="T7" fmla="*/ 5 h 26"/>
                <a:gd name="T8" fmla="*/ 14 w 21"/>
                <a:gd name="T9" fmla="*/ 23 h 26"/>
                <a:gd name="T10" fmla="*/ 16 w 21"/>
                <a:gd name="T11" fmla="*/ 26 h 26"/>
                <a:gd name="T12" fmla="*/ 14 w 21"/>
                <a:gd name="T13" fmla="*/ 23 h 26"/>
                <a:gd name="T14" fmla="*/ 16 w 21"/>
                <a:gd name="T15" fmla="*/ 26 h 26"/>
                <a:gd name="T16" fmla="*/ 19 w 21"/>
                <a:gd name="T17" fmla="*/ 24 h 26"/>
                <a:gd name="T18" fmla="*/ 21 w 21"/>
                <a:gd name="T19" fmla="*/ 22 h 26"/>
                <a:gd name="T20" fmla="*/ 21 w 21"/>
                <a:gd name="T21" fmla="*/ 19 h 26"/>
                <a:gd name="T22" fmla="*/ 18 w 21"/>
                <a:gd name="T23" fmla="*/ 1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26">
                  <a:moveTo>
                    <a:pt x="18" y="16"/>
                  </a:moveTo>
                  <a:lnTo>
                    <a:pt x="21" y="19"/>
                  </a:lnTo>
                  <a:lnTo>
                    <a:pt x="7" y="0"/>
                  </a:lnTo>
                  <a:lnTo>
                    <a:pt x="0" y="5"/>
                  </a:lnTo>
                  <a:lnTo>
                    <a:pt x="14" y="23"/>
                  </a:lnTo>
                  <a:lnTo>
                    <a:pt x="16" y="26"/>
                  </a:lnTo>
                  <a:lnTo>
                    <a:pt x="14" y="23"/>
                  </a:lnTo>
                  <a:lnTo>
                    <a:pt x="16" y="26"/>
                  </a:lnTo>
                  <a:lnTo>
                    <a:pt x="19" y="24"/>
                  </a:lnTo>
                  <a:lnTo>
                    <a:pt x="21" y="22"/>
                  </a:lnTo>
                  <a:lnTo>
                    <a:pt x="21" y="19"/>
                  </a:lnTo>
                  <a:lnTo>
                    <a:pt x="18"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80" name="Freeform 2012"/>
            <p:cNvSpPr>
              <a:spLocks/>
            </p:cNvSpPr>
            <p:nvPr/>
          </p:nvSpPr>
          <p:spPr bwMode="auto">
            <a:xfrm>
              <a:off x="2332" y="3854"/>
              <a:ext cx="9" cy="4"/>
            </a:xfrm>
            <a:custGeom>
              <a:avLst/>
              <a:gdLst>
                <a:gd name="T0" fmla="*/ 26 w 27"/>
                <a:gd name="T1" fmla="*/ 6 h 14"/>
                <a:gd name="T2" fmla="*/ 24 w 27"/>
                <a:gd name="T3" fmla="*/ 5 h 14"/>
                <a:gd name="T4" fmla="*/ 2 w 27"/>
                <a:gd name="T5" fmla="*/ 0 h 14"/>
                <a:gd name="T6" fmla="*/ 0 w 27"/>
                <a:gd name="T7" fmla="*/ 10 h 14"/>
                <a:gd name="T8" fmla="*/ 22 w 27"/>
                <a:gd name="T9" fmla="*/ 14 h 14"/>
                <a:gd name="T10" fmla="*/ 19 w 27"/>
                <a:gd name="T11" fmla="*/ 13 h 14"/>
                <a:gd name="T12" fmla="*/ 22 w 27"/>
                <a:gd name="T13" fmla="*/ 14 h 14"/>
                <a:gd name="T14" fmla="*/ 25 w 27"/>
                <a:gd name="T15" fmla="*/ 13 h 14"/>
                <a:gd name="T16" fmla="*/ 27 w 27"/>
                <a:gd name="T17" fmla="*/ 11 h 14"/>
                <a:gd name="T18" fmla="*/ 27 w 27"/>
                <a:gd name="T19" fmla="*/ 7 h 14"/>
                <a:gd name="T20" fmla="*/ 24 w 27"/>
                <a:gd name="T21" fmla="*/ 5 h 14"/>
                <a:gd name="T22" fmla="*/ 26 w 27"/>
                <a:gd name="T23"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 h="14">
                  <a:moveTo>
                    <a:pt x="26" y="6"/>
                  </a:moveTo>
                  <a:lnTo>
                    <a:pt x="24" y="5"/>
                  </a:lnTo>
                  <a:lnTo>
                    <a:pt x="2" y="0"/>
                  </a:lnTo>
                  <a:lnTo>
                    <a:pt x="0" y="10"/>
                  </a:lnTo>
                  <a:lnTo>
                    <a:pt x="22" y="14"/>
                  </a:lnTo>
                  <a:lnTo>
                    <a:pt x="19" y="13"/>
                  </a:lnTo>
                  <a:lnTo>
                    <a:pt x="22" y="14"/>
                  </a:lnTo>
                  <a:lnTo>
                    <a:pt x="25" y="13"/>
                  </a:lnTo>
                  <a:lnTo>
                    <a:pt x="27" y="11"/>
                  </a:lnTo>
                  <a:lnTo>
                    <a:pt x="27" y="7"/>
                  </a:lnTo>
                  <a:lnTo>
                    <a:pt x="24" y="5"/>
                  </a:lnTo>
                  <a:lnTo>
                    <a:pt x="26"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81" name="Freeform 2013"/>
            <p:cNvSpPr>
              <a:spLocks/>
            </p:cNvSpPr>
            <p:nvPr/>
          </p:nvSpPr>
          <p:spPr bwMode="auto">
            <a:xfrm>
              <a:off x="2339" y="3856"/>
              <a:ext cx="6" cy="5"/>
            </a:xfrm>
            <a:custGeom>
              <a:avLst/>
              <a:gdLst>
                <a:gd name="T0" fmla="*/ 10 w 19"/>
                <a:gd name="T1" fmla="*/ 12 h 16"/>
                <a:gd name="T2" fmla="*/ 18 w 19"/>
                <a:gd name="T3" fmla="*/ 8 h 16"/>
                <a:gd name="T4" fmla="*/ 7 w 19"/>
                <a:gd name="T5" fmla="*/ 0 h 16"/>
                <a:gd name="T6" fmla="*/ 0 w 19"/>
                <a:gd name="T7" fmla="*/ 7 h 16"/>
                <a:gd name="T8" fmla="*/ 11 w 19"/>
                <a:gd name="T9" fmla="*/ 15 h 16"/>
                <a:gd name="T10" fmla="*/ 19 w 19"/>
                <a:gd name="T11" fmla="*/ 12 h 16"/>
                <a:gd name="T12" fmla="*/ 11 w 19"/>
                <a:gd name="T13" fmla="*/ 15 h 16"/>
                <a:gd name="T14" fmla="*/ 14 w 19"/>
                <a:gd name="T15" fmla="*/ 16 h 16"/>
                <a:gd name="T16" fmla="*/ 18 w 19"/>
                <a:gd name="T17" fmla="*/ 15 h 16"/>
                <a:gd name="T18" fmla="*/ 19 w 19"/>
                <a:gd name="T19" fmla="*/ 12 h 16"/>
                <a:gd name="T20" fmla="*/ 18 w 19"/>
                <a:gd name="T21" fmla="*/ 8 h 16"/>
                <a:gd name="T22" fmla="*/ 10 w 19"/>
                <a:gd name="T23"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6">
                  <a:moveTo>
                    <a:pt x="10" y="12"/>
                  </a:moveTo>
                  <a:lnTo>
                    <a:pt x="18" y="8"/>
                  </a:lnTo>
                  <a:lnTo>
                    <a:pt x="7" y="0"/>
                  </a:lnTo>
                  <a:lnTo>
                    <a:pt x="0" y="7"/>
                  </a:lnTo>
                  <a:lnTo>
                    <a:pt x="11" y="15"/>
                  </a:lnTo>
                  <a:lnTo>
                    <a:pt x="19" y="12"/>
                  </a:lnTo>
                  <a:lnTo>
                    <a:pt x="11" y="15"/>
                  </a:lnTo>
                  <a:lnTo>
                    <a:pt x="14" y="16"/>
                  </a:lnTo>
                  <a:lnTo>
                    <a:pt x="18" y="15"/>
                  </a:lnTo>
                  <a:lnTo>
                    <a:pt x="19" y="12"/>
                  </a:lnTo>
                  <a:lnTo>
                    <a:pt x="18" y="8"/>
                  </a:lnTo>
                  <a:lnTo>
                    <a:pt x="1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82" name="Freeform 2014"/>
            <p:cNvSpPr>
              <a:spLocks/>
            </p:cNvSpPr>
            <p:nvPr/>
          </p:nvSpPr>
          <p:spPr bwMode="auto">
            <a:xfrm>
              <a:off x="2342" y="3853"/>
              <a:ext cx="3" cy="7"/>
            </a:xfrm>
            <a:custGeom>
              <a:avLst/>
              <a:gdLst>
                <a:gd name="T0" fmla="*/ 8 w 10"/>
                <a:gd name="T1" fmla="*/ 0 h 21"/>
                <a:gd name="T2" fmla="*/ 1 w 10"/>
                <a:gd name="T3" fmla="*/ 4 h 21"/>
                <a:gd name="T4" fmla="*/ 0 w 10"/>
                <a:gd name="T5" fmla="*/ 21 h 21"/>
                <a:gd name="T6" fmla="*/ 9 w 10"/>
                <a:gd name="T7" fmla="*/ 21 h 21"/>
                <a:gd name="T8" fmla="*/ 10 w 10"/>
                <a:gd name="T9" fmla="*/ 4 h 21"/>
                <a:gd name="T10" fmla="*/ 3 w 10"/>
                <a:gd name="T11" fmla="*/ 9 h 21"/>
                <a:gd name="T12" fmla="*/ 10 w 10"/>
                <a:gd name="T13" fmla="*/ 4 h 21"/>
                <a:gd name="T14" fmla="*/ 9 w 10"/>
                <a:gd name="T15" fmla="*/ 1 h 21"/>
                <a:gd name="T16" fmla="*/ 5 w 10"/>
                <a:gd name="T17" fmla="*/ 0 h 21"/>
                <a:gd name="T18" fmla="*/ 2 w 10"/>
                <a:gd name="T19" fmla="*/ 1 h 21"/>
                <a:gd name="T20" fmla="*/ 1 w 10"/>
                <a:gd name="T21" fmla="*/ 4 h 21"/>
                <a:gd name="T22" fmla="*/ 8 w 10"/>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1">
                  <a:moveTo>
                    <a:pt x="8" y="0"/>
                  </a:moveTo>
                  <a:lnTo>
                    <a:pt x="1" y="4"/>
                  </a:lnTo>
                  <a:lnTo>
                    <a:pt x="0" y="21"/>
                  </a:lnTo>
                  <a:lnTo>
                    <a:pt x="9" y="21"/>
                  </a:lnTo>
                  <a:lnTo>
                    <a:pt x="10" y="4"/>
                  </a:lnTo>
                  <a:lnTo>
                    <a:pt x="3" y="9"/>
                  </a:lnTo>
                  <a:lnTo>
                    <a:pt x="10" y="4"/>
                  </a:lnTo>
                  <a:lnTo>
                    <a:pt x="9" y="1"/>
                  </a:lnTo>
                  <a:lnTo>
                    <a:pt x="5" y="0"/>
                  </a:lnTo>
                  <a:lnTo>
                    <a:pt x="2" y="1"/>
                  </a:lnTo>
                  <a:lnTo>
                    <a:pt x="1" y="4"/>
                  </a:lnTo>
                  <a:lnTo>
                    <a:pt x="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83" name="Freeform 2015"/>
            <p:cNvSpPr>
              <a:spLocks/>
            </p:cNvSpPr>
            <p:nvPr/>
          </p:nvSpPr>
          <p:spPr bwMode="auto">
            <a:xfrm>
              <a:off x="2343" y="3853"/>
              <a:ext cx="8" cy="7"/>
            </a:xfrm>
            <a:custGeom>
              <a:avLst/>
              <a:gdLst>
                <a:gd name="T0" fmla="*/ 19 w 25"/>
                <a:gd name="T1" fmla="*/ 11 h 21"/>
                <a:gd name="T2" fmla="*/ 23 w 25"/>
                <a:gd name="T3" fmla="*/ 11 h 21"/>
                <a:gd name="T4" fmla="*/ 5 w 25"/>
                <a:gd name="T5" fmla="*/ 0 h 21"/>
                <a:gd name="T6" fmla="*/ 0 w 25"/>
                <a:gd name="T7" fmla="*/ 9 h 21"/>
                <a:gd name="T8" fmla="*/ 18 w 25"/>
                <a:gd name="T9" fmla="*/ 21 h 21"/>
                <a:gd name="T10" fmla="*/ 22 w 25"/>
                <a:gd name="T11" fmla="*/ 21 h 21"/>
                <a:gd name="T12" fmla="*/ 18 w 25"/>
                <a:gd name="T13" fmla="*/ 21 h 21"/>
                <a:gd name="T14" fmla="*/ 22 w 25"/>
                <a:gd name="T15" fmla="*/ 21 h 21"/>
                <a:gd name="T16" fmla="*/ 25 w 25"/>
                <a:gd name="T17" fmla="*/ 17 h 21"/>
                <a:gd name="T18" fmla="*/ 25 w 25"/>
                <a:gd name="T19" fmla="*/ 14 h 21"/>
                <a:gd name="T20" fmla="*/ 23 w 25"/>
                <a:gd name="T21" fmla="*/ 11 h 21"/>
                <a:gd name="T22" fmla="*/ 19 w 25"/>
                <a:gd name="T23"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21">
                  <a:moveTo>
                    <a:pt x="19" y="11"/>
                  </a:moveTo>
                  <a:lnTo>
                    <a:pt x="23" y="11"/>
                  </a:lnTo>
                  <a:lnTo>
                    <a:pt x="5" y="0"/>
                  </a:lnTo>
                  <a:lnTo>
                    <a:pt x="0" y="9"/>
                  </a:lnTo>
                  <a:lnTo>
                    <a:pt x="18" y="21"/>
                  </a:lnTo>
                  <a:lnTo>
                    <a:pt x="22" y="21"/>
                  </a:lnTo>
                  <a:lnTo>
                    <a:pt x="18" y="21"/>
                  </a:lnTo>
                  <a:lnTo>
                    <a:pt x="22" y="21"/>
                  </a:lnTo>
                  <a:lnTo>
                    <a:pt x="25" y="17"/>
                  </a:lnTo>
                  <a:lnTo>
                    <a:pt x="25" y="14"/>
                  </a:lnTo>
                  <a:lnTo>
                    <a:pt x="23" y="11"/>
                  </a:lnTo>
                  <a:lnTo>
                    <a:pt x="19"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84" name="Freeform 2016"/>
            <p:cNvSpPr>
              <a:spLocks/>
            </p:cNvSpPr>
            <p:nvPr/>
          </p:nvSpPr>
          <p:spPr bwMode="auto">
            <a:xfrm>
              <a:off x="2349" y="3855"/>
              <a:ext cx="8" cy="5"/>
            </a:xfrm>
            <a:custGeom>
              <a:avLst/>
              <a:gdLst>
                <a:gd name="T0" fmla="*/ 20 w 22"/>
                <a:gd name="T1" fmla="*/ 0 h 14"/>
                <a:gd name="T2" fmla="*/ 18 w 22"/>
                <a:gd name="T3" fmla="*/ 0 h 14"/>
                <a:gd name="T4" fmla="*/ 11 w 22"/>
                <a:gd name="T5" fmla="*/ 1 h 14"/>
                <a:gd name="T6" fmla="*/ 6 w 22"/>
                <a:gd name="T7" fmla="*/ 2 h 14"/>
                <a:gd name="T8" fmla="*/ 2 w 22"/>
                <a:gd name="T9" fmla="*/ 4 h 14"/>
                <a:gd name="T10" fmla="*/ 0 w 22"/>
                <a:gd name="T11" fmla="*/ 4 h 14"/>
                <a:gd name="T12" fmla="*/ 3 w 22"/>
                <a:gd name="T13" fmla="*/ 14 h 14"/>
                <a:gd name="T14" fmla="*/ 4 w 22"/>
                <a:gd name="T15" fmla="*/ 14 h 14"/>
                <a:gd name="T16" fmla="*/ 8 w 22"/>
                <a:gd name="T17" fmla="*/ 11 h 14"/>
                <a:gd name="T18" fmla="*/ 13 w 22"/>
                <a:gd name="T19" fmla="*/ 10 h 14"/>
                <a:gd name="T20" fmla="*/ 18 w 22"/>
                <a:gd name="T21" fmla="*/ 9 h 14"/>
                <a:gd name="T22" fmla="*/ 15 w 22"/>
                <a:gd name="T23" fmla="*/ 9 h 14"/>
                <a:gd name="T24" fmla="*/ 18 w 22"/>
                <a:gd name="T25" fmla="*/ 9 h 14"/>
                <a:gd name="T26" fmla="*/ 21 w 22"/>
                <a:gd name="T27" fmla="*/ 8 h 14"/>
                <a:gd name="T28" fmla="*/ 22 w 22"/>
                <a:gd name="T29" fmla="*/ 4 h 14"/>
                <a:gd name="T30" fmla="*/ 21 w 22"/>
                <a:gd name="T31" fmla="*/ 1 h 14"/>
                <a:gd name="T32" fmla="*/ 18 w 22"/>
                <a:gd name="T33" fmla="*/ 0 h 14"/>
                <a:gd name="T34" fmla="*/ 20 w 22"/>
                <a:gd name="T3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14">
                  <a:moveTo>
                    <a:pt x="20" y="0"/>
                  </a:moveTo>
                  <a:lnTo>
                    <a:pt x="18" y="0"/>
                  </a:lnTo>
                  <a:lnTo>
                    <a:pt x="11" y="1"/>
                  </a:lnTo>
                  <a:lnTo>
                    <a:pt x="6" y="2"/>
                  </a:lnTo>
                  <a:lnTo>
                    <a:pt x="2" y="4"/>
                  </a:lnTo>
                  <a:lnTo>
                    <a:pt x="0" y="4"/>
                  </a:lnTo>
                  <a:lnTo>
                    <a:pt x="3" y="14"/>
                  </a:lnTo>
                  <a:lnTo>
                    <a:pt x="4" y="14"/>
                  </a:lnTo>
                  <a:lnTo>
                    <a:pt x="8" y="11"/>
                  </a:lnTo>
                  <a:lnTo>
                    <a:pt x="13" y="10"/>
                  </a:lnTo>
                  <a:lnTo>
                    <a:pt x="18" y="9"/>
                  </a:lnTo>
                  <a:lnTo>
                    <a:pt x="15" y="9"/>
                  </a:lnTo>
                  <a:lnTo>
                    <a:pt x="18" y="9"/>
                  </a:lnTo>
                  <a:lnTo>
                    <a:pt x="21" y="8"/>
                  </a:lnTo>
                  <a:lnTo>
                    <a:pt x="22" y="4"/>
                  </a:lnTo>
                  <a:lnTo>
                    <a:pt x="21" y="1"/>
                  </a:lnTo>
                  <a:lnTo>
                    <a:pt x="18" y="0"/>
                  </a:lnTo>
                  <a:lnTo>
                    <a:pt x="2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85" name="Freeform 2017"/>
            <p:cNvSpPr>
              <a:spLocks/>
            </p:cNvSpPr>
            <p:nvPr/>
          </p:nvSpPr>
          <p:spPr bwMode="auto">
            <a:xfrm>
              <a:off x="2354" y="3855"/>
              <a:ext cx="21" cy="8"/>
            </a:xfrm>
            <a:custGeom>
              <a:avLst/>
              <a:gdLst>
                <a:gd name="T0" fmla="*/ 63 w 63"/>
                <a:gd name="T1" fmla="*/ 12 h 24"/>
                <a:gd name="T2" fmla="*/ 63 w 63"/>
                <a:gd name="T3" fmla="*/ 12 h 24"/>
                <a:gd name="T4" fmla="*/ 59 w 63"/>
                <a:gd name="T5" fmla="*/ 14 h 24"/>
                <a:gd name="T6" fmla="*/ 52 w 63"/>
                <a:gd name="T7" fmla="*/ 12 h 24"/>
                <a:gd name="T8" fmla="*/ 45 w 63"/>
                <a:gd name="T9" fmla="*/ 11 h 24"/>
                <a:gd name="T10" fmla="*/ 36 w 63"/>
                <a:gd name="T11" fmla="*/ 10 h 24"/>
                <a:gd name="T12" fmla="*/ 28 w 63"/>
                <a:gd name="T13" fmla="*/ 8 h 24"/>
                <a:gd name="T14" fmla="*/ 19 w 63"/>
                <a:gd name="T15" fmla="*/ 6 h 24"/>
                <a:gd name="T16" fmla="*/ 11 w 63"/>
                <a:gd name="T17" fmla="*/ 3 h 24"/>
                <a:gd name="T18" fmla="*/ 5 w 63"/>
                <a:gd name="T19" fmla="*/ 0 h 24"/>
                <a:gd name="T20" fmla="*/ 0 w 63"/>
                <a:gd name="T21" fmla="*/ 9 h 24"/>
                <a:gd name="T22" fmla="*/ 8 w 63"/>
                <a:gd name="T23" fmla="*/ 12 h 24"/>
                <a:gd name="T24" fmla="*/ 16 w 63"/>
                <a:gd name="T25" fmla="*/ 15 h 24"/>
                <a:gd name="T26" fmla="*/ 26 w 63"/>
                <a:gd name="T27" fmla="*/ 17 h 24"/>
                <a:gd name="T28" fmla="*/ 36 w 63"/>
                <a:gd name="T29" fmla="*/ 19 h 24"/>
                <a:gd name="T30" fmla="*/ 45 w 63"/>
                <a:gd name="T31" fmla="*/ 20 h 24"/>
                <a:gd name="T32" fmla="*/ 52 w 63"/>
                <a:gd name="T33" fmla="*/ 22 h 24"/>
                <a:gd name="T34" fmla="*/ 59 w 63"/>
                <a:gd name="T35" fmla="*/ 23 h 24"/>
                <a:gd name="T36" fmla="*/ 63 w 63"/>
                <a:gd name="T37" fmla="*/ 24 h 24"/>
                <a:gd name="T38" fmla="*/ 63 w 63"/>
                <a:gd name="T39" fmla="*/ 24 h 24"/>
                <a:gd name="T40" fmla="*/ 63 w 63"/>
                <a:gd name="T4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3" h="24">
                  <a:moveTo>
                    <a:pt x="63" y="12"/>
                  </a:moveTo>
                  <a:lnTo>
                    <a:pt x="63" y="12"/>
                  </a:lnTo>
                  <a:lnTo>
                    <a:pt x="59" y="14"/>
                  </a:lnTo>
                  <a:lnTo>
                    <a:pt x="52" y="12"/>
                  </a:lnTo>
                  <a:lnTo>
                    <a:pt x="45" y="11"/>
                  </a:lnTo>
                  <a:lnTo>
                    <a:pt x="36" y="10"/>
                  </a:lnTo>
                  <a:lnTo>
                    <a:pt x="28" y="8"/>
                  </a:lnTo>
                  <a:lnTo>
                    <a:pt x="19" y="6"/>
                  </a:lnTo>
                  <a:lnTo>
                    <a:pt x="11" y="3"/>
                  </a:lnTo>
                  <a:lnTo>
                    <a:pt x="5" y="0"/>
                  </a:lnTo>
                  <a:lnTo>
                    <a:pt x="0" y="9"/>
                  </a:lnTo>
                  <a:lnTo>
                    <a:pt x="8" y="12"/>
                  </a:lnTo>
                  <a:lnTo>
                    <a:pt x="16" y="15"/>
                  </a:lnTo>
                  <a:lnTo>
                    <a:pt x="26" y="17"/>
                  </a:lnTo>
                  <a:lnTo>
                    <a:pt x="36" y="19"/>
                  </a:lnTo>
                  <a:lnTo>
                    <a:pt x="45" y="20"/>
                  </a:lnTo>
                  <a:lnTo>
                    <a:pt x="52" y="22"/>
                  </a:lnTo>
                  <a:lnTo>
                    <a:pt x="59" y="23"/>
                  </a:lnTo>
                  <a:lnTo>
                    <a:pt x="63" y="24"/>
                  </a:lnTo>
                  <a:lnTo>
                    <a:pt x="63" y="24"/>
                  </a:lnTo>
                  <a:lnTo>
                    <a:pt x="63"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86" name="Freeform 2018"/>
            <p:cNvSpPr>
              <a:spLocks/>
            </p:cNvSpPr>
            <p:nvPr/>
          </p:nvSpPr>
          <p:spPr bwMode="auto">
            <a:xfrm>
              <a:off x="2375" y="3858"/>
              <a:ext cx="10" cy="5"/>
            </a:xfrm>
            <a:custGeom>
              <a:avLst/>
              <a:gdLst>
                <a:gd name="T0" fmla="*/ 24 w 29"/>
                <a:gd name="T1" fmla="*/ 0 h 16"/>
                <a:gd name="T2" fmla="*/ 24 w 29"/>
                <a:gd name="T3" fmla="*/ 0 h 16"/>
                <a:gd name="T4" fmla="*/ 19 w 29"/>
                <a:gd name="T5" fmla="*/ 1 h 16"/>
                <a:gd name="T6" fmla="*/ 13 w 29"/>
                <a:gd name="T7" fmla="*/ 3 h 16"/>
                <a:gd name="T8" fmla="*/ 7 w 29"/>
                <a:gd name="T9" fmla="*/ 4 h 16"/>
                <a:gd name="T10" fmla="*/ 0 w 29"/>
                <a:gd name="T11" fmla="*/ 4 h 16"/>
                <a:gd name="T12" fmla="*/ 0 w 29"/>
                <a:gd name="T13" fmla="*/ 16 h 16"/>
                <a:gd name="T14" fmla="*/ 7 w 29"/>
                <a:gd name="T15" fmla="*/ 14 h 16"/>
                <a:gd name="T16" fmla="*/ 15 w 29"/>
                <a:gd name="T17" fmla="*/ 12 h 16"/>
                <a:gd name="T18" fmla="*/ 21 w 29"/>
                <a:gd name="T19" fmla="*/ 10 h 16"/>
                <a:gd name="T20" fmla="*/ 24 w 29"/>
                <a:gd name="T21" fmla="*/ 9 h 16"/>
                <a:gd name="T22" fmla="*/ 24 w 29"/>
                <a:gd name="T23" fmla="*/ 9 h 16"/>
                <a:gd name="T24" fmla="*/ 24 w 29"/>
                <a:gd name="T25" fmla="*/ 9 h 16"/>
                <a:gd name="T26" fmla="*/ 28 w 29"/>
                <a:gd name="T27" fmla="*/ 8 h 16"/>
                <a:gd name="T28" fmla="*/ 29 w 29"/>
                <a:gd name="T29" fmla="*/ 4 h 16"/>
                <a:gd name="T30" fmla="*/ 28 w 29"/>
                <a:gd name="T31" fmla="*/ 1 h 16"/>
                <a:gd name="T32" fmla="*/ 24 w 29"/>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16">
                  <a:moveTo>
                    <a:pt x="24" y="0"/>
                  </a:moveTo>
                  <a:lnTo>
                    <a:pt x="24" y="0"/>
                  </a:lnTo>
                  <a:lnTo>
                    <a:pt x="19" y="1"/>
                  </a:lnTo>
                  <a:lnTo>
                    <a:pt x="13" y="3"/>
                  </a:lnTo>
                  <a:lnTo>
                    <a:pt x="7" y="4"/>
                  </a:lnTo>
                  <a:lnTo>
                    <a:pt x="0" y="4"/>
                  </a:lnTo>
                  <a:lnTo>
                    <a:pt x="0" y="16"/>
                  </a:lnTo>
                  <a:lnTo>
                    <a:pt x="7" y="14"/>
                  </a:lnTo>
                  <a:lnTo>
                    <a:pt x="15" y="12"/>
                  </a:lnTo>
                  <a:lnTo>
                    <a:pt x="21" y="10"/>
                  </a:lnTo>
                  <a:lnTo>
                    <a:pt x="24" y="9"/>
                  </a:lnTo>
                  <a:lnTo>
                    <a:pt x="24" y="9"/>
                  </a:lnTo>
                  <a:lnTo>
                    <a:pt x="24" y="9"/>
                  </a:lnTo>
                  <a:lnTo>
                    <a:pt x="28" y="8"/>
                  </a:lnTo>
                  <a:lnTo>
                    <a:pt x="29" y="4"/>
                  </a:lnTo>
                  <a:lnTo>
                    <a:pt x="28" y="1"/>
                  </a:lnTo>
                  <a:lnTo>
                    <a:pt x="2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87" name="Freeform 2019"/>
            <p:cNvSpPr>
              <a:spLocks/>
            </p:cNvSpPr>
            <p:nvPr/>
          </p:nvSpPr>
          <p:spPr bwMode="auto">
            <a:xfrm>
              <a:off x="2383" y="3858"/>
              <a:ext cx="19" cy="7"/>
            </a:xfrm>
            <a:custGeom>
              <a:avLst/>
              <a:gdLst>
                <a:gd name="T0" fmla="*/ 44 w 55"/>
                <a:gd name="T1" fmla="*/ 17 h 22"/>
                <a:gd name="T2" fmla="*/ 50 w 55"/>
                <a:gd name="T3" fmla="*/ 12 h 22"/>
                <a:gd name="T4" fmla="*/ 44 w 55"/>
                <a:gd name="T5" fmla="*/ 11 h 22"/>
                <a:gd name="T6" fmla="*/ 38 w 55"/>
                <a:gd name="T7" fmla="*/ 10 h 22"/>
                <a:gd name="T8" fmla="*/ 31 w 55"/>
                <a:gd name="T9" fmla="*/ 8 h 22"/>
                <a:gd name="T10" fmla="*/ 24 w 55"/>
                <a:gd name="T11" fmla="*/ 6 h 22"/>
                <a:gd name="T12" fmla="*/ 17 w 55"/>
                <a:gd name="T13" fmla="*/ 3 h 22"/>
                <a:gd name="T14" fmla="*/ 11 w 55"/>
                <a:gd name="T15" fmla="*/ 2 h 22"/>
                <a:gd name="T16" fmla="*/ 6 w 55"/>
                <a:gd name="T17" fmla="*/ 1 h 22"/>
                <a:gd name="T18" fmla="*/ 0 w 55"/>
                <a:gd name="T19" fmla="*/ 0 h 22"/>
                <a:gd name="T20" fmla="*/ 0 w 55"/>
                <a:gd name="T21" fmla="*/ 9 h 22"/>
                <a:gd name="T22" fmla="*/ 4 w 55"/>
                <a:gd name="T23" fmla="*/ 10 h 22"/>
                <a:gd name="T24" fmla="*/ 11 w 55"/>
                <a:gd name="T25" fmla="*/ 11 h 22"/>
                <a:gd name="T26" fmla="*/ 15 w 55"/>
                <a:gd name="T27" fmla="*/ 12 h 22"/>
                <a:gd name="T28" fmla="*/ 22 w 55"/>
                <a:gd name="T29" fmla="*/ 15 h 22"/>
                <a:gd name="T30" fmla="*/ 29 w 55"/>
                <a:gd name="T31" fmla="*/ 17 h 22"/>
                <a:gd name="T32" fmla="*/ 36 w 55"/>
                <a:gd name="T33" fmla="*/ 19 h 22"/>
                <a:gd name="T34" fmla="*/ 44 w 55"/>
                <a:gd name="T35" fmla="*/ 20 h 22"/>
                <a:gd name="T36" fmla="*/ 50 w 55"/>
                <a:gd name="T37" fmla="*/ 22 h 22"/>
                <a:gd name="T38" fmla="*/ 55 w 55"/>
                <a:gd name="T39" fmla="*/ 17 h 22"/>
                <a:gd name="T40" fmla="*/ 50 w 55"/>
                <a:gd name="T41" fmla="*/ 22 h 22"/>
                <a:gd name="T42" fmla="*/ 53 w 55"/>
                <a:gd name="T43" fmla="*/ 20 h 22"/>
                <a:gd name="T44" fmla="*/ 54 w 55"/>
                <a:gd name="T45" fmla="*/ 17 h 22"/>
                <a:gd name="T46" fmla="*/ 53 w 55"/>
                <a:gd name="T47" fmla="*/ 14 h 22"/>
                <a:gd name="T48" fmla="*/ 50 w 55"/>
                <a:gd name="T49" fmla="*/ 12 h 22"/>
                <a:gd name="T50" fmla="*/ 44 w 55"/>
                <a:gd name="T51"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 h="22">
                  <a:moveTo>
                    <a:pt x="44" y="17"/>
                  </a:moveTo>
                  <a:lnTo>
                    <a:pt x="50" y="12"/>
                  </a:lnTo>
                  <a:lnTo>
                    <a:pt x="44" y="11"/>
                  </a:lnTo>
                  <a:lnTo>
                    <a:pt x="38" y="10"/>
                  </a:lnTo>
                  <a:lnTo>
                    <a:pt x="31" y="8"/>
                  </a:lnTo>
                  <a:lnTo>
                    <a:pt x="24" y="6"/>
                  </a:lnTo>
                  <a:lnTo>
                    <a:pt x="17" y="3"/>
                  </a:lnTo>
                  <a:lnTo>
                    <a:pt x="11" y="2"/>
                  </a:lnTo>
                  <a:lnTo>
                    <a:pt x="6" y="1"/>
                  </a:lnTo>
                  <a:lnTo>
                    <a:pt x="0" y="0"/>
                  </a:lnTo>
                  <a:lnTo>
                    <a:pt x="0" y="9"/>
                  </a:lnTo>
                  <a:lnTo>
                    <a:pt x="4" y="10"/>
                  </a:lnTo>
                  <a:lnTo>
                    <a:pt x="11" y="11"/>
                  </a:lnTo>
                  <a:lnTo>
                    <a:pt x="15" y="12"/>
                  </a:lnTo>
                  <a:lnTo>
                    <a:pt x="22" y="15"/>
                  </a:lnTo>
                  <a:lnTo>
                    <a:pt x="29" y="17"/>
                  </a:lnTo>
                  <a:lnTo>
                    <a:pt x="36" y="19"/>
                  </a:lnTo>
                  <a:lnTo>
                    <a:pt x="44" y="20"/>
                  </a:lnTo>
                  <a:lnTo>
                    <a:pt x="50" y="22"/>
                  </a:lnTo>
                  <a:lnTo>
                    <a:pt x="55" y="17"/>
                  </a:lnTo>
                  <a:lnTo>
                    <a:pt x="50" y="22"/>
                  </a:lnTo>
                  <a:lnTo>
                    <a:pt x="53" y="20"/>
                  </a:lnTo>
                  <a:lnTo>
                    <a:pt x="54" y="17"/>
                  </a:lnTo>
                  <a:lnTo>
                    <a:pt x="53" y="14"/>
                  </a:lnTo>
                  <a:lnTo>
                    <a:pt x="50" y="12"/>
                  </a:lnTo>
                  <a:lnTo>
                    <a:pt x="44"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88" name="Freeform 2020"/>
            <p:cNvSpPr>
              <a:spLocks/>
            </p:cNvSpPr>
            <p:nvPr/>
          </p:nvSpPr>
          <p:spPr bwMode="auto">
            <a:xfrm>
              <a:off x="2384" y="3844"/>
              <a:ext cx="18" cy="19"/>
            </a:xfrm>
            <a:custGeom>
              <a:avLst/>
              <a:gdLst>
                <a:gd name="T0" fmla="*/ 10 w 54"/>
                <a:gd name="T1" fmla="*/ 6 h 58"/>
                <a:gd name="T2" fmla="*/ 4 w 54"/>
                <a:gd name="T3" fmla="*/ 9 h 58"/>
                <a:gd name="T4" fmla="*/ 10 w 54"/>
                <a:gd name="T5" fmla="*/ 12 h 58"/>
                <a:gd name="T6" fmla="*/ 16 w 54"/>
                <a:gd name="T7" fmla="*/ 16 h 58"/>
                <a:gd name="T8" fmla="*/ 23 w 54"/>
                <a:gd name="T9" fmla="*/ 21 h 58"/>
                <a:gd name="T10" fmla="*/ 30 w 54"/>
                <a:gd name="T11" fmla="*/ 27 h 58"/>
                <a:gd name="T12" fmla="*/ 35 w 54"/>
                <a:gd name="T13" fmla="*/ 34 h 58"/>
                <a:gd name="T14" fmla="*/ 39 w 54"/>
                <a:gd name="T15" fmla="*/ 42 h 58"/>
                <a:gd name="T16" fmla="*/ 43 w 54"/>
                <a:gd name="T17" fmla="*/ 50 h 58"/>
                <a:gd name="T18" fmla="*/ 43 w 54"/>
                <a:gd name="T19" fmla="*/ 58 h 58"/>
                <a:gd name="T20" fmla="*/ 54 w 54"/>
                <a:gd name="T21" fmla="*/ 58 h 58"/>
                <a:gd name="T22" fmla="*/ 52 w 54"/>
                <a:gd name="T23" fmla="*/ 48 h 58"/>
                <a:gd name="T24" fmla="*/ 49 w 54"/>
                <a:gd name="T25" fmla="*/ 37 h 58"/>
                <a:gd name="T26" fmla="*/ 44 w 54"/>
                <a:gd name="T27" fmla="*/ 29 h 58"/>
                <a:gd name="T28" fmla="*/ 37 w 54"/>
                <a:gd name="T29" fmla="*/ 20 h 58"/>
                <a:gd name="T30" fmla="*/ 30 w 54"/>
                <a:gd name="T31" fmla="*/ 14 h 58"/>
                <a:gd name="T32" fmla="*/ 21 w 54"/>
                <a:gd name="T33" fmla="*/ 6 h 58"/>
                <a:gd name="T34" fmla="*/ 14 w 54"/>
                <a:gd name="T35" fmla="*/ 3 h 58"/>
                <a:gd name="T36" fmla="*/ 6 w 54"/>
                <a:gd name="T37" fmla="*/ 0 h 58"/>
                <a:gd name="T38" fmla="*/ 0 w 54"/>
                <a:gd name="T39" fmla="*/ 2 h 58"/>
                <a:gd name="T40" fmla="*/ 6 w 54"/>
                <a:gd name="T41" fmla="*/ 0 h 58"/>
                <a:gd name="T42" fmla="*/ 3 w 54"/>
                <a:gd name="T43" fmla="*/ 1 h 58"/>
                <a:gd name="T44" fmla="*/ 0 w 54"/>
                <a:gd name="T45" fmla="*/ 3 h 58"/>
                <a:gd name="T46" fmla="*/ 2 w 54"/>
                <a:gd name="T47" fmla="*/ 6 h 58"/>
                <a:gd name="T48" fmla="*/ 4 w 54"/>
                <a:gd name="T49" fmla="*/ 9 h 58"/>
                <a:gd name="T50" fmla="*/ 10 w 54"/>
                <a:gd name="T51" fmla="*/ 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58">
                  <a:moveTo>
                    <a:pt x="10" y="6"/>
                  </a:moveTo>
                  <a:lnTo>
                    <a:pt x="4" y="9"/>
                  </a:lnTo>
                  <a:lnTo>
                    <a:pt x="10" y="12"/>
                  </a:lnTo>
                  <a:lnTo>
                    <a:pt x="16" y="16"/>
                  </a:lnTo>
                  <a:lnTo>
                    <a:pt x="23" y="21"/>
                  </a:lnTo>
                  <a:lnTo>
                    <a:pt x="30" y="27"/>
                  </a:lnTo>
                  <a:lnTo>
                    <a:pt x="35" y="34"/>
                  </a:lnTo>
                  <a:lnTo>
                    <a:pt x="39" y="42"/>
                  </a:lnTo>
                  <a:lnTo>
                    <a:pt x="43" y="50"/>
                  </a:lnTo>
                  <a:lnTo>
                    <a:pt x="43" y="58"/>
                  </a:lnTo>
                  <a:lnTo>
                    <a:pt x="54" y="58"/>
                  </a:lnTo>
                  <a:lnTo>
                    <a:pt x="52" y="48"/>
                  </a:lnTo>
                  <a:lnTo>
                    <a:pt x="49" y="37"/>
                  </a:lnTo>
                  <a:lnTo>
                    <a:pt x="44" y="29"/>
                  </a:lnTo>
                  <a:lnTo>
                    <a:pt x="37" y="20"/>
                  </a:lnTo>
                  <a:lnTo>
                    <a:pt x="30" y="14"/>
                  </a:lnTo>
                  <a:lnTo>
                    <a:pt x="21" y="6"/>
                  </a:lnTo>
                  <a:lnTo>
                    <a:pt x="14" y="3"/>
                  </a:lnTo>
                  <a:lnTo>
                    <a:pt x="6" y="0"/>
                  </a:lnTo>
                  <a:lnTo>
                    <a:pt x="0" y="2"/>
                  </a:lnTo>
                  <a:lnTo>
                    <a:pt x="6" y="0"/>
                  </a:lnTo>
                  <a:lnTo>
                    <a:pt x="3" y="1"/>
                  </a:lnTo>
                  <a:lnTo>
                    <a:pt x="0" y="3"/>
                  </a:lnTo>
                  <a:lnTo>
                    <a:pt x="2" y="6"/>
                  </a:lnTo>
                  <a:lnTo>
                    <a:pt x="4" y="9"/>
                  </a:lnTo>
                  <a:lnTo>
                    <a:pt x="1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89" name="Freeform 2021"/>
            <p:cNvSpPr>
              <a:spLocks/>
            </p:cNvSpPr>
            <p:nvPr/>
          </p:nvSpPr>
          <p:spPr bwMode="auto">
            <a:xfrm>
              <a:off x="2382" y="3845"/>
              <a:ext cx="5" cy="6"/>
            </a:xfrm>
            <a:custGeom>
              <a:avLst/>
              <a:gdLst>
                <a:gd name="T0" fmla="*/ 0 w 16"/>
                <a:gd name="T1" fmla="*/ 16 h 18"/>
                <a:gd name="T2" fmla="*/ 9 w 16"/>
                <a:gd name="T3" fmla="*/ 16 h 18"/>
                <a:gd name="T4" fmla="*/ 16 w 16"/>
                <a:gd name="T5" fmla="*/ 4 h 18"/>
                <a:gd name="T6" fmla="*/ 6 w 16"/>
                <a:gd name="T7" fmla="*/ 0 h 18"/>
                <a:gd name="T8" fmla="*/ 0 w 16"/>
                <a:gd name="T9" fmla="*/ 11 h 18"/>
                <a:gd name="T10" fmla="*/ 9 w 16"/>
                <a:gd name="T11" fmla="*/ 11 h 18"/>
                <a:gd name="T12" fmla="*/ 0 w 16"/>
                <a:gd name="T13" fmla="*/ 11 h 18"/>
                <a:gd name="T14" fmla="*/ 0 w 16"/>
                <a:gd name="T15" fmla="*/ 15 h 18"/>
                <a:gd name="T16" fmla="*/ 3 w 16"/>
                <a:gd name="T17" fmla="*/ 18 h 18"/>
                <a:gd name="T18" fmla="*/ 6 w 16"/>
                <a:gd name="T19" fmla="*/ 18 h 18"/>
                <a:gd name="T20" fmla="*/ 9 w 16"/>
                <a:gd name="T21" fmla="*/ 16 h 18"/>
                <a:gd name="T22" fmla="*/ 0 w 16"/>
                <a:gd name="T23"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8">
                  <a:moveTo>
                    <a:pt x="0" y="16"/>
                  </a:moveTo>
                  <a:lnTo>
                    <a:pt x="9" y="16"/>
                  </a:lnTo>
                  <a:lnTo>
                    <a:pt x="16" y="4"/>
                  </a:lnTo>
                  <a:lnTo>
                    <a:pt x="6" y="0"/>
                  </a:lnTo>
                  <a:lnTo>
                    <a:pt x="0" y="11"/>
                  </a:lnTo>
                  <a:lnTo>
                    <a:pt x="9" y="11"/>
                  </a:lnTo>
                  <a:lnTo>
                    <a:pt x="0" y="11"/>
                  </a:lnTo>
                  <a:lnTo>
                    <a:pt x="0" y="15"/>
                  </a:lnTo>
                  <a:lnTo>
                    <a:pt x="3" y="18"/>
                  </a:lnTo>
                  <a:lnTo>
                    <a:pt x="6" y="18"/>
                  </a:lnTo>
                  <a:lnTo>
                    <a:pt x="9" y="16"/>
                  </a:lnTo>
                  <a:lnTo>
                    <a:pt x="0"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90" name="Freeform 2022"/>
            <p:cNvSpPr>
              <a:spLocks/>
            </p:cNvSpPr>
            <p:nvPr/>
          </p:nvSpPr>
          <p:spPr bwMode="auto">
            <a:xfrm>
              <a:off x="2379" y="3843"/>
              <a:ext cx="6" cy="7"/>
            </a:xfrm>
            <a:custGeom>
              <a:avLst/>
              <a:gdLst>
                <a:gd name="T0" fmla="*/ 8 w 17"/>
                <a:gd name="T1" fmla="*/ 7 h 21"/>
                <a:gd name="T2" fmla="*/ 0 w 17"/>
                <a:gd name="T3" fmla="*/ 7 h 21"/>
                <a:gd name="T4" fmla="*/ 8 w 17"/>
                <a:gd name="T5" fmla="*/ 21 h 21"/>
                <a:gd name="T6" fmla="*/ 17 w 17"/>
                <a:gd name="T7" fmla="*/ 16 h 21"/>
                <a:gd name="T8" fmla="*/ 9 w 17"/>
                <a:gd name="T9" fmla="*/ 3 h 21"/>
                <a:gd name="T10" fmla="*/ 1 w 17"/>
                <a:gd name="T11" fmla="*/ 3 h 21"/>
                <a:gd name="T12" fmla="*/ 9 w 17"/>
                <a:gd name="T13" fmla="*/ 3 h 21"/>
                <a:gd name="T14" fmla="*/ 6 w 17"/>
                <a:gd name="T15" fmla="*/ 0 h 21"/>
                <a:gd name="T16" fmla="*/ 3 w 17"/>
                <a:gd name="T17" fmla="*/ 0 h 21"/>
                <a:gd name="T18" fmla="*/ 0 w 17"/>
                <a:gd name="T19" fmla="*/ 4 h 21"/>
                <a:gd name="T20" fmla="*/ 0 w 17"/>
                <a:gd name="T21" fmla="*/ 7 h 21"/>
                <a:gd name="T22" fmla="*/ 8 w 17"/>
                <a:gd name="T23"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1">
                  <a:moveTo>
                    <a:pt x="8" y="7"/>
                  </a:moveTo>
                  <a:lnTo>
                    <a:pt x="0" y="7"/>
                  </a:lnTo>
                  <a:lnTo>
                    <a:pt x="8" y="21"/>
                  </a:lnTo>
                  <a:lnTo>
                    <a:pt x="17" y="16"/>
                  </a:lnTo>
                  <a:lnTo>
                    <a:pt x="9" y="3"/>
                  </a:lnTo>
                  <a:lnTo>
                    <a:pt x="1" y="3"/>
                  </a:lnTo>
                  <a:lnTo>
                    <a:pt x="9" y="3"/>
                  </a:lnTo>
                  <a:lnTo>
                    <a:pt x="6" y="0"/>
                  </a:lnTo>
                  <a:lnTo>
                    <a:pt x="3" y="0"/>
                  </a:lnTo>
                  <a:lnTo>
                    <a:pt x="0" y="4"/>
                  </a:lnTo>
                  <a:lnTo>
                    <a:pt x="0" y="7"/>
                  </a:lnTo>
                  <a:lnTo>
                    <a:pt x="8"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91" name="Freeform 2023"/>
            <p:cNvSpPr>
              <a:spLocks/>
            </p:cNvSpPr>
            <p:nvPr/>
          </p:nvSpPr>
          <p:spPr bwMode="auto">
            <a:xfrm>
              <a:off x="2366" y="3843"/>
              <a:ext cx="16" cy="5"/>
            </a:xfrm>
            <a:custGeom>
              <a:avLst/>
              <a:gdLst>
                <a:gd name="T0" fmla="*/ 2 w 48"/>
                <a:gd name="T1" fmla="*/ 2 h 14"/>
                <a:gd name="T2" fmla="*/ 3 w 48"/>
                <a:gd name="T3" fmla="*/ 11 h 14"/>
                <a:gd name="T4" fmla="*/ 10 w 48"/>
                <a:gd name="T5" fmla="*/ 12 h 14"/>
                <a:gd name="T6" fmla="*/ 17 w 48"/>
                <a:gd name="T7" fmla="*/ 13 h 14"/>
                <a:gd name="T8" fmla="*/ 22 w 48"/>
                <a:gd name="T9" fmla="*/ 14 h 14"/>
                <a:gd name="T10" fmla="*/ 29 w 48"/>
                <a:gd name="T11" fmla="*/ 13 h 14"/>
                <a:gd name="T12" fmla="*/ 35 w 48"/>
                <a:gd name="T13" fmla="*/ 12 h 14"/>
                <a:gd name="T14" fmla="*/ 40 w 48"/>
                <a:gd name="T15" fmla="*/ 11 h 14"/>
                <a:gd name="T16" fmla="*/ 43 w 48"/>
                <a:gd name="T17" fmla="*/ 10 h 14"/>
                <a:gd name="T18" fmla="*/ 48 w 48"/>
                <a:gd name="T19" fmla="*/ 6 h 14"/>
                <a:gd name="T20" fmla="*/ 41 w 48"/>
                <a:gd name="T21" fmla="*/ 2 h 14"/>
                <a:gd name="T22" fmla="*/ 41 w 48"/>
                <a:gd name="T23" fmla="*/ 0 h 14"/>
                <a:gd name="T24" fmla="*/ 37 w 48"/>
                <a:gd name="T25" fmla="*/ 2 h 14"/>
                <a:gd name="T26" fmla="*/ 33 w 48"/>
                <a:gd name="T27" fmla="*/ 3 h 14"/>
                <a:gd name="T28" fmla="*/ 29 w 48"/>
                <a:gd name="T29" fmla="*/ 4 h 14"/>
                <a:gd name="T30" fmla="*/ 22 w 48"/>
                <a:gd name="T31" fmla="*/ 3 h 14"/>
                <a:gd name="T32" fmla="*/ 17 w 48"/>
                <a:gd name="T33" fmla="*/ 4 h 14"/>
                <a:gd name="T34" fmla="*/ 10 w 48"/>
                <a:gd name="T35" fmla="*/ 3 h 14"/>
                <a:gd name="T36" fmla="*/ 5 w 48"/>
                <a:gd name="T37" fmla="*/ 2 h 14"/>
                <a:gd name="T38" fmla="*/ 6 w 48"/>
                <a:gd name="T39" fmla="*/ 11 h 14"/>
                <a:gd name="T40" fmla="*/ 5 w 48"/>
                <a:gd name="T41" fmla="*/ 2 h 14"/>
                <a:gd name="T42" fmla="*/ 2 w 48"/>
                <a:gd name="T43" fmla="*/ 3 h 14"/>
                <a:gd name="T44" fmla="*/ 0 w 48"/>
                <a:gd name="T45" fmla="*/ 5 h 14"/>
                <a:gd name="T46" fmla="*/ 1 w 48"/>
                <a:gd name="T47" fmla="*/ 8 h 14"/>
                <a:gd name="T48" fmla="*/ 3 w 48"/>
                <a:gd name="T49" fmla="*/ 11 h 14"/>
                <a:gd name="T50" fmla="*/ 2 w 48"/>
                <a:gd name="T51"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14">
                  <a:moveTo>
                    <a:pt x="2" y="2"/>
                  </a:moveTo>
                  <a:lnTo>
                    <a:pt x="3" y="11"/>
                  </a:lnTo>
                  <a:lnTo>
                    <a:pt x="10" y="12"/>
                  </a:lnTo>
                  <a:lnTo>
                    <a:pt x="17" y="13"/>
                  </a:lnTo>
                  <a:lnTo>
                    <a:pt x="22" y="14"/>
                  </a:lnTo>
                  <a:lnTo>
                    <a:pt x="29" y="13"/>
                  </a:lnTo>
                  <a:lnTo>
                    <a:pt x="35" y="12"/>
                  </a:lnTo>
                  <a:lnTo>
                    <a:pt x="40" y="11"/>
                  </a:lnTo>
                  <a:lnTo>
                    <a:pt x="43" y="10"/>
                  </a:lnTo>
                  <a:lnTo>
                    <a:pt x="48" y="6"/>
                  </a:lnTo>
                  <a:lnTo>
                    <a:pt x="41" y="2"/>
                  </a:lnTo>
                  <a:lnTo>
                    <a:pt x="41" y="0"/>
                  </a:lnTo>
                  <a:lnTo>
                    <a:pt x="37" y="2"/>
                  </a:lnTo>
                  <a:lnTo>
                    <a:pt x="33" y="3"/>
                  </a:lnTo>
                  <a:lnTo>
                    <a:pt x="29" y="4"/>
                  </a:lnTo>
                  <a:lnTo>
                    <a:pt x="22" y="3"/>
                  </a:lnTo>
                  <a:lnTo>
                    <a:pt x="17" y="4"/>
                  </a:lnTo>
                  <a:lnTo>
                    <a:pt x="10" y="3"/>
                  </a:lnTo>
                  <a:lnTo>
                    <a:pt x="5" y="2"/>
                  </a:lnTo>
                  <a:lnTo>
                    <a:pt x="6" y="11"/>
                  </a:lnTo>
                  <a:lnTo>
                    <a:pt x="5" y="2"/>
                  </a:lnTo>
                  <a:lnTo>
                    <a:pt x="2" y="3"/>
                  </a:lnTo>
                  <a:lnTo>
                    <a:pt x="0" y="5"/>
                  </a:lnTo>
                  <a:lnTo>
                    <a:pt x="1" y="8"/>
                  </a:lnTo>
                  <a:lnTo>
                    <a:pt x="3" y="11"/>
                  </a:lnTo>
                  <a:lnTo>
                    <a:pt x="2"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92" name="Freeform 2024"/>
            <p:cNvSpPr>
              <a:spLocks/>
            </p:cNvSpPr>
            <p:nvPr/>
          </p:nvSpPr>
          <p:spPr bwMode="auto">
            <a:xfrm>
              <a:off x="2366" y="3841"/>
              <a:ext cx="8" cy="6"/>
            </a:xfrm>
            <a:custGeom>
              <a:avLst/>
              <a:gdLst>
                <a:gd name="T0" fmla="*/ 10 w 22"/>
                <a:gd name="T1" fmla="*/ 0 h 17"/>
                <a:gd name="T2" fmla="*/ 10 w 22"/>
                <a:gd name="T3" fmla="*/ 0 h 17"/>
                <a:gd name="T4" fmla="*/ 10 w 22"/>
                <a:gd name="T5" fmla="*/ 0 h 17"/>
                <a:gd name="T6" fmla="*/ 6 w 22"/>
                <a:gd name="T7" fmla="*/ 4 h 17"/>
                <a:gd name="T8" fmla="*/ 2 w 22"/>
                <a:gd name="T9" fmla="*/ 6 h 17"/>
                <a:gd name="T10" fmla="*/ 0 w 22"/>
                <a:gd name="T11" fmla="*/ 8 h 17"/>
                <a:gd name="T12" fmla="*/ 4 w 22"/>
                <a:gd name="T13" fmla="*/ 17 h 17"/>
                <a:gd name="T14" fmla="*/ 7 w 22"/>
                <a:gd name="T15" fmla="*/ 16 h 17"/>
                <a:gd name="T16" fmla="*/ 12 w 22"/>
                <a:gd name="T17" fmla="*/ 11 h 17"/>
                <a:gd name="T18" fmla="*/ 17 w 22"/>
                <a:gd name="T19" fmla="*/ 6 h 17"/>
                <a:gd name="T20" fmla="*/ 22 w 22"/>
                <a:gd name="T21" fmla="*/ 0 h 17"/>
                <a:gd name="T22" fmla="*/ 22 w 22"/>
                <a:gd name="T23" fmla="*/ 0 h 17"/>
                <a:gd name="T24" fmla="*/ 10 w 22"/>
                <a:gd name="T2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17">
                  <a:moveTo>
                    <a:pt x="10" y="0"/>
                  </a:moveTo>
                  <a:lnTo>
                    <a:pt x="10" y="0"/>
                  </a:lnTo>
                  <a:lnTo>
                    <a:pt x="10" y="0"/>
                  </a:lnTo>
                  <a:lnTo>
                    <a:pt x="6" y="4"/>
                  </a:lnTo>
                  <a:lnTo>
                    <a:pt x="2" y="6"/>
                  </a:lnTo>
                  <a:lnTo>
                    <a:pt x="0" y="8"/>
                  </a:lnTo>
                  <a:lnTo>
                    <a:pt x="4" y="17"/>
                  </a:lnTo>
                  <a:lnTo>
                    <a:pt x="7" y="16"/>
                  </a:lnTo>
                  <a:lnTo>
                    <a:pt x="12" y="11"/>
                  </a:lnTo>
                  <a:lnTo>
                    <a:pt x="17" y="6"/>
                  </a:lnTo>
                  <a:lnTo>
                    <a:pt x="22" y="0"/>
                  </a:lnTo>
                  <a:lnTo>
                    <a:pt x="22" y="0"/>
                  </a:lnTo>
                  <a:lnTo>
                    <a:pt x="1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93" name="Freeform 2025"/>
            <p:cNvSpPr>
              <a:spLocks/>
            </p:cNvSpPr>
            <p:nvPr/>
          </p:nvSpPr>
          <p:spPr bwMode="auto">
            <a:xfrm>
              <a:off x="2362" y="3827"/>
              <a:ext cx="12" cy="14"/>
            </a:xfrm>
            <a:custGeom>
              <a:avLst/>
              <a:gdLst>
                <a:gd name="T0" fmla="*/ 7 w 35"/>
                <a:gd name="T1" fmla="*/ 7 h 44"/>
                <a:gd name="T2" fmla="*/ 7 w 35"/>
                <a:gd name="T3" fmla="*/ 7 h 44"/>
                <a:gd name="T4" fmla="*/ 7 w 35"/>
                <a:gd name="T5" fmla="*/ 9 h 44"/>
                <a:gd name="T6" fmla="*/ 14 w 35"/>
                <a:gd name="T7" fmla="*/ 22 h 44"/>
                <a:gd name="T8" fmla="*/ 21 w 35"/>
                <a:gd name="T9" fmla="*/ 36 h 44"/>
                <a:gd name="T10" fmla="*/ 23 w 35"/>
                <a:gd name="T11" fmla="*/ 44 h 44"/>
                <a:gd name="T12" fmla="*/ 35 w 35"/>
                <a:gd name="T13" fmla="*/ 44 h 44"/>
                <a:gd name="T14" fmla="*/ 30 w 35"/>
                <a:gd name="T15" fmla="*/ 33 h 44"/>
                <a:gd name="T16" fmla="*/ 23 w 35"/>
                <a:gd name="T17" fmla="*/ 17 h 44"/>
                <a:gd name="T18" fmla="*/ 14 w 35"/>
                <a:gd name="T19" fmla="*/ 2 h 44"/>
                <a:gd name="T20" fmla="*/ 0 w 35"/>
                <a:gd name="T21" fmla="*/ 0 h 44"/>
                <a:gd name="T22" fmla="*/ 0 w 35"/>
                <a:gd name="T23" fmla="*/ 0 h 44"/>
                <a:gd name="T24" fmla="*/ 7 w 35"/>
                <a:gd name="T25" fmla="*/ 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44">
                  <a:moveTo>
                    <a:pt x="7" y="7"/>
                  </a:moveTo>
                  <a:lnTo>
                    <a:pt x="7" y="7"/>
                  </a:lnTo>
                  <a:lnTo>
                    <a:pt x="7" y="9"/>
                  </a:lnTo>
                  <a:lnTo>
                    <a:pt x="14" y="22"/>
                  </a:lnTo>
                  <a:lnTo>
                    <a:pt x="21" y="36"/>
                  </a:lnTo>
                  <a:lnTo>
                    <a:pt x="23" y="44"/>
                  </a:lnTo>
                  <a:lnTo>
                    <a:pt x="35" y="44"/>
                  </a:lnTo>
                  <a:lnTo>
                    <a:pt x="30" y="33"/>
                  </a:lnTo>
                  <a:lnTo>
                    <a:pt x="23" y="17"/>
                  </a:lnTo>
                  <a:lnTo>
                    <a:pt x="14" y="2"/>
                  </a:lnTo>
                  <a:lnTo>
                    <a:pt x="0" y="0"/>
                  </a:lnTo>
                  <a:lnTo>
                    <a:pt x="0" y="0"/>
                  </a:lnTo>
                  <a:lnTo>
                    <a:pt x="7"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94" name="Freeform 2026"/>
            <p:cNvSpPr>
              <a:spLocks/>
            </p:cNvSpPr>
            <p:nvPr/>
          </p:nvSpPr>
          <p:spPr bwMode="auto">
            <a:xfrm>
              <a:off x="2350" y="3827"/>
              <a:ext cx="14" cy="11"/>
            </a:xfrm>
            <a:custGeom>
              <a:avLst/>
              <a:gdLst>
                <a:gd name="T0" fmla="*/ 0 w 43"/>
                <a:gd name="T1" fmla="*/ 34 h 34"/>
                <a:gd name="T2" fmla="*/ 0 w 43"/>
                <a:gd name="T3" fmla="*/ 34 h 34"/>
                <a:gd name="T4" fmla="*/ 4 w 43"/>
                <a:gd name="T5" fmla="*/ 32 h 34"/>
                <a:gd name="T6" fmla="*/ 10 w 43"/>
                <a:gd name="T7" fmla="*/ 30 h 34"/>
                <a:gd name="T8" fmla="*/ 17 w 43"/>
                <a:gd name="T9" fmla="*/ 28 h 34"/>
                <a:gd name="T10" fmla="*/ 22 w 43"/>
                <a:gd name="T11" fmla="*/ 23 h 34"/>
                <a:gd name="T12" fmla="*/ 28 w 43"/>
                <a:gd name="T13" fmla="*/ 20 h 34"/>
                <a:gd name="T14" fmla="*/ 35 w 43"/>
                <a:gd name="T15" fmla="*/ 14 h 34"/>
                <a:gd name="T16" fmla="*/ 40 w 43"/>
                <a:gd name="T17" fmla="*/ 10 h 34"/>
                <a:gd name="T18" fmla="*/ 43 w 43"/>
                <a:gd name="T19" fmla="*/ 7 h 34"/>
                <a:gd name="T20" fmla="*/ 36 w 43"/>
                <a:gd name="T21" fmla="*/ 0 h 34"/>
                <a:gd name="T22" fmla="*/ 33 w 43"/>
                <a:gd name="T23" fmla="*/ 3 h 34"/>
                <a:gd name="T24" fmla="*/ 28 w 43"/>
                <a:gd name="T25" fmla="*/ 7 h 34"/>
                <a:gd name="T26" fmla="*/ 24 w 43"/>
                <a:gd name="T27" fmla="*/ 10 h 34"/>
                <a:gd name="T28" fmla="*/ 18 w 43"/>
                <a:gd name="T29" fmla="*/ 14 h 34"/>
                <a:gd name="T30" fmla="*/ 12 w 43"/>
                <a:gd name="T31" fmla="*/ 18 h 34"/>
                <a:gd name="T32" fmla="*/ 8 w 43"/>
                <a:gd name="T33" fmla="*/ 21 h 34"/>
                <a:gd name="T34" fmla="*/ 2 w 43"/>
                <a:gd name="T35" fmla="*/ 23 h 34"/>
                <a:gd name="T36" fmla="*/ 0 w 43"/>
                <a:gd name="T37" fmla="*/ 23 h 34"/>
                <a:gd name="T38" fmla="*/ 0 w 43"/>
                <a:gd name="T39" fmla="*/ 23 h 34"/>
                <a:gd name="T40" fmla="*/ 0 w 43"/>
                <a:gd name="T4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3" h="34">
                  <a:moveTo>
                    <a:pt x="0" y="34"/>
                  </a:moveTo>
                  <a:lnTo>
                    <a:pt x="0" y="34"/>
                  </a:lnTo>
                  <a:lnTo>
                    <a:pt x="4" y="32"/>
                  </a:lnTo>
                  <a:lnTo>
                    <a:pt x="10" y="30"/>
                  </a:lnTo>
                  <a:lnTo>
                    <a:pt x="17" y="28"/>
                  </a:lnTo>
                  <a:lnTo>
                    <a:pt x="22" y="23"/>
                  </a:lnTo>
                  <a:lnTo>
                    <a:pt x="28" y="20"/>
                  </a:lnTo>
                  <a:lnTo>
                    <a:pt x="35" y="14"/>
                  </a:lnTo>
                  <a:lnTo>
                    <a:pt x="40" y="10"/>
                  </a:lnTo>
                  <a:lnTo>
                    <a:pt x="43" y="7"/>
                  </a:lnTo>
                  <a:lnTo>
                    <a:pt x="36" y="0"/>
                  </a:lnTo>
                  <a:lnTo>
                    <a:pt x="33" y="3"/>
                  </a:lnTo>
                  <a:lnTo>
                    <a:pt x="28" y="7"/>
                  </a:lnTo>
                  <a:lnTo>
                    <a:pt x="24" y="10"/>
                  </a:lnTo>
                  <a:lnTo>
                    <a:pt x="18" y="14"/>
                  </a:lnTo>
                  <a:lnTo>
                    <a:pt x="12" y="18"/>
                  </a:lnTo>
                  <a:lnTo>
                    <a:pt x="8" y="21"/>
                  </a:lnTo>
                  <a:lnTo>
                    <a:pt x="2" y="23"/>
                  </a:lnTo>
                  <a:lnTo>
                    <a:pt x="0" y="23"/>
                  </a:lnTo>
                  <a:lnTo>
                    <a:pt x="0" y="23"/>
                  </a:lnTo>
                  <a:lnTo>
                    <a:pt x="0"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95" name="Freeform 2027"/>
            <p:cNvSpPr>
              <a:spLocks/>
            </p:cNvSpPr>
            <p:nvPr/>
          </p:nvSpPr>
          <p:spPr bwMode="auto">
            <a:xfrm>
              <a:off x="2346" y="3824"/>
              <a:ext cx="4" cy="14"/>
            </a:xfrm>
            <a:custGeom>
              <a:avLst/>
              <a:gdLst>
                <a:gd name="T0" fmla="*/ 0 w 13"/>
                <a:gd name="T1" fmla="*/ 0 h 42"/>
                <a:gd name="T2" fmla="*/ 0 w 13"/>
                <a:gd name="T3" fmla="*/ 0 h 42"/>
                <a:gd name="T4" fmla="*/ 0 w 13"/>
                <a:gd name="T5" fmla="*/ 9 h 42"/>
                <a:gd name="T6" fmla="*/ 1 w 13"/>
                <a:gd name="T7" fmla="*/ 21 h 42"/>
                <a:gd name="T8" fmla="*/ 3 w 13"/>
                <a:gd name="T9" fmla="*/ 33 h 42"/>
                <a:gd name="T10" fmla="*/ 13 w 13"/>
                <a:gd name="T11" fmla="*/ 42 h 42"/>
                <a:gd name="T12" fmla="*/ 13 w 13"/>
                <a:gd name="T13" fmla="*/ 31 h 42"/>
                <a:gd name="T14" fmla="*/ 13 w 13"/>
                <a:gd name="T15" fmla="*/ 31 h 42"/>
                <a:gd name="T16" fmla="*/ 10 w 13"/>
                <a:gd name="T17" fmla="*/ 21 h 42"/>
                <a:gd name="T18" fmla="*/ 11 w 13"/>
                <a:gd name="T19" fmla="*/ 9 h 42"/>
                <a:gd name="T20" fmla="*/ 11 w 13"/>
                <a:gd name="T21" fmla="*/ 0 h 42"/>
                <a:gd name="T22" fmla="*/ 11 w 13"/>
                <a:gd name="T23" fmla="*/ 0 h 42"/>
                <a:gd name="T24" fmla="*/ 0 w 13"/>
                <a:gd name="T25"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42">
                  <a:moveTo>
                    <a:pt x="0" y="0"/>
                  </a:moveTo>
                  <a:lnTo>
                    <a:pt x="0" y="0"/>
                  </a:lnTo>
                  <a:lnTo>
                    <a:pt x="0" y="9"/>
                  </a:lnTo>
                  <a:lnTo>
                    <a:pt x="1" y="21"/>
                  </a:lnTo>
                  <a:lnTo>
                    <a:pt x="3" y="33"/>
                  </a:lnTo>
                  <a:lnTo>
                    <a:pt x="13" y="42"/>
                  </a:lnTo>
                  <a:lnTo>
                    <a:pt x="13" y="31"/>
                  </a:lnTo>
                  <a:lnTo>
                    <a:pt x="13" y="31"/>
                  </a:lnTo>
                  <a:lnTo>
                    <a:pt x="10" y="21"/>
                  </a:lnTo>
                  <a:lnTo>
                    <a:pt x="11" y="9"/>
                  </a:lnTo>
                  <a:lnTo>
                    <a:pt x="11" y="0"/>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96" name="Freeform 2028"/>
            <p:cNvSpPr>
              <a:spLocks/>
            </p:cNvSpPr>
            <p:nvPr/>
          </p:nvSpPr>
          <p:spPr bwMode="auto">
            <a:xfrm>
              <a:off x="2341" y="3819"/>
              <a:ext cx="8" cy="5"/>
            </a:xfrm>
            <a:custGeom>
              <a:avLst/>
              <a:gdLst>
                <a:gd name="T0" fmla="*/ 0 w 24"/>
                <a:gd name="T1" fmla="*/ 12 h 15"/>
                <a:gd name="T2" fmla="*/ 0 w 24"/>
                <a:gd name="T3" fmla="*/ 12 h 15"/>
                <a:gd name="T4" fmla="*/ 6 w 24"/>
                <a:gd name="T5" fmla="*/ 10 h 15"/>
                <a:gd name="T6" fmla="*/ 10 w 24"/>
                <a:gd name="T7" fmla="*/ 13 h 15"/>
                <a:gd name="T8" fmla="*/ 13 w 24"/>
                <a:gd name="T9" fmla="*/ 14 h 15"/>
                <a:gd name="T10" fmla="*/ 13 w 24"/>
                <a:gd name="T11" fmla="*/ 15 h 15"/>
                <a:gd name="T12" fmla="*/ 24 w 24"/>
                <a:gd name="T13" fmla="*/ 15 h 15"/>
                <a:gd name="T14" fmla="*/ 20 w 24"/>
                <a:gd name="T15" fmla="*/ 7 h 15"/>
                <a:gd name="T16" fmla="*/ 14 w 24"/>
                <a:gd name="T17" fmla="*/ 4 h 15"/>
                <a:gd name="T18" fmla="*/ 6 w 24"/>
                <a:gd name="T19" fmla="*/ 1 h 15"/>
                <a:gd name="T20" fmla="*/ 0 w 24"/>
                <a:gd name="T21" fmla="*/ 0 h 15"/>
                <a:gd name="T22" fmla="*/ 0 w 24"/>
                <a:gd name="T23" fmla="*/ 0 h 15"/>
                <a:gd name="T24" fmla="*/ 0 w 24"/>
                <a:gd name="T25"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15">
                  <a:moveTo>
                    <a:pt x="0" y="12"/>
                  </a:moveTo>
                  <a:lnTo>
                    <a:pt x="0" y="12"/>
                  </a:lnTo>
                  <a:lnTo>
                    <a:pt x="6" y="10"/>
                  </a:lnTo>
                  <a:lnTo>
                    <a:pt x="10" y="13"/>
                  </a:lnTo>
                  <a:lnTo>
                    <a:pt x="13" y="14"/>
                  </a:lnTo>
                  <a:lnTo>
                    <a:pt x="13" y="15"/>
                  </a:lnTo>
                  <a:lnTo>
                    <a:pt x="24" y="15"/>
                  </a:lnTo>
                  <a:lnTo>
                    <a:pt x="20" y="7"/>
                  </a:lnTo>
                  <a:lnTo>
                    <a:pt x="14" y="4"/>
                  </a:lnTo>
                  <a:lnTo>
                    <a:pt x="6" y="1"/>
                  </a:lnTo>
                  <a:lnTo>
                    <a:pt x="0" y="0"/>
                  </a:lnTo>
                  <a:lnTo>
                    <a:pt x="0" y="0"/>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97" name="Freeform 2029"/>
            <p:cNvSpPr>
              <a:spLocks/>
            </p:cNvSpPr>
            <p:nvPr/>
          </p:nvSpPr>
          <p:spPr bwMode="auto">
            <a:xfrm>
              <a:off x="2328" y="3819"/>
              <a:ext cx="13" cy="10"/>
            </a:xfrm>
            <a:custGeom>
              <a:avLst/>
              <a:gdLst>
                <a:gd name="T0" fmla="*/ 0 w 40"/>
                <a:gd name="T1" fmla="*/ 28 h 31"/>
                <a:gd name="T2" fmla="*/ 8 w 40"/>
                <a:gd name="T3" fmla="*/ 30 h 31"/>
                <a:gd name="T4" fmla="*/ 12 w 40"/>
                <a:gd name="T5" fmla="*/ 26 h 31"/>
                <a:gd name="T6" fmla="*/ 18 w 40"/>
                <a:gd name="T7" fmla="*/ 22 h 31"/>
                <a:gd name="T8" fmla="*/ 21 w 40"/>
                <a:gd name="T9" fmla="*/ 20 h 31"/>
                <a:gd name="T10" fmla="*/ 27 w 40"/>
                <a:gd name="T11" fmla="*/ 17 h 31"/>
                <a:gd name="T12" fmla="*/ 31 w 40"/>
                <a:gd name="T13" fmla="*/ 14 h 31"/>
                <a:gd name="T14" fmla="*/ 35 w 40"/>
                <a:gd name="T15" fmla="*/ 13 h 31"/>
                <a:gd name="T16" fmla="*/ 39 w 40"/>
                <a:gd name="T17" fmla="*/ 10 h 31"/>
                <a:gd name="T18" fmla="*/ 40 w 40"/>
                <a:gd name="T19" fmla="*/ 12 h 31"/>
                <a:gd name="T20" fmla="*/ 40 w 40"/>
                <a:gd name="T21" fmla="*/ 0 h 31"/>
                <a:gd name="T22" fmla="*/ 37 w 40"/>
                <a:gd name="T23" fmla="*/ 1 h 31"/>
                <a:gd name="T24" fmla="*/ 32 w 40"/>
                <a:gd name="T25" fmla="*/ 4 h 31"/>
                <a:gd name="T26" fmla="*/ 27 w 40"/>
                <a:gd name="T27" fmla="*/ 5 h 31"/>
                <a:gd name="T28" fmla="*/ 22 w 40"/>
                <a:gd name="T29" fmla="*/ 8 h 31"/>
                <a:gd name="T30" fmla="*/ 16 w 40"/>
                <a:gd name="T31" fmla="*/ 10 h 31"/>
                <a:gd name="T32" fmla="*/ 11 w 40"/>
                <a:gd name="T33" fmla="*/ 15 h 31"/>
                <a:gd name="T34" fmla="*/ 5 w 40"/>
                <a:gd name="T35" fmla="*/ 20 h 31"/>
                <a:gd name="T36" fmla="*/ 2 w 40"/>
                <a:gd name="T37" fmla="*/ 23 h 31"/>
                <a:gd name="T38" fmla="*/ 10 w 40"/>
                <a:gd name="T39" fmla="*/ 25 h 31"/>
                <a:gd name="T40" fmla="*/ 2 w 40"/>
                <a:gd name="T41" fmla="*/ 23 h 31"/>
                <a:gd name="T42" fmla="*/ 0 w 40"/>
                <a:gd name="T43" fmla="*/ 26 h 31"/>
                <a:gd name="T44" fmla="*/ 2 w 40"/>
                <a:gd name="T45" fmla="*/ 30 h 31"/>
                <a:gd name="T46" fmla="*/ 5 w 40"/>
                <a:gd name="T47" fmla="*/ 31 h 31"/>
                <a:gd name="T48" fmla="*/ 8 w 40"/>
                <a:gd name="T49" fmla="*/ 30 h 31"/>
                <a:gd name="T50" fmla="*/ 0 w 40"/>
                <a:gd name="T51"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0" h="31">
                  <a:moveTo>
                    <a:pt x="0" y="28"/>
                  </a:moveTo>
                  <a:lnTo>
                    <a:pt x="8" y="30"/>
                  </a:lnTo>
                  <a:lnTo>
                    <a:pt x="12" y="26"/>
                  </a:lnTo>
                  <a:lnTo>
                    <a:pt x="18" y="22"/>
                  </a:lnTo>
                  <a:lnTo>
                    <a:pt x="21" y="20"/>
                  </a:lnTo>
                  <a:lnTo>
                    <a:pt x="27" y="17"/>
                  </a:lnTo>
                  <a:lnTo>
                    <a:pt x="31" y="14"/>
                  </a:lnTo>
                  <a:lnTo>
                    <a:pt x="35" y="13"/>
                  </a:lnTo>
                  <a:lnTo>
                    <a:pt x="39" y="10"/>
                  </a:lnTo>
                  <a:lnTo>
                    <a:pt x="40" y="12"/>
                  </a:lnTo>
                  <a:lnTo>
                    <a:pt x="40" y="0"/>
                  </a:lnTo>
                  <a:lnTo>
                    <a:pt x="37" y="1"/>
                  </a:lnTo>
                  <a:lnTo>
                    <a:pt x="32" y="4"/>
                  </a:lnTo>
                  <a:lnTo>
                    <a:pt x="27" y="5"/>
                  </a:lnTo>
                  <a:lnTo>
                    <a:pt x="22" y="8"/>
                  </a:lnTo>
                  <a:lnTo>
                    <a:pt x="16" y="10"/>
                  </a:lnTo>
                  <a:lnTo>
                    <a:pt x="11" y="15"/>
                  </a:lnTo>
                  <a:lnTo>
                    <a:pt x="5" y="20"/>
                  </a:lnTo>
                  <a:lnTo>
                    <a:pt x="2" y="23"/>
                  </a:lnTo>
                  <a:lnTo>
                    <a:pt x="10" y="25"/>
                  </a:lnTo>
                  <a:lnTo>
                    <a:pt x="2" y="23"/>
                  </a:lnTo>
                  <a:lnTo>
                    <a:pt x="0" y="26"/>
                  </a:lnTo>
                  <a:lnTo>
                    <a:pt x="2" y="30"/>
                  </a:lnTo>
                  <a:lnTo>
                    <a:pt x="5" y="31"/>
                  </a:lnTo>
                  <a:lnTo>
                    <a:pt x="8" y="30"/>
                  </a:lnTo>
                  <a:lnTo>
                    <a:pt x="0" y="2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98" name="Freeform 2030"/>
            <p:cNvSpPr>
              <a:spLocks/>
            </p:cNvSpPr>
            <p:nvPr/>
          </p:nvSpPr>
          <p:spPr bwMode="auto">
            <a:xfrm>
              <a:off x="2324" y="3806"/>
              <a:ext cx="7" cy="22"/>
            </a:xfrm>
            <a:custGeom>
              <a:avLst/>
              <a:gdLst>
                <a:gd name="T0" fmla="*/ 0 w 23"/>
                <a:gd name="T1" fmla="*/ 0 h 68"/>
                <a:gd name="T2" fmla="*/ 0 w 23"/>
                <a:gd name="T3" fmla="*/ 0 h 68"/>
                <a:gd name="T4" fmla="*/ 2 w 23"/>
                <a:gd name="T5" fmla="*/ 13 h 68"/>
                <a:gd name="T6" fmla="*/ 6 w 23"/>
                <a:gd name="T7" fmla="*/ 32 h 68"/>
                <a:gd name="T8" fmla="*/ 10 w 23"/>
                <a:gd name="T9" fmla="*/ 53 h 68"/>
                <a:gd name="T10" fmla="*/ 13 w 23"/>
                <a:gd name="T11" fmla="*/ 68 h 68"/>
                <a:gd name="T12" fmla="*/ 23 w 23"/>
                <a:gd name="T13" fmla="*/ 65 h 68"/>
                <a:gd name="T14" fmla="*/ 19 w 23"/>
                <a:gd name="T15" fmla="*/ 53 h 68"/>
                <a:gd name="T16" fmla="*/ 16 w 23"/>
                <a:gd name="T17" fmla="*/ 32 h 68"/>
                <a:gd name="T18" fmla="*/ 11 w 23"/>
                <a:gd name="T19" fmla="*/ 13 h 68"/>
                <a:gd name="T20" fmla="*/ 11 w 23"/>
                <a:gd name="T21" fmla="*/ 0 h 68"/>
                <a:gd name="T22" fmla="*/ 11 w 23"/>
                <a:gd name="T23" fmla="*/ 0 h 68"/>
                <a:gd name="T24" fmla="*/ 0 w 23"/>
                <a:gd name="T25"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68">
                  <a:moveTo>
                    <a:pt x="0" y="0"/>
                  </a:moveTo>
                  <a:lnTo>
                    <a:pt x="0" y="0"/>
                  </a:lnTo>
                  <a:lnTo>
                    <a:pt x="2" y="13"/>
                  </a:lnTo>
                  <a:lnTo>
                    <a:pt x="6" y="32"/>
                  </a:lnTo>
                  <a:lnTo>
                    <a:pt x="10" y="53"/>
                  </a:lnTo>
                  <a:lnTo>
                    <a:pt x="13" y="68"/>
                  </a:lnTo>
                  <a:lnTo>
                    <a:pt x="23" y="65"/>
                  </a:lnTo>
                  <a:lnTo>
                    <a:pt x="19" y="53"/>
                  </a:lnTo>
                  <a:lnTo>
                    <a:pt x="16" y="32"/>
                  </a:lnTo>
                  <a:lnTo>
                    <a:pt x="11" y="13"/>
                  </a:lnTo>
                  <a:lnTo>
                    <a:pt x="11" y="0"/>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599" name="Freeform 2031"/>
            <p:cNvSpPr>
              <a:spLocks/>
            </p:cNvSpPr>
            <p:nvPr/>
          </p:nvSpPr>
          <p:spPr bwMode="auto">
            <a:xfrm>
              <a:off x="2317" y="3796"/>
              <a:ext cx="10" cy="10"/>
            </a:xfrm>
            <a:custGeom>
              <a:avLst/>
              <a:gdLst>
                <a:gd name="T0" fmla="*/ 0 w 31"/>
                <a:gd name="T1" fmla="*/ 8 h 30"/>
                <a:gd name="T2" fmla="*/ 1 w 31"/>
                <a:gd name="T3" fmla="*/ 9 h 30"/>
                <a:gd name="T4" fmla="*/ 6 w 31"/>
                <a:gd name="T5" fmla="*/ 12 h 30"/>
                <a:gd name="T6" fmla="*/ 13 w 31"/>
                <a:gd name="T7" fmla="*/ 19 h 30"/>
                <a:gd name="T8" fmla="*/ 18 w 31"/>
                <a:gd name="T9" fmla="*/ 26 h 30"/>
                <a:gd name="T10" fmla="*/ 20 w 31"/>
                <a:gd name="T11" fmla="*/ 30 h 30"/>
                <a:gd name="T12" fmla="*/ 31 w 31"/>
                <a:gd name="T13" fmla="*/ 30 h 30"/>
                <a:gd name="T14" fmla="*/ 28 w 31"/>
                <a:gd name="T15" fmla="*/ 21 h 30"/>
                <a:gd name="T16" fmla="*/ 20 w 31"/>
                <a:gd name="T17" fmla="*/ 12 h 30"/>
                <a:gd name="T18" fmla="*/ 10 w 31"/>
                <a:gd name="T19" fmla="*/ 5 h 30"/>
                <a:gd name="T20" fmla="*/ 4 w 31"/>
                <a:gd name="T21" fmla="*/ 0 h 30"/>
                <a:gd name="T22" fmla="*/ 5 w 31"/>
                <a:gd name="T23" fmla="*/ 1 h 30"/>
                <a:gd name="T24" fmla="*/ 0 w 31"/>
                <a:gd name="T25"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30">
                  <a:moveTo>
                    <a:pt x="0" y="8"/>
                  </a:moveTo>
                  <a:lnTo>
                    <a:pt x="1" y="9"/>
                  </a:lnTo>
                  <a:lnTo>
                    <a:pt x="6" y="12"/>
                  </a:lnTo>
                  <a:lnTo>
                    <a:pt x="13" y="19"/>
                  </a:lnTo>
                  <a:lnTo>
                    <a:pt x="18" y="26"/>
                  </a:lnTo>
                  <a:lnTo>
                    <a:pt x="20" y="30"/>
                  </a:lnTo>
                  <a:lnTo>
                    <a:pt x="31" y="30"/>
                  </a:lnTo>
                  <a:lnTo>
                    <a:pt x="28" y="21"/>
                  </a:lnTo>
                  <a:lnTo>
                    <a:pt x="20" y="12"/>
                  </a:lnTo>
                  <a:lnTo>
                    <a:pt x="10" y="5"/>
                  </a:lnTo>
                  <a:lnTo>
                    <a:pt x="4" y="0"/>
                  </a:lnTo>
                  <a:lnTo>
                    <a:pt x="5" y="1"/>
                  </a:lnTo>
                  <a:lnTo>
                    <a:pt x="0"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00" name="Freeform 2032"/>
            <p:cNvSpPr>
              <a:spLocks/>
            </p:cNvSpPr>
            <p:nvPr/>
          </p:nvSpPr>
          <p:spPr bwMode="auto">
            <a:xfrm>
              <a:off x="2315" y="3791"/>
              <a:ext cx="4" cy="7"/>
            </a:xfrm>
            <a:custGeom>
              <a:avLst/>
              <a:gdLst>
                <a:gd name="T0" fmla="*/ 3 w 11"/>
                <a:gd name="T1" fmla="*/ 12 h 23"/>
                <a:gd name="T2" fmla="*/ 3 w 11"/>
                <a:gd name="T3" fmla="*/ 12 h 23"/>
                <a:gd name="T4" fmla="*/ 0 w 11"/>
                <a:gd name="T5" fmla="*/ 10 h 23"/>
                <a:gd name="T6" fmla="*/ 2 w 11"/>
                <a:gd name="T7" fmla="*/ 12 h 23"/>
                <a:gd name="T8" fmla="*/ 2 w 11"/>
                <a:gd name="T9" fmla="*/ 18 h 23"/>
                <a:gd name="T10" fmla="*/ 6 w 11"/>
                <a:gd name="T11" fmla="*/ 23 h 23"/>
                <a:gd name="T12" fmla="*/ 11 w 11"/>
                <a:gd name="T13" fmla="*/ 16 h 23"/>
                <a:gd name="T14" fmla="*/ 11 w 11"/>
                <a:gd name="T15" fmla="*/ 15 h 23"/>
                <a:gd name="T16" fmla="*/ 11 w 11"/>
                <a:gd name="T17" fmla="*/ 12 h 23"/>
                <a:gd name="T18" fmla="*/ 10 w 11"/>
                <a:gd name="T19" fmla="*/ 5 h 23"/>
                <a:gd name="T20" fmla="*/ 3 w 11"/>
                <a:gd name="T21" fmla="*/ 0 h 23"/>
                <a:gd name="T22" fmla="*/ 3 w 11"/>
                <a:gd name="T23" fmla="*/ 0 h 23"/>
                <a:gd name="T24" fmla="*/ 3 w 11"/>
                <a:gd name="T25"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3">
                  <a:moveTo>
                    <a:pt x="3" y="12"/>
                  </a:moveTo>
                  <a:lnTo>
                    <a:pt x="3" y="12"/>
                  </a:lnTo>
                  <a:lnTo>
                    <a:pt x="0" y="10"/>
                  </a:lnTo>
                  <a:lnTo>
                    <a:pt x="2" y="12"/>
                  </a:lnTo>
                  <a:lnTo>
                    <a:pt x="2" y="18"/>
                  </a:lnTo>
                  <a:lnTo>
                    <a:pt x="6" y="23"/>
                  </a:lnTo>
                  <a:lnTo>
                    <a:pt x="11" y="16"/>
                  </a:lnTo>
                  <a:lnTo>
                    <a:pt x="11" y="15"/>
                  </a:lnTo>
                  <a:lnTo>
                    <a:pt x="11" y="12"/>
                  </a:lnTo>
                  <a:lnTo>
                    <a:pt x="10" y="5"/>
                  </a:lnTo>
                  <a:lnTo>
                    <a:pt x="3" y="0"/>
                  </a:lnTo>
                  <a:lnTo>
                    <a:pt x="3" y="0"/>
                  </a:lnTo>
                  <a:lnTo>
                    <a:pt x="3"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01" name="Freeform 2033"/>
            <p:cNvSpPr>
              <a:spLocks/>
            </p:cNvSpPr>
            <p:nvPr/>
          </p:nvSpPr>
          <p:spPr bwMode="auto">
            <a:xfrm>
              <a:off x="2303" y="3791"/>
              <a:ext cx="13" cy="12"/>
            </a:xfrm>
            <a:custGeom>
              <a:avLst/>
              <a:gdLst>
                <a:gd name="T0" fmla="*/ 9 w 40"/>
                <a:gd name="T1" fmla="*/ 36 h 36"/>
                <a:gd name="T2" fmla="*/ 9 w 40"/>
                <a:gd name="T3" fmla="*/ 36 h 36"/>
                <a:gd name="T4" fmla="*/ 10 w 40"/>
                <a:gd name="T5" fmla="*/ 34 h 36"/>
                <a:gd name="T6" fmla="*/ 15 w 40"/>
                <a:gd name="T7" fmla="*/ 29 h 36"/>
                <a:gd name="T8" fmla="*/ 19 w 40"/>
                <a:gd name="T9" fmla="*/ 24 h 36"/>
                <a:gd name="T10" fmla="*/ 24 w 40"/>
                <a:gd name="T11" fmla="*/ 21 h 36"/>
                <a:gd name="T12" fmla="*/ 29 w 40"/>
                <a:gd name="T13" fmla="*/ 18 h 36"/>
                <a:gd name="T14" fmla="*/ 34 w 40"/>
                <a:gd name="T15" fmla="*/ 14 h 36"/>
                <a:gd name="T16" fmla="*/ 37 w 40"/>
                <a:gd name="T17" fmla="*/ 12 h 36"/>
                <a:gd name="T18" fmla="*/ 40 w 40"/>
                <a:gd name="T19" fmla="*/ 12 h 36"/>
                <a:gd name="T20" fmla="*/ 40 w 40"/>
                <a:gd name="T21" fmla="*/ 0 h 36"/>
                <a:gd name="T22" fmla="*/ 35 w 40"/>
                <a:gd name="T23" fmla="*/ 3 h 36"/>
                <a:gd name="T24" fmla="*/ 29 w 40"/>
                <a:gd name="T25" fmla="*/ 5 h 36"/>
                <a:gd name="T26" fmla="*/ 25 w 40"/>
                <a:gd name="T27" fmla="*/ 8 h 36"/>
                <a:gd name="T28" fmla="*/ 19 w 40"/>
                <a:gd name="T29" fmla="*/ 12 h 36"/>
                <a:gd name="T30" fmla="*/ 12 w 40"/>
                <a:gd name="T31" fmla="*/ 18 h 36"/>
                <a:gd name="T32" fmla="*/ 8 w 40"/>
                <a:gd name="T33" fmla="*/ 22 h 36"/>
                <a:gd name="T34" fmla="*/ 3 w 40"/>
                <a:gd name="T35" fmla="*/ 27 h 36"/>
                <a:gd name="T36" fmla="*/ 0 w 40"/>
                <a:gd name="T37" fmla="*/ 31 h 36"/>
                <a:gd name="T38" fmla="*/ 0 w 40"/>
                <a:gd name="T39" fmla="*/ 31 h 36"/>
                <a:gd name="T40" fmla="*/ 9 w 40"/>
                <a:gd name="T4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36">
                  <a:moveTo>
                    <a:pt x="9" y="36"/>
                  </a:moveTo>
                  <a:lnTo>
                    <a:pt x="9" y="36"/>
                  </a:lnTo>
                  <a:lnTo>
                    <a:pt x="10" y="34"/>
                  </a:lnTo>
                  <a:lnTo>
                    <a:pt x="15" y="29"/>
                  </a:lnTo>
                  <a:lnTo>
                    <a:pt x="19" y="24"/>
                  </a:lnTo>
                  <a:lnTo>
                    <a:pt x="24" y="21"/>
                  </a:lnTo>
                  <a:lnTo>
                    <a:pt x="29" y="18"/>
                  </a:lnTo>
                  <a:lnTo>
                    <a:pt x="34" y="14"/>
                  </a:lnTo>
                  <a:lnTo>
                    <a:pt x="37" y="12"/>
                  </a:lnTo>
                  <a:lnTo>
                    <a:pt x="40" y="12"/>
                  </a:lnTo>
                  <a:lnTo>
                    <a:pt x="40" y="0"/>
                  </a:lnTo>
                  <a:lnTo>
                    <a:pt x="35" y="3"/>
                  </a:lnTo>
                  <a:lnTo>
                    <a:pt x="29" y="5"/>
                  </a:lnTo>
                  <a:lnTo>
                    <a:pt x="25" y="8"/>
                  </a:lnTo>
                  <a:lnTo>
                    <a:pt x="19" y="12"/>
                  </a:lnTo>
                  <a:lnTo>
                    <a:pt x="12" y="18"/>
                  </a:lnTo>
                  <a:lnTo>
                    <a:pt x="8" y="22"/>
                  </a:lnTo>
                  <a:lnTo>
                    <a:pt x="3" y="27"/>
                  </a:lnTo>
                  <a:lnTo>
                    <a:pt x="0" y="31"/>
                  </a:lnTo>
                  <a:lnTo>
                    <a:pt x="0" y="31"/>
                  </a:lnTo>
                  <a:lnTo>
                    <a:pt x="9" y="3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02" name="Freeform 2034"/>
            <p:cNvSpPr>
              <a:spLocks/>
            </p:cNvSpPr>
            <p:nvPr/>
          </p:nvSpPr>
          <p:spPr bwMode="auto">
            <a:xfrm>
              <a:off x="2301" y="3801"/>
              <a:ext cx="5" cy="15"/>
            </a:xfrm>
            <a:custGeom>
              <a:avLst/>
              <a:gdLst>
                <a:gd name="T0" fmla="*/ 6 w 13"/>
                <a:gd name="T1" fmla="*/ 45 h 45"/>
                <a:gd name="T2" fmla="*/ 13 w 13"/>
                <a:gd name="T3" fmla="*/ 40 h 45"/>
                <a:gd name="T4" fmla="*/ 12 w 13"/>
                <a:gd name="T5" fmla="*/ 36 h 45"/>
                <a:gd name="T6" fmla="*/ 13 w 13"/>
                <a:gd name="T7" fmla="*/ 24 h 45"/>
                <a:gd name="T8" fmla="*/ 12 w 13"/>
                <a:gd name="T9" fmla="*/ 12 h 45"/>
                <a:gd name="T10" fmla="*/ 13 w 13"/>
                <a:gd name="T11" fmla="*/ 5 h 45"/>
                <a:gd name="T12" fmla="*/ 4 w 13"/>
                <a:gd name="T13" fmla="*/ 0 h 45"/>
                <a:gd name="T14" fmla="*/ 0 w 13"/>
                <a:gd name="T15" fmla="*/ 12 h 45"/>
                <a:gd name="T16" fmla="*/ 1 w 13"/>
                <a:gd name="T17" fmla="*/ 24 h 45"/>
                <a:gd name="T18" fmla="*/ 3 w 13"/>
                <a:gd name="T19" fmla="*/ 36 h 45"/>
                <a:gd name="T20" fmla="*/ 4 w 13"/>
                <a:gd name="T21" fmla="*/ 40 h 45"/>
                <a:gd name="T22" fmla="*/ 11 w 13"/>
                <a:gd name="T23" fmla="*/ 36 h 45"/>
                <a:gd name="T24" fmla="*/ 4 w 13"/>
                <a:gd name="T25" fmla="*/ 40 h 45"/>
                <a:gd name="T26" fmla="*/ 5 w 13"/>
                <a:gd name="T27" fmla="*/ 44 h 45"/>
                <a:gd name="T28" fmla="*/ 8 w 13"/>
                <a:gd name="T29" fmla="*/ 45 h 45"/>
                <a:gd name="T30" fmla="*/ 12 w 13"/>
                <a:gd name="T31" fmla="*/ 44 h 45"/>
                <a:gd name="T32" fmla="*/ 13 w 13"/>
                <a:gd name="T33" fmla="*/ 40 h 45"/>
                <a:gd name="T34" fmla="*/ 6 w 13"/>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45">
                  <a:moveTo>
                    <a:pt x="6" y="45"/>
                  </a:moveTo>
                  <a:lnTo>
                    <a:pt x="13" y="40"/>
                  </a:lnTo>
                  <a:lnTo>
                    <a:pt x="12" y="36"/>
                  </a:lnTo>
                  <a:lnTo>
                    <a:pt x="13" y="24"/>
                  </a:lnTo>
                  <a:lnTo>
                    <a:pt x="12" y="12"/>
                  </a:lnTo>
                  <a:lnTo>
                    <a:pt x="13" y="5"/>
                  </a:lnTo>
                  <a:lnTo>
                    <a:pt x="4" y="0"/>
                  </a:lnTo>
                  <a:lnTo>
                    <a:pt x="0" y="12"/>
                  </a:lnTo>
                  <a:lnTo>
                    <a:pt x="1" y="24"/>
                  </a:lnTo>
                  <a:lnTo>
                    <a:pt x="3" y="36"/>
                  </a:lnTo>
                  <a:lnTo>
                    <a:pt x="4" y="40"/>
                  </a:lnTo>
                  <a:lnTo>
                    <a:pt x="11" y="36"/>
                  </a:lnTo>
                  <a:lnTo>
                    <a:pt x="4" y="40"/>
                  </a:lnTo>
                  <a:lnTo>
                    <a:pt x="5" y="44"/>
                  </a:lnTo>
                  <a:lnTo>
                    <a:pt x="8" y="45"/>
                  </a:lnTo>
                  <a:lnTo>
                    <a:pt x="12" y="44"/>
                  </a:lnTo>
                  <a:lnTo>
                    <a:pt x="13" y="40"/>
                  </a:lnTo>
                  <a:lnTo>
                    <a:pt x="6" y="4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03" name="Freeform 2035"/>
            <p:cNvSpPr>
              <a:spLocks/>
            </p:cNvSpPr>
            <p:nvPr/>
          </p:nvSpPr>
          <p:spPr bwMode="auto">
            <a:xfrm>
              <a:off x="2299" y="3811"/>
              <a:ext cx="6" cy="5"/>
            </a:xfrm>
            <a:custGeom>
              <a:avLst/>
              <a:gdLst>
                <a:gd name="T0" fmla="*/ 9 w 19"/>
                <a:gd name="T1" fmla="*/ 5 h 16"/>
                <a:gd name="T2" fmla="*/ 3 w 19"/>
                <a:gd name="T3" fmla="*/ 9 h 16"/>
                <a:gd name="T4" fmla="*/ 14 w 19"/>
                <a:gd name="T5" fmla="*/ 16 h 16"/>
                <a:gd name="T6" fmla="*/ 19 w 19"/>
                <a:gd name="T7" fmla="*/ 7 h 16"/>
                <a:gd name="T8" fmla="*/ 7 w 19"/>
                <a:gd name="T9" fmla="*/ 0 h 16"/>
                <a:gd name="T10" fmla="*/ 0 w 19"/>
                <a:gd name="T11" fmla="*/ 5 h 16"/>
                <a:gd name="T12" fmla="*/ 7 w 19"/>
                <a:gd name="T13" fmla="*/ 0 h 16"/>
                <a:gd name="T14" fmla="*/ 4 w 19"/>
                <a:gd name="T15" fmla="*/ 0 h 16"/>
                <a:gd name="T16" fmla="*/ 0 w 19"/>
                <a:gd name="T17" fmla="*/ 2 h 16"/>
                <a:gd name="T18" fmla="*/ 0 w 19"/>
                <a:gd name="T19" fmla="*/ 7 h 16"/>
                <a:gd name="T20" fmla="*/ 3 w 19"/>
                <a:gd name="T21" fmla="*/ 9 h 16"/>
                <a:gd name="T22" fmla="*/ 9 w 19"/>
                <a:gd name="T2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6">
                  <a:moveTo>
                    <a:pt x="9" y="5"/>
                  </a:moveTo>
                  <a:lnTo>
                    <a:pt x="3" y="9"/>
                  </a:lnTo>
                  <a:lnTo>
                    <a:pt x="14" y="16"/>
                  </a:lnTo>
                  <a:lnTo>
                    <a:pt x="19" y="7"/>
                  </a:lnTo>
                  <a:lnTo>
                    <a:pt x="7" y="0"/>
                  </a:lnTo>
                  <a:lnTo>
                    <a:pt x="0" y="5"/>
                  </a:lnTo>
                  <a:lnTo>
                    <a:pt x="7" y="0"/>
                  </a:lnTo>
                  <a:lnTo>
                    <a:pt x="4" y="0"/>
                  </a:lnTo>
                  <a:lnTo>
                    <a:pt x="0" y="2"/>
                  </a:lnTo>
                  <a:lnTo>
                    <a:pt x="0" y="7"/>
                  </a:lnTo>
                  <a:lnTo>
                    <a:pt x="3" y="9"/>
                  </a:lnTo>
                  <a:lnTo>
                    <a:pt x="9"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04" name="Freeform 2036"/>
            <p:cNvSpPr>
              <a:spLocks/>
            </p:cNvSpPr>
            <p:nvPr/>
          </p:nvSpPr>
          <p:spPr bwMode="auto">
            <a:xfrm>
              <a:off x="2296" y="3812"/>
              <a:ext cx="6" cy="12"/>
            </a:xfrm>
            <a:custGeom>
              <a:avLst/>
              <a:gdLst>
                <a:gd name="T0" fmla="*/ 0 w 18"/>
                <a:gd name="T1" fmla="*/ 30 h 35"/>
                <a:gd name="T2" fmla="*/ 8 w 18"/>
                <a:gd name="T3" fmla="*/ 34 h 35"/>
                <a:gd name="T4" fmla="*/ 14 w 18"/>
                <a:gd name="T5" fmla="*/ 24 h 35"/>
                <a:gd name="T6" fmla="*/ 17 w 18"/>
                <a:gd name="T7" fmla="*/ 13 h 35"/>
                <a:gd name="T8" fmla="*/ 18 w 18"/>
                <a:gd name="T9" fmla="*/ 3 h 35"/>
                <a:gd name="T10" fmla="*/ 18 w 18"/>
                <a:gd name="T11" fmla="*/ 0 h 35"/>
                <a:gd name="T12" fmla="*/ 9 w 18"/>
                <a:gd name="T13" fmla="*/ 0 h 35"/>
                <a:gd name="T14" fmla="*/ 9 w 18"/>
                <a:gd name="T15" fmla="*/ 3 h 35"/>
                <a:gd name="T16" fmla="*/ 8 w 18"/>
                <a:gd name="T17" fmla="*/ 11 h 35"/>
                <a:gd name="T18" fmla="*/ 5 w 18"/>
                <a:gd name="T19" fmla="*/ 21 h 35"/>
                <a:gd name="T20" fmla="*/ 1 w 18"/>
                <a:gd name="T21" fmla="*/ 27 h 35"/>
                <a:gd name="T22" fmla="*/ 9 w 18"/>
                <a:gd name="T23" fmla="*/ 30 h 35"/>
                <a:gd name="T24" fmla="*/ 1 w 18"/>
                <a:gd name="T25" fmla="*/ 27 h 35"/>
                <a:gd name="T26" fmla="*/ 0 w 18"/>
                <a:gd name="T27" fmla="*/ 30 h 35"/>
                <a:gd name="T28" fmla="*/ 1 w 18"/>
                <a:gd name="T29" fmla="*/ 34 h 35"/>
                <a:gd name="T30" fmla="*/ 5 w 18"/>
                <a:gd name="T31" fmla="*/ 35 h 35"/>
                <a:gd name="T32" fmla="*/ 8 w 18"/>
                <a:gd name="T33" fmla="*/ 34 h 35"/>
                <a:gd name="T34" fmla="*/ 0 w 18"/>
                <a:gd name="T35" fmla="*/ 3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35">
                  <a:moveTo>
                    <a:pt x="0" y="30"/>
                  </a:moveTo>
                  <a:lnTo>
                    <a:pt x="8" y="34"/>
                  </a:lnTo>
                  <a:lnTo>
                    <a:pt x="14" y="24"/>
                  </a:lnTo>
                  <a:lnTo>
                    <a:pt x="17" y="13"/>
                  </a:lnTo>
                  <a:lnTo>
                    <a:pt x="18" y="3"/>
                  </a:lnTo>
                  <a:lnTo>
                    <a:pt x="18" y="0"/>
                  </a:lnTo>
                  <a:lnTo>
                    <a:pt x="9" y="0"/>
                  </a:lnTo>
                  <a:lnTo>
                    <a:pt x="9" y="3"/>
                  </a:lnTo>
                  <a:lnTo>
                    <a:pt x="8" y="11"/>
                  </a:lnTo>
                  <a:lnTo>
                    <a:pt x="5" y="21"/>
                  </a:lnTo>
                  <a:lnTo>
                    <a:pt x="1" y="27"/>
                  </a:lnTo>
                  <a:lnTo>
                    <a:pt x="9" y="30"/>
                  </a:lnTo>
                  <a:lnTo>
                    <a:pt x="1" y="27"/>
                  </a:lnTo>
                  <a:lnTo>
                    <a:pt x="0" y="30"/>
                  </a:lnTo>
                  <a:lnTo>
                    <a:pt x="1" y="34"/>
                  </a:lnTo>
                  <a:lnTo>
                    <a:pt x="5" y="35"/>
                  </a:lnTo>
                  <a:lnTo>
                    <a:pt x="8" y="34"/>
                  </a:lnTo>
                  <a:lnTo>
                    <a:pt x="0"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05" name="Freeform 2037"/>
            <p:cNvSpPr>
              <a:spLocks/>
            </p:cNvSpPr>
            <p:nvPr/>
          </p:nvSpPr>
          <p:spPr bwMode="auto">
            <a:xfrm>
              <a:off x="2295" y="3817"/>
              <a:ext cx="4" cy="5"/>
            </a:xfrm>
            <a:custGeom>
              <a:avLst/>
              <a:gdLst>
                <a:gd name="T0" fmla="*/ 0 w 11"/>
                <a:gd name="T1" fmla="*/ 9 h 17"/>
                <a:gd name="T2" fmla="*/ 0 w 11"/>
                <a:gd name="T3" fmla="*/ 9 h 17"/>
                <a:gd name="T4" fmla="*/ 0 w 11"/>
                <a:gd name="T5" fmla="*/ 11 h 17"/>
                <a:gd name="T6" fmla="*/ 1 w 11"/>
                <a:gd name="T7" fmla="*/ 12 h 17"/>
                <a:gd name="T8" fmla="*/ 0 w 11"/>
                <a:gd name="T9" fmla="*/ 16 h 17"/>
                <a:gd name="T10" fmla="*/ 1 w 11"/>
                <a:gd name="T11" fmla="*/ 17 h 17"/>
                <a:gd name="T12" fmla="*/ 10 w 11"/>
                <a:gd name="T13" fmla="*/ 17 h 17"/>
                <a:gd name="T14" fmla="*/ 11 w 11"/>
                <a:gd name="T15" fmla="*/ 16 h 17"/>
                <a:gd name="T16" fmla="*/ 10 w 11"/>
                <a:gd name="T17" fmla="*/ 12 h 17"/>
                <a:gd name="T18" fmla="*/ 9 w 11"/>
                <a:gd name="T19" fmla="*/ 6 h 17"/>
                <a:gd name="T20" fmla="*/ 5 w 11"/>
                <a:gd name="T21" fmla="*/ 0 h 17"/>
                <a:gd name="T22" fmla="*/ 5 w 11"/>
                <a:gd name="T23" fmla="*/ 0 h 17"/>
                <a:gd name="T24" fmla="*/ 0 w 11"/>
                <a:gd name="T25"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7">
                  <a:moveTo>
                    <a:pt x="0" y="9"/>
                  </a:moveTo>
                  <a:lnTo>
                    <a:pt x="0" y="9"/>
                  </a:lnTo>
                  <a:lnTo>
                    <a:pt x="0" y="11"/>
                  </a:lnTo>
                  <a:lnTo>
                    <a:pt x="1" y="12"/>
                  </a:lnTo>
                  <a:lnTo>
                    <a:pt x="0" y="16"/>
                  </a:lnTo>
                  <a:lnTo>
                    <a:pt x="1" y="17"/>
                  </a:lnTo>
                  <a:lnTo>
                    <a:pt x="10" y="17"/>
                  </a:lnTo>
                  <a:lnTo>
                    <a:pt x="11" y="16"/>
                  </a:lnTo>
                  <a:lnTo>
                    <a:pt x="10" y="12"/>
                  </a:lnTo>
                  <a:lnTo>
                    <a:pt x="9" y="6"/>
                  </a:lnTo>
                  <a:lnTo>
                    <a:pt x="5" y="0"/>
                  </a:lnTo>
                  <a:lnTo>
                    <a:pt x="5"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06" name="Freeform 2038"/>
            <p:cNvSpPr>
              <a:spLocks/>
            </p:cNvSpPr>
            <p:nvPr/>
          </p:nvSpPr>
          <p:spPr bwMode="auto">
            <a:xfrm>
              <a:off x="2283" y="3816"/>
              <a:ext cx="14" cy="5"/>
            </a:xfrm>
            <a:custGeom>
              <a:avLst/>
              <a:gdLst>
                <a:gd name="T0" fmla="*/ 9 w 42"/>
                <a:gd name="T1" fmla="*/ 8 h 15"/>
                <a:gd name="T2" fmla="*/ 6 w 42"/>
                <a:gd name="T3" fmla="*/ 15 h 15"/>
                <a:gd name="T4" fmla="*/ 7 w 42"/>
                <a:gd name="T5" fmla="*/ 15 h 15"/>
                <a:gd name="T6" fmla="*/ 11 w 42"/>
                <a:gd name="T7" fmla="*/ 14 h 15"/>
                <a:gd name="T8" fmla="*/ 15 w 42"/>
                <a:gd name="T9" fmla="*/ 13 h 15"/>
                <a:gd name="T10" fmla="*/ 20 w 42"/>
                <a:gd name="T11" fmla="*/ 12 h 15"/>
                <a:gd name="T12" fmla="*/ 25 w 42"/>
                <a:gd name="T13" fmla="*/ 10 h 15"/>
                <a:gd name="T14" fmla="*/ 31 w 42"/>
                <a:gd name="T15" fmla="*/ 9 h 15"/>
                <a:gd name="T16" fmla="*/ 36 w 42"/>
                <a:gd name="T17" fmla="*/ 9 h 15"/>
                <a:gd name="T18" fmla="*/ 37 w 42"/>
                <a:gd name="T19" fmla="*/ 10 h 15"/>
                <a:gd name="T20" fmla="*/ 42 w 42"/>
                <a:gd name="T21" fmla="*/ 1 h 15"/>
                <a:gd name="T22" fmla="*/ 36 w 42"/>
                <a:gd name="T23" fmla="*/ 0 h 15"/>
                <a:gd name="T24" fmla="*/ 31 w 42"/>
                <a:gd name="T25" fmla="*/ 0 h 15"/>
                <a:gd name="T26" fmla="*/ 25 w 42"/>
                <a:gd name="T27" fmla="*/ 1 h 15"/>
                <a:gd name="T28" fmla="*/ 20 w 42"/>
                <a:gd name="T29" fmla="*/ 2 h 15"/>
                <a:gd name="T30" fmla="*/ 13 w 42"/>
                <a:gd name="T31" fmla="*/ 4 h 15"/>
                <a:gd name="T32" fmla="*/ 8 w 42"/>
                <a:gd name="T33" fmla="*/ 5 h 15"/>
                <a:gd name="T34" fmla="*/ 5 w 42"/>
                <a:gd name="T35" fmla="*/ 6 h 15"/>
                <a:gd name="T36" fmla="*/ 4 w 42"/>
                <a:gd name="T37" fmla="*/ 6 h 15"/>
                <a:gd name="T38" fmla="*/ 0 w 42"/>
                <a:gd name="T39" fmla="*/ 13 h 15"/>
                <a:gd name="T40" fmla="*/ 4 w 42"/>
                <a:gd name="T41" fmla="*/ 6 h 15"/>
                <a:gd name="T42" fmla="*/ 1 w 42"/>
                <a:gd name="T43" fmla="*/ 8 h 15"/>
                <a:gd name="T44" fmla="*/ 0 w 42"/>
                <a:gd name="T45" fmla="*/ 12 h 15"/>
                <a:gd name="T46" fmla="*/ 3 w 42"/>
                <a:gd name="T47" fmla="*/ 14 h 15"/>
                <a:gd name="T48" fmla="*/ 6 w 42"/>
                <a:gd name="T49" fmla="*/ 15 h 15"/>
                <a:gd name="T50" fmla="*/ 9 w 42"/>
                <a:gd name="T51"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15">
                  <a:moveTo>
                    <a:pt x="9" y="8"/>
                  </a:moveTo>
                  <a:lnTo>
                    <a:pt x="6" y="15"/>
                  </a:lnTo>
                  <a:lnTo>
                    <a:pt x="7" y="15"/>
                  </a:lnTo>
                  <a:lnTo>
                    <a:pt x="11" y="14"/>
                  </a:lnTo>
                  <a:lnTo>
                    <a:pt x="15" y="13"/>
                  </a:lnTo>
                  <a:lnTo>
                    <a:pt x="20" y="12"/>
                  </a:lnTo>
                  <a:lnTo>
                    <a:pt x="25" y="10"/>
                  </a:lnTo>
                  <a:lnTo>
                    <a:pt x="31" y="9"/>
                  </a:lnTo>
                  <a:lnTo>
                    <a:pt x="36" y="9"/>
                  </a:lnTo>
                  <a:lnTo>
                    <a:pt x="37" y="10"/>
                  </a:lnTo>
                  <a:lnTo>
                    <a:pt x="42" y="1"/>
                  </a:lnTo>
                  <a:lnTo>
                    <a:pt x="36" y="0"/>
                  </a:lnTo>
                  <a:lnTo>
                    <a:pt x="31" y="0"/>
                  </a:lnTo>
                  <a:lnTo>
                    <a:pt x="25" y="1"/>
                  </a:lnTo>
                  <a:lnTo>
                    <a:pt x="20" y="2"/>
                  </a:lnTo>
                  <a:lnTo>
                    <a:pt x="13" y="4"/>
                  </a:lnTo>
                  <a:lnTo>
                    <a:pt x="8" y="5"/>
                  </a:lnTo>
                  <a:lnTo>
                    <a:pt x="5" y="6"/>
                  </a:lnTo>
                  <a:lnTo>
                    <a:pt x="4" y="6"/>
                  </a:lnTo>
                  <a:lnTo>
                    <a:pt x="0" y="13"/>
                  </a:lnTo>
                  <a:lnTo>
                    <a:pt x="4" y="6"/>
                  </a:lnTo>
                  <a:lnTo>
                    <a:pt x="1" y="8"/>
                  </a:lnTo>
                  <a:lnTo>
                    <a:pt x="0" y="12"/>
                  </a:lnTo>
                  <a:lnTo>
                    <a:pt x="3" y="14"/>
                  </a:lnTo>
                  <a:lnTo>
                    <a:pt x="6" y="15"/>
                  </a:lnTo>
                  <a:lnTo>
                    <a:pt x="9"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07" name="Freeform 2039"/>
            <p:cNvSpPr>
              <a:spLocks/>
            </p:cNvSpPr>
            <p:nvPr/>
          </p:nvSpPr>
          <p:spPr bwMode="auto">
            <a:xfrm>
              <a:off x="2283" y="3819"/>
              <a:ext cx="6" cy="7"/>
            </a:xfrm>
            <a:custGeom>
              <a:avLst/>
              <a:gdLst>
                <a:gd name="T0" fmla="*/ 11 w 17"/>
                <a:gd name="T1" fmla="*/ 20 h 20"/>
                <a:gd name="T2" fmla="*/ 17 w 17"/>
                <a:gd name="T3" fmla="*/ 13 h 20"/>
                <a:gd name="T4" fmla="*/ 9 w 17"/>
                <a:gd name="T5" fmla="*/ 0 h 20"/>
                <a:gd name="T6" fmla="*/ 0 w 17"/>
                <a:gd name="T7" fmla="*/ 5 h 20"/>
                <a:gd name="T8" fmla="*/ 8 w 17"/>
                <a:gd name="T9" fmla="*/ 17 h 20"/>
                <a:gd name="T10" fmla="*/ 15 w 17"/>
                <a:gd name="T11" fmla="*/ 10 h 20"/>
                <a:gd name="T12" fmla="*/ 8 w 17"/>
                <a:gd name="T13" fmla="*/ 17 h 20"/>
                <a:gd name="T14" fmla="*/ 11 w 17"/>
                <a:gd name="T15" fmla="*/ 20 h 20"/>
                <a:gd name="T16" fmla="*/ 15 w 17"/>
                <a:gd name="T17" fmla="*/ 20 h 20"/>
                <a:gd name="T18" fmla="*/ 17 w 17"/>
                <a:gd name="T19" fmla="*/ 16 h 20"/>
                <a:gd name="T20" fmla="*/ 17 w 17"/>
                <a:gd name="T21" fmla="*/ 13 h 20"/>
                <a:gd name="T22" fmla="*/ 11 w 17"/>
                <a:gd name="T23"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11" y="20"/>
                  </a:moveTo>
                  <a:lnTo>
                    <a:pt x="17" y="13"/>
                  </a:lnTo>
                  <a:lnTo>
                    <a:pt x="9" y="0"/>
                  </a:lnTo>
                  <a:lnTo>
                    <a:pt x="0" y="5"/>
                  </a:lnTo>
                  <a:lnTo>
                    <a:pt x="8" y="17"/>
                  </a:lnTo>
                  <a:lnTo>
                    <a:pt x="15" y="10"/>
                  </a:lnTo>
                  <a:lnTo>
                    <a:pt x="8" y="17"/>
                  </a:lnTo>
                  <a:lnTo>
                    <a:pt x="11" y="20"/>
                  </a:lnTo>
                  <a:lnTo>
                    <a:pt x="15" y="20"/>
                  </a:lnTo>
                  <a:lnTo>
                    <a:pt x="17" y="16"/>
                  </a:lnTo>
                  <a:lnTo>
                    <a:pt x="17" y="13"/>
                  </a:lnTo>
                  <a:lnTo>
                    <a:pt x="11" y="2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08" name="Freeform 2040"/>
            <p:cNvSpPr>
              <a:spLocks/>
            </p:cNvSpPr>
            <p:nvPr/>
          </p:nvSpPr>
          <p:spPr bwMode="auto">
            <a:xfrm>
              <a:off x="2274" y="3816"/>
              <a:ext cx="14" cy="10"/>
            </a:xfrm>
            <a:custGeom>
              <a:avLst/>
              <a:gdLst>
                <a:gd name="T0" fmla="*/ 9 w 42"/>
                <a:gd name="T1" fmla="*/ 7 h 30"/>
                <a:gd name="T2" fmla="*/ 2 w 42"/>
                <a:gd name="T3" fmla="*/ 9 h 30"/>
                <a:gd name="T4" fmla="*/ 38 w 42"/>
                <a:gd name="T5" fmla="*/ 30 h 30"/>
                <a:gd name="T6" fmla="*/ 42 w 42"/>
                <a:gd name="T7" fmla="*/ 20 h 30"/>
                <a:gd name="T8" fmla="*/ 7 w 42"/>
                <a:gd name="T9" fmla="*/ 0 h 30"/>
                <a:gd name="T10" fmla="*/ 0 w 42"/>
                <a:gd name="T11" fmla="*/ 2 h 30"/>
                <a:gd name="T12" fmla="*/ 7 w 42"/>
                <a:gd name="T13" fmla="*/ 0 h 30"/>
                <a:gd name="T14" fmla="*/ 3 w 42"/>
                <a:gd name="T15" fmla="*/ 0 h 30"/>
                <a:gd name="T16" fmla="*/ 0 w 42"/>
                <a:gd name="T17" fmla="*/ 2 h 30"/>
                <a:gd name="T18" fmla="*/ 0 w 42"/>
                <a:gd name="T19" fmla="*/ 7 h 30"/>
                <a:gd name="T20" fmla="*/ 2 w 42"/>
                <a:gd name="T21" fmla="*/ 9 h 30"/>
                <a:gd name="T22" fmla="*/ 9 w 42"/>
                <a:gd name="T23"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30">
                  <a:moveTo>
                    <a:pt x="9" y="7"/>
                  </a:moveTo>
                  <a:lnTo>
                    <a:pt x="2" y="9"/>
                  </a:lnTo>
                  <a:lnTo>
                    <a:pt x="38" y="30"/>
                  </a:lnTo>
                  <a:lnTo>
                    <a:pt x="42" y="20"/>
                  </a:lnTo>
                  <a:lnTo>
                    <a:pt x="7" y="0"/>
                  </a:lnTo>
                  <a:lnTo>
                    <a:pt x="0" y="2"/>
                  </a:lnTo>
                  <a:lnTo>
                    <a:pt x="7" y="0"/>
                  </a:lnTo>
                  <a:lnTo>
                    <a:pt x="3" y="0"/>
                  </a:lnTo>
                  <a:lnTo>
                    <a:pt x="0" y="2"/>
                  </a:lnTo>
                  <a:lnTo>
                    <a:pt x="0" y="7"/>
                  </a:lnTo>
                  <a:lnTo>
                    <a:pt x="2" y="9"/>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09" name="Freeform 2041"/>
            <p:cNvSpPr>
              <a:spLocks/>
            </p:cNvSpPr>
            <p:nvPr/>
          </p:nvSpPr>
          <p:spPr bwMode="auto">
            <a:xfrm>
              <a:off x="2268" y="3816"/>
              <a:ext cx="9" cy="15"/>
            </a:xfrm>
            <a:custGeom>
              <a:avLst/>
              <a:gdLst>
                <a:gd name="T0" fmla="*/ 0 w 26"/>
                <a:gd name="T1" fmla="*/ 39 h 44"/>
                <a:gd name="T2" fmla="*/ 9 w 26"/>
                <a:gd name="T3" fmla="*/ 41 h 44"/>
                <a:gd name="T4" fmla="*/ 26 w 26"/>
                <a:gd name="T5" fmla="*/ 5 h 44"/>
                <a:gd name="T6" fmla="*/ 17 w 26"/>
                <a:gd name="T7" fmla="*/ 0 h 44"/>
                <a:gd name="T8" fmla="*/ 0 w 26"/>
                <a:gd name="T9" fmla="*/ 37 h 44"/>
                <a:gd name="T10" fmla="*/ 9 w 26"/>
                <a:gd name="T11" fmla="*/ 39 h 44"/>
                <a:gd name="T12" fmla="*/ 0 w 26"/>
                <a:gd name="T13" fmla="*/ 37 h 44"/>
                <a:gd name="T14" fmla="*/ 0 w 26"/>
                <a:gd name="T15" fmla="*/ 40 h 44"/>
                <a:gd name="T16" fmla="*/ 3 w 26"/>
                <a:gd name="T17" fmla="*/ 44 h 44"/>
                <a:gd name="T18" fmla="*/ 7 w 26"/>
                <a:gd name="T19" fmla="*/ 44 h 44"/>
                <a:gd name="T20" fmla="*/ 9 w 26"/>
                <a:gd name="T21" fmla="*/ 41 h 44"/>
                <a:gd name="T22" fmla="*/ 0 w 26"/>
                <a:gd name="T23" fmla="*/ 3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44">
                  <a:moveTo>
                    <a:pt x="0" y="39"/>
                  </a:moveTo>
                  <a:lnTo>
                    <a:pt x="9" y="41"/>
                  </a:lnTo>
                  <a:lnTo>
                    <a:pt x="26" y="5"/>
                  </a:lnTo>
                  <a:lnTo>
                    <a:pt x="17" y="0"/>
                  </a:lnTo>
                  <a:lnTo>
                    <a:pt x="0" y="37"/>
                  </a:lnTo>
                  <a:lnTo>
                    <a:pt x="9" y="39"/>
                  </a:lnTo>
                  <a:lnTo>
                    <a:pt x="0" y="37"/>
                  </a:lnTo>
                  <a:lnTo>
                    <a:pt x="0" y="40"/>
                  </a:lnTo>
                  <a:lnTo>
                    <a:pt x="3" y="44"/>
                  </a:lnTo>
                  <a:lnTo>
                    <a:pt x="7" y="44"/>
                  </a:lnTo>
                  <a:lnTo>
                    <a:pt x="9" y="41"/>
                  </a:lnTo>
                  <a:lnTo>
                    <a:pt x="0" y="3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10" name="Freeform 2042"/>
            <p:cNvSpPr>
              <a:spLocks/>
            </p:cNvSpPr>
            <p:nvPr/>
          </p:nvSpPr>
          <p:spPr bwMode="auto">
            <a:xfrm>
              <a:off x="2267" y="3820"/>
              <a:ext cx="4" cy="9"/>
            </a:xfrm>
            <a:custGeom>
              <a:avLst/>
              <a:gdLst>
                <a:gd name="T0" fmla="*/ 8 w 13"/>
                <a:gd name="T1" fmla="*/ 8 h 27"/>
                <a:gd name="T2" fmla="*/ 0 w 13"/>
                <a:gd name="T3" fmla="*/ 4 h 27"/>
                <a:gd name="T4" fmla="*/ 4 w 13"/>
                <a:gd name="T5" fmla="*/ 27 h 27"/>
                <a:gd name="T6" fmla="*/ 13 w 13"/>
                <a:gd name="T7" fmla="*/ 27 h 27"/>
                <a:gd name="T8" fmla="*/ 9 w 13"/>
                <a:gd name="T9" fmla="*/ 4 h 27"/>
                <a:gd name="T10" fmla="*/ 1 w 13"/>
                <a:gd name="T11" fmla="*/ 1 h 27"/>
                <a:gd name="T12" fmla="*/ 9 w 13"/>
                <a:gd name="T13" fmla="*/ 4 h 27"/>
                <a:gd name="T14" fmla="*/ 8 w 13"/>
                <a:gd name="T15" fmla="*/ 1 h 27"/>
                <a:gd name="T16" fmla="*/ 5 w 13"/>
                <a:gd name="T17" fmla="*/ 0 h 27"/>
                <a:gd name="T18" fmla="*/ 1 w 13"/>
                <a:gd name="T19" fmla="*/ 1 h 27"/>
                <a:gd name="T20" fmla="*/ 0 w 13"/>
                <a:gd name="T21" fmla="*/ 4 h 27"/>
                <a:gd name="T22" fmla="*/ 8 w 13"/>
                <a:gd name="T23" fmla="*/ 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27">
                  <a:moveTo>
                    <a:pt x="8" y="8"/>
                  </a:moveTo>
                  <a:lnTo>
                    <a:pt x="0" y="4"/>
                  </a:lnTo>
                  <a:lnTo>
                    <a:pt x="4" y="27"/>
                  </a:lnTo>
                  <a:lnTo>
                    <a:pt x="13" y="27"/>
                  </a:lnTo>
                  <a:lnTo>
                    <a:pt x="9" y="4"/>
                  </a:lnTo>
                  <a:lnTo>
                    <a:pt x="1" y="1"/>
                  </a:lnTo>
                  <a:lnTo>
                    <a:pt x="9" y="4"/>
                  </a:lnTo>
                  <a:lnTo>
                    <a:pt x="8" y="1"/>
                  </a:lnTo>
                  <a:lnTo>
                    <a:pt x="5" y="0"/>
                  </a:lnTo>
                  <a:lnTo>
                    <a:pt x="1" y="1"/>
                  </a:lnTo>
                  <a:lnTo>
                    <a:pt x="0" y="4"/>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11" name="Freeform 2043"/>
            <p:cNvSpPr>
              <a:spLocks/>
            </p:cNvSpPr>
            <p:nvPr/>
          </p:nvSpPr>
          <p:spPr bwMode="auto">
            <a:xfrm>
              <a:off x="2265" y="3821"/>
              <a:ext cx="5" cy="5"/>
            </a:xfrm>
            <a:custGeom>
              <a:avLst/>
              <a:gdLst>
                <a:gd name="T0" fmla="*/ 0 w 15"/>
                <a:gd name="T1" fmla="*/ 10 h 15"/>
                <a:gd name="T2" fmla="*/ 8 w 15"/>
                <a:gd name="T3" fmla="*/ 13 h 15"/>
                <a:gd name="T4" fmla="*/ 15 w 15"/>
                <a:gd name="T5" fmla="*/ 7 h 15"/>
                <a:gd name="T6" fmla="*/ 8 w 15"/>
                <a:gd name="T7" fmla="*/ 0 h 15"/>
                <a:gd name="T8" fmla="*/ 2 w 15"/>
                <a:gd name="T9" fmla="*/ 7 h 15"/>
                <a:gd name="T10" fmla="*/ 10 w 15"/>
                <a:gd name="T11" fmla="*/ 10 h 15"/>
                <a:gd name="T12" fmla="*/ 2 w 15"/>
                <a:gd name="T13" fmla="*/ 7 h 15"/>
                <a:gd name="T14" fmla="*/ 0 w 15"/>
                <a:gd name="T15" fmla="*/ 10 h 15"/>
                <a:gd name="T16" fmla="*/ 2 w 15"/>
                <a:gd name="T17" fmla="*/ 13 h 15"/>
                <a:gd name="T18" fmla="*/ 5 w 15"/>
                <a:gd name="T19" fmla="*/ 15 h 15"/>
                <a:gd name="T20" fmla="*/ 8 w 15"/>
                <a:gd name="T21" fmla="*/ 13 h 15"/>
                <a:gd name="T22" fmla="*/ 0 w 15"/>
                <a:gd name="T23"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5">
                  <a:moveTo>
                    <a:pt x="0" y="10"/>
                  </a:moveTo>
                  <a:lnTo>
                    <a:pt x="8" y="13"/>
                  </a:lnTo>
                  <a:lnTo>
                    <a:pt x="15" y="7"/>
                  </a:lnTo>
                  <a:lnTo>
                    <a:pt x="8" y="0"/>
                  </a:lnTo>
                  <a:lnTo>
                    <a:pt x="2" y="7"/>
                  </a:lnTo>
                  <a:lnTo>
                    <a:pt x="10" y="10"/>
                  </a:lnTo>
                  <a:lnTo>
                    <a:pt x="2" y="7"/>
                  </a:lnTo>
                  <a:lnTo>
                    <a:pt x="0" y="10"/>
                  </a:lnTo>
                  <a:lnTo>
                    <a:pt x="2" y="13"/>
                  </a:lnTo>
                  <a:lnTo>
                    <a:pt x="5" y="15"/>
                  </a:lnTo>
                  <a:lnTo>
                    <a:pt x="8" y="13"/>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12" name="Freeform 2044"/>
            <p:cNvSpPr>
              <a:spLocks/>
            </p:cNvSpPr>
            <p:nvPr/>
          </p:nvSpPr>
          <p:spPr bwMode="auto">
            <a:xfrm>
              <a:off x="2263" y="3813"/>
              <a:ext cx="5" cy="11"/>
            </a:xfrm>
            <a:custGeom>
              <a:avLst/>
              <a:gdLst>
                <a:gd name="T0" fmla="*/ 0 w 15"/>
                <a:gd name="T1" fmla="*/ 9 h 32"/>
                <a:gd name="T2" fmla="*/ 0 w 15"/>
                <a:gd name="T3" fmla="*/ 9 h 32"/>
                <a:gd name="T4" fmla="*/ 0 w 15"/>
                <a:gd name="T5" fmla="*/ 11 h 32"/>
                <a:gd name="T6" fmla="*/ 3 w 15"/>
                <a:gd name="T7" fmla="*/ 19 h 32"/>
                <a:gd name="T8" fmla="*/ 4 w 15"/>
                <a:gd name="T9" fmla="*/ 27 h 32"/>
                <a:gd name="T10" fmla="*/ 5 w 15"/>
                <a:gd name="T11" fmla="*/ 32 h 32"/>
                <a:gd name="T12" fmla="*/ 15 w 15"/>
                <a:gd name="T13" fmla="*/ 32 h 32"/>
                <a:gd name="T14" fmla="*/ 13 w 15"/>
                <a:gd name="T15" fmla="*/ 27 h 32"/>
                <a:gd name="T16" fmla="*/ 12 w 15"/>
                <a:gd name="T17" fmla="*/ 17 h 32"/>
                <a:gd name="T18" fmla="*/ 9 w 15"/>
                <a:gd name="T19" fmla="*/ 7 h 32"/>
                <a:gd name="T20" fmla="*/ 2 w 15"/>
                <a:gd name="T21" fmla="*/ 0 h 32"/>
                <a:gd name="T22" fmla="*/ 2 w 15"/>
                <a:gd name="T23" fmla="*/ 0 h 32"/>
                <a:gd name="T24" fmla="*/ 0 w 15"/>
                <a:gd name="T25"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2">
                  <a:moveTo>
                    <a:pt x="0" y="9"/>
                  </a:moveTo>
                  <a:lnTo>
                    <a:pt x="0" y="9"/>
                  </a:lnTo>
                  <a:lnTo>
                    <a:pt x="0" y="11"/>
                  </a:lnTo>
                  <a:lnTo>
                    <a:pt x="3" y="19"/>
                  </a:lnTo>
                  <a:lnTo>
                    <a:pt x="4" y="27"/>
                  </a:lnTo>
                  <a:lnTo>
                    <a:pt x="5" y="32"/>
                  </a:lnTo>
                  <a:lnTo>
                    <a:pt x="15" y="32"/>
                  </a:lnTo>
                  <a:lnTo>
                    <a:pt x="13" y="27"/>
                  </a:lnTo>
                  <a:lnTo>
                    <a:pt x="12" y="17"/>
                  </a:lnTo>
                  <a:lnTo>
                    <a:pt x="9" y="7"/>
                  </a:lnTo>
                  <a:lnTo>
                    <a:pt x="2" y="0"/>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13" name="Freeform 2045"/>
            <p:cNvSpPr>
              <a:spLocks/>
            </p:cNvSpPr>
            <p:nvPr/>
          </p:nvSpPr>
          <p:spPr bwMode="auto">
            <a:xfrm>
              <a:off x="2252" y="3813"/>
              <a:ext cx="12" cy="3"/>
            </a:xfrm>
            <a:custGeom>
              <a:avLst/>
              <a:gdLst>
                <a:gd name="T0" fmla="*/ 1 w 34"/>
                <a:gd name="T1" fmla="*/ 11 h 11"/>
                <a:gd name="T2" fmla="*/ 2 w 34"/>
                <a:gd name="T3" fmla="*/ 11 h 11"/>
                <a:gd name="T4" fmla="*/ 8 w 34"/>
                <a:gd name="T5" fmla="*/ 10 h 11"/>
                <a:gd name="T6" fmla="*/ 17 w 34"/>
                <a:gd name="T7" fmla="*/ 11 h 11"/>
                <a:gd name="T8" fmla="*/ 27 w 34"/>
                <a:gd name="T9" fmla="*/ 10 h 11"/>
                <a:gd name="T10" fmla="*/ 32 w 34"/>
                <a:gd name="T11" fmla="*/ 11 h 11"/>
                <a:gd name="T12" fmla="*/ 34 w 34"/>
                <a:gd name="T13" fmla="*/ 2 h 11"/>
                <a:gd name="T14" fmla="*/ 27 w 34"/>
                <a:gd name="T15" fmla="*/ 1 h 11"/>
                <a:gd name="T16" fmla="*/ 17 w 34"/>
                <a:gd name="T17" fmla="*/ 0 h 11"/>
                <a:gd name="T18" fmla="*/ 8 w 34"/>
                <a:gd name="T19" fmla="*/ 1 h 11"/>
                <a:gd name="T20" fmla="*/ 0 w 34"/>
                <a:gd name="T21" fmla="*/ 2 h 11"/>
                <a:gd name="T22" fmla="*/ 1 w 34"/>
                <a:gd name="T23" fmla="*/ 2 h 11"/>
                <a:gd name="T24" fmla="*/ 1 w 34"/>
                <a:gd name="T25"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11">
                  <a:moveTo>
                    <a:pt x="1" y="11"/>
                  </a:moveTo>
                  <a:lnTo>
                    <a:pt x="2" y="11"/>
                  </a:lnTo>
                  <a:lnTo>
                    <a:pt x="8" y="10"/>
                  </a:lnTo>
                  <a:lnTo>
                    <a:pt x="17" y="11"/>
                  </a:lnTo>
                  <a:lnTo>
                    <a:pt x="27" y="10"/>
                  </a:lnTo>
                  <a:lnTo>
                    <a:pt x="32" y="11"/>
                  </a:lnTo>
                  <a:lnTo>
                    <a:pt x="34" y="2"/>
                  </a:lnTo>
                  <a:lnTo>
                    <a:pt x="27" y="1"/>
                  </a:lnTo>
                  <a:lnTo>
                    <a:pt x="17" y="0"/>
                  </a:lnTo>
                  <a:lnTo>
                    <a:pt x="8" y="1"/>
                  </a:lnTo>
                  <a:lnTo>
                    <a:pt x="0" y="2"/>
                  </a:lnTo>
                  <a:lnTo>
                    <a:pt x="1" y="2"/>
                  </a:lnTo>
                  <a:lnTo>
                    <a:pt x="1"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14" name="Freeform 2046"/>
            <p:cNvSpPr>
              <a:spLocks/>
            </p:cNvSpPr>
            <p:nvPr/>
          </p:nvSpPr>
          <p:spPr bwMode="auto">
            <a:xfrm>
              <a:off x="2247" y="3813"/>
              <a:ext cx="6" cy="9"/>
            </a:xfrm>
            <a:custGeom>
              <a:avLst/>
              <a:gdLst>
                <a:gd name="T0" fmla="*/ 9 w 16"/>
                <a:gd name="T1" fmla="*/ 25 h 25"/>
                <a:gd name="T2" fmla="*/ 12 w 16"/>
                <a:gd name="T3" fmla="*/ 17 h 25"/>
                <a:gd name="T4" fmla="*/ 15 w 16"/>
                <a:gd name="T5" fmla="*/ 13 h 25"/>
                <a:gd name="T6" fmla="*/ 16 w 16"/>
                <a:gd name="T7" fmla="*/ 10 h 25"/>
                <a:gd name="T8" fmla="*/ 16 w 16"/>
                <a:gd name="T9" fmla="*/ 9 h 25"/>
                <a:gd name="T10" fmla="*/ 16 w 16"/>
                <a:gd name="T11" fmla="*/ 0 h 25"/>
                <a:gd name="T12" fmla="*/ 9 w 16"/>
                <a:gd name="T13" fmla="*/ 3 h 25"/>
                <a:gd name="T14" fmla="*/ 5 w 16"/>
                <a:gd name="T15" fmla="*/ 8 h 25"/>
                <a:gd name="T16" fmla="*/ 3 w 16"/>
                <a:gd name="T17" fmla="*/ 13 h 25"/>
                <a:gd name="T18" fmla="*/ 0 w 16"/>
                <a:gd name="T19" fmla="*/ 21 h 25"/>
                <a:gd name="T20" fmla="*/ 9 w 16"/>
                <a:gd name="T21"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25">
                  <a:moveTo>
                    <a:pt x="9" y="25"/>
                  </a:moveTo>
                  <a:lnTo>
                    <a:pt x="12" y="17"/>
                  </a:lnTo>
                  <a:lnTo>
                    <a:pt x="15" y="13"/>
                  </a:lnTo>
                  <a:lnTo>
                    <a:pt x="16" y="10"/>
                  </a:lnTo>
                  <a:lnTo>
                    <a:pt x="16" y="9"/>
                  </a:lnTo>
                  <a:lnTo>
                    <a:pt x="16" y="0"/>
                  </a:lnTo>
                  <a:lnTo>
                    <a:pt x="9" y="3"/>
                  </a:lnTo>
                  <a:lnTo>
                    <a:pt x="5" y="8"/>
                  </a:lnTo>
                  <a:lnTo>
                    <a:pt x="3" y="13"/>
                  </a:lnTo>
                  <a:lnTo>
                    <a:pt x="0" y="21"/>
                  </a:lnTo>
                  <a:lnTo>
                    <a:pt x="9" y="2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15" name="Freeform 2047"/>
            <p:cNvSpPr>
              <a:spLocks/>
            </p:cNvSpPr>
            <p:nvPr/>
          </p:nvSpPr>
          <p:spPr bwMode="auto">
            <a:xfrm>
              <a:off x="2247" y="3820"/>
              <a:ext cx="3" cy="2"/>
            </a:xfrm>
            <a:custGeom>
              <a:avLst/>
              <a:gdLst>
                <a:gd name="T0" fmla="*/ 0 w 9"/>
                <a:gd name="T1" fmla="*/ 0 h 6"/>
                <a:gd name="T2" fmla="*/ 0 w 9"/>
                <a:gd name="T3" fmla="*/ 3 h 6"/>
                <a:gd name="T4" fmla="*/ 3 w 9"/>
                <a:gd name="T5" fmla="*/ 6 h 6"/>
                <a:gd name="T6" fmla="*/ 7 w 9"/>
                <a:gd name="T7" fmla="*/ 6 h 6"/>
                <a:gd name="T8" fmla="*/ 9 w 9"/>
                <a:gd name="T9" fmla="*/ 4 h 6"/>
                <a:gd name="T10" fmla="*/ 0 w 9"/>
                <a:gd name="T11" fmla="*/ 0 h 6"/>
              </a:gdLst>
              <a:ahLst/>
              <a:cxnLst>
                <a:cxn ang="0">
                  <a:pos x="T0" y="T1"/>
                </a:cxn>
                <a:cxn ang="0">
                  <a:pos x="T2" y="T3"/>
                </a:cxn>
                <a:cxn ang="0">
                  <a:pos x="T4" y="T5"/>
                </a:cxn>
                <a:cxn ang="0">
                  <a:pos x="T6" y="T7"/>
                </a:cxn>
                <a:cxn ang="0">
                  <a:pos x="T8" y="T9"/>
                </a:cxn>
                <a:cxn ang="0">
                  <a:pos x="T10" y="T11"/>
                </a:cxn>
              </a:cxnLst>
              <a:rect l="0" t="0" r="r" b="b"/>
              <a:pathLst>
                <a:path w="9" h="6">
                  <a:moveTo>
                    <a:pt x="0" y="0"/>
                  </a:moveTo>
                  <a:lnTo>
                    <a:pt x="0" y="3"/>
                  </a:lnTo>
                  <a:lnTo>
                    <a:pt x="3" y="6"/>
                  </a:lnTo>
                  <a:lnTo>
                    <a:pt x="7" y="6"/>
                  </a:lnTo>
                  <a:lnTo>
                    <a:pt x="9" y="4"/>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16" name="Freeform 2048"/>
            <p:cNvSpPr>
              <a:spLocks/>
            </p:cNvSpPr>
            <p:nvPr/>
          </p:nvSpPr>
          <p:spPr bwMode="auto">
            <a:xfrm>
              <a:off x="2249" y="3793"/>
              <a:ext cx="151" cy="70"/>
            </a:xfrm>
            <a:custGeom>
              <a:avLst/>
              <a:gdLst>
                <a:gd name="T0" fmla="*/ 449 w 454"/>
                <a:gd name="T1" fmla="*/ 194 h 212"/>
                <a:gd name="T2" fmla="*/ 432 w 454"/>
                <a:gd name="T3" fmla="*/ 172 h 212"/>
                <a:gd name="T4" fmla="*/ 410 w 454"/>
                <a:gd name="T5" fmla="*/ 158 h 212"/>
                <a:gd name="T6" fmla="*/ 393 w 454"/>
                <a:gd name="T7" fmla="*/ 157 h 212"/>
                <a:gd name="T8" fmla="*/ 380 w 454"/>
                <a:gd name="T9" fmla="*/ 160 h 212"/>
                <a:gd name="T10" fmla="*/ 361 w 454"/>
                <a:gd name="T11" fmla="*/ 159 h 212"/>
                <a:gd name="T12" fmla="*/ 362 w 454"/>
                <a:gd name="T13" fmla="*/ 154 h 212"/>
                <a:gd name="T14" fmla="*/ 365 w 454"/>
                <a:gd name="T15" fmla="*/ 136 h 212"/>
                <a:gd name="T16" fmla="*/ 344 w 454"/>
                <a:gd name="T17" fmla="*/ 105 h 212"/>
                <a:gd name="T18" fmla="*/ 330 w 454"/>
                <a:gd name="T19" fmla="*/ 117 h 212"/>
                <a:gd name="T20" fmla="*/ 313 w 454"/>
                <a:gd name="T21" fmla="*/ 127 h 212"/>
                <a:gd name="T22" fmla="*/ 299 w 454"/>
                <a:gd name="T23" fmla="*/ 126 h 212"/>
                <a:gd name="T24" fmla="*/ 297 w 454"/>
                <a:gd name="T25" fmla="*/ 94 h 212"/>
                <a:gd name="T26" fmla="*/ 284 w 454"/>
                <a:gd name="T27" fmla="*/ 85 h 212"/>
                <a:gd name="T28" fmla="*/ 272 w 454"/>
                <a:gd name="T29" fmla="*/ 87 h 212"/>
                <a:gd name="T30" fmla="*/ 257 w 454"/>
                <a:gd name="T31" fmla="*/ 94 h 212"/>
                <a:gd name="T32" fmla="*/ 243 w 454"/>
                <a:gd name="T33" fmla="*/ 105 h 212"/>
                <a:gd name="T34" fmla="*/ 231 w 454"/>
                <a:gd name="T35" fmla="*/ 52 h 212"/>
                <a:gd name="T36" fmla="*/ 221 w 454"/>
                <a:gd name="T37" fmla="*/ 24 h 212"/>
                <a:gd name="T38" fmla="*/ 205 w 454"/>
                <a:gd name="T39" fmla="*/ 10 h 212"/>
                <a:gd name="T40" fmla="*/ 202 w 454"/>
                <a:gd name="T41" fmla="*/ 0 h 212"/>
                <a:gd name="T42" fmla="*/ 189 w 454"/>
                <a:gd name="T43" fmla="*/ 7 h 212"/>
                <a:gd name="T44" fmla="*/ 173 w 454"/>
                <a:gd name="T45" fmla="*/ 20 h 212"/>
                <a:gd name="T46" fmla="*/ 164 w 454"/>
                <a:gd name="T47" fmla="*/ 37 h 212"/>
                <a:gd name="T48" fmla="*/ 166 w 454"/>
                <a:gd name="T49" fmla="*/ 65 h 212"/>
                <a:gd name="T50" fmla="*/ 154 w 454"/>
                <a:gd name="T51" fmla="*/ 71 h 212"/>
                <a:gd name="T52" fmla="*/ 146 w 454"/>
                <a:gd name="T53" fmla="*/ 88 h 212"/>
                <a:gd name="T54" fmla="*/ 142 w 454"/>
                <a:gd name="T55" fmla="*/ 77 h 212"/>
                <a:gd name="T56" fmla="*/ 128 w 454"/>
                <a:gd name="T57" fmla="*/ 77 h 212"/>
                <a:gd name="T58" fmla="*/ 112 w 454"/>
                <a:gd name="T59" fmla="*/ 80 h 212"/>
                <a:gd name="T60" fmla="*/ 116 w 454"/>
                <a:gd name="T61" fmla="*/ 94 h 212"/>
                <a:gd name="T62" fmla="*/ 60 w 454"/>
                <a:gd name="T63" fmla="*/ 87 h 212"/>
                <a:gd name="T64" fmla="*/ 51 w 454"/>
                <a:gd name="T65" fmla="*/ 80 h 212"/>
                <a:gd name="T66" fmla="*/ 38 w 454"/>
                <a:gd name="T67" fmla="*/ 65 h 212"/>
                <a:gd name="T68" fmla="*/ 12 w 454"/>
                <a:gd name="T69" fmla="*/ 67 h 212"/>
                <a:gd name="T70" fmla="*/ 4 w 454"/>
                <a:gd name="T71" fmla="*/ 77 h 212"/>
                <a:gd name="T72" fmla="*/ 25 w 454"/>
                <a:gd name="T73" fmla="*/ 186 h 212"/>
                <a:gd name="T74" fmla="*/ 64 w 454"/>
                <a:gd name="T75" fmla="*/ 181 h 212"/>
                <a:gd name="T76" fmla="*/ 114 w 454"/>
                <a:gd name="T77" fmla="*/ 180 h 212"/>
                <a:gd name="T78" fmla="*/ 156 w 454"/>
                <a:gd name="T79" fmla="*/ 183 h 212"/>
                <a:gd name="T80" fmla="*/ 186 w 454"/>
                <a:gd name="T81" fmla="*/ 181 h 212"/>
                <a:gd name="T82" fmla="*/ 238 w 454"/>
                <a:gd name="T83" fmla="*/ 170 h 212"/>
                <a:gd name="T84" fmla="*/ 284 w 454"/>
                <a:gd name="T85" fmla="*/ 201 h 212"/>
                <a:gd name="T86" fmla="*/ 305 w 454"/>
                <a:gd name="T87" fmla="*/ 196 h 212"/>
                <a:gd name="T88" fmla="*/ 320 w 454"/>
                <a:gd name="T89" fmla="*/ 191 h 212"/>
                <a:gd name="T90" fmla="*/ 344 w 454"/>
                <a:gd name="T91" fmla="*/ 199 h 212"/>
                <a:gd name="T92" fmla="*/ 369 w 454"/>
                <a:gd name="T93" fmla="*/ 204 h 212"/>
                <a:gd name="T94" fmla="*/ 387 w 454"/>
                <a:gd name="T95" fmla="*/ 204 h 212"/>
                <a:gd name="T96" fmla="*/ 404 w 454"/>
                <a:gd name="T97" fmla="*/ 199 h 212"/>
                <a:gd name="T98" fmla="*/ 420 w 454"/>
                <a:gd name="T99" fmla="*/ 203 h 212"/>
                <a:gd name="T100" fmla="*/ 441 w 454"/>
                <a:gd name="T101" fmla="*/ 21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54" h="212">
                  <a:moveTo>
                    <a:pt x="454" y="212"/>
                  </a:moveTo>
                  <a:lnTo>
                    <a:pt x="452" y="203"/>
                  </a:lnTo>
                  <a:lnTo>
                    <a:pt x="449" y="194"/>
                  </a:lnTo>
                  <a:lnTo>
                    <a:pt x="444" y="186"/>
                  </a:lnTo>
                  <a:lnTo>
                    <a:pt x="439" y="178"/>
                  </a:lnTo>
                  <a:lnTo>
                    <a:pt x="432" y="172"/>
                  </a:lnTo>
                  <a:lnTo>
                    <a:pt x="424" y="165"/>
                  </a:lnTo>
                  <a:lnTo>
                    <a:pt x="417" y="162"/>
                  </a:lnTo>
                  <a:lnTo>
                    <a:pt x="410" y="158"/>
                  </a:lnTo>
                  <a:lnTo>
                    <a:pt x="403" y="170"/>
                  </a:lnTo>
                  <a:lnTo>
                    <a:pt x="395" y="156"/>
                  </a:lnTo>
                  <a:lnTo>
                    <a:pt x="393" y="157"/>
                  </a:lnTo>
                  <a:lnTo>
                    <a:pt x="389" y="158"/>
                  </a:lnTo>
                  <a:lnTo>
                    <a:pt x="385" y="159"/>
                  </a:lnTo>
                  <a:lnTo>
                    <a:pt x="380" y="160"/>
                  </a:lnTo>
                  <a:lnTo>
                    <a:pt x="373" y="160"/>
                  </a:lnTo>
                  <a:lnTo>
                    <a:pt x="368" y="160"/>
                  </a:lnTo>
                  <a:lnTo>
                    <a:pt x="361" y="159"/>
                  </a:lnTo>
                  <a:lnTo>
                    <a:pt x="355" y="158"/>
                  </a:lnTo>
                  <a:lnTo>
                    <a:pt x="357" y="157"/>
                  </a:lnTo>
                  <a:lnTo>
                    <a:pt x="362" y="154"/>
                  </a:lnTo>
                  <a:lnTo>
                    <a:pt x="367" y="149"/>
                  </a:lnTo>
                  <a:lnTo>
                    <a:pt x="369" y="146"/>
                  </a:lnTo>
                  <a:lnTo>
                    <a:pt x="365" y="136"/>
                  </a:lnTo>
                  <a:lnTo>
                    <a:pt x="359" y="122"/>
                  </a:lnTo>
                  <a:lnTo>
                    <a:pt x="351" y="108"/>
                  </a:lnTo>
                  <a:lnTo>
                    <a:pt x="344" y="105"/>
                  </a:lnTo>
                  <a:lnTo>
                    <a:pt x="340" y="109"/>
                  </a:lnTo>
                  <a:lnTo>
                    <a:pt x="336" y="112"/>
                  </a:lnTo>
                  <a:lnTo>
                    <a:pt x="330" y="117"/>
                  </a:lnTo>
                  <a:lnTo>
                    <a:pt x="324" y="120"/>
                  </a:lnTo>
                  <a:lnTo>
                    <a:pt x="318" y="125"/>
                  </a:lnTo>
                  <a:lnTo>
                    <a:pt x="313" y="127"/>
                  </a:lnTo>
                  <a:lnTo>
                    <a:pt x="307" y="130"/>
                  </a:lnTo>
                  <a:lnTo>
                    <a:pt x="304" y="131"/>
                  </a:lnTo>
                  <a:lnTo>
                    <a:pt x="299" y="126"/>
                  </a:lnTo>
                  <a:lnTo>
                    <a:pt x="297" y="115"/>
                  </a:lnTo>
                  <a:lnTo>
                    <a:pt x="297" y="103"/>
                  </a:lnTo>
                  <a:lnTo>
                    <a:pt x="297" y="94"/>
                  </a:lnTo>
                  <a:lnTo>
                    <a:pt x="294" y="89"/>
                  </a:lnTo>
                  <a:lnTo>
                    <a:pt x="290" y="87"/>
                  </a:lnTo>
                  <a:lnTo>
                    <a:pt x="284" y="85"/>
                  </a:lnTo>
                  <a:lnTo>
                    <a:pt x="278" y="85"/>
                  </a:lnTo>
                  <a:lnTo>
                    <a:pt x="276" y="85"/>
                  </a:lnTo>
                  <a:lnTo>
                    <a:pt x="272" y="87"/>
                  </a:lnTo>
                  <a:lnTo>
                    <a:pt x="267" y="88"/>
                  </a:lnTo>
                  <a:lnTo>
                    <a:pt x="262" y="92"/>
                  </a:lnTo>
                  <a:lnTo>
                    <a:pt x="257" y="94"/>
                  </a:lnTo>
                  <a:lnTo>
                    <a:pt x="252" y="97"/>
                  </a:lnTo>
                  <a:lnTo>
                    <a:pt x="246" y="102"/>
                  </a:lnTo>
                  <a:lnTo>
                    <a:pt x="243" y="105"/>
                  </a:lnTo>
                  <a:lnTo>
                    <a:pt x="240" y="92"/>
                  </a:lnTo>
                  <a:lnTo>
                    <a:pt x="236" y="71"/>
                  </a:lnTo>
                  <a:lnTo>
                    <a:pt x="231" y="52"/>
                  </a:lnTo>
                  <a:lnTo>
                    <a:pt x="230" y="39"/>
                  </a:lnTo>
                  <a:lnTo>
                    <a:pt x="228" y="32"/>
                  </a:lnTo>
                  <a:lnTo>
                    <a:pt x="221" y="24"/>
                  </a:lnTo>
                  <a:lnTo>
                    <a:pt x="213" y="17"/>
                  </a:lnTo>
                  <a:lnTo>
                    <a:pt x="207" y="14"/>
                  </a:lnTo>
                  <a:lnTo>
                    <a:pt x="205" y="10"/>
                  </a:lnTo>
                  <a:lnTo>
                    <a:pt x="205" y="6"/>
                  </a:lnTo>
                  <a:lnTo>
                    <a:pt x="204" y="1"/>
                  </a:lnTo>
                  <a:lnTo>
                    <a:pt x="202" y="0"/>
                  </a:lnTo>
                  <a:lnTo>
                    <a:pt x="198" y="1"/>
                  </a:lnTo>
                  <a:lnTo>
                    <a:pt x="194" y="4"/>
                  </a:lnTo>
                  <a:lnTo>
                    <a:pt x="189" y="7"/>
                  </a:lnTo>
                  <a:lnTo>
                    <a:pt x="183" y="10"/>
                  </a:lnTo>
                  <a:lnTo>
                    <a:pt x="178" y="15"/>
                  </a:lnTo>
                  <a:lnTo>
                    <a:pt x="173" y="20"/>
                  </a:lnTo>
                  <a:lnTo>
                    <a:pt x="169" y="24"/>
                  </a:lnTo>
                  <a:lnTo>
                    <a:pt x="166" y="28"/>
                  </a:lnTo>
                  <a:lnTo>
                    <a:pt x="164" y="37"/>
                  </a:lnTo>
                  <a:lnTo>
                    <a:pt x="165" y="49"/>
                  </a:lnTo>
                  <a:lnTo>
                    <a:pt x="165" y="61"/>
                  </a:lnTo>
                  <a:lnTo>
                    <a:pt x="166" y="65"/>
                  </a:lnTo>
                  <a:lnTo>
                    <a:pt x="155" y="59"/>
                  </a:lnTo>
                  <a:lnTo>
                    <a:pt x="155" y="62"/>
                  </a:lnTo>
                  <a:lnTo>
                    <a:pt x="154" y="71"/>
                  </a:lnTo>
                  <a:lnTo>
                    <a:pt x="150" y="81"/>
                  </a:lnTo>
                  <a:lnTo>
                    <a:pt x="146" y="89"/>
                  </a:lnTo>
                  <a:lnTo>
                    <a:pt x="146" y="88"/>
                  </a:lnTo>
                  <a:lnTo>
                    <a:pt x="146" y="84"/>
                  </a:lnTo>
                  <a:lnTo>
                    <a:pt x="145" y="80"/>
                  </a:lnTo>
                  <a:lnTo>
                    <a:pt x="142" y="77"/>
                  </a:lnTo>
                  <a:lnTo>
                    <a:pt x="139" y="76"/>
                  </a:lnTo>
                  <a:lnTo>
                    <a:pt x="134" y="76"/>
                  </a:lnTo>
                  <a:lnTo>
                    <a:pt x="128" y="77"/>
                  </a:lnTo>
                  <a:lnTo>
                    <a:pt x="123" y="78"/>
                  </a:lnTo>
                  <a:lnTo>
                    <a:pt x="117" y="79"/>
                  </a:lnTo>
                  <a:lnTo>
                    <a:pt x="112" y="80"/>
                  </a:lnTo>
                  <a:lnTo>
                    <a:pt x="109" y="81"/>
                  </a:lnTo>
                  <a:lnTo>
                    <a:pt x="108" y="81"/>
                  </a:lnTo>
                  <a:lnTo>
                    <a:pt x="116" y="94"/>
                  </a:lnTo>
                  <a:lnTo>
                    <a:pt x="80" y="73"/>
                  </a:lnTo>
                  <a:lnTo>
                    <a:pt x="63" y="110"/>
                  </a:lnTo>
                  <a:lnTo>
                    <a:pt x="60" y="87"/>
                  </a:lnTo>
                  <a:lnTo>
                    <a:pt x="53" y="94"/>
                  </a:lnTo>
                  <a:lnTo>
                    <a:pt x="52" y="89"/>
                  </a:lnTo>
                  <a:lnTo>
                    <a:pt x="51" y="80"/>
                  </a:lnTo>
                  <a:lnTo>
                    <a:pt x="47" y="71"/>
                  </a:lnTo>
                  <a:lnTo>
                    <a:pt x="44" y="67"/>
                  </a:lnTo>
                  <a:lnTo>
                    <a:pt x="38" y="65"/>
                  </a:lnTo>
                  <a:lnTo>
                    <a:pt x="28" y="65"/>
                  </a:lnTo>
                  <a:lnTo>
                    <a:pt x="19" y="65"/>
                  </a:lnTo>
                  <a:lnTo>
                    <a:pt x="12" y="67"/>
                  </a:lnTo>
                  <a:lnTo>
                    <a:pt x="8" y="69"/>
                  </a:lnTo>
                  <a:lnTo>
                    <a:pt x="6" y="72"/>
                  </a:lnTo>
                  <a:lnTo>
                    <a:pt x="4" y="77"/>
                  </a:lnTo>
                  <a:lnTo>
                    <a:pt x="0" y="85"/>
                  </a:lnTo>
                  <a:lnTo>
                    <a:pt x="0" y="173"/>
                  </a:lnTo>
                  <a:lnTo>
                    <a:pt x="25" y="186"/>
                  </a:lnTo>
                  <a:lnTo>
                    <a:pt x="33" y="170"/>
                  </a:lnTo>
                  <a:lnTo>
                    <a:pt x="50" y="183"/>
                  </a:lnTo>
                  <a:lnTo>
                    <a:pt x="64" y="181"/>
                  </a:lnTo>
                  <a:lnTo>
                    <a:pt x="80" y="180"/>
                  </a:lnTo>
                  <a:lnTo>
                    <a:pt x="98" y="180"/>
                  </a:lnTo>
                  <a:lnTo>
                    <a:pt x="114" y="180"/>
                  </a:lnTo>
                  <a:lnTo>
                    <a:pt x="130" y="181"/>
                  </a:lnTo>
                  <a:lnTo>
                    <a:pt x="145" y="182"/>
                  </a:lnTo>
                  <a:lnTo>
                    <a:pt x="156" y="183"/>
                  </a:lnTo>
                  <a:lnTo>
                    <a:pt x="164" y="186"/>
                  </a:lnTo>
                  <a:lnTo>
                    <a:pt x="170" y="164"/>
                  </a:lnTo>
                  <a:lnTo>
                    <a:pt x="186" y="181"/>
                  </a:lnTo>
                  <a:lnTo>
                    <a:pt x="210" y="176"/>
                  </a:lnTo>
                  <a:lnTo>
                    <a:pt x="219" y="186"/>
                  </a:lnTo>
                  <a:lnTo>
                    <a:pt x="238" y="170"/>
                  </a:lnTo>
                  <a:lnTo>
                    <a:pt x="252" y="188"/>
                  </a:lnTo>
                  <a:lnTo>
                    <a:pt x="274" y="193"/>
                  </a:lnTo>
                  <a:lnTo>
                    <a:pt x="284" y="201"/>
                  </a:lnTo>
                  <a:lnTo>
                    <a:pt x="285" y="184"/>
                  </a:lnTo>
                  <a:lnTo>
                    <a:pt x="304" y="196"/>
                  </a:lnTo>
                  <a:lnTo>
                    <a:pt x="305" y="196"/>
                  </a:lnTo>
                  <a:lnTo>
                    <a:pt x="309" y="194"/>
                  </a:lnTo>
                  <a:lnTo>
                    <a:pt x="314" y="193"/>
                  </a:lnTo>
                  <a:lnTo>
                    <a:pt x="320" y="191"/>
                  </a:lnTo>
                  <a:lnTo>
                    <a:pt x="326" y="195"/>
                  </a:lnTo>
                  <a:lnTo>
                    <a:pt x="335" y="197"/>
                  </a:lnTo>
                  <a:lnTo>
                    <a:pt x="344" y="199"/>
                  </a:lnTo>
                  <a:lnTo>
                    <a:pt x="353" y="202"/>
                  </a:lnTo>
                  <a:lnTo>
                    <a:pt x="362" y="203"/>
                  </a:lnTo>
                  <a:lnTo>
                    <a:pt x="369" y="204"/>
                  </a:lnTo>
                  <a:lnTo>
                    <a:pt x="376" y="205"/>
                  </a:lnTo>
                  <a:lnTo>
                    <a:pt x="380" y="205"/>
                  </a:lnTo>
                  <a:lnTo>
                    <a:pt x="387" y="204"/>
                  </a:lnTo>
                  <a:lnTo>
                    <a:pt x="394" y="203"/>
                  </a:lnTo>
                  <a:lnTo>
                    <a:pt x="400" y="201"/>
                  </a:lnTo>
                  <a:lnTo>
                    <a:pt x="404" y="199"/>
                  </a:lnTo>
                  <a:lnTo>
                    <a:pt x="409" y="201"/>
                  </a:lnTo>
                  <a:lnTo>
                    <a:pt x="415" y="202"/>
                  </a:lnTo>
                  <a:lnTo>
                    <a:pt x="420" y="203"/>
                  </a:lnTo>
                  <a:lnTo>
                    <a:pt x="427" y="205"/>
                  </a:lnTo>
                  <a:lnTo>
                    <a:pt x="434" y="207"/>
                  </a:lnTo>
                  <a:lnTo>
                    <a:pt x="441" y="210"/>
                  </a:lnTo>
                  <a:lnTo>
                    <a:pt x="448" y="211"/>
                  </a:lnTo>
                  <a:lnTo>
                    <a:pt x="454" y="212"/>
                  </a:lnTo>
                  <a:close/>
                </a:path>
              </a:pathLst>
            </a:custGeom>
            <a:solidFill>
              <a:srgbClr val="0072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17" name="Freeform 2049"/>
            <p:cNvSpPr>
              <a:spLocks/>
            </p:cNvSpPr>
            <p:nvPr/>
          </p:nvSpPr>
          <p:spPr bwMode="auto">
            <a:xfrm>
              <a:off x="2384" y="3844"/>
              <a:ext cx="18" cy="19"/>
            </a:xfrm>
            <a:custGeom>
              <a:avLst/>
              <a:gdLst>
                <a:gd name="T0" fmla="*/ 10 w 54"/>
                <a:gd name="T1" fmla="*/ 6 h 58"/>
                <a:gd name="T2" fmla="*/ 4 w 54"/>
                <a:gd name="T3" fmla="*/ 9 h 58"/>
                <a:gd name="T4" fmla="*/ 10 w 54"/>
                <a:gd name="T5" fmla="*/ 12 h 58"/>
                <a:gd name="T6" fmla="*/ 16 w 54"/>
                <a:gd name="T7" fmla="*/ 16 h 58"/>
                <a:gd name="T8" fmla="*/ 23 w 54"/>
                <a:gd name="T9" fmla="*/ 21 h 58"/>
                <a:gd name="T10" fmla="*/ 30 w 54"/>
                <a:gd name="T11" fmla="*/ 27 h 58"/>
                <a:gd name="T12" fmla="*/ 35 w 54"/>
                <a:gd name="T13" fmla="*/ 34 h 58"/>
                <a:gd name="T14" fmla="*/ 39 w 54"/>
                <a:gd name="T15" fmla="*/ 42 h 58"/>
                <a:gd name="T16" fmla="*/ 43 w 54"/>
                <a:gd name="T17" fmla="*/ 50 h 58"/>
                <a:gd name="T18" fmla="*/ 43 w 54"/>
                <a:gd name="T19" fmla="*/ 58 h 58"/>
                <a:gd name="T20" fmla="*/ 54 w 54"/>
                <a:gd name="T21" fmla="*/ 58 h 58"/>
                <a:gd name="T22" fmla="*/ 52 w 54"/>
                <a:gd name="T23" fmla="*/ 48 h 58"/>
                <a:gd name="T24" fmla="*/ 49 w 54"/>
                <a:gd name="T25" fmla="*/ 37 h 58"/>
                <a:gd name="T26" fmla="*/ 44 w 54"/>
                <a:gd name="T27" fmla="*/ 29 h 58"/>
                <a:gd name="T28" fmla="*/ 37 w 54"/>
                <a:gd name="T29" fmla="*/ 20 h 58"/>
                <a:gd name="T30" fmla="*/ 30 w 54"/>
                <a:gd name="T31" fmla="*/ 14 h 58"/>
                <a:gd name="T32" fmla="*/ 21 w 54"/>
                <a:gd name="T33" fmla="*/ 6 h 58"/>
                <a:gd name="T34" fmla="*/ 14 w 54"/>
                <a:gd name="T35" fmla="*/ 3 h 58"/>
                <a:gd name="T36" fmla="*/ 6 w 54"/>
                <a:gd name="T37" fmla="*/ 0 h 58"/>
                <a:gd name="T38" fmla="*/ 0 w 54"/>
                <a:gd name="T39" fmla="*/ 2 h 58"/>
                <a:gd name="T40" fmla="*/ 6 w 54"/>
                <a:gd name="T41" fmla="*/ 0 h 58"/>
                <a:gd name="T42" fmla="*/ 3 w 54"/>
                <a:gd name="T43" fmla="*/ 1 h 58"/>
                <a:gd name="T44" fmla="*/ 0 w 54"/>
                <a:gd name="T45" fmla="*/ 3 h 58"/>
                <a:gd name="T46" fmla="*/ 2 w 54"/>
                <a:gd name="T47" fmla="*/ 6 h 58"/>
                <a:gd name="T48" fmla="*/ 4 w 54"/>
                <a:gd name="T49" fmla="*/ 9 h 58"/>
                <a:gd name="T50" fmla="*/ 10 w 54"/>
                <a:gd name="T51" fmla="*/ 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58">
                  <a:moveTo>
                    <a:pt x="10" y="6"/>
                  </a:moveTo>
                  <a:lnTo>
                    <a:pt x="4" y="9"/>
                  </a:lnTo>
                  <a:lnTo>
                    <a:pt x="10" y="12"/>
                  </a:lnTo>
                  <a:lnTo>
                    <a:pt x="16" y="16"/>
                  </a:lnTo>
                  <a:lnTo>
                    <a:pt x="23" y="21"/>
                  </a:lnTo>
                  <a:lnTo>
                    <a:pt x="30" y="27"/>
                  </a:lnTo>
                  <a:lnTo>
                    <a:pt x="35" y="34"/>
                  </a:lnTo>
                  <a:lnTo>
                    <a:pt x="39" y="42"/>
                  </a:lnTo>
                  <a:lnTo>
                    <a:pt x="43" y="50"/>
                  </a:lnTo>
                  <a:lnTo>
                    <a:pt x="43" y="58"/>
                  </a:lnTo>
                  <a:lnTo>
                    <a:pt x="54" y="58"/>
                  </a:lnTo>
                  <a:lnTo>
                    <a:pt x="52" y="48"/>
                  </a:lnTo>
                  <a:lnTo>
                    <a:pt x="49" y="37"/>
                  </a:lnTo>
                  <a:lnTo>
                    <a:pt x="44" y="29"/>
                  </a:lnTo>
                  <a:lnTo>
                    <a:pt x="37" y="20"/>
                  </a:lnTo>
                  <a:lnTo>
                    <a:pt x="30" y="14"/>
                  </a:lnTo>
                  <a:lnTo>
                    <a:pt x="21" y="6"/>
                  </a:lnTo>
                  <a:lnTo>
                    <a:pt x="14" y="3"/>
                  </a:lnTo>
                  <a:lnTo>
                    <a:pt x="6" y="0"/>
                  </a:lnTo>
                  <a:lnTo>
                    <a:pt x="0" y="2"/>
                  </a:lnTo>
                  <a:lnTo>
                    <a:pt x="6" y="0"/>
                  </a:lnTo>
                  <a:lnTo>
                    <a:pt x="3" y="1"/>
                  </a:lnTo>
                  <a:lnTo>
                    <a:pt x="0" y="3"/>
                  </a:lnTo>
                  <a:lnTo>
                    <a:pt x="2" y="6"/>
                  </a:lnTo>
                  <a:lnTo>
                    <a:pt x="4" y="9"/>
                  </a:lnTo>
                  <a:lnTo>
                    <a:pt x="1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18" name="Freeform 2050"/>
            <p:cNvSpPr>
              <a:spLocks/>
            </p:cNvSpPr>
            <p:nvPr/>
          </p:nvSpPr>
          <p:spPr bwMode="auto">
            <a:xfrm>
              <a:off x="2382" y="3845"/>
              <a:ext cx="5" cy="6"/>
            </a:xfrm>
            <a:custGeom>
              <a:avLst/>
              <a:gdLst>
                <a:gd name="T0" fmla="*/ 0 w 16"/>
                <a:gd name="T1" fmla="*/ 16 h 18"/>
                <a:gd name="T2" fmla="*/ 9 w 16"/>
                <a:gd name="T3" fmla="*/ 16 h 18"/>
                <a:gd name="T4" fmla="*/ 16 w 16"/>
                <a:gd name="T5" fmla="*/ 4 h 18"/>
                <a:gd name="T6" fmla="*/ 6 w 16"/>
                <a:gd name="T7" fmla="*/ 0 h 18"/>
                <a:gd name="T8" fmla="*/ 0 w 16"/>
                <a:gd name="T9" fmla="*/ 11 h 18"/>
                <a:gd name="T10" fmla="*/ 9 w 16"/>
                <a:gd name="T11" fmla="*/ 11 h 18"/>
                <a:gd name="T12" fmla="*/ 0 w 16"/>
                <a:gd name="T13" fmla="*/ 11 h 18"/>
                <a:gd name="T14" fmla="*/ 0 w 16"/>
                <a:gd name="T15" fmla="*/ 15 h 18"/>
                <a:gd name="T16" fmla="*/ 3 w 16"/>
                <a:gd name="T17" fmla="*/ 18 h 18"/>
                <a:gd name="T18" fmla="*/ 6 w 16"/>
                <a:gd name="T19" fmla="*/ 18 h 18"/>
                <a:gd name="T20" fmla="*/ 9 w 16"/>
                <a:gd name="T21" fmla="*/ 16 h 18"/>
                <a:gd name="T22" fmla="*/ 0 w 16"/>
                <a:gd name="T23"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8">
                  <a:moveTo>
                    <a:pt x="0" y="16"/>
                  </a:moveTo>
                  <a:lnTo>
                    <a:pt x="9" y="16"/>
                  </a:lnTo>
                  <a:lnTo>
                    <a:pt x="16" y="4"/>
                  </a:lnTo>
                  <a:lnTo>
                    <a:pt x="6" y="0"/>
                  </a:lnTo>
                  <a:lnTo>
                    <a:pt x="0" y="11"/>
                  </a:lnTo>
                  <a:lnTo>
                    <a:pt x="9" y="11"/>
                  </a:lnTo>
                  <a:lnTo>
                    <a:pt x="0" y="11"/>
                  </a:lnTo>
                  <a:lnTo>
                    <a:pt x="0" y="15"/>
                  </a:lnTo>
                  <a:lnTo>
                    <a:pt x="3" y="18"/>
                  </a:lnTo>
                  <a:lnTo>
                    <a:pt x="6" y="18"/>
                  </a:lnTo>
                  <a:lnTo>
                    <a:pt x="9" y="16"/>
                  </a:lnTo>
                  <a:lnTo>
                    <a:pt x="0"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19" name="Freeform 2051"/>
            <p:cNvSpPr>
              <a:spLocks/>
            </p:cNvSpPr>
            <p:nvPr/>
          </p:nvSpPr>
          <p:spPr bwMode="auto">
            <a:xfrm>
              <a:off x="2379" y="3843"/>
              <a:ext cx="6" cy="7"/>
            </a:xfrm>
            <a:custGeom>
              <a:avLst/>
              <a:gdLst>
                <a:gd name="T0" fmla="*/ 8 w 17"/>
                <a:gd name="T1" fmla="*/ 7 h 21"/>
                <a:gd name="T2" fmla="*/ 0 w 17"/>
                <a:gd name="T3" fmla="*/ 7 h 21"/>
                <a:gd name="T4" fmla="*/ 8 w 17"/>
                <a:gd name="T5" fmla="*/ 21 h 21"/>
                <a:gd name="T6" fmla="*/ 17 w 17"/>
                <a:gd name="T7" fmla="*/ 16 h 21"/>
                <a:gd name="T8" fmla="*/ 9 w 17"/>
                <a:gd name="T9" fmla="*/ 3 h 21"/>
                <a:gd name="T10" fmla="*/ 1 w 17"/>
                <a:gd name="T11" fmla="*/ 3 h 21"/>
                <a:gd name="T12" fmla="*/ 9 w 17"/>
                <a:gd name="T13" fmla="*/ 3 h 21"/>
                <a:gd name="T14" fmla="*/ 6 w 17"/>
                <a:gd name="T15" fmla="*/ 0 h 21"/>
                <a:gd name="T16" fmla="*/ 3 w 17"/>
                <a:gd name="T17" fmla="*/ 0 h 21"/>
                <a:gd name="T18" fmla="*/ 0 w 17"/>
                <a:gd name="T19" fmla="*/ 4 h 21"/>
                <a:gd name="T20" fmla="*/ 0 w 17"/>
                <a:gd name="T21" fmla="*/ 7 h 21"/>
                <a:gd name="T22" fmla="*/ 8 w 17"/>
                <a:gd name="T23"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1">
                  <a:moveTo>
                    <a:pt x="8" y="7"/>
                  </a:moveTo>
                  <a:lnTo>
                    <a:pt x="0" y="7"/>
                  </a:lnTo>
                  <a:lnTo>
                    <a:pt x="8" y="21"/>
                  </a:lnTo>
                  <a:lnTo>
                    <a:pt x="17" y="16"/>
                  </a:lnTo>
                  <a:lnTo>
                    <a:pt x="9" y="3"/>
                  </a:lnTo>
                  <a:lnTo>
                    <a:pt x="1" y="3"/>
                  </a:lnTo>
                  <a:lnTo>
                    <a:pt x="9" y="3"/>
                  </a:lnTo>
                  <a:lnTo>
                    <a:pt x="6" y="0"/>
                  </a:lnTo>
                  <a:lnTo>
                    <a:pt x="3" y="0"/>
                  </a:lnTo>
                  <a:lnTo>
                    <a:pt x="0" y="4"/>
                  </a:lnTo>
                  <a:lnTo>
                    <a:pt x="0" y="7"/>
                  </a:lnTo>
                  <a:lnTo>
                    <a:pt x="8"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20" name="Freeform 2052"/>
            <p:cNvSpPr>
              <a:spLocks/>
            </p:cNvSpPr>
            <p:nvPr/>
          </p:nvSpPr>
          <p:spPr bwMode="auto">
            <a:xfrm>
              <a:off x="2366" y="3843"/>
              <a:ext cx="16" cy="5"/>
            </a:xfrm>
            <a:custGeom>
              <a:avLst/>
              <a:gdLst>
                <a:gd name="T0" fmla="*/ 2 w 48"/>
                <a:gd name="T1" fmla="*/ 2 h 14"/>
                <a:gd name="T2" fmla="*/ 3 w 48"/>
                <a:gd name="T3" fmla="*/ 11 h 14"/>
                <a:gd name="T4" fmla="*/ 10 w 48"/>
                <a:gd name="T5" fmla="*/ 12 h 14"/>
                <a:gd name="T6" fmla="*/ 17 w 48"/>
                <a:gd name="T7" fmla="*/ 13 h 14"/>
                <a:gd name="T8" fmla="*/ 22 w 48"/>
                <a:gd name="T9" fmla="*/ 14 h 14"/>
                <a:gd name="T10" fmla="*/ 29 w 48"/>
                <a:gd name="T11" fmla="*/ 13 h 14"/>
                <a:gd name="T12" fmla="*/ 35 w 48"/>
                <a:gd name="T13" fmla="*/ 12 h 14"/>
                <a:gd name="T14" fmla="*/ 40 w 48"/>
                <a:gd name="T15" fmla="*/ 11 h 14"/>
                <a:gd name="T16" fmla="*/ 43 w 48"/>
                <a:gd name="T17" fmla="*/ 10 h 14"/>
                <a:gd name="T18" fmla="*/ 48 w 48"/>
                <a:gd name="T19" fmla="*/ 6 h 14"/>
                <a:gd name="T20" fmla="*/ 41 w 48"/>
                <a:gd name="T21" fmla="*/ 2 h 14"/>
                <a:gd name="T22" fmla="*/ 41 w 48"/>
                <a:gd name="T23" fmla="*/ 0 h 14"/>
                <a:gd name="T24" fmla="*/ 37 w 48"/>
                <a:gd name="T25" fmla="*/ 2 h 14"/>
                <a:gd name="T26" fmla="*/ 33 w 48"/>
                <a:gd name="T27" fmla="*/ 3 h 14"/>
                <a:gd name="T28" fmla="*/ 29 w 48"/>
                <a:gd name="T29" fmla="*/ 4 h 14"/>
                <a:gd name="T30" fmla="*/ 22 w 48"/>
                <a:gd name="T31" fmla="*/ 3 h 14"/>
                <a:gd name="T32" fmla="*/ 17 w 48"/>
                <a:gd name="T33" fmla="*/ 4 h 14"/>
                <a:gd name="T34" fmla="*/ 10 w 48"/>
                <a:gd name="T35" fmla="*/ 3 h 14"/>
                <a:gd name="T36" fmla="*/ 5 w 48"/>
                <a:gd name="T37" fmla="*/ 2 h 14"/>
                <a:gd name="T38" fmla="*/ 6 w 48"/>
                <a:gd name="T39" fmla="*/ 11 h 14"/>
                <a:gd name="T40" fmla="*/ 5 w 48"/>
                <a:gd name="T41" fmla="*/ 2 h 14"/>
                <a:gd name="T42" fmla="*/ 2 w 48"/>
                <a:gd name="T43" fmla="*/ 3 h 14"/>
                <a:gd name="T44" fmla="*/ 0 w 48"/>
                <a:gd name="T45" fmla="*/ 5 h 14"/>
                <a:gd name="T46" fmla="*/ 1 w 48"/>
                <a:gd name="T47" fmla="*/ 8 h 14"/>
                <a:gd name="T48" fmla="*/ 3 w 48"/>
                <a:gd name="T49" fmla="*/ 11 h 14"/>
                <a:gd name="T50" fmla="*/ 2 w 48"/>
                <a:gd name="T51"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14">
                  <a:moveTo>
                    <a:pt x="2" y="2"/>
                  </a:moveTo>
                  <a:lnTo>
                    <a:pt x="3" y="11"/>
                  </a:lnTo>
                  <a:lnTo>
                    <a:pt x="10" y="12"/>
                  </a:lnTo>
                  <a:lnTo>
                    <a:pt x="17" y="13"/>
                  </a:lnTo>
                  <a:lnTo>
                    <a:pt x="22" y="14"/>
                  </a:lnTo>
                  <a:lnTo>
                    <a:pt x="29" y="13"/>
                  </a:lnTo>
                  <a:lnTo>
                    <a:pt x="35" y="12"/>
                  </a:lnTo>
                  <a:lnTo>
                    <a:pt x="40" y="11"/>
                  </a:lnTo>
                  <a:lnTo>
                    <a:pt x="43" y="10"/>
                  </a:lnTo>
                  <a:lnTo>
                    <a:pt x="48" y="6"/>
                  </a:lnTo>
                  <a:lnTo>
                    <a:pt x="41" y="2"/>
                  </a:lnTo>
                  <a:lnTo>
                    <a:pt x="41" y="0"/>
                  </a:lnTo>
                  <a:lnTo>
                    <a:pt x="37" y="2"/>
                  </a:lnTo>
                  <a:lnTo>
                    <a:pt x="33" y="3"/>
                  </a:lnTo>
                  <a:lnTo>
                    <a:pt x="29" y="4"/>
                  </a:lnTo>
                  <a:lnTo>
                    <a:pt x="22" y="3"/>
                  </a:lnTo>
                  <a:lnTo>
                    <a:pt x="17" y="4"/>
                  </a:lnTo>
                  <a:lnTo>
                    <a:pt x="10" y="3"/>
                  </a:lnTo>
                  <a:lnTo>
                    <a:pt x="5" y="2"/>
                  </a:lnTo>
                  <a:lnTo>
                    <a:pt x="6" y="11"/>
                  </a:lnTo>
                  <a:lnTo>
                    <a:pt x="5" y="2"/>
                  </a:lnTo>
                  <a:lnTo>
                    <a:pt x="2" y="3"/>
                  </a:lnTo>
                  <a:lnTo>
                    <a:pt x="0" y="5"/>
                  </a:lnTo>
                  <a:lnTo>
                    <a:pt x="1" y="8"/>
                  </a:lnTo>
                  <a:lnTo>
                    <a:pt x="3" y="11"/>
                  </a:lnTo>
                  <a:lnTo>
                    <a:pt x="2"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21" name="Freeform 2053"/>
            <p:cNvSpPr>
              <a:spLocks/>
            </p:cNvSpPr>
            <p:nvPr/>
          </p:nvSpPr>
          <p:spPr bwMode="auto">
            <a:xfrm>
              <a:off x="2366" y="3841"/>
              <a:ext cx="8" cy="6"/>
            </a:xfrm>
            <a:custGeom>
              <a:avLst/>
              <a:gdLst>
                <a:gd name="T0" fmla="*/ 10 w 22"/>
                <a:gd name="T1" fmla="*/ 0 h 17"/>
                <a:gd name="T2" fmla="*/ 10 w 22"/>
                <a:gd name="T3" fmla="*/ 0 h 17"/>
                <a:gd name="T4" fmla="*/ 10 w 22"/>
                <a:gd name="T5" fmla="*/ 0 h 17"/>
                <a:gd name="T6" fmla="*/ 6 w 22"/>
                <a:gd name="T7" fmla="*/ 4 h 17"/>
                <a:gd name="T8" fmla="*/ 2 w 22"/>
                <a:gd name="T9" fmla="*/ 6 h 17"/>
                <a:gd name="T10" fmla="*/ 0 w 22"/>
                <a:gd name="T11" fmla="*/ 8 h 17"/>
                <a:gd name="T12" fmla="*/ 4 w 22"/>
                <a:gd name="T13" fmla="*/ 17 h 17"/>
                <a:gd name="T14" fmla="*/ 7 w 22"/>
                <a:gd name="T15" fmla="*/ 16 h 17"/>
                <a:gd name="T16" fmla="*/ 12 w 22"/>
                <a:gd name="T17" fmla="*/ 11 h 17"/>
                <a:gd name="T18" fmla="*/ 17 w 22"/>
                <a:gd name="T19" fmla="*/ 6 h 17"/>
                <a:gd name="T20" fmla="*/ 22 w 22"/>
                <a:gd name="T21" fmla="*/ 0 h 17"/>
                <a:gd name="T22" fmla="*/ 22 w 22"/>
                <a:gd name="T23" fmla="*/ 0 h 17"/>
                <a:gd name="T24" fmla="*/ 10 w 22"/>
                <a:gd name="T2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17">
                  <a:moveTo>
                    <a:pt x="10" y="0"/>
                  </a:moveTo>
                  <a:lnTo>
                    <a:pt x="10" y="0"/>
                  </a:lnTo>
                  <a:lnTo>
                    <a:pt x="10" y="0"/>
                  </a:lnTo>
                  <a:lnTo>
                    <a:pt x="6" y="4"/>
                  </a:lnTo>
                  <a:lnTo>
                    <a:pt x="2" y="6"/>
                  </a:lnTo>
                  <a:lnTo>
                    <a:pt x="0" y="8"/>
                  </a:lnTo>
                  <a:lnTo>
                    <a:pt x="4" y="17"/>
                  </a:lnTo>
                  <a:lnTo>
                    <a:pt x="7" y="16"/>
                  </a:lnTo>
                  <a:lnTo>
                    <a:pt x="12" y="11"/>
                  </a:lnTo>
                  <a:lnTo>
                    <a:pt x="17" y="6"/>
                  </a:lnTo>
                  <a:lnTo>
                    <a:pt x="22" y="0"/>
                  </a:lnTo>
                  <a:lnTo>
                    <a:pt x="22" y="0"/>
                  </a:lnTo>
                  <a:lnTo>
                    <a:pt x="1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22" name="Freeform 2054"/>
            <p:cNvSpPr>
              <a:spLocks/>
            </p:cNvSpPr>
            <p:nvPr/>
          </p:nvSpPr>
          <p:spPr bwMode="auto">
            <a:xfrm>
              <a:off x="2362" y="3827"/>
              <a:ext cx="12" cy="14"/>
            </a:xfrm>
            <a:custGeom>
              <a:avLst/>
              <a:gdLst>
                <a:gd name="T0" fmla="*/ 7 w 35"/>
                <a:gd name="T1" fmla="*/ 7 h 44"/>
                <a:gd name="T2" fmla="*/ 7 w 35"/>
                <a:gd name="T3" fmla="*/ 7 h 44"/>
                <a:gd name="T4" fmla="*/ 7 w 35"/>
                <a:gd name="T5" fmla="*/ 9 h 44"/>
                <a:gd name="T6" fmla="*/ 14 w 35"/>
                <a:gd name="T7" fmla="*/ 22 h 44"/>
                <a:gd name="T8" fmla="*/ 21 w 35"/>
                <a:gd name="T9" fmla="*/ 36 h 44"/>
                <a:gd name="T10" fmla="*/ 23 w 35"/>
                <a:gd name="T11" fmla="*/ 44 h 44"/>
                <a:gd name="T12" fmla="*/ 35 w 35"/>
                <a:gd name="T13" fmla="*/ 44 h 44"/>
                <a:gd name="T14" fmla="*/ 30 w 35"/>
                <a:gd name="T15" fmla="*/ 33 h 44"/>
                <a:gd name="T16" fmla="*/ 23 w 35"/>
                <a:gd name="T17" fmla="*/ 17 h 44"/>
                <a:gd name="T18" fmla="*/ 14 w 35"/>
                <a:gd name="T19" fmla="*/ 2 h 44"/>
                <a:gd name="T20" fmla="*/ 0 w 35"/>
                <a:gd name="T21" fmla="*/ 0 h 44"/>
                <a:gd name="T22" fmla="*/ 0 w 35"/>
                <a:gd name="T23" fmla="*/ 0 h 44"/>
                <a:gd name="T24" fmla="*/ 7 w 35"/>
                <a:gd name="T25" fmla="*/ 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44">
                  <a:moveTo>
                    <a:pt x="7" y="7"/>
                  </a:moveTo>
                  <a:lnTo>
                    <a:pt x="7" y="7"/>
                  </a:lnTo>
                  <a:lnTo>
                    <a:pt x="7" y="9"/>
                  </a:lnTo>
                  <a:lnTo>
                    <a:pt x="14" y="22"/>
                  </a:lnTo>
                  <a:lnTo>
                    <a:pt x="21" y="36"/>
                  </a:lnTo>
                  <a:lnTo>
                    <a:pt x="23" y="44"/>
                  </a:lnTo>
                  <a:lnTo>
                    <a:pt x="35" y="44"/>
                  </a:lnTo>
                  <a:lnTo>
                    <a:pt x="30" y="33"/>
                  </a:lnTo>
                  <a:lnTo>
                    <a:pt x="23" y="17"/>
                  </a:lnTo>
                  <a:lnTo>
                    <a:pt x="14" y="2"/>
                  </a:lnTo>
                  <a:lnTo>
                    <a:pt x="0" y="0"/>
                  </a:lnTo>
                  <a:lnTo>
                    <a:pt x="0" y="0"/>
                  </a:lnTo>
                  <a:lnTo>
                    <a:pt x="7"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23" name="Freeform 2055"/>
            <p:cNvSpPr>
              <a:spLocks/>
            </p:cNvSpPr>
            <p:nvPr/>
          </p:nvSpPr>
          <p:spPr bwMode="auto">
            <a:xfrm>
              <a:off x="2350" y="3827"/>
              <a:ext cx="14" cy="11"/>
            </a:xfrm>
            <a:custGeom>
              <a:avLst/>
              <a:gdLst>
                <a:gd name="T0" fmla="*/ 0 w 43"/>
                <a:gd name="T1" fmla="*/ 34 h 34"/>
                <a:gd name="T2" fmla="*/ 0 w 43"/>
                <a:gd name="T3" fmla="*/ 34 h 34"/>
                <a:gd name="T4" fmla="*/ 4 w 43"/>
                <a:gd name="T5" fmla="*/ 32 h 34"/>
                <a:gd name="T6" fmla="*/ 10 w 43"/>
                <a:gd name="T7" fmla="*/ 30 h 34"/>
                <a:gd name="T8" fmla="*/ 17 w 43"/>
                <a:gd name="T9" fmla="*/ 28 h 34"/>
                <a:gd name="T10" fmla="*/ 22 w 43"/>
                <a:gd name="T11" fmla="*/ 23 h 34"/>
                <a:gd name="T12" fmla="*/ 28 w 43"/>
                <a:gd name="T13" fmla="*/ 20 h 34"/>
                <a:gd name="T14" fmla="*/ 35 w 43"/>
                <a:gd name="T15" fmla="*/ 14 h 34"/>
                <a:gd name="T16" fmla="*/ 40 w 43"/>
                <a:gd name="T17" fmla="*/ 10 h 34"/>
                <a:gd name="T18" fmla="*/ 43 w 43"/>
                <a:gd name="T19" fmla="*/ 7 h 34"/>
                <a:gd name="T20" fmla="*/ 36 w 43"/>
                <a:gd name="T21" fmla="*/ 0 h 34"/>
                <a:gd name="T22" fmla="*/ 33 w 43"/>
                <a:gd name="T23" fmla="*/ 3 h 34"/>
                <a:gd name="T24" fmla="*/ 28 w 43"/>
                <a:gd name="T25" fmla="*/ 7 h 34"/>
                <a:gd name="T26" fmla="*/ 24 w 43"/>
                <a:gd name="T27" fmla="*/ 10 h 34"/>
                <a:gd name="T28" fmla="*/ 18 w 43"/>
                <a:gd name="T29" fmla="*/ 14 h 34"/>
                <a:gd name="T30" fmla="*/ 12 w 43"/>
                <a:gd name="T31" fmla="*/ 18 h 34"/>
                <a:gd name="T32" fmla="*/ 8 w 43"/>
                <a:gd name="T33" fmla="*/ 21 h 34"/>
                <a:gd name="T34" fmla="*/ 2 w 43"/>
                <a:gd name="T35" fmla="*/ 23 h 34"/>
                <a:gd name="T36" fmla="*/ 0 w 43"/>
                <a:gd name="T37" fmla="*/ 23 h 34"/>
                <a:gd name="T38" fmla="*/ 0 w 43"/>
                <a:gd name="T39" fmla="*/ 23 h 34"/>
                <a:gd name="T40" fmla="*/ 0 w 43"/>
                <a:gd name="T4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3" h="34">
                  <a:moveTo>
                    <a:pt x="0" y="34"/>
                  </a:moveTo>
                  <a:lnTo>
                    <a:pt x="0" y="34"/>
                  </a:lnTo>
                  <a:lnTo>
                    <a:pt x="4" y="32"/>
                  </a:lnTo>
                  <a:lnTo>
                    <a:pt x="10" y="30"/>
                  </a:lnTo>
                  <a:lnTo>
                    <a:pt x="17" y="28"/>
                  </a:lnTo>
                  <a:lnTo>
                    <a:pt x="22" y="23"/>
                  </a:lnTo>
                  <a:lnTo>
                    <a:pt x="28" y="20"/>
                  </a:lnTo>
                  <a:lnTo>
                    <a:pt x="35" y="14"/>
                  </a:lnTo>
                  <a:lnTo>
                    <a:pt x="40" y="10"/>
                  </a:lnTo>
                  <a:lnTo>
                    <a:pt x="43" y="7"/>
                  </a:lnTo>
                  <a:lnTo>
                    <a:pt x="36" y="0"/>
                  </a:lnTo>
                  <a:lnTo>
                    <a:pt x="33" y="3"/>
                  </a:lnTo>
                  <a:lnTo>
                    <a:pt x="28" y="7"/>
                  </a:lnTo>
                  <a:lnTo>
                    <a:pt x="24" y="10"/>
                  </a:lnTo>
                  <a:lnTo>
                    <a:pt x="18" y="14"/>
                  </a:lnTo>
                  <a:lnTo>
                    <a:pt x="12" y="18"/>
                  </a:lnTo>
                  <a:lnTo>
                    <a:pt x="8" y="21"/>
                  </a:lnTo>
                  <a:lnTo>
                    <a:pt x="2" y="23"/>
                  </a:lnTo>
                  <a:lnTo>
                    <a:pt x="0" y="23"/>
                  </a:lnTo>
                  <a:lnTo>
                    <a:pt x="0" y="23"/>
                  </a:lnTo>
                  <a:lnTo>
                    <a:pt x="0"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24" name="Freeform 2056"/>
            <p:cNvSpPr>
              <a:spLocks/>
            </p:cNvSpPr>
            <p:nvPr/>
          </p:nvSpPr>
          <p:spPr bwMode="auto">
            <a:xfrm>
              <a:off x="2346" y="3824"/>
              <a:ext cx="4" cy="14"/>
            </a:xfrm>
            <a:custGeom>
              <a:avLst/>
              <a:gdLst>
                <a:gd name="T0" fmla="*/ 0 w 13"/>
                <a:gd name="T1" fmla="*/ 0 h 42"/>
                <a:gd name="T2" fmla="*/ 0 w 13"/>
                <a:gd name="T3" fmla="*/ 0 h 42"/>
                <a:gd name="T4" fmla="*/ 0 w 13"/>
                <a:gd name="T5" fmla="*/ 9 h 42"/>
                <a:gd name="T6" fmla="*/ 1 w 13"/>
                <a:gd name="T7" fmla="*/ 21 h 42"/>
                <a:gd name="T8" fmla="*/ 3 w 13"/>
                <a:gd name="T9" fmla="*/ 33 h 42"/>
                <a:gd name="T10" fmla="*/ 13 w 13"/>
                <a:gd name="T11" fmla="*/ 42 h 42"/>
                <a:gd name="T12" fmla="*/ 13 w 13"/>
                <a:gd name="T13" fmla="*/ 31 h 42"/>
                <a:gd name="T14" fmla="*/ 13 w 13"/>
                <a:gd name="T15" fmla="*/ 31 h 42"/>
                <a:gd name="T16" fmla="*/ 10 w 13"/>
                <a:gd name="T17" fmla="*/ 21 h 42"/>
                <a:gd name="T18" fmla="*/ 11 w 13"/>
                <a:gd name="T19" fmla="*/ 9 h 42"/>
                <a:gd name="T20" fmla="*/ 11 w 13"/>
                <a:gd name="T21" fmla="*/ 0 h 42"/>
                <a:gd name="T22" fmla="*/ 11 w 13"/>
                <a:gd name="T23" fmla="*/ 0 h 42"/>
                <a:gd name="T24" fmla="*/ 0 w 13"/>
                <a:gd name="T25"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42">
                  <a:moveTo>
                    <a:pt x="0" y="0"/>
                  </a:moveTo>
                  <a:lnTo>
                    <a:pt x="0" y="0"/>
                  </a:lnTo>
                  <a:lnTo>
                    <a:pt x="0" y="9"/>
                  </a:lnTo>
                  <a:lnTo>
                    <a:pt x="1" y="21"/>
                  </a:lnTo>
                  <a:lnTo>
                    <a:pt x="3" y="33"/>
                  </a:lnTo>
                  <a:lnTo>
                    <a:pt x="13" y="42"/>
                  </a:lnTo>
                  <a:lnTo>
                    <a:pt x="13" y="31"/>
                  </a:lnTo>
                  <a:lnTo>
                    <a:pt x="13" y="31"/>
                  </a:lnTo>
                  <a:lnTo>
                    <a:pt x="10" y="21"/>
                  </a:lnTo>
                  <a:lnTo>
                    <a:pt x="11" y="9"/>
                  </a:lnTo>
                  <a:lnTo>
                    <a:pt x="11" y="0"/>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25" name="Freeform 2057"/>
            <p:cNvSpPr>
              <a:spLocks/>
            </p:cNvSpPr>
            <p:nvPr/>
          </p:nvSpPr>
          <p:spPr bwMode="auto">
            <a:xfrm>
              <a:off x="2341" y="3819"/>
              <a:ext cx="8" cy="5"/>
            </a:xfrm>
            <a:custGeom>
              <a:avLst/>
              <a:gdLst>
                <a:gd name="T0" fmla="*/ 0 w 24"/>
                <a:gd name="T1" fmla="*/ 12 h 15"/>
                <a:gd name="T2" fmla="*/ 0 w 24"/>
                <a:gd name="T3" fmla="*/ 12 h 15"/>
                <a:gd name="T4" fmla="*/ 6 w 24"/>
                <a:gd name="T5" fmla="*/ 10 h 15"/>
                <a:gd name="T6" fmla="*/ 10 w 24"/>
                <a:gd name="T7" fmla="*/ 13 h 15"/>
                <a:gd name="T8" fmla="*/ 13 w 24"/>
                <a:gd name="T9" fmla="*/ 14 h 15"/>
                <a:gd name="T10" fmla="*/ 13 w 24"/>
                <a:gd name="T11" fmla="*/ 15 h 15"/>
                <a:gd name="T12" fmla="*/ 24 w 24"/>
                <a:gd name="T13" fmla="*/ 15 h 15"/>
                <a:gd name="T14" fmla="*/ 20 w 24"/>
                <a:gd name="T15" fmla="*/ 7 h 15"/>
                <a:gd name="T16" fmla="*/ 14 w 24"/>
                <a:gd name="T17" fmla="*/ 4 h 15"/>
                <a:gd name="T18" fmla="*/ 6 w 24"/>
                <a:gd name="T19" fmla="*/ 1 h 15"/>
                <a:gd name="T20" fmla="*/ 0 w 24"/>
                <a:gd name="T21" fmla="*/ 0 h 15"/>
                <a:gd name="T22" fmla="*/ 0 w 24"/>
                <a:gd name="T23" fmla="*/ 0 h 15"/>
                <a:gd name="T24" fmla="*/ 0 w 24"/>
                <a:gd name="T25"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15">
                  <a:moveTo>
                    <a:pt x="0" y="12"/>
                  </a:moveTo>
                  <a:lnTo>
                    <a:pt x="0" y="12"/>
                  </a:lnTo>
                  <a:lnTo>
                    <a:pt x="6" y="10"/>
                  </a:lnTo>
                  <a:lnTo>
                    <a:pt x="10" y="13"/>
                  </a:lnTo>
                  <a:lnTo>
                    <a:pt x="13" y="14"/>
                  </a:lnTo>
                  <a:lnTo>
                    <a:pt x="13" y="15"/>
                  </a:lnTo>
                  <a:lnTo>
                    <a:pt x="24" y="15"/>
                  </a:lnTo>
                  <a:lnTo>
                    <a:pt x="20" y="7"/>
                  </a:lnTo>
                  <a:lnTo>
                    <a:pt x="14" y="4"/>
                  </a:lnTo>
                  <a:lnTo>
                    <a:pt x="6" y="1"/>
                  </a:lnTo>
                  <a:lnTo>
                    <a:pt x="0" y="0"/>
                  </a:lnTo>
                  <a:lnTo>
                    <a:pt x="0" y="0"/>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26" name="Freeform 2058"/>
            <p:cNvSpPr>
              <a:spLocks/>
            </p:cNvSpPr>
            <p:nvPr/>
          </p:nvSpPr>
          <p:spPr bwMode="auto">
            <a:xfrm>
              <a:off x="2328" y="3819"/>
              <a:ext cx="13" cy="10"/>
            </a:xfrm>
            <a:custGeom>
              <a:avLst/>
              <a:gdLst>
                <a:gd name="T0" fmla="*/ 0 w 40"/>
                <a:gd name="T1" fmla="*/ 28 h 31"/>
                <a:gd name="T2" fmla="*/ 8 w 40"/>
                <a:gd name="T3" fmla="*/ 30 h 31"/>
                <a:gd name="T4" fmla="*/ 12 w 40"/>
                <a:gd name="T5" fmla="*/ 26 h 31"/>
                <a:gd name="T6" fmla="*/ 18 w 40"/>
                <a:gd name="T7" fmla="*/ 22 h 31"/>
                <a:gd name="T8" fmla="*/ 21 w 40"/>
                <a:gd name="T9" fmla="*/ 20 h 31"/>
                <a:gd name="T10" fmla="*/ 27 w 40"/>
                <a:gd name="T11" fmla="*/ 17 h 31"/>
                <a:gd name="T12" fmla="*/ 31 w 40"/>
                <a:gd name="T13" fmla="*/ 14 h 31"/>
                <a:gd name="T14" fmla="*/ 35 w 40"/>
                <a:gd name="T15" fmla="*/ 13 h 31"/>
                <a:gd name="T16" fmla="*/ 39 w 40"/>
                <a:gd name="T17" fmla="*/ 10 h 31"/>
                <a:gd name="T18" fmla="*/ 40 w 40"/>
                <a:gd name="T19" fmla="*/ 12 h 31"/>
                <a:gd name="T20" fmla="*/ 40 w 40"/>
                <a:gd name="T21" fmla="*/ 0 h 31"/>
                <a:gd name="T22" fmla="*/ 37 w 40"/>
                <a:gd name="T23" fmla="*/ 1 h 31"/>
                <a:gd name="T24" fmla="*/ 32 w 40"/>
                <a:gd name="T25" fmla="*/ 4 h 31"/>
                <a:gd name="T26" fmla="*/ 27 w 40"/>
                <a:gd name="T27" fmla="*/ 5 h 31"/>
                <a:gd name="T28" fmla="*/ 22 w 40"/>
                <a:gd name="T29" fmla="*/ 8 h 31"/>
                <a:gd name="T30" fmla="*/ 16 w 40"/>
                <a:gd name="T31" fmla="*/ 10 h 31"/>
                <a:gd name="T32" fmla="*/ 11 w 40"/>
                <a:gd name="T33" fmla="*/ 15 h 31"/>
                <a:gd name="T34" fmla="*/ 5 w 40"/>
                <a:gd name="T35" fmla="*/ 20 h 31"/>
                <a:gd name="T36" fmla="*/ 2 w 40"/>
                <a:gd name="T37" fmla="*/ 23 h 31"/>
                <a:gd name="T38" fmla="*/ 10 w 40"/>
                <a:gd name="T39" fmla="*/ 25 h 31"/>
                <a:gd name="T40" fmla="*/ 2 w 40"/>
                <a:gd name="T41" fmla="*/ 23 h 31"/>
                <a:gd name="T42" fmla="*/ 0 w 40"/>
                <a:gd name="T43" fmla="*/ 26 h 31"/>
                <a:gd name="T44" fmla="*/ 2 w 40"/>
                <a:gd name="T45" fmla="*/ 30 h 31"/>
                <a:gd name="T46" fmla="*/ 5 w 40"/>
                <a:gd name="T47" fmla="*/ 31 h 31"/>
                <a:gd name="T48" fmla="*/ 8 w 40"/>
                <a:gd name="T49" fmla="*/ 30 h 31"/>
                <a:gd name="T50" fmla="*/ 0 w 40"/>
                <a:gd name="T51"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0" h="31">
                  <a:moveTo>
                    <a:pt x="0" y="28"/>
                  </a:moveTo>
                  <a:lnTo>
                    <a:pt x="8" y="30"/>
                  </a:lnTo>
                  <a:lnTo>
                    <a:pt x="12" y="26"/>
                  </a:lnTo>
                  <a:lnTo>
                    <a:pt x="18" y="22"/>
                  </a:lnTo>
                  <a:lnTo>
                    <a:pt x="21" y="20"/>
                  </a:lnTo>
                  <a:lnTo>
                    <a:pt x="27" y="17"/>
                  </a:lnTo>
                  <a:lnTo>
                    <a:pt x="31" y="14"/>
                  </a:lnTo>
                  <a:lnTo>
                    <a:pt x="35" y="13"/>
                  </a:lnTo>
                  <a:lnTo>
                    <a:pt x="39" y="10"/>
                  </a:lnTo>
                  <a:lnTo>
                    <a:pt x="40" y="12"/>
                  </a:lnTo>
                  <a:lnTo>
                    <a:pt x="40" y="0"/>
                  </a:lnTo>
                  <a:lnTo>
                    <a:pt x="37" y="1"/>
                  </a:lnTo>
                  <a:lnTo>
                    <a:pt x="32" y="4"/>
                  </a:lnTo>
                  <a:lnTo>
                    <a:pt x="27" y="5"/>
                  </a:lnTo>
                  <a:lnTo>
                    <a:pt x="22" y="8"/>
                  </a:lnTo>
                  <a:lnTo>
                    <a:pt x="16" y="10"/>
                  </a:lnTo>
                  <a:lnTo>
                    <a:pt x="11" y="15"/>
                  </a:lnTo>
                  <a:lnTo>
                    <a:pt x="5" y="20"/>
                  </a:lnTo>
                  <a:lnTo>
                    <a:pt x="2" y="23"/>
                  </a:lnTo>
                  <a:lnTo>
                    <a:pt x="10" y="25"/>
                  </a:lnTo>
                  <a:lnTo>
                    <a:pt x="2" y="23"/>
                  </a:lnTo>
                  <a:lnTo>
                    <a:pt x="0" y="26"/>
                  </a:lnTo>
                  <a:lnTo>
                    <a:pt x="2" y="30"/>
                  </a:lnTo>
                  <a:lnTo>
                    <a:pt x="5" y="31"/>
                  </a:lnTo>
                  <a:lnTo>
                    <a:pt x="8" y="30"/>
                  </a:lnTo>
                  <a:lnTo>
                    <a:pt x="0" y="2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27" name="Freeform 2059"/>
            <p:cNvSpPr>
              <a:spLocks/>
            </p:cNvSpPr>
            <p:nvPr/>
          </p:nvSpPr>
          <p:spPr bwMode="auto">
            <a:xfrm>
              <a:off x="2324" y="3806"/>
              <a:ext cx="7" cy="22"/>
            </a:xfrm>
            <a:custGeom>
              <a:avLst/>
              <a:gdLst>
                <a:gd name="T0" fmla="*/ 0 w 23"/>
                <a:gd name="T1" fmla="*/ 0 h 68"/>
                <a:gd name="T2" fmla="*/ 0 w 23"/>
                <a:gd name="T3" fmla="*/ 0 h 68"/>
                <a:gd name="T4" fmla="*/ 2 w 23"/>
                <a:gd name="T5" fmla="*/ 13 h 68"/>
                <a:gd name="T6" fmla="*/ 6 w 23"/>
                <a:gd name="T7" fmla="*/ 32 h 68"/>
                <a:gd name="T8" fmla="*/ 10 w 23"/>
                <a:gd name="T9" fmla="*/ 53 h 68"/>
                <a:gd name="T10" fmla="*/ 13 w 23"/>
                <a:gd name="T11" fmla="*/ 68 h 68"/>
                <a:gd name="T12" fmla="*/ 23 w 23"/>
                <a:gd name="T13" fmla="*/ 65 h 68"/>
                <a:gd name="T14" fmla="*/ 19 w 23"/>
                <a:gd name="T15" fmla="*/ 53 h 68"/>
                <a:gd name="T16" fmla="*/ 16 w 23"/>
                <a:gd name="T17" fmla="*/ 32 h 68"/>
                <a:gd name="T18" fmla="*/ 11 w 23"/>
                <a:gd name="T19" fmla="*/ 13 h 68"/>
                <a:gd name="T20" fmla="*/ 11 w 23"/>
                <a:gd name="T21" fmla="*/ 0 h 68"/>
                <a:gd name="T22" fmla="*/ 11 w 23"/>
                <a:gd name="T23" fmla="*/ 0 h 68"/>
                <a:gd name="T24" fmla="*/ 0 w 23"/>
                <a:gd name="T25"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68">
                  <a:moveTo>
                    <a:pt x="0" y="0"/>
                  </a:moveTo>
                  <a:lnTo>
                    <a:pt x="0" y="0"/>
                  </a:lnTo>
                  <a:lnTo>
                    <a:pt x="2" y="13"/>
                  </a:lnTo>
                  <a:lnTo>
                    <a:pt x="6" y="32"/>
                  </a:lnTo>
                  <a:lnTo>
                    <a:pt x="10" y="53"/>
                  </a:lnTo>
                  <a:lnTo>
                    <a:pt x="13" y="68"/>
                  </a:lnTo>
                  <a:lnTo>
                    <a:pt x="23" y="65"/>
                  </a:lnTo>
                  <a:lnTo>
                    <a:pt x="19" y="53"/>
                  </a:lnTo>
                  <a:lnTo>
                    <a:pt x="16" y="32"/>
                  </a:lnTo>
                  <a:lnTo>
                    <a:pt x="11" y="13"/>
                  </a:lnTo>
                  <a:lnTo>
                    <a:pt x="11" y="0"/>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28" name="Freeform 2060"/>
            <p:cNvSpPr>
              <a:spLocks/>
            </p:cNvSpPr>
            <p:nvPr/>
          </p:nvSpPr>
          <p:spPr bwMode="auto">
            <a:xfrm>
              <a:off x="2317" y="3796"/>
              <a:ext cx="10" cy="10"/>
            </a:xfrm>
            <a:custGeom>
              <a:avLst/>
              <a:gdLst>
                <a:gd name="T0" fmla="*/ 0 w 31"/>
                <a:gd name="T1" fmla="*/ 8 h 30"/>
                <a:gd name="T2" fmla="*/ 1 w 31"/>
                <a:gd name="T3" fmla="*/ 9 h 30"/>
                <a:gd name="T4" fmla="*/ 6 w 31"/>
                <a:gd name="T5" fmla="*/ 12 h 30"/>
                <a:gd name="T6" fmla="*/ 13 w 31"/>
                <a:gd name="T7" fmla="*/ 19 h 30"/>
                <a:gd name="T8" fmla="*/ 18 w 31"/>
                <a:gd name="T9" fmla="*/ 26 h 30"/>
                <a:gd name="T10" fmla="*/ 20 w 31"/>
                <a:gd name="T11" fmla="*/ 30 h 30"/>
                <a:gd name="T12" fmla="*/ 31 w 31"/>
                <a:gd name="T13" fmla="*/ 30 h 30"/>
                <a:gd name="T14" fmla="*/ 28 w 31"/>
                <a:gd name="T15" fmla="*/ 21 h 30"/>
                <a:gd name="T16" fmla="*/ 20 w 31"/>
                <a:gd name="T17" fmla="*/ 12 h 30"/>
                <a:gd name="T18" fmla="*/ 10 w 31"/>
                <a:gd name="T19" fmla="*/ 5 h 30"/>
                <a:gd name="T20" fmla="*/ 4 w 31"/>
                <a:gd name="T21" fmla="*/ 0 h 30"/>
                <a:gd name="T22" fmla="*/ 5 w 31"/>
                <a:gd name="T23" fmla="*/ 1 h 30"/>
                <a:gd name="T24" fmla="*/ 0 w 31"/>
                <a:gd name="T25"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30">
                  <a:moveTo>
                    <a:pt x="0" y="8"/>
                  </a:moveTo>
                  <a:lnTo>
                    <a:pt x="1" y="9"/>
                  </a:lnTo>
                  <a:lnTo>
                    <a:pt x="6" y="12"/>
                  </a:lnTo>
                  <a:lnTo>
                    <a:pt x="13" y="19"/>
                  </a:lnTo>
                  <a:lnTo>
                    <a:pt x="18" y="26"/>
                  </a:lnTo>
                  <a:lnTo>
                    <a:pt x="20" y="30"/>
                  </a:lnTo>
                  <a:lnTo>
                    <a:pt x="31" y="30"/>
                  </a:lnTo>
                  <a:lnTo>
                    <a:pt x="28" y="21"/>
                  </a:lnTo>
                  <a:lnTo>
                    <a:pt x="20" y="12"/>
                  </a:lnTo>
                  <a:lnTo>
                    <a:pt x="10" y="5"/>
                  </a:lnTo>
                  <a:lnTo>
                    <a:pt x="4" y="0"/>
                  </a:lnTo>
                  <a:lnTo>
                    <a:pt x="5" y="1"/>
                  </a:lnTo>
                  <a:lnTo>
                    <a:pt x="0"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29" name="Freeform 2061"/>
            <p:cNvSpPr>
              <a:spLocks/>
            </p:cNvSpPr>
            <p:nvPr/>
          </p:nvSpPr>
          <p:spPr bwMode="auto">
            <a:xfrm>
              <a:off x="2315" y="3791"/>
              <a:ext cx="4" cy="7"/>
            </a:xfrm>
            <a:custGeom>
              <a:avLst/>
              <a:gdLst>
                <a:gd name="T0" fmla="*/ 3 w 11"/>
                <a:gd name="T1" fmla="*/ 12 h 23"/>
                <a:gd name="T2" fmla="*/ 3 w 11"/>
                <a:gd name="T3" fmla="*/ 12 h 23"/>
                <a:gd name="T4" fmla="*/ 0 w 11"/>
                <a:gd name="T5" fmla="*/ 10 h 23"/>
                <a:gd name="T6" fmla="*/ 2 w 11"/>
                <a:gd name="T7" fmla="*/ 12 h 23"/>
                <a:gd name="T8" fmla="*/ 2 w 11"/>
                <a:gd name="T9" fmla="*/ 18 h 23"/>
                <a:gd name="T10" fmla="*/ 6 w 11"/>
                <a:gd name="T11" fmla="*/ 23 h 23"/>
                <a:gd name="T12" fmla="*/ 11 w 11"/>
                <a:gd name="T13" fmla="*/ 16 h 23"/>
                <a:gd name="T14" fmla="*/ 11 w 11"/>
                <a:gd name="T15" fmla="*/ 15 h 23"/>
                <a:gd name="T16" fmla="*/ 11 w 11"/>
                <a:gd name="T17" fmla="*/ 12 h 23"/>
                <a:gd name="T18" fmla="*/ 10 w 11"/>
                <a:gd name="T19" fmla="*/ 5 h 23"/>
                <a:gd name="T20" fmla="*/ 3 w 11"/>
                <a:gd name="T21" fmla="*/ 0 h 23"/>
                <a:gd name="T22" fmla="*/ 3 w 11"/>
                <a:gd name="T23" fmla="*/ 0 h 23"/>
                <a:gd name="T24" fmla="*/ 3 w 11"/>
                <a:gd name="T25"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3">
                  <a:moveTo>
                    <a:pt x="3" y="12"/>
                  </a:moveTo>
                  <a:lnTo>
                    <a:pt x="3" y="12"/>
                  </a:lnTo>
                  <a:lnTo>
                    <a:pt x="0" y="10"/>
                  </a:lnTo>
                  <a:lnTo>
                    <a:pt x="2" y="12"/>
                  </a:lnTo>
                  <a:lnTo>
                    <a:pt x="2" y="18"/>
                  </a:lnTo>
                  <a:lnTo>
                    <a:pt x="6" y="23"/>
                  </a:lnTo>
                  <a:lnTo>
                    <a:pt x="11" y="16"/>
                  </a:lnTo>
                  <a:lnTo>
                    <a:pt x="11" y="15"/>
                  </a:lnTo>
                  <a:lnTo>
                    <a:pt x="11" y="12"/>
                  </a:lnTo>
                  <a:lnTo>
                    <a:pt x="10" y="5"/>
                  </a:lnTo>
                  <a:lnTo>
                    <a:pt x="3" y="0"/>
                  </a:lnTo>
                  <a:lnTo>
                    <a:pt x="3" y="0"/>
                  </a:lnTo>
                  <a:lnTo>
                    <a:pt x="3"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30" name="Freeform 2062"/>
            <p:cNvSpPr>
              <a:spLocks/>
            </p:cNvSpPr>
            <p:nvPr/>
          </p:nvSpPr>
          <p:spPr bwMode="auto">
            <a:xfrm>
              <a:off x="2303" y="3791"/>
              <a:ext cx="13" cy="12"/>
            </a:xfrm>
            <a:custGeom>
              <a:avLst/>
              <a:gdLst>
                <a:gd name="T0" fmla="*/ 9 w 40"/>
                <a:gd name="T1" fmla="*/ 36 h 36"/>
                <a:gd name="T2" fmla="*/ 9 w 40"/>
                <a:gd name="T3" fmla="*/ 36 h 36"/>
                <a:gd name="T4" fmla="*/ 10 w 40"/>
                <a:gd name="T5" fmla="*/ 34 h 36"/>
                <a:gd name="T6" fmla="*/ 15 w 40"/>
                <a:gd name="T7" fmla="*/ 29 h 36"/>
                <a:gd name="T8" fmla="*/ 19 w 40"/>
                <a:gd name="T9" fmla="*/ 24 h 36"/>
                <a:gd name="T10" fmla="*/ 24 w 40"/>
                <a:gd name="T11" fmla="*/ 21 h 36"/>
                <a:gd name="T12" fmla="*/ 29 w 40"/>
                <a:gd name="T13" fmla="*/ 18 h 36"/>
                <a:gd name="T14" fmla="*/ 34 w 40"/>
                <a:gd name="T15" fmla="*/ 14 h 36"/>
                <a:gd name="T16" fmla="*/ 37 w 40"/>
                <a:gd name="T17" fmla="*/ 12 h 36"/>
                <a:gd name="T18" fmla="*/ 40 w 40"/>
                <a:gd name="T19" fmla="*/ 12 h 36"/>
                <a:gd name="T20" fmla="*/ 40 w 40"/>
                <a:gd name="T21" fmla="*/ 0 h 36"/>
                <a:gd name="T22" fmla="*/ 35 w 40"/>
                <a:gd name="T23" fmla="*/ 3 h 36"/>
                <a:gd name="T24" fmla="*/ 29 w 40"/>
                <a:gd name="T25" fmla="*/ 5 h 36"/>
                <a:gd name="T26" fmla="*/ 25 w 40"/>
                <a:gd name="T27" fmla="*/ 8 h 36"/>
                <a:gd name="T28" fmla="*/ 19 w 40"/>
                <a:gd name="T29" fmla="*/ 12 h 36"/>
                <a:gd name="T30" fmla="*/ 12 w 40"/>
                <a:gd name="T31" fmla="*/ 18 h 36"/>
                <a:gd name="T32" fmla="*/ 8 w 40"/>
                <a:gd name="T33" fmla="*/ 22 h 36"/>
                <a:gd name="T34" fmla="*/ 3 w 40"/>
                <a:gd name="T35" fmla="*/ 27 h 36"/>
                <a:gd name="T36" fmla="*/ 0 w 40"/>
                <a:gd name="T37" fmla="*/ 31 h 36"/>
                <a:gd name="T38" fmla="*/ 0 w 40"/>
                <a:gd name="T39" fmla="*/ 31 h 36"/>
                <a:gd name="T40" fmla="*/ 9 w 40"/>
                <a:gd name="T4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36">
                  <a:moveTo>
                    <a:pt x="9" y="36"/>
                  </a:moveTo>
                  <a:lnTo>
                    <a:pt x="9" y="36"/>
                  </a:lnTo>
                  <a:lnTo>
                    <a:pt x="10" y="34"/>
                  </a:lnTo>
                  <a:lnTo>
                    <a:pt x="15" y="29"/>
                  </a:lnTo>
                  <a:lnTo>
                    <a:pt x="19" y="24"/>
                  </a:lnTo>
                  <a:lnTo>
                    <a:pt x="24" y="21"/>
                  </a:lnTo>
                  <a:lnTo>
                    <a:pt x="29" y="18"/>
                  </a:lnTo>
                  <a:lnTo>
                    <a:pt x="34" y="14"/>
                  </a:lnTo>
                  <a:lnTo>
                    <a:pt x="37" y="12"/>
                  </a:lnTo>
                  <a:lnTo>
                    <a:pt x="40" y="12"/>
                  </a:lnTo>
                  <a:lnTo>
                    <a:pt x="40" y="0"/>
                  </a:lnTo>
                  <a:lnTo>
                    <a:pt x="35" y="3"/>
                  </a:lnTo>
                  <a:lnTo>
                    <a:pt x="29" y="5"/>
                  </a:lnTo>
                  <a:lnTo>
                    <a:pt x="25" y="8"/>
                  </a:lnTo>
                  <a:lnTo>
                    <a:pt x="19" y="12"/>
                  </a:lnTo>
                  <a:lnTo>
                    <a:pt x="12" y="18"/>
                  </a:lnTo>
                  <a:lnTo>
                    <a:pt x="8" y="22"/>
                  </a:lnTo>
                  <a:lnTo>
                    <a:pt x="3" y="27"/>
                  </a:lnTo>
                  <a:lnTo>
                    <a:pt x="0" y="31"/>
                  </a:lnTo>
                  <a:lnTo>
                    <a:pt x="0" y="31"/>
                  </a:lnTo>
                  <a:lnTo>
                    <a:pt x="9" y="3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31" name="Freeform 2063"/>
            <p:cNvSpPr>
              <a:spLocks/>
            </p:cNvSpPr>
            <p:nvPr/>
          </p:nvSpPr>
          <p:spPr bwMode="auto">
            <a:xfrm>
              <a:off x="2301" y="3801"/>
              <a:ext cx="5" cy="15"/>
            </a:xfrm>
            <a:custGeom>
              <a:avLst/>
              <a:gdLst>
                <a:gd name="T0" fmla="*/ 6 w 13"/>
                <a:gd name="T1" fmla="*/ 45 h 45"/>
                <a:gd name="T2" fmla="*/ 13 w 13"/>
                <a:gd name="T3" fmla="*/ 40 h 45"/>
                <a:gd name="T4" fmla="*/ 12 w 13"/>
                <a:gd name="T5" fmla="*/ 36 h 45"/>
                <a:gd name="T6" fmla="*/ 13 w 13"/>
                <a:gd name="T7" fmla="*/ 24 h 45"/>
                <a:gd name="T8" fmla="*/ 12 w 13"/>
                <a:gd name="T9" fmla="*/ 12 h 45"/>
                <a:gd name="T10" fmla="*/ 13 w 13"/>
                <a:gd name="T11" fmla="*/ 5 h 45"/>
                <a:gd name="T12" fmla="*/ 4 w 13"/>
                <a:gd name="T13" fmla="*/ 0 h 45"/>
                <a:gd name="T14" fmla="*/ 0 w 13"/>
                <a:gd name="T15" fmla="*/ 12 h 45"/>
                <a:gd name="T16" fmla="*/ 1 w 13"/>
                <a:gd name="T17" fmla="*/ 24 h 45"/>
                <a:gd name="T18" fmla="*/ 3 w 13"/>
                <a:gd name="T19" fmla="*/ 36 h 45"/>
                <a:gd name="T20" fmla="*/ 4 w 13"/>
                <a:gd name="T21" fmla="*/ 40 h 45"/>
                <a:gd name="T22" fmla="*/ 11 w 13"/>
                <a:gd name="T23" fmla="*/ 36 h 45"/>
                <a:gd name="T24" fmla="*/ 4 w 13"/>
                <a:gd name="T25" fmla="*/ 40 h 45"/>
                <a:gd name="T26" fmla="*/ 5 w 13"/>
                <a:gd name="T27" fmla="*/ 44 h 45"/>
                <a:gd name="T28" fmla="*/ 8 w 13"/>
                <a:gd name="T29" fmla="*/ 45 h 45"/>
                <a:gd name="T30" fmla="*/ 12 w 13"/>
                <a:gd name="T31" fmla="*/ 44 h 45"/>
                <a:gd name="T32" fmla="*/ 13 w 13"/>
                <a:gd name="T33" fmla="*/ 40 h 45"/>
                <a:gd name="T34" fmla="*/ 6 w 13"/>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45">
                  <a:moveTo>
                    <a:pt x="6" y="45"/>
                  </a:moveTo>
                  <a:lnTo>
                    <a:pt x="13" y="40"/>
                  </a:lnTo>
                  <a:lnTo>
                    <a:pt x="12" y="36"/>
                  </a:lnTo>
                  <a:lnTo>
                    <a:pt x="13" y="24"/>
                  </a:lnTo>
                  <a:lnTo>
                    <a:pt x="12" y="12"/>
                  </a:lnTo>
                  <a:lnTo>
                    <a:pt x="13" y="5"/>
                  </a:lnTo>
                  <a:lnTo>
                    <a:pt x="4" y="0"/>
                  </a:lnTo>
                  <a:lnTo>
                    <a:pt x="0" y="12"/>
                  </a:lnTo>
                  <a:lnTo>
                    <a:pt x="1" y="24"/>
                  </a:lnTo>
                  <a:lnTo>
                    <a:pt x="3" y="36"/>
                  </a:lnTo>
                  <a:lnTo>
                    <a:pt x="4" y="40"/>
                  </a:lnTo>
                  <a:lnTo>
                    <a:pt x="11" y="36"/>
                  </a:lnTo>
                  <a:lnTo>
                    <a:pt x="4" y="40"/>
                  </a:lnTo>
                  <a:lnTo>
                    <a:pt x="5" y="44"/>
                  </a:lnTo>
                  <a:lnTo>
                    <a:pt x="8" y="45"/>
                  </a:lnTo>
                  <a:lnTo>
                    <a:pt x="12" y="44"/>
                  </a:lnTo>
                  <a:lnTo>
                    <a:pt x="13" y="40"/>
                  </a:lnTo>
                  <a:lnTo>
                    <a:pt x="6" y="4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32" name="Freeform 2064"/>
            <p:cNvSpPr>
              <a:spLocks/>
            </p:cNvSpPr>
            <p:nvPr/>
          </p:nvSpPr>
          <p:spPr bwMode="auto">
            <a:xfrm>
              <a:off x="2299" y="3811"/>
              <a:ext cx="6" cy="5"/>
            </a:xfrm>
            <a:custGeom>
              <a:avLst/>
              <a:gdLst>
                <a:gd name="T0" fmla="*/ 9 w 19"/>
                <a:gd name="T1" fmla="*/ 5 h 16"/>
                <a:gd name="T2" fmla="*/ 3 w 19"/>
                <a:gd name="T3" fmla="*/ 9 h 16"/>
                <a:gd name="T4" fmla="*/ 14 w 19"/>
                <a:gd name="T5" fmla="*/ 16 h 16"/>
                <a:gd name="T6" fmla="*/ 19 w 19"/>
                <a:gd name="T7" fmla="*/ 7 h 16"/>
                <a:gd name="T8" fmla="*/ 7 w 19"/>
                <a:gd name="T9" fmla="*/ 0 h 16"/>
                <a:gd name="T10" fmla="*/ 0 w 19"/>
                <a:gd name="T11" fmla="*/ 5 h 16"/>
                <a:gd name="T12" fmla="*/ 7 w 19"/>
                <a:gd name="T13" fmla="*/ 0 h 16"/>
                <a:gd name="T14" fmla="*/ 4 w 19"/>
                <a:gd name="T15" fmla="*/ 0 h 16"/>
                <a:gd name="T16" fmla="*/ 0 w 19"/>
                <a:gd name="T17" fmla="*/ 2 h 16"/>
                <a:gd name="T18" fmla="*/ 0 w 19"/>
                <a:gd name="T19" fmla="*/ 7 h 16"/>
                <a:gd name="T20" fmla="*/ 3 w 19"/>
                <a:gd name="T21" fmla="*/ 9 h 16"/>
                <a:gd name="T22" fmla="*/ 9 w 19"/>
                <a:gd name="T2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6">
                  <a:moveTo>
                    <a:pt x="9" y="5"/>
                  </a:moveTo>
                  <a:lnTo>
                    <a:pt x="3" y="9"/>
                  </a:lnTo>
                  <a:lnTo>
                    <a:pt x="14" y="16"/>
                  </a:lnTo>
                  <a:lnTo>
                    <a:pt x="19" y="7"/>
                  </a:lnTo>
                  <a:lnTo>
                    <a:pt x="7" y="0"/>
                  </a:lnTo>
                  <a:lnTo>
                    <a:pt x="0" y="5"/>
                  </a:lnTo>
                  <a:lnTo>
                    <a:pt x="7" y="0"/>
                  </a:lnTo>
                  <a:lnTo>
                    <a:pt x="4" y="0"/>
                  </a:lnTo>
                  <a:lnTo>
                    <a:pt x="0" y="2"/>
                  </a:lnTo>
                  <a:lnTo>
                    <a:pt x="0" y="7"/>
                  </a:lnTo>
                  <a:lnTo>
                    <a:pt x="3" y="9"/>
                  </a:lnTo>
                  <a:lnTo>
                    <a:pt x="9"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33" name="Freeform 2065"/>
            <p:cNvSpPr>
              <a:spLocks/>
            </p:cNvSpPr>
            <p:nvPr/>
          </p:nvSpPr>
          <p:spPr bwMode="auto">
            <a:xfrm>
              <a:off x="2296" y="3812"/>
              <a:ext cx="6" cy="12"/>
            </a:xfrm>
            <a:custGeom>
              <a:avLst/>
              <a:gdLst>
                <a:gd name="T0" fmla="*/ 0 w 18"/>
                <a:gd name="T1" fmla="*/ 30 h 35"/>
                <a:gd name="T2" fmla="*/ 8 w 18"/>
                <a:gd name="T3" fmla="*/ 34 h 35"/>
                <a:gd name="T4" fmla="*/ 14 w 18"/>
                <a:gd name="T5" fmla="*/ 24 h 35"/>
                <a:gd name="T6" fmla="*/ 17 w 18"/>
                <a:gd name="T7" fmla="*/ 13 h 35"/>
                <a:gd name="T8" fmla="*/ 18 w 18"/>
                <a:gd name="T9" fmla="*/ 3 h 35"/>
                <a:gd name="T10" fmla="*/ 18 w 18"/>
                <a:gd name="T11" fmla="*/ 0 h 35"/>
                <a:gd name="T12" fmla="*/ 9 w 18"/>
                <a:gd name="T13" fmla="*/ 0 h 35"/>
                <a:gd name="T14" fmla="*/ 9 w 18"/>
                <a:gd name="T15" fmla="*/ 3 h 35"/>
                <a:gd name="T16" fmla="*/ 8 w 18"/>
                <a:gd name="T17" fmla="*/ 11 h 35"/>
                <a:gd name="T18" fmla="*/ 5 w 18"/>
                <a:gd name="T19" fmla="*/ 21 h 35"/>
                <a:gd name="T20" fmla="*/ 1 w 18"/>
                <a:gd name="T21" fmla="*/ 27 h 35"/>
                <a:gd name="T22" fmla="*/ 9 w 18"/>
                <a:gd name="T23" fmla="*/ 30 h 35"/>
                <a:gd name="T24" fmla="*/ 1 w 18"/>
                <a:gd name="T25" fmla="*/ 27 h 35"/>
                <a:gd name="T26" fmla="*/ 0 w 18"/>
                <a:gd name="T27" fmla="*/ 30 h 35"/>
                <a:gd name="T28" fmla="*/ 1 w 18"/>
                <a:gd name="T29" fmla="*/ 34 h 35"/>
                <a:gd name="T30" fmla="*/ 5 w 18"/>
                <a:gd name="T31" fmla="*/ 35 h 35"/>
                <a:gd name="T32" fmla="*/ 8 w 18"/>
                <a:gd name="T33" fmla="*/ 34 h 35"/>
                <a:gd name="T34" fmla="*/ 0 w 18"/>
                <a:gd name="T35" fmla="*/ 3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35">
                  <a:moveTo>
                    <a:pt x="0" y="30"/>
                  </a:moveTo>
                  <a:lnTo>
                    <a:pt x="8" y="34"/>
                  </a:lnTo>
                  <a:lnTo>
                    <a:pt x="14" y="24"/>
                  </a:lnTo>
                  <a:lnTo>
                    <a:pt x="17" y="13"/>
                  </a:lnTo>
                  <a:lnTo>
                    <a:pt x="18" y="3"/>
                  </a:lnTo>
                  <a:lnTo>
                    <a:pt x="18" y="0"/>
                  </a:lnTo>
                  <a:lnTo>
                    <a:pt x="9" y="0"/>
                  </a:lnTo>
                  <a:lnTo>
                    <a:pt x="9" y="3"/>
                  </a:lnTo>
                  <a:lnTo>
                    <a:pt x="8" y="11"/>
                  </a:lnTo>
                  <a:lnTo>
                    <a:pt x="5" y="21"/>
                  </a:lnTo>
                  <a:lnTo>
                    <a:pt x="1" y="27"/>
                  </a:lnTo>
                  <a:lnTo>
                    <a:pt x="9" y="30"/>
                  </a:lnTo>
                  <a:lnTo>
                    <a:pt x="1" y="27"/>
                  </a:lnTo>
                  <a:lnTo>
                    <a:pt x="0" y="30"/>
                  </a:lnTo>
                  <a:lnTo>
                    <a:pt x="1" y="34"/>
                  </a:lnTo>
                  <a:lnTo>
                    <a:pt x="5" y="35"/>
                  </a:lnTo>
                  <a:lnTo>
                    <a:pt x="8" y="34"/>
                  </a:lnTo>
                  <a:lnTo>
                    <a:pt x="0"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34" name="Freeform 2066"/>
            <p:cNvSpPr>
              <a:spLocks/>
            </p:cNvSpPr>
            <p:nvPr/>
          </p:nvSpPr>
          <p:spPr bwMode="auto">
            <a:xfrm>
              <a:off x="2295" y="3817"/>
              <a:ext cx="4" cy="5"/>
            </a:xfrm>
            <a:custGeom>
              <a:avLst/>
              <a:gdLst>
                <a:gd name="T0" fmla="*/ 0 w 11"/>
                <a:gd name="T1" fmla="*/ 9 h 17"/>
                <a:gd name="T2" fmla="*/ 0 w 11"/>
                <a:gd name="T3" fmla="*/ 9 h 17"/>
                <a:gd name="T4" fmla="*/ 0 w 11"/>
                <a:gd name="T5" fmla="*/ 11 h 17"/>
                <a:gd name="T6" fmla="*/ 1 w 11"/>
                <a:gd name="T7" fmla="*/ 12 h 17"/>
                <a:gd name="T8" fmla="*/ 0 w 11"/>
                <a:gd name="T9" fmla="*/ 16 h 17"/>
                <a:gd name="T10" fmla="*/ 1 w 11"/>
                <a:gd name="T11" fmla="*/ 17 h 17"/>
                <a:gd name="T12" fmla="*/ 10 w 11"/>
                <a:gd name="T13" fmla="*/ 17 h 17"/>
                <a:gd name="T14" fmla="*/ 11 w 11"/>
                <a:gd name="T15" fmla="*/ 16 h 17"/>
                <a:gd name="T16" fmla="*/ 10 w 11"/>
                <a:gd name="T17" fmla="*/ 12 h 17"/>
                <a:gd name="T18" fmla="*/ 9 w 11"/>
                <a:gd name="T19" fmla="*/ 6 h 17"/>
                <a:gd name="T20" fmla="*/ 5 w 11"/>
                <a:gd name="T21" fmla="*/ 0 h 17"/>
                <a:gd name="T22" fmla="*/ 5 w 11"/>
                <a:gd name="T23" fmla="*/ 0 h 17"/>
                <a:gd name="T24" fmla="*/ 0 w 11"/>
                <a:gd name="T25"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7">
                  <a:moveTo>
                    <a:pt x="0" y="9"/>
                  </a:moveTo>
                  <a:lnTo>
                    <a:pt x="0" y="9"/>
                  </a:lnTo>
                  <a:lnTo>
                    <a:pt x="0" y="11"/>
                  </a:lnTo>
                  <a:lnTo>
                    <a:pt x="1" y="12"/>
                  </a:lnTo>
                  <a:lnTo>
                    <a:pt x="0" y="16"/>
                  </a:lnTo>
                  <a:lnTo>
                    <a:pt x="1" y="17"/>
                  </a:lnTo>
                  <a:lnTo>
                    <a:pt x="10" y="17"/>
                  </a:lnTo>
                  <a:lnTo>
                    <a:pt x="11" y="16"/>
                  </a:lnTo>
                  <a:lnTo>
                    <a:pt x="10" y="12"/>
                  </a:lnTo>
                  <a:lnTo>
                    <a:pt x="9" y="6"/>
                  </a:lnTo>
                  <a:lnTo>
                    <a:pt x="5" y="0"/>
                  </a:lnTo>
                  <a:lnTo>
                    <a:pt x="5"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35" name="Freeform 2067"/>
            <p:cNvSpPr>
              <a:spLocks/>
            </p:cNvSpPr>
            <p:nvPr/>
          </p:nvSpPr>
          <p:spPr bwMode="auto">
            <a:xfrm>
              <a:off x="2283" y="3816"/>
              <a:ext cx="14" cy="5"/>
            </a:xfrm>
            <a:custGeom>
              <a:avLst/>
              <a:gdLst>
                <a:gd name="T0" fmla="*/ 9 w 42"/>
                <a:gd name="T1" fmla="*/ 8 h 15"/>
                <a:gd name="T2" fmla="*/ 6 w 42"/>
                <a:gd name="T3" fmla="*/ 15 h 15"/>
                <a:gd name="T4" fmla="*/ 7 w 42"/>
                <a:gd name="T5" fmla="*/ 15 h 15"/>
                <a:gd name="T6" fmla="*/ 11 w 42"/>
                <a:gd name="T7" fmla="*/ 14 h 15"/>
                <a:gd name="T8" fmla="*/ 15 w 42"/>
                <a:gd name="T9" fmla="*/ 13 h 15"/>
                <a:gd name="T10" fmla="*/ 20 w 42"/>
                <a:gd name="T11" fmla="*/ 12 h 15"/>
                <a:gd name="T12" fmla="*/ 25 w 42"/>
                <a:gd name="T13" fmla="*/ 10 h 15"/>
                <a:gd name="T14" fmla="*/ 31 w 42"/>
                <a:gd name="T15" fmla="*/ 9 h 15"/>
                <a:gd name="T16" fmla="*/ 36 w 42"/>
                <a:gd name="T17" fmla="*/ 9 h 15"/>
                <a:gd name="T18" fmla="*/ 37 w 42"/>
                <a:gd name="T19" fmla="*/ 10 h 15"/>
                <a:gd name="T20" fmla="*/ 42 w 42"/>
                <a:gd name="T21" fmla="*/ 1 h 15"/>
                <a:gd name="T22" fmla="*/ 36 w 42"/>
                <a:gd name="T23" fmla="*/ 0 h 15"/>
                <a:gd name="T24" fmla="*/ 31 w 42"/>
                <a:gd name="T25" fmla="*/ 0 h 15"/>
                <a:gd name="T26" fmla="*/ 25 w 42"/>
                <a:gd name="T27" fmla="*/ 1 h 15"/>
                <a:gd name="T28" fmla="*/ 20 w 42"/>
                <a:gd name="T29" fmla="*/ 2 h 15"/>
                <a:gd name="T30" fmla="*/ 13 w 42"/>
                <a:gd name="T31" fmla="*/ 4 h 15"/>
                <a:gd name="T32" fmla="*/ 8 w 42"/>
                <a:gd name="T33" fmla="*/ 5 h 15"/>
                <a:gd name="T34" fmla="*/ 5 w 42"/>
                <a:gd name="T35" fmla="*/ 6 h 15"/>
                <a:gd name="T36" fmla="*/ 4 w 42"/>
                <a:gd name="T37" fmla="*/ 6 h 15"/>
                <a:gd name="T38" fmla="*/ 0 w 42"/>
                <a:gd name="T39" fmla="*/ 13 h 15"/>
                <a:gd name="T40" fmla="*/ 4 w 42"/>
                <a:gd name="T41" fmla="*/ 6 h 15"/>
                <a:gd name="T42" fmla="*/ 1 w 42"/>
                <a:gd name="T43" fmla="*/ 8 h 15"/>
                <a:gd name="T44" fmla="*/ 0 w 42"/>
                <a:gd name="T45" fmla="*/ 12 h 15"/>
                <a:gd name="T46" fmla="*/ 3 w 42"/>
                <a:gd name="T47" fmla="*/ 14 h 15"/>
                <a:gd name="T48" fmla="*/ 6 w 42"/>
                <a:gd name="T49" fmla="*/ 15 h 15"/>
                <a:gd name="T50" fmla="*/ 9 w 42"/>
                <a:gd name="T51"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15">
                  <a:moveTo>
                    <a:pt x="9" y="8"/>
                  </a:moveTo>
                  <a:lnTo>
                    <a:pt x="6" y="15"/>
                  </a:lnTo>
                  <a:lnTo>
                    <a:pt x="7" y="15"/>
                  </a:lnTo>
                  <a:lnTo>
                    <a:pt x="11" y="14"/>
                  </a:lnTo>
                  <a:lnTo>
                    <a:pt x="15" y="13"/>
                  </a:lnTo>
                  <a:lnTo>
                    <a:pt x="20" y="12"/>
                  </a:lnTo>
                  <a:lnTo>
                    <a:pt x="25" y="10"/>
                  </a:lnTo>
                  <a:lnTo>
                    <a:pt x="31" y="9"/>
                  </a:lnTo>
                  <a:lnTo>
                    <a:pt x="36" y="9"/>
                  </a:lnTo>
                  <a:lnTo>
                    <a:pt x="37" y="10"/>
                  </a:lnTo>
                  <a:lnTo>
                    <a:pt x="42" y="1"/>
                  </a:lnTo>
                  <a:lnTo>
                    <a:pt x="36" y="0"/>
                  </a:lnTo>
                  <a:lnTo>
                    <a:pt x="31" y="0"/>
                  </a:lnTo>
                  <a:lnTo>
                    <a:pt x="25" y="1"/>
                  </a:lnTo>
                  <a:lnTo>
                    <a:pt x="20" y="2"/>
                  </a:lnTo>
                  <a:lnTo>
                    <a:pt x="13" y="4"/>
                  </a:lnTo>
                  <a:lnTo>
                    <a:pt x="8" y="5"/>
                  </a:lnTo>
                  <a:lnTo>
                    <a:pt x="5" y="6"/>
                  </a:lnTo>
                  <a:lnTo>
                    <a:pt x="4" y="6"/>
                  </a:lnTo>
                  <a:lnTo>
                    <a:pt x="0" y="13"/>
                  </a:lnTo>
                  <a:lnTo>
                    <a:pt x="4" y="6"/>
                  </a:lnTo>
                  <a:lnTo>
                    <a:pt x="1" y="8"/>
                  </a:lnTo>
                  <a:lnTo>
                    <a:pt x="0" y="12"/>
                  </a:lnTo>
                  <a:lnTo>
                    <a:pt x="3" y="14"/>
                  </a:lnTo>
                  <a:lnTo>
                    <a:pt x="6" y="15"/>
                  </a:lnTo>
                  <a:lnTo>
                    <a:pt x="9"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36" name="Freeform 2068"/>
            <p:cNvSpPr>
              <a:spLocks/>
            </p:cNvSpPr>
            <p:nvPr/>
          </p:nvSpPr>
          <p:spPr bwMode="auto">
            <a:xfrm>
              <a:off x="2283" y="3819"/>
              <a:ext cx="6" cy="7"/>
            </a:xfrm>
            <a:custGeom>
              <a:avLst/>
              <a:gdLst>
                <a:gd name="T0" fmla="*/ 11 w 17"/>
                <a:gd name="T1" fmla="*/ 20 h 20"/>
                <a:gd name="T2" fmla="*/ 17 w 17"/>
                <a:gd name="T3" fmla="*/ 13 h 20"/>
                <a:gd name="T4" fmla="*/ 9 w 17"/>
                <a:gd name="T5" fmla="*/ 0 h 20"/>
                <a:gd name="T6" fmla="*/ 0 w 17"/>
                <a:gd name="T7" fmla="*/ 5 h 20"/>
                <a:gd name="T8" fmla="*/ 8 w 17"/>
                <a:gd name="T9" fmla="*/ 17 h 20"/>
                <a:gd name="T10" fmla="*/ 15 w 17"/>
                <a:gd name="T11" fmla="*/ 10 h 20"/>
                <a:gd name="T12" fmla="*/ 8 w 17"/>
                <a:gd name="T13" fmla="*/ 17 h 20"/>
                <a:gd name="T14" fmla="*/ 11 w 17"/>
                <a:gd name="T15" fmla="*/ 20 h 20"/>
                <a:gd name="T16" fmla="*/ 15 w 17"/>
                <a:gd name="T17" fmla="*/ 20 h 20"/>
                <a:gd name="T18" fmla="*/ 17 w 17"/>
                <a:gd name="T19" fmla="*/ 16 h 20"/>
                <a:gd name="T20" fmla="*/ 17 w 17"/>
                <a:gd name="T21" fmla="*/ 13 h 20"/>
                <a:gd name="T22" fmla="*/ 11 w 17"/>
                <a:gd name="T23"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11" y="20"/>
                  </a:moveTo>
                  <a:lnTo>
                    <a:pt x="17" y="13"/>
                  </a:lnTo>
                  <a:lnTo>
                    <a:pt x="9" y="0"/>
                  </a:lnTo>
                  <a:lnTo>
                    <a:pt x="0" y="5"/>
                  </a:lnTo>
                  <a:lnTo>
                    <a:pt x="8" y="17"/>
                  </a:lnTo>
                  <a:lnTo>
                    <a:pt x="15" y="10"/>
                  </a:lnTo>
                  <a:lnTo>
                    <a:pt x="8" y="17"/>
                  </a:lnTo>
                  <a:lnTo>
                    <a:pt x="11" y="20"/>
                  </a:lnTo>
                  <a:lnTo>
                    <a:pt x="15" y="20"/>
                  </a:lnTo>
                  <a:lnTo>
                    <a:pt x="17" y="16"/>
                  </a:lnTo>
                  <a:lnTo>
                    <a:pt x="17" y="13"/>
                  </a:lnTo>
                  <a:lnTo>
                    <a:pt x="11" y="2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37" name="Freeform 2069"/>
            <p:cNvSpPr>
              <a:spLocks/>
            </p:cNvSpPr>
            <p:nvPr/>
          </p:nvSpPr>
          <p:spPr bwMode="auto">
            <a:xfrm>
              <a:off x="2274" y="3816"/>
              <a:ext cx="14" cy="10"/>
            </a:xfrm>
            <a:custGeom>
              <a:avLst/>
              <a:gdLst>
                <a:gd name="T0" fmla="*/ 9 w 42"/>
                <a:gd name="T1" fmla="*/ 7 h 30"/>
                <a:gd name="T2" fmla="*/ 2 w 42"/>
                <a:gd name="T3" fmla="*/ 9 h 30"/>
                <a:gd name="T4" fmla="*/ 38 w 42"/>
                <a:gd name="T5" fmla="*/ 30 h 30"/>
                <a:gd name="T6" fmla="*/ 42 w 42"/>
                <a:gd name="T7" fmla="*/ 20 h 30"/>
                <a:gd name="T8" fmla="*/ 7 w 42"/>
                <a:gd name="T9" fmla="*/ 0 h 30"/>
                <a:gd name="T10" fmla="*/ 0 w 42"/>
                <a:gd name="T11" fmla="*/ 2 h 30"/>
                <a:gd name="T12" fmla="*/ 7 w 42"/>
                <a:gd name="T13" fmla="*/ 0 h 30"/>
                <a:gd name="T14" fmla="*/ 3 w 42"/>
                <a:gd name="T15" fmla="*/ 0 h 30"/>
                <a:gd name="T16" fmla="*/ 0 w 42"/>
                <a:gd name="T17" fmla="*/ 2 h 30"/>
                <a:gd name="T18" fmla="*/ 0 w 42"/>
                <a:gd name="T19" fmla="*/ 7 h 30"/>
                <a:gd name="T20" fmla="*/ 2 w 42"/>
                <a:gd name="T21" fmla="*/ 9 h 30"/>
                <a:gd name="T22" fmla="*/ 9 w 42"/>
                <a:gd name="T23"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30">
                  <a:moveTo>
                    <a:pt x="9" y="7"/>
                  </a:moveTo>
                  <a:lnTo>
                    <a:pt x="2" y="9"/>
                  </a:lnTo>
                  <a:lnTo>
                    <a:pt x="38" y="30"/>
                  </a:lnTo>
                  <a:lnTo>
                    <a:pt x="42" y="20"/>
                  </a:lnTo>
                  <a:lnTo>
                    <a:pt x="7" y="0"/>
                  </a:lnTo>
                  <a:lnTo>
                    <a:pt x="0" y="2"/>
                  </a:lnTo>
                  <a:lnTo>
                    <a:pt x="7" y="0"/>
                  </a:lnTo>
                  <a:lnTo>
                    <a:pt x="3" y="0"/>
                  </a:lnTo>
                  <a:lnTo>
                    <a:pt x="0" y="2"/>
                  </a:lnTo>
                  <a:lnTo>
                    <a:pt x="0" y="7"/>
                  </a:lnTo>
                  <a:lnTo>
                    <a:pt x="2" y="9"/>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38" name="Freeform 2070"/>
            <p:cNvSpPr>
              <a:spLocks/>
            </p:cNvSpPr>
            <p:nvPr/>
          </p:nvSpPr>
          <p:spPr bwMode="auto">
            <a:xfrm>
              <a:off x="2268" y="3816"/>
              <a:ext cx="9" cy="15"/>
            </a:xfrm>
            <a:custGeom>
              <a:avLst/>
              <a:gdLst>
                <a:gd name="T0" fmla="*/ 0 w 26"/>
                <a:gd name="T1" fmla="*/ 39 h 44"/>
                <a:gd name="T2" fmla="*/ 9 w 26"/>
                <a:gd name="T3" fmla="*/ 41 h 44"/>
                <a:gd name="T4" fmla="*/ 26 w 26"/>
                <a:gd name="T5" fmla="*/ 5 h 44"/>
                <a:gd name="T6" fmla="*/ 17 w 26"/>
                <a:gd name="T7" fmla="*/ 0 h 44"/>
                <a:gd name="T8" fmla="*/ 0 w 26"/>
                <a:gd name="T9" fmla="*/ 37 h 44"/>
                <a:gd name="T10" fmla="*/ 9 w 26"/>
                <a:gd name="T11" fmla="*/ 39 h 44"/>
                <a:gd name="T12" fmla="*/ 0 w 26"/>
                <a:gd name="T13" fmla="*/ 37 h 44"/>
                <a:gd name="T14" fmla="*/ 0 w 26"/>
                <a:gd name="T15" fmla="*/ 40 h 44"/>
                <a:gd name="T16" fmla="*/ 3 w 26"/>
                <a:gd name="T17" fmla="*/ 44 h 44"/>
                <a:gd name="T18" fmla="*/ 7 w 26"/>
                <a:gd name="T19" fmla="*/ 44 h 44"/>
                <a:gd name="T20" fmla="*/ 9 w 26"/>
                <a:gd name="T21" fmla="*/ 41 h 44"/>
                <a:gd name="T22" fmla="*/ 0 w 26"/>
                <a:gd name="T23" fmla="*/ 3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44">
                  <a:moveTo>
                    <a:pt x="0" y="39"/>
                  </a:moveTo>
                  <a:lnTo>
                    <a:pt x="9" y="41"/>
                  </a:lnTo>
                  <a:lnTo>
                    <a:pt x="26" y="5"/>
                  </a:lnTo>
                  <a:lnTo>
                    <a:pt x="17" y="0"/>
                  </a:lnTo>
                  <a:lnTo>
                    <a:pt x="0" y="37"/>
                  </a:lnTo>
                  <a:lnTo>
                    <a:pt x="9" y="39"/>
                  </a:lnTo>
                  <a:lnTo>
                    <a:pt x="0" y="37"/>
                  </a:lnTo>
                  <a:lnTo>
                    <a:pt x="0" y="40"/>
                  </a:lnTo>
                  <a:lnTo>
                    <a:pt x="3" y="44"/>
                  </a:lnTo>
                  <a:lnTo>
                    <a:pt x="7" y="44"/>
                  </a:lnTo>
                  <a:lnTo>
                    <a:pt x="9" y="41"/>
                  </a:lnTo>
                  <a:lnTo>
                    <a:pt x="0" y="3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39" name="Freeform 2071"/>
            <p:cNvSpPr>
              <a:spLocks/>
            </p:cNvSpPr>
            <p:nvPr/>
          </p:nvSpPr>
          <p:spPr bwMode="auto">
            <a:xfrm>
              <a:off x="2267" y="3820"/>
              <a:ext cx="4" cy="9"/>
            </a:xfrm>
            <a:custGeom>
              <a:avLst/>
              <a:gdLst>
                <a:gd name="T0" fmla="*/ 8 w 13"/>
                <a:gd name="T1" fmla="*/ 8 h 27"/>
                <a:gd name="T2" fmla="*/ 0 w 13"/>
                <a:gd name="T3" fmla="*/ 4 h 27"/>
                <a:gd name="T4" fmla="*/ 4 w 13"/>
                <a:gd name="T5" fmla="*/ 27 h 27"/>
                <a:gd name="T6" fmla="*/ 13 w 13"/>
                <a:gd name="T7" fmla="*/ 27 h 27"/>
                <a:gd name="T8" fmla="*/ 9 w 13"/>
                <a:gd name="T9" fmla="*/ 4 h 27"/>
                <a:gd name="T10" fmla="*/ 1 w 13"/>
                <a:gd name="T11" fmla="*/ 1 h 27"/>
                <a:gd name="T12" fmla="*/ 9 w 13"/>
                <a:gd name="T13" fmla="*/ 4 h 27"/>
                <a:gd name="T14" fmla="*/ 8 w 13"/>
                <a:gd name="T15" fmla="*/ 1 h 27"/>
                <a:gd name="T16" fmla="*/ 5 w 13"/>
                <a:gd name="T17" fmla="*/ 0 h 27"/>
                <a:gd name="T18" fmla="*/ 1 w 13"/>
                <a:gd name="T19" fmla="*/ 1 h 27"/>
                <a:gd name="T20" fmla="*/ 0 w 13"/>
                <a:gd name="T21" fmla="*/ 4 h 27"/>
                <a:gd name="T22" fmla="*/ 8 w 13"/>
                <a:gd name="T23" fmla="*/ 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27">
                  <a:moveTo>
                    <a:pt x="8" y="8"/>
                  </a:moveTo>
                  <a:lnTo>
                    <a:pt x="0" y="4"/>
                  </a:lnTo>
                  <a:lnTo>
                    <a:pt x="4" y="27"/>
                  </a:lnTo>
                  <a:lnTo>
                    <a:pt x="13" y="27"/>
                  </a:lnTo>
                  <a:lnTo>
                    <a:pt x="9" y="4"/>
                  </a:lnTo>
                  <a:lnTo>
                    <a:pt x="1" y="1"/>
                  </a:lnTo>
                  <a:lnTo>
                    <a:pt x="9" y="4"/>
                  </a:lnTo>
                  <a:lnTo>
                    <a:pt x="8" y="1"/>
                  </a:lnTo>
                  <a:lnTo>
                    <a:pt x="5" y="0"/>
                  </a:lnTo>
                  <a:lnTo>
                    <a:pt x="1" y="1"/>
                  </a:lnTo>
                  <a:lnTo>
                    <a:pt x="0" y="4"/>
                  </a:lnTo>
                  <a:lnTo>
                    <a:pt x="8"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40" name="Freeform 2072"/>
            <p:cNvSpPr>
              <a:spLocks/>
            </p:cNvSpPr>
            <p:nvPr/>
          </p:nvSpPr>
          <p:spPr bwMode="auto">
            <a:xfrm>
              <a:off x="2265" y="3821"/>
              <a:ext cx="5" cy="5"/>
            </a:xfrm>
            <a:custGeom>
              <a:avLst/>
              <a:gdLst>
                <a:gd name="T0" fmla="*/ 0 w 15"/>
                <a:gd name="T1" fmla="*/ 10 h 15"/>
                <a:gd name="T2" fmla="*/ 8 w 15"/>
                <a:gd name="T3" fmla="*/ 13 h 15"/>
                <a:gd name="T4" fmla="*/ 15 w 15"/>
                <a:gd name="T5" fmla="*/ 7 h 15"/>
                <a:gd name="T6" fmla="*/ 8 w 15"/>
                <a:gd name="T7" fmla="*/ 0 h 15"/>
                <a:gd name="T8" fmla="*/ 2 w 15"/>
                <a:gd name="T9" fmla="*/ 7 h 15"/>
                <a:gd name="T10" fmla="*/ 10 w 15"/>
                <a:gd name="T11" fmla="*/ 10 h 15"/>
                <a:gd name="T12" fmla="*/ 2 w 15"/>
                <a:gd name="T13" fmla="*/ 7 h 15"/>
                <a:gd name="T14" fmla="*/ 0 w 15"/>
                <a:gd name="T15" fmla="*/ 10 h 15"/>
                <a:gd name="T16" fmla="*/ 2 w 15"/>
                <a:gd name="T17" fmla="*/ 13 h 15"/>
                <a:gd name="T18" fmla="*/ 5 w 15"/>
                <a:gd name="T19" fmla="*/ 15 h 15"/>
                <a:gd name="T20" fmla="*/ 8 w 15"/>
                <a:gd name="T21" fmla="*/ 13 h 15"/>
                <a:gd name="T22" fmla="*/ 0 w 15"/>
                <a:gd name="T23"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5">
                  <a:moveTo>
                    <a:pt x="0" y="10"/>
                  </a:moveTo>
                  <a:lnTo>
                    <a:pt x="8" y="13"/>
                  </a:lnTo>
                  <a:lnTo>
                    <a:pt x="15" y="7"/>
                  </a:lnTo>
                  <a:lnTo>
                    <a:pt x="8" y="0"/>
                  </a:lnTo>
                  <a:lnTo>
                    <a:pt x="2" y="7"/>
                  </a:lnTo>
                  <a:lnTo>
                    <a:pt x="10" y="10"/>
                  </a:lnTo>
                  <a:lnTo>
                    <a:pt x="2" y="7"/>
                  </a:lnTo>
                  <a:lnTo>
                    <a:pt x="0" y="10"/>
                  </a:lnTo>
                  <a:lnTo>
                    <a:pt x="2" y="13"/>
                  </a:lnTo>
                  <a:lnTo>
                    <a:pt x="5" y="15"/>
                  </a:lnTo>
                  <a:lnTo>
                    <a:pt x="8" y="13"/>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41" name="Freeform 2073"/>
            <p:cNvSpPr>
              <a:spLocks/>
            </p:cNvSpPr>
            <p:nvPr/>
          </p:nvSpPr>
          <p:spPr bwMode="auto">
            <a:xfrm>
              <a:off x="2263" y="3813"/>
              <a:ext cx="5" cy="11"/>
            </a:xfrm>
            <a:custGeom>
              <a:avLst/>
              <a:gdLst>
                <a:gd name="T0" fmla="*/ 0 w 15"/>
                <a:gd name="T1" fmla="*/ 9 h 32"/>
                <a:gd name="T2" fmla="*/ 0 w 15"/>
                <a:gd name="T3" fmla="*/ 9 h 32"/>
                <a:gd name="T4" fmla="*/ 0 w 15"/>
                <a:gd name="T5" fmla="*/ 11 h 32"/>
                <a:gd name="T6" fmla="*/ 3 w 15"/>
                <a:gd name="T7" fmla="*/ 19 h 32"/>
                <a:gd name="T8" fmla="*/ 4 w 15"/>
                <a:gd name="T9" fmla="*/ 27 h 32"/>
                <a:gd name="T10" fmla="*/ 5 w 15"/>
                <a:gd name="T11" fmla="*/ 32 h 32"/>
                <a:gd name="T12" fmla="*/ 15 w 15"/>
                <a:gd name="T13" fmla="*/ 32 h 32"/>
                <a:gd name="T14" fmla="*/ 13 w 15"/>
                <a:gd name="T15" fmla="*/ 27 h 32"/>
                <a:gd name="T16" fmla="*/ 12 w 15"/>
                <a:gd name="T17" fmla="*/ 17 h 32"/>
                <a:gd name="T18" fmla="*/ 9 w 15"/>
                <a:gd name="T19" fmla="*/ 7 h 32"/>
                <a:gd name="T20" fmla="*/ 2 w 15"/>
                <a:gd name="T21" fmla="*/ 0 h 32"/>
                <a:gd name="T22" fmla="*/ 2 w 15"/>
                <a:gd name="T23" fmla="*/ 0 h 32"/>
                <a:gd name="T24" fmla="*/ 0 w 15"/>
                <a:gd name="T25"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2">
                  <a:moveTo>
                    <a:pt x="0" y="9"/>
                  </a:moveTo>
                  <a:lnTo>
                    <a:pt x="0" y="9"/>
                  </a:lnTo>
                  <a:lnTo>
                    <a:pt x="0" y="11"/>
                  </a:lnTo>
                  <a:lnTo>
                    <a:pt x="3" y="19"/>
                  </a:lnTo>
                  <a:lnTo>
                    <a:pt x="4" y="27"/>
                  </a:lnTo>
                  <a:lnTo>
                    <a:pt x="5" y="32"/>
                  </a:lnTo>
                  <a:lnTo>
                    <a:pt x="15" y="32"/>
                  </a:lnTo>
                  <a:lnTo>
                    <a:pt x="13" y="27"/>
                  </a:lnTo>
                  <a:lnTo>
                    <a:pt x="12" y="17"/>
                  </a:lnTo>
                  <a:lnTo>
                    <a:pt x="9" y="7"/>
                  </a:lnTo>
                  <a:lnTo>
                    <a:pt x="2" y="0"/>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42" name="Freeform 2074"/>
            <p:cNvSpPr>
              <a:spLocks/>
            </p:cNvSpPr>
            <p:nvPr/>
          </p:nvSpPr>
          <p:spPr bwMode="auto">
            <a:xfrm>
              <a:off x="2252" y="3813"/>
              <a:ext cx="12" cy="3"/>
            </a:xfrm>
            <a:custGeom>
              <a:avLst/>
              <a:gdLst>
                <a:gd name="T0" fmla="*/ 1 w 34"/>
                <a:gd name="T1" fmla="*/ 11 h 11"/>
                <a:gd name="T2" fmla="*/ 2 w 34"/>
                <a:gd name="T3" fmla="*/ 11 h 11"/>
                <a:gd name="T4" fmla="*/ 8 w 34"/>
                <a:gd name="T5" fmla="*/ 10 h 11"/>
                <a:gd name="T6" fmla="*/ 17 w 34"/>
                <a:gd name="T7" fmla="*/ 11 h 11"/>
                <a:gd name="T8" fmla="*/ 27 w 34"/>
                <a:gd name="T9" fmla="*/ 10 h 11"/>
                <a:gd name="T10" fmla="*/ 32 w 34"/>
                <a:gd name="T11" fmla="*/ 11 h 11"/>
                <a:gd name="T12" fmla="*/ 34 w 34"/>
                <a:gd name="T13" fmla="*/ 2 h 11"/>
                <a:gd name="T14" fmla="*/ 27 w 34"/>
                <a:gd name="T15" fmla="*/ 1 h 11"/>
                <a:gd name="T16" fmla="*/ 17 w 34"/>
                <a:gd name="T17" fmla="*/ 0 h 11"/>
                <a:gd name="T18" fmla="*/ 8 w 34"/>
                <a:gd name="T19" fmla="*/ 1 h 11"/>
                <a:gd name="T20" fmla="*/ 0 w 34"/>
                <a:gd name="T21" fmla="*/ 2 h 11"/>
                <a:gd name="T22" fmla="*/ 1 w 34"/>
                <a:gd name="T23" fmla="*/ 2 h 11"/>
                <a:gd name="T24" fmla="*/ 1 w 34"/>
                <a:gd name="T25"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11">
                  <a:moveTo>
                    <a:pt x="1" y="11"/>
                  </a:moveTo>
                  <a:lnTo>
                    <a:pt x="2" y="11"/>
                  </a:lnTo>
                  <a:lnTo>
                    <a:pt x="8" y="10"/>
                  </a:lnTo>
                  <a:lnTo>
                    <a:pt x="17" y="11"/>
                  </a:lnTo>
                  <a:lnTo>
                    <a:pt x="27" y="10"/>
                  </a:lnTo>
                  <a:lnTo>
                    <a:pt x="32" y="11"/>
                  </a:lnTo>
                  <a:lnTo>
                    <a:pt x="34" y="2"/>
                  </a:lnTo>
                  <a:lnTo>
                    <a:pt x="27" y="1"/>
                  </a:lnTo>
                  <a:lnTo>
                    <a:pt x="17" y="0"/>
                  </a:lnTo>
                  <a:lnTo>
                    <a:pt x="8" y="1"/>
                  </a:lnTo>
                  <a:lnTo>
                    <a:pt x="0" y="2"/>
                  </a:lnTo>
                  <a:lnTo>
                    <a:pt x="1" y="2"/>
                  </a:lnTo>
                  <a:lnTo>
                    <a:pt x="1"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43" name="Freeform 2075"/>
            <p:cNvSpPr>
              <a:spLocks/>
            </p:cNvSpPr>
            <p:nvPr/>
          </p:nvSpPr>
          <p:spPr bwMode="auto">
            <a:xfrm>
              <a:off x="2247" y="3813"/>
              <a:ext cx="6" cy="9"/>
            </a:xfrm>
            <a:custGeom>
              <a:avLst/>
              <a:gdLst>
                <a:gd name="T0" fmla="*/ 11 w 17"/>
                <a:gd name="T1" fmla="*/ 23 h 27"/>
                <a:gd name="T2" fmla="*/ 10 w 17"/>
                <a:gd name="T3" fmla="*/ 25 h 27"/>
                <a:gd name="T4" fmla="*/ 13 w 17"/>
                <a:gd name="T5" fmla="*/ 17 h 27"/>
                <a:gd name="T6" fmla="*/ 16 w 17"/>
                <a:gd name="T7" fmla="*/ 13 h 27"/>
                <a:gd name="T8" fmla="*/ 17 w 17"/>
                <a:gd name="T9" fmla="*/ 10 h 27"/>
                <a:gd name="T10" fmla="*/ 17 w 17"/>
                <a:gd name="T11" fmla="*/ 9 h 27"/>
                <a:gd name="T12" fmla="*/ 17 w 17"/>
                <a:gd name="T13" fmla="*/ 0 h 27"/>
                <a:gd name="T14" fmla="*/ 10 w 17"/>
                <a:gd name="T15" fmla="*/ 3 h 27"/>
                <a:gd name="T16" fmla="*/ 6 w 17"/>
                <a:gd name="T17" fmla="*/ 8 h 27"/>
                <a:gd name="T18" fmla="*/ 4 w 17"/>
                <a:gd name="T19" fmla="*/ 13 h 27"/>
                <a:gd name="T20" fmla="*/ 1 w 17"/>
                <a:gd name="T21" fmla="*/ 21 h 27"/>
                <a:gd name="T22" fmla="*/ 0 w 17"/>
                <a:gd name="T23" fmla="*/ 23 h 27"/>
                <a:gd name="T24" fmla="*/ 1 w 17"/>
                <a:gd name="T25" fmla="*/ 21 h 27"/>
                <a:gd name="T26" fmla="*/ 1 w 17"/>
                <a:gd name="T27" fmla="*/ 24 h 27"/>
                <a:gd name="T28" fmla="*/ 4 w 17"/>
                <a:gd name="T29" fmla="*/ 27 h 27"/>
                <a:gd name="T30" fmla="*/ 8 w 17"/>
                <a:gd name="T31" fmla="*/ 27 h 27"/>
                <a:gd name="T32" fmla="*/ 10 w 17"/>
                <a:gd name="T33" fmla="*/ 25 h 27"/>
                <a:gd name="T34" fmla="*/ 11 w 17"/>
                <a:gd name="T35" fmla="*/ 2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27">
                  <a:moveTo>
                    <a:pt x="11" y="23"/>
                  </a:moveTo>
                  <a:lnTo>
                    <a:pt x="10" y="25"/>
                  </a:lnTo>
                  <a:lnTo>
                    <a:pt x="13" y="17"/>
                  </a:lnTo>
                  <a:lnTo>
                    <a:pt x="16" y="13"/>
                  </a:lnTo>
                  <a:lnTo>
                    <a:pt x="17" y="10"/>
                  </a:lnTo>
                  <a:lnTo>
                    <a:pt x="17" y="9"/>
                  </a:lnTo>
                  <a:lnTo>
                    <a:pt x="17" y="0"/>
                  </a:lnTo>
                  <a:lnTo>
                    <a:pt x="10" y="3"/>
                  </a:lnTo>
                  <a:lnTo>
                    <a:pt x="6" y="8"/>
                  </a:lnTo>
                  <a:lnTo>
                    <a:pt x="4" y="13"/>
                  </a:lnTo>
                  <a:lnTo>
                    <a:pt x="1" y="21"/>
                  </a:lnTo>
                  <a:lnTo>
                    <a:pt x="0" y="23"/>
                  </a:lnTo>
                  <a:lnTo>
                    <a:pt x="1" y="21"/>
                  </a:lnTo>
                  <a:lnTo>
                    <a:pt x="1" y="24"/>
                  </a:lnTo>
                  <a:lnTo>
                    <a:pt x="4" y="27"/>
                  </a:lnTo>
                  <a:lnTo>
                    <a:pt x="8" y="27"/>
                  </a:lnTo>
                  <a:lnTo>
                    <a:pt x="10" y="25"/>
                  </a:lnTo>
                  <a:lnTo>
                    <a:pt x="11"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44" name="Freeform 2076"/>
            <p:cNvSpPr>
              <a:spLocks/>
            </p:cNvSpPr>
            <p:nvPr/>
          </p:nvSpPr>
          <p:spPr bwMode="auto">
            <a:xfrm>
              <a:off x="2247" y="3821"/>
              <a:ext cx="4" cy="31"/>
            </a:xfrm>
            <a:custGeom>
              <a:avLst/>
              <a:gdLst>
                <a:gd name="T0" fmla="*/ 8 w 11"/>
                <a:gd name="T1" fmla="*/ 83 h 93"/>
                <a:gd name="T2" fmla="*/ 11 w 11"/>
                <a:gd name="T3" fmla="*/ 88 h 93"/>
                <a:gd name="T4" fmla="*/ 11 w 11"/>
                <a:gd name="T5" fmla="*/ 0 h 93"/>
                <a:gd name="T6" fmla="*/ 0 w 11"/>
                <a:gd name="T7" fmla="*/ 0 h 93"/>
                <a:gd name="T8" fmla="*/ 0 w 11"/>
                <a:gd name="T9" fmla="*/ 88 h 93"/>
                <a:gd name="T10" fmla="*/ 3 w 11"/>
                <a:gd name="T11" fmla="*/ 93 h 93"/>
                <a:gd name="T12" fmla="*/ 0 w 11"/>
                <a:gd name="T13" fmla="*/ 88 h 93"/>
                <a:gd name="T14" fmla="*/ 2 w 11"/>
                <a:gd name="T15" fmla="*/ 91 h 93"/>
                <a:gd name="T16" fmla="*/ 5 w 11"/>
                <a:gd name="T17" fmla="*/ 93 h 93"/>
                <a:gd name="T18" fmla="*/ 9 w 11"/>
                <a:gd name="T19" fmla="*/ 91 h 93"/>
                <a:gd name="T20" fmla="*/ 11 w 11"/>
                <a:gd name="T21" fmla="*/ 88 h 93"/>
                <a:gd name="T22" fmla="*/ 8 w 11"/>
                <a:gd name="T23" fmla="*/ 8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93">
                  <a:moveTo>
                    <a:pt x="8" y="83"/>
                  </a:moveTo>
                  <a:lnTo>
                    <a:pt x="11" y="88"/>
                  </a:lnTo>
                  <a:lnTo>
                    <a:pt x="11" y="0"/>
                  </a:lnTo>
                  <a:lnTo>
                    <a:pt x="0" y="0"/>
                  </a:lnTo>
                  <a:lnTo>
                    <a:pt x="0" y="88"/>
                  </a:lnTo>
                  <a:lnTo>
                    <a:pt x="3" y="93"/>
                  </a:lnTo>
                  <a:lnTo>
                    <a:pt x="0" y="88"/>
                  </a:lnTo>
                  <a:lnTo>
                    <a:pt x="2" y="91"/>
                  </a:lnTo>
                  <a:lnTo>
                    <a:pt x="5" y="93"/>
                  </a:lnTo>
                  <a:lnTo>
                    <a:pt x="9" y="91"/>
                  </a:lnTo>
                  <a:lnTo>
                    <a:pt x="11" y="88"/>
                  </a:lnTo>
                  <a:lnTo>
                    <a:pt x="8" y="8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45" name="Freeform 2077"/>
            <p:cNvSpPr>
              <a:spLocks/>
            </p:cNvSpPr>
            <p:nvPr/>
          </p:nvSpPr>
          <p:spPr bwMode="auto">
            <a:xfrm>
              <a:off x="2248" y="3849"/>
              <a:ext cx="11" cy="7"/>
            </a:xfrm>
            <a:custGeom>
              <a:avLst/>
              <a:gdLst>
                <a:gd name="T0" fmla="*/ 23 w 32"/>
                <a:gd name="T1" fmla="*/ 15 h 22"/>
                <a:gd name="T2" fmla="*/ 30 w 32"/>
                <a:gd name="T3" fmla="*/ 13 h 22"/>
                <a:gd name="T4" fmla="*/ 5 w 32"/>
                <a:gd name="T5" fmla="*/ 0 h 22"/>
                <a:gd name="T6" fmla="*/ 0 w 32"/>
                <a:gd name="T7" fmla="*/ 10 h 22"/>
                <a:gd name="T8" fmla="*/ 25 w 32"/>
                <a:gd name="T9" fmla="*/ 22 h 22"/>
                <a:gd name="T10" fmla="*/ 32 w 32"/>
                <a:gd name="T11" fmla="*/ 20 h 22"/>
                <a:gd name="T12" fmla="*/ 25 w 32"/>
                <a:gd name="T13" fmla="*/ 22 h 22"/>
                <a:gd name="T14" fmla="*/ 29 w 32"/>
                <a:gd name="T15" fmla="*/ 22 h 22"/>
                <a:gd name="T16" fmla="*/ 32 w 32"/>
                <a:gd name="T17" fmla="*/ 19 h 22"/>
                <a:gd name="T18" fmla="*/ 32 w 32"/>
                <a:gd name="T19" fmla="*/ 15 h 22"/>
                <a:gd name="T20" fmla="*/ 30 w 32"/>
                <a:gd name="T21" fmla="*/ 13 h 22"/>
                <a:gd name="T22" fmla="*/ 23 w 32"/>
                <a:gd name="T23"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22">
                  <a:moveTo>
                    <a:pt x="23" y="15"/>
                  </a:moveTo>
                  <a:lnTo>
                    <a:pt x="30" y="13"/>
                  </a:lnTo>
                  <a:lnTo>
                    <a:pt x="5" y="0"/>
                  </a:lnTo>
                  <a:lnTo>
                    <a:pt x="0" y="10"/>
                  </a:lnTo>
                  <a:lnTo>
                    <a:pt x="25" y="22"/>
                  </a:lnTo>
                  <a:lnTo>
                    <a:pt x="32" y="20"/>
                  </a:lnTo>
                  <a:lnTo>
                    <a:pt x="25" y="22"/>
                  </a:lnTo>
                  <a:lnTo>
                    <a:pt x="29" y="22"/>
                  </a:lnTo>
                  <a:lnTo>
                    <a:pt x="32" y="19"/>
                  </a:lnTo>
                  <a:lnTo>
                    <a:pt x="32" y="15"/>
                  </a:lnTo>
                  <a:lnTo>
                    <a:pt x="30" y="13"/>
                  </a:lnTo>
                  <a:lnTo>
                    <a:pt x="23"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46" name="Freeform 2078"/>
            <p:cNvSpPr>
              <a:spLocks/>
            </p:cNvSpPr>
            <p:nvPr/>
          </p:nvSpPr>
          <p:spPr bwMode="auto">
            <a:xfrm>
              <a:off x="2256" y="3848"/>
              <a:ext cx="5" cy="7"/>
            </a:xfrm>
            <a:custGeom>
              <a:avLst/>
              <a:gdLst>
                <a:gd name="T0" fmla="*/ 16 w 17"/>
                <a:gd name="T1" fmla="*/ 1 h 23"/>
                <a:gd name="T2" fmla="*/ 8 w 17"/>
                <a:gd name="T3" fmla="*/ 2 h 23"/>
                <a:gd name="T4" fmla="*/ 0 w 17"/>
                <a:gd name="T5" fmla="*/ 18 h 23"/>
                <a:gd name="T6" fmla="*/ 9 w 17"/>
                <a:gd name="T7" fmla="*/ 23 h 23"/>
                <a:gd name="T8" fmla="*/ 17 w 17"/>
                <a:gd name="T9" fmla="*/ 7 h 23"/>
                <a:gd name="T10" fmla="*/ 9 w 17"/>
                <a:gd name="T11" fmla="*/ 8 h 23"/>
                <a:gd name="T12" fmla="*/ 17 w 17"/>
                <a:gd name="T13" fmla="*/ 7 h 23"/>
                <a:gd name="T14" fmla="*/ 17 w 17"/>
                <a:gd name="T15" fmla="*/ 3 h 23"/>
                <a:gd name="T16" fmla="*/ 15 w 17"/>
                <a:gd name="T17" fmla="*/ 0 h 23"/>
                <a:gd name="T18" fmla="*/ 10 w 17"/>
                <a:gd name="T19" fmla="*/ 0 h 23"/>
                <a:gd name="T20" fmla="*/ 8 w 17"/>
                <a:gd name="T21" fmla="*/ 2 h 23"/>
                <a:gd name="T22" fmla="*/ 16 w 17"/>
                <a:gd name="T2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3">
                  <a:moveTo>
                    <a:pt x="16" y="1"/>
                  </a:moveTo>
                  <a:lnTo>
                    <a:pt x="8" y="2"/>
                  </a:lnTo>
                  <a:lnTo>
                    <a:pt x="0" y="18"/>
                  </a:lnTo>
                  <a:lnTo>
                    <a:pt x="9" y="23"/>
                  </a:lnTo>
                  <a:lnTo>
                    <a:pt x="17" y="7"/>
                  </a:lnTo>
                  <a:lnTo>
                    <a:pt x="9" y="8"/>
                  </a:lnTo>
                  <a:lnTo>
                    <a:pt x="17" y="7"/>
                  </a:lnTo>
                  <a:lnTo>
                    <a:pt x="17" y="3"/>
                  </a:lnTo>
                  <a:lnTo>
                    <a:pt x="15" y="0"/>
                  </a:lnTo>
                  <a:lnTo>
                    <a:pt x="10" y="0"/>
                  </a:lnTo>
                  <a:lnTo>
                    <a:pt x="8" y="2"/>
                  </a:lnTo>
                  <a:lnTo>
                    <a:pt x="16"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47" name="Freeform 2079"/>
            <p:cNvSpPr>
              <a:spLocks/>
            </p:cNvSpPr>
            <p:nvPr/>
          </p:nvSpPr>
          <p:spPr bwMode="auto">
            <a:xfrm>
              <a:off x="2259" y="3848"/>
              <a:ext cx="8" cy="7"/>
            </a:xfrm>
            <a:custGeom>
              <a:avLst/>
              <a:gdLst>
                <a:gd name="T0" fmla="*/ 20 w 24"/>
                <a:gd name="T1" fmla="*/ 13 h 22"/>
                <a:gd name="T2" fmla="*/ 23 w 24"/>
                <a:gd name="T3" fmla="*/ 14 h 22"/>
                <a:gd name="T4" fmla="*/ 7 w 24"/>
                <a:gd name="T5" fmla="*/ 0 h 22"/>
                <a:gd name="T6" fmla="*/ 0 w 24"/>
                <a:gd name="T7" fmla="*/ 7 h 22"/>
                <a:gd name="T8" fmla="*/ 16 w 24"/>
                <a:gd name="T9" fmla="*/ 21 h 22"/>
                <a:gd name="T10" fmla="*/ 20 w 24"/>
                <a:gd name="T11" fmla="*/ 22 h 22"/>
                <a:gd name="T12" fmla="*/ 16 w 24"/>
                <a:gd name="T13" fmla="*/ 21 h 22"/>
                <a:gd name="T14" fmla="*/ 20 w 24"/>
                <a:gd name="T15" fmla="*/ 22 h 22"/>
                <a:gd name="T16" fmla="*/ 23 w 24"/>
                <a:gd name="T17" fmla="*/ 21 h 22"/>
                <a:gd name="T18" fmla="*/ 24 w 24"/>
                <a:gd name="T19" fmla="*/ 17 h 22"/>
                <a:gd name="T20" fmla="*/ 23 w 24"/>
                <a:gd name="T21" fmla="*/ 14 h 22"/>
                <a:gd name="T22" fmla="*/ 20 w 24"/>
                <a:gd name="T23" fmla="*/ 1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22">
                  <a:moveTo>
                    <a:pt x="20" y="13"/>
                  </a:moveTo>
                  <a:lnTo>
                    <a:pt x="23" y="14"/>
                  </a:lnTo>
                  <a:lnTo>
                    <a:pt x="7" y="0"/>
                  </a:lnTo>
                  <a:lnTo>
                    <a:pt x="0" y="7"/>
                  </a:lnTo>
                  <a:lnTo>
                    <a:pt x="16" y="21"/>
                  </a:lnTo>
                  <a:lnTo>
                    <a:pt x="20" y="22"/>
                  </a:lnTo>
                  <a:lnTo>
                    <a:pt x="16" y="21"/>
                  </a:lnTo>
                  <a:lnTo>
                    <a:pt x="20" y="22"/>
                  </a:lnTo>
                  <a:lnTo>
                    <a:pt x="23" y="21"/>
                  </a:lnTo>
                  <a:lnTo>
                    <a:pt x="24" y="17"/>
                  </a:lnTo>
                  <a:lnTo>
                    <a:pt x="23" y="14"/>
                  </a:lnTo>
                  <a:lnTo>
                    <a:pt x="20"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48" name="Freeform 2080"/>
            <p:cNvSpPr>
              <a:spLocks/>
            </p:cNvSpPr>
            <p:nvPr/>
          </p:nvSpPr>
          <p:spPr bwMode="auto">
            <a:xfrm>
              <a:off x="2265" y="3851"/>
              <a:ext cx="40" cy="5"/>
            </a:xfrm>
            <a:custGeom>
              <a:avLst/>
              <a:gdLst>
                <a:gd name="T0" fmla="*/ 109 w 119"/>
                <a:gd name="T1" fmla="*/ 10 h 16"/>
                <a:gd name="T2" fmla="*/ 115 w 119"/>
                <a:gd name="T3" fmla="*/ 7 h 16"/>
                <a:gd name="T4" fmla="*/ 106 w 119"/>
                <a:gd name="T5" fmla="*/ 5 h 16"/>
                <a:gd name="T6" fmla="*/ 95 w 119"/>
                <a:gd name="T7" fmla="*/ 4 h 16"/>
                <a:gd name="T8" fmla="*/ 80 w 119"/>
                <a:gd name="T9" fmla="*/ 2 h 16"/>
                <a:gd name="T10" fmla="*/ 64 w 119"/>
                <a:gd name="T11" fmla="*/ 0 h 16"/>
                <a:gd name="T12" fmla="*/ 48 w 119"/>
                <a:gd name="T13" fmla="*/ 0 h 16"/>
                <a:gd name="T14" fmla="*/ 30 w 119"/>
                <a:gd name="T15" fmla="*/ 0 h 16"/>
                <a:gd name="T16" fmla="*/ 14 w 119"/>
                <a:gd name="T17" fmla="*/ 2 h 16"/>
                <a:gd name="T18" fmla="*/ 0 w 119"/>
                <a:gd name="T19" fmla="*/ 5 h 16"/>
                <a:gd name="T20" fmla="*/ 0 w 119"/>
                <a:gd name="T21" fmla="*/ 14 h 16"/>
                <a:gd name="T22" fmla="*/ 14 w 119"/>
                <a:gd name="T23" fmla="*/ 12 h 16"/>
                <a:gd name="T24" fmla="*/ 30 w 119"/>
                <a:gd name="T25" fmla="*/ 12 h 16"/>
                <a:gd name="T26" fmla="*/ 48 w 119"/>
                <a:gd name="T27" fmla="*/ 12 h 16"/>
                <a:gd name="T28" fmla="*/ 64 w 119"/>
                <a:gd name="T29" fmla="*/ 12 h 16"/>
                <a:gd name="T30" fmla="*/ 80 w 119"/>
                <a:gd name="T31" fmla="*/ 12 h 16"/>
                <a:gd name="T32" fmla="*/ 95 w 119"/>
                <a:gd name="T33" fmla="*/ 13 h 16"/>
                <a:gd name="T34" fmla="*/ 106 w 119"/>
                <a:gd name="T35" fmla="*/ 14 h 16"/>
                <a:gd name="T36" fmla="*/ 113 w 119"/>
                <a:gd name="T37" fmla="*/ 16 h 16"/>
                <a:gd name="T38" fmla="*/ 119 w 119"/>
                <a:gd name="T39" fmla="*/ 13 h 16"/>
                <a:gd name="T40" fmla="*/ 113 w 119"/>
                <a:gd name="T41" fmla="*/ 16 h 16"/>
                <a:gd name="T42" fmla="*/ 116 w 119"/>
                <a:gd name="T43" fmla="*/ 15 h 16"/>
                <a:gd name="T44" fmla="*/ 119 w 119"/>
                <a:gd name="T45" fmla="*/ 13 h 16"/>
                <a:gd name="T46" fmla="*/ 119 w 119"/>
                <a:gd name="T47" fmla="*/ 9 h 16"/>
                <a:gd name="T48" fmla="*/ 115 w 119"/>
                <a:gd name="T49" fmla="*/ 7 h 16"/>
                <a:gd name="T50" fmla="*/ 109 w 119"/>
                <a:gd name="T5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9" h="16">
                  <a:moveTo>
                    <a:pt x="109" y="10"/>
                  </a:moveTo>
                  <a:lnTo>
                    <a:pt x="115" y="7"/>
                  </a:lnTo>
                  <a:lnTo>
                    <a:pt x="106" y="5"/>
                  </a:lnTo>
                  <a:lnTo>
                    <a:pt x="95" y="4"/>
                  </a:lnTo>
                  <a:lnTo>
                    <a:pt x="80" y="2"/>
                  </a:lnTo>
                  <a:lnTo>
                    <a:pt x="64" y="0"/>
                  </a:lnTo>
                  <a:lnTo>
                    <a:pt x="48" y="0"/>
                  </a:lnTo>
                  <a:lnTo>
                    <a:pt x="30" y="0"/>
                  </a:lnTo>
                  <a:lnTo>
                    <a:pt x="14" y="2"/>
                  </a:lnTo>
                  <a:lnTo>
                    <a:pt x="0" y="5"/>
                  </a:lnTo>
                  <a:lnTo>
                    <a:pt x="0" y="14"/>
                  </a:lnTo>
                  <a:lnTo>
                    <a:pt x="14" y="12"/>
                  </a:lnTo>
                  <a:lnTo>
                    <a:pt x="30" y="12"/>
                  </a:lnTo>
                  <a:lnTo>
                    <a:pt x="48" y="12"/>
                  </a:lnTo>
                  <a:lnTo>
                    <a:pt x="64" y="12"/>
                  </a:lnTo>
                  <a:lnTo>
                    <a:pt x="80" y="12"/>
                  </a:lnTo>
                  <a:lnTo>
                    <a:pt x="95" y="13"/>
                  </a:lnTo>
                  <a:lnTo>
                    <a:pt x="106" y="14"/>
                  </a:lnTo>
                  <a:lnTo>
                    <a:pt x="113" y="16"/>
                  </a:lnTo>
                  <a:lnTo>
                    <a:pt x="119" y="13"/>
                  </a:lnTo>
                  <a:lnTo>
                    <a:pt x="113" y="16"/>
                  </a:lnTo>
                  <a:lnTo>
                    <a:pt x="116" y="15"/>
                  </a:lnTo>
                  <a:lnTo>
                    <a:pt x="119" y="13"/>
                  </a:lnTo>
                  <a:lnTo>
                    <a:pt x="119" y="9"/>
                  </a:lnTo>
                  <a:lnTo>
                    <a:pt x="115" y="7"/>
                  </a:lnTo>
                  <a:lnTo>
                    <a:pt x="109"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49" name="Freeform 2081"/>
            <p:cNvSpPr>
              <a:spLocks/>
            </p:cNvSpPr>
            <p:nvPr/>
          </p:nvSpPr>
          <p:spPr bwMode="auto">
            <a:xfrm>
              <a:off x="2302" y="3846"/>
              <a:ext cx="5" cy="9"/>
            </a:xfrm>
            <a:custGeom>
              <a:avLst/>
              <a:gdLst>
                <a:gd name="T0" fmla="*/ 14 w 15"/>
                <a:gd name="T1" fmla="*/ 1 h 28"/>
                <a:gd name="T2" fmla="*/ 6 w 15"/>
                <a:gd name="T3" fmla="*/ 4 h 28"/>
                <a:gd name="T4" fmla="*/ 0 w 15"/>
                <a:gd name="T5" fmla="*/ 25 h 28"/>
                <a:gd name="T6" fmla="*/ 10 w 15"/>
                <a:gd name="T7" fmla="*/ 28 h 28"/>
                <a:gd name="T8" fmla="*/ 15 w 15"/>
                <a:gd name="T9" fmla="*/ 6 h 28"/>
                <a:gd name="T10" fmla="*/ 7 w 15"/>
                <a:gd name="T11" fmla="*/ 8 h 28"/>
                <a:gd name="T12" fmla="*/ 15 w 15"/>
                <a:gd name="T13" fmla="*/ 6 h 28"/>
                <a:gd name="T14" fmla="*/ 14 w 15"/>
                <a:gd name="T15" fmla="*/ 3 h 28"/>
                <a:gd name="T16" fmla="*/ 12 w 15"/>
                <a:gd name="T17" fmla="*/ 0 h 28"/>
                <a:gd name="T18" fmla="*/ 8 w 15"/>
                <a:gd name="T19" fmla="*/ 0 h 28"/>
                <a:gd name="T20" fmla="*/ 6 w 15"/>
                <a:gd name="T21" fmla="*/ 4 h 28"/>
                <a:gd name="T22" fmla="*/ 14 w 15"/>
                <a:gd name="T23"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8">
                  <a:moveTo>
                    <a:pt x="14" y="1"/>
                  </a:moveTo>
                  <a:lnTo>
                    <a:pt x="6" y="4"/>
                  </a:lnTo>
                  <a:lnTo>
                    <a:pt x="0" y="25"/>
                  </a:lnTo>
                  <a:lnTo>
                    <a:pt x="10" y="28"/>
                  </a:lnTo>
                  <a:lnTo>
                    <a:pt x="15" y="6"/>
                  </a:lnTo>
                  <a:lnTo>
                    <a:pt x="7" y="8"/>
                  </a:lnTo>
                  <a:lnTo>
                    <a:pt x="15" y="6"/>
                  </a:lnTo>
                  <a:lnTo>
                    <a:pt x="14" y="3"/>
                  </a:lnTo>
                  <a:lnTo>
                    <a:pt x="12" y="0"/>
                  </a:lnTo>
                  <a:lnTo>
                    <a:pt x="8" y="0"/>
                  </a:lnTo>
                  <a:lnTo>
                    <a:pt x="6" y="4"/>
                  </a:lnTo>
                  <a:lnTo>
                    <a:pt x="14"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50" name="Freeform 2082"/>
            <p:cNvSpPr>
              <a:spLocks/>
            </p:cNvSpPr>
            <p:nvPr/>
          </p:nvSpPr>
          <p:spPr bwMode="auto">
            <a:xfrm>
              <a:off x="2304" y="3846"/>
              <a:ext cx="8" cy="9"/>
            </a:xfrm>
            <a:custGeom>
              <a:avLst/>
              <a:gdLst>
                <a:gd name="T0" fmla="*/ 20 w 24"/>
                <a:gd name="T1" fmla="*/ 16 h 26"/>
                <a:gd name="T2" fmla="*/ 23 w 24"/>
                <a:gd name="T3" fmla="*/ 18 h 26"/>
                <a:gd name="T4" fmla="*/ 7 w 24"/>
                <a:gd name="T5" fmla="*/ 0 h 26"/>
                <a:gd name="T6" fmla="*/ 0 w 24"/>
                <a:gd name="T7" fmla="*/ 7 h 26"/>
                <a:gd name="T8" fmla="*/ 16 w 24"/>
                <a:gd name="T9" fmla="*/ 24 h 26"/>
                <a:gd name="T10" fmla="*/ 20 w 24"/>
                <a:gd name="T11" fmla="*/ 26 h 26"/>
                <a:gd name="T12" fmla="*/ 16 w 24"/>
                <a:gd name="T13" fmla="*/ 24 h 26"/>
                <a:gd name="T14" fmla="*/ 20 w 24"/>
                <a:gd name="T15" fmla="*/ 26 h 26"/>
                <a:gd name="T16" fmla="*/ 23 w 24"/>
                <a:gd name="T17" fmla="*/ 24 h 26"/>
                <a:gd name="T18" fmla="*/ 24 w 24"/>
                <a:gd name="T19" fmla="*/ 21 h 26"/>
                <a:gd name="T20" fmla="*/ 23 w 24"/>
                <a:gd name="T21" fmla="*/ 18 h 26"/>
                <a:gd name="T22" fmla="*/ 20 w 24"/>
                <a:gd name="T23" fmla="*/ 1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26">
                  <a:moveTo>
                    <a:pt x="20" y="16"/>
                  </a:moveTo>
                  <a:lnTo>
                    <a:pt x="23" y="18"/>
                  </a:lnTo>
                  <a:lnTo>
                    <a:pt x="7" y="0"/>
                  </a:lnTo>
                  <a:lnTo>
                    <a:pt x="0" y="7"/>
                  </a:lnTo>
                  <a:lnTo>
                    <a:pt x="16" y="24"/>
                  </a:lnTo>
                  <a:lnTo>
                    <a:pt x="20" y="26"/>
                  </a:lnTo>
                  <a:lnTo>
                    <a:pt x="16" y="24"/>
                  </a:lnTo>
                  <a:lnTo>
                    <a:pt x="20" y="26"/>
                  </a:lnTo>
                  <a:lnTo>
                    <a:pt x="23" y="24"/>
                  </a:lnTo>
                  <a:lnTo>
                    <a:pt x="24" y="21"/>
                  </a:lnTo>
                  <a:lnTo>
                    <a:pt x="23" y="18"/>
                  </a:lnTo>
                  <a:lnTo>
                    <a:pt x="20"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51" name="Freeform 2083"/>
            <p:cNvSpPr>
              <a:spLocks/>
            </p:cNvSpPr>
            <p:nvPr/>
          </p:nvSpPr>
          <p:spPr bwMode="auto">
            <a:xfrm>
              <a:off x="2311" y="3850"/>
              <a:ext cx="9" cy="5"/>
            </a:xfrm>
            <a:custGeom>
              <a:avLst/>
              <a:gdLst>
                <a:gd name="T0" fmla="*/ 27 w 28"/>
                <a:gd name="T1" fmla="*/ 1 h 14"/>
                <a:gd name="T2" fmla="*/ 24 w 28"/>
                <a:gd name="T3" fmla="*/ 0 h 14"/>
                <a:gd name="T4" fmla="*/ 0 w 28"/>
                <a:gd name="T5" fmla="*/ 4 h 14"/>
                <a:gd name="T6" fmla="*/ 0 w 28"/>
                <a:gd name="T7" fmla="*/ 14 h 14"/>
                <a:gd name="T8" fmla="*/ 24 w 28"/>
                <a:gd name="T9" fmla="*/ 9 h 14"/>
                <a:gd name="T10" fmla="*/ 20 w 28"/>
                <a:gd name="T11" fmla="*/ 8 h 14"/>
                <a:gd name="T12" fmla="*/ 24 w 28"/>
                <a:gd name="T13" fmla="*/ 9 h 14"/>
                <a:gd name="T14" fmla="*/ 27 w 28"/>
                <a:gd name="T15" fmla="*/ 8 h 14"/>
                <a:gd name="T16" fmla="*/ 28 w 28"/>
                <a:gd name="T17" fmla="*/ 4 h 14"/>
                <a:gd name="T18" fmla="*/ 27 w 28"/>
                <a:gd name="T19" fmla="*/ 1 h 14"/>
                <a:gd name="T20" fmla="*/ 24 w 28"/>
                <a:gd name="T21" fmla="*/ 0 h 14"/>
                <a:gd name="T22" fmla="*/ 27 w 28"/>
                <a:gd name="T23"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14">
                  <a:moveTo>
                    <a:pt x="27" y="1"/>
                  </a:moveTo>
                  <a:lnTo>
                    <a:pt x="24" y="0"/>
                  </a:lnTo>
                  <a:lnTo>
                    <a:pt x="0" y="4"/>
                  </a:lnTo>
                  <a:lnTo>
                    <a:pt x="0" y="14"/>
                  </a:lnTo>
                  <a:lnTo>
                    <a:pt x="24" y="9"/>
                  </a:lnTo>
                  <a:lnTo>
                    <a:pt x="20" y="8"/>
                  </a:lnTo>
                  <a:lnTo>
                    <a:pt x="24" y="9"/>
                  </a:lnTo>
                  <a:lnTo>
                    <a:pt x="27" y="8"/>
                  </a:lnTo>
                  <a:lnTo>
                    <a:pt x="28" y="4"/>
                  </a:lnTo>
                  <a:lnTo>
                    <a:pt x="27" y="1"/>
                  </a:lnTo>
                  <a:lnTo>
                    <a:pt x="24" y="0"/>
                  </a:lnTo>
                  <a:lnTo>
                    <a:pt x="27"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52" name="Freeform 2084"/>
            <p:cNvSpPr>
              <a:spLocks/>
            </p:cNvSpPr>
            <p:nvPr/>
          </p:nvSpPr>
          <p:spPr bwMode="auto">
            <a:xfrm>
              <a:off x="2317" y="3850"/>
              <a:ext cx="6" cy="6"/>
            </a:xfrm>
            <a:custGeom>
              <a:avLst/>
              <a:gdLst>
                <a:gd name="T0" fmla="*/ 9 w 17"/>
                <a:gd name="T1" fmla="*/ 9 h 17"/>
                <a:gd name="T2" fmla="*/ 16 w 17"/>
                <a:gd name="T3" fmla="*/ 9 h 17"/>
                <a:gd name="T4" fmla="*/ 7 w 17"/>
                <a:gd name="T5" fmla="*/ 0 h 17"/>
                <a:gd name="T6" fmla="*/ 0 w 17"/>
                <a:gd name="T7" fmla="*/ 7 h 17"/>
                <a:gd name="T8" fmla="*/ 9 w 17"/>
                <a:gd name="T9" fmla="*/ 16 h 17"/>
                <a:gd name="T10" fmla="*/ 16 w 17"/>
                <a:gd name="T11" fmla="*/ 16 h 17"/>
                <a:gd name="T12" fmla="*/ 9 w 17"/>
                <a:gd name="T13" fmla="*/ 16 h 17"/>
                <a:gd name="T14" fmla="*/ 13 w 17"/>
                <a:gd name="T15" fmla="*/ 17 h 17"/>
                <a:gd name="T16" fmla="*/ 16 w 17"/>
                <a:gd name="T17" fmla="*/ 16 h 17"/>
                <a:gd name="T18" fmla="*/ 17 w 17"/>
                <a:gd name="T19" fmla="*/ 13 h 17"/>
                <a:gd name="T20" fmla="*/ 16 w 17"/>
                <a:gd name="T21" fmla="*/ 9 h 17"/>
                <a:gd name="T22" fmla="*/ 9 w 17"/>
                <a:gd name="T23"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7">
                  <a:moveTo>
                    <a:pt x="9" y="9"/>
                  </a:moveTo>
                  <a:lnTo>
                    <a:pt x="16" y="9"/>
                  </a:lnTo>
                  <a:lnTo>
                    <a:pt x="7" y="0"/>
                  </a:lnTo>
                  <a:lnTo>
                    <a:pt x="0" y="7"/>
                  </a:lnTo>
                  <a:lnTo>
                    <a:pt x="9" y="16"/>
                  </a:lnTo>
                  <a:lnTo>
                    <a:pt x="16" y="16"/>
                  </a:lnTo>
                  <a:lnTo>
                    <a:pt x="9" y="16"/>
                  </a:lnTo>
                  <a:lnTo>
                    <a:pt x="13" y="17"/>
                  </a:lnTo>
                  <a:lnTo>
                    <a:pt x="16" y="16"/>
                  </a:lnTo>
                  <a:lnTo>
                    <a:pt x="17" y="13"/>
                  </a:lnTo>
                  <a:lnTo>
                    <a:pt x="16" y="9"/>
                  </a:lnTo>
                  <a:lnTo>
                    <a:pt x="9"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53" name="Freeform 2085"/>
            <p:cNvSpPr>
              <a:spLocks/>
            </p:cNvSpPr>
            <p:nvPr/>
          </p:nvSpPr>
          <p:spPr bwMode="auto">
            <a:xfrm>
              <a:off x="2320" y="3848"/>
              <a:ext cx="10" cy="8"/>
            </a:xfrm>
            <a:custGeom>
              <a:avLst/>
              <a:gdLst>
                <a:gd name="T0" fmla="*/ 27 w 28"/>
                <a:gd name="T1" fmla="*/ 2 h 24"/>
                <a:gd name="T2" fmla="*/ 20 w 28"/>
                <a:gd name="T3" fmla="*/ 1 h 24"/>
                <a:gd name="T4" fmla="*/ 0 w 28"/>
                <a:gd name="T5" fmla="*/ 17 h 24"/>
                <a:gd name="T6" fmla="*/ 7 w 28"/>
                <a:gd name="T7" fmla="*/ 24 h 24"/>
                <a:gd name="T8" fmla="*/ 27 w 28"/>
                <a:gd name="T9" fmla="*/ 8 h 24"/>
                <a:gd name="T10" fmla="*/ 20 w 28"/>
                <a:gd name="T11" fmla="*/ 7 h 24"/>
                <a:gd name="T12" fmla="*/ 27 w 28"/>
                <a:gd name="T13" fmla="*/ 8 h 24"/>
                <a:gd name="T14" fmla="*/ 28 w 28"/>
                <a:gd name="T15" fmla="*/ 5 h 24"/>
                <a:gd name="T16" fmla="*/ 27 w 28"/>
                <a:gd name="T17" fmla="*/ 1 h 24"/>
                <a:gd name="T18" fmla="*/ 23 w 28"/>
                <a:gd name="T19" fmla="*/ 0 h 24"/>
                <a:gd name="T20" fmla="*/ 20 w 28"/>
                <a:gd name="T21" fmla="*/ 1 h 24"/>
                <a:gd name="T22" fmla="*/ 27 w 28"/>
                <a:gd name="T23"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24">
                  <a:moveTo>
                    <a:pt x="27" y="2"/>
                  </a:moveTo>
                  <a:lnTo>
                    <a:pt x="20" y="1"/>
                  </a:lnTo>
                  <a:lnTo>
                    <a:pt x="0" y="17"/>
                  </a:lnTo>
                  <a:lnTo>
                    <a:pt x="7" y="24"/>
                  </a:lnTo>
                  <a:lnTo>
                    <a:pt x="27" y="8"/>
                  </a:lnTo>
                  <a:lnTo>
                    <a:pt x="20" y="7"/>
                  </a:lnTo>
                  <a:lnTo>
                    <a:pt x="27" y="8"/>
                  </a:lnTo>
                  <a:lnTo>
                    <a:pt x="28" y="5"/>
                  </a:lnTo>
                  <a:lnTo>
                    <a:pt x="27" y="1"/>
                  </a:lnTo>
                  <a:lnTo>
                    <a:pt x="23" y="0"/>
                  </a:lnTo>
                  <a:lnTo>
                    <a:pt x="20" y="1"/>
                  </a:lnTo>
                  <a:lnTo>
                    <a:pt x="27"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54" name="Freeform 2086"/>
            <p:cNvSpPr>
              <a:spLocks/>
            </p:cNvSpPr>
            <p:nvPr/>
          </p:nvSpPr>
          <p:spPr bwMode="auto">
            <a:xfrm>
              <a:off x="2327" y="3848"/>
              <a:ext cx="7" cy="9"/>
            </a:xfrm>
            <a:custGeom>
              <a:avLst/>
              <a:gdLst>
                <a:gd name="T0" fmla="*/ 18 w 21"/>
                <a:gd name="T1" fmla="*/ 16 h 26"/>
                <a:gd name="T2" fmla="*/ 21 w 21"/>
                <a:gd name="T3" fmla="*/ 19 h 26"/>
                <a:gd name="T4" fmla="*/ 7 w 21"/>
                <a:gd name="T5" fmla="*/ 0 h 26"/>
                <a:gd name="T6" fmla="*/ 0 w 21"/>
                <a:gd name="T7" fmla="*/ 5 h 26"/>
                <a:gd name="T8" fmla="*/ 14 w 21"/>
                <a:gd name="T9" fmla="*/ 23 h 26"/>
                <a:gd name="T10" fmla="*/ 16 w 21"/>
                <a:gd name="T11" fmla="*/ 26 h 26"/>
                <a:gd name="T12" fmla="*/ 14 w 21"/>
                <a:gd name="T13" fmla="*/ 23 h 26"/>
                <a:gd name="T14" fmla="*/ 16 w 21"/>
                <a:gd name="T15" fmla="*/ 26 h 26"/>
                <a:gd name="T16" fmla="*/ 19 w 21"/>
                <a:gd name="T17" fmla="*/ 24 h 26"/>
                <a:gd name="T18" fmla="*/ 21 w 21"/>
                <a:gd name="T19" fmla="*/ 22 h 26"/>
                <a:gd name="T20" fmla="*/ 21 w 21"/>
                <a:gd name="T21" fmla="*/ 19 h 26"/>
                <a:gd name="T22" fmla="*/ 18 w 21"/>
                <a:gd name="T23" fmla="*/ 1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26">
                  <a:moveTo>
                    <a:pt x="18" y="16"/>
                  </a:moveTo>
                  <a:lnTo>
                    <a:pt x="21" y="19"/>
                  </a:lnTo>
                  <a:lnTo>
                    <a:pt x="7" y="0"/>
                  </a:lnTo>
                  <a:lnTo>
                    <a:pt x="0" y="5"/>
                  </a:lnTo>
                  <a:lnTo>
                    <a:pt x="14" y="23"/>
                  </a:lnTo>
                  <a:lnTo>
                    <a:pt x="16" y="26"/>
                  </a:lnTo>
                  <a:lnTo>
                    <a:pt x="14" y="23"/>
                  </a:lnTo>
                  <a:lnTo>
                    <a:pt x="16" y="26"/>
                  </a:lnTo>
                  <a:lnTo>
                    <a:pt x="19" y="24"/>
                  </a:lnTo>
                  <a:lnTo>
                    <a:pt x="21" y="22"/>
                  </a:lnTo>
                  <a:lnTo>
                    <a:pt x="21" y="19"/>
                  </a:lnTo>
                  <a:lnTo>
                    <a:pt x="18"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55" name="Freeform 2087"/>
            <p:cNvSpPr>
              <a:spLocks/>
            </p:cNvSpPr>
            <p:nvPr/>
          </p:nvSpPr>
          <p:spPr bwMode="auto">
            <a:xfrm>
              <a:off x="2332" y="3854"/>
              <a:ext cx="9" cy="4"/>
            </a:xfrm>
            <a:custGeom>
              <a:avLst/>
              <a:gdLst>
                <a:gd name="T0" fmla="*/ 26 w 27"/>
                <a:gd name="T1" fmla="*/ 6 h 14"/>
                <a:gd name="T2" fmla="*/ 24 w 27"/>
                <a:gd name="T3" fmla="*/ 5 h 14"/>
                <a:gd name="T4" fmla="*/ 2 w 27"/>
                <a:gd name="T5" fmla="*/ 0 h 14"/>
                <a:gd name="T6" fmla="*/ 0 w 27"/>
                <a:gd name="T7" fmla="*/ 10 h 14"/>
                <a:gd name="T8" fmla="*/ 22 w 27"/>
                <a:gd name="T9" fmla="*/ 14 h 14"/>
                <a:gd name="T10" fmla="*/ 19 w 27"/>
                <a:gd name="T11" fmla="*/ 13 h 14"/>
                <a:gd name="T12" fmla="*/ 22 w 27"/>
                <a:gd name="T13" fmla="*/ 14 h 14"/>
                <a:gd name="T14" fmla="*/ 25 w 27"/>
                <a:gd name="T15" fmla="*/ 13 h 14"/>
                <a:gd name="T16" fmla="*/ 27 w 27"/>
                <a:gd name="T17" fmla="*/ 11 h 14"/>
                <a:gd name="T18" fmla="*/ 27 w 27"/>
                <a:gd name="T19" fmla="*/ 7 h 14"/>
                <a:gd name="T20" fmla="*/ 24 w 27"/>
                <a:gd name="T21" fmla="*/ 5 h 14"/>
                <a:gd name="T22" fmla="*/ 26 w 27"/>
                <a:gd name="T23"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 h="14">
                  <a:moveTo>
                    <a:pt x="26" y="6"/>
                  </a:moveTo>
                  <a:lnTo>
                    <a:pt x="24" y="5"/>
                  </a:lnTo>
                  <a:lnTo>
                    <a:pt x="2" y="0"/>
                  </a:lnTo>
                  <a:lnTo>
                    <a:pt x="0" y="10"/>
                  </a:lnTo>
                  <a:lnTo>
                    <a:pt x="22" y="14"/>
                  </a:lnTo>
                  <a:lnTo>
                    <a:pt x="19" y="13"/>
                  </a:lnTo>
                  <a:lnTo>
                    <a:pt x="22" y="14"/>
                  </a:lnTo>
                  <a:lnTo>
                    <a:pt x="25" y="13"/>
                  </a:lnTo>
                  <a:lnTo>
                    <a:pt x="27" y="11"/>
                  </a:lnTo>
                  <a:lnTo>
                    <a:pt x="27" y="7"/>
                  </a:lnTo>
                  <a:lnTo>
                    <a:pt x="24" y="5"/>
                  </a:lnTo>
                  <a:lnTo>
                    <a:pt x="26"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56" name="Freeform 2088"/>
            <p:cNvSpPr>
              <a:spLocks/>
            </p:cNvSpPr>
            <p:nvPr/>
          </p:nvSpPr>
          <p:spPr bwMode="auto">
            <a:xfrm>
              <a:off x="2339" y="3856"/>
              <a:ext cx="6" cy="5"/>
            </a:xfrm>
            <a:custGeom>
              <a:avLst/>
              <a:gdLst>
                <a:gd name="T0" fmla="*/ 10 w 19"/>
                <a:gd name="T1" fmla="*/ 12 h 16"/>
                <a:gd name="T2" fmla="*/ 18 w 19"/>
                <a:gd name="T3" fmla="*/ 8 h 16"/>
                <a:gd name="T4" fmla="*/ 7 w 19"/>
                <a:gd name="T5" fmla="*/ 0 h 16"/>
                <a:gd name="T6" fmla="*/ 0 w 19"/>
                <a:gd name="T7" fmla="*/ 7 h 16"/>
                <a:gd name="T8" fmla="*/ 11 w 19"/>
                <a:gd name="T9" fmla="*/ 15 h 16"/>
                <a:gd name="T10" fmla="*/ 19 w 19"/>
                <a:gd name="T11" fmla="*/ 12 h 16"/>
                <a:gd name="T12" fmla="*/ 11 w 19"/>
                <a:gd name="T13" fmla="*/ 15 h 16"/>
                <a:gd name="T14" fmla="*/ 14 w 19"/>
                <a:gd name="T15" fmla="*/ 16 h 16"/>
                <a:gd name="T16" fmla="*/ 18 w 19"/>
                <a:gd name="T17" fmla="*/ 15 h 16"/>
                <a:gd name="T18" fmla="*/ 19 w 19"/>
                <a:gd name="T19" fmla="*/ 12 h 16"/>
                <a:gd name="T20" fmla="*/ 18 w 19"/>
                <a:gd name="T21" fmla="*/ 8 h 16"/>
                <a:gd name="T22" fmla="*/ 10 w 19"/>
                <a:gd name="T23"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6">
                  <a:moveTo>
                    <a:pt x="10" y="12"/>
                  </a:moveTo>
                  <a:lnTo>
                    <a:pt x="18" y="8"/>
                  </a:lnTo>
                  <a:lnTo>
                    <a:pt x="7" y="0"/>
                  </a:lnTo>
                  <a:lnTo>
                    <a:pt x="0" y="7"/>
                  </a:lnTo>
                  <a:lnTo>
                    <a:pt x="11" y="15"/>
                  </a:lnTo>
                  <a:lnTo>
                    <a:pt x="19" y="12"/>
                  </a:lnTo>
                  <a:lnTo>
                    <a:pt x="11" y="15"/>
                  </a:lnTo>
                  <a:lnTo>
                    <a:pt x="14" y="16"/>
                  </a:lnTo>
                  <a:lnTo>
                    <a:pt x="18" y="15"/>
                  </a:lnTo>
                  <a:lnTo>
                    <a:pt x="19" y="12"/>
                  </a:lnTo>
                  <a:lnTo>
                    <a:pt x="18" y="8"/>
                  </a:lnTo>
                  <a:lnTo>
                    <a:pt x="1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57" name="Freeform 2089"/>
            <p:cNvSpPr>
              <a:spLocks/>
            </p:cNvSpPr>
            <p:nvPr/>
          </p:nvSpPr>
          <p:spPr bwMode="auto">
            <a:xfrm>
              <a:off x="2342" y="3853"/>
              <a:ext cx="3" cy="7"/>
            </a:xfrm>
            <a:custGeom>
              <a:avLst/>
              <a:gdLst>
                <a:gd name="T0" fmla="*/ 8 w 10"/>
                <a:gd name="T1" fmla="*/ 0 h 21"/>
                <a:gd name="T2" fmla="*/ 1 w 10"/>
                <a:gd name="T3" fmla="*/ 4 h 21"/>
                <a:gd name="T4" fmla="*/ 0 w 10"/>
                <a:gd name="T5" fmla="*/ 21 h 21"/>
                <a:gd name="T6" fmla="*/ 9 w 10"/>
                <a:gd name="T7" fmla="*/ 21 h 21"/>
                <a:gd name="T8" fmla="*/ 10 w 10"/>
                <a:gd name="T9" fmla="*/ 4 h 21"/>
                <a:gd name="T10" fmla="*/ 3 w 10"/>
                <a:gd name="T11" fmla="*/ 9 h 21"/>
                <a:gd name="T12" fmla="*/ 10 w 10"/>
                <a:gd name="T13" fmla="*/ 4 h 21"/>
                <a:gd name="T14" fmla="*/ 9 w 10"/>
                <a:gd name="T15" fmla="*/ 1 h 21"/>
                <a:gd name="T16" fmla="*/ 5 w 10"/>
                <a:gd name="T17" fmla="*/ 0 h 21"/>
                <a:gd name="T18" fmla="*/ 2 w 10"/>
                <a:gd name="T19" fmla="*/ 1 h 21"/>
                <a:gd name="T20" fmla="*/ 1 w 10"/>
                <a:gd name="T21" fmla="*/ 4 h 21"/>
                <a:gd name="T22" fmla="*/ 8 w 10"/>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1">
                  <a:moveTo>
                    <a:pt x="8" y="0"/>
                  </a:moveTo>
                  <a:lnTo>
                    <a:pt x="1" y="4"/>
                  </a:lnTo>
                  <a:lnTo>
                    <a:pt x="0" y="21"/>
                  </a:lnTo>
                  <a:lnTo>
                    <a:pt x="9" y="21"/>
                  </a:lnTo>
                  <a:lnTo>
                    <a:pt x="10" y="4"/>
                  </a:lnTo>
                  <a:lnTo>
                    <a:pt x="3" y="9"/>
                  </a:lnTo>
                  <a:lnTo>
                    <a:pt x="10" y="4"/>
                  </a:lnTo>
                  <a:lnTo>
                    <a:pt x="9" y="1"/>
                  </a:lnTo>
                  <a:lnTo>
                    <a:pt x="5" y="0"/>
                  </a:lnTo>
                  <a:lnTo>
                    <a:pt x="2" y="1"/>
                  </a:lnTo>
                  <a:lnTo>
                    <a:pt x="1" y="4"/>
                  </a:lnTo>
                  <a:lnTo>
                    <a:pt x="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58" name="Freeform 2090"/>
            <p:cNvSpPr>
              <a:spLocks/>
            </p:cNvSpPr>
            <p:nvPr/>
          </p:nvSpPr>
          <p:spPr bwMode="auto">
            <a:xfrm>
              <a:off x="2343" y="3853"/>
              <a:ext cx="8" cy="7"/>
            </a:xfrm>
            <a:custGeom>
              <a:avLst/>
              <a:gdLst>
                <a:gd name="T0" fmla="*/ 19 w 25"/>
                <a:gd name="T1" fmla="*/ 11 h 21"/>
                <a:gd name="T2" fmla="*/ 23 w 25"/>
                <a:gd name="T3" fmla="*/ 11 h 21"/>
                <a:gd name="T4" fmla="*/ 5 w 25"/>
                <a:gd name="T5" fmla="*/ 0 h 21"/>
                <a:gd name="T6" fmla="*/ 0 w 25"/>
                <a:gd name="T7" fmla="*/ 9 h 21"/>
                <a:gd name="T8" fmla="*/ 18 w 25"/>
                <a:gd name="T9" fmla="*/ 21 h 21"/>
                <a:gd name="T10" fmla="*/ 22 w 25"/>
                <a:gd name="T11" fmla="*/ 21 h 21"/>
                <a:gd name="T12" fmla="*/ 18 w 25"/>
                <a:gd name="T13" fmla="*/ 21 h 21"/>
                <a:gd name="T14" fmla="*/ 22 w 25"/>
                <a:gd name="T15" fmla="*/ 21 h 21"/>
                <a:gd name="T16" fmla="*/ 25 w 25"/>
                <a:gd name="T17" fmla="*/ 17 h 21"/>
                <a:gd name="T18" fmla="*/ 25 w 25"/>
                <a:gd name="T19" fmla="*/ 14 h 21"/>
                <a:gd name="T20" fmla="*/ 23 w 25"/>
                <a:gd name="T21" fmla="*/ 11 h 21"/>
                <a:gd name="T22" fmla="*/ 19 w 25"/>
                <a:gd name="T23"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21">
                  <a:moveTo>
                    <a:pt x="19" y="11"/>
                  </a:moveTo>
                  <a:lnTo>
                    <a:pt x="23" y="11"/>
                  </a:lnTo>
                  <a:lnTo>
                    <a:pt x="5" y="0"/>
                  </a:lnTo>
                  <a:lnTo>
                    <a:pt x="0" y="9"/>
                  </a:lnTo>
                  <a:lnTo>
                    <a:pt x="18" y="21"/>
                  </a:lnTo>
                  <a:lnTo>
                    <a:pt x="22" y="21"/>
                  </a:lnTo>
                  <a:lnTo>
                    <a:pt x="18" y="21"/>
                  </a:lnTo>
                  <a:lnTo>
                    <a:pt x="22" y="21"/>
                  </a:lnTo>
                  <a:lnTo>
                    <a:pt x="25" y="17"/>
                  </a:lnTo>
                  <a:lnTo>
                    <a:pt x="25" y="14"/>
                  </a:lnTo>
                  <a:lnTo>
                    <a:pt x="23" y="11"/>
                  </a:lnTo>
                  <a:lnTo>
                    <a:pt x="19"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59" name="Freeform 2091"/>
            <p:cNvSpPr>
              <a:spLocks/>
            </p:cNvSpPr>
            <p:nvPr/>
          </p:nvSpPr>
          <p:spPr bwMode="auto">
            <a:xfrm>
              <a:off x="2349" y="3855"/>
              <a:ext cx="8" cy="5"/>
            </a:xfrm>
            <a:custGeom>
              <a:avLst/>
              <a:gdLst>
                <a:gd name="T0" fmla="*/ 20 w 22"/>
                <a:gd name="T1" fmla="*/ 0 h 14"/>
                <a:gd name="T2" fmla="*/ 18 w 22"/>
                <a:gd name="T3" fmla="*/ 0 h 14"/>
                <a:gd name="T4" fmla="*/ 11 w 22"/>
                <a:gd name="T5" fmla="*/ 1 h 14"/>
                <a:gd name="T6" fmla="*/ 6 w 22"/>
                <a:gd name="T7" fmla="*/ 2 h 14"/>
                <a:gd name="T8" fmla="*/ 2 w 22"/>
                <a:gd name="T9" fmla="*/ 4 h 14"/>
                <a:gd name="T10" fmla="*/ 0 w 22"/>
                <a:gd name="T11" fmla="*/ 4 h 14"/>
                <a:gd name="T12" fmla="*/ 3 w 22"/>
                <a:gd name="T13" fmla="*/ 14 h 14"/>
                <a:gd name="T14" fmla="*/ 4 w 22"/>
                <a:gd name="T15" fmla="*/ 14 h 14"/>
                <a:gd name="T16" fmla="*/ 8 w 22"/>
                <a:gd name="T17" fmla="*/ 11 h 14"/>
                <a:gd name="T18" fmla="*/ 13 w 22"/>
                <a:gd name="T19" fmla="*/ 10 h 14"/>
                <a:gd name="T20" fmla="*/ 18 w 22"/>
                <a:gd name="T21" fmla="*/ 9 h 14"/>
                <a:gd name="T22" fmla="*/ 15 w 22"/>
                <a:gd name="T23" fmla="*/ 9 h 14"/>
                <a:gd name="T24" fmla="*/ 18 w 22"/>
                <a:gd name="T25" fmla="*/ 9 h 14"/>
                <a:gd name="T26" fmla="*/ 21 w 22"/>
                <a:gd name="T27" fmla="*/ 8 h 14"/>
                <a:gd name="T28" fmla="*/ 22 w 22"/>
                <a:gd name="T29" fmla="*/ 4 h 14"/>
                <a:gd name="T30" fmla="*/ 21 w 22"/>
                <a:gd name="T31" fmla="*/ 1 h 14"/>
                <a:gd name="T32" fmla="*/ 18 w 22"/>
                <a:gd name="T33" fmla="*/ 0 h 14"/>
                <a:gd name="T34" fmla="*/ 20 w 22"/>
                <a:gd name="T3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14">
                  <a:moveTo>
                    <a:pt x="20" y="0"/>
                  </a:moveTo>
                  <a:lnTo>
                    <a:pt x="18" y="0"/>
                  </a:lnTo>
                  <a:lnTo>
                    <a:pt x="11" y="1"/>
                  </a:lnTo>
                  <a:lnTo>
                    <a:pt x="6" y="2"/>
                  </a:lnTo>
                  <a:lnTo>
                    <a:pt x="2" y="4"/>
                  </a:lnTo>
                  <a:lnTo>
                    <a:pt x="0" y="4"/>
                  </a:lnTo>
                  <a:lnTo>
                    <a:pt x="3" y="14"/>
                  </a:lnTo>
                  <a:lnTo>
                    <a:pt x="4" y="14"/>
                  </a:lnTo>
                  <a:lnTo>
                    <a:pt x="8" y="11"/>
                  </a:lnTo>
                  <a:lnTo>
                    <a:pt x="13" y="10"/>
                  </a:lnTo>
                  <a:lnTo>
                    <a:pt x="18" y="9"/>
                  </a:lnTo>
                  <a:lnTo>
                    <a:pt x="15" y="9"/>
                  </a:lnTo>
                  <a:lnTo>
                    <a:pt x="18" y="9"/>
                  </a:lnTo>
                  <a:lnTo>
                    <a:pt x="21" y="8"/>
                  </a:lnTo>
                  <a:lnTo>
                    <a:pt x="22" y="4"/>
                  </a:lnTo>
                  <a:lnTo>
                    <a:pt x="21" y="1"/>
                  </a:lnTo>
                  <a:lnTo>
                    <a:pt x="18" y="0"/>
                  </a:lnTo>
                  <a:lnTo>
                    <a:pt x="2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60" name="Freeform 2092"/>
            <p:cNvSpPr>
              <a:spLocks/>
            </p:cNvSpPr>
            <p:nvPr/>
          </p:nvSpPr>
          <p:spPr bwMode="auto">
            <a:xfrm>
              <a:off x="2354" y="3855"/>
              <a:ext cx="21" cy="8"/>
            </a:xfrm>
            <a:custGeom>
              <a:avLst/>
              <a:gdLst>
                <a:gd name="T0" fmla="*/ 63 w 63"/>
                <a:gd name="T1" fmla="*/ 12 h 24"/>
                <a:gd name="T2" fmla="*/ 63 w 63"/>
                <a:gd name="T3" fmla="*/ 12 h 24"/>
                <a:gd name="T4" fmla="*/ 59 w 63"/>
                <a:gd name="T5" fmla="*/ 14 h 24"/>
                <a:gd name="T6" fmla="*/ 52 w 63"/>
                <a:gd name="T7" fmla="*/ 12 h 24"/>
                <a:gd name="T8" fmla="*/ 45 w 63"/>
                <a:gd name="T9" fmla="*/ 11 h 24"/>
                <a:gd name="T10" fmla="*/ 36 w 63"/>
                <a:gd name="T11" fmla="*/ 10 h 24"/>
                <a:gd name="T12" fmla="*/ 28 w 63"/>
                <a:gd name="T13" fmla="*/ 8 h 24"/>
                <a:gd name="T14" fmla="*/ 19 w 63"/>
                <a:gd name="T15" fmla="*/ 6 h 24"/>
                <a:gd name="T16" fmla="*/ 11 w 63"/>
                <a:gd name="T17" fmla="*/ 3 h 24"/>
                <a:gd name="T18" fmla="*/ 5 w 63"/>
                <a:gd name="T19" fmla="*/ 0 h 24"/>
                <a:gd name="T20" fmla="*/ 0 w 63"/>
                <a:gd name="T21" fmla="*/ 9 h 24"/>
                <a:gd name="T22" fmla="*/ 8 w 63"/>
                <a:gd name="T23" fmla="*/ 12 h 24"/>
                <a:gd name="T24" fmla="*/ 16 w 63"/>
                <a:gd name="T25" fmla="*/ 15 h 24"/>
                <a:gd name="T26" fmla="*/ 26 w 63"/>
                <a:gd name="T27" fmla="*/ 17 h 24"/>
                <a:gd name="T28" fmla="*/ 36 w 63"/>
                <a:gd name="T29" fmla="*/ 19 h 24"/>
                <a:gd name="T30" fmla="*/ 45 w 63"/>
                <a:gd name="T31" fmla="*/ 20 h 24"/>
                <a:gd name="T32" fmla="*/ 52 w 63"/>
                <a:gd name="T33" fmla="*/ 22 h 24"/>
                <a:gd name="T34" fmla="*/ 59 w 63"/>
                <a:gd name="T35" fmla="*/ 23 h 24"/>
                <a:gd name="T36" fmla="*/ 63 w 63"/>
                <a:gd name="T37" fmla="*/ 24 h 24"/>
                <a:gd name="T38" fmla="*/ 63 w 63"/>
                <a:gd name="T39" fmla="*/ 24 h 24"/>
                <a:gd name="T40" fmla="*/ 63 w 63"/>
                <a:gd name="T4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3" h="24">
                  <a:moveTo>
                    <a:pt x="63" y="12"/>
                  </a:moveTo>
                  <a:lnTo>
                    <a:pt x="63" y="12"/>
                  </a:lnTo>
                  <a:lnTo>
                    <a:pt x="59" y="14"/>
                  </a:lnTo>
                  <a:lnTo>
                    <a:pt x="52" y="12"/>
                  </a:lnTo>
                  <a:lnTo>
                    <a:pt x="45" y="11"/>
                  </a:lnTo>
                  <a:lnTo>
                    <a:pt x="36" y="10"/>
                  </a:lnTo>
                  <a:lnTo>
                    <a:pt x="28" y="8"/>
                  </a:lnTo>
                  <a:lnTo>
                    <a:pt x="19" y="6"/>
                  </a:lnTo>
                  <a:lnTo>
                    <a:pt x="11" y="3"/>
                  </a:lnTo>
                  <a:lnTo>
                    <a:pt x="5" y="0"/>
                  </a:lnTo>
                  <a:lnTo>
                    <a:pt x="0" y="9"/>
                  </a:lnTo>
                  <a:lnTo>
                    <a:pt x="8" y="12"/>
                  </a:lnTo>
                  <a:lnTo>
                    <a:pt x="16" y="15"/>
                  </a:lnTo>
                  <a:lnTo>
                    <a:pt x="26" y="17"/>
                  </a:lnTo>
                  <a:lnTo>
                    <a:pt x="36" y="19"/>
                  </a:lnTo>
                  <a:lnTo>
                    <a:pt x="45" y="20"/>
                  </a:lnTo>
                  <a:lnTo>
                    <a:pt x="52" y="22"/>
                  </a:lnTo>
                  <a:lnTo>
                    <a:pt x="59" y="23"/>
                  </a:lnTo>
                  <a:lnTo>
                    <a:pt x="63" y="24"/>
                  </a:lnTo>
                  <a:lnTo>
                    <a:pt x="63" y="24"/>
                  </a:lnTo>
                  <a:lnTo>
                    <a:pt x="63"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61" name="Freeform 2093"/>
            <p:cNvSpPr>
              <a:spLocks/>
            </p:cNvSpPr>
            <p:nvPr/>
          </p:nvSpPr>
          <p:spPr bwMode="auto">
            <a:xfrm>
              <a:off x="2375" y="3858"/>
              <a:ext cx="10" cy="5"/>
            </a:xfrm>
            <a:custGeom>
              <a:avLst/>
              <a:gdLst>
                <a:gd name="T0" fmla="*/ 24 w 29"/>
                <a:gd name="T1" fmla="*/ 0 h 16"/>
                <a:gd name="T2" fmla="*/ 24 w 29"/>
                <a:gd name="T3" fmla="*/ 0 h 16"/>
                <a:gd name="T4" fmla="*/ 19 w 29"/>
                <a:gd name="T5" fmla="*/ 1 h 16"/>
                <a:gd name="T6" fmla="*/ 13 w 29"/>
                <a:gd name="T7" fmla="*/ 3 h 16"/>
                <a:gd name="T8" fmla="*/ 7 w 29"/>
                <a:gd name="T9" fmla="*/ 4 h 16"/>
                <a:gd name="T10" fmla="*/ 0 w 29"/>
                <a:gd name="T11" fmla="*/ 4 h 16"/>
                <a:gd name="T12" fmla="*/ 0 w 29"/>
                <a:gd name="T13" fmla="*/ 16 h 16"/>
                <a:gd name="T14" fmla="*/ 7 w 29"/>
                <a:gd name="T15" fmla="*/ 14 h 16"/>
                <a:gd name="T16" fmla="*/ 15 w 29"/>
                <a:gd name="T17" fmla="*/ 12 h 16"/>
                <a:gd name="T18" fmla="*/ 21 w 29"/>
                <a:gd name="T19" fmla="*/ 10 h 16"/>
                <a:gd name="T20" fmla="*/ 24 w 29"/>
                <a:gd name="T21" fmla="*/ 9 h 16"/>
                <a:gd name="T22" fmla="*/ 24 w 29"/>
                <a:gd name="T23" fmla="*/ 9 h 16"/>
                <a:gd name="T24" fmla="*/ 24 w 29"/>
                <a:gd name="T25" fmla="*/ 9 h 16"/>
                <a:gd name="T26" fmla="*/ 28 w 29"/>
                <a:gd name="T27" fmla="*/ 8 h 16"/>
                <a:gd name="T28" fmla="*/ 29 w 29"/>
                <a:gd name="T29" fmla="*/ 4 h 16"/>
                <a:gd name="T30" fmla="*/ 28 w 29"/>
                <a:gd name="T31" fmla="*/ 1 h 16"/>
                <a:gd name="T32" fmla="*/ 24 w 29"/>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16">
                  <a:moveTo>
                    <a:pt x="24" y="0"/>
                  </a:moveTo>
                  <a:lnTo>
                    <a:pt x="24" y="0"/>
                  </a:lnTo>
                  <a:lnTo>
                    <a:pt x="19" y="1"/>
                  </a:lnTo>
                  <a:lnTo>
                    <a:pt x="13" y="3"/>
                  </a:lnTo>
                  <a:lnTo>
                    <a:pt x="7" y="4"/>
                  </a:lnTo>
                  <a:lnTo>
                    <a:pt x="0" y="4"/>
                  </a:lnTo>
                  <a:lnTo>
                    <a:pt x="0" y="16"/>
                  </a:lnTo>
                  <a:lnTo>
                    <a:pt x="7" y="14"/>
                  </a:lnTo>
                  <a:lnTo>
                    <a:pt x="15" y="12"/>
                  </a:lnTo>
                  <a:lnTo>
                    <a:pt x="21" y="10"/>
                  </a:lnTo>
                  <a:lnTo>
                    <a:pt x="24" y="9"/>
                  </a:lnTo>
                  <a:lnTo>
                    <a:pt x="24" y="9"/>
                  </a:lnTo>
                  <a:lnTo>
                    <a:pt x="24" y="9"/>
                  </a:lnTo>
                  <a:lnTo>
                    <a:pt x="28" y="8"/>
                  </a:lnTo>
                  <a:lnTo>
                    <a:pt x="29" y="4"/>
                  </a:lnTo>
                  <a:lnTo>
                    <a:pt x="28" y="1"/>
                  </a:lnTo>
                  <a:lnTo>
                    <a:pt x="2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62" name="Freeform 2094"/>
            <p:cNvSpPr>
              <a:spLocks/>
            </p:cNvSpPr>
            <p:nvPr/>
          </p:nvSpPr>
          <p:spPr bwMode="auto">
            <a:xfrm>
              <a:off x="2383" y="3858"/>
              <a:ext cx="19" cy="7"/>
            </a:xfrm>
            <a:custGeom>
              <a:avLst/>
              <a:gdLst>
                <a:gd name="T0" fmla="*/ 44 w 55"/>
                <a:gd name="T1" fmla="*/ 17 h 22"/>
                <a:gd name="T2" fmla="*/ 50 w 55"/>
                <a:gd name="T3" fmla="*/ 12 h 22"/>
                <a:gd name="T4" fmla="*/ 44 w 55"/>
                <a:gd name="T5" fmla="*/ 11 h 22"/>
                <a:gd name="T6" fmla="*/ 38 w 55"/>
                <a:gd name="T7" fmla="*/ 10 h 22"/>
                <a:gd name="T8" fmla="*/ 31 w 55"/>
                <a:gd name="T9" fmla="*/ 8 h 22"/>
                <a:gd name="T10" fmla="*/ 24 w 55"/>
                <a:gd name="T11" fmla="*/ 6 h 22"/>
                <a:gd name="T12" fmla="*/ 17 w 55"/>
                <a:gd name="T13" fmla="*/ 3 h 22"/>
                <a:gd name="T14" fmla="*/ 11 w 55"/>
                <a:gd name="T15" fmla="*/ 2 h 22"/>
                <a:gd name="T16" fmla="*/ 6 w 55"/>
                <a:gd name="T17" fmla="*/ 1 h 22"/>
                <a:gd name="T18" fmla="*/ 0 w 55"/>
                <a:gd name="T19" fmla="*/ 0 h 22"/>
                <a:gd name="T20" fmla="*/ 0 w 55"/>
                <a:gd name="T21" fmla="*/ 9 h 22"/>
                <a:gd name="T22" fmla="*/ 4 w 55"/>
                <a:gd name="T23" fmla="*/ 10 h 22"/>
                <a:gd name="T24" fmla="*/ 11 w 55"/>
                <a:gd name="T25" fmla="*/ 11 h 22"/>
                <a:gd name="T26" fmla="*/ 15 w 55"/>
                <a:gd name="T27" fmla="*/ 12 h 22"/>
                <a:gd name="T28" fmla="*/ 22 w 55"/>
                <a:gd name="T29" fmla="*/ 15 h 22"/>
                <a:gd name="T30" fmla="*/ 29 w 55"/>
                <a:gd name="T31" fmla="*/ 17 h 22"/>
                <a:gd name="T32" fmla="*/ 36 w 55"/>
                <a:gd name="T33" fmla="*/ 19 h 22"/>
                <a:gd name="T34" fmla="*/ 44 w 55"/>
                <a:gd name="T35" fmla="*/ 20 h 22"/>
                <a:gd name="T36" fmla="*/ 50 w 55"/>
                <a:gd name="T37" fmla="*/ 22 h 22"/>
                <a:gd name="T38" fmla="*/ 55 w 55"/>
                <a:gd name="T39" fmla="*/ 17 h 22"/>
                <a:gd name="T40" fmla="*/ 50 w 55"/>
                <a:gd name="T41" fmla="*/ 22 h 22"/>
                <a:gd name="T42" fmla="*/ 53 w 55"/>
                <a:gd name="T43" fmla="*/ 20 h 22"/>
                <a:gd name="T44" fmla="*/ 54 w 55"/>
                <a:gd name="T45" fmla="*/ 17 h 22"/>
                <a:gd name="T46" fmla="*/ 53 w 55"/>
                <a:gd name="T47" fmla="*/ 14 h 22"/>
                <a:gd name="T48" fmla="*/ 50 w 55"/>
                <a:gd name="T49" fmla="*/ 12 h 22"/>
                <a:gd name="T50" fmla="*/ 44 w 55"/>
                <a:gd name="T51"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 h="22">
                  <a:moveTo>
                    <a:pt x="44" y="17"/>
                  </a:moveTo>
                  <a:lnTo>
                    <a:pt x="50" y="12"/>
                  </a:lnTo>
                  <a:lnTo>
                    <a:pt x="44" y="11"/>
                  </a:lnTo>
                  <a:lnTo>
                    <a:pt x="38" y="10"/>
                  </a:lnTo>
                  <a:lnTo>
                    <a:pt x="31" y="8"/>
                  </a:lnTo>
                  <a:lnTo>
                    <a:pt x="24" y="6"/>
                  </a:lnTo>
                  <a:lnTo>
                    <a:pt x="17" y="3"/>
                  </a:lnTo>
                  <a:lnTo>
                    <a:pt x="11" y="2"/>
                  </a:lnTo>
                  <a:lnTo>
                    <a:pt x="6" y="1"/>
                  </a:lnTo>
                  <a:lnTo>
                    <a:pt x="0" y="0"/>
                  </a:lnTo>
                  <a:lnTo>
                    <a:pt x="0" y="9"/>
                  </a:lnTo>
                  <a:lnTo>
                    <a:pt x="4" y="10"/>
                  </a:lnTo>
                  <a:lnTo>
                    <a:pt x="11" y="11"/>
                  </a:lnTo>
                  <a:lnTo>
                    <a:pt x="15" y="12"/>
                  </a:lnTo>
                  <a:lnTo>
                    <a:pt x="22" y="15"/>
                  </a:lnTo>
                  <a:lnTo>
                    <a:pt x="29" y="17"/>
                  </a:lnTo>
                  <a:lnTo>
                    <a:pt x="36" y="19"/>
                  </a:lnTo>
                  <a:lnTo>
                    <a:pt x="44" y="20"/>
                  </a:lnTo>
                  <a:lnTo>
                    <a:pt x="50" y="22"/>
                  </a:lnTo>
                  <a:lnTo>
                    <a:pt x="55" y="17"/>
                  </a:lnTo>
                  <a:lnTo>
                    <a:pt x="50" y="22"/>
                  </a:lnTo>
                  <a:lnTo>
                    <a:pt x="53" y="20"/>
                  </a:lnTo>
                  <a:lnTo>
                    <a:pt x="54" y="17"/>
                  </a:lnTo>
                  <a:lnTo>
                    <a:pt x="53" y="14"/>
                  </a:lnTo>
                  <a:lnTo>
                    <a:pt x="50" y="12"/>
                  </a:lnTo>
                  <a:lnTo>
                    <a:pt x="44"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63" name="Freeform 2095"/>
            <p:cNvSpPr>
              <a:spLocks/>
            </p:cNvSpPr>
            <p:nvPr/>
          </p:nvSpPr>
          <p:spPr bwMode="auto">
            <a:xfrm>
              <a:off x="3179" y="3778"/>
              <a:ext cx="325" cy="180"/>
            </a:xfrm>
            <a:custGeom>
              <a:avLst/>
              <a:gdLst>
                <a:gd name="T0" fmla="*/ 135 w 976"/>
                <a:gd name="T1" fmla="*/ 262 h 540"/>
                <a:gd name="T2" fmla="*/ 161 w 976"/>
                <a:gd name="T3" fmla="*/ 257 h 540"/>
                <a:gd name="T4" fmla="*/ 186 w 976"/>
                <a:gd name="T5" fmla="*/ 250 h 540"/>
                <a:gd name="T6" fmla="*/ 174 w 976"/>
                <a:gd name="T7" fmla="*/ 183 h 540"/>
                <a:gd name="T8" fmla="*/ 206 w 976"/>
                <a:gd name="T9" fmla="*/ 133 h 540"/>
                <a:gd name="T10" fmla="*/ 248 w 976"/>
                <a:gd name="T11" fmla="*/ 121 h 540"/>
                <a:gd name="T12" fmla="*/ 277 w 976"/>
                <a:gd name="T13" fmla="*/ 124 h 540"/>
                <a:gd name="T14" fmla="*/ 309 w 976"/>
                <a:gd name="T15" fmla="*/ 68 h 540"/>
                <a:gd name="T16" fmla="*/ 391 w 976"/>
                <a:gd name="T17" fmla="*/ 33 h 540"/>
                <a:gd name="T18" fmla="*/ 462 w 976"/>
                <a:gd name="T19" fmla="*/ 16 h 540"/>
                <a:gd name="T20" fmla="*/ 507 w 976"/>
                <a:gd name="T21" fmla="*/ 1 h 540"/>
                <a:gd name="T22" fmla="*/ 536 w 976"/>
                <a:gd name="T23" fmla="*/ 17 h 540"/>
                <a:gd name="T24" fmla="*/ 589 w 976"/>
                <a:gd name="T25" fmla="*/ 32 h 540"/>
                <a:gd name="T26" fmla="*/ 619 w 976"/>
                <a:gd name="T27" fmla="*/ 84 h 540"/>
                <a:gd name="T28" fmla="*/ 650 w 976"/>
                <a:gd name="T29" fmla="*/ 93 h 540"/>
                <a:gd name="T30" fmla="*/ 673 w 976"/>
                <a:gd name="T31" fmla="*/ 79 h 540"/>
                <a:gd name="T32" fmla="*/ 718 w 976"/>
                <a:gd name="T33" fmla="*/ 69 h 540"/>
                <a:gd name="T34" fmla="*/ 760 w 976"/>
                <a:gd name="T35" fmla="*/ 88 h 540"/>
                <a:gd name="T36" fmla="*/ 781 w 976"/>
                <a:gd name="T37" fmla="*/ 120 h 540"/>
                <a:gd name="T38" fmla="*/ 810 w 976"/>
                <a:gd name="T39" fmla="*/ 153 h 540"/>
                <a:gd name="T40" fmla="*/ 842 w 976"/>
                <a:gd name="T41" fmla="*/ 131 h 540"/>
                <a:gd name="T42" fmla="*/ 868 w 976"/>
                <a:gd name="T43" fmla="*/ 111 h 540"/>
                <a:gd name="T44" fmla="*/ 906 w 976"/>
                <a:gd name="T45" fmla="*/ 109 h 540"/>
                <a:gd name="T46" fmla="*/ 943 w 976"/>
                <a:gd name="T47" fmla="*/ 115 h 540"/>
                <a:gd name="T48" fmla="*/ 976 w 976"/>
                <a:gd name="T49" fmla="*/ 540 h 540"/>
                <a:gd name="T50" fmla="*/ 930 w 976"/>
                <a:gd name="T51" fmla="*/ 516 h 540"/>
                <a:gd name="T52" fmla="*/ 854 w 976"/>
                <a:gd name="T53" fmla="*/ 507 h 540"/>
                <a:gd name="T54" fmla="*/ 788 w 976"/>
                <a:gd name="T55" fmla="*/ 506 h 540"/>
                <a:gd name="T56" fmla="*/ 795 w 976"/>
                <a:gd name="T57" fmla="*/ 466 h 540"/>
                <a:gd name="T58" fmla="*/ 755 w 976"/>
                <a:gd name="T59" fmla="*/ 421 h 540"/>
                <a:gd name="T60" fmla="*/ 720 w 976"/>
                <a:gd name="T61" fmla="*/ 445 h 540"/>
                <a:gd name="T62" fmla="*/ 660 w 976"/>
                <a:gd name="T63" fmla="*/ 445 h 540"/>
                <a:gd name="T64" fmla="*/ 630 w 976"/>
                <a:gd name="T65" fmla="*/ 421 h 540"/>
                <a:gd name="T66" fmla="*/ 611 w 976"/>
                <a:gd name="T67" fmla="*/ 420 h 540"/>
                <a:gd name="T68" fmla="*/ 595 w 976"/>
                <a:gd name="T69" fmla="*/ 439 h 540"/>
                <a:gd name="T70" fmla="*/ 582 w 976"/>
                <a:gd name="T71" fmla="*/ 400 h 540"/>
                <a:gd name="T72" fmla="*/ 542 w 976"/>
                <a:gd name="T73" fmla="*/ 393 h 540"/>
                <a:gd name="T74" fmla="*/ 507 w 976"/>
                <a:gd name="T75" fmla="*/ 414 h 540"/>
                <a:gd name="T76" fmla="*/ 470 w 976"/>
                <a:gd name="T77" fmla="*/ 443 h 540"/>
                <a:gd name="T78" fmla="*/ 456 w 976"/>
                <a:gd name="T79" fmla="*/ 403 h 540"/>
                <a:gd name="T80" fmla="*/ 433 w 976"/>
                <a:gd name="T81" fmla="*/ 427 h 540"/>
                <a:gd name="T82" fmla="*/ 390 w 976"/>
                <a:gd name="T83" fmla="*/ 427 h 540"/>
                <a:gd name="T84" fmla="*/ 361 w 976"/>
                <a:gd name="T85" fmla="*/ 424 h 540"/>
                <a:gd name="T86" fmla="*/ 319 w 976"/>
                <a:gd name="T87" fmla="*/ 417 h 540"/>
                <a:gd name="T88" fmla="*/ 304 w 976"/>
                <a:gd name="T89" fmla="*/ 452 h 540"/>
                <a:gd name="T90" fmla="*/ 285 w 976"/>
                <a:gd name="T91" fmla="*/ 405 h 540"/>
                <a:gd name="T92" fmla="*/ 251 w 976"/>
                <a:gd name="T93" fmla="*/ 408 h 540"/>
                <a:gd name="T94" fmla="*/ 223 w 976"/>
                <a:gd name="T95" fmla="*/ 454 h 540"/>
                <a:gd name="T96" fmla="*/ 214 w 976"/>
                <a:gd name="T97" fmla="*/ 431 h 540"/>
                <a:gd name="T98" fmla="*/ 215 w 976"/>
                <a:gd name="T99" fmla="*/ 403 h 540"/>
                <a:gd name="T100" fmla="*/ 174 w 976"/>
                <a:gd name="T101" fmla="*/ 406 h 540"/>
                <a:gd name="T102" fmla="*/ 137 w 976"/>
                <a:gd name="T103" fmla="*/ 421 h 540"/>
                <a:gd name="T104" fmla="*/ 110 w 976"/>
                <a:gd name="T105" fmla="*/ 441 h 540"/>
                <a:gd name="T106" fmla="*/ 95 w 976"/>
                <a:gd name="T107" fmla="*/ 425 h 540"/>
                <a:gd name="T108" fmla="*/ 58 w 976"/>
                <a:gd name="T109" fmla="*/ 438 h 540"/>
                <a:gd name="T110" fmla="*/ 33 w 976"/>
                <a:gd name="T111" fmla="*/ 435 h 540"/>
                <a:gd name="T112" fmla="*/ 4 w 976"/>
                <a:gd name="T113" fmla="*/ 421 h 540"/>
                <a:gd name="T114" fmla="*/ 21 w 976"/>
                <a:gd name="T115" fmla="*/ 359 h 540"/>
                <a:gd name="T116" fmla="*/ 33 w 976"/>
                <a:gd name="T117" fmla="*/ 313 h 540"/>
                <a:gd name="T118" fmla="*/ 73 w 976"/>
                <a:gd name="T119" fmla="*/ 280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76" h="540">
                  <a:moveTo>
                    <a:pt x="97" y="279"/>
                  </a:moveTo>
                  <a:lnTo>
                    <a:pt x="106" y="277"/>
                  </a:lnTo>
                  <a:lnTo>
                    <a:pt x="114" y="274"/>
                  </a:lnTo>
                  <a:lnTo>
                    <a:pt x="122" y="271"/>
                  </a:lnTo>
                  <a:lnTo>
                    <a:pt x="129" y="266"/>
                  </a:lnTo>
                  <a:lnTo>
                    <a:pt x="135" y="262"/>
                  </a:lnTo>
                  <a:lnTo>
                    <a:pt x="139" y="257"/>
                  </a:lnTo>
                  <a:lnTo>
                    <a:pt x="143" y="254"/>
                  </a:lnTo>
                  <a:lnTo>
                    <a:pt x="145" y="249"/>
                  </a:lnTo>
                  <a:lnTo>
                    <a:pt x="150" y="253"/>
                  </a:lnTo>
                  <a:lnTo>
                    <a:pt x="155" y="255"/>
                  </a:lnTo>
                  <a:lnTo>
                    <a:pt x="161" y="257"/>
                  </a:lnTo>
                  <a:lnTo>
                    <a:pt x="167" y="258"/>
                  </a:lnTo>
                  <a:lnTo>
                    <a:pt x="171" y="259"/>
                  </a:lnTo>
                  <a:lnTo>
                    <a:pt x="177" y="259"/>
                  </a:lnTo>
                  <a:lnTo>
                    <a:pt x="182" y="258"/>
                  </a:lnTo>
                  <a:lnTo>
                    <a:pt x="185" y="257"/>
                  </a:lnTo>
                  <a:lnTo>
                    <a:pt x="186" y="250"/>
                  </a:lnTo>
                  <a:lnTo>
                    <a:pt x="182" y="240"/>
                  </a:lnTo>
                  <a:lnTo>
                    <a:pt x="174" y="228"/>
                  </a:lnTo>
                  <a:lnTo>
                    <a:pt x="166" y="220"/>
                  </a:lnTo>
                  <a:lnTo>
                    <a:pt x="163" y="210"/>
                  </a:lnTo>
                  <a:lnTo>
                    <a:pt x="167" y="195"/>
                  </a:lnTo>
                  <a:lnTo>
                    <a:pt x="174" y="183"/>
                  </a:lnTo>
                  <a:lnTo>
                    <a:pt x="181" y="175"/>
                  </a:lnTo>
                  <a:lnTo>
                    <a:pt x="184" y="168"/>
                  </a:lnTo>
                  <a:lnTo>
                    <a:pt x="189" y="160"/>
                  </a:lnTo>
                  <a:lnTo>
                    <a:pt x="194" y="151"/>
                  </a:lnTo>
                  <a:lnTo>
                    <a:pt x="200" y="141"/>
                  </a:lnTo>
                  <a:lnTo>
                    <a:pt x="206" y="133"/>
                  </a:lnTo>
                  <a:lnTo>
                    <a:pt x="213" y="127"/>
                  </a:lnTo>
                  <a:lnTo>
                    <a:pt x="218" y="121"/>
                  </a:lnTo>
                  <a:lnTo>
                    <a:pt x="223" y="119"/>
                  </a:lnTo>
                  <a:lnTo>
                    <a:pt x="232" y="119"/>
                  </a:lnTo>
                  <a:lnTo>
                    <a:pt x="240" y="120"/>
                  </a:lnTo>
                  <a:lnTo>
                    <a:pt x="248" y="121"/>
                  </a:lnTo>
                  <a:lnTo>
                    <a:pt x="254" y="121"/>
                  </a:lnTo>
                  <a:lnTo>
                    <a:pt x="258" y="119"/>
                  </a:lnTo>
                  <a:lnTo>
                    <a:pt x="263" y="117"/>
                  </a:lnTo>
                  <a:lnTo>
                    <a:pt x="267" y="117"/>
                  </a:lnTo>
                  <a:lnTo>
                    <a:pt x="271" y="121"/>
                  </a:lnTo>
                  <a:lnTo>
                    <a:pt x="277" y="124"/>
                  </a:lnTo>
                  <a:lnTo>
                    <a:pt x="284" y="127"/>
                  </a:lnTo>
                  <a:lnTo>
                    <a:pt x="289" y="125"/>
                  </a:lnTo>
                  <a:lnTo>
                    <a:pt x="292" y="122"/>
                  </a:lnTo>
                  <a:lnTo>
                    <a:pt x="293" y="109"/>
                  </a:lnTo>
                  <a:lnTo>
                    <a:pt x="298" y="89"/>
                  </a:lnTo>
                  <a:lnTo>
                    <a:pt x="309" y="68"/>
                  </a:lnTo>
                  <a:lnTo>
                    <a:pt x="325" y="52"/>
                  </a:lnTo>
                  <a:lnTo>
                    <a:pt x="335" y="48"/>
                  </a:lnTo>
                  <a:lnTo>
                    <a:pt x="346" y="43"/>
                  </a:lnTo>
                  <a:lnTo>
                    <a:pt x="360" y="38"/>
                  </a:lnTo>
                  <a:lnTo>
                    <a:pt x="375" y="35"/>
                  </a:lnTo>
                  <a:lnTo>
                    <a:pt x="391" y="33"/>
                  </a:lnTo>
                  <a:lnTo>
                    <a:pt x="408" y="32"/>
                  </a:lnTo>
                  <a:lnTo>
                    <a:pt x="425" y="34"/>
                  </a:lnTo>
                  <a:lnTo>
                    <a:pt x="445" y="38"/>
                  </a:lnTo>
                  <a:lnTo>
                    <a:pt x="449" y="30"/>
                  </a:lnTo>
                  <a:lnTo>
                    <a:pt x="455" y="22"/>
                  </a:lnTo>
                  <a:lnTo>
                    <a:pt x="462" y="16"/>
                  </a:lnTo>
                  <a:lnTo>
                    <a:pt x="469" y="9"/>
                  </a:lnTo>
                  <a:lnTo>
                    <a:pt x="477" y="4"/>
                  </a:lnTo>
                  <a:lnTo>
                    <a:pt x="485" y="1"/>
                  </a:lnTo>
                  <a:lnTo>
                    <a:pt x="492" y="0"/>
                  </a:lnTo>
                  <a:lnTo>
                    <a:pt x="500" y="0"/>
                  </a:lnTo>
                  <a:lnTo>
                    <a:pt x="507" y="1"/>
                  </a:lnTo>
                  <a:lnTo>
                    <a:pt x="514" y="3"/>
                  </a:lnTo>
                  <a:lnTo>
                    <a:pt x="519" y="5"/>
                  </a:lnTo>
                  <a:lnTo>
                    <a:pt x="525" y="8"/>
                  </a:lnTo>
                  <a:lnTo>
                    <a:pt x="530" y="11"/>
                  </a:lnTo>
                  <a:lnTo>
                    <a:pt x="533" y="13"/>
                  </a:lnTo>
                  <a:lnTo>
                    <a:pt x="536" y="17"/>
                  </a:lnTo>
                  <a:lnTo>
                    <a:pt x="538" y="20"/>
                  </a:lnTo>
                  <a:lnTo>
                    <a:pt x="550" y="18"/>
                  </a:lnTo>
                  <a:lnTo>
                    <a:pt x="562" y="17"/>
                  </a:lnTo>
                  <a:lnTo>
                    <a:pt x="573" y="19"/>
                  </a:lnTo>
                  <a:lnTo>
                    <a:pt x="581" y="24"/>
                  </a:lnTo>
                  <a:lnTo>
                    <a:pt x="589" y="32"/>
                  </a:lnTo>
                  <a:lnTo>
                    <a:pt x="594" y="43"/>
                  </a:lnTo>
                  <a:lnTo>
                    <a:pt x="597" y="60"/>
                  </a:lnTo>
                  <a:lnTo>
                    <a:pt x="597" y="82"/>
                  </a:lnTo>
                  <a:lnTo>
                    <a:pt x="604" y="82"/>
                  </a:lnTo>
                  <a:lnTo>
                    <a:pt x="611" y="83"/>
                  </a:lnTo>
                  <a:lnTo>
                    <a:pt x="619" y="84"/>
                  </a:lnTo>
                  <a:lnTo>
                    <a:pt x="626" y="84"/>
                  </a:lnTo>
                  <a:lnTo>
                    <a:pt x="633" y="85"/>
                  </a:lnTo>
                  <a:lnTo>
                    <a:pt x="639" y="87"/>
                  </a:lnTo>
                  <a:lnTo>
                    <a:pt x="644" y="89"/>
                  </a:lnTo>
                  <a:lnTo>
                    <a:pt x="646" y="90"/>
                  </a:lnTo>
                  <a:lnTo>
                    <a:pt x="650" y="93"/>
                  </a:lnTo>
                  <a:lnTo>
                    <a:pt x="651" y="96"/>
                  </a:lnTo>
                  <a:lnTo>
                    <a:pt x="652" y="98"/>
                  </a:lnTo>
                  <a:lnTo>
                    <a:pt x="652" y="103"/>
                  </a:lnTo>
                  <a:lnTo>
                    <a:pt x="660" y="91"/>
                  </a:lnTo>
                  <a:lnTo>
                    <a:pt x="667" y="83"/>
                  </a:lnTo>
                  <a:lnTo>
                    <a:pt x="673" y="79"/>
                  </a:lnTo>
                  <a:lnTo>
                    <a:pt x="681" y="75"/>
                  </a:lnTo>
                  <a:lnTo>
                    <a:pt x="686" y="74"/>
                  </a:lnTo>
                  <a:lnTo>
                    <a:pt x="693" y="73"/>
                  </a:lnTo>
                  <a:lnTo>
                    <a:pt x="701" y="72"/>
                  </a:lnTo>
                  <a:lnTo>
                    <a:pt x="709" y="70"/>
                  </a:lnTo>
                  <a:lnTo>
                    <a:pt x="718" y="69"/>
                  </a:lnTo>
                  <a:lnTo>
                    <a:pt x="726" y="70"/>
                  </a:lnTo>
                  <a:lnTo>
                    <a:pt x="733" y="72"/>
                  </a:lnTo>
                  <a:lnTo>
                    <a:pt x="740" y="74"/>
                  </a:lnTo>
                  <a:lnTo>
                    <a:pt x="746" y="77"/>
                  </a:lnTo>
                  <a:lnTo>
                    <a:pt x="753" y="82"/>
                  </a:lnTo>
                  <a:lnTo>
                    <a:pt x="760" y="88"/>
                  </a:lnTo>
                  <a:lnTo>
                    <a:pt x="765" y="95"/>
                  </a:lnTo>
                  <a:lnTo>
                    <a:pt x="771" y="100"/>
                  </a:lnTo>
                  <a:lnTo>
                    <a:pt x="776" y="106"/>
                  </a:lnTo>
                  <a:lnTo>
                    <a:pt x="779" y="111"/>
                  </a:lnTo>
                  <a:lnTo>
                    <a:pt x="780" y="115"/>
                  </a:lnTo>
                  <a:lnTo>
                    <a:pt x="781" y="120"/>
                  </a:lnTo>
                  <a:lnTo>
                    <a:pt x="783" y="125"/>
                  </a:lnTo>
                  <a:lnTo>
                    <a:pt x="786" y="132"/>
                  </a:lnTo>
                  <a:lnTo>
                    <a:pt x="791" y="139"/>
                  </a:lnTo>
                  <a:lnTo>
                    <a:pt x="796" y="145"/>
                  </a:lnTo>
                  <a:lnTo>
                    <a:pt x="802" y="151"/>
                  </a:lnTo>
                  <a:lnTo>
                    <a:pt x="810" y="153"/>
                  </a:lnTo>
                  <a:lnTo>
                    <a:pt x="819" y="154"/>
                  </a:lnTo>
                  <a:lnTo>
                    <a:pt x="823" y="149"/>
                  </a:lnTo>
                  <a:lnTo>
                    <a:pt x="826" y="144"/>
                  </a:lnTo>
                  <a:lnTo>
                    <a:pt x="832" y="139"/>
                  </a:lnTo>
                  <a:lnTo>
                    <a:pt x="836" y="135"/>
                  </a:lnTo>
                  <a:lnTo>
                    <a:pt x="842" y="131"/>
                  </a:lnTo>
                  <a:lnTo>
                    <a:pt x="848" y="129"/>
                  </a:lnTo>
                  <a:lnTo>
                    <a:pt x="854" y="129"/>
                  </a:lnTo>
                  <a:lnTo>
                    <a:pt x="859" y="131"/>
                  </a:lnTo>
                  <a:lnTo>
                    <a:pt x="862" y="123"/>
                  </a:lnTo>
                  <a:lnTo>
                    <a:pt x="865" y="116"/>
                  </a:lnTo>
                  <a:lnTo>
                    <a:pt x="868" y="111"/>
                  </a:lnTo>
                  <a:lnTo>
                    <a:pt x="874" y="107"/>
                  </a:lnTo>
                  <a:lnTo>
                    <a:pt x="881" y="104"/>
                  </a:lnTo>
                  <a:lnTo>
                    <a:pt x="889" y="101"/>
                  </a:lnTo>
                  <a:lnTo>
                    <a:pt x="897" y="101"/>
                  </a:lnTo>
                  <a:lnTo>
                    <a:pt x="902" y="104"/>
                  </a:lnTo>
                  <a:lnTo>
                    <a:pt x="906" y="109"/>
                  </a:lnTo>
                  <a:lnTo>
                    <a:pt x="912" y="116"/>
                  </a:lnTo>
                  <a:lnTo>
                    <a:pt x="919" y="123"/>
                  </a:lnTo>
                  <a:lnTo>
                    <a:pt x="924" y="125"/>
                  </a:lnTo>
                  <a:lnTo>
                    <a:pt x="930" y="121"/>
                  </a:lnTo>
                  <a:lnTo>
                    <a:pt x="936" y="117"/>
                  </a:lnTo>
                  <a:lnTo>
                    <a:pt x="943" y="115"/>
                  </a:lnTo>
                  <a:lnTo>
                    <a:pt x="951" y="115"/>
                  </a:lnTo>
                  <a:lnTo>
                    <a:pt x="958" y="115"/>
                  </a:lnTo>
                  <a:lnTo>
                    <a:pt x="965" y="117"/>
                  </a:lnTo>
                  <a:lnTo>
                    <a:pt x="970" y="121"/>
                  </a:lnTo>
                  <a:lnTo>
                    <a:pt x="976" y="125"/>
                  </a:lnTo>
                  <a:lnTo>
                    <a:pt x="976" y="540"/>
                  </a:lnTo>
                  <a:lnTo>
                    <a:pt x="973" y="537"/>
                  </a:lnTo>
                  <a:lnTo>
                    <a:pt x="967" y="533"/>
                  </a:lnTo>
                  <a:lnTo>
                    <a:pt x="959" y="528"/>
                  </a:lnTo>
                  <a:lnTo>
                    <a:pt x="950" y="524"/>
                  </a:lnTo>
                  <a:lnTo>
                    <a:pt x="939" y="519"/>
                  </a:lnTo>
                  <a:lnTo>
                    <a:pt x="930" y="516"/>
                  </a:lnTo>
                  <a:lnTo>
                    <a:pt x="921" y="512"/>
                  </a:lnTo>
                  <a:lnTo>
                    <a:pt x="914" y="509"/>
                  </a:lnTo>
                  <a:lnTo>
                    <a:pt x="905" y="507"/>
                  </a:lnTo>
                  <a:lnTo>
                    <a:pt x="890" y="506"/>
                  </a:lnTo>
                  <a:lnTo>
                    <a:pt x="873" y="506"/>
                  </a:lnTo>
                  <a:lnTo>
                    <a:pt x="854" y="507"/>
                  </a:lnTo>
                  <a:lnTo>
                    <a:pt x="834" y="507"/>
                  </a:lnTo>
                  <a:lnTo>
                    <a:pt x="817" y="508"/>
                  </a:lnTo>
                  <a:lnTo>
                    <a:pt x="804" y="509"/>
                  </a:lnTo>
                  <a:lnTo>
                    <a:pt x="799" y="509"/>
                  </a:lnTo>
                  <a:lnTo>
                    <a:pt x="793" y="508"/>
                  </a:lnTo>
                  <a:lnTo>
                    <a:pt x="788" y="506"/>
                  </a:lnTo>
                  <a:lnTo>
                    <a:pt x="784" y="501"/>
                  </a:lnTo>
                  <a:lnTo>
                    <a:pt x="783" y="494"/>
                  </a:lnTo>
                  <a:lnTo>
                    <a:pt x="788" y="491"/>
                  </a:lnTo>
                  <a:lnTo>
                    <a:pt x="793" y="483"/>
                  </a:lnTo>
                  <a:lnTo>
                    <a:pt x="795" y="472"/>
                  </a:lnTo>
                  <a:lnTo>
                    <a:pt x="795" y="466"/>
                  </a:lnTo>
                  <a:lnTo>
                    <a:pt x="781" y="463"/>
                  </a:lnTo>
                  <a:lnTo>
                    <a:pt x="773" y="457"/>
                  </a:lnTo>
                  <a:lnTo>
                    <a:pt x="768" y="449"/>
                  </a:lnTo>
                  <a:lnTo>
                    <a:pt x="764" y="438"/>
                  </a:lnTo>
                  <a:lnTo>
                    <a:pt x="760" y="430"/>
                  </a:lnTo>
                  <a:lnTo>
                    <a:pt x="755" y="421"/>
                  </a:lnTo>
                  <a:lnTo>
                    <a:pt x="751" y="413"/>
                  </a:lnTo>
                  <a:lnTo>
                    <a:pt x="744" y="409"/>
                  </a:lnTo>
                  <a:lnTo>
                    <a:pt x="741" y="422"/>
                  </a:lnTo>
                  <a:lnTo>
                    <a:pt x="737" y="431"/>
                  </a:lnTo>
                  <a:lnTo>
                    <a:pt x="729" y="439"/>
                  </a:lnTo>
                  <a:lnTo>
                    <a:pt x="720" y="445"/>
                  </a:lnTo>
                  <a:lnTo>
                    <a:pt x="708" y="448"/>
                  </a:lnTo>
                  <a:lnTo>
                    <a:pt x="698" y="451"/>
                  </a:lnTo>
                  <a:lnTo>
                    <a:pt x="688" y="451"/>
                  </a:lnTo>
                  <a:lnTo>
                    <a:pt x="678" y="451"/>
                  </a:lnTo>
                  <a:lnTo>
                    <a:pt x="667" y="448"/>
                  </a:lnTo>
                  <a:lnTo>
                    <a:pt x="660" y="445"/>
                  </a:lnTo>
                  <a:lnTo>
                    <a:pt x="656" y="440"/>
                  </a:lnTo>
                  <a:lnTo>
                    <a:pt x="652" y="433"/>
                  </a:lnTo>
                  <a:lnTo>
                    <a:pt x="646" y="432"/>
                  </a:lnTo>
                  <a:lnTo>
                    <a:pt x="641" y="430"/>
                  </a:lnTo>
                  <a:lnTo>
                    <a:pt x="635" y="425"/>
                  </a:lnTo>
                  <a:lnTo>
                    <a:pt x="630" y="421"/>
                  </a:lnTo>
                  <a:lnTo>
                    <a:pt x="626" y="415"/>
                  </a:lnTo>
                  <a:lnTo>
                    <a:pt x="621" y="411"/>
                  </a:lnTo>
                  <a:lnTo>
                    <a:pt x="617" y="405"/>
                  </a:lnTo>
                  <a:lnTo>
                    <a:pt x="611" y="401"/>
                  </a:lnTo>
                  <a:lnTo>
                    <a:pt x="609" y="408"/>
                  </a:lnTo>
                  <a:lnTo>
                    <a:pt x="611" y="420"/>
                  </a:lnTo>
                  <a:lnTo>
                    <a:pt x="614" y="431"/>
                  </a:lnTo>
                  <a:lnTo>
                    <a:pt x="617" y="441"/>
                  </a:lnTo>
                  <a:lnTo>
                    <a:pt x="611" y="441"/>
                  </a:lnTo>
                  <a:lnTo>
                    <a:pt x="605" y="441"/>
                  </a:lnTo>
                  <a:lnTo>
                    <a:pt x="599" y="440"/>
                  </a:lnTo>
                  <a:lnTo>
                    <a:pt x="595" y="439"/>
                  </a:lnTo>
                  <a:lnTo>
                    <a:pt x="594" y="430"/>
                  </a:lnTo>
                  <a:lnTo>
                    <a:pt x="593" y="419"/>
                  </a:lnTo>
                  <a:lnTo>
                    <a:pt x="594" y="407"/>
                  </a:lnTo>
                  <a:lnTo>
                    <a:pt x="594" y="398"/>
                  </a:lnTo>
                  <a:lnTo>
                    <a:pt x="589" y="399"/>
                  </a:lnTo>
                  <a:lnTo>
                    <a:pt x="582" y="400"/>
                  </a:lnTo>
                  <a:lnTo>
                    <a:pt x="575" y="401"/>
                  </a:lnTo>
                  <a:lnTo>
                    <a:pt x="567" y="401"/>
                  </a:lnTo>
                  <a:lnTo>
                    <a:pt x="559" y="400"/>
                  </a:lnTo>
                  <a:lnTo>
                    <a:pt x="553" y="399"/>
                  </a:lnTo>
                  <a:lnTo>
                    <a:pt x="547" y="397"/>
                  </a:lnTo>
                  <a:lnTo>
                    <a:pt x="542" y="393"/>
                  </a:lnTo>
                  <a:lnTo>
                    <a:pt x="540" y="400"/>
                  </a:lnTo>
                  <a:lnTo>
                    <a:pt x="533" y="407"/>
                  </a:lnTo>
                  <a:lnTo>
                    <a:pt x="526" y="415"/>
                  </a:lnTo>
                  <a:lnTo>
                    <a:pt x="519" y="421"/>
                  </a:lnTo>
                  <a:lnTo>
                    <a:pt x="515" y="417"/>
                  </a:lnTo>
                  <a:lnTo>
                    <a:pt x="507" y="414"/>
                  </a:lnTo>
                  <a:lnTo>
                    <a:pt x="496" y="412"/>
                  </a:lnTo>
                  <a:lnTo>
                    <a:pt x="488" y="409"/>
                  </a:lnTo>
                  <a:lnTo>
                    <a:pt x="488" y="441"/>
                  </a:lnTo>
                  <a:lnTo>
                    <a:pt x="482" y="444"/>
                  </a:lnTo>
                  <a:lnTo>
                    <a:pt x="476" y="445"/>
                  </a:lnTo>
                  <a:lnTo>
                    <a:pt x="470" y="443"/>
                  </a:lnTo>
                  <a:lnTo>
                    <a:pt x="464" y="438"/>
                  </a:lnTo>
                  <a:lnTo>
                    <a:pt x="464" y="429"/>
                  </a:lnTo>
                  <a:lnTo>
                    <a:pt x="464" y="417"/>
                  </a:lnTo>
                  <a:lnTo>
                    <a:pt x="464" y="407"/>
                  </a:lnTo>
                  <a:lnTo>
                    <a:pt x="461" y="399"/>
                  </a:lnTo>
                  <a:lnTo>
                    <a:pt x="456" y="403"/>
                  </a:lnTo>
                  <a:lnTo>
                    <a:pt x="453" y="409"/>
                  </a:lnTo>
                  <a:lnTo>
                    <a:pt x="449" y="416"/>
                  </a:lnTo>
                  <a:lnTo>
                    <a:pt x="447" y="422"/>
                  </a:lnTo>
                  <a:lnTo>
                    <a:pt x="445" y="423"/>
                  </a:lnTo>
                  <a:lnTo>
                    <a:pt x="440" y="425"/>
                  </a:lnTo>
                  <a:lnTo>
                    <a:pt x="433" y="427"/>
                  </a:lnTo>
                  <a:lnTo>
                    <a:pt x="425" y="427"/>
                  </a:lnTo>
                  <a:lnTo>
                    <a:pt x="416" y="427"/>
                  </a:lnTo>
                  <a:lnTo>
                    <a:pt x="408" y="427"/>
                  </a:lnTo>
                  <a:lnTo>
                    <a:pt x="399" y="425"/>
                  </a:lnTo>
                  <a:lnTo>
                    <a:pt x="392" y="423"/>
                  </a:lnTo>
                  <a:lnTo>
                    <a:pt x="390" y="427"/>
                  </a:lnTo>
                  <a:lnTo>
                    <a:pt x="388" y="429"/>
                  </a:lnTo>
                  <a:lnTo>
                    <a:pt x="384" y="431"/>
                  </a:lnTo>
                  <a:lnTo>
                    <a:pt x="379" y="431"/>
                  </a:lnTo>
                  <a:lnTo>
                    <a:pt x="374" y="430"/>
                  </a:lnTo>
                  <a:lnTo>
                    <a:pt x="368" y="428"/>
                  </a:lnTo>
                  <a:lnTo>
                    <a:pt x="361" y="424"/>
                  </a:lnTo>
                  <a:lnTo>
                    <a:pt x="352" y="421"/>
                  </a:lnTo>
                  <a:lnTo>
                    <a:pt x="344" y="416"/>
                  </a:lnTo>
                  <a:lnTo>
                    <a:pt x="335" y="413"/>
                  </a:lnTo>
                  <a:lnTo>
                    <a:pt x="327" y="411"/>
                  </a:lnTo>
                  <a:lnTo>
                    <a:pt x="319" y="409"/>
                  </a:lnTo>
                  <a:lnTo>
                    <a:pt x="319" y="417"/>
                  </a:lnTo>
                  <a:lnTo>
                    <a:pt x="319" y="429"/>
                  </a:lnTo>
                  <a:lnTo>
                    <a:pt x="319" y="439"/>
                  </a:lnTo>
                  <a:lnTo>
                    <a:pt x="319" y="448"/>
                  </a:lnTo>
                  <a:lnTo>
                    <a:pt x="314" y="449"/>
                  </a:lnTo>
                  <a:lnTo>
                    <a:pt x="310" y="451"/>
                  </a:lnTo>
                  <a:lnTo>
                    <a:pt x="304" y="452"/>
                  </a:lnTo>
                  <a:lnTo>
                    <a:pt x="298" y="451"/>
                  </a:lnTo>
                  <a:lnTo>
                    <a:pt x="297" y="439"/>
                  </a:lnTo>
                  <a:lnTo>
                    <a:pt x="294" y="424"/>
                  </a:lnTo>
                  <a:lnTo>
                    <a:pt x="289" y="412"/>
                  </a:lnTo>
                  <a:lnTo>
                    <a:pt x="287" y="403"/>
                  </a:lnTo>
                  <a:lnTo>
                    <a:pt x="285" y="405"/>
                  </a:lnTo>
                  <a:lnTo>
                    <a:pt x="280" y="408"/>
                  </a:lnTo>
                  <a:lnTo>
                    <a:pt x="276" y="409"/>
                  </a:lnTo>
                  <a:lnTo>
                    <a:pt x="270" y="411"/>
                  </a:lnTo>
                  <a:lnTo>
                    <a:pt x="264" y="411"/>
                  </a:lnTo>
                  <a:lnTo>
                    <a:pt x="257" y="411"/>
                  </a:lnTo>
                  <a:lnTo>
                    <a:pt x="251" y="408"/>
                  </a:lnTo>
                  <a:lnTo>
                    <a:pt x="246" y="406"/>
                  </a:lnTo>
                  <a:lnTo>
                    <a:pt x="241" y="414"/>
                  </a:lnTo>
                  <a:lnTo>
                    <a:pt x="239" y="427"/>
                  </a:lnTo>
                  <a:lnTo>
                    <a:pt x="237" y="438"/>
                  </a:lnTo>
                  <a:lnTo>
                    <a:pt x="237" y="448"/>
                  </a:lnTo>
                  <a:lnTo>
                    <a:pt x="223" y="454"/>
                  </a:lnTo>
                  <a:lnTo>
                    <a:pt x="217" y="453"/>
                  </a:lnTo>
                  <a:lnTo>
                    <a:pt x="214" y="452"/>
                  </a:lnTo>
                  <a:lnTo>
                    <a:pt x="213" y="448"/>
                  </a:lnTo>
                  <a:lnTo>
                    <a:pt x="211" y="443"/>
                  </a:lnTo>
                  <a:lnTo>
                    <a:pt x="213" y="437"/>
                  </a:lnTo>
                  <a:lnTo>
                    <a:pt x="214" y="431"/>
                  </a:lnTo>
                  <a:lnTo>
                    <a:pt x="216" y="425"/>
                  </a:lnTo>
                  <a:lnTo>
                    <a:pt x="219" y="421"/>
                  </a:lnTo>
                  <a:lnTo>
                    <a:pt x="217" y="417"/>
                  </a:lnTo>
                  <a:lnTo>
                    <a:pt x="215" y="413"/>
                  </a:lnTo>
                  <a:lnTo>
                    <a:pt x="214" y="409"/>
                  </a:lnTo>
                  <a:lnTo>
                    <a:pt x="215" y="403"/>
                  </a:lnTo>
                  <a:lnTo>
                    <a:pt x="211" y="404"/>
                  </a:lnTo>
                  <a:lnTo>
                    <a:pt x="206" y="405"/>
                  </a:lnTo>
                  <a:lnTo>
                    <a:pt x="199" y="405"/>
                  </a:lnTo>
                  <a:lnTo>
                    <a:pt x="191" y="406"/>
                  </a:lnTo>
                  <a:lnTo>
                    <a:pt x="182" y="406"/>
                  </a:lnTo>
                  <a:lnTo>
                    <a:pt x="174" y="406"/>
                  </a:lnTo>
                  <a:lnTo>
                    <a:pt x="167" y="406"/>
                  </a:lnTo>
                  <a:lnTo>
                    <a:pt x="160" y="406"/>
                  </a:lnTo>
                  <a:lnTo>
                    <a:pt x="158" y="412"/>
                  </a:lnTo>
                  <a:lnTo>
                    <a:pt x="151" y="419"/>
                  </a:lnTo>
                  <a:lnTo>
                    <a:pt x="144" y="422"/>
                  </a:lnTo>
                  <a:lnTo>
                    <a:pt x="137" y="421"/>
                  </a:lnTo>
                  <a:lnTo>
                    <a:pt x="136" y="425"/>
                  </a:lnTo>
                  <a:lnTo>
                    <a:pt x="137" y="432"/>
                  </a:lnTo>
                  <a:lnTo>
                    <a:pt x="138" y="440"/>
                  </a:lnTo>
                  <a:lnTo>
                    <a:pt x="139" y="446"/>
                  </a:lnTo>
                  <a:lnTo>
                    <a:pt x="110" y="451"/>
                  </a:lnTo>
                  <a:lnTo>
                    <a:pt x="110" y="441"/>
                  </a:lnTo>
                  <a:lnTo>
                    <a:pt x="110" y="429"/>
                  </a:lnTo>
                  <a:lnTo>
                    <a:pt x="108" y="417"/>
                  </a:lnTo>
                  <a:lnTo>
                    <a:pt x="108" y="411"/>
                  </a:lnTo>
                  <a:lnTo>
                    <a:pt x="103" y="413"/>
                  </a:lnTo>
                  <a:lnTo>
                    <a:pt x="98" y="419"/>
                  </a:lnTo>
                  <a:lnTo>
                    <a:pt x="95" y="425"/>
                  </a:lnTo>
                  <a:lnTo>
                    <a:pt x="94" y="430"/>
                  </a:lnTo>
                  <a:lnTo>
                    <a:pt x="89" y="430"/>
                  </a:lnTo>
                  <a:lnTo>
                    <a:pt x="83" y="431"/>
                  </a:lnTo>
                  <a:lnTo>
                    <a:pt x="75" y="433"/>
                  </a:lnTo>
                  <a:lnTo>
                    <a:pt x="66" y="436"/>
                  </a:lnTo>
                  <a:lnTo>
                    <a:pt x="58" y="438"/>
                  </a:lnTo>
                  <a:lnTo>
                    <a:pt x="50" y="441"/>
                  </a:lnTo>
                  <a:lnTo>
                    <a:pt x="44" y="444"/>
                  </a:lnTo>
                  <a:lnTo>
                    <a:pt x="41" y="445"/>
                  </a:lnTo>
                  <a:lnTo>
                    <a:pt x="37" y="445"/>
                  </a:lnTo>
                  <a:lnTo>
                    <a:pt x="35" y="440"/>
                  </a:lnTo>
                  <a:lnTo>
                    <a:pt x="33" y="435"/>
                  </a:lnTo>
                  <a:lnTo>
                    <a:pt x="29" y="430"/>
                  </a:lnTo>
                  <a:lnTo>
                    <a:pt x="25" y="429"/>
                  </a:lnTo>
                  <a:lnTo>
                    <a:pt x="18" y="430"/>
                  </a:lnTo>
                  <a:lnTo>
                    <a:pt x="11" y="431"/>
                  </a:lnTo>
                  <a:lnTo>
                    <a:pt x="7" y="429"/>
                  </a:lnTo>
                  <a:lnTo>
                    <a:pt x="4" y="421"/>
                  </a:lnTo>
                  <a:lnTo>
                    <a:pt x="3" y="411"/>
                  </a:lnTo>
                  <a:lnTo>
                    <a:pt x="1" y="399"/>
                  </a:lnTo>
                  <a:lnTo>
                    <a:pt x="0" y="391"/>
                  </a:lnTo>
                  <a:lnTo>
                    <a:pt x="5" y="382"/>
                  </a:lnTo>
                  <a:lnTo>
                    <a:pt x="13" y="370"/>
                  </a:lnTo>
                  <a:lnTo>
                    <a:pt x="21" y="359"/>
                  </a:lnTo>
                  <a:lnTo>
                    <a:pt x="29" y="352"/>
                  </a:lnTo>
                  <a:lnTo>
                    <a:pt x="31" y="345"/>
                  </a:lnTo>
                  <a:lnTo>
                    <a:pt x="31" y="336"/>
                  </a:lnTo>
                  <a:lnTo>
                    <a:pt x="29" y="328"/>
                  </a:lnTo>
                  <a:lnTo>
                    <a:pt x="29" y="322"/>
                  </a:lnTo>
                  <a:lnTo>
                    <a:pt x="33" y="313"/>
                  </a:lnTo>
                  <a:lnTo>
                    <a:pt x="42" y="299"/>
                  </a:lnTo>
                  <a:lnTo>
                    <a:pt x="51" y="288"/>
                  </a:lnTo>
                  <a:lnTo>
                    <a:pt x="60" y="281"/>
                  </a:lnTo>
                  <a:lnTo>
                    <a:pt x="64" y="281"/>
                  </a:lnTo>
                  <a:lnTo>
                    <a:pt x="68" y="281"/>
                  </a:lnTo>
                  <a:lnTo>
                    <a:pt x="73" y="280"/>
                  </a:lnTo>
                  <a:lnTo>
                    <a:pt x="79" y="280"/>
                  </a:lnTo>
                  <a:lnTo>
                    <a:pt x="84" y="280"/>
                  </a:lnTo>
                  <a:lnTo>
                    <a:pt x="89" y="280"/>
                  </a:lnTo>
                  <a:lnTo>
                    <a:pt x="94" y="280"/>
                  </a:lnTo>
                  <a:lnTo>
                    <a:pt x="97" y="279"/>
                  </a:lnTo>
                  <a:close/>
                </a:path>
              </a:pathLst>
            </a:custGeom>
            <a:solidFill>
              <a:srgbClr val="0072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64" name="Freeform 2096"/>
            <p:cNvSpPr>
              <a:spLocks/>
            </p:cNvSpPr>
            <p:nvPr/>
          </p:nvSpPr>
          <p:spPr bwMode="auto">
            <a:xfrm>
              <a:off x="3211" y="3860"/>
              <a:ext cx="18" cy="12"/>
            </a:xfrm>
            <a:custGeom>
              <a:avLst/>
              <a:gdLst>
                <a:gd name="T0" fmla="*/ 50 w 53"/>
                <a:gd name="T1" fmla="*/ 0 h 38"/>
                <a:gd name="T2" fmla="*/ 43 w 53"/>
                <a:gd name="T3" fmla="*/ 3 h 38"/>
                <a:gd name="T4" fmla="*/ 41 w 53"/>
                <a:gd name="T5" fmla="*/ 6 h 38"/>
                <a:gd name="T6" fmla="*/ 39 w 53"/>
                <a:gd name="T7" fmla="*/ 9 h 38"/>
                <a:gd name="T8" fmla="*/ 34 w 53"/>
                <a:gd name="T9" fmla="*/ 13 h 38"/>
                <a:gd name="T10" fmla="*/ 30 w 53"/>
                <a:gd name="T11" fmla="*/ 17 h 38"/>
                <a:gd name="T12" fmla="*/ 23 w 53"/>
                <a:gd name="T13" fmla="*/ 21 h 38"/>
                <a:gd name="T14" fmla="*/ 16 w 53"/>
                <a:gd name="T15" fmla="*/ 25 h 38"/>
                <a:gd name="T16" fmla="*/ 8 w 53"/>
                <a:gd name="T17" fmla="*/ 27 h 38"/>
                <a:gd name="T18" fmla="*/ 0 w 53"/>
                <a:gd name="T19" fmla="*/ 29 h 38"/>
                <a:gd name="T20" fmla="*/ 0 w 53"/>
                <a:gd name="T21" fmla="*/ 38 h 38"/>
                <a:gd name="T22" fmla="*/ 10 w 53"/>
                <a:gd name="T23" fmla="*/ 36 h 38"/>
                <a:gd name="T24" fmla="*/ 18 w 53"/>
                <a:gd name="T25" fmla="*/ 34 h 38"/>
                <a:gd name="T26" fmla="*/ 27 w 53"/>
                <a:gd name="T27" fmla="*/ 30 h 38"/>
                <a:gd name="T28" fmla="*/ 34 w 53"/>
                <a:gd name="T29" fmla="*/ 26 h 38"/>
                <a:gd name="T30" fmla="*/ 41 w 53"/>
                <a:gd name="T31" fmla="*/ 20 h 38"/>
                <a:gd name="T32" fmla="*/ 46 w 53"/>
                <a:gd name="T33" fmla="*/ 16 h 38"/>
                <a:gd name="T34" fmla="*/ 50 w 53"/>
                <a:gd name="T35" fmla="*/ 11 h 38"/>
                <a:gd name="T36" fmla="*/ 53 w 53"/>
                <a:gd name="T37" fmla="*/ 5 h 38"/>
                <a:gd name="T38" fmla="*/ 46 w 53"/>
                <a:gd name="T39" fmla="*/ 9 h 38"/>
                <a:gd name="T40" fmla="*/ 53 w 53"/>
                <a:gd name="T41" fmla="*/ 5 h 38"/>
                <a:gd name="T42" fmla="*/ 51 w 53"/>
                <a:gd name="T43" fmla="*/ 2 h 38"/>
                <a:gd name="T44" fmla="*/ 49 w 53"/>
                <a:gd name="T45" fmla="*/ 0 h 38"/>
                <a:gd name="T46" fmla="*/ 46 w 53"/>
                <a:gd name="T47" fmla="*/ 0 h 38"/>
                <a:gd name="T48" fmla="*/ 43 w 53"/>
                <a:gd name="T49" fmla="*/ 3 h 38"/>
                <a:gd name="T50" fmla="*/ 50 w 53"/>
                <a:gd name="T5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38">
                  <a:moveTo>
                    <a:pt x="50" y="0"/>
                  </a:moveTo>
                  <a:lnTo>
                    <a:pt x="43" y="3"/>
                  </a:lnTo>
                  <a:lnTo>
                    <a:pt x="41" y="6"/>
                  </a:lnTo>
                  <a:lnTo>
                    <a:pt x="39" y="9"/>
                  </a:lnTo>
                  <a:lnTo>
                    <a:pt x="34" y="13"/>
                  </a:lnTo>
                  <a:lnTo>
                    <a:pt x="30" y="17"/>
                  </a:lnTo>
                  <a:lnTo>
                    <a:pt x="23" y="21"/>
                  </a:lnTo>
                  <a:lnTo>
                    <a:pt x="16" y="25"/>
                  </a:lnTo>
                  <a:lnTo>
                    <a:pt x="8" y="27"/>
                  </a:lnTo>
                  <a:lnTo>
                    <a:pt x="0" y="29"/>
                  </a:lnTo>
                  <a:lnTo>
                    <a:pt x="0" y="38"/>
                  </a:lnTo>
                  <a:lnTo>
                    <a:pt x="10" y="36"/>
                  </a:lnTo>
                  <a:lnTo>
                    <a:pt x="18" y="34"/>
                  </a:lnTo>
                  <a:lnTo>
                    <a:pt x="27" y="30"/>
                  </a:lnTo>
                  <a:lnTo>
                    <a:pt x="34" y="26"/>
                  </a:lnTo>
                  <a:lnTo>
                    <a:pt x="41" y="20"/>
                  </a:lnTo>
                  <a:lnTo>
                    <a:pt x="46" y="16"/>
                  </a:lnTo>
                  <a:lnTo>
                    <a:pt x="50" y="11"/>
                  </a:lnTo>
                  <a:lnTo>
                    <a:pt x="53" y="5"/>
                  </a:lnTo>
                  <a:lnTo>
                    <a:pt x="46" y="9"/>
                  </a:lnTo>
                  <a:lnTo>
                    <a:pt x="53" y="5"/>
                  </a:lnTo>
                  <a:lnTo>
                    <a:pt x="51" y="2"/>
                  </a:lnTo>
                  <a:lnTo>
                    <a:pt x="49" y="0"/>
                  </a:lnTo>
                  <a:lnTo>
                    <a:pt x="46" y="0"/>
                  </a:lnTo>
                  <a:lnTo>
                    <a:pt x="43" y="3"/>
                  </a:lnTo>
                  <a:lnTo>
                    <a:pt x="5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65" name="Freeform 2097"/>
            <p:cNvSpPr>
              <a:spLocks/>
            </p:cNvSpPr>
            <p:nvPr/>
          </p:nvSpPr>
          <p:spPr bwMode="auto">
            <a:xfrm>
              <a:off x="3226" y="3860"/>
              <a:ext cx="15" cy="6"/>
            </a:xfrm>
            <a:custGeom>
              <a:avLst/>
              <a:gdLst>
                <a:gd name="T0" fmla="*/ 40 w 44"/>
                <a:gd name="T1" fmla="*/ 8 h 19"/>
                <a:gd name="T2" fmla="*/ 40 w 44"/>
                <a:gd name="T3" fmla="*/ 8 h 19"/>
                <a:gd name="T4" fmla="*/ 38 w 44"/>
                <a:gd name="T5" fmla="*/ 9 h 19"/>
                <a:gd name="T6" fmla="*/ 34 w 44"/>
                <a:gd name="T7" fmla="*/ 10 h 19"/>
                <a:gd name="T8" fmla="*/ 28 w 44"/>
                <a:gd name="T9" fmla="*/ 10 h 19"/>
                <a:gd name="T10" fmla="*/ 25 w 44"/>
                <a:gd name="T11" fmla="*/ 9 h 19"/>
                <a:gd name="T12" fmla="*/ 19 w 44"/>
                <a:gd name="T13" fmla="*/ 8 h 19"/>
                <a:gd name="T14" fmla="*/ 13 w 44"/>
                <a:gd name="T15" fmla="*/ 5 h 19"/>
                <a:gd name="T16" fmla="*/ 9 w 44"/>
                <a:gd name="T17" fmla="*/ 3 h 19"/>
                <a:gd name="T18" fmla="*/ 4 w 44"/>
                <a:gd name="T19" fmla="*/ 0 h 19"/>
                <a:gd name="T20" fmla="*/ 0 w 44"/>
                <a:gd name="T21" fmla="*/ 9 h 19"/>
                <a:gd name="T22" fmla="*/ 4 w 44"/>
                <a:gd name="T23" fmla="*/ 12 h 19"/>
                <a:gd name="T24" fmla="*/ 11 w 44"/>
                <a:gd name="T25" fmla="*/ 14 h 19"/>
                <a:gd name="T26" fmla="*/ 17 w 44"/>
                <a:gd name="T27" fmla="*/ 17 h 19"/>
                <a:gd name="T28" fmla="*/ 23 w 44"/>
                <a:gd name="T29" fmla="*/ 18 h 19"/>
                <a:gd name="T30" fmla="*/ 28 w 44"/>
                <a:gd name="T31" fmla="*/ 19 h 19"/>
                <a:gd name="T32" fmla="*/ 34 w 44"/>
                <a:gd name="T33" fmla="*/ 19 h 19"/>
                <a:gd name="T34" fmla="*/ 40 w 44"/>
                <a:gd name="T35" fmla="*/ 18 h 19"/>
                <a:gd name="T36" fmla="*/ 44 w 44"/>
                <a:gd name="T37" fmla="*/ 17 h 19"/>
                <a:gd name="T38" fmla="*/ 44 w 44"/>
                <a:gd name="T39" fmla="*/ 17 h 19"/>
                <a:gd name="T40" fmla="*/ 40 w 44"/>
                <a:gd name="T41"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 h="19">
                  <a:moveTo>
                    <a:pt x="40" y="8"/>
                  </a:moveTo>
                  <a:lnTo>
                    <a:pt x="40" y="8"/>
                  </a:lnTo>
                  <a:lnTo>
                    <a:pt x="38" y="9"/>
                  </a:lnTo>
                  <a:lnTo>
                    <a:pt x="34" y="10"/>
                  </a:lnTo>
                  <a:lnTo>
                    <a:pt x="28" y="10"/>
                  </a:lnTo>
                  <a:lnTo>
                    <a:pt x="25" y="9"/>
                  </a:lnTo>
                  <a:lnTo>
                    <a:pt x="19" y="8"/>
                  </a:lnTo>
                  <a:lnTo>
                    <a:pt x="13" y="5"/>
                  </a:lnTo>
                  <a:lnTo>
                    <a:pt x="9" y="3"/>
                  </a:lnTo>
                  <a:lnTo>
                    <a:pt x="4" y="0"/>
                  </a:lnTo>
                  <a:lnTo>
                    <a:pt x="0" y="9"/>
                  </a:lnTo>
                  <a:lnTo>
                    <a:pt x="4" y="12"/>
                  </a:lnTo>
                  <a:lnTo>
                    <a:pt x="11" y="14"/>
                  </a:lnTo>
                  <a:lnTo>
                    <a:pt x="17" y="17"/>
                  </a:lnTo>
                  <a:lnTo>
                    <a:pt x="23" y="18"/>
                  </a:lnTo>
                  <a:lnTo>
                    <a:pt x="28" y="19"/>
                  </a:lnTo>
                  <a:lnTo>
                    <a:pt x="34" y="19"/>
                  </a:lnTo>
                  <a:lnTo>
                    <a:pt x="40" y="18"/>
                  </a:lnTo>
                  <a:lnTo>
                    <a:pt x="44" y="17"/>
                  </a:lnTo>
                  <a:lnTo>
                    <a:pt x="44" y="17"/>
                  </a:lnTo>
                  <a:lnTo>
                    <a:pt x="40"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66" name="Freeform 2098"/>
            <p:cNvSpPr>
              <a:spLocks/>
            </p:cNvSpPr>
            <p:nvPr/>
          </p:nvSpPr>
          <p:spPr bwMode="auto">
            <a:xfrm>
              <a:off x="3233" y="3850"/>
              <a:ext cx="9" cy="15"/>
            </a:xfrm>
            <a:custGeom>
              <a:avLst/>
              <a:gdLst>
                <a:gd name="T0" fmla="*/ 0 w 29"/>
                <a:gd name="T1" fmla="*/ 7 h 45"/>
                <a:gd name="T2" fmla="*/ 0 w 29"/>
                <a:gd name="T3" fmla="*/ 7 h 45"/>
                <a:gd name="T4" fmla="*/ 8 w 29"/>
                <a:gd name="T5" fmla="*/ 15 h 45"/>
                <a:gd name="T6" fmla="*/ 15 w 29"/>
                <a:gd name="T7" fmla="*/ 25 h 45"/>
                <a:gd name="T8" fmla="*/ 20 w 29"/>
                <a:gd name="T9" fmla="*/ 33 h 45"/>
                <a:gd name="T10" fmla="*/ 21 w 29"/>
                <a:gd name="T11" fmla="*/ 36 h 45"/>
                <a:gd name="T12" fmla="*/ 25 w 29"/>
                <a:gd name="T13" fmla="*/ 45 h 45"/>
                <a:gd name="T14" fmla="*/ 29 w 29"/>
                <a:gd name="T15" fmla="*/ 33 h 45"/>
                <a:gd name="T16" fmla="*/ 24 w 29"/>
                <a:gd name="T17" fmla="*/ 21 h 45"/>
                <a:gd name="T18" fmla="*/ 15 w 29"/>
                <a:gd name="T19" fmla="*/ 8 h 45"/>
                <a:gd name="T20" fmla="*/ 7 w 29"/>
                <a:gd name="T21" fmla="*/ 0 h 45"/>
                <a:gd name="T22" fmla="*/ 7 w 29"/>
                <a:gd name="T23" fmla="*/ 0 h 45"/>
                <a:gd name="T24" fmla="*/ 0 w 29"/>
                <a:gd name="T25" fmla="*/ 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45">
                  <a:moveTo>
                    <a:pt x="0" y="7"/>
                  </a:moveTo>
                  <a:lnTo>
                    <a:pt x="0" y="7"/>
                  </a:lnTo>
                  <a:lnTo>
                    <a:pt x="8" y="15"/>
                  </a:lnTo>
                  <a:lnTo>
                    <a:pt x="15" y="25"/>
                  </a:lnTo>
                  <a:lnTo>
                    <a:pt x="20" y="33"/>
                  </a:lnTo>
                  <a:lnTo>
                    <a:pt x="21" y="36"/>
                  </a:lnTo>
                  <a:lnTo>
                    <a:pt x="25" y="45"/>
                  </a:lnTo>
                  <a:lnTo>
                    <a:pt x="29" y="33"/>
                  </a:lnTo>
                  <a:lnTo>
                    <a:pt x="24" y="21"/>
                  </a:lnTo>
                  <a:lnTo>
                    <a:pt x="15" y="8"/>
                  </a:lnTo>
                  <a:lnTo>
                    <a:pt x="7" y="0"/>
                  </a:lnTo>
                  <a:lnTo>
                    <a:pt x="7" y="0"/>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67" name="Freeform 2099"/>
            <p:cNvSpPr>
              <a:spLocks/>
            </p:cNvSpPr>
            <p:nvPr/>
          </p:nvSpPr>
          <p:spPr bwMode="auto">
            <a:xfrm>
              <a:off x="3231" y="3835"/>
              <a:ext cx="9" cy="18"/>
            </a:xfrm>
            <a:custGeom>
              <a:avLst/>
              <a:gdLst>
                <a:gd name="T0" fmla="*/ 18 w 27"/>
                <a:gd name="T1" fmla="*/ 4 h 54"/>
                <a:gd name="T2" fmla="*/ 21 w 27"/>
                <a:gd name="T3" fmla="*/ 0 h 54"/>
                <a:gd name="T4" fmla="*/ 11 w 27"/>
                <a:gd name="T5" fmla="*/ 10 h 54"/>
                <a:gd name="T6" fmla="*/ 4 w 27"/>
                <a:gd name="T7" fmla="*/ 24 h 54"/>
                <a:gd name="T8" fmla="*/ 0 w 27"/>
                <a:gd name="T9" fmla="*/ 40 h 54"/>
                <a:gd name="T10" fmla="*/ 4 w 27"/>
                <a:gd name="T11" fmla="*/ 54 h 54"/>
                <a:gd name="T12" fmla="*/ 11 w 27"/>
                <a:gd name="T13" fmla="*/ 47 h 54"/>
                <a:gd name="T14" fmla="*/ 11 w 27"/>
                <a:gd name="T15" fmla="*/ 40 h 54"/>
                <a:gd name="T16" fmla="*/ 13 w 27"/>
                <a:gd name="T17" fmla="*/ 26 h 54"/>
                <a:gd name="T18" fmla="*/ 20 w 27"/>
                <a:gd name="T19" fmla="*/ 15 h 54"/>
                <a:gd name="T20" fmla="*/ 24 w 27"/>
                <a:gd name="T21" fmla="*/ 9 h 54"/>
                <a:gd name="T22" fmla="*/ 27 w 27"/>
                <a:gd name="T23" fmla="*/ 6 h 54"/>
                <a:gd name="T24" fmla="*/ 24 w 27"/>
                <a:gd name="T25" fmla="*/ 9 h 54"/>
                <a:gd name="T26" fmla="*/ 27 w 27"/>
                <a:gd name="T27" fmla="*/ 7 h 54"/>
                <a:gd name="T28" fmla="*/ 27 w 27"/>
                <a:gd name="T29" fmla="*/ 4 h 54"/>
                <a:gd name="T30" fmla="*/ 25 w 27"/>
                <a:gd name="T31" fmla="*/ 1 h 54"/>
                <a:gd name="T32" fmla="*/ 21 w 27"/>
                <a:gd name="T33" fmla="*/ 0 h 54"/>
                <a:gd name="T34" fmla="*/ 18 w 27"/>
                <a:gd name="T35"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54">
                  <a:moveTo>
                    <a:pt x="18" y="4"/>
                  </a:moveTo>
                  <a:lnTo>
                    <a:pt x="21" y="0"/>
                  </a:lnTo>
                  <a:lnTo>
                    <a:pt x="11" y="10"/>
                  </a:lnTo>
                  <a:lnTo>
                    <a:pt x="4" y="24"/>
                  </a:lnTo>
                  <a:lnTo>
                    <a:pt x="0" y="40"/>
                  </a:lnTo>
                  <a:lnTo>
                    <a:pt x="4" y="54"/>
                  </a:lnTo>
                  <a:lnTo>
                    <a:pt x="11" y="47"/>
                  </a:lnTo>
                  <a:lnTo>
                    <a:pt x="11" y="40"/>
                  </a:lnTo>
                  <a:lnTo>
                    <a:pt x="13" y="26"/>
                  </a:lnTo>
                  <a:lnTo>
                    <a:pt x="20" y="15"/>
                  </a:lnTo>
                  <a:lnTo>
                    <a:pt x="24" y="9"/>
                  </a:lnTo>
                  <a:lnTo>
                    <a:pt x="27" y="6"/>
                  </a:lnTo>
                  <a:lnTo>
                    <a:pt x="24" y="9"/>
                  </a:lnTo>
                  <a:lnTo>
                    <a:pt x="27" y="7"/>
                  </a:lnTo>
                  <a:lnTo>
                    <a:pt x="27" y="4"/>
                  </a:lnTo>
                  <a:lnTo>
                    <a:pt x="25" y="1"/>
                  </a:lnTo>
                  <a:lnTo>
                    <a:pt x="21" y="0"/>
                  </a:lnTo>
                  <a:lnTo>
                    <a:pt x="18"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68" name="Freeform 2100"/>
            <p:cNvSpPr>
              <a:spLocks/>
            </p:cNvSpPr>
            <p:nvPr/>
          </p:nvSpPr>
          <p:spPr bwMode="auto">
            <a:xfrm>
              <a:off x="3237" y="3816"/>
              <a:ext cx="16" cy="21"/>
            </a:xfrm>
            <a:custGeom>
              <a:avLst/>
              <a:gdLst>
                <a:gd name="T0" fmla="*/ 47 w 47"/>
                <a:gd name="T1" fmla="*/ 0 h 62"/>
                <a:gd name="T2" fmla="*/ 47 w 47"/>
                <a:gd name="T3" fmla="*/ 0 h 62"/>
                <a:gd name="T4" fmla="*/ 39 w 47"/>
                <a:gd name="T5" fmla="*/ 3 h 62"/>
                <a:gd name="T6" fmla="*/ 33 w 47"/>
                <a:gd name="T7" fmla="*/ 9 h 62"/>
                <a:gd name="T8" fmla="*/ 26 w 47"/>
                <a:gd name="T9" fmla="*/ 16 h 62"/>
                <a:gd name="T10" fmla="*/ 19 w 47"/>
                <a:gd name="T11" fmla="*/ 25 h 62"/>
                <a:gd name="T12" fmla="*/ 14 w 47"/>
                <a:gd name="T13" fmla="*/ 34 h 62"/>
                <a:gd name="T14" fmla="*/ 8 w 47"/>
                <a:gd name="T15" fmla="*/ 44 h 62"/>
                <a:gd name="T16" fmla="*/ 3 w 47"/>
                <a:gd name="T17" fmla="*/ 52 h 62"/>
                <a:gd name="T18" fmla="*/ 0 w 47"/>
                <a:gd name="T19" fmla="*/ 60 h 62"/>
                <a:gd name="T20" fmla="*/ 9 w 47"/>
                <a:gd name="T21" fmla="*/ 62 h 62"/>
                <a:gd name="T22" fmla="*/ 13 w 47"/>
                <a:gd name="T23" fmla="*/ 56 h 62"/>
                <a:gd name="T24" fmla="*/ 17 w 47"/>
                <a:gd name="T25" fmla="*/ 48 h 62"/>
                <a:gd name="T26" fmla="*/ 23 w 47"/>
                <a:gd name="T27" fmla="*/ 39 h 62"/>
                <a:gd name="T28" fmla="*/ 29 w 47"/>
                <a:gd name="T29" fmla="*/ 30 h 62"/>
                <a:gd name="T30" fmla="*/ 33 w 47"/>
                <a:gd name="T31" fmla="*/ 23 h 62"/>
                <a:gd name="T32" fmla="*/ 40 w 47"/>
                <a:gd name="T33" fmla="*/ 16 h 62"/>
                <a:gd name="T34" fmla="*/ 46 w 47"/>
                <a:gd name="T35" fmla="*/ 10 h 62"/>
                <a:gd name="T36" fmla="*/ 47 w 47"/>
                <a:gd name="T37" fmla="*/ 9 h 62"/>
                <a:gd name="T38" fmla="*/ 47 w 47"/>
                <a:gd name="T39" fmla="*/ 9 h 62"/>
                <a:gd name="T40" fmla="*/ 47 w 47"/>
                <a:gd name="T4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 h="62">
                  <a:moveTo>
                    <a:pt x="47" y="0"/>
                  </a:moveTo>
                  <a:lnTo>
                    <a:pt x="47" y="0"/>
                  </a:lnTo>
                  <a:lnTo>
                    <a:pt x="39" y="3"/>
                  </a:lnTo>
                  <a:lnTo>
                    <a:pt x="33" y="9"/>
                  </a:lnTo>
                  <a:lnTo>
                    <a:pt x="26" y="16"/>
                  </a:lnTo>
                  <a:lnTo>
                    <a:pt x="19" y="25"/>
                  </a:lnTo>
                  <a:lnTo>
                    <a:pt x="14" y="34"/>
                  </a:lnTo>
                  <a:lnTo>
                    <a:pt x="8" y="44"/>
                  </a:lnTo>
                  <a:lnTo>
                    <a:pt x="3" y="52"/>
                  </a:lnTo>
                  <a:lnTo>
                    <a:pt x="0" y="60"/>
                  </a:lnTo>
                  <a:lnTo>
                    <a:pt x="9" y="62"/>
                  </a:lnTo>
                  <a:lnTo>
                    <a:pt x="13" y="56"/>
                  </a:lnTo>
                  <a:lnTo>
                    <a:pt x="17" y="48"/>
                  </a:lnTo>
                  <a:lnTo>
                    <a:pt x="23" y="39"/>
                  </a:lnTo>
                  <a:lnTo>
                    <a:pt x="29" y="30"/>
                  </a:lnTo>
                  <a:lnTo>
                    <a:pt x="33" y="23"/>
                  </a:lnTo>
                  <a:lnTo>
                    <a:pt x="40" y="16"/>
                  </a:lnTo>
                  <a:lnTo>
                    <a:pt x="46" y="10"/>
                  </a:lnTo>
                  <a:lnTo>
                    <a:pt x="47" y="9"/>
                  </a:lnTo>
                  <a:lnTo>
                    <a:pt x="47" y="9"/>
                  </a:lnTo>
                  <a:lnTo>
                    <a:pt x="4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69" name="Freeform 2101"/>
            <p:cNvSpPr>
              <a:spLocks/>
            </p:cNvSpPr>
            <p:nvPr/>
          </p:nvSpPr>
          <p:spPr bwMode="auto">
            <a:xfrm>
              <a:off x="3253" y="3816"/>
              <a:ext cx="11" cy="4"/>
            </a:xfrm>
            <a:custGeom>
              <a:avLst/>
              <a:gdLst>
                <a:gd name="T0" fmla="*/ 28 w 33"/>
                <a:gd name="T1" fmla="*/ 2 h 11"/>
                <a:gd name="T2" fmla="*/ 30 w 33"/>
                <a:gd name="T3" fmla="*/ 2 h 11"/>
                <a:gd name="T4" fmla="*/ 25 w 33"/>
                <a:gd name="T5" fmla="*/ 2 h 11"/>
                <a:gd name="T6" fmla="*/ 17 w 33"/>
                <a:gd name="T7" fmla="*/ 1 h 11"/>
                <a:gd name="T8" fmla="*/ 9 w 33"/>
                <a:gd name="T9" fmla="*/ 0 h 11"/>
                <a:gd name="T10" fmla="*/ 0 w 33"/>
                <a:gd name="T11" fmla="*/ 0 h 11"/>
                <a:gd name="T12" fmla="*/ 0 w 33"/>
                <a:gd name="T13" fmla="*/ 9 h 11"/>
                <a:gd name="T14" fmla="*/ 9 w 33"/>
                <a:gd name="T15" fmla="*/ 9 h 11"/>
                <a:gd name="T16" fmla="*/ 17 w 33"/>
                <a:gd name="T17" fmla="*/ 10 h 11"/>
                <a:gd name="T18" fmla="*/ 25 w 33"/>
                <a:gd name="T19" fmla="*/ 11 h 11"/>
                <a:gd name="T20" fmla="*/ 32 w 33"/>
                <a:gd name="T21" fmla="*/ 11 h 11"/>
                <a:gd name="T22" fmla="*/ 33 w 33"/>
                <a:gd name="T23" fmla="*/ 11 h 11"/>
                <a:gd name="T24" fmla="*/ 28 w 33"/>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1">
                  <a:moveTo>
                    <a:pt x="28" y="2"/>
                  </a:moveTo>
                  <a:lnTo>
                    <a:pt x="30" y="2"/>
                  </a:lnTo>
                  <a:lnTo>
                    <a:pt x="25" y="2"/>
                  </a:lnTo>
                  <a:lnTo>
                    <a:pt x="17" y="1"/>
                  </a:lnTo>
                  <a:lnTo>
                    <a:pt x="9" y="0"/>
                  </a:lnTo>
                  <a:lnTo>
                    <a:pt x="0" y="0"/>
                  </a:lnTo>
                  <a:lnTo>
                    <a:pt x="0" y="9"/>
                  </a:lnTo>
                  <a:lnTo>
                    <a:pt x="9" y="9"/>
                  </a:lnTo>
                  <a:lnTo>
                    <a:pt x="17" y="10"/>
                  </a:lnTo>
                  <a:lnTo>
                    <a:pt x="25" y="11"/>
                  </a:lnTo>
                  <a:lnTo>
                    <a:pt x="32" y="11"/>
                  </a:lnTo>
                  <a:lnTo>
                    <a:pt x="33" y="11"/>
                  </a:lnTo>
                  <a:lnTo>
                    <a:pt x="28"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70" name="Freeform 2102"/>
            <p:cNvSpPr>
              <a:spLocks/>
            </p:cNvSpPr>
            <p:nvPr/>
          </p:nvSpPr>
          <p:spPr bwMode="auto">
            <a:xfrm>
              <a:off x="3262" y="3816"/>
              <a:ext cx="8" cy="4"/>
            </a:xfrm>
            <a:custGeom>
              <a:avLst/>
              <a:gdLst>
                <a:gd name="T0" fmla="*/ 23 w 23"/>
                <a:gd name="T1" fmla="*/ 4 h 12"/>
                <a:gd name="T2" fmla="*/ 23 w 23"/>
                <a:gd name="T3" fmla="*/ 4 h 12"/>
                <a:gd name="T4" fmla="*/ 18 w 23"/>
                <a:gd name="T5" fmla="*/ 0 h 12"/>
                <a:gd name="T6" fmla="*/ 12 w 23"/>
                <a:gd name="T7" fmla="*/ 0 h 12"/>
                <a:gd name="T8" fmla="*/ 6 w 23"/>
                <a:gd name="T9" fmla="*/ 1 h 12"/>
                <a:gd name="T10" fmla="*/ 0 w 23"/>
                <a:gd name="T11" fmla="*/ 3 h 12"/>
                <a:gd name="T12" fmla="*/ 5 w 23"/>
                <a:gd name="T13" fmla="*/ 12 h 12"/>
                <a:gd name="T14" fmla="*/ 8 w 23"/>
                <a:gd name="T15" fmla="*/ 10 h 12"/>
                <a:gd name="T16" fmla="*/ 12 w 23"/>
                <a:gd name="T17" fmla="*/ 9 h 12"/>
                <a:gd name="T18" fmla="*/ 15 w 23"/>
                <a:gd name="T19" fmla="*/ 9 h 12"/>
                <a:gd name="T20" fmla="*/ 16 w 23"/>
                <a:gd name="T21" fmla="*/ 11 h 12"/>
                <a:gd name="T22" fmla="*/ 16 w 23"/>
                <a:gd name="T23" fmla="*/ 11 h 12"/>
                <a:gd name="T24" fmla="*/ 23 w 23"/>
                <a:gd name="T25"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12">
                  <a:moveTo>
                    <a:pt x="23" y="4"/>
                  </a:moveTo>
                  <a:lnTo>
                    <a:pt x="23" y="4"/>
                  </a:lnTo>
                  <a:lnTo>
                    <a:pt x="18" y="0"/>
                  </a:lnTo>
                  <a:lnTo>
                    <a:pt x="12" y="0"/>
                  </a:lnTo>
                  <a:lnTo>
                    <a:pt x="6" y="1"/>
                  </a:lnTo>
                  <a:lnTo>
                    <a:pt x="0" y="3"/>
                  </a:lnTo>
                  <a:lnTo>
                    <a:pt x="5" y="12"/>
                  </a:lnTo>
                  <a:lnTo>
                    <a:pt x="8" y="10"/>
                  </a:lnTo>
                  <a:lnTo>
                    <a:pt x="12" y="9"/>
                  </a:lnTo>
                  <a:lnTo>
                    <a:pt x="15" y="9"/>
                  </a:lnTo>
                  <a:lnTo>
                    <a:pt x="16" y="11"/>
                  </a:lnTo>
                  <a:lnTo>
                    <a:pt x="16" y="11"/>
                  </a:lnTo>
                  <a:lnTo>
                    <a:pt x="23"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71" name="Freeform 2103"/>
            <p:cNvSpPr>
              <a:spLocks/>
            </p:cNvSpPr>
            <p:nvPr/>
          </p:nvSpPr>
          <p:spPr bwMode="auto">
            <a:xfrm>
              <a:off x="3268" y="3817"/>
              <a:ext cx="10" cy="5"/>
            </a:xfrm>
            <a:custGeom>
              <a:avLst/>
              <a:gdLst>
                <a:gd name="T0" fmla="*/ 19 w 30"/>
                <a:gd name="T1" fmla="*/ 5 h 14"/>
                <a:gd name="T2" fmla="*/ 19 w 30"/>
                <a:gd name="T3" fmla="*/ 5 h 14"/>
                <a:gd name="T4" fmla="*/ 20 w 30"/>
                <a:gd name="T5" fmla="*/ 4 h 14"/>
                <a:gd name="T6" fmla="*/ 17 w 30"/>
                <a:gd name="T7" fmla="*/ 5 h 14"/>
                <a:gd name="T8" fmla="*/ 12 w 30"/>
                <a:gd name="T9" fmla="*/ 3 h 14"/>
                <a:gd name="T10" fmla="*/ 7 w 30"/>
                <a:gd name="T11" fmla="*/ 0 h 14"/>
                <a:gd name="T12" fmla="*/ 0 w 30"/>
                <a:gd name="T13" fmla="*/ 7 h 14"/>
                <a:gd name="T14" fmla="*/ 7 w 30"/>
                <a:gd name="T15" fmla="*/ 12 h 14"/>
                <a:gd name="T16" fmla="*/ 17 w 30"/>
                <a:gd name="T17" fmla="*/ 14 h 14"/>
                <a:gd name="T18" fmla="*/ 25 w 30"/>
                <a:gd name="T19" fmla="*/ 13 h 14"/>
                <a:gd name="T20" fmla="*/ 30 w 30"/>
                <a:gd name="T21" fmla="*/ 5 h 14"/>
                <a:gd name="T22" fmla="*/ 30 w 30"/>
                <a:gd name="T23" fmla="*/ 5 h 14"/>
                <a:gd name="T24" fmla="*/ 19 w 30"/>
                <a:gd name="T25"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14">
                  <a:moveTo>
                    <a:pt x="19" y="5"/>
                  </a:moveTo>
                  <a:lnTo>
                    <a:pt x="19" y="5"/>
                  </a:lnTo>
                  <a:lnTo>
                    <a:pt x="20" y="4"/>
                  </a:lnTo>
                  <a:lnTo>
                    <a:pt x="17" y="5"/>
                  </a:lnTo>
                  <a:lnTo>
                    <a:pt x="12" y="3"/>
                  </a:lnTo>
                  <a:lnTo>
                    <a:pt x="7" y="0"/>
                  </a:lnTo>
                  <a:lnTo>
                    <a:pt x="0" y="7"/>
                  </a:lnTo>
                  <a:lnTo>
                    <a:pt x="7" y="12"/>
                  </a:lnTo>
                  <a:lnTo>
                    <a:pt x="17" y="14"/>
                  </a:lnTo>
                  <a:lnTo>
                    <a:pt x="25" y="13"/>
                  </a:lnTo>
                  <a:lnTo>
                    <a:pt x="30" y="5"/>
                  </a:lnTo>
                  <a:lnTo>
                    <a:pt x="30" y="5"/>
                  </a:lnTo>
                  <a:lnTo>
                    <a:pt x="19"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72" name="Freeform 2104"/>
            <p:cNvSpPr>
              <a:spLocks/>
            </p:cNvSpPr>
            <p:nvPr/>
          </p:nvSpPr>
          <p:spPr bwMode="auto">
            <a:xfrm>
              <a:off x="3274" y="3794"/>
              <a:ext cx="14" cy="25"/>
            </a:xfrm>
            <a:custGeom>
              <a:avLst/>
              <a:gdLst>
                <a:gd name="T0" fmla="*/ 36 w 41"/>
                <a:gd name="T1" fmla="*/ 0 h 74"/>
                <a:gd name="T2" fmla="*/ 36 w 41"/>
                <a:gd name="T3" fmla="*/ 0 h 74"/>
                <a:gd name="T4" fmla="*/ 18 w 41"/>
                <a:gd name="T5" fmla="*/ 18 h 74"/>
                <a:gd name="T6" fmla="*/ 8 w 41"/>
                <a:gd name="T7" fmla="*/ 40 h 74"/>
                <a:gd name="T8" fmla="*/ 2 w 41"/>
                <a:gd name="T9" fmla="*/ 61 h 74"/>
                <a:gd name="T10" fmla="*/ 0 w 41"/>
                <a:gd name="T11" fmla="*/ 74 h 74"/>
                <a:gd name="T12" fmla="*/ 11 w 41"/>
                <a:gd name="T13" fmla="*/ 74 h 74"/>
                <a:gd name="T14" fmla="*/ 11 w 41"/>
                <a:gd name="T15" fmla="*/ 61 h 74"/>
                <a:gd name="T16" fmla="*/ 17 w 41"/>
                <a:gd name="T17" fmla="*/ 42 h 74"/>
                <a:gd name="T18" fmla="*/ 27 w 41"/>
                <a:gd name="T19" fmla="*/ 22 h 74"/>
                <a:gd name="T20" fmla="*/ 41 w 41"/>
                <a:gd name="T21" fmla="*/ 9 h 74"/>
                <a:gd name="T22" fmla="*/ 41 w 41"/>
                <a:gd name="T23" fmla="*/ 9 h 74"/>
                <a:gd name="T24" fmla="*/ 36 w 41"/>
                <a:gd name="T2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74">
                  <a:moveTo>
                    <a:pt x="36" y="0"/>
                  </a:moveTo>
                  <a:lnTo>
                    <a:pt x="36" y="0"/>
                  </a:lnTo>
                  <a:lnTo>
                    <a:pt x="18" y="18"/>
                  </a:lnTo>
                  <a:lnTo>
                    <a:pt x="8" y="40"/>
                  </a:lnTo>
                  <a:lnTo>
                    <a:pt x="2" y="61"/>
                  </a:lnTo>
                  <a:lnTo>
                    <a:pt x="0" y="74"/>
                  </a:lnTo>
                  <a:lnTo>
                    <a:pt x="11" y="74"/>
                  </a:lnTo>
                  <a:lnTo>
                    <a:pt x="11" y="61"/>
                  </a:lnTo>
                  <a:lnTo>
                    <a:pt x="17" y="42"/>
                  </a:lnTo>
                  <a:lnTo>
                    <a:pt x="27" y="22"/>
                  </a:lnTo>
                  <a:lnTo>
                    <a:pt x="41" y="9"/>
                  </a:lnTo>
                  <a:lnTo>
                    <a:pt x="41" y="9"/>
                  </a:lnTo>
                  <a:lnTo>
                    <a:pt x="3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73" name="Freeform 2105"/>
            <p:cNvSpPr>
              <a:spLocks/>
            </p:cNvSpPr>
            <p:nvPr/>
          </p:nvSpPr>
          <p:spPr bwMode="auto">
            <a:xfrm>
              <a:off x="3286" y="3787"/>
              <a:ext cx="42" cy="10"/>
            </a:xfrm>
            <a:custGeom>
              <a:avLst/>
              <a:gdLst>
                <a:gd name="T0" fmla="*/ 118 w 127"/>
                <a:gd name="T1" fmla="*/ 10 h 31"/>
                <a:gd name="T2" fmla="*/ 124 w 127"/>
                <a:gd name="T3" fmla="*/ 8 h 31"/>
                <a:gd name="T4" fmla="*/ 103 w 127"/>
                <a:gd name="T5" fmla="*/ 3 h 31"/>
                <a:gd name="T6" fmla="*/ 86 w 127"/>
                <a:gd name="T7" fmla="*/ 0 h 31"/>
                <a:gd name="T8" fmla="*/ 69 w 127"/>
                <a:gd name="T9" fmla="*/ 2 h 31"/>
                <a:gd name="T10" fmla="*/ 53 w 127"/>
                <a:gd name="T11" fmla="*/ 4 h 31"/>
                <a:gd name="T12" fmla="*/ 37 w 127"/>
                <a:gd name="T13" fmla="*/ 8 h 31"/>
                <a:gd name="T14" fmla="*/ 23 w 127"/>
                <a:gd name="T15" fmla="*/ 12 h 31"/>
                <a:gd name="T16" fmla="*/ 12 w 127"/>
                <a:gd name="T17" fmla="*/ 17 h 31"/>
                <a:gd name="T18" fmla="*/ 0 w 127"/>
                <a:gd name="T19" fmla="*/ 22 h 31"/>
                <a:gd name="T20" fmla="*/ 5 w 127"/>
                <a:gd name="T21" fmla="*/ 31 h 31"/>
                <a:gd name="T22" fmla="*/ 14 w 127"/>
                <a:gd name="T23" fmla="*/ 26 h 31"/>
                <a:gd name="T24" fmla="*/ 26 w 127"/>
                <a:gd name="T25" fmla="*/ 22 h 31"/>
                <a:gd name="T26" fmla="*/ 39 w 127"/>
                <a:gd name="T27" fmla="*/ 17 h 31"/>
                <a:gd name="T28" fmla="*/ 53 w 127"/>
                <a:gd name="T29" fmla="*/ 14 h 31"/>
                <a:gd name="T30" fmla="*/ 69 w 127"/>
                <a:gd name="T31" fmla="*/ 11 h 31"/>
                <a:gd name="T32" fmla="*/ 86 w 127"/>
                <a:gd name="T33" fmla="*/ 11 h 31"/>
                <a:gd name="T34" fmla="*/ 103 w 127"/>
                <a:gd name="T35" fmla="*/ 12 h 31"/>
                <a:gd name="T36" fmla="*/ 122 w 127"/>
                <a:gd name="T37" fmla="*/ 17 h 31"/>
                <a:gd name="T38" fmla="*/ 127 w 127"/>
                <a:gd name="T39" fmla="*/ 15 h 31"/>
                <a:gd name="T40" fmla="*/ 122 w 127"/>
                <a:gd name="T41" fmla="*/ 17 h 31"/>
                <a:gd name="T42" fmla="*/ 125 w 127"/>
                <a:gd name="T43" fmla="*/ 16 h 31"/>
                <a:gd name="T44" fmla="*/ 127 w 127"/>
                <a:gd name="T45" fmla="*/ 14 h 31"/>
                <a:gd name="T46" fmla="*/ 127 w 127"/>
                <a:gd name="T47" fmla="*/ 10 h 31"/>
                <a:gd name="T48" fmla="*/ 124 w 127"/>
                <a:gd name="T49" fmla="*/ 8 h 31"/>
                <a:gd name="T50" fmla="*/ 118 w 127"/>
                <a:gd name="T51" fmla="*/ 1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7" h="31">
                  <a:moveTo>
                    <a:pt x="118" y="10"/>
                  </a:moveTo>
                  <a:lnTo>
                    <a:pt x="124" y="8"/>
                  </a:lnTo>
                  <a:lnTo>
                    <a:pt x="103" y="3"/>
                  </a:lnTo>
                  <a:lnTo>
                    <a:pt x="86" y="0"/>
                  </a:lnTo>
                  <a:lnTo>
                    <a:pt x="69" y="2"/>
                  </a:lnTo>
                  <a:lnTo>
                    <a:pt x="53" y="4"/>
                  </a:lnTo>
                  <a:lnTo>
                    <a:pt x="37" y="8"/>
                  </a:lnTo>
                  <a:lnTo>
                    <a:pt x="23" y="12"/>
                  </a:lnTo>
                  <a:lnTo>
                    <a:pt x="12" y="17"/>
                  </a:lnTo>
                  <a:lnTo>
                    <a:pt x="0" y="22"/>
                  </a:lnTo>
                  <a:lnTo>
                    <a:pt x="5" y="31"/>
                  </a:lnTo>
                  <a:lnTo>
                    <a:pt x="14" y="26"/>
                  </a:lnTo>
                  <a:lnTo>
                    <a:pt x="26" y="22"/>
                  </a:lnTo>
                  <a:lnTo>
                    <a:pt x="39" y="17"/>
                  </a:lnTo>
                  <a:lnTo>
                    <a:pt x="53" y="14"/>
                  </a:lnTo>
                  <a:lnTo>
                    <a:pt x="69" y="11"/>
                  </a:lnTo>
                  <a:lnTo>
                    <a:pt x="86" y="11"/>
                  </a:lnTo>
                  <a:lnTo>
                    <a:pt x="103" y="12"/>
                  </a:lnTo>
                  <a:lnTo>
                    <a:pt x="122" y="17"/>
                  </a:lnTo>
                  <a:lnTo>
                    <a:pt x="127" y="15"/>
                  </a:lnTo>
                  <a:lnTo>
                    <a:pt x="122" y="17"/>
                  </a:lnTo>
                  <a:lnTo>
                    <a:pt x="125" y="16"/>
                  </a:lnTo>
                  <a:lnTo>
                    <a:pt x="127" y="14"/>
                  </a:lnTo>
                  <a:lnTo>
                    <a:pt x="127" y="10"/>
                  </a:lnTo>
                  <a:lnTo>
                    <a:pt x="124" y="8"/>
                  </a:lnTo>
                  <a:lnTo>
                    <a:pt x="118"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74" name="Freeform 2106"/>
            <p:cNvSpPr>
              <a:spLocks/>
            </p:cNvSpPr>
            <p:nvPr/>
          </p:nvSpPr>
          <p:spPr bwMode="auto">
            <a:xfrm>
              <a:off x="3325" y="3776"/>
              <a:ext cx="20" cy="16"/>
            </a:xfrm>
            <a:custGeom>
              <a:avLst/>
              <a:gdLst>
                <a:gd name="T0" fmla="*/ 60 w 60"/>
                <a:gd name="T1" fmla="*/ 0 h 46"/>
                <a:gd name="T2" fmla="*/ 60 w 60"/>
                <a:gd name="T3" fmla="*/ 0 h 46"/>
                <a:gd name="T4" fmla="*/ 52 w 60"/>
                <a:gd name="T5" fmla="*/ 0 h 46"/>
                <a:gd name="T6" fmla="*/ 44 w 60"/>
                <a:gd name="T7" fmla="*/ 1 h 46"/>
                <a:gd name="T8" fmla="*/ 35 w 60"/>
                <a:gd name="T9" fmla="*/ 5 h 46"/>
                <a:gd name="T10" fmla="*/ 26 w 60"/>
                <a:gd name="T11" fmla="*/ 10 h 46"/>
                <a:gd name="T12" fmla="*/ 19 w 60"/>
                <a:gd name="T13" fmla="*/ 17 h 46"/>
                <a:gd name="T14" fmla="*/ 12 w 60"/>
                <a:gd name="T15" fmla="*/ 24 h 46"/>
                <a:gd name="T16" fmla="*/ 5 w 60"/>
                <a:gd name="T17" fmla="*/ 33 h 46"/>
                <a:gd name="T18" fmla="*/ 0 w 60"/>
                <a:gd name="T19" fmla="*/ 41 h 46"/>
                <a:gd name="T20" fmla="*/ 9 w 60"/>
                <a:gd name="T21" fmla="*/ 46 h 46"/>
                <a:gd name="T22" fmla="*/ 14 w 60"/>
                <a:gd name="T23" fmla="*/ 38 h 46"/>
                <a:gd name="T24" fmla="*/ 19 w 60"/>
                <a:gd name="T25" fmla="*/ 31 h 46"/>
                <a:gd name="T26" fmla="*/ 26 w 60"/>
                <a:gd name="T27" fmla="*/ 24 h 46"/>
                <a:gd name="T28" fmla="*/ 32 w 60"/>
                <a:gd name="T29" fmla="*/ 17 h 46"/>
                <a:gd name="T30" fmla="*/ 39 w 60"/>
                <a:gd name="T31" fmla="*/ 14 h 46"/>
                <a:gd name="T32" fmla="*/ 46 w 60"/>
                <a:gd name="T33" fmla="*/ 10 h 46"/>
                <a:gd name="T34" fmla="*/ 52 w 60"/>
                <a:gd name="T35" fmla="*/ 9 h 46"/>
                <a:gd name="T36" fmla="*/ 60 w 60"/>
                <a:gd name="T37" fmla="*/ 9 h 46"/>
                <a:gd name="T38" fmla="*/ 60 w 60"/>
                <a:gd name="T39" fmla="*/ 9 h 46"/>
                <a:gd name="T40" fmla="*/ 60 w 60"/>
                <a:gd name="T4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46">
                  <a:moveTo>
                    <a:pt x="60" y="0"/>
                  </a:moveTo>
                  <a:lnTo>
                    <a:pt x="60" y="0"/>
                  </a:lnTo>
                  <a:lnTo>
                    <a:pt x="52" y="0"/>
                  </a:lnTo>
                  <a:lnTo>
                    <a:pt x="44" y="1"/>
                  </a:lnTo>
                  <a:lnTo>
                    <a:pt x="35" y="5"/>
                  </a:lnTo>
                  <a:lnTo>
                    <a:pt x="26" y="10"/>
                  </a:lnTo>
                  <a:lnTo>
                    <a:pt x="19" y="17"/>
                  </a:lnTo>
                  <a:lnTo>
                    <a:pt x="12" y="24"/>
                  </a:lnTo>
                  <a:lnTo>
                    <a:pt x="5" y="33"/>
                  </a:lnTo>
                  <a:lnTo>
                    <a:pt x="0" y="41"/>
                  </a:lnTo>
                  <a:lnTo>
                    <a:pt x="9" y="46"/>
                  </a:lnTo>
                  <a:lnTo>
                    <a:pt x="14" y="38"/>
                  </a:lnTo>
                  <a:lnTo>
                    <a:pt x="19" y="31"/>
                  </a:lnTo>
                  <a:lnTo>
                    <a:pt x="26" y="24"/>
                  </a:lnTo>
                  <a:lnTo>
                    <a:pt x="32" y="17"/>
                  </a:lnTo>
                  <a:lnTo>
                    <a:pt x="39" y="14"/>
                  </a:lnTo>
                  <a:lnTo>
                    <a:pt x="46" y="10"/>
                  </a:lnTo>
                  <a:lnTo>
                    <a:pt x="52" y="9"/>
                  </a:lnTo>
                  <a:lnTo>
                    <a:pt x="60" y="9"/>
                  </a:lnTo>
                  <a:lnTo>
                    <a:pt x="60" y="9"/>
                  </a:lnTo>
                  <a:lnTo>
                    <a:pt x="6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75" name="Freeform 2107"/>
            <p:cNvSpPr>
              <a:spLocks/>
            </p:cNvSpPr>
            <p:nvPr/>
          </p:nvSpPr>
          <p:spPr bwMode="auto">
            <a:xfrm>
              <a:off x="3345" y="3776"/>
              <a:ext cx="14" cy="10"/>
            </a:xfrm>
            <a:custGeom>
              <a:avLst/>
              <a:gdLst>
                <a:gd name="T0" fmla="*/ 36 w 42"/>
                <a:gd name="T1" fmla="*/ 21 h 30"/>
                <a:gd name="T2" fmla="*/ 42 w 42"/>
                <a:gd name="T3" fmla="*/ 24 h 30"/>
                <a:gd name="T4" fmla="*/ 41 w 42"/>
                <a:gd name="T5" fmla="*/ 19 h 30"/>
                <a:gd name="T6" fmla="*/ 36 w 42"/>
                <a:gd name="T7" fmla="*/ 15 h 30"/>
                <a:gd name="T8" fmla="*/ 32 w 42"/>
                <a:gd name="T9" fmla="*/ 11 h 30"/>
                <a:gd name="T10" fmla="*/ 27 w 42"/>
                <a:gd name="T11" fmla="*/ 8 h 30"/>
                <a:gd name="T12" fmla="*/ 20 w 42"/>
                <a:gd name="T13" fmla="*/ 6 h 30"/>
                <a:gd name="T14" fmla="*/ 15 w 42"/>
                <a:gd name="T15" fmla="*/ 3 h 30"/>
                <a:gd name="T16" fmla="*/ 8 w 42"/>
                <a:gd name="T17" fmla="*/ 1 h 30"/>
                <a:gd name="T18" fmla="*/ 0 w 42"/>
                <a:gd name="T19" fmla="*/ 0 h 30"/>
                <a:gd name="T20" fmla="*/ 0 w 42"/>
                <a:gd name="T21" fmla="*/ 9 h 30"/>
                <a:gd name="T22" fmla="*/ 6 w 42"/>
                <a:gd name="T23" fmla="*/ 10 h 30"/>
                <a:gd name="T24" fmla="*/ 12 w 42"/>
                <a:gd name="T25" fmla="*/ 13 h 30"/>
                <a:gd name="T26" fmla="*/ 18 w 42"/>
                <a:gd name="T27" fmla="*/ 15 h 30"/>
                <a:gd name="T28" fmla="*/ 23 w 42"/>
                <a:gd name="T29" fmla="*/ 17 h 30"/>
                <a:gd name="T30" fmla="*/ 27 w 42"/>
                <a:gd name="T31" fmla="*/ 21 h 30"/>
                <a:gd name="T32" fmla="*/ 30 w 42"/>
                <a:gd name="T33" fmla="*/ 22 h 30"/>
                <a:gd name="T34" fmla="*/ 32 w 42"/>
                <a:gd name="T35" fmla="*/ 24 h 30"/>
                <a:gd name="T36" fmla="*/ 33 w 42"/>
                <a:gd name="T37" fmla="*/ 26 h 30"/>
                <a:gd name="T38" fmla="*/ 39 w 42"/>
                <a:gd name="T39" fmla="*/ 30 h 30"/>
                <a:gd name="T40" fmla="*/ 33 w 42"/>
                <a:gd name="T41" fmla="*/ 26 h 30"/>
                <a:gd name="T42" fmla="*/ 35 w 42"/>
                <a:gd name="T43" fmla="*/ 29 h 30"/>
                <a:gd name="T44" fmla="*/ 39 w 42"/>
                <a:gd name="T45" fmla="*/ 30 h 30"/>
                <a:gd name="T46" fmla="*/ 41 w 42"/>
                <a:gd name="T47" fmla="*/ 27 h 30"/>
                <a:gd name="T48" fmla="*/ 42 w 42"/>
                <a:gd name="T49" fmla="*/ 24 h 30"/>
                <a:gd name="T50" fmla="*/ 36 w 42"/>
                <a:gd name="T51" fmla="*/ 2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30">
                  <a:moveTo>
                    <a:pt x="36" y="21"/>
                  </a:moveTo>
                  <a:lnTo>
                    <a:pt x="42" y="24"/>
                  </a:lnTo>
                  <a:lnTo>
                    <a:pt x="41" y="19"/>
                  </a:lnTo>
                  <a:lnTo>
                    <a:pt x="36" y="15"/>
                  </a:lnTo>
                  <a:lnTo>
                    <a:pt x="32" y="11"/>
                  </a:lnTo>
                  <a:lnTo>
                    <a:pt x="27" y="8"/>
                  </a:lnTo>
                  <a:lnTo>
                    <a:pt x="20" y="6"/>
                  </a:lnTo>
                  <a:lnTo>
                    <a:pt x="15" y="3"/>
                  </a:lnTo>
                  <a:lnTo>
                    <a:pt x="8" y="1"/>
                  </a:lnTo>
                  <a:lnTo>
                    <a:pt x="0" y="0"/>
                  </a:lnTo>
                  <a:lnTo>
                    <a:pt x="0" y="9"/>
                  </a:lnTo>
                  <a:lnTo>
                    <a:pt x="6" y="10"/>
                  </a:lnTo>
                  <a:lnTo>
                    <a:pt x="12" y="13"/>
                  </a:lnTo>
                  <a:lnTo>
                    <a:pt x="18" y="15"/>
                  </a:lnTo>
                  <a:lnTo>
                    <a:pt x="23" y="17"/>
                  </a:lnTo>
                  <a:lnTo>
                    <a:pt x="27" y="21"/>
                  </a:lnTo>
                  <a:lnTo>
                    <a:pt x="30" y="22"/>
                  </a:lnTo>
                  <a:lnTo>
                    <a:pt x="32" y="24"/>
                  </a:lnTo>
                  <a:lnTo>
                    <a:pt x="33" y="26"/>
                  </a:lnTo>
                  <a:lnTo>
                    <a:pt x="39" y="30"/>
                  </a:lnTo>
                  <a:lnTo>
                    <a:pt x="33" y="26"/>
                  </a:lnTo>
                  <a:lnTo>
                    <a:pt x="35" y="29"/>
                  </a:lnTo>
                  <a:lnTo>
                    <a:pt x="39" y="30"/>
                  </a:lnTo>
                  <a:lnTo>
                    <a:pt x="41" y="27"/>
                  </a:lnTo>
                  <a:lnTo>
                    <a:pt x="42" y="24"/>
                  </a:lnTo>
                  <a:lnTo>
                    <a:pt x="36"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76" name="Freeform 2108"/>
            <p:cNvSpPr>
              <a:spLocks/>
            </p:cNvSpPr>
            <p:nvPr/>
          </p:nvSpPr>
          <p:spPr bwMode="auto">
            <a:xfrm>
              <a:off x="3357" y="3782"/>
              <a:ext cx="22" cy="25"/>
            </a:xfrm>
            <a:custGeom>
              <a:avLst/>
              <a:gdLst>
                <a:gd name="T0" fmla="*/ 61 w 66"/>
                <a:gd name="T1" fmla="*/ 66 h 76"/>
                <a:gd name="T2" fmla="*/ 66 w 66"/>
                <a:gd name="T3" fmla="*/ 71 h 76"/>
                <a:gd name="T4" fmla="*/ 66 w 66"/>
                <a:gd name="T5" fmla="*/ 49 h 76"/>
                <a:gd name="T6" fmla="*/ 62 w 66"/>
                <a:gd name="T7" fmla="*/ 31 h 76"/>
                <a:gd name="T8" fmla="*/ 58 w 66"/>
                <a:gd name="T9" fmla="*/ 18 h 76"/>
                <a:gd name="T10" fmla="*/ 49 w 66"/>
                <a:gd name="T11" fmla="*/ 9 h 76"/>
                <a:gd name="T12" fmla="*/ 38 w 66"/>
                <a:gd name="T13" fmla="*/ 3 h 76"/>
                <a:gd name="T14" fmla="*/ 26 w 66"/>
                <a:gd name="T15" fmla="*/ 0 h 76"/>
                <a:gd name="T16" fmla="*/ 14 w 66"/>
                <a:gd name="T17" fmla="*/ 2 h 76"/>
                <a:gd name="T18" fmla="*/ 0 w 66"/>
                <a:gd name="T19" fmla="*/ 5 h 76"/>
                <a:gd name="T20" fmla="*/ 3 w 66"/>
                <a:gd name="T21" fmla="*/ 14 h 76"/>
                <a:gd name="T22" fmla="*/ 14 w 66"/>
                <a:gd name="T23" fmla="*/ 11 h 76"/>
                <a:gd name="T24" fmla="*/ 26 w 66"/>
                <a:gd name="T25" fmla="*/ 11 h 76"/>
                <a:gd name="T26" fmla="*/ 36 w 66"/>
                <a:gd name="T27" fmla="*/ 13 h 76"/>
                <a:gd name="T28" fmla="*/ 42 w 66"/>
                <a:gd name="T29" fmla="*/ 16 h 76"/>
                <a:gd name="T30" fmla="*/ 49 w 66"/>
                <a:gd name="T31" fmla="*/ 23 h 76"/>
                <a:gd name="T32" fmla="*/ 53 w 66"/>
                <a:gd name="T33" fmla="*/ 33 h 76"/>
                <a:gd name="T34" fmla="*/ 57 w 66"/>
                <a:gd name="T35" fmla="*/ 49 h 76"/>
                <a:gd name="T36" fmla="*/ 57 w 66"/>
                <a:gd name="T37" fmla="*/ 71 h 76"/>
                <a:gd name="T38" fmla="*/ 61 w 66"/>
                <a:gd name="T39" fmla="*/ 76 h 76"/>
                <a:gd name="T40" fmla="*/ 57 w 66"/>
                <a:gd name="T41" fmla="*/ 71 h 76"/>
                <a:gd name="T42" fmla="*/ 58 w 66"/>
                <a:gd name="T43" fmla="*/ 74 h 76"/>
                <a:gd name="T44" fmla="*/ 61 w 66"/>
                <a:gd name="T45" fmla="*/ 76 h 76"/>
                <a:gd name="T46" fmla="*/ 65 w 66"/>
                <a:gd name="T47" fmla="*/ 74 h 76"/>
                <a:gd name="T48" fmla="*/ 66 w 66"/>
                <a:gd name="T49" fmla="*/ 71 h 76"/>
                <a:gd name="T50" fmla="*/ 61 w 66"/>
                <a:gd name="T51" fmla="*/ 6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76">
                  <a:moveTo>
                    <a:pt x="61" y="66"/>
                  </a:moveTo>
                  <a:lnTo>
                    <a:pt x="66" y="71"/>
                  </a:lnTo>
                  <a:lnTo>
                    <a:pt x="66" y="49"/>
                  </a:lnTo>
                  <a:lnTo>
                    <a:pt x="62" y="31"/>
                  </a:lnTo>
                  <a:lnTo>
                    <a:pt x="58" y="18"/>
                  </a:lnTo>
                  <a:lnTo>
                    <a:pt x="49" y="9"/>
                  </a:lnTo>
                  <a:lnTo>
                    <a:pt x="38" y="3"/>
                  </a:lnTo>
                  <a:lnTo>
                    <a:pt x="26" y="0"/>
                  </a:lnTo>
                  <a:lnTo>
                    <a:pt x="14" y="2"/>
                  </a:lnTo>
                  <a:lnTo>
                    <a:pt x="0" y="5"/>
                  </a:lnTo>
                  <a:lnTo>
                    <a:pt x="3" y="14"/>
                  </a:lnTo>
                  <a:lnTo>
                    <a:pt x="14" y="11"/>
                  </a:lnTo>
                  <a:lnTo>
                    <a:pt x="26" y="11"/>
                  </a:lnTo>
                  <a:lnTo>
                    <a:pt x="36" y="13"/>
                  </a:lnTo>
                  <a:lnTo>
                    <a:pt x="42" y="16"/>
                  </a:lnTo>
                  <a:lnTo>
                    <a:pt x="49" y="23"/>
                  </a:lnTo>
                  <a:lnTo>
                    <a:pt x="53" y="33"/>
                  </a:lnTo>
                  <a:lnTo>
                    <a:pt x="57" y="49"/>
                  </a:lnTo>
                  <a:lnTo>
                    <a:pt x="57" y="71"/>
                  </a:lnTo>
                  <a:lnTo>
                    <a:pt x="61" y="76"/>
                  </a:lnTo>
                  <a:lnTo>
                    <a:pt x="57" y="71"/>
                  </a:lnTo>
                  <a:lnTo>
                    <a:pt x="58" y="74"/>
                  </a:lnTo>
                  <a:lnTo>
                    <a:pt x="61" y="76"/>
                  </a:lnTo>
                  <a:lnTo>
                    <a:pt x="65" y="74"/>
                  </a:lnTo>
                  <a:lnTo>
                    <a:pt x="66" y="71"/>
                  </a:lnTo>
                  <a:lnTo>
                    <a:pt x="61" y="6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77" name="Freeform 2109"/>
            <p:cNvSpPr>
              <a:spLocks/>
            </p:cNvSpPr>
            <p:nvPr/>
          </p:nvSpPr>
          <p:spPr bwMode="auto">
            <a:xfrm>
              <a:off x="3378" y="3804"/>
              <a:ext cx="17" cy="5"/>
            </a:xfrm>
            <a:custGeom>
              <a:avLst/>
              <a:gdLst>
                <a:gd name="T0" fmla="*/ 53 w 53"/>
                <a:gd name="T1" fmla="*/ 10 h 16"/>
                <a:gd name="T2" fmla="*/ 53 w 53"/>
                <a:gd name="T3" fmla="*/ 10 h 16"/>
                <a:gd name="T4" fmla="*/ 49 w 53"/>
                <a:gd name="T5" fmla="*/ 7 h 16"/>
                <a:gd name="T6" fmla="*/ 44 w 53"/>
                <a:gd name="T7" fmla="*/ 5 h 16"/>
                <a:gd name="T8" fmla="*/ 36 w 53"/>
                <a:gd name="T9" fmla="*/ 4 h 16"/>
                <a:gd name="T10" fmla="*/ 29 w 53"/>
                <a:gd name="T11" fmla="*/ 3 h 16"/>
                <a:gd name="T12" fmla="*/ 22 w 53"/>
                <a:gd name="T13" fmla="*/ 3 h 16"/>
                <a:gd name="T14" fmla="*/ 14 w 53"/>
                <a:gd name="T15" fmla="*/ 2 h 16"/>
                <a:gd name="T16" fmla="*/ 7 w 53"/>
                <a:gd name="T17" fmla="*/ 0 h 16"/>
                <a:gd name="T18" fmla="*/ 0 w 53"/>
                <a:gd name="T19" fmla="*/ 0 h 16"/>
                <a:gd name="T20" fmla="*/ 0 w 53"/>
                <a:gd name="T21" fmla="*/ 10 h 16"/>
                <a:gd name="T22" fmla="*/ 7 w 53"/>
                <a:gd name="T23" fmla="*/ 10 h 16"/>
                <a:gd name="T24" fmla="*/ 14 w 53"/>
                <a:gd name="T25" fmla="*/ 11 h 16"/>
                <a:gd name="T26" fmla="*/ 22 w 53"/>
                <a:gd name="T27" fmla="*/ 12 h 16"/>
                <a:gd name="T28" fmla="*/ 29 w 53"/>
                <a:gd name="T29" fmla="*/ 12 h 16"/>
                <a:gd name="T30" fmla="*/ 36 w 53"/>
                <a:gd name="T31" fmla="*/ 13 h 16"/>
                <a:gd name="T32" fmla="*/ 41 w 53"/>
                <a:gd name="T33" fmla="*/ 14 h 16"/>
                <a:gd name="T34" fmla="*/ 45 w 53"/>
                <a:gd name="T35" fmla="*/ 16 h 16"/>
                <a:gd name="T36" fmla="*/ 46 w 53"/>
                <a:gd name="T37" fmla="*/ 16 h 16"/>
                <a:gd name="T38" fmla="*/ 46 w 53"/>
                <a:gd name="T39" fmla="*/ 16 h 16"/>
                <a:gd name="T40" fmla="*/ 53 w 53"/>
                <a:gd name="T4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3" h="16">
                  <a:moveTo>
                    <a:pt x="53" y="10"/>
                  </a:moveTo>
                  <a:lnTo>
                    <a:pt x="53" y="10"/>
                  </a:lnTo>
                  <a:lnTo>
                    <a:pt x="49" y="7"/>
                  </a:lnTo>
                  <a:lnTo>
                    <a:pt x="44" y="5"/>
                  </a:lnTo>
                  <a:lnTo>
                    <a:pt x="36" y="4"/>
                  </a:lnTo>
                  <a:lnTo>
                    <a:pt x="29" y="3"/>
                  </a:lnTo>
                  <a:lnTo>
                    <a:pt x="22" y="3"/>
                  </a:lnTo>
                  <a:lnTo>
                    <a:pt x="14" y="2"/>
                  </a:lnTo>
                  <a:lnTo>
                    <a:pt x="7" y="0"/>
                  </a:lnTo>
                  <a:lnTo>
                    <a:pt x="0" y="0"/>
                  </a:lnTo>
                  <a:lnTo>
                    <a:pt x="0" y="10"/>
                  </a:lnTo>
                  <a:lnTo>
                    <a:pt x="7" y="10"/>
                  </a:lnTo>
                  <a:lnTo>
                    <a:pt x="14" y="11"/>
                  </a:lnTo>
                  <a:lnTo>
                    <a:pt x="22" y="12"/>
                  </a:lnTo>
                  <a:lnTo>
                    <a:pt x="29" y="12"/>
                  </a:lnTo>
                  <a:lnTo>
                    <a:pt x="36" y="13"/>
                  </a:lnTo>
                  <a:lnTo>
                    <a:pt x="41" y="14"/>
                  </a:lnTo>
                  <a:lnTo>
                    <a:pt x="45" y="16"/>
                  </a:lnTo>
                  <a:lnTo>
                    <a:pt x="46" y="16"/>
                  </a:lnTo>
                  <a:lnTo>
                    <a:pt x="46" y="16"/>
                  </a:lnTo>
                  <a:lnTo>
                    <a:pt x="53"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78" name="Freeform 2110"/>
            <p:cNvSpPr>
              <a:spLocks/>
            </p:cNvSpPr>
            <p:nvPr/>
          </p:nvSpPr>
          <p:spPr bwMode="auto">
            <a:xfrm>
              <a:off x="3393" y="3807"/>
              <a:ext cx="5" cy="7"/>
            </a:xfrm>
            <a:custGeom>
              <a:avLst/>
              <a:gdLst>
                <a:gd name="T0" fmla="*/ 5 w 15"/>
                <a:gd name="T1" fmla="*/ 13 h 20"/>
                <a:gd name="T2" fmla="*/ 15 w 15"/>
                <a:gd name="T3" fmla="*/ 16 h 20"/>
                <a:gd name="T4" fmla="*/ 14 w 15"/>
                <a:gd name="T5" fmla="*/ 11 h 20"/>
                <a:gd name="T6" fmla="*/ 13 w 15"/>
                <a:gd name="T7" fmla="*/ 6 h 20"/>
                <a:gd name="T8" fmla="*/ 10 w 15"/>
                <a:gd name="T9" fmla="*/ 3 h 20"/>
                <a:gd name="T10" fmla="*/ 7 w 15"/>
                <a:gd name="T11" fmla="*/ 0 h 20"/>
                <a:gd name="T12" fmla="*/ 0 w 15"/>
                <a:gd name="T13" fmla="*/ 6 h 20"/>
                <a:gd name="T14" fmla="*/ 3 w 15"/>
                <a:gd name="T15" fmla="*/ 10 h 20"/>
                <a:gd name="T16" fmla="*/ 3 w 15"/>
                <a:gd name="T17" fmla="*/ 11 h 20"/>
                <a:gd name="T18" fmla="*/ 5 w 15"/>
                <a:gd name="T19" fmla="*/ 11 h 20"/>
                <a:gd name="T20" fmla="*/ 3 w 15"/>
                <a:gd name="T21" fmla="*/ 16 h 20"/>
                <a:gd name="T22" fmla="*/ 14 w 15"/>
                <a:gd name="T23" fmla="*/ 18 h 20"/>
                <a:gd name="T24" fmla="*/ 3 w 15"/>
                <a:gd name="T25" fmla="*/ 16 h 20"/>
                <a:gd name="T26" fmla="*/ 6 w 15"/>
                <a:gd name="T27" fmla="*/ 19 h 20"/>
                <a:gd name="T28" fmla="*/ 9 w 15"/>
                <a:gd name="T29" fmla="*/ 20 h 20"/>
                <a:gd name="T30" fmla="*/ 13 w 15"/>
                <a:gd name="T31" fmla="*/ 19 h 20"/>
                <a:gd name="T32" fmla="*/ 15 w 15"/>
                <a:gd name="T33" fmla="*/ 16 h 20"/>
                <a:gd name="T34" fmla="*/ 5 w 15"/>
                <a:gd name="T3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20">
                  <a:moveTo>
                    <a:pt x="5" y="13"/>
                  </a:moveTo>
                  <a:lnTo>
                    <a:pt x="15" y="16"/>
                  </a:lnTo>
                  <a:lnTo>
                    <a:pt x="14" y="11"/>
                  </a:lnTo>
                  <a:lnTo>
                    <a:pt x="13" y="6"/>
                  </a:lnTo>
                  <a:lnTo>
                    <a:pt x="10" y="3"/>
                  </a:lnTo>
                  <a:lnTo>
                    <a:pt x="7" y="0"/>
                  </a:lnTo>
                  <a:lnTo>
                    <a:pt x="0" y="6"/>
                  </a:lnTo>
                  <a:lnTo>
                    <a:pt x="3" y="10"/>
                  </a:lnTo>
                  <a:lnTo>
                    <a:pt x="3" y="11"/>
                  </a:lnTo>
                  <a:lnTo>
                    <a:pt x="5" y="11"/>
                  </a:lnTo>
                  <a:lnTo>
                    <a:pt x="3" y="16"/>
                  </a:lnTo>
                  <a:lnTo>
                    <a:pt x="14" y="18"/>
                  </a:lnTo>
                  <a:lnTo>
                    <a:pt x="3" y="16"/>
                  </a:lnTo>
                  <a:lnTo>
                    <a:pt x="6" y="19"/>
                  </a:lnTo>
                  <a:lnTo>
                    <a:pt x="9" y="20"/>
                  </a:lnTo>
                  <a:lnTo>
                    <a:pt x="13" y="19"/>
                  </a:lnTo>
                  <a:lnTo>
                    <a:pt x="15" y="16"/>
                  </a:lnTo>
                  <a:lnTo>
                    <a:pt x="5"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79" name="Freeform 2111"/>
            <p:cNvSpPr>
              <a:spLocks/>
            </p:cNvSpPr>
            <p:nvPr/>
          </p:nvSpPr>
          <p:spPr bwMode="auto">
            <a:xfrm>
              <a:off x="3395" y="3801"/>
              <a:ext cx="11" cy="12"/>
            </a:xfrm>
            <a:custGeom>
              <a:avLst/>
              <a:gdLst>
                <a:gd name="T0" fmla="*/ 32 w 34"/>
                <a:gd name="T1" fmla="*/ 0 h 35"/>
                <a:gd name="T2" fmla="*/ 32 w 34"/>
                <a:gd name="T3" fmla="*/ 0 h 35"/>
                <a:gd name="T4" fmla="*/ 22 w 34"/>
                <a:gd name="T5" fmla="*/ 4 h 35"/>
                <a:gd name="T6" fmla="*/ 16 w 34"/>
                <a:gd name="T7" fmla="*/ 10 h 35"/>
                <a:gd name="T8" fmla="*/ 9 w 34"/>
                <a:gd name="T9" fmla="*/ 18 h 35"/>
                <a:gd name="T10" fmla="*/ 0 w 34"/>
                <a:gd name="T11" fmla="*/ 30 h 35"/>
                <a:gd name="T12" fmla="*/ 9 w 34"/>
                <a:gd name="T13" fmla="*/ 35 h 35"/>
                <a:gd name="T14" fmla="*/ 16 w 34"/>
                <a:gd name="T15" fmla="*/ 25 h 35"/>
                <a:gd name="T16" fmla="*/ 22 w 34"/>
                <a:gd name="T17" fmla="*/ 17 h 35"/>
                <a:gd name="T18" fmla="*/ 27 w 34"/>
                <a:gd name="T19" fmla="*/ 13 h 35"/>
                <a:gd name="T20" fmla="*/ 34 w 34"/>
                <a:gd name="T21" fmla="*/ 10 h 35"/>
                <a:gd name="T22" fmla="*/ 34 w 34"/>
                <a:gd name="T23" fmla="*/ 10 h 35"/>
                <a:gd name="T24" fmla="*/ 32 w 34"/>
                <a:gd name="T2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35">
                  <a:moveTo>
                    <a:pt x="32" y="0"/>
                  </a:moveTo>
                  <a:lnTo>
                    <a:pt x="32" y="0"/>
                  </a:lnTo>
                  <a:lnTo>
                    <a:pt x="22" y="4"/>
                  </a:lnTo>
                  <a:lnTo>
                    <a:pt x="16" y="10"/>
                  </a:lnTo>
                  <a:lnTo>
                    <a:pt x="9" y="18"/>
                  </a:lnTo>
                  <a:lnTo>
                    <a:pt x="0" y="30"/>
                  </a:lnTo>
                  <a:lnTo>
                    <a:pt x="9" y="35"/>
                  </a:lnTo>
                  <a:lnTo>
                    <a:pt x="16" y="25"/>
                  </a:lnTo>
                  <a:lnTo>
                    <a:pt x="22" y="17"/>
                  </a:lnTo>
                  <a:lnTo>
                    <a:pt x="27" y="13"/>
                  </a:lnTo>
                  <a:lnTo>
                    <a:pt x="34" y="10"/>
                  </a:lnTo>
                  <a:lnTo>
                    <a:pt x="34" y="10"/>
                  </a:lnTo>
                  <a:lnTo>
                    <a:pt x="3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80" name="Freeform 2112"/>
            <p:cNvSpPr>
              <a:spLocks/>
            </p:cNvSpPr>
            <p:nvPr/>
          </p:nvSpPr>
          <p:spPr bwMode="auto">
            <a:xfrm>
              <a:off x="3405" y="3799"/>
              <a:ext cx="21" cy="6"/>
            </a:xfrm>
            <a:custGeom>
              <a:avLst/>
              <a:gdLst>
                <a:gd name="T0" fmla="*/ 63 w 63"/>
                <a:gd name="T1" fmla="*/ 5 h 16"/>
                <a:gd name="T2" fmla="*/ 63 w 63"/>
                <a:gd name="T3" fmla="*/ 5 h 16"/>
                <a:gd name="T4" fmla="*/ 54 w 63"/>
                <a:gd name="T5" fmla="*/ 3 h 16"/>
                <a:gd name="T6" fmla="*/ 46 w 63"/>
                <a:gd name="T7" fmla="*/ 2 h 16"/>
                <a:gd name="T8" fmla="*/ 38 w 63"/>
                <a:gd name="T9" fmla="*/ 0 h 16"/>
                <a:gd name="T10" fmla="*/ 29 w 63"/>
                <a:gd name="T11" fmla="*/ 2 h 16"/>
                <a:gd name="T12" fmla="*/ 21 w 63"/>
                <a:gd name="T13" fmla="*/ 3 h 16"/>
                <a:gd name="T14" fmla="*/ 13 w 63"/>
                <a:gd name="T15" fmla="*/ 4 h 16"/>
                <a:gd name="T16" fmla="*/ 6 w 63"/>
                <a:gd name="T17" fmla="*/ 5 h 16"/>
                <a:gd name="T18" fmla="*/ 0 w 63"/>
                <a:gd name="T19" fmla="*/ 6 h 16"/>
                <a:gd name="T20" fmla="*/ 2 w 63"/>
                <a:gd name="T21" fmla="*/ 16 h 16"/>
                <a:gd name="T22" fmla="*/ 6 w 63"/>
                <a:gd name="T23" fmla="*/ 15 h 16"/>
                <a:gd name="T24" fmla="*/ 13 w 63"/>
                <a:gd name="T25" fmla="*/ 13 h 16"/>
                <a:gd name="T26" fmla="*/ 21 w 63"/>
                <a:gd name="T27" fmla="*/ 12 h 16"/>
                <a:gd name="T28" fmla="*/ 29 w 63"/>
                <a:gd name="T29" fmla="*/ 11 h 16"/>
                <a:gd name="T30" fmla="*/ 38 w 63"/>
                <a:gd name="T31" fmla="*/ 11 h 16"/>
                <a:gd name="T32" fmla="*/ 46 w 63"/>
                <a:gd name="T33" fmla="*/ 11 h 16"/>
                <a:gd name="T34" fmla="*/ 52 w 63"/>
                <a:gd name="T35" fmla="*/ 12 h 16"/>
                <a:gd name="T36" fmla="*/ 58 w 63"/>
                <a:gd name="T37" fmla="*/ 15 h 16"/>
                <a:gd name="T38" fmla="*/ 58 w 63"/>
                <a:gd name="T39" fmla="*/ 15 h 16"/>
                <a:gd name="T40" fmla="*/ 63 w 63"/>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3" h="16">
                  <a:moveTo>
                    <a:pt x="63" y="5"/>
                  </a:moveTo>
                  <a:lnTo>
                    <a:pt x="63" y="5"/>
                  </a:lnTo>
                  <a:lnTo>
                    <a:pt x="54" y="3"/>
                  </a:lnTo>
                  <a:lnTo>
                    <a:pt x="46" y="2"/>
                  </a:lnTo>
                  <a:lnTo>
                    <a:pt x="38" y="0"/>
                  </a:lnTo>
                  <a:lnTo>
                    <a:pt x="29" y="2"/>
                  </a:lnTo>
                  <a:lnTo>
                    <a:pt x="21" y="3"/>
                  </a:lnTo>
                  <a:lnTo>
                    <a:pt x="13" y="4"/>
                  </a:lnTo>
                  <a:lnTo>
                    <a:pt x="6" y="5"/>
                  </a:lnTo>
                  <a:lnTo>
                    <a:pt x="0" y="6"/>
                  </a:lnTo>
                  <a:lnTo>
                    <a:pt x="2" y="16"/>
                  </a:lnTo>
                  <a:lnTo>
                    <a:pt x="6" y="15"/>
                  </a:lnTo>
                  <a:lnTo>
                    <a:pt x="13" y="13"/>
                  </a:lnTo>
                  <a:lnTo>
                    <a:pt x="21" y="12"/>
                  </a:lnTo>
                  <a:lnTo>
                    <a:pt x="29" y="11"/>
                  </a:lnTo>
                  <a:lnTo>
                    <a:pt x="38" y="11"/>
                  </a:lnTo>
                  <a:lnTo>
                    <a:pt x="46" y="11"/>
                  </a:lnTo>
                  <a:lnTo>
                    <a:pt x="52" y="12"/>
                  </a:lnTo>
                  <a:lnTo>
                    <a:pt x="58" y="15"/>
                  </a:lnTo>
                  <a:lnTo>
                    <a:pt x="58" y="15"/>
                  </a:lnTo>
                  <a:lnTo>
                    <a:pt x="63"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81" name="Freeform 2113"/>
            <p:cNvSpPr>
              <a:spLocks/>
            </p:cNvSpPr>
            <p:nvPr/>
          </p:nvSpPr>
          <p:spPr bwMode="auto">
            <a:xfrm>
              <a:off x="3425" y="3801"/>
              <a:ext cx="16" cy="15"/>
            </a:xfrm>
            <a:custGeom>
              <a:avLst/>
              <a:gdLst>
                <a:gd name="T0" fmla="*/ 48 w 48"/>
                <a:gd name="T1" fmla="*/ 46 h 46"/>
                <a:gd name="T2" fmla="*/ 48 w 48"/>
                <a:gd name="T3" fmla="*/ 46 h 46"/>
                <a:gd name="T4" fmla="*/ 46 w 48"/>
                <a:gd name="T5" fmla="*/ 39 h 46"/>
                <a:gd name="T6" fmla="*/ 41 w 48"/>
                <a:gd name="T7" fmla="*/ 34 h 46"/>
                <a:gd name="T8" fmla="*/ 37 w 48"/>
                <a:gd name="T9" fmla="*/ 28 h 46"/>
                <a:gd name="T10" fmla="*/ 31 w 48"/>
                <a:gd name="T11" fmla="*/ 22 h 46"/>
                <a:gd name="T12" fmla="*/ 25 w 48"/>
                <a:gd name="T13" fmla="*/ 15 h 46"/>
                <a:gd name="T14" fmla="*/ 17 w 48"/>
                <a:gd name="T15" fmla="*/ 10 h 46"/>
                <a:gd name="T16" fmla="*/ 10 w 48"/>
                <a:gd name="T17" fmla="*/ 4 h 46"/>
                <a:gd name="T18" fmla="*/ 5 w 48"/>
                <a:gd name="T19" fmla="*/ 0 h 46"/>
                <a:gd name="T20" fmla="*/ 0 w 48"/>
                <a:gd name="T21" fmla="*/ 10 h 46"/>
                <a:gd name="T22" fmla="*/ 6 w 48"/>
                <a:gd name="T23" fmla="*/ 13 h 46"/>
                <a:gd name="T24" fmla="*/ 13 w 48"/>
                <a:gd name="T25" fmla="*/ 16 h 46"/>
                <a:gd name="T26" fmla="*/ 18 w 48"/>
                <a:gd name="T27" fmla="*/ 22 h 46"/>
                <a:gd name="T28" fmla="*/ 24 w 48"/>
                <a:gd name="T29" fmla="*/ 29 h 46"/>
                <a:gd name="T30" fmla="*/ 30 w 48"/>
                <a:gd name="T31" fmla="*/ 35 h 46"/>
                <a:gd name="T32" fmla="*/ 34 w 48"/>
                <a:gd name="T33" fmla="*/ 40 h 46"/>
                <a:gd name="T34" fmla="*/ 37 w 48"/>
                <a:gd name="T35" fmla="*/ 44 h 46"/>
                <a:gd name="T36" fmla="*/ 37 w 48"/>
                <a:gd name="T37" fmla="*/ 46 h 46"/>
                <a:gd name="T38" fmla="*/ 37 w 48"/>
                <a:gd name="T39" fmla="*/ 46 h 46"/>
                <a:gd name="T40" fmla="*/ 48 w 48"/>
                <a:gd name="T4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46">
                  <a:moveTo>
                    <a:pt x="48" y="46"/>
                  </a:moveTo>
                  <a:lnTo>
                    <a:pt x="48" y="46"/>
                  </a:lnTo>
                  <a:lnTo>
                    <a:pt x="46" y="39"/>
                  </a:lnTo>
                  <a:lnTo>
                    <a:pt x="41" y="34"/>
                  </a:lnTo>
                  <a:lnTo>
                    <a:pt x="37" y="28"/>
                  </a:lnTo>
                  <a:lnTo>
                    <a:pt x="31" y="22"/>
                  </a:lnTo>
                  <a:lnTo>
                    <a:pt x="25" y="15"/>
                  </a:lnTo>
                  <a:lnTo>
                    <a:pt x="17" y="10"/>
                  </a:lnTo>
                  <a:lnTo>
                    <a:pt x="10" y="4"/>
                  </a:lnTo>
                  <a:lnTo>
                    <a:pt x="5" y="0"/>
                  </a:lnTo>
                  <a:lnTo>
                    <a:pt x="0" y="10"/>
                  </a:lnTo>
                  <a:lnTo>
                    <a:pt x="6" y="13"/>
                  </a:lnTo>
                  <a:lnTo>
                    <a:pt x="13" y="16"/>
                  </a:lnTo>
                  <a:lnTo>
                    <a:pt x="18" y="22"/>
                  </a:lnTo>
                  <a:lnTo>
                    <a:pt x="24" y="29"/>
                  </a:lnTo>
                  <a:lnTo>
                    <a:pt x="30" y="35"/>
                  </a:lnTo>
                  <a:lnTo>
                    <a:pt x="34" y="40"/>
                  </a:lnTo>
                  <a:lnTo>
                    <a:pt x="37" y="44"/>
                  </a:lnTo>
                  <a:lnTo>
                    <a:pt x="37" y="46"/>
                  </a:lnTo>
                  <a:lnTo>
                    <a:pt x="37" y="46"/>
                  </a:lnTo>
                  <a:lnTo>
                    <a:pt x="48" y="4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82" name="Freeform 2114"/>
            <p:cNvSpPr>
              <a:spLocks/>
            </p:cNvSpPr>
            <p:nvPr/>
          </p:nvSpPr>
          <p:spPr bwMode="auto">
            <a:xfrm>
              <a:off x="3437" y="3816"/>
              <a:ext cx="16" cy="15"/>
            </a:xfrm>
            <a:custGeom>
              <a:avLst/>
              <a:gdLst>
                <a:gd name="T0" fmla="*/ 40 w 49"/>
                <a:gd name="T1" fmla="*/ 37 h 44"/>
                <a:gd name="T2" fmla="*/ 44 w 49"/>
                <a:gd name="T3" fmla="*/ 34 h 44"/>
                <a:gd name="T4" fmla="*/ 35 w 49"/>
                <a:gd name="T5" fmla="*/ 33 h 44"/>
                <a:gd name="T6" fmla="*/ 29 w 49"/>
                <a:gd name="T7" fmla="*/ 31 h 44"/>
                <a:gd name="T8" fmla="*/ 25 w 49"/>
                <a:gd name="T9" fmla="*/ 26 h 44"/>
                <a:gd name="T10" fmla="*/ 19 w 49"/>
                <a:gd name="T11" fmla="*/ 21 h 44"/>
                <a:gd name="T12" fmla="*/ 16 w 49"/>
                <a:gd name="T13" fmla="*/ 15 h 44"/>
                <a:gd name="T14" fmla="*/ 12 w 49"/>
                <a:gd name="T15" fmla="*/ 9 h 44"/>
                <a:gd name="T16" fmla="*/ 11 w 49"/>
                <a:gd name="T17" fmla="*/ 4 h 44"/>
                <a:gd name="T18" fmla="*/ 11 w 49"/>
                <a:gd name="T19" fmla="*/ 0 h 44"/>
                <a:gd name="T20" fmla="*/ 0 w 49"/>
                <a:gd name="T21" fmla="*/ 0 h 44"/>
                <a:gd name="T22" fmla="*/ 2 w 49"/>
                <a:gd name="T23" fmla="*/ 6 h 44"/>
                <a:gd name="T24" fmla="*/ 3 w 49"/>
                <a:gd name="T25" fmla="*/ 12 h 44"/>
                <a:gd name="T26" fmla="*/ 6 w 49"/>
                <a:gd name="T27" fmla="*/ 20 h 44"/>
                <a:gd name="T28" fmla="*/ 12 w 49"/>
                <a:gd name="T29" fmla="*/ 28 h 44"/>
                <a:gd name="T30" fmla="*/ 18 w 49"/>
                <a:gd name="T31" fmla="*/ 33 h 44"/>
                <a:gd name="T32" fmla="*/ 25 w 49"/>
                <a:gd name="T33" fmla="*/ 40 h 44"/>
                <a:gd name="T34" fmla="*/ 35 w 49"/>
                <a:gd name="T35" fmla="*/ 43 h 44"/>
                <a:gd name="T36" fmla="*/ 44 w 49"/>
                <a:gd name="T37" fmla="*/ 44 h 44"/>
                <a:gd name="T38" fmla="*/ 49 w 49"/>
                <a:gd name="T39" fmla="*/ 41 h 44"/>
                <a:gd name="T40" fmla="*/ 44 w 49"/>
                <a:gd name="T41" fmla="*/ 44 h 44"/>
                <a:gd name="T42" fmla="*/ 48 w 49"/>
                <a:gd name="T43" fmla="*/ 43 h 44"/>
                <a:gd name="T44" fmla="*/ 49 w 49"/>
                <a:gd name="T45" fmla="*/ 39 h 44"/>
                <a:gd name="T46" fmla="*/ 48 w 49"/>
                <a:gd name="T47" fmla="*/ 36 h 44"/>
                <a:gd name="T48" fmla="*/ 44 w 49"/>
                <a:gd name="T49" fmla="*/ 34 h 44"/>
                <a:gd name="T50" fmla="*/ 40 w 49"/>
                <a:gd name="T51" fmla="*/ 3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44">
                  <a:moveTo>
                    <a:pt x="40" y="37"/>
                  </a:moveTo>
                  <a:lnTo>
                    <a:pt x="44" y="34"/>
                  </a:lnTo>
                  <a:lnTo>
                    <a:pt x="35" y="33"/>
                  </a:lnTo>
                  <a:lnTo>
                    <a:pt x="29" y="31"/>
                  </a:lnTo>
                  <a:lnTo>
                    <a:pt x="25" y="26"/>
                  </a:lnTo>
                  <a:lnTo>
                    <a:pt x="19" y="21"/>
                  </a:lnTo>
                  <a:lnTo>
                    <a:pt x="16" y="15"/>
                  </a:lnTo>
                  <a:lnTo>
                    <a:pt x="12" y="9"/>
                  </a:lnTo>
                  <a:lnTo>
                    <a:pt x="11" y="4"/>
                  </a:lnTo>
                  <a:lnTo>
                    <a:pt x="11" y="0"/>
                  </a:lnTo>
                  <a:lnTo>
                    <a:pt x="0" y="0"/>
                  </a:lnTo>
                  <a:lnTo>
                    <a:pt x="2" y="6"/>
                  </a:lnTo>
                  <a:lnTo>
                    <a:pt x="3" y="12"/>
                  </a:lnTo>
                  <a:lnTo>
                    <a:pt x="6" y="20"/>
                  </a:lnTo>
                  <a:lnTo>
                    <a:pt x="12" y="28"/>
                  </a:lnTo>
                  <a:lnTo>
                    <a:pt x="18" y="33"/>
                  </a:lnTo>
                  <a:lnTo>
                    <a:pt x="25" y="40"/>
                  </a:lnTo>
                  <a:lnTo>
                    <a:pt x="35" y="43"/>
                  </a:lnTo>
                  <a:lnTo>
                    <a:pt x="44" y="44"/>
                  </a:lnTo>
                  <a:lnTo>
                    <a:pt x="49" y="41"/>
                  </a:lnTo>
                  <a:lnTo>
                    <a:pt x="44" y="44"/>
                  </a:lnTo>
                  <a:lnTo>
                    <a:pt x="48" y="43"/>
                  </a:lnTo>
                  <a:lnTo>
                    <a:pt x="49" y="39"/>
                  </a:lnTo>
                  <a:lnTo>
                    <a:pt x="48" y="36"/>
                  </a:lnTo>
                  <a:lnTo>
                    <a:pt x="44" y="34"/>
                  </a:lnTo>
                  <a:lnTo>
                    <a:pt x="40" y="3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83" name="Freeform 2115"/>
            <p:cNvSpPr>
              <a:spLocks/>
            </p:cNvSpPr>
            <p:nvPr/>
          </p:nvSpPr>
          <p:spPr bwMode="auto">
            <a:xfrm>
              <a:off x="3450" y="3819"/>
              <a:ext cx="17" cy="11"/>
            </a:xfrm>
            <a:custGeom>
              <a:avLst/>
              <a:gdLst>
                <a:gd name="T0" fmla="*/ 40 w 49"/>
                <a:gd name="T1" fmla="*/ 7 h 32"/>
                <a:gd name="T2" fmla="*/ 47 w 49"/>
                <a:gd name="T3" fmla="*/ 3 h 32"/>
                <a:gd name="T4" fmla="*/ 39 w 49"/>
                <a:gd name="T5" fmla="*/ 0 h 32"/>
                <a:gd name="T6" fmla="*/ 33 w 49"/>
                <a:gd name="T7" fmla="*/ 0 h 32"/>
                <a:gd name="T8" fmla="*/ 25 w 49"/>
                <a:gd name="T9" fmla="*/ 3 h 32"/>
                <a:gd name="T10" fmla="*/ 18 w 49"/>
                <a:gd name="T11" fmla="*/ 7 h 32"/>
                <a:gd name="T12" fmla="*/ 13 w 49"/>
                <a:gd name="T13" fmla="*/ 12 h 32"/>
                <a:gd name="T14" fmla="*/ 8 w 49"/>
                <a:gd name="T15" fmla="*/ 16 h 32"/>
                <a:gd name="T16" fmla="*/ 3 w 49"/>
                <a:gd name="T17" fmla="*/ 23 h 32"/>
                <a:gd name="T18" fmla="*/ 0 w 49"/>
                <a:gd name="T19" fmla="*/ 28 h 32"/>
                <a:gd name="T20" fmla="*/ 9 w 49"/>
                <a:gd name="T21" fmla="*/ 32 h 32"/>
                <a:gd name="T22" fmla="*/ 12 w 49"/>
                <a:gd name="T23" fmla="*/ 28 h 32"/>
                <a:gd name="T24" fmla="*/ 14 w 49"/>
                <a:gd name="T25" fmla="*/ 23 h 32"/>
                <a:gd name="T26" fmla="*/ 20 w 49"/>
                <a:gd name="T27" fmla="*/ 19 h 32"/>
                <a:gd name="T28" fmla="*/ 25 w 49"/>
                <a:gd name="T29" fmla="*/ 14 h 32"/>
                <a:gd name="T30" fmla="*/ 29 w 49"/>
                <a:gd name="T31" fmla="*/ 12 h 32"/>
                <a:gd name="T32" fmla="*/ 33 w 49"/>
                <a:gd name="T33" fmla="*/ 9 h 32"/>
                <a:gd name="T34" fmla="*/ 39 w 49"/>
                <a:gd name="T35" fmla="*/ 9 h 32"/>
                <a:gd name="T36" fmla="*/ 42 w 49"/>
                <a:gd name="T37" fmla="*/ 12 h 32"/>
                <a:gd name="T38" fmla="*/ 49 w 49"/>
                <a:gd name="T39" fmla="*/ 7 h 32"/>
                <a:gd name="T40" fmla="*/ 42 w 49"/>
                <a:gd name="T41" fmla="*/ 12 h 32"/>
                <a:gd name="T42" fmla="*/ 45 w 49"/>
                <a:gd name="T43" fmla="*/ 12 h 32"/>
                <a:gd name="T44" fmla="*/ 49 w 49"/>
                <a:gd name="T45" fmla="*/ 8 h 32"/>
                <a:gd name="T46" fmla="*/ 49 w 49"/>
                <a:gd name="T47" fmla="*/ 5 h 32"/>
                <a:gd name="T48" fmla="*/ 47 w 49"/>
                <a:gd name="T49" fmla="*/ 3 h 32"/>
                <a:gd name="T50" fmla="*/ 40 w 49"/>
                <a:gd name="T51"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32">
                  <a:moveTo>
                    <a:pt x="40" y="7"/>
                  </a:moveTo>
                  <a:lnTo>
                    <a:pt x="47" y="3"/>
                  </a:lnTo>
                  <a:lnTo>
                    <a:pt x="39" y="0"/>
                  </a:lnTo>
                  <a:lnTo>
                    <a:pt x="33" y="0"/>
                  </a:lnTo>
                  <a:lnTo>
                    <a:pt x="25" y="3"/>
                  </a:lnTo>
                  <a:lnTo>
                    <a:pt x="18" y="7"/>
                  </a:lnTo>
                  <a:lnTo>
                    <a:pt x="13" y="12"/>
                  </a:lnTo>
                  <a:lnTo>
                    <a:pt x="8" y="16"/>
                  </a:lnTo>
                  <a:lnTo>
                    <a:pt x="3" y="23"/>
                  </a:lnTo>
                  <a:lnTo>
                    <a:pt x="0" y="28"/>
                  </a:lnTo>
                  <a:lnTo>
                    <a:pt x="9" y="32"/>
                  </a:lnTo>
                  <a:lnTo>
                    <a:pt x="12" y="28"/>
                  </a:lnTo>
                  <a:lnTo>
                    <a:pt x="14" y="23"/>
                  </a:lnTo>
                  <a:lnTo>
                    <a:pt x="20" y="19"/>
                  </a:lnTo>
                  <a:lnTo>
                    <a:pt x="25" y="14"/>
                  </a:lnTo>
                  <a:lnTo>
                    <a:pt x="29" y="12"/>
                  </a:lnTo>
                  <a:lnTo>
                    <a:pt x="33" y="9"/>
                  </a:lnTo>
                  <a:lnTo>
                    <a:pt x="39" y="9"/>
                  </a:lnTo>
                  <a:lnTo>
                    <a:pt x="42" y="12"/>
                  </a:lnTo>
                  <a:lnTo>
                    <a:pt x="49" y="7"/>
                  </a:lnTo>
                  <a:lnTo>
                    <a:pt x="42" y="12"/>
                  </a:lnTo>
                  <a:lnTo>
                    <a:pt x="45" y="12"/>
                  </a:lnTo>
                  <a:lnTo>
                    <a:pt x="49" y="8"/>
                  </a:lnTo>
                  <a:lnTo>
                    <a:pt x="49" y="5"/>
                  </a:lnTo>
                  <a:lnTo>
                    <a:pt x="47" y="3"/>
                  </a:lnTo>
                  <a:lnTo>
                    <a:pt x="4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84" name="Freeform 2116"/>
            <p:cNvSpPr>
              <a:spLocks/>
            </p:cNvSpPr>
            <p:nvPr/>
          </p:nvSpPr>
          <p:spPr bwMode="auto">
            <a:xfrm>
              <a:off x="3464" y="3812"/>
              <a:ext cx="7" cy="10"/>
            </a:xfrm>
            <a:custGeom>
              <a:avLst/>
              <a:gdLst>
                <a:gd name="T0" fmla="*/ 17 w 21"/>
                <a:gd name="T1" fmla="*/ 0 h 28"/>
                <a:gd name="T2" fmla="*/ 17 w 21"/>
                <a:gd name="T3" fmla="*/ 0 h 28"/>
                <a:gd name="T4" fmla="*/ 10 w 21"/>
                <a:gd name="T5" fmla="*/ 4 h 28"/>
                <a:gd name="T6" fmla="*/ 5 w 21"/>
                <a:gd name="T7" fmla="*/ 11 h 28"/>
                <a:gd name="T8" fmla="*/ 2 w 21"/>
                <a:gd name="T9" fmla="*/ 19 h 28"/>
                <a:gd name="T10" fmla="*/ 0 w 21"/>
                <a:gd name="T11" fmla="*/ 28 h 28"/>
                <a:gd name="T12" fmla="*/ 9 w 21"/>
                <a:gd name="T13" fmla="*/ 28 h 28"/>
                <a:gd name="T14" fmla="*/ 11 w 21"/>
                <a:gd name="T15" fmla="*/ 21 h 28"/>
                <a:gd name="T16" fmla="*/ 15 w 21"/>
                <a:gd name="T17" fmla="*/ 16 h 28"/>
                <a:gd name="T18" fmla="*/ 17 w 21"/>
                <a:gd name="T19" fmla="*/ 11 h 28"/>
                <a:gd name="T20" fmla="*/ 21 w 21"/>
                <a:gd name="T21" fmla="*/ 9 h 28"/>
                <a:gd name="T22" fmla="*/ 21 w 21"/>
                <a:gd name="T23" fmla="*/ 9 h 28"/>
                <a:gd name="T24" fmla="*/ 17 w 21"/>
                <a:gd name="T2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28">
                  <a:moveTo>
                    <a:pt x="17" y="0"/>
                  </a:moveTo>
                  <a:lnTo>
                    <a:pt x="17" y="0"/>
                  </a:lnTo>
                  <a:lnTo>
                    <a:pt x="10" y="4"/>
                  </a:lnTo>
                  <a:lnTo>
                    <a:pt x="5" y="11"/>
                  </a:lnTo>
                  <a:lnTo>
                    <a:pt x="2" y="19"/>
                  </a:lnTo>
                  <a:lnTo>
                    <a:pt x="0" y="28"/>
                  </a:lnTo>
                  <a:lnTo>
                    <a:pt x="9" y="28"/>
                  </a:lnTo>
                  <a:lnTo>
                    <a:pt x="11" y="21"/>
                  </a:lnTo>
                  <a:lnTo>
                    <a:pt x="15" y="16"/>
                  </a:lnTo>
                  <a:lnTo>
                    <a:pt x="17" y="11"/>
                  </a:lnTo>
                  <a:lnTo>
                    <a:pt x="21" y="9"/>
                  </a:lnTo>
                  <a:lnTo>
                    <a:pt x="21" y="9"/>
                  </a:lnTo>
                  <a:lnTo>
                    <a:pt x="1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85" name="Freeform 2117"/>
            <p:cNvSpPr>
              <a:spLocks/>
            </p:cNvSpPr>
            <p:nvPr/>
          </p:nvSpPr>
          <p:spPr bwMode="auto">
            <a:xfrm>
              <a:off x="3469" y="3810"/>
              <a:ext cx="11" cy="5"/>
            </a:xfrm>
            <a:custGeom>
              <a:avLst/>
              <a:gdLst>
                <a:gd name="T0" fmla="*/ 33 w 33"/>
                <a:gd name="T1" fmla="*/ 3 h 15"/>
                <a:gd name="T2" fmla="*/ 33 w 33"/>
                <a:gd name="T3" fmla="*/ 3 h 15"/>
                <a:gd name="T4" fmla="*/ 25 w 33"/>
                <a:gd name="T5" fmla="*/ 0 h 15"/>
                <a:gd name="T6" fmla="*/ 17 w 33"/>
                <a:gd name="T7" fmla="*/ 0 h 15"/>
                <a:gd name="T8" fmla="*/ 8 w 33"/>
                <a:gd name="T9" fmla="*/ 2 h 15"/>
                <a:gd name="T10" fmla="*/ 0 w 33"/>
                <a:gd name="T11" fmla="*/ 6 h 15"/>
                <a:gd name="T12" fmla="*/ 4 w 33"/>
                <a:gd name="T13" fmla="*/ 15 h 15"/>
                <a:gd name="T14" fmla="*/ 10 w 33"/>
                <a:gd name="T15" fmla="*/ 11 h 15"/>
                <a:gd name="T16" fmla="*/ 17 w 33"/>
                <a:gd name="T17" fmla="*/ 9 h 15"/>
                <a:gd name="T18" fmla="*/ 25 w 33"/>
                <a:gd name="T19" fmla="*/ 9 h 15"/>
                <a:gd name="T20" fmla="*/ 26 w 33"/>
                <a:gd name="T21" fmla="*/ 10 h 15"/>
                <a:gd name="T22" fmla="*/ 26 w 33"/>
                <a:gd name="T23" fmla="*/ 10 h 15"/>
                <a:gd name="T24" fmla="*/ 33 w 33"/>
                <a:gd name="T25"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5">
                  <a:moveTo>
                    <a:pt x="33" y="3"/>
                  </a:moveTo>
                  <a:lnTo>
                    <a:pt x="33" y="3"/>
                  </a:lnTo>
                  <a:lnTo>
                    <a:pt x="25" y="0"/>
                  </a:lnTo>
                  <a:lnTo>
                    <a:pt x="17" y="0"/>
                  </a:lnTo>
                  <a:lnTo>
                    <a:pt x="8" y="2"/>
                  </a:lnTo>
                  <a:lnTo>
                    <a:pt x="0" y="6"/>
                  </a:lnTo>
                  <a:lnTo>
                    <a:pt x="4" y="15"/>
                  </a:lnTo>
                  <a:lnTo>
                    <a:pt x="10" y="11"/>
                  </a:lnTo>
                  <a:lnTo>
                    <a:pt x="17" y="9"/>
                  </a:lnTo>
                  <a:lnTo>
                    <a:pt x="25" y="9"/>
                  </a:lnTo>
                  <a:lnTo>
                    <a:pt x="26" y="10"/>
                  </a:lnTo>
                  <a:lnTo>
                    <a:pt x="26" y="10"/>
                  </a:lnTo>
                  <a:lnTo>
                    <a:pt x="33"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86" name="Freeform 2118"/>
            <p:cNvSpPr>
              <a:spLocks/>
            </p:cNvSpPr>
            <p:nvPr/>
          </p:nvSpPr>
          <p:spPr bwMode="auto">
            <a:xfrm>
              <a:off x="3478" y="3811"/>
              <a:ext cx="11" cy="11"/>
            </a:xfrm>
            <a:custGeom>
              <a:avLst/>
              <a:gdLst>
                <a:gd name="T0" fmla="*/ 23 w 32"/>
                <a:gd name="T1" fmla="*/ 22 h 31"/>
                <a:gd name="T2" fmla="*/ 26 w 32"/>
                <a:gd name="T3" fmla="*/ 20 h 31"/>
                <a:gd name="T4" fmla="*/ 23 w 32"/>
                <a:gd name="T5" fmla="*/ 19 h 31"/>
                <a:gd name="T6" fmla="*/ 17 w 32"/>
                <a:gd name="T7" fmla="*/ 13 h 31"/>
                <a:gd name="T8" fmla="*/ 12 w 32"/>
                <a:gd name="T9" fmla="*/ 6 h 31"/>
                <a:gd name="T10" fmla="*/ 7 w 32"/>
                <a:gd name="T11" fmla="*/ 0 h 31"/>
                <a:gd name="T12" fmla="*/ 0 w 32"/>
                <a:gd name="T13" fmla="*/ 7 h 31"/>
                <a:gd name="T14" fmla="*/ 5 w 32"/>
                <a:gd name="T15" fmla="*/ 13 h 31"/>
                <a:gd name="T16" fmla="*/ 10 w 32"/>
                <a:gd name="T17" fmla="*/ 20 h 31"/>
                <a:gd name="T18" fmla="*/ 18 w 32"/>
                <a:gd name="T19" fmla="*/ 28 h 31"/>
                <a:gd name="T20" fmla="*/ 26 w 32"/>
                <a:gd name="T21" fmla="*/ 31 h 31"/>
                <a:gd name="T22" fmla="*/ 30 w 32"/>
                <a:gd name="T23" fmla="*/ 29 h 31"/>
                <a:gd name="T24" fmla="*/ 26 w 32"/>
                <a:gd name="T25" fmla="*/ 31 h 31"/>
                <a:gd name="T26" fmla="*/ 30 w 32"/>
                <a:gd name="T27" fmla="*/ 29 h 31"/>
                <a:gd name="T28" fmla="*/ 32 w 32"/>
                <a:gd name="T29" fmla="*/ 25 h 31"/>
                <a:gd name="T30" fmla="*/ 30 w 32"/>
                <a:gd name="T31" fmla="*/ 22 h 31"/>
                <a:gd name="T32" fmla="*/ 26 w 32"/>
                <a:gd name="T33" fmla="*/ 20 h 31"/>
                <a:gd name="T34" fmla="*/ 23 w 32"/>
                <a:gd name="T35" fmla="*/ 2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31">
                  <a:moveTo>
                    <a:pt x="23" y="22"/>
                  </a:moveTo>
                  <a:lnTo>
                    <a:pt x="26" y="20"/>
                  </a:lnTo>
                  <a:lnTo>
                    <a:pt x="23" y="19"/>
                  </a:lnTo>
                  <a:lnTo>
                    <a:pt x="17" y="13"/>
                  </a:lnTo>
                  <a:lnTo>
                    <a:pt x="12" y="6"/>
                  </a:lnTo>
                  <a:lnTo>
                    <a:pt x="7" y="0"/>
                  </a:lnTo>
                  <a:lnTo>
                    <a:pt x="0" y="7"/>
                  </a:lnTo>
                  <a:lnTo>
                    <a:pt x="5" y="13"/>
                  </a:lnTo>
                  <a:lnTo>
                    <a:pt x="10" y="20"/>
                  </a:lnTo>
                  <a:lnTo>
                    <a:pt x="18" y="28"/>
                  </a:lnTo>
                  <a:lnTo>
                    <a:pt x="26" y="31"/>
                  </a:lnTo>
                  <a:lnTo>
                    <a:pt x="30" y="29"/>
                  </a:lnTo>
                  <a:lnTo>
                    <a:pt x="26" y="31"/>
                  </a:lnTo>
                  <a:lnTo>
                    <a:pt x="30" y="29"/>
                  </a:lnTo>
                  <a:lnTo>
                    <a:pt x="32" y="25"/>
                  </a:lnTo>
                  <a:lnTo>
                    <a:pt x="30" y="22"/>
                  </a:lnTo>
                  <a:lnTo>
                    <a:pt x="26" y="20"/>
                  </a:lnTo>
                  <a:lnTo>
                    <a:pt x="23" y="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87" name="Freeform 2119"/>
            <p:cNvSpPr>
              <a:spLocks/>
            </p:cNvSpPr>
            <p:nvPr/>
          </p:nvSpPr>
          <p:spPr bwMode="auto">
            <a:xfrm>
              <a:off x="3486" y="3814"/>
              <a:ext cx="20" cy="7"/>
            </a:xfrm>
            <a:custGeom>
              <a:avLst/>
              <a:gdLst>
                <a:gd name="T0" fmla="*/ 61 w 61"/>
                <a:gd name="T1" fmla="*/ 16 h 21"/>
                <a:gd name="T2" fmla="*/ 58 w 61"/>
                <a:gd name="T3" fmla="*/ 13 h 21"/>
                <a:gd name="T4" fmla="*/ 52 w 61"/>
                <a:gd name="T5" fmla="*/ 7 h 21"/>
                <a:gd name="T6" fmla="*/ 46 w 61"/>
                <a:gd name="T7" fmla="*/ 4 h 21"/>
                <a:gd name="T8" fmla="*/ 37 w 61"/>
                <a:gd name="T9" fmla="*/ 2 h 21"/>
                <a:gd name="T10" fmla="*/ 30 w 61"/>
                <a:gd name="T11" fmla="*/ 0 h 21"/>
                <a:gd name="T12" fmla="*/ 22 w 61"/>
                <a:gd name="T13" fmla="*/ 2 h 21"/>
                <a:gd name="T14" fmla="*/ 13 w 61"/>
                <a:gd name="T15" fmla="*/ 4 h 21"/>
                <a:gd name="T16" fmla="*/ 7 w 61"/>
                <a:gd name="T17" fmla="*/ 7 h 21"/>
                <a:gd name="T18" fmla="*/ 0 w 61"/>
                <a:gd name="T19" fmla="*/ 13 h 21"/>
                <a:gd name="T20" fmla="*/ 7 w 61"/>
                <a:gd name="T21" fmla="*/ 20 h 21"/>
                <a:gd name="T22" fmla="*/ 12 w 61"/>
                <a:gd name="T23" fmla="*/ 16 h 21"/>
                <a:gd name="T24" fmla="*/ 17 w 61"/>
                <a:gd name="T25" fmla="*/ 13 h 21"/>
                <a:gd name="T26" fmla="*/ 22 w 61"/>
                <a:gd name="T27" fmla="*/ 11 h 21"/>
                <a:gd name="T28" fmla="*/ 30 w 61"/>
                <a:gd name="T29" fmla="*/ 12 h 21"/>
                <a:gd name="T30" fmla="*/ 37 w 61"/>
                <a:gd name="T31" fmla="*/ 11 h 21"/>
                <a:gd name="T32" fmla="*/ 41 w 61"/>
                <a:gd name="T33" fmla="*/ 13 h 21"/>
                <a:gd name="T34" fmla="*/ 47 w 61"/>
                <a:gd name="T35" fmla="*/ 16 h 21"/>
                <a:gd name="T36" fmla="*/ 52 w 61"/>
                <a:gd name="T37" fmla="*/ 20 h 21"/>
                <a:gd name="T38" fmla="*/ 49 w 61"/>
                <a:gd name="T39" fmla="*/ 16 h 21"/>
                <a:gd name="T40" fmla="*/ 52 w 61"/>
                <a:gd name="T41" fmla="*/ 20 h 21"/>
                <a:gd name="T42" fmla="*/ 55 w 61"/>
                <a:gd name="T43" fmla="*/ 21 h 21"/>
                <a:gd name="T44" fmla="*/ 58 w 61"/>
                <a:gd name="T45" fmla="*/ 20 h 21"/>
                <a:gd name="T46" fmla="*/ 60 w 61"/>
                <a:gd name="T47" fmla="*/ 16 h 21"/>
                <a:gd name="T48" fmla="*/ 58 w 61"/>
                <a:gd name="T49" fmla="*/ 13 h 21"/>
                <a:gd name="T50" fmla="*/ 61 w 61"/>
                <a:gd name="T51"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1" h="21">
                  <a:moveTo>
                    <a:pt x="61" y="16"/>
                  </a:moveTo>
                  <a:lnTo>
                    <a:pt x="58" y="13"/>
                  </a:lnTo>
                  <a:lnTo>
                    <a:pt x="52" y="7"/>
                  </a:lnTo>
                  <a:lnTo>
                    <a:pt x="46" y="4"/>
                  </a:lnTo>
                  <a:lnTo>
                    <a:pt x="37" y="2"/>
                  </a:lnTo>
                  <a:lnTo>
                    <a:pt x="30" y="0"/>
                  </a:lnTo>
                  <a:lnTo>
                    <a:pt x="22" y="2"/>
                  </a:lnTo>
                  <a:lnTo>
                    <a:pt x="13" y="4"/>
                  </a:lnTo>
                  <a:lnTo>
                    <a:pt x="7" y="7"/>
                  </a:lnTo>
                  <a:lnTo>
                    <a:pt x="0" y="13"/>
                  </a:lnTo>
                  <a:lnTo>
                    <a:pt x="7" y="20"/>
                  </a:lnTo>
                  <a:lnTo>
                    <a:pt x="12" y="16"/>
                  </a:lnTo>
                  <a:lnTo>
                    <a:pt x="17" y="13"/>
                  </a:lnTo>
                  <a:lnTo>
                    <a:pt x="22" y="11"/>
                  </a:lnTo>
                  <a:lnTo>
                    <a:pt x="30" y="12"/>
                  </a:lnTo>
                  <a:lnTo>
                    <a:pt x="37" y="11"/>
                  </a:lnTo>
                  <a:lnTo>
                    <a:pt x="41" y="13"/>
                  </a:lnTo>
                  <a:lnTo>
                    <a:pt x="47" y="16"/>
                  </a:lnTo>
                  <a:lnTo>
                    <a:pt x="52" y="20"/>
                  </a:lnTo>
                  <a:lnTo>
                    <a:pt x="49" y="16"/>
                  </a:lnTo>
                  <a:lnTo>
                    <a:pt x="52" y="20"/>
                  </a:lnTo>
                  <a:lnTo>
                    <a:pt x="55" y="21"/>
                  </a:lnTo>
                  <a:lnTo>
                    <a:pt x="58" y="20"/>
                  </a:lnTo>
                  <a:lnTo>
                    <a:pt x="60" y="16"/>
                  </a:lnTo>
                  <a:lnTo>
                    <a:pt x="58" y="13"/>
                  </a:lnTo>
                  <a:lnTo>
                    <a:pt x="61"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88" name="Freeform 2120"/>
            <p:cNvSpPr>
              <a:spLocks/>
            </p:cNvSpPr>
            <p:nvPr/>
          </p:nvSpPr>
          <p:spPr bwMode="auto">
            <a:xfrm>
              <a:off x="3502" y="3820"/>
              <a:ext cx="4" cy="140"/>
            </a:xfrm>
            <a:custGeom>
              <a:avLst/>
              <a:gdLst>
                <a:gd name="T0" fmla="*/ 1 w 12"/>
                <a:gd name="T1" fmla="*/ 416 h 420"/>
                <a:gd name="T2" fmla="*/ 12 w 12"/>
                <a:gd name="T3" fmla="*/ 415 h 420"/>
                <a:gd name="T4" fmla="*/ 12 w 12"/>
                <a:gd name="T5" fmla="*/ 0 h 420"/>
                <a:gd name="T6" fmla="*/ 0 w 12"/>
                <a:gd name="T7" fmla="*/ 0 h 420"/>
                <a:gd name="T8" fmla="*/ 0 w 12"/>
                <a:gd name="T9" fmla="*/ 415 h 420"/>
                <a:gd name="T10" fmla="*/ 11 w 12"/>
                <a:gd name="T11" fmla="*/ 414 h 420"/>
                <a:gd name="T12" fmla="*/ 0 w 12"/>
                <a:gd name="T13" fmla="*/ 415 h 420"/>
                <a:gd name="T14" fmla="*/ 3 w 12"/>
                <a:gd name="T15" fmla="*/ 418 h 420"/>
                <a:gd name="T16" fmla="*/ 6 w 12"/>
                <a:gd name="T17" fmla="*/ 420 h 420"/>
                <a:gd name="T18" fmla="*/ 9 w 12"/>
                <a:gd name="T19" fmla="*/ 418 h 420"/>
                <a:gd name="T20" fmla="*/ 12 w 12"/>
                <a:gd name="T21" fmla="*/ 415 h 420"/>
                <a:gd name="T22" fmla="*/ 1 w 12"/>
                <a:gd name="T23" fmla="*/ 416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20">
                  <a:moveTo>
                    <a:pt x="1" y="416"/>
                  </a:moveTo>
                  <a:lnTo>
                    <a:pt x="12" y="415"/>
                  </a:lnTo>
                  <a:lnTo>
                    <a:pt x="12" y="0"/>
                  </a:lnTo>
                  <a:lnTo>
                    <a:pt x="0" y="0"/>
                  </a:lnTo>
                  <a:lnTo>
                    <a:pt x="0" y="415"/>
                  </a:lnTo>
                  <a:lnTo>
                    <a:pt x="11" y="414"/>
                  </a:lnTo>
                  <a:lnTo>
                    <a:pt x="0" y="415"/>
                  </a:lnTo>
                  <a:lnTo>
                    <a:pt x="3" y="418"/>
                  </a:lnTo>
                  <a:lnTo>
                    <a:pt x="6" y="420"/>
                  </a:lnTo>
                  <a:lnTo>
                    <a:pt x="9" y="418"/>
                  </a:lnTo>
                  <a:lnTo>
                    <a:pt x="12" y="415"/>
                  </a:lnTo>
                  <a:lnTo>
                    <a:pt x="1" y="4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89" name="Freeform 2121"/>
            <p:cNvSpPr>
              <a:spLocks/>
            </p:cNvSpPr>
            <p:nvPr/>
          </p:nvSpPr>
          <p:spPr bwMode="auto">
            <a:xfrm>
              <a:off x="3483" y="3946"/>
              <a:ext cx="23" cy="12"/>
            </a:xfrm>
            <a:custGeom>
              <a:avLst/>
              <a:gdLst>
                <a:gd name="T0" fmla="*/ 0 w 69"/>
                <a:gd name="T1" fmla="*/ 10 h 37"/>
                <a:gd name="T2" fmla="*/ 0 w 69"/>
                <a:gd name="T3" fmla="*/ 10 h 37"/>
                <a:gd name="T4" fmla="*/ 8 w 69"/>
                <a:gd name="T5" fmla="*/ 13 h 37"/>
                <a:gd name="T6" fmla="*/ 17 w 69"/>
                <a:gd name="T7" fmla="*/ 16 h 37"/>
                <a:gd name="T8" fmla="*/ 26 w 69"/>
                <a:gd name="T9" fmla="*/ 20 h 37"/>
                <a:gd name="T10" fmla="*/ 35 w 69"/>
                <a:gd name="T11" fmla="*/ 24 h 37"/>
                <a:gd name="T12" fmla="*/ 45 w 69"/>
                <a:gd name="T13" fmla="*/ 29 h 37"/>
                <a:gd name="T14" fmla="*/ 53 w 69"/>
                <a:gd name="T15" fmla="*/ 34 h 37"/>
                <a:gd name="T16" fmla="*/ 58 w 69"/>
                <a:gd name="T17" fmla="*/ 36 h 37"/>
                <a:gd name="T18" fmla="*/ 59 w 69"/>
                <a:gd name="T19" fmla="*/ 37 h 37"/>
                <a:gd name="T20" fmla="*/ 69 w 69"/>
                <a:gd name="T21" fmla="*/ 35 h 37"/>
                <a:gd name="T22" fmla="*/ 63 w 69"/>
                <a:gd name="T23" fmla="*/ 29 h 37"/>
                <a:gd name="T24" fmla="*/ 57 w 69"/>
                <a:gd name="T25" fmla="*/ 24 h 37"/>
                <a:gd name="T26" fmla="*/ 49 w 69"/>
                <a:gd name="T27" fmla="*/ 20 h 37"/>
                <a:gd name="T28" fmla="*/ 40 w 69"/>
                <a:gd name="T29" fmla="*/ 15 h 37"/>
                <a:gd name="T30" fmla="*/ 29 w 69"/>
                <a:gd name="T31" fmla="*/ 11 h 37"/>
                <a:gd name="T32" fmla="*/ 19 w 69"/>
                <a:gd name="T33" fmla="*/ 7 h 37"/>
                <a:gd name="T34" fmla="*/ 10 w 69"/>
                <a:gd name="T35" fmla="*/ 4 h 37"/>
                <a:gd name="T36" fmla="*/ 4 w 69"/>
                <a:gd name="T37" fmla="*/ 0 h 37"/>
                <a:gd name="T38" fmla="*/ 4 w 69"/>
                <a:gd name="T39" fmla="*/ 0 h 37"/>
                <a:gd name="T40" fmla="*/ 0 w 69"/>
                <a:gd name="T41" fmla="*/ 1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 h="37">
                  <a:moveTo>
                    <a:pt x="0" y="10"/>
                  </a:moveTo>
                  <a:lnTo>
                    <a:pt x="0" y="10"/>
                  </a:lnTo>
                  <a:lnTo>
                    <a:pt x="8" y="13"/>
                  </a:lnTo>
                  <a:lnTo>
                    <a:pt x="17" y="16"/>
                  </a:lnTo>
                  <a:lnTo>
                    <a:pt x="26" y="20"/>
                  </a:lnTo>
                  <a:lnTo>
                    <a:pt x="35" y="24"/>
                  </a:lnTo>
                  <a:lnTo>
                    <a:pt x="45" y="29"/>
                  </a:lnTo>
                  <a:lnTo>
                    <a:pt x="53" y="34"/>
                  </a:lnTo>
                  <a:lnTo>
                    <a:pt x="58" y="36"/>
                  </a:lnTo>
                  <a:lnTo>
                    <a:pt x="59" y="37"/>
                  </a:lnTo>
                  <a:lnTo>
                    <a:pt x="69" y="35"/>
                  </a:lnTo>
                  <a:lnTo>
                    <a:pt x="63" y="29"/>
                  </a:lnTo>
                  <a:lnTo>
                    <a:pt x="57" y="24"/>
                  </a:lnTo>
                  <a:lnTo>
                    <a:pt x="49" y="20"/>
                  </a:lnTo>
                  <a:lnTo>
                    <a:pt x="40" y="15"/>
                  </a:lnTo>
                  <a:lnTo>
                    <a:pt x="29" y="11"/>
                  </a:lnTo>
                  <a:lnTo>
                    <a:pt x="19" y="7"/>
                  </a:lnTo>
                  <a:lnTo>
                    <a:pt x="10" y="4"/>
                  </a:lnTo>
                  <a:lnTo>
                    <a:pt x="4" y="0"/>
                  </a:lnTo>
                  <a:lnTo>
                    <a:pt x="4" y="0"/>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90" name="Freeform 2122"/>
            <p:cNvSpPr>
              <a:spLocks/>
            </p:cNvSpPr>
            <p:nvPr/>
          </p:nvSpPr>
          <p:spPr bwMode="auto">
            <a:xfrm>
              <a:off x="3445" y="3945"/>
              <a:ext cx="39" cy="5"/>
            </a:xfrm>
            <a:custGeom>
              <a:avLst/>
              <a:gdLst>
                <a:gd name="T0" fmla="*/ 0 w 117"/>
                <a:gd name="T1" fmla="*/ 15 h 15"/>
                <a:gd name="T2" fmla="*/ 0 w 117"/>
                <a:gd name="T3" fmla="*/ 15 h 15"/>
                <a:gd name="T4" fmla="*/ 5 w 117"/>
                <a:gd name="T5" fmla="*/ 14 h 15"/>
                <a:gd name="T6" fmla="*/ 18 w 117"/>
                <a:gd name="T7" fmla="*/ 12 h 15"/>
                <a:gd name="T8" fmla="*/ 35 w 117"/>
                <a:gd name="T9" fmla="*/ 12 h 15"/>
                <a:gd name="T10" fmla="*/ 55 w 117"/>
                <a:gd name="T11" fmla="*/ 12 h 15"/>
                <a:gd name="T12" fmla="*/ 74 w 117"/>
                <a:gd name="T13" fmla="*/ 11 h 15"/>
                <a:gd name="T14" fmla="*/ 91 w 117"/>
                <a:gd name="T15" fmla="*/ 11 h 15"/>
                <a:gd name="T16" fmla="*/ 106 w 117"/>
                <a:gd name="T17" fmla="*/ 11 h 15"/>
                <a:gd name="T18" fmla="*/ 113 w 117"/>
                <a:gd name="T19" fmla="*/ 14 h 15"/>
                <a:gd name="T20" fmla="*/ 117 w 117"/>
                <a:gd name="T21" fmla="*/ 4 h 15"/>
                <a:gd name="T22" fmla="*/ 106 w 117"/>
                <a:gd name="T23" fmla="*/ 2 h 15"/>
                <a:gd name="T24" fmla="*/ 91 w 117"/>
                <a:gd name="T25" fmla="*/ 0 h 15"/>
                <a:gd name="T26" fmla="*/ 74 w 117"/>
                <a:gd name="T27" fmla="*/ 0 h 15"/>
                <a:gd name="T28" fmla="*/ 55 w 117"/>
                <a:gd name="T29" fmla="*/ 1 h 15"/>
                <a:gd name="T30" fmla="*/ 35 w 117"/>
                <a:gd name="T31" fmla="*/ 1 h 15"/>
                <a:gd name="T32" fmla="*/ 18 w 117"/>
                <a:gd name="T33" fmla="*/ 3 h 15"/>
                <a:gd name="T34" fmla="*/ 5 w 117"/>
                <a:gd name="T35" fmla="*/ 4 h 15"/>
                <a:gd name="T36" fmla="*/ 0 w 117"/>
                <a:gd name="T37" fmla="*/ 3 h 15"/>
                <a:gd name="T38" fmla="*/ 0 w 117"/>
                <a:gd name="T39" fmla="*/ 3 h 15"/>
                <a:gd name="T40" fmla="*/ 0 w 117"/>
                <a:gd name="T4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7" h="15">
                  <a:moveTo>
                    <a:pt x="0" y="15"/>
                  </a:moveTo>
                  <a:lnTo>
                    <a:pt x="0" y="15"/>
                  </a:lnTo>
                  <a:lnTo>
                    <a:pt x="5" y="14"/>
                  </a:lnTo>
                  <a:lnTo>
                    <a:pt x="18" y="12"/>
                  </a:lnTo>
                  <a:lnTo>
                    <a:pt x="35" y="12"/>
                  </a:lnTo>
                  <a:lnTo>
                    <a:pt x="55" y="12"/>
                  </a:lnTo>
                  <a:lnTo>
                    <a:pt x="74" y="11"/>
                  </a:lnTo>
                  <a:lnTo>
                    <a:pt x="91" y="11"/>
                  </a:lnTo>
                  <a:lnTo>
                    <a:pt x="106" y="11"/>
                  </a:lnTo>
                  <a:lnTo>
                    <a:pt x="113" y="14"/>
                  </a:lnTo>
                  <a:lnTo>
                    <a:pt x="117" y="4"/>
                  </a:lnTo>
                  <a:lnTo>
                    <a:pt x="106" y="2"/>
                  </a:lnTo>
                  <a:lnTo>
                    <a:pt x="91" y="0"/>
                  </a:lnTo>
                  <a:lnTo>
                    <a:pt x="74" y="0"/>
                  </a:lnTo>
                  <a:lnTo>
                    <a:pt x="55" y="1"/>
                  </a:lnTo>
                  <a:lnTo>
                    <a:pt x="35" y="1"/>
                  </a:lnTo>
                  <a:lnTo>
                    <a:pt x="18" y="3"/>
                  </a:lnTo>
                  <a:lnTo>
                    <a:pt x="5" y="4"/>
                  </a:lnTo>
                  <a:lnTo>
                    <a:pt x="0" y="3"/>
                  </a:lnTo>
                  <a:lnTo>
                    <a:pt x="0" y="3"/>
                  </a:lnTo>
                  <a:lnTo>
                    <a:pt x="0"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91" name="Freeform 2123"/>
            <p:cNvSpPr>
              <a:spLocks/>
            </p:cNvSpPr>
            <p:nvPr/>
          </p:nvSpPr>
          <p:spPr bwMode="auto">
            <a:xfrm>
              <a:off x="3438" y="3941"/>
              <a:ext cx="7" cy="9"/>
            </a:xfrm>
            <a:custGeom>
              <a:avLst/>
              <a:gdLst>
                <a:gd name="T0" fmla="*/ 6 w 22"/>
                <a:gd name="T1" fmla="*/ 0 h 27"/>
                <a:gd name="T2" fmla="*/ 0 w 22"/>
                <a:gd name="T3" fmla="*/ 6 h 27"/>
                <a:gd name="T4" fmla="*/ 2 w 22"/>
                <a:gd name="T5" fmla="*/ 15 h 27"/>
                <a:gd name="T6" fmla="*/ 9 w 22"/>
                <a:gd name="T7" fmla="*/ 21 h 27"/>
                <a:gd name="T8" fmla="*/ 15 w 22"/>
                <a:gd name="T9" fmla="*/ 24 h 27"/>
                <a:gd name="T10" fmla="*/ 22 w 22"/>
                <a:gd name="T11" fmla="*/ 27 h 27"/>
                <a:gd name="T12" fmla="*/ 22 w 22"/>
                <a:gd name="T13" fmla="*/ 15 h 27"/>
                <a:gd name="T14" fmla="*/ 17 w 22"/>
                <a:gd name="T15" fmla="*/ 15 h 27"/>
                <a:gd name="T16" fmla="*/ 14 w 22"/>
                <a:gd name="T17" fmla="*/ 14 h 27"/>
                <a:gd name="T18" fmla="*/ 11 w 22"/>
                <a:gd name="T19" fmla="*/ 11 h 27"/>
                <a:gd name="T20" fmla="*/ 11 w 22"/>
                <a:gd name="T21" fmla="*/ 6 h 27"/>
                <a:gd name="T22" fmla="*/ 6 w 22"/>
                <a:gd name="T23" fmla="*/ 12 h 27"/>
                <a:gd name="T24" fmla="*/ 11 w 22"/>
                <a:gd name="T25" fmla="*/ 6 h 27"/>
                <a:gd name="T26" fmla="*/ 9 w 22"/>
                <a:gd name="T27" fmla="*/ 3 h 27"/>
                <a:gd name="T28" fmla="*/ 6 w 22"/>
                <a:gd name="T29" fmla="*/ 0 h 27"/>
                <a:gd name="T30" fmla="*/ 2 w 22"/>
                <a:gd name="T31" fmla="*/ 3 h 27"/>
                <a:gd name="T32" fmla="*/ 0 w 22"/>
                <a:gd name="T33" fmla="*/ 6 h 27"/>
                <a:gd name="T34" fmla="*/ 6 w 22"/>
                <a:gd name="T3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7">
                  <a:moveTo>
                    <a:pt x="6" y="0"/>
                  </a:moveTo>
                  <a:lnTo>
                    <a:pt x="0" y="6"/>
                  </a:lnTo>
                  <a:lnTo>
                    <a:pt x="2" y="15"/>
                  </a:lnTo>
                  <a:lnTo>
                    <a:pt x="9" y="21"/>
                  </a:lnTo>
                  <a:lnTo>
                    <a:pt x="15" y="24"/>
                  </a:lnTo>
                  <a:lnTo>
                    <a:pt x="22" y="27"/>
                  </a:lnTo>
                  <a:lnTo>
                    <a:pt x="22" y="15"/>
                  </a:lnTo>
                  <a:lnTo>
                    <a:pt x="17" y="15"/>
                  </a:lnTo>
                  <a:lnTo>
                    <a:pt x="14" y="14"/>
                  </a:lnTo>
                  <a:lnTo>
                    <a:pt x="11" y="11"/>
                  </a:lnTo>
                  <a:lnTo>
                    <a:pt x="11" y="6"/>
                  </a:lnTo>
                  <a:lnTo>
                    <a:pt x="6" y="12"/>
                  </a:lnTo>
                  <a:lnTo>
                    <a:pt x="11" y="6"/>
                  </a:lnTo>
                  <a:lnTo>
                    <a:pt x="9" y="3"/>
                  </a:lnTo>
                  <a:lnTo>
                    <a:pt x="6" y="0"/>
                  </a:lnTo>
                  <a:lnTo>
                    <a:pt x="2" y="3"/>
                  </a:lnTo>
                  <a:lnTo>
                    <a:pt x="0" y="6"/>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92" name="Freeform 2124"/>
            <p:cNvSpPr>
              <a:spLocks/>
            </p:cNvSpPr>
            <p:nvPr/>
          </p:nvSpPr>
          <p:spPr bwMode="auto">
            <a:xfrm>
              <a:off x="3440" y="3931"/>
              <a:ext cx="5" cy="14"/>
            </a:xfrm>
            <a:custGeom>
              <a:avLst/>
              <a:gdLst>
                <a:gd name="T0" fmla="*/ 12 w 17"/>
                <a:gd name="T1" fmla="*/ 11 h 40"/>
                <a:gd name="T2" fmla="*/ 8 w 17"/>
                <a:gd name="T3" fmla="*/ 6 h 40"/>
                <a:gd name="T4" fmla="*/ 8 w 17"/>
                <a:gd name="T5" fmla="*/ 12 h 40"/>
                <a:gd name="T6" fmla="*/ 5 w 17"/>
                <a:gd name="T7" fmla="*/ 22 h 40"/>
                <a:gd name="T8" fmla="*/ 2 w 17"/>
                <a:gd name="T9" fmla="*/ 27 h 40"/>
                <a:gd name="T10" fmla="*/ 0 w 17"/>
                <a:gd name="T11" fmla="*/ 28 h 40"/>
                <a:gd name="T12" fmla="*/ 0 w 17"/>
                <a:gd name="T13" fmla="*/ 40 h 40"/>
                <a:gd name="T14" fmla="*/ 9 w 17"/>
                <a:gd name="T15" fmla="*/ 34 h 40"/>
                <a:gd name="T16" fmla="*/ 14 w 17"/>
                <a:gd name="T17" fmla="*/ 24 h 40"/>
                <a:gd name="T18" fmla="*/ 17 w 17"/>
                <a:gd name="T19" fmla="*/ 12 h 40"/>
                <a:gd name="T20" fmla="*/ 17 w 17"/>
                <a:gd name="T21" fmla="*/ 6 h 40"/>
                <a:gd name="T22" fmla="*/ 12 w 17"/>
                <a:gd name="T23" fmla="*/ 0 h 40"/>
                <a:gd name="T24" fmla="*/ 17 w 17"/>
                <a:gd name="T25" fmla="*/ 6 h 40"/>
                <a:gd name="T26" fmla="*/ 16 w 17"/>
                <a:gd name="T27" fmla="*/ 2 h 40"/>
                <a:gd name="T28" fmla="*/ 12 w 17"/>
                <a:gd name="T29" fmla="*/ 1 h 40"/>
                <a:gd name="T30" fmla="*/ 9 w 17"/>
                <a:gd name="T31" fmla="*/ 2 h 40"/>
                <a:gd name="T32" fmla="*/ 8 w 17"/>
                <a:gd name="T33" fmla="*/ 6 h 40"/>
                <a:gd name="T34" fmla="*/ 12 w 17"/>
                <a:gd name="T35" fmla="*/ 1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40">
                  <a:moveTo>
                    <a:pt x="12" y="11"/>
                  </a:moveTo>
                  <a:lnTo>
                    <a:pt x="8" y="6"/>
                  </a:lnTo>
                  <a:lnTo>
                    <a:pt x="8" y="12"/>
                  </a:lnTo>
                  <a:lnTo>
                    <a:pt x="5" y="22"/>
                  </a:lnTo>
                  <a:lnTo>
                    <a:pt x="2" y="27"/>
                  </a:lnTo>
                  <a:lnTo>
                    <a:pt x="0" y="28"/>
                  </a:lnTo>
                  <a:lnTo>
                    <a:pt x="0" y="40"/>
                  </a:lnTo>
                  <a:lnTo>
                    <a:pt x="9" y="34"/>
                  </a:lnTo>
                  <a:lnTo>
                    <a:pt x="14" y="24"/>
                  </a:lnTo>
                  <a:lnTo>
                    <a:pt x="17" y="12"/>
                  </a:lnTo>
                  <a:lnTo>
                    <a:pt x="17" y="6"/>
                  </a:lnTo>
                  <a:lnTo>
                    <a:pt x="12" y="0"/>
                  </a:lnTo>
                  <a:lnTo>
                    <a:pt x="17" y="6"/>
                  </a:lnTo>
                  <a:lnTo>
                    <a:pt x="16" y="2"/>
                  </a:lnTo>
                  <a:lnTo>
                    <a:pt x="12" y="1"/>
                  </a:lnTo>
                  <a:lnTo>
                    <a:pt x="9" y="2"/>
                  </a:lnTo>
                  <a:lnTo>
                    <a:pt x="8" y="6"/>
                  </a:lnTo>
                  <a:lnTo>
                    <a:pt x="12"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93" name="Freeform 2125"/>
            <p:cNvSpPr>
              <a:spLocks/>
            </p:cNvSpPr>
            <p:nvPr/>
          </p:nvSpPr>
          <p:spPr bwMode="auto">
            <a:xfrm>
              <a:off x="3432" y="3922"/>
              <a:ext cx="12" cy="13"/>
            </a:xfrm>
            <a:custGeom>
              <a:avLst/>
              <a:gdLst>
                <a:gd name="T0" fmla="*/ 1 w 35"/>
                <a:gd name="T1" fmla="*/ 8 h 38"/>
                <a:gd name="T2" fmla="*/ 0 w 35"/>
                <a:gd name="T3" fmla="*/ 5 h 38"/>
                <a:gd name="T4" fmla="*/ 3 w 35"/>
                <a:gd name="T5" fmla="*/ 19 h 38"/>
                <a:gd name="T6" fmla="*/ 10 w 35"/>
                <a:gd name="T7" fmla="*/ 28 h 38"/>
                <a:gd name="T8" fmla="*/ 20 w 35"/>
                <a:gd name="T9" fmla="*/ 35 h 38"/>
                <a:gd name="T10" fmla="*/ 35 w 35"/>
                <a:gd name="T11" fmla="*/ 38 h 38"/>
                <a:gd name="T12" fmla="*/ 35 w 35"/>
                <a:gd name="T13" fmla="*/ 27 h 38"/>
                <a:gd name="T14" fmla="*/ 23 w 35"/>
                <a:gd name="T15" fmla="*/ 26 h 38"/>
                <a:gd name="T16" fmla="*/ 17 w 35"/>
                <a:gd name="T17" fmla="*/ 21 h 38"/>
                <a:gd name="T18" fmla="*/ 12 w 35"/>
                <a:gd name="T19" fmla="*/ 14 h 38"/>
                <a:gd name="T20" fmla="*/ 9 w 35"/>
                <a:gd name="T21" fmla="*/ 5 h 38"/>
                <a:gd name="T22" fmla="*/ 8 w 35"/>
                <a:gd name="T23" fmla="*/ 2 h 38"/>
                <a:gd name="T24" fmla="*/ 9 w 35"/>
                <a:gd name="T25" fmla="*/ 5 h 38"/>
                <a:gd name="T26" fmla="*/ 8 w 35"/>
                <a:gd name="T27" fmla="*/ 2 h 38"/>
                <a:gd name="T28" fmla="*/ 4 w 35"/>
                <a:gd name="T29" fmla="*/ 0 h 38"/>
                <a:gd name="T30" fmla="*/ 1 w 35"/>
                <a:gd name="T31" fmla="*/ 2 h 38"/>
                <a:gd name="T32" fmla="*/ 0 w 35"/>
                <a:gd name="T33" fmla="*/ 5 h 38"/>
                <a:gd name="T34" fmla="*/ 1 w 35"/>
                <a:gd name="T35"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38">
                  <a:moveTo>
                    <a:pt x="1" y="8"/>
                  </a:moveTo>
                  <a:lnTo>
                    <a:pt x="0" y="5"/>
                  </a:lnTo>
                  <a:lnTo>
                    <a:pt x="3" y="19"/>
                  </a:lnTo>
                  <a:lnTo>
                    <a:pt x="10" y="28"/>
                  </a:lnTo>
                  <a:lnTo>
                    <a:pt x="20" y="35"/>
                  </a:lnTo>
                  <a:lnTo>
                    <a:pt x="35" y="38"/>
                  </a:lnTo>
                  <a:lnTo>
                    <a:pt x="35" y="27"/>
                  </a:lnTo>
                  <a:lnTo>
                    <a:pt x="23" y="26"/>
                  </a:lnTo>
                  <a:lnTo>
                    <a:pt x="17" y="21"/>
                  </a:lnTo>
                  <a:lnTo>
                    <a:pt x="12" y="14"/>
                  </a:lnTo>
                  <a:lnTo>
                    <a:pt x="9" y="5"/>
                  </a:lnTo>
                  <a:lnTo>
                    <a:pt x="8" y="2"/>
                  </a:lnTo>
                  <a:lnTo>
                    <a:pt x="9" y="5"/>
                  </a:lnTo>
                  <a:lnTo>
                    <a:pt x="8" y="2"/>
                  </a:lnTo>
                  <a:lnTo>
                    <a:pt x="4" y="0"/>
                  </a:lnTo>
                  <a:lnTo>
                    <a:pt x="1" y="2"/>
                  </a:lnTo>
                  <a:lnTo>
                    <a:pt x="0" y="5"/>
                  </a:lnTo>
                  <a:lnTo>
                    <a:pt x="1"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94" name="Freeform 2126"/>
            <p:cNvSpPr>
              <a:spLocks/>
            </p:cNvSpPr>
            <p:nvPr/>
          </p:nvSpPr>
          <p:spPr bwMode="auto">
            <a:xfrm>
              <a:off x="3425" y="3913"/>
              <a:ext cx="10" cy="12"/>
            </a:xfrm>
            <a:custGeom>
              <a:avLst/>
              <a:gdLst>
                <a:gd name="T0" fmla="*/ 11 w 30"/>
                <a:gd name="T1" fmla="*/ 4 h 36"/>
                <a:gd name="T2" fmla="*/ 6 w 30"/>
                <a:gd name="T3" fmla="*/ 9 h 36"/>
                <a:gd name="T4" fmla="*/ 9 w 30"/>
                <a:gd name="T5" fmla="*/ 11 h 36"/>
                <a:gd name="T6" fmla="*/ 13 w 30"/>
                <a:gd name="T7" fmla="*/ 18 h 36"/>
                <a:gd name="T8" fmla="*/ 17 w 30"/>
                <a:gd name="T9" fmla="*/ 27 h 36"/>
                <a:gd name="T10" fmla="*/ 23 w 30"/>
                <a:gd name="T11" fmla="*/ 36 h 36"/>
                <a:gd name="T12" fmla="*/ 30 w 30"/>
                <a:gd name="T13" fmla="*/ 30 h 36"/>
                <a:gd name="T14" fmla="*/ 26 w 30"/>
                <a:gd name="T15" fmla="*/ 23 h 36"/>
                <a:gd name="T16" fmla="*/ 22 w 30"/>
                <a:gd name="T17" fmla="*/ 14 h 36"/>
                <a:gd name="T18" fmla="*/ 16 w 30"/>
                <a:gd name="T19" fmla="*/ 4 h 36"/>
                <a:gd name="T20" fmla="*/ 6 w 30"/>
                <a:gd name="T21" fmla="*/ 0 h 36"/>
                <a:gd name="T22" fmla="*/ 0 w 30"/>
                <a:gd name="T23" fmla="*/ 4 h 36"/>
                <a:gd name="T24" fmla="*/ 6 w 30"/>
                <a:gd name="T25" fmla="*/ 0 h 36"/>
                <a:gd name="T26" fmla="*/ 2 w 30"/>
                <a:gd name="T27" fmla="*/ 1 h 36"/>
                <a:gd name="T28" fmla="*/ 1 w 30"/>
                <a:gd name="T29" fmla="*/ 4 h 36"/>
                <a:gd name="T30" fmla="*/ 2 w 30"/>
                <a:gd name="T31" fmla="*/ 8 h 36"/>
                <a:gd name="T32" fmla="*/ 6 w 30"/>
                <a:gd name="T33" fmla="*/ 9 h 36"/>
                <a:gd name="T34" fmla="*/ 11 w 30"/>
                <a:gd name="T35"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36">
                  <a:moveTo>
                    <a:pt x="11" y="4"/>
                  </a:moveTo>
                  <a:lnTo>
                    <a:pt x="6" y="9"/>
                  </a:lnTo>
                  <a:lnTo>
                    <a:pt x="9" y="11"/>
                  </a:lnTo>
                  <a:lnTo>
                    <a:pt x="13" y="18"/>
                  </a:lnTo>
                  <a:lnTo>
                    <a:pt x="17" y="27"/>
                  </a:lnTo>
                  <a:lnTo>
                    <a:pt x="23" y="36"/>
                  </a:lnTo>
                  <a:lnTo>
                    <a:pt x="30" y="30"/>
                  </a:lnTo>
                  <a:lnTo>
                    <a:pt x="26" y="23"/>
                  </a:lnTo>
                  <a:lnTo>
                    <a:pt x="22" y="14"/>
                  </a:lnTo>
                  <a:lnTo>
                    <a:pt x="16" y="4"/>
                  </a:lnTo>
                  <a:lnTo>
                    <a:pt x="6" y="0"/>
                  </a:lnTo>
                  <a:lnTo>
                    <a:pt x="0" y="4"/>
                  </a:lnTo>
                  <a:lnTo>
                    <a:pt x="6" y="0"/>
                  </a:lnTo>
                  <a:lnTo>
                    <a:pt x="2" y="1"/>
                  </a:lnTo>
                  <a:lnTo>
                    <a:pt x="1" y="4"/>
                  </a:lnTo>
                  <a:lnTo>
                    <a:pt x="2" y="8"/>
                  </a:lnTo>
                  <a:lnTo>
                    <a:pt x="6" y="9"/>
                  </a:lnTo>
                  <a:lnTo>
                    <a:pt x="11"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95" name="Freeform 2127"/>
            <p:cNvSpPr>
              <a:spLocks/>
            </p:cNvSpPr>
            <p:nvPr/>
          </p:nvSpPr>
          <p:spPr bwMode="auto">
            <a:xfrm>
              <a:off x="3405" y="3914"/>
              <a:ext cx="23" cy="16"/>
            </a:xfrm>
            <a:custGeom>
              <a:avLst/>
              <a:gdLst>
                <a:gd name="T0" fmla="*/ 0 w 71"/>
                <a:gd name="T1" fmla="*/ 46 h 47"/>
                <a:gd name="T2" fmla="*/ 0 w 71"/>
                <a:gd name="T3" fmla="*/ 46 h 47"/>
                <a:gd name="T4" fmla="*/ 10 w 71"/>
                <a:gd name="T5" fmla="*/ 47 h 47"/>
                <a:gd name="T6" fmla="*/ 20 w 71"/>
                <a:gd name="T7" fmla="*/ 46 h 47"/>
                <a:gd name="T8" fmla="*/ 31 w 71"/>
                <a:gd name="T9" fmla="*/ 44 h 47"/>
                <a:gd name="T10" fmla="*/ 44 w 71"/>
                <a:gd name="T11" fmla="*/ 40 h 47"/>
                <a:gd name="T12" fmla="*/ 54 w 71"/>
                <a:gd name="T13" fmla="*/ 34 h 47"/>
                <a:gd name="T14" fmla="*/ 63 w 71"/>
                <a:gd name="T15" fmla="*/ 24 h 47"/>
                <a:gd name="T16" fmla="*/ 68 w 71"/>
                <a:gd name="T17" fmla="*/ 14 h 47"/>
                <a:gd name="T18" fmla="*/ 71 w 71"/>
                <a:gd name="T19" fmla="*/ 0 h 47"/>
                <a:gd name="T20" fmla="*/ 60 w 71"/>
                <a:gd name="T21" fmla="*/ 0 h 47"/>
                <a:gd name="T22" fmla="*/ 59 w 71"/>
                <a:gd name="T23" fmla="*/ 12 h 47"/>
                <a:gd name="T24" fmla="*/ 54 w 71"/>
                <a:gd name="T25" fmla="*/ 20 h 47"/>
                <a:gd name="T26" fmla="*/ 47 w 71"/>
                <a:gd name="T27" fmla="*/ 27 h 47"/>
                <a:gd name="T28" fmla="*/ 39 w 71"/>
                <a:gd name="T29" fmla="*/ 31 h 47"/>
                <a:gd name="T30" fmla="*/ 29 w 71"/>
                <a:gd name="T31" fmla="*/ 35 h 47"/>
                <a:gd name="T32" fmla="*/ 20 w 71"/>
                <a:gd name="T33" fmla="*/ 37 h 47"/>
                <a:gd name="T34" fmla="*/ 10 w 71"/>
                <a:gd name="T35" fmla="*/ 36 h 47"/>
                <a:gd name="T36" fmla="*/ 0 w 71"/>
                <a:gd name="T37" fmla="*/ 37 h 47"/>
                <a:gd name="T38" fmla="*/ 0 w 71"/>
                <a:gd name="T39" fmla="*/ 37 h 47"/>
                <a:gd name="T40" fmla="*/ 0 w 71"/>
                <a:gd name="T41" fmla="*/ 4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 h="47">
                  <a:moveTo>
                    <a:pt x="0" y="46"/>
                  </a:moveTo>
                  <a:lnTo>
                    <a:pt x="0" y="46"/>
                  </a:lnTo>
                  <a:lnTo>
                    <a:pt x="10" y="47"/>
                  </a:lnTo>
                  <a:lnTo>
                    <a:pt x="20" y="46"/>
                  </a:lnTo>
                  <a:lnTo>
                    <a:pt x="31" y="44"/>
                  </a:lnTo>
                  <a:lnTo>
                    <a:pt x="44" y="40"/>
                  </a:lnTo>
                  <a:lnTo>
                    <a:pt x="54" y="34"/>
                  </a:lnTo>
                  <a:lnTo>
                    <a:pt x="63" y="24"/>
                  </a:lnTo>
                  <a:lnTo>
                    <a:pt x="68" y="14"/>
                  </a:lnTo>
                  <a:lnTo>
                    <a:pt x="71" y="0"/>
                  </a:lnTo>
                  <a:lnTo>
                    <a:pt x="60" y="0"/>
                  </a:lnTo>
                  <a:lnTo>
                    <a:pt x="59" y="12"/>
                  </a:lnTo>
                  <a:lnTo>
                    <a:pt x="54" y="20"/>
                  </a:lnTo>
                  <a:lnTo>
                    <a:pt x="47" y="27"/>
                  </a:lnTo>
                  <a:lnTo>
                    <a:pt x="39" y="31"/>
                  </a:lnTo>
                  <a:lnTo>
                    <a:pt x="29" y="35"/>
                  </a:lnTo>
                  <a:lnTo>
                    <a:pt x="20" y="37"/>
                  </a:lnTo>
                  <a:lnTo>
                    <a:pt x="10" y="36"/>
                  </a:lnTo>
                  <a:lnTo>
                    <a:pt x="0" y="37"/>
                  </a:lnTo>
                  <a:lnTo>
                    <a:pt x="0" y="37"/>
                  </a:lnTo>
                  <a:lnTo>
                    <a:pt x="0" y="4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96" name="Freeform 2128"/>
            <p:cNvSpPr>
              <a:spLocks/>
            </p:cNvSpPr>
            <p:nvPr/>
          </p:nvSpPr>
          <p:spPr bwMode="auto">
            <a:xfrm>
              <a:off x="3395" y="3921"/>
              <a:ext cx="10" cy="9"/>
            </a:xfrm>
            <a:custGeom>
              <a:avLst/>
              <a:gdLst>
                <a:gd name="T0" fmla="*/ 4 w 30"/>
                <a:gd name="T1" fmla="*/ 11 h 27"/>
                <a:gd name="T2" fmla="*/ 0 w 30"/>
                <a:gd name="T3" fmla="*/ 8 h 27"/>
                <a:gd name="T4" fmla="*/ 3 w 30"/>
                <a:gd name="T5" fmla="*/ 15 h 27"/>
                <a:gd name="T6" fmla="*/ 10 w 30"/>
                <a:gd name="T7" fmla="*/ 21 h 27"/>
                <a:gd name="T8" fmla="*/ 18 w 30"/>
                <a:gd name="T9" fmla="*/ 25 h 27"/>
                <a:gd name="T10" fmla="*/ 30 w 30"/>
                <a:gd name="T11" fmla="*/ 27 h 27"/>
                <a:gd name="T12" fmla="*/ 30 w 30"/>
                <a:gd name="T13" fmla="*/ 18 h 27"/>
                <a:gd name="T14" fmla="*/ 20 w 30"/>
                <a:gd name="T15" fmla="*/ 16 h 27"/>
                <a:gd name="T16" fmla="*/ 14 w 30"/>
                <a:gd name="T17" fmla="*/ 12 h 27"/>
                <a:gd name="T18" fmla="*/ 12 w 30"/>
                <a:gd name="T19" fmla="*/ 10 h 27"/>
                <a:gd name="T20" fmla="*/ 9 w 30"/>
                <a:gd name="T21" fmla="*/ 3 h 27"/>
                <a:gd name="T22" fmla="*/ 4 w 30"/>
                <a:gd name="T23" fmla="*/ 0 h 27"/>
                <a:gd name="T24" fmla="*/ 9 w 30"/>
                <a:gd name="T25" fmla="*/ 3 h 27"/>
                <a:gd name="T26" fmla="*/ 6 w 30"/>
                <a:gd name="T27" fmla="*/ 1 h 27"/>
                <a:gd name="T28" fmla="*/ 3 w 30"/>
                <a:gd name="T29" fmla="*/ 1 h 27"/>
                <a:gd name="T30" fmla="*/ 0 w 30"/>
                <a:gd name="T31" fmla="*/ 4 h 27"/>
                <a:gd name="T32" fmla="*/ 0 w 30"/>
                <a:gd name="T33" fmla="*/ 8 h 27"/>
                <a:gd name="T34" fmla="*/ 4 w 30"/>
                <a:gd name="T35" fmla="*/ 1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27">
                  <a:moveTo>
                    <a:pt x="4" y="11"/>
                  </a:moveTo>
                  <a:lnTo>
                    <a:pt x="0" y="8"/>
                  </a:lnTo>
                  <a:lnTo>
                    <a:pt x="3" y="15"/>
                  </a:lnTo>
                  <a:lnTo>
                    <a:pt x="10" y="21"/>
                  </a:lnTo>
                  <a:lnTo>
                    <a:pt x="18" y="25"/>
                  </a:lnTo>
                  <a:lnTo>
                    <a:pt x="30" y="27"/>
                  </a:lnTo>
                  <a:lnTo>
                    <a:pt x="30" y="18"/>
                  </a:lnTo>
                  <a:lnTo>
                    <a:pt x="20" y="16"/>
                  </a:lnTo>
                  <a:lnTo>
                    <a:pt x="14" y="12"/>
                  </a:lnTo>
                  <a:lnTo>
                    <a:pt x="12" y="10"/>
                  </a:lnTo>
                  <a:lnTo>
                    <a:pt x="9" y="3"/>
                  </a:lnTo>
                  <a:lnTo>
                    <a:pt x="4" y="0"/>
                  </a:lnTo>
                  <a:lnTo>
                    <a:pt x="9" y="3"/>
                  </a:lnTo>
                  <a:lnTo>
                    <a:pt x="6" y="1"/>
                  </a:lnTo>
                  <a:lnTo>
                    <a:pt x="3" y="1"/>
                  </a:lnTo>
                  <a:lnTo>
                    <a:pt x="0" y="4"/>
                  </a:lnTo>
                  <a:lnTo>
                    <a:pt x="0" y="8"/>
                  </a:lnTo>
                  <a:lnTo>
                    <a:pt x="4"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97" name="Freeform 2129"/>
            <p:cNvSpPr>
              <a:spLocks/>
            </p:cNvSpPr>
            <p:nvPr/>
          </p:nvSpPr>
          <p:spPr bwMode="auto">
            <a:xfrm>
              <a:off x="3381" y="3910"/>
              <a:ext cx="15" cy="14"/>
            </a:xfrm>
            <a:custGeom>
              <a:avLst/>
              <a:gdLst>
                <a:gd name="T0" fmla="*/ 7 w 46"/>
                <a:gd name="T1" fmla="*/ 9 h 42"/>
                <a:gd name="T2" fmla="*/ 3 w 46"/>
                <a:gd name="T3" fmla="*/ 9 h 42"/>
                <a:gd name="T4" fmla="*/ 7 w 46"/>
                <a:gd name="T5" fmla="*/ 11 h 42"/>
                <a:gd name="T6" fmla="*/ 12 w 46"/>
                <a:gd name="T7" fmla="*/ 17 h 42"/>
                <a:gd name="T8" fmla="*/ 16 w 46"/>
                <a:gd name="T9" fmla="*/ 22 h 42"/>
                <a:gd name="T10" fmla="*/ 21 w 46"/>
                <a:gd name="T11" fmla="*/ 27 h 42"/>
                <a:gd name="T12" fmla="*/ 25 w 46"/>
                <a:gd name="T13" fmla="*/ 32 h 42"/>
                <a:gd name="T14" fmla="*/ 32 w 46"/>
                <a:gd name="T15" fmla="*/ 38 h 42"/>
                <a:gd name="T16" fmla="*/ 39 w 46"/>
                <a:gd name="T17" fmla="*/ 40 h 42"/>
                <a:gd name="T18" fmla="*/ 46 w 46"/>
                <a:gd name="T19" fmla="*/ 42 h 42"/>
                <a:gd name="T20" fmla="*/ 46 w 46"/>
                <a:gd name="T21" fmla="*/ 31 h 42"/>
                <a:gd name="T22" fmla="*/ 42 w 46"/>
                <a:gd name="T23" fmla="*/ 31 h 42"/>
                <a:gd name="T24" fmla="*/ 37 w 46"/>
                <a:gd name="T25" fmla="*/ 28 h 42"/>
                <a:gd name="T26" fmla="*/ 32 w 46"/>
                <a:gd name="T27" fmla="*/ 25 h 42"/>
                <a:gd name="T28" fmla="*/ 28 w 46"/>
                <a:gd name="T29" fmla="*/ 20 h 42"/>
                <a:gd name="T30" fmla="*/ 23 w 46"/>
                <a:gd name="T31" fmla="*/ 15 h 42"/>
                <a:gd name="T32" fmla="*/ 19 w 46"/>
                <a:gd name="T33" fmla="*/ 10 h 42"/>
                <a:gd name="T34" fmla="*/ 14 w 46"/>
                <a:gd name="T35" fmla="*/ 4 h 42"/>
                <a:gd name="T36" fmla="*/ 7 w 46"/>
                <a:gd name="T37" fmla="*/ 0 h 42"/>
                <a:gd name="T38" fmla="*/ 3 w 46"/>
                <a:gd name="T39" fmla="*/ 0 h 42"/>
                <a:gd name="T40" fmla="*/ 7 w 46"/>
                <a:gd name="T41" fmla="*/ 0 h 42"/>
                <a:gd name="T42" fmla="*/ 4 w 46"/>
                <a:gd name="T43" fmla="*/ 0 h 42"/>
                <a:gd name="T44" fmla="*/ 0 w 46"/>
                <a:gd name="T45" fmla="*/ 2 h 42"/>
                <a:gd name="T46" fmla="*/ 0 w 46"/>
                <a:gd name="T47" fmla="*/ 7 h 42"/>
                <a:gd name="T48" fmla="*/ 3 w 46"/>
                <a:gd name="T49" fmla="*/ 9 h 42"/>
                <a:gd name="T50" fmla="*/ 7 w 46"/>
                <a:gd name="T51" fmla="*/ 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 h="42">
                  <a:moveTo>
                    <a:pt x="7" y="9"/>
                  </a:moveTo>
                  <a:lnTo>
                    <a:pt x="3" y="9"/>
                  </a:lnTo>
                  <a:lnTo>
                    <a:pt x="7" y="11"/>
                  </a:lnTo>
                  <a:lnTo>
                    <a:pt x="12" y="17"/>
                  </a:lnTo>
                  <a:lnTo>
                    <a:pt x="16" y="22"/>
                  </a:lnTo>
                  <a:lnTo>
                    <a:pt x="21" y="27"/>
                  </a:lnTo>
                  <a:lnTo>
                    <a:pt x="25" y="32"/>
                  </a:lnTo>
                  <a:lnTo>
                    <a:pt x="32" y="38"/>
                  </a:lnTo>
                  <a:lnTo>
                    <a:pt x="39" y="40"/>
                  </a:lnTo>
                  <a:lnTo>
                    <a:pt x="46" y="42"/>
                  </a:lnTo>
                  <a:lnTo>
                    <a:pt x="46" y="31"/>
                  </a:lnTo>
                  <a:lnTo>
                    <a:pt x="42" y="31"/>
                  </a:lnTo>
                  <a:lnTo>
                    <a:pt x="37" y="28"/>
                  </a:lnTo>
                  <a:lnTo>
                    <a:pt x="32" y="25"/>
                  </a:lnTo>
                  <a:lnTo>
                    <a:pt x="28" y="20"/>
                  </a:lnTo>
                  <a:lnTo>
                    <a:pt x="23" y="15"/>
                  </a:lnTo>
                  <a:lnTo>
                    <a:pt x="19" y="10"/>
                  </a:lnTo>
                  <a:lnTo>
                    <a:pt x="14" y="4"/>
                  </a:lnTo>
                  <a:lnTo>
                    <a:pt x="7" y="0"/>
                  </a:lnTo>
                  <a:lnTo>
                    <a:pt x="3" y="0"/>
                  </a:lnTo>
                  <a:lnTo>
                    <a:pt x="7" y="0"/>
                  </a:lnTo>
                  <a:lnTo>
                    <a:pt x="4" y="0"/>
                  </a:lnTo>
                  <a:lnTo>
                    <a:pt x="0" y="2"/>
                  </a:lnTo>
                  <a:lnTo>
                    <a:pt x="0" y="7"/>
                  </a:lnTo>
                  <a:lnTo>
                    <a:pt x="3" y="9"/>
                  </a:lnTo>
                  <a:lnTo>
                    <a:pt x="7"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98" name="Freeform 2130"/>
            <p:cNvSpPr>
              <a:spLocks/>
            </p:cNvSpPr>
            <p:nvPr/>
          </p:nvSpPr>
          <p:spPr bwMode="auto">
            <a:xfrm>
              <a:off x="3380" y="3910"/>
              <a:ext cx="6" cy="17"/>
            </a:xfrm>
            <a:custGeom>
              <a:avLst/>
              <a:gdLst>
                <a:gd name="T0" fmla="*/ 14 w 19"/>
                <a:gd name="T1" fmla="*/ 50 h 50"/>
                <a:gd name="T2" fmla="*/ 19 w 19"/>
                <a:gd name="T3" fmla="*/ 44 h 50"/>
                <a:gd name="T4" fmla="*/ 16 w 19"/>
                <a:gd name="T5" fmla="*/ 33 h 50"/>
                <a:gd name="T6" fmla="*/ 12 w 19"/>
                <a:gd name="T7" fmla="*/ 22 h 50"/>
                <a:gd name="T8" fmla="*/ 11 w 19"/>
                <a:gd name="T9" fmla="*/ 11 h 50"/>
                <a:gd name="T10" fmla="*/ 10 w 19"/>
                <a:gd name="T11" fmla="*/ 9 h 50"/>
                <a:gd name="T12" fmla="*/ 6 w 19"/>
                <a:gd name="T13" fmla="*/ 0 h 50"/>
                <a:gd name="T14" fmla="*/ 0 w 19"/>
                <a:gd name="T15" fmla="*/ 11 h 50"/>
                <a:gd name="T16" fmla="*/ 3 w 19"/>
                <a:gd name="T17" fmla="*/ 24 h 50"/>
                <a:gd name="T18" fmla="*/ 7 w 19"/>
                <a:gd name="T19" fmla="*/ 35 h 50"/>
                <a:gd name="T20" fmla="*/ 8 w 19"/>
                <a:gd name="T21" fmla="*/ 44 h 50"/>
                <a:gd name="T22" fmla="*/ 14 w 19"/>
                <a:gd name="T23" fmla="*/ 39 h 50"/>
                <a:gd name="T24" fmla="*/ 8 w 19"/>
                <a:gd name="T25" fmla="*/ 44 h 50"/>
                <a:gd name="T26" fmla="*/ 10 w 19"/>
                <a:gd name="T27" fmla="*/ 48 h 50"/>
                <a:gd name="T28" fmla="*/ 14 w 19"/>
                <a:gd name="T29" fmla="*/ 49 h 50"/>
                <a:gd name="T30" fmla="*/ 17 w 19"/>
                <a:gd name="T31" fmla="*/ 48 h 50"/>
                <a:gd name="T32" fmla="*/ 19 w 19"/>
                <a:gd name="T33" fmla="*/ 44 h 50"/>
                <a:gd name="T34" fmla="*/ 14 w 19"/>
                <a:gd name="T35"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50">
                  <a:moveTo>
                    <a:pt x="14" y="50"/>
                  </a:moveTo>
                  <a:lnTo>
                    <a:pt x="19" y="44"/>
                  </a:lnTo>
                  <a:lnTo>
                    <a:pt x="16" y="33"/>
                  </a:lnTo>
                  <a:lnTo>
                    <a:pt x="12" y="22"/>
                  </a:lnTo>
                  <a:lnTo>
                    <a:pt x="11" y="11"/>
                  </a:lnTo>
                  <a:lnTo>
                    <a:pt x="10" y="9"/>
                  </a:lnTo>
                  <a:lnTo>
                    <a:pt x="6" y="0"/>
                  </a:lnTo>
                  <a:lnTo>
                    <a:pt x="0" y="11"/>
                  </a:lnTo>
                  <a:lnTo>
                    <a:pt x="3" y="24"/>
                  </a:lnTo>
                  <a:lnTo>
                    <a:pt x="7" y="35"/>
                  </a:lnTo>
                  <a:lnTo>
                    <a:pt x="8" y="44"/>
                  </a:lnTo>
                  <a:lnTo>
                    <a:pt x="14" y="39"/>
                  </a:lnTo>
                  <a:lnTo>
                    <a:pt x="8" y="44"/>
                  </a:lnTo>
                  <a:lnTo>
                    <a:pt x="10" y="48"/>
                  </a:lnTo>
                  <a:lnTo>
                    <a:pt x="14" y="49"/>
                  </a:lnTo>
                  <a:lnTo>
                    <a:pt x="17" y="48"/>
                  </a:lnTo>
                  <a:lnTo>
                    <a:pt x="19" y="44"/>
                  </a:lnTo>
                  <a:lnTo>
                    <a:pt x="14" y="5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699" name="Freeform 2131"/>
            <p:cNvSpPr>
              <a:spLocks/>
            </p:cNvSpPr>
            <p:nvPr/>
          </p:nvSpPr>
          <p:spPr bwMode="auto">
            <a:xfrm>
              <a:off x="3375" y="3923"/>
              <a:ext cx="9" cy="4"/>
            </a:xfrm>
            <a:custGeom>
              <a:avLst/>
              <a:gdLst>
                <a:gd name="T0" fmla="*/ 0 w 27"/>
                <a:gd name="T1" fmla="*/ 5 h 12"/>
                <a:gd name="T2" fmla="*/ 3 w 27"/>
                <a:gd name="T3" fmla="*/ 9 h 12"/>
                <a:gd name="T4" fmla="*/ 8 w 27"/>
                <a:gd name="T5" fmla="*/ 10 h 12"/>
                <a:gd name="T6" fmla="*/ 15 w 27"/>
                <a:gd name="T7" fmla="*/ 11 h 12"/>
                <a:gd name="T8" fmla="*/ 21 w 27"/>
                <a:gd name="T9" fmla="*/ 12 h 12"/>
                <a:gd name="T10" fmla="*/ 27 w 27"/>
                <a:gd name="T11" fmla="*/ 12 h 12"/>
                <a:gd name="T12" fmla="*/ 27 w 27"/>
                <a:gd name="T13" fmla="*/ 1 h 12"/>
                <a:gd name="T14" fmla="*/ 21 w 27"/>
                <a:gd name="T15" fmla="*/ 1 h 12"/>
                <a:gd name="T16" fmla="*/ 15 w 27"/>
                <a:gd name="T17" fmla="*/ 2 h 12"/>
                <a:gd name="T18" fmla="*/ 11 w 27"/>
                <a:gd name="T19" fmla="*/ 1 h 12"/>
                <a:gd name="T20" fmla="*/ 7 w 27"/>
                <a:gd name="T21" fmla="*/ 0 h 12"/>
                <a:gd name="T22" fmla="*/ 9 w 27"/>
                <a:gd name="T23" fmla="*/ 3 h 12"/>
                <a:gd name="T24" fmla="*/ 7 w 27"/>
                <a:gd name="T25" fmla="*/ 0 h 12"/>
                <a:gd name="T26" fmla="*/ 4 w 27"/>
                <a:gd name="T27" fmla="*/ 0 h 12"/>
                <a:gd name="T28" fmla="*/ 0 w 27"/>
                <a:gd name="T29" fmla="*/ 2 h 12"/>
                <a:gd name="T30" fmla="*/ 0 w 27"/>
                <a:gd name="T31" fmla="*/ 6 h 12"/>
                <a:gd name="T32" fmla="*/ 3 w 27"/>
                <a:gd name="T33" fmla="*/ 9 h 12"/>
                <a:gd name="T34" fmla="*/ 0 w 27"/>
                <a:gd name="T35"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12">
                  <a:moveTo>
                    <a:pt x="0" y="5"/>
                  </a:moveTo>
                  <a:lnTo>
                    <a:pt x="3" y="9"/>
                  </a:lnTo>
                  <a:lnTo>
                    <a:pt x="8" y="10"/>
                  </a:lnTo>
                  <a:lnTo>
                    <a:pt x="15" y="11"/>
                  </a:lnTo>
                  <a:lnTo>
                    <a:pt x="21" y="12"/>
                  </a:lnTo>
                  <a:lnTo>
                    <a:pt x="27" y="12"/>
                  </a:lnTo>
                  <a:lnTo>
                    <a:pt x="27" y="1"/>
                  </a:lnTo>
                  <a:lnTo>
                    <a:pt x="21" y="1"/>
                  </a:lnTo>
                  <a:lnTo>
                    <a:pt x="15" y="2"/>
                  </a:lnTo>
                  <a:lnTo>
                    <a:pt x="11" y="1"/>
                  </a:lnTo>
                  <a:lnTo>
                    <a:pt x="7" y="0"/>
                  </a:lnTo>
                  <a:lnTo>
                    <a:pt x="9" y="3"/>
                  </a:lnTo>
                  <a:lnTo>
                    <a:pt x="7" y="0"/>
                  </a:lnTo>
                  <a:lnTo>
                    <a:pt x="4" y="0"/>
                  </a:lnTo>
                  <a:lnTo>
                    <a:pt x="0" y="2"/>
                  </a:lnTo>
                  <a:lnTo>
                    <a:pt x="0" y="6"/>
                  </a:lnTo>
                  <a:lnTo>
                    <a:pt x="3" y="9"/>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00" name="Freeform 2132"/>
            <p:cNvSpPr>
              <a:spLocks/>
            </p:cNvSpPr>
            <p:nvPr/>
          </p:nvSpPr>
          <p:spPr bwMode="auto">
            <a:xfrm>
              <a:off x="3374" y="3909"/>
              <a:ext cx="4" cy="16"/>
            </a:xfrm>
            <a:custGeom>
              <a:avLst/>
              <a:gdLst>
                <a:gd name="T0" fmla="*/ 9 w 12"/>
                <a:gd name="T1" fmla="*/ 11 h 48"/>
                <a:gd name="T2" fmla="*/ 1 w 12"/>
                <a:gd name="T3" fmla="*/ 6 h 48"/>
                <a:gd name="T4" fmla="*/ 1 w 12"/>
                <a:gd name="T5" fmla="*/ 15 h 48"/>
                <a:gd name="T6" fmla="*/ 0 w 12"/>
                <a:gd name="T7" fmla="*/ 27 h 48"/>
                <a:gd name="T8" fmla="*/ 2 w 12"/>
                <a:gd name="T9" fmla="*/ 38 h 48"/>
                <a:gd name="T10" fmla="*/ 3 w 12"/>
                <a:gd name="T11" fmla="*/ 48 h 48"/>
                <a:gd name="T12" fmla="*/ 12 w 12"/>
                <a:gd name="T13" fmla="*/ 46 h 48"/>
                <a:gd name="T14" fmla="*/ 11 w 12"/>
                <a:gd name="T15" fmla="*/ 38 h 48"/>
                <a:gd name="T16" fmla="*/ 11 w 12"/>
                <a:gd name="T17" fmla="*/ 27 h 48"/>
                <a:gd name="T18" fmla="*/ 12 w 12"/>
                <a:gd name="T19" fmla="*/ 15 h 48"/>
                <a:gd name="T20" fmla="*/ 12 w 12"/>
                <a:gd name="T21" fmla="*/ 6 h 48"/>
                <a:gd name="T22" fmla="*/ 4 w 12"/>
                <a:gd name="T23" fmla="*/ 1 h 48"/>
                <a:gd name="T24" fmla="*/ 12 w 12"/>
                <a:gd name="T25" fmla="*/ 6 h 48"/>
                <a:gd name="T26" fmla="*/ 10 w 12"/>
                <a:gd name="T27" fmla="*/ 3 h 48"/>
                <a:gd name="T28" fmla="*/ 7 w 12"/>
                <a:gd name="T29" fmla="*/ 0 h 48"/>
                <a:gd name="T30" fmla="*/ 3 w 12"/>
                <a:gd name="T31" fmla="*/ 3 h 48"/>
                <a:gd name="T32" fmla="*/ 1 w 12"/>
                <a:gd name="T33" fmla="*/ 6 h 48"/>
                <a:gd name="T34" fmla="*/ 9 w 12"/>
                <a:gd name="T3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48">
                  <a:moveTo>
                    <a:pt x="9" y="11"/>
                  </a:moveTo>
                  <a:lnTo>
                    <a:pt x="1" y="6"/>
                  </a:lnTo>
                  <a:lnTo>
                    <a:pt x="1" y="15"/>
                  </a:lnTo>
                  <a:lnTo>
                    <a:pt x="0" y="27"/>
                  </a:lnTo>
                  <a:lnTo>
                    <a:pt x="2" y="38"/>
                  </a:lnTo>
                  <a:lnTo>
                    <a:pt x="3" y="48"/>
                  </a:lnTo>
                  <a:lnTo>
                    <a:pt x="12" y="46"/>
                  </a:lnTo>
                  <a:lnTo>
                    <a:pt x="11" y="38"/>
                  </a:lnTo>
                  <a:lnTo>
                    <a:pt x="11" y="27"/>
                  </a:lnTo>
                  <a:lnTo>
                    <a:pt x="12" y="15"/>
                  </a:lnTo>
                  <a:lnTo>
                    <a:pt x="12" y="6"/>
                  </a:lnTo>
                  <a:lnTo>
                    <a:pt x="4" y="1"/>
                  </a:lnTo>
                  <a:lnTo>
                    <a:pt x="12" y="6"/>
                  </a:lnTo>
                  <a:lnTo>
                    <a:pt x="10" y="3"/>
                  </a:lnTo>
                  <a:lnTo>
                    <a:pt x="7" y="0"/>
                  </a:lnTo>
                  <a:lnTo>
                    <a:pt x="3" y="3"/>
                  </a:lnTo>
                  <a:lnTo>
                    <a:pt x="1" y="6"/>
                  </a:lnTo>
                  <a:lnTo>
                    <a:pt x="9"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01" name="Freeform 2133"/>
            <p:cNvSpPr>
              <a:spLocks/>
            </p:cNvSpPr>
            <p:nvPr/>
          </p:nvSpPr>
          <p:spPr bwMode="auto">
            <a:xfrm>
              <a:off x="3357" y="3908"/>
              <a:ext cx="20" cy="5"/>
            </a:xfrm>
            <a:custGeom>
              <a:avLst/>
              <a:gdLst>
                <a:gd name="T0" fmla="*/ 12 w 60"/>
                <a:gd name="T1" fmla="*/ 4 h 17"/>
                <a:gd name="T2" fmla="*/ 3 w 60"/>
                <a:gd name="T3" fmla="*/ 8 h 17"/>
                <a:gd name="T4" fmla="*/ 8 w 60"/>
                <a:gd name="T5" fmla="*/ 12 h 17"/>
                <a:gd name="T6" fmla="*/ 15 w 60"/>
                <a:gd name="T7" fmla="*/ 15 h 17"/>
                <a:gd name="T8" fmla="*/ 23 w 60"/>
                <a:gd name="T9" fmla="*/ 16 h 17"/>
                <a:gd name="T10" fmla="*/ 31 w 60"/>
                <a:gd name="T11" fmla="*/ 17 h 17"/>
                <a:gd name="T12" fmla="*/ 39 w 60"/>
                <a:gd name="T13" fmla="*/ 17 h 17"/>
                <a:gd name="T14" fmla="*/ 46 w 60"/>
                <a:gd name="T15" fmla="*/ 16 h 17"/>
                <a:gd name="T16" fmla="*/ 53 w 60"/>
                <a:gd name="T17" fmla="*/ 15 h 17"/>
                <a:gd name="T18" fmla="*/ 60 w 60"/>
                <a:gd name="T19" fmla="*/ 14 h 17"/>
                <a:gd name="T20" fmla="*/ 55 w 60"/>
                <a:gd name="T21" fmla="*/ 4 h 17"/>
                <a:gd name="T22" fmla="*/ 53 w 60"/>
                <a:gd name="T23" fmla="*/ 6 h 17"/>
                <a:gd name="T24" fmla="*/ 46 w 60"/>
                <a:gd name="T25" fmla="*/ 7 h 17"/>
                <a:gd name="T26" fmla="*/ 39 w 60"/>
                <a:gd name="T27" fmla="*/ 8 h 17"/>
                <a:gd name="T28" fmla="*/ 31 w 60"/>
                <a:gd name="T29" fmla="*/ 8 h 17"/>
                <a:gd name="T30" fmla="*/ 23 w 60"/>
                <a:gd name="T31" fmla="*/ 7 h 17"/>
                <a:gd name="T32" fmla="*/ 18 w 60"/>
                <a:gd name="T33" fmla="*/ 6 h 17"/>
                <a:gd name="T34" fmla="*/ 13 w 60"/>
                <a:gd name="T35" fmla="*/ 3 h 17"/>
                <a:gd name="T36" fmla="*/ 10 w 60"/>
                <a:gd name="T37" fmla="*/ 1 h 17"/>
                <a:gd name="T38" fmla="*/ 0 w 60"/>
                <a:gd name="T39" fmla="*/ 4 h 17"/>
                <a:gd name="T40" fmla="*/ 10 w 60"/>
                <a:gd name="T41" fmla="*/ 1 h 17"/>
                <a:gd name="T42" fmla="*/ 6 w 60"/>
                <a:gd name="T43" fmla="*/ 0 h 17"/>
                <a:gd name="T44" fmla="*/ 3 w 60"/>
                <a:gd name="T45" fmla="*/ 1 h 17"/>
                <a:gd name="T46" fmla="*/ 2 w 60"/>
                <a:gd name="T47" fmla="*/ 4 h 17"/>
                <a:gd name="T48" fmla="*/ 3 w 60"/>
                <a:gd name="T49" fmla="*/ 8 h 17"/>
                <a:gd name="T50" fmla="*/ 12 w 60"/>
                <a:gd name="T51"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17">
                  <a:moveTo>
                    <a:pt x="12" y="4"/>
                  </a:moveTo>
                  <a:lnTo>
                    <a:pt x="3" y="8"/>
                  </a:lnTo>
                  <a:lnTo>
                    <a:pt x="8" y="12"/>
                  </a:lnTo>
                  <a:lnTo>
                    <a:pt x="15" y="15"/>
                  </a:lnTo>
                  <a:lnTo>
                    <a:pt x="23" y="16"/>
                  </a:lnTo>
                  <a:lnTo>
                    <a:pt x="31" y="17"/>
                  </a:lnTo>
                  <a:lnTo>
                    <a:pt x="39" y="17"/>
                  </a:lnTo>
                  <a:lnTo>
                    <a:pt x="46" y="16"/>
                  </a:lnTo>
                  <a:lnTo>
                    <a:pt x="53" y="15"/>
                  </a:lnTo>
                  <a:lnTo>
                    <a:pt x="60" y="14"/>
                  </a:lnTo>
                  <a:lnTo>
                    <a:pt x="55" y="4"/>
                  </a:lnTo>
                  <a:lnTo>
                    <a:pt x="53" y="6"/>
                  </a:lnTo>
                  <a:lnTo>
                    <a:pt x="46" y="7"/>
                  </a:lnTo>
                  <a:lnTo>
                    <a:pt x="39" y="8"/>
                  </a:lnTo>
                  <a:lnTo>
                    <a:pt x="31" y="8"/>
                  </a:lnTo>
                  <a:lnTo>
                    <a:pt x="23" y="7"/>
                  </a:lnTo>
                  <a:lnTo>
                    <a:pt x="18" y="6"/>
                  </a:lnTo>
                  <a:lnTo>
                    <a:pt x="13" y="3"/>
                  </a:lnTo>
                  <a:lnTo>
                    <a:pt x="10" y="1"/>
                  </a:lnTo>
                  <a:lnTo>
                    <a:pt x="0" y="4"/>
                  </a:lnTo>
                  <a:lnTo>
                    <a:pt x="10" y="1"/>
                  </a:lnTo>
                  <a:lnTo>
                    <a:pt x="6" y="0"/>
                  </a:lnTo>
                  <a:lnTo>
                    <a:pt x="3" y="1"/>
                  </a:lnTo>
                  <a:lnTo>
                    <a:pt x="2" y="4"/>
                  </a:lnTo>
                  <a:lnTo>
                    <a:pt x="3" y="8"/>
                  </a:lnTo>
                  <a:lnTo>
                    <a:pt x="12"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02" name="Freeform 2134"/>
            <p:cNvSpPr>
              <a:spLocks/>
            </p:cNvSpPr>
            <p:nvPr/>
          </p:nvSpPr>
          <p:spPr bwMode="auto">
            <a:xfrm>
              <a:off x="3350" y="3909"/>
              <a:ext cx="11" cy="11"/>
            </a:xfrm>
            <a:custGeom>
              <a:avLst/>
              <a:gdLst>
                <a:gd name="T0" fmla="*/ 0 w 33"/>
                <a:gd name="T1" fmla="*/ 28 h 32"/>
                <a:gd name="T2" fmla="*/ 8 w 33"/>
                <a:gd name="T3" fmla="*/ 31 h 32"/>
                <a:gd name="T4" fmla="*/ 15 w 33"/>
                <a:gd name="T5" fmla="*/ 26 h 32"/>
                <a:gd name="T6" fmla="*/ 21 w 33"/>
                <a:gd name="T7" fmla="*/ 18 h 32"/>
                <a:gd name="T8" fmla="*/ 29 w 33"/>
                <a:gd name="T9" fmla="*/ 10 h 32"/>
                <a:gd name="T10" fmla="*/ 33 w 33"/>
                <a:gd name="T11" fmla="*/ 0 h 32"/>
                <a:gd name="T12" fmla="*/ 21 w 33"/>
                <a:gd name="T13" fmla="*/ 0 h 32"/>
                <a:gd name="T14" fmla="*/ 20 w 33"/>
                <a:gd name="T15" fmla="*/ 5 h 32"/>
                <a:gd name="T16" fmla="*/ 15 w 33"/>
                <a:gd name="T17" fmla="*/ 11 h 32"/>
                <a:gd name="T18" fmla="*/ 8 w 33"/>
                <a:gd name="T19" fmla="*/ 19 h 32"/>
                <a:gd name="T20" fmla="*/ 1 w 33"/>
                <a:gd name="T21" fmla="*/ 24 h 32"/>
                <a:gd name="T22" fmla="*/ 9 w 33"/>
                <a:gd name="T23" fmla="*/ 28 h 32"/>
                <a:gd name="T24" fmla="*/ 1 w 33"/>
                <a:gd name="T25" fmla="*/ 24 h 32"/>
                <a:gd name="T26" fmla="*/ 0 w 33"/>
                <a:gd name="T27" fmla="*/ 28 h 32"/>
                <a:gd name="T28" fmla="*/ 1 w 33"/>
                <a:gd name="T29" fmla="*/ 31 h 32"/>
                <a:gd name="T30" fmla="*/ 4 w 33"/>
                <a:gd name="T31" fmla="*/ 32 h 32"/>
                <a:gd name="T32" fmla="*/ 8 w 33"/>
                <a:gd name="T33" fmla="*/ 31 h 32"/>
                <a:gd name="T34" fmla="*/ 0 w 33"/>
                <a:gd name="T35"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32">
                  <a:moveTo>
                    <a:pt x="0" y="28"/>
                  </a:moveTo>
                  <a:lnTo>
                    <a:pt x="8" y="31"/>
                  </a:lnTo>
                  <a:lnTo>
                    <a:pt x="15" y="26"/>
                  </a:lnTo>
                  <a:lnTo>
                    <a:pt x="21" y="18"/>
                  </a:lnTo>
                  <a:lnTo>
                    <a:pt x="29" y="10"/>
                  </a:lnTo>
                  <a:lnTo>
                    <a:pt x="33" y="0"/>
                  </a:lnTo>
                  <a:lnTo>
                    <a:pt x="21" y="0"/>
                  </a:lnTo>
                  <a:lnTo>
                    <a:pt x="20" y="5"/>
                  </a:lnTo>
                  <a:lnTo>
                    <a:pt x="15" y="11"/>
                  </a:lnTo>
                  <a:lnTo>
                    <a:pt x="8" y="19"/>
                  </a:lnTo>
                  <a:lnTo>
                    <a:pt x="1" y="24"/>
                  </a:lnTo>
                  <a:lnTo>
                    <a:pt x="9" y="28"/>
                  </a:lnTo>
                  <a:lnTo>
                    <a:pt x="1" y="24"/>
                  </a:lnTo>
                  <a:lnTo>
                    <a:pt x="0" y="28"/>
                  </a:lnTo>
                  <a:lnTo>
                    <a:pt x="1" y="31"/>
                  </a:lnTo>
                  <a:lnTo>
                    <a:pt x="4" y="32"/>
                  </a:lnTo>
                  <a:lnTo>
                    <a:pt x="8" y="31"/>
                  </a:lnTo>
                  <a:lnTo>
                    <a:pt x="0" y="2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03" name="Freeform 2135"/>
            <p:cNvSpPr>
              <a:spLocks/>
            </p:cNvSpPr>
            <p:nvPr/>
          </p:nvSpPr>
          <p:spPr bwMode="auto">
            <a:xfrm>
              <a:off x="3340" y="3913"/>
              <a:ext cx="13" cy="6"/>
            </a:xfrm>
            <a:custGeom>
              <a:avLst/>
              <a:gdLst>
                <a:gd name="T0" fmla="*/ 11 w 41"/>
                <a:gd name="T1" fmla="*/ 4 h 17"/>
                <a:gd name="T2" fmla="*/ 4 w 41"/>
                <a:gd name="T3" fmla="*/ 9 h 17"/>
                <a:gd name="T4" fmla="*/ 12 w 41"/>
                <a:gd name="T5" fmla="*/ 11 h 17"/>
                <a:gd name="T6" fmla="*/ 23 w 41"/>
                <a:gd name="T7" fmla="*/ 14 h 17"/>
                <a:gd name="T8" fmla="*/ 29 w 41"/>
                <a:gd name="T9" fmla="*/ 17 h 17"/>
                <a:gd name="T10" fmla="*/ 32 w 41"/>
                <a:gd name="T11" fmla="*/ 16 h 17"/>
                <a:gd name="T12" fmla="*/ 41 w 41"/>
                <a:gd name="T13" fmla="*/ 16 h 17"/>
                <a:gd name="T14" fmla="*/ 34 w 41"/>
                <a:gd name="T15" fmla="*/ 8 h 17"/>
                <a:gd name="T16" fmla="*/ 25 w 41"/>
                <a:gd name="T17" fmla="*/ 4 h 17"/>
                <a:gd name="T18" fmla="*/ 15 w 41"/>
                <a:gd name="T19" fmla="*/ 2 h 17"/>
                <a:gd name="T20" fmla="*/ 7 w 41"/>
                <a:gd name="T21" fmla="*/ 0 h 17"/>
                <a:gd name="T22" fmla="*/ 0 w 41"/>
                <a:gd name="T23" fmla="*/ 4 h 17"/>
                <a:gd name="T24" fmla="*/ 7 w 41"/>
                <a:gd name="T25" fmla="*/ 0 h 17"/>
                <a:gd name="T26" fmla="*/ 3 w 41"/>
                <a:gd name="T27" fmla="*/ 1 h 17"/>
                <a:gd name="T28" fmla="*/ 1 w 41"/>
                <a:gd name="T29" fmla="*/ 3 h 17"/>
                <a:gd name="T30" fmla="*/ 2 w 41"/>
                <a:gd name="T31" fmla="*/ 7 h 17"/>
                <a:gd name="T32" fmla="*/ 4 w 41"/>
                <a:gd name="T33" fmla="*/ 9 h 17"/>
                <a:gd name="T34" fmla="*/ 11 w 41"/>
                <a:gd name="T35"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 h="17">
                  <a:moveTo>
                    <a:pt x="11" y="4"/>
                  </a:moveTo>
                  <a:lnTo>
                    <a:pt x="4" y="9"/>
                  </a:lnTo>
                  <a:lnTo>
                    <a:pt x="12" y="11"/>
                  </a:lnTo>
                  <a:lnTo>
                    <a:pt x="23" y="14"/>
                  </a:lnTo>
                  <a:lnTo>
                    <a:pt x="29" y="17"/>
                  </a:lnTo>
                  <a:lnTo>
                    <a:pt x="32" y="16"/>
                  </a:lnTo>
                  <a:lnTo>
                    <a:pt x="41" y="16"/>
                  </a:lnTo>
                  <a:lnTo>
                    <a:pt x="34" y="8"/>
                  </a:lnTo>
                  <a:lnTo>
                    <a:pt x="25" y="4"/>
                  </a:lnTo>
                  <a:lnTo>
                    <a:pt x="15" y="2"/>
                  </a:lnTo>
                  <a:lnTo>
                    <a:pt x="7" y="0"/>
                  </a:lnTo>
                  <a:lnTo>
                    <a:pt x="0" y="4"/>
                  </a:lnTo>
                  <a:lnTo>
                    <a:pt x="7" y="0"/>
                  </a:lnTo>
                  <a:lnTo>
                    <a:pt x="3" y="1"/>
                  </a:lnTo>
                  <a:lnTo>
                    <a:pt x="1" y="3"/>
                  </a:lnTo>
                  <a:lnTo>
                    <a:pt x="2" y="7"/>
                  </a:lnTo>
                  <a:lnTo>
                    <a:pt x="4" y="9"/>
                  </a:lnTo>
                  <a:lnTo>
                    <a:pt x="11"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04" name="Freeform 2136"/>
            <p:cNvSpPr>
              <a:spLocks/>
            </p:cNvSpPr>
            <p:nvPr/>
          </p:nvSpPr>
          <p:spPr bwMode="auto">
            <a:xfrm>
              <a:off x="3340" y="3914"/>
              <a:ext cx="3" cy="13"/>
            </a:xfrm>
            <a:custGeom>
              <a:avLst/>
              <a:gdLst>
                <a:gd name="T0" fmla="*/ 8 w 11"/>
                <a:gd name="T1" fmla="*/ 37 h 37"/>
                <a:gd name="T2" fmla="*/ 11 w 11"/>
                <a:gd name="T3" fmla="*/ 32 h 37"/>
                <a:gd name="T4" fmla="*/ 11 w 11"/>
                <a:gd name="T5" fmla="*/ 0 h 37"/>
                <a:gd name="T6" fmla="*/ 0 w 11"/>
                <a:gd name="T7" fmla="*/ 0 h 37"/>
                <a:gd name="T8" fmla="*/ 0 w 11"/>
                <a:gd name="T9" fmla="*/ 32 h 37"/>
                <a:gd name="T10" fmla="*/ 3 w 11"/>
                <a:gd name="T11" fmla="*/ 28 h 37"/>
                <a:gd name="T12" fmla="*/ 0 w 11"/>
                <a:gd name="T13" fmla="*/ 32 h 37"/>
                <a:gd name="T14" fmla="*/ 2 w 11"/>
                <a:gd name="T15" fmla="*/ 36 h 37"/>
                <a:gd name="T16" fmla="*/ 5 w 11"/>
                <a:gd name="T17" fmla="*/ 37 h 37"/>
                <a:gd name="T18" fmla="*/ 9 w 11"/>
                <a:gd name="T19" fmla="*/ 36 h 37"/>
                <a:gd name="T20" fmla="*/ 11 w 11"/>
                <a:gd name="T21" fmla="*/ 32 h 37"/>
                <a:gd name="T22" fmla="*/ 8 w 11"/>
                <a:gd name="T2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37">
                  <a:moveTo>
                    <a:pt x="8" y="37"/>
                  </a:moveTo>
                  <a:lnTo>
                    <a:pt x="11" y="32"/>
                  </a:lnTo>
                  <a:lnTo>
                    <a:pt x="11" y="0"/>
                  </a:lnTo>
                  <a:lnTo>
                    <a:pt x="0" y="0"/>
                  </a:lnTo>
                  <a:lnTo>
                    <a:pt x="0" y="32"/>
                  </a:lnTo>
                  <a:lnTo>
                    <a:pt x="3" y="28"/>
                  </a:lnTo>
                  <a:lnTo>
                    <a:pt x="0" y="32"/>
                  </a:lnTo>
                  <a:lnTo>
                    <a:pt x="2" y="36"/>
                  </a:lnTo>
                  <a:lnTo>
                    <a:pt x="5" y="37"/>
                  </a:lnTo>
                  <a:lnTo>
                    <a:pt x="9" y="36"/>
                  </a:lnTo>
                  <a:lnTo>
                    <a:pt x="11" y="32"/>
                  </a:lnTo>
                  <a:lnTo>
                    <a:pt x="8" y="3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05" name="Freeform 2137"/>
            <p:cNvSpPr>
              <a:spLocks/>
            </p:cNvSpPr>
            <p:nvPr/>
          </p:nvSpPr>
          <p:spPr bwMode="auto">
            <a:xfrm>
              <a:off x="3332" y="3922"/>
              <a:ext cx="10" cy="6"/>
            </a:xfrm>
            <a:custGeom>
              <a:avLst/>
              <a:gdLst>
                <a:gd name="T0" fmla="*/ 0 w 32"/>
                <a:gd name="T1" fmla="*/ 5 h 16"/>
                <a:gd name="T2" fmla="*/ 2 w 32"/>
                <a:gd name="T3" fmla="*/ 8 h 16"/>
                <a:gd name="T4" fmla="*/ 9 w 32"/>
                <a:gd name="T5" fmla="*/ 14 h 16"/>
                <a:gd name="T6" fmla="*/ 17 w 32"/>
                <a:gd name="T7" fmla="*/ 16 h 16"/>
                <a:gd name="T8" fmla="*/ 24 w 32"/>
                <a:gd name="T9" fmla="*/ 15 h 16"/>
                <a:gd name="T10" fmla="*/ 32 w 32"/>
                <a:gd name="T11" fmla="*/ 13 h 16"/>
                <a:gd name="T12" fmla="*/ 27 w 32"/>
                <a:gd name="T13" fmla="*/ 4 h 16"/>
                <a:gd name="T14" fmla="*/ 21 w 32"/>
                <a:gd name="T15" fmla="*/ 6 h 16"/>
                <a:gd name="T16" fmla="*/ 17 w 32"/>
                <a:gd name="T17" fmla="*/ 7 h 16"/>
                <a:gd name="T18" fmla="*/ 13 w 32"/>
                <a:gd name="T19" fmla="*/ 5 h 16"/>
                <a:gd name="T20" fmla="*/ 9 w 32"/>
                <a:gd name="T21" fmla="*/ 2 h 16"/>
                <a:gd name="T22" fmla="*/ 11 w 32"/>
                <a:gd name="T23" fmla="*/ 5 h 16"/>
                <a:gd name="T24" fmla="*/ 9 w 32"/>
                <a:gd name="T25" fmla="*/ 2 h 16"/>
                <a:gd name="T26" fmla="*/ 5 w 32"/>
                <a:gd name="T27" fmla="*/ 0 h 16"/>
                <a:gd name="T28" fmla="*/ 2 w 32"/>
                <a:gd name="T29" fmla="*/ 2 h 16"/>
                <a:gd name="T30" fmla="*/ 1 w 32"/>
                <a:gd name="T31" fmla="*/ 5 h 16"/>
                <a:gd name="T32" fmla="*/ 2 w 32"/>
                <a:gd name="T33" fmla="*/ 8 h 16"/>
                <a:gd name="T34" fmla="*/ 0 w 32"/>
                <a:gd name="T35"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16">
                  <a:moveTo>
                    <a:pt x="0" y="5"/>
                  </a:moveTo>
                  <a:lnTo>
                    <a:pt x="2" y="8"/>
                  </a:lnTo>
                  <a:lnTo>
                    <a:pt x="9" y="14"/>
                  </a:lnTo>
                  <a:lnTo>
                    <a:pt x="17" y="16"/>
                  </a:lnTo>
                  <a:lnTo>
                    <a:pt x="24" y="15"/>
                  </a:lnTo>
                  <a:lnTo>
                    <a:pt x="32" y="13"/>
                  </a:lnTo>
                  <a:lnTo>
                    <a:pt x="27" y="4"/>
                  </a:lnTo>
                  <a:lnTo>
                    <a:pt x="21" y="6"/>
                  </a:lnTo>
                  <a:lnTo>
                    <a:pt x="17" y="7"/>
                  </a:lnTo>
                  <a:lnTo>
                    <a:pt x="13" y="5"/>
                  </a:lnTo>
                  <a:lnTo>
                    <a:pt x="9" y="2"/>
                  </a:lnTo>
                  <a:lnTo>
                    <a:pt x="11" y="5"/>
                  </a:lnTo>
                  <a:lnTo>
                    <a:pt x="9" y="2"/>
                  </a:lnTo>
                  <a:lnTo>
                    <a:pt x="5" y="0"/>
                  </a:lnTo>
                  <a:lnTo>
                    <a:pt x="2" y="2"/>
                  </a:lnTo>
                  <a:lnTo>
                    <a:pt x="1" y="5"/>
                  </a:lnTo>
                  <a:lnTo>
                    <a:pt x="2" y="8"/>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06" name="Freeform 2138"/>
            <p:cNvSpPr>
              <a:spLocks/>
            </p:cNvSpPr>
            <p:nvPr/>
          </p:nvSpPr>
          <p:spPr bwMode="auto">
            <a:xfrm>
              <a:off x="3331" y="3910"/>
              <a:ext cx="4" cy="14"/>
            </a:xfrm>
            <a:custGeom>
              <a:avLst/>
              <a:gdLst>
                <a:gd name="T0" fmla="*/ 6 w 14"/>
                <a:gd name="T1" fmla="*/ 9 h 43"/>
                <a:gd name="T2" fmla="*/ 1 w 14"/>
                <a:gd name="T3" fmla="*/ 8 h 43"/>
                <a:gd name="T4" fmla="*/ 4 w 14"/>
                <a:gd name="T5" fmla="*/ 12 h 43"/>
                <a:gd name="T6" fmla="*/ 3 w 14"/>
                <a:gd name="T7" fmla="*/ 22 h 43"/>
                <a:gd name="T8" fmla="*/ 3 w 14"/>
                <a:gd name="T9" fmla="*/ 34 h 43"/>
                <a:gd name="T10" fmla="*/ 3 w 14"/>
                <a:gd name="T11" fmla="*/ 43 h 43"/>
                <a:gd name="T12" fmla="*/ 14 w 14"/>
                <a:gd name="T13" fmla="*/ 43 h 43"/>
                <a:gd name="T14" fmla="*/ 14 w 14"/>
                <a:gd name="T15" fmla="*/ 34 h 43"/>
                <a:gd name="T16" fmla="*/ 14 w 14"/>
                <a:gd name="T17" fmla="*/ 22 h 43"/>
                <a:gd name="T18" fmla="*/ 13 w 14"/>
                <a:gd name="T19" fmla="*/ 12 h 43"/>
                <a:gd name="T20" fmla="*/ 8 w 14"/>
                <a:gd name="T21" fmla="*/ 1 h 43"/>
                <a:gd name="T22" fmla="*/ 4 w 14"/>
                <a:gd name="T23" fmla="*/ 0 h 43"/>
                <a:gd name="T24" fmla="*/ 8 w 14"/>
                <a:gd name="T25" fmla="*/ 1 h 43"/>
                <a:gd name="T26" fmla="*/ 5 w 14"/>
                <a:gd name="T27" fmla="*/ 0 h 43"/>
                <a:gd name="T28" fmla="*/ 1 w 14"/>
                <a:gd name="T29" fmla="*/ 1 h 43"/>
                <a:gd name="T30" fmla="*/ 0 w 14"/>
                <a:gd name="T31" fmla="*/ 4 h 43"/>
                <a:gd name="T32" fmla="*/ 1 w 14"/>
                <a:gd name="T33" fmla="*/ 8 h 43"/>
                <a:gd name="T34" fmla="*/ 6 w 14"/>
                <a:gd name="T35" fmla="*/ 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43">
                  <a:moveTo>
                    <a:pt x="6" y="9"/>
                  </a:moveTo>
                  <a:lnTo>
                    <a:pt x="1" y="8"/>
                  </a:lnTo>
                  <a:lnTo>
                    <a:pt x="4" y="12"/>
                  </a:lnTo>
                  <a:lnTo>
                    <a:pt x="3" y="22"/>
                  </a:lnTo>
                  <a:lnTo>
                    <a:pt x="3" y="34"/>
                  </a:lnTo>
                  <a:lnTo>
                    <a:pt x="3" y="43"/>
                  </a:lnTo>
                  <a:lnTo>
                    <a:pt x="14" y="43"/>
                  </a:lnTo>
                  <a:lnTo>
                    <a:pt x="14" y="34"/>
                  </a:lnTo>
                  <a:lnTo>
                    <a:pt x="14" y="22"/>
                  </a:lnTo>
                  <a:lnTo>
                    <a:pt x="13" y="12"/>
                  </a:lnTo>
                  <a:lnTo>
                    <a:pt x="8" y="1"/>
                  </a:lnTo>
                  <a:lnTo>
                    <a:pt x="4" y="0"/>
                  </a:lnTo>
                  <a:lnTo>
                    <a:pt x="8" y="1"/>
                  </a:lnTo>
                  <a:lnTo>
                    <a:pt x="5" y="0"/>
                  </a:lnTo>
                  <a:lnTo>
                    <a:pt x="1" y="1"/>
                  </a:lnTo>
                  <a:lnTo>
                    <a:pt x="0" y="4"/>
                  </a:lnTo>
                  <a:lnTo>
                    <a:pt x="1" y="8"/>
                  </a:lnTo>
                  <a:lnTo>
                    <a:pt x="6"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07" name="Freeform 2139"/>
            <p:cNvSpPr>
              <a:spLocks/>
            </p:cNvSpPr>
            <p:nvPr/>
          </p:nvSpPr>
          <p:spPr bwMode="auto">
            <a:xfrm>
              <a:off x="3326" y="3910"/>
              <a:ext cx="7" cy="9"/>
            </a:xfrm>
            <a:custGeom>
              <a:avLst/>
              <a:gdLst>
                <a:gd name="T0" fmla="*/ 9 w 19"/>
                <a:gd name="T1" fmla="*/ 29 h 29"/>
                <a:gd name="T2" fmla="*/ 9 w 19"/>
                <a:gd name="T3" fmla="*/ 28 h 29"/>
                <a:gd name="T4" fmla="*/ 11 w 19"/>
                <a:gd name="T5" fmla="*/ 24 h 29"/>
                <a:gd name="T6" fmla="*/ 14 w 19"/>
                <a:gd name="T7" fmla="*/ 17 h 29"/>
                <a:gd name="T8" fmla="*/ 17 w 19"/>
                <a:gd name="T9" fmla="*/ 11 h 29"/>
                <a:gd name="T10" fmla="*/ 19 w 19"/>
                <a:gd name="T11" fmla="*/ 9 h 29"/>
                <a:gd name="T12" fmla="*/ 17 w 19"/>
                <a:gd name="T13" fmla="*/ 0 h 29"/>
                <a:gd name="T14" fmla="*/ 10 w 19"/>
                <a:gd name="T15" fmla="*/ 4 h 29"/>
                <a:gd name="T16" fmla="*/ 5 w 19"/>
                <a:gd name="T17" fmla="*/ 12 h 29"/>
                <a:gd name="T18" fmla="*/ 2 w 19"/>
                <a:gd name="T19" fmla="*/ 19 h 29"/>
                <a:gd name="T20" fmla="*/ 0 w 19"/>
                <a:gd name="T21" fmla="*/ 26 h 29"/>
                <a:gd name="T22" fmla="*/ 0 w 19"/>
                <a:gd name="T23" fmla="*/ 25 h 29"/>
                <a:gd name="T24" fmla="*/ 9 w 19"/>
                <a:gd name="T2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29">
                  <a:moveTo>
                    <a:pt x="9" y="29"/>
                  </a:moveTo>
                  <a:lnTo>
                    <a:pt x="9" y="28"/>
                  </a:lnTo>
                  <a:lnTo>
                    <a:pt x="11" y="24"/>
                  </a:lnTo>
                  <a:lnTo>
                    <a:pt x="14" y="17"/>
                  </a:lnTo>
                  <a:lnTo>
                    <a:pt x="17" y="11"/>
                  </a:lnTo>
                  <a:lnTo>
                    <a:pt x="19" y="9"/>
                  </a:lnTo>
                  <a:lnTo>
                    <a:pt x="17" y="0"/>
                  </a:lnTo>
                  <a:lnTo>
                    <a:pt x="10" y="4"/>
                  </a:lnTo>
                  <a:lnTo>
                    <a:pt x="5" y="12"/>
                  </a:lnTo>
                  <a:lnTo>
                    <a:pt x="2" y="19"/>
                  </a:lnTo>
                  <a:lnTo>
                    <a:pt x="0" y="26"/>
                  </a:lnTo>
                  <a:lnTo>
                    <a:pt x="0" y="25"/>
                  </a:lnTo>
                  <a:lnTo>
                    <a:pt x="9"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08" name="Freeform 2140"/>
            <p:cNvSpPr>
              <a:spLocks/>
            </p:cNvSpPr>
            <p:nvPr/>
          </p:nvSpPr>
          <p:spPr bwMode="auto">
            <a:xfrm>
              <a:off x="3308" y="3918"/>
              <a:ext cx="21" cy="4"/>
            </a:xfrm>
            <a:custGeom>
              <a:avLst/>
              <a:gdLst>
                <a:gd name="T0" fmla="*/ 9 w 64"/>
                <a:gd name="T1" fmla="*/ 6 h 13"/>
                <a:gd name="T2" fmla="*/ 3 w 64"/>
                <a:gd name="T3" fmla="*/ 9 h 13"/>
                <a:gd name="T4" fmla="*/ 10 w 64"/>
                <a:gd name="T5" fmla="*/ 11 h 13"/>
                <a:gd name="T6" fmla="*/ 20 w 64"/>
                <a:gd name="T7" fmla="*/ 12 h 13"/>
                <a:gd name="T8" fmla="*/ 28 w 64"/>
                <a:gd name="T9" fmla="*/ 13 h 13"/>
                <a:gd name="T10" fmla="*/ 37 w 64"/>
                <a:gd name="T11" fmla="*/ 13 h 13"/>
                <a:gd name="T12" fmla="*/ 45 w 64"/>
                <a:gd name="T13" fmla="*/ 12 h 13"/>
                <a:gd name="T14" fmla="*/ 53 w 64"/>
                <a:gd name="T15" fmla="*/ 11 h 13"/>
                <a:gd name="T16" fmla="*/ 59 w 64"/>
                <a:gd name="T17" fmla="*/ 9 h 13"/>
                <a:gd name="T18" fmla="*/ 64 w 64"/>
                <a:gd name="T19" fmla="*/ 5 h 13"/>
                <a:gd name="T20" fmla="*/ 55 w 64"/>
                <a:gd name="T21" fmla="*/ 1 h 13"/>
                <a:gd name="T22" fmla="*/ 55 w 64"/>
                <a:gd name="T23" fmla="*/ 0 h 13"/>
                <a:gd name="T24" fmla="*/ 51 w 64"/>
                <a:gd name="T25" fmla="*/ 2 h 13"/>
                <a:gd name="T26" fmla="*/ 45 w 64"/>
                <a:gd name="T27" fmla="*/ 3 h 13"/>
                <a:gd name="T28" fmla="*/ 37 w 64"/>
                <a:gd name="T29" fmla="*/ 2 h 13"/>
                <a:gd name="T30" fmla="*/ 28 w 64"/>
                <a:gd name="T31" fmla="*/ 2 h 13"/>
                <a:gd name="T32" fmla="*/ 20 w 64"/>
                <a:gd name="T33" fmla="*/ 3 h 13"/>
                <a:gd name="T34" fmla="*/ 12 w 64"/>
                <a:gd name="T35" fmla="*/ 2 h 13"/>
                <a:gd name="T36" fmla="*/ 5 w 64"/>
                <a:gd name="T37" fmla="*/ 0 h 13"/>
                <a:gd name="T38" fmla="*/ 0 w 64"/>
                <a:gd name="T39" fmla="*/ 2 h 13"/>
                <a:gd name="T40" fmla="*/ 5 w 64"/>
                <a:gd name="T41" fmla="*/ 0 h 13"/>
                <a:gd name="T42" fmla="*/ 2 w 64"/>
                <a:gd name="T43" fmla="*/ 1 h 13"/>
                <a:gd name="T44" fmla="*/ 0 w 64"/>
                <a:gd name="T45" fmla="*/ 3 h 13"/>
                <a:gd name="T46" fmla="*/ 1 w 64"/>
                <a:gd name="T47" fmla="*/ 6 h 13"/>
                <a:gd name="T48" fmla="*/ 3 w 64"/>
                <a:gd name="T49" fmla="*/ 9 h 13"/>
                <a:gd name="T50" fmla="*/ 9 w 64"/>
                <a:gd name="T51"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 h="13">
                  <a:moveTo>
                    <a:pt x="9" y="6"/>
                  </a:moveTo>
                  <a:lnTo>
                    <a:pt x="3" y="9"/>
                  </a:lnTo>
                  <a:lnTo>
                    <a:pt x="10" y="11"/>
                  </a:lnTo>
                  <a:lnTo>
                    <a:pt x="20" y="12"/>
                  </a:lnTo>
                  <a:lnTo>
                    <a:pt x="28" y="13"/>
                  </a:lnTo>
                  <a:lnTo>
                    <a:pt x="37" y="13"/>
                  </a:lnTo>
                  <a:lnTo>
                    <a:pt x="45" y="12"/>
                  </a:lnTo>
                  <a:lnTo>
                    <a:pt x="53" y="11"/>
                  </a:lnTo>
                  <a:lnTo>
                    <a:pt x="59" y="9"/>
                  </a:lnTo>
                  <a:lnTo>
                    <a:pt x="64" y="5"/>
                  </a:lnTo>
                  <a:lnTo>
                    <a:pt x="55" y="1"/>
                  </a:lnTo>
                  <a:lnTo>
                    <a:pt x="55" y="0"/>
                  </a:lnTo>
                  <a:lnTo>
                    <a:pt x="51" y="2"/>
                  </a:lnTo>
                  <a:lnTo>
                    <a:pt x="45" y="3"/>
                  </a:lnTo>
                  <a:lnTo>
                    <a:pt x="37" y="2"/>
                  </a:lnTo>
                  <a:lnTo>
                    <a:pt x="28" y="2"/>
                  </a:lnTo>
                  <a:lnTo>
                    <a:pt x="20" y="3"/>
                  </a:lnTo>
                  <a:lnTo>
                    <a:pt x="12" y="2"/>
                  </a:lnTo>
                  <a:lnTo>
                    <a:pt x="5" y="0"/>
                  </a:lnTo>
                  <a:lnTo>
                    <a:pt x="0" y="2"/>
                  </a:lnTo>
                  <a:lnTo>
                    <a:pt x="5" y="0"/>
                  </a:lnTo>
                  <a:lnTo>
                    <a:pt x="2" y="1"/>
                  </a:lnTo>
                  <a:lnTo>
                    <a:pt x="0" y="3"/>
                  </a:lnTo>
                  <a:lnTo>
                    <a:pt x="1" y="6"/>
                  </a:lnTo>
                  <a:lnTo>
                    <a:pt x="3" y="9"/>
                  </a:lnTo>
                  <a:lnTo>
                    <a:pt x="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09" name="Freeform 2141"/>
            <p:cNvSpPr>
              <a:spLocks/>
            </p:cNvSpPr>
            <p:nvPr/>
          </p:nvSpPr>
          <p:spPr bwMode="auto">
            <a:xfrm>
              <a:off x="3305" y="3918"/>
              <a:ext cx="6" cy="6"/>
            </a:xfrm>
            <a:custGeom>
              <a:avLst/>
              <a:gdLst>
                <a:gd name="T0" fmla="*/ 0 w 18"/>
                <a:gd name="T1" fmla="*/ 16 h 16"/>
                <a:gd name="T2" fmla="*/ 0 w 18"/>
                <a:gd name="T3" fmla="*/ 16 h 16"/>
                <a:gd name="T4" fmla="*/ 6 w 18"/>
                <a:gd name="T5" fmla="*/ 15 h 16"/>
                <a:gd name="T6" fmla="*/ 12 w 18"/>
                <a:gd name="T7" fmla="*/ 11 h 16"/>
                <a:gd name="T8" fmla="*/ 14 w 18"/>
                <a:gd name="T9" fmla="*/ 9 h 16"/>
                <a:gd name="T10" fmla="*/ 18 w 18"/>
                <a:gd name="T11" fmla="*/ 4 h 16"/>
                <a:gd name="T12" fmla="*/ 9 w 18"/>
                <a:gd name="T13" fmla="*/ 0 h 16"/>
                <a:gd name="T14" fmla="*/ 8 w 18"/>
                <a:gd name="T15" fmla="*/ 2 h 16"/>
                <a:gd name="T16" fmla="*/ 5 w 18"/>
                <a:gd name="T17" fmla="*/ 4 h 16"/>
                <a:gd name="T18" fmla="*/ 4 w 18"/>
                <a:gd name="T19" fmla="*/ 6 h 16"/>
                <a:gd name="T20" fmla="*/ 0 w 18"/>
                <a:gd name="T21" fmla="*/ 4 h 16"/>
                <a:gd name="T22" fmla="*/ 0 w 18"/>
                <a:gd name="T23" fmla="*/ 4 h 16"/>
                <a:gd name="T24" fmla="*/ 0 w 18"/>
                <a:gd name="T25"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16">
                  <a:moveTo>
                    <a:pt x="0" y="16"/>
                  </a:moveTo>
                  <a:lnTo>
                    <a:pt x="0" y="16"/>
                  </a:lnTo>
                  <a:lnTo>
                    <a:pt x="6" y="15"/>
                  </a:lnTo>
                  <a:lnTo>
                    <a:pt x="12" y="11"/>
                  </a:lnTo>
                  <a:lnTo>
                    <a:pt x="14" y="9"/>
                  </a:lnTo>
                  <a:lnTo>
                    <a:pt x="18" y="4"/>
                  </a:lnTo>
                  <a:lnTo>
                    <a:pt x="9" y="0"/>
                  </a:lnTo>
                  <a:lnTo>
                    <a:pt x="8" y="2"/>
                  </a:lnTo>
                  <a:lnTo>
                    <a:pt x="5" y="4"/>
                  </a:lnTo>
                  <a:lnTo>
                    <a:pt x="4" y="6"/>
                  </a:lnTo>
                  <a:lnTo>
                    <a:pt x="0" y="4"/>
                  </a:lnTo>
                  <a:lnTo>
                    <a:pt x="0" y="4"/>
                  </a:lnTo>
                  <a:lnTo>
                    <a:pt x="0"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10" name="Freeform 2142"/>
            <p:cNvSpPr>
              <a:spLocks/>
            </p:cNvSpPr>
            <p:nvPr/>
          </p:nvSpPr>
          <p:spPr bwMode="auto">
            <a:xfrm>
              <a:off x="3283" y="3913"/>
              <a:ext cx="22" cy="11"/>
            </a:xfrm>
            <a:custGeom>
              <a:avLst/>
              <a:gdLst>
                <a:gd name="T0" fmla="*/ 10 w 65"/>
                <a:gd name="T1" fmla="*/ 5 h 33"/>
                <a:gd name="T2" fmla="*/ 5 w 65"/>
                <a:gd name="T3" fmla="*/ 10 h 33"/>
                <a:gd name="T4" fmla="*/ 12 w 65"/>
                <a:gd name="T5" fmla="*/ 11 h 33"/>
                <a:gd name="T6" fmla="*/ 20 w 65"/>
                <a:gd name="T7" fmla="*/ 13 h 33"/>
                <a:gd name="T8" fmla="*/ 28 w 65"/>
                <a:gd name="T9" fmla="*/ 17 h 33"/>
                <a:gd name="T10" fmla="*/ 36 w 65"/>
                <a:gd name="T11" fmla="*/ 21 h 33"/>
                <a:gd name="T12" fmla="*/ 46 w 65"/>
                <a:gd name="T13" fmla="*/ 25 h 33"/>
                <a:gd name="T14" fmla="*/ 52 w 65"/>
                <a:gd name="T15" fmla="*/ 28 h 33"/>
                <a:gd name="T16" fmla="*/ 59 w 65"/>
                <a:gd name="T17" fmla="*/ 31 h 33"/>
                <a:gd name="T18" fmla="*/ 65 w 65"/>
                <a:gd name="T19" fmla="*/ 33 h 33"/>
                <a:gd name="T20" fmla="*/ 65 w 65"/>
                <a:gd name="T21" fmla="*/ 21 h 33"/>
                <a:gd name="T22" fmla="*/ 61 w 65"/>
                <a:gd name="T23" fmla="*/ 21 h 33"/>
                <a:gd name="T24" fmla="*/ 57 w 65"/>
                <a:gd name="T25" fmla="*/ 19 h 33"/>
                <a:gd name="T26" fmla="*/ 48 w 65"/>
                <a:gd name="T27" fmla="*/ 16 h 33"/>
                <a:gd name="T28" fmla="*/ 40 w 65"/>
                <a:gd name="T29" fmla="*/ 12 h 33"/>
                <a:gd name="T30" fmla="*/ 32 w 65"/>
                <a:gd name="T31" fmla="*/ 8 h 33"/>
                <a:gd name="T32" fmla="*/ 22 w 65"/>
                <a:gd name="T33" fmla="*/ 4 h 33"/>
                <a:gd name="T34" fmla="*/ 14 w 65"/>
                <a:gd name="T35" fmla="*/ 2 h 33"/>
                <a:gd name="T36" fmla="*/ 5 w 65"/>
                <a:gd name="T37" fmla="*/ 1 h 33"/>
                <a:gd name="T38" fmla="*/ 0 w 65"/>
                <a:gd name="T39" fmla="*/ 5 h 33"/>
                <a:gd name="T40" fmla="*/ 5 w 65"/>
                <a:gd name="T41" fmla="*/ 0 h 33"/>
                <a:gd name="T42" fmla="*/ 2 w 65"/>
                <a:gd name="T43" fmla="*/ 2 h 33"/>
                <a:gd name="T44" fmla="*/ 0 w 65"/>
                <a:gd name="T45" fmla="*/ 5 h 33"/>
                <a:gd name="T46" fmla="*/ 2 w 65"/>
                <a:gd name="T47" fmla="*/ 9 h 33"/>
                <a:gd name="T48" fmla="*/ 5 w 65"/>
                <a:gd name="T49" fmla="*/ 11 h 33"/>
                <a:gd name="T50" fmla="*/ 10 w 65"/>
                <a:gd name="T51" fmla="*/ 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5" h="33">
                  <a:moveTo>
                    <a:pt x="10" y="5"/>
                  </a:moveTo>
                  <a:lnTo>
                    <a:pt x="5" y="10"/>
                  </a:lnTo>
                  <a:lnTo>
                    <a:pt x="12" y="11"/>
                  </a:lnTo>
                  <a:lnTo>
                    <a:pt x="20" y="13"/>
                  </a:lnTo>
                  <a:lnTo>
                    <a:pt x="28" y="17"/>
                  </a:lnTo>
                  <a:lnTo>
                    <a:pt x="36" y="21"/>
                  </a:lnTo>
                  <a:lnTo>
                    <a:pt x="46" y="25"/>
                  </a:lnTo>
                  <a:lnTo>
                    <a:pt x="52" y="28"/>
                  </a:lnTo>
                  <a:lnTo>
                    <a:pt x="59" y="31"/>
                  </a:lnTo>
                  <a:lnTo>
                    <a:pt x="65" y="33"/>
                  </a:lnTo>
                  <a:lnTo>
                    <a:pt x="65" y="21"/>
                  </a:lnTo>
                  <a:lnTo>
                    <a:pt x="61" y="21"/>
                  </a:lnTo>
                  <a:lnTo>
                    <a:pt x="57" y="19"/>
                  </a:lnTo>
                  <a:lnTo>
                    <a:pt x="48" y="16"/>
                  </a:lnTo>
                  <a:lnTo>
                    <a:pt x="40" y="12"/>
                  </a:lnTo>
                  <a:lnTo>
                    <a:pt x="32" y="8"/>
                  </a:lnTo>
                  <a:lnTo>
                    <a:pt x="22" y="4"/>
                  </a:lnTo>
                  <a:lnTo>
                    <a:pt x="14" y="2"/>
                  </a:lnTo>
                  <a:lnTo>
                    <a:pt x="5" y="1"/>
                  </a:lnTo>
                  <a:lnTo>
                    <a:pt x="0" y="5"/>
                  </a:lnTo>
                  <a:lnTo>
                    <a:pt x="5" y="0"/>
                  </a:lnTo>
                  <a:lnTo>
                    <a:pt x="2" y="2"/>
                  </a:lnTo>
                  <a:lnTo>
                    <a:pt x="0" y="5"/>
                  </a:lnTo>
                  <a:lnTo>
                    <a:pt x="2" y="9"/>
                  </a:lnTo>
                  <a:lnTo>
                    <a:pt x="5" y="11"/>
                  </a:lnTo>
                  <a:lnTo>
                    <a:pt x="1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11" name="Freeform 2143"/>
            <p:cNvSpPr>
              <a:spLocks/>
            </p:cNvSpPr>
            <p:nvPr/>
          </p:nvSpPr>
          <p:spPr bwMode="auto">
            <a:xfrm>
              <a:off x="3283" y="3914"/>
              <a:ext cx="4" cy="15"/>
            </a:xfrm>
            <a:custGeom>
              <a:avLst/>
              <a:gdLst>
                <a:gd name="T0" fmla="*/ 7 w 12"/>
                <a:gd name="T1" fmla="*/ 44 h 44"/>
                <a:gd name="T2" fmla="*/ 12 w 12"/>
                <a:gd name="T3" fmla="*/ 39 h 44"/>
                <a:gd name="T4" fmla="*/ 12 w 12"/>
                <a:gd name="T5" fmla="*/ 30 h 44"/>
                <a:gd name="T6" fmla="*/ 12 w 12"/>
                <a:gd name="T7" fmla="*/ 20 h 44"/>
                <a:gd name="T8" fmla="*/ 12 w 12"/>
                <a:gd name="T9" fmla="*/ 8 h 44"/>
                <a:gd name="T10" fmla="*/ 11 w 12"/>
                <a:gd name="T11" fmla="*/ 0 h 44"/>
                <a:gd name="T12" fmla="*/ 1 w 12"/>
                <a:gd name="T13" fmla="*/ 0 h 44"/>
                <a:gd name="T14" fmla="*/ 0 w 12"/>
                <a:gd name="T15" fmla="*/ 8 h 44"/>
                <a:gd name="T16" fmla="*/ 0 w 12"/>
                <a:gd name="T17" fmla="*/ 20 h 44"/>
                <a:gd name="T18" fmla="*/ 0 w 12"/>
                <a:gd name="T19" fmla="*/ 30 h 44"/>
                <a:gd name="T20" fmla="*/ 0 w 12"/>
                <a:gd name="T21" fmla="*/ 39 h 44"/>
                <a:gd name="T22" fmla="*/ 5 w 12"/>
                <a:gd name="T23" fmla="*/ 35 h 44"/>
                <a:gd name="T24" fmla="*/ 0 w 12"/>
                <a:gd name="T25" fmla="*/ 39 h 44"/>
                <a:gd name="T26" fmla="*/ 3 w 12"/>
                <a:gd name="T27" fmla="*/ 43 h 44"/>
                <a:gd name="T28" fmla="*/ 6 w 12"/>
                <a:gd name="T29" fmla="*/ 44 h 44"/>
                <a:gd name="T30" fmla="*/ 9 w 12"/>
                <a:gd name="T31" fmla="*/ 43 h 44"/>
                <a:gd name="T32" fmla="*/ 12 w 12"/>
                <a:gd name="T33" fmla="*/ 39 h 44"/>
                <a:gd name="T34" fmla="*/ 7 w 12"/>
                <a:gd name="T35"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44">
                  <a:moveTo>
                    <a:pt x="7" y="44"/>
                  </a:moveTo>
                  <a:lnTo>
                    <a:pt x="12" y="39"/>
                  </a:lnTo>
                  <a:lnTo>
                    <a:pt x="12" y="30"/>
                  </a:lnTo>
                  <a:lnTo>
                    <a:pt x="12" y="20"/>
                  </a:lnTo>
                  <a:lnTo>
                    <a:pt x="12" y="8"/>
                  </a:lnTo>
                  <a:lnTo>
                    <a:pt x="11" y="0"/>
                  </a:lnTo>
                  <a:lnTo>
                    <a:pt x="1" y="0"/>
                  </a:lnTo>
                  <a:lnTo>
                    <a:pt x="0" y="8"/>
                  </a:lnTo>
                  <a:lnTo>
                    <a:pt x="0" y="20"/>
                  </a:lnTo>
                  <a:lnTo>
                    <a:pt x="0" y="30"/>
                  </a:lnTo>
                  <a:lnTo>
                    <a:pt x="0" y="39"/>
                  </a:lnTo>
                  <a:lnTo>
                    <a:pt x="5" y="35"/>
                  </a:lnTo>
                  <a:lnTo>
                    <a:pt x="0" y="39"/>
                  </a:lnTo>
                  <a:lnTo>
                    <a:pt x="3" y="43"/>
                  </a:lnTo>
                  <a:lnTo>
                    <a:pt x="6" y="44"/>
                  </a:lnTo>
                  <a:lnTo>
                    <a:pt x="9" y="43"/>
                  </a:lnTo>
                  <a:lnTo>
                    <a:pt x="12" y="39"/>
                  </a:lnTo>
                  <a:lnTo>
                    <a:pt x="7" y="4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12" name="Freeform 2144"/>
            <p:cNvSpPr>
              <a:spLocks/>
            </p:cNvSpPr>
            <p:nvPr/>
          </p:nvSpPr>
          <p:spPr bwMode="auto">
            <a:xfrm>
              <a:off x="3276" y="3926"/>
              <a:ext cx="9" cy="4"/>
            </a:xfrm>
            <a:custGeom>
              <a:avLst/>
              <a:gdLst>
                <a:gd name="T0" fmla="*/ 0 w 27"/>
                <a:gd name="T1" fmla="*/ 7 h 13"/>
                <a:gd name="T2" fmla="*/ 4 w 27"/>
                <a:gd name="T3" fmla="*/ 11 h 13"/>
                <a:gd name="T4" fmla="*/ 11 w 27"/>
                <a:gd name="T5" fmla="*/ 13 h 13"/>
                <a:gd name="T6" fmla="*/ 18 w 27"/>
                <a:gd name="T7" fmla="*/ 11 h 13"/>
                <a:gd name="T8" fmla="*/ 23 w 27"/>
                <a:gd name="T9" fmla="*/ 10 h 13"/>
                <a:gd name="T10" fmla="*/ 27 w 27"/>
                <a:gd name="T11" fmla="*/ 9 h 13"/>
                <a:gd name="T12" fmla="*/ 25 w 27"/>
                <a:gd name="T13" fmla="*/ 0 h 13"/>
                <a:gd name="T14" fmla="*/ 20 w 27"/>
                <a:gd name="T15" fmla="*/ 1 h 13"/>
                <a:gd name="T16" fmla="*/ 16 w 27"/>
                <a:gd name="T17" fmla="*/ 2 h 13"/>
                <a:gd name="T18" fmla="*/ 11 w 27"/>
                <a:gd name="T19" fmla="*/ 2 h 13"/>
                <a:gd name="T20" fmla="*/ 7 w 27"/>
                <a:gd name="T21" fmla="*/ 2 h 13"/>
                <a:gd name="T22" fmla="*/ 11 w 27"/>
                <a:gd name="T23" fmla="*/ 7 h 13"/>
                <a:gd name="T24" fmla="*/ 7 w 27"/>
                <a:gd name="T25" fmla="*/ 2 h 13"/>
                <a:gd name="T26" fmla="*/ 3 w 27"/>
                <a:gd name="T27" fmla="*/ 3 h 13"/>
                <a:gd name="T28" fmla="*/ 1 w 27"/>
                <a:gd name="T29" fmla="*/ 5 h 13"/>
                <a:gd name="T30" fmla="*/ 2 w 27"/>
                <a:gd name="T31" fmla="*/ 9 h 13"/>
                <a:gd name="T32" fmla="*/ 4 w 27"/>
                <a:gd name="T33" fmla="*/ 11 h 13"/>
                <a:gd name="T34" fmla="*/ 0 w 27"/>
                <a:gd name="T35"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13">
                  <a:moveTo>
                    <a:pt x="0" y="7"/>
                  </a:moveTo>
                  <a:lnTo>
                    <a:pt x="4" y="11"/>
                  </a:lnTo>
                  <a:lnTo>
                    <a:pt x="11" y="13"/>
                  </a:lnTo>
                  <a:lnTo>
                    <a:pt x="18" y="11"/>
                  </a:lnTo>
                  <a:lnTo>
                    <a:pt x="23" y="10"/>
                  </a:lnTo>
                  <a:lnTo>
                    <a:pt x="27" y="9"/>
                  </a:lnTo>
                  <a:lnTo>
                    <a:pt x="25" y="0"/>
                  </a:lnTo>
                  <a:lnTo>
                    <a:pt x="20" y="1"/>
                  </a:lnTo>
                  <a:lnTo>
                    <a:pt x="16" y="2"/>
                  </a:lnTo>
                  <a:lnTo>
                    <a:pt x="11" y="2"/>
                  </a:lnTo>
                  <a:lnTo>
                    <a:pt x="7" y="2"/>
                  </a:lnTo>
                  <a:lnTo>
                    <a:pt x="11" y="7"/>
                  </a:lnTo>
                  <a:lnTo>
                    <a:pt x="7" y="2"/>
                  </a:lnTo>
                  <a:lnTo>
                    <a:pt x="3" y="3"/>
                  </a:lnTo>
                  <a:lnTo>
                    <a:pt x="1" y="5"/>
                  </a:lnTo>
                  <a:lnTo>
                    <a:pt x="2" y="9"/>
                  </a:lnTo>
                  <a:lnTo>
                    <a:pt x="4" y="11"/>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13" name="Freeform 2145"/>
            <p:cNvSpPr>
              <a:spLocks/>
            </p:cNvSpPr>
            <p:nvPr/>
          </p:nvSpPr>
          <p:spPr bwMode="auto">
            <a:xfrm>
              <a:off x="3273" y="3911"/>
              <a:ext cx="7" cy="17"/>
            </a:xfrm>
            <a:custGeom>
              <a:avLst/>
              <a:gdLst>
                <a:gd name="T0" fmla="*/ 10 w 22"/>
                <a:gd name="T1" fmla="*/ 7 h 53"/>
                <a:gd name="T2" fmla="*/ 0 w 22"/>
                <a:gd name="T3" fmla="*/ 6 h 53"/>
                <a:gd name="T4" fmla="*/ 3 w 22"/>
                <a:gd name="T5" fmla="*/ 15 h 53"/>
                <a:gd name="T6" fmla="*/ 7 w 22"/>
                <a:gd name="T7" fmla="*/ 27 h 53"/>
                <a:gd name="T8" fmla="*/ 11 w 22"/>
                <a:gd name="T9" fmla="*/ 41 h 53"/>
                <a:gd name="T10" fmla="*/ 11 w 22"/>
                <a:gd name="T11" fmla="*/ 53 h 53"/>
                <a:gd name="T12" fmla="*/ 22 w 22"/>
                <a:gd name="T13" fmla="*/ 53 h 53"/>
                <a:gd name="T14" fmla="*/ 20 w 22"/>
                <a:gd name="T15" fmla="*/ 41 h 53"/>
                <a:gd name="T16" fmla="*/ 16 w 22"/>
                <a:gd name="T17" fmla="*/ 25 h 53"/>
                <a:gd name="T18" fmla="*/ 12 w 22"/>
                <a:gd name="T19" fmla="*/ 13 h 53"/>
                <a:gd name="T20" fmla="*/ 10 w 22"/>
                <a:gd name="T21" fmla="*/ 3 h 53"/>
                <a:gd name="T22" fmla="*/ 0 w 22"/>
                <a:gd name="T23" fmla="*/ 2 h 53"/>
                <a:gd name="T24" fmla="*/ 10 w 22"/>
                <a:gd name="T25" fmla="*/ 3 h 53"/>
                <a:gd name="T26" fmla="*/ 7 w 22"/>
                <a:gd name="T27" fmla="*/ 0 h 53"/>
                <a:gd name="T28" fmla="*/ 4 w 22"/>
                <a:gd name="T29" fmla="*/ 0 h 53"/>
                <a:gd name="T30" fmla="*/ 2 w 22"/>
                <a:gd name="T31" fmla="*/ 2 h 53"/>
                <a:gd name="T32" fmla="*/ 0 w 22"/>
                <a:gd name="T33" fmla="*/ 6 h 53"/>
                <a:gd name="T34" fmla="*/ 10 w 22"/>
                <a:gd name="T35"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53">
                  <a:moveTo>
                    <a:pt x="10" y="7"/>
                  </a:moveTo>
                  <a:lnTo>
                    <a:pt x="0" y="6"/>
                  </a:lnTo>
                  <a:lnTo>
                    <a:pt x="3" y="15"/>
                  </a:lnTo>
                  <a:lnTo>
                    <a:pt x="7" y="27"/>
                  </a:lnTo>
                  <a:lnTo>
                    <a:pt x="11" y="41"/>
                  </a:lnTo>
                  <a:lnTo>
                    <a:pt x="11" y="53"/>
                  </a:lnTo>
                  <a:lnTo>
                    <a:pt x="22" y="53"/>
                  </a:lnTo>
                  <a:lnTo>
                    <a:pt x="20" y="41"/>
                  </a:lnTo>
                  <a:lnTo>
                    <a:pt x="16" y="25"/>
                  </a:lnTo>
                  <a:lnTo>
                    <a:pt x="12" y="13"/>
                  </a:lnTo>
                  <a:lnTo>
                    <a:pt x="10" y="3"/>
                  </a:lnTo>
                  <a:lnTo>
                    <a:pt x="0" y="2"/>
                  </a:lnTo>
                  <a:lnTo>
                    <a:pt x="10" y="3"/>
                  </a:lnTo>
                  <a:lnTo>
                    <a:pt x="7" y="0"/>
                  </a:lnTo>
                  <a:lnTo>
                    <a:pt x="4" y="0"/>
                  </a:lnTo>
                  <a:lnTo>
                    <a:pt x="2" y="2"/>
                  </a:lnTo>
                  <a:lnTo>
                    <a:pt x="0" y="6"/>
                  </a:lnTo>
                  <a:lnTo>
                    <a:pt x="1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14" name="Freeform 2146"/>
            <p:cNvSpPr>
              <a:spLocks/>
            </p:cNvSpPr>
            <p:nvPr/>
          </p:nvSpPr>
          <p:spPr bwMode="auto">
            <a:xfrm>
              <a:off x="3259" y="3911"/>
              <a:ext cx="17" cy="6"/>
            </a:xfrm>
            <a:custGeom>
              <a:avLst/>
              <a:gdLst>
                <a:gd name="T0" fmla="*/ 8 w 51"/>
                <a:gd name="T1" fmla="*/ 9 h 16"/>
                <a:gd name="T2" fmla="*/ 2 w 51"/>
                <a:gd name="T3" fmla="*/ 11 h 16"/>
                <a:gd name="T4" fmla="*/ 9 w 51"/>
                <a:gd name="T5" fmla="*/ 13 h 16"/>
                <a:gd name="T6" fmla="*/ 16 w 51"/>
                <a:gd name="T7" fmla="*/ 15 h 16"/>
                <a:gd name="T8" fmla="*/ 23 w 51"/>
                <a:gd name="T9" fmla="*/ 16 h 16"/>
                <a:gd name="T10" fmla="*/ 29 w 51"/>
                <a:gd name="T11" fmla="*/ 15 h 16"/>
                <a:gd name="T12" fmla="*/ 36 w 51"/>
                <a:gd name="T13" fmla="*/ 14 h 16"/>
                <a:gd name="T14" fmla="*/ 41 w 51"/>
                <a:gd name="T15" fmla="*/ 13 h 16"/>
                <a:gd name="T16" fmla="*/ 47 w 51"/>
                <a:gd name="T17" fmla="*/ 8 h 16"/>
                <a:gd name="T18" fmla="*/ 51 w 51"/>
                <a:gd name="T19" fmla="*/ 5 h 16"/>
                <a:gd name="T20" fmla="*/ 41 w 51"/>
                <a:gd name="T21" fmla="*/ 0 h 16"/>
                <a:gd name="T22" fmla="*/ 40 w 51"/>
                <a:gd name="T23" fmla="*/ 1 h 16"/>
                <a:gd name="T24" fmla="*/ 37 w 51"/>
                <a:gd name="T25" fmla="*/ 4 h 16"/>
                <a:gd name="T26" fmla="*/ 33 w 51"/>
                <a:gd name="T27" fmla="*/ 5 h 16"/>
                <a:gd name="T28" fmla="*/ 29 w 51"/>
                <a:gd name="T29" fmla="*/ 6 h 16"/>
                <a:gd name="T30" fmla="*/ 23 w 51"/>
                <a:gd name="T31" fmla="*/ 5 h 16"/>
                <a:gd name="T32" fmla="*/ 16 w 51"/>
                <a:gd name="T33" fmla="*/ 6 h 16"/>
                <a:gd name="T34" fmla="*/ 12 w 51"/>
                <a:gd name="T35" fmla="*/ 4 h 16"/>
                <a:gd name="T36" fmla="*/ 7 w 51"/>
                <a:gd name="T37" fmla="*/ 1 h 16"/>
                <a:gd name="T38" fmla="*/ 1 w 51"/>
                <a:gd name="T39" fmla="*/ 3 h 16"/>
                <a:gd name="T40" fmla="*/ 7 w 51"/>
                <a:gd name="T41" fmla="*/ 1 h 16"/>
                <a:gd name="T42" fmla="*/ 4 w 51"/>
                <a:gd name="T43" fmla="*/ 1 h 16"/>
                <a:gd name="T44" fmla="*/ 0 w 51"/>
                <a:gd name="T45" fmla="*/ 4 h 16"/>
                <a:gd name="T46" fmla="*/ 0 w 51"/>
                <a:gd name="T47" fmla="*/ 8 h 16"/>
                <a:gd name="T48" fmla="*/ 2 w 51"/>
                <a:gd name="T49" fmla="*/ 11 h 16"/>
                <a:gd name="T50" fmla="*/ 8 w 51"/>
                <a:gd name="T51"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1" h="16">
                  <a:moveTo>
                    <a:pt x="8" y="9"/>
                  </a:moveTo>
                  <a:lnTo>
                    <a:pt x="2" y="11"/>
                  </a:lnTo>
                  <a:lnTo>
                    <a:pt x="9" y="13"/>
                  </a:lnTo>
                  <a:lnTo>
                    <a:pt x="16" y="15"/>
                  </a:lnTo>
                  <a:lnTo>
                    <a:pt x="23" y="16"/>
                  </a:lnTo>
                  <a:lnTo>
                    <a:pt x="29" y="15"/>
                  </a:lnTo>
                  <a:lnTo>
                    <a:pt x="36" y="14"/>
                  </a:lnTo>
                  <a:lnTo>
                    <a:pt x="41" y="13"/>
                  </a:lnTo>
                  <a:lnTo>
                    <a:pt x="47" y="8"/>
                  </a:lnTo>
                  <a:lnTo>
                    <a:pt x="51" y="5"/>
                  </a:lnTo>
                  <a:lnTo>
                    <a:pt x="41" y="0"/>
                  </a:lnTo>
                  <a:lnTo>
                    <a:pt x="40" y="1"/>
                  </a:lnTo>
                  <a:lnTo>
                    <a:pt x="37" y="4"/>
                  </a:lnTo>
                  <a:lnTo>
                    <a:pt x="33" y="5"/>
                  </a:lnTo>
                  <a:lnTo>
                    <a:pt x="29" y="6"/>
                  </a:lnTo>
                  <a:lnTo>
                    <a:pt x="23" y="5"/>
                  </a:lnTo>
                  <a:lnTo>
                    <a:pt x="16" y="6"/>
                  </a:lnTo>
                  <a:lnTo>
                    <a:pt x="12" y="4"/>
                  </a:lnTo>
                  <a:lnTo>
                    <a:pt x="7" y="1"/>
                  </a:lnTo>
                  <a:lnTo>
                    <a:pt x="1" y="3"/>
                  </a:lnTo>
                  <a:lnTo>
                    <a:pt x="7" y="1"/>
                  </a:lnTo>
                  <a:lnTo>
                    <a:pt x="4" y="1"/>
                  </a:lnTo>
                  <a:lnTo>
                    <a:pt x="0" y="4"/>
                  </a:lnTo>
                  <a:lnTo>
                    <a:pt x="0" y="8"/>
                  </a:lnTo>
                  <a:lnTo>
                    <a:pt x="2" y="11"/>
                  </a:lnTo>
                  <a:lnTo>
                    <a:pt x="8"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15" name="Freeform 2147"/>
            <p:cNvSpPr>
              <a:spLocks/>
            </p:cNvSpPr>
            <p:nvPr/>
          </p:nvSpPr>
          <p:spPr bwMode="auto">
            <a:xfrm>
              <a:off x="3256" y="3912"/>
              <a:ext cx="6" cy="17"/>
            </a:xfrm>
            <a:custGeom>
              <a:avLst/>
              <a:gdLst>
                <a:gd name="T0" fmla="*/ 7 w 18"/>
                <a:gd name="T1" fmla="*/ 50 h 50"/>
                <a:gd name="T2" fmla="*/ 11 w 18"/>
                <a:gd name="T3" fmla="*/ 45 h 50"/>
                <a:gd name="T4" fmla="*/ 10 w 18"/>
                <a:gd name="T5" fmla="*/ 35 h 50"/>
                <a:gd name="T6" fmla="*/ 12 w 18"/>
                <a:gd name="T7" fmla="*/ 24 h 50"/>
                <a:gd name="T8" fmla="*/ 15 w 18"/>
                <a:gd name="T9" fmla="*/ 12 h 50"/>
                <a:gd name="T10" fmla="*/ 18 w 18"/>
                <a:gd name="T11" fmla="*/ 6 h 50"/>
                <a:gd name="T12" fmla="*/ 11 w 18"/>
                <a:gd name="T13" fmla="*/ 0 h 50"/>
                <a:gd name="T14" fmla="*/ 6 w 18"/>
                <a:gd name="T15" fmla="*/ 10 h 50"/>
                <a:gd name="T16" fmla="*/ 3 w 18"/>
                <a:gd name="T17" fmla="*/ 24 h 50"/>
                <a:gd name="T18" fmla="*/ 1 w 18"/>
                <a:gd name="T19" fmla="*/ 35 h 50"/>
                <a:gd name="T20" fmla="*/ 0 w 18"/>
                <a:gd name="T21" fmla="*/ 45 h 50"/>
                <a:gd name="T22" fmla="*/ 4 w 18"/>
                <a:gd name="T23" fmla="*/ 41 h 50"/>
                <a:gd name="T24" fmla="*/ 0 w 18"/>
                <a:gd name="T25" fmla="*/ 45 h 50"/>
                <a:gd name="T26" fmla="*/ 2 w 18"/>
                <a:gd name="T27" fmla="*/ 49 h 50"/>
                <a:gd name="T28" fmla="*/ 6 w 18"/>
                <a:gd name="T29" fmla="*/ 50 h 50"/>
                <a:gd name="T30" fmla="*/ 9 w 18"/>
                <a:gd name="T31" fmla="*/ 49 h 50"/>
                <a:gd name="T32" fmla="*/ 11 w 18"/>
                <a:gd name="T33" fmla="*/ 45 h 50"/>
                <a:gd name="T34" fmla="*/ 7 w 18"/>
                <a:gd name="T35"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50">
                  <a:moveTo>
                    <a:pt x="7" y="50"/>
                  </a:moveTo>
                  <a:lnTo>
                    <a:pt x="11" y="45"/>
                  </a:lnTo>
                  <a:lnTo>
                    <a:pt x="10" y="35"/>
                  </a:lnTo>
                  <a:lnTo>
                    <a:pt x="12" y="24"/>
                  </a:lnTo>
                  <a:lnTo>
                    <a:pt x="15" y="12"/>
                  </a:lnTo>
                  <a:lnTo>
                    <a:pt x="18" y="6"/>
                  </a:lnTo>
                  <a:lnTo>
                    <a:pt x="11" y="0"/>
                  </a:lnTo>
                  <a:lnTo>
                    <a:pt x="6" y="10"/>
                  </a:lnTo>
                  <a:lnTo>
                    <a:pt x="3" y="24"/>
                  </a:lnTo>
                  <a:lnTo>
                    <a:pt x="1" y="35"/>
                  </a:lnTo>
                  <a:lnTo>
                    <a:pt x="0" y="45"/>
                  </a:lnTo>
                  <a:lnTo>
                    <a:pt x="4" y="41"/>
                  </a:lnTo>
                  <a:lnTo>
                    <a:pt x="0" y="45"/>
                  </a:lnTo>
                  <a:lnTo>
                    <a:pt x="2" y="49"/>
                  </a:lnTo>
                  <a:lnTo>
                    <a:pt x="6" y="50"/>
                  </a:lnTo>
                  <a:lnTo>
                    <a:pt x="9" y="49"/>
                  </a:lnTo>
                  <a:lnTo>
                    <a:pt x="11" y="45"/>
                  </a:lnTo>
                  <a:lnTo>
                    <a:pt x="7" y="5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16" name="Freeform 2148"/>
            <p:cNvSpPr>
              <a:spLocks/>
            </p:cNvSpPr>
            <p:nvPr/>
          </p:nvSpPr>
          <p:spPr bwMode="auto">
            <a:xfrm>
              <a:off x="3251" y="3926"/>
              <a:ext cx="7" cy="5"/>
            </a:xfrm>
            <a:custGeom>
              <a:avLst/>
              <a:gdLst>
                <a:gd name="T0" fmla="*/ 5 w 20"/>
                <a:gd name="T1" fmla="*/ 16 h 16"/>
                <a:gd name="T2" fmla="*/ 6 w 20"/>
                <a:gd name="T3" fmla="*/ 15 h 16"/>
                <a:gd name="T4" fmla="*/ 20 w 20"/>
                <a:gd name="T5" fmla="*/ 9 h 16"/>
                <a:gd name="T6" fmla="*/ 17 w 20"/>
                <a:gd name="T7" fmla="*/ 0 h 16"/>
                <a:gd name="T8" fmla="*/ 4 w 20"/>
                <a:gd name="T9" fmla="*/ 5 h 16"/>
                <a:gd name="T10" fmla="*/ 5 w 20"/>
                <a:gd name="T11" fmla="*/ 4 h 16"/>
                <a:gd name="T12" fmla="*/ 4 w 20"/>
                <a:gd name="T13" fmla="*/ 5 h 16"/>
                <a:gd name="T14" fmla="*/ 1 w 20"/>
                <a:gd name="T15" fmla="*/ 8 h 16"/>
                <a:gd name="T16" fmla="*/ 0 w 20"/>
                <a:gd name="T17" fmla="*/ 11 h 16"/>
                <a:gd name="T18" fmla="*/ 3 w 20"/>
                <a:gd name="T19" fmla="*/ 13 h 16"/>
                <a:gd name="T20" fmla="*/ 6 w 20"/>
                <a:gd name="T21" fmla="*/ 15 h 16"/>
                <a:gd name="T22" fmla="*/ 5 w 20"/>
                <a:gd name="T2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6">
                  <a:moveTo>
                    <a:pt x="5" y="16"/>
                  </a:moveTo>
                  <a:lnTo>
                    <a:pt x="6" y="15"/>
                  </a:lnTo>
                  <a:lnTo>
                    <a:pt x="20" y="9"/>
                  </a:lnTo>
                  <a:lnTo>
                    <a:pt x="17" y="0"/>
                  </a:lnTo>
                  <a:lnTo>
                    <a:pt x="4" y="5"/>
                  </a:lnTo>
                  <a:lnTo>
                    <a:pt x="5" y="4"/>
                  </a:lnTo>
                  <a:lnTo>
                    <a:pt x="4" y="5"/>
                  </a:lnTo>
                  <a:lnTo>
                    <a:pt x="1" y="8"/>
                  </a:lnTo>
                  <a:lnTo>
                    <a:pt x="0" y="11"/>
                  </a:lnTo>
                  <a:lnTo>
                    <a:pt x="3" y="13"/>
                  </a:lnTo>
                  <a:lnTo>
                    <a:pt x="6" y="15"/>
                  </a:lnTo>
                  <a:lnTo>
                    <a:pt x="5"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17" name="Freeform 2149"/>
            <p:cNvSpPr>
              <a:spLocks/>
            </p:cNvSpPr>
            <p:nvPr/>
          </p:nvSpPr>
          <p:spPr bwMode="auto">
            <a:xfrm>
              <a:off x="3247" y="3926"/>
              <a:ext cx="6" cy="5"/>
            </a:xfrm>
            <a:custGeom>
              <a:avLst/>
              <a:gdLst>
                <a:gd name="T0" fmla="*/ 0 w 17"/>
                <a:gd name="T1" fmla="*/ 0 h 17"/>
                <a:gd name="T2" fmla="*/ 0 w 17"/>
                <a:gd name="T3" fmla="*/ 0 h 17"/>
                <a:gd name="T4" fmla="*/ 2 w 17"/>
                <a:gd name="T5" fmla="*/ 6 h 17"/>
                <a:gd name="T6" fmla="*/ 4 w 17"/>
                <a:gd name="T7" fmla="*/ 12 h 17"/>
                <a:gd name="T8" fmla="*/ 10 w 17"/>
                <a:gd name="T9" fmla="*/ 14 h 17"/>
                <a:gd name="T10" fmla="*/ 17 w 17"/>
                <a:gd name="T11" fmla="*/ 17 h 17"/>
                <a:gd name="T12" fmla="*/ 17 w 17"/>
                <a:gd name="T13" fmla="*/ 5 h 17"/>
                <a:gd name="T14" fmla="*/ 12 w 17"/>
                <a:gd name="T15" fmla="*/ 5 h 17"/>
                <a:gd name="T16" fmla="*/ 11 w 17"/>
                <a:gd name="T17" fmla="*/ 5 h 17"/>
                <a:gd name="T18" fmla="*/ 11 w 17"/>
                <a:gd name="T19" fmla="*/ 4 h 17"/>
                <a:gd name="T20" fmla="*/ 11 w 17"/>
                <a:gd name="T21" fmla="*/ 0 h 17"/>
                <a:gd name="T22" fmla="*/ 11 w 17"/>
                <a:gd name="T23" fmla="*/ 0 h 17"/>
                <a:gd name="T24" fmla="*/ 0 w 17"/>
                <a:gd name="T2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7">
                  <a:moveTo>
                    <a:pt x="0" y="0"/>
                  </a:moveTo>
                  <a:lnTo>
                    <a:pt x="0" y="0"/>
                  </a:lnTo>
                  <a:lnTo>
                    <a:pt x="2" y="6"/>
                  </a:lnTo>
                  <a:lnTo>
                    <a:pt x="4" y="12"/>
                  </a:lnTo>
                  <a:lnTo>
                    <a:pt x="10" y="14"/>
                  </a:lnTo>
                  <a:lnTo>
                    <a:pt x="17" y="17"/>
                  </a:lnTo>
                  <a:lnTo>
                    <a:pt x="17" y="5"/>
                  </a:lnTo>
                  <a:lnTo>
                    <a:pt x="12" y="5"/>
                  </a:lnTo>
                  <a:lnTo>
                    <a:pt x="11" y="5"/>
                  </a:lnTo>
                  <a:lnTo>
                    <a:pt x="11" y="4"/>
                  </a:lnTo>
                  <a:lnTo>
                    <a:pt x="11" y="0"/>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18" name="Freeform 2150"/>
            <p:cNvSpPr>
              <a:spLocks/>
            </p:cNvSpPr>
            <p:nvPr/>
          </p:nvSpPr>
          <p:spPr bwMode="auto">
            <a:xfrm>
              <a:off x="3247" y="3917"/>
              <a:ext cx="6" cy="9"/>
            </a:xfrm>
            <a:custGeom>
              <a:avLst/>
              <a:gdLst>
                <a:gd name="T0" fmla="*/ 9 w 18"/>
                <a:gd name="T1" fmla="*/ 7 h 27"/>
                <a:gd name="T2" fmla="*/ 10 w 18"/>
                <a:gd name="T3" fmla="*/ 1 h 27"/>
                <a:gd name="T4" fmla="*/ 5 w 18"/>
                <a:gd name="T5" fmla="*/ 7 h 27"/>
                <a:gd name="T6" fmla="*/ 3 w 18"/>
                <a:gd name="T7" fmla="*/ 14 h 27"/>
                <a:gd name="T8" fmla="*/ 2 w 18"/>
                <a:gd name="T9" fmla="*/ 21 h 27"/>
                <a:gd name="T10" fmla="*/ 0 w 18"/>
                <a:gd name="T11" fmla="*/ 27 h 27"/>
                <a:gd name="T12" fmla="*/ 11 w 18"/>
                <a:gd name="T13" fmla="*/ 27 h 27"/>
                <a:gd name="T14" fmla="*/ 11 w 18"/>
                <a:gd name="T15" fmla="*/ 21 h 27"/>
                <a:gd name="T16" fmla="*/ 12 w 18"/>
                <a:gd name="T17" fmla="*/ 16 h 27"/>
                <a:gd name="T18" fmla="*/ 15 w 18"/>
                <a:gd name="T19" fmla="*/ 12 h 27"/>
                <a:gd name="T20" fmla="*/ 17 w 18"/>
                <a:gd name="T21" fmla="*/ 8 h 27"/>
                <a:gd name="T22" fmla="*/ 18 w 18"/>
                <a:gd name="T23" fmla="*/ 3 h 27"/>
                <a:gd name="T24" fmla="*/ 17 w 18"/>
                <a:gd name="T25" fmla="*/ 8 h 27"/>
                <a:gd name="T26" fmla="*/ 18 w 18"/>
                <a:gd name="T27" fmla="*/ 5 h 27"/>
                <a:gd name="T28" fmla="*/ 17 w 18"/>
                <a:gd name="T29" fmla="*/ 1 h 27"/>
                <a:gd name="T30" fmla="*/ 13 w 18"/>
                <a:gd name="T31" fmla="*/ 0 h 27"/>
                <a:gd name="T32" fmla="*/ 10 w 18"/>
                <a:gd name="T33" fmla="*/ 1 h 27"/>
                <a:gd name="T34" fmla="*/ 9 w 18"/>
                <a:gd name="T35"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27">
                  <a:moveTo>
                    <a:pt x="9" y="7"/>
                  </a:moveTo>
                  <a:lnTo>
                    <a:pt x="10" y="1"/>
                  </a:lnTo>
                  <a:lnTo>
                    <a:pt x="5" y="7"/>
                  </a:lnTo>
                  <a:lnTo>
                    <a:pt x="3" y="14"/>
                  </a:lnTo>
                  <a:lnTo>
                    <a:pt x="2" y="21"/>
                  </a:lnTo>
                  <a:lnTo>
                    <a:pt x="0" y="27"/>
                  </a:lnTo>
                  <a:lnTo>
                    <a:pt x="11" y="27"/>
                  </a:lnTo>
                  <a:lnTo>
                    <a:pt x="11" y="21"/>
                  </a:lnTo>
                  <a:lnTo>
                    <a:pt x="12" y="16"/>
                  </a:lnTo>
                  <a:lnTo>
                    <a:pt x="15" y="12"/>
                  </a:lnTo>
                  <a:lnTo>
                    <a:pt x="17" y="8"/>
                  </a:lnTo>
                  <a:lnTo>
                    <a:pt x="18" y="3"/>
                  </a:lnTo>
                  <a:lnTo>
                    <a:pt x="17" y="8"/>
                  </a:lnTo>
                  <a:lnTo>
                    <a:pt x="18" y="5"/>
                  </a:lnTo>
                  <a:lnTo>
                    <a:pt x="17" y="1"/>
                  </a:lnTo>
                  <a:lnTo>
                    <a:pt x="13" y="0"/>
                  </a:lnTo>
                  <a:lnTo>
                    <a:pt x="10" y="1"/>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19" name="Freeform 2151"/>
            <p:cNvSpPr>
              <a:spLocks/>
            </p:cNvSpPr>
            <p:nvPr/>
          </p:nvSpPr>
          <p:spPr bwMode="auto">
            <a:xfrm>
              <a:off x="3248" y="3911"/>
              <a:ext cx="5" cy="8"/>
            </a:xfrm>
            <a:custGeom>
              <a:avLst/>
              <a:gdLst>
                <a:gd name="T0" fmla="*/ 9 w 16"/>
                <a:gd name="T1" fmla="*/ 9 h 25"/>
                <a:gd name="T2" fmla="*/ 2 w 16"/>
                <a:gd name="T3" fmla="*/ 3 h 25"/>
                <a:gd name="T4" fmla="*/ 0 w 16"/>
                <a:gd name="T5" fmla="*/ 11 h 25"/>
                <a:gd name="T6" fmla="*/ 2 w 16"/>
                <a:gd name="T7" fmla="*/ 16 h 25"/>
                <a:gd name="T8" fmla="*/ 5 w 16"/>
                <a:gd name="T9" fmla="*/ 22 h 25"/>
                <a:gd name="T10" fmla="*/ 7 w 16"/>
                <a:gd name="T11" fmla="*/ 25 h 25"/>
                <a:gd name="T12" fmla="*/ 16 w 16"/>
                <a:gd name="T13" fmla="*/ 21 h 25"/>
                <a:gd name="T14" fmla="*/ 14 w 16"/>
                <a:gd name="T15" fmla="*/ 17 h 25"/>
                <a:gd name="T16" fmla="*/ 11 w 16"/>
                <a:gd name="T17" fmla="*/ 14 h 25"/>
                <a:gd name="T18" fmla="*/ 11 w 16"/>
                <a:gd name="T19" fmla="*/ 11 h 25"/>
                <a:gd name="T20" fmla="*/ 11 w 16"/>
                <a:gd name="T21" fmla="*/ 6 h 25"/>
                <a:gd name="T22" fmla="*/ 5 w 16"/>
                <a:gd name="T23" fmla="*/ 0 h 25"/>
                <a:gd name="T24" fmla="*/ 11 w 16"/>
                <a:gd name="T25" fmla="*/ 6 h 25"/>
                <a:gd name="T26" fmla="*/ 10 w 16"/>
                <a:gd name="T27" fmla="*/ 2 h 25"/>
                <a:gd name="T28" fmla="*/ 8 w 16"/>
                <a:gd name="T29" fmla="*/ 0 h 25"/>
                <a:gd name="T30" fmla="*/ 5 w 16"/>
                <a:gd name="T31" fmla="*/ 0 h 25"/>
                <a:gd name="T32" fmla="*/ 2 w 16"/>
                <a:gd name="T33" fmla="*/ 3 h 25"/>
                <a:gd name="T34" fmla="*/ 9 w 16"/>
                <a:gd name="T35"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25">
                  <a:moveTo>
                    <a:pt x="9" y="9"/>
                  </a:moveTo>
                  <a:lnTo>
                    <a:pt x="2" y="3"/>
                  </a:lnTo>
                  <a:lnTo>
                    <a:pt x="0" y="11"/>
                  </a:lnTo>
                  <a:lnTo>
                    <a:pt x="2" y="16"/>
                  </a:lnTo>
                  <a:lnTo>
                    <a:pt x="5" y="22"/>
                  </a:lnTo>
                  <a:lnTo>
                    <a:pt x="7" y="25"/>
                  </a:lnTo>
                  <a:lnTo>
                    <a:pt x="16" y="21"/>
                  </a:lnTo>
                  <a:lnTo>
                    <a:pt x="14" y="17"/>
                  </a:lnTo>
                  <a:lnTo>
                    <a:pt x="11" y="14"/>
                  </a:lnTo>
                  <a:lnTo>
                    <a:pt x="11" y="11"/>
                  </a:lnTo>
                  <a:lnTo>
                    <a:pt x="11" y="6"/>
                  </a:lnTo>
                  <a:lnTo>
                    <a:pt x="5" y="0"/>
                  </a:lnTo>
                  <a:lnTo>
                    <a:pt x="11" y="6"/>
                  </a:lnTo>
                  <a:lnTo>
                    <a:pt x="10" y="2"/>
                  </a:lnTo>
                  <a:lnTo>
                    <a:pt x="8" y="0"/>
                  </a:lnTo>
                  <a:lnTo>
                    <a:pt x="5" y="0"/>
                  </a:lnTo>
                  <a:lnTo>
                    <a:pt x="2" y="3"/>
                  </a:lnTo>
                  <a:lnTo>
                    <a:pt x="9"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20" name="Freeform 2152"/>
            <p:cNvSpPr>
              <a:spLocks/>
            </p:cNvSpPr>
            <p:nvPr/>
          </p:nvSpPr>
          <p:spPr bwMode="auto">
            <a:xfrm>
              <a:off x="3230" y="3911"/>
              <a:ext cx="21" cy="4"/>
            </a:xfrm>
            <a:custGeom>
              <a:avLst/>
              <a:gdLst>
                <a:gd name="T0" fmla="*/ 12 w 63"/>
                <a:gd name="T1" fmla="*/ 8 h 14"/>
                <a:gd name="T2" fmla="*/ 6 w 63"/>
                <a:gd name="T3" fmla="*/ 14 h 14"/>
                <a:gd name="T4" fmla="*/ 13 w 63"/>
                <a:gd name="T5" fmla="*/ 14 h 14"/>
                <a:gd name="T6" fmla="*/ 20 w 63"/>
                <a:gd name="T7" fmla="*/ 14 h 14"/>
                <a:gd name="T8" fmla="*/ 28 w 63"/>
                <a:gd name="T9" fmla="*/ 14 h 14"/>
                <a:gd name="T10" fmla="*/ 37 w 63"/>
                <a:gd name="T11" fmla="*/ 13 h 14"/>
                <a:gd name="T12" fmla="*/ 45 w 63"/>
                <a:gd name="T13" fmla="*/ 11 h 14"/>
                <a:gd name="T14" fmla="*/ 52 w 63"/>
                <a:gd name="T15" fmla="*/ 11 h 14"/>
                <a:gd name="T16" fmla="*/ 59 w 63"/>
                <a:gd name="T17" fmla="*/ 10 h 14"/>
                <a:gd name="T18" fmla="*/ 63 w 63"/>
                <a:gd name="T19" fmla="*/ 9 h 14"/>
                <a:gd name="T20" fmla="*/ 59 w 63"/>
                <a:gd name="T21" fmla="*/ 0 h 14"/>
                <a:gd name="T22" fmla="*/ 56 w 63"/>
                <a:gd name="T23" fmla="*/ 1 h 14"/>
                <a:gd name="T24" fmla="*/ 52 w 63"/>
                <a:gd name="T25" fmla="*/ 2 h 14"/>
                <a:gd name="T26" fmla="*/ 45 w 63"/>
                <a:gd name="T27" fmla="*/ 2 h 14"/>
                <a:gd name="T28" fmla="*/ 37 w 63"/>
                <a:gd name="T29" fmla="*/ 3 h 14"/>
                <a:gd name="T30" fmla="*/ 28 w 63"/>
                <a:gd name="T31" fmla="*/ 2 h 14"/>
                <a:gd name="T32" fmla="*/ 20 w 63"/>
                <a:gd name="T33" fmla="*/ 2 h 14"/>
                <a:gd name="T34" fmla="*/ 13 w 63"/>
                <a:gd name="T35" fmla="*/ 2 h 14"/>
                <a:gd name="T36" fmla="*/ 6 w 63"/>
                <a:gd name="T37" fmla="*/ 2 h 14"/>
                <a:gd name="T38" fmla="*/ 0 w 63"/>
                <a:gd name="T39" fmla="*/ 8 h 14"/>
                <a:gd name="T40" fmla="*/ 6 w 63"/>
                <a:gd name="T41" fmla="*/ 2 h 14"/>
                <a:gd name="T42" fmla="*/ 2 w 63"/>
                <a:gd name="T43" fmla="*/ 5 h 14"/>
                <a:gd name="T44" fmla="*/ 1 w 63"/>
                <a:gd name="T45" fmla="*/ 8 h 14"/>
                <a:gd name="T46" fmla="*/ 2 w 63"/>
                <a:gd name="T47" fmla="*/ 11 h 14"/>
                <a:gd name="T48" fmla="*/ 6 w 63"/>
                <a:gd name="T49" fmla="*/ 14 h 14"/>
                <a:gd name="T50" fmla="*/ 12 w 63"/>
                <a:gd name="T51"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3" h="14">
                  <a:moveTo>
                    <a:pt x="12" y="8"/>
                  </a:moveTo>
                  <a:lnTo>
                    <a:pt x="6" y="14"/>
                  </a:lnTo>
                  <a:lnTo>
                    <a:pt x="13" y="14"/>
                  </a:lnTo>
                  <a:lnTo>
                    <a:pt x="20" y="14"/>
                  </a:lnTo>
                  <a:lnTo>
                    <a:pt x="28" y="14"/>
                  </a:lnTo>
                  <a:lnTo>
                    <a:pt x="37" y="13"/>
                  </a:lnTo>
                  <a:lnTo>
                    <a:pt x="45" y="11"/>
                  </a:lnTo>
                  <a:lnTo>
                    <a:pt x="52" y="11"/>
                  </a:lnTo>
                  <a:lnTo>
                    <a:pt x="59" y="10"/>
                  </a:lnTo>
                  <a:lnTo>
                    <a:pt x="63" y="9"/>
                  </a:lnTo>
                  <a:lnTo>
                    <a:pt x="59" y="0"/>
                  </a:lnTo>
                  <a:lnTo>
                    <a:pt x="56" y="1"/>
                  </a:lnTo>
                  <a:lnTo>
                    <a:pt x="52" y="2"/>
                  </a:lnTo>
                  <a:lnTo>
                    <a:pt x="45" y="2"/>
                  </a:lnTo>
                  <a:lnTo>
                    <a:pt x="37" y="3"/>
                  </a:lnTo>
                  <a:lnTo>
                    <a:pt x="28" y="2"/>
                  </a:lnTo>
                  <a:lnTo>
                    <a:pt x="20" y="2"/>
                  </a:lnTo>
                  <a:lnTo>
                    <a:pt x="13" y="2"/>
                  </a:lnTo>
                  <a:lnTo>
                    <a:pt x="6" y="2"/>
                  </a:lnTo>
                  <a:lnTo>
                    <a:pt x="0" y="8"/>
                  </a:lnTo>
                  <a:lnTo>
                    <a:pt x="6" y="2"/>
                  </a:lnTo>
                  <a:lnTo>
                    <a:pt x="2" y="5"/>
                  </a:lnTo>
                  <a:lnTo>
                    <a:pt x="1" y="8"/>
                  </a:lnTo>
                  <a:lnTo>
                    <a:pt x="2" y="11"/>
                  </a:lnTo>
                  <a:lnTo>
                    <a:pt x="6" y="14"/>
                  </a:lnTo>
                  <a:lnTo>
                    <a:pt x="12"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21" name="Freeform 2153"/>
            <p:cNvSpPr>
              <a:spLocks/>
            </p:cNvSpPr>
            <p:nvPr/>
          </p:nvSpPr>
          <p:spPr bwMode="auto">
            <a:xfrm>
              <a:off x="3223" y="3913"/>
              <a:ext cx="11" cy="7"/>
            </a:xfrm>
            <a:custGeom>
              <a:avLst/>
              <a:gdLst>
                <a:gd name="T0" fmla="*/ 8 w 34"/>
                <a:gd name="T1" fmla="*/ 18 h 21"/>
                <a:gd name="T2" fmla="*/ 2 w 34"/>
                <a:gd name="T3" fmla="*/ 18 h 21"/>
                <a:gd name="T4" fmla="*/ 12 w 34"/>
                <a:gd name="T5" fmla="*/ 21 h 21"/>
                <a:gd name="T6" fmla="*/ 21 w 34"/>
                <a:gd name="T7" fmla="*/ 16 h 21"/>
                <a:gd name="T8" fmla="*/ 30 w 34"/>
                <a:gd name="T9" fmla="*/ 8 h 21"/>
                <a:gd name="T10" fmla="*/ 34 w 34"/>
                <a:gd name="T11" fmla="*/ 0 h 21"/>
                <a:gd name="T12" fmla="*/ 22 w 34"/>
                <a:gd name="T13" fmla="*/ 0 h 21"/>
                <a:gd name="T14" fmla="*/ 21 w 34"/>
                <a:gd name="T15" fmla="*/ 3 h 21"/>
                <a:gd name="T16" fmla="*/ 16 w 34"/>
                <a:gd name="T17" fmla="*/ 9 h 21"/>
                <a:gd name="T18" fmla="*/ 12 w 34"/>
                <a:gd name="T19" fmla="*/ 11 h 21"/>
                <a:gd name="T20" fmla="*/ 8 w 34"/>
                <a:gd name="T21" fmla="*/ 11 h 21"/>
                <a:gd name="T22" fmla="*/ 2 w 34"/>
                <a:gd name="T23" fmla="*/ 11 h 21"/>
                <a:gd name="T24" fmla="*/ 8 w 34"/>
                <a:gd name="T25" fmla="*/ 11 h 21"/>
                <a:gd name="T26" fmla="*/ 5 w 34"/>
                <a:gd name="T27" fmla="*/ 10 h 21"/>
                <a:gd name="T28" fmla="*/ 2 w 34"/>
                <a:gd name="T29" fmla="*/ 11 h 21"/>
                <a:gd name="T30" fmla="*/ 0 w 34"/>
                <a:gd name="T31" fmla="*/ 15 h 21"/>
                <a:gd name="T32" fmla="*/ 2 w 34"/>
                <a:gd name="T33" fmla="*/ 18 h 21"/>
                <a:gd name="T34" fmla="*/ 8 w 34"/>
                <a:gd name="T35" fmla="*/ 1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 h="21">
                  <a:moveTo>
                    <a:pt x="8" y="18"/>
                  </a:moveTo>
                  <a:lnTo>
                    <a:pt x="2" y="18"/>
                  </a:lnTo>
                  <a:lnTo>
                    <a:pt x="12" y="21"/>
                  </a:lnTo>
                  <a:lnTo>
                    <a:pt x="21" y="16"/>
                  </a:lnTo>
                  <a:lnTo>
                    <a:pt x="30" y="8"/>
                  </a:lnTo>
                  <a:lnTo>
                    <a:pt x="34" y="0"/>
                  </a:lnTo>
                  <a:lnTo>
                    <a:pt x="22" y="0"/>
                  </a:lnTo>
                  <a:lnTo>
                    <a:pt x="21" y="3"/>
                  </a:lnTo>
                  <a:lnTo>
                    <a:pt x="16" y="9"/>
                  </a:lnTo>
                  <a:lnTo>
                    <a:pt x="12" y="11"/>
                  </a:lnTo>
                  <a:lnTo>
                    <a:pt x="8" y="11"/>
                  </a:lnTo>
                  <a:lnTo>
                    <a:pt x="2" y="11"/>
                  </a:lnTo>
                  <a:lnTo>
                    <a:pt x="8" y="11"/>
                  </a:lnTo>
                  <a:lnTo>
                    <a:pt x="5" y="10"/>
                  </a:lnTo>
                  <a:lnTo>
                    <a:pt x="2" y="11"/>
                  </a:lnTo>
                  <a:lnTo>
                    <a:pt x="0" y="15"/>
                  </a:lnTo>
                  <a:lnTo>
                    <a:pt x="2" y="18"/>
                  </a:lnTo>
                  <a:lnTo>
                    <a:pt x="8"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22" name="Freeform 2154"/>
            <p:cNvSpPr>
              <a:spLocks/>
            </p:cNvSpPr>
            <p:nvPr/>
          </p:nvSpPr>
          <p:spPr bwMode="auto">
            <a:xfrm>
              <a:off x="3222" y="3917"/>
              <a:ext cx="5" cy="11"/>
            </a:xfrm>
            <a:custGeom>
              <a:avLst/>
              <a:gdLst>
                <a:gd name="T0" fmla="*/ 9 w 15"/>
                <a:gd name="T1" fmla="*/ 34 h 34"/>
                <a:gd name="T2" fmla="*/ 15 w 15"/>
                <a:gd name="T3" fmla="*/ 29 h 34"/>
                <a:gd name="T4" fmla="*/ 13 w 15"/>
                <a:gd name="T5" fmla="*/ 23 h 34"/>
                <a:gd name="T6" fmla="*/ 12 w 15"/>
                <a:gd name="T7" fmla="*/ 15 h 34"/>
                <a:gd name="T8" fmla="*/ 12 w 15"/>
                <a:gd name="T9" fmla="*/ 8 h 34"/>
                <a:gd name="T10" fmla="*/ 10 w 15"/>
                <a:gd name="T11" fmla="*/ 7 h 34"/>
                <a:gd name="T12" fmla="*/ 4 w 15"/>
                <a:gd name="T13" fmla="*/ 0 h 34"/>
                <a:gd name="T14" fmla="*/ 0 w 15"/>
                <a:gd name="T15" fmla="*/ 8 h 34"/>
                <a:gd name="T16" fmla="*/ 2 w 15"/>
                <a:gd name="T17" fmla="*/ 15 h 34"/>
                <a:gd name="T18" fmla="*/ 4 w 15"/>
                <a:gd name="T19" fmla="*/ 23 h 34"/>
                <a:gd name="T20" fmla="*/ 4 w 15"/>
                <a:gd name="T21" fmla="*/ 29 h 34"/>
                <a:gd name="T22" fmla="*/ 9 w 15"/>
                <a:gd name="T23" fmla="*/ 24 h 34"/>
                <a:gd name="T24" fmla="*/ 4 w 15"/>
                <a:gd name="T25" fmla="*/ 29 h 34"/>
                <a:gd name="T26" fmla="*/ 6 w 15"/>
                <a:gd name="T27" fmla="*/ 32 h 34"/>
                <a:gd name="T28" fmla="*/ 9 w 15"/>
                <a:gd name="T29" fmla="*/ 34 h 34"/>
                <a:gd name="T30" fmla="*/ 13 w 15"/>
                <a:gd name="T31" fmla="*/ 32 h 34"/>
                <a:gd name="T32" fmla="*/ 15 w 15"/>
                <a:gd name="T33" fmla="*/ 29 h 34"/>
                <a:gd name="T34" fmla="*/ 9 w 15"/>
                <a:gd name="T35"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34">
                  <a:moveTo>
                    <a:pt x="9" y="34"/>
                  </a:moveTo>
                  <a:lnTo>
                    <a:pt x="15" y="29"/>
                  </a:lnTo>
                  <a:lnTo>
                    <a:pt x="13" y="23"/>
                  </a:lnTo>
                  <a:lnTo>
                    <a:pt x="12" y="15"/>
                  </a:lnTo>
                  <a:lnTo>
                    <a:pt x="12" y="8"/>
                  </a:lnTo>
                  <a:lnTo>
                    <a:pt x="10" y="7"/>
                  </a:lnTo>
                  <a:lnTo>
                    <a:pt x="4" y="0"/>
                  </a:lnTo>
                  <a:lnTo>
                    <a:pt x="0" y="8"/>
                  </a:lnTo>
                  <a:lnTo>
                    <a:pt x="2" y="15"/>
                  </a:lnTo>
                  <a:lnTo>
                    <a:pt x="4" y="23"/>
                  </a:lnTo>
                  <a:lnTo>
                    <a:pt x="4" y="29"/>
                  </a:lnTo>
                  <a:lnTo>
                    <a:pt x="9" y="24"/>
                  </a:lnTo>
                  <a:lnTo>
                    <a:pt x="4" y="29"/>
                  </a:lnTo>
                  <a:lnTo>
                    <a:pt x="6" y="32"/>
                  </a:lnTo>
                  <a:lnTo>
                    <a:pt x="9" y="34"/>
                  </a:lnTo>
                  <a:lnTo>
                    <a:pt x="13" y="32"/>
                  </a:lnTo>
                  <a:lnTo>
                    <a:pt x="15" y="29"/>
                  </a:lnTo>
                  <a:lnTo>
                    <a:pt x="9"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23" name="Freeform 2155"/>
            <p:cNvSpPr>
              <a:spLocks/>
            </p:cNvSpPr>
            <p:nvPr/>
          </p:nvSpPr>
          <p:spPr bwMode="auto">
            <a:xfrm>
              <a:off x="3213" y="3925"/>
              <a:ext cx="12" cy="5"/>
            </a:xfrm>
            <a:custGeom>
              <a:avLst/>
              <a:gdLst>
                <a:gd name="T0" fmla="*/ 0 w 35"/>
                <a:gd name="T1" fmla="*/ 10 h 14"/>
                <a:gd name="T2" fmla="*/ 6 w 35"/>
                <a:gd name="T3" fmla="*/ 14 h 14"/>
                <a:gd name="T4" fmla="*/ 35 w 35"/>
                <a:gd name="T5" fmla="*/ 10 h 14"/>
                <a:gd name="T6" fmla="*/ 35 w 35"/>
                <a:gd name="T7" fmla="*/ 0 h 14"/>
                <a:gd name="T8" fmla="*/ 6 w 35"/>
                <a:gd name="T9" fmla="*/ 5 h 14"/>
                <a:gd name="T10" fmla="*/ 11 w 35"/>
                <a:gd name="T11" fmla="*/ 10 h 14"/>
                <a:gd name="T12" fmla="*/ 6 w 35"/>
                <a:gd name="T13" fmla="*/ 5 h 14"/>
                <a:gd name="T14" fmla="*/ 2 w 35"/>
                <a:gd name="T15" fmla="*/ 6 h 14"/>
                <a:gd name="T16" fmla="*/ 1 w 35"/>
                <a:gd name="T17" fmla="*/ 10 h 14"/>
                <a:gd name="T18" fmla="*/ 2 w 35"/>
                <a:gd name="T19" fmla="*/ 13 h 14"/>
                <a:gd name="T20" fmla="*/ 6 w 35"/>
                <a:gd name="T21" fmla="*/ 14 h 14"/>
                <a:gd name="T22" fmla="*/ 0 w 35"/>
                <a:gd name="T23"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14">
                  <a:moveTo>
                    <a:pt x="0" y="10"/>
                  </a:moveTo>
                  <a:lnTo>
                    <a:pt x="6" y="14"/>
                  </a:lnTo>
                  <a:lnTo>
                    <a:pt x="35" y="10"/>
                  </a:lnTo>
                  <a:lnTo>
                    <a:pt x="35" y="0"/>
                  </a:lnTo>
                  <a:lnTo>
                    <a:pt x="6" y="5"/>
                  </a:lnTo>
                  <a:lnTo>
                    <a:pt x="11" y="10"/>
                  </a:lnTo>
                  <a:lnTo>
                    <a:pt x="6" y="5"/>
                  </a:lnTo>
                  <a:lnTo>
                    <a:pt x="2" y="6"/>
                  </a:lnTo>
                  <a:lnTo>
                    <a:pt x="1" y="10"/>
                  </a:lnTo>
                  <a:lnTo>
                    <a:pt x="2" y="13"/>
                  </a:lnTo>
                  <a:lnTo>
                    <a:pt x="6" y="14"/>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24" name="Freeform 2156"/>
            <p:cNvSpPr>
              <a:spLocks/>
            </p:cNvSpPr>
            <p:nvPr/>
          </p:nvSpPr>
          <p:spPr bwMode="auto">
            <a:xfrm>
              <a:off x="3213" y="3913"/>
              <a:ext cx="4" cy="15"/>
            </a:xfrm>
            <a:custGeom>
              <a:avLst/>
              <a:gdLst>
                <a:gd name="T0" fmla="*/ 5 w 12"/>
                <a:gd name="T1" fmla="*/ 11 h 46"/>
                <a:gd name="T2" fmla="*/ 0 w 12"/>
                <a:gd name="T3" fmla="*/ 6 h 46"/>
                <a:gd name="T4" fmla="*/ 1 w 12"/>
                <a:gd name="T5" fmla="*/ 12 h 46"/>
                <a:gd name="T6" fmla="*/ 1 w 12"/>
                <a:gd name="T7" fmla="*/ 24 h 46"/>
                <a:gd name="T8" fmla="*/ 1 w 12"/>
                <a:gd name="T9" fmla="*/ 36 h 46"/>
                <a:gd name="T10" fmla="*/ 1 w 12"/>
                <a:gd name="T11" fmla="*/ 46 h 46"/>
                <a:gd name="T12" fmla="*/ 12 w 12"/>
                <a:gd name="T13" fmla="*/ 46 h 46"/>
                <a:gd name="T14" fmla="*/ 12 w 12"/>
                <a:gd name="T15" fmla="*/ 36 h 46"/>
                <a:gd name="T16" fmla="*/ 12 w 12"/>
                <a:gd name="T17" fmla="*/ 24 h 46"/>
                <a:gd name="T18" fmla="*/ 10 w 12"/>
                <a:gd name="T19" fmla="*/ 12 h 46"/>
                <a:gd name="T20" fmla="*/ 11 w 12"/>
                <a:gd name="T21" fmla="*/ 6 h 46"/>
                <a:gd name="T22" fmla="*/ 5 w 12"/>
                <a:gd name="T23" fmla="*/ 0 h 46"/>
                <a:gd name="T24" fmla="*/ 11 w 12"/>
                <a:gd name="T25" fmla="*/ 6 h 46"/>
                <a:gd name="T26" fmla="*/ 9 w 12"/>
                <a:gd name="T27" fmla="*/ 2 h 46"/>
                <a:gd name="T28" fmla="*/ 5 w 12"/>
                <a:gd name="T29" fmla="*/ 0 h 46"/>
                <a:gd name="T30" fmla="*/ 2 w 12"/>
                <a:gd name="T31" fmla="*/ 2 h 46"/>
                <a:gd name="T32" fmla="*/ 0 w 12"/>
                <a:gd name="T33" fmla="*/ 6 h 46"/>
                <a:gd name="T34" fmla="*/ 5 w 12"/>
                <a:gd name="T35"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46">
                  <a:moveTo>
                    <a:pt x="5" y="11"/>
                  </a:moveTo>
                  <a:lnTo>
                    <a:pt x="0" y="6"/>
                  </a:lnTo>
                  <a:lnTo>
                    <a:pt x="1" y="12"/>
                  </a:lnTo>
                  <a:lnTo>
                    <a:pt x="1" y="24"/>
                  </a:lnTo>
                  <a:lnTo>
                    <a:pt x="1" y="36"/>
                  </a:lnTo>
                  <a:lnTo>
                    <a:pt x="1" y="46"/>
                  </a:lnTo>
                  <a:lnTo>
                    <a:pt x="12" y="46"/>
                  </a:lnTo>
                  <a:lnTo>
                    <a:pt x="12" y="36"/>
                  </a:lnTo>
                  <a:lnTo>
                    <a:pt x="12" y="24"/>
                  </a:lnTo>
                  <a:lnTo>
                    <a:pt x="10" y="12"/>
                  </a:lnTo>
                  <a:lnTo>
                    <a:pt x="11" y="6"/>
                  </a:lnTo>
                  <a:lnTo>
                    <a:pt x="5" y="0"/>
                  </a:lnTo>
                  <a:lnTo>
                    <a:pt x="11" y="6"/>
                  </a:lnTo>
                  <a:lnTo>
                    <a:pt x="9" y="2"/>
                  </a:lnTo>
                  <a:lnTo>
                    <a:pt x="5" y="0"/>
                  </a:lnTo>
                  <a:lnTo>
                    <a:pt x="2" y="2"/>
                  </a:lnTo>
                  <a:lnTo>
                    <a:pt x="0" y="6"/>
                  </a:lnTo>
                  <a:lnTo>
                    <a:pt x="5"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25" name="Freeform 2157"/>
            <p:cNvSpPr>
              <a:spLocks/>
            </p:cNvSpPr>
            <p:nvPr/>
          </p:nvSpPr>
          <p:spPr bwMode="auto">
            <a:xfrm>
              <a:off x="3208" y="3913"/>
              <a:ext cx="7" cy="10"/>
            </a:xfrm>
            <a:custGeom>
              <a:avLst/>
              <a:gdLst>
                <a:gd name="T0" fmla="*/ 5 w 19"/>
                <a:gd name="T1" fmla="*/ 30 h 30"/>
                <a:gd name="T2" fmla="*/ 9 w 19"/>
                <a:gd name="T3" fmla="*/ 26 h 30"/>
                <a:gd name="T4" fmla="*/ 10 w 19"/>
                <a:gd name="T5" fmla="*/ 22 h 30"/>
                <a:gd name="T6" fmla="*/ 14 w 19"/>
                <a:gd name="T7" fmla="*/ 16 h 30"/>
                <a:gd name="T8" fmla="*/ 17 w 19"/>
                <a:gd name="T9" fmla="*/ 11 h 30"/>
                <a:gd name="T10" fmla="*/ 19 w 19"/>
                <a:gd name="T11" fmla="*/ 11 h 30"/>
                <a:gd name="T12" fmla="*/ 19 w 19"/>
                <a:gd name="T13" fmla="*/ 0 h 30"/>
                <a:gd name="T14" fmla="*/ 10 w 19"/>
                <a:gd name="T15" fmla="*/ 4 h 30"/>
                <a:gd name="T16" fmla="*/ 5 w 19"/>
                <a:gd name="T17" fmla="*/ 11 h 30"/>
                <a:gd name="T18" fmla="*/ 1 w 19"/>
                <a:gd name="T19" fmla="*/ 19 h 30"/>
                <a:gd name="T20" fmla="*/ 0 w 19"/>
                <a:gd name="T21" fmla="*/ 24 h 30"/>
                <a:gd name="T22" fmla="*/ 5 w 19"/>
                <a:gd name="T23" fmla="*/ 20 h 30"/>
                <a:gd name="T24" fmla="*/ 0 w 19"/>
                <a:gd name="T25" fmla="*/ 24 h 30"/>
                <a:gd name="T26" fmla="*/ 1 w 19"/>
                <a:gd name="T27" fmla="*/ 27 h 30"/>
                <a:gd name="T28" fmla="*/ 3 w 19"/>
                <a:gd name="T29" fmla="*/ 30 h 30"/>
                <a:gd name="T30" fmla="*/ 7 w 19"/>
                <a:gd name="T31" fmla="*/ 28 h 30"/>
                <a:gd name="T32" fmla="*/ 9 w 19"/>
                <a:gd name="T33" fmla="*/ 26 h 30"/>
                <a:gd name="T34" fmla="*/ 5 w 19"/>
                <a:gd name="T35"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30">
                  <a:moveTo>
                    <a:pt x="5" y="30"/>
                  </a:moveTo>
                  <a:lnTo>
                    <a:pt x="9" y="26"/>
                  </a:lnTo>
                  <a:lnTo>
                    <a:pt x="10" y="22"/>
                  </a:lnTo>
                  <a:lnTo>
                    <a:pt x="14" y="16"/>
                  </a:lnTo>
                  <a:lnTo>
                    <a:pt x="17" y="11"/>
                  </a:lnTo>
                  <a:lnTo>
                    <a:pt x="19" y="11"/>
                  </a:lnTo>
                  <a:lnTo>
                    <a:pt x="19" y="0"/>
                  </a:lnTo>
                  <a:lnTo>
                    <a:pt x="10" y="4"/>
                  </a:lnTo>
                  <a:lnTo>
                    <a:pt x="5" y="11"/>
                  </a:lnTo>
                  <a:lnTo>
                    <a:pt x="1" y="19"/>
                  </a:lnTo>
                  <a:lnTo>
                    <a:pt x="0" y="24"/>
                  </a:lnTo>
                  <a:lnTo>
                    <a:pt x="5" y="20"/>
                  </a:lnTo>
                  <a:lnTo>
                    <a:pt x="0" y="24"/>
                  </a:lnTo>
                  <a:lnTo>
                    <a:pt x="1" y="27"/>
                  </a:lnTo>
                  <a:lnTo>
                    <a:pt x="3" y="30"/>
                  </a:lnTo>
                  <a:lnTo>
                    <a:pt x="7" y="28"/>
                  </a:lnTo>
                  <a:lnTo>
                    <a:pt x="9" y="26"/>
                  </a:lnTo>
                  <a:lnTo>
                    <a:pt x="5"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26" name="Freeform 2158"/>
            <p:cNvSpPr>
              <a:spLocks/>
            </p:cNvSpPr>
            <p:nvPr/>
          </p:nvSpPr>
          <p:spPr bwMode="auto">
            <a:xfrm>
              <a:off x="3192" y="3920"/>
              <a:ext cx="18" cy="8"/>
            </a:xfrm>
            <a:custGeom>
              <a:avLst/>
              <a:gdLst>
                <a:gd name="T0" fmla="*/ 4 w 55"/>
                <a:gd name="T1" fmla="*/ 24 h 24"/>
                <a:gd name="T2" fmla="*/ 4 w 55"/>
                <a:gd name="T3" fmla="*/ 23 h 24"/>
                <a:gd name="T4" fmla="*/ 6 w 55"/>
                <a:gd name="T5" fmla="*/ 23 h 24"/>
                <a:gd name="T6" fmla="*/ 12 w 55"/>
                <a:gd name="T7" fmla="*/ 21 h 24"/>
                <a:gd name="T8" fmla="*/ 20 w 55"/>
                <a:gd name="T9" fmla="*/ 18 h 24"/>
                <a:gd name="T10" fmla="*/ 28 w 55"/>
                <a:gd name="T11" fmla="*/ 15 h 24"/>
                <a:gd name="T12" fmla="*/ 37 w 55"/>
                <a:gd name="T13" fmla="*/ 13 h 24"/>
                <a:gd name="T14" fmla="*/ 45 w 55"/>
                <a:gd name="T15" fmla="*/ 11 h 24"/>
                <a:gd name="T16" fmla="*/ 50 w 55"/>
                <a:gd name="T17" fmla="*/ 10 h 24"/>
                <a:gd name="T18" fmla="*/ 55 w 55"/>
                <a:gd name="T19" fmla="*/ 10 h 24"/>
                <a:gd name="T20" fmla="*/ 55 w 55"/>
                <a:gd name="T21" fmla="*/ 0 h 24"/>
                <a:gd name="T22" fmla="*/ 50 w 55"/>
                <a:gd name="T23" fmla="*/ 0 h 24"/>
                <a:gd name="T24" fmla="*/ 43 w 55"/>
                <a:gd name="T25" fmla="*/ 2 h 24"/>
                <a:gd name="T26" fmla="*/ 35 w 55"/>
                <a:gd name="T27" fmla="*/ 4 h 24"/>
                <a:gd name="T28" fmla="*/ 26 w 55"/>
                <a:gd name="T29" fmla="*/ 6 h 24"/>
                <a:gd name="T30" fmla="*/ 18 w 55"/>
                <a:gd name="T31" fmla="*/ 8 h 24"/>
                <a:gd name="T32" fmla="*/ 10 w 55"/>
                <a:gd name="T33" fmla="*/ 12 h 24"/>
                <a:gd name="T34" fmla="*/ 4 w 55"/>
                <a:gd name="T35" fmla="*/ 14 h 24"/>
                <a:gd name="T36" fmla="*/ 0 w 55"/>
                <a:gd name="T37" fmla="*/ 16 h 24"/>
                <a:gd name="T38" fmla="*/ 0 w 55"/>
                <a:gd name="T39" fmla="*/ 15 h 24"/>
                <a:gd name="T40" fmla="*/ 4 w 55"/>
                <a:gd name="T41"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5" h="24">
                  <a:moveTo>
                    <a:pt x="4" y="24"/>
                  </a:moveTo>
                  <a:lnTo>
                    <a:pt x="4" y="23"/>
                  </a:lnTo>
                  <a:lnTo>
                    <a:pt x="6" y="23"/>
                  </a:lnTo>
                  <a:lnTo>
                    <a:pt x="12" y="21"/>
                  </a:lnTo>
                  <a:lnTo>
                    <a:pt x="20" y="18"/>
                  </a:lnTo>
                  <a:lnTo>
                    <a:pt x="28" y="15"/>
                  </a:lnTo>
                  <a:lnTo>
                    <a:pt x="37" y="13"/>
                  </a:lnTo>
                  <a:lnTo>
                    <a:pt x="45" y="11"/>
                  </a:lnTo>
                  <a:lnTo>
                    <a:pt x="50" y="10"/>
                  </a:lnTo>
                  <a:lnTo>
                    <a:pt x="55" y="10"/>
                  </a:lnTo>
                  <a:lnTo>
                    <a:pt x="55" y="0"/>
                  </a:lnTo>
                  <a:lnTo>
                    <a:pt x="50" y="0"/>
                  </a:lnTo>
                  <a:lnTo>
                    <a:pt x="43" y="2"/>
                  </a:lnTo>
                  <a:lnTo>
                    <a:pt x="35" y="4"/>
                  </a:lnTo>
                  <a:lnTo>
                    <a:pt x="26" y="6"/>
                  </a:lnTo>
                  <a:lnTo>
                    <a:pt x="18" y="8"/>
                  </a:lnTo>
                  <a:lnTo>
                    <a:pt x="10" y="12"/>
                  </a:lnTo>
                  <a:lnTo>
                    <a:pt x="4" y="14"/>
                  </a:lnTo>
                  <a:lnTo>
                    <a:pt x="0" y="16"/>
                  </a:lnTo>
                  <a:lnTo>
                    <a:pt x="0" y="15"/>
                  </a:lnTo>
                  <a:lnTo>
                    <a:pt x="4"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27" name="Freeform 2159"/>
            <p:cNvSpPr>
              <a:spLocks/>
            </p:cNvSpPr>
            <p:nvPr/>
          </p:nvSpPr>
          <p:spPr bwMode="auto">
            <a:xfrm>
              <a:off x="3187" y="3920"/>
              <a:ext cx="6" cy="8"/>
            </a:xfrm>
            <a:custGeom>
              <a:avLst/>
              <a:gdLst>
                <a:gd name="T0" fmla="*/ 0 w 17"/>
                <a:gd name="T1" fmla="*/ 6 h 22"/>
                <a:gd name="T2" fmla="*/ 0 w 17"/>
                <a:gd name="T3" fmla="*/ 6 h 22"/>
                <a:gd name="T4" fmla="*/ 2 w 17"/>
                <a:gd name="T5" fmla="*/ 10 h 22"/>
                <a:gd name="T6" fmla="*/ 5 w 17"/>
                <a:gd name="T7" fmla="*/ 16 h 22"/>
                <a:gd name="T8" fmla="*/ 8 w 17"/>
                <a:gd name="T9" fmla="*/ 21 h 22"/>
                <a:gd name="T10" fmla="*/ 17 w 17"/>
                <a:gd name="T11" fmla="*/ 22 h 22"/>
                <a:gd name="T12" fmla="*/ 13 w 17"/>
                <a:gd name="T13" fmla="*/ 13 h 22"/>
                <a:gd name="T14" fmla="*/ 15 w 17"/>
                <a:gd name="T15" fmla="*/ 14 h 22"/>
                <a:gd name="T16" fmla="*/ 14 w 17"/>
                <a:gd name="T17" fmla="*/ 11 h 22"/>
                <a:gd name="T18" fmla="*/ 11 w 17"/>
                <a:gd name="T19" fmla="*/ 5 h 22"/>
                <a:gd name="T20" fmla="*/ 7 w 17"/>
                <a:gd name="T21" fmla="*/ 0 h 22"/>
                <a:gd name="T22" fmla="*/ 7 w 17"/>
                <a:gd name="T23" fmla="*/ 0 h 22"/>
                <a:gd name="T24" fmla="*/ 0 w 17"/>
                <a:gd name="T25"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22">
                  <a:moveTo>
                    <a:pt x="0" y="6"/>
                  </a:moveTo>
                  <a:lnTo>
                    <a:pt x="0" y="6"/>
                  </a:lnTo>
                  <a:lnTo>
                    <a:pt x="2" y="10"/>
                  </a:lnTo>
                  <a:lnTo>
                    <a:pt x="5" y="16"/>
                  </a:lnTo>
                  <a:lnTo>
                    <a:pt x="8" y="21"/>
                  </a:lnTo>
                  <a:lnTo>
                    <a:pt x="17" y="22"/>
                  </a:lnTo>
                  <a:lnTo>
                    <a:pt x="13" y="13"/>
                  </a:lnTo>
                  <a:lnTo>
                    <a:pt x="15" y="14"/>
                  </a:lnTo>
                  <a:lnTo>
                    <a:pt x="14" y="11"/>
                  </a:lnTo>
                  <a:lnTo>
                    <a:pt x="11" y="5"/>
                  </a:lnTo>
                  <a:lnTo>
                    <a:pt x="7" y="0"/>
                  </a:lnTo>
                  <a:lnTo>
                    <a:pt x="7" y="0"/>
                  </a:lnTo>
                  <a:lnTo>
                    <a:pt x="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28" name="Freeform 2160"/>
            <p:cNvSpPr>
              <a:spLocks/>
            </p:cNvSpPr>
            <p:nvPr/>
          </p:nvSpPr>
          <p:spPr bwMode="auto">
            <a:xfrm>
              <a:off x="3179" y="3919"/>
              <a:ext cx="11" cy="4"/>
            </a:xfrm>
            <a:custGeom>
              <a:avLst/>
              <a:gdLst>
                <a:gd name="T0" fmla="*/ 0 w 31"/>
                <a:gd name="T1" fmla="*/ 8 h 13"/>
                <a:gd name="T2" fmla="*/ 0 w 31"/>
                <a:gd name="T3" fmla="*/ 8 h 13"/>
                <a:gd name="T4" fmla="*/ 9 w 31"/>
                <a:gd name="T5" fmla="*/ 13 h 13"/>
                <a:gd name="T6" fmla="*/ 16 w 31"/>
                <a:gd name="T7" fmla="*/ 12 h 13"/>
                <a:gd name="T8" fmla="*/ 23 w 31"/>
                <a:gd name="T9" fmla="*/ 12 h 13"/>
                <a:gd name="T10" fmla="*/ 24 w 31"/>
                <a:gd name="T11" fmla="*/ 10 h 13"/>
                <a:gd name="T12" fmla="*/ 31 w 31"/>
                <a:gd name="T13" fmla="*/ 4 h 13"/>
                <a:gd name="T14" fmla="*/ 23 w 31"/>
                <a:gd name="T15" fmla="*/ 0 h 13"/>
                <a:gd name="T16" fmla="*/ 16 w 31"/>
                <a:gd name="T17" fmla="*/ 2 h 13"/>
                <a:gd name="T18" fmla="*/ 9 w 31"/>
                <a:gd name="T19" fmla="*/ 4 h 13"/>
                <a:gd name="T20" fmla="*/ 9 w 31"/>
                <a:gd name="T21" fmla="*/ 4 h 13"/>
                <a:gd name="T22" fmla="*/ 9 w 31"/>
                <a:gd name="T23" fmla="*/ 4 h 13"/>
                <a:gd name="T24" fmla="*/ 9 w 31"/>
                <a:gd name="T25" fmla="*/ 4 h 13"/>
                <a:gd name="T26" fmla="*/ 7 w 31"/>
                <a:gd name="T27" fmla="*/ 1 h 13"/>
                <a:gd name="T28" fmla="*/ 3 w 31"/>
                <a:gd name="T29" fmla="*/ 1 h 13"/>
                <a:gd name="T30" fmla="*/ 0 w 31"/>
                <a:gd name="T31" fmla="*/ 5 h 13"/>
                <a:gd name="T32" fmla="*/ 0 w 31"/>
                <a:gd name="T33"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13">
                  <a:moveTo>
                    <a:pt x="0" y="8"/>
                  </a:moveTo>
                  <a:lnTo>
                    <a:pt x="0" y="8"/>
                  </a:lnTo>
                  <a:lnTo>
                    <a:pt x="9" y="13"/>
                  </a:lnTo>
                  <a:lnTo>
                    <a:pt x="16" y="12"/>
                  </a:lnTo>
                  <a:lnTo>
                    <a:pt x="23" y="12"/>
                  </a:lnTo>
                  <a:lnTo>
                    <a:pt x="24" y="10"/>
                  </a:lnTo>
                  <a:lnTo>
                    <a:pt x="31" y="4"/>
                  </a:lnTo>
                  <a:lnTo>
                    <a:pt x="23" y="0"/>
                  </a:lnTo>
                  <a:lnTo>
                    <a:pt x="16" y="2"/>
                  </a:lnTo>
                  <a:lnTo>
                    <a:pt x="9" y="4"/>
                  </a:lnTo>
                  <a:lnTo>
                    <a:pt x="9" y="4"/>
                  </a:lnTo>
                  <a:lnTo>
                    <a:pt x="9" y="4"/>
                  </a:lnTo>
                  <a:lnTo>
                    <a:pt x="9" y="4"/>
                  </a:lnTo>
                  <a:lnTo>
                    <a:pt x="7" y="1"/>
                  </a:lnTo>
                  <a:lnTo>
                    <a:pt x="3" y="1"/>
                  </a:lnTo>
                  <a:lnTo>
                    <a:pt x="0" y="5"/>
                  </a:lnTo>
                  <a:lnTo>
                    <a:pt x="0"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29" name="Freeform 2161"/>
            <p:cNvSpPr>
              <a:spLocks/>
            </p:cNvSpPr>
            <p:nvPr/>
          </p:nvSpPr>
          <p:spPr bwMode="auto">
            <a:xfrm>
              <a:off x="3177" y="3907"/>
              <a:ext cx="5" cy="15"/>
            </a:xfrm>
            <a:custGeom>
              <a:avLst/>
              <a:gdLst>
                <a:gd name="T0" fmla="*/ 1 w 16"/>
                <a:gd name="T1" fmla="*/ 2 h 44"/>
                <a:gd name="T2" fmla="*/ 0 w 16"/>
                <a:gd name="T3" fmla="*/ 5 h 44"/>
                <a:gd name="T4" fmla="*/ 1 w 16"/>
                <a:gd name="T5" fmla="*/ 12 h 44"/>
                <a:gd name="T6" fmla="*/ 4 w 16"/>
                <a:gd name="T7" fmla="*/ 24 h 44"/>
                <a:gd name="T8" fmla="*/ 5 w 16"/>
                <a:gd name="T9" fmla="*/ 34 h 44"/>
                <a:gd name="T10" fmla="*/ 7 w 16"/>
                <a:gd name="T11" fmla="*/ 44 h 44"/>
                <a:gd name="T12" fmla="*/ 16 w 16"/>
                <a:gd name="T13" fmla="*/ 40 h 44"/>
                <a:gd name="T14" fmla="*/ 14 w 16"/>
                <a:gd name="T15" fmla="*/ 34 h 44"/>
                <a:gd name="T16" fmla="*/ 13 w 16"/>
                <a:gd name="T17" fmla="*/ 24 h 44"/>
                <a:gd name="T18" fmla="*/ 10 w 16"/>
                <a:gd name="T19" fmla="*/ 12 h 44"/>
                <a:gd name="T20" fmla="*/ 9 w 16"/>
                <a:gd name="T21" fmla="*/ 3 h 44"/>
                <a:gd name="T22" fmla="*/ 8 w 16"/>
                <a:gd name="T23" fmla="*/ 6 h 44"/>
                <a:gd name="T24" fmla="*/ 9 w 16"/>
                <a:gd name="T25" fmla="*/ 3 h 44"/>
                <a:gd name="T26" fmla="*/ 7 w 16"/>
                <a:gd name="T27" fmla="*/ 0 h 44"/>
                <a:gd name="T28" fmla="*/ 4 w 16"/>
                <a:gd name="T29" fmla="*/ 0 h 44"/>
                <a:gd name="T30" fmla="*/ 1 w 16"/>
                <a:gd name="T31" fmla="*/ 2 h 44"/>
                <a:gd name="T32" fmla="*/ 0 w 16"/>
                <a:gd name="T33" fmla="*/ 5 h 44"/>
                <a:gd name="T34" fmla="*/ 1 w 16"/>
                <a:gd name="T35"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44">
                  <a:moveTo>
                    <a:pt x="1" y="2"/>
                  </a:moveTo>
                  <a:lnTo>
                    <a:pt x="0" y="5"/>
                  </a:lnTo>
                  <a:lnTo>
                    <a:pt x="1" y="12"/>
                  </a:lnTo>
                  <a:lnTo>
                    <a:pt x="4" y="24"/>
                  </a:lnTo>
                  <a:lnTo>
                    <a:pt x="5" y="34"/>
                  </a:lnTo>
                  <a:lnTo>
                    <a:pt x="7" y="44"/>
                  </a:lnTo>
                  <a:lnTo>
                    <a:pt x="16" y="40"/>
                  </a:lnTo>
                  <a:lnTo>
                    <a:pt x="14" y="34"/>
                  </a:lnTo>
                  <a:lnTo>
                    <a:pt x="13" y="24"/>
                  </a:lnTo>
                  <a:lnTo>
                    <a:pt x="10" y="12"/>
                  </a:lnTo>
                  <a:lnTo>
                    <a:pt x="9" y="3"/>
                  </a:lnTo>
                  <a:lnTo>
                    <a:pt x="8" y="6"/>
                  </a:lnTo>
                  <a:lnTo>
                    <a:pt x="9" y="3"/>
                  </a:lnTo>
                  <a:lnTo>
                    <a:pt x="7" y="0"/>
                  </a:lnTo>
                  <a:lnTo>
                    <a:pt x="4" y="0"/>
                  </a:lnTo>
                  <a:lnTo>
                    <a:pt x="1" y="2"/>
                  </a:lnTo>
                  <a:lnTo>
                    <a:pt x="0" y="5"/>
                  </a:lnTo>
                  <a:lnTo>
                    <a:pt x="1"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30" name="Freeform 2162"/>
            <p:cNvSpPr>
              <a:spLocks/>
            </p:cNvSpPr>
            <p:nvPr/>
          </p:nvSpPr>
          <p:spPr bwMode="auto">
            <a:xfrm>
              <a:off x="3177" y="3894"/>
              <a:ext cx="13" cy="15"/>
            </a:xfrm>
            <a:custGeom>
              <a:avLst/>
              <a:gdLst>
                <a:gd name="T0" fmla="*/ 29 w 38"/>
                <a:gd name="T1" fmla="*/ 3 h 45"/>
                <a:gd name="T2" fmla="*/ 31 w 38"/>
                <a:gd name="T3" fmla="*/ 0 h 45"/>
                <a:gd name="T4" fmla="*/ 22 w 38"/>
                <a:gd name="T5" fmla="*/ 8 h 45"/>
                <a:gd name="T6" fmla="*/ 13 w 38"/>
                <a:gd name="T7" fmla="*/ 20 h 45"/>
                <a:gd name="T8" fmla="*/ 5 w 38"/>
                <a:gd name="T9" fmla="*/ 32 h 45"/>
                <a:gd name="T10" fmla="*/ 0 w 38"/>
                <a:gd name="T11" fmla="*/ 41 h 45"/>
                <a:gd name="T12" fmla="*/ 7 w 38"/>
                <a:gd name="T13" fmla="*/ 45 h 45"/>
                <a:gd name="T14" fmla="*/ 14 w 38"/>
                <a:gd name="T15" fmla="*/ 36 h 45"/>
                <a:gd name="T16" fmla="*/ 22 w 38"/>
                <a:gd name="T17" fmla="*/ 25 h 45"/>
                <a:gd name="T18" fmla="*/ 29 w 38"/>
                <a:gd name="T19" fmla="*/ 14 h 45"/>
                <a:gd name="T20" fmla="*/ 36 w 38"/>
                <a:gd name="T21" fmla="*/ 9 h 45"/>
                <a:gd name="T22" fmla="*/ 38 w 38"/>
                <a:gd name="T23" fmla="*/ 5 h 45"/>
                <a:gd name="T24" fmla="*/ 36 w 38"/>
                <a:gd name="T25" fmla="*/ 9 h 45"/>
                <a:gd name="T26" fmla="*/ 38 w 38"/>
                <a:gd name="T27" fmla="*/ 6 h 45"/>
                <a:gd name="T28" fmla="*/ 38 w 38"/>
                <a:gd name="T29" fmla="*/ 2 h 45"/>
                <a:gd name="T30" fmla="*/ 35 w 38"/>
                <a:gd name="T31" fmla="*/ 0 h 45"/>
                <a:gd name="T32" fmla="*/ 31 w 38"/>
                <a:gd name="T33" fmla="*/ 0 h 45"/>
                <a:gd name="T34" fmla="*/ 29 w 38"/>
                <a:gd name="T35"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45">
                  <a:moveTo>
                    <a:pt x="29" y="3"/>
                  </a:moveTo>
                  <a:lnTo>
                    <a:pt x="31" y="0"/>
                  </a:lnTo>
                  <a:lnTo>
                    <a:pt x="22" y="8"/>
                  </a:lnTo>
                  <a:lnTo>
                    <a:pt x="13" y="20"/>
                  </a:lnTo>
                  <a:lnTo>
                    <a:pt x="5" y="32"/>
                  </a:lnTo>
                  <a:lnTo>
                    <a:pt x="0" y="41"/>
                  </a:lnTo>
                  <a:lnTo>
                    <a:pt x="7" y="45"/>
                  </a:lnTo>
                  <a:lnTo>
                    <a:pt x="14" y="36"/>
                  </a:lnTo>
                  <a:lnTo>
                    <a:pt x="22" y="25"/>
                  </a:lnTo>
                  <a:lnTo>
                    <a:pt x="29" y="14"/>
                  </a:lnTo>
                  <a:lnTo>
                    <a:pt x="36" y="9"/>
                  </a:lnTo>
                  <a:lnTo>
                    <a:pt x="38" y="5"/>
                  </a:lnTo>
                  <a:lnTo>
                    <a:pt x="36" y="9"/>
                  </a:lnTo>
                  <a:lnTo>
                    <a:pt x="38" y="6"/>
                  </a:lnTo>
                  <a:lnTo>
                    <a:pt x="38" y="2"/>
                  </a:lnTo>
                  <a:lnTo>
                    <a:pt x="35" y="0"/>
                  </a:lnTo>
                  <a:lnTo>
                    <a:pt x="31" y="0"/>
                  </a:lnTo>
                  <a:lnTo>
                    <a:pt x="29"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31" name="Freeform 2163"/>
            <p:cNvSpPr>
              <a:spLocks/>
            </p:cNvSpPr>
            <p:nvPr/>
          </p:nvSpPr>
          <p:spPr bwMode="auto">
            <a:xfrm>
              <a:off x="3187" y="3885"/>
              <a:ext cx="3" cy="11"/>
            </a:xfrm>
            <a:custGeom>
              <a:avLst/>
              <a:gdLst>
                <a:gd name="T0" fmla="*/ 0 w 11"/>
                <a:gd name="T1" fmla="*/ 0 h 31"/>
                <a:gd name="T2" fmla="*/ 0 w 11"/>
                <a:gd name="T3" fmla="*/ 0 h 31"/>
                <a:gd name="T4" fmla="*/ 1 w 11"/>
                <a:gd name="T5" fmla="*/ 6 h 31"/>
                <a:gd name="T6" fmla="*/ 2 w 11"/>
                <a:gd name="T7" fmla="*/ 14 h 31"/>
                <a:gd name="T8" fmla="*/ 2 w 11"/>
                <a:gd name="T9" fmla="*/ 23 h 31"/>
                <a:gd name="T10" fmla="*/ 1 w 11"/>
                <a:gd name="T11" fmla="*/ 29 h 31"/>
                <a:gd name="T12" fmla="*/ 10 w 11"/>
                <a:gd name="T13" fmla="*/ 31 h 31"/>
                <a:gd name="T14" fmla="*/ 11 w 11"/>
                <a:gd name="T15" fmla="*/ 23 h 31"/>
                <a:gd name="T16" fmla="*/ 11 w 11"/>
                <a:gd name="T17" fmla="*/ 14 h 31"/>
                <a:gd name="T18" fmla="*/ 10 w 11"/>
                <a:gd name="T19" fmla="*/ 6 h 31"/>
                <a:gd name="T20" fmla="*/ 11 w 11"/>
                <a:gd name="T21" fmla="*/ 0 h 31"/>
                <a:gd name="T22" fmla="*/ 11 w 11"/>
                <a:gd name="T23" fmla="*/ 0 h 31"/>
                <a:gd name="T24" fmla="*/ 0 w 11"/>
                <a:gd name="T2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31">
                  <a:moveTo>
                    <a:pt x="0" y="0"/>
                  </a:moveTo>
                  <a:lnTo>
                    <a:pt x="0" y="0"/>
                  </a:lnTo>
                  <a:lnTo>
                    <a:pt x="1" y="6"/>
                  </a:lnTo>
                  <a:lnTo>
                    <a:pt x="2" y="14"/>
                  </a:lnTo>
                  <a:lnTo>
                    <a:pt x="2" y="23"/>
                  </a:lnTo>
                  <a:lnTo>
                    <a:pt x="1" y="29"/>
                  </a:lnTo>
                  <a:lnTo>
                    <a:pt x="10" y="31"/>
                  </a:lnTo>
                  <a:lnTo>
                    <a:pt x="11" y="23"/>
                  </a:lnTo>
                  <a:lnTo>
                    <a:pt x="11" y="14"/>
                  </a:lnTo>
                  <a:lnTo>
                    <a:pt x="10" y="6"/>
                  </a:lnTo>
                  <a:lnTo>
                    <a:pt x="11" y="0"/>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32" name="Freeform 2164"/>
            <p:cNvSpPr>
              <a:spLocks/>
            </p:cNvSpPr>
            <p:nvPr/>
          </p:nvSpPr>
          <p:spPr bwMode="auto">
            <a:xfrm>
              <a:off x="3187" y="3870"/>
              <a:ext cx="12" cy="15"/>
            </a:xfrm>
            <a:custGeom>
              <a:avLst/>
              <a:gdLst>
                <a:gd name="T0" fmla="*/ 36 w 37"/>
                <a:gd name="T1" fmla="*/ 0 h 45"/>
                <a:gd name="T2" fmla="*/ 35 w 37"/>
                <a:gd name="T3" fmla="*/ 0 h 45"/>
                <a:gd name="T4" fmla="*/ 24 w 37"/>
                <a:gd name="T5" fmla="*/ 8 h 45"/>
                <a:gd name="T6" fmla="*/ 13 w 37"/>
                <a:gd name="T7" fmla="*/ 20 h 45"/>
                <a:gd name="T8" fmla="*/ 4 w 37"/>
                <a:gd name="T9" fmla="*/ 34 h 45"/>
                <a:gd name="T10" fmla="*/ 0 w 37"/>
                <a:gd name="T11" fmla="*/ 45 h 45"/>
                <a:gd name="T12" fmla="*/ 11 w 37"/>
                <a:gd name="T13" fmla="*/ 45 h 45"/>
                <a:gd name="T14" fmla="*/ 13 w 37"/>
                <a:gd name="T15" fmla="*/ 39 h 45"/>
                <a:gd name="T16" fmla="*/ 23 w 37"/>
                <a:gd name="T17" fmla="*/ 25 h 45"/>
                <a:gd name="T18" fmla="*/ 31 w 37"/>
                <a:gd name="T19" fmla="*/ 14 h 45"/>
                <a:gd name="T20" fmla="*/ 37 w 37"/>
                <a:gd name="T21" fmla="*/ 9 h 45"/>
                <a:gd name="T22" fmla="*/ 36 w 37"/>
                <a:gd name="T23" fmla="*/ 9 h 45"/>
                <a:gd name="T24" fmla="*/ 36 w 37"/>
                <a:gd name="T2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45">
                  <a:moveTo>
                    <a:pt x="36" y="0"/>
                  </a:moveTo>
                  <a:lnTo>
                    <a:pt x="35" y="0"/>
                  </a:lnTo>
                  <a:lnTo>
                    <a:pt x="24" y="8"/>
                  </a:lnTo>
                  <a:lnTo>
                    <a:pt x="13" y="20"/>
                  </a:lnTo>
                  <a:lnTo>
                    <a:pt x="4" y="34"/>
                  </a:lnTo>
                  <a:lnTo>
                    <a:pt x="0" y="45"/>
                  </a:lnTo>
                  <a:lnTo>
                    <a:pt x="11" y="45"/>
                  </a:lnTo>
                  <a:lnTo>
                    <a:pt x="13" y="39"/>
                  </a:lnTo>
                  <a:lnTo>
                    <a:pt x="23" y="25"/>
                  </a:lnTo>
                  <a:lnTo>
                    <a:pt x="31" y="14"/>
                  </a:lnTo>
                  <a:lnTo>
                    <a:pt x="37" y="9"/>
                  </a:lnTo>
                  <a:lnTo>
                    <a:pt x="36" y="9"/>
                  </a:lnTo>
                  <a:lnTo>
                    <a:pt x="3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33" name="Freeform 2165"/>
            <p:cNvSpPr>
              <a:spLocks/>
            </p:cNvSpPr>
            <p:nvPr/>
          </p:nvSpPr>
          <p:spPr bwMode="auto">
            <a:xfrm>
              <a:off x="3199" y="3869"/>
              <a:ext cx="14" cy="5"/>
            </a:xfrm>
            <a:custGeom>
              <a:avLst/>
              <a:gdLst>
                <a:gd name="T0" fmla="*/ 37 w 42"/>
                <a:gd name="T1" fmla="*/ 0 h 13"/>
                <a:gd name="T2" fmla="*/ 36 w 42"/>
                <a:gd name="T3" fmla="*/ 0 h 13"/>
                <a:gd name="T4" fmla="*/ 34 w 42"/>
                <a:gd name="T5" fmla="*/ 1 h 13"/>
                <a:gd name="T6" fmla="*/ 29 w 42"/>
                <a:gd name="T7" fmla="*/ 0 h 13"/>
                <a:gd name="T8" fmla="*/ 24 w 42"/>
                <a:gd name="T9" fmla="*/ 0 h 13"/>
                <a:gd name="T10" fmla="*/ 19 w 42"/>
                <a:gd name="T11" fmla="*/ 0 h 13"/>
                <a:gd name="T12" fmla="*/ 13 w 42"/>
                <a:gd name="T13" fmla="*/ 1 h 13"/>
                <a:gd name="T14" fmla="*/ 8 w 42"/>
                <a:gd name="T15" fmla="*/ 3 h 13"/>
                <a:gd name="T16" fmla="*/ 4 w 42"/>
                <a:gd name="T17" fmla="*/ 1 h 13"/>
                <a:gd name="T18" fmla="*/ 0 w 42"/>
                <a:gd name="T19" fmla="*/ 3 h 13"/>
                <a:gd name="T20" fmla="*/ 0 w 42"/>
                <a:gd name="T21" fmla="*/ 12 h 13"/>
                <a:gd name="T22" fmla="*/ 4 w 42"/>
                <a:gd name="T23" fmla="*/ 13 h 13"/>
                <a:gd name="T24" fmla="*/ 8 w 42"/>
                <a:gd name="T25" fmla="*/ 12 h 13"/>
                <a:gd name="T26" fmla="*/ 13 w 42"/>
                <a:gd name="T27" fmla="*/ 11 h 13"/>
                <a:gd name="T28" fmla="*/ 19 w 42"/>
                <a:gd name="T29" fmla="*/ 12 h 13"/>
                <a:gd name="T30" fmla="*/ 24 w 42"/>
                <a:gd name="T31" fmla="*/ 12 h 13"/>
                <a:gd name="T32" fmla="*/ 29 w 42"/>
                <a:gd name="T33" fmla="*/ 12 h 13"/>
                <a:gd name="T34" fmla="*/ 34 w 42"/>
                <a:gd name="T35" fmla="*/ 11 h 13"/>
                <a:gd name="T36" fmla="*/ 38 w 42"/>
                <a:gd name="T37" fmla="*/ 9 h 13"/>
                <a:gd name="T38" fmla="*/ 37 w 42"/>
                <a:gd name="T39" fmla="*/ 9 h 13"/>
                <a:gd name="T40" fmla="*/ 38 w 42"/>
                <a:gd name="T41" fmla="*/ 9 h 13"/>
                <a:gd name="T42" fmla="*/ 42 w 42"/>
                <a:gd name="T43" fmla="*/ 7 h 13"/>
                <a:gd name="T44" fmla="*/ 42 w 42"/>
                <a:gd name="T45" fmla="*/ 4 h 13"/>
                <a:gd name="T46" fmla="*/ 39 w 42"/>
                <a:gd name="T47" fmla="*/ 1 h 13"/>
                <a:gd name="T48" fmla="*/ 36 w 42"/>
                <a:gd name="T49" fmla="*/ 0 h 13"/>
                <a:gd name="T50" fmla="*/ 37 w 42"/>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13">
                  <a:moveTo>
                    <a:pt x="37" y="0"/>
                  </a:moveTo>
                  <a:lnTo>
                    <a:pt x="36" y="0"/>
                  </a:lnTo>
                  <a:lnTo>
                    <a:pt x="34" y="1"/>
                  </a:lnTo>
                  <a:lnTo>
                    <a:pt x="29" y="0"/>
                  </a:lnTo>
                  <a:lnTo>
                    <a:pt x="24" y="0"/>
                  </a:lnTo>
                  <a:lnTo>
                    <a:pt x="19" y="0"/>
                  </a:lnTo>
                  <a:lnTo>
                    <a:pt x="13" y="1"/>
                  </a:lnTo>
                  <a:lnTo>
                    <a:pt x="8" y="3"/>
                  </a:lnTo>
                  <a:lnTo>
                    <a:pt x="4" y="1"/>
                  </a:lnTo>
                  <a:lnTo>
                    <a:pt x="0" y="3"/>
                  </a:lnTo>
                  <a:lnTo>
                    <a:pt x="0" y="12"/>
                  </a:lnTo>
                  <a:lnTo>
                    <a:pt x="4" y="13"/>
                  </a:lnTo>
                  <a:lnTo>
                    <a:pt x="8" y="12"/>
                  </a:lnTo>
                  <a:lnTo>
                    <a:pt x="13" y="11"/>
                  </a:lnTo>
                  <a:lnTo>
                    <a:pt x="19" y="12"/>
                  </a:lnTo>
                  <a:lnTo>
                    <a:pt x="24" y="12"/>
                  </a:lnTo>
                  <a:lnTo>
                    <a:pt x="29" y="12"/>
                  </a:lnTo>
                  <a:lnTo>
                    <a:pt x="34" y="11"/>
                  </a:lnTo>
                  <a:lnTo>
                    <a:pt x="38" y="9"/>
                  </a:lnTo>
                  <a:lnTo>
                    <a:pt x="37" y="9"/>
                  </a:lnTo>
                  <a:lnTo>
                    <a:pt x="38" y="9"/>
                  </a:lnTo>
                  <a:lnTo>
                    <a:pt x="42" y="7"/>
                  </a:lnTo>
                  <a:lnTo>
                    <a:pt x="42" y="4"/>
                  </a:lnTo>
                  <a:lnTo>
                    <a:pt x="39" y="1"/>
                  </a:lnTo>
                  <a:lnTo>
                    <a:pt x="36" y="0"/>
                  </a:lnTo>
                  <a:lnTo>
                    <a:pt x="3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34" name="Freeform 2166"/>
            <p:cNvSpPr>
              <a:spLocks/>
            </p:cNvSpPr>
            <p:nvPr/>
          </p:nvSpPr>
          <p:spPr bwMode="auto">
            <a:xfrm>
              <a:off x="2772" y="3785"/>
              <a:ext cx="439" cy="127"/>
            </a:xfrm>
            <a:custGeom>
              <a:avLst/>
              <a:gdLst>
                <a:gd name="T0" fmla="*/ 1248 w 1316"/>
                <a:gd name="T1" fmla="*/ 302 h 383"/>
                <a:gd name="T2" fmla="*/ 1303 w 1316"/>
                <a:gd name="T3" fmla="*/ 260 h 383"/>
                <a:gd name="T4" fmla="*/ 1277 w 1316"/>
                <a:gd name="T5" fmla="*/ 239 h 383"/>
                <a:gd name="T6" fmla="*/ 1232 w 1316"/>
                <a:gd name="T7" fmla="*/ 207 h 383"/>
                <a:gd name="T8" fmla="*/ 1174 w 1316"/>
                <a:gd name="T9" fmla="*/ 208 h 383"/>
                <a:gd name="T10" fmla="*/ 1131 w 1316"/>
                <a:gd name="T11" fmla="*/ 243 h 383"/>
                <a:gd name="T12" fmla="*/ 1074 w 1316"/>
                <a:gd name="T13" fmla="*/ 271 h 383"/>
                <a:gd name="T14" fmla="*/ 1056 w 1316"/>
                <a:gd name="T15" fmla="*/ 229 h 383"/>
                <a:gd name="T16" fmla="*/ 1034 w 1316"/>
                <a:gd name="T17" fmla="*/ 183 h 383"/>
                <a:gd name="T18" fmla="*/ 981 w 1316"/>
                <a:gd name="T19" fmla="*/ 179 h 383"/>
                <a:gd name="T20" fmla="*/ 955 w 1316"/>
                <a:gd name="T21" fmla="*/ 149 h 383"/>
                <a:gd name="T22" fmla="*/ 914 w 1316"/>
                <a:gd name="T23" fmla="*/ 119 h 383"/>
                <a:gd name="T24" fmla="*/ 864 w 1316"/>
                <a:gd name="T25" fmla="*/ 121 h 383"/>
                <a:gd name="T26" fmla="*/ 809 w 1316"/>
                <a:gd name="T27" fmla="*/ 92 h 383"/>
                <a:gd name="T28" fmla="*/ 709 w 1316"/>
                <a:gd name="T29" fmla="*/ 101 h 383"/>
                <a:gd name="T30" fmla="*/ 676 w 1316"/>
                <a:gd name="T31" fmla="*/ 173 h 383"/>
                <a:gd name="T32" fmla="*/ 626 w 1316"/>
                <a:gd name="T33" fmla="*/ 142 h 383"/>
                <a:gd name="T34" fmla="*/ 585 w 1316"/>
                <a:gd name="T35" fmla="*/ 129 h 383"/>
                <a:gd name="T36" fmla="*/ 564 w 1316"/>
                <a:gd name="T37" fmla="*/ 124 h 383"/>
                <a:gd name="T38" fmla="*/ 512 w 1316"/>
                <a:gd name="T39" fmla="*/ 109 h 383"/>
                <a:gd name="T40" fmla="*/ 479 w 1316"/>
                <a:gd name="T41" fmla="*/ 71 h 383"/>
                <a:gd name="T42" fmla="*/ 424 w 1316"/>
                <a:gd name="T43" fmla="*/ 33 h 383"/>
                <a:gd name="T44" fmla="*/ 375 w 1316"/>
                <a:gd name="T45" fmla="*/ 23 h 383"/>
                <a:gd name="T46" fmla="*/ 310 w 1316"/>
                <a:gd name="T47" fmla="*/ 18 h 383"/>
                <a:gd name="T48" fmla="*/ 253 w 1316"/>
                <a:gd name="T49" fmla="*/ 42 h 383"/>
                <a:gd name="T50" fmla="*/ 195 w 1316"/>
                <a:gd name="T51" fmla="*/ 94 h 383"/>
                <a:gd name="T52" fmla="*/ 184 w 1316"/>
                <a:gd name="T53" fmla="*/ 142 h 383"/>
                <a:gd name="T54" fmla="*/ 114 w 1316"/>
                <a:gd name="T55" fmla="*/ 150 h 383"/>
                <a:gd name="T56" fmla="*/ 80 w 1316"/>
                <a:gd name="T57" fmla="*/ 218 h 383"/>
                <a:gd name="T58" fmla="*/ 36 w 1316"/>
                <a:gd name="T59" fmla="*/ 235 h 383"/>
                <a:gd name="T60" fmla="*/ 8 w 1316"/>
                <a:gd name="T61" fmla="*/ 289 h 383"/>
                <a:gd name="T62" fmla="*/ 18 w 1316"/>
                <a:gd name="T63" fmla="*/ 334 h 383"/>
                <a:gd name="T64" fmla="*/ 74 w 1316"/>
                <a:gd name="T65" fmla="*/ 341 h 383"/>
                <a:gd name="T66" fmla="*/ 96 w 1316"/>
                <a:gd name="T67" fmla="*/ 380 h 383"/>
                <a:gd name="T68" fmla="*/ 131 w 1316"/>
                <a:gd name="T69" fmla="*/ 345 h 383"/>
                <a:gd name="T70" fmla="*/ 176 w 1316"/>
                <a:gd name="T71" fmla="*/ 364 h 383"/>
                <a:gd name="T72" fmla="*/ 200 w 1316"/>
                <a:gd name="T73" fmla="*/ 332 h 383"/>
                <a:gd name="T74" fmla="*/ 248 w 1316"/>
                <a:gd name="T75" fmla="*/ 328 h 383"/>
                <a:gd name="T76" fmla="*/ 272 w 1316"/>
                <a:gd name="T77" fmla="*/ 337 h 383"/>
                <a:gd name="T78" fmla="*/ 332 w 1316"/>
                <a:gd name="T79" fmla="*/ 342 h 383"/>
                <a:gd name="T80" fmla="*/ 377 w 1316"/>
                <a:gd name="T81" fmla="*/ 349 h 383"/>
                <a:gd name="T82" fmla="*/ 397 w 1316"/>
                <a:gd name="T83" fmla="*/ 315 h 383"/>
                <a:gd name="T84" fmla="*/ 447 w 1316"/>
                <a:gd name="T85" fmla="*/ 326 h 383"/>
                <a:gd name="T86" fmla="*/ 499 w 1316"/>
                <a:gd name="T87" fmla="*/ 338 h 383"/>
                <a:gd name="T88" fmla="*/ 554 w 1316"/>
                <a:gd name="T89" fmla="*/ 323 h 383"/>
                <a:gd name="T90" fmla="*/ 591 w 1316"/>
                <a:gd name="T91" fmla="*/ 330 h 383"/>
                <a:gd name="T92" fmla="*/ 642 w 1316"/>
                <a:gd name="T93" fmla="*/ 309 h 383"/>
                <a:gd name="T94" fmla="*/ 689 w 1316"/>
                <a:gd name="T95" fmla="*/ 306 h 383"/>
                <a:gd name="T96" fmla="*/ 749 w 1316"/>
                <a:gd name="T97" fmla="*/ 337 h 383"/>
                <a:gd name="T98" fmla="*/ 799 w 1316"/>
                <a:gd name="T99" fmla="*/ 346 h 383"/>
                <a:gd name="T100" fmla="*/ 852 w 1316"/>
                <a:gd name="T101" fmla="*/ 330 h 383"/>
                <a:gd name="T102" fmla="*/ 889 w 1316"/>
                <a:gd name="T103" fmla="*/ 347 h 383"/>
                <a:gd name="T104" fmla="*/ 943 w 1316"/>
                <a:gd name="T105" fmla="*/ 344 h 383"/>
                <a:gd name="T106" fmla="*/ 999 w 1316"/>
                <a:gd name="T107" fmla="*/ 358 h 383"/>
                <a:gd name="T108" fmla="*/ 1040 w 1316"/>
                <a:gd name="T109" fmla="*/ 358 h 383"/>
                <a:gd name="T110" fmla="*/ 1098 w 1316"/>
                <a:gd name="T111" fmla="*/ 368 h 383"/>
                <a:gd name="T112" fmla="*/ 1124 w 1316"/>
                <a:gd name="T113" fmla="*/ 331 h 383"/>
                <a:gd name="T114" fmla="*/ 1175 w 1316"/>
                <a:gd name="T115" fmla="*/ 354 h 383"/>
                <a:gd name="T116" fmla="*/ 1215 w 1316"/>
                <a:gd name="T117" fmla="*/ 372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16" h="383">
                  <a:moveTo>
                    <a:pt x="1219" y="371"/>
                  </a:moveTo>
                  <a:lnTo>
                    <a:pt x="1224" y="362"/>
                  </a:lnTo>
                  <a:lnTo>
                    <a:pt x="1232" y="350"/>
                  </a:lnTo>
                  <a:lnTo>
                    <a:pt x="1240" y="339"/>
                  </a:lnTo>
                  <a:lnTo>
                    <a:pt x="1248" y="332"/>
                  </a:lnTo>
                  <a:lnTo>
                    <a:pt x="1250" y="325"/>
                  </a:lnTo>
                  <a:lnTo>
                    <a:pt x="1250" y="316"/>
                  </a:lnTo>
                  <a:lnTo>
                    <a:pt x="1248" y="308"/>
                  </a:lnTo>
                  <a:lnTo>
                    <a:pt x="1248" y="302"/>
                  </a:lnTo>
                  <a:lnTo>
                    <a:pt x="1252" y="293"/>
                  </a:lnTo>
                  <a:lnTo>
                    <a:pt x="1261" y="279"/>
                  </a:lnTo>
                  <a:lnTo>
                    <a:pt x="1270" y="268"/>
                  </a:lnTo>
                  <a:lnTo>
                    <a:pt x="1279" y="261"/>
                  </a:lnTo>
                  <a:lnTo>
                    <a:pt x="1283" y="261"/>
                  </a:lnTo>
                  <a:lnTo>
                    <a:pt x="1287" y="261"/>
                  </a:lnTo>
                  <a:lnTo>
                    <a:pt x="1292" y="260"/>
                  </a:lnTo>
                  <a:lnTo>
                    <a:pt x="1298" y="260"/>
                  </a:lnTo>
                  <a:lnTo>
                    <a:pt x="1303" y="260"/>
                  </a:lnTo>
                  <a:lnTo>
                    <a:pt x="1308" y="260"/>
                  </a:lnTo>
                  <a:lnTo>
                    <a:pt x="1313" y="260"/>
                  </a:lnTo>
                  <a:lnTo>
                    <a:pt x="1316" y="259"/>
                  </a:lnTo>
                  <a:lnTo>
                    <a:pt x="1310" y="252"/>
                  </a:lnTo>
                  <a:lnTo>
                    <a:pt x="1303" y="246"/>
                  </a:lnTo>
                  <a:lnTo>
                    <a:pt x="1298" y="243"/>
                  </a:lnTo>
                  <a:lnTo>
                    <a:pt x="1291" y="241"/>
                  </a:lnTo>
                  <a:lnTo>
                    <a:pt x="1285" y="239"/>
                  </a:lnTo>
                  <a:lnTo>
                    <a:pt x="1277" y="239"/>
                  </a:lnTo>
                  <a:lnTo>
                    <a:pt x="1270" y="241"/>
                  </a:lnTo>
                  <a:lnTo>
                    <a:pt x="1262" y="243"/>
                  </a:lnTo>
                  <a:lnTo>
                    <a:pt x="1262" y="235"/>
                  </a:lnTo>
                  <a:lnTo>
                    <a:pt x="1258" y="228"/>
                  </a:lnTo>
                  <a:lnTo>
                    <a:pt x="1252" y="221"/>
                  </a:lnTo>
                  <a:lnTo>
                    <a:pt x="1246" y="213"/>
                  </a:lnTo>
                  <a:lnTo>
                    <a:pt x="1243" y="211"/>
                  </a:lnTo>
                  <a:lnTo>
                    <a:pt x="1238" y="208"/>
                  </a:lnTo>
                  <a:lnTo>
                    <a:pt x="1232" y="207"/>
                  </a:lnTo>
                  <a:lnTo>
                    <a:pt x="1226" y="207"/>
                  </a:lnTo>
                  <a:lnTo>
                    <a:pt x="1220" y="208"/>
                  </a:lnTo>
                  <a:lnTo>
                    <a:pt x="1213" y="211"/>
                  </a:lnTo>
                  <a:lnTo>
                    <a:pt x="1207" y="213"/>
                  </a:lnTo>
                  <a:lnTo>
                    <a:pt x="1203" y="217"/>
                  </a:lnTo>
                  <a:lnTo>
                    <a:pt x="1199" y="211"/>
                  </a:lnTo>
                  <a:lnTo>
                    <a:pt x="1195" y="207"/>
                  </a:lnTo>
                  <a:lnTo>
                    <a:pt x="1187" y="206"/>
                  </a:lnTo>
                  <a:lnTo>
                    <a:pt x="1174" y="208"/>
                  </a:lnTo>
                  <a:lnTo>
                    <a:pt x="1167" y="211"/>
                  </a:lnTo>
                  <a:lnTo>
                    <a:pt x="1160" y="215"/>
                  </a:lnTo>
                  <a:lnTo>
                    <a:pt x="1155" y="220"/>
                  </a:lnTo>
                  <a:lnTo>
                    <a:pt x="1150" y="225"/>
                  </a:lnTo>
                  <a:lnTo>
                    <a:pt x="1147" y="230"/>
                  </a:lnTo>
                  <a:lnTo>
                    <a:pt x="1144" y="236"/>
                  </a:lnTo>
                  <a:lnTo>
                    <a:pt x="1144" y="241"/>
                  </a:lnTo>
                  <a:lnTo>
                    <a:pt x="1145" y="245"/>
                  </a:lnTo>
                  <a:lnTo>
                    <a:pt x="1131" y="243"/>
                  </a:lnTo>
                  <a:lnTo>
                    <a:pt x="1118" y="243"/>
                  </a:lnTo>
                  <a:lnTo>
                    <a:pt x="1109" y="245"/>
                  </a:lnTo>
                  <a:lnTo>
                    <a:pt x="1103" y="250"/>
                  </a:lnTo>
                  <a:lnTo>
                    <a:pt x="1097" y="257"/>
                  </a:lnTo>
                  <a:lnTo>
                    <a:pt x="1094" y="263"/>
                  </a:lnTo>
                  <a:lnTo>
                    <a:pt x="1090" y="270"/>
                  </a:lnTo>
                  <a:lnTo>
                    <a:pt x="1087" y="278"/>
                  </a:lnTo>
                  <a:lnTo>
                    <a:pt x="1082" y="274"/>
                  </a:lnTo>
                  <a:lnTo>
                    <a:pt x="1074" y="271"/>
                  </a:lnTo>
                  <a:lnTo>
                    <a:pt x="1066" y="270"/>
                  </a:lnTo>
                  <a:lnTo>
                    <a:pt x="1058" y="271"/>
                  </a:lnTo>
                  <a:lnTo>
                    <a:pt x="1064" y="263"/>
                  </a:lnTo>
                  <a:lnTo>
                    <a:pt x="1068" y="258"/>
                  </a:lnTo>
                  <a:lnTo>
                    <a:pt x="1068" y="254"/>
                  </a:lnTo>
                  <a:lnTo>
                    <a:pt x="1063" y="253"/>
                  </a:lnTo>
                  <a:lnTo>
                    <a:pt x="1063" y="246"/>
                  </a:lnTo>
                  <a:lnTo>
                    <a:pt x="1061" y="237"/>
                  </a:lnTo>
                  <a:lnTo>
                    <a:pt x="1056" y="229"/>
                  </a:lnTo>
                  <a:lnTo>
                    <a:pt x="1049" y="223"/>
                  </a:lnTo>
                  <a:lnTo>
                    <a:pt x="1052" y="217"/>
                  </a:lnTo>
                  <a:lnTo>
                    <a:pt x="1052" y="211"/>
                  </a:lnTo>
                  <a:lnTo>
                    <a:pt x="1050" y="204"/>
                  </a:lnTo>
                  <a:lnTo>
                    <a:pt x="1048" y="198"/>
                  </a:lnTo>
                  <a:lnTo>
                    <a:pt x="1046" y="196"/>
                  </a:lnTo>
                  <a:lnTo>
                    <a:pt x="1042" y="191"/>
                  </a:lnTo>
                  <a:lnTo>
                    <a:pt x="1039" y="188"/>
                  </a:lnTo>
                  <a:lnTo>
                    <a:pt x="1034" y="183"/>
                  </a:lnTo>
                  <a:lnTo>
                    <a:pt x="1029" y="179"/>
                  </a:lnTo>
                  <a:lnTo>
                    <a:pt x="1023" y="175"/>
                  </a:lnTo>
                  <a:lnTo>
                    <a:pt x="1017" y="173"/>
                  </a:lnTo>
                  <a:lnTo>
                    <a:pt x="1013" y="172"/>
                  </a:lnTo>
                  <a:lnTo>
                    <a:pt x="1007" y="172"/>
                  </a:lnTo>
                  <a:lnTo>
                    <a:pt x="1001" y="172"/>
                  </a:lnTo>
                  <a:lnTo>
                    <a:pt x="994" y="174"/>
                  </a:lnTo>
                  <a:lnTo>
                    <a:pt x="987" y="176"/>
                  </a:lnTo>
                  <a:lnTo>
                    <a:pt x="981" y="179"/>
                  </a:lnTo>
                  <a:lnTo>
                    <a:pt x="974" y="182"/>
                  </a:lnTo>
                  <a:lnTo>
                    <a:pt x="967" y="187"/>
                  </a:lnTo>
                  <a:lnTo>
                    <a:pt x="960" y="190"/>
                  </a:lnTo>
                  <a:lnTo>
                    <a:pt x="961" y="182"/>
                  </a:lnTo>
                  <a:lnTo>
                    <a:pt x="961" y="173"/>
                  </a:lnTo>
                  <a:lnTo>
                    <a:pt x="960" y="164"/>
                  </a:lnTo>
                  <a:lnTo>
                    <a:pt x="960" y="157"/>
                  </a:lnTo>
                  <a:lnTo>
                    <a:pt x="959" y="154"/>
                  </a:lnTo>
                  <a:lnTo>
                    <a:pt x="955" y="149"/>
                  </a:lnTo>
                  <a:lnTo>
                    <a:pt x="951" y="143"/>
                  </a:lnTo>
                  <a:lnTo>
                    <a:pt x="946" y="139"/>
                  </a:lnTo>
                  <a:lnTo>
                    <a:pt x="941" y="133"/>
                  </a:lnTo>
                  <a:lnTo>
                    <a:pt x="935" y="129"/>
                  </a:lnTo>
                  <a:lnTo>
                    <a:pt x="929" y="126"/>
                  </a:lnTo>
                  <a:lnTo>
                    <a:pt x="926" y="125"/>
                  </a:lnTo>
                  <a:lnTo>
                    <a:pt x="922" y="124"/>
                  </a:lnTo>
                  <a:lnTo>
                    <a:pt x="919" y="121"/>
                  </a:lnTo>
                  <a:lnTo>
                    <a:pt x="914" y="119"/>
                  </a:lnTo>
                  <a:lnTo>
                    <a:pt x="910" y="116"/>
                  </a:lnTo>
                  <a:lnTo>
                    <a:pt x="903" y="113"/>
                  </a:lnTo>
                  <a:lnTo>
                    <a:pt x="896" y="111"/>
                  </a:lnTo>
                  <a:lnTo>
                    <a:pt x="888" y="110"/>
                  </a:lnTo>
                  <a:lnTo>
                    <a:pt x="879" y="110"/>
                  </a:lnTo>
                  <a:lnTo>
                    <a:pt x="878" y="115"/>
                  </a:lnTo>
                  <a:lnTo>
                    <a:pt x="874" y="118"/>
                  </a:lnTo>
                  <a:lnTo>
                    <a:pt x="870" y="120"/>
                  </a:lnTo>
                  <a:lnTo>
                    <a:pt x="864" y="121"/>
                  </a:lnTo>
                  <a:lnTo>
                    <a:pt x="857" y="123"/>
                  </a:lnTo>
                  <a:lnTo>
                    <a:pt x="850" y="123"/>
                  </a:lnTo>
                  <a:lnTo>
                    <a:pt x="842" y="121"/>
                  </a:lnTo>
                  <a:lnTo>
                    <a:pt x="835" y="121"/>
                  </a:lnTo>
                  <a:lnTo>
                    <a:pt x="831" y="119"/>
                  </a:lnTo>
                  <a:lnTo>
                    <a:pt x="828" y="117"/>
                  </a:lnTo>
                  <a:lnTo>
                    <a:pt x="826" y="113"/>
                  </a:lnTo>
                  <a:lnTo>
                    <a:pt x="823" y="109"/>
                  </a:lnTo>
                  <a:lnTo>
                    <a:pt x="809" y="92"/>
                  </a:lnTo>
                  <a:lnTo>
                    <a:pt x="792" y="81"/>
                  </a:lnTo>
                  <a:lnTo>
                    <a:pt x="775" y="77"/>
                  </a:lnTo>
                  <a:lnTo>
                    <a:pt x="757" y="77"/>
                  </a:lnTo>
                  <a:lnTo>
                    <a:pt x="741" y="80"/>
                  </a:lnTo>
                  <a:lnTo>
                    <a:pt x="728" y="85"/>
                  </a:lnTo>
                  <a:lnTo>
                    <a:pt x="718" y="88"/>
                  </a:lnTo>
                  <a:lnTo>
                    <a:pt x="713" y="91"/>
                  </a:lnTo>
                  <a:lnTo>
                    <a:pt x="709" y="94"/>
                  </a:lnTo>
                  <a:lnTo>
                    <a:pt x="709" y="101"/>
                  </a:lnTo>
                  <a:lnTo>
                    <a:pt x="709" y="108"/>
                  </a:lnTo>
                  <a:lnTo>
                    <a:pt x="712" y="113"/>
                  </a:lnTo>
                  <a:lnTo>
                    <a:pt x="708" y="117"/>
                  </a:lnTo>
                  <a:lnTo>
                    <a:pt x="700" y="123"/>
                  </a:lnTo>
                  <a:lnTo>
                    <a:pt x="692" y="127"/>
                  </a:lnTo>
                  <a:lnTo>
                    <a:pt x="689" y="133"/>
                  </a:lnTo>
                  <a:lnTo>
                    <a:pt x="688" y="143"/>
                  </a:lnTo>
                  <a:lnTo>
                    <a:pt x="683" y="158"/>
                  </a:lnTo>
                  <a:lnTo>
                    <a:pt x="676" y="173"/>
                  </a:lnTo>
                  <a:lnTo>
                    <a:pt x="666" y="180"/>
                  </a:lnTo>
                  <a:lnTo>
                    <a:pt x="657" y="175"/>
                  </a:lnTo>
                  <a:lnTo>
                    <a:pt x="652" y="165"/>
                  </a:lnTo>
                  <a:lnTo>
                    <a:pt x="649" y="155"/>
                  </a:lnTo>
                  <a:lnTo>
                    <a:pt x="646" y="147"/>
                  </a:lnTo>
                  <a:lnTo>
                    <a:pt x="642" y="144"/>
                  </a:lnTo>
                  <a:lnTo>
                    <a:pt x="636" y="142"/>
                  </a:lnTo>
                  <a:lnTo>
                    <a:pt x="630" y="142"/>
                  </a:lnTo>
                  <a:lnTo>
                    <a:pt x="626" y="142"/>
                  </a:lnTo>
                  <a:lnTo>
                    <a:pt x="626" y="138"/>
                  </a:lnTo>
                  <a:lnTo>
                    <a:pt x="625" y="132"/>
                  </a:lnTo>
                  <a:lnTo>
                    <a:pt x="622" y="127"/>
                  </a:lnTo>
                  <a:lnTo>
                    <a:pt x="618" y="125"/>
                  </a:lnTo>
                  <a:lnTo>
                    <a:pt x="611" y="124"/>
                  </a:lnTo>
                  <a:lnTo>
                    <a:pt x="602" y="124"/>
                  </a:lnTo>
                  <a:lnTo>
                    <a:pt x="594" y="124"/>
                  </a:lnTo>
                  <a:lnTo>
                    <a:pt x="586" y="123"/>
                  </a:lnTo>
                  <a:lnTo>
                    <a:pt x="585" y="129"/>
                  </a:lnTo>
                  <a:lnTo>
                    <a:pt x="581" y="138"/>
                  </a:lnTo>
                  <a:lnTo>
                    <a:pt x="577" y="147"/>
                  </a:lnTo>
                  <a:lnTo>
                    <a:pt x="570" y="154"/>
                  </a:lnTo>
                  <a:lnTo>
                    <a:pt x="571" y="149"/>
                  </a:lnTo>
                  <a:lnTo>
                    <a:pt x="571" y="144"/>
                  </a:lnTo>
                  <a:lnTo>
                    <a:pt x="571" y="140"/>
                  </a:lnTo>
                  <a:lnTo>
                    <a:pt x="571" y="136"/>
                  </a:lnTo>
                  <a:lnTo>
                    <a:pt x="569" y="131"/>
                  </a:lnTo>
                  <a:lnTo>
                    <a:pt x="564" y="124"/>
                  </a:lnTo>
                  <a:lnTo>
                    <a:pt x="557" y="116"/>
                  </a:lnTo>
                  <a:lnTo>
                    <a:pt x="551" y="110"/>
                  </a:lnTo>
                  <a:lnTo>
                    <a:pt x="546" y="108"/>
                  </a:lnTo>
                  <a:lnTo>
                    <a:pt x="540" y="109"/>
                  </a:lnTo>
                  <a:lnTo>
                    <a:pt x="533" y="112"/>
                  </a:lnTo>
                  <a:lnTo>
                    <a:pt x="528" y="117"/>
                  </a:lnTo>
                  <a:lnTo>
                    <a:pt x="524" y="113"/>
                  </a:lnTo>
                  <a:lnTo>
                    <a:pt x="518" y="111"/>
                  </a:lnTo>
                  <a:lnTo>
                    <a:pt x="512" y="109"/>
                  </a:lnTo>
                  <a:lnTo>
                    <a:pt x="504" y="109"/>
                  </a:lnTo>
                  <a:lnTo>
                    <a:pt x="504" y="100"/>
                  </a:lnTo>
                  <a:lnTo>
                    <a:pt x="503" y="91"/>
                  </a:lnTo>
                  <a:lnTo>
                    <a:pt x="501" y="83"/>
                  </a:lnTo>
                  <a:lnTo>
                    <a:pt x="499" y="78"/>
                  </a:lnTo>
                  <a:lnTo>
                    <a:pt x="495" y="77"/>
                  </a:lnTo>
                  <a:lnTo>
                    <a:pt x="491" y="75"/>
                  </a:lnTo>
                  <a:lnTo>
                    <a:pt x="485" y="73"/>
                  </a:lnTo>
                  <a:lnTo>
                    <a:pt x="479" y="71"/>
                  </a:lnTo>
                  <a:lnTo>
                    <a:pt x="474" y="69"/>
                  </a:lnTo>
                  <a:lnTo>
                    <a:pt x="468" y="68"/>
                  </a:lnTo>
                  <a:lnTo>
                    <a:pt x="462" y="67"/>
                  </a:lnTo>
                  <a:lnTo>
                    <a:pt x="458" y="67"/>
                  </a:lnTo>
                  <a:lnTo>
                    <a:pt x="454" y="60"/>
                  </a:lnTo>
                  <a:lnTo>
                    <a:pt x="447" y="50"/>
                  </a:lnTo>
                  <a:lnTo>
                    <a:pt x="438" y="42"/>
                  </a:lnTo>
                  <a:lnTo>
                    <a:pt x="430" y="36"/>
                  </a:lnTo>
                  <a:lnTo>
                    <a:pt x="424" y="33"/>
                  </a:lnTo>
                  <a:lnTo>
                    <a:pt x="419" y="34"/>
                  </a:lnTo>
                  <a:lnTo>
                    <a:pt x="413" y="38"/>
                  </a:lnTo>
                  <a:lnTo>
                    <a:pt x="406" y="44"/>
                  </a:lnTo>
                  <a:lnTo>
                    <a:pt x="403" y="41"/>
                  </a:lnTo>
                  <a:lnTo>
                    <a:pt x="398" y="40"/>
                  </a:lnTo>
                  <a:lnTo>
                    <a:pt x="392" y="40"/>
                  </a:lnTo>
                  <a:lnTo>
                    <a:pt x="387" y="40"/>
                  </a:lnTo>
                  <a:lnTo>
                    <a:pt x="382" y="32"/>
                  </a:lnTo>
                  <a:lnTo>
                    <a:pt x="375" y="23"/>
                  </a:lnTo>
                  <a:lnTo>
                    <a:pt x="366" y="16"/>
                  </a:lnTo>
                  <a:lnTo>
                    <a:pt x="359" y="13"/>
                  </a:lnTo>
                  <a:lnTo>
                    <a:pt x="353" y="14"/>
                  </a:lnTo>
                  <a:lnTo>
                    <a:pt x="344" y="17"/>
                  </a:lnTo>
                  <a:lnTo>
                    <a:pt x="335" y="23"/>
                  </a:lnTo>
                  <a:lnTo>
                    <a:pt x="328" y="31"/>
                  </a:lnTo>
                  <a:lnTo>
                    <a:pt x="321" y="29"/>
                  </a:lnTo>
                  <a:lnTo>
                    <a:pt x="314" y="24"/>
                  </a:lnTo>
                  <a:lnTo>
                    <a:pt x="310" y="18"/>
                  </a:lnTo>
                  <a:lnTo>
                    <a:pt x="304" y="13"/>
                  </a:lnTo>
                  <a:lnTo>
                    <a:pt x="298" y="7"/>
                  </a:lnTo>
                  <a:lnTo>
                    <a:pt x="294" y="4"/>
                  </a:lnTo>
                  <a:lnTo>
                    <a:pt x="287" y="0"/>
                  </a:lnTo>
                  <a:lnTo>
                    <a:pt x="280" y="0"/>
                  </a:lnTo>
                  <a:lnTo>
                    <a:pt x="268" y="7"/>
                  </a:lnTo>
                  <a:lnTo>
                    <a:pt x="259" y="20"/>
                  </a:lnTo>
                  <a:lnTo>
                    <a:pt x="255" y="33"/>
                  </a:lnTo>
                  <a:lnTo>
                    <a:pt x="253" y="42"/>
                  </a:lnTo>
                  <a:lnTo>
                    <a:pt x="248" y="49"/>
                  </a:lnTo>
                  <a:lnTo>
                    <a:pt x="240" y="55"/>
                  </a:lnTo>
                  <a:lnTo>
                    <a:pt x="231" y="62"/>
                  </a:lnTo>
                  <a:lnTo>
                    <a:pt x="224" y="65"/>
                  </a:lnTo>
                  <a:lnTo>
                    <a:pt x="217" y="69"/>
                  </a:lnTo>
                  <a:lnTo>
                    <a:pt x="210" y="77"/>
                  </a:lnTo>
                  <a:lnTo>
                    <a:pt x="205" y="86"/>
                  </a:lnTo>
                  <a:lnTo>
                    <a:pt x="201" y="99"/>
                  </a:lnTo>
                  <a:lnTo>
                    <a:pt x="195" y="94"/>
                  </a:lnTo>
                  <a:lnTo>
                    <a:pt x="187" y="92"/>
                  </a:lnTo>
                  <a:lnTo>
                    <a:pt x="178" y="91"/>
                  </a:lnTo>
                  <a:lnTo>
                    <a:pt x="169" y="91"/>
                  </a:lnTo>
                  <a:lnTo>
                    <a:pt x="167" y="96"/>
                  </a:lnTo>
                  <a:lnTo>
                    <a:pt x="167" y="105"/>
                  </a:lnTo>
                  <a:lnTo>
                    <a:pt x="169" y="116"/>
                  </a:lnTo>
                  <a:lnTo>
                    <a:pt x="174" y="126"/>
                  </a:lnTo>
                  <a:lnTo>
                    <a:pt x="179" y="131"/>
                  </a:lnTo>
                  <a:lnTo>
                    <a:pt x="184" y="142"/>
                  </a:lnTo>
                  <a:lnTo>
                    <a:pt x="183" y="154"/>
                  </a:lnTo>
                  <a:lnTo>
                    <a:pt x="170" y="163"/>
                  </a:lnTo>
                  <a:lnTo>
                    <a:pt x="164" y="158"/>
                  </a:lnTo>
                  <a:lnTo>
                    <a:pt x="158" y="155"/>
                  </a:lnTo>
                  <a:lnTo>
                    <a:pt x="150" y="152"/>
                  </a:lnTo>
                  <a:lnTo>
                    <a:pt x="140" y="151"/>
                  </a:lnTo>
                  <a:lnTo>
                    <a:pt x="131" y="150"/>
                  </a:lnTo>
                  <a:lnTo>
                    <a:pt x="123" y="150"/>
                  </a:lnTo>
                  <a:lnTo>
                    <a:pt x="114" y="150"/>
                  </a:lnTo>
                  <a:lnTo>
                    <a:pt x="107" y="150"/>
                  </a:lnTo>
                  <a:lnTo>
                    <a:pt x="102" y="159"/>
                  </a:lnTo>
                  <a:lnTo>
                    <a:pt x="100" y="173"/>
                  </a:lnTo>
                  <a:lnTo>
                    <a:pt x="103" y="188"/>
                  </a:lnTo>
                  <a:lnTo>
                    <a:pt x="107" y="204"/>
                  </a:lnTo>
                  <a:lnTo>
                    <a:pt x="102" y="202"/>
                  </a:lnTo>
                  <a:lnTo>
                    <a:pt x="95" y="205"/>
                  </a:lnTo>
                  <a:lnTo>
                    <a:pt x="87" y="211"/>
                  </a:lnTo>
                  <a:lnTo>
                    <a:pt x="80" y="218"/>
                  </a:lnTo>
                  <a:lnTo>
                    <a:pt x="71" y="214"/>
                  </a:lnTo>
                  <a:lnTo>
                    <a:pt x="63" y="213"/>
                  </a:lnTo>
                  <a:lnTo>
                    <a:pt x="57" y="213"/>
                  </a:lnTo>
                  <a:lnTo>
                    <a:pt x="52" y="215"/>
                  </a:lnTo>
                  <a:lnTo>
                    <a:pt x="49" y="219"/>
                  </a:lnTo>
                  <a:lnTo>
                    <a:pt x="47" y="223"/>
                  </a:lnTo>
                  <a:lnTo>
                    <a:pt x="44" y="228"/>
                  </a:lnTo>
                  <a:lnTo>
                    <a:pt x="42" y="234"/>
                  </a:lnTo>
                  <a:lnTo>
                    <a:pt x="36" y="235"/>
                  </a:lnTo>
                  <a:lnTo>
                    <a:pt x="31" y="238"/>
                  </a:lnTo>
                  <a:lnTo>
                    <a:pt x="25" y="243"/>
                  </a:lnTo>
                  <a:lnTo>
                    <a:pt x="19" y="249"/>
                  </a:lnTo>
                  <a:lnTo>
                    <a:pt x="15" y="257"/>
                  </a:lnTo>
                  <a:lnTo>
                    <a:pt x="10" y="263"/>
                  </a:lnTo>
                  <a:lnTo>
                    <a:pt x="5" y="271"/>
                  </a:lnTo>
                  <a:lnTo>
                    <a:pt x="3" y="278"/>
                  </a:lnTo>
                  <a:lnTo>
                    <a:pt x="5" y="283"/>
                  </a:lnTo>
                  <a:lnTo>
                    <a:pt x="8" y="289"/>
                  </a:lnTo>
                  <a:lnTo>
                    <a:pt x="11" y="293"/>
                  </a:lnTo>
                  <a:lnTo>
                    <a:pt x="15" y="297"/>
                  </a:lnTo>
                  <a:lnTo>
                    <a:pt x="5" y="302"/>
                  </a:lnTo>
                  <a:lnTo>
                    <a:pt x="1" y="309"/>
                  </a:lnTo>
                  <a:lnTo>
                    <a:pt x="0" y="320"/>
                  </a:lnTo>
                  <a:lnTo>
                    <a:pt x="0" y="332"/>
                  </a:lnTo>
                  <a:lnTo>
                    <a:pt x="4" y="331"/>
                  </a:lnTo>
                  <a:lnTo>
                    <a:pt x="11" y="332"/>
                  </a:lnTo>
                  <a:lnTo>
                    <a:pt x="18" y="334"/>
                  </a:lnTo>
                  <a:lnTo>
                    <a:pt x="27" y="337"/>
                  </a:lnTo>
                  <a:lnTo>
                    <a:pt x="35" y="340"/>
                  </a:lnTo>
                  <a:lnTo>
                    <a:pt x="43" y="342"/>
                  </a:lnTo>
                  <a:lnTo>
                    <a:pt x="50" y="345"/>
                  </a:lnTo>
                  <a:lnTo>
                    <a:pt x="55" y="347"/>
                  </a:lnTo>
                  <a:lnTo>
                    <a:pt x="58" y="347"/>
                  </a:lnTo>
                  <a:lnTo>
                    <a:pt x="64" y="346"/>
                  </a:lnTo>
                  <a:lnTo>
                    <a:pt x="68" y="344"/>
                  </a:lnTo>
                  <a:lnTo>
                    <a:pt x="74" y="341"/>
                  </a:lnTo>
                  <a:lnTo>
                    <a:pt x="80" y="339"/>
                  </a:lnTo>
                  <a:lnTo>
                    <a:pt x="84" y="336"/>
                  </a:lnTo>
                  <a:lnTo>
                    <a:pt x="89" y="333"/>
                  </a:lnTo>
                  <a:lnTo>
                    <a:pt x="91" y="330"/>
                  </a:lnTo>
                  <a:lnTo>
                    <a:pt x="91" y="340"/>
                  </a:lnTo>
                  <a:lnTo>
                    <a:pt x="92" y="356"/>
                  </a:lnTo>
                  <a:lnTo>
                    <a:pt x="91" y="372"/>
                  </a:lnTo>
                  <a:lnTo>
                    <a:pt x="90" y="383"/>
                  </a:lnTo>
                  <a:lnTo>
                    <a:pt x="96" y="380"/>
                  </a:lnTo>
                  <a:lnTo>
                    <a:pt x="102" y="380"/>
                  </a:lnTo>
                  <a:lnTo>
                    <a:pt x="107" y="380"/>
                  </a:lnTo>
                  <a:lnTo>
                    <a:pt x="113" y="381"/>
                  </a:lnTo>
                  <a:lnTo>
                    <a:pt x="113" y="371"/>
                  </a:lnTo>
                  <a:lnTo>
                    <a:pt x="113" y="357"/>
                  </a:lnTo>
                  <a:lnTo>
                    <a:pt x="113" y="345"/>
                  </a:lnTo>
                  <a:lnTo>
                    <a:pt x="113" y="336"/>
                  </a:lnTo>
                  <a:lnTo>
                    <a:pt x="122" y="341"/>
                  </a:lnTo>
                  <a:lnTo>
                    <a:pt x="131" y="345"/>
                  </a:lnTo>
                  <a:lnTo>
                    <a:pt x="138" y="346"/>
                  </a:lnTo>
                  <a:lnTo>
                    <a:pt x="145" y="344"/>
                  </a:lnTo>
                  <a:lnTo>
                    <a:pt x="154" y="345"/>
                  </a:lnTo>
                  <a:lnTo>
                    <a:pt x="162" y="344"/>
                  </a:lnTo>
                  <a:lnTo>
                    <a:pt x="168" y="342"/>
                  </a:lnTo>
                  <a:lnTo>
                    <a:pt x="174" y="339"/>
                  </a:lnTo>
                  <a:lnTo>
                    <a:pt x="175" y="346"/>
                  </a:lnTo>
                  <a:lnTo>
                    <a:pt x="176" y="355"/>
                  </a:lnTo>
                  <a:lnTo>
                    <a:pt x="176" y="364"/>
                  </a:lnTo>
                  <a:lnTo>
                    <a:pt x="175" y="371"/>
                  </a:lnTo>
                  <a:lnTo>
                    <a:pt x="183" y="371"/>
                  </a:lnTo>
                  <a:lnTo>
                    <a:pt x="191" y="371"/>
                  </a:lnTo>
                  <a:lnTo>
                    <a:pt x="198" y="370"/>
                  </a:lnTo>
                  <a:lnTo>
                    <a:pt x="202" y="368"/>
                  </a:lnTo>
                  <a:lnTo>
                    <a:pt x="200" y="361"/>
                  </a:lnTo>
                  <a:lnTo>
                    <a:pt x="200" y="350"/>
                  </a:lnTo>
                  <a:lnTo>
                    <a:pt x="200" y="340"/>
                  </a:lnTo>
                  <a:lnTo>
                    <a:pt x="200" y="332"/>
                  </a:lnTo>
                  <a:lnTo>
                    <a:pt x="206" y="336"/>
                  </a:lnTo>
                  <a:lnTo>
                    <a:pt x="211" y="338"/>
                  </a:lnTo>
                  <a:lnTo>
                    <a:pt x="217" y="338"/>
                  </a:lnTo>
                  <a:lnTo>
                    <a:pt x="224" y="338"/>
                  </a:lnTo>
                  <a:lnTo>
                    <a:pt x="230" y="337"/>
                  </a:lnTo>
                  <a:lnTo>
                    <a:pt x="237" y="334"/>
                  </a:lnTo>
                  <a:lnTo>
                    <a:pt x="241" y="333"/>
                  </a:lnTo>
                  <a:lnTo>
                    <a:pt x="245" y="331"/>
                  </a:lnTo>
                  <a:lnTo>
                    <a:pt x="248" y="328"/>
                  </a:lnTo>
                  <a:lnTo>
                    <a:pt x="249" y="323"/>
                  </a:lnTo>
                  <a:lnTo>
                    <a:pt x="247" y="317"/>
                  </a:lnTo>
                  <a:lnTo>
                    <a:pt x="245" y="313"/>
                  </a:lnTo>
                  <a:lnTo>
                    <a:pt x="253" y="320"/>
                  </a:lnTo>
                  <a:lnTo>
                    <a:pt x="258" y="328"/>
                  </a:lnTo>
                  <a:lnTo>
                    <a:pt x="263" y="337"/>
                  </a:lnTo>
                  <a:lnTo>
                    <a:pt x="265" y="344"/>
                  </a:lnTo>
                  <a:lnTo>
                    <a:pt x="271" y="331"/>
                  </a:lnTo>
                  <a:lnTo>
                    <a:pt x="272" y="337"/>
                  </a:lnTo>
                  <a:lnTo>
                    <a:pt x="274" y="342"/>
                  </a:lnTo>
                  <a:lnTo>
                    <a:pt x="277" y="347"/>
                  </a:lnTo>
                  <a:lnTo>
                    <a:pt x="281" y="350"/>
                  </a:lnTo>
                  <a:lnTo>
                    <a:pt x="286" y="350"/>
                  </a:lnTo>
                  <a:lnTo>
                    <a:pt x="294" y="349"/>
                  </a:lnTo>
                  <a:lnTo>
                    <a:pt x="303" y="347"/>
                  </a:lnTo>
                  <a:lnTo>
                    <a:pt x="313" y="346"/>
                  </a:lnTo>
                  <a:lnTo>
                    <a:pt x="324" y="344"/>
                  </a:lnTo>
                  <a:lnTo>
                    <a:pt x="332" y="342"/>
                  </a:lnTo>
                  <a:lnTo>
                    <a:pt x="338" y="342"/>
                  </a:lnTo>
                  <a:lnTo>
                    <a:pt x="342" y="344"/>
                  </a:lnTo>
                  <a:lnTo>
                    <a:pt x="345" y="347"/>
                  </a:lnTo>
                  <a:lnTo>
                    <a:pt x="350" y="349"/>
                  </a:lnTo>
                  <a:lnTo>
                    <a:pt x="356" y="350"/>
                  </a:lnTo>
                  <a:lnTo>
                    <a:pt x="363" y="352"/>
                  </a:lnTo>
                  <a:lnTo>
                    <a:pt x="367" y="352"/>
                  </a:lnTo>
                  <a:lnTo>
                    <a:pt x="372" y="350"/>
                  </a:lnTo>
                  <a:lnTo>
                    <a:pt x="377" y="349"/>
                  </a:lnTo>
                  <a:lnTo>
                    <a:pt x="383" y="347"/>
                  </a:lnTo>
                  <a:lnTo>
                    <a:pt x="389" y="345"/>
                  </a:lnTo>
                  <a:lnTo>
                    <a:pt x="393" y="344"/>
                  </a:lnTo>
                  <a:lnTo>
                    <a:pt x="398" y="341"/>
                  </a:lnTo>
                  <a:lnTo>
                    <a:pt x="400" y="340"/>
                  </a:lnTo>
                  <a:lnTo>
                    <a:pt x="401" y="337"/>
                  </a:lnTo>
                  <a:lnTo>
                    <a:pt x="400" y="329"/>
                  </a:lnTo>
                  <a:lnTo>
                    <a:pt x="398" y="322"/>
                  </a:lnTo>
                  <a:lnTo>
                    <a:pt x="397" y="315"/>
                  </a:lnTo>
                  <a:lnTo>
                    <a:pt x="405" y="318"/>
                  </a:lnTo>
                  <a:lnTo>
                    <a:pt x="415" y="323"/>
                  </a:lnTo>
                  <a:lnTo>
                    <a:pt x="423" y="328"/>
                  </a:lnTo>
                  <a:lnTo>
                    <a:pt x="429" y="328"/>
                  </a:lnTo>
                  <a:lnTo>
                    <a:pt x="432" y="326"/>
                  </a:lnTo>
                  <a:lnTo>
                    <a:pt x="438" y="324"/>
                  </a:lnTo>
                  <a:lnTo>
                    <a:pt x="443" y="321"/>
                  </a:lnTo>
                  <a:lnTo>
                    <a:pt x="447" y="316"/>
                  </a:lnTo>
                  <a:lnTo>
                    <a:pt x="447" y="326"/>
                  </a:lnTo>
                  <a:lnTo>
                    <a:pt x="445" y="340"/>
                  </a:lnTo>
                  <a:lnTo>
                    <a:pt x="443" y="354"/>
                  </a:lnTo>
                  <a:lnTo>
                    <a:pt x="441" y="363"/>
                  </a:lnTo>
                  <a:lnTo>
                    <a:pt x="466" y="363"/>
                  </a:lnTo>
                  <a:lnTo>
                    <a:pt x="466" y="322"/>
                  </a:lnTo>
                  <a:lnTo>
                    <a:pt x="474" y="326"/>
                  </a:lnTo>
                  <a:lnTo>
                    <a:pt x="483" y="332"/>
                  </a:lnTo>
                  <a:lnTo>
                    <a:pt x="491" y="337"/>
                  </a:lnTo>
                  <a:lnTo>
                    <a:pt x="499" y="338"/>
                  </a:lnTo>
                  <a:lnTo>
                    <a:pt x="508" y="334"/>
                  </a:lnTo>
                  <a:lnTo>
                    <a:pt x="519" y="328"/>
                  </a:lnTo>
                  <a:lnTo>
                    <a:pt x="528" y="318"/>
                  </a:lnTo>
                  <a:lnTo>
                    <a:pt x="532" y="310"/>
                  </a:lnTo>
                  <a:lnTo>
                    <a:pt x="538" y="316"/>
                  </a:lnTo>
                  <a:lnTo>
                    <a:pt x="542" y="320"/>
                  </a:lnTo>
                  <a:lnTo>
                    <a:pt x="546" y="322"/>
                  </a:lnTo>
                  <a:lnTo>
                    <a:pt x="550" y="323"/>
                  </a:lnTo>
                  <a:lnTo>
                    <a:pt x="554" y="323"/>
                  </a:lnTo>
                  <a:lnTo>
                    <a:pt x="557" y="323"/>
                  </a:lnTo>
                  <a:lnTo>
                    <a:pt x="563" y="322"/>
                  </a:lnTo>
                  <a:lnTo>
                    <a:pt x="569" y="321"/>
                  </a:lnTo>
                  <a:lnTo>
                    <a:pt x="574" y="318"/>
                  </a:lnTo>
                  <a:lnTo>
                    <a:pt x="579" y="315"/>
                  </a:lnTo>
                  <a:lnTo>
                    <a:pt x="583" y="309"/>
                  </a:lnTo>
                  <a:lnTo>
                    <a:pt x="587" y="302"/>
                  </a:lnTo>
                  <a:lnTo>
                    <a:pt x="589" y="313"/>
                  </a:lnTo>
                  <a:lnTo>
                    <a:pt x="591" y="330"/>
                  </a:lnTo>
                  <a:lnTo>
                    <a:pt x="593" y="347"/>
                  </a:lnTo>
                  <a:lnTo>
                    <a:pt x="594" y="360"/>
                  </a:lnTo>
                  <a:lnTo>
                    <a:pt x="611" y="360"/>
                  </a:lnTo>
                  <a:lnTo>
                    <a:pt x="615" y="302"/>
                  </a:lnTo>
                  <a:lnTo>
                    <a:pt x="622" y="307"/>
                  </a:lnTo>
                  <a:lnTo>
                    <a:pt x="628" y="309"/>
                  </a:lnTo>
                  <a:lnTo>
                    <a:pt x="633" y="310"/>
                  </a:lnTo>
                  <a:lnTo>
                    <a:pt x="638" y="310"/>
                  </a:lnTo>
                  <a:lnTo>
                    <a:pt x="642" y="309"/>
                  </a:lnTo>
                  <a:lnTo>
                    <a:pt x="648" y="307"/>
                  </a:lnTo>
                  <a:lnTo>
                    <a:pt x="654" y="305"/>
                  </a:lnTo>
                  <a:lnTo>
                    <a:pt x="662" y="301"/>
                  </a:lnTo>
                  <a:lnTo>
                    <a:pt x="669" y="298"/>
                  </a:lnTo>
                  <a:lnTo>
                    <a:pt x="676" y="294"/>
                  </a:lnTo>
                  <a:lnTo>
                    <a:pt x="682" y="292"/>
                  </a:lnTo>
                  <a:lnTo>
                    <a:pt x="686" y="291"/>
                  </a:lnTo>
                  <a:lnTo>
                    <a:pt x="686" y="298"/>
                  </a:lnTo>
                  <a:lnTo>
                    <a:pt x="689" y="306"/>
                  </a:lnTo>
                  <a:lnTo>
                    <a:pt x="692" y="313"/>
                  </a:lnTo>
                  <a:lnTo>
                    <a:pt x="698" y="318"/>
                  </a:lnTo>
                  <a:lnTo>
                    <a:pt x="706" y="322"/>
                  </a:lnTo>
                  <a:lnTo>
                    <a:pt x="714" y="324"/>
                  </a:lnTo>
                  <a:lnTo>
                    <a:pt x="720" y="325"/>
                  </a:lnTo>
                  <a:lnTo>
                    <a:pt x="725" y="324"/>
                  </a:lnTo>
                  <a:lnTo>
                    <a:pt x="731" y="331"/>
                  </a:lnTo>
                  <a:lnTo>
                    <a:pt x="740" y="336"/>
                  </a:lnTo>
                  <a:lnTo>
                    <a:pt x="749" y="337"/>
                  </a:lnTo>
                  <a:lnTo>
                    <a:pt x="756" y="336"/>
                  </a:lnTo>
                  <a:lnTo>
                    <a:pt x="761" y="338"/>
                  </a:lnTo>
                  <a:lnTo>
                    <a:pt x="765" y="340"/>
                  </a:lnTo>
                  <a:lnTo>
                    <a:pt x="768" y="341"/>
                  </a:lnTo>
                  <a:lnTo>
                    <a:pt x="769" y="342"/>
                  </a:lnTo>
                  <a:lnTo>
                    <a:pt x="769" y="371"/>
                  </a:lnTo>
                  <a:lnTo>
                    <a:pt x="792" y="371"/>
                  </a:lnTo>
                  <a:lnTo>
                    <a:pt x="792" y="339"/>
                  </a:lnTo>
                  <a:lnTo>
                    <a:pt x="799" y="346"/>
                  </a:lnTo>
                  <a:lnTo>
                    <a:pt x="807" y="350"/>
                  </a:lnTo>
                  <a:lnTo>
                    <a:pt x="813" y="353"/>
                  </a:lnTo>
                  <a:lnTo>
                    <a:pt x="820" y="352"/>
                  </a:lnTo>
                  <a:lnTo>
                    <a:pt x="827" y="348"/>
                  </a:lnTo>
                  <a:lnTo>
                    <a:pt x="834" y="344"/>
                  </a:lnTo>
                  <a:lnTo>
                    <a:pt x="840" y="340"/>
                  </a:lnTo>
                  <a:lnTo>
                    <a:pt x="846" y="338"/>
                  </a:lnTo>
                  <a:lnTo>
                    <a:pt x="849" y="334"/>
                  </a:lnTo>
                  <a:lnTo>
                    <a:pt x="852" y="330"/>
                  </a:lnTo>
                  <a:lnTo>
                    <a:pt x="855" y="324"/>
                  </a:lnTo>
                  <a:lnTo>
                    <a:pt x="856" y="318"/>
                  </a:lnTo>
                  <a:lnTo>
                    <a:pt x="859" y="323"/>
                  </a:lnTo>
                  <a:lnTo>
                    <a:pt x="864" y="325"/>
                  </a:lnTo>
                  <a:lnTo>
                    <a:pt x="868" y="326"/>
                  </a:lnTo>
                  <a:lnTo>
                    <a:pt x="874" y="328"/>
                  </a:lnTo>
                  <a:lnTo>
                    <a:pt x="880" y="332"/>
                  </a:lnTo>
                  <a:lnTo>
                    <a:pt x="884" y="339"/>
                  </a:lnTo>
                  <a:lnTo>
                    <a:pt x="889" y="347"/>
                  </a:lnTo>
                  <a:lnTo>
                    <a:pt x="891" y="354"/>
                  </a:lnTo>
                  <a:lnTo>
                    <a:pt x="897" y="354"/>
                  </a:lnTo>
                  <a:lnTo>
                    <a:pt x="904" y="355"/>
                  </a:lnTo>
                  <a:lnTo>
                    <a:pt x="912" y="355"/>
                  </a:lnTo>
                  <a:lnTo>
                    <a:pt x="920" y="354"/>
                  </a:lnTo>
                  <a:lnTo>
                    <a:pt x="928" y="353"/>
                  </a:lnTo>
                  <a:lnTo>
                    <a:pt x="935" y="352"/>
                  </a:lnTo>
                  <a:lnTo>
                    <a:pt x="939" y="348"/>
                  </a:lnTo>
                  <a:lnTo>
                    <a:pt x="943" y="344"/>
                  </a:lnTo>
                  <a:lnTo>
                    <a:pt x="945" y="370"/>
                  </a:lnTo>
                  <a:lnTo>
                    <a:pt x="969" y="371"/>
                  </a:lnTo>
                  <a:lnTo>
                    <a:pt x="970" y="348"/>
                  </a:lnTo>
                  <a:lnTo>
                    <a:pt x="975" y="352"/>
                  </a:lnTo>
                  <a:lnTo>
                    <a:pt x="979" y="354"/>
                  </a:lnTo>
                  <a:lnTo>
                    <a:pt x="984" y="357"/>
                  </a:lnTo>
                  <a:lnTo>
                    <a:pt x="990" y="360"/>
                  </a:lnTo>
                  <a:lnTo>
                    <a:pt x="994" y="360"/>
                  </a:lnTo>
                  <a:lnTo>
                    <a:pt x="999" y="358"/>
                  </a:lnTo>
                  <a:lnTo>
                    <a:pt x="1003" y="354"/>
                  </a:lnTo>
                  <a:lnTo>
                    <a:pt x="1008" y="347"/>
                  </a:lnTo>
                  <a:lnTo>
                    <a:pt x="1010" y="350"/>
                  </a:lnTo>
                  <a:lnTo>
                    <a:pt x="1014" y="354"/>
                  </a:lnTo>
                  <a:lnTo>
                    <a:pt x="1018" y="356"/>
                  </a:lnTo>
                  <a:lnTo>
                    <a:pt x="1024" y="358"/>
                  </a:lnTo>
                  <a:lnTo>
                    <a:pt x="1030" y="360"/>
                  </a:lnTo>
                  <a:lnTo>
                    <a:pt x="1034" y="360"/>
                  </a:lnTo>
                  <a:lnTo>
                    <a:pt x="1040" y="358"/>
                  </a:lnTo>
                  <a:lnTo>
                    <a:pt x="1045" y="357"/>
                  </a:lnTo>
                  <a:lnTo>
                    <a:pt x="1048" y="361"/>
                  </a:lnTo>
                  <a:lnTo>
                    <a:pt x="1055" y="364"/>
                  </a:lnTo>
                  <a:lnTo>
                    <a:pt x="1062" y="368"/>
                  </a:lnTo>
                  <a:lnTo>
                    <a:pt x="1070" y="371"/>
                  </a:lnTo>
                  <a:lnTo>
                    <a:pt x="1079" y="372"/>
                  </a:lnTo>
                  <a:lnTo>
                    <a:pt x="1087" y="373"/>
                  </a:lnTo>
                  <a:lnTo>
                    <a:pt x="1094" y="371"/>
                  </a:lnTo>
                  <a:lnTo>
                    <a:pt x="1098" y="368"/>
                  </a:lnTo>
                  <a:lnTo>
                    <a:pt x="1103" y="356"/>
                  </a:lnTo>
                  <a:lnTo>
                    <a:pt x="1105" y="345"/>
                  </a:lnTo>
                  <a:lnTo>
                    <a:pt x="1104" y="333"/>
                  </a:lnTo>
                  <a:lnTo>
                    <a:pt x="1104" y="326"/>
                  </a:lnTo>
                  <a:lnTo>
                    <a:pt x="1109" y="328"/>
                  </a:lnTo>
                  <a:lnTo>
                    <a:pt x="1113" y="328"/>
                  </a:lnTo>
                  <a:lnTo>
                    <a:pt x="1119" y="328"/>
                  </a:lnTo>
                  <a:lnTo>
                    <a:pt x="1123" y="326"/>
                  </a:lnTo>
                  <a:lnTo>
                    <a:pt x="1124" y="331"/>
                  </a:lnTo>
                  <a:lnTo>
                    <a:pt x="1126" y="337"/>
                  </a:lnTo>
                  <a:lnTo>
                    <a:pt x="1131" y="342"/>
                  </a:lnTo>
                  <a:lnTo>
                    <a:pt x="1136" y="347"/>
                  </a:lnTo>
                  <a:lnTo>
                    <a:pt x="1142" y="352"/>
                  </a:lnTo>
                  <a:lnTo>
                    <a:pt x="1148" y="355"/>
                  </a:lnTo>
                  <a:lnTo>
                    <a:pt x="1153" y="357"/>
                  </a:lnTo>
                  <a:lnTo>
                    <a:pt x="1159" y="358"/>
                  </a:lnTo>
                  <a:lnTo>
                    <a:pt x="1168" y="357"/>
                  </a:lnTo>
                  <a:lnTo>
                    <a:pt x="1175" y="354"/>
                  </a:lnTo>
                  <a:lnTo>
                    <a:pt x="1181" y="350"/>
                  </a:lnTo>
                  <a:lnTo>
                    <a:pt x="1187" y="348"/>
                  </a:lnTo>
                  <a:lnTo>
                    <a:pt x="1193" y="354"/>
                  </a:lnTo>
                  <a:lnTo>
                    <a:pt x="1199" y="361"/>
                  </a:lnTo>
                  <a:lnTo>
                    <a:pt x="1203" y="368"/>
                  </a:lnTo>
                  <a:lnTo>
                    <a:pt x="1203" y="375"/>
                  </a:lnTo>
                  <a:lnTo>
                    <a:pt x="1207" y="375"/>
                  </a:lnTo>
                  <a:lnTo>
                    <a:pt x="1211" y="373"/>
                  </a:lnTo>
                  <a:lnTo>
                    <a:pt x="1215" y="372"/>
                  </a:lnTo>
                  <a:lnTo>
                    <a:pt x="1219" y="371"/>
                  </a:lnTo>
                  <a:close/>
                </a:path>
              </a:pathLst>
            </a:custGeom>
            <a:solidFill>
              <a:srgbClr val="0072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35" name="Freeform 2167"/>
            <p:cNvSpPr>
              <a:spLocks/>
            </p:cNvSpPr>
            <p:nvPr/>
          </p:nvSpPr>
          <p:spPr bwMode="auto">
            <a:xfrm>
              <a:off x="3177" y="3894"/>
              <a:ext cx="13" cy="15"/>
            </a:xfrm>
            <a:custGeom>
              <a:avLst/>
              <a:gdLst>
                <a:gd name="T0" fmla="*/ 29 w 38"/>
                <a:gd name="T1" fmla="*/ 3 h 45"/>
                <a:gd name="T2" fmla="*/ 31 w 38"/>
                <a:gd name="T3" fmla="*/ 0 h 45"/>
                <a:gd name="T4" fmla="*/ 22 w 38"/>
                <a:gd name="T5" fmla="*/ 8 h 45"/>
                <a:gd name="T6" fmla="*/ 13 w 38"/>
                <a:gd name="T7" fmla="*/ 20 h 45"/>
                <a:gd name="T8" fmla="*/ 5 w 38"/>
                <a:gd name="T9" fmla="*/ 32 h 45"/>
                <a:gd name="T10" fmla="*/ 0 w 38"/>
                <a:gd name="T11" fmla="*/ 41 h 45"/>
                <a:gd name="T12" fmla="*/ 7 w 38"/>
                <a:gd name="T13" fmla="*/ 45 h 45"/>
                <a:gd name="T14" fmla="*/ 14 w 38"/>
                <a:gd name="T15" fmla="*/ 36 h 45"/>
                <a:gd name="T16" fmla="*/ 22 w 38"/>
                <a:gd name="T17" fmla="*/ 25 h 45"/>
                <a:gd name="T18" fmla="*/ 29 w 38"/>
                <a:gd name="T19" fmla="*/ 14 h 45"/>
                <a:gd name="T20" fmla="*/ 36 w 38"/>
                <a:gd name="T21" fmla="*/ 9 h 45"/>
                <a:gd name="T22" fmla="*/ 38 w 38"/>
                <a:gd name="T23" fmla="*/ 5 h 45"/>
                <a:gd name="T24" fmla="*/ 36 w 38"/>
                <a:gd name="T25" fmla="*/ 9 h 45"/>
                <a:gd name="T26" fmla="*/ 38 w 38"/>
                <a:gd name="T27" fmla="*/ 6 h 45"/>
                <a:gd name="T28" fmla="*/ 38 w 38"/>
                <a:gd name="T29" fmla="*/ 2 h 45"/>
                <a:gd name="T30" fmla="*/ 35 w 38"/>
                <a:gd name="T31" fmla="*/ 0 h 45"/>
                <a:gd name="T32" fmla="*/ 31 w 38"/>
                <a:gd name="T33" fmla="*/ 0 h 45"/>
                <a:gd name="T34" fmla="*/ 29 w 38"/>
                <a:gd name="T35"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45">
                  <a:moveTo>
                    <a:pt x="29" y="3"/>
                  </a:moveTo>
                  <a:lnTo>
                    <a:pt x="31" y="0"/>
                  </a:lnTo>
                  <a:lnTo>
                    <a:pt x="22" y="8"/>
                  </a:lnTo>
                  <a:lnTo>
                    <a:pt x="13" y="20"/>
                  </a:lnTo>
                  <a:lnTo>
                    <a:pt x="5" y="32"/>
                  </a:lnTo>
                  <a:lnTo>
                    <a:pt x="0" y="41"/>
                  </a:lnTo>
                  <a:lnTo>
                    <a:pt x="7" y="45"/>
                  </a:lnTo>
                  <a:lnTo>
                    <a:pt x="14" y="36"/>
                  </a:lnTo>
                  <a:lnTo>
                    <a:pt x="22" y="25"/>
                  </a:lnTo>
                  <a:lnTo>
                    <a:pt x="29" y="14"/>
                  </a:lnTo>
                  <a:lnTo>
                    <a:pt x="36" y="9"/>
                  </a:lnTo>
                  <a:lnTo>
                    <a:pt x="38" y="5"/>
                  </a:lnTo>
                  <a:lnTo>
                    <a:pt x="36" y="9"/>
                  </a:lnTo>
                  <a:lnTo>
                    <a:pt x="38" y="6"/>
                  </a:lnTo>
                  <a:lnTo>
                    <a:pt x="38" y="2"/>
                  </a:lnTo>
                  <a:lnTo>
                    <a:pt x="35" y="0"/>
                  </a:lnTo>
                  <a:lnTo>
                    <a:pt x="31" y="0"/>
                  </a:lnTo>
                  <a:lnTo>
                    <a:pt x="29"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36" name="Freeform 2168"/>
            <p:cNvSpPr>
              <a:spLocks/>
            </p:cNvSpPr>
            <p:nvPr/>
          </p:nvSpPr>
          <p:spPr bwMode="auto">
            <a:xfrm>
              <a:off x="3187" y="3885"/>
              <a:ext cx="3" cy="11"/>
            </a:xfrm>
            <a:custGeom>
              <a:avLst/>
              <a:gdLst>
                <a:gd name="T0" fmla="*/ 0 w 11"/>
                <a:gd name="T1" fmla="*/ 0 h 31"/>
                <a:gd name="T2" fmla="*/ 0 w 11"/>
                <a:gd name="T3" fmla="*/ 0 h 31"/>
                <a:gd name="T4" fmla="*/ 1 w 11"/>
                <a:gd name="T5" fmla="*/ 6 h 31"/>
                <a:gd name="T6" fmla="*/ 2 w 11"/>
                <a:gd name="T7" fmla="*/ 14 h 31"/>
                <a:gd name="T8" fmla="*/ 2 w 11"/>
                <a:gd name="T9" fmla="*/ 23 h 31"/>
                <a:gd name="T10" fmla="*/ 1 w 11"/>
                <a:gd name="T11" fmla="*/ 29 h 31"/>
                <a:gd name="T12" fmla="*/ 10 w 11"/>
                <a:gd name="T13" fmla="*/ 31 h 31"/>
                <a:gd name="T14" fmla="*/ 11 w 11"/>
                <a:gd name="T15" fmla="*/ 23 h 31"/>
                <a:gd name="T16" fmla="*/ 11 w 11"/>
                <a:gd name="T17" fmla="*/ 14 h 31"/>
                <a:gd name="T18" fmla="*/ 10 w 11"/>
                <a:gd name="T19" fmla="*/ 6 h 31"/>
                <a:gd name="T20" fmla="*/ 11 w 11"/>
                <a:gd name="T21" fmla="*/ 0 h 31"/>
                <a:gd name="T22" fmla="*/ 11 w 11"/>
                <a:gd name="T23" fmla="*/ 0 h 31"/>
                <a:gd name="T24" fmla="*/ 0 w 11"/>
                <a:gd name="T2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31">
                  <a:moveTo>
                    <a:pt x="0" y="0"/>
                  </a:moveTo>
                  <a:lnTo>
                    <a:pt x="0" y="0"/>
                  </a:lnTo>
                  <a:lnTo>
                    <a:pt x="1" y="6"/>
                  </a:lnTo>
                  <a:lnTo>
                    <a:pt x="2" y="14"/>
                  </a:lnTo>
                  <a:lnTo>
                    <a:pt x="2" y="23"/>
                  </a:lnTo>
                  <a:lnTo>
                    <a:pt x="1" y="29"/>
                  </a:lnTo>
                  <a:lnTo>
                    <a:pt x="10" y="31"/>
                  </a:lnTo>
                  <a:lnTo>
                    <a:pt x="11" y="23"/>
                  </a:lnTo>
                  <a:lnTo>
                    <a:pt x="11" y="14"/>
                  </a:lnTo>
                  <a:lnTo>
                    <a:pt x="10" y="6"/>
                  </a:lnTo>
                  <a:lnTo>
                    <a:pt x="11" y="0"/>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37" name="Freeform 2169"/>
            <p:cNvSpPr>
              <a:spLocks/>
            </p:cNvSpPr>
            <p:nvPr/>
          </p:nvSpPr>
          <p:spPr bwMode="auto">
            <a:xfrm>
              <a:off x="3187" y="3870"/>
              <a:ext cx="12" cy="15"/>
            </a:xfrm>
            <a:custGeom>
              <a:avLst/>
              <a:gdLst>
                <a:gd name="T0" fmla="*/ 36 w 37"/>
                <a:gd name="T1" fmla="*/ 0 h 45"/>
                <a:gd name="T2" fmla="*/ 35 w 37"/>
                <a:gd name="T3" fmla="*/ 0 h 45"/>
                <a:gd name="T4" fmla="*/ 24 w 37"/>
                <a:gd name="T5" fmla="*/ 8 h 45"/>
                <a:gd name="T6" fmla="*/ 13 w 37"/>
                <a:gd name="T7" fmla="*/ 20 h 45"/>
                <a:gd name="T8" fmla="*/ 4 w 37"/>
                <a:gd name="T9" fmla="*/ 34 h 45"/>
                <a:gd name="T10" fmla="*/ 0 w 37"/>
                <a:gd name="T11" fmla="*/ 45 h 45"/>
                <a:gd name="T12" fmla="*/ 11 w 37"/>
                <a:gd name="T13" fmla="*/ 45 h 45"/>
                <a:gd name="T14" fmla="*/ 13 w 37"/>
                <a:gd name="T15" fmla="*/ 39 h 45"/>
                <a:gd name="T16" fmla="*/ 23 w 37"/>
                <a:gd name="T17" fmla="*/ 25 h 45"/>
                <a:gd name="T18" fmla="*/ 31 w 37"/>
                <a:gd name="T19" fmla="*/ 14 h 45"/>
                <a:gd name="T20" fmla="*/ 37 w 37"/>
                <a:gd name="T21" fmla="*/ 9 h 45"/>
                <a:gd name="T22" fmla="*/ 36 w 37"/>
                <a:gd name="T23" fmla="*/ 9 h 45"/>
                <a:gd name="T24" fmla="*/ 36 w 37"/>
                <a:gd name="T2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45">
                  <a:moveTo>
                    <a:pt x="36" y="0"/>
                  </a:moveTo>
                  <a:lnTo>
                    <a:pt x="35" y="0"/>
                  </a:lnTo>
                  <a:lnTo>
                    <a:pt x="24" y="8"/>
                  </a:lnTo>
                  <a:lnTo>
                    <a:pt x="13" y="20"/>
                  </a:lnTo>
                  <a:lnTo>
                    <a:pt x="4" y="34"/>
                  </a:lnTo>
                  <a:lnTo>
                    <a:pt x="0" y="45"/>
                  </a:lnTo>
                  <a:lnTo>
                    <a:pt x="11" y="45"/>
                  </a:lnTo>
                  <a:lnTo>
                    <a:pt x="13" y="39"/>
                  </a:lnTo>
                  <a:lnTo>
                    <a:pt x="23" y="25"/>
                  </a:lnTo>
                  <a:lnTo>
                    <a:pt x="31" y="14"/>
                  </a:lnTo>
                  <a:lnTo>
                    <a:pt x="37" y="9"/>
                  </a:lnTo>
                  <a:lnTo>
                    <a:pt x="36" y="9"/>
                  </a:lnTo>
                  <a:lnTo>
                    <a:pt x="3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38" name="Freeform 2170"/>
            <p:cNvSpPr>
              <a:spLocks/>
            </p:cNvSpPr>
            <p:nvPr/>
          </p:nvSpPr>
          <p:spPr bwMode="auto">
            <a:xfrm>
              <a:off x="3199" y="3869"/>
              <a:ext cx="14" cy="5"/>
            </a:xfrm>
            <a:custGeom>
              <a:avLst/>
              <a:gdLst>
                <a:gd name="T0" fmla="*/ 32 w 42"/>
                <a:gd name="T1" fmla="*/ 7 h 13"/>
                <a:gd name="T2" fmla="*/ 36 w 42"/>
                <a:gd name="T3" fmla="*/ 0 h 13"/>
                <a:gd name="T4" fmla="*/ 34 w 42"/>
                <a:gd name="T5" fmla="*/ 1 h 13"/>
                <a:gd name="T6" fmla="*/ 29 w 42"/>
                <a:gd name="T7" fmla="*/ 0 h 13"/>
                <a:gd name="T8" fmla="*/ 24 w 42"/>
                <a:gd name="T9" fmla="*/ 0 h 13"/>
                <a:gd name="T10" fmla="*/ 19 w 42"/>
                <a:gd name="T11" fmla="*/ 0 h 13"/>
                <a:gd name="T12" fmla="*/ 13 w 42"/>
                <a:gd name="T13" fmla="*/ 1 h 13"/>
                <a:gd name="T14" fmla="*/ 8 w 42"/>
                <a:gd name="T15" fmla="*/ 3 h 13"/>
                <a:gd name="T16" fmla="*/ 4 w 42"/>
                <a:gd name="T17" fmla="*/ 1 h 13"/>
                <a:gd name="T18" fmla="*/ 0 w 42"/>
                <a:gd name="T19" fmla="*/ 3 h 13"/>
                <a:gd name="T20" fmla="*/ 0 w 42"/>
                <a:gd name="T21" fmla="*/ 12 h 13"/>
                <a:gd name="T22" fmla="*/ 4 w 42"/>
                <a:gd name="T23" fmla="*/ 13 h 13"/>
                <a:gd name="T24" fmla="*/ 8 w 42"/>
                <a:gd name="T25" fmla="*/ 12 h 13"/>
                <a:gd name="T26" fmla="*/ 13 w 42"/>
                <a:gd name="T27" fmla="*/ 11 h 13"/>
                <a:gd name="T28" fmla="*/ 19 w 42"/>
                <a:gd name="T29" fmla="*/ 12 h 13"/>
                <a:gd name="T30" fmla="*/ 24 w 42"/>
                <a:gd name="T31" fmla="*/ 12 h 13"/>
                <a:gd name="T32" fmla="*/ 29 w 42"/>
                <a:gd name="T33" fmla="*/ 12 h 13"/>
                <a:gd name="T34" fmla="*/ 34 w 42"/>
                <a:gd name="T35" fmla="*/ 11 h 13"/>
                <a:gd name="T36" fmla="*/ 38 w 42"/>
                <a:gd name="T37" fmla="*/ 9 h 13"/>
                <a:gd name="T38" fmla="*/ 42 w 42"/>
                <a:gd name="T39" fmla="*/ 3 h 13"/>
                <a:gd name="T40" fmla="*/ 38 w 42"/>
                <a:gd name="T41" fmla="*/ 9 h 13"/>
                <a:gd name="T42" fmla="*/ 42 w 42"/>
                <a:gd name="T43" fmla="*/ 7 h 13"/>
                <a:gd name="T44" fmla="*/ 42 w 42"/>
                <a:gd name="T45" fmla="*/ 4 h 13"/>
                <a:gd name="T46" fmla="*/ 39 w 42"/>
                <a:gd name="T47" fmla="*/ 1 h 13"/>
                <a:gd name="T48" fmla="*/ 36 w 42"/>
                <a:gd name="T49" fmla="*/ 0 h 13"/>
                <a:gd name="T50" fmla="*/ 32 w 42"/>
                <a:gd name="T51"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13">
                  <a:moveTo>
                    <a:pt x="32" y="7"/>
                  </a:moveTo>
                  <a:lnTo>
                    <a:pt x="36" y="0"/>
                  </a:lnTo>
                  <a:lnTo>
                    <a:pt x="34" y="1"/>
                  </a:lnTo>
                  <a:lnTo>
                    <a:pt x="29" y="0"/>
                  </a:lnTo>
                  <a:lnTo>
                    <a:pt x="24" y="0"/>
                  </a:lnTo>
                  <a:lnTo>
                    <a:pt x="19" y="0"/>
                  </a:lnTo>
                  <a:lnTo>
                    <a:pt x="13" y="1"/>
                  </a:lnTo>
                  <a:lnTo>
                    <a:pt x="8" y="3"/>
                  </a:lnTo>
                  <a:lnTo>
                    <a:pt x="4" y="1"/>
                  </a:lnTo>
                  <a:lnTo>
                    <a:pt x="0" y="3"/>
                  </a:lnTo>
                  <a:lnTo>
                    <a:pt x="0" y="12"/>
                  </a:lnTo>
                  <a:lnTo>
                    <a:pt x="4" y="13"/>
                  </a:lnTo>
                  <a:lnTo>
                    <a:pt x="8" y="12"/>
                  </a:lnTo>
                  <a:lnTo>
                    <a:pt x="13" y="11"/>
                  </a:lnTo>
                  <a:lnTo>
                    <a:pt x="19" y="12"/>
                  </a:lnTo>
                  <a:lnTo>
                    <a:pt x="24" y="12"/>
                  </a:lnTo>
                  <a:lnTo>
                    <a:pt x="29" y="12"/>
                  </a:lnTo>
                  <a:lnTo>
                    <a:pt x="34" y="11"/>
                  </a:lnTo>
                  <a:lnTo>
                    <a:pt x="38" y="9"/>
                  </a:lnTo>
                  <a:lnTo>
                    <a:pt x="42" y="3"/>
                  </a:lnTo>
                  <a:lnTo>
                    <a:pt x="38" y="9"/>
                  </a:lnTo>
                  <a:lnTo>
                    <a:pt x="42" y="7"/>
                  </a:lnTo>
                  <a:lnTo>
                    <a:pt x="42" y="4"/>
                  </a:lnTo>
                  <a:lnTo>
                    <a:pt x="39" y="1"/>
                  </a:lnTo>
                  <a:lnTo>
                    <a:pt x="36" y="0"/>
                  </a:lnTo>
                  <a:lnTo>
                    <a:pt x="32"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39" name="Freeform 2171"/>
            <p:cNvSpPr>
              <a:spLocks/>
            </p:cNvSpPr>
            <p:nvPr/>
          </p:nvSpPr>
          <p:spPr bwMode="auto">
            <a:xfrm>
              <a:off x="3192" y="3863"/>
              <a:ext cx="21" cy="9"/>
            </a:xfrm>
            <a:custGeom>
              <a:avLst/>
              <a:gdLst>
                <a:gd name="T0" fmla="*/ 0 w 63"/>
                <a:gd name="T1" fmla="*/ 7 h 26"/>
                <a:gd name="T2" fmla="*/ 5 w 63"/>
                <a:gd name="T3" fmla="*/ 12 h 26"/>
                <a:gd name="T4" fmla="*/ 13 w 63"/>
                <a:gd name="T5" fmla="*/ 10 h 26"/>
                <a:gd name="T6" fmla="*/ 19 w 63"/>
                <a:gd name="T7" fmla="*/ 9 h 26"/>
                <a:gd name="T8" fmla="*/ 27 w 63"/>
                <a:gd name="T9" fmla="*/ 9 h 26"/>
                <a:gd name="T10" fmla="*/ 32 w 63"/>
                <a:gd name="T11" fmla="*/ 10 h 26"/>
                <a:gd name="T12" fmla="*/ 37 w 63"/>
                <a:gd name="T13" fmla="*/ 12 h 26"/>
                <a:gd name="T14" fmla="*/ 43 w 63"/>
                <a:gd name="T15" fmla="*/ 16 h 26"/>
                <a:gd name="T16" fmla="*/ 49 w 63"/>
                <a:gd name="T17" fmla="*/ 20 h 26"/>
                <a:gd name="T18" fmla="*/ 53 w 63"/>
                <a:gd name="T19" fmla="*/ 26 h 26"/>
                <a:gd name="T20" fmla="*/ 63 w 63"/>
                <a:gd name="T21" fmla="*/ 22 h 26"/>
                <a:gd name="T22" fmla="*/ 56 w 63"/>
                <a:gd name="T23" fmla="*/ 14 h 26"/>
                <a:gd name="T24" fmla="*/ 48 w 63"/>
                <a:gd name="T25" fmla="*/ 7 h 26"/>
                <a:gd name="T26" fmla="*/ 42 w 63"/>
                <a:gd name="T27" fmla="*/ 3 h 26"/>
                <a:gd name="T28" fmla="*/ 34 w 63"/>
                <a:gd name="T29" fmla="*/ 1 h 26"/>
                <a:gd name="T30" fmla="*/ 27 w 63"/>
                <a:gd name="T31" fmla="*/ 0 h 26"/>
                <a:gd name="T32" fmla="*/ 19 w 63"/>
                <a:gd name="T33" fmla="*/ 0 h 26"/>
                <a:gd name="T34" fmla="*/ 11 w 63"/>
                <a:gd name="T35" fmla="*/ 1 h 26"/>
                <a:gd name="T36" fmla="*/ 3 w 63"/>
                <a:gd name="T37" fmla="*/ 3 h 26"/>
                <a:gd name="T38" fmla="*/ 9 w 63"/>
                <a:gd name="T39" fmla="*/ 9 h 26"/>
                <a:gd name="T40" fmla="*/ 3 w 63"/>
                <a:gd name="T41" fmla="*/ 3 h 26"/>
                <a:gd name="T42" fmla="*/ 1 w 63"/>
                <a:gd name="T43" fmla="*/ 6 h 26"/>
                <a:gd name="T44" fmla="*/ 0 w 63"/>
                <a:gd name="T45" fmla="*/ 9 h 26"/>
                <a:gd name="T46" fmla="*/ 2 w 63"/>
                <a:gd name="T47" fmla="*/ 11 h 26"/>
                <a:gd name="T48" fmla="*/ 5 w 63"/>
                <a:gd name="T49" fmla="*/ 12 h 26"/>
                <a:gd name="T50" fmla="*/ 0 w 63"/>
                <a:gd name="T51" fmla="*/ 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3" h="26">
                  <a:moveTo>
                    <a:pt x="0" y="7"/>
                  </a:moveTo>
                  <a:lnTo>
                    <a:pt x="5" y="12"/>
                  </a:lnTo>
                  <a:lnTo>
                    <a:pt x="13" y="10"/>
                  </a:lnTo>
                  <a:lnTo>
                    <a:pt x="19" y="9"/>
                  </a:lnTo>
                  <a:lnTo>
                    <a:pt x="27" y="9"/>
                  </a:lnTo>
                  <a:lnTo>
                    <a:pt x="32" y="10"/>
                  </a:lnTo>
                  <a:lnTo>
                    <a:pt x="37" y="12"/>
                  </a:lnTo>
                  <a:lnTo>
                    <a:pt x="43" y="16"/>
                  </a:lnTo>
                  <a:lnTo>
                    <a:pt x="49" y="20"/>
                  </a:lnTo>
                  <a:lnTo>
                    <a:pt x="53" y="26"/>
                  </a:lnTo>
                  <a:lnTo>
                    <a:pt x="63" y="22"/>
                  </a:lnTo>
                  <a:lnTo>
                    <a:pt x="56" y="14"/>
                  </a:lnTo>
                  <a:lnTo>
                    <a:pt x="48" y="7"/>
                  </a:lnTo>
                  <a:lnTo>
                    <a:pt x="42" y="3"/>
                  </a:lnTo>
                  <a:lnTo>
                    <a:pt x="34" y="1"/>
                  </a:lnTo>
                  <a:lnTo>
                    <a:pt x="27" y="0"/>
                  </a:lnTo>
                  <a:lnTo>
                    <a:pt x="19" y="0"/>
                  </a:lnTo>
                  <a:lnTo>
                    <a:pt x="11" y="1"/>
                  </a:lnTo>
                  <a:lnTo>
                    <a:pt x="3" y="3"/>
                  </a:lnTo>
                  <a:lnTo>
                    <a:pt x="9" y="9"/>
                  </a:lnTo>
                  <a:lnTo>
                    <a:pt x="3" y="3"/>
                  </a:lnTo>
                  <a:lnTo>
                    <a:pt x="1" y="6"/>
                  </a:lnTo>
                  <a:lnTo>
                    <a:pt x="0" y="9"/>
                  </a:lnTo>
                  <a:lnTo>
                    <a:pt x="2" y="11"/>
                  </a:lnTo>
                  <a:lnTo>
                    <a:pt x="5" y="12"/>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40" name="Freeform 2172"/>
            <p:cNvSpPr>
              <a:spLocks/>
            </p:cNvSpPr>
            <p:nvPr/>
          </p:nvSpPr>
          <p:spPr bwMode="auto">
            <a:xfrm>
              <a:off x="3187" y="3855"/>
              <a:ext cx="8" cy="11"/>
            </a:xfrm>
            <a:custGeom>
              <a:avLst/>
              <a:gdLst>
                <a:gd name="T0" fmla="*/ 0 w 24"/>
                <a:gd name="T1" fmla="*/ 7 h 34"/>
                <a:gd name="T2" fmla="*/ 0 w 24"/>
                <a:gd name="T3" fmla="*/ 7 h 34"/>
                <a:gd name="T4" fmla="*/ 5 w 24"/>
                <a:gd name="T5" fmla="*/ 15 h 34"/>
                <a:gd name="T6" fmla="*/ 11 w 24"/>
                <a:gd name="T7" fmla="*/ 20 h 34"/>
                <a:gd name="T8" fmla="*/ 15 w 24"/>
                <a:gd name="T9" fmla="*/ 26 h 34"/>
                <a:gd name="T10" fmla="*/ 15 w 24"/>
                <a:gd name="T11" fmla="*/ 32 h 34"/>
                <a:gd name="T12" fmla="*/ 24 w 24"/>
                <a:gd name="T13" fmla="*/ 34 h 34"/>
                <a:gd name="T14" fmla="*/ 24 w 24"/>
                <a:gd name="T15" fmla="*/ 24 h 34"/>
                <a:gd name="T16" fmla="*/ 18 w 24"/>
                <a:gd name="T17" fmla="*/ 16 h 34"/>
                <a:gd name="T18" fmla="*/ 12 w 24"/>
                <a:gd name="T19" fmla="*/ 8 h 34"/>
                <a:gd name="T20" fmla="*/ 7 w 24"/>
                <a:gd name="T21" fmla="*/ 0 h 34"/>
                <a:gd name="T22" fmla="*/ 7 w 24"/>
                <a:gd name="T23" fmla="*/ 0 h 34"/>
                <a:gd name="T24" fmla="*/ 0 w 24"/>
                <a:gd name="T25" fmla="*/ 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34">
                  <a:moveTo>
                    <a:pt x="0" y="7"/>
                  </a:moveTo>
                  <a:lnTo>
                    <a:pt x="0" y="7"/>
                  </a:lnTo>
                  <a:lnTo>
                    <a:pt x="5" y="15"/>
                  </a:lnTo>
                  <a:lnTo>
                    <a:pt x="11" y="20"/>
                  </a:lnTo>
                  <a:lnTo>
                    <a:pt x="15" y="26"/>
                  </a:lnTo>
                  <a:lnTo>
                    <a:pt x="15" y="32"/>
                  </a:lnTo>
                  <a:lnTo>
                    <a:pt x="24" y="34"/>
                  </a:lnTo>
                  <a:lnTo>
                    <a:pt x="24" y="24"/>
                  </a:lnTo>
                  <a:lnTo>
                    <a:pt x="18" y="16"/>
                  </a:lnTo>
                  <a:lnTo>
                    <a:pt x="12" y="8"/>
                  </a:lnTo>
                  <a:lnTo>
                    <a:pt x="7" y="0"/>
                  </a:lnTo>
                  <a:lnTo>
                    <a:pt x="7" y="0"/>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41" name="Freeform 2173"/>
            <p:cNvSpPr>
              <a:spLocks/>
            </p:cNvSpPr>
            <p:nvPr/>
          </p:nvSpPr>
          <p:spPr bwMode="auto">
            <a:xfrm>
              <a:off x="3172" y="3852"/>
              <a:ext cx="17" cy="6"/>
            </a:xfrm>
            <a:custGeom>
              <a:avLst/>
              <a:gdLst>
                <a:gd name="T0" fmla="*/ 0 w 52"/>
                <a:gd name="T1" fmla="*/ 15 h 18"/>
                <a:gd name="T2" fmla="*/ 8 w 52"/>
                <a:gd name="T3" fmla="*/ 17 h 18"/>
                <a:gd name="T4" fmla="*/ 12 w 52"/>
                <a:gd name="T5" fmla="*/ 15 h 18"/>
                <a:gd name="T6" fmla="*/ 16 w 52"/>
                <a:gd name="T7" fmla="*/ 12 h 18"/>
                <a:gd name="T8" fmla="*/ 23 w 52"/>
                <a:gd name="T9" fmla="*/ 10 h 18"/>
                <a:gd name="T10" fmla="*/ 28 w 52"/>
                <a:gd name="T11" fmla="*/ 9 h 18"/>
                <a:gd name="T12" fmla="*/ 34 w 52"/>
                <a:gd name="T13" fmla="*/ 9 h 18"/>
                <a:gd name="T14" fmla="*/ 39 w 52"/>
                <a:gd name="T15" fmla="*/ 10 h 18"/>
                <a:gd name="T16" fmla="*/ 42 w 52"/>
                <a:gd name="T17" fmla="*/ 12 h 18"/>
                <a:gd name="T18" fmla="*/ 45 w 52"/>
                <a:gd name="T19" fmla="*/ 14 h 18"/>
                <a:gd name="T20" fmla="*/ 52 w 52"/>
                <a:gd name="T21" fmla="*/ 7 h 18"/>
                <a:gd name="T22" fmla="*/ 47 w 52"/>
                <a:gd name="T23" fmla="*/ 3 h 18"/>
                <a:gd name="T24" fmla="*/ 41 w 52"/>
                <a:gd name="T25" fmla="*/ 1 h 18"/>
                <a:gd name="T26" fmla="*/ 34 w 52"/>
                <a:gd name="T27" fmla="*/ 0 h 18"/>
                <a:gd name="T28" fmla="*/ 28 w 52"/>
                <a:gd name="T29" fmla="*/ 0 h 18"/>
                <a:gd name="T30" fmla="*/ 21 w 52"/>
                <a:gd name="T31" fmla="*/ 1 h 18"/>
                <a:gd name="T32" fmla="*/ 14 w 52"/>
                <a:gd name="T33" fmla="*/ 3 h 18"/>
                <a:gd name="T34" fmla="*/ 7 w 52"/>
                <a:gd name="T35" fmla="*/ 5 h 18"/>
                <a:gd name="T36" fmla="*/ 1 w 52"/>
                <a:gd name="T37" fmla="*/ 10 h 18"/>
                <a:gd name="T38" fmla="*/ 9 w 52"/>
                <a:gd name="T39" fmla="*/ 12 h 18"/>
                <a:gd name="T40" fmla="*/ 1 w 52"/>
                <a:gd name="T41" fmla="*/ 10 h 18"/>
                <a:gd name="T42" fmla="*/ 0 w 52"/>
                <a:gd name="T43" fmla="*/ 14 h 18"/>
                <a:gd name="T44" fmla="*/ 1 w 52"/>
                <a:gd name="T45" fmla="*/ 17 h 18"/>
                <a:gd name="T46" fmla="*/ 5 w 52"/>
                <a:gd name="T47" fmla="*/ 18 h 18"/>
                <a:gd name="T48" fmla="*/ 8 w 52"/>
                <a:gd name="T49" fmla="*/ 17 h 18"/>
                <a:gd name="T50" fmla="*/ 0 w 52"/>
                <a:gd name="T51"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2" h="18">
                  <a:moveTo>
                    <a:pt x="0" y="15"/>
                  </a:moveTo>
                  <a:lnTo>
                    <a:pt x="8" y="17"/>
                  </a:lnTo>
                  <a:lnTo>
                    <a:pt x="12" y="15"/>
                  </a:lnTo>
                  <a:lnTo>
                    <a:pt x="16" y="12"/>
                  </a:lnTo>
                  <a:lnTo>
                    <a:pt x="23" y="10"/>
                  </a:lnTo>
                  <a:lnTo>
                    <a:pt x="28" y="9"/>
                  </a:lnTo>
                  <a:lnTo>
                    <a:pt x="34" y="9"/>
                  </a:lnTo>
                  <a:lnTo>
                    <a:pt x="39" y="10"/>
                  </a:lnTo>
                  <a:lnTo>
                    <a:pt x="42" y="12"/>
                  </a:lnTo>
                  <a:lnTo>
                    <a:pt x="45" y="14"/>
                  </a:lnTo>
                  <a:lnTo>
                    <a:pt x="52" y="7"/>
                  </a:lnTo>
                  <a:lnTo>
                    <a:pt x="47" y="3"/>
                  </a:lnTo>
                  <a:lnTo>
                    <a:pt x="41" y="1"/>
                  </a:lnTo>
                  <a:lnTo>
                    <a:pt x="34" y="0"/>
                  </a:lnTo>
                  <a:lnTo>
                    <a:pt x="28" y="0"/>
                  </a:lnTo>
                  <a:lnTo>
                    <a:pt x="21" y="1"/>
                  </a:lnTo>
                  <a:lnTo>
                    <a:pt x="14" y="3"/>
                  </a:lnTo>
                  <a:lnTo>
                    <a:pt x="7" y="5"/>
                  </a:lnTo>
                  <a:lnTo>
                    <a:pt x="1" y="10"/>
                  </a:lnTo>
                  <a:lnTo>
                    <a:pt x="9" y="12"/>
                  </a:lnTo>
                  <a:lnTo>
                    <a:pt x="1" y="10"/>
                  </a:lnTo>
                  <a:lnTo>
                    <a:pt x="0" y="14"/>
                  </a:lnTo>
                  <a:lnTo>
                    <a:pt x="1" y="17"/>
                  </a:lnTo>
                  <a:lnTo>
                    <a:pt x="5" y="18"/>
                  </a:lnTo>
                  <a:lnTo>
                    <a:pt x="8" y="17"/>
                  </a:lnTo>
                  <a:lnTo>
                    <a:pt x="0"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42" name="Freeform 2174"/>
            <p:cNvSpPr>
              <a:spLocks/>
            </p:cNvSpPr>
            <p:nvPr/>
          </p:nvSpPr>
          <p:spPr bwMode="auto">
            <a:xfrm>
              <a:off x="3163" y="3851"/>
              <a:ext cx="12" cy="6"/>
            </a:xfrm>
            <a:custGeom>
              <a:avLst/>
              <a:gdLst>
                <a:gd name="T0" fmla="*/ 2 w 34"/>
                <a:gd name="T1" fmla="*/ 13 h 18"/>
                <a:gd name="T2" fmla="*/ 2 w 34"/>
                <a:gd name="T3" fmla="*/ 13 h 18"/>
                <a:gd name="T4" fmla="*/ 14 w 34"/>
                <a:gd name="T5" fmla="*/ 12 h 18"/>
                <a:gd name="T6" fmla="*/ 20 w 34"/>
                <a:gd name="T7" fmla="*/ 12 h 18"/>
                <a:gd name="T8" fmla="*/ 23 w 34"/>
                <a:gd name="T9" fmla="*/ 14 h 18"/>
                <a:gd name="T10" fmla="*/ 25 w 34"/>
                <a:gd name="T11" fmla="*/ 18 h 18"/>
                <a:gd name="T12" fmla="*/ 34 w 34"/>
                <a:gd name="T13" fmla="*/ 15 h 18"/>
                <a:gd name="T14" fmla="*/ 30 w 34"/>
                <a:gd name="T15" fmla="*/ 7 h 18"/>
                <a:gd name="T16" fmla="*/ 23 w 34"/>
                <a:gd name="T17" fmla="*/ 3 h 18"/>
                <a:gd name="T18" fmla="*/ 14 w 34"/>
                <a:gd name="T19" fmla="*/ 0 h 18"/>
                <a:gd name="T20" fmla="*/ 0 w 34"/>
                <a:gd name="T21" fmla="*/ 4 h 18"/>
                <a:gd name="T22" fmla="*/ 0 w 34"/>
                <a:gd name="T23" fmla="*/ 4 h 18"/>
                <a:gd name="T24" fmla="*/ 2 w 34"/>
                <a:gd name="T25"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18">
                  <a:moveTo>
                    <a:pt x="2" y="13"/>
                  </a:moveTo>
                  <a:lnTo>
                    <a:pt x="2" y="13"/>
                  </a:lnTo>
                  <a:lnTo>
                    <a:pt x="14" y="12"/>
                  </a:lnTo>
                  <a:lnTo>
                    <a:pt x="20" y="12"/>
                  </a:lnTo>
                  <a:lnTo>
                    <a:pt x="23" y="14"/>
                  </a:lnTo>
                  <a:lnTo>
                    <a:pt x="25" y="18"/>
                  </a:lnTo>
                  <a:lnTo>
                    <a:pt x="34" y="15"/>
                  </a:lnTo>
                  <a:lnTo>
                    <a:pt x="30" y="7"/>
                  </a:lnTo>
                  <a:lnTo>
                    <a:pt x="23" y="3"/>
                  </a:lnTo>
                  <a:lnTo>
                    <a:pt x="14" y="0"/>
                  </a:lnTo>
                  <a:lnTo>
                    <a:pt x="0" y="4"/>
                  </a:lnTo>
                  <a:lnTo>
                    <a:pt x="0" y="4"/>
                  </a:lnTo>
                  <a:lnTo>
                    <a:pt x="2"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43" name="Freeform 2175"/>
            <p:cNvSpPr>
              <a:spLocks/>
            </p:cNvSpPr>
            <p:nvPr/>
          </p:nvSpPr>
          <p:spPr bwMode="auto">
            <a:xfrm>
              <a:off x="3152" y="3853"/>
              <a:ext cx="12" cy="15"/>
            </a:xfrm>
            <a:custGeom>
              <a:avLst/>
              <a:gdLst>
                <a:gd name="T0" fmla="*/ 4 w 35"/>
                <a:gd name="T1" fmla="*/ 46 h 46"/>
                <a:gd name="T2" fmla="*/ 10 w 35"/>
                <a:gd name="T3" fmla="*/ 39 h 46"/>
                <a:gd name="T4" fmla="*/ 9 w 35"/>
                <a:gd name="T5" fmla="*/ 37 h 46"/>
                <a:gd name="T6" fmla="*/ 9 w 35"/>
                <a:gd name="T7" fmla="*/ 33 h 46"/>
                <a:gd name="T8" fmla="*/ 11 w 35"/>
                <a:gd name="T9" fmla="*/ 29 h 46"/>
                <a:gd name="T10" fmla="*/ 13 w 35"/>
                <a:gd name="T11" fmla="*/ 24 h 46"/>
                <a:gd name="T12" fmla="*/ 18 w 35"/>
                <a:gd name="T13" fmla="*/ 19 h 46"/>
                <a:gd name="T14" fmla="*/ 23 w 35"/>
                <a:gd name="T15" fmla="*/ 16 h 46"/>
                <a:gd name="T16" fmla="*/ 29 w 35"/>
                <a:gd name="T17" fmla="*/ 11 h 46"/>
                <a:gd name="T18" fmla="*/ 35 w 35"/>
                <a:gd name="T19" fmla="*/ 9 h 46"/>
                <a:gd name="T20" fmla="*/ 33 w 35"/>
                <a:gd name="T21" fmla="*/ 0 h 46"/>
                <a:gd name="T22" fmla="*/ 25 w 35"/>
                <a:gd name="T23" fmla="*/ 2 h 46"/>
                <a:gd name="T24" fmla="*/ 18 w 35"/>
                <a:gd name="T25" fmla="*/ 7 h 46"/>
                <a:gd name="T26" fmla="*/ 11 w 35"/>
                <a:gd name="T27" fmla="*/ 13 h 46"/>
                <a:gd name="T28" fmla="*/ 7 w 35"/>
                <a:gd name="T29" fmla="*/ 17 h 46"/>
                <a:gd name="T30" fmla="*/ 2 w 35"/>
                <a:gd name="T31" fmla="*/ 24 h 46"/>
                <a:gd name="T32" fmla="*/ 0 w 35"/>
                <a:gd name="T33" fmla="*/ 31 h 46"/>
                <a:gd name="T34" fmla="*/ 0 w 35"/>
                <a:gd name="T35" fmla="*/ 37 h 46"/>
                <a:gd name="T36" fmla="*/ 1 w 35"/>
                <a:gd name="T37" fmla="*/ 43 h 46"/>
                <a:gd name="T38" fmla="*/ 7 w 35"/>
                <a:gd name="T39" fmla="*/ 37 h 46"/>
                <a:gd name="T40" fmla="*/ 1 w 35"/>
                <a:gd name="T41" fmla="*/ 43 h 46"/>
                <a:gd name="T42" fmla="*/ 3 w 35"/>
                <a:gd name="T43" fmla="*/ 46 h 46"/>
                <a:gd name="T44" fmla="*/ 8 w 35"/>
                <a:gd name="T45" fmla="*/ 46 h 46"/>
                <a:gd name="T46" fmla="*/ 10 w 35"/>
                <a:gd name="T47" fmla="*/ 42 h 46"/>
                <a:gd name="T48" fmla="*/ 10 w 35"/>
                <a:gd name="T49" fmla="*/ 39 h 46"/>
                <a:gd name="T50" fmla="*/ 4 w 35"/>
                <a:gd name="T5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5" h="46">
                  <a:moveTo>
                    <a:pt x="4" y="46"/>
                  </a:moveTo>
                  <a:lnTo>
                    <a:pt x="10" y="39"/>
                  </a:lnTo>
                  <a:lnTo>
                    <a:pt x="9" y="37"/>
                  </a:lnTo>
                  <a:lnTo>
                    <a:pt x="9" y="33"/>
                  </a:lnTo>
                  <a:lnTo>
                    <a:pt x="11" y="29"/>
                  </a:lnTo>
                  <a:lnTo>
                    <a:pt x="13" y="24"/>
                  </a:lnTo>
                  <a:lnTo>
                    <a:pt x="18" y="19"/>
                  </a:lnTo>
                  <a:lnTo>
                    <a:pt x="23" y="16"/>
                  </a:lnTo>
                  <a:lnTo>
                    <a:pt x="29" y="11"/>
                  </a:lnTo>
                  <a:lnTo>
                    <a:pt x="35" y="9"/>
                  </a:lnTo>
                  <a:lnTo>
                    <a:pt x="33" y="0"/>
                  </a:lnTo>
                  <a:lnTo>
                    <a:pt x="25" y="2"/>
                  </a:lnTo>
                  <a:lnTo>
                    <a:pt x="18" y="7"/>
                  </a:lnTo>
                  <a:lnTo>
                    <a:pt x="11" y="13"/>
                  </a:lnTo>
                  <a:lnTo>
                    <a:pt x="7" y="17"/>
                  </a:lnTo>
                  <a:lnTo>
                    <a:pt x="2" y="24"/>
                  </a:lnTo>
                  <a:lnTo>
                    <a:pt x="0" y="31"/>
                  </a:lnTo>
                  <a:lnTo>
                    <a:pt x="0" y="37"/>
                  </a:lnTo>
                  <a:lnTo>
                    <a:pt x="1" y="43"/>
                  </a:lnTo>
                  <a:lnTo>
                    <a:pt x="7" y="37"/>
                  </a:lnTo>
                  <a:lnTo>
                    <a:pt x="1" y="43"/>
                  </a:lnTo>
                  <a:lnTo>
                    <a:pt x="3" y="46"/>
                  </a:lnTo>
                  <a:lnTo>
                    <a:pt x="8" y="46"/>
                  </a:lnTo>
                  <a:lnTo>
                    <a:pt x="10" y="42"/>
                  </a:lnTo>
                  <a:lnTo>
                    <a:pt x="10" y="39"/>
                  </a:lnTo>
                  <a:lnTo>
                    <a:pt x="4" y="4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44" name="Freeform 2176"/>
            <p:cNvSpPr>
              <a:spLocks/>
            </p:cNvSpPr>
            <p:nvPr/>
          </p:nvSpPr>
          <p:spPr bwMode="auto">
            <a:xfrm>
              <a:off x="3133" y="3864"/>
              <a:ext cx="22" cy="15"/>
            </a:xfrm>
            <a:custGeom>
              <a:avLst/>
              <a:gdLst>
                <a:gd name="T0" fmla="*/ 0 w 65"/>
                <a:gd name="T1" fmla="*/ 43 h 45"/>
                <a:gd name="T2" fmla="*/ 10 w 65"/>
                <a:gd name="T3" fmla="*/ 43 h 45"/>
                <a:gd name="T4" fmla="*/ 13 w 65"/>
                <a:gd name="T5" fmla="*/ 35 h 45"/>
                <a:gd name="T6" fmla="*/ 16 w 65"/>
                <a:gd name="T7" fmla="*/ 28 h 45"/>
                <a:gd name="T8" fmla="*/ 20 w 65"/>
                <a:gd name="T9" fmla="*/ 21 h 45"/>
                <a:gd name="T10" fmla="*/ 24 w 65"/>
                <a:gd name="T11" fmla="*/ 15 h 45"/>
                <a:gd name="T12" fmla="*/ 29 w 65"/>
                <a:gd name="T13" fmla="*/ 12 h 45"/>
                <a:gd name="T14" fmla="*/ 36 w 65"/>
                <a:gd name="T15" fmla="*/ 9 h 45"/>
                <a:gd name="T16" fmla="*/ 49 w 65"/>
                <a:gd name="T17" fmla="*/ 9 h 45"/>
                <a:gd name="T18" fmla="*/ 62 w 65"/>
                <a:gd name="T19" fmla="*/ 12 h 45"/>
                <a:gd name="T20" fmla="*/ 65 w 65"/>
                <a:gd name="T21" fmla="*/ 3 h 45"/>
                <a:gd name="T22" fmla="*/ 49 w 65"/>
                <a:gd name="T23" fmla="*/ 0 h 45"/>
                <a:gd name="T24" fmla="*/ 36 w 65"/>
                <a:gd name="T25" fmla="*/ 0 h 45"/>
                <a:gd name="T26" fmla="*/ 24 w 65"/>
                <a:gd name="T27" fmla="*/ 3 h 45"/>
                <a:gd name="T28" fmla="*/ 18 w 65"/>
                <a:gd name="T29" fmla="*/ 8 h 45"/>
                <a:gd name="T30" fmla="*/ 11 w 65"/>
                <a:gd name="T31" fmla="*/ 16 h 45"/>
                <a:gd name="T32" fmla="*/ 7 w 65"/>
                <a:gd name="T33" fmla="*/ 23 h 45"/>
                <a:gd name="T34" fmla="*/ 4 w 65"/>
                <a:gd name="T35" fmla="*/ 30 h 45"/>
                <a:gd name="T36" fmla="*/ 0 w 65"/>
                <a:gd name="T37" fmla="*/ 38 h 45"/>
                <a:gd name="T38" fmla="*/ 10 w 65"/>
                <a:gd name="T39" fmla="*/ 38 h 45"/>
                <a:gd name="T40" fmla="*/ 0 w 65"/>
                <a:gd name="T41" fmla="*/ 38 h 45"/>
                <a:gd name="T42" fmla="*/ 0 w 65"/>
                <a:gd name="T43" fmla="*/ 41 h 45"/>
                <a:gd name="T44" fmla="*/ 4 w 65"/>
                <a:gd name="T45" fmla="*/ 45 h 45"/>
                <a:gd name="T46" fmla="*/ 7 w 65"/>
                <a:gd name="T47" fmla="*/ 45 h 45"/>
                <a:gd name="T48" fmla="*/ 10 w 65"/>
                <a:gd name="T49" fmla="*/ 43 h 45"/>
                <a:gd name="T50" fmla="*/ 0 w 65"/>
                <a:gd name="T51"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5" h="45">
                  <a:moveTo>
                    <a:pt x="0" y="43"/>
                  </a:moveTo>
                  <a:lnTo>
                    <a:pt x="10" y="43"/>
                  </a:lnTo>
                  <a:lnTo>
                    <a:pt x="13" y="35"/>
                  </a:lnTo>
                  <a:lnTo>
                    <a:pt x="16" y="28"/>
                  </a:lnTo>
                  <a:lnTo>
                    <a:pt x="20" y="21"/>
                  </a:lnTo>
                  <a:lnTo>
                    <a:pt x="24" y="15"/>
                  </a:lnTo>
                  <a:lnTo>
                    <a:pt x="29" y="12"/>
                  </a:lnTo>
                  <a:lnTo>
                    <a:pt x="36" y="9"/>
                  </a:lnTo>
                  <a:lnTo>
                    <a:pt x="49" y="9"/>
                  </a:lnTo>
                  <a:lnTo>
                    <a:pt x="62" y="12"/>
                  </a:lnTo>
                  <a:lnTo>
                    <a:pt x="65" y="3"/>
                  </a:lnTo>
                  <a:lnTo>
                    <a:pt x="49" y="0"/>
                  </a:lnTo>
                  <a:lnTo>
                    <a:pt x="36" y="0"/>
                  </a:lnTo>
                  <a:lnTo>
                    <a:pt x="24" y="3"/>
                  </a:lnTo>
                  <a:lnTo>
                    <a:pt x="18" y="8"/>
                  </a:lnTo>
                  <a:lnTo>
                    <a:pt x="11" y="16"/>
                  </a:lnTo>
                  <a:lnTo>
                    <a:pt x="7" y="23"/>
                  </a:lnTo>
                  <a:lnTo>
                    <a:pt x="4" y="30"/>
                  </a:lnTo>
                  <a:lnTo>
                    <a:pt x="0" y="38"/>
                  </a:lnTo>
                  <a:lnTo>
                    <a:pt x="10" y="38"/>
                  </a:lnTo>
                  <a:lnTo>
                    <a:pt x="0" y="38"/>
                  </a:lnTo>
                  <a:lnTo>
                    <a:pt x="0" y="41"/>
                  </a:lnTo>
                  <a:lnTo>
                    <a:pt x="4" y="45"/>
                  </a:lnTo>
                  <a:lnTo>
                    <a:pt x="7" y="45"/>
                  </a:lnTo>
                  <a:lnTo>
                    <a:pt x="10" y="43"/>
                  </a:lnTo>
                  <a:lnTo>
                    <a:pt x="0" y="4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45" name="Freeform 2177"/>
            <p:cNvSpPr>
              <a:spLocks/>
            </p:cNvSpPr>
            <p:nvPr/>
          </p:nvSpPr>
          <p:spPr bwMode="auto">
            <a:xfrm>
              <a:off x="3124" y="3873"/>
              <a:ext cx="12" cy="5"/>
            </a:xfrm>
            <a:custGeom>
              <a:avLst/>
              <a:gdLst>
                <a:gd name="T0" fmla="*/ 1 w 38"/>
                <a:gd name="T1" fmla="*/ 3 h 16"/>
                <a:gd name="T2" fmla="*/ 6 w 38"/>
                <a:gd name="T3" fmla="*/ 11 h 16"/>
                <a:gd name="T4" fmla="*/ 12 w 38"/>
                <a:gd name="T5" fmla="*/ 11 h 16"/>
                <a:gd name="T6" fmla="*/ 19 w 38"/>
                <a:gd name="T7" fmla="*/ 11 h 16"/>
                <a:gd name="T8" fmla="*/ 26 w 38"/>
                <a:gd name="T9" fmla="*/ 13 h 16"/>
                <a:gd name="T10" fmla="*/ 28 w 38"/>
                <a:gd name="T11" fmla="*/ 16 h 16"/>
                <a:gd name="T12" fmla="*/ 38 w 38"/>
                <a:gd name="T13" fmla="*/ 11 h 16"/>
                <a:gd name="T14" fmla="*/ 31 w 38"/>
                <a:gd name="T15" fmla="*/ 4 h 16"/>
                <a:gd name="T16" fmla="*/ 22 w 38"/>
                <a:gd name="T17" fmla="*/ 2 h 16"/>
                <a:gd name="T18" fmla="*/ 12 w 38"/>
                <a:gd name="T19" fmla="*/ 0 h 16"/>
                <a:gd name="T20" fmla="*/ 3 w 38"/>
                <a:gd name="T21" fmla="*/ 2 h 16"/>
                <a:gd name="T22" fmla="*/ 8 w 38"/>
                <a:gd name="T23" fmla="*/ 10 h 16"/>
                <a:gd name="T24" fmla="*/ 3 w 38"/>
                <a:gd name="T25" fmla="*/ 2 h 16"/>
                <a:gd name="T26" fmla="*/ 1 w 38"/>
                <a:gd name="T27" fmla="*/ 4 h 16"/>
                <a:gd name="T28" fmla="*/ 0 w 38"/>
                <a:gd name="T29" fmla="*/ 8 h 16"/>
                <a:gd name="T30" fmla="*/ 2 w 38"/>
                <a:gd name="T31" fmla="*/ 10 h 16"/>
                <a:gd name="T32" fmla="*/ 6 w 38"/>
                <a:gd name="T33" fmla="*/ 11 h 16"/>
                <a:gd name="T34" fmla="*/ 1 w 38"/>
                <a:gd name="T35"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16">
                  <a:moveTo>
                    <a:pt x="1" y="3"/>
                  </a:moveTo>
                  <a:lnTo>
                    <a:pt x="6" y="11"/>
                  </a:lnTo>
                  <a:lnTo>
                    <a:pt x="12" y="11"/>
                  </a:lnTo>
                  <a:lnTo>
                    <a:pt x="19" y="11"/>
                  </a:lnTo>
                  <a:lnTo>
                    <a:pt x="26" y="13"/>
                  </a:lnTo>
                  <a:lnTo>
                    <a:pt x="28" y="16"/>
                  </a:lnTo>
                  <a:lnTo>
                    <a:pt x="38" y="11"/>
                  </a:lnTo>
                  <a:lnTo>
                    <a:pt x="31" y="4"/>
                  </a:lnTo>
                  <a:lnTo>
                    <a:pt x="22" y="2"/>
                  </a:lnTo>
                  <a:lnTo>
                    <a:pt x="12" y="0"/>
                  </a:lnTo>
                  <a:lnTo>
                    <a:pt x="3" y="2"/>
                  </a:lnTo>
                  <a:lnTo>
                    <a:pt x="8" y="10"/>
                  </a:lnTo>
                  <a:lnTo>
                    <a:pt x="3" y="2"/>
                  </a:lnTo>
                  <a:lnTo>
                    <a:pt x="1" y="4"/>
                  </a:lnTo>
                  <a:lnTo>
                    <a:pt x="0" y="8"/>
                  </a:lnTo>
                  <a:lnTo>
                    <a:pt x="2" y="10"/>
                  </a:lnTo>
                  <a:lnTo>
                    <a:pt x="6" y="11"/>
                  </a:lnTo>
                  <a:lnTo>
                    <a:pt x="1"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46" name="Freeform 2178"/>
            <p:cNvSpPr>
              <a:spLocks/>
            </p:cNvSpPr>
            <p:nvPr/>
          </p:nvSpPr>
          <p:spPr bwMode="auto">
            <a:xfrm>
              <a:off x="3124" y="3868"/>
              <a:ext cx="6" cy="8"/>
            </a:xfrm>
            <a:custGeom>
              <a:avLst/>
              <a:gdLst>
                <a:gd name="T0" fmla="*/ 2 w 17"/>
                <a:gd name="T1" fmla="*/ 4 h 26"/>
                <a:gd name="T2" fmla="*/ 8 w 17"/>
                <a:gd name="T3" fmla="*/ 9 h 26"/>
                <a:gd name="T4" fmla="*/ 9 w 17"/>
                <a:gd name="T5" fmla="*/ 9 h 26"/>
                <a:gd name="T6" fmla="*/ 8 w 17"/>
                <a:gd name="T7" fmla="*/ 8 h 26"/>
                <a:gd name="T8" fmla="*/ 5 w 17"/>
                <a:gd name="T9" fmla="*/ 12 h 26"/>
                <a:gd name="T10" fmla="*/ 0 w 17"/>
                <a:gd name="T11" fmla="*/ 19 h 26"/>
                <a:gd name="T12" fmla="*/ 7 w 17"/>
                <a:gd name="T13" fmla="*/ 26 h 26"/>
                <a:gd name="T14" fmla="*/ 14 w 17"/>
                <a:gd name="T15" fmla="*/ 17 h 26"/>
                <a:gd name="T16" fmla="*/ 17 w 17"/>
                <a:gd name="T17" fmla="*/ 10 h 26"/>
                <a:gd name="T18" fmla="*/ 16 w 17"/>
                <a:gd name="T19" fmla="*/ 2 h 26"/>
                <a:gd name="T20" fmla="*/ 8 w 17"/>
                <a:gd name="T21" fmla="*/ 0 h 26"/>
                <a:gd name="T22" fmla="*/ 14 w 17"/>
                <a:gd name="T23" fmla="*/ 4 h 26"/>
                <a:gd name="T24" fmla="*/ 8 w 17"/>
                <a:gd name="T25" fmla="*/ 0 h 26"/>
                <a:gd name="T26" fmla="*/ 5 w 17"/>
                <a:gd name="T27" fmla="*/ 1 h 26"/>
                <a:gd name="T28" fmla="*/ 3 w 17"/>
                <a:gd name="T29" fmla="*/ 4 h 26"/>
                <a:gd name="T30" fmla="*/ 5 w 17"/>
                <a:gd name="T31" fmla="*/ 8 h 26"/>
                <a:gd name="T32" fmla="*/ 8 w 17"/>
                <a:gd name="T33" fmla="*/ 9 h 26"/>
                <a:gd name="T34" fmla="*/ 2 w 17"/>
                <a:gd name="T35"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26">
                  <a:moveTo>
                    <a:pt x="2" y="4"/>
                  </a:moveTo>
                  <a:lnTo>
                    <a:pt x="8" y="9"/>
                  </a:lnTo>
                  <a:lnTo>
                    <a:pt x="9" y="9"/>
                  </a:lnTo>
                  <a:lnTo>
                    <a:pt x="8" y="8"/>
                  </a:lnTo>
                  <a:lnTo>
                    <a:pt x="5" y="12"/>
                  </a:lnTo>
                  <a:lnTo>
                    <a:pt x="0" y="19"/>
                  </a:lnTo>
                  <a:lnTo>
                    <a:pt x="7" y="26"/>
                  </a:lnTo>
                  <a:lnTo>
                    <a:pt x="14" y="17"/>
                  </a:lnTo>
                  <a:lnTo>
                    <a:pt x="17" y="10"/>
                  </a:lnTo>
                  <a:lnTo>
                    <a:pt x="16" y="2"/>
                  </a:lnTo>
                  <a:lnTo>
                    <a:pt x="8" y="0"/>
                  </a:lnTo>
                  <a:lnTo>
                    <a:pt x="14" y="4"/>
                  </a:lnTo>
                  <a:lnTo>
                    <a:pt x="8" y="0"/>
                  </a:lnTo>
                  <a:lnTo>
                    <a:pt x="5" y="1"/>
                  </a:lnTo>
                  <a:lnTo>
                    <a:pt x="3" y="4"/>
                  </a:lnTo>
                  <a:lnTo>
                    <a:pt x="5" y="8"/>
                  </a:lnTo>
                  <a:lnTo>
                    <a:pt x="8" y="9"/>
                  </a:lnTo>
                  <a:lnTo>
                    <a:pt x="2"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47" name="Freeform 2179"/>
            <p:cNvSpPr>
              <a:spLocks/>
            </p:cNvSpPr>
            <p:nvPr/>
          </p:nvSpPr>
          <p:spPr bwMode="auto">
            <a:xfrm>
              <a:off x="3121" y="3858"/>
              <a:ext cx="8" cy="11"/>
            </a:xfrm>
            <a:custGeom>
              <a:avLst/>
              <a:gdLst>
                <a:gd name="T0" fmla="*/ 0 w 24"/>
                <a:gd name="T1" fmla="*/ 3 h 34"/>
                <a:gd name="T2" fmla="*/ 2 w 24"/>
                <a:gd name="T3" fmla="*/ 9 h 34"/>
                <a:gd name="T4" fmla="*/ 8 w 24"/>
                <a:gd name="T5" fmla="*/ 14 h 34"/>
                <a:gd name="T6" fmla="*/ 11 w 24"/>
                <a:gd name="T7" fmla="*/ 19 h 34"/>
                <a:gd name="T8" fmla="*/ 13 w 24"/>
                <a:gd name="T9" fmla="*/ 27 h 34"/>
                <a:gd name="T10" fmla="*/ 12 w 24"/>
                <a:gd name="T11" fmla="*/ 34 h 34"/>
                <a:gd name="T12" fmla="*/ 24 w 24"/>
                <a:gd name="T13" fmla="*/ 34 h 34"/>
                <a:gd name="T14" fmla="*/ 23 w 24"/>
                <a:gd name="T15" fmla="*/ 27 h 34"/>
                <a:gd name="T16" fmla="*/ 20 w 24"/>
                <a:gd name="T17" fmla="*/ 17 h 34"/>
                <a:gd name="T18" fmla="*/ 15 w 24"/>
                <a:gd name="T19" fmla="*/ 7 h 34"/>
                <a:gd name="T20" fmla="*/ 7 w 24"/>
                <a:gd name="T21" fmla="*/ 0 h 34"/>
                <a:gd name="T22" fmla="*/ 9 w 24"/>
                <a:gd name="T23" fmla="*/ 6 h 34"/>
                <a:gd name="T24" fmla="*/ 7 w 24"/>
                <a:gd name="T25" fmla="*/ 0 h 34"/>
                <a:gd name="T26" fmla="*/ 3 w 24"/>
                <a:gd name="T27" fmla="*/ 0 h 34"/>
                <a:gd name="T28" fmla="*/ 0 w 24"/>
                <a:gd name="T29" fmla="*/ 2 h 34"/>
                <a:gd name="T30" fmla="*/ 0 w 24"/>
                <a:gd name="T31" fmla="*/ 7 h 34"/>
                <a:gd name="T32" fmla="*/ 2 w 24"/>
                <a:gd name="T33" fmla="*/ 9 h 34"/>
                <a:gd name="T34" fmla="*/ 0 w 24"/>
                <a:gd name="T35" fmla="*/ 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34">
                  <a:moveTo>
                    <a:pt x="0" y="3"/>
                  </a:moveTo>
                  <a:lnTo>
                    <a:pt x="2" y="9"/>
                  </a:lnTo>
                  <a:lnTo>
                    <a:pt x="8" y="14"/>
                  </a:lnTo>
                  <a:lnTo>
                    <a:pt x="11" y="19"/>
                  </a:lnTo>
                  <a:lnTo>
                    <a:pt x="13" y="27"/>
                  </a:lnTo>
                  <a:lnTo>
                    <a:pt x="12" y="34"/>
                  </a:lnTo>
                  <a:lnTo>
                    <a:pt x="24" y="34"/>
                  </a:lnTo>
                  <a:lnTo>
                    <a:pt x="23" y="27"/>
                  </a:lnTo>
                  <a:lnTo>
                    <a:pt x="20" y="17"/>
                  </a:lnTo>
                  <a:lnTo>
                    <a:pt x="15" y="7"/>
                  </a:lnTo>
                  <a:lnTo>
                    <a:pt x="7" y="0"/>
                  </a:lnTo>
                  <a:lnTo>
                    <a:pt x="9" y="6"/>
                  </a:lnTo>
                  <a:lnTo>
                    <a:pt x="7" y="0"/>
                  </a:lnTo>
                  <a:lnTo>
                    <a:pt x="3" y="0"/>
                  </a:lnTo>
                  <a:lnTo>
                    <a:pt x="0" y="2"/>
                  </a:lnTo>
                  <a:lnTo>
                    <a:pt x="0" y="7"/>
                  </a:lnTo>
                  <a:lnTo>
                    <a:pt x="2" y="9"/>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48" name="Freeform 2180"/>
            <p:cNvSpPr>
              <a:spLocks/>
            </p:cNvSpPr>
            <p:nvPr/>
          </p:nvSpPr>
          <p:spPr bwMode="auto">
            <a:xfrm>
              <a:off x="3120" y="3850"/>
              <a:ext cx="4" cy="10"/>
            </a:xfrm>
            <a:custGeom>
              <a:avLst/>
              <a:gdLst>
                <a:gd name="T0" fmla="*/ 0 w 12"/>
                <a:gd name="T1" fmla="*/ 4 h 29"/>
                <a:gd name="T2" fmla="*/ 0 w 12"/>
                <a:gd name="T3" fmla="*/ 4 h 29"/>
                <a:gd name="T4" fmla="*/ 2 w 12"/>
                <a:gd name="T5" fmla="*/ 9 h 29"/>
                <a:gd name="T6" fmla="*/ 3 w 12"/>
                <a:gd name="T7" fmla="*/ 15 h 29"/>
                <a:gd name="T8" fmla="*/ 3 w 12"/>
                <a:gd name="T9" fmla="*/ 21 h 29"/>
                <a:gd name="T10" fmla="*/ 1 w 12"/>
                <a:gd name="T11" fmla="*/ 26 h 29"/>
                <a:gd name="T12" fmla="*/ 10 w 12"/>
                <a:gd name="T13" fmla="*/ 29 h 29"/>
                <a:gd name="T14" fmla="*/ 12 w 12"/>
                <a:gd name="T15" fmla="*/ 21 h 29"/>
                <a:gd name="T16" fmla="*/ 12 w 12"/>
                <a:gd name="T17" fmla="*/ 15 h 29"/>
                <a:gd name="T18" fmla="*/ 11 w 12"/>
                <a:gd name="T19" fmla="*/ 7 h 29"/>
                <a:gd name="T20" fmla="*/ 9 w 12"/>
                <a:gd name="T21" fmla="*/ 0 h 29"/>
                <a:gd name="T22" fmla="*/ 9 w 12"/>
                <a:gd name="T23" fmla="*/ 0 h 29"/>
                <a:gd name="T24" fmla="*/ 0 w 12"/>
                <a:gd name="T25"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29">
                  <a:moveTo>
                    <a:pt x="0" y="4"/>
                  </a:moveTo>
                  <a:lnTo>
                    <a:pt x="0" y="4"/>
                  </a:lnTo>
                  <a:lnTo>
                    <a:pt x="2" y="9"/>
                  </a:lnTo>
                  <a:lnTo>
                    <a:pt x="3" y="15"/>
                  </a:lnTo>
                  <a:lnTo>
                    <a:pt x="3" y="21"/>
                  </a:lnTo>
                  <a:lnTo>
                    <a:pt x="1" y="26"/>
                  </a:lnTo>
                  <a:lnTo>
                    <a:pt x="10" y="29"/>
                  </a:lnTo>
                  <a:lnTo>
                    <a:pt x="12" y="21"/>
                  </a:lnTo>
                  <a:lnTo>
                    <a:pt x="12" y="15"/>
                  </a:lnTo>
                  <a:lnTo>
                    <a:pt x="11" y="7"/>
                  </a:lnTo>
                  <a:lnTo>
                    <a:pt x="9" y="0"/>
                  </a:lnTo>
                  <a:lnTo>
                    <a:pt x="9" y="0"/>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49" name="Freeform 2181"/>
            <p:cNvSpPr>
              <a:spLocks/>
            </p:cNvSpPr>
            <p:nvPr/>
          </p:nvSpPr>
          <p:spPr bwMode="auto">
            <a:xfrm>
              <a:off x="3110" y="3840"/>
              <a:ext cx="13" cy="11"/>
            </a:xfrm>
            <a:custGeom>
              <a:avLst/>
              <a:gdLst>
                <a:gd name="T0" fmla="*/ 0 w 40"/>
                <a:gd name="T1" fmla="*/ 9 h 33"/>
                <a:gd name="T2" fmla="*/ 0 w 40"/>
                <a:gd name="T3" fmla="*/ 9 h 33"/>
                <a:gd name="T4" fmla="*/ 3 w 40"/>
                <a:gd name="T5" fmla="*/ 11 h 33"/>
                <a:gd name="T6" fmla="*/ 8 w 40"/>
                <a:gd name="T7" fmla="*/ 13 h 33"/>
                <a:gd name="T8" fmla="*/ 13 w 40"/>
                <a:gd name="T9" fmla="*/ 16 h 33"/>
                <a:gd name="T10" fmla="*/ 18 w 40"/>
                <a:gd name="T11" fmla="*/ 20 h 33"/>
                <a:gd name="T12" fmla="*/ 23 w 40"/>
                <a:gd name="T13" fmla="*/ 24 h 33"/>
                <a:gd name="T14" fmla="*/ 26 w 40"/>
                <a:gd name="T15" fmla="*/ 28 h 33"/>
                <a:gd name="T16" fmla="*/ 29 w 40"/>
                <a:gd name="T17" fmla="*/ 32 h 33"/>
                <a:gd name="T18" fmla="*/ 31 w 40"/>
                <a:gd name="T19" fmla="*/ 33 h 33"/>
                <a:gd name="T20" fmla="*/ 40 w 40"/>
                <a:gd name="T21" fmla="*/ 29 h 33"/>
                <a:gd name="T22" fmla="*/ 36 w 40"/>
                <a:gd name="T23" fmla="*/ 25 h 33"/>
                <a:gd name="T24" fmla="*/ 33 w 40"/>
                <a:gd name="T25" fmla="*/ 21 h 33"/>
                <a:gd name="T26" fmla="*/ 29 w 40"/>
                <a:gd name="T27" fmla="*/ 17 h 33"/>
                <a:gd name="T28" fmla="*/ 25 w 40"/>
                <a:gd name="T29" fmla="*/ 13 h 33"/>
                <a:gd name="T30" fmla="*/ 18 w 40"/>
                <a:gd name="T31" fmla="*/ 7 h 33"/>
                <a:gd name="T32" fmla="*/ 12 w 40"/>
                <a:gd name="T33" fmla="*/ 4 h 33"/>
                <a:gd name="T34" fmla="*/ 5 w 40"/>
                <a:gd name="T35" fmla="*/ 1 h 33"/>
                <a:gd name="T36" fmla="*/ 0 w 40"/>
                <a:gd name="T37" fmla="*/ 0 h 33"/>
                <a:gd name="T38" fmla="*/ 0 w 40"/>
                <a:gd name="T39" fmla="*/ 0 h 33"/>
                <a:gd name="T40" fmla="*/ 0 w 40"/>
                <a:gd name="T41" fmla="*/ 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33">
                  <a:moveTo>
                    <a:pt x="0" y="9"/>
                  </a:moveTo>
                  <a:lnTo>
                    <a:pt x="0" y="9"/>
                  </a:lnTo>
                  <a:lnTo>
                    <a:pt x="3" y="11"/>
                  </a:lnTo>
                  <a:lnTo>
                    <a:pt x="8" y="13"/>
                  </a:lnTo>
                  <a:lnTo>
                    <a:pt x="13" y="16"/>
                  </a:lnTo>
                  <a:lnTo>
                    <a:pt x="18" y="20"/>
                  </a:lnTo>
                  <a:lnTo>
                    <a:pt x="23" y="24"/>
                  </a:lnTo>
                  <a:lnTo>
                    <a:pt x="26" y="28"/>
                  </a:lnTo>
                  <a:lnTo>
                    <a:pt x="29" y="32"/>
                  </a:lnTo>
                  <a:lnTo>
                    <a:pt x="31" y="33"/>
                  </a:lnTo>
                  <a:lnTo>
                    <a:pt x="40" y="29"/>
                  </a:lnTo>
                  <a:lnTo>
                    <a:pt x="36" y="25"/>
                  </a:lnTo>
                  <a:lnTo>
                    <a:pt x="33" y="21"/>
                  </a:lnTo>
                  <a:lnTo>
                    <a:pt x="29" y="17"/>
                  </a:lnTo>
                  <a:lnTo>
                    <a:pt x="25" y="13"/>
                  </a:lnTo>
                  <a:lnTo>
                    <a:pt x="18" y="7"/>
                  </a:lnTo>
                  <a:lnTo>
                    <a:pt x="12" y="4"/>
                  </a:lnTo>
                  <a:lnTo>
                    <a:pt x="5" y="1"/>
                  </a:lnTo>
                  <a:lnTo>
                    <a:pt x="0" y="0"/>
                  </a:lnTo>
                  <a:lnTo>
                    <a:pt x="0"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50" name="Freeform 2182"/>
            <p:cNvSpPr>
              <a:spLocks/>
            </p:cNvSpPr>
            <p:nvPr/>
          </p:nvSpPr>
          <p:spPr bwMode="auto">
            <a:xfrm>
              <a:off x="3091" y="3840"/>
              <a:ext cx="19" cy="10"/>
            </a:xfrm>
            <a:custGeom>
              <a:avLst/>
              <a:gdLst>
                <a:gd name="T0" fmla="*/ 0 w 58"/>
                <a:gd name="T1" fmla="*/ 23 h 29"/>
                <a:gd name="T2" fmla="*/ 7 w 58"/>
                <a:gd name="T3" fmla="*/ 29 h 29"/>
                <a:gd name="T4" fmla="*/ 14 w 58"/>
                <a:gd name="T5" fmla="*/ 25 h 29"/>
                <a:gd name="T6" fmla="*/ 21 w 58"/>
                <a:gd name="T7" fmla="*/ 21 h 29"/>
                <a:gd name="T8" fmla="*/ 27 w 58"/>
                <a:gd name="T9" fmla="*/ 17 h 29"/>
                <a:gd name="T10" fmla="*/ 34 w 58"/>
                <a:gd name="T11" fmla="*/ 15 h 29"/>
                <a:gd name="T12" fmla="*/ 40 w 58"/>
                <a:gd name="T13" fmla="*/ 13 h 29"/>
                <a:gd name="T14" fmla="*/ 46 w 58"/>
                <a:gd name="T15" fmla="*/ 10 h 29"/>
                <a:gd name="T16" fmla="*/ 52 w 58"/>
                <a:gd name="T17" fmla="*/ 12 h 29"/>
                <a:gd name="T18" fmla="*/ 58 w 58"/>
                <a:gd name="T19" fmla="*/ 10 h 29"/>
                <a:gd name="T20" fmla="*/ 58 w 58"/>
                <a:gd name="T21" fmla="*/ 1 h 29"/>
                <a:gd name="T22" fmla="*/ 52 w 58"/>
                <a:gd name="T23" fmla="*/ 0 h 29"/>
                <a:gd name="T24" fmla="*/ 46 w 58"/>
                <a:gd name="T25" fmla="*/ 1 h 29"/>
                <a:gd name="T26" fmla="*/ 38 w 58"/>
                <a:gd name="T27" fmla="*/ 4 h 29"/>
                <a:gd name="T28" fmla="*/ 31 w 58"/>
                <a:gd name="T29" fmla="*/ 6 h 29"/>
                <a:gd name="T30" fmla="*/ 24 w 58"/>
                <a:gd name="T31" fmla="*/ 8 h 29"/>
                <a:gd name="T32" fmla="*/ 16 w 58"/>
                <a:gd name="T33" fmla="*/ 12 h 29"/>
                <a:gd name="T34" fmla="*/ 10 w 58"/>
                <a:gd name="T35" fmla="*/ 16 h 29"/>
                <a:gd name="T36" fmla="*/ 3 w 58"/>
                <a:gd name="T37" fmla="*/ 20 h 29"/>
                <a:gd name="T38" fmla="*/ 10 w 58"/>
                <a:gd name="T39" fmla="*/ 25 h 29"/>
                <a:gd name="T40" fmla="*/ 3 w 58"/>
                <a:gd name="T41" fmla="*/ 20 h 29"/>
                <a:gd name="T42" fmla="*/ 0 w 58"/>
                <a:gd name="T43" fmla="*/ 22 h 29"/>
                <a:gd name="T44" fmla="*/ 0 w 58"/>
                <a:gd name="T45" fmla="*/ 25 h 29"/>
                <a:gd name="T46" fmla="*/ 4 w 58"/>
                <a:gd name="T47" fmla="*/ 29 h 29"/>
                <a:gd name="T48" fmla="*/ 7 w 58"/>
                <a:gd name="T49" fmla="*/ 29 h 29"/>
                <a:gd name="T50" fmla="*/ 0 w 58"/>
                <a:gd name="T51" fmla="*/ 2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8" h="29">
                  <a:moveTo>
                    <a:pt x="0" y="23"/>
                  </a:moveTo>
                  <a:lnTo>
                    <a:pt x="7" y="29"/>
                  </a:lnTo>
                  <a:lnTo>
                    <a:pt x="14" y="25"/>
                  </a:lnTo>
                  <a:lnTo>
                    <a:pt x="21" y="21"/>
                  </a:lnTo>
                  <a:lnTo>
                    <a:pt x="27" y="17"/>
                  </a:lnTo>
                  <a:lnTo>
                    <a:pt x="34" y="15"/>
                  </a:lnTo>
                  <a:lnTo>
                    <a:pt x="40" y="13"/>
                  </a:lnTo>
                  <a:lnTo>
                    <a:pt x="46" y="10"/>
                  </a:lnTo>
                  <a:lnTo>
                    <a:pt x="52" y="12"/>
                  </a:lnTo>
                  <a:lnTo>
                    <a:pt x="58" y="10"/>
                  </a:lnTo>
                  <a:lnTo>
                    <a:pt x="58" y="1"/>
                  </a:lnTo>
                  <a:lnTo>
                    <a:pt x="52" y="0"/>
                  </a:lnTo>
                  <a:lnTo>
                    <a:pt x="46" y="1"/>
                  </a:lnTo>
                  <a:lnTo>
                    <a:pt x="38" y="4"/>
                  </a:lnTo>
                  <a:lnTo>
                    <a:pt x="31" y="6"/>
                  </a:lnTo>
                  <a:lnTo>
                    <a:pt x="24" y="8"/>
                  </a:lnTo>
                  <a:lnTo>
                    <a:pt x="16" y="12"/>
                  </a:lnTo>
                  <a:lnTo>
                    <a:pt x="10" y="16"/>
                  </a:lnTo>
                  <a:lnTo>
                    <a:pt x="3" y="20"/>
                  </a:lnTo>
                  <a:lnTo>
                    <a:pt x="10" y="25"/>
                  </a:lnTo>
                  <a:lnTo>
                    <a:pt x="3" y="20"/>
                  </a:lnTo>
                  <a:lnTo>
                    <a:pt x="0" y="22"/>
                  </a:lnTo>
                  <a:lnTo>
                    <a:pt x="0" y="25"/>
                  </a:lnTo>
                  <a:lnTo>
                    <a:pt x="4" y="29"/>
                  </a:lnTo>
                  <a:lnTo>
                    <a:pt x="7" y="29"/>
                  </a:lnTo>
                  <a:lnTo>
                    <a:pt x="0"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51" name="Freeform 2183"/>
            <p:cNvSpPr>
              <a:spLocks/>
            </p:cNvSpPr>
            <p:nvPr/>
          </p:nvSpPr>
          <p:spPr bwMode="auto">
            <a:xfrm>
              <a:off x="3090" y="3837"/>
              <a:ext cx="4" cy="11"/>
            </a:xfrm>
            <a:custGeom>
              <a:avLst/>
              <a:gdLst>
                <a:gd name="T0" fmla="*/ 0 w 12"/>
                <a:gd name="T1" fmla="*/ 0 h 34"/>
                <a:gd name="T2" fmla="*/ 0 w 12"/>
                <a:gd name="T3" fmla="*/ 0 h 34"/>
                <a:gd name="T4" fmla="*/ 1 w 12"/>
                <a:gd name="T5" fmla="*/ 7 h 34"/>
                <a:gd name="T6" fmla="*/ 3 w 12"/>
                <a:gd name="T7" fmla="*/ 16 h 34"/>
                <a:gd name="T8" fmla="*/ 3 w 12"/>
                <a:gd name="T9" fmla="*/ 25 h 34"/>
                <a:gd name="T10" fmla="*/ 1 w 12"/>
                <a:gd name="T11" fmla="*/ 32 h 34"/>
                <a:gd name="T12" fmla="*/ 11 w 12"/>
                <a:gd name="T13" fmla="*/ 34 h 34"/>
                <a:gd name="T14" fmla="*/ 12 w 12"/>
                <a:gd name="T15" fmla="*/ 25 h 34"/>
                <a:gd name="T16" fmla="*/ 12 w 12"/>
                <a:gd name="T17" fmla="*/ 16 h 34"/>
                <a:gd name="T18" fmla="*/ 11 w 12"/>
                <a:gd name="T19" fmla="*/ 7 h 34"/>
                <a:gd name="T20" fmla="*/ 12 w 12"/>
                <a:gd name="T21" fmla="*/ 0 h 34"/>
                <a:gd name="T22" fmla="*/ 12 w 12"/>
                <a:gd name="T23" fmla="*/ 0 h 34"/>
                <a:gd name="T24" fmla="*/ 0 w 12"/>
                <a:gd name="T2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34">
                  <a:moveTo>
                    <a:pt x="0" y="0"/>
                  </a:moveTo>
                  <a:lnTo>
                    <a:pt x="0" y="0"/>
                  </a:lnTo>
                  <a:lnTo>
                    <a:pt x="1" y="7"/>
                  </a:lnTo>
                  <a:lnTo>
                    <a:pt x="3" y="16"/>
                  </a:lnTo>
                  <a:lnTo>
                    <a:pt x="3" y="25"/>
                  </a:lnTo>
                  <a:lnTo>
                    <a:pt x="1" y="32"/>
                  </a:lnTo>
                  <a:lnTo>
                    <a:pt x="11" y="34"/>
                  </a:lnTo>
                  <a:lnTo>
                    <a:pt x="12" y="25"/>
                  </a:lnTo>
                  <a:lnTo>
                    <a:pt x="12" y="16"/>
                  </a:lnTo>
                  <a:lnTo>
                    <a:pt x="11" y="7"/>
                  </a:lnTo>
                  <a:lnTo>
                    <a:pt x="12" y="0"/>
                  </a:lnTo>
                  <a:lnTo>
                    <a:pt x="1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52" name="Freeform 2184"/>
            <p:cNvSpPr>
              <a:spLocks/>
            </p:cNvSpPr>
            <p:nvPr/>
          </p:nvSpPr>
          <p:spPr bwMode="auto">
            <a:xfrm>
              <a:off x="3081" y="3825"/>
              <a:ext cx="13" cy="12"/>
            </a:xfrm>
            <a:custGeom>
              <a:avLst/>
              <a:gdLst>
                <a:gd name="T0" fmla="*/ 0 w 41"/>
                <a:gd name="T1" fmla="*/ 9 h 37"/>
                <a:gd name="T2" fmla="*/ 1 w 41"/>
                <a:gd name="T3" fmla="*/ 9 h 37"/>
                <a:gd name="T4" fmla="*/ 2 w 41"/>
                <a:gd name="T5" fmla="*/ 11 h 37"/>
                <a:gd name="T6" fmla="*/ 8 w 41"/>
                <a:gd name="T7" fmla="*/ 14 h 37"/>
                <a:gd name="T8" fmla="*/ 12 w 41"/>
                <a:gd name="T9" fmla="*/ 16 h 37"/>
                <a:gd name="T10" fmla="*/ 18 w 41"/>
                <a:gd name="T11" fmla="*/ 22 h 37"/>
                <a:gd name="T12" fmla="*/ 22 w 41"/>
                <a:gd name="T13" fmla="*/ 27 h 37"/>
                <a:gd name="T14" fmla="*/ 27 w 41"/>
                <a:gd name="T15" fmla="*/ 32 h 37"/>
                <a:gd name="T16" fmla="*/ 29 w 41"/>
                <a:gd name="T17" fmla="*/ 36 h 37"/>
                <a:gd name="T18" fmla="*/ 29 w 41"/>
                <a:gd name="T19" fmla="*/ 37 h 37"/>
                <a:gd name="T20" fmla="*/ 41 w 41"/>
                <a:gd name="T21" fmla="*/ 37 h 37"/>
                <a:gd name="T22" fmla="*/ 38 w 41"/>
                <a:gd name="T23" fmla="*/ 31 h 37"/>
                <a:gd name="T24" fmla="*/ 34 w 41"/>
                <a:gd name="T25" fmla="*/ 26 h 37"/>
                <a:gd name="T26" fmla="*/ 29 w 41"/>
                <a:gd name="T27" fmla="*/ 20 h 37"/>
                <a:gd name="T28" fmla="*/ 25 w 41"/>
                <a:gd name="T29" fmla="*/ 15 h 37"/>
                <a:gd name="T30" fmla="*/ 19 w 41"/>
                <a:gd name="T31" fmla="*/ 9 h 37"/>
                <a:gd name="T32" fmla="*/ 12 w 41"/>
                <a:gd name="T33" fmla="*/ 5 h 37"/>
                <a:gd name="T34" fmla="*/ 6 w 41"/>
                <a:gd name="T35" fmla="*/ 1 h 37"/>
                <a:gd name="T36" fmla="*/ 1 w 41"/>
                <a:gd name="T37" fmla="*/ 0 h 37"/>
                <a:gd name="T38" fmla="*/ 2 w 41"/>
                <a:gd name="T39" fmla="*/ 0 h 37"/>
                <a:gd name="T40" fmla="*/ 0 w 41"/>
                <a:gd name="T41" fmla="*/ 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37">
                  <a:moveTo>
                    <a:pt x="0" y="9"/>
                  </a:moveTo>
                  <a:lnTo>
                    <a:pt x="1" y="9"/>
                  </a:lnTo>
                  <a:lnTo>
                    <a:pt x="2" y="11"/>
                  </a:lnTo>
                  <a:lnTo>
                    <a:pt x="8" y="14"/>
                  </a:lnTo>
                  <a:lnTo>
                    <a:pt x="12" y="16"/>
                  </a:lnTo>
                  <a:lnTo>
                    <a:pt x="18" y="22"/>
                  </a:lnTo>
                  <a:lnTo>
                    <a:pt x="22" y="27"/>
                  </a:lnTo>
                  <a:lnTo>
                    <a:pt x="27" y="32"/>
                  </a:lnTo>
                  <a:lnTo>
                    <a:pt x="29" y="36"/>
                  </a:lnTo>
                  <a:lnTo>
                    <a:pt x="29" y="37"/>
                  </a:lnTo>
                  <a:lnTo>
                    <a:pt x="41" y="37"/>
                  </a:lnTo>
                  <a:lnTo>
                    <a:pt x="38" y="31"/>
                  </a:lnTo>
                  <a:lnTo>
                    <a:pt x="34" y="26"/>
                  </a:lnTo>
                  <a:lnTo>
                    <a:pt x="29" y="20"/>
                  </a:lnTo>
                  <a:lnTo>
                    <a:pt x="25" y="15"/>
                  </a:lnTo>
                  <a:lnTo>
                    <a:pt x="19" y="9"/>
                  </a:lnTo>
                  <a:lnTo>
                    <a:pt x="12" y="5"/>
                  </a:lnTo>
                  <a:lnTo>
                    <a:pt x="6" y="1"/>
                  </a:lnTo>
                  <a:lnTo>
                    <a:pt x="1" y="0"/>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53" name="Freeform 2185"/>
            <p:cNvSpPr>
              <a:spLocks/>
            </p:cNvSpPr>
            <p:nvPr/>
          </p:nvSpPr>
          <p:spPr bwMode="auto">
            <a:xfrm>
              <a:off x="3064" y="3819"/>
              <a:ext cx="17" cy="9"/>
            </a:xfrm>
            <a:custGeom>
              <a:avLst/>
              <a:gdLst>
                <a:gd name="T0" fmla="*/ 9 w 53"/>
                <a:gd name="T1" fmla="*/ 6 h 25"/>
                <a:gd name="T2" fmla="*/ 5 w 53"/>
                <a:gd name="T3" fmla="*/ 11 h 25"/>
                <a:gd name="T4" fmla="*/ 14 w 53"/>
                <a:gd name="T5" fmla="*/ 11 h 25"/>
                <a:gd name="T6" fmla="*/ 21 w 53"/>
                <a:gd name="T7" fmla="*/ 12 h 25"/>
                <a:gd name="T8" fmla="*/ 28 w 53"/>
                <a:gd name="T9" fmla="*/ 14 h 25"/>
                <a:gd name="T10" fmla="*/ 33 w 53"/>
                <a:gd name="T11" fmla="*/ 16 h 25"/>
                <a:gd name="T12" fmla="*/ 38 w 53"/>
                <a:gd name="T13" fmla="*/ 20 h 25"/>
                <a:gd name="T14" fmla="*/ 42 w 53"/>
                <a:gd name="T15" fmla="*/ 22 h 25"/>
                <a:gd name="T16" fmla="*/ 46 w 53"/>
                <a:gd name="T17" fmla="*/ 24 h 25"/>
                <a:gd name="T18" fmla="*/ 51 w 53"/>
                <a:gd name="T19" fmla="*/ 25 h 25"/>
                <a:gd name="T20" fmla="*/ 53 w 53"/>
                <a:gd name="T21" fmla="*/ 16 h 25"/>
                <a:gd name="T22" fmla="*/ 51 w 53"/>
                <a:gd name="T23" fmla="*/ 15 h 25"/>
                <a:gd name="T24" fmla="*/ 47 w 53"/>
                <a:gd name="T25" fmla="*/ 13 h 25"/>
                <a:gd name="T26" fmla="*/ 42 w 53"/>
                <a:gd name="T27" fmla="*/ 11 h 25"/>
                <a:gd name="T28" fmla="*/ 38 w 53"/>
                <a:gd name="T29" fmla="*/ 7 h 25"/>
                <a:gd name="T30" fmla="*/ 30 w 53"/>
                <a:gd name="T31" fmla="*/ 5 h 25"/>
                <a:gd name="T32" fmla="*/ 23 w 53"/>
                <a:gd name="T33" fmla="*/ 3 h 25"/>
                <a:gd name="T34" fmla="*/ 14 w 53"/>
                <a:gd name="T35" fmla="*/ 1 h 25"/>
                <a:gd name="T36" fmla="*/ 5 w 53"/>
                <a:gd name="T37" fmla="*/ 1 h 25"/>
                <a:gd name="T38" fmla="*/ 0 w 53"/>
                <a:gd name="T39" fmla="*/ 6 h 25"/>
                <a:gd name="T40" fmla="*/ 5 w 53"/>
                <a:gd name="T41" fmla="*/ 0 h 25"/>
                <a:gd name="T42" fmla="*/ 1 w 53"/>
                <a:gd name="T43" fmla="*/ 3 h 25"/>
                <a:gd name="T44" fmla="*/ 0 w 53"/>
                <a:gd name="T45" fmla="*/ 6 h 25"/>
                <a:gd name="T46" fmla="*/ 1 w 53"/>
                <a:gd name="T47" fmla="*/ 9 h 25"/>
                <a:gd name="T48" fmla="*/ 5 w 53"/>
                <a:gd name="T49" fmla="*/ 12 h 25"/>
                <a:gd name="T50" fmla="*/ 9 w 53"/>
                <a:gd name="T51" fmla="*/ 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25">
                  <a:moveTo>
                    <a:pt x="9" y="6"/>
                  </a:moveTo>
                  <a:lnTo>
                    <a:pt x="5" y="11"/>
                  </a:lnTo>
                  <a:lnTo>
                    <a:pt x="14" y="11"/>
                  </a:lnTo>
                  <a:lnTo>
                    <a:pt x="21" y="12"/>
                  </a:lnTo>
                  <a:lnTo>
                    <a:pt x="28" y="14"/>
                  </a:lnTo>
                  <a:lnTo>
                    <a:pt x="33" y="16"/>
                  </a:lnTo>
                  <a:lnTo>
                    <a:pt x="38" y="20"/>
                  </a:lnTo>
                  <a:lnTo>
                    <a:pt x="42" y="22"/>
                  </a:lnTo>
                  <a:lnTo>
                    <a:pt x="46" y="24"/>
                  </a:lnTo>
                  <a:lnTo>
                    <a:pt x="51" y="25"/>
                  </a:lnTo>
                  <a:lnTo>
                    <a:pt x="53" y="16"/>
                  </a:lnTo>
                  <a:lnTo>
                    <a:pt x="51" y="15"/>
                  </a:lnTo>
                  <a:lnTo>
                    <a:pt x="47" y="13"/>
                  </a:lnTo>
                  <a:lnTo>
                    <a:pt x="42" y="11"/>
                  </a:lnTo>
                  <a:lnTo>
                    <a:pt x="38" y="7"/>
                  </a:lnTo>
                  <a:lnTo>
                    <a:pt x="30" y="5"/>
                  </a:lnTo>
                  <a:lnTo>
                    <a:pt x="23" y="3"/>
                  </a:lnTo>
                  <a:lnTo>
                    <a:pt x="14" y="1"/>
                  </a:lnTo>
                  <a:lnTo>
                    <a:pt x="5" y="1"/>
                  </a:lnTo>
                  <a:lnTo>
                    <a:pt x="0" y="6"/>
                  </a:lnTo>
                  <a:lnTo>
                    <a:pt x="5" y="0"/>
                  </a:lnTo>
                  <a:lnTo>
                    <a:pt x="1" y="3"/>
                  </a:lnTo>
                  <a:lnTo>
                    <a:pt x="0" y="6"/>
                  </a:lnTo>
                  <a:lnTo>
                    <a:pt x="1" y="9"/>
                  </a:lnTo>
                  <a:lnTo>
                    <a:pt x="5" y="12"/>
                  </a:lnTo>
                  <a:lnTo>
                    <a:pt x="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54" name="Freeform 2186"/>
            <p:cNvSpPr>
              <a:spLocks/>
            </p:cNvSpPr>
            <p:nvPr/>
          </p:nvSpPr>
          <p:spPr bwMode="auto">
            <a:xfrm>
              <a:off x="3049" y="3821"/>
              <a:ext cx="18" cy="6"/>
            </a:xfrm>
            <a:custGeom>
              <a:avLst/>
              <a:gdLst>
                <a:gd name="T0" fmla="*/ 3 w 52"/>
                <a:gd name="T1" fmla="*/ 16 h 17"/>
                <a:gd name="T2" fmla="*/ 4 w 52"/>
                <a:gd name="T3" fmla="*/ 16 h 17"/>
                <a:gd name="T4" fmla="*/ 11 w 52"/>
                <a:gd name="T5" fmla="*/ 16 h 17"/>
                <a:gd name="T6" fmla="*/ 19 w 52"/>
                <a:gd name="T7" fmla="*/ 17 h 17"/>
                <a:gd name="T8" fmla="*/ 26 w 52"/>
                <a:gd name="T9" fmla="*/ 17 h 17"/>
                <a:gd name="T10" fmla="*/ 33 w 52"/>
                <a:gd name="T11" fmla="*/ 16 h 17"/>
                <a:gd name="T12" fmla="*/ 40 w 52"/>
                <a:gd name="T13" fmla="*/ 15 h 17"/>
                <a:gd name="T14" fmla="*/ 45 w 52"/>
                <a:gd name="T15" fmla="*/ 13 h 17"/>
                <a:gd name="T16" fmla="*/ 51 w 52"/>
                <a:gd name="T17" fmla="*/ 7 h 17"/>
                <a:gd name="T18" fmla="*/ 52 w 52"/>
                <a:gd name="T19" fmla="*/ 0 h 17"/>
                <a:gd name="T20" fmla="*/ 43 w 52"/>
                <a:gd name="T21" fmla="*/ 0 h 17"/>
                <a:gd name="T22" fmla="*/ 42 w 52"/>
                <a:gd name="T23" fmla="*/ 2 h 17"/>
                <a:gd name="T24" fmla="*/ 41 w 52"/>
                <a:gd name="T25" fmla="*/ 3 h 17"/>
                <a:gd name="T26" fmla="*/ 37 w 52"/>
                <a:gd name="T27" fmla="*/ 6 h 17"/>
                <a:gd name="T28" fmla="*/ 33 w 52"/>
                <a:gd name="T29" fmla="*/ 7 h 17"/>
                <a:gd name="T30" fmla="*/ 26 w 52"/>
                <a:gd name="T31" fmla="*/ 8 h 17"/>
                <a:gd name="T32" fmla="*/ 19 w 52"/>
                <a:gd name="T33" fmla="*/ 8 h 17"/>
                <a:gd name="T34" fmla="*/ 11 w 52"/>
                <a:gd name="T35" fmla="*/ 7 h 17"/>
                <a:gd name="T36" fmla="*/ 4 w 52"/>
                <a:gd name="T37" fmla="*/ 7 h 17"/>
                <a:gd name="T38" fmla="*/ 5 w 52"/>
                <a:gd name="T39" fmla="*/ 7 h 17"/>
                <a:gd name="T40" fmla="*/ 4 w 52"/>
                <a:gd name="T41" fmla="*/ 6 h 17"/>
                <a:gd name="T42" fmla="*/ 1 w 52"/>
                <a:gd name="T43" fmla="*/ 8 h 17"/>
                <a:gd name="T44" fmla="*/ 0 w 52"/>
                <a:gd name="T45" fmla="*/ 11 h 17"/>
                <a:gd name="T46" fmla="*/ 1 w 52"/>
                <a:gd name="T47" fmla="*/ 15 h 17"/>
                <a:gd name="T48" fmla="*/ 4 w 52"/>
                <a:gd name="T49" fmla="*/ 17 h 17"/>
                <a:gd name="T50" fmla="*/ 3 w 52"/>
                <a:gd name="T51"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2" h="17">
                  <a:moveTo>
                    <a:pt x="3" y="16"/>
                  </a:moveTo>
                  <a:lnTo>
                    <a:pt x="4" y="16"/>
                  </a:lnTo>
                  <a:lnTo>
                    <a:pt x="11" y="16"/>
                  </a:lnTo>
                  <a:lnTo>
                    <a:pt x="19" y="17"/>
                  </a:lnTo>
                  <a:lnTo>
                    <a:pt x="26" y="17"/>
                  </a:lnTo>
                  <a:lnTo>
                    <a:pt x="33" y="16"/>
                  </a:lnTo>
                  <a:lnTo>
                    <a:pt x="40" y="15"/>
                  </a:lnTo>
                  <a:lnTo>
                    <a:pt x="45" y="13"/>
                  </a:lnTo>
                  <a:lnTo>
                    <a:pt x="51" y="7"/>
                  </a:lnTo>
                  <a:lnTo>
                    <a:pt x="52" y="0"/>
                  </a:lnTo>
                  <a:lnTo>
                    <a:pt x="43" y="0"/>
                  </a:lnTo>
                  <a:lnTo>
                    <a:pt x="42" y="2"/>
                  </a:lnTo>
                  <a:lnTo>
                    <a:pt x="41" y="3"/>
                  </a:lnTo>
                  <a:lnTo>
                    <a:pt x="37" y="6"/>
                  </a:lnTo>
                  <a:lnTo>
                    <a:pt x="33" y="7"/>
                  </a:lnTo>
                  <a:lnTo>
                    <a:pt x="26" y="8"/>
                  </a:lnTo>
                  <a:lnTo>
                    <a:pt x="19" y="8"/>
                  </a:lnTo>
                  <a:lnTo>
                    <a:pt x="11" y="7"/>
                  </a:lnTo>
                  <a:lnTo>
                    <a:pt x="4" y="7"/>
                  </a:lnTo>
                  <a:lnTo>
                    <a:pt x="5" y="7"/>
                  </a:lnTo>
                  <a:lnTo>
                    <a:pt x="4" y="6"/>
                  </a:lnTo>
                  <a:lnTo>
                    <a:pt x="1" y="8"/>
                  </a:lnTo>
                  <a:lnTo>
                    <a:pt x="0" y="11"/>
                  </a:lnTo>
                  <a:lnTo>
                    <a:pt x="1" y="15"/>
                  </a:lnTo>
                  <a:lnTo>
                    <a:pt x="4" y="17"/>
                  </a:lnTo>
                  <a:lnTo>
                    <a:pt x="3"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55" name="Freeform 2187"/>
            <p:cNvSpPr>
              <a:spLocks/>
            </p:cNvSpPr>
            <p:nvPr/>
          </p:nvSpPr>
          <p:spPr bwMode="auto">
            <a:xfrm>
              <a:off x="3045" y="3820"/>
              <a:ext cx="6" cy="7"/>
            </a:xfrm>
            <a:custGeom>
              <a:avLst/>
              <a:gdLst>
                <a:gd name="T0" fmla="*/ 0 w 18"/>
                <a:gd name="T1" fmla="*/ 4 h 19"/>
                <a:gd name="T2" fmla="*/ 0 w 18"/>
                <a:gd name="T3" fmla="*/ 4 h 19"/>
                <a:gd name="T4" fmla="*/ 3 w 18"/>
                <a:gd name="T5" fmla="*/ 9 h 19"/>
                <a:gd name="T6" fmla="*/ 7 w 18"/>
                <a:gd name="T7" fmla="*/ 13 h 19"/>
                <a:gd name="T8" fmla="*/ 10 w 18"/>
                <a:gd name="T9" fmla="*/ 17 h 19"/>
                <a:gd name="T10" fmla="*/ 16 w 18"/>
                <a:gd name="T11" fmla="*/ 19 h 19"/>
                <a:gd name="T12" fmla="*/ 18 w 18"/>
                <a:gd name="T13" fmla="*/ 10 h 19"/>
                <a:gd name="T14" fmla="*/ 15 w 18"/>
                <a:gd name="T15" fmla="*/ 8 h 19"/>
                <a:gd name="T16" fmla="*/ 14 w 18"/>
                <a:gd name="T17" fmla="*/ 6 h 19"/>
                <a:gd name="T18" fmla="*/ 13 w 18"/>
                <a:gd name="T19" fmla="*/ 4 h 19"/>
                <a:gd name="T20" fmla="*/ 9 w 18"/>
                <a:gd name="T21" fmla="*/ 0 h 19"/>
                <a:gd name="T22" fmla="*/ 9 w 18"/>
                <a:gd name="T23" fmla="*/ 0 h 19"/>
                <a:gd name="T24" fmla="*/ 0 w 18"/>
                <a:gd name="T25"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19">
                  <a:moveTo>
                    <a:pt x="0" y="4"/>
                  </a:moveTo>
                  <a:lnTo>
                    <a:pt x="0" y="4"/>
                  </a:lnTo>
                  <a:lnTo>
                    <a:pt x="3" y="9"/>
                  </a:lnTo>
                  <a:lnTo>
                    <a:pt x="7" y="13"/>
                  </a:lnTo>
                  <a:lnTo>
                    <a:pt x="10" y="17"/>
                  </a:lnTo>
                  <a:lnTo>
                    <a:pt x="16" y="19"/>
                  </a:lnTo>
                  <a:lnTo>
                    <a:pt x="18" y="10"/>
                  </a:lnTo>
                  <a:lnTo>
                    <a:pt x="15" y="8"/>
                  </a:lnTo>
                  <a:lnTo>
                    <a:pt x="14" y="6"/>
                  </a:lnTo>
                  <a:lnTo>
                    <a:pt x="13" y="4"/>
                  </a:lnTo>
                  <a:lnTo>
                    <a:pt x="9" y="0"/>
                  </a:lnTo>
                  <a:lnTo>
                    <a:pt x="9" y="0"/>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56" name="Freeform 2188"/>
            <p:cNvSpPr>
              <a:spLocks/>
            </p:cNvSpPr>
            <p:nvPr/>
          </p:nvSpPr>
          <p:spPr bwMode="auto">
            <a:xfrm>
              <a:off x="3010" y="3809"/>
              <a:ext cx="38" cy="13"/>
            </a:xfrm>
            <a:custGeom>
              <a:avLst/>
              <a:gdLst>
                <a:gd name="T0" fmla="*/ 0 w 114"/>
                <a:gd name="T1" fmla="*/ 23 h 39"/>
                <a:gd name="T2" fmla="*/ 0 w 114"/>
                <a:gd name="T3" fmla="*/ 23 h 39"/>
                <a:gd name="T4" fmla="*/ 7 w 114"/>
                <a:gd name="T5" fmla="*/ 21 h 39"/>
                <a:gd name="T6" fmla="*/ 16 w 114"/>
                <a:gd name="T7" fmla="*/ 17 h 39"/>
                <a:gd name="T8" fmla="*/ 30 w 114"/>
                <a:gd name="T9" fmla="*/ 13 h 39"/>
                <a:gd name="T10" fmla="*/ 44 w 114"/>
                <a:gd name="T11" fmla="*/ 9 h 39"/>
                <a:gd name="T12" fmla="*/ 62 w 114"/>
                <a:gd name="T13" fmla="*/ 9 h 39"/>
                <a:gd name="T14" fmla="*/ 78 w 114"/>
                <a:gd name="T15" fmla="*/ 14 h 39"/>
                <a:gd name="T16" fmla="*/ 92 w 114"/>
                <a:gd name="T17" fmla="*/ 23 h 39"/>
                <a:gd name="T18" fmla="*/ 105 w 114"/>
                <a:gd name="T19" fmla="*/ 39 h 39"/>
                <a:gd name="T20" fmla="*/ 114 w 114"/>
                <a:gd name="T21" fmla="*/ 35 h 39"/>
                <a:gd name="T22" fmla="*/ 99 w 114"/>
                <a:gd name="T23" fmla="*/ 16 h 39"/>
                <a:gd name="T24" fmla="*/ 80 w 114"/>
                <a:gd name="T25" fmla="*/ 5 h 39"/>
                <a:gd name="T26" fmla="*/ 62 w 114"/>
                <a:gd name="T27" fmla="*/ 0 h 39"/>
                <a:gd name="T28" fmla="*/ 44 w 114"/>
                <a:gd name="T29" fmla="*/ 0 h 39"/>
                <a:gd name="T30" fmla="*/ 27 w 114"/>
                <a:gd name="T31" fmla="*/ 4 h 39"/>
                <a:gd name="T32" fmla="*/ 13 w 114"/>
                <a:gd name="T33" fmla="*/ 8 h 39"/>
                <a:gd name="T34" fmla="*/ 4 w 114"/>
                <a:gd name="T35" fmla="*/ 12 h 39"/>
                <a:gd name="T36" fmla="*/ 0 w 114"/>
                <a:gd name="T37" fmla="*/ 14 h 39"/>
                <a:gd name="T38" fmla="*/ 0 w 114"/>
                <a:gd name="T39" fmla="*/ 14 h 39"/>
                <a:gd name="T40" fmla="*/ 0 w 114"/>
                <a:gd name="T41" fmla="*/ 2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4" h="39">
                  <a:moveTo>
                    <a:pt x="0" y="23"/>
                  </a:moveTo>
                  <a:lnTo>
                    <a:pt x="0" y="23"/>
                  </a:lnTo>
                  <a:lnTo>
                    <a:pt x="7" y="21"/>
                  </a:lnTo>
                  <a:lnTo>
                    <a:pt x="16" y="17"/>
                  </a:lnTo>
                  <a:lnTo>
                    <a:pt x="30" y="13"/>
                  </a:lnTo>
                  <a:lnTo>
                    <a:pt x="44" y="9"/>
                  </a:lnTo>
                  <a:lnTo>
                    <a:pt x="62" y="9"/>
                  </a:lnTo>
                  <a:lnTo>
                    <a:pt x="78" y="14"/>
                  </a:lnTo>
                  <a:lnTo>
                    <a:pt x="92" y="23"/>
                  </a:lnTo>
                  <a:lnTo>
                    <a:pt x="105" y="39"/>
                  </a:lnTo>
                  <a:lnTo>
                    <a:pt x="114" y="35"/>
                  </a:lnTo>
                  <a:lnTo>
                    <a:pt x="99" y="16"/>
                  </a:lnTo>
                  <a:lnTo>
                    <a:pt x="80" y="5"/>
                  </a:lnTo>
                  <a:lnTo>
                    <a:pt x="62" y="0"/>
                  </a:lnTo>
                  <a:lnTo>
                    <a:pt x="44" y="0"/>
                  </a:lnTo>
                  <a:lnTo>
                    <a:pt x="27" y="4"/>
                  </a:lnTo>
                  <a:lnTo>
                    <a:pt x="13" y="8"/>
                  </a:lnTo>
                  <a:lnTo>
                    <a:pt x="4" y="12"/>
                  </a:lnTo>
                  <a:lnTo>
                    <a:pt x="0" y="14"/>
                  </a:lnTo>
                  <a:lnTo>
                    <a:pt x="0" y="14"/>
                  </a:lnTo>
                  <a:lnTo>
                    <a:pt x="0"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57" name="Freeform 2189"/>
            <p:cNvSpPr>
              <a:spLocks/>
            </p:cNvSpPr>
            <p:nvPr/>
          </p:nvSpPr>
          <p:spPr bwMode="auto">
            <a:xfrm>
              <a:off x="3007" y="3813"/>
              <a:ext cx="4" cy="10"/>
            </a:xfrm>
            <a:custGeom>
              <a:avLst/>
              <a:gdLst>
                <a:gd name="T0" fmla="*/ 12 w 12"/>
                <a:gd name="T1" fmla="*/ 26 h 30"/>
                <a:gd name="T2" fmla="*/ 12 w 12"/>
                <a:gd name="T3" fmla="*/ 25 h 30"/>
                <a:gd name="T4" fmla="*/ 10 w 12"/>
                <a:gd name="T5" fmla="*/ 22 h 30"/>
                <a:gd name="T6" fmla="*/ 11 w 12"/>
                <a:gd name="T7" fmla="*/ 15 h 30"/>
                <a:gd name="T8" fmla="*/ 10 w 12"/>
                <a:gd name="T9" fmla="*/ 9 h 30"/>
                <a:gd name="T10" fmla="*/ 9 w 12"/>
                <a:gd name="T11" fmla="*/ 9 h 30"/>
                <a:gd name="T12" fmla="*/ 9 w 12"/>
                <a:gd name="T13" fmla="*/ 0 h 30"/>
                <a:gd name="T14" fmla="*/ 1 w 12"/>
                <a:gd name="T15" fmla="*/ 7 h 30"/>
                <a:gd name="T16" fmla="*/ 0 w 12"/>
                <a:gd name="T17" fmla="*/ 15 h 30"/>
                <a:gd name="T18" fmla="*/ 1 w 12"/>
                <a:gd name="T19" fmla="*/ 22 h 30"/>
                <a:gd name="T20" fmla="*/ 3 w 12"/>
                <a:gd name="T21" fmla="*/ 30 h 30"/>
                <a:gd name="T22" fmla="*/ 3 w 12"/>
                <a:gd name="T23" fmla="*/ 29 h 30"/>
                <a:gd name="T24" fmla="*/ 12 w 12"/>
                <a:gd name="T25" fmla="*/ 2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30">
                  <a:moveTo>
                    <a:pt x="12" y="26"/>
                  </a:moveTo>
                  <a:lnTo>
                    <a:pt x="12" y="25"/>
                  </a:lnTo>
                  <a:lnTo>
                    <a:pt x="10" y="22"/>
                  </a:lnTo>
                  <a:lnTo>
                    <a:pt x="11" y="15"/>
                  </a:lnTo>
                  <a:lnTo>
                    <a:pt x="10" y="9"/>
                  </a:lnTo>
                  <a:lnTo>
                    <a:pt x="9" y="9"/>
                  </a:lnTo>
                  <a:lnTo>
                    <a:pt x="9" y="0"/>
                  </a:lnTo>
                  <a:lnTo>
                    <a:pt x="1" y="7"/>
                  </a:lnTo>
                  <a:lnTo>
                    <a:pt x="0" y="15"/>
                  </a:lnTo>
                  <a:lnTo>
                    <a:pt x="1" y="22"/>
                  </a:lnTo>
                  <a:lnTo>
                    <a:pt x="3" y="30"/>
                  </a:lnTo>
                  <a:lnTo>
                    <a:pt x="3" y="29"/>
                  </a:lnTo>
                  <a:lnTo>
                    <a:pt x="12" y="2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58" name="Freeform 2190"/>
            <p:cNvSpPr>
              <a:spLocks/>
            </p:cNvSpPr>
            <p:nvPr/>
          </p:nvSpPr>
          <p:spPr bwMode="auto">
            <a:xfrm>
              <a:off x="3000" y="3822"/>
              <a:ext cx="11" cy="7"/>
            </a:xfrm>
            <a:custGeom>
              <a:avLst/>
              <a:gdLst>
                <a:gd name="T0" fmla="*/ 11 w 33"/>
                <a:gd name="T1" fmla="*/ 21 h 21"/>
                <a:gd name="T2" fmla="*/ 11 w 33"/>
                <a:gd name="T3" fmla="*/ 21 h 21"/>
                <a:gd name="T4" fmla="*/ 13 w 33"/>
                <a:gd name="T5" fmla="*/ 19 h 21"/>
                <a:gd name="T6" fmla="*/ 19 w 33"/>
                <a:gd name="T7" fmla="*/ 15 h 21"/>
                <a:gd name="T8" fmla="*/ 29 w 33"/>
                <a:gd name="T9" fmla="*/ 8 h 21"/>
                <a:gd name="T10" fmla="*/ 33 w 33"/>
                <a:gd name="T11" fmla="*/ 0 h 21"/>
                <a:gd name="T12" fmla="*/ 24 w 33"/>
                <a:gd name="T13" fmla="*/ 3 h 21"/>
                <a:gd name="T14" fmla="*/ 22 w 33"/>
                <a:gd name="T15" fmla="*/ 1 h 21"/>
                <a:gd name="T16" fmla="*/ 15 w 33"/>
                <a:gd name="T17" fmla="*/ 6 h 21"/>
                <a:gd name="T18" fmla="*/ 6 w 33"/>
                <a:gd name="T19" fmla="*/ 12 h 21"/>
                <a:gd name="T20" fmla="*/ 0 w 33"/>
                <a:gd name="T21" fmla="*/ 21 h 21"/>
                <a:gd name="T22" fmla="*/ 0 w 33"/>
                <a:gd name="T23" fmla="*/ 21 h 21"/>
                <a:gd name="T24" fmla="*/ 11 w 33"/>
                <a:gd name="T25"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21">
                  <a:moveTo>
                    <a:pt x="11" y="21"/>
                  </a:moveTo>
                  <a:lnTo>
                    <a:pt x="11" y="21"/>
                  </a:lnTo>
                  <a:lnTo>
                    <a:pt x="13" y="19"/>
                  </a:lnTo>
                  <a:lnTo>
                    <a:pt x="19" y="15"/>
                  </a:lnTo>
                  <a:lnTo>
                    <a:pt x="29" y="8"/>
                  </a:lnTo>
                  <a:lnTo>
                    <a:pt x="33" y="0"/>
                  </a:lnTo>
                  <a:lnTo>
                    <a:pt x="24" y="3"/>
                  </a:lnTo>
                  <a:lnTo>
                    <a:pt x="22" y="1"/>
                  </a:lnTo>
                  <a:lnTo>
                    <a:pt x="15" y="6"/>
                  </a:lnTo>
                  <a:lnTo>
                    <a:pt x="6" y="12"/>
                  </a:lnTo>
                  <a:lnTo>
                    <a:pt x="0" y="21"/>
                  </a:lnTo>
                  <a:lnTo>
                    <a:pt x="0" y="21"/>
                  </a:lnTo>
                  <a:lnTo>
                    <a:pt x="11"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59" name="Freeform 2191"/>
            <p:cNvSpPr>
              <a:spLocks/>
            </p:cNvSpPr>
            <p:nvPr/>
          </p:nvSpPr>
          <p:spPr bwMode="auto">
            <a:xfrm>
              <a:off x="2994" y="3829"/>
              <a:ext cx="10" cy="18"/>
            </a:xfrm>
            <a:custGeom>
              <a:avLst/>
              <a:gdLst>
                <a:gd name="T0" fmla="*/ 0 w 28"/>
                <a:gd name="T1" fmla="*/ 53 h 53"/>
                <a:gd name="T2" fmla="*/ 0 w 28"/>
                <a:gd name="T3" fmla="*/ 53 h 53"/>
                <a:gd name="T4" fmla="*/ 14 w 28"/>
                <a:gd name="T5" fmla="*/ 43 h 53"/>
                <a:gd name="T6" fmla="*/ 22 w 28"/>
                <a:gd name="T7" fmla="*/ 26 h 53"/>
                <a:gd name="T8" fmla="*/ 26 w 28"/>
                <a:gd name="T9" fmla="*/ 11 h 53"/>
                <a:gd name="T10" fmla="*/ 28 w 28"/>
                <a:gd name="T11" fmla="*/ 0 h 53"/>
                <a:gd name="T12" fmla="*/ 17 w 28"/>
                <a:gd name="T13" fmla="*/ 0 h 53"/>
                <a:gd name="T14" fmla="*/ 17 w 28"/>
                <a:gd name="T15" fmla="*/ 9 h 53"/>
                <a:gd name="T16" fmla="*/ 12 w 28"/>
                <a:gd name="T17" fmla="*/ 24 h 53"/>
                <a:gd name="T18" fmla="*/ 7 w 28"/>
                <a:gd name="T19" fmla="*/ 37 h 53"/>
                <a:gd name="T20" fmla="*/ 0 w 28"/>
                <a:gd name="T21" fmla="*/ 41 h 53"/>
                <a:gd name="T22" fmla="*/ 0 w 28"/>
                <a:gd name="T23" fmla="*/ 41 h 53"/>
                <a:gd name="T24" fmla="*/ 0 w 28"/>
                <a:gd name="T2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53">
                  <a:moveTo>
                    <a:pt x="0" y="53"/>
                  </a:moveTo>
                  <a:lnTo>
                    <a:pt x="0" y="53"/>
                  </a:lnTo>
                  <a:lnTo>
                    <a:pt x="14" y="43"/>
                  </a:lnTo>
                  <a:lnTo>
                    <a:pt x="22" y="26"/>
                  </a:lnTo>
                  <a:lnTo>
                    <a:pt x="26" y="11"/>
                  </a:lnTo>
                  <a:lnTo>
                    <a:pt x="28" y="0"/>
                  </a:lnTo>
                  <a:lnTo>
                    <a:pt x="17" y="0"/>
                  </a:lnTo>
                  <a:lnTo>
                    <a:pt x="17" y="9"/>
                  </a:lnTo>
                  <a:lnTo>
                    <a:pt x="12" y="24"/>
                  </a:lnTo>
                  <a:lnTo>
                    <a:pt x="7" y="37"/>
                  </a:lnTo>
                  <a:lnTo>
                    <a:pt x="0" y="41"/>
                  </a:lnTo>
                  <a:lnTo>
                    <a:pt x="0" y="41"/>
                  </a:lnTo>
                  <a:lnTo>
                    <a:pt x="0" y="5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60" name="Freeform 2192"/>
            <p:cNvSpPr>
              <a:spLocks/>
            </p:cNvSpPr>
            <p:nvPr/>
          </p:nvSpPr>
          <p:spPr bwMode="auto">
            <a:xfrm>
              <a:off x="2986" y="3833"/>
              <a:ext cx="8" cy="14"/>
            </a:xfrm>
            <a:custGeom>
              <a:avLst/>
              <a:gdLst>
                <a:gd name="T0" fmla="*/ 1 w 24"/>
                <a:gd name="T1" fmla="*/ 5 h 42"/>
                <a:gd name="T2" fmla="*/ 0 w 24"/>
                <a:gd name="T3" fmla="*/ 5 h 42"/>
                <a:gd name="T4" fmla="*/ 2 w 24"/>
                <a:gd name="T5" fmla="*/ 12 h 42"/>
                <a:gd name="T6" fmla="*/ 6 w 24"/>
                <a:gd name="T7" fmla="*/ 22 h 42"/>
                <a:gd name="T8" fmla="*/ 11 w 24"/>
                <a:gd name="T9" fmla="*/ 35 h 42"/>
                <a:gd name="T10" fmla="*/ 24 w 24"/>
                <a:gd name="T11" fmla="*/ 42 h 42"/>
                <a:gd name="T12" fmla="*/ 24 w 24"/>
                <a:gd name="T13" fmla="*/ 30 h 42"/>
                <a:gd name="T14" fmla="*/ 18 w 24"/>
                <a:gd name="T15" fmla="*/ 28 h 42"/>
                <a:gd name="T16" fmla="*/ 15 w 24"/>
                <a:gd name="T17" fmla="*/ 20 h 42"/>
                <a:gd name="T18" fmla="*/ 11 w 24"/>
                <a:gd name="T19" fmla="*/ 10 h 42"/>
                <a:gd name="T20" fmla="*/ 9 w 24"/>
                <a:gd name="T21" fmla="*/ 0 h 42"/>
                <a:gd name="T22" fmla="*/ 8 w 24"/>
                <a:gd name="T23" fmla="*/ 0 h 42"/>
                <a:gd name="T24" fmla="*/ 1 w 24"/>
                <a:gd name="T25" fmla="*/ 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42">
                  <a:moveTo>
                    <a:pt x="1" y="5"/>
                  </a:moveTo>
                  <a:lnTo>
                    <a:pt x="0" y="5"/>
                  </a:lnTo>
                  <a:lnTo>
                    <a:pt x="2" y="12"/>
                  </a:lnTo>
                  <a:lnTo>
                    <a:pt x="6" y="22"/>
                  </a:lnTo>
                  <a:lnTo>
                    <a:pt x="11" y="35"/>
                  </a:lnTo>
                  <a:lnTo>
                    <a:pt x="24" y="42"/>
                  </a:lnTo>
                  <a:lnTo>
                    <a:pt x="24" y="30"/>
                  </a:lnTo>
                  <a:lnTo>
                    <a:pt x="18" y="28"/>
                  </a:lnTo>
                  <a:lnTo>
                    <a:pt x="15" y="20"/>
                  </a:lnTo>
                  <a:lnTo>
                    <a:pt x="11" y="10"/>
                  </a:lnTo>
                  <a:lnTo>
                    <a:pt x="9" y="0"/>
                  </a:lnTo>
                  <a:lnTo>
                    <a:pt x="8" y="0"/>
                  </a:lnTo>
                  <a:lnTo>
                    <a:pt x="1"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61" name="Freeform 2193"/>
            <p:cNvSpPr>
              <a:spLocks/>
            </p:cNvSpPr>
            <p:nvPr/>
          </p:nvSpPr>
          <p:spPr bwMode="auto">
            <a:xfrm>
              <a:off x="2979" y="3830"/>
              <a:ext cx="10" cy="4"/>
            </a:xfrm>
            <a:custGeom>
              <a:avLst/>
              <a:gdLst>
                <a:gd name="T0" fmla="*/ 0 w 30"/>
                <a:gd name="T1" fmla="*/ 6 h 13"/>
                <a:gd name="T2" fmla="*/ 6 w 30"/>
                <a:gd name="T3" fmla="*/ 12 h 13"/>
                <a:gd name="T4" fmla="*/ 10 w 30"/>
                <a:gd name="T5" fmla="*/ 12 h 13"/>
                <a:gd name="T6" fmla="*/ 16 w 30"/>
                <a:gd name="T7" fmla="*/ 11 h 13"/>
                <a:gd name="T8" fmla="*/ 19 w 30"/>
                <a:gd name="T9" fmla="*/ 13 h 13"/>
                <a:gd name="T10" fmla="*/ 23 w 30"/>
                <a:gd name="T11" fmla="*/ 13 h 13"/>
                <a:gd name="T12" fmla="*/ 30 w 30"/>
                <a:gd name="T13" fmla="*/ 8 h 13"/>
                <a:gd name="T14" fmla="*/ 24 w 30"/>
                <a:gd name="T15" fmla="*/ 4 h 13"/>
                <a:gd name="T16" fmla="*/ 16 w 30"/>
                <a:gd name="T17" fmla="*/ 2 h 13"/>
                <a:gd name="T18" fmla="*/ 10 w 30"/>
                <a:gd name="T19" fmla="*/ 0 h 13"/>
                <a:gd name="T20" fmla="*/ 6 w 30"/>
                <a:gd name="T21" fmla="*/ 0 h 13"/>
                <a:gd name="T22" fmla="*/ 11 w 30"/>
                <a:gd name="T23" fmla="*/ 6 h 13"/>
                <a:gd name="T24" fmla="*/ 6 w 30"/>
                <a:gd name="T25" fmla="*/ 0 h 13"/>
                <a:gd name="T26" fmla="*/ 2 w 30"/>
                <a:gd name="T27" fmla="*/ 3 h 13"/>
                <a:gd name="T28" fmla="*/ 1 w 30"/>
                <a:gd name="T29" fmla="*/ 6 h 13"/>
                <a:gd name="T30" fmla="*/ 2 w 30"/>
                <a:gd name="T31" fmla="*/ 10 h 13"/>
                <a:gd name="T32" fmla="*/ 6 w 30"/>
                <a:gd name="T33" fmla="*/ 12 h 13"/>
                <a:gd name="T34" fmla="*/ 0 w 30"/>
                <a:gd name="T35"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13">
                  <a:moveTo>
                    <a:pt x="0" y="6"/>
                  </a:moveTo>
                  <a:lnTo>
                    <a:pt x="6" y="12"/>
                  </a:lnTo>
                  <a:lnTo>
                    <a:pt x="10" y="12"/>
                  </a:lnTo>
                  <a:lnTo>
                    <a:pt x="16" y="11"/>
                  </a:lnTo>
                  <a:lnTo>
                    <a:pt x="19" y="13"/>
                  </a:lnTo>
                  <a:lnTo>
                    <a:pt x="23" y="13"/>
                  </a:lnTo>
                  <a:lnTo>
                    <a:pt x="30" y="8"/>
                  </a:lnTo>
                  <a:lnTo>
                    <a:pt x="24" y="4"/>
                  </a:lnTo>
                  <a:lnTo>
                    <a:pt x="16" y="2"/>
                  </a:lnTo>
                  <a:lnTo>
                    <a:pt x="10" y="0"/>
                  </a:lnTo>
                  <a:lnTo>
                    <a:pt x="6" y="0"/>
                  </a:lnTo>
                  <a:lnTo>
                    <a:pt x="11" y="6"/>
                  </a:lnTo>
                  <a:lnTo>
                    <a:pt x="6" y="0"/>
                  </a:lnTo>
                  <a:lnTo>
                    <a:pt x="2" y="3"/>
                  </a:lnTo>
                  <a:lnTo>
                    <a:pt x="1" y="6"/>
                  </a:lnTo>
                  <a:lnTo>
                    <a:pt x="2" y="10"/>
                  </a:lnTo>
                  <a:lnTo>
                    <a:pt x="6" y="12"/>
                  </a:lnTo>
                  <a:lnTo>
                    <a:pt x="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62" name="Freeform 2194"/>
            <p:cNvSpPr>
              <a:spLocks/>
            </p:cNvSpPr>
            <p:nvPr/>
          </p:nvSpPr>
          <p:spPr bwMode="auto">
            <a:xfrm>
              <a:off x="2978" y="3825"/>
              <a:ext cx="5" cy="7"/>
            </a:xfrm>
            <a:custGeom>
              <a:avLst/>
              <a:gdLst>
                <a:gd name="T0" fmla="*/ 0 w 14"/>
                <a:gd name="T1" fmla="*/ 9 h 22"/>
                <a:gd name="T2" fmla="*/ 0 w 14"/>
                <a:gd name="T3" fmla="*/ 9 h 22"/>
                <a:gd name="T4" fmla="*/ 2 w 14"/>
                <a:gd name="T5" fmla="*/ 11 h 22"/>
                <a:gd name="T6" fmla="*/ 3 w 14"/>
                <a:gd name="T7" fmla="*/ 13 h 22"/>
                <a:gd name="T8" fmla="*/ 4 w 14"/>
                <a:gd name="T9" fmla="*/ 18 h 22"/>
                <a:gd name="T10" fmla="*/ 3 w 14"/>
                <a:gd name="T11" fmla="*/ 22 h 22"/>
                <a:gd name="T12" fmla="*/ 14 w 14"/>
                <a:gd name="T13" fmla="*/ 22 h 22"/>
                <a:gd name="T14" fmla="*/ 13 w 14"/>
                <a:gd name="T15" fmla="*/ 18 h 22"/>
                <a:gd name="T16" fmla="*/ 12 w 14"/>
                <a:gd name="T17" fmla="*/ 11 h 22"/>
                <a:gd name="T18" fmla="*/ 9 w 14"/>
                <a:gd name="T19" fmla="*/ 4 h 22"/>
                <a:gd name="T20" fmla="*/ 2 w 14"/>
                <a:gd name="T21" fmla="*/ 0 h 22"/>
                <a:gd name="T22" fmla="*/ 2 w 14"/>
                <a:gd name="T23" fmla="*/ 0 h 22"/>
                <a:gd name="T24" fmla="*/ 0 w 14"/>
                <a:gd name="T25"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22">
                  <a:moveTo>
                    <a:pt x="0" y="9"/>
                  </a:moveTo>
                  <a:lnTo>
                    <a:pt x="0" y="9"/>
                  </a:lnTo>
                  <a:lnTo>
                    <a:pt x="2" y="11"/>
                  </a:lnTo>
                  <a:lnTo>
                    <a:pt x="3" y="13"/>
                  </a:lnTo>
                  <a:lnTo>
                    <a:pt x="4" y="18"/>
                  </a:lnTo>
                  <a:lnTo>
                    <a:pt x="3" y="22"/>
                  </a:lnTo>
                  <a:lnTo>
                    <a:pt x="14" y="22"/>
                  </a:lnTo>
                  <a:lnTo>
                    <a:pt x="13" y="18"/>
                  </a:lnTo>
                  <a:lnTo>
                    <a:pt x="12" y="11"/>
                  </a:lnTo>
                  <a:lnTo>
                    <a:pt x="9" y="4"/>
                  </a:lnTo>
                  <a:lnTo>
                    <a:pt x="2" y="0"/>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63" name="Freeform 2195"/>
            <p:cNvSpPr>
              <a:spLocks/>
            </p:cNvSpPr>
            <p:nvPr/>
          </p:nvSpPr>
          <p:spPr bwMode="auto">
            <a:xfrm>
              <a:off x="2966" y="3824"/>
              <a:ext cx="13" cy="4"/>
            </a:xfrm>
            <a:custGeom>
              <a:avLst/>
              <a:gdLst>
                <a:gd name="T0" fmla="*/ 11 w 39"/>
                <a:gd name="T1" fmla="*/ 5 h 11"/>
                <a:gd name="T2" fmla="*/ 5 w 39"/>
                <a:gd name="T3" fmla="*/ 9 h 11"/>
                <a:gd name="T4" fmla="*/ 14 w 39"/>
                <a:gd name="T5" fmla="*/ 10 h 11"/>
                <a:gd name="T6" fmla="*/ 22 w 39"/>
                <a:gd name="T7" fmla="*/ 11 h 11"/>
                <a:gd name="T8" fmla="*/ 31 w 39"/>
                <a:gd name="T9" fmla="*/ 10 h 11"/>
                <a:gd name="T10" fmla="*/ 37 w 39"/>
                <a:gd name="T11" fmla="*/ 11 h 11"/>
                <a:gd name="T12" fmla="*/ 39 w 39"/>
                <a:gd name="T13" fmla="*/ 2 h 11"/>
                <a:gd name="T14" fmla="*/ 31 w 39"/>
                <a:gd name="T15" fmla="*/ 1 h 11"/>
                <a:gd name="T16" fmla="*/ 22 w 39"/>
                <a:gd name="T17" fmla="*/ 0 h 11"/>
                <a:gd name="T18" fmla="*/ 14 w 39"/>
                <a:gd name="T19" fmla="*/ 1 h 11"/>
                <a:gd name="T20" fmla="*/ 7 w 39"/>
                <a:gd name="T21" fmla="*/ 0 h 11"/>
                <a:gd name="T22" fmla="*/ 0 w 39"/>
                <a:gd name="T23" fmla="*/ 5 h 11"/>
                <a:gd name="T24" fmla="*/ 7 w 39"/>
                <a:gd name="T25" fmla="*/ 0 h 11"/>
                <a:gd name="T26" fmla="*/ 3 w 39"/>
                <a:gd name="T27" fmla="*/ 1 h 11"/>
                <a:gd name="T28" fmla="*/ 1 w 39"/>
                <a:gd name="T29" fmla="*/ 3 h 11"/>
                <a:gd name="T30" fmla="*/ 2 w 39"/>
                <a:gd name="T31" fmla="*/ 7 h 11"/>
                <a:gd name="T32" fmla="*/ 5 w 39"/>
                <a:gd name="T33" fmla="*/ 9 h 11"/>
                <a:gd name="T34" fmla="*/ 11 w 39"/>
                <a:gd name="T35"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11">
                  <a:moveTo>
                    <a:pt x="11" y="5"/>
                  </a:moveTo>
                  <a:lnTo>
                    <a:pt x="5" y="9"/>
                  </a:lnTo>
                  <a:lnTo>
                    <a:pt x="14" y="10"/>
                  </a:lnTo>
                  <a:lnTo>
                    <a:pt x="22" y="11"/>
                  </a:lnTo>
                  <a:lnTo>
                    <a:pt x="31" y="10"/>
                  </a:lnTo>
                  <a:lnTo>
                    <a:pt x="37" y="11"/>
                  </a:lnTo>
                  <a:lnTo>
                    <a:pt x="39" y="2"/>
                  </a:lnTo>
                  <a:lnTo>
                    <a:pt x="31" y="1"/>
                  </a:lnTo>
                  <a:lnTo>
                    <a:pt x="22" y="0"/>
                  </a:lnTo>
                  <a:lnTo>
                    <a:pt x="14" y="1"/>
                  </a:lnTo>
                  <a:lnTo>
                    <a:pt x="7" y="0"/>
                  </a:lnTo>
                  <a:lnTo>
                    <a:pt x="0" y="5"/>
                  </a:lnTo>
                  <a:lnTo>
                    <a:pt x="7" y="0"/>
                  </a:lnTo>
                  <a:lnTo>
                    <a:pt x="3" y="1"/>
                  </a:lnTo>
                  <a:lnTo>
                    <a:pt x="1" y="3"/>
                  </a:lnTo>
                  <a:lnTo>
                    <a:pt x="2" y="7"/>
                  </a:lnTo>
                  <a:lnTo>
                    <a:pt x="5" y="9"/>
                  </a:lnTo>
                  <a:lnTo>
                    <a:pt x="11"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64" name="Freeform 2196"/>
            <p:cNvSpPr>
              <a:spLocks/>
            </p:cNvSpPr>
            <p:nvPr/>
          </p:nvSpPr>
          <p:spPr bwMode="auto">
            <a:xfrm>
              <a:off x="2961" y="3826"/>
              <a:ext cx="8" cy="11"/>
            </a:xfrm>
            <a:custGeom>
              <a:avLst/>
              <a:gdLst>
                <a:gd name="T0" fmla="*/ 0 w 26"/>
                <a:gd name="T1" fmla="*/ 29 h 35"/>
                <a:gd name="T2" fmla="*/ 8 w 26"/>
                <a:gd name="T3" fmla="*/ 34 h 35"/>
                <a:gd name="T4" fmla="*/ 16 w 26"/>
                <a:gd name="T5" fmla="*/ 26 h 35"/>
                <a:gd name="T6" fmla="*/ 21 w 26"/>
                <a:gd name="T7" fmla="*/ 17 h 35"/>
                <a:gd name="T8" fmla="*/ 24 w 26"/>
                <a:gd name="T9" fmla="*/ 8 h 35"/>
                <a:gd name="T10" fmla="*/ 26 w 26"/>
                <a:gd name="T11" fmla="*/ 0 h 35"/>
                <a:gd name="T12" fmla="*/ 15 w 26"/>
                <a:gd name="T13" fmla="*/ 0 h 35"/>
                <a:gd name="T14" fmla="*/ 15 w 26"/>
                <a:gd name="T15" fmla="*/ 5 h 35"/>
                <a:gd name="T16" fmla="*/ 12 w 26"/>
                <a:gd name="T17" fmla="*/ 12 h 35"/>
                <a:gd name="T18" fmla="*/ 7 w 26"/>
                <a:gd name="T19" fmla="*/ 21 h 35"/>
                <a:gd name="T20" fmla="*/ 1 w 26"/>
                <a:gd name="T21" fmla="*/ 27 h 35"/>
                <a:gd name="T22" fmla="*/ 9 w 26"/>
                <a:gd name="T23" fmla="*/ 32 h 35"/>
                <a:gd name="T24" fmla="*/ 1 w 26"/>
                <a:gd name="T25" fmla="*/ 27 h 35"/>
                <a:gd name="T26" fmla="*/ 0 w 26"/>
                <a:gd name="T27" fmla="*/ 31 h 35"/>
                <a:gd name="T28" fmla="*/ 1 w 26"/>
                <a:gd name="T29" fmla="*/ 34 h 35"/>
                <a:gd name="T30" fmla="*/ 5 w 26"/>
                <a:gd name="T31" fmla="*/ 35 h 35"/>
                <a:gd name="T32" fmla="*/ 8 w 26"/>
                <a:gd name="T33" fmla="*/ 34 h 35"/>
                <a:gd name="T34" fmla="*/ 0 w 26"/>
                <a:gd name="T35" fmla="*/ 2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35">
                  <a:moveTo>
                    <a:pt x="0" y="29"/>
                  </a:moveTo>
                  <a:lnTo>
                    <a:pt x="8" y="34"/>
                  </a:lnTo>
                  <a:lnTo>
                    <a:pt x="16" y="26"/>
                  </a:lnTo>
                  <a:lnTo>
                    <a:pt x="21" y="17"/>
                  </a:lnTo>
                  <a:lnTo>
                    <a:pt x="24" y="8"/>
                  </a:lnTo>
                  <a:lnTo>
                    <a:pt x="26" y="0"/>
                  </a:lnTo>
                  <a:lnTo>
                    <a:pt x="15" y="0"/>
                  </a:lnTo>
                  <a:lnTo>
                    <a:pt x="15" y="5"/>
                  </a:lnTo>
                  <a:lnTo>
                    <a:pt x="12" y="12"/>
                  </a:lnTo>
                  <a:lnTo>
                    <a:pt x="7" y="21"/>
                  </a:lnTo>
                  <a:lnTo>
                    <a:pt x="1" y="27"/>
                  </a:lnTo>
                  <a:lnTo>
                    <a:pt x="9" y="32"/>
                  </a:lnTo>
                  <a:lnTo>
                    <a:pt x="1" y="27"/>
                  </a:lnTo>
                  <a:lnTo>
                    <a:pt x="0" y="31"/>
                  </a:lnTo>
                  <a:lnTo>
                    <a:pt x="1" y="34"/>
                  </a:lnTo>
                  <a:lnTo>
                    <a:pt x="5" y="35"/>
                  </a:lnTo>
                  <a:lnTo>
                    <a:pt x="8" y="34"/>
                  </a:lnTo>
                  <a:lnTo>
                    <a:pt x="0"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65" name="Freeform 2197"/>
            <p:cNvSpPr>
              <a:spLocks/>
            </p:cNvSpPr>
            <p:nvPr/>
          </p:nvSpPr>
          <p:spPr bwMode="auto">
            <a:xfrm>
              <a:off x="2961" y="3830"/>
              <a:ext cx="4" cy="6"/>
            </a:xfrm>
            <a:custGeom>
              <a:avLst/>
              <a:gdLst>
                <a:gd name="T0" fmla="*/ 0 w 12"/>
                <a:gd name="T1" fmla="*/ 0 h 19"/>
                <a:gd name="T2" fmla="*/ 0 w 12"/>
                <a:gd name="T3" fmla="*/ 0 h 19"/>
                <a:gd name="T4" fmla="*/ 0 w 12"/>
                <a:gd name="T5" fmla="*/ 4 h 19"/>
                <a:gd name="T6" fmla="*/ 0 w 12"/>
                <a:gd name="T7" fmla="*/ 8 h 19"/>
                <a:gd name="T8" fmla="*/ 1 w 12"/>
                <a:gd name="T9" fmla="*/ 13 h 19"/>
                <a:gd name="T10" fmla="*/ 0 w 12"/>
                <a:gd name="T11" fmla="*/ 16 h 19"/>
                <a:gd name="T12" fmla="*/ 9 w 12"/>
                <a:gd name="T13" fmla="*/ 19 h 19"/>
                <a:gd name="T14" fmla="*/ 10 w 12"/>
                <a:gd name="T15" fmla="*/ 13 h 19"/>
                <a:gd name="T16" fmla="*/ 12 w 12"/>
                <a:gd name="T17" fmla="*/ 8 h 19"/>
                <a:gd name="T18" fmla="*/ 12 w 12"/>
                <a:gd name="T19" fmla="*/ 4 h 19"/>
                <a:gd name="T20" fmla="*/ 12 w 12"/>
                <a:gd name="T21" fmla="*/ 0 h 19"/>
                <a:gd name="T22" fmla="*/ 12 w 12"/>
                <a:gd name="T23" fmla="*/ 0 h 19"/>
                <a:gd name="T24" fmla="*/ 0 w 12"/>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9">
                  <a:moveTo>
                    <a:pt x="0" y="0"/>
                  </a:moveTo>
                  <a:lnTo>
                    <a:pt x="0" y="0"/>
                  </a:lnTo>
                  <a:lnTo>
                    <a:pt x="0" y="4"/>
                  </a:lnTo>
                  <a:lnTo>
                    <a:pt x="0" y="8"/>
                  </a:lnTo>
                  <a:lnTo>
                    <a:pt x="1" y="13"/>
                  </a:lnTo>
                  <a:lnTo>
                    <a:pt x="0" y="16"/>
                  </a:lnTo>
                  <a:lnTo>
                    <a:pt x="9" y="19"/>
                  </a:lnTo>
                  <a:lnTo>
                    <a:pt x="10" y="13"/>
                  </a:lnTo>
                  <a:lnTo>
                    <a:pt x="12" y="8"/>
                  </a:lnTo>
                  <a:lnTo>
                    <a:pt x="12" y="4"/>
                  </a:lnTo>
                  <a:lnTo>
                    <a:pt x="12" y="0"/>
                  </a:lnTo>
                  <a:lnTo>
                    <a:pt x="1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66" name="Freeform 2198"/>
            <p:cNvSpPr>
              <a:spLocks/>
            </p:cNvSpPr>
            <p:nvPr/>
          </p:nvSpPr>
          <p:spPr bwMode="auto">
            <a:xfrm>
              <a:off x="2955" y="3820"/>
              <a:ext cx="10" cy="10"/>
            </a:xfrm>
            <a:custGeom>
              <a:avLst/>
              <a:gdLst>
                <a:gd name="T0" fmla="*/ 0 w 29"/>
                <a:gd name="T1" fmla="*/ 6 h 29"/>
                <a:gd name="T2" fmla="*/ 0 w 29"/>
                <a:gd name="T3" fmla="*/ 6 h 29"/>
                <a:gd name="T4" fmla="*/ 6 w 29"/>
                <a:gd name="T5" fmla="*/ 12 h 29"/>
                <a:gd name="T6" fmla="*/ 13 w 29"/>
                <a:gd name="T7" fmla="*/ 20 h 29"/>
                <a:gd name="T8" fmla="*/ 16 w 29"/>
                <a:gd name="T9" fmla="*/ 26 h 29"/>
                <a:gd name="T10" fmla="*/ 17 w 29"/>
                <a:gd name="T11" fmla="*/ 29 h 29"/>
                <a:gd name="T12" fmla="*/ 29 w 29"/>
                <a:gd name="T13" fmla="*/ 29 h 29"/>
                <a:gd name="T14" fmla="*/ 25 w 29"/>
                <a:gd name="T15" fmla="*/ 21 h 29"/>
                <a:gd name="T16" fmla="*/ 19 w 29"/>
                <a:gd name="T17" fmla="*/ 13 h 29"/>
                <a:gd name="T18" fmla="*/ 13 w 29"/>
                <a:gd name="T19" fmla="*/ 5 h 29"/>
                <a:gd name="T20" fmla="*/ 7 w 29"/>
                <a:gd name="T21" fmla="*/ 0 h 29"/>
                <a:gd name="T22" fmla="*/ 7 w 29"/>
                <a:gd name="T23" fmla="*/ 0 h 29"/>
                <a:gd name="T24" fmla="*/ 0 w 29"/>
                <a:gd name="T25"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29">
                  <a:moveTo>
                    <a:pt x="0" y="6"/>
                  </a:moveTo>
                  <a:lnTo>
                    <a:pt x="0" y="6"/>
                  </a:lnTo>
                  <a:lnTo>
                    <a:pt x="6" y="12"/>
                  </a:lnTo>
                  <a:lnTo>
                    <a:pt x="13" y="20"/>
                  </a:lnTo>
                  <a:lnTo>
                    <a:pt x="16" y="26"/>
                  </a:lnTo>
                  <a:lnTo>
                    <a:pt x="17" y="29"/>
                  </a:lnTo>
                  <a:lnTo>
                    <a:pt x="29" y="29"/>
                  </a:lnTo>
                  <a:lnTo>
                    <a:pt x="25" y="21"/>
                  </a:lnTo>
                  <a:lnTo>
                    <a:pt x="19" y="13"/>
                  </a:lnTo>
                  <a:lnTo>
                    <a:pt x="13" y="5"/>
                  </a:lnTo>
                  <a:lnTo>
                    <a:pt x="7" y="0"/>
                  </a:lnTo>
                  <a:lnTo>
                    <a:pt x="7" y="0"/>
                  </a:lnTo>
                  <a:lnTo>
                    <a:pt x="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67" name="Freeform 2199"/>
            <p:cNvSpPr>
              <a:spLocks/>
            </p:cNvSpPr>
            <p:nvPr/>
          </p:nvSpPr>
          <p:spPr bwMode="auto">
            <a:xfrm>
              <a:off x="2947" y="3819"/>
              <a:ext cx="10" cy="6"/>
            </a:xfrm>
            <a:custGeom>
              <a:avLst/>
              <a:gdLst>
                <a:gd name="T0" fmla="*/ 1 w 31"/>
                <a:gd name="T1" fmla="*/ 17 h 18"/>
                <a:gd name="T2" fmla="*/ 8 w 31"/>
                <a:gd name="T3" fmla="*/ 17 h 18"/>
                <a:gd name="T4" fmla="*/ 11 w 31"/>
                <a:gd name="T5" fmla="*/ 14 h 18"/>
                <a:gd name="T6" fmla="*/ 17 w 31"/>
                <a:gd name="T7" fmla="*/ 10 h 18"/>
                <a:gd name="T8" fmla="*/ 22 w 31"/>
                <a:gd name="T9" fmla="*/ 9 h 18"/>
                <a:gd name="T10" fmla="*/ 24 w 31"/>
                <a:gd name="T11" fmla="*/ 10 h 18"/>
                <a:gd name="T12" fmla="*/ 31 w 31"/>
                <a:gd name="T13" fmla="*/ 4 h 18"/>
                <a:gd name="T14" fmla="*/ 22 w 31"/>
                <a:gd name="T15" fmla="*/ 0 h 18"/>
                <a:gd name="T16" fmla="*/ 15 w 31"/>
                <a:gd name="T17" fmla="*/ 1 h 18"/>
                <a:gd name="T18" fmla="*/ 7 w 31"/>
                <a:gd name="T19" fmla="*/ 5 h 18"/>
                <a:gd name="T20" fmla="*/ 1 w 31"/>
                <a:gd name="T21" fmla="*/ 10 h 18"/>
                <a:gd name="T22" fmla="*/ 8 w 31"/>
                <a:gd name="T23" fmla="*/ 10 h 18"/>
                <a:gd name="T24" fmla="*/ 1 w 31"/>
                <a:gd name="T25" fmla="*/ 10 h 18"/>
                <a:gd name="T26" fmla="*/ 0 w 31"/>
                <a:gd name="T27" fmla="*/ 14 h 18"/>
                <a:gd name="T28" fmla="*/ 1 w 31"/>
                <a:gd name="T29" fmla="*/ 17 h 18"/>
                <a:gd name="T30" fmla="*/ 4 w 31"/>
                <a:gd name="T31" fmla="*/ 18 h 18"/>
                <a:gd name="T32" fmla="*/ 8 w 31"/>
                <a:gd name="T33" fmla="*/ 17 h 18"/>
                <a:gd name="T34" fmla="*/ 1 w 31"/>
                <a:gd name="T35"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18">
                  <a:moveTo>
                    <a:pt x="1" y="17"/>
                  </a:moveTo>
                  <a:lnTo>
                    <a:pt x="8" y="17"/>
                  </a:lnTo>
                  <a:lnTo>
                    <a:pt x="11" y="14"/>
                  </a:lnTo>
                  <a:lnTo>
                    <a:pt x="17" y="10"/>
                  </a:lnTo>
                  <a:lnTo>
                    <a:pt x="22" y="9"/>
                  </a:lnTo>
                  <a:lnTo>
                    <a:pt x="24" y="10"/>
                  </a:lnTo>
                  <a:lnTo>
                    <a:pt x="31" y="4"/>
                  </a:lnTo>
                  <a:lnTo>
                    <a:pt x="22" y="0"/>
                  </a:lnTo>
                  <a:lnTo>
                    <a:pt x="15" y="1"/>
                  </a:lnTo>
                  <a:lnTo>
                    <a:pt x="7" y="5"/>
                  </a:lnTo>
                  <a:lnTo>
                    <a:pt x="1" y="10"/>
                  </a:lnTo>
                  <a:lnTo>
                    <a:pt x="8" y="10"/>
                  </a:lnTo>
                  <a:lnTo>
                    <a:pt x="1" y="10"/>
                  </a:lnTo>
                  <a:lnTo>
                    <a:pt x="0" y="14"/>
                  </a:lnTo>
                  <a:lnTo>
                    <a:pt x="1" y="17"/>
                  </a:lnTo>
                  <a:lnTo>
                    <a:pt x="4" y="18"/>
                  </a:lnTo>
                  <a:lnTo>
                    <a:pt x="8" y="17"/>
                  </a:lnTo>
                  <a:lnTo>
                    <a:pt x="1"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68" name="Freeform 2200"/>
            <p:cNvSpPr>
              <a:spLocks/>
            </p:cNvSpPr>
            <p:nvPr/>
          </p:nvSpPr>
          <p:spPr bwMode="auto">
            <a:xfrm>
              <a:off x="2939" y="3819"/>
              <a:ext cx="11" cy="6"/>
            </a:xfrm>
            <a:custGeom>
              <a:avLst/>
              <a:gdLst>
                <a:gd name="T0" fmla="*/ 0 w 32"/>
                <a:gd name="T1" fmla="*/ 6 h 17"/>
                <a:gd name="T2" fmla="*/ 4 w 32"/>
                <a:gd name="T3" fmla="*/ 12 h 17"/>
                <a:gd name="T4" fmla="*/ 12 w 32"/>
                <a:gd name="T5" fmla="*/ 10 h 17"/>
                <a:gd name="T6" fmla="*/ 17 w 32"/>
                <a:gd name="T7" fmla="*/ 13 h 17"/>
                <a:gd name="T8" fmla="*/ 22 w 32"/>
                <a:gd name="T9" fmla="*/ 15 h 17"/>
                <a:gd name="T10" fmla="*/ 25 w 32"/>
                <a:gd name="T11" fmla="*/ 17 h 17"/>
                <a:gd name="T12" fmla="*/ 32 w 32"/>
                <a:gd name="T13" fmla="*/ 10 h 17"/>
                <a:gd name="T14" fmla="*/ 26 w 32"/>
                <a:gd name="T15" fmla="*/ 6 h 17"/>
                <a:gd name="T16" fmla="*/ 19 w 32"/>
                <a:gd name="T17" fmla="*/ 4 h 17"/>
                <a:gd name="T18" fmla="*/ 12 w 32"/>
                <a:gd name="T19" fmla="*/ 1 h 17"/>
                <a:gd name="T20" fmla="*/ 4 w 32"/>
                <a:gd name="T21" fmla="*/ 0 h 17"/>
                <a:gd name="T22" fmla="*/ 9 w 32"/>
                <a:gd name="T23" fmla="*/ 6 h 17"/>
                <a:gd name="T24" fmla="*/ 4 w 32"/>
                <a:gd name="T25" fmla="*/ 0 h 17"/>
                <a:gd name="T26" fmla="*/ 1 w 32"/>
                <a:gd name="T27" fmla="*/ 2 h 17"/>
                <a:gd name="T28" fmla="*/ 0 w 32"/>
                <a:gd name="T29" fmla="*/ 6 h 17"/>
                <a:gd name="T30" fmla="*/ 1 w 32"/>
                <a:gd name="T31" fmla="*/ 9 h 17"/>
                <a:gd name="T32" fmla="*/ 4 w 32"/>
                <a:gd name="T33" fmla="*/ 12 h 17"/>
                <a:gd name="T34" fmla="*/ 0 w 32"/>
                <a:gd name="T35"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17">
                  <a:moveTo>
                    <a:pt x="0" y="6"/>
                  </a:moveTo>
                  <a:lnTo>
                    <a:pt x="4" y="12"/>
                  </a:lnTo>
                  <a:lnTo>
                    <a:pt x="12" y="10"/>
                  </a:lnTo>
                  <a:lnTo>
                    <a:pt x="17" y="13"/>
                  </a:lnTo>
                  <a:lnTo>
                    <a:pt x="22" y="15"/>
                  </a:lnTo>
                  <a:lnTo>
                    <a:pt x="25" y="17"/>
                  </a:lnTo>
                  <a:lnTo>
                    <a:pt x="32" y="10"/>
                  </a:lnTo>
                  <a:lnTo>
                    <a:pt x="26" y="6"/>
                  </a:lnTo>
                  <a:lnTo>
                    <a:pt x="19" y="4"/>
                  </a:lnTo>
                  <a:lnTo>
                    <a:pt x="12" y="1"/>
                  </a:lnTo>
                  <a:lnTo>
                    <a:pt x="4" y="0"/>
                  </a:lnTo>
                  <a:lnTo>
                    <a:pt x="9" y="6"/>
                  </a:lnTo>
                  <a:lnTo>
                    <a:pt x="4" y="0"/>
                  </a:lnTo>
                  <a:lnTo>
                    <a:pt x="1" y="2"/>
                  </a:lnTo>
                  <a:lnTo>
                    <a:pt x="0" y="6"/>
                  </a:lnTo>
                  <a:lnTo>
                    <a:pt x="1" y="9"/>
                  </a:lnTo>
                  <a:lnTo>
                    <a:pt x="4" y="12"/>
                  </a:lnTo>
                  <a:lnTo>
                    <a:pt x="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69" name="Freeform 2201"/>
            <p:cNvSpPr>
              <a:spLocks/>
            </p:cNvSpPr>
            <p:nvPr/>
          </p:nvSpPr>
          <p:spPr bwMode="auto">
            <a:xfrm>
              <a:off x="2937" y="3809"/>
              <a:ext cx="5" cy="12"/>
            </a:xfrm>
            <a:custGeom>
              <a:avLst/>
              <a:gdLst>
                <a:gd name="T0" fmla="*/ 2 w 15"/>
                <a:gd name="T1" fmla="*/ 10 h 36"/>
                <a:gd name="T2" fmla="*/ 0 w 15"/>
                <a:gd name="T3" fmla="*/ 7 h 36"/>
                <a:gd name="T4" fmla="*/ 2 w 15"/>
                <a:gd name="T5" fmla="*/ 11 h 36"/>
                <a:gd name="T6" fmla="*/ 5 w 15"/>
                <a:gd name="T7" fmla="*/ 18 h 36"/>
                <a:gd name="T8" fmla="*/ 6 w 15"/>
                <a:gd name="T9" fmla="*/ 27 h 36"/>
                <a:gd name="T10" fmla="*/ 6 w 15"/>
                <a:gd name="T11" fmla="*/ 36 h 36"/>
                <a:gd name="T12" fmla="*/ 15 w 15"/>
                <a:gd name="T13" fmla="*/ 36 h 36"/>
                <a:gd name="T14" fmla="*/ 15 w 15"/>
                <a:gd name="T15" fmla="*/ 27 h 36"/>
                <a:gd name="T16" fmla="*/ 14 w 15"/>
                <a:gd name="T17" fmla="*/ 18 h 36"/>
                <a:gd name="T18" fmla="*/ 12 w 15"/>
                <a:gd name="T19" fmla="*/ 8 h 36"/>
                <a:gd name="T20" fmla="*/ 9 w 15"/>
                <a:gd name="T21" fmla="*/ 3 h 36"/>
                <a:gd name="T22" fmla="*/ 7 w 15"/>
                <a:gd name="T23" fmla="*/ 0 h 36"/>
                <a:gd name="T24" fmla="*/ 9 w 15"/>
                <a:gd name="T25" fmla="*/ 3 h 36"/>
                <a:gd name="T26" fmla="*/ 7 w 15"/>
                <a:gd name="T27" fmla="*/ 0 h 36"/>
                <a:gd name="T28" fmla="*/ 4 w 15"/>
                <a:gd name="T29" fmla="*/ 0 h 36"/>
                <a:gd name="T30" fmla="*/ 0 w 15"/>
                <a:gd name="T31" fmla="*/ 4 h 36"/>
                <a:gd name="T32" fmla="*/ 0 w 15"/>
                <a:gd name="T33" fmla="*/ 7 h 36"/>
                <a:gd name="T34" fmla="*/ 2 w 15"/>
                <a:gd name="T35" fmla="*/ 1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36">
                  <a:moveTo>
                    <a:pt x="2" y="10"/>
                  </a:moveTo>
                  <a:lnTo>
                    <a:pt x="0" y="7"/>
                  </a:lnTo>
                  <a:lnTo>
                    <a:pt x="2" y="11"/>
                  </a:lnTo>
                  <a:lnTo>
                    <a:pt x="5" y="18"/>
                  </a:lnTo>
                  <a:lnTo>
                    <a:pt x="6" y="27"/>
                  </a:lnTo>
                  <a:lnTo>
                    <a:pt x="6" y="36"/>
                  </a:lnTo>
                  <a:lnTo>
                    <a:pt x="15" y="36"/>
                  </a:lnTo>
                  <a:lnTo>
                    <a:pt x="15" y="27"/>
                  </a:lnTo>
                  <a:lnTo>
                    <a:pt x="14" y="18"/>
                  </a:lnTo>
                  <a:lnTo>
                    <a:pt x="12" y="8"/>
                  </a:lnTo>
                  <a:lnTo>
                    <a:pt x="9" y="3"/>
                  </a:lnTo>
                  <a:lnTo>
                    <a:pt x="7" y="0"/>
                  </a:lnTo>
                  <a:lnTo>
                    <a:pt x="9" y="3"/>
                  </a:lnTo>
                  <a:lnTo>
                    <a:pt x="7" y="0"/>
                  </a:lnTo>
                  <a:lnTo>
                    <a:pt x="4" y="0"/>
                  </a:lnTo>
                  <a:lnTo>
                    <a:pt x="0" y="4"/>
                  </a:lnTo>
                  <a:lnTo>
                    <a:pt x="0" y="7"/>
                  </a:lnTo>
                  <a:lnTo>
                    <a:pt x="2"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70" name="Freeform 2202"/>
            <p:cNvSpPr>
              <a:spLocks/>
            </p:cNvSpPr>
            <p:nvPr/>
          </p:nvSpPr>
          <p:spPr bwMode="auto">
            <a:xfrm>
              <a:off x="2923" y="3805"/>
              <a:ext cx="16" cy="7"/>
            </a:xfrm>
            <a:custGeom>
              <a:avLst/>
              <a:gdLst>
                <a:gd name="T0" fmla="*/ 0 w 48"/>
                <a:gd name="T1" fmla="*/ 7 h 22"/>
                <a:gd name="T2" fmla="*/ 5 w 48"/>
                <a:gd name="T3" fmla="*/ 11 h 22"/>
                <a:gd name="T4" fmla="*/ 9 w 48"/>
                <a:gd name="T5" fmla="*/ 10 h 22"/>
                <a:gd name="T6" fmla="*/ 15 w 48"/>
                <a:gd name="T7" fmla="*/ 11 h 22"/>
                <a:gd name="T8" fmla="*/ 19 w 48"/>
                <a:gd name="T9" fmla="*/ 12 h 22"/>
                <a:gd name="T10" fmla="*/ 25 w 48"/>
                <a:gd name="T11" fmla="*/ 15 h 22"/>
                <a:gd name="T12" fmla="*/ 31 w 48"/>
                <a:gd name="T13" fmla="*/ 17 h 22"/>
                <a:gd name="T14" fmla="*/ 37 w 48"/>
                <a:gd name="T15" fmla="*/ 18 h 22"/>
                <a:gd name="T16" fmla="*/ 41 w 48"/>
                <a:gd name="T17" fmla="*/ 20 h 22"/>
                <a:gd name="T18" fmla="*/ 43 w 48"/>
                <a:gd name="T19" fmla="*/ 22 h 22"/>
                <a:gd name="T20" fmla="*/ 48 w 48"/>
                <a:gd name="T21" fmla="*/ 12 h 22"/>
                <a:gd name="T22" fmla="*/ 43 w 48"/>
                <a:gd name="T23" fmla="*/ 11 h 22"/>
                <a:gd name="T24" fmla="*/ 39 w 48"/>
                <a:gd name="T25" fmla="*/ 9 h 22"/>
                <a:gd name="T26" fmla="*/ 33 w 48"/>
                <a:gd name="T27" fmla="*/ 8 h 22"/>
                <a:gd name="T28" fmla="*/ 27 w 48"/>
                <a:gd name="T29" fmla="*/ 6 h 22"/>
                <a:gd name="T30" fmla="*/ 22 w 48"/>
                <a:gd name="T31" fmla="*/ 3 h 22"/>
                <a:gd name="T32" fmla="*/ 15 w 48"/>
                <a:gd name="T33" fmla="*/ 2 h 22"/>
                <a:gd name="T34" fmla="*/ 9 w 48"/>
                <a:gd name="T35" fmla="*/ 1 h 22"/>
                <a:gd name="T36" fmla="*/ 5 w 48"/>
                <a:gd name="T37" fmla="*/ 0 h 22"/>
                <a:gd name="T38" fmla="*/ 9 w 48"/>
                <a:gd name="T39" fmla="*/ 4 h 22"/>
                <a:gd name="T40" fmla="*/ 5 w 48"/>
                <a:gd name="T41" fmla="*/ 0 h 22"/>
                <a:gd name="T42" fmla="*/ 1 w 48"/>
                <a:gd name="T43" fmla="*/ 2 h 22"/>
                <a:gd name="T44" fmla="*/ 0 w 48"/>
                <a:gd name="T45" fmla="*/ 6 h 22"/>
                <a:gd name="T46" fmla="*/ 1 w 48"/>
                <a:gd name="T47" fmla="*/ 9 h 22"/>
                <a:gd name="T48" fmla="*/ 5 w 48"/>
                <a:gd name="T49" fmla="*/ 11 h 22"/>
                <a:gd name="T50" fmla="*/ 0 w 48"/>
                <a:gd name="T51"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22">
                  <a:moveTo>
                    <a:pt x="0" y="7"/>
                  </a:moveTo>
                  <a:lnTo>
                    <a:pt x="5" y="11"/>
                  </a:lnTo>
                  <a:lnTo>
                    <a:pt x="9" y="10"/>
                  </a:lnTo>
                  <a:lnTo>
                    <a:pt x="15" y="11"/>
                  </a:lnTo>
                  <a:lnTo>
                    <a:pt x="19" y="12"/>
                  </a:lnTo>
                  <a:lnTo>
                    <a:pt x="25" y="15"/>
                  </a:lnTo>
                  <a:lnTo>
                    <a:pt x="31" y="17"/>
                  </a:lnTo>
                  <a:lnTo>
                    <a:pt x="37" y="18"/>
                  </a:lnTo>
                  <a:lnTo>
                    <a:pt x="41" y="20"/>
                  </a:lnTo>
                  <a:lnTo>
                    <a:pt x="43" y="22"/>
                  </a:lnTo>
                  <a:lnTo>
                    <a:pt x="48" y="12"/>
                  </a:lnTo>
                  <a:lnTo>
                    <a:pt x="43" y="11"/>
                  </a:lnTo>
                  <a:lnTo>
                    <a:pt x="39" y="9"/>
                  </a:lnTo>
                  <a:lnTo>
                    <a:pt x="33" y="8"/>
                  </a:lnTo>
                  <a:lnTo>
                    <a:pt x="27" y="6"/>
                  </a:lnTo>
                  <a:lnTo>
                    <a:pt x="22" y="3"/>
                  </a:lnTo>
                  <a:lnTo>
                    <a:pt x="15" y="2"/>
                  </a:lnTo>
                  <a:lnTo>
                    <a:pt x="9" y="1"/>
                  </a:lnTo>
                  <a:lnTo>
                    <a:pt x="5" y="0"/>
                  </a:lnTo>
                  <a:lnTo>
                    <a:pt x="9" y="4"/>
                  </a:lnTo>
                  <a:lnTo>
                    <a:pt x="5" y="0"/>
                  </a:lnTo>
                  <a:lnTo>
                    <a:pt x="1" y="2"/>
                  </a:lnTo>
                  <a:lnTo>
                    <a:pt x="0" y="6"/>
                  </a:lnTo>
                  <a:lnTo>
                    <a:pt x="1" y="9"/>
                  </a:lnTo>
                  <a:lnTo>
                    <a:pt x="5" y="11"/>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71" name="Freeform 2203"/>
            <p:cNvSpPr>
              <a:spLocks/>
            </p:cNvSpPr>
            <p:nvPr/>
          </p:nvSpPr>
          <p:spPr bwMode="auto">
            <a:xfrm>
              <a:off x="2915" y="3795"/>
              <a:ext cx="11" cy="12"/>
            </a:xfrm>
            <a:custGeom>
              <a:avLst/>
              <a:gdLst>
                <a:gd name="T0" fmla="*/ 0 w 34"/>
                <a:gd name="T1" fmla="*/ 9 h 37"/>
                <a:gd name="T2" fmla="*/ 0 w 34"/>
                <a:gd name="T3" fmla="*/ 9 h 37"/>
                <a:gd name="T4" fmla="*/ 7 w 34"/>
                <a:gd name="T5" fmla="*/ 15 h 37"/>
                <a:gd name="T6" fmla="*/ 16 w 34"/>
                <a:gd name="T7" fmla="*/ 23 h 37"/>
                <a:gd name="T8" fmla="*/ 21 w 34"/>
                <a:gd name="T9" fmla="*/ 31 h 37"/>
                <a:gd name="T10" fmla="*/ 25 w 34"/>
                <a:gd name="T11" fmla="*/ 37 h 37"/>
                <a:gd name="T12" fmla="*/ 34 w 34"/>
                <a:gd name="T13" fmla="*/ 34 h 37"/>
                <a:gd name="T14" fmla="*/ 31 w 34"/>
                <a:gd name="T15" fmla="*/ 26 h 37"/>
                <a:gd name="T16" fmla="*/ 23 w 34"/>
                <a:gd name="T17" fmla="*/ 16 h 37"/>
                <a:gd name="T18" fmla="*/ 13 w 34"/>
                <a:gd name="T19" fmla="*/ 8 h 37"/>
                <a:gd name="T20" fmla="*/ 4 w 34"/>
                <a:gd name="T21" fmla="*/ 0 h 37"/>
                <a:gd name="T22" fmla="*/ 4 w 34"/>
                <a:gd name="T23" fmla="*/ 0 h 37"/>
                <a:gd name="T24" fmla="*/ 0 w 34"/>
                <a:gd name="T25" fmla="*/ 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37">
                  <a:moveTo>
                    <a:pt x="0" y="9"/>
                  </a:moveTo>
                  <a:lnTo>
                    <a:pt x="0" y="9"/>
                  </a:lnTo>
                  <a:lnTo>
                    <a:pt x="7" y="15"/>
                  </a:lnTo>
                  <a:lnTo>
                    <a:pt x="16" y="23"/>
                  </a:lnTo>
                  <a:lnTo>
                    <a:pt x="21" y="31"/>
                  </a:lnTo>
                  <a:lnTo>
                    <a:pt x="25" y="37"/>
                  </a:lnTo>
                  <a:lnTo>
                    <a:pt x="34" y="34"/>
                  </a:lnTo>
                  <a:lnTo>
                    <a:pt x="31" y="26"/>
                  </a:lnTo>
                  <a:lnTo>
                    <a:pt x="23" y="16"/>
                  </a:lnTo>
                  <a:lnTo>
                    <a:pt x="13" y="8"/>
                  </a:lnTo>
                  <a:lnTo>
                    <a:pt x="4" y="0"/>
                  </a:lnTo>
                  <a:lnTo>
                    <a:pt x="4"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72" name="Freeform 2204"/>
            <p:cNvSpPr>
              <a:spLocks/>
            </p:cNvSpPr>
            <p:nvPr/>
          </p:nvSpPr>
          <p:spPr bwMode="auto">
            <a:xfrm>
              <a:off x="2906" y="3794"/>
              <a:ext cx="10" cy="7"/>
            </a:xfrm>
            <a:custGeom>
              <a:avLst/>
              <a:gdLst>
                <a:gd name="T0" fmla="*/ 2 w 31"/>
                <a:gd name="T1" fmla="*/ 18 h 19"/>
                <a:gd name="T2" fmla="*/ 8 w 31"/>
                <a:gd name="T3" fmla="*/ 18 h 19"/>
                <a:gd name="T4" fmla="*/ 14 w 31"/>
                <a:gd name="T5" fmla="*/ 13 h 19"/>
                <a:gd name="T6" fmla="*/ 19 w 31"/>
                <a:gd name="T7" fmla="*/ 10 h 19"/>
                <a:gd name="T8" fmla="*/ 23 w 31"/>
                <a:gd name="T9" fmla="*/ 9 h 19"/>
                <a:gd name="T10" fmla="*/ 27 w 31"/>
                <a:gd name="T11" fmla="*/ 11 h 19"/>
                <a:gd name="T12" fmla="*/ 31 w 31"/>
                <a:gd name="T13" fmla="*/ 2 h 19"/>
                <a:gd name="T14" fmla="*/ 23 w 31"/>
                <a:gd name="T15" fmla="*/ 0 h 19"/>
                <a:gd name="T16" fmla="*/ 16 w 31"/>
                <a:gd name="T17" fmla="*/ 1 h 19"/>
                <a:gd name="T18" fmla="*/ 10 w 31"/>
                <a:gd name="T19" fmla="*/ 4 h 19"/>
                <a:gd name="T20" fmla="*/ 2 w 31"/>
                <a:gd name="T21" fmla="*/ 11 h 19"/>
                <a:gd name="T22" fmla="*/ 8 w 31"/>
                <a:gd name="T23" fmla="*/ 11 h 19"/>
                <a:gd name="T24" fmla="*/ 2 w 31"/>
                <a:gd name="T25" fmla="*/ 11 h 19"/>
                <a:gd name="T26" fmla="*/ 0 w 31"/>
                <a:gd name="T27" fmla="*/ 15 h 19"/>
                <a:gd name="T28" fmla="*/ 2 w 31"/>
                <a:gd name="T29" fmla="*/ 18 h 19"/>
                <a:gd name="T30" fmla="*/ 5 w 31"/>
                <a:gd name="T31" fmla="*/ 19 h 19"/>
                <a:gd name="T32" fmla="*/ 8 w 31"/>
                <a:gd name="T33" fmla="*/ 18 h 19"/>
                <a:gd name="T34" fmla="*/ 2 w 31"/>
                <a:gd name="T35"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19">
                  <a:moveTo>
                    <a:pt x="2" y="18"/>
                  </a:moveTo>
                  <a:lnTo>
                    <a:pt x="8" y="18"/>
                  </a:lnTo>
                  <a:lnTo>
                    <a:pt x="14" y="13"/>
                  </a:lnTo>
                  <a:lnTo>
                    <a:pt x="19" y="10"/>
                  </a:lnTo>
                  <a:lnTo>
                    <a:pt x="23" y="9"/>
                  </a:lnTo>
                  <a:lnTo>
                    <a:pt x="27" y="11"/>
                  </a:lnTo>
                  <a:lnTo>
                    <a:pt x="31" y="2"/>
                  </a:lnTo>
                  <a:lnTo>
                    <a:pt x="23" y="0"/>
                  </a:lnTo>
                  <a:lnTo>
                    <a:pt x="16" y="1"/>
                  </a:lnTo>
                  <a:lnTo>
                    <a:pt x="10" y="4"/>
                  </a:lnTo>
                  <a:lnTo>
                    <a:pt x="2" y="11"/>
                  </a:lnTo>
                  <a:lnTo>
                    <a:pt x="8" y="11"/>
                  </a:lnTo>
                  <a:lnTo>
                    <a:pt x="2" y="11"/>
                  </a:lnTo>
                  <a:lnTo>
                    <a:pt x="0" y="15"/>
                  </a:lnTo>
                  <a:lnTo>
                    <a:pt x="2" y="18"/>
                  </a:lnTo>
                  <a:lnTo>
                    <a:pt x="5" y="19"/>
                  </a:lnTo>
                  <a:lnTo>
                    <a:pt x="8" y="18"/>
                  </a:lnTo>
                  <a:lnTo>
                    <a:pt x="2"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73" name="Freeform 2205"/>
            <p:cNvSpPr>
              <a:spLocks/>
            </p:cNvSpPr>
            <p:nvPr/>
          </p:nvSpPr>
          <p:spPr bwMode="auto">
            <a:xfrm>
              <a:off x="2900" y="3796"/>
              <a:ext cx="9" cy="4"/>
            </a:xfrm>
            <a:custGeom>
              <a:avLst/>
              <a:gdLst>
                <a:gd name="T0" fmla="*/ 0 w 27"/>
                <a:gd name="T1" fmla="*/ 7 h 13"/>
                <a:gd name="T2" fmla="*/ 5 w 27"/>
                <a:gd name="T3" fmla="*/ 12 h 13"/>
                <a:gd name="T4" fmla="*/ 10 w 27"/>
                <a:gd name="T5" fmla="*/ 12 h 13"/>
                <a:gd name="T6" fmla="*/ 16 w 27"/>
                <a:gd name="T7" fmla="*/ 11 h 13"/>
                <a:gd name="T8" fmla="*/ 19 w 27"/>
                <a:gd name="T9" fmla="*/ 12 h 13"/>
                <a:gd name="T10" fmla="*/ 21 w 27"/>
                <a:gd name="T11" fmla="*/ 13 h 13"/>
                <a:gd name="T12" fmla="*/ 27 w 27"/>
                <a:gd name="T13" fmla="*/ 6 h 13"/>
                <a:gd name="T14" fmla="*/ 22 w 27"/>
                <a:gd name="T15" fmla="*/ 3 h 13"/>
                <a:gd name="T16" fmla="*/ 16 w 27"/>
                <a:gd name="T17" fmla="*/ 2 h 13"/>
                <a:gd name="T18" fmla="*/ 10 w 27"/>
                <a:gd name="T19" fmla="*/ 0 h 13"/>
                <a:gd name="T20" fmla="*/ 5 w 27"/>
                <a:gd name="T21" fmla="*/ 0 h 13"/>
                <a:gd name="T22" fmla="*/ 9 w 27"/>
                <a:gd name="T23" fmla="*/ 5 h 13"/>
                <a:gd name="T24" fmla="*/ 5 w 27"/>
                <a:gd name="T25" fmla="*/ 0 h 13"/>
                <a:gd name="T26" fmla="*/ 1 w 27"/>
                <a:gd name="T27" fmla="*/ 3 h 13"/>
                <a:gd name="T28" fmla="*/ 0 w 27"/>
                <a:gd name="T29" fmla="*/ 6 h 13"/>
                <a:gd name="T30" fmla="*/ 1 w 27"/>
                <a:gd name="T31" fmla="*/ 10 h 13"/>
                <a:gd name="T32" fmla="*/ 5 w 27"/>
                <a:gd name="T33" fmla="*/ 12 h 13"/>
                <a:gd name="T34" fmla="*/ 0 w 27"/>
                <a:gd name="T35"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13">
                  <a:moveTo>
                    <a:pt x="0" y="7"/>
                  </a:moveTo>
                  <a:lnTo>
                    <a:pt x="5" y="12"/>
                  </a:lnTo>
                  <a:lnTo>
                    <a:pt x="10" y="12"/>
                  </a:lnTo>
                  <a:lnTo>
                    <a:pt x="16" y="11"/>
                  </a:lnTo>
                  <a:lnTo>
                    <a:pt x="19" y="12"/>
                  </a:lnTo>
                  <a:lnTo>
                    <a:pt x="21" y="13"/>
                  </a:lnTo>
                  <a:lnTo>
                    <a:pt x="27" y="6"/>
                  </a:lnTo>
                  <a:lnTo>
                    <a:pt x="22" y="3"/>
                  </a:lnTo>
                  <a:lnTo>
                    <a:pt x="16" y="2"/>
                  </a:lnTo>
                  <a:lnTo>
                    <a:pt x="10" y="0"/>
                  </a:lnTo>
                  <a:lnTo>
                    <a:pt x="5" y="0"/>
                  </a:lnTo>
                  <a:lnTo>
                    <a:pt x="9" y="5"/>
                  </a:lnTo>
                  <a:lnTo>
                    <a:pt x="5" y="0"/>
                  </a:lnTo>
                  <a:lnTo>
                    <a:pt x="1" y="3"/>
                  </a:lnTo>
                  <a:lnTo>
                    <a:pt x="0" y="6"/>
                  </a:lnTo>
                  <a:lnTo>
                    <a:pt x="1" y="10"/>
                  </a:lnTo>
                  <a:lnTo>
                    <a:pt x="5" y="12"/>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74" name="Freeform 2206"/>
            <p:cNvSpPr>
              <a:spLocks/>
            </p:cNvSpPr>
            <p:nvPr/>
          </p:nvSpPr>
          <p:spPr bwMode="auto">
            <a:xfrm>
              <a:off x="2892" y="3787"/>
              <a:ext cx="11" cy="11"/>
            </a:xfrm>
            <a:custGeom>
              <a:avLst/>
              <a:gdLst>
                <a:gd name="T0" fmla="*/ 0 w 32"/>
                <a:gd name="T1" fmla="*/ 11 h 34"/>
                <a:gd name="T2" fmla="*/ 0 w 32"/>
                <a:gd name="T3" fmla="*/ 11 h 34"/>
                <a:gd name="T4" fmla="*/ 5 w 32"/>
                <a:gd name="T5" fmla="*/ 14 h 34"/>
                <a:gd name="T6" fmla="*/ 13 w 32"/>
                <a:gd name="T7" fmla="*/ 19 h 34"/>
                <a:gd name="T8" fmla="*/ 18 w 32"/>
                <a:gd name="T9" fmla="*/ 27 h 34"/>
                <a:gd name="T10" fmla="*/ 23 w 32"/>
                <a:gd name="T11" fmla="*/ 34 h 34"/>
                <a:gd name="T12" fmla="*/ 32 w 32"/>
                <a:gd name="T13" fmla="*/ 32 h 34"/>
                <a:gd name="T14" fmla="*/ 28 w 32"/>
                <a:gd name="T15" fmla="*/ 23 h 34"/>
                <a:gd name="T16" fmla="*/ 20 w 32"/>
                <a:gd name="T17" fmla="*/ 13 h 34"/>
                <a:gd name="T18" fmla="*/ 9 w 32"/>
                <a:gd name="T19" fmla="*/ 5 h 34"/>
                <a:gd name="T20" fmla="*/ 0 w 32"/>
                <a:gd name="T21" fmla="*/ 0 h 34"/>
                <a:gd name="T22" fmla="*/ 0 w 32"/>
                <a:gd name="T23" fmla="*/ 0 h 34"/>
                <a:gd name="T24" fmla="*/ 0 w 32"/>
                <a:gd name="T25" fmla="*/ 1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34">
                  <a:moveTo>
                    <a:pt x="0" y="11"/>
                  </a:moveTo>
                  <a:lnTo>
                    <a:pt x="0" y="11"/>
                  </a:lnTo>
                  <a:lnTo>
                    <a:pt x="5" y="14"/>
                  </a:lnTo>
                  <a:lnTo>
                    <a:pt x="13" y="19"/>
                  </a:lnTo>
                  <a:lnTo>
                    <a:pt x="18" y="27"/>
                  </a:lnTo>
                  <a:lnTo>
                    <a:pt x="23" y="34"/>
                  </a:lnTo>
                  <a:lnTo>
                    <a:pt x="32" y="32"/>
                  </a:lnTo>
                  <a:lnTo>
                    <a:pt x="28" y="23"/>
                  </a:lnTo>
                  <a:lnTo>
                    <a:pt x="20" y="13"/>
                  </a:lnTo>
                  <a:lnTo>
                    <a:pt x="9" y="5"/>
                  </a:lnTo>
                  <a:lnTo>
                    <a:pt x="0" y="0"/>
                  </a:lnTo>
                  <a:lnTo>
                    <a:pt x="0" y="0"/>
                  </a:lnTo>
                  <a:lnTo>
                    <a:pt x="0"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75" name="Freeform 2207"/>
            <p:cNvSpPr>
              <a:spLocks/>
            </p:cNvSpPr>
            <p:nvPr/>
          </p:nvSpPr>
          <p:spPr bwMode="auto">
            <a:xfrm>
              <a:off x="2880" y="3787"/>
              <a:ext cx="12" cy="10"/>
            </a:xfrm>
            <a:custGeom>
              <a:avLst/>
              <a:gdLst>
                <a:gd name="T0" fmla="*/ 4 w 35"/>
                <a:gd name="T1" fmla="*/ 29 h 29"/>
                <a:gd name="T2" fmla="*/ 9 w 35"/>
                <a:gd name="T3" fmla="*/ 26 h 29"/>
                <a:gd name="T4" fmla="*/ 14 w 35"/>
                <a:gd name="T5" fmla="*/ 19 h 29"/>
                <a:gd name="T6" fmla="*/ 22 w 35"/>
                <a:gd name="T7" fmla="*/ 15 h 29"/>
                <a:gd name="T8" fmla="*/ 30 w 35"/>
                <a:gd name="T9" fmla="*/ 11 h 29"/>
                <a:gd name="T10" fmla="*/ 35 w 35"/>
                <a:gd name="T11" fmla="*/ 11 h 29"/>
                <a:gd name="T12" fmla="*/ 35 w 35"/>
                <a:gd name="T13" fmla="*/ 0 h 29"/>
                <a:gd name="T14" fmla="*/ 28 w 35"/>
                <a:gd name="T15" fmla="*/ 2 h 29"/>
                <a:gd name="T16" fmla="*/ 18 w 35"/>
                <a:gd name="T17" fmla="*/ 6 h 29"/>
                <a:gd name="T18" fmla="*/ 8 w 35"/>
                <a:gd name="T19" fmla="*/ 13 h 29"/>
                <a:gd name="T20" fmla="*/ 0 w 35"/>
                <a:gd name="T21" fmla="*/ 22 h 29"/>
                <a:gd name="T22" fmla="*/ 4 w 35"/>
                <a:gd name="T23" fmla="*/ 19 h 29"/>
                <a:gd name="T24" fmla="*/ 0 w 35"/>
                <a:gd name="T25" fmla="*/ 22 h 29"/>
                <a:gd name="T26" fmla="*/ 0 w 35"/>
                <a:gd name="T27" fmla="*/ 25 h 29"/>
                <a:gd name="T28" fmla="*/ 3 w 35"/>
                <a:gd name="T29" fmla="*/ 29 h 29"/>
                <a:gd name="T30" fmla="*/ 6 w 35"/>
                <a:gd name="T31" fmla="*/ 29 h 29"/>
                <a:gd name="T32" fmla="*/ 9 w 35"/>
                <a:gd name="T33" fmla="*/ 26 h 29"/>
                <a:gd name="T34" fmla="*/ 4 w 35"/>
                <a:gd name="T3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29">
                  <a:moveTo>
                    <a:pt x="4" y="29"/>
                  </a:moveTo>
                  <a:lnTo>
                    <a:pt x="9" y="26"/>
                  </a:lnTo>
                  <a:lnTo>
                    <a:pt x="14" y="19"/>
                  </a:lnTo>
                  <a:lnTo>
                    <a:pt x="22" y="15"/>
                  </a:lnTo>
                  <a:lnTo>
                    <a:pt x="30" y="11"/>
                  </a:lnTo>
                  <a:lnTo>
                    <a:pt x="35" y="11"/>
                  </a:lnTo>
                  <a:lnTo>
                    <a:pt x="35" y="0"/>
                  </a:lnTo>
                  <a:lnTo>
                    <a:pt x="28" y="2"/>
                  </a:lnTo>
                  <a:lnTo>
                    <a:pt x="18" y="6"/>
                  </a:lnTo>
                  <a:lnTo>
                    <a:pt x="8" y="13"/>
                  </a:lnTo>
                  <a:lnTo>
                    <a:pt x="0" y="22"/>
                  </a:lnTo>
                  <a:lnTo>
                    <a:pt x="4" y="19"/>
                  </a:lnTo>
                  <a:lnTo>
                    <a:pt x="0" y="22"/>
                  </a:lnTo>
                  <a:lnTo>
                    <a:pt x="0" y="25"/>
                  </a:lnTo>
                  <a:lnTo>
                    <a:pt x="3" y="29"/>
                  </a:lnTo>
                  <a:lnTo>
                    <a:pt x="6" y="29"/>
                  </a:lnTo>
                  <a:lnTo>
                    <a:pt x="9" y="26"/>
                  </a:lnTo>
                  <a:lnTo>
                    <a:pt x="4"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76" name="Freeform 2208"/>
            <p:cNvSpPr>
              <a:spLocks/>
            </p:cNvSpPr>
            <p:nvPr/>
          </p:nvSpPr>
          <p:spPr bwMode="auto">
            <a:xfrm>
              <a:off x="2866" y="3783"/>
              <a:ext cx="16" cy="14"/>
            </a:xfrm>
            <a:custGeom>
              <a:avLst/>
              <a:gdLst>
                <a:gd name="T0" fmla="*/ 0 w 48"/>
                <a:gd name="T1" fmla="*/ 9 h 40"/>
                <a:gd name="T2" fmla="*/ 0 w 48"/>
                <a:gd name="T3" fmla="*/ 9 h 40"/>
                <a:gd name="T4" fmla="*/ 6 w 48"/>
                <a:gd name="T5" fmla="*/ 9 h 40"/>
                <a:gd name="T6" fmla="*/ 12 w 48"/>
                <a:gd name="T7" fmla="*/ 12 h 40"/>
                <a:gd name="T8" fmla="*/ 15 w 48"/>
                <a:gd name="T9" fmla="*/ 14 h 40"/>
                <a:gd name="T10" fmla="*/ 21 w 48"/>
                <a:gd name="T11" fmla="*/ 20 h 40"/>
                <a:gd name="T12" fmla="*/ 26 w 48"/>
                <a:gd name="T13" fmla="*/ 26 h 40"/>
                <a:gd name="T14" fmla="*/ 31 w 48"/>
                <a:gd name="T15" fmla="*/ 32 h 40"/>
                <a:gd name="T16" fmla="*/ 39 w 48"/>
                <a:gd name="T17" fmla="*/ 37 h 40"/>
                <a:gd name="T18" fmla="*/ 48 w 48"/>
                <a:gd name="T19" fmla="*/ 40 h 40"/>
                <a:gd name="T20" fmla="*/ 48 w 48"/>
                <a:gd name="T21" fmla="*/ 30 h 40"/>
                <a:gd name="T22" fmla="*/ 44 w 48"/>
                <a:gd name="T23" fmla="*/ 28 h 40"/>
                <a:gd name="T24" fmla="*/ 38 w 48"/>
                <a:gd name="T25" fmla="*/ 25 h 40"/>
                <a:gd name="T26" fmla="*/ 33 w 48"/>
                <a:gd name="T27" fmla="*/ 19 h 40"/>
                <a:gd name="T28" fmla="*/ 28 w 48"/>
                <a:gd name="T29" fmla="*/ 13 h 40"/>
                <a:gd name="T30" fmla="*/ 22 w 48"/>
                <a:gd name="T31" fmla="*/ 8 h 40"/>
                <a:gd name="T32" fmla="*/ 16 w 48"/>
                <a:gd name="T33" fmla="*/ 3 h 40"/>
                <a:gd name="T34" fmla="*/ 8 w 48"/>
                <a:gd name="T35" fmla="*/ 0 h 40"/>
                <a:gd name="T36" fmla="*/ 0 w 48"/>
                <a:gd name="T37" fmla="*/ 0 h 40"/>
                <a:gd name="T38" fmla="*/ 0 w 48"/>
                <a:gd name="T39" fmla="*/ 0 h 40"/>
                <a:gd name="T40" fmla="*/ 0 w 48"/>
                <a:gd name="T41" fmla="*/ 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40">
                  <a:moveTo>
                    <a:pt x="0" y="9"/>
                  </a:moveTo>
                  <a:lnTo>
                    <a:pt x="0" y="9"/>
                  </a:lnTo>
                  <a:lnTo>
                    <a:pt x="6" y="9"/>
                  </a:lnTo>
                  <a:lnTo>
                    <a:pt x="12" y="12"/>
                  </a:lnTo>
                  <a:lnTo>
                    <a:pt x="15" y="14"/>
                  </a:lnTo>
                  <a:lnTo>
                    <a:pt x="21" y="20"/>
                  </a:lnTo>
                  <a:lnTo>
                    <a:pt x="26" y="26"/>
                  </a:lnTo>
                  <a:lnTo>
                    <a:pt x="31" y="32"/>
                  </a:lnTo>
                  <a:lnTo>
                    <a:pt x="39" y="37"/>
                  </a:lnTo>
                  <a:lnTo>
                    <a:pt x="48" y="40"/>
                  </a:lnTo>
                  <a:lnTo>
                    <a:pt x="48" y="30"/>
                  </a:lnTo>
                  <a:lnTo>
                    <a:pt x="44" y="28"/>
                  </a:lnTo>
                  <a:lnTo>
                    <a:pt x="38" y="25"/>
                  </a:lnTo>
                  <a:lnTo>
                    <a:pt x="33" y="19"/>
                  </a:lnTo>
                  <a:lnTo>
                    <a:pt x="28" y="13"/>
                  </a:lnTo>
                  <a:lnTo>
                    <a:pt x="22" y="8"/>
                  </a:lnTo>
                  <a:lnTo>
                    <a:pt x="16" y="3"/>
                  </a:lnTo>
                  <a:lnTo>
                    <a:pt x="8" y="0"/>
                  </a:lnTo>
                  <a:lnTo>
                    <a:pt x="0" y="0"/>
                  </a:lnTo>
                  <a:lnTo>
                    <a:pt x="0"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77" name="Freeform 2209"/>
            <p:cNvSpPr>
              <a:spLocks/>
            </p:cNvSpPr>
            <p:nvPr/>
          </p:nvSpPr>
          <p:spPr bwMode="auto">
            <a:xfrm>
              <a:off x="2855" y="3783"/>
              <a:ext cx="11" cy="16"/>
            </a:xfrm>
            <a:custGeom>
              <a:avLst/>
              <a:gdLst>
                <a:gd name="T0" fmla="*/ 9 w 32"/>
                <a:gd name="T1" fmla="*/ 46 h 48"/>
                <a:gd name="T2" fmla="*/ 9 w 32"/>
                <a:gd name="T3" fmla="*/ 48 h 48"/>
                <a:gd name="T4" fmla="*/ 11 w 32"/>
                <a:gd name="T5" fmla="*/ 38 h 48"/>
                <a:gd name="T6" fmla="*/ 16 w 32"/>
                <a:gd name="T7" fmla="*/ 26 h 48"/>
                <a:gd name="T8" fmla="*/ 23 w 32"/>
                <a:gd name="T9" fmla="*/ 14 h 48"/>
                <a:gd name="T10" fmla="*/ 32 w 32"/>
                <a:gd name="T11" fmla="*/ 9 h 48"/>
                <a:gd name="T12" fmla="*/ 32 w 32"/>
                <a:gd name="T13" fmla="*/ 0 h 48"/>
                <a:gd name="T14" fmla="*/ 16 w 32"/>
                <a:gd name="T15" fmla="*/ 8 h 48"/>
                <a:gd name="T16" fmla="*/ 7 w 32"/>
                <a:gd name="T17" fmla="*/ 21 h 48"/>
                <a:gd name="T18" fmla="*/ 2 w 32"/>
                <a:gd name="T19" fmla="*/ 36 h 48"/>
                <a:gd name="T20" fmla="*/ 0 w 32"/>
                <a:gd name="T21" fmla="*/ 45 h 48"/>
                <a:gd name="T22" fmla="*/ 0 w 32"/>
                <a:gd name="T23" fmla="*/ 46 h 48"/>
                <a:gd name="T24" fmla="*/ 9 w 32"/>
                <a:gd name="T25" fmla="*/ 4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48">
                  <a:moveTo>
                    <a:pt x="9" y="46"/>
                  </a:moveTo>
                  <a:lnTo>
                    <a:pt x="9" y="48"/>
                  </a:lnTo>
                  <a:lnTo>
                    <a:pt x="11" y="38"/>
                  </a:lnTo>
                  <a:lnTo>
                    <a:pt x="16" y="26"/>
                  </a:lnTo>
                  <a:lnTo>
                    <a:pt x="23" y="14"/>
                  </a:lnTo>
                  <a:lnTo>
                    <a:pt x="32" y="9"/>
                  </a:lnTo>
                  <a:lnTo>
                    <a:pt x="32" y="0"/>
                  </a:lnTo>
                  <a:lnTo>
                    <a:pt x="16" y="8"/>
                  </a:lnTo>
                  <a:lnTo>
                    <a:pt x="7" y="21"/>
                  </a:lnTo>
                  <a:lnTo>
                    <a:pt x="2" y="36"/>
                  </a:lnTo>
                  <a:lnTo>
                    <a:pt x="0" y="45"/>
                  </a:lnTo>
                  <a:lnTo>
                    <a:pt x="0" y="46"/>
                  </a:lnTo>
                  <a:lnTo>
                    <a:pt x="9" y="4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78" name="Freeform 2210"/>
            <p:cNvSpPr>
              <a:spLocks/>
            </p:cNvSpPr>
            <p:nvPr/>
          </p:nvSpPr>
          <p:spPr bwMode="auto">
            <a:xfrm>
              <a:off x="2846" y="3799"/>
              <a:ext cx="12" cy="9"/>
            </a:xfrm>
            <a:custGeom>
              <a:avLst/>
              <a:gdLst>
                <a:gd name="T0" fmla="*/ 3 w 35"/>
                <a:gd name="T1" fmla="*/ 28 h 28"/>
                <a:gd name="T2" fmla="*/ 4 w 35"/>
                <a:gd name="T3" fmla="*/ 28 h 28"/>
                <a:gd name="T4" fmla="*/ 11 w 35"/>
                <a:gd name="T5" fmla="*/ 25 h 28"/>
                <a:gd name="T6" fmla="*/ 20 w 35"/>
                <a:gd name="T7" fmla="*/ 18 h 28"/>
                <a:gd name="T8" fmla="*/ 29 w 35"/>
                <a:gd name="T9" fmla="*/ 11 h 28"/>
                <a:gd name="T10" fmla="*/ 35 w 35"/>
                <a:gd name="T11" fmla="*/ 0 h 28"/>
                <a:gd name="T12" fmla="*/ 26 w 35"/>
                <a:gd name="T13" fmla="*/ 0 h 28"/>
                <a:gd name="T14" fmla="*/ 23 w 35"/>
                <a:gd name="T15" fmla="*/ 4 h 28"/>
                <a:gd name="T16" fmla="*/ 16 w 35"/>
                <a:gd name="T17" fmla="*/ 8 h 28"/>
                <a:gd name="T18" fmla="*/ 7 w 35"/>
                <a:gd name="T19" fmla="*/ 15 h 28"/>
                <a:gd name="T20" fmla="*/ 0 w 35"/>
                <a:gd name="T21" fmla="*/ 19 h 28"/>
                <a:gd name="T22" fmla="*/ 1 w 35"/>
                <a:gd name="T23" fmla="*/ 19 h 28"/>
                <a:gd name="T24" fmla="*/ 3 w 35"/>
                <a:gd name="T25"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28">
                  <a:moveTo>
                    <a:pt x="3" y="28"/>
                  </a:moveTo>
                  <a:lnTo>
                    <a:pt x="4" y="28"/>
                  </a:lnTo>
                  <a:lnTo>
                    <a:pt x="11" y="25"/>
                  </a:lnTo>
                  <a:lnTo>
                    <a:pt x="20" y="18"/>
                  </a:lnTo>
                  <a:lnTo>
                    <a:pt x="29" y="11"/>
                  </a:lnTo>
                  <a:lnTo>
                    <a:pt x="35" y="0"/>
                  </a:lnTo>
                  <a:lnTo>
                    <a:pt x="26" y="0"/>
                  </a:lnTo>
                  <a:lnTo>
                    <a:pt x="23" y="4"/>
                  </a:lnTo>
                  <a:lnTo>
                    <a:pt x="16" y="8"/>
                  </a:lnTo>
                  <a:lnTo>
                    <a:pt x="7" y="15"/>
                  </a:lnTo>
                  <a:lnTo>
                    <a:pt x="0" y="19"/>
                  </a:lnTo>
                  <a:lnTo>
                    <a:pt x="1" y="19"/>
                  </a:lnTo>
                  <a:lnTo>
                    <a:pt x="3" y="2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79" name="Freeform 2211"/>
            <p:cNvSpPr>
              <a:spLocks/>
            </p:cNvSpPr>
            <p:nvPr/>
          </p:nvSpPr>
          <p:spPr bwMode="auto">
            <a:xfrm>
              <a:off x="2838" y="3805"/>
              <a:ext cx="9" cy="14"/>
            </a:xfrm>
            <a:custGeom>
              <a:avLst/>
              <a:gdLst>
                <a:gd name="T0" fmla="*/ 1 w 28"/>
                <a:gd name="T1" fmla="*/ 41 h 42"/>
                <a:gd name="T2" fmla="*/ 9 w 28"/>
                <a:gd name="T3" fmla="*/ 38 h 42"/>
                <a:gd name="T4" fmla="*/ 12 w 28"/>
                <a:gd name="T5" fmla="*/ 26 h 42"/>
                <a:gd name="T6" fmla="*/ 18 w 28"/>
                <a:gd name="T7" fmla="*/ 18 h 42"/>
                <a:gd name="T8" fmla="*/ 24 w 28"/>
                <a:gd name="T9" fmla="*/ 11 h 42"/>
                <a:gd name="T10" fmla="*/ 28 w 28"/>
                <a:gd name="T11" fmla="*/ 9 h 42"/>
                <a:gd name="T12" fmla="*/ 26 w 28"/>
                <a:gd name="T13" fmla="*/ 0 h 42"/>
                <a:gd name="T14" fmla="*/ 17 w 28"/>
                <a:gd name="T15" fmla="*/ 4 h 42"/>
                <a:gd name="T16" fmla="*/ 9 w 28"/>
                <a:gd name="T17" fmla="*/ 14 h 42"/>
                <a:gd name="T18" fmla="*/ 3 w 28"/>
                <a:gd name="T19" fmla="*/ 24 h 42"/>
                <a:gd name="T20" fmla="*/ 0 w 28"/>
                <a:gd name="T21" fmla="*/ 38 h 42"/>
                <a:gd name="T22" fmla="*/ 8 w 28"/>
                <a:gd name="T23" fmla="*/ 34 h 42"/>
                <a:gd name="T24" fmla="*/ 0 w 28"/>
                <a:gd name="T25" fmla="*/ 38 h 42"/>
                <a:gd name="T26" fmla="*/ 1 w 28"/>
                <a:gd name="T27" fmla="*/ 41 h 42"/>
                <a:gd name="T28" fmla="*/ 4 w 28"/>
                <a:gd name="T29" fmla="*/ 42 h 42"/>
                <a:gd name="T30" fmla="*/ 8 w 28"/>
                <a:gd name="T31" fmla="*/ 41 h 42"/>
                <a:gd name="T32" fmla="*/ 9 w 28"/>
                <a:gd name="T33" fmla="*/ 38 h 42"/>
                <a:gd name="T34" fmla="*/ 1 w 28"/>
                <a:gd name="T35"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 h="42">
                  <a:moveTo>
                    <a:pt x="1" y="41"/>
                  </a:moveTo>
                  <a:lnTo>
                    <a:pt x="9" y="38"/>
                  </a:lnTo>
                  <a:lnTo>
                    <a:pt x="12" y="26"/>
                  </a:lnTo>
                  <a:lnTo>
                    <a:pt x="18" y="18"/>
                  </a:lnTo>
                  <a:lnTo>
                    <a:pt x="24" y="11"/>
                  </a:lnTo>
                  <a:lnTo>
                    <a:pt x="28" y="9"/>
                  </a:lnTo>
                  <a:lnTo>
                    <a:pt x="26" y="0"/>
                  </a:lnTo>
                  <a:lnTo>
                    <a:pt x="17" y="4"/>
                  </a:lnTo>
                  <a:lnTo>
                    <a:pt x="9" y="14"/>
                  </a:lnTo>
                  <a:lnTo>
                    <a:pt x="3" y="24"/>
                  </a:lnTo>
                  <a:lnTo>
                    <a:pt x="0" y="38"/>
                  </a:lnTo>
                  <a:lnTo>
                    <a:pt x="8" y="34"/>
                  </a:lnTo>
                  <a:lnTo>
                    <a:pt x="0" y="38"/>
                  </a:lnTo>
                  <a:lnTo>
                    <a:pt x="1" y="41"/>
                  </a:lnTo>
                  <a:lnTo>
                    <a:pt x="4" y="42"/>
                  </a:lnTo>
                  <a:lnTo>
                    <a:pt x="8" y="41"/>
                  </a:lnTo>
                  <a:lnTo>
                    <a:pt x="9" y="38"/>
                  </a:lnTo>
                  <a:lnTo>
                    <a:pt x="1" y="4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80" name="Freeform 2212"/>
            <p:cNvSpPr>
              <a:spLocks/>
            </p:cNvSpPr>
            <p:nvPr/>
          </p:nvSpPr>
          <p:spPr bwMode="auto">
            <a:xfrm>
              <a:off x="2827" y="3813"/>
              <a:ext cx="14" cy="6"/>
            </a:xfrm>
            <a:custGeom>
              <a:avLst/>
              <a:gdLst>
                <a:gd name="T0" fmla="*/ 9 w 41"/>
                <a:gd name="T1" fmla="*/ 9 h 17"/>
                <a:gd name="T2" fmla="*/ 5 w 41"/>
                <a:gd name="T3" fmla="*/ 11 h 17"/>
                <a:gd name="T4" fmla="*/ 14 w 41"/>
                <a:gd name="T5" fmla="*/ 10 h 17"/>
                <a:gd name="T6" fmla="*/ 23 w 41"/>
                <a:gd name="T7" fmla="*/ 11 h 17"/>
                <a:gd name="T8" fmla="*/ 29 w 41"/>
                <a:gd name="T9" fmla="*/ 14 h 17"/>
                <a:gd name="T10" fmla="*/ 34 w 41"/>
                <a:gd name="T11" fmla="*/ 17 h 17"/>
                <a:gd name="T12" fmla="*/ 41 w 41"/>
                <a:gd name="T13" fmla="*/ 10 h 17"/>
                <a:gd name="T14" fmla="*/ 34 w 41"/>
                <a:gd name="T15" fmla="*/ 4 h 17"/>
                <a:gd name="T16" fmla="*/ 23 w 41"/>
                <a:gd name="T17" fmla="*/ 2 h 17"/>
                <a:gd name="T18" fmla="*/ 14 w 41"/>
                <a:gd name="T19" fmla="*/ 1 h 17"/>
                <a:gd name="T20" fmla="*/ 5 w 41"/>
                <a:gd name="T21" fmla="*/ 0 h 17"/>
                <a:gd name="T22" fmla="*/ 2 w 41"/>
                <a:gd name="T23" fmla="*/ 2 h 17"/>
                <a:gd name="T24" fmla="*/ 5 w 41"/>
                <a:gd name="T25" fmla="*/ 0 h 17"/>
                <a:gd name="T26" fmla="*/ 2 w 41"/>
                <a:gd name="T27" fmla="*/ 2 h 17"/>
                <a:gd name="T28" fmla="*/ 0 w 41"/>
                <a:gd name="T29" fmla="*/ 6 h 17"/>
                <a:gd name="T30" fmla="*/ 2 w 41"/>
                <a:gd name="T31" fmla="*/ 9 h 17"/>
                <a:gd name="T32" fmla="*/ 5 w 41"/>
                <a:gd name="T33" fmla="*/ 11 h 17"/>
                <a:gd name="T34" fmla="*/ 9 w 41"/>
                <a:gd name="T35"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 h="17">
                  <a:moveTo>
                    <a:pt x="9" y="9"/>
                  </a:moveTo>
                  <a:lnTo>
                    <a:pt x="5" y="11"/>
                  </a:lnTo>
                  <a:lnTo>
                    <a:pt x="14" y="10"/>
                  </a:lnTo>
                  <a:lnTo>
                    <a:pt x="23" y="11"/>
                  </a:lnTo>
                  <a:lnTo>
                    <a:pt x="29" y="14"/>
                  </a:lnTo>
                  <a:lnTo>
                    <a:pt x="34" y="17"/>
                  </a:lnTo>
                  <a:lnTo>
                    <a:pt x="41" y="10"/>
                  </a:lnTo>
                  <a:lnTo>
                    <a:pt x="34" y="4"/>
                  </a:lnTo>
                  <a:lnTo>
                    <a:pt x="23" y="2"/>
                  </a:lnTo>
                  <a:lnTo>
                    <a:pt x="14" y="1"/>
                  </a:lnTo>
                  <a:lnTo>
                    <a:pt x="5" y="0"/>
                  </a:lnTo>
                  <a:lnTo>
                    <a:pt x="2" y="2"/>
                  </a:lnTo>
                  <a:lnTo>
                    <a:pt x="5" y="0"/>
                  </a:lnTo>
                  <a:lnTo>
                    <a:pt x="2" y="2"/>
                  </a:lnTo>
                  <a:lnTo>
                    <a:pt x="0" y="6"/>
                  </a:lnTo>
                  <a:lnTo>
                    <a:pt x="2" y="9"/>
                  </a:lnTo>
                  <a:lnTo>
                    <a:pt x="5" y="11"/>
                  </a:lnTo>
                  <a:lnTo>
                    <a:pt x="9"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81" name="Freeform 2213"/>
            <p:cNvSpPr>
              <a:spLocks/>
            </p:cNvSpPr>
            <p:nvPr/>
          </p:nvSpPr>
          <p:spPr bwMode="auto">
            <a:xfrm>
              <a:off x="2826" y="3814"/>
              <a:ext cx="6" cy="14"/>
            </a:xfrm>
            <a:custGeom>
              <a:avLst/>
              <a:gdLst>
                <a:gd name="T0" fmla="*/ 12 w 16"/>
                <a:gd name="T1" fmla="*/ 34 h 44"/>
                <a:gd name="T2" fmla="*/ 16 w 16"/>
                <a:gd name="T3" fmla="*/ 37 h 44"/>
                <a:gd name="T4" fmla="*/ 12 w 16"/>
                <a:gd name="T5" fmla="*/ 28 h 44"/>
                <a:gd name="T6" fmla="*/ 9 w 16"/>
                <a:gd name="T7" fmla="*/ 18 h 44"/>
                <a:gd name="T8" fmla="*/ 9 w 16"/>
                <a:gd name="T9" fmla="*/ 9 h 44"/>
                <a:gd name="T10" fmla="*/ 11 w 16"/>
                <a:gd name="T11" fmla="*/ 7 h 44"/>
                <a:gd name="T12" fmla="*/ 4 w 16"/>
                <a:gd name="T13" fmla="*/ 0 h 44"/>
                <a:gd name="T14" fmla="*/ 0 w 16"/>
                <a:gd name="T15" fmla="*/ 9 h 44"/>
                <a:gd name="T16" fmla="*/ 0 w 16"/>
                <a:gd name="T17" fmla="*/ 18 h 44"/>
                <a:gd name="T18" fmla="*/ 2 w 16"/>
                <a:gd name="T19" fmla="*/ 30 h 44"/>
                <a:gd name="T20" fmla="*/ 7 w 16"/>
                <a:gd name="T21" fmla="*/ 41 h 44"/>
                <a:gd name="T22" fmla="*/ 12 w 16"/>
                <a:gd name="T23" fmla="*/ 44 h 44"/>
                <a:gd name="T24" fmla="*/ 7 w 16"/>
                <a:gd name="T25" fmla="*/ 41 h 44"/>
                <a:gd name="T26" fmla="*/ 9 w 16"/>
                <a:gd name="T27" fmla="*/ 44 h 44"/>
                <a:gd name="T28" fmla="*/ 14 w 16"/>
                <a:gd name="T29" fmla="*/ 44 h 44"/>
                <a:gd name="T30" fmla="*/ 16 w 16"/>
                <a:gd name="T31" fmla="*/ 40 h 44"/>
                <a:gd name="T32" fmla="*/ 16 w 16"/>
                <a:gd name="T33" fmla="*/ 37 h 44"/>
                <a:gd name="T34" fmla="*/ 12 w 16"/>
                <a:gd name="T35" fmla="*/ 3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44">
                  <a:moveTo>
                    <a:pt x="12" y="34"/>
                  </a:moveTo>
                  <a:lnTo>
                    <a:pt x="16" y="37"/>
                  </a:lnTo>
                  <a:lnTo>
                    <a:pt x="12" y="28"/>
                  </a:lnTo>
                  <a:lnTo>
                    <a:pt x="9" y="18"/>
                  </a:lnTo>
                  <a:lnTo>
                    <a:pt x="9" y="9"/>
                  </a:lnTo>
                  <a:lnTo>
                    <a:pt x="11" y="7"/>
                  </a:lnTo>
                  <a:lnTo>
                    <a:pt x="4" y="0"/>
                  </a:lnTo>
                  <a:lnTo>
                    <a:pt x="0" y="9"/>
                  </a:lnTo>
                  <a:lnTo>
                    <a:pt x="0" y="18"/>
                  </a:lnTo>
                  <a:lnTo>
                    <a:pt x="2" y="30"/>
                  </a:lnTo>
                  <a:lnTo>
                    <a:pt x="7" y="41"/>
                  </a:lnTo>
                  <a:lnTo>
                    <a:pt x="12" y="44"/>
                  </a:lnTo>
                  <a:lnTo>
                    <a:pt x="7" y="41"/>
                  </a:lnTo>
                  <a:lnTo>
                    <a:pt x="9" y="44"/>
                  </a:lnTo>
                  <a:lnTo>
                    <a:pt x="14" y="44"/>
                  </a:lnTo>
                  <a:lnTo>
                    <a:pt x="16" y="40"/>
                  </a:lnTo>
                  <a:lnTo>
                    <a:pt x="16" y="37"/>
                  </a:lnTo>
                  <a:lnTo>
                    <a:pt x="12"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82" name="Freeform 2214"/>
            <p:cNvSpPr>
              <a:spLocks/>
            </p:cNvSpPr>
            <p:nvPr/>
          </p:nvSpPr>
          <p:spPr bwMode="auto">
            <a:xfrm>
              <a:off x="2828" y="3825"/>
              <a:ext cx="7" cy="15"/>
            </a:xfrm>
            <a:custGeom>
              <a:avLst/>
              <a:gdLst>
                <a:gd name="T0" fmla="*/ 1 w 23"/>
                <a:gd name="T1" fmla="*/ 45 h 46"/>
                <a:gd name="T2" fmla="*/ 5 w 23"/>
                <a:gd name="T3" fmla="*/ 46 h 46"/>
                <a:gd name="T4" fmla="*/ 21 w 23"/>
                <a:gd name="T5" fmla="*/ 35 h 46"/>
                <a:gd name="T6" fmla="*/ 23 w 23"/>
                <a:gd name="T7" fmla="*/ 21 h 46"/>
                <a:gd name="T8" fmla="*/ 18 w 23"/>
                <a:gd name="T9" fmla="*/ 7 h 46"/>
                <a:gd name="T10" fmla="*/ 8 w 23"/>
                <a:gd name="T11" fmla="*/ 0 h 46"/>
                <a:gd name="T12" fmla="*/ 8 w 23"/>
                <a:gd name="T13" fmla="*/ 10 h 46"/>
                <a:gd name="T14" fmla="*/ 9 w 23"/>
                <a:gd name="T15" fmla="*/ 12 h 46"/>
                <a:gd name="T16" fmla="*/ 13 w 23"/>
                <a:gd name="T17" fmla="*/ 21 h 46"/>
                <a:gd name="T18" fmla="*/ 12 w 23"/>
                <a:gd name="T19" fmla="*/ 30 h 46"/>
                <a:gd name="T20" fmla="*/ 3 w 23"/>
                <a:gd name="T21" fmla="*/ 37 h 46"/>
                <a:gd name="T22" fmla="*/ 8 w 23"/>
                <a:gd name="T23" fmla="*/ 38 h 46"/>
                <a:gd name="T24" fmla="*/ 3 w 23"/>
                <a:gd name="T25" fmla="*/ 37 h 46"/>
                <a:gd name="T26" fmla="*/ 1 w 23"/>
                <a:gd name="T27" fmla="*/ 39 h 46"/>
                <a:gd name="T28" fmla="*/ 0 w 23"/>
                <a:gd name="T29" fmla="*/ 43 h 46"/>
                <a:gd name="T30" fmla="*/ 2 w 23"/>
                <a:gd name="T31" fmla="*/ 45 h 46"/>
                <a:gd name="T32" fmla="*/ 5 w 23"/>
                <a:gd name="T33" fmla="*/ 46 h 46"/>
                <a:gd name="T34" fmla="*/ 1 w 23"/>
                <a:gd name="T35" fmla="*/ 4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46">
                  <a:moveTo>
                    <a:pt x="1" y="45"/>
                  </a:moveTo>
                  <a:lnTo>
                    <a:pt x="5" y="46"/>
                  </a:lnTo>
                  <a:lnTo>
                    <a:pt x="21" y="35"/>
                  </a:lnTo>
                  <a:lnTo>
                    <a:pt x="23" y="21"/>
                  </a:lnTo>
                  <a:lnTo>
                    <a:pt x="18" y="7"/>
                  </a:lnTo>
                  <a:lnTo>
                    <a:pt x="8" y="0"/>
                  </a:lnTo>
                  <a:lnTo>
                    <a:pt x="8" y="10"/>
                  </a:lnTo>
                  <a:lnTo>
                    <a:pt x="9" y="12"/>
                  </a:lnTo>
                  <a:lnTo>
                    <a:pt x="13" y="21"/>
                  </a:lnTo>
                  <a:lnTo>
                    <a:pt x="12" y="30"/>
                  </a:lnTo>
                  <a:lnTo>
                    <a:pt x="3" y="37"/>
                  </a:lnTo>
                  <a:lnTo>
                    <a:pt x="8" y="38"/>
                  </a:lnTo>
                  <a:lnTo>
                    <a:pt x="3" y="37"/>
                  </a:lnTo>
                  <a:lnTo>
                    <a:pt x="1" y="39"/>
                  </a:lnTo>
                  <a:lnTo>
                    <a:pt x="0" y="43"/>
                  </a:lnTo>
                  <a:lnTo>
                    <a:pt x="2" y="45"/>
                  </a:lnTo>
                  <a:lnTo>
                    <a:pt x="5" y="46"/>
                  </a:lnTo>
                  <a:lnTo>
                    <a:pt x="1" y="4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83" name="Freeform 2215"/>
            <p:cNvSpPr>
              <a:spLocks/>
            </p:cNvSpPr>
            <p:nvPr/>
          </p:nvSpPr>
          <p:spPr bwMode="auto">
            <a:xfrm>
              <a:off x="2807" y="3833"/>
              <a:ext cx="23" cy="7"/>
            </a:xfrm>
            <a:custGeom>
              <a:avLst/>
              <a:gdLst>
                <a:gd name="T0" fmla="*/ 7 w 71"/>
                <a:gd name="T1" fmla="*/ 11 h 22"/>
                <a:gd name="T2" fmla="*/ 4 w 71"/>
                <a:gd name="T3" fmla="*/ 11 h 22"/>
                <a:gd name="T4" fmla="*/ 11 w 71"/>
                <a:gd name="T5" fmla="*/ 12 h 22"/>
                <a:gd name="T6" fmla="*/ 20 w 71"/>
                <a:gd name="T7" fmla="*/ 12 h 22"/>
                <a:gd name="T8" fmla="*/ 28 w 71"/>
                <a:gd name="T9" fmla="*/ 11 h 22"/>
                <a:gd name="T10" fmla="*/ 37 w 71"/>
                <a:gd name="T11" fmla="*/ 12 h 22"/>
                <a:gd name="T12" fmla="*/ 47 w 71"/>
                <a:gd name="T13" fmla="*/ 13 h 22"/>
                <a:gd name="T14" fmla="*/ 53 w 71"/>
                <a:gd name="T15" fmla="*/ 15 h 22"/>
                <a:gd name="T16" fmla="*/ 59 w 71"/>
                <a:gd name="T17" fmla="*/ 19 h 22"/>
                <a:gd name="T18" fmla="*/ 64 w 71"/>
                <a:gd name="T19" fmla="*/ 22 h 22"/>
                <a:gd name="T20" fmla="*/ 71 w 71"/>
                <a:gd name="T21" fmla="*/ 15 h 22"/>
                <a:gd name="T22" fmla="*/ 64 w 71"/>
                <a:gd name="T23" fmla="*/ 10 h 22"/>
                <a:gd name="T24" fmla="*/ 56 w 71"/>
                <a:gd name="T25" fmla="*/ 6 h 22"/>
                <a:gd name="T26" fmla="*/ 47 w 71"/>
                <a:gd name="T27" fmla="*/ 4 h 22"/>
                <a:gd name="T28" fmla="*/ 37 w 71"/>
                <a:gd name="T29" fmla="*/ 3 h 22"/>
                <a:gd name="T30" fmla="*/ 28 w 71"/>
                <a:gd name="T31" fmla="*/ 2 h 22"/>
                <a:gd name="T32" fmla="*/ 20 w 71"/>
                <a:gd name="T33" fmla="*/ 0 h 22"/>
                <a:gd name="T34" fmla="*/ 11 w 71"/>
                <a:gd name="T35" fmla="*/ 0 h 22"/>
                <a:gd name="T36" fmla="*/ 4 w 71"/>
                <a:gd name="T37" fmla="*/ 2 h 22"/>
                <a:gd name="T38" fmla="*/ 2 w 71"/>
                <a:gd name="T39" fmla="*/ 2 h 22"/>
                <a:gd name="T40" fmla="*/ 4 w 71"/>
                <a:gd name="T41" fmla="*/ 2 h 22"/>
                <a:gd name="T42" fmla="*/ 1 w 71"/>
                <a:gd name="T43" fmla="*/ 3 h 22"/>
                <a:gd name="T44" fmla="*/ 0 w 71"/>
                <a:gd name="T45" fmla="*/ 6 h 22"/>
                <a:gd name="T46" fmla="*/ 1 w 71"/>
                <a:gd name="T47" fmla="*/ 10 h 22"/>
                <a:gd name="T48" fmla="*/ 4 w 71"/>
                <a:gd name="T49" fmla="*/ 11 h 22"/>
                <a:gd name="T50" fmla="*/ 7 w 71"/>
                <a:gd name="T51"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1" h="22">
                  <a:moveTo>
                    <a:pt x="7" y="11"/>
                  </a:moveTo>
                  <a:lnTo>
                    <a:pt x="4" y="11"/>
                  </a:lnTo>
                  <a:lnTo>
                    <a:pt x="11" y="12"/>
                  </a:lnTo>
                  <a:lnTo>
                    <a:pt x="20" y="12"/>
                  </a:lnTo>
                  <a:lnTo>
                    <a:pt x="28" y="11"/>
                  </a:lnTo>
                  <a:lnTo>
                    <a:pt x="37" y="12"/>
                  </a:lnTo>
                  <a:lnTo>
                    <a:pt x="47" y="13"/>
                  </a:lnTo>
                  <a:lnTo>
                    <a:pt x="53" y="15"/>
                  </a:lnTo>
                  <a:lnTo>
                    <a:pt x="59" y="19"/>
                  </a:lnTo>
                  <a:lnTo>
                    <a:pt x="64" y="22"/>
                  </a:lnTo>
                  <a:lnTo>
                    <a:pt x="71" y="15"/>
                  </a:lnTo>
                  <a:lnTo>
                    <a:pt x="64" y="10"/>
                  </a:lnTo>
                  <a:lnTo>
                    <a:pt x="56" y="6"/>
                  </a:lnTo>
                  <a:lnTo>
                    <a:pt x="47" y="4"/>
                  </a:lnTo>
                  <a:lnTo>
                    <a:pt x="37" y="3"/>
                  </a:lnTo>
                  <a:lnTo>
                    <a:pt x="28" y="2"/>
                  </a:lnTo>
                  <a:lnTo>
                    <a:pt x="20" y="0"/>
                  </a:lnTo>
                  <a:lnTo>
                    <a:pt x="11" y="0"/>
                  </a:lnTo>
                  <a:lnTo>
                    <a:pt x="4" y="2"/>
                  </a:lnTo>
                  <a:lnTo>
                    <a:pt x="2" y="2"/>
                  </a:lnTo>
                  <a:lnTo>
                    <a:pt x="4" y="2"/>
                  </a:lnTo>
                  <a:lnTo>
                    <a:pt x="1" y="3"/>
                  </a:lnTo>
                  <a:lnTo>
                    <a:pt x="0" y="6"/>
                  </a:lnTo>
                  <a:lnTo>
                    <a:pt x="1" y="10"/>
                  </a:lnTo>
                  <a:lnTo>
                    <a:pt x="4" y="11"/>
                  </a:lnTo>
                  <a:lnTo>
                    <a:pt x="7"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84" name="Freeform 2216"/>
            <p:cNvSpPr>
              <a:spLocks/>
            </p:cNvSpPr>
            <p:nvPr/>
          </p:nvSpPr>
          <p:spPr bwMode="auto">
            <a:xfrm>
              <a:off x="2804" y="3833"/>
              <a:ext cx="6" cy="21"/>
            </a:xfrm>
            <a:custGeom>
              <a:avLst/>
              <a:gdLst>
                <a:gd name="T0" fmla="*/ 9 w 17"/>
                <a:gd name="T1" fmla="*/ 61 h 62"/>
                <a:gd name="T2" fmla="*/ 17 w 17"/>
                <a:gd name="T3" fmla="*/ 57 h 62"/>
                <a:gd name="T4" fmla="*/ 12 w 17"/>
                <a:gd name="T5" fmla="*/ 41 h 62"/>
                <a:gd name="T6" fmla="*/ 11 w 17"/>
                <a:gd name="T7" fmla="*/ 27 h 62"/>
                <a:gd name="T8" fmla="*/ 11 w 17"/>
                <a:gd name="T9" fmla="*/ 14 h 62"/>
                <a:gd name="T10" fmla="*/ 15 w 17"/>
                <a:gd name="T11" fmla="*/ 9 h 62"/>
                <a:gd name="T12" fmla="*/ 10 w 17"/>
                <a:gd name="T13" fmla="*/ 0 h 62"/>
                <a:gd name="T14" fmla="*/ 2 w 17"/>
                <a:gd name="T15" fmla="*/ 12 h 62"/>
                <a:gd name="T16" fmla="*/ 0 w 17"/>
                <a:gd name="T17" fmla="*/ 27 h 62"/>
                <a:gd name="T18" fmla="*/ 3 w 17"/>
                <a:gd name="T19" fmla="*/ 43 h 62"/>
                <a:gd name="T20" fmla="*/ 8 w 17"/>
                <a:gd name="T21" fmla="*/ 59 h 62"/>
                <a:gd name="T22" fmla="*/ 16 w 17"/>
                <a:gd name="T23" fmla="*/ 54 h 62"/>
                <a:gd name="T24" fmla="*/ 8 w 17"/>
                <a:gd name="T25" fmla="*/ 59 h 62"/>
                <a:gd name="T26" fmla="*/ 10 w 17"/>
                <a:gd name="T27" fmla="*/ 61 h 62"/>
                <a:gd name="T28" fmla="*/ 13 w 17"/>
                <a:gd name="T29" fmla="*/ 62 h 62"/>
                <a:gd name="T30" fmla="*/ 16 w 17"/>
                <a:gd name="T31" fmla="*/ 60 h 62"/>
                <a:gd name="T32" fmla="*/ 17 w 17"/>
                <a:gd name="T33" fmla="*/ 57 h 62"/>
                <a:gd name="T34" fmla="*/ 9 w 17"/>
                <a:gd name="T35" fmla="*/ 6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62">
                  <a:moveTo>
                    <a:pt x="9" y="61"/>
                  </a:moveTo>
                  <a:lnTo>
                    <a:pt x="17" y="57"/>
                  </a:lnTo>
                  <a:lnTo>
                    <a:pt x="12" y="41"/>
                  </a:lnTo>
                  <a:lnTo>
                    <a:pt x="11" y="27"/>
                  </a:lnTo>
                  <a:lnTo>
                    <a:pt x="11" y="14"/>
                  </a:lnTo>
                  <a:lnTo>
                    <a:pt x="15" y="9"/>
                  </a:lnTo>
                  <a:lnTo>
                    <a:pt x="10" y="0"/>
                  </a:lnTo>
                  <a:lnTo>
                    <a:pt x="2" y="12"/>
                  </a:lnTo>
                  <a:lnTo>
                    <a:pt x="0" y="27"/>
                  </a:lnTo>
                  <a:lnTo>
                    <a:pt x="3" y="43"/>
                  </a:lnTo>
                  <a:lnTo>
                    <a:pt x="8" y="59"/>
                  </a:lnTo>
                  <a:lnTo>
                    <a:pt x="16" y="54"/>
                  </a:lnTo>
                  <a:lnTo>
                    <a:pt x="8" y="59"/>
                  </a:lnTo>
                  <a:lnTo>
                    <a:pt x="10" y="61"/>
                  </a:lnTo>
                  <a:lnTo>
                    <a:pt x="13" y="62"/>
                  </a:lnTo>
                  <a:lnTo>
                    <a:pt x="16" y="60"/>
                  </a:lnTo>
                  <a:lnTo>
                    <a:pt x="17" y="57"/>
                  </a:lnTo>
                  <a:lnTo>
                    <a:pt x="9" y="6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85" name="Freeform 2217"/>
            <p:cNvSpPr>
              <a:spLocks/>
            </p:cNvSpPr>
            <p:nvPr/>
          </p:nvSpPr>
          <p:spPr bwMode="auto">
            <a:xfrm>
              <a:off x="2797" y="3850"/>
              <a:ext cx="12" cy="9"/>
            </a:xfrm>
            <a:custGeom>
              <a:avLst/>
              <a:gdLst>
                <a:gd name="T0" fmla="*/ 3 w 36"/>
                <a:gd name="T1" fmla="*/ 25 h 25"/>
                <a:gd name="T2" fmla="*/ 8 w 36"/>
                <a:gd name="T3" fmla="*/ 24 h 25"/>
                <a:gd name="T4" fmla="*/ 15 w 36"/>
                <a:gd name="T5" fmla="*/ 17 h 25"/>
                <a:gd name="T6" fmla="*/ 22 w 36"/>
                <a:gd name="T7" fmla="*/ 13 h 25"/>
                <a:gd name="T8" fmla="*/ 27 w 36"/>
                <a:gd name="T9" fmla="*/ 9 h 25"/>
                <a:gd name="T10" fmla="*/ 29 w 36"/>
                <a:gd name="T11" fmla="*/ 10 h 25"/>
                <a:gd name="T12" fmla="*/ 36 w 36"/>
                <a:gd name="T13" fmla="*/ 3 h 25"/>
                <a:gd name="T14" fmla="*/ 27 w 36"/>
                <a:gd name="T15" fmla="*/ 0 h 25"/>
                <a:gd name="T16" fmla="*/ 17 w 36"/>
                <a:gd name="T17" fmla="*/ 3 h 25"/>
                <a:gd name="T18" fmla="*/ 8 w 36"/>
                <a:gd name="T19" fmla="*/ 10 h 25"/>
                <a:gd name="T20" fmla="*/ 1 w 36"/>
                <a:gd name="T21" fmla="*/ 17 h 25"/>
                <a:gd name="T22" fmla="*/ 7 w 36"/>
                <a:gd name="T23" fmla="*/ 16 h 25"/>
                <a:gd name="T24" fmla="*/ 1 w 36"/>
                <a:gd name="T25" fmla="*/ 17 h 25"/>
                <a:gd name="T26" fmla="*/ 0 w 36"/>
                <a:gd name="T27" fmla="*/ 21 h 25"/>
                <a:gd name="T28" fmla="*/ 1 w 36"/>
                <a:gd name="T29" fmla="*/ 24 h 25"/>
                <a:gd name="T30" fmla="*/ 5 w 36"/>
                <a:gd name="T31" fmla="*/ 25 h 25"/>
                <a:gd name="T32" fmla="*/ 8 w 36"/>
                <a:gd name="T33" fmla="*/ 24 h 25"/>
                <a:gd name="T34" fmla="*/ 3 w 36"/>
                <a:gd name="T35"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25">
                  <a:moveTo>
                    <a:pt x="3" y="25"/>
                  </a:moveTo>
                  <a:lnTo>
                    <a:pt x="8" y="24"/>
                  </a:lnTo>
                  <a:lnTo>
                    <a:pt x="15" y="17"/>
                  </a:lnTo>
                  <a:lnTo>
                    <a:pt x="22" y="13"/>
                  </a:lnTo>
                  <a:lnTo>
                    <a:pt x="27" y="9"/>
                  </a:lnTo>
                  <a:lnTo>
                    <a:pt x="29" y="10"/>
                  </a:lnTo>
                  <a:lnTo>
                    <a:pt x="36" y="3"/>
                  </a:lnTo>
                  <a:lnTo>
                    <a:pt x="27" y="0"/>
                  </a:lnTo>
                  <a:lnTo>
                    <a:pt x="17" y="3"/>
                  </a:lnTo>
                  <a:lnTo>
                    <a:pt x="8" y="10"/>
                  </a:lnTo>
                  <a:lnTo>
                    <a:pt x="1" y="17"/>
                  </a:lnTo>
                  <a:lnTo>
                    <a:pt x="7" y="16"/>
                  </a:lnTo>
                  <a:lnTo>
                    <a:pt x="1" y="17"/>
                  </a:lnTo>
                  <a:lnTo>
                    <a:pt x="0" y="21"/>
                  </a:lnTo>
                  <a:lnTo>
                    <a:pt x="1" y="24"/>
                  </a:lnTo>
                  <a:lnTo>
                    <a:pt x="5" y="25"/>
                  </a:lnTo>
                  <a:lnTo>
                    <a:pt x="8" y="24"/>
                  </a:lnTo>
                  <a:lnTo>
                    <a:pt x="3" y="2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86" name="Freeform 2218"/>
            <p:cNvSpPr>
              <a:spLocks/>
            </p:cNvSpPr>
            <p:nvPr/>
          </p:nvSpPr>
          <p:spPr bwMode="auto">
            <a:xfrm>
              <a:off x="2785" y="3854"/>
              <a:ext cx="15" cy="10"/>
            </a:xfrm>
            <a:custGeom>
              <a:avLst/>
              <a:gdLst>
                <a:gd name="T0" fmla="*/ 5 w 45"/>
                <a:gd name="T1" fmla="*/ 31 h 31"/>
                <a:gd name="T2" fmla="*/ 10 w 45"/>
                <a:gd name="T3" fmla="*/ 27 h 31"/>
                <a:gd name="T4" fmla="*/ 12 w 45"/>
                <a:gd name="T5" fmla="*/ 22 h 31"/>
                <a:gd name="T6" fmla="*/ 14 w 45"/>
                <a:gd name="T7" fmla="*/ 18 h 31"/>
                <a:gd name="T8" fmla="*/ 16 w 45"/>
                <a:gd name="T9" fmla="*/ 13 h 31"/>
                <a:gd name="T10" fmla="*/ 18 w 45"/>
                <a:gd name="T11" fmla="*/ 12 h 31"/>
                <a:gd name="T12" fmla="*/ 21 w 45"/>
                <a:gd name="T13" fmla="*/ 10 h 31"/>
                <a:gd name="T14" fmla="*/ 26 w 45"/>
                <a:gd name="T15" fmla="*/ 10 h 31"/>
                <a:gd name="T16" fmla="*/ 32 w 45"/>
                <a:gd name="T17" fmla="*/ 11 h 31"/>
                <a:gd name="T18" fmla="*/ 41 w 45"/>
                <a:gd name="T19" fmla="*/ 14 h 31"/>
                <a:gd name="T20" fmla="*/ 45 w 45"/>
                <a:gd name="T21" fmla="*/ 5 h 31"/>
                <a:gd name="T22" fmla="*/ 35 w 45"/>
                <a:gd name="T23" fmla="*/ 2 h 31"/>
                <a:gd name="T24" fmla="*/ 26 w 45"/>
                <a:gd name="T25" fmla="*/ 0 h 31"/>
                <a:gd name="T26" fmla="*/ 19 w 45"/>
                <a:gd name="T27" fmla="*/ 0 h 31"/>
                <a:gd name="T28" fmla="*/ 13 w 45"/>
                <a:gd name="T29" fmla="*/ 3 h 31"/>
                <a:gd name="T30" fmla="*/ 7 w 45"/>
                <a:gd name="T31" fmla="*/ 9 h 31"/>
                <a:gd name="T32" fmla="*/ 5 w 45"/>
                <a:gd name="T33" fmla="*/ 13 h 31"/>
                <a:gd name="T34" fmla="*/ 3 w 45"/>
                <a:gd name="T35" fmla="*/ 18 h 31"/>
                <a:gd name="T36" fmla="*/ 0 w 45"/>
                <a:gd name="T37" fmla="*/ 25 h 31"/>
                <a:gd name="T38" fmla="*/ 5 w 45"/>
                <a:gd name="T39" fmla="*/ 20 h 31"/>
                <a:gd name="T40" fmla="*/ 0 w 45"/>
                <a:gd name="T41" fmla="*/ 25 h 31"/>
                <a:gd name="T42" fmla="*/ 2 w 45"/>
                <a:gd name="T43" fmla="*/ 28 h 31"/>
                <a:gd name="T44" fmla="*/ 4 w 45"/>
                <a:gd name="T45" fmla="*/ 30 h 31"/>
                <a:gd name="T46" fmla="*/ 7 w 45"/>
                <a:gd name="T47" fmla="*/ 29 h 31"/>
                <a:gd name="T48" fmla="*/ 10 w 45"/>
                <a:gd name="T49" fmla="*/ 27 h 31"/>
                <a:gd name="T50" fmla="*/ 5 w 45"/>
                <a:gd name="T51"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31">
                  <a:moveTo>
                    <a:pt x="5" y="31"/>
                  </a:moveTo>
                  <a:lnTo>
                    <a:pt x="10" y="27"/>
                  </a:lnTo>
                  <a:lnTo>
                    <a:pt x="12" y="22"/>
                  </a:lnTo>
                  <a:lnTo>
                    <a:pt x="14" y="18"/>
                  </a:lnTo>
                  <a:lnTo>
                    <a:pt x="16" y="13"/>
                  </a:lnTo>
                  <a:lnTo>
                    <a:pt x="18" y="12"/>
                  </a:lnTo>
                  <a:lnTo>
                    <a:pt x="21" y="10"/>
                  </a:lnTo>
                  <a:lnTo>
                    <a:pt x="26" y="10"/>
                  </a:lnTo>
                  <a:lnTo>
                    <a:pt x="32" y="11"/>
                  </a:lnTo>
                  <a:lnTo>
                    <a:pt x="41" y="14"/>
                  </a:lnTo>
                  <a:lnTo>
                    <a:pt x="45" y="5"/>
                  </a:lnTo>
                  <a:lnTo>
                    <a:pt x="35" y="2"/>
                  </a:lnTo>
                  <a:lnTo>
                    <a:pt x="26" y="0"/>
                  </a:lnTo>
                  <a:lnTo>
                    <a:pt x="19" y="0"/>
                  </a:lnTo>
                  <a:lnTo>
                    <a:pt x="13" y="3"/>
                  </a:lnTo>
                  <a:lnTo>
                    <a:pt x="7" y="9"/>
                  </a:lnTo>
                  <a:lnTo>
                    <a:pt x="5" y="13"/>
                  </a:lnTo>
                  <a:lnTo>
                    <a:pt x="3" y="18"/>
                  </a:lnTo>
                  <a:lnTo>
                    <a:pt x="0" y="25"/>
                  </a:lnTo>
                  <a:lnTo>
                    <a:pt x="5" y="20"/>
                  </a:lnTo>
                  <a:lnTo>
                    <a:pt x="0" y="25"/>
                  </a:lnTo>
                  <a:lnTo>
                    <a:pt x="2" y="28"/>
                  </a:lnTo>
                  <a:lnTo>
                    <a:pt x="4" y="30"/>
                  </a:lnTo>
                  <a:lnTo>
                    <a:pt x="7" y="29"/>
                  </a:lnTo>
                  <a:lnTo>
                    <a:pt x="10" y="27"/>
                  </a:lnTo>
                  <a:lnTo>
                    <a:pt x="5" y="3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87" name="Freeform 2219"/>
            <p:cNvSpPr>
              <a:spLocks/>
            </p:cNvSpPr>
            <p:nvPr/>
          </p:nvSpPr>
          <p:spPr bwMode="auto">
            <a:xfrm>
              <a:off x="2772" y="3861"/>
              <a:ext cx="14" cy="18"/>
            </a:xfrm>
            <a:custGeom>
              <a:avLst/>
              <a:gdLst>
                <a:gd name="T0" fmla="*/ 9 w 43"/>
                <a:gd name="T1" fmla="*/ 48 h 55"/>
                <a:gd name="T2" fmla="*/ 9 w 43"/>
                <a:gd name="T3" fmla="*/ 51 h 55"/>
                <a:gd name="T4" fmla="*/ 11 w 43"/>
                <a:gd name="T5" fmla="*/ 46 h 55"/>
                <a:gd name="T6" fmla="*/ 16 w 43"/>
                <a:gd name="T7" fmla="*/ 38 h 55"/>
                <a:gd name="T8" fmla="*/ 20 w 43"/>
                <a:gd name="T9" fmla="*/ 31 h 55"/>
                <a:gd name="T10" fmla="*/ 24 w 43"/>
                <a:gd name="T11" fmla="*/ 23 h 55"/>
                <a:gd name="T12" fmla="*/ 29 w 43"/>
                <a:gd name="T13" fmla="*/ 18 h 55"/>
                <a:gd name="T14" fmla="*/ 34 w 43"/>
                <a:gd name="T15" fmla="*/ 15 h 55"/>
                <a:gd name="T16" fmla="*/ 38 w 43"/>
                <a:gd name="T17" fmla="*/ 11 h 55"/>
                <a:gd name="T18" fmla="*/ 43 w 43"/>
                <a:gd name="T19" fmla="*/ 11 h 55"/>
                <a:gd name="T20" fmla="*/ 43 w 43"/>
                <a:gd name="T21" fmla="*/ 0 h 55"/>
                <a:gd name="T22" fmla="*/ 36 w 43"/>
                <a:gd name="T23" fmla="*/ 2 h 55"/>
                <a:gd name="T24" fmla="*/ 29 w 43"/>
                <a:gd name="T25" fmla="*/ 6 h 55"/>
                <a:gd name="T26" fmla="*/ 22 w 43"/>
                <a:gd name="T27" fmla="*/ 11 h 55"/>
                <a:gd name="T28" fmla="*/ 17 w 43"/>
                <a:gd name="T29" fmla="*/ 18 h 55"/>
                <a:gd name="T30" fmla="*/ 11 w 43"/>
                <a:gd name="T31" fmla="*/ 26 h 55"/>
                <a:gd name="T32" fmla="*/ 6 w 43"/>
                <a:gd name="T33" fmla="*/ 33 h 55"/>
                <a:gd name="T34" fmla="*/ 2 w 43"/>
                <a:gd name="T35" fmla="*/ 41 h 55"/>
                <a:gd name="T36" fmla="*/ 0 w 43"/>
                <a:gd name="T37" fmla="*/ 49 h 55"/>
                <a:gd name="T38" fmla="*/ 0 w 43"/>
                <a:gd name="T39" fmla="*/ 53 h 55"/>
                <a:gd name="T40" fmla="*/ 0 w 43"/>
                <a:gd name="T41" fmla="*/ 49 h 55"/>
                <a:gd name="T42" fmla="*/ 1 w 43"/>
                <a:gd name="T43" fmla="*/ 53 h 55"/>
                <a:gd name="T44" fmla="*/ 3 w 43"/>
                <a:gd name="T45" fmla="*/ 55 h 55"/>
                <a:gd name="T46" fmla="*/ 6 w 43"/>
                <a:gd name="T47" fmla="*/ 54 h 55"/>
                <a:gd name="T48" fmla="*/ 9 w 43"/>
                <a:gd name="T49" fmla="*/ 51 h 55"/>
                <a:gd name="T50" fmla="*/ 9 w 43"/>
                <a:gd name="T51"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3" h="55">
                  <a:moveTo>
                    <a:pt x="9" y="48"/>
                  </a:moveTo>
                  <a:lnTo>
                    <a:pt x="9" y="51"/>
                  </a:lnTo>
                  <a:lnTo>
                    <a:pt x="11" y="46"/>
                  </a:lnTo>
                  <a:lnTo>
                    <a:pt x="16" y="38"/>
                  </a:lnTo>
                  <a:lnTo>
                    <a:pt x="20" y="31"/>
                  </a:lnTo>
                  <a:lnTo>
                    <a:pt x="24" y="23"/>
                  </a:lnTo>
                  <a:lnTo>
                    <a:pt x="29" y="18"/>
                  </a:lnTo>
                  <a:lnTo>
                    <a:pt x="34" y="15"/>
                  </a:lnTo>
                  <a:lnTo>
                    <a:pt x="38" y="11"/>
                  </a:lnTo>
                  <a:lnTo>
                    <a:pt x="43" y="11"/>
                  </a:lnTo>
                  <a:lnTo>
                    <a:pt x="43" y="0"/>
                  </a:lnTo>
                  <a:lnTo>
                    <a:pt x="36" y="2"/>
                  </a:lnTo>
                  <a:lnTo>
                    <a:pt x="29" y="6"/>
                  </a:lnTo>
                  <a:lnTo>
                    <a:pt x="22" y="11"/>
                  </a:lnTo>
                  <a:lnTo>
                    <a:pt x="17" y="18"/>
                  </a:lnTo>
                  <a:lnTo>
                    <a:pt x="11" y="26"/>
                  </a:lnTo>
                  <a:lnTo>
                    <a:pt x="6" y="33"/>
                  </a:lnTo>
                  <a:lnTo>
                    <a:pt x="2" y="41"/>
                  </a:lnTo>
                  <a:lnTo>
                    <a:pt x="0" y="49"/>
                  </a:lnTo>
                  <a:lnTo>
                    <a:pt x="0" y="53"/>
                  </a:lnTo>
                  <a:lnTo>
                    <a:pt x="0" y="49"/>
                  </a:lnTo>
                  <a:lnTo>
                    <a:pt x="1" y="53"/>
                  </a:lnTo>
                  <a:lnTo>
                    <a:pt x="3" y="55"/>
                  </a:lnTo>
                  <a:lnTo>
                    <a:pt x="6" y="54"/>
                  </a:lnTo>
                  <a:lnTo>
                    <a:pt x="9" y="51"/>
                  </a:lnTo>
                  <a:lnTo>
                    <a:pt x="9" y="4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88" name="Freeform 2220"/>
            <p:cNvSpPr>
              <a:spLocks/>
            </p:cNvSpPr>
            <p:nvPr/>
          </p:nvSpPr>
          <p:spPr bwMode="auto">
            <a:xfrm>
              <a:off x="2772" y="3877"/>
              <a:ext cx="7" cy="8"/>
            </a:xfrm>
            <a:custGeom>
              <a:avLst/>
              <a:gdLst>
                <a:gd name="T0" fmla="*/ 17 w 20"/>
                <a:gd name="T1" fmla="*/ 25 h 25"/>
                <a:gd name="T2" fmla="*/ 17 w 20"/>
                <a:gd name="T3" fmla="*/ 16 h 25"/>
                <a:gd name="T4" fmla="*/ 16 w 20"/>
                <a:gd name="T5" fmla="*/ 14 h 25"/>
                <a:gd name="T6" fmla="*/ 13 w 20"/>
                <a:gd name="T7" fmla="*/ 10 h 25"/>
                <a:gd name="T8" fmla="*/ 11 w 20"/>
                <a:gd name="T9" fmla="*/ 5 h 25"/>
                <a:gd name="T10" fmla="*/ 9 w 20"/>
                <a:gd name="T11" fmla="*/ 0 h 25"/>
                <a:gd name="T12" fmla="*/ 0 w 20"/>
                <a:gd name="T13" fmla="*/ 5 h 25"/>
                <a:gd name="T14" fmla="*/ 2 w 20"/>
                <a:gd name="T15" fmla="*/ 9 h 25"/>
                <a:gd name="T16" fmla="*/ 4 w 20"/>
                <a:gd name="T17" fmla="*/ 15 h 25"/>
                <a:gd name="T18" fmla="*/ 9 w 20"/>
                <a:gd name="T19" fmla="*/ 21 h 25"/>
                <a:gd name="T20" fmla="*/ 14 w 20"/>
                <a:gd name="T21" fmla="*/ 25 h 25"/>
                <a:gd name="T22" fmla="*/ 14 w 20"/>
                <a:gd name="T23" fmla="*/ 16 h 25"/>
                <a:gd name="T24" fmla="*/ 14 w 20"/>
                <a:gd name="T25" fmla="*/ 25 h 25"/>
                <a:gd name="T26" fmla="*/ 18 w 20"/>
                <a:gd name="T27" fmla="*/ 24 h 25"/>
                <a:gd name="T28" fmla="*/ 20 w 20"/>
                <a:gd name="T29" fmla="*/ 22 h 25"/>
                <a:gd name="T30" fmla="*/ 20 w 20"/>
                <a:gd name="T31" fmla="*/ 18 h 25"/>
                <a:gd name="T32" fmla="*/ 17 w 20"/>
                <a:gd name="T33" fmla="*/ 16 h 25"/>
                <a:gd name="T34" fmla="*/ 17 w 20"/>
                <a:gd name="T35"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25">
                  <a:moveTo>
                    <a:pt x="17" y="25"/>
                  </a:moveTo>
                  <a:lnTo>
                    <a:pt x="17" y="16"/>
                  </a:lnTo>
                  <a:lnTo>
                    <a:pt x="16" y="14"/>
                  </a:lnTo>
                  <a:lnTo>
                    <a:pt x="13" y="10"/>
                  </a:lnTo>
                  <a:lnTo>
                    <a:pt x="11" y="5"/>
                  </a:lnTo>
                  <a:lnTo>
                    <a:pt x="9" y="0"/>
                  </a:lnTo>
                  <a:lnTo>
                    <a:pt x="0" y="5"/>
                  </a:lnTo>
                  <a:lnTo>
                    <a:pt x="2" y="9"/>
                  </a:lnTo>
                  <a:lnTo>
                    <a:pt x="4" y="15"/>
                  </a:lnTo>
                  <a:lnTo>
                    <a:pt x="9" y="21"/>
                  </a:lnTo>
                  <a:lnTo>
                    <a:pt x="14" y="25"/>
                  </a:lnTo>
                  <a:lnTo>
                    <a:pt x="14" y="16"/>
                  </a:lnTo>
                  <a:lnTo>
                    <a:pt x="14" y="25"/>
                  </a:lnTo>
                  <a:lnTo>
                    <a:pt x="18" y="24"/>
                  </a:lnTo>
                  <a:lnTo>
                    <a:pt x="20" y="22"/>
                  </a:lnTo>
                  <a:lnTo>
                    <a:pt x="20" y="18"/>
                  </a:lnTo>
                  <a:lnTo>
                    <a:pt x="17" y="16"/>
                  </a:lnTo>
                  <a:lnTo>
                    <a:pt x="17" y="2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89" name="Freeform 2221"/>
            <p:cNvSpPr>
              <a:spLocks/>
            </p:cNvSpPr>
            <p:nvPr/>
          </p:nvSpPr>
          <p:spPr bwMode="auto">
            <a:xfrm>
              <a:off x="2770" y="3882"/>
              <a:ext cx="8" cy="15"/>
            </a:xfrm>
            <a:custGeom>
              <a:avLst/>
              <a:gdLst>
                <a:gd name="T0" fmla="*/ 3 w 22"/>
                <a:gd name="T1" fmla="*/ 36 h 45"/>
                <a:gd name="T2" fmla="*/ 10 w 22"/>
                <a:gd name="T3" fmla="*/ 40 h 45"/>
                <a:gd name="T4" fmla="*/ 11 w 22"/>
                <a:gd name="T5" fmla="*/ 28 h 45"/>
                <a:gd name="T6" fmla="*/ 11 w 22"/>
                <a:gd name="T7" fmla="*/ 18 h 45"/>
                <a:gd name="T8" fmla="*/ 15 w 22"/>
                <a:gd name="T9" fmla="*/ 14 h 45"/>
                <a:gd name="T10" fmla="*/ 22 w 22"/>
                <a:gd name="T11" fmla="*/ 9 h 45"/>
                <a:gd name="T12" fmla="*/ 19 w 22"/>
                <a:gd name="T13" fmla="*/ 0 h 45"/>
                <a:gd name="T14" fmla="*/ 8 w 22"/>
                <a:gd name="T15" fmla="*/ 7 h 45"/>
                <a:gd name="T16" fmla="*/ 2 w 22"/>
                <a:gd name="T17" fmla="*/ 16 h 45"/>
                <a:gd name="T18" fmla="*/ 0 w 22"/>
                <a:gd name="T19" fmla="*/ 28 h 45"/>
                <a:gd name="T20" fmla="*/ 1 w 22"/>
                <a:gd name="T21" fmla="*/ 40 h 45"/>
                <a:gd name="T22" fmla="*/ 8 w 22"/>
                <a:gd name="T23" fmla="*/ 45 h 45"/>
                <a:gd name="T24" fmla="*/ 0 w 22"/>
                <a:gd name="T25" fmla="*/ 40 h 45"/>
                <a:gd name="T26" fmla="*/ 2 w 22"/>
                <a:gd name="T27" fmla="*/ 44 h 45"/>
                <a:gd name="T28" fmla="*/ 6 w 22"/>
                <a:gd name="T29" fmla="*/ 45 h 45"/>
                <a:gd name="T30" fmla="*/ 9 w 22"/>
                <a:gd name="T31" fmla="*/ 44 h 45"/>
                <a:gd name="T32" fmla="*/ 11 w 22"/>
                <a:gd name="T33" fmla="*/ 40 h 45"/>
                <a:gd name="T34" fmla="*/ 3 w 22"/>
                <a:gd name="T35" fmla="*/ 3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45">
                  <a:moveTo>
                    <a:pt x="3" y="36"/>
                  </a:moveTo>
                  <a:lnTo>
                    <a:pt x="10" y="40"/>
                  </a:lnTo>
                  <a:lnTo>
                    <a:pt x="11" y="28"/>
                  </a:lnTo>
                  <a:lnTo>
                    <a:pt x="11" y="18"/>
                  </a:lnTo>
                  <a:lnTo>
                    <a:pt x="15" y="14"/>
                  </a:lnTo>
                  <a:lnTo>
                    <a:pt x="22" y="9"/>
                  </a:lnTo>
                  <a:lnTo>
                    <a:pt x="19" y="0"/>
                  </a:lnTo>
                  <a:lnTo>
                    <a:pt x="8" y="7"/>
                  </a:lnTo>
                  <a:lnTo>
                    <a:pt x="2" y="16"/>
                  </a:lnTo>
                  <a:lnTo>
                    <a:pt x="0" y="28"/>
                  </a:lnTo>
                  <a:lnTo>
                    <a:pt x="1" y="40"/>
                  </a:lnTo>
                  <a:lnTo>
                    <a:pt x="8" y="45"/>
                  </a:lnTo>
                  <a:lnTo>
                    <a:pt x="0" y="40"/>
                  </a:lnTo>
                  <a:lnTo>
                    <a:pt x="2" y="44"/>
                  </a:lnTo>
                  <a:lnTo>
                    <a:pt x="6" y="45"/>
                  </a:lnTo>
                  <a:lnTo>
                    <a:pt x="9" y="44"/>
                  </a:lnTo>
                  <a:lnTo>
                    <a:pt x="11" y="40"/>
                  </a:lnTo>
                  <a:lnTo>
                    <a:pt x="3" y="3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90" name="Freeform 2222"/>
            <p:cNvSpPr>
              <a:spLocks/>
            </p:cNvSpPr>
            <p:nvPr/>
          </p:nvSpPr>
          <p:spPr bwMode="auto">
            <a:xfrm>
              <a:off x="2771" y="3893"/>
              <a:ext cx="21" cy="9"/>
            </a:xfrm>
            <a:custGeom>
              <a:avLst/>
              <a:gdLst>
                <a:gd name="T0" fmla="*/ 58 w 62"/>
                <a:gd name="T1" fmla="*/ 16 h 28"/>
                <a:gd name="T2" fmla="*/ 59 w 62"/>
                <a:gd name="T3" fmla="*/ 17 h 28"/>
                <a:gd name="T4" fmla="*/ 54 w 62"/>
                <a:gd name="T5" fmla="*/ 15 h 28"/>
                <a:gd name="T6" fmla="*/ 47 w 62"/>
                <a:gd name="T7" fmla="*/ 13 h 28"/>
                <a:gd name="T8" fmla="*/ 39 w 62"/>
                <a:gd name="T9" fmla="*/ 11 h 28"/>
                <a:gd name="T10" fmla="*/ 31 w 62"/>
                <a:gd name="T11" fmla="*/ 7 h 28"/>
                <a:gd name="T12" fmla="*/ 22 w 62"/>
                <a:gd name="T13" fmla="*/ 5 h 28"/>
                <a:gd name="T14" fmla="*/ 15 w 62"/>
                <a:gd name="T15" fmla="*/ 3 h 28"/>
                <a:gd name="T16" fmla="*/ 7 w 62"/>
                <a:gd name="T17" fmla="*/ 0 h 28"/>
                <a:gd name="T18" fmla="*/ 0 w 62"/>
                <a:gd name="T19" fmla="*/ 3 h 28"/>
                <a:gd name="T20" fmla="*/ 5 w 62"/>
                <a:gd name="T21" fmla="*/ 12 h 28"/>
                <a:gd name="T22" fmla="*/ 7 w 62"/>
                <a:gd name="T23" fmla="*/ 12 h 28"/>
                <a:gd name="T24" fmla="*/ 13 w 62"/>
                <a:gd name="T25" fmla="*/ 12 h 28"/>
                <a:gd name="T26" fmla="*/ 20 w 62"/>
                <a:gd name="T27" fmla="*/ 14 h 28"/>
                <a:gd name="T28" fmla="*/ 29 w 62"/>
                <a:gd name="T29" fmla="*/ 16 h 28"/>
                <a:gd name="T30" fmla="*/ 37 w 62"/>
                <a:gd name="T31" fmla="*/ 20 h 28"/>
                <a:gd name="T32" fmla="*/ 45 w 62"/>
                <a:gd name="T33" fmla="*/ 22 h 28"/>
                <a:gd name="T34" fmla="*/ 52 w 62"/>
                <a:gd name="T35" fmla="*/ 24 h 28"/>
                <a:gd name="T36" fmla="*/ 56 w 62"/>
                <a:gd name="T37" fmla="*/ 27 h 28"/>
                <a:gd name="T38" fmla="*/ 58 w 62"/>
                <a:gd name="T39" fmla="*/ 28 h 28"/>
                <a:gd name="T40" fmla="*/ 56 w 62"/>
                <a:gd name="T41" fmla="*/ 27 h 28"/>
                <a:gd name="T42" fmla="*/ 60 w 62"/>
                <a:gd name="T43" fmla="*/ 25 h 28"/>
                <a:gd name="T44" fmla="*/ 62 w 62"/>
                <a:gd name="T45" fmla="*/ 23 h 28"/>
                <a:gd name="T46" fmla="*/ 62 w 62"/>
                <a:gd name="T47" fmla="*/ 20 h 28"/>
                <a:gd name="T48" fmla="*/ 59 w 62"/>
                <a:gd name="T49" fmla="*/ 17 h 28"/>
                <a:gd name="T50" fmla="*/ 58 w 62"/>
                <a:gd name="T51" fmla="*/ 1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2" h="28">
                  <a:moveTo>
                    <a:pt x="58" y="16"/>
                  </a:moveTo>
                  <a:lnTo>
                    <a:pt x="59" y="17"/>
                  </a:lnTo>
                  <a:lnTo>
                    <a:pt x="54" y="15"/>
                  </a:lnTo>
                  <a:lnTo>
                    <a:pt x="47" y="13"/>
                  </a:lnTo>
                  <a:lnTo>
                    <a:pt x="39" y="11"/>
                  </a:lnTo>
                  <a:lnTo>
                    <a:pt x="31" y="7"/>
                  </a:lnTo>
                  <a:lnTo>
                    <a:pt x="22" y="5"/>
                  </a:lnTo>
                  <a:lnTo>
                    <a:pt x="15" y="3"/>
                  </a:lnTo>
                  <a:lnTo>
                    <a:pt x="7" y="0"/>
                  </a:lnTo>
                  <a:lnTo>
                    <a:pt x="0" y="3"/>
                  </a:lnTo>
                  <a:lnTo>
                    <a:pt x="5" y="12"/>
                  </a:lnTo>
                  <a:lnTo>
                    <a:pt x="7" y="12"/>
                  </a:lnTo>
                  <a:lnTo>
                    <a:pt x="13" y="12"/>
                  </a:lnTo>
                  <a:lnTo>
                    <a:pt x="20" y="14"/>
                  </a:lnTo>
                  <a:lnTo>
                    <a:pt x="29" y="16"/>
                  </a:lnTo>
                  <a:lnTo>
                    <a:pt x="37" y="20"/>
                  </a:lnTo>
                  <a:lnTo>
                    <a:pt x="45" y="22"/>
                  </a:lnTo>
                  <a:lnTo>
                    <a:pt x="52" y="24"/>
                  </a:lnTo>
                  <a:lnTo>
                    <a:pt x="56" y="27"/>
                  </a:lnTo>
                  <a:lnTo>
                    <a:pt x="58" y="28"/>
                  </a:lnTo>
                  <a:lnTo>
                    <a:pt x="56" y="27"/>
                  </a:lnTo>
                  <a:lnTo>
                    <a:pt x="60" y="25"/>
                  </a:lnTo>
                  <a:lnTo>
                    <a:pt x="62" y="23"/>
                  </a:lnTo>
                  <a:lnTo>
                    <a:pt x="62" y="20"/>
                  </a:lnTo>
                  <a:lnTo>
                    <a:pt x="59" y="17"/>
                  </a:lnTo>
                  <a:lnTo>
                    <a:pt x="58"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91" name="Freeform 2223"/>
            <p:cNvSpPr>
              <a:spLocks/>
            </p:cNvSpPr>
            <p:nvPr/>
          </p:nvSpPr>
          <p:spPr bwMode="auto">
            <a:xfrm>
              <a:off x="2791" y="3893"/>
              <a:ext cx="14" cy="9"/>
            </a:xfrm>
            <a:custGeom>
              <a:avLst/>
              <a:gdLst>
                <a:gd name="T0" fmla="*/ 42 w 42"/>
                <a:gd name="T1" fmla="*/ 5 h 28"/>
                <a:gd name="T2" fmla="*/ 32 w 42"/>
                <a:gd name="T3" fmla="*/ 3 h 28"/>
                <a:gd name="T4" fmla="*/ 31 w 42"/>
                <a:gd name="T5" fmla="*/ 5 h 28"/>
                <a:gd name="T6" fmla="*/ 27 w 42"/>
                <a:gd name="T7" fmla="*/ 6 h 28"/>
                <a:gd name="T8" fmla="*/ 23 w 42"/>
                <a:gd name="T9" fmla="*/ 9 h 28"/>
                <a:gd name="T10" fmla="*/ 18 w 42"/>
                <a:gd name="T11" fmla="*/ 12 h 28"/>
                <a:gd name="T12" fmla="*/ 11 w 42"/>
                <a:gd name="T13" fmla="*/ 14 h 28"/>
                <a:gd name="T14" fmla="*/ 8 w 42"/>
                <a:gd name="T15" fmla="*/ 16 h 28"/>
                <a:gd name="T16" fmla="*/ 3 w 42"/>
                <a:gd name="T17" fmla="*/ 17 h 28"/>
                <a:gd name="T18" fmla="*/ 0 w 42"/>
                <a:gd name="T19" fmla="*/ 16 h 28"/>
                <a:gd name="T20" fmla="*/ 0 w 42"/>
                <a:gd name="T21" fmla="*/ 28 h 28"/>
                <a:gd name="T22" fmla="*/ 3 w 42"/>
                <a:gd name="T23" fmla="*/ 27 h 28"/>
                <a:gd name="T24" fmla="*/ 10 w 42"/>
                <a:gd name="T25" fmla="*/ 25 h 28"/>
                <a:gd name="T26" fmla="*/ 16 w 42"/>
                <a:gd name="T27" fmla="*/ 23 h 28"/>
                <a:gd name="T28" fmla="*/ 20 w 42"/>
                <a:gd name="T29" fmla="*/ 21 h 28"/>
                <a:gd name="T30" fmla="*/ 27 w 42"/>
                <a:gd name="T31" fmla="*/ 19 h 28"/>
                <a:gd name="T32" fmla="*/ 32 w 42"/>
                <a:gd name="T33" fmla="*/ 15 h 28"/>
                <a:gd name="T34" fmla="*/ 37 w 42"/>
                <a:gd name="T35" fmla="*/ 12 h 28"/>
                <a:gd name="T36" fmla="*/ 41 w 42"/>
                <a:gd name="T37" fmla="*/ 7 h 28"/>
                <a:gd name="T38" fmla="*/ 31 w 42"/>
                <a:gd name="T39" fmla="*/ 5 h 28"/>
                <a:gd name="T40" fmla="*/ 41 w 42"/>
                <a:gd name="T41" fmla="*/ 7 h 28"/>
                <a:gd name="T42" fmla="*/ 41 w 42"/>
                <a:gd name="T43" fmla="*/ 4 h 28"/>
                <a:gd name="T44" fmla="*/ 39 w 42"/>
                <a:gd name="T45" fmla="*/ 0 h 28"/>
                <a:gd name="T46" fmla="*/ 34 w 42"/>
                <a:gd name="T47" fmla="*/ 0 h 28"/>
                <a:gd name="T48" fmla="*/ 32 w 42"/>
                <a:gd name="T49" fmla="*/ 3 h 28"/>
                <a:gd name="T50" fmla="*/ 42 w 42"/>
                <a:gd name="T51" fmla="*/ 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28">
                  <a:moveTo>
                    <a:pt x="42" y="5"/>
                  </a:moveTo>
                  <a:lnTo>
                    <a:pt x="32" y="3"/>
                  </a:lnTo>
                  <a:lnTo>
                    <a:pt x="31" y="5"/>
                  </a:lnTo>
                  <a:lnTo>
                    <a:pt x="27" y="6"/>
                  </a:lnTo>
                  <a:lnTo>
                    <a:pt x="23" y="9"/>
                  </a:lnTo>
                  <a:lnTo>
                    <a:pt x="18" y="12"/>
                  </a:lnTo>
                  <a:lnTo>
                    <a:pt x="11" y="14"/>
                  </a:lnTo>
                  <a:lnTo>
                    <a:pt x="8" y="16"/>
                  </a:lnTo>
                  <a:lnTo>
                    <a:pt x="3" y="17"/>
                  </a:lnTo>
                  <a:lnTo>
                    <a:pt x="0" y="16"/>
                  </a:lnTo>
                  <a:lnTo>
                    <a:pt x="0" y="28"/>
                  </a:lnTo>
                  <a:lnTo>
                    <a:pt x="3" y="27"/>
                  </a:lnTo>
                  <a:lnTo>
                    <a:pt x="10" y="25"/>
                  </a:lnTo>
                  <a:lnTo>
                    <a:pt x="16" y="23"/>
                  </a:lnTo>
                  <a:lnTo>
                    <a:pt x="20" y="21"/>
                  </a:lnTo>
                  <a:lnTo>
                    <a:pt x="27" y="19"/>
                  </a:lnTo>
                  <a:lnTo>
                    <a:pt x="32" y="15"/>
                  </a:lnTo>
                  <a:lnTo>
                    <a:pt x="37" y="12"/>
                  </a:lnTo>
                  <a:lnTo>
                    <a:pt x="41" y="7"/>
                  </a:lnTo>
                  <a:lnTo>
                    <a:pt x="31" y="5"/>
                  </a:lnTo>
                  <a:lnTo>
                    <a:pt x="41" y="7"/>
                  </a:lnTo>
                  <a:lnTo>
                    <a:pt x="41" y="4"/>
                  </a:lnTo>
                  <a:lnTo>
                    <a:pt x="39" y="0"/>
                  </a:lnTo>
                  <a:lnTo>
                    <a:pt x="34" y="0"/>
                  </a:lnTo>
                  <a:lnTo>
                    <a:pt x="32" y="3"/>
                  </a:lnTo>
                  <a:lnTo>
                    <a:pt x="42"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92" name="Freeform 2224"/>
            <p:cNvSpPr>
              <a:spLocks/>
            </p:cNvSpPr>
            <p:nvPr/>
          </p:nvSpPr>
          <p:spPr bwMode="auto">
            <a:xfrm>
              <a:off x="2801" y="3895"/>
              <a:ext cx="4" cy="19"/>
            </a:xfrm>
            <a:custGeom>
              <a:avLst/>
              <a:gdLst>
                <a:gd name="T0" fmla="*/ 2 w 12"/>
                <a:gd name="T1" fmla="*/ 48 h 57"/>
                <a:gd name="T2" fmla="*/ 9 w 12"/>
                <a:gd name="T3" fmla="*/ 54 h 57"/>
                <a:gd name="T4" fmla="*/ 10 w 12"/>
                <a:gd name="T5" fmla="*/ 42 h 57"/>
                <a:gd name="T6" fmla="*/ 12 w 12"/>
                <a:gd name="T7" fmla="*/ 26 h 57"/>
                <a:gd name="T8" fmla="*/ 11 w 12"/>
                <a:gd name="T9" fmla="*/ 10 h 57"/>
                <a:gd name="T10" fmla="*/ 11 w 12"/>
                <a:gd name="T11" fmla="*/ 0 h 57"/>
                <a:gd name="T12" fmla="*/ 0 w 12"/>
                <a:gd name="T13" fmla="*/ 0 h 57"/>
                <a:gd name="T14" fmla="*/ 0 w 12"/>
                <a:gd name="T15" fmla="*/ 10 h 57"/>
                <a:gd name="T16" fmla="*/ 1 w 12"/>
                <a:gd name="T17" fmla="*/ 26 h 57"/>
                <a:gd name="T18" fmla="*/ 1 w 12"/>
                <a:gd name="T19" fmla="*/ 42 h 57"/>
                <a:gd name="T20" fmla="*/ 0 w 12"/>
                <a:gd name="T21" fmla="*/ 51 h 57"/>
                <a:gd name="T22" fmla="*/ 6 w 12"/>
                <a:gd name="T23" fmla="*/ 57 h 57"/>
                <a:gd name="T24" fmla="*/ 0 w 12"/>
                <a:gd name="T25" fmla="*/ 51 h 57"/>
                <a:gd name="T26" fmla="*/ 1 w 12"/>
                <a:gd name="T27" fmla="*/ 55 h 57"/>
                <a:gd name="T28" fmla="*/ 3 w 12"/>
                <a:gd name="T29" fmla="*/ 57 h 57"/>
                <a:gd name="T30" fmla="*/ 6 w 12"/>
                <a:gd name="T31" fmla="*/ 56 h 57"/>
                <a:gd name="T32" fmla="*/ 9 w 12"/>
                <a:gd name="T33" fmla="*/ 54 h 57"/>
                <a:gd name="T34" fmla="*/ 2 w 12"/>
                <a:gd name="T35" fmla="*/ 48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57">
                  <a:moveTo>
                    <a:pt x="2" y="48"/>
                  </a:moveTo>
                  <a:lnTo>
                    <a:pt x="9" y="54"/>
                  </a:lnTo>
                  <a:lnTo>
                    <a:pt x="10" y="42"/>
                  </a:lnTo>
                  <a:lnTo>
                    <a:pt x="12" y="26"/>
                  </a:lnTo>
                  <a:lnTo>
                    <a:pt x="11" y="10"/>
                  </a:lnTo>
                  <a:lnTo>
                    <a:pt x="11" y="0"/>
                  </a:lnTo>
                  <a:lnTo>
                    <a:pt x="0" y="0"/>
                  </a:lnTo>
                  <a:lnTo>
                    <a:pt x="0" y="10"/>
                  </a:lnTo>
                  <a:lnTo>
                    <a:pt x="1" y="26"/>
                  </a:lnTo>
                  <a:lnTo>
                    <a:pt x="1" y="42"/>
                  </a:lnTo>
                  <a:lnTo>
                    <a:pt x="0" y="51"/>
                  </a:lnTo>
                  <a:lnTo>
                    <a:pt x="6" y="57"/>
                  </a:lnTo>
                  <a:lnTo>
                    <a:pt x="0" y="51"/>
                  </a:lnTo>
                  <a:lnTo>
                    <a:pt x="1" y="55"/>
                  </a:lnTo>
                  <a:lnTo>
                    <a:pt x="3" y="57"/>
                  </a:lnTo>
                  <a:lnTo>
                    <a:pt x="6" y="56"/>
                  </a:lnTo>
                  <a:lnTo>
                    <a:pt x="9" y="54"/>
                  </a:lnTo>
                  <a:lnTo>
                    <a:pt x="2" y="4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93" name="Freeform 2225"/>
            <p:cNvSpPr>
              <a:spLocks/>
            </p:cNvSpPr>
            <p:nvPr/>
          </p:nvSpPr>
          <p:spPr bwMode="auto">
            <a:xfrm>
              <a:off x="2802" y="3910"/>
              <a:ext cx="10" cy="4"/>
            </a:xfrm>
            <a:custGeom>
              <a:avLst/>
              <a:gdLst>
                <a:gd name="T0" fmla="*/ 19 w 31"/>
                <a:gd name="T1" fmla="*/ 6 h 12"/>
                <a:gd name="T2" fmla="*/ 26 w 31"/>
                <a:gd name="T3" fmla="*/ 2 h 12"/>
                <a:gd name="T4" fmla="*/ 19 w 31"/>
                <a:gd name="T5" fmla="*/ 1 h 12"/>
                <a:gd name="T6" fmla="*/ 14 w 31"/>
                <a:gd name="T7" fmla="*/ 0 h 12"/>
                <a:gd name="T8" fmla="*/ 8 w 31"/>
                <a:gd name="T9" fmla="*/ 1 h 12"/>
                <a:gd name="T10" fmla="*/ 0 w 31"/>
                <a:gd name="T11" fmla="*/ 3 h 12"/>
                <a:gd name="T12" fmla="*/ 4 w 31"/>
                <a:gd name="T13" fmla="*/ 12 h 12"/>
                <a:gd name="T14" fmla="*/ 8 w 31"/>
                <a:gd name="T15" fmla="*/ 10 h 12"/>
                <a:gd name="T16" fmla="*/ 14 w 31"/>
                <a:gd name="T17" fmla="*/ 11 h 12"/>
                <a:gd name="T18" fmla="*/ 19 w 31"/>
                <a:gd name="T19" fmla="*/ 10 h 12"/>
                <a:gd name="T20" fmla="*/ 24 w 31"/>
                <a:gd name="T21" fmla="*/ 11 h 12"/>
                <a:gd name="T22" fmla="*/ 31 w 31"/>
                <a:gd name="T23" fmla="*/ 6 h 12"/>
                <a:gd name="T24" fmla="*/ 24 w 31"/>
                <a:gd name="T25" fmla="*/ 11 h 12"/>
                <a:gd name="T26" fmla="*/ 27 w 31"/>
                <a:gd name="T27" fmla="*/ 10 h 12"/>
                <a:gd name="T28" fmla="*/ 30 w 31"/>
                <a:gd name="T29" fmla="*/ 8 h 12"/>
                <a:gd name="T30" fmla="*/ 30 w 31"/>
                <a:gd name="T31" fmla="*/ 4 h 12"/>
                <a:gd name="T32" fmla="*/ 26 w 31"/>
                <a:gd name="T33" fmla="*/ 2 h 12"/>
                <a:gd name="T34" fmla="*/ 19 w 31"/>
                <a:gd name="T35"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12">
                  <a:moveTo>
                    <a:pt x="19" y="6"/>
                  </a:moveTo>
                  <a:lnTo>
                    <a:pt x="26" y="2"/>
                  </a:lnTo>
                  <a:lnTo>
                    <a:pt x="19" y="1"/>
                  </a:lnTo>
                  <a:lnTo>
                    <a:pt x="14" y="0"/>
                  </a:lnTo>
                  <a:lnTo>
                    <a:pt x="8" y="1"/>
                  </a:lnTo>
                  <a:lnTo>
                    <a:pt x="0" y="3"/>
                  </a:lnTo>
                  <a:lnTo>
                    <a:pt x="4" y="12"/>
                  </a:lnTo>
                  <a:lnTo>
                    <a:pt x="8" y="10"/>
                  </a:lnTo>
                  <a:lnTo>
                    <a:pt x="14" y="11"/>
                  </a:lnTo>
                  <a:lnTo>
                    <a:pt x="19" y="10"/>
                  </a:lnTo>
                  <a:lnTo>
                    <a:pt x="24" y="11"/>
                  </a:lnTo>
                  <a:lnTo>
                    <a:pt x="31" y="6"/>
                  </a:lnTo>
                  <a:lnTo>
                    <a:pt x="24" y="11"/>
                  </a:lnTo>
                  <a:lnTo>
                    <a:pt x="27" y="10"/>
                  </a:lnTo>
                  <a:lnTo>
                    <a:pt x="30" y="8"/>
                  </a:lnTo>
                  <a:lnTo>
                    <a:pt x="30" y="4"/>
                  </a:lnTo>
                  <a:lnTo>
                    <a:pt x="26" y="2"/>
                  </a:lnTo>
                  <a:lnTo>
                    <a:pt x="1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94" name="Freeform 2226"/>
            <p:cNvSpPr>
              <a:spLocks/>
            </p:cNvSpPr>
            <p:nvPr/>
          </p:nvSpPr>
          <p:spPr bwMode="auto">
            <a:xfrm>
              <a:off x="2808" y="3895"/>
              <a:ext cx="4" cy="17"/>
            </a:xfrm>
            <a:custGeom>
              <a:avLst/>
              <a:gdLst>
                <a:gd name="T0" fmla="*/ 8 w 12"/>
                <a:gd name="T1" fmla="*/ 1 h 51"/>
                <a:gd name="T2" fmla="*/ 0 w 12"/>
                <a:gd name="T3" fmla="*/ 6 h 51"/>
                <a:gd name="T4" fmla="*/ 0 w 12"/>
                <a:gd name="T5" fmla="*/ 15 h 51"/>
                <a:gd name="T6" fmla="*/ 0 w 12"/>
                <a:gd name="T7" fmla="*/ 27 h 51"/>
                <a:gd name="T8" fmla="*/ 0 w 12"/>
                <a:gd name="T9" fmla="*/ 41 h 51"/>
                <a:gd name="T10" fmla="*/ 0 w 12"/>
                <a:gd name="T11" fmla="*/ 51 h 51"/>
                <a:gd name="T12" fmla="*/ 12 w 12"/>
                <a:gd name="T13" fmla="*/ 51 h 51"/>
                <a:gd name="T14" fmla="*/ 12 w 12"/>
                <a:gd name="T15" fmla="*/ 41 h 51"/>
                <a:gd name="T16" fmla="*/ 12 w 12"/>
                <a:gd name="T17" fmla="*/ 27 h 51"/>
                <a:gd name="T18" fmla="*/ 12 w 12"/>
                <a:gd name="T19" fmla="*/ 15 h 51"/>
                <a:gd name="T20" fmla="*/ 12 w 12"/>
                <a:gd name="T21" fmla="*/ 6 h 51"/>
                <a:gd name="T22" fmla="*/ 4 w 12"/>
                <a:gd name="T23" fmla="*/ 10 h 51"/>
                <a:gd name="T24" fmla="*/ 12 w 12"/>
                <a:gd name="T25" fmla="*/ 6 h 51"/>
                <a:gd name="T26" fmla="*/ 9 w 12"/>
                <a:gd name="T27" fmla="*/ 2 h 51"/>
                <a:gd name="T28" fmla="*/ 6 w 12"/>
                <a:gd name="T29" fmla="*/ 0 h 51"/>
                <a:gd name="T30" fmla="*/ 3 w 12"/>
                <a:gd name="T31" fmla="*/ 2 h 51"/>
                <a:gd name="T32" fmla="*/ 0 w 12"/>
                <a:gd name="T33" fmla="*/ 6 h 51"/>
                <a:gd name="T34" fmla="*/ 8 w 12"/>
                <a:gd name="T35" fmla="*/ 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51">
                  <a:moveTo>
                    <a:pt x="8" y="1"/>
                  </a:moveTo>
                  <a:lnTo>
                    <a:pt x="0" y="6"/>
                  </a:lnTo>
                  <a:lnTo>
                    <a:pt x="0" y="15"/>
                  </a:lnTo>
                  <a:lnTo>
                    <a:pt x="0" y="27"/>
                  </a:lnTo>
                  <a:lnTo>
                    <a:pt x="0" y="41"/>
                  </a:lnTo>
                  <a:lnTo>
                    <a:pt x="0" y="51"/>
                  </a:lnTo>
                  <a:lnTo>
                    <a:pt x="12" y="51"/>
                  </a:lnTo>
                  <a:lnTo>
                    <a:pt x="12" y="41"/>
                  </a:lnTo>
                  <a:lnTo>
                    <a:pt x="12" y="27"/>
                  </a:lnTo>
                  <a:lnTo>
                    <a:pt x="12" y="15"/>
                  </a:lnTo>
                  <a:lnTo>
                    <a:pt x="12" y="6"/>
                  </a:lnTo>
                  <a:lnTo>
                    <a:pt x="4" y="10"/>
                  </a:lnTo>
                  <a:lnTo>
                    <a:pt x="12" y="6"/>
                  </a:lnTo>
                  <a:lnTo>
                    <a:pt x="9" y="2"/>
                  </a:lnTo>
                  <a:lnTo>
                    <a:pt x="6" y="0"/>
                  </a:lnTo>
                  <a:lnTo>
                    <a:pt x="3" y="2"/>
                  </a:lnTo>
                  <a:lnTo>
                    <a:pt x="0" y="6"/>
                  </a:lnTo>
                  <a:lnTo>
                    <a:pt x="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95" name="Freeform 2227"/>
            <p:cNvSpPr>
              <a:spLocks/>
            </p:cNvSpPr>
            <p:nvPr/>
          </p:nvSpPr>
          <p:spPr bwMode="auto">
            <a:xfrm>
              <a:off x="2809" y="3895"/>
              <a:ext cx="13" cy="6"/>
            </a:xfrm>
            <a:custGeom>
              <a:avLst/>
              <a:gdLst>
                <a:gd name="T0" fmla="*/ 34 w 39"/>
                <a:gd name="T1" fmla="*/ 8 h 19"/>
                <a:gd name="T2" fmla="*/ 32 w 39"/>
                <a:gd name="T3" fmla="*/ 8 h 19"/>
                <a:gd name="T4" fmla="*/ 27 w 39"/>
                <a:gd name="T5" fmla="*/ 10 h 19"/>
                <a:gd name="T6" fmla="*/ 21 w 39"/>
                <a:gd name="T7" fmla="*/ 9 h 19"/>
                <a:gd name="T8" fmla="*/ 13 w 39"/>
                <a:gd name="T9" fmla="*/ 6 h 19"/>
                <a:gd name="T10" fmla="*/ 4 w 39"/>
                <a:gd name="T11" fmla="*/ 0 h 19"/>
                <a:gd name="T12" fmla="*/ 0 w 39"/>
                <a:gd name="T13" fmla="*/ 9 h 19"/>
                <a:gd name="T14" fmla="*/ 9 w 39"/>
                <a:gd name="T15" fmla="*/ 15 h 19"/>
                <a:gd name="T16" fmla="*/ 19 w 39"/>
                <a:gd name="T17" fmla="*/ 18 h 19"/>
                <a:gd name="T18" fmla="*/ 27 w 39"/>
                <a:gd name="T19" fmla="*/ 19 h 19"/>
                <a:gd name="T20" fmla="*/ 36 w 39"/>
                <a:gd name="T21" fmla="*/ 17 h 19"/>
                <a:gd name="T22" fmla="*/ 34 w 39"/>
                <a:gd name="T23" fmla="*/ 17 h 19"/>
                <a:gd name="T24" fmla="*/ 36 w 39"/>
                <a:gd name="T25" fmla="*/ 17 h 19"/>
                <a:gd name="T26" fmla="*/ 39 w 39"/>
                <a:gd name="T27" fmla="*/ 15 h 19"/>
                <a:gd name="T28" fmla="*/ 39 w 39"/>
                <a:gd name="T29" fmla="*/ 10 h 19"/>
                <a:gd name="T30" fmla="*/ 35 w 39"/>
                <a:gd name="T31" fmla="*/ 8 h 19"/>
                <a:gd name="T32" fmla="*/ 32 w 39"/>
                <a:gd name="T33" fmla="*/ 8 h 19"/>
                <a:gd name="T34" fmla="*/ 34 w 39"/>
                <a:gd name="T35"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19">
                  <a:moveTo>
                    <a:pt x="34" y="8"/>
                  </a:moveTo>
                  <a:lnTo>
                    <a:pt x="32" y="8"/>
                  </a:lnTo>
                  <a:lnTo>
                    <a:pt x="27" y="10"/>
                  </a:lnTo>
                  <a:lnTo>
                    <a:pt x="21" y="9"/>
                  </a:lnTo>
                  <a:lnTo>
                    <a:pt x="13" y="6"/>
                  </a:lnTo>
                  <a:lnTo>
                    <a:pt x="4" y="0"/>
                  </a:lnTo>
                  <a:lnTo>
                    <a:pt x="0" y="9"/>
                  </a:lnTo>
                  <a:lnTo>
                    <a:pt x="9" y="15"/>
                  </a:lnTo>
                  <a:lnTo>
                    <a:pt x="19" y="18"/>
                  </a:lnTo>
                  <a:lnTo>
                    <a:pt x="27" y="19"/>
                  </a:lnTo>
                  <a:lnTo>
                    <a:pt x="36" y="17"/>
                  </a:lnTo>
                  <a:lnTo>
                    <a:pt x="34" y="17"/>
                  </a:lnTo>
                  <a:lnTo>
                    <a:pt x="36" y="17"/>
                  </a:lnTo>
                  <a:lnTo>
                    <a:pt x="39" y="15"/>
                  </a:lnTo>
                  <a:lnTo>
                    <a:pt x="39" y="10"/>
                  </a:lnTo>
                  <a:lnTo>
                    <a:pt x="35" y="8"/>
                  </a:lnTo>
                  <a:lnTo>
                    <a:pt x="32" y="8"/>
                  </a:lnTo>
                  <a:lnTo>
                    <a:pt x="34"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96" name="Freeform 2228"/>
            <p:cNvSpPr>
              <a:spLocks/>
            </p:cNvSpPr>
            <p:nvPr/>
          </p:nvSpPr>
          <p:spPr bwMode="auto">
            <a:xfrm>
              <a:off x="2821" y="3896"/>
              <a:ext cx="11" cy="5"/>
            </a:xfrm>
            <a:custGeom>
              <a:avLst/>
              <a:gdLst>
                <a:gd name="T0" fmla="*/ 33 w 33"/>
                <a:gd name="T1" fmla="*/ 5 h 16"/>
                <a:gd name="T2" fmla="*/ 26 w 33"/>
                <a:gd name="T3" fmla="*/ 0 h 16"/>
                <a:gd name="T4" fmla="*/ 22 w 33"/>
                <a:gd name="T5" fmla="*/ 4 h 16"/>
                <a:gd name="T6" fmla="*/ 17 w 33"/>
                <a:gd name="T7" fmla="*/ 5 h 16"/>
                <a:gd name="T8" fmla="*/ 9 w 33"/>
                <a:gd name="T9" fmla="*/ 5 h 16"/>
                <a:gd name="T10" fmla="*/ 0 w 33"/>
                <a:gd name="T11" fmla="*/ 5 h 16"/>
                <a:gd name="T12" fmla="*/ 0 w 33"/>
                <a:gd name="T13" fmla="*/ 14 h 16"/>
                <a:gd name="T14" fmla="*/ 9 w 33"/>
                <a:gd name="T15" fmla="*/ 16 h 16"/>
                <a:gd name="T16" fmla="*/ 17 w 33"/>
                <a:gd name="T17" fmla="*/ 14 h 16"/>
                <a:gd name="T18" fmla="*/ 24 w 33"/>
                <a:gd name="T19" fmla="*/ 13 h 16"/>
                <a:gd name="T20" fmla="*/ 31 w 33"/>
                <a:gd name="T21" fmla="*/ 10 h 16"/>
                <a:gd name="T22" fmla="*/ 24 w 33"/>
                <a:gd name="T23" fmla="*/ 5 h 16"/>
                <a:gd name="T24" fmla="*/ 31 w 33"/>
                <a:gd name="T25" fmla="*/ 10 h 16"/>
                <a:gd name="T26" fmla="*/ 33 w 33"/>
                <a:gd name="T27" fmla="*/ 7 h 16"/>
                <a:gd name="T28" fmla="*/ 33 w 33"/>
                <a:gd name="T29" fmla="*/ 3 h 16"/>
                <a:gd name="T30" fmla="*/ 30 w 33"/>
                <a:gd name="T31" fmla="*/ 0 h 16"/>
                <a:gd name="T32" fmla="*/ 26 w 33"/>
                <a:gd name="T33" fmla="*/ 0 h 16"/>
                <a:gd name="T34" fmla="*/ 33 w 33"/>
                <a:gd name="T35"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16">
                  <a:moveTo>
                    <a:pt x="33" y="5"/>
                  </a:moveTo>
                  <a:lnTo>
                    <a:pt x="26" y="0"/>
                  </a:lnTo>
                  <a:lnTo>
                    <a:pt x="22" y="4"/>
                  </a:lnTo>
                  <a:lnTo>
                    <a:pt x="17" y="5"/>
                  </a:lnTo>
                  <a:lnTo>
                    <a:pt x="9" y="5"/>
                  </a:lnTo>
                  <a:lnTo>
                    <a:pt x="0" y="5"/>
                  </a:lnTo>
                  <a:lnTo>
                    <a:pt x="0" y="14"/>
                  </a:lnTo>
                  <a:lnTo>
                    <a:pt x="9" y="16"/>
                  </a:lnTo>
                  <a:lnTo>
                    <a:pt x="17" y="14"/>
                  </a:lnTo>
                  <a:lnTo>
                    <a:pt x="24" y="13"/>
                  </a:lnTo>
                  <a:lnTo>
                    <a:pt x="31" y="10"/>
                  </a:lnTo>
                  <a:lnTo>
                    <a:pt x="24" y="5"/>
                  </a:lnTo>
                  <a:lnTo>
                    <a:pt x="31" y="10"/>
                  </a:lnTo>
                  <a:lnTo>
                    <a:pt x="33" y="7"/>
                  </a:lnTo>
                  <a:lnTo>
                    <a:pt x="33" y="3"/>
                  </a:lnTo>
                  <a:lnTo>
                    <a:pt x="30" y="0"/>
                  </a:lnTo>
                  <a:lnTo>
                    <a:pt x="26" y="0"/>
                  </a:lnTo>
                  <a:lnTo>
                    <a:pt x="33"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97" name="Freeform 2229"/>
            <p:cNvSpPr>
              <a:spLocks/>
            </p:cNvSpPr>
            <p:nvPr/>
          </p:nvSpPr>
          <p:spPr bwMode="auto">
            <a:xfrm>
              <a:off x="2829" y="3898"/>
              <a:ext cx="4" cy="12"/>
            </a:xfrm>
            <a:custGeom>
              <a:avLst/>
              <a:gdLst>
                <a:gd name="T0" fmla="*/ 6 w 12"/>
                <a:gd name="T1" fmla="*/ 26 h 38"/>
                <a:gd name="T2" fmla="*/ 10 w 12"/>
                <a:gd name="T3" fmla="*/ 33 h 38"/>
                <a:gd name="T4" fmla="*/ 12 w 12"/>
                <a:gd name="T5" fmla="*/ 25 h 38"/>
                <a:gd name="T6" fmla="*/ 12 w 12"/>
                <a:gd name="T7" fmla="*/ 16 h 38"/>
                <a:gd name="T8" fmla="*/ 10 w 12"/>
                <a:gd name="T9" fmla="*/ 7 h 38"/>
                <a:gd name="T10" fmla="*/ 9 w 12"/>
                <a:gd name="T11" fmla="*/ 0 h 38"/>
                <a:gd name="T12" fmla="*/ 0 w 12"/>
                <a:gd name="T13" fmla="*/ 0 h 38"/>
                <a:gd name="T14" fmla="*/ 1 w 12"/>
                <a:gd name="T15" fmla="*/ 7 h 38"/>
                <a:gd name="T16" fmla="*/ 2 w 12"/>
                <a:gd name="T17" fmla="*/ 16 h 38"/>
                <a:gd name="T18" fmla="*/ 2 w 12"/>
                <a:gd name="T19" fmla="*/ 25 h 38"/>
                <a:gd name="T20" fmla="*/ 1 w 12"/>
                <a:gd name="T21" fmla="*/ 31 h 38"/>
                <a:gd name="T22" fmla="*/ 6 w 12"/>
                <a:gd name="T23" fmla="*/ 38 h 38"/>
                <a:gd name="T24" fmla="*/ 1 w 12"/>
                <a:gd name="T25" fmla="*/ 31 h 38"/>
                <a:gd name="T26" fmla="*/ 2 w 12"/>
                <a:gd name="T27" fmla="*/ 34 h 38"/>
                <a:gd name="T28" fmla="*/ 5 w 12"/>
                <a:gd name="T29" fmla="*/ 37 h 38"/>
                <a:gd name="T30" fmla="*/ 8 w 12"/>
                <a:gd name="T31" fmla="*/ 36 h 38"/>
                <a:gd name="T32" fmla="*/ 10 w 12"/>
                <a:gd name="T33" fmla="*/ 33 h 38"/>
                <a:gd name="T34" fmla="*/ 6 w 12"/>
                <a:gd name="T35" fmla="*/ 2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38">
                  <a:moveTo>
                    <a:pt x="6" y="26"/>
                  </a:moveTo>
                  <a:lnTo>
                    <a:pt x="10" y="33"/>
                  </a:lnTo>
                  <a:lnTo>
                    <a:pt x="12" y="25"/>
                  </a:lnTo>
                  <a:lnTo>
                    <a:pt x="12" y="16"/>
                  </a:lnTo>
                  <a:lnTo>
                    <a:pt x="10" y="7"/>
                  </a:lnTo>
                  <a:lnTo>
                    <a:pt x="9" y="0"/>
                  </a:lnTo>
                  <a:lnTo>
                    <a:pt x="0" y="0"/>
                  </a:lnTo>
                  <a:lnTo>
                    <a:pt x="1" y="7"/>
                  </a:lnTo>
                  <a:lnTo>
                    <a:pt x="2" y="16"/>
                  </a:lnTo>
                  <a:lnTo>
                    <a:pt x="2" y="25"/>
                  </a:lnTo>
                  <a:lnTo>
                    <a:pt x="1" y="31"/>
                  </a:lnTo>
                  <a:lnTo>
                    <a:pt x="6" y="38"/>
                  </a:lnTo>
                  <a:lnTo>
                    <a:pt x="1" y="31"/>
                  </a:lnTo>
                  <a:lnTo>
                    <a:pt x="2" y="34"/>
                  </a:lnTo>
                  <a:lnTo>
                    <a:pt x="5" y="37"/>
                  </a:lnTo>
                  <a:lnTo>
                    <a:pt x="8" y="36"/>
                  </a:lnTo>
                  <a:lnTo>
                    <a:pt x="10" y="33"/>
                  </a:lnTo>
                  <a:lnTo>
                    <a:pt x="6" y="2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98" name="Freeform 2230"/>
            <p:cNvSpPr>
              <a:spLocks/>
            </p:cNvSpPr>
            <p:nvPr/>
          </p:nvSpPr>
          <p:spPr bwMode="auto">
            <a:xfrm>
              <a:off x="2831" y="3906"/>
              <a:ext cx="10" cy="4"/>
            </a:xfrm>
            <a:custGeom>
              <a:avLst/>
              <a:gdLst>
                <a:gd name="T0" fmla="*/ 24 w 32"/>
                <a:gd name="T1" fmla="*/ 7 h 13"/>
                <a:gd name="T2" fmla="*/ 25 w 32"/>
                <a:gd name="T3" fmla="*/ 0 h 13"/>
                <a:gd name="T4" fmla="*/ 22 w 32"/>
                <a:gd name="T5" fmla="*/ 1 h 13"/>
                <a:gd name="T6" fmla="*/ 16 w 32"/>
                <a:gd name="T7" fmla="*/ 3 h 13"/>
                <a:gd name="T8" fmla="*/ 8 w 32"/>
                <a:gd name="T9" fmla="*/ 1 h 13"/>
                <a:gd name="T10" fmla="*/ 0 w 32"/>
                <a:gd name="T11" fmla="*/ 1 h 13"/>
                <a:gd name="T12" fmla="*/ 0 w 32"/>
                <a:gd name="T13" fmla="*/ 13 h 13"/>
                <a:gd name="T14" fmla="*/ 8 w 32"/>
                <a:gd name="T15" fmla="*/ 13 h 13"/>
                <a:gd name="T16" fmla="*/ 16 w 32"/>
                <a:gd name="T17" fmla="*/ 12 h 13"/>
                <a:gd name="T18" fmla="*/ 24 w 32"/>
                <a:gd name="T19" fmla="*/ 11 h 13"/>
                <a:gd name="T20" fmla="*/ 30 w 32"/>
                <a:gd name="T21" fmla="*/ 7 h 13"/>
                <a:gd name="T22" fmla="*/ 31 w 32"/>
                <a:gd name="T23" fmla="*/ 0 h 13"/>
                <a:gd name="T24" fmla="*/ 30 w 32"/>
                <a:gd name="T25" fmla="*/ 7 h 13"/>
                <a:gd name="T26" fmla="*/ 32 w 32"/>
                <a:gd name="T27" fmla="*/ 5 h 13"/>
                <a:gd name="T28" fmla="*/ 31 w 32"/>
                <a:gd name="T29" fmla="*/ 1 h 13"/>
                <a:gd name="T30" fmla="*/ 28 w 32"/>
                <a:gd name="T31" fmla="*/ 0 h 13"/>
                <a:gd name="T32" fmla="*/ 25 w 32"/>
                <a:gd name="T33" fmla="*/ 0 h 13"/>
                <a:gd name="T34" fmla="*/ 24 w 32"/>
                <a:gd name="T35"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13">
                  <a:moveTo>
                    <a:pt x="24" y="7"/>
                  </a:moveTo>
                  <a:lnTo>
                    <a:pt x="25" y="0"/>
                  </a:lnTo>
                  <a:lnTo>
                    <a:pt x="22" y="1"/>
                  </a:lnTo>
                  <a:lnTo>
                    <a:pt x="16" y="3"/>
                  </a:lnTo>
                  <a:lnTo>
                    <a:pt x="8" y="1"/>
                  </a:lnTo>
                  <a:lnTo>
                    <a:pt x="0" y="1"/>
                  </a:lnTo>
                  <a:lnTo>
                    <a:pt x="0" y="13"/>
                  </a:lnTo>
                  <a:lnTo>
                    <a:pt x="8" y="13"/>
                  </a:lnTo>
                  <a:lnTo>
                    <a:pt x="16" y="12"/>
                  </a:lnTo>
                  <a:lnTo>
                    <a:pt x="24" y="11"/>
                  </a:lnTo>
                  <a:lnTo>
                    <a:pt x="30" y="7"/>
                  </a:lnTo>
                  <a:lnTo>
                    <a:pt x="31" y="0"/>
                  </a:lnTo>
                  <a:lnTo>
                    <a:pt x="30" y="7"/>
                  </a:lnTo>
                  <a:lnTo>
                    <a:pt x="32" y="5"/>
                  </a:lnTo>
                  <a:lnTo>
                    <a:pt x="31" y="1"/>
                  </a:lnTo>
                  <a:lnTo>
                    <a:pt x="28" y="0"/>
                  </a:lnTo>
                  <a:lnTo>
                    <a:pt x="25" y="0"/>
                  </a:lnTo>
                  <a:lnTo>
                    <a:pt x="24"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799" name="Freeform 2231"/>
            <p:cNvSpPr>
              <a:spLocks/>
            </p:cNvSpPr>
            <p:nvPr/>
          </p:nvSpPr>
          <p:spPr bwMode="auto">
            <a:xfrm>
              <a:off x="2837" y="3893"/>
              <a:ext cx="4" cy="15"/>
            </a:xfrm>
            <a:custGeom>
              <a:avLst/>
              <a:gdLst>
                <a:gd name="T0" fmla="*/ 9 w 12"/>
                <a:gd name="T1" fmla="*/ 3 h 45"/>
                <a:gd name="T2" fmla="*/ 0 w 12"/>
                <a:gd name="T3" fmla="*/ 6 h 45"/>
                <a:gd name="T4" fmla="*/ 0 w 12"/>
                <a:gd name="T5" fmla="*/ 14 h 45"/>
                <a:gd name="T6" fmla="*/ 0 w 12"/>
                <a:gd name="T7" fmla="*/ 24 h 45"/>
                <a:gd name="T8" fmla="*/ 1 w 12"/>
                <a:gd name="T9" fmla="*/ 35 h 45"/>
                <a:gd name="T10" fmla="*/ 5 w 12"/>
                <a:gd name="T11" fmla="*/ 45 h 45"/>
                <a:gd name="T12" fmla="*/ 12 w 12"/>
                <a:gd name="T13" fmla="*/ 38 h 45"/>
                <a:gd name="T14" fmla="*/ 11 w 12"/>
                <a:gd name="T15" fmla="*/ 35 h 45"/>
                <a:gd name="T16" fmla="*/ 12 w 12"/>
                <a:gd name="T17" fmla="*/ 24 h 45"/>
                <a:gd name="T18" fmla="*/ 12 w 12"/>
                <a:gd name="T19" fmla="*/ 14 h 45"/>
                <a:gd name="T20" fmla="*/ 12 w 12"/>
                <a:gd name="T21" fmla="*/ 6 h 45"/>
                <a:gd name="T22" fmla="*/ 3 w 12"/>
                <a:gd name="T23" fmla="*/ 10 h 45"/>
                <a:gd name="T24" fmla="*/ 12 w 12"/>
                <a:gd name="T25" fmla="*/ 6 h 45"/>
                <a:gd name="T26" fmla="*/ 9 w 12"/>
                <a:gd name="T27" fmla="*/ 3 h 45"/>
                <a:gd name="T28" fmla="*/ 6 w 12"/>
                <a:gd name="T29" fmla="*/ 0 h 45"/>
                <a:gd name="T30" fmla="*/ 3 w 12"/>
                <a:gd name="T31" fmla="*/ 3 h 45"/>
                <a:gd name="T32" fmla="*/ 0 w 12"/>
                <a:gd name="T33" fmla="*/ 6 h 45"/>
                <a:gd name="T34" fmla="*/ 9 w 12"/>
                <a:gd name="T35"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45">
                  <a:moveTo>
                    <a:pt x="9" y="3"/>
                  </a:moveTo>
                  <a:lnTo>
                    <a:pt x="0" y="6"/>
                  </a:lnTo>
                  <a:lnTo>
                    <a:pt x="0" y="14"/>
                  </a:lnTo>
                  <a:lnTo>
                    <a:pt x="0" y="24"/>
                  </a:lnTo>
                  <a:lnTo>
                    <a:pt x="1" y="35"/>
                  </a:lnTo>
                  <a:lnTo>
                    <a:pt x="5" y="45"/>
                  </a:lnTo>
                  <a:lnTo>
                    <a:pt x="12" y="38"/>
                  </a:lnTo>
                  <a:lnTo>
                    <a:pt x="11" y="35"/>
                  </a:lnTo>
                  <a:lnTo>
                    <a:pt x="12" y="24"/>
                  </a:lnTo>
                  <a:lnTo>
                    <a:pt x="12" y="14"/>
                  </a:lnTo>
                  <a:lnTo>
                    <a:pt x="12" y="6"/>
                  </a:lnTo>
                  <a:lnTo>
                    <a:pt x="3" y="10"/>
                  </a:lnTo>
                  <a:lnTo>
                    <a:pt x="12" y="6"/>
                  </a:lnTo>
                  <a:lnTo>
                    <a:pt x="9" y="3"/>
                  </a:lnTo>
                  <a:lnTo>
                    <a:pt x="6" y="0"/>
                  </a:lnTo>
                  <a:lnTo>
                    <a:pt x="3" y="3"/>
                  </a:lnTo>
                  <a:lnTo>
                    <a:pt x="0" y="6"/>
                  </a:lnTo>
                  <a:lnTo>
                    <a:pt x="9"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00" name="Freeform 2232"/>
            <p:cNvSpPr>
              <a:spLocks/>
            </p:cNvSpPr>
            <p:nvPr/>
          </p:nvSpPr>
          <p:spPr bwMode="auto">
            <a:xfrm>
              <a:off x="2838" y="3893"/>
              <a:ext cx="17" cy="6"/>
            </a:xfrm>
            <a:custGeom>
              <a:avLst/>
              <a:gdLst>
                <a:gd name="T0" fmla="*/ 45 w 50"/>
                <a:gd name="T1" fmla="*/ 0 h 18"/>
                <a:gd name="T2" fmla="*/ 45 w 50"/>
                <a:gd name="T3" fmla="*/ 0 h 18"/>
                <a:gd name="T4" fmla="*/ 43 w 50"/>
                <a:gd name="T5" fmla="*/ 3 h 18"/>
                <a:gd name="T6" fmla="*/ 38 w 50"/>
                <a:gd name="T7" fmla="*/ 4 h 18"/>
                <a:gd name="T8" fmla="*/ 32 w 50"/>
                <a:gd name="T9" fmla="*/ 6 h 18"/>
                <a:gd name="T10" fmla="*/ 27 w 50"/>
                <a:gd name="T11" fmla="*/ 7 h 18"/>
                <a:gd name="T12" fmla="*/ 20 w 50"/>
                <a:gd name="T13" fmla="*/ 6 h 18"/>
                <a:gd name="T14" fmla="*/ 14 w 50"/>
                <a:gd name="T15" fmla="*/ 7 h 18"/>
                <a:gd name="T16" fmla="*/ 11 w 50"/>
                <a:gd name="T17" fmla="*/ 5 h 18"/>
                <a:gd name="T18" fmla="*/ 6 w 50"/>
                <a:gd name="T19" fmla="*/ 3 h 18"/>
                <a:gd name="T20" fmla="*/ 0 w 50"/>
                <a:gd name="T21" fmla="*/ 10 h 18"/>
                <a:gd name="T22" fmla="*/ 6 w 50"/>
                <a:gd name="T23" fmla="*/ 14 h 18"/>
                <a:gd name="T24" fmla="*/ 14 w 50"/>
                <a:gd name="T25" fmla="*/ 16 h 18"/>
                <a:gd name="T26" fmla="*/ 20 w 50"/>
                <a:gd name="T27" fmla="*/ 18 h 18"/>
                <a:gd name="T28" fmla="*/ 27 w 50"/>
                <a:gd name="T29" fmla="*/ 16 h 18"/>
                <a:gd name="T30" fmla="*/ 34 w 50"/>
                <a:gd name="T31" fmla="*/ 15 h 18"/>
                <a:gd name="T32" fmla="*/ 41 w 50"/>
                <a:gd name="T33" fmla="*/ 13 h 18"/>
                <a:gd name="T34" fmla="*/ 45 w 50"/>
                <a:gd name="T35" fmla="*/ 12 h 18"/>
                <a:gd name="T36" fmla="*/ 50 w 50"/>
                <a:gd name="T37" fmla="*/ 10 h 18"/>
                <a:gd name="T38" fmla="*/ 50 w 50"/>
                <a:gd name="T39" fmla="*/ 10 h 18"/>
                <a:gd name="T40" fmla="*/ 45 w 50"/>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8">
                  <a:moveTo>
                    <a:pt x="45" y="0"/>
                  </a:moveTo>
                  <a:lnTo>
                    <a:pt x="45" y="0"/>
                  </a:lnTo>
                  <a:lnTo>
                    <a:pt x="43" y="3"/>
                  </a:lnTo>
                  <a:lnTo>
                    <a:pt x="38" y="4"/>
                  </a:lnTo>
                  <a:lnTo>
                    <a:pt x="32" y="6"/>
                  </a:lnTo>
                  <a:lnTo>
                    <a:pt x="27" y="7"/>
                  </a:lnTo>
                  <a:lnTo>
                    <a:pt x="20" y="6"/>
                  </a:lnTo>
                  <a:lnTo>
                    <a:pt x="14" y="7"/>
                  </a:lnTo>
                  <a:lnTo>
                    <a:pt x="11" y="5"/>
                  </a:lnTo>
                  <a:lnTo>
                    <a:pt x="6" y="3"/>
                  </a:lnTo>
                  <a:lnTo>
                    <a:pt x="0" y="10"/>
                  </a:lnTo>
                  <a:lnTo>
                    <a:pt x="6" y="14"/>
                  </a:lnTo>
                  <a:lnTo>
                    <a:pt x="14" y="16"/>
                  </a:lnTo>
                  <a:lnTo>
                    <a:pt x="20" y="18"/>
                  </a:lnTo>
                  <a:lnTo>
                    <a:pt x="27" y="16"/>
                  </a:lnTo>
                  <a:lnTo>
                    <a:pt x="34" y="15"/>
                  </a:lnTo>
                  <a:lnTo>
                    <a:pt x="41" y="13"/>
                  </a:lnTo>
                  <a:lnTo>
                    <a:pt x="45" y="12"/>
                  </a:lnTo>
                  <a:lnTo>
                    <a:pt x="50" y="10"/>
                  </a:lnTo>
                  <a:lnTo>
                    <a:pt x="50" y="10"/>
                  </a:lnTo>
                  <a:lnTo>
                    <a:pt x="4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01" name="Freeform 2233"/>
            <p:cNvSpPr>
              <a:spLocks/>
            </p:cNvSpPr>
            <p:nvPr/>
          </p:nvSpPr>
          <p:spPr bwMode="auto">
            <a:xfrm>
              <a:off x="2852" y="3887"/>
              <a:ext cx="5" cy="10"/>
            </a:xfrm>
            <a:custGeom>
              <a:avLst/>
              <a:gdLst>
                <a:gd name="T0" fmla="*/ 8 w 14"/>
                <a:gd name="T1" fmla="*/ 1 h 28"/>
                <a:gd name="T2" fmla="*/ 0 w 14"/>
                <a:gd name="T3" fmla="*/ 7 h 28"/>
                <a:gd name="T4" fmla="*/ 2 w 14"/>
                <a:gd name="T5" fmla="*/ 12 h 28"/>
                <a:gd name="T6" fmla="*/ 5 w 14"/>
                <a:gd name="T7" fmla="*/ 15 h 28"/>
                <a:gd name="T8" fmla="*/ 3 w 14"/>
                <a:gd name="T9" fmla="*/ 17 h 28"/>
                <a:gd name="T10" fmla="*/ 2 w 14"/>
                <a:gd name="T11" fmla="*/ 18 h 28"/>
                <a:gd name="T12" fmla="*/ 7 w 14"/>
                <a:gd name="T13" fmla="*/ 28 h 28"/>
                <a:gd name="T14" fmla="*/ 13 w 14"/>
                <a:gd name="T15" fmla="*/ 22 h 28"/>
                <a:gd name="T16" fmla="*/ 14 w 14"/>
                <a:gd name="T17" fmla="*/ 15 h 28"/>
                <a:gd name="T18" fmla="*/ 11 w 14"/>
                <a:gd name="T19" fmla="*/ 7 h 28"/>
                <a:gd name="T20" fmla="*/ 9 w 14"/>
                <a:gd name="T21" fmla="*/ 2 h 28"/>
                <a:gd name="T22" fmla="*/ 1 w 14"/>
                <a:gd name="T23" fmla="*/ 8 h 28"/>
                <a:gd name="T24" fmla="*/ 9 w 14"/>
                <a:gd name="T25" fmla="*/ 2 h 28"/>
                <a:gd name="T26" fmla="*/ 7 w 14"/>
                <a:gd name="T27" fmla="*/ 0 h 28"/>
                <a:gd name="T28" fmla="*/ 3 w 14"/>
                <a:gd name="T29" fmla="*/ 0 h 28"/>
                <a:gd name="T30" fmla="*/ 0 w 14"/>
                <a:gd name="T31" fmla="*/ 4 h 28"/>
                <a:gd name="T32" fmla="*/ 0 w 14"/>
                <a:gd name="T33" fmla="*/ 7 h 28"/>
                <a:gd name="T34" fmla="*/ 8 w 14"/>
                <a:gd name="T35"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28">
                  <a:moveTo>
                    <a:pt x="8" y="1"/>
                  </a:moveTo>
                  <a:lnTo>
                    <a:pt x="0" y="7"/>
                  </a:lnTo>
                  <a:lnTo>
                    <a:pt x="2" y="12"/>
                  </a:lnTo>
                  <a:lnTo>
                    <a:pt x="5" y="15"/>
                  </a:lnTo>
                  <a:lnTo>
                    <a:pt x="3" y="17"/>
                  </a:lnTo>
                  <a:lnTo>
                    <a:pt x="2" y="18"/>
                  </a:lnTo>
                  <a:lnTo>
                    <a:pt x="7" y="28"/>
                  </a:lnTo>
                  <a:lnTo>
                    <a:pt x="13" y="22"/>
                  </a:lnTo>
                  <a:lnTo>
                    <a:pt x="14" y="15"/>
                  </a:lnTo>
                  <a:lnTo>
                    <a:pt x="11" y="7"/>
                  </a:lnTo>
                  <a:lnTo>
                    <a:pt x="9" y="2"/>
                  </a:lnTo>
                  <a:lnTo>
                    <a:pt x="1" y="8"/>
                  </a:lnTo>
                  <a:lnTo>
                    <a:pt x="9" y="2"/>
                  </a:lnTo>
                  <a:lnTo>
                    <a:pt x="7" y="0"/>
                  </a:lnTo>
                  <a:lnTo>
                    <a:pt x="3" y="0"/>
                  </a:lnTo>
                  <a:lnTo>
                    <a:pt x="0" y="4"/>
                  </a:lnTo>
                  <a:lnTo>
                    <a:pt x="0" y="7"/>
                  </a:lnTo>
                  <a:lnTo>
                    <a:pt x="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02" name="Freeform 2234"/>
            <p:cNvSpPr>
              <a:spLocks/>
            </p:cNvSpPr>
            <p:nvPr/>
          </p:nvSpPr>
          <p:spPr bwMode="auto">
            <a:xfrm>
              <a:off x="2853" y="3888"/>
              <a:ext cx="9" cy="13"/>
            </a:xfrm>
            <a:custGeom>
              <a:avLst/>
              <a:gdLst>
                <a:gd name="T0" fmla="*/ 20 w 29"/>
                <a:gd name="T1" fmla="*/ 32 h 39"/>
                <a:gd name="T2" fmla="*/ 29 w 29"/>
                <a:gd name="T3" fmla="*/ 35 h 39"/>
                <a:gd name="T4" fmla="*/ 27 w 29"/>
                <a:gd name="T5" fmla="*/ 27 h 39"/>
                <a:gd name="T6" fmla="*/ 22 w 29"/>
                <a:gd name="T7" fmla="*/ 16 h 39"/>
                <a:gd name="T8" fmla="*/ 15 w 29"/>
                <a:gd name="T9" fmla="*/ 7 h 39"/>
                <a:gd name="T10" fmla="*/ 7 w 29"/>
                <a:gd name="T11" fmla="*/ 0 h 39"/>
                <a:gd name="T12" fmla="*/ 0 w 29"/>
                <a:gd name="T13" fmla="*/ 7 h 39"/>
                <a:gd name="T14" fmla="*/ 8 w 29"/>
                <a:gd name="T15" fmla="*/ 14 h 39"/>
                <a:gd name="T16" fmla="*/ 13 w 29"/>
                <a:gd name="T17" fmla="*/ 21 h 39"/>
                <a:gd name="T18" fmla="*/ 17 w 29"/>
                <a:gd name="T19" fmla="*/ 29 h 39"/>
                <a:gd name="T20" fmla="*/ 20 w 29"/>
                <a:gd name="T21" fmla="*/ 35 h 39"/>
                <a:gd name="T22" fmla="*/ 29 w 29"/>
                <a:gd name="T23" fmla="*/ 37 h 39"/>
                <a:gd name="T24" fmla="*/ 20 w 29"/>
                <a:gd name="T25" fmla="*/ 35 h 39"/>
                <a:gd name="T26" fmla="*/ 21 w 29"/>
                <a:gd name="T27" fmla="*/ 38 h 39"/>
                <a:gd name="T28" fmla="*/ 24 w 29"/>
                <a:gd name="T29" fmla="*/ 39 h 39"/>
                <a:gd name="T30" fmla="*/ 28 w 29"/>
                <a:gd name="T31" fmla="*/ 38 h 39"/>
                <a:gd name="T32" fmla="*/ 29 w 29"/>
                <a:gd name="T33" fmla="*/ 35 h 39"/>
                <a:gd name="T34" fmla="*/ 20 w 29"/>
                <a:gd name="T35" fmla="*/ 3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39">
                  <a:moveTo>
                    <a:pt x="20" y="32"/>
                  </a:moveTo>
                  <a:lnTo>
                    <a:pt x="29" y="35"/>
                  </a:lnTo>
                  <a:lnTo>
                    <a:pt x="27" y="27"/>
                  </a:lnTo>
                  <a:lnTo>
                    <a:pt x="22" y="16"/>
                  </a:lnTo>
                  <a:lnTo>
                    <a:pt x="15" y="7"/>
                  </a:lnTo>
                  <a:lnTo>
                    <a:pt x="7" y="0"/>
                  </a:lnTo>
                  <a:lnTo>
                    <a:pt x="0" y="7"/>
                  </a:lnTo>
                  <a:lnTo>
                    <a:pt x="8" y="14"/>
                  </a:lnTo>
                  <a:lnTo>
                    <a:pt x="13" y="21"/>
                  </a:lnTo>
                  <a:lnTo>
                    <a:pt x="17" y="29"/>
                  </a:lnTo>
                  <a:lnTo>
                    <a:pt x="20" y="35"/>
                  </a:lnTo>
                  <a:lnTo>
                    <a:pt x="29" y="37"/>
                  </a:lnTo>
                  <a:lnTo>
                    <a:pt x="20" y="35"/>
                  </a:lnTo>
                  <a:lnTo>
                    <a:pt x="21" y="38"/>
                  </a:lnTo>
                  <a:lnTo>
                    <a:pt x="24" y="39"/>
                  </a:lnTo>
                  <a:lnTo>
                    <a:pt x="28" y="38"/>
                  </a:lnTo>
                  <a:lnTo>
                    <a:pt x="29" y="35"/>
                  </a:lnTo>
                  <a:lnTo>
                    <a:pt x="20" y="3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03" name="Freeform 2235"/>
            <p:cNvSpPr>
              <a:spLocks/>
            </p:cNvSpPr>
            <p:nvPr/>
          </p:nvSpPr>
          <p:spPr bwMode="auto">
            <a:xfrm>
              <a:off x="2859" y="3893"/>
              <a:ext cx="5" cy="7"/>
            </a:xfrm>
            <a:custGeom>
              <a:avLst/>
              <a:gdLst>
                <a:gd name="T0" fmla="*/ 15 w 15"/>
                <a:gd name="T1" fmla="*/ 4 h 20"/>
                <a:gd name="T2" fmla="*/ 5 w 15"/>
                <a:gd name="T3" fmla="*/ 3 h 20"/>
                <a:gd name="T4" fmla="*/ 0 w 15"/>
                <a:gd name="T5" fmla="*/ 15 h 20"/>
                <a:gd name="T6" fmla="*/ 9 w 15"/>
                <a:gd name="T7" fmla="*/ 20 h 20"/>
                <a:gd name="T8" fmla="*/ 15 w 15"/>
                <a:gd name="T9" fmla="*/ 7 h 20"/>
                <a:gd name="T10" fmla="*/ 5 w 15"/>
                <a:gd name="T11" fmla="*/ 6 h 20"/>
                <a:gd name="T12" fmla="*/ 15 w 15"/>
                <a:gd name="T13" fmla="*/ 7 h 20"/>
                <a:gd name="T14" fmla="*/ 15 w 15"/>
                <a:gd name="T15" fmla="*/ 4 h 20"/>
                <a:gd name="T16" fmla="*/ 12 w 15"/>
                <a:gd name="T17" fmla="*/ 0 h 20"/>
                <a:gd name="T18" fmla="*/ 8 w 15"/>
                <a:gd name="T19" fmla="*/ 0 h 20"/>
                <a:gd name="T20" fmla="*/ 5 w 15"/>
                <a:gd name="T21" fmla="*/ 3 h 20"/>
                <a:gd name="T22" fmla="*/ 15 w 15"/>
                <a:gd name="T23"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0">
                  <a:moveTo>
                    <a:pt x="15" y="4"/>
                  </a:moveTo>
                  <a:lnTo>
                    <a:pt x="5" y="3"/>
                  </a:lnTo>
                  <a:lnTo>
                    <a:pt x="0" y="15"/>
                  </a:lnTo>
                  <a:lnTo>
                    <a:pt x="9" y="20"/>
                  </a:lnTo>
                  <a:lnTo>
                    <a:pt x="15" y="7"/>
                  </a:lnTo>
                  <a:lnTo>
                    <a:pt x="5" y="6"/>
                  </a:lnTo>
                  <a:lnTo>
                    <a:pt x="15" y="7"/>
                  </a:lnTo>
                  <a:lnTo>
                    <a:pt x="15" y="4"/>
                  </a:lnTo>
                  <a:lnTo>
                    <a:pt x="12" y="0"/>
                  </a:lnTo>
                  <a:lnTo>
                    <a:pt x="8" y="0"/>
                  </a:lnTo>
                  <a:lnTo>
                    <a:pt x="5" y="3"/>
                  </a:lnTo>
                  <a:lnTo>
                    <a:pt x="15"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04" name="Freeform 2236"/>
            <p:cNvSpPr>
              <a:spLocks/>
            </p:cNvSpPr>
            <p:nvPr/>
          </p:nvSpPr>
          <p:spPr bwMode="auto">
            <a:xfrm>
              <a:off x="2861" y="3895"/>
              <a:ext cx="5" cy="8"/>
            </a:xfrm>
            <a:custGeom>
              <a:avLst/>
              <a:gdLst>
                <a:gd name="T0" fmla="*/ 15 w 16"/>
                <a:gd name="T1" fmla="*/ 16 h 25"/>
                <a:gd name="T2" fmla="*/ 16 w 16"/>
                <a:gd name="T3" fmla="*/ 16 h 25"/>
                <a:gd name="T4" fmla="*/ 14 w 16"/>
                <a:gd name="T5" fmla="*/ 14 h 25"/>
                <a:gd name="T6" fmla="*/ 13 w 16"/>
                <a:gd name="T7" fmla="*/ 10 h 25"/>
                <a:gd name="T8" fmla="*/ 11 w 16"/>
                <a:gd name="T9" fmla="*/ 6 h 25"/>
                <a:gd name="T10" fmla="*/ 10 w 16"/>
                <a:gd name="T11" fmla="*/ 0 h 25"/>
                <a:gd name="T12" fmla="*/ 0 w 16"/>
                <a:gd name="T13" fmla="*/ 2 h 25"/>
                <a:gd name="T14" fmla="*/ 2 w 16"/>
                <a:gd name="T15" fmla="*/ 8 h 25"/>
                <a:gd name="T16" fmla="*/ 4 w 16"/>
                <a:gd name="T17" fmla="*/ 15 h 25"/>
                <a:gd name="T18" fmla="*/ 7 w 16"/>
                <a:gd name="T19" fmla="*/ 20 h 25"/>
                <a:gd name="T20" fmla="*/ 14 w 16"/>
                <a:gd name="T21" fmla="*/ 25 h 25"/>
                <a:gd name="T22" fmla="*/ 15 w 16"/>
                <a:gd name="T23" fmla="*/ 25 h 25"/>
                <a:gd name="T24" fmla="*/ 15 w 16"/>
                <a:gd name="T25" fmla="*/ 1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25">
                  <a:moveTo>
                    <a:pt x="15" y="16"/>
                  </a:moveTo>
                  <a:lnTo>
                    <a:pt x="16" y="16"/>
                  </a:lnTo>
                  <a:lnTo>
                    <a:pt x="14" y="14"/>
                  </a:lnTo>
                  <a:lnTo>
                    <a:pt x="13" y="10"/>
                  </a:lnTo>
                  <a:lnTo>
                    <a:pt x="11" y="6"/>
                  </a:lnTo>
                  <a:lnTo>
                    <a:pt x="10" y="0"/>
                  </a:lnTo>
                  <a:lnTo>
                    <a:pt x="0" y="2"/>
                  </a:lnTo>
                  <a:lnTo>
                    <a:pt x="2" y="8"/>
                  </a:lnTo>
                  <a:lnTo>
                    <a:pt x="4" y="15"/>
                  </a:lnTo>
                  <a:lnTo>
                    <a:pt x="7" y="20"/>
                  </a:lnTo>
                  <a:lnTo>
                    <a:pt x="14" y="25"/>
                  </a:lnTo>
                  <a:lnTo>
                    <a:pt x="15" y="25"/>
                  </a:lnTo>
                  <a:lnTo>
                    <a:pt x="15"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05" name="Freeform 2237"/>
            <p:cNvSpPr>
              <a:spLocks/>
            </p:cNvSpPr>
            <p:nvPr/>
          </p:nvSpPr>
          <p:spPr bwMode="auto">
            <a:xfrm>
              <a:off x="2866" y="3897"/>
              <a:ext cx="22" cy="6"/>
            </a:xfrm>
            <a:custGeom>
              <a:avLst/>
              <a:gdLst>
                <a:gd name="T0" fmla="*/ 65 w 65"/>
                <a:gd name="T1" fmla="*/ 3 h 17"/>
                <a:gd name="T2" fmla="*/ 64 w 65"/>
                <a:gd name="T3" fmla="*/ 3 h 17"/>
                <a:gd name="T4" fmla="*/ 57 w 65"/>
                <a:gd name="T5" fmla="*/ 0 h 17"/>
                <a:gd name="T6" fmla="*/ 51 w 65"/>
                <a:gd name="T7" fmla="*/ 0 h 17"/>
                <a:gd name="T8" fmla="*/ 43 w 65"/>
                <a:gd name="T9" fmla="*/ 1 h 17"/>
                <a:gd name="T10" fmla="*/ 32 w 65"/>
                <a:gd name="T11" fmla="*/ 3 h 17"/>
                <a:gd name="T12" fmla="*/ 22 w 65"/>
                <a:gd name="T13" fmla="*/ 4 h 17"/>
                <a:gd name="T14" fmla="*/ 13 w 65"/>
                <a:gd name="T15" fmla="*/ 7 h 17"/>
                <a:gd name="T16" fmla="*/ 5 w 65"/>
                <a:gd name="T17" fmla="*/ 8 h 17"/>
                <a:gd name="T18" fmla="*/ 0 w 65"/>
                <a:gd name="T19" fmla="*/ 8 h 17"/>
                <a:gd name="T20" fmla="*/ 0 w 65"/>
                <a:gd name="T21" fmla="*/ 17 h 17"/>
                <a:gd name="T22" fmla="*/ 5 w 65"/>
                <a:gd name="T23" fmla="*/ 17 h 17"/>
                <a:gd name="T24" fmla="*/ 13 w 65"/>
                <a:gd name="T25" fmla="*/ 16 h 17"/>
                <a:gd name="T26" fmla="*/ 22 w 65"/>
                <a:gd name="T27" fmla="*/ 14 h 17"/>
                <a:gd name="T28" fmla="*/ 32 w 65"/>
                <a:gd name="T29" fmla="*/ 12 h 17"/>
                <a:gd name="T30" fmla="*/ 43 w 65"/>
                <a:gd name="T31" fmla="*/ 10 h 17"/>
                <a:gd name="T32" fmla="*/ 51 w 65"/>
                <a:gd name="T33" fmla="*/ 9 h 17"/>
                <a:gd name="T34" fmla="*/ 57 w 65"/>
                <a:gd name="T35" fmla="*/ 9 h 17"/>
                <a:gd name="T36" fmla="*/ 57 w 65"/>
                <a:gd name="T37" fmla="*/ 8 h 17"/>
                <a:gd name="T38" fmla="*/ 56 w 65"/>
                <a:gd name="T39" fmla="*/ 8 h 17"/>
                <a:gd name="T40" fmla="*/ 65 w 65"/>
                <a:gd name="T41"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5" h="17">
                  <a:moveTo>
                    <a:pt x="65" y="3"/>
                  </a:moveTo>
                  <a:lnTo>
                    <a:pt x="64" y="3"/>
                  </a:lnTo>
                  <a:lnTo>
                    <a:pt x="57" y="0"/>
                  </a:lnTo>
                  <a:lnTo>
                    <a:pt x="51" y="0"/>
                  </a:lnTo>
                  <a:lnTo>
                    <a:pt x="43" y="1"/>
                  </a:lnTo>
                  <a:lnTo>
                    <a:pt x="32" y="3"/>
                  </a:lnTo>
                  <a:lnTo>
                    <a:pt x="22" y="4"/>
                  </a:lnTo>
                  <a:lnTo>
                    <a:pt x="13" y="7"/>
                  </a:lnTo>
                  <a:lnTo>
                    <a:pt x="5" y="8"/>
                  </a:lnTo>
                  <a:lnTo>
                    <a:pt x="0" y="8"/>
                  </a:lnTo>
                  <a:lnTo>
                    <a:pt x="0" y="17"/>
                  </a:lnTo>
                  <a:lnTo>
                    <a:pt x="5" y="17"/>
                  </a:lnTo>
                  <a:lnTo>
                    <a:pt x="13" y="16"/>
                  </a:lnTo>
                  <a:lnTo>
                    <a:pt x="22" y="14"/>
                  </a:lnTo>
                  <a:lnTo>
                    <a:pt x="32" y="12"/>
                  </a:lnTo>
                  <a:lnTo>
                    <a:pt x="43" y="10"/>
                  </a:lnTo>
                  <a:lnTo>
                    <a:pt x="51" y="9"/>
                  </a:lnTo>
                  <a:lnTo>
                    <a:pt x="57" y="9"/>
                  </a:lnTo>
                  <a:lnTo>
                    <a:pt x="57" y="8"/>
                  </a:lnTo>
                  <a:lnTo>
                    <a:pt x="56" y="8"/>
                  </a:lnTo>
                  <a:lnTo>
                    <a:pt x="65"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06" name="Freeform 2238"/>
            <p:cNvSpPr>
              <a:spLocks/>
            </p:cNvSpPr>
            <p:nvPr/>
          </p:nvSpPr>
          <p:spPr bwMode="auto">
            <a:xfrm>
              <a:off x="2885" y="3898"/>
              <a:ext cx="8" cy="6"/>
            </a:xfrm>
            <a:custGeom>
              <a:avLst/>
              <a:gdLst>
                <a:gd name="T0" fmla="*/ 26 w 26"/>
                <a:gd name="T1" fmla="*/ 5 h 16"/>
                <a:gd name="T2" fmla="*/ 26 w 26"/>
                <a:gd name="T3" fmla="*/ 5 h 16"/>
                <a:gd name="T4" fmla="*/ 19 w 26"/>
                <a:gd name="T5" fmla="*/ 5 h 16"/>
                <a:gd name="T6" fmla="*/ 14 w 26"/>
                <a:gd name="T7" fmla="*/ 4 h 16"/>
                <a:gd name="T8" fmla="*/ 11 w 26"/>
                <a:gd name="T9" fmla="*/ 1 h 16"/>
                <a:gd name="T10" fmla="*/ 9 w 26"/>
                <a:gd name="T11" fmla="*/ 0 h 16"/>
                <a:gd name="T12" fmla="*/ 0 w 26"/>
                <a:gd name="T13" fmla="*/ 5 h 16"/>
                <a:gd name="T14" fmla="*/ 6 w 26"/>
                <a:gd name="T15" fmla="*/ 11 h 16"/>
                <a:gd name="T16" fmla="*/ 12 w 26"/>
                <a:gd name="T17" fmla="*/ 13 h 16"/>
                <a:gd name="T18" fmla="*/ 19 w 26"/>
                <a:gd name="T19" fmla="*/ 14 h 16"/>
                <a:gd name="T20" fmla="*/ 26 w 26"/>
                <a:gd name="T21" fmla="*/ 16 h 16"/>
                <a:gd name="T22" fmla="*/ 26 w 26"/>
                <a:gd name="T23" fmla="*/ 16 h 16"/>
                <a:gd name="T24" fmla="*/ 26 w 26"/>
                <a:gd name="T25"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16">
                  <a:moveTo>
                    <a:pt x="26" y="5"/>
                  </a:moveTo>
                  <a:lnTo>
                    <a:pt x="26" y="5"/>
                  </a:lnTo>
                  <a:lnTo>
                    <a:pt x="19" y="5"/>
                  </a:lnTo>
                  <a:lnTo>
                    <a:pt x="14" y="4"/>
                  </a:lnTo>
                  <a:lnTo>
                    <a:pt x="11" y="1"/>
                  </a:lnTo>
                  <a:lnTo>
                    <a:pt x="9" y="0"/>
                  </a:lnTo>
                  <a:lnTo>
                    <a:pt x="0" y="5"/>
                  </a:lnTo>
                  <a:lnTo>
                    <a:pt x="6" y="11"/>
                  </a:lnTo>
                  <a:lnTo>
                    <a:pt x="12" y="13"/>
                  </a:lnTo>
                  <a:lnTo>
                    <a:pt x="19" y="14"/>
                  </a:lnTo>
                  <a:lnTo>
                    <a:pt x="26" y="16"/>
                  </a:lnTo>
                  <a:lnTo>
                    <a:pt x="26" y="16"/>
                  </a:lnTo>
                  <a:lnTo>
                    <a:pt x="26"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07" name="Freeform 2239"/>
            <p:cNvSpPr>
              <a:spLocks/>
            </p:cNvSpPr>
            <p:nvPr/>
          </p:nvSpPr>
          <p:spPr bwMode="auto">
            <a:xfrm>
              <a:off x="2893" y="3897"/>
              <a:ext cx="14" cy="7"/>
            </a:xfrm>
            <a:custGeom>
              <a:avLst/>
              <a:gdLst>
                <a:gd name="T0" fmla="*/ 35 w 40"/>
                <a:gd name="T1" fmla="*/ 0 h 21"/>
                <a:gd name="T2" fmla="*/ 35 w 40"/>
                <a:gd name="T3" fmla="*/ 0 h 21"/>
                <a:gd name="T4" fmla="*/ 33 w 40"/>
                <a:gd name="T5" fmla="*/ 1 h 21"/>
                <a:gd name="T6" fmla="*/ 29 w 40"/>
                <a:gd name="T7" fmla="*/ 3 h 21"/>
                <a:gd name="T8" fmla="*/ 25 w 40"/>
                <a:gd name="T9" fmla="*/ 4 h 21"/>
                <a:gd name="T10" fmla="*/ 19 w 40"/>
                <a:gd name="T11" fmla="*/ 6 h 21"/>
                <a:gd name="T12" fmla="*/ 13 w 40"/>
                <a:gd name="T13" fmla="*/ 9 h 21"/>
                <a:gd name="T14" fmla="*/ 8 w 40"/>
                <a:gd name="T15" fmla="*/ 10 h 21"/>
                <a:gd name="T16" fmla="*/ 4 w 40"/>
                <a:gd name="T17" fmla="*/ 11 h 21"/>
                <a:gd name="T18" fmla="*/ 0 w 40"/>
                <a:gd name="T19" fmla="*/ 10 h 21"/>
                <a:gd name="T20" fmla="*/ 0 w 40"/>
                <a:gd name="T21" fmla="*/ 21 h 21"/>
                <a:gd name="T22" fmla="*/ 4 w 40"/>
                <a:gd name="T23" fmla="*/ 20 h 21"/>
                <a:gd name="T24" fmla="*/ 10 w 40"/>
                <a:gd name="T25" fmla="*/ 19 h 21"/>
                <a:gd name="T26" fmla="*/ 16 w 40"/>
                <a:gd name="T27" fmla="*/ 18 h 21"/>
                <a:gd name="T28" fmla="*/ 21 w 40"/>
                <a:gd name="T29" fmla="*/ 16 h 21"/>
                <a:gd name="T30" fmla="*/ 27 w 40"/>
                <a:gd name="T31" fmla="*/ 13 h 21"/>
                <a:gd name="T32" fmla="*/ 32 w 40"/>
                <a:gd name="T33" fmla="*/ 12 h 21"/>
                <a:gd name="T34" fmla="*/ 37 w 40"/>
                <a:gd name="T35" fmla="*/ 10 h 21"/>
                <a:gd name="T36" fmla="*/ 40 w 40"/>
                <a:gd name="T37" fmla="*/ 9 h 21"/>
                <a:gd name="T38" fmla="*/ 40 w 40"/>
                <a:gd name="T39" fmla="*/ 9 h 21"/>
                <a:gd name="T40" fmla="*/ 35 w 40"/>
                <a:gd name="T4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21">
                  <a:moveTo>
                    <a:pt x="35" y="0"/>
                  </a:moveTo>
                  <a:lnTo>
                    <a:pt x="35" y="0"/>
                  </a:lnTo>
                  <a:lnTo>
                    <a:pt x="33" y="1"/>
                  </a:lnTo>
                  <a:lnTo>
                    <a:pt x="29" y="3"/>
                  </a:lnTo>
                  <a:lnTo>
                    <a:pt x="25" y="4"/>
                  </a:lnTo>
                  <a:lnTo>
                    <a:pt x="19" y="6"/>
                  </a:lnTo>
                  <a:lnTo>
                    <a:pt x="13" y="9"/>
                  </a:lnTo>
                  <a:lnTo>
                    <a:pt x="8" y="10"/>
                  </a:lnTo>
                  <a:lnTo>
                    <a:pt x="4" y="11"/>
                  </a:lnTo>
                  <a:lnTo>
                    <a:pt x="0" y="10"/>
                  </a:lnTo>
                  <a:lnTo>
                    <a:pt x="0" y="21"/>
                  </a:lnTo>
                  <a:lnTo>
                    <a:pt x="4" y="20"/>
                  </a:lnTo>
                  <a:lnTo>
                    <a:pt x="10" y="19"/>
                  </a:lnTo>
                  <a:lnTo>
                    <a:pt x="16" y="18"/>
                  </a:lnTo>
                  <a:lnTo>
                    <a:pt x="21" y="16"/>
                  </a:lnTo>
                  <a:lnTo>
                    <a:pt x="27" y="13"/>
                  </a:lnTo>
                  <a:lnTo>
                    <a:pt x="32" y="12"/>
                  </a:lnTo>
                  <a:lnTo>
                    <a:pt x="37" y="10"/>
                  </a:lnTo>
                  <a:lnTo>
                    <a:pt x="40" y="9"/>
                  </a:lnTo>
                  <a:lnTo>
                    <a:pt x="40" y="9"/>
                  </a:lnTo>
                  <a:lnTo>
                    <a:pt x="3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08" name="Freeform 2240"/>
            <p:cNvSpPr>
              <a:spLocks/>
            </p:cNvSpPr>
            <p:nvPr/>
          </p:nvSpPr>
          <p:spPr bwMode="auto">
            <a:xfrm>
              <a:off x="2903" y="3888"/>
              <a:ext cx="5" cy="12"/>
            </a:xfrm>
            <a:custGeom>
              <a:avLst/>
              <a:gdLst>
                <a:gd name="T0" fmla="*/ 7 w 16"/>
                <a:gd name="T1" fmla="*/ 1 h 36"/>
                <a:gd name="T2" fmla="*/ 0 w 16"/>
                <a:gd name="T3" fmla="*/ 6 h 36"/>
                <a:gd name="T4" fmla="*/ 2 w 16"/>
                <a:gd name="T5" fmla="*/ 14 h 36"/>
                <a:gd name="T6" fmla="*/ 5 w 16"/>
                <a:gd name="T7" fmla="*/ 21 h 36"/>
                <a:gd name="T8" fmla="*/ 5 w 16"/>
                <a:gd name="T9" fmla="*/ 28 h 36"/>
                <a:gd name="T10" fmla="*/ 7 w 16"/>
                <a:gd name="T11" fmla="*/ 27 h 36"/>
                <a:gd name="T12" fmla="*/ 12 w 16"/>
                <a:gd name="T13" fmla="*/ 36 h 36"/>
                <a:gd name="T14" fmla="*/ 16 w 16"/>
                <a:gd name="T15" fmla="*/ 28 h 36"/>
                <a:gd name="T16" fmla="*/ 14 w 16"/>
                <a:gd name="T17" fmla="*/ 19 h 36"/>
                <a:gd name="T18" fmla="*/ 12 w 16"/>
                <a:gd name="T19" fmla="*/ 12 h 36"/>
                <a:gd name="T20" fmla="*/ 12 w 16"/>
                <a:gd name="T21" fmla="*/ 6 h 36"/>
                <a:gd name="T22" fmla="*/ 5 w 16"/>
                <a:gd name="T23" fmla="*/ 11 h 36"/>
                <a:gd name="T24" fmla="*/ 12 w 16"/>
                <a:gd name="T25" fmla="*/ 6 h 36"/>
                <a:gd name="T26" fmla="*/ 9 w 16"/>
                <a:gd name="T27" fmla="*/ 3 h 36"/>
                <a:gd name="T28" fmla="*/ 6 w 16"/>
                <a:gd name="T29" fmla="*/ 0 h 36"/>
                <a:gd name="T30" fmla="*/ 2 w 16"/>
                <a:gd name="T31" fmla="*/ 3 h 36"/>
                <a:gd name="T32" fmla="*/ 0 w 16"/>
                <a:gd name="T33" fmla="*/ 6 h 36"/>
                <a:gd name="T34" fmla="*/ 7 w 16"/>
                <a:gd name="T3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36">
                  <a:moveTo>
                    <a:pt x="7" y="1"/>
                  </a:moveTo>
                  <a:lnTo>
                    <a:pt x="0" y="6"/>
                  </a:lnTo>
                  <a:lnTo>
                    <a:pt x="2" y="14"/>
                  </a:lnTo>
                  <a:lnTo>
                    <a:pt x="5" y="21"/>
                  </a:lnTo>
                  <a:lnTo>
                    <a:pt x="5" y="28"/>
                  </a:lnTo>
                  <a:lnTo>
                    <a:pt x="7" y="27"/>
                  </a:lnTo>
                  <a:lnTo>
                    <a:pt x="12" y="36"/>
                  </a:lnTo>
                  <a:lnTo>
                    <a:pt x="16" y="28"/>
                  </a:lnTo>
                  <a:lnTo>
                    <a:pt x="14" y="19"/>
                  </a:lnTo>
                  <a:lnTo>
                    <a:pt x="12" y="12"/>
                  </a:lnTo>
                  <a:lnTo>
                    <a:pt x="12" y="6"/>
                  </a:lnTo>
                  <a:lnTo>
                    <a:pt x="5" y="11"/>
                  </a:lnTo>
                  <a:lnTo>
                    <a:pt x="12" y="6"/>
                  </a:lnTo>
                  <a:lnTo>
                    <a:pt x="9" y="3"/>
                  </a:lnTo>
                  <a:lnTo>
                    <a:pt x="6" y="0"/>
                  </a:lnTo>
                  <a:lnTo>
                    <a:pt x="2" y="3"/>
                  </a:lnTo>
                  <a:lnTo>
                    <a:pt x="0" y="6"/>
                  </a:lnTo>
                  <a:lnTo>
                    <a:pt x="7"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09" name="Freeform 2241"/>
            <p:cNvSpPr>
              <a:spLocks/>
            </p:cNvSpPr>
            <p:nvPr/>
          </p:nvSpPr>
          <p:spPr bwMode="auto">
            <a:xfrm>
              <a:off x="2904" y="3888"/>
              <a:ext cx="12" cy="7"/>
            </a:xfrm>
            <a:custGeom>
              <a:avLst/>
              <a:gdLst>
                <a:gd name="T0" fmla="*/ 32 w 35"/>
                <a:gd name="T1" fmla="*/ 13 h 22"/>
                <a:gd name="T2" fmla="*/ 31 w 35"/>
                <a:gd name="T3" fmla="*/ 13 h 22"/>
                <a:gd name="T4" fmla="*/ 28 w 35"/>
                <a:gd name="T5" fmla="*/ 13 h 22"/>
                <a:gd name="T6" fmla="*/ 21 w 35"/>
                <a:gd name="T7" fmla="*/ 8 h 22"/>
                <a:gd name="T8" fmla="*/ 10 w 35"/>
                <a:gd name="T9" fmla="*/ 4 h 22"/>
                <a:gd name="T10" fmla="*/ 2 w 35"/>
                <a:gd name="T11" fmla="*/ 0 h 22"/>
                <a:gd name="T12" fmla="*/ 0 w 35"/>
                <a:gd name="T13" fmla="*/ 10 h 22"/>
                <a:gd name="T14" fmla="*/ 8 w 35"/>
                <a:gd name="T15" fmla="*/ 13 h 22"/>
                <a:gd name="T16" fmla="*/ 17 w 35"/>
                <a:gd name="T17" fmla="*/ 18 h 22"/>
                <a:gd name="T18" fmla="*/ 26 w 35"/>
                <a:gd name="T19" fmla="*/ 22 h 22"/>
                <a:gd name="T20" fmla="*/ 35 w 35"/>
                <a:gd name="T21" fmla="*/ 22 h 22"/>
                <a:gd name="T22" fmla="*/ 34 w 35"/>
                <a:gd name="T23" fmla="*/ 22 h 22"/>
                <a:gd name="T24" fmla="*/ 32 w 35"/>
                <a:gd name="T25" fmla="*/ 1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22">
                  <a:moveTo>
                    <a:pt x="32" y="13"/>
                  </a:moveTo>
                  <a:lnTo>
                    <a:pt x="31" y="13"/>
                  </a:lnTo>
                  <a:lnTo>
                    <a:pt x="28" y="13"/>
                  </a:lnTo>
                  <a:lnTo>
                    <a:pt x="21" y="8"/>
                  </a:lnTo>
                  <a:lnTo>
                    <a:pt x="10" y="4"/>
                  </a:lnTo>
                  <a:lnTo>
                    <a:pt x="2" y="0"/>
                  </a:lnTo>
                  <a:lnTo>
                    <a:pt x="0" y="10"/>
                  </a:lnTo>
                  <a:lnTo>
                    <a:pt x="8" y="13"/>
                  </a:lnTo>
                  <a:lnTo>
                    <a:pt x="17" y="18"/>
                  </a:lnTo>
                  <a:lnTo>
                    <a:pt x="26" y="22"/>
                  </a:lnTo>
                  <a:lnTo>
                    <a:pt x="35" y="22"/>
                  </a:lnTo>
                  <a:lnTo>
                    <a:pt x="34" y="22"/>
                  </a:lnTo>
                  <a:lnTo>
                    <a:pt x="32"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10" name="Freeform 2242"/>
            <p:cNvSpPr>
              <a:spLocks/>
            </p:cNvSpPr>
            <p:nvPr/>
          </p:nvSpPr>
          <p:spPr bwMode="auto">
            <a:xfrm>
              <a:off x="2915" y="3889"/>
              <a:ext cx="8" cy="6"/>
            </a:xfrm>
            <a:custGeom>
              <a:avLst/>
              <a:gdLst>
                <a:gd name="T0" fmla="*/ 24 w 24"/>
                <a:gd name="T1" fmla="*/ 4 h 20"/>
                <a:gd name="T2" fmla="*/ 16 w 24"/>
                <a:gd name="T3" fmla="*/ 1 h 20"/>
                <a:gd name="T4" fmla="*/ 11 w 24"/>
                <a:gd name="T5" fmla="*/ 5 h 20"/>
                <a:gd name="T6" fmla="*/ 8 w 24"/>
                <a:gd name="T7" fmla="*/ 8 h 20"/>
                <a:gd name="T8" fmla="*/ 3 w 24"/>
                <a:gd name="T9" fmla="*/ 10 h 20"/>
                <a:gd name="T10" fmla="*/ 0 w 24"/>
                <a:gd name="T11" fmla="*/ 11 h 20"/>
                <a:gd name="T12" fmla="*/ 2 w 24"/>
                <a:gd name="T13" fmla="*/ 20 h 20"/>
                <a:gd name="T14" fmla="*/ 5 w 24"/>
                <a:gd name="T15" fmla="*/ 19 h 20"/>
                <a:gd name="T16" fmla="*/ 12 w 24"/>
                <a:gd name="T17" fmla="*/ 17 h 20"/>
                <a:gd name="T18" fmla="*/ 18 w 24"/>
                <a:gd name="T19" fmla="*/ 12 h 20"/>
                <a:gd name="T20" fmla="*/ 23 w 24"/>
                <a:gd name="T21" fmla="*/ 8 h 20"/>
                <a:gd name="T22" fmla="*/ 15 w 24"/>
                <a:gd name="T23" fmla="*/ 4 h 20"/>
                <a:gd name="T24" fmla="*/ 23 w 24"/>
                <a:gd name="T25" fmla="*/ 8 h 20"/>
                <a:gd name="T26" fmla="*/ 24 w 24"/>
                <a:gd name="T27" fmla="*/ 4 h 20"/>
                <a:gd name="T28" fmla="*/ 23 w 24"/>
                <a:gd name="T29" fmla="*/ 1 h 20"/>
                <a:gd name="T30" fmla="*/ 19 w 24"/>
                <a:gd name="T31" fmla="*/ 0 h 20"/>
                <a:gd name="T32" fmla="*/ 16 w 24"/>
                <a:gd name="T33" fmla="*/ 1 h 20"/>
                <a:gd name="T34" fmla="*/ 24 w 24"/>
                <a:gd name="T35"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0">
                  <a:moveTo>
                    <a:pt x="24" y="4"/>
                  </a:moveTo>
                  <a:lnTo>
                    <a:pt x="16" y="1"/>
                  </a:lnTo>
                  <a:lnTo>
                    <a:pt x="11" y="5"/>
                  </a:lnTo>
                  <a:lnTo>
                    <a:pt x="8" y="8"/>
                  </a:lnTo>
                  <a:lnTo>
                    <a:pt x="3" y="10"/>
                  </a:lnTo>
                  <a:lnTo>
                    <a:pt x="0" y="11"/>
                  </a:lnTo>
                  <a:lnTo>
                    <a:pt x="2" y="20"/>
                  </a:lnTo>
                  <a:lnTo>
                    <a:pt x="5" y="19"/>
                  </a:lnTo>
                  <a:lnTo>
                    <a:pt x="12" y="17"/>
                  </a:lnTo>
                  <a:lnTo>
                    <a:pt x="18" y="12"/>
                  </a:lnTo>
                  <a:lnTo>
                    <a:pt x="23" y="8"/>
                  </a:lnTo>
                  <a:lnTo>
                    <a:pt x="15" y="4"/>
                  </a:lnTo>
                  <a:lnTo>
                    <a:pt x="23" y="8"/>
                  </a:lnTo>
                  <a:lnTo>
                    <a:pt x="24" y="4"/>
                  </a:lnTo>
                  <a:lnTo>
                    <a:pt x="23" y="1"/>
                  </a:lnTo>
                  <a:lnTo>
                    <a:pt x="19" y="0"/>
                  </a:lnTo>
                  <a:lnTo>
                    <a:pt x="16" y="1"/>
                  </a:lnTo>
                  <a:lnTo>
                    <a:pt x="24"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11" name="Freeform 2243"/>
            <p:cNvSpPr>
              <a:spLocks/>
            </p:cNvSpPr>
            <p:nvPr/>
          </p:nvSpPr>
          <p:spPr bwMode="auto">
            <a:xfrm>
              <a:off x="2918" y="3890"/>
              <a:ext cx="5" cy="18"/>
            </a:xfrm>
            <a:custGeom>
              <a:avLst/>
              <a:gdLst>
                <a:gd name="T0" fmla="*/ 5 w 16"/>
                <a:gd name="T1" fmla="*/ 41 h 53"/>
                <a:gd name="T2" fmla="*/ 11 w 16"/>
                <a:gd name="T3" fmla="*/ 47 h 53"/>
                <a:gd name="T4" fmla="*/ 11 w 16"/>
                <a:gd name="T5" fmla="*/ 38 h 53"/>
                <a:gd name="T6" fmla="*/ 13 w 16"/>
                <a:gd name="T7" fmla="*/ 24 h 53"/>
                <a:gd name="T8" fmla="*/ 16 w 16"/>
                <a:gd name="T9" fmla="*/ 10 h 53"/>
                <a:gd name="T10" fmla="*/ 16 w 16"/>
                <a:gd name="T11" fmla="*/ 0 h 53"/>
                <a:gd name="T12" fmla="*/ 7 w 16"/>
                <a:gd name="T13" fmla="*/ 0 h 53"/>
                <a:gd name="T14" fmla="*/ 7 w 16"/>
                <a:gd name="T15" fmla="*/ 10 h 53"/>
                <a:gd name="T16" fmla="*/ 4 w 16"/>
                <a:gd name="T17" fmla="*/ 24 h 53"/>
                <a:gd name="T18" fmla="*/ 2 w 16"/>
                <a:gd name="T19" fmla="*/ 38 h 53"/>
                <a:gd name="T20" fmla="*/ 0 w 16"/>
                <a:gd name="T21" fmla="*/ 47 h 53"/>
                <a:gd name="T22" fmla="*/ 5 w 16"/>
                <a:gd name="T23" fmla="*/ 53 h 53"/>
                <a:gd name="T24" fmla="*/ 0 w 16"/>
                <a:gd name="T25" fmla="*/ 47 h 53"/>
                <a:gd name="T26" fmla="*/ 2 w 16"/>
                <a:gd name="T27" fmla="*/ 51 h 53"/>
                <a:gd name="T28" fmla="*/ 5 w 16"/>
                <a:gd name="T29" fmla="*/ 52 h 53"/>
                <a:gd name="T30" fmla="*/ 9 w 16"/>
                <a:gd name="T31" fmla="*/ 51 h 53"/>
                <a:gd name="T32" fmla="*/ 11 w 16"/>
                <a:gd name="T33" fmla="*/ 47 h 53"/>
                <a:gd name="T34" fmla="*/ 5 w 16"/>
                <a:gd name="T35" fmla="*/ 4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53">
                  <a:moveTo>
                    <a:pt x="5" y="41"/>
                  </a:moveTo>
                  <a:lnTo>
                    <a:pt x="11" y="47"/>
                  </a:lnTo>
                  <a:lnTo>
                    <a:pt x="11" y="38"/>
                  </a:lnTo>
                  <a:lnTo>
                    <a:pt x="13" y="24"/>
                  </a:lnTo>
                  <a:lnTo>
                    <a:pt x="16" y="10"/>
                  </a:lnTo>
                  <a:lnTo>
                    <a:pt x="16" y="0"/>
                  </a:lnTo>
                  <a:lnTo>
                    <a:pt x="7" y="0"/>
                  </a:lnTo>
                  <a:lnTo>
                    <a:pt x="7" y="10"/>
                  </a:lnTo>
                  <a:lnTo>
                    <a:pt x="4" y="24"/>
                  </a:lnTo>
                  <a:lnTo>
                    <a:pt x="2" y="38"/>
                  </a:lnTo>
                  <a:lnTo>
                    <a:pt x="0" y="47"/>
                  </a:lnTo>
                  <a:lnTo>
                    <a:pt x="5" y="53"/>
                  </a:lnTo>
                  <a:lnTo>
                    <a:pt x="0" y="47"/>
                  </a:lnTo>
                  <a:lnTo>
                    <a:pt x="2" y="51"/>
                  </a:lnTo>
                  <a:lnTo>
                    <a:pt x="5" y="52"/>
                  </a:lnTo>
                  <a:lnTo>
                    <a:pt x="9" y="51"/>
                  </a:lnTo>
                  <a:lnTo>
                    <a:pt x="11" y="47"/>
                  </a:lnTo>
                  <a:lnTo>
                    <a:pt x="5" y="4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12" name="Freeform 2244"/>
            <p:cNvSpPr>
              <a:spLocks/>
            </p:cNvSpPr>
            <p:nvPr/>
          </p:nvSpPr>
          <p:spPr bwMode="auto">
            <a:xfrm>
              <a:off x="2919" y="3904"/>
              <a:ext cx="10" cy="4"/>
            </a:xfrm>
            <a:custGeom>
              <a:avLst/>
              <a:gdLst>
                <a:gd name="T0" fmla="*/ 19 w 30"/>
                <a:gd name="T1" fmla="*/ 6 h 12"/>
                <a:gd name="T2" fmla="*/ 25 w 30"/>
                <a:gd name="T3" fmla="*/ 0 h 12"/>
                <a:gd name="T4" fmla="*/ 0 w 30"/>
                <a:gd name="T5" fmla="*/ 0 h 12"/>
                <a:gd name="T6" fmla="*/ 0 w 30"/>
                <a:gd name="T7" fmla="*/ 12 h 12"/>
                <a:gd name="T8" fmla="*/ 25 w 30"/>
                <a:gd name="T9" fmla="*/ 12 h 12"/>
                <a:gd name="T10" fmla="*/ 30 w 30"/>
                <a:gd name="T11" fmla="*/ 6 h 12"/>
                <a:gd name="T12" fmla="*/ 25 w 30"/>
                <a:gd name="T13" fmla="*/ 12 h 12"/>
                <a:gd name="T14" fmla="*/ 28 w 30"/>
                <a:gd name="T15" fmla="*/ 10 h 12"/>
                <a:gd name="T16" fmla="*/ 30 w 30"/>
                <a:gd name="T17" fmla="*/ 6 h 12"/>
                <a:gd name="T18" fmla="*/ 28 w 30"/>
                <a:gd name="T19" fmla="*/ 3 h 12"/>
                <a:gd name="T20" fmla="*/ 25 w 30"/>
                <a:gd name="T21" fmla="*/ 0 h 12"/>
                <a:gd name="T22" fmla="*/ 19 w 30"/>
                <a:gd name="T2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2">
                  <a:moveTo>
                    <a:pt x="19" y="6"/>
                  </a:moveTo>
                  <a:lnTo>
                    <a:pt x="25" y="0"/>
                  </a:lnTo>
                  <a:lnTo>
                    <a:pt x="0" y="0"/>
                  </a:lnTo>
                  <a:lnTo>
                    <a:pt x="0" y="12"/>
                  </a:lnTo>
                  <a:lnTo>
                    <a:pt x="25" y="12"/>
                  </a:lnTo>
                  <a:lnTo>
                    <a:pt x="30" y="6"/>
                  </a:lnTo>
                  <a:lnTo>
                    <a:pt x="25" y="12"/>
                  </a:lnTo>
                  <a:lnTo>
                    <a:pt x="28" y="10"/>
                  </a:lnTo>
                  <a:lnTo>
                    <a:pt x="30" y="6"/>
                  </a:lnTo>
                  <a:lnTo>
                    <a:pt x="28" y="3"/>
                  </a:lnTo>
                  <a:lnTo>
                    <a:pt x="25" y="0"/>
                  </a:lnTo>
                  <a:lnTo>
                    <a:pt x="1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13" name="Freeform 2245"/>
            <p:cNvSpPr>
              <a:spLocks/>
            </p:cNvSpPr>
            <p:nvPr/>
          </p:nvSpPr>
          <p:spPr bwMode="auto">
            <a:xfrm>
              <a:off x="2926" y="3890"/>
              <a:ext cx="3" cy="16"/>
            </a:xfrm>
            <a:custGeom>
              <a:avLst/>
              <a:gdLst>
                <a:gd name="T0" fmla="*/ 8 w 11"/>
                <a:gd name="T1" fmla="*/ 1 h 47"/>
                <a:gd name="T2" fmla="*/ 0 w 11"/>
                <a:gd name="T3" fmla="*/ 6 h 47"/>
                <a:gd name="T4" fmla="*/ 0 w 11"/>
                <a:gd name="T5" fmla="*/ 47 h 47"/>
                <a:gd name="T6" fmla="*/ 11 w 11"/>
                <a:gd name="T7" fmla="*/ 47 h 47"/>
                <a:gd name="T8" fmla="*/ 11 w 11"/>
                <a:gd name="T9" fmla="*/ 6 h 47"/>
                <a:gd name="T10" fmla="*/ 3 w 11"/>
                <a:gd name="T11" fmla="*/ 10 h 47"/>
                <a:gd name="T12" fmla="*/ 11 w 11"/>
                <a:gd name="T13" fmla="*/ 6 h 47"/>
                <a:gd name="T14" fmla="*/ 9 w 11"/>
                <a:gd name="T15" fmla="*/ 2 h 47"/>
                <a:gd name="T16" fmla="*/ 6 w 11"/>
                <a:gd name="T17" fmla="*/ 0 h 47"/>
                <a:gd name="T18" fmla="*/ 2 w 11"/>
                <a:gd name="T19" fmla="*/ 2 h 47"/>
                <a:gd name="T20" fmla="*/ 0 w 11"/>
                <a:gd name="T21" fmla="*/ 6 h 47"/>
                <a:gd name="T22" fmla="*/ 8 w 11"/>
                <a:gd name="T23" fmla="*/ 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47">
                  <a:moveTo>
                    <a:pt x="8" y="1"/>
                  </a:moveTo>
                  <a:lnTo>
                    <a:pt x="0" y="6"/>
                  </a:lnTo>
                  <a:lnTo>
                    <a:pt x="0" y="47"/>
                  </a:lnTo>
                  <a:lnTo>
                    <a:pt x="11" y="47"/>
                  </a:lnTo>
                  <a:lnTo>
                    <a:pt x="11" y="6"/>
                  </a:lnTo>
                  <a:lnTo>
                    <a:pt x="3" y="10"/>
                  </a:lnTo>
                  <a:lnTo>
                    <a:pt x="11" y="6"/>
                  </a:lnTo>
                  <a:lnTo>
                    <a:pt x="9" y="2"/>
                  </a:lnTo>
                  <a:lnTo>
                    <a:pt x="6" y="0"/>
                  </a:lnTo>
                  <a:lnTo>
                    <a:pt x="2" y="2"/>
                  </a:lnTo>
                  <a:lnTo>
                    <a:pt x="0" y="6"/>
                  </a:lnTo>
                  <a:lnTo>
                    <a:pt x="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14" name="Freeform 2246"/>
            <p:cNvSpPr>
              <a:spLocks/>
            </p:cNvSpPr>
            <p:nvPr/>
          </p:nvSpPr>
          <p:spPr bwMode="auto">
            <a:xfrm>
              <a:off x="2927" y="3890"/>
              <a:ext cx="12" cy="9"/>
            </a:xfrm>
            <a:custGeom>
              <a:avLst/>
              <a:gdLst>
                <a:gd name="T0" fmla="*/ 36 w 36"/>
                <a:gd name="T1" fmla="*/ 15 h 27"/>
                <a:gd name="T2" fmla="*/ 36 w 36"/>
                <a:gd name="T3" fmla="*/ 15 h 27"/>
                <a:gd name="T4" fmla="*/ 29 w 36"/>
                <a:gd name="T5" fmla="*/ 15 h 27"/>
                <a:gd name="T6" fmla="*/ 22 w 36"/>
                <a:gd name="T7" fmla="*/ 11 h 27"/>
                <a:gd name="T8" fmla="*/ 13 w 36"/>
                <a:gd name="T9" fmla="*/ 5 h 27"/>
                <a:gd name="T10" fmla="*/ 5 w 36"/>
                <a:gd name="T11" fmla="*/ 0 h 27"/>
                <a:gd name="T12" fmla="*/ 0 w 36"/>
                <a:gd name="T13" fmla="*/ 9 h 27"/>
                <a:gd name="T14" fmla="*/ 8 w 36"/>
                <a:gd name="T15" fmla="*/ 14 h 27"/>
                <a:gd name="T16" fmla="*/ 17 w 36"/>
                <a:gd name="T17" fmla="*/ 20 h 27"/>
                <a:gd name="T18" fmla="*/ 27 w 36"/>
                <a:gd name="T19" fmla="*/ 24 h 27"/>
                <a:gd name="T20" fmla="*/ 36 w 36"/>
                <a:gd name="T21" fmla="*/ 27 h 27"/>
                <a:gd name="T22" fmla="*/ 36 w 36"/>
                <a:gd name="T23" fmla="*/ 27 h 27"/>
                <a:gd name="T24" fmla="*/ 36 w 36"/>
                <a:gd name="T2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27">
                  <a:moveTo>
                    <a:pt x="36" y="15"/>
                  </a:moveTo>
                  <a:lnTo>
                    <a:pt x="36" y="15"/>
                  </a:lnTo>
                  <a:lnTo>
                    <a:pt x="29" y="15"/>
                  </a:lnTo>
                  <a:lnTo>
                    <a:pt x="22" y="11"/>
                  </a:lnTo>
                  <a:lnTo>
                    <a:pt x="13" y="5"/>
                  </a:lnTo>
                  <a:lnTo>
                    <a:pt x="5" y="0"/>
                  </a:lnTo>
                  <a:lnTo>
                    <a:pt x="0" y="9"/>
                  </a:lnTo>
                  <a:lnTo>
                    <a:pt x="8" y="14"/>
                  </a:lnTo>
                  <a:lnTo>
                    <a:pt x="17" y="20"/>
                  </a:lnTo>
                  <a:lnTo>
                    <a:pt x="27" y="24"/>
                  </a:lnTo>
                  <a:lnTo>
                    <a:pt x="36" y="27"/>
                  </a:lnTo>
                  <a:lnTo>
                    <a:pt x="36" y="27"/>
                  </a:lnTo>
                  <a:lnTo>
                    <a:pt x="36"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15" name="Freeform 2247"/>
            <p:cNvSpPr>
              <a:spLocks/>
            </p:cNvSpPr>
            <p:nvPr/>
          </p:nvSpPr>
          <p:spPr bwMode="auto">
            <a:xfrm>
              <a:off x="2939" y="3886"/>
              <a:ext cx="13" cy="13"/>
            </a:xfrm>
            <a:custGeom>
              <a:avLst/>
              <a:gdLst>
                <a:gd name="T0" fmla="*/ 36 w 39"/>
                <a:gd name="T1" fmla="*/ 2 h 39"/>
                <a:gd name="T2" fmla="*/ 27 w 39"/>
                <a:gd name="T3" fmla="*/ 5 h 39"/>
                <a:gd name="T4" fmla="*/ 25 w 39"/>
                <a:gd name="T5" fmla="*/ 11 h 39"/>
                <a:gd name="T6" fmla="*/ 17 w 39"/>
                <a:gd name="T7" fmla="*/ 19 h 39"/>
                <a:gd name="T8" fmla="*/ 7 w 39"/>
                <a:gd name="T9" fmla="*/ 25 h 39"/>
                <a:gd name="T10" fmla="*/ 0 w 39"/>
                <a:gd name="T11" fmla="*/ 27 h 39"/>
                <a:gd name="T12" fmla="*/ 0 w 39"/>
                <a:gd name="T13" fmla="*/ 39 h 39"/>
                <a:gd name="T14" fmla="*/ 11 w 39"/>
                <a:gd name="T15" fmla="*/ 34 h 39"/>
                <a:gd name="T16" fmla="*/ 24 w 39"/>
                <a:gd name="T17" fmla="*/ 26 h 39"/>
                <a:gd name="T18" fmla="*/ 34 w 39"/>
                <a:gd name="T19" fmla="*/ 16 h 39"/>
                <a:gd name="T20" fmla="*/ 39 w 39"/>
                <a:gd name="T21" fmla="*/ 5 h 39"/>
                <a:gd name="T22" fmla="*/ 29 w 39"/>
                <a:gd name="T23" fmla="*/ 9 h 39"/>
                <a:gd name="T24" fmla="*/ 39 w 39"/>
                <a:gd name="T25" fmla="*/ 5 h 39"/>
                <a:gd name="T26" fmla="*/ 36 w 39"/>
                <a:gd name="T27" fmla="*/ 2 h 39"/>
                <a:gd name="T28" fmla="*/ 33 w 39"/>
                <a:gd name="T29" fmla="*/ 0 h 39"/>
                <a:gd name="T30" fmla="*/ 29 w 39"/>
                <a:gd name="T31" fmla="*/ 2 h 39"/>
                <a:gd name="T32" fmla="*/ 27 w 39"/>
                <a:gd name="T33" fmla="*/ 5 h 39"/>
                <a:gd name="T34" fmla="*/ 36 w 39"/>
                <a:gd name="T35"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39">
                  <a:moveTo>
                    <a:pt x="36" y="2"/>
                  </a:moveTo>
                  <a:lnTo>
                    <a:pt x="27" y="5"/>
                  </a:lnTo>
                  <a:lnTo>
                    <a:pt x="25" y="11"/>
                  </a:lnTo>
                  <a:lnTo>
                    <a:pt x="17" y="19"/>
                  </a:lnTo>
                  <a:lnTo>
                    <a:pt x="7" y="25"/>
                  </a:lnTo>
                  <a:lnTo>
                    <a:pt x="0" y="27"/>
                  </a:lnTo>
                  <a:lnTo>
                    <a:pt x="0" y="39"/>
                  </a:lnTo>
                  <a:lnTo>
                    <a:pt x="11" y="34"/>
                  </a:lnTo>
                  <a:lnTo>
                    <a:pt x="24" y="26"/>
                  </a:lnTo>
                  <a:lnTo>
                    <a:pt x="34" y="16"/>
                  </a:lnTo>
                  <a:lnTo>
                    <a:pt x="39" y="5"/>
                  </a:lnTo>
                  <a:lnTo>
                    <a:pt x="29" y="9"/>
                  </a:lnTo>
                  <a:lnTo>
                    <a:pt x="39" y="5"/>
                  </a:lnTo>
                  <a:lnTo>
                    <a:pt x="36" y="2"/>
                  </a:lnTo>
                  <a:lnTo>
                    <a:pt x="33" y="0"/>
                  </a:lnTo>
                  <a:lnTo>
                    <a:pt x="29" y="2"/>
                  </a:lnTo>
                  <a:lnTo>
                    <a:pt x="27" y="5"/>
                  </a:lnTo>
                  <a:lnTo>
                    <a:pt x="36"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16" name="Freeform 2248"/>
            <p:cNvSpPr>
              <a:spLocks/>
            </p:cNvSpPr>
            <p:nvPr/>
          </p:nvSpPr>
          <p:spPr bwMode="auto">
            <a:xfrm>
              <a:off x="2948" y="3887"/>
              <a:ext cx="8" cy="7"/>
            </a:xfrm>
            <a:custGeom>
              <a:avLst/>
              <a:gdLst>
                <a:gd name="T0" fmla="*/ 22 w 22"/>
                <a:gd name="T1" fmla="*/ 10 h 22"/>
                <a:gd name="T2" fmla="*/ 22 w 22"/>
                <a:gd name="T3" fmla="*/ 10 h 22"/>
                <a:gd name="T4" fmla="*/ 19 w 22"/>
                <a:gd name="T5" fmla="*/ 10 h 22"/>
                <a:gd name="T6" fmla="*/ 16 w 22"/>
                <a:gd name="T7" fmla="*/ 8 h 22"/>
                <a:gd name="T8" fmla="*/ 13 w 22"/>
                <a:gd name="T9" fmla="*/ 6 h 22"/>
                <a:gd name="T10" fmla="*/ 7 w 22"/>
                <a:gd name="T11" fmla="*/ 0 h 22"/>
                <a:gd name="T12" fmla="*/ 0 w 22"/>
                <a:gd name="T13" fmla="*/ 7 h 22"/>
                <a:gd name="T14" fmla="*/ 6 w 22"/>
                <a:gd name="T15" fmla="*/ 13 h 22"/>
                <a:gd name="T16" fmla="*/ 12 w 22"/>
                <a:gd name="T17" fmla="*/ 17 h 22"/>
                <a:gd name="T18" fmla="*/ 16 w 22"/>
                <a:gd name="T19" fmla="*/ 19 h 22"/>
                <a:gd name="T20" fmla="*/ 22 w 22"/>
                <a:gd name="T21" fmla="*/ 22 h 22"/>
                <a:gd name="T22" fmla="*/ 22 w 22"/>
                <a:gd name="T23" fmla="*/ 22 h 22"/>
                <a:gd name="T24" fmla="*/ 22 w 22"/>
                <a:gd name="T25"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22">
                  <a:moveTo>
                    <a:pt x="22" y="10"/>
                  </a:moveTo>
                  <a:lnTo>
                    <a:pt x="22" y="10"/>
                  </a:lnTo>
                  <a:lnTo>
                    <a:pt x="19" y="10"/>
                  </a:lnTo>
                  <a:lnTo>
                    <a:pt x="16" y="8"/>
                  </a:lnTo>
                  <a:lnTo>
                    <a:pt x="13" y="6"/>
                  </a:lnTo>
                  <a:lnTo>
                    <a:pt x="7" y="0"/>
                  </a:lnTo>
                  <a:lnTo>
                    <a:pt x="0" y="7"/>
                  </a:lnTo>
                  <a:lnTo>
                    <a:pt x="6" y="13"/>
                  </a:lnTo>
                  <a:lnTo>
                    <a:pt x="12" y="17"/>
                  </a:lnTo>
                  <a:lnTo>
                    <a:pt x="16" y="19"/>
                  </a:lnTo>
                  <a:lnTo>
                    <a:pt x="22" y="22"/>
                  </a:lnTo>
                  <a:lnTo>
                    <a:pt x="22" y="22"/>
                  </a:lnTo>
                  <a:lnTo>
                    <a:pt x="22"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17" name="Freeform 2249"/>
            <p:cNvSpPr>
              <a:spLocks/>
            </p:cNvSpPr>
            <p:nvPr/>
          </p:nvSpPr>
          <p:spPr bwMode="auto">
            <a:xfrm>
              <a:off x="2956" y="3884"/>
              <a:ext cx="13" cy="10"/>
            </a:xfrm>
            <a:custGeom>
              <a:avLst/>
              <a:gdLst>
                <a:gd name="T0" fmla="*/ 41 w 41"/>
                <a:gd name="T1" fmla="*/ 3 h 31"/>
                <a:gd name="T2" fmla="*/ 32 w 41"/>
                <a:gd name="T3" fmla="*/ 3 h 31"/>
                <a:gd name="T4" fmla="*/ 29 w 41"/>
                <a:gd name="T5" fmla="*/ 9 h 31"/>
                <a:gd name="T6" fmla="*/ 25 w 41"/>
                <a:gd name="T7" fmla="*/ 14 h 31"/>
                <a:gd name="T8" fmla="*/ 22 w 41"/>
                <a:gd name="T9" fmla="*/ 16 h 31"/>
                <a:gd name="T10" fmla="*/ 17 w 41"/>
                <a:gd name="T11" fmla="*/ 18 h 31"/>
                <a:gd name="T12" fmla="*/ 13 w 41"/>
                <a:gd name="T13" fmla="*/ 19 h 31"/>
                <a:gd name="T14" fmla="*/ 7 w 41"/>
                <a:gd name="T15" fmla="*/ 20 h 31"/>
                <a:gd name="T16" fmla="*/ 4 w 41"/>
                <a:gd name="T17" fmla="*/ 19 h 31"/>
                <a:gd name="T18" fmla="*/ 0 w 41"/>
                <a:gd name="T19" fmla="*/ 19 h 31"/>
                <a:gd name="T20" fmla="*/ 0 w 41"/>
                <a:gd name="T21" fmla="*/ 31 h 31"/>
                <a:gd name="T22" fmla="*/ 4 w 41"/>
                <a:gd name="T23" fmla="*/ 31 h 31"/>
                <a:gd name="T24" fmla="*/ 7 w 41"/>
                <a:gd name="T25" fmla="*/ 30 h 31"/>
                <a:gd name="T26" fmla="*/ 13 w 41"/>
                <a:gd name="T27" fmla="*/ 28 h 31"/>
                <a:gd name="T28" fmla="*/ 20 w 41"/>
                <a:gd name="T29" fmla="*/ 27 h 31"/>
                <a:gd name="T30" fmla="*/ 27 w 41"/>
                <a:gd name="T31" fmla="*/ 25 h 31"/>
                <a:gd name="T32" fmla="*/ 32 w 41"/>
                <a:gd name="T33" fmla="*/ 20 h 31"/>
                <a:gd name="T34" fmla="*/ 38 w 41"/>
                <a:gd name="T35" fmla="*/ 14 h 31"/>
                <a:gd name="T36" fmla="*/ 41 w 41"/>
                <a:gd name="T37" fmla="*/ 6 h 31"/>
                <a:gd name="T38" fmla="*/ 32 w 41"/>
                <a:gd name="T39" fmla="*/ 6 h 31"/>
                <a:gd name="T40" fmla="*/ 41 w 41"/>
                <a:gd name="T41" fmla="*/ 6 h 31"/>
                <a:gd name="T42" fmla="*/ 40 w 41"/>
                <a:gd name="T43" fmla="*/ 2 h 31"/>
                <a:gd name="T44" fmla="*/ 38 w 41"/>
                <a:gd name="T45" fmla="*/ 0 h 31"/>
                <a:gd name="T46" fmla="*/ 35 w 41"/>
                <a:gd name="T47" fmla="*/ 0 h 31"/>
                <a:gd name="T48" fmla="*/ 32 w 41"/>
                <a:gd name="T49" fmla="*/ 3 h 31"/>
                <a:gd name="T50" fmla="*/ 41 w 41"/>
                <a:gd name="T51"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31">
                  <a:moveTo>
                    <a:pt x="41" y="3"/>
                  </a:moveTo>
                  <a:lnTo>
                    <a:pt x="32" y="3"/>
                  </a:lnTo>
                  <a:lnTo>
                    <a:pt x="29" y="9"/>
                  </a:lnTo>
                  <a:lnTo>
                    <a:pt x="25" y="14"/>
                  </a:lnTo>
                  <a:lnTo>
                    <a:pt x="22" y="16"/>
                  </a:lnTo>
                  <a:lnTo>
                    <a:pt x="17" y="18"/>
                  </a:lnTo>
                  <a:lnTo>
                    <a:pt x="13" y="19"/>
                  </a:lnTo>
                  <a:lnTo>
                    <a:pt x="7" y="20"/>
                  </a:lnTo>
                  <a:lnTo>
                    <a:pt x="4" y="19"/>
                  </a:lnTo>
                  <a:lnTo>
                    <a:pt x="0" y="19"/>
                  </a:lnTo>
                  <a:lnTo>
                    <a:pt x="0" y="31"/>
                  </a:lnTo>
                  <a:lnTo>
                    <a:pt x="4" y="31"/>
                  </a:lnTo>
                  <a:lnTo>
                    <a:pt x="7" y="30"/>
                  </a:lnTo>
                  <a:lnTo>
                    <a:pt x="13" y="28"/>
                  </a:lnTo>
                  <a:lnTo>
                    <a:pt x="20" y="27"/>
                  </a:lnTo>
                  <a:lnTo>
                    <a:pt x="27" y="25"/>
                  </a:lnTo>
                  <a:lnTo>
                    <a:pt x="32" y="20"/>
                  </a:lnTo>
                  <a:lnTo>
                    <a:pt x="38" y="14"/>
                  </a:lnTo>
                  <a:lnTo>
                    <a:pt x="41" y="6"/>
                  </a:lnTo>
                  <a:lnTo>
                    <a:pt x="32" y="6"/>
                  </a:lnTo>
                  <a:lnTo>
                    <a:pt x="41" y="6"/>
                  </a:lnTo>
                  <a:lnTo>
                    <a:pt x="40" y="2"/>
                  </a:lnTo>
                  <a:lnTo>
                    <a:pt x="38" y="0"/>
                  </a:lnTo>
                  <a:lnTo>
                    <a:pt x="35" y="0"/>
                  </a:lnTo>
                  <a:lnTo>
                    <a:pt x="32" y="3"/>
                  </a:lnTo>
                  <a:lnTo>
                    <a:pt x="41"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18" name="Freeform 2250"/>
            <p:cNvSpPr>
              <a:spLocks/>
            </p:cNvSpPr>
            <p:nvPr/>
          </p:nvSpPr>
          <p:spPr bwMode="auto">
            <a:xfrm>
              <a:off x="2966" y="3885"/>
              <a:ext cx="6" cy="21"/>
            </a:xfrm>
            <a:custGeom>
              <a:avLst/>
              <a:gdLst>
                <a:gd name="T0" fmla="*/ 12 w 17"/>
                <a:gd name="T1" fmla="*/ 53 h 64"/>
                <a:gd name="T2" fmla="*/ 17 w 17"/>
                <a:gd name="T3" fmla="*/ 59 h 64"/>
                <a:gd name="T4" fmla="*/ 15 w 17"/>
                <a:gd name="T5" fmla="*/ 46 h 64"/>
                <a:gd name="T6" fmla="*/ 14 w 17"/>
                <a:gd name="T7" fmla="*/ 29 h 64"/>
                <a:gd name="T8" fmla="*/ 12 w 17"/>
                <a:gd name="T9" fmla="*/ 12 h 64"/>
                <a:gd name="T10" fmla="*/ 9 w 17"/>
                <a:gd name="T11" fmla="*/ 0 h 64"/>
                <a:gd name="T12" fmla="*/ 0 w 17"/>
                <a:gd name="T13" fmla="*/ 3 h 64"/>
                <a:gd name="T14" fmla="*/ 3 w 17"/>
                <a:gd name="T15" fmla="*/ 12 h 64"/>
                <a:gd name="T16" fmla="*/ 5 w 17"/>
                <a:gd name="T17" fmla="*/ 29 h 64"/>
                <a:gd name="T18" fmla="*/ 6 w 17"/>
                <a:gd name="T19" fmla="*/ 46 h 64"/>
                <a:gd name="T20" fmla="*/ 6 w 17"/>
                <a:gd name="T21" fmla="*/ 59 h 64"/>
                <a:gd name="T22" fmla="*/ 12 w 17"/>
                <a:gd name="T23" fmla="*/ 64 h 64"/>
                <a:gd name="T24" fmla="*/ 6 w 17"/>
                <a:gd name="T25" fmla="*/ 59 h 64"/>
                <a:gd name="T26" fmla="*/ 8 w 17"/>
                <a:gd name="T27" fmla="*/ 62 h 64"/>
                <a:gd name="T28" fmla="*/ 12 w 17"/>
                <a:gd name="T29" fmla="*/ 63 h 64"/>
                <a:gd name="T30" fmla="*/ 15 w 17"/>
                <a:gd name="T31" fmla="*/ 62 h 64"/>
                <a:gd name="T32" fmla="*/ 17 w 17"/>
                <a:gd name="T33" fmla="*/ 59 h 64"/>
                <a:gd name="T34" fmla="*/ 12 w 17"/>
                <a:gd name="T35" fmla="*/ 5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64">
                  <a:moveTo>
                    <a:pt x="12" y="53"/>
                  </a:moveTo>
                  <a:lnTo>
                    <a:pt x="17" y="59"/>
                  </a:lnTo>
                  <a:lnTo>
                    <a:pt x="15" y="46"/>
                  </a:lnTo>
                  <a:lnTo>
                    <a:pt x="14" y="29"/>
                  </a:lnTo>
                  <a:lnTo>
                    <a:pt x="12" y="12"/>
                  </a:lnTo>
                  <a:lnTo>
                    <a:pt x="9" y="0"/>
                  </a:lnTo>
                  <a:lnTo>
                    <a:pt x="0" y="3"/>
                  </a:lnTo>
                  <a:lnTo>
                    <a:pt x="3" y="12"/>
                  </a:lnTo>
                  <a:lnTo>
                    <a:pt x="5" y="29"/>
                  </a:lnTo>
                  <a:lnTo>
                    <a:pt x="6" y="46"/>
                  </a:lnTo>
                  <a:lnTo>
                    <a:pt x="6" y="59"/>
                  </a:lnTo>
                  <a:lnTo>
                    <a:pt x="12" y="64"/>
                  </a:lnTo>
                  <a:lnTo>
                    <a:pt x="6" y="59"/>
                  </a:lnTo>
                  <a:lnTo>
                    <a:pt x="8" y="62"/>
                  </a:lnTo>
                  <a:lnTo>
                    <a:pt x="12" y="63"/>
                  </a:lnTo>
                  <a:lnTo>
                    <a:pt x="15" y="62"/>
                  </a:lnTo>
                  <a:lnTo>
                    <a:pt x="17" y="59"/>
                  </a:lnTo>
                  <a:lnTo>
                    <a:pt x="12" y="5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19" name="Freeform 2251"/>
            <p:cNvSpPr>
              <a:spLocks/>
            </p:cNvSpPr>
            <p:nvPr/>
          </p:nvSpPr>
          <p:spPr bwMode="auto">
            <a:xfrm>
              <a:off x="2970" y="3903"/>
              <a:ext cx="8" cy="3"/>
            </a:xfrm>
            <a:custGeom>
              <a:avLst/>
              <a:gdLst>
                <a:gd name="T0" fmla="*/ 12 w 23"/>
                <a:gd name="T1" fmla="*/ 6 h 11"/>
                <a:gd name="T2" fmla="*/ 17 w 23"/>
                <a:gd name="T3" fmla="*/ 0 h 11"/>
                <a:gd name="T4" fmla="*/ 0 w 23"/>
                <a:gd name="T5" fmla="*/ 0 h 11"/>
                <a:gd name="T6" fmla="*/ 0 w 23"/>
                <a:gd name="T7" fmla="*/ 11 h 11"/>
                <a:gd name="T8" fmla="*/ 17 w 23"/>
                <a:gd name="T9" fmla="*/ 11 h 11"/>
                <a:gd name="T10" fmla="*/ 21 w 23"/>
                <a:gd name="T11" fmla="*/ 6 h 11"/>
                <a:gd name="T12" fmla="*/ 17 w 23"/>
                <a:gd name="T13" fmla="*/ 11 h 11"/>
                <a:gd name="T14" fmla="*/ 20 w 23"/>
                <a:gd name="T15" fmla="*/ 9 h 11"/>
                <a:gd name="T16" fmla="*/ 23 w 23"/>
                <a:gd name="T17" fmla="*/ 6 h 11"/>
                <a:gd name="T18" fmla="*/ 20 w 23"/>
                <a:gd name="T19" fmla="*/ 2 h 11"/>
                <a:gd name="T20" fmla="*/ 17 w 23"/>
                <a:gd name="T21" fmla="*/ 0 h 11"/>
                <a:gd name="T22" fmla="*/ 12 w 23"/>
                <a:gd name="T23"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11">
                  <a:moveTo>
                    <a:pt x="12" y="6"/>
                  </a:moveTo>
                  <a:lnTo>
                    <a:pt x="17" y="0"/>
                  </a:lnTo>
                  <a:lnTo>
                    <a:pt x="0" y="0"/>
                  </a:lnTo>
                  <a:lnTo>
                    <a:pt x="0" y="11"/>
                  </a:lnTo>
                  <a:lnTo>
                    <a:pt x="17" y="11"/>
                  </a:lnTo>
                  <a:lnTo>
                    <a:pt x="21" y="6"/>
                  </a:lnTo>
                  <a:lnTo>
                    <a:pt x="17" y="11"/>
                  </a:lnTo>
                  <a:lnTo>
                    <a:pt x="20" y="9"/>
                  </a:lnTo>
                  <a:lnTo>
                    <a:pt x="23" y="6"/>
                  </a:lnTo>
                  <a:lnTo>
                    <a:pt x="20" y="2"/>
                  </a:lnTo>
                  <a:lnTo>
                    <a:pt x="17" y="0"/>
                  </a:lnTo>
                  <a:lnTo>
                    <a:pt x="12"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20" name="Freeform 2252"/>
            <p:cNvSpPr>
              <a:spLocks/>
            </p:cNvSpPr>
            <p:nvPr/>
          </p:nvSpPr>
          <p:spPr bwMode="auto">
            <a:xfrm>
              <a:off x="2974" y="3884"/>
              <a:ext cx="5" cy="21"/>
            </a:xfrm>
            <a:custGeom>
              <a:avLst/>
              <a:gdLst>
                <a:gd name="T0" fmla="*/ 13 w 14"/>
                <a:gd name="T1" fmla="*/ 1 h 62"/>
                <a:gd name="T2" fmla="*/ 5 w 14"/>
                <a:gd name="T3" fmla="*/ 4 h 62"/>
                <a:gd name="T4" fmla="*/ 0 w 14"/>
                <a:gd name="T5" fmla="*/ 62 h 62"/>
                <a:gd name="T6" fmla="*/ 9 w 14"/>
                <a:gd name="T7" fmla="*/ 62 h 62"/>
                <a:gd name="T8" fmla="*/ 14 w 14"/>
                <a:gd name="T9" fmla="*/ 4 h 62"/>
                <a:gd name="T10" fmla="*/ 6 w 14"/>
                <a:gd name="T11" fmla="*/ 8 h 62"/>
                <a:gd name="T12" fmla="*/ 14 w 14"/>
                <a:gd name="T13" fmla="*/ 4 h 62"/>
                <a:gd name="T14" fmla="*/ 13 w 14"/>
                <a:gd name="T15" fmla="*/ 1 h 62"/>
                <a:gd name="T16" fmla="*/ 9 w 14"/>
                <a:gd name="T17" fmla="*/ 0 h 62"/>
                <a:gd name="T18" fmla="*/ 6 w 14"/>
                <a:gd name="T19" fmla="*/ 1 h 62"/>
                <a:gd name="T20" fmla="*/ 5 w 14"/>
                <a:gd name="T21" fmla="*/ 4 h 62"/>
                <a:gd name="T22" fmla="*/ 13 w 14"/>
                <a:gd name="T23" fmla="*/ 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62">
                  <a:moveTo>
                    <a:pt x="13" y="1"/>
                  </a:moveTo>
                  <a:lnTo>
                    <a:pt x="5" y="4"/>
                  </a:lnTo>
                  <a:lnTo>
                    <a:pt x="0" y="62"/>
                  </a:lnTo>
                  <a:lnTo>
                    <a:pt x="9" y="62"/>
                  </a:lnTo>
                  <a:lnTo>
                    <a:pt x="14" y="4"/>
                  </a:lnTo>
                  <a:lnTo>
                    <a:pt x="6" y="8"/>
                  </a:lnTo>
                  <a:lnTo>
                    <a:pt x="14" y="4"/>
                  </a:lnTo>
                  <a:lnTo>
                    <a:pt x="13" y="1"/>
                  </a:lnTo>
                  <a:lnTo>
                    <a:pt x="9" y="0"/>
                  </a:lnTo>
                  <a:lnTo>
                    <a:pt x="6" y="1"/>
                  </a:lnTo>
                  <a:lnTo>
                    <a:pt x="5" y="4"/>
                  </a:lnTo>
                  <a:lnTo>
                    <a:pt x="13"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21" name="Freeform 2253"/>
            <p:cNvSpPr>
              <a:spLocks/>
            </p:cNvSpPr>
            <p:nvPr/>
          </p:nvSpPr>
          <p:spPr bwMode="auto">
            <a:xfrm>
              <a:off x="2976" y="3884"/>
              <a:ext cx="9" cy="6"/>
            </a:xfrm>
            <a:custGeom>
              <a:avLst/>
              <a:gdLst>
                <a:gd name="T0" fmla="*/ 26 w 26"/>
                <a:gd name="T1" fmla="*/ 6 h 17"/>
                <a:gd name="T2" fmla="*/ 26 w 26"/>
                <a:gd name="T3" fmla="*/ 6 h 17"/>
                <a:gd name="T4" fmla="*/ 21 w 26"/>
                <a:gd name="T5" fmla="*/ 7 h 17"/>
                <a:gd name="T6" fmla="*/ 17 w 26"/>
                <a:gd name="T7" fmla="*/ 6 h 17"/>
                <a:gd name="T8" fmla="*/ 13 w 26"/>
                <a:gd name="T9" fmla="*/ 3 h 17"/>
                <a:gd name="T10" fmla="*/ 7 w 26"/>
                <a:gd name="T11" fmla="*/ 0 h 17"/>
                <a:gd name="T12" fmla="*/ 0 w 26"/>
                <a:gd name="T13" fmla="*/ 7 h 17"/>
                <a:gd name="T14" fmla="*/ 8 w 26"/>
                <a:gd name="T15" fmla="*/ 13 h 17"/>
                <a:gd name="T16" fmla="*/ 15 w 26"/>
                <a:gd name="T17" fmla="*/ 15 h 17"/>
                <a:gd name="T18" fmla="*/ 21 w 26"/>
                <a:gd name="T19" fmla="*/ 16 h 17"/>
                <a:gd name="T20" fmla="*/ 26 w 26"/>
                <a:gd name="T21" fmla="*/ 17 h 17"/>
                <a:gd name="T22" fmla="*/ 26 w 26"/>
                <a:gd name="T23" fmla="*/ 17 h 17"/>
                <a:gd name="T24" fmla="*/ 26 w 26"/>
                <a:gd name="T25"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17">
                  <a:moveTo>
                    <a:pt x="26" y="6"/>
                  </a:moveTo>
                  <a:lnTo>
                    <a:pt x="26" y="6"/>
                  </a:lnTo>
                  <a:lnTo>
                    <a:pt x="21" y="7"/>
                  </a:lnTo>
                  <a:lnTo>
                    <a:pt x="17" y="6"/>
                  </a:lnTo>
                  <a:lnTo>
                    <a:pt x="13" y="3"/>
                  </a:lnTo>
                  <a:lnTo>
                    <a:pt x="7" y="0"/>
                  </a:lnTo>
                  <a:lnTo>
                    <a:pt x="0" y="7"/>
                  </a:lnTo>
                  <a:lnTo>
                    <a:pt x="8" y="13"/>
                  </a:lnTo>
                  <a:lnTo>
                    <a:pt x="15" y="15"/>
                  </a:lnTo>
                  <a:lnTo>
                    <a:pt x="21" y="16"/>
                  </a:lnTo>
                  <a:lnTo>
                    <a:pt x="26" y="17"/>
                  </a:lnTo>
                  <a:lnTo>
                    <a:pt x="26" y="17"/>
                  </a:lnTo>
                  <a:lnTo>
                    <a:pt x="26"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22" name="Freeform 2254"/>
            <p:cNvSpPr>
              <a:spLocks/>
            </p:cNvSpPr>
            <p:nvPr/>
          </p:nvSpPr>
          <p:spPr bwMode="auto">
            <a:xfrm>
              <a:off x="2985" y="3880"/>
              <a:ext cx="18" cy="10"/>
            </a:xfrm>
            <a:custGeom>
              <a:avLst/>
              <a:gdLst>
                <a:gd name="T0" fmla="*/ 53 w 53"/>
                <a:gd name="T1" fmla="*/ 5 h 30"/>
                <a:gd name="T2" fmla="*/ 48 w 53"/>
                <a:gd name="T3" fmla="*/ 0 h 30"/>
                <a:gd name="T4" fmla="*/ 43 w 53"/>
                <a:gd name="T5" fmla="*/ 2 h 30"/>
                <a:gd name="T6" fmla="*/ 36 w 53"/>
                <a:gd name="T7" fmla="*/ 4 h 30"/>
                <a:gd name="T8" fmla="*/ 29 w 53"/>
                <a:gd name="T9" fmla="*/ 7 h 30"/>
                <a:gd name="T10" fmla="*/ 22 w 53"/>
                <a:gd name="T11" fmla="*/ 11 h 30"/>
                <a:gd name="T12" fmla="*/ 15 w 53"/>
                <a:gd name="T13" fmla="*/ 14 h 30"/>
                <a:gd name="T14" fmla="*/ 8 w 53"/>
                <a:gd name="T15" fmla="*/ 16 h 30"/>
                <a:gd name="T16" fmla="*/ 3 w 53"/>
                <a:gd name="T17" fmla="*/ 19 h 30"/>
                <a:gd name="T18" fmla="*/ 0 w 53"/>
                <a:gd name="T19" fmla="*/ 19 h 30"/>
                <a:gd name="T20" fmla="*/ 0 w 53"/>
                <a:gd name="T21" fmla="*/ 30 h 30"/>
                <a:gd name="T22" fmla="*/ 5 w 53"/>
                <a:gd name="T23" fmla="*/ 28 h 30"/>
                <a:gd name="T24" fmla="*/ 11 w 53"/>
                <a:gd name="T25" fmla="*/ 26 h 30"/>
                <a:gd name="T26" fmla="*/ 18 w 53"/>
                <a:gd name="T27" fmla="*/ 23 h 30"/>
                <a:gd name="T28" fmla="*/ 27 w 53"/>
                <a:gd name="T29" fmla="*/ 20 h 30"/>
                <a:gd name="T30" fmla="*/ 34 w 53"/>
                <a:gd name="T31" fmla="*/ 16 h 30"/>
                <a:gd name="T32" fmla="*/ 40 w 53"/>
                <a:gd name="T33" fmla="*/ 13 h 30"/>
                <a:gd name="T34" fmla="*/ 45 w 53"/>
                <a:gd name="T35" fmla="*/ 11 h 30"/>
                <a:gd name="T36" fmla="*/ 48 w 53"/>
                <a:gd name="T37" fmla="*/ 10 h 30"/>
                <a:gd name="T38" fmla="*/ 44 w 53"/>
                <a:gd name="T39" fmla="*/ 5 h 30"/>
                <a:gd name="T40" fmla="*/ 48 w 53"/>
                <a:gd name="T41" fmla="*/ 10 h 30"/>
                <a:gd name="T42" fmla="*/ 52 w 53"/>
                <a:gd name="T43" fmla="*/ 8 h 30"/>
                <a:gd name="T44" fmla="*/ 53 w 53"/>
                <a:gd name="T45" fmla="*/ 5 h 30"/>
                <a:gd name="T46" fmla="*/ 52 w 53"/>
                <a:gd name="T47" fmla="*/ 2 h 30"/>
                <a:gd name="T48" fmla="*/ 48 w 53"/>
                <a:gd name="T49" fmla="*/ 0 h 30"/>
                <a:gd name="T50" fmla="*/ 53 w 53"/>
                <a:gd name="T51" fmla="*/ 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30">
                  <a:moveTo>
                    <a:pt x="53" y="5"/>
                  </a:moveTo>
                  <a:lnTo>
                    <a:pt x="48" y="0"/>
                  </a:lnTo>
                  <a:lnTo>
                    <a:pt x="43" y="2"/>
                  </a:lnTo>
                  <a:lnTo>
                    <a:pt x="36" y="4"/>
                  </a:lnTo>
                  <a:lnTo>
                    <a:pt x="29" y="7"/>
                  </a:lnTo>
                  <a:lnTo>
                    <a:pt x="22" y="11"/>
                  </a:lnTo>
                  <a:lnTo>
                    <a:pt x="15" y="14"/>
                  </a:lnTo>
                  <a:lnTo>
                    <a:pt x="8" y="16"/>
                  </a:lnTo>
                  <a:lnTo>
                    <a:pt x="3" y="19"/>
                  </a:lnTo>
                  <a:lnTo>
                    <a:pt x="0" y="19"/>
                  </a:lnTo>
                  <a:lnTo>
                    <a:pt x="0" y="30"/>
                  </a:lnTo>
                  <a:lnTo>
                    <a:pt x="5" y="28"/>
                  </a:lnTo>
                  <a:lnTo>
                    <a:pt x="11" y="26"/>
                  </a:lnTo>
                  <a:lnTo>
                    <a:pt x="18" y="23"/>
                  </a:lnTo>
                  <a:lnTo>
                    <a:pt x="27" y="20"/>
                  </a:lnTo>
                  <a:lnTo>
                    <a:pt x="34" y="16"/>
                  </a:lnTo>
                  <a:lnTo>
                    <a:pt x="40" y="13"/>
                  </a:lnTo>
                  <a:lnTo>
                    <a:pt x="45" y="11"/>
                  </a:lnTo>
                  <a:lnTo>
                    <a:pt x="48" y="10"/>
                  </a:lnTo>
                  <a:lnTo>
                    <a:pt x="44" y="5"/>
                  </a:lnTo>
                  <a:lnTo>
                    <a:pt x="48" y="10"/>
                  </a:lnTo>
                  <a:lnTo>
                    <a:pt x="52" y="8"/>
                  </a:lnTo>
                  <a:lnTo>
                    <a:pt x="53" y="5"/>
                  </a:lnTo>
                  <a:lnTo>
                    <a:pt x="52" y="2"/>
                  </a:lnTo>
                  <a:lnTo>
                    <a:pt x="48" y="0"/>
                  </a:lnTo>
                  <a:lnTo>
                    <a:pt x="53"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23" name="Freeform 2255"/>
            <p:cNvSpPr>
              <a:spLocks/>
            </p:cNvSpPr>
            <p:nvPr/>
          </p:nvSpPr>
          <p:spPr bwMode="auto">
            <a:xfrm>
              <a:off x="3000" y="3882"/>
              <a:ext cx="6" cy="10"/>
            </a:xfrm>
            <a:custGeom>
              <a:avLst/>
              <a:gdLst>
                <a:gd name="T0" fmla="*/ 18 w 18"/>
                <a:gd name="T1" fmla="*/ 23 h 32"/>
                <a:gd name="T2" fmla="*/ 18 w 18"/>
                <a:gd name="T3" fmla="*/ 23 h 32"/>
                <a:gd name="T4" fmla="*/ 15 w 18"/>
                <a:gd name="T5" fmla="*/ 19 h 32"/>
                <a:gd name="T6" fmla="*/ 11 w 18"/>
                <a:gd name="T7" fmla="*/ 14 h 32"/>
                <a:gd name="T8" fmla="*/ 9 w 18"/>
                <a:gd name="T9" fmla="*/ 7 h 32"/>
                <a:gd name="T10" fmla="*/ 9 w 18"/>
                <a:gd name="T11" fmla="*/ 0 h 32"/>
                <a:gd name="T12" fmla="*/ 0 w 18"/>
                <a:gd name="T13" fmla="*/ 0 h 32"/>
                <a:gd name="T14" fmla="*/ 0 w 18"/>
                <a:gd name="T15" fmla="*/ 7 h 32"/>
                <a:gd name="T16" fmla="*/ 2 w 18"/>
                <a:gd name="T17" fmla="*/ 16 h 32"/>
                <a:gd name="T18" fmla="*/ 6 w 18"/>
                <a:gd name="T19" fmla="*/ 24 h 32"/>
                <a:gd name="T20" fmla="*/ 14 w 18"/>
                <a:gd name="T21" fmla="*/ 32 h 32"/>
                <a:gd name="T22" fmla="*/ 14 w 18"/>
                <a:gd name="T23" fmla="*/ 32 h 32"/>
                <a:gd name="T24" fmla="*/ 18 w 18"/>
                <a:gd name="T2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32">
                  <a:moveTo>
                    <a:pt x="18" y="23"/>
                  </a:moveTo>
                  <a:lnTo>
                    <a:pt x="18" y="23"/>
                  </a:lnTo>
                  <a:lnTo>
                    <a:pt x="15" y="19"/>
                  </a:lnTo>
                  <a:lnTo>
                    <a:pt x="11" y="14"/>
                  </a:lnTo>
                  <a:lnTo>
                    <a:pt x="9" y="7"/>
                  </a:lnTo>
                  <a:lnTo>
                    <a:pt x="9" y="0"/>
                  </a:lnTo>
                  <a:lnTo>
                    <a:pt x="0" y="0"/>
                  </a:lnTo>
                  <a:lnTo>
                    <a:pt x="0" y="7"/>
                  </a:lnTo>
                  <a:lnTo>
                    <a:pt x="2" y="16"/>
                  </a:lnTo>
                  <a:lnTo>
                    <a:pt x="6" y="24"/>
                  </a:lnTo>
                  <a:lnTo>
                    <a:pt x="14" y="32"/>
                  </a:lnTo>
                  <a:lnTo>
                    <a:pt x="14" y="32"/>
                  </a:lnTo>
                  <a:lnTo>
                    <a:pt x="18"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24" name="Freeform 2256"/>
            <p:cNvSpPr>
              <a:spLocks/>
            </p:cNvSpPr>
            <p:nvPr/>
          </p:nvSpPr>
          <p:spPr bwMode="auto">
            <a:xfrm>
              <a:off x="3004" y="3889"/>
              <a:ext cx="12" cy="6"/>
            </a:xfrm>
            <a:custGeom>
              <a:avLst/>
              <a:gdLst>
                <a:gd name="T0" fmla="*/ 34 w 34"/>
                <a:gd name="T1" fmla="*/ 8 h 17"/>
                <a:gd name="T2" fmla="*/ 27 w 34"/>
                <a:gd name="T3" fmla="*/ 6 h 17"/>
                <a:gd name="T4" fmla="*/ 24 w 34"/>
                <a:gd name="T5" fmla="*/ 6 h 17"/>
                <a:gd name="T6" fmla="*/ 19 w 34"/>
                <a:gd name="T7" fmla="*/ 6 h 17"/>
                <a:gd name="T8" fmla="*/ 11 w 34"/>
                <a:gd name="T9" fmla="*/ 3 h 17"/>
                <a:gd name="T10" fmla="*/ 4 w 34"/>
                <a:gd name="T11" fmla="*/ 0 h 17"/>
                <a:gd name="T12" fmla="*/ 0 w 34"/>
                <a:gd name="T13" fmla="*/ 9 h 17"/>
                <a:gd name="T14" fmla="*/ 9 w 34"/>
                <a:gd name="T15" fmla="*/ 12 h 17"/>
                <a:gd name="T16" fmla="*/ 17 w 34"/>
                <a:gd name="T17" fmla="*/ 15 h 17"/>
                <a:gd name="T18" fmla="*/ 24 w 34"/>
                <a:gd name="T19" fmla="*/ 17 h 17"/>
                <a:gd name="T20" fmla="*/ 32 w 34"/>
                <a:gd name="T21" fmla="*/ 15 h 17"/>
                <a:gd name="T22" fmla="*/ 25 w 34"/>
                <a:gd name="T23" fmla="*/ 12 h 17"/>
                <a:gd name="T24" fmla="*/ 32 w 34"/>
                <a:gd name="T25" fmla="*/ 15 h 17"/>
                <a:gd name="T26" fmla="*/ 34 w 34"/>
                <a:gd name="T27" fmla="*/ 12 h 17"/>
                <a:gd name="T28" fmla="*/ 34 w 34"/>
                <a:gd name="T29" fmla="*/ 8 h 17"/>
                <a:gd name="T30" fmla="*/ 30 w 34"/>
                <a:gd name="T31" fmla="*/ 6 h 17"/>
                <a:gd name="T32" fmla="*/ 27 w 34"/>
                <a:gd name="T33" fmla="*/ 6 h 17"/>
                <a:gd name="T34" fmla="*/ 34 w 34"/>
                <a:gd name="T35"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 h="17">
                  <a:moveTo>
                    <a:pt x="34" y="8"/>
                  </a:moveTo>
                  <a:lnTo>
                    <a:pt x="27" y="6"/>
                  </a:lnTo>
                  <a:lnTo>
                    <a:pt x="24" y="6"/>
                  </a:lnTo>
                  <a:lnTo>
                    <a:pt x="19" y="6"/>
                  </a:lnTo>
                  <a:lnTo>
                    <a:pt x="11" y="3"/>
                  </a:lnTo>
                  <a:lnTo>
                    <a:pt x="4" y="0"/>
                  </a:lnTo>
                  <a:lnTo>
                    <a:pt x="0" y="9"/>
                  </a:lnTo>
                  <a:lnTo>
                    <a:pt x="9" y="12"/>
                  </a:lnTo>
                  <a:lnTo>
                    <a:pt x="17" y="15"/>
                  </a:lnTo>
                  <a:lnTo>
                    <a:pt x="24" y="17"/>
                  </a:lnTo>
                  <a:lnTo>
                    <a:pt x="32" y="15"/>
                  </a:lnTo>
                  <a:lnTo>
                    <a:pt x="25" y="12"/>
                  </a:lnTo>
                  <a:lnTo>
                    <a:pt x="32" y="15"/>
                  </a:lnTo>
                  <a:lnTo>
                    <a:pt x="34" y="12"/>
                  </a:lnTo>
                  <a:lnTo>
                    <a:pt x="34" y="8"/>
                  </a:lnTo>
                  <a:lnTo>
                    <a:pt x="30" y="6"/>
                  </a:lnTo>
                  <a:lnTo>
                    <a:pt x="27" y="6"/>
                  </a:lnTo>
                  <a:lnTo>
                    <a:pt x="34"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25" name="Freeform 2257"/>
            <p:cNvSpPr>
              <a:spLocks/>
            </p:cNvSpPr>
            <p:nvPr/>
          </p:nvSpPr>
          <p:spPr bwMode="auto">
            <a:xfrm>
              <a:off x="3013" y="3892"/>
              <a:ext cx="13" cy="7"/>
            </a:xfrm>
            <a:custGeom>
              <a:avLst/>
              <a:gdLst>
                <a:gd name="T0" fmla="*/ 38 w 40"/>
                <a:gd name="T1" fmla="*/ 9 h 20"/>
                <a:gd name="T2" fmla="*/ 33 w 40"/>
                <a:gd name="T3" fmla="*/ 9 h 20"/>
                <a:gd name="T4" fmla="*/ 28 w 40"/>
                <a:gd name="T5" fmla="*/ 9 h 20"/>
                <a:gd name="T6" fmla="*/ 20 w 40"/>
                <a:gd name="T7" fmla="*/ 9 h 20"/>
                <a:gd name="T8" fmla="*/ 13 w 40"/>
                <a:gd name="T9" fmla="*/ 6 h 20"/>
                <a:gd name="T10" fmla="*/ 9 w 40"/>
                <a:gd name="T11" fmla="*/ 0 h 20"/>
                <a:gd name="T12" fmla="*/ 0 w 40"/>
                <a:gd name="T13" fmla="*/ 4 h 20"/>
                <a:gd name="T14" fmla="*/ 7 w 40"/>
                <a:gd name="T15" fmla="*/ 12 h 20"/>
                <a:gd name="T16" fmla="*/ 18 w 40"/>
                <a:gd name="T17" fmla="*/ 18 h 20"/>
                <a:gd name="T18" fmla="*/ 28 w 40"/>
                <a:gd name="T19" fmla="*/ 20 h 20"/>
                <a:gd name="T20" fmla="*/ 38 w 40"/>
                <a:gd name="T21" fmla="*/ 18 h 20"/>
                <a:gd name="T22" fmla="*/ 33 w 40"/>
                <a:gd name="T23" fmla="*/ 18 h 20"/>
                <a:gd name="T24" fmla="*/ 38 w 40"/>
                <a:gd name="T25" fmla="*/ 18 h 20"/>
                <a:gd name="T26" fmla="*/ 40 w 40"/>
                <a:gd name="T27" fmla="*/ 16 h 20"/>
                <a:gd name="T28" fmla="*/ 40 w 40"/>
                <a:gd name="T29" fmla="*/ 11 h 20"/>
                <a:gd name="T30" fmla="*/ 36 w 40"/>
                <a:gd name="T31" fmla="*/ 9 h 20"/>
                <a:gd name="T32" fmla="*/ 33 w 40"/>
                <a:gd name="T33" fmla="*/ 9 h 20"/>
                <a:gd name="T34" fmla="*/ 38 w 40"/>
                <a:gd name="T35"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20">
                  <a:moveTo>
                    <a:pt x="38" y="9"/>
                  </a:moveTo>
                  <a:lnTo>
                    <a:pt x="33" y="9"/>
                  </a:lnTo>
                  <a:lnTo>
                    <a:pt x="28" y="9"/>
                  </a:lnTo>
                  <a:lnTo>
                    <a:pt x="20" y="9"/>
                  </a:lnTo>
                  <a:lnTo>
                    <a:pt x="13" y="6"/>
                  </a:lnTo>
                  <a:lnTo>
                    <a:pt x="9" y="0"/>
                  </a:lnTo>
                  <a:lnTo>
                    <a:pt x="0" y="4"/>
                  </a:lnTo>
                  <a:lnTo>
                    <a:pt x="7" y="12"/>
                  </a:lnTo>
                  <a:lnTo>
                    <a:pt x="18" y="18"/>
                  </a:lnTo>
                  <a:lnTo>
                    <a:pt x="28" y="20"/>
                  </a:lnTo>
                  <a:lnTo>
                    <a:pt x="38" y="18"/>
                  </a:lnTo>
                  <a:lnTo>
                    <a:pt x="33" y="18"/>
                  </a:lnTo>
                  <a:lnTo>
                    <a:pt x="38" y="18"/>
                  </a:lnTo>
                  <a:lnTo>
                    <a:pt x="40" y="16"/>
                  </a:lnTo>
                  <a:lnTo>
                    <a:pt x="40" y="11"/>
                  </a:lnTo>
                  <a:lnTo>
                    <a:pt x="36" y="9"/>
                  </a:lnTo>
                  <a:lnTo>
                    <a:pt x="33" y="9"/>
                  </a:lnTo>
                  <a:lnTo>
                    <a:pt x="38"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26" name="Freeform 2258"/>
            <p:cNvSpPr>
              <a:spLocks/>
            </p:cNvSpPr>
            <p:nvPr/>
          </p:nvSpPr>
          <p:spPr bwMode="auto">
            <a:xfrm>
              <a:off x="3024" y="3895"/>
              <a:ext cx="7" cy="5"/>
            </a:xfrm>
            <a:custGeom>
              <a:avLst/>
              <a:gdLst>
                <a:gd name="T0" fmla="*/ 21 w 21"/>
                <a:gd name="T1" fmla="*/ 11 h 16"/>
                <a:gd name="T2" fmla="*/ 17 w 21"/>
                <a:gd name="T3" fmla="*/ 7 h 16"/>
                <a:gd name="T4" fmla="*/ 16 w 21"/>
                <a:gd name="T5" fmla="*/ 6 h 16"/>
                <a:gd name="T6" fmla="*/ 14 w 21"/>
                <a:gd name="T7" fmla="*/ 5 h 16"/>
                <a:gd name="T8" fmla="*/ 9 w 21"/>
                <a:gd name="T9" fmla="*/ 2 h 16"/>
                <a:gd name="T10" fmla="*/ 5 w 21"/>
                <a:gd name="T11" fmla="*/ 0 h 16"/>
                <a:gd name="T12" fmla="*/ 0 w 21"/>
                <a:gd name="T13" fmla="*/ 9 h 16"/>
                <a:gd name="T14" fmla="*/ 5 w 21"/>
                <a:gd name="T15" fmla="*/ 11 h 16"/>
                <a:gd name="T16" fmla="*/ 9 w 21"/>
                <a:gd name="T17" fmla="*/ 14 h 16"/>
                <a:gd name="T18" fmla="*/ 11 w 21"/>
                <a:gd name="T19" fmla="*/ 15 h 16"/>
                <a:gd name="T20" fmla="*/ 13 w 21"/>
                <a:gd name="T21" fmla="*/ 16 h 16"/>
                <a:gd name="T22" fmla="*/ 9 w 21"/>
                <a:gd name="T23" fmla="*/ 11 h 16"/>
                <a:gd name="T24" fmla="*/ 13 w 21"/>
                <a:gd name="T25" fmla="*/ 16 h 16"/>
                <a:gd name="T26" fmla="*/ 16 w 21"/>
                <a:gd name="T27" fmla="*/ 16 h 16"/>
                <a:gd name="T28" fmla="*/ 19 w 21"/>
                <a:gd name="T29" fmla="*/ 13 h 16"/>
                <a:gd name="T30" fmla="*/ 19 w 21"/>
                <a:gd name="T31" fmla="*/ 9 h 16"/>
                <a:gd name="T32" fmla="*/ 17 w 21"/>
                <a:gd name="T33" fmla="*/ 7 h 16"/>
                <a:gd name="T34" fmla="*/ 21 w 21"/>
                <a:gd name="T35"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16">
                  <a:moveTo>
                    <a:pt x="21" y="11"/>
                  </a:moveTo>
                  <a:lnTo>
                    <a:pt x="17" y="7"/>
                  </a:lnTo>
                  <a:lnTo>
                    <a:pt x="16" y="6"/>
                  </a:lnTo>
                  <a:lnTo>
                    <a:pt x="14" y="5"/>
                  </a:lnTo>
                  <a:lnTo>
                    <a:pt x="9" y="2"/>
                  </a:lnTo>
                  <a:lnTo>
                    <a:pt x="5" y="0"/>
                  </a:lnTo>
                  <a:lnTo>
                    <a:pt x="0" y="9"/>
                  </a:lnTo>
                  <a:lnTo>
                    <a:pt x="5" y="11"/>
                  </a:lnTo>
                  <a:lnTo>
                    <a:pt x="9" y="14"/>
                  </a:lnTo>
                  <a:lnTo>
                    <a:pt x="11" y="15"/>
                  </a:lnTo>
                  <a:lnTo>
                    <a:pt x="13" y="16"/>
                  </a:lnTo>
                  <a:lnTo>
                    <a:pt x="9" y="11"/>
                  </a:lnTo>
                  <a:lnTo>
                    <a:pt x="13" y="16"/>
                  </a:lnTo>
                  <a:lnTo>
                    <a:pt x="16" y="16"/>
                  </a:lnTo>
                  <a:lnTo>
                    <a:pt x="19" y="13"/>
                  </a:lnTo>
                  <a:lnTo>
                    <a:pt x="19" y="9"/>
                  </a:lnTo>
                  <a:lnTo>
                    <a:pt x="17" y="7"/>
                  </a:lnTo>
                  <a:lnTo>
                    <a:pt x="21"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27" name="Freeform 2259"/>
            <p:cNvSpPr>
              <a:spLocks/>
            </p:cNvSpPr>
            <p:nvPr/>
          </p:nvSpPr>
          <p:spPr bwMode="auto">
            <a:xfrm>
              <a:off x="3027" y="3899"/>
              <a:ext cx="4" cy="11"/>
            </a:xfrm>
            <a:custGeom>
              <a:avLst/>
              <a:gdLst>
                <a:gd name="T0" fmla="*/ 6 w 12"/>
                <a:gd name="T1" fmla="*/ 23 h 35"/>
                <a:gd name="T2" fmla="*/ 12 w 12"/>
                <a:gd name="T3" fmla="*/ 29 h 35"/>
                <a:gd name="T4" fmla="*/ 12 w 12"/>
                <a:gd name="T5" fmla="*/ 0 h 35"/>
                <a:gd name="T6" fmla="*/ 0 w 12"/>
                <a:gd name="T7" fmla="*/ 0 h 35"/>
                <a:gd name="T8" fmla="*/ 0 w 12"/>
                <a:gd name="T9" fmla="*/ 29 h 35"/>
                <a:gd name="T10" fmla="*/ 6 w 12"/>
                <a:gd name="T11" fmla="*/ 35 h 35"/>
                <a:gd name="T12" fmla="*/ 0 w 12"/>
                <a:gd name="T13" fmla="*/ 29 h 35"/>
                <a:gd name="T14" fmla="*/ 2 w 12"/>
                <a:gd name="T15" fmla="*/ 33 h 35"/>
                <a:gd name="T16" fmla="*/ 6 w 12"/>
                <a:gd name="T17" fmla="*/ 34 h 35"/>
                <a:gd name="T18" fmla="*/ 9 w 12"/>
                <a:gd name="T19" fmla="*/ 33 h 35"/>
                <a:gd name="T20" fmla="*/ 12 w 12"/>
                <a:gd name="T21" fmla="*/ 29 h 35"/>
                <a:gd name="T22" fmla="*/ 6 w 12"/>
                <a:gd name="T23" fmla="*/ 2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35">
                  <a:moveTo>
                    <a:pt x="6" y="23"/>
                  </a:moveTo>
                  <a:lnTo>
                    <a:pt x="12" y="29"/>
                  </a:lnTo>
                  <a:lnTo>
                    <a:pt x="12" y="0"/>
                  </a:lnTo>
                  <a:lnTo>
                    <a:pt x="0" y="0"/>
                  </a:lnTo>
                  <a:lnTo>
                    <a:pt x="0" y="29"/>
                  </a:lnTo>
                  <a:lnTo>
                    <a:pt x="6" y="35"/>
                  </a:lnTo>
                  <a:lnTo>
                    <a:pt x="0" y="29"/>
                  </a:lnTo>
                  <a:lnTo>
                    <a:pt x="2" y="33"/>
                  </a:lnTo>
                  <a:lnTo>
                    <a:pt x="6" y="34"/>
                  </a:lnTo>
                  <a:lnTo>
                    <a:pt x="9" y="33"/>
                  </a:lnTo>
                  <a:lnTo>
                    <a:pt x="12" y="29"/>
                  </a:lnTo>
                  <a:lnTo>
                    <a:pt x="6"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28" name="Freeform 2260"/>
            <p:cNvSpPr>
              <a:spLocks/>
            </p:cNvSpPr>
            <p:nvPr/>
          </p:nvSpPr>
          <p:spPr bwMode="auto">
            <a:xfrm>
              <a:off x="3029" y="3906"/>
              <a:ext cx="9" cy="4"/>
            </a:xfrm>
            <a:custGeom>
              <a:avLst/>
              <a:gdLst>
                <a:gd name="T0" fmla="*/ 17 w 28"/>
                <a:gd name="T1" fmla="*/ 6 h 12"/>
                <a:gd name="T2" fmla="*/ 23 w 28"/>
                <a:gd name="T3" fmla="*/ 0 h 12"/>
                <a:gd name="T4" fmla="*/ 0 w 28"/>
                <a:gd name="T5" fmla="*/ 0 h 12"/>
                <a:gd name="T6" fmla="*/ 0 w 28"/>
                <a:gd name="T7" fmla="*/ 12 h 12"/>
                <a:gd name="T8" fmla="*/ 23 w 28"/>
                <a:gd name="T9" fmla="*/ 12 h 12"/>
                <a:gd name="T10" fmla="*/ 28 w 28"/>
                <a:gd name="T11" fmla="*/ 6 h 12"/>
                <a:gd name="T12" fmla="*/ 23 w 28"/>
                <a:gd name="T13" fmla="*/ 12 h 12"/>
                <a:gd name="T14" fmla="*/ 26 w 28"/>
                <a:gd name="T15" fmla="*/ 10 h 12"/>
                <a:gd name="T16" fmla="*/ 28 w 28"/>
                <a:gd name="T17" fmla="*/ 6 h 12"/>
                <a:gd name="T18" fmla="*/ 26 w 28"/>
                <a:gd name="T19" fmla="*/ 3 h 12"/>
                <a:gd name="T20" fmla="*/ 23 w 28"/>
                <a:gd name="T21" fmla="*/ 0 h 12"/>
                <a:gd name="T22" fmla="*/ 17 w 28"/>
                <a:gd name="T2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12">
                  <a:moveTo>
                    <a:pt x="17" y="6"/>
                  </a:moveTo>
                  <a:lnTo>
                    <a:pt x="23" y="0"/>
                  </a:lnTo>
                  <a:lnTo>
                    <a:pt x="0" y="0"/>
                  </a:lnTo>
                  <a:lnTo>
                    <a:pt x="0" y="12"/>
                  </a:lnTo>
                  <a:lnTo>
                    <a:pt x="23" y="12"/>
                  </a:lnTo>
                  <a:lnTo>
                    <a:pt x="28" y="6"/>
                  </a:lnTo>
                  <a:lnTo>
                    <a:pt x="23" y="12"/>
                  </a:lnTo>
                  <a:lnTo>
                    <a:pt x="26" y="10"/>
                  </a:lnTo>
                  <a:lnTo>
                    <a:pt x="28" y="6"/>
                  </a:lnTo>
                  <a:lnTo>
                    <a:pt x="26" y="3"/>
                  </a:lnTo>
                  <a:lnTo>
                    <a:pt x="23" y="0"/>
                  </a:lnTo>
                  <a:lnTo>
                    <a:pt x="17"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29" name="Freeform 2261"/>
            <p:cNvSpPr>
              <a:spLocks/>
            </p:cNvSpPr>
            <p:nvPr/>
          </p:nvSpPr>
          <p:spPr bwMode="auto">
            <a:xfrm>
              <a:off x="3034" y="3896"/>
              <a:ext cx="4" cy="12"/>
            </a:xfrm>
            <a:custGeom>
              <a:avLst/>
              <a:gdLst>
                <a:gd name="T0" fmla="*/ 9 w 11"/>
                <a:gd name="T1" fmla="*/ 3 h 38"/>
                <a:gd name="T2" fmla="*/ 0 w 11"/>
                <a:gd name="T3" fmla="*/ 6 h 38"/>
                <a:gd name="T4" fmla="*/ 0 w 11"/>
                <a:gd name="T5" fmla="*/ 38 h 38"/>
                <a:gd name="T6" fmla="*/ 11 w 11"/>
                <a:gd name="T7" fmla="*/ 38 h 38"/>
                <a:gd name="T8" fmla="*/ 11 w 11"/>
                <a:gd name="T9" fmla="*/ 6 h 38"/>
                <a:gd name="T10" fmla="*/ 2 w 11"/>
                <a:gd name="T11" fmla="*/ 9 h 38"/>
                <a:gd name="T12" fmla="*/ 11 w 11"/>
                <a:gd name="T13" fmla="*/ 6 h 38"/>
                <a:gd name="T14" fmla="*/ 9 w 11"/>
                <a:gd name="T15" fmla="*/ 3 h 38"/>
                <a:gd name="T16" fmla="*/ 6 w 11"/>
                <a:gd name="T17" fmla="*/ 0 h 38"/>
                <a:gd name="T18" fmla="*/ 2 w 11"/>
                <a:gd name="T19" fmla="*/ 3 h 38"/>
                <a:gd name="T20" fmla="*/ 0 w 11"/>
                <a:gd name="T21" fmla="*/ 6 h 38"/>
                <a:gd name="T22" fmla="*/ 9 w 11"/>
                <a:gd name="T23"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38">
                  <a:moveTo>
                    <a:pt x="9" y="3"/>
                  </a:moveTo>
                  <a:lnTo>
                    <a:pt x="0" y="6"/>
                  </a:lnTo>
                  <a:lnTo>
                    <a:pt x="0" y="38"/>
                  </a:lnTo>
                  <a:lnTo>
                    <a:pt x="11" y="38"/>
                  </a:lnTo>
                  <a:lnTo>
                    <a:pt x="11" y="6"/>
                  </a:lnTo>
                  <a:lnTo>
                    <a:pt x="2" y="9"/>
                  </a:lnTo>
                  <a:lnTo>
                    <a:pt x="11" y="6"/>
                  </a:lnTo>
                  <a:lnTo>
                    <a:pt x="9" y="3"/>
                  </a:lnTo>
                  <a:lnTo>
                    <a:pt x="6" y="0"/>
                  </a:lnTo>
                  <a:lnTo>
                    <a:pt x="2" y="3"/>
                  </a:lnTo>
                  <a:lnTo>
                    <a:pt x="0" y="6"/>
                  </a:lnTo>
                  <a:lnTo>
                    <a:pt x="9"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30" name="Freeform 2262"/>
            <p:cNvSpPr>
              <a:spLocks/>
            </p:cNvSpPr>
            <p:nvPr/>
          </p:nvSpPr>
          <p:spPr bwMode="auto">
            <a:xfrm>
              <a:off x="3035" y="3897"/>
              <a:ext cx="11" cy="7"/>
            </a:xfrm>
            <a:custGeom>
              <a:avLst/>
              <a:gdLst>
                <a:gd name="T0" fmla="*/ 31 w 33"/>
                <a:gd name="T1" fmla="*/ 11 h 21"/>
                <a:gd name="T2" fmla="*/ 31 w 33"/>
                <a:gd name="T3" fmla="*/ 11 h 21"/>
                <a:gd name="T4" fmla="*/ 25 w 33"/>
                <a:gd name="T5" fmla="*/ 12 h 21"/>
                <a:gd name="T6" fmla="*/ 21 w 33"/>
                <a:gd name="T7" fmla="*/ 10 h 21"/>
                <a:gd name="T8" fmla="*/ 14 w 33"/>
                <a:gd name="T9" fmla="*/ 6 h 21"/>
                <a:gd name="T10" fmla="*/ 7 w 33"/>
                <a:gd name="T11" fmla="*/ 0 h 21"/>
                <a:gd name="T12" fmla="*/ 0 w 33"/>
                <a:gd name="T13" fmla="*/ 6 h 21"/>
                <a:gd name="T14" fmla="*/ 7 w 33"/>
                <a:gd name="T15" fmla="*/ 13 h 21"/>
                <a:gd name="T16" fmla="*/ 16 w 33"/>
                <a:gd name="T17" fmla="*/ 19 h 21"/>
                <a:gd name="T18" fmla="*/ 25 w 33"/>
                <a:gd name="T19" fmla="*/ 21 h 21"/>
                <a:gd name="T20" fmla="*/ 33 w 33"/>
                <a:gd name="T21" fmla="*/ 20 h 21"/>
                <a:gd name="T22" fmla="*/ 33 w 33"/>
                <a:gd name="T23" fmla="*/ 20 h 21"/>
                <a:gd name="T24" fmla="*/ 31 w 33"/>
                <a:gd name="T25"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21">
                  <a:moveTo>
                    <a:pt x="31" y="11"/>
                  </a:moveTo>
                  <a:lnTo>
                    <a:pt x="31" y="11"/>
                  </a:lnTo>
                  <a:lnTo>
                    <a:pt x="25" y="12"/>
                  </a:lnTo>
                  <a:lnTo>
                    <a:pt x="21" y="10"/>
                  </a:lnTo>
                  <a:lnTo>
                    <a:pt x="14" y="6"/>
                  </a:lnTo>
                  <a:lnTo>
                    <a:pt x="7" y="0"/>
                  </a:lnTo>
                  <a:lnTo>
                    <a:pt x="0" y="6"/>
                  </a:lnTo>
                  <a:lnTo>
                    <a:pt x="7" y="13"/>
                  </a:lnTo>
                  <a:lnTo>
                    <a:pt x="16" y="19"/>
                  </a:lnTo>
                  <a:lnTo>
                    <a:pt x="25" y="21"/>
                  </a:lnTo>
                  <a:lnTo>
                    <a:pt x="33" y="20"/>
                  </a:lnTo>
                  <a:lnTo>
                    <a:pt x="33" y="20"/>
                  </a:lnTo>
                  <a:lnTo>
                    <a:pt x="31"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31" name="Freeform 2263"/>
            <p:cNvSpPr>
              <a:spLocks/>
            </p:cNvSpPr>
            <p:nvPr/>
          </p:nvSpPr>
          <p:spPr bwMode="auto">
            <a:xfrm>
              <a:off x="3045" y="3896"/>
              <a:ext cx="10" cy="7"/>
            </a:xfrm>
            <a:custGeom>
              <a:avLst/>
              <a:gdLst>
                <a:gd name="T0" fmla="*/ 24 w 29"/>
                <a:gd name="T1" fmla="*/ 0 h 23"/>
                <a:gd name="T2" fmla="*/ 27 w 29"/>
                <a:gd name="T3" fmla="*/ 0 h 23"/>
                <a:gd name="T4" fmla="*/ 19 w 29"/>
                <a:gd name="T5" fmla="*/ 3 h 23"/>
                <a:gd name="T6" fmla="*/ 13 w 29"/>
                <a:gd name="T7" fmla="*/ 6 h 23"/>
                <a:gd name="T8" fmla="*/ 6 w 29"/>
                <a:gd name="T9" fmla="*/ 11 h 23"/>
                <a:gd name="T10" fmla="*/ 0 w 29"/>
                <a:gd name="T11" fmla="*/ 14 h 23"/>
                <a:gd name="T12" fmla="*/ 2 w 29"/>
                <a:gd name="T13" fmla="*/ 23 h 23"/>
                <a:gd name="T14" fmla="*/ 11 w 29"/>
                <a:gd name="T15" fmla="*/ 20 h 23"/>
                <a:gd name="T16" fmla="*/ 17 w 29"/>
                <a:gd name="T17" fmla="*/ 15 h 23"/>
                <a:gd name="T18" fmla="*/ 23 w 29"/>
                <a:gd name="T19" fmla="*/ 12 h 23"/>
                <a:gd name="T20" fmla="*/ 27 w 29"/>
                <a:gd name="T21" fmla="*/ 9 h 23"/>
                <a:gd name="T22" fmla="*/ 29 w 29"/>
                <a:gd name="T23" fmla="*/ 9 h 23"/>
                <a:gd name="T24" fmla="*/ 24 w 29"/>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23">
                  <a:moveTo>
                    <a:pt x="24" y="0"/>
                  </a:moveTo>
                  <a:lnTo>
                    <a:pt x="27" y="0"/>
                  </a:lnTo>
                  <a:lnTo>
                    <a:pt x="19" y="3"/>
                  </a:lnTo>
                  <a:lnTo>
                    <a:pt x="13" y="6"/>
                  </a:lnTo>
                  <a:lnTo>
                    <a:pt x="6" y="11"/>
                  </a:lnTo>
                  <a:lnTo>
                    <a:pt x="0" y="14"/>
                  </a:lnTo>
                  <a:lnTo>
                    <a:pt x="2" y="23"/>
                  </a:lnTo>
                  <a:lnTo>
                    <a:pt x="11" y="20"/>
                  </a:lnTo>
                  <a:lnTo>
                    <a:pt x="17" y="15"/>
                  </a:lnTo>
                  <a:lnTo>
                    <a:pt x="23" y="12"/>
                  </a:lnTo>
                  <a:lnTo>
                    <a:pt x="27" y="9"/>
                  </a:lnTo>
                  <a:lnTo>
                    <a:pt x="29" y="9"/>
                  </a:lnTo>
                  <a:lnTo>
                    <a:pt x="2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32" name="Freeform 2264"/>
            <p:cNvSpPr>
              <a:spLocks/>
            </p:cNvSpPr>
            <p:nvPr/>
          </p:nvSpPr>
          <p:spPr bwMode="auto">
            <a:xfrm>
              <a:off x="3053" y="3889"/>
              <a:ext cx="6" cy="10"/>
            </a:xfrm>
            <a:custGeom>
              <a:avLst/>
              <a:gdLst>
                <a:gd name="T0" fmla="*/ 17 w 17"/>
                <a:gd name="T1" fmla="*/ 3 h 28"/>
                <a:gd name="T2" fmla="*/ 8 w 17"/>
                <a:gd name="T3" fmla="*/ 4 h 28"/>
                <a:gd name="T4" fmla="*/ 7 w 17"/>
                <a:gd name="T5" fmla="*/ 9 h 28"/>
                <a:gd name="T6" fmla="*/ 5 w 17"/>
                <a:gd name="T7" fmla="*/ 14 h 28"/>
                <a:gd name="T8" fmla="*/ 3 w 17"/>
                <a:gd name="T9" fmla="*/ 17 h 28"/>
                <a:gd name="T10" fmla="*/ 0 w 17"/>
                <a:gd name="T11" fmla="*/ 19 h 28"/>
                <a:gd name="T12" fmla="*/ 5 w 17"/>
                <a:gd name="T13" fmla="*/ 28 h 28"/>
                <a:gd name="T14" fmla="*/ 9 w 17"/>
                <a:gd name="T15" fmla="*/ 24 h 28"/>
                <a:gd name="T16" fmla="*/ 14 w 17"/>
                <a:gd name="T17" fmla="*/ 18 h 28"/>
                <a:gd name="T18" fmla="*/ 16 w 17"/>
                <a:gd name="T19" fmla="*/ 11 h 28"/>
                <a:gd name="T20" fmla="*/ 17 w 17"/>
                <a:gd name="T21" fmla="*/ 4 h 28"/>
                <a:gd name="T22" fmla="*/ 8 w 17"/>
                <a:gd name="T23" fmla="*/ 6 h 28"/>
                <a:gd name="T24" fmla="*/ 17 w 17"/>
                <a:gd name="T25" fmla="*/ 4 h 28"/>
                <a:gd name="T26" fmla="*/ 16 w 17"/>
                <a:gd name="T27" fmla="*/ 1 h 28"/>
                <a:gd name="T28" fmla="*/ 13 w 17"/>
                <a:gd name="T29" fmla="*/ 0 h 28"/>
                <a:gd name="T30" fmla="*/ 9 w 17"/>
                <a:gd name="T31" fmla="*/ 1 h 28"/>
                <a:gd name="T32" fmla="*/ 8 w 17"/>
                <a:gd name="T33" fmla="*/ 4 h 28"/>
                <a:gd name="T34" fmla="*/ 17 w 17"/>
                <a:gd name="T35"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28">
                  <a:moveTo>
                    <a:pt x="17" y="3"/>
                  </a:moveTo>
                  <a:lnTo>
                    <a:pt x="8" y="4"/>
                  </a:lnTo>
                  <a:lnTo>
                    <a:pt x="7" y="9"/>
                  </a:lnTo>
                  <a:lnTo>
                    <a:pt x="5" y="14"/>
                  </a:lnTo>
                  <a:lnTo>
                    <a:pt x="3" y="17"/>
                  </a:lnTo>
                  <a:lnTo>
                    <a:pt x="0" y="19"/>
                  </a:lnTo>
                  <a:lnTo>
                    <a:pt x="5" y="28"/>
                  </a:lnTo>
                  <a:lnTo>
                    <a:pt x="9" y="24"/>
                  </a:lnTo>
                  <a:lnTo>
                    <a:pt x="14" y="18"/>
                  </a:lnTo>
                  <a:lnTo>
                    <a:pt x="16" y="11"/>
                  </a:lnTo>
                  <a:lnTo>
                    <a:pt x="17" y="4"/>
                  </a:lnTo>
                  <a:lnTo>
                    <a:pt x="8" y="6"/>
                  </a:lnTo>
                  <a:lnTo>
                    <a:pt x="17" y="4"/>
                  </a:lnTo>
                  <a:lnTo>
                    <a:pt x="16" y="1"/>
                  </a:lnTo>
                  <a:lnTo>
                    <a:pt x="13" y="0"/>
                  </a:lnTo>
                  <a:lnTo>
                    <a:pt x="9" y="1"/>
                  </a:lnTo>
                  <a:lnTo>
                    <a:pt x="8" y="4"/>
                  </a:lnTo>
                  <a:lnTo>
                    <a:pt x="17"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33" name="Freeform 2265"/>
            <p:cNvSpPr>
              <a:spLocks/>
            </p:cNvSpPr>
            <p:nvPr/>
          </p:nvSpPr>
          <p:spPr bwMode="auto">
            <a:xfrm>
              <a:off x="3056" y="3890"/>
              <a:ext cx="8" cy="5"/>
            </a:xfrm>
            <a:custGeom>
              <a:avLst/>
              <a:gdLst>
                <a:gd name="T0" fmla="*/ 25 w 25"/>
                <a:gd name="T1" fmla="*/ 6 h 15"/>
                <a:gd name="T2" fmla="*/ 25 w 25"/>
                <a:gd name="T3" fmla="*/ 6 h 15"/>
                <a:gd name="T4" fmla="*/ 19 w 25"/>
                <a:gd name="T5" fmla="*/ 5 h 15"/>
                <a:gd name="T6" fmla="*/ 14 w 25"/>
                <a:gd name="T7" fmla="*/ 4 h 15"/>
                <a:gd name="T8" fmla="*/ 12 w 25"/>
                <a:gd name="T9" fmla="*/ 3 h 15"/>
                <a:gd name="T10" fmla="*/ 9 w 25"/>
                <a:gd name="T11" fmla="*/ 0 h 15"/>
                <a:gd name="T12" fmla="*/ 0 w 25"/>
                <a:gd name="T13" fmla="*/ 3 h 15"/>
                <a:gd name="T14" fmla="*/ 5 w 25"/>
                <a:gd name="T15" fmla="*/ 9 h 15"/>
                <a:gd name="T16" fmla="*/ 12 w 25"/>
                <a:gd name="T17" fmla="*/ 13 h 15"/>
                <a:gd name="T18" fmla="*/ 16 w 25"/>
                <a:gd name="T19" fmla="*/ 14 h 15"/>
                <a:gd name="T20" fmla="*/ 21 w 25"/>
                <a:gd name="T21" fmla="*/ 15 h 15"/>
                <a:gd name="T22" fmla="*/ 21 w 25"/>
                <a:gd name="T23" fmla="*/ 15 h 15"/>
                <a:gd name="T24" fmla="*/ 25 w 25"/>
                <a:gd name="T25"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15">
                  <a:moveTo>
                    <a:pt x="25" y="6"/>
                  </a:moveTo>
                  <a:lnTo>
                    <a:pt x="25" y="6"/>
                  </a:lnTo>
                  <a:lnTo>
                    <a:pt x="19" y="5"/>
                  </a:lnTo>
                  <a:lnTo>
                    <a:pt x="14" y="4"/>
                  </a:lnTo>
                  <a:lnTo>
                    <a:pt x="12" y="3"/>
                  </a:lnTo>
                  <a:lnTo>
                    <a:pt x="9" y="0"/>
                  </a:lnTo>
                  <a:lnTo>
                    <a:pt x="0" y="3"/>
                  </a:lnTo>
                  <a:lnTo>
                    <a:pt x="5" y="9"/>
                  </a:lnTo>
                  <a:lnTo>
                    <a:pt x="12" y="13"/>
                  </a:lnTo>
                  <a:lnTo>
                    <a:pt x="16" y="14"/>
                  </a:lnTo>
                  <a:lnTo>
                    <a:pt x="21" y="15"/>
                  </a:lnTo>
                  <a:lnTo>
                    <a:pt x="21" y="15"/>
                  </a:lnTo>
                  <a:lnTo>
                    <a:pt x="25"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34" name="Freeform 2266"/>
            <p:cNvSpPr>
              <a:spLocks/>
            </p:cNvSpPr>
            <p:nvPr/>
          </p:nvSpPr>
          <p:spPr bwMode="auto">
            <a:xfrm>
              <a:off x="3063" y="3892"/>
              <a:ext cx="8" cy="12"/>
            </a:xfrm>
            <a:custGeom>
              <a:avLst/>
              <a:gdLst>
                <a:gd name="T0" fmla="*/ 19 w 24"/>
                <a:gd name="T1" fmla="*/ 26 h 35"/>
                <a:gd name="T2" fmla="*/ 24 w 24"/>
                <a:gd name="T3" fmla="*/ 31 h 35"/>
                <a:gd name="T4" fmla="*/ 22 w 24"/>
                <a:gd name="T5" fmla="*/ 22 h 35"/>
                <a:gd name="T6" fmla="*/ 17 w 24"/>
                <a:gd name="T7" fmla="*/ 14 h 35"/>
                <a:gd name="T8" fmla="*/ 11 w 24"/>
                <a:gd name="T9" fmla="*/ 6 h 35"/>
                <a:gd name="T10" fmla="*/ 4 w 24"/>
                <a:gd name="T11" fmla="*/ 0 h 35"/>
                <a:gd name="T12" fmla="*/ 0 w 24"/>
                <a:gd name="T13" fmla="*/ 9 h 35"/>
                <a:gd name="T14" fmla="*/ 4 w 24"/>
                <a:gd name="T15" fmla="*/ 13 h 35"/>
                <a:gd name="T16" fmla="*/ 8 w 24"/>
                <a:gd name="T17" fmla="*/ 18 h 35"/>
                <a:gd name="T18" fmla="*/ 12 w 24"/>
                <a:gd name="T19" fmla="*/ 26 h 35"/>
                <a:gd name="T20" fmla="*/ 15 w 24"/>
                <a:gd name="T21" fmla="*/ 31 h 35"/>
                <a:gd name="T22" fmla="*/ 19 w 24"/>
                <a:gd name="T23" fmla="*/ 35 h 35"/>
                <a:gd name="T24" fmla="*/ 15 w 24"/>
                <a:gd name="T25" fmla="*/ 31 h 35"/>
                <a:gd name="T26" fmla="*/ 16 w 24"/>
                <a:gd name="T27" fmla="*/ 34 h 35"/>
                <a:gd name="T28" fmla="*/ 19 w 24"/>
                <a:gd name="T29" fmla="*/ 35 h 35"/>
                <a:gd name="T30" fmla="*/ 23 w 24"/>
                <a:gd name="T31" fmla="*/ 34 h 35"/>
                <a:gd name="T32" fmla="*/ 24 w 24"/>
                <a:gd name="T33" fmla="*/ 31 h 35"/>
                <a:gd name="T34" fmla="*/ 19 w 24"/>
                <a:gd name="T35" fmla="*/ 2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35">
                  <a:moveTo>
                    <a:pt x="19" y="26"/>
                  </a:moveTo>
                  <a:lnTo>
                    <a:pt x="24" y="31"/>
                  </a:lnTo>
                  <a:lnTo>
                    <a:pt x="22" y="22"/>
                  </a:lnTo>
                  <a:lnTo>
                    <a:pt x="17" y="14"/>
                  </a:lnTo>
                  <a:lnTo>
                    <a:pt x="11" y="6"/>
                  </a:lnTo>
                  <a:lnTo>
                    <a:pt x="4" y="0"/>
                  </a:lnTo>
                  <a:lnTo>
                    <a:pt x="0" y="9"/>
                  </a:lnTo>
                  <a:lnTo>
                    <a:pt x="4" y="13"/>
                  </a:lnTo>
                  <a:lnTo>
                    <a:pt x="8" y="18"/>
                  </a:lnTo>
                  <a:lnTo>
                    <a:pt x="12" y="26"/>
                  </a:lnTo>
                  <a:lnTo>
                    <a:pt x="15" y="31"/>
                  </a:lnTo>
                  <a:lnTo>
                    <a:pt x="19" y="35"/>
                  </a:lnTo>
                  <a:lnTo>
                    <a:pt x="15" y="31"/>
                  </a:lnTo>
                  <a:lnTo>
                    <a:pt x="16" y="34"/>
                  </a:lnTo>
                  <a:lnTo>
                    <a:pt x="19" y="35"/>
                  </a:lnTo>
                  <a:lnTo>
                    <a:pt x="23" y="34"/>
                  </a:lnTo>
                  <a:lnTo>
                    <a:pt x="24" y="31"/>
                  </a:lnTo>
                  <a:lnTo>
                    <a:pt x="19" y="2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35" name="Freeform 2267"/>
            <p:cNvSpPr>
              <a:spLocks/>
            </p:cNvSpPr>
            <p:nvPr/>
          </p:nvSpPr>
          <p:spPr bwMode="auto">
            <a:xfrm>
              <a:off x="3069" y="3899"/>
              <a:ext cx="19" cy="6"/>
            </a:xfrm>
            <a:custGeom>
              <a:avLst/>
              <a:gdLst>
                <a:gd name="T0" fmla="*/ 56 w 56"/>
                <a:gd name="T1" fmla="*/ 2 h 18"/>
                <a:gd name="T2" fmla="*/ 47 w 56"/>
                <a:gd name="T3" fmla="*/ 0 h 18"/>
                <a:gd name="T4" fmla="*/ 45 w 56"/>
                <a:gd name="T5" fmla="*/ 3 h 18"/>
                <a:gd name="T6" fmla="*/ 43 w 56"/>
                <a:gd name="T7" fmla="*/ 5 h 18"/>
                <a:gd name="T8" fmla="*/ 37 w 56"/>
                <a:gd name="T9" fmla="*/ 6 h 18"/>
                <a:gd name="T10" fmla="*/ 29 w 56"/>
                <a:gd name="T11" fmla="*/ 7 h 18"/>
                <a:gd name="T12" fmla="*/ 21 w 56"/>
                <a:gd name="T13" fmla="*/ 8 h 18"/>
                <a:gd name="T14" fmla="*/ 13 w 56"/>
                <a:gd name="T15" fmla="*/ 8 h 18"/>
                <a:gd name="T16" fmla="*/ 6 w 56"/>
                <a:gd name="T17" fmla="*/ 7 h 18"/>
                <a:gd name="T18" fmla="*/ 0 w 56"/>
                <a:gd name="T19" fmla="*/ 7 h 18"/>
                <a:gd name="T20" fmla="*/ 0 w 56"/>
                <a:gd name="T21" fmla="*/ 16 h 18"/>
                <a:gd name="T22" fmla="*/ 6 w 56"/>
                <a:gd name="T23" fmla="*/ 16 h 18"/>
                <a:gd name="T24" fmla="*/ 13 w 56"/>
                <a:gd name="T25" fmla="*/ 18 h 18"/>
                <a:gd name="T26" fmla="*/ 21 w 56"/>
                <a:gd name="T27" fmla="*/ 18 h 18"/>
                <a:gd name="T28" fmla="*/ 29 w 56"/>
                <a:gd name="T29" fmla="*/ 16 h 18"/>
                <a:gd name="T30" fmla="*/ 37 w 56"/>
                <a:gd name="T31" fmla="*/ 15 h 18"/>
                <a:gd name="T32" fmla="*/ 45 w 56"/>
                <a:gd name="T33" fmla="*/ 14 h 18"/>
                <a:gd name="T34" fmla="*/ 52 w 56"/>
                <a:gd name="T35" fmla="*/ 10 h 18"/>
                <a:gd name="T36" fmla="*/ 56 w 56"/>
                <a:gd name="T37" fmla="*/ 3 h 18"/>
                <a:gd name="T38" fmla="*/ 47 w 56"/>
                <a:gd name="T39" fmla="*/ 2 h 18"/>
                <a:gd name="T40" fmla="*/ 56 w 56"/>
                <a:gd name="T41"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 h="18">
                  <a:moveTo>
                    <a:pt x="56" y="2"/>
                  </a:moveTo>
                  <a:lnTo>
                    <a:pt x="47" y="0"/>
                  </a:lnTo>
                  <a:lnTo>
                    <a:pt x="45" y="3"/>
                  </a:lnTo>
                  <a:lnTo>
                    <a:pt x="43" y="5"/>
                  </a:lnTo>
                  <a:lnTo>
                    <a:pt x="37" y="6"/>
                  </a:lnTo>
                  <a:lnTo>
                    <a:pt x="29" y="7"/>
                  </a:lnTo>
                  <a:lnTo>
                    <a:pt x="21" y="8"/>
                  </a:lnTo>
                  <a:lnTo>
                    <a:pt x="13" y="8"/>
                  </a:lnTo>
                  <a:lnTo>
                    <a:pt x="6" y="7"/>
                  </a:lnTo>
                  <a:lnTo>
                    <a:pt x="0" y="7"/>
                  </a:lnTo>
                  <a:lnTo>
                    <a:pt x="0" y="16"/>
                  </a:lnTo>
                  <a:lnTo>
                    <a:pt x="6" y="16"/>
                  </a:lnTo>
                  <a:lnTo>
                    <a:pt x="13" y="18"/>
                  </a:lnTo>
                  <a:lnTo>
                    <a:pt x="21" y="18"/>
                  </a:lnTo>
                  <a:lnTo>
                    <a:pt x="29" y="16"/>
                  </a:lnTo>
                  <a:lnTo>
                    <a:pt x="37" y="15"/>
                  </a:lnTo>
                  <a:lnTo>
                    <a:pt x="45" y="14"/>
                  </a:lnTo>
                  <a:lnTo>
                    <a:pt x="52" y="10"/>
                  </a:lnTo>
                  <a:lnTo>
                    <a:pt x="56" y="3"/>
                  </a:lnTo>
                  <a:lnTo>
                    <a:pt x="47" y="2"/>
                  </a:lnTo>
                  <a:lnTo>
                    <a:pt x="56"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36" name="Freeform 2268"/>
            <p:cNvSpPr>
              <a:spLocks/>
            </p:cNvSpPr>
            <p:nvPr/>
          </p:nvSpPr>
          <p:spPr bwMode="auto">
            <a:xfrm>
              <a:off x="3085" y="3899"/>
              <a:ext cx="4" cy="11"/>
            </a:xfrm>
            <a:custGeom>
              <a:avLst/>
              <a:gdLst>
                <a:gd name="T0" fmla="*/ 7 w 12"/>
                <a:gd name="T1" fmla="*/ 21 h 31"/>
                <a:gd name="T2" fmla="*/ 12 w 12"/>
                <a:gd name="T3" fmla="*/ 26 h 31"/>
                <a:gd name="T4" fmla="*/ 9 w 12"/>
                <a:gd name="T5" fmla="*/ 0 h 31"/>
                <a:gd name="T6" fmla="*/ 0 w 12"/>
                <a:gd name="T7" fmla="*/ 0 h 31"/>
                <a:gd name="T8" fmla="*/ 3 w 12"/>
                <a:gd name="T9" fmla="*/ 26 h 31"/>
                <a:gd name="T10" fmla="*/ 7 w 12"/>
                <a:gd name="T11" fmla="*/ 31 h 31"/>
                <a:gd name="T12" fmla="*/ 3 w 12"/>
                <a:gd name="T13" fmla="*/ 26 h 31"/>
                <a:gd name="T14" fmla="*/ 4 w 12"/>
                <a:gd name="T15" fmla="*/ 29 h 31"/>
                <a:gd name="T16" fmla="*/ 7 w 12"/>
                <a:gd name="T17" fmla="*/ 31 h 31"/>
                <a:gd name="T18" fmla="*/ 11 w 12"/>
                <a:gd name="T19" fmla="*/ 29 h 31"/>
                <a:gd name="T20" fmla="*/ 12 w 12"/>
                <a:gd name="T21" fmla="*/ 26 h 31"/>
                <a:gd name="T22" fmla="*/ 7 w 12"/>
                <a:gd name="T23" fmla="*/ 2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31">
                  <a:moveTo>
                    <a:pt x="7" y="21"/>
                  </a:moveTo>
                  <a:lnTo>
                    <a:pt x="12" y="26"/>
                  </a:lnTo>
                  <a:lnTo>
                    <a:pt x="9" y="0"/>
                  </a:lnTo>
                  <a:lnTo>
                    <a:pt x="0" y="0"/>
                  </a:lnTo>
                  <a:lnTo>
                    <a:pt x="3" y="26"/>
                  </a:lnTo>
                  <a:lnTo>
                    <a:pt x="7" y="31"/>
                  </a:lnTo>
                  <a:lnTo>
                    <a:pt x="3" y="26"/>
                  </a:lnTo>
                  <a:lnTo>
                    <a:pt x="4" y="29"/>
                  </a:lnTo>
                  <a:lnTo>
                    <a:pt x="7" y="31"/>
                  </a:lnTo>
                  <a:lnTo>
                    <a:pt x="11" y="29"/>
                  </a:lnTo>
                  <a:lnTo>
                    <a:pt x="12" y="26"/>
                  </a:lnTo>
                  <a:lnTo>
                    <a:pt x="7"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37" name="Freeform 2269"/>
            <p:cNvSpPr>
              <a:spLocks/>
            </p:cNvSpPr>
            <p:nvPr/>
          </p:nvSpPr>
          <p:spPr bwMode="auto">
            <a:xfrm>
              <a:off x="3087" y="3906"/>
              <a:ext cx="10" cy="4"/>
            </a:xfrm>
            <a:custGeom>
              <a:avLst/>
              <a:gdLst>
                <a:gd name="T0" fmla="*/ 20 w 30"/>
                <a:gd name="T1" fmla="*/ 6 h 12"/>
                <a:gd name="T2" fmla="*/ 24 w 30"/>
                <a:gd name="T3" fmla="*/ 2 h 12"/>
                <a:gd name="T4" fmla="*/ 0 w 30"/>
                <a:gd name="T5" fmla="*/ 0 h 12"/>
                <a:gd name="T6" fmla="*/ 0 w 30"/>
                <a:gd name="T7" fmla="*/ 10 h 12"/>
                <a:gd name="T8" fmla="*/ 24 w 30"/>
                <a:gd name="T9" fmla="*/ 11 h 12"/>
                <a:gd name="T10" fmla="*/ 29 w 30"/>
                <a:gd name="T11" fmla="*/ 6 h 12"/>
                <a:gd name="T12" fmla="*/ 24 w 30"/>
                <a:gd name="T13" fmla="*/ 12 h 12"/>
                <a:gd name="T14" fmla="*/ 28 w 30"/>
                <a:gd name="T15" fmla="*/ 10 h 12"/>
                <a:gd name="T16" fmla="*/ 30 w 30"/>
                <a:gd name="T17" fmla="*/ 6 h 12"/>
                <a:gd name="T18" fmla="*/ 28 w 30"/>
                <a:gd name="T19" fmla="*/ 3 h 12"/>
                <a:gd name="T20" fmla="*/ 24 w 30"/>
                <a:gd name="T21" fmla="*/ 0 h 12"/>
                <a:gd name="T22" fmla="*/ 20 w 30"/>
                <a:gd name="T2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2">
                  <a:moveTo>
                    <a:pt x="20" y="6"/>
                  </a:moveTo>
                  <a:lnTo>
                    <a:pt x="24" y="2"/>
                  </a:lnTo>
                  <a:lnTo>
                    <a:pt x="0" y="0"/>
                  </a:lnTo>
                  <a:lnTo>
                    <a:pt x="0" y="10"/>
                  </a:lnTo>
                  <a:lnTo>
                    <a:pt x="24" y="11"/>
                  </a:lnTo>
                  <a:lnTo>
                    <a:pt x="29" y="6"/>
                  </a:lnTo>
                  <a:lnTo>
                    <a:pt x="24" y="12"/>
                  </a:lnTo>
                  <a:lnTo>
                    <a:pt x="28" y="10"/>
                  </a:lnTo>
                  <a:lnTo>
                    <a:pt x="30" y="6"/>
                  </a:lnTo>
                  <a:lnTo>
                    <a:pt x="28" y="3"/>
                  </a:lnTo>
                  <a:lnTo>
                    <a:pt x="24" y="0"/>
                  </a:lnTo>
                  <a:lnTo>
                    <a:pt x="2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38" name="Freeform 2270"/>
            <p:cNvSpPr>
              <a:spLocks/>
            </p:cNvSpPr>
            <p:nvPr/>
          </p:nvSpPr>
          <p:spPr bwMode="auto">
            <a:xfrm>
              <a:off x="3094" y="3899"/>
              <a:ext cx="4" cy="9"/>
            </a:xfrm>
            <a:custGeom>
              <a:avLst/>
              <a:gdLst>
                <a:gd name="T0" fmla="*/ 8 w 11"/>
                <a:gd name="T1" fmla="*/ 2 h 29"/>
                <a:gd name="T2" fmla="*/ 1 w 11"/>
                <a:gd name="T3" fmla="*/ 6 h 29"/>
                <a:gd name="T4" fmla="*/ 0 w 11"/>
                <a:gd name="T5" fmla="*/ 29 h 29"/>
                <a:gd name="T6" fmla="*/ 9 w 11"/>
                <a:gd name="T7" fmla="*/ 29 h 29"/>
                <a:gd name="T8" fmla="*/ 10 w 11"/>
                <a:gd name="T9" fmla="*/ 6 h 29"/>
                <a:gd name="T10" fmla="*/ 3 w 11"/>
                <a:gd name="T11" fmla="*/ 11 h 29"/>
                <a:gd name="T12" fmla="*/ 11 w 11"/>
                <a:gd name="T13" fmla="*/ 6 h 29"/>
                <a:gd name="T14" fmla="*/ 9 w 11"/>
                <a:gd name="T15" fmla="*/ 3 h 29"/>
                <a:gd name="T16" fmla="*/ 5 w 11"/>
                <a:gd name="T17" fmla="*/ 0 h 29"/>
                <a:gd name="T18" fmla="*/ 2 w 11"/>
                <a:gd name="T19" fmla="*/ 3 h 29"/>
                <a:gd name="T20" fmla="*/ 0 w 11"/>
                <a:gd name="T21" fmla="*/ 6 h 29"/>
                <a:gd name="T22" fmla="*/ 8 w 11"/>
                <a:gd name="T23"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29">
                  <a:moveTo>
                    <a:pt x="8" y="2"/>
                  </a:moveTo>
                  <a:lnTo>
                    <a:pt x="1" y="6"/>
                  </a:lnTo>
                  <a:lnTo>
                    <a:pt x="0" y="29"/>
                  </a:lnTo>
                  <a:lnTo>
                    <a:pt x="9" y="29"/>
                  </a:lnTo>
                  <a:lnTo>
                    <a:pt x="10" y="6"/>
                  </a:lnTo>
                  <a:lnTo>
                    <a:pt x="3" y="11"/>
                  </a:lnTo>
                  <a:lnTo>
                    <a:pt x="11" y="6"/>
                  </a:lnTo>
                  <a:lnTo>
                    <a:pt x="9" y="3"/>
                  </a:lnTo>
                  <a:lnTo>
                    <a:pt x="5" y="0"/>
                  </a:lnTo>
                  <a:lnTo>
                    <a:pt x="2" y="3"/>
                  </a:lnTo>
                  <a:lnTo>
                    <a:pt x="0" y="6"/>
                  </a:lnTo>
                  <a:lnTo>
                    <a:pt x="8"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39" name="Freeform 2271"/>
            <p:cNvSpPr>
              <a:spLocks/>
            </p:cNvSpPr>
            <p:nvPr/>
          </p:nvSpPr>
          <p:spPr bwMode="auto">
            <a:xfrm>
              <a:off x="3095" y="3899"/>
              <a:ext cx="15" cy="7"/>
            </a:xfrm>
            <a:custGeom>
              <a:avLst/>
              <a:gdLst>
                <a:gd name="T0" fmla="*/ 45 w 45"/>
                <a:gd name="T1" fmla="*/ 4 h 22"/>
                <a:gd name="T2" fmla="*/ 35 w 45"/>
                <a:gd name="T3" fmla="*/ 4 h 22"/>
                <a:gd name="T4" fmla="*/ 32 w 45"/>
                <a:gd name="T5" fmla="*/ 8 h 22"/>
                <a:gd name="T6" fmla="*/ 29 w 45"/>
                <a:gd name="T7" fmla="*/ 12 h 22"/>
                <a:gd name="T8" fmla="*/ 26 w 45"/>
                <a:gd name="T9" fmla="*/ 13 h 22"/>
                <a:gd name="T10" fmla="*/ 23 w 45"/>
                <a:gd name="T11" fmla="*/ 13 h 22"/>
                <a:gd name="T12" fmla="*/ 18 w 45"/>
                <a:gd name="T13" fmla="*/ 11 h 22"/>
                <a:gd name="T14" fmla="*/ 14 w 45"/>
                <a:gd name="T15" fmla="*/ 7 h 22"/>
                <a:gd name="T16" fmla="*/ 9 w 45"/>
                <a:gd name="T17" fmla="*/ 5 h 22"/>
                <a:gd name="T18" fmla="*/ 5 w 45"/>
                <a:gd name="T19" fmla="*/ 2 h 22"/>
                <a:gd name="T20" fmla="*/ 0 w 45"/>
                <a:gd name="T21" fmla="*/ 11 h 22"/>
                <a:gd name="T22" fmla="*/ 5 w 45"/>
                <a:gd name="T23" fmla="*/ 14 h 22"/>
                <a:gd name="T24" fmla="*/ 9 w 45"/>
                <a:gd name="T25" fmla="*/ 16 h 22"/>
                <a:gd name="T26" fmla="*/ 14 w 45"/>
                <a:gd name="T27" fmla="*/ 20 h 22"/>
                <a:gd name="T28" fmla="*/ 21 w 45"/>
                <a:gd name="T29" fmla="*/ 22 h 22"/>
                <a:gd name="T30" fmla="*/ 26 w 45"/>
                <a:gd name="T31" fmla="*/ 22 h 22"/>
                <a:gd name="T32" fmla="*/ 33 w 45"/>
                <a:gd name="T33" fmla="*/ 21 h 22"/>
                <a:gd name="T34" fmla="*/ 39 w 45"/>
                <a:gd name="T35" fmla="*/ 15 h 22"/>
                <a:gd name="T36" fmla="*/ 45 w 45"/>
                <a:gd name="T37" fmla="*/ 6 h 22"/>
                <a:gd name="T38" fmla="*/ 35 w 45"/>
                <a:gd name="T39" fmla="*/ 6 h 22"/>
                <a:gd name="T40" fmla="*/ 45 w 45"/>
                <a:gd name="T41" fmla="*/ 6 h 22"/>
                <a:gd name="T42" fmla="*/ 43 w 45"/>
                <a:gd name="T43" fmla="*/ 3 h 22"/>
                <a:gd name="T44" fmla="*/ 41 w 45"/>
                <a:gd name="T45" fmla="*/ 0 h 22"/>
                <a:gd name="T46" fmla="*/ 38 w 45"/>
                <a:gd name="T47" fmla="*/ 0 h 22"/>
                <a:gd name="T48" fmla="*/ 35 w 45"/>
                <a:gd name="T49" fmla="*/ 4 h 22"/>
                <a:gd name="T50" fmla="*/ 45 w 45"/>
                <a:gd name="T51"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22">
                  <a:moveTo>
                    <a:pt x="45" y="4"/>
                  </a:moveTo>
                  <a:lnTo>
                    <a:pt x="35" y="4"/>
                  </a:lnTo>
                  <a:lnTo>
                    <a:pt x="32" y="8"/>
                  </a:lnTo>
                  <a:lnTo>
                    <a:pt x="29" y="12"/>
                  </a:lnTo>
                  <a:lnTo>
                    <a:pt x="26" y="13"/>
                  </a:lnTo>
                  <a:lnTo>
                    <a:pt x="23" y="13"/>
                  </a:lnTo>
                  <a:lnTo>
                    <a:pt x="18" y="11"/>
                  </a:lnTo>
                  <a:lnTo>
                    <a:pt x="14" y="7"/>
                  </a:lnTo>
                  <a:lnTo>
                    <a:pt x="9" y="5"/>
                  </a:lnTo>
                  <a:lnTo>
                    <a:pt x="5" y="2"/>
                  </a:lnTo>
                  <a:lnTo>
                    <a:pt x="0" y="11"/>
                  </a:lnTo>
                  <a:lnTo>
                    <a:pt x="5" y="14"/>
                  </a:lnTo>
                  <a:lnTo>
                    <a:pt x="9" y="16"/>
                  </a:lnTo>
                  <a:lnTo>
                    <a:pt x="14" y="20"/>
                  </a:lnTo>
                  <a:lnTo>
                    <a:pt x="21" y="22"/>
                  </a:lnTo>
                  <a:lnTo>
                    <a:pt x="26" y="22"/>
                  </a:lnTo>
                  <a:lnTo>
                    <a:pt x="33" y="21"/>
                  </a:lnTo>
                  <a:lnTo>
                    <a:pt x="39" y="15"/>
                  </a:lnTo>
                  <a:lnTo>
                    <a:pt x="45" y="6"/>
                  </a:lnTo>
                  <a:lnTo>
                    <a:pt x="35" y="6"/>
                  </a:lnTo>
                  <a:lnTo>
                    <a:pt x="45" y="6"/>
                  </a:lnTo>
                  <a:lnTo>
                    <a:pt x="43" y="3"/>
                  </a:lnTo>
                  <a:lnTo>
                    <a:pt x="41" y="0"/>
                  </a:lnTo>
                  <a:lnTo>
                    <a:pt x="38" y="0"/>
                  </a:lnTo>
                  <a:lnTo>
                    <a:pt x="35" y="4"/>
                  </a:lnTo>
                  <a:lnTo>
                    <a:pt x="45"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40" name="Freeform 2272"/>
            <p:cNvSpPr>
              <a:spLocks/>
            </p:cNvSpPr>
            <p:nvPr/>
          </p:nvSpPr>
          <p:spPr bwMode="auto">
            <a:xfrm>
              <a:off x="3107" y="3900"/>
              <a:ext cx="15" cy="6"/>
            </a:xfrm>
            <a:custGeom>
              <a:avLst/>
              <a:gdLst>
                <a:gd name="T0" fmla="*/ 45 w 46"/>
                <a:gd name="T1" fmla="*/ 8 h 18"/>
                <a:gd name="T2" fmla="*/ 41 w 46"/>
                <a:gd name="T3" fmla="*/ 7 h 18"/>
                <a:gd name="T4" fmla="*/ 36 w 46"/>
                <a:gd name="T5" fmla="*/ 8 h 18"/>
                <a:gd name="T6" fmla="*/ 31 w 46"/>
                <a:gd name="T7" fmla="*/ 9 h 18"/>
                <a:gd name="T8" fmla="*/ 27 w 46"/>
                <a:gd name="T9" fmla="*/ 9 h 18"/>
                <a:gd name="T10" fmla="*/ 22 w 46"/>
                <a:gd name="T11" fmla="*/ 8 h 18"/>
                <a:gd name="T12" fmla="*/ 18 w 46"/>
                <a:gd name="T13" fmla="*/ 6 h 18"/>
                <a:gd name="T14" fmla="*/ 13 w 46"/>
                <a:gd name="T15" fmla="*/ 3 h 18"/>
                <a:gd name="T16" fmla="*/ 11 w 46"/>
                <a:gd name="T17" fmla="*/ 1 h 18"/>
                <a:gd name="T18" fmla="*/ 10 w 46"/>
                <a:gd name="T19" fmla="*/ 0 h 18"/>
                <a:gd name="T20" fmla="*/ 0 w 46"/>
                <a:gd name="T21" fmla="*/ 2 h 18"/>
                <a:gd name="T22" fmla="*/ 4 w 46"/>
                <a:gd name="T23" fmla="*/ 8 h 18"/>
                <a:gd name="T24" fmla="*/ 8 w 46"/>
                <a:gd name="T25" fmla="*/ 12 h 18"/>
                <a:gd name="T26" fmla="*/ 13 w 46"/>
                <a:gd name="T27" fmla="*/ 15 h 18"/>
                <a:gd name="T28" fmla="*/ 20 w 46"/>
                <a:gd name="T29" fmla="*/ 17 h 18"/>
                <a:gd name="T30" fmla="*/ 27 w 46"/>
                <a:gd name="T31" fmla="*/ 18 h 18"/>
                <a:gd name="T32" fmla="*/ 31 w 46"/>
                <a:gd name="T33" fmla="*/ 18 h 18"/>
                <a:gd name="T34" fmla="*/ 38 w 46"/>
                <a:gd name="T35" fmla="*/ 17 h 18"/>
                <a:gd name="T36" fmla="*/ 43 w 46"/>
                <a:gd name="T37" fmla="*/ 16 h 18"/>
                <a:gd name="T38" fmla="*/ 38 w 46"/>
                <a:gd name="T39" fmla="*/ 15 h 18"/>
                <a:gd name="T40" fmla="*/ 43 w 46"/>
                <a:gd name="T41" fmla="*/ 16 h 18"/>
                <a:gd name="T42" fmla="*/ 46 w 46"/>
                <a:gd name="T43" fmla="*/ 14 h 18"/>
                <a:gd name="T44" fmla="*/ 46 w 46"/>
                <a:gd name="T45" fmla="*/ 10 h 18"/>
                <a:gd name="T46" fmla="*/ 44 w 46"/>
                <a:gd name="T47" fmla="*/ 8 h 18"/>
                <a:gd name="T48" fmla="*/ 41 w 46"/>
                <a:gd name="T49" fmla="*/ 7 h 18"/>
                <a:gd name="T50" fmla="*/ 45 w 46"/>
                <a:gd name="T51"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 h="18">
                  <a:moveTo>
                    <a:pt x="45" y="8"/>
                  </a:moveTo>
                  <a:lnTo>
                    <a:pt x="41" y="7"/>
                  </a:lnTo>
                  <a:lnTo>
                    <a:pt x="36" y="8"/>
                  </a:lnTo>
                  <a:lnTo>
                    <a:pt x="31" y="9"/>
                  </a:lnTo>
                  <a:lnTo>
                    <a:pt x="27" y="9"/>
                  </a:lnTo>
                  <a:lnTo>
                    <a:pt x="22" y="8"/>
                  </a:lnTo>
                  <a:lnTo>
                    <a:pt x="18" y="6"/>
                  </a:lnTo>
                  <a:lnTo>
                    <a:pt x="13" y="3"/>
                  </a:lnTo>
                  <a:lnTo>
                    <a:pt x="11" y="1"/>
                  </a:lnTo>
                  <a:lnTo>
                    <a:pt x="10" y="0"/>
                  </a:lnTo>
                  <a:lnTo>
                    <a:pt x="0" y="2"/>
                  </a:lnTo>
                  <a:lnTo>
                    <a:pt x="4" y="8"/>
                  </a:lnTo>
                  <a:lnTo>
                    <a:pt x="8" y="12"/>
                  </a:lnTo>
                  <a:lnTo>
                    <a:pt x="13" y="15"/>
                  </a:lnTo>
                  <a:lnTo>
                    <a:pt x="20" y="17"/>
                  </a:lnTo>
                  <a:lnTo>
                    <a:pt x="27" y="18"/>
                  </a:lnTo>
                  <a:lnTo>
                    <a:pt x="31" y="18"/>
                  </a:lnTo>
                  <a:lnTo>
                    <a:pt x="38" y="17"/>
                  </a:lnTo>
                  <a:lnTo>
                    <a:pt x="43" y="16"/>
                  </a:lnTo>
                  <a:lnTo>
                    <a:pt x="38" y="15"/>
                  </a:lnTo>
                  <a:lnTo>
                    <a:pt x="43" y="16"/>
                  </a:lnTo>
                  <a:lnTo>
                    <a:pt x="46" y="14"/>
                  </a:lnTo>
                  <a:lnTo>
                    <a:pt x="46" y="10"/>
                  </a:lnTo>
                  <a:lnTo>
                    <a:pt x="44" y="8"/>
                  </a:lnTo>
                  <a:lnTo>
                    <a:pt x="41" y="7"/>
                  </a:lnTo>
                  <a:lnTo>
                    <a:pt x="45"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41" name="Freeform 2273"/>
            <p:cNvSpPr>
              <a:spLocks/>
            </p:cNvSpPr>
            <p:nvPr/>
          </p:nvSpPr>
          <p:spPr bwMode="auto">
            <a:xfrm>
              <a:off x="3119" y="3903"/>
              <a:ext cx="21" cy="8"/>
            </a:xfrm>
            <a:custGeom>
              <a:avLst/>
              <a:gdLst>
                <a:gd name="T0" fmla="*/ 53 w 62"/>
                <a:gd name="T1" fmla="*/ 11 h 24"/>
                <a:gd name="T2" fmla="*/ 54 w 62"/>
                <a:gd name="T3" fmla="*/ 11 h 24"/>
                <a:gd name="T4" fmla="*/ 51 w 62"/>
                <a:gd name="T5" fmla="*/ 13 h 24"/>
                <a:gd name="T6" fmla="*/ 46 w 62"/>
                <a:gd name="T7" fmla="*/ 15 h 24"/>
                <a:gd name="T8" fmla="*/ 38 w 62"/>
                <a:gd name="T9" fmla="*/ 14 h 24"/>
                <a:gd name="T10" fmla="*/ 30 w 62"/>
                <a:gd name="T11" fmla="*/ 13 h 24"/>
                <a:gd name="T12" fmla="*/ 23 w 62"/>
                <a:gd name="T13" fmla="*/ 9 h 24"/>
                <a:gd name="T14" fmla="*/ 16 w 62"/>
                <a:gd name="T15" fmla="*/ 6 h 24"/>
                <a:gd name="T16" fmla="*/ 9 w 62"/>
                <a:gd name="T17" fmla="*/ 2 h 24"/>
                <a:gd name="T18" fmla="*/ 7 w 62"/>
                <a:gd name="T19" fmla="*/ 0 h 24"/>
                <a:gd name="T20" fmla="*/ 0 w 62"/>
                <a:gd name="T21" fmla="*/ 7 h 24"/>
                <a:gd name="T22" fmla="*/ 5 w 62"/>
                <a:gd name="T23" fmla="*/ 11 h 24"/>
                <a:gd name="T24" fmla="*/ 12 w 62"/>
                <a:gd name="T25" fmla="*/ 15 h 24"/>
                <a:gd name="T26" fmla="*/ 19 w 62"/>
                <a:gd name="T27" fmla="*/ 18 h 24"/>
                <a:gd name="T28" fmla="*/ 28 w 62"/>
                <a:gd name="T29" fmla="*/ 22 h 24"/>
                <a:gd name="T30" fmla="*/ 38 w 62"/>
                <a:gd name="T31" fmla="*/ 23 h 24"/>
                <a:gd name="T32" fmla="*/ 46 w 62"/>
                <a:gd name="T33" fmla="*/ 24 h 24"/>
                <a:gd name="T34" fmla="*/ 55 w 62"/>
                <a:gd name="T35" fmla="*/ 22 h 24"/>
                <a:gd name="T36" fmla="*/ 61 w 62"/>
                <a:gd name="T37" fmla="*/ 16 h 24"/>
                <a:gd name="T38" fmla="*/ 62 w 62"/>
                <a:gd name="T39" fmla="*/ 16 h 24"/>
                <a:gd name="T40" fmla="*/ 53 w 62"/>
                <a:gd name="T41"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24">
                  <a:moveTo>
                    <a:pt x="53" y="11"/>
                  </a:moveTo>
                  <a:lnTo>
                    <a:pt x="54" y="11"/>
                  </a:lnTo>
                  <a:lnTo>
                    <a:pt x="51" y="13"/>
                  </a:lnTo>
                  <a:lnTo>
                    <a:pt x="46" y="15"/>
                  </a:lnTo>
                  <a:lnTo>
                    <a:pt x="38" y="14"/>
                  </a:lnTo>
                  <a:lnTo>
                    <a:pt x="30" y="13"/>
                  </a:lnTo>
                  <a:lnTo>
                    <a:pt x="23" y="9"/>
                  </a:lnTo>
                  <a:lnTo>
                    <a:pt x="16" y="6"/>
                  </a:lnTo>
                  <a:lnTo>
                    <a:pt x="9" y="2"/>
                  </a:lnTo>
                  <a:lnTo>
                    <a:pt x="7" y="0"/>
                  </a:lnTo>
                  <a:lnTo>
                    <a:pt x="0" y="7"/>
                  </a:lnTo>
                  <a:lnTo>
                    <a:pt x="5" y="11"/>
                  </a:lnTo>
                  <a:lnTo>
                    <a:pt x="12" y="15"/>
                  </a:lnTo>
                  <a:lnTo>
                    <a:pt x="19" y="18"/>
                  </a:lnTo>
                  <a:lnTo>
                    <a:pt x="28" y="22"/>
                  </a:lnTo>
                  <a:lnTo>
                    <a:pt x="38" y="23"/>
                  </a:lnTo>
                  <a:lnTo>
                    <a:pt x="46" y="24"/>
                  </a:lnTo>
                  <a:lnTo>
                    <a:pt x="55" y="22"/>
                  </a:lnTo>
                  <a:lnTo>
                    <a:pt x="61" y="16"/>
                  </a:lnTo>
                  <a:lnTo>
                    <a:pt x="62" y="16"/>
                  </a:lnTo>
                  <a:lnTo>
                    <a:pt x="53"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42" name="Freeform 2274"/>
            <p:cNvSpPr>
              <a:spLocks/>
            </p:cNvSpPr>
            <p:nvPr/>
          </p:nvSpPr>
          <p:spPr bwMode="auto">
            <a:xfrm>
              <a:off x="3137" y="3892"/>
              <a:ext cx="6" cy="16"/>
            </a:xfrm>
            <a:custGeom>
              <a:avLst/>
              <a:gdLst>
                <a:gd name="T0" fmla="*/ 10 w 17"/>
                <a:gd name="T1" fmla="*/ 1 h 49"/>
                <a:gd name="T2" fmla="*/ 4 w 17"/>
                <a:gd name="T3" fmla="*/ 5 h 49"/>
                <a:gd name="T4" fmla="*/ 6 w 17"/>
                <a:gd name="T5" fmla="*/ 12 h 49"/>
                <a:gd name="T6" fmla="*/ 6 w 17"/>
                <a:gd name="T7" fmla="*/ 24 h 49"/>
                <a:gd name="T8" fmla="*/ 4 w 17"/>
                <a:gd name="T9" fmla="*/ 34 h 49"/>
                <a:gd name="T10" fmla="*/ 0 w 17"/>
                <a:gd name="T11" fmla="*/ 44 h 49"/>
                <a:gd name="T12" fmla="*/ 9 w 17"/>
                <a:gd name="T13" fmla="*/ 49 h 49"/>
                <a:gd name="T14" fmla="*/ 14 w 17"/>
                <a:gd name="T15" fmla="*/ 36 h 49"/>
                <a:gd name="T16" fmla="*/ 17 w 17"/>
                <a:gd name="T17" fmla="*/ 24 h 49"/>
                <a:gd name="T18" fmla="*/ 15 w 17"/>
                <a:gd name="T19" fmla="*/ 12 h 49"/>
                <a:gd name="T20" fmla="*/ 16 w 17"/>
                <a:gd name="T21" fmla="*/ 5 h 49"/>
                <a:gd name="T22" fmla="*/ 10 w 17"/>
                <a:gd name="T23" fmla="*/ 10 h 49"/>
                <a:gd name="T24" fmla="*/ 16 w 17"/>
                <a:gd name="T25" fmla="*/ 5 h 49"/>
                <a:gd name="T26" fmla="*/ 14 w 17"/>
                <a:gd name="T27" fmla="*/ 2 h 49"/>
                <a:gd name="T28" fmla="*/ 10 w 17"/>
                <a:gd name="T29" fmla="*/ 0 h 49"/>
                <a:gd name="T30" fmla="*/ 7 w 17"/>
                <a:gd name="T31" fmla="*/ 2 h 49"/>
                <a:gd name="T32" fmla="*/ 4 w 17"/>
                <a:gd name="T33" fmla="*/ 5 h 49"/>
                <a:gd name="T34" fmla="*/ 10 w 17"/>
                <a:gd name="T35" fmla="*/ 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49">
                  <a:moveTo>
                    <a:pt x="10" y="1"/>
                  </a:moveTo>
                  <a:lnTo>
                    <a:pt x="4" y="5"/>
                  </a:lnTo>
                  <a:lnTo>
                    <a:pt x="6" y="12"/>
                  </a:lnTo>
                  <a:lnTo>
                    <a:pt x="6" y="24"/>
                  </a:lnTo>
                  <a:lnTo>
                    <a:pt x="4" y="34"/>
                  </a:lnTo>
                  <a:lnTo>
                    <a:pt x="0" y="44"/>
                  </a:lnTo>
                  <a:lnTo>
                    <a:pt x="9" y="49"/>
                  </a:lnTo>
                  <a:lnTo>
                    <a:pt x="14" y="36"/>
                  </a:lnTo>
                  <a:lnTo>
                    <a:pt x="17" y="24"/>
                  </a:lnTo>
                  <a:lnTo>
                    <a:pt x="15" y="12"/>
                  </a:lnTo>
                  <a:lnTo>
                    <a:pt x="16" y="5"/>
                  </a:lnTo>
                  <a:lnTo>
                    <a:pt x="10" y="10"/>
                  </a:lnTo>
                  <a:lnTo>
                    <a:pt x="16" y="5"/>
                  </a:lnTo>
                  <a:lnTo>
                    <a:pt x="14" y="2"/>
                  </a:lnTo>
                  <a:lnTo>
                    <a:pt x="10" y="0"/>
                  </a:lnTo>
                  <a:lnTo>
                    <a:pt x="7" y="2"/>
                  </a:lnTo>
                  <a:lnTo>
                    <a:pt x="4" y="5"/>
                  </a:lnTo>
                  <a:lnTo>
                    <a:pt x="10"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43" name="Freeform 2275"/>
            <p:cNvSpPr>
              <a:spLocks/>
            </p:cNvSpPr>
            <p:nvPr/>
          </p:nvSpPr>
          <p:spPr bwMode="auto">
            <a:xfrm>
              <a:off x="3140" y="3892"/>
              <a:ext cx="8" cy="4"/>
            </a:xfrm>
            <a:custGeom>
              <a:avLst/>
              <a:gdLst>
                <a:gd name="T0" fmla="*/ 24 w 24"/>
                <a:gd name="T1" fmla="*/ 4 h 11"/>
                <a:gd name="T2" fmla="*/ 16 w 24"/>
                <a:gd name="T3" fmla="*/ 1 h 11"/>
                <a:gd name="T4" fmla="*/ 15 w 24"/>
                <a:gd name="T5" fmla="*/ 1 h 11"/>
                <a:gd name="T6" fmla="*/ 9 w 24"/>
                <a:gd name="T7" fmla="*/ 0 h 11"/>
                <a:gd name="T8" fmla="*/ 5 w 24"/>
                <a:gd name="T9" fmla="*/ 1 h 11"/>
                <a:gd name="T10" fmla="*/ 0 w 24"/>
                <a:gd name="T11" fmla="*/ 0 h 11"/>
                <a:gd name="T12" fmla="*/ 0 w 24"/>
                <a:gd name="T13" fmla="*/ 9 h 11"/>
                <a:gd name="T14" fmla="*/ 5 w 24"/>
                <a:gd name="T15" fmla="*/ 10 h 11"/>
                <a:gd name="T16" fmla="*/ 9 w 24"/>
                <a:gd name="T17" fmla="*/ 11 h 11"/>
                <a:gd name="T18" fmla="*/ 15 w 24"/>
                <a:gd name="T19" fmla="*/ 10 h 11"/>
                <a:gd name="T20" fmla="*/ 21 w 24"/>
                <a:gd name="T21" fmla="*/ 8 h 11"/>
                <a:gd name="T22" fmla="*/ 13 w 24"/>
                <a:gd name="T23" fmla="*/ 4 h 11"/>
                <a:gd name="T24" fmla="*/ 21 w 24"/>
                <a:gd name="T25" fmla="*/ 8 h 11"/>
                <a:gd name="T26" fmla="*/ 23 w 24"/>
                <a:gd name="T27" fmla="*/ 6 h 11"/>
                <a:gd name="T28" fmla="*/ 22 w 24"/>
                <a:gd name="T29" fmla="*/ 2 h 11"/>
                <a:gd name="T30" fmla="*/ 20 w 24"/>
                <a:gd name="T31" fmla="*/ 1 h 11"/>
                <a:gd name="T32" fmla="*/ 16 w 24"/>
                <a:gd name="T33" fmla="*/ 1 h 11"/>
                <a:gd name="T34" fmla="*/ 24 w 24"/>
                <a:gd name="T35"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11">
                  <a:moveTo>
                    <a:pt x="24" y="4"/>
                  </a:moveTo>
                  <a:lnTo>
                    <a:pt x="16" y="1"/>
                  </a:lnTo>
                  <a:lnTo>
                    <a:pt x="15" y="1"/>
                  </a:lnTo>
                  <a:lnTo>
                    <a:pt x="9" y="0"/>
                  </a:lnTo>
                  <a:lnTo>
                    <a:pt x="5" y="1"/>
                  </a:lnTo>
                  <a:lnTo>
                    <a:pt x="0" y="0"/>
                  </a:lnTo>
                  <a:lnTo>
                    <a:pt x="0" y="9"/>
                  </a:lnTo>
                  <a:lnTo>
                    <a:pt x="5" y="10"/>
                  </a:lnTo>
                  <a:lnTo>
                    <a:pt x="9" y="11"/>
                  </a:lnTo>
                  <a:lnTo>
                    <a:pt x="15" y="10"/>
                  </a:lnTo>
                  <a:lnTo>
                    <a:pt x="21" y="8"/>
                  </a:lnTo>
                  <a:lnTo>
                    <a:pt x="13" y="4"/>
                  </a:lnTo>
                  <a:lnTo>
                    <a:pt x="21" y="8"/>
                  </a:lnTo>
                  <a:lnTo>
                    <a:pt x="23" y="6"/>
                  </a:lnTo>
                  <a:lnTo>
                    <a:pt x="22" y="2"/>
                  </a:lnTo>
                  <a:lnTo>
                    <a:pt x="20" y="1"/>
                  </a:lnTo>
                  <a:lnTo>
                    <a:pt x="16" y="1"/>
                  </a:lnTo>
                  <a:lnTo>
                    <a:pt x="24"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44" name="Freeform 2276"/>
            <p:cNvSpPr>
              <a:spLocks/>
            </p:cNvSpPr>
            <p:nvPr/>
          </p:nvSpPr>
          <p:spPr bwMode="auto">
            <a:xfrm>
              <a:off x="3145" y="3893"/>
              <a:ext cx="14" cy="13"/>
            </a:xfrm>
            <a:custGeom>
              <a:avLst/>
              <a:gdLst>
                <a:gd name="T0" fmla="*/ 42 w 42"/>
                <a:gd name="T1" fmla="*/ 27 h 38"/>
                <a:gd name="T2" fmla="*/ 42 w 42"/>
                <a:gd name="T3" fmla="*/ 27 h 38"/>
                <a:gd name="T4" fmla="*/ 38 w 42"/>
                <a:gd name="T5" fmla="*/ 27 h 38"/>
                <a:gd name="T6" fmla="*/ 33 w 42"/>
                <a:gd name="T7" fmla="*/ 24 h 38"/>
                <a:gd name="T8" fmla="*/ 27 w 42"/>
                <a:gd name="T9" fmla="*/ 21 h 38"/>
                <a:gd name="T10" fmla="*/ 23 w 42"/>
                <a:gd name="T11" fmla="*/ 18 h 38"/>
                <a:gd name="T12" fmla="*/ 17 w 42"/>
                <a:gd name="T13" fmla="*/ 13 h 38"/>
                <a:gd name="T14" fmla="*/ 14 w 42"/>
                <a:gd name="T15" fmla="*/ 8 h 38"/>
                <a:gd name="T16" fmla="*/ 11 w 42"/>
                <a:gd name="T17" fmla="*/ 4 h 38"/>
                <a:gd name="T18" fmla="*/ 11 w 42"/>
                <a:gd name="T19" fmla="*/ 0 h 38"/>
                <a:gd name="T20" fmla="*/ 0 w 42"/>
                <a:gd name="T21" fmla="*/ 0 h 38"/>
                <a:gd name="T22" fmla="*/ 2 w 42"/>
                <a:gd name="T23" fmla="*/ 6 h 38"/>
                <a:gd name="T24" fmla="*/ 4 w 42"/>
                <a:gd name="T25" fmla="*/ 13 h 38"/>
                <a:gd name="T26" fmla="*/ 10 w 42"/>
                <a:gd name="T27" fmla="*/ 20 h 38"/>
                <a:gd name="T28" fmla="*/ 16 w 42"/>
                <a:gd name="T29" fmla="*/ 24 h 38"/>
                <a:gd name="T30" fmla="*/ 23 w 42"/>
                <a:gd name="T31" fmla="*/ 30 h 38"/>
                <a:gd name="T32" fmla="*/ 28 w 42"/>
                <a:gd name="T33" fmla="*/ 34 h 38"/>
                <a:gd name="T34" fmla="*/ 35 w 42"/>
                <a:gd name="T35" fmla="*/ 36 h 38"/>
                <a:gd name="T36" fmla="*/ 42 w 42"/>
                <a:gd name="T37" fmla="*/ 38 h 38"/>
                <a:gd name="T38" fmla="*/ 42 w 42"/>
                <a:gd name="T39" fmla="*/ 38 h 38"/>
                <a:gd name="T40" fmla="*/ 42 w 42"/>
                <a:gd name="T41" fmla="*/ 2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 h="38">
                  <a:moveTo>
                    <a:pt x="42" y="27"/>
                  </a:moveTo>
                  <a:lnTo>
                    <a:pt x="42" y="27"/>
                  </a:lnTo>
                  <a:lnTo>
                    <a:pt x="38" y="27"/>
                  </a:lnTo>
                  <a:lnTo>
                    <a:pt x="33" y="24"/>
                  </a:lnTo>
                  <a:lnTo>
                    <a:pt x="27" y="21"/>
                  </a:lnTo>
                  <a:lnTo>
                    <a:pt x="23" y="18"/>
                  </a:lnTo>
                  <a:lnTo>
                    <a:pt x="17" y="13"/>
                  </a:lnTo>
                  <a:lnTo>
                    <a:pt x="14" y="8"/>
                  </a:lnTo>
                  <a:lnTo>
                    <a:pt x="11" y="4"/>
                  </a:lnTo>
                  <a:lnTo>
                    <a:pt x="11" y="0"/>
                  </a:lnTo>
                  <a:lnTo>
                    <a:pt x="0" y="0"/>
                  </a:lnTo>
                  <a:lnTo>
                    <a:pt x="2" y="6"/>
                  </a:lnTo>
                  <a:lnTo>
                    <a:pt x="4" y="13"/>
                  </a:lnTo>
                  <a:lnTo>
                    <a:pt x="10" y="20"/>
                  </a:lnTo>
                  <a:lnTo>
                    <a:pt x="16" y="24"/>
                  </a:lnTo>
                  <a:lnTo>
                    <a:pt x="23" y="30"/>
                  </a:lnTo>
                  <a:lnTo>
                    <a:pt x="28" y="34"/>
                  </a:lnTo>
                  <a:lnTo>
                    <a:pt x="35" y="36"/>
                  </a:lnTo>
                  <a:lnTo>
                    <a:pt x="42" y="38"/>
                  </a:lnTo>
                  <a:lnTo>
                    <a:pt x="42" y="38"/>
                  </a:lnTo>
                  <a:lnTo>
                    <a:pt x="42" y="2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45" name="Freeform 2277"/>
            <p:cNvSpPr>
              <a:spLocks/>
            </p:cNvSpPr>
            <p:nvPr/>
          </p:nvSpPr>
          <p:spPr bwMode="auto">
            <a:xfrm>
              <a:off x="3159" y="3899"/>
              <a:ext cx="10" cy="7"/>
            </a:xfrm>
            <a:custGeom>
              <a:avLst/>
              <a:gdLst>
                <a:gd name="T0" fmla="*/ 30 w 32"/>
                <a:gd name="T1" fmla="*/ 0 h 20"/>
                <a:gd name="T2" fmla="*/ 26 w 32"/>
                <a:gd name="T3" fmla="*/ 0 h 20"/>
                <a:gd name="T4" fmla="*/ 20 w 32"/>
                <a:gd name="T5" fmla="*/ 2 h 20"/>
                <a:gd name="T6" fmla="*/ 14 w 32"/>
                <a:gd name="T7" fmla="*/ 5 h 20"/>
                <a:gd name="T8" fmla="*/ 8 w 32"/>
                <a:gd name="T9" fmla="*/ 9 h 20"/>
                <a:gd name="T10" fmla="*/ 0 w 32"/>
                <a:gd name="T11" fmla="*/ 9 h 20"/>
                <a:gd name="T12" fmla="*/ 0 w 32"/>
                <a:gd name="T13" fmla="*/ 20 h 20"/>
                <a:gd name="T14" fmla="*/ 10 w 32"/>
                <a:gd name="T15" fmla="*/ 18 h 20"/>
                <a:gd name="T16" fmla="*/ 18 w 32"/>
                <a:gd name="T17" fmla="*/ 14 h 20"/>
                <a:gd name="T18" fmla="*/ 24 w 32"/>
                <a:gd name="T19" fmla="*/ 11 h 20"/>
                <a:gd name="T20" fmla="*/ 29 w 32"/>
                <a:gd name="T21" fmla="*/ 9 h 20"/>
                <a:gd name="T22" fmla="*/ 25 w 32"/>
                <a:gd name="T23" fmla="*/ 9 h 20"/>
                <a:gd name="T24" fmla="*/ 29 w 32"/>
                <a:gd name="T25" fmla="*/ 9 h 20"/>
                <a:gd name="T26" fmla="*/ 32 w 32"/>
                <a:gd name="T27" fmla="*/ 6 h 20"/>
                <a:gd name="T28" fmla="*/ 32 w 32"/>
                <a:gd name="T29" fmla="*/ 3 h 20"/>
                <a:gd name="T30" fmla="*/ 30 w 32"/>
                <a:gd name="T31" fmla="*/ 1 h 20"/>
                <a:gd name="T32" fmla="*/ 26 w 32"/>
                <a:gd name="T33" fmla="*/ 0 h 20"/>
                <a:gd name="T34" fmla="*/ 30 w 32"/>
                <a:gd name="T3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20">
                  <a:moveTo>
                    <a:pt x="30" y="0"/>
                  </a:moveTo>
                  <a:lnTo>
                    <a:pt x="26" y="0"/>
                  </a:lnTo>
                  <a:lnTo>
                    <a:pt x="20" y="2"/>
                  </a:lnTo>
                  <a:lnTo>
                    <a:pt x="14" y="5"/>
                  </a:lnTo>
                  <a:lnTo>
                    <a:pt x="8" y="9"/>
                  </a:lnTo>
                  <a:lnTo>
                    <a:pt x="0" y="9"/>
                  </a:lnTo>
                  <a:lnTo>
                    <a:pt x="0" y="20"/>
                  </a:lnTo>
                  <a:lnTo>
                    <a:pt x="10" y="18"/>
                  </a:lnTo>
                  <a:lnTo>
                    <a:pt x="18" y="14"/>
                  </a:lnTo>
                  <a:lnTo>
                    <a:pt x="24" y="11"/>
                  </a:lnTo>
                  <a:lnTo>
                    <a:pt x="29" y="9"/>
                  </a:lnTo>
                  <a:lnTo>
                    <a:pt x="25" y="9"/>
                  </a:lnTo>
                  <a:lnTo>
                    <a:pt x="29" y="9"/>
                  </a:lnTo>
                  <a:lnTo>
                    <a:pt x="32" y="6"/>
                  </a:lnTo>
                  <a:lnTo>
                    <a:pt x="32" y="3"/>
                  </a:lnTo>
                  <a:lnTo>
                    <a:pt x="30" y="1"/>
                  </a:lnTo>
                  <a:lnTo>
                    <a:pt x="26" y="0"/>
                  </a:lnTo>
                  <a:lnTo>
                    <a:pt x="3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46" name="Freeform 2278"/>
            <p:cNvSpPr>
              <a:spLocks/>
            </p:cNvSpPr>
            <p:nvPr/>
          </p:nvSpPr>
          <p:spPr bwMode="auto">
            <a:xfrm>
              <a:off x="3167" y="3899"/>
              <a:ext cx="8" cy="12"/>
            </a:xfrm>
            <a:custGeom>
              <a:avLst/>
              <a:gdLst>
                <a:gd name="T0" fmla="*/ 19 w 23"/>
                <a:gd name="T1" fmla="*/ 26 h 35"/>
                <a:gd name="T2" fmla="*/ 23 w 23"/>
                <a:gd name="T3" fmla="*/ 32 h 35"/>
                <a:gd name="T4" fmla="*/ 23 w 23"/>
                <a:gd name="T5" fmla="*/ 23 h 35"/>
                <a:gd name="T6" fmla="*/ 20 w 23"/>
                <a:gd name="T7" fmla="*/ 14 h 35"/>
                <a:gd name="T8" fmla="*/ 13 w 23"/>
                <a:gd name="T9" fmla="*/ 6 h 35"/>
                <a:gd name="T10" fmla="*/ 5 w 23"/>
                <a:gd name="T11" fmla="*/ 0 h 35"/>
                <a:gd name="T12" fmla="*/ 0 w 23"/>
                <a:gd name="T13" fmla="*/ 9 h 35"/>
                <a:gd name="T14" fmla="*/ 6 w 23"/>
                <a:gd name="T15" fmla="*/ 13 h 35"/>
                <a:gd name="T16" fmla="*/ 11 w 23"/>
                <a:gd name="T17" fmla="*/ 19 h 35"/>
                <a:gd name="T18" fmla="*/ 14 w 23"/>
                <a:gd name="T19" fmla="*/ 25 h 35"/>
                <a:gd name="T20" fmla="*/ 14 w 23"/>
                <a:gd name="T21" fmla="*/ 29 h 35"/>
                <a:gd name="T22" fmla="*/ 19 w 23"/>
                <a:gd name="T23" fmla="*/ 35 h 35"/>
                <a:gd name="T24" fmla="*/ 14 w 23"/>
                <a:gd name="T25" fmla="*/ 29 h 35"/>
                <a:gd name="T26" fmla="*/ 15 w 23"/>
                <a:gd name="T27" fmla="*/ 33 h 35"/>
                <a:gd name="T28" fmla="*/ 17 w 23"/>
                <a:gd name="T29" fmla="*/ 35 h 35"/>
                <a:gd name="T30" fmla="*/ 21 w 23"/>
                <a:gd name="T31" fmla="*/ 34 h 35"/>
                <a:gd name="T32" fmla="*/ 23 w 23"/>
                <a:gd name="T33" fmla="*/ 32 h 35"/>
                <a:gd name="T34" fmla="*/ 19 w 23"/>
                <a:gd name="T35" fmla="*/ 2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35">
                  <a:moveTo>
                    <a:pt x="19" y="26"/>
                  </a:moveTo>
                  <a:lnTo>
                    <a:pt x="23" y="32"/>
                  </a:lnTo>
                  <a:lnTo>
                    <a:pt x="23" y="23"/>
                  </a:lnTo>
                  <a:lnTo>
                    <a:pt x="20" y="14"/>
                  </a:lnTo>
                  <a:lnTo>
                    <a:pt x="13" y="6"/>
                  </a:lnTo>
                  <a:lnTo>
                    <a:pt x="5" y="0"/>
                  </a:lnTo>
                  <a:lnTo>
                    <a:pt x="0" y="9"/>
                  </a:lnTo>
                  <a:lnTo>
                    <a:pt x="6" y="13"/>
                  </a:lnTo>
                  <a:lnTo>
                    <a:pt x="11" y="19"/>
                  </a:lnTo>
                  <a:lnTo>
                    <a:pt x="14" y="25"/>
                  </a:lnTo>
                  <a:lnTo>
                    <a:pt x="14" y="29"/>
                  </a:lnTo>
                  <a:lnTo>
                    <a:pt x="19" y="35"/>
                  </a:lnTo>
                  <a:lnTo>
                    <a:pt x="14" y="29"/>
                  </a:lnTo>
                  <a:lnTo>
                    <a:pt x="15" y="33"/>
                  </a:lnTo>
                  <a:lnTo>
                    <a:pt x="17" y="35"/>
                  </a:lnTo>
                  <a:lnTo>
                    <a:pt x="21" y="34"/>
                  </a:lnTo>
                  <a:lnTo>
                    <a:pt x="23" y="32"/>
                  </a:lnTo>
                  <a:lnTo>
                    <a:pt x="19" y="2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47" name="Freeform 2279"/>
            <p:cNvSpPr>
              <a:spLocks/>
            </p:cNvSpPr>
            <p:nvPr/>
          </p:nvSpPr>
          <p:spPr bwMode="auto">
            <a:xfrm>
              <a:off x="3173" y="3906"/>
              <a:ext cx="7" cy="5"/>
            </a:xfrm>
            <a:custGeom>
              <a:avLst/>
              <a:gdLst>
                <a:gd name="T0" fmla="*/ 12 w 21"/>
                <a:gd name="T1" fmla="*/ 4 h 14"/>
                <a:gd name="T2" fmla="*/ 16 w 21"/>
                <a:gd name="T3" fmla="*/ 0 h 14"/>
                <a:gd name="T4" fmla="*/ 11 w 21"/>
                <a:gd name="T5" fmla="*/ 3 h 14"/>
                <a:gd name="T6" fmla="*/ 7 w 21"/>
                <a:gd name="T7" fmla="*/ 4 h 14"/>
                <a:gd name="T8" fmla="*/ 4 w 21"/>
                <a:gd name="T9" fmla="*/ 5 h 14"/>
                <a:gd name="T10" fmla="*/ 0 w 21"/>
                <a:gd name="T11" fmla="*/ 5 h 14"/>
                <a:gd name="T12" fmla="*/ 0 w 21"/>
                <a:gd name="T13" fmla="*/ 14 h 14"/>
                <a:gd name="T14" fmla="*/ 4 w 21"/>
                <a:gd name="T15" fmla="*/ 14 h 14"/>
                <a:gd name="T16" fmla="*/ 9 w 21"/>
                <a:gd name="T17" fmla="*/ 13 h 14"/>
                <a:gd name="T18" fmla="*/ 13 w 21"/>
                <a:gd name="T19" fmla="*/ 12 h 14"/>
                <a:gd name="T20" fmla="*/ 16 w 21"/>
                <a:gd name="T21" fmla="*/ 12 h 14"/>
                <a:gd name="T22" fmla="*/ 19 w 21"/>
                <a:gd name="T23" fmla="*/ 8 h 14"/>
                <a:gd name="T24" fmla="*/ 16 w 21"/>
                <a:gd name="T25" fmla="*/ 12 h 14"/>
                <a:gd name="T26" fmla="*/ 19 w 21"/>
                <a:gd name="T27" fmla="*/ 10 h 14"/>
                <a:gd name="T28" fmla="*/ 21 w 21"/>
                <a:gd name="T29" fmla="*/ 6 h 14"/>
                <a:gd name="T30" fmla="*/ 19 w 21"/>
                <a:gd name="T31" fmla="*/ 3 h 14"/>
                <a:gd name="T32" fmla="*/ 16 w 21"/>
                <a:gd name="T33" fmla="*/ 0 h 14"/>
                <a:gd name="T34" fmla="*/ 12 w 21"/>
                <a:gd name="T35"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14">
                  <a:moveTo>
                    <a:pt x="12" y="4"/>
                  </a:moveTo>
                  <a:lnTo>
                    <a:pt x="16" y="0"/>
                  </a:lnTo>
                  <a:lnTo>
                    <a:pt x="11" y="3"/>
                  </a:lnTo>
                  <a:lnTo>
                    <a:pt x="7" y="4"/>
                  </a:lnTo>
                  <a:lnTo>
                    <a:pt x="4" y="5"/>
                  </a:lnTo>
                  <a:lnTo>
                    <a:pt x="0" y="5"/>
                  </a:lnTo>
                  <a:lnTo>
                    <a:pt x="0" y="14"/>
                  </a:lnTo>
                  <a:lnTo>
                    <a:pt x="4" y="14"/>
                  </a:lnTo>
                  <a:lnTo>
                    <a:pt x="9" y="13"/>
                  </a:lnTo>
                  <a:lnTo>
                    <a:pt x="13" y="12"/>
                  </a:lnTo>
                  <a:lnTo>
                    <a:pt x="16" y="12"/>
                  </a:lnTo>
                  <a:lnTo>
                    <a:pt x="19" y="8"/>
                  </a:lnTo>
                  <a:lnTo>
                    <a:pt x="16" y="12"/>
                  </a:lnTo>
                  <a:lnTo>
                    <a:pt x="19" y="10"/>
                  </a:lnTo>
                  <a:lnTo>
                    <a:pt x="21" y="6"/>
                  </a:lnTo>
                  <a:lnTo>
                    <a:pt x="19" y="3"/>
                  </a:lnTo>
                  <a:lnTo>
                    <a:pt x="16" y="0"/>
                  </a:lnTo>
                  <a:lnTo>
                    <a:pt x="12"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48" name="Freeform 2280"/>
            <p:cNvSpPr>
              <a:spLocks/>
            </p:cNvSpPr>
            <p:nvPr/>
          </p:nvSpPr>
          <p:spPr bwMode="auto">
            <a:xfrm>
              <a:off x="2454" y="3771"/>
              <a:ext cx="304" cy="139"/>
            </a:xfrm>
            <a:custGeom>
              <a:avLst/>
              <a:gdLst>
                <a:gd name="T0" fmla="*/ 894 w 911"/>
                <a:gd name="T1" fmla="*/ 376 h 417"/>
                <a:gd name="T2" fmla="*/ 867 w 911"/>
                <a:gd name="T3" fmla="*/ 388 h 417"/>
                <a:gd name="T4" fmla="*/ 829 w 911"/>
                <a:gd name="T5" fmla="*/ 417 h 417"/>
                <a:gd name="T6" fmla="*/ 798 w 911"/>
                <a:gd name="T7" fmla="*/ 412 h 417"/>
                <a:gd name="T8" fmla="*/ 760 w 911"/>
                <a:gd name="T9" fmla="*/ 405 h 417"/>
                <a:gd name="T10" fmla="*/ 720 w 911"/>
                <a:gd name="T11" fmla="*/ 390 h 417"/>
                <a:gd name="T12" fmla="*/ 688 w 911"/>
                <a:gd name="T13" fmla="*/ 388 h 417"/>
                <a:gd name="T14" fmla="*/ 663 w 911"/>
                <a:gd name="T15" fmla="*/ 362 h 417"/>
                <a:gd name="T16" fmla="*/ 624 w 911"/>
                <a:gd name="T17" fmla="*/ 334 h 417"/>
                <a:gd name="T18" fmla="*/ 607 w 911"/>
                <a:gd name="T19" fmla="*/ 346 h 417"/>
                <a:gd name="T20" fmla="*/ 581 w 911"/>
                <a:gd name="T21" fmla="*/ 407 h 417"/>
                <a:gd name="T22" fmla="*/ 570 w 911"/>
                <a:gd name="T23" fmla="*/ 372 h 417"/>
                <a:gd name="T24" fmla="*/ 520 w 911"/>
                <a:gd name="T25" fmla="*/ 390 h 417"/>
                <a:gd name="T26" fmla="*/ 467 w 911"/>
                <a:gd name="T27" fmla="*/ 394 h 417"/>
                <a:gd name="T28" fmla="*/ 457 w 911"/>
                <a:gd name="T29" fmla="*/ 416 h 417"/>
                <a:gd name="T30" fmla="*/ 428 w 911"/>
                <a:gd name="T31" fmla="*/ 401 h 417"/>
                <a:gd name="T32" fmla="*/ 365 w 911"/>
                <a:gd name="T33" fmla="*/ 386 h 417"/>
                <a:gd name="T34" fmla="*/ 323 w 911"/>
                <a:gd name="T35" fmla="*/ 357 h 417"/>
                <a:gd name="T36" fmla="*/ 300 w 911"/>
                <a:gd name="T37" fmla="*/ 328 h 417"/>
                <a:gd name="T38" fmla="*/ 277 w 911"/>
                <a:gd name="T39" fmla="*/ 334 h 417"/>
                <a:gd name="T40" fmla="*/ 241 w 911"/>
                <a:gd name="T41" fmla="*/ 350 h 417"/>
                <a:gd name="T42" fmla="*/ 214 w 911"/>
                <a:gd name="T43" fmla="*/ 297 h 417"/>
                <a:gd name="T44" fmla="*/ 173 w 911"/>
                <a:gd name="T45" fmla="*/ 301 h 417"/>
                <a:gd name="T46" fmla="*/ 154 w 911"/>
                <a:gd name="T47" fmla="*/ 262 h 417"/>
                <a:gd name="T48" fmla="*/ 120 w 911"/>
                <a:gd name="T49" fmla="*/ 298 h 417"/>
                <a:gd name="T50" fmla="*/ 80 w 911"/>
                <a:gd name="T51" fmla="*/ 306 h 417"/>
                <a:gd name="T52" fmla="*/ 7 w 911"/>
                <a:gd name="T53" fmla="*/ 300 h 417"/>
                <a:gd name="T54" fmla="*/ 19 w 911"/>
                <a:gd name="T55" fmla="*/ 262 h 417"/>
                <a:gd name="T56" fmla="*/ 95 w 911"/>
                <a:gd name="T57" fmla="*/ 228 h 417"/>
                <a:gd name="T58" fmla="*/ 109 w 911"/>
                <a:gd name="T59" fmla="*/ 172 h 417"/>
                <a:gd name="T60" fmla="*/ 158 w 911"/>
                <a:gd name="T61" fmla="*/ 150 h 417"/>
                <a:gd name="T62" fmla="*/ 234 w 911"/>
                <a:gd name="T63" fmla="*/ 157 h 417"/>
                <a:gd name="T64" fmla="*/ 262 w 911"/>
                <a:gd name="T65" fmla="*/ 107 h 417"/>
                <a:gd name="T66" fmla="*/ 329 w 911"/>
                <a:gd name="T67" fmla="*/ 87 h 417"/>
                <a:gd name="T68" fmla="*/ 350 w 911"/>
                <a:gd name="T69" fmla="*/ 63 h 417"/>
                <a:gd name="T70" fmla="*/ 402 w 911"/>
                <a:gd name="T71" fmla="*/ 64 h 417"/>
                <a:gd name="T72" fmla="*/ 466 w 911"/>
                <a:gd name="T73" fmla="*/ 71 h 417"/>
                <a:gd name="T74" fmla="*/ 503 w 911"/>
                <a:gd name="T75" fmla="*/ 96 h 417"/>
                <a:gd name="T76" fmla="*/ 507 w 911"/>
                <a:gd name="T77" fmla="*/ 71 h 417"/>
                <a:gd name="T78" fmla="*/ 524 w 911"/>
                <a:gd name="T79" fmla="*/ 46 h 417"/>
                <a:gd name="T80" fmla="*/ 548 w 911"/>
                <a:gd name="T81" fmla="*/ 14 h 417"/>
                <a:gd name="T82" fmla="*/ 591 w 911"/>
                <a:gd name="T83" fmla="*/ 11 h 417"/>
                <a:gd name="T84" fmla="*/ 608 w 911"/>
                <a:gd name="T85" fmla="*/ 56 h 417"/>
                <a:gd name="T86" fmla="*/ 663 w 911"/>
                <a:gd name="T87" fmla="*/ 71 h 417"/>
                <a:gd name="T88" fmla="*/ 688 w 911"/>
                <a:gd name="T89" fmla="*/ 86 h 417"/>
                <a:gd name="T90" fmla="*/ 717 w 911"/>
                <a:gd name="T91" fmla="*/ 99 h 417"/>
                <a:gd name="T92" fmla="*/ 757 w 911"/>
                <a:gd name="T93" fmla="*/ 108 h 417"/>
                <a:gd name="T94" fmla="*/ 792 w 911"/>
                <a:gd name="T95" fmla="*/ 95 h 417"/>
                <a:gd name="T96" fmla="*/ 835 w 911"/>
                <a:gd name="T97" fmla="*/ 107 h 417"/>
                <a:gd name="T98" fmla="*/ 861 w 911"/>
                <a:gd name="T99" fmla="*/ 144 h 417"/>
                <a:gd name="T100" fmla="*/ 883 w 911"/>
                <a:gd name="T101" fmla="*/ 182 h 417"/>
                <a:gd name="T102" fmla="*/ 875 w 911"/>
                <a:gd name="T103" fmla="*/ 214 h 417"/>
                <a:gd name="T104" fmla="*/ 899 w 911"/>
                <a:gd name="T105" fmla="*/ 242 h 417"/>
                <a:gd name="T106" fmla="*/ 874 w 911"/>
                <a:gd name="T107" fmla="*/ 273 h 417"/>
                <a:gd name="T108" fmla="*/ 894 w 911"/>
                <a:gd name="T109" fmla="*/ 286 h 417"/>
                <a:gd name="T110" fmla="*/ 911 w 911"/>
                <a:gd name="T111" fmla="*/ 313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11" h="417">
                  <a:moveTo>
                    <a:pt x="910" y="324"/>
                  </a:moveTo>
                  <a:lnTo>
                    <a:pt x="904" y="336"/>
                  </a:lnTo>
                  <a:lnTo>
                    <a:pt x="903" y="350"/>
                  </a:lnTo>
                  <a:lnTo>
                    <a:pt x="902" y="365"/>
                  </a:lnTo>
                  <a:lnTo>
                    <a:pt x="898" y="376"/>
                  </a:lnTo>
                  <a:lnTo>
                    <a:pt x="894" y="376"/>
                  </a:lnTo>
                  <a:lnTo>
                    <a:pt x="890" y="377"/>
                  </a:lnTo>
                  <a:lnTo>
                    <a:pt x="885" y="379"/>
                  </a:lnTo>
                  <a:lnTo>
                    <a:pt x="880" y="381"/>
                  </a:lnTo>
                  <a:lnTo>
                    <a:pt x="876" y="384"/>
                  </a:lnTo>
                  <a:lnTo>
                    <a:pt x="871" y="386"/>
                  </a:lnTo>
                  <a:lnTo>
                    <a:pt x="867" y="388"/>
                  </a:lnTo>
                  <a:lnTo>
                    <a:pt x="863" y="390"/>
                  </a:lnTo>
                  <a:lnTo>
                    <a:pt x="856" y="396"/>
                  </a:lnTo>
                  <a:lnTo>
                    <a:pt x="847" y="404"/>
                  </a:lnTo>
                  <a:lnTo>
                    <a:pt x="839" y="411"/>
                  </a:lnTo>
                  <a:lnTo>
                    <a:pt x="832" y="416"/>
                  </a:lnTo>
                  <a:lnTo>
                    <a:pt x="829" y="417"/>
                  </a:lnTo>
                  <a:lnTo>
                    <a:pt x="825" y="417"/>
                  </a:lnTo>
                  <a:lnTo>
                    <a:pt x="820" y="417"/>
                  </a:lnTo>
                  <a:lnTo>
                    <a:pt x="815" y="417"/>
                  </a:lnTo>
                  <a:lnTo>
                    <a:pt x="808" y="416"/>
                  </a:lnTo>
                  <a:lnTo>
                    <a:pt x="803" y="415"/>
                  </a:lnTo>
                  <a:lnTo>
                    <a:pt x="798" y="412"/>
                  </a:lnTo>
                  <a:lnTo>
                    <a:pt x="793" y="411"/>
                  </a:lnTo>
                  <a:lnTo>
                    <a:pt x="787" y="411"/>
                  </a:lnTo>
                  <a:lnTo>
                    <a:pt x="777" y="410"/>
                  </a:lnTo>
                  <a:lnTo>
                    <a:pt x="769" y="407"/>
                  </a:lnTo>
                  <a:lnTo>
                    <a:pt x="764" y="402"/>
                  </a:lnTo>
                  <a:lnTo>
                    <a:pt x="760" y="405"/>
                  </a:lnTo>
                  <a:lnTo>
                    <a:pt x="755" y="405"/>
                  </a:lnTo>
                  <a:lnTo>
                    <a:pt x="749" y="405"/>
                  </a:lnTo>
                  <a:lnTo>
                    <a:pt x="742" y="402"/>
                  </a:lnTo>
                  <a:lnTo>
                    <a:pt x="734" y="398"/>
                  </a:lnTo>
                  <a:lnTo>
                    <a:pt x="727" y="395"/>
                  </a:lnTo>
                  <a:lnTo>
                    <a:pt x="720" y="390"/>
                  </a:lnTo>
                  <a:lnTo>
                    <a:pt x="714" y="386"/>
                  </a:lnTo>
                  <a:lnTo>
                    <a:pt x="712" y="389"/>
                  </a:lnTo>
                  <a:lnTo>
                    <a:pt x="706" y="390"/>
                  </a:lnTo>
                  <a:lnTo>
                    <a:pt x="701" y="390"/>
                  </a:lnTo>
                  <a:lnTo>
                    <a:pt x="694" y="389"/>
                  </a:lnTo>
                  <a:lnTo>
                    <a:pt x="688" y="388"/>
                  </a:lnTo>
                  <a:lnTo>
                    <a:pt x="681" y="387"/>
                  </a:lnTo>
                  <a:lnTo>
                    <a:pt x="677" y="385"/>
                  </a:lnTo>
                  <a:lnTo>
                    <a:pt x="673" y="384"/>
                  </a:lnTo>
                  <a:lnTo>
                    <a:pt x="669" y="380"/>
                  </a:lnTo>
                  <a:lnTo>
                    <a:pt x="665" y="372"/>
                  </a:lnTo>
                  <a:lnTo>
                    <a:pt x="663" y="362"/>
                  </a:lnTo>
                  <a:lnTo>
                    <a:pt x="662" y="353"/>
                  </a:lnTo>
                  <a:lnTo>
                    <a:pt x="651" y="353"/>
                  </a:lnTo>
                  <a:lnTo>
                    <a:pt x="642" y="350"/>
                  </a:lnTo>
                  <a:lnTo>
                    <a:pt x="634" y="346"/>
                  </a:lnTo>
                  <a:lnTo>
                    <a:pt x="629" y="341"/>
                  </a:lnTo>
                  <a:lnTo>
                    <a:pt x="624" y="334"/>
                  </a:lnTo>
                  <a:lnTo>
                    <a:pt x="622" y="329"/>
                  </a:lnTo>
                  <a:lnTo>
                    <a:pt x="619" y="322"/>
                  </a:lnTo>
                  <a:lnTo>
                    <a:pt x="618" y="316"/>
                  </a:lnTo>
                  <a:lnTo>
                    <a:pt x="616" y="326"/>
                  </a:lnTo>
                  <a:lnTo>
                    <a:pt x="613" y="337"/>
                  </a:lnTo>
                  <a:lnTo>
                    <a:pt x="607" y="346"/>
                  </a:lnTo>
                  <a:lnTo>
                    <a:pt x="602" y="353"/>
                  </a:lnTo>
                  <a:lnTo>
                    <a:pt x="600" y="363"/>
                  </a:lnTo>
                  <a:lnTo>
                    <a:pt x="600" y="377"/>
                  </a:lnTo>
                  <a:lnTo>
                    <a:pt x="601" y="392"/>
                  </a:lnTo>
                  <a:lnTo>
                    <a:pt x="602" y="403"/>
                  </a:lnTo>
                  <a:lnTo>
                    <a:pt x="581" y="407"/>
                  </a:lnTo>
                  <a:lnTo>
                    <a:pt x="582" y="395"/>
                  </a:lnTo>
                  <a:lnTo>
                    <a:pt x="583" y="380"/>
                  </a:lnTo>
                  <a:lnTo>
                    <a:pt x="583" y="369"/>
                  </a:lnTo>
                  <a:lnTo>
                    <a:pt x="583" y="364"/>
                  </a:lnTo>
                  <a:lnTo>
                    <a:pt x="577" y="368"/>
                  </a:lnTo>
                  <a:lnTo>
                    <a:pt x="570" y="372"/>
                  </a:lnTo>
                  <a:lnTo>
                    <a:pt x="562" y="378"/>
                  </a:lnTo>
                  <a:lnTo>
                    <a:pt x="553" y="382"/>
                  </a:lnTo>
                  <a:lnTo>
                    <a:pt x="544" y="387"/>
                  </a:lnTo>
                  <a:lnTo>
                    <a:pt x="535" y="390"/>
                  </a:lnTo>
                  <a:lnTo>
                    <a:pt x="527" y="392"/>
                  </a:lnTo>
                  <a:lnTo>
                    <a:pt x="520" y="390"/>
                  </a:lnTo>
                  <a:lnTo>
                    <a:pt x="510" y="393"/>
                  </a:lnTo>
                  <a:lnTo>
                    <a:pt x="499" y="395"/>
                  </a:lnTo>
                  <a:lnTo>
                    <a:pt x="490" y="396"/>
                  </a:lnTo>
                  <a:lnTo>
                    <a:pt x="482" y="396"/>
                  </a:lnTo>
                  <a:lnTo>
                    <a:pt x="474" y="395"/>
                  </a:lnTo>
                  <a:lnTo>
                    <a:pt x="467" y="394"/>
                  </a:lnTo>
                  <a:lnTo>
                    <a:pt x="461" y="390"/>
                  </a:lnTo>
                  <a:lnTo>
                    <a:pt x="456" y="386"/>
                  </a:lnTo>
                  <a:lnTo>
                    <a:pt x="457" y="393"/>
                  </a:lnTo>
                  <a:lnTo>
                    <a:pt x="457" y="402"/>
                  </a:lnTo>
                  <a:lnTo>
                    <a:pt x="457" y="410"/>
                  </a:lnTo>
                  <a:lnTo>
                    <a:pt x="457" y="416"/>
                  </a:lnTo>
                  <a:lnTo>
                    <a:pt x="451" y="415"/>
                  </a:lnTo>
                  <a:lnTo>
                    <a:pt x="447" y="413"/>
                  </a:lnTo>
                  <a:lnTo>
                    <a:pt x="441" y="411"/>
                  </a:lnTo>
                  <a:lnTo>
                    <a:pt x="436" y="408"/>
                  </a:lnTo>
                  <a:lnTo>
                    <a:pt x="432" y="404"/>
                  </a:lnTo>
                  <a:lnTo>
                    <a:pt x="428" y="401"/>
                  </a:lnTo>
                  <a:lnTo>
                    <a:pt x="424" y="397"/>
                  </a:lnTo>
                  <a:lnTo>
                    <a:pt x="420" y="394"/>
                  </a:lnTo>
                  <a:lnTo>
                    <a:pt x="404" y="398"/>
                  </a:lnTo>
                  <a:lnTo>
                    <a:pt x="389" y="398"/>
                  </a:lnTo>
                  <a:lnTo>
                    <a:pt x="376" y="394"/>
                  </a:lnTo>
                  <a:lnTo>
                    <a:pt x="365" y="386"/>
                  </a:lnTo>
                  <a:lnTo>
                    <a:pt x="355" y="377"/>
                  </a:lnTo>
                  <a:lnTo>
                    <a:pt x="348" y="368"/>
                  </a:lnTo>
                  <a:lnTo>
                    <a:pt x="341" y="358"/>
                  </a:lnTo>
                  <a:lnTo>
                    <a:pt x="338" y="350"/>
                  </a:lnTo>
                  <a:lnTo>
                    <a:pt x="331" y="353"/>
                  </a:lnTo>
                  <a:lnTo>
                    <a:pt x="323" y="357"/>
                  </a:lnTo>
                  <a:lnTo>
                    <a:pt x="315" y="361"/>
                  </a:lnTo>
                  <a:lnTo>
                    <a:pt x="307" y="363"/>
                  </a:lnTo>
                  <a:lnTo>
                    <a:pt x="307" y="354"/>
                  </a:lnTo>
                  <a:lnTo>
                    <a:pt x="306" y="345"/>
                  </a:lnTo>
                  <a:lnTo>
                    <a:pt x="304" y="336"/>
                  </a:lnTo>
                  <a:lnTo>
                    <a:pt x="300" y="328"/>
                  </a:lnTo>
                  <a:lnTo>
                    <a:pt x="299" y="337"/>
                  </a:lnTo>
                  <a:lnTo>
                    <a:pt x="294" y="347"/>
                  </a:lnTo>
                  <a:lnTo>
                    <a:pt x="290" y="354"/>
                  </a:lnTo>
                  <a:lnTo>
                    <a:pt x="284" y="355"/>
                  </a:lnTo>
                  <a:lnTo>
                    <a:pt x="281" y="348"/>
                  </a:lnTo>
                  <a:lnTo>
                    <a:pt x="277" y="334"/>
                  </a:lnTo>
                  <a:lnTo>
                    <a:pt x="274" y="321"/>
                  </a:lnTo>
                  <a:lnTo>
                    <a:pt x="270" y="313"/>
                  </a:lnTo>
                  <a:lnTo>
                    <a:pt x="263" y="318"/>
                  </a:lnTo>
                  <a:lnTo>
                    <a:pt x="255" y="328"/>
                  </a:lnTo>
                  <a:lnTo>
                    <a:pt x="247" y="339"/>
                  </a:lnTo>
                  <a:lnTo>
                    <a:pt x="241" y="350"/>
                  </a:lnTo>
                  <a:lnTo>
                    <a:pt x="239" y="328"/>
                  </a:lnTo>
                  <a:lnTo>
                    <a:pt x="235" y="303"/>
                  </a:lnTo>
                  <a:lnTo>
                    <a:pt x="226" y="282"/>
                  </a:lnTo>
                  <a:lnTo>
                    <a:pt x="212" y="260"/>
                  </a:lnTo>
                  <a:lnTo>
                    <a:pt x="214" y="277"/>
                  </a:lnTo>
                  <a:lnTo>
                    <a:pt x="214" y="297"/>
                  </a:lnTo>
                  <a:lnTo>
                    <a:pt x="214" y="313"/>
                  </a:lnTo>
                  <a:lnTo>
                    <a:pt x="213" y="319"/>
                  </a:lnTo>
                  <a:lnTo>
                    <a:pt x="191" y="307"/>
                  </a:lnTo>
                  <a:lnTo>
                    <a:pt x="186" y="319"/>
                  </a:lnTo>
                  <a:lnTo>
                    <a:pt x="174" y="292"/>
                  </a:lnTo>
                  <a:lnTo>
                    <a:pt x="173" y="301"/>
                  </a:lnTo>
                  <a:lnTo>
                    <a:pt x="170" y="314"/>
                  </a:lnTo>
                  <a:lnTo>
                    <a:pt x="167" y="328"/>
                  </a:lnTo>
                  <a:lnTo>
                    <a:pt x="165" y="342"/>
                  </a:lnTo>
                  <a:lnTo>
                    <a:pt x="160" y="323"/>
                  </a:lnTo>
                  <a:lnTo>
                    <a:pt x="157" y="294"/>
                  </a:lnTo>
                  <a:lnTo>
                    <a:pt x="154" y="262"/>
                  </a:lnTo>
                  <a:lnTo>
                    <a:pt x="149" y="237"/>
                  </a:lnTo>
                  <a:lnTo>
                    <a:pt x="147" y="259"/>
                  </a:lnTo>
                  <a:lnTo>
                    <a:pt x="142" y="281"/>
                  </a:lnTo>
                  <a:lnTo>
                    <a:pt x="133" y="299"/>
                  </a:lnTo>
                  <a:lnTo>
                    <a:pt x="122" y="309"/>
                  </a:lnTo>
                  <a:lnTo>
                    <a:pt x="120" y="298"/>
                  </a:lnTo>
                  <a:lnTo>
                    <a:pt x="118" y="286"/>
                  </a:lnTo>
                  <a:lnTo>
                    <a:pt x="116" y="276"/>
                  </a:lnTo>
                  <a:lnTo>
                    <a:pt x="115" y="273"/>
                  </a:lnTo>
                  <a:lnTo>
                    <a:pt x="98" y="316"/>
                  </a:lnTo>
                  <a:lnTo>
                    <a:pt x="90" y="310"/>
                  </a:lnTo>
                  <a:lnTo>
                    <a:pt x="80" y="306"/>
                  </a:lnTo>
                  <a:lnTo>
                    <a:pt x="68" y="303"/>
                  </a:lnTo>
                  <a:lnTo>
                    <a:pt x="55" y="301"/>
                  </a:lnTo>
                  <a:lnTo>
                    <a:pt x="43" y="299"/>
                  </a:lnTo>
                  <a:lnTo>
                    <a:pt x="29" y="299"/>
                  </a:lnTo>
                  <a:lnTo>
                    <a:pt x="17" y="299"/>
                  </a:lnTo>
                  <a:lnTo>
                    <a:pt x="7" y="300"/>
                  </a:lnTo>
                  <a:lnTo>
                    <a:pt x="11" y="294"/>
                  </a:lnTo>
                  <a:lnTo>
                    <a:pt x="11" y="286"/>
                  </a:lnTo>
                  <a:lnTo>
                    <a:pt x="6" y="277"/>
                  </a:lnTo>
                  <a:lnTo>
                    <a:pt x="0" y="271"/>
                  </a:lnTo>
                  <a:lnTo>
                    <a:pt x="8" y="268"/>
                  </a:lnTo>
                  <a:lnTo>
                    <a:pt x="19" y="262"/>
                  </a:lnTo>
                  <a:lnTo>
                    <a:pt x="32" y="255"/>
                  </a:lnTo>
                  <a:lnTo>
                    <a:pt x="47" y="247"/>
                  </a:lnTo>
                  <a:lnTo>
                    <a:pt x="62" y="240"/>
                  </a:lnTo>
                  <a:lnTo>
                    <a:pt x="76" y="234"/>
                  </a:lnTo>
                  <a:lnTo>
                    <a:pt x="87" y="229"/>
                  </a:lnTo>
                  <a:lnTo>
                    <a:pt x="95" y="228"/>
                  </a:lnTo>
                  <a:lnTo>
                    <a:pt x="103" y="222"/>
                  </a:lnTo>
                  <a:lnTo>
                    <a:pt x="103" y="208"/>
                  </a:lnTo>
                  <a:lnTo>
                    <a:pt x="100" y="192"/>
                  </a:lnTo>
                  <a:lnTo>
                    <a:pt x="95" y="182"/>
                  </a:lnTo>
                  <a:lnTo>
                    <a:pt x="101" y="178"/>
                  </a:lnTo>
                  <a:lnTo>
                    <a:pt x="109" y="172"/>
                  </a:lnTo>
                  <a:lnTo>
                    <a:pt x="118" y="166"/>
                  </a:lnTo>
                  <a:lnTo>
                    <a:pt x="127" y="161"/>
                  </a:lnTo>
                  <a:lnTo>
                    <a:pt x="136" y="157"/>
                  </a:lnTo>
                  <a:lnTo>
                    <a:pt x="144" y="153"/>
                  </a:lnTo>
                  <a:lnTo>
                    <a:pt x="152" y="151"/>
                  </a:lnTo>
                  <a:lnTo>
                    <a:pt x="158" y="150"/>
                  </a:lnTo>
                  <a:lnTo>
                    <a:pt x="166" y="150"/>
                  </a:lnTo>
                  <a:lnTo>
                    <a:pt x="176" y="152"/>
                  </a:lnTo>
                  <a:lnTo>
                    <a:pt x="191" y="153"/>
                  </a:lnTo>
                  <a:lnTo>
                    <a:pt x="206" y="156"/>
                  </a:lnTo>
                  <a:lnTo>
                    <a:pt x="221" y="157"/>
                  </a:lnTo>
                  <a:lnTo>
                    <a:pt x="234" y="157"/>
                  </a:lnTo>
                  <a:lnTo>
                    <a:pt x="244" y="157"/>
                  </a:lnTo>
                  <a:lnTo>
                    <a:pt x="251" y="155"/>
                  </a:lnTo>
                  <a:lnTo>
                    <a:pt x="252" y="144"/>
                  </a:lnTo>
                  <a:lnTo>
                    <a:pt x="249" y="128"/>
                  </a:lnTo>
                  <a:lnTo>
                    <a:pt x="250" y="113"/>
                  </a:lnTo>
                  <a:lnTo>
                    <a:pt x="262" y="107"/>
                  </a:lnTo>
                  <a:lnTo>
                    <a:pt x="274" y="105"/>
                  </a:lnTo>
                  <a:lnTo>
                    <a:pt x="285" y="103"/>
                  </a:lnTo>
                  <a:lnTo>
                    <a:pt x="298" y="100"/>
                  </a:lnTo>
                  <a:lnTo>
                    <a:pt x="309" y="96"/>
                  </a:lnTo>
                  <a:lnTo>
                    <a:pt x="320" y="92"/>
                  </a:lnTo>
                  <a:lnTo>
                    <a:pt x="329" y="87"/>
                  </a:lnTo>
                  <a:lnTo>
                    <a:pt x="336" y="84"/>
                  </a:lnTo>
                  <a:lnTo>
                    <a:pt x="339" y="80"/>
                  </a:lnTo>
                  <a:lnTo>
                    <a:pt x="344" y="76"/>
                  </a:lnTo>
                  <a:lnTo>
                    <a:pt x="347" y="71"/>
                  </a:lnTo>
                  <a:lnTo>
                    <a:pt x="349" y="68"/>
                  </a:lnTo>
                  <a:lnTo>
                    <a:pt x="350" y="63"/>
                  </a:lnTo>
                  <a:lnTo>
                    <a:pt x="358" y="62"/>
                  </a:lnTo>
                  <a:lnTo>
                    <a:pt x="366" y="61"/>
                  </a:lnTo>
                  <a:lnTo>
                    <a:pt x="373" y="61"/>
                  </a:lnTo>
                  <a:lnTo>
                    <a:pt x="383" y="60"/>
                  </a:lnTo>
                  <a:lnTo>
                    <a:pt x="392" y="62"/>
                  </a:lnTo>
                  <a:lnTo>
                    <a:pt x="402" y="64"/>
                  </a:lnTo>
                  <a:lnTo>
                    <a:pt x="415" y="66"/>
                  </a:lnTo>
                  <a:lnTo>
                    <a:pt x="428" y="69"/>
                  </a:lnTo>
                  <a:lnTo>
                    <a:pt x="440" y="70"/>
                  </a:lnTo>
                  <a:lnTo>
                    <a:pt x="451" y="71"/>
                  </a:lnTo>
                  <a:lnTo>
                    <a:pt x="460" y="71"/>
                  </a:lnTo>
                  <a:lnTo>
                    <a:pt x="466" y="71"/>
                  </a:lnTo>
                  <a:lnTo>
                    <a:pt x="471" y="73"/>
                  </a:lnTo>
                  <a:lnTo>
                    <a:pt x="476" y="77"/>
                  </a:lnTo>
                  <a:lnTo>
                    <a:pt x="483" y="80"/>
                  </a:lnTo>
                  <a:lnTo>
                    <a:pt x="490" y="85"/>
                  </a:lnTo>
                  <a:lnTo>
                    <a:pt x="497" y="90"/>
                  </a:lnTo>
                  <a:lnTo>
                    <a:pt x="503" y="96"/>
                  </a:lnTo>
                  <a:lnTo>
                    <a:pt x="506" y="101"/>
                  </a:lnTo>
                  <a:lnTo>
                    <a:pt x="507" y="105"/>
                  </a:lnTo>
                  <a:lnTo>
                    <a:pt x="510" y="96"/>
                  </a:lnTo>
                  <a:lnTo>
                    <a:pt x="510" y="86"/>
                  </a:lnTo>
                  <a:lnTo>
                    <a:pt x="508" y="78"/>
                  </a:lnTo>
                  <a:lnTo>
                    <a:pt x="507" y="71"/>
                  </a:lnTo>
                  <a:lnTo>
                    <a:pt x="507" y="66"/>
                  </a:lnTo>
                  <a:lnTo>
                    <a:pt x="511" y="64"/>
                  </a:lnTo>
                  <a:lnTo>
                    <a:pt x="516" y="63"/>
                  </a:lnTo>
                  <a:lnTo>
                    <a:pt x="523" y="64"/>
                  </a:lnTo>
                  <a:lnTo>
                    <a:pt x="524" y="55"/>
                  </a:lnTo>
                  <a:lnTo>
                    <a:pt x="524" y="46"/>
                  </a:lnTo>
                  <a:lnTo>
                    <a:pt x="526" y="38"/>
                  </a:lnTo>
                  <a:lnTo>
                    <a:pt x="529" y="32"/>
                  </a:lnTo>
                  <a:lnTo>
                    <a:pt x="532" y="30"/>
                  </a:lnTo>
                  <a:lnTo>
                    <a:pt x="537" y="25"/>
                  </a:lnTo>
                  <a:lnTo>
                    <a:pt x="543" y="20"/>
                  </a:lnTo>
                  <a:lnTo>
                    <a:pt x="548" y="14"/>
                  </a:lnTo>
                  <a:lnTo>
                    <a:pt x="555" y="9"/>
                  </a:lnTo>
                  <a:lnTo>
                    <a:pt x="561" y="5"/>
                  </a:lnTo>
                  <a:lnTo>
                    <a:pt x="567" y="1"/>
                  </a:lnTo>
                  <a:lnTo>
                    <a:pt x="573" y="0"/>
                  </a:lnTo>
                  <a:lnTo>
                    <a:pt x="583" y="3"/>
                  </a:lnTo>
                  <a:lnTo>
                    <a:pt x="591" y="11"/>
                  </a:lnTo>
                  <a:lnTo>
                    <a:pt x="597" y="20"/>
                  </a:lnTo>
                  <a:lnTo>
                    <a:pt x="600" y="26"/>
                  </a:lnTo>
                  <a:lnTo>
                    <a:pt x="602" y="32"/>
                  </a:lnTo>
                  <a:lnTo>
                    <a:pt x="606" y="40"/>
                  </a:lnTo>
                  <a:lnTo>
                    <a:pt x="607" y="49"/>
                  </a:lnTo>
                  <a:lnTo>
                    <a:pt x="608" y="56"/>
                  </a:lnTo>
                  <a:lnTo>
                    <a:pt x="616" y="53"/>
                  </a:lnTo>
                  <a:lnTo>
                    <a:pt x="626" y="52"/>
                  </a:lnTo>
                  <a:lnTo>
                    <a:pt x="637" y="53"/>
                  </a:lnTo>
                  <a:lnTo>
                    <a:pt x="647" y="56"/>
                  </a:lnTo>
                  <a:lnTo>
                    <a:pt x="656" y="62"/>
                  </a:lnTo>
                  <a:lnTo>
                    <a:pt x="663" y="71"/>
                  </a:lnTo>
                  <a:lnTo>
                    <a:pt x="668" y="82"/>
                  </a:lnTo>
                  <a:lnTo>
                    <a:pt x="670" y="96"/>
                  </a:lnTo>
                  <a:lnTo>
                    <a:pt x="673" y="93"/>
                  </a:lnTo>
                  <a:lnTo>
                    <a:pt x="678" y="90"/>
                  </a:lnTo>
                  <a:lnTo>
                    <a:pt x="682" y="88"/>
                  </a:lnTo>
                  <a:lnTo>
                    <a:pt x="688" y="86"/>
                  </a:lnTo>
                  <a:lnTo>
                    <a:pt x="693" y="84"/>
                  </a:lnTo>
                  <a:lnTo>
                    <a:pt x="697" y="82"/>
                  </a:lnTo>
                  <a:lnTo>
                    <a:pt x="702" y="82"/>
                  </a:lnTo>
                  <a:lnTo>
                    <a:pt x="704" y="84"/>
                  </a:lnTo>
                  <a:lnTo>
                    <a:pt x="710" y="89"/>
                  </a:lnTo>
                  <a:lnTo>
                    <a:pt x="717" y="99"/>
                  </a:lnTo>
                  <a:lnTo>
                    <a:pt x="726" y="105"/>
                  </a:lnTo>
                  <a:lnTo>
                    <a:pt x="733" y="108"/>
                  </a:lnTo>
                  <a:lnTo>
                    <a:pt x="740" y="107"/>
                  </a:lnTo>
                  <a:lnTo>
                    <a:pt x="746" y="108"/>
                  </a:lnTo>
                  <a:lnTo>
                    <a:pt x="752" y="109"/>
                  </a:lnTo>
                  <a:lnTo>
                    <a:pt x="757" y="108"/>
                  </a:lnTo>
                  <a:lnTo>
                    <a:pt x="761" y="104"/>
                  </a:lnTo>
                  <a:lnTo>
                    <a:pt x="767" y="99"/>
                  </a:lnTo>
                  <a:lnTo>
                    <a:pt x="774" y="94"/>
                  </a:lnTo>
                  <a:lnTo>
                    <a:pt x="780" y="92"/>
                  </a:lnTo>
                  <a:lnTo>
                    <a:pt x="785" y="94"/>
                  </a:lnTo>
                  <a:lnTo>
                    <a:pt x="792" y="95"/>
                  </a:lnTo>
                  <a:lnTo>
                    <a:pt x="800" y="99"/>
                  </a:lnTo>
                  <a:lnTo>
                    <a:pt x="805" y="103"/>
                  </a:lnTo>
                  <a:lnTo>
                    <a:pt x="812" y="102"/>
                  </a:lnTo>
                  <a:lnTo>
                    <a:pt x="820" y="103"/>
                  </a:lnTo>
                  <a:lnTo>
                    <a:pt x="828" y="104"/>
                  </a:lnTo>
                  <a:lnTo>
                    <a:pt x="835" y="107"/>
                  </a:lnTo>
                  <a:lnTo>
                    <a:pt x="842" y="109"/>
                  </a:lnTo>
                  <a:lnTo>
                    <a:pt x="847" y="112"/>
                  </a:lnTo>
                  <a:lnTo>
                    <a:pt x="852" y="116"/>
                  </a:lnTo>
                  <a:lnTo>
                    <a:pt x="854" y="119"/>
                  </a:lnTo>
                  <a:lnTo>
                    <a:pt x="856" y="131"/>
                  </a:lnTo>
                  <a:lnTo>
                    <a:pt x="861" y="144"/>
                  </a:lnTo>
                  <a:lnTo>
                    <a:pt x="866" y="158"/>
                  </a:lnTo>
                  <a:lnTo>
                    <a:pt x="871" y="165"/>
                  </a:lnTo>
                  <a:lnTo>
                    <a:pt x="876" y="167"/>
                  </a:lnTo>
                  <a:lnTo>
                    <a:pt x="879" y="172"/>
                  </a:lnTo>
                  <a:lnTo>
                    <a:pt x="882" y="178"/>
                  </a:lnTo>
                  <a:lnTo>
                    <a:pt x="883" y="182"/>
                  </a:lnTo>
                  <a:lnTo>
                    <a:pt x="880" y="189"/>
                  </a:lnTo>
                  <a:lnTo>
                    <a:pt x="875" y="197"/>
                  </a:lnTo>
                  <a:lnTo>
                    <a:pt x="867" y="206"/>
                  </a:lnTo>
                  <a:lnTo>
                    <a:pt x="856" y="212"/>
                  </a:lnTo>
                  <a:lnTo>
                    <a:pt x="867" y="213"/>
                  </a:lnTo>
                  <a:lnTo>
                    <a:pt x="875" y="214"/>
                  </a:lnTo>
                  <a:lnTo>
                    <a:pt x="883" y="218"/>
                  </a:lnTo>
                  <a:lnTo>
                    <a:pt x="888" y="221"/>
                  </a:lnTo>
                  <a:lnTo>
                    <a:pt x="893" y="226"/>
                  </a:lnTo>
                  <a:lnTo>
                    <a:pt x="896" y="231"/>
                  </a:lnTo>
                  <a:lnTo>
                    <a:pt x="899" y="236"/>
                  </a:lnTo>
                  <a:lnTo>
                    <a:pt x="899" y="242"/>
                  </a:lnTo>
                  <a:lnTo>
                    <a:pt x="896" y="247"/>
                  </a:lnTo>
                  <a:lnTo>
                    <a:pt x="893" y="253"/>
                  </a:lnTo>
                  <a:lnTo>
                    <a:pt x="887" y="258"/>
                  </a:lnTo>
                  <a:lnTo>
                    <a:pt x="883" y="263"/>
                  </a:lnTo>
                  <a:lnTo>
                    <a:pt x="877" y="268"/>
                  </a:lnTo>
                  <a:lnTo>
                    <a:pt x="874" y="273"/>
                  </a:lnTo>
                  <a:lnTo>
                    <a:pt x="871" y="277"/>
                  </a:lnTo>
                  <a:lnTo>
                    <a:pt x="872" y="281"/>
                  </a:lnTo>
                  <a:lnTo>
                    <a:pt x="877" y="284"/>
                  </a:lnTo>
                  <a:lnTo>
                    <a:pt x="882" y="285"/>
                  </a:lnTo>
                  <a:lnTo>
                    <a:pt x="887" y="286"/>
                  </a:lnTo>
                  <a:lnTo>
                    <a:pt x="894" y="286"/>
                  </a:lnTo>
                  <a:lnTo>
                    <a:pt x="900" y="287"/>
                  </a:lnTo>
                  <a:lnTo>
                    <a:pt x="904" y="289"/>
                  </a:lnTo>
                  <a:lnTo>
                    <a:pt x="908" y="291"/>
                  </a:lnTo>
                  <a:lnTo>
                    <a:pt x="910" y="295"/>
                  </a:lnTo>
                  <a:lnTo>
                    <a:pt x="911" y="305"/>
                  </a:lnTo>
                  <a:lnTo>
                    <a:pt x="911" y="313"/>
                  </a:lnTo>
                  <a:lnTo>
                    <a:pt x="911" y="319"/>
                  </a:lnTo>
                  <a:lnTo>
                    <a:pt x="910" y="324"/>
                  </a:lnTo>
                  <a:close/>
                </a:path>
              </a:pathLst>
            </a:custGeom>
            <a:solidFill>
              <a:srgbClr val="0072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49" name="Freeform 2281"/>
            <p:cNvSpPr>
              <a:spLocks/>
            </p:cNvSpPr>
            <p:nvPr/>
          </p:nvSpPr>
          <p:spPr bwMode="auto">
            <a:xfrm>
              <a:off x="2752" y="3878"/>
              <a:ext cx="7" cy="20"/>
            </a:xfrm>
            <a:custGeom>
              <a:avLst/>
              <a:gdLst>
                <a:gd name="T0" fmla="*/ 5 w 21"/>
                <a:gd name="T1" fmla="*/ 60 h 60"/>
                <a:gd name="T2" fmla="*/ 8 w 21"/>
                <a:gd name="T3" fmla="*/ 58 h 60"/>
                <a:gd name="T4" fmla="*/ 14 w 21"/>
                <a:gd name="T5" fmla="*/ 45 h 60"/>
                <a:gd name="T6" fmla="*/ 15 w 21"/>
                <a:gd name="T7" fmla="*/ 29 h 60"/>
                <a:gd name="T8" fmla="*/ 16 w 21"/>
                <a:gd name="T9" fmla="*/ 16 h 60"/>
                <a:gd name="T10" fmla="*/ 21 w 21"/>
                <a:gd name="T11" fmla="*/ 7 h 60"/>
                <a:gd name="T12" fmla="*/ 14 w 21"/>
                <a:gd name="T13" fmla="*/ 0 h 60"/>
                <a:gd name="T14" fmla="*/ 7 w 21"/>
                <a:gd name="T15" fmla="*/ 13 h 60"/>
                <a:gd name="T16" fmla="*/ 6 w 21"/>
                <a:gd name="T17" fmla="*/ 29 h 60"/>
                <a:gd name="T18" fmla="*/ 5 w 21"/>
                <a:gd name="T19" fmla="*/ 43 h 60"/>
                <a:gd name="T20" fmla="*/ 1 w 21"/>
                <a:gd name="T21" fmla="*/ 51 h 60"/>
                <a:gd name="T22" fmla="*/ 5 w 21"/>
                <a:gd name="T23" fmla="*/ 49 h 60"/>
                <a:gd name="T24" fmla="*/ 1 w 21"/>
                <a:gd name="T25" fmla="*/ 51 h 60"/>
                <a:gd name="T26" fmla="*/ 0 w 21"/>
                <a:gd name="T27" fmla="*/ 55 h 60"/>
                <a:gd name="T28" fmla="*/ 1 w 21"/>
                <a:gd name="T29" fmla="*/ 58 h 60"/>
                <a:gd name="T30" fmla="*/ 5 w 21"/>
                <a:gd name="T31" fmla="*/ 59 h 60"/>
                <a:gd name="T32" fmla="*/ 8 w 21"/>
                <a:gd name="T33" fmla="*/ 58 h 60"/>
                <a:gd name="T34" fmla="*/ 5 w 21"/>
                <a:gd name="T3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60">
                  <a:moveTo>
                    <a:pt x="5" y="60"/>
                  </a:moveTo>
                  <a:lnTo>
                    <a:pt x="8" y="58"/>
                  </a:lnTo>
                  <a:lnTo>
                    <a:pt x="14" y="45"/>
                  </a:lnTo>
                  <a:lnTo>
                    <a:pt x="15" y="29"/>
                  </a:lnTo>
                  <a:lnTo>
                    <a:pt x="16" y="16"/>
                  </a:lnTo>
                  <a:lnTo>
                    <a:pt x="21" y="7"/>
                  </a:lnTo>
                  <a:lnTo>
                    <a:pt x="14" y="0"/>
                  </a:lnTo>
                  <a:lnTo>
                    <a:pt x="7" y="13"/>
                  </a:lnTo>
                  <a:lnTo>
                    <a:pt x="6" y="29"/>
                  </a:lnTo>
                  <a:lnTo>
                    <a:pt x="5" y="43"/>
                  </a:lnTo>
                  <a:lnTo>
                    <a:pt x="1" y="51"/>
                  </a:lnTo>
                  <a:lnTo>
                    <a:pt x="5" y="49"/>
                  </a:lnTo>
                  <a:lnTo>
                    <a:pt x="1" y="51"/>
                  </a:lnTo>
                  <a:lnTo>
                    <a:pt x="0" y="55"/>
                  </a:lnTo>
                  <a:lnTo>
                    <a:pt x="1" y="58"/>
                  </a:lnTo>
                  <a:lnTo>
                    <a:pt x="5" y="59"/>
                  </a:lnTo>
                  <a:lnTo>
                    <a:pt x="8" y="58"/>
                  </a:lnTo>
                  <a:lnTo>
                    <a:pt x="5" y="6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50" name="Freeform 2282"/>
            <p:cNvSpPr>
              <a:spLocks/>
            </p:cNvSpPr>
            <p:nvPr/>
          </p:nvSpPr>
          <p:spPr bwMode="auto">
            <a:xfrm>
              <a:off x="2741" y="3895"/>
              <a:ext cx="13" cy="8"/>
            </a:xfrm>
            <a:custGeom>
              <a:avLst/>
              <a:gdLst>
                <a:gd name="T0" fmla="*/ 5 w 37"/>
                <a:gd name="T1" fmla="*/ 25 h 25"/>
                <a:gd name="T2" fmla="*/ 5 w 37"/>
                <a:gd name="T3" fmla="*/ 25 h 25"/>
                <a:gd name="T4" fmla="*/ 8 w 37"/>
                <a:gd name="T5" fmla="*/ 23 h 25"/>
                <a:gd name="T6" fmla="*/ 13 w 37"/>
                <a:gd name="T7" fmla="*/ 20 h 25"/>
                <a:gd name="T8" fmla="*/ 17 w 37"/>
                <a:gd name="T9" fmla="*/ 18 h 25"/>
                <a:gd name="T10" fmla="*/ 22 w 37"/>
                <a:gd name="T11" fmla="*/ 16 h 25"/>
                <a:gd name="T12" fmla="*/ 26 w 37"/>
                <a:gd name="T13" fmla="*/ 14 h 25"/>
                <a:gd name="T14" fmla="*/ 30 w 37"/>
                <a:gd name="T15" fmla="*/ 11 h 25"/>
                <a:gd name="T16" fmla="*/ 33 w 37"/>
                <a:gd name="T17" fmla="*/ 10 h 25"/>
                <a:gd name="T18" fmla="*/ 37 w 37"/>
                <a:gd name="T19" fmla="*/ 11 h 25"/>
                <a:gd name="T20" fmla="*/ 37 w 37"/>
                <a:gd name="T21" fmla="*/ 0 h 25"/>
                <a:gd name="T22" fmla="*/ 33 w 37"/>
                <a:gd name="T23" fmla="*/ 1 h 25"/>
                <a:gd name="T24" fmla="*/ 27 w 37"/>
                <a:gd name="T25" fmla="*/ 2 h 25"/>
                <a:gd name="T26" fmla="*/ 22 w 37"/>
                <a:gd name="T27" fmla="*/ 4 h 25"/>
                <a:gd name="T28" fmla="*/ 17 w 37"/>
                <a:gd name="T29" fmla="*/ 7 h 25"/>
                <a:gd name="T30" fmla="*/ 13 w 37"/>
                <a:gd name="T31" fmla="*/ 9 h 25"/>
                <a:gd name="T32" fmla="*/ 8 w 37"/>
                <a:gd name="T33" fmla="*/ 11 h 25"/>
                <a:gd name="T34" fmla="*/ 3 w 37"/>
                <a:gd name="T35" fmla="*/ 14 h 25"/>
                <a:gd name="T36" fmla="*/ 0 w 37"/>
                <a:gd name="T37" fmla="*/ 16 h 25"/>
                <a:gd name="T38" fmla="*/ 0 w 37"/>
                <a:gd name="T39" fmla="*/ 16 h 25"/>
                <a:gd name="T40" fmla="*/ 5 w 37"/>
                <a:gd name="T41"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 h="25">
                  <a:moveTo>
                    <a:pt x="5" y="25"/>
                  </a:moveTo>
                  <a:lnTo>
                    <a:pt x="5" y="25"/>
                  </a:lnTo>
                  <a:lnTo>
                    <a:pt x="8" y="23"/>
                  </a:lnTo>
                  <a:lnTo>
                    <a:pt x="13" y="20"/>
                  </a:lnTo>
                  <a:lnTo>
                    <a:pt x="17" y="18"/>
                  </a:lnTo>
                  <a:lnTo>
                    <a:pt x="22" y="16"/>
                  </a:lnTo>
                  <a:lnTo>
                    <a:pt x="26" y="14"/>
                  </a:lnTo>
                  <a:lnTo>
                    <a:pt x="30" y="11"/>
                  </a:lnTo>
                  <a:lnTo>
                    <a:pt x="33" y="10"/>
                  </a:lnTo>
                  <a:lnTo>
                    <a:pt x="37" y="11"/>
                  </a:lnTo>
                  <a:lnTo>
                    <a:pt x="37" y="0"/>
                  </a:lnTo>
                  <a:lnTo>
                    <a:pt x="33" y="1"/>
                  </a:lnTo>
                  <a:lnTo>
                    <a:pt x="27" y="2"/>
                  </a:lnTo>
                  <a:lnTo>
                    <a:pt x="22" y="4"/>
                  </a:lnTo>
                  <a:lnTo>
                    <a:pt x="17" y="7"/>
                  </a:lnTo>
                  <a:lnTo>
                    <a:pt x="13" y="9"/>
                  </a:lnTo>
                  <a:lnTo>
                    <a:pt x="8" y="11"/>
                  </a:lnTo>
                  <a:lnTo>
                    <a:pt x="3" y="14"/>
                  </a:lnTo>
                  <a:lnTo>
                    <a:pt x="0" y="16"/>
                  </a:lnTo>
                  <a:lnTo>
                    <a:pt x="0" y="16"/>
                  </a:lnTo>
                  <a:lnTo>
                    <a:pt x="5" y="2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51" name="Freeform 2283"/>
            <p:cNvSpPr>
              <a:spLocks/>
            </p:cNvSpPr>
            <p:nvPr/>
          </p:nvSpPr>
          <p:spPr bwMode="auto">
            <a:xfrm>
              <a:off x="2731" y="3900"/>
              <a:ext cx="12" cy="11"/>
            </a:xfrm>
            <a:custGeom>
              <a:avLst/>
              <a:gdLst>
                <a:gd name="T0" fmla="*/ 5 w 36"/>
                <a:gd name="T1" fmla="*/ 34 h 34"/>
                <a:gd name="T2" fmla="*/ 3 w 36"/>
                <a:gd name="T3" fmla="*/ 34 h 34"/>
                <a:gd name="T4" fmla="*/ 13 w 36"/>
                <a:gd name="T5" fmla="*/ 29 h 34"/>
                <a:gd name="T6" fmla="*/ 21 w 36"/>
                <a:gd name="T7" fmla="*/ 22 h 34"/>
                <a:gd name="T8" fmla="*/ 30 w 36"/>
                <a:gd name="T9" fmla="*/ 14 h 34"/>
                <a:gd name="T10" fmla="*/ 36 w 36"/>
                <a:gd name="T11" fmla="*/ 9 h 34"/>
                <a:gd name="T12" fmla="*/ 31 w 36"/>
                <a:gd name="T13" fmla="*/ 0 h 34"/>
                <a:gd name="T14" fmla="*/ 23 w 36"/>
                <a:gd name="T15" fmla="*/ 7 h 34"/>
                <a:gd name="T16" fmla="*/ 14 w 36"/>
                <a:gd name="T17" fmla="*/ 15 h 34"/>
                <a:gd name="T18" fmla="*/ 6 w 36"/>
                <a:gd name="T19" fmla="*/ 22 h 34"/>
                <a:gd name="T20" fmla="*/ 1 w 36"/>
                <a:gd name="T21" fmla="*/ 25 h 34"/>
                <a:gd name="T22" fmla="*/ 0 w 36"/>
                <a:gd name="T23" fmla="*/ 25 h 34"/>
                <a:gd name="T24" fmla="*/ 5 w 36"/>
                <a:gd name="T25"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34">
                  <a:moveTo>
                    <a:pt x="5" y="34"/>
                  </a:moveTo>
                  <a:lnTo>
                    <a:pt x="3" y="34"/>
                  </a:lnTo>
                  <a:lnTo>
                    <a:pt x="13" y="29"/>
                  </a:lnTo>
                  <a:lnTo>
                    <a:pt x="21" y="22"/>
                  </a:lnTo>
                  <a:lnTo>
                    <a:pt x="30" y="14"/>
                  </a:lnTo>
                  <a:lnTo>
                    <a:pt x="36" y="9"/>
                  </a:lnTo>
                  <a:lnTo>
                    <a:pt x="31" y="0"/>
                  </a:lnTo>
                  <a:lnTo>
                    <a:pt x="23" y="7"/>
                  </a:lnTo>
                  <a:lnTo>
                    <a:pt x="14" y="15"/>
                  </a:lnTo>
                  <a:lnTo>
                    <a:pt x="6" y="22"/>
                  </a:lnTo>
                  <a:lnTo>
                    <a:pt x="1" y="25"/>
                  </a:lnTo>
                  <a:lnTo>
                    <a:pt x="0" y="25"/>
                  </a:lnTo>
                  <a:lnTo>
                    <a:pt x="5"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52" name="Freeform 2284"/>
            <p:cNvSpPr>
              <a:spLocks/>
            </p:cNvSpPr>
            <p:nvPr/>
          </p:nvSpPr>
          <p:spPr bwMode="auto">
            <a:xfrm>
              <a:off x="2717" y="3907"/>
              <a:ext cx="16" cy="5"/>
            </a:xfrm>
            <a:custGeom>
              <a:avLst/>
              <a:gdLst>
                <a:gd name="T0" fmla="*/ 6 w 46"/>
                <a:gd name="T1" fmla="*/ 9 h 16"/>
                <a:gd name="T2" fmla="*/ 2 w 46"/>
                <a:gd name="T3" fmla="*/ 9 h 16"/>
                <a:gd name="T4" fmla="*/ 8 w 46"/>
                <a:gd name="T5" fmla="*/ 10 h 16"/>
                <a:gd name="T6" fmla="*/ 12 w 46"/>
                <a:gd name="T7" fmla="*/ 12 h 16"/>
                <a:gd name="T8" fmla="*/ 19 w 46"/>
                <a:gd name="T9" fmla="*/ 13 h 16"/>
                <a:gd name="T10" fmla="*/ 26 w 46"/>
                <a:gd name="T11" fmla="*/ 14 h 16"/>
                <a:gd name="T12" fmla="*/ 31 w 46"/>
                <a:gd name="T13" fmla="*/ 16 h 16"/>
                <a:gd name="T14" fmla="*/ 36 w 46"/>
                <a:gd name="T15" fmla="*/ 16 h 16"/>
                <a:gd name="T16" fmla="*/ 40 w 46"/>
                <a:gd name="T17" fmla="*/ 14 h 16"/>
                <a:gd name="T18" fmla="*/ 46 w 46"/>
                <a:gd name="T19" fmla="*/ 13 h 16"/>
                <a:gd name="T20" fmla="*/ 41 w 46"/>
                <a:gd name="T21" fmla="*/ 4 h 16"/>
                <a:gd name="T22" fmla="*/ 40 w 46"/>
                <a:gd name="T23" fmla="*/ 5 h 16"/>
                <a:gd name="T24" fmla="*/ 36 w 46"/>
                <a:gd name="T25" fmla="*/ 4 h 16"/>
                <a:gd name="T26" fmla="*/ 31 w 46"/>
                <a:gd name="T27" fmla="*/ 4 h 16"/>
                <a:gd name="T28" fmla="*/ 26 w 46"/>
                <a:gd name="T29" fmla="*/ 5 h 16"/>
                <a:gd name="T30" fmla="*/ 19 w 46"/>
                <a:gd name="T31" fmla="*/ 4 h 16"/>
                <a:gd name="T32" fmla="*/ 15 w 46"/>
                <a:gd name="T33" fmla="*/ 3 h 16"/>
                <a:gd name="T34" fmla="*/ 10 w 46"/>
                <a:gd name="T35" fmla="*/ 1 h 16"/>
                <a:gd name="T36" fmla="*/ 7 w 46"/>
                <a:gd name="T37" fmla="*/ 0 h 16"/>
                <a:gd name="T38" fmla="*/ 3 w 46"/>
                <a:gd name="T39" fmla="*/ 0 h 16"/>
                <a:gd name="T40" fmla="*/ 7 w 46"/>
                <a:gd name="T41" fmla="*/ 0 h 16"/>
                <a:gd name="T42" fmla="*/ 3 w 46"/>
                <a:gd name="T43" fmla="*/ 0 h 16"/>
                <a:gd name="T44" fmla="*/ 0 w 46"/>
                <a:gd name="T45" fmla="*/ 2 h 16"/>
                <a:gd name="T46" fmla="*/ 0 w 46"/>
                <a:gd name="T47" fmla="*/ 6 h 16"/>
                <a:gd name="T48" fmla="*/ 2 w 46"/>
                <a:gd name="T49" fmla="*/ 9 h 16"/>
                <a:gd name="T50" fmla="*/ 6 w 46"/>
                <a:gd name="T51"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 h="16">
                  <a:moveTo>
                    <a:pt x="6" y="9"/>
                  </a:moveTo>
                  <a:lnTo>
                    <a:pt x="2" y="9"/>
                  </a:lnTo>
                  <a:lnTo>
                    <a:pt x="8" y="10"/>
                  </a:lnTo>
                  <a:lnTo>
                    <a:pt x="12" y="12"/>
                  </a:lnTo>
                  <a:lnTo>
                    <a:pt x="19" y="13"/>
                  </a:lnTo>
                  <a:lnTo>
                    <a:pt x="26" y="14"/>
                  </a:lnTo>
                  <a:lnTo>
                    <a:pt x="31" y="16"/>
                  </a:lnTo>
                  <a:lnTo>
                    <a:pt x="36" y="16"/>
                  </a:lnTo>
                  <a:lnTo>
                    <a:pt x="40" y="14"/>
                  </a:lnTo>
                  <a:lnTo>
                    <a:pt x="46" y="13"/>
                  </a:lnTo>
                  <a:lnTo>
                    <a:pt x="41" y="4"/>
                  </a:lnTo>
                  <a:lnTo>
                    <a:pt x="40" y="5"/>
                  </a:lnTo>
                  <a:lnTo>
                    <a:pt x="36" y="4"/>
                  </a:lnTo>
                  <a:lnTo>
                    <a:pt x="31" y="4"/>
                  </a:lnTo>
                  <a:lnTo>
                    <a:pt x="26" y="5"/>
                  </a:lnTo>
                  <a:lnTo>
                    <a:pt x="19" y="4"/>
                  </a:lnTo>
                  <a:lnTo>
                    <a:pt x="15" y="3"/>
                  </a:lnTo>
                  <a:lnTo>
                    <a:pt x="10" y="1"/>
                  </a:lnTo>
                  <a:lnTo>
                    <a:pt x="7" y="0"/>
                  </a:lnTo>
                  <a:lnTo>
                    <a:pt x="3" y="0"/>
                  </a:lnTo>
                  <a:lnTo>
                    <a:pt x="7" y="0"/>
                  </a:lnTo>
                  <a:lnTo>
                    <a:pt x="3" y="0"/>
                  </a:lnTo>
                  <a:lnTo>
                    <a:pt x="0" y="2"/>
                  </a:lnTo>
                  <a:lnTo>
                    <a:pt x="0" y="6"/>
                  </a:lnTo>
                  <a:lnTo>
                    <a:pt x="2" y="9"/>
                  </a:lnTo>
                  <a:lnTo>
                    <a:pt x="6"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53" name="Freeform 2285"/>
            <p:cNvSpPr>
              <a:spLocks/>
            </p:cNvSpPr>
            <p:nvPr/>
          </p:nvSpPr>
          <p:spPr bwMode="auto">
            <a:xfrm>
              <a:off x="2707" y="3904"/>
              <a:ext cx="12" cy="6"/>
            </a:xfrm>
            <a:custGeom>
              <a:avLst/>
              <a:gdLst>
                <a:gd name="T0" fmla="*/ 9 w 36"/>
                <a:gd name="T1" fmla="*/ 7 h 19"/>
                <a:gd name="T2" fmla="*/ 1 w 36"/>
                <a:gd name="T3" fmla="*/ 8 h 19"/>
                <a:gd name="T4" fmla="*/ 8 w 36"/>
                <a:gd name="T5" fmla="*/ 14 h 19"/>
                <a:gd name="T6" fmla="*/ 17 w 36"/>
                <a:gd name="T7" fmla="*/ 18 h 19"/>
                <a:gd name="T8" fmla="*/ 28 w 36"/>
                <a:gd name="T9" fmla="*/ 19 h 19"/>
                <a:gd name="T10" fmla="*/ 36 w 36"/>
                <a:gd name="T11" fmla="*/ 19 h 19"/>
                <a:gd name="T12" fmla="*/ 33 w 36"/>
                <a:gd name="T13" fmla="*/ 10 h 19"/>
                <a:gd name="T14" fmla="*/ 28 w 36"/>
                <a:gd name="T15" fmla="*/ 10 h 19"/>
                <a:gd name="T16" fmla="*/ 20 w 36"/>
                <a:gd name="T17" fmla="*/ 8 h 19"/>
                <a:gd name="T18" fmla="*/ 13 w 36"/>
                <a:gd name="T19" fmla="*/ 5 h 19"/>
                <a:gd name="T20" fmla="*/ 8 w 36"/>
                <a:gd name="T21" fmla="*/ 1 h 19"/>
                <a:gd name="T22" fmla="*/ 0 w 36"/>
                <a:gd name="T23" fmla="*/ 3 h 19"/>
                <a:gd name="T24" fmla="*/ 8 w 36"/>
                <a:gd name="T25" fmla="*/ 1 h 19"/>
                <a:gd name="T26" fmla="*/ 5 w 36"/>
                <a:gd name="T27" fmla="*/ 0 h 19"/>
                <a:gd name="T28" fmla="*/ 1 w 36"/>
                <a:gd name="T29" fmla="*/ 1 h 19"/>
                <a:gd name="T30" fmla="*/ 0 w 36"/>
                <a:gd name="T31" fmla="*/ 5 h 19"/>
                <a:gd name="T32" fmla="*/ 1 w 36"/>
                <a:gd name="T33" fmla="*/ 8 h 19"/>
                <a:gd name="T34" fmla="*/ 9 w 36"/>
                <a:gd name="T35"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19">
                  <a:moveTo>
                    <a:pt x="9" y="7"/>
                  </a:moveTo>
                  <a:lnTo>
                    <a:pt x="1" y="8"/>
                  </a:lnTo>
                  <a:lnTo>
                    <a:pt x="8" y="14"/>
                  </a:lnTo>
                  <a:lnTo>
                    <a:pt x="17" y="18"/>
                  </a:lnTo>
                  <a:lnTo>
                    <a:pt x="28" y="19"/>
                  </a:lnTo>
                  <a:lnTo>
                    <a:pt x="36" y="19"/>
                  </a:lnTo>
                  <a:lnTo>
                    <a:pt x="33" y="10"/>
                  </a:lnTo>
                  <a:lnTo>
                    <a:pt x="28" y="10"/>
                  </a:lnTo>
                  <a:lnTo>
                    <a:pt x="20" y="8"/>
                  </a:lnTo>
                  <a:lnTo>
                    <a:pt x="13" y="5"/>
                  </a:lnTo>
                  <a:lnTo>
                    <a:pt x="8" y="1"/>
                  </a:lnTo>
                  <a:lnTo>
                    <a:pt x="0" y="3"/>
                  </a:lnTo>
                  <a:lnTo>
                    <a:pt x="8" y="1"/>
                  </a:lnTo>
                  <a:lnTo>
                    <a:pt x="5" y="0"/>
                  </a:lnTo>
                  <a:lnTo>
                    <a:pt x="1" y="1"/>
                  </a:lnTo>
                  <a:lnTo>
                    <a:pt x="0" y="5"/>
                  </a:lnTo>
                  <a:lnTo>
                    <a:pt x="1" y="8"/>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54" name="Freeform 2286"/>
            <p:cNvSpPr>
              <a:spLocks/>
            </p:cNvSpPr>
            <p:nvPr/>
          </p:nvSpPr>
          <p:spPr bwMode="auto">
            <a:xfrm>
              <a:off x="2691" y="3898"/>
              <a:ext cx="19" cy="10"/>
            </a:xfrm>
            <a:custGeom>
              <a:avLst/>
              <a:gdLst>
                <a:gd name="T0" fmla="*/ 9 w 58"/>
                <a:gd name="T1" fmla="*/ 6 h 30"/>
                <a:gd name="T2" fmla="*/ 1 w 58"/>
                <a:gd name="T3" fmla="*/ 8 h 30"/>
                <a:gd name="T4" fmla="*/ 8 w 58"/>
                <a:gd name="T5" fmla="*/ 14 h 30"/>
                <a:gd name="T6" fmla="*/ 15 w 58"/>
                <a:gd name="T7" fmla="*/ 19 h 30"/>
                <a:gd name="T8" fmla="*/ 22 w 58"/>
                <a:gd name="T9" fmla="*/ 22 h 30"/>
                <a:gd name="T10" fmla="*/ 30 w 58"/>
                <a:gd name="T11" fmla="*/ 26 h 30"/>
                <a:gd name="T12" fmla="*/ 38 w 58"/>
                <a:gd name="T13" fmla="*/ 29 h 30"/>
                <a:gd name="T14" fmla="*/ 45 w 58"/>
                <a:gd name="T15" fmla="*/ 30 h 30"/>
                <a:gd name="T16" fmla="*/ 51 w 58"/>
                <a:gd name="T17" fmla="*/ 29 h 30"/>
                <a:gd name="T18" fmla="*/ 58 w 58"/>
                <a:gd name="T19" fmla="*/ 23 h 30"/>
                <a:gd name="T20" fmla="*/ 49 w 58"/>
                <a:gd name="T21" fmla="*/ 19 h 30"/>
                <a:gd name="T22" fmla="*/ 49 w 58"/>
                <a:gd name="T23" fmla="*/ 20 h 30"/>
                <a:gd name="T24" fmla="*/ 45 w 58"/>
                <a:gd name="T25" fmla="*/ 19 h 30"/>
                <a:gd name="T26" fmla="*/ 40 w 58"/>
                <a:gd name="T27" fmla="*/ 20 h 30"/>
                <a:gd name="T28" fmla="*/ 34 w 58"/>
                <a:gd name="T29" fmla="*/ 16 h 30"/>
                <a:gd name="T30" fmla="*/ 26 w 58"/>
                <a:gd name="T31" fmla="*/ 13 h 30"/>
                <a:gd name="T32" fmla="*/ 19 w 58"/>
                <a:gd name="T33" fmla="*/ 9 h 30"/>
                <a:gd name="T34" fmla="*/ 12 w 58"/>
                <a:gd name="T35" fmla="*/ 5 h 30"/>
                <a:gd name="T36" fmla="*/ 8 w 58"/>
                <a:gd name="T37" fmla="*/ 1 h 30"/>
                <a:gd name="T38" fmla="*/ 0 w 58"/>
                <a:gd name="T39" fmla="*/ 4 h 30"/>
                <a:gd name="T40" fmla="*/ 8 w 58"/>
                <a:gd name="T41" fmla="*/ 1 h 30"/>
                <a:gd name="T42" fmla="*/ 4 w 58"/>
                <a:gd name="T43" fmla="*/ 0 h 30"/>
                <a:gd name="T44" fmla="*/ 1 w 58"/>
                <a:gd name="T45" fmla="*/ 1 h 30"/>
                <a:gd name="T46" fmla="*/ 0 w 58"/>
                <a:gd name="T47" fmla="*/ 5 h 30"/>
                <a:gd name="T48" fmla="*/ 1 w 58"/>
                <a:gd name="T49" fmla="*/ 8 h 30"/>
                <a:gd name="T50" fmla="*/ 9 w 58"/>
                <a:gd name="T51"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8" h="30">
                  <a:moveTo>
                    <a:pt x="9" y="6"/>
                  </a:moveTo>
                  <a:lnTo>
                    <a:pt x="1" y="8"/>
                  </a:lnTo>
                  <a:lnTo>
                    <a:pt x="8" y="14"/>
                  </a:lnTo>
                  <a:lnTo>
                    <a:pt x="15" y="19"/>
                  </a:lnTo>
                  <a:lnTo>
                    <a:pt x="22" y="22"/>
                  </a:lnTo>
                  <a:lnTo>
                    <a:pt x="30" y="26"/>
                  </a:lnTo>
                  <a:lnTo>
                    <a:pt x="38" y="29"/>
                  </a:lnTo>
                  <a:lnTo>
                    <a:pt x="45" y="30"/>
                  </a:lnTo>
                  <a:lnTo>
                    <a:pt x="51" y="29"/>
                  </a:lnTo>
                  <a:lnTo>
                    <a:pt x="58" y="23"/>
                  </a:lnTo>
                  <a:lnTo>
                    <a:pt x="49" y="19"/>
                  </a:lnTo>
                  <a:lnTo>
                    <a:pt x="49" y="20"/>
                  </a:lnTo>
                  <a:lnTo>
                    <a:pt x="45" y="19"/>
                  </a:lnTo>
                  <a:lnTo>
                    <a:pt x="40" y="20"/>
                  </a:lnTo>
                  <a:lnTo>
                    <a:pt x="34" y="16"/>
                  </a:lnTo>
                  <a:lnTo>
                    <a:pt x="26" y="13"/>
                  </a:lnTo>
                  <a:lnTo>
                    <a:pt x="19" y="9"/>
                  </a:lnTo>
                  <a:lnTo>
                    <a:pt x="12" y="5"/>
                  </a:lnTo>
                  <a:lnTo>
                    <a:pt x="8" y="1"/>
                  </a:lnTo>
                  <a:lnTo>
                    <a:pt x="0" y="4"/>
                  </a:lnTo>
                  <a:lnTo>
                    <a:pt x="8" y="1"/>
                  </a:lnTo>
                  <a:lnTo>
                    <a:pt x="4" y="0"/>
                  </a:lnTo>
                  <a:lnTo>
                    <a:pt x="1" y="1"/>
                  </a:lnTo>
                  <a:lnTo>
                    <a:pt x="0" y="5"/>
                  </a:lnTo>
                  <a:lnTo>
                    <a:pt x="1" y="8"/>
                  </a:lnTo>
                  <a:lnTo>
                    <a:pt x="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55" name="Freeform 2287"/>
            <p:cNvSpPr>
              <a:spLocks/>
            </p:cNvSpPr>
            <p:nvPr/>
          </p:nvSpPr>
          <p:spPr bwMode="auto">
            <a:xfrm>
              <a:off x="2678" y="3898"/>
              <a:ext cx="16" cy="5"/>
            </a:xfrm>
            <a:custGeom>
              <a:avLst/>
              <a:gdLst>
                <a:gd name="T0" fmla="*/ 1 w 47"/>
                <a:gd name="T1" fmla="*/ 9 h 16"/>
                <a:gd name="T2" fmla="*/ 0 w 47"/>
                <a:gd name="T3" fmla="*/ 9 h 16"/>
                <a:gd name="T4" fmla="*/ 4 w 47"/>
                <a:gd name="T5" fmla="*/ 10 h 16"/>
                <a:gd name="T6" fmla="*/ 8 w 47"/>
                <a:gd name="T7" fmla="*/ 13 h 16"/>
                <a:gd name="T8" fmla="*/ 16 w 47"/>
                <a:gd name="T9" fmla="*/ 14 h 16"/>
                <a:gd name="T10" fmla="*/ 22 w 47"/>
                <a:gd name="T11" fmla="*/ 15 h 16"/>
                <a:gd name="T12" fmla="*/ 29 w 47"/>
                <a:gd name="T13" fmla="*/ 16 h 16"/>
                <a:gd name="T14" fmla="*/ 34 w 47"/>
                <a:gd name="T15" fmla="*/ 16 h 16"/>
                <a:gd name="T16" fmla="*/ 42 w 47"/>
                <a:gd name="T17" fmla="*/ 15 h 16"/>
                <a:gd name="T18" fmla="*/ 47 w 47"/>
                <a:gd name="T19" fmla="*/ 8 h 16"/>
                <a:gd name="T20" fmla="*/ 38 w 47"/>
                <a:gd name="T21" fmla="*/ 6 h 16"/>
                <a:gd name="T22" fmla="*/ 38 w 47"/>
                <a:gd name="T23" fmla="*/ 6 h 16"/>
                <a:gd name="T24" fmla="*/ 34 w 47"/>
                <a:gd name="T25" fmla="*/ 7 h 16"/>
                <a:gd name="T26" fmla="*/ 29 w 47"/>
                <a:gd name="T27" fmla="*/ 7 h 16"/>
                <a:gd name="T28" fmla="*/ 22 w 47"/>
                <a:gd name="T29" fmla="*/ 6 h 16"/>
                <a:gd name="T30" fmla="*/ 16 w 47"/>
                <a:gd name="T31" fmla="*/ 5 h 16"/>
                <a:gd name="T32" fmla="*/ 10 w 47"/>
                <a:gd name="T33" fmla="*/ 3 h 16"/>
                <a:gd name="T34" fmla="*/ 6 w 47"/>
                <a:gd name="T35" fmla="*/ 1 h 16"/>
                <a:gd name="T36" fmla="*/ 2 w 47"/>
                <a:gd name="T37" fmla="*/ 0 h 16"/>
                <a:gd name="T38" fmla="*/ 1 w 47"/>
                <a:gd name="T39" fmla="*/ 0 h 16"/>
                <a:gd name="T40" fmla="*/ 1 w 47"/>
                <a:gd name="T41"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 h="16">
                  <a:moveTo>
                    <a:pt x="1" y="9"/>
                  </a:moveTo>
                  <a:lnTo>
                    <a:pt x="0" y="9"/>
                  </a:lnTo>
                  <a:lnTo>
                    <a:pt x="4" y="10"/>
                  </a:lnTo>
                  <a:lnTo>
                    <a:pt x="8" y="13"/>
                  </a:lnTo>
                  <a:lnTo>
                    <a:pt x="16" y="14"/>
                  </a:lnTo>
                  <a:lnTo>
                    <a:pt x="22" y="15"/>
                  </a:lnTo>
                  <a:lnTo>
                    <a:pt x="29" y="16"/>
                  </a:lnTo>
                  <a:lnTo>
                    <a:pt x="34" y="16"/>
                  </a:lnTo>
                  <a:lnTo>
                    <a:pt x="42" y="15"/>
                  </a:lnTo>
                  <a:lnTo>
                    <a:pt x="47" y="8"/>
                  </a:lnTo>
                  <a:lnTo>
                    <a:pt x="38" y="6"/>
                  </a:lnTo>
                  <a:lnTo>
                    <a:pt x="38" y="6"/>
                  </a:lnTo>
                  <a:lnTo>
                    <a:pt x="34" y="7"/>
                  </a:lnTo>
                  <a:lnTo>
                    <a:pt x="29" y="7"/>
                  </a:lnTo>
                  <a:lnTo>
                    <a:pt x="22" y="6"/>
                  </a:lnTo>
                  <a:lnTo>
                    <a:pt x="16" y="5"/>
                  </a:lnTo>
                  <a:lnTo>
                    <a:pt x="10" y="3"/>
                  </a:lnTo>
                  <a:lnTo>
                    <a:pt x="6" y="1"/>
                  </a:lnTo>
                  <a:lnTo>
                    <a:pt x="2" y="0"/>
                  </a:lnTo>
                  <a:lnTo>
                    <a:pt x="1" y="0"/>
                  </a:lnTo>
                  <a:lnTo>
                    <a:pt x="1"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56" name="Freeform 2288"/>
            <p:cNvSpPr>
              <a:spLocks/>
            </p:cNvSpPr>
            <p:nvPr/>
          </p:nvSpPr>
          <p:spPr bwMode="auto">
            <a:xfrm>
              <a:off x="2673" y="3887"/>
              <a:ext cx="6" cy="14"/>
            </a:xfrm>
            <a:custGeom>
              <a:avLst/>
              <a:gdLst>
                <a:gd name="T0" fmla="*/ 6 w 17"/>
                <a:gd name="T1" fmla="*/ 10 h 41"/>
                <a:gd name="T2" fmla="*/ 0 w 17"/>
                <a:gd name="T3" fmla="*/ 6 h 41"/>
                <a:gd name="T4" fmla="*/ 2 w 17"/>
                <a:gd name="T5" fmla="*/ 15 h 41"/>
                <a:gd name="T6" fmla="*/ 5 w 17"/>
                <a:gd name="T7" fmla="*/ 26 h 41"/>
                <a:gd name="T8" fmla="*/ 8 w 17"/>
                <a:gd name="T9" fmla="*/ 35 h 41"/>
                <a:gd name="T10" fmla="*/ 17 w 17"/>
                <a:gd name="T11" fmla="*/ 41 h 41"/>
                <a:gd name="T12" fmla="*/ 17 w 17"/>
                <a:gd name="T13" fmla="*/ 32 h 41"/>
                <a:gd name="T14" fmla="*/ 17 w 17"/>
                <a:gd name="T15" fmla="*/ 31 h 41"/>
                <a:gd name="T16" fmla="*/ 14 w 17"/>
                <a:gd name="T17" fmla="*/ 24 h 41"/>
                <a:gd name="T18" fmla="*/ 12 w 17"/>
                <a:gd name="T19" fmla="*/ 15 h 41"/>
                <a:gd name="T20" fmla="*/ 12 w 17"/>
                <a:gd name="T21" fmla="*/ 6 h 41"/>
                <a:gd name="T22" fmla="*/ 6 w 17"/>
                <a:gd name="T23" fmla="*/ 1 h 41"/>
                <a:gd name="T24" fmla="*/ 12 w 17"/>
                <a:gd name="T25" fmla="*/ 6 h 41"/>
                <a:gd name="T26" fmla="*/ 9 w 17"/>
                <a:gd name="T27" fmla="*/ 2 h 41"/>
                <a:gd name="T28" fmla="*/ 6 w 17"/>
                <a:gd name="T29" fmla="*/ 0 h 41"/>
                <a:gd name="T30" fmla="*/ 2 w 17"/>
                <a:gd name="T31" fmla="*/ 2 h 41"/>
                <a:gd name="T32" fmla="*/ 0 w 17"/>
                <a:gd name="T33" fmla="*/ 6 h 41"/>
                <a:gd name="T34" fmla="*/ 6 w 17"/>
                <a:gd name="T35" fmla="*/ 1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41">
                  <a:moveTo>
                    <a:pt x="6" y="10"/>
                  </a:moveTo>
                  <a:lnTo>
                    <a:pt x="0" y="6"/>
                  </a:lnTo>
                  <a:lnTo>
                    <a:pt x="2" y="15"/>
                  </a:lnTo>
                  <a:lnTo>
                    <a:pt x="5" y="26"/>
                  </a:lnTo>
                  <a:lnTo>
                    <a:pt x="8" y="35"/>
                  </a:lnTo>
                  <a:lnTo>
                    <a:pt x="17" y="41"/>
                  </a:lnTo>
                  <a:lnTo>
                    <a:pt x="17" y="32"/>
                  </a:lnTo>
                  <a:lnTo>
                    <a:pt x="17" y="31"/>
                  </a:lnTo>
                  <a:lnTo>
                    <a:pt x="14" y="24"/>
                  </a:lnTo>
                  <a:lnTo>
                    <a:pt x="12" y="15"/>
                  </a:lnTo>
                  <a:lnTo>
                    <a:pt x="12" y="6"/>
                  </a:lnTo>
                  <a:lnTo>
                    <a:pt x="6" y="1"/>
                  </a:lnTo>
                  <a:lnTo>
                    <a:pt x="12" y="6"/>
                  </a:lnTo>
                  <a:lnTo>
                    <a:pt x="9" y="2"/>
                  </a:lnTo>
                  <a:lnTo>
                    <a:pt x="6" y="0"/>
                  </a:lnTo>
                  <a:lnTo>
                    <a:pt x="2" y="2"/>
                  </a:lnTo>
                  <a:lnTo>
                    <a:pt x="0" y="6"/>
                  </a:lnTo>
                  <a:lnTo>
                    <a:pt x="6"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57" name="Freeform 2289"/>
            <p:cNvSpPr>
              <a:spLocks/>
            </p:cNvSpPr>
            <p:nvPr/>
          </p:nvSpPr>
          <p:spPr bwMode="auto">
            <a:xfrm>
              <a:off x="2659" y="3875"/>
              <a:ext cx="16" cy="15"/>
            </a:xfrm>
            <a:custGeom>
              <a:avLst/>
              <a:gdLst>
                <a:gd name="T0" fmla="*/ 11 w 49"/>
                <a:gd name="T1" fmla="*/ 5 h 46"/>
                <a:gd name="T2" fmla="*/ 1 w 49"/>
                <a:gd name="T3" fmla="*/ 5 h 46"/>
                <a:gd name="T4" fmla="*/ 2 w 49"/>
                <a:gd name="T5" fmla="*/ 12 h 46"/>
                <a:gd name="T6" fmla="*/ 4 w 49"/>
                <a:gd name="T7" fmla="*/ 19 h 46"/>
                <a:gd name="T8" fmla="*/ 6 w 49"/>
                <a:gd name="T9" fmla="*/ 26 h 46"/>
                <a:gd name="T10" fmla="*/ 12 w 49"/>
                <a:gd name="T11" fmla="*/ 34 h 46"/>
                <a:gd name="T12" fmla="*/ 19 w 49"/>
                <a:gd name="T13" fmla="*/ 39 h 46"/>
                <a:gd name="T14" fmla="*/ 28 w 49"/>
                <a:gd name="T15" fmla="*/ 44 h 46"/>
                <a:gd name="T16" fmla="*/ 38 w 49"/>
                <a:gd name="T17" fmla="*/ 46 h 46"/>
                <a:gd name="T18" fmla="*/ 49 w 49"/>
                <a:gd name="T19" fmla="*/ 46 h 46"/>
                <a:gd name="T20" fmla="*/ 49 w 49"/>
                <a:gd name="T21" fmla="*/ 37 h 46"/>
                <a:gd name="T22" fmla="*/ 38 w 49"/>
                <a:gd name="T23" fmla="*/ 37 h 46"/>
                <a:gd name="T24" fmla="*/ 30 w 49"/>
                <a:gd name="T25" fmla="*/ 35 h 46"/>
                <a:gd name="T26" fmla="*/ 24 w 49"/>
                <a:gd name="T27" fmla="*/ 30 h 46"/>
                <a:gd name="T28" fmla="*/ 19 w 49"/>
                <a:gd name="T29" fmla="*/ 27 h 46"/>
                <a:gd name="T30" fmla="*/ 16 w 49"/>
                <a:gd name="T31" fmla="*/ 21 h 46"/>
                <a:gd name="T32" fmla="*/ 13 w 49"/>
                <a:gd name="T33" fmla="*/ 17 h 46"/>
                <a:gd name="T34" fmla="*/ 11 w 49"/>
                <a:gd name="T35" fmla="*/ 10 h 46"/>
                <a:gd name="T36" fmla="*/ 10 w 49"/>
                <a:gd name="T37" fmla="*/ 5 h 46"/>
                <a:gd name="T38" fmla="*/ 0 w 49"/>
                <a:gd name="T39" fmla="*/ 5 h 46"/>
                <a:gd name="T40" fmla="*/ 10 w 49"/>
                <a:gd name="T41" fmla="*/ 5 h 46"/>
                <a:gd name="T42" fmla="*/ 9 w 49"/>
                <a:gd name="T43" fmla="*/ 2 h 46"/>
                <a:gd name="T44" fmla="*/ 5 w 49"/>
                <a:gd name="T45" fmla="*/ 0 h 46"/>
                <a:gd name="T46" fmla="*/ 2 w 49"/>
                <a:gd name="T47" fmla="*/ 2 h 46"/>
                <a:gd name="T48" fmla="*/ 1 w 49"/>
                <a:gd name="T49" fmla="*/ 5 h 46"/>
                <a:gd name="T50" fmla="*/ 11 w 49"/>
                <a:gd name="T51" fmla="*/ 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46">
                  <a:moveTo>
                    <a:pt x="11" y="5"/>
                  </a:moveTo>
                  <a:lnTo>
                    <a:pt x="1" y="5"/>
                  </a:lnTo>
                  <a:lnTo>
                    <a:pt x="2" y="12"/>
                  </a:lnTo>
                  <a:lnTo>
                    <a:pt x="4" y="19"/>
                  </a:lnTo>
                  <a:lnTo>
                    <a:pt x="6" y="26"/>
                  </a:lnTo>
                  <a:lnTo>
                    <a:pt x="12" y="34"/>
                  </a:lnTo>
                  <a:lnTo>
                    <a:pt x="19" y="39"/>
                  </a:lnTo>
                  <a:lnTo>
                    <a:pt x="28" y="44"/>
                  </a:lnTo>
                  <a:lnTo>
                    <a:pt x="38" y="46"/>
                  </a:lnTo>
                  <a:lnTo>
                    <a:pt x="49" y="46"/>
                  </a:lnTo>
                  <a:lnTo>
                    <a:pt x="49" y="37"/>
                  </a:lnTo>
                  <a:lnTo>
                    <a:pt x="38" y="37"/>
                  </a:lnTo>
                  <a:lnTo>
                    <a:pt x="30" y="35"/>
                  </a:lnTo>
                  <a:lnTo>
                    <a:pt x="24" y="30"/>
                  </a:lnTo>
                  <a:lnTo>
                    <a:pt x="19" y="27"/>
                  </a:lnTo>
                  <a:lnTo>
                    <a:pt x="16" y="21"/>
                  </a:lnTo>
                  <a:lnTo>
                    <a:pt x="13" y="17"/>
                  </a:lnTo>
                  <a:lnTo>
                    <a:pt x="11" y="10"/>
                  </a:lnTo>
                  <a:lnTo>
                    <a:pt x="10" y="5"/>
                  </a:lnTo>
                  <a:lnTo>
                    <a:pt x="0" y="5"/>
                  </a:lnTo>
                  <a:lnTo>
                    <a:pt x="10" y="5"/>
                  </a:lnTo>
                  <a:lnTo>
                    <a:pt x="9" y="2"/>
                  </a:lnTo>
                  <a:lnTo>
                    <a:pt x="5" y="0"/>
                  </a:lnTo>
                  <a:lnTo>
                    <a:pt x="2" y="2"/>
                  </a:lnTo>
                  <a:lnTo>
                    <a:pt x="1" y="5"/>
                  </a:lnTo>
                  <a:lnTo>
                    <a:pt x="11"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58" name="Freeform 2290"/>
            <p:cNvSpPr>
              <a:spLocks/>
            </p:cNvSpPr>
            <p:nvPr/>
          </p:nvSpPr>
          <p:spPr bwMode="auto">
            <a:xfrm>
              <a:off x="2654" y="3877"/>
              <a:ext cx="8" cy="13"/>
            </a:xfrm>
            <a:custGeom>
              <a:avLst/>
              <a:gdLst>
                <a:gd name="T0" fmla="*/ 9 w 26"/>
                <a:gd name="T1" fmla="*/ 38 h 41"/>
                <a:gd name="T2" fmla="*/ 8 w 26"/>
                <a:gd name="T3" fmla="*/ 40 h 41"/>
                <a:gd name="T4" fmla="*/ 13 w 26"/>
                <a:gd name="T5" fmla="*/ 32 h 41"/>
                <a:gd name="T6" fmla="*/ 19 w 26"/>
                <a:gd name="T7" fmla="*/ 23 h 41"/>
                <a:gd name="T8" fmla="*/ 23 w 26"/>
                <a:gd name="T9" fmla="*/ 12 h 41"/>
                <a:gd name="T10" fmla="*/ 26 w 26"/>
                <a:gd name="T11" fmla="*/ 0 h 41"/>
                <a:gd name="T12" fmla="*/ 15 w 26"/>
                <a:gd name="T13" fmla="*/ 0 h 41"/>
                <a:gd name="T14" fmla="*/ 13 w 26"/>
                <a:gd name="T15" fmla="*/ 9 h 41"/>
                <a:gd name="T16" fmla="*/ 10 w 26"/>
                <a:gd name="T17" fmla="*/ 18 h 41"/>
                <a:gd name="T18" fmla="*/ 4 w 26"/>
                <a:gd name="T19" fmla="*/ 28 h 41"/>
                <a:gd name="T20" fmla="*/ 1 w 26"/>
                <a:gd name="T21" fmla="*/ 33 h 41"/>
                <a:gd name="T22" fmla="*/ 0 w 26"/>
                <a:gd name="T23" fmla="*/ 36 h 41"/>
                <a:gd name="T24" fmla="*/ 1 w 26"/>
                <a:gd name="T25" fmla="*/ 33 h 41"/>
                <a:gd name="T26" fmla="*/ 0 w 26"/>
                <a:gd name="T27" fmla="*/ 37 h 41"/>
                <a:gd name="T28" fmla="*/ 1 w 26"/>
                <a:gd name="T29" fmla="*/ 40 h 41"/>
                <a:gd name="T30" fmla="*/ 4 w 26"/>
                <a:gd name="T31" fmla="*/ 41 h 41"/>
                <a:gd name="T32" fmla="*/ 8 w 26"/>
                <a:gd name="T33" fmla="*/ 40 h 41"/>
                <a:gd name="T34" fmla="*/ 9 w 26"/>
                <a:gd name="T35" fmla="*/ 3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41">
                  <a:moveTo>
                    <a:pt x="9" y="38"/>
                  </a:moveTo>
                  <a:lnTo>
                    <a:pt x="8" y="40"/>
                  </a:lnTo>
                  <a:lnTo>
                    <a:pt x="13" y="32"/>
                  </a:lnTo>
                  <a:lnTo>
                    <a:pt x="19" y="23"/>
                  </a:lnTo>
                  <a:lnTo>
                    <a:pt x="23" y="12"/>
                  </a:lnTo>
                  <a:lnTo>
                    <a:pt x="26" y="0"/>
                  </a:lnTo>
                  <a:lnTo>
                    <a:pt x="15" y="0"/>
                  </a:lnTo>
                  <a:lnTo>
                    <a:pt x="13" y="9"/>
                  </a:lnTo>
                  <a:lnTo>
                    <a:pt x="10" y="18"/>
                  </a:lnTo>
                  <a:lnTo>
                    <a:pt x="4" y="28"/>
                  </a:lnTo>
                  <a:lnTo>
                    <a:pt x="1" y="33"/>
                  </a:lnTo>
                  <a:lnTo>
                    <a:pt x="0" y="36"/>
                  </a:lnTo>
                  <a:lnTo>
                    <a:pt x="1" y="33"/>
                  </a:lnTo>
                  <a:lnTo>
                    <a:pt x="0" y="37"/>
                  </a:lnTo>
                  <a:lnTo>
                    <a:pt x="1" y="40"/>
                  </a:lnTo>
                  <a:lnTo>
                    <a:pt x="4" y="41"/>
                  </a:lnTo>
                  <a:lnTo>
                    <a:pt x="8" y="40"/>
                  </a:lnTo>
                  <a:lnTo>
                    <a:pt x="9" y="3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59" name="Freeform 2291"/>
            <p:cNvSpPr>
              <a:spLocks/>
            </p:cNvSpPr>
            <p:nvPr/>
          </p:nvSpPr>
          <p:spPr bwMode="auto">
            <a:xfrm>
              <a:off x="2652" y="3889"/>
              <a:ext cx="5" cy="18"/>
            </a:xfrm>
            <a:custGeom>
              <a:avLst/>
              <a:gdLst>
                <a:gd name="T0" fmla="*/ 8 w 13"/>
                <a:gd name="T1" fmla="*/ 56 h 56"/>
                <a:gd name="T2" fmla="*/ 13 w 13"/>
                <a:gd name="T3" fmla="*/ 51 h 56"/>
                <a:gd name="T4" fmla="*/ 12 w 13"/>
                <a:gd name="T5" fmla="*/ 40 h 56"/>
                <a:gd name="T6" fmla="*/ 12 w 13"/>
                <a:gd name="T7" fmla="*/ 25 h 56"/>
                <a:gd name="T8" fmla="*/ 11 w 13"/>
                <a:gd name="T9" fmla="*/ 11 h 56"/>
                <a:gd name="T10" fmla="*/ 13 w 13"/>
                <a:gd name="T11" fmla="*/ 2 h 56"/>
                <a:gd name="T12" fmla="*/ 4 w 13"/>
                <a:gd name="T13" fmla="*/ 0 h 56"/>
                <a:gd name="T14" fmla="*/ 1 w 13"/>
                <a:gd name="T15" fmla="*/ 11 h 56"/>
                <a:gd name="T16" fmla="*/ 0 w 13"/>
                <a:gd name="T17" fmla="*/ 25 h 56"/>
                <a:gd name="T18" fmla="*/ 3 w 13"/>
                <a:gd name="T19" fmla="*/ 40 h 56"/>
                <a:gd name="T20" fmla="*/ 4 w 13"/>
                <a:gd name="T21" fmla="*/ 51 h 56"/>
                <a:gd name="T22" fmla="*/ 8 w 13"/>
                <a:gd name="T23" fmla="*/ 46 h 56"/>
                <a:gd name="T24" fmla="*/ 4 w 13"/>
                <a:gd name="T25" fmla="*/ 51 h 56"/>
                <a:gd name="T26" fmla="*/ 5 w 13"/>
                <a:gd name="T27" fmla="*/ 55 h 56"/>
                <a:gd name="T28" fmla="*/ 8 w 13"/>
                <a:gd name="T29" fmla="*/ 56 h 56"/>
                <a:gd name="T30" fmla="*/ 12 w 13"/>
                <a:gd name="T31" fmla="*/ 55 h 56"/>
                <a:gd name="T32" fmla="*/ 13 w 13"/>
                <a:gd name="T33" fmla="*/ 51 h 56"/>
                <a:gd name="T34" fmla="*/ 8 w 13"/>
                <a:gd name="T35"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56">
                  <a:moveTo>
                    <a:pt x="8" y="56"/>
                  </a:moveTo>
                  <a:lnTo>
                    <a:pt x="13" y="51"/>
                  </a:lnTo>
                  <a:lnTo>
                    <a:pt x="12" y="40"/>
                  </a:lnTo>
                  <a:lnTo>
                    <a:pt x="12" y="25"/>
                  </a:lnTo>
                  <a:lnTo>
                    <a:pt x="11" y="11"/>
                  </a:lnTo>
                  <a:lnTo>
                    <a:pt x="13" y="2"/>
                  </a:lnTo>
                  <a:lnTo>
                    <a:pt x="4" y="0"/>
                  </a:lnTo>
                  <a:lnTo>
                    <a:pt x="1" y="11"/>
                  </a:lnTo>
                  <a:lnTo>
                    <a:pt x="0" y="25"/>
                  </a:lnTo>
                  <a:lnTo>
                    <a:pt x="3" y="40"/>
                  </a:lnTo>
                  <a:lnTo>
                    <a:pt x="4" y="51"/>
                  </a:lnTo>
                  <a:lnTo>
                    <a:pt x="8" y="46"/>
                  </a:lnTo>
                  <a:lnTo>
                    <a:pt x="4" y="51"/>
                  </a:lnTo>
                  <a:lnTo>
                    <a:pt x="5" y="55"/>
                  </a:lnTo>
                  <a:lnTo>
                    <a:pt x="8" y="56"/>
                  </a:lnTo>
                  <a:lnTo>
                    <a:pt x="12" y="55"/>
                  </a:lnTo>
                  <a:lnTo>
                    <a:pt x="13" y="51"/>
                  </a:lnTo>
                  <a:lnTo>
                    <a:pt x="8" y="5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60" name="Freeform 2292"/>
            <p:cNvSpPr>
              <a:spLocks/>
            </p:cNvSpPr>
            <p:nvPr/>
          </p:nvSpPr>
          <p:spPr bwMode="auto">
            <a:xfrm>
              <a:off x="2646" y="3904"/>
              <a:ext cx="9" cy="4"/>
            </a:xfrm>
            <a:custGeom>
              <a:avLst/>
              <a:gdLst>
                <a:gd name="T0" fmla="*/ 0 w 26"/>
                <a:gd name="T1" fmla="*/ 9 h 13"/>
                <a:gd name="T2" fmla="*/ 5 w 26"/>
                <a:gd name="T3" fmla="*/ 13 h 13"/>
                <a:gd name="T4" fmla="*/ 26 w 26"/>
                <a:gd name="T5" fmla="*/ 10 h 13"/>
                <a:gd name="T6" fmla="*/ 26 w 26"/>
                <a:gd name="T7" fmla="*/ 0 h 13"/>
                <a:gd name="T8" fmla="*/ 5 w 26"/>
                <a:gd name="T9" fmla="*/ 4 h 13"/>
                <a:gd name="T10" fmla="*/ 9 w 26"/>
                <a:gd name="T11" fmla="*/ 9 h 13"/>
                <a:gd name="T12" fmla="*/ 5 w 26"/>
                <a:gd name="T13" fmla="*/ 4 h 13"/>
                <a:gd name="T14" fmla="*/ 1 w 26"/>
                <a:gd name="T15" fmla="*/ 5 h 13"/>
                <a:gd name="T16" fmla="*/ 0 w 26"/>
                <a:gd name="T17" fmla="*/ 9 h 13"/>
                <a:gd name="T18" fmla="*/ 1 w 26"/>
                <a:gd name="T19" fmla="*/ 12 h 13"/>
                <a:gd name="T20" fmla="*/ 5 w 26"/>
                <a:gd name="T21" fmla="*/ 13 h 13"/>
                <a:gd name="T22" fmla="*/ 0 w 26"/>
                <a:gd name="T23"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13">
                  <a:moveTo>
                    <a:pt x="0" y="9"/>
                  </a:moveTo>
                  <a:lnTo>
                    <a:pt x="5" y="13"/>
                  </a:lnTo>
                  <a:lnTo>
                    <a:pt x="26" y="10"/>
                  </a:lnTo>
                  <a:lnTo>
                    <a:pt x="26" y="0"/>
                  </a:lnTo>
                  <a:lnTo>
                    <a:pt x="5" y="4"/>
                  </a:lnTo>
                  <a:lnTo>
                    <a:pt x="9" y="9"/>
                  </a:lnTo>
                  <a:lnTo>
                    <a:pt x="5" y="4"/>
                  </a:lnTo>
                  <a:lnTo>
                    <a:pt x="1" y="5"/>
                  </a:lnTo>
                  <a:lnTo>
                    <a:pt x="0" y="9"/>
                  </a:lnTo>
                  <a:lnTo>
                    <a:pt x="1" y="12"/>
                  </a:lnTo>
                  <a:lnTo>
                    <a:pt x="5" y="13"/>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61" name="Freeform 2293"/>
            <p:cNvSpPr>
              <a:spLocks/>
            </p:cNvSpPr>
            <p:nvPr/>
          </p:nvSpPr>
          <p:spPr bwMode="auto">
            <a:xfrm>
              <a:off x="2646" y="3891"/>
              <a:ext cx="5" cy="16"/>
            </a:xfrm>
            <a:custGeom>
              <a:avLst/>
              <a:gdLst>
                <a:gd name="T0" fmla="*/ 9 w 13"/>
                <a:gd name="T1" fmla="*/ 11 h 49"/>
                <a:gd name="T2" fmla="*/ 1 w 13"/>
                <a:gd name="T3" fmla="*/ 6 h 49"/>
                <a:gd name="T4" fmla="*/ 1 w 13"/>
                <a:gd name="T5" fmla="*/ 11 h 49"/>
                <a:gd name="T6" fmla="*/ 1 w 13"/>
                <a:gd name="T7" fmla="*/ 22 h 49"/>
                <a:gd name="T8" fmla="*/ 1 w 13"/>
                <a:gd name="T9" fmla="*/ 37 h 49"/>
                <a:gd name="T10" fmla="*/ 0 w 13"/>
                <a:gd name="T11" fmla="*/ 49 h 49"/>
                <a:gd name="T12" fmla="*/ 9 w 13"/>
                <a:gd name="T13" fmla="*/ 49 h 49"/>
                <a:gd name="T14" fmla="*/ 10 w 13"/>
                <a:gd name="T15" fmla="*/ 37 h 49"/>
                <a:gd name="T16" fmla="*/ 13 w 13"/>
                <a:gd name="T17" fmla="*/ 22 h 49"/>
                <a:gd name="T18" fmla="*/ 13 w 13"/>
                <a:gd name="T19" fmla="*/ 11 h 49"/>
                <a:gd name="T20" fmla="*/ 13 w 13"/>
                <a:gd name="T21" fmla="*/ 6 h 49"/>
                <a:gd name="T22" fmla="*/ 5 w 13"/>
                <a:gd name="T23" fmla="*/ 2 h 49"/>
                <a:gd name="T24" fmla="*/ 13 w 13"/>
                <a:gd name="T25" fmla="*/ 6 h 49"/>
                <a:gd name="T26" fmla="*/ 10 w 13"/>
                <a:gd name="T27" fmla="*/ 3 h 49"/>
                <a:gd name="T28" fmla="*/ 7 w 13"/>
                <a:gd name="T29" fmla="*/ 0 h 49"/>
                <a:gd name="T30" fmla="*/ 3 w 13"/>
                <a:gd name="T31" fmla="*/ 3 h 49"/>
                <a:gd name="T32" fmla="*/ 1 w 13"/>
                <a:gd name="T33" fmla="*/ 6 h 49"/>
                <a:gd name="T34" fmla="*/ 9 w 13"/>
                <a:gd name="T35"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49">
                  <a:moveTo>
                    <a:pt x="9" y="11"/>
                  </a:moveTo>
                  <a:lnTo>
                    <a:pt x="1" y="6"/>
                  </a:lnTo>
                  <a:lnTo>
                    <a:pt x="1" y="11"/>
                  </a:lnTo>
                  <a:lnTo>
                    <a:pt x="1" y="22"/>
                  </a:lnTo>
                  <a:lnTo>
                    <a:pt x="1" y="37"/>
                  </a:lnTo>
                  <a:lnTo>
                    <a:pt x="0" y="49"/>
                  </a:lnTo>
                  <a:lnTo>
                    <a:pt x="9" y="49"/>
                  </a:lnTo>
                  <a:lnTo>
                    <a:pt x="10" y="37"/>
                  </a:lnTo>
                  <a:lnTo>
                    <a:pt x="13" y="22"/>
                  </a:lnTo>
                  <a:lnTo>
                    <a:pt x="13" y="11"/>
                  </a:lnTo>
                  <a:lnTo>
                    <a:pt x="13" y="6"/>
                  </a:lnTo>
                  <a:lnTo>
                    <a:pt x="5" y="2"/>
                  </a:lnTo>
                  <a:lnTo>
                    <a:pt x="13" y="6"/>
                  </a:lnTo>
                  <a:lnTo>
                    <a:pt x="10" y="3"/>
                  </a:lnTo>
                  <a:lnTo>
                    <a:pt x="7" y="0"/>
                  </a:lnTo>
                  <a:lnTo>
                    <a:pt x="3" y="3"/>
                  </a:lnTo>
                  <a:lnTo>
                    <a:pt x="1" y="6"/>
                  </a:lnTo>
                  <a:lnTo>
                    <a:pt x="9"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62" name="Freeform 2294"/>
            <p:cNvSpPr>
              <a:spLocks/>
            </p:cNvSpPr>
            <p:nvPr/>
          </p:nvSpPr>
          <p:spPr bwMode="auto">
            <a:xfrm>
              <a:off x="2626" y="3891"/>
              <a:ext cx="23" cy="13"/>
            </a:xfrm>
            <a:custGeom>
              <a:avLst/>
              <a:gdLst>
                <a:gd name="T0" fmla="*/ 6 w 70"/>
                <a:gd name="T1" fmla="*/ 35 h 37"/>
                <a:gd name="T2" fmla="*/ 4 w 70"/>
                <a:gd name="T3" fmla="*/ 35 h 37"/>
                <a:gd name="T4" fmla="*/ 12 w 70"/>
                <a:gd name="T5" fmla="*/ 37 h 37"/>
                <a:gd name="T6" fmla="*/ 21 w 70"/>
                <a:gd name="T7" fmla="*/ 35 h 37"/>
                <a:gd name="T8" fmla="*/ 30 w 70"/>
                <a:gd name="T9" fmla="*/ 32 h 37"/>
                <a:gd name="T10" fmla="*/ 40 w 70"/>
                <a:gd name="T11" fmla="*/ 27 h 37"/>
                <a:gd name="T12" fmla="*/ 50 w 70"/>
                <a:gd name="T13" fmla="*/ 22 h 37"/>
                <a:gd name="T14" fmla="*/ 58 w 70"/>
                <a:gd name="T15" fmla="*/ 17 h 37"/>
                <a:gd name="T16" fmla="*/ 64 w 70"/>
                <a:gd name="T17" fmla="*/ 12 h 37"/>
                <a:gd name="T18" fmla="*/ 70 w 70"/>
                <a:gd name="T19" fmla="*/ 9 h 37"/>
                <a:gd name="T20" fmla="*/ 66 w 70"/>
                <a:gd name="T21" fmla="*/ 0 h 37"/>
                <a:gd name="T22" fmla="*/ 60 w 70"/>
                <a:gd name="T23" fmla="*/ 3 h 37"/>
                <a:gd name="T24" fmla="*/ 53 w 70"/>
                <a:gd name="T25" fmla="*/ 8 h 37"/>
                <a:gd name="T26" fmla="*/ 45 w 70"/>
                <a:gd name="T27" fmla="*/ 13 h 37"/>
                <a:gd name="T28" fmla="*/ 36 w 70"/>
                <a:gd name="T29" fmla="*/ 18 h 37"/>
                <a:gd name="T30" fmla="*/ 28 w 70"/>
                <a:gd name="T31" fmla="*/ 22 h 37"/>
                <a:gd name="T32" fmla="*/ 19 w 70"/>
                <a:gd name="T33" fmla="*/ 26 h 37"/>
                <a:gd name="T34" fmla="*/ 12 w 70"/>
                <a:gd name="T35" fmla="*/ 26 h 37"/>
                <a:gd name="T36" fmla="*/ 6 w 70"/>
                <a:gd name="T37" fmla="*/ 26 h 37"/>
                <a:gd name="T38" fmla="*/ 4 w 70"/>
                <a:gd name="T39" fmla="*/ 26 h 37"/>
                <a:gd name="T40" fmla="*/ 6 w 70"/>
                <a:gd name="T41" fmla="*/ 26 h 37"/>
                <a:gd name="T42" fmla="*/ 3 w 70"/>
                <a:gd name="T43" fmla="*/ 27 h 37"/>
                <a:gd name="T44" fmla="*/ 0 w 70"/>
                <a:gd name="T45" fmla="*/ 29 h 37"/>
                <a:gd name="T46" fmla="*/ 1 w 70"/>
                <a:gd name="T47" fmla="*/ 33 h 37"/>
                <a:gd name="T48" fmla="*/ 4 w 70"/>
                <a:gd name="T49" fmla="*/ 35 h 37"/>
                <a:gd name="T50" fmla="*/ 6 w 70"/>
                <a:gd name="T51" fmla="*/ 3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 h="37">
                  <a:moveTo>
                    <a:pt x="6" y="35"/>
                  </a:moveTo>
                  <a:lnTo>
                    <a:pt x="4" y="35"/>
                  </a:lnTo>
                  <a:lnTo>
                    <a:pt x="12" y="37"/>
                  </a:lnTo>
                  <a:lnTo>
                    <a:pt x="21" y="35"/>
                  </a:lnTo>
                  <a:lnTo>
                    <a:pt x="30" y="32"/>
                  </a:lnTo>
                  <a:lnTo>
                    <a:pt x="40" y="27"/>
                  </a:lnTo>
                  <a:lnTo>
                    <a:pt x="50" y="22"/>
                  </a:lnTo>
                  <a:lnTo>
                    <a:pt x="58" y="17"/>
                  </a:lnTo>
                  <a:lnTo>
                    <a:pt x="64" y="12"/>
                  </a:lnTo>
                  <a:lnTo>
                    <a:pt x="70" y="9"/>
                  </a:lnTo>
                  <a:lnTo>
                    <a:pt x="66" y="0"/>
                  </a:lnTo>
                  <a:lnTo>
                    <a:pt x="60" y="3"/>
                  </a:lnTo>
                  <a:lnTo>
                    <a:pt x="53" y="8"/>
                  </a:lnTo>
                  <a:lnTo>
                    <a:pt x="45" y="13"/>
                  </a:lnTo>
                  <a:lnTo>
                    <a:pt x="36" y="18"/>
                  </a:lnTo>
                  <a:lnTo>
                    <a:pt x="28" y="22"/>
                  </a:lnTo>
                  <a:lnTo>
                    <a:pt x="19" y="26"/>
                  </a:lnTo>
                  <a:lnTo>
                    <a:pt x="12" y="26"/>
                  </a:lnTo>
                  <a:lnTo>
                    <a:pt x="6" y="26"/>
                  </a:lnTo>
                  <a:lnTo>
                    <a:pt x="4" y="26"/>
                  </a:lnTo>
                  <a:lnTo>
                    <a:pt x="6" y="26"/>
                  </a:lnTo>
                  <a:lnTo>
                    <a:pt x="3" y="27"/>
                  </a:lnTo>
                  <a:lnTo>
                    <a:pt x="0" y="29"/>
                  </a:lnTo>
                  <a:lnTo>
                    <a:pt x="1" y="33"/>
                  </a:lnTo>
                  <a:lnTo>
                    <a:pt x="4" y="35"/>
                  </a:lnTo>
                  <a:lnTo>
                    <a:pt x="6" y="3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63" name="Freeform 2295"/>
            <p:cNvSpPr>
              <a:spLocks/>
            </p:cNvSpPr>
            <p:nvPr/>
          </p:nvSpPr>
          <p:spPr bwMode="auto">
            <a:xfrm>
              <a:off x="2605" y="3898"/>
              <a:ext cx="23" cy="7"/>
            </a:xfrm>
            <a:custGeom>
              <a:avLst/>
              <a:gdLst>
                <a:gd name="T0" fmla="*/ 9 w 70"/>
                <a:gd name="T1" fmla="*/ 4 h 20"/>
                <a:gd name="T2" fmla="*/ 1 w 70"/>
                <a:gd name="T3" fmla="*/ 8 h 20"/>
                <a:gd name="T4" fmla="*/ 8 w 70"/>
                <a:gd name="T5" fmla="*/ 14 h 20"/>
                <a:gd name="T6" fmla="*/ 15 w 70"/>
                <a:gd name="T7" fmla="*/ 17 h 20"/>
                <a:gd name="T8" fmla="*/ 23 w 70"/>
                <a:gd name="T9" fmla="*/ 19 h 20"/>
                <a:gd name="T10" fmla="*/ 31 w 70"/>
                <a:gd name="T11" fmla="*/ 20 h 20"/>
                <a:gd name="T12" fmla="*/ 39 w 70"/>
                <a:gd name="T13" fmla="*/ 20 h 20"/>
                <a:gd name="T14" fmla="*/ 48 w 70"/>
                <a:gd name="T15" fmla="*/ 19 h 20"/>
                <a:gd name="T16" fmla="*/ 60 w 70"/>
                <a:gd name="T17" fmla="*/ 16 h 20"/>
                <a:gd name="T18" fmla="*/ 70 w 70"/>
                <a:gd name="T19" fmla="*/ 14 h 20"/>
                <a:gd name="T20" fmla="*/ 68 w 70"/>
                <a:gd name="T21" fmla="*/ 5 h 20"/>
                <a:gd name="T22" fmla="*/ 57 w 70"/>
                <a:gd name="T23" fmla="*/ 7 h 20"/>
                <a:gd name="T24" fmla="*/ 48 w 70"/>
                <a:gd name="T25" fmla="*/ 9 h 20"/>
                <a:gd name="T26" fmla="*/ 39 w 70"/>
                <a:gd name="T27" fmla="*/ 11 h 20"/>
                <a:gd name="T28" fmla="*/ 31 w 70"/>
                <a:gd name="T29" fmla="*/ 11 h 20"/>
                <a:gd name="T30" fmla="*/ 23 w 70"/>
                <a:gd name="T31" fmla="*/ 9 h 20"/>
                <a:gd name="T32" fmla="*/ 17 w 70"/>
                <a:gd name="T33" fmla="*/ 8 h 20"/>
                <a:gd name="T34" fmla="*/ 13 w 70"/>
                <a:gd name="T35" fmla="*/ 5 h 20"/>
                <a:gd name="T36" fmla="*/ 8 w 70"/>
                <a:gd name="T37" fmla="*/ 1 h 20"/>
                <a:gd name="T38" fmla="*/ 0 w 70"/>
                <a:gd name="T39" fmla="*/ 6 h 20"/>
                <a:gd name="T40" fmla="*/ 8 w 70"/>
                <a:gd name="T41" fmla="*/ 1 h 20"/>
                <a:gd name="T42" fmla="*/ 5 w 70"/>
                <a:gd name="T43" fmla="*/ 0 h 20"/>
                <a:gd name="T44" fmla="*/ 1 w 70"/>
                <a:gd name="T45" fmla="*/ 1 h 20"/>
                <a:gd name="T46" fmla="*/ 0 w 70"/>
                <a:gd name="T47" fmla="*/ 5 h 20"/>
                <a:gd name="T48" fmla="*/ 1 w 70"/>
                <a:gd name="T49" fmla="*/ 8 h 20"/>
                <a:gd name="T50" fmla="*/ 9 w 70"/>
                <a:gd name="T51"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 h="20">
                  <a:moveTo>
                    <a:pt x="9" y="4"/>
                  </a:moveTo>
                  <a:lnTo>
                    <a:pt x="1" y="8"/>
                  </a:lnTo>
                  <a:lnTo>
                    <a:pt x="8" y="14"/>
                  </a:lnTo>
                  <a:lnTo>
                    <a:pt x="15" y="17"/>
                  </a:lnTo>
                  <a:lnTo>
                    <a:pt x="23" y="19"/>
                  </a:lnTo>
                  <a:lnTo>
                    <a:pt x="31" y="20"/>
                  </a:lnTo>
                  <a:lnTo>
                    <a:pt x="39" y="20"/>
                  </a:lnTo>
                  <a:lnTo>
                    <a:pt x="48" y="19"/>
                  </a:lnTo>
                  <a:lnTo>
                    <a:pt x="60" y="16"/>
                  </a:lnTo>
                  <a:lnTo>
                    <a:pt x="70" y="14"/>
                  </a:lnTo>
                  <a:lnTo>
                    <a:pt x="68" y="5"/>
                  </a:lnTo>
                  <a:lnTo>
                    <a:pt x="57" y="7"/>
                  </a:lnTo>
                  <a:lnTo>
                    <a:pt x="48" y="9"/>
                  </a:lnTo>
                  <a:lnTo>
                    <a:pt x="39" y="11"/>
                  </a:lnTo>
                  <a:lnTo>
                    <a:pt x="31" y="11"/>
                  </a:lnTo>
                  <a:lnTo>
                    <a:pt x="23" y="9"/>
                  </a:lnTo>
                  <a:lnTo>
                    <a:pt x="17" y="8"/>
                  </a:lnTo>
                  <a:lnTo>
                    <a:pt x="13" y="5"/>
                  </a:lnTo>
                  <a:lnTo>
                    <a:pt x="8" y="1"/>
                  </a:lnTo>
                  <a:lnTo>
                    <a:pt x="0" y="6"/>
                  </a:lnTo>
                  <a:lnTo>
                    <a:pt x="8" y="1"/>
                  </a:lnTo>
                  <a:lnTo>
                    <a:pt x="5" y="0"/>
                  </a:lnTo>
                  <a:lnTo>
                    <a:pt x="1" y="1"/>
                  </a:lnTo>
                  <a:lnTo>
                    <a:pt x="0" y="5"/>
                  </a:lnTo>
                  <a:lnTo>
                    <a:pt x="1" y="8"/>
                  </a:lnTo>
                  <a:lnTo>
                    <a:pt x="9"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64" name="Freeform 2296"/>
            <p:cNvSpPr>
              <a:spLocks/>
            </p:cNvSpPr>
            <p:nvPr/>
          </p:nvSpPr>
          <p:spPr bwMode="auto">
            <a:xfrm>
              <a:off x="2605" y="3900"/>
              <a:ext cx="4" cy="12"/>
            </a:xfrm>
            <a:custGeom>
              <a:avLst/>
              <a:gdLst>
                <a:gd name="T0" fmla="*/ 6 w 12"/>
                <a:gd name="T1" fmla="*/ 36 h 36"/>
                <a:gd name="T2" fmla="*/ 12 w 12"/>
                <a:gd name="T3" fmla="*/ 31 h 36"/>
                <a:gd name="T4" fmla="*/ 12 w 12"/>
                <a:gd name="T5" fmla="*/ 25 h 36"/>
                <a:gd name="T6" fmla="*/ 12 w 12"/>
                <a:gd name="T7" fmla="*/ 17 h 36"/>
                <a:gd name="T8" fmla="*/ 10 w 12"/>
                <a:gd name="T9" fmla="*/ 8 h 36"/>
                <a:gd name="T10" fmla="*/ 9 w 12"/>
                <a:gd name="T11" fmla="*/ 0 h 36"/>
                <a:gd name="T12" fmla="*/ 0 w 12"/>
                <a:gd name="T13" fmla="*/ 2 h 36"/>
                <a:gd name="T14" fmla="*/ 1 w 12"/>
                <a:gd name="T15" fmla="*/ 8 h 36"/>
                <a:gd name="T16" fmla="*/ 0 w 12"/>
                <a:gd name="T17" fmla="*/ 17 h 36"/>
                <a:gd name="T18" fmla="*/ 0 w 12"/>
                <a:gd name="T19" fmla="*/ 25 h 36"/>
                <a:gd name="T20" fmla="*/ 0 w 12"/>
                <a:gd name="T21" fmla="*/ 31 h 36"/>
                <a:gd name="T22" fmla="*/ 6 w 12"/>
                <a:gd name="T23" fmla="*/ 25 h 36"/>
                <a:gd name="T24" fmla="*/ 0 w 12"/>
                <a:gd name="T25" fmla="*/ 31 h 36"/>
                <a:gd name="T26" fmla="*/ 2 w 12"/>
                <a:gd name="T27" fmla="*/ 34 h 36"/>
                <a:gd name="T28" fmla="*/ 6 w 12"/>
                <a:gd name="T29" fmla="*/ 35 h 36"/>
                <a:gd name="T30" fmla="*/ 9 w 12"/>
                <a:gd name="T31" fmla="*/ 34 h 36"/>
                <a:gd name="T32" fmla="*/ 12 w 12"/>
                <a:gd name="T33" fmla="*/ 31 h 36"/>
                <a:gd name="T34" fmla="*/ 6 w 12"/>
                <a:gd name="T35"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36">
                  <a:moveTo>
                    <a:pt x="6" y="36"/>
                  </a:moveTo>
                  <a:lnTo>
                    <a:pt x="12" y="31"/>
                  </a:lnTo>
                  <a:lnTo>
                    <a:pt x="12" y="25"/>
                  </a:lnTo>
                  <a:lnTo>
                    <a:pt x="12" y="17"/>
                  </a:lnTo>
                  <a:lnTo>
                    <a:pt x="10" y="8"/>
                  </a:lnTo>
                  <a:lnTo>
                    <a:pt x="9" y="0"/>
                  </a:lnTo>
                  <a:lnTo>
                    <a:pt x="0" y="2"/>
                  </a:lnTo>
                  <a:lnTo>
                    <a:pt x="1" y="8"/>
                  </a:lnTo>
                  <a:lnTo>
                    <a:pt x="0" y="17"/>
                  </a:lnTo>
                  <a:lnTo>
                    <a:pt x="0" y="25"/>
                  </a:lnTo>
                  <a:lnTo>
                    <a:pt x="0" y="31"/>
                  </a:lnTo>
                  <a:lnTo>
                    <a:pt x="6" y="25"/>
                  </a:lnTo>
                  <a:lnTo>
                    <a:pt x="0" y="31"/>
                  </a:lnTo>
                  <a:lnTo>
                    <a:pt x="2" y="34"/>
                  </a:lnTo>
                  <a:lnTo>
                    <a:pt x="6" y="35"/>
                  </a:lnTo>
                  <a:lnTo>
                    <a:pt x="9" y="34"/>
                  </a:lnTo>
                  <a:lnTo>
                    <a:pt x="12" y="31"/>
                  </a:lnTo>
                  <a:lnTo>
                    <a:pt x="6" y="3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65" name="Freeform 2297"/>
            <p:cNvSpPr>
              <a:spLocks/>
            </p:cNvSpPr>
            <p:nvPr/>
          </p:nvSpPr>
          <p:spPr bwMode="auto">
            <a:xfrm>
              <a:off x="2593" y="3901"/>
              <a:ext cx="14" cy="11"/>
            </a:xfrm>
            <a:custGeom>
              <a:avLst/>
              <a:gdLst>
                <a:gd name="T0" fmla="*/ 7 w 41"/>
                <a:gd name="T1" fmla="*/ 9 h 32"/>
                <a:gd name="T2" fmla="*/ 1 w 41"/>
                <a:gd name="T3" fmla="*/ 8 h 32"/>
                <a:gd name="T4" fmla="*/ 4 w 41"/>
                <a:gd name="T5" fmla="*/ 12 h 32"/>
                <a:gd name="T6" fmla="*/ 9 w 41"/>
                <a:gd name="T7" fmla="*/ 15 h 32"/>
                <a:gd name="T8" fmla="*/ 12 w 41"/>
                <a:gd name="T9" fmla="*/ 19 h 32"/>
                <a:gd name="T10" fmla="*/ 18 w 41"/>
                <a:gd name="T11" fmla="*/ 22 h 32"/>
                <a:gd name="T12" fmla="*/ 23 w 41"/>
                <a:gd name="T13" fmla="*/ 27 h 32"/>
                <a:gd name="T14" fmla="*/ 29 w 41"/>
                <a:gd name="T15" fmla="*/ 29 h 32"/>
                <a:gd name="T16" fmla="*/ 34 w 41"/>
                <a:gd name="T17" fmla="*/ 30 h 32"/>
                <a:gd name="T18" fmla="*/ 41 w 41"/>
                <a:gd name="T19" fmla="*/ 32 h 32"/>
                <a:gd name="T20" fmla="*/ 41 w 41"/>
                <a:gd name="T21" fmla="*/ 21 h 32"/>
                <a:gd name="T22" fmla="*/ 36 w 41"/>
                <a:gd name="T23" fmla="*/ 21 h 32"/>
                <a:gd name="T24" fmla="*/ 32 w 41"/>
                <a:gd name="T25" fmla="*/ 20 h 32"/>
                <a:gd name="T26" fmla="*/ 27 w 41"/>
                <a:gd name="T27" fmla="*/ 18 h 32"/>
                <a:gd name="T28" fmla="*/ 23 w 41"/>
                <a:gd name="T29" fmla="*/ 15 h 32"/>
                <a:gd name="T30" fmla="*/ 19 w 41"/>
                <a:gd name="T31" fmla="*/ 12 h 32"/>
                <a:gd name="T32" fmla="*/ 16 w 41"/>
                <a:gd name="T33" fmla="*/ 8 h 32"/>
                <a:gd name="T34" fmla="*/ 11 w 41"/>
                <a:gd name="T35" fmla="*/ 5 h 32"/>
                <a:gd name="T36" fmla="*/ 8 w 41"/>
                <a:gd name="T37" fmla="*/ 1 h 32"/>
                <a:gd name="T38" fmla="*/ 2 w 41"/>
                <a:gd name="T39" fmla="*/ 0 h 32"/>
                <a:gd name="T40" fmla="*/ 8 w 41"/>
                <a:gd name="T41" fmla="*/ 1 h 32"/>
                <a:gd name="T42" fmla="*/ 4 w 41"/>
                <a:gd name="T43" fmla="*/ 0 h 32"/>
                <a:gd name="T44" fmla="*/ 1 w 41"/>
                <a:gd name="T45" fmla="*/ 1 h 32"/>
                <a:gd name="T46" fmla="*/ 0 w 41"/>
                <a:gd name="T47" fmla="*/ 5 h 32"/>
                <a:gd name="T48" fmla="*/ 1 w 41"/>
                <a:gd name="T49" fmla="*/ 8 h 32"/>
                <a:gd name="T50" fmla="*/ 7 w 41"/>
                <a:gd name="T51"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32">
                  <a:moveTo>
                    <a:pt x="7" y="9"/>
                  </a:moveTo>
                  <a:lnTo>
                    <a:pt x="1" y="8"/>
                  </a:lnTo>
                  <a:lnTo>
                    <a:pt x="4" y="12"/>
                  </a:lnTo>
                  <a:lnTo>
                    <a:pt x="9" y="15"/>
                  </a:lnTo>
                  <a:lnTo>
                    <a:pt x="12" y="19"/>
                  </a:lnTo>
                  <a:lnTo>
                    <a:pt x="18" y="22"/>
                  </a:lnTo>
                  <a:lnTo>
                    <a:pt x="23" y="27"/>
                  </a:lnTo>
                  <a:lnTo>
                    <a:pt x="29" y="29"/>
                  </a:lnTo>
                  <a:lnTo>
                    <a:pt x="34" y="30"/>
                  </a:lnTo>
                  <a:lnTo>
                    <a:pt x="41" y="32"/>
                  </a:lnTo>
                  <a:lnTo>
                    <a:pt x="41" y="21"/>
                  </a:lnTo>
                  <a:lnTo>
                    <a:pt x="36" y="21"/>
                  </a:lnTo>
                  <a:lnTo>
                    <a:pt x="32" y="20"/>
                  </a:lnTo>
                  <a:lnTo>
                    <a:pt x="27" y="18"/>
                  </a:lnTo>
                  <a:lnTo>
                    <a:pt x="23" y="15"/>
                  </a:lnTo>
                  <a:lnTo>
                    <a:pt x="19" y="12"/>
                  </a:lnTo>
                  <a:lnTo>
                    <a:pt x="16" y="8"/>
                  </a:lnTo>
                  <a:lnTo>
                    <a:pt x="11" y="5"/>
                  </a:lnTo>
                  <a:lnTo>
                    <a:pt x="8" y="1"/>
                  </a:lnTo>
                  <a:lnTo>
                    <a:pt x="2" y="0"/>
                  </a:lnTo>
                  <a:lnTo>
                    <a:pt x="8" y="1"/>
                  </a:lnTo>
                  <a:lnTo>
                    <a:pt x="4" y="0"/>
                  </a:lnTo>
                  <a:lnTo>
                    <a:pt x="1" y="1"/>
                  </a:lnTo>
                  <a:lnTo>
                    <a:pt x="0" y="5"/>
                  </a:lnTo>
                  <a:lnTo>
                    <a:pt x="1" y="8"/>
                  </a:lnTo>
                  <a:lnTo>
                    <a:pt x="7"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66" name="Freeform 2298"/>
            <p:cNvSpPr>
              <a:spLocks/>
            </p:cNvSpPr>
            <p:nvPr/>
          </p:nvSpPr>
          <p:spPr bwMode="auto">
            <a:xfrm>
              <a:off x="2565" y="3887"/>
              <a:ext cx="30" cy="19"/>
            </a:xfrm>
            <a:custGeom>
              <a:avLst/>
              <a:gdLst>
                <a:gd name="T0" fmla="*/ 6 w 90"/>
                <a:gd name="T1" fmla="*/ 9 h 57"/>
                <a:gd name="T2" fmla="*/ 0 w 90"/>
                <a:gd name="T3" fmla="*/ 7 h 57"/>
                <a:gd name="T4" fmla="*/ 4 w 90"/>
                <a:gd name="T5" fmla="*/ 15 h 57"/>
                <a:gd name="T6" fmla="*/ 12 w 90"/>
                <a:gd name="T7" fmla="*/ 24 h 57"/>
                <a:gd name="T8" fmla="*/ 19 w 90"/>
                <a:gd name="T9" fmla="*/ 34 h 57"/>
                <a:gd name="T10" fmla="*/ 29 w 90"/>
                <a:gd name="T11" fmla="*/ 43 h 57"/>
                <a:gd name="T12" fmla="*/ 40 w 90"/>
                <a:gd name="T13" fmla="*/ 52 h 57"/>
                <a:gd name="T14" fmla="*/ 56 w 90"/>
                <a:gd name="T15" fmla="*/ 57 h 57"/>
                <a:gd name="T16" fmla="*/ 71 w 90"/>
                <a:gd name="T17" fmla="*/ 57 h 57"/>
                <a:gd name="T18" fmla="*/ 90 w 90"/>
                <a:gd name="T19" fmla="*/ 52 h 57"/>
                <a:gd name="T20" fmla="*/ 85 w 90"/>
                <a:gd name="T21" fmla="*/ 43 h 57"/>
                <a:gd name="T22" fmla="*/ 71 w 90"/>
                <a:gd name="T23" fmla="*/ 48 h 57"/>
                <a:gd name="T24" fmla="*/ 56 w 90"/>
                <a:gd name="T25" fmla="*/ 48 h 57"/>
                <a:gd name="T26" fmla="*/ 45 w 90"/>
                <a:gd name="T27" fmla="*/ 43 h 57"/>
                <a:gd name="T28" fmla="*/ 36 w 90"/>
                <a:gd name="T29" fmla="*/ 36 h 57"/>
                <a:gd name="T30" fmla="*/ 25 w 90"/>
                <a:gd name="T31" fmla="*/ 27 h 57"/>
                <a:gd name="T32" fmla="*/ 19 w 90"/>
                <a:gd name="T33" fmla="*/ 19 h 57"/>
                <a:gd name="T34" fmla="*/ 13 w 90"/>
                <a:gd name="T35" fmla="*/ 10 h 57"/>
                <a:gd name="T36" fmla="*/ 9 w 90"/>
                <a:gd name="T37" fmla="*/ 2 h 57"/>
                <a:gd name="T38" fmla="*/ 4 w 90"/>
                <a:gd name="T39" fmla="*/ 0 h 57"/>
                <a:gd name="T40" fmla="*/ 9 w 90"/>
                <a:gd name="T41" fmla="*/ 2 h 57"/>
                <a:gd name="T42" fmla="*/ 7 w 90"/>
                <a:gd name="T43" fmla="*/ 0 h 57"/>
                <a:gd name="T44" fmla="*/ 4 w 90"/>
                <a:gd name="T45" fmla="*/ 0 h 57"/>
                <a:gd name="T46" fmla="*/ 0 w 90"/>
                <a:gd name="T47" fmla="*/ 3 h 57"/>
                <a:gd name="T48" fmla="*/ 0 w 90"/>
                <a:gd name="T49" fmla="*/ 7 h 57"/>
                <a:gd name="T50" fmla="*/ 6 w 90"/>
                <a:gd name="T51" fmla="*/ 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0" h="57">
                  <a:moveTo>
                    <a:pt x="6" y="9"/>
                  </a:moveTo>
                  <a:lnTo>
                    <a:pt x="0" y="7"/>
                  </a:lnTo>
                  <a:lnTo>
                    <a:pt x="4" y="15"/>
                  </a:lnTo>
                  <a:lnTo>
                    <a:pt x="12" y="24"/>
                  </a:lnTo>
                  <a:lnTo>
                    <a:pt x="19" y="34"/>
                  </a:lnTo>
                  <a:lnTo>
                    <a:pt x="29" y="43"/>
                  </a:lnTo>
                  <a:lnTo>
                    <a:pt x="40" y="52"/>
                  </a:lnTo>
                  <a:lnTo>
                    <a:pt x="56" y="57"/>
                  </a:lnTo>
                  <a:lnTo>
                    <a:pt x="71" y="57"/>
                  </a:lnTo>
                  <a:lnTo>
                    <a:pt x="90" y="52"/>
                  </a:lnTo>
                  <a:lnTo>
                    <a:pt x="85" y="43"/>
                  </a:lnTo>
                  <a:lnTo>
                    <a:pt x="71" y="48"/>
                  </a:lnTo>
                  <a:lnTo>
                    <a:pt x="56" y="48"/>
                  </a:lnTo>
                  <a:lnTo>
                    <a:pt x="45" y="43"/>
                  </a:lnTo>
                  <a:lnTo>
                    <a:pt x="36" y="36"/>
                  </a:lnTo>
                  <a:lnTo>
                    <a:pt x="25" y="27"/>
                  </a:lnTo>
                  <a:lnTo>
                    <a:pt x="19" y="19"/>
                  </a:lnTo>
                  <a:lnTo>
                    <a:pt x="13" y="10"/>
                  </a:lnTo>
                  <a:lnTo>
                    <a:pt x="9" y="2"/>
                  </a:lnTo>
                  <a:lnTo>
                    <a:pt x="4" y="0"/>
                  </a:lnTo>
                  <a:lnTo>
                    <a:pt x="9" y="2"/>
                  </a:lnTo>
                  <a:lnTo>
                    <a:pt x="7" y="0"/>
                  </a:lnTo>
                  <a:lnTo>
                    <a:pt x="4" y="0"/>
                  </a:lnTo>
                  <a:lnTo>
                    <a:pt x="0" y="3"/>
                  </a:lnTo>
                  <a:lnTo>
                    <a:pt x="0" y="7"/>
                  </a:lnTo>
                  <a:lnTo>
                    <a:pt x="6"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67" name="Freeform 2299"/>
            <p:cNvSpPr>
              <a:spLocks/>
            </p:cNvSpPr>
            <p:nvPr/>
          </p:nvSpPr>
          <p:spPr bwMode="auto">
            <a:xfrm>
              <a:off x="2555" y="3887"/>
              <a:ext cx="12" cy="7"/>
            </a:xfrm>
            <a:custGeom>
              <a:avLst/>
              <a:gdLst>
                <a:gd name="T0" fmla="*/ 0 w 37"/>
                <a:gd name="T1" fmla="*/ 17 h 22"/>
                <a:gd name="T2" fmla="*/ 5 w 37"/>
                <a:gd name="T3" fmla="*/ 22 h 22"/>
                <a:gd name="T4" fmla="*/ 14 w 37"/>
                <a:gd name="T5" fmla="*/ 19 h 22"/>
                <a:gd name="T6" fmla="*/ 23 w 37"/>
                <a:gd name="T7" fmla="*/ 16 h 22"/>
                <a:gd name="T8" fmla="*/ 31 w 37"/>
                <a:gd name="T9" fmla="*/ 11 h 22"/>
                <a:gd name="T10" fmla="*/ 37 w 37"/>
                <a:gd name="T11" fmla="*/ 9 h 22"/>
                <a:gd name="T12" fmla="*/ 35 w 37"/>
                <a:gd name="T13" fmla="*/ 0 h 22"/>
                <a:gd name="T14" fmla="*/ 27 w 37"/>
                <a:gd name="T15" fmla="*/ 2 h 22"/>
                <a:gd name="T16" fmla="*/ 19 w 37"/>
                <a:gd name="T17" fmla="*/ 7 h 22"/>
                <a:gd name="T18" fmla="*/ 12 w 37"/>
                <a:gd name="T19" fmla="*/ 10 h 22"/>
                <a:gd name="T20" fmla="*/ 5 w 37"/>
                <a:gd name="T21" fmla="*/ 12 h 22"/>
                <a:gd name="T22" fmla="*/ 10 w 37"/>
                <a:gd name="T23" fmla="*/ 17 h 22"/>
                <a:gd name="T24" fmla="*/ 5 w 37"/>
                <a:gd name="T25" fmla="*/ 12 h 22"/>
                <a:gd name="T26" fmla="*/ 2 w 37"/>
                <a:gd name="T27" fmla="*/ 14 h 22"/>
                <a:gd name="T28" fmla="*/ 0 w 37"/>
                <a:gd name="T29" fmla="*/ 17 h 22"/>
                <a:gd name="T30" fmla="*/ 2 w 37"/>
                <a:gd name="T31" fmla="*/ 20 h 22"/>
                <a:gd name="T32" fmla="*/ 5 w 37"/>
                <a:gd name="T33" fmla="*/ 22 h 22"/>
                <a:gd name="T34" fmla="*/ 0 w 37"/>
                <a:gd name="T35"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22">
                  <a:moveTo>
                    <a:pt x="0" y="17"/>
                  </a:moveTo>
                  <a:lnTo>
                    <a:pt x="5" y="22"/>
                  </a:lnTo>
                  <a:lnTo>
                    <a:pt x="14" y="19"/>
                  </a:lnTo>
                  <a:lnTo>
                    <a:pt x="23" y="16"/>
                  </a:lnTo>
                  <a:lnTo>
                    <a:pt x="31" y="11"/>
                  </a:lnTo>
                  <a:lnTo>
                    <a:pt x="37" y="9"/>
                  </a:lnTo>
                  <a:lnTo>
                    <a:pt x="35" y="0"/>
                  </a:lnTo>
                  <a:lnTo>
                    <a:pt x="27" y="2"/>
                  </a:lnTo>
                  <a:lnTo>
                    <a:pt x="19" y="7"/>
                  </a:lnTo>
                  <a:lnTo>
                    <a:pt x="12" y="10"/>
                  </a:lnTo>
                  <a:lnTo>
                    <a:pt x="5" y="12"/>
                  </a:lnTo>
                  <a:lnTo>
                    <a:pt x="10" y="17"/>
                  </a:lnTo>
                  <a:lnTo>
                    <a:pt x="5" y="12"/>
                  </a:lnTo>
                  <a:lnTo>
                    <a:pt x="2" y="14"/>
                  </a:lnTo>
                  <a:lnTo>
                    <a:pt x="0" y="17"/>
                  </a:lnTo>
                  <a:lnTo>
                    <a:pt x="2" y="20"/>
                  </a:lnTo>
                  <a:lnTo>
                    <a:pt x="5" y="22"/>
                  </a:lnTo>
                  <a:lnTo>
                    <a:pt x="0"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68" name="Freeform 2300"/>
            <p:cNvSpPr>
              <a:spLocks/>
            </p:cNvSpPr>
            <p:nvPr/>
          </p:nvSpPr>
          <p:spPr bwMode="auto">
            <a:xfrm>
              <a:off x="2552" y="3879"/>
              <a:ext cx="6" cy="13"/>
            </a:xfrm>
            <a:custGeom>
              <a:avLst/>
              <a:gdLst>
                <a:gd name="T0" fmla="*/ 12 w 18"/>
                <a:gd name="T1" fmla="*/ 5 h 40"/>
                <a:gd name="T2" fmla="*/ 2 w 18"/>
                <a:gd name="T3" fmla="*/ 7 h 40"/>
                <a:gd name="T4" fmla="*/ 5 w 18"/>
                <a:gd name="T5" fmla="*/ 14 h 40"/>
                <a:gd name="T6" fmla="*/ 7 w 18"/>
                <a:gd name="T7" fmla="*/ 22 h 40"/>
                <a:gd name="T8" fmla="*/ 8 w 18"/>
                <a:gd name="T9" fmla="*/ 31 h 40"/>
                <a:gd name="T10" fmla="*/ 8 w 18"/>
                <a:gd name="T11" fmla="*/ 40 h 40"/>
                <a:gd name="T12" fmla="*/ 18 w 18"/>
                <a:gd name="T13" fmla="*/ 40 h 40"/>
                <a:gd name="T14" fmla="*/ 18 w 18"/>
                <a:gd name="T15" fmla="*/ 31 h 40"/>
                <a:gd name="T16" fmla="*/ 16 w 18"/>
                <a:gd name="T17" fmla="*/ 22 h 40"/>
                <a:gd name="T18" fmla="*/ 14 w 18"/>
                <a:gd name="T19" fmla="*/ 11 h 40"/>
                <a:gd name="T20" fmla="*/ 11 w 18"/>
                <a:gd name="T21" fmla="*/ 2 h 40"/>
                <a:gd name="T22" fmla="*/ 0 w 18"/>
                <a:gd name="T23" fmla="*/ 5 h 40"/>
                <a:gd name="T24" fmla="*/ 11 w 18"/>
                <a:gd name="T25" fmla="*/ 2 h 40"/>
                <a:gd name="T26" fmla="*/ 8 w 18"/>
                <a:gd name="T27" fmla="*/ 0 h 40"/>
                <a:gd name="T28" fmla="*/ 5 w 18"/>
                <a:gd name="T29" fmla="*/ 0 h 40"/>
                <a:gd name="T30" fmla="*/ 2 w 18"/>
                <a:gd name="T31" fmla="*/ 3 h 40"/>
                <a:gd name="T32" fmla="*/ 2 w 18"/>
                <a:gd name="T33" fmla="*/ 7 h 40"/>
                <a:gd name="T34" fmla="*/ 12 w 18"/>
                <a:gd name="T35" fmla="*/ 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40">
                  <a:moveTo>
                    <a:pt x="12" y="5"/>
                  </a:moveTo>
                  <a:lnTo>
                    <a:pt x="2" y="7"/>
                  </a:lnTo>
                  <a:lnTo>
                    <a:pt x="5" y="14"/>
                  </a:lnTo>
                  <a:lnTo>
                    <a:pt x="7" y="22"/>
                  </a:lnTo>
                  <a:lnTo>
                    <a:pt x="8" y="31"/>
                  </a:lnTo>
                  <a:lnTo>
                    <a:pt x="8" y="40"/>
                  </a:lnTo>
                  <a:lnTo>
                    <a:pt x="18" y="40"/>
                  </a:lnTo>
                  <a:lnTo>
                    <a:pt x="18" y="31"/>
                  </a:lnTo>
                  <a:lnTo>
                    <a:pt x="16" y="22"/>
                  </a:lnTo>
                  <a:lnTo>
                    <a:pt x="14" y="11"/>
                  </a:lnTo>
                  <a:lnTo>
                    <a:pt x="11" y="2"/>
                  </a:lnTo>
                  <a:lnTo>
                    <a:pt x="0" y="5"/>
                  </a:lnTo>
                  <a:lnTo>
                    <a:pt x="11" y="2"/>
                  </a:lnTo>
                  <a:lnTo>
                    <a:pt x="8" y="0"/>
                  </a:lnTo>
                  <a:lnTo>
                    <a:pt x="5" y="0"/>
                  </a:lnTo>
                  <a:lnTo>
                    <a:pt x="2" y="3"/>
                  </a:lnTo>
                  <a:lnTo>
                    <a:pt x="2" y="7"/>
                  </a:lnTo>
                  <a:lnTo>
                    <a:pt x="12"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69" name="Freeform 2301"/>
            <p:cNvSpPr>
              <a:spLocks/>
            </p:cNvSpPr>
            <p:nvPr/>
          </p:nvSpPr>
          <p:spPr bwMode="auto">
            <a:xfrm>
              <a:off x="2548" y="3881"/>
              <a:ext cx="8" cy="10"/>
            </a:xfrm>
            <a:custGeom>
              <a:avLst/>
              <a:gdLst>
                <a:gd name="T0" fmla="*/ 0 w 24"/>
                <a:gd name="T1" fmla="*/ 32 h 32"/>
                <a:gd name="T2" fmla="*/ 0 w 24"/>
                <a:gd name="T3" fmla="*/ 32 h 32"/>
                <a:gd name="T4" fmla="*/ 11 w 24"/>
                <a:gd name="T5" fmla="*/ 29 h 32"/>
                <a:gd name="T6" fmla="*/ 17 w 24"/>
                <a:gd name="T7" fmla="*/ 21 h 32"/>
                <a:gd name="T8" fmla="*/ 22 w 24"/>
                <a:gd name="T9" fmla="*/ 10 h 32"/>
                <a:gd name="T10" fmla="*/ 24 w 24"/>
                <a:gd name="T11" fmla="*/ 0 h 32"/>
                <a:gd name="T12" fmla="*/ 12 w 24"/>
                <a:gd name="T13" fmla="*/ 0 h 32"/>
                <a:gd name="T14" fmla="*/ 12 w 24"/>
                <a:gd name="T15" fmla="*/ 8 h 32"/>
                <a:gd name="T16" fmla="*/ 8 w 24"/>
                <a:gd name="T17" fmla="*/ 17 h 32"/>
                <a:gd name="T18" fmla="*/ 4 w 24"/>
                <a:gd name="T19" fmla="*/ 22 h 32"/>
                <a:gd name="T20" fmla="*/ 4 w 24"/>
                <a:gd name="T21" fmla="*/ 22 h 32"/>
                <a:gd name="T22" fmla="*/ 4 w 24"/>
                <a:gd name="T23" fmla="*/ 22 h 32"/>
                <a:gd name="T24" fmla="*/ 0 w 24"/>
                <a:gd name="T25"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32">
                  <a:moveTo>
                    <a:pt x="0" y="32"/>
                  </a:moveTo>
                  <a:lnTo>
                    <a:pt x="0" y="32"/>
                  </a:lnTo>
                  <a:lnTo>
                    <a:pt x="11" y="29"/>
                  </a:lnTo>
                  <a:lnTo>
                    <a:pt x="17" y="21"/>
                  </a:lnTo>
                  <a:lnTo>
                    <a:pt x="22" y="10"/>
                  </a:lnTo>
                  <a:lnTo>
                    <a:pt x="24" y="0"/>
                  </a:lnTo>
                  <a:lnTo>
                    <a:pt x="12" y="0"/>
                  </a:lnTo>
                  <a:lnTo>
                    <a:pt x="12" y="8"/>
                  </a:lnTo>
                  <a:lnTo>
                    <a:pt x="8" y="17"/>
                  </a:lnTo>
                  <a:lnTo>
                    <a:pt x="4" y="22"/>
                  </a:lnTo>
                  <a:lnTo>
                    <a:pt x="4" y="22"/>
                  </a:lnTo>
                  <a:lnTo>
                    <a:pt x="4" y="22"/>
                  </a:lnTo>
                  <a:lnTo>
                    <a:pt x="0" y="3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70" name="Freeform 2302"/>
            <p:cNvSpPr>
              <a:spLocks/>
            </p:cNvSpPr>
            <p:nvPr/>
          </p:nvSpPr>
          <p:spPr bwMode="auto">
            <a:xfrm>
              <a:off x="2543" y="3874"/>
              <a:ext cx="7" cy="17"/>
            </a:xfrm>
            <a:custGeom>
              <a:avLst/>
              <a:gdLst>
                <a:gd name="T0" fmla="*/ 5 w 20"/>
                <a:gd name="T1" fmla="*/ 9 h 52"/>
                <a:gd name="T2" fmla="*/ 1 w 20"/>
                <a:gd name="T3" fmla="*/ 8 h 52"/>
                <a:gd name="T4" fmla="*/ 3 w 20"/>
                <a:gd name="T5" fmla="*/ 14 h 52"/>
                <a:gd name="T6" fmla="*/ 7 w 20"/>
                <a:gd name="T7" fmla="*/ 28 h 52"/>
                <a:gd name="T8" fmla="*/ 10 w 20"/>
                <a:gd name="T9" fmla="*/ 41 h 52"/>
                <a:gd name="T10" fmla="*/ 16 w 20"/>
                <a:gd name="T11" fmla="*/ 52 h 52"/>
                <a:gd name="T12" fmla="*/ 20 w 20"/>
                <a:gd name="T13" fmla="*/ 42 h 52"/>
                <a:gd name="T14" fmla="*/ 19 w 20"/>
                <a:gd name="T15" fmla="*/ 39 h 52"/>
                <a:gd name="T16" fmla="*/ 16 w 20"/>
                <a:gd name="T17" fmla="*/ 25 h 52"/>
                <a:gd name="T18" fmla="*/ 12 w 20"/>
                <a:gd name="T19" fmla="*/ 11 h 52"/>
                <a:gd name="T20" fmla="*/ 8 w 20"/>
                <a:gd name="T21" fmla="*/ 1 h 52"/>
                <a:gd name="T22" fmla="*/ 3 w 20"/>
                <a:gd name="T23" fmla="*/ 0 h 52"/>
                <a:gd name="T24" fmla="*/ 8 w 20"/>
                <a:gd name="T25" fmla="*/ 1 h 52"/>
                <a:gd name="T26" fmla="*/ 4 w 20"/>
                <a:gd name="T27" fmla="*/ 0 h 52"/>
                <a:gd name="T28" fmla="*/ 1 w 20"/>
                <a:gd name="T29" fmla="*/ 1 h 52"/>
                <a:gd name="T30" fmla="*/ 0 w 20"/>
                <a:gd name="T31" fmla="*/ 5 h 52"/>
                <a:gd name="T32" fmla="*/ 1 w 20"/>
                <a:gd name="T33" fmla="*/ 8 h 52"/>
                <a:gd name="T34" fmla="*/ 5 w 20"/>
                <a:gd name="T35" fmla="*/ 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52">
                  <a:moveTo>
                    <a:pt x="5" y="9"/>
                  </a:moveTo>
                  <a:lnTo>
                    <a:pt x="1" y="8"/>
                  </a:lnTo>
                  <a:lnTo>
                    <a:pt x="3" y="14"/>
                  </a:lnTo>
                  <a:lnTo>
                    <a:pt x="7" y="28"/>
                  </a:lnTo>
                  <a:lnTo>
                    <a:pt x="10" y="41"/>
                  </a:lnTo>
                  <a:lnTo>
                    <a:pt x="16" y="52"/>
                  </a:lnTo>
                  <a:lnTo>
                    <a:pt x="20" y="42"/>
                  </a:lnTo>
                  <a:lnTo>
                    <a:pt x="19" y="39"/>
                  </a:lnTo>
                  <a:lnTo>
                    <a:pt x="16" y="25"/>
                  </a:lnTo>
                  <a:lnTo>
                    <a:pt x="12" y="11"/>
                  </a:lnTo>
                  <a:lnTo>
                    <a:pt x="8" y="1"/>
                  </a:lnTo>
                  <a:lnTo>
                    <a:pt x="3" y="0"/>
                  </a:lnTo>
                  <a:lnTo>
                    <a:pt x="8" y="1"/>
                  </a:lnTo>
                  <a:lnTo>
                    <a:pt x="4" y="0"/>
                  </a:lnTo>
                  <a:lnTo>
                    <a:pt x="1" y="1"/>
                  </a:lnTo>
                  <a:lnTo>
                    <a:pt x="0" y="5"/>
                  </a:lnTo>
                  <a:lnTo>
                    <a:pt x="1" y="8"/>
                  </a:lnTo>
                  <a:lnTo>
                    <a:pt x="5"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71" name="Freeform 2303"/>
            <p:cNvSpPr>
              <a:spLocks/>
            </p:cNvSpPr>
            <p:nvPr/>
          </p:nvSpPr>
          <p:spPr bwMode="auto">
            <a:xfrm>
              <a:off x="2533" y="3874"/>
              <a:ext cx="12" cy="16"/>
            </a:xfrm>
            <a:custGeom>
              <a:avLst/>
              <a:gdLst>
                <a:gd name="T0" fmla="*/ 0 w 35"/>
                <a:gd name="T1" fmla="*/ 42 h 47"/>
                <a:gd name="T2" fmla="*/ 9 w 35"/>
                <a:gd name="T3" fmla="*/ 45 h 47"/>
                <a:gd name="T4" fmla="*/ 16 w 35"/>
                <a:gd name="T5" fmla="*/ 33 h 47"/>
                <a:gd name="T6" fmla="*/ 23 w 35"/>
                <a:gd name="T7" fmla="*/ 23 h 47"/>
                <a:gd name="T8" fmla="*/ 31 w 35"/>
                <a:gd name="T9" fmla="*/ 14 h 47"/>
                <a:gd name="T10" fmla="*/ 35 w 35"/>
                <a:gd name="T11" fmla="*/ 9 h 47"/>
                <a:gd name="T12" fmla="*/ 33 w 35"/>
                <a:gd name="T13" fmla="*/ 0 h 47"/>
                <a:gd name="T14" fmla="*/ 24 w 35"/>
                <a:gd name="T15" fmla="*/ 7 h 47"/>
                <a:gd name="T16" fmla="*/ 16 w 35"/>
                <a:gd name="T17" fmla="*/ 16 h 47"/>
                <a:gd name="T18" fmla="*/ 7 w 35"/>
                <a:gd name="T19" fmla="*/ 29 h 47"/>
                <a:gd name="T20" fmla="*/ 0 w 35"/>
                <a:gd name="T21" fmla="*/ 40 h 47"/>
                <a:gd name="T22" fmla="*/ 9 w 35"/>
                <a:gd name="T23" fmla="*/ 42 h 47"/>
                <a:gd name="T24" fmla="*/ 0 w 35"/>
                <a:gd name="T25" fmla="*/ 40 h 47"/>
                <a:gd name="T26" fmla="*/ 0 w 35"/>
                <a:gd name="T27" fmla="*/ 44 h 47"/>
                <a:gd name="T28" fmla="*/ 3 w 35"/>
                <a:gd name="T29" fmla="*/ 47 h 47"/>
                <a:gd name="T30" fmla="*/ 7 w 35"/>
                <a:gd name="T31" fmla="*/ 47 h 47"/>
                <a:gd name="T32" fmla="*/ 9 w 35"/>
                <a:gd name="T33" fmla="*/ 45 h 47"/>
                <a:gd name="T34" fmla="*/ 0 w 35"/>
                <a:gd name="T35"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47">
                  <a:moveTo>
                    <a:pt x="0" y="42"/>
                  </a:moveTo>
                  <a:lnTo>
                    <a:pt x="9" y="45"/>
                  </a:lnTo>
                  <a:lnTo>
                    <a:pt x="16" y="33"/>
                  </a:lnTo>
                  <a:lnTo>
                    <a:pt x="23" y="23"/>
                  </a:lnTo>
                  <a:lnTo>
                    <a:pt x="31" y="14"/>
                  </a:lnTo>
                  <a:lnTo>
                    <a:pt x="35" y="9"/>
                  </a:lnTo>
                  <a:lnTo>
                    <a:pt x="33" y="0"/>
                  </a:lnTo>
                  <a:lnTo>
                    <a:pt x="24" y="7"/>
                  </a:lnTo>
                  <a:lnTo>
                    <a:pt x="16" y="16"/>
                  </a:lnTo>
                  <a:lnTo>
                    <a:pt x="7" y="29"/>
                  </a:lnTo>
                  <a:lnTo>
                    <a:pt x="0" y="40"/>
                  </a:lnTo>
                  <a:lnTo>
                    <a:pt x="9" y="42"/>
                  </a:lnTo>
                  <a:lnTo>
                    <a:pt x="0" y="40"/>
                  </a:lnTo>
                  <a:lnTo>
                    <a:pt x="0" y="44"/>
                  </a:lnTo>
                  <a:lnTo>
                    <a:pt x="3" y="47"/>
                  </a:lnTo>
                  <a:lnTo>
                    <a:pt x="7" y="47"/>
                  </a:lnTo>
                  <a:lnTo>
                    <a:pt x="9" y="45"/>
                  </a:lnTo>
                  <a:lnTo>
                    <a:pt x="0" y="4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72" name="Freeform 2304"/>
            <p:cNvSpPr>
              <a:spLocks/>
            </p:cNvSpPr>
            <p:nvPr/>
          </p:nvSpPr>
          <p:spPr bwMode="auto">
            <a:xfrm>
              <a:off x="2523" y="3856"/>
              <a:ext cx="13" cy="32"/>
            </a:xfrm>
            <a:custGeom>
              <a:avLst/>
              <a:gdLst>
                <a:gd name="T0" fmla="*/ 10 w 38"/>
                <a:gd name="T1" fmla="*/ 4 h 95"/>
                <a:gd name="T2" fmla="*/ 2 w 38"/>
                <a:gd name="T3" fmla="*/ 7 h 95"/>
                <a:gd name="T4" fmla="*/ 14 w 38"/>
                <a:gd name="T5" fmla="*/ 29 h 95"/>
                <a:gd name="T6" fmla="*/ 23 w 38"/>
                <a:gd name="T7" fmla="*/ 50 h 95"/>
                <a:gd name="T8" fmla="*/ 28 w 38"/>
                <a:gd name="T9" fmla="*/ 73 h 95"/>
                <a:gd name="T10" fmla="*/ 29 w 38"/>
                <a:gd name="T11" fmla="*/ 95 h 95"/>
                <a:gd name="T12" fmla="*/ 38 w 38"/>
                <a:gd name="T13" fmla="*/ 95 h 95"/>
                <a:gd name="T14" fmla="*/ 37 w 38"/>
                <a:gd name="T15" fmla="*/ 73 h 95"/>
                <a:gd name="T16" fmla="*/ 32 w 38"/>
                <a:gd name="T17" fmla="*/ 47 h 95"/>
                <a:gd name="T18" fmla="*/ 23 w 38"/>
                <a:gd name="T19" fmla="*/ 24 h 95"/>
                <a:gd name="T20" fmla="*/ 8 w 38"/>
                <a:gd name="T21" fmla="*/ 3 h 95"/>
                <a:gd name="T22" fmla="*/ 0 w 38"/>
                <a:gd name="T23" fmla="*/ 6 h 95"/>
                <a:gd name="T24" fmla="*/ 8 w 38"/>
                <a:gd name="T25" fmla="*/ 3 h 95"/>
                <a:gd name="T26" fmla="*/ 6 w 38"/>
                <a:gd name="T27" fmla="*/ 0 h 95"/>
                <a:gd name="T28" fmla="*/ 4 w 38"/>
                <a:gd name="T29" fmla="*/ 2 h 95"/>
                <a:gd name="T30" fmla="*/ 2 w 38"/>
                <a:gd name="T31" fmla="*/ 4 h 95"/>
                <a:gd name="T32" fmla="*/ 2 w 38"/>
                <a:gd name="T33" fmla="*/ 7 h 95"/>
                <a:gd name="T34" fmla="*/ 10 w 38"/>
                <a:gd name="T35" fmla="*/ 4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95">
                  <a:moveTo>
                    <a:pt x="10" y="4"/>
                  </a:moveTo>
                  <a:lnTo>
                    <a:pt x="2" y="7"/>
                  </a:lnTo>
                  <a:lnTo>
                    <a:pt x="14" y="29"/>
                  </a:lnTo>
                  <a:lnTo>
                    <a:pt x="23" y="50"/>
                  </a:lnTo>
                  <a:lnTo>
                    <a:pt x="28" y="73"/>
                  </a:lnTo>
                  <a:lnTo>
                    <a:pt x="29" y="95"/>
                  </a:lnTo>
                  <a:lnTo>
                    <a:pt x="38" y="95"/>
                  </a:lnTo>
                  <a:lnTo>
                    <a:pt x="37" y="73"/>
                  </a:lnTo>
                  <a:lnTo>
                    <a:pt x="32" y="47"/>
                  </a:lnTo>
                  <a:lnTo>
                    <a:pt x="23" y="24"/>
                  </a:lnTo>
                  <a:lnTo>
                    <a:pt x="8" y="3"/>
                  </a:lnTo>
                  <a:lnTo>
                    <a:pt x="0" y="6"/>
                  </a:lnTo>
                  <a:lnTo>
                    <a:pt x="8" y="3"/>
                  </a:lnTo>
                  <a:lnTo>
                    <a:pt x="6" y="0"/>
                  </a:lnTo>
                  <a:lnTo>
                    <a:pt x="4" y="2"/>
                  </a:lnTo>
                  <a:lnTo>
                    <a:pt x="2" y="4"/>
                  </a:lnTo>
                  <a:lnTo>
                    <a:pt x="2" y="7"/>
                  </a:lnTo>
                  <a:lnTo>
                    <a:pt x="1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73" name="Freeform 2305"/>
            <p:cNvSpPr>
              <a:spLocks/>
            </p:cNvSpPr>
            <p:nvPr/>
          </p:nvSpPr>
          <p:spPr bwMode="auto">
            <a:xfrm>
              <a:off x="2523" y="3858"/>
              <a:ext cx="5" cy="21"/>
            </a:xfrm>
            <a:custGeom>
              <a:avLst/>
              <a:gdLst>
                <a:gd name="T0" fmla="*/ 4 w 13"/>
                <a:gd name="T1" fmla="*/ 65 h 65"/>
                <a:gd name="T2" fmla="*/ 11 w 13"/>
                <a:gd name="T3" fmla="*/ 60 h 65"/>
                <a:gd name="T4" fmla="*/ 13 w 13"/>
                <a:gd name="T5" fmla="*/ 54 h 65"/>
                <a:gd name="T6" fmla="*/ 13 w 13"/>
                <a:gd name="T7" fmla="*/ 38 h 65"/>
                <a:gd name="T8" fmla="*/ 12 w 13"/>
                <a:gd name="T9" fmla="*/ 18 h 65"/>
                <a:gd name="T10" fmla="*/ 10 w 13"/>
                <a:gd name="T11" fmla="*/ 0 h 65"/>
                <a:gd name="T12" fmla="*/ 0 w 13"/>
                <a:gd name="T13" fmla="*/ 2 h 65"/>
                <a:gd name="T14" fmla="*/ 3 w 13"/>
                <a:gd name="T15" fmla="*/ 18 h 65"/>
                <a:gd name="T16" fmla="*/ 2 w 13"/>
                <a:gd name="T17" fmla="*/ 38 h 65"/>
                <a:gd name="T18" fmla="*/ 2 w 13"/>
                <a:gd name="T19" fmla="*/ 54 h 65"/>
                <a:gd name="T20" fmla="*/ 2 w 13"/>
                <a:gd name="T21" fmla="*/ 60 h 65"/>
                <a:gd name="T22" fmla="*/ 8 w 13"/>
                <a:gd name="T23" fmla="*/ 56 h 65"/>
                <a:gd name="T24" fmla="*/ 2 w 13"/>
                <a:gd name="T25" fmla="*/ 60 h 65"/>
                <a:gd name="T26" fmla="*/ 3 w 13"/>
                <a:gd name="T27" fmla="*/ 64 h 65"/>
                <a:gd name="T28" fmla="*/ 6 w 13"/>
                <a:gd name="T29" fmla="*/ 65 h 65"/>
                <a:gd name="T30" fmla="*/ 10 w 13"/>
                <a:gd name="T31" fmla="*/ 64 h 65"/>
                <a:gd name="T32" fmla="*/ 11 w 13"/>
                <a:gd name="T33" fmla="*/ 60 h 65"/>
                <a:gd name="T34" fmla="*/ 4 w 13"/>
                <a:gd name="T35"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65">
                  <a:moveTo>
                    <a:pt x="4" y="65"/>
                  </a:moveTo>
                  <a:lnTo>
                    <a:pt x="11" y="60"/>
                  </a:lnTo>
                  <a:lnTo>
                    <a:pt x="13" y="54"/>
                  </a:lnTo>
                  <a:lnTo>
                    <a:pt x="13" y="38"/>
                  </a:lnTo>
                  <a:lnTo>
                    <a:pt x="12" y="18"/>
                  </a:lnTo>
                  <a:lnTo>
                    <a:pt x="10" y="0"/>
                  </a:lnTo>
                  <a:lnTo>
                    <a:pt x="0" y="2"/>
                  </a:lnTo>
                  <a:lnTo>
                    <a:pt x="3" y="18"/>
                  </a:lnTo>
                  <a:lnTo>
                    <a:pt x="2" y="38"/>
                  </a:lnTo>
                  <a:lnTo>
                    <a:pt x="2" y="54"/>
                  </a:lnTo>
                  <a:lnTo>
                    <a:pt x="2" y="60"/>
                  </a:lnTo>
                  <a:lnTo>
                    <a:pt x="8" y="56"/>
                  </a:lnTo>
                  <a:lnTo>
                    <a:pt x="2" y="60"/>
                  </a:lnTo>
                  <a:lnTo>
                    <a:pt x="3" y="64"/>
                  </a:lnTo>
                  <a:lnTo>
                    <a:pt x="6" y="65"/>
                  </a:lnTo>
                  <a:lnTo>
                    <a:pt x="10" y="64"/>
                  </a:lnTo>
                  <a:lnTo>
                    <a:pt x="11" y="60"/>
                  </a:lnTo>
                  <a:lnTo>
                    <a:pt x="4" y="6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74" name="Freeform 2306"/>
            <p:cNvSpPr>
              <a:spLocks/>
            </p:cNvSpPr>
            <p:nvPr/>
          </p:nvSpPr>
          <p:spPr bwMode="auto">
            <a:xfrm>
              <a:off x="2517" y="3872"/>
              <a:ext cx="9" cy="7"/>
            </a:xfrm>
            <a:custGeom>
              <a:avLst/>
              <a:gdLst>
                <a:gd name="T0" fmla="*/ 9 w 28"/>
                <a:gd name="T1" fmla="*/ 7 h 22"/>
                <a:gd name="T2" fmla="*/ 2 w 28"/>
                <a:gd name="T3" fmla="*/ 9 h 22"/>
                <a:gd name="T4" fmla="*/ 24 w 28"/>
                <a:gd name="T5" fmla="*/ 22 h 22"/>
                <a:gd name="T6" fmla="*/ 28 w 28"/>
                <a:gd name="T7" fmla="*/ 13 h 22"/>
                <a:gd name="T8" fmla="*/ 7 w 28"/>
                <a:gd name="T9" fmla="*/ 0 h 22"/>
                <a:gd name="T10" fmla="*/ 0 w 28"/>
                <a:gd name="T11" fmla="*/ 3 h 22"/>
                <a:gd name="T12" fmla="*/ 7 w 28"/>
                <a:gd name="T13" fmla="*/ 0 h 22"/>
                <a:gd name="T14" fmla="*/ 3 w 28"/>
                <a:gd name="T15" fmla="*/ 0 h 22"/>
                <a:gd name="T16" fmla="*/ 0 w 28"/>
                <a:gd name="T17" fmla="*/ 3 h 22"/>
                <a:gd name="T18" fmla="*/ 0 w 28"/>
                <a:gd name="T19" fmla="*/ 7 h 22"/>
                <a:gd name="T20" fmla="*/ 2 w 28"/>
                <a:gd name="T21" fmla="*/ 9 h 22"/>
                <a:gd name="T22" fmla="*/ 9 w 28"/>
                <a:gd name="T2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22">
                  <a:moveTo>
                    <a:pt x="9" y="7"/>
                  </a:moveTo>
                  <a:lnTo>
                    <a:pt x="2" y="9"/>
                  </a:lnTo>
                  <a:lnTo>
                    <a:pt x="24" y="22"/>
                  </a:lnTo>
                  <a:lnTo>
                    <a:pt x="28" y="13"/>
                  </a:lnTo>
                  <a:lnTo>
                    <a:pt x="7" y="0"/>
                  </a:lnTo>
                  <a:lnTo>
                    <a:pt x="0" y="3"/>
                  </a:lnTo>
                  <a:lnTo>
                    <a:pt x="7" y="0"/>
                  </a:lnTo>
                  <a:lnTo>
                    <a:pt x="3" y="0"/>
                  </a:lnTo>
                  <a:lnTo>
                    <a:pt x="0" y="3"/>
                  </a:lnTo>
                  <a:lnTo>
                    <a:pt x="0" y="7"/>
                  </a:lnTo>
                  <a:lnTo>
                    <a:pt x="2" y="9"/>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75" name="Freeform 2307"/>
            <p:cNvSpPr>
              <a:spLocks/>
            </p:cNvSpPr>
            <p:nvPr/>
          </p:nvSpPr>
          <p:spPr bwMode="auto">
            <a:xfrm>
              <a:off x="2515" y="3873"/>
              <a:ext cx="5" cy="6"/>
            </a:xfrm>
            <a:custGeom>
              <a:avLst/>
              <a:gdLst>
                <a:gd name="T0" fmla="*/ 0 w 15"/>
                <a:gd name="T1" fmla="*/ 16 h 19"/>
                <a:gd name="T2" fmla="*/ 9 w 15"/>
                <a:gd name="T3" fmla="*/ 17 h 19"/>
                <a:gd name="T4" fmla="*/ 15 w 15"/>
                <a:gd name="T5" fmla="*/ 4 h 19"/>
                <a:gd name="T6" fmla="*/ 6 w 15"/>
                <a:gd name="T7" fmla="*/ 0 h 19"/>
                <a:gd name="T8" fmla="*/ 0 w 15"/>
                <a:gd name="T9" fmla="*/ 12 h 19"/>
                <a:gd name="T10" fmla="*/ 9 w 15"/>
                <a:gd name="T11" fmla="*/ 13 h 19"/>
                <a:gd name="T12" fmla="*/ 0 w 15"/>
                <a:gd name="T13" fmla="*/ 12 h 19"/>
                <a:gd name="T14" fmla="*/ 0 w 15"/>
                <a:gd name="T15" fmla="*/ 16 h 19"/>
                <a:gd name="T16" fmla="*/ 4 w 15"/>
                <a:gd name="T17" fmla="*/ 19 h 19"/>
                <a:gd name="T18" fmla="*/ 7 w 15"/>
                <a:gd name="T19" fmla="*/ 19 h 19"/>
                <a:gd name="T20" fmla="*/ 9 w 15"/>
                <a:gd name="T21" fmla="*/ 17 h 19"/>
                <a:gd name="T22" fmla="*/ 0 w 15"/>
                <a:gd name="T2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9">
                  <a:moveTo>
                    <a:pt x="0" y="16"/>
                  </a:moveTo>
                  <a:lnTo>
                    <a:pt x="9" y="17"/>
                  </a:lnTo>
                  <a:lnTo>
                    <a:pt x="15" y="4"/>
                  </a:lnTo>
                  <a:lnTo>
                    <a:pt x="6" y="0"/>
                  </a:lnTo>
                  <a:lnTo>
                    <a:pt x="0" y="12"/>
                  </a:lnTo>
                  <a:lnTo>
                    <a:pt x="9" y="13"/>
                  </a:lnTo>
                  <a:lnTo>
                    <a:pt x="0" y="12"/>
                  </a:lnTo>
                  <a:lnTo>
                    <a:pt x="0" y="16"/>
                  </a:lnTo>
                  <a:lnTo>
                    <a:pt x="4" y="19"/>
                  </a:lnTo>
                  <a:lnTo>
                    <a:pt x="7" y="19"/>
                  </a:lnTo>
                  <a:lnTo>
                    <a:pt x="9" y="17"/>
                  </a:lnTo>
                  <a:lnTo>
                    <a:pt x="0"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76" name="Freeform 2308"/>
            <p:cNvSpPr>
              <a:spLocks/>
            </p:cNvSpPr>
            <p:nvPr/>
          </p:nvSpPr>
          <p:spPr bwMode="auto">
            <a:xfrm>
              <a:off x="2510" y="3867"/>
              <a:ext cx="8" cy="11"/>
            </a:xfrm>
            <a:custGeom>
              <a:avLst/>
              <a:gdLst>
                <a:gd name="T0" fmla="*/ 12 w 22"/>
                <a:gd name="T1" fmla="*/ 5 h 34"/>
                <a:gd name="T2" fmla="*/ 2 w 22"/>
                <a:gd name="T3" fmla="*/ 6 h 34"/>
                <a:gd name="T4" fmla="*/ 13 w 22"/>
                <a:gd name="T5" fmla="*/ 34 h 34"/>
                <a:gd name="T6" fmla="*/ 22 w 22"/>
                <a:gd name="T7" fmla="*/ 31 h 34"/>
                <a:gd name="T8" fmla="*/ 11 w 22"/>
                <a:gd name="T9" fmla="*/ 4 h 34"/>
                <a:gd name="T10" fmla="*/ 0 w 22"/>
                <a:gd name="T11" fmla="*/ 5 h 34"/>
                <a:gd name="T12" fmla="*/ 11 w 22"/>
                <a:gd name="T13" fmla="*/ 4 h 34"/>
                <a:gd name="T14" fmla="*/ 8 w 22"/>
                <a:gd name="T15" fmla="*/ 0 h 34"/>
                <a:gd name="T16" fmla="*/ 5 w 22"/>
                <a:gd name="T17" fmla="*/ 0 h 34"/>
                <a:gd name="T18" fmla="*/ 3 w 22"/>
                <a:gd name="T19" fmla="*/ 3 h 34"/>
                <a:gd name="T20" fmla="*/ 2 w 22"/>
                <a:gd name="T21" fmla="*/ 6 h 34"/>
                <a:gd name="T22" fmla="*/ 12 w 22"/>
                <a:gd name="T23" fmla="*/ 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34">
                  <a:moveTo>
                    <a:pt x="12" y="5"/>
                  </a:moveTo>
                  <a:lnTo>
                    <a:pt x="2" y="6"/>
                  </a:lnTo>
                  <a:lnTo>
                    <a:pt x="13" y="34"/>
                  </a:lnTo>
                  <a:lnTo>
                    <a:pt x="22" y="31"/>
                  </a:lnTo>
                  <a:lnTo>
                    <a:pt x="11" y="4"/>
                  </a:lnTo>
                  <a:lnTo>
                    <a:pt x="0" y="5"/>
                  </a:lnTo>
                  <a:lnTo>
                    <a:pt x="11" y="4"/>
                  </a:lnTo>
                  <a:lnTo>
                    <a:pt x="8" y="0"/>
                  </a:lnTo>
                  <a:lnTo>
                    <a:pt x="5" y="0"/>
                  </a:lnTo>
                  <a:lnTo>
                    <a:pt x="3" y="3"/>
                  </a:lnTo>
                  <a:lnTo>
                    <a:pt x="2" y="6"/>
                  </a:lnTo>
                  <a:lnTo>
                    <a:pt x="12"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77" name="Freeform 2309"/>
            <p:cNvSpPr>
              <a:spLocks/>
            </p:cNvSpPr>
            <p:nvPr/>
          </p:nvSpPr>
          <p:spPr bwMode="auto">
            <a:xfrm>
              <a:off x="2507" y="3869"/>
              <a:ext cx="7" cy="18"/>
            </a:xfrm>
            <a:custGeom>
              <a:avLst/>
              <a:gdLst>
                <a:gd name="T0" fmla="*/ 1 w 21"/>
                <a:gd name="T1" fmla="*/ 53 h 55"/>
                <a:gd name="T2" fmla="*/ 11 w 21"/>
                <a:gd name="T3" fmla="*/ 50 h 55"/>
                <a:gd name="T4" fmla="*/ 13 w 21"/>
                <a:gd name="T5" fmla="*/ 36 h 55"/>
                <a:gd name="T6" fmla="*/ 15 w 21"/>
                <a:gd name="T7" fmla="*/ 23 h 55"/>
                <a:gd name="T8" fmla="*/ 19 w 21"/>
                <a:gd name="T9" fmla="*/ 10 h 55"/>
                <a:gd name="T10" fmla="*/ 21 w 21"/>
                <a:gd name="T11" fmla="*/ 0 h 55"/>
                <a:gd name="T12" fmla="*/ 9 w 21"/>
                <a:gd name="T13" fmla="*/ 0 h 55"/>
                <a:gd name="T14" fmla="*/ 9 w 21"/>
                <a:gd name="T15" fmla="*/ 8 h 55"/>
                <a:gd name="T16" fmla="*/ 6 w 21"/>
                <a:gd name="T17" fmla="*/ 21 h 55"/>
                <a:gd name="T18" fmla="*/ 4 w 21"/>
                <a:gd name="T19" fmla="*/ 36 h 55"/>
                <a:gd name="T20" fmla="*/ 1 w 21"/>
                <a:gd name="T21" fmla="*/ 50 h 55"/>
                <a:gd name="T22" fmla="*/ 11 w 21"/>
                <a:gd name="T23" fmla="*/ 48 h 55"/>
                <a:gd name="T24" fmla="*/ 0 w 21"/>
                <a:gd name="T25" fmla="*/ 50 h 55"/>
                <a:gd name="T26" fmla="*/ 3 w 21"/>
                <a:gd name="T27" fmla="*/ 54 h 55"/>
                <a:gd name="T28" fmla="*/ 6 w 21"/>
                <a:gd name="T29" fmla="*/ 55 h 55"/>
                <a:gd name="T30" fmla="*/ 9 w 21"/>
                <a:gd name="T31" fmla="*/ 54 h 55"/>
                <a:gd name="T32" fmla="*/ 12 w 21"/>
                <a:gd name="T33" fmla="*/ 50 h 55"/>
                <a:gd name="T34" fmla="*/ 1 w 21"/>
                <a:gd name="T35"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55">
                  <a:moveTo>
                    <a:pt x="1" y="53"/>
                  </a:moveTo>
                  <a:lnTo>
                    <a:pt x="11" y="50"/>
                  </a:lnTo>
                  <a:lnTo>
                    <a:pt x="13" y="36"/>
                  </a:lnTo>
                  <a:lnTo>
                    <a:pt x="15" y="23"/>
                  </a:lnTo>
                  <a:lnTo>
                    <a:pt x="19" y="10"/>
                  </a:lnTo>
                  <a:lnTo>
                    <a:pt x="21" y="0"/>
                  </a:lnTo>
                  <a:lnTo>
                    <a:pt x="9" y="0"/>
                  </a:lnTo>
                  <a:lnTo>
                    <a:pt x="9" y="8"/>
                  </a:lnTo>
                  <a:lnTo>
                    <a:pt x="6" y="21"/>
                  </a:lnTo>
                  <a:lnTo>
                    <a:pt x="4" y="36"/>
                  </a:lnTo>
                  <a:lnTo>
                    <a:pt x="1" y="50"/>
                  </a:lnTo>
                  <a:lnTo>
                    <a:pt x="11" y="48"/>
                  </a:lnTo>
                  <a:lnTo>
                    <a:pt x="0" y="50"/>
                  </a:lnTo>
                  <a:lnTo>
                    <a:pt x="3" y="54"/>
                  </a:lnTo>
                  <a:lnTo>
                    <a:pt x="6" y="55"/>
                  </a:lnTo>
                  <a:lnTo>
                    <a:pt x="9" y="54"/>
                  </a:lnTo>
                  <a:lnTo>
                    <a:pt x="12" y="50"/>
                  </a:lnTo>
                  <a:lnTo>
                    <a:pt x="1" y="5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78" name="Freeform 2310"/>
            <p:cNvSpPr>
              <a:spLocks/>
            </p:cNvSpPr>
            <p:nvPr/>
          </p:nvSpPr>
          <p:spPr bwMode="auto">
            <a:xfrm>
              <a:off x="2502" y="3849"/>
              <a:ext cx="9" cy="37"/>
            </a:xfrm>
            <a:custGeom>
              <a:avLst/>
              <a:gdLst>
                <a:gd name="T0" fmla="*/ 12 w 27"/>
                <a:gd name="T1" fmla="*/ 5 h 113"/>
                <a:gd name="T2" fmla="*/ 1 w 27"/>
                <a:gd name="T3" fmla="*/ 6 h 113"/>
                <a:gd name="T4" fmla="*/ 6 w 27"/>
                <a:gd name="T5" fmla="*/ 30 h 113"/>
                <a:gd name="T6" fmla="*/ 9 w 27"/>
                <a:gd name="T7" fmla="*/ 62 h 113"/>
                <a:gd name="T8" fmla="*/ 13 w 27"/>
                <a:gd name="T9" fmla="*/ 91 h 113"/>
                <a:gd name="T10" fmla="*/ 17 w 27"/>
                <a:gd name="T11" fmla="*/ 113 h 113"/>
                <a:gd name="T12" fmla="*/ 27 w 27"/>
                <a:gd name="T13" fmla="*/ 108 h 113"/>
                <a:gd name="T14" fmla="*/ 22 w 27"/>
                <a:gd name="T15" fmla="*/ 91 h 113"/>
                <a:gd name="T16" fmla="*/ 19 w 27"/>
                <a:gd name="T17" fmla="*/ 62 h 113"/>
                <a:gd name="T18" fmla="*/ 15 w 27"/>
                <a:gd name="T19" fmla="*/ 30 h 113"/>
                <a:gd name="T20" fmla="*/ 11 w 27"/>
                <a:gd name="T21" fmla="*/ 4 h 113"/>
                <a:gd name="T22" fmla="*/ 0 w 27"/>
                <a:gd name="T23" fmla="*/ 5 h 113"/>
                <a:gd name="T24" fmla="*/ 11 w 27"/>
                <a:gd name="T25" fmla="*/ 4 h 113"/>
                <a:gd name="T26" fmla="*/ 8 w 27"/>
                <a:gd name="T27" fmla="*/ 0 h 113"/>
                <a:gd name="T28" fmla="*/ 5 w 27"/>
                <a:gd name="T29" fmla="*/ 0 h 113"/>
                <a:gd name="T30" fmla="*/ 3 w 27"/>
                <a:gd name="T31" fmla="*/ 3 h 113"/>
                <a:gd name="T32" fmla="*/ 1 w 27"/>
                <a:gd name="T33" fmla="*/ 6 h 113"/>
                <a:gd name="T34" fmla="*/ 12 w 27"/>
                <a:gd name="T35" fmla="*/ 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113">
                  <a:moveTo>
                    <a:pt x="12" y="5"/>
                  </a:moveTo>
                  <a:lnTo>
                    <a:pt x="1" y="6"/>
                  </a:lnTo>
                  <a:lnTo>
                    <a:pt x="6" y="30"/>
                  </a:lnTo>
                  <a:lnTo>
                    <a:pt x="9" y="62"/>
                  </a:lnTo>
                  <a:lnTo>
                    <a:pt x="13" y="91"/>
                  </a:lnTo>
                  <a:lnTo>
                    <a:pt x="17" y="113"/>
                  </a:lnTo>
                  <a:lnTo>
                    <a:pt x="27" y="108"/>
                  </a:lnTo>
                  <a:lnTo>
                    <a:pt x="22" y="91"/>
                  </a:lnTo>
                  <a:lnTo>
                    <a:pt x="19" y="62"/>
                  </a:lnTo>
                  <a:lnTo>
                    <a:pt x="15" y="30"/>
                  </a:lnTo>
                  <a:lnTo>
                    <a:pt x="11" y="4"/>
                  </a:lnTo>
                  <a:lnTo>
                    <a:pt x="0" y="5"/>
                  </a:lnTo>
                  <a:lnTo>
                    <a:pt x="11" y="4"/>
                  </a:lnTo>
                  <a:lnTo>
                    <a:pt x="8" y="0"/>
                  </a:lnTo>
                  <a:lnTo>
                    <a:pt x="5" y="0"/>
                  </a:lnTo>
                  <a:lnTo>
                    <a:pt x="3" y="3"/>
                  </a:lnTo>
                  <a:lnTo>
                    <a:pt x="1" y="6"/>
                  </a:lnTo>
                  <a:lnTo>
                    <a:pt x="12"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79" name="Freeform 2311"/>
            <p:cNvSpPr>
              <a:spLocks/>
            </p:cNvSpPr>
            <p:nvPr/>
          </p:nvSpPr>
          <p:spPr bwMode="auto">
            <a:xfrm>
              <a:off x="2493" y="3850"/>
              <a:ext cx="13" cy="26"/>
            </a:xfrm>
            <a:custGeom>
              <a:avLst/>
              <a:gdLst>
                <a:gd name="T0" fmla="*/ 0 w 39"/>
                <a:gd name="T1" fmla="*/ 72 h 77"/>
                <a:gd name="T2" fmla="*/ 8 w 39"/>
                <a:gd name="T3" fmla="*/ 77 h 77"/>
                <a:gd name="T4" fmla="*/ 22 w 39"/>
                <a:gd name="T5" fmla="*/ 64 h 77"/>
                <a:gd name="T6" fmla="*/ 31 w 39"/>
                <a:gd name="T7" fmla="*/ 45 h 77"/>
                <a:gd name="T8" fmla="*/ 35 w 39"/>
                <a:gd name="T9" fmla="*/ 22 h 77"/>
                <a:gd name="T10" fmla="*/ 39 w 39"/>
                <a:gd name="T11" fmla="*/ 0 h 77"/>
                <a:gd name="T12" fmla="*/ 27 w 39"/>
                <a:gd name="T13" fmla="*/ 0 h 77"/>
                <a:gd name="T14" fmla="*/ 26 w 39"/>
                <a:gd name="T15" fmla="*/ 22 h 77"/>
                <a:gd name="T16" fmla="*/ 22 w 39"/>
                <a:gd name="T17" fmla="*/ 42 h 77"/>
                <a:gd name="T18" fmla="*/ 12 w 39"/>
                <a:gd name="T19" fmla="*/ 60 h 77"/>
                <a:gd name="T20" fmla="*/ 3 w 39"/>
                <a:gd name="T21" fmla="*/ 68 h 77"/>
                <a:gd name="T22" fmla="*/ 11 w 39"/>
                <a:gd name="T23" fmla="*/ 72 h 77"/>
                <a:gd name="T24" fmla="*/ 3 w 39"/>
                <a:gd name="T25" fmla="*/ 68 h 77"/>
                <a:gd name="T26" fmla="*/ 1 w 39"/>
                <a:gd name="T27" fmla="*/ 70 h 77"/>
                <a:gd name="T28" fmla="*/ 1 w 39"/>
                <a:gd name="T29" fmla="*/ 73 h 77"/>
                <a:gd name="T30" fmla="*/ 4 w 39"/>
                <a:gd name="T31" fmla="*/ 77 h 77"/>
                <a:gd name="T32" fmla="*/ 8 w 39"/>
                <a:gd name="T33" fmla="*/ 77 h 77"/>
                <a:gd name="T34" fmla="*/ 0 w 39"/>
                <a:gd name="T35" fmla="*/ 72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77">
                  <a:moveTo>
                    <a:pt x="0" y="72"/>
                  </a:moveTo>
                  <a:lnTo>
                    <a:pt x="8" y="77"/>
                  </a:lnTo>
                  <a:lnTo>
                    <a:pt x="22" y="64"/>
                  </a:lnTo>
                  <a:lnTo>
                    <a:pt x="31" y="45"/>
                  </a:lnTo>
                  <a:lnTo>
                    <a:pt x="35" y="22"/>
                  </a:lnTo>
                  <a:lnTo>
                    <a:pt x="39" y="0"/>
                  </a:lnTo>
                  <a:lnTo>
                    <a:pt x="27" y="0"/>
                  </a:lnTo>
                  <a:lnTo>
                    <a:pt x="26" y="22"/>
                  </a:lnTo>
                  <a:lnTo>
                    <a:pt x="22" y="42"/>
                  </a:lnTo>
                  <a:lnTo>
                    <a:pt x="12" y="60"/>
                  </a:lnTo>
                  <a:lnTo>
                    <a:pt x="3" y="68"/>
                  </a:lnTo>
                  <a:lnTo>
                    <a:pt x="11" y="72"/>
                  </a:lnTo>
                  <a:lnTo>
                    <a:pt x="3" y="68"/>
                  </a:lnTo>
                  <a:lnTo>
                    <a:pt x="1" y="70"/>
                  </a:lnTo>
                  <a:lnTo>
                    <a:pt x="1" y="73"/>
                  </a:lnTo>
                  <a:lnTo>
                    <a:pt x="4" y="77"/>
                  </a:lnTo>
                  <a:lnTo>
                    <a:pt x="8" y="77"/>
                  </a:lnTo>
                  <a:lnTo>
                    <a:pt x="0" y="7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80" name="Freeform 2312"/>
            <p:cNvSpPr>
              <a:spLocks/>
            </p:cNvSpPr>
            <p:nvPr/>
          </p:nvSpPr>
          <p:spPr bwMode="auto">
            <a:xfrm>
              <a:off x="2491" y="3861"/>
              <a:ext cx="6" cy="13"/>
            </a:xfrm>
            <a:custGeom>
              <a:avLst/>
              <a:gdLst>
                <a:gd name="T0" fmla="*/ 9 w 17"/>
                <a:gd name="T1" fmla="*/ 6 h 41"/>
                <a:gd name="T2" fmla="*/ 0 w 17"/>
                <a:gd name="T3" fmla="*/ 6 h 41"/>
                <a:gd name="T4" fmla="*/ 1 w 17"/>
                <a:gd name="T5" fmla="*/ 9 h 41"/>
                <a:gd name="T6" fmla="*/ 4 w 17"/>
                <a:gd name="T7" fmla="*/ 19 h 41"/>
                <a:gd name="T8" fmla="*/ 6 w 17"/>
                <a:gd name="T9" fmla="*/ 30 h 41"/>
                <a:gd name="T10" fmla="*/ 6 w 17"/>
                <a:gd name="T11" fmla="*/ 41 h 41"/>
                <a:gd name="T12" fmla="*/ 17 w 17"/>
                <a:gd name="T13" fmla="*/ 41 h 41"/>
                <a:gd name="T14" fmla="*/ 15 w 17"/>
                <a:gd name="T15" fmla="*/ 30 h 41"/>
                <a:gd name="T16" fmla="*/ 13 w 17"/>
                <a:gd name="T17" fmla="*/ 17 h 41"/>
                <a:gd name="T18" fmla="*/ 10 w 17"/>
                <a:gd name="T19" fmla="*/ 7 h 41"/>
                <a:gd name="T20" fmla="*/ 9 w 17"/>
                <a:gd name="T21" fmla="*/ 3 h 41"/>
                <a:gd name="T22" fmla="*/ 0 w 17"/>
                <a:gd name="T23" fmla="*/ 3 h 41"/>
                <a:gd name="T24" fmla="*/ 9 w 17"/>
                <a:gd name="T25" fmla="*/ 3 h 41"/>
                <a:gd name="T26" fmla="*/ 7 w 17"/>
                <a:gd name="T27" fmla="*/ 0 h 41"/>
                <a:gd name="T28" fmla="*/ 4 w 17"/>
                <a:gd name="T29" fmla="*/ 0 h 41"/>
                <a:gd name="T30" fmla="*/ 1 w 17"/>
                <a:gd name="T31" fmla="*/ 2 h 41"/>
                <a:gd name="T32" fmla="*/ 0 w 17"/>
                <a:gd name="T33" fmla="*/ 6 h 41"/>
                <a:gd name="T34" fmla="*/ 9 w 17"/>
                <a:gd name="T35"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41">
                  <a:moveTo>
                    <a:pt x="9" y="6"/>
                  </a:moveTo>
                  <a:lnTo>
                    <a:pt x="0" y="6"/>
                  </a:lnTo>
                  <a:lnTo>
                    <a:pt x="1" y="9"/>
                  </a:lnTo>
                  <a:lnTo>
                    <a:pt x="4" y="19"/>
                  </a:lnTo>
                  <a:lnTo>
                    <a:pt x="6" y="30"/>
                  </a:lnTo>
                  <a:lnTo>
                    <a:pt x="6" y="41"/>
                  </a:lnTo>
                  <a:lnTo>
                    <a:pt x="17" y="41"/>
                  </a:lnTo>
                  <a:lnTo>
                    <a:pt x="15" y="30"/>
                  </a:lnTo>
                  <a:lnTo>
                    <a:pt x="13" y="17"/>
                  </a:lnTo>
                  <a:lnTo>
                    <a:pt x="10" y="7"/>
                  </a:lnTo>
                  <a:lnTo>
                    <a:pt x="9" y="3"/>
                  </a:lnTo>
                  <a:lnTo>
                    <a:pt x="0" y="3"/>
                  </a:lnTo>
                  <a:lnTo>
                    <a:pt x="9" y="3"/>
                  </a:lnTo>
                  <a:lnTo>
                    <a:pt x="7" y="0"/>
                  </a:lnTo>
                  <a:lnTo>
                    <a:pt x="4" y="0"/>
                  </a:lnTo>
                  <a:lnTo>
                    <a:pt x="1" y="2"/>
                  </a:lnTo>
                  <a:lnTo>
                    <a:pt x="0" y="6"/>
                  </a:lnTo>
                  <a:lnTo>
                    <a:pt x="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81" name="Freeform 2313"/>
            <p:cNvSpPr>
              <a:spLocks/>
            </p:cNvSpPr>
            <p:nvPr/>
          </p:nvSpPr>
          <p:spPr bwMode="auto">
            <a:xfrm>
              <a:off x="2485" y="3862"/>
              <a:ext cx="9" cy="16"/>
            </a:xfrm>
            <a:custGeom>
              <a:avLst/>
              <a:gdLst>
                <a:gd name="T0" fmla="*/ 1 w 26"/>
                <a:gd name="T1" fmla="*/ 48 h 50"/>
                <a:gd name="T2" fmla="*/ 9 w 26"/>
                <a:gd name="T3" fmla="*/ 46 h 50"/>
                <a:gd name="T4" fmla="*/ 26 w 26"/>
                <a:gd name="T5" fmla="*/ 3 h 50"/>
                <a:gd name="T6" fmla="*/ 17 w 26"/>
                <a:gd name="T7" fmla="*/ 0 h 50"/>
                <a:gd name="T8" fmla="*/ 0 w 26"/>
                <a:gd name="T9" fmla="*/ 44 h 50"/>
                <a:gd name="T10" fmla="*/ 8 w 26"/>
                <a:gd name="T11" fmla="*/ 42 h 50"/>
                <a:gd name="T12" fmla="*/ 0 w 26"/>
                <a:gd name="T13" fmla="*/ 44 h 50"/>
                <a:gd name="T14" fmla="*/ 1 w 26"/>
                <a:gd name="T15" fmla="*/ 47 h 50"/>
                <a:gd name="T16" fmla="*/ 3 w 26"/>
                <a:gd name="T17" fmla="*/ 50 h 50"/>
                <a:gd name="T18" fmla="*/ 7 w 26"/>
                <a:gd name="T19" fmla="*/ 48 h 50"/>
                <a:gd name="T20" fmla="*/ 9 w 26"/>
                <a:gd name="T21" fmla="*/ 46 h 50"/>
                <a:gd name="T22" fmla="*/ 1 w 26"/>
                <a:gd name="T23" fmla="*/ 4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50">
                  <a:moveTo>
                    <a:pt x="1" y="48"/>
                  </a:moveTo>
                  <a:lnTo>
                    <a:pt x="9" y="46"/>
                  </a:lnTo>
                  <a:lnTo>
                    <a:pt x="26" y="3"/>
                  </a:lnTo>
                  <a:lnTo>
                    <a:pt x="17" y="0"/>
                  </a:lnTo>
                  <a:lnTo>
                    <a:pt x="0" y="44"/>
                  </a:lnTo>
                  <a:lnTo>
                    <a:pt x="8" y="42"/>
                  </a:lnTo>
                  <a:lnTo>
                    <a:pt x="0" y="44"/>
                  </a:lnTo>
                  <a:lnTo>
                    <a:pt x="1" y="47"/>
                  </a:lnTo>
                  <a:lnTo>
                    <a:pt x="3" y="50"/>
                  </a:lnTo>
                  <a:lnTo>
                    <a:pt x="7" y="48"/>
                  </a:lnTo>
                  <a:lnTo>
                    <a:pt x="9" y="46"/>
                  </a:lnTo>
                  <a:lnTo>
                    <a:pt x="1" y="4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82" name="Freeform 2314"/>
            <p:cNvSpPr>
              <a:spLocks/>
            </p:cNvSpPr>
            <p:nvPr/>
          </p:nvSpPr>
          <p:spPr bwMode="auto">
            <a:xfrm>
              <a:off x="2455" y="3869"/>
              <a:ext cx="33" cy="9"/>
            </a:xfrm>
            <a:custGeom>
              <a:avLst/>
              <a:gdLst>
                <a:gd name="T0" fmla="*/ 2 w 98"/>
                <a:gd name="T1" fmla="*/ 2 h 26"/>
                <a:gd name="T2" fmla="*/ 4 w 98"/>
                <a:gd name="T3" fmla="*/ 12 h 26"/>
                <a:gd name="T4" fmla="*/ 14 w 98"/>
                <a:gd name="T5" fmla="*/ 12 h 26"/>
                <a:gd name="T6" fmla="*/ 26 w 98"/>
                <a:gd name="T7" fmla="*/ 12 h 26"/>
                <a:gd name="T8" fmla="*/ 40 w 98"/>
                <a:gd name="T9" fmla="*/ 10 h 26"/>
                <a:gd name="T10" fmla="*/ 52 w 98"/>
                <a:gd name="T11" fmla="*/ 13 h 26"/>
                <a:gd name="T12" fmla="*/ 65 w 98"/>
                <a:gd name="T13" fmla="*/ 15 h 26"/>
                <a:gd name="T14" fmla="*/ 76 w 98"/>
                <a:gd name="T15" fmla="*/ 17 h 26"/>
                <a:gd name="T16" fmla="*/ 84 w 98"/>
                <a:gd name="T17" fmla="*/ 22 h 26"/>
                <a:gd name="T18" fmla="*/ 91 w 98"/>
                <a:gd name="T19" fmla="*/ 26 h 26"/>
                <a:gd name="T20" fmla="*/ 98 w 98"/>
                <a:gd name="T21" fmla="*/ 20 h 26"/>
                <a:gd name="T22" fmla="*/ 89 w 98"/>
                <a:gd name="T23" fmla="*/ 13 h 26"/>
                <a:gd name="T24" fmla="*/ 78 w 98"/>
                <a:gd name="T25" fmla="*/ 8 h 26"/>
                <a:gd name="T26" fmla="*/ 65 w 98"/>
                <a:gd name="T27" fmla="*/ 6 h 26"/>
                <a:gd name="T28" fmla="*/ 52 w 98"/>
                <a:gd name="T29" fmla="*/ 4 h 26"/>
                <a:gd name="T30" fmla="*/ 40 w 98"/>
                <a:gd name="T31" fmla="*/ 1 h 26"/>
                <a:gd name="T32" fmla="*/ 26 w 98"/>
                <a:gd name="T33" fmla="*/ 0 h 26"/>
                <a:gd name="T34" fmla="*/ 14 w 98"/>
                <a:gd name="T35" fmla="*/ 0 h 26"/>
                <a:gd name="T36" fmla="*/ 4 w 98"/>
                <a:gd name="T37" fmla="*/ 2 h 26"/>
                <a:gd name="T38" fmla="*/ 6 w 98"/>
                <a:gd name="T39" fmla="*/ 12 h 26"/>
                <a:gd name="T40" fmla="*/ 4 w 98"/>
                <a:gd name="T41" fmla="*/ 2 h 26"/>
                <a:gd name="T42" fmla="*/ 1 w 98"/>
                <a:gd name="T43" fmla="*/ 4 h 26"/>
                <a:gd name="T44" fmla="*/ 0 w 98"/>
                <a:gd name="T45" fmla="*/ 7 h 26"/>
                <a:gd name="T46" fmla="*/ 1 w 98"/>
                <a:gd name="T47" fmla="*/ 10 h 26"/>
                <a:gd name="T48" fmla="*/ 4 w 98"/>
                <a:gd name="T49" fmla="*/ 12 h 26"/>
                <a:gd name="T50" fmla="*/ 2 w 98"/>
                <a:gd name="T51"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8" h="26">
                  <a:moveTo>
                    <a:pt x="2" y="2"/>
                  </a:moveTo>
                  <a:lnTo>
                    <a:pt x="4" y="12"/>
                  </a:lnTo>
                  <a:lnTo>
                    <a:pt x="14" y="12"/>
                  </a:lnTo>
                  <a:lnTo>
                    <a:pt x="26" y="12"/>
                  </a:lnTo>
                  <a:lnTo>
                    <a:pt x="40" y="10"/>
                  </a:lnTo>
                  <a:lnTo>
                    <a:pt x="52" y="13"/>
                  </a:lnTo>
                  <a:lnTo>
                    <a:pt x="65" y="15"/>
                  </a:lnTo>
                  <a:lnTo>
                    <a:pt x="76" y="17"/>
                  </a:lnTo>
                  <a:lnTo>
                    <a:pt x="84" y="22"/>
                  </a:lnTo>
                  <a:lnTo>
                    <a:pt x="91" y="26"/>
                  </a:lnTo>
                  <a:lnTo>
                    <a:pt x="98" y="20"/>
                  </a:lnTo>
                  <a:lnTo>
                    <a:pt x="89" y="13"/>
                  </a:lnTo>
                  <a:lnTo>
                    <a:pt x="78" y="8"/>
                  </a:lnTo>
                  <a:lnTo>
                    <a:pt x="65" y="6"/>
                  </a:lnTo>
                  <a:lnTo>
                    <a:pt x="52" y="4"/>
                  </a:lnTo>
                  <a:lnTo>
                    <a:pt x="40" y="1"/>
                  </a:lnTo>
                  <a:lnTo>
                    <a:pt x="26" y="0"/>
                  </a:lnTo>
                  <a:lnTo>
                    <a:pt x="14" y="0"/>
                  </a:lnTo>
                  <a:lnTo>
                    <a:pt x="4" y="2"/>
                  </a:lnTo>
                  <a:lnTo>
                    <a:pt x="6" y="12"/>
                  </a:lnTo>
                  <a:lnTo>
                    <a:pt x="4" y="2"/>
                  </a:lnTo>
                  <a:lnTo>
                    <a:pt x="1" y="4"/>
                  </a:lnTo>
                  <a:lnTo>
                    <a:pt x="0" y="7"/>
                  </a:lnTo>
                  <a:lnTo>
                    <a:pt x="1" y="10"/>
                  </a:lnTo>
                  <a:lnTo>
                    <a:pt x="4" y="12"/>
                  </a:lnTo>
                  <a:lnTo>
                    <a:pt x="2"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83" name="Freeform 2315"/>
            <p:cNvSpPr>
              <a:spLocks/>
            </p:cNvSpPr>
            <p:nvPr/>
          </p:nvSpPr>
          <p:spPr bwMode="auto">
            <a:xfrm>
              <a:off x="2453" y="3860"/>
              <a:ext cx="6" cy="13"/>
            </a:xfrm>
            <a:custGeom>
              <a:avLst/>
              <a:gdLst>
                <a:gd name="T0" fmla="*/ 3 w 19"/>
                <a:gd name="T1" fmla="*/ 0 h 38"/>
                <a:gd name="T2" fmla="*/ 2 w 19"/>
                <a:gd name="T3" fmla="*/ 9 h 38"/>
                <a:gd name="T4" fmla="*/ 5 w 19"/>
                <a:gd name="T5" fmla="*/ 12 h 38"/>
                <a:gd name="T6" fmla="*/ 10 w 19"/>
                <a:gd name="T7" fmla="*/ 20 h 38"/>
                <a:gd name="T8" fmla="*/ 10 w 19"/>
                <a:gd name="T9" fmla="*/ 26 h 38"/>
                <a:gd name="T10" fmla="*/ 9 w 19"/>
                <a:gd name="T11" fmla="*/ 28 h 38"/>
                <a:gd name="T12" fmla="*/ 13 w 19"/>
                <a:gd name="T13" fmla="*/ 38 h 38"/>
                <a:gd name="T14" fmla="*/ 19 w 19"/>
                <a:gd name="T15" fmla="*/ 28 h 38"/>
                <a:gd name="T16" fmla="*/ 19 w 19"/>
                <a:gd name="T17" fmla="*/ 18 h 38"/>
                <a:gd name="T18" fmla="*/ 15 w 19"/>
                <a:gd name="T19" fmla="*/ 8 h 38"/>
                <a:gd name="T20" fmla="*/ 7 w 19"/>
                <a:gd name="T21" fmla="*/ 0 h 38"/>
                <a:gd name="T22" fmla="*/ 5 w 19"/>
                <a:gd name="T23" fmla="*/ 9 h 38"/>
                <a:gd name="T24" fmla="*/ 7 w 19"/>
                <a:gd name="T25" fmla="*/ 0 h 38"/>
                <a:gd name="T26" fmla="*/ 3 w 19"/>
                <a:gd name="T27" fmla="*/ 0 h 38"/>
                <a:gd name="T28" fmla="*/ 0 w 19"/>
                <a:gd name="T29" fmla="*/ 2 h 38"/>
                <a:gd name="T30" fmla="*/ 0 w 19"/>
                <a:gd name="T31" fmla="*/ 7 h 38"/>
                <a:gd name="T32" fmla="*/ 2 w 19"/>
                <a:gd name="T33" fmla="*/ 9 h 38"/>
                <a:gd name="T34" fmla="*/ 3 w 19"/>
                <a:gd name="T3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38">
                  <a:moveTo>
                    <a:pt x="3" y="0"/>
                  </a:moveTo>
                  <a:lnTo>
                    <a:pt x="2" y="9"/>
                  </a:lnTo>
                  <a:lnTo>
                    <a:pt x="5" y="12"/>
                  </a:lnTo>
                  <a:lnTo>
                    <a:pt x="10" y="20"/>
                  </a:lnTo>
                  <a:lnTo>
                    <a:pt x="10" y="26"/>
                  </a:lnTo>
                  <a:lnTo>
                    <a:pt x="9" y="28"/>
                  </a:lnTo>
                  <a:lnTo>
                    <a:pt x="13" y="38"/>
                  </a:lnTo>
                  <a:lnTo>
                    <a:pt x="19" y="28"/>
                  </a:lnTo>
                  <a:lnTo>
                    <a:pt x="19" y="18"/>
                  </a:lnTo>
                  <a:lnTo>
                    <a:pt x="15" y="8"/>
                  </a:lnTo>
                  <a:lnTo>
                    <a:pt x="7" y="0"/>
                  </a:lnTo>
                  <a:lnTo>
                    <a:pt x="5" y="9"/>
                  </a:lnTo>
                  <a:lnTo>
                    <a:pt x="7" y="0"/>
                  </a:lnTo>
                  <a:lnTo>
                    <a:pt x="3" y="0"/>
                  </a:lnTo>
                  <a:lnTo>
                    <a:pt x="0" y="2"/>
                  </a:lnTo>
                  <a:lnTo>
                    <a:pt x="0" y="7"/>
                  </a:lnTo>
                  <a:lnTo>
                    <a:pt x="2" y="9"/>
                  </a:lnTo>
                  <a:lnTo>
                    <a:pt x="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84" name="Freeform 2316"/>
            <p:cNvSpPr>
              <a:spLocks/>
            </p:cNvSpPr>
            <p:nvPr/>
          </p:nvSpPr>
          <p:spPr bwMode="auto">
            <a:xfrm>
              <a:off x="2454" y="3845"/>
              <a:ext cx="32" cy="18"/>
            </a:xfrm>
            <a:custGeom>
              <a:avLst/>
              <a:gdLst>
                <a:gd name="T0" fmla="*/ 96 w 96"/>
                <a:gd name="T1" fmla="*/ 0 h 54"/>
                <a:gd name="T2" fmla="*/ 96 w 96"/>
                <a:gd name="T3" fmla="*/ 0 h 54"/>
                <a:gd name="T4" fmla="*/ 87 w 96"/>
                <a:gd name="T5" fmla="*/ 2 h 54"/>
                <a:gd name="T6" fmla="*/ 74 w 96"/>
                <a:gd name="T7" fmla="*/ 7 h 54"/>
                <a:gd name="T8" fmla="*/ 61 w 96"/>
                <a:gd name="T9" fmla="*/ 14 h 54"/>
                <a:gd name="T10" fmla="*/ 46 w 96"/>
                <a:gd name="T11" fmla="*/ 21 h 54"/>
                <a:gd name="T12" fmla="*/ 31 w 96"/>
                <a:gd name="T13" fmla="*/ 29 h 54"/>
                <a:gd name="T14" fmla="*/ 17 w 96"/>
                <a:gd name="T15" fmla="*/ 36 h 54"/>
                <a:gd name="T16" fmla="*/ 7 w 96"/>
                <a:gd name="T17" fmla="*/ 41 h 54"/>
                <a:gd name="T18" fmla="*/ 0 w 96"/>
                <a:gd name="T19" fmla="*/ 45 h 54"/>
                <a:gd name="T20" fmla="*/ 2 w 96"/>
                <a:gd name="T21" fmla="*/ 54 h 54"/>
                <a:gd name="T22" fmla="*/ 12 w 96"/>
                <a:gd name="T23" fmla="*/ 51 h 54"/>
                <a:gd name="T24" fmla="*/ 22 w 96"/>
                <a:gd name="T25" fmla="*/ 45 h 54"/>
                <a:gd name="T26" fmla="*/ 36 w 96"/>
                <a:gd name="T27" fmla="*/ 38 h 54"/>
                <a:gd name="T28" fmla="*/ 50 w 96"/>
                <a:gd name="T29" fmla="*/ 30 h 54"/>
                <a:gd name="T30" fmla="*/ 65 w 96"/>
                <a:gd name="T31" fmla="*/ 23 h 54"/>
                <a:gd name="T32" fmla="*/ 79 w 96"/>
                <a:gd name="T33" fmla="*/ 16 h 54"/>
                <a:gd name="T34" fmla="*/ 89 w 96"/>
                <a:gd name="T35" fmla="*/ 12 h 54"/>
                <a:gd name="T36" fmla="*/ 96 w 96"/>
                <a:gd name="T37" fmla="*/ 12 h 54"/>
                <a:gd name="T38" fmla="*/ 96 w 96"/>
                <a:gd name="T39" fmla="*/ 12 h 54"/>
                <a:gd name="T40" fmla="*/ 96 w 96"/>
                <a:gd name="T41"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6" h="54">
                  <a:moveTo>
                    <a:pt x="96" y="0"/>
                  </a:moveTo>
                  <a:lnTo>
                    <a:pt x="96" y="0"/>
                  </a:lnTo>
                  <a:lnTo>
                    <a:pt x="87" y="2"/>
                  </a:lnTo>
                  <a:lnTo>
                    <a:pt x="74" y="7"/>
                  </a:lnTo>
                  <a:lnTo>
                    <a:pt x="61" y="14"/>
                  </a:lnTo>
                  <a:lnTo>
                    <a:pt x="46" y="21"/>
                  </a:lnTo>
                  <a:lnTo>
                    <a:pt x="31" y="29"/>
                  </a:lnTo>
                  <a:lnTo>
                    <a:pt x="17" y="36"/>
                  </a:lnTo>
                  <a:lnTo>
                    <a:pt x="7" y="41"/>
                  </a:lnTo>
                  <a:lnTo>
                    <a:pt x="0" y="45"/>
                  </a:lnTo>
                  <a:lnTo>
                    <a:pt x="2" y="54"/>
                  </a:lnTo>
                  <a:lnTo>
                    <a:pt x="12" y="51"/>
                  </a:lnTo>
                  <a:lnTo>
                    <a:pt x="22" y="45"/>
                  </a:lnTo>
                  <a:lnTo>
                    <a:pt x="36" y="38"/>
                  </a:lnTo>
                  <a:lnTo>
                    <a:pt x="50" y="30"/>
                  </a:lnTo>
                  <a:lnTo>
                    <a:pt x="65" y="23"/>
                  </a:lnTo>
                  <a:lnTo>
                    <a:pt x="79" y="16"/>
                  </a:lnTo>
                  <a:lnTo>
                    <a:pt x="89" y="12"/>
                  </a:lnTo>
                  <a:lnTo>
                    <a:pt x="96" y="12"/>
                  </a:lnTo>
                  <a:lnTo>
                    <a:pt x="96" y="12"/>
                  </a:lnTo>
                  <a:lnTo>
                    <a:pt x="9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85" name="Freeform 2317"/>
            <p:cNvSpPr>
              <a:spLocks/>
            </p:cNvSpPr>
            <p:nvPr/>
          </p:nvSpPr>
          <p:spPr bwMode="auto">
            <a:xfrm>
              <a:off x="2485" y="3831"/>
              <a:ext cx="5" cy="18"/>
            </a:xfrm>
            <a:custGeom>
              <a:avLst/>
              <a:gdLst>
                <a:gd name="T0" fmla="*/ 1 w 17"/>
                <a:gd name="T1" fmla="*/ 1 h 56"/>
                <a:gd name="T2" fmla="*/ 0 w 17"/>
                <a:gd name="T3" fmla="*/ 5 h 56"/>
                <a:gd name="T4" fmla="*/ 4 w 17"/>
                <a:gd name="T5" fmla="*/ 16 h 56"/>
                <a:gd name="T6" fmla="*/ 8 w 17"/>
                <a:gd name="T7" fmla="*/ 30 h 56"/>
                <a:gd name="T8" fmla="*/ 8 w 17"/>
                <a:gd name="T9" fmla="*/ 43 h 56"/>
                <a:gd name="T10" fmla="*/ 4 w 17"/>
                <a:gd name="T11" fmla="*/ 44 h 56"/>
                <a:gd name="T12" fmla="*/ 4 w 17"/>
                <a:gd name="T13" fmla="*/ 56 h 56"/>
                <a:gd name="T14" fmla="*/ 17 w 17"/>
                <a:gd name="T15" fmla="*/ 45 h 56"/>
                <a:gd name="T16" fmla="*/ 17 w 17"/>
                <a:gd name="T17" fmla="*/ 30 h 56"/>
                <a:gd name="T18" fmla="*/ 13 w 17"/>
                <a:gd name="T19" fmla="*/ 13 h 56"/>
                <a:gd name="T20" fmla="*/ 9 w 17"/>
                <a:gd name="T21" fmla="*/ 3 h 56"/>
                <a:gd name="T22" fmla="*/ 8 w 17"/>
                <a:gd name="T23" fmla="*/ 8 h 56"/>
                <a:gd name="T24" fmla="*/ 9 w 17"/>
                <a:gd name="T25" fmla="*/ 3 h 56"/>
                <a:gd name="T26" fmla="*/ 7 w 17"/>
                <a:gd name="T27" fmla="*/ 0 h 56"/>
                <a:gd name="T28" fmla="*/ 3 w 17"/>
                <a:gd name="T29" fmla="*/ 0 h 56"/>
                <a:gd name="T30" fmla="*/ 1 w 17"/>
                <a:gd name="T31" fmla="*/ 2 h 56"/>
                <a:gd name="T32" fmla="*/ 0 w 17"/>
                <a:gd name="T33" fmla="*/ 5 h 56"/>
                <a:gd name="T34" fmla="*/ 1 w 17"/>
                <a:gd name="T35"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56">
                  <a:moveTo>
                    <a:pt x="1" y="1"/>
                  </a:moveTo>
                  <a:lnTo>
                    <a:pt x="0" y="5"/>
                  </a:lnTo>
                  <a:lnTo>
                    <a:pt x="4" y="16"/>
                  </a:lnTo>
                  <a:lnTo>
                    <a:pt x="8" y="30"/>
                  </a:lnTo>
                  <a:lnTo>
                    <a:pt x="8" y="43"/>
                  </a:lnTo>
                  <a:lnTo>
                    <a:pt x="4" y="44"/>
                  </a:lnTo>
                  <a:lnTo>
                    <a:pt x="4" y="56"/>
                  </a:lnTo>
                  <a:lnTo>
                    <a:pt x="17" y="45"/>
                  </a:lnTo>
                  <a:lnTo>
                    <a:pt x="17" y="30"/>
                  </a:lnTo>
                  <a:lnTo>
                    <a:pt x="13" y="13"/>
                  </a:lnTo>
                  <a:lnTo>
                    <a:pt x="9" y="3"/>
                  </a:lnTo>
                  <a:lnTo>
                    <a:pt x="8" y="8"/>
                  </a:lnTo>
                  <a:lnTo>
                    <a:pt x="9" y="3"/>
                  </a:lnTo>
                  <a:lnTo>
                    <a:pt x="7" y="0"/>
                  </a:lnTo>
                  <a:lnTo>
                    <a:pt x="3" y="0"/>
                  </a:lnTo>
                  <a:lnTo>
                    <a:pt x="1" y="2"/>
                  </a:lnTo>
                  <a:lnTo>
                    <a:pt x="0" y="5"/>
                  </a:lnTo>
                  <a:lnTo>
                    <a:pt x="1"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86" name="Freeform 2318"/>
            <p:cNvSpPr>
              <a:spLocks/>
            </p:cNvSpPr>
            <p:nvPr/>
          </p:nvSpPr>
          <p:spPr bwMode="auto">
            <a:xfrm>
              <a:off x="2485" y="3819"/>
              <a:ext cx="22" cy="14"/>
            </a:xfrm>
            <a:custGeom>
              <a:avLst/>
              <a:gdLst>
                <a:gd name="T0" fmla="*/ 66 w 66"/>
                <a:gd name="T1" fmla="*/ 0 h 42"/>
                <a:gd name="T2" fmla="*/ 66 w 66"/>
                <a:gd name="T3" fmla="*/ 0 h 42"/>
                <a:gd name="T4" fmla="*/ 59 w 66"/>
                <a:gd name="T5" fmla="*/ 3 h 42"/>
                <a:gd name="T6" fmla="*/ 51 w 66"/>
                <a:gd name="T7" fmla="*/ 5 h 42"/>
                <a:gd name="T8" fmla="*/ 42 w 66"/>
                <a:gd name="T9" fmla="*/ 8 h 42"/>
                <a:gd name="T10" fmla="*/ 33 w 66"/>
                <a:gd name="T11" fmla="*/ 13 h 42"/>
                <a:gd name="T12" fmla="*/ 24 w 66"/>
                <a:gd name="T13" fmla="*/ 17 h 42"/>
                <a:gd name="T14" fmla="*/ 15 w 66"/>
                <a:gd name="T15" fmla="*/ 23 h 42"/>
                <a:gd name="T16" fmla="*/ 7 w 66"/>
                <a:gd name="T17" fmla="*/ 30 h 42"/>
                <a:gd name="T18" fmla="*/ 0 w 66"/>
                <a:gd name="T19" fmla="*/ 35 h 42"/>
                <a:gd name="T20" fmla="*/ 7 w 66"/>
                <a:gd name="T21" fmla="*/ 42 h 42"/>
                <a:gd name="T22" fmla="*/ 11 w 66"/>
                <a:gd name="T23" fmla="*/ 37 h 42"/>
                <a:gd name="T24" fmla="*/ 19 w 66"/>
                <a:gd name="T25" fmla="*/ 32 h 42"/>
                <a:gd name="T26" fmla="*/ 28 w 66"/>
                <a:gd name="T27" fmla="*/ 27 h 42"/>
                <a:gd name="T28" fmla="*/ 38 w 66"/>
                <a:gd name="T29" fmla="*/ 22 h 42"/>
                <a:gd name="T30" fmla="*/ 47 w 66"/>
                <a:gd name="T31" fmla="*/ 17 h 42"/>
                <a:gd name="T32" fmla="*/ 54 w 66"/>
                <a:gd name="T33" fmla="*/ 14 h 42"/>
                <a:gd name="T34" fmla="*/ 62 w 66"/>
                <a:gd name="T35" fmla="*/ 12 h 42"/>
                <a:gd name="T36" fmla="*/ 66 w 66"/>
                <a:gd name="T37" fmla="*/ 12 h 42"/>
                <a:gd name="T38" fmla="*/ 66 w 66"/>
                <a:gd name="T39" fmla="*/ 12 h 42"/>
                <a:gd name="T40" fmla="*/ 66 w 66"/>
                <a:gd name="T4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6" h="42">
                  <a:moveTo>
                    <a:pt x="66" y="0"/>
                  </a:moveTo>
                  <a:lnTo>
                    <a:pt x="66" y="0"/>
                  </a:lnTo>
                  <a:lnTo>
                    <a:pt x="59" y="3"/>
                  </a:lnTo>
                  <a:lnTo>
                    <a:pt x="51" y="5"/>
                  </a:lnTo>
                  <a:lnTo>
                    <a:pt x="42" y="8"/>
                  </a:lnTo>
                  <a:lnTo>
                    <a:pt x="33" y="13"/>
                  </a:lnTo>
                  <a:lnTo>
                    <a:pt x="24" y="17"/>
                  </a:lnTo>
                  <a:lnTo>
                    <a:pt x="15" y="23"/>
                  </a:lnTo>
                  <a:lnTo>
                    <a:pt x="7" y="30"/>
                  </a:lnTo>
                  <a:lnTo>
                    <a:pt x="0" y="35"/>
                  </a:lnTo>
                  <a:lnTo>
                    <a:pt x="7" y="42"/>
                  </a:lnTo>
                  <a:lnTo>
                    <a:pt x="11" y="37"/>
                  </a:lnTo>
                  <a:lnTo>
                    <a:pt x="19" y="32"/>
                  </a:lnTo>
                  <a:lnTo>
                    <a:pt x="28" y="27"/>
                  </a:lnTo>
                  <a:lnTo>
                    <a:pt x="38" y="22"/>
                  </a:lnTo>
                  <a:lnTo>
                    <a:pt x="47" y="17"/>
                  </a:lnTo>
                  <a:lnTo>
                    <a:pt x="54" y="14"/>
                  </a:lnTo>
                  <a:lnTo>
                    <a:pt x="62" y="12"/>
                  </a:lnTo>
                  <a:lnTo>
                    <a:pt x="66" y="12"/>
                  </a:lnTo>
                  <a:lnTo>
                    <a:pt x="66" y="12"/>
                  </a:lnTo>
                  <a:lnTo>
                    <a:pt x="6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87" name="Freeform 2319"/>
            <p:cNvSpPr>
              <a:spLocks/>
            </p:cNvSpPr>
            <p:nvPr/>
          </p:nvSpPr>
          <p:spPr bwMode="auto">
            <a:xfrm>
              <a:off x="2507" y="3819"/>
              <a:ext cx="32" cy="7"/>
            </a:xfrm>
            <a:custGeom>
              <a:avLst/>
              <a:gdLst>
                <a:gd name="T0" fmla="*/ 89 w 96"/>
                <a:gd name="T1" fmla="*/ 7 h 19"/>
                <a:gd name="T2" fmla="*/ 89 w 96"/>
                <a:gd name="T3" fmla="*/ 7 h 19"/>
                <a:gd name="T4" fmla="*/ 86 w 96"/>
                <a:gd name="T5" fmla="*/ 8 h 19"/>
                <a:gd name="T6" fmla="*/ 76 w 96"/>
                <a:gd name="T7" fmla="*/ 7 h 19"/>
                <a:gd name="T8" fmla="*/ 63 w 96"/>
                <a:gd name="T9" fmla="*/ 7 h 19"/>
                <a:gd name="T10" fmla="*/ 48 w 96"/>
                <a:gd name="T11" fmla="*/ 7 h 19"/>
                <a:gd name="T12" fmla="*/ 33 w 96"/>
                <a:gd name="T13" fmla="*/ 5 h 19"/>
                <a:gd name="T14" fmla="*/ 18 w 96"/>
                <a:gd name="T15" fmla="*/ 4 h 19"/>
                <a:gd name="T16" fmla="*/ 8 w 96"/>
                <a:gd name="T17" fmla="*/ 1 h 19"/>
                <a:gd name="T18" fmla="*/ 0 w 96"/>
                <a:gd name="T19" fmla="*/ 0 h 19"/>
                <a:gd name="T20" fmla="*/ 0 w 96"/>
                <a:gd name="T21" fmla="*/ 12 h 19"/>
                <a:gd name="T22" fmla="*/ 8 w 96"/>
                <a:gd name="T23" fmla="*/ 11 h 19"/>
                <a:gd name="T24" fmla="*/ 18 w 96"/>
                <a:gd name="T25" fmla="*/ 13 h 19"/>
                <a:gd name="T26" fmla="*/ 33 w 96"/>
                <a:gd name="T27" fmla="*/ 14 h 19"/>
                <a:gd name="T28" fmla="*/ 48 w 96"/>
                <a:gd name="T29" fmla="*/ 16 h 19"/>
                <a:gd name="T30" fmla="*/ 63 w 96"/>
                <a:gd name="T31" fmla="*/ 19 h 19"/>
                <a:gd name="T32" fmla="*/ 76 w 96"/>
                <a:gd name="T33" fmla="*/ 19 h 19"/>
                <a:gd name="T34" fmla="*/ 86 w 96"/>
                <a:gd name="T35" fmla="*/ 17 h 19"/>
                <a:gd name="T36" fmla="*/ 96 w 96"/>
                <a:gd name="T37" fmla="*/ 14 h 19"/>
                <a:gd name="T38" fmla="*/ 96 w 96"/>
                <a:gd name="T39" fmla="*/ 14 h 19"/>
                <a:gd name="T40" fmla="*/ 89 w 96"/>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6" h="19">
                  <a:moveTo>
                    <a:pt x="89" y="7"/>
                  </a:moveTo>
                  <a:lnTo>
                    <a:pt x="89" y="7"/>
                  </a:lnTo>
                  <a:lnTo>
                    <a:pt x="86" y="8"/>
                  </a:lnTo>
                  <a:lnTo>
                    <a:pt x="76" y="7"/>
                  </a:lnTo>
                  <a:lnTo>
                    <a:pt x="63" y="7"/>
                  </a:lnTo>
                  <a:lnTo>
                    <a:pt x="48" y="7"/>
                  </a:lnTo>
                  <a:lnTo>
                    <a:pt x="33" y="5"/>
                  </a:lnTo>
                  <a:lnTo>
                    <a:pt x="18" y="4"/>
                  </a:lnTo>
                  <a:lnTo>
                    <a:pt x="8" y="1"/>
                  </a:lnTo>
                  <a:lnTo>
                    <a:pt x="0" y="0"/>
                  </a:lnTo>
                  <a:lnTo>
                    <a:pt x="0" y="12"/>
                  </a:lnTo>
                  <a:lnTo>
                    <a:pt x="8" y="11"/>
                  </a:lnTo>
                  <a:lnTo>
                    <a:pt x="18" y="13"/>
                  </a:lnTo>
                  <a:lnTo>
                    <a:pt x="33" y="14"/>
                  </a:lnTo>
                  <a:lnTo>
                    <a:pt x="48" y="16"/>
                  </a:lnTo>
                  <a:lnTo>
                    <a:pt x="63" y="19"/>
                  </a:lnTo>
                  <a:lnTo>
                    <a:pt x="76" y="19"/>
                  </a:lnTo>
                  <a:lnTo>
                    <a:pt x="86" y="17"/>
                  </a:lnTo>
                  <a:lnTo>
                    <a:pt x="96" y="14"/>
                  </a:lnTo>
                  <a:lnTo>
                    <a:pt x="96" y="14"/>
                  </a:lnTo>
                  <a:lnTo>
                    <a:pt x="8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88" name="Freeform 2320"/>
            <p:cNvSpPr>
              <a:spLocks/>
            </p:cNvSpPr>
            <p:nvPr/>
          </p:nvSpPr>
          <p:spPr bwMode="auto">
            <a:xfrm>
              <a:off x="2536" y="3805"/>
              <a:ext cx="6" cy="19"/>
            </a:xfrm>
            <a:custGeom>
              <a:avLst/>
              <a:gdLst>
                <a:gd name="T0" fmla="*/ 18 w 18"/>
                <a:gd name="T1" fmla="*/ 0 h 56"/>
                <a:gd name="T2" fmla="*/ 18 w 18"/>
                <a:gd name="T3" fmla="*/ 0 h 56"/>
                <a:gd name="T4" fmla="*/ 1 w 18"/>
                <a:gd name="T5" fmla="*/ 9 h 56"/>
                <a:gd name="T6" fmla="*/ 0 w 18"/>
                <a:gd name="T7" fmla="*/ 26 h 56"/>
                <a:gd name="T8" fmla="*/ 3 w 18"/>
                <a:gd name="T9" fmla="*/ 42 h 56"/>
                <a:gd name="T10" fmla="*/ 3 w 18"/>
                <a:gd name="T11" fmla="*/ 49 h 56"/>
                <a:gd name="T12" fmla="*/ 10 w 18"/>
                <a:gd name="T13" fmla="*/ 56 h 56"/>
                <a:gd name="T14" fmla="*/ 13 w 18"/>
                <a:gd name="T15" fmla="*/ 42 h 56"/>
                <a:gd name="T16" fmla="*/ 9 w 18"/>
                <a:gd name="T17" fmla="*/ 26 h 56"/>
                <a:gd name="T18" fmla="*/ 10 w 18"/>
                <a:gd name="T19" fmla="*/ 14 h 56"/>
                <a:gd name="T20" fmla="*/ 18 w 18"/>
                <a:gd name="T21" fmla="*/ 9 h 56"/>
                <a:gd name="T22" fmla="*/ 18 w 18"/>
                <a:gd name="T23" fmla="*/ 9 h 56"/>
                <a:gd name="T24" fmla="*/ 18 w 18"/>
                <a:gd name="T2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56">
                  <a:moveTo>
                    <a:pt x="18" y="0"/>
                  </a:moveTo>
                  <a:lnTo>
                    <a:pt x="18" y="0"/>
                  </a:lnTo>
                  <a:lnTo>
                    <a:pt x="1" y="9"/>
                  </a:lnTo>
                  <a:lnTo>
                    <a:pt x="0" y="26"/>
                  </a:lnTo>
                  <a:lnTo>
                    <a:pt x="3" y="42"/>
                  </a:lnTo>
                  <a:lnTo>
                    <a:pt x="3" y="49"/>
                  </a:lnTo>
                  <a:lnTo>
                    <a:pt x="10" y="56"/>
                  </a:lnTo>
                  <a:lnTo>
                    <a:pt x="13" y="42"/>
                  </a:lnTo>
                  <a:lnTo>
                    <a:pt x="9" y="26"/>
                  </a:lnTo>
                  <a:lnTo>
                    <a:pt x="10" y="14"/>
                  </a:lnTo>
                  <a:lnTo>
                    <a:pt x="18" y="9"/>
                  </a:lnTo>
                  <a:lnTo>
                    <a:pt x="18" y="9"/>
                  </a:lnTo>
                  <a:lnTo>
                    <a:pt x="1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89" name="Freeform 2321"/>
            <p:cNvSpPr>
              <a:spLocks/>
            </p:cNvSpPr>
            <p:nvPr/>
          </p:nvSpPr>
          <p:spPr bwMode="auto">
            <a:xfrm>
              <a:off x="2542" y="3797"/>
              <a:ext cx="27" cy="11"/>
            </a:xfrm>
            <a:custGeom>
              <a:avLst/>
              <a:gdLst>
                <a:gd name="T0" fmla="*/ 74 w 82"/>
                <a:gd name="T1" fmla="*/ 0 h 34"/>
                <a:gd name="T2" fmla="*/ 72 w 82"/>
                <a:gd name="T3" fmla="*/ 1 h 34"/>
                <a:gd name="T4" fmla="*/ 71 w 82"/>
                <a:gd name="T5" fmla="*/ 2 h 34"/>
                <a:gd name="T6" fmla="*/ 64 w 82"/>
                <a:gd name="T7" fmla="*/ 5 h 34"/>
                <a:gd name="T8" fmla="*/ 55 w 82"/>
                <a:gd name="T9" fmla="*/ 10 h 34"/>
                <a:gd name="T10" fmla="*/ 46 w 82"/>
                <a:gd name="T11" fmla="*/ 15 h 34"/>
                <a:gd name="T12" fmla="*/ 35 w 82"/>
                <a:gd name="T13" fmla="*/ 18 h 34"/>
                <a:gd name="T14" fmla="*/ 22 w 82"/>
                <a:gd name="T15" fmla="*/ 22 h 34"/>
                <a:gd name="T16" fmla="*/ 12 w 82"/>
                <a:gd name="T17" fmla="*/ 24 h 34"/>
                <a:gd name="T18" fmla="*/ 0 w 82"/>
                <a:gd name="T19" fmla="*/ 25 h 34"/>
                <a:gd name="T20" fmla="*/ 0 w 82"/>
                <a:gd name="T21" fmla="*/ 34 h 34"/>
                <a:gd name="T22" fmla="*/ 12 w 82"/>
                <a:gd name="T23" fmla="*/ 33 h 34"/>
                <a:gd name="T24" fmla="*/ 24 w 82"/>
                <a:gd name="T25" fmla="*/ 31 h 34"/>
                <a:gd name="T26" fmla="*/ 37 w 82"/>
                <a:gd name="T27" fmla="*/ 27 h 34"/>
                <a:gd name="T28" fmla="*/ 48 w 82"/>
                <a:gd name="T29" fmla="*/ 24 h 34"/>
                <a:gd name="T30" fmla="*/ 60 w 82"/>
                <a:gd name="T31" fmla="*/ 19 h 34"/>
                <a:gd name="T32" fmla="*/ 69 w 82"/>
                <a:gd name="T33" fmla="*/ 15 h 34"/>
                <a:gd name="T34" fmla="*/ 76 w 82"/>
                <a:gd name="T35" fmla="*/ 11 h 34"/>
                <a:gd name="T36" fmla="*/ 82 w 82"/>
                <a:gd name="T37" fmla="*/ 5 h 34"/>
                <a:gd name="T38" fmla="*/ 80 w 82"/>
                <a:gd name="T39" fmla="*/ 7 h 34"/>
                <a:gd name="T40" fmla="*/ 74 w 82"/>
                <a:gd name="T4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2" h="34">
                  <a:moveTo>
                    <a:pt x="74" y="0"/>
                  </a:moveTo>
                  <a:lnTo>
                    <a:pt x="72" y="1"/>
                  </a:lnTo>
                  <a:lnTo>
                    <a:pt x="71" y="2"/>
                  </a:lnTo>
                  <a:lnTo>
                    <a:pt x="64" y="5"/>
                  </a:lnTo>
                  <a:lnTo>
                    <a:pt x="55" y="10"/>
                  </a:lnTo>
                  <a:lnTo>
                    <a:pt x="46" y="15"/>
                  </a:lnTo>
                  <a:lnTo>
                    <a:pt x="35" y="18"/>
                  </a:lnTo>
                  <a:lnTo>
                    <a:pt x="22" y="22"/>
                  </a:lnTo>
                  <a:lnTo>
                    <a:pt x="12" y="24"/>
                  </a:lnTo>
                  <a:lnTo>
                    <a:pt x="0" y="25"/>
                  </a:lnTo>
                  <a:lnTo>
                    <a:pt x="0" y="34"/>
                  </a:lnTo>
                  <a:lnTo>
                    <a:pt x="12" y="33"/>
                  </a:lnTo>
                  <a:lnTo>
                    <a:pt x="24" y="31"/>
                  </a:lnTo>
                  <a:lnTo>
                    <a:pt x="37" y="27"/>
                  </a:lnTo>
                  <a:lnTo>
                    <a:pt x="48" y="24"/>
                  </a:lnTo>
                  <a:lnTo>
                    <a:pt x="60" y="19"/>
                  </a:lnTo>
                  <a:lnTo>
                    <a:pt x="69" y="15"/>
                  </a:lnTo>
                  <a:lnTo>
                    <a:pt x="76" y="11"/>
                  </a:lnTo>
                  <a:lnTo>
                    <a:pt x="82" y="5"/>
                  </a:lnTo>
                  <a:lnTo>
                    <a:pt x="80" y="7"/>
                  </a:lnTo>
                  <a:lnTo>
                    <a:pt x="7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90" name="Freeform 2322"/>
            <p:cNvSpPr>
              <a:spLocks/>
            </p:cNvSpPr>
            <p:nvPr/>
          </p:nvSpPr>
          <p:spPr bwMode="auto">
            <a:xfrm>
              <a:off x="2566" y="3791"/>
              <a:ext cx="7" cy="8"/>
            </a:xfrm>
            <a:custGeom>
              <a:avLst/>
              <a:gdLst>
                <a:gd name="T0" fmla="*/ 13 w 19"/>
                <a:gd name="T1" fmla="*/ 0 h 26"/>
                <a:gd name="T2" fmla="*/ 10 w 19"/>
                <a:gd name="T3" fmla="*/ 5 h 26"/>
                <a:gd name="T4" fmla="*/ 9 w 19"/>
                <a:gd name="T5" fmla="*/ 8 h 26"/>
                <a:gd name="T6" fmla="*/ 6 w 19"/>
                <a:gd name="T7" fmla="*/ 11 h 26"/>
                <a:gd name="T8" fmla="*/ 4 w 19"/>
                <a:gd name="T9" fmla="*/ 14 h 26"/>
                <a:gd name="T10" fmla="*/ 0 w 19"/>
                <a:gd name="T11" fmla="*/ 19 h 26"/>
                <a:gd name="T12" fmla="*/ 6 w 19"/>
                <a:gd name="T13" fmla="*/ 26 h 26"/>
                <a:gd name="T14" fmla="*/ 11 w 19"/>
                <a:gd name="T15" fmla="*/ 21 h 26"/>
                <a:gd name="T16" fmla="*/ 16 w 19"/>
                <a:gd name="T17" fmla="*/ 15 h 26"/>
                <a:gd name="T18" fmla="*/ 18 w 19"/>
                <a:gd name="T19" fmla="*/ 11 h 26"/>
                <a:gd name="T20" fmla="*/ 19 w 19"/>
                <a:gd name="T21" fmla="*/ 5 h 26"/>
                <a:gd name="T22" fmla="*/ 16 w 19"/>
                <a:gd name="T23" fmla="*/ 10 h 26"/>
                <a:gd name="T24" fmla="*/ 19 w 19"/>
                <a:gd name="T25" fmla="*/ 5 h 26"/>
                <a:gd name="T26" fmla="*/ 18 w 19"/>
                <a:gd name="T27" fmla="*/ 2 h 26"/>
                <a:gd name="T28" fmla="*/ 14 w 19"/>
                <a:gd name="T29" fmla="*/ 0 h 26"/>
                <a:gd name="T30" fmla="*/ 11 w 19"/>
                <a:gd name="T31" fmla="*/ 2 h 26"/>
                <a:gd name="T32" fmla="*/ 10 w 19"/>
                <a:gd name="T33" fmla="*/ 5 h 26"/>
                <a:gd name="T34" fmla="*/ 13 w 19"/>
                <a:gd name="T3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6">
                  <a:moveTo>
                    <a:pt x="13" y="0"/>
                  </a:moveTo>
                  <a:lnTo>
                    <a:pt x="10" y="5"/>
                  </a:lnTo>
                  <a:lnTo>
                    <a:pt x="9" y="8"/>
                  </a:lnTo>
                  <a:lnTo>
                    <a:pt x="6" y="11"/>
                  </a:lnTo>
                  <a:lnTo>
                    <a:pt x="4" y="14"/>
                  </a:lnTo>
                  <a:lnTo>
                    <a:pt x="0" y="19"/>
                  </a:lnTo>
                  <a:lnTo>
                    <a:pt x="6" y="26"/>
                  </a:lnTo>
                  <a:lnTo>
                    <a:pt x="11" y="21"/>
                  </a:lnTo>
                  <a:lnTo>
                    <a:pt x="16" y="15"/>
                  </a:lnTo>
                  <a:lnTo>
                    <a:pt x="18" y="11"/>
                  </a:lnTo>
                  <a:lnTo>
                    <a:pt x="19" y="5"/>
                  </a:lnTo>
                  <a:lnTo>
                    <a:pt x="16" y="10"/>
                  </a:lnTo>
                  <a:lnTo>
                    <a:pt x="19" y="5"/>
                  </a:lnTo>
                  <a:lnTo>
                    <a:pt x="18" y="2"/>
                  </a:lnTo>
                  <a:lnTo>
                    <a:pt x="14" y="0"/>
                  </a:lnTo>
                  <a:lnTo>
                    <a:pt x="11" y="2"/>
                  </a:lnTo>
                  <a:lnTo>
                    <a:pt x="10" y="5"/>
                  </a:lnTo>
                  <a:lnTo>
                    <a:pt x="1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91" name="Freeform 2323"/>
            <p:cNvSpPr>
              <a:spLocks/>
            </p:cNvSpPr>
            <p:nvPr/>
          </p:nvSpPr>
          <p:spPr bwMode="auto">
            <a:xfrm>
              <a:off x="2571" y="3790"/>
              <a:ext cx="12" cy="4"/>
            </a:xfrm>
            <a:custGeom>
              <a:avLst/>
              <a:gdLst>
                <a:gd name="T0" fmla="*/ 35 w 38"/>
                <a:gd name="T1" fmla="*/ 0 h 13"/>
                <a:gd name="T2" fmla="*/ 32 w 38"/>
                <a:gd name="T3" fmla="*/ 0 h 13"/>
                <a:gd name="T4" fmla="*/ 24 w 38"/>
                <a:gd name="T5" fmla="*/ 1 h 13"/>
                <a:gd name="T6" fmla="*/ 17 w 38"/>
                <a:gd name="T7" fmla="*/ 1 h 13"/>
                <a:gd name="T8" fmla="*/ 9 w 38"/>
                <a:gd name="T9" fmla="*/ 2 h 13"/>
                <a:gd name="T10" fmla="*/ 0 w 38"/>
                <a:gd name="T11" fmla="*/ 3 h 13"/>
                <a:gd name="T12" fmla="*/ 3 w 38"/>
                <a:gd name="T13" fmla="*/ 13 h 13"/>
                <a:gd name="T14" fmla="*/ 9 w 38"/>
                <a:gd name="T15" fmla="*/ 11 h 13"/>
                <a:gd name="T16" fmla="*/ 17 w 38"/>
                <a:gd name="T17" fmla="*/ 10 h 13"/>
                <a:gd name="T18" fmla="*/ 24 w 38"/>
                <a:gd name="T19" fmla="*/ 10 h 13"/>
                <a:gd name="T20" fmla="*/ 35 w 38"/>
                <a:gd name="T21" fmla="*/ 9 h 13"/>
                <a:gd name="T22" fmla="*/ 32 w 38"/>
                <a:gd name="T23" fmla="*/ 9 h 13"/>
                <a:gd name="T24" fmla="*/ 35 w 38"/>
                <a:gd name="T25" fmla="*/ 9 h 13"/>
                <a:gd name="T26" fmla="*/ 38 w 38"/>
                <a:gd name="T27" fmla="*/ 7 h 13"/>
                <a:gd name="T28" fmla="*/ 38 w 38"/>
                <a:gd name="T29" fmla="*/ 3 h 13"/>
                <a:gd name="T30" fmla="*/ 36 w 38"/>
                <a:gd name="T31" fmla="*/ 1 h 13"/>
                <a:gd name="T32" fmla="*/ 32 w 38"/>
                <a:gd name="T33" fmla="*/ 0 h 13"/>
                <a:gd name="T34" fmla="*/ 35 w 38"/>
                <a:gd name="T3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13">
                  <a:moveTo>
                    <a:pt x="35" y="0"/>
                  </a:moveTo>
                  <a:lnTo>
                    <a:pt x="32" y="0"/>
                  </a:lnTo>
                  <a:lnTo>
                    <a:pt x="24" y="1"/>
                  </a:lnTo>
                  <a:lnTo>
                    <a:pt x="17" y="1"/>
                  </a:lnTo>
                  <a:lnTo>
                    <a:pt x="9" y="2"/>
                  </a:lnTo>
                  <a:lnTo>
                    <a:pt x="0" y="3"/>
                  </a:lnTo>
                  <a:lnTo>
                    <a:pt x="3" y="13"/>
                  </a:lnTo>
                  <a:lnTo>
                    <a:pt x="9" y="11"/>
                  </a:lnTo>
                  <a:lnTo>
                    <a:pt x="17" y="10"/>
                  </a:lnTo>
                  <a:lnTo>
                    <a:pt x="24" y="10"/>
                  </a:lnTo>
                  <a:lnTo>
                    <a:pt x="35" y="9"/>
                  </a:lnTo>
                  <a:lnTo>
                    <a:pt x="32" y="9"/>
                  </a:lnTo>
                  <a:lnTo>
                    <a:pt x="35" y="9"/>
                  </a:lnTo>
                  <a:lnTo>
                    <a:pt x="38" y="7"/>
                  </a:lnTo>
                  <a:lnTo>
                    <a:pt x="38" y="3"/>
                  </a:lnTo>
                  <a:lnTo>
                    <a:pt x="36" y="1"/>
                  </a:lnTo>
                  <a:lnTo>
                    <a:pt x="32" y="0"/>
                  </a:lnTo>
                  <a:lnTo>
                    <a:pt x="3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92" name="Freeform 2324"/>
            <p:cNvSpPr>
              <a:spLocks/>
            </p:cNvSpPr>
            <p:nvPr/>
          </p:nvSpPr>
          <p:spPr bwMode="auto">
            <a:xfrm>
              <a:off x="2581" y="3790"/>
              <a:ext cx="30" cy="7"/>
            </a:xfrm>
            <a:custGeom>
              <a:avLst/>
              <a:gdLst>
                <a:gd name="T0" fmla="*/ 86 w 90"/>
                <a:gd name="T1" fmla="*/ 11 h 22"/>
                <a:gd name="T2" fmla="*/ 85 w 90"/>
                <a:gd name="T3" fmla="*/ 11 h 22"/>
                <a:gd name="T4" fmla="*/ 79 w 90"/>
                <a:gd name="T5" fmla="*/ 10 h 22"/>
                <a:gd name="T6" fmla="*/ 70 w 90"/>
                <a:gd name="T7" fmla="*/ 10 h 22"/>
                <a:gd name="T8" fmla="*/ 59 w 90"/>
                <a:gd name="T9" fmla="*/ 10 h 22"/>
                <a:gd name="T10" fmla="*/ 47 w 90"/>
                <a:gd name="T11" fmla="*/ 9 h 22"/>
                <a:gd name="T12" fmla="*/ 34 w 90"/>
                <a:gd name="T13" fmla="*/ 7 h 22"/>
                <a:gd name="T14" fmla="*/ 21 w 90"/>
                <a:gd name="T15" fmla="*/ 5 h 22"/>
                <a:gd name="T16" fmla="*/ 12 w 90"/>
                <a:gd name="T17" fmla="*/ 2 h 22"/>
                <a:gd name="T18" fmla="*/ 3 w 90"/>
                <a:gd name="T19" fmla="*/ 0 h 22"/>
                <a:gd name="T20" fmla="*/ 0 w 90"/>
                <a:gd name="T21" fmla="*/ 9 h 22"/>
                <a:gd name="T22" fmla="*/ 10 w 90"/>
                <a:gd name="T23" fmla="*/ 11 h 22"/>
                <a:gd name="T24" fmla="*/ 21 w 90"/>
                <a:gd name="T25" fmla="*/ 14 h 22"/>
                <a:gd name="T26" fmla="*/ 34 w 90"/>
                <a:gd name="T27" fmla="*/ 16 h 22"/>
                <a:gd name="T28" fmla="*/ 47 w 90"/>
                <a:gd name="T29" fmla="*/ 18 h 22"/>
                <a:gd name="T30" fmla="*/ 59 w 90"/>
                <a:gd name="T31" fmla="*/ 19 h 22"/>
                <a:gd name="T32" fmla="*/ 70 w 90"/>
                <a:gd name="T33" fmla="*/ 22 h 22"/>
                <a:gd name="T34" fmla="*/ 79 w 90"/>
                <a:gd name="T35" fmla="*/ 22 h 22"/>
                <a:gd name="T36" fmla="*/ 85 w 90"/>
                <a:gd name="T37" fmla="*/ 21 h 22"/>
                <a:gd name="T38" fmla="*/ 84 w 90"/>
                <a:gd name="T39" fmla="*/ 21 h 22"/>
                <a:gd name="T40" fmla="*/ 85 w 90"/>
                <a:gd name="T41" fmla="*/ 21 h 22"/>
                <a:gd name="T42" fmla="*/ 89 w 90"/>
                <a:gd name="T43" fmla="*/ 19 h 22"/>
                <a:gd name="T44" fmla="*/ 90 w 90"/>
                <a:gd name="T45" fmla="*/ 16 h 22"/>
                <a:gd name="T46" fmla="*/ 89 w 90"/>
                <a:gd name="T47" fmla="*/ 13 h 22"/>
                <a:gd name="T48" fmla="*/ 85 w 90"/>
                <a:gd name="T49" fmla="*/ 11 h 22"/>
                <a:gd name="T50" fmla="*/ 86 w 90"/>
                <a:gd name="T51"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0" h="22">
                  <a:moveTo>
                    <a:pt x="86" y="11"/>
                  </a:moveTo>
                  <a:lnTo>
                    <a:pt x="85" y="11"/>
                  </a:lnTo>
                  <a:lnTo>
                    <a:pt x="79" y="10"/>
                  </a:lnTo>
                  <a:lnTo>
                    <a:pt x="70" y="10"/>
                  </a:lnTo>
                  <a:lnTo>
                    <a:pt x="59" y="10"/>
                  </a:lnTo>
                  <a:lnTo>
                    <a:pt x="47" y="9"/>
                  </a:lnTo>
                  <a:lnTo>
                    <a:pt x="34" y="7"/>
                  </a:lnTo>
                  <a:lnTo>
                    <a:pt x="21" y="5"/>
                  </a:lnTo>
                  <a:lnTo>
                    <a:pt x="12" y="2"/>
                  </a:lnTo>
                  <a:lnTo>
                    <a:pt x="3" y="0"/>
                  </a:lnTo>
                  <a:lnTo>
                    <a:pt x="0" y="9"/>
                  </a:lnTo>
                  <a:lnTo>
                    <a:pt x="10" y="11"/>
                  </a:lnTo>
                  <a:lnTo>
                    <a:pt x="21" y="14"/>
                  </a:lnTo>
                  <a:lnTo>
                    <a:pt x="34" y="16"/>
                  </a:lnTo>
                  <a:lnTo>
                    <a:pt x="47" y="18"/>
                  </a:lnTo>
                  <a:lnTo>
                    <a:pt x="59" y="19"/>
                  </a:lnTo>
                  <a:lnTo>
                    <a:pt x="70" y="22"/>
                  </a:lnTo>
                  <a:lnTo>
                    <a:pt x="79" y="22"/>
                  </a:lnTo>
                  <a:lnTo>
                    <a:pt x="85" y="21"/>
                  </a:lnTo>
                  <a:lnTo>
                    <a:pt x="84" y="21"/>
                  </a:lnTo>
                  <a:lnTo>
                    <a:pt x="85" y="21"/>
                  </a:lnTo>
                  <a:lnTo>
                    <a:pt x="89" y="19"/>
                  </a:lnTo>
                  <a:lnTo>
                    <a:pt x="90" y="16"/>
                  </a:lnTo>
                  <a:lnTo>
                    <a:pt x="89" y="13"/>
                  </a:lnTo>
                  <a:lnTo>
                    <a:pt x="85" y="11"/>
                  </a:lnTo>
                  <a:lnTo>
                    <a:pt x="86"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93" name="Freeform 2325"/>
            <p:cNvSpPr>
              <a:spLocks/>
            </p:cNvSpPr>
            <p:nvPr/>
          </p:nvSpPr>
          <p:spPr bwMode="auto">
            <a:xfrm>
              <a:off x="2609" y="3793"/>
              <a:ext cx="16" cy="15"/>
            </a:xfrm>
            <a:custGeom>
              <a:avLst/>
              <a:gdLst>
                <a:gd name="T0" fmla="*/ 38 w 48"/>
                <a:gd name="T1" fmla="*/ 38 h 44"/>
                <a:gd name="T2" fmla="*/ 48 w 48"/>
                <a:gd name="T3" fmla="*/ 39 h 44"/>
                <a:gd name="T4" fmla="*/ 46 w 48"/>
                <a:gd name="T5" fmla="*/ 33 h 44"/>
                <a:gd name="T6" fmla="*/ 41 w 48"/>
                <a:gd name="T7" fmla="*/ 27 h 44"/>
                <a:gd name="T8" fmla="*/ 35 w 48"/>
                <a:gd name="T9" fmla="*/ 21 h 44"/>
                <a:gd name="T10" fmla="*/ 27 w 48"/>
                <a:gd name="T11" fmla="*/ 15 h 44"/>
                <a:gd name="T12" fmla="*/ 21 w 48"/>
                <a:gd name="T13" fmla="*/ 10 h 44"/>
                <a:gd name="T14" fmla="*/ 14 w 48"/>
                <a:gd name="T15" fmla="*/ 6 h 44"/>
                <a:gd name="T16" fmla="*/ 8 w 48"/>
                <a:gd name="T17" fmla="*/ 3 h 44"/>
                <a:gd name="T18" fmla="*/ 2 w 48"/>
                <a:gd name="T19" fmla="*/ 0 h 44"/>
                <a:gd name="T20" fmla="*/ 0 w 48"/>
                <a:gd name="T21" fmla="*/ 10 h 44"/>
                <a:gd name="T22" fmla="*/ 3 w 48"/>
                <a:gd name="T23" fmla="*/ 12 h 44"/>
                <a:gd name="T24" fmla="*/ 9 w 48"/>
                <a:gd name="T25" fmla="*/ 15 h 44"/>
                <a:gd name="T26" fmla="*/ 16 w 48"/>
                <a:gd name="T27" fmla="*/ 19 h 44"/>
                <a:gd name="T28" fmla="*/ 23 w 48"/>
                <a:gd name="T29" fmla="*/ 22 h 44"/>
                <a:gd name="T30" fmla="*/ 29 w 48"/>
                <a:gd name="T31" fmla="*/ 28 h 44"/>
                <a:gd name="T32" fmla="*/ 34 w 48"/>
                <a:gd name="T33" fmla="*/ 34 h 44"/>
                <a:gd name="T34" fmla="*/ 37 w 48"/>
                <a:gd name="T35" fmla="*/ 37 h 44"/>
                <a:gd name="T36" fmla="*/ 37 w 48"/>
                <a:gd name="T37" fmla="*/ 39 h 44"/>
                <a:gd name="T38" fmla="*/ 47 w 48"/>
                <a:gd name="T39" fmla="*/ 41 h 44"/>
                <a:gd name="T40" fmla="*/ 37 w 48"/>
                <a:gd name="T41" fmla="*/ 39 h 44"/>
                <a:gd name="T42" fmla="*/ 39 w 48"/>
                <a:gd name="T43" fmla="*/ 43 h 44"/>
                <a:gd name="T44" fmla="*/ 42 w 48"/>
                <a:gd name="T45" fmla="*/ 44 h 44"/>
                <a:gd name="T46" fmla="*/ 46 w 48"/>
                <a:gd name="T47" fmla="*/ 43 h 44"/>
                <a:gd name="T48" fmla="*/ 48 w 48"/>
                <a:gd name="T49" fmla="*/ 39 h 44"/>
                <a:gd name="T50" fmla="*/ 38 w 48"/>
                <a:gd name="T51" fmla="*/ 3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44">
                  <a:moveTo>
                    <a:pt x="38" y="38"/>
                  </a:moveTo>
                  <a:lnTo>
                    <a:pt x="48" y="39"/>
                  </a:lnTo>
                  <a:lnTo>
                    <a:pt x="46" y="33"/>
                  </a:lnTo>
                  <a:lnTo>
                    <a:pt x="41" y="27"/>
                  </a:lnTo>
                  <a:lnTo>
                    <a:pt x="35" y="21"/>
                  </a:lnTo>
                  <a:lnTo>
                    <a:pt x="27" y="15"/>
                  </a:lnTo>
                  <a:lnTo>
                    <a:pt x="21" y="10"/>
                  </a:lnTo>
                  <a:lnTo>
                    <a:pt x="14" y="6"/>
                  </a:lnTo>
                  <a:lnTo>
                    <a:pt x="8" y="3"/>
                  </a:lnTo>
                  <a:lnTo>
                    <a:pt x="2" y="0"/>
                  </a:lnTo>
                  <a:lnTo>
                    <a:pt x="0" y="10"/>
                  </a:lnTo>
                  <a:lnTo>
                    <a:pt x="3" y="12"/>
                  </a:lnTo>
                  <a:lnTo>
                    <a:pt x="9" y="15"/>
                  </a:lnTo>
                  <a:lnTo>
                    <a:pt x="16" y="19"/>
                  </a:lnTo>
                  <a:lnTo>
                    <a:pt x="23" y="22"/>
                  </a:lnTo>
                  <a:lnTo>
                    <a:pt x="29" y="28"/>
                  </a:lnTo>
                  <a:lnTo>
                    <a:pt x="34" y="34"/>
                  </a:lnTo>
                  <a:lnTo>
                    <a:pt x="37" y="37"/>
                  </a:lnTo>
                  <a:lnTo>
                    <a:pt x="37" y="39"/>
                  </a:lnTo>
                  <a:lnTo>
                    <a:pt x="47" y="41"/>
                  </a:lnTo>
                  <a:lnTo>
                    <a:pt x="37" y="39"/>
                  </a:lnTo>
                  <a:lnTo>
                    <a:pt x="39" y="43"/>
                  </a:lnTo>
                  <a:lnTo>
                    <a:pt x="42" y="44"/>
                  </a:lnTo>
                  <a:lnTo>
                    <a:pt x="46" y="43"/>
                  </a:lnTo>
                  <a:lnTo>
                    <a:pt x="48" y="39"/>
                  </a:lnTo>
                  <a:lnTo>
                    <a:pt x="38" y="3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94" name="Freeform 2326"/>
            <p:cNvSpPr>
              <a:spLocks/>
            </p:cNvSpPr>
            <p:nvPr/>
          </p:nvSpPr>
          <p:spPr bwMode="auto">
            <a:xfrm>
              <a:off x="2622" y="3794"/>
              <a:ext cx="4" cy="13"/>
            </a:xfrm>
            <a:custGeom>
              <a:avLst/>
              <a:gdLst>
                <a:gd name="T0" fmla="*/ 0 w 11"/>
                <a:gd name="T1" fmla="*/ 4 h 38"/>
                <a:gd name="T2" fmla="*/ 0 w 11"/>
                <a:gd name="T3" fmla="*/ 3 h 38"/>
                <a:gd name="T4" fmla="*/ 1 w 11"/>
                <a:gd name="T5" fmla="*/ 9 h 38"/>
                <a:gd name="T6" fmla="*/ 2 w 11"/>
                <a:gd name="T7" fmla="*/ 17 h 38"/>
                <a:gd name="T8" fmla="*/ 2 w 11"/>
                <a:gd name="T9" fmla="*/ 27 h 38"/>
                <a:gd name="T10" fmla="*/ 0 w 11"/>
                <a:gd name="T11" fmla="*/ 35 h 38"/>
                <a:gd name="T12" fmla="*/ 9 w 11"/>
                <a:gd name="T13" fmla="*/ 38 h 38"/>
                <a:gd name="T14" fmla="*/ 11 w 11"/>
                <a:gd name="T15" fmla="*/ 27 h 38"/>
                <a:gd name="T16" fmla="*/ 11 w 11"/>
                <a:gd name="T17" fmla="*/ 17 h 38"/>
                <a:gd name="T18" fmla="*/ 10 w 11"/>
                <a:gd name="T19" fmla="*/ 9 h 38"/>
                <a:gd name="T20" fmla="*/ 9 w 11"/>
                <a:gd name="T21" fmla="*/ 1 h 38"/>
                <a:gd name="T22" fmla="*/ 9 w 11"/>
                <a:gd name="T23" fmla="*/ 0 h 38"/>
                <a:gd name="T24" fmla="*/ 0 w 11"/>
                <a:gd name="T25" fmla="*/ 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38">
                  <a:moveTo>
                    <a:pt x="0" y="4"/>
                  </a:moveTo>
                  <a:lnTo>
                    <a:pt x="0" y="3"/>
                  </a:lnTo>
                  <a:lnTo>
                    <a:pt x="1" y="9"/>
                  </a:lnTo>
                  <a:lnTo>
                    <a:pt x="2" y="17"/>
                  </a:lnTo>
                  <a:lnTo>
                    <a:pt x="2" y="27"/>
                  </a:lnTo>
                  <a:lnTo>
                    <a:pt x="0" y="35"/>
                  </a:lnTo>
                  <a:lnTo>
                    <a:pt x="9" y="38"/>
                  </a:lnTo>
                  <a:lnTo>
                    <a:pt x="11" y="27"/>
                  </a:lnTo>
                  <a:lnTo>
                    <a:pt x="11" y="17"/>
                  </a:lnTo>
                  <a:lnTo>
                    <a:pt x="10" y="9"/>
                  </a:lnTo>
                  <a:lnTo>
                    <a:pt x="9" y="1"/>
                  </a:lnTo>
                  <a:lnTo>
                    <a:pt x="9" y="0"/>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95" name="Freeform 2327"/>
            <p:cNvSpPr>
              <a:spLocks/>
            </p:cNvSpPr>
            <p:nvPr/>
          </p:nvSpPr>
          <p:spPr bwMode="auto">
            <a:xfrm>
              <a:off x="2622" y="3790"/>
              <a:ext cx="8" cy="6"/>
            </a:xfrm>
            <a:custGeom>
              <a:avLst/>
              <a:gdLst>
                <a:gd name="T0" fmla="*/ 16 w 25"/>
                <a:gd name="T1" fmla="*/ 7 h 16"/>
                <a:gd name="T2" fmla="*/ 21 w 25"/>
                <a:gd name="T3" fmla="*/ 3 h 16"/>
                <a:gd name="T4" fmla="*/ 13 w 25"/>
                <a:gd name="T5" fmla="*/ 0 h 16"/>
                <a:gd name="T6" fmla="*/ 7 w 25"/>
                <a:gd name="T7" fmla="*/ 3 h 16"/>
                <a:gd name="T8" fmla="*/ 0 w 25"/>
                <a:gd name="T9" fmla="*/ 7 h 16"/>
                <a:gd name="T10" fmla="*/ 0 w 25"/>
                <a:gd name="T11" fmla="*/ 16 h 16"/>
                <a:gd name="T12" fmla="*/ 9 w 25"/>
                <a:gd name="T13" fmla="*/ 12 h 16"/>
                <a:gd name="T14" fmla="*/ 9 w 25"/>
                <a:gd name="T15" fmla="*/ 12 h 16"/>
                <a:gd name="T16" fmla="*/ 9 w 25"/>
                <a:gd name="T17" fmla="*/ 12 h 16"/>
                <a:gd name="T18" fmla="*/ 13 w 25"/>
                <a:gd name="T19" fmla="*/ 12 h 16"/>
                <a:gd name="T20" fmla="*/ 19 w 25"/>
                <a:gd name="T21" fmla="*/ 12 h 16"/>
                <a:gd name="T22" fmla="*/ 25 w 25"/>
                <a:gd name="T23" fmla="*/ 7 h 16"/>
                <a:gd name="T24" fmla="*/ 19 w 25"/>
                <a:gd name="T25" fmla="*/ 12 h 16"/>
                <a:gd name="T26" fmla="*/ 23 w 25"/>
                <a:gd name="T27" fmla="*/ 11 h 16"/>
                <a:gd name="T28" fmla="*/ 25 w 25"/>
                <a:gd name="T29" fmla="*/ 8 h 16"/>
                <a:gd name="T30" fmla="*/ 25 w 25"/>
                <a:gd name="T31" fmla="*/ 5 h 16"/>
                <a:gd name="T32" fmla="*/ 21 w 25"/>
                <a:gd name="T33" fmla="*/ 3 h 16"/>
                <a:gd name="T34" fmla="*/ 16 w 25"/>
                <a:gd name="T35" fmla="*/ 7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16">
                  <a:moveTo>
                    <a:pt x="16" y="7"/>
                  </a:moveTo>
                  <a:lnTo>
                    <a:pt x="21" y="3"/>
                  </a:lnTo>
                  <a:lnTo>
                    <a:pt x="13" y="0"/>
                  </a:lnTo>
                  <a:lnTo>
                    <a:pt x="7" y="3"/>
                  </a:lnTo>
                  <a:lnTo>
                    <a:pt x="0" y="7"/>
                  </a:lnTo>
                  <a:lnTo>
                    <a:pt x="0" y="16"/>
                  </a:lnTo>
                  <a:lnTo>
                    <a:pt x="9" y="12"/>
                  </a:lnTo>
                  <a:lnTo>
                    <a:pt x="9" y="12"/>
                  </a:lnTo>
                  <a:lnTo>
                    <a:pt x="9" y="12"/>
                  </a:lnTo>
                  <a:lnTo>
                    <a:pt x="13" y="12"/>
                  </a:lnTo>
                  <a:lnTo>
                    <a:pt x="19" y="12"/>
                  </a:lnTo>
                  <a:lnTo>
                    <a:pt x="25" y="7"/>
                  </a:lnTo>
                  <a:lnTo>
                    <a:pt x="19" y="12"/>
                  </a:lnTo>
                  <a:lnTo>
                    <a:pt x="23" y="11"/>
                  </a:lnTo>
                  <a:lnTo>
                    <a:pt x="25" y="8"/>
                  </a:lnTo>
                  <a:lnTo>
                    <a:pt x="25" y="5"/>
                  </a:lnTo>
                  <a:lnTo>
                    <a:pt x="21" y="3"/>
                  </a:lnTo>
                  <a:lnTo>
                    <a:pt x="16"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96" name="Freeform 2328"/>
            <p:cNvSpPr>
              <a:spLocks/>
            </p:cNvSpPr>
            <p:nvPr/>
          </p:nvSpPr>
          <p:spPr bwMode="auto">
            <a:xfrm>
              <a:off x="2627" y="3781"/>
              <a:ext cx="5" cy="12"/>
            </a:xfrm>
            <a:custGeom>
              <a:avLst/>
              <a:gdLst>
                <a:gd name="T0" fmla="*/ 8 w 13"/>
                <a:gd name="T1" fmla="*/ 0 h 36"/>
                <a:gd name="T2" fmla="*/ 7 w 13"/>
                <a:gd name="T3" fmla="*/ 1 h 36"/>
                <a:gd name="T4" fmla="*/ 2 w 13"/>
                <a:gd name="T5" fmla="*/ 9 h 36"/>
                <a:gd name="T6" fmla="*/ 1 w 13"/>
                <a:gd name="T7" fmla="*/ 18 h 36"/>
                <a:gd name="T8" fmla="*/ 1 w 13"/>
                <a:gd name="T9" fmla="*/ 27 h 36"/>
                <a:gd name="T10" fmla="*/ 0 w 13"/>
                <a:gd name="T11" fmla="*/ 36 h 36"/>
                <a:gd name="T12" fmla="*/ 9 w 13"/>
                <a:gd name="T13" fmla="*/ 36 h 36"/>
                <a:gd name="T14" fmla="*/ 10 w 13"/>
                <a:gd name="T15" fmla="*/ 27 h 36"/>
                <a:gd name="T16" fmla="*/ 10 w 13"/>
                <a:gd name="T17" fmla="*/ 18 h 36"/>
                <a:gd name="T18" fmla="*/ 11 w 13"/>
                <a:gd name="T19" fmla="*/ 11 h 36"/>
                <a:gd name="T20" fmla="*/ 13 w 13"/>
                <a:gd name="T21" fmla="*/ 8 h 36"/>
                <a:gd name="T22" fmla="*/ 12 w 13"/>
                <a:gd name="T23" fmla="*/ 9 h 36"/>
                <a:gd name="T24" fmla="*/ 8 w 13"/>
                <a:gd name="T2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36">
                  <a:moveTo>
                    <a:pt x="8" y="0"/>
                  </a:moveTo>
                  <a:lnTo>
                    <a:pt x="7" y="1"/>
                  </a:lnTo>
                  <a:lnTo>
                    <a:pt x="2" y="9"/>
                  </a:lnTo>
                  <a:lnTo>
                    <a:pt x="1" y="18"/>
                  </a:lnTo>
                  <a:lnTo>
                    <a:pt x="1" y="27"/>
                  </a:lnTo>
                  <a:lnTo>
                    <a:pt x="0" y="36"/>
                  </a:lnTo>
                  <a:lnTo>
                    <a:pt x="9" y="36"/>
                  </a:lnTo>
                  <a:lnTo>
                    <a:pt x="10" y="27"/>
                  </a:lnTo>
                  <a:lnTo>
                    <a:pt x="10" y="18"/>
                  </a:lnTo>
                  <a:lnTo>
                    <a:pt x="11" y="11"/>
                  </a:lnTo>
                  <a:lnTo>
                    <a:pt x="13" y="8"/>
                  </a:lnTo>
                  <a:lnTo>
                    <a:pt x="12" y="9"/>
                  </a:lnTo>
                  <a:lnTo>
                    <a:pt x="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97" name="Freeform 2329"/>
            <p:cNvSpPr>
              <a:spLocks/>
            </p:cNvSpPr>
            <p:nvPr/>
          </p:nvSpPr>
          <p:spPr bwMode="auto">
            <a:xfrm>
              <a:off x="2630" y="3769"/>
              <a:ext cx="15" cy="15"/>
            </a:xfrm>
            <a:custGeom>
              <a:avLst/>
              <a:gdLst>
                <a:gd name="T0" fmla="*/ 46 w 46"/>
                <a:gd name="T1" fmla="*/ 0 h 43"/>
                <a:gd name="T2" fmla="*/ 46 w 46"/>
                <a:gd name="T3" fmla="*/ 0 h 43"/>
                <a:gd name="T4" fmla="*/ 39 w 46"/>
                <a:gd name="T5" fmla="*/ 3 h 43"/>
                <a:gd name="T6" fmla="*/ 32 w 46"/>
                <a:gd name="T7" fmla="*/ 6 h 43"/>
                <a:gd name="T8" fmla="*/ 26 w 46"/>
                <a:gd name="T9" fmla="*/ 11 h 43"/>
                <a:gd name="T10" fmla="*/ 18 w 46"/>
                <a:gd name="T11" fmla="*/ 16 h 43"/>
                <a:gd name="T12" fmla="*/ 12 w 46"/>
                <a:gd name="T13" fmla="*/ 22 h 43"/>
                <a:gd name="T14" fmla="*/ 7 w 46"/>
                <a:gd name="T15" fmla="*/ 28 h 43"/>
                <a:gd name="T16" fmla="*/ 2 w 46"/>
                <a:gd name="T17" fmla="*/ 32 h 43"/>
                <a:gd name="T18" fmla="*/ 0 w 46"/>
                <a:gd name="T19" fmla="*/ 34 h 43"/>
                <a:gd name="T20" fmla="*/ 4 w 46"/>
                <a:gd name="T21" fmla="*/ 43 h 43"/>
                <a:gd name="T22" fmla="*/ 9 w 46"/>
                <a:gd name="T23" fmla="*/ 39 h 43"/>
                <a:gd name="T24" fmla="*/ 13 w 46"/>
                <a:gd name="T25" fmla="*/ 35 h 43"/>
                <a:gd name="T26" fmla="*/ 19 w 46"/>
                <a:gd name="T27" fmla="*/ 29 h 43"/>
                <a:gd name="T28" fmla="*/ 25 w 46"/>
                <a:gd name="T29" fmla="*/ 23 h 43"/>
                <a:gd name="T30" fmla="*/ 31 w 46"/>
                <a:gd name="T31" fmla="*/ 20 h 43"/>
                <a:gd name="T32" fmla="*/ 36 w 46"/>
                <a:gd name="T33" fmla="*/ 15 h 43"/>
                <a:gd name="T34" fmla="*/ 41 w 46"/>
                <a:gd name="T35" fmla="*/ 12 h 43"/>
                <a:gd name="T36" fmla="*/ 46 w 46"/>
                <a:gd name="T37" fmla="*/ 12 h 43"/>
                <a:gd name="T38" fmla="*/ 46 w 46"/>
                <a:gd name="T39" fmla="*/ 12 h 43"/>
                <a:gd name="T40" fmla="*/ 46 w 46"/>
                <a:gd name="T4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43">
                  <a:moveTo>
                    <a:pt x="46" y="0"/>
                  </a:moveTo>
                  <a:lnTo>
                    <a:pt x="46" y="0"/>
                  </a:lnTo>
                  <a:lnTo>
                    <a:pt x="39" y="3"/>
                  </a:lnTo>
                  <a:lnTo>
                    <a:pt x="32" y="6"/>
                  </a:lnTo>
                  <a:lnTo>
                    <a:pt x="26" y="11"/>
                  </a:lnTo>
                  <a:lnTo>
                    <a:pt x="18" y="16"/>
                  </a:lnTo>
                  <a:lnTo>
                    <a:pt x="12" y="22"/>
                  </a:lnTo>
                  <a:lnTo>
                    <a:pt x="7" y="28"/>
                  </a:lnTo>
                  <a:lnTo>
                    <a:pt x="2" y="32"/>
                  </a:lnTo>
                  <a:lnTo>
                    <a:pt x="0" y="34"/>
                  </a:lnTo>
                  <a:lnTo>
                    <a:pt x="4" y="43"/>
                  </a:lnTo>
                  <a:lnTo>
                    <a:pt x="9" y="39"/>
                  </a:lnTo>
                  <a:lnTo>
                    <a:pt x="13" y="35"/>
                  </a:lnTo>
                  <a:lnTo>
                    <a:pt x="19" y="29"/>
                  </a:lnTo>
                  <a:lnTo>
                    <a:pt x="25" y="23"/>
                  </a:lnTo>
                  <a:lnTo>
                    <a:pt x="31" y="20"/>
                  </a:lnTo>
                  <a:lnTo>
                    <a:pt x="36" y="15"/>
                  </a:lnTo>
                  <a:lnTo>
                    <a:pt x="41" y="12"/>
                  </a:lnTo>
                  <a:lnTo>
                    <a:pt x="46" y="12"/>
                  </a:lnTo>
                  <a:lnTo>
                    <a:pt x="46" y="12"/>
                  </a:lnTo>
                  <a:lnTo>
                    <a:pt x="4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98" name="Freeform 2330"/>
            <p:cNvSpPr>
              <a:spLocks/>
            </p:cNvSpPr>
            <p:nvPr/>
          </p:nvSpPr>
          <p:spPr bwMode="auto">
            <a:xfrm>
              <a:off x="2645" y="3769"/>
              <a:ext cx="11" cy="12"/>
            </a:xfrm>
            <a:custGeom>
              <a:avLst/>
              <a:gdLst>
                <a:gd name="T0" fmla="*/ 30 w 32"/>
                <a:gd name="T1" fmla="*/ 30 h 35"/>
                <a:gd name="T2" fmla="*/ 32 w 32"/>
                <a:gd name="T3" fmla="*/ 31 h 35"/>
                <a:gd name="T4" fmla="*/ 28 w 32"/>
                <a:gd name="T5" fmla="*/ 23 h 35"/>
                <a:gd name="T6" fmla="*/ 21 w 32"/>
                <a:gd name="T7" fmla="*/ 14 h 35"/>
                <a:gd name="T8" fmla="*/ 12 w 32"/>
                <a:gd name="T9" fmla="*/ 5 h 35"/>
                <a:gd name="T10" fmla="*/ 0 w 32"/>
                <a:gd name="T11" fmla="*/ 0 h 35"/>
                <a:gd name="T12" fmla="*/ 0 w 32"/>
                <a:gd name="T13" fmla="*/ 12 h 35"/>
                <a:gd name="T14" fmla="*/ 8 w 32"/>
                <a:gd name="T15" fmla="*/ 14 h 35"/>
                <a:gd name="T16" fmla="*/ 14 w 32"/>
                <a:gd name="T17" fmla="*/ 21 h 35"/>
                <a:gd name="T18" fmla="*/ 19 w 32"/>
                <a:gd name="T19" fmla="*/ 28 h 35"/>
                <a:gd name="T20" fmla="*/ 22 w 32"/>
                <a:gd name="T21" fmla="*/ 34 h 35"/>
                <a:gd name="T22" fmla="*/ 24 w 32"/>
                <a:gd name="T23" fmla="*/ 35 h 35"/>
                <a:gd name="T24" fmla="*/ 30 w 32"/>
                <a:gd name="T25" fmla="*/ 3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35">
                  <a:moveTo>
                    <a:pt x="30" y="30"/>
                  </a:moveTo>
                  <a:lnTo>
                    <a:pt x="32" y="31"/>
                  </a:lnTo>
                  <a:lnTo>
                    <a:pt x="28" y="23"/>
                  </a:lnTo>
                  <a:lnTo>
                    <a:pt x="21" y="14"/>
                  </a:lnTo>
                  <a:lnTo>
                    <a:pt x="12" y="5"/>
                  </a:lnTo>
                  <a:lnTo>
                    <a:pt x="0" y="0"/>
                  </a:lnTo>
                  <a:lnTo>
                    <a:pt x="0" y="12"/>
                  </a:lnTo>
                  <a:lnTo>
                    <a:pt x="8" y="14"/>
                  </a:lnTo>
                  <a:lnTo>
                    <a:pt x="14" y="21"/>
                  </a:lnTo>
                  <a:lnTo>
                    <a:pt x="19" y="28"/>
                  </a:lnTo>
                  <a:lnTo>
                    <a:pt x="22" y="34"/>
                  </a:lnTo>
                  <a:lnTo>
                    <a:pt x="24" y="35"/>
                  </a:lnTo>
                  <a:lnTo>
                    <a:pt x="30"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899" name="Freeform 2331"/>
            <p:cNvSpPr>
              <a:spLocks/>
            </p:cNvSpPr>
            <p:nvPr/>
          </p:nvSpPr>
          <p:spPr bwMode="auto">
            <a:xfrm>
              <a:off x="2653" y="3779"/>
              <a:ext cx="6" cy="13"/>
            </a:xfrm>
            <a:custGeom>
              <a:avLst/>
              <a:gdLst>
                <a:gd name="T0" fmla="*/ 9 w 17"/>
                <a:gd name="T1" fmla="*/ 28 h 37"/>
                <a:gd name="T2" fmla="*/ 17 w 17"/>
                <a:gd name="T3" fmla="*/ 32 h 37"/>
                <a:gd name="T4" fmla="*/ 14 w 17"/>
                <a:gd name="T5" fmla="*/ 25 h 37"/>
                <a:gd name="T6" fmla="*/ 13 w 17"/>
                <a:gd name="T7" fmla="*/ 15 h 37"/>
                <a:gd name="T8" fmla="*/ 10 w 17"/>
                <a:gd name="T9" fmla="*/ 7 h 37"/>
                <a:gd name="T10" fmla="*/ 6 w 17"/>
                <a:gd name="T11" fmla="*/ 0 h 37"/>
                <a:gd name="T12" fmla="*/ 0 w 17"/>
                <a:gd name="T13" fmla="*/ 5 h 37"/>
                <a:gd name="T14" fmla="*/ 1 w 17"/>
                <a:gd name="T15" fmla="*/ 9 h 37"/>
                <a:gd name="T16" fmla="*/ 4 w 17"/>
                <a:gd name="T17" fmla="*/ 17 h 37"/>
                <a:gd name="T18" fmla="*/ 5 w 17"/>
                <a:gd name="T19" fmla="*/ 25 h 37"/>
                <a:gd name="T20" fmla="*/ 5 w 17"/>
                <a:gd name="T21" fmla="*/ 32 h 37"/>
                <a:gd name="T22" fmla="*/ 13 w 17"/>
                <a:gd name="T23" fmla="*/ 37 h 37"/>
                <a:gd name="T24" fmla="*/ 5 w 17"/>
                <a:gd name="T25" fmla="*/ 32 h 37"/>
                <a:gd name="T26" fmla="*/ 8 w 17"/>
                <a:gd name="T27" fmla="*/ 36 h 37"/>
                <a:gd name="T28" fmla="*/ 11 w 17"/>
                <a:gd name="T29" fmla="*/ 37 h 37"/>
                <a:gd name="T30" fmla="*/ 14 w 17"/>
                <a:gd name="T31" fmla="*/ 36 h 37"/>
                <a:gd name="T32" fmla="*/ 17 w 17"/>
                <a:gd name="T33" fmla="*/ 32 h 37"/>
                <a:gd name="T34" fmla="*/ 9 w 17"/>
                <a:gd name="T35" fmla="*/ 2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37">
                  <a:moveTo>
                    <a:pt x="9" y="28"/>
                  </a:moveTo>
                  <a:lnTo>
                    <a:pt x="17" y="32"/>
                  </a:lnTo>
                  <a:lnTo>
                    <a:pt x="14" y="25"/>
                  </a:lnTo>
                  <a:lnTo>
                    <a:pt x="13" y="15"/>
                  </a:lnTo>
                  <a:lnTo>
                    <a:pt x="10" y="7"/>
                  </a:lnTo>
                  <a:lnTo>
                    <a:pt x="6" y="0"/>
                  </a:lnTo>
                  <a:lnTo>
                    <a:pt x="0" y="5"/>
                  </a:lnTo>
                  <a:lnTo>
                    <a:pt x="1" y="9"/>
                  </a:lnTo>
                  <a:lnTo>
                    <a:pt x="4" y="17"/>
                  </a:lnTo>
                  <a:lnTo>
                    <a:pt x="5" y="25"/>
                  </a:lnTo>
                  <a:lnTo>
                    <a:pt x="5" y="32"/>
                  </a:lnTo>
                  <a:lnTo>
                    <a:pt x="13" y="37"/>
                  </a:lnTo>
                  <a:lnTo>
                    <a:pt x="5" y="32"/>
                  </a:lnTo>
                  <a:lnTo>
                    <a:pt x="8" y="36"/>
                  </a:lnTo>
                  <a:lnTo>
                    <a:pt x="11" y="37"/>
                  </a:lnTo>
                  <a:lnTo>
                    <a:pt x="14" y="36"/>
                  </a:lnTo>
                  <a:lnTo>
                    <a:pt x="17" y="32"/>
                  </a:lnTo>
                  <a:lnTo>
                    <a:pt x="9" y="2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00" name="Freeform 2332"/>
            <p:cNvSpPr>
              <a:spLocks/>
            </p:cNvSpPr>
            <p:nvPr/>
          </p:nvSpPr>
          <p:spPr bwMode="auto">
            <a:xfrm>
              <a:off x="2656" y="3787"/>
              <a:ext cx="24" cy="18"/>
            </a:xfrm>
            <a:custGeom>
              <a:avLst/>
              <a:gdLst>
                <a:gd name="T0" fmla="*/ 60 w 70"/>
                <a:gd name="T1" fmla="*/ 47 h 55"/>
                <a:gd name="T2" fmla="*/ 70 w 70"/>
                <a:gd name="T3" fmla="*/ 50 h 55"/>
                <a:gd name="T4" fmla="*/ 66 w 70"/>
                <a:gd name="T5" fmla="*/ 35 h 55"/>
                <a:gd name="T6" fmla="*/ 62 w 70"/>
                <a:gd name="T7" fmla="*/ 23 h 55"/>
                <a:gd name="T8" fmla="*/ 54 w 70"/>
                <a:gd name="T9" fmla="*/ 12 h 55"/>
                <a:gd name="T10" fmla="*/ 43 w 70"/>
                <a:gd name="T11" fmla="*/ 6 h 55"/>
                <a:gd name="T12" fmla="*/ 32 w 70"/>
                <a:gd name="T13" fmla="*/ 2 h 55"/>
                <a:gd name="T14" fmla="*/ 20 w 70"/>
                <a:gd name="T15" fmla="*/ 0 h 55"/>
                <a:gd name="T16" fmla="*/ 9 w 70"/>
                <a:gd name="T17" fmla="*/ 2 h 55"/>
                <a:gd name="T18" fmla="*/ 0 w 70"/>
                <a:gd name="T19" fmla="*/ 6 h 55"/>
                <a:gd name="T20" fmla="*/ 4 w 70"/>
                <a:gd name="T21" fmla="*/ 15 h 55"/>
                <a:gd name="T22" fmla="*/ 11 w 70"/>
                <a:gd name="T23" fmla="*/ 11 h 55"/>
                <a:gd name="T24" fmla="*/ 20 w 70"/>
                <a:gd name="T25" fmla="*/ 11 h 55"/>
                <a:gd name="T26" fmla="*/ 29 w 70"/>
                <a:gd name="T27" fmla="*/ 11 h 55"/>
                <a:gd name="T28" fmla="*/ 39 w 70"/>
                <a:gd name="T29" fmla="*/ 15 h 55"/>
                <a:gd name="T30" fmla="*/ 47 w 70"/>
                <a:gd name="T31" fmla="*/ 19 h 55"/>
                <a:gd name="T32" fmla="*/ 52 w 70"/>
                <a:gd name="T33" fmla="*/ 27 h 55"/>
                <a:gd name="T34" fmla="*/ 57 w 70"/>
                <a:gd name="T35" fmla="*/ 38 h 55"/>
                <a:gd name="T36" fmla="*/ 58 w 70"/>
                <a:gd name="T37" fmla="*/ 50 h 55"/>
                <a:gd name="T38" fmla="*/ 67 w 70"/>
                <a:gd name="T39" fmla="*/ 54 h 55"/>
                <a:gd name="T40" fmla="*/ 58 w 70"/>
                <a:gd name="T41" fmla="*/ 50 h 55"/>
                <a:gd name="T42" fmla="*/ 60 w 70"/>
                <a:gd name="T43" fmla="*/ 54 h 55"/>
                <a:gd name="T44" fmla="*/ 64 w 70"/>
                <a:gd name="T45" fmla="*/ 55 h 55"/>
                <a:gd name="T46" fmla="*/ 67 w 70"/>
                <a:gd name="T47" fmla="*/ 54 h 55"/>
                <a:gd name="T48" fmla="*/ 70 w 70"/>
                <a:gd name="T49" fmla="*/ 50 h 55"/>
                <a:gd name="T50" fmla="*/ 60 w 70"/>
                <a:gd name="T51" fmla="*/ 47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 h="55">
                  <a:moveTo>
                    <a:pt x="60" y="47"/>
                  </a:moveTo>
                  <a:lnTo>
                    <a:pt x="70" y="50"/>
                  </a:lnTo>
                  <a:lnTo>
                    <a:pt x="66" y="35"/>
                  </a:lnTo>
                  <a:lnTo>
                    <a:pt x="62" y="23"/>
                  </a:lnTo>
                  <a:lnTo>
                    <a:pt x="54" y="12"/>
                  </a:lnTo>
                  <a:lnTo>
                    <a:pt x="43" y="6"/>
                  </a:lnTo>
                  <a:lnTo>
                    <a:pt x="32" y="2"/>
                  </a:lnTo>
                  <a:lnTo>
                    <a:pt x="20" y="0"/>
                  </a:lnTo>
                  <a:lnTo>
                    <a:pt x="9" y="2"/>
                  </a:lnTo>
                  <a:lnTo>
                    <a:pt x="0" y="6"/>
                  </a:lnTo>
                  <a:lnTo>
                    <a:pt x="4" y="15"/>
                  </a:lnTo>
                  <a:lnTo>
                    <a:pt x="11" y="11"/>
                  </a:lnTo>
                  <a:lnTo>
                    <a:pt x="20" y="11"/>
                  </a:lnTo>
                  <a:lnTo>
                    <a:pt x="29" y="11"/>
                  </a:lnTo>
                  <a:lnTo>
                    <a:pt x="39" y="15"/>
                  </a:lnTo>
                  <a:lnTo>
                    <a:pt x="47" y="19"/>
                  </a:lnTo>
                  <a:lnTo>
                    <a:pt x="52" y="27"/>
                  </a:lnTo>
                  <a:lnTo>
                    <a:pt x="57" y="38"/>
                  </a:lnTo>
                  <a:lnTo>
                    <a:pt x="58" y="50"/>
                  </a:lnTo>
                  <a:lnTo>
                    <a:pt x="67" y="54"/>
                  </a:lnTo>
                  <a:lnTo>
                    <a:pt x="58" y="50"/>
                  </a:lnTo>
                  <a:lnTo>
                    <a:pt x="60" y="54"/>
                  </a:lnTo>
                  <a:lnTo>
                    <a:pt x="64" y="55"/>
                  </a:lnTo>
                  <a:lnTo>
                    <a:pt x="67" y="54"/>
                  </a:lnTo>
                  <a:lnTo>
                    <a:pt x="70" y="50"/>
                  </a:lnTo>
                  <a:lnTo>
                    <a:pt x="60" y="4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01" name="Freeform 2333"/>
            <p:cNvSpPr>
              <a:spLocks/>
            </p:cNvSpPr>
            <p:nvPr/>
          </p:nvSpPr>
          <p:spPr bwMode="auto">
            <a:xfrm>
              <a:off x="2676" y="3797"/>
              <a:ext cx="14" cy="8"/>
            </a:xfrm>
            <a:custGeom>
              <a:avLst/>
              <a:gdLst>
                <a:gd name="T0" fmla="*/ 40 w 40"/>
                <a:gd name="T1" fmla="*/ 2 h 22"/>
                <a:gd name="T2" fmla="*/ 40 w 40"/>
                <a:gd name="T3" fmla="*/ 1 h 22"/>
                <a:gd name="T4" fmla="*/ 36 w 40"/>
                <a:gd name="T5" fmla="*/ 0 h 22"/>
                <a:gd name="T6" fmla="*/ 31 w 40"/>
                <a:gd name="T7" fmla="*/ 0 h 22"/>
                <a:gd name="T8" fmla="*/ 26 w 40"/>
                <a:gd name="T9" fmla="*/ 1 h 22"/>
                <a:gd name="T10" fmla="*/ 20 w 40"/>
                <a:gd name="T11" fmla="*/ 3 h 22"/>
                <a:gd name="T12" fmla="*/ 14 w 40"/>
                <a:gd name="T13" fmla="*/ 6 h 22"/>
                <a:gd name="T14" fmla="*/ 10 w 40"/>
                <a:gd name="T15" fmla="*/ 8 h 22"/>
                <a:gd name="T16" fmla="*/ 5 w 40"/>
                <a:gd name="T17" fmla="*/ 10 h 22"/>
                <a:gd name="T18" fmla="*/ 0 w 40"/>
                <a:gd name="T19" fmla="*/ 15 h 22"/>
                <a:gd name="T20" fmla="*/ 7 w 40"/>
                <a:gd name="T21" fmla="*/ 22 h 22"/>
                <a:gd name="T22" fmla="*/ 10 w 40"/>
                <a:gd name="T23" fmla="*/ 19 h 22"/>
                <a:gd name="T24" fmla="*/ 14 w 40"/>
                <a:gd name="T25" fmla="*/ 17 h 22"/>
                <a:gd name="T26" fmla="*/ 19 w 40"/>
                <a:gd name="T27" fmla="*/ 15 h 22"/>
                <a:gd name="T28" fmla="*/ 24 w 40"/>
                <a:gd name="T29" fmla="*/ 12 h 22"/>
                <a:gd name="T30" fmla="*/ 28 w 40"/>
                <a:gd name="T31" fmla="*/ 10 h 22"/>
                <a:gd name="T32" fmla="*/ 31 w 40"/>
                <a:gd name="T33" fmla="*/ 9 h 22"/>
                <a:gd name="T34" fmla="*/ 36 w 40"/>
                <a:gd name="T35" fmla="*/ 9 h 22"/>
                <a:gd name="T36" fmla="*/ 36 w 40"/>
                <a:gd name="T37" fmla="*/ 10 h 22"/>
                <a:gd name="T38" fmla="*/ 36 w 40"/>
                <a:gd name="T39" fmla="*/ 9 h 22"/>
                <a:gd name="T40" fmla="*/ 40 w 40"/>
                <a:gd name="T41"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22">
                  <a:moveTo>
                    <a:pt x="40" y="2"/>
                  </a:moveTo>
                  <a:lnTo>
                    <a:pt x="40" y="1"/>
                  </a:lnTo>
                  <a:lnTo>
                    <a:pt x="36" y="0"/>
                  </a:lnTo>
                  <a:lnTo>
                    <a:pt x="31" y="0"/>
                  </a:lnTo>
                  <a:lnTo>
                    <a:pt x="26" y="1"/>
                  </a:lnTo>
                  <a:lnTo>
                    <a:pt x="20" y="3"/>
                  </a:lnTo>
                  <a:lnTo>
                    <a:pt x="14" y="6"/>
                  </a:lnTo>
                  <a:lnTo>
                    <a:pt x="10" y="8"/>
                  </a:lnTo>
                  <a:lnTo>
                    <a:pt x="5" y="10"/>
                  </a:lnTo>
                  <a:lnTo>
                    <a:pt x="0" y="15"/>
                  </a:lnTo>
                  <a:lnTo>
                    <a:pt x="7" y="22"/>
                  </a:lnTo>
                  <a:lnTo>
                    <a:pt x="10" y="19"/>
                  </a:lnTo>
                  <a:lnTo>
                    <a:pt x="14" y="17"/>
                  </a:lnTo>
                  <a:lnTo>
                    <a:pt x="19" y="15"/>
                  </a:lnTo>
                  <a:lnTo>
                    <a:pt x="24" y="12"/>
                  </a:lnTo>
                  <a:lnTo>
                    <a:pt x="28" y="10"/>
                  </a:lnTo>
                  <a:lnTo>
                    <a:pt x="31" y="9"/>
                  </a:lnTo>
                  <a:lnTo>
                    <a:pt x="36" y="9"/>
                  </a:lnTo>
                  <a:lnTo>
                    <a:pt x="36" y="10"/>
                  </a:lnTo>
                  <a:lnTo>
                    <a:pt x="36" y="9"/>
                  </a:lnTo>
                  <a:lnTo>
                    <a:pt x="4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02" name="Freeform 2334"/>
            <p:cNvSpPr>
              <a:spLocks/>
            </p:cNvSpPr>
            <p:nvPr/>
          </p:nvSpPr>
          <p:spPr bwMode="auto">
            <a:xfrm>
              <a:off x="2688" y="3798"/>
              <a:ext cx="11" cy="11"/>
            </a:xfrm>
            <a:custGeom>
              <a:avLst/>
              <a:gdLst>
                <a:gd name="T0" fmla="*/ 30 w 32"/>
                <a:gd name="T1" fmla="*/ 23 h 32"/>
                <a:gd name="T2" fmla="*/ 30 w 32"/>
                <a:gd name="T3" fmla="*/ 23 h 32"/>
                <a:gd name="T4" fmla="*/ 26 w 32"/>
                <a:gd name="T5" fmla="*/ 21 h 32"/>
                <a:gd name="T6" fmla="*/ 18 w 32"/>
                <a:gd name="T7" fmla="*/ 15 h 32"/>
                <a:gd name="T8" fmla="*/ 11 w 32"/>
                <a:gd name="T9" fmla="*/ 6 h 32"/>
                <a:gd name="T10" fmla="*/ 4 w 32"/>
                <a:gd name="T11" fmla="*/ 0 h 32"/>
                <a:gd name="T12" fmla="*/ 0 w 32"/>
                <a:gd name="T13" fmla="*/ 7 h 32"/>
                <a:gd name="T14" fmla="*/ 4 w 32"/>
                <a:gd name="T15" fmla="*/ 13 h 32"/>
                <a:gd name="T16" fmla="*/ 11 w 32"/>
                <a:gd name="T17" fmla="*/ 22 h 32"/>
                <a:gd name="T18" fmla="*/ 22 w 32"/>
                <a:gd name="T19" fmla="*/ 30 h 32"/>
                <a:gd name="T20" fmla="*/ 32 w 32"/>
                <a:gd name="T21" fmla="*/ 32 h 32"/>
                <a:gd name="T22" fmla="*/ 32 w 32"/>
                <a:gd name="T23" fmla="*/ 32 h 32"/>
                <a:gd name="T24" fmla="*/ 30 w 32"/>
                <a:gd name="T25"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32">
                  <a:moveTo>
                    <a:pt x="30" y="23"/>
                  </a:moveTo>
                  <a:lnTo>
                    <a:pt x="30" y="23"/>
                  </a:lnTo>
                  <a:lnTo>
                    <a:pt x="26" y="21"/>
                  </a:lnTo>
                  <a:lnTo>
                    <a:pt x="18" y="15"/>
                  </a:lnTo>
                  <a:lnTo>
                    <a:pt x="11" y="6"/>
                  </a:lnTo>
                  <a:lnTo>
                    <a:pt x="4" y="0"/>
                  </a:lnTo>
                  <a:lnTo>
                    <a:pt x="0" y="7"/>
                  </a:lnTo>
                  <a:lnTo>
                    <a:pt x="4" y="13"/>
                  </a:lnTo>
                  <a:lnTo>
                    <a:pt x="11" y="22"/>
                  </a:lnTo>
                  <a:lnTo>
                    <a:pt x="22" y="30"/>
                  </a:lnTo>
                  <a:lnTo>
                    <a:pt x="32" y="32"/>
                  </a:lnTo>
                  <a:lnTo>
                    <a:pt x="32" y="32"/>
                  </a:lnTo>
                  <a:lnTo>
                    <a:pt x="30" y="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03" name="Freeform 2335"/>
            <p:cNvSpPr>
              <a:spLocks/>
            </p:cNvSpPr>
            <p:nvPr/>
          </p:nvSpPr>
          <p:spPr bwMode="auto">
            <a:xfrm>
              <a:off x="2698" y="3805"/>
              <a:ext cx="9" cy="5"/>
            </a:xfrm>
            <a:custGeom>
              <a:avLst/>
              <a:gdLst>
                <a:gd name="T0" fmla="*/ 24 w 27"/>
                <a:gd name="T1" fmla="*/ 2 h 14"/>
                <a:gd name="T2" fmla="*/ 23 w 27"/>
                <a:gd name="T3" fmla="*/ 2 h 14"/>
                <a:gd name="T4" fmla="*/ 20 w 27"/>
                <a:gd name="T5" fmla="*/ 2 h 14"/>
                <a:gd name="T6" fmla="*/ 14 w 27"/>
                <a:gd name="T7" fmla="*/ 2 h 14"/>
                <a:gd name="T8" fmla="*/ 8 w 27"/>
                <a:gd name="T9" fmla="*/ 0 h 14"/>
                <a:gd name="T10" fmla="*/ 0 w 27"/>
                <a:gd name="T11" fmla="*/ 2 h 14"/>
                <a:gd name="T12" fmla="*/ 2 w 27"/>
                <a:gd name="T13" fmla="*/ 11 h 14"/>
                <a:gd name="T14" fmla="*/ 8 w 27"/>
                <a:gd name="T15" fmla="*/ 11 h 14"/>
                <a:gd name="T16" fmla="*/ 14 w 27"/>
                <a:gd name="T17" fmla="*/ 11 h 14"/>
                <a:gd name="T18" fmla="*/ 20 w 27"/>
                <a:gd name="T19" fmla="*/ 14 h 14"/>
                <a:gd name="T20" fmla="*/ 27 w 27"/>
                <a:gd name="T21" fmla="*/ 11 h 14"/>
                <a:gd name="T22" fmla="*/ 26 w 27"/>
                <a:gd name="T23" fmla="*/ 11 h 14"/>
                <a:gd name="T24" fmla="*/ 24 w 27"/>
                <a:gd name="T25"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14">
                  <a:moveTo>
                    <a:pt x="24" y="2"/>
                  </a:moveTo>
                  <a:lnTo>
                    <a:pt x="23" y="2"/>
                  </a:lnTo>
                  <a:lnTo>
                    <a:pt x="20" y="2"/>
                  </a:lnTo>
                  <a:lnTo>
                    <a:pt x="14" y="2"/>
                  </a:lnTo>
                  <a:lnTo>
                    <a:pt x="8" y="0"/>
                  </a:lnTo>
                  <a:lnTo>
                    <a:pt x="0" y="2"/>
                  </a:lnTo>
                  <a:lnTo>
                    <a:pt x="2" y="11"/>
                  </a:lnTo>
                  <a:lnTo>
                    <a:pt x="8" y="11"/>
                  </a:lnTo>
                  <a:lnTo>
                    <a:pt x="14" y="11"/>
                  </a:lnTo>
                  <a:lnTo>
                    <a:pt x="20" y="14"/>
                  </a:lnTo>
                  <a:lnTo>
                    <a:pt x="27" y="11"/>
                  </a:lnTo>
                  <a:lnTo>
                    <a:pt x="26" y="11"/>
                  </a:lnTo>
                  <a:lnTo>
                    <a:pt x="24"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04" name="Freeform 2336"/>
            <p:cNvSpPr>
              <a:spLocks/>
            </p:cNvSpPr>
            <p:nvPr/>
          </p:nvSpPr>
          <p:spPr bwMode="auto">
            <a:xfrm>
              <a:off x="2706" y="3800"/>
              <a:ext cx="9" cy="9"/>
            </a:xfrm>
            <a:custGeom>
              <a:avLst/>
              <a:gdLst>
                <a:gd name="T0" fmla="*/ 25 w 25"/>
                <a:gd name="T1" fmla="*/ 0 h 25"/>
                <a:gd name="T2" fmla="*/ 24 w 25"/>
                <a:gd name="T3" fmla="*/ 0 h 25"/>
                <a:gd name="T4" fmla="*/ 16 w 25"/>
                <a:gd name="T5" fmla="*/ 2 h 25"/>
                <a:gd name="T6" fmla="*/ 8 w 25"/>
                <a:gd name="T7" fmla="*/ 8 h 25"/>
                <a:gd name="T8" fmla="*/ 2 w 25"/>
                <a:gd name="T9" fmla="*/ 14 h 25"/>
                <a:gd name="T10" fmla="*/ 0 w 25"/>
                <a:gd name="T11" fmla="*/ 16 h 25"/>
                <a:gd name="T12" fmla="*/ 2 w 25"/>
                <a:gd name="T13" fmla="*/ 25 h 25"/>
                <a:gd name="T14" fmla="*/ 9 w 25"/>
                <a:gd name="T15" fmla="*/ 21 h 25"/>
                <a:gd name="T16" fmla="*/ 15 w 25"/>
                <a:gd name="T17" fmla="*/ 15 h 25"/>
                <a:gd name="T18" fmla="*/ 20 w 25"/>
                <a:gd name="T19" fmla="*/ 12 h 25"/>
                <a:gd name="T20" fmla="*/ 24 w 25"/>
                <a:gd name="T21" fmla="*/ 9 h 25"/>
                <a:gd name="T22" fmla="*/ 23 w 25"/>
                <a:gd name="T23" fmla="*/ 9 h 25"/>
                <a:gd name="T24" fmla="*/ 25 w 25"/>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25">
                  <a:moveTo>
                    <a:pt x="25" y="0"/>
                  </a:moveTo>
                  <a:lnTo>
                    <a:pt x="24" y="0"/>
                  </a:lnTo>
                  <a:lnTo>
                    <a:pt x="16" y="2"/>
                  </a:lnTo>
                  <a:lnTo>
                    <a:pt x="8" y="8"/>
                  </a:lnTo>
                  <a:lnTo>
                    <a:pt x="2" y="14"/>
                  </a:lnTo>
                  <a:lnTo>
                    <a:pt x="0" y="16"/>
                  </a:lnTo>
                  <a:lnTo>
                    <a:pt x="2" y="25"/>
                  </a:lnTo>
                  <a:lnTo>
                    <a:pt x="9" y="21"/>
                  </a:lnTo>
                  <a:lnTo>
                    <a:pt x="15" y="15"/>
                  </a:lnTo>
                  <a:lnTo>
                    <a:pt x="20" y="12"/>
                  </a:lnTo>
                  <a:lnTo>
                    <a:pt x="24" y="9"/>
                  </a:lnTo>
                  <a:lnTo>
                    <a:pt x="23" y="9"/>
                  </a:lnTo>
                  <a:lnTo>
                    <a:pt x="2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05" name="Freeform 2337"/>
            <p:cNvSpPr>
              <a:spLocks/>
            </p:cNvSpPr>
            <p:nvPr/>
          </p:nvSpPr>
          <p:spPr bwMode="auto">
            <a:xfrm>
              <a:off x="2714" y="3800"/>
              <a:ext cx="10" cy="7"/>
            </a:xfrm>
            <a:custGeom>
              <a:avLst/>
              <a:gdLst>
                <a:gd name="T0" fmla="*/ 26 w 30"/>
                <a:gd name="T1" fmla="*/ 12 h 21"/>
                <a:gd name="T2" fmla="*/ 30 w 30"/>
                <a:gd name="T3" fmla="*/ 14 h 21"/>
                <a:gd name="T4" fmla="*/ 24 w 30"/>
                <a:gd name="T5" fmla="*/ 7 h 21"/>
                <a:gd name="T6" fmla="*/ 14 w 30"/>
                <a:gd name="T7" fmla="*/ 3 h 21"/>
                <a:gd name="T8" fmla="*/ 8 w 30"/>
                <a:gd name="T9" fmla="*/ 2 h 21"/>
                <a:gd name="T10" fmla="*/ 2 w 30"/>
                <a:gd name="T11" fmla="*/ 0 h 21"/>
                <a:gd name="T12" fmla="*/ 0 w 30"/>
                <a:gd name="T13" fmla="*/ 9 h 21"/>
                <a:gd name="T14" fmla="*/ 5 w 30"/>
                <a:gd name="T15" fmla="*/ 12 h 21"/>
                <a:gd name="T16" fmla="*/ 12 w 30"/>
                <a:gd name="T17" fmla="*/ 13 h 21"/>
                <a:gd name="T18" fmla="*/ 19 w 30"/>
                <a:gd name="T19" fmla="*/ 16 h 21"/>
                <a:gd name="T20" fmla="*/ 21 w 30"/>
                <a:gd name="T21" fmla="*/ 18 h 21"/>
                <a:gd name="T22" fmla="*/ 26 w 30"/>
                <a:gd name="T23" fmla="*/ 21 h 21"/>
                <a:gd name="T24" fmla="*/ 21 w 30"/>
                <a:gd name="T25" fmla="*/ 18 h 21"/>
                <a:gd name="T26" fmla="*/ 24 w 30"/>
                <a:gd name="T27" fmla="*/ 21 h 21"/>
                <a:gd name="T28" fmla="*/ 28 w 30"/>
                <a:gd name="T29" fmla="*/ 21 h 21"/>
                <a:gd name="T30" fmla="*/ 30 w 30"/>
                <a:gd name="T31" fmla="*/ 17 h 21"/>
                <a:gd name="T32" fmla="*/ 30 w 30"/>
                <a:gd name="T33" fmla="*/ 14 h 21"/>
                <a:gd name="T34" fmla="*/ 26 w 30"/>
                <a:gd name="T35"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21">
                  <a:moveTo>
                    <a:pt x="26" y="12"/>
                  </a:moveTo>
                  <a:lnTo>
                    <a:pt x="30" y="14"/>
                  </a:lnTo>
                  <a:lnTo>
                    <a:pt x="24" y="7"/>
                  </a:lnTo>
                  <a:lnTo>
                    <a:pt x="14" y="3"/>
                  </a:lnTo>
                  <a:lnTo>
                    <a:pt x="8" y="2"/>
                  </a:lnTo>
                  <a:lnTo>
                    <a:pt x="2" y="0"/>
                  </a:lnTo>
                  <a:lnTo>
                    <a:pt x="0" y="9"/>
                  </a:lnTo>
                  <a:lnTo>
                    <a:pt x="5" y="12"/>
                  </a:lnTo>
                  <a:lnTo>
                    <a:pt x="12" y="13"/>
                  </a:lnTo>
                  <a:lnTo>
                    <a:pt x="19" y="16"/>
                  </a:lnTo>
                  <a:lnTo>
                    <a:pt x="21" y="18"/>
                  </a:lnTo>
                  <a:lnTo>
                    <a:pt x="26" y="21"/>
                  </a:lnTo>
                  <a:lnTo>
                    <a:pt x="21" y="18"/>
                  </a:lnTo>
                  <a:lnTo>
                    <a:pt x="24" y="21"/>
                  </a:lnTo>
                  <a:lnTo>
                    <a:pt x="28" y="21"/>
                  </a:lnTo>
                  <a:lnTo>
                    <a:pt x="30" y="17"/>
                  </a:lnTo>
                  <a:lnTo>
                    <a:pt x="30" y="14"/>
                  </a:lnTo>
                  <a:lnTo>
                    <a:pt x="26"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06" name="Freeform 2338"/>
            <p:cNvSpPr>
              <a:spLocks/>
            </p:cNvSpPr>
            <p:nvPr/>
          </p:nvSpPr>
          <p:spPr bwMode="auto">
            <a:xfrm>
              <a:off x="2723" y="3803"/>
              <a:ext cx="18" cy="8"/>
            </a:xfrm>
            <a:custGeom>
              <a:avLst/>
              <a:gdLst>
                <a:gd name="T0" fmla="*/ 54 w 54"/>
                <a:gd name="T1" fmla="*/ 22 h 24"/>
                <a:gd name="T2" fmla="*/ 54 w 54"/>
                <a:gd name="T3" fmla="*/ 22 h 24"/>
                <a:gd name="T4" fmla="*/ 50 w 54"/>
                <a:gd name="T5" fmla="*/ 16 h 24"/>
                <a:gd name="T6" fmla="*/ 45 w 54"/>
                <a:gd name="T7" fmla="*/ 12 h 24"/>
                <a:gd name="T8" fmla="*/ 39 w 54"/>
                <a:gd name="T9" fmla="*/ 8 h 24"/>
                <a:gd name="T10" fmla="*/ 31 w 54"/>
                <a:gd name="T11" fmla="*/ 6 h 24"/>
                <a:gd name="T12" fmla="*/ 24 w 54"/>
                <a:gd name="T13" fmla="*/ 4 h 24"/>
                <a:gd name="T14" fmla="*/ 15 w 54"/>
                <a:gd name="T15" fmla="*/ 3 h 24"/>
                <a:gd name="T16" fmla="*/ 7 w 54"/>
                <a:gd name="T17" fmla="*/ 0 h 24"/>
                <a:gd name="T18" fmla="*/ 0 w 54"/>
                <a:gd name="T19" fmla="*/ 3 h 24"/>
                <a:gd name="T20" fmla="*/ 0 w 54"/>
                <a:gd name="T21" fmla="*/ 12 h 24"/>
                <a:gd name="T22" fmla="*/ 7 w 54"/>
                <a:gd name="T23" fmla="*/ 12 h 24"/>
                <a:gd name="T24" fmla="*/ 15 w 54"/>
                <a:gd name="T25" fmla="*/ 12 h 24"/>
                <a:gd name="T26" fmla="*/ 22 w 54"/>
                <a:gd name="T27" fmla="*/ 13 h 24"/>
                <a:gd name="T28" fmla="*/ 28 w 54"/>
                <a:gd name="T29" fmla="*/ 15 h 24"/>
                <a:gd name="T30" fmla="*/ 34 w 54"/>
                <a:gd name="T31" fmla="*/ 17 h 24"/>
                <a:gd name="T32" fmla="*/ 40 w 54"/>
                <a:gd name="T33" fmla="*/ 21 h 24"/>
                <a:gd name="T34" fmla="*/ 43 w 54"/>
                <a:gd name="T35" fmla="*/ 23 h 24"/>
                <a:gd name="T36" fmla="*/ 45 w 54"/>
                <a:gd name="T37" fmla="*/ 24 h 24"/>
                <a:gd name="T38" fmla="*/ 45 w 54"/>
                <a:gd name="T39" fmla="*/ 24 h 24"/>
                <a:gd name="T40" fmla="*/ 54 w 54"/>
                <a:gd name="T41"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24">
                  <a:moveTo>
                    <a:pt x="54" y="22"/>
                  </a:moveTo>
                  <a:lnTo>
                    <a:pt x="54" y="22"/>
                  </a:lnTo>
                  <a:lnTo>
                    <a:pt x="50" y="16"/>
                  </a:lnTo>
                  <a:lnTo>
                    <a:pt x="45" y="12"/>
                  </a:lnTo>
                  <a:lnTo>
                    <a:pt x="39" y="8"/>
                  </a:lnTo>
                  <a:lnTo>
                    <a:pt x="31" y="6"/>
                  </a:lnTo>
                  <a:lnTo>
                    <a:pt x="24" y="4"/>
                  </a:lnTo>
                  <a:lnTo>
                    <a:pt x="15" y="3"/>
                  </a:lnTo>
                  <a:lnTo>
                    <a:pt x="7" y="0"/>
                  </a:lnTo>
                  <a:lnTo>
                    <a:pt x="0" y="3"/>
                  </a:lnTo>
                  <a:lnTo>
                    <a:pt x="0" y="12"/>
                  </a:lnTo>
                  <a:lnTo>
                    <a:pt x="7" y="12"/>
                  </a:lnTo>
                  <a:lnTo>
                    <a:pt x="15" y="12"/>
                  </a:lnTo>
                  <a:lnTo>
                    <a:pt x="22" y="13"/>
                  </a:lnTo>
                  <a:lnTo>
                    <a:pt x="28" y="15"/>
                  </a:lnTo>
                  <a:lnTo>
                    <a:pt x="34" y="17"/>
                  </a:lnTo>
                  <a:lnTo>
                    <a:pt x="40" y="21"/>
                  </a:lnTo>
                  <a:lnTo>
                    <a:pt x="43" y="23"/>
                  </a:lnTo>
                  <a:lnTo>
                    <a:pt x="45" y="24"/>
                  </a:lnTo>
                  <a:lnTo>
                    <a:pt x="45" y="24"/>
                  </a:lnTo>
                  <a:lnTo>
                    <a:pt x="54" y="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07" name="Freeform 2339"/>
            <p:cNvSpPr>
              <a:spLocks/>
            </p:cNvSpPr>
            <p:nvPr/>
          </p:nvSpPr>
          <p:spPr bwMode="auto">
            <a:xfrm>
              <a:off x="2738" y="3811"/>
              <a:ext cx="8" cy="17"/>
            </a:xfrm>
            <a:custGeom>
              <a:avLst/>
              <a:gdLst>
                <a:gd name="T0" fmla="*/ 22 w 24"/>
                <a:gd name="T1" fmla="*/ 42 h 51"/>
                <a:gd name="T2" fmla="*/ 24 w 24"/>
                <a:gd name="T3" fmla="*/ 42 h 51"/>
                <a:gd name="T4" fmla="*/ 20 w 24"/>
                <a:gd name="T5" fmla="*/ 38 h 51"/>
                <a:gd name="T6" fmla="*/ 16 w 24"/>
                <a:gd name="T7" fmla="*/ 25 h 51"/>
                <a:gd name="T8" fmla="*/ 11 w 24"/>
                <a:gd name="T9" fmla="*/ 11 h 51"/>
                <a:gd name="T10" fmla="*/ 9 w 24"/>
                <a:gd name="T11" fmla="*/ 0 h 51"/>
                <a:gd name="T12" fmla="*/ 0 w 24"/>
                <a:gd name="T13" fmla="*/ 2 h 51"/>
                <a:gd name="T14" fmla="*/ 2 w 24"/>
                <a:gd name="T15" fmla="*/ 14 h 51"/>
                <a:gd name="T16" fmla="*/ 6 w 24"/>
                <a:gd name="T17" fmla="*/ 27 h 51"/>
                <a:gd name="T18" fmla="*/ 11 w 24"/>
                <a:gd name="T19" fmla="*/ 42 h 51"/>
                <a:gd name="T20" fmla="*/ 19 w 24"/>
                <a:gd name="T21" fmla="*/ 51 h 51"/>
                <a:gd name="T22" fmla="*/ 20 w 24"/>
                <a:gd name="T23" fmla="*/ 51 h 51"/>
                <a:gd name="T24" fmla="*/ 22 w 24"/>
                <a:gd name="T25" fmla="*/ 4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51">
                  <a:moveTo>
                    <a:pt x="22" y="42"/>
                  </a:moveTo>
                  <a:lnTo>
                    <a:pt x="24" y="42"/>
                  </a:lnTo>
                  <a:lnTo>
                    <a:pt x="20" y="38"/>
                  </a:lnTo>
                  <a:lnTo>
                    <a:pt x="16" y="25"/>
                  </a:lnTo>
                  <a:lnTo>
                    <a:pt x="11" y="11"/>
                  </a:lnTo>
                  <a:lnTo>
                    <a:pt x="9" y="0"/>
                  </a:lnTo>
                  <a:lnTo>
                    <a:pt x="0" y="2"/>
                  </a:lnTo>
                  <a:lnTo>
                    <a:pt x="2" y="14"/>
                  </a:lnTo>
                  <a:lnTo>
                    <a:pt x="6" y="27"/>
                  </a:lnTo>
                  <a:lnTo>
                    <a:pt x="11" y="42"/>
                  </a:lnTo>
                  <a:lnTo>
                    <a:pt x="19" y="51"/>
                  </a:lnTo>
                  <a:lnTo>
                    <a:pt x="20" y="51"/>
                  </a:lnTo>
                  <a:lnTo>
                    <a:pt x="22" y="4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08" name="Freeform 2340"/>
            <p:cNvSpPr>
              <a:spLocks/>
            </p:cNvSpPr>
            <p:nvPr/>
          </p:nvSpPr>
          <p:spPr bwMode="auto">
            <a:xfrm>
              <a:off x="2744" y="3825"/>
              <a:ext cx="6" cy="7"/>
            </a:xfrm>
            <a:custGeom>
              <a:avLst/>
              <a:gdLst>
                <a:gd name="T0" fmla="*/ 18 w 18"/>
                <a:gd name="T1" fmla="*/ 22 h 22"/>
                <a:gd name="T2" fmla="*/ 18 w 18"/>
                <a:gd name="T3" fmla="*/ 22 h 22"/>
                <a:gd name="T4" fmla="*/ 16 w 18"/>
                <a:gd name="T5" fmla="*/ 16 h 22"/>
                <a:gd name="T6" fmla="*/ 14 w 18"/>
                <a:gd name="T7" fmla="*/ 9 h 22"/>
                <a:gd name="T8" fmla="*/ 9 w 18"/>
                <a:gd name="T9" fmla="*/ 4 h 22"/>
                <a:gd name="T10" fmla="*/ 2 w 18"/>
                <a:gd name="T11" fmla="*/ 0 h 22"/>
                <a:gd name="T12" fmla="*/ 0 w 18"/>
                <a:gd name="T13" fmla="*/ 9 h 22"/>
                <a:gd name="T14" fmla="*/ 2 w 18"/>
                <a:gd name="T15" fmla="*/ 11 h 22"/>
                <a:gd name="T16" fmla="*/ 5 w 18"/>
                <a:gd name="T17" fmla="*/ 14 h 22"/>
                <a:gd name="T18" fmla="*/ 7 w 18"/>
                <a:gd name="T19" fmla="*/ 19 h 22"/>
                <a:gd name="T20" fmla="*/ 7 w 18"/>
                <a:gd name="T21" fmla="*/ 22 h 22"/>
                <a:gd name="T22" fmla="*/ 7 w 18"/>
                <a:gd name="T23" fmla="*/ 22 h 22"/>
                <a:gd name="T24" fmla="*/ 18 w 18"/>
                <a:gd name="T2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22">
                  <a:moveTo>
                    <a:pt x="18" y="22"/>
                  </a:moveTo>
                  <a:lnTo>
                    <a:pt x="18" y="22"/>
                  </a:lnTo>
                  <a:lnTo>
                    <a:pt x="16" y="16"/>
                  </a:lnTo>
                  <a:lnTo>
                    <a:pt x="14" y="9"/>
                  </a:lnTo>
                  <a:lnTo>
                    <a:pt x="9" y="4"/>
                  </a:lnTo>
                  <a:lnTo>
                    <a:pt x="2" y="0"/>
                  </a:lnTo>
                  <a:lnTo>
                    <a:pt x="0" y="9"/>
                  </a:lnTo>
                  <a:lnTo>
                    <a:pt x="2" y="11"/>
                  </a:lnTo>
                  <a:lnTo>
                    <a:pt x="5" y="14"/>
                  </a:lnTo>
                  <a:lnTo>
                    <a:pt x="7" y="19"/>
                  </a:lnTo>
                  <a:lnTo>
                    <a:pt x="7" y="22"/>
                  </a:lnTo>
                  <a:lnTo>
                    <a:pt x="7" y="22"/>
                  </a:lnTo>
                  <a:lnTo>
                    <a:pt x="18" y="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09" name="Freeform 2341"/>
            <p:cNvSpPr>
              <a:spLocks/>
            </p:cNvSpPr>
            <p:nvPr/>
          </p:nvSpPr>
          <p:spPr bwMode="auto">
            <a:xfrm>
              <a:off x="2738" y="3832"/>
              <a:ext cx="12" cy="12"/>
            </a:xfrm>
            <a:custGeom>
              <a:avLst/>
              <a:gdLst>
                <a:gd name="T0" fmla="*/ 4 w 36"/>
                <a:gd name="T1" fmla="*/ 24 h 36"/>
                <a:gd name="T2" fmla="*/ 6 w 36"/>
                <a:gd name="T3" fmla="*/ 34 h 36"/>
                <a:gd name="T4" fmla="*/ 18 w 36"/>
                <a:gd name="T5" fmla="*/ 28 h 36"/>
                <a:gd name="T6" fmla="*/ 26 w 36"/>
                <a:gd name="T7" fmla="*/ 18 h 36"/>
                <a:gd name="T8" fmla="*/ 33 w 36"/>
                <a:gd name="T9" fmla="*/ 9 h 36"/>
                <a:gd name="T10" fmla="*/ 36 w 36"/>
                <a:gd name="T11" fmla="*/ 0 h 36"/>
                <a:gd name="T12" fmla="*/ 25 w 36"/>
                <a:gd name="T13" fmla="*/ 0 h 36"/>
                <a:gd name="T14" fmla="*/ 24 w 36"/>
                <a:gd name="T15" fmla="*/ 5 h 36"/>
                <a:gd name="T16" fmla="*/ 19 w 36"/>
                <a:gd name="T17" fmla="*/ 12 h 36"/>
                <a:gd name="T18" fmla="*/ 11 w 36"/>
                <a:gd name="T19" fmla="*/ 21 h 36"/>
                <a:gd name="T20" fmla="*/ 3 w 36"/>
                <a:gd name="T21" fmla="*/ 25 h 36"/>
                <a:gd name="T22" fmla="*/ 4 w 36"/>
                <a:gd name="T23" fmla="*/ 36 h 36"/>
                <a:gd name="T24" fmla="*/ 3 w 36"/>
                <a:gd name="T25" fmla="*/ 25 h 36"/>
                <a:gd name="T26" fmla="*/ 1 w 36"/>
                <a:gd name="T27" fmla="*/ 28 h 36"/>
                <a:gd name="T28" fmla="*/ 0 w 36"/>
                <a:gd name="T29" fmla="*/ 31 h 36"/>
                <a:gd name="T30" fmla="*/ 2 w 36"/>
                <a:gd name="T31" fmla="*/ 33 h 36"/>
                <a:gd name="T32" fmla="*/ 6 w 36"/>
                <a:gd name="T33" fmla="*/ 34 h 36"/>
                <a:gd name="T34" fmla="*/ 4 w 36"/>
                <a:gd name="T35"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36">
                  <a:moveTo>
                    <a:pt x="4" y="24"/>
                  </a:moveTo>
                  <a:lnTo>
                    <a:pt x="6" y="34"/>
                  </a:lnTo>
                  <a:lnTo>
                    <a:pt x="18" y="28"/>
                  </a:lnTo>
                  <a:lnTo>
                    <a:pt x="26" y="18"/>
                  </a:lnTo>
                  <a:lnTo>
                    <a:pt x="33" y="9"/>
                  </a:lnTo>
                  <a:lnTo>
                    <a:pt x="36" y="0"/>
                  </a:lnTo>
                  <a:lnTo>
                    <a:pt x="25" y="0"/>
                  </a:lnTo>
                  <a:lnTo>
                    <a:pt x="24" y="5"/>
                  </a:lnTo>
                  <a:lnTo>
                    <a:pt x="19" y="12"/>
                  </a:lnTo>
                  <a:lnTo>
                    <a:pt x="11" y="21"/>
                  </a:lnTo>
                  <a:lnTo>
                    <a:pt x="3" y="25"/>
                  </a:lnTo>
                  <a:lnTo>
                    <a:pt x="4" y="36"/>
                  </a:lnTo>
                  <a:lnTo>
                    <a:pt x="3" y="25"/>
                  </a:lnTo>
                  <a:lnTo>
                    <a:pt x="1" y="28"/>
                  </a:lnTo>
                  <a:lnTo>
                    <a:pt x="0" y="31"/>
                  </a:lnTo>
                  <a:lnTo>
                    <a:pt x="2" y="33"/>
                  </a:lnTo>
                  <a:lnTo>
                    <a:pt x="6" y="34"/>
                  </a:lnTo>
                  <a:lnTo>
                    <a:pt x="4"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10" name="Freeform 2342"/>
            <p:cNvSpPr>
              <a:spLocks/>
            </p:cNvSpPr>
            <p:nvPr/>
          </p:nvSpPr>
          <p:spPr bwMode="auto">
            <a:xfrm>
              <a:off x="2740" y="3840"/>
              <a:ext cx="15" cy="12"/>
            </a:xfrm>
            <a:custGeom>
              <a:avLst/>
              <a:gdLst>
                <a:gd name="T0" fmla="*/ 47 w 47"/>
                <a:gd name="T1" fmla="*/ 36 h 36"/>
                <a:gd name="T2" fmla="*/ 47 w 47"/>
                <a:gd name="T3" fmla="*/ 36 h 36"/>
                <a:gd name="T4" fmla="*/ 47 w 47"/>
                <a:gd name="T5" fmla="*/ 29 h 36"/>
                <a:gd name="T6" fmla="*/ 45 w 47"/>
                <a:gd name="T7" fmla="*/ 23 h 36"/>
                <a:gd name="T8" fmla="*/ 40 w 47"/>
                <a:gd name="T9" fmla="*/ 16 h 36"/>
                <a:gd name="T10" fmla="*/ 36 w 47"/>
                <a:gd name="T11" fmla="*/ 12 h 36"/>
                <a:gd name="T12" fmla="*/ 29 w 47"/>
                <a:gd name="T13" fmla="*/ 7 h 36"/>
                <a:gd name="T14" fmla="*/ 20 w 47"/>
                <a:gd name="T15" fmla="*/ 4 h 36"/>
                <a:gd name="T16" fmla="*/ 11 w 47"/>
                <a:gd name="T17" fmla="*/ 2 h 36"/>
                <a:gd name="T18" fmla="*/ 0 w 47"/>
                <a:gd name="T19" fmla="*/ 0 h 36"/>
                <a:gd name="T20" fmla="*/ 0 w 47"/>
                <a:gd name="T21" fmla="*/ 12 h 36"/>
                <a:gd name="T22" fmla="*/ 11 w 47"/>
                <a:gd name="T23" fmla="*/ 12 h 36"/>
                <a:gd name="T24" fmla="*/ 18 w 47"/>
                <a:gd name="T25" fmla="*/ 13 h 36"/>
                <a:gd name="T26" fmla="*/ 24 w 47"/>
                <a:gd name="T27" fmla="*/ 16 h 36"/>
                <a:gd name="T28" fmla="*/ 29 w 47"/>
                <a:gd name="T29" fmla="*/ 18 h 36"/>
                <a:gd name="T30" fmla="*/ 34 w 47"/>
                <a:gd name="T31" fmla="*/ 23 h 36"/>
                <a:gd name="T32" fmla="*/ 36 w 47"/>
                <a:gd name="T33" fmla="*/ 28 h 36"/>
                <a:gd name="T34" fmla="*/ 38 w 47"/>
                <a:gd name="T35" fmla="*/ 31 h 36"/>
                <a:gd name="T36" fmla="*/ 38 w 47"/>
                <a:gd name="T37" fmla="*/ 36 h 36"/>
                <a:gd name="T38" fmla="*/ 38 w 47"/>
                <a:gd name="T39" fmla="*/ 36 h 36"/>
                <a:gd name="T40" fmla="*/ 47 w 47"/>
                <a:gd name="T4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 h="36">
                  <a:moveTo>
                    <a:pt x="47" y="36"/>
                  </a:moveTo>
                  <a:lnTo>
                    <a:pt x="47" y="36"/>
                  </a:lnTo>
                  <a:lnTo>
                    <a:pt x="47" y="29"/>
                  </a:lnTo>
                  <a:lnTo>
                    <a:pt x="45" y="23"/>
                  </a:lnTo>
                  <a:lnTo>
                    <a:pt x="40" y="16"/>
                  </a:lnTo>
                  <a:lnTo>
                    <a:pt x="36" y="12"/>
                  </a:lnTo>
                  <a:lnTo>
                    <a:pt x="29" y="7"/>
                  </a:lnTo>
                  <a:lnTo>
                    <a:pt x="20" y="4"/>
                  </a:lnTo>
                  <a:lnTo>
                    <a:pt x="11" y="2"/>
                  </a:lnTo>
                  <a:lnTo>
                    <a:pt x="0" y="0"/>
                  </a:lnTo>
                  <a:lnTo>
                    <a:pt x="0" y="12"/>
                  </a:lnTo>
                  <a:lnTo>
                    <a:pt x="11" y="12"/>
                  </a:lnTo>
                  <a:lnTo>
                    <a:pt x="18" y="13"/>
                  </a:lnTo>
                  <a:lnTo>
                    <a:pt x="24" y="16"/>
                  </a:lnTo>
                  <a:lnTo>
                    <a:pt x="29" y="18"/>
                  </a:lnTo>
                  <a:lnTo>
                    <a:pt x="34" y="23"/>
                  </a:lnTo>
                  <a:lnTo>
                    <a:pt x="36" y="28"/>
                  </a:lnTo>
                  <a:lnTo>
                    <a:pt x="38" y="31"/>
                  </a:lnTo>
                  <a:lnTo>
                    <a:pt x="38" y="36"/>
                  </a:lnTo>
                  <a:lnTo>
                    <a:pt x="38" y="36"/>
                  </a:lnTo>
                  <a:lnTo>
                    <a:pt x="47" y="3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11" name="Freeform 2343"/>
            <p:cNvSpPr>
              <a:spLocks/>
            </p:cNvSpPr>
            <p:nvPr/>
          </p:nvSpPr>
          <p:spPr bwMode="auto">
            <a:xfrm>
              <a:off x="2743" y="3852"/>
              <a:ext cx="12" cy="14"/>
            </a:xfrm>
            <a:custGeom>
              <a:avLst/>
              <a:gdLst>
                <a:gd name="T0" fmla="*/ 9 w 36"/>
                <a:gd name="T1" fmla="*/ 35 h 42"/>
                <a:gd name="T2" fmla="*/ 9 w 36"/>
                <a:gd name="T3" fmla="*/ 35 h 42"/>
                <a:gd name="T4" fmla="*/ 9 w 36"/>
                <a:gd name="T5" fmla="*/ 35 h 42"/>
                <a:gd name="T6" fmla="*/ 11 w 36"/>
                <a:gd name="T7" fmla="*/ 33 h 42"/>
                <a:gd name="T8" fmla="*/ 13 w 36"/>
                <a:gd name="T9" fmla="*/ 29 h 42"/>
                <a:gd name="T10" fmla="*/ 19 w 36"/>
                <a:gd name="T11" fmla="*/ 25 h 42"/>
                <a:gd name="T12" fmla="*/ 24 w 36"/>
                <a:gd name="T13" fmla="*/ 19 h 42"/>
                <a:gd name="T14" fmla="*/ 29 w 36"/>
                <a:gd name="T15" fmla="*/ 15 h 42"/>
                <a:gd name="T16" fmla="*/ 34 w 36"/>
                <a:gd name="T17" fmla="*/ 8 h 42"/>
                <a:gd name="T18" fmla="*/ 36 w 36"/>
                <a:gd name="T19" fmla="*/ 0 h 42"/>
                <a:gd name="T20" fmla="*/ 27 w 36"/>
                <a:gd name="T21" fmla="*/ 0 h 42"/>
                <a:gd name="T22" fmla="*/ 25 w 36"/>
                <a:gd name="T23" fmla="*/ 3 h 42"/>
                <a:gd name="T24" fmla="*/ 23 w 36"/>
                <a:gd name="T25" fmla="*/ 8 h 42"/>
                <a:gd name="T26" fmla="*/ 17 w 36"/>
                <a:gd name="T27" fmla="*/ 12 h 42"/>
                <a:gd name="T28" fmla="*/ 12 w 36"/>
                <a:gd name="T29" fmla="*/ 18 h 42"/>
                <a:gd name="T30" fmla="*/ 7 w 36"/>
                <a:gd name="T31" fmla="*/ 23 h 42"/>
                <a:gd name="T32" fmla="*/ 2 w 36"/>
                <a:gd name="T33" fmla="*/ 28 h 42"/>
                <a:gd name="T34" fmla="*/ 0 w 36"/>
                <a:gd name="T35" fmla="*/ 35 h 42"/>
                <a:gd name="T36" fmla="*/ 2 w 36"/>
                <a:gd name="T37" fmla="*/ 42 h 42"/>
                <a:gd name="T38" fmla="*/ 2 w 36"/>
                <a:gd name="T39" fmla="*/ 42 h 42"/>
                <a:gd name="T40" fmla="*/ 9 w 36"/>
                <a:gd name="T41"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42">
                  <a:moveTo>
                    <a:pt x="9" y="35"/>
                  </a:moveTo>
                  <a:lnTo>
                    <a:pt x="9" y="35"/>
                  </a:lnTo>
                  <a:lnTo>
                    <a:pt x="9" y="35"/>
                  </a:lnTo>
                  <a:lnTo>
                    <a:pt x="11" y="33"/>
                  </a:lnTo>
                  <a:lnTo>
                    <a:pt x="13" y="29"/>
                  </a:lnTo>
                  <a:lnTo>
                    <a:pt x="19" y="25"/>
                  </a:lnTo>
                  <a:lnTo>
                    <a:pt x="24" y="19"/>
                  </a:lnTo>
                  <a:lnTo>
                    <a:pt x="29" y="15"/>
                  </a:lnTo>
                  <a:lnTo>
                    <a:pt x="34" y="8"/>
                  </a:lnTo>
                  <a:lnTo>
                    <a:pt x="36" y="0"/>
                  </a:lnTo>
                  <a:lnTo>
                    <a:pt x="27" y="0"/>
                  </a:lnTo>
                  <a:lnTo>
                    <a:pt x="25" y="3"/>
                  </a:lnTo>
                  <a:lnTo>
                    <a:pt x="23" y="8"/>
                  </a:lnTo>
                  <a:lnTo>
                    <a:pt x="17" y="12"/>
                  </a:lnTo>
                  <a:lnTo>
                    <a:pt x="12" y="18"/>
                  </a:lnTo>
                  <a:lnTo>
                    <a:pt x="7" y="23"/>
                  </a:lnTo>
                  <a:lnTo>
                    <a:pt x="2" y="28"/>
                  </a:lnTo>
                  <a:lnTo>
                    <a:pt x="0" y="35"/>
                  </a:lnTo>
                  <a:lnTo>
                    <a:pt x="2" y="42"/>
                  </a:lnTo>
                  <a:lnTo>
                    <a:pt x="2" y="42"/>
                  </a:lnTo>
                  <a:lnTo>
                    <a:pt x="9" y="3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12" name="Freeform 2344"/>
            <p:cNvSpPr>
              <a:spLocks/>
            </p:cNvSpPr>
            <p:nvPr/>
          </p:nvSpPr>
          <p:spPr bwMode="auto">
            <a:xfrm>
              <a:off x="2744" y="3864"/>
              <a:ext cx="15" cy="6"/>
            </a:xfrm>
            <a:custGeom>
              <a:avLst/>
              <a:gdLst>
                <a:gd name="T0" fmla="*/ 46 w 46"/>
                <a:gd name="T1" fmla="*/ 18 h 18"/>
                <a:gd name="T2" fmla="*/ 46 w 46"/>
                <a:gd name="T3" fmla="*/ 18 h 18"/>
                <a:gd name="T4" fmla="*/ 42 w 46"/>
                <a:gd name="T5" fmla="*/ 10 h 18"/>
                <a:gd name="T6" fmla="*/ 37 w 46"/>
                <a:gd name="T7" fmla="*/ 7 h 18"/>
                <a:gd name="T8" fmla="*/ 32 w 46"/>
                <a:gd name="T9" fmla="*/ 6 h 18"/>
                <a:gd name="T10" fmla="*/ 25 w 46"/>
                <a:gd name="T11" fmla="*/ 5 h 18"/>
                <a:gd name="T12" fmla="*/ 18 w 46"/>
                <a:gd name="T13" fmla="*/ 5 h 18"/>
                <a:gd name="T14" fmla="*/ 14 w 46"/>
                <a:gd name="T15" fmla="*/ 4 h 18"/>
                <a:gd name="T16" fmla="*/ 10 w 46"/>
                <a:gd name="T17" fmla="*/ 2 h 18"/>
                <a:gd name="T18" fmla="*/ 7 w 46"/>
                <a:gd name="T19" fmla="*/ 0 h 18"/>
                <a:gd name="T20" fmla="*/ 0 w 46"/>
                <a:gd name="T21" fmla="*/ 7 h 18"/>
                <a:gd name="T22" fmla="*/ 6 w 46"/>
                <a:gd name="T23" fmla="*/ 12 h 18"/>
                <a:gd name="T24" fmla="*/ 11 w 46"/>
                <a:gd name="T25" fmla="*/ 13 h 18"/>
                <a:gd name="T26" fmla="*/ 18 w 46"/>
                <a:gd name="T27" fmla="*/ 14 h 18"/>
                <a:gd name="T28" fmla="*/ 25 w 46"/>
                <a:gd name="T29" fmla="*/ 14 h 18"/>
                <a:gd name="T30" fmla="*/ 30 w 46"/>
                <a:gd name="T31" fmla="*/ 15 h 18"/>
                <a:gd name="T32" fmla="*/ 34 w 46"/>
                <a:gd name="T33" fmla="*/ 16 h 18"/>
                <a:gd name="T34" fmla="*/ 35 w 46"/>
                <a:gd name="T35" fmla="*/ 17 h 18"/>
                <a:gd name="T36" fmla="*/ 37 w 46"/>
                <a:gd name="T37" fmla="*/ 18 h 18"/>
                <a:gd name="T38" fmla="*/ 37 w 46"/>
                <a:gd name="T39" fmla="*/ 18 h 18"/>
                <a:gd name="T40" fmla="*/ 46 w 46"/>
                <a:gd name="T4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18">
                  <a:moveTo>
                    <a:pt x="46" y="18"/>
                  </a:moveTo>
                  <a:lnTo>
                    <a:pt x="46" y="18"/>
                  </a:lnTo>
                  <a:lnTo>
                    <a:pt x="42" y="10"/>
                  </a:lnTo>
                  <a:lnTo>
                    <a:pt x="37" y="7"/>
                  </a:lnTo>
                  <a:lnTo>
                    <a:pt x="32" y="6"/>
                  </a:lnTo>
                  <a:lnTo>
                    <a:pt x="25" y="5"/>
                  </a:lnTo>
                  <a:lnTo>
                    <a:pt x="18" y="5"/>
                  </a:lnTo>
                  <a:lnTo>
                    <a:pt x="14" y="4"/>
                  </a:lnTo>
                  <a:lnTo>
                    <a:pt x="10" y="2"/>
                  </a:lnTo>
                  <a:lnTo>
                    <a:pt x="7" y="0"/>
                  </a:lnTo>
                  <a:lnTo>
                    <a:pt x="0" y="7"/>
                  </a:lnTo>
                  <a:lnTo>
                    <a:pt x="6" y="12"/>
                  </a:lnTo>
                  <a:lnTo>
                    <a:pt x="11" y="13"/>
                  </a:lnTo>
                  <a:lnTo>
                    <a:pt x="18" y="14"/>
                  </a:lnTo>
                  <a:lnTo>
                    <a:pt x="25" y="14"/>
                  </a:lnTo>
                  <a:lnTo>
                    <a:pt x="30" y="15"/>
                  </a:lnTo>
                  <a:lnTo>
                    <a:pt x="34" y="16"/>
                  </a:lnTo>
                  <a:lnTo>
                    <a:pt x="35" y="17"/>
                  </a:lnTo>
                  <a:lnTo>
                    <a:pt x="37" y="18"/>
                  </a:lnTo>
                  <a:lnTo>
                    <a:pt x="37" y="18"/>
                  </a:lnTo>
                  <a:lnTo>
                    <a:pt x="46"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13" name="Freeform 2345"/>
            <p:cNvSpPr>
              <a:spLocks/>
            </p:cNvSpPr>
            <p:nvPr/>
          </p:nvSpPr>
          <p:spPr bwMode="auto">
            <a:xfrm>
              <a:off x="2756" y="3870"/>
              <a:ext cx="4" cy="11"/>
            </a:xfrm>
            <a:custGeom>
              <a:avLst/>
              <a:gdLst>
                <a:gd name="T0" fmla="*/ 8 w 11"/>
                <a:gd name="T1" fmla="*/ 33 h 34"/>
                <a:gd name="T2" fmla="*/ 9 w 11"/>
                <a:gd name="T3" fmla="*/ 30 h 34"/>
                <a:gd name="T4" fmla="*/ 10 w 11"/>
                <a:gd name="T5" fmla="*/ 24 h 34"/>
                <a:gd name="T6" fmla="*/ 11 w 11"/>
                <a:gd name="T7" fmla="*/ 18 h 34"/>
                <a:gd name="T8" fmla="*/ 10 w 11"/>
                <a:gd name="T9" fmla="*/ 10 h 34"/>
                <a:gd name="T10" fmla="*/ 9 w 11"/>
                <a:gd name="T11" fmla="*/ 0 h 34"/>
                <a:gd name="T12" fmla="*/ 0 w 11"/>
                <a:gd name="T13" fmla="*/ 0 h 34"/>
                <a:gd name="T14" fmla="*/ 1 w 11"/>
                <a:gd name="T15" fmla="*/ 10 h 34"/>
                <a:gd name="T16" fmla="*/ 0 w 11"/>
                <a:gd name="T17" fmla="*/ 18 h 34"/>
                <a:gd name="T18" fmla="*/ 1 w 11"/>
                <a:gd name="T19" fmla="*/ 24 h 34"/>
                <a:gd name="T20" fmla="*/ 0 w 11"/>
                <a:gd name="T21" fmla="*/ 28 h 34"/>
                <a:gd name="T22" fmla="*/ 1 w 11"/>
                <a:gd name="T23" fmla="*/ 26 h 34"/>
                <a:gd name="T24" fmla="*/ 0 w 11"/>
                <a:gd name="T25" fmla="*/ 28 h 34"/>
                <a:gd name="T26" fmla="*/ 1 w 11"/>
                <a:gd name="T27" fmla="*/ 31 h 34"/>
                <a:gd name="T28" fmla="*/ 3 w 11"/>
                <a:gd name="T29" fmla="*/ 34 h 34"/>
                <a:gd name="T30" fmla="*/ 6 w 11"/>
                <a:gd name="T31" fmla="*/ 33 h 34"/>
                <a:gd name="T32" fmla="*/ 9 w 11"/>
                <a:gd name="T33" fmla="*/ 30 h 34"/>
                <a:gd name="T34" fmla="*/ 8 w 11"/>
                <a:gd name="T35"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34">
                  <a:moveTo>
                    <a:pt x="8" y="33"/>
                  </a:moveTo>
                  <a:lnTo>
                    <a:pt x="9" y="30"/>
                  </a:lnTo>
                  <a:lnTo>
                    <a:pt x="10" y="24"/>
                  </a:lnTo>
                  <a:lnTo>
                    <a:pt x="11" y="18"/>
                  </a:lnTo>
                  <a:lnTo>
                    <a:pt x="10" y="10"/>
                  </a:lnTo>
                  <a:lnTo>
                    <a:pt x="9" y="0"/>
                  </a:lnTo>
                  <a:lnTo>
                    <a:pt x="0" y="0"/>
                  </a:lnTo>
                  <a:lnTo>
                    <a:pt x="1" y="10"/>
                  </a:lnTo>
                  <a:lnTo>
                    <a:pt x="0" y="18"/>
                  </a:lnTo>
                  <a:lnTo>
                    <a:pt x="1" y="24"/>
                  </a:lnTo>
                  <a:lnTo>
                    <a:pt x="0" y="28"/>
                  </a:lnTo>
                  <a:lnTo>
                    <a:pt x="1" y="26"/>
                  </a:lnTo>
                  <a:lnTo>
                    <a:pt x="0" y="28"/>
                  </a:lnTo>
                  <a:lnTo>
                    <a:pt x="1" y="31"/>
                  </a:lnTo>
                  <a:lnTo>
                    <a:pt x="3" y="34"/>
                  </a:lnTo>
                  <a:lnTo>
                    <a:pt x="6" y="33"/>
                  </a:lnTo>
                  <a:lnTo>
                    <a:pt x="9" y="30"/>
                  </a:lnTo>
                  <a:lnTo>
                    <a:pt x="8" y="3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14" name="Freeform 2346"/>
            <p:cNvSpPr>
              <a:spLocks/>
            </p:cNvSpPr>
            <p:nvPr/>
          </p:nvSpPr>
          <p:spPr bwMode="auto">
            <a:xfrm>
              <a:off x="2939" y="3811"/>
              <a:ext cx="1" cy="10"/>
            </a:xfrm>
            <a:custGeom>
              <a:avLst/>
              <a:gdLst>
                <a:gd name="T0" fmla="*/ 5 w 5"/>
                <a:gd name="T1" fmla="*/ 31 h 31"/>
                <a:gd name="T2" fmla="*/ 5 w 5"/>
                <a:gd name="T3" fmla="*/ 22 h 31"/>
                <a:gd name="T4" fmla="*/ 4 w 5"/>
                <a:gd name="T5" fmla="*/ 13 h 31"/>
                <a:gd name="T6" fmla="*/ 2 w 5"/>
                <a:gd name="T7" fmla="*/ 5 h 31"/>
                <a:gd name="T8" fmla="*/ 0 w 5"/>
                <a:gd name="T9" fmla="*/ 0 h 31"/>
                <a:gd name="T10" fmla="*/ 5 w 5"/>
                <a:gd name="T11" fmla="*/ 31 h 31"/>
              </a:gdLst>
              <a:ahLst/>
              <a:cxnLst>
                <a:cxn ang="0">
                  <a:pos x="T0" y="T1"/>
                </a:cxn>
                <a:cxn ang="0">
                  <a:pos x="T2" y="T3"/>
                </a:cxn>
                <a:cxn ang="0">
                  <a:pos x="T4" y="T5"/>
                </a:cxn>
                <a:cxn ang="0">
                  <a:pos x="T6" y="T7"/>
                </a:cxn>
                <a:cxn ang="0">
                  <a:pos x="T8" y="T9"/>
                </a:cxn>
                <a:cxn ang="0">
                  <a:pos x="T10" y="T11"/>
                </a:cxn>
              </a:cxnLst>
              <a:rect l="0" t="0" r="r" b="b"/>
              <a:pathLst>
                <a:path w="5" h="31">
                  <a:moveTo>
                    <a:pt x="5" y="31"/>
                  </a:moveTo>
                  <a:lnTo>
                    <a:pt x="5" y="22"/>
                  </a:lnTo>
                  <a:lnTo>
                    <a:pt x="4" y="13"/>
                  </a:lnTo>
                  <a:lnTo>
                    <a:pt x="2" y="5"/>
                  </a:lnTo>
                  <a:lnTo>
                    <a:pt x="0" y="0"/>
                  </a:lnTo>
                  <a:lnTo>
                    <a:pt x="5" y="31"/>
                  </a:lnTo>
                  <a:close/>
                </a:path>
              </a:pathLst>
            </a:custGeom>
            <a:solidFill>
              <a:srgbClr val="0072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15" name="Freeform 2347"/>
            <p:cNvSpPr>
              <a:spLocks/>
            </p:cNvSpPr>
            <p:nvPr/>
          </p:nvSpPr>
          <p:spPr bwMode="auto">
            <a:xfrm>
              <a:off x="2939" y="3821"/>
              <a:ext cx="3" cy="1"/>
            </a:xfrm>
            <a:custGeom>
              <a:avLst/>
              <a:gdLst>
                <a:gd name="T0" fmla="*/ 0 w 9"/>
                <a:gd name="T1" fmla="*/ 0 h 4"/>
                <a:gd name="T2" fmla="*/ 1 w 9"/>
                <a:gd name="T3" fmla="*/ 3 h 4"/>
                <a:gd name="T4" fmla="*/ 4 w 9"/>
                <a:gd name="T5" fmla="*/ 4 h 4"/>
                <a:gd name="T6" fmla="*/ 8 w 9"/>
                <a:gd name="T7" fmla="*/ 3 h 4"/>
                <a:gd name="T8" fmla="*/ 9 w 9"/>
                <a:gd name="T9" fmla="*/ 0 h 4"/>
                <a:gd name="T10" fmla="*/ 0 w 9"/>
                <a:gd name="T11" fmla="*/ 0 h 4"/>
              </a:gdLst>
              <a:ahLst/>
              <a:cxnLst>
                <a:cxn ang="0">
                  <a:pos x="T0" y="T1"/>
                </a:cxn>
                <a:cxn ang="0">
                  <a:pos x="T2" y="T3"/>
                </a:cxn>
                <a:cxn ang="0">
                  <a:pos x="T4" y="T5"/>
                </a:cxn>
                <a:cxn ang="0">
                  <a:pos x="T6" y="T7"/>
                </a:cxn>
                <a:cxn ang="0">
                  <a:pos x="T8" y="T9"/>
                </a:cxn>
                <a:cxn ang="0">
                  <a:pos x="T10" y="T11"/>
                </a:cxn>
              </a:cxnLst>
              <a:rect l="0" t="0" r="r" b="b"/>
              <a:pathLst>
                <a:path w="9" h="4">
                  <a:moveTo>
                    <a:pt x="0" y="0"/>
                  </a:moveTo>
                  <a:lnTo>
                    <a:pt x="1" y="3"/>
                  </a:lnTo>
                  <a:lnTo>
                    <a:pt x="4" y="4"/>
                  </a:lnTo>
                  <a:lnTo>
                    <a:pt x="8" y="3"/>
                  </a:lnTo>
                  <a:lnTo>
                    <a:pt x="9"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16" name="Freeform 2348"/>
            <p:cNvSpPr>
              <a:spLocks/>
            </p:cNvSpPr>
            <p:nvPr/>
          </p:nvSpPr>
          <p:spPr bwMode="auto">
            <a:xfrm>
              <a:off x="2937" y="3810"/>
              <a:ext cx="5" cy="11"/>
            </a:xfrm>
            <a:custGeom>
              <a:avLst/>
              <a:gdLst>
                <a:gd name="T0" fmla="*/ 0 w 15"/>
                <a:gd name="T1" fmla="*/ 4 h 33"/>
                <a:gd name="T2" fmla="*/ 2 w 15"/>
                <a:gd name="T3" fmla="*/ 8 h 33"/>
                <a:gd name="T4" fmla="*/ 5 w 15"/>
                <a:gd name="T5" fmla="*/ 15 h 33"/>
                <a:gd name="T6" fmla="*/ 6 w 15"/>
                <a:gd name="T7" fmla="*/ 24 h 33"/>
                <a:gd name="T8" fmla="*/ 6 w 15"/>
                <a:gd name="T9" fmla="*/ 33 h 33"/>
                <a:gd name="T10" fmla="*/ 15 w 15"/>
                <a:gd name="T11" fmla="*/ 33 h 33"/>
                <a:gd name="T12" fmla="*/ 15 w 15"/>
                <a:gd name="T13" fmla="*/ 24 h 33"/>
                <a:gd name="T14" fmla="*/ 14 w 15"/>
                <a:gd name="T15" fmla="*/ 15 h 33"/>
                <a:gd name="T16" fmla="*/ 12 w 15"/>
                <a:gd name="T17" fmla="*/ 5 h 33"/>
                <a:gd name="T18" fmla="*/ 9 w 15"/>
                <a:gd name="T19" fmla="*/ 0 h 33"/>
                <a:gd name="T20" fmla="*/ 0 w 15"/>
                <a:gd name="T21" fmla="*/ 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3">
                  <a:moveTo>
                    <a:pt x="0" y="4"/>
                  </a:moveTo>
                  <a:lnTo>
                    <a:pt x="2" y="8"/>
                  </a:lnTo>
                  <a:lnTo>
                    <a:pt x="5" y="15"/>
                  </a:lnTo>
                  <a:lnTo>
                    <a:pt x="6" y="24"/>
                  </a:lnTo>
                  <a:lnTo>
                    <a:pt x="6" y="33"/>
                  </a:lnTo>
                  <a:lnTo>
                    <a:pt x="15" y="33"/>
                  </a:lnTo>
                  <a:lnTo>
                    <a:pt x="15" y="24"/>
                  </a:lnTo>
                  <a:lnTo>
                    <a:pt x="14" y="15"/>
                  </a:lnTo>
                  <a:lnTo>
                    <a:pt x="12" y="5"/>
                  </a:lnTo>
                  <a:lnTo>
                    <a:pt x="9" y="0"/>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17" name="Freeform 2349"/>
            <p:cNvSpPr>
              <a:spLocks/>
            </p:cNvSpPr>
            <p:nvPr/>
          </p:nvSpPr>
          <p:spPr bwMode="auto">
            <a:xfrm>
              <a:off x="2937" y="3809"/>
              <a:ext cx="3" cy="2"/>
            </a:xfrm>
            <a:custGeom>
              <a:avLst/>
              <a:gdLst>
                <a:gd name="T0" fmla="*/ 9 w 9"/>
                <a:gd name="T1" fmla="*/ 3 h 7"/>
                <a:gd name="T2" fmla="*/ 7 w 9"/>
                <a:gd name="T3" fmla="*/ 0 h 7"/>
                <a:gd name="T4" fmla="*/ 4 w 9"/>
                <a:gd name="T5" fmla="*/ 0 h 7"/>
                <a:gd name="T6" fmla="*/ 0 w 9"/>
                <a:gd name="T7" fmla="*/ 4 h 7"/>
                <a:gd name="T8" fmla="*/ 0 w 9"/>
                <a:gd name="T9" fmla="*/ 7 h 7"/>
                <a:gd name="T10" fmla="*/ 9 w 9"/>
                <a:gd name="T11" fmla="*/ 3 h 7"/>
              </a:gdLst>
              <a:ahLst/>
              <a:cxnLst>
                <a:cxn ang="0">
                  <a:pos x="T0" y="T1"/>
                </a:cxn>
                <a:cxn ang="0">
                  <a:pos x="T2" y="T3"/>
                </a:cxn>
                <a:cxn ang="0">
                  <a:pos x="T4" y="T5"/>
                </a:cxn>
                <a:cxn ang="0">
                  <a:pos x="T6" y="T7"/>
                </a:cxn>
                <a:cxn ang="0">
                  <a:pos x="T8" y="T9"/>
                </a:cxn>
                <a:cxn ang="0">
                  <a:pos x="T10" y="T11"/>
                </a:cxn>
              </a:cxnLst>
              <a:rect l="0" t="0" r="r" b="b"/>
              <a:pathLst>
                <a:path w="9" h="7">
                  <a:moveTo>
                    <a:pt x="9" y="3"/>
                  </a:moveTo>
                  <a:lnTo>
                    <a:pt x="7" y="0"/>
                  </a:lnTo>
                  <a:lnTo>
                    <a:pt x="4" y="0"/>
                  </a:lnTo>
                  <a:lnTo>
                    <a:pt x="0" y="4"/>
                  </a:lnTo>
                  <a:lnTo>
                    <a:pt x="0" y="7"/>
                  </a:lnTo>
                  <a:lnTo>
                    <a:pt x="9"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18" name="Freeform 2350"/>
            <p:cNvSpPr>
              <a:spLocks/>
            </p:cNvSpPr>
            <p:nvPr/>
          </p:nvSpPr>
          <p:spPr bwMode="auto">
            <a:xfrm>
              <a:off x="2787" y="3347"/>
              <a:ext cx="2" cy="3"/>
            </a:xfrm>
            <a:custGeom>
              <a:avLst/>
              <a:gdLst>
                <a:gd name="T0" fmla="*/ 2 w 7"/>
                <a:gd name="T1" fmla="*/ 0 h 9"/>
                <a:gd name="T2" fmla="*/ 0 w 7"/>
                <a:gd name="T3" fmla="*/ 2 h 9"/>
                <a:gd name="T4" fmla="*/ 0 w 7"/>
                <a:gd name="T5" fmla="*/ 6 h 9"/>
                <a:gd name="T6" fmla="*/ 4 w 7"/>
                <a:gd name="T7" fmla="*/ 9 h 9"/>
                <a:gd name="T8" fmla="*/ 7 w 7"/>
                <a:gd name="T9" fmla="*/ 9 h 9"/>
                <a:gd name="T10" fmla="*/ 2 w 7"/>
                <a:gd name="T11" fmla="*/ 0 h 9"/>
              </a:gdLst>
              <a:ahLst/>
              <a:cxnLst>
                <a:cxn ang="0">
                  <a:pos x="T0" y="T1"/>
                </a:cxn>
                <a:cxn ang="0">
                  <a:pos x="T2" y="T3"/>
                </a:cxn>
                <a:cxn ang="0">
                  <a:pos x="T4" y="T5"/>
                </a:cxn>
                <a:cxn ang="0">
                  <a:pos x="T6" y="T7"/>
                </a:cxn>
                <a:cxn ang="0">
                  <a:pos x="T8" y="T9"/>
                </a:cxn>
                <a:cxn ang="0">
                  <a:pos x="T10" y="T11"/>
                </a:cxn>
              </a:cxnLst>
              <a:rect l="0" t="0" r="r" b="b"/>
              <a:pathLst>
                <a:path w="7" h="9">
                  <a:moveTo>
                    <a:pt x="2" y="0"/>
                  </a:moveTo>
                  <a:lnTo>
                    <a:pt x="0" y="2"/>
                  </a:lnTo>
                  <a:lnTo>
                    <a:pt x="0" y="6"/>
                  </a:lnTo>
                  <a:lnTo>
                    <a:pt x="4" y="9"/>
                  </a:lnTo>
                  <a:lnTo>
                    <a:pt x="7" y="9"/>
                  </a:lnTo>
                  <a:lnTo>
                    <a:pt x="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19" name="Freeform 2351"/>
            <p:cNvSpPr>
              <a:spLocks/>
            </p:cNvSpPr>
            <p:nvPr/>
          </p:nvSpPr>
          <p:spPr bwMode="auto">
            <a:xfrm>
              <a:off x="2787" y="3305"/>
              <a:ext cx="35" cy="45"/>
            </a:xfrm>
            <a:custGeom>
              <a:avLst/>
              <a:gdLst>
                <a:gd name="T0" fmla="*/ 95 w 105"/>
                <a:gd name="T1" fmla="*/ 0 h 135"/>
                <a:gd name="T2" fmla="*/ 91 w 105"/>
                <a:gd name="T3" fmla="*/ 19 h 135"/>
                <a:gd name="T4" fmla="*/ 82 w 105"/>
                <a:gd name="T5" fmla="*/ 39 h 135"/>
                <a:gd name="T6" fmla="*/ 69 w 105"/>
                <a:gd name="T7" fmla="*/ 58 h 135"/>
                <a:gd name="T8" fmla="*/ 55 w 105"/>
                <a:gd name="T9" fmla="*/ 75 h 135"/>
                <a:gd name="T10" fmla="*/ 39 w 105"/>
                <a:gd name="T11" fmla="*/ 93 h 135"/>
                <a:gd name="T12" fmla="*/ 24 w 105"/>
                <a:gd name="T13" fmla="*/ 107 h 135"/>
                <a:gd name="T14" fmla="*/ 11 w 105"/>
                <a:gd name="T15" fmla="*/ 119 h 135"/>
                <a:gd name="T16" fmla="*/ 0 w 105"/>
                <a:gd name="T17" fmla="*/ 126 h 135"/>
                <a:gd name="T18" fmla="*/ 5 w 105"/>
                <a:gd name="T19" fmla="*/ 135 h 135"/>
                <a:gd name="T20" fmla="*/ 18 w 105"/>
                <a:gd name="T21" fmla="*/ 126 h 135"/>
                <a:gd name="T22" fmla="*/ 31 w 105"/>
                <a:gd name="T23" fmla="*/ 114 h 135"/>
                <a:gd name="T24" fmla="*/ 46 w 105"/>
                <a:gd name="T25" fmla="*/ 99 h 135"/>
                <a:gd name="T26" fmla="*/ 62 w 105"/>
                <a:gd name="T27" fmla="*/ 82 h 135"/>
                <a:gd name="T28" fmla="*/ 78 w 105"/>
                <a:gd name="T29" fmla="*/ 63 h 135"/>
                <a:gd name="T30" fmla="*/ 91 w 105"/>
                <a:gd name="T31" fmla="*/ 43 h 135"/>
                <a:gd name="T32" fmla="*/ 100 w 105"/>
                <a:gd name="T33" fmla="*/ 22 h 135"/>
                <a:gd name="T34" fmla="*/ 105 w 105"/>
                <a:gd name="T35" fmla="*/ 0 h 135"/>
                <a:gd name="T36" fmla="*/ 95 w 105"/>
                <a:gd name="T37"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5" h="135">
                  <a:moveTo>
                    <a:pt x="95" y="0"/>
                  </a:moveTo>
                  <a:lnTo>
                    <a:pt x="91" y="19"/>
                  </a:lnTo>
                  <a:lnTo>
                    <a:pt x="82" y="39"/>
                  </a:lnTo>
                  <a:lnTo>
                    <a:pt x="69" y="58"/>
                  </a:lnTo>
                  <a:lnTo>
                    <a:pt x="55" y="75"/>
                  </a:lnTo>
                  <a:lnTo>
                    <a:pt x="39" y="93"/>
                  </a:lnTo>
                  <a:lnTo>
                    <a:pt x="24" y="107"/>
                  </a:lnTo>
                  <a:lnTo>
                    <a:pt x="11" y="119"/>
                  </a:lnTo>
                  <a:lnTo>
                    <a:pt x="0" y="126"/>
                  </a:lnTo>
                  <a:lnTo>
                    <a:pt x="5" y="135"/>
                  </a:lnTo>
                  <a:lnTo>
                    <a:pt x="18" y="126"/>
                  </a:lnTo>
                  <a:lnTo>
                    <a:pt x="31" y="114"/>
                  </a:lnTo>
                  <a:lnTo>
                    <a:pt x="46" y="99"/>
                  </a:lnTo>
                  <a:lnTo>
                    <a:pt x="62" y="82"/>
                  </a:lnTo>
                  <a:lnTo>
                    <a:pt x="78" y="63"/>
                  </a:lnTo>
                  <a:lnTo>
                    <a:pt x="91" y="43"/>
                  </a:lnTo>
                  <a:lnTo>
                    <a:pt x="100" y="22"/>
                  </a:lnTo>
                  <a:lnTo>
                    <a:pt x="105" y="0"/>
                  </a:lnTo>
                  <a:lnTo>
                    <a:pt x="9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20" name="Freeform 2352"/>
            <p:cNvSpPr>
              <a:spLocks/>
            </p:cNvSpPr>
            <p:nvPr/>
          </p:nvSpPr>
          <p:spPr bwMode="auto">
            <a:xfrm>
              <a:off x="2819" y="3303"/>
              <a:ext cx="3" cy="2"/>
            </a:xfrm>
            <a:custGeom>
              <a:avLst/>
              <a:gdLst>
                <a:gd name="T0" fmla="*/ 10 w 10"/>
                <a:gd name="T1" fmla="*/ 5 h 5"/>
                <a:gd name="T2" fmla="*/ 8 w 10"/>
                <a:gd name="T3" fmla="*/ 1 h 5"/>
                <a:gd name="T4" fmla="*/ 5 w 10"/>
                <a:gd name="T5" fmla="*/ 0 h 5"/>
                <a:gd name="T6" fmla="*/ 2 w 10"/>
                <a:gd name="T7" fmla="*/ 1 h 5"/>
                <a:gd name="T8" fmla="*/ 0 w 10"/>
                <a:gd name="T9" fmla="*/ 5 h 5"/>
                <a:gd name="T10" fmla="*/ 10 w 10"/>
                <a:gd name="T11" fmla="*/ 5 h 5"/>
              </a:gdLst>
              <a:ahLst/>
              <a:cxnLst>
                <a:cxn ang="0">
                  <a:pos x="T0" y="T1"/>
                </a:cxn>
                <a:cxn ang="0">
                  <a:pos x="T2" y="T3"/>
                </a:cxn>
                <a:cxn ang="0">
                  <a:pos x="T4" y="T5"/>
                </a:cxn>
                <a:cxn ang="0">
                  <a:pos x="T6" y="T7"/>
                </a:cxn>
                <a:cxn ang="0">
                  <a:pos x="T8" y="T9"/>
                </a:cxn>
                <a:cxn ang="0">
                  <a:pos x="T10" y="T11"/>
                </a:cxn>
              </a:cxnLst>
              <a:rect l="0" t="0" r="r" b="b"/>
              <a:pathLst>
                <a:path w="10" h="5">
                  <a:moveTo>
                    <a:pt x="10" y="5"/>
                  </a:moveTo>
                  <a:lnTo>
                    <a:pt x="8" y="1"/>
                  </a:lnTo>
                  <a:lnTo>
                    <a:pt x="5" y="0"/>
                  </a:lnTo>
                  <a:lnTo>
                    <a:pt x="2" y="1"/>
                  </a:lnTo>
                  <a:lnTo>
                    <a:pt x="0" y="5"/>
                  </a:lnTo>
                  <a:lnTo>
                    <a:pt x="1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21" name="Freeform 2353"/>
            <p:cNvSpPr>
              <a:spLocks/>
            </p:cNvSpPr>
            <p:nvPr/>
          </p:nvSpPr>
          <p:spPr bwMode="auto">
            <a:xfrm>
              <a:off x="2843" y="3345"/>
              <a:ext cx="4" cy="2"/>
            </a:xfrm>
            <a:custGeom>
              <a:avLst/>
              <a:gdLst>
                <a:gd name="T0" fmla="*/ 12 w 12"/>
                <a:gd name="T1" fmla="*/ 6 h 6"/>
                <a:gd name="T2" fmla="*/ 10 w 12"/>
                <a:gd name="T3" fmla="*/ 3 h 6"/>
                <a:gd name="T4" fmla="*/ 6 w 12"/>
                <a:gd name="T5" fmla="*/ 0 h 6"/>
                <a:gd name="T6" fmla="*/ 3 w 12"/>
                <a:gd name="T7" fmla="*/ 3 h 6"/>
                <a:gd name="T8" fmla="*/ 0 w 12"/>
                <a:gd name="T9" fmla="*/ 6 h 6"/>
                <a:gd name="T10" fmla="*/ 12 w 12"/>
                <a:gd name="T11" fmla="*/ 6 h 6"/>
              </a:gdLst>
              <a:ahLst/>
              <a:cxnLst>
                <a:cxn ang="0">
                  <a:pos x="T0" y="T1"/>
                </a:cxn>
                <a:cxn ang="0">
                  <a:pos x="T2" y="T3"/>
                </a:cxn>
                <a:cxn ang="0">
                  <a:pos x="T4" y="T5"/>
                </a:cxn>
                <a:cxn ang="0">
                  <a:pos x="T6" y="T7"/>
                </a:cxn>
                <a:cxn ang="0">
                  <a:pos x="T8" y="T9"/>
                </a:cxn>
                <a:cxn ang="0">
                  <a:pos x="T10" y="T11"/>
                </a:cxn>
              </a:cxnLst>
              <a:rect l="0" t="0" r="r" b="b"/>
              <a:pathLst>
                <a:path w="12" h="6">
                  <a:moveTo>
                    <a:pt x="12" y="6"/>
                  </a:moveTo>
                  <a:lnTo>
                    <a:pt x="10" y="3"/>
                  </a:lnTo>
                  <a:lnTo>
                    <a:pt x="6" y="0"/>
                  </a:lnTo>
                  <a:lnTo>
                    <a:pt x="3" y="3"/>
                  </a:lnTo>
                  <a:lnTo>
                    <a:pt x="0" y="6"/>
                  </a:lnTo>
                  <a:lnTo>
                    <a:pt x="12"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22" name="Freeform 2354"/>
            <p:cNvSpPr>
              <a:spLocks/>
            </p:cNvSpPr>
            <p:nvPr/>
          </p:nvSpPr>
          <p:spPr bwMode="auto">
            <a:xfrm>
              <a:off x="2837" y="3347"/>
              <a:ext cx="10" cy="50"/>
            </a:xfrm>
            <a:custGeom>
              <a:avLst/>
              <a:gdLst>
                <a:gd name="T0" fmla="*/ 9 w 30"/>
                <a:gd name="T1" fmla="*/ 149 h 149"/>
                <a:gd name="T2" fmla="*/ 16 w 30"/>
                <a:gd name="T3" fmla="*/ 121 h 149"/>
                <a:gd name="T4" fmla="*/ 22 w 30"/>
                <a:gd name="T5" fmla="*/ 78 h 149"/>
                <a:gd name="T6" fmla="*/ 26 w 30"/>
                <a:gd name="T7" fmla="*/ 33 h 149"/>
                <a:gd name="T8" fmla="*/ 30 w 30"/>
                <a:gd name="T9" fmla="*/ 0 h 149"/>
                <a:gd name="T10" fmla="*/ 18 w 30"/>
                <a:gd name="T11" fmla="*/ 0 h 149"/>
                <a:gd name="T12" fmla="*/ 17 w 30"/>
                <a:gd name="T13" fmla="*/ 33 h 149"/>
                <a:gd name="T14" fmla="*/ 13 w 30"/>
                <a:gd name="T15" fmla="*/ 78 h 149"/>
                <a:gd name="T16" fmla="*/ 7 w 30"/>
                <a:gd name="T17" fmla="*/ 121 h 149"/>
                <a:gd name="T18" fmla="*/ 0 w 30"/>
                <a:gd name="T19" fmla="*/ 147 h 149"/>
                <a:gd name="T20" fmla="*/ 9 w 30"/>
                <a:gd name="T21"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149">
                  <a:moveTo>
                    <a:pt x="9" y="149"/>
                  </a:moveTo>
                  <a:lnTo>
                    <a:pt x="16" y="121"/>
                  </a:lnTo>
                  <a:lnTo>
                    <a:pt x="22" y="78"/>
                  </a:lnTo>
                  <a:lnTo>
                    <a:pt x="26" y="33"/>
                  </a:lnTo>
                  <a:lnTo>
                    <a:pt x="30" y="0"/>
                  </a:lnTo>
                  <a:lnTo>
                    <a:pt x="18" y="0"/>
                  </a:lnTo>
                  <a:lnTo>
                    <a:pt x="17" y="33"/>
                  </a:lnTo>
                  <a:lnTo>
                    <a:pt x="13" y="78"/>
                  </a:lnTo>
                  <a:lnTo>
                    <a:pt x="7" y="121"/>
                  </a:lnTo>
                  <a:lnTo>
                    <a:pt x="0" y="147"/>
                  </a:lnTo>
                  <a:lnTo>
                    <a:pt x="9" y="14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23" name="Freeform 2355"/>
            <p:cNvSpPr>
              <a:spLocks/>
            </p:cNvSpPr>
            <p:nvPr/>
          </p:nvSpPr>
          <p:spPr bwMode="auto">
            <a:xfrm>
              <a:off x="2837" y="3396"/>
              <a:ext cx="3" cy="2"/>
            </a:xfrm>
            <a:custGeom>
              <a:avLst/>
              <a:gdLst>
                <a:gd name="T0" fmla="*/ 0 w 9"/>
                <a:gd name="T1" fmla="*/ 0 h 5"/>
                <a:gd name="T2" fmla="*/ 1 w 9"/>
                <a:gd name="T3" fmla="*/ 3 h 5"/>
                <a:gd name="T4" fmla="*/ 4 w 9"/>
                <a:gd name="T5" fmla="*/ 5 h 5"/>
                <a:gd name="T6" fmla="*/ 7 w 9"/>
                <a:gd name="T7" fmla="*/ 4 h 5"/>
                <a:gd name="T8" fmla="*/ 9 w 9"/>
                <a:gd name="T9" fmla="*/ 2 h 5"/>
                <a:gd name="T10" fmla="*/ 0 w 9"/>
                <a:gd name="T11" fmla="*/ 0 h 5"/>
              </a:gdLst>
              <a:ahLst/>
              <a:cxnLst>
                <a:cxn ang="0">
                  <a:pos x="T0" y="T1"/>
                </a:cxn>
                <a:cxn ang="0">
                  <a:pos x="T2" y="T3"/>
                </a:cxn>
                <a:cxn ang="0">
                  <a:pos x="T4" y="T5"/>
                </a:cxn>
                <a:cxn ang="0">
                  <a:pos x="T6" y="T7"/>
                </a:cxn>
                <a:cxn ang="0">
                  <a:pos x="T8" y="T9"/>
                </a:cxn>
                <a:cxn ang="0">
                  <a:pos x="T10" y="T11"/>
                </a:cxn>
              </a:cxnLst>
              <a:rect l="0" t="0" r="r" b="b"/>
              <a:pathLst>
                <a:path w="9" h="5">
                  <a:moveTo>
                    <a:pt x="0" y="0"/>
                  </a:moveTo>
                  <a:lnTo>
                    <a:pt x="1" y="3"/>
                  </a:lnTo>
                  <a:lnTo>
                    <a:pt x="4" y="5"/>
                  </a:lnTo>
                  <a:lnTo>
                    <a:pt x="7" y="4"/>
                  </a:lnTo>
                  <a:lnTo>
                    <a:pt x="9"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24" name="Freeform 2356"/>
            <p:cNvSpPr>
              <a:spLocks/>
            </p:cNvSpPr>
            <p:nvPr/>
          </p:nvSpPr>
          <p:spPr bwMode="auto">
            <a:xfrm>
              <a:off x="2951" y="3410"/>
              <a:ext cx="2" cy="3"/>
            </a:xfrm>
            <a:custGeom>
              <a:avLst/>
              <a:gdLst>
                <a:gd name="T0" fmla="*/ 7 w 7"/>
                <a:gd name="T1" fmla="*/ 0 h 9"/>
                <a:gd name="T2" fmla="*/ 4 w 7"/>
                <a:gd name="T3" fmla="*/ 0 h 9"/>
                <a:gd name="T4" fmla="*/ 0 w 7"/>
                <a:gd name="T5" fmla="*/ 2 h 9"/>
                <a:gd name="T6" fmla="*/ 0 w 7"/>
                <a:gd name="T7" fmla="*/ 7 h 9"/>
                <a:gd name="T8" fmla="*/ 3 w 7"/>
                <a:gd name="T9" fmla="*/ 9 h 9"/>
                <a:gd name="T10" fmla="*/ 7 w 7"/>
                <a:gd name="T11" fmla="*/ 0 h 9"/>
              </a:gdLst>
              <a:ahLst/>
              <a:cxnLst>
                <a:cxn ang="0">
                  <a:pos x="T0" y="T1"/>
                </a:cxn>
                <a:cxn ang="0">
                  <a:pos x="T2" y="T3"/>
                </a:cxn>
                <a:cxn ang="0">
                  <a:pos x="T4" y="T5"/>
                </a:cxn>
                <a:cxn ang="0">
                  <a:pos x="T6" y="T7"/>
                </a:cxn>
                <a:cxn ang="0">
                  <a:pos x="T8" y="T9"/>
                </a:cxn>
                <a:cxn ang="0">
                  <a:pos x="T10" y="T11"/>
                </a:cxn>
              </a:cxnLst>
              <a:rect l="0" t="0" r="r" b="b"/>
              <a:pathLst>
                <a:path w="7" h="9">
                  <a:moveTo>
                    <a:pt x="7" y="0"/>
                  </a:moveTo>
                  <a:lnTo>
                    <a:pt x="4" y="0"/>
                  </a:lnTo>
                  <a:lnTo>
                    <a:pt x="0" y="2"/>
                  </a:lnTo>
                  <a:lnTo>
                    <a:pt x="0" y="7"/>
                  </a:lnTo>
                  <a:lnTo>
                    <a:pt x="3" y="9"/>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25" name="Freeform 2357"/>
            <p:cNvSpPr>
              <a:spLocks/>
            </p:cNvSpPr>
            <p:nvPr/>
          </p:nvSpPr>
          <p:spPr bwMode="auto">
            <a:xfrm>
              <a:off x="2952" y="3410"/>
              <a:ext cx="54" cy="38"/>
            </a:xfrm>
            <a:custGeom>
              <a:avLst/>
              <a:gdLst>
                <a:gd name="T0" fmla="*/ 156 w 162"/>
                <a:gd name="T1" fmla="*/ 104 h 113"/>
                <a:gd name="T2" fmla="*/ 161 w 162"/>
                <a:gd name="T3" fmla="*/ 105 h 113"/>
                <a:gd name="T4" fmla="*/ 152 w 162"/>
                <a:gd name="T5" fmla="*/ 97 h 113"/>
                <a:gd name="T6" fmla="*/ 134 w 162"/>
                <a:gd name="T7" fmla="*/ 83 h 113"/>
                <a:gd name="T8" fmla="*/ 111 w 162"/>
                <a:gd name="T9" fmla="*/ 68 h 113"/>
                <a:gd name="T10" fmla="*/ 85 w 162"/>
                <a:gd name="T11" fmla="*/ 52 h 113"/>
                <a:gd name="T12" fmla="*/ 60 w 162"/>
                <a:gd name="T13" fmla="*/ 36 h 113"/>
                <a:gd name="T14" fmla="*/ 36 w 162"/>
                <a:gd name="T15" fmla="*/ 20 h 113"/>
                <a:gd name="T16" fmla="*/ 17 w 162"/>
                <a:gd name="T17" fmla="*/ 8 h 113"/>
                <a:gd name="T18" fmla="*/ 4 w 162"/>
                <a:gd name="T19" fmla="*/ 0 h 113"/>
                <a:gd name="T20" fmla="*/ 0 w 162"/>
                <a:gd name="T21" fmla="*/ 9 h 113"/>
                <a:gd name="T22" fmla="*/ 12 w 162"/>
                <a:gd name="T23" fmla="*/ 17 h 113"/>
                <a:gd name="T24" fmla="*/ 32 w 162"/>
                <a:gd name="T25" fmla="*/ 29 h 113"/>
                <a:gd name="T26" fmla="*/ 56 w 162"/>
                <a:gd name="T27" fmla="*/ 46 h 113"/>
                <a:gd name="T28" fmla="*/ 81 w 162"/>
                <a:gd name="T29" fmla="*/ 62 h 113"/>
                <a:gd name="T30" fmla="*/ 106 w 162"/>
                <a:gd name="T31" fmla="*/ 78 h 113"/>
                <a:gd name="T32" fmla="*/ 129 w 162"/>
                <a:gd name="T33" fmla="*/ 92 h 113"/>
                <a:gd name="T34" fmla="*/ 145 w 162"/>
                <a:gd name="T35" fmla="*/ 104 h 113"/>
                <a:gd name="T36" fmla="*/ 154 w 162"/>
                <a:gd name="T37" fmla="*/ 112 h 113"/>
                <a:gd name="T38" fmla="*/ 159 w 162"/>
                <a:gd name="T39" fmla="*/ 113 h 113"/>
                <a:gd name="T40" fmla="*/ 154 w 162"/>
                <a:gd name="T41" fmla="*/ 112 h 113"/>
                <a:gd name="T42" fmla="*/ 158 w 162"/>
                <a:gd name="T43" fmla="*/ 113 h 113"/>
                <a:gd name="T44" fmla="*/ 161 w 162"/>
                <a:gd name="T45" fmla="*/ 112 h 113"/>
                <a:gd name="T46" fmla="*/ 162 w 162"/>
                <a:gd name="T47" fmla="*/ 108 h 113"/>
                <a:gd name="T48" fmla="*/ 161 w 162"/>
                <a:gd name="T49" fmla="*/ 105 h 113"/>
                <a:gd name="T50" fmla="*/ 156 w 162"/>
                <a:gd name="T51" fmla="*/ 104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2" h="113">
                  <a:moveTo>
                    <a:pt x="156" y="104"/>
                  </a:moveTo>
                  <a:lnTo>
                    <a:pt x="161" y="105"/>
                  </a:lnTo>
                  <a:lnTo>
                    <a:pt x="152" y="97"/>
                  </a:lnTo>
                  <a:lnTo>
                    <a:pt x="134" y="83"/>
                  </a:lnTo>
                  <a:lnTo>
                    <a:pt x="111" y="68"/>
                  </a:lnTo>
                  <a:lnTo>
                    <a:pt x="85" y="52"/>
                  </a:lnTo>
                  <a:lnTo>
                    <a:pt x="60" y="36"/>
                  </a:lnTo>
                  <a:lnTo>
                    <a:pt x="36" y="20"/>
                  </a:lnTo>
                  <a:lnTo>
                    <a:pt x="17" y="8"/>
                  </a:lnTo>
                  <a:lnTo>
                    <a:pt x="4" y="0"/>
                  </a:lnTo>
                  <a:lnTo>
                    <a:pt x="0" y="9"/>
                  </a:lnTo>
                  <a:lnTo>
                    <a:pt x="12" y="17"/>
                  </a:lnTo>
                  <a:lnTo>
                    <a:pt x="32" y="29"/>
                  </a:lnTo>
                  <a:lnTo>
                    <a:pt x="56" y="46"/>
                  </a:lnTo>
                  <a:lnTo>
                    <a:pt x="81" y="62"/>
                  </a:lnTo>
                  <a:lnTo>
                    <a:pt x="106" y="78"/>
                  </a:lnTo>
                  <a:lnTo>
                    <a:pt x="129" y="92"/>
                  </a:lnTo>
                  <a:lnTo>
                    <a:pt x="145" y="104"/>
                  </a:lnTo>
                  <a:lnTo>
                    <a:pt x="154" y="112"/>
                  </a:lnTo>
                  <a:lnTo>
                    <a:pt x="159" y="113"/>
                  </a:lnTo>
                  <a:lnTo>
                    <a:pt x="154" y="112"/>
                  </a:lnTo>
                  <a:lnTo>
                    <a:pt x="158" y="113"/>
                  </a:lnTo>
                  <a:lnTo>
                    <a:pt x="161" y="112"/>
                  </a:lnTo>
                  <a:lnTo>
                    <a:pt x="162" y="108"/>
                  </a:lnTo>
                  <a:lnTo>
                    <a:pt x="161" y="105"/>
                  </a:lnTo>
                  <a:lnTo>
                    <a:pt x="156" y="10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26" name="Freeform 2358"/>
            <p:cNvSpPr>
              <a:spLocks/>
            </p:cNvSpPr>
            <p:nvPr/>
          </p:nvSpPr>
          <p:spPr bwMode="auto">
            <a:xfrm>
              <a:off x="3004" y="3439"/>
              <a:ext cx="44" cy="9"/>
            </a:xfrm>
            <a:custGeom>
              <a:avLst/>
              <a:gdLst>
                <a:gd name="T0" fmla="*/ 134 w 134"/>
                <a:gd name="T1" fmla="*/ 2 h 25"/>
                <a:gd name="T2" fmla="*/ 133 w 134"/>
                <a:gd name="T3" fmla="*/ 2 h 25"/>
                <a:gd name="T4" fmla="*/ 126 w 134"/>
                <a:gd name="T5" fmla="*/ 1 h 25"/>
                <a:gd name="T6" fmla="*/ 115 w 134"/>
                <a:gd name="T7" fmla="*/ 0 h 25"/>
                <a:gd name="T8" fmla="*/ 101 w 134"/>
                <a:gd name="T9" fmla="*/ 2 h 25"/>
                <a:gd name="T10" fmla="*/ 83 w 134"/>
                <a:gd name="T11" fmla="*/ 3 h 25"/>
                <a:gd name="T12" fmla="*/ 63 w 134"/>
                <a:gd name="T13" fmla="*/ 4 h 25"/>
                <a:gd name="T14" fmla="*/ 43 w 134"/>
                <a:gd name="T15" fmla="*/ 8 h 25"/>
                <a:gd name="T16" fmla="*/ 22 w 134"/>
                <a:gd name="T17" fmla="*/ 11 h 25"/>
                <a:gd name="T18" fmla="*/ 0 w 134"/>
                <a:gd name="T19" fmla="*/ 16 h 25"/>
                <a:gd name="T20" fmla="*/ 3 w 134"/>
                <a:gd name="T21" fmla="*/ 25 h 25"/>
                <a:gd name="T22" fmla="*/ 22 w 134"/>
                <a:gd name="T23" fmla="*/ 20 h 25"/>
                <a:gd name="T24" fmla="*/ 43 w 134"/>
                <a:gd name="T25" fmla="*/ 17 h 25"/>
                <a:gd name="T26" fmla="*/ 63 w 134"/>
                <a:gd name="T27" fmla="*/ 14 h 25"/>
                <a:gd name="T28" fmla="*/ 83 w 134"/>
                <a:gd name="T29" fmla="*/ 12 h 25"/>
                <a:gd name="T30" fmla="*/ 101 w 134"/>
                <a:gd name="T31" fmla="*/ 11 h 25"/>
                <a:gd name="T32" fmla="*/ 115 w 134"/>
                <a:gd name="T33" fmla="*/ 11 h 25"/>
                <a:gd name="T34" fmla="*/ 126 w 134"/>
                <a:gd name="T35" fmla="*/ 10 h 25"/>
                <a:gd name="T36" fmla="*/ 133 w 134"/>
                <a:gd name="T37" fmla="*/ 11 h 25"/>
                <a:gd name="T38" fmla="*/ 132 w 134"/>
                <a:gd name="T39" fmla="*/ 11 h 25"/>
                <a:gd name="T40" fmla="*/ 134 w 134"/>
                <a:gd name="T41"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4" h="25">
                  <a:moveTo>
                    <a:pt x="134" y="2"/>
                  </a:moveTo>
                  <a:lnTo>
                    <a:pt x="133" y="2"/>
                  </a:lnTo>
                  <a:lnTo>
                    <a:pt x="126" y="1"/>
                  </a:lnTo>
                  <a:lnTo>
                    <a:pt x="115" y="0"/>
                  </a:lnTo>
                  <a:lnTo>
                    <a:pt x="101" y="2"/>
                  </a:lnTo>
                  <a:lnTo>
                    <a:pt x="83" y="3"/>
                  </a:lnTo>
                  <a:lnTo>
                    <a:pt x="63" y="4"/>
                  </a:lnTo>
                  <a:lnTo>
                    <a:pt x="43" y="8"/>
                  </a:lnTo>
                  <a:lnTo>
                    <a:pt x="22" y="11"/>
                  </a:lnTo>
                  <a:lnTo>
                    <a:pt x="0" y="16"/>
                  </a:lnTo>
                  <a:lnTo>
                    <a:pt x="3" y="25"/>
                  </a:lnTo>
                  <a:lnTo>
                    <a:pt x="22" y="20"/>
                  </a:lnTo>
                  <a:lnTo>
                    <a:pt x="43" y="17"/>
                  </a:lnTo>
                  <a:lnTo>
                    <a:pt x="63" y="14"/>
                  </a:lnTo>
                  <a:lnTo>
                    <a:pt x="83" y="12"/>
                  </a:lnTo>
                  <a:lnTo>
                    <a:pt x="101" y="11"/>
                  </a:lnTo>
                  <a:lnTo>
                    <a:pt x="115" y="11"/>
                  </a:lnTo>
                  <a:lnTo>
                    <a:pt x="126" y="10"/>
                  </a:lnTo>
                  <a:lnTo>
                    <a:pt x="133" y="11"/>
                  </a:lnTo>
                  <a:lnTo>
                    <a:pt x="132" y="11"/>
                  </a:lnTo>
                  <a:lnTo>
                    <a:pt x="134"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27" name="Freeform 2359"/>
            <p:cNvSpPr>
              <a:spLocks/>
            </p:cNvSpPr>
            <p:nvPr/>
          </p:nvSpPr>
          <p:spPr bwMode="auto">
            <a:xfrm>
              <a:off x="3048" y="3440"/>
              <a:ext cx="44" cy="16"/>
            </a:xfrm>
            <a:custGeom>
              <a:avLst/>
              <a:gdLst>
                <a:gd name="T0" fmla="*/ 132 w 132"/>
                <a:gd name="T1" fmla="*/ 38 h 47"/>
                <a:gd name="T2" fmla="*/ 120 w 132"/>
                <a:gd name="T3" fmla="*/ 35 h 47"/>
                <a:gd name="T4" fmla="*/ 104 w 132"/>
                <a:gd name="T5" fmla="*/ 30 h 47"/>
                <a:gd name="T6" fmla="*/ 85 w 132"/>
                <a:gd name="T7" fmla="*/ 24 h 47"/>
                <a:gd name="T8" fmla="*/ 63 w 132"/>
                <a:gd name="T9" fmla="*/ 17 h 47"/>
                <a:gd name="T10" fmla="*/ 42 w 132"/>
                <a:gd name="T11" fmla="*/ 12 h 47"/>
                <a:gd name="T12" fmla="*/ 24 w 132"/>
                <a:gd name="T13" fmla="*/ 7 h 47"/>
                <a:gd name="T14" fmla="*/ 10 w 132"/>
                <a:gd name="T15" fmla="*/ 2 h 47"/>
                <a:gd name="T16" fmla="*/ 2 w 132"/>
                <a:gd name="T17" fmla="*/ 0 h 47"/>
                <a:gd name="T18" fmla="*/ 0 w 132"/>
                <a:gd name="T19" fmla="*/ 9 h 47"/>
                <a:gd name="T20" fmla="*/ 8 w 132"/>
                <a:gd name="T21" fmla="*/ 12 h 47"/>
                <a:gd name="T22" fmla="*/ 22 w 132"/>
                <a:gd name="T23" fmla="*/ 16 h 47"/>
                <a:gd name="T24" fmla="*/ 40 w 132"/>
                <a:gd name="T25" fmla="*/ 21 h 47"/>
                <a:gd name="T26" fmla="*/ 61 w 132"/>
                <a:gd name="T27" fmla="*/ 27 h 47"/>
                <a:gd name="T28" fmla="*/ 82 w 132"/>
                <a:gd name="T29" fmla="*/ 33 h 47"/>
                <a:gd name="T30" fmla="*/ 102 w 132"/>
                <a:gd name="T31" fmla="*/ 39 h 47"/>
                <a:gd name="T32" fmla="*/ 118 w 132"/>
                <a:gd name="T33" fmla="*/ 44 h 47"/>
                <a:gd name="T34" fmla="*/ 129 w 132"/>
                <a:gd name="T35" fmla="*/ 47 h 47"/>
                <a:gd name="T36" fmla="*/ 132 w 132"/>
                <a:gd name="T37" fmla="*/ 3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2" h="47">
                  <a:moveTo>
                    <a:pt x="132" y="38"/>
                  </a:moveTo>
                  <a:lnTo>
                    <a:pt x="120" y="35"/>
                  </a:lnTo>
                  <a:lnTo>
                    <a:pt x="104" y="30"/>
                  </a:lnTo>
                  <a:lnTo>
                    <a:pt x="85" y="24"/>
                  </a:lnTo>
                  <a:lnTo>
                    <a:pt x="63" y="17"/>
                  </a:lnTo>
                  <a:lnTo>
                    <a:pt x="42" y="12"/>
                  </a:lnTo>
                  <a:lnTo>
                    <a:pt x="24" y="7"/>
                  </a:lnTo>
                  <a:lnTo>
                    <a:pt x="10" y="2"/>
                  </a:lnTo>
                  <a:lnTo>
                    <a:pt x="2" y="0"/>
                  </a:lnTo>
                  <a:lnTo>
                    <a:pt x="0" y="9"/>
                  </a:lnTo>
                  <a:lnTo>
                    <a:pt x="8" y="12"/>
                  </a:lnTo>
                  <a:lnTo>
                    <a:pt x="22" y="16"/>
                  </a:lnTo>
                  <a:lnTo>
                    <a:pt x="40" y="21"/>
                  </a:lnTo>
                  <a:lnTo>
                    <a:pt x="61" y="27"/>
                  </a:lnTo>
                  <a:lnTo>
                    <a:pt x="82" y="33"/>
                  </a:lnTo>
                  <a:lnTo>
                    <a:pt x="102" y="39"/>
                  </a:lnTo>
                  <a:lnTo>
                    <a:pt x="118" y="44"/>
                  </a:lnTo>
                  <a:lnTo>
                    <a:pt x="129" y="47"/>
                  </a:lnTo>
                  <a:lnTo>
                    <a:pt x="132" y="3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28" name="Freeform 2360"/>
            <p:cNvSpPr>
              <a:spLocks/>
            </p:cNvSpPr>
            <p:nvPr/>
          </p:nvSpPr>
          <p:spPr bwMode="auto">
            <a:xfrm>
              <a:off x="3091" y="3453"/>
              <a:ext cx="2" cy="3"/>
            </a:xfrm>
            <a:custGeom>
              <a:avLst/>
              <a:gdLst>
                <a:gd name="T0" fmla="*/ 0 w 6"/>
                <a:gd name="T1" fmla="*/ 9 h 9"/>
                <a:gd name="T2" fmla="*/ 4 w 6"/>
                <a:gd name="T3" fmla="*/ 8 h 9"/>
                <a:gd name="T4" fmla="*/ 6 w 6"/>
                <a:gd name="T5" fmla="*/ 6 h 9"/>
                <a:gd name="T6" fmla="*/ 6 w 6"/>
                <a:gd name="T7" fmla="*/ 2 h 9"/>
                <a:gd name="T8" fmla="*/ 3 w 6"/>
                <a:gd name="T9" fmla="*/ 0 h 9"/>
                <a:gd name="T10" fmla="*/ 0 w 6"/>
                <a:gd name="T11" fmla="*/ 9 h 9"/>
              </a:gdLst>
              <a:ahLst/>
              <a:cxnLst>
                <a:cxn ang="0">
                  <a:pos x="T0" y="T1"/>
                </a:cxn>
                <a:cxn ang="0">
                  <a:pos x="T2" y="T3"/>
                </a:cxn>
                <a:cxn ang="0">
                  <a:pos x="T4" y="T5"/>
                </a:cxn>
                <a:cxn ang="0">
                  <a:pos x="T6" y="T7"/>
                </a:cxn>
                <a:cxn ang="0">
                  <a:pos x="T8" y="T9"/>
                </a:cxn>
                <a:cxn ang="0">
                  <a:pos x="T10" y="T11"/>
                </a:cxn>
              </a:cxnLst>
              <a:rect l="0" t="0" r="r" b="b"/>
              <a:pathLst>
                <a:path w="6" h="9">
                  <a:moveTo>
                    <a:pt x="0" y="9"/>
                  </a:moveTo>
                  <a:lnTo>
                    <a:pt x="4" y="8"/>
                  </a:lnTo>
                  <a:lnTo>
                    <a:pt x="6" y="6"/>
                  </a:lnTo>
                  <a:lnTo>
                    <a:pt x="6" y="2"/>
                  </a:lnTo>
                  <a:lnTo>
                    <a:pt x="3"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29" name="Freeform 2361"/>
            <p:cNvSpPr>
              <a:spLocks/>
            </p:cNvSpPr>
            <p:nvPr/>
          </p:nvSpPr>
          <p:spPr bwMode="auto">
            <a:xfrm>
              <a:off x="2650" y="3429"/>
              <a:ext cx="2" cy="3"/>
            </a:xfrm>
            <a:custGeom>
              <a:avLst/>
              <a:gdLst>
                <a:gd name="T0" fmla="*/ 5 w 7"/>
                <a:gd name="T1" fmla="*/ 9 h 9"/>
                <a:gd name="T2" fmla="*/ 7 w 7"/>
                <a:gd name="T3" fmla="*/ 7 h 9"/>
                <a:gd name="T4" fmla="*/ 7 w 7"/>
                <a:gd name="T5" fmla="*/ 2 h 9"/>
                <a:gd name="T6" fmla="*/ 4 w 7"/>
                <a:gd name="T7" fmla="*/ 0 h 9"/>
                <a:gd name="T8" fmla="*/ 0 w 7"/>
                <a:gd name="T9" fmla="*/ 0 h 9"/>
                <a:gd name="T10" fmla="*/ 5 w 7"/>
                <a:gd name="T11" fmla="*/ 9 h 9"/>
              </a:gdLst>
              <a:ahLst/>
              <a:cxnLst>
                <a:cxn ang="0">
                  <a:pos x="T0" y="T1"/>
                </a:cxn>
                <a:cxn ang="0">
                  <a:pos x="T2" y="T3"/>
                </a:cxn>
                <a:cxn ang="0">
                  <a:pos x="T4" y="T5"/>
                </a:cxn>
                <a:cxn ang="0">
                  <a:pos x="T6" y="T7"/>
                </a:cxn>
                <a:cxn ang="0">
                  <a:pos x="T8" y="T9"/>
                </a:cxn>
                <a:cxn ang="0">
                  <a:pos x="T10" y="T11"/>
                </a:cxn>
              </a:cxnLst>
              <a:rect l="0" t="0" r="r" b="b"/>
              <a:pathLst>
                <a:path w="7" h="9">
                  <a:moveTo>
                    <a:pt x="5" y="9"/>
                  </a:moveTo>
                  <a:lnTo>
                    <a:pt x="7" y="7"/>
                  </a:lnTo>
                  <a:lnTo>
                    <a:pt x="7" y="2"/>
                  </a:lnTo>
                  <a:lnTo>
                    <a:pt x="4" y="0"/>
                  </a:lnTo>
                  <a:lnTo>
                    <a:pt x="0" y="0"/>
                  </a:lnTo>
                  <a:lnTo>
                    <a:pt x="5"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30" name="Freeform 2362"/>
            <p:cNvSpPr>
              <a:spLocks/>
            </p:cNvSpPr>
            <p:nvPr/>
          </p:nvSpPr>
          <p:spPr bwMode="auto">
            <a:xfrm>
              <a:off x="2636" y="3429"/>
              <a:ext cx="16" cy="10"/>
            </a:xfrm>
            <a:custGeom>
              <a:avLst/>
              <a:gdLst>
                <a:gd name="T0" fmla="*/ 9 w 48"/>
                <a:gd name="T1" fmla="*/ 31 h 31"/>
                <a:gd name="T2" fmla="*/ 9 w 48"/>
                <a:gd name="T3" fmla="*/ 31 h 31"/>
                <a:gd name="T4" fmla="*/ 10 w 48"/>
                <a:gd name="T5" fmla="*/ 30 h 31"/>
                <a:gd name="T6" fmla="*/ 14 w 48"/>
                <a:gd name="T7" fmla="*/ 26 h 31"/>
                <a:gd name="T8" fmla="*/ 16 w 48"/>
                <a:gd name="T9" fmla="*/ 25 h 31"/>
                <a:gd name="T10" fmla="*/ 22 w 48"/>
                <a:gd name="T11" fmla="*/ 23 h 31"/>
                <a:gd name="T12" fmla="*/ 27 w 48"/>
                <a:gd name="T13" fmla="*/ 19 h 31"/>
                <a:gd name="T14" fmla="*/ 34 w 48"/>
                <a:gd name="T15" fmla="*/ 16 h 31"/>
                <a:gd name="T16" fmla="*/ 41 w 48"/>
                <a:gd name="T17" fmla="*/ 12 h 31"/>
                <a:gd name="T18" fmla="*/ 48 w 48"/>
                <a:gd name="T19" fmla="*/ 9 h 31"/>
                <a:gd name="T20" fmla="*/ 43 w 48"/>
                <a:gd name="T21" fmla="*/ 0 h 31"/>
                <a:gd name="T22" fmla="*/ 37 w 48"/>
                <a:gd name="T23" fmla="*/ 3 h 31"/>
                <a:gd name="T24" fmla="*/ 30 w 48"/>
                <a:gd name="T25" fmla="*/ 7 h 31"/>
                <a:gd name="T26" fmla="*/ 23 w 48"/>
                <a:gd name="T27" fmla="*/ 10 h 31"/>
                <a:gd name="T28" fmla="*/ 17 w 48"/>
                <a:gd name="T29" fmla="*/ 14 h 31"/>
                <a:gd name="T30" fmla="*/ 11 w 48"/>
                <a:gd name="T31" fmla="*/ 16 h 31"/>
                <a:gd name="T32" fmla="*/ 7 w 48"/>
                <a:gd name="T33" fmla="*/ 19 h 31"/>
                <a:gd name="T34" fmla="*/ 3 w 48"/>
                <a:gd name="T35" fmla="*/ 23 h 31"/>
                <a:gd name="T36" fmla="*/ 0 w 48"/>
                <a:gd name="T37" fmla="*/ 26 h 31"/>
                <a:gd name="T38" fmla="*/ 0 w 48"/>
                <a:gd name="T39" fmla="*/ 26 h 31"/>
                <a:gd name="T40" fmla="*/ 9 w 48"/>
                <a:gd name="T41"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31">
                  <a:moveTo>
                    <a:pt x="9" y="31"/>
                  </a:moveTo>
                  <a:lnTo>
                    <a:pt x="9" y="31"/>
                  </a:lnTo>
                  <a:lnTo>
                    <a:pt x="10" y="30"/>
                  </a:lnTo>
                  <a:lnTo>
                    <a:pt x="14" y="26"/>
                  </a:lnTo>
                  <a:lnTo>
                    <a:pt x="16" y="25"/>
                  </a:lnTo>
                  <a:lnTo>
                    <a:pt x="22" y="23"/>
                  </a:lnTo>
                  <a:lnTo>
                    <a:pt x="27" y="19"/>
                  </a:lnTo>
                  <a:lnTo>
                    <a:pt x="34" y="16"/>
                  </a:lnTo>
                  <a:lnTo>
                    <a:pt x="41" y="12"/>
                  </a:lnTo>
                  <a:lnTo>
                    <a:pt x="48" y="9"/>
                  </a:lnTo>
                  <a:lnTo>
                    <a:pt x="43" y="0"/>
                  </a:lnTo>
                  <a:lnTo>
                    <a:pt x="37" y="3"/>
                  </a:lnTo>
                  <a:lnTo>
                    <a:pt x="30" y="7"/>
                  </a:lnTo>
                  <a:lnTo>
                    <a:pt x="23" y="10"/>
                  </a:lnTo>
                  <a:lnTo>
                    <a:pt x="17" y="14"/>
                  </a:lnTo>
                  <a:lnTo>
                    <a:pt x="11" y="16"/>
                  </a:lnTo>
                  <a:lnTo>
                    <a:pt x="7" y="19"/>
                  </a:lnTo>
                  <a:lnTo>
                    <a:pt x="3" y="23"/>
                  </a:lnTo>
                  <a:lnTo>
                    <a:pt x="0" y="26"/>
                  </a:lnTo>
                  <a:lnTo>
                    <a:pt x="0" y="26"/>
                  </a:lnTo>
                  <a:lnTo>
                    <a:pt x="9" y="3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31" name="Freeform 2363"/>
            <p:cNvSpPr>
              <a:spLocks/>
            </p:cNvSpPr>
            <p:nvPr/>
          </p:nvSpPr>
          <p:spPr bwMode="auto">
            <a:xfrm>
              <a:off x="2626" y="3437"/>
              <a:ext cx="13" cy="19"/>
            </a:xfrm>
            <a:custGeom>
              <a:avLst/>
              <a:gdLst>
                <a:gd name="T0" fmla="*/ 5 w 37"/>
                <a:gd name="T1" fmla="*/ 55 h 55"/>
                <a:gd name="T2" fmla="*/ 5 w 37"/>
                <a:gd name="T3" fmla="*/ 55 h 55"/>
                <a:gd name="T4" fmla="*/ 15 w 37"/>
                <a:gd name="T5" fmla="*/ 44 h 55"/>
                <a:gd name="T6" fmla="*/ 24 w 37"/>
                <a:gd name="T7" fmla="*/ 29 h 55"/>
                <a:gd name="T8" fmla="*/ 32 w 37"/>
                <a:gd name="T9" fmla="*/ 14 h 55"/>
                <a:gd name="T10" fmla="*/ 37 w 37"/>
                <a:gd name="T11" fmla="*/ 5 h 55"/>
                <a:gd name="T12" fmla="*/ 28 w 37"/>
                <a:gd name="T13" fmla="*/ 0 h 55"/>
                <a:gd name="T14" fmla="*/ 23 w 37"/>
                <a:gd name="T15" fmla="*/ 9 h 55"/>
                <a:gd name="T16" fmla="*/ 15 w 37"/>
                <a:gd name="T17" fmla="*/ 24 h 55"/>
                <a:gd name="T18" fmla="*/ 6 w 37"/>
                <a:gd name="T19" fmla="*/ 39 h 55"/>
                <a:gd name="T20" fmla="*/ 0 w 37"/>
                <a:gd name="T21" fmla="*/ 46 h 55"/>
                <a:gd name="T22" fmla="*/ 0 w 37"/>
                <a:gd name="T23" fmla="*/ 46 h 55"/>
                <a:gd name="T24" fmla="*/ 5 w 37"/>
                <a:gd name="T25"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55">
                  <a:moveTo>
                    <a:pt x="5" y="55"/>
                  </a:moveTo>
                  <a:lnTo>
                    <a:pt x="5" y="55"/>
                  </a:lnTo>
                  <a:lnTo>
                    <a:pt x="15" y="44"/>
                  </a:lnTo>
                  <a:lnTo>
                    <a:pt x="24" y="29"/>
                  </a:lnTo>
                  <a:lnTo>
                    <a:pt x="32" y="14"/>
                  </a:lnTo>
                  <a:lnTo>
                    <a:pt x="37" y="5"/>
                  </a:lnTo>
                  <a:lnTo>
                    <a:pt x="28" y="0"/>
                  </a:lnTo>
                  <a:lnTo>
                    <a:pt x="23" y="9"/>
                  </a:lnTo>
                  <a:lnTo>
                    <a:pt x="15" y="24"/>
                  </a:lnTo>
                  <a:lnTo>
                    <a:pt x="6" y="39"/>
                  </a:lnTo>
                  <a:lnTo>
                    <a:pt x="0" y="46"/>
                  </a:lnTo>
                  <a:lnTo>
                    <a:pt x="0" y="46"/>
                  </a:lnTo>
                  <a:lnTo>
                    <a:pt x="5" y="5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32" name="Freeform 2364"/>
            <p:cNvSpPr>
              <a:spLocks/>
            </p:cNvSpPr>
            <p:nvPr/>
          </p:nvSpPr>
          <p:spPr bwMode="auto">
            <a:xfrm>
              <a:off x="2602" y="3453"/>
              <a:ext cx="26" cy="16"/>
            </a:xfrm>
            <a:custGeom>
              <a:avLst/>
              <a:gdLst>
                <a:gd name="T0" fmla="*/ 12 w 77"/>
                <a:gd name="T1" fmla="*/ 48 h 48"/>
                <a:gd name="T2" fmla="*/ 12 w 77"/>
                <a:gd name="T3" fmla="*/ 47 h 48"/>
                <a:gd name="T4" fmla="*/ 19 w 77"/>
                <a:gd name="T5" fmla="*/ 41 h 48"/>
                <a:gd name="T6" fmla="*/ 27 w 77"/>
                <a:gd name="T7" fmla="*/ 35 h 48"/>
                <a:gd name="T8" fmla="*/ 38 w 77"/>
                <a:gd name="T9" fmla="*/ 29 h 48"/>
                <a:gd name="T10" fmla="*/ 51 w 77"/>
                <a:gd name="T11" fmla="*/ 23 h 48"/>
                <a:gd name="T12" fmla="*/ 61 w 77"/>
                <a:gd name="T13" fmla="*/ 17 h 48"/>
                <a:gd name="T14" fmla="*/ 71 w 77"/>
                <a:gd name="T15" fmla="*/ 13 h 48"/>
                <a:gd name="T16" fmla="*/ 77 w 77"/>
                <a:gd name="T17" fmla="*/ 9 h 48"/>
                <a:gd name="T18" fmla="*/ 72 w 77"/>
                <a:gd name="T19" fmla="*/ 0 h 48"/>
                <a:gd name="T20" fmla="*/ 67 w 77"/>
                <a:gd name="T21" fmla="*/ 3 h 48"/>
                <a:gd name="T22" fmla="*/ 56 w 77"/>
                <a:gd name="T23" fmla="*/ 8 h 48"/>
                <a:gd name="T24" fmla="*/ 46 w 77"/>
                <a:gd name="T25" fmla="*/ 14 h 48"/>
                <a:gd name="T26" fmla="*/ 34 w 77"/>
                <a:gd name="T27" fmla="*/ 19 h 48"/>
                <a:gd name="T28" fmla="*/ 22 w 77"/>
                <a:gd name="T29" fmla="*/ 26 h 48"/>
                <a:gd name="T30" fmla="*/ 12 w 77"/>
                <a:gd name="T31" fmla="*/ 34 h 48"/>
                <a:gd name="T32" fmla="*/ 5 w 77"/>
                <a:gd name="T33" fmla="*/ 40 h 48"/>
                <a:gd name="T34" fmla="*/ 0 w 77"/>
                <a:gd name="T35" fmla="*/ 48 h 48"/>
                <a:gd name="T36" fmla="*/ 12 w 77"/>
                <a:gd name="T3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48">
                  <a:moveTo>
                    <a:pt x="12" y="48"/>
                  </a:moveTo>
                  <a:lnTo>
                    <a:pt x="12" y="47"/>
                  </a:lnTo>
                  <a:lnTo>
                    <a:pt x="19" y="41"/>
                  </a:lnTo>
                  <a:lnTo>
                    <a:pt x="27" y="35"/>
                  </a:lnTo>
                  <a:lnTo>
                    <a:pt x="38" y="29"/>
                  </a:lnTo>
                  <a:lnTo>
                    <a:pt x="51" y="23"/>
                  </a:lnTo>
                  <a:lnTo>
                    <a:pt x="61" y="17"/>
                  </a:lnTo>
                  <a:lnTo>
                    <a:pt x="71" y="13"/>
                  </a:lnTo>
                  <a:lnTo>
                    <a:pt x="77" y="9"/>
                  </a:lnTo>
                  <a:lnTo>
                    <a:pt x="72" y="0"/>
                  </a:lnTo>
                  <a:lnTo>
                    <a:pt x="67" y="3"/>
                  </a:lnTo>
                  <a:lnTo>
                    <a:pt x="56" y="8"/>
                  </a:lnTo>
                  <a:lnTo>
                    <a:pt x="46" y="14"/>
                  </a:lnTo>
                  <a:lnTo>
                    <a:pt x="34" y="19"/>
                  </a:lnTo>
                  <a:lnTo>
                    <a:pt x="22" y="26"/>
                  </a:lnTo>
                  <a:lnTo>
                    <a:pt x="12" y="34"/>
                  </a:lnTo>
                  <a:lnTo>
                    <a:pt x="5" y="40"/>
                  </a:lnTo>
                  <a:lnTo>
                    <a:pt x="0" y="48"/>
                  </a:lnTo>
                  <a:lnTo>
                    <a:pt x="12" y="4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33" name="Freeform 2365"/>
            <p:cNvSpPr>
              <a:spLocks/>
            </p:cNvSpPr>
            <p:nvPr/>
          </p:nvSpPr>
          <p:spPr bwMode="auto">
            <a:xfrm>
              <a:off x="2602" y="3469"/>
              <a:ext cx="4" cy="1"/>
            </a:xfrm>
            <a:custGeom>
              <a:avLst/>
              <a:gdLst>
                <a:gd name="T0" fmla="*/ 0 w 12"/>
                <a:gd name="T1" fmla="*/ 0 h 5"/>
                <a:gd name="T2" fmla="*/ 3 w 12"/>
                <a:gd name="T3" fmla="*/ 3 h 5"/>
                <a:gd name="T4" fmla="*/ 6 w 12"/>
                <a:gd name="T5" fmla="*/ 5 h 5"/>
                <a:gd name="T6" fmla="*/ 9 w 12"/>
                <a:gd name="T7" fmla="*/ 3 h 5"/>
                <a:gd name="T8" fmla="*/ 12 w 12"/>
                <a:gd name="T9" fmla="*/ 0 h 5"/>
                <a:gd name="T10" fmla="*/ 0 w 12"/>
                <a:gd name="T11" fmla="*/ 0 h 5"/>
              </a:gdLst>
              <a:ahLst/>
              <a:cxnLst>
                <a:cxn ang="0">
                  <a:pos x="T0" y="T1"/>
                </a:cxn>
                <a:cxn ang="0">
                  <a:pos x="T2" y="T3"/>
                </a:cxn>
                <a:cxn ang="0">
                  <a:pos x="T4" y="T5"/>
                </a:cxn>
                <a:cxn ang="0">
                  <a:pos x="T6" y="T7"/>
                </a:cxn>
                <a:cxn ang="0">
                  <a:pos x="T8" y="T9"/>
                </a:cxn>
                <a:cxn ang="0">
                  <a:pos x="T10" y="T11"/>
                </a:cxn>
              </a:cxnLst>
              <a:rect l="0" t="0" r="r" b="b"/>
              <a:pathLst>
                <a:path w="12" h="5">
                  <a:moveTo>
                    <a:pt x="0" y="0"/>
                  </a:moveTo>
                  <a:lnTo>
                    <a:pt x="3" y="3"/>
                  </a:lnTo>
                  <a:lnTo>
                    <a:pt x="6" y="5"/>
                  </a:lnTo>
                  <a:lnTo>
                    <a:pt x="9" y="3"/>
                  </a:lnTo>
                  <a:lnTo>
                    <a:pt x="1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34" name="Freeform 2366"/>
            <p:cNvSpPr>
              <a:spLocks/>
            </p:cNvSpPr>
            <p:nvPr/>
          </p:nvSpPr>
          <p:spPr bwMode="auto">
            <a:xfrm>
              <a:off x="3165" y="3347"/>
              <a:ext cx="1" cy="3"/>
            </a:xfrm>
            <a:custGeom>
              <a:avLst/>
              <a:gdLst>
                <a:gd name="T0" fmla="*/ 5 w 5"/>
                <a:gd name="T1" fmla="*/ 0 h 11"/>
                <a:gd name="T2" fmla="*/ 2 w 5"/>
                <a:gd name="T3" fmla="*/ 2 h 11"/>
                <a:gd name="T4" fmla="*/ 0 w 5"/>
                <a:gd name="T5" fmla="*/ 5 h 11"/>
                <a:gd name="T6" fmla="*/ 2 w 5"/>
                <a:gd name="T7" fmla="*/ 9 h 11"/>
                <a:gd name="T8" fmla="*/ 5 w 5"/>
                <a:gd name="T9" fmla="*/ 11 h 11"/>
                <a:gd name="T10" fmla="*/ 5 w 5"/>
                <a:gd name="T11" fmla="*/ 0 h 11"/>
              </a:gdLst>
              <a:ahLst/>
              <a:cxnLst>
                <a:cxn ang="0">
                  <a:pos x="T0" y="T1"/>
                </a:cxn>
                <a:cxn ang="0">
                  <a:pos x="T2" y="T3"/>
                </a:cxn>
                <a:cxn ang="0">
                  <a:pos x="T4" y="T5"/>
                </a:cxn>
                <a:cxn ang="0">
                  <a:pos x="T6" y="T7"/>
                </a:cxn>
                <a:cxn ang="0">
                  <a:pos x="T8" y="T9"/>
                </a:cxn>
                <a:cxn ang="0">
                  <a:pos x="T10" y="T11"/>
                </a:cxn>
              </a:cxnLst>
              <a:rect l="0" t="0" r="r" b="b"/>
              <a:pathLst>
                <a:path w="5" h="11">
                  <a:moveTo>
                    <a:pt x="5" y="0"/>
                  </a:moveTo>
                  <a:lnTo>
                    <a:pt x="2" y="2"/>
                  </a:lnTo>
                  <a:lnTo>
                    <a:pt x="0" y="5"/>
                  </a:lnTo>
                  <a:lnTo>
                    <a:pt x="2" y="9"/>
                  </a:lnTo>
                  <a:lnTo>
                    <a:pt x="5" y="11"/>
                  </a:lnTo>
                  <a:lnTo>
                    <a:pt x="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35" name="Freeform 2367"/>
            <p:cNvSpPr>
              <a:spLocks/>
            </p:cNvSpPr>
            <p:nvPr/>
          </p:nvSpPr>
          <p:spPr bwMode="auto">
            <a:xfrm>
              <a:off x="3166" y="3345"/>
              <a:ext cx="10" cy="5"/>
            </a:xfrm>
            <a:custGeom>
              <a:avLst/>
              <a:gdLst>
                <a:gd name="T0" fmla="*/ 21 w 28"/>
                <a:gd name="T1" fmla="*/ 0 h 17"/>
                <a:gd name="T2" fmla="*/ 17 w 28"/>
                <a:gd name="T3" fmla="*/ 1 h 17"/>
                <a:gd name="T4" fmla="*/ 11 w 28"/>
                <a:gd name="T5" fmla="*/ 5 h 17"/>
                <a:gd name="T6" fmla="*/ 6 w 28"/>
                <a:gd name="T7" fmla="*/ 6 h 17"/>
                <a:gd name="T8" fmla="*/ 0 w 28"/>
                <a:gd name="T9" fmla="*/ 6 h 17"/>
                <a:gd name="T10" fmla="*/ 0 w 28"/>
                <a:gd name="T11" fmla="*/ 17 h 17"/>
                <a:gd name="T12" fmla="*/ 6 w 28"/>
                <a:gd name="T13" fmla="*/ 15 h 17"/>
                <a:gd name="T14" fmla="*/ 14 w 28"/>
                <a:gd name="T15" fmla="*/ 14 h 17"/>
                <a:gd name="T16" fmla="*/ 22 w 28"/>
                <a:gd name="T17" fmla="*/ 10 h 17"/>
                <a:gd name="T18" fmla="*/ 28 w 28"/>
                <a:gd name="T19" fmla="*/ 7 h 17"/>
                <a:gd name="T20" fmla="*/ 21 w 2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17">
                  <a:moveTo>
                    <a:pt x="21" y="0"/>
                  </a:moveTo>
                  <a:lnTo>
                    <a:pt x="17" y="1"/>
                  </a:lnTo>
                  <a:lnTo>
                    <a:pt x="11" y="5"/>
                  </a:lnTo>
                  <a:lnTo>
                    <a:pt x="6" y="6"/>
                  </a:lnTo>
                  <a:lnTo>
                    <a:pt x="0" y="6"/>
                  </a:lnTo>
                  <a:lnTo>
                    <a:pt x="0" y="17"/>
                  </a:lnTo>
                  <a:lnTo>
                    <a:pt x="6" y="15"/>
                  </a:lnTo>
                  <a:lnTo>
                    <a:pt x="14" y="14"/>
                  </a:lnTo>
                  <a:lnTo>
                    <a:pt x="22" y="10"/>
                  </a:lnTo>
                  <a:lnTo>
                    <a:pt x="28" y="7"/>
                  </a:lnTo>
                  <a:lnTo>
                    <a:pt x="2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36" name="Freeform 2368"/>
            <p:cNvSpPr>
              <a:spLocks/>
            </p:cNvSpPr>
            <p:nvPr/>
          </p:nvSpPr>
          <p:spPr bwMode="auto">
            <a:xfrm>
              <a:off x="3173" y="3344"/>
              <a:ext cx="3" cy="3"/>
            </a:xfrm>
            <a:custGeom>
              <a:avLst/>
              <a:gdLst>
                <a:gd name="T0" fmla="*/ 7 w 8"/>
                <a:gd name="T1" fmla="*/ 8 h 8"/>
                <a:gd name="T2" fmla="*/ 8 w 8"/>
                <a:gd name="T3" fmla="*/ 4 h 8"/>
                <a:gd name="T4" fmla="*/ 7 w 8"/>
                <a:gd name="T5" fmla="*/ 1 h 8"/>
                <a:gd name="T6" fmla="*/ 3 w 8"/>
                <a:gd name="T7" fmla="*/ 0 h 8"/>
                <a:gd name="T8" fmla="*/ 0 w 8"/>
                <a:gd name="T9" fmla="*/ 1 h 8"/>
                <a:gd name="T10" fmla="*/ 7 w 8"/>
                <a:gd name="T11" fmla="*/ 8 h 8"/>
              </a:gdLst>
              <a:ahLst/>
              <a:cxnLst>
                <a:cxn ang="0">
                  <a:pos x="T0" y="T1"/>
                </a:cxn>
                <a:cxn ang="0">
                  <a:pos x="T2" y="T3"/>
                </a:cxn>
                <a:cxn ang="0">
                  <a:pos x="T4" y="T5"/>
                </a:cxn>
                <a:cxn ang="0">
                  <a:pos x="T6" y="T7"/>
                </a:cxn>
                <a:cxn ang="0">
                  <a:pos x="T8" y="T9"/>
                </a:cxn>
                <a:cxn ang="0">
                  <a:pos x="T10" y="T11"/>
                </a:cxn>
              </a:cxnLst>
              <a:rect l="0" t="0" r="r" b="b"/>
              <a:pathLst>
                <a:path w="8" h="8">
                  <a:moveTo>
                    <a:pt x="7" y="8"/>
                  </a:moveTo>
                  <a:lnTo>
                    <a:pt x="8" y="4"/>
                  </a:lnTo>
                  <a:lnTo>
                    <a:pt x="7" y="1"/>
                  </a:lnTo>
                  <a:lnTo>
                    <a:pt x="3" y="0"/>
                  </a:lnTo>
                  <a:lnTo>
                    <a:pt x="0" y="1"/>
                  </a:lnTo>
                  <a:lnTo>
                    <a:pt x="7"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37" name="Freeform 2369"/>
            <p:cNvSpPr>
              <a:spLocks/>
            </p:cNvSpPr>
            <p:nvPr/>
          </p:nvSpPr>
          <p:spPr bwMode="auto">
            <a:xfrm>
              <a:off x="2282" y="3336"/>
              <a:ext cx="1" cy="3"/>
            </a:xfrm>
            <a:custGeom>
              <a:avLst/>
              <a:gdLst>
                <a:gd name="T0" fmla="*/ 4 w 4"/>
                <a:gd name="T1" fmla="*/ 0 h 9"/>
                <a:gd name="T2" fmla="*/ 1 w 4"/>
                <a:gd name="T3" fmla="*/ 1 h 9"/>
                <a:gd name="T4" fmla="*/ 0 w 4"/>
                <a:gd name="T5" fmla="*/ 4 h 9"/>
                <a:gd name="T6" fmla="*/ 1 w 4"/>
                <a:gd name="T7" fmla="*/ 8 h 9"/>
                <a:gd name="T8" fmla="*/ 4 w 4"/>
                <a:gd name="T9" fmla="*/ 9 h 9"/>
                <a:gd name="T10" fmla="*/ 4 w 4"/>
                <a:gd name="T11" fmla="*/ 0 h 9"/>
              </a:gdLst>
              <a:ahLst/>
              <a:cxnLst>
                <a:cxn ang="0">
                  <a:pos x="T0" y="T1"/>
                </a:cxn>
                <a:cxn ang="0">
                  <a:pos x="T2" y="T3"/>
                </a:cxn>
                <a:cxn ang="0">
                  <a:pos x="T4" y="T5"/>
                </a:cxn>
                <a:cxn ang="0">
                  <a:pos x="T6" y="T7"/>
                </a:cxn>
                <a:cxn ang="0">
                  <a:pos x="T8" y="T9"/>
                </a:cxn>
                <a:cxn ang="0">
                  <a:pos x="T10" y="T11"/>
                </a:cxn>
              </a:cxnLst>
              <a:rect l="0" t="0" r="r" b="b"/>
              <a:pathLst>
                <a:path w="4" h="9">
                  <a:moveTo>
                    <a:pt x="4" y="0"/>
                  </a:moveTo>
                  <a:lnTo>
                    <a:pt x="1" y="1"/>
                  </a:lnTo>
                  <a:lnTo>
                    <a:pt x="0" y="4"/>
                  </a:lnTo>
                  <a:lnTo>
                    <a:pt x="1" y="8"/>
                  </a:lnTo>
                  <a:lnTo>
                    <a:pt x="4" y="9"/>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38" name="Freeform 2370"/>
            <p:cNvSpPr>
              <a:spLocks/>
            </p:cNvSpPr>
            <p:nvPr/>
          </p:nvSpPr>
          <p:spPr bwMode="auto">
            <a:xfrm>
              <a:off x="2283" y="3336"/>
              <a:ext cx="15" cy="9"/>
            </a:xfrm>
            <a:custGeom>
              <a:avLst/>
              <a:gdLst>
                <a:gd name="T0" fmla="*/ 44 w 44"/>
                <a:gd name="T1" fmla="*/ 21 h 28"/>
                <a:gd name="T2" fmla="*/ 40 w 44"/>
                <a:gd name="T3" fmla="*/ 19 h 28"/>
                <a:gd name="T4" fmla="*/ 36 w 44"/>
                <a:gd name="T5" fmla="*/ 16 h 28"/>
                <a:gd name="T6" fmla="*/ 30 w 44"/>
                <a:gd name="T7" fmla="*/ 11 h 28"/>
                <a:gd name="T8" fmla="*/ 24 w 44"/>
                <a:gd name="T9" fmla="*/ 8 h 28"/>
                <a:gd name="T10" fmla="*/ 17 w 44"/>
                <a:gd name="T11" fmla="*/ 5 h 28"/>
                <a:gd name="T12" fmla="*/ 12 w 44"/>
                <a:gd name="T13" fmla="*/ 3 h 28"/>
                <a:gd name="T14" fmla="*/ 6 w 44"/>
                <a:gd name="T15" fmla="*/ 1 h 28"/>
                <a:gd name="T16" fmla="*/ 0 w 44"/>
                <a:gd name="T17" fmla="*/ 0 h 28"/>
                <a:gd name="T18" fmla="*/ 0 w 44"/>
                <a:gd name="T19" fmla="*/ 9 h 28"/>
                <a:gd name="T20" fmla="*/ 4 w 44"/>
                <a:gd name="T21" fmla="*/ 10 h 28"/>
                <a:gd name="T22" fmla="*/ 9 w 44"/>
                <a:gd name="T23" fmla="*/ 12 h 28"/>
                <a:gd name="T24" fmla="*/ 15 w 44"/>
                <a:gd name="T25" fmla="*/ 14 h 28"/>
                <a:gd name="T26" fmla="*/ 20 w 44"/>
                <a:gd name="T27" fmla="*/ 17 h 28"/>
                <a:gd name="T28" fmla="*/ 25 w 44"/>
                <a:gd name="T29" fmla="*/ 20 h 28"/>
                <a:gd name="T30" fmla="*/ 31 w 44"/>
                <a:gd name="T31" fmla="*/ 22 h 28"/>
                <a:gd name="T32" fmla="*/ 33 w 44"/>
                <a:gd name="T33" fmla="*/ 26 h 28"/>
                <a:gd name="T34" fmla="*/ 37 w 44"/>
                <a:gd name="T35" fmla="*/ 28 h 28"/>
                <a:gd name="T36" fmla="*/ 44 w 44"/>
                <a:gd name="T37"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4" h="28">
                  <a:moveTo>
                    <a:pt x="44" y="21"/>
                  </a:moveTo>
                  <a:lnTo>
                    <a:pt x="40" y="19"/>
                  </a:lnTo>
                  <a:lnTo>
                    <a:pt x="36" y="16"/>
                  </a:lnTo>
                  <a:lnTo>
                    <a:pt x="30" y="11"/>
                  </a:lnTo>
                  <a:lnTo>
                    <a:pt x="24" y="8"/>
                  </a:lnTo>
                  <a:lnTo>
                    <a:pt x="17" y="5"/>
                  </a:lnTo>
                  <a:lnTo>
                    <a:pt x="12" y="3"/>
                  </a:lnTo>
                  <a:lnTo>
                    <a:pt x="6" y="1"/>
                  </a:lnTo>
                  <a:lnTo>
                    <a:pt x="0" y="0"/>
                  </a:lnTo>
                  <a:lnTo>
                    <a:pt x="0" y="9"/>
                  </a:lnTo>
                  <a:lnTo>
                    <a:pt x="4" y="10"/>
                  </a:lnTo>
                  <a:lnTo>
                    <a:pt x="9" y="12"/>
                  </a:lnTo>
                  <a:lnTo>
                    <a:pt x="15" y="14"/>
                  </a:lnTo>
                  <a:lnTo>
                    <a:pt x="20" y="17"/>
                  </a:lnTo>
                  <a:lnTo>
                    <a:pt x="25" y="20"/>
                  </a:lnTo>
                  <a:lnTo>
                    <a:pt x="31" y="22"/>
                  </a:lnTo>
                  <a:lnTo>
                    <a:pt x="33" y="26"/>
                  </a:lnTo>
                  <a:lnTo>
                    <a:pt x="37" y="28"/>
                  </a:lnTo>
                  <a:lnTo>
                    <a:pt x="44"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39" name="Freeform 2371"/>
            <p:cNvSpPr>
              <a:spLocks/>
            </p:cNvSpPr>
            <p:nvPr/>
          </p:nvSpPr>
          <p:spPr bwMode="auto">
            <a:xfrm>
              <a:off x="2295" y="3343"/>
              <a:ext cx="3" cy="3"/>
            </a:xfrm>
            <a:custGeom>
              <a:avLst/>
              <a:gdLst>
                <a:gd name="T0" fmla="*/ 0 w 8"/>
                <a:gd name="T1" fmla="*/ 7 h 8"/>
                <a:gd name="T2" fmla="*/ 3 w 8"/>
                <a:gd name="T3" fmla="*/ 8 h 8"/>
                <a:gd name="T4" fmla="*/ 7 w 8"/>
                <a:gd name="T5" fmla="*/ 7 h 8"/>
                <a:gd name="T6" fmla="*/ 8 w 8"/>
                <a:gd name="T7" fmla="*/ 4 h 8"/>
                <a:gd name="T8" fmla="*/ 7 w 8"/>
                <a:gd name="T9" fmla="*/ 0 h 8"/>
                <a:gd name="T10" fmla="*/ 0 w 8"/>
                <a:gd name="T11" fmla="*/ 7 h 8"/>
              </a:gdLst>
              <a:ahLst/>
              <a:cxnLst>
                <a:cxn ang="0">
                  <a:pos x="T0" y="T1"/>
                </a:cxn>
                <a:cxn ang="0">
                  <a:pos x="T2" y="T3"/>
                </a:cxn>
                <a:cxn ang="0">
                  <a:pos x="T4" y="T5"/>
                </a:cxn>
                <a:cxn ang="0">
                  <a:pos x="T6" y="T7"/>
                </a:cxn>
                <a:cxn ang="0">
                  <a:pos x="T8" y="T9"/>
                </a:cxn>
                <a:cxn ang="0">
                  <a:pos x="T10" y="T11"/>
                </a:cxn>
              </a:cxnLst>
              <a:rect l="0" t="0" r="r" b="b"/>
              <a:pathLst>
                <a:path w="8" h="8">
                  <a:moveTo>
                    <a:pt x="0" y="7"/>
                  </a:moveTo>
                  <a:lnTo>
                    <a:pt x="3" y="8"/>
                  </a:lnTo>
                  <a:lnTo>
                    <a:pt x="7" y="7"/>
                  </a:lnTo>
                  <a:lnTo>
                    <a:pt x="8" y="4"/>
                  </a:lnTo>
                  <a:lnTo>
                    <a:pt x="7" y="0"/>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40" name="Freeform 2372"/>
            <p:cNvSpPr>
              <a:spLocks/>
            </p:cNvSpPr>
            <p:nvPr/>
          </p:nvSpPr>
          <p:spPr bwMode="auto">
            <a:xfrm>
              <a:off x="2308" y="3372"/>
              <a:ext cx="3" cy="3"/>
            </a:xfrm>
            <a:custGeom>
              <a:avLst/>
              <a:gdLst>
                <a:gd name="T0" fmla="*/ 7 w 7"/>
                <a:gd name="T1" fmla="*/ 0 h 9"/>
                <a:gd name="T2" fmla="*/ 3 w 7"/>
                <a:gd name="T3" fmla="*/ 0 h 9"/>
                <a:gd name="T4" fmla="*/ 0 w 7"/>
                <a:gd name="T5" fmla="*/ 3 h 9"/>
                <a:gd name="T6" fmla="*/ 0 w 7"/>
                <a:gd name="T7" fmla="*/ 7 h 9"/>
                <a:gd name="T8" fmla="*/ 2 w 7"/>
                <a:gd name="T9" fmla="*/ 9 h 9"/>
                <a:gd name="T10" fmla="*/ 7 w 7"/>
                <a:gd name="T11" fmla="*/ 0 h 9"/>
              </a:gdLst>
              <a:ahLst/>
              <a:cxnLst>
                <a:cxn ang="0">
                  <a:pos x="T0" y="T1"/>
                </a:cxn>
                <a:cxn ang="0">
                  <a:pos x="T2" y="T3"/>
                </a:cxn>
                <a:cxn ang="0">
                  <a:pos x="T4" y="T5"/>
                </a:cxn>
                <a:cxn ang="0">
                  <a:pos x="T6" y="T7"/>
                </a:cxn>
                <a:cxn ang="0">
                  <a:pos x="T8" y="T9"/>
                </a:cxn>
                <a:cxn ang="0">
                  <a:pos x="T10" y="T11"/>
                </a:cxn>
              </a:cxnLst>
              <a:rect l="0" t="0" r="r" b="b"/>
              <a:pathLst>
                <a:path w="7" h="9">
                  <a:moveTo>
                    <a:pt x="7" y="0"/>
                  </a:moveTo>
                  <a:lnTo>
                    <a:pt x="3" y="0"/>
                  </a:lnTo>
                  <a:lnTo>
                    <a:pt x="0" y="3"/>
                  </a:lnTo>
                  <a:lnTo>
                    <a:pt x="0" y="7"/>
                  </a:lnTo>
                  <a:lnTo>
                    <a:pt x="2" y="9"/>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41" name="Freeform 2373"/>
            <p:cNvSpPr>
              <a:spLocks/>
            </p:cNvSpPr>
            <p:nvPr/>
          </p:nvSpPr>
          <p:spPr bwMode="auto">
            <a:xfrm>
              <a:off x="2309" y="3372"/>
              <a:ext cx="24" cy="14"/>
            </a:xfrm>
            <a:custGeom>
              <a:avLst/>
              <a:gdLst>
                <a:gd name="T0" fmla="*/ 73 w 73"/>
                <a:gd name="T1" fmla="*/ 31 h 43"/>
                <a:gd name="T2" fmla="*/ 73 w 73"/>
                <a:gd name="T3" fmla="*/ 31 h 43"/>
                <a:gd name="T4" fmla="*/ 70 w 73"/>
                <a:gd name="T5" fmla="*/ 31 h 43"/>
                <a:gd name="T6" fmla="*/ 63 w 73"/>
                <a:gd name="T7" fmla="*/ 28 h 43"/>
                <a:gd name="T8" fmla="*/ 55 w 73"/>
                <a:gd name="T9" fmla="*/ 24 h 43"/>
                <a:gd name="T10" fmla="*/ 44 w 73"/>
                <a:gd name="T11" fmla="*/ 19 h 43"/>
                <a:gd name="T12" fmla="*/ 32 w 73"/>
                <a:gd name="T13" fmla="*/ 13 h 43"/>
                <a:gd name="T14" fmla="*/ 21 w 73"/>
                <a:gd name="T15" fmla="*/ 8 h 43"/>
                <a:gd name="T16" fmla="*/ 12 w 73"/>
                <a:gd name="T17" fmla="*/ 4 h 43"/>
                <a:gd name="T18" fmla="*/ 5 w 73"/>
                <a:gd name="T19" fmla="*/ 0 h 43"/>
                <a:gd name="T20" fmla="*/ 0 w 73"/>
                <a:gd name="T21" fmla="*/ 9 h 43"/>
                <a:gd name="T22" fmla="*/ 7 w 73"/>
                <a:gd name="T23" fmla="*/ 13 h 43"/>
                <a:gd name="T24" fmla="*/ 16 w 73"/>
                <a:gd name="T25" fmla="*/ 17 h 43"/>
                <a:gd name="T26" fmla="*/ 28 w 73"/>
                <a:gd name="T27" fmla="*/ 22 h 43"/>
                <a:gd name="T28" fmla="*/ 39 w 73"/>
                <a:gd name="T29" fmla="*/ 28 h 43"/>
                <a:gd name="T30" fmla="*/ 50 w 73"/>
                <a:gd name="T31" fmla="*/ 33 h 43"/>
                <a:gd name="T32" fmla="*/ 61 w 73"/>
                <a:gd name="T33" fmla="*/ 37 h 43"/>
                <a:gd name="T34" fmla="*/ 68 w 73"/>
                <a:gd name="T35" fmla="*/ 40 h 43"/>
                <a:gd name="T36" fmla="*/ 73 w 73"/>
                <a:gd name="T37" fmla="*/ 43 h 43"/>
                <a:gd name="T38" fmla="*/ 73 w 73"/>
                <a:gd name="T39" fmla="*/ 43 h 43"/>
                <a:gd name="T40" fmla="*/ 73 w 73"/>
                <a:gd name="T41" fmla="*/ 3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3" h="43">
                  <a:moveTo>
                    <a:pt x="73" y="31"/>
                  </a:moveTo>
                  <a:lnTo>
                    <a:pt x="73" y="31"/>
                  </a:lnTo>
                  <a:lnTo>
                    <a:pt x="70" y="31"/>
                  </a:lnTo>
                  <a:lnTo>
                    <a:pt x="63" y="28"/>
                  </a:lnTo>
                  <a:lnTo>
                    <a:pt x="55" y="24"/>
                  </a:lnTo>
                  <a:lnTo>
                    <a:pt x="44" y="19"/>
                  </a:lnTo>
                  <a:lnTo>
                    <a:pt x="32" y="13"/>
                  </a:lnTo>
                  <a:lnTo>
                    <a:pt x="21" y="8"/>
                  </a:lnTo>
                  <a:lnTo>
                    <a:pt x="12" y="4"/>
                  </a:lnTo>
                  <a:lnTo>
                    <a:pt x="5" y="0"/>
                  </a:lnTo>
                  <a:lnTo>
                    <a:pt x="0" y="9"/>
                  </a:lnTo>
                  <a:lnTo>
                    <a:pt x="7" y="13"/>
                  </a:lnTo>
                  <a:lnTo>
                    <a:pt x="16" y="17"/>
                  </a:lnTo>
                  <a:lnTo>
                    <a:pt x="28" y="22"/>
                  </a:lnTo>
                  <a:lnTo>
                    <a:pt x="39" y="28"/>
                  </a:lnTo>
                  <a:lnTo>
                    <a:pt x="50" y="33"/>
                  </a:lnTo>
                  <a:lnTo>
                    <a:pt x="61" y="37"/>
                  </a:lnTo>
                  <a:lnTo>
                    <a:pt x="68" y="40"/>
                  </a:lnTo>
                  <a:lnTo>
                    <a:pt x="73" y="43"/>
                  </a:lnTo>
                  <a:lnTo>
                    <a:pt x="73" y="43"/>
                  </a:lnTo>
                  <a:lnTo>
                    <a:pt x="73" y="3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42" name="Freeform 2374"/>
            <p:cNvSpPr>
              <a:spLocks/>
            </p:cNvSpPr>
            <p:nvPr/>
          </p:nvSpPr>
          <p:spPr bwMode="auto">
            <a:xfrm>
              <a:off x="2333" y="3374"/>
              <a:ext cx="46" cy="12"/>
            </a:xfrm>
            <a:custGeom>
              <a:avLst/>
              <a:gdLst>
                <a:gd name="T0" fmla="*/ 137 w 137"/>
                <a:gd name="T1" fmla="*/ 0 h 36"/>
                <a:gd name="T2" fmla="*/ 119 w 137"/>
                <a:gd name="T3" fmla="*/ 0 h 36"/>
                <a:gd name="T4" fmla="*/ 99 w 137"/>
                <a:gd name="T5" fmla="*/ 2 h 36"/>
                <a:gd name="T6" fmla="*/ 76 w 137"/>
                <a:gd name="T7" fmla="*/ 7 h 36"/>
                <a:gd name="T8" fmla="*/ 54 w 137"/>
                <a:gd name="T9" fmla="*/ 12 h 36"/>
                <a:gd name="T10" fmla="*/ 35 w 137"/>
                <a:gd name="T11" fmla="*/ 16 h 36"/>
                <a:gd name="T12" fmla="*/ 18 w 137"/>
                <a:gd name="T13" fmla="*/ 21 h 36"/>
                <a:gd name="T14" fmla="*/ 5 w 137"/>
                <a:gd name="T15" fmla="*/ 24 h 36"/>
                <a:gd name="T16" fmla="*/ 0 w 137"/>
                <a:gd name="T17" fmla="*/ 24 h 36"/>
                <a:gd name="T18" fmla="*/ 0 w 137"/>
                <a:gd name="T19" fmla="*/ 36 h 36"/>
                <a:gd name="T20" fmla="*/ 7 w 137"/>
                <a:gd name="T21" fmla="*/ 33 h 36"/>
                <a:gd name="T22" fmla="*/ 20 w 137"/>
                <a:gd name="T23" fmla="*/ 30 h 36"/>
                <a:gd name="T24" fmla="*/ 37 w 137"/>
                <a:gd name="T25" fmla="*/ 25 h 36"/>
                <a:gd name="T26" fmla="*/ 56 w 137"/>
                <a:gd name="T27" fmla="*/ 21 h 36"/>
                <a:gd name="T28" fmla="*/ 78 w 137"/>
                <a:gd name="T29" fmla="*/ 16 h 36"/>
                <a:gd name="T30" fmla="*/ 99 w 137"/>
                <a:gd name="T31" fmla="*/ 12 h 36"/>
                <a:gd name="T32" fmla="*/ 119 w 137"/>
                <a:gd name="T33" fmla="*/ 9 h 36"/>
                <a:gd name="T34" fmla="*/ 137 w 137"/>
                <a:gd name="T35" fmla="*/ 9 h 36"/>
                <a:gd name="T36" fmla="*/ 137 w 137"/>
                <a:gd name="T3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7" h="36">
                  <a:moveTo>
                    <a:pt x="137" y="0"/>
                  </a:moveTo>
                  <a:lnTo>
                    <a:pt x="119" y="0"/>
                  </a:lnTo>
                  <a:lnTo>
                    <a:pt x="99" y="2"/>
                  </a:lnTo>
                  <a:lnTo>
                    <a:pt x="76" y="7"/>
                  </a:lnTo>
                  <a:lnTo>
                    <a:pt x="54" y="12"/>
                  </a:lnTo>
                  <a:lnTo>
                    <a:pt x="35" y="16"/>
                  </a:lnTo>
                  <a:lnTo>
                    <a:pt x="18" y="21"/>
                  </a:lnTo>
                  <a:lnTo>
                    <a:pt x="5" y="24"/>
                  </a:lnTo>
                  <a:lnTo>
                    <a:pt x="0" y="24"/>
                  </a:lnTo>
                  <a:lnTo>
                    <a:pt x="0" y="36"/>
                  </a:lnTo>
                  <a:lnTo>
                    <a:pt x="7" y="33"/>
                  </a:lnTo>
                  <a:lnTo>
                    <a:pt x="20" y="30"/>
                  </a:lnTo>
                  <a:lnTo>
                    <a:pt x="37" y="25"/>
                  </a:lnTo>
                  <a:lnTo>
                    <a:pt x="56" y="21"/>
                  </a:lnTo>
                  <a:lnTo>
                    <a:pt x="78" y="16"/>
                  </a:lnTo>
                  <a:lnTo>
                    <a:pt x="99" y="12"/>
                  </a:lnTo>
                  <a:lnTo>
                    <a:pt x="119" y="9"/>
                  </a:lnTo>
                  <a:lnTo>
                    <a:pt x="137" y="9"/>
                  </a:lnTo>
                  <a:lnTo>
                    <a:pt x="13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43" name="Freeform 2375"/>
            <p:cNvSpPr>
              <a:spLocks/>
            </p:cNvSpPr>
            <p:nvPr/>
          </p:nvSpPr>
          <p:spPr bwMode="auto">
            <a:xfrm>
              <a:off x="2379" y="3374"/>
              <a:ext cx="1" cy="3"/>
            </a:xfrm>
            <a:custGeom>
              <a:avLst/>
              <a:gdLst>
                <a:gd name="T0" fmla="*/ 0 w 4"/>
                <a:gd name="T1" fmla="*/ 9 h 9"/>
                <a:gd name="T2" fmla="*/ 3 w 4"/>
                <a:gd name="T3" fmla="*/ 8 h 9"/>
                <a:gd name="T4" fmla="*/ 4 w 4"/>
                <a:gd name="T5" fmla="*/ 5 h 9"/>
                <a:gd name="T6" fmla="*/ 3 w 4"/>
                <a:gd name="T7" fmla="*/ 1 h 9"/>
                <a:gd name="T8" fmla="*/ 0 w 4"/>
                <a:gd name="T9" fmla="*/ 0 h 9"/>
                <a:gd name="T10" fmla="*/ 0 w 4"/>
                <a:gd name="T11" fmla="*/ 9 h 9"/>
              </a:gdLst>
              <a:ahLst/>
              <a:cxnLst>
                <a:cxn ang="0">
                  <a:pos x="T0" y="T1"/>
                </a:cxn>
                <a:cxn ang="0">
                  <a:pos x="T2" y="T3"/>
                </a:cxn>
                <a:cxn ang="0">
                  <a:pos x="T4" y="T5"/>
                </a:cxn>
                <a:cxn ang="0">
                  <a:pos x="T6" y="T7"/>
                </a:cxn>
                <a:cxn ang="0">
                  <a:pos x="T8" y="T9"/>
                </a:cxn>
                <a:cxn ang="0">
                  <a:pos x="T10" y="T11"/>
                </a:cxn>
              </a:cxnLst>
              <a:rect l="0" t="0" r="r" b="b"/>
              <a:pathLst>
                <a:path w="4" h="9">
                  <a:moveTo>
                    <a:pt x="0" y="9"/>
                  </a:moveTo>
                  <a:lnTo>
                    <a:pt x="3" y="8"/>
                  </a:lnTo>
                  <a:lnTo>
                    <a:pt x="4" y="5"/>
                  </a:lnTo>
                  <a:lnTo>
                    <a:pt x="3" y="1"/>
                  </a:lnTo>
                  <a:lnTo>
                    <a:pt x="0"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44" name="Freeform 2376"/>
            <p:cNvSpPr>
              <a:spLocks/>
            </p:cNvSpPr>
            <p:nvPr/>
          </p:nvSpPr>
          <p:spPr bwMode="auto">
            <a:xfrm>
              <a:off x="2247" y="3428"/>
              <a:ext cx="3" cy="3"/>
            </a:xfrm>
            <a:custGeom>
              <a:avLst/>
              <a:gdLst>
                <a:gd name="T0" fmla="*/ 7 w 7"/>
                <a:gd name="T1" fmla="*/ 0 h 9"/>
                <a:gd name="T2" fmla="*/ 3 w 7"/>
                <a:gd name="T3" fmla="*/ 0 h 9"/>
                <a:gd name="T4" fmla="*/ 0 w 7"/>
                <a:gd name="T5" fmla="*/ 2 h 9"/>
                <a:gd name="T6" fmla="*/ 0 w 7"/>
                <a:gd name="T7" fmla="*/ 7 h 9"/>
                <a:gd name="T8" fmla="*/ 2 w 7"/>
                <a:gd name="T9" fmla="*/ 9 h 9"/>
                <a:gd name="T10" fmla="*/ 7 w 7"/>
                <a:gd name="T11" fmla="*/ 0 h 9"/>
              </a:gdLst>
              <a:ahLst/>
              <a:cxnLst>
                <a:cxn ang="0">
                  <a:pos x="T0" y="T1"/>
                </a:cxn>
                <a:cxn ang="0">
                  <a:pos x="T2" y="T3"/>
                </a:cxn>
                <a:cxn ang="0">
                  <a:pos x="T4" y="T5"/>
                </a:cxn>
                <a:cxn ang="0">
                  <a:pos x="T6" y="T7"/>
                </a:cxn>
                <a:cxn ang="0">
                  <a:pos x="T8" y="T9"/>
                </a:cxn>
                <a:cxn ang="0">
                  <a:pos x="T10" y="T11"/>
                </a:cxn>
              </a:cxnLst>
              <a:rect l="0" t="0" r="r" b="b"/>
              <a:pathLst>
                <a:path w="7" h="9">
                  <a:moveTo>
                    <a:pt x="7" y="0"/>
                  </a:moveTo>
                  <a:lnTo>
                    <a:pt x="3" y="0"/>
                  </a:lnTo>
                  <a:lnTo>
                    <a:pt x="0" y="2"/>
                  </a:lnTo>
                  <a:lnTo>
                    <a:pt x="0" y="7"/>
                  </a:lnTo>
                  <a:lnTo>
                    <a:pt x="2" y="9"/>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45" name="Freeform 2377"/>
            <p:cNvSpPr>
              <a:spLocks/>
            </p:cNvSpPr>
            <p:nvPr/>
          </p:nvSpPr>
          <p:spPr bwMode="auto">
            <a:xfrm>
              <a:off x="2248" y="3428"/>
              <a:ext cx="32" cy="12"/>
            </a:xfrm>
            <a:custGeom>
              <a:avLst/>
              <a:gdLst>
                <a:gd name="T0" fmla="*/ 92 w 97"/>
                <a:gd name="T1" fmla="*/ 26 h 35"/>
                <a:gd name="T2" fmla="*/ 95 w 97"/>
                <a:gd name="T3" fmla="*/ 26 h 35"/>
                <a:gd name="T4" fmla="*/ 87 w 97"/>
                <a:gd name="T5" fmla="*/ 24 h 35"/>
                <a:gd name="T6" fmla="*/ 77 w 97"/>
                <a:gd name="T7" fmla="*/ 20 h 35"/>
                <a:gd name="T8" fmla="*/ 64 w 97"/>
                <a:gd name="T9" fmla="*/ 17 h 35"/>
                <a:gd name="T10" fmla="*/ 52 w 97"/>
                <a:gd name="T11" fmla="*/ 13 h 35"/>
                <a:gd name="T12" fmla="*/ 38 w 97"/>
                <a:gd name="T13" fmla="*/ 10 h 35"/>
                <a:gd name="T14" fmla="*/ 24 w 97"/>
                <a:gd name="T15" fmla="*/ 7 h 35"/>
                <a:gd name="T16" fmla="*/ 13 w 97"/>
                <a:gd name="T17" fmla="*/ 3 h 35"/>
                <a:gd name="T18" fmla="*/ 5 w 97"/>
                <a:gd name="T19" fmla="*/ 0 h 35"/>
                <a:gd name="T20" fmla="*/ 0 w 97"/>
                <a:gd name="T21" fmla="*/ 9 h 35"/>
                <a:gd name="T22" fmla="*/ 10 w 97"/>
                <a:gd name="T23" fmla="*/ 12 h 35"/>
                <a:gd name="T24" fmla="*/ 22 w 97"/>
                <a:gd name="T25" fmla="*/ 16 h 35"/>
                <a:gd name="T26" fmla="*/ 35 w 97"/>
                <a:gd name="T27" fmla="*/ 19 h 35"/>
                <a:gd name="T28" fmla="*/ 49 w 97"/>
                <a:gd name="T29" fmla="*/ 23 h 35"/>
                <a:gd name="T30" fmla="*/ 62 w 97"/>
                <a:gd name="T31" fmla="*/ 26 h 35"/>
                <a:gd name="T32" fmla="*/ 74 w 97"/>
                <a:gd name="T33" fmla="*/ 29 h 35"/>
                <a:gd name="T34" fmla="*/ 85 w 97"/>
                <a:gd name="T35" fmla="*/ 33 h 35"/>
                <a:gd name="T36" fmla="*/ 90 w 97"/>
                <a:gd name="T37" fmla="*/ 35 h 35"/>
                <a:gd name="T38" fmla="*/ 94 w 97"/>
                <a:gd name="T39" fmla="*/ 35 h 35"/>
                <a:gd name="T40" fmla="*/ 90 w 97"/>
                <a:gd name="T41" fmla="*/ 35 h 35"/>
                <a:gd name="T42" fmla="*/ 94 w 97"/>
                <a:gd name="T43" fmla="*/ 35 h 35"/>
                <a:gd name="T44" fmla="*/ 97 w 97"/>
                <a:gd name="T45" fmla="*/ 32 h 35"/>
                <a:gd name="T46" fmla="*/ 97 w 97"/>
                <a:gd name="T47" fmla="*/ 28 h 35"/>
                <a:gd name="T48" fmla="*/ 95 w 97"/>
                <a:gd name="T49" fmla="*/ 26 h 35"/>
                <a:gd name="T50" fmla="*/ 92 w 97"/>
                <a:gd name="T51" fmla="*/ 2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7" h="35">
                  <a:moveTo>
                    <a:pt x="92" y="26"/>
                  </a:moveTo>
                  <a:lnTo>
                    <a:pt x="95" y="26"/>
                  </a:lnTo>
                  <a:lnTo>
                    <a:pt x="87" y="24"/>
                  </a:lnTo>
                  <a:lnTo>
                    <a:pt x="77" y="20"/>
                  </a:lnTo>
                  <a:lnTo>
                    <a:pt x="64" y="17"/>
                  </a:lnTo>
                  <a:lnTo>
                    <a:pt x="52" y="13"/>
                  </a:lnTo>
                  <a:lnTo>
                    <a:pt x="38" y="10"/>
                  </a:lnTo>
                  <a:lnTo>
                    <a:pt x="24" y="7"/>
                  </a:lnTo>
                  <a:lnTo>
                    <a:pt x="13" y="3"/>
                  </a:lnTo>
                  <a:lnTo>
                    <a:pt x="5" y="0"/>
                  </a:lnTo>
                  <a:lnTo>
                    <a:pt x="0" y="9"/>
                  </a:lnTo>
                  <a:lnTo>
                    <a:pt x="10" y="12"/>
                  </a:lnTo>
                  <a:lnTo>
                    <a:pt x="22" y="16"/>
                  </a:lnTo>
                  <a:lnTo>
                    <a:pt x="35" y="19"/>
                  </a:lnTo>
                  <a:lnTo>
                    <a:pt x="49" y="23"/>
                  </a:lnTo>
                  <a:lnTo>
                    <a:pt x="62" y="26"/>
                  </a:lnTo>
                  <a:lnTo>
                    <a:pt x="74" y="29"/>
                  </a:lnTo>
                  <a:lnTo>
                    <a:pt x="85" y="33"/>
                  </a:lnTo>
                  <a:lnTo>
                    <a:pt x="90" y="35"/>
                  </a:lnTo>
                  <a:lnTo>
                    <a:pt x="94" y="35"/>
                  </a:lnTo>
                  <a:lnTo>
                    <a:pt x="90" y="35"/>
                  </a:lnTo>
                  <a:lnTo>
                    <a:pt x="94" y="35"/>
                  </a:lnTo>
                  <a:lnTo>
                    <a:pt x="97" y="32"/>
                  </a:lnTo>
                  <a:lnTo>
                    <a:pt x="97" y="28"/>
                  </a:lnTo>
                  <a:lnTo>
                    <a:pt x="95" y="26"/>
                  </a:lnTo>
                  <a:lnTo>
                    <a:pt x="92" y="2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46" name="Freeform 2378"/>
            <p:cNvSpPr>
              <a:spLocks/>
            </p:cNvSpPr>
            <p:nvPr/>
          </p:nvSpPr>
          <p:spPr bwMode="auto">
            <a:xfrm>
              <a:off x="2279" y="3434"/>
              <a:ext cx="36" cy="6"/>
            </a:xfrm>
            <a:custGeom>
              <a:avLst/>
              <a:gdLst>
                <a:gd name="T0" fmla="*/ 108 w 108"/>
                <a:gd name="T1" fmla="*/ 1 h 17"/>
                <a:gd name="T2" fmla="*/ 108 w 108"/>
                <a:gd name="T3" fmla="*/ 1 h 17"/>
                <a:gd name="T4" fmla="*/ 100 w 108"/>
                <a:gd name="T5" fmla="*/ 0 h 17"/>
                <a:gd name="T6" fmla="*/ 89 w 108"/>
                <a:gd name="T7" fmla="*/ 0 h 17"/>
                <a:gd name="T8" fmla="*/ 75 w 108"/>
                <a:gd name="T9" fmla="*/ 0 h 17"/>
                <a:gd name="T10" fmla="*/ 60 w 108"/>
                <a:gd name="T11" fmla="*/ 0 h 17"/>
                <a:gd name="T12" fmla="*/ 43 w 108"/>
                <a:gd name="T13" fmla="*/ 2 h 17"/>
                <a:gd name="T14" fmla="*/ 28 w 108"/>
                <a:gd name="T15" fmla="*/ 3 h 17"/>
                <a:gd name="T16" fmla="*/ 13 w 108"/>
                <a:gd name="T17" fmla="*/ 6 h 17"/>
                <a:gd name="T18" fmla="*/ 0 w 108"/>
                <a:gd name="T19" fmla="*/ 8 h 17"/>
                <a:gd name="T20" fmla="*/ 2 w 108"/>
                <a:gd name="T21" fmla="*/ 17 h 17"/>
                <a:gd name="T22" fmla="*/ 13 w 108"/>
                <a:gd name="T23" fmla="*/ 15 h 17"/>
                <a:gd name="T24" fmla="*/ 28 w 108"/>
                <a:gd name="T25" fmla="*/ 13 h 17"/>
                <a:gd name="T26" fmla="*/ 43 w 108"/>
                <a:gd name="T27" fmla="*/ 11 h 17"/>
                <a:gd name="T28" fmla="*/ 60 w 108"/>
                <a:gd name="T29" fmla="*/ 11 h 17"/>
                <a:gd name="T30" fmla="*/ 75 w 108"/>
                <a:gd name="T31" fmla="*/ 11 h 17"/>
                <a:gd name="T32" fmla="*/ 89 w 108"/>
                <a:gd name="T33" fmla="*/ 11 h 17"/>
                <a:gd name="T34" fmla="*/ 100 w 108"/>
                <a:gd name="T35" fmla="*/ 11 h 17"/>
                <a:gd name="T36" fmla="*/ 108 w 108"/>
                <a:gd name="T37" fmla="*/ 10 h 17"/>
                <a:gd name="T38" fmla="*/ 108 w 108"/>
                <a:gd name="T39" fmla="*/ 10 h 17"/>
                <a:gd name="T40" fmla="*/ 108 w 108"/>
                <a:gd name="T4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8" h="17">
                  <a:moveTo>
                    <a:pt x="108" y="1"/>
                  </a:moveTo>
                  <a:lnTo>
                    <a:pt x="108" y="1"/>
                  </a:lnTo>
                  <a:lnTo>
                    <a:pt x="100" y="0"/>
                  </a:lnTo>
                  <a:lnTo>
                    <a:pt x="89" y="0"/>
                  </a:lnTo>
                  <a:lnTo>
                    <a:pt x="75" y="0"/>
                  </a:lnTo>
                  <a:lnTo>
                    <a:pt x="60" y="0"/>
                  </a:lnTo>
                  <a:lnTo>
                    <a:pt x="43" y="2"/>
                  </a:lnTo>
                  <a:lnTo>
                    <a:pt x="28" y="3"/>
                  </a:lnTo>
                  <a:lnTo>
                    <a:pt x="13" y="6"/>
                  </a:lnTo>
                  <a:lnTo>
                    <a:pt x="0" y="8"/>
                  </a:lnTo>
                  <a:lnTo>
                    <a:pt x="2" y="17"/>
                  </a:lnTo>
                  <a:lnTo>
                    <a:pt x="13" y="15"/>
                  </a:lnTo>
                  <a:lnTo>
                    <a:pt x="28" y="13"/>
                  </a:lnTo>
                  <a:lnTo>
                    <a:pt x="43" y="11"/>
                  </a:lnTo>
                  <a:lnTo>
                    <a:pt x="60" y="11"/>
                  </a:lnTo>
                  <a:lnTo>
                    <a:pt x="75" y="11"/>
                  </a:lnTo>
                  <a:lnTo>
                    <a:pt x="89" y="11"/>
                  </a:lnTo>
                  <a:lnTo>
                    <a:pt x="100" y="11"/>
                  </a:lnTo>
                  <a:lnTo>
                    <a:pt x="108" y="10"/>
                  </a:lnTo>
                  <a:lnTo>
                    <a:pt x="108" y="10"/>
                  </a:lnTo>
                  <a:lnTo>
                    <a:pt x="10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47" name="Freeform 2379"/>
            <p:cNvSpPr>
              <a:spLocks/>
            </p:cNvSpPr>
            <p:nvPr/>
          </p:nvSpPr>
          <p:spPr bwMode="auto">
            <a:xfrm>
              <a:off x="2315" y="3435"/>
              <a:ext cx="58" cy="21"/>
            </a:xfrm>
            <a:custGeom>
              <a:avLst/>
              <a:gdLst>
                <a:gd name="T0" fmla="*/ 174 w 174"/>
                <a:gd name="T1" fmla="*/ 54 h 65"/>
                <a:gd name="T2" fmla="*/ 174 w 174"/>
                <a:gd name="T3" fmla="*/ 54 h 65"/>
                <a:gd name="T4" fmla="*/ 157 w 174"/>
                <a:gd name="T5" fmla="*/ 53 h 65"/>
                <a:gd name="T6" fmla="*/ 135 w 174"/>
                <a:gd name="T7" fmla="*/ 47 h 65"/>
                <a:gd name="T8" fmla="*/ 109 w 174"/>
                <a:gd name="T9" fmla="*/ 38 h 65"/>
                <a:gd name="T10" fmla="*/ 82 w 174"/>
                <a:gd name="T11" fmla="*/ 29 h 65"/>
                <a:gd name="T12" fmla="*/ 54 w 174"/>
                <a:gd name="T13" fmla="*/ 18 h 65"/>
                <a:gd name="T14" fmla="*/ 30 w 174"/>
                <a:gd name="T15" fmla="*/ 9 h 65"/>
                <a:gd name="T16" fmla="*/ 12 w 174"/>
                <a:gd name="T17" fmla="*/ 4 h 65"/>
                <a:gd name="T18" fmla="*/ 0 w 174"/>
                <a:gd name="T19" fmla="*/ 0 h 65"/>
                <a:gd name="T20" fmla="*/ 0 w 174"/>
                <a:gd name="T21" fmla="*/ 9 h 65"/>
                <a:gd name="T22" fmla="*/ 9 w 174"/>
                <a:gd name="T23" fmla="*/ 13 h 65"/>
                <a:gd name="T24" fmla="*/ 28 w 174"/>
                <a:gd name="T25" fmla="*/ 18 h 65"/>
                <a:gd name="T26" fmla="*/ 52 w 174"/>
                <a:gd name="T27" fmla="*/ 28 h 65"/>
                <a:gd name="T28" fmla="*/ 79 w 174"/>
                <a:gd name="T29" fmla="*/ 38 h 65"/>
                <a:gd name="T30" fmla="*/ 107 w 174"/>
                <a:gd name="T31" fmla="*/ 47 h 65"/>
                <a:gd name="T32" fmla="*/ 133 w 174"/>
                <a:gd name="T33" fmla="*/ 56 h 65"/>
                <a:gd name="T34" fmla="*/ 157 w 174"/>
                <a:gd name="T35" fmla="*/ 62 h 65"/>
                <a:gd name="T36" fmla="*/ 174 w 174"/>
                <a:gd name="T37" fmla="*/ 65 h 65"/>
                <a:gd name="T38" fmla="*/ 174 w 174"/>
                <a:gd name="T39" fmla="*/ 65 h 65"/>
                <a:gd name="T40" fmla="*/ 174 w 174"/>
                <a:gd name="T41" fmla="*/ 5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4" h="65">
                  <a:moveTo>
                    <a:pt x="174" y="54"/>
                  </a:moveTo>
                  <a:lnTo>
                    <a:pt x="174" y="54"/>
                  </a:lnTo>
                  <a:lnTo>
                    <a:pt x="157" y="53"/>
                  </a:lnTo>
                  <a:lnTo>
                    <a:pt x="135" y="47"/>
                  </a:lnTo>
                  <a:lnTo>
                    <a:pt x="109" y="38"/>
                  </a:lnTo>
                  <a:lnTo>
                    <a:pt x="82" y="29"/>
                  </a:lnTo>
                  <a:lnTo>
                    <a:pt x="54" y="18"/>
                  </a:lnTo>
                  <a:lnTo>
                    <a:pt x="30" y="9"/>
                  </a:lnTo>
                  <a:lnTo>
                    <a:pt x="12" y="4"/>
                  </a:lnTo>
                  <a:lnTo>
                    <a:pt x="0" y="0"/>
                  </a:lnTo>
                  <a:lnTo>
                    <a:pt x="0" y="9"/>
                  </a:lnTo>
                  <a:lnTo>
                    <a:pt x="9" y="13"/>
                  </a:lnTo>
                  <a:lnTo>
                    <a:pt x="28" y="18"/>
                  </a:lnTo>
                  <a:lnTo>
                    <a:pt x="52" y="28"/>
                  </a:lnTo>
                  <a:lnTo>
                    <a:pt x="79" y="38"/>
                  </a:lnTo>
                  <a:lnTo>
                    <a:pt x="107" y="47"/>
                  </a:lnTo>
                  <a:lnTo>
                    <a:pt x="133" y="56"/>
                  </a:lnTo>
                  <a:lnTo>
                    <a:pt x="157" y="62"/>
                  </a:lnTo>
                  <a:lnTo>
                    <a:pt x="174" y="65"/>
                  </a:lnTo>
                  <a:lnTo>
                    <a:pt x="174" y="65"/>
                  </a:lnTo>
                  <a:lnTo>
                    <a:pt x="174" y="5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48" name="Freeform 2380"/>
            <p:cNvSpPr>
              <a:spLocks/>
            </p:cNvSpPr>
            <p:nvPr/>
          </p:nvSpPr>
          <p:spPr bwMode="auto">
            <a:xfrm>
              <a:off x="2373" y="3453"/>
              <a:ext cx="22" cy="23"/>
            </a:xfrm>
            <a:custGeom>
              <a:avLst/>
              <a:gdLst>
                <a:gd name="T0" fmla="*/ 66 w 66"/>
                <a:gd name="T1" fmla="*/ 60 h 69"/>
                <a:gd name="T2" fmla="*/ 66 w 66"/>
                <a:gd name="T3" fmla="*/ 61 h 69"/>
                <a:gd name="T4" fmla="*/ 62 w 66"/>
                <a:gd name="T5" fmla="*/ 56 h 69"/>
                <a:gd name="T6" fmla="*/ 54 w 66"/>
                <a:gd name="T7" fmla="*/ 48 h 69"/>
                <a:gd name="T8" fmla="*/ 45 w 66"/>
                <a:gd name="T9" fmla="*/ 39 h 69"/>
                <a:gd name="T10" fmla="*/ 35 w 66"/>
                <a:gd name="T11" fmla="*/ 29 h 69"/>
                <a:gd name="T12" fmla="*/ 24 w 66"/>
                <a:gd name="T13" fmla="*/ 19 h 69"/>
                <a:gd name="T14" fmla="*/ 15 w 66"/>
                <a:gd name="T15" fmla="*/ 10 h 69"/>
                <a:gd name="T16" fmla="*/ 7 w 66"/>
                <a:gd name="T17" fmla="*/ 3 h 69"/>
                <a:gd name="T18" fmla="*/ 0 w 66"/>
                <a:gd name="T19" fmla="*/ 0 h 69"/>
                <a:gd name="T20" fmla="*/ 0 w 66"/>
                <a:gd name="T21" fmla="*/ 11 h 69"/>
                <a:gd name="T22" fmla="*/ 3 w 66"/>
                <a:gd name="T23" fmla="*/ 13 h 69"/>
                <a:gd name="T24" fmla="*/ 8 w 66"/>
                <a:gd name="T25" fmla="*/ 17 h 69"/>
                <a:gd name="T26" fmla="*/ 17 w 66"/>
                <a:gd name="T27" fmla="*/ 26 h 69"/>
                <a:gd name="T28" fmla="*/ 28 w 66"/>
                <a:gd name="T29" fmla="*/ 35 h 69"/>
                <a:gd name="T30" fmla="*/ 38 w 66"/>
                <a:gd name="T31" fmla="*/ 46 h 69"/>
                <a:gd name="T32" fmla="*/ 47 w 66"/>
                <a:gd name="T33" fmla="*/ 55 h 69"/>
                <a:gd name="T34" fmla="*/ 55 w 66"/>
                <a:gd name="T35" fmla="*/ 63 h 69"/>
                <a:gd name="T36" fmla="*/ 61 w 66"/>
                <a:gd name="T37" fmla="*/ 68 h 69"/>
                <a:gd name="T38" fmla="*/ 61 w 66"/>
                <a:gd name="T39" fmla="*/ 69 h 69"/>
                <a:gd name="T40" fmla="*/ 66 w 66"/>
                <a:gd name="T41" fmla="*/ 6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6" h="69">
                  <a:moveTo>
                    <a:pt x="66" y="60"/>
                  </a:moveTo>
                  <a:lnTo>
                    <a:pt x="66" y="61"/>
                  </a:lnTo>
                  <a:lnTo>
                    <a:pt x="62" y="56"/>
                  </a:lnTo>
                  <a:lnTo>
                    <a:pt x="54" y="48"/>
                  </a:lnTo>
                  <a:lnTo>
                    <a:pt x="45" y="39"/>
                  </a:lnTo>
                  <a:lnTo>
                    <a:pt x="35" y="29"/>
                  </a:lnTo>
                  <a:lnTo>
                    <a:pt x="24" y="19"/>
                  </a:lnTo>
                  <a:lnTo>
                    <a:pt x="15" y="10"/>
                  </a:lnTo>
                  <a:lnTo>
                    <a:pt x="7" y="3"/>
                  </a:lnTo>
                  <a:lnTo>
                    <a:pt x="0" y="0"/>
                  </a:lnTo>
                  <a:lnTo>
                    <a:pt x="0" y="11"/>
                  </a:lnTo>
                  <a:lnTo>
                    <a:pt x="3" y="13"/>
                  </a:lnTo>
                  <a:lnTo>
                    <a:pt x="8" y="17"/>
                  </a:lnTo>
                  <a:lnTo>
                    <a:pt x="17" y="26"/>
                  </a:lnTo>
                  <a:lnTo>
                    <a:pt x="28" y="35"/>
                  </a:lnTo>
                  <a:lnTo>
                    <a:pt x="38" y="46"/>
                  </a:lnTo>
                  <a:lnTo>
                    <a:pt x="47" y="55"/>
                  </a:lnTo>
                  <a:lnTo>
                    <a:pt x="55" y="63"/>
                  </a:lnTo>
                  <a:lnTo>
                    <a:pt x="61" y="68"/>
                  </a:lnTo>
                  <a:lnTo>
                    <a:pt x="61" y="69"/>
                  </a:lnTo>
                  <a:lnTo>
                    <a:pt x="66" y="6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49" name="Freeform 2381"/>
            <p:cNvSpPr>
              <a:spLocks/>
            </p:cNvSpPr>
            <p:nvPr/>
          </p:nvSpPr>
          <p:spPr bwMode="auto">
            <a:xfrm>
              <a:off x="2393" y="3473"/>
              <a:ext cx="63" cy="12"/>
            </a:xfrm>
            <a:custGeom>
              <a:avLst/>
              <a:gdLst>
                <a:gd name="T0" fmla="*/ 190 w 190"/>
                <a:gd name="T1" fmla="*/ 24 h 36"/>
                <a:gd name="T2" fmla="*/ 190 w 190"/>
                <a:gd name="T3" fmla="*/ 24 h 36"/>
                <a:gd name="T4" fmla="*/ 182 w 190"/>
                <a:gd name="T5" fmla="*/ 25 h 36"/>
                <a:gd name="T6" fmla="*/ 172 w 190"/>
                <a:gd name="T7" fmla="*/ 25 h 36"/>
                <a:gd name="T8" fmla="*/ 160 w 190"/>
                <a:gd name="T9" fmla="*/ 25 h 36"/>
                <a:gd name="T10" fmla="*/ 149 w 190"/>
                <a:gd name="T11" fmla="*/ 25 h 36"/>
                <a:gd name="T12" fmla="*/ 135 w 190"/>
                <a:gd name="T13" fmla="*/ 25 h 36"/>
                <a:gd name="T14" fmla="*/ 121 w 190"/>
                <a:gd name="T15" fmla="*/ 24 h 36"/>
                <a:gd name="T16" fmla="*/ 108 w 190"/>
                <a:gd name="T17" fmla="*/ 22 h 36"/>
                <a:gd name="T18" fmla="*/ 93 w 190"/>
                <a:gd name="T19" fmla="*/ 21 h 36"/>
                <a:gd name="T20" fmla="*/ 79 w 190"/>
                <a:gd name="T21" fmla="*/ 20 h 36"/>
                <a:gd name="T22" fmla="*/ 64 w 190"/>
                <a:gd name="T23" fmla="*/ 18 h 36"/>
                <a:gd name="T24" fmla="*/ 53 w 190"/>
                <a:gd name="T25" fmla="*/ 16 h 36"/>
                <a:gd name="T26" fmla="*/ 40 w 190"/>
                <a:gd name="T27" fmla="*/ 12 h 36"/>
                <a:gd name="T28" fmla="*/ 29 w 190"/>
                <a:gd name="T29" fmla="*/ 10 h 36"/>
                <a:gd name="T30" fmla="*/ 18 w 190"/>
                <a:gd name="T31" fmla="*/ 6 h 36"/>
                <a:gd name="T32" fmla="*/ 11 w 190"/>
                <a:gd name="T33" fmla="*/ 3 h 36"/>
                <a:gd name="T34" fmla="*/ 5 w 190"/>
                <a:gd name="T35" fmla="*/ 0 h 36"/>
                <a:gd name="T36" fmla="*/ 0 w 190"/>
                <a:gd name="T37" fmla="*/ 9 h 36"/>
                <a:gd name="T38" fmla="*/ 7 w 190"/>
                <a:gd name="T39" fmla="*/ 12 h 36"/>
                <a:gd name="T40" fmla="*/ 16 w 190"/>
                <a:gd name="T41" fmla="*/ 16 h 36"/>
                <a:gd name="T42" fmla="*/ 26 w 190"/>
                <a:gd name="T43" fmla="*/ 19 h 36"/>
                <a:gd name="T44" fmla="*/ 38 w 190"/>
                <a:gd name="T45" fmla="*/ 21 h 36"/>
                <a:gd name="T46" fmla="*/ 50 w 190"/>
                <a:gd name="T47" fmla="*/ 25 h 36"/>
                <a:gd name="T48" fmla="*/ 64 w 190"/>
                <a:gd name="T49" fmla="*/ 27 h 36"/>
                <a:gd name="T50" fmla="*/ 79 w 190"/>
                <a:gd name="T51" fmla="*/ 29 h 36"/>
                <a:gd name="T52" fmla="*/ 93 w 190"/>
                <a:gd name="T53" fmla="*/ 30 h 36"/>
                <a:gd name="T54" fmla="*/ 108 w 190"/>
                <a:gd name="T55" fmla="*/ 32 h 36"/>
                <a:gd name="T56" fmla="*/ 121 w 190"/>
                <a:gd name="T57" fmla="*/ 33 h 36"/>
                <a:gd name="T58" fmla="*/ 135 w 190"/>
                <a:gd name="T59" fmla="*/ 34 h 36"/>
                <a:gd name="T60" fmla="*/ 149 w 190"/>
                <a:gd name="T61" fmla="*/ 36 h 36"/>
                <a:gd name="T62" fmla="*/ 160 w 190"/>
                <a:gd name="T63" fmla="*/ 36 h 36"/>
                <a:gd name="T64" fmla="*/ 172 w 190"/>
                <a:gd name="T65" fmla="*/ 36 h 36"/>
                <a:gd name="T66" fmla="*/ 182 w 190"/>
                <a:gd name="T67" fmla="*/ 34 h 36"/>
                <a:gd name="T68" fmla="*/ 190 w 190"/>
                <a:gd name="T69" fmla="*/ 33 h 36"/>
                <a:gd name="T70" fmla="*/ 190 w 190"/>
                <a:gd name="T71" fmla="*/ 33 h 36"/>
                <a:gd name="T72" fmla="*/ 190 w 190"/>
                <a:gd name="T73"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0" h="36">
                  <a:moveTo>
                    <a:pt x="190" y="24"/>
                  </a:moveTo>
                  <a:lnTo>
                    <a:pt x="190" y="24"/>
                  </a:lnTo>
                  <a:lnTo>
                    <a:pt x="182" y="25"/>
                  </a:lnTo>
                  <a:lnTo>
                    <a:pt x="172" y="25"/>
                  </a:lnTo>
                  <a:lnTo>
                    <a:pt x="160" y="25"/>
                  </a:lnTo>
                  <a:lnTo>
                    <a:pt x="149" y="25"/>
                  </a:lnTo>
                  <a:lnTo>
                    <a:pt x="135" y="25"/>
                  </a:lnTo>
                  <a:lnTo>
                    <a:pt x="121" y="24"/>
                  </a:lnTo>
                  <a:lnTo>
                    <a:pt x="108" y="22"/>
                  </a:lnTo>
                  <a:lnTo>
                    <a:pt x="93" y="21"/>
                  </a:lnTo>
                  <a:lnTo>
                    <a:pt x="79" y="20"/>
                  </a:lnTo>
                  <a:lnTo>
                    <a:pt x="64" y="18"/>
                  </a:lnTo>
                  <a:lnTo>
                    <a:pt x="53" y="16"/>
                  </a:lnTo>
                  <a:lnTo>
                    <a:pt x="40" y="12"/>
                  </a:lnTo>
                  <a:lnTo>
                    <a:pt x="29" y="10"/>
                  </a:lnTo>
                  <a:lnTo>
                    <a:pt x="18" y="6"/>
                  </a:lnTo>
                  <a:lnTo>
                    <a:pt x="11" y="3"/>
                  </a:lnTo>
                  <a:lnTo>
                    <a:pt x="5" y="0"/>
                  </a:lnTo>
                  <a:lnTo>
                    <a:pt x="0" y="9"/>
                  </a:lnTo>
                  <a:lnTo>
                    <a:pt x="7" y="12"/>
                  </a:lnTo>
                  <a:lnTo>
                    <a:pt x="16" y="16"/>
                  </a:lnTo>
                  <a:lnTo>
                    <a:pt x="26" y="19"/>
                  </a:lnTo>
                  <a:lnTo>
                    <a:pt x="38" y="21"/>
                  </a:lnTo>
                  <a:lnTo>
                    <a:pt x="50" y="25"/>
                  </a:lnTo>
                  <a:lnTo>
                    <a:pt x="64" y="27"/>
                  </a:lnTo>
                  <a:lnTo>
                    <a:pt x="79" y="29"/>
                  </a:lnTo>
                  <a:lnTo>
                    <a:pt x="93" y="30"/>
                  </a:lnTo>
                  <a:lnTo>
                    <a:pt x="108" y="32"/>
                  </a:lnTo>
                  <a:lnTo>
                    <a:pt x="121" y="33"/>
                  </a:lnTo>
                  <a:lnTo>
                    <a:pt x="135" y="34"/>
                  </a:lnTo>
                  <a:lnTo>
                    <a:pt x="149" y="36"/>
                  </a:lnTo>
                  <a:lnTo>
                    <a:pt x="160" y="36"/>
                  </a:lnTo>
                  <a:lnTo>
                    <a:pt x="172" y="36"/>
                  </a:lnTo>
                  <a:lnTo>
                    <a:pt x="182" y="34"/>
                  </a:lnTo>
                  <a:lnTo>
                    <a:pt x="190" y="33"/>
                  </a:lnTo>
                  <a:lnTo>
                    <a:pt x="190" y="33"/>
                  </a:lnTo>
                  <a:lnTo>
                    <a:pt x="190"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50" name="Freeform 2382"/>
            <p:cNvSpPr>
              <a:spLocks/>
            </p:cNvSpPr>
            <p:nvPr/>
          </p:nvSpPr>
          <p:spPr bwMode="auto">
            <a:xfrm>
              <a:off x="2456" y="3477"/>
              <a:ext cx="17" cy="7"/>
            </a:xfrm>
            <a:custGeom>
              <a:avLst/>
              <a:gdLst>
                <a:gd name="T0" fmla="*/ 45 w 49"/>
                <a:gd name="T1" fmla="*/ 2 h 19"/>
                <a:gd name="T2" fmla="*/ 43 w 49"/>
                <a:gd name="T3" fmla="*/ 0 h 19"/>
                <a:gd name="T4" fmla="*/ 39 w 49"/>
                <a:gd name="T5" fmla="*/ 2 h 19"/>
                <a:gd name="T6" fmla="*/ 34 w 49"/>
                <a:gd name="T7" fmla="*/ 3 h 19"/>
                <a:gd name="T8" fmla="*/ 30 w 49"/>
                <a:gd name="T9" fmla="*/ 3 h 19"/>
                <a:gd name="T10" fmla="*/ 24 w 49"/>
                <a:gd name="T11" fmla="*/ 4 h 19"/>
                <a:gd name="T12" fmla="*/ 17 w 49"/>
                <a:gd name="T13" fmla="*/ 5 h 19"/>
                <a:gd name="T14" fmla="*/ 11 w 49"/>
                <a:gd name="T15" fmla="*/ 7 h 19"/>
                <a:gd name="T16" fmla="*/ 7 w 49"/>
                <a:gd name="T17" fmla="*/ 8 h 19"/>
                <a:gd name="T18" fmla="*/ 0 w 49"/>
                <a:gd name="T19" fmla="*/ 10 h 19"/>
                <a:gd name="T20" fmla="*/ 0 w 49"/>
                <a:gd name="T21" fmla="*/ 19 h 19"/>
                <a:gd name="T22" fmla="*/ 7 w 49"/>
                <a:gd name="T23" fmla="*/ 18 h 19"/>
                <a:gd name="T24" fmla="*/ 14 w 49"/>
                <a:gd name="T25" fmla="*/ 16 h 19"/>
                <a:gd name="T26" fmla="*/ 19 w 49"/>
                <a:gd name="T27" fmla="*/ 14 h 19"/>
                <a:gd name="T28" fmla="*/ 24 w 49"/>
                <a:gd name="T29" fmla="*/ 13 h 19"/>
                <a:gd name="T30" fmla="*/ 30 w 49"/>
                <a:gd name="T31" fmla="*/ 12 h 19"/>
                <a:gd name="T32" fmla="*/ 34 w 49"/>
                <a:gd name="T33" fmla="*/ 12 h 19"/>
                <a:gd name="T34" fmla="*/ 39 w 49"/>
                <a:gd name="T35" fmla="*/ 11 h 19"/>
                <a:gd name="T36" fmla="*/ 43 w 49"/>
                <a:gd name="T37" fmla="*/ 12 h 19"/>
                <a:gd name="T38" fmla="*/ 42 w 49"/>
                <a:gd name="T39" fmla="*/ 11 h 19"/>
                <a:gd name="T40" fmla="*/ 43 w 49"/>
                <a:gd name="T41" fmla="*/ 12 h 19"/>
                <a:gd name="T42" fmla="*/ 47 w 49"/>
                <a:gd name="T43" fmla="*/ 10 h 19"/>
                <a:gd name="T44" fmla="*/ 49 w 49"/>
                <a:gd name="T45" fmla="*/ 6 h 19"/>
                <a:gd name="T46" fmla="*/ 47 w 49"/>
                <a:gd name="T47" fmla="*/ 3 h 19"/>
                <a:gd name="T48" fmla="*/ 43 w 49"/>
                <a:gd name="T49" fmla="*/ 0 h 19"/>
                <a:gd name="T50" fmla="*/ 45 w 49"/>
                <a:gd name="T51"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19">
                  <a:moveTo>
                    <a:pt x="45" y="2"/>
                  </a:moveTo>
                  <a:lnTo>
                    <a:pt x="43" y="0"/>
                  </a:lnTo>
                  <a:lnTo>
                    <a:pt x="39" y="2"/>
                  </a:lnTo>
                  <a:lnTo>
                    <a:pt x="34" y="3"/>
                  </a:lnTo>
                  <a:lnTo>
                    <a:pt x="30" y="3"/>
                  </a:lnTo>
                  <a:lnTo>
                    <a:pt x="24" y="4"/>
                  </a:lnTo>
                  <a:lnTo>
                    <a:pt x="17" y="5"/>
                  </a:lnTo>
                  <a:lnTo>
                    <a:pt x="11" y="7"/>
                  </a:lnTo>
                  <a:lnTo>
                    <a:pt x="7" y="8"/>
                  </a:lnTo>
                  <a:lnTo>
                    <a:pt x="0" y="10"/>
                  </a:lnTo>
                  <a:lnTo>
                    <a:pt x="0" y="19"/>
                  </a:lnTo>
                  <a:lnTo>
                    <a:pt x="7" y="18"/>
                  </a:lnTo>
                  <a:lnTo>
                    <a:pt x="14" y="16"/>
                  </a:lnTo>
                  <a:lnTo>
                    <a:pt x="19" y="14"/>
                  </a:lnTo>
                  <a:lnTo>
                    <a:pt x="24" y="13"/>
                  </a:lnTo>
                  <a:lnTo>
                    <a:pt x="30" y="12"/>
                  </a:lnTo>
                  <a:lnTo>
                    <a:pt x="34" y="12"/>
                  </a:lnTo>
                  <a:lnTo>
                    <a:pt x="39" y="11"/>
                  </a:lnTo>
                  <a:lnTo>
                    <a:pt x="43" y="12"/>
                  </a:lnTo>
                  <a:lnTo>
                    <a:pt x="42" y="11"/>
                  </a:lnTo>
                  <a:lnTo>
                    <a:pt x="43" y="12"/>
                  </a:lnTo>
                  <a:lnTo>
                    <a:pt x="47" y="10"/>
                  </a:lnTo>
                  <a:lnTo>
                    <a:pt x="49" y="6"/>
                  </a:lnTo>
                  <a:lnTo>
                    <a:pt x="47" y="3"/>
                  </a:lnTo>
                  <a:lnTo>
                    <a:pt x="43" y="0"/>
                  </a:lnTo>
                  <a:lnTo>
                    <a:pt x="45"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51" name="Freeform 2383"/>
            <p:cNvSpPr>
              <a:spLocks/>
            </p:cNvSpPr>
            <p:nvPr/>
          </p:nvSpPr>
          <p:spPr bwMode="auto">
            <a:xfrm>
              <a:off x="2470" y="3478"/>
              <a:ext cx="22" cy="14"/>
            </a:xfrm>
            <a:custGeom>
              <a:avLst/>
              <a:gdLst>
                <a:gd name="T0" fmla="*/ 66 w 66"/>
                <a:gd name="T1" fmla="*/ 30 h 42"/>
                <a:gd name="T2" fmla="*/ 66 w 66"/>
                <a:gd name="T3" fmla="*/ 30 h 42"/>
                <a:gd name="T4" fmla="*/ 63 w 66"/>
                <a:gd name="T5" fmla="*/ 30 h 42"/>
                <a:gd name="T6" fmla="*/ 59 w 66"/>
                <a:gd name="T7" fmla="*/ 28 h 42"/>
                <a:gd name="T8" fmla="*/ 51 w 66"/>
                <a:gd name="T9" fmla="*/ 24 h 42"/>
                <a:gd name="T10" fmla="*/ 43 w 66"/>
                <a:gd name="T11" fmla="*/ 19 h 42"/>
                <a:gd name="T12" fmla="*/ 32 w 66"/>
                <a:gd name="T13" fmla="*/ 13 h 42"/>
                <a:gd name="T14" fmla="*/ 23 w 66"/>
                <a:gd name="T15" fmla="*/ 8 h 42"/>
                <a:gd name="T16" fmla="*/ 12 w 66"/>
                <a:gd name="T17" fmla="*/ 3 h 42"/>
                <a:gd name="T18" fmla="*/ 3 w 66"/>
                <a:gd name="T19" fmla="*/ 0 h 42"/>
                <a:gd name="T20" fmla="*/ 0 w 66"/>
                <a:gd name="T21" fmla="*/ 9 h 42"/>
                <a:gd name="T22" fmla="*/ 9 w 66"/>
                <a:gd name="T23" fmla="*/ 12 h 42"/>
                <a:gd name="T24" fmla="*/ 19 w 66"/>
                <a:gd name="T25" fmla="*/ 17 h 42"/>
                <a:gd name="T26" fmla="*/ 28 w 66"/>
                <a:gd name="T27" fmla="*/ 22 h 42"/>
                <a:gd name="T28" fmla="*/ 38 w 66"/>
                <a:gd name="T29" fmla="*/ 28 h 42"/>
                <a:gd name="T30" fmla="*/ 46 w 66"/>
                <a:gd name="T31" fmla="*/ 33 h 42"/>
                <a:gd name="T32" fmla="*/ 54 w 66"/>
                <a:gd name="T33" fmla="*/ 37 h 42"/>
                <a:gd name="T34" fmla="*/ 61 w 66"/>
                <a:gd name="T35" fmla="*/ 40 h 42"/>
                <a:gd name="T36" fmla="*/ 66 w 66"/>
                <a:gd name="T37" fmla="*/ 42 h 42"/>
                <a:gd name="T38" fmla="*/ 66 w 66"/>
                <a:gd name="T39" fmla="*/ 42 h 42"/>
                <a:gd name="T40" fmla="*/ 66 w 66"/>
                <a:gd name="T41" fmla="*/ 3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6" h="42">
                  <a:moveTo>
                    <a:pt x="66" y="30"/>
                  </a:moveTo>
                  <a:lnTo>
                    <a:pt x="66" y="30"/>
                  </a:lnTo>
                  <a:lnTo>
                    <a:pt x="63" y="30"/>
                  </a:lnTo>
                  <a:lnTo>
                    <a:pt x="59" y="28"/>
                  </a:lnTo>
                  <a:lnTo>
                    <a:pt x="51" y="24"/>
                  </a:lnTo>
                  <a:lnTo>
                    <a:pt x="43" y="19"/>
                  </a:lnTo>
                  <a:lnTo>
                    <a:pt x="32" y="13"/>
                  </a:lnTo>
                  <a:lnTo>
                    <a:pt x="23" y="8"/>
                  </a:lnTo>
                  <a:lnTo>
                    <a:pt x="12" y="3"/>
                  </a:lnTo>
                  <a:lnTo>
                    <a:pt x="3" y="0"/>
                  </a:lnTo>
                  <a:lnTo>
                    <a:pt x="0" y="9"/>
                  </a:lnTo>
                  <a:lnTo>
                    <a:pt x="9" y="12"/>
                  </a:lnTo>
                  <a:lnTo>
                    <a:pt x="19" y="17"/>
                  </a:lnTo>
                  <a:lnTo>
                    <a:pt x="28" y="22"/>
                  </a:lnTo>
                  <a:lnTo>
                    <a:pt x="38" y="28"/>
                  </a:lnTo>
                  <a:lnTo>
                    <a:pt x="46" y="33"/>
                  </a:lnTo>
                  <a:lnTo>
                    <a:pt x="54" y="37"/>
                  </a:lnTo>
                  <a:lnTo>
                    <a:pt x="61" y="40"/>
                  </a:lnTo>
                  <a:lnTo>
                    <a:pt x="66" y="42"/>
                  </a:lnTo>
                  <a:lnTo>
                    <a:pt x="66" y="42"/>
                  </a:lnTo>
                  <a:lnTo>
                    <a:pt x="66"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52" name="Freeform 2384"/>
            <p:cNvSpPr>
              <a:spLocks/>
            </p:cNvSpPr>
            <p:nvPr/>
          </p:nvSpPr>
          <p:spPr bwMode="auto">
            <a:xfrm>
              <a:off x="2492" y="3488"/>
              <a:ext cx="10" cy="6"/>
            </a:xfrm>
            <a:custGeom>
              <a:avLst/>
              <a:gdLst>
                <a:gd name="T0" fmla="*/ 30 w 30"/>
                <a:gd name="T1" fmla="*/ 11 h 18"/>
                <a:gd name="T2" fmla="*/ 30 w 30"/>
                <a:gd name="T3" fmla="*/ 11 h 18"/>
                <a:gd name="T4" fmla="*/ 24 w 30"/>
                <a:gd name="T5" fmla="*/ 6 h 18"/>
                <a:gd name="T6" fmla="*/ 16 w 30"/>
                <a:gd name="T7" fmla="*/ 4 h 18"/>
                <a:gd name="T8" fmla="*/ 6 w 30"/>
                <a:gd name="T9" fmla="*/ 3 h 18"/>
                <a:gd name="T10" fmla="*/ 0 w 30"/>
                <a:gd name="T11" fmla="*/ 0 h 18"/>
                <a:gd name="T12" fmla="*/ 0 w 30"/>
                <a:gd name="T13" fmla="*/ 12 h 18"/>
                <a:gd name="T14" fmla="*/ 6 w 30"/>
                <a:gd name="T15" fmla="*/ 12 h 18"/>
                <a:gd name="T16" fmla="*/ 13 w 30"/>
                <a:gd name="T17" fmla="*/ 13 h 18"/>
                <a:gd name="T18" fmla="*/ 19 w 30"/>
                <a:gd name="T19" fmla="*/ 15 h 18"/>
                <a:gd name="T20" fmla="*/ 24 w 30"/>
                <a:gd name="T21" fmla="*/ 18 h 18"/>
                <a:gd name="T22" fmla="*/ 24 w 30"/>
                <a:gd name="T23" fmla="*/ 18 h 18"/>
                <a:gd name="T24" fmla="*/ 30 w 30"/>
                <a:gd name="T25"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18">
                  <a:moveTo>
                    <a:pt x="30" y="11"/>
                  </a:moveTo>
                  <a:lnTo>
                    <a:pt x="30" y="11"/>
                  </a:lnTo>
                  <a:lnTo>
                    <a:pt x="24" y="6"/>
                  </a:lnTo>
                  <a:lnTo>
                    <a:pt x="16" y="4"/>
                  </a:lnTo>
                  <a:lnTo>
                    <a:pt x="6" y="3"/>
                  </a:lnTo>
                  <a:lnTo>
                    <a:pt x="0" y="0"/>
                  </a:lnTo>
                  <a:lnTo>
                    <a:pt x="0" y="12"/>
                  </a:lnTo>
                  <a:lnTo>
                    <a:pt x="6" y="12"/>
                  </a:lnTo>
                  <a:lnTo>
                    <a:pt x="13" y="13"/>
                  </a:lnTo>
                  <a:lnTo>
                    <a:pt x="19" y="15"/>
                  </a:lnTo>
                  <a:lnTo>
                    <a:pt x="24" y="18"/>
                  </a:lnTo>
                  <a:lnTo>
                    <a:pt x="24" y="18"/>
                  </a:lnTo>
                  <a:lnTo>
                    <a:pt x="30"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53" name="Freeform 2385"/>
            <p:cNvSpPr>
              <a:spLocks/>
            </p:cNvSpPr>
            <p:nvPr/>
          </p:nvSpPr>
          <p:spPr bwMode="auto">
            <a:xfrm>
              <a:off x="2500" y="3492"/>
              <a:ext cx="29" cy="31"/>
            </a:xfrm>
            <a:custGeom>
              <a:avLst/>
              <a:gdLst>
                <a:gd name="T0" fmla="*/ 83 w 87"/>
                <a:gd name="T1" fmla="*/ 86 h 95"/>
                <a:gd name="T2" fmla="*/ 84 w 87"/>
                <a:gd name="T3" fmla="*/ 86 h 95"/>
                <a:gd name="T4" fmla="*/ 77 w 87"/>
                <a:gd name="T5" fmla="*/ 80 h 95"/>
                <a:gd name="T6" fmla="*/ 66 w 87"/>
                <a:gd name="T7" fmla="*/ 68 h 95"/>
                <a:gd name="T8" fmla="*/ 53 w 87"/>
                <a:gd name="T9" fmla="*/ 55 h 95"/>
                <a:gd name="T10" fmla="*/ 41 w 87"/>
                <a:gd name="T11" fmla="*/ 40 h 95"/>
                <a:gd name="T12" fmla="*/ 28 w 87"/>
                <a:gd name="T13" fmla="*/ 26 h 95"/>
                <a:gd name="T14" fmla="*/ 18 w 87"/>
                <a:gd name="T15" fmla="*/ 13 h 95"/>
                <a:gd name="T16" fmla="*/ 10 w 87"/>
                <a:gd name="T17" fmla="*/ 4 h 95"/>
                <a:gd name="T18" fmla="*/ 6 w 87"/>
                <a:gd name="T19" fmla="*/ 0 h 95"/>
                <a:gd name="T20" fmla="*/ 0 w 87"/>
                <a:gd name="T21" fmla="*/ 7 h 95"/>
                <a:gd name="T22" fmla="*/ 3 w 87"/>
                <a:gd name="T23" fmla="*/ 11 h 95"/>
                <a:gd name="T24" fmla="*/ 11 w 87"/>
                <a:gd name="T25" fmla="*/ 20 h 95"/>
                <a:gd name="T26" fmla="*/ 21 w 87"/>
                <a:gd name="T27" fmla="*/ 33 h 95"/>
                <a:gd name="T28" fmla="*/ 34 w 87"/>
                <a:gd name="T29" fmla="*/ 47 h 95"/>
                <a:gd name="T30" fmla="*/ 47 w 87"/>
                <a:gd name="T31" fmla="*/ 62 h 95"/>
                <a:gd name="T32" fmla="*/ 59 w 87"/>
                <a:gd name="T33" fmla="*/ 75 h 95"/>
                <a:gd name="T34" fmla="*/ 71 w 87"/>
                <a:gd name="T35" fmla="*/ 87 h 95"/>
                <a:gd name="T36" fmla="*/ 80 w 87"/>
                <a:gd name="T37" fmla="*/ 95 h 95"/>
                <a:gd name="T38" fmla="*/ 81 w 87"/>
                <a:gd name="T39" fmla="*/ 95 h 95"/>
                <a:gd name="T40" fmla="*/ 80 w 87"/>
                <a:gd name="T41" fmla="*/ 95 h 95"/>
                <a:gd name="T42" fmla="*/ 83 w 87"/>
                <a:gd name="T43" fmla="*/ 95 h 95"/>
                <a:gd name="T44" fmla="*/ 87 w 87"/>
                <a:gd name="T45" fmla="*/ 91 h 95"/>
                <a:gd name="T46" fmla="*/ 87 w 87"/>
                <a:gd name="T47" fmla="*/ 88 h 95"/>
                <a:gd name="T48" fmla="*/ 84 w 87"/>
                <a:gd name="T49" fmla="*/ 86 h 95"/>
                <a:gd name="T50" fmla="*/ 83 w 87"/>
                <a:gd name="T51" fmla="*/ 8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7" h="95">
                  <a:moveTo>
                    <a:pt x="83" y="86"/>
                  </a:moveTo>
                  <a:lnTo>
                    <a:pt x="84" y="86"/>
                  </a:lnTo>
                  <a:lnTo>
                    <a:pt x="77" y="80"/>
                  </a:lnTo>
                  <a:lnTo>
                    <a:pt x="66" y="68"/>
                  </a:lnTo>
                  <a:lnTo>
                    <a:pt x="53" y="55"/>
                  </a:lnTo>
                  <a:lnTo>
                    <a:pt x="41" y="40"/>
                  </a:lnTo>
                  <a:lnTo>
                    <a:pt x="28" y="26"/>
                  </a:lnTo>
                  <a:lnTo>
                    <a:pt x="18" y="13"/>
                  </a:lnTo>
                  <a:lnTo>
                    <a:pt x="10" y="4"/>
                  </a:lnTo>
                  <a:lnTo>
                    <a:pt x="6" y="0"/>
                  </a:lnTo>
                  <a:lnTo>
                    <a:pt x="0" y="7"/>
                  </a:lnTo>
                  <a:lnTo>
                    <a:pt x="3" y="11"/>
                  </a:lnTo>
                  <a:lnTo>
                    <a:pt x="11" y="20"/>
                  </a:lnTo>
                  <a:lnTo>
                    <a:pt x="21" y="33"/>
                  </a:lnTo>
                  <a:lnTo>
                    <a:pt x="34" y="47"/>
                  </a:lnTo>
                  <a:lnTo>
                    <a:pt x="47" y="62"/>
                  </a:lnTo>
                  <a:lnTo>
                    <a:pt x="59" y="75"/>
                  </a:lnTo>
                  <a:lnTo>
                    <a:pt x="71" y="87"/>
                  </a:lnTo>
                  <a:lnTo>
                    <a:pt x="80" y="95"/>
                  </a:lnTo>
                  <a:lnTo>
                    <a:pt x="81" y="95"/>
                  </a:lnTo>
                  <a:lnTo>
                    <a:pt x="80" y="95"/>
                  </a:lnTo>
                  <a:lnTo>
                    <a:pt x="83" y="95"/>
                  </a:lnTo>
                  <a:lnTo>
                    <a:pt x="87" y="91"/>
                  </a:lnTo>
                  <a:lnTo>
                    <a:pt x="87" y="88"/>
                  </a:lnTo>
                  <a:lnTo>
                    <a:pt x="84" y="86"/>
                  </a:lnTo>
                  <a:lnTo>
                    <a:pt x="83" y="8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54" name="Freeform 2386"/>
            <p:cNvSpPr>
              <a:spLocks/>
            </p:cNvSpPr>
            <p:nvPr/>
          </p:nvSpPr>
          <p:spPr bwMode="auto">
            <a:xfrm>
              <a:off x="2527" y="3520"/>
              <a:ext cx="30" cy="10"/>
            </a:xfrm>
            <a:custGeom>
              <a:avLst/>
              <a:gdLst>
                <a:gd name="T0" fmla="*/ 88 w 88"/>
                <a:gd name="T1" fmla="*/ 17 h 28"/>
                <a:gd name="T2" fmla="*/ 80 w 88"/>
                <a:gd name="T3" fmla="*/ 18 h 28"/>
                <a:gd name="T4" fmla="*/ 69 w 88"/>
                <a:gd name="T5" fmla="*/ 16 h 28"/>
                <a:gd name="T6" fmla="*/ 57 w 88"/>
                <a:gd name="T7" fmla="*/ 13 h 28"/>
                <a:gd name="T8" fmla="*/ 46 w 88"/>
                <a:gd name="T9" fmla="*/ 11 h 28"/>
                <a:gd name="T10" fmla="*/ 33 w 88"/>
                <a:gd name="T11" fmla="*/ 8 h 28"/>
                <a:gd name="T12" fmla="*/ 22 w 88"/>
                <a:gd name="T13" fmla="*/ 5 h 28"/>
                <a:gd name="T14" fmla="*/ 11 w 88"/>
                <a:gd name="T15" fmla="*/ 2 h 28"/>
                <a:gd name="T16" fmla="*/ 2 w 88"/>
                <a:gd name="T17" fmla="*/ 0 h 28"/>
                <a:gd name="T18" fmla="*/ 0 w 88"/>
                <a:gd name="T19" fmla="*/ 9 h 28"/>
                <a:gd name="T20" fmla="*/ 9 w 88"/>
                <a:gd name="T21" fmla="*/ 11 h 28"/>
                <a:gd name="T22" fmla="*/ 19 w 88"/>
                <a:gd name="T23" fmla="*/ 15 h 28"/>
                <a:gd name="T24" fmla="*/ 31 w 88"/>
                <a:gd name="T25" fmla="*/ 17 h 28"/>
                <a:gd name="T26" fmla="*/ 43 w 88"/>
                <a:gd name="T27" fmla="*/ 20 h 28"/>
                <a:gd name="T28" fmla="*/ 57 w 88"/>
                <a:gd name="T29" fmla="*/ 23 h 28"/>
                <a:gd name="T30" fmla="*/ 69 w 88"/>
                <a:gd name="T31" fmla="*/ 25 h 28"/>
                <a:gd name="T32" fmla="*/ 80 w 88"/>
                <a:gd name="T33" fmla="*/ 27 h 28"/>
                <a:gd name="T34" fmla="*/ 88 w 88"/>
                <a:gd name="T35" fmla="*/ 28 h 28"/>
                <a:gd name="T36" fmla="*/ 88 w 88"/>
                <a:gd name="T37"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28">
                  <a:moveTo>
                    <a:pt x="88" y="17"/>
                  </a:moveTo>
                  <a:lnTo>
                    <a:pt x="80" y="18"/>
                  </a:lnTo>
                  <a:lnTo>
                    <a:pt x="69" y="16"/>
                  </a:lnTo>
                  <a:lnTo>
                    <a:pt x="57" y="13"/>
                  </a:lnTo>
                  <a:lnTo>
                    <a:pt x="46" y="11"/>
                  </a:lnTo>
                  <a:lnTo>
                    <a:pt x="33" y="8"/>
                  </a:lnTo>
                  <a:lnTo>
                    <a:pt x="22" y="5"/>
                  </a:lnTo>
                  <a:lnTo>
                    <a:pt x="11" y="2"/>
                  </a:lnTo>
                  <a:lnTo>
                    <a:pt x="2" y="0"/>
                  </a:lnTo>
                  <a:lnTo>
                    <a:pt x="0" y="9"/>
                  </a:lnTo>
                  <a:lnTo>
                    <a:pt x="9" y="11"/>
                  </a:lnTo>
                  <a:lnTo>
                    <a:pt x="19" y="15"/>
                  </a:lnTo>
                  <a:lnTo>
                    <a:pt x="31" y="17"/>
                  </a:lnTo>
                  <a:lnTo>
                    <a:pt x="43" y="20"/>
                  </a:lnTo>
                  <a:lnTo>
                    <a:pt x="57" y="23"/>
                  </a:lnTo>
                  <a:lnTo>
                    <a:pt x="69" y="25"/>
                  </a:lnTo>
                  <a:lnTo>
                    <a:pt x="80" y="27"/>
                  </a:lnTo>
                  <a:lnTo>
                    <a:pt x="88" y="28"/>
                  </a:lnTo>
                  <a:lnTo>
                    <a:pt x="88"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55" name="Freeform 2387"/>
            <p:cNvSpPr>
              <a:spLocks/>
            </p:cNvSpPr>
            <p:nvPr/>
          </p:nvSpPr>
          <p:spPr bwMode="auto">
            <a:xfrm>
              <a:off x="2557" y="3526"/>
              <a:ext cx="2" cy="4"/>
            </a:xfrm>
            <a:custGeom>
              <a:avLst/>
              <a:gdLst>
                <a:gd name="T0" fmla="*/ 0 w 6"/>
                <a:gd name="T1" fmla="*/ 11 h 11"/>
                <a:gd name="T2" fmla="*/ 3 w 6"/>
                <a:gd name="T3" fmla="*/ 9 h 11"/>
                <a:gd name="T4" fmla="*/ 6 w 6"/>
                <a:gd name="T5" fmla="*/ 6 h 11"/>
                <a:gd name="T6" fmla="*/ 3 w 6"/>
                <a:gd name="T7" fmla="*/ 2 h 11"/>
                <a:gd name="T8" fmla="*/ 0 w 6"/>
                <a:gd name="T9" fmla="*/ 0 h 11"/>
                <a:gd name="T10" fmla="*/ 0 w 6"/>
                <a:gd name="T11" fmla="*/ 11 h 11"/>
              </a:gdLst>
              <a:ahLst/>
              <a:cxnLst>
                <a:cxn ang="0">
                  <a:pos x="T0" y="T1"/>
                </a:cxn>
                <a:cxn ang="0">
                  <a:pos x="T2" y="T3"/>
                </a:cxn>
                <a:cxn ang="0">
                  <a:pos x="T4" y="T5"/>
                </a:cxn>
                <a:cxn ang="0">
                  <a:pos x="T6" y="T7"/>
                </a:cxn>
                <a:cxn ang="0">
                  <a:pos x="T8" y="T9"/>
                </a:cxn>
                <a:cxn ang="0">
                  <a:pos x="T10" y="T11"/>
                </a:cxn>
              </a:cxnLst>
              <a:rect l="0" t="0" r="r" b="b"/>
              <a:pathLst>
                <a:path w="6" h="11">
                  <a:moveTo>
                    <a:pt x="0" y="11"/>
                  </a:moveTo>
                  <a:lnTo>
                    <a:pt x="3" y="9"/>
                  </a:lnTo>
                  <a:lnTo>
                    <a:pt x="6" y="6"/>
                  </a:lnTo>
                  <a:lnTo>
                    <a:pt x="3" y="2"/>
                  </a:lnTo>
                  <a:lnTo>
                    <a:pt x="0" y="0"/>
                  </a:lnTo>
                  <a:lnTo>
                    <a:pt x="0"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56" name="Freeform 2388"/>
            <p:cNvSpPr>
              <a:spLocks/>
            </p:cNvSpPr>
            <p:nvPr/>
          </p:nvSpPr>
          <p:spPr bwMode="auto">
            <a:xfrm>
              <a:off x="2247" y="3613"/>
              <a:ext cx="2" cy="3"/>
            </a:xfrm>
            <a:custGeom>
              <a:avLst/>
              <a:gdLst>
                <a:gd name="T0" fmla="*/ 4 w 4"/>
                <a:gd name="T1" fmla="*/ 0 h 11"/>
                <a:gd name="T2" fmla="*/ 1 w 4"/>
                <a:gd name="T3" fmla="*/ 2 h 11"/>
                <a:gd name="T4" fmla="*/ 0 w 4"/>
                <a:gd name="T5" fmla="*/ 5 h 11"/>
                <a:gd name="T6" fmla="*/ 1 w 4"/>
                <a:gd name="T7" fmla="*/ 9 h 11"/>
                <a:gd name="T8" fmla="*/ 4 w 4"/>
                <a:gd name="T9" fmla="*/ 11 h 11"/>
                <a:gd name="T10" fmla="*/ 4 w 4"/>
                <a:gd name="T11" fmla="*/ 0 h 11"/>
              </a:gdLst>
              <a:ahLst/>
              <a:cxnLst>
                <a:cxn ang="0">
                  <a:pos x="T0" y="T1"/>
                </a:cxn>
                <a:cxn ang="0">
                  <a:pos x="T2" y="T3"/>
                </a:cxn>
                <a:cxn ang="0">
                  <a:pos x="T4" y="T5"/>
                </a:cxn>
                <a:cxn ang="0">
                  <a:pos x="T6" y="T7"/>
                </a:cxn>
                <a:cxn ang="0">
                  <a:pos x="T8" y="T9"/>
                </a:cxn>
                <a:cxn ang="0">
                  <a:pos x="T10" y="T11"/>
                </a:cxn>
              </a:cxnLst>
              <a:rect l="0" t="0" r="r" b="b"/>
              <a:pathLst>
                <a:path w="4" h="11">
                  <a:moveTo>
                    <a:pt x="4" y="0"/>
                  </a:moveTo>
                  <a:lnTo>
                    <a:pt x="1" y="2"/>
                  </a:lnTo>
                  <a:lnTo>
                    <a:pt x="0" y="5"/>
                  </a:lnTo>
                  <a:lnTo>
                    <a:pt x="1" y="9"/>
                  </a:lnTo>
                  <a:lnTo>
                    <a:pt x="4" y="11"/>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57" name="Freeform 2389"/>
            <p:cNvSpPr>
              <a:spLocks/>
            </p:cNvSpPr>
            <p:nvPr/>
          </p:nvSpPr>
          <p:spPr bwMode="auto">
            <a:xfrm>
              <a:off x="2249" y="3613"/>
              <a:ext cx="20" cy="6"/>
            </a:xfrm>
            <a:custGeom>
              <a:avLst/>
              <a:gdLst>
                <a:gd name="T0" fmla="*/ 61 w 62"/>
                <a:gd name="T1" fmla="*/ 8 h 17"/>
                <a:gd name="T2" fmla="*/ 62 w 62"/>
                <a:gd name="T3" fmla="*/ 8 h 17"/>
                <a:gd name="T4" fmla="*/ 58 w 62"/>
                <a:gd name="T5" fmla="*/ 7 h 17"/>
                <a:gd name="T6" fmla="*/ 51 w 62"/>
                <a:gd name="T7" fmla="*/ 6 h 17"/>
                <a:gd name="T8" fmla="*/ 44 w 62"/>
                <a:gd name="T9" fmla="*/ 4 h 17"/>
                <a:gd name="T10" fmla="*/ 37 w 62"/>
                <a:gd name="T11" fmla="*/ 3 h 17"/>
                <a:gd name="T12" fmla="*/ 28 w 62"/>
                <a:gd name="T13" fmla="*/ 2 h 17"/>
                <a:gd name="T14" fmla="*/ 19 w 62"/>
                <a:gd name="T15" fmla="*/ 1 h 17"/>
                <a:gd name="T16" fmla="*/ 9 w 62"/>
                <a:gd name="T17" fmla="*/ 0 h 17"/>
                <a:gd name="T18" fmla="*/ 0 w 62"/>
                <a:gd name="T19" fmla="*/ 0 h 17"/>
                <a:gd name="T20" fmla="*/ 0 w 62"/>
                <a:gd name="T21" fmla="*/ 9 h 17"/>
                <a:gd name="T22" fmla="*/ 9 w 62"/>
                <a:gd name="T23" fmla="*/ 9 h 17"/>
                <a:gd name="T24" fmla="*/ 19 w 62"/>
                <a:gd name="T25" fmla="*/ 10 h 17"/>
                <a:gd name="T26" fmla="*/ 28 w 62"/>
                <a:gd name="T27" fmla="*/ 11 h 17"/>
                <a:gd name="T28" fmla="*/ 37 w 62"/>
                <a:gd name="T29" fmla="*/ 12 h 17"/>
                <a:gd name="T30" fmla="*/ 44 w 62"/>
                <a:gd name="T31" fmla="*/ 14 h 17"/>
                <a:gd name="T32" fmla="*/ 51 w 62"/>
                <a:gd name="T33" fmla="*/ 15 h 17"/>
                <a:gd name="T34" fmla="*/ 55 w 62"/>
                <a:gd name="T35" fmla="*/ 16 h 17"/>
                <a:gd name="T36" fmla="*/ 58 w 62"/>
                <a:gd name="T37" fmla="*/ 17 h 17"/>
                <a:gd name="T38" fmla="*/ 59 w 62"/>
                <a:gd name="T39" fmla="*/ 17 h 17"/>
                <a:gd name="T40" fmla="*/ 61 w 62"/>
                <a:gd name="T41"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17">
                  <a:moveTo>
                    <a:pt x="61" y="8"/>
                  </a:moveTo>
                  <a:lnTo>
                    <a:pt x="62" y="8"/>
                  </a:lnTo>
                  <a:lnTo>
                    <a:pt x="58" y="7"/>
                  </a:lnTo>
                  <a:lnTo>
                    <a:pt x="51" y="6"/>
                  </a:lnTo>
                  <a:lnTo>
                    <a:pt x="44" y="4"/>
                  </a:lnTo>
                  <a:lnTo>
                    <a:pt x="37" y="3"/>
                  </a:lnTo>
                  <a:lnTo>
                    <a:pt x="28" y="2"/>
                  </a:lnTo>
                  <a:lnTo>
                    <a:pt x="19" y="1"/>
                  </a:lnTo>
                  <a:lnTo>
                    <a:pt x="9" y="0"/>
                  </a:lnTo>
                  <a:lnTo>
                    <a:pt x="0" y="0"/>
                  </a:lnTo>
                  <a:lnTo>
                    <a:pt x="0" y="9"/>
                  </a:lnTo>
                  <a:lnTo>
                    <a:pt x="9" y="9"/>
                  </a:lnTo>
                  <a:lnTo>
                    <a:pt x="19" y="10"/>
                  </a:lnTo>
                  <a:lnTo>
                    <a:pt x="28" y="11"/>
                  </a:lnTo>
                  <a:lnTo>
                    <a:pt x="37" y="12"/>
                  </a:lnTo>
                  <a:lnTo>
                    <a:pt x="44" y="14"/>
                  </a:lnTo>
                  <a:lnTo>
                    <a:pt x="51" y="15"/>
                  </a:lnTo>
                  <a:lnTo>
                    <a:pt x="55" y="16"/>
                  </a:lnTo>
                  <a:lnTo>
                    <a:pt x="58" y="17"/>
                  </a:lnTo>
                  <a:lnTo>
                    <a:pt x="59" y="17"/>
                  </a:lnTo>
                  <a:lnTo>
                    <a:pt x="61"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58" name="Freeform 2390"/>
            <p:cNvSpPr>
              <a:spLocks/>
            </p:cNvSpPr>
            <p:nvPr/>
          </p:nvSpPr>
          <p:spPr bwMode="auto">
            <a:xfrm>
              <a:off x="2268" y="3616"/>
              <a:ext cx="32" cy="25"/>
            </a:xfrm>
            <a:custGeom>
              <a:avLst/>
              <a:gdLst>
                <a:gd name="T0" fmla="*/ 89 w 96"/>
                <a:gd name="T1" fmla="*/ 69 h 77"/>
                <a:gd name="T2" fmla="*/ 96 w 96"/>
                <a:gd name="T3" fmla="*/ 70 h 77"/>
                <a:gd name="T4" fmla="*/ 87 w 96"/>
                <a:gd name="T5" fmla="*/ 59 h 77"/>
                <a:gd name="T6" fmla="*/ 75 w 96"/>
                <a:gd name="T7" fmla="*/ 49 h 77"/>
                <a:gd name="T8" fmla="*/ 59 w 96"/>
                <a:gd name="T9" fmla="*/ 37 h 77"/>
                <a:gd name="T10" fmla="*/ 44 w 96"/>
                <a:gd name="T11" fmla="*/ 26 h 77"/>
                <a:gd name="T12" fmla="*/ 31 w 96"/>
                <a:gd name="T13" fmla="*/ 16 h 77"/>
                <a:gd name="T14" fmla="*/ 18 w 96"/>
                <a:gd name="T15" fmla="*/ 8 h 77"/>
                <a:gd name="T16" fmla="*/ 8 w 96"/>
                <a:gd name="T17" fmla="*/ 2 h 77"/>
                <a:gd name="T18" fmla="*/ 2 w 96"/>
                <a:gd name="T19" fmla="*/ 0 h 77"/>
                <a:gd name="T20" fmla="*/ 0 w 96"/>
                <a:gd name="T21" fmla="*/ 9 h 77"/>
                <a:gd name="T22" fmla="*/ 3 w 96"/>
                <a:gd name="T23" fmla="*/ 11 h 77"/>
                <a:gd name="T24" fmla="*/ 13 w 96"/>
                <a:gd name="T25" fmla="*/ 17 h 77"/>
                <a:gd name="T26" fmla="*/ 26 w 96"/>
                <a:gd name="T27" fmla="*/ 25 h 77"/>
                <a:gd name="T28" fmla="*/ 40 w 96"/>
                <a:gd name="T29" fmla="*/ 35 h 77"/>
                <a:gd name="T30" fmla="*/ 55 w 96"/>
                <a:gd name="T31" fmla="*/ 46 h 77"/>
                <a:gd name="T32" fmla="*/ 68 w 96"/>
                <a:gd name="T33" fmla="*/ 56 h 77"/>
                <a:gd name="T34" fmla="*/ 80 w 96"/>
                <a:gd name="T35" fmla="*/ 66 h 77"/>
                <a:gd name="T36" fmla="*/ 89 w 96"/>
                <a:gd name="T37" fmla="*/ 74 h 77"/>
                <a:gd name="T38" fmla="*/ 96 w 96"/>
                <a:gd name="T39" fmla="*/ 75 h 77"/>
                <a:gd name="T40" fmla="*/ 89 w 96"/>
                <a:gd name="T41" fmla="*/ 74 h 77"/>
                <a:gd name="T42" fmla="*/ 91 w 96"/>
                <a:gd name="T43" fmla="*/ 77 h 77"/>
                <a:gd name="T44" fmla="*/ 95 w 96"/>
                <a:gd name="T45" fmla="*/ 75 h 77"/>
                <a:gd name="T46" fmla="*/ 96 w 96"/>
                <a:gd name="T47" fmla="*/ 73 h 77"/>
                <a:gd name="T48" fmla="*/ 96 w 96"/>
                <a:gd name="T49" fmla="*/ 70 h 77"/>
                <a:gd name="T50" fmla="*/ 89 w 96"/>
                <a:gd name="T51" fmla="*/ 69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6" h="77">
                  <a:moveTo>
                    <a:pt x="89" y="69"/>
                  </a:moveTo>
                  <a:lnTo>
                    <a:pt x="96" y="70"/>
                  </a:lnTo>
                  <a:lnTo>
                    <a:pt x="87" y="59"/>
                  </a:lnTo>
                  <a:lnTo>
                    <a:pt x="75" y="49"/>
                  </a:lnTo>
                  <a:lnTo>
                    <a:pt x="59" y="37"/>
                  </a:lnTo>
                  <a:lnTo>
                    <a:pt x="44" y="26"/>
                  </a:lnTo>
                  <a:lnTo>
                    <a:pt x="31" y="16"/>
                  </a:lnTo>
                  <a:lnTo>
                    <a:pt x="18" y="8"/>
                  </a:lnTo>
                  <a:lnTo>
                    <a:pt x="8" y="2"/>
                  </a:lnTo>
                  <a:lnTo>
                    <a:pt x="2" y="0"/>
                  </a:lnTo>
                  <a:lnTo>
                    <a:pt x="0" y="9"/>
                  </a:lnTo>
                  <a:lnTo>
                    <a:pt x="3" y="11"/>
                  </a:lnTo>
                  <a:lnTo>
                    <a:pt x="13" y="17"/>
                  </a:lnTo>
                  <a:lnTo>
                    <a:pt x="26" y="25"/>
                  </a:lnTo>
                  <a:lnTo>
                    <a:pt x="40" y="35"/>
                  </a:lnTo>
                  <a:lnTo>
                    <a:pt x="55" y="46"/>
                  </a:lnTo>
                  <a:lnTo>
                    <a:pt x="68" y="56"/>
                  </a:lnTo>
                  <a:lnTo>
                    <a:pt x="80" y="66"/>
                  </a:lnTo>
                  <a:lnTo>
                    <a:pt x="89" y="74"/>
                  </a:lnTo>
                  <a:lnTo>
                    <a:pt x="96" y="75"/>
                  </a:lnTo>
                  <a:lnTo>
                    <a:pt x="89" y="74"/>
                  </a:lnTo>
                  <a:lnTo>
                    <a:pt x="91" y="77"/>
                  </a:lnTo>
                  <a:lnTo>
                    <a:pt x="95" y="75"/>
                  </a:lnTo>
                  <a:lnTo>
                    <a:pt x="96" y="73"/>
                  </a:lnTo>
                  <a:lnTo>
                    <a:pt x="96" y="70"/>
                  </a:lnTo>
                  <a:lnTo>
                    <a:pt x="89" y="6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59" name="Freeform 2391"/>
            <p:cNvSpPr>
              <a:spLocks/>
            </p:cNvSpPr>
            <p:nvPr/>
          </p:nvSpPr>
          <p:spPr bwMode="auto">
            <a:xfrm>
              <a:off x="2298" y="3619"/>
              <a:ext cx="76" cy="22"/>
            </a:xfrm>
            <a:custGeom>
              <a:avLst/>
              <a:gdLst>
                <a:gd name="T0" fmla="*/ 227 w 229"/>
                <a:gd name="T1" fmla="*/ 0 h 64"/>
                <a:gd name="T2" fmla="*/ 227 w 229"/>
                <a:gd name="T3" fmla="*/ 0 h 64"/>
                <a:gd name="T4" fmla="*/ 219 w 229"/>
                <a:gd name="T5" fmla="*/ 3 h 64"/>
                <a:gd name="T6" fmla="*/ 209 w 229"/>
                <a:gd name="T7" fmla="*/ 5 h 64"/>
                <a:gd name="T8" fmla="*/ 197 w 229"/>
                <a:gd name="T9" fmla="*/ 7 h 64"/>
                <a:gd name="T10" fmla="*/ 184 w 229"/>
                <a:gd name="T11" fmla="*/ 8 h 64"/>
                <a:gd name="T12" fmla="*/ 169 w 229"/>
                <a:gd name="T13" fmla="*/ 11 h 64"/>
                <a:gd name="T14" fmla="*/ 153 w 229"/>
                <a:gd name="T15" fmla="*/ 13 h 64"/>
                <a:gd name="T16" fmla="*/ 137 w 229"/>
                <a:gd name="T17" fmla="*/ 15 h 64"/>
                <a:gd name="T18" fmla="*/ 120 w 229"/>
                <a:gd name="T19" fmla="*/ 18 h 64"/>
                <a:gd name="T20" fmla="*/ 103 w 229"/>
                <a:gd name="T21" fmla="*/ 21 h 64"/>
                <a:gd name="T22" fmla="*/ 87 w 229"/>
                <a:gd name="T23" fmla="*/ 24 h 64"/>
                <a:gd name="T24" fmla="*/ 69 w 229"/>
                <a:gd name="T25" fmla="*/ 28 h 64"/>
                <a:gd name="T26" fmla="*/ 54 w 229"/>
                <a:gd name="T27" fmla="*/ 32 h 64"/>
                <a:gd name="T28" fmla="*/ 39 w 229"/>
                <a:gd name="T29" fmla="*/ 37 h 64"/>
                <a:gd name="T30" fmla="*/ 24 w 229"/>
                <a:gd name="T31" fmla="*/ 43 h 64"/>
                <a:gd name="T32" fmla="*/ 11 w 229"/>
                <a:gd name="T33" fmla="*/ 50 h 64"/>
                <a:gd name="T34" fmla="*/ 0 w 229"/>
                <a:gd name="T35" fmla="*/ 58 h 64"/>
                <a:gd name="T36" fmla="*/ 7 w 229"/>
                <a:gd name="T37" fmla="*/ 64 h 64"/>
                <a:gd name="T38" fmla="*/ 16 w 229"/>
                <a:gd name="T39" fmla="*/ 59 h 64"/>
                <a:gd name="T40" fmla="*/ 29 w 229"/>
                <a:gd name="T41" fmla="*/ 52 h 64"/>
                <a:gd name="T42" fmla="*/ 41 w 229"/>
                <a:gd name="T43" fmla="*/ 46 h 64"/>
                <a:gd name="T44" fmla="*/ 56 w 229"/>
                <a:gd name="T45" fmla="*/ 42 h 64"/>
                <a:gd name="T46" fmla="*/ 71 w 229"/>
                <a:gd name="T47" fmla="*/ 37 h 64"/>
                <a:gd name="T48" fmla="*/ 87 w 229"/>
                <a:gd name="T49" fmla="*/ 34 h 64"/>
                <a:gd name="T50" fmla="*/ 103 w 229"/>
                <a:gd name="T51" fmla="*/ 30 h 64"/>
                <a:gd name="T52" fmla="*/ 120 w 229"/>
                <a:gd name="T53" fmla="*/ 27 h 64"/>
                <a:gd name="T54" fmla="*/ 137 w 229"/>
                <a:gd name="T55" fmla="*/ 24 h 64"/>
                <a:gd name="T56" fmla="*/ 153 w 229"/>
                <a:gd name="T57" fmla="*/ 22 h 64"/>
                <a:gd name="T58" fmla="*/ 169 w 229"/>
                <a:gd name="T59" fmla="*/ 20 h 64"/>
                <a:gd name="T60" fmla="*/ 184 w 229"/>
                <a:gd name="T61" fmla="*/ 18 h 64"/>
                <a:gd name="T62" fmla="*/ 197 w 229"/>
                <a:gd name="T63" fmla="*/ 16 h 64"/>
                <a:gd name="T64" fmla="*/ 209 w 229"/>
                <a:gd name="T65" fmla="*/ 14 h 64"/>
                <a:gd name="T66" fmla="*/ 221 w 229"/>
                <a:gd name="T67" fmla="*/ 12 h 64"/>
                <a:gd name="T68" fmla="*/ 229 w 229"/>
                <a:gd name="T69" fmla="*/ 9 h 64"/>
                <a:gd name="T70" fmla="*/ 229 w 229"/>
                <a:gd name="T71" fmla="*/ 9 h 64"/>
                <a:gd name="T72" fmla="*/ 227 w 229"/>
                <a:gd name="T7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9" h="64">
                  <a:moveTo>
                    <a:pt x="227" y="0"/>
                  </a:moveTo>
                  <a:lnTo>
                    <a:pt x="227" y="0"/>
                  </a:lnTo>
                  <a:lnTo>
                    <a:pt x="219" y="3"/>
                  </a:lnTo>
                  <a:lnTo>
                    <a:pt x="209" y="5"/>
                  </a:lnTo>
                  <a:lnTo>
                    <a:pt x="197" y="7"/>
                  </a:lnTo>
                  <a:lnTo>
                    <a:pt x="184" y="8"/>
                  </a:lnTo>
                  <a:lnTo>
                    <a:pt x="169" y="11"/>
                  </a:lnTo>
                  <a:lnTo>
                    <a:pt x="153" y="13"/>
                  </a:lnTo>
                  <a:lnTo>
                    <a:pt x="137" y="15"/>
                  </a:lnTo>
                  <a:lnTo>
                    <a:pt x="120" y="18"/>
                  </a:lnTo>
                  <a:lnTo>
                    <a:pt x="103" y="21"/>
                  </a:lnTo>
                  <a:lnTo>
                    <a:pt x="87" y="24"/>
                  </a:lnTo>
                  <a:lnTo>
                    <a:pt x="69" y="28"/>
                  </a:lnTo>
                  <a:lnTo>
                    <a:pt x="54" y="32"/>
                  </a:lnTo>
                  <a:lnTo>
                    <a:pt x="39" y="37"/>
                  </a:lnTo>
                  <a:lnTo>
                    <a:pt x="24" y="43"/>
                  </a:lnTo>
                  <a:lnTo>
                    <a:pt x="11" y="50"/>
                  </a:lnTo>
                  <a:lnTo>
                    <a:pt x="0" y="58"/>
                  </a:lnTo>
                  <a:lnTo>
                    <a:pt x="7" y="64"/>
                  </a:lnTo>
                  <a:lnTo>
                    <a:pt x="16" y="59"/>
                  </a:lnTo>
                  <a:lnTo>
                    <a:pt x="29" y="52"/>
                  </a:lnTo>
                  <a:lnTo>
                    <a:pt x="41" y="46"/>
                  </a:lnTo>
                  <a:lnTo>
                    <a:pt x="56" y="42"/>
                  </a:lnTo>
                  <a:lnTo>
                    <a:pt x="71" y="37"/>
                  </a:lnTo>
                  <a:lnTo>
                    <a:pt x="87" y="34"/>
                  </a:lnTo>
                  <a:lnTo>
                    <a:pt x="103" y="30"/>
                  </a:lnTo>
                  <a:lnTo>
                    <a:pt x="120" y="27"/>
                  </a:lnTo>
                  <a:lnTo>
                    <a:pt x="137" y="24"/>
                  </a:lnTo>
                  <a:lnTo>
                    <a:pt x="153" y="22"/>
                  </a:lnTo>
                  <a:lnTo>
                    <a:pt x="169" y="20"/>
                  </a:lnTo>
                  <a:lnTo>
                    <a:pt x="184" y="18"/>
                  </a:lnTo>
                  <a:lnTo>
                    <a:pt x="197" y="16"/>
                  </a:lnTo>
                  <a:lnTo>
                    <a:pt x="209" y="14"/>
                  </a:lnTo>
                  <a:lnTo>
                    <a:pt x="221" y="12"/>
                  </a:lnTo>
                  <a:lnTo>
                    <a:pt x="229" y="9"/>
                  </a:lnTo>
                  <a:lnTo>
                    <a:pt x="229" y="9"/>
                  </a:lnTo>
                  <a:lnTo>
                    <a:pt x="22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60" name="Freeform 2392"/>
            <p:cNvSpPr>
              <a:spLocks/>
            </p:cNvSpPr>
            <p:nvPr/>
          </p:nvSpPr>
          <p:spPr bwMode="auto">
            <a:xfrm>
              <a:off x="2374" y="3578"/>
              <a:ext cx="49" cy="44"/>
            </a:xfrm>
            <a:custGeom>
              <a:avLst/>
              <a:gdLst>
                <a:gd name="T0" fmla="*/ 140 w 147"/>
                <a:gd name="T1" fmla="*/ 0 h 132"/>
                <a:gd name="T2" fmla="*/ 140 w 147"/>
                <a:gd name="T3" fmla="*/ 0 h 132"/>
                <a:gd name="T4" fmla="*/ 128 w 147"/>
                <a:gd name="T5" fmla="*/ 15 h 132"/>
                <a:gd name="T6" fmla="*/ 114 w 147"/>
                <a:gd name="T7" fmla="*/ 32 h 132"/>
                <a:gd name="T8" fmla="*/ 97 w 147"/>
                <a:gd name="T9" fmla="*/ 50 h 132"/>
                <a:gd name="T10" fmla="*/ 79 w 147"/>
                <a:gd name="T11" fmla="*/ 68 h 132"/>
                <a:gd name="T12" fmla="*/ 59 w 147"/>
                <a:gd name="T13" fmla="*/ 86 h 132"/>
                <a:gd name="T14" fmla="*/ 40 w 147"/>
                <a:gd name="T15" fmla="*/ 100 h 132"/>
                <a:gd name="T16" fmla="*/ 19 w 147"/>
                <a:gd name="T17" fmla="*/ 114 h 132"/>
                <a:gd name="T18" fmla="*/ 0 w 147"/>
                <a:gd name="T19" fmla="*/ 123 h 132"/>
                <a:gd name="T20" fmla="*/ 2 w 147"/>
                <a:gd name="T21" fmla="*/ 132 h 132"/>
                <a:gd name="T22" fmla="*/ 24 w 147"/>
                <a:gd name="T23" fmla="*/ 123 h 132"/>
                <a:gd name="T24" fmla="*/ 44 w 147"/>
                <a:gd name="T25" fmla="*/ 110 h 132"/>
                <a:gd name="T26" fmla="*/ 66 w 147"/>
                <a:gd name="T27" fmla="*/ 92 h 132"/>
                <a:gd name="T28" fmla="*/ 85 w 147"/>
                <a:gd name="T29" fmla="*/ 75 h 132"/>
                <a:gd name="T30" fmla="*/ 104 w 147"/>
                <a:gd name="T31" fmla="*/ 57 h 132"/>
                <a:gd name="T32" fmla="*/ 121 w 147"/>
                <a:gd name="T33" fmla="*/ 39 h 132"/>
                <a:gd name="T34" fmla="*/ 135 w 147"/>
                <a:gd name="T35" fmla="*/ 21 h 132"/>
                <a:gd name="T36" fmla="*/ 147 w 147"/>
                <a:gd name="T37" fmla="*/ 7 h 132"/>
                <a:gd name="T38" fmla="*/ 147 w 147"/>
                <a:gd name="T39" fmla="*/ 7 h 132"/>
                <a:gd name="T40" fmla="*/ 140 w 147"/>
                <a:gd name="T41"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7" h="132">
                  <a:moveTo>
                    <a:pt x="140" y="0"/>
                  </a:moveTo>
                  <a:lnTo>
                    <a:pt x="140" y="0"/>
                  </a:lnTo>
                  <a:lnTo>
                    <a:pt x="128" y="15"/>
                  </a:lnTo>
                  <a:lnTo>
                    <a:pt x="114" y="32"/>
                  </a:lnTo>
                  <a:lnTo>
                    <a:pt x="97" y="50"/>
                  </a:lnTo>
                  <a:lnTo>
                    <a:pt x="79" y="68"/>
                  </a:lnTo>
                  <a:lnTo>
                    <a:pt x="59" y="86"/>
                  </a:lnTo>
                  <a:lnTo>
                    <a:pt x="40" y="100"/>
                  </a:lnTo>
                  <a:lnTo>
                    <a:pt x="19" y="114"/>
                  </a:lnTo>
                  <a:lnTo>
                    <a:pt x="0" y="123"/>
                  </a:lnTo>
                  <a:lnTo>
                    <a:pt x="2" y="132"/>
                  </a:lnTo>
                  <a:lnTo>
                    <a:pt x="24" y="123"/>
                  </a:lnTo>
                  <a:lnTo>
                    <a:pt x="44" y="110"/>
                  </a:lnTo>
                  <a:lnTo>
                    <a:pt x="66" y="92"/>
                  </a:lnTo>
                  <a:lnTo>
                    <a:pt x="85" y="75"/>
                  </a:lnTo>
                  <a:lnTo>
                    <a:pt x="104" y="57"/>
                  </a:lnTo>
                  <a:lnTo>
                    <a:pt x="121" y="39"/>
                  </a:lnTo>
                  <a:lnTo>
                    <a:pt x="135" y="21"/>
                  </a:lnTo>
                  <a:lnTo>
                    <a:pt x="147" y="7"/>
                  </a:lnTo>
                  <a:lnTo>
                    <a:pt x="147" y="7"/>
                  </a:lnTo>
                  <a:lnTo>
                    <a:pt x="14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61" name="Freeform 2393"/>
            <p:cNvSpPr>
              <a:spLocks/>
            </p:cNvSpPr>
            <p:nvPr/>
          </p:nvSpPr>
          <p:spPr bwMode="auto">
            <a:xfrm>
              <a:off x="2420" y="3561"/>
              <a:ext cx="37" cy="20"/>
            </a:xfrm>
            <a:custGeom>
              <a:avLst/>
              <a:gdLst>
                <a:gd name="T0" fmla="*/ 109 w 109"/>
                <a:gd name="T1" fmla="*/ 0 h 59"/>
                <a:gd name="T2" fmla="*/ 109 w 109"/>
                <a:gd name="T3" fmla="*/ 0 h 59"/>
                <a:gd name="T4" fmla="*/ 100 w 109"/>
                <a:gd name="T5" fmla="*/ 1 h 59"/>
                <a:gd name="T6" fmla="*/ 88 w 109"/>
                <a:gd name="T7" fmla="*/ 5 h 59"/>
                <a:gd name="T8" fmla="*/ 75 w 109"/>
                <a:gd name="T9" fmla="*/ 8 h 59"/>
                <a:gd name="T10" fmla="*/ 60 w 109"/>
                <a:gd name="T11" fmla="*/ 13 h 59"/>
                <a:gd name="T12" fmla="*/ 44 w 109"/>
                <a:gd name="T13" fmla="*/ 20 h 59"/>
                <a:gd name="T14" fmla="*/ 28 w 109"/>
                <a:gd name="T15" fmla="*/ 28 h 59"/>
                <a:gd name="T16" fmla="*/ 13 w 109"/>
                <a:gd name="T17" fmla="*/ 39 h 59"/>
                <a:gd name="T18" fmla="*/ 0 w 109"/>
                <a:gd name="T19" fmla="*/ 52 h 59"/>
                <a:gd name="T20" fmla="*/ 7 w 109"/>
                <a:gd name="T21" fmla="*/ 59 h 59"/>
                <a:gd name="T22" fmla="*/ 20 w 109"/>
                <a:gd name="T23" fmla="*/ 46 h 59"/>
                <a:gd name="T24" fmla="*/ 32 w 109"/>
                <a:gd name="T25" fmla="*/ 37 h 59"/>
                <a:gd name="T26" fmla="*/ 48 w 109"/>
                <a:gd name="T27" fmla="*/ 29 h 59"/>
                <a:gd name="T28" fmla="*/ 62 w 109"/>
                <a:gd name="T29" fmla="*/ 22 h 59"/>
                <a:gd name="T30" fmla="*/ 77 w 109"/>
                <a:gd name="T31" fmla="*/ 17 h 59"/>
                <a:gd name="T32" fmla="*/ 91 w 109"/>
                <a:gd name="T33" fmla="*/ 14 h 59"/>
                <a:gd name="T34" fmla="*/ 102 w 109"/>
                <a:gd name="T35" fmla="*/ 10 h 59"/>
                <a:gd name="T36" fmla="*/ 109 w 109"/>
                <a:gd name="T37" fmla="*/ 9 h 59"/>
                <a:gd name="T38" fmla="*/ 109 w 109"/>
                <a:gd name="T39" fmla="*/ 9 h 59"/>
                <a:gd name="T40" fmla="*/ 109 w 109"/>
                <a:gd name="T4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9" h="59">
                  <a:moveTo>
                    <a:pt x="109" y="0"/>
                  </a:moveTo>
                  <a:lnTo>
                    <a:pt x="109" y="0"/>
                  </a:lnTo>
                  <a:lnTo>
                    <a:pt x="100" y="1"/>
                  </a:lnTo>
                  <a:lnTo>
                    <a:pt x="88" y="5"/>
                  </a:lnTo>
                  <a:lnTo>
                    <a:pt x="75" y="8"/>
                  </a:lnTo>
                  <a:lnTo>
                    <a:pt x="60" y="13"/>
                  </a:lnTo>
                  <a:lnTo>
                    <a:pt x="44" y="20"/>
                  </a:lnTo>
                  <a:lnTo>
                    <a:pt x="28" y="28"/>
                  </a:lnTo>
                  <a:lnTo>
                    <a:pt x="13" y="39"/>
                  </a:lnTo>
                  <a:lnTo>
                    <a:pt x="0" y="52"/>
                  </a:lnTo>
                  <a:lnTo>
                    <a:pt x="7" y="59"/>
                  </a:lnTo>
                  <a:lnTo>
                    <a:pt x="20" y="46"/>
                  </a:lnTo>
                  <a:lnTo>
                    <a:pt x="32" y="37"/>
                  </a:lnTo>
                  <a:lnTo>
                    <a:pt x="48" y="29"/>
                  </a:lnTo>
                  <a:lnTo>
                    <a:pt x="62" y="22"/>
                  </a:lnTo>
                  <a:lnTo>
                    <a:pt x="77" y="17"/>
                  </a:lnTo>
                  <a:lnTo>
                    <a:pt x="91" y="14"/>
                  </a:lnTo>
                  <a:lnTo>
                    <a:pt x="102" y="10"/>
                  </a:lnTo>
                  <a:lnTo>
                    <a:pt x="109" y="9"/>
                  </a:lnTo>
                  <a:lnTo>
                    <a:pt x="109" y="9"/>
                  </a:lnTo>
                  <a:lnTo>
                    <a:pt x="10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62" name="Freeform 2394"/>
            <p:cNvSpPr>
              <a:spLocks/>
            </p:cNvSpPr>
            <p:nvPr/>
          </p:nvSpPr>
          <p:spPr bwMode="auto">
            <a:xfrm>
              <a:off x="2457" y="3540"/>
              <a:ext cx="48" cy="24"/>
            </a:xfrm>
            <a:custGeom>
              <a:avLst/>
              <a:gdLst>
                <a:gd name="T0" fmla="*/ 137 w 144"/>
                <a:gd name="T1" fmla="*/ 0 h 73"/>
                <a:gd name="T2" fmla="*/ 137 w 144"/>
                <a:gd name="T3" fmla="*/ 0 h 73"/>
                <a:gd name="T4" fmla="*/ 129 w 144"/>
                <a:gd name="T5" fmla="*/ 7 h 73"/>
                <a:gd name="T6" fmla="*/ 118 w 144"/>
                <a:gd name="T7" fmla="*/ 15 h 73"/>
                <a:gd name="T8" fmla="*/ 101 w 144"/>
                <a:gd name="T9" fmla="*/ 24 h 73"/>
                <a:gd name="T10" fmla="*/ 83 w 144"/>
                <a:gd name="T11" fmla="*/ 34 h 73"/>
                <a:gd name="T12" fmla="*/ 63 w 144"/>
                <a:gd name="T13" fmla="*/ 44 h 73"/>
                <a:gd name="T14" fmla="*/ 41 w 144"/>
                <a:gd name="T15" fmla="*/ 53 h 73"/>
                <a:gd name="T16" fmla="*/ 20 w 144"/>
                <a:gd name="T17" fmla="*/ 60 h 73"/>
                <a:gd name="T18" fmla="*/ 0 w 144"/>
                <a:gd name="T19" fmla="*/ 64 h 73"/>
                <a:gd name="T20" fmla="*/ 0 w 144"/>
                <a:gd name="T21" fmla="*/ 73 h 73"/>
                <a:gd name="T22" fmla="*/ 22 w 144"/>
                <a:gd name="T23" fmla="*/ 69 h 73"/>
                <a:gd name="T24" fmla="*/ 44 w 144"/>
                <a:gd name="T25" fmla="*/ 62 h 73"/>
                <a:gd name="T26" fmla="*/ 65 w 144"/>
                <a:gd name="T27" fmla="*/ 53 h 73"/>
                <a:gd name="T28" fmla="*/ 87 w 144"/>
                <a:gd name="T29" fmla="*/ 44 h 73"/>
                <a:gd name="T30" fmla="*/ 105 w 144"/>
                <a:gd name="T31" fmla="*/ 33 h 73"/>
                <a:gd name="T32" fmla="*/ 123 w 144"/>
                <a:gd name="T33" fmla="*/ 24 h 73"/>
                <a:gd name="T34" fmla="*/ 136 w 144"/>
                <a:gd name="T35" fmla="*/ 14 h 73"/>
                <a:gd name="T36" fmla="*/ 144 w 144"/>
                <a:gd name="T37" fmla="*/ 7 h 73"/>
                <a:gd name="T38" fmla="*/ 144 w 144"/>
                <a:gd name="T39" fmla="*/ 7 h 73"/>
                <a:gd name="T40" fmla="*/ 137 w 144"/>
                <a:gd name="T4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4" h="73">
                  <a:moveTo>
                    <a:pt x="137" y="0"/>
                  </a:moveTo>
                  <a:lnTo>
                    <a:pt x="137" y="0"/>
                  </a:lnTo>
                  <a:lnTo>
                    <a:pt x="129" y="7"/>
                  </a:lnTo>
                  <a:lnTo>
                    <a:pt x="118" y="15"/>
                  </a:lnTo>
                  <a:lnTo>
                    <a:pt x="101" y="24"/>
                  </a:lnTo>
                  <a:lnTo>
                    <a:pt x="83" y="34"/>
                  </a:lnTo>
                  <a:lnTo>
                    <a:pt x="63" y="44"/>
                  </a:lnTo>
                  <a:lnTo>
                    <a:pt x="41" y="53"/>
                  </a:lnTo>
                  <a:lnTo>
                    <a:pt x="20" y="60"/>
                  </a:lnTo>
                  <a:lnTo>
                    <a:pt x="0" y="64"/>
                  </a:lnTo>
                  <a:lnTo>
                    <a:pt x="0" y="73"/>
                  </a:lnTo>
                  <a:lnTo>
                    <a:pt x="22" y="69"/>
                  </a:lnTo>
                  <a:lnTo>
                    <a:pt x="44" y="62"/>
                  </a:lnTo>
                  <a:lnTo>
                    <a:pt x="65" y="53"/>
                  </a:lnTo>
                  <a:lnTo>
                    <a:pt x="87" y="44"/>
                  </a:lnTo>
                  <a:lnTo>
                    <a:pt x="105" y="33"/>
                  </a:lnTo>
                  <a:lnTo>
                    <a:pt x="123" y="24"/>
                  </a:lnTo>
                  <a:lnTo>
                    <a:pt x="136" y="14"/>
                  </a:lnTo>
                  <a:lnTo>
                    <a:pt x="144" y="7"/>
                  </a:lnTo>
                  <a:lnTo>
                    <a:pt x="144" y="7"/>
                  </a:lnTo>
                  <a:lnTo>
                    <a:pt x="13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63" name="Freeform 2395"/>
            <p:cNvSpPr>
              <a:spLocks/>
            </p:cNvSpPr>
            <p:nvPr/>
          </p:nvSpPr>
          <p:spPr bwMode="auto">
            <a:xfrm>
              <a:off x="2502" y="3533"/>
              <a:ext cx="15" cy="9"/>
            </a:xfrm>
            <a:custGeom>
              <a:avLst/>
              <a:gdLst>
                <a:gd name="T0" fmla="*/ 45 w 45"/>
                <a:gd name="T1" fmla="*/ 0 h 26"/>
                <a:gd name="T2" fmla="*/ 45 w 45"/>
                <a:gd name="T3" fmla="*/ 0 h 26"/>
                <a:gd name="T4" fmla="*/ 39 w 45"/>
                <a:gd name="T5" fmla="*/ 0 h 26"/>
                <a:gd name="T6" fmla="*/ 34 w 45"/>
                <a:gd name="T7" fmla="*/ 1 h 26"/>
                <a:gd name="T8" fmla="*/ 27 w 45"/>
                <a:gd name="T9" fmla="*/ 2 h 26"/>
                <a:gd name="T10" fmla="*/ 22 w 45"/>
                <a:gd name="T11" fmla="*/ 3 h 26"/>
                <a:gd name="T12" fmla="*/ 16 w 45"/>
                <a:gd name="T13" fmla="*/ 5 h 26"/>
                <a:gd name="T14" fmla="*/ 12 w 45"/>
                <a:gd name="T15" fmla="*/ 8 h 26"/>
                <a:gd name="T16" fmla="*/ 5 w 45"/>
                <a:gd name="T17" fmla="*/ 13 h 26"/>
                <a:gd name="T18" fmla="*/ 0 w 45"/>
                <a:gd name="T19" fmla="*/ 19 h 26"/>
                <a:gd name="T20" fmla="*/ 7 w 45"/>
                <a:gd name="T21" fmla="*/ 26 h 26"/>
                <a:gd name="T22" fmla="*/ 12 w 45"/>
                <a:gd name="T23" fmla="*/ 20 h 26"/>
                <a:gd name="T24" fmla="*/ 16 w 45"/>
                <a:gd name="T25" fmla="*/ 17 h 26"/>
                <a:gd name="T26" fmla="*/ 21 w 45"/>
                <a:gd name="T27" fmla="*/ 14 h 26"/>
                <a:gd name="T28" fmla="*/ 24 w 45"/>
                <a:gd name="T29" fmla="*/ 12 h 26"/>
                <a:gd name="T30" fmla="*/ 29 w 45"/>
                <a:gd name="T31" fmla="*/ 11 h 26"/>
                <a:gd name="T32" fmla="*/ 34 w 45"/>
                <a:gd name="T33" fmla="*/ 10 h 26"/>
                <a:gd name="T34" fmla="*/ 39 w 45"/>
                <a:gd name="T35" fmla="*/ 9 h 26"/>
                <a:gd name="T36" fmla="*/ 45 w 45"/>
                <a:gd name="T37" fmla="*/ 9 h 26"/>
                <a:gd name="T38" fmla="*/ 45 w 45"/>
                <a:gd name="T39" fmla="*/ 9 h 26"/>
                <a:gd name="T40" fmla="*/ 45 w 45"/>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 h="26">
                  <a:moveTo>
                    <a:pt x="45" y="0"/>
                  </a:moveTo>
                  <a:lnTo>
                    <a:pt x="45" y="0"/>
                  </a:lnTo>
                  <a:lnTo>
                    <a:pt x="39" y="0"/>
                  </a:lnTo>
                  <a:lnTo>
                    <a:pt x="34" y="1"/>
                  </a:lnTo>
                  <a:lnTo>
                    <a:pt x="27" y="2"/>
                  </a:lnTo>
                  <a:lnTo>
                    <a:pt x="22" y="3"/>
                  </a:lnTo>
                  <a:lnTo>
                    <a:pt x="16" y="5"/>
                  </a:lnTo>
                  <a:lnTo>
                    <a:pt x="12" y="8"/>
                  </a:lnTo>
                  <a:lnTo>
                    <a:pt x="5" y="13"/>
                  </a:lnTo>
                  <a:lnTo>
                    <a:pt x="0" y="19"/>
                  </a:lnTo>
                  <a:lnTo>
                    <a:pt x="7" y="26"/>
                  </a:lnTo>
                  <a:lnTo>
                    <a:pt x="12" y="20"/>
                  </a:lnTo>
                  <a:lnTo>
                    <a:pt x="16" y="17"/>
                  </a:lnTo>
                  <a:lnTo>
                    <a:pt x="21" y="14"/>
                  </a:lnTo>
                  <a:lnTo>
                    <a:pt x="24" y="12"/>
                  </a:lnTo>
                  <a:lnTo>
                    <a:pt x="29" y="11"/>
                  </a:lnTo>
                  <a:lnTo>
                    <a:pt x="34" y="10"/>
                  </a:lnTo>
                  <a:lnTo>
                    <a:pt x="39" y="9"/>
                  </a:lnTo>
                  <a:lnTo>
                    <a:pt x="45" y="9"/>
                  </a:lnTo>
                  <a:lnTo>
                    <a:pt x="45" y="9"/>
                  </a:lnTo>
                  <a:lnTo>
                    <a:pt x="4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64" name="Freeform 2396"/>
            <p:cNvSpPr>
              <a:spLocks/>
            </p:cNvSpPr>
            <p:nvPr/>
          </p:nvSpPr>
          <p:spPr bwMode="auto">
            <a:xfrm>
              <a:off x="2517" y="3525"/>
              <a:ext cx="42" cy="11"/>
            </a:xfrm>
            <a:custGeom>
              <a:avLst/>
              <a:gdLst>
                <a:gd name="T0" fmla="*/ 120 w 125"/>
                <a:gd name="T1" fmla="*/ 0 h 33"/>
                <a:gd name="T2" fmla="*/ 120 w 125"/>
                <a:gd name="T3" fmla="*/ 0 h 33"/>
                <a:gd name="T4" fmla="*/ 111 w 125"/>
                <a:gd name="T5" fmla="*/ 3 h 33"/>
                <a:gd name="T6" fmla="*/ 96 w 125"/>
                <a:gd name="T7" fmla="*/ 8 h 33"/>
                <a:gd name="T8" fmla="*/ 80 w 125"/>
                <a:gd name="T9" fmla="*/ 11 h 33"/>
                <a:gd name="T10" fmla="*/ 61 w 125"/>
                <a:gd name="T11" fmla="*/ 14 h 33"/>
                <a:gd name="T12" fmla="*/ 41 w 125"/>
                <a:gd name="T13" fmla="*/ 18 h 33"/>
                <a:gd name="T14" fmla="*/ 24 w 125"/>
                <a:gd name="T15" fmla="*/ 20 h 33"/>
                <a:gd name="T16" fmla="*/ 9 w 125"/>
                <a:gd name="T17" fmla="*/ 22 h 33"/>
                <a:gd name="T18" fmla="*/ 0 w 125"/>
                <a:gd name="T19" fmla="*/ 24 h 33"/>
                <a:gd name="T20" fmla="*/ 0 w 125"/>
                <a:gd name="T21" fmla="*/ 33 h 33"/>
                <a:gd name="T22" fmla="*/ 9 w 125"/>
                <a:gd name="T23" fmla="*/ 32 h 33"/>
                <a:gd name="T24" fmla="*/ 24 w 125"/>
                <a:gd name="T25" fmla="*/ 29 h 33"/>
                <a:gd name="T26" fmla="*/ 41 w 125"/>
                <a:gd name="T27" fmla="*/ 27 h 33"/>
                <a:gd name="T28" fmla="*/ 61 w 125"/>
                <a:gd name="T29" fmla="*/ 24 h 33"/>
                <a:gd name="T30" fmla="*/ 80 w 125"/>
                <a:gd name="T31" fmla="*/ 20 h 33"/>
                <a:gd name="T32" fmla="*/ 99 w 125"/>
                <a:gd name="T33" fmla="*/ 17 h 33"/>
                <a:gd name="T34" fmla="*/ 113 w 125"/>
                <a:gd name="T35" fmla="*/ 12 h 33"/>
                <a:gd name="T36" fmla="*/ 125 w 125"/>
                <a:gd name="T37" fmla="*/ 9 h 33"/>
                <a:gd name="T38" fmla="*/ 125 w 125"/>
                <a:gd name="T39" fmla="*/ 9 h 33"/>
                <a:gd name="T40" fmla="*/ 120 w 125"/>
                <a:gd name="T4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5" h="33">
                  <a:moveTo>
                    <a:pt x="120" y="0"/>
                  </a:moveTo>
                  <a:lnTo>
                    <a:pt x="120" y="0"/>
                  </a:lnTo>
                  <a:lnTo>
                    <a:pt x="111" y="3"/>
                  </a:lnTo>
                  <a:lnTo>
                    <a:pt x="96" y="8"/>
                  </a:lnTo>
                  <a:lnTo>
                    <a:pt x="80" y="11"/>
                  </a:lnTo>
                  <a:lnTo>
                    <a:pt x="61" y="14"/>
                  </a:lnTo>
                  <a:lnTo>
                    <a:pt x="41" y="18"/>
                  </a:lnTo>
                  <a:lnTo>
                    <a:pt x="24" y="20"/>
                  </a:lnTo>
                  <a:lnTo>
                    <a:pt x="9" y="22"/>
                  </a:lnTo>
                  <a:lnTo>
                    <a:pt x="0" y="24"/>
                  </a:lnTo>
                  <a:lnTo>
                    <a:pt x="0" y="33"/>
                  </a:lnTo>
                  <a:lnTo>
                    <a:pt x="9" y="32"/>
                  </a:lnTo>
                  <a:lnTo>
                    <a:pt x="24" y="29"/>
                  </a:lnTo>
                  <a:lnTo>
                    <a:pt x="41" y="27"/>
                  </a:lnTo>
                  <a:lnTo>
                    <a:pt x="61" y="24"/>
                  </a:lnTo>
                  <a:lnTo>
                    <a:pt x="80" y="20"/>
                  </a:lnTo>
                  <a:lnTo>
                    <a:pt x="99" y="17"/>
                  </a:lnTo>
                  <a:lnTo>
                    <a:pt x="113" y="12"/>
                  </a:lnTo>
                  <a:lnTo>
                    <a:pt x="125" y="9"/>
                  </a:lnTo>
                  <a:lnTo>
                    <a:pt x="125" y="9"/>
                  </a:lnTo>
                  <a:lnTo>
                    <a:pt x="12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65" name="Freeform 2397"/>
            <p:cNvSpPr>
              <a:spLocks/>
            </p:cNvSpPr>
            <p:nvPr/>
          </p:nvSpPr>
          <p:spPr bwMode="auto">
            <a:xfrm>
              <a:off x="2557" y="3518"/>
              <a:ext cx="34" cy="10"/>
            </a:xfrm>
            <a:custGeom>
              <a:avLst/>
              <a:gdLst>
                <a:gd name="T0" fmla="*/ 101 w 101"/>
                <a:gd name="T1" fmla="*/ 2 h 32"/>
                <a:gd name="T2" fmla="*/ 92 w 101"/>
                <a:gd name="T3" fmla="*/ 0 h 32"/>
                <a:gd name="T4" fmla="*/ 82 w 101"/>
                <a:gd name="T5" fmla="*/ 2 h 32"/>
                <a:gd name="T6" fmla="*/ 68 w 101"/>
                <a:gd name="T7" fmla="*/ 3 h 32"/>
                <a:gd name="T8" fmla="*/ 52 w 101"/>
                <a:gd name="T9" fmla="*/ 6 h 32"/>
                <a:gd name="T10" fmla="*/ 37 w 101"/>
                <a:gd name="T11" fmla="*/ 10 h 32"/>
                <a:gd name="T12" fmla="*/ 23 w 101"/>
                <a:gd name="T13" fmla="*/ 14 h 32"/>
                <a:gd name="T14" fmla="*/ 11 w 101"/>
                <a:gd name="T15" fmla="*/ 19 h 32"/>
                <a:gd name="T16" fmla="*/ 0 w 101"/>
                <a:gd name="T17" fmla="*/ 23 h 32"/>
                <a:gd name="T18" fmla="*/ 5 w 101"/>
                <a:gd name="T19" fmla="*/ 32 h 32"/>
                <a:gd name="T20" fmla="*/ 13 w 101"/>
                <a:gd name="T21" fmla="*/ 28 h 32"/>
                <a:gd name="T22" fmla="*/ 25 w 101"/>
                <a:gd name="T23" fmla="*/ 24 h 32"/>
                <a:gd name="T24" fmla="*/ 39 w 101"/>
                <a:gd name="T25" fmla="*/ 19 h 32"/>
                <a:gd name="T26" fmla="*/ 54 w 101"/>
                <a:gd name="T27" fmla="*/ 16 h 32"/>
                <a:gd name="T28" fmla="*/ 68 w 101"/>
                <a:gd name="T29" fmla="*/ 12 h 32"/>
                <a:gd name="T30" fmla="*/ 82 w 101"/>
                <a:gd name="T31" fmla="*/ 11 h 32"/>
                <a:gd name="T32" fmla="*/ 92 w 101"/>
                <a:gd name="T33" fmla="*/ 11 h 32"/>
                <a:gd name="T34" fmla="*/ 99 w 101"/>
                <a:gd name="T35" fmla="*/ 11 h 32"/>
                <a:gd name="T36" fmla="*/ 101 w 101"/>
                <a:gd name="T3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1" h="32">
                  <a:moveTo>
                    <a:pt x="101" y="2"/>
                  </a:moveTo>
                  <a:lnTo>
                    <a:pt x="92" y="0"/>
                  </a:lnTo>
                  <a:lnTo>
                    <a:pt x="82" y="2"/>
                  </a:lnTo>
                  <a:lnTo>
                    <a:pt x="68" y="3"/>
                  </a:lnTo>
                  <a:lnTo>
                    <a:pt x="52" y="6"/>
                  </a:lnTo>
                  <a:lnTo>
                    <a:pt x="37" y="10"/>
                  </a:lnTo>
                  <a:lnTo>
                    <a:pt x="23" y="14"/>
                  </a:lnTo>
                  <a:lnTo>
                    <a:pt x="11" y="19"/>
                  </a:lnTo>
                  <a:lnTo>
                    <a:pt x="0" y="23"/>
                  </a:lnTo>
                  <a:lnTo>
                    <a:pt x="5" y="32"/>
                  </a:lnTo>
                  <a:lnTo>
                    <a:pt x="13" y="28"/>
                  </a:lnTo>
                  <a:lnTo>
                    <a:pt x="25" y="24"/>
                  </a:lnTo>
                  <a:lnTo>
                    <a:pt x="39" y="19"/>
                  </a:lnTo>
                  <a:lnTo>
                    <a:pt x="54" y="16"/>
                  </a:lnTo>
                  <a:lnTo>
                    <a:pt x="68" y="12"/>
                  </a:lnTo>
                  <a:lnTo>
                    <a:pt x="82" y="11"/>
                  </a:lnTo>
                  <a:lnTo>
                    <a:pt x="92" y="11"/>
                  </a:lnTo>
                  <a:lnTo>
                    <a:pt x="99" y="11"/>
                  </a:lnTo>
                  <a:lnTo>
                    <a:pt x="101"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66" name="Freeform 2398"/>
            <p:cNvSpPr>
              <a:spLocks/>
            </p:cNvSpPr>
            <p:nvPr/>
          </p:nvSpPr>
          <p:spPr bwMode="auto">
            <a:xfrm>
              <a:off x="2590" y="3518"/>
              <a:ext cx="2" cy="3"/>
            </a:xfrm>
            <a:custGeom>
              <a:avLst/>
              <a:gdLst>
                <a:gd name="T0" fmla="*/ 0 w 5"/>
                <a:gd name="T1" fmla="*/ 9 h 9"/>
                <a:gd name="T2" fmla="*/ 3 w 5"/>
                <a:gd name="T3" fmla="*/ 8 h 9"/>
                <a:gd name="T4" fmla="*/ 5 w 5"/>
                <a:gd name="T5" fmla="*/ 6 h 9"/>
                <a:gd name="T6" fmla="*/ 5 w 5"/>
                <a:gd name="T7" fmla="*/ 2 h 9"/>
                <a:gd name="T8" fmla="*/ 2 w 5"/>
                <a:gd name="T9" fmla="*/ 0 h 9"/>
                <a:gd name="T10" fmla="*/ 0 w 5"/>
                <a:gd name="T11" fmla="*/ 9 h 9"/>
              </a:gdLst>
              <a:ahLst/>
              <a:cxnLst>
                <a:cxn ang="0">
                  <a:pos x="T0" y="T1"/>
                </a:cxn>
                <a:cxn ang="0">
                  <a:pos x="T2" y="T3"/>
                </a:cxn>
                <a:cxn ang="0">
                  <a:pos x="T4" y="T5"/>
                </a:cxn>
                <a:cxn ang="0">
                  <a:pos x="T6" y="T7"/>
                </a:cxn>
                <a:cxn ang="0">
                  <a:pos x="T8" y="T9"/>
                </a:cxn>
                <a:cxn ang="0">
                  <a:pos x="T10" y="T11"/>
                </a:cxn>
              </a:cxnLst>
              <a:rect l="0" t="0" r="r" b="b"/>
              <a:pathLst>
                <a:path w="5" h="9">
                  <a:moveTo>
                    <a:pt x="0" y="9"/>
                  </a:moveTo>
                  <a:lnTo>
                    <a:pt x="3" y="8"/>
                  </a:lnTo>
                  <a:lnTo>
                    <a:pt x="5" y="6"/>
                  </a:lnTo>
                  <a:lnTo>
                    <a:pt x="5" y="2"/>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67" name="Freeform 2399"/>
            <p:cNvSpPr>
              <a:spLocks/>
            </p:cNvSpPr>
            <p:nvPr/>
          </p:nvSpPr>
          <p:spPr bwMode="auto">
            <a:xfrm>
              <a:off x="2664" y="3527"/>
              <a:ext cx="2" cy="3"/>
            </a:xfrm>
            <a:custGeom>
              <a:avLst/>
              <a:gdLst>
                <a:gd name="T0" fmla="*/ 5 w 5"/>
                <a:gd name="T1" fmla="*/ 0 h 9"/>
                <a:gd name="T2" fmla="*/ 2 w 5"/>
                <a:gd name="T3" fmla="*/ 1 h 9"/>
                <a:gd name="T4" fmla="*/ 0 w 5"/>
                <a:gd name="T5" fmla="*/ 4 h 9"/>
                <a:gd name="T6" fmla="*/ 1 w 5"/>
                <a:gd name="T7" fmla="*/ 7 h 9"/>
                <a:gd name="T8" fmla="*/ 3 w 5"/>
                <a:gd name="T9" fmla="*/ 9 h 9"/>
                <a:gd name="T10" fmla="*/ 5 w 5"/>
                <a:gd name="T11" fmla="*/ 0 h 9"/>
              </a:gdLst>
              <a:ahLst/>
              <a:cxnLst>
                <a:cxn ang="0">
                  <a:pos x="T0" y="T1"/>
                </a:cxn>
                <a:cxn ang="0">
                  <a:pos x="T2" y="T3"/>
                </a:cxn>
                <a:cxn ang="0">
                  <a:pos x="T4" y="T5"/>
                </a:cxn>
                <a:cxn ang="0">
                  <a:pos x="T6" y="T7"/>
                </a:cxn>
                <a:cxn ang="0">
                  <a:pos x="T8" y="T9"/>
                </a:cxn>
                <a:cxn ang="0">
                  <a:pos x="T10" y="T11"/>
                </a:cxn>
              </a:cxnLst>
              <a:rect l="0" t="0" r="r" b="b"/>
              <a:pathLst>
                <a:path w="5" h="9">
                  <a:moveTo>
                    <a:pt x="5" y="0"/>
                  </a:moveTo>
                  <a:lnTo>
                    <a:pt x="2" y="1"/>
                  </a:lnTo>
                  <a:lnTo>
                    <a:pt x="0" y="4"/>
                  </a:lnTo>
                  <a:lnTo>
                    <a:pt x="1" y="7"/>
                  </a:lnTo>
                  <a:lnTo>
                    <a:pt x="3" y="9"/>
                  </a:lnTo>
                  <a:lnTo>
                    <a:pt x="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68" name="Freeform 2400"/>
            <p:cNvSpPr>
              <a:spLocks/>
            </p:cNvSpPr>
            <p:nvPr/>
          </p:nvSpPr>
          <p:spPr bwMode="auto">
            <a:xfrm>
              <a:off x="2665" y="3527"/>
              <a:ext cx="47" cy="7"/>
            </a:xfrm>
            <a:custGeom>
              <a:avLst/>
              <a:gdLst>
                <a:gd name="T0" fmla="*/ 139 w 139"/>
                <a:gd name="T1" fmla="*/ 12 h 22"/>
                <a:gd name="T2" fmla="*/ 139 w 139"/>
                <a:gd name="T3" fmla="*/ 12 h 22"/>
                <a:gd name="T4" fmla="*/ 130 w 139"/>
                <a:gd name="T5" fmla="*/ 10 h 22"/>
                <a:gd name="T6" fmla="*/ 115 w 139"/>
                <a:gd name="T7" fmla="*/ 10 h 22"/>
                <a:gd name="T8" fmla="*/ 95 w 139"/>
                <a:gd name="T9" fmla="*/ 9 h 22"/>
                <a:gd name="T10" fmla="*/ 73 w 139"/>
                <a:gd name="T11" fmla="*/ 8 h 22"/>
                <a:gd name="T12" fmla="*/ 51 w 139"/>
                <a:gd name="T13" fmla="*/ 7 h 22"/>
                <a:gd name="T14" fmla="*/ 30 w 139"/>
                <a:gd name="T15" fmla="*/ 5 h 22"/>
                <a:gd name="T16" fmla="*/ 13 w 139"/>
                <a:gd name="T17" fmla="*/ 2 h 22"/>
                <a:gd name="T18" fmla="*/ 2 w 139"/>
                <a:gd name="T19" fmla="*/ 0 h 22"/>
                <a:gd name="T20" fmla="*/ 0 w 139"/>
                <a:gd name="T21" fmla="*/ 9 h 22"/>
                <a:gd name="T22" fmla="*/ 13 w 139"/>
                <a:gd name="T23" fmla="*/ 12 h 22"/>
                <a:gd name="T24" fmla="*/ 30 w 139"/>
                <a:gd name="T25" fmla="*/ 14 h 22"/>
                <a:gd name="T26" fmla="*/ 51 w 139"/>
                <a:gd name="T27" fmla="*/ 16 h 22"/>
                <a:gd name="T28" fmla="*/ 73 w 139"/>
                <a:gd name="T29" fmla="*/ 17 h 22"/>
                <a:gd name="T30" fmla="*/ 95 w 139"/>
                <a:gd name="T31" fmla="*/ 18 h 22"/>
                <a:gd name="T32" fmla="*/ 115 w 139"/>
                <a:gd name="T33" fmla="*/ 20 h 22"/>
                <a:gd name="T34" fmla="*/ 130 w 139"/>
                <a:gd name="T35" fmla="*/ 22 h 22"/>
                <a:gd name="T36" fmla="*/ 139 w 139"/>
                <a:gd name="T37" fmla="*/ 21 h 22"/>
                <a:gd name="T38" fmla="*/ 139 w 139"/>
                <a:gd name="T39" fmla="*/ 21 h 22"/>
                <a:gd name="T40" fmla="*/ 139 w 139"/>
                <a:gd name="T41"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9" h="22">
                  <a:moveTo>
                    <a:pt x="139" y="12"/>
                  </a:moveTo>
                  <a:lnTo>
                    <a:pt x="139" y="12"/>
                  </a:lnTo>
                  <a:lnTo>
                    <a:pt x="130" y="10"/>
                  </a:lnTo>
                  <a:lnTo>
                    <a:pt x="115" y="10"/>
                  </a:lnTo>
                  <a:lnTo>
                    <a:pt x="95" y="9"/>
                  </a:lnTo>
                  <a:lnTo>
                    <a:pt x="73" y="8"/>
                  </a:lnTo>
                  <a:lnTo>
                    <a:pt x="51" y="7"/>
                  </a:lnTo>
                  <a:lnTo>
                    <a:pt x="30" y="5"/>
                  </a:lnTo>
                  <a:lnTo>
                    <a:pt x="13" y="2"/>
                  </a:lnTo>
                  <a:lnTo>
                    <a:pt x="2" y="0"/>
                  </a:lnTo>
                  <a:lnTo>
                    <a:pt x="0" y="9"/>
                  </a:lnTo>
                  <a:lnTo>
                    <a:pt x="13" y="12"/>
                  </a:lnTo>
                  <a:lnTo>
                    <a:pt x="30" y="14"/>
                  </a:lnTo>
                  <a:lnTo>
                    <a:pt x="51" y="16"/>
                  </a:lnTo>
                  <a:lnTo>
                    <a:pt x="73" y="17"/>
                  </a:lnTo>
                  <a:lnTo>
                    <a:pt x="95" y="18"/>
                  </a:lnTo>
                  <a:lnTo>
                    <a:pt x="115" y="20"/>
                  </a:lnTo>
                  <a:lnTo>
                    <a:pt x="130" y="22"/>
                  </a:lnTo>
                  <a:lnTo>
                    <a:pt x="139" y="21"/>
                  </a:lnTo>
                  <a:lnTo>
                    <a:pt x="139" y="21"/>
                  </a:lnTo>
                  <a:lnTo>
                    <a:pt x="139"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69" name="Freeform 2401"/>
            <p:cNvSpPr>
              <a:spLocks/>
            </p:cNvSpPr>
            <p:nvPr/>
          </p:nvSpPr>
          <p:spPr bwMode="auto">
            <a:xfrm>
              <a:off x="2712" y="3531"/>
              <a:ext cx="46" cy="20"/>
            </a:xfrm>
            <a:custGeom>
              <a:avLst/>
              <a:gdLst>
                <a:gd name="T0" fmla="*/ 131 w 138"/>
                <a:gd name="T1" fmla="*/ 51 h 60"/>
                <a:gd name="T2" fmla="*/ 136 w 138"/>
                <a:gd name="T3" fmla="*/ 51 h 60"/>
                <a:gd name="T4" fmla="*/ 124 w 138"/>
                <a:gd name="T5" fmla="*/ 45 h 60"/>
                <a:gd name="T6" fmla="*/ 106 w 138"/>
                <a:gd name="T7" fmla="*/ 37 h 60"/>
                <a:gd name="T8" fmla="*/ 86 w 138"/>
                <a:gd name="T9" fmla="*/ 29 h 60"/>
                <a:gd name="T10" fmla="*/ 65 w 138"/>
                <a:gd name="T11" fmla="*/ 21 h 60"/>
                <a:gd name="T12" fmla="*/ 43 w 138"/>
                <a:gd name="T13" fmla="*/ 13 h 60"/>
                <a:gd name="T14" fmla="*/ 25 w 138"/>
                <a:gd name="T15" fmla="*/ 6 h 60"/>
                <a:gd name="T16" fmla="*/ 10 w 138"/>
                <a:gd name="T17" fmla="*/ 2 h 60"/>
                <a:gd name="T18" fmla="*/ 0 w 138"/>
                <a:gd name="T19" fmla="*/ 0 h 60"/>
                <a:gd name="T20" fmla="*/ 0 w 138"/>
                <a:gd name="T21" fmla="*/ 9 h 60"/>
                <a:gd name="T22" fmla="*/ 8 w 138"/>
                <a:gd name="T23" fmla="*/ 11 h 60"/>
                <a:gd name="T24" fmla="*/ 23 w 138"/>
                <a:gd name="T25" fmla="*/ 16 h 60"/>
                <a:gd name="T26" fmla="*/ 41 w 138"/>
                <a:gd name="T27" fmla="*/ 22 h 60"/>
                <a:gd name="T28" fmla="*/ 63 w 138"/>
                <a:gd name="T29" fmla="*/ 30 h 60"/>
                <a:gd name="T30" fmla="*/ 83 w 138"/>
                <a:gd name="T31" fmla="*/ 38 h 60"/>
                <a:gd name="T32" fmla="*/ 104 w 138"/>
                <a:gd name="T33" fmla="*/ 46 h 60"/>
                <a:gd name="T34" fmla="*/ 120 w 138"/>
                <a:gd name="T35" fmla="*/ 55 h 60"/>
                <a:gd name="T36" fmla="*/ 131 w 138"/>
                <a:gd name="T37" fmla="*/ 60 h 60"/>
                <a:gd name="T38" fmla="*/ 136 w 138"/>
                <a:gd name="T39" fmla="*/ 60 h 60"/>
                <a:gd name="T40" fmla="*/ 131 w 138"/>
                <a:gd name="T41" fmla="*/ 60 h 60"/>
                <a:gd name="T42" fmla="*/ 135 w 138"/>
                <a:gd name="T43" fmla="*/ 60 h 60"/>
                <a:gd name="T44" fmla="*/ 138 w 138"/>
                <a:gd name="T45" fmla="*/ 57 h 60"/>
                <a:gd name="T46" fmla="*/ 138 w 138"/>
                <a:gd name="T47" fmla="*/ 53 h 60"/>
                <a:gd name="T48" fmla="*/ 136 w 138"/>
                <a:gd name="T49" fmla="*/ 51 h 60"/>
                <a:gd name="T50" fmla="*/ 131 w 138"/>
                <a:gd name="T51" fmla="*/ 5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8" h="60">
                  <a:moveTo>
                    <a:pt x="131" y="51"/>
                  </a:moveTo>
                  <a:lnTo>
                    <a:pt x="136" y="51"/>
                  </a:lnTo>
                  <a:lnTo>
                    <a:pt x="124" y="45"/>
                  </a:lnTo>
                  <a:lnTo>
                    <a:pt x="106" y="37"/>
                  </a:lnTo>
                  <a:lnTo>
                    <a:pt x="86" y="29"/>
                  </a:lnTo>
                  <a:lnTo>
                    <a:pt x="65" y="21"/>
                  </a:lnTo>
                  <a:lnTo>
                    <a:pt x="43" y="13"/>
                  </a:lnTo>
                  <a:lnTo>
                    <a:pt x="25" y="6"/>
                  </a:lnTo>
                  <a:lnTo>
                    <a:pt x="10" y="2"/>
                  </a:lnTo>
                  <a:lnTo>
                    <a:pt x="0" y="0"/>
                  </a:lnTo>
                  <a:lnTo>
                    <a:pt x="0" y="9"/>
                  </a:lnTo>
                  <a:lnTo>
                    <a:pt x="8" y="11"/>
                  </a:lnTo>
                  <a:lnTo>
                    <a:pt x="23" y="16"/>
                  </a:lnTo>
                  <a:lnTo>
                    <a:pt x="41" y="22"/>
                  </a:lnTo>
                  <a:lnTo>
                    <a:pt x="63" y="30"/>
                  </a:lnTo>
                  <a:lnTo>
                    <a:pt x="83" y="38"/>
                  </a:lnTo>
                  <a:lnTo>
                    <a:pt x="104" y="46"/>
                  </a:lnTo>
                  <a:lnTo>
                    <a:pt x="120" y="55"/>
                  </a:lnTo>
                  <a:lnTo>
                    <a:pt x="131" y="60"/>
                  </a:lnTo>
                  <a:lnTo>
                    <a:pt x="136" y="60"/>
                  </a:lnTo>
                  <a:lnTo>
                    <a:pt x="131" y="60"/>
                  </a:lnTo>
                  <a:lnTo>
                    <a:pt x="135" y="60"/>
                  </a:lnTo>
                  <a:lnTo>
                    <a:pt x="138" y="57"/>
                  </a:lnTo>
                  <a:lnTo>
                    <a:pt x="138" y="53"/>
                  </a:lnTo>
                  <a:lnTo>
                    <a:pt x="136" y="51"/>
                  </a:lnTo>
                  <a:lnTo>
                    <a:pt x="131" y="5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70" name="Freeform 2402"/>
            <p:cNvSpPr>
              <a:spLocks/>
            </p:cNvSpPr>
            <p:nvPr/>
          </p:nvSpPr>
          <p:spPr bwMode="auto">
            <a:xfrm>
              <a:off x="2755" y="3536"/>
              <a:ext cx="25" cy="15"/>
            </a:xfrm>
            <a:custGeom>
              <a:avLst/>
              <a:gdLst>
                <a:gd name="T0" fmla="*/ 70 w 75"/>
                <a:gd name="T1" fmla="*/ 0 h 44"/>
                <a:gd name="T2" fmla="*/ 68 w 75"/>
                <a:gd name="T3" fmla="*/ 0 h 44"/>
                <a:gd name="T4" fmla="*/ 63 w 75"/>
                <a:gd name="T5" fmla="*/ 2 h 44"/>
                <a:gd name="T6" fmla="*/ 56 w 75"/>
                <a:gd name="T7" fmla="*/ 6 h 44"/>
                <a:gd name="T8" fmla="*/ 46 w 75"/>
                <a:gd name="T9" fmla="*/ 11 h 44"/>
                <a:gd name="T10" fmla="*/ 36 w 75"/>
                <a:gd name="T11" fmla="*/ 17 h 44"/>
                <a:gd name="T12" fmla="*/ 25 w 75"/>
                <a:gd name="T13" fmla="*/ 22 h 44"/>
                <a:gd name="T14" fmla="*/ 15 w 75"/>
                <a:gd name="T15" fmla="*/ 27 h 44"/>
                <a:gd name="T16" fmla="*/ 7 w 75"/>
                <a:gd name="T17" fmla="*/ 32 h 44"/>
                <a:gd name="T18" fmla="*/ 0 w 75"/>
                <a:gd name="T19" fmla="*/ 35 h 44"/>
                <a:gd name="T20" fmla="*/ 5 w 75"/>
                <a:gd name="T21" fmla="*/ 44 h 44"/>
                <a:gd name="T22" fmla="*/ 12 w 75"/>
                <a:gd name="T23" fmla="*/ 41 h 44"/>
                <a:gd name="T24" fmla="*/ 20 w 75"/>
                <a:gd name="T25" fmla="*/ 36 h 44"/>
                <a:gd name="T26" fmla="*/ 30 w 75"/>
                <a:gd name="T27" fmla="*/ 32 h 44"/>
                <a:gd name="T28" fmla="*/ 40 w 75"/>
                <a:gd name="T29" fmla="*/ 26 h 44"/>
                <a:gd name="T30" fmla="*/ 51 w 75"/>
                <a:gd name="T31" fmla="*/ 20 h 44"/>
                <a:gd name="T32" fmla="*/ 61 w 75"/>
                <a:gd name="T33" fmla="*/ 16 h 44"/>
                <a:gd name="T34" fmla="*/ 68 w 75"/>
                <a:gd name="T35" fmla="*/ 11 h 44"/>
                <a:gd name="T36" fmla="*/ 72 w 75"/>
                <a:gd name="T37" fmla="*/ 9 h 44"/>
                <a:gd name="T38" fmla="*/ 70 w 75"/>
                <a:gd name="T39" fmla="*/ 9 h 44"/>
                <a:gd name="T40" fmla="*/ 72 w 75"/>
                <a:gd name="T41" fmla="*/ 9 h 44"/>
                <a:gd name="T42" fmla="*/ 75 w 75"/>
                <a:gd name="T43" fmla="*/ 6 h 44"/>
                <a:gd name="T44" fmla="*/ 75 w 75"/>
                <a:gd name="T45" fmla="*/ 2 h 44"/>
                <a:gd name="T46" fmla="*/ 71 w 75"/>
                <a:gd name="T47" fmla="*/ 0 h 44"/>
                <a:gd name="T48" fmla="*/ 68 w 75"/>
                <a:gd name="T49" fmla="*/ 0 h 44"/>
                <a:gd name="T50" fmla="*/ 70 w 75"/>
                <a:gd name="T5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44">
                  <a:moveTo>
                    <a:pt x="70" y="0"/>
                  </a:moveTo>
                  <a:lnTo>
                    <a:pt x="68" y="0"/>
                  </a:lnTo>
                  <a:lnTo>
                    <a:pt x="63" y="2"/>
                  </a:lnTo>
                  <a:lnTo>
                    <a:pt x="56" y="6"/>
                  </a:lnTo>
                  <a:lnTo>
                    <a:pt x="46" y="11"/>
                  </a:lnTo>
                  <a:lnTo>
                    <a:pt x="36" y="17"/>
                  </a:lnTo>
                  <a:lnTo>
                    <a:pt x="25" y="22"/>
                  </a:lnTo>
                  <a:lnTo>
                    <a:pt x="15" y="27"/>
                  </a:lnTo>
                  <a:lnTo>
                    <a:pt x="7" y="32"/>
                  </a:lnTo>
                  <a:lnTo>
                    <a:pt x="0" y="35"/>
                  </a:lnTo>
                  <a:lnTo>
                    <a:pt x="5" y="44"/>
                  </a:lnTo>
                  <a:lnTo>
                    <a:pt x="12" y="41"/>
                  </a:lnTo>
                  <a:lnTo>
                    <a:pt x="20" y="36"/>
                  </a:lnTo>
                  <a:lnTo>
                    <a:pt x="30" y="32"/>
                  </a:lnTo>
                  <a:lnTo>
                    <a:pt x="40" y="26"/>
                  </a:lnTo>
                  <a:lnTo>
                    <a:pt x="51" y="20"/>
                  </a:lnTo>
                  <a:lnTo>
                    <a:pt x="61" y="16"/>
                  </a:lnTo>
                  <a:lnTo>
                    <a:pt x="68" y="11"/>
                  </a:lnTo>
                  <a:lnTo>
                    <a:pt x="72" y="9"/>
                  </a:lnTo>
                  <a:lnTo>
                    <a:pt x="70" y="9"/>
                  </a:lnTo>
                  <a:lnTo>
                    <a:pt x="72" y="9"/>
                  </a:lnTo>
                  <a:lnTo>
                    <a:pt x="75" y="6"/>
                  </a:lnTo>
                  <a:lnTo>
                    <a:pt x="75" y="2"/>
                  </a:lnTo>
                  <a:lnTo>
                    <a:pt x="71" y="0"/>
                  </a:lnTo>
                  <a:lnTo>
                    <a:pt x="68" y="0"/>
                  </a:lnTo>
                  <a:lnTo>
                    <a:pt x="7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71" name="Freeform 2403"/>
            <p:cNvSpPr>
              <a:spLocks/>
            </p:cNvSpPr>
            <p:nvPr/>
          </p:nvSpPr>
          <p:spPr bwMode="auto">
            <a:xfrm>
              <a:off x="2779" y="3533"/>
              <a:ext cx="80" cy="6"/>
            </a:xfrm>
            <a:custGeom>
              <a:avLst/>
              <a:gdLst>
                <a:gd name="T0" fmla="*/ 235 w 242"/>
                <a:gd name="T1" fmla="*/ 0 h 18"/>
                <a:gd name="T2" fmla="*/ 236 w 242"/>
                <a:gd name="T3" fmla="*/ 0 h 18"/>
                <a:gd name="T4" fmla="*/ 227 w 242"/>
                <a:gd name="T5" fmla="*/ 2 h 18"/>
                <a:gd name="T6" fmla="*/ 213 w 242"/>
                <a:gd name="T7" fmla="*/ 3 h 18"/>
                <a:gd name="T8" fmla="*/ 198 w 242"/>
                <a:gd name="T9" fmla="*/ 5 h 18"/>
                <a:gd name="T10" fmla="*/ 182 w 242"/>
                <a:gd name="T11" fmla="*/ 5 h 18"/>
                <a:gd name="T12" fmla="*/ 165 w 242"/>
                <a:gd name="T13" fmla="*/ 5 h 18"/>
                <a:gd name="T14" fmla="*/ 145 w 242"/>
                <a:gd name="T15" fmla="*/ 6 h 18"/>
                <a:gd name="T16" fmla="*/ 127 w 242"/>
                <a:gd name="T17" fmla="*/ 6 h 18"/>
                <a:gd name="T18" fmla="*/ 109 w 242"/>
                <a:gd name="T19" fmla="*/ 6 h 18"/>
                <a:gd name="T20" fmla="*/ 89 w 242"/>
                <a:gd name="T21" fmla="*/ 6 h 18"/>
                <a:gd name="T22" fmla="*/ 72 w 242"/>
                <a:gd name="T23" fmla="*/ 6 h 18"/>
                <a:gd name="T24" fmla="*/ 55 w 242"/>
                <a:gd name="T25" fmla="*/ 6 h 18"/>
                <a:gd name="T26" fmla="*/ 40 w 242"/>
                <a:gd name="T27" fmla="*/ 6 h 18"/>
                <a:gd name="T28" fmla="*/ 26 w 242"/>
                <a:gd name="T29" fmla="*/ 6 h 18"/>
                <a:gd name="T30" fmla="*/ 15 w 242"/>
                <a:gd name="T31" fmla="*/ 6 h 18"/>
                <a:gd name="T32" fmla="*/ 6 w 242"/>
                <a:gd name="T33" fmla="*/ 6 h 18"/>
                <a:gd name="T34" fmla="*/ 0 w 242"/>
                <a:gd name="T35" fmla="*/ 8 h 18"/>
                <a:gd name="T36" fmla="*/ 0 w 242"/>
                <a:gd name="T37" fmla="*/ 17 h 18"/>
                <a:gd name="T38" fmla="*/ 6 w 242"/>
                <a:gd name="T39" fmla="*/ 18 h 18"/>
                <a:gd name="T40" fmla="*/ 15 w 242"/>
                <a:gd name="T41" fmla="*/ 18 h 18"/>
                <a:gd name="T42" fmla="*/ 26 w 242"/>
                <a:gd name="T43" fmla="*/ 18 h 18"/>
                <a:gd name="T44" fmla="*/ 40 w 242"/>
                <a:gd name="T45" fmla="*/ 18 h 18"/>
                <a:gd name="T46" fmla="*/ 55 w 242"/>
                <a:gd name="T47" fmla="*/ 18 h 18"/>
                <a:gd name="T48" fmla="*/ 72 w 242"/>
                <a:gd name="T49" fmla="*/ 18 h 18"/>
                <a:gd name="T50" fmla="*/ 89 w 242"/>
                <a:gd name="T51" fmla="*/ 18 h 18"/>
                <a:gd name="T52" fmla="*/ 109 w 242"/>
                <a:gd name="T53" fmla="*/ 18 h 18"/>
                <a:gd name="T54" fmla="*/ 127 w 242"/>
                <a:gd name="T55" fmla="*/ 18 h 18"/>
                <a:gd name="T56" fmla="*/ 145 w 242"/>
                <a:gd name="T57" fmla="*/ 18 h 18"/>
                <a:gd name="T58" fmla="*/ 165 w 242"/>
                <a:gd name="T59" fmla="*/ 17 h 18"/>
                <a:gd name="T60" fmla="*/ 182 w 242"/>
                <a:gd name="T61" fmla="*/ 17 h 18"/>
                <a:gd name="T62" fmla="*/ 198 w 242"/>
                <a:gd name="T63" fmla="*/ 14 h 18"/>
                <a:gd name="T64" fmla="*/ 213 w 242"/>
                <a:gd name="T65" fmla="*/ 12 h 18"/>
                <a:gd name="T66" fmla="*/ 227 w 242"/>
                <a:gd name="T67" fmla="*/ 11 h 18"/>
                <a:gd name="T68" fmla="*/ 238 w 242"/>
                <a:gd name="T69" fmla="*/ 9 h 18"/>
                <a:gd name="T70" fmla="*/ 239 w 242"/>
                <a:gd name="T71" fmla="*/ 9 h 18"/>
                <a:gd name="T72" fmla="*/ 238 w 242"/>
                <a:gd name="T73" fmla="*/ 9 h 18"/>
                <a:gd name="T74" fmla="*/ 242 w 242"/>
                <a:gd name="T75" fmla="*/ 6 h 18"/>
                <a:gd name="T76" fmla="*/ 242 w 242"/>
                <a:gd name="T77" fmla="*/ 3 h 18"/>
                <a:gd name="T78" fmla="*/ 239 w 242"/>
                <a:gd name="T79" fmla="*/ 1 h 18"/>
                <a:gd name="T80" fmla="*/ 236 w 242"/>
                <a:gd name="T81" fmla="*/ 0 h 18"/>
                <a:gd name="T82" fmla="*/ 235 w 242"/>
                <a:gd name="T8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2" h="18">
                  <a:moveTo>
                    <a:pt x="235" y="0"/>
                  </a:moveTo>
                  <a:lnTo>
                    <a:pt x="236" y="0"/>
                  </a:lnTo>
                  <a:lnTo>
                    <a:pt x="227" y="2"/>
                  </a:lnTo>
                  <a:lnTo>
                    <a:pt x="213" y="3"/>
                  </a:lnTo>
                  <a:lnTo>
                    <a:pt x="198" y="5"/>
                  </a:lnTo>
                  <a:lnTo>
                    <a:pt x="182" y="5"/>
                  </a:lnTo>
                  <a:lnTo>
                    <a:pt x="165" y="5"/>
                  </a:lnTo>
                  <a:lnTo>
                    <a:pt x="145" y="6"/>
                  </a:lnTo>
                  <a:lnTo>
                    <a:pt x="127" y="6"/>
                  </a:lnTo>
                  <a:lnTo>
                    <a:pt x="109" y="6"/>
                  </a:lnTo>
                  <a:lnTo>
                    <a:pt x="89" y="6"/>
                  </a:lnTo>
                  <a:lnTo>
                    <a:pt x="72" y="6"/>
                  </a:lnTo>
                  <a:lnTo>
                    <a:pt x="55" y="6"/>
                  </a:lnTo>
                  <a:lnTo>
                    <a:pt x="40" y="6"/>
                  </a:lnTo>
                  <a:lnTo>
                    <a:pt x="26" y="6"/>
                  </a:lnTo>
                  <a:lnTo>
                    <a:pt x="15" y="6"/>
                  </a:lnTo>
                  <a:lnTo>
                    <a:pt x="6" y="6"/>
                  </a:lnTo>
                  <a:lnTo>
                    <a:pt x="0" y="8"/>
                  </a:lnTo>
                  <a:lnTo>
                    <a:pt x="0" y="17"/>
                  </a:lnTo>
                  <a:lnTo>
                    <a:pt x="6" y="18"/>
                  </a:lnTo>
                  <a:lnTo>
                    <a:pt x="15" y="18"/>
                  </a:lnTo>
                  <a:lnTo>
                    <a:pt x="26" y="18"/>
                  </a:lnTo>
                  <a:lnTo>
                    <a:pt x="40" y="18"/>
                  </a:lnTo>
                  <a:lnTo>
                    <a:pt x="55" y="18"/>
                  </a:lnTo>
                  <a:lnTo>
                    <a:pt x="72" y="18"/>
                  </a:lnTo>
                  <a:lnTo>
                    <a:pt x="89" y="18"/>
                  </a:lnTo>
                  <a:lnTo>
                    <a:pt x="109" y="18"/>
                  </a:lnTo>
                  <a:lnTo>
                    <a:pt x="127" y="18"/>
                  </a:lnTo>
                  <a:lnTo>
                    <a:pt x="145" y="18"/>
                  </a:lnTo>
                  <a:lnTo>
                    <a:pt x="165" y="17"/>
                  </a:lnTo>
                  <a:lnTo>
                    <a:pt x="182" y="17"/>
                  </a:lnTo>
                  <a:lnTo>
                    <a:pt x="198" y="14"/>
                  </a:lnTo>
                  <a:lnTo>
                    <a:pt x="213" y="12"/>
                  </a:lnTo>
                  <a:lnTo>
                    <a:pt x="227" y="11"/>
                  </a:lnTo>
                  <a:lnTo>
                    <a:pt x="238" y="9"/>
                  </a:lnTo>
                  <a:lnTo>
                    <a:pt x="239" y="9"/>
                  </a:lnTo>
                  <a:lnTo>
                    <a:pt x="238" y="9"/>
                  </a:lnTo>
                  <a:lnTo>
                    <a:pt x="242" y="6"/>
                  </a:lnTo>
                  <a:lnTo>
                    <a:pt x="242" y="3"/>
                  </a:lnTo>
                  <a:lnTo>
                    <a:pt x="239" y="1"/>
                  </a:lnTo>
                  <a:lnTo>
                    <a:pt x="236" y="0"/>
                  </a:lnTo>
                  <a:lnTo>
                    <a:pt x="23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72" name="Freeform 2404"/>
            <p:cNvSpPr>
              <a:spLocks/>
            </p:cNvSpPr>
            <p:nvPr/>
          </p:nvSpPr>
          <p:spPr bwMode="auto">
            <a:xfrm>
              <a:off x="2857" y="3518"/>
              <a:ext cx="37" cy="18"/>
            </a:xfrm>
            <a:custGeom>
              <a:avLst/>
              <a:gdLst>
                <a:gd name="T0" fmla="*/ 112 w 112"/>
                <a:gd name="T1" fmla="*/ 0 h 56"/>
                <a:gd name="T2" fmla="*/ 112 w 112"/>
                <a:gd name="T3" fmla="*/ 0 h 56"/>
                <a:gd name="T4" fmla="*/ 103 w 112"/>
                <a:gd name="T5" fmla="*/ 2 h 56"/>
                <a:gd name="T6" fmla="*/ 91 w 112"/>
                <a:gd name="T7" fmla="*/ 4 h 56"/>
                <a:gd name="T8" fmla="*/ 79 w 112"/>
                <a:gd name="T9" fmla="*/ 10 h 56"/>
                <a:gd name="T10" fmla="*/ 65 w 112"/>
                <a:gd name="T11" fmla="*/ 16 h 56"/>
                <a:gd name="T12" fmla="*/ 49 w 112"/>
                <a:gd name="T13" fmla="*/ 23 h 56"/>
                <a:gd name="T14" fmla="*/ 32 w 112"/>
                <a:gd name="T15" fmla="*/ 29 h 56"/>
                <a:gd name="T16" fmla="*/ 16 w 112"/>
                <a:gd name="T17" fmla="*/ 39 h 56"/>
                <a:gd name="T18" fmla="*/ 0 w 112"/>
                <a:gd name="T19" fmla="*/ 47 h 56"/>
                <a:gd name="T20" fmla="*/ 4 w 112"/>
                <a:gd name="T21" fmla="*/ 56 h 56"/>
                <a:gd name="T22" fmla="*/ 20 w 112"/>
                <a:gd name="T23" fmla="*/ 48 h 56"/>
                <a:gd name="T24" fmla="*/ 36 w 112"/>
                <a:gd name="T25" fmla="*/ 39 h 56"/>
                <a:gd name="T26" fmla="*/ 51 w 112"/>
                <a:gd name="T27" fmla="*/ 32 h 56"/>
                <a:gd name="T28" fmla="*/ 67 w 112"/>
                <a:gd name="T29" fmla="*/ 25 h 56"/>
                <a:gd name="T30" fmla="*/ 81 w 112"/>
                <a:gd name="T31" fmla="*/ 19 h 56"/>
                <a:gd name="T32" fmla="*/ 94 w 112"/>
                <a:gd name="T33" fmla="*/ 13 h 56"/>
                <a:gd name="T34" fmla="*/ 105 w 112"/>
                <a:gd name="T35" fmla="*/ 11 h 56"/>
                <a:gd name="T36" fmla="*/ 112 w 112"/>
                <a:gd name="T37" fmla="*/ 9 h 56"/>
                <a:gd name="T38" fmla="*/ 112 w 112"/>
                <a:gd name="T39" fmla="*/ 9 h 56"/>
                <a:gd name="T40" fmla="*/ 112 w 112"/>
                <a:gd name="T41"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2" h="56">
                  <a:moveTo>
                    <a:pt x="112" y="0"/>
                  </a:moveTo>
                  <a:lnTo>
                    <a:pt x="112" y="0"/>
                  </a:lnTo>
                  <a:lnTo>
                    <a:pt x="103" y="2"/>
                  </a:lnTo>
                  <a:lnTo>
                    <a:pt x="91" y="4"/>
                  </a:lnTo>
                  <a:lnTo>
                    <a:pt x="79" y="10"/>
                  </a:lnTo>
                  <a:lnTo>
                    <a:pt x="65" y="16"/>
                  </a:lnTo>
                  <a:lnTo>
                    <a:pt x="49" y="23"/>
                  </a:lnTo>
                  <a:lnTo>
                    <a:pt x="32" y="29"/>
                  </a:lnTo>
                  <a:lnTo>
                    <a:pt x="16" y="39"/>
                  </a:lnTo>
                  <a:lnTo>
                    <a:pt x="0" y="47"/>
                  </a:lnTo>
                  <a:lnTo>
                    <a:pt x="4" y="56"/>
                  </a:lnTo>
                  <a:lnTo>
                    <a:pt x="20" y="48"/>
                  </a:lnTo>
                  <a:lnTo>
                    <a:pt x="36" y="39"/>
                  </a:lnTo>
                  <a:lnTo>
                    <a:pt x="51" y="32"/>
                  </a:lnTo>
                  <a:lnTo>
                    <a:pt x="67" y="25"/>
                  </a:lnTo>
                  <a:lnTo>
                    <a:pt x="81" y="19"/>
                  </a:lnTo>
                  <a:lnTo>
                    <a:pt x="94" y="13"/>
                  </a:lnTo>
                  <a:lnTo>
                    <a:pt x="105" y="11"/>
                  </a:lnTo>
                  <a:lnTo>
                    <a:pt x="112" y="9"/>
                  </a:lnTo>
                  <a:lnTo>
                    <a:pt x="112" y="9"/>
                  </a:lnTo>
                  <a:lnTo>
                    <a:pt x="11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73" name="Freeform 2405"/>
            <p:cNvSpPr>
              <a:spLocks/>
            </p:cNvSpPr>
            <p:nvPr/>
          </p:nvSpPr>
          <p:spPr bwMode="auto">
            <a:xfrm>
              <a:off x="2894" y="3505"/>
              <a:ext cx="44" cy="16"/>
            </a:xfrm>
            <a:custGeom>
              <a:avLst/>
              <a:gdLst>
                <a:gd name="T0" fmla="*/ 128 w 130"/>
                <a:gd name="T1" fmla="*/ 0 h 46"/>
                <a:gd name="T2" fmla="*/ 128 w 130"/>
                <a:gd name="T3" fmla="*/ 0 h 46"/>
                <a:gd name="T4" fmla="*/ 118 w 130"/>
                <a:gd name="T5" fmla="*/ 3 h 46"/>
                <a:gd name="T6" fmla="*/ 103 w 130"/>
                <a:gd name="T7" fmla="*/ 8 h 46"/>
                <a:gd name="T8" fmla="*/ 85 w 130"/>
                <a:gd name="T9" fmla="*/ 14 h 46"/>
                <a:gd name="T10" fmla="*/ 64 w 130"/>
                <a:gd name="T11" fmla="*/ 19 h 46"/>
                <a:gd name="T12" fmla="*/ 43 w 130"/>
                <a:gd name="T13" fmla="*/ 26 h 46"/>
                <a:gd name="T14" fmla="*/ 25 w 130"/>
                <a:gd name="T15" fmla="*/ 31 h 46"/>
                <a:gd name="T16" fmla="*/ 9 w 130"/>
                <a:gd name="T17" fmla="*/ 35 h 46"/>
                <a:gd name="T18" fmla="*/ 0 w 130"/>
                <a:gd name="T19" fmla="*/ 37 h 46"/>
                <a:gd name="T20" fmla="*/ 0 w 130"/>
                <a:gd name="T21" fmla="*/ 46 h 46"/>
                <a:gd name="T22" fmla="*/ 11 w 130"/>
                <a:gd name="T23" fmla="*/ 45 h 46"/>
                <a:gd name="T24" fmla="*/ 27 w 130"/>
                <a:gd name="T25" fmla="*/ 40 h 46"/>
                <a:gd name="T26" fmla="*/ 46 w 130"/>
                <a:gd name="T27" fmla="*/ 35 h 46"/>
                <a:gd name="T28" fmla="*/ 66 w 130"/>
                <a:gd name="T29" fmla="*/ 29 h 46"/>
                <a:gd name="T30" fmla="*/ 87 w 130"/>
                <a:gd name="T31" fmla="*/ 23 h 46"/>
                <a:gd name="T32" fmla="*/ 105 w 130"/>
                <a:gd name="T33" fmla="*/ 17 h 46"/>
                <a:gd name="T34" fmla="*/ 120 w 130"/>
                <a:gd name="T35" fmla="*/ 13 h 46"/>
                <a:gd name="T36" fmla="*/ 130 w 130"/>
                <a:gd name="T37" fmla="*/ 9 h 46"/>
                <a:gd name="T38" fmla="*/ 130 w 130"/>
                <a:gd name="T39" fmla="*/ 9 h 46"/>
                <a:gd name="T40" fmla="*/ 128 w 130"/>
                <a:gd name="T4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 h="46">
                  <a:moveTo>
                    <a:pt x="128" y="0"/>
                  </a:moveTo>
                  <a:lnTo>
                    <a:pt x="128" y="0"/>
                  </a:lnTo>
                  <a:lnTo>
                    <a:pt x="118" y="3"/>
                  </a:lnTo>
                  <a:lnTo>
                    <a:pt x="103" y="8"/>
                  </a:lnTo>
                  <a:lnTo>
                    <a:pt x="85" y="14"/>
                  </a:lnTo>
                  <a:lnTo>
                    <a:pt x="64" y="19"/>
                  </a:lnTo>
                  <a:lnTo>
                    <a:pt x="43" y="26"/>
                  </a:lnTo>
                  <a:lnTo>
                    <a:pt x="25" y="31"/>
                  </a:lnTo>
                  <a:lnTo>
                    <a:pt x="9" y="35"/>
                  </a:lnTo>
                  <a:lnTo>
                    <a:pt x="0" y="37"/>
                  </a:lnTo>
                  <a:lnTo>
                    <a:pt x="0" y="46"/>
                  </a:lnTo>
                  <a:lnTo>
                    <a:pt x="11" y="45"/>
                  </a:lnTo>
                  <a:lnTo>
                    <a:pt x="27" y="40"/>
                  </a:lnTo>
                  <a:lnTo>
                    <a:pt x="46" y="35"/>
                  </a:lnTo>
                  <a:lnTo>
                    <a:pt x="66" y="29"/>
                  </a:lnTo>
                  <a:lnTo>
                    <a:pt x="87" y="23"/>
                  </a:lnTo>
                  <a:lnTo>
                    <a:pt x="105" y="17"/>
                  </a:lnTo>
                  <a:lnTo>
                    <a:pt x="120" y="13"/>
                  </a:lnTo>
                  <a:lnTo>
                    <a:pt x="130" y="9"/>
                  </a:lnTo>
                  <a:lnTo>
                    <a:pt x="130" y="9"/>
                  </a:lnTo>
                  <a:lnTo>
                    <a:pt x="12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74" name="Freeform 2406"/>
            <p:cNvSpPr>
              <a:spLocks/>
            </p:cNvSpPr>
            <p:nvPr/>
          </p:nvSpPr>
          <p:spPr bwMode="auto">
            <a:xfrm>
              <a:off x="2937" y="3488"/>
              <a:ext cx="92" cy="20"/>
            </a:xfrm>
            <a:custGeom>
              <a:avLst/>
              <a:gdLst>
                <a:gd name="T0" fmla="*/ 274 w 276"/>
                <a:gd name="T1" fmla="*/ 0 h 61"/>
                <a:gd name="T2" fmla="*/ 275 w 276"/>
                <a:gd name="T3" fmla="*/ 0 h 61"/>
                <a:gd name="T4" fmla="*/ 270 w 276"/>
                <a:gd name="T5" fmla="*/ 2 h 61"/>
                <a:gd name="T6" fmla="*/ 260 w 276"/>
                <a:gd name="T7" fmla="*/ 3 h 61"/>
                <a:gd name="T8" fmla="*/ 246 w 276"/>
                <a:gd name="T9" fmla="*/ 5 h 61"/>
                <a:gd name="T10" fmla="*/ 229 w 276"/>
                <a:gd name="T11" fmla="*/ 8 h 61"/>
                <a:gd name="T12" fmla="*/ 210 w 276"/>
                <a:gd name="T13" fmla="*/ 12 h 61"/>
                <a:gd name="T14" fmla="*/ 188 w 276"/>
                <a:gd name="T15" fmla="*/ 16 h 61"/>
                <a:gd name="T16" fmla="*/ 164 w 276"/>
                <a:gd name="T17" fmla="*/ 20 h 61"/>
                <a:gd name="T18" fmla="*/ 140 w 276"/>
                <a:gd name="T19" fmla="*/ 24 h 61"/>
                <a:gd name="T20" fmla="*/ 116 w 276"/>
                <a:gd name="T21" fmla="*/ 29 h 61"/>
                <a:gd name="T22" fmla="*/ 92 w 276"/>
                <a:gd name="T23" fmla="*/ 34 h 61"/>
                <a:gd name="T24" fmla="*/ 70 w 276"/>
                <a:gd name="T25" fmla="*/ 37 h 61"/>
                <a:gd name="T26" fmla="*/ 48 w 276"/>
                <a:gd name="T27" fmla="*/ 42 h 61"/>
                <a:gd name="T28" fmla="*/ 32 w 276"/>
                <a:gd name="T29" fmla="*/ 45 h 61"/>
                <a:gd name="T30" fmla="*/ 16 w 276"/>
                <a:gd name="T31" fmla="*/ 47 h 61"/>
                <a:gd name="T32" fmla="*/ 6 w 276"/>
                <a:gd name="T33" fmla="*/ 51 h 61"/>
                <a:gd name="T34" fmla="*/ 0 w 276"/>
                <a:gd name="T35" fmla="*/ 52 h 61"/>
                <a:gd name="T36" fmla="*/ 2 w 276"/>
                <a:gd name="T37" fmla="*/ 61 h 61"/>
                <a:gd name="T38" fmla="*/ 8 w 276"/>
                <a:gd name="T39" fmla="*/ 60 h 61"/>
                <a:gd name="T40" fmla="*/ 18 w 276"/>
                <a:gd name="T41" fmla="*/ 57 h 61"/>
                <a:gd name="T42" fmla="*/ 32 w 276"/>
                <a:gd name="T43" fmla="*/ 54 h 61"/>
                <a:gd name="T44" fmla="*/ 50 w 276"/>
                <a:gd name="T45" fmla="*/ 51 h 61"/>
                <a:gd name="T46" fmla="*/ 70 w 276"/>
                <a:gd name="T47" fmla="*/ 46 h 61"/>
                <a:gd name="T48" fmla="*/ 92 w 276"/>
                <a:gd name="T49" fmla="*/ 43 h 61"/>
                <a:gd name="T50" fmla="*/ 116 w 276"/>
                <a:gd name="T51" fmla="*/ 38 h 61"/>
                <a:gd name="T52" fmla="*/ 140 w 276"/>
                <a:gd name="T53" fmla="*/ 34 h 61"/>
                <a:gd name="T54" fmla="*/ 164 w 276"/>
                <a:gd name="T55" fmla="*/ 29 h 61"/>
                <a:gd name="T56" fmla="*/ 188 w 276"/>
                <a:gd name="T57" fmla="*/ 26 h 61"/>
                <a:gd name="T58" fmla="*/ 210 w 276"/>
                <a:gd name="T59" fmla="*/ 21 h 61"/>
                <a:gd name="T60" fmla="*/ 229 w 276"/>
                <a:gd name="T61" fmla="*/ 18 h 61"/>
                <a:gd name="T62" fmla="*/ 246 w 276"/>
                <a:gd name="T63" fmla="*/ 14 h 61"/>
                <a:gd name="T64" fmla="*/ 260 w 276"/>
                <a:gd name="T65" fmla="*/ 12 h 61"/>
                <a:gd name="T66" fmla="*/ 270 w 276"/>
                <a:gd name="T67" fmla="*/ 11 h 61"/>
                <a:gd name="T68" fmla="*/ 275 w 276"/>
                <a:gd name="T69" fmla="*/ 10 h 61"/>
                <a:gd name="T70" fmla="*/ 276 w 276"/>
                <a:gd name="T71" fmla="*/ 10 h 61"/>
                <a:gd name="T72" fmla="*/ 274 w 276"/>
                <a:gd name="T73"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76" h="61">
                  <a:moveTo>
                    <a:pt x="274" y="0"/>
                  </a:moveTo>
                  <a:lnTo>
                    <a:pt x="275" y="0"/>
                  </a:lnTo>
                  <a:lnTo>
                    <a:pt x="270" y="2"/>
                  </a:lnTo>
                  <a:lnTo>
                    <a:pt x="260" y="3"/>
                  </a:lnTo>
                  <a:lnTo>
                    <a:pt x="246" y="5"/>
                  </a:lnTo>
                  <a:lnTo>
                    <a:pt x="229" y="8"/>
                  </a:lnTo>
                  <a:lnTo>
                    <a:pt x="210" y="12"/>
                  </a:lnTo>
                  <a:lnTo>
                    <a:pt x="188" y="16"/>
                  </a:lnTo>
                  <a:lnTo>
                    <a:pt x="164" y="20"/>
                  </a:lnTo>
                  <a:lnTo>
                    <a:pt x="140" y="24"/>
                  </a:lnTo>
                  <a:lnTo>
                    <a:pt x="116" y="29"/>
                  </a:lnTo>
                  <a:lnTo>
                    <a:pt x="92" y="34"/>
                  </a:lnTo>
                  <a:lnTo>
                    <a:pt x="70" y="37"/>
                  </a:lnTo>
                  <a:lnTo>
                    <a:pt x="48" y="42"/>
                  </a:lnTo>
                  <a:lnTo>
                    <a:pt x="32" y="45"/>
                  </a:lnTo>
                  <a:lnTo>
                    <a:pt x="16" y="47"/>
                  </a:lnTo>
                  <a:lnTo>
                    <a:pt x="6" y="51"/>
                  </a:lnTo>
                  <a:lnTo>
                    <a:pt x="0" y="52"/>
                  </a:lnTo>
                  <a:lnTo>
                    <a:pt x="2" y="61"/>
                  </a:lnTo>
                  <a:lnTo>
                    <a:pt x="8" y="60"/>
                  </a:lnTo>
                  <a:lnTo>
                    <a:pt x="18" y="57"/>
                  </a:lnTo>
                  <a:lnTo>
                    <a:pt x="32" y="54"/>
                  </a:lnTo>
                  <a:lnTo>
                    <a:pt x="50" y="51"/>
                  </a:lnTo>
                  <a:lnTo>
                    <a:pt x="70" y="46"/>
                  </a:lnTo>
                  <a:lnTo>
                    <a:pt x="92" y="43"/>
                  </a:lnTo>
                  <a:lnTo>
                    <a:pt x="116" y="38"/>
                  </a:lnTo>
                  <a:lnTo>
                    <a:pt x="140" y="34"/>
                  </a:lnTo>
                  <a:lnTo>
                    <a:pt x="164" y="29"/>
                  </a:lnTo>
                  <a:lnTo>
                    <a:pt x="188" y="26"/>
                  </a:lnTo>
                  <a:lnTo>
                    <a:pt x="210" y="21"/>
                  </a:lnTo>
                  <a:lnTo>
                    <a:pt x="229" y="18"/>
                  </a:lnTo>
                  <a:lnTo>
                    <a:pt x="246" y="14"/>
                  </a:lnTo>
                  <a:lnTo>
                    <a:pt x="260" y="12"/>
                  </a:lnTo>
                  <a:lnTo>
                    <a:pt x="270" y="11"/>
                  </a:lnTo>
                  <a:lnTo>
                    <a:pt x="275" y="10"/>
                  </a:lnTo>
                  <a:lnTo>
                    <a:pt x="276" y="10"/>
                  </a:lnTo>
                  <a:lnTo>
                    <a:pt x="27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75" name="Freeform 2407"/>
            <p:cNvSpPr>
              <a:spLocks/>
            </p:cNvSpPr>
            <p:nvPr/>
          </p:nvSpPr>
          <p:spPr bwMode="auto">
            <a:xfrm>
              <a:off x="3028" y="3483"/>
              <a:ext cx="8" cy="8"/>
            </a:xfrm>
            <a:custGeom>
              <a:avLst/>
              <a:gdLst>
                <a:gd name="T0" fmla="*/ 18 w 23"/>
                <a:gd name="T1" fmla="*/ 0 h 26"/>
                <a:gd name="T2" fmla="*/ 11 w 23"/>
                <a:gd name="T3" fmla="*/ 6 h 26"/>
                <a:gd name="T4" fmla="*/ 7 w 23"/>
                <a:gd name="T5" fmla="*/ 11 h 26"/>
                <a:gd name="T6" fmla="*/ 3 w 23"/>
                <a:gd name="T7" fmla="*/ 15 h 26"/>
                <a:gd name="T8" fmla="*/ 0 w 23"/>
                <a:gd name="T9" fmla="*/ 16 h 26"/>
                <a:gd name="T10" fmla="*/ 2 w 23"/>
                <a:gd name="T11" fmla="*/ 26 h 26"/>
                <a:gd name="T12" fmla="*/ 8 w 23"/>
                <a:gd name="T13" fmla="*/ 22 h 26"/>
                <a:gd name="T14" fmla="*/ 13 w 23"/>
                <a:gd name="T15" fmla="*/ 18 h 26"/>
                <a:gd name="T16" fmla="*/ 18 w 23"/>
                <a:gd name="T17" fmla="*/ 13 h 26"/>
                <a:gd name="T18" fmla="*/ 23 w 23"/>
                <a:gd name="T19" fmla="*/ 10 h 26"/>
                <a:gd name="T20" fmla="*/ 18 w 23"/>
                <a:gd name="T2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26">
                  <a:moveTo>
                    <a:pt x="18" y="0"/>
                  </a:moveTo>
                  <a:lnTo>
                    <a:pt x="11" y="6"/>
                  </a:lnTo>
                  <a:lnTo>
                    <a:pt x="7" y="11"/>
                  </a:lnTo>
                  <a:lnTo>
                    <a:pt x="3" y="15"/>
                  </a:lnTo>
                  <a:lnTo>
                    <a:pt x="0" y="16"/>
                  </a:lnTo>
                  <a:lnTo>
                    <a:pt x="2" y="26"/>
                  </a:lnTo>
                  <a:lnTo>
                    <a:pt x="8" y="22"/>
                  </a:lnTo>
                  <a:lnTo>
                    <a:pt x="13" y="18"/>
                  </a:lnTo>
                  <a:lnTo>
                    <a:pt x="18" y="13"/>
                  </a:lnTo>
                  <a:lnTo>
                    <a:pt x="23" y="10"/>
                  </a:lnTo>
                  <a:lnTo>
                    <a:pt x="1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76" name="Freeform 2408"/>
            <p:cNvSpPr>
              <a:spLocks/>
            </p:cNvSpPr>
            <p:nvPr/>
          </p:nvSpPr>
          <p:spPr bwMode="auto">
            <a:xfrm>
              <a:off x="3034" y="3483"/>
              <a:ext cx="3" cy="3"/>
            </a:xfrm>
            <a:custGeom>
              <a:avLst/>
              <a:gdLst>
                <a:gd name="T0" fmla="*/ 5 w 7"/>
                <a:gd name="T1" fmla="*/ 10 h 10"/>
                <a:gd name="T2" fmla="*/ 7 w 7"/>
                <a:gd name="T3" fmla="*/ 7 h 10"/>
                <a:gd name="T4" fmla="*/ 7 w 7"/>
                <a:gd name="T5" fmla="*/ 3 h 10"/>
                <a:gd name="T6" fmla="*/ 3 w 7"/>
                <a:gd name="T7" fmla="*/ 0 h 10"/>
                <a:gd name="T8" fmla="*/ 0 w 7"/>
                <a:gd name="T9" fmla="*/ 0 h 10"/>
                <a:gd name="T10" fmla="*/ 5 w 7"/>
                <a:gd name="T11" fmla="*/ 10 h 10"/>
              </a:gdLst>
              <a:ahLst/>
              <a:cxnLst>
                <a:cxn ang="0">
                  <a:pos x="T0" y="T1"/>
                </a:cxn>
                <a:cxn ang="0">
                  <a:pos x="T2" y="T3"/>
                </a:cxn>
                <a:cxn ang="0">
                  <a:pos x="T4" y="T5"/>
                </a:cxn>
                <a:cxn ang="0">
                  <a:pos x="T6" y="T7"/>
                </a:cxn>
                <a:cxn ang="0">
                  <a:pos x="T8" y="T9"/>
                </a:cxn>
                <a:cxn ang="0">
                  <a:pos x="T10" y="T11"/>
                </a:cxn>
              </a:cxnLst>
              <a:rect l="0" t="0" r="r" b="b"/>
              <a:pathLst>
                <a:path w="7" h="10">
                  <a:moveTo>
                    <a:pt x="5" y="10"/>
                  </a:moveTo>
                  <a:lnTo>
                    <a:pt x="7" y="7"/>
                  </a:lnTo>
                  <a:lnTo>
                    <a:pt x="7" y="3"/>
                  </a:lnTo>
                  <a:lnTo>
                    <a:pt x="3" y="0"/>
                  </a:lnTo>
                  <a:lnTo>
                    <a:pt x="0" y="0"/>
                  </a:lnTo>
                  <a:lnTo>
                    <a:pt x="5"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77" name="Freeform 2409"/>
            <p:cNvSpPr>
              <a:spLocks/>
            </p:cNvSpPr>
            <p:nvPr/>
          </p:nvSpPr>
          <p:spPr bwMode="auto">
            <a:xfrm>
              <a:off x="2857" y="3533"/>
              <a:ext cx="2" cy="3"/>
            </a:xfrm>
            <a:custGeom>
              <a:avLst/>
              <a:gdLst>
                <a:gd name="T0" fmla="*/ 4 w 7"/>
                <a:gd name="T1" fmla="*/ 9 h 9"/>
                <a:gd name="T2" fmla="*/ 7 w 7"/>
                <a:gd name="T3" fmla="*/ 6 h 9"/>
                <a:gd name="T4" fmla="*/ 7 w 7"/>
                <a:gd name="T5" fmla="*/ 2 h 9"/>
                <a:gd name="T6" fmla="*/ 3 w 7"/>
                <a:gd name="T7" fmla="*/ 0 h 9"/>
                <a:gd name="T8" fmla="*/ 0 w 7"/>
                <a:gd name="T9" fmla="*/ 0 h 9"/>
                <a:gd name="T10" fmla="*/ 4 w 7"/>
                <a:gd name="T11" fmla="*/ 9 h 9"/>
              </a:gdLst>
              <a:ahLst/>
              <a:cxnLst>
                <a:cxn ang="0">
                  <a:pos x="T0" y="T1"/>
                </a:cxn>
                <a:cxn ang="0">
                  <a:pos x="T2" y="T3"/>
                </a:cxn>
                <a:cxn ang="0">
                  <a:pos x="T4" y="T5"/>
                </a:cxn>
                <a:cxn ang="0">
                  <a:pos x="T6" y="T7"/>
                </a:cxn>
                <a:cxn ang="0">
                  <a:pos x="T8" y="T9"/>
                </a:cxn>
                <a:cxn ang="0">
                  <a:pos x="T10" y="T11"/>
                </a:cxn>
              </a:cxnLst>
              <a:rect l="0" t="0" r="r" b="b"/>
              <a:pathLst>
                <a:path w="7" h="9">
                  <a:moveTo>
                    <a:pt x="4" y="9"/>
                  </a:moveTo>
                  <a:lnTo>
                    <a:pt x="7" y="6"/>
                  </a:lnTo>
                  <a:lnTo>
                    <a:pt x="7" y="2"/>
                  </a:lnTo>
                  <a:lnTo>
                    <a:pt x="3" y="0"/>
                  </a:lnTo>
                  <a:lnTo>
                    <a:pt x="0" y="0"/>
                  </a:lnTo>
                  <a:lnTo>
                    <a:pt x="4"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78" name="Freeform 2410"/>
            <p:cNvSpPr>
              <a:spLocks/>
            </p:cNvSpPr>
            <p:nvPr/>
          </p:nvSpPr>
          <p:spPr bwMode="auto">
            <a:xfrm>
              <a:off x="2816" y="3533"/>
              <a:ext cx="42" cy="19"/>
            </a:xfrm>
            <a:custGeom>
              <a:avLst/>
              <a:gdLst>
                <a:gd name="T0" fmla="*/ 5 w 126"/>
                <a:gd name="T1" fmla="*/ 57 h 57"/>
                <a:gd name="T2" fmla="*/ 5 w 126"/>
                <a:gd name="T3" fmla="*/ 57 h 57"/>
                <a:gd name="T4" fmla="*/ 12 w 126"/>
                <a:gd name="T5" fmla="*/ 53 h 57"/>
                <a:gd name="T6" fmla="*/ 26 w 126"/>
                <a:gd name="T7" fmla="*/ 48 h 57"/>
                <a:gd name="T8" fmla="*/ 42 w 126"/>
                <a:gd name="T9" fmla="*/ 42 h 57"/>
                <a:gd name="T10" fmla="*/ 60 w 126"/>
                <a:gd name="T11" fmla="*/ 34 h 57"/>
                <a:gd name="T12" fmla="*/ 78 w 126"/>
                <a:gd name="T13" fmla="*/ 27 h 57"/>
                <a:gd name="T14" fmla="*/ 97 w 126"/>
                <a:gd name="T15" fmla="*/ 20 h 57"/>
                <a:gd name="T16" fmla="*/ 113 w 126"/>
                <a:gd name="T17" fmla="*/ 14 h 57"/>
                <a:gd name="T18" fmla="*/ 126 w 126"/>
                <a:gd name="T19" fmla="*/ 9 h 57"/>
                <a:gd name="T20" fmla="*/ 122 w 126"/>
                <a:gd name="T21" fmla="*/ 0 h 57"/>
                <a:gd name="T22" fmla="*/ 110 w 126"/>
                <a:gd name="T23" fmla="*/ 5 h 57"/>
                <a:gd name="T24" fmla="*/ 94 w 126"/>
                <a:gd name="T25" fmla="*/ 11 h 57"/>
                <a:gd name="T26" fmla="*/ 76 w 126"/>
                <a:gd name="T27" fmla="*/ 18 h 57"/>
                <a:gd name="T28" fmla="*/ 58 w 126"/>
                <a:gd name="T29" fmla="*/ 25 h 57"/>
                <a:gd name="T30" fmla="*/ 39 w 126"/>
                <a:gd name="T31" fmla="*/ 33 h 57"/>
                <a:gd name="T32" fmla="*/ 23 w 126"/>
                <a:gd name="T33" fmla="*/ 38 h 57"/>
                <a:gd name="T34" fmla="*/ 10 w 126"/>
                <a:gd name="T35" fmla="*/ 44 h 57"/>
                <a:gd name="T36" fmla="*/ 0 w 126"/>
                <a:gd name="T37" fmla="*/ 48 h 57"/>
                <a:gd name="T38" fmla="*/ 0 w 126"/>
                <a:gd name="T39" fmla="*/ 48 h 57"/>
                <a:gd name="T40" fmla="*/ 5 w 126"/>
                <a:gd name="T41"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6" h="57">
                  <a:moveTo>
                    <a:pt x="5" y="57"/>
                  </a:moveTo>
                  <a:lnTo>
                    <a:pt x="5" y="57"/>
                  </a:lnTo>
                  <a:lnTo>
                    <a:pt x="12" y="53"/>
                  </a:lnTo>
                  <a:lnTo>
                    <a:pt x="26" y="48"/>
                  </a:lnTo>
                  <a:lnTo>
                    <a:pt x="42" y="42"/>
                  </a:lnTo>
                  <a:lnTo>
                    <a:pt x="60" y="34"/>
                  </a:lnTo>
                  <a:lnTo>
                    <a:pt x="78" y="27"/>
                  </a:lnTo>
                  <a:lnTo>
                    <a:pt x="97" y="20"/>
                  </a:lnTo>
                  <a:lnTo>
                    <a:pt x="113" y="14"/>
                  </a:lnTo>
                  <a:lnTo>
                    <a:pt x="126" y="9"/>
                  </a:lnTo>
                  <a:lnTo>
                    <a:pt x="122" y="0"/>
                  </a:lnTo>
                  <a:lnTo>
                    <a:pt x="110" y="5"/>
                  </a:lnTo>
                  <a:lnTo>
                    <a:pt x="94" y="11"/>
                  </a:lnTo>
                  <a:lnTo>
                    <a:pt x="76" y="18"/>
                  </a:lnTo>
                  <a:lnTo>
                    <a:pt x="58" y="25"/>
                  </a:lnTo>
                  <a:lnTo>
                    <a:pt x="39" y="33"/>
                  </a:lnTo>
                  <a:lnTo>
                    <a:pt x="23" y="38"/>
                  </a:lnTo>
                  <a:lnTo>
                    <a:pt x="10" y="44"/>
                  </a:lnTo>
                  <a:lnTo>
                    <a:pt x="0" y="48"/>
                  </a:lnTo>
                  <a:lnTo>
                    <a:pt x="0" y="48"/>
                  </a:lnTo>
                  <a:lnTo>
                    <a:pt x="5" y="5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79" name="Freeform 2411"/>
            <p:cNvSpPr>
              <a:spLocks/>
            </p:cNvSpPr>
            <p:nvPr/>
          </p:nvSpPr>
          <p:spPr bwMode="auto">
            <a:xfrm>
              <a:off x="2781" y="3549"/>
              <a:ext cx="37" cy="14"/>
            </a:xfrm>
            <a:custGeom>
              <a:avLst/>
              <a:gdLst>
                <a:gd name="T0" fmla="*/ 5 w 111"/>
                <a:gd name="T1" fmla="*/ 40 h 41"/>
                <a:gd name="T2" fmla="*/ 5 w 111"/>
                <a:gd name="T3" fmla="*/ 41 h 41"/>
                <a:gd name="T4" fmla="*/ 11 w 111"/>
                <a:gd name="T5" fmla="*/ 39 h 41"/>
                <a:gd name="T6" fmla="*/ 24 w 111"/>
                <a:gd name="T7" fmla="*/ 36 h 41"/>
                <a:gd name="T8" fmla="*/ 39 w 111"/>
                <a:gd name="T9" fmla="*/ 32 h 41"/>
                <a:gd name="T10" fmla="*/ 56 w 111"/>
                <a:gd name="T11" fmla="*/ 27 h 41"/>
                <a:gd name="T12" fmla="*/ 73 w 111"/>
                <a:gd name="T13" fmla="*/ 23 h 41"/>
                <a:gd name="T14" fmla="*/ 89 w 111"/>
                <a:gd name="T15" fmla="*/ 17 h 41"/>
                <a:gd name="T16" fmla="*/ 102 w 111"/>
                <a:gd name="T17" fmla="*/ 12 h 41"/>
                <a:gd name="T18" fmla="*/ 111 w 111"/>
                <a:gd name="T19" fmla="*/ 9 h 41"/>
                <a:gd name="T20" fmla="*/ 106 w 111"/>
                <a:gd name="T21" fmla="*/ 0 h 41"/>
                <a:gd name="T22" fmla="*/ 100 w 111"/>
                <a:gd name="T23" fmla="*/ 3 h 41"/>
                <a:gd name="T24" fmla="*/ 87 w 111"/>
                <a:gd name="T25" fmla="*/ 8 h 41"/>
                <a:gd name="T26" fmla="*/ 71 w 111"/>
                <a:gd name="T27" fmla="*/ 13 h 41"/>
                <a:gd name="T28" fmla="*/ 54 w 111"/>
                <a:gd name="T29" fmla="*/ 18 h 41"/>
                <a:gd name="T30" fmla="*/ 37 w 111"/>
                <a:gd name="T31" fmla="*/ 23 h 41"/>
                <a:gd name="T32" fmla="*/ 22 w 111"/>
                <a:gd name="T33" fmla="*/ 27 h 41"/>
                <a:gd name="T34" fmla="*/ 11 w 111"/>
                <a:gd name="T35" fmla="*/ 29 h 41"/>
                <a:gd name="T36" fmla="*/ 5 w 111"/>
                <a:gd name="T37" fmla="*/ 29 h 41"/>
                <a:gd name="T38" fmla="*/ 5 w 111"/>
                <a:gd name="T39" fmla="*/ 31 h 41"/>
                <a:gd name="T40" fmla="*/ 5 w 111"/>
                <a:gd name="T41" fmla="*/ 29 h 41"/>
                <a:gd name="T42" fmla="*/ 1 w 111"/>
                <a:gd name="T43" fmla="*/ 32 h 41"/>
                <a:gd name="T44" fmla="*/ 0 w 111"/>
                <a:gd name="T45" fmla="*/ 35 h 41"/>
                <a:gd name="T46" fmla="*/ 1 w 111"/>
                <a:gd name="T47" fmla="*/ 39 h 41"/>
                <a:gd name="T48" fmla="*/ 5 w 111"/>
                <a:gd name="T49" fmla="*/ 41 h 41"/>
                <a:gd name="T50" fmla="*/ 5 w 111"/>
                <a:gd name="T51" fmla="*/ 4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1" h="41">
                  <a:moveTo>
                    <a:pt x="5" y="40"/>
                  </a:moveTo>
                  <a:lnTo>
                    <a:pt x="5" y="41"/>
                  </a:lnTo>
                  <a:lnTo>
                    <a:pt x="11" y="39"/>
                  </a:lnTo>
                  <a:lnTo>
                    <a:pt x="24" y="36"/>
                  </a:lnTo>
                  <a:lnTo>
                    <a:pt x="39" y="32"/>
                  </a:lnTo>
                  <a:lnTo>
                    <a:pt x="56" y="27"/>
                  </a:lnTo>
                  <a:lnTo>
                    <a:pt x="73" y="23"/>
                  </a:lnTo>
                  <a:lnTo>
                    <a:pt x="89" y="17"/>
                  </a:lnTo>
                  <a:lnTo>
                    <a:pt x="102" y="12"/>
                  </a:lnTo>
                  <a:lnTo>
                    <a:pt x="111" y="9"/>
                  </a:lnTo>
                  <a:lnTo>
                    <a:pt x="106" y="0"/>
                  </a:lnTo>
                  <a:lnTo>
                    <a:pt x="100" y="3"/>
                  </a:lnTo>
                  <a:lnTo>
                    <a:pt x="87" y="8"/>
                  </a:lnTo>
                  <a:lnTo>
                    <a:pt x="71" y="13"/>
                  </a:lnTo>
                  <a:lnTo>
                    <a:pt x="54" y="18"/>
                  </a:lnTo>
                  <a:lnTo>
                    <a:pt x="37" y="23"/>
                  </a:lnTo>
                  <a:lnTo>
                    <a:pt x="22" y="27"/>
                  </a:lnTo>
                  <a:lnTo>
                    <a:pt x="11" y="29"/>
                  </a:lnTo>
                  <a:lnTo>
                    <a:pt x="5" y="29"/>
                  </a:lnTo>
                  <a:lnTo>
                    <a:pt x="5" y="31"/>
                  </a:lnTo>
                  <a:lnTo>
                    <a:pt x="5" y="29"/>
                  </a:lnTo>
                  <a:lnTo>
                    <a:pt x="1" y="32"/>
                  </a:lnTo>
                  <a:lnTo>
                    <a:pt x="0" y="35"/>
                  </a:lnTo>
                  <a:lnTo>
                    <a:pt x="1" y="39"/>
                  </a:lnTo>
                  <a:lnTo>
                    <a:pt x="5" y="41"/>
                  </a:lnTo>
                  <a:lnTo>
                    <a:pt x="5" y="4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80" name="Freeform 2412"/>
            <p:cNvSpPr>
              <a:spLocks/>
            </p:cNvSpPr>
            <p:nvPr/>
          </p:nvSpPr>
          <p:spPr bwMode="auto">
            <a:xfrm>
              <a:off x="2755" y="3548"/>
              <a:ext cx="28" cy="15"/>
            </a:xfrm>
            <a:custGeom>
              <a:avLst/>
              <a:gdLst>
                <a:gd name="T0" fmla="*/ 0 w 83"/>
                <a:gd name="T1" fmla="*/ 7 h 44"/>
                <a:gd name="T2" fmla="*/ 7 w 83"/>
                <a:gd name="T3" fmla="*/ 12 h 44"/>
                <a:gd name="T4" fmla="*/ 15 w 83"/>
                <a:gd name="T5" fmla="*/ 17 h 44"/>
                <a:gd name="T6" fmla="*/ 26 w 83"/>
                <a:gd name="T7" fmla="*/ 23 h 44"/>
                <a:gd name="T8" fmla="*/ 38 w 83"/>
                <a:gd name="T9" fmla="*/ 29 h 44"/>
                <a:gd name="T10" fmla="*/ 52 w 83"/>
                <a:gd name="T11" fmla="*/ 35 h 44"/>
                <a:gd name="T12" fmla="*/ 63 w 83"/>
                <a:gd name="T13" fmla="*/ 39 h 44"/>
                <a:gd name="T14" fmla="*/ 73 w 83"/>
                <a:gd name="T15" fmla="*/ 43 h 44"/>
                <a:gd name="T16" fmla="*/ 83 w 83"/>
                <a:gd name="T17" fmla="*/ 44 h 44"/>
                <a:gd name="T18" fmla="*/ 83 w 83"/>
                <a:gd name="T19" fmla="*/ 35 h 44"/>
                <a:gd name="T20" fmla="*/ 76 w 83"/>
                <a:gd name="T21" fmla="*/ 33 h 44"/>
                <a:gd name="T22" fmla="*/ 65 w 83"/>
                <a:gd name="T23" fmla="*/ 30 h 44"/>
                <a:gd name="T24" fmla="*/ 54 w 83"/>
                <a:gd name="T25" fmla="*/ 25 h 44"/>
                <a:gd name="T26" fmla="*/ 43 w 83"/>
                <a:gd name="T27" fmla="*/ 20 h 44"/>
                <a:gd name="T28" fmla="*/ 31 w 83"/>
                <a:gd name="T29" fmla="*/ 14 h 44"/>
                <a:gd name="T30" fmla="*/ 20 w 83"/>
                <a:gd name="T31" fmla="*/ 8 h 44"/>
                <a:gd name="T32" fmla="*/ 12 w 83"/>
                <a:gd name="T33" fmla="*/ 3 h 44"/>
                <a:gd name="T34" fmla="*/ 7 w 83"/>
                <a:gd name="T35" fmla="*/ 0 h 44"/>
                <a:gd name="T36" fmla="*/ 0 w 83"/>
                <a:gd name="T37" fmla="*/ 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 h="44">
                  <a:moveTo>
                    <a:pt x="0" y="7"/>
                  </a:moveTo>
                  <a:lnTo>
                    <a:pt x="7" y="12"/>
                  </a:lnTo>
                  <a:lnTo>
                    <a:pt x="15" y="17"/>
                  </a:lnTo>
                  <a:lnTo>
                    <a:pt x="26" y="23"/>
                  </a:lnTo>
                  <a:lnTo>
                    <a:pt x="38" y="29"/>
                  </a:lnTo>
                  <a:lnTo>
                    <a:pt x="52" y="35"/>
                  </a:lnTo>
                  <a:lnTo>
                    <a:pt x="63" y="39"/>
                  </a:lnTo>
                  <a:lnTo>
                    <a:pt x="73" y="43"/>
                  </a:lnTo>
                  <a:lnTo>
                    <a:pt x="83" y="44"/>
                  </a:lnTo>
                  <a:lnTo>
                    <a:pt x="83" y="35"/>
                  </a:lnTo>
                  <a:lnTo>
                    <a:pt x="76" y="33"/>
                  </a:lnTo>
                  <a:lnTo>
                    <a:pt x="65" y="30"/>
                  </a:lnTo>
                  <a:lnTo>
                    <a:pt x="54" y="25"/>
                  </a:lnTo>
                  <a:lnTo>
                    <a:pt x="43" y="20"/>
                  </a:lnTo>
                  <a:lnTo>
                    <a:pt x="31" y="14"/>
                  </a:lnTo>
                  <a:lnTo>
                    <a:pt x="20" y="8"/>
                  </a:lnTo>
                  <a:lnTo>
                    <a:pt x="12" y="3"/>
                  </a:lnTo>
                  <a:lnTo>
                    <a:pt x="7" y="0"/>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81" name="Freeform 2413"/>
            <p:cNvSpPr>
              <a:spLocks/>
            </p:cNvSpPr>
            <p:nvPr/>
          </p:nvSpPr>
          <p:spPr bwMode="auto">
            <a:xfrm>
              <a:off x="2755" y="3548"/>
              <a:ext cx="2" cy="2"/>
            </a:xfrm>
            <a:custGeom>
              <a:avLst/>
              <a:gdLst>
                <a:gd name="T0" fmla="*/ 8 w 8"/>
                <a:gd name="T1" fmla="*/ 1 h 8"/>
                <a:gd name="T2" fmla="*/ 5 w 8"/>
                <a:gd name="T3" fmla="*/ 0 h 8"/>
                <a:gd name="T4" fmla="*/ 1 w 8"/>
                <a:gd name="T5" fmla="*/ 1 h 8"/>
                <a:gd name="T6" fmla="*/ 0 w 8"/>
                <a:gd name="T7" fmla="*/ 5 h 8"/>
                <a:gd name="T8" fmla="*/ 1 w 8"/>
                <a:gd name="T9" fmla="*/ 8 h 8"/>
                <a:gd name="T10" fmla="*/ 8 w 8"/>
                <a:gd name="T11" fmla="*/ 1 h 8"/>
              </a:gdLst>
              <a:ahLst/>
              <a:cxnLst>
                <a:cxn ang="0">
                  <a:pos x="T0" y="T1"/>
                </a:cxn>
                <a:cxn ang="0">
                  <a:pos x="T2" y="T3"/>
                </a:cxn>
                <a:cxn ang="0">
                  <a:pos x="T4" y="T5"/>
                </a:cxn>
                <a:cxn ang="0">
                  <a:pos x="T6" y="T7"/>
                </a:cxn>
                <a:cxn ang="0">
                  <a:pos x="T8" y="T9"/>
                </a:cxn>
                <a:cxn ang="0">
                  <a:pos x="T10" y="T11"/>
                </a:cxn>
              </a:cxnLst>
              <a:rect l="0" t="0" r="r" b="b"/>
              <a:pathLst>
                <a:path w="8" h="8">
                  <a:moveTo>
                    <a:pt x="8" y="1"/>
                  </a:moveTo>
                  <a:lnTo>
                    <a:pt x="5" y="0"/>
                  </a:lnTo>
                  <a:lnTo>
                    <a:pt x="1" y="1"/>
                  </a:lnTo>
                  <a:lnTo>
                    <a:pt x="0" y="5"/>
                  </a:lnTo>
                  <a:lnTo>
                    <a:pt x="1" y="8"/>
                  </a:lnTo>
                  <a:lnTo>
                    <a:pt x="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82" name="Freeform 2414"/>
            <p:cNvSpPr>
              <a:spLocks/>
            </p:cNvSpPr>
            <p:nvPr/>
          </p:nvSpPr>
          <p:spPr bwMode="auto">
            <a:xfrm>
              <a:off x="2936" y="3505"/>
              <a:ext cx="1" cy="3"/>
            </a:xfrm>
            <a:custGeom>
              <a:avLst/>
              <a:gdLst>
                <a:gd name="T0" fmla="*/ 4 w 4"/>
                <a:gd name="T1" fmla="*/ 0 h 9"/>
                <a:gd name="T2" fmla="*/ 1 w 4"/>
                <a:gd name="T3" fmla="*/ 1 h 9"/>
                <a:gd name="T4" fmla="*/ 0 w 4"/>
                <a:gd name="T5" fmla="*/ 5 h 9"/>
                <a:gd name="T6" fmla="*/ 1 w 4"/>
                <a:gd name="T7" fmla="*/ 8 h 9"/>
                <a:gd name="T8" fmla="*/ 4 w 4"/>
                <a:gd name="T9" fmla="*/ 9 h 9"/>
                <a:gd name="T10" fmla="*/ 4 w 4"/>
                <a:gd name="T11" fmla="*/ 0 h 9"/>
              </a:gdLst>
              <a:ahLst/>
              <a:cxnLst>
                <a:cxn ang="0">
                  <a:pos x="T0" y="T1"/>
                </a:cxn>
                <a:cxn ang="0">
                  <a:pos x="T2" y="T3"/>
                </a:cxn>
                <a:cxn ang="0">
                  <a:pos x="T4" y="T5"/>
                </a:cxn>
                <a:cxn ang="0">
                  <a:pos x="T6" y="T7"/>
                </a:cxn>
                <a:cxn ang="0">
                  <a:pos x="T8" y="T9"/>
                </a:cxn>
                <a:cxn ang="0">
                  <a:pos x="T10" y="T11"/>
                </a:cxn>
              </a:cxnLst>
              <a:rect l="0" t="0" r="r" b="b"/>
              <a:pathLst>
                <a:path w="4" h="9">
                  <a:moveTo>
                    <a:pt x="4" y="0"/>
                  </a:moveTo>
                  <a:lnTo>
                    <a:pt x="1" y="1"/>
                  </a:lnTo>
                  <a:lnTo>
                    <a:pt x="0" y="5"/>
                  </a:lnTo>
                  <a:lnTo>
                    <a:pt x="1" y="8"/>
                  </a:lnTo>
                  <a:lnTo>
                    <a:pt x="4" y="9"/>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83" name="Freeform 2415"/>
            <p:cNvSpPr>
              <a:spLocks/>
            </p:cNvSpPr>
            <p:nvPr/>
          </p:nvSpPr>
          <p:spPr bwMode="auto">
            <a:xfrm>
              <a:off x="2937" y="3505"/>
              <a:ext cx="93" cy="6"/>
            </a:xfrm>
            <a:custGeom>
              <a:avLst/>
              <a:gdLst>
                <a:gd name="T0" fmla="*/ 275 w 278"/>
                <a:gd name="T1" fmla="*/ 0 h 17"/>
                <a:gd name="T2" fmla="*/ 273 w 278"/>
                <a:gd name="T3" fmla="*/ 0 h 17"/>
                <a:gd name="T4" fmla="*/ 262 w 278"/>
                <a:gd name="T5" fmla="*/ 2 h 17"/>
                <a:gd name="T6" fmla="*/ 248 w 278"/>
                <a:gd name="T7" fmla="*/ 3 h 17"/>
                <a:gd name="T8" fmla="*/ 231 w 278"/>
                <a:gd name="T9" fmla="*/ 5 h 17"/>
                <a:gd name="T10" fmla="*/ 213 w 278"/>
                <a:gd name="T11" fmla="*/ 5 h 17"/>
                <a:gd name="T12" fmla="*/ 194 w 278"/>
                <a:gd name="T13" fmla="*/ 5 h 17"/>
                <a:gd name="T14" fmla="*/ 174 w 278"/>
                <a:gd name="T15" fmla="*/ 6 h 17"/>
                <a:gd name="T16" fmla="*/ 154 w 278"/>
                <a:gd name="T17" fmla="*/ 6 h 17"/>
                <a:gd name="T18" fmla="*/ 132 w 278"/>
                <a:gd name="T19" fmla="*/ 5 h 17"/>
                <a:gd name="T20" fmla="*/ 111 w 278"/>
                <a:gd name="T21" fmla="*/ 5 h 17"/>
                <a:gd name="T22" fmla="*/ 92 w 278"/>
                <a:gd name="T23" fmla="*/ 3 h 17"/>
                <a:gd name="T24" fmla="*/ 72 w 278"/>
                <a:gd name="T25" fmla="*/ 3 h 17"/>
                <a:gd name="T26" fmla="*/ 54 w 278"/>
                <a:gd name="T27" fmla="*/ 3 h 17"/>
                <a:gd name="T28" fmla="*/ 37 w 278"/>
                <a:gd name="T29" fmla="*/ 2 h 17"/>
                <a:gd name="T30" fmla="*/ 22 w 278"/>
                <a:gd name="T31" fmla="*/ 0 h 17"/>
                <a:gd name="T32" fmla="*/ 11 w 278"/>
                <a:gd name="T33" fmla="*/ 0 h 17"/>
                <a:gd name="T34" fmla="*/ 0 w 278"/>
                <a:gd name="T35" fmla="*/ 0 h 17"/>
                <a:gd name="T36" fmla="*/ 0 w 278"/>
                <a:gd name="T37" fmla="*/ 9 h 17"/>
                <a:gd name="T38" fmla="*/ 11 w 278"/>
                <a:gd name="T39" fmla="*/ 11 h 17"/>
                <a:gd name="T40" fmla="*/ 22 w 278"/>
                <a:gd name="T41" fmla="*/ 11 h 17"/>
                <a:gd name="T42" fmla="*/ 37 w 278"/>
                <a:gd name="T43" fmla="*/ 11 h 17"/>
                <a:gd name="T44" fmla="*/ 54 w 278"/>
                <a:gd name="T45" fmla="*/ 13 h 17"/>
                <a:gd name="T46" fmla="*/ 72 w 278"/>
                <a:gd name="T47" fmla="*/ 15 h 17"/>
                <a:gd name="T48" fmla="*/ 92 w 278"/>
                <a:gd name="T49" fmla="*/ 15 h 17"/>
                <a:gd name="T50" fmla="*/ 111 w 278"/>
                <a:gd name="T51" fmla="*/ 16 h 17"/>
                <a:gd name="T52" fmla="*/ 132 w 278"/>
                <a:gd name="T53" fmla="*/ 16 h 17"/>
                <a:gd name="T54" fmla="*/ 154 w 278"/>
                <a:gd name="T55" fmla="*/ 17 h 17"/>
                <a:gd name="T56" fmla="*/ 174 w 278"/>
                <a:gd name="T57" fmla="*/ 17 h 17"/>
                <a:gd name="T58" fmla="*/ 194 w 278"/>
                <a:gd name="T59" fmla="*/ 16 h 17"/>
                <a:gd name="T60" fmla="*/ 213 w 278"/>
                <a:gd name="T61" fmla="*/ 16 h 17"/>
                <a:gd name="T62" fmla="*/ 231 w 278"/>
                <a:gd name="T63" fmla="*/ 14 h 17"/>
                <a:gd name="T64" fmla="*/ 248 w 278"/>
                <a:gd name="T65" fmla="*/ 13 h 17"/>
                <a:gd name="T66" fmla="*/ 262 w 278"/>
                <a:gd name="T67" fmla="*/ 11 h 17"/>
                <a:gd name="T68" fmla="*/ 275 w 278"/>
                <a:gd name="T69" fmla="*/ 9 h 17"/>
                <a:gd name="T70" fmla="*/ 273 w 278"/>
                <a:gd name="T71" fmla="*/ 9 h 17"/>
                <a:gd name="T72" fmla="*/ 275 w 278"/>
                <a:gd name="T73" fmla="*/ 9 h 17"/>
                <a:gd name="T74" fmla="*/ 278 w 278"/>
                <a:gd name="T75" fmla="*/ 7 h 17"/>
                <a:gd name="T76" fmla="*/ 278 w 278"/>
                <a:gd name="T77" fmla="*/ 3 h 17"/>
                <a:gd name="T78" fmla="*/ 276 w 278"/>
                <a:gd name="T79" fmla="*/ 1 h 17"/>
                <a:gd name="T80" fmla="*/ 273 w 278"/>
                <a:gd name="T81" fmla="*/ 0 h 17"/>
                <a:gd name="T82" fmla="*/ 275 w 278"/>
                <a:gd name="T8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8" h="17">
                  <a:moveTo>
                    <a:pt x="275" y="0"/>
                  </a:moveTo>
                  <a:lnTo>
                    <a:pt x="273" y="0"/>
                  </a:lnTo>
                  <a:lnTo>
                    <a:pt x="262" y="2"/>
                  </a:lnTo>
                  <a:lnTo>
                    <a:pt x="248" y="3"/>
                  </a:lnTo>
                  <a:lnTo>
                    <a:pt x="231" y="5"/>
                  </a:lnTo>
                  <a:lnTo>
                    <a:pt x="213" y="5"/>
                  </a:lnTo>
                  <a:lnTo>
                    <a:pt x="194" y="5"/>
                  </a:lnTo>
                  <a:lnTo>
                    <a:pt x="174" y="6"/>
                  </a:lnTo>
                  <a:lnTo>
                    <a:pt x="154" y="6"/>
                  </a:lnTo>
                  <a:lnTo>
                    <a:pt x="132" y="5"/>
                  </a:lnTo>
                  <a:lnTo>
                    <a:pt x="111" y="5"/>
                  </a:lnTo>
                  <a:lnTo>
                    <a:pt x="92" y="3"/>
                  </a:lnTo>
                  <a:lnTo>
                    <a:pt x="72" y="3"/>
                  </a:lnTo>
                  <a:lnTo>
                    <a:pt x="54" y="3"/>
                  </a:lnTo>
                  <a:lnTo>
                    <a:pt x="37" y="2"/>
                  </a:lnTo>
                  <a:lnTo>
                    <a:pt x="22" y="0"/>
                  </a:lnTo>
                  <a:lnTo>
                    <a:pt x="11" y="0"/>
                  </a:lnTo>
                  <a:lnTo>
                    <a:pt x="0" y="0"/>
                  </a:lnTo>
                  <a:lnTo>
                    <a:pt x="0" y="9"/>
                  </a:lnTo>
                  <a:lnTo>
                    <a:pt x="11" y="11"/>
                  </a:lnTo>
                  <a:lnTo>
                    <a:pt x="22" y="11"/>
                  </a:lnTo>
                  <a:lnTo>
                    <a:pt x="37" y="11"/>
                  </a:lnTo>
                  <a:lnTo>
                    <a:pt x="54" y="13"/>
                  </a:lnTo>
                  <a:lnTo>
                    <a:pt x="72" y="15"/>
                  </a:lnTo>
                  <a:lnTo>
                    <a:pt x="92" y="15"/>
                  </a:lnTo>
                  <a:lnTo>
                    <a:pt x="111" y="16"/>
                  </a:lnTo>
                  <a:lnTo>
                    <a:pt x="132" y="16"/>
                  </a:lnTo>
                  <a:lnTo>
                    <a:pt x="154" y="17"/>
                  </a:lnTo>
                  <a:lnTo>
                    <a:pt x="174" y="17"/>
                  </a:lnTo>
                  <a:lnTo>
                    <a:pt x="194" y="16"/>
                  </a:lnTo>
                  <a:lnTo>
                    <a:pt x="213" y="16"/>
                  </a:lnTo>
                  <a:lnTo>
                    <a:pt x="231" y="14"/>
                  </a:lnTo>
                  <a:lnTo>
                    <a:pt x="248" y="13"/>
                  </a:lnTo>
                  <a:lnTo>
                    <a:pt x="262" y="11"/>
                  </a:lnTo>
                  <a:lnTo>
                    <a:pt x="275" y="9"/>
                  </a:lnTo>
                  <a:lnTo>
                    <a:pt x="273" y="9"/>
                  </a:lnTo>
                  <a:lnTo>
                    <a:pt x="275" y="9"/>
                  </a:lnTo>
                  <a:lnTo>
                    <a:pt x="278" y="7"/>
                  </a:lnTo>
                  <a:lnTo>
                    <a:pt x="278" y="3"/>
                  </a:lnTo>
                  <a:lnTo>
                    <a:pt x="276" y="1"/>
                  </a:lnTo>
                  <a:lnTo>
                    <a:pt x="273" y="0"/>
                  </a:lnTo>
                  <a:lnTo>
                    <a:pt x="27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84" name="Freeform 2416"/>
            <p:cNvSpPr>
              <a:spLocks/>
            </p:cNvSpPr>
            <p:nvPr/>
          </p:nvSpPr>
          <p:spPr bwMode="auto">
            <a:xfrm>
              <a:off x="3028" y="3505"/>
              <a:ext cx="63" cy="14"/>
            </a:xfrm>
            <a:custGeom>
              <a:avLst/>
              <a:gdLst>
                <a:gd name="T0" fmla="*/ 189 w 189"/>
                <a:gd name="T1" fmla="*/ 32 h 42"/>
                <a:gd name="T2" fmla="*/ 189 w 189"/>
                <a:gd name="T3" fmla="*/ 32 h 42"/>
                <a:gd name="T4" fmla="*/ 182 w 189"/>
                <a:gd name="T5" fmla="*/ 31 h 42"/>
                <a:gd name="T6" fmla="*/ 173 w 189"/>
                <a:gd name="T7" fmla="*/ 32 h 42"/>
                <a:gd name="T8" fmla="*/ 163 w 189"/>
                <a:gd name="T9" fmla="*/ 31 h 42"/>
                <a:gd name="T10" fmla="*/ 152 w 189"/>
                <a:gd name="T11" fmla="*/ 30 h 42"/>
                <a:gd name="T12" fmla="*/ 139 w 189"/>
                <a:gd name="T13" fmla="*/ 27 h 42"/>
                <a:gd name="T14" fmla="*/ 127 w 189"/>
                <a:gd name="T15" fmla="*/ 26 h 42"/>
                <a:gd name="T16" fmla="*/ 113 w 189"/>
                <a:gd name="T17" fmla="*/ 23 h 42"/>
                <a:gd name="T18" fmla="*/ 98 w 189"/>
                <a:gd name="T19" fmla="*/ 21 h 42"/>
                <a:gd name="T20" fmla="*/ 86 w 189"/>
                <a:gd name="T21" fmla="*/ 18 h 42"/>
                <a:gd name="T22" fmla="*/ 72 w 189"/>
                <a:gd name="T23" fmla="*/ 15 h 42"/>
                <a:gd name="T24" fmla="*/ 58 w 189"/>
                <a:gd name="T25" fmla="*/ 13 h 42"/>
                <a:gd name="T26" fmla="*/ 44 w 189"/>
                <a:gd name="T27" fmla="*/ 9 h 42"/>
                <a:gd name="T28" fmla="*/ 31 w 189"/>
                <a:gd name="T29" fmla="*/ 7 h 42"/>
                <a:gd name="T30" fmla="*/ 21 w 189"/>
                <a:gd name="T31" fmla="*/ 5 h 42"/>
                <a:gd name="T32" fmla="*/ 11 w 189"/>
                <a:gd name="T33" fmla="*/ 2 h 42"/>
                <a:gd name="T34" fmla="*/ 2 w 189"/>
                <a:gd name="T35" fmla="*/ 0 h 42"/>
                <a:gd name="T36" fmla="*/ 0 w 189"/>
                <a:gd name="T37" fmla="*/ 9 h 42"/>
                <a:gd name="T38" fmla="*/ 9 w 189"/>
                <a:gd name="T39" fmla="*/ 11 h 42"/>
                <a:gd name="T40" fmla="*/ 19 w 189"/>
                <a:gd name="T41" fmla="*/ 14 h 42"/>
                <a:gd name="T42" fmla="*/ 31 w 189"/>
                <a:gd name="T43" fmla="*/ 16 h 42"/>
                <a:gd name="T44" fmla="*/ 42 w 189"/>
                <a:gd name="T45" fmla="*/ 18 h 42"/>
                <a:gd name="T46" fmla="*/ 56 w 189"/>
                <a:gd name="T47" fmla="*/ 22 h 42"/>
                <a:gd name="T48" fmla="*/ 70 w 189"/>
                <a:gd name="T49" fmla="*/ 24 h 42"/>
                <a:gd name="T50" fmla="*/ 83 w 189"/>
                <a:gd name="T51" fmla="*/ 27 h 42"/>
                <a:gd name="T52" fmla="*/ 98 w 189"/>
                <a:gd name="T53" fmla="*/ 30 h 42"/>
                <a:gd name="T54" fmla="*/ 113 w 189"/>
                <a:gd name="T55" fmla="*/ 32 h 42"/>
                <a:gd name="T56" fmla="*/ 127 w 189"/>
                <a:gd name="T57" fmla="*/ 35 h 42"/>
                <a:gd name="T58" fmla="*/ 139 w 189"/>
                <a:gd name="T59" fmla="*/ 37 h 42"/>
                <a:gd name="T60" fmla="*/ 152 w 189"/>
                <a:gd name="T61" fmla="*/ 39 h 42"/>
                <a:gd name="T62" fmla="*/ 163 w 189"/>
                <a:gd name="T63" fmla="*/ 40 h 42"/>
                <a:gd name="T64" fmla="*/ 173 w 189"/>
                <a:gd name="T65" fmla="*/ 41 h 42"/>
                <a:gd name="T66" fmla="*/ 182 w 189"/>
                <a:gd name="T67" fmla="*/ 42 h 42"/>
                <a:gd name="T68" fmla="*/ 189 w 189"/>
                <a:gd name="T69" fmla="*/ 41 h 42"/>
                <a:gd name="T70" fmla="*/ 189 w 189"/>
                <a:gd name="T71" fmla="*/ 41 h 42"/>
                <a:gd name="T72" fmla="*/ 189 w 189"/>
                <a:gd name="T73" fmla="*/ 3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9" h="42">
                  <a:moveTo>
                    <a:pt x="189" y="32"/>
                  </a:moveTo>
                  <a:lnTo>
                    <a:pt x="189" y="32"/>
                  </a:lnTo>
                  <a:lnTo>
                    <a:pt x="182" y="31"/>
                  </a:lnTo>
                  <a:lnTo>
                    <a:pt x="173" y="32"/>
                  </a:lnTo>
                  <a:lnTo>
                    <a:pt x="163" y="31"/>
                  </a:lnTo>
                  <a:lnTo>
                    <a:pt x="152" y="30"/>
                  </a:lnTo>
                  <a:lnTo>
                    <a:pt x="139" y="27"/>
                  </a:lnTo>
                  <a:lnTo>
                    <a:pt x="127" y="26"/>
                  </a:lnTo>
                  <a:lnTo>
                    <a:pt x="113" y="23"/>
                  </a:lnTo>
                  <a:lnTo>
                    <a:pt x="98" y="21"/>
                  </a:lnTo>
                  <a:lnTo>
                    <a:pt x="86" y="18"/>
                  </a:lnTo>
                  <a:lnTo>
                    <a:pt x="72" y="15"/>
                  </a:lnTo>
                  <a:lnTo>
                    <a:pt x="58" y="13"/>
                  </a:lnTo>
                  <a:lnTo>
                    <a:pt x="44" y="9"/>
                  </a:lnTo>
                  <a:lnTo>
                    <a:pt x="31" y="7"/>
                  </a:lnTo>
                  <a:lnTo>
                    <a:pt x="21" y="5"/>
                  </a:lnTo>
                  <a:lnTo>
                    <a:pt x="11" y="2"/>
                  </a:lnTo>
                  <a:lnTo>
                    <a:pt x="2" y="0"/>
                  </a:lnTo>
                  <a:lnTo>
                    <a:pt x="0" y="9"/>
                  </a:lnTo>
                  <a:lnTo>
                    <a:pt x="9" y="11"/>
                  </a:lnTo>
                  <a:lnTo>
                    <a:pt x="19" y="14"/>
                  </a:lnTo>
                  <a:lnTo>
                    <a:pt x="31" y="16"/>
                  </a:lnTo>
                  <a:lnTo>
                    <a:pt x="42" y="18"/>
                  </a:lnTo>
                  <a:lnTo>
                    <a:pt x="56" y="22"/>
                  </a:lnTo>
                  <a:lnTo>
                    <a:pt x="70" y="24"/>
                  </a:lnTo>
                  <a:lnTo>
                    <a:pt x="83" y="27"/>
                  </a:lnTo>
                  <a:lnTo>
                    <a:pt x="98" y="30"/>
                  </a:lnTo>
                  <a:lnTo>
                    <a:pt x="113" y="32"/>
                  </a:lnTo>
                  <a:lnTo>
                    <a:pt x="127" y="35"/>
                  </a:lnTo>
                  <a:lnTo>
                    <a:pt x="139" y="37"/>
                  </a:lnTo>
                  <a:lnTo>
                    <a:pt x="152" y="39"/>
                  </a:lnTo>
                  <a:lnTo>
                    <a:pt x="163" y="40"/>
                  </a:lnTo>
                  <a:lnTo>
                    <a:pt x="173" y="41"/>
                  </a:lnTo>
                  <a:lnTo>
                    <a:pt x="182" y="42"/>
                  </a:lnTo>
                  <a:lnTo>
                    <a:pt x="189" y="41"/>
                  </a:lnTo>
                  <a:lnTo>
                    <a:pt x="189" y="41"/>
                  </a:lnTo>
                  <a:lnTo>
                    <a:pt x="189" y="3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85" name="Freeform 2417"/>
            <p:cNvSpPr>
              <a:spLocks/>
            </p:cNvSpPr>
            <p:nvPr/>
          </p:nvSpPr>
          <p:spPr bwMode="auto">
            <a:xfrm>
              <a:off x="3091" y="3497"/>
              <a:ext cx="78" cy="22"/>
            </a:xfrm>
            <a:custGeom>
              <a:avLst/>
              <a:gdLst>
                <a:gd name="T0" fmla="*/ 228 w 233"/>
                <a:gd name="T1" fmla="*/ 0 h 67"/>
                <a:gd name="T2" fmla="*/ 226 w 233"/>
                <a:gd name="T3" fmla="*/ 0 h 67"/>
                <a:gd name="T4" fmla="*/ 222 w 233"/>
                <a:gd name="T5" fmla="*/ 2 h 67"/>
                <a:gd name="T6" fmla="*/ 212 w 233"/>
                <a:gd name="T7" fmla="*/ 5 h 67"/>
                <a:gd name="T8" fmla="*/ 201 w 233"/>
                <a:gd name="T9" fmla="*/ 9 h 67"/>
                <a:gd name="T10" fmla="*/ 186 w 233"/>
                <a:gd name="T11" fmla="*/ 12 h 67"/>
                <a:gd name="T12" fmla="*/ 170 w 233"/>
                <a:gd name="T13" fmla="*/ 17 h 67"/>
                <a:gd name="T14" fmla="*/ 153 w 233"/>
                <a:gd name="T15" fmla="*/ 21 h 67"/>
                <a:gd name="T16" fmla="*/ 135 w 233"/>
                <a:gd name="T17" fmla="*/ 27 h 67"/>
                <a:gd name="T18" fmla="*/ 116 w 233"/>
                <a:gd name="T19" fmla="*/ 32 h 67"/>
                <a:gd name="T20" fmla="*/ 98 w 233"/>
                <a:gd name="T21" fmla="*/ 36 h 67"/>
                <a:gd name="T22" fmla="*/ 79 w 233"/>
                <a:gd name="T23" fmla="*/ 41 h 67"/>
                <a:gd name="T24" fmla="*/ 61 w 233"/>
                <a:gd name="T25" fmla="*/ 45 h 67"/>
                <a:gd name="T26" fmla="*/ 44 w 233"/>
                <a:gd name="T27" fmla="*/ 49 h 67"/>
                <a:gd name="T28" fmla="*/ 29 w 233"/>
                <a:gd name="T29" fmla="*/ 52 h 67"/>
                <a:gd name="T30" fmla="*/ 18 w 233"/>
                <a:gd name="T31" fmla="*/ 55 h 67"/>
                <a:gd name="T32" fmla="*/ 8 w 233"/>
                <a:gd name="T33" fmla="*/ 57 h 67"/>
                <a:gd name="T34" fmla="*/ 0 w 233"/>
                <a:gd name="T35" fmla="*/ 58 h 67"/>
                <a:gd name="T36" fmla="*/ 0 w 233"/>
                <a:gd name="T37" fmla="*/ 67 h 67"/>
                <a:gd name="T38" fmla="*/ 8 w 233"/>
                <a:gd name="T39" fmla="*/ 66 h 67"/>
                <a:gd name="T40" fmla="*/ 18 w 233"/>
                <a:gd name="T41" fmla="*/ 64 h 67"/>
                <a:gd name="T42" fmla="*/ 32 w 233"/>
                <a:gd name="T43" fmla="*/ 61 h 67"/>
                <a:gd name="T44" fmla="*/ 46 w 233"/>
                <a:gd name="T45" fmla="*/ 58 h 67"/>
                <a:gd name="T46" fmla="*/ 64 w 233"/>
                <a:gd name="T47" fmla="*/ 55 h 67"/>
                <a:gd name="T48" fmla="*/ 81 w 233"/>
                <a:gd name="T49" fmla="*/ 50 h 67"/>
                <a:gd name="T50" fmla="*/ 100 w 233"/>
                <a:gd name="T51" fmla="*/ 45 h 67"/>
                <a:gd name="T52" fmla="*/ 119 w 233"/>
                <a:gd name="T53" fmla="*/ 41 h 67"/>
                <a:gd name="T54" fmla="*/ 137 w 233"/>
                <a:gd name="T55" fmla="*/ 36 h 67"/>
                <a:gd name="T56" fmla="*/ 155 w 233"/>
                <a:gd name="T57" fmla="*/ 31 h 67"/>
                <a:gd name="T58" fmla="*/ 172 w 233"/>
                <a:gd name="T59" fmla="*/ 26 h 67"/>
                <a:gd name="T60" fmla="*/ 188 w 233"/>
                <a:gd name="T61" fmla="*/ 21 h 67"/>
                <a:gd name="T62" fmla="*/ 203 w 233"/>
                <a:gd name="T63" fmla="*/ 18 h 67"/>
                <a:gd name="T64" fmla="*/ 215 w 233"/>
                <a:gd name="T65" fmla="*/ 15 h 67"/>
                <a:gd name="T66" fmla="*/ 224 w 233"/>
                <a:gd name="T67" fmla="*/ 11 h 67"/>
                <a:gd name="T68" fmla="*/ 231 w 233"/>
                <a:gd name="T69" fmla="*/ 9 h 67"/>
                <a:gd name="T70" fmla="*/ 228 w 233"/>
                <a:gd name="T71" fmla="*/ 9 h 67"/>
                <a:gd name="T72" fmla="*/ 231 w 233"/>
                <a:gd name="T73" fmla="*/ 9 h 67"/>
                <a:gd name="T74" fmla="*/ 233 w 233"/>
                <a:gd name="T75" fmla="*/ 7 h 67"/>
                <a:gd name="T76" fmla="*/ 233 w 233"/>
                <a:gd name="T77" fmla="*/ 2 h 67"/>
                <a:gd name="T78" fmla="*/ 230 w 233"/>
                <a:gd name="T79" fmla="*/ 0 h 67"/>
                <a:gd name="T80" fmla="*/ 226 w 233"/>
                <a:gd name="T81" fmla="*/ 0 h 67"/>
                <a:gd name="T82" fmla="*/ 228 w 233"/>
                <a:gd name="T83"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3" h="67">
                  <a:moveTo>
                    <a:pt x="228" y="0"/>
                  </a:moveTo>
                  <a:lnTo>
                    <a:pt x="226" y="0"/>
                  </a:lnTo>
                  <a:lnTo>
                    <a:pt x="222" y="2"/>
                  </a:lnTo>
                  <a:lnTo>
                    <a:pt x="212" y="5"/>
                  </a:lnTo>
                  <a:lnTo>
                    <a:pt x="201" y="9"/>
                  </a:lnTo>
                  <a:lnTo>
                    <a:pt x="186" y="12"/>
                  </a:lnTo>
                  <a:lnTo>
                    <a:pt x="170" y="17"/>
                  </a:lnTo>
                  <a:lnTo>
                    <a:pt x="153" y="21"/>
                  </a:lnTo>
                  <a:lnTo>
                    <a:pt x="135" y="27"/>
                  </a:lnTo>
                  <a:lnTo>
                    <a:pt x="116" y="32"/>
                  </a:lnTo>
                  <a:lnTo>
                    <a:pt x="98" y="36"/>
                  </a:lnTo>
                  <a:lnTo>
                    <a:pt x="79" y="41"/>
                  </a:lnTo>
                  <a:lnTo>
                    <a:pt x="61" y="45"/>
                  </a:lnTo>
                  <a:lnTo>
                    <a:pt x="44" y="49"/>
                  </a:lnTo>
                  <a:lnTo>
                    <a:pt x="29" y="52"/>
                  </a:lnTo>
                  <a:lnTo>
                    <a:pt x="18" y="55"/>
                  </a:lnTo>
                  <a:lnTo>
                    <a:pt x="8" y="57"/>
                  </a:lnTo>
                  <a:lnTo>
                    <a:pt x="0" y="58"/>
                  </a:lnTo>
                  <a:lnTo>
                    <a:pt x="0" y="67"/>
                  </a:lnTo>
                  <a:lnTo>
                    <a:pt x="8" y="66"/>
                  </a:lnTo>
                  <a:lnTo>
                    <a:pt x="18" y="64"/>
                  </a:lnTo>
                  <a:lnTo>
                    <a:pt x="32" y="61"/>
                  </a:lnTo>
                  <a:lnTo>
                    <a:pt x="46" y="58"/>
                  </a:lnTo>
                  <a:lnTo>
                    <a:pt x="64" y="55"/>
                  </a:lnTo>
                  <a:lnTo>
                    <a:pt x="81" y="50"/>
                  </a:lnTo>
                  <a:lnTo>
                    <a:pt x="100" y="45"/>
                  </a:lnTo>
                  <a:lnTo>
                    <a:pt x="119" y="41"/>
                  </a:lnTo>
                  <a:lnTo>
                    <a:pt x="137" y="36"/>
                  </a:lnTo>
                  <a:lnTo>
                    <a:pt x="155" y="31"/>
                  </a:lnTo>
                  <a:lnTo>
                    <a:pt x="172" y="26"/>
                  </a:lnTo>
                  <a:lnTo>
                    <a:pt x="188" y="21"/>
                  </a:lnTo>
                  <a:lnTo>
                    <a:pt x="203" y="18"/>
                  </a:lnTo>
                  <a:lnTo>
                    <a:pt x="215" y="15"/>
                  </a:lnTo>
                  <a:lnTo>
                    <a:pt x="224" y="11"/>
                  </a:lnTo>
                  <a:lnTo>
                    <a:pt x="231" y="9"/>
                  </a:lnTo>
                  <a:lnTo>
                    <a:pt x="228" y="9"/>
                  </a:lnTo>
                  <a:lnTo>
                    <a:pt x="231" y="9"/>
                  </a:lnTo>
                  <a:lnTo>
                    <a:pt x="233" y="7"/>
                  </a:lnTo>
                  <a:lnTo>
                    <a:pt x="233" y="2"/>
                  </a:lnTo>
                  <a:lnTo>
                    <a:pt x="230" y="0"/>
                  </a:lnTo>
                  <a:lnTo>
                    <a:pt x="226" y="0"/>
                  </a:lnTo>
                  <a:lnTo>
                    <a:pt x="22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86" name="Freeform 2418"/>
            <p:cNvSpPr>
              <a:spLocks/>
            </p:cNvSpPr>
            <p:nvPr/>
          </p:nvSpPr>
          <p:spPr bwMode="auto">
            <a:xfrm>
              <a:off x="3167" y="3466"/>
              <a:ext cx="149" cy="35"/>
            </a:xfrm>
            <a:custGeom>
              <a:avLst/>
              <a:gdLst>
                <a:gd name="T0" fmla="*/ 442 w 447"/>
                <a:gd name="T1" fmla="*/ 0 h 106"/>
                <a:gd name="T2" fmla="*/ 440 w 447"/>
                <a:gd name="T3" fmla="*/ 0 h 106"/>
                <a:gd name="T4" fmla="*/ 426 w 447"/>
                <a:gd name="T5" fmla="*/ 8 h 106"/>
                <a:gd name="T6" fmla="*/ 410 w 447"/>
                <a:gd name="T7" fmla="*/ 16 h 106"/>
                <a:gd name="T8" fmla="*/ 391 w 447"/>
                <a:gd name="T9" fmla="*/ 24 h 106"/>
                <a:gd name="T10" fmla="*/ 369 w 447"/>
                <a:gd name="T11" fmla="*/ 33 h 106"/>
                <a:gd name="T12" fmla="*/ 345 w 447"/>
                <a:gd name="T13" fmla="*/ 42 h 106"/>
                <a:gd name="T14" fmla="*/ 319 w 447"/>
                <a:gd name="T15" fmla="*/ 51 h 106"/>
                <a:gd name="T16" fmla="*/ 290 w 447"/>
                <a:gd name="T17" fmla="*/ 59 h 106"/>
                <a:gd name="T18" fmla="*/ 261 w 447"/>
                <a:gd name="T19" fmla="*/ 67 h 106"/>
                <a:gd name="T20" fmla="*/ 231 w 447"/>
                <a:gd name="T21" fmla="*/ 75 h 106"/>
                <a:gd name="T22" fmla="*/ 200 w 447"/>
                <a:gd name="T23" fmla="*/ 82 h 106"/>
                <a:gd name="T24" fmla="*/ 166 w 447"/>
                <a:gd name="T25" fmla="*/ 87 h 106"/>
                <a:gd name="T26" fmla="*/ 133 w 447"/>
                <a:gd name="T27" fmla="*/ 91 h 106"/>
                <a:gd name="T28" fmla="*/ 100 w 447"/>
                <a:gd name="T29" fmla="*/ 95 h 106"/>
                <a:gd name="T30" fmla="*/ 67 w 447"/>
                <a:gd name="T31" fmla="*/ 95 h 106"/>
                <a:gd name="T32" fmla="*/ 34 w 447"/>
                <a:gd name="T33" fmla="*/ 95 h 106"/>
                <a:gd name="T34" fmla="*/ 0 w 447"/>
                <a:gd name="T35" fmla="*/ 93 h 106"/>
                <a:gd name="T36" fmla="*/ 0 w 447"/>
                <a:gd name="T37" fmla="*/ 102 h 106"/>
                <a:gd name="T38" fmla="*/ 34 w 447"/>
                <a:gd name="T39" fmla="*/ 104 h 106"/>
                <a:gd name="T40" fmla="*/ 67 w 447"/>
                <a:gd name="T41" fmla="*/ 106 h 106"/>
                <a:gd name="T42" fmla="*/ 100 w 447"/>
                <a:gd name="T43" fmla="*/ 104 h 106"/>
                <a:gd name="T44" fmla="*/ 133 w 447"/>
                <a:gd name="T45" fmla="*/ 101 h 106"/>
                <a:gd name="T46" fmla="*/ 166 w 447"/>
                <a:gd name="T47" fmla="*/ 96 h 106"/>
                <a:gd name="T48" fmla="*/ 200 w 447"/>
                <a:gd name="T49" fmla="*/ 91 h 106"/>
                <a:gd name="T50" fmla="*/ 233 w 447"/>
                <a:gd name="T51" fmla="*/ 85 h 106"/>
                <a:gd name="T52" fmla="*/ 264 w 447"/>
                <a:gd name="T53" fmla="*/ 77 h 106"/>
                <a:gd name="T54" fmla="*/ 292 w 447"/>
                <a:gd name="T55" fmla="*/ 69 h 106"/>
                <a:gd name="T56" fmla="*/ 321 w 447"/>
                <a:gd name="T57" fmla="*/ 61 h 106"/>
                <a:gd name="T58" fmla="*/ 347 w 447"/>
                <a:gd name="T59" fmla="*/ 51 h 106"/>
                <a:gd name="T60" fmla="*/ 371 w 447"/>
                <a:gd name="T61" fmla="*/ 42 h 106"/>
                <a:gd name="T62" fmla="*/ 393 w 447"/>
                <a:gd name="T63" fmla="*/ 33 h 106"/>
                <a:gd name="T64" fmla="*/ 413 w 447"/>
                <a:gd name="T65" fmla="*/ 25 h 106"/>
                <a:gd name="T66" fmla="*/ 431 w 447"/>
                <a:gd name="T67" fmla="*/ 17 h 106"/>
                <a:gd name="T68" fmla="*/ 445 w 447"/>
                <a:gd name="T69" fmla="*/ 9 h 106"/>
                <a:gd name="T70" fmla="*/ 442 w 447"/>
                <a:gd name="T71" fmla="*/ 9 h 106"/>
                <a:gd name="T72" fmla="*/ 445 w 447"/>
                <a:gd name="T73" fmla="*/ 9 h 106"/>
                <a:gd name="T74" fmla="*/ 447 w 447"/>
                <a:gd name="T75" fmla="*/ 7 h 106"/>
                <a:gd name="T76" fmla="*/ 447 w 447"/>
                <a:gd name="T77" fmla="*/ 2 h 106"/>
                <a:gd name="T78" fmla="*/ 443 w 447"/>
                <a:gd name="T79" fmla="*/ 0 h 106"/>
                <a:gd name="T80" fmla="*/ 440 w 447"/>
                <a:gd name="T81" fmla="*/ 0 h 106"/>
                <a:gd name="T82" fmla="*/ 442 w 447"/>
                <a:gd name="T83"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7" h="106">
                  <a:moveTo>
                    <a:pt x="442" y="0"/>
                  </a:moveTo>
                  <a:lnTo>
                    <a:pt x="440" y="0"/>
                  </a:lnTo>
                  <a:lnTo>
                    <a:pt x="426" y="8"/>
                  </a:lnTo>
                  <a:lnTo>
                    <a:pt x="410" y="16"/>
                  </a:lnTo>
                  <a:lnTo>
                    <a:pt x="391" y="24"/>
                  </a:lnTo>
                  <a:lnTo>
                    <a:pt x="369" y="33"/>
                  </a:lnTo>
                  <a:lnTo>
                    <a:pt x="345" y="42"/>
                  </a:lnTo>
                  <a:lnTo>
                    <a:pt x="319" y="51"/>
                  </a:lnTo>
                  <a:lnTo>
                    <a:pt x="290" y="59"/>
                  </a:lnTo>
                  <a:lnTo>
                    <a:pt x="261" y="67"/>
                  </a:lnTo>
                  <a:lnTo>
                    <a:pt x="231" y="75"/>
                  </a:lnTo>
                  <a:lnTo>
                    <a:pt x="200" y="82"/>
                  </a:lnTo>
                  <a:lnTo>
                    <a:pt x="166" y="87"/>
                  </a:lnTo>
                  <a:lnTo>
                    <a:pt x="133" y="91"/>
                  </a:lnTo>
                  <a:lnTo>
                    <a:pt x="100" y="95"/>
                  </a:lnTo>
                  <a:lnTo>
                    <a:pt x="67" y="95"/>
                  </a:lnTo>
                  <a:lnTo>
                    <a:pt x="34" y="95"/>
                  </a:lnTo>
                  <a:lnTo>
                    <a:pt x="0" y="93"/>
                  </a:lnTo>
                  <a:lnTo>
                    <a:pt x="0" y="102"/>
                  </a:lnTo>
                  <a:lnTo>
                    <a:pt x="34" y="104"/>
                  </a:lnTo>
                  <a:lnTo>
                    <a:pt x="67" y="106"/>
                  </a:lnTo>
                  <a:lnTo>
                    <a:pt x="100" y="104"/>
                  </a:lnTo>
                  <a:lnTo>
                    <a:pt x="133" y="101"/>
                  </a:lnTo>
                  <a:lnTo>
                    <a:pt x="166" y="96"/>
                  </a:lnTo>
                  <a:lnTo>
                    <a:pt x="200" y="91"/>
                  </a:lnTo>
                  <a:lnTo>
                    <a:pt x="233" y="85"/>
                  </a:lnTo>
                  <a:lnTo>
                    <a:pt x="264" y="77"/>
                  </a:lnTo>
                  <a:lnTo>
                    <a:pt x="292" y="69"/>
                  </a:lnTo>
                  <a:lnTo>
                    <a:pt x="321" y="61"/>
                  </a:lnTo>
                  <a:lnTo>
                    <a:pt x="347" y="51"/>
                  </a:lnTo>
                  <a:lnTo>
                    <a:pt x="371" y="42"/>
                  </a:lnTo>
                  <a:lnTo>
                    <a:pt x="393" y="33"/>
                  </a:lnTo>
                  <a:lnTo>
                    <a:pt x="413" y="25"/>
                  </a:lnTo>
                  <a:lnTo>
                    <a:pt x="431" y="17"/>
                  </a:lnTo>
                  <a:lnTo>
                    <a:pt x="445" y="9"/>
                  </a:lnTo>
                  <a:lnTo>
                    <a:pt x="442" y="9"/>
                  </a:lnTo>
                  <a:lnTo>
                    <a:pt x="445" y="9"/>
                  </a:lnTo>
                  <a:lnTo>
                    <a:pt x="447" y="7"/>
                  </a:lnTo>
                  <a:lnTo>
                    <a:pt x="447" y="2"/>
                  </a:lnTo>
                  <a:lnTo>
                    <a:pt x="443" y="0"/>
                  </a:lnTo>
                  <a:lnTo>
                    <a:pt x="440" y="0"/>
                  </a:lnTo>
                  <a:lnTo>
                    <a:pt x="44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87" name="Freeform 2419"/>
            <p:cNvSpPr>
              <a:spLocks/>
            </p:cNvSpPr>
            <p:nvPr/>
          </p:nvSpPr>
          <p:spPr bwMode="auto">
            <a:xfrm>
              <a:off x="3315" y="3466"/>
              <a:ext cx="93" cy="10"/>
            </a:xfrm>
            <a:custGeom>
              <a:avLst/>
              <a:gdLst>
                <a:gd name="T0" fmla="*/ 281 w 281"/>
                <a:gd name="T1" fmla="*/ 21 h 32"/>
                <a:gd name="T2" fmla="*/ 281 w 281"/>
                <a:gd name="T3" fmla="*/ 21 h 32"/>
                <a:gd name="T4" fmla="*/ 275 w 281"/>
                <a:gd name="T5" fmla="*/ 22 h 32"/>
                <a:gd name="T6" fmla="*/ 266 w 281"/>
                <a:gd name="T7" fmla="*/ 19 h 32"/>
                <a:gd name="T8" fmla="*/ 254 w 281"/>
                <a:gd name="T9" fmla="*/ 19 h 32"/>
                <a:gd name="T10" fmla="*/ 240 w 281"/>
                <a:gd name="T11" fmla="*/ 19 h 32"/>
                <a:gd name="T12" fmla="*/ 222 w 281"/>
                <a:gd name="T13" fmla="*/ 18 h 32"/>
                <a:gd name="T14" fmla="*/ 204 w 281"/>
                <a:gd name="T15" fmla="*/ 16 h 32"/>
                <a:gd name="T16" fmla="*/ 183 w 281"/>
                <a:gd name="T17" fmla="*/ 15 h 32"/>
                <a:gd name="T18" fmla="*/ 162 w 281"/>
                <a:gd name="T19" fmla="*/ 12 h 32"/>
                <a:gd name="T20" fmla="*/ 140 w 281"/>
                <a:gd name="T21" fmla="*/ 11 h 32"/>
                <a:gd name="T22" fmla="*/ 117 w 281"/>
                <a:gd name="T23" fmla="*/ 9 h 32"/>
                <a:gd name="T24" fmla="*/ 95 w 281"/>
                <a:gd name="T25" fmla="*/ 8 h 32"/>
                <a:gd name="T26" fmla="*/ 74 w 281"/>
                <a:gd name="T27" fmla="*/ 6 h 32"/>
                <a:gd name="T28" fmla="*/ 53 w 281"/>
                <a:gd name="T29" fmla="*/ 4 h 32"/>
                <a:gd name="T30" fmla="*/ 33 w 281"/>
                <a:gd name="T31" fmla="*/ 2 h 32"/>
                <a:gd name="T32" fmla="*/ 16 w 281"/>
                <a:gd name="T33" fmla="*/ 1 h 32"/>
                <a:gd name="T34" fmla="*/ 0 w 281"/>
                <a:gd name="T35" fmla="*/ 0 h 32"/>
                <a:gd name="T36" fmla="*/ 0 w 281"/>
                <a:gd name="T37" fmla="*/ 9 h 32"/>
                <a:gd name="T38" fmla="*/ 16 w 281"/>
                <a:gd name="T39" fmla="*/ 10 h 32"/>
                <a:gd name="T40" fmla="*/ 33 w 281"/>
                <a:gd name="T41" fmla="*/ 11 h 32"/>
                <a:gd name="T42" fmla="*/ 53 w 281"/>
                <a:gd name="T43" fmla="*/ 14 h 32"/>
                <a:gd name="T44" fmla="*/ 74 w 281"/>
                <a:gd name="T45" fmla="*/ 15 h 32"/>
                <a:gd name="T46" fmla="*/ 95 w 281"/>
                <a:gd name="T47" fmla="*/ 17 h 32"/>
                <a:gd name="T48" fmla="*/ 117 w 281"/>
                <a:gd name="T49" fmla="*/ 18 h 32"/>
                <a:gd name="T50" fmla="*/ 140 w 281"/>
                <a:gd name="T51" fmla="*/ 21 h 32"/>
                <a:gd name="T52" fmla="*/ 162 w 281"/>
                <a:gd name="T53" fmla="*/ 22 h 32"/>
                <a:gd name="T54" fmla="*/ 183 w 281"/>
                <a:gd name="T55" fmla="*/ 24 h 32"/>
                <a:gd name="T56" fmla="*/ 204 w 281"/>
                <a:gd name="T57" fmla="*/ 25 h 32"/>
                <a:gd name="T58" fmla="*/ 222 w 281"/>
                <a:gd name="T59" fmla="*/ 27 h 32"/>
                <a:gd name="T60" fmla="*/ 240 w 281"/>
                <a:gd name="T61" fmla="*/ 29 h 32"/>
                <a:gd name="T62" fmla="*/ 254 w 281"/>
                <a:gd name="T63" fmla="*/ 31 h 32"/>
                <a:gd name="T64" fmla="*/ 266 w 281"/>
                <a:gd name="T65" fmla="*/ 31 h 32"/>
                <a:gd name="T66" fmla="*/ 275 w 281"/>
                <a:gd name="T67" fmla="*/ 31 h 32"/>
                <a:gd name="T68" fmla="*/ 281 w 281"/>
                <a:gd name="T69" fmla="*/ 32 h 32"/>
                <a:gd name="T70" fmla="*/ 281 w 281"/>
                <a:gd name="T71" fmla="*/ 32 h 32"/>
                <a:gd name="T72" fmla="*/ 281 w 281"/>
                <a:gd name="T73" fmla="*/ 2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81" h="32">
                  <a:moveTo>
                    <a:pt x="281" y="21"/>
                  </a:moveTo>
                  <a:lnTo>
                    <a:pt x="281" y="21"/>
                  </a:lnTo>
                  <a:lnTo>
                    <a:pt x="275" y="22"/>
                  </a:lnTo>
                  <a:lnTo>
                    <a:pt x="266" y="19"/>
                  </a:lnTo>
                  <a:lnTo>
                    <a:pt x="254" y="19"/>
                  </a:lnTo>
                  <a:lnTo>
                    <a:pt x="240" y="19"/>
                  </a:lnTo>
                  <a:lnTo>
                    <a:pt x="222" y="18"/>
                  </a:lnTo>
                  <a:lnTo>
                    <a:pt x="204" y="16"/>
                  </a:lnTo>
                  <a:lnTo>
                    <a:pt x="183" y="15"/>
                  </a:lnTo>
                  <a:lnTo>
                    <a:pt x="162" y="12"/>
                  </a:lnTo>
                  <a:lnTo>
                    <a:pt x="140" y="11"/>
                  </a:lnTo>
                  <a:lnTo>
                    <a:pt x="117" y="9"/>
                  </a:lnTo>
                  <a:lnTo>
                    <a:pt x="95" y="8"/>
                  </a:lnTo>
                  <a:lnTo>
                    <a:pt x="74" y="6"/>
                  </a:lnTo>
                  <a:lnTo>
                    <a:pt x="53" y="4"/>
                  </a:lnTo>
                  <a:lnTo>
                    <a:pt x="33" y="2"/>
                  </a:lnTo>
                  <a:lnTo>
                    <a:pt x="16" y="1"/>
                  </a:lnTo>
                  <a:lnTo>
                    <a:pt x="0" y="0"/>
                  </a:lnTo>
                  <a:lnTo>
                    <a:pt x="0" y="9"/>
                  </a:lnTo>
                  <a:lnTo>
                    <a:pt x="16" y="10"/>
                  </a:lnTo>
                  <a:lnTo>
                    <a:pt x="33" y="11"/>
                  </a:lnTo>
                  <a:lnTo>
                    <a:pt x="53" y="14"/>
                  </a:lnTo>
                  <a:lnTo>
                    <a:pt x="74" y="15"/>
                  </a:lnTo>
                  <a:lnTo>
                    <a:pt x="95" y="17"/>
                  </a:lnTo>
                  <a:lnTo>
                    <a:pt x="117" y="18"/>
                  </a:lnTo>
                  <a:lnTo>
                    <a:pt x="140" y="21"/>
                  </a:lnTo>
                  <a:lnTo>
                    <a:pt x="162" y="22"/>
                  </a:lnTo>
                  <a:lnTo>
                    <a:pt x="183" y="24"/>
                  </a:lnTo>
                  <a:lnTo>
                    <a:pt x="204" y="25"/>
                  </a:lnTo>
                  <a:lnTo>
                    <a:pt x="222" y="27"/>
                  </a:lnTo>
                  <a:lnTo>
                    <a:pt x="240" y="29"/>
                  </a:lnTo>
                  <a:lnTo>
                    <a:pt x="254" y="31"/>
                  </a:lnTo>
                  <a:lnTo>
                    <a:pt x="266" y="31"/>
                  </a:lnTo>
                  <a:lnTo>
                    <a:pt x="275" y="31"/>
                  </a:lnTo>
                  <a:lnTo>
                    <a:pt x="281" y="32"/>
                  </a:lnTo>
                  <a:lnTo>
                    <a:pt x="281" y="32"/>
                  </a:lnTo>
                  <a:lnTo>
                    <a:pt x="281"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88" name="Freeform 2420"/>
            <p:cNvSpPr>
              <a:spLocks/>
            </p:cNvSpPr>
            <p:nvPr/>
          </p:nvSpPr>
          <p:spPr bwMode="auto">
            <a:xfrm>
              <a:off x="3408" y="3462"/>
              <a:ext cx="67" cy="14"/>
            </a:xfrm>
            <a:custGeom>
              <a:avLst/>
              <a:gdLst>
                <a:gd name="T0" fmla="*/ 199 w 201"/>
                <a:gd name="T1" fmla="*/ 0 h 42"/>
                <a:gd name="T2" fmla="*/ 199 w 201"/>
                <a:gd name="T3" fmla="*/ 0 h 42"/>
                <a:gd name="T4" fmla="*/ 194 w 201"/>
                <a:gd name="T5" fmla="*/ 1 h 42"/>
                <a:gd name="T6" fmla="*/ 186 w 201"/>
                <a:gd name="T7" fmla="*/ 3 h 42"/>
                <a:gd name="T8" fmla="*/ 177 w 201"/>
                <a:gd name="T9" fmla="*/ 5 h 42"/>
                <a:gd name="T10" fmla="*/ 165 w 201"/>
                <a:gd name="T11" fmla="*/ 8 h 42"/>
                <a:gd name="T12" fmla="*/ 151 w 201"/>
                <a:gd name="T13" fmla="*/ 10 h 42"/>
                <a:gd name="T14" fmla="*/ 135 w 201"/>
                <a:gd name="T15" fmla="*/ 12 h 42"/>
                <a:gd name="T16" fmla="*/ 118 w 201"/>
                <a:gd name="T17" fmla="*/ 16 h 42"/>
                <a:gd name="T18" fmla="*/ 102 w 201"/>
                <a:gd name="T19" fmla="*/ 18 h 42"/>
                <a:gd name="T20" fmla="*/ 84 w 201"/>
                <a:gd name="T21" fmla="*/ 21 h 42"/>
                <a:gd name="T22" fmla="*/ 67 w 201"/>
                <a:gd name="T23" fmla="*/ 24 h 42"/>
                <a:gd name="T24" fmla="*/ 51 w 201"/>
                <a:gd name="T25" fmla="*/ 26 h 42"/>
                <a:gd name="T26" fmla="*/ 37 w 201"/>
                <a:gd name="T27" fmla="*/ 27 h 42"/>
                <a:gd name="T28" fmla="*/ 24 w 201"/>
                <a:gd name="T29" fmla="*/ 29 h 42"/>
                <a:gd name="T30" fmla="*/ 13 w 201"/>
                <a:gd name="T31" fmla="*/ 31 h 42"/>
                <a:gd name="T32" fmla="*/ 5 w 201"/>
                <a:gd name="T33" fmla="*/ 32 h 42"/>
                <a:gd name="T34" fmla="*/ 0 w 201"/>
                <a:gd name="T35" fmla="*/ 31 h 42"/>
                <a:gd name="T36" fmla="*/ 0 w 201"/>
                <a:gd name="T37" fmla="*/ 42 h 42"/>
                <a:gd name="T38" fmla="*/ 5 w 201"/>
                <a:gd name="T39" fmla="*/ 41 h 42"/>
                <a:gd name="T40" fmla="*/ 13 w 201"/>
                <a:gd name="T41" fmla="*/ 40 h 42"/>
                <a:gd name="T42" fmla="*/ 24 w 201"/>
                <a:gd name="T43" fmla="*/ 39 h 42"/>
                <a:gd name="T44" fmla="*/ 37 w 201"/>
                <a:gd name="T45" fmla="*/ 36 h 42"/>
                <a:gd name="T46" fmla="*/ 51 w 201"/>
                <a:gd name="T47" fmla="*/ 35 h 42"/>
                <a:gd name="T48" fmla="*/ 67 w 201"/>
                <a:gd name="T49" fmla="*/ 33 h 42"/>
                <a:gd name="T50" fmla="*/ 84 w 201"/>
                <a:gd name="T51" fmla="*/ 31 h 42"/>
                <a:gd name="T52" fmla="*/ 102 w 201"/>
                <a:gd name="T53" fmla="*/ 27 h 42"/>
                <a:gd name="T54" fmla="*/ 118 w 201"/>
                <a:gd name="T55" fmla="*/ 25 h 42"/>
                <a:gd name="T56" fmla="*/ 135 w 201"/>
                <a:gd name="T57" fmla="*/ 21 h 42"/>
                <a:gd name="T58" fmla="*/ 151 w 201"/>
                <a:gd name="T59" fmla="*/ 19 h 42"/>
                <a:gd name="T60" fmla="*/ 165 w 201"/>
                <a:gd name="T61" fmla="*/ 17 h 42"/>
                <a:gd name="T62" fmla="*/ 177 w 201"/>
                <a:gd name="T63" fmla="*/ 14 h 42"/>
                <a:gd name="T64" fmla="*/ 189 w 201"/>
                <a:gd name="T65" fmla="*/ 12 h 42"/>
                <a:gd name="T66" fmla="*/ 197 w 201"/>
                <a:gd name="T67" fmla="*/ 10 h 42"/>
                <a:gd name="T68" fmla="*/ 201 w 201"/>
                <a:gd name="T69" fmla="*/ 9 h 42"/>
                <a:gd name="T70" fmla="*/ 201 w 201"/>
                <a:gd name="T71" fmla="*/ 9 h 42"/>
                <a:gd name="T72" fmla="*/ 199 w 201"/>
                <a:gd name="T7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1" h="42">
                  <a:moveTo>
                    <a:pt x="199" y="0"/>
                  </a:moveTo>
                  <a:lnTo>
                    <a:pt x="199" y="0"/>
                  </a:lnTo>
                  <a:lnTo>
                    <a:pt x="194" y="1"/>
                  </a:lnTo>
                  <a:lnTo>
                    <a:pt x="186" y="3"/>
                  </a:lnTo>
                  <a:lnTo>
                    <a:pt x="177" y="5"/>
                  </a:lnTo>
                  <a:lnTo>
                    <a:pt x="165" y="8"/>
                  </a:lnTo>
                  <a:lnTo>
                    <a:pt x="151" y="10"/>
                  </a:lnTo>
                  <a:lnTo>
                    <a:pt x="135" y="12"/>
                  </a:lnTo>
                  <a:lnTo>
                    <a:pt x="118" y="16"/>
                  </a:lnTo>
                  <a:lnTo>
                    <a:pt x="102" y="18"/>
                  </a:lnTo>
                  <a:lnTo>
                    <a:pt x="84" y="21"/>
                  </a:lnTo>
                  <a:lnTo>
                    <a:pt x="67" y="24"/>
                  </a:lnTo>
                  <a:lnTo>
                    <a:pt x="51" y="26"/>
                  </a:lnTo>
                  <a:lnTo>
                    <a:pt x="37" y="27"/>
                  </a:lnTo>
                  <a:lnTo>
                    <a:pt x="24" y="29"/>
                  </a:lnTo>
                  <a:lnTo>
                    <a:pt x="13" y="31"/>
                  </a:lnTo>
                  <a:lnTo>
                    <a:pt x="5" y="32"/>
                  </a:lnTo>
                  <a:lnTo>
                    <a:pt x="0" y="31"/>
                  </a:lnTo>
                  <a:lnTo>
                    <a:pt x="0" y="42"/>
                  </a:lnTo>
                  <a:lnTo>
                    <a:pt x="5" y="41"/>
                  </a:lnTo>
                  <a:lnTo>
                    <a:pt x="13" y="40"/>
                  </a:lnTo>
                  <a:lnTo>
                    <a:pt x="24" y="39"/>
                  </a:lnTo>
                  <a:lnTo>
                    <a:pt x="37" y="36"/>
                  </a:lnTo>
                  <a:lnTo>
                    <a:pt x="51" y="35"/>
                  </a:lnTo>
                  <a:lnTo>
                    <a:pt x="67" y="33"/>
                  </a:lnTo>
                  <a:lnTo>
                    <a:pt x="84" y="31"/>
                  </a:lnTo>
                  <a:lnTo>
                    <a:pt x="102" y="27"/>
                  </a:lnTo>
                  <a:lnTo>
                    <a:pt x="118" y="25"/>
                  </a:lnTo>
                  <a:lnTo>
                    <a:pt x="135" y="21"/>
                  </a:lnTo>
                  <a:lnTo>
                    <a:pt x="151" y="19"/>
                  </a:lnTo>
                  <a:lnTo>
                    <a:pt x="165" y="17"/>
                  </a:lnTo>
                  <a:lnTo>
                    <a:pt x="177" y="14"/>
                  </a:lnTo>
                  <a:lnTo>
                    <a:pt x="189" y="12"/>
                  </a:lnTo>
                  <a:lnTo>
                    <a:pt x="197" y="10"/>
                  </a:lnTo>
                  <a:lnTo>
                    <a:pt x="201" y="9"/>
                  </a:lnTo>
                  <a:lnTo>
                    <a:pt x="201" y="9"/>
                  </a:lnTo>
                  <a:lnTo>
                    <a:pt x="19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89" name="Freeform 2421"/>
            <p:cNvSpPr>
              <a:spLocks/>
            </p:cNvSpPr>
            <p:nvPr/>
          </p:nvSpPr>
          <p:spPr bwMode="auto">
            <a:xfrm>
              <a:off x="3475" y="3462"/>
              <a:ext cx="29" cy="14"/>
            </a:xfrm>
            <a:custGeom>
              <a:avLst/>
              <a:gdLst>
                <a:gd name="T0" fmla="*/ 88 w 88"/>
                <a:gd name="T1" fmla="*/ 34 h 43"/>
                <a:gd name="T2" fmla="*/ 78 w 88"/>
                <a:gd name="T3" fmla="*/ 31 h 43"/>
                <a:gd name="T4" fmla="*/ 66 w 88"/>
                <a:gd name="T5" fmla="*/ 27 h 43"/>
                <a:gd name="T6" fmla="*/ 54 w 88"/>
                <a:gd name="T7" fmla="*/ 20 h 43"/>
                <a:gd name="T8" fmla="*/ 42 w 88"/>
                <a:gd name="T9" fmla="*/ 14 h 43"/>
                <a:gd name="T10" fmla="*/ 30 w 88"/>
                <a:gd name="T11" fmla="*/ 7 h 43"/>
                <a:gd name="T12" fmla="*/ 18 w 88"/>
                <a:gd name="T13" fmla="*/ 3 h 43"/>
                <a:gd name="T14" fmla="*/ 8 w 88"/>
                <a:gd name="T15" fmla="*/ 0 h 43"/>
                <a:gd name="T16" fmla="*/ 0 w 88"/>
                <a:gd name="T17" fmla="*/ 2 h 43"/>
                <a:gd name="T18" fmla="*/ 2 w 88"/>
                <a:gd name="T19" fmla="*/ 11 h 43"/>
                <a:gd name="T20" fmla="*/ 8 w 88"/>
                <a:gd name="T21" fmla="*/ 10 h 43"/>
                <a:gd name="T22" fmla="*/ 16 w 88"/>
                <a:gd name="T23" fmla="*/ 12 h 43"/>
                <a:gd name="T24" fmla="*/ 25 w 88"/>
                <a:gd name="T25" fmla="*/ 16 h 43"/>
                <a:gd name="T26" fmla="*/ 38 w 88"/>
                <a:gd name="T27" fmla="*/ 23 h 43"/>
                <a:gd name="T28" fmla="*/ 49 w 88"/>
                <a:gd name="T29" fmla="*/ 29 h 43"/>
                <a:gd name="T30" fmla="*/ 62 w 88"/>
                <a:gd name="T31" fmla="*/ 36 h 43"/>
                <a:gd name="T32" fmla="*/ 75 w 88"/>
                <a:gd name="T33" fmla="*/ 41 h 43"/>
                <a:gd name="T34" fmla="*/ 88 w 88"/>
                <a:gd name="T35" fmla="*/ 43 h 43"/>
                <a:gd name="T36" fmla="*/ 88 w 88"/>
                <a:gd name="T37" fmla="*/ 3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43">
                  <a:moveTo>
                    <a:pt x="88" y="34"/>
                  </a:moveTo>
                  <a:lnTo>
                    <a:pt x="78" y="31"/>
                  </a:lnTo>
                  <a:lnTo>
                    <a:pt x="66" y="27"/>
                  </a:lnTo>
                  <a:lnTo>
                    <a:pt x="54" y="20"/>
                  </a:lnTo>
                  <a:lnTo>
                    <a:pt x="42" y="14"/>
                  </a:lnTo>
                  <a:lnTo>
                    <a:pt x="30" y="7"/>
                  </a:lnTo>
                  <a:lnTo>
                    <a:pt x="18" y="3"/>
                  </a:lnTo>
                  <a:lnTo>
                    <a:pt x="8" y="0"/>
                  </a:lnTo>
                  <a:lnTo>
                    <a:pt x="0" y="2"/>
                  </a:lnTo>
                  <a:lnTo>
                    <a:pt x="2" y="11"/>
                  </a:lnTo>
                  <a:lnTo>
                    <a:pt x="8" y="10"/>
                  </a:lnTo>
                  <a:lnTo>
                    <a:pt x="16" y="12"/>
                  </a:lnTo>
                  <a:lnTo>
                    <a:pt x="25" y="16"/>
                  </a:lnTo>
                  <a:lnTo>
                    <a:pt x="38" y="23"/>
                  </a:lnTo>
                  <a:lnTo>
                    <a:pt x="49" y="29"/>
                  </a:lnTo>
                  <a:lnTo>
                    <a:pt x="62" y="36"/>
                  </a:lnTo>
                  <a:lnTo>
                    <a:pt x="75" y="41"/>
                  </a:lnTo>
                  <a:lnTo>
                    <a:pt x="88" y="43"/>
                  </a:lnTo>
                  <a:lnTo>
                    <a:pt x="88"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90" name="Freeform 2422"/>
            <p:cNvSpPr>
              <a:spLocks/>
            </p:cNvSpPr>
            <p:nvPr/>
          </p:nvSpPr>
          <p:spPr bwMode="auto">
            <a:xfrm>
              <a:off x="3504" y="3473"/>
              <a:ext cx="2" cy="3"/>
            </a:xfrm>
            <a:custGeom>
              <a:avLst/>
              <a:gdLst>
                <a:gd name="T0" fmla="*/ 0 w 5"/>
                <a:gd name="T1" fmla="*/ 9 h 9"/>
                <a:gd name="T2" fmla="*/ 3 w 5"/>
                <a:gd name="T3" fmla="*/ 8 h 9"/>
                <a:gd name="T4" fmla="*/ 5 w 5"/>
                <a:gd name="T5" fmla="*/ 4 h 9"/>
                <a:gd name="T6" fmla="*/ 3 w 5"/>
                <a:gd name="T7" fmla="*/ 1 h 9"/>
                <a:gd name="T8" fmla="*/ 0 w 5"/>
                <a:gd name="T9" fmla="*/ 0 h 9"/>
                <a:gd name="T10" fmla="*/ 0 w 5"/>
                <a:gd name="T11" fmla="*/ 9 h 9"/>
              </a:gdLst>
              <a:ahLst/>
              <a:cxnLst>
                <a:cxn ang="0">
                  <a:pos x="T0" y="T1"/>
                </a:cxn>
                <a:cxn ang="0">
                  <a:pos x="T2" y="T3"/>
                </a:cxn>
                <a:cxn ang="0">
                  <a:pos x="T4" y="T5"/>
                </a:cxn>
                <a:cxn ang="0">
                  <a:pos x="T6" y="T7"/>
                </a:cxn>
                <a:cxn ang="0">
                  <a:pos x="T8" y="T9"/>
                </a:cxn>
                <a:cxn ang="0">
                  <a:pos x="T10" y="T11"/>
                </a:cxn>
              </a:cxnLst>
              <a:rect l="0" t="0" r="r" b="b"/>
              <a:pathLst>
                <a:path w="5" h="9">
                  <a:moveTo>
                    <a:pt x="0" y="9"/>
                  </a:moveTo>
                  <a:lnTo>
                    <a:pt x="3" y="8"/>
                  </a:lnTo>
                  <a:lnTo>
                    <a:pt x="5" y="4"/>
                  </a:lnTo>
                  <a:lnTo>
                    <a:pt x="3" y="1"/>
                  </a:lnTo>
                  <a:lnTo>
                    <a:pt x="0"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91" name="Freeform 2423"/>
            <p:cNvSpPr>
              <a:spLocks/>
            </p:cNvSpPr>
            <p:nvPr/>
          </p:nvSpPr>
          <p:spPr bwMode="auto">
            <a:xfrm>
              <a:off x="2660" y="3584"/>
              <a:ext cx="15" cy="3"/>
            </a:xfrm>
            <a:custGeom>
              <a:avLst/>
              <a:gdLst>
                <a:gd name="T0" fmla="*/ 46 w 46"/>
                <a:gd name="T1" fmla="*/ 2 h 11"/>
                <a:gd name="T2" fmla="*/ 46 w 46"/>
                <a:gd name="T3" fmla="*/ 2 h 11"/>
                <a:gd name="T4" fmla="*/ 41 w 46"/>
                <a:gd name="T5" fmla="*/ 2 h 11"/>
                <a:gd name="T6" fmla="*/ 34 w 46"/>
                <a:gd name="T7" fmla="*/ 1 h 11"/>
                <a:gd name="T8" fmla="*/ 29 w 46"/>
                <a:gd name="T9" fmla="*/ 0 h 11"/>
                <a:gd name="T10" fmla="*/ 22 w 46"/>
                <a:gd name="T11" fmla="*/ 0 h 11"/>
                <a:gd name="T12" fmla="*/ 15 w 46"/>
                <a:gd name="T13" fmla="*/ 1 h 11"/>
                <a:gd name="T14" fmla="*/ 9 w 46"/>
                <a:gd name="T15" fmla="*/ 2 h 11"/>
                <a:gd name="T16" fmla="*/ 5 w 46"/>
                <a:gd name="T17" fmla="*/ 4 h 11"/>
                <a:gd name="T18" fmla="*/ 0 w 46"/>
                <a:gd name="T19" fmla="*/ 10 h 11"/>
                <a:gd name="T20" fmla="*/ 12 w 46"/>
                <a:gd name="T21" fmla="*/ 10 h 11"/>
                <a:gd name="T22" fmla="*/ 9 w 46"/>
                <a:gd name="T23" fmla="*/ 11 h 11"/>
                <a:gd name="T24" fmla="*/ 12 w 46"/>
                <a:gd name="T25" fmla="*/ 11 h 11"/>
                <a:gd name="T26" fmla="*/ 15 w 46"/>
                <a:gd name="T27" fmla="*/ 10 h 11"/>
                <a:gd name="T28" fmla="*/ 22 w 46"/>
                <a:gd name="T29" fmla="*/ 11 h 11"/>
                <a:gd name="T30" fmla="*/ 29 w 46"/>
                <a:gd name="T31" fmla="*/ 11 h 11"/>
                <a:gd name="T32" fmla="*/ 34 w 46"/>
                <a:gd name="T33" fmla="*/ 10 h 11"/>
                <a:gd name="T34" fmla="*/ 41 w 46"/>
                <a:gd name="T35" fmla="*/ 11 h 11"/>
                <a:gd name="T36" fmla="*/ 46 w 46"/>
                <a:gd name="T37" fmla="*/ 11 h 11"/>
                <a:gd name="T38" fmla="*/ 46 w 46"/>
                <a:gd name="T39" fmla="*/ 11 h 11"/>
                <a:gd name="T40" fmla="*/ 46 w 46"/>
                <a:gd name="T41"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11">
                  <a:moveTo>
                    <a:pt x="46" y="2"/>
                  </a:moveTo>
                  <a:lnTo>
                    <a:pt x="46" y="2"/>
                  </a:lnTo>
                  <a:lnTo>
                    <a:pt x="41" y="2"/>
                  </a:lnTo>
                  <a:lnTo>
                    <a:pt x="34" y="1"/>
                  </a:lnTo>
                  <a:lnTo>
                    <a:pt x="29" y="0"/>
                  </a:lnTo>
                  <a:lnTo>
                    <a:pt x="22" y="0"/>
                  </a:lnTo>
                  <a:lnTo>
                    <a:pt x="15" y="1"/>
                  </a:lnTo>
                  <a:lnTo>
                    <a:pt x="9" y="2"/>
                  </a:lnTo>
                  <a:lnTo>
                    <a:pt x="5" y="4"/>
                  </a:lnTo>
                  <a:lnTo>
                    <a:pt x="0" y="10"/>
                  </a:lnTo>
                  <a:lnTo>
                    <a:pt x="12" y="10"/>
                  </a:lnTo>
                  <a:lnTo>
                    <a:pt x="9" y="11"/>
                  </a:lnTo>
                  <a:lnTo>
                    <a:pt x="12" y="11"/>
                  </a:lnTo>
                  <a:lnTo>
                    <a:pt x="15" y="10"/>
                  </a:lnTo>
                  <a:lnTo>
                    <a:pt x="22" y="11"/>
                  </a:lnTo>
                  <a:lnTo>
                    <a:pt x="29" y="11"/>
                  </a:lnTo>
                  <a:lnTo>
                    <a:pt x="34" y="10"/>
                  </a:lnTo>
                  <a:lnTo>
                    <a:pt x="41" y="11"/>
                  </a:lnTo>
                  <a:lnTo>
                    <a:pt x="46" y="11"/>
                  </a:lnTo>
                  <a:lnTo>
                    <a:pt x="46" y="11"/>
                  </a:lnTo>
                  <a:lnTo>
                    <a:pt x="46"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92" name="Freeform 2424"/>
            <p:cNvSpPr>
              <a:spLocks/>
            </p:cNvSpPr>
            <p:nvPr/>
          </p:nvSpPr>
          <p:spPr bwMode="auto">
            <a:xfrm>
              <a:off x="2675" y="3582"/>
              <a:ext cx="12" cy="5"/>
            </a:xfrm>
            <a:custGeom>
              <a:avLst/>
              <a:gdLst>
                <a:gd name="T0" fmla="*/ 34 w 34"/>
                <a:gd name="T1" fmla="*/ 5 h 15"/>
                <a:gd name="T2" fmla="*/ 34 w 34"/>
                <a:gd name="T3" fmla="*/ 5 h 15"/>
                <a:gd name="T4" fmla="*/ 26 w 34"/>
                <a:gd name="T5" fmla="*/ 0 h 15"/>
                <a:gd name="T6" fmla="*/ 18 w 34"/>
                <a:gd name="T7" fmla="*/ 3 h 15"/>
                <a:gd name="T8" fmla="*/ 9 w 34"/>
                <a:gd name="T9" fmla="*/ 5 h 15"/>
                <a:gd name="T10" fmla="*/ 0 w 34"/>
                <a:gd name="T11" fmla="*/ 6 h 15"/>
                <a:gd name="T12" fmla="*/ 0 w 34"/>
                <a:gd name="T13" fmla="*/ 15 h 15"/>
                <a:gd name="T14" fmla="*/ 9 w 34"/>
                <a:gd name="T15" fmla="*/ 14 h 15"/>
                <a:gd name="T16" fmla="*/ 18 w 34"/>
                <a:gd name="T17" fmla="*/ 12 h 15"/>
                <a:gd name="T18" fmla="*/ 26 w 34"/>
                <a:gd name="T19" fmla="*/ 12 h 15"/>
                <a:gd name="T20" fmla="*/ 27 w 34"/>
                <a:gd name="T21" fmla="*/ 9 h 15"/>
                <a:gd name="T22" fmla="*/ 27 w 34"/>
                <a:gd name="T23" fmla="*/ 9 h 15"/>
                <a:gd name="T24" fmla="*/ 34 w 34"/>
                <a:gd name="T25"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15">
                  <a:moveTo>
                    <a:pt x="34" y="5"/>
                  </a:moveTo>
                  <a:lnTo>
                    <a:pt x="34" y="5"/>
                  </a:lnTo>
                  <a:lnTo>
                    <a:pt x="26" y="0"/>
                  </a:lnTo>
                  <a:lnTo>
                    <a:pt x="18" y="3"/>
                  </a:lnTo>
                  <a:lnTo>
                    <a:pt x="9" y="5"/>
                  </a:lnTo>
                  <a:lnTo>
                    <a:pt x="0" y="6"/>
                  </a:lnTo>
                  <a:lnTo>
                    <a:pt x="0" y="15"/>
                  </a:lnTo>
                  <a:lnTo>
                    <a:pt x="9" y="14"/>
                  </a:lnTo>
                  <a:lnTo>
                    <a:pt x="18" y="12"/>
                  </a:lnTo>
                  <a:lnTo>
                    <a:pt x="26" y="12"/>
                  </a:lnTo>
                  <a:lnTo>
                    <a:pt x="27" y="9"/>
                  </a:lnTo>
                  <a:lnTo>
                    <a:pt x="27" y="9"/>
                  </a:lnTo>
                  <a:lnTo>
                    <a:pt x="34"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93" name="Freeform 2425"/>
            <p:cNvSpPr>
              <a:spLocks/>
            </p:cNvSpPr>
            <p:nvPr/>
          </p:nvSpPr>
          <p:spPr bwMode="auto">
            <a:xfrm>
              <a:off x="2680" y="3584"/>
              <a:ext cx="8" cy="11"/>
            </a:xfrm>
            <a:custGeom>
              <a:avLst/>
              <a:gdLst>
                <a:gd name="T0" fmla="*/ 0 w 22"/>
                <a:gd name="T1" fmla="*/ 33 h 33"/>
                <a:gd name="T2" fmla="*/ 0 w 22"/>
                <a:gd name="T3" fmla="*/ 33 h 33"/>
                <a:gd name="T4" fmla="*/ 11 w 22"/>
                <a:gd name="T5" fmla="*/ 27 h 33"/>
                <a:gd name="T6" fmla="*/ 18 w 22"/>
                <a:gd name="T7" fmla="*/ 18 h 33"/>
                <a:gd name="T8" fmla="*/ 22 w 22"/>
                <a:gd name="T9" fmla="*/ 8 h 33"/>
                <a:gd name="T10" fmla="*/ 19 w 22"/>
                <a:gd name="T11" fmla="*/ 0 h 33"/>
                <a:gd name="T12" fmla="*/ 12 w 22"/>
                <a:gd name="T13" fmla="*/ 4 h 33"/>
                <a:gd name="T14" fmla="*/ 12 w 22"/>
                <a:gd name="T15" fmla="*/ 8 h 33"/>
                <a:gd name="T16" fmla="*/ 9 w 22"/>
                <a:gd name="T17" fmla="*/ 14 h 33"/>
                <a:gd name="T18" fmla="*/ 4 w 22"/>
                <a:gd name="T19" fmla="*/ 20 h 33"/>
                <a:gd name="T20" fmla="*/ 0 w 22"/>
                <a:gd name="T21" fmla="*/ 24 h 33"/>
                <a:gd name="T22" fmla="*/ 0 w 22"/>
                <a:gd name="T23" fmla="*/ 24 h 33"/>
                <a:gd name="T24" fmla="*/ 0 w 22"/>
                <a:gd name="T25"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33">
                  <a:moveTo>
                    <a:pt x="0" y="33"/>
                  </a:moveTo>
                  <a:lnTo>
                    <a:pt x="0" y="33"/>
                  </a:lnTo>
                  <a:lnTo>
                    <a:pt x="11" y="27"/>
                  </a:lnTo>
                  <a:lnTo>
                    <a:pt x="18" y="18"/>
                  </a:lnTo>
                  <a:lnTo>
                    <a:pt x="22" y="8"/>
                  </a:lnTo>
                  <a:lnTo>
                    <a:pt x="19" y="0"/>
                  </a:lnTo>
                  <a:lnTo>
                    <a:pt x="12" y="4"/>
                  </a:lnTo>
                  <a:lnTo>
                    <a:pt x="12" y="8"/>
                  </a:lnTo>
                  <a:lnTo>
                    <a:pt x="9" y="14"/>
                  </a:lnTo>
                  <a:lnTo>
                    <a:pt x="4" y="20"/>
                  </a:lnTo>
                  <a:lnTo>
                    <a:pt x="0" y="24"/>
                  </a:lnTo>
                  <a:lnTo>
                    <a:pt x="0" y="24"/>
                  </a:lnTo>
                  <a:lnTo>
                    <a:pt x="0" y="3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94" name="Freeform 2426"/>
            <p:cNvSpPr>
              <a:spLocks/>
            </p:cNvSpPr>
            <p:nvPr/>
          </p:nvSpPr>
          <p:spPr bwMode="auto">
            <a:xfrm>
              <a:off x="2660" y="3587"/>
              <a:ext cx="20" cy="8"/>
            </a:xfrm>
            <a:custGeom>
              <a:avLst/>
              <a:gdLst>
                <a:gd name="T0" fmla="*/ 0 w 61"/>
                <a:gd name="T1" fmla="*/ 0 h 25"/>
                <a:gd name="T2" fmla="*/ 0 w 61"/>
                <a:gd name="T3" fmla="*/ 0 h 25"/>
                <a:gd name="T4" fmla="*/ 4 w 61"/>
                <a:gd name="T5" fmla="*/ 8 h 25"/>
                <a:gd name="T6" fmla="*/ 10 w 61"/>
                <a:gd name="T7" fmla="*/ 15 h 25"/>
                <a:gd name="T8" fmla="*/ 18 w 61"/>
                <a:gd name="T9" fmla="*/ 18 h 25"/>
                <a:gd name="T10" fmla="*/ 28 w 61"/>
                <a:gd name="T11" fmla="*/ 21 h 25"/>
                <a:gd name="T12" fmla="*/ 38 w 61"/>
                <a:gd name="T13" fmla="*/ 23 h 25"/>
                <a:gd name="T14" fmla="*/ 47 w 61"/>
                <a:gd name="T15" fmla="*/ 24 h 25"/>
                <a:gd name="T16" fmla="*/ 55 w 61"/>
                <a:gd name="T17" fmla="*/ 25 h 25"/>
                <a:gd name="T18" fmla="*/ 61 w 61"/>
                <a:gd name="T19" fmla="*/ 24 h 25"/>
                <a:gd name="T20" fmla="*/ 61 w 61"/>
                <a:gd name="T21" fmla="*/ 15 h 25"/>
                <a:gd name="T22" fmla="*/ 55 w 61"/>
                <a:gd name="T23" fmla="*/ 14 h 25"/>
                <a:gd name="T24" fmla="*/ 47 w 61"/>
                <a:gd name="T25" fmla="*/ 15 h 25"/>
                <a:gd name="T26" fmla="*/ 38 w 61"/>
                <a:gd name="T27" fmla="*/ 14 h 25"/>
                <a:gd name="T28" fmla="*/ 30 w 61"/>
                <a:gd name="T29" fmla="*/ 11 h 25"/>
                <a:gd name="T30" fmla="*/ 21 w 61"/>
                <a:gd name="T31" fmla="*/ 9 h 25"/>
                <a:gd name="T32" fmla="*/ 15 w 61"/>
                <a:gd name="T33" fmla="*/ 6 h 25"/>
                <a:gd name="T34" fmla="*/ 13 w 61"/>
                <a:gd name="T35" fmla="*/ 3 h 25"/>
                <a:gd name="T36" fmla="*/ 12 w 61"/>
                <a:gd name="T37" fmla="*/ 0 h 25"/>
                <a:gd name="T38" fmla="*/ 12 w 61"/>
                <a:gd name="T39" fmla="*/ 0 h 25"/>
                <a:gd name="T40" fmla="*/ 0 w 61"/>
                <a:gd name="T4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 h="25">
                  <a:moveTo>
                    <a:pt x="0" y="0"/>
                  </a:moveTo>
                  <a:lnTo>
                    <a:pt x="0" y="0"/>
                  </a:lnTo>
                  <a:lnTo>
                    <a:pt x="4" y="8"/>
                  </a:lnTo>
                  <a:lnTo>
                    <a:pt x="10" y="15"/>
                  </a:lnTo>
                  <a:lnTo>
                    <a:pt x="18" y="18"/>
                  </a:lnTo>
                  <a:lnTo>
                    <a:pt x="28" y="21"/>
                  </a:lnTo>
                  <a:lnTo>
                    <a:pt x="38" y="23"/>
                  </a:lnTo>
                  <a:lnTo>
                    <a:pt x="47" y="24"/>
                  </a:lnTo>
                  <a:lnTo>
                    <a:pt x="55" y="25"/>
                  </a:lnTo>
                  <a:lnTo>
                    <a:pt x="61" y="24"/>
                  </a:lnTo>
                  <a:lnTo>
                    <a:pt x="61" y="15"/>
                  </a:lnTo>
                  <a:lnTo>
                    <a:pt x="55" y="14"/>
                  </a:lnTo>
                  <a:lnTo>
                    <a:pt x="47" y="15"/>
                  </a:lnTo>
                  <a:lnTo>
                    <a:pt x="38" y="14"/>
                  </a:lnTo>
                  <a:lnTo>
                    <a:pt x="30" y="11"/>
                  </a:lnTo>
                  <a:lnTo>
                    <a:pt x="21" y="9"/>
                  </a:lnTo>
                  <a:lnTo>
                    <a:pt x="15" y="6"/>
                  </a:lnTo>
                  <a:lnTo>
                    <a:pt x="13" y="3"/>
                  </a:lnTo>
                  <a:lnTo>
                    <a:pt x="12" y="0"/>
                  </a:lnTo>
                  <a:lnTo>
                    <a:pt x="1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95" name="Freeform 2427"/>
            <p:cNvSpPr>
              <a:spLocks/>
            </p:cNvSpPr>
            <p:nvPr/>
          </p:nvSpPr>
          <p:spPr bwMode="auto">
            <a:xfrm>
              <a:off x="2699" y="3576"/>
              <a:ext cx="15" cy="8"/>
            </a:xfrm>
            <a:custGeom>
              <a:avLst/>
              <a:gdLst>
                <a:gd name="T0" fmla="*/ 40 w 45"/>
                <a:gd name="T1" fmla="*/ 0 h 24"/>
                <a:gd name="T2" fmla="*/ 39 w 45"/>
                <a:gd name="T3" fmla="*/ 1 h 24"/>
                <a:gd name="T4" fmla="*/ 36 w 45"/>
                <a:gd name="T5" fmla="*/ 2 h 24"/>
                <a:gd name="T6" fmla="*/ 31 w 45"/>
                <a:gd name="T7" fmla="*/ 3 h 24"/>
                <a:gd name="T8" fmla="*/ 25 w 45"/>
                <a:gd name="T9" fmla="*/ 6 h 24"/>
                <a:gd name="T10" fmla="*/ 20 w 45"/>
                <a:gd name="T11" fmla="*/ 8 h 24"/>
                <a:gd name="T12" fmla="*/ 13 w 45"/>
                <a:gd name="T13" fmla="*/ 10 h 24"/>
                <a:gd name="T14" fmla="*/ 8 w 45"/>
                <a:gd name="T15" fmla="*/ 13 h 24"/>
                <a:gd name="T16" fmla="*/ 2 w 45"/>
                <a:gd name="T17" fmla="*/ 18 h 24"/>
                <a:gd name="T18" fmla="*/ 0 w 45"/>
                <a:gd name="T19" fmla="*/ 24 h 24"/>
                <a:gd name="T20" fmla="*/ 11 w 45"/>
                <a:gd name="T21" fmla="*/ 24 h 24"/>
                <a:gd name="T22" fmla="*/ 11 w 45"/>
                <a:gd name="T23" fmla="*/ 23 h 24"/>
                <a:gd name="T24" fmla="*/ 13 w 45"/>
                <a:gd name="T25" fmla="*/ 22 h 24"/>
                <a:gd name="T26" fmla="*/ 17 w 45"/>
                <a:gd name="T27" fmla="*/ 19 h 24"/>
                <a:gd name="T28" fmla="*/ 22 w 45"/>
                <a:gd name="T29" fmla="*/ 17 h 24"/>
                <a:gd name="T30" fmla="*/ 28 w 45"/>
                <a:gd name="T31" fmla="*/ 15 h 24"/>
                <a:gd name="T32" fmla="*/ 33 w 45"/>
                <a:gd name="T33" fmla="*/ 13 h 24"/>
                <a:gd name="T34" fmla="*/ 38 w 45"/>
                <a:gd name="T35" fmla="*/ 11 h 24"/>
                <a:gd name="T36" fmla="*/ 41 w 45"/>
                <a:gd name="T37" fmla="*/ 10 h 24"/>
                <a:gd name="T38" fmla="*/ 40 w 45"/>
                <a:gd name="T39" fmla="*/ 11 h 24"/>
                <a:gd name="T40" fmla="*/ 41 w 45"/>
                <a:gd name="T41" fmla="*/ 10 h 24"/>
                <a:gd name="T42" fmla="*/ 45 w 45"/>
                <a:gd name="T43" fmla="*/ 8 h 24"/>
                <a:gd name="T44" fmla="*/ 45 w 45"/>
                <a:gd name="T45" fmla="*/ 5 h 24"/>
                <a:gd name="T46" fmla="*/ 42 w 45"/>
                <a:gd name="T47" fmla="*/ 2 h 24"/>
                <a:gd name="T48" fmla="*/ 39 w 45"/>
                <a:gd name="T49" fmla="*/ 1 h 24"/>
                <a:gd name="T50" fmla="*/ 40 w 45"/>
                <a:gd name="T5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24">
                  <a:moveTo>
                    <a:pt x="40" y="0"/>
                  </a:moveTo>
                  <a:lnTo>
                    <a:pt x="39" y="1"/>
                  </a:lnTo>
                  <a:lnTo>
                    <a:pt x="36" y="2"/>
                  </a:lnTo>
                  <a:lnTo>
                    <a:pt x="31" y="3"/>
                  </a:lnTo>
                  <a:lnTo>
                    <a:pt x="25" y="6"/>
                  </a:lnTo>
                  <a:lnTo>
                    <a:pt x="20" y="8"/>
                  </a:lnTo>
                  <a:lnTo>
                    <a:pt x="13" y="10"/>
                  </a:lnTo>
                  <a:lnTo>
                    <a:pt x="8" y="13"/>
                  </a:lnTo>
                  <a:lnTo>
                    <a:pt x="2" y="18"/>
                  </a:lnTo>
                  <a:lnTo>
                    <a:pt x="0" y="24"/>
                  </a:lnTo>
                  <a:lnTo>
                    <a:pt x="11" y="24"/>
                  </a:lnTo>
                  <a:lnTo>
                    <a:pt x="11" y="23"/>
                  </a:lnTo>
                  <a:lnTo>
                    <a:pt x="13" y="22"/>
                  </a:lnTo>
                  <a:lnTo>
                    <a:pt x="17" y="19"/>
                  </a:lnTo>
                  <a:lnTo>
                    <a:pt x="22" y="17"/>
                  </a:lnTo>
                  <a:lnTo>
                    <a:pt x="28" y="15"/>
                  </a:lnTo>
                  <a:lnTo>
                    <a:pt x="33" y="13"/>
                  </a:lnTo>
                  <a:lnTo>
                    <a:pt x="38" y="11"/>
                  </a:lnTo>
                  <a:lnTo>
                    <a:pt x="41" y="10"/>
                  </a:lnTo>
                  <a:lnTo>
                    <a:pt x="40" y="11"/>
                  </a:lnTo>
                  <a:lnTo>
                    <a:pt x="41" y="10"/>
                  </a:lnTo>
                  <a:lnTo>
                    <a:pt x="45" y="8"/>
                  </a:lnTo>
                  <a:lnTo>
                    <a:pt x="45" y="5"/>
                  </a:lnTo>
                  <a:lnTo>
                    <a:pt x="42" y="2"/>
                  </a:lnTo>
                  <a:lnTo>
                    <a:pt x="39" y="1"/>
                  </a:lnTo>
                  <a:lnTo>
                    <a:pt x="4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96" name="Freeform 2428"/>
            <p:cNvSpPr>
              <a:spLocks/>
            </p:cNvSpPr>
            <p:nvPr/>
          </p:nvSpPr>
          <p:spPr bwMode="auto">
            <a:xfrm>
              <a:off x="2713" y="3576"/>
              <a:ext cx="19" cy="6"/>
            </a:xfrm>
            <a:custGeom>
              <a:avLst/>
              <a:gdLst>
                <a:gd name="T0" fmla="*/ 58 w 58"/>
                <a:gd name="T1" fmla="*/ 16 h 17"/>
                <a:gd name="T2" fmla="*/ 58 w 58"/>
                <a:gd name="T3" fmla="*/ 16 h 17"/>
                <a:gd name="T4" fmla="*/ 55 w 58"/>
                <a:gd name="T5" fmla="*/ 10 h 17"/>
                <a:gd name="T6" fmla="*/ 48 w 58"/>
                <a:gd name="T7" fmla="*/ 7 h 17"/>
                <a:gd name="T8" fmla="*/ 41 w 58"/>
                <a:gd name="T9" fmla="*/ 6 h 17"/>
                <a:gd name="T10" fmla="*/ 32 w 58"/>
                <a:gd name="T11" fmla="*/ 3 h 17"/>
                <a:gd name="T12" fmla="*/ 23 w 58"/>
                <a:gd name="T13" fmla="*/ 2 h 17"/>
                <a:gd name="T14" fmla="*/ 14 w 58"/>
                <a:gd name="T15" fmla="*/ 2 h 17"/>
                <a:gd name="T16" fmla="*/ 6 w 58"/>
                <a:gd name="T17" fmla="*/ 1 h 17"/>
                <a:gd name="T18" fmla="*/ 0 w 58"/>
                <a:gd name="T19" fmla="*/ 0 h 17"/>
                <a:gd name="T20" fmla="*/ 0 w 58"/>
                <a:gd name="T21" fmla="*/ 11 h 17"/>
                <a:gd name="T22" fmla="*/ 6 w 58"/>
                <a:gd name="T23" fmla="*/ 10 h 17"/>
                <a:gd name="T24" fmla="*/ 14 w 58"/>
                <a:gd name="T25" fmla="*/ 11 h 17"/>
                <a:gd name="T26" fmla="*/ 23 w 58"/>
                <a:gd name="T27" fmla="*/ 11 h 17"/>
                <a:gd name="T28" fmla="*/ 32 w 58"/>
                <a:gd name="T29" fmla="*/ 13 h 17"/>
                <a:gd name="T30" fmla="*/ 39 w 58"/>
                <a:gd name="T31" fmla="*/ 15 h 17"/>
                <a:gd name="T32" fmla="*/ 46 w 58"/>
                <a:gd name="T33" fmla="*/ 16 h 17"/>
                <a:gd name="T34" fmla="*/ 48 w 58"/>
                <a:gd name="T35" fmla="*/ 17 h 17"/>
                <a:gd name="T36" fmla="*/ 47 w 58"/>
                <a:gd name="T37" fmla="*/ 16 h 17"/>
                <a:gd name="T38" fmla="*/ 47 w 58"/>
                <a:gd name="T39" fmla="*/ 16 h 17"/>
                <a:gd name="T40" fmla="*/ 58 w 58"/>
                <a:gd name="T41"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8" h="17">
                  <a:moveTo>
                    <a:pt x="58" y="16"/>
                  </a:moveTo>
                  <a:lnTo>
                    <a:pt x="58" y="16"/>
                  </a:lnTo>
                  <a:lnTo>
                    <a:pt x="55" y="10"/>
                  </a:lnTo>
                  <a:lnTo>
                    <a:pt x="48" y="7"/>
                  </a:lnTo>
                  <a:lnTo>
                    <a:pt x="41" y="6"/>
                  </a:lnTo>
                  <a:lnTo>
                    <a:pt x="32" y="3"/>
                  </a:lnTo>
                  <a:lnTo>
                    <a:pt x="23" y="2"/>
                  </a:lnTo>
                  <a:lnTo>
                    <a:pt x="14" y="2"/>
                  </a:lnTo>
                  <a:lnTo>
                    <a:pt x="6" y="1"/>
                  </a:lnTo>
                  <a:lnTo>
                    <a:pt x="0" y="0"/>
                  </a:lnTo>
                  <a:lnTo>
                    <a:pt x="0" y="11"/>
                  </a:lnTo>
                  <a:lnTo>
                    <a:pt x="6" y="10"/>
                  </a:lnTo>
                  <a:lnTo>
                    <a:pt x="14" y="11"/>
                  </a:lnTo>
                  <a:lnTo>
                    <a:pt x="23" y="11"/>
                  </a:lnTo>
                  <a:lnTo>
                    <a:pt x="32" y="13"/>
                  </a:lnTo>
                  <a:lnTo>
                    <a:pt x="39" y="15"/>
                  </a:lnTo>
                  <a:lnTo>
                    <a:pt x="46" y="16"/>
                  </a:lnTo>
                  <a:lnTo>
                    <a:pt x="48" y="17"/>
                  </a:lnTo>
                  <a:lnTo>
                    <a:pt x="47" y="16"/>
                  </a:lnTo>
                  <a:lnTo>
                    <a:pt x="47" y="16"/>
                  </a:lnTo>
                  <a:lnTo>
                    <a:pt x="58"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97" name="Freeform 2429"/>
            <p:cNvSpPr>
              <a:spLocks/>
            </p:cNvSpPr>
            <p:nvPr/>
          </p:nvSpPr>
          <p:spPr bwMode="auto">
            <a:xfrm>
              <a:off x="2726" y="3582"/>
              <a:ext cx="6" cy="7"/>
            </a:xfrm>
            <a:custGeom>
              <a:avLst/>
              <a:gdLst>
                <a:gd name="T0" fmla="*/ 1 w 19"/>
                <a:gd name="T1" fmla="*/ 21 h 21"/>
                <a:gd name="T2" fmla="*/ 2 w 19"/>
                <a:gd name="T3" fmla="*/ 21 h 21"/>
                <a:gd name="T4" fmla="*/ 9 w 19"/>
                <a:gd name="T5" fmla="*/ 17 h 21"/>
                <a:gd name="T6" fmla="*/ 15 w 19"/>
                <a:gd name="T7" fmla="*/ 11 h 21"/>
                <a:gd name="T8" fmla="*/ 17 w 19"/>
                <a:gd name="T9" fmla="*/ 6 h 21"/>
                <a:gd name="T10" fmla="*/ 19 w 19"/>
                <a:gd name="T11" fmla="*/ 0 h 21"/>
                <a:gd name="T12" fmla="*/ 8 w 19"/>
                <a:gd name="T13" fmla="*/ 0 h 21"/>
                <a:gd name="T14" fmla="*/ 8 w 19"/>
                <a:gd name="T15" fmla="*/ 3 h 21"/>
                <a:gd name="T16" fmla="*/ 6 w 19"/>
                <a:gd name="T17" fmla="*/ 7 h 21"/>
                <a:gd name="T18" fmla="*/ 5 w 19"/>
                <a:gd name="T19" fmla="*/ 10 h 21"/>
                <a:gd name="T20" fmla="*/ 0 w 19"/>
                <a:gd name="T21" fmla="*/ 11 h 21"/>
                <a:gd name="T22" fmla="*/ 1 w 19"/>
                <a:gd name="T23" fmla="*/ 11 h 21"/>
                <a:gd name="T24" fmla="*/ 1 w 19"/>
                <a:gd name="T25"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21">
                  <a:moveTo>
                    <a:pt x="1" y="21"/>
                  </a:moveTo>
                  <a:lnTo>
                    <a:pt x="2" y="21"/>
                  </a:lnTo>
                  <a:lnTo>
                    <a:pt x="9" y="17"/>
                  </a:lnTo>
                  <a:lnTo>
                    <a:pt x="15" y="11"/>
                  </a:lnTo>
                  <a:lnTo>
                    <a:pt x="17" y="6"/>
                  </a:lnTo>
                  <a:lnTo>
                    <a:pt x="19" y="0"/>
                  </a:lnTo>
                  <a:lnTo>
                    <a:pt x="8" y="0"/>
                  </a:lnTo>
                  <a:lnTo>
                    <a:pt x="8" y="3"/>
                  </a:lnTo>
                  <a:lnTo>
                    <a:pt x="6" y="7"/>
                  </a:lnTo>
                  <a:lnTo>
                    <a:pt x="5" y="10"/>
                  </a:lnTo>
                  <a:lnTo>
                    <a:pt x="0" y="11"/>
                  </a:lnTo>
                  <a:lnTo>
                    <a:pt x="1" y="11"/>
                  </a:lnTo>
                  <a:lnTo>
                    <a:pt x="1"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98" name="Freeform 2430"/>
            <p:cNvSpPr>
              <a:spLocks/>
            </p:cNvSpPr>
            <p:nvPr/>
          </p:nvSpPr>
          <p:spPr bwMode="auto">
            <a:xfrm>
              <a:off x="2710" y="3585"/>
              <a:ext cx="16" cy="5"/>
            </a:xfrm>
            <a:custGeom>
              <a:avLst/>
              <a:gdLst>
                <a:gd name="T0" fmla="*/ 5 w 48"/>
                <a:gd name="T1" fmla="*/ 15 h 15"/>
                <a:gd name="T2" fmla="*/ 7 w 48"/>
                <a:gd name="T3" fmla="*/ 15 h 15"/>
                <a:gd name="T4" fmla="*/ 9 w 48"/>
                <a:gd name="T5" fmla="*/ 14 h 15"/>
                <a:gd name="T6" fmla="*/ 14 w 48"/>
                <a:gd name="T7" fmla="*/ 13 h 15"/>
                <a:gd name="T8" fmla="*/ 20 w 48"/>
                <a:gd name="T9" fmla="*/ 12 h 15"/>
                <a:gd name="T10" fmla="*/ 26 w 48"/>
                <a:gd name="T11" fmla="*/ 11 h 15"/>
                <a:gd name="T12" fmla="*/ 33 w 48"/>
                <a:gd name="T13" fmla="*/ 12 h 15"/>
                <a:gd name="T14" fmla="*/ 39 w 48"/>
                <a:gd name="T15" fmla="*/ 11 h 15"/>
                <a:gd name="T16" fmla="*/ 45 w 48"/>
                <a:gd name="T17" fmla="*/ 10 h 15"/>
                <a:gd name="T18" fmla="*/ 48 w 48"/>
                <a:gd name="T19" fmla="*/ 10 h 15"/>
                <a:gd name="T20" fmla="*/ 48 w 48"/>
                <a:gd name="T21" fmla="*/ 0 h 15"/>
                <a:gd name="T22" fmla="*/ 45 w 48"/>
                <a:gd name="T23" fmla="*/ 0 h 15"/>
                <a:gd name="T24" fmla="*/ 39 w 48"/>
                <a:gd name="T25" fmla="*/ 2 h 15"/>
                <a:gd name="T26" fmla="*/ 33 w 48"/>
                <a:gd name="T27" fmla="*/ 0 h 15"/>
                <a:gd name="T28" fmla="*/ 26 w 48"/>
                <a:gd name="T29" fmla="*/ 2 h 15"/>
                <a:gd name="T30" fmla="*/ 20 w 48"/>
                <a:gd name="T31" fmla="*/ 3 h 15"/>
                <a:gd name="T32" fmla="*/ 14 w 48"/>
                <a:gd name="T33" fmla="*/ 4 h 15"/>
                <a:gd name="T34" fmla="*/ 7 w 48"/>
                <a:gd name="T35" fmla="*/ 5 h 15"/>
                <a:gd name="T36" fmla="*/ 2 w 48"/>
                <a:gd name="T37" fmla="*/ 6 h 15"/>
                <a:gd name="T38" fmla="*/ 5 w 48"/>
                <a:gd name="T39" fmla="*/ 6 h 15"/>
                <a:gd name="T40" fmla="*/ 2 w 48"/>
                <a:gd name="T41" fmla="*/ 6 h 15"/>
                <a:gd name="T42" fmla="*/ 0 w 48"/>
                <a:gd name="T43" fmla="*/ 8 h 15"/>
                <a:gd name="T44" fmla="*/ 0 w 48"/>
                <a:gd name="T45" fmla="*/ 12 h 15"/>
                <a:gd name="T46" fmla="*/ 4 w 48"/>
                <a:gd name="T47" fmla="*/ 15 h 15"/>
                <a:gd name="T48" fmla="*/ 7 w 48"/>
                <a:gd name="T49" fmla="*/ 15 h 15"/>
                <a:gd name="T50" fmla="*/ 5 w 48"/>
                <a:gd name="T5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15">
                  <a:moveTo>
                    <a:pt x="5" y="15"/>
                  </a:moveTo>
                  <a:lnTo>
                    <a:pt x="7" y="15"/>
                  </a:lnTo>
                  <a:lnTo>
                    <a:pt x="9" y="14"/>
                  </a:lnTo>
                  <a:lnTo>
                    <a:pt x="14" y="13"/>
                  </a:lnTo>
                  <a:lnTo>
                    <a:pt x="20" y="12"/>
                  </a:lnTo>
                  <a:lnTo>
                    <a:pt x="26" y="11"/>
                  </a:lnTo>
                  <a:lnTo>
                    <a:pt x="33" y="12"/>
                  </a:lnTo>
                  <a:lnTo>
                    <a:pt x="39" y="11"/>
                  </a:lnTo>
                  <a:lnTo>
                    <a:pt x="45" y="10"/>
                  </a:lnTo>
                  <a:lnTo>
                    <a:pt x="48" y="10"/>
                  </a:lnTo>
                  <a:lnTo>
                    <a:pt x="48" y="0"/>
                  </a:lnTo>
                  <a:lnTo>
                    <a:pt x="45" y="0"/>
                  </a:lnTo>
                  <a:lnTo>
                    <a:pt x="39" y="2"/>
                  </a:lnTo>
                  <a:lnTo>
                    <a:pt x="33" y="0"/>
                  </a:lnTo>
                  <a:lnTo>
                    <a:pt x="26" y="2"/>
                  </a:lnTo>
                  <a:lnTo>
                    <a:pt x="20" y="3"/>
                  </a:lnTo>
                  <a:lnTo>
                    <a:pt x="14" y="4"/>
                  </a:lnTo>
                  <a:lnTo>
                    <a:pt x="7" y="5"/>
                  </a:lnTo>
                  <a:lnTo>
                    <a:pt x="2" y="6"/>
                  </a:lnTo>
                  <a:lnTo>
                    <a:pt x="5" y="6"/>
                  </a:lnTo>
                  <a:lnTo>
                    <a:pt x="2" y="6"/>
                  </a:lnTo>
                  <a:lnTo>
                    <a:pt x="0" y="8"/>
                  </a:lnTo>
                  <a:lnTo>
                    <a:pt x="0" y="12"/>
                  </a:lnTo>
                  <a:lnTo>
                    <a:pt x="4" y="15"/>
                  </a:lnTo>
                  <a:lnTo>
                    <a:pt x="7" y="15"/>
                  </a:lnTo>
                  <a:lnTo>
                    <a:pt x="5"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3999" name="Freeform 2431"/>
            <p:cNvSpPr>
              <a:spLocks/>
            </p:cNvSpPr>
            <p:nvPr/>
          </p:nvSpPr>
          <p:spPr bwMode="auto">
            <a:xfrm>
              <a:off x="2699" y="3584"/>
              <a:ext cx="13" cy="6"/>
            </a:xfrm>
            <a:custGeom>
              <a:avLst/>
              <a:gdLst>
                <a:gd name="T0" fmla="*/ 0 w 37"/>
                <a:gd name="T1" fmla="*/ 0 h 18"/>
                <a:gd name="T2" fmla="*/ 0 w 37"/>
                <a:gd name="T3" fmla="*/ 0 h 18"/>
                <a:gd name="T4" fmla="*/ 6 w 37"/>
                <a:gd name="T5" fmla="*/ 7 h 18"/>
                <a:gd name="T6" fmla="*/ 14 w 37"/>
                <a:gd name="T7" fmla="*/ 13 h 18"/>
                <a:gd name="T8" fmla="*/ 25 w 37"/>
                <a:gd name="T9" fmla="*/ 16 h 18"/>
                <a:gd name="T10" fmla="*/ 37 w 37"/>
                <a:gd name="T11" fmla="*/ 18 h 18"/>
                <a:gd name="T12" fmla="*/ 37 w 37"/>
                <a:gd name="T13" fmla="*/ 9 h 18"/>
                <a:gd name="T14" fmla="*/ 28 w 37"/>
                <a:gd name="T15" fmla="*/ 7 h 18"/>
                <a:gd name="T16" fmla="*/ 18 w 37"/>
                <a:gd name="T17" fmla="*/ 3 h 18"/>
                <a:gd name="T18" fmla="*/ 13 w 37"/>
                <a:gd name="T19" fmla="*/ 0 h 18"/>
                <a:gd name="T20" fmla="*/ 11 w 37"/>
                <a:gd name="T21" fmla="*/ 0 h 18"/>
                <a:gd name="T22" fmla="*/ 11 w 37"/>
                <a:gd name="T23" fmla="*/ 0 h 18"/>
                <a:gd name="T24" fmla="*/ 0 w 37"/>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18">
                  <a:moveTo>
                    <a:pt x="0" y="0"/>
                  </a:moveTo>
                  <a:lnTo>
                    <a:pt x="0" y="0"/>
                  </a:lnTo>
                  <a:lnTo>
                    <a:pt x="6" y="7"/>
                  </a:lnTo>
                  <a:lnTo>
                    <a:pt x="14" y="13"/>
                  </a:lnTo>
                  <a:lnTo>
                    <a:pt x="25" y="16"/>
                  </a:lnTo>
                  <a:lnTo>
                    <a:pt x="37" y="18"/>
                  </a:lnTo>
                  <a:lnTo>
                    <a:pt x="37" y="9"/>
                  </a:lnTo>
                  <a:lnTo>
                    <a:pt x="28" y="7"/>
                  </a:lnTo>
                  <a:lnTo>
                    <a:pt x="18" y="3"/>
                  </a:lnTo>
                  <a:lnTo>
                    <a:pt x="13" y="0"/>
                  </a:lnTo>
                  <a:lnTo>
                    <a:pt x="11" y="0"/>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00" name="Freeform 2432"/>
            <p:cNvSpPr>
              <a:spLocks/>
            </p:cNvSpPr>
            <p:nvPr/>
          </p:nvSpPr>
          <p:spPr bwMode="auto">
            <a:xfrm>
              <a:off x="2729" y="3596"/>
              <a:ext cx="21" cy="4"/>
            </a:xfrm>
            <a:custGeom>
              <a:avLst/>
              <a:gdLst>
                <a:gd name="T0" fmla="*/ 60 w 62"/>
                <a:gd name="T1" fmla="*/ 0 h 14"/>
                <a:gd name="T2" fmla="*/ 58 w 62"/>
                <a:gd name="T3" fmla="*/ 0 h 14"/>
                <a:gd name="T4" fmla="*/ 52 w 62"/>
                <a:gd name="T5" fmla="*/ 1 h 14"/>
                <a:gd name="T6" fmla="*/ 44 w 62"/>
                <a:gd name="T7" fmla="*/ 3 h 14"/>
                <a:gd name="T8" fmla="*/ 36 w 62"/>
                <a:gd name="T9" fmla="*/ 3 h 14"/>
                <a:gd name="T10" fmla="*/ 27 w 62"/>
                <a:gd name="T11" fmla="*/ 4 h 14"/>
                <a:gd name="T12" fmla="*/ 19 w 62"/>
                <a:gd name="T13" fmla="*/ 3 h 14"/>
                <a:gd name="T14" fmla="*/ 12 w 62"/>
                <a:gd name="T15" fmla="*/ 3 h 14"/>
                <a:gd name="T16" fmla="*/ 6 w 62"/>
                <a:gd name="T17" fmla="*/ 4 h 14"/>
                <a:gd name="T18" fmla="*/ 5 w 62"/>
                <a:gd name="T19" fmla="*/ 3 h 14"/>
                <a:gd name="T20" fmla="*/ 0 w 62"/>
                <a:gd name="T21" fmla="*/ 12 h 14"/>
                <a:gd name="T22" fmla="*/ 6 w 62"/>
                <a:gd name="T23" fmla="*/ 13 h 14"/>
                <a:gd name="T24" fmla="*/ 12 w 62"/>
                <a:gd name="T25" fmla="*/ 14 h 14"/>
                <a:gd name="T26" fmla="*/ 19 w 62"/>
                <a:gd name="T27" fmla="*/ 14 h 14"/>
                <a:gd name="T28" fmla="*/ 27 w 62"/>
                <a:gd name="T29" fmla="*/ 13 h 14"/>
                <a:gd name="T30" fmla="*/ 36 w 62"/>
                <a:gd name="T31" fmla="*/ 12 h 14"/>
                <a:gd name="T32" fmla="*/ 44 w 62"/>
                <a:gd name="T33" fmla="*/ 12 h 14"/>
                <a:gd name="T34" fmla="*/ 52 w 62"/>
                <a:gd name="T35" fmla="*/ 11 h 14"/>
                <a:gd name="T36" fmla="*/ 58 w 62"/>
                <a:gd name="T37" fmla="*/ 9 h 14"/>
                <a:gd name="T38" fmla="*/ 55 w 62"/>
                <a:gd name="T39" fmla="*/ 9 h 14"/>
                <a:gd name="T40" fmla="*/ 58 w 62"/>
                <a:gd name="T41" fmla="*/ 9 h 14"/>
                <a:gd name="T42" fmla="*/ 61 w 62"/>
                <a:gd name="T43" fmla="*/ 8 h 14"/>
                <a:gd name="T44" fmla="*/ 62 w 62"/>
                <a:gd name="T45" fmla="*/ 5 h 14"/>
                <a:gd name="T46" fmla="*/ 61 w 62"/>
                <a:gd name="T47" fmla="*/ 1 h 14"/>
                <a:gd name="T48" fmla="*/ 58 w 62"/>
                <a:gd name="T49" fmla="*/ 0 h 14"/>
                <a:gd name="T50" fmla="*/ 60 w 62"/>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2" h="14">
                  <a:moveTo>
                    <a:pt x="60" y="0"/>
                  </a:moveTo>
                  <a:lnTo>
                    <a:pt x="58" y="0"/>
                  </a:lnTo>
                  <a:lnTo>
                    <a:pt x="52" y="1"/>
                  </a:lnTo>
                  <a:lnTo>
                    <a:pt x="44" y="3"/>
                  </a:lnTo>
                  <a:lnTo>
                    <a:pt x="36" y="3"/>
                  </a:lnTo>
                  <a:lnTo>
                    <a:pt x="27" y="4"/>
                  </a:lnTo>
                  <a:lnTo>
                    <a:pt x="19" y="3"/>
                  </a:lnTo>
                  <a:lnTo>
                    <a:pt x="12" y="3"/>
                  </a:lnTo>
                  <a:lnTo>
                    <a:pt x="6" y="4"/>
                  </a:lnTo>
                  <a:lnTo>
                    <a:pt x="5" y="3"/>
                  </a:lnTo>
                  <a:lnTo>
                    <a:pt x="0" y="12"/>
                  </a:lnTo>
                  <a:lnTo>
                    <a:pt x="6" y="13"/>
                  </a:lnTo>
                  <a:lnTo>
                    <a:pt x="12" y="14"/>
                  </a:lnTo>
                  <a:lnTo>
                    <a:pt x="19" y="14"/>
                  </a:lnTo>
                  <a:lnTo>
                    <a:pt x="27" y="13"/>
                  </a:lnTo>
                  <a:lnTo>
                    <a:pt x="36" y="12"/>
                  </a:lnTo>
                  <a:lnTo>
                    <a:pt x="44" y="12"/>
                  </a:lnTo>
                  <a:lnTo>
                    <a:pt x="52" y="11"/>
                  </a:lnTo>
                  <a:lnTo>
                    <a:pt x="58" y="9"/>
                  </a:lnTo>
                  <a:lnTo>
                    <a:pt x="55" y="9"/>
                  </a:lnTo>
                  <a:lnTo>
                    <a:pt x="58" y="9"/>
                  </a:lnTo>
                  <a:lnTo>
                    <a:pt x="61" y="8"/>
                  </a:lnTo>
                  <a:lnTo>
                    <a:pt x="62" y="5"/>
                  </a:lnTo>
                  <a:lnTo>
                    <a:pt x="61" y="1"/>
                  </a:lnTo>
                  <a:lnTo>
                    <a:pt x="58" y="0"/>
                  </a:lnTo>
                  <a:lnTo>
                    <a:pt x="6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01" name="Freeform 2433"/>
            <p:cNvSpPr>
              <a:spLocks/>
            </p:cNvSpPr>
            <p:nvPr/>
          </p:nvSpPr>
          <p:spPr bwMode="auto">
            <a:xfrm>
              <a:off x="2747" y="3596"/>
              <a:ext cx="8" cy="10"/>
            </a:xfrm>
            <a:custGeom>
              <a:avLst/>
              <a:gdLst>
                <a:gd name="T0" fmla="*/ 15 w 22"/>
                <a:gd name="T1" fmla="*/ 31 h 31"/>
                <a:gd name="T2" fmla="*/ 14 w 22"/>
                <a:gd name="T3" fmla="*/ 31 h 31"/>
                <a:gd name="T4" fmla="*/ 22 w 22"/>
                <a:gd name="T5" fmla="*/ 23 h 31"/>
                <a:gd name="T6" fmla="*/ 21 w 22"/>
                <a:gd name="T7" fmla="*/ 13 h 31"/>
                <a:gd name="T8" fmla="*/ 13 w 22"/>
                <a:gd name="T9" fmla="*/ 6 h 31"/>
                <a:gd name="T10" fmla="*/ 5 w 22"/>
                <a:gd name="T11" fmla="*/ 0 h 31"/>
                <a:gd name="T12" fmla="*/ 0 w 22"/>
                <a:gd name="T13" fmla="*/ 9 h 31"/>
                <a:gd name="T14" fmla="*/ 8 w 22"/>
                <a:gd name="T15" fmla="*/ 13 h 31"/>
                <a:gd name="T16" fmla="*/ 12 w 22"/>
                <a:gd name="T17" fmla="*/ 18 h 31"/>
                <a:gd name="T18" fmla="*/ 13 w 22"/>
                <a:gd name="T19" fmla="*/ 21 h 31"/>
                <a:gd name="T20" fmla="*/ 12 w 22"/>
                <a:gd name="T21" fmla="*/ 22 h 31"/>
                <a:gd name="T22" fmla="*/ 11 w 22"/>
                <a:gd name="T23" fmla="*/ 22 h 31"/>
                <a:gd name="T24" fmla="*/ 15 w 22"/>
                <a:gd name="T25"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31">
                  <a:moveTo>
                    <a:pt x="15" y="31"/>
                  </a:moveTo>
                  <a:lnTo>
                    <a:pt x="14" y="31"/>
                  </a:lnTo>
                  <a:lnTo>
                    <a:pt x="22" y="23"/>
                  </a:lnTo>
                  <a:lnTo>
                    <a:pt x="21" y="13"/>
                  </a:lnTo>
                  <a:lnTo>
                    <a:pt x="13" y="6"/>
                  </a:lnTo>
                  <a:lnTo>
                    <a:pt x="5" y="0"/>
                  </a:lnTo>
                  <a:lnTo>
                    <a:pt x="0" y="9"/>
                  </a:lnTo>
                  <a:lnTo>
                    <a:pt x="8" y="13"/>
                  </a:lnTo>
                  <a:lnTo>
                    <a:pt x="12" y="18"/>
                  </a:lnTo>
                  <a:lnTo>
                    <a:pt x="13" y="21"/>
                  </a:lnTo>
                  <a:lnTo>
                    <a:pt x="12" y="22"/>
                  </a:lnTo>
                  <a:lnTo>
                    <a:pt x="11" y="22"/>
                  </a:lnTo>
                  <a:lnTo>
                    <a:pt x="15" y="3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02" name="Freeform 2434"/>
            <p:cNvSpPr>
              <a:spLocks/>
            </p:cNvSpPr>
            <p:nvPr/>
          </p:nvSpPr>
          <p:spPr bwMode="auto">
            <a:xfrm>
              <a:off x="2728" y="3603"/>
              <a:ext cx="24" cy="4"/>
            </a:xfrm>
            <a:custGeom>
              <a:avLst/>
              <a:gdLst>
                <a:gd name="T0" fmla="*/ 0 w 72"/>
                <a:gd name="T1" fmla="*/ 8 h 13"/>
                <a:gd name="T2" fmla="*/ 6 w 72"/>
                <a:gd name="T3" fmla="*/ 13 h 13"/>
                <a:gd name="T4" fmla="*/ 9 w 72"/>
                <a:gd name="T5" fmla="*/ 12 h 13"/>
                <a:gd name="T6" fmla="*/ 17 w 72"/>
                <a:gd name="T7" fmla="*/ 13 h 13"/>
                <a:gd name="T8" fmla="*/ 26 w 72"/>
                <a:gd name="T9" fmla="*/ 13 h 13"/>
                <a:gd name="T10" fmla="*/ 37 w 72"/>
                <a:gd name="T11" fmla="*/ 13 h 13"/>
                <a:gd name="T12" fmla="*/ 47 w 72"/>
                <a:gd name="T13" fmla="*/ 13 h 13"/>
                <a:gd name="T14" fmla="*/ 56 w 72"/>
                <a:gd name="T15" fmla="*/ 12 h 13"/>
                <a:gd name="T16" fmla="*/ 64 w 72"/>
                <a:gd name="T17" fmla="*/ 10 h 13"/>
                <a:gd name="T18" fmla="*/ 72 w 72"/>
                <a:gd name="T19" fmla="*/ 9 h 13"/>
                <a:gd name="T20" fmla="*/ 68 w 72"/>
                <a:gd name="T21" fmla="*/ 0 h 13"/>
                <a:gd name="T22" fmla="*/ 64 w 72"/>
                <a:gd name="T23" fmla="*/ 1 h 13"/>
                <a:gd name="T24" fmla="*/ 56 w 72"/>
                <a:gd name="T25" fmla="*/ 2 h 13"/>
                <a:gd name="T26" fmla="*/ 47 w 72"/>
                <a:gd name="T27" fmla="*/ 1 h 13"/>
                <a:gd name="T28" fmla="*/ 37 w 72"/>
                <a:gd name="T29" fmla="*/ 1 h 13"/>
                <a:gd name="T30" fmla="*/ 26 w 72"/>
                <a:gd name="T31" fmla="*/ 1 h 13"/>
                <a:gd name="T32" fmla="*/ 17 w 72"/>
                <a:gd name="T33" fmla="*/ 1 h 13"/>
                <a:gd name="T34" fmla="*/ 9 w 72"/>
                <a:gd name="T35" fmla="*/ 2 h 13"/>
                <a:gd name="T36" fmla="*/ 3 w 72"/>
                <a:gd name="T37" fmla="*/ 4 h 13"/>
                <a:gd name="T38" fmla="*/ 9 w 72"/>
                <a:gd name="T39" fmla="*/ 8 h 13"/>
                <a:gd name="T40" fmla="*/ 3 w 72"/>
                <a:gd name="T41" fmla="*/ 4 h 13"/>
                <a:gd name="T42" fmla="*/ 1 w 72"/>
                <a:gd name="T43" fmla="*/ 6 h 13"/>
                <a:gd name="T44" fmla="*/ 0 w 72"/>
                <a:gd name="T45" fmla="*/ 9 h 13"/>
                <a:gd name="T46" fmla="*/ 2 w 72"/>
                <a:gd name="T47" fmla="*/ 12 h 13"/>
                <a:gd name="T48" fmla="*/ 6 w 72"/>
                <a:gd name="T49" fmla="*/ 13 h 13"/>
                <a:gd name="T50" fmla="*/ 0 w 72"/>
                <a:gd name="T5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2" h="13">
                  <a:moveTo>
                    <a:pt x="0" y="8"/>
                  </a:moveTo>
                  <a:lnTo>
                    <a:pt x="6" y="13"/>
                  </a:lnTo>
                  <a:lnTo>
                    <a:pt x="9" y="12"/>
                  </a:lnTo>
                  <a:lnTo>
                    <a:pt x="17" y="13"/>
                  </a:lnTo>
                  <a:lnTo>
                    <a:pt x="26" y="13"/>
                  </a:lnTo>
                  <a:lnTo>
                    <a:pt x="37" y="13"/>
                  </a:lnTo>
                  <a:lnTo>
                    <a:pt x="47" y="13"/>
                  </a:lnTo>
                  <a:lnTo>
                    <a:pt x="56" y="12"/>
                  </a:lnTo>
                  <a:lnTo>
                    <a:pt x="64" y="10"/>
                  </a:lnTo>
                  <a:lnTo>
                    <a:pt x="72" y="9"/>
                  </a:lnTo>
                  <a:lnTo>
                    <a:pt x="68" y="0"/>
                  </a:lnTo>
                  <a:lnTo>
                    <a:pt x="64" y="1"/>
                  </a:lnTo>
                  <a:lnTo>
                    <a:pt x="56" y="2"/>
                  </a:lnTo>
                  <a:lnTo>
                    <a:pt x="47" y="1"/>
                  </a:lnTo>
                  <a:lnTo>
                    <a:pt x="37" y="1"/>
                  </a:lnTo>
                  <a:lnTo>
                    <a:pt x="26" y="1"/>
                  </a:lnTo>
                  <a:lnTo>
                    <a:pt x="17" y="1"/>
                  </a:lnTo>
                  <a:lnTo>
                    <a:pt x="9" y="2"/>
                  </a:lnTo>
                  <a:lnTo>
                    <a:pt x="3" y="4"/>
                  </a:lnTo>
                  <a:lnTo>
                    <a:pt x="9" y="8"/>
                  </a:lnTo>
                  <a:lnTo>
                    <a:pt x="3" y="4"/>
                  </a:lnTo>
                  <a:lnTo>
                    <a:pt x="1" y="6"/>
                  </a:lnTo>
                  <a:lnTo>
                    <a:pt x="0" y="9"/>
                  </a:lnTo>
                  <a:lnTo>
                    <a:pt x="2" y="12"/>
                  </a:lnTo>
                  <a:lnTo>
                    <a:pt x="6" y="13"/>
                  </a:lnTo>
                  <a:lnTo>
                    <a:pt x="0"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03" name="Freeform 2435"/>
            <p:cNvSpPr>
              <a:spLocks/>
            </p:cNvSpPr>
            <p:nvPr/>
          </p:nvSpPr>
          <p:spPr bwMode="auto">
            <a:xfrm>
              <a:off x="2728" y="3597"/>
              <a:ext cx="4" cy="9"/>
            </a:xfrm>
            <a:custGeom>
              <a:avLst/>
              <a:gdLst>
                <a:gd name="T0" fmla="*/ 7 w 11"/>
                <a:gd name="T1" fmla="*/ 0 h 27"/>
                <a:gd name="T2" fmla="*/ 0 w 11"/>
                <a:gd name="T3" fmla="*/ 4 h 27"/>
                <a:gd name="T4" fmla="*/ 1 w 11"/>
                <a:gd name="T5" fmla="*/ 11 h 27"/>
                <a:gd name="T6" fmla="*/ 0 w 11"/>
                <a:gd name="T7" fmla="*/ 17 h 27"/>
                <a:gd name="T8" fmla="*/ 1 w 11"/>
                <a:gd name="T9" fmla="*/ 23 h 27"/>
                <a:gd name="T10" fmla="*/ 0 w 11"/>
                <a:gd name="T11" fmla="*/ 27 h 27"/>
                <a:gd name="T12" fmla="*/ 9 w 11"/>
                <a:gd name="T13" fmla="*/ 27 h 27"/>
                <a:gd name="T14" fmla="*/ 10 w 11"/>
                <a:gd name="T15" fmla="*/ 23 h 27"/>
                <a:gd name="T16" fmla="*/ 11 w 11"/>
                <a:gd name="T17" fmla="*/ 17 h 27"/>
                <a:gd name="T18" fmla="*/ 10 w 11"/>
                <a:gd name="T19" fmla="*/ 11 h 27"/>
                <a:gd name="T20" fmla="*/ 9 w 11"/>
                <a:gd name="T21" fmla="*/ 4 h 27"/>
                <a:gd name="T22" fmla="*/ 2 w 11"/>
                <a:gd name="T23" fmla="*/ 9 h 27"/>
                <a:gd name="T24" fmla="*/ 9 w 11"/>
                <a:gd name="T25" fmla="*/ 4 h 27"/>
                <a:gd name="T26" fmla="*/ 8 w 11"/>
                <a:gd name="T27" fmla="*/ 1 h 27"/>
                <a:gd name="T28" fmla="*/ 5 w 11"/>
                <a:gd name="T29" fmla="*/ 0 h 27"/>
                <a:gd name="T30" fmla="*/ 1 w 11"/>
                <a:gd name="T31" fmla="*/ 1 h 27"/>
                <a:gd name="T32" fmla="*/ 0 w 11"/>
                <a:gd name="T33" fmla="*/ 4 h 27"/>
                <a:gd name="T34" fmla="*/ 7 w 11"/>
                <a:gd name="T3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27">
                  <a:moveTo>
                    <a:pt x="7" y="0"/>
                  </a:moveTo>
                  <a:lnTo>
                    <a:pt x="0" y="4"/>
                  </a:lnTo>
                  <a:lnTo>
                    <a:pt x="1" y="11"/>
                  </a:lnTo>
                  <a:lnTo>
                    <a:pt x="0" y="17"/>
                  </a:lnTo>
                  <a:lnTo>
                    <a:pt x="1" y="23"/>
                  </a:lnTo>
                  <a:lnTo>
                    <a:pt x="0" y="27"/>
                  </a:lnTo>
                  <a:lnTo>
                    <a:pt x="9" y="27"/>
                  </a:lnTo>
                  <a:lnTo>
                    <a:pt x="10" y="23"/>
                  </a:lnTo>
                  <a:lnTo>
                    <a:pt x="11" y="17"/>
                  </a:lnTo>
                  <a:lnTo>
                    <a:pt x="10" y="11"/>
                  </a:lnTo>
                  <a:lnTo>
                    <a:pt x="9" y="4"/>
                  </a:lnTo>
                  <a:lnTo>
                    <a:pt x="2" y="9"/>
                  </a:lnTo>
                  <a:lnTo>
                    <a:pt x="9" y="4"/>
                  </a:lnTo>
                  <a:lnTo>
                    <a:pt x="8" y="1"/>
                  </a:lnTo>
                  <a:lnTo>
                    <a:pt x="5" y="0"/>
                  </a:lnTo>
                  <a:lnTo>
                    <a:pt x="1" y="1"/>
                  </a:lnTo>
                  <a:lnTo>
                    <a:pt x="0" y="4"/>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04" name="Freeform 2436"/>
            <p:cNvSpPr>
              <a:spLocks/>
            </p:cNvSpPr>
            <p:nvPr/>
          </p:nvSpPr>
          <p:spPr bwMode="auto">
            <a:xfrm>
              <a:off x="2813" y="3566"/>
              <a:ext cx="1" cy="3"/>
            </a:xfrm>
            <a:custGeom>
              <a:avLst/>
              <a:gdLst>
                <a:gd name="T0" fmla="*/ 5 w 5"/>
                <a:gd name="T1" fmla="*/ 0 h 11"/>
                <a:gd name="T2" fmla="*/ 1 w 5"/>
                <a:gd name="T3" fmla="*/ 2 h 11"/>
                <a:gd name="T4" fmla="*/ 0 w 5"/>
                <a:gd name="T5" fmla="*/ 6 h 11"/>
                <a:gd name="T6" fmla="*/ 1 w 5"/>
                <a:gd name="T7" fmla="*/ 9 h 11"/>
                <a:gd name="T8" fmla="*/ 5 w 5"/>
                <a:gd name="T9" fmla="*/ 11 h 11"/>
                <a:gd name="T10" fmla="*/ 5 w 5"/>
                <a:gd name="T11" fmla="*/ 0 h 11"/>
              </a:gdLst>
              <a:ahLst/>
              <a:cxnLst>
                <a:cxn ang="0">
                  <a:pos x="T0" y="T1"/>
                </a:cxn>
                <a:cxn ang="0">
                  <a:pos x="T2" y="T3"/>
                </a:cxn>
                <a:cxn ang="0">
                  <a:pos x="T4" y="T5"/>
                </a:cxn>
                <a:cxn ang="0">
                  <a:pos x="T6" y="T7"/>
                </a:cxn>
                <a:cxn ang="0">
                  <a:pos x="T8" y="T9"/>
                </a:cxn>
                <a:cxn ang="0">
                  <a:pos x="T10" y="T11"/>
                </a:cxn>
              </a:cxnLst>
              <a:rect l="0" t="0" r="r" b="b"/>
              <a:pathLst>
                <a:path w="5" h="11">
                  <a:moveTo>
                    <a:pt x="5" y="0"/>
                  </a:moveTo>
                  <a:lnTo>
                    <a:pt x="1" y="2"/>
                  </a:lnTo>
                  <a:lnTo>
                    <a:pt x="0" y="6"/>
                  </a:lnTo>
                  <a:lnTo>
                    <a:pt x="1" y="9"/>
                  </a:lnTo>
                  <a:lnTo>
                    <a:pt x="5" y="11"/>
                  </a:lnTo>
                  <a:lnTo>
                    <a:pt x="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05" name="Freeform 2437"/>
            <p:cNvSpPr>
              <a:spLocks/>
            </p:cNvSpPr>
            <p:nvPr/>
          </p:nvSpPr>
          <p:spPr bwMode="auto">
            <a:xfrm>
              <a:off x="2814" y="3566"/>
              <a:ext cx="28" cy="13"/>
            </a:xfrm>
            <a:custGeom>
              <a:avLst/>
              <a:gdLst>
                <a:gd name="T0" fmla="*/ 84 w 84"/>
                <a:gd name="T1" fmla="*/ 30 h 39"/>
                <a:gd name="T2" fmla="*/ 74 w 84"/>
                <a:gd name="T3" fmla="*/ 27 h 39"/>
                <a:gd name="T4" fmla="*/ 63 w 84"/>
                <a:gd name="T5" fmla="*/ 24 h 39"/>
                <a:gd name="T6" fmla="*/ 50 w 84"/>
                <a:gd name="T7" fmla="*/ 19 h 39"/>
                <a:gd name="T8" fmla="*/ 38 w 84"/>
                <a:gd name="T9" fmla="*/ 15 h 39"/>
                <a:gd name="T10" fmla="*/ 26 w 84"/>
                <a:gd name="T11" fmla="*/ 9 h 39"/>
                <a:gd name="T12" fmla="*/ 16 w 84"/>
                <a:gd name="T13" fmla="*/ 6 h 39"/>
                <a:gd name="T14" fmla="*/ 8 w 84"/>
                <a:gd name="T15" fmla="*/ 2 h 39"/>
                <a:gd name="T16" fmla="*/ 0 w 84"/>
                <a:gd name="T17" fmla="*/ 0 h 39"/>
                <a:gd name="T18" fmla="*/ 0 w 84"/>
                <a:gd name="T19" fmla="*/ 11 h 39"/>
                <a:gd name="T20" fmla="*/ 5 w 84"/>
                <a:gd name="T21" fmla="*/ 11 h 39"/>
                <a:gd name="T22" fmla="*/ 13 w 84"/>
                <a:gd name="T23" fmla="*/ 15 h 39"/>
                <a:gd name="T24" fmla="*/ 24 w 84"/>
                <a:gd name="T25" fmla="*/ 18 h 39"/>
                <a:gd name="T26" fmla="*/ 36 w 84"/>
                <a:gd name="T27" fmla="*/ 24 h 39"/>
                <a:gd name="T28" fmla="*/ 48 w 84"/>
                <a:gd name="T29" fmla="*/ 29 h 39"/>
                <a:gd name="T30" fmla="*/ 60 w 84"/>
                <a:gd name="T31" fmla="*/ 33 h 39"/>
                <a:gd name="T32" fmla="*/ 72 w 84"/>
                <a:gd name="T33" fmla="*/ 37 h 39"/>
                <a:gd name="T34" fmla="*/ 84 w 84"/>
                <a:gd name="T35" fmla="*/ 39 h 39"/>
                <a:gd name="T36" fmla="*/ 84 w 84"/>
                <a:gd name="T37" fmla="*/ 3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4" h="39">
                  <a:moveTo>
                    <a:pt x="84" y="30"/>
                  </a:moveTo>
                  <a:lnTo>
                    <a:pt x="74" y="27"/>
                  </a:lnTo>
                  <a:lnTo>
                    <a:pt x="63" y="24"/>
                  </a:lnTo>
                  <a:lnTo>
                    <a:pt x="50" y="19"/>
                  </a:lnTo>
                  <a:lnTo>
                    <a:pt x="38" y="15"/>
                  </a:lnTo>
                  <a:lnTo>
                    <a:pt x="26" y="9"/>
                  </a:lnTo>
                  <a:lnTo>
                    <a:pt x="16" y="6"/>
                  </a:lnTo>
                  <a:lnTo>
                    <a:pt x="8" y="2"/>
                  </a:lnTo>
                  <a:lnTo>
                    <a:pt x="0" y="0"/>
                  </a:lnTo>
                  <a:lnTo>
                    <a:pt x="0" y="11"/>
                  </a:lnTo>
                  <a:lnTo>
                    <a:pt x="5" y="11"/>
                  </a:lnTo>
                  <a:lnTo>
                    <a:pt x="13" y="15"/>
                  </a:lnTo>
                  <a:lnTo>
                    <a:pt x="24" y="18"/>
                  </a:lnTo>
                  <a:lnTo>
                    <a:pt x="36" y="24"/>
                  </a:lnTo>
                  <a:lnTo>
                    <a:pt x="48" y="29"/>
                  </a:lnTo>
                  <a:lnTo>
                    <a:pt x="60" y="33"/>
                  </a:lnTo>
                  <a:lnTo>
                    <a:pt x="72" y="37"/>
                  </a:lnTo>
                  <a:lnTo>
                    <a:pt x="84" y="39"/>
                  </a:lnTo>
                  <a:lnTo>
                    <a:pt x="84"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06" name="Freeform 2438"/>
            <p:cNvSpPr>
              <a:spLocks/>
            </p:cNvSpPr>
            <p:nvPr/>
          </p:nvSpPr>
          <p:spPr bwMode="auto">
            <a:xfrm>
              <a:off x="2842" y="3576"/>
              <a:ext cx="2" cy="3"/>
            </a:xfrm>
            <a:custGeom>
              <a:avLst/>
              <a:gdLst>
                <a:gd name="T0" fmla="*/ 0 w 5"/>
                <a:gd name="T1" fmla="*/ 9 h 9"/>
                <a:gd name="T2" fmla="*/ 4 w 5"/>
                <a:gd name="T3" fmla="*/ 8 h 9"/>
                <a:gd name="T4" fmla="*/ 5 w 5"/>
                <a:gd name="T5" fmla="*/ 4 h 9"/>
                <a:gd name="T6" fmla="*/ 4 w 5"/>
                <a:gd name="T7" fmla="*/ 1 h 9"/>
                <a:gd name="T8" fmla="*/ 0 w 5"/>
                <a:gd name="T9" fmla="*/ 0 h 9"/>
                <a:gd name="T10" fmla="*/ 0 w 5"/>
                <a:gd name="T11" fmla="*/ 9 h 9"/>
              </a:gdLst>
              <a:ahLst/>
              <a:cxnLst>
                <a:cxn ang="0">
                  <a:pos x="T0" y="T1"/>
                </a:cxn>
                <a:cxn ang="0">
                  <a:pos x="T2" y="T3"/>
                </a:cxn>
                <a:cxn ang="0">
                  <a:pos x="T4" y="T5"/>
                </a:cxn>
                <a:cxn ang="0">
                  <a:pos x="T6" y="T7"/>
                </a:cxn>
                <a:cxn ang="0">
                  <a:pos x="T8" y="T9"/>
                </a:cxn>
                <a:cxn ang="0">
                  <a:pos x="T10" y="T11"/>
                </a:cxn>
              </a:cxnLst>
              <a:rect l="0" t="0" r="r" b="b"/>
              <a:pathLst>
                <a:path w="5" h="9">
                  <a:moveTo>
                    <a:pt x="0" y="9"/>
                  </a:moveTo>
                  <a:lnTo>
                    <a:pt x="4" y="8"/>
                  </a:lnTo>
                  <a:lnTo>
                    <a:pt x="5" y="4"/>
                  </a:lnTo>
                  <a:lnTo>
                    <a:pt x="4" y="1"/>
                  </a:lnTo>
                  <a:lnTo>
                    <a:pt x="0"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07" name="Freeform 2439"/>
            <p:cNvSpPr>
              <a:spLocks/>
            </p:cNvSpPr>
            <p:nvPr/>
          </p:nvSpPr>
          <p:spPr bwMode="auto">
            <a:xfrm>
              <a:off x="2659" y="3728"/>
              <a:ext cx="2" cy="3"/>
            </a:xfrm>
            <a:custGeom>
              <a:avLst/>
              <a:gdLst>
                <a:gd name="T0" fmla="*/ 0 w 7"/>
                <a:gd name="T1" fmla="*/ 9 h 9"/>
                <a:gd name="T2" fmla="*/ 3 w 7"/>
                <a:gd name="T3" fmla="*/ 9 h 9"/>
                <a:gd name="T4" fmla="*/ 7 w 7"/>
                <a:gd name="T5" fmla="*/ 5 h 9"/>
                <a:gd name="T6" fmla="*/ 7 w 7"/>
                <a:gd name="T7" fmla="*/ 2 h 9"/>
                <a:gd name="T8" fmla="*/ 4 w 7"/>
                <a:gd name="T9" fmla="*/ 0 h 9"/>
                <a:gd name="T10" fmla="*/ 0 w 7"/>
                <a:gd name="T11" fmla="*/ 9 h 9"/>
              </a:gdLst>
              <a:ahLst/>
              <a:cxnLst>
                <a:cxn ang="0">
                  <a:pos x="T0" y="T1"/>
                </a:cxn>
                <a:cxn ang="0">
                  <a:pos x="T2" y="T3"/>
                </a:cxn>
                <a:cxn ang="0">
                  <a:pos x="T4" y="T5"/>
                </a:cxn>
                <a:cxn ang="0">
                  <a:pos x="T6" y="T7"/>
                </a:cxn>
                <a:cxn ang="0">
                  <a:pos x="T8" y="T9"/>
                </a:cxn>
                <a:cxn ang="0">
                  <a:pos x="T10" y="T11"/>
                </a:cxn>
              </a:cxnLst>
              <a:rect l="0" t="0" r="r" b="b"/>
              <a:pathLst>
                <a:path w="7" h="9">
                  <a:moveTo>
                    <a:pt x="0" y="9"/>
                  </a:moveTo>
                  <a:lnTo>
                    <a:pt x="3" y="9"/>
                  </a:lnTo>
                  <a:lnTo>
                    <a:pt x="7" y="5"/>
                  </a:lnTo>
                  <a:lnTo>
                    <a:pt x="7" y="2"/>
                  </a:lnTo>
                  <a:lnTo>
                    <a:pt x="4"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08" name="Freeform 2440"/>
            <p:cNvSpPr>
              <a:spLocks/>
            </p:cNvSpPr>
            <p:nvPr/>
          </p:nvSpPr>
          <p:spPr bwMode="auto">
            <a:xfrm>
              <a:off x="2614" y="3718"/>
              <a:ext cx="46" cy="13"/>
            </a:xfrm>
            <a:custGeom>
              <a:avLst/>
              <a:gdLst>
                <a:gd name="T0" fmla="*/ 0 w 138"/>
                <a:gd name="T1" fmla="*/ 9 h 40"/>
                <a:gd name="T2" fmla="*/ 0 w 138"/>
                <a:gd name="T3" fmla="*/ 9 h 40"/>
                <a:gd name="T4" fmla="*/ 10 w 138"/>
                <a:gd name="T5" fmla="*/ 11 h 40"/>
                <a:gd name="T6" fmla="*/ 26 w 138"/>
                <a:gd name="T7" fmla="*/ 14 h 40"/>
                <a:gd name="T8" fmla="*/ 47 w 138"/>
                <a:gd name="T9" fmla="*/ 19 h 40"/>
                <a:gd name="T10" fmla="*/ 70 w 138"/>
                <a:gd name="T11" fmla="*/ 22 h 40"/>
                <a:gd name="T12" fmla="*/ 90 w 138"/>
                <a:gd name="T13" fmla="*/ 27 h 40"/>
                <a:gd name="T14" fmla="*/ 110 w 138"/>
                <a:gd name="T15" fmla="*/ 32 h 40"/>
                <a:gd name="T16" fmla="*/ 126 w 138"/>
                <a:gd name="T17" fmla="*/ 36 h 40"/>
                <a:gd name="T18" fmla="*/ 134 w 138"/>
                <a:gd name="T19" fmla="*/ 40 h 40"/>
                <a:gd name="T20" fmla="*/ 138 w 138"/>
                <a:gd name="T21" fmla="*/ 31 h 40"/>
                <a:gd name="T22" fmla="*/ 128 w 138"/>
                <a:gd name="T23" fmla="*/ 27 h 40"/>
                <a:gd name="T24" fmla="*/ 112 w 138"/>
                <a:gd name="T25" fmla="*/ 22 h 40"/>
                <a:gd name="T26" fmla="*/ 93 w 138"/>
                <a:gd name="T27" fmla="*/ 18 h 40"/>
                <a:gd name="T28" fmla="*/ 70 w 138"/>
                <a:gd name="T29" fmla="*/ 13 h 40"/>
                <a:gd name="T30" fmla="*/ 47 w 138"/>
                <a:gd name="T31" fmla="*/ 10 h 40"/>
                <a:gd name="T32" fmla="*/ 28 w 138"/>
                <a:gd name="T33" fmla="*/ 5 h 40"/>
                <a:gd name="T34" fmla="*/ 12 w 138"/>
                <a:gd name="T35" fmla="*/ 2 h 40"/>
                <a:gd name="T36" fmla="*/ 2 w 138"/>
                <a:gd name="T37" fmla="*/ 0 h 40"/>
                <a:gd name="T38" fmla="*/ 2 w 138"/>
                <a:gd name="T39" fmla="*/ 0 h 40"/>
                <a:gd name="T40" fmla="*/ 0 w 138"/>
                <a:gd name="T41" fmla="*/ 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8" h="40">
                  <a:moveTo>
                    <a:pt x="0" y="9"/>
                  </a:moveTo>
                  <a:lnTo>
                    <a:pt x="0" y="9"/>
                  </a:lnTo>
                  <a:lnTo>
                    <a:pt x="10" y="11"/>
                  </a:lnTo>
                  <a:lnTo>
                    <a:pt x="26" y="14"/>
                  </a:lnTo>
                  <a:lnTo>
                    <a:pt x="47" y="19"/>
                  </a:lnTo>
                  <a:lnTo>
                    <a:pt x="70" y="22"/>
                  </a:lnTo>
                  <a:lnTo>
                    <a:pt x="90" y="27"/>
                  </a:lnTo>
                  <a:lnTo>
                    <a:pt x="110" y="32"/>
                  </a:lnTo>
                  <a:lnTo>
                    <a:pt x="126" y="36"/>
                  </a:lnTo>
                  <a:lnTo>
                    <a:pt x="134" y="40"/>
                  </a:lnTo>
                  <a:lnTo>
                    <a:pt x="138" y="31"/>
                  </a:lnTo>
                  <a:lnTo>
                    <a:pt x="128" y="27"/>
                  </a:lnTo>
                  <a:lnTo>
                    <a:pt x="112" y="22"/>
                  </a:lnTo>
                  <a:lnTo>
                    <a:pt x="93" y="18"/>
                  </a:lnTo>
                  <a:lnTo>
                    <a:pt x="70" y="13"/>
                  </a:lnTo>
                  <a:lnTo>
                    <a:pt x="47" y="10"/>
                  </a:lnTo>
                  <a:lnTo>
                    <a:pt x="28" y="5"/>
                  </a:lnTo>
                  <a:lnTo>
                    <a:pt x="12" y="2"/>
                  </a:lnTo>
                  <a:lnTo>
                    <a:pt x="2" y="0"/>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09" name="Freeform 2441"/>
            <p:cNvSpPr>
              <a:spLocks/>
            </p:cNvSpPr>
            <p:nvPr/>
          </p:nvSpPr>
          <p:spPr bwMode="auto">
            <a:xfrm>
              <a:off x="2578" y="3687"/>
              <a:ext cx="37" cy="34"/>
            </a:xfrm>
            <a:custGeom>
              <a:avLst/>
              <a:gdLst>
                <a:gd name="T0" fmla="*/ 5 w 112"/>
                <a:gd name="T1" fmla="*/ 11 h 101"/>
                <a:gd name="T2" fmla="*/ 1 w 112"/>
                <a:gd name="T3" fmla="*/ 9 h 101"/>
                <a:gd name="T4" fmla="*/ 11 w 112"/>
                <a:gd name="T5" fmla="*/ 18 h 101"/>
                <a:gd name="T6" fmla="*/ 25 w 112"/>
                <a:gd name="T7" fmla="*/ 31 h 101"/>
                <a:gd name="T8" fmla="*/ 41 w 112"/>
                <a:gd name="T9" fmla="*/ 45 h 101"/>
                <a:gd name="T10" fmla="*/ 57 w 112"/>
                <a:gd name="T11" fmla="*/ 60 h 101"/>
                <a:gd name="T12" fmla="*/ 73 w 112"/>
                <a:gd name="T13" fmla="*/ 73 h 101"/>
                <a:gd name="T14" fmla="*/ 87 w 112"/>
                <a:gd name="T15" fmla="*/ 86 h 101"/>
                <a:gd name="T16" fmla="*/ 101 w 112"/>
                <a:gd name="T17" fmla="*/ 96 h 101"/>
                <a:gd name="T18" fmla="*/ 110 w 112"/>
                <a:gd name="T19" fmla="*/ 101 h 101"/>
                <a:gd name="T20" fmla="*/ 112 w 112"/>
                <a:gd name="T21" fmla="*/ 92 h 101"/>
                <a:gd name="T22" fmla="*/ 105 w 112"/>
                <a:gd name="T23" fmla="*/ 87 h 101"/>
                <a:gd name="T24" fmla="*/ 94 w 112"/>
                <a:gd name="T25" fmla="*/ 79 h 101"/>
                <a:gd name="T26" fmla="*/ 80 w 112"/>
                <a:gd name="T27" fmla="*/ 66 h 101"/>
                <a:gd name="T28" fmla="*/ 64 w 112"/>
                <a:gd name="T29" fmla="*/ 53 h 101"/>
                <a:gd name="T30" fmla="*/ 48 w 112"/>
                <a:gd name="T31" fmla="*/ 38 h 101"/>
                <a:gd name="T32" fmla="*/ 32 w 112"/>
                <a:gd name="T33" fmla="*/ 24 h 101"/>
                <a:gd name="T34" fmla="*/ 18 w 112"/>
                <a:gd name="T35" fmla="*/ 11 h 101"/>
                <a:gd name="T36" fmla="*/ 8 w 112"/>
                <a:gd name="T37" fmla="*/ 2 h 101"/>
                <a:gd name="T38" fmla="*/ 5 w 112"/>
                <a:gd name="T39" fmla="*/ 0 h 101"/>
                <a:gd name="T40" fmla="*/ 8 w 112"/>
                <a:gd name="T41" fmla="*/ 2 h 101"/>
                <a:gd name="T42" fmla="*/ 5 w 112"/>
                <a:gd name="T43" fmla="*/ 1 h 101"/>
                <a:gd name="T44" fmla="*/ 1 w 112"/>
                <a:gd name="T45" fmla="*/ 2 h 101"/>
                <a:gd name="T46" fmla="*/ 0 w 112"/>
                <a:gd name="T47" fmla="*/ 6 h 101"/>
                <a:gd name="T48" fmla="*/ 1 w 112"/>
                <a:gd name="T49" fmla="*/ 9 h 101"/>
                <a:gd name="T50" fmla="*/ 5 w 112"/>
                <a:gd name="T51"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2" h="101">
                  <a:moveTo>
                    <a:pt x="5" y="11"/>
                  </a:moveTo>
                  <a:lnTo>
                    <a:pt x="1" y="9"/>
                  </a:lnTo>
                  <a:lnTo>
                    <a:pt x="11" y="18"/>
                  </a:lnTo>
                  <a:lnTo>
                    <a:pt x="25" y="31"/>
                  </a:lnTo>
                  <a:lnTo>
                    <a:pt x="41" y="45"/>
                  </a:lnTo>
                  <a:lnTo>
                    <a:pt x="57" y="60"/>
                  </a:lnTo>
                  <a:lnTo>
                    <a:pt x="73" y="73"/>
                  </a:lnTo>
                  <a:lnTo>
                    <a:pt x="87" y="86"/>
                  </a:lnTo>
                  <a:lnTo>
                    <a:pt x="101" y="96"/>
                  </a:lnTo>
                  <a:lnTo>
                    <a:pt x="110" y="101"/>
                  </a:lnTo>
                  <a:lnTo>
                    <a:pt x="112" y="92"/>
                  </a:lnTo>
                  <a:lnTo>
                    <a:pt x="105" y="87"/>
                  </a:lnTo>
                  <a:lnTo>
                    <a:pt x="94" y="79"/>
                  </a:lnTo>
                  <a:lnTo>
                    <a:pt x="80" y="66"/>
                  </a:lnTo>
                  <a:lnTo>
                    <a:pt x="64" y="53"/>
                  </a:lnTo>
                  <a:lnTo>
                    <a:pt x="48" y="38"/>
                  </a:lnTo>
                  <a:lnTo>
                    <a:pt x="32" y="24"/>
                  </a:lnTo>
                  <a:lnTo>
                    <a:pt x="18" y="11"/>
                  </a:lnTo>
                  <a:lnTo>
                    <a:pt x="8" y="2"/>
                  </a:lnTo>
                  <a:lnTo>
                    <a:pt x="5" y="0"/>
                  </a:lnTo>
                  <a:lnTo>
                    <a:pt x="8" y="2"/>
                  </a:lnTo>
                  <a:lnTo>
                    <a:pt x="5" y="1"/>
                  </a:lnTo>
                  <a:lnTo>
                    <a:pt x="1" y="2"/>
                  </a:lnTo>
                  <a:lnTo>
                    <a:pt x="0" y="6"/>
                  </a:lnTo>
                  <a:lnTo>
                    <a:pt x="1" y="9"/>
                  </a:lnTo>
                  <a:lnTo>
                    <a:pt x="5"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10" name="Freeform 2442"/>
            <p:cNvSpPr>
              <a:spLocks/>
            </p:cNvSpPr>
            <p:nvPr/>
          </p:nvSpPr>
          <p:spPr bwMode="auto">
            <a:xfrm>
              <a:off x="2521" y="3677"/>
              <a:ext cx="58" cy="14"/>
            </a:xfrm>
            <a:custGeom>
              <a:avLst/>
              <a:gdLst>
                <a:gd name="T0" fmla="*/ 0 w 176"/>
                <a:gd name="T1" fmla="*/ 7 h 42"/>
                <a:gd name="T2" fmla="*/ 4 w 176"/>
                <a:gd name="T3" fmla="*/ 9 h 42"/>
                <a:gd name="T4" fmla="*/ 20 w 176"/>
                <a:gd name="T5" fmla="*/ 14 h 42"/>
                <a:gd name="T6" fmla="*/ 42 w 176"/>
                <a:gd name="T7" fmla="*/ 20 h 42"/>
                <a:gd name="T8" fmla="*/ 67 w 176"/>
                <a:gd name="T9" fmla="*/ 24 h 42"/>
                <a:gd name="T10" fmla="*/ 93 w 176"/>
                <a:gd name="T11" fmla="*/ 30 h 42"/>
                <a:gd name="T12" fmla="*/ 118 w 176"/>
                <a:gd name="T13" fmla="*/ 34 h 42"/>
                <a:gd name="T14" fmla="*/ 142 w 176"/>
                <a:gd name="T15" fmla="*/ 38 h 42"/>
                <a:gd name="T16" fmla="*/ 162 w 176"/>
                <a:gd name="T17" fmla="*/ 40 h 42"/>
                <a:gd name="T18" fmla="*/ 176 w 176"/>
                <a:gd name="T19" fmla="*/ 42 h 42"/>
                <a:gd name="T20" fmla="*/ 176 w 176"/>
                <a:gd name="T21" fmla="*/ 31 h 42"/>
                <a:gd name="T22" fmla="*/ 162 w 176"/>
                <a:gd name="T23" fmla="*/ 31 h 42"/>
                <a:gd name="T24" fmla="*/ 142 w 176"/>
                <a:gd name="T25" fmla="*/ 29 h 42"/>
                <a:gd name="T26" fmla="*/ 118 w 176"/>
                <a:gd name="T27" fmla="*/ 25 h 42"/>
                <a:gd name="T28" fmla="*/ 93 w 176"/>
                <a:gd name="T29" fmla="*/ 21 h 42"/>
                <a:gd name="T30" fmla="*/ 67 w 176"/>
                <a:gd name="T31" fmla="*/ 15 h 42"/>
                <a:gd name="T32" fmla="*/ 44 w 176"/>
                <a:gd name="T33" fmla="*/ 10 h 42"/>
                <a:gd name="T34" fmla="*/ 22 w 176"/>
                <a:gd name="T35" fmla="*/ 5 h 42"/>
                <a:gd name="T36" fmla="*/ 6 w 176"/>
                <a:gd name="T37" fmla="*/ 0 h 42"/>
                <a:gd name="T38" fmla="*/ 10 w 176"/>
                <a:gd name="T39" fmla="*/ 2 h 42"/>
                <a:gd name="T40" fmla="*/ 6 w 176"/>
                <a:gd name="T41" fmla="*/ 0 h 42"/>
                <a:gd name="T42" fmla="*/ 3 w 176"/>
                <a:gd name="T43" fmla="*/ 1 h 42"/>
                <a:gd name="T44" fmla="*/ 0 w 176"/>
                <a:gd name="T45" fmla="*/ 4 h 42"/>
                <a:gd name="T46" fmla="*/ 2 w 176"/>
                <a:gd name="T47" fmla="*/ 7 h 42"/>
                <a:gd name="T48" fmla="*/ 4 w 176"/>
                <a:gd name="T49" fmla="*/ 9 h 42"/>
                <a:gd name="T50" fmla="*/ 0 w 176"/>
                <a:gd name="T51" fmla="*/ 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6" h="42">
                  <a:moveTo>
                    <a:pt x="0" y="7"/>
                  </a:moveTo>
                  <a:lnTo>
                    <a:pt x="4" y="9"/>
                  </a:lnTo>
                  <a:lnTo>
                    <a:pt x="20" y="14"/>
                  </a:lnTo>
                  <a:lnTo>
                    <a:pt x="42" y="20"/>
                  </a:lnTo>
                  <a:lnTo>
                    <a:pt x="67" y="24"/>
                  </a:lnTo>
                  <a:lnTo>
                    <a:pt x="93" y="30"/>
                  </a:lnTo>
                  <a:lnTo>
                    <a:pt x="118" y="34"/>
                  </a:lnTo>
                  <a:lnTo>
                    <a:pt x="142" y="38"/>
                  </a:lnTo>
                  <a:lnTo>
                    <a:pt x="162" y="40"/>
                  </a:lnTo>
                  <a:lnTo>
                    <a:pt x="176" y="42"/>
                  </a:lnTo>
                  <a:lnTo>
                    <a:pt x="176" y="31"/>
                  </a:lnTo>
                  <a:lnTo>
                    <a:pt x="162" y="31"/>
                  </a:lnTo>
                  <a:lnTo>
                    <a:pt x="142" y="29"/>
                  </a:lnTo>
                  <a:lnTo>
                    <a:pt x="118" y="25"/>
                  </a:lnTo>
                  <a:lnTo>
                    <a:pt x="93" y="21"/>
                  </a:lnTo>
                  <a:lnTo>
                    <a:pt x="67" y="15"/>
                  </a:lnTo>
                  <a:lnTo>
                    <a:pt x="44" y="10"/>
                  </a:lnTo>
                  <a:lnTo>
                    <a:pt x="22" y="5"/>
                  </a:lnTo>
                  <a:lnTo>
                    <a:pt x="6" y="0"/>
                  </a:lnTo>
                  <a:lnTo>
                    <a:pt x="10" y="2"/>
                  </a:lnTo>
                  <a:lnTo>
                    <a:pt x="6" y="0"/>
                  </a:lnTo>
                  <a:lnTo>
                    <a:pt x="3" y="1"/>
                  </a:lnTo>
                  <a:lnTo>
                    <a:pt x="0" y="4"/>
                  </a:lnTo>
                  <a:lnTo>
                    <a:pt x="2" y="7"/>
                  </a:lnTo>
                  <a:lnTo>
                    <a:pt x="4" y="9"/>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11" name="Freeform 2443"/>
            <p:cNvSpPr>
              <a:spLocks/>
            </p:cNvSpPr>
            <p:nvPr/>
          </p:nvSpPr>
          <p:spPr bwMode="auto">
            <a:xfrm>
              <a:off x="2517" y="3670"/>
              <a:ext cx="7" cy="9"/>
            </a:xfrm>
            <a:custGeom>
              <a:avLst/>
              <a:gdLst>
                <a:gd name="T0" fmla="*/ 5 w 21"/>
                <a:gd name="T1" fmla="*/ 9 h 26"/>
                <a:gd name="T2" fmla="*/ 2 w 21"/>
                <a:gd name="T3" fmla="*/ 8 h 26"/>
                <a:gd name="T4" fmla="*/ 3 w 21"/>
                <a:gd name="T5" fmla="*/ 10 h 26"/>
                <a:gd name="T6" fmla="*/ 6 w 21"/>
                <a:gd name="T7" fmla="*/ 14 h 26"/>
                <a:gd name="T8" fmla="*/ 8 w 21"/>
                <a:gd name="T9" fmla="*/ 20 h 26"/>
                <a:gd name="T10" fmla="*/ 11 w 21"/>
                <a:gd name="T11" fmla="*/ 26 h 26"/>
                <a:gd name="T12" fmla="*/ 21 w 21"/>
                <a:gd name="T13" fmla="*/ 21 h 26"/>
                <a:gd name="T14" fmla="*/ 17 w 21"/>
                <a:gd name="T15" fmla="*/ 16 h 26"/>
                <a:gd name="T16" fmla="*/ 15 w 21"/>
                <a:gd name="T17" fmla="*/ 10 h 26"/>
                <a:gd name="T18" fmla="*/ 13 w 21"/>
                <a:gd name="T19" fmla="*/ 5 h 26"/>
                <a:gd name="T20" fmla="*/ 7 w 21"/>
                <a:gd name="T21" fmla="*/ 1 h 26"/>
                <a:gd name="T22" fmla="*/ 5 w 21"/>
                <a:gd name="T23" fmla="*/ 0 h 26"/>
                <a:gd name="T24" fmla="*/ 7 w 21"/>
                <a:gd name="T25" fmla="*/ 1 h 26"/>
                <a:gd name="T26" fmla="*/ 3 w 21"/>
                <a:gd name="T27" fmla="*/ 1 h 26"/>
                <a:gd name="T28" fmla="*/ 1 w 21"/>
                <a:gd name="T29" fmla="*/ 2 h 26"/>
                <a:gd name="T30" fmla="*/ 0 w 21"/>
                <a:gd name="T31" fmla="*/ 5 h 26"/>
                <a:gd name="T32" fmla="*/ 2 w 21"/>
                <a:gd name="T33" fmla="*/ 8 h 26"/>
                <a:gd name="T34" fmla="*/ 5 w 21"/>
                <a:gd name="T35" fmla="*/ 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26">
                  <a:moveTo>
                    <a:pt x="5" y="9"/>
                  </a:moveTo>
                  <a:lnTo>
                    <a:pt x="2" y="8"/>
                  </a:lnTo>
                  <a:lnTo>
                    <a:pt x="3" y="10"/>
                  </a:lnTo>
                  <a:lnTo>
                    <a:pt x="6" y="14"/>
                  </a:lnTo>
                  <a:lnTo>
                    <a:pt x="8" y="20"/>
                  </a:lnTo>
                  <a:lnTo>
                    <a:pt x="11" y="26"/>
                  </a:lnTo>
                  <a:lnTo>
                    <a:pt x="21" y="21"/>
                  </a:lnTo>
                  <a:lnTo>
                    <a:pt x="17" y="16"/>
                  </a:lnTo>
                  <a:lnTo>
                    <a:pt x="15" y="10"/>
                  </a:lnTo>
                  <a:lnTo>
                    <a:pt x="13" y="5"/>
                  </a:lnTo>
                  <a:lnTo>
                    <a:pt x="7" y="1"/>
                  </a:lnTo>
                  <a:lnTo>
                    <a:pt x="5" y="0"/>
                  </a:lnTo>
                  <a:lnTo>
                    <a:pt x="7" y="1"/>
                  </a:lnTo>
                  <a:lnTo>
                    <a:pt x="3" y="1"/>
                  </a:lnTo>
                  <a:lnTo>
                    <a:pt x="1" y="2"/>
                  </a:lnTo>
                  <a:lnTo>
                    <a:pt x="0" y="5"/>
                  </a:lnTo>
                  <a:lnTo>
                    <a:pt x="2" y="8"/>
                  </a:lnTo>
                  <a:lnTo>
                    <a:pt x="5"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12" name="Freeform 2444"/>
            <p:cNvSpPr>
              <a:spLocks/>
            </p:cNvSpPr>
            <p:nvPr/>
          </p:nvSpPr>
          <p:spPr bwMode="auto">
            <a:xfrm>
              <a:off x="2499" y="3660"/>
              <a:ext cx="20" cy="13"/>
            </a:xfrm>
            <a:custGeom>
              <a:avLst/>
              <a:gdLst>
                <a:gd name="T0" fmla="*/ 3 w 60"/>
                <a:gd name="T1" fmla="*/ 9 h 41"/>
                <a:gd name="T2" fmla="*/ 1 w 60"/>
                <a:gd name="T3" fmla="*/ 8 h 41"/>
                <a:gd name="T4" fmla="*/ 6 w 60"/>
                <a:gd name="T5" fmla="*/ 11 h 41"/>
                <a:gd name="T6" fmla="*/ 13 w 60"/>
                <a:gd name="T7" fmla="*/ 17 h 41"/>
                <a:gd name="T8" fmla="*/ 19 w 60"/>
                <a:gd name="T9" fmla="*/ 20 h 41"/>
                <a:gd name="T10" fmla="*/ 26 w 60"/>
                <a:gd name="T11" fmla="*/ 27 h 41"/>
                <a:gd name="T12" fmla="*/ 34 w 60"/>
                <a:gd name="T13" fmla="*/ 32 h 41"/>
                <a:gd name="T14" fmla="*/ 42 w 60"/>
                <a:gd name="T15" fmla="*/ 36 h 41"/>
                <a:gd name="T16" fmla="*/ 50 w 60"/>
                <a:gd name="T17" fmla="*/ 40 h 41"/>
                <a:gd name="T18" fmla="*/ 60 w 60"/>
                <a:gd name="T19" fmla="*/ 41 h 41"/>
                <a:gd name="T20" fmla="*/ 60 w 60"/>
                <a:gd name="T21" fmla="*/ 32 h 41"/>
                <a:gd name="T22" fmla="*/ 53 w 60"/>
                <a:gd name="T23" fmla="*/ 30 h 41"/>
                <a:gd name="T24" fmla="*/ 47 w 60"/>
                <a:gd name="T25" fmla="*/ 27 h 41"/>
                <a:gd name="T26" fmla="*/ 39 w 60"/>
                <a:gd name="T27" fmla="*/ 22 h 41"/>
                <a:gd name="T28" fmla="*/ 31 w 60"/>
                <a:gd name="T29" fmla="*/ 18 h 41"/>
                <a:gd name="T30" fmla="*/ 24 w 60"/>
                <a:gd name="T31" fmla="*/ 13 h 41"/>
                <a:gd name="T32" fmla="*/ 17 w 60"/>
                <a:gd name="T33" fmla="*/ 8 h 41"/>
                <a:gd name="T34" fmla="*/ 13 w 60"/>
                <a:gd name="T35" fmla="*/ 4 h 41"/>
                <a:gd name="T36" fmla="*/ 8 w 60"/>
                <a:gd name="T37" fmla="*/ 1 h 41"/>
                <a:gd name="T38" fmla="*/ 6 w 60"/>
                <a:gd name="T39" fmla="*/ 0 h 41"/>
                <a:gd name="T40" fmla="*/ 8 w 60"/>
                <a:gd name="T41" fmla="*/ 1 h 41"/>
                <a:gd name="T42" fmla="*/ 5 w 60"/>
                <a:gd name="T43" fmla="*/ 0 h 41"/>
                <a:gd name="T44" fmla="*/ 1 w 60"/>
                <a:gd name="T45" fmla="*/ 1 h 41"/>
                <a:gd name="T46" fmla="*/ 0 w 60"/>
                <a:gd name="T47" fmla="*/ 4 h 41"/>
                <a:gd name="T48" fmla="*/ 1 w 60"/>
                <a:gd name="T49" fmla="*/ 8 h 41"/>
                <a:gd name="T50" fmla="*/ 3 w 60"/>
                <a:gd name="T51" fmla="*/ 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41">
                  <a:moveTo>
                    <a:pt x="3" y="9"/>
                  </a:moveTo>
                  <a:lnTo>
                    <a:pt x="1" y="8"/>
                  </a:lnTo>
                  <a:lnTo>
                    <a:pt x="6" y="11"/>
                  </a:lnTo>
                  <a:lnTo>
                    <a:pt x="13" y="17"/>
                  </a:lnTo>
                  <a:lnTo>
                    <a:pt x="19" y="20"/>
                  </a:lnTo>
                  <a:lnTo>
                    <a:pt x="26" y="27"/>
                  </a:lnTo>
                  <a:lnTo>
                    <a:pt x="34" y="32"/>
                  </a:lnTo>
                  <a:lnTo>
                    <a:pt x="42" y="36"/>
                  </a:lnTo>
                  <a:lnTo>
                    <a:pt x="50" y="40"/>
                  </a:lnTo>
                  <a:lnTo>
                    <a:pt x="60" y="41"/>
                  </a:lnTo>
                  <a:lnTo>
                    <a:pt x="60" y="32"/>
                  </a:lnTo>
                  <a:lnTo>
                    <a:pt x="53" y="30"/>
                  </a:lnTo>
                  <a:lnTo>
                    <a:pt x="47" y="27"/>
                  </a:lnTo>
                  <a:lnTo>
                    <a:pt x="39" y="22"/>
                  </a:lnTo>
                  <a:lnTo>
                    <a:pt x="31" y="18"/>
                  </a:lnTo>
                  <a:lnTo>
                    <a:pt x="24" y="13"/>
                  </a:lnTo>
                  <a:lnTo>
                    <a:pt x="17" y="8"/>
                  </a:lnTo>
                  <a:lnTo>
                    <a:pt x="13" y="4"/>
                  </a:lnTo>
                  <a:lnTo>
                    <a:pt x="8" y="1"/>
                  </a:lnTo>
                  <a:lnTo>
                    <a:pt x="6" y="0"/>
                  </a:lnTo>
                  <a:lnTo>
                    <a:pt x="8" y="1"/>
                  </a:lnTo>
                  <a:lnTo>
                    <a:pt x="5" y="0"/>
                  </a:lnTo>
                  <a:lnTo>
                    <a:pt x="1" y="1"/>
                  </a:lnTo>
                  <a:lnTo>
                    <a:pt x="0" y="4"/>
                  </a:lnTo>
                  <a:lnTo>
                    <a:pt x="1" y="8"/>
                  </a:lnTo>
                  <a:lnTo>
                    <a:pt x="3"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13" name="Freeform 2445"/>
            <p:cNvSpPr>
              <a:spLocks/>
            </p:cNvSpPr>
            <p:nvPr/>
          </p:nvSpPr>
          <p:spPr bwMode="auto">
            <a:xfrm>
              <a:off x="2460" y="3659"/>
              <a:ext cx="41" cy="7"/>
            </a:xfrm>
            <a:custGeom>
              <a:avLst/>
              <a:gdLst>
                <a:gd name="T0" fmla="*/ 0 w 123"/>
                <a:gd name="T1" fmla="*/ 22 h 22"/>
                <a:gd name="T2" fmla="*/ 0 w 123"/>
                <a:gd name="T3" fmla="*/ 22 h 22"/>
                <a:gd name="T4" fmla="*/ 15 w 123"/>
                <a:gd name="T5" fmla="*/ 20 h 22"/>
                <a:gd name="T6" fmla="*/ 32 w 123"/>
                <a:gd name="T7" fmla="*/ 17 h 22"/>
                <a:gd name="T8" fmla="*/ 51 w 123"/>
                <a:gd name="T9" fmla="*/ 15 h 22"/>
                <a:gd name="T10" fmla="*/ 70 w 123"/>
                <a:gd name="T11" fmla="*/ 13 h 22"/>
                <a:gd name="T12" fmla="*/ 87 w 123"/>
                <a:gd name="T13" fmla="*/ 12 h 22"/>
                <a:gd name="T14" fmla="*/ 102 w 123"/>
                <a:gd name="T15" fmla="*/ 12 h 22"/>
                <a:gd name="T16" fmla="*/ 115 w 123"/>
                <a:gd name="T17" fmla="*/ 12 h 22"/>
                <a:gd name="T18" fmla="*/ 120 w 123"/>
                <a:gd name="T19" fmla="*/ 12 h 22"/>
                <a:gd name="T20" fmla="*/ 123 w 123"/>
                <a:gd name="T21" fmla="*/ 3 h 22"/>
                <a:gd name="T22" fmla="*/ 115 w 123"/>
                <a:gd name="T23" fmla="*/ 0 h 22"/>
                <a:gd name="T24" fmla="*/ 102 w 123"/>
                <a:gd name="T25" fmla="*/ 0 h 22"/>
                <a:gd name="T26" fmla="*/ 87 w 123"/>
                <a:gd name="T27" fmla="*/ 3 h 22"/>
                <a:gd name="T28" fmla="*/ 70 w 123"/>
                <a:gd name="T29" fmla="*/ 4 h 22"/>
                <a:gd name="T30" fmla="*/ 51 w 123"/>
                <a:gd name="T31" fmla="*/ 6 h 22"/>
                <a:gd name="T32" fmla="*/ 32 w 123"/>
                <a:gd name="T33" fmla="*/ 8 h 22"/>
                <a:gd name="T34" fmla="*/ 15 w 123"/>
                <a:gd name="T35" fmla="*/ 11 h 22"/>
                <a:gd name="T36" fmla="*/ 0 w 123"/>
                <a:gd name="T37" fmla="*/ 13 h 22"/>
                <a:gd name="T38" fmla="*/ 0 w 123"/>
                <a:gd name="T39" fmla="*/ 13 h 22"/>
                <a:gd name="T40" fmla="*/ 0 w 123"/>
                <a:gd name="T41"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3" h="22">
                  <a:moveTo>
                    <a:pt x="0" y="22"/>
                  </a:moveTo>
                  <a:lnTo>
                    <a:pt x="0" y="22"/>
                  </a:lnTo>
                  <a:lnTo>
                    <a:pt x="15" y="20"/>
                  </a:lnTo>
                  <a:lnTo>
                    <a:pt x="32" y="17"/>
                  </a:lnTo>
                  <a:lnTo>
                    <a:pt x="51" y="15"/>
                  </a:lnTo>
                  <a:lnTo>
                    <a:pt x="70" y="13"/>
                  </a:lnTo>
                  <a:lnTo>
                    <a:pt x="87" y="12"/>
                  </a:lnTo>
                  <a:lnTo>
                    <a:pt x="102" y="12"/>
                  </a:lnTo>
                  <a:lnTo>
                    <a:pt x="115" y="12"/>
                  </a:lnTo>
                  <a:lnTo>
                    <a:pt x="120" y="12"/>
                  </a:lnTo>
                  <a:lnTo>
                    <a:pt x="123" y="3"/>
                  </a:lnTo>
                  <a:lnTo>
                    <a:pt x="115" y="0"/>
                  </a:lnTo>
                  <a:lnTo>
                    <a:pt x="102" y="0"/>
                  </a:lnTo>
                  <a:lnTo>
                    <a:pt x="87" y="3"/>
                  </a:lnTo>
                  <a:lnTo>
                    <a:pt x="70" y="4"/>
                  </a:lnTo>
                  <a:lnTo>
                    <a:pt x="51" y="6"/>
                  </a:lnTo>
                  <a:lnTo>
                    <a:pt x="32" y="8"/>
                  </a:lnTo>
                  <a:lnTo>
                    <a:pt x="15" y="11"/>
                  </a:lnTo>
                  <a:lnTo>
                    <a:pt x="0" y="13"/>
                  </a:lnTo>
                  <a:lnTo>
                    <a:pt x="0" y="13"/>
                  </a:lnTo>
                  <a:lnTo>
                    <a:pt x="0" y="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14" name="Freeform 2446"/>
            <p:cNvSpPr>
              <a:spLocks/>
            </p:cNvSpPr>
            <p:nvPr/>
          </p:nvSpPr>
          <p:spPr bwMode="auto">
            <a:xfrm>
              <a:off x="2415" y="3657"/>
              <a:ext cx="45" cy="10"/>
            </a:xfrm>
            <a:custGeom>
              <a:avLst/>
              <a:gdLst>
                <a:gd name="T0" fmla="*/ 0 w 133"/>
                <a:gd name="T1" fmla="*/ 9 h 29"/>
                <a:gd name="T2" fmla="*/ 0 w 133"/>
                <a:gd name="T3" fmla="*/ 9 h 29"/>
                <a:gd name="T4" fmla="*/ 7 w 133"/>
                <a:gd name="T5" fmla="*/ 11 h 29"/>
                <a:gd name="T6" fmla="*/ 21 w 133"/>
                <a:gd name="T7" fmla="*/ 13 h 29"/>
                <a:gd name="T8" fmla="*/ 37 w 133"/>
                <a:gd name="T9" fmla="*/ 17 h 29"/>
                <a:gd name="T10" fmla="*/ 59 w 133"/>
                <a:gd name="T11" fmla="*/ 21 h 29"/>
                <a:gd name="T12" fmla="*/ 79 w 133"/>
                <a:gd name="T13" fmla="*/ 24 h 29"/>
                <a:gd name="T14" fmla="*/ 100 w 133"/>
                <a:gd name="T15" fmla="*/ 27 h 29"/>
                <a:gd name="T16" fmla="*/ 118 w 133"/>
                <a:gd name="T17" fmla="*/ 29 h 29"/>
                <a:gd name="T18" fmla="*/ 133 w 133"/>
                <a:gd name="T19" fmla="*/ 27 h 29"/>
                <a:gd name="T20" fmla="*/ 133 w 133"/>
                <a:gd name="T21" fmla="*/ 18 h 29"/>
                <a:gd name="T22" fmla="*/ 118 w 133"/>
                <a:gd name="T23" fmla="*/ 18 h 29"/>
                <a:gd name="T24" fmla="*/ 100 w 133"/>
                <a:gd name="T25" fmla="*/ 18 h 29"/>
                <a:gd name="T26" fmla="*/ 79 w 133"/>
                <a:gd name="T27" fmla="*/ 14 h 29"/>
                <a:gd name="T28" fmla="*/ 59 w 133"/>
                <a:gd name="T29" fmla="*/ 12 h 29"/>
                <a:gd name="T30" fmla="*/ 39 w 133"/>
                <a:gd name="T31" fmla="*/ 8 h 29"/>
                <a:gd name="T32" fmla="*/ 21 w 133"/>
                <a:gd name="T33" fmla="*/ 4 h 29"/>
                <a:gd name="T34" fmla="*/ 10 w 133"/>
                <a:gd name="T35" fmla="*/ 2 h 29"/>
                <a:gd name="T36" fmla="*/ 3 w 133"/>
                <a:gd name="T37" fmla="*/ 0 h 29"/>
                <a:gd name="T38" fmla="*/ 3 w 133"/>
                <a:gd name="T39" fmla="*/ 0 h 29"/>
                <a:gd name="T40" fmla="*/ 0 w 133"/>
                <a:gd name="T41" fmla="*/ 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3" h="29">
                  <a:moveTo>
                    <a:pt x="0" y="9"/>
                  </a:moveTo>
                  <a:lnTo>
                    <a:pt x="0" y="9"/>
                  </a:lnTo>
                  <a:lnTo>
                    <a:pt x="7" y="11"/>
                  </a:lnTo>
                  <a:lnTo>
                    <a:pt x="21" y="13"/>
                  </a:lnTo>
                  <a:lnTo>
                    <a:pt x="37" y="17"/>
                  </a:lnTo>
                  <a:lnTo>
                    <a:pt x="59" y="21"/>
                  </a:lnTo>
                  <a:lnTo>
                    <a:pt x="79" y="24"/>
                  </a:lnTo>
                  <a:lnTo>
                    <a:pt x="100" y="27"/>
                  </a:lnTo>
                  <a:lnTo>
                    <a:pt x="118" y="29"/>
                  </a:lnTo>
                  <a:lnTo>
                    <a:pt x="133" y="27"/>
                  </a:lnTo>
                  <a:lnTo>
                    <a:pt x="133" y="18"/>
                  </a:lnTo>
                  <a:lnTo>
                    <a:pt x="118" y="18"/>
                  </a:lnTo>
                  <a:lnTo>
                    <a:pt x="100" y="18"/>
                  </a:lnTo>
                  <a:lnTo>
                    <a:pt x="79" y="14"/>
                  </a:lnTo>
                  <a:lnTo>
                    <a:pt x="59" y="12"/>
                  </a:lnTo>
                  <a:lnTo>
                    <a:pt x="39" y="8"/>
                  </a:lnTo>
                  <a:lnTo>
                    <a:pt x="21" y="4"/>
                  </a:lnTo>
                  <a:lnTo>
                    <a:pt x="10" y="2"/>
                  </a:lnTo>
                  <a:lnTo>
                    <a:pt x="3" y="0"/>
                  </a:lnTo>
                  <a:lnTo>
                    <a:pt x="3"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15" name="Freeform 2447"/>
            <p:cNvSpPr>
              <a:spLocks/>
            </p:cNvSpPr>
            <p:nvPr/>
          </p:nvSpPr>
          <p:spPr bwMode="auto">
            <a:xfrm>
              <a:off x="2390" y="3645"/>
              <a:ext cx="26" cy="15"/>
            </a:xfrm>
            <a:custGeom>
              <a:avLst/>
              <a:gdLst>
                <a:gd name="T0" fmla="*/ 0 w 80"/>
                <a:gd name="T1" fmla="*/ 9 h 45"/>
                <a:gd name="T2" fmla="*/ 0 w 80"/>
                <a:gd name="T3" fmla="*/ 9 h 45"/>
                <a:gd name="T4" fmla="*/ 8 w 80"/>
                <a:gd name="T5" fmla="*/ 11 h 45"/>
                <a:gd name="T6" fmla="*/ 16 w 80"/>
                <a:gd name="T7" fmla="*/ 16 h 45"/>
                <a:gd name="T8" fmla="*/ 28 w 80"/>
                <a:gd name="T9" fmla="*/ 21 h 45"/>
                <a:gd name="T10" fmla="*/ 40 w 80"/>
                <a:gd name="T11" fmla="*/ 26 h 45"/>
                <a:gd name="T12" fmla="*/ 51 w 80"/>
                <a:gd name="T13" fmla="*/ 33 h 45"/>
                <a:gd name="T14" fmla="*/ 63 w 80"/>
                <a:gd name="T15" fmla="*/ 38 h 45"/>
                <a:gd name="T16" fmla="*/ 71 w 80"/>
                <a:gd name="T17" fmla="*/ 42 h 45"/>
                <a:gd name="T18" fmla="*/ 77 w 80"/>
                <a:gd name="T19" fmla="*/ 45 h 45"/>
                <a:gd name="T20" fmla="*/ 80 w 80"/>
                <a:gd name="T21" fmla="*/ 36 h 45"/>
                <a:gd name="T22" fmla="*/ 75 w 80"/>
                <a:gd name="T23" fmla="*/ 33 h 45"/>
                <a:gd name="T24" fmla="*/ 67 w 80"/>
                <a:gd name="T25" fmla="*/ 29 h 45"/>
                <a:gd name="T26" fmla="*/ 56 w 80"/>
                <a:gd name="T27" fmla="*/ 24 h 45"/>
                <a:gd name="T28" fmla="*/ 44 w 80"/>
                <a:gd name="T29" fmla="*/ 17 h 45"/>
                <a:gd name="T30" fmla="*/ 31 w 80"/>
                <a:gd name="T31" fmla="*/ 11 h 45"/>
                <a:gd name="T32" fmla="*/ 20 w 80"/>
                <a:gd name="T33" fmla="*/ 7 h 45"/>
                <a:gd name="T34" fmla="*/ 10 w 80"/>
                <a:gd name="T35" fmla="*/ 2 h 45"/>
                <a:gd name="T36" fmla="*/ 2 w 80"/>
                <a:gd name="T37" fmla="*/ 0 h 45"/>
                <a:gd name="T38" fmla="*/ 2 w 80"/>
                <a:gd name="T39" fmla="*/ 0 h 45"/>
                <a:gd name="T40" fmla="*/ 0 w 80"/>
                <a:gd name="T41" fmla="*/ 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45">
                  <a:moveTo>
                    <a:pt x="0" y="9"/>
                  </a:moveTo>
                  <a:lnTo>
                    <a:pt x="0" y="9"/>
                  </a:lnTo>
                  <a:lnTo>
                    <a:pt x="8" y="11"/>
                  </a:lnTo>
                  <a:lnTo>
                    <a:pt x="16" y="16"/>
                  </a:lnTo>
                  <a:lnTo>
                    <a:pt x="28" y="21"/>
                  </a:lnTo>
                  <a:lnTo>
                    <a:pt x="40" y="26"/>
                  </a:lnTo>
                  <a:lnTo>
                    <a:pt x="51" y="33"/>
                  </a:lnTo>
                  <a:lnTo>
                    <a:pt x="63" y="38"/>
                  </a:lnTo>
                  <a:lnTo>
                    <a:pt x="71" y="42"/>
                  </a:lnTo>
                  <a:lnTo>
                    <a:pt x="77" y="45"/>
                  </a:lnTo>
                  <a:lnTo>
                    <a:pt x="80" y="36"/>
                  </a:lnTo>
                  <a:lnTo>
                    <a:pt x="75" y="33"/>
                  </a:lnTo>
                  <a:lnTo>
                    <a:pt x="67" y="29"/>
                  </a:lnTo>
                  <a:lnTo>
                    <a:pt x="56" y="24"/>
                  </a:lnTo>
                  <a:lnTo>
                    <a:pt x="44" y="17"/>
                  </a:lnTo>
                  <a:lnTo>
                    <a:pt x="31" y="11"/>
                  </a:lnTo>
                  <a:lnTo>
                    <a:pt x="20" y="7"/>
                  </a:lnTo>
                  <a:lnTo>
                    <a:pt x="10" y="2"/>
                  </a:lnTo>
                  <a:lnTo>
                    <a:pt x="2" y="0"/>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16" name="Freeform 2448"/>
            <p:cNvSpPr>
              <a:spLocks/>
            </p:cNvSpPr>
            <p:nvPr/>
          </p:nvSpPr>
          <p:spPr bwMode="auto">
            <a:xfrm>
              <a:off x="2329" y="3643"/>
              <a:ext cx="61" cy="5"/>
            </a:xfrm>
            <a:custGeom>
              <a:avLst/>
              <a:gdLst>
                <a:gd name="T0" fmla="*/ 0 w 184"/>
                <a:gd name="T1" fmla="*/ 12 h 15"/>
                <a:gd name="T2" fmla="*/ 0 w 184"/>
                <a:gd name="T3" fmla="*/ 12 h 15"/>
                <a:gd name="T4" fmla="*/ 5 w 184"/>
                <a:gd name="T5" fmla="*/ 12 h 15"/>
                <a:gd name="T6" fmla="*/ 12 w 184"/>
                <a:gd name="T7" fmla="*/ 12 h 15"/>
                <a:gd name="T8" fmla="*/ 23 w 184"/>
                <a:gd name="T9" fmla="*/ 12 h 15"/>
                <a:gd name="T10" fmla="*/ 35 w 184"/>
                <a:gd name="T11" fmla="*/ 12 h 15"/>
                <a:gd name="T12" fmla="*/ 48 w 184"/>
                <a:gd name="T13" fmla="*/ 12 h 15"/>
                <a:gd name="T14" fmla="*/ 63 w 184"/>
                <a:gd name="T15" fmla="*/ 12 h 15"/>
                <a:gd name="T16" fmla="*/ 77 w 184"/>
                <a:gd name="T17" fmla="*/ 13 h 15"/>
                <a:gd name="T18" fmla="*/ 94 w 184"/>
                <a:gd name="T19" fmla="*/ 13 h 15"/>
                <a:gd name="T20" fmla="*/ 108 w 184"/>
                <a:gd name="T21" fmla="*/ 13 h 15"/>
                <a:gd name="T22" fmla="*/ 123 w 184"/>
                <a:gd name="T23" fmla="*/ 13 h 15"/>
                <a:gd name="T24" fmla="*/ 137 w 184"/>
                <a:gd name="T25" fmla="*/ 14 h 15"/>
                <a:gd name="T26" fmla="*/ 151 w 184"/>
                <a:gd name="T27" fmla="*/ 14 h 15"/>
                <a:gd name="T28" fmla="*/ 162 w 184"/>
                <a:gd name="T29" fmla="*/ 15 h 15"/>
                <a:gd name="T30" fmla="*/ 171 w 184"/>
                <a:gd name="T31" fmla="*/ 15 h 15"/>
                <a:gd name="T32" fmla="*/ 178 w 184"/>
                <a:gd name="T33" fmla="*/ 14 h 15"/>
                <a:gd name="T34" fmla="*/ 182 w 184"/>
                <a:gd name="T35" fmla="*/ 15 h 15"/>
                <a:gd name="T36" fmla="*/ 184 w 184"/>
                <a:gd name="T37" fmla="*/ 6 h 15"/>
                <a:gd name="T38" fmla="*/ 178 w 184"/>
                <a:gd name="T39" fmla="*/ 5 h 15"/>
                <a:gd name="T40" fmla="*/ 171 w 184"/>
                <a:gd name="T41" fmla="*/ 4 h 15"/>
                <a:gd name="T42" fmla="*/ 162 w 184"/>
                <a:gd name="T43" fmla="*/ 4 h 15"/>
                <a:gd name="T44" fmla="*/ 151 w 184"/>
                <a:gd name="T45" fmla="*/ 3 h 15"/>
                <a:gd name="T46" fmla="*/ 137 w 184"/>
                <a:gd name="T47" fmla="*/ 3 h 15"/>
                <a:gd name="T48" fmla="*/ 123 w 184"/>
                <a:gd name="T49" fmla="*/ 1 h 15"/>
                <a:gd name="T50" fmla="*/ 108 w 184"/>
                <a:gd name="T51" fmla="*/ 1 h 15"/>
                <a:gd name="T52" fmla="*/ 94 w 184"/>
                <a:gd name="T53" fmla="*/ 1 h 15"/>
                <a:gd name="T54" fmla="*/ 77 w 184"/>
                <a:gd name="T55" fmla="*/ 1 h 15"/>
                <a:gd name="T56" fmla="*/ 63 w 184"/>
                <a:gd name="T57" fmla="*/ 0 h 15"/>
                <a:gd name="T58" fmla="*/ 48 w 184"/>
                <a:gd name="T59" fmla="*/ 0 h 15"/>
                <a:gd name="T60" fmla="*/ 35 w 184"/>
                <a:gd name="T61" fmla="*/ 0 h 15"/>
                <a:gd name="T62" fmla="*/ 23 w 184"/>
                <a:gd name="T63" fmla="*/ 0 h 15"/>
                <a:gd name="T64" fmla="*/ 12 w 184"/>
                <a:gd name="T65" fmla="*/ 0 h 15"/>
                <a:gd name="T66" fmla="*/ 5 w 184"/>
                <a:gd name="T67" fmla="*/ 0 h 15"/>
                <a:gd name="T68" fmla="*/ 0 w 184"/>
                <a:gd name="T69" fmla="*/ 0 h 15"/>
                <a:gd name="T70" fmla="*/ 0 w 184"/>
                <a:gd name="T71" fmla="*/ 0 h 15"/>
                <a:gd name="T72" fmla="*/ 0 w 184"/>
                <a:gd name="T73"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4" h="15">
                  <a:moveTo>
                    <a:pt x="0" y="12"/>
                  </a:moveTo>
                  <a:lnTo>
                    <a:pt x="0" y="12"/>
                  </a:lnTo>
                  <a:lnTo>
                    <a:pt x="5" y="12"/>
                  </a:lnTo>
                  <a:lnTo>
                    <a:pt x="12" y="12"/>
                  </a:lnTo>
                  <a:lnTo>
                    <a:pt x="23" y="12"/>
                  </a:lnTo>
                  <a:lnTo>
                    <a:pt x="35" y="12"/>
                  </a:lnTo>
                  <a:lnTo>
                    <a:pt x="48" y="12"/>
                  </a:lnTo>
                  <a:lnTo>
                    <a:pt x="63" y="12"/>
                  </a:lnTo>
                  <a:lnTo>
                    <a:pt x="77" y="13"/>
                  </a:lnTo>
                  <a:lnTo>
                    <a:pt x="94" y="13"/>
                  </a:lnTo>
                  <a:lnTo>
                    <a:pt x="108" y="13"/>
                  </a:lnTo>
                  <a:lnTo>
                    <a:pt x="123" y="13"/>
                  </a:lnTo>
                  <a:lnTo>
                    <a:pt x="137" y="14"/>
                  </a:lnTo>
                  <a:lnTo>
                    <a:pt x="151" y="14"/>
                  </a:lnTo>
                  <a:lnTo>
                    <a:pt x="162" y="15"/>
                  </a:lnTo>
                  <a:lnTo>
                    <a:pt x="171" y="15"/>
                  </a:lnTo>
                  <a:lnTo>
                    <a:pt x="178" y="14"/>
                  </a:lnTo>
                  <a:lnTo>
                    <a:pt x="182" y="15"/>
                  </a:lnTo>
                  <a:lnTo>
                    <a:pt x="184" y="6"/>
                  </a:lnTo>
                  <a:lnTo>
                    <a:pt x="178" y="5"/>
                  </a:lnTo>
                  <a:lnTo>
                    <a:pt x="171" y="4"/>
                  </a:lnTo>
                  <a:lnTo>
                    <a:pt x="162" y="4"/>
                  </a:lnTo>
                  <a:lnTo>
                    <a:pt x="151" y="3"/>
                  </a:lnTo>
                  <a:lnTo>
                    <a:pt x="137" y="3"/>
                  </a:lnTo>
                  <a:lnTo>
                    <a:pt x="123" y="1"/>
                  </a:lnTo>
                  <a:lnTo>
                    <a:pt x="108" y="1"/>
                  </a:lnTo>
                  <a:lnTo>
                    <a:pt x="94" y="1"/>
                  </a:lnTo>
                  <a:lnTo>
                    <a:pt x="77" y="1"/>
                  </a:lnTo>
                  <a:lnTo>
                    <a:pt x="63" y="0"/>
                  </a:lnTo>
                  <a:lnTo>
                    <a:pt x="48" y="0"/>
                  </a:lnTo>
                  <a:lnTo>
                    <a:pt x="35" y="0"/>
                  </a:lnTo>
                  <a:lnTo>
                    <a:pt x="23" y="0"/>
                  </a:lnTo>
                  <a:lnTo>
                    <a:pt x="12" y="0"/>
                  </a:lnTo>
                  <a:lnTo>
                    <a:pt x="5" y="0"/>
                  </a:lnTo>
                  <a:lnTo>
                    <a:pt x="0" y="0"/>
                  </a:lnTo>
                  <a:lnTo>
                    <a:pt x="0" y="0"/>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17" name="Freeform 2449"/>
            <p:cNvSpPr>
              <a:spLocks/>
            </p:cNvSpPr>
            <p:nvPr/>
          </p:nvSpPr>
          <p:spPr bwMode="auto">
            <a:xfrm>
              <a:off x="2299" y="3638"/>
              <a:ext cx="30" cy="9"/>
            </a:xfrm>
            <a:custGeom>
              <a:avLst/>
              <a:gdLst>
                <a:gd name="T0" fmla="*/ 0 w 91"/>
                <a:gd name="T1" fmla="*/ 10 h 27"/>
                <a:gd name="T2" fmla="*/ 13 w 91"/>
                <a:gd name="T3" fmla="*/ 14 h 27"/>
                <a:gd name="T4" fmla="*/ 24 w 91"/>
                <a:gd name="T5" fmla="*/ 18 h 27"/>
                <a:gd name="T6" fmla="*/ 38 w 91"/>
                <a:gd name="T7" fmla="*/ 20 h 27"/>
                <a:gd name="T8" fmla="*/ 49 w 91"/>
                <a:gd name="T9" fmla="*/ 22 h 27"/>
                <a:gd name="T10" fmla="*/ 61 w 91"/>
                <a:gd name="T11" fmla="*/ 23 h 27"/>
                <a:gd name="T12" fmla="*/ 72 w 91"/>
                <a:gd name="T13" fmla="*/ 24 h 27"/>
                <a:gd name="T14" fmla="*/ 81 w 91"/>
                <a:gd name="T15" fmla="*/ 26 h 27"/>
                <a:gd name="T16" fmla="*/ 91 w 91"/>
                <a:gd name="T17" fmla="*/ 27 h 27"/>
                <a:gd name="T18" fmla="*/ 91 w 91"/>
                <a:gd name="T19" fmla="*/ 15 h 27"/>
                <a:gd name="T20" fmla="*/ 81 w 91"/>
                <a:gd name="T21" fmla="*/ 16 h 27"/>
                <a:gd name="T22" fmla="*/ 72 w 91"/>
                <a:gd name="T23" fmla="*/ 15 h 27"/>
                <a:gd name="T24" fmla="*/ 61 w 91"/>
                <a:gd name="T25" fmla="*/ 14 h 27"/>
                <a:gd name="T26" fmla="*/ 49 w 91"/>
                <a:gd name="T27" fmla="*/ 13 h 27"/>
                <a:gd name="T28" fmla="*/ 38 w 91"/>
                <a:gd name="T29" fmla="*/ 11 h 27"/>
                <a:gd name="T30" fmla="*/ 27 w 91"/>
                <a:gd name="T31" fmla="*/ 8 h 27"/>
                <a:gd name="T32" fmla="*/ 15 w 91"/>
                <a:gd name="T33" fmla="*/ 5 h 27"/>
                <a:gd name="T34" fmla="*/ 3 w 91"/>
                <a:gd name="T35" fmla="*/ 0 h 27"/>
                <a:gd name="T36" fmla="*/ 0 w 91"/>
                <a:gd name="T37"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1" h="27">
                  <a:moveTo>
                    <a:pt x="0" y="10"/>
                  </a:moveTo>
                  <a:lnTo>
                    <a:pt x="13" y="14"/>
                  </a:lnTo>
                  <a:lnTo>
                    <a:pt x="24" y="18"/>
                  </a:lnTo>
                  <a:lnTo>
                    <a:pt x="38" y="20"/>
                  </a:lnTo>
                  <a:lnTo>
                    <a:pt x="49" y="22"/>
                  </a:lnTo>
                  <a:lnTo>
                    <a:pt x="61" y="23"/>
                  </a:lnTo>
                  <a:lnTo>
                    <a:pt x="72" y="24"/>
                  </a:lnTo>
                  <a:lnTo>
                    <a:pt x="81" y="26"/>
                  </a:lnTo>
                  <a:lnTo>
                    <a:pt x="91" y="27"/>
                  </a:lnTo>
                  <a:lnTo>
                    <a:pt x="91" y="15"/>
                  </a:lnTo>
                  <a:lnTo>
                    <a:pt x="81" y="16"/>
                  </a:lnTo>
                  <a:lnTo>
                    <a:pt x="72" y="15"/>
                  </a:lnTo>
                  <a:lnTo>
                    <a:pt x="61" y="14"/>
                  </a:lnTo>
                  <a:lnTo>
                    <a:pt x="49" y="13"/>
                  </a:lnTo>
                  <a:lnTo>
                    <a:pt x="38" y="11"/>
                  </a:lnTo>
                  <a:lnTo>
                    <a:pt x="27" y="8"/>
                  </a:lnTo>
                  <a:lnTo>
                    <a:pt x="15" y="5"/>
                  </a:lnTo>
                  <a:lnTo>
                    <a:pt x="3" y="0"/>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18" name="Freeform 2450"/>
            <p:cNvSpPr>
              <a:spLocks/>
            </p:cNvSpPr>
            <p:nvPr/>
          </p:nvSpPr>
          <p:spPr bwMode="auto">
            <a:xfrm>
              <a:off x="2298" y="3638"/>
              <a:ext cx="2" cy="3"/>
            </a:xfrm>
            <a:custGeom>
              <a:avLst/>
              <a:gdLst>
                <a:gd name="T0" fmla="*/ 6 w 6"/>
                <a:gd name="T1" fmla="*/ 0 h 10"/>
                <a:gd name="T2" fmla="*/ 2 w 6"/>
                <a:gd name="T3" fmla="*/ 2 h 10"/>
                <a:gd name="T4" fmla="*/ 0 w 6"/>
                <a:gd name="T5" fmla="*/ 4 h 10"/>
                <a:gd name="T6" fmla="*/ 1 w 6"/>
                <a:gd name="T7" fmla="*/ 7 h 10"/>
                <a:gd name="T8" fmla="*/ 3 w 6"/>
                <a:gd name="T9" fmla="*/ 10 h 10"/>
                <a:gd name="T10" fmla="*/ 6 w 6"/>
                <a:gd name="T11" fmla="*/ 0 h 10"/>
              </a:gdLst>
              <a:ahLst/>
              <a:cxnLst>
                <a:cxn ang="0">
                  <a:pos x="T0" y="T1"/>
                </a:cxn>
                <a:cxn ang="0">
                  <a:pos x="T2" y="T3"/>
                </a:cxn>
                <a:cxn ang="0">
                  <a:pos x="T4" y="T5"/>
                </a:cxn>
                <a:cxn ang="0">
                  <a:pos x="T6" y="T7"/>
                </a:cxn>
                <a:cxn ang="0">
                  <a:pos x="T8" y="T9"/>
                </a:cxn>
                <a:cxn ang="0">
                  <a:pos x="T10" y="T11"/>
                </a:cxn>
              </a:cxnLst>
              <a:rect l="0" t="0" r="r" b="b"/>
              <a:pathLst>
                <a:path w="6" h="10">
                  <a:moveTo>
                    <a:pt x="6" y="0"/>
                  </a:moveTo>
                  <a:lnTo>
                    <a:pt x="2" y="2"/>
                  </a:lnTo>
                  <a:lnTo>
                    <a:pt x="0" y="4"/>
                  </a:lnTo>
                  <a:lnTo>
                    <a:pt x="1" y="7"/>
                  </a:lnTo>
                  <a:lnTo>
                    <a:pt x="3" y="10"/>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19" name="Freeform 2451"/>
            <p:cNvSpPr>
              <a:spLocks/>
            </p:cNvSpPr>
            <p:nvPr/>
          </p:nvSpPr>
          <p:spPr bwMode="auto">
            <a:xfrm>
              <a:off x="3369" y="3579"/>
              <a:ext cx="2" cy="3"/>
            </a:xfrm>
            <a:custGeom>
              <a:avLst/>
              <a:gdLst>
                <a:gd name="T0" fmla="*/ 0 w 6"/>
                <a:gd name="T1" fmla="*/ 9 h 9"/>
                <a:gd name="T2" fmla="*/ 3 w 6"/>
                <a:gd name="T3" fmla="*/ 8 h 9"/>
                <a:gd name="T4" fmla="*/ 6 w 6"/>
                <a:gd name="T5" fmla="*/ 6 h 9"/>
                <a:gd name="T6" fmla="*/ 6 w 6"/>
                <a:gd name="T7" fmla="*/ 2 h 9"/>
                <a:gd name="T8" fmla="*/ 2 w 6"/>
                <a:gd name="T9" fmla="*/ 0 h 9"/>
                <a:gd name="T10" fmla="*/ 0 w 6"/>
                <a:gd name="T11" fmla="*/ 9 h 9"/>
              </a:gdLst>
              <a:ahLst/>
              <a:cxnLst>
                <a:cxn ang="0">
                  <a:pos x="T0" y="T1"/>
                </a:cxn>
                <a:cxn ang="0">
                  <a:pos x="T2" y="T3"/>
                </a:cxn>
                <a:cxn ang="0">
                  <a:pos x="T4" y="T5"/>
                </a:cxn>
                <a:cxn ang="0">
                  <a:pos x="T6" y="T7"/>
                </a:cxn>
                <a:cxn ang="0">
                  <a:pos x="T8" y="T9"/>
                </a:cxn>
                <a:cxn ang="0">
                  <a:pos x="T10" y="T11"/>
                </a:cxn>
              </a:cxnLst>
              <a:rect l="0" t="0" r="r" b="b"/>
              <a:pathLst>
                <a:path w="6" h="9">
                  <a:moveTo>
                    <a:pt x="0" y="9"/>
                  </a:moveTo>
                  <a:lnTo>
                    <a:pt x="3" y="8"/>
                  </a:lnTo>
                  <a:lnTo>
                    <a:pt x="6" y="6"/>
                  </a:lnTo>
                  <a:lnTo>
                    <a:pt x="6" y="2"/>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20" name="Freeform 2452"/>
            <p:cNvSpPr>
              <a:spLocks/>
            </p:cNvSpPr>
            <p:nvPr/>
          </p:nvSpPr>
          <p:spPr bwMode="auto">
            <a:xfrm>
              <a:off x="3316" y="3571"/>
              <a:ext cx="54" cy="11"/>
            </a:xfrm>
            <a:custGeom>
              <a:avLst/>
              <a:gdLst>
                <a:gd name="T0" fmla="*/ 8 w 161"/>
                <a:gd name="T1" fmla="*/ 9 h 33"/>
                <a:gd name="T2" fmla="*/ 4 w 161"/>
                <a:gd name="T3" fmla="*/ 10 h 33"/>
                <a:gd name="T4" fmla="*/ 16 w 161"/>
                <a:gd name="T5" fmla="*/ 11 h 33"/>
                <a:gd name="T6" fmla="*/ 31 w 161"/>
                <a:gd name="T7" fmla="*/ 10 h 33"/>
                <a:gd name="T8" fmla="*/ 49 w 161"/>
                <a:gd name="T9" fmla="*/ 13 h 33"/>
                <a:gd name="T10" fmla="*/ 71 w 161"/>
                <a:gd name="T11" fmla="*/ 15 h 33"/>
                <a:gd name="T12" fmla="*/ 94 w 161"/>
                <a:gd name="T13" fmla="*/ 19 h 33"/>
                <a:gd name="T14" fmla="*/ 117 w 161"/>
                <a:gd name="T15" fmla="*/ 23 h 33"/>
                <a:gd name="T16" fmla="*/ 137 w 161"/>
                <a:gd name="T17" fmla="*/ 29 h 33"/>
                <a:gd name="T18" fmla="*/ 159 w 161"/>
                <a:gd name="T19" fmla="*/ 33 h 33"/>
                <a:gd name="T20" fmla="*/ 161 w 161"/>
                <a:gd name="T21" fmla="*/ 24 h 33"/>
                <a:gd name="T22" fmla="*/ 140 w 161"/>
                <a:gd name="T23" fmla="*/ 19 h 33"/>
                <a:gd name="T24" fmla="*/ 117 w 161"/>
                <a:gd name="T25" fmla="*/ 14 h 33"/>
                <a:gd name="T26" fmla="*/ 94 w 161"/>
                <a:gd name="T27" fmla="*/ 10 h 33"/>
                <a:gd name="T28" fmla="*/ 71 w 161"/>
                <a:gd name="T29" fmla="*/ 6 h 33"/>
                <a:gd name="T30" fmla="*/ 49 w 161"/>
                <a:gd name="T31" fmla="*/ 3 h 33"/>
                <a:gd name="T32" fmla="*/ 31 w 161"/>
                <a:gd name="T33" fmla="*/ 1 h 33"/>
                <a:gd name="T34" fmla="*/ 16 w 161"/>
                <a:gd name="T35" fmla="*/ 0 h 33"/>
                <a:gd name="T36" fmla="*/ 4 w 161"/>
                <a:gd name="T37" fmla="*/ 1 h 33"/>
                <a:gd name="T38" fmla="*/ 1 w 161"/>
                <a:gd name="T39" fmla="*/ 2 h 33"/>
                <a:gd name="T40" fmla="*/ 4 w 161"/>
                <a:gd name="T41" fmla="*/ 1 h 33"/>
                <a:gd name="T42" fmla="*/ 1 w 161"/>
                <a:gd name="T43" fmla="*/ 2 h 33"/>
                <a:gd name="T44" fmla="*/ 0 w 161"/>
                <a:gd name="T45" fmla="*/ 6 h 33"/>
                <a:gd name="T46" fmla="*/ 1 w 161"/>
                <a:gd name="T47" fmla="*/ 9 h 33"/>
                <a:gd name="T48" fmla="*/ 4 w 161"/>
                <a:gd name="T49" fmla="*/ 10 h 33"/>
                <a:gd name="T50" fmla="*/ 8 w 161"/>
                <a:gd name="T51" fmla="*/ 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1" h="33">
                  <a:moveTo>
                    <a:pt x="8" y="9"/>
                  </a:moveTo>
                  <a:lnTo>
                    <a:pt x="4" y="10"/>
                  </a:lnTo>
                  <a:lnTo>
                    <a:pt x="16" y="11"/>
                  </a:lnTo>
                  <a:lnTo>
                    <a:pt x="31" y="10"/>
                  </a:lnTo>
                  <a:lnTo>
                    <a:pt x="49" y="13"/>
                  </a:lnTo>
                  <a:lnTo>
                    <a:pt x="71" y="15"/>
                  </a:lnTo>
                  <a:lnTo>
                    <a:pt x="94" y="19"/>
                  </a:lnTo>
                  <a:lnTo>
                    <a:pt x="117" y="23"/>
                  </a:lnTo>
                  <a:lnTo>
                    <a:pt x="137" y="29"/>
                  </a:lnTo>
                  <a:lnTo>
                    <a:pt x="159" y="33"/>
                  </a:lnTo>
                  <a:lnTo>
                    <a:pt x="161" y="24"/>
                  </a:lnTo>
                  <a:lnTo>
                    <a:pt x="140" y="19"/>
                  </a:lnTo>
                  <a:lnTo>
                    <a:pt x="117" y="14"/>
                  </a:lnTo>
                  <a:lnTo>
                    <a:pt x="94" y="10"/>
                  </a:lnTo>
                  <a:lnTo>
                    <a:pt x="71" y="6"/>
                  </a:lnTo>
                  <a:lnTo>
                    <a:pt x="49" y="3"/>
                  </a:lnTo>
                  <a:lnTo>
                    <a:pt x="31" y="1"/>
                  </a:lnTo>
                  <a:lnTo>
                    <a:pt x="16" y="0"/>
                  </a:lnTo>
                  <a:lnTo>
                    <a:pt x="4" y="1"/>
                  </a:lnTo>
                  <a:lnTo>
                    <a:pt x="1" y="2"/>
                  </a:lnTo>
                  <a:lnTo>
                    <a:pt x="4" y="1"/>
                  </a:lnTo>
                  <a:lnTo>
                    <a:pt x="1" y="2"/>
                  </a:lnTo>
                  <a:lnTo>
                    <a:pt x="0" y="6"/>
                  </a:lnTo>
                  <a:lnTo>
                    <a:pt x="1" y="9"/>
                  </a:lnTo>
                  <a:lnTo>
                    <a:pt x="4" y="10"/>
                  </a:lnTo>
                  <a:lnTo>
                    <a:pt x="8"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21" name="Freeform 2453"/>
            <p:cNvSpPr>
              <a:spLocks/>
            </p:cNvSpPr>
            <p:nvPr/>
          </p:nvSpPr>
          <p:spPr bwMode="auto">
            <a:xfrm>
              <a:off x="3268" y="3572"/>
              <a:ext cx="51" cy="21"/>
            </a:xfrm>
            <a:custGeom>
              <a:avLst/>
              <a:gdLst>
                <a:gd name="T0" fmla="*/ 2 w 152"/>
                <a:gd name="T1" fmla="*/ 64 h 64"/>
                <a:gd name="T2" fmla="*/ 1 w 152"/>
                <a:gd name="T3" fmla="*/ 64 h 64"/>
                <a:gd name="T4" fmla="*/ 9 w 152"/>
                <a:gd name="T5" fmla="*/ 63 h 64"/>
                <a:gd name="T6" fmla="*/ 23 w 152"/>
                <a:gd name="T7" fmla="*/ 61 h 64"/>
                <a:gd name="T8" fmla="*/ 44 w 152"/>
                <a:gd name="T9" fmla="*/ 57 h 64"/>
                <a:gd name="T10" fmla="*/ 67 w 152"/>
                <a:gd name="T11" fmla="*/ 52 h 64"/>
                <a:gd name="T12" fmla="*/ 91 w 152"/>
                <a:gd name="T13" fmla="*/ 44 h 64"/>
                <a:gd name="T14" fmla="*/ 115 w 152"/>
                <a:gd name="T15" fmla="*/ 35 h 64"/>
                <a:gd name="T16" fmla="*/ 135 w 152"/>
                <a:gd name="T17" fmla="*/ 23 h 64"/>
                <a:gd name="T18" fmla="*/ 152 w 152"/>
                <a:gd name="T19" fmla="*/ 7 h 64"/>
                <a:gd name="T20" fmla="*/ 145 w 152"/>
                <a:gd name="T21" fmla="*/ 0 h 64"/>
                <a:gd name="T22" fmla="*/ 130 w 152"/>
                <a:gd name="T23" fmla="*/ 14 h 64"/>
                <a:gd name="T24" fmla="*/ 111 w 152"/>
                <a:gd name="T25" fmla="*/ 25 h 64"/>
                <a:gd name="T26" fmla="*/ 89 w 152"/>
                <a:gd name="T27" fmla="*/ 35 h 64"/>
                <a:gd name="T28" fmla="*/ 65 w 152"/>
                <a:gd name="T29" fmla="*/ 43 h 64"/>
                <a:gd name="T30" fmla="*/ 42 w 152"/>
                <a:gd name="T31" fmla="*/ 48 h 64"/>
                <a:gd name="T32" fmla="*/ 23 w 152"/>
                <a:gd name="T33" fmla="*/ 52 h 64"/>
                <a:gd name="T34" fmla="*/ 9 w 152"/>
                <a:gd name="T35" fmla="*/ 54 h 64"/>
                <a:gd name="T36" fmla="*/ 1 w 152"/>
                <a:gd name="T37" fmla="*/ 55 h 64"/>
                <a:gd name="T38" fmla="*/ 0 w 152"/>
                <a:gd name="T39" fmla="*/ 55 h 64"/>
                <a:gd name="T40" fmla="*/ 2 w 152"/>
                <a:gd name="T41"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2" h="64">
                  <a:moveTo>
                    <a:pt x="2" y="64"/>
                  </a:moveTo>
                  <a:lnTo>
                    <a:pt x="1" y="64"/>
                  </a:lnTo>
                  <a:lnTo>
                    <a:pt x="9" y="63"/>
                  </a:lnTo>
                  <a:lnTo>
                    <a:pt x="23" y="61"/>
                  </a:lnTo>
                  <a:lnTo>
                    <a:pt x="44" y="57"/>
                  </a:lnTo>
                  <a:lnTo>
                    <a:pt x="67" y="52"/>
                  </a:lnTo>
                  <a:lnTo>
                    <a:pt x="91" y="44"/>
                  </a:lnTo>
                  <a:lnTo>
                    <a:pt x="115" y="35"/>
                  </a:lnTo>
                  <a:lnTo>
                    <a:pt x="135" y="23"/>
                  </a:lnTo>
                  <a:lnTo>
                    <a:pt x="152" y="7"/>
                  </a:lnTo>
                  <a:lnTo>
                    <a:pt x="145" y="0"/>
                  </a:lnTo>
                  <a:lnTo>
                    <a:pt x="130" y="14"/>
                  </a:lnTo>
                  <a:lnTo>
                    <a:pt x="111" y="25"/>
                  </a:lnTo>
                  <a:lnTo>
                    <a:pt x="89" y="35"/>
                  </a:lnTo>
                  <a:lnTo>
                    <a:pt x="65" y="43"/>
                  </a:lnTo>
                  <a:lnTo>
                    <a:pt x="42" y="48"/>
                  </a:lnTo>
                  <a:lnTo>
                    <a:pt x="23" y="52"/>
                  </a:lnTo>
                  <a:lnTo>
                    <a:pt x="9" y="54"/>
                  </a:lnTo>
                  <a:lnTo>
                    <a:pt x="1" y="55"/>
                  </a:lnTo>
                  <a:lnTo>
                    <a:pt x="0" y="55"/>
                  </a:lnTo>
                  <a:lnTo>
                    <a:pt x="2" y="6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22" name="Freeform 2454"/>
            <p:cNvSpPr>
              <a:spLocks/>
            </p:cNvSpPr>
            <p:nvPr/>
          </p:nvSpPr>
          <p:spPr bwMode="auto">
            <a:xfrm>
              <a:off x="3253" y="3590"/>
              <a:ext cx="16" cy="12"/>
            </a:xfrm>
            <a:custGeom>
              <a:avLst/>
              <a:gdLst>
                <a:gd name="T0" fmla="*/ 9 w 49"/>
                <a:gd name="T1" fmla="*/ 37 h 37"/>
                <a:gd name="T2" fmla="*/ 9 w 49"/>
                <a:gd name="T3" fmla="*/ 37 h 37"/>
                <a:gd name="T4" fmla="*/ 11 w 49"/>
                <a:gd name="T5" fmla="*/ 33 h 37"/>
                <a:gd name="T6" fmla="*/ 17 w 49"/>
                <a:gd name="T7" fmla="*/ 29 h 37"/>
                <a:gd name="T8" fmla="*/ 23 w 49"/>
                <a:gd name="T9" fmla="*/ 24 h 37"/>
                <a:gd name="T10" fmla="*/ 27 w 49"/>
                <a:gd name="T11" fmla="*/ 21 h 37"/>
                <a:gd name="T12" fmla="*/ 34 w 49"/>
                <a:gd name="T13" fmla="*/ 16 h 37"/>
                <a:gd name="T14" fmla="*/ 40 w 49"/>
                <a:gd name="T15" fmla="*/ 13 h 37"/>
                <a:gd name="T16" fmla="*/ 44 w 49"/>
                <a:gd name="T17" fmla="*/ 10 h 37"/>
                <a:gd name="T18" fmla="*/ 49 w 49"/>
                <a:gd name="T19" fmla="*/ 9 h 37"/>
                <a:gd name="T20" fmla="*/ 47 w 49"/>
                <a:gd name="T21" fmla="*/ 0 h 37"/>
                <a:gd name="T22" fmla="*/ 42 w 49"/>
                <a:gd name="T23" fmla="*/ 1 h 37"/>
                <a:gd name="T24" fmla="*/ 35 w 49"/>
                <a:gd name="T25" fmla="*/ 4 h 37"/>
                <a:gd name="T26" fmla="*/ 29 w 49"/>
                <a:gd name="T27" fmla="*/ 7 h 37"/>
                <a:gd name="T28" fmla="*/ 23 w 49"/>
                <a:gd name="T29" fmla="*/ 12 h 37"/>
                <a:gd name="T30" fmla="*/ 16 w 49"/>
                <a:gd name="T31" fmla="*/ 17 h 37"/>
                <a:gd name="T32" fmla="*/ 10 w 49"/>
                <a:gd name="T33" fmla="*/ 22 h 37"/>
                <a:gd name="T34" fmla="*/ 4 w 49"/>
                <a:gd name="T35" fmla="*/ 26 h 37"/>
                <a:gd name="T36" fmla="*/ 0 w 49"/>
                <a:gd name="T37" fmla="*/ 32 h 37"/>
                <a:gd name="T38" fmla="*/ 0 w 49"/>
                <a:gd name="T39" fmla="*/ 32 h 37"/>
                <a:gd name="T40" fmla="*/ 9 w 49"/>
                <a:gd name="T4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37">
                  <a:moveTo>
                    <a:pt x="9" y="37"/>
                  </a:moveTo>
                  <a:lnTo>
                    <a:pt x="9" y="37"/>
                  </a:lnTo>
                  <a:lnTo>
                    <a:pt x="11" y="33"/>
                  </a:lnTo>
                  <a:lnTo>
                    <a:pt x="17" y="29"/>
                  </a:lnTo>
                  <a:lnTo>
                    <a:pt x="23" y="24"/>
                  </a:lnTo>
                  <a:lnTo>
                    <a:pt x="27" y="21"/>
                  </a:lnTo>
                  <a:lnTo>
                    <a:pt x="34" y="16"/>
                  </a:lnTo>
                  <a:lnTo>
                    <a:pt x="40" y="13"/>
                  </a:lnTo>
                  <a:lnTo>
                    <a:pt x="44" y="10"/>
                  </a:lnTo>
                  <a:lnTo>
                    <a:pt x="49" y="9"/>
                  </a:lnTo>
                  <a:lnTo>
                    <a:pt x="47" y="0"/>
                  </a:lnTo>
                  <a:lnTo>
                    <a:pt x="42" y="1"/>
                  </a:lnTo>
                  <a:lnTo>
                    <a:pt x="35" y="4"/>
                  </a:lnTo>
                  <a:lnTo>
                    <a:pt x="29" y="7"/>
                  </a:lnTo>
                  <a:lnTo>
                    <a:pt x="23" y="12"/>
                  </a:lnTo>
                  <a:lnTo>
                    <a:pt x="16" y="17"/>
                  </a:lnTo>
                  <a:lnTo>
                    <a:pt x="10" y="22"/>
                  </a:lnTo>
                  <a:lnTo>
                    <a:pt x="4" y="26"/>
                  </a:lnTo>
                  <a:lnTo>
                    <a:pt x="0" y="32"/>
                  </a:lnTo>
                  <a:lnTo>
                    <a:pt x="0" y="32"/>
                  </a:lnTo>
                  <a:lnTo>
                    <a:pt x="9" y="3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23" name="Freeform 2455"/>
            <p:cNvSpPr>
              <a:spLocks/>
            </p:cNvSpPr>
            <p:nvPr/>
          </p:nvSpPr>
          <p:spPr bwMode="auto">
            <a:xfrm>
              <a:off x="3240" y="3601"/>
              <a:ext cx="16" cy="9"/>
            </a:xfrm>
            <a:custGeom>
              <a:avLst/>
              <a:gdLst>
                <a:gd name="T0" fmla="*/ 4 w 48"/>
                <a:gd name="T1" fmla="*/ 28 h 28"/>
                <a:gd name="T2" fmla="*/ 4 w 48"/>
                <a:gd name="T3" fmla="*/ 28 h 28"/>
                <a:gd name="T4" fmla="*/ 9 w 48"/>
                <a:gd name="T5" fmla="*/ 25 h 28"/>
                <a:gd name="T6" fmla="*/ 15 w 48"/>
                <a:gd name="T7" fmla="*/ 23 h 28"/>
                <a:gd name="T8" fmla="*/ 20 w 48"/>
                <a:gd name="T9" fmla="*/ 21 h 28"/>
                <a:gd name="T10" fmla="*/ 26 w 48"/>
                <a:gd name="T11" fmla="*/ 19 h 28"/>
                <a:gd name="T12" fmla="*/ 33 w 48"/>
                <a:gd name="T13" fmla="*/ 17 h 28"/>
                <a:gd name="T14" fmla="*/ 38 w 48"/>
                <a:gd name="T15" fmla="*/ 13 h 28"/>
                <a:gd name="T16" fmla="*/ 43 w 48"/>
                <a:gd name="T17" fmla="*/ 9 h 28"/>
                <a:gd name="T18" fmla="*/ 48 w 48"/>
                <a:gd name="T19" fmla="*/ 5 h 28"/>
                <a:gd name="T20" fmla="*/ 39 w 48"/>
                <a:gd name="T21" fmla="*/ 0 h 28"/>
                <a:gd name="T22" fmla="*/ 36 w 48"/>
                <a:gd name="T23" fmla="*/ 3 h 28"/>
                <a:gd name="T24" fmla="*/ 33 w 48"/>
                <a:gd name="T25" fmla="*/ 6 h 28"/>
                <a:gd name="T26" fmla="*/ 28 w 48"/>
                <a:gd name="T27" fmla="*/ 8 h 28"/>
                <a:gd name="T28" fmla="*/ 24 w 48"/>
                <a:gd name="T29" fmla="*/ 9 h 28"/>
                <a:gd name="T30" fmla="*/ 18 w 48"/>
                <a:gd name="T31" fmla="*/ 12 h 28"/>
                <a:gd name="T32" fmla="*/ 12 w 48"/>
                <a:gd name="T33" fmla="*/ 14 h 28"/>
                <a:gd name="T34" fmla="*/ 7 w 48"/>
                <a:gd name="T35" fmla="*/ 16 h 28"/>
                <a:gd name="T36" fmla="*/ 0 w 48"/>
                <a:gd name="T37" fmla="*/ 19 h 28"/>
                <a:gd name="T38" fmla="*/ 0 w 48"/>
                <a:gd name="T39" fmla="*/ 19 h 28"/>
                <a:gd name="T40" fmla="*/ 4 w 48"/>
                <a:gd name="T41"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28">
                  <a:moveTo>
                    <a:pt x="4" y="28"/>
                  </a:moveTo>
                  <a:lnTo>
                    <a:pt x="4" y="28"/>
                  </a:lnTo>
                  <a:lnTo>
                    <a:pt x="9" y="25"/>
                  </a:lnTo>
                  <a:lnTo>
                    <a:pt x="15" y="23"/>
                  </a:lnTo>
                  <a:lnTo>
                    <a:pt x="20" y="21"/>
                  </a:lnTo>
                  <a:lnTo>
                    <a:pt x="26" y="19"/>
                  </a:lnTo>
                  <a:lnTo>
                    <a:pt x="33" y="17"/>
                  </a:lnTo>
                  <a:lnTo>
                    <a:pt x="38" y="13"/>
                  </a:lnTo>
                  <a:lnTo>
                    <a:pt x="43" y="9"/>
                  </a:lnTo>
                  <a:lnTo>
                    <a:pt x="48" y="5"/>
                  </a:lnTo>
                  <a:lnTo>
                    <a:pt x="39" y="0"/>
                  </a:lnTo>
                  <a:lnTo>
                    <a:pt x="36" y="3"/>
                  </a:lnTo>
                  <a:lnTo>
                    <a:pt x="33" y="6"/>
                  </a:lnTo>
                  <a:lnTo>
                    <a:pt x="28" y="8"/>
                  </a:lnTo>
                  <a:lnTo>
                    <a:pt x="24" y="9"/>
                  </a:lnTo>
                  <a:lnTo>
                    <a:pt x="18" y="12"/>
                  </a:lnTo>
                  <a:lnTo>
                    <a:pt x="12" y="14"/>
                  </a:lnTo>
                  <a:lnTo>
                    <a:pt x="7" y="16"/>
                  </a:lnTo>
                  <a:lnTo>
                    <a:pt x="0" y="19"/>
                  </a:lnTo>
                  <a:lnTo>
                    <a:pt x="0" y="19"/>
                  </a:lnTo>
                  <a:lnTo>
                    <a:pt x="4" y="2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24" name="Freeform 2456"/>
            <p:cNvSpPr>
              <a:spLocks/>
            </p:cNvSpPr>
            <p:nvPr/>
          </p:nvSpPr>
          <p:spPr bwMode="auto">
            <a:xfrm>
              <a:off x="3191" y="3607"/>
              <a:ext cx="50" cy="25"/>
            </a:xfrm>
            <a:custGeom>
              <a:avLst/>
              <a:gdLst>
                <a:gd name="T0" fmla="*/ 3 w 150"/>
                <a:gd name="T1" fmla="*/ 75 h 75"/>
                <a:gd name="T2" fmla="*/ 3 w 150"/>
                <a:gd name="T3" fmla="*/ 75 h 75"/>
                <a:gd name="T4" fmla="*/ 20 w 150"/>
                <a:gd name="T5" fmla="*/ 68 h 75"/>
                <a:gd name="T6" fmla="*/ 40 w 150"/>
                <a:gd name="T7" fmla="*/ 59 h 75"/>
                <a:gd name="T8" fmla="*/ 63 w 150"/>
                <a:gd name="T9" fmla="*/ 50 h 75"/>
                <a:gd name="T10" fmla="*/ 86 w 150"/>
                <a:gd name="T11" fmla="*/ 38 h 75"/>
                <a:gd name="T12" fmla="*/ 108 w 150"/>
                <a:gd name="T13" fmla="*/ 29 h 75"/>
                <a:gd name="T14" fmla="*/ 127 w 150"/>
                <a:gd name="T15" fmla="*/ 20 h 75"/>
                <a:gd name="T16" fmla="*/ 141 w 150"/>
                <a:gd name="T17" fmla="*/ 13 h 75"/>
                <a:gd name="T18" fmla="*/ 150 w 150"/>
                <a:gd name="T19" fmla="*/ 9 h 75"/>
                <a:gd name="T20" fmla="*/ 146 w 150"/>
                <a:gd name="T21" fmla="*/ 0 h 75"/>
                <a:gd name="T22" fmla="*/ 137 w 150"/>
                <a:gd name="T23" fmla="*/ 4 h 75"/>
                <a:gd name="T24" fmla="*/ 123 w 150"/>
                <a:gd name="T25" fmla="*/ 11 h 75"/>
                <a:gd name="T26" fmla="*/ 103 w 150"/>
                <a:gd name="T27" fmla="*/ 20 h 75"/>
                <a:gd name="T28" fmla="*/ 82 w 150"/>
                <a:gd name="T29" fmla="*/ 29 h 75"/>
                <a:gd name="T30" fmla="*/ 59 w 150"/>
                <a:gd name="T31" fmla="*/ 41 h 75"/>
                <a:gd name="T32" fmla="*/ 38 w 150"/>
                <a:gd name="T33" fmla="*/ 50 h 75"/>
                <a:gd name="T34" fmla="*/ 18 w 150"/>
                <a:gd name="T35" fmla="*/ 59 h 75"/>
                <a:gd name="T36" fmla="*/ 0 w 150"/>
                <a:gd name="T37" fmla="*/ 66 h 75"/>
                <a:gd name="T38" fmla="*/ 0 w 150"/>
                <a:gd name="T39" fmla="*/ 66 h 75"/>
                <a:gd name="T40" fmla="*/ 3 w 150"/>
                <a:gd name="T41"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0" h="75">
                  <a:moveTo>
                    <a:pt x="3" y="75"/>
                  </a:moveTo>
                  <a:lnTo>
                    <a:pt x="3" y="75"/>
                  </a:lnTo>
                  <a:lnTo>
                    <a:pt x="20" y="68"/>
                  </a:lnTo>
                  <a:lnTo>
                    <a:pt x="40" y="59"/>
                  </a:lnTo>
                  <a:lnTo>
                    <a:pt x="63" y="50"/>
                  </a:lnTo>
                  <a:lnTo>
                    <a:pt x="86" y="38"/>
                  </a:lnTo>
                  <a:lnTo>
                    <a:pt x="108" y="29"/>
                  </a:lnTo>
                  <a:lnTo>
                    <a:pt x="127" y="20"/>
                  </a:lnTo>
                  <a:lnTo>
                    <a:pt x="141" y="13"/>
                  </a:lnTo>
                  <a:lnTo>
                    <a:pt x="150" y="9"/>
                  </a:lnTo>
                  <a:lnTo>
                    <a:pt x="146" y="0"/>
                  </a:lnTo>
                  <a:lnTo>
                    <a:pt x="137" y="4"/>
                  </a:lnTo>
                  <a:lnTo>
                    <a:pt x="123" y="11"/>
                  </a:lnTo>
                  <a:lnTo>
                    <a:pt x="103" y="20"/>
                  </a:lnTo>
                  <a:lnTo>
                    <a:pt x="82" y="29"/>
                  </a:lnTo>
                  <a:lnTo>
                    <a:pt x="59" y="41"/>
                  </a:lnTo>
                  <a:lnTo>
                    <a:pt x="38" y="50"/>
                  </a:lnTo>
                  <a:lnTo>
                    <a:pt x="18" y="59"/>
                  </a:lnTo>
                  <a:lnTo>
                    <a:pt x="0" y="66"/>
                  </a:lnTo>
                  <a:lnTo>
                    <a:pt x="0" y="66"/>
                  </a:lnTo>
                  <a:lnTo>
                    <a:pt x="3" y="7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25" name="Freeform 2457"/>
            <p:cNvSpPr>
              <a:spLocks/>
            </p:cNvSpPr>
            <p:nvPr/>
          </p:nvSpPr>
          <p:spPr bwMode="auto">
            <a:xfrm>
              <a:off x="3137" y="3620"/>
              <a:ext cx="55" cy="13"/>
            </a:xfrm>
            <a:custGeom>
              <a:avLst/>
              <a:gdLst>
                <a:gd name="T0" fmla="*/ 4 w 165"/>
                <a:gd name="T1" fmla="*/ 12 h 41"/>
                <a:gd name="T2" fmla="*/ 3 w 165"/>
                <a:gd name="T3" fmla="*/ 11 h 41"/>
                <a:gd name="T4" fmla="*/ 18 w 165"/>
                <a:gd name="T5" fmla="*/ 14 h 41"/>
                <a:gd name="T6" fmla="*/ 37 w 165"/>
                <a:gd name="T7" fmla="*/ 20 h 41"/>
                <a:gd name="T8" fmla="*/ 57 w 165"/>
                <a:gd name="T9" fmla="*/ 26 h 41"/>
                <a:gd name="T10" fmla="*/ 80 w 165"/>
                <a:gd name="T11" fmla="*/ 33 h 41"/>
                <a:gd name="T12" fmla="*/ 104 w 165"/>
                <a:gd name="T13" fmla="*/ 37 h 41"/>
                <a:gd name="T14" fmla="*/ 127 w 165"/>
                <a:gd name="T15" fmla="*/ 41 h 41"/>
                <a:gd name="T16" fmla="*/ 146 w 165"/>
                <a:gd name="T17" fmla="*/ 41 h 41"/>
                <a:gd name="T18" fmla="*/ 165 w 165"/>
                <a:gd name="T19" fmla="*/ 37 h 41"/>
                <a:gd name="T20" fmla="*/ 162 w 165"/>
                <a:gd name="T21" fmla="*/ 28 h 41"/>
                <a:gd name="T22" fmla="*/ 146 w 165"/>
                <a:gd name="T23" fmla="*/ 31 h 41"/>
                <a:gd name="T24" fmla="*/ 127 w 165"/>
                <a:gd name="T25" fmla="*/ 31 h 41"/>
                <a:gd name="T26" fmla="*/ 104 w 165"/>
                <a:gd name="T27" fmla="*/ 28 h 41"/>
                <a:gd name="T28" fmla="*/ 82 w 165"/>
                <a:gd name="T29" fmla="*/ 23 h 41"/>
                <a:gd name="T30" fmla="*/ 59 w 165"/>
                <a:gd name="T31" fmla="*/ 17 h 41"/>
                <a:gd name="T32" fmla="*/ 39 w 165"/>
                <a:gd name="T33" fmla="*/ 11 h 41"/>
                <a:gd name="T34" fmla="*/ 21 w 165"/>
                <a:gd name="T35" fmla="*/ 5 h 41"/>
                <a:gd name="T36" fmla="*/ 6 w 165"/>
                <a:gd name="T37" fmla="*/ 2 h 41"/>
                <a:gd name="T38" fmla="*/ 4 w 165"/>
                <a:gd name="T39" fmla="*/ 0 h 41"/>
                <a:gd name="T40" fmla="*/ 6 w 165"/>
                <a:gd name="T41" fmla="*/ 2 h 41"/>
                <a:gd name="T42" fmla="*/ 2 w 165"/>
                <a:gd name="T43" fmla="*/ 3 h 41"/>
                <a:gd name="T44" fmla="*/ 0 w 165"/>
                <a:gd name="T45" fmla="*/ 5 h 41"/>
                <a:gd name="T46" fmla="*/ 1 w 165"/>
                <a:gd name="T47" fmla="*/ 8 h 41"/>
                <a:gd name="T48" fmla="*/ 3 w 165"/>
                <a:gd name="T49" fmla="*/ 11 h 41"/>
                <a:gd name="T50" fmla="*/ 4 w 165"/>
                <a:gd name="T51"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5" h="41">
                  <a:moveTo>
                    <a:pt x="4" y="12"/>
                  </a:moveTo>
                  <a:lnTo>
                    <a:pt x="3" y="11"/>
                  </a:lnTo>
                  <a:lnTo>
                    <a:pt x="18" y="14"/>
                  </a:lnTo>
                  <a:lnTo>
                    <a:pt x="37" y="20"/>
                  </a:lnTo>
                  <a:lnTo>
                    <a:pt x="57" y="26"/>
                  </a:lnTo>
                  <a:lnTo>
                    <a:pt x="80" y="33"/>
                  </a:lnTo>
                  <a:lnTo>
                    <a:pt x="104" y="37"/>
                  </a:lnTo>
                  <a:lnTo>
                    <a:pt x="127" y="41"/>
                  </a:lnTo>
                  <a:lnTo>
                    <a:pt x="146" y="41"/>
                  </a:lnTo>
                  <a:lnTo>
                    <a:pt x="165" y="37"/>
                  </a:lnTo>
                  <a:lnTo>
                    <a:pt x="162" y="28"/>
                  </a:lnTo>
                  <a:lnTo>
                    <a:pt x="146" y="31"/>
                  </a:lnTo>
                  <a:lnTo>
                    <a:pt x="127" y="31"/>
                  </a:lnTo>
                  <a:lnTo>
                    <a:pt x="104" y="28"/>
                  </a:lnTo>
                  <a:lnTo>
                    <a:pt x="82" y="23"/>
                  </a:lnTo>
                  <a:lnTo>
                    <a:pt x="59" y="17"/>
                  </a:lnTo>
                  <a:lnTo>
                    <a:pt x="39" y="11"/>
                  </a:lnTo>
                  <a:lnTo>
                    <a:pt x="21" y="5"/>
                  </a:lnTo>
                  <a:lnTo>
                    <a:pt x="6" y="2"/>
                  </a:lnTo>
                  <a:lnTo>
                    <a:pt x="4" y="0"/>
                  </a:lnTo>
                  <a:lnTo>
                    <a:pt x="6" y="2"/>
                  </a:lnTo>
                  <a:lnTo>
                    <a:pt x="2" y="3"/>
                  </a:lnTo>
                  <a:lnTo>
                    <a:pt x="0" y="5"/>
                  </a:lnTo>
                  <a:lnTo>
                    <a:pt x="1" y="8"/>
                  </a:lnTo>
                  <a:lnTo>
                    <a:pt x="3" y="11"/>
                  </a:lnTo>
                  <a:lnTo>
                    <a:pt x="4"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26" name="Freeform 2458"/>
            <p:cNvSpPr>
              <a:spLocks/>
            </p:cNvSpPr>
            <p:nvPr/>
          </p:nvSpPr>
          <p:spPr bwMode="auto">
            <a:xfrm>
              <a:off x="3121" y="3614"/>
              <a:ext cx="17" cy="10"/>
            </a:xfrm>
            <a:custGeom>
              <a:avLst/>
              <a:gdLst>
                <a:gd name="T0" fmla="*/ 3 w 53"/>
                <a:gd name="T1" fmla="*/ 10 h 28"/>
                <a:gd name="T2" fmla="*/ 1 w 53"/>
                <a:gd name="T3" fmla="*/ 8 h 28"/>
                <a:gd name="T4" fmla="*/ 7 w 53"/>
                <a:gd name="T5" fmla="*/ 13 h 28"/>
                <a:gd name="T6" fmla="*/ 15 w 53"/>
                <a:gd name="T7" fmla="*/ 16 h 28"/>
                <a:gd name="T8" fmla="*/ 21 w 53"/>
                <a:gd name="T9" fmla="*/ 19 h 28"/>
                <a:gd name="T10" fmla="*/ 29 w 53"/>
                <a:gd name="T11" fmla="*/ 21 h 28"/>
                <a:gd name="T12" fmla="*/ 36 w 53"/>
                <a:gd name="T13" fmla="*/ 23 h 28"/>
                <a:gd name="T14" fmla="*/ 43 w 53"/>
                <a:gd name="T15" fmla="*/ 26 h 28"/>
                <a:gd name="T16" fmla="*/ 50 w 53"/>
                <a:gd name="T17" fmla="*/ 27 h 28"/>
                <a:gd name="T18" fmla="*/ 53 w 53"/>
                <a:gd name="T19" fmla="*/ 28 h 28"/>
                <a:gd name="T20" fmla="*/ 53 w 53"/>
                <a:gd name="T21" fmla="*/ 16 h 28"/>
                <a:gd name="T22" fmla="*/ 50 w 53"/>
                <a:gd name="T23" fmla="*/ 18 h 28"/>
                <a:gd name="T24" fmla="*/ 45 w 53"/>
                <a:gd name="T25" fmla="*/ 16 h 28"/>
                <a:gd name="T26" fmla="*/ 39 w 53"/>
                <a:gd name="T27" fmla="*/ 14 h 28"/>
                <a:gd name="T28" fmla="*/ 32 w 53"/>
                <a:gd name="T29" fmla="*/ 12 h 28"/>
                <a:gd name="T30" fmla="*/ 24 w 53"/>
                <a:gd name="T31" fmla="*/ 10 h 28"/>
                <a:gd name="T32" fmla="*/ 17 w 53"/>
                <a:gd name="T33" fmla="*/ 7 h 28"/>
                <a:gd name="T34" fmla="*/ 11 w 53"/>
                <a:gd name="T35" fmla="*/ 4 h 28"/>
                <a:gd name="T36" fmla="*/ 8 w 53"/>
                <a:gd name="T37" fmla="*/ 2 h 28"/>
                <a:gd name="T38" fmla="*/ 5 w 53"/>
                <a:gd name="T39" fmla="*/ 0 h 28"/>
                <a:gd name="T40" fmla="*/ 8 w 53"/>
                <a:gd name="T41" fmla="*/ 2 h 28"/>
                <a:gd name="T42" fmla="*/ 4 w 53"/>
                <a:gd name="T43" fmla="*/ 0 h 28"/>
                <a:gd name="T44" fmla="*/ 1 w 53"/>
                <a:gd name="T45" fmla="*/ 2 h 28"/>
                <a:gd name="T46" fmla="*/ 0 w 53"/>
                <a:gd name="T47" fmla="*/ 5 h 28"/>
                <a:gd name="T48" fmla="*/ 1 w 53"/>
                <a:gd name="T49" fmla="*/ 8 h 28"/>
                <a:gd name="T50" fmla="*/ 3 w 53"/>
                <a:gd name="T51"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28">
                  <a:moveTo>
                    <a:pt x="3" y="10"/>
                  </a:moveTo>
                  <a:lnTo>
                    <a:pt x="1" y="8"/>
                  </a:lnTo>
                  <a:lnTo>
                    <a:pt x="7" y="13"/>
                  </a:lnTo>
                  <a:lnTo>
                    <a:pt x="15" y="16"/>
                  </a:lnTo>
                  <a:lnTo>
                    <a:pt x="21" y="19"/>
                  </a:lnTo>
                  <a:lnTo>
                    <a:pt x="29" y="21"/>
                  </a:lnTo>
                  <a:lnTo>
                    <a:pt x="36" y="23"/>
                  </a:lnTo>
                  <a:lnTo>
                    <a:pt x="43" y="26"/>
                  </a:lnTo>
                  <a:lnTo>
                    <a:pt x="50" y="27"/>
                  </a:lnTo>
                  <a:lnTo>
                    <a:pt x="53" y="28"/>
                  </a:lnTo>
                  <a:lnTo>
                    <a:pt x="53" y="16"/>
                  </a:lnTo>
                  <a:lnTo>
                    <a:pt x="50" y="18"/>
                  </a:lnTo>
                  <a:lnTo>
                    <a:pt x="45" y="16"/>
                  </a:lnTo>
                  <a:lnTo>
                    <a:pt x="39" y="14"/>
                  </a:lnTo>
                  <a:lnTo>
                    <a:pt x="32" y="12"/>
                  </a:lnTo>
                  <a:lnTo>
                    <a:pt x="24" y="10"/>
                  </a:lnTo>
                  <a:lnTo>
                    <a:pt x="17" y="7"/>
                  </a:lnTo>
                  <a:lnTo>
                    <a:pt x="11" y="4"/>
                  </a:lnTo>
                  <a:lnTo>
                    <a:pt x="8" y="2"/>
                  </a:lnTo>
                  <a:lnTo>
                    <a:pt x="5" y="0"/>
                  </a:lnTo>
                  <a:lnTo>
                    <a:pt x="8" y="2"/>
                  </a:lnTo>
                  <a:lnTo>
                    <a:pt x="4" y="0"/>
                  </a:lnTo>
                  <a:lnTo>
                    <a:pt x="1" y="2"/>
                  </a:lnTo>
                  <a:lnTo>
                    <a:pt x="0" y="5"/>
                  </a:lnTo>
                  <a:lnTo>
                    <a:pt x="1" y="8"/>
                  </a:lnTo>
                  <a:lnTo>
                    <a:pt x="3"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27" name="Freeform 2459"/>
            <p:cNvSpPr>
              <a:spLocks/>
            </p:cNvSpPr>
            <p:nvPr/>
          </p:nvSpPr>
          <p:spPr bwMode="auto">
            <a:xfrm>
              <a:off x="3098" y="3614"/>
              <a:ext cx="24" cy="7"/>
            </a:xfrm>
            <a:custGeom>
              <a:avLst/>
              <a:gdLst>
                <a:gd name="T0" fmla="*/ 1 w 73"/>
                <a:gd name="T1" fmla="*/ 21 h 22"/>
                <a:gd name="T2" fmla="*/ 6 w 73"/>
                <a:gd name="T3" fmla="*/ 22 h 22"/>
                <a:gd name="T4" fmla="*/ 14 w 73"/>
                <a:gd name="T5" fmla="*/ 20 h 22"/>
                <a:gd name="T6" fmla="*/ 23 w 73"/>
                <a:gd name="T7" fmla="*/ 17 h 22"/>
                <a:gd name="T8" fmla="*/ 33 w 73"/>
                <a:gd name="T9" fmla="*/ 15 h 22"/>
                <a:gd name="T10" fmla="*/ 43 w 73"/>
                <a:gd name="T11" fmla="*/ 13 h 22"/>
                <a:gd name="T12" fmla="*/ 52 w 73"/>
                <a:gd name="T13" fmla="*/ 12 h 22"/>
                <a:gd name="T14" fmla="*/ 61 w 73"/>
                <a:gd name="T15" fmla="*/ 11 h 22"/>
                <a:gd name="T16" fmla="*/ 68 w 73"/>
                <a:gd name="T17" fmla="*/ 12 h 22"/>
                <a:gd name="T18" fmla="*/ 71 w 73"/>
                <a:gd name="T19" fmla="*/ 11 h 22"/>
                <a:gd name="T20" fmla="*/ 73 w 73"/>
                <a:gd name="T21" fmla="*/ 1 h 22"/>
                <a:gd name="T22" fmla="*/ 68 w 73"/>
                <a:gd name="T23" fmla="*/ 0 h 22"/>
                <a:gd name="T24" fmla="*/ 61 w 73"/>
                <a:gd name="T25" fmla="*/ 1 h 22"/>
                <a:gd name="T26" fmla="*/ 52 w 73"/>
                <a:gd name="T27" fmla="*/ 3 h 22"/>
                <a:gd name="T28" fmla="*/ 43 w 73"/>
                <a:gd name="T29" fmla="*/ 4 h 22"/>
                <a:gd name="T30" fmla="*/ 31 w 73"/>
                <a:gd name="T31" fmla="*/ 6 h 22"/>
                <a:gd name="T32" fmla="*/ 21 w 73"/>
                <a:gd name="T33" fmla="*/ 8 h 22"/>
                <a:gd name="T34" fmla="*/ 12 w 73"/>
                <a:gd name="T35" fmla="*/ 11 h 22"/>
                <a:gd name="T36" fmla="*/ 4 w 73"/>
                <a:gd name="T37" fmla="*/ 13 h 22"/>
                <a:gd name="T38" fmla="*/ 8 w 73"/>
                <a:gd name="T39" fmla="*/ 14 h 22"/>
                <a:gd name="T40" fmla="*/ 4 w 73"/>
                <a:gd name="T41" fmla="*/ 13 h 22"/>
                <a:gd name="T42" fmla="*/ 1 w 73"/>
                <a:gd name="T43" fmla="*/ 15 h 22"/>
                <a:gd name="T44" fmla="*/ 0 w 73"/>
                <a:gd name="T45" fmla="*/ 19 h 22"/>
                <a:gd name="T46" fmla="*/ 2 w 73"/>
                <a:gd name="T47" fmla="*/ 21 h 22"/>
                <a:gd name="T48" fmla="*/ 6 w 73"/>
                <a:gd name="T49" fmla="*/ 22 h 22"/>
                <a:gd name="T50" fmla="*/ 1 w 73"/>
                <a:gd name="T51"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3" h="22">
                  <a:moveTo>
                    <a:pt x="1" y="21"/>
                  </a:moveTo>
                  <a:lnTo>
                    <a:pt x="6" y="22"/>
                  </a:lnTo>
                  <a:lnTo>
                    <a:pt x="14" y="20"/>
                  </a:lnTo>
                  <a:lnTo>
                    <a:pt x="23" y="17"/>
                  </a:lnTo>
                  <a:lnTo>
                    <a:pt x="33" y="15"/>
                  </a:lnTo>
                  <a:lnTo>
                    <a:pt x="43" y="13"/>
                  </a:lnTo>
                  <a:lnTo>
                    <a:pt x="52" y="12"/>
                  </a:lnTo>
                  <a:lnTo>
                    <a:pt x="61" y="11"/>
                  </a:lnTo>
                  <a:lnTo>
                    <a:pt x="68" y="12"/>
                  </a:lnTo>
                  <a:lnTo>
                    <a:pt x="71" y="11"/>
                  </a:lnTo>
                  <a:lnTo>
                    <a:pt x="73" y="1"/>
                  </a:lnTo>
                  <a:lnTo>
                    <a:pt x="68" y="0"/>
                  </a:lnTo>
                  <a:lnTo>
                    <a:pt x="61" y="1"/>
                  </a:lnTo>
                  <a:lnTo>
                    <a:pt x="52" y="3"/>
                  </a:lnTo>
                  <a:lnTo>
                    <a:pt x="43" y="4"/>
                  </a:lnTo>
                  <a:lnTo>
                    <a:pt x="31" y="6"/>
                  </a:lnTo>
                  <a:lnTo>
                    <a:pt x="21" y="8"/>
                  </a:lnTo>
                  <a:lnTo>
                    <a:pt x="12" y="11"/>
                  </a:lnTo>
                  <a:lnTo>
                    <a:pt x="4" y="13"/>
                  </a:lnTo>
                  <a:lnTo>
                    <a:pt x="8" y="14"/>
                  </a:lnTo>
                  <a:lnTo>
                    <a:pt x="4" y="13"/>
                  </a:lnTo>
                  <a:lnTo>
                    <a:pt x="1" y="15"/>
                  </a:lnTo>
                  <a:lnTo>
                    <a:pt x="0" y="19"/>
                  </a:lnTo>
                  <a:lnTo>
                    <a:pt x="2" y="21"/>
                  </a:lnTo>
                  <a:lnTo>
                    <a:pt x="6" y="22"/>
                  </a:lnTo>
                  <a:lnTo>
                    <a:pt x="1"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28" name="Freeform 2460"/>
            <p:cNvSpPr>
              <a:spLocks/>
            </p:cNvSpPr>
            <p:nvPr/>
          </p:nvSpPr>
          <p:spPr bwMode="auto">
            <a:xfrm>
              <a:off x="3063" y="3593"/>
              <a:ext cx="38" cy="28"/>
            </a:xfrm>
            <a:custGeom>
              <a:avLst/>
              <a:gdLst>
                <a:gd name="T0" fmla="*/ 0 w 113"/>
                <a:gd name="T1" fmla="*/ 5 h 85"/>
                <a:gd name="T2" fmla="*/ 4 w 113"/>
                <a:gd name="T3" fmla="*/ 9 h 85"/>
                <a:gd name="T4" fmla="*/ 12 w 113"/>
                <a:gd name="T5" fmla="*/ 14 h 85"/>
                <a:gd name="T6" fmla="*/ 25 w 113"/>
                <a:gd name="T7" fmla="*/ 22 h 85"/>
                <a:gd name="T8" fmla="*/ 41 w 113"/>
                <a:gd name="T9" fmla="*/ 32 h 85"/>
                <a:gd name="T10" fmla="*/ 57 w 113"/>
                <a:gd name="T11" fmla="*/ 43 h 85"/>
                <a:gd name="T12" fmla="*/ 72 w 113"/>
                <a:gd name="T13" fmla="*/ 55 h 85"/>
                <a:gd name="T14" fmla="*/ 86 w 113"/>
                <a:gd name="T15" fmla="*/ 67 h 85"/>
                <a:gd name="T16" fmla="*/ 98 w 113"/>
                <a:gd name="T17" fmla="*/ 77 h 85"/>
                <a:gd name="T18" fmla="*/ 106 w 113"/>
                <a:gd name="T19" fmla="*/ 85 h 85"/>
                <a:gd name="T20" fmla="*/ 113 w 113"/>
                <a:gd name="T21" fmla="*/ 78 h 85"/>
                <a:gd name="T22" fmla="*/ 105 w 113"/>
                <a:gd name="T23" fmla="*/ 70 h 85"/>
                <a:gd name="T24" fmla="*/ 93 w 113"/>
                <a:gd name="T25" fmla="*/ 60 h 85"/>
                <a:gd name="T26" fmla="*/ 79 w 113"/>
                <a:gd name="T27" fmla="*/ 48 h 85"/>
                <a:gd name="T28" fmla="*/ 62 w 113"/>
                <a:gd name="T29" fmla="*/ 36 h 85"/>
                <a:gd name="T30" fmla="*/ 46 w 113"/>
                <a:gd name="T31" fmla="*/ 23 h 85"/>
                <a:gd name="T32" fmla="*/ 30 w 113"/>
                <a:gd name="T33" fmla="*/ 13 h 85"/>
                <a:gd name="T34" fmla="*/ 17 w 113"/>
                <a:gd name="T35" fmla="*/ 5 h 85"/>
                <a:gd name="T36" fmla="*/ 7 w 113"/>
                <a:gd name="T37" fmla="*/ 0 h 85"/>
                <a:gd name="T38" fmla="*/ 11 w 113"/>
                <a:gd name="T39" fmla="*/ 5 h 85"/>
                <a:gd name="T40" fmla="*/ 7 w 113"/>
                <a:gd name="T41" fmla="*/ 0 h 85"/>
                <a:gd name="T42" fmla="*/ 3 w 113"/>
                <a:gd name="T43" fmla="*/ 1 h 85"/>
                <a:gd name="T44" fmla="*/ 1 w 113"/>
                <a:gd name="T45" fmla="*/ 4 h 85"/>
                <a:gd name="T46" fmla="*/ 2 w 113"/>
                <a:gd name="T47" fmla="*/ 7 h 85"/>
                <a:gd name="T48" fmla="*/ 4 w 113"/>
                <a:gd name="T49" fmla="*/ 9 h 85"/>
                <a:gd name="T50" fmla="*/ 0 w 113"/>
                <a:gd name="T51" fmla="*/ 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3" h="85">
                  <a:moveTo>
                    <a:pt x="0" y="5"/>
                  </a:moveTo>
                  <a:lnTo>
                    <a:pt x="4" y="9"/>
                  </a:lnTo>
                  <a:lnTo>
                    <a:pt x="12" y="14"/>
                  </a:lnTo>
                  <a:lnTo>
                    <a:pt x="25" y="22"/>
                  </a:lnTo>
                  <a:lnTo>
                    <a:pt x="41" y="32"/>
                  </a:lnTo>
                  <a:lnTo>
                    <a:pt x="57" y="43"/>
                  </a:lnTo>
                  <a:lnTo>
                    <a:pt x="72" y="55"/>
                  </a:lnTo>
                  <a:lnTo>
                    <a:pt x="86" y="67"/>
                  </a:lnTo>
                  <a:lnTo>
                    <a:pt x="98" y="77"/>
                  </a:lnTo>
                  <a:lnTo>
                    <a:pt x="106" y="85"/>
                  </a:lnTo>
                  <a:lnTo>
                    <a:pt x="113" y="78"/>
                  </a:lnTo>
                  <a:lnTo>
                    <a:pt x="105" y="70"/>
                  </a:lnTo>
                  <a:lnTo>
                    <a:pt x="93" y="60"/>
                  </a:lnTo>
                  <a:lnTo>
                    <a:pt x="79" y="48"/>
                  </a:lnTo>
                  <a:lnTo>
                    <a:pt x="62" y="36"/>
                  </a:lnTo>
                  <a:lnTo>
                    <a:pt x="46" y="23"/>
                  </a:lnTo>
                  <a:lnTo>
                    <a:pt x="30" y="13"/>
                  </a:lnTo>
                  <a:lnTo>
                    <a:pt x="17" y="5"/>
                  </a:lnTo>
                  <a:lnTo>
                    <a:pt x="7" y="0"/>
                  </a:lnTo>
                  <a:lnTo>
                    <a:pt x="11" y="5"/>
                  </a:lnTo>
                  <a:lnTo>
                    <a:pt x="7" y="0"/>
                  </a:lnTo>
                  <a:lnTo>
                    <a:pt x="3" y="1"/>
                  </a:lnTo>
                  <a:lnTo>
                    <a:pt x="1" y="4"/>
                  </a:lnTo>
                  <a:lnTo>
                    <a:pt x="2" y="7"/>
                  </a:lnTo>
                  <a:lnTo>
                    <a:pt x="4" y="9"/>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29" name="Freeform 2461"/>
            <p:cNvSpPr>
              <a:spLocks/>
            </p:cNvSpPr>
            <p:nvPr/>
          </p:nvSpPr>
          <p:spPr bwMode="auto">
            <a:xfrm>
              <a:off x="3060" y="3572"/>
              <a:ext cx="7" cy="22"/>
            </a:xfrm>
            <a:custGeom>
              <a:avLst/>
              <a:gdLst>
                <a:gd name="T0" fmla="*/ 0 w 21"/>
                <a:gd name="T1" fmla="*/ 12 h 66"/>
                <a:gd name="T2" fmla="*/ 0 w 21"/>
                <a:gd name="T3" fmla="*/ 12 h 66"/>
                <a:gd name="T4" fmla="*/ 3 w 21"/>
                <a:gd name="T5" fmla="*/ 17 h 66"/>
                <a:gd name="T6" fmla="*/ 9 w 21"/>
                <a:gd name="T7" fmla="*/ 34 h 66"/>
                <a:gd name="T8" fmla="*/ 11 w 21"/>
                <a:gd name="T9" fmla="*/ 52 h 66"/>
                <a:gd name="T10" fmla="*/ 10 w 21"/>
                <a:gd name="T11" fmla="*/ 66 h 66"/>
                <a:gd name="T12" fmla="*/ 21 w 21"/>
                <a:gd name="T13" fmla="*/ 66 h 66"/>
                <a:gd name="T14" fmla="*/ 20 w 21"/>
                <a:gd name="T15" fmla="*/ 52 h 66"/>
                <a:gd name="T16" fmla="*/ 18 w 21"/>
                <a:gd name="T17" fmla="*/ 31 h 66"/>
                <a:gd name="T18" fmla="*/ 12 w 21"/>
                <a:gd name="T19" fmla="*/ 12 h 66"/>
                <a:gd name="T20" fmla="*/ 0 w 21"/>
                <a:gd name="T21" fmla="*/ 0 h 66"/>
                <a:gd name="T22" fmla="*/ 0 w 21"/>
                <a:gd name="T23" fmla="*/ 0 h 66"/>
                <a:gd name="T24" fmla="*/ 0 w 21"/>
                <a:gd name="T25" fmla="*/ 1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66">
                  <a:moveTo>
                    <a:pt x="0" y="12"/>
                  </a:moveTo>
                  <a:lnTo>
                    <a:pt x="0" y="12"/>
                  </a:lnTo>
                  <a:lnTo>
                    <a:pt x="3" y="17"/>
                  </a:lnTo>
                  <a:lnTo>
                    <a:pt x="9" y="34"/>
                  </a:lnTo>
                  <a:lnTo>
                    <a:pt x="11" y="52"/>
                  </a:lnTo>
                  <a:lnTo>
                    <a:pt x="10" y="66"/>
                  </a:lnTo>
                  <a:lnTo>
                    <a:pt x="21" y="66"/>
                  </a:lnTo>
                  <a:lnTo>
                    <a:pt x="20" y="52"/>
                  </a:lnTo>
                  <a:lnTo>
                    <a:pt x="18" y="31"/>
                  </a:lnTo>
                  <a:lnTo>
                    <a:pt x="12" y="12"/>
                  </a:lnTo>
                  <a:lnTo>
                    <a:pt x="0" y="0"/>
                  </a:lnTo>
                  <a:lnTo>
                    <a:pt x="0" y="0"/>
                  </a:lnTo>
                  <a:lnTo>
                    <a:pt x="0"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30" name="Freeform 2462"/>
            <p:cNvSpPr>
              <a:spLocks/>
            </p:cNvSpPr>
            <p:nvPr/>
          </p:nvSpPr>
          <p:spPr bwMode="auto">
            <a:xfrm>
              <a:off x="3008" y="3560"/>
              <a:ext cx="52" cy="16"/>
            </a:xfrm>
            <a:custGeom>
              <a:avLst/>
              <a:gdLst>
                <a:gd name="T0" fmla="*/ 1 w 155"/>
                <a:gd name="T1" fmla="*/ 9 h 50"/>
                <a:gd name="T2" fmla="*/ 0 w 155"/>
                <a:gd name="T3" fmla="*/ 9 h 50"/>
                <a:gd name="T4" fmla="*/ 18 w 155"/>
                <a:gd name="T5" fmla="*/ 16 h 50"/>
                <a:gd name="T6" fmla="*/ 40 w 155"/>
                <a:gd name="T7" fmla="*/ 22 h 50"/>
                <a:gd name="T8" fmla="*/ 63 w 155"/>
                <a:gd name="T9" fmla="*/ 29 h 50"/>
                <a:gd name="T10" fmla="*/ 87 w 155"/>
                <a:gd name="T11" fmla="*/ 35 h 50"/>
                <a:gd name="T12" fmla="*/ 109 w 155"/>
                <a:gd name="T13" fmla="*/ 41 h 50"/>
                <a:gd name="T14" fmla="*/ 131 w 155"/>
                <a:gd name="T15" fmla="*/ 45 h 50"/>
                <a:gd name="T16" fmla="*/ 145 w 155"/>
                <a:gd name="T17" fmla="*/ 48 h 50"/>
                <a:gd name="T18" fmla="*/ 155 w 155"/>
                <a:gd name="T19" fmla="*/ 50 h 50"/>
                <a:gd name="T20" fmla="*/ 155 w 155"/>
                <a:gd name="T21" fmla="*/ 38 h 50"/>
                <a:gd name="T22" fmla="*/ 145 w 155"/>
                <a:gd name="T23" fmla="*/ 38 h 50"/>
                <a:gd name="T24" fmla="*/ 131 w 155"/>
                <a:gd name="T25" fmla="*/ 36 h 50"/>
                <a:gd name="T26" fmla="*/ 111 w 155"/>
                <a:gd name="T27" fmla="*/ 32 h 50"/>
                <a:gd name="T28" fmla="*/ 89 w 155"/>
                <a:gd name="T29" fmla="*/ 26 h 50"/>
                <a:gd name="T30" fmla="*/ 65 w 155"/>
                <a:gd name="T31" fmla="*/ 20 h 50"/>
                <a:gd name="T32" fmla="*/ 42 w 155"/>
                <a:gd name="T33" fmla="*/ 13 h 50"/>
                <a:gd name="T34" fmla="*/ 21 w 155"/>
                <a:gd name="T35" fmla="*/ 6 h 50"/>
                <a:gd name="T36" fmla="*/ 5 w 155"/>
                <a:gd name="T37" fmla="*/ 0 h 50"/>
                <a:gd name="T38" fmla="*/ 3 w 155"/>
                <a:gd name="T39" fmla="*/ 0 h 50"/>
                <a:gd name="T40" fmla="*/ 1 w 155"/>
                <a:gd name="T41" fmla="*/ 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5" h="50">
                  <a:moveTo>
                    <a:pt x="1" y="9"/>
                  </a:moveTo>
                  <a:lnTo>
                    <a:pt x="0" y="9"/>
                  </a:lnTo>
                  <a:lnTo>
                    <a:pt x="18" y="16"/>
                  </a:lnTo>
                  <a:lnTo>
                    <a:pt x="40" y="22"/>
                  </a:lnTo>
                  <a:lnTo>
                    <a:pt x="63" y="29"/>
                  </a:lnTo>
                  <a:lnTo>
                    <a:pt x="87" y="35"/>
                  </a:lnTo>
                  <a:lnTo>
                    <a:pt x="109" y="41"/>
                  </a:lnTo>
                  <a:lnTo>
                    <a:pt x="131" y="45"/>
                  </a:lnTo>
                  <a:lnTo>
                    <a:pt x="145" y="48"/>
                  </a:lnTo>
                  <a:lnTo>
                    <a:pt x="155" y="50"/>
                  </a:lnTo>
                  <a:lnTo>
                    <a:pt x="155" y="38"/>
                  </a:lnTo>
                  <a:lnTo>
                    <a:pt x="145" y="38"/>
                  </a:lnTo>
                  <a:lnTo>
                    <a:pt x="131" y="36"/>
                  </a:lnTo>
                  <a:lnTo>
                    <a:pt x="111" y="32"/>
                  </a:lnTo>
                  <a:lnTo>
                    <a:pt x="89" y="26"/>
                  </a:lnTo>
                  <a:lnTo>
                    <a:pt x="65" y="20"/>
                  </a:lnTo>
                  <a:lnTo>
                    <a:pt x="42" y="13"/>
                  </a:lnTo>
                  <a:lnTo>
                    <a:pt x="21" y="6"/>
                  </a:lnTo>
                  <a:lnTo>
                    <a:pt x="5" y="0"/>
                  </a:lnTo>
                  <a:lnTo>
                    <a:pt x="3" y="0"/>
                  </a:lnTo>
                  <a:lnTo>
                    <a:pt x="1"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31" name="Freeform 2463"/>
            <p:cNvSpPr>
              <a:spLocks/>
            </p:cNvSpPr>
            <p:nvPr/>
          </p:nvSpPr>
          <p:spPr bwMode="auto">
            <a:xfrm>
              <a:off x="2961" y="3539"/>
              <a:ext cx="48" cy="24"/>
            </a:xfrm>
            <a:custGeom>
              <a:avLst/>
              <a:gdLst>
                <a:gd name="T0" fmla="*/ 0 w 144"/>
                <a:gd name="T1" fmla="*/ 9 h 70"/>
                <a:gd name="T2" fmla="*/ 0 w 144"/>
                <a:gd name="T3" fmla="*/ 9 h 70"/>
                <a:gd name="T4" fmla="*/ 8 w 144"/>
                <a:gd name="T5" fmla="*/ 11 h 70"/>
                <a:gd name="T6" fmla="*/ 24 w 144"/>
                <a:gd name="T7" fmla="*/ 18 h 70"/>
                <a:gd name="T8" fmla="*/ 45 w 144"/>
                <a:gd name="T9" fmla="*/ 26 h 70"/>
                <a:gd name="T10" fmla="*/ 68 w 144"/>
                <a:gd name="T11" fmla="*/ 37 h 70"/>
                <a:gd name="T12" fmla="*/ 91 w 144"/>
                <a:gd name="T13" fmla="*/ 47 h 70"/>
                <a:gd name="T14" fmla="*/ 112 w 144"/>
                <a:gd name="T15" fmla="*/ 57 h 70"/>
                <a:gd name="T16" fmla="*/ 130 w 144"/>
                <a:gd name="T17" fmla="*/ 65 h 70"/>
                <a:gd name="T18" fmla="*/ 142 w 144"/>
                <a:gd name="T19" fmla="*/ 70 h 70"/>
                <a:gd name="T20" fmla="*/ 144 w 144"/>
                <a:gd name="T21" fmla="*/ 61 h 70"/>
                <a:gd name="T22" fmla="*/ 134 w 144"/>
                <a:gd name="T23" fmla="*/ 56 h 70"/>
                <a:gd name="T24" fmla="*/ 117 w 144"/>
                <a:gd name="T25" fmla="*/ 48 h 70"/>
                <a:gd name="T26" fmla="*/ 95 w 144"/>
                <a:gd name="T27" fmla="*/ 38 h 70"/>
                <a:gd name="T28" fmla="*/ 70 w 144"/>
                <a:gd name="T29" fmla="*/ 27 h 70"/>
                <a:gd name="T30" fmla="*/ 47 w 144"/>
                <a:gd name="T31" fmla="*/ 17 h 70"/>
                <a:gd name="T32" fmla="*/ 27 w 144"/>
                <a:gd name="T33" fmla="*/ 9 h 70"/>
                <a:gd name="T34" fmla="*/ 11 w 144"/>
                <a:gd name="T35" fmla="*/ 2 h 70"/>
                <a:gd name="T36" fmla="*/ 0 w 144"/>
                <a:gd name="T37" fmla="*/ 0 h 70"/>
                <a:gd name="T38" fmla="*/ 0 w 144"/>
                <a:gd name="T39" fmla="*/ 0 h 70"/>
                <a:gd name="T40" fmla="*/ 0 w 144"/>
                <a:gd name="T41" fmla="*/ 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4" h="70">
                  <a:moveTo>
                    <a:pt x="0" y="9"/>
                  </a:moveTo>
                  <a:lnTo>
                    <a:pt x="0" y="9"/>
                  </a:lnTo>
                  <a:lnTo>
                    <a:pt x="8" y="11"/>
                  </a:lnTo>
                  <a:lnTo>
                    <a:pt x="24" y="18"/>
                  </a:lnTo>
                  <a:lnTo>
                    <a:pt x="45" y="26"/>
                  </a:lnTo>
                  <a:lnTo>
                    <a:pt x="68" y="37"/>
                  </a:lnTo>
                  <a:lnTo>
                    <a:pt x="91" y="47"/>
                  </a:lnTo>
                  <a:lnTo>
                    <a:pt x="112" y="57"/>
                  </a:lnTo>
                  <a:lnTo>
                    <a:pt x="130" y="65"/>
                  </a:lnTo>
                  <a:lnTo>
                    <a:pt x="142" y="70"/>
                  </a:lnTo>
                  <a:lnTo>
                    <a:pt x="144" y="61"/>
                  </a:lnTo>
                  <a:lnTo>
                    <a:pt x="134" y="56"/>
                  </a:lnTo>
                  <a:lnTo>
                    <a:pt x="117" y="48"/>
                  </a:lnTo>
                  <a:lnTo>
                    <a:pt x="95" y="38"/>
                  </a:lnTo>
                  <a:lnTo>
                    <a:pt x="70" y="27"/>
                  </a:lnTo>
                  <a:lnTo>
                    <a:pt x="47" y="17"/>
                  </a:lnTo>
                  <a:lnTo>
                    <a:pt x="27" y="9"/>
                  </a:lnTo>
                  <a:lnTo>
                    <a:pt x="11" y="2"/>
                  </a:lnTo>
                  <a:lnTo>
                    <a:pt x="0" y="0"/>
                  </a:lnTo>
                  <a:lnTo>
                    <a:pt x="0"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32" name="Freeform 2464"/>
            <p:cNvSpPr>
              <a:spLocks/>
            </p:cNvSpPr>
            <p:nvPr/>
          </p:nvSpPr>
          <p:spPr bwMode="auto">
            <a:xfrm>
              <a:off x="2932" y="3526"/>
              <a:ext cx="29" cy="16"/>
            </a:xfrm>
            <a:custGeom>
              <a:avLst/>
              <a:gdLst>
                <a:gd name="T0" fmla="*/ 0 w 88"/>
                <a:gd name="T1" fmla="*/ 9 h 50"/>
                <a:gd name="T2" fmla="*/ 0 w 88"/>
                <a:gd name="T3" fmla="*/ 9 h 50"/>
                <a:gd name="T4" fmla="*/ 7 w 88"/>
                <a:gd name="T5" fmla="*/ 12 h 50"/>
                <a:gd name="T6" fmla="*/ 17 w 88"/>
                <a:gd name="T7" fmla="*/ 18 h 50"/>
                <a:gd name="T8" fmla="*/ 29 w 88"/>
                <a:gd name="T9" fmla="*/ 24 h 50"/>
                <a:gd name="T10" fmla="*/ 41 w 88"/>
                <a:gd name="T11" fmla="*/ 31 h 50"/>
                <a:gd name="T12" fmla="*/ 54 w 88"/>
                <a:gd name="T13" fmla="*/ 37 h 50"/>
                <a:gd name="T14" fmla="*/ 65 w 88"/>
                <a:gd name="T15" fmla="*/ 43 h 50"/>
                <a:gd name="T16" fmla="*/ 78 w 88"/>
                <a:gd name="T17" fmla="*/ 48 h 50"/>
                <a:gd name="T18" fmla="*/ 88 w 88"/>
                <a:gd name="T19" fmla="*/ 50 h 50"/>
                <a:gd name="T20" fmla="*/ 88 w 88"/>
                <a:gd name="T21" fmla="*/ 41 h 50"/>
                <a:gd name="T22" fmla="*/ 80 w 88"/>
                <a:gd name="T23" fmla="*/ 39 h 50"/>
                <a:gd name="T24" fmla="*/ 70 w 88"/>
                <a:gd name="T25" fmla="*/ 34 h 50"/>
                <a:gd name="T26" fmla="*/ 58 w 88"/>
                <a:gd name="T27" fmla="*/ 28 h 50"/>
                <a:gd name="T28" fmla="*/ 46 w 88"/>
                <a:gd name="T29" fmla="*/ 21 h 50"/>
                <a:gd name="T30" fmla="*/ 33 w 88"/>
                <a:gd name="T31" fmla="*/ 15 h 50"/>
                <a:gd name="T32" fmla="*/ 22 w 88"/>
                <a:gd name="T33" fmla="*/ 9 h 50"/>
                <a:gd name="T34" fmla="*/ 12 w 88"/>
                <a:gd name="T35" fmla="*/ 3 h 50"/>
                <a:gd name="T36" fmla="*/ 2 w 88"/>
                <a:gd name="T37" fmla="*/ 0 h 50"/>
                <a:gd name="T38" fmla="*/ 2 w 88"/>
                <a:gd name="T39" fmla="*/ 0 h 50"/>
                <a:gd name="T40" fmla="*/ 0 w 88"/>
                <a:gd name="T41" fmla="*/ 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8" h="50">
                  <a:moveTo>
                    <a:pt x="0" y="9"/>
                  </a:moveTo>
                  <a:lnTo>
                    <a:pt x="0" y="9"/>
                  </a:lnTo>
                  <a:lnTo>
                    <a:pt x="7" y="12"/>
                  </a:lnTo>
                  <a:lnTo>
                    <a:pt x="17" y="18"/>
                  </a:lnTo>
                  <a:lnTo>
                    <a:pt x="29" y="24"/>
                  </a:lnTo>
                  <a:lnTo>
                    <a:pt x="41" y="31"/>
                  </a:lnTo>
                  <a:lnTo>
                    <a:pt x="54" y="37"/>
                  </a:lnTo>
                  <a:lnTo>
                    <a:pt x="65" y="43"/>
                  </a:lnTo>
                  <a:lnTo>
                    <a:pt x="78" y="48"/>
                  </a:lnTo>
                  <a:lnTo>
                    <a:pt x="88" y="50"/>
                  </a:lnTo>
                  <a:lnTo>
                    <a:pt x="88" y="41"/>
                  </a:lnTo>
                  <a:lnTo>
                    <a:pt x="80" y="39"/>
                  </a:lnTo>
                  <a:lnTo>
                    <a:pt x="70" y="34"/>
                  </a:lnTo>
                  <a:lnTo>
                    <a:pt x="58" y="28"/>
                  </a:lnTo>
                  <a:lnTo>
                    <a:pt x="46" y="21"/>
                  </a:lnTo>
                  <a:lnTo>
                    <a:pt x="33" y="15"/>
                  </a:lnTo>
                  <a:lnTo>
                    <a:pt x="22" y="9"/>
                  </a:lnTo>
                  <a:lnTo>
                    <a:pt x="12" y="3"/>
                  </a:lnTo>
                  <a:lnTo>
                    <a:pt x="2" y="0"/>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33" name="Freeform 2465"/>
            <p:cNvSpPr>
              <a:spLocks/>
            </p:cNvSpPr>
            <p:nvPr/>
          </p:nvSpPr>
          <p:spPr bwMode="auto">
            <a:xfrm>
              <a:off x="2882" y="3526"/>
              <a:ext cx="50" cy="14"/>
            </a:xfrm>
            <a:custGeom>
              <a:avLst/>
              <a:gdLst>
                <a:gd name="T0" fmla="*/ 3 w 150"/>
                <a:gd name="T1" fmla="*/ 42 h 42"/>
                <a:gd name="T2" fmla="*/ 3 w 150"/>
                <a:gd name="T3" fmla="*/ 42 h 42"/>
                <a:gd name="T4" fmla="*/ 11 w 150"/>
                <a:gd name="T5" fmla="*/ 40 h 42"/>
                <a:gd name="T6" fmla="*/ 27 w 150"/>
                <a:gd name="T7" fmla="*/ 34 h 42"/>
                <a:gd name="T8" fmla="*/ 49 w 150"/>
                <a:gd name="T9" fmla="*/ 28 h 42"/>
                <a:gd name="T10" fmla="*/ 73 w 150"/>
                <a:gd name="T11" fmla="*/ 21 h 42"/>
                <a:gd name="T12" fmla="*/ 98 w 150"/>
                <a:gd name="T13" fmla="*/ 16 h 42"/>
                <a:gd name="T14" fmla="*/ 119 w 150"/>
                <a:gd name="T15" fmla="*/ 11 h 42"/>
                <a:gd name="T16" fmla="*/ 138 w 150"/>
                <a:gd name="T17" fmla="*/ 9 h 42"/>
                <a:gd name="T18" fmla="*/ 148 w 150"/>
                <a:gd name="T19" fmla="*/ 9 h 42"/>
                <a:gd name="T20" fmla="*/ 150 w 150"/>
                <a:gd name="T21" fmla="*/ 0 h 42"/>
                <a:gd name="T22" fmla="*/ 138 w 150"/>
                <a:gd name="T23" fmla="*/ 0 h 42"/>
                <a:gd name="T24" fmla="*/ 119 w 150"/>
                <a:gd name="T25" fmla="*/ 2 h 42"/>
                <a:gd name="T26" fmla="*/ 95 w 150"/>
                <a:gd name="T27" fmla="*/ 7 h 42"/>
                <a:gd name="T28" fmla="*/ 70 w 150"/>
                <a:gd name="T29" fmla="*/ 12 h 42"/>
                <a:gd name="T30" fmla="*/ 46 w 150"/>
                <a:gd name="T31" fmla="*/ 19 h 42"/>
                <a:gd name="T32" fmla="*/ 24 w 150"/>
                <a:gd name="T33" fmla="*/ 25 h 42"/>
                <a:gd name="T34" fmla="*/ 8 w 150"/>
                <a:gd name="T35" fmla="*/ 31 h 42"/>
                <a:gd name="T36" fmla="*/ 0 w 150"/>
                <a:gd name="T37" fmla="*/ 33 h 42"/>
                <a:gd name="T38" fmla="*/ 0 w 150"/>
                <a:gd name="T39" fmla="*/ 33 h 42"/>
                <a:gd name="T40" fmla="*/ 3 w 150"/>
                <a:gd name="T4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0" h="42">
                  <a:moveTo>
                    <a:pt x="3" y="42"/>
                  </a:moveTo>
                  <a:lnTo>
                    <a:pt x="3" y="42"/>
                  </a:lnTo>
                  <a:lnTo>
                    <a:pt x="11" y="40"/>
                  </a:lnTo>
                  <a:lnTo>
                    <a:pt x="27" y="34"/>
                  </a:lnTo>
                  <a:lnTo>
                    <a:pt x="49" y="28"/>
                  </a:lnTo>
                  <a:lnTo>
                    <a:pt x="73" y="21"/>
                  </a:lnTo>
                  <a:lnTo>
                    <a:pt x="98" y="16"/>
                  </a:lnTo>
                  <a:lnTo>
                    <a:pt x="119" y="11"/>
                  </a:lnTo>
                  <a:lnTo>
                    <a:pt x="138" y="9"/>
                  </a:lnTo>
                  <a:lnTo>
                    <a:pt x="148" y="9"/>
                  </a:lnTo>
                  <a:lnTo>
                    <a:pt x="150" y="0"/>
                  </a:lnTo>
                  <a:lnTo>
                    <a:pt x="138" y="0"/>
                  </a:lnTo>
                  <a:lnTo>
                    <a:pt x="119" y="2"/>
                  </a:lnTo>
                  <a:lnTo>
                    <a:pt x="95" y="7"/>
                  </a:lnTo>
                  <a:lnTo>
                    <a:pt x="70" y="12"/>
                  </a:lnTo>
                  <a:lnTo>
                    <a:pt x="46" y="19"/>
                  </a:lnTo>
                  <a:lnTo>
                    <a:pt x="24" y="25"/>
                  </a:lnTo>
                  <a:lnTo>
                    <a:pt x="8" y="31"/>
                  </a:lnTo>
                  <a:lnTo>
                    <a:pt x="0" y="33"/>
                  </a:lnTo>
                  <a:lnTo>
                    <a:pt x="0" y="33"/>
                  </a:lnTo>
                  <a:lnTo>
                    <a:pt x="3" y="4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34" name="Freeform 2466"/>
            <p:cNvSpPr>
              <a:spLocks/>
            </p:cNvSpPr>
            <p:nvPr/>
          </p:nvSpPr>
          <p:spPr bwMode="auto">
            <a:xfrm>
              <a:off x="2879" y="3537"/>
              <a:ext cx="4" cy="10"/>
            </a:xfrm>
            <a:custGeom>
              <a:avLst/>
              <a:gdLst>
                <a:gd name="T0" fmla="*/ 11 w 14"/>
                <a:gd name="T1" fmla="*/ 30 h 30"/>
                <a:gd name="T2" fmla="*/ 11 w 14"/>
                <a:gd name="T3" fmla="*/ 30 h 30"/>
                <a:gd name="T4" fmla="*/ 11 w 14"/>
                <a:gd name="T5" fmla="*/ 24 h 30"/>
                <a:gd name="T6" fmla="*/ 10 w 14"/>
                <a:gd name="T7" fmla="*/ 16 h 30"/>
                <a:gd name="T8" fmla="*/ 13 w 14"/>
                <a:gd name="T9" fmla="*/ 11 h 30"/>
                <a:gd name="T10" fmla="*/ 14 w 14"/>
                <a:gd name="T11" fmla="*/ 9 h 30"/>
                <a:gd name="T12" fmla="*/ 11 w 14"/>
                <a:gd name="T13" fmla="*/ 0 h 30"/>
                <a:gd name="T14" fmla="*/ 3 w 14"/>
                <a:gd name="T15" fmla="*/ 7 h 30"/>
                <a:gd name="T16" fmla="*/ 1 w 14"/>
                <a:gd name="T17" fmla="*/ 16 h 30"/>
                <a:gd name="T18" fmla="*/ 0 w 14"/>
                <a:gd name="T19" fmla="*/ 24 h 30"/>
                <a:gd name="T20" fmla="*/ 0 w 14"/>
                <a:gd name="T21" fmla="*/ 30 h 30"/>
                <a:gd name="T22" fmla="*/ 0 w 14"/>
                <a:gd name="T23" fmla="*/ 30 h 30"/>
                <a:gd name="T24" fmla="*/ 11 w 14"/>
                <a:gd name="T25"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30">
                  <a:moveTo>
                    <a:pt x="11" y="30"/>
                  </a:moveTo>
                  <a:lnTo>
                    <a:pt x="11" y="30"/>
                  </a:lnTo>
                  <a:lnTo>
                    <a:pt x="11" y="24"/>
                  </a:lnTo>
                  <a:lnTo>
                    <a:pt x="10" y="16"/>
                  </a:lnTo>
                  <a:lnTo>
                    <a:pt x="13" y="11"/>
                  </a:lnTo>
                  <a:lnTo>
                    <a:pt x="14" y="9"/>
                  </a:lnTo>
                  <a:lnTo>
                    <a:pt x="11" y="0"/>
                  </a:lnTo>
                  <a:lnTo>
                    <a:pt x="3" y="7"/>
                  </a:lnTo>
                  <a:lnTo>
                    <a:pt x="1" y="16"/>
                  </a:lnTo>
                  <a:lnTo>
                    <a:pt x="0" y="24"/>
                  </a:lnTo>
                  <a:lnTo>
                    <a:pt x="0" y="30"/>
                  </a:lnTo>
                  <a:lnTo>
                    <a:pt x="0" y="30"/>
                  </a:lnTo>
                  <a:lnTo>
                    <a:pt x="11"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35" name="Freeform 2467"/>
            <p:cNvSpPr>
              <a:spLocks/>
            </p:cNvSpPr>
            <p:nvPr/>
          </p:nvSpPr>
          <p:spPr bwMode="auto">
            <a:xfrm>
              <a:off x="2871" y="3547"/>
              <a:ext cx="11" cy="6"/>
            </a:xfrm>
            <a:custGeom>
              <a:avLst/>
              <a:gdLst>
                <a:gd name="T0" fmla="*/ 0 w 35"/>
                <a:gd name="T1" fmla="*/ 19 h 19"/>
                <a:gd name="T2" fmla="*/ 0 w 35"/>
                <a:gd name="T3" fmla="*/ 19 h 19"/>
                <a:gd name="T4" fmla="*/ 11 w 35"/>
                <a:gd name="T5" fmla="*/ 17 h 19"/>
                <a:gd name="T6" fmla="*/ 23 w 35"/>
                <a:gd name="T7" fmla="*/ 12 h 19"/>
                <a:gd name="T8" fmla="*/ 31 w 35"/>
                <a:gd name="T9" fmla="*/ 7 h 19"/>
                <a:gd name="T10" fmla="*/ 35 w 35"/>
                <a:gd name="T11" fmla="*/ 0 h 19"/>
                <a:gd name="T12" fmla="*/ 24 w 35"/>
                <a:gd name="T13" fmla="*/ 0 h 19"/>
                <a:gd name="T14" fmla="*/ 24 w 35"/>
                <a:gd name="T15" fmla="*/ 0 h 19"/>
                <a:gd name="T16" fmla="*/ 18 w 35"/>
                <a:gd name="T17" fmla="*/ 3 h 19"/>
                <a:gd name="T18" fmla="*/ 9 w 35"/>
                <a:gd name="T19" fmla="*/ 8 h 19"/>
                <a:gd name="T20" fmla="*/ 0 w 35"/>
                <a:gd name="T21" fmla="*/ 10 h 19"/>
                <a:gd name="T22" fmla="*/ 0 w 35"/>
                <a:gd name="T23" fmla="*/ 10 h 19"/>
                <a:gd name="T24" fmla="*/ 0 w 35"/>
                <a:gd name="T25"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19">
                  <a:moveTo>
                    <a:pt x="0" y="19"/>
                  </a:moveTo>
                  <a:lnTo>
                    <a:pt x="0" y="19"/>
                  </a:lnTo>
                  <a:lnTo>
                    <a:pt x="11" y="17"/>
                  </a:lnTo>
                  <a:lnTo>
                    <a:pt x="23" y="12"/>
                  </a:lnTo>
                  <a:lnTo>
                    <a:pt x="31" y="7"/>
                  </a:lnTo>
                  <a:lnTo>
                    <a:pt x="35" y="0"/>
                  </a:lnTo>
                  <a:lnTo>
                    <a:pt x="24" y="0"/>
                  </a:lnTo>
                  <a:lnTo>
                    <a:pt x="24" y="0"/>
                  </a:lnTo>
                  <a:lnTo>
                    <a:pt x="18" y="3"/>
                  </a:lnTo>
                  <a:lnTo>
                    <a:pt x="9" y="8"/>
                  </a:lnTo>
                  <a:lnTo>
                    <a:pt x="0" y="10"/>
                  </a:lnTo>
                  <a:lnTo>
                    <a:pt x="0" y="10"/>
                  </a:lnTo>
                  <a:lnTo>
                    <a:pt x="0" y="1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36" name="Freeform 2468"/>
            <p:cNvSpPr>
              <a:spLocks/>
            </p:cNvSpPr>
            <p:nvPr/>
          </p:nvSpPr>
          <p:spPr bwMode="auto">
            <a:xfrm>
              <a:off x="2813" y="3550"/>
              <a:ext cx="58" cy="19"/>
            </a:xfrm>
            <a:custGeom>
              <a:avLst/>
              <a:gdLst>
                <a:gd name="T0" fmla="*/ 5 w 174"/>
                <a:gd name="T1" fmla="*/ 58 h 58"/>
                <a:gd name="T2" fmla="*/ 8 w 174"/>
                <a:gd name="T3" fmla="*/ 56 h 58"/>
                <a:gd name="T4" fmla="*/ 21 w 174"/>
                <a:gd name="T5" fmla="*/ 49 h 58"/>
                <a:gd name="T6" fmla="*/ 41 w 174"/>
                <a:gd name="T7" fmla="*/ 41 h 58"/>
                <a:gd name="T8" fmla="*/ 66 w 174"/>
                <a:gd name="T9" fmla="*/ 33 h 58"/>
                <a:gd name="T10" fmla="*/ 94 w 174"/>
                <a:gd name="T11" fmla="*/ 26 h 58"/>
                <a:gd name="T12" fmla="*/ 121 w 174"/>
                <a:gd name="T13" fmla="*/ 19 h 58"/>
                <a:gd name="T14" fmla="*/ 145 w 174"/>
                <a:gd name="T15" fmla="*/ 14 h 58"/>
                <a:gd name="T16" fmla="*/ 164 w 174"/>
                <a:gd name="T17" fmla="*/ 10 h 58"/>
                <a:gd name="T18" fmla="*/ 174 w 174"/>
                <a:gd name="T19" fmla="*/ 9 h 58"/>
                <a:gd name="T20" fmla="*/ 174 w 174"/>
                <a:gd name="T21" fmla="*/ 0 h 58"/>
                <a:gd name="T22" fmla="*/ 164 w 174"/>
                <a:gd name="T23" fmla="*/ 1 h 58"/>
                <a:gd name="T24" fmla="*/ 143 w 174"/>
                <a:gd name="T25" fmla="*/ 5 h 58"/>
                <a:gd name="T26" fmla="*/ 119 w 174"/>
                <a:gd name="T27" fmla="*/ 10 h 58"/>
                <a:gd name="T28" fmla="*/ 92 w 174"/>
                <a:gd name="T29" fmla="*/ 17 h 58"/>
                <a:gd name="T30" fmla="*/ 64 w 174"/>
                <a:gd name="T31" fmla="*/ 24 h 58"/>
                <a:gd name="T32" fmla="*/ 39 w 174"/>
                <a:gd name="T33" fmla="*/ 32 h 58"/>
                <a:gd name="T34" fmla="*/ 16 w 174"/>
                <a:gd name="T35" fmla="*/ 40 h 58"/>
                <a:gd name="T36" fmla="*/ 1 w 174"/>
                <a:gd name="T37" fmla="*/ 49 h 58"/>
                <a:gd name="T38" fmla="*/ 5 w 174"/>
                <a:gd name="T39" fmla="*/ 47 h 58"/>
                <a:gd name="T40" fmla="*/ 1 w 174"/>
                <a:gd name="T41" fmla="*/ 49 h 58"/>
                <a:gd name="T42" fmla="*/ 0 w 174"/>
                <a:gd name="T43" fmla="*/ 53 h 58"/>
                <a:gd name="T44" fmla="*/ 1 w 174"/>
                <a:gd name="T45" fmla="*/ 56 h 58"/>
                <a:gd name="T46" fmla="*/ 5 w 174"/>
                <a:gd name="T47" fmla="*/ 57 h 58"/>
                <a:gd name="T48" fmla="*/ 8 w 174"/>
                <a:gd name="T49" fmla="*/ 56 h 58"/>
                <a:gd name="T50" fmla="*/ 5 w 174"/>
                <a:gd name="T51"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4" h="58">
                  <a:moveTo>
                    <a:pt x="5" y="58"/>
                  </a:moveTo>
                  <a:lnTo>
                    <a:pt x="8" y="56"/>
                  </a:lnTo>
                  <a:lnTo>
                    <a:pt x="21" y="49"/>
                  </a:lnTo>
                  <a:lnTo>
                    <a:pt x="41" y="41"/>
                  </a:lnTo>
                  <a:lnTo>
                    <a:pt x="66" y="33"/>
                  </a:lnTo>
                  <a:lnTo>
                    <a:pt x="94" y="26"/>
                  </a:lnTo>
                  <a:lnTo>
                    <a:pt x="121" y="19"/>
                  </a:lnTo>
                  <a:lnTo>
                    <a:pt x="145" y="14"/>
                  </a:lnTo>
                  <a:lnTo>
                    <a:pt x="164" y="10"/>
                  </a:lnTo>
                  <a:lnTo>
                    <a:pt x="174" y="9"/>
                  </a:lnTo>
                  <a:lnTo>
                    <a:pt x="174" y="0"/>
                  </a:lnTo>
                  <a:lnTo>
                    <a:pt x="164" y="1"/>
                  </a:lnTo>
                  <a:lnTo>
                    <a:pt x="143" y="5"/>
                  </a:lnTo>
                  <a:lnTo>
                    <a:pt x="119" y="10"/>
                  </a:lnTo>
                  <a:lnTo>
                    <a:pt x="92" y="17"/>
                  </a:lnTo>
                  <a:lnTo>
                    <a:pt x="64" y="24"/>
                  </a:lnTo>
                  <a:lnTo>
                    <a:pt x="39" y="32"/>
                  </a:lnTo>
                  <a:lnTo>
                    <a:pt x="16" y="40"/>
                  </a:lnTo>
                  <a:lnTo>
                    <a:pt x="1" y="49"/>
                  </a:lnTo>
                  <a:lnTo>
                    <a:pt x="5" y="47"/>
                  </a:lnTo>
                  <a:lnTo>
                    <a:pt x="1" y="49"/>
                  </a:lnTo>
                  <a:lnTo>
                    <a:pt x="0" y="53"/>
                  </a:lnTo>
                  <a:lnTo>
                    <a:pt x="1" y="56"/>
                  </a:lnTo>
                  <a:lnTo>
                    <a:pt x="5" y="57"/>
                  </a:lnTo>
                  <a:lnTo>
                    <a:pt x="8" y="56"/>
                  </a:lnTo>
                  <a:lnTo>
                    <a:pt x="5" y="5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37" name="Freeform 2469"/>
            <p:cNvSpPr>
              <a:spLocks/>
            </p:cNvSpPr>
            <p:nvPr/>
          </p:nvSpPr>
          <p:spPr bwMode="auto">
            <a:xfrm>
              <a:off x="2783" y="3560"/>
              <a:ext cx="31" cy="9"/>
            </a:xfrm>
            <a:custGeom>
              <a:avLst/>
              <a:gdLst>
                <a:gd name="T0" fmla="*/ 0 w 95"/>
                <a:gd name="T1" fmla="*/ 9 h 29"/>
                <a:gd name="T2" fmla="*/ 8 w 95"/>
                <a:gd name="T3" fmla="*/ 11 h 29"/>
                <a:gd name="T4" fmla="*/ 20 w 95"/>
                <a:gd name="T5" fmla="*/ 13 h 29"/>
                <a:gd name="T6" fmla="*/ 33 w 95"/>
                <a:gd name="T7" fmla="*/ 17 h 29"/>
                <a:gd name="T8" fmla="*/ 47 w 95"/>
                <a:gd name="T9" fmla="*/ 20 h 29"/>
                <a:gd name="T10" fmla="*/ 60 w 95"/>
                <a:gd name="T11" fmla="*/ 22 h 29"/>
                <a:gd name="T12" fmla="*/ 75 w 95"/>
                <a:gd name="T13" fmla="*/ 26 h 29"/>
                <a:gd name="T14" fmla="*/ 85 w 95"/>
                <a:gd name="T15" fmla="*/ 27 h 29"/>
                <a:gd name="T16" fmla="*/ 95 w 95"/>
                <a:gd name="T17" fmla="*/ 29 h 29"/>
                <a:gd name="T18" fmla="*/ 95 w 95"/>
                <a:gd name="T19" fmla="*/ 18 h 29"/>
                <a:gd name="T20" fmla="*/ 85 w 95"/>
                <a:gd name="T21" fmla="*/ 18 h 29"/>
                <a:gd name="T22" fmla="*/ 75 w 95"/>
                <a:gd name="T23" fmla="*/ 17 h 29"/>
                <a:gd name="T24" fmla="*/ 63 w 95"/>
                <a:gd name="T25" fmla="*/ 13 h 29"/>
                <a:gd name="T26" fmla="*/ 49 w 95"/>
                <a:gd name="T27" fmla="*/ 11 h 29"/>
                <a:gd name="T28" fmla="*/ 35 w 95"/>
                <a:gd name="T29" fmla="*/ 8 h 29"/>
                <a:gd name="T30" fmla="*/ 22 w 95"/>
                <a:gd name="T31" fmla="*/ 4 h 29"/>
                <a:gd name="T32" fmla="*/ 10 w 95"/>
                <a:gd name="T33" fmla="*/ 2 h 29"/>
                <a:gd name="T34" fmla="*/ 0 w 95"/>
                <a:gd name="T35" fmla="*/ 0 h 29"/>
                <a:gd name="T36" fmla="*/ 0 w 95"/>
                <a:gd name="T37" fmla="*/ 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5" h="29">
                  <a:moveTo>
                    <a:pt x="0" y="9"/>
                  </a:moveTo>
                  <a:lnTo>
                    <a:pt x="8" y="11"/>
                  </a:lnTo>
                  <a:lnTo>
                    <a:pt x="20" y="13"/>
                  </a:lnTo>
                  <a:lnTo>
                    <a:pt x="33" y="17"/>
                  </a:lnTo>
                  <a:lnTo>
                    <a:pt x="47" y="20"/>
                  </a:lnTo>
                  <a:lnTo>
                    <a:pt x="60" y="22"/>
                  </a:lnTo>
                  <a:lnTo>
                    <a:pt x="75" y="26"/>
                  </a:lnTo>
                  <a:lnTo>
                    <a:pt x="85" y="27"/>
                  </a:lnTo>
                  <a:lnTo>
                    <a:pt x="95" y="29"/>
                  </a:lnTo>
                  <a:lnTo>
                    <a:pt x="95" y="18"/>
                  </a:lnTo>
                  <a:lnTo>
                    <a:pt x="85" y="18"/>
                  </a:lnTo>
                  <a:lnTo>
                    <a:pt x="75" y="17"/>
                  </a:lnTo>
                  <a:lnTo>
                    <a:pt x="63" y="13"/>
                  </a:lnTo>
                  <a:lnTo>
                    <a:pt x="49" y="11"/>
                  </a:lnTo>
                  <a:lnTo>
                    <a:pt x="35" y="8"/>
                  </a:lnTo>
                  <a:lnTo>
                    <a:pt x="22" y="4"/>
                  </a:lnTo>
                  <a:lnTo>
                    <a:pt x="10" y="2"/>
                  </a:lnTo>
                  <a:lnTo>
                    <a:pt x="0"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38" name="Freeform 2470"/>
            <p:cNvSpPr>
              <a:spLocks/>
            </p:cNvSpPr>
            <p:nvPr/>
          </p:nvSpPr>
          <p:spPr bwMode="auto">
            <a:xfrm>
              <a:off x="2781" y="3560"/>
              <a:ext cx="2" cy="3"/>
            </a:xfrm>
            <a:custGeom>
              <a:avLst/>
              <a:gdLst>
                <a:gd name="T0" fmla="*/ 5 w 5"/>
                <a:gd name="T1" fmla="*/ 0 h 9"/>
                <a:gd name="T2" fmla="*/ 1 w 5"/>
                <a:gd name="T3" fmla="*/ 1 h 9"/>
                <a:gd name="T4" fmla="*/ 0 w 5"/>
                <a:gd name="T5" fmla="*/ 4 h 9"/>
                <a:gd name="T6" fmla="*/ 1 w 5"/>
                <a:gd name="T7" fmla="*/ 8 h 9"/>
                <a:gd name="T8" fmla="*/ 5 w 5"/>
                <a:gd name="T9" fmla="*/ 9 h 9"/>
                <a:gd name="T10" fmla="*/ 5 w 5"/>
                <a:gd name="T11" fmla="*/ 0 h 9"/>
              </a:gdLst>
              <a:ahLst/>
              <a:cxnLst>
                <a:cxn ang="0">
                  <a:pos x="T0" y="T1"/>
                </a:cxn>
                <a:cxn ang="0">
                  <a:pos x="T2" y="T3"/>
                </a:cxn>
                <a:cxn ang="0">
                  <a:pos x="T4" y="T5"/>
                </a:cxn>
                <a:cxn ang="0">
                  <a:pos x="T6" y="T7"/>
                </a:cxn>
                <a:cxn ang="0">
                  <a:pos x="T8" y="T9"/>
                </a:cxn>
                <a:cxn ang="0">
                  <a:pos x="T10" y="T11"/>
                </a:cxn>
              </a:cxnLst>
              <a:rect l="0" t="0" r="r" b="b"/>
              <a:pathLst>
                <a:path w="5" h="9">
                  <a:moveTo>
                    <a:pt x="5" y="0"/>
                  </a:moveTo>
                  <a:lnTo>
                    <a:pt x="1" y="1"/>
                  </a:lnTo>
                  <a:lnTo>
                    <a:pt x="0" y="4"/>
                  </a:lnTo>
                  <a:lnTo>
                    <a:pt x="1" y="8"/>
                  </a:lnTo>
                  <a:lnTo>
                    <a:pt x="5" y="9"/>
                  </a:lnTo>
                  <a:lnTo>
                    <a:pt x="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39" name="Freeform 2471"/>
            <p:cNvSpPr>
              <a:spLocks/>
            </p:cNvSpPr>
            <p:nvPr/>
          </p:nvSpPr>
          <p:spPr bwMode="auto">
            <a:xfrm>
              <a:off x="2702" y="3735"/>
              <a:ext cx="2" cy="3"/>
            </a:xfrm>
            <a:custGeom>
              <a:avLst/>
              <a:gdLst>
                <a:gd name="T0" fmla="*/ 2 w 7"/>
                <a:gd name="T1" fmla="*/ 0 h 9"/>
                <a:gd name="T2" fmla="*/ 0 w 7"/>
                <a:gd name="T3" fmla="*/ 2 h 9"/>
                <a:gd name="T4" fmla="*/ 0 w 7"/>
                <a:gd name="T5" fmla="*/ 6 h 9"/>
                <a:gd name="T6" fmla="*/ 3 w 7"/>
                <a:gd name="T7" fmla="*/ 9 h 9"/>
                <a:gd name="T8" fmla="*/ 7 w 7"/>
                <a:gd name="T9" fmla="*/ 9 h 9"/>
                <a:gd name="T10" fmla="*/ 2 w 7"/>
                <a:gd name="T11" fmla="*/ 0 h 9"/>
              </a:gdLst>
              <a:ahLst/>
              <a:cxnLst>
                <a:cxn ang="0">
                  <a:pos x="T0" y="T1"/>
                </a:cxn>
                <a:cxn ang="0">
                  <a:pos x="T2" y="T3"/>
                </a:cxn>
                <a:cxn ang="0">
                  <a:pos x="T4" y="T5"/>
                </a:cxn>
                <a:cxn ang="0">
                  <a:pos x="T6" y="T7"/>
                </a:cxn>
                <a:cxn ang="0">
                  <a:pos x="T8" y="T9"/>
                </a:cxn>
                <a:cxn ang="0">
                  <a:pos x="T10" y="T11"/>
                </a:cxn>
              </a:cxnLst>
              <a:rect l="0" t="0" r="r" b="b"/>
              <a:pathLst>
                <a:path w="7" h="9">
                  <a:moveTo>
                    <a:pt x="2" y="0"/>
                  </a:moveTo>
                  <a:lnTo>
                    <a:pt x="0" y="2"/>
                  </a:lnTo>
                  <a:lnTo>
                    <a:pt x="0" y="6"/>
                  </a:lnTo>
                  <a:lnTo>
                    <a:pt x="3" y="9"/>
                  </a:lnTo>
                  <a:lnTo>
                    <a:pt x="7" y="9"/>
                  </a:lnTo>
                  <a:lnTo>
                    <a:pt x="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40" name="Freeform 2472"/>
            <p:cNvSpPr>
              <a:spLocks/>
            </p:cNvSpPr>
            <p:nvPr/>
          </p:nvSpPr>
          <p:spPr bwMode="auto">
            <a:xfrm>
              <a:off x="2703" y="3704"/>
              <a:ext cx="39" cy="34"/>
            </a:xfrm>
            <a:custGeom>
              <a:avLst/>
              <a:gdLst>
                <a:gd name="T0" fmla="*/ 110 w 119"/>
                <a:gd name="T1" fmla="*/ 0 h 102"/>
                <a:gd name="T2" fmla="*/ 110 w 119"/>
                <a:gd name="T3" fmla="*/ 0 h 102"/>
                <a:gd name="T4" fmla="*/ 105 w 119"/>
                <a:gd name="T5" fmla="*/ 10 h 102"/>
                <a:gd name="T6" fmla="*/ 98 w 119"/>
                <a:gd name="T7" fmla="*/ 19 h 102"/>
                <a:gd name="T8" fmla="*/ 85 w 119"/>
                <a:gd name="T9" fmla="*/ 31 h 102"/>
                <a:gd name="T10" fmla="*/ 71 w 119"/>
                <a:gd name="T11" fmla="*/ 45 h 102"/>
                <a:gd name="T12" fmla="*/ 55 w 119"/>
                <a:gd name="T13" fmla="*/ 59 h 102"/>
                <a:gd name="T14" fmla="*/ 38 w 119"/>
                <a:gd name="T15" fmla="*/ 71 h 102"/>
                <a:gd name="T16" fmla="*/ 20 w 119"/>
                <a:gd name="T17" fmla="*/ 83 h 102"/>
                <a:gd name="T18" fmla="*/ 0 w 119"/>
                <a:gd name="T19" fmla="*/ 93 h 102"/>
                <a:gd name="T20" fmla="*/ 5 w 119"/>
                <a:gd name="T21" fmla="*/ 102 h 102"/>
                <a:gd name="T22" fmla="*/ 24 w 119"/>
                <a:gd name="T23" fmla="*/ 92 h 102"/>
                <a:gd name="T24" fmla="*/ 43 w 119"/>
                <a:gd name="T25" fmla="*/ 81 h 102"/>
                <a:gd name="T26" fmla="*/ 62 w 119"/>
                <a:gd name="T27" fmla="*/ 66 h 102"/>
                <a:gd name="T28" fmla="*/ 78 w 119"/>
                <a:gd name="T29" fmla="*/ 52 h 102"/>
                <a:gd name="T30" fmla="*/ 92 w 119"/>
                <a:gd name="T31" fmla="*/ 38 h 102"/>
                <a:gd name="T32" fmla="*/ 105 w 119"/>
                <a:gd name="T33" fmla="*/ 26 h 102"/>
                <a:gd name="T34" fmla="*/ 114 w 119"/>
                <a:gd name="T35" fmla="*/ 14 h 102"/>
                <a:gd name="T36" fmla="*/ 119 w 119"/>
                <a:gd name="T37" fmla="*/ 5 h 102"/>
                <a:gd name="T38" fmla="*/ 119 w 119"/>
                <a:gd name="T39" fmla="*/ 5 h 102"/>
                <a:gd name="T40" fmla="*/ 110 w 119"/>
                <a:gd name="T4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9" h="102">
                  <a:moveTo>
                    <a:pt x="110" y="0"/>
                  </a:moveTo>
                  <a:lnTo>
                    <a:pt x="110" y="0"/>
                  </a:lnTo>
                  <a:lnTo>
                    <a:pt x="105" y="10"/>
                  </a:lnTo>
                  <a:lnTo>
                    <a:pt x="98" y="19"/>
                  </a:lnTo>
                  <a:lnTo>
                    <a:pt x="85" y="31"/>
                  </a:lnTo>
                  <a:lnTo>
                    <a:pt x="71" y="45"/>
                  </a:lnTo>
                  <a:lnTo>
                    <a:pt x="55" y="59"/>
                  </a:lnTo>
                  <a:lnTo>
                    <a:pt x="38" y="71"/>
                  </a:lnTo>
                  <a:lnTo>
                    <a:pt x="20" y="83"/>
                  </a:lnTo>
                  <a:lnTo>
                    <a:pt x="0" y="93"/>
                  </a:lnTo>
                  <a:lnTo>
                    <a:pt x="5" y="102"/>
                  </a:lnTo>
                  <a:lnTo>
                    <a:pt x="24" y="92"/>
                  </a:lnTo>
                  <a:lnTo>
                    <a:pt x="43" y="81"/>
                  </a:lnTo>
                  <a:lnTo>
                    <a:pt x="62" y="66"/>
                  </a:lnTo>
                  <a:lnTo>
                    <a:pt x="78" y="52"/>
                  </a:lnTo>
                  <a:lnTo>
                    <a:pt x="92" y="38"/>
                  </a:lnTo>
                  <a:lnTo>
                    <a:pt x="105" y="26"/>
                  </a:lnTo>
                  <a:lnTo>
                    <a:pt x="114" y="14"/>
                  </a:lnTo>
                  <a:lnTo>
                    <a:pt x="119" y="5"/>
                  </a:lnTo>
                  <a:lnTo>
                    <a:pt x="119" y="5"/>
                  </a:lnTo>
                  <a:lnTo>
                    <a:pt x="11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41" name="Freeform 2473"/>
            <p:cNvSpPr>
              <a:spLocks/>
            </p:cNvSpPr>
            <p:nvPr/>
          </p:nvSpPr>
          <p:spPr bwMode="auto">
            <a:xfrm>
              <a:off x="2739" y="3662"/>
              <a:ext cx="47" cy="43"/>
            </a:xfrm>
            <a:custGeom>
              <a:avLst/>
              <a:gdLst>
                <a:gd name="T0" fmla="*/ 134 w 139"/>
                <a:gd name="T1" fmla="*/ 0 h 129"/>
                <a:gd name="T2" fmla="*/ 132 w 139"/>
                <a:gd name="T3" fmla="*/ 0 h 129"/>
                <a:gd name="T4" fmla="*/ 118 w 139"/>
                <a:gd name="T5" fmla="*/ 8 h 129"/>
                <a:gd name="T6" fmla="*/ 100 w 139"/>
                <a:gd name="T7" fmla="*/ 22 h 129"/>
                <a:gd name="T8" fmla="*/ 80 w 139"/>
                <a:gd name="T9" fmla="*/ 40 h 129"/>
                <a:gd name="T10" fmla="*/ 60 w 139"/>
                <a:gd name="T11" fmla="*/ 59 h 129"/>
                <a:gd name="T12" fmla="*/ 39 w 139"/>
                <a:gd name="T13" fmla="*/ 80 h 129"/>
                <a:gd name="T14" fmla="*/ 22 w 139"/>
                <a:gd name="T15" fmla="*/ 98 h 129"/>
                <a:gd name="T16" fmla="*/ 8 w 139"/>
                <a:gd name="T17" fmla="*/ 113 h 129"/>
                <a:gd name="T18" fmla="*/ 0 w 139"/>
                <a:gd name="T19" fmla="*/ 124 h 129"/>
                <a:gd name="T20" fmla="*/ 9 w 139"/>
                <a:gd name="T21" fmla="*/ 129 h 129"/>
                <a:gd name="T22" fmla="*/ 15 w 139"/>
                <a:gd name="T23" fmla="*/ 120 h 129"/>
                <a:gd name="T24" fmla="*/ 29 w 139"/>
                <a:gd name="T25" fmla="*/ 105 h 129"/>
                <a:gd name="T26" fmla="*/ 46 w 139"/>
                <a:gd name="T27" fmla="*/ 87 h 129"/>
                <a:gd name="T28" fmla="*/ 67 w 139"/>
                <a:gd name="T29" fmla="*/ 66 h 129"/>
                <a:gd name="T30" fmla="*/ 87 w 139"/>
                <a:gd name="T31" fmla="*/ 47 h 129"/>
                <a:gd name="T32" fmla="*/ 107 w 139"/>
                <a:gd name="T33" fmla="*/ 29 h 129"/>
                <a:gd name="T34" fmla="*/ 123 w 139"/>
                <a:gd name="T35" fmla="*/ 17 h 129"/>
                <a:gd name="T36" fmla="*/ 136 w 139"/>
                <a:gd name="T37" fmla="*/ 9 h 129"/>
                <a:gd name="T38" fmla="*/ 134 w 139"/>
                <a:gd name="T39" fmla="*/ 9 h 129"/>
                <a:gd name="T40" fmla="*/ 136 w 139"/>
                <a:gd name="T41" fmla="*/ 9 h 129"/>
                <a:gd name="T42" fmla="*/ 139 w 139"/>
                <a:gd name="T43" fmla="*/ 6 h 129"/>
                <a:gd name="T44" fmla="*/ 139 w 139"/>
                <a:gd name="T45" fmla="*/ 2 h 129"/>
                <a:gd name="T46" fmla="*/ 135 w 139"/>
                <a:gd name="T47" fmla="*/ 0 h 129"/>
                <a:gd name="T48" fmla="*/ 132 w 139"/>
                <a:gd name="T49" fmla="*/ 0 h 129"/>
                <a:gd name="T50" fmla="*/ 134 w 139"/>
                <a:gd name="T51"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9" h="129">
                  <a:moveTo>
                    <a:pt x="134" y="0"/>
                  </a:moveTo>
                  <a:lnTo>
                    <a:pt x="132" y="0"/>
                  </a:lnTo>
                  <a:lnTo>
                    <a:pt x="118" y="8"/>
                  </a:lnTo>
                  <a:lnTo>
                    <a:pt x="100" y="22"/>
                  </a:lnTo>
                  <a:lnTo>
                    <a:pt x="80" y="40"/>
                  </a:lnTo>
                  <a:lnTo>
                    <a:pt x="60" y="59"/>
                  </a:lnTo>
                  <a:lnTo>
                    <a:pt x="39" y="80"/>
                  </a:lnTo>
                  <a:lnTo>
                    <a:pt x="22" y="98"/>
                  </a:lnTo>
                  <a:lnTo>
                    <a:pt x="8" y="113"/>
                  </a:lnTo>
                  <a:lnTo>
                    <a:pt x="0" y="124"/>
                  </a:lnTo>
                  <a:lnTo>
                    <a:pt x="9" y="129"/>
                  </a:lnTo>
                  <a:lnTo>
                    <a:pt x="15" y="120"/>
                  </a:lnTo>
                  <a:lnTo>
                    <a:pt x="29" y="105"/>
                  </a:lnTo>
                  <a:lnTo>
                    <a:pt x="46" y="87"/>
                  </a:lnTo>
                  <a:lnTo>
                    <a:pt x="67" y="66"/>
                  </a:lnTo>
                  <a:lnTo>
                    <a:pt x="87" y="47"/>
                  </a:lnTo>
                  <a:lnTo>
                    <a:pt x="107" y="29"/>
                  </a:lnTo>
                  <a:lnTo>
                    <a:pt x="123" y="17"/>
                  </a:lnTo>
                  <a:lnTo>
                    <a:pt x="136" y="9"/>
                  </a:lnTo>
                  <a:lnTo>
                    <a:pt x="134" y="9"/>
                  </a:lnTo>
                  <a:lnTo>
                    <a:pt x="136" y="9"/>
                  </a:lnTo>
                  <a:lnTo>
                    <a:pt x="139" y="6"/>
                  </a:lnTo>
                  <a:lnTo>
                    <a:pt x="139" y="2"/>
                  </a:lnTo>
                  <a:lnTo>
                    <a:pt x="135" y="0"/>
                  </a:lnTo>
                  <a:lnTo>
                    <a:pt x="132" y="0"/>
                  </a:lnTo>
                  <a:lnTo>
                    <a:pt x="13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42" name="Freeform 2474"/>
            <p:cNvSpPr>
              <a:spLocks/>
            </p:cNvSpPr>
            <p:nvPr/>
          </p:nvSpPr>
          <p:spPr bwMode="auto">
            <a:xfrm>
              <a:off x="2784" y="3658"/>
              <a:ext cx="73" cy="7"/>
            </a:xfrm>
            <a:custGeom>
              <a:avLst/>
              <a:gdLst>
                <a:gd name="T0" fmla="*/ 214 w 219"/>
                <a:gd name="T1" fmla="*/ 0 h 23"/>
                <a:gd name="T2" fmla="*/ 215 w 219"/>
                <a:gd name="T3" fmla="*/ 0 h 23"/>
                <a:gd name="T4" fmla="*/ 211 w 219"/>
                <a:gd name="T5" fmla="*/ 1 h 23"/>
                <a:gd name="T6" fmla="*/ 204 w 219"/>
                <a:gd name="T7" fmla="*/ 2 h 23"/>
                <a:gd name="T8" fmla="*/ 194 w 219"/>
                <a:gd name="T9" fmla="*/ 3 h 23"/>
                <a:gd name="T10" fmla="*/ 182 w 219"/>
                <a:gd name="T11" fmla="*/ 4 h 23"/>
                <a:gd name="T12" fmla="*/ 168 w 219"/>
                <a:gd name="T13" fmla="*/ 6 h 23"/>
                <a:gd name="T14" fmla="*/ 155 w 219"/>
                <a:gd name="T15" fmla="*/ 7 h 23"/>
                <a:gd name="T16" fmla="*/ 139 w 219"/>
                <a:gd name="T17" fmla="*/ 7 h 23"/>
                <a:gd name="T18" fmla="*/ 123 w 219"/>
                <a:gd name="T19" fmla="*/ 7 h 23"/>
                <a:gd name="T20" fmla="*/ 105 w 219"/>
                <a:gd name="T21" fmla="*/ 9 h 23"/>
                <a:gd name="T22" fmla="*/ 89 w 219"/>
                <a:gd name="T23" fmla="*/ 9 h 23"/>
                <a:gd name="T24" fmla="*/ 72 w 219"/>
                <a:gd name="T25" fmla="*/ 9 h 23"/>
                <a:gd name="T26" fmla="*/ 56 w 219"/>
                <a:gd name="T27" fmla="*/ 10 h 23"/>
                <a:gd name="T28" fmla="*/ 40 w 219"/>
                <a:gd name="T29" fmla="*/ 10 h 23"/>
                <a:gd name="T30" fmla="*/ 25 w 219"/>
                <a:gd name="T31" fmla="*/ 11 h 23"/>
                <a:gd name="T32" fmla="*/ 12 w 219"/>
                <a:gd name="T33" fmla="*/ 11 h 23"/>
                <a:gd name="T34" fmla="*/ 0 w 219"/>
                <a:gd name="T35" fmla="*/ 14 h 23"/>
                <a:gd name="T36" fmla="*/ 0 w 219"/>
                <a:gd name="T37" fmla="*/ 23 h 23"/>
                <a:gd name="T38" fmla="*/ 12 w 219"/>
                <a:gd name="T39" fmla="*/ 23 h 23"/>
                <a:gd name="T40" fmla="*/ 25 w 219"/>
                <a:gd name="T41" fmla="*/ 23 h 23"/>
                <a:gd name="T42" fmla="*/ 40 w 219"/>
                <a:gd name="T43" fmla="*/ 22 h 23"/>
                <a:gd name="T44" fmla="*/ 56 w 219"/>
                <a:gd name="T45" fmla="*/ 22 h 23"/>
                <a:gd name="T46" fmla="*/ 72 w 219"/>
                <a:gd name="T47" fmla="*/ 20 h 23"/>
                <a:gd name="T48" fmla="*/ 89 w 219"/>
                <a:gd name="T49" fmla="*/ 20 h 23"/>
                <a:gd name="T50" fmla="*/ 105 w 219"/>
                <a:gd name="T51" fmla="*/ 18 h 23"/>
                <a:gd name="T52" fmla="*/ 123 w 219"/>
                <a:gd name="T53" fmla="*/ 18 h 23"/>
                <a:gd name="T54" fmla="*/ 139 w 219"/>
                <a:gd name="T55" fmla="*/ 18 h 23"/>
                <a:gd name="T56" fmla="*/ 155 w 219"/>
                <a:gd name="T57" fmla="*/ 16 h 23"/>
                <a:gd name="T58" fmla="*/ 168 w 219"/>
                <a:gd name="T59" fmla="*/ 15 h 23"/>
                <a:gd name="T60" fmla="*/ 182 w 219"/>
                <a:gd name="T61" fmla="*/ 14 h 23"/>
                <a:gd name="T62" fmla="*/ 194 w 219"/>
                <a:gd name="T63" fmla="*/ 12 h 23"/>
                <a:gd name="T64" fmla="*/ 204 w 219"/>
                <a:gd name="T65" fmla="*/ 11 h 23"/>
                <a:gd name="T66" fmla="*/ 211 w 219"/>
                <a:gd name="T67" fmla="*/ 10 h 23"/>
                <a:gd name="T68" fmla="*/ 218 w 219"/>
                <a:gd name="T69" fmla="*/ 9 h 23"/>
                <a:gd name="T70" fmla="*/ 219 w 219"/>
                <a:gd name="T71" fmla="*/ 9 h 23"/>
                <a:gd name="T72" fmla="*/ 214 w 219"/>
                <a:gd name="T7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3">
                  <a:moveTo>
                    <a:pt x="214" y="0"/>
                  </a:moveTo>
                  <a:lnTo>
                    <a:pt x="215" y="0"/>
                  </a:lnTo>
                  <a:lnTo>
                    <a:pt x="211" y="1"/>
                  </a:lnTo>
                  <a:lnTo>
                    <a:pt x="204" y="2"/>
                  </a:lnTo>
                  <a:lnTo>
                    <a:pt x="194" y="3"/>
                  </a:lnTo>
                  <a:lnTo>
                    <a:pt x="182" y="4"/>
                  </a:lnTo>
                  <a:lnTo>
                    <a:pt x="168" y="6"/>
                  </a:lnTo>
                  <a:lnTo>
                    <a:pt x="155" y="7"/>
                  </a:lnTo>
                  <a:lnTo>
                    <a:pt x="139" y="7"/>
                  </a:lnTo>
                  <a:lnTo>
                    <a:pt x="123" y="7"/>
                  </a:lnTo>
                  <a:lnTo>
                    <a:pt x="105" y="9"/>
                  </a:lnTo>
                  <a:lnTo>
                    <a:pt x="89" y="9"/>
                  </a:lnTo>
                  <a:lnTo>
                    <a:pt x="72" y="9"/>
                  </a:lnTo>
                  <a:lnTo>
                    <a:pt x="56" y="10"/>
                  </a:lnTo>
                  <a:lnTo>
                    <a:pt x="40" y="10"/>
                  </a:lnTo>
                  <a:lnTo>
                    <a:pt x="25" y="11"/>
                  </a:lnTo>
                  <a:lnTo>
                    <a:pt x="12" y="11"/>
                  </a:lnTo>
                  <a:lnTo>
                    <a:pt x="0" y="14"/>
                  </a:lnTo>
                  <a:lnTo>
                    <a:pt x="0" y="23"/>
                  </a:lnTo>
                  <a:lnTo>
                    <a:pt x="12" y="23"/>
                  </a:lnTo>
                  <a:lnTo>
                    <a:pt x="25" y="23"/>
                  </a:lnTo>
                  <a:lnTo>
                    <a:pt x="40" y="22"/>
                  </a:lnTo>
                  <a:lnTo>
                    <a:pt x="56" y="22"/>
                  </a:lnTo>
                  <a:lnTo>
                    <a:pt x="72" y="20"/>
                  </a:lnTo>
                  <a:lnTo>
                    <a:pt x="89" y="20"/>
                  </a:lnTo>
                  <a:lnTo>
                    <a:pt x="105" y="18"/>
                  </a:lnTo>
                  <a:lnTo>
                    <a:pt x="123" y="18"/>
                  </a:lnTo>
                  <a:lnTo>
                    <a:pt x="139" y="18"/>
                  </a:lnTo>
                  <a:lnTo>
                    <a:pt x="155" y="16"/>
                  </a:lnTo>
                  <a:lnTo>
                    <a:pt x="168" y="15"/>
                  </a:lnTo>
                  <a:lnTo>
                    <a:pt x="182" y="14"/>
                  </a:lnTo>
                  <a:lnTo>
                    <a:pt x="194" y="12"/>
                  </a:lnTo>
                  <a:lnTo>
                    <a:pt x="204" y="11"/>
                  </a:lnTo>
                  <a:lnTo>
                    <a:pt x="211" y="10"/>
                  </a:lnTo>
                  <a:lnTo>
                    <a:pt x="218" y="9"/>
                  </a:lnTo>
                  <a:lnTo>
                    <a:pt x="219" y="9"/>
                  </a:lnTo>
                  <a:lnTo>
                    <a:pt x="21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43" name="Freeform 2475"/>
            <p:cNvSpPr>
              <a:spLocks/>
            </p:cNvSpPr>
            <p:nvPr/>
          </p:nvSpPr>
          <p:spPr bwMode="auto">
            <a:xfrm>
              <a:off x="2855" y="3638"/>
              <a:ext cx="65" cy="23"/>
            </a:xfrm>
            <a:custGeom>
              <a:avLst/>
              <a:gdLst>
                <a:gd name="T0" fmla="*/ 190 w 195"/>
                <a:gd name="T1" fmla="*/ 0 h 69"/>
                <a:gd name="T2" fmla="*/ 190 w 195"/>
                <a:gd name="T3" fmla="*/ 1 h 69"/>
                <a:gd name="T4" fmla="*/ 186 w 195"/>
                <a:gd name="T5" fmla="*/ 3 h 69"/>
                <a:gd name="T6" fmla="*/ 178 w 195"/>
                <a:gd name="T7" fmla="*/ 4 h 69"/>
                <a:gd name="T8" fmla="*/ 167 w 195"/>
                <a:gd name="T9" fmla="*/ 6 h 69"/>
                <a:gd name="T10" fmla="*/ 156 w 195"/>
                <a:gd name="T11" fmla="*/ 9 h 69"/>
                <a:gd name="T12" fmla="*/ 142 w 195"/>
                <a:gd name="T13" fmla="*/ 14 h 69"/>
                <a:gd name="T14" fmla="*/ 127 w 195"/>
                <a:gd name="T15" fmla="*/ 17 h 69"/>
                <a:gd name="T16" fmla="*/ 112 w 195"/>
                <a:gd name="T17" fmla="*/ 23 h 69"/>
                <a:gd name="T18" fmla="*/ 96 w 195"/>
                <a:gd name="T19" fmla="*/ 28 h 69"/>
                <a:gd name="T20" fmla="*/ 80 w 195"/>
                <a:gd name="T21" fmla="*/ 32 h 69"/>
                <a:gd name="T22" fmla="*/ 65 w 195"/>
                <a:gd name="T23" fmla="*/ 38 h 69"/>
                <a:gd name="T24" fmla="*/ 51 w 195"/>
                <a:gd name="T25" fmla="*/ 43 h 69"/>
                <a:gd name="T26" fmla="*/ 37 w 195"/>
                <a:gd name="T27" fmla="*/ 47 h 69"/>
                <a:gd name="T28" fmla="*/ 25 w 195"/>
                <a:gd name="T29" fmla="*/ 51 h 69"/>
                <a:gd name="T30" fmla="*/ 15 w 195"/>
                <a:gd name="T31" fmla="*/ 55 h 69"/>
                <a:gd name="T32" fmla="*/ 7 w 195"/>
                <a:gd name="T33" fmla="*/ 58 h 69"/>
                <a:gd name="T34" fmla="*/ 0 w 195"/>
                <a:gd name="T35" fmla="*/ 60 h 69"/>
                <a:gd name="T36" fmla="*/ 5 w 195"/>
                <a:gd name="T37" fmla="*/ 69 h 69"/>
                <a:gd name="T38" fmla="*/ 9 w 195"/>
                <a:gd name="T39" fmla="*/ 67 h 69"/>
                <a:gd name="T40" fmla="*/ 17 w 195"/>
                <a:gd name="T41" fmla="*/ 64 h 69"/>
                <a:gd name="T42" fmla="*/ 28 w 195"/>
                <a:gd name="T43" fmla="*/ 60 h 69"/>
                <a:gd name="T44" fmla="*/ 39 w 195"/>
                <a:gd name="T45" fmla="*/ 56 h 69"/>
                <a:gd name="T46" fmla="*/ 53 w 195"/>
                <a:gd name="T47" fmla="*/ 52 h 69"/>
                <a:gd name="T48" fmla="*/ 68 w 195"/>
                <a:gd name="T49" fmla="*/ 47 h 69"/>
                <a:gd name="T50" fmla="*/ 83 w 195"/>
                <a:gd name="T51" fmla="*/ 42 h 69"/>
                <a:gd name="T52" fmla="*/ 99 w 195"/>
                <a:gd name="T53" fmla="*/ 37 h 69"/>
                <a:gd name="T54" fmla="*/ 115 w 195"/>
                <a:gd name="T55" fmla="*/ 32 h 69"/>
                <a:gd name="T56" fmla="*/ 130 w 195"/>
                <a:gd name="T57" fmla="*/ 27 h 69"/>
                <a:gd name="T58" fmla="*/ 144 w 195"/>
                <a:gd name="T59" fmla="*/ 23 h 69"/>
                <a:gd name="T60" fmla="*/ 158 w 195"/>
                <a:gd name="T61" fmla="*/ 19 h 69"/>
                <a:gd name="T62" fmla="*/ 170 w 195"/>
                <a:gd name="T63" fmla="*/ 15 h 69"/>
                <a:gd name="T64" fmla="*/ 178 w 195"/>
                <a:gd name="T65" fmla="*/ 13 h 69"/>
                <a:gd name="T66" fmla="*/ 186 w 195"/>
                <a:gd name="T67" fmla="*/ 12 h 69"/>
                <a:gd name="T68" fmla="*/ 190 w 195"/>
                <a:gd name="T69" fmla="*/ 11 h 69"/>
                <a:gd name="T70" fmla="*/ 190 w 195"/>
                <a:gd name="T71" fmla="*/ 12 h 69"/>
                <a:gd name="T72" fmla="*/ 190 w 195"/>
                <a:gd name="T73" fmla="*/ 11 h 69"/>
                <a:gd name="T74" fmla="*/ 194 w 195"/>
                <a:gd name="T75" fmla="*/ 9 h 69"/>
                <a:gd name="T76" fmla="*/ 195 w 195"/>
                <a:gd name="T77" fmla="*/ 6 h 69"/>
                <a:gd name="T78" fmla="*/ 194 w 195"/>
                <a:gd name="T79" fmla="*/ 3 h 69"/>
                <a:gd name="T80" fmla="*/ 190 w 195"/>
                <a:gd name="T81" fmla="*/ 1 h 69"/>
                <a:gd name="T82" fmla="*/ 190 w 195"/>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5" h="69">
                  <a:moveTo>
                    <a:pt x="190" y="0"/>
                  </a:moveTo>
                  <a:lnTo>
                    <a:pt x="190" y="1"/>
                  </a:lnTo>
                  <a:lnTo>
                    <a:pt x="186" y="3"/>
                  </a:lnTo>
                  <a:lnTo>
                    <a:pt x="178" y="4"/>
                  </a:lnTo>
                  <a:lnTo>
                    <a:pt x="167" y="6"/>
                  </a:lnTo>
                  <a:lnTo>
                    <a:pt x="156" y="9"/>
                  </a:lnTo>
                  <a:lnTo>
                    <a:pt x="142" y="14"/>
                  </a:lnTo>
                  <a:lnTo>
                    <a:pt x="127" y="17"/>
                  </a:lnTo>
                  <a:lnTo>
                    <a:pt x="112" y="23"/>
                  </a:lnTo>
                  <a:lnTo>
                    <a:pt x="96" y="28"/>
                  </a:lnTo>
                  <a:lnTo>
                    <a:pt x="80" y="32"/>
                  </a:lnTo>
                  <a:lnTo>
                    <a:pt x="65" y="38"/>
                  </a:lnTo>
                  <a:lnTo>
                    <a:pt x="51" y="43"/>
                  </a:lnTo>
                  <a:lnTo>
                    <a:pt x="37" y="47"/>
                  </a:lnTo>
                  <a:lnTo>
                    <a:pt x="25" y="51"/>
                  </a:lnTo>
                  <a:lnTo>
                    <a:pt x="15" y="55"/>
                  </a:lnTo>
                  <a:lnTo>
                    <a:pt x="7" y="58"/>
                  </a:lnTo>
                  <a:lnTo>
                    <a:pt x="0" y="60"/>
                  </a:lnTo>
                  <a:lnTo>
                    <a:pt x="5" y="69"/>
                  </a:lnTo>
                  <a:lnTo>
                    <a:pt x="9" y="67"/>
                  </a:lnTo>
                  <a:lnTo>
                    <a:pt x="17" y="64"/>
                  </a:lnTo>
                  <a:lnTo>
                    <a:pt x="28" y="60"/>
                  </a:lnTo>
                  <a:lnTo>
                    <a:pt x="39" y="56"/>
                  </a:lnTo>
                  <a:lnTo>
                    <a:pt x="53" y="52"/>
                  </a:lnTo>
                  <a:lnTo>
                    <a:pt x="68" y="47"/>
                  </a:lnTo>
                  <a:lnTo>
                    <a:pt x="83" y="42"/>
                  </a:lnTo>
                  <a:lnTo>
                    <a:pt x="99" y="37"/>
                  </a:lnTo>
                  <a:lnTo>
                    <a:pt x="115" y="32"/>
                  </a:lnTo>
                  <a:lnTo>
                    <a:pt x="130" y="27"/>
                  </a:lnTo>
                  <a:lnTo>
                    <a:pt x="144" y="23"/>
                  </a:lnTo>
                  <a:lnTo>
                    <a:pt x="158" y="19"/>
                  </a:lnTo>
                  <a:lnTo>
                    <a:pt x="170" y="15"/>
                  </a:lnTo>
                  <a:lnTo>
                    <a:pt x="178" y="13"/>
                  </a:lnTo>
                  <a:lnTo>
                    <a:pt x="186" y="12"/>
                  </a:lnTo>
                  <a:lnTo>
                    <a:pt x="190" y="11"/>
                  </a:lnTo>
                  <a:lnTo>
                    <a:pt x="190" y="12"/>
                  </a:lnTo>
                  <a:lnTo>
                    <a:pt x="190" y="11"/>
                  </a:lnTo>
                  <a:lnTo>
                    <a:pt x="194" y="9"/>
                  </a:lnTo>
                  <a:lnTo>
                    <a:pt x="195" y="6"/>
                  </a:lnTo>
                  <a:lnTo>
                    <a:pt x="194" y="3"/>
                  </a:lnTo>
                  <a:lnTo>
                    <a:pt x="190" y="1"/>
                  </a:lnTo>
                  <a:lnTo>
                    <a:pt x="19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44" name="Freeform 2476"/>
            <p:cNvSpPr>
              <a:spLocks/>
            </p:cNvSpPr>
            <p:nvPr/>
          </p:nvSpPr>
          <p:spPr bwMode="auto">
            <a:xfrm>
              <a:off x="2919" y="3638"/>
              <a:ext cx="12" cy="4"/>
            </a:xfrm>
            <a:custGeom>
              <a:avLst/>
              <a:gdLst>
                <a:gd name="T0" fmla="*/ 37 w 37"/>
                <a:gd name="T1" fmla="*/ 0 h 12"/>
                <a:gd name="T2" fmla="*/ 37 w 37"/>
                <a:gd name="T3" fmla="*/ 0 h 12"/>
                <a:gd name="T4" fmla="*/ 32 w 37"/>
                <a:gd name="T5" fmla="*/ 0 h 12"/>
                <a:gd name="T6" fmla="*/ 28 w 37"/>
                <a:gd name="T7" fmla="*/ 0 h 12"/>
                <a:gd name="T8" fmla="*/ 23 w 37"/>
                <a:gd name="T9" fmla="*/ 0 h 12"/>
                <a:gd name="T10" fmla="*/ 19 w 37"/>
                <a:gd name="T11" fmla="*/ 0 h 12"/>
                <a:gd name="T12" fmla="*/ 14 w 37"/>
                <a:gd name="T13" fmla="*/ 0 h 12"/>
                <a:gd name="T14" fmla="*/ 9 w 37"/>
                <a:gd name="T15" fmla="*/ 0 h 12"/>
                <a:gd name="T16" fmla="*/ 5 w 37"/>
                <a:gd name="T17" fmla="*/ 0 h 12"/>
                <a:gd name="T18" fmla="*/ 0 w 37"/>
                <a:gd name="T19" fmla="*/ 0 h 12"/>
                <a:gd name="T20" fmla="*/ 0 w 37"/>
                <a:gd name="T21" fmla="*/ 12 h 12"/>
                <a:gd name="T22" fmla="*/ 5 w 37"/>
                <a:gd name="T23" fmla="*/ 12 h 12"/>
                <a:gd name="T24" fmla="*/ 9 w 37"/>
                <a:gd name="T25" fmla="*/ 12 h 12"/>
                <a:gd name="T26" fmla="*/ 14 w 37"/>
                <a:gd name="T27" fmla="*/ 12 h 12"/>
                <a:gd name="T28" fmla="*/ 19 w 37"/>
                <a:gd name="T29" fmla="*/ 12 h 12"/>
                <a:gd name="T30" fmla="*/ 23 w 37"/>
                <a:gd name="T31" fmla="*/ 12 h 12"/>
                <a:gd name="T32" fmla="*/ 28 w 37"/>
                <a:gd name="T33" fmla="*/ 12 h 12"/>
                <a:gd name="T34" fmla="*/ 32 w 37"/>
                <a:gd name="T35" fmla="*/ 12 h 12"/>
                <a:gd name="T36" fmla="*/ 37 w 37"/>
                <a:gd name="T37" fmla="*/ 12 h 12"/>
                <a:gd name="T38" fmla="*/ 37 w 37"/>
                <a:gd name="T39" fmla="*/ 12 h 12"/>
                <a:gd name="T40" fmla="*/ 37 w 37"/>
                <a:gd name="T4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 h="12">
                  <a:moveTo>
                    <a:pt x="37" y="0"/>
                  </a:moveTo>
                  <a:lnTo>
                    <a:pt x="37" y="0"/>
                  </a:lnTo>
                  <a:lnTo>
                    <a:pt x="32" y="0"/>
                  </a:lnTo>
                  <a:lnTo>
                    <a:pt x="28" y="0"/>
                  </a:lnTo>
                  <a:lnTo>
                    <a:pt x="23" y="0"/>
                  </a:lnTo>
                  <a:lnTo>
                    <a:pt x="19" y="0"/>
                  </a:lnTo>
                  <a:lnTo>
                    <a:pt x="14" y="0"/>
                  </a:lnTo>
                  <a:lnTo>
                    <a:pt x="9" y="0"/>
                  </a:lnTo>
                  <a:lnTo>
                    <a:pt x="5" y="0"/>
                  </a:lnTo>
                  <a:lnTo>
                    <a:pt x="0" y="0"/>
                  </a:lnTo>
                  <a:lnTo>
                    <a:pt x="0" y="12"/>
                  </a:lnTo>
                  <a:lnTo>
                    <a:pt x="5" y="12"/>
                  </a:lnTo>
                  <a:lnTo>
                    <a:pt x="9" y="12"/>
                  </a:lnTo>
                  <a:lnTo>
                    <a:pt x="14" y="12"/>
                  </a:lnTo>
                  <a:lnTo>
                    <a:pt x="19" y="12"/>
                  </a:lnTo>
                  <a:lnTo>
                    <a:pt x="23" y="12"/>
                  </a:lnTo>
                  <a:lnTo>
                    <a:pt x="28" y="12"/>
                  </a:lnTo>
                  <a:lnTo>
                    <a:pt x="32" y="12"/>
                  </a:lnTo>
                  <a:lnTo>
                    <a:pt x="37" y="12"/>
                  </a:lnTo>
                  <a:lnTo>
                    <a:pt x="37" y="12"/>
                  </a:lnTo>
                  <a:lnTo>
                    <a:pt x="3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45" name="Freeform 2477"/>
            <p:cNvSpPr>
              <a:spLocks/>
            </p:cNvSpPr>
            <p:nvPr/>
          </p:nvSpPr>
          <p:spPr bwMode="auto">
            <a:xfrm>
              <a:off x="2931" y="3637"/>
              <a:ext cx="35" cy="5"/>
            </a:xfrm>
            <a:custGeom>
              <a:avLst/>
              <a:gdLst>
                <a:gd name="T0" fmla="*/ 106 w 106"/>
                <a:gd name="T1" fmla="*/ 1 h 15"/>
                <a:gd name="T2" fmla="*/ 106 w 106"/>
                <a:gd name="T3" fmla="*/ 1 h 15"/>
                <a:gd name="T4" fmla="*/ 97 w 106"/>
                <a:gd name="T5" fmla="*/ 0 h 15"/>
                <a:gd name="T6" fmla="*/ 87 w 106"/>
                <a:gd name="T7" fmla="*/ 1 h 15"/>
                <a:gd name="T8" fmla="*/ 74 w 106"/>
                <a:gd name="T9" fmla="*/ 1 h 15"/>
                <a:gd name="T10" fmla="*/ 60 w 106"/>
                <a:gd name="T11" fmla="*/ 2 h 15"/>
                <a:gd name="T12" fmla="*/ 47 w 106"/>
                <a:gd name="T13" fmla="*/ 2 h 15"/>
                <a:gd name="T14" fmla="*/ 31 w 106"/>
                <a:gd name="T15" fmla="*/ 3 h 15"/>
                <a:gd name="T16" fmla="*/ 16 w 106"/>
                <a:gd name="T17" fmla="*/ 3 h 15"/>
                <a:gd name="T18" fmla="*/ 0 w 106"/>
                <a:gd name="T19" fmla="*/ 3 h 15"/>
                <a:gd name="T20" fmla="*/ 0 w 106"/>
                <a:gd name="T21" fmla="*/ 15 h 15"/>
                <a:gd name="T22" fmla="*/ 16 w 106"/>
                <a:gd name="T23" fmla="*/ 15 h 15"/>
                <a:gd name="T24" fmla="*/ 31 w 106"/>
                <a:gd name="T25" fmla="*/ 15 h 15"/>
                <a:gd name="T26" fmla="*/ 47 w 106"/>
                <a:gd name="T27" fmla="*/ 14 h 15"/>
                <a:gd name="T28" fmla="*/ 60 w 106"/>
                <a:gd name="T29" fmla="*/ 14 h 15"/>
                <a:gd name="T30" fmla="*/ 74 w 106"/>
                <a:gd name="T31" fmla="*/ 12 h 15"/>
                <a:gd name="T32" fmla="*/ 87 w 106"/>
                <a:gd name="T33" fmla="*/ 12 h 15"/>
                <a:gd name="T34" fmla="*/ 97 w 106"/>
                <a:gd name="T35" fmla="*/ 11 h 15"/>
                <a:gd name="T36" fmla="*/ 106 w 106"/>
                <a:gd name="T37" fmla="*/ 10 h 15"/>
                <a:gd name="T38" fmla="*/ 106 w 106"/>
                <a:gd name="T39" fmla="*/ 10 h 15"/>
                <a:gd name="T40" fmla="*/ 106 w 106"/>
                <a:gd name="T41"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6" h="15">
                  <a:moveTo>
                    <a:pt x="106" y="1"/>
                  </a:moveTo>
                  <a:lnTo>
                    <a:pt x="106" y="1"/>
                  </a:lnTo>
                  <a:lnTo>
                    <a:pt x="97" y="0"/>
                  </a:lnTo>
                  <a:lnTo>
                    <a:pt x="87" y="1"/>
                  </a:lnTo>
                  <a:lnTo>
                    <a:pt x="74" y="1"/>
                  </a:lnTo>
                  <a:lnTo>
                    <a:pt x="60" y="2"/>
                  </a:lnTo>
                  <a:lnTo>
                    <a:pt x="47" y="2"/>
                  </a:lnTo>
                  <a:lnTo>
                    <a:pt x="31" y="3"/>
                  </a:lnTo>
                  <a:lnTo>
                    <a:pt x="16" y="3"/>
                  </a:lnTo>
                  <a:lnTo>
                    <a:pt x="0" y="3"/>
                  </a:lnTo>
                  <a:lnTo>
                    <a:pt x="0" y="15"/>
                  </a:lnTo>
                  <a:lnTo>
                    <a:pt x="16" y="15"/>
                  </a:lnTo>
                  <a:lnTo>
                    <a:pt x="31" y="15"/>
                  </a:lnTo>
                  <a:lnTo>
                    <a:pt x="47" y="14"/>
                  </a:lnTo>
                  <a:lnTo>
                    <a:pt x="60" y="14"/>
                  </a:lnTo>
                  <a:lnTo>
                    <a:pt x="74" y="12"/>
                  </a:lnTo>
                  <a:lnTo>
                    <a:pt x="87" y="12"/>
                  </a:lnTo>
                  <a:lnTo>
                    <a:pt x="97" y="11"/>
                  </a:lnTo>
                  <a:lnTo>
                    <a:pt x="106" y="10"/>
                  </a:lnTo>
                  <a:lnTo>
                    <a:pt x="106" y="10"/>
                  </a:lnTo>
                  <a:lnTo>
                    <a:pt x="106"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46" name="Freeform 2478"/>
            <p:cNvSpPr>
              <a:spLocks/>
            </p:cNvSpPr>
            <p:nvPr/>
          </p:nvSpPr>
          <p:spPr bwMode="auto">
            <a:xfrm>
              <a:off x="2966" y="3633"/>
              <a:ext cx="73" cy="7"/>
            </a:xfrm>
            <a:custGeom>
              <a:avLst/>
              <a:gdLst>
                <a:gd name="T0" fmla="*/ 215 w 218"/>
                <a:gd name="T1" fmla="*/ 0 h 21"/>
                <a:gd name="T2" fmla="*/ 215 w 218"/>
                <a:gd name="T3" fmla="*/ 0 h 21"/>
                <a:gd name="T4" fmla="*/ 210 w 218"/>
                <a:gd name="T5" fmla="*/ 1 h 21"/>
                <a:gd name="T6" fmla="*/ 199 w 218"/>
                <a:gd name="T7" fmla="*/ 2 h 21"/>
                <a:gd name="T8" fmla="*/ 188 w 218"/>
                <a:gd name="T9" fmla="*/ 3 h 21"/>
                <a:gd name="T10" fmla="*/ 174 w 218"/>
                <a:gd name="T11" fmla="*/ 4 h 21"/>
                <a:gd name="T12" fmla="*/ 158 w 218"/>
                <a:gd name="T13" fmla="*/ 5 h 21"/>
                <a:gd name="T14" fmla="*/ 142 w 218"/>
                <a:gd name="T15" fmla="*/ 6 h 21"/>
                <a:gd name="T16" fmla="*/ 125 w 218"/>
                <a:gd name="T17" fmla="*/ 6 h 21"/>
                <a:gd name="T18" fmla="*/ 108 w 218"/>
                <a:gd name="T19" fmla="*/ 6 h 21"/>
                <a:gd name="T20" fmla="*/ 90 w 218"/>
                <a:gd name="T21" fmla="*/ 8 h 21"/>
                <a:gd name="T22" fmla="*/ 72 w 218"/>
                <a:gd name="T23" fmla="*/ 8 h 21"/>
                <a:gd name="T24" fmla="*/ 56 w 218"/>
                <a:gd name="T25" fmla="*/ 9 h 21"/>
                <a:gd name="T26" fmla="*/ 41 w 218"/>
                <a:gd name="T27" fmla="*/ 9 h 21"/>
                <a:gd name="T28" fmla="*/ 28 w 218"/>
                <a:gd name="T29" fmla="*/ 9 h 21"/>
                <a:gd name="T30" fmla="*/ 16 w 218"/>
                <a:gd name="T31" fmla="*/ 10 h 21"/>
                <a:gd name="T32" fmla="*/ 7 w 218"/>
                <a:gd name="T33" fmla="*/ 10 h 21"/>
                <a:gd name="T34" fmla="*/ 0 w 218"/>
                <a:gd name="T35" fmla="*/ 11 h 21"/>
                <a:gd name="T36" fmla="*/ 0 w 218"/>
                <a:gd name="T37" fmla="*/ 20 h 21"/>
                <a:gd name="T38" fmla="*/ 7 w 218"/>
                <a:gd name="T39" fmla="*/ 21 h 21"/>
                <a:gd name="T40" fmla="*/ 16 w 218"/>
                <a:gd name="T41" fmla="*/ 21 h 21"/>
                <a:gd name="T42" fmla="*/ 28 w 218"/>
                <a:gd name="T43" fmla="*/ 20 h 21"/>
                <a:gd name="T44" fmla="*/ 41 w 218"/>
                <a:gd name="T45" fmla="*/ 20 h 21"/>
                <a:gd name="T46" fmla="*/ 56 w 218"/>
                <a:gd name="T47" fmla="*/ 20 h 21"/>
                <a:gd name="T48" fmla="*/ 72 w 218"/>
                <a:gd name="T49" fmla="*/ 19 h 21"/>
                <a:gd name="T50" fmla="*/ 90 w 218"/>
                <a:gd name="T51" fmla="*/ 19 h 21"/>
                <a:gd name="T52" fmla="*/ 108 w 218"/>
                <a:gd name="T53" fmla="*/ 18 h 21"/>
                <a:gd name="T54" fmla="*/ 125 w 218"/>
                <a:gd name="T55" fmla="*/ 18 h 21"/>
                <a:gd name="T56" fmla="*/ 142 w 218"/>
                <a:gd name="T57" fmla="*/ 16 h 21"/>
                <a:gd name="T58" fmla="*/ 158 w 218"/>
                <a:gd name="T59" fmla="*/ 14 h 21"/>
                <a:gd name="T60" fmla="*/ 174 w 218"/>
                <a:gd name="T61" fmla="*/ 13 h 21"/>
                <a:gd name="T62" fmla="*/ 188 w 218"/>
                <a:gd name="T63" fmla="*/ 12 h 21"/>
                <a:gd name="T64" fmla="*/ 199 w 218"/>
                <a:gd name="T65" fmla="*/ 11 h 21"/>
                <a:gd name="T66" fmla="*/ 210 w 218"/>
                <a:gd name="T67" fmla="*/ 10 h 21"/>
                <a:gd name="T68" fmla="*/ 218 w 218"/>
                <a:gd name="T69" fmla="*/ 9 h 21"/>
                <a:gd name="T70" fmla="*/ 218 w 218"/>
                <a:gd name="T71" fmla="*/ 9 h 21"/>
                <a:gd name="T72" fmla="*/ 215 w 218"/>
                <a:gd name="T7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8" h="21">
                  <a:moveTo>
                    <a:pt x="215" y="0"/>
                  </a:moveTo>
                  <a:lnTo>
                    <a:pt x="215" y="0"/>
                  </a:lnTo>
                  <a:lnTo>
                    <a:pt x="210" y="1"/>
                  </a:lnTo>
                  <a:lnTo>
                    <a:pt x="199" y="2"/>
                  </a:lnTo>
                  <a:lnTo>
                    <a:pt x="188" y="3"/>
                  </a:lnTo>
                  <a:lnTo>
                    <a:pt x="174" y="4"/>
                  </a:lnTo>
                  <a:lnTo>
                    <a:pt x="158" y="5"/>
                  </a:lnTo>
                  <a:lnTo>
                    <a:pt x="142" y="6"/>
                  </a:lnTo>
                  <a:lnTo>
                    <a:pt x="125" y="6"/>
                  </a:lnTo>
                  <a:lnTo>
                    <a:pt x="108" y="6"/>
                  </a:lnTo>
                  <a:lnTo>
                    <a:pt x="90" y="8"/>
                  </a:lnTo>
                  <a:lnTo>
                    <a:pt x="72" y="8"/>
                  </a:lnTo>
                  <a:lnTo>
                    <a:pt x="56" y="9"/>
                  </a:lnTo>
                  <a:lnTo>
                    <a:pt x="41" y="9"/>
                  </a:lnTo>
                  <a:lnTo>
                    <a:pt x="28" y="9"/>
                  </a:lnTo>
                  <a:lnTo>
                    <a:pt x="16" y="10"/>
                  </a:lnTo>
                  <a:lnTo>
                    <a:pt x="7" y="10"/>
                  </a:lnTo>
                  <a:lnTo>
                    <a:pt x="0" y="11"/>
                  </a:lnTo>
                  <a:lnTo>
                    <a:pt x="0" y="20"/>
                  </a:lnTo>
                  <a:lnTo>
                    <a:pt x="7" y="21"/>
                  </a:lnTo>
                  <a:lnTo>
                    <a:pt x="16" y="21"/>
                  </a:lnTo>
                  <a:lnTo>
                    <a:pt x="28" y="20"/>
                  </a:lnTo>
                  <a:lnTo>
                    <a:pt x="41" y="20"/>
                  </a:lnTo>
                  <a:lnTo>
                    <a:pt x="56" y="20"/>
                  </a:lnTo>
                  <a:lnTo>
                    <a:pt x="72" y="19"/>
                  </a:lnTo>
                  <a:lnTo>
                    <a:pt x="90" y="19"/>
                  </a:lnTo>
                  <a:lnTo>
                    <a:pt x="108" y="18"/>
                  </a:lnTo>
                  <a:lnTo>
                    <a:pt x="125" y="18"/>
                  </a:lnTo>
                  <a:lnTo>
                    <a:pt x="142" y="16"/>
                  </a:lnTo>
                  <a:lnTo>
                    <a:pt x="158" y="14"/>
                  </a:lnTo>
                  <a:lnTo>
                    <a:pt x="174" y="13"/>
                  </a:lnTo>
                  <a:lnTo>
                    <a:pt x="188" y="12"/>
                  </a:lnTo>
                  <a:lnTo>
                    <a:pt x="199" y="11"/>
                  </a:lnTo>
                  <a:lnTo>
                    <a:pt x="210" y="10"/>
                  </a:lnTo>
                  <a:lnTo>
                    <a:pt x="218" y="9"/>
                  </a:lnTo>
                  <a:lnTo>
                    <a:pt x="218" y="9"/>
                  </a:lnTo>
                  <a:lnTo>
                    <a:pt x="21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47" name="Freeform 2479"/>
            <p:cNvSpPr>
              <a:spLocks/>
            </p:cNvSpPr>
            <p:nvPr/>
          </p:nvSpPr>
          <p:spPr bwMode="auto">
            <a:xfrm>
              <a:off x="3038" y="3622"/>
              <a:ext cx="31" cy="14"/>
            </a:xfrm>
            <a:custGeom>
              <a:avLst/>
              <a:gdLst>
                <a:gd name="T0" fmla="*/ 94 w 94"/>
                <a:gd name="T1" fmla="*/ 0 h 42"/>
                <a:gd name="T2" fmla="*/ 94 w 94"/>
                <a:gd name="T3" fmla="*/ 0 h 42"/>
                <a:gd name="T4" fmla="*/ 87 w 94"/>
                <a:gd name="T5" fmla="*/ 2 h 42"/>
                <a:gd name="T6" fmla="*/ 78 w 94"/>
                <a:gd name="T7" fmla="*/ 5 h 42"/>
                <a:gd name="T8" fmla="*/ 67 w 94"/>
                <a:gd name="T9" fmla="*/ 9 h 42"/>
                <a:gd name="T10" fmla="*/ 54 w 94"/>
                <a:gd name="T11" fmla="*/ 14 h 42"/>
                <a:gd name="T12" fmla="*/ 39 w 94"/>
                <a:gd name="T13" fmla="*/ 19 h 42"/>
                <a:gd name="T14" fmla="*/ 26 w 94"/>
                <a:gd name="T15" fmla="*/ 25 h 42"/>
                <a:gd name="T16" fmla="*/ 12 w 94"/>
                <a:gd name="T17" fmla="*/ 29 h 42"/>
                <a:gd name="T18" fmla="*/ 0 w 94"/>
                <a:gd name="T19" fmla="*/ 33 h 42"/>
                <a:gd name="T20" fmla="*/ 3 w 94"/>
                <a:gd name="T21" fmla="*/ 42 h 42"/>
                <a:gd name="T22" fmla="*/ 14 w 94"/>
                <a:gd name="T23" fmla="*/ 38 h 42"/>
                <a:gd name="T24" fmla="*/ 28 w 94"/>
                <a:gd name="T25" fmla="*/ 34 h 42"/>
                <a:gd name="T26" fmla="*/ 42 w 94"/>
                <a:gd name="T27" fmla="*/ 28 h 42"/>
                <a:gd name="T28" fmla="*/ 57 w 94"/>
                <a:gd name="T29" fmla="*/ 23 h 42"/>
                <a:gd name="T30" fmla="*/ 69 w 94"/>
                <a:gd name="T31" fmla="*/ 18 h 42"/>
                <a:gd name="T32" fmla="*/ 81 w 94"/>
                <a:gd name="T33" fmla="*/ 14 h 42"/>
                <a:gd name="T34" fmla="*/ 90 w 94"/>
                <a:gd name="T35" fmla="*/ 11 h 42"/>
                <a:gd name="T36" fmla="*/ 94 w 94"/>
                <a:gd name="T37" fmla="*/ 10 h 42"/>
                <a:gd name="T38" fmla="*/ 94 w 94"/>
                <a:gd name="T39" fmla="*/ 10 h 42"/>
                <a:gd name="T40" fmla="*/ 94 w 94"/>
                <a:gd name="T4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4" h="42">
                  <a:moveTo>
                    <a:pt x="94" y="0"/>
                  </a:moveTo>
                  <a:lnTo>
                    <a:pt x="94" y="0"/>
                  </a:lnTo>
                  <a:lnTo>
                    <a:pt x="87" y="2"/>
                  </a:lnTo>
                  <a:lnTo>
                    <a:pt x="78" y="5"/>
                  </a:lnTo>
                  <a:lnTo>
                    <a:pt x="67" y="9"/>
                  </a:lnTo>
                  <a:lnTo>
                    <a:pt x="54" y="14"/>
                  </a:lnTo>
                  <a:lnTo>
                    <a:pt x="39" y="19"/>
                  </a:lnTo>
                  <a:lnTo>
                    <a:pt x="26" y="25"/>
                  </a:lnTo>
                  <a:lnTo>
                    <a:pt x="12" y="29"/>
                  </a:lnTo>
                  <a:lnTo>
                    <a:pt x="0" y="33"/>
                  </a:lnTo>
                  <a:lnTo>
                    <a:pt x="3" y="42"/>
                  </a:lnTo>
                  <a:lnTo>
                    <a:pt x="14" y="38"/>
                  </a:lnTo>
                  <a:lnTo>
                    <a:pt x="28" y="34"/>
                  </a:lnTo>
                  <a:lnTo>
                    <a:pt x="42" y="28"/>
                  </a:lnTo>
                  <a:lnTo>
                    <a:pt x="57" y="23"/>
                  </a:lnTo>
                  <a:lnTo>
                    <a:pt x="69" y="18"/>
                  </a:lnTo>
                  <a:lnTo>
                    <a:pt x="81" y="14"/>
                  </a:lnTo>
                  <a:lnTo>
                    <a:pt x="90" y="11"/>
                  </a:lnTo>
                  <a:lnTo>
                    <a:pt x="94" y="10"/>
                  </a:lnTo>
                  <a:lnTo>
                    <a:pt x="94" y="10"/>
                  </a:lnTo>
                  <a:lnTo>
                    <a:pt x="9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48" name="Freeform 2480"/>
            <p:cNvSpPr>
              <a:spLocks/>
            </p:cNvSpPr>
            <p:nvPr/>
          </p:nvSpPr>
          <p:spPr bwMode="auto">
            <a:xfrm>
              <a:off x="3069" y="3618"/>
              <a:ext cx="31" cy="8"/>
            </a:xfrm>
            <a:custGeom>
              <a:avLst/>
              <a:gdLst>
                <a:gd name="T0" fmla="*/ 90 w 92"/>
                <a:gd name="T1" fmla="*/ 0 h 22"/>
                <a:gd name="T2" fmla="*/ 79 w 92"/>
                <a:gd name="T3" fmla="*/ 3 h 22"/>
                <a:gd name="T4" fmla="*/ 68 w 92"/>
                <a:gd name="T5" fmla="*/ 6 h 22"/>
                <a:gd name="T6" fmla="*/ 54 w 92"/>
                <a:gd name="T7" fmla="*/ 8 h 22"/>
                <a:gd name="T8" fmla="*/ 40 w 92"/>
                <a:gd name="T9" fmla="*/ 9 h 22"/>
                <a:gd name="T10" fmla="*/ 28 w 92"/>
                <a:gd name="T11" fmla="*/ 10 h 22"/>
                <a:gd name="T12" fmla="*/ 15 w 92"/>
                <a:gd name="T13" fmla="*/ 11 h 22"/>
                <a:gd name="T14" fmla="*/ 6 w 92"/>
                <a:gd name="T15" fmla="*/ 12 h 22"/>
                <a:gd name="T16" fmla="*/ 0 w 92"/>
                <a:gd name="T17" fmla="*/ 12 h 22"/>
                <a:gd name="T18" fmla="*/ 0 w 92"/>
                <a:gd name="T19" fmla="*/ 22 h 22"/>
                <a:gd name="T20" fmla="*/ 6 w 92"/>
                <a:gd name="T21" fmla="*/ 22 h 22"/>
                <a:gd name="T22" fmla="*/ 15 w 92"/>
                <a:gd name="T23" fmla="*/ 21 h 22"/>
                <a:gd name="T24" fmla="*/ 28 w 92"/>
                <a:gd name="T25" fmla="*/ 19 h 22"/>
                <a:gd name="T26" fmla="*/ 40 w 92"/>
                <a:gd name="T27" fmla="*/ 18 h 22"/>
                <a:gd name="T28" fmla="*/ 54 w 92"/>
                <a:gd name="T29" fmla="*/ 17 h 22"/>
                <a:gd name="T30" fmla="*/ 68 w 92"/>
                <a:gd name="T31" fmla="*/ 15 h 22"/>
                <a:gd name="T32" fmla="*/ 82 w 92"/>
                <a:gd name="T33" fmla="*/ 12 h 22"/>
                <a:gd name="T34" fmla="*/ 92 w 92"/>
                <a:gd name="T35" fmla="*/ 9 h 22"/>
                <a:gd name="T36" fmla="*/ 90 w 92"/>
                <a:gd name="T3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2" h="22">
                  <a:moveTo>
                    <a:pt x="90" y="0"/>
                  </a:moveTo>
                  <a:lnTo>
                    <a:pt x="79" y="3"/>
                  </a:lnTo>
                  <a:lnTo>
                    <a:pt x="68" y="6"/>
                  </a:lnTo>
                  <a:lnTo>
                    <a:pt x="54" y="8"/>
                  </a:lnTo>
                  <a:lnTo>
                    <a:pt x="40" y="9"/>
                  </a:lnTo>
                  <a:lnTo>
                    <a:pt x="28" y="10"/>
                  </a:lnTo>
                  <a:lnTo>
                    <a:pt x="15" y="11"/>
                  </a:lnTo>
                  <a:lnTo>
                    <a:pt x="6" y="12"/>
                  </a:lnTo>
                  <a:lnTo>
                    <a:pt x="0" y="12"/>
                  </a:lnTo>
                  <a:lnTo>
                    <a:pt x="0" y="22"/>
                  </a:lnTo>
                  <a:lnTo>
                    <a:pt x="6" y="22"/>
                  </a:lnTo>
                  <a:lnTo>
                    <a:pt x="15" y="21"/>
                  </a:lnTo>
                  <a:lnTo>
                    <a:pt x="28" y="19"/>
                  </a:lnTo>
                  <a:lnTo>
                    <a:pt x="40" y="18"/>
                  </a:lnTo>
                  <a:lnTo>
                    <a:pt x="54" y="17"/>
                  </a:lnTo>
                  <a:lnTo>
                    <a:pt x="68" y="15"/>
                  </a:lnTo>
                  <a:lnTo>
                    <a:pt x="82" y="12"/>
                  </a:lnTo>
                  <a:lnTo>
                    <a:pt x="92" y="9"/>
                  </a:lnTo>
                  <a:lnTo>
                    <a:pt x="9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49" name="Freeform 2481"/>
            <p:cNvSpPr>
              <a:spLocks/>
            </p:cNvSpPr>
            <p:nvPr/>
          </p:nvSpPr>
          <p:spPr bwMode="auto">
            <a:xfrm>
              <a:off x="3099" y="3618"/>
              <a:ext cx="2" cy="3"/>
            </a:xfrm>
            <a:custGeom>
              <a:avLst/>
              <a:gdLst>
                <a:gd name="T0" fmla="*/ 2 w 5"/>
                <a:gd name="T1" fmla="*/ 9 h 9"/>
                <a:gd name="T2" fmla="*/ 5 w 5"/>
                <a:gd name="T3" fmla="*/ 7 h 9"/>
                <a:gd name="T4" fmla="*/ 5 w 5"/>
                <a:gd name="T5" fmla="*/ 3 h 9"/>
                <a:gd name="T6" fmla="*/ 3 w 5"/>
                <a:gd name="T7" fmla="*/ 1 h 9"/>
                <a:gd name="T8" fmla="*/ 0 w 5"/>
                <a:gd name="T9" fmla="*/ 0 h 9"/>
                <a:gd name="T10" fmla="*/ 2 w 5"/>
                <a:gd name="T11" fmla="*/ 9 h 9"/>
              </a:gdLst>
              <a:ahLst/>
              <a:cxnLst>
                <a:cxn ang="0">
                  <a:pos x="T0" y="T1"/>
                </a:cxn>
                <a:cxn ang="0">
                  <a:pos x="T2" y="T3"/>
                </a:cxn>
                <a:cxn ang="0">
                  <a:pos x="T4" y="T5"/>
                </a:cxn>
                <a:cxn ang="0">
                  <a:pos x="T6" y="T7"/>
                </a:cxn>
                <a:cxn ang="0">
                  <a:pos x="T8" y="T9"/>
                </a:cxn>
                <a:cxn ang="0">
                  <a:pos x="T10" y="T11"/>
                </a:cxn>
              </a:cxnLst>
              <a:rect l="0" t="0" r="r" b="b"/>
              <a:pathLst>
                <a:path w="5" h="9">
                  <a:moveTo>
                    <a:pt x="2" y="9"/>
                  </a:moveTo>
                  <a:lnTo>
                    <a:pt x="5" y="7"/>
                  </a:lnTo>
                  <a:lnTo>
                    <a:pt x="5" y="3"/>
                  </a:lnTo>
                  <a:lnTo>
                    <a:pt x="3" y="1"/>
                  </a:lnTo>
                  <a:lnTo>
                    <a:pt x="0" y="0"/>
                  </a:lnTo>
                  <a:lnTo>
                    <a:pt x="2"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50" name="Freeform 2482"/>
            <p:cNvSpPr>
              <a:spLocks/>
            </p:cNvSpPr>
            <p:nvPr/>
          </p:nvSpPr>
          <p:spPr bwMode="auto">
            <a:xfrm>
              <a:off x="2402" y="3668"/>
              <a:ext cx="2" cy="3"/>
            </a:xfrm>
            <a:custGeom>
              <a:avLst/>
              <a:gdLst>
                <a:gd name="T0" fmla="*/ 0 w 7"/>
                <a:gd name="T1" fmla="*/ 0 h 7"/>
                <a:gd name="T2" fmla="*/ 0 w 7"/>
                <a:gd name="T3" fmla="*/ 3 h 7"/>
                <a:gd name="T4" fmla="*/ 3 w 7"/>
                <a:gd name="T5" fmla="*/ 6 h 7"/>
                <a:gd name="T6" fmla="*/ 5 w 7"/>
                <a:gd name="T7" fmla="*/ 7 h 7"/>
                <a:gd name="T8" fmla="*/ 7 w 7"/>
                <a:gd name="T9" fmla="*/ 4 h 7"/>
                <a:gd name="T10" fmla="*/ 0 w 7"/>
                <a:gd name="T11" fmla="*/ 0 h 7"/>
              </a:gdLst>
              <a:ahLst/>
              <a:cxnLst>
                <a:cxn ang="0">
                  <a:pos x="T0" y="T1"/>
                </a:cxn>
                <a:cxn ang="0">
                  <a:pos x="T2" y="T3"/>
                </a:cxn>
                <a:cxn ang="0">
                  <a:pos x="T4" y="T5"/>
                </a:cxn>
                <a:cxn ang="0">
                  <a:pos x="T6" y="T7"/>
                </a:cxn>
                <a:cxn ang="0">
                  <a:pos x="T8" y="T9"/>
                </a:cxn>
                <a:cxn ang="0">
                  <a:pos x="T10" y="T11"/>
                </a:cxn>
              </a:cxnLst>
              <a:rect l="0" t="0" r="r" b="b"/>
              <a:pathLst>
                <a:path w="7" h="7">
                  <a:moveTo>
                    <a:pt x="0" y="0"/>
                  </a:moveTo>
                  <a:lnTo>
                    <a:pt x="0" y="3"/>
                  </a:lnTo>
                  <a:lnTo>
                    <a:pt x="3" y="6"/>
                  </a:lnTo>
                  <a:lnTo>
                    <a:pt x="5" y="7"/>
                  </a:lnTo>
                  <a:lnTo>
                    <a:pt x="7" y="4"/>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51" name="Freeform 2483"/>
            <p:cNvSpPr>
              <a:spLocks/>
            </p:cNvSpPr>
            <p:nvPr/>
          </p:nvSpPr>
          <p:spPr bwMode="auto">
            <a:xfrm>
              <a:off x="2402" y="3657"/>
              <a:ext cx="14" cy="13"/>
            </a:xfrm>
            <a:custGeom>
              <a:avLst/>
              <a:gdLst>
                <a:gd name="T0" fmla="*/ 41 w 44"/>
                <a:gd name="T1" fmla="*/ 0 h 38"/>
                <a:gd name="T2" fmla="*/ 36 w 44"/>
                <a:gd name="T3" fmla="*/ 1 h 38"/>
                <a:gd name="T4" fmla="*/ 30 w 44"/>
                <a:gd name="T5" fmla="*/ 5 h 38"/>
                <a:gd name="T6" fmla="*/ 24 w 44"/>
                <a:gd name="T7" fmla="*/ 10 h 38"/>
                <a:gd name="T8" fmla="*/ 19 w 44"/>
                <a:gd name="T9" fmla="*/ 14 h 38"/>
                <a:gd name="T10" fmla="*/ 13 w 44"/>
                <a:gd name="T11" fmla="*/ 19 h 38"/>
                <a:gd name="T12" fmla="*/ 8 w 44"/>
                <a:gd name="T13" fmla="*/ 25 h 38"/>
                <a:gd name="T14" fmla="*/ 4 w 44"/>
                <a:gd name="T15" fmla="*/ 29 h 38"/>
                <a:gd name="T16" fmla="*/ 0 w 44"/>
                <a:gd name="T17" fmla="*/ 34 h 38"/>
                <a:gd name="T18" fmla="*/ 7 w 44"/>
                <a:gd name="T19" fmla="*/ 38 h 38"/>
                <a:gd name="T20" fmla="*/ 11 w 44"/>
                <a:gd name="T21" fmla="*/ 36 h 38"/>
                <a:gd name="T22" fmla="*/ 15 w 44"/>
                <a:gd name="T23" fmla="*/ 32 h 38"/>
                <a:gd name="T24" fmla="*/ 20 w 44"/>
                <a:gd name="T25" fmla="*/ 26 h 38"/>
                <a:gd name="T26" fmla="*/ 25 w 44"/>
                <a:gd name="T27" fmla="*/ 21 h 38"/>
                <a:gd name="T28" fmla="*/ 31 w 44"/>
                <a:gd name="T29" fmla="*/ 17 h 38"/>
                <a:gd name="T30" fmla="*/ 37 w 44"/>
                <a:gd name="T31" fmla="*/ 12 h 38"/>
                <a:gd name="T32" fmla="*/ 40 w 44"/>
                <a:gd name="T33" fmla="*/ 10 h 38"/>
                <a:gd name="T34" fmla="*/ 44 w 44"/>
                <a:gd name="T35" fmla="*/ 9 h 38"/>
                <a:gd name="T36" fmla="*/ 41 w 44"/>
                <a:gd name="T3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4" h="38">
                  <a:moveTo>
                    <a:pt x="41" y="0"/>
                  </a:moveTo>
                  <a:lnTo>
                    <a:pt x="36" y="1"/>
                  </a:lnTo>
                  <a:lnTo>
                    <a:pt x="30" y="5"/>
                  </a:lnTo>
                  <a:lnTo>
                    <a:pt x="24" y="10"/>
                  </a:lnTo>
                  <a:lnTo>
                    <a:pt x="19" y="14"/>
                  </a:lnTo>
                  <a:lnTo>
                    <a:pt x="13" y="19"/>
                  </a:lnTo>
                  <a:lnTo>
                    <a:pt x="8" y="25"/>
                  </a:lnTo>
                  <a:lnTo>
                    <a:pt x="4" y="29"/>
                  </a:lnTo>
                  <a:lnTo>
                    <a:pt x="0" y="34"/>
                  </a:lnTo>
                  <a:lnTo>
                    <a:pt x="7" y="38"/>
                  </a:lnTo>
                  <a:lnTo>
                    <a:pt x="11" y="36"/>
                  </a:lnTo>
                  <a:lnTo>
                    <a:pt x="15" y="32"/>
                  </a:lnTo>
                  <a:lnTo>
                    <a:pt x="20" y="26"/>
                  </a:lnTo>
                  <a:lnTo>
                    <a:pt x="25" y="21"/>
                  </a:lnTo>
                  <a:lnTo>
                    <a:pt x="31" y="17"/>
                  </a:lnTo>
                  <a:lnTo>
                    <a:pt x="37" y="12"/>
                  </a:lnTo>
                  <a:lnTo>
                    <a:pt x="40" y="10"/>
                  </a:lnTo>
                  <a:lnTo>
                    <a:pt x="44" y="9"/>
                  </a:lnTo>
                  <a:lnTo>
                    <a:pt x="4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52" name="Freeform 2484"/>
            <p:cNvSpPr>
              <a:spLocks/>
            </p:cNvSpPr>
            <p:nvPr/>
          </p:nvSpPr>
          <p:spPr bwMode="auto">
            <a:xfrm>
              <a:off x="2415" y="3657"/>
              <a:ext cx="2" cy="3"/>
            </a:xfrm>
            <a:custGeom>
              <a:avLst/>
              <a:gdLst>
                <a:gd name="T0" fmla="*/ 3 w 6"/>
                <a:gd name="T1" fmla="*/ 9 h 9"/>
                <a:gd name="T2" fmla="*/ 6 w 6"/>
                <a:gd name="T3" fmla="*/ 6 h 9"/>
                <a:gd name="T4" fmla="*/ 6 w 6"/>
                <a:gd name="T5" fmla="*/ 3 h 9"/>
                <a:gd name="T6" fmla="*/ 4 w 6"/>
                <a:gd name="T7" fmla="*/ 1 h 9"/>
                <a:gd name="T8" fmla="*/ 0 w 6"/>
                <a:gd name="T9" fmla="*/ 0 h 9"/>
                <a:gd name="T10" fmla="*/ 3 w 6"/>
                <a:gd name="T11" fmla="*/ 9 h 9"/>
              </a:gdLst>
              <a:ahLst/>
              <a:cxnLst>
                <a:cxn ang="0">
                  <a:pos x="T0" y="T1"/>
                </a:cxn>
                <a:cxn ang="0">
                  <a:pos x="T2" y="T3"/>
                </a:cxn>
                <a:cxn ang="0">
                  <a:pos x="T4" y="T5"/>
                </a:cxn>
                <a:cxn ang="0">
                  <a:pos x="T6" y="T7"/>
                </a:cxn>
                <a:cxn ang="0">
                  <a:pos x="T8" y="T9"/>
                </a:cxn>
                <a:cxn ang="0">
                  <a:pos x="T10" y="T11"/>
                </a:cxn>
              </a:cxnLst>
              <a:rect l="0" t="0" r="r" b="b"/>
              <a:pathLst>
                <a:path w="6" h="9">
                  <a:moveTo>
                    <a:pt x="3" y="9"/>
                  </a:moveTo>
                  <a:lnTo>
                    <a:pt x="6" y="6"/>
                  </a:lnTo>
                  <a:lnTo>
                    <a:pt x="6" y="3"/>
                  </a:lnTo>
                  <a:lnTo>
                    <a:pt x="4" y="1"/>
                  </a:lnTo>
                  <a:lnTo>
                    <a:pt x="0" y="0"/>
                  </a:lnTo>
                  <a:lnTo>
                    <a:pt x="3"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53" name="Freeform 2485"/>
            <p:cNvSpPr>
              <a:spLocks/>
            </p:cNvSpPr>
            <p:nvPr/>
          </p:nvSpPr>
          <p:spPr bwMode="auto">
            <a:xfrm>
              <a:off x="2521" y="3677"/>
              <a:ext cx="3" cy="2"/>
            </a:xfrm>
            <a:custGeom>
              <a:avLst/>
              <a:gdLst>
                <a:gd name="T0" fmla="*/ 10 w 10"/>
                <a:gd name="T1" fmla="*/ 2 h 7"/>
                <a:gd name="T2" fmla="*/ 7 w 10"/>
                <a:gd name="T3" fmla="*/ 0 h 7"/>
                <a:gd name="T4" fmla="*/ 4 w 10"/>
                <a:gd name="T5" fmla="*/ 0 h 7"/>
                <a:gd name="T6" fmla="*/ 0 w 10"/>
                <a:gd name="T7" fmla="*/ 4 h 7"/>
                <a:gd name="T8" fmla="*/ 0 w 10"/>
                <a:gd name="T9" fmla="*/ 7 h 7"/>
                <a:gd name="T10" fmla="*/ 10 w 10"/>
                <a:gd name="T11" fmla="*/ 2 h 7"/>
              </a:gdLst>
              <a:ahLst/>
              <a:cxnLst>
                <a:cxn ang="0">
                  <a:pos x="T0" y="T1"/>
                </a:cxn>
                <a:cxn ang="0">
                  <a:pos x="T2" y="T3"/>
                </a:cxn>
                <a:cxn ang="0">
                  <a:pos x="T4" y="T5"/>
                </a:cxn>
                <a:cxn ang="0">
                  <a:pos x="T6" y="T7"/>
                </a:cxn>
                <a:cxn ang="0">
                  <a:pos x="T8" y="T9"/>
                </a:cxn>
                <a:cxn ang="0">
                  <a:pos x="T10" y="T11"/>
                </a:cxn>
              </a:cxnLst>
              <a:rect l="0" t="0" r="r" b="b"/>
              <a:pathLst>
                <a:path w="10" h="7">
                  <a:moveTo>
                    <a:pt x="10" y="2"/>
                  </a:moveTo>
                  <a:lnTo>
                    <a:pt x="7" y="0"/>
                  </a:lnTo>
                  <a:lnTo>
                    <a:pt x="4" y="0"/>
                  </a:lnTo>
                  <a:lnTo>
                    <a:pt x="0" y="4"/>
                  </a:lnTo>
                  <a:lnTo>
                    <a:pt x="0" y="7"/>
                  </a:lnTo>
                  <a:lnTo>
                    <a:pt x="1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54" name="Freeform 2486"/>
            <p:cNvSpPr>
              <a:spLocks/>
            </p:cNvSpPr>
            <p:nvPr/>
          </p:nvSpPr>
          <p:spPr bwMode="auto">
            <a:xfrm>
              <a:off x="2521" y="3677"/>
              <a:ext cx="8" cy="11"/>
            </a:xfrm>
            <a:custGeom>
              <a:avLst/>
              <a:gdLst>
                <a:gd name="T0" fmla="*/ 26 w 26"/>
                <a:gd name="T1" fmla="*/ 20 h 31"/>
                <a:gd name="T2" fmla="*/ 26 w 26"/>
                <a:gd name="T3" fmla="*/ 20 h 31"/>
                <a:gd name="T4" fmla="*/ 22 w 26"/>
                <a:gd name="T5" fmla="*/ 19 h 31"/>
                <a:gd name="T6" fmla="*/ 18 w 26"/>
                <a:gd name="T7" fmla="*/ 14 h 31"/>
                <a:gd name="T8" fmla="*/ 14 w 26"/>
                <a:gd name="T9" fmla="*/ 8 h 31"/>
                <a:gd name="T10" fmla="*/ 10 w 26"/>
                <a:gd name="T11" fmla="*/ 0 h 31"/>
                <a:gd name="T12" fmla="*/ 0 w 26"/>
                <a:gd name="T13" fmla="*/ 5 h 31"/>
                <a:gd name="T14" fmla="*/ 5 w 26"/>
                <a:gd name="T15" fmla="*/ 13 h 31"/>
                <a:gd name="T16" fmla="*/ 11 w 26"/>
                <a:gd name="T17" fmla="*/ 21 h 31"/>
                <a:gd name="T18" fmla="*/ 18 w 26"/>
                <a:gd name="T19" fmla="*/ 28 h 31"/>
                <a:gd name="T20" fmla="*/ 26 w 26"/>
                <a:gd name="T21" fmla="*/ 31 h 31"/>
                <a:gd name="T22" fmla="*/ 26 w 26"/>
                <a:gd name="T23" fmla="*/ 31 h 31"/>
                <a:gd name="T24" fmla="*/ 26 w 26"/>
                <a:gd name="T25" fmla="*/ 2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1">
                  <a:moveTo>
                    <a:pt x="26" y="20"/>
                  </a:moveTo>
                  <a:lnTo>
                    <a:pt x="26" y="20"/>
                  </a:lnTo>
                  <a:lnTo>
                    <a:pt x="22" y="19"/>
                  </a:lnTo>
                  <a:lnTo>
                    <a:pt x="18" y="14"/>
                  </a:lnTo>
                  <a:lnTo>
                    <a:pt x="14" y="8"/>
                  </a:lnTo>
                  <a:lnTo>
                    <a:pt x="10" y="0"/>
                  </a:lnTo>
                  <a:lnTo>
                    <a:pt x="0" y="5"/>
                  </a:lnTo>
                  <a:lnTo>
                    <a:pt x="5" y="13"/>
                  </a:lnTo>
                  <a:lnTo>
                    <a:pt x="11" y="21"/>
                  </a:lnTo>
                  <a:lnTo>
                    <a:pt x="18" y="28"/>
                  </a:lnTo>
                  <a:lnTo>
                    <a:pt x="26" y="31"/>
                  </a:lnTo>
                  <a:lnTo>
                    <a:pt x="26" y="31"/>
                  </a:lnTo>
                  <a:lnTo>
                    <a:pt x="26" y="2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55" name="Freeform 2487"/>
            <p:cNvSpPr>
              <a:spLocks/>
            </p:cNvSpPr>
            <p:nvPr/>
          </p:nvSpPr>
          <p:spPr bwMode="auto">
            <a:xfrm>
              <a:off x="2529" y="3684"/>
              <a:ext cx="9" cy="5"/>
            </a:xfrm>
            <a:custGeom>
              <a:avLst/>
              <a:gdLst>
                <a:gd name="T0" fmla="*/ 27 w 27"/>
                <a:gd name="T1" fmla="*/ 7 h 14"/>
                <a:gd name="T2" fmla="*/ 27 w 27"/>
                <a:gd name="T3" fmla="*/ 7 h 14"/>
                <a:gd name="T4" fmla="*/ 20 w 27"/>
                <a:gd name="T5" fmla="*/ 3 h 14"/>
                <a:gd name="T6" fmla="*/ 12 w 27"/>
                <a:gd name="T7" fmla="*/ 1 h 14"/>
                <a:gd name="T8" fmla="*/ 5 w 27"/>
                <a:gd name="T9" fmla="*/ 0 h 14"/>
                <a:gd name="T10" fmla="*/ 0 w 27"/>
                <a:gd name="T11" fmla="*/ 0 h 14"/>
                <a:gd name="T12" fmla="*/ 0 w 27"/>
                <a:gd name="T13" fmla="*/ 11 h 14"/>
                <a:gd name="T14" fmla="*/ 5 w 27"/>
                <a:gd name="T15" fmla="*/ 11 h 14"/>
                <a:gd name="T16" fmla="*/ 12 w 27"/>
                <a:gd name="T17" fmla="*/ 10 h 14"/>
                <a:gd name="T18" fmla="*/ 18 w 27"/>
                <a:gd name="T19" fmla="*/ 12 h 14"/>
                <a:gd name="T20" fmla="*/ 20 w 27"/>
                <a:gd name="T21" fmla="*/ 14 h 14"/>
                <a:gd name="T22" fmla="*/ 20 w 27"/>
                <a:gd name="T23" fmla="*/ 14 h 14"/>
                <a:gd name="T24" fmla="*/ 27 w 27"/>
                <a:gd name="T25"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14">
                  <a:moveTo>
                    <a:pt x="27" y="7"/>
                  </a:moveTo>
                  <a:lnTo>
                    <a:pt x="27" y="7"/>
                  </a:lnTo>
                  <a:lnTo>
                    <a:pt x="20" y="3"/>
                  </a:lnTo>
                  <a:lnTo>
                    <a:pt x="12" y="1"/>
                  </a:lnTo>
                  <a:lnTo>
                    <a:pt x="5" y="0"/>
                  </a:lnTo>
                  <a:lnTo>
                    <a:pt x="0" y="0"/>
                  </a:lnTo>
                  <a:lnTo>
                    <a:pt x="0" y="11"/>
                  </a:lnTo>
                  <a:lnTo>
                    <a:pt x="5" y="11"/>
                  </a:lnTo>
                  <a:lnTo>
                    <a:pt x="12" y="10"/>
                  </a:lnTo>
                  <a:lnTo>
                    <a:pt x="18" y="12"/>
                  </a:lnTo>
                  <a:lnTo>
                    <a:pt x="20" y="14"/>
                  </a:lnTo>
                  <a:lnTo>
                    <a:pt x="20" y="14"/>
                  </a:lnTo>
                  <a:lnTo>
                    <a:pt x="27"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56" name="Freeform 2488"/>
            <p:cNvSpPr>
              <a:spLocks/>
            </p:cNvSpPr>
            <p:nvPr/>
          </p:nvSpPr>
          <p:spPr bwMode="auto">
            <a:xfrm>
              <a:off x="2536" y="3686"/>
              <a:ext cx="6" cy="14"/>
            </a:xfrm>
            <a:custGeom>
              <a:avLst/>
              <a:gdLst>
                <a:gd name="T0" fmla="*/ 12 w 17"/>
                <a:gd name="T1" fmla="*/ 42 h 42"/>
                <a:gd name="T2" fmla="*/ 17 w 17"/>
                <a:gd name="T3" fmla="*/ 29 h 42"/>
                <a:gd name="T4" fmla="*/ 16 w 17"/>
                <a:gd name="T5" fmla="*/ 18 h 42"/>
                <a:gd name="T6" fmla="*/ 13 w 17"/>
                <a:gd name="T7" fmla="*/ 7 h 42"/>
                <a:gd name="T8" fmla="*/ 7 w 17"/>
                <a:gd name="T9" fmla="*/ 0 h 42"/>
                <a:gd name="T10" fmla="*/ 0 w 17"/>
                <a:gd name="T11" fmla="*/ 7 h 42"/>
                <a:gd name="T12" fmla="*/ 4 w 17"/>
                <a:gd name="T13" fmla="*/ 11 h 42"/>
                <a:gd name="T14" fmla="*/ 7 w 17"/>
                <a:gd name="T15" fmla="*/ 20 h 42"/>
                <a:gd name="T16" fmla="*/ 8 w 17"/>
                <a:gd name="T17" fmla="*/ 29 h 42"/>
                <a:gd name="T18" fmla="*/ 5 w 17"/>
                <a:gd name="T19" fmla="*/ 35 h 42"/>
                <a:gd name="T20" fmla="*/ 12 w 17"/>
                <a:gd name="T2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42">
                  <a:moveTo>
                    <a:pt x="12" y="42"/>
                  </a:moveTo>
                  <a:lnTo>
                    <a:pt x="17" y="29"/>
                  </a:lnTo>
                  <a:lnTo>
                    <a:pt x="16" y="18"/>
                  </a:lnTo>
                  <a:lnTo>
                    <a:pt x="13" y="7"/>
                  </a:lnTo>
                  <a:lnTo>
                    <a:pt x="7" y="0"/>
                  </a:lnTo>
                  <a:lnTo>
                    <a:pt x="0" y="7"/>
                  </a:lnTo>
                  <a:lnTo>
                    <a:pt x="4" y="11"/>
                  </a:lnTo>
                  <a:lnTo>
                    <a:pt x="7" y="20"/>
                  </a:lnTo>
                  <a:lnTo>
                    <a:pt x="8" y="29"/>
                  </a:lnTo>
                  <a:lnTo>
                    <a:pt x="5" y="35"/>
                  </a:lnTo>
                  <a:lnTo>
                    <a:pt x="12" y="4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57" name="Freeform 2489"/>
            <p:cNvSpPr>
              <a:spLocks/>
            </p:cNvSpPr>
            <p:nvPr/>
          </p:nvSpPr>
          <p:spPr bwMode="auto">
            <a:xfrm>
              <a:off x="2537" y="3698"/>
              <a:ext cx="3" cy="3"/>
            </a:xfrm>
            <a:custGeom>
              <a:avLst/>
              <a:gdLst>
                <a:gd name="T0" fmla="*/ 1 w 8"/>
                <a:gd name="T1" fmla="*/ 0 h 8"/>
                <a:gd name="T2" fmla="*/ 0 w 8"/>
                <a:gd name="T3" fmla="*/ 4 h 8"/>
                <a:gd name="T4" fmla="*/ 1 w 8"/>
                <a:gd name="T5" fmla="*/ 7 h 8"/>
                <a:gd name="T6" fmla="*/ 4 w 8"/>
                <a:gd name="T7" fmla="*/ 8 h 8"/>
                <a:gd name="T8" fmla="*/ 8 w 8"/>
                <a:gd name="T9" fmla="*/ 7 h 8"/>
                <a:gd name="T10" fmla="*/ 1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1" y="0"/>
                  </a:moveTo>
                  <a:lnTo>
                    <a:pt x="0" y="4"/>
                  </a:lnTo>
                  <a:lnTo>
                    <a:pt x="1" y="7"/>
                  </a:lnTo>
                  <a:lnTo>
                    <a:pt x="4" y="8"/>
                  </a:lnTo>
                  <a:lnTo>
                    <a:pt x="8" y="7"/>
                  </a:lnTo>
                  <a:lnTo>
                    <a:pt x="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58" name="Freeform 2490"/>
            <p:cNvSpPr>
              <a:spLocks/>
            </p:cNvSpPr>
            <p:nvPr/>
          </p:nvSpPr>
          <p:spPr bwMode="auto">
            <a:xfrm>
              <a:off x="2247" y="3750"/>
              <a:ext cx="2" cy="4"/>
            </a:xfrm>
            <a:custGeom>
              <a:avLst/>
              <a:gdLst>
                <a:gd name="T0" fmla="*/ 4 w 4"/>
                <a:gd name="T1" fmla="*/ 0 h 11"/>
                <a:gd name="T2" fmla="*/ 1 w 4"/>
                <a:gd name="T3" fmla="*/ 2 h 11"/>
                <a:gd name="T4" fmla="*/ 0 w 4"/>
                <a:gd name="T5" fmla="*/ 6 h 11"/>
                <a:gd name="T6" fmla="*/ 1 w 4"/>
                <a:gd name="T7" fmla="*/ 9 h 11"/>
                <a:gd name="T8" fmla="*/ 4 w 4"/>
                <a:gd name="T9" fmla="*/ 11 h 11"/>
                <a:gd name="T10" fmla="*/ 4 w 4"/>
                <a:gd name="T11" fmla="*/ 0 h 11"/>
              </a:gdLst>
              <a:ahLst/>
              <a:cxnLst>
                <a:cxn ang="0">
                  <a:pos x="T0" y="T1"/>
                </a:cxn>
                <a:cxn ang="0">
                  <a:pos x="T2" y="T3"/>
                </a:cxn>
                <a:cxn ang="0">
                  <a:pos x="T4" y="T5"/>
                </a:cxn>
                <a:cxn ang="0">
                  <a:pos x="T6" y="T7"/>
                </a:cxn>
                <a:cxn ang="0">
                  <a:pos x="T8" y="T9"/>
                </a:cxn>
                <a:cxn ang="0">
                  <a:pos x="T10" y="T11"/>
                </a:cxn>
              </a:cxnLst>
              <a:rect l="0" t="0" r="r" b="b"/>
              <a:pathLst>
                <a:path w="4" h="11">
                  <a:moveTo>
                    <a:pt x="4" y="0"/>
                  </a:moveTo>
                  <a:lnTo>
                    <a:pt x="1" y="2"/>
                  </a:lnTo>
                  <a:lnTo>
                    <a:pt x="0" y="6"/>
                  </a:lnTo>
                  <a:lnTo>
                    <a:pt x="1" y="9"/>
                  </a:lnTo>
                  <a:lnTo>
                    <a:pt x="4" y="11"/>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59" name="Freeform 2491"/>
            <p:cNvSpPr>
              <a:spLocks/>
            </p:cNvSpPr>
            <p:nvPr/>
          </p:nvSpPr>
          <p:spPr bwMode="auto">
            <a:xfrm>
              <a:off x="2249" y="3748"/>
              <a:ext cx="33" cy="6"/>
            </a:xfrm>
            <a:custGeom>
              <a:avLst/>
              <a:gdLst>
                <a:gd name="T0" fmla="*/ 99 w 99"/>
                <a:gd name="T1" fmla="*/ 7 h 16"/>
                <a:gd name="T2" fmla="*/ 99 w 99"/>
                <a:gd name="T3" fmla="*/ 6 h 16"/>
                <a:gd name="T4" fmla="*/ 90 w 99"/>
                <a:gd name="T5" fmla="*/ 4 h 16"/>
                <a:gd name="T6" fmla="*/ 79 w 99"/>
                <a:gd name="T7" fmla="*/ 3 h 16"/>
                <a:gd name="T8" fmla="*/ 67 w 99"/>
                <a:gd name="T9" fmla="*/ 0 h 16"/>
                <a:gd name="T10" fmla="*/ 53 w 99"/>
                <a:gd name="T11" fmla="*/ 3 h 16"/>
                <a:gd name="T12" fmla="*/ 38 w 99"/>
                <a:gd name="T13" fmla="*/ 4 h 16"/>
                <a:gd name="T14" fmla="*/ 24 w 99"/>
                <a:gd name="T15" fmla="*/ 5 h 16"/>
                <a:gd name="T16" fmla="*/ 11 w 99"/>
                <a:gd name="T17" fmla="*/ 5 h 16"/>
                <a:gd name="T18" fmla="*/ 0 w 99"/>
                <a:gd name="T19" fmla="*/ 5 h 16"/>
                <a:gd name="T20" fmla="*/ 0 w 99"/>
                <a:gd name="T21" fmla="*/ 16 h 16"/>
                <a:gd name="T22" fmla="*/ 11 w 99"/>
                <a:gd name="T23" fmla="*/ 16 h 16"/>
                <a:gd name="T24" fmla="*/ 24 w 99"/>
                <a:gd name="T25" fmla="*/ 14 h 16"/>
                <a:gd name="T26" fmla="*/ 38 w 99"/>
                <a:gd name="T27" fmla="*/ 13 h 16"/>
                <a:gd name="T28" fmla="*/ 53 w 99"/>
                <a:gd name="T29" fmla="*/ 12 h 16"/>
                <a:gd name="T30" fmla="*/ 67 w 99"/>
                <a:gd name="T31" fmla="*/ 12 h 16"/>
                <a:gd name="T32" fmla="*/ 79 w 99"/>
                <a:gd name="T33" fmla="*/ 12 h 16"/>
                <a:gd name="T34" fmla="*/ 90 w 99"/>
                <a:gd name="T35" fmla="*/ 13 h 16"/>
                <a:gd name="T36" fmla="*/ 94 w 99"/>
                <a:gd name="T37" fmla="*/ 15 h 16"/>
                <a:gd name="T38" fmla="*/ 94 w 99"/>
                <a:gd name="T39" fmla="*/ 14 h 16"/>
                <a:gd name="T40" fmla="*/ 99 w 99"/>
                <a:gd name="T41" fmla="*/ 7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9" h="16">
                  <a:moveTo>
                    <a:pt x="99" y="7"/>
                  </a:moveTo>
                  <a:lnTo>
                    <a:pt x="99" y="6"/>
                  </a:lnTo>
                  <a:lnTo>
                    <a:pt x="90" y="4"/>
                  </a:lnTo>
                  <a:lnTo>
                    <a:pt x="79" y="3"/>
                  </a:lnTo>
                  <a:lnTo>
                    <a:pt x="67" y="0"/>
                  </a:lnTo>
                  <a:lnTo>
                    <a:pt x="53" y="3"/>
                  </a:lnTo>
                  <a:lnTo>
                    <a:pt x="38" y="4"/>
                  </a:lnTo>
                  <a:lnTo>
                    <a:pt x="24" y="5"/>
                  </a:lnTo>
                  <a:lnTo>
                    <a:pt x="11" y="5"/>
                  </a:lnTo>
                  <a:lnTo>
                    <a:pt x="0" y="5"/>
                  </a:lnTo>
                  <a:lnTo>
                    <a:pt x="0" y="16"/>
                  </a:lnTo>
                  <a:lnTo>
                    <a:pt x="11" y="16"/>
                  </a:lnTo>
                  <a:lnTo>
                    <a:pt x="24" y="14"/>
                  </a:lnTo>
                  <a:lnTo>
                    <a:pt x="38" y="13"/>
                  </a:lnTo>
                  <a:lnTo>
                    <a:pt x="53" y="12"/>
                  </a:lnTo>
                  <a:lnTo>
                    <a:pt x="67" y="12"/>
                  </a:lnTo>
                  <a:lnTo>
                    <a:pt x="79" y="12"/>
                  </a:lnTo>
                  <a:lnTo>
                    <a:pt x="90" y="13"/>
                  </a:lnTo>
                  <a:lnTo>
                    <a:pt x="94" y="15"/>
                  </a:lnTo>
                  <a:lnTo>
                    <a:pt x="94" y="14"/>
                  </a:lnTo>
                  <a:lnTo>
                    <a:pt x="9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60" name="Freeform 2492"/>
            <p:cNvSpPr>
              <a:spLocks/>
            </p:cNvSpPr>
            <p:nvPr/>
          </p:nvSpPr>
          <p:spPr bwMode="auto">
            <a:xfrm>
              <a:off x="2280" y="3751"/>
              <a:ext cx="37" cy="16"/>
            </a:xfrm>
            <a:custGeom>
              <a:avLst/>
              <a:gdLst>
                <a:gd name="T0" fmla="*/ 104 w 111"/>
                <a:gd name="T1" fmla="*/ 38 h 48"/>
                <a:gd name="T2" fmla="*/ 105 w 111"/>
                <a:gd name="T3" fmla="*/ 37 h 48"/>
                <a:gd name="T4" fmla="*/ 99 w 111"/>
                <a:gd name="T5" fmla="*/ 37 h 48"/>
                <a:gd name="T6" fmla="*/ 86 w 111"/>
                <a:gd name="T7" fmla="*/ 33 h 48"/>
                <a:gd name="T8" fmla="*/ 71 w 111"/>
                <a:gd name="T9" fmla="*/ 29 h 48"/>
                <a:gd name="T10" fmla="*/ 54 w 111"/>
                <a:gd name="T11" fmla="*/ 22 h 48"/>
                <a:gd name="T12" fmla="*/ 38 w 111"/>
                <a:gd name="T13" fmla="*/ 16 h 48"/>
                <a:gd name="T14" fmla="*/ 24 w 111"/>
                <a:gd name="T15" fmla="*/ 9 h 48"/>
                <a:gd name="T16" fmla="*/ 13 w 111"/>
                <a:gd name="T17" fmla="*/ 4 h 48"/>
                <a:gd name="T18" fmla="*/ 5 w 111"/>
                <a:gd name="T19" fmla="*/ 0 h 48"/>
                <a:gd name="T20" fmla="*/ 0 w 111"/>
                <a:gd name="T21" fmla="*/ 7 h 48"/>
                <a:gd name="T22" fmla="*/ 8 w 111"/>
                <a:gd name="T23" fmla="*/ 13 h 48"/>
                <a:gd name="T24" fmla="*/ 20 w 111"/>
                <a:gd name="T25" fmla="*/ 19 h 48"/>
                <a:gd name="T26" fmla="*/ 36 w 111"/>
                <a:gd name="T27" fmla="*/ 25 h 48"/>
                <a:gd name="T28" fmla="*/ 52 w 111"/>
                <a:gd name="T29" fmla="*/ 31 h 48"/>
                <a:gd name="T30" fmla="*/ 69 w 111"/>
                <a:gd name="T31" fmla="*/ 38 h 48"/>
                <a:gd name="T32" fmla="*/ 84 w 111"/>
                <a:gd name="T33" fmla="*/ 43 h 48"/>
                <a:gd name="T34" fmla="*/ 96 w 111"/>
                <a:gd name="T35" fmla="*/ 46 h 48"/>
                <a:gd name="T36" fmla="*/ 105 w 111"/>
                <a:gd name="T37" fmla="*/ 48 h 48"/>
                <a:gd name="T38" fmla="*/ 107 w 111"/>
                <a:gd name="T39" fmla="*/ 47 h 48"/>
                <a:gd name="T40" fmla="*/ 105 w 111"/>
                <a:gd name="T41" fmla="*/ 48 h 48"/>
                <a:gd name="T42" fmla="*/ 109 w 111"/>
                <a:gd name="T43" fmla="*/ 46 h 48"/>
                <a:gd name="T44" fmla="*/ 111 w 111"/>
                <a:gd name="T45" fmla="*/ 43 h 48"/>
                <a:gd name="T46" fmla="*/ 109 w 111"/>
                <a:gd name="T47" fmla="*/ 39 h 48"/>
                <a:gd name="T48" fmla="*/ 105 w 111"/>
                <a:gd name="T49" fmla="*/ 37 h 48"/>
                <a:gd name="T50" fmla="*/ 104 w 111"/>
                <a:gd name="T51" fmla="*/ 3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1" h="48">
                  <a:moveTo>
                    <a:pt x="104" y="38"/>
                  </a:moveTo>
                  <a:lnTo>
                    <a:pt x="105" y="37"/>
                  </a:lnTo>
                  <a:lnTo>
                    <a:pt x="99" y="37"/>
                  </a:lnTo>
                  <a:lnTo>
                    <a:pt x="86" y="33"/>
                  </a:lnTo>
                  <a:lnTo>
                    <a:pt x="71" y="29"/>
                  </a:lnTo>
                  <a:lnTo>
                    <a:pt x="54" y="22"/>
                  </a:lnTo>
                  <a:lnTo>
                    <a:pt x="38" y="16"/>
                  </a:lnTo>
                  <a:lnTo>
                    <a:pt x="24" y="9"/>
                  </a:lnTo>
                  <a:lnTo>
                    <a:pt x="13" y="4"/>
                  </a:lnTo>
                  <a:lnTo>
                    <a:pt x="5" y="0"/>
                  </a:lnTo>
                  <a:lnTo>
                    <a:pt x="0" y="7"/>
                  </a:lnTo>
                  <a:lnTo>
                    <a:pt x="8" y="13"/>
                  </a:lnTo>
                  <a:lnTo>
                    <a:pt x="20" y="19"/>
                  </a:lnTo>
                  <a:lnTo>
                    <a:pt x="36" y="25"/>
                  </a:lnTo>
                  <a:lnTo>
                    <a:pt x="52" y="31"/>
                  </a:lnTo>
                  <a:lnTo>
                    <a:pt x="69" y="38"/>
                  </a:lnTo>
                  <a:lnTo>
                    <a:pt x="84" y="43"/>
                  </a:lnTo>
                  <a:lnTo>
                    <a:pt x="96" y="46"/>
                  </a:lnTo>
                  <a:lnTo>
                    <a:pt x="105" y="48"/>
                  </a:lnTo>
                  <a:lnTo>
                    <a:pt x="107" y="47"/>
                  </a:lnTo>
                  <a:lnTo>
                    <a:pt x="105" y="48"/>
                  </a:lnTo>
                  <a:lnTo>
                    <a:pt x="109" y="46"/>
                  </a:lnTo>
                  <a:lnTo>
                    <a:pt x="111" y="43"/>
                  </a:lnTo>
                  <a:lnTo>
                    <a:pt x="109" y="39"/>
                  </a:lnTo>
                  <a:lnTo>
                    <a:pt x="105" y="37"/>
                  </a:lnTo>
                  <a:lnTo>
                    <a:pt x="104" y="3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61" name="Freeform 2493"/>
            <p:cNvSpPr>
              <a:spLocks/>
            </p:cNvSpPr>
            <p:nvPr/>
          </p:nvSpPr>
          <p:spPr bwMode="auto">
            <a:xfrm>
              <a:off x="2315" y="3757"/>
              <a:ext cx="56" cy="9"/>
            </a:xfrm>
            <a:custGeom>
              <a:avLst/>
              <a:gdLst>
                <a:gd name="T0" fmla="*/ 170 w 170"/>
                <a:gd name="T1" fmla="*/ 2 h 27"/>
                <a:gd name="T2" fmla="*/ 170 w 170"/>
                <a:gd name="T3" fmla="*/ 2 h 27"/>
                <a:gd name="T4" fmla="*/ 157 w 170"/>
                <a:gd name="T5" fmla="*/ 0 h 27"/>
                <a:gd name="T6" fmla="*/ 140 w 170"/>
                <a:gd name="T7" fmla="*/ 0 h 27"/>
                <a:gd name="T8" fmla="*/ 117 w 170"/>
                <a:gd name="T9" fmla="*/ 2 h 27"/>
                <a:gd name="T10" fmla="*/ 92 w 170"/>
                <a:gd name="T11" fmla="*/ 4 h 27"/>
                <a:gd name="T12" fmla="*/ 66 w 170"/>
                <a:gd name="T13" fmla="*/ 8 h 27"/>
                <a:gd name="T14" fmla="*/ 40 w 170"/>
                <a:gd name="T15" fmla="*/ 11 h 27"/>
                <a:gd name="T16" fmla="*/ 19 w 170"/>
                <a:gd name="T17" fmla="*/ 15 h 27"/>
                <a:gd name="T18" fmla="*/ 0 w 170"/>
                <a:gd name="T19" fmla="*/ 18 h 27"/>
                <a:gd name="T20" fmla="*/ 3 w 170"/>
                <a:gd name="T21" fmla="*/ 27 h 27"/>
                <a:gd name="T22" fmla="*/ 19 w 170"/>
                <a:gd name="T23" fmla="*/ 24 h 27"/>
                <a:gd name="T24" fmla="*/ 40 w 170"/>
                <a:gd name="T25" fmla="*/ 20 h 27"/>
                <a:gd name="T26" fmla="*/ 66 w 170"/>
                <a:gd name="T27" fmla="*/ 17 h 27"/>
                <a:gd name="T28" fmla="*/ 92 w 170"/>
                <a:gd name="T29" fmla="*/ 13 h 27"/>
                <a:gd name="T30" fmla="*/ 117 w 170"/>
                <a:gd name="T31" fmla="*/ 11 h 27"/>
                <a:gd name="T32" fmla="*/ 140 w 170"/>
                <a:gd name="T33" fmla="*/ 11 h 27"/>
                <a:gd name="T34" fmla="*/ 157 w 170"/>
                <a:gd name="T35" fmla="*/ 11 h 27"/>
                <a:gd name="T36" fmla="*/ 167 w 170"/>
                <a:gd name="T37" fmla="*/ 11 h 27"/>
                <a:gd name="T38" fmla="*/ 167 w 170"/>
                <a:gd name="T39" fmla="*/ 11 h 27"/>
                <a:gd name="T40" fmla="*/ 170 w 170"/>
                <a:gd name="T41"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0" h="27">
                  <a:moveTo>
                    <a:pt x="170" y="2"/>
                  </a:moveTo>
                  <a:lnTo>
                    <a:pt x="170" y="2"/>
                  </a:lnTo>
                  <a:lnTo>
                    <a:pt x="157" y="0"/>
                  </a:lnTo>
                  <a:lnTo>
                    <a:pt x="140" y="0"/>
                  </a:lnTo>
                  <a:lnTo>
                    <a:pt x="117" y="2"/>
                  </a:lnTo>
                  <a:lnTo>
                    <a:pt x="92" y="4"/>
                  </a:lnTo>
                  <a:lnTo>
                    <a:pt x="66" y="8"/>
                  </a:lnTo>
                  <a:lnTo>
                    <a:pt x="40" y="11"/>
                  </a:lnTo>
                  <a:lnTo>
                    <a:pt x="19" y="15"/>
                  </a:lnTo>
                  <a:lnTo>
                    <a:pt x="0" y="18"/>
                  </a:lnTo>
                  <a:lnTo>
                    <a:pt x="3" y="27"/>
                  </a:lnTo>
                  <a:lnTo>
                    <a:pt x="19" y="24"/>
                  </a:lnTo>
                  <a:lnTo>
                    <a:pt x="40" y="20"/>
                  </a:lnTo>
                  <a:lnTo>
                    <a:pt x="66" y="17"/>
                  </a:lnTo>
                  <a:lnTo>
                    <a:pt x="92" y="13"/>
                  </a:lnTo>
                  <a:lnTo>
                    <a:pt x="117" y="11"/>
                  </a:lnTo>
                  <a:lnTo>
                    <a:pt x="140" y="11"/>
                  </a:lnTo>
                  <a:lnTo>
                    <a:pt x="157" y="11"/>
                  </a:lnTo>
                  <a:lnTo>
                    <a:pt x="167" y="11"/>
                  </a:lnTo>
                  <a:lnTo>
                    <a:pt x="167" y="11"/>
                  </a:lnTo>
                  <a:lnTo>
                    <a:pt x="17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62" name="Freeform 2494"/>
            <p:cNvSpPr>
              <a:spLocks/>
            </p:cNvSpPr>
            <p:nvPr/>
          </p:nvSpPr>
          <p:spPr bwMode="auto">
            <a:xfrm>
              <a:off x="2370" y="3758"/>
              <a:ext cx="130" cy="22"/>
            </a:xfrm>
            <a:custGeom>
              <a:avLst/>
              <a:gdLst>
                <a:gd name="T0" fmla="*/ 388 w 388"/>
                <a:gd name="T1" fmla="*/ 56 h 66"/>
                <a:gd name="T2" fmla="*/ 388 w 388"/>
                <a:gd name="T3" fmla="*/ 56 h 66"/>
                <a:gd name="T4" fmla="*/ 377 w 388"/>
                <a:gd name="T5" fmla="*/ 55 h 66"/>
                <a:gd name="T6" fmla="*/ 361 w 388"/>
                <a:gd name="T7" fmla="*/ 55 h 66"/>
                <a:gd name="T8" fmla="*/ 340 w 388"/>
                <a:gd name="T9" fmla="*/ 53 h 66"/>
                <a:gd name="T10" fmla="*/ 315 w 388"/>
                <a:gd name="T11" fmla="*/ 50 h 66"/>
                <a:gd name="T12" fmla="*/ 288 w 388"/>
                <a:gd name="T13" fmla="*/ 47 h 66"/>
                <a:gd name="T14" fmla="*/ 258 w 388"/>
                <a:gd name="T15" fmla="*/ 42 h 66"/>
                <a:gd name="T16" fmla="*/ 226 w 388"/>
                <a:gd name="T17" fmla="*/ 38 h 66"/>
                <a:gd name="T18" fmla="*/ 194 w 388"/>
                <a:gd name="T19" fmla="*/ 33 h 66"/>
                <a:gd name="T20" fmla="*/ 162 w 388"/>
                <a:gd name="T21" fmla="*/ 29 h 66"/>
                <a:gd name="T22" fmla="*/ 130 w 388"/>
                <a:gd name="T23" fmla="*/ 24 h 66"/>
                <a:gd name="T24" fmla="*/ 100 w 388"/>
                <a:gd name="T25" fmla="*/ 19 h 66"/>
                <a:gd name="T26" fmla="*/ 73 w 388"/>
                <a:gd name="T27" fmla="*/ 15 h 66"/>
                <a:gd name="T28" fmla="*/ 48 w 388"/>
                <a:gd name="T29" fmla="*/ 10 h 66"/>
                <a:gd name="T30" fmla="*/ 29 w 388"/>
                <a:gd name="T31" fmla="*/ 6 h 66"/>
                <a:gd name="T32" fmla="*/ 13 w 388"/>
                <a:gd name="T33" fmla="*/ 2 h 66"/>
                <a:gd name="T34" fmla="*/ 3 w 388"/>
                <a:gd name="T35" fmla="*/ 0 h 66"/>
                <a:gd name="T36" fmla="*/ 0 w 388"/>
                <a:gd name="T37" fmla="*/ 9 h 66"/>
                <a:gd name="T38" fmla="*/ 11 w 388"/>
                <a:gd name="T39" fmla="*/ 11 h 66"/>
                <a:gd name="T40" fmla="*/ 27 w 388"/>
                <a:gd name="T41" fmla="*/ 15 h 66"/>
                <a:gd name="T42" fmla="*/ 48 w 388"/>
                <a:gd name="T43" fmla="*/ 19 h 66"/>
                <a:gd name="T44" fmla="*/ 73 w 388"/>
                <a:gd name="T45" fmla="*/ 24 h 66"/>
                <a:gd name="T46" fmla="*/ 100 w 388"/>
                <a:gd name="T47" fmla="*/ 29 h 66"/>
                <a:gd name="T48" fmla="*/ 130 w 388"/>
                <a:gd name="T49" fmla="*/ 33 h 66"/>
                <a:gd name="T50" fmla="*/ 162 w 388"/>
                <a:gd name="T51" fmla="*/ 38 h 66"/>
                <a:gd name="T52" fmla="*/ 194 w 388"/>
                <a:gd name="T53" fmla="*/ 42 h 66"/>
                <a:gd name="T54" fmla="*/ 226 w 388"/>
                <a:gd name="T55" fmla="*/ 47 h 66"/>
                <a:gd name="T56" fmla="*/ 258 w 388"/>
                <a:gd name="T57" fmla="*/ 51 h 66"/>
                <a:gd name="T58" fmla="*/ 288 w 388"/>
                <a:gd name="T59" fmla="*/ 56 h 66"/>
                <a:gd name="T60" fmla="*/ 315 w 388"/>
                <a:gd name="T61" fmla="*/ 60 h 66"/>
                <a:gd name="T62" fmla="*/ 340 w 388"/>
                <a:gd name="T63" fmla="*/ 62 h 66"/>
                <a:gd name="T64" fmla="*/ 361 w 388"/>
                <a:gd name="T65" fmla="*/ 64 h 66"/>
                <a:gd name="T66" fmla="*/ 377 w 388"/>
                <a:gd name="T67" fmla="*/ 66 h 66"/>
                <a:gd name="T68" fmla="*/ 388 w 388"/>
                <a:gd name="T69" fmla="*/ 65 h 66"/>
                <a:gd name="T70" fmla="*/ 388 w 388"/>
                <a:gd name="T71" fmla="*/ 65 h 66"/>
                <a:gd name="T72" fmla="*/ 388 w 388"/>
                <a:gd name="T73" fmla="*/ 5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8" h="66">
                  <a:moveTo>
                    <a:pt x="388" y="56"/>
                  </a:moveTo>
                  <a:lnTo>
                    <a:pt x="388" y="56"/>
                  </a:lnTo>
                  <a:lnTo>
                    <a:pt x="377" y="55"/>
                  </a:lnTo>
                  <a:lnTo>
                    <a:pt x="361" y="55"/>
                  </a:lnTo>
                  <a:lnTo>
                    <a:pt x="340" y="53"/>
                  </a:lnTo>
                  <a:lnTo>
                    <a:pt x="315" y="50"/>
                  </a:lnTo>
                  <a:lnTo>
                    <a:pt x="288" y="47"/>
                  </a:lnTo>
                  <a:lnTo>
                    <a:pt x="258" y="42"/>
                  </a:lnTo>
                  <a:lnTo>
                    <a:pt x="226" y="38"/>
                  </a:lnTo>
                  <a:lnTo>
                    <a:pt x="194" y="33"/>
                  </a:lnTo>
                  <a:lnTo>
                    <a:pt x="162" y="29"/>
                  </a:lnTo>
                  <a:lnTo>
                    <a:pt x="130" y="24"/>
                  </a:lnTo>
                  <a:lnTo>
                    <a:pt x="100" y="19"/>
                  </a:lnTo>
                  <a:lnTo>
                    <a:pt x="73" y="15"/>
                  </a:lnTo>
                  <a:lnTo>
                    <a:pt x="48" y="10"/>
                  </a:lnTo>
                  <a:lnTo>
                    <a:pt x="29" y="6"/>
                  </a:lnTo>
                  <a:lnTo>
                    <a:pt x="13" y="2"/>
                  </a:lnTo>
                  <a:lnTo>
                    <a:pt x="3" y="0"/>
                  </a:lnTo>
                  <a:lnTo>
                    <a:pt x="0" y="9"/>
                  </a:lnTo>
                  <a:lnTo>
                    <a:pt x="11" y="11"/>
                  </a:lnTo>
                  <a:lnTo>
                    <a:pt x="27" y="15"/>
                  </a:lnTo>
                  <a:lnTo>
                    <a:pt x="48" y="19"/>
                  </a:lnTo>
                  <a:lnTo>
                    <a:pt x="73" y="24"/>
                  </a:lnTo>
                  <a:lnTo>
                    <a:pt x="100" y="29"/>
                  </a:lnTo>
                  <a:lnTo>
                    <a:pt x="130" y="33"/>
                  </a:lnTo>
                  <a:lnTo>
                    <a:pt x="162" y="38"/>
                  </a:lnTo>
                  <a:lnTo>
                    <a:pt x="194" y="42"/>
                  </a:lnTo>
                  <a:lnTo>
                    <a:pt x="226" y="47"/>
                  </a:lnTo>
                  <a:lnTo>
                    <a:pt x="258" y="51"/>
                  </a:lnTo>
                  <a:lnTo>
                    <a:pt x="288" y="56"/>
                  </a:lnTo>
                  <a:lnTo>
                    <a:pt x="315" y="60"/>
                  </a:lnTo>
                  <a:lnTo>
                    <a:pt x="340" y="62"/>
                  </a:lnTo>
                  <a:lnTo>
                    <a:pt x="361" y="64"/>
                  </a:lnTo>
                  <a:lnTo>
                    <a:pt x="377" y="66"/>
                  </a:lnTo>
                  <a:lnTo>
                    <a:pt x="388" y="65"/>
                  </a:lnTo>
                  <a:lnTo>
                    <a:pt x="388" y="65"/>
                  </a:lnTo>
                  <a:lnTo>
                    <a:pt x="388" y="5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63" name="Freeform 2495"/>
            <p:cNvSpPr>
              <a:spLocks/>
            </p:cNvSpPr>
            <p:nvPr/>
          </p:nvSpPr>
          <p:spPr bwMode="auto">
            <a:xfrm>
              <a:off x="2500" y="3776"/>
              <a:ext cx="35" cy="5"/>
            </a:xfrm>
            <a:custGeom>
              <a:avLst/>
              <a:gdLst>
                <a:gd name="T0" fmla="*/ 107 w 107"/>
                <a:gd name="T1" fmla="*/ 3 h 13"/>
                <a:gd name="T2" fmla="*/ 107 w 107"/>
                <a:gd name="T3" fmla="*/ 3 h 13"/>
                <a:gd name="T4" fmla="*/ 100 w 107"/>
                <a:gd name="T5" fmla="*/ 2 h 13"/>
                <a:gd name="T6" fmla="*/ 91 w 107"/>
                <a:gd name="T7" fmla="*/ 1 h 13"/>
                <a:gd name="T8" fmla="*/ 78 w 107"/>
                <a:gd name="T9" fmla="*/ 0 h 13"/>
                <a:gd name="T10" fmla="*/ 65 w 107"/>
                <a:gd name="T11" fmla="*/ 0 h 13"/>
                <a:gd name="T12" fmla="*/ 50 w 107"/>
                <a:gd name="T13" fmla="*/ 0 h 13"/>
                <a:gd name="T14" fmla="*/ 34 w 107"/>
                <a:gd name="T15" fmla="*/ 0 h 13"/>
                <a:gd name="T16" fmla="*/ 16 w 107"/>
                <a:gd name="T17" fmla="*/ 0 h 13"/>
                <a:gd name="T18" fmla="*/ 0 w 107"/>
                <a:gd name="T19" fmla="*/ 1 h 13"/>
                <a:gd name="T20" fmla="*/ 0 w 107"/>
                <a:gd name="T21" fmla="*/ 10 h 13"/>
                <a:gd name="T22" fmla="*/ 16 w 107"/>
                <a:gd name="T23" fmla="*/ 11 h 13"/>
                <a:gd name="T24" fmla="*/ 34 w 107"/>
                <a:gd name="T25" fmla="*/ 11 h 13"/>
                <a:gd name="T26" fmla="*/ 50 w 107"/>
                <a:gd name="T27" fmla="*/ 11 h 13"/>
                <a:gd name="T28" fmla="*/ 65 w 107"/>
                <a:gd name="T29" fmla="*/ 11 h 13"/>
                <a:gd name="T30" fmla="*/ 78 w 107"/>
                <a:gd name="T31" fmla="*/ 11 h 13"/>
                <a:gd name="T32" fmla="*/ 91 w 107"/>
                <a:gd name="T33" fmla="*/ 13 h 13"/>
                <a:gd name="T34" fmla="*/ 100 w 107"/>
                <a:gd name="T35" fmla="*/ 11 h 13"/>
                <a:gd name="T36" fmla="*/ 107 w 107"/>
                <a:gd name="T37" fmla="*/ 13 h 13"/>
                <a:gd name="T38" fmla="*/ 107 w 107"/>
                <a:gd name="T39" fmla="*/ 13 h 13"/>
                <a:gd name="T40" fmla="*/ 107 w 107"/>
                <a:gd name="T41"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7" h="13">
                  <a:moveTo>
                    <a:pt x="107" y="3"/>
                  </a:moveTo>
                  <a:lnTo>
                    <a:pt x="107" y="3"/>
                  </a:lnTo>
                  <a:lnTo>
                    <a:pt x="100" y="2"/>
                  </a:lnTo>
                  <a:lnTo>
                    <a:pt x="91" y="1"/>
                  </a:lnTo>
                  <a:lnTo>
                    <a:pt x="78" y="0"/>
                  </a:lnTo>
                  <a:lnTo>
                    <a:pt x="65" y="0"/>
                  </a:lnTo>
                  <a:lnTo>
                    <a:pt x="50" y="0"/>
                  </a:lnTo>
                  <a:lnTo>
                    <a:pt x="34" y="0"/>
                  </a:lnTo>
                  <a:lnTo>
                    <a:pt x="16" y="0"/>
                  </a:lnTo>
                  <a:lnTo>
                    <a:pt x="0" y="1"/>
                  </a:lnTo>
                  <a:lnTo>
                    <a:pt x="0" y="10"/>
                  </a:lnTo>
                  <a:lnTo>
                    <a:pt x="16" y="11"/>
                  </a:lnTo>
                  <a:lnTo>
                    <a:pt x="34" y="11"/>
                  </a:lnTo>
                  <a:lnTo>
                    <a:pt x="50" y="11"/>
                  </a:lnTo>
                  <a:lnTo>
                    <a:pt x="65" y="11"/>
                  </a:lnTo>
                  <a:lnTo>
                    <a:pt x="78" y="11"/>
                  </a:lnTo>
                  <a:lnTo>
                    <a:pt x="91" y="13"/>
                  </a:lnTo>
                  <a:lnTo>
                    <a:pt x="100" y="11"/>
                  </a:lnTo>
                  <a:lnTo>
                    <a:pt x="107" y="13"/>
                  </a:lnTo>
                  <a:lnTo>
                    <a:pt x="107" y="13"/>
                  </a:lnTo>
                  <a:lnTo>
                    <a:pt x="107"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64" name="Freeform 2496"/>
            <p:cNvSpPr>
              <a:spLocks/>
            </p:cNvSpPr>
            <p:nvPr/>
          </p:nvSpPr>
          <p:spPr bwMode="auto">
            <a:xfrm>
              <a:off x="2535" y="3777"/>
              <a:ext cx="51" cy="12"/>
            </a:xfrm>
            <a:custGeom>
              <a:avLst/>
              <a:gdLst>
                <a:gd name="T0" fmla="*/ 152 w 152"/>
                <a:gd name="T1" fmla="*/ 24 h 34"/>
                <a:gd name="T2" fmla="*/ 141 w 152"/>
                <a:gd name="T3" fmla="*/ 23 h 34"/>
                <a:gd name="T4" fmla="*/ 122 w 152"/>
                <a:gd name="T5" fmla="*/ 21 h 34"/>
                <a:gd name="T6" fmla="*/ 99 w 152"/>
                <a:gd name="T7" fmla="*/ 18 h 34"/>
                <a:gd name="T8" fmla="*/ 74 w 152"/>
                <a:gd name="T9" fmla="*/ 13 h 34"/>
                <a:gd name="T10" fmla="*/ 49 w 152"/>
                <a:gd name="T11" fmla="*/ 8 h 34"/>
                <a:gd name="T12" fmla="*/ 26 w 152"/>
                <a:gd name="T13" fmla="*/ 5 h 34"/>
                <a:gd name="T14" fmla="*/ 9 w 152"/>
                <a:gd name="T15" fmla="*/ 2 h 34"/>
                <a:gd name="T16" fmla="*/ 0 w 152"/>
                <a:gd name="T17" fmla="*/ 0 h 34"/>
                <a:gd name="T18" fmla="*/ 0 w 152"/>
                <a:gd name="T19" fmla="*/ 10 h 34"/>
                <a:gd name="T20" fmla="*/ 9 w 152"/>
                <a:gd name="T21" fmla="*/ 11 h 34"/>
                <a:gd name="T22" fmla="*/ 26 w 152"/>
                <a:gd name="T23" fmla="*/ 14 h 34"/>
                <a:gd name="T24" fmla="*/ 49 w 152"/>
                <a:gd name="T25" fmla="*/ 18 h 34"/>
                <a:gd name="T26" fmla="*/ 74 w 152"/>
                <a:gd name="T27" fmla="*/ 22 h 34"/>
                <a:gd name="T28" fmla="*/ 99 w 152"/>
                <a:gd name="T29" fmla="*/ 27 h 34"/>
                <a:gd name="T30" fmla="*/ 122 w 152"/>
                <a:gd name="T31" fmla="*/ 30 h 34"/>
                <a:gd name="T32" fmla="*/ 141 w 152"/>
                <a:gd name="T33" fmla="*/ 32 h 34"/>
                <a:gd name="T34" fmla="*/ 152 w 152"/>
                <a:gd name="T35" fmla="*/ 34 h 34"/>
                <a:gd name="T36" fmla="*/ 152 w 152"/>
                <a:gd name="T37" fmla="*/ 2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2" h="34">
                  <a:moveTo>
                    <a:pt x="152" y="24"/>
                  </a:moveTo>
                  <a:lnTo>
                    <a:pt x="141" y="23"/>
                  </a:lnTo>
                  <a:lnTo>
                    <a:pt x="122" y="21"/>
                  </a:lnTo>
                  <a:lnTo>
                    <a:pt x="99" y="18"/>
                  </a:lnTo>
                  <a:lnTo>
                    <a:pt x="74" y="13"/>
                  </a:lnTo>
                  <a:lnTo>
                    <a:pt x="49" y="8"/>
                  </a:lnTo>
                  <a:lnTo>
                    <a:pt x="26" y="5"/>
                  </a:lnTo>
                  <a:lnTo>
                    <a:pt x="9" y="2"/>
                  </a:lnTo>
                  <a:lnTo>
                    <a:pt x="0" y="0"/>
                  </a:lnTo>
                  <a:lnTo>
                    <a:pt x="0" y="10"/>
                  </a:lnTo>
                  <a:lnTo>
                    <a:pt x="9" y="11"/>
                  </a:lnTo>
                  <a:lnTo>
                    <a:pt x="26" y="14"/>
                  </a:lnTo>
                  <a:lnTo>
                    <a:pt x="49" y="18"/>
                  </a:lnTo>
                  <a:lnTo>
                    <a:pt x="74" y="22"/>
                  </a:lnTo>
                  <a:lnTo>
                    <a:pt x="99" y="27"/>
                  </a:lnTo>
                  <a:lnTo>
                    <a:pt x="122" y="30"/>
                  </a:lnTo>
                  <a:lnTo>
                    <a:pt x="141" y="32"/>
                  </a:lnTo>
                  <a:lnTo>
                    <a:pt x="152" y="34"/>
                  </a:lnTo>
                  <a:lnTo>
                    <a:pt x="152"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65" name="Freeform 2497"/>
            <p:cNvSpPr>
              <a:spLocks/>
            </p:cNvSpPr>
            <p:nvPr/>
          </p:nvSpPr>
          <p:spPr bwMode="auto">
            <a:xfrm>
              <a:off x="2586" y="3785"/>
              <a:ext cx="2" cy="4"/>
            </a:xfrm>
            <a:custGeom>
              <a:avLst/>
              <a:gdLst>
                <a:gd name="T0" fmla="*/ 0 w 5"/>
                <a:gd name="T1" fmla="*/ 10 h 10"/>
                <a:gd name="T2" fmla="*/ 4 w 5"/>
                <a:gd name="T3" fmla="*/ 8 h 10"/>
                <a:gd name="T4" fmla="*/ 5 w 5"/>
                <a:gd name="T5" fmla="*/ 5 h 10"/>
                <a:gd name="T6" fmla="*/ 4 w 5"/>
                <a:gd name="T7" fmla="*/ 2 h 10"/>
                <a:gd name="T8" fmla="*/ 0 w 5"/>
                <a:gd name="T9" fmla="*/ 0 h 10"/>
                <a:gd name="T10" fmla="*/ 0 w 5"/>
                <a:gd name="T11" fmla="*/ 10 h 10"/>
              </a:gdLst>
              <a:ahLst/>
              <a:cxnLst>
                <a:cxn ang="0">
                  <a:pos x="T0" y="T1"/>
                </a:cxn>
                <a:cxn ang="0">
                  <a:pos x="T2" y="T3"/>
                </a:cxn>
                <a:cxn ang="0">
                  <a:pos x="T4" y="T5"/>
                </a:cxn>
                <a:cxn ang="0">
                  <a:pos x="T6" y="T7"/>
                </a:cxn>
                <a:cxn ang="0">
                  <a:pos x="T8" y="T9"/>
                </a:cxn>
                <a:cxn ang="0">
                  <a:pos x="T10" y="T11"/>
                </a:cxn>
              </a:cxnLst>
              <a:rect l="0" t="0" r="r" b="b"/>
              <a:pathLst>
                <a:path w="5" h="10">
                  <a:moveTo>
                    <a:pt x="0" y="10"/>
                  </a:moveTo>
                  <a:lnTo>
                    <a:pt x="4" y="8"/>
                  </a:lnTo>
                  <a:lnTo>
                    <a:pt x="5" y="5"/>
                  </a:lnTo>
                  <a:lnTo>
                    <a:pt x="4" y="2"/>
                  </a:lnTo>
                  <a:lnTo>
                    <a:pt x="0" y="0"/>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66" name="Freeform 2498"/>
            <p:cNvSpPr>
              <a:spLocks/>
            </p:cNvSpPr>
            <p:nvPr/>
          </p:nvSpPr>
          <p:spPr bwMode="auto">
            <a:xfrm>
              <a:off x="2246" y="3776"/>
              <a:ext cx="2" cy="3"/>
            </a:xfrm>
            <a:custGeom>
              <a:avLst/>
              <a:gdLst>
                <a:gd name="T0" fmla="*/ 4 w 6"/>
                <a:gd name="T1" fmla="*/ 0 h 9"/>
                <a:gd name="T2" fmla="*/ 2 w 6"/>
                <a:gd name="T3" fmla="*/ 2 h 9"/>
                <a:gd name="T4" fmla="*/ 0 w 6"/>
                <a:gd name="T5" fmla="*/ 5 h 9"/>
                <a:gd name="T6" fmla="*/ 3 w 6"/>
                <a:gd name="T7" fmla="*/ 8 h 9"/>
                <a:gd name="T8" fmla="*/ 6 w 6"/>
                <a:gd name="T9" fmla="*/ 9 h 9"/>
                <a:gd name="T10" fmla="*/ 4 w 6"/>
                <a:gd name="T11" fmla="*/ 0 h 9"/>
              </a:gdLst>
              <a:ahLst/>
              <a:cxnLst>
                <a:cxn ang="0">
                  <a:pos x="T0" y="T1"/>
                </a:cxn>
                <a:cxn ang="0">
                  <a:pos x="T2" y="T3"/>
                </a:cxn>
                <a:cxn ang="0">
                  <a:pos x="T4" y="T5"/>
                </a:cxn>
                <a:cxn ang="0">
                  <a:pos x="T6" y="T7"/>
                </a:cxn>
                <a:cxn ang="0">
                  <a:pos x="T8" y="T9"/>
                </a:cxn>
                <a:cxn ang="0">
                  <a:pos x="T10" y="T11"/>
                </a:cxn>
              </a:cxnLst>
              <a:rect l="0" t="0" r="r" b="b"/>
              <a:pathLst>
                <a:path w="6" h="9">
                  <a:moveTo>
                    <a:pt x="4" y="0"/>
                  </a:moveTo>
                  <a:lnTo>
                    <a:pt x="2" y="2"/>
                  </a:lnTo>
                  <a:lnTo>
                    <a:pt x="0" y="5"/>
                  </a:lnTo>
                  <a:lnTo>
                    <a:pt x="3" y="8"/>
                  </a:lnTo>
                  <a:lnTo>
                    <a:pt x="6" y="9"/>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67" name="Freeform 2499"/>
            <p:cNvSpPr>
              <a:spLocks/>
            </p:cNvSpPr>
            <p:nvPr/>
          </p:nvSpPr>
          <p:spPr bwMode="auto">
            <a:xfrm>
              <a:off x="2248" y="3766"/>
              <a:ext cx="29" cy="13"/>
            </a:xfrm>
            <a:custGeom>
              <a:avLst/>
              <a:gdLst>
                <a:gd name="T0" fmla="*/ 88 w 88"/>
                <a:gd name="T1" fmla="*/ 0 h 37"/>
                <a:gd name="T2" fmla="*/ 88 w 88"/>
                <a:gd name="T3" fmla="*/ 0 h 37"/>
                <a:gd name="T4" fmla="*/ 81 w 88"/>
                <a:gd name="T5" fmla="*/ 2 h 37"/>
                <a:gd name="T6" fmla="*/ 72 w 88"/>
                <a:gd name="T7" fmla="*/ 5 h 37"/>
                <a:gd name="T8" fmla="*/ 59 w 88"/>
                <a:gd name="T9" fmla="*/ 8 h 37"/>
                <a:gd name="T10" fmla="*/ 46 w 88"/>
                <a:gd name="T11" fmla="*/ 13 h 37"/>
                <a:gd name="T12" fmla="*/ 32 w 88"/>
                <a:gd name="T13" fmla="*/ 17 h 37"/>
                <a:gd name="T14" fmla="*/ 18 w 88"/>
                <a:gd name="T15" fmla="*/ 22 h 37"/>
                <a:gd name="T16" fmla="*/ 8 w 88"/>
                <a:gd name="T17" fmla="*/ 25 h 37"/>
                <a:gd name="T18" fmla="*/ 0 w 88"/>
                <a:gd name="T19" fmla="*/ 28 h 37"/>
                <a:gd name="T20" fmla="*/ 2 w 88"/>
                <a:gd name="T21" fmla="*/ 37 h 37"/>
                <a:gd name="T22" fmla="*/ 10 w 88"/>
                <a:gd name="T23" fmla="*/ 35 h 37"/>
                <a:gd name="T24" fmla="*/ 20 w 88"/>
                <a:gd name="T25" fmla="*/ 31 h 37"/>
                <a:gd name="T26" fmla="*/ 34 w 88"/>
                <a:gd name="T27" fmla="*/ 26 h 37"/>
                <a:gd name="T28" fmla="*/ 48 w 88"/>
                <a:gd name="T29" fmla="*/ 22 h 37"/>
                <a:gd name="T30" fmla="*/ 62 w 88"/>
                <a:gd name="T31" fmla="*/ 17 h 37"/>
                <a:gd name="T32" fmla="*/ 74 w 88"/>
                <a:gd name="T33" fmla="*/ 14 h 37"/>
                <a:gd name="T34" fmla="*/ 83 w 88"/>
                <a:gd name="T35" fmla="*/ 12 h 37"/>
                <a:gd name="T36" fmla="*/ 88 w 88"/>
                <a:gd name="T37" fmla="*/ 12 h 37"/>
                <a:gd name="T38" fmla="*/ 88 w 88"/>
                <a:gd name="T39" fmla="*/ 12 h 37"/>
                <a:gd name="T40" fmla="*/ 88 w 88"/>
                <a:gd name="T4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8" h="37">
                  <a:moveTo>
                    <a:pt x="88" y="0"/>
                  </a:moveTo>
                  <a:lnTo>
                    <a:pt x="88" y="0"/>
                  </a:lnTo>
                  <a:lnTo>
                    <a:pt x="81" y="2"/>
                  </a:lnTo>
                  <a:lnTo>
                    <a:pt x="72" y="5"/>
                  </a:lnTo>
                  <a:lnTo>
                    <a:pt x="59" y="8"/>
                  </a:lnTo>
                  <a:lnTo>
                    <a:pt x="46" y="13"/>
                  </a:lnTo>
                  <a:lnTo>
                    <a:pt x="32" y="17"/>
                  </a:lnTo>
                  <a:lnTo>
                    <a:pt x="18" y="22"/>
                  </a:lnTo>
                  <a:lnTo>
                    <a:pt x="8" y="25"/>
                  </a:lnTo>
                  <a:lnTo>
                    <a:pt x="0" y="28"/>
                  </a:lnTo>
                  <a:lnTo>
                    <a:pt x="2" y="37"/>
                  </a:lnTo>
                  <a:lnTo>
                    <a:pt x="10" y="35"/>
                  </a:lnTo>
                  <a:lnTo>
                    <a:pt x="20" y="31"/>
                  </a:lnTo>
                  <a:lnTo>
                    <a:pt x="34" y="26"/>
                  </a:lnTo>
                  <a:lnTo>
                    <a:pt x="48" y="22"/>
                  </a:lnTo>
                  <a:lnTo>
                    <a:pt x="62" y="17"/>
                  </a:lnTo>
                  <a:lnTo>
                    <a:pt x="74" y="14"/>
                  </a:lnTo>
                  <a:lnTo>
                    <a:pt x="83" y="12"/>
                  </a:lnTo>
                  <a:lnTo>
                    <a:pt x="88" y="12"/>
                  </a:lnTo>
                  <a:lnTo>
                    <a:pt x="88" y="12"/>
                  </a:lnTo>
                  <a:lnTo>
                    <a:pt x="8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68" name="Freeform 2500"/>
            <p:cNvSpPr>
              <a:spLocks/>
            </p:cNvSpPr>
            <p:nvPr/>
          </p:nvSpPr>
          <p:spPr bwMode="auto">
            <a:xfrm>
              <a:off x="2277" y="3763"/>
              <a:ext cx="39" cy="7"/>
            </a:xfrm>
            <a:custGeom>
              <a:avLst/>
              <a:gdLst>
                <a:gd name="T0" fmla="*/ 112 w 117"/>
                <a:gd name="T1" fmla="*/ 0 h 21"/>
                <a:gd name="T2" fmla="*/ 105 w 117"/>
                <a:gd name="T3" fmla="*/ 2 h 21"/>
                <a:gd name="T4" fmla="*/ 94 w 117"/>
                <a:gd name="T5" fmla="*/ 5 h 21"/>
                <a:gd name="T6" fmla="*/ 76 w 117"/>
                <a:gd name="T7" fmla="*/ 6 h 21"/>
                <a:gd name="T8" fmla="*/ 56 w 117"/>
                <a:gd name="T9" fmla="*/ 8 h 21"/>
                <a:gd name="T10" fmla="*/ 37 w 117"/>
                <a:gd name="T11" fmla="*/ 8 h 21"/>
                <a:gd name="T12" fmla="*/ 19 w 117"/>
                <a:gd name="T13" fmla="*/ 8 h 21"/>
                <a:gd name="T14" fmla="*/ 7 w 117"/>
                <a:gd name="T15" fmla="*/ 9 h 21"/>
                <a:gd name="T16" fmla="*/ 0 w 117"/>
                <a:gd name="T17" fmla="*/ 9 h 21"/>
                <a:gd name="T18" fmla="*/ 0 w 117"/>
                <a:gd name="T19" fmla="*/ 21 h 21"/>
                <a:gd name="T20" fmla="*/ 7 w 117"/>
                <a:gd name="T21" fmla="*/ 21 h 21"/>
                <a:gd name="T22" fmla="*/ 19 w 117"/>
                <a:gd name="T23" fmla="*/ 19 h 21"/>
                <a:gd name="T24" fmla="*/ 37 w 117"/>
                <a:gd name="T25" fmla="*/ 19 h 21"/>
                <a:gd name="T26" fmla="*/ 56 w 117"/>
                <a:gd name="T27" fmla="*/ 17 h 21"/>
                <a:gd name="T28" fmla="*/ 76 w 117"/>
                <a:gd name="T29" fmla="*/ 15 h 21"/>
                <a:gd name="T30" fmla="*/ 94 w 117"/>
                <a:gd name="T31" fmla="*/ 14 h 21"/>
                <a:gd name="T32" fmla="*/ 108 w 117"/>
                <a:gd name="T33" fmla="*/ 11 h 21"/>
                <a:gd name="T34" fmla="*/ 117 w 117"/>
                <a:gd name="T35" fmla="*/ 9 h 21"/>
                <a:gd name="T36" fmla="*/ 112 w 117"/>
                <a:gd name="T3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7" h="21">
                  <a:moveTo>
                    <a:pt x="112" y="0"/>
                  </a:moveTo>
                  <a:lnTo>
                    <a:pt x="105" y="2"/>
                  </a:lnTo>
                  <a:lnTo>
                    <a:pt x="94" y="5"/>
                  </a:lnTo>
                  <a:lnTo>
                    <a:pt x="76" y="6"/>
                  </a:lnTo>
                  <a:lnTo>
                    <a:pt x="56" y="8"/>
                  </a:lnTo>
                  <a:lnTo>
                    <a:pt x="37" y="8"/>
                  </a:lnTo>
                  <a:lnTo>
                    <a:pt x="19" y="8"/>
                  </a:lnTo>
                  <a:lnTo>
                    <a:pt x="7" y="9"/>
                  </a:lnTo>
                  <a:lnTo>
                    <a:pt x="0" y="9"/>
                  </a:lnTo>
                  <a:lnTo>
                    <a:pt x="0" y="21"/>
                  </a:lnTo>
                  <a:lnTo>
                    <a:pt x="7" y="21"/>
                  </a:lnTo>
                  <a:lnTo>
                    <a:pt x="19" y="19"/>
                  </a:lnTo>
                  <a:lnTo>
                    <a:pt x="37" y="19"/>
                  </a:lnTo>
                  <a:lnTo>
                    <a:pt x="56" y="17"/>
                  </a:lnTo>
                  <a:lnTo>
                    <a:pt x="76" y="15"/>
                  </a:lnTo>
                  <a:lnTo>
                    <a:pt x="94" y="14"/>
                  </a:lnTo>
                  <a:lnTo>
                    <a:pt x="108" y="11"/>
                  </a:lnTo>
                  <a:lnTo>
                    <a:pt x="117" y="9"/>
                  </a:lnTo>
                  <a:lnTo>
                    <a:pt x="11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69" name="Freeform 2501"/>
            <p:cNvSpPr>
              <a:spLocks/>
            </p:cNvSpPr>
            <p:nvPr/>
          </p:nvSpPr>
          <p:spPr bwMode="auto">
            <a:xfrm>
              <a:off x="2314" y="3763"/>
              <a:ext cx="3" cy="3"/>
            </a:xfrm>
            <a:custGeom>
              <a:avLst/>
              <a:gdLst>
                <a:gd name="T0" fmla="*/ 5 w 7"/>
                <a:gd name="T1" fmla="*/ 9 h 9"/>
                <a:gd name="T2" fmla="*/ 7 w 7"/>
                <a:gd name="T3" fmla="*/ 7 h 9"/>
                <a:gd name="T4" fmla="*/ 7 w 7"/>
                <a:gd name="T5" fmla="*/ 2 h 9"/>
                <a:gd name="T6" fmla="*/ 4 w 7"/>
                <a:gd name="T7" fmla="*/ 0 h 9"/>
                <a:gd name="T8" fmla="*/ 0 w 7"/>
                <a:gd name="T9" fmla="*/ 0 h 9"/>
                <a:gd name="T10" fmla="*/ 5 w 7"/>
                <a:gd name="T11" fmla="*/ 9 h 9"/>
              </a:gdLst>
              <a:ahLst/>
              <a:cxnLst>
                <a:cxn ang="0">
                  <a:pos x="T0" y="T1"/>
                </a:cxn>
                <a:cxn ang="0">
                  <a:pos x="T2" y="T3"/>
                </a:cxn>
                <a:cxn ang="0">
                  <a:pos x="T4" y="T5"/>
                </a:cxn>
                <a:cxn ang="0">
                  <a:pos x="T6" y="T7"/>
                </a:cxn>
                <a:cxn ang="0">
                  <a:pos x="T8" y="T9"/>
                </a:cxn>
                <a:cxn ang="0">
                  <a:pos x="T10" y="T11"/>
                </a:cxn>
              </a:cxnLst>
              <a:rect l="0" t="0" r="r" b="b"/>
              <a:pathLst>
                <a:path w="7" h="9">
                  <a:moveTo>
                    <a:pt x="5" y="9"/>
                  </a:moveTo>
                  <a:lnTo>
                    <a:pt x="7" y="7"/>
                  </a:lnTo>
                  <a:lnTo>
                    <a:pt x="7" y="2"/>
                  </a:lnTo>
                  <a:lnTo>
                    <a:pt x="4" y="0"/>
                  </a:lnTo>
                  <a:lnTo>
                    <a:pt x="0" y="0"/>
                  </a:lnTo>
                  <a:lnTo>
                    <a:pt x="5"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70" name="Freeform 2502"/>
            <p:cNvSpPr>
              <a:spLocks/>
            </p:cNvSpPr>
            <p:nvPr/>
          </p:nvSpPr>
          <p:spPr bwMode="auto">
            <a:xfrm>
              <a:off x="2778" y="3721"/>
              <a:ext cx="270" cy="21"/>
            </a:xfrm>
            <a:custGeom>
              <a:avLst/>
              <a:gdLst>
                <a:gd name="T0" fmla="*/ 810 w 810"/>
                <a:gd name="T1" fmla="*/ 54 h 64"/>
                <a:gd name="T2" fmla="*/ 798 w 810"/>
                <a:gd name="T3" fmla="*/ 52 h 64"/>
                <a:gd name="T4" fmla="*/ 772 w 810"/>
                <a:gd name="T5" fmla="*/ 51 h 64"/>
                <a:gd name="T6" fmla="*/ 734 w 810"/>
                <a:gd name="T7" fmla="*/ 48 h 64"/>
                <a:gd name="T8" fmla="*/ 684 w 810"/>
                <a:gd name="T9" fmla="*/ 43 h 64"/>
                <a:gd name="T10" fmla="*/ 627 w 810"/>
                <a:gd name="T11" fmla="*/ 38 h 64"/>
                <a:gd name="T12" fmla="*/ 564 w 810"/>
                <a:gd name="T13" fmla="*/ 32 h 64"/>
                <a:gd name="T14" fmla="*/ 497 w 810"/>
                <a:gd name="T15" fmla="*/ 26 h 64"/>
                <a:gd name="T16" fmla="*/ 426 w 810"/>
                <a:gd name="T17" fmla="*/ 20 h 64"/>
                <a:gd name="T18" fmla="*/ 355 w 810"/>
                <a:gd name="T19" fmla="*/ 15 h 64"/>
                <a:gd name="T20" fmla="*/ 285 w 810"/>
                <a:gd name="T21" fmla="*/ 9 h 64"/>
                <a:gd name="T22" fmla="*/ 218 w 810"/>
                <a:gd name="T23" fmla="*/ 5 h 64"/>
                <a:gd name="T24" fmla="*/ 157 w 810"/>
                <a:gd name="T25" fmla="*/ 1 h 64"/>
                <a:gd name="T26" fmla="*/ 103 w 810"/>
                <a:gd name="T27" fmla="*/ 0 h 64"/>
                <a:gd name="T28" fmla="*/ 57 w 810"/>
                <a:gd name="T29" fmla="*/ 0 h 64"/>
                <a:gd name="T30" fmla="*/ 23 w 810"/>
                <a:gd name="T31" fmla="*/ 4 h 64"/>
                <a:gd name="T32" fmla="*/ 0 w 810"/>
                <a:gd name="T33" fmla="*/ 9 h 64"/>
                <a:gd name="T34" fmla="*/ 12 w 810"/>
                <a:gd name="T35" fmla="*/ 16 h 64"/>
                <a:gd name="T36" fmla="*/ 39 w 810"/>
                <a:gd name="T37" fmla="*/ 11 h 64"/>
                <a:gd name="T38" fmla="*/ 79 w 810"/>
                <a:gd name="T39" fmla="*/ 11 h 64"/>
                <a:gd name="T40" fmla="*/ 128 w 810"/>
                <a:gd name="T41" fmla="*/ 12 h 64"/>
                <a:gd name="T42" fmla="*/ 186 w 810"/>
                <a:gd name="T43" fmla="*/ 12 h 64"/>
                <a:gd name="T44" fmla="*/ 251 w 810"/>
                <a:gd name="T45" fmla="*/ 16 h 64"/>
                <a:gd name="T46" fmla="*/ 319 w 810"/>
                <a:gd name="T47" fmla="*/ 22 h 64"/>
                <a:gd name="T48" fmla="*/ 390 w 810"/>
                <a:gd name="T49" fmla="*/ 26 h 64"/>
                <a:gd name="T50" fmla="*/ 461 w 810"/>
                <a:gd name="T51" fmla="*/ 32 h 64"/>
                <a:gd name="T52" fmla="*/ 531 w 810"/>
                <a:gd name="T53" fmla="*/ 39 h 64"/>
                <a:gd name="T54" fmla="*/ 596 w 810"/>
                <a:gd name="T55" fmla="*/ 44 h 64"/>
                <a:gd name="T56" fmla="*/ 657 w 810"/>
                <a:gd name="T57" fmla="*/ 50 h 64"/>
                <a:gd name="T58" fmla="*/ 711 w 810"/>
                <a:gd name="T59" fmla="*/ 55 h 64"/>
                <a:gd name="T60" fmla="*/ 754 w 810"/>
                <a:gd name="T61" fmla="*/ 59 h 64"/>
                <a:gd name="T62" fmla="*/ 786 w 810"/>
                <a:gd name="T63" fmla="*/ 62 h 64"/>
                <a:gd name="T64" fmla="*/ 806 w 810"/>
                <a:gd name="T65" fmla="*/ 64 h 64"/>
                <a:gd name="T66" fmla="*/ 810 w 810"/>
                <a:gd name="T67" fmla="*/ 6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10" h="64">
                  <a:moveTo>
                    <a:pt x="810" y="54"/>
                  </a:moveTo>
                  <a:lnTo>
                    <a:pt x="810" y="54"/>
                  </a:lnTo>
                  <a:lnTo>
                    <a:pt x="806" y="52"/>
                  </a:lnTo>
                  <a:lnTo>
                    <a:pt x="798" y="52"/>
                  </a:lnTo>
                  <a:lnTo>
                    <a:pt x="786" y="52"/>
                  </a:lnTo>
                  <a:lnTo>
                    <a:pt x="772" y="51"/>
                  </a:lnTo>
                  <a:lnTo>
                    <a:pt x="754" y="50"/>
                  </a:lnTo>
                  <a:lnTo>
                    <a:pt x="734" y="48"/>
                  </a:lnTo>
                  <a:lnTo>
                    <a:pt x="711" y="46"/>
                  </a:lnTo>
                  <a:lnTo>
                    <a:pt x="684" y="43"/>
                  </a:lnTo>
                  <a:lnTo>
                    <a:pt x="657" y="41"/>
                  </a:lnTo>
                  <a:lnTo>
                    <a:pt x="627" y="38"/>
                  </a:lnTo>
                  <a:lnTo>
                    <a:pt x="596" y="35"/>
                  </a:lnTo>
                  <a:lnTo>
                    <a:pt x="564" y="32"/>
                  </a:lnTo>
                  <a:lnTo>
                    <a:pt x="531" y="30"/>
                  </a:lnTo>
                  <a:lnTo>
                    <a:pt x="497" y="26"/>
                  </a:lnTo>
                  <a:lnTo>
                    <a:pt x="461" y="23"/>
                  </a:lnTo>
                  <a:lnTo>
                    <a:pt x="426" y="20"/>
                  </a:lnTo>
                  <a:lnTo>
                    <a:pt x="390" y="17"/>
                  </a:lnTo>
                  <a:lnTo>
                    <a:pt x="355" y="15"/>
                  </a:lnTo>
                  <a:lnTo>
                    <a:pt x="319" y="12"/>
                  </a:lnTo>
                  <a:lnTo>
                    <a:pt x="285" y="9"/>
                  </a:lnTo>
                  <a:lnTo>
                    <a:pt x="251" y="7"/>
                  </a:lnTo>
                  <a:lnTo>
                    <a:pt x="218" y="5"/>
                  </a:lnTo>
                  <a:lnTo>
                    <a:pt x="186" y="3"/>
                  </a:lnTo>
                  <a:lnTo>
                    <a:pt x="157" y="1"/>
                  </a:lnTo>
                  <a:lnTo>
                    <a:pt x="128" y="1"/>
                  </a:lnTo>
                  <a:lnTo>
                    <a:pt x="103" y="0"/>
                  </a:lnTo>
                  <a:lnTo>
                    <a:pt x="79" y="0"/>
                  </a:lnTo>
                  <a:lnTo>
                    <a:pt x="57" y="0"/>
                  </a:lnTo>
                  <a:lnTo>
                    <a:pt x="39" y="2"/>
                  </a:lnTo>
                  <a:lnTo>
                    <a:pt x="23" y="4"/>
                  </a:lnTo>
                  <a:lnTo>
                    <a:pt x="10" y="7"/>
                  </a:lnTo>
                  <a:lnTo>
                    <a:pt x="0" y="9"/>
                  </a:lnTo>
                  <a:lnTo>
                    <a:pt x="4" y="18"/>
                  </a:lnTo>
                  <a:lnTo>
                    <a:pt x="12" y="16"/>
                  </a:lnTo>
                  <a:lnTo>
                    <a:pt x="23" y="13"/>
                  </a:lnTo>
                  <a:lnTo>
                    <a:pt x="39" y="11"/>
                  </a:lnTo>
                  <a:lnTo>
                    <a:pt x="57" y="11"/>
                  </a:lnTo>
                  <a:lnTo>
                    <a:pt x="79" y="11"/>
                  </a:lnTo>
                  <a:lnTo>
                    <a:pt x="103" y="11"/>
                  </a:lnTo>
                  <a:lnTo>
                    <a:pt x="128" y="12"/>
                  </a:lnTo>
                  <a:lnTo>
                    <a:pt x="157" y="12"/>
                  </a:lnTo>
                  <a:lnTo>
                    <a:pt x="186" y="12"/>
                  </a:lnTo>
                  <a:lnTo>
                    <a:pt x="218" y="15"/>
                  </a:lnTo>
                  <a:lnTo>
                    <a:pt x="251" y="16"/>
                  </a:lnTo>
                  <a:lnTo>
                    <a:pt x="285" y="18"/>
                  </a:lnTo>
                  <a:lnTo>
                    <a:pt x="319" y="22"/>
                  </a:lnTo>
                  <a:lnTo>
                    <a:pt x="355" y="24"/>
                  </a:lnTo>
                  <a:lnTo>
                    <a:pt x="390" y="26"/>
                  </a:lnTo>
                  <a:lnTo>
                    <a:pt x="426" y="30"/>
                  </a:lnTo>
                  <a:lnTo>
                    <a:pt x="461" y="32"/>
                  </a:lnTo>
                  <a:lnTo>
                    <a:pt x="497" y="35"/>
                  </a:lnTo>
                  <a:lnTo>
                    <a:pt x="531" y="39"/>
                  </a:lnTo>
                  <a:lnTo>
                    <a:pt x="564" y="41"/>
                  </a:lnTo>
                  <a:lnTo>
                    <a:pt x="596" y="44"/>
                  </a:lnTo>
                  <a:lnTo>
                    <a:pt x="627" y="47"/>
                  </a:lnTo>
                  <a:lnTo>
                    <a:pt x="657" y="50"/>
                  </a:lnTo>
                  <a:lnTo>
                    <a:pt x="684" y="52"/>
                  </a:lnTo>
                  <a:lnTo>
                    <a:pt x="711" y="55"/>
                  </a:lnTo>
                  <a:lnTo>
                    <a:pt x="734" y="57"/>
                  </a:lnTo>
                  <a:lnTo>
                    <a:pt x="754" y="59"/>
                  </a:lnTo>
                  <a:lnTo>
                    <a:pt x="772" y="60"/>
                  </a:lnTo>
                  <a:lnTo>
                    <a:pt x="786" y="62"/>
                  </a:lnTo>
                  <a:lnTo>
                    <a:pt x="798" y="64"/>
                  </a:lnTo>
                  <a:lnTo>
                    <a:pt x="806" y="64"/>
                  </a:lnTo>
                  <a:lnTo>
                    <a:pt x="810" y="63"/>
                  </a:lnTo>
                  <a:lnTo>
                    <a:pt x="810" y="63"/>
                  </a:lnTo>
                  <a:lnTo>
                    <a:pt x="810" y="5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71" name="Freeform 2503"/>
            <p:cNvSpPr>
              <a:spLocks/>
            </p:cNvSpPr>
            <p:nvPr/>
          </p:nvSpPr>
          <p:spPr bwMode="auto">
            <a:xfrm>
              <a:off x="3048" y="3738"/>
              <a:ext cx="37" cy="8"/>
            </a:xfrm>
            <a:custGeom>
              <a:avLst/>
              <a:gdLst>
                <a:gd name="T0" fmla="*/ 106 w 111"/>
                <a:gd name="T1" fmla="*/ 16 h 25"/>
                <a:gd name="T2" fmla="*/ 109 w 111"/>
                <a:gd name="T3" fmla="*/ 16 h 25"/>
                <a:gd name="T4" fmla="*/ 99 w 111"/>
                <a:gd name="T5" fmla="*/ 13 h 25"/>
                <a:gd name="T6" fmla="*/ 86 w 111"/>
                <a:gd name="T7" fmla="*/ 9 h 25"/>
                <a:gd name="T8" fmla="*/ 70 w 111"/>
                <a:gd name="T9" fmla="*/ 6 h 25"/>
                <a:gd name="T10" fmla="*/ 55 w 111"/>
                <a:gd name="T11" fmla="*/ 4 h 25"/>
                <a:gd name="T12" fmla="*/ 39 w 111"/>
                <a:gd name="T13" fmla="*/ 3 h 25"/>
                <a:gd name="T14" fmla="*/ 24 w 111"/>
                <a:gd name="T15" fmla="*/ 0 h 25"/>
                <a:gd name="T16" fmla="*/ 11 w 111"/>
                <a:gd name="T17" fmla="*/ 0 h 25"/>
                <a:gd name="T18" fmla="*/ 0 w 111"/>
                <a:gd name="T19" fmla="*/ 3 h 25"/>
                <a:gd name="T20" fmla="*/ 0 w 111"/>
                <a:gd name="T21" fmla="*/ 12 h 25"/>
                <a:gd name="T22" fmla="*/ 11 w 111"/>
                <a:gd name="T23" fmla="*/ 12 h 25"/>
                <a:gd name="T24" fmla="*/ 24 w 111"/>
                <a:gd name="T25" fmla="*/ 12 h 25"/>
                <a:gd name="T26" fmla="*/ 39 w 111"/>
                <a:gd name="T27" fmla="*/ 12 h 25"/>
                <a:gd name="T28" fmla="*/ 55 w 111"/>
                <a:gd name="T29" fmla="*/ 13 h 25"/>
                <a:gd name="T30" fmla="*/ 70 w 111"/>
                <a:gd name="T31" fmla="*/ 15 h 25"/>
                <a:gd name="T32" fmla="*/ 84 w 111"/>
                <a:gd name="T33" fmla="*/ 19 h 25"/>
                <a:gd name="T34" fmla="*/ 96 w 111"/>
                <a:gd name="T35" fmla="*/ 22 h 25"/>
                <a:gd name="T36" fmla="*/ 104 w 111"/>
                <a:gd name="T37" fmla="*/ 25 h 25"/>
                <a:gd name="T38" fmla="*/ 108 w 111"/>
                <a:gd name="T39" fmla="*/ 25 h 25"/>
                <a:gd name="T40" fmla="*/ 104 w 111"/>
                <a:gd name="T41" fmla="*/ 25 h 25"/>
                <a:gd name="T42" fmla="*/ 108 w 111"/>
                <a:gd name="T43" fmla="*/ 25 h 25"/>
                <a:gd name="T44" fmla="*/ 111 w 111"/>
                <a:gd name="T45" fmla="*/ 22 h 25"/>
                <a:gd name="T46" fmla="*/ 111 w 111"/>
                <a:gd name="T47" fmla="*/ 19 h 25"/>
                <a:gd name="T48" fmla="*/ 109 w 111"/>
                <a:gd name="T49" fmla="*/ 16 h 25"/>
                <a:gd name="T50" fmla="*/ 106 w 111"/>
                <a:gd name="T51" fmla="*/ 1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1" h="25">
                  <a:moveTo>
                    <a:pt x="106" y="16"/>
                  </a:moveTo>
                  <a:lnTo>
                    <a:pt x="109" y="16"/>
                  </a:lnTo>
                  <a:lnTo>
                    <a:pt x="99" y="13"/>
                  </a:lnTo>
                  <a:lnTo>
                    <a:pt x="86" y="9"/>
                  </a:lnTo>
                  <a:lnTo>
                    <a:pt x="70" y="6"/>
                  </a:lnTo>
                  <a:lnTo>
                    <a:pt x="55" y="4"/>
                  </a:lnTo>
                  <a:lnTo>
                    <a:pt x="39" y="3"/>
                  </a:lnTo>
                  <a:lnTo>
                    <a:pt x="24" y="0"/>
                  </a:lnTo>
                  <a:lnTo>
                    <a:pt x="11" y="0"/>
                  </a:lnTo>
                  <a:lnTo>
                    <a:pt x="0" y="3"/>
                  </a:lnTo>
                  <a:lnTo>
                    <a:pt x="0" y="12"/>
                  </a:lnTo>
                  <a:lnTo>
                    <a:pt x="11" y="12"/>
                  </a:lnTo>
                  <a:lnTo>
                    <a:pt x="24" y="12"/>
                  </a:lnTo>
                  <a:lnTo>
                    <a:pt x="39" y="12"/>
                  </a:lnTo>
                  <a:lnTo>
                    <a:pt x="55" y="13"/>
                  </a:lnTo>
                  <a:lnTo>
                    <a:pt x="70" y="15"/>
                  </a:lnTo>
                  <a:lnTo>
                    <a:pt x="84" y="19"/>
                  </a:lnTo>
                  <a:lnTo>
                    <a:pt x="96" y="22"/>
                  </a:lnTo>
                  <a:lnTo>
                    <a:pt x="104" y="25"/>
                  </a:lnTo>
                  <a:lnTo>
                    <a:pt x="108" y="25"/>
                  </a:lnTo>
                  <a:lnTo>
                    <a:pt x="104" y="25"/>
                  </a:lnTo>
                  <a:lnTo>
                    <a:pt x="108" y="25"/>
                  </a:lnTo>
                  <a:lnTo>
                    <a:pt x="111" y="22"/>
                  </a:lnTo>
                  <a:lnTo>
                    <a:pt x="111" y="19"/>
                  </a:lnTo>
                  <a:lnTo>
                    <a:pt x="109" y="16"/>
                  </a:lnTo>
                  <a:lnTo>
                    <a:pt x="106"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72" name="Freeform 2504"/>
            <p:cNvSpPr>
              <a:spLocks/>
            </p:cNvSpPr>
            <p:nvPr/>
          </p:nvSpPr>
          <p:spPr bwMode="auto">
            <a:xfrm>
              <a:off x="3083" y="3737"/>
              <a:ext cx="36" cy="9"/>
            </a:xfrm>
            <a:custGeom>
              <a:avLst/>
              <a:gdLst>
                <a:gd name="T0" fmla="*/ 108 w 108"/>
                <a:gd name="T1" fmla="*/ 3 h 27"/>
                <a:gd name="T2" fmla="*/ 108 w 108"/>
                <a:gd name="T3" fmla="*/ 3 h 27"/>
                <a:gd name="T4" fmla="*/ 97 w 108"/>
                <a:gd name="T5" fmla="*/ 1 h 27"/>
                <a:gd name="T6" fmla="*/ 85 w 108"/>
                <a:gd name="T7" fmla="*/ 0 h 27"/>
                <a:gd name="T8" fmla="*/ 73 w 108"/>
                <a:gd name="T9" fmla="*/ 2 h 27"/>
                <a:gd name="T10" fmla="*/ 58 w 108"/>
                <a:gd name="T11" fmla="*/ 3 h 27"/>
                <a:gd name="T12" fmla="*/ 43 w 108"/>
                <a:gd name="T13" fmla="*/ 7 h 27"/>
                <a:gd name="T14" fmla="*/ 28 w 108"/>
                <a:gd name="T15" fmla="*/ 10 h 27"/>
                <a:gd name="T16" fmla="*/ 13 w 108"/>
                <a:gd name="T17" fmla="*/ 14 h 27"/>
                <a:gd name="T18" fmla="*/ 0 w 108"/>
                <a:gd name="T19" fmla="*/ 18 h 27"/>
                <a:gd name="T20" fmla="*/ 2 w 108"/>
                <a:gd name="T21" fmla="*/ 27 h 27"/>
                <a:gd name="T22" fmla="*/ 16 w 108"/>
                <a:gd name="T23" fmla="*/ 23 h 27"/>
                <a:gd name="T24" fmla="*/ 30 w 108"/>
                <a:gd name="T25" fmla="*/ 19 h 27"/>
                <a:gd name="T26" fmla="*/ 45 w 108"/>
                <a:gd name="T27" fmla="*/ 16 h 27"/>
                <a:gd name="T28" fmla="*/ 58 w 108"/>
                <a:gd name="T29" fmla="*/ 13 h 27"/>
                <a:gd name="T30" fmla="*/ 73 w 108"/>
                <a:gd name="T31" fmla="*/ 11 h 27"/>
                <a:gd name="T32" fmla="*/ 85 w 108"/>
                <a:gd name="T33" fmla="*/ 11 h 27"/>
                <a:gd name="T34" fmla="*/ 97 w 108"/>
                <a:gd name="T35" fmla="*/ 10 h 27"/>
                <a:gd name="T36" fmla="*/ 106 w 108"/>
                <a:gd name="T37" fmla="*/ 13 h 27"/>
                <a:gd name="T38" fmla="*/ 106 w 108"/>
                <a:gd name="T39" fmla="*/ 13 h 27"/>
                <a:gd name="T40" fmla="*/ 108 w 108"/>
                <a:gd name="T41" fmla="*/ 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8" h="27">
                  <a:moveTo>
                    <a:pt x="108" y="3"/>
                  </a:moveTo>
                  <a:lnTo>
                    <a:pt x="108" y="3"/>
                  </a:lnTo>
                  <a:lnTo>
                    <a:pt x="97" y="1"/>
                  </a:lnTo>
                  <a:lnTo>
                    <a:pt x="85" y="0"/>
                  </a:lnTo>
                  <a:lnTo>
                    <a:pt x="73" y="2"/>
                  </a:lnTo>
                  <a:lnTo>
                    <a:pt x="58" y="3"/>
                  </a:lnTo>
                  <a:lnTo>
                    <a:pt x="43" y="7"/>
                  </a:lnTo>
                  <a:lnTo>
                    <a:pt x="28" y="10"/>
                  </a:lnTo>
                  <a:lnTo>
                    <a:pt x="13" y="14"/>
                  </a:lnTo>
                  <a:lnTo>
                    <a:pt x="0" y="18"/>
                  </a:lnTo>
                  <a:lnTo>
                    <a:pt x="2" y="27"/>
                  </a:lnTo>
                  <a:lnTo>
                    <a:pt x="16" y="23"/>
                  </a:lnTo>
                  <a:lnTo>
                    <a:pt x="30" y="19"/>
                  </a:lnTo>
                  <a:lnTo>
                    <a:pt x="45" y="16"/>
                  </a:lnTo>
                  <a:lnTo>
                    <a:pt x="58" y="13"/>
                  </a:lnTo>
                  <a:lnTo>
                    <a:pt x="73" y="11"/>
                  </a:lnTo>
                  <a:lnTo>
                    <a:pt x="85" y="11"/>
                  </a:lnTo>
                  <a:lnTo>
                    <a:pt x="97" y="10"/>
                  </a:lnTo>
                  <a:lnTo>
                    <a:pt x="106" y="13"/>
                  </a:lnTo>
                  <a:lnTo>
                    <a:pt x="106" y="13"/>
                  </a:lnTo>
                  <a:lnTo>
                    <a:pt x="108"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73" name="Freeform 2505"/>
            <p:cNvSpPr>
              <a:spLocks/>
            </p:cNvSpPr>
            <p:nvPr/>
          </p:nvSpPr>
          <p:spPr bwMode="auto">
            <a:xfrm>
              <a:off x="3119" y="3738"/>
              <a:ext cx="48" cy="10"/>
            </a:xfrm>
            <a:custGeom>
              <a:avLst/>
              <a:gdLst>
                <a:gd name="T0" fmla="*/ 142 w 144"/>
                <a:gd name="T1" fmla="*/ 18 h 30"/>
                <a:gd name="T2" fmla="*/ 138 w 144"/>
                <a:gd name="T3" fmla="*/ 18 h 30"/>
                <a:gd name="T4" fmla="*/ 126 w 144"/>
                <a:gd name="T5" fmla="*/ 20 h 30"/>
                <a:gd name="T6" fmla="*/ 108 w 144"/>
                <a:gd name="T7" fmla="*/ 19 h 30"/>
                <a:gd name="T8" fmla="*/ 88 w 144"/>
                <a:gd name="T9" fmla="*/ 19 h 30"/>
                <a:gd name="T10" fmla="*/ 67 w 144"/>
                <a:gd name="T11" fmla="*/ 15 h 30"/>
                <a:gd name="T12" fmla="*/ 47 w 144"/>
                <a:gd name="T13" fmla="*/ 11 h 30"/>
                <a:gd name="T14" fmla="*/ 30 w 144"/>
                <a:gd name="T15" fmla="*/ 7 h 30"/>
                <a:gd name="T16" fmla="*/ 14 w 144"/>
                <a:gd name="T17" fmla="*/ 3 h 30"/>
                <a:gd name="T18" fmla="*/ 2 w 144"/>
                <a:gd name="T19" fmla="*/ 0 h 30"/>
                <a:gd name="T20" fmla="*/ 0 w 144"/>
                <a:gd name="T21" fmla="*/ 10 h 30"/>
                <a:gd name="T22" fmla="*/ 11 w 144"/>
                <a:gd name="T23" fmla="*/ 12 h 30"/>
                <a:gd name="T24" fmla="*/ 27 w 144"/>
                <a:gd name="T25" fmla="*/ 16 h 30"/>
                <a:gd name="T26" fmla="*/ 47 w 144"/>
                <a:gd name="T27" fmla="*/ 20 h 30"/>
                <a:gd name="T28" fmla="*/ 67 w 144"/>
                <a:gd name="T29" fmla="*/ 24 h 30"/>
                <a:gd name="T30" fmla="*/ 88 w 144"/>
                <a:gd name="T31" fmla="*/ 28 h 30"/>
                <a:gd name="T32" fmla="*/ 108 w 144"/>
                <a:gd name="T33" fmla="*/ 30 h 30"/>
                <a:gd name="T34" fmla="*/ 126 w 144"/>
                <a:gd name="T35" fmla="*/ 29 h 30"/>
                <a:gd name="T36" fmla="*/ 141 w 144"/>
                <a:gd name="T37" fmla="*/ 27 h 30"/>
                <a:gd name="T38" fmla="*/ 137 w 144"/>
                <a:gd name="T39" fmla="*/ 27 h 30"/>
                <a:gd name="T40" fmla="*/ 141 w 144"/>
                <a:gd name="T41" fmla="*/ 27 h 30"/>
                <a:gd name="T42" fmla="*/ 144 w 144"/>
                <a:gd name="T43" fmla="*/ 24 h 30"/>
                <a:gd name="T44" fmla="*/ 144 w 144"/>
                <a:gd name="T45" fmla="*/ 21 h 30"/>
                <a:gd name="T46" fmla="*/ 142 w 144"/>
                <a:gd name="T47" fmla="*/ 19 h 30"/>
                <a:gd name="T48" fmla="*/ 138 w 144"/>
                <a:gd name="T49" fmla="*/ 18 h 30"/>
                <a:gd name="T50" fmla="*/ 142 w 144"/>
                <a:gd name="T51"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4" h="30">
                  <a:moveTo>
                    <a:pt x="142" y="18"/>
                  </a:moveTo>
                  <a:lnTo>
                    <a:pt x="138" y="18"/>
                  </a:lnTo>
                  <a:lnTo>
                    <a:pt x="126" y="20"/>
                  </a:lnTo>
                  <a:lnTo>
                    <a:pt x="108" y="19"/>
                  </a:lnTo>
                  <a:lnTo>
                    <a:pt x="88" y="19"/>
                  </a:lnTo>
                  <a:lnTo>
                    <a:pt x="67" y="15"/>
                  </a:lnTo>
                  <a:lnTo>
                    <a:pt x="47" y="11"/>
                  </a:lnTo>
                  <a:lnTo>
                    <a:pt x="30" y="7"/>
                  </a:lnTo>
                  <a:lnTo>
                    <a:pt x="14" y="3"/>
                  </a:lnTo>
                  <a:lnTo>
                    <a:pt x="2" y="0"/>
                  </a:lnTo>
                  <a:lnTo>
                    <a:pt x="0" y="10"/>
                  </a:lnTo>
                  <a:lnTo>
                    <a:pt x="11" y="12"/>
                  </a:lnTo>
                  <a:lnTo>
                    <a:pt x="27" y="16"/>
                  </a:lnTo>
                  <a:lnTo>
                    <a:pt x="47" y="20"/>
                  </a:lnTo>
                  <a:lnTo>
                    <a:pt x="67" y="24"/>
                  </a:lnTo>
                  <a:lnTo>
                    <a:pt x="88" y="28"/>
                  </a:lnTo>
                  <a:lnTo>
                    <a:pt x="108" y="30"/>
                  </a:lnTo>
                  <a:lnTo>
                    <a:pt x="126" y="29"/>
                  </a:lnTo>
                  <a:lnTo>
                    <a:pt x="141" y="27"/>
                  </a:lnTo>
                  <a:lnTo>
                    <a:pt x="137" y="27"/>
                  </a:lnTo>
                  <a:lnTo>
                    <a:pt x="141" y="27"/>
                  </a:lnTo>
                  <a:lnTo>
                    <a:pt x="144" y="24"/>
                  </a:lnTo>
                  <a:lnTo>
                    <a:pt x="144" y="21"/>
                  </a:lnTo>
                  <a:lnTo>
                    <a:pt x="142" y="19"/>
                  </a:lnTo>
                  <a:lnTo>
                    <a:pt x="138" y="18"/>
                  </a:lnTo>
                  <a:lnTo>
                    <a:pt x="142"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74" name="Freeform 2506"/>
            <p:cNvSpPr>
              <a:spLocks/>
            </p:cNvSpPr>
            <p:nvPr/>
          </p:nvSpPr>
          <p:spPr bwMode="auto">
            <a:xfrm>
              <a:off x="3164" y="3744"/>
              <a:ext cx="7" cy="11"/>
            </a:xfrm>
            <a:custGeom>
              <a:avLst/>
              <a:gdLst>
                <a:gd name="T0" fmla="*/ 9 w 21"/>
                <a:gd name="T1" fmla="*/ 32 h 32"/>
                <a:gd name="T2" fmla="*/ 9 w 21"/>
                <a:gd name="T3" fmla="*/ 32 h 32"/>
                <a:gd name="T4" fmla="*/ 20 w 21"/>
                <a:gd name="T5" fmla="*/ 26 h 32"/>
                <a:gd name="T6" fmla="*/ 21 w 21"/>
                <a:gd name="T7" fmla="*/ 16 h 32"/>
                <a:gd name="T8" fmla="*/ 14 w 21"/>
                <a:gd name="T9" fmla="*/ 6 h 32"/>
                <a:gd name="T10" fmla="*/ 5 w 21"/>
                <a:gd name="T11" fmla="*/ 0 h 32"/>
                <a:gd name="T12" fmla="*/ 0 w 21"/>
                <a:gd name="T13" fmla="*/ 9 h 32"/>
                <a:gd name="T14" fmla="*/ 7 w 21"/>
                <a:gd name="T15" fmla="*/ 13 h 32"/>
                <a:gd name="T16" fmla="*/ 12 w 21"/>
                <a:gd name="T17" fmla="*/ 18 h 32"/>
                <a:gd name="T18" fmla="*/ 13 w 21"/>
                <a:gd name="T19" fmla="*/ 21 h 32"/>
                <a:gd name="T20" fmla="*/ 9 w 21"/>
                <a:gd name="T21" fmla="*/ 20 h 32"/>
                <a:gd name="T22" fmla="*/ 9 w 21"/>
                <a:gd name="T23" fmla="*/ 20 h 32"/>
                <a:gd name="T24" fmla="*/ 9 w 21"/>
                <a:gd name="T25"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32">
                  <a:moveTo>
                    <a:pt x="9" y="32"/>
                  </a:moveTo>
                  <a:lnTo>
                    <a:pt x="9" y="32"/>
                  </a:lnTo>
                  <a:lnTo>
                    <a:pt x="20" y="26"/>
                  </a:lnTo>
                  <a:lnTo>
                    <a:pt x="21" y="16"/>
                  </a:lnTo>
                  <a:lnTo>
                    <a:pt x="14" y="6"/>
                  </a:lnTo>
                  <a:lnTo>
                    <a:pt x="5" y="0"/>
                  </a:lnTo>
                  <a:lnTo>
                    <a:pt x="0" y="9"/>
                  </a:lnTo>
                  <a:lnTo>
                    <a:pt x="7" y="13"/>
                  </a:lnTo>
                  <a:lnTo>
                    <a:pt x="12" y="18"/>
                  </a:lnTo>
                  <a:lnTo>
                    <a:pt x="13" y="21"/>
                  </a:lnTo>
                  <a:lnTo>
                    <a:pt x="9" y="20"/>
                  </a:lnTo>
                  <a:lnTo>
                    <a:pt x="9" y="20"/>
                  </a:lnTo>
                  <a:lnTo>
                    <a:pt x="9" y="3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75" name="Freeform 2507"/>
            <p:cNvSpPr>
              <a:spLocks/>
            </p:cNvSpPr>
            <p:nvPr/>
          </p:nvSpPr>
          <p:spPr bwMode="auto">
            <a:xfrm>
              <a:off x="3101" y="3742"/>
              <a:ext cx="66" cy="13"/>
            </a:xfrm>
            <a:custGeom>
              <a:avLst/>
              <a:gdLst>
                <a:gd name="T0" fmla="*/ 8 w 199"/>
                <a:gd name="T1" fmla="*/ 11 h 38"/>
                <a:gd name="T2" fmla="*/ 7 w 199"/>
                <a:gd name="T3" fmla="*/ 12 h 38"/>
                <a:gd name="T4" fmla="*/ 11 w 199"/>
                <a:gd name="T5" fmla="*/ 10 h 38"/>
                <a:gd name="T6" fmla="*/ 20 w 199"/>
                <a:gd name="T7" fmla="*/ 11 h 38"/>
                <a:gd name="T8" fmla="*/ 30 w 199"/>
                <a:gd name="T9" fmla="*/ 11 h 38"/>
                <a:gd name="T10" fmla="*/ 43 w 199"/>
                <a:gd name="T11" fmla="*/ 11 h 38"/>
                <a:gd name="T12" fmla="*/ 58 w 199"/>
                <a:gd name="T13" fmla="*/ 12 h 38"/>
                <a:gd name="T14" fmla="*/ 72 w 199"/>
                <a:gd name="T15" fmla="*/ 15 h 38"/>
                <a:gd name="T16" fmla="*/ 88 w 199"/>
                <a:gd name="T17" fmla="*/ 17 h 38"/>
                <a:gd name="T18" fmla="*/ 106 w 199"/>
                <a:gd name="T19" fmla="*/ 19 h 38"/>
                <a:gd name="T20" fmla="*/ 122 w 199"/>
                <a:gd name="T21" fmla="*/ 23 h 38"/>
                <a:gd name="T22" fmla="*/ 138 w 199"/>
                <a:gd name="T23" fmla="*/ 25 h 38"/>
                <a:gd name="T24" fmla="*/ 151 w 199"/>
                <a:gd name="T25" fmla="*/ 28 h 38"/>
                <a:gd name="T26" fmla="*/ 165 w 199"/>
                <a:gd name="T27" fmla="*/ 31 h 38"/>
                <a:gd name="T28" fmla="*/ 178 w 199"/>
                <a:gd name="T29" fmla="*/ 33 h 38"/>
                <a:gd name="T30" fmla="*/ 188 w 199"/>
                <a:gd name="T31" fmla="*/ 35 h 38"/>
                <a:gd name="T32" fmla="*/ 195 w 199"/>
                <a:gd name="T33" fmla="*/ 37 h 38"/>
                <a:gd name="T34" fmla="*/ 199 w 199"/>
                <a:gd name="T35" fmla="*/ 38 h 38"/>
                <a:gd name="T36" fmla="*/ 199 w 199"/>
                <a:gd name="T37" fmla="*/ 26 h 38"/>
                <a:gd name="T38" fmla="*/ 195 w 199"/>
                <a:gd name="T39" fmla="*/ 27 h 38"/>
                <a:gd name="T40" fmla="*/ 188 w 199"/>
                <a:gd name="T41" fmla="*/ 26 h 38"/>
                <a:gd name="T42" fmla="*/ 178 w 199"/>
                <a:gd name="T43" fmla="*/ 24 h 38"/>
                <a:gd name="T44" fmla="*/ 165 w 199"/>
                <a:gd name="T45" fmla="*/ 22 h 38"/>
                <a:gd name="T46" fmla="*/ 154 w 199"/>
                <a:gd name="T47" fmla="*/ 19 h 38"/>
                <a:gd name="T48" fmla="*/ 138 w 199"/>
                <a:gd name="T49" fmla="*/ 16 h 38"/>
                <a:gd name="T50" fmla="*/ 122 w 199"/>
                <a:gd name="T51" fmla="*/ 14 h 38"/>
                <a:gd name="T52" fmla="*/ 106 w 199"/>
                <a:gd name="T53" fmla="*/ 10 h 38"/>
                <a:gd name="T54" fmla="*/ 88 w 199"/>
                <a:gd name="T55" fmla="*/ 8 h 38"/>
                <a:gd name="T56" fmla="*/ 72 w 199"/>
                <a:gd name="T57" fmla="*/ 6 h 38"/>
                <a:gd name="T58" fmla="*/ 58 w 199"/>
                <a:gd name="T59" fmla="*/ 3 h 38"/>
                <a:gd name="T60" fmla="*/ 43 w 199"/>
                <a:gd name="T61" fmla="*/ 2 h 38"/>
                <a:gd name="T62" fmla="*/ 30 w 199"/>
                <a:gd name="T63" fmla="*/ 0 h 38"/>
                <a:gd name="T64" fmla="*/ 20 w 199"/>
                <a:gd name="T65" fmla="*/ 0 h 38"/>
                <a:gd name="T66" fmla="*/ 11 w 199"/>
                <a:gd name="T67" fmla="*/ 1 h 38"/>
                <a:gd name="T68" fmla="*/ 3 w 199"/>
                <a:gd name="T69" fmla="*/ 3 h 38"/>
                <a:gd name="T70" fmla="*/ 1 w 199"/>
                <a:gd name="T71" fmla="*/ 4 h 38"/>
                <a:gd name="T72" fmla="*/ 3 w 199"/>
                <a:gd name="T73" fmla="*/ 3 h 38"/>
                <a:gd name="T74" fmla="*/ 0 w 199"/>
                <a:gd name="T75" fmla="*/ 6 h 38"/>
                <a:gd name="T76" fmla="*/ 0 w 199"/>
                <a:gd name="T77" fmla="*/ 9 h 38"/>
                <a:gd name="T78" fmla="*/ 4 w 199"/>
                <a:gd name="T79" fmla="*/ 12 h 38"/>
                <a:gd name="T80" fmla="*/ 7 w 199"/>
                <a:gd name="T81" fmla="*/ 12 h 38"/>
                <a:gd name="T82" fmla="*/ 8 w 199"/>
                <a:gd name="T83" fmla="*/ 1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9" h="38">
                  <a:moveTo>
                    <a:pt x="8" y="11"/>
                  </a:moveTo>
                  <a:lnTo>
                    <a:pt x="7" y="12"/>
                  </a:lnTo>
                  <a:lnTo>
                    <a:pt x="11" y="10"/>
                  </a:lnTo>
                  <a:lnTo>
                    <a:pt x="20" y="11"/>
                  </a:lnTo>
                  <a:lnTo>
                    <a:pt x="30" y="11"/>
                  </a:lnTo>
                  <a:lnTo>
                    <a:pt x="43" y="11"/>
                  </a:lnTo>
                  <a:lnTo>
                    <a:pt x="58" y="12"/>
                  </a:lnTo>
                  <a:lnTo>
                    <a:pt x="72" y="15"/>
                  </a:lnTo>
                  <a:lnTo>
                    <a:pt x="88" y="17"/>
                  </a:lnTo>
                  <a:lnTo>
                    <a:pt x="106" y="19"/>
                  </a:lnTo>
                  <a:lnTo>
                    <a:pt x="122" y="23"/>
                  </a:lnTo>
                  <a:lnTo>
                    <a:pt x="138" y="25"/>
                  </a:lnTo>
                  <a:lnTo>
                    <a:pt x="151" y="28"/>
                  </a:lnTo>
                  <a:lnTo>
                    <a:pt x="165" y="31"/>
                  </a:lnTo>
                  <a:lnTo>
                    <a:pt x="178" y="33"/>
                  </a:lnTo>
                  <a:lnTo>
                    <a:pt x="188" y="35"/>
                  </a:lnTo>
                  <a:lnTo>
                    <a:pt x="195" y="37"/>
                  </a:lnTo>
                  <a:lnTo>
                    <a:pt x="199" y="38"/>
                  </a:lnTo>
                  <a:lnTo>
                    <a:pt x="199" y="26"/>
                  </a:lnTo>
                  <a:lnTo>
                    <a:pt x="195" y="27"/>
                  </a:lnTo>
                  <a:lnTo>
                    <a:pt x="188" y="26"/>
                  </a:lnTo>
                  <a:lnTo>
                    <a:pt x="178" y="24"/>
                  </a:lnTo>
                  <a:lnTo>
                    <a:pt x="165" y="22"/>
                  </a:lnTo>
                  <a:lnTo>
                    <a:pt x="154" y="19"/>
                  </a:lnTo>
                  <a:lnTo>
                    <a:pt x="138" y="16"/>
                  </a:lnTo>
                  <a:lnTo>
                    <a:pt x="122" y="14"/>
                  </a:lnTo>
                  <a:lnTo>
                    <a:pt x="106" y="10"/>
                  </a:lnTo>
                  <a:lnTo>
                    <a:pt x="88" y="8"/>
                  </a:lnTo>
                  <a:lnTo>
                    <a:pt x="72" y="6"/>
                  </a:lnTo>
                  <a:lnTo>
                    <a:pt x="58" y="3"/>
                  </a:lnTo>
                  <a:lnTo>
                    <a:pt x="43" y="2"/>
                  </a:lnTo>
                  <a:lnTo>
                    <a:pt x="30" y="0"/>
                  </a:lnTo>
                  <a:lnTo>
                    <a:pt x="20" y="0"/>
                  </a:lnTo>
                  <a:lnTo>
                    <a:pt x="11" y="1"/>
                  </a:lnTo>
                  <a:lnTo>
                    <a:pt x="3" y="3"/>
                  </a:lnTo>
                  <a:lnTo>
                    <a:pt x="1" y="4"/>
                  </a:lnTo>
                  <a:lnTo>
                    <a:pt x="3" y="3"/>
                  </a:lnTo>
                  <a:lnTo>
                    <a:pt x="0" y="6"/>
                  </a:lnTo>
                  <a:lnTo>
                    <a:pt x="0" y="9"/>
                  </a:lnTo>
                  <a:lnTo>
                    <a:pt x="4" y="12"/>
                  </a:lnTo>
                  <a:lnTo>
                    <a:pt x="7" y="12"/>
                  </a:lnTo>
                  <a:lnTo>
                    <a:pt x="8"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76" name="Freeform 2508"/>
            <p:cNvSpPr>
              <a:spLocks/>
            </p:cNvSpPr>
            <p:nvPr/>
          </p:nvSpPr>
          <p:spPr bwMode="auto">
            <a:xfrm>
              <a:off x="3089" y="3743"/>
              <a:ext cx="15" cy="17"/>
            </a:xfrm>
            <a:custGeom>
              <a:avLst/>
              <a:gdLst>
                <a:gd name="T0" fmla="*/ 6 w 43"/>
                <a:gd name="T1" fmla="*/ 49 h 49"/>
                <a:gd name="T2" fmla="*/ 11 w 43"/>
                <a:gd name="T3" fmla="*/ 43 h 49"/>
                <a:gd name="T4" fmla="*/ 11 w 43"/>
                <a:gd name="T5" fmla="*/ 42 h 49"/>
                <a:gd name="T6" fmla="*/ 14 w 43"/>
                <a:gd name="T7" fmla="*/ 38 h 49"/>
                <a:gd name="T8" fmla="*/ 18 w 43"/>
                <a:gd name="T9" fmla="*/ 33 h 49"/>
                <a:gd name="T10" fmla="*/ 23 w 43"/>
                <a:gd name="T11" fmla="*/ 27 h 49"/>
                <a:gd name="T12" fmla="*/ 28 w 43"/>
                <a:gd name="T13" fmla="*/ 21 h 49"/>
                <a:gd name="T14" fmla="*/ 34 w 43"/>
                <a:gd name="T15" fmla="*/ 15 h 49"/>
                <a:gd name="T16" fmla="*/ 40 w 43"/>
                <a:gd name="T17" fmla="*/ 11 h 49"/>
                <a:gd name="T18" fmla="*/ 43 w 43"/>
                <a:gd name="T19" fmla="*/ 7 h 49"/>
                <a:gd name="T20" fmla="*/ 36 w 43"/>
                <a:gd name="T21" fmla="*/ 0 h 49"/>
                <a:gd name="T22" fmla="*/ 33 w 43"/>
                <a:gd name="T23" fmla="*/ 4 h 49"/>
                <a:gd name="T24" fmla="*/ 27 w 43"/>
                <a:gd name="T25" fmla="*/ 8 h 49"/>
                <a:gd name="T26" fmla="*/ 22 w 43"/>
                <a:gd name="T27" fmla="*/ 14 h 49"/>
                <a:gd name="T28" fmla="*/ 16 w 43"/>
                <a:gd name="T29" fmla="*/ 20 h 49"/>
                <a:gd name="T30" fmla="*/ 11 w 43"/>
                <a:gd name="T31" fmla="*/ 26 h 49"/>
                <a:gd name="T32" fmla="*/ 7 w 43"/>
                <a:gd name="T33" fmla="*/ 31 h 49"/>
                <a:gd name="T34" fmla="*/ 2 w 43"/>
                <a:gd name="T35" fmla="*/ 37 h 49"/>
                <a:gd name="T36" fmla="*/ 0 w 43"/>
                <a:gd name="T37" fmla="*/ 43 h 49"/>
                <a:gd name="T38" fmla="*/ 6 w 43"/>
                <a:gd name="T39" fmla="*/ 37 h 49"/>
                <a:gd name="T40" fmla="*/ 0 w 43"/>
                <a:gd name="T41" fmla="*/ 43 h 49"/>
                <a:gd name="T42" fmla="*/ 2 w 43"/>
                <a:gd name="T43" fmla="*/ 46 h 49"/>
                <a:gd name="T44" fmla="*/ 6 w 43"/>
                <a:gd name="T45" fmla="*/ 47 h 49"/>
                <a:gd name="T46" fmla="*/ 9 w 43"/>
                <a:gd name="T47" fmla="*/ 46 h 49"/>
                <a:gd name="T48" fmla="*/ 11 w 43"/>
                <a:gd name="T49" fmla="*/ 43 h 49"/>
                <a:gd name="T50" fmla="*/ 6 w 43"/>
                <a:gd name="T5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3" h="49">
                  <a:moveTo>
                    <a:pt x="6" y="49"/>
                  </a:moveTo>
                  <a:lnTo>
                    <a:pt x="11" y="43"/>
                  </a:lnTo>
                  <a:lnTo>
                    <a:pt x="11" y="42"/>
                  </a:lnTo>
                  <a:lnTo>
                    <a:pt x="14" y="38"/>
                  </a:lnTo>
                  <a:lnTo>
                    <a:pt x="18" y="33"/>
                  </a:lnTo>
                  <a:lnTo>
                    <a:pt x="23" y="27"/>
                  </a:lnTo>
                  <a:lnTo>
                    <a:pt x="28" y="21"/>
                  </a:lnTo>
                  <a:lnTo>
                    <a:pt x="34" y="15"/>
                  </a:lnTo>
                  <a:lnTo>
                    <a:pt x="40" y="11"/>
                  </a:lnTo>
                  <a:lnTo>
                    <a:pt x="43" y="7"/>
                  </a:lnTo>
                  <a:lnTo>
                    <a:pt x="36" y="0"/>
                  </a:lnTo>
                  <a:lnTo>
                    <a:pt x="33" y="4"/>
                  </a:lnTo>
                  <a:lnTo>
                    <a:pt x="27" y="8"/>
                  </a:lnTo>
                  <a:lnTo>
                    <a:pt x="22" y="14"/>
                  </a:lnTo>
                  <a:lnTo>
                    <a:pt x="16" y="20"/>
                  </a:lnTo>
                  <a:lnTo>
                    <a:pt x="11" y="26"/>
                  </a:lnTo>
                  <a:lnTo>
                    <a:pt x="7" y="31"/>
                  </a:lnTo>
                  <a:lnTo>
                    <a:pt x="2" y="37"/>
                  </a:lnTo>
                  <a:lnTo>
                    <a:pt x="0" y="43"/>
                  </a:lnTo>
                  <a:lnTo>
                    <a:pt x="6" y="37"/>
                  </a:lnTo>
                  <a:lnTo>
                    <a:pt x="0" y="43"/>
                  </a:lnTo>
                  <a:lnTo>
                    <a:pt x="2" y="46"/>
                  </a:lnTo>
                  <a:lnTo>
                    <a:pt x="6" y="47"/>
                  </a:lnTo>
                  <a:lnTo>
                    <a:pt x="9" y="46"/>
                  </a:lnTo>
                  <a:lnTo>
                    <a:pt x="11" y="43"/>
                  </a:lnTo>
                  <a:lnTo>
                    <a:pt x="6" y="4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77" name="Freeform 2509"/>
            <p:cNvSpPr>
              <a:spLocks/>
            </p:cNvSpPr>
            <p:nvPr/>
          </p:nvSpPr>
          <p:spPr bwMode="auto">
            <a:xfrm>
              <a:off x="3055" y="3756"/>
              <a:ext cx="36" cy="5"/>
            </a:xfrm>
            <a:custGeom>
              <a:avLst/>
              <a:gdLst>
                <a:gd name="T0" fmla="*/ 3 w 110"/>
                <a:gd name="T1" fmla="*/ 6 h 15"/>
                <a:gd name="T2" fmla="*/ 5 w 110"/>
                <a:gd name="T3" fmla="*/ 15 h 15"/>
                <a:gd name="T4" fmla="*/ 16 w 110"/>
                <a:gd name="T5" fmla="*/ 13 h 15"/>
                <a:gd name="T6" fmla="*/ 28 w 110"/>
                <a:gd name="T7" fmla="*/ 13 h 15"/>
                <a:gd name="T8" fmla="*/ 43 w 110"/>
                <a:gd name="T9" fmla="*/ 13 h 15"/>
                <a:gd name="T10" fmla="*/ 59 w 110"/>
                <a:gd name="T11" fmla="*/ 12 h 15"/>
                <a:gd name="T12" fmla="*/ 74 w 110"/>
                <a:gd name="T13" fmla="*/ 12 h 15"/>
                <a:gd name="T14" fmla="*/ 88 w 110"/>
                <a:gd name="T15" fmla="*/ 12 h 15"/>
                <a:gd name="T16" fmla="*/ 100 w 110"/>
                <a:gd name="T17" fmla="*/ 12 h 15"/>
                <a:gd name="T18" fmla="*/ 110 w 110"/>
                <a:gd name="T19" fmla="*/ 12 h 15"/>
                <a:gd name="T20" fmla="*/ 110 w 110"/>
                <a:gd name="T21" fmla="*/ 0 h 15"/>
                <a:gd name="T22" fmla="*/ 100 w 110"/>
                <a:gd name="T23" fmla="*/ 0 h 15"/>
                <a:gd name="T24" fmla="*/ 88 w 110"/>
                <a:gd name="T25" fmla="*/ 0 h 15"/>
                <a:gd name="T26" fmla="*/ 74 w 110"/>
                <a:gd name="T27" fmla="*/ 0 h 15"/>
                <a:gd name="T28" fmla="*/ 59 w 110"/>
                <a:gd name="T29" fmla="*/ 0 h 15"/>
                <a:gd name="T30" fmla="*/ 43 w 110"/>
                <a:gd name="T31" fmla="*/ 1 h 15"/>
                <a:gd name="T32" fmla="*/ 28 w 110"/>
                <a:gd name="T33" fmla="*/ 1 h 15"/>
                <a:gd name="T34" fmla="*/ 16 w 110"/>
                <a:gd name="T35" fmla="*/ 4 h 15"/>
                <a:gd name="T36" fmla="*/ 3 w 110"/>
                <a:gd name="T37" fmla="*/ 6 h 15"/>
                <a:gd name="T38" fmla="*/ 5 w 110"/>
                <a:gd name="T39" fmla="*/ 15 h 15"/>
                <a:gd name="T40" fmla="*/ 3 w 110"/>
                <a:gd name="T41" fmla="*/ 6 h 15"/>
                <a:gd name="T42" fmla="*/ 1 w 110"/>
                <a:gd name="T43" fmla="*/ 8 h 15"/>
                <a:gd name="T44" fmla="*/ 0 w 110"/>
                <a:gd name="T45" fmla="*/ 12 h 15"/>
                <a:gd name="T46" fmla="*/ 2 w 110"/>
                <a:gd name="T47" fmla="*/ 14 h 15"/>
                <a:gd name="T48" fmla="*/ 5 w 110"/>
                <a:gd name="T49" fmla="*/ 15 h 15"/>
                <a:gd name="T50" fmla="*/ 3 w 110"/>
                <a:gd name="T51"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0" h="15">
                  <a:moveTo>
                    <a:pt x="3" y="6"/>
                  </a:moveTo>
                  <a:lnTo>
                    <a:pt x="5" y="15"/>
                  </a:lnTo>
                  <a:lnTo>
                    <a:pt x="16" y="13"/>
                  </a:lnTo>
                  <a:lnTo>
                    <a:pt x="28" y="13"/>
                  </a:lnTo>
                  <a:lnTo>
                    <a:pt x="43" y="13"/>
                  </a:lnTo>
                  <a:lnTo>
                    <a:pt x="59" y="12"/>
                  </a:lnTo>
                  <a:lnTo>
                    <a:pt x="74" y="12"/>
                  </a:lnTo>
                  <a:lnTo>
                    <a:pt x="88" y="12"/>
                  </a:lnTo>
                  <a:lnTo>
                    <a:pt x="100" y="12"/>
                  </a:lnTo>
                  <a:lnTo>
                    <a:pt x="110" y="12"/>
                  </a:lnTo>
                  <a:lnTo>
                    <a:pt x="110" y="0"/>
                  </a:lnTo>
                  <a:lnTo>
                    <a:pt x="100" y="0"/>
                  </a:lnTo>
                  <a:lnTo>
                    <a:pt x="88" y="0"/>
                  </a:lnTo>
                  <a:lnTo>
                    <a:pt x="74" y="0"/>
                  </a:lnTo>
                  <a:lnTo>
                    <a:pt x="59" y="0"/>
                  </a:lnTo>
                  <a:lnTo>
                    <a:pt x="43" y="1"/>
                  </a:lnTo>
                  <a:lnTo>
                    <a:pt x="28" y="1"/>
                  </a:lnTo>
                  <a:lnTo>
                    <a:pt x="16" y="4"/>
                  </a:lnTo>
                  <a:lnTo>
                    <a:pt x="3" y="6"/>
                  </a:lnTo>
                  <a:lnTo>
                    <a:pt x="5" y="15"/>
                  </a:lnTo>
                  <a:lnTo>
                    <a:pt x="3" y="6"/>
                  </a:lnTo>
                  <a:lnTo>
                    <a:pt x="1" y="8"/>
                  </a:lnTo>
                  <a:lnTo>
                    <a:pt x="0" y="12"/>
                  </a:lnTo>
                  <a:lnTo>
                    <a:pt x="2" y="14"/>
                  </a:lnTo>
                  <a:lnTo>
                    <a:pt x="5" y="15"/>
                  </a:lnTo>
                  <a:lnTo>
                    <a:pt x="3"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78" name="Freeform 2510"/>
            <p:cNvSpPr>
              <a:spLocks/>
            </p:cNvSpPr>
            <p:nvPr/>
          </p:nvSpPr>
          <p:spPr bwMode="auto">
            <a:xfrm>
              <a:off x="3056" y="3751"/>
              <a:ext cx="27" cy="10"/>
            </a:xfrm>
            <a:custGeom>
              <a:avLst/>
              <a:gdLst>
                <a:gd name="T0" fmla="*/ 71 w 81"/>
                <a:gd name="T1" fmla="*/ 3 h 29"/>
                <a:gd name="T2" fmla="*/ 70 w 81"/>
                <a:gd name="T3" fmla="*/ 3 h 29"/>
                <a:gd name="T4" fmla="*/ 71 w 81"/>
                <a:gd name="T5" fmla="*/ 0 h 29"/>
                <a:gd name="T6" fmla="*/ 65 w 81"/>
                <a:gd name="T7" fmla="*/ 4 h 29"/>
                <a:gd name="T8" fmla="*/ 56 w 81"/>
                <a:gd name="T9" fmla="*/ 6 h 29"/>
                <a:gd name="T10" fmla="*/ 45 w 81"/>
                <a:gd name="T11" fmla="*/ 8 h 29"/>
                <a:gd name="T12" fmla="*/ 32 w 81"/>
                <a:gd name="T13" fmla="*/ 12 h 29"/>
                <a:gd name="T14" fmla="*/ 20 w 81"/>
                <a:gd name="T15" fmla="*/ 14 h 29"/>
                <a:gd name="T16" fmla="*/ 9 w 81"/>
                <a:gd name="T17" fmla="*/ 18 h 29"/>
                <a:gd name="T18" fmla="*/ 0 w 81"/>
                <a:gd name="T19" fmla="*/ 20 h 29"/>
                <a:gd name="T20" fmla="*/ 2 w 81"/>
                <a:gd name="T21" fmla="*/ 29 h 29"/>
                <a:gd name="T22" fmla="*/ 12 w 81"/>
                <a:gd name="T23" fmla="*/ 27 h 29"/>
                <a:gd name="T24" fmla="*/ 22 w 81"/>
                <a:gd name="T25" fmla="*/ 23 h 29"/>
                <a:gd name="T26" fmla="*/ 34 w 81"/>
                <a:gd name="T27" fmla="*/ 21 h 29"/>
                <a:gd name="T28" fmla="*/ 47 w 81"/>
                <a:gd name="T29" fmla="*/ 18 h 29"/>
                <a:gd name="T30" fmla="*/ 58 w 81"/>
                <a:gd name="T31" fmla="*/ 15 h 29"/>
                <a:gd name="T32" fmla="*/ 68 w 81"/>
                <a:gd name="T33" fmla="*/ 13 h 29"/>
                <a:gd name="T34" fmla="*/ 76 w 81"/>
                <a:gd name="T35" fmla="*/ 10 h 29"/>
                <a:gd name="T36" fmla="*/ 81 w 81"/>
                <a:gd name="T37" fmla="*/ 3 h 29"/>
                <a:gd name="T38" fmla="*/ 80 w 81"/>
                <a:gd name="T39" fmla="*/ 3 h 29"/>
                <a:gd name="T40" fmla="*/ 71 w 81"/>
                <a:gd name="T41" fmla="*/ 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1" h="29">
                  <a:moveTo>
                    <a:pt x="71" y="3"/>
                  </a:moveTo>
                  <a:lnTo>
                    <a:pt x="70" y="3"/>
                  </a:lnTo>
                  <a:lnTo>
                    <a:pt x="71" y="0"/>
                  </a:lnTo>
                  <a:lnTo>
                    <a:pt x="65" y="4"/>
                  </a:lnTo>
                  <a:lnTo>
                    <a:pt x="56" y="6"/>
                  </a:lnTo>
                  <a:lnTo>
                    <a:pt x="45" y="8"/>
                  </a:lnTo>
                  <a:lnTo>
                    <a:pt x="32" y="12"/>
                  </a:lnTo>
                  <a:lnTo>
                    <a:pt x="20" y="14"/>
                  </a:lnTo>
                  <a:lnTo>
                    <a:pt x="9" y="18"/>
                  </a:lnTo>
                  <a:lnTo>
                    <a:pt x="0" y="20"/>
                  </a:lnTo>
                  <a:lnTo>
                    <a:pt x="2" y="29"/>
                  </a:lnTo>
                  <a:lnTo>
                    <a:pt x="12" y="27"/>
                  </a:lnTo>
                  <a:lnTo>
                    <a:pt x="22" y="23"/>
                  </a:lnTo>
                  <a:lnTo>
                    <a:pt x="34" y="21"/>
                  </a:lnTo>
                  <a:lnTo>
                    <a:pt x="47" y="18"/>
                  </a:lnTo>
                  <a:lnTo>
                    <a:pt x="58" y="15"/>
                  </a:lnTo>
                  <a:lnTo>
                    <a:pt x="68" y="13"/>
                  </a:lnTo>
                  <a:lnTo>
                    <a:pt x="76" y="10"/>
                  </a:lnTo>
                  <a:lnTo>
                    <a:pt x="81" y="3"/>
                  </a:lnTo>
                  <a:lnTo>
                    <a:pt x="80" y="3"/>
                  </a:lnTo>
                  <a:lnTo>
                    <a:pt x="71"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79" name="Freeform 2511"/>
            <p:cNvSpPr>
              <a:spLocks/>
            </p:cNvSpPr>
            <p:nvPr/>
          </p:nvSpPr>
          <p:spPr bwMode="auto">
            <a:xfrm>
              <a:off x="2778" y="3723"/>
              <a:ext cx="304" cy="29"/>
            </a:xfrm>
            <a:custGeom>
              <a:avLst/>
              <a:gdLst>
                <a:gd name="T0" fmla="*/ 2 w 913"/>
                <a:gd name="T1" fmla="*/ 0 h 86"/>
                <a:gd name="T2" fmla="*/ 7 w 913"/>
                <a:gd name="T3" fmla="*/ 10 h 86"/>
                <a:gd name="T4" fmla="*/ 31 w 913"/>
                <a:gd name="T5" fmla="*/ 12 h 86"/>
                <a:gd name="T6" fmla="*/ 72 w 913"/>
                <a:gd name="T7" fmla="*/ 14 h 86"/>
                <a:gd name="T8" fmla="*/ 128 w 913"/>
                <a:gd name="T9" fmla="*/ 16 h 86"/>
                <a:gd name="T10" fmla="*/ 196 w 913"/>
                <a:gd name="T11" fmla="*/ 19 h 86"/>
                <a:gd name="T12" fmla="*/ 272 w 913"/>
                <a:gd name="T13" fmla="*/ 24 h 86"/>
                <a:gd name="T14" fmla="*/ 355 w 913"/>
                <a:gd name="T15" fmla="*/ 28 h 86"/>
                <a:gd name="T16" fmla="*/ 441 w 913"/>
                <a:gd name="T17" fmla="*/ 33 h 86"/>
                <a:gd name="T18" fmla="*/ 527 w 913"/>
                <a:gd name="T19" fmla="*/ 39 h 86"/>
                <a:gd name="T20" fmla="*/ 611 w 913"/>
                <a:gd name="T21" fmla="*/ 44 h 86"/>
                <a:gd name="T22" fmla="*/ 690 w 913"/>
                <a:gd name="T23" fmla="*/ 51 h 86"/>
                <a:gd name="T24" fmla="*/ 761 w 913"/>
                <a:gd name="T25" fmla="*/ 58 h 86"/>
                <a:gd name="T26" fmla="*/ 821 w 913"/>
                <a:gd name="T27" fmla="*/ 66 h 86"/>
                <a:gd name="T28" fmla="*/ 867 w 913"/>
                <a:gd name="T29" fmla="*/ 74 h 86"/>
                <a:gd name="T30" fmla="*/ 896 w 913"/>
                <a:gd name="T31" fmla="*/ 82 h 86"/>
                <a:gd name="T32" fmla="*/ 904 w 913"/>
                <a:gd name="T33" fmla="*/ 86 h 86"/>
                <a:gd name="T34" fmla="*/ 908 w 913"/>
                <a:gd name="T35" fmla="*/ 76 h 86"/>
                <a:gd name="T36" fmla="*/ 886 w 913"/>
                <a:gd name="T37" fmla="*/ 68 h 86"/>
                <a:gd name="T38" fmla="*/ 846 w 913"/>
                <a:gd name="T39" fmla="*/ 60 h 86"/>
                <a:gd name="T40" fmla="*/ 792 w 913"/>
                <a:gd name="T41" fmla="*/ 52 h 86"/>
                <a:gd name="T42" fmla="*/ 727 w 913"/>
                <a:gd name="T43" fmla="*/ 46 h 86"/>
                <a:gd name="T44" fmla="*/ 651 w 913"/>
                <a:gd name="T45" fmla="*/ 39 h 86"/>
                <a:gd name="T46" fmla="*/ 570 w 913"/>
                <a:gd name="T47" fmla="*/ 33 h 86"/>
                <a:gd name="T48" fmla="*/ 484 w 913"/>
                <a:gd name="T49" fmla="*/ 26 h 86"/>
                <a:gd name="T50" fmla="*/ 398 w 913"/>
                <a:gd name="T51" fmla="*/ 22 h 86"/>
                <a:gd name="T52" fmla="*/ 313 w 913"/>
                <a:gd name="T53" fmla="*/ 17 h 86"/>
                <a:gd name="T54" fmla="*/ 233 w 913"/>
                <a:gd name="T55" fmla="*/ 12 h 86"/>
                <a:gd name="T56" fmla="*/ 161 w 913"/>
                <a:gd name="T57" fmla="*/ 9 h 86"/>
                <a:gd name="T58" fmla="*/ 98 w 913"/>
                <a:gd name="T59" fmla="*/ 5 h 86"/>
                <a:gd name="T60" fmla="*/ 49 w 913"/>
                <a:gd name="T61" fmla="*/ 3 h 86"/>
                <a:gd name="T62" fmla="*/ 16 w 913"/>
                <a:gd name="T63" fmla="*/ 1 h 86"/>
                <a:gd name="T64" fmla="*/ 2 w 913"/>
                <a:gd name="T65" fmla="*/ 0 h 86"/>
                <a:gd name="T66" fmla="*/ 4 w 913"/>
                <a:gd name="T67" fmla="*/ 10 h 86"/>
                <a:gd name="T68" fmla="*/ 6 w 913"/>
                <a:gd name="T69" fmla="*/ 9 h 86"/>
                <a:gd name="T70" fmla="*/ 6 w 913"/>
                <a:gd name="T71" fmla="*/ 2 h 86"/>
                <a:gd name="T72" fmla="*/ 0 w 913"/>
                <a:gd name="T73" fmla="*/ 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13" h="86">
                  <a:moveTo>
                    <a:pt x="0" y="1"/>
                  </a:moveTo>
                  <a:lnTo>
                    <a:pt x="2" y="0"/>
                  </a:lnTo>
                  <a:lnTo>
                    <a:pt x="2" y="11"/>
                  </a:lnTo>
                  <a:lnTo>
                    <a:pt x="7" y="10"/>
                  </a:lnTo>
                  <a:lnTo>
                    <a:pt x="16" y="12"/>
                  </a:lnTo>
                  <a:lnTo>
                    <a:pt x="31" y="12"/>
                  </a:lnTo>
                  <a:lnTo>
                    <a:pt x="49" y="12"/>
                  </a:lnTo>
                  <a:lnTo>
                    <a:pt x="72" y="14"/>
                  </a:lnTo>
                  <a:lnTo>
                    <a:pt x="98" y="15"/>
                  </a:lnTo>
                  <a:lnTo>
                    <a:pt x="128" y="16"/>
                  </a:lnTo>
                  <a:lnTo>
                    <a:pt x="161" y="18"/>
                  </a:lnTo>
                  <a:lnTo>
                    <a:pt x="196" y="19"/>
                  </a:lnTo>
                  <a:lnTo>
                    <a:pt x="233" y="22"/>
                  </a:lnTo>
                  <a:lnTo>
                    <a:pt x="272" y="24"/>
                  </a:lnTo>
                  <a:lnTo>
                    <a:pt x="313" y="26"/>
                  </a:lnTo>
                  <a:lnTo>
                    <a:pt x="355" y="28"/>
                  </a:lnTo>
                  <a:lnTo>
                    <a:pt x="398" y="31"/>
                  </a:lnTo>
                  <a:lnTo>
                    <a:pt x="441" y="33"/>
                  </a:lnTo>
                  <a:lnTo>
                    <a:pt x="484" y="35"/>
                  </a:lnTo>
                  <a:lnTo>
                    <a:pt x="527" y="39"/>
                  </a:lnTo>
                  <a:lnTo>
                    <a:pt x="570" y="42"/>
                  </a:lnTo>
                  <a:lnTo>
                    <a:pt x="611" y="44"/>
                  </a:lnTo>
                  <a:lnTo>
                    <a:pt x="651" y="48"/>
                  </a:lnTo>
                  <a:lnTo>
                    <a:pt x="690" y="51"/>
                  </a:lnTo>
                  <a:lnTo>
                    <a:pt x="727" y="55"/>
                  </a:lnTo>
                  <a:lnTo>
                    <a:pt x="761" y="58"/>
                  </a:lnTo>
                  <a:lnTo>
                    <a:pt x="792" y="62"/>
                  </a:lnTo>
                  <a:lnTo>
                    <a:pt x="821" y="66"/>
                  </a:lnTo>
                  <a:lnTo>
                    <a:pt x="846" y="70"/>
                  </a:lnTo>
                  <a:lnTo>
                    <a:pt x="867" y="74"/>
                  </a:lnTo>
                  <a:lnTo>
                    <a:pt x="883" y="78"/>
                  </a:lnTo>
                  <a:lnTo>
                    <a:pt x="896" y="82"/>
                  </a:lnTo>
                  <a:lnTo>
                    <a:pt x="903" y="86"/>
                  </a:lnTo>
                  <a:lnTo>
                    <a:pt x="904" y="86"/>
                  </a:lnTo>
                  <a:lnTo>
                    <a:pt x="913" y="86"/>
                  </a:lnTo>
                  <a:lnTo>
                    <a:pt x="908" y="76"/>
                  </a:lnTo>
                  <a:lnTo>
                    <a:pt x="898" y="73"/>
                  </a:lnTo>
                  <a:lnTo>
                    <a:pt x="886" y="68"/>
                  </a:lnTo>
                  <a:lnTo>
                    <a:pt x="867" y="65"/>
                  </a:lnTo>
                  <a:lnTo>
                    <a:pt x="846" y="60"/>
                  </a:lnTo>
                  <a:lnTo>
                    <a:pt x="821" y="57"/>
                  </a:lnTo>
                  <a:lnTo>
                    <a:pt x="792" y="52"/>
                  </a:lnTo>
                  <a:lnTo>
                    <a:pt x="761" y="49"/>
                  </a:lnTo>
                  <a:lnTo>
                    <a:pt x="727" y="46"/>
                  </a:lnTo>
                  <a:lnTo>
                    <a:pt x="690" y="42"/>
                  </a:lnTo>
                  <a:lnTo>
                    <a:pt x="651" y="39"/>
                  </a:lnTo>
                  <a:lnTo>
                    <a:pt x="611" y="35"/>
                  </a:lnTo>
                  <a:lnTo>
                    <a:pt x="570" y="33"/>
                  </a:lnTo>
                  <a:lnTo>
                    <a:pt x="527" y="30"/>
                  </a:lnTo>
                  <a:lnTo>
                    <a:pt x="484" y="26"/>
                  </a:lnTo>
                  <a:lnTo>
                    <a:pt x="441" y="24"/>
                  </a:lnTo>
                  <a:lnTo>
                    <a:pt x="398" y="22"/>
                  </a:lnTo>
                  <a:lnTo>
                    <a:pt x="355" y="19"/>
                  </a:lnTo>
                  <a:lnTo>
                    <a:pt x="313" y="17"/>
                  </a:lnTo>
                  <a:lnTo>
                    <a:pt x="272" y="15"/>
                  </a:lnTo>
                  <a:lnTo>
                    <a:pt x="233" y="12"/>
                  </a:lnTo>
                  <a:lnTo>
                    <a:pt x="196" y="10"/>
                  </a:lnTo>
                  <a:lnTo>
                    <a:pt x="161" y="9"/>
                  </a:lnTo>
                  <a:lnTo>
                    <a:pt x="128" y="7"/>
                  </a:lnTo>
                  <a:lnTo>
                    <a:pt x="98" y="5"/>
                  </a:lnTo>
                  <a:lnTo>
                    <a:pt x="72" y="4"/>
                  </a:lnTo>
                  <a:lnTo>
                    <a:pt x="49" y="3"/>
                  </a:lnTo>
                  <a:lnTo>
                    <a:pt x="31" y="1"/>
                  </a:lnTo>
                  <a:lnTo>
                    <a:pt x="16" y="1"/>
                  </a:lnTo>
                  <a:lnTo>
                    <a:pt x="7" y="1"/>
                  </a:lnTo>
                  <a:lnTo>
                    <a:pt x="2" y="0"/>
                  </a:lnTo>
                  <a:lnTo>
                    <a:pt x="2" y="11"/>
                  </a:lnTo>
                  <a:lnTo>
                    <a:pt x="4" y="10"/>
                  </a:lnTo>
                  <a:lnTo>
                    <a:pt x="2" y="11"/>
                  </a:lnTo>
                  <a:lnTo>
                    <a:pt x="6" y="9"/>
                  </a:lnTo>
                  <a:lnTo>
                    <a:pt x="8" y="5"/>
                  </a:lnTo>
                  <a:lnTo>
                    <a:pt x="6" y="2"/>
                  </a:lnTo>
                  <a:lnTo>
                    <a:pt x="2" y="0"/>
                  </a:lnTo>
                  <a:lnTo>
                    <a:pt x="0"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80" name="Freeform 2512"/>
            <p:cNvSpPr>
              <a:spLocks/>
            </p:cNvSpPr>
            <p:nvPr/>
          </p:nvSpPr>
          <p:spPr bwMode="auto">
            <a:xfrm>
              <a:off x="3426" y="3913"/>
              <a:ext cx="2" cy="3"/>
            </a:xfrm>
            <a:custGeom>
              <a:avLst/>
              <a:gdLst>
                <a:gd name="T0" fmla="*/ 0 w 7"/>
                <a:gd name="T1" fmla="*/ 9 h 9"/>
                <a:gd name="T2" fmla="*/ 4 w 7"/>
                <a:gd name="T3" fmla="*/ 9 h 9"/>
                <a:gd name="T4" fmla="*/ 7 w 7"/>
                <a:gd name="T5" fmla="*/ 6 h 9"/>
                <a:gd name="T6" fmla="*/ 7 w 7"/>
                <a:gd name="T7" fmla="*/ 2 h 9"/>
                <a:gd name="T8" fmla="*/ 5 w 7"/>
                <a:gd name="T9" fmla="*/ 0 h 9"/>
                <a:gd name="T10" fmla="*/ 0 w 7"/>
                <a:gd name="T11" fmla="*/ 9 h 9"/>
              </a:gdLst>
              <a:ahLst/>
              <a:cxnLst>
                <a:cxn ang="0">
                  <a:pos x="T0" y="T1"/>
                </a:cxn>
                <a:cxn ang="0">
                  <a:pos x="T2" y="T3"/>
                </a:cxn>
                <a:cxn ang="0">
                  <a:pos x="T4" y="T5"/>
                </a:cxn>
                <a:cxn ang="0">
                  <a:pos x="T6" y="T7"/>
                </a:cxn>
                <a:cxn ang="0">
                  <a:pos x="T8" y="T9"/>
                </a:cxn>
                <a:cxn ang="0">
                  <a:pos x="T10" y="T11"/>
                </a:cxn>
              </a:cxnLst>
              <a:rect l="0" t="0" r="r" b="b"/>
              <a:pathLst>
                <a:path w="7" h="9">
                  <a:moveTo>
                    <a:pt x="0" y="9"/>
                  </a:moveTo>
                  <a:lnTo>
                    <a:pt x="4" y="9"/>
                  </a:lnTo>
                  <a:lnTo>
                    <a:pt x="7" y="6"/>
                  </a:lnTo>
                  <a:lnTo>
                    <a:pt x="7" y="2"/>
                  </a:lnTo>
                  <a:lnTo>
                    <a:pt x="5"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81" name="Freeform 2513"/>
            <p:cNvSpPr>
              <a:spLocks/>
            </p:cNvSpPr>
            <p:nvPr/>
          </p:nvSpPr>
          <p:spPr bwMode="auto">
            <a:xfrm>
              <a:off x="3419" y="3901"/>
              <a:ext cx="8" cy="15"/>
            </a:xfrm>
            <a:custGeom>
              <a:avLst/>
              <a:gdLst>
                <a:gd name="T0" fmla="*/ 0 w 26"/>
                <a:gd name="T1" fmla="*/ 0 h 44"/>
                <a:gd name="T2" fmla="*/ 0 w 26"/>
                <a:gd name="T3" fmla="*/ 0 h 44"/>
                <a:gd name="T4" fmla="*/ 2 w 26"/>
                <a:gd name="T5" fmla="*/ 8 h 44"/>
                <a:gd name="T6" fmla="*/ 4 w 26"/>
                <a:gd name="T7" fmla="*/ 20 h 44"/>
                <a:gd name="T8" fmla="*/ 10 w 26"/>
                <a:gd name="T9" fmla="*/ 33 h 44"/>
                <a:gd name="T10" fmla="*/ 21 w 26"/>
                <a:gd name="T11" fmla="*/ 44 h 44"/>
                <a:gd name="T12" fmla="*/ 26 w 26"/>
                <a:gd name="T13" fmla="*/ 35 h 44"/>
                <a:gd name="T14" fmla="*/ 19 w 26"/>
                <a:gd name="T15" fmla="*/ 28 h 44"/>
                <a:gd name="T16" fmla="*/ 13 w 26"/>
                <a:gd name="T17" fmla="*/ 18 h 44"/>
                <a:gd name="T18" fmla="*/ 11 w 26"/>
                <a:gd name="T19" fmla="*/ 8 h 44"/>
                <a:gd name="T20" fmla="*/ 11 w 26"/>
                <a:gd name="T21" fmla="*/ 0 h 44"/>
                <a:gd name="T22" fmla="*/ 11 w 26"/>
                <a:gd name="T23" fmla="*/ 0 h 44"/>
                <a:gd name="T24" fmla="*/ 0 w 26"/>
                <a:gd name="T2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44">
                  <a:moveTo>
                    <a:pt x="0" y="0"/>
                  </a:moveTo>
                  <a:lnTo>
                    <a:pt x="0" y="0"/>
                  </a:lnTo>
                  <a:lnTo>
                    <a:pt x="2" y="8"/>
                  </a:lnTo>
                  <a:lnTo>
                    <a:pt x="4" y="20"/>
                  </a:lnTo>
                  <a:lnTo>
                    <a:pt x="10" y="33"/>
                  </a:lnTo>
                  <a:lnTo>
                    <a:pt x="21" y="44"/>
                  </a:lnTo>
                  <a:lnTo>
                    <a:pt x="26" y="35"/>
                  </a:lnTo>
                  <a:lnTo>
                    <a:pt x="19" y="28"/>
                  </a:lnTo>
                  <a:lnTo>
                    <a:pt x="13" y="18"/>
                  </a:lnTo>
                  <a:lnTo>
                    <a:pt x="11" y="8"/>
                  </a:lnTo>
                  <a:lnTo>
                    <a:pt x="11" y="0"/>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82" name="Freeform 2514"/>
            <p:cNvSpPr>
              <a:spLocks/>
            </p:cNvSpPr>
            <p:nvPr/>
          </p:nvSpPr>
          <p:spPr bwMode="auto">
            <a:xfrm>
              <a:off x="3419" y="3899"/>
              <a:ext cx="9" cy="4"/>
            </a:xfrm>
            <a:custGeom>
              <a:avLst/>
              <a:gdLst>
                <a:gd name="T0" fmla="*/ 21 w 28"/>
                <a:gd name="T1" fmla="*/ 3 h 13"/>
                <a:gd name="T2" fmla="*/ 21 w 28"/>
                <a:gd name="T3" fmla="*/ 3 h 13"/>
                <a:gd name="T4" fmla="*/ 20 w 28"/>
                <a:gd name="T5" fmla="*/ 2 h 13"/>
                <a:gd name="T6" fmla="*/ 13 w 28"/>
                <a:gd name="T7" fmla="*/ 2 h 13"/>
                <a:gd name="T8" fmla="*/ 6 w 28"/>
                <a:gd name="T9" fmla="*/ 0 h 13"/>
                <a:gd name="T10" fmla="*/ 0 w 28"/>
                <a:gd name="T11" fmla="*/ 8 h 13"/>
                <a:gd name="T12" fmla="*/ 11 w 28"/>
                <a:gd name="T13" fmla="*/ 8 h 13"/>
                <a:gd name="T14" fmla="*/ 9 w 28"/>
                <a:gd name="T15" fmla="*/ 10 h 13"/>
                <a:gd name="T16" fmla="*/ 13 w 28"/>
                <a:gd name="T17" fmla="*/ 11 h 13"/>
                <a:gd name="T18" fmla="*/ 20 w 28"/>
                <a:gd name="T19" fmla="*/ 13 h 13"/>
                <a:gd name="T20" fmla="*/ 28 w 28"/>
                <a:gd name="T21" fmla="*/ 10 h 13"/>
                <a:gd name="T22" fmla="*/ 28 w 28"/>
                <a:gd name="T23" fmla="*/ 10 h 13"/>
                <a:gd name="T24" fmla="*/ 21 w 28"/>
                <a:gd name="T25"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13">
                  <a:moveTo>
                    <a:pt x="21" y="3"/>
                  </a:moveTo>
                  <a:lnTo>
                    <a:pt x="21" y="3"/>
                  </a:lnTo>
                  <a:lnTo>
                    <a:pt x="20" y="2"/>
                  </a:lnTo>
                  <a:lnTo>
                    <a:pt x="13" y="2"/>
                  </a:lnTo>
                  <a:lnTo>
                    <a:pt x="6" y="0"/>
                  </a:lnTo>
                  <a:lnTo>
                    <a:pt x="0" y="8"/>
                  </a:lnTo>
                  <a:lnTo>
                    <a:pt x="11" y="8"/>
                  </a:lnTo>
                  <a:lnTo>
                    <a:pt x="9" y="10"/>
                  </a:lnTo>
                  <a:lnTo>
                    <a:pt x="13" y="11"/>
                  </a:lnTo>
                  <a:lnTo>
                    <a:pt x="20" y="13"/>
                  </a:lnTo>
                  <a:lnTo>
                    <a:pt x="28" y="10"/>
                  </a:lnTo>
                  <a:lnTo>
                    <a:pt x="28" y="10"/>
                  </a:lnTo>
                  <a:lnTo>
                    <a:pt x="21"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83" name="Freeform 2515"/>
            <p:cNvSpPr>
              <a:spLocks/>
            </p:cNvSpPr>
            <p:nvPr/>
          </p:nvSpPr>
          <p:spPr bwMode="auto">
            <a:xfrm>
              <a:off x="3411" y="3882"/>
              <a:ext cx="17" cy="20"/>
            </a:xfrm>
            <a:custGeom>
              <a:avLst/>
              <a:gdLst>
                <a:gd name="T0" fmla="*/ 1 w 52"/>
                <a:gd name="T1" fmla="*/ 0 h 59"/>
                <a:gd name="T2" fmla="*/ 1 w 52"/>
                <a:gd name="T3" fmla="*/ 0 h 59"/>
                <a:gd name="T4" fmla="*/ 0 w 52"/>
                <a:gd name="T5" fmla="*/ 11 h 59"/>
                <a:gd name="T6" fmla="*/ 3 w 52"/>
                <a:gd name="T7" fmla="*/ 21 h 59"/>
                <a:gd name="T8" fmla="*/ 12 w 52"/>
                <a:gd name="T9" fmla="*/ 30 h 59"/>
                <a:gd name="T10" fmla="*/ 21 w 52"/>
                <a:gd name="T11" fmla="*/ 38 h 59"/>
                <a:gd name="T12" fmla="*/ 30 w 52"/>
                <a:gd name="T13" fmla="*/ 45 h 59"/>
                <a:gd name="T14" fmla="*/ 38 w 52"/>
                <a:gd name="T15" fmla="*/ 52 h 59"/>
                <a:gd name="T16" fmla="*/ 44 w 52"/>
                <a:gd name="T17" fmla="*/ 56 h 59"/>
                <a:gd name="T18" fmla="*/ 45 w 52"/>
                <a:gd name="T19" fmla="*/ 52 h 59"/>
                <a:gd name="T20" fmla="*/ 52 w 52"/>
                <a:gd name="T21" fmla="*/ 59 h 59"/>
                <a:gd name="T22" fmla="*/ 51 w 52"/>
                <a:gd name="T23" fmla="*/ 49 h 59"/>
                <a:gd name="T24" fmla="*/ 45 w 52"/>
                <a:gd name="T25" fmla="*/ 45 h 59"/>
                <a:gd name="T26" fmla="*/ 37 w 52"/>
                <a:gd name="T27" fmla="*/ 38 h 59"/>
                <a:gd name="T28" fmla="*/ 28 w 52"/>
                <a:gd name="T29" fmla="*/ 31 h 59"/>
                <a:gd name="T30" fmla="*/ 19 w 52"/>
                <a:gd name="T31" fmla="*/ 23 h 59"/>
                <a:gd name="T32" fmla="*/ 12 w 52"/>
                <a:gd name="T33" fmla="*/ 16 h 59"/>
                <a:gd name="T34" fmla="*/ 9 w 52"/>
                <a:gd name="T35" fmla="*/ 11 h 59"/>
                <a:gd name="T36" fmla="*/ 10 w 52"/>
                <a:gd name="T37" fmla="*/ 5 h 59"/>
                <a:gd name="T38" fmla="*/ 10 w 52"/>
                <a:gd name="T39" fmla="*/ 5 h 59"/>
                <a:gd name="T40" fmla="*/ 1 w 52"/>
                <a:gd name="T4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 h="59">
                  <a:moveTo>
                    <a:pt x="1" y="0"/>
                  </a:moveTo>
                  <a:lnTo>
                    <a:pt x="1" y="0"/>
                  </a:lnTo>
                  <a:lnTo>
                    <a:pt x="0" y="11"/>
                  </a:lnTo>
                  <a:lnTo>
                    <a:pt x="3" y="21"/>
                  </a:lnTo>
                  <a:lnTo>
                    <a:pt x="12" y="30"/>
                  </a:lnTo>
                  <a:lnTo>
                    <a:pt x="21" y="38"/>
                  </a:lnTo>
                  <a:lnTo>
                    <a:pt x="30" y="45"/>
                  </a:lnTo>
                  <a:lnTo>
                    <a:pt x="38" y="52"/>
                  </a:lnTo>
                  <a:lnTo>
                    <a:pt x="44" y="56"/>
                  </a:lnTo>
                  <a:lnTo>
                    <a:pt x="45" y="52"/>
                  </a:lnTo>
                  <a:lnTo>
                    <a:pt x="52" y="59"/>
                  </a:lnTo>
                  <a:lnTo>
                    <a:pt x="51" y="49"/>
                  </a:lnTo>
                  <a:lnTo>
                    <a:pt x="45" y="45"/>
                  </a:lnTo>
                  <a:lnTo>
                    <a:pt x="37" y="38"/>
                  </a:lnTo>
                  <a:lnTo>
                    <a:pt x="28" y="31"/>
                  </a:lnTo>
                  <a:lnTo>
                    <a:pt x="19" y="23"/>
                  </a:lnTo>
                  <a:lnTo>
                    <a:pt x="12" y="16"/>
                  </a:lnTo>
                  <a:lnTo>
                    <a:pt x="9" y="11"/>
                  </a:lnTo>
                  <a:lnTo>
                    <a:pt x="10" y="5"/>
                  </a:lnTo>
                  <a:lnTo>
                    <a:pt x="10" y="5"/>
                  </a:lnTo>
                  <a:lnTo>
                    <a:pt x="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84" name="Freeform 2516"/>
            <p:cNvSpPr>
              <a:spLocks/>
            </p:cNvSpPr>
            <p:nvPr/>
          </p:nvSpPr>
          <p:spPr bwMode="auto">
            <a:xfrm>
              <a:off x="3411" y="3861"/>
              <a:ext cx="30" cy="23"/>
            </a:xfrm>
            <a:custGeom>
              <a:avLst/>
              <a:gdLst>
                <a:gd name="T0" fmla="*/ 81 w 90"/>
                <a:gd name="T1" fmla="*/ 6 h 70"/>
                <a:gd name="T2" fmla="*/ 87 w 90"/>
                <a:gd name="T3" fmla="*/ 1 h 70"/>
                <a:gd name="T4" fmla="*/ 74 w 90"/>
                <a:gd name="T5" fmla="*/ 0 h 70"/>
                <a:gd name="T6" fmla="*/ 59 w 90"/>
                <a:gd name="T7" fmla="*/ 3 h 70"/>
                <a:gd name="T8" fmla="*/ 48 w 90"/>
                <a:gd name="T9" fmla="*/ 13 h 70"/>
                <a:gd name="T10" fmla="*/ 35 w 90"/>
                <a:gd name="T11" fmla="*/ 22 h 70"/>
                <a:gd name="T12" fmla="*/ 24 w 90"/>
                <a:gd name="T13" fmla="*/ 33 h 70"/>
                <a:gd name="T14" fmla="*/ 15 w 90"/>
                <a:gd name="T15" fmla="*/ 45 h 70"/>
                <a:gd name="T16" fmla="*/ 5 w 90"/>
                <a:gd name="T17" fmla="*/ 56 h 70"/>
                <a:gd name="T18" fmla="*/ 0 w 90"/>
                <a:gd name="T19" fmla="*/ 65 h 70"/>
                <a:gd name="T20" fmla="*/ 9 w 90"/>
                <a:gd name="T21" fmla="*/ 70 h 70"/>
                <a:gd name="T22" fmla="*/ 15 w 90"/>
                <a:gd name="T23" fmla="*/ 61 h 70"/>
                <a:gd name="T24" fmla="*/ 21 w 90"/>
                <a:gd name="T25" fmla="*/ 51 h 70"/>
                <a:gd name="T26" fmla="*/ 31 w 90"/>
                <a:gd name="T27" fmla="*/ 40 h 70"/>
                <a:gd name="T28" fmla="*/ 42 w 90"/>
                <a:gd name="T29" fmla="*/ 29 h 70"/>
                <a:gd name="T30" fmla="*/ 52 w 90"/>
                <a:gd name="T31" fmla="*/ 19 h 70"/>
                <a:gd name="T32" fmla="*/ 64 w 90"/>
                <a:gd name="T33" fmla="*/ 13 h 70"/>
                <a:gd name="T34" fmla="*/ 74 w 90"/>
                <a:gd name="T35" fmla="*/ 9 h 70"/>
                <a:gd name="T36" fmla="*/ 84 w 90"/>
                <a:gd name="T37" fmla="*/ 10 h 70"/>
                <a:gd name="T38" fmla="*/ 90 w 90"/>
                <a:gd name="T39" fmla="*/ 6 h 70"/>
                <a:gd name="T40" fmla="*/ 84 w 90"/>
                <a:gd name="T41" fmla="*/ 10 h 70"/>
                <a:gd name="T42" fmla="*/ 88 w 90"/>
                <a:gd name="T43" fmla="*/ 9 h 70"/>
                <a:gd name="T44" fmla="*/ 90 w 90"/>
                <a:gd name="T45" fmla="*/ 7 h 70"/>
                <a:gd name="T46" fmla="*/ 90 w 90"/>
                <a:gd name="T47" fmla="*/ 3 h 70"/>
                <a:gd name="T48" fmla="*/ 87 w 90"/>
                <a:gd name="T49" fmla="*/ 1 h 70"/>
                <a:gd name="T50" fmla="*/ 81 w 90"/>
                <a:gd name="T51"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0" h="70">
                  <a:moveTo>
                    <a:pt x="81" y="6"/>
                  </a:moveTo>
                  <a:lnTo>
                    <a:pt x="87" y="1"/>
                  </a:lnTo>
                  <a:lnTo>
                    <a:pt x="74" y="0"/>
                  </a:lnTo>
                  <a:lnTo>
                    <a:pt x="59" y="3"/>
                  </a:lnTo>
                  <a:lnTo>
                    <a:pt x="48" y="13"/>
                  </a:lnTo>
                  <a:lnTo>
                    <a:pt x="35" y="22"/>
                  </a:lnTo>
                  <a:lnTo>
                    <a:pt x="24" y="33"/>
                  </a:lnTo>
                  <a:lnTo>
                    <a:pt x="15" y="45"/>
                  </a:lnTo>
                  <a:lnTo>
                    <a:pt x="5" y="56"/>
                  </a:lnTo>
                  <a:lnTo>
                    <a:pt x="0" y="65"/>
                  </a:lnTo>
                  <a:lnTo>
                    <a:pt x="9" y="70"/>
                  </a:lnTo>
                  <a:lnTo>
                    <a:pt x="15" y="61"/>
                  </a:lnTo>
                  <a:lnTo>
                    <a:pt x="21" y="51"/>
                  </a:lnTo>
                  <a:lnTo>
                    <a:pt x="31" y="40"/>
                  </a:lnTo>
                  <a:lnTo>
                    <a:pt x="42" y="29"/>
                  </a:lnTo>
                  <a:lnTo>
                    <a:pt x="52" y="19"/>
                  </a:lnTo>
                  <a:lnTo>
                    <a:pt x="64" y="13"/>
                  </a:lnTo>
                  <a:lnTo>
                    <a:pt x="74" y="9"/>
                  </a:lnTo>
                  <a:lnTo>
                    <a:pt x="84" y="10"/>
                  </a:lnTo>
                  <a:lnTo>
                    <a:pt x="90" y="6"/>
                  </a:lnTo>
                  <a:lnTo>
                    <a:pt x="84" y="10"/>
                  </a:lnTo>
                  <a:lnTo>
                    <a:pt x="88" y="9"/>
                  </a:lnTo>
                  <a:lnTo>
                    <a:pt x="90" y="7"/>
                  </a:lnTo>
                  <a:lnTo>
                    <a:pt x="90" y="3"/>
                  </a:lnTo>
                  <a:lnTo>
                    <a:pt x="87" y="1"/>
                  </a:lnTo>
                  <a:lnTo>
                    <a:pt x="81"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85" name="Freeform 2517"/>
            <p:cNvSpPr>
              <a:spLocks/>
            </p:cNvSpPr>
            <p:nvPr/>
          </p:nvSpPr>
          <p:spPr bwMode="auto">
            <a:xfrm>
              <a:off x="3438" y="3842"/>
              <a:ext cx="4" cy="21"/>
            </a:xfrm>
            <a:custGeom>
              <a:avLst/>
              <a:gdLst>
                <a:gd name="T0" fmla="*/ 4 w 12"/>
                <a:gd name="T1" fmla="*/ 0 h 61"/>
                <a:gd name="T2" fmla="*/ 3 w 12"/>
                <a:gd name="T3" fmla="*/ 1 h 61"/>
                <a:gd name="T4" fmla="*/ 1 w 12"/>
                <a:gd name="T5" fmla="*/ 14 h 61"/>
                <a:gd name="T6" fmla="*/ 0 w 12"/>
                <a:gd name="T7" fmla="*/ 30 h 61"/>
                <a:gd name="T8" fmla="*/ 0 w 12"/>
                <a:gd name="T9" fmla="*/ 47 h 61"/>
                <a:gd name="T10" fmla="*/ 1 w 12"/>
                <a:gd name="T11" fmla="*/ 61 h 61"/>
                <a:gd name="T12" fmla="*/ 10 w 12"/>
                <a:gd name="T13" fmla="*/ 61 h 61"/>
                <a:gd name="T14" fmla="*/ 11 w 12"/>
                <a:gd name="T15" fmla="*/ 47 h 61"/>
                <a:gd name="T16" fmla="*/ 11 w 12"/>
                <a:gd name="T17" fmla="*/ 30 h 61"/>
                <a:gd name="T18" fmla="*/ 10 w 12"/>
                <a:gd name="T19" fmla="*/ 14 h 61"/>
                <a:gd name="T20" fmla="*/ 12 w 12"/>
                <a:gd name="T21" fmla="*/ 6 h 61"/>
                <a:gd name="T22" fmla="*/ 11 w 12"/>
                <a:gd name="T23" fmla="*/ 7 h 61"/>
                <a:gd name="T24" fmla="*/ 4 w 12"/>
                <a:gd name="T2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61">
                  <a:moveTo>
                    <a:pt x="4" y="0"/>
                  </a:moveTo>
                  <a:lnTo>
                    <a:pt x="3" y="1"/>
                  </a:lnTo>
                  <a:lnTo>
                    <a:pt x="1" y="14"/>
                  </a:lnTo>
                  <a:lnTo>
                    <a:pt x="0" y="30"/>
                  </a:lnTo>
                  <a:lnTo>
                    <a:pt x="0" y="47"/>
                  </a:lnTo>
                  <a:lnTo>
                    <a:pt x="1" y="61"/>
                  </a:lnTo>
                  <a:lnTo>
                    <a:pt x="10" y="61"/>
                  </a:lnTo>
                  <a:lnTo>
                    <a:pt x="11" y="47"/>
                  </a:lnTo>
                  <a:lnTo>
                    <a:pt x="11" y="30"/>
                  </a:lnTo>
                  <a:lnTo>
                    <a:pt x="10" y="14"/>
                  </a:lnTo>
                  <a:lnTo>
                    <a:pt x="12" y="6"/>
                  </a:lnTo>
                  <a:lnTo>
                    <a:pt x="11" y="7"/>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86" name="Freeform 2518"/>
            <p:cNvSpPr>
              <a:spLocks/>
            </p:cNvSpPr>
            <p:nvPr/>
          </p:nvSpPr>
          <p:spPr bwMode="auto">
            <a:xfrm>
              <a:off x="3439" y="3829"/>
              <a:ext cx="14" cy="16"/>
            </a:xfrm>
            <a:custGeom>
              <a:avLst/>
              <a:gdLst>
                <a:gd name="T0" fmla="*/ 34 w 43"/>
                <a:gd name="T1" fmla="*/ 0 h 46"/>
                <a:gd name="T2" fmla="*/ 32 w 43"/>
                <a:gd name="T3" fmla="*/ 5 h 46"/>
                <a:gd name="T4" fmla="*/ 29 w 43"/>
                <a:gd name="T5" fmla="*/ 10 h 46"/>
                <a:gd name="T6" fmla="*/ 26 w 43"/>
                <a:gd name="T7" fmla="*/ 15 h 46"/>
                <a:gd name="T8" fmla="*/ 20 w 43"/>
                <a:gd name="T9" fmla="*/ 21 h 46"/>
                <a:gd name="T10" fmla="*/ 14 w 43"/>
                <a:gd name="T11" fmla="*/ 26 h 46"/>
                <a:gd name="T12" fmla="*/ 8 w 43"/>
                <a:gd name="T13" fmla="*/ 31 h 46"/>
                <a:gd name="T14" fmla="*/ 4 w 43"/>
                <a:gd name="T15" fmla="*/ 36 h 46"/>
                <a:gd name="T16" fmla="*/ 0 w 43"/>
                <a:gd name="T17" fmla="*/ 39 h 46"/>
                <a:gd name="T18" fmla="*/ 7 w 43"/>
                <a:gd name="T19" fmla="*/ 46 h 46"/>
                <a:gd name="T20" fmla="*/ 11 w 43"/>
                <a:gd name="T21" fmla="*/ 42 h 46"/>
                <a:gd name="T22" fmla="*/ 15 w 43"/>
                <a:gd name="T23" fmla="*/ 38 h 46"/>
                <a:gd name="T24" fmla="*/ 21 w 43"/>
                <a:gd name="T25" fmla="*/ 33 h 46"/>
                <a:gd name="T26" fmla="*/ 27 w 43"/>
                <a:gd name="T27" fmla="*/ 28 h 46"/>
                <a:gd name="T28" fmla="*/ 32 w 43"/>
                <a:gd name="T29" fmla="*/ 22 h 46"/>
                <a:gd name="T30" fmla="*/ 38 w 43"/>
                <a:gd name="T31" fmla="*/ 15 h 46"/>
                <a:gd name="T32" fmla="*/ 42 w 43"/>
                <a:gd name="T33" fmla="*/ 7 h 46"/>
                <a:gd name="T34" fmla="*/ 43 w 43"/>
                <a:gd name="T35" fmla="*/ 0 h 46"/>
                <a:gd name="T36" fmla="*/ 34 w 43"/>
                <a:gd name="T3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 h="46">
                  <a:moveTo>
                    <a:pt x="34" y="0"/>
                  </a:moveTo>
                  <a:lnTo>
                    <a:pt x="32" y="5"/>
                  </a:lnTo>
                  <a:lnTo>
                    <a:pt x="29" y="10"/>
                  </a:lnTo>
                  <a:lnTo>
                    <a:pt x="26" y="15"/>
                  </a:lnTo>
                  <a:lnTo>
                    <a:pt x="20" y="21"/>
                  </a:lnTo>
                  <a:lnTo>
                    <a:pt x="14" y="26"/>
                  </a:lnTo>
                  <a:lnTo>
                    <a:pt x="8" y="31"/>
                  </a:lnTo>
                  <a:lnTo>
                    <a:pt x="4" y="36"/>
                  </a:lnTo>
                  <a:lnTo>
                    <a:pt x="0" y="39"/>
                  </a:lnTo>
                  <a:lnTo>
                    <a:pt x="7" y="46"/>
                  </a:lnTo>
                  <a:lnTo>
                    <a:pt x="11" y="42"/>
                  </a:lnTo>
                  <a:lnTo>
                    <a:pt x="15" y="38"/>
                  </a:lnTo>
                  <a:lnTo>
                    <a:pt x="21" y="33"/>
                  </a:lnTo>
                  <a:lnTo>
                    <a:pt x="27" y="28"/>
                  </a:lnTo>
                  <a:lnTo>
                    <a:pt x="32" y="22"/>
                  </a:lnTo>
                  <a:lnTo>
                    <a:pt x="38" y="15"/>
                  </a:lnTo>
                  <a:lnTo>
                    <a:pt x="42" y="7"/>
                  </a:lnTo>
                  <a:lnTo>
                    <a:pt x="43" y="0"/>
                  </a:lnTo>
                  <a:lnTo>
                    <a:pt x="3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87" name="Freeform 2519"/>
            <p:cNvSpPr>
              <a:spLocks/>
            </p:cNvSpPr>
            <p:nvPr/>
          </p:nvSpPr>
          <p:spPr bwMode="auto">
            <a:xfrm>
              <a:off x="3450" y="3828"/>
              <a:ext cx="3" cy="1"/>
            </a:xfrm>
            <a:custGeom>
              <a:avLst/>
              <a:gdLst>
                <a:gd name="T0" fmla="*/ 9 w 9"/>
                <a:gd name="T1" fmla="*/ 5 h 5"/>
                <a:gd name="T2" fmla="*/ 8 w 9"/>
                <a:gd name="T3" fmla="*/ 2 h 5"/>
                <a:gd name="T4" fmla="*/ 4 w 9"/>
                <a:gd name="T5" fmla="*/ 0 h 5"/>
                <a:gd name="T6" fmla="*/ 1 w 9"/>
                <a:gd name="T7" fmla="*/ 2 h 5"/>
                <a:gd name="T8" fmla="*/ 0 w 9"/>
                <a:gd name="T9" fmla="*/ 5 h 5"/>
                <a:gd name="T10" fmla="*/ 9 w 9"/>
                <a:gd name="T11" fmla="*/ 5 h 5"/>
              </a:gdLst>
              <a:ahLst/>
              <a:cxnLst>
                <a:cxn ang="0">
                  <a:pos x="T0" y="T1"/>
                </a:cxn>
                <a:cxn ang="0">
                  <a:pos x="T2" y="T3"/>
                </a:cxn>
                <a:cxn ang="0">
                  <a:pos x="T4" y="T5"/>
                </a:cxn>
                <a:cxn ang="0">
                  <a:pos x="T6" y="T7"/>
                </a:cxn>
                <a:cxn ang="0">
                  <a:pos x="T8" y="T9"/>
                </a:cxn>
                <a:cxn ang="0">
                  <a:pos x="T10" y="T11"/>
                </a:cxn>
              </a:cxnLst>
              <a:rect l="0" t="0" r="r" b="b"/>
              <a:pathLst>
                <a:path w="9" h="5">
                  <a:moveTo>
                    <a:pt x="9" y="5"/>
                  </a:moveTo>
                  <a:lnTo>
                    <a:pt x="8" y="2"/>
                  </a:lnTo>
                  <a:lnTo>
                    <a:pt x="4" y="0"/>
                  </a:lnTo>
                  <a:lnTo>
                    <a:pt x="1" y="2"/>
                  </a:lnTo>
                  <a:lnTo>
                    <a:pt x="0" y="5"/>
                  </a:lnTo>
                  <a:lnTo>
                    <a:pt x="9"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88" name="Freeform 2520"/>
            <p:cNvSpPr>
              <a:spLocks/>
            </p:cNvSpPr>
            <p:nvPr/>
          </p:nvSpPr>
          <p:spPr bwMode="auto">
            <a:xfrm>
              <a:off x="3224" y="4017"/>
              <a:ext cx="1" cy="4"/>
            </a:xfrm>
            <a:custGeom>
              <a:avLst/>
              <a:gdLst>
                <a:gd name="T0" fmla="*/ 4 w 4"/>
                <a:gd name="T1" fmla="*/ 0 h 12"/>
                <a:gd name="T2" fmla="*/ 1 w 4"/>
                <a:gd name="T3" fmla="*/ 3 h 12"/>
                <a:gd name="T4" fmla="*/ 0 w 4"/>
                <a:gd name="T5" fmla="*/ 6 h 12"/>
                <a:gd name="T6" fmla="*/ 1 w 4"/>
                <a:gd name="T7" fmla="*/ 9 h 12"/>
                <a:gd name="T8" fmla="*/ 4 w 4"/>
                <a:gd name="T9" fmla="*/ 12 h 12"/>
                <a:gd name="T10" fmla="*/ 4 w 4"/>
                <a:gd name="T11" fmla="*/ 0 h 12"/>
              </a:gdLst>
              <a:ahLst/>
              <a:cxnLst>
                <a:cxn ang="0">
                  <a:pos x="T0" y="T1"/>
                </a:cxn>
                <a:cxn ang="0">
                  <a:pos x="T2" y="T3"/>
                </a:cxn>
                <a:cxn ang="0">
                  <a:pos x="T4" y="T5"/>
                </a:cxn>
                <a:cxn ang="0">
                  <a:pos x="T6" y="T7"/>
                </a:cxn>
                <a:cxn ang="0">
                  <a:pos x="T8" y="T9"/>
                </a:cxn>
                <a:cxn ang="0">
                  <a:pos x="T10" y="T11"/>
                </a:cxn>
              </a:cxnLst>
              <a:rect l="0" t="0" r="r" b="b"/>
              <a:pathLst>
                <a:path w="4" h="12">
                  <a:moveTo>
                    <a:pt x="4" y="0"/>
                  </a:moveTo>
                  <a:lnTo>
                    <a:pt x="1" y="3"/>
                  </a:lnTo>
                  <a:lnTo>
                    <a:pt x="0" y="6"/>
                  </a:lnTo>
                  <a:lnTo>
                    <a:pt x="1" y="9"/>
                  </a:lnTo>
                  <a:lnTo>
                    <a:pt x="4" y="12"/>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89" name="Freeform 2521"/>
            <p:cNvSpPr>
              <a:spLocks/>
            </p:cNvSpPr>
            <p:nvPr/>
          </p:nvSpPr>
          <p:spPr bwMode="auto">
            <a:xfrm>
              <a:off x="3225" y="4013"/>
              <a:ext cx="35" cy="8"/>
            </a:xfrm>
            <a:custGeom>
              <a:avLst/>
              <a:gdLst>
                <a:gd name="T0" fmla="*/ 102 w 104"/>
                <a:gd name="T1" fmla="*/ 0 h 23"/>
                <a:gd name="T2" fmla="*/ 102 w 104"/>
                <a:gd name="T3" fmla="*/ 0 h 23"/>
                <a:gd name="T4" fmla="*/ 95 w 104"/>
                <a:gd name="T5" fmla="*/ 1 h 23"/>
                <a:gd name="T6" fmla="*/ 85 w 104"/>
                <a:gd name="T7" fmla="*/ 3 h 23"/>
                <a:gd name="T8" fmla="*/ 71 w 104"/>
                <a:gd name="T9" fmla="*/ 6 h 23"/>
                <a:gd name="T10" fmla="*/ 55 w 104"/>
                <a:gd name="T11" fmla="*/ 8 h 23"/>
                <a:gd name="T12" fmla="*/ 40 w 104"/>
                <a:gd name="T13" fmla="*/ 9 h 23"/>
                <a:gd name="T14" fmla="*/ 25 w 104"/>
                <a:gd name="T15" fmla="*/ 11 h 23"/>
                <a:gd name="T16" fmla="*/ 12 w 104"/>
                <a:gd name="T17" fmla="*/ 11 h 23"/>
                <a:gd name="T18" fmla="*/ 0 w 104"/>
                <a:gd name="T19" fmla="*/ 11 h 23"/>
                <a:gd name="T20" fmla="*/ 0 w 104"/>
                <a:gd name="T21" fmla="*/ 23 h 23"/>
                <a:gd name="T22" fmla="*/ 12 w 104"/>
                <a:gd name="T23" fmla="*/ 23 h 23"/>
                <a:gd name="T24" fmla="*/ 25 w 104"/>
                <a:gd name="T25" fmla="*/ 20 h 23"/>
                <a:gd name="T26" fmla="*/ 40 w 104"/>
                <a:gd name="T27" fmla="*/ 18 h 23"/>
                <a:gd name="T28" fmla="*/ 55 w 104"/>
                <a:gd name="T29" fmla="*/ 17 h 23"/>
                <a:gd name="T30" fmla="*/ 71 w 104"/>
                <a:gd name="T31" fmla="*/ 15 h 23"/>
                <a:gd name="T32" fmla="*/ 85 w 104"/>
                <a:gd name="T33" fmla="*/ 12 h 23"/>
                <a:gd name="T34" fmla="*/ 95 w 104"/>
                <a:gd name="T35" fmla="*/ 10 h 23"/>
                <a:gd name="T36" fmla="*/ 104 w 104"/>
                <a:gd name="T37" fmla="*/ 9 h 23"/>
                <a:gd name="T38" fmla="*/ 104 w 104"/>
                <a:gd name="T39" fmla="*/ 9 h 23"/>
                <a:gd name="T40" fmla="*/ 102 w 104"/>
                <a:gd name="T4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4" h="23">
                  <a:moveTo>
                    <a:pt x="102" y="0"/>
                  </a:moveTo>
                  <a:lnTo>
                    <a:pt x="102" y="0"/>
                  </a:lnTo>
                  <a:lnTo>
                    <a:pt x="95" y="1"/>
                  </a:lnTo>
                  <a:lnTo>
                    <a:pt x="85" y="3"/>
                  </a:lnTo>
                  <a:lnTo>
                    <a:pt x="71" y="6"/>
                  </a:lnTo>
                  <a:lnTo>
                    <a:pt x="55" y="8"/>
                  </a:lnTo>
                  <a:lnTo>
                    <a:pt x="40" y="9"/>
                  </a:lnTo>
                  <a:lnTo>
                    <a:pt x="25" y="11"/>
                  </a:lnTo>
                  <a:lnTo>
                    <a:pt x="12" y="11"/>
                  </a:lnTo>
                  <a:lnTo>
                    <a:pt x="0" y="11"/>
                  </a:lnTo>
                  <a:lnTo>
                    <a:pt x="0" y="23"/>
                  </a:lnTo>
                  <a:lnTo>
                    <a:pt x="12" y="23"/>
                  </a:lnTo>
                  <a:lnTo>
                    <a:pt x="25" y="20"/>
                  </a:lnTo>
                  <a:lnTo>
                    <a:pt x="40" y="18"/>
                  </a:lnTo>
                  <a:lnTo>
                    <a:pt x="55" y="17"/>
                  </a:lnTo>
                  <a:lnTo>
                    <a:pt x="71" y="15"/>
                  </a:lnTo>
                  <a:lnTo>
                    <a:pt x="85" y="12"/>
                  </a:lnTo>
                  <a:lnTo>
                    <a:pt x="95" y="10"/>
                  </a:lnTo>
                  <a:lnTo>
                    <a:pt x="104" y="9"/>
                  </a:lnTo>
                  <a:lnTo>
                    <a:pt x="104" y="9"/>
                  </a:lnTo>
                  <a:lnTo>
                    <a:pt x="10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90" name="Freeform 2522"/>
            <p:cNvSpPr>
              <a:spLocks/>
            </p:cNvSpPr>
            <p:nvPr/>
          </p:nvSpPr>
          <p:spPr bwMode="auto">
            <a:xfrm>
              <a:off x="3259" y="4007"/>
              <a:ext cx="6" cy="9"/>
            </a:xfrm>
            <a:custGeom>
              <a:avLst/>
              <a:gdLst>
                <a:gd name="T0" fmla="*/ 0 w 19"/>
                <a:gd name="T1" fmla="*/ 10 h 28"/>
                <a:gd name="T2" fmla="*/ 0 w 19"/>
                <a:gd name="T3" fmla="*/ 10 h 28"/>
                <a:gd name="T4" fmla="*/ 8 w 19"/>
                <a:gd name="T5" fmla="*/ 13 h 28"/>
                <a:gd name="T6" fmla="*/ 8 w 19"/>
                <a:gd name="T7" fmla="*/ 14 h 28"/>
                <a:gd name="T8" fmla="*/ 7 w 19"/>
                <a:gd name="T9" fmla="*/ 17 h 28"/>
                <a:gd name="T10" fmla="*/ 1 w 19"/>
                <a:gd name="T11" fmla="*/ 19 h 28"/>
                <a:gd name="T12" fmla="*/ 3 w 19"/>
                <a:gd name="T13" fmla="*/ 28 h 28"/>
                <a:gd name="T14" fmla="*/ 14 w 19"/>
                <a:gd name="T15" fmla="*/ 23 h 28"/>
                <a:gd name="T16" fmla="*/ 19 w 19"/>
                <a:gd name="T17" fmla="*/ 14 h 28"/>
                <a:gd name="T18" fmla="*/ 13 w 19"/>
                <a:gd name="T19" fmla="*/ 4 h 28"/>
                <a:gd name="T20" fmla="*/ 0 w 19"/>
                <a:gd name="T21" fmla="*/ 0 h 28"/>
                <a:gd name="T22" fmla="*/ 0 w 19"/>
                <a:gd name="T23" fmla="*/ 0 h 28"/>
                <a:gd name="T24" fmla="*/ 0 w 19"/>
                <a:gd name="T25"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28">
                  <a:moveTo>
                    <a:pt x="0" y="10"/>
                  </a:moveTo>
                  <a:lnTo>
                    <a:pt x="0" y="10"/>
                  </a:lnTo>
                  <a:lnTo>
                    <a:pt x="8" y="13"/>
                  </a:lnTo>
                  <a:lnTo>
                    <a:pt x="8" y="14"/>
                  </a:lnTo>
                  <a:lnTo>
                    <a:pt x="7" y="17"/>
                  </a:lnTo>
                  <a:lnTo>
                    <a:pt x="1" y="19"/>
                  </a:lnTo>
                  <a:lnTo>
                    <a:pt x="3" y="28"/>
                  </a:lnTo>
                  <a:lnTo>
                    <a:pt x="14" y="23"/>
                  </a:lnTo>
                  <a:lnTo>
                    <a:pt x="19" y="14"/>
                  </a:lnTo>
                  <a:lnTo>
                    <a:pt x="13" y="4"/>
                  </a:lnTo>
                  <a:lnTo>
                    <a:pt x="0" y="0"/>
                  </a:lnTo>
                  <a:lnTo>
                    <a:pt x="0" y="0"/>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91" name="Freeform 2523"/>
            <p:cNvSpPr>
              <a:spLocks/>
            </p:cNvSpPr>
            <p:nvPr/>
          </p:nvSpPr>
          <p:spPr bwMode="auto">
            <a:xfrm>
              <a:off x="3235" y="3998"/>
              <a:ext cx="24" cy="12"/>
            </a:xfrm>
            <a:custGeom>
              <a:avLst/>
              <a:gdLst>
                <a:gd name="T0" fmla="*/ 7 w 71"/>
                <a:gd name="T1" fmla="*/ 0 h 36"/>
                <a:gd name="T2" fmla="*/ 0 w 71"/>
                <a:gd name="T3" fmla="*/ 10 h 36"/>
                <a:gd name="T4" fmla="*/ 2 w 71"/>
                <a:gd name="T5" fmla="*/ 21 h 36"/>
                <a:gd name="T6" fmla="*/ 12 w 71"/>
                <a:gd name="T7" fmla="*/ 26 h 36"/>
                <a:gd name="T8" fmla="*/ 24 w 71"/>
                <a:gd name="T9" fmla="*/ 29 h 36"/>
                <a:gd name="T10" fmla="*/ 37 w 71"/>
                <a:gd name="T11" fmla="*/ 31 h 36"/>
                <a:gd name="T12" fmla="*/ 49 w 71"/>
                <a:gd name="T13" fmla="*/ 33 h 36"/>
                <a:gd name="T14" fmla="*/ 62 w 71"/>
                <a:gd name="T15" fmla="*/ 35 h 36"/>
                <a:gd name="T16" fmla="*/ 71 w 71"/>
                <a:gd name="T17" fmla="*/ 36 h 36"/>
                <a:gd name="T18" fmla="*/ 71 w 71"/>
                <a:gd name="T19" fmla="*/ 26 h 36"/>
                <a:gd name="T20" fmla="*/ 62 w 71"/>
                <a:gd name="T21" fmla="*/ 25 h 36"/>
                <a:gd name="T22" fmla="*/ 49 w 71"/>
                <a:gd name="T23" fmla="*/ 24 h 36"/>
                <a:gd name="T24" fmla="*/ 37 w 71"/>
                <a:gd name="T25" fmla="*/ 22 h 36"/>
                <a:gd name="T26" fmla="*/ 24 w 71"/>
                <a:gd name="T27" fmla="*/ 20 h 36"/>
                <a:gd name="T28" fmla="*/ 14 w 71"/>
                <a:gd name="T29" fmla="*/ 17 h 36"/>
                <a:gd name="T30" fmla="*/ 9 w 71"/>
                <a:gd name="T31" fmla="*/ 14 h 36"/>
                <a:gd name="T32" fmla="*/ 9 w 71"/>
                <a:gd name="T33" fmla="*/ 13 h 36"/>
                <a:gd name="T34" fmla="*/ 14 w 71"/>
                <a:gd name="T35" fmla="*/ 7 h 36"/>
                <a:gd name="T36" fmla="*/ 7 w 71"/>
                <a:gd name="T3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1" h="36">
                  <a:moveTo>
                    <a:pt x="7" y="0"/>
                  </a:moveTo>
                  <a:lnTo>
                    <a:pt x="0" y="10"/>
                  </a:lnTo>
                  <a:lnTo>
                    <a:pt x="2" y="21"/>
                  </a:lnTo>
                  <a:lnTo>
                    <a:pt x="12" y="26"/>
                  </a:lnTo>
                  <a:lnTo>
                    <a:pt x="24" y="29"/>
                  </a:lnTo>
                  <a:lnTo>
                    <a:pt x="37" y="31"/>
                  </a:lnTo>
                  <a:lnTo>
                    <a:pt x="49" y="33"/>
                  </a:lnTo>
                  <a:lnTo>
                    <a:pt x="62" y="35"/>
                  </a:lnTo>
                  <a:lnTo>
                    <a:pt x="71" y="36"/>
                  </a:lnTo>
                  <a:lnTo>
                    <a:pt x="71" y="26"/>
                  </a:lnTo>
                  <a:lnTo>
                    <a:pt x="62" y="25"/>
                  </a:lnTo>
                  <a:lnTo>
                    <a:pt x="49" y="24"/>
                  </a:lnTo>
                  <a:lnTo>
                    <a:pt x="37" y="22"/>
                  </a:lnTo>
                  <a:lnTo>
                    <a:pt x="24" y="20"/>
                  </a:lnTo>
                  <a:lnTo>
                    <a:pt x="14" y="17"/>
                  </a:lnTo>
                  <a:lnTo>
                    <a:pt x="9" y="14"/>
                  </a:lnTo>
                  <a:lnTo>
                    <a:pt x="9" y="13"/>
                  </a:lnTo>
                  <a:lnTo>
                    <a:pt x="14" y="7"/>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92" name="Freeform 2524"/>
            <p:cNvSpPr>
              <a:spLocks/>
            </p:cNvSpPr>
            <p:nvPr/>
          </p:nvSpPr>
          <p:spPr bwMode="auto">
            <a:xfrm>
              <a:off x="3237" y="3998"/>
              <a:ext cx="3" cy="2"/>
            </a:xfrm>
            <a:custGeom>
              <a:avLst/>
              <a:gdLst>
                <a:gd name="T0" fmla="*/ 7 w 8"/>
                <a:gd name="T1" fmla="*/ 8 h 8"/>
                <a:gd name="T2" fmla="*/ 8 w 8"/>
                <a:gd name="T3" fmla="*/ 5 h 8"/>
                <a:gd name="T4" fmla="*/ 7 w 8"/>
                <a:gd name="T5" fmla="*/ 1 h 8"/>
                <a:gd name="T6" fmla="*/ 3 w 8"/>
                <a:gd name="T7" fmla="*/ 0 h 8"/>
                <a:gd name="T8" fmla="*/ 0 w 8"/>
                <a:gd name="T9" fmla="*/ 1 h 8"/>
                <a:gd name="T10" fmla="*/ 7 w 8"/>
                <a:gd name="T11" fmla="*/ 8 h 8"/>
              </a:gdLst>
              <a:ahLst/>
              <a:cxnLst>
                <a:cxn ang="0">
                  <a:pos x="T0" y="T1"/>
                </a:cxn>
                <a:cxn ang="0">
                  <a:pos x="T2" y="T3"/>
                </a:cxn>
                <a:cxn ang="0">
                  <a:pos x="T4" y="T5"/>
                </a:cxn>
                <a:cxn ang="0">
                  <a:pos x="T6" y="T7"/>
                </a:cxn>
                <a:cxn ang="0">
                  <a:pos x="T8" y="T9"/>
                </a:cxn>
                <a:cxn ang="0">
                  <a:pos x="T10" y="T11"/>
                </a:cxn>
              </a:cxnLst>
              <a:rect l="0" t="0" r="r" b="b"/>
              <a:pathLst>
                <a:path w="8" h="8">
                  <a:moveTo>
                    <a:pt x="7" y="8"/>
                  </a:moveTo>
                  <a:lnTo>
                    <a:pt x="8" y="5"/>
                  </a:lnTo>
                  <a:lnTo>
                    <a:pt x="7" y="1"/>
                  </a:lnTo>
                  <a:lnTo>
                    <a:pt x="3" y="0"/>
                  </a:lnTo>
                  <a:lnTo>
                    <a:pt x="0" y="1"/>
                  </a:lnTo>
                  <a:lnTo>
                    <a:pt x="7"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93" name="Freeform 2525"/>
            <p:cNvSpPr>
              <a:spLocks/>
            </p:cNvSpPr>
            <p:nvPr/>
          </p:nvSpPr>
          <p:spPr bwMode="auto">
            <a:xfrm>
              <a:off x="3095" y="4175"/>
              <a:ext cx="3" cy="2"/>
            </a:xfrm>
            <a:custGeom>
              <a:avLst/>
              <a:gdLst>
                <a:gd name="T0" fmla="*/ 9 w 9"/>
                <a:gd name="T1" fmla="*/ 6 h 6"/>
                <a:gd name="T2" fmla="*/ 8 w 9"/>
                <a:gd name="T3" fmla="*/ 3 h 6"/>
                <a:gd name="T4" fmla="*/ 6 w 9"/>
                <a:gd name="T5" fmla="*/ 0 h 6"/>
                <a:gd name="T6" fmla="*/ 2 w 9"/>
                <a:gd name="T7" fmla="*/ 0 h 6"/>
                <a:gd name="T8" fmla="*/ 0 w 9"/>
                <a:gd name="T9" fmla="*/ 4 h 6"/>
                <a:gd name="T10" fmla="*/ 9 w 9"/>
                <a:gd name="T11" fmla="*/ 6 h 6"/>
              </a:gdLst>
              <a:ahLst/>
              <a:cxnLst>
                <a:cxn ang="0">
                  <a:pos x="T0" y="T1"/>
                </a:cxn>
                <a:cxn ang="0">
                  <a:pos x="T2" y="T3"/>
                </a:cxn>
                <a:cxn ang="0">
                  <a:pos x="T4" y="T5"/>
                </a:cxn>
                <a:cxn ang="0">
                  <a:pos x="T6" y="T7"/>
                </a:cxn>
                <a:cxn ang="0">
                  <a:pos x="T8" y="T9"/>
                </a:cxn>
                <a:cxn ang="0">
                  <a:pos x="T10" y="T11"/>
                </a:cxn>
              </a:cxnLst>
              <a:rect l="0" t="0" r="r" b="b"/>
              <a:pathLst>
                <a:path w="9" h="6">
                  <a:moveTo>
                    <a:pt x="9" y="6"/>
                  </a:moveTo>
                  <a:lnTo>
                    <a:pt x="8" y="3"/>
                  </a:lnTo>
                  <a:lnTo>
                    <a:pt x="6" y="0"/>
                  </a:lnTo>
                  <a:lnTo>
                    <a:pt x="2" y="0"/>
                  </a:lnTo>
                  <a:lnTo>
                    <a:pt x="0" y="4"/>
                  </a:lnTo>
                  <a:lnTo>
                    <a:pt x="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94" name="Freeform 2526"/>
            <p:cNvSpPr>
              <a:spLocks/>
            </p:cNvSpPr>
            <p:nvPr/>
          </p:nvSpPr>
          <p:spPr bwMode="auto">
            <a:xfrm>
              <a:off x="3090" y="4176"/>
              <a:ext cx="8" cy="16"/>
            </a:xfrm>
            <a:custGeom>
              <a:avLst/>
              <a:gdLst>
                <a:gd name="T0" fmla="*/ 7 w 23"/>
                <a:gd name="T1" fmla="*/ 48 h 48"/>
                <a:gd name="T2" fmla="*/ 13 w 23"/>
                <a:gd name="T3" fmla="*/ 39 h 48"/>
                <a:gd name="T4" fmla="*/ 17 w 23"/>
                <a:gd name="T5" fmla="*/ 25 h 48"/>
                <a:gd name="T6" fmla="*/ 21 w 23"/>
                <a:gd name="T7" fmla="*/ 12 h 48"/>
                <a:gd name="T8" fmla="*/ 23 w 23"/>
                <a:gd name="T9" fmla="*/ 2 h 48"/>
                <a:gd name="T10" fmla="*/ 14 w 23"/>
                <a:gd name="T11" fmla="*/ 0 h 48"/>
                <a:gd name="T12" fmla="*/ 12 w 23"/>
                <a:gd name="T13" fmla="*/ 10 h 48"/>
                <a:gd name="T14" fmla="*/ 8 w 23"/>
                <a:gd name="T15" fmla="*/ 23 h 48"/>
                <a:gd name="T16" fmla="*/ 4 w 23"/>
                <a:gd name="T17" fmla="*/ 34 h 48"/>
                <a:gd name="T18" fmla="*/ 0 w 23"/>
                <a:gd name="T19" fmla="*/ 41 h 48"/>
                <a:gd name="T20" fmla="*/ 7 w 23"/>
                <a:gd name="T21"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48">
                  <a:moveTo>
                    <a:pt x="7" y="48"/>
                  </a:moveTo>
                  <a:lnTo>
                    <a:pt x="13" y="39"/>
                  </a:lnTo>
                  <a:lnTo>
                    <a:pt x="17" y="25"/>
                  </a:lnTo>
                  <a:lnTo>
                    <a:pt x="21" y="12"/>
                  </a:lnTo>
                  <a:lnTo>
                    <a:pt x="23" y="2"/>
                  </a:lnTo>
                  <a:lnTo>
                    <a:pt x="14" y="0"/>
                  </a:lnTo>
                  <a:lnTo>
                    <a:pt x="12" y="10"/>
                  </a:lnTo>
                  <a:lnTo>
                    <a:pt x="8" y="23"/>
                  </a:lnTo>
                  <a:lnTo>
                    <a:pt x="4" y="34"/>
                  </a:lnTo>
                  <a:lnTo>
                    <a:pt x="0" y="41"/>
                  </a:lnTo>
                  <a:lnTo>
                    <a:pt x="7" y="4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95" name="Freeform 2527"/>
            <p:cNvSpPr>
              <a:spLocks/>
            </p:cNvSpPr>
            <p:nvPr/>
          </p:nvSpPr>
          <p:spPr bwMode="auto">
            <a:xfrm>
              <a:off x="3090" y="4190"/>
              <a:ext cx="3" cy="3"/>
            </a:xfrm>
            <a:custGeom>
              <a:avLst/>
              <a:gdLst>
                <a:gd name="T0" fmla="*/ 1 w 8"/>
                <a:gd name="T1" fmla="*/ 0 h 8"/>
                <a:gd name="T2" fmla="*/ 0 w 8"/>
                <a:gd name="T3" fmla="*/ 4 h 8"/>
                <a:gd name="T4" fmla="*/ 1 w 8"/>
                <a:gd name="T5" fmla="*/ 7 h 8"/>
                <a:gd name="T6" fmla="*/ 5 w 8"/>
                <a:gd name="T7" fmla="*/ 8 h 8"/>
                <a:gd name="T8" fmla="*/ 8 w 8"/>
                <a:gd name="T9" fmla="*/ 7 h 8"/>
                <a:gd name="T10" fmla="*/ 1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1" y="0"/>
                  </a:moveTo>
                  <a:lnTo>
                    <a:pt x="0" y="4"/>
                  </a:lnTo>
                  <a:lnTo>
                    <a:pt x="1" y="7"/>
                  </a:lnTo>
                  <a:lnTo>
                    <a:pt x="5" y="8"/>
                  </a:lnTo>
                  <a:lnTo>
                    <a:pt x="8" y="7"/>
                  </a:lnTo>
                  <a:lnTo>
                    <a:pt x="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96" name="Freeform 2528"/>
            <p:cNvSpPr>
              <a:spLocks/>
            </p:cNvSpPr>
            <p:nvPr/>
          </p:nvSpPr>
          <p:spPr bwMode="auto">
            <a:xfrm>
              <a:off x="2884" y="4106"/>
              <a:ext cx="3" cy="2"/>
            </a:xfrm>
            <a:custGeom>
              <a:avLst/>
              <a:gdLst>
                <a:gd name="T0" fmla="*/ 9 w 9"/>
                <a:gd name="T1" fmla="*/ 4 h 6"/>
                <a:gd name="T2" fmla="*/ 7 w 9"/>
                <a:gd name="T3" fmla="*/ 0 h 6"/>
                <a:gd name="T4" fmla="*/ 3 w 9"/>
                <a:gd name="T5" fmla="*/ 0 h 6"/>
                <a:gd name="T6" fmla="*/ 1 w 9"/>
                <a:gd name="T7" fmla="*/ 3 h 6"/>
                <a:gd name="T8" fmla="*/ 0 w 9"/>
                <a:gd name="T9" fmla="*/ 6 h 6"/>
                <a:gd name="T10" fmla="*/ 9 w 9"/>
                <a:gd name="T11" fmla="*/ 4 h 6"/>
              </a:gdLst>
              <a:ahLst/>
              <a:cxnLst>
                <a:cxn ang="0">
                  <a:pos x="T0" y="T1"/>
                </a:cxn>
                <a:cxn ang="0">
                  <a:pos x="T2" y="T3"/>
                </a:cxn>
                <a:cxn ang="0">
                  <a:pos x="T4" y="T5"/>
                </a:cxn>
                <a:cxn ang="0">
                  <a:pos x="T6" y="T7"/>
                </a:cxn>
                <a:cxn ang="0">
                  <a:pos x="T8" y="T9"/>
                </a:cxn>
                <a:cxn ang="0">
                  <a:pos x="T10" y="T11"/>
                </a:cxn>
              </a:cxnLst>
              <a:rect l="0" t="0" r="r" b="b"/>
              <a:pathLst>
                <a:path w="9" h="6">
                  <a:moveTo>
                    <a:pt x="9" y="4"/>
                  </a:moveTo>
                  <a:lnTo>
                    <a:pt x="7" y="0"/>
                  </a:lnTo>
                  <a:lnTo>
                    <a:pt x="3" y="0"/>
                  </a:lnTo>
                  <a:lnTo>
                    <a:pt x="1" y="3"/>
                  </a:lnTo>
                  <a:lnTo>
                    <a:pt x="0" y="6"/>
                  </a:lnTo>
                  <a:lnTo>
                    <a:pt x="9"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97" name="Freeform 2529"/>
            <p:cNvSpPr>
              <a:spLocks/>
            </p:cNvSpPr>
            <p:nvPr/>
          </p:nvSpPr>
          <p:spPr bwMode="auto">
            <a:xfrm>
              <a:off x="2884" y="4108"/>
              <a:ext cx="5" cy="13"/>
            </a:xfrm>
            <a:custGeom>
              <a:avLst/>
              <a:gdLst>
                <a:gd name="T0" fmla="*/ 14 w 14"/>
                <a:gd name="T1" fmla="*/ 41 h 41"/>
                <a:gd name="T2" fmla="*/ 14 w 14"/>
                <a:gd name="T3" fmla="*/ 33 h 41"/>
                <a:gd name="T4" fmla="*/ 14 w 14"/>
                <a:gd name="T5" fmla="*/ 22 h 41"/>
                <a:gd name="T6" fmla="*/ 11 w 14"/>
                <a:gd name="T7" fmla="*/ 11 h 41"/>
                <a:gd name="T8" fmla="*/ 9 w 14"/>
                <a:gd name="T9" fmla="*/ 0 h 41"/>
                <a:gd name="T10" fmla="*/ 0 w 14"/>
                <a:gd name="T11" fmla="*/ 2 h 41"/>
                <a:gd name="T12" fmla="*/ 2 w 14"/>
                <a:gd name="T13" fmla="*/ 11 h 41"/>
                <a:gd name="T14" fmla="*/ 2 w 14"/>
                <a:gd name="T15" fmla="*/ 22 h 41"/>
                <a:gd name="T16" fmla="*/ 2 w 14"/>
                <a:gd name="T17" fmla="*/ 33 h 41"/>
                <a:gd name="T18" fmla="*/ 2 w 14"/>
                <a:gd name="T19" fmla="*/ 41 h 41"/>
                <a:gd name="T20" fmla="*/ 14 w 14"/>
                <a:gd name="T21"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41">
                  <a:moveTo>
                    <a:pt x="14" y="41"/>
                  </a:moveTo>
                  <a:lnTo>
                    <a:pt x="14" y="33"/>
                  </a:lnTo>
                  <a:lnTo>
                    <a:pt x="14" y="22"/>
                  </a:lnTo>
                  <a:lnTo>
                    <a:pt x="11" y="11"/>
                  </a:lnTo>
                  <a:lnTo>
                    <a:pt x="9" y="0"/>
                  </a:lnTo>
                  <a:lnTo>
                    <a:pt x="0" y="2"/>
                  </a:lnTo>
                  <a:lnTo>
                    <a:pt x="2" y="11"/>
                  </a:lnTo>
                  <a:lnTo>
                    <a:pt x="2" y="22"/>
                  </a:lnTo>
                  <a:lnTo>
                    <a:pt x="2" y="33"/>
                  </a:lnTo>
                  <a:lnTo>
                    <a:pt x="2" y="41"/>
                  </a:lnTo>
                  <a:lnTo>
                    <a:pt x="14" y="4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98" name="Freeform 2530"/>
            <p:cNvSpPr>
              <a:spLocks/>
            </p:cNvSpPr>
            <p:nvPr/>
          </p:nvSpPr>
          <p:spPr bwMode="auto">
            <a:xfrm>
              <a:off x="2885" y="4121"/>
              <a:ext cx="4" cy="2"/>
            </a:xfrm>
            <a:custGeom>
              <a:avLst/>
              <a:gdLst>
                <a:gd name="T0" fmla="*/ 0 w 12"/>
                <a:gd name="T1" fmla="*/ 0 h 5"/>
                <a:gd name="T2" fmla="*/ 3 w 12"/>
                <a:gd name="T3" fmla="*/ 3 h 5"/>
                <a:gd name="T4" fmla="*/ 6 w 12"/>
                <a:gd name="T5" fmla="*/ 5 h 5"/>
                <a:gd name="T6" fmla="*/ 9 w 12"/>
                <a:gd name="T7" fmla="*/ 3 h 5"/>
                <a:gd name="T8" fmla="*/ 12 w 12"/>
                <a:gd name="T9" fmla="*/ 0 h 5"/>
                <a:gd name="T10" fmla="*/ 0 w 12"/>
                <a:gd name="T11" fmla="*/ 0 h 5"/>
              </a:gdLst>
              <a:ahLst/>
              <a:cxnLst>
                <a:cxn ang="0">
                  <a:pos x="T0" y="T1"/>
                </a:cxn>
                <a:cxn ang="0">
                  <a:pos x="T2" y="T3"/>
                </a:cxn>
                <a:cxn ang="0">
                  <a:pos x="T4" y="T5"/>
                </a:cxn>
                <a:cxn ang="0">
                  <a:pos x="T6" y="T7"/>
                </a:cxn>
                <a:cxn ang="0">
                  <a:pos x="T8" y="T9"/>
                </a:cxn>
                <a:cxn ang="0">
                  <a:pos x="T10" y="T11"/>
                </a:cxn>
              </a:cxnLst>
              <a:rect l="0" t="0" r="r" b="b"/>
              <a:pathLst>
                <a:path w="12" h="5">
                  <a:moveTo>
                    <a:pt x="0" y="0"/>
                  </a:moveTo>
                  <a:lnTo>
                    <a:pt x="3" y="3"/>
                  </a:lnTo>
                  <a:lnTo>
                    <a:pt x="6" y="5"/>
                  </a:lnTo>
                  <a:lnTo>
                    <a:pt x="9" y="3"/>
                  </a:lnTo>
                  <a:lnTo>
                    <a:pt x="1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099" name="Freeform 2531"/>
            <p:cNvSpPr>
              <a:spLocks/>
            </p:cNvSpPr>
            <p:nvPr/>
          </p:nvSpPr>
          <p:spPr bwMode="auto">
            <a:xfrm>
              <a:off x="2894" y="4110"/>
              <a:ext cx="3" cy="3"/>
            </a:xfrm>
            <a:custGeom>
              <a:avLst/>
              <a:gdLst>
                <a:gd name="T0" fmla="*/ 9 w 9"/>
                <a:gd name="T1" fmla="*/ 2 h 7"/>
                <a:gd name="T2" fmla="*/ 7 w 9"/>
                <a:gd name="T3" fmla="*/ 0 h 7"/>
                <a:gd name="T4" fmla="*/ 3 w 9"/>
                <a:gd name="T5" fmla="*/ 0 h 7"/>
                <a:gd name="T6" fmla="*/ 0 w 9"/>
                <a:gd name="T7" fmla="*/ 3 h 7"/>
                <a:gd name="T8" fmla="*/ 0 w 9"/>
                <a:gd name="T9" fmla="*/ 7 h 7"/>
                <a:gd name="T10" fmla="*/ 9 w 9"/>
                <a:gd name="T11" fmla="*/ 2 h 7"/>
              </a:gdLst>
              <a:ahLst/>
              <a:cxnLst>
                <a:cxn ang="0">
                  <a:pos x="T0" y="T1"/>
                </a:cxn>
                <a:cxn ang="0">
                  <a:pos x="T2" y="T3"/>
                </a:cxn>
                <a:cxn ang="0">
                  <a:pos x="T4" y="T5"/>
                </a:cxn>
                <a:cxn ang="0">
                  <a:pos x="T6" y="T7"/>
                </a:cxn>
                <a:cxn ang="0">
                  <a:pos x="T8" y="T9"/>
                </a:cxn>
                <a:cxn ang="0">
                  <a:pos x="T10" y="T11"/>
                </a:cxn>
              </a:cxnLst>
              <a:rect l="0" t="0" r="r" b="b"/>
              <a:pathLst>
                <a:path w="9" h="7">
                  <a:moveTo>
                    <a:pt x="9" y="2"/>
                  </a:moveTo>
                  <a:lnTo>
                    <a:pt x="7" y="0"/>
                  </a:lnTo>
                  <a:lnTo>
                    <a:pt x="3" y="0"/>
                  </a:lnTo>
                  <a:lnTo>
                    <a:pt x="0" y="3"/>
                  </a:lnTo>
                  <a:lnTo>
                    <a:pt x="0" y="7"/>
                  </a:lnTo>
                  <a:lnTo>
                    <a:pt x="9"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00" name="Freeform 2532"/>
            <p:cNvSpPr>
              <a:spLocks/>
            </p:cNvSpPr>
            <p:nvPr/>
          </p:nvSpPr>
          <p:spPr bwMode="auto">
            <a:xfrm>
              <a:off x="2894" y="4111"/>
              <a:ext cx="5" cy="11"/>
            </a:xfrm>
            <a:custGeom>
              <a:avLst/>
              <a:gdLst>
                <a:gd name="T0" fmla="*/ 14 w 15"/>
                <a:gd name="T1" fmla="*/ 34 h 34"/>
                <a:gd name="T2" fmla="*/ 15 w 15"/>
                <a:gd name="T3" fmla="*/ 25 h 34"/>
                <a:gd name="T4" fmla="*/ 15 w 15"/>
                <a:gd name="T5" fmla="*/ 17 h 34"/>
                <a:gd name="T6" fmla="*/ 12 w 15"/>
                <a:gd name="T7" fmla="*/ 8 h 34"/>
                <a:gd name="T8" fmla="*/ 9 w 15"/>
                <a:gd name="T9" fmla="*/ 0 h 34"/>
                <a:gd name="T10" fmla="*/ 0 w 15"/>
                <a:gd name="T11" fmla="*/ 5 h 34"/>
                <a:gd name="T12" fmla="*/ 3 w 15"/>
                <a:gd name="T13" fmla="*/ 10 h 34"/>
                <a:gd name="T14" fmla="*/ 6 w 15"/>
                <a:gd name="T15" fmla="*/ 17 h 34"/>
                <a:gd name="T16" fmla="*/ 6 w 15"/>
                <a:gd name="T17" fmla="*/ 25 h 34"/>
                <a:gd name="T18" fmla="*/ 4 w 15"/>
                <a:gd name="T19" fmla="*/ 32 h 34"/>
                <a:gd name="T20" fmla="*/ 14 w 15"/>
                <a:gd name="T2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4">
                  <a:moveTo>
                    <a:pt x="14" y="34"/>
                  </a:moveTo>
                  <a:lnTo>
                    <a:pt x="15" y="25"/>
                  </a:lnTo>
                  <a:lnTo>
                    <a:pt x="15" y="17"/>
                  </a:lnTo>
                  <a:lnTo>
                    <a:pt x="12" y="8"/>
                  </a:lnTo>
                  <a:lnTo>
                    <a:pt x="9" y="0"/>
                  </a:lnTo>
                  <a:lnTo>
                    <a:pt x="0" y="5"/>
                  </a:lnTo>
                  <a:lnTo>
                    <a:pt x="3" y="10"/>
                  </a:lnTo>
                  <a:lnTo>
                    <a:pt x="6" y="17"/>
                  </a:lnTo>
                  <a:lnTo>
                    <a:pt x="6" y="25"/>
                  </a:lnTo>
                  <a:lnTo>
                    <a:pt x="4" y="32"/>
                  </a:lnTo>
                  <a:lnTo>
                    <a:pt x="14"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01" name="Freeform 2533"/>
            <p:cNvSpPr>
              <a:spLocks/>
            </p:cNvSpPr>
            <p:nvPr/>
          </p:nvSpPr>
          <p:spPr bwMode="auto">
            <a:xfrm>
              <a:off x="2895" y="4122"/>
              <a:ext cx="4" cy="2"/>
            </a:xfrm>
            <a:custGeom>
              <a:avLst/>
              <a:gdLst>
                <a:gd name="T0" fmla="*/ 0 w 10"/>
                <a:gd name="T1" fmla="*/ 0 h 6"/>
                <a:gd name="T2" fmla="*/ 2 w 10"/>
                <a:gd name="T3" fmla="*/ 4 h 6"/>
                <a:gd name="T4" fmla="*/ 4 w 10"/>
                <a:gd name="T5" fmla="*/ 6 h 6"/>
                <a:gd name="T6" fmla="*/ 7 w 10"/>
                <a:gd name="T7" fmla="*/ 5 h 6"/>
                <a:gd name="T8" fmla="*/ 10 w 10"/>
                <a:gd name="T9" fmla="*/ 2 h 6"/>
                <a:gd name="T10" fmla="*/ 0 w 10"/>
                <a:gd name="T11" fmla="*/ 0 h 6"/>
              </a:gdLst>
              <a:ahLst/>
              <a:cxnLst>
                <a:cxn ang="0">
                  <a:pos x="T0" y="T1"/>
                </a:cxn>
                <a:cxn ang="0">
                  <a:pos x="T2" y="T3"/>
                </a:cxn>
                <a:cxn ang="0">
                  <a:pos x="T4" y="T5"/>
                </a:cxn>
                <a:cxn ang="0">
                  <a:pos x="T6" y="T7"/>
                </a:cxn>
                <a:cxn ang="0">
                  <a:pos x="T8" y="T9"/>
                </a:cxn>
                <a:cxn ang="0">
                  <a:pos x="T10" y="T11"/>
                </a:cxn>
              </a:cxnLst>
              <a:rect l="0" t="0" r="r" b="b"/>
              <a:pathLst>
                <a:path w="10" h="6">
                  <a:moveTo>
                    <a:pt x="0" y="0"/>
                  </a:moveTo>
                  <a:lnTo>
                    <a:pt x="2" y="4"/>
                  </a:lnTo>
                  <a:lnTo>
                    <a:pt x="4" y="6"/>
                  </a:lnTo>
                  <a:lnTo>
                    <a:pt x="7" y="5"/>
                  </a:lnTo>
                  <a:lnTo>
                    <a:pt x="10"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02" name="Freeform 2534"/>
            <p:cNvSpPr>
              <a:spLocks/>
            </p:cNvSpPr>
            <p:nvPr/>
          </p:nvSpPr>
          <p:spPr bwMode="auto">
            <a:xfrm>
              <a:off x="2915" y="4126"/>
              <a:ext cx="3" cy="2"/>
            </a:xfrm>
            <a:custGeom>
              <a:avLst/>
              <a:gdLst>
                <a:gd name="T0" fmla="*/ 0 w 8"/>
                <a:gd name="T1" fmla="*/ 6 h 8"/>
                <a:gd name="T2" fmla="*/ 3 w 8"/>
                <a:gd name="T3" fmla="*/ 8 h 8"/>
                <a:gd name="T4" fmla="*/ 7 w 8"/>
                <a:gd name="T5" fmla="*/ 6 h 8"/>
                <a:gd name="T6" fmla="*/ 8 w 8"/>
                <a:gd name="T7" fmla="*/ 3 h 8"/>
                <a:gd name="T8" fmla="*/ 7 w 8"/>
                <a:gd name="T9" fmla="*/ 0 h 8"/>
                <a:gd name="T10" fmla="*/ 0 w 8"/>
                <a:gd name="T11" fmla="*/ 6 h 8"/>
              </a:gdLst>
              <a:ahLst/>
              <a:cxnLst>
                <a:cxn ang="0">
                  <a:pos x="T0" y="T1"/>
                </a:cxn>
                <a:cxn ang="0">
                  <a:pos x="T2" y="T3"/>
                </a:cxn>
                <a:cxn ang="0">
                  <a:pos x="T4" y="T5"/>
                </a:cxn>
                <a:cxn ang="0">
                  <a:pos x="T6" y="T7"/>
                </a:cxn>
                <a:cxn ang="0">
                  <a:pos x="T8" y="T9"/>
                </a:cxn>
                <a:cxn ang="0">
                  <a:pos x="T10" y="T11"/>
                </a:cxn>
              </a:cxnLst>
              <a:rect l="0" t="0" r="r" b="b"/>
              <a:pathLst>
                <a:path w="8" h="8">
                  <a:moveTo>
                    <a:pt x="0" y="6"/>
                  </a:moveTo>
                  <a:lnTo>
                    <a:pt x="3" y="8"/>
                  </a:lnTo>
                  <a:lnTo>
                    <a:pt x="7" y="6"/>
                  </a:lnTo>
                  <a:lnTo>
                    <a:pt x="8" y="3"/>
                  </a:lnTo>
                  <a:lnTo>
                    <a:pt x="7" y="0"/>
                  </a:lnTo>
                  <a:lnTo>
                    <a:pt x="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03" name="Freeform 2535"/>
            <p:cNvSpPr>
              <a:spLocks/>
            </p:cNvSpPr>
            <p:nvPr/>
          </p:nvSpPr>
          <p:spPr bwMode="auto">
            <a:xfrm>
              <a:off x="2912" y="4102"/>
              <a:ext cx="6" cy="26"/>
            </a:xfrm>
            <a:custGeom>
              <a:avLst/>
              <a:gdLst>
                <a:gd name="T0" fmla="*/ 6 w 17"/>
                <a:gd name="T1" fmla="*/ 0 h 76"/>
                <a:gd name="T2" fmla="*/ 3 w 17"/>
                <a:gd name="T3" fmla="*/ 18 h 76"/>
                <a:gd name="T4" fmla="*/ 0 w 17"/>
                <a:gd name="T5" fmla="*/ 40 h 76"/>
                <a:gd name="T6" fmla="*/ 3 w 17"/>
                <a:gd name="T7" fmla="*/ 60 h 76"/>
                <a:gd name="T8" fmla="*/ 10 w 17"/>
                <a:gd name="T9" fmla="*/ 76 h 76"/>
                <a:gd name="T10" fmla="*/ 17 w 17"/>
                <a:gd name="T11" fmla="*/ 70 h 76"/>
                <a:gd name="T12" fmla="*/ 12 w 17"/>
                <a:gd name="T13" fmla="*/ 58 h 76"/>
                <a:gd name="T14" fmla="*/ 11 w 17"/>
                <a:gd name="T15" fmla="*/ 40 h 76"/>
                <a:gd name="T16" fmla="*/ 12 w 17"/>
                <a:gd name="T17" fmla="*/ 18 h 76"/>
                <a:gd name="T18" fmla="*/ 16 w 17"/>
                <a:gd name="T19" fmla="*/ 2 h 76"/>
                <a:gd name="T20" fmla="*/ 6 w 17"/>
                <a:gd name="T2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76">
                  <a:moveTo>
                    <a:pt x="6" y="0"/>
                  </a:moveTo>
                  <a:lnTo>
                    <a:pt x="3" y="18"/>
                  </a:lnTo>
                  <a:lnTo>
                    <a:pt x="0" y="40"/>
                  </a:lnTo>
                  <a:lnTo>
                    <a:pt x="3" y="60"/>
                  </a:lnTo>
                  <a:lnTo>
                    <a:pt x="10" y="76"/>
                  </a:lnTo>
                  <a:lnTo>
                    <a:pt x="17" y="70"/>
                  </a:lnTo>
                  <a:lnTo>
                    <a:pt x="12" y="58"/>
                  </a:lnTo>
                  <a:lnTo>
                    <a:pt x="11" y="40"/>
                  </a:lnTo>
                  <a:lnTo>
                    <a:pt x="12" y="18"/>
                  </a:lnTo>
                  <a:lnTo>
                    <a:pt x="16" y="2"/>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04" name="Freeform 2536"/>
            <p:cNvSpPr>
              <a:spLocks/>
            </p:cNvSpPr>
            <p:nvPr/>
          </p:nvSpPr>
          <p:spPr bwMode="auto">
            <a:xfrm>
              <a:off x="2914" y="4101"/>
              <a:ext cx="3" cy="2"/>
            </a:xfrm>
            <a:custGeom>
              <a:avLst/>
              <a:gdLst>
                <a:gd name="T0" fmla="*/ 10 w 10"/>
                <a:gd name="T1" fmla="*/ 6 h 6"/>
                <a:gd name="T2" fmla="*/ 8 w 10"/>
                <a:gd name="T3" fmla="*/ 3 h 6"/>
                <a:gd name="T4" fmla="*/ 6 w 10"/>
                <a:gd name="T5" fmla="*/ 0 h 6"/>
                <a:gd name="T6" fmla="*/ 3 w 10"/>
                <a:gd name="T7" fmla="*/ 0 h 6"/>
                <a:gd name="T8" fmla="*/ 0 w 10"/>
                <a:gd name="T9" fmla="*/ 4 h 6"/>
                <a:gd name="T10" fmla="*/ 10 w 10"/>
                <a:gd name="T11" fmla="*/ 6 h 6"/>
              </a:gdLst>
              <a:ahLst/>
              <a:cxnLst>
                <a:cxn ang="0">
                  <a:pos x="T0" y="T1"/>
                </a:cxn>
                <a:cxn ang="0">
                  <a:pos x="T2" y="T3"/>
                </a:cxn>
                <a:cxn ang="0">
                  <a:pos x="T4" y="T5"/>
                </a:cxn>
                <a:cxn ang="0">
                  <a:pos x="T6" y="T7"/>
                </a:cxn>
                <a:cxn ang="0">
                  <a:pos x="T8" y="T9"/>
                </a:cxn>
                <a:cxn ang="0">
                  <a:pos x="T10" y="T11"/>
                </a:cxn>
              </a:cxnLst>
              <a:rect l="0" t="0" r="r" b="b"/>
              <a:pathLst>
                <a:path w="10" h="6">
                  <a:moveTo>
                    <a:pt x="10" y="6"/>
                  </a:moveTo>
                  <a:lnTo>
                    <a:pt x="8" y="3"/>
                  </a:lnTo>
                  <a:lnTo>
                    <a:pt x="6" y="0"/>
                  </a:lnTo>
                  <a:lnTo>
                    <a:pt x="3" y="0"/>
                  </a:lnTo>
                  <a:lnTo>
                    <a:pt x="0" y="4"/>
                  </a:lnTo>
                  <a:lnTo>
                    <a:pt x="1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05" name="Freeform 2537"/>
            <p:cNvSpPr>
              <a:spLocks/>
            </p:cNvSpPr>
            <p:nvPr/>
          </p:nvSpPr>
          <p:spPr bwMode="auto">
            <a:xfrm>
              <a:off x="2923" y="4100"/>
              <a:ext cx="3" cy="2"/>
            </a:xfrm>
            <a:custGeom>
              <a:avLst/>
              <a:gdLst>
                <a:gd name="T0" fmla="*/ 9 w 9"/>
                <a:gd name="T1" fmla="*/ 7 h 7"/>
                <a:gd name="T2" fmla="*/ 9 w 9"/>
                <a:gd name="T3" fmla="*/ 3 h 7"/>
                <a:gd name="T4" fmla="*/ 7 w 9"/>
                <a:gd name="T5" fmla="*/ 0 h 7"/>
                <a:gd name="T6" fmla="*/ 2 w 9"/>
                <a:gd name="T7" fmla="*/ 0 h 7"/>
                <a:gd name="T8" fmla="*/ 0 w 9"/>
                <a:gd name="T9" fmla="*/ 2 h 7"/>
                <a:gd name="T10" fmla="*/ 9 w 9"/>
                <a:gd name="T11" fmla="*/ 7 h 7"/>
              </a:gdLst>
              <a:ahLst/>
              <a:cxnLst>
                <a:cxn ang="0">
                  <a:pos x="T0" y="T1"/>
                </a:cxn>
                <a:cxn ang="0">
                  <a:pos x="T2" y="T3"/>
                </a:cxn>
                <a:cxn ang="0">
                  <a:pos x="T4" y="T5"/>
                </a:cxn>
                <a:cxn ang="0">
                  <a:pos x="T6" y="T7"/>
                </a:cxn>
                <a:cxn ang="0">
                  <a:pos x="T8" y="T9"/>
                </a:cxn>
                <a:cxn ang="0">
                  <a:pos x="T10" y="T11"/>
                </a:cxn>
              </a:cxnLst>
              <a:rect l="0" t="0" r="r" b="b"/>
              <a:pathLst>
                <a:path w="9" h="7">
                  <a:moveTo>
                    <a:pt x="9" y="7"/>
                  </a:moveTo>
                  <a:lnTo>
                    <a:pt x="9" y="3"/>
                  </a:lnTo>
                  <a:lnTo>
                    <a:pt x="7" y="0"/>
                  </a:lnTo>
                  <a:lnTo>
                    <a:pt x="2" y="0"/>
                  </a:lnTo>
                  <a:lnTo>
                    <a:pt x="0" y="2"/>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06" name="Freeform 2538"/>
            <p:cNvSpPr>
              <a:spLocks/>
            </p:cNvSpPr>
            <p:nvPr/>
          </p:nvSpPr>
          <p:spPr bwMode="auto">
            <a:xfrm>
              <a:off x="2921" y="4101"/>
              <a:ext cx="5" cy="23"/>
            </a:xfrm>
            <a:custGeom>
              <a:avLst/>
              <a:gdLst>
                <a:gd name="T0" fmla="*/ 11 w 17"/>
                <a:gd name="T1" fmla="*/ 68 h 70"/>
                <a:gd name="T2" fmla="*/ 9 w 17"/>
                <a:gd name="T3" fmla="*/ 55 h 70"/>
                <a:gd name="T4" fmla="*/ 9 w 17"/>
                <a:gd name="T5" fmla="*/ 36 h 70"/>
                <a:gd name="T6" fmla="*/ 13 w 17"/>
                <a:gd name="T7" fmla="*/ 17 h 70"/>
                <a:gd name="T8" fmla="*/ 17 w 17"/>
                <a:gd name="T9" fmla="*/ 5 h 70"/>
                <a:gd name="T10" fmla="*/ 8 w 17"/>
                <a:gd name="T11" fmla="*/ 0 h 70"/>
                <a:gd name="T12" fmla="*/ 3 w 17"/>
                <a:gd name="T13" fmla="*/ 15 h 70"/>
                <a:gd name="T14" fmla="*/ 0 w 17"/>
                <a:gd name="T15" fmla="*/ 36 h 70"/>
                <a:gd name="T16" fmla="*/ 0 w 17"/>
                <a:gd name="T17" fmla="*/ 55 h 70"/>
                <a:gd name="T18" fmla="*/ 2 w 17"/>
                <a:gd name="T19" fmla="*/ 70 h 70"/>
                <a:gd name="T20" fmla="*/ 11 w 17"/>
                <a:gd name="T21"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70">
                  <a:moveTo>
                    <a:pt x="11" y="68"/>
                  </a:moveTo>
                  <a:lnTo>
                    <a:pt x="9" y="55"/>
                  </a:lnTo>
                  <a:lnTo>
                    <a:pt x="9" y="36"/>
                  </a:lnTo>
                  <a:lnTo>
                    <a:pt x="13" y="17"/>
                  </a:lnTo>
                  <a:lnTo>
                    <a:pt x="17" y="5"/>
                  </a:lnTo>
                  <a:lnTo>
                    <a:pt x="8" y="0"/>
                  </a:lnTo>
                  <a:lnTo>
                    <a:pt x="3" y="15"/>
                  </a:lnTo>
                  <a:lnTo>
                    <a:pt x="0" y="36"/>
                  </a:lnTo>
                  <a:lnTo>
                    <a:pt x="0" y="55"/>
                  </a:lnTo>
                  <a:lnTo>
                    <a:pt x="2" y="70"/>
                  </a:lnTo>
                  <a:lnTo>
                    <a:pt x="11" y="6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07" name="Freeform 2539"/>
            <p:cNvSpPr>
              <a:spLocks/>
            </p:cNvSpPr>
            <p:nvPr/>
          </p:nvSpPr>
          <p:spPr bwMode="auto">
            <a:xfrm>
              <a:off x="2921" y="4123"/>
              <a:ext cx="3" cy="2"/>
            </a:xfrm>
            <a:custGeom>
              <a:avLst/>
              <a:gdLst>
                <a:gd name="T0" fmla="*/ 0 w 9"/>
                <a:gd name="T1" fmla="*/ 2 h 5"/>
                <a:gd name="T2" fmla="*/ 2 w 9"/>
                <a:gd name="T3" fmla="*/ 4 h 5"/>
                <a:gd name="T4" fmla="*/ 6 w 9"/>
                <a:gd name="T5" fmla="*/ 5 h 5"/>
                <a:gd name="T6" fmla="*/ 8 w 9"/>
                <a:gd name="T7" fmla="*/ 3 h 5"/>
                <a:gd name="T8" fmla="*/ 9 w 9"/>
                <a:gd name="T9" fmla="*/ 0 h 5"/>
                <a:gd name="T10" fmla="*/ 0 w 9"/>
                <a:gd name="T11" fmla="*/ 2 h 5"/>
              </a:gdLst>
              <a:ahLst/>
              <a:cxnLst>
                <a:cxn ang="0">
                  <a:pos x="T0" y="T1"/>
                </a:cxn>
                <a:cxn ang="0">
                  <a:pos x="T2" y="T3"/>
                </a:cxn>
                <a:cxn ang="0">
                  <a:pos x="T4" y="T5"/>
                </a:cxn>
                <a:cxn ang="0">
                  <a:pos x="T6" y="T7"/>
                </a:cxn>
                <a:cxn ang="0">
                  <a:pos x="T8" y="T9"/>
                </a:cxn>
                <a:cxn ang="0">
                  <a:pos x="T10" y="T11"/>
                </a:cxn>
              </a:cxnLst>
              <a:rect l="0" t="0" r="r" b="b"/>
              <a:pathLst>
                <a:path w="9" h="5">
                  <a:moveTo>
                    <a:pt x="0" y="2"/>
                  </a:moveTo>
                  <a:lnTo>
                    <a:pt x="2" y="4"/>
                  </a:lnTo>
                  <a:lnTo>
                    <a:pt x="6" y="5"/>
                  </a:lnTo>
                  <a:lnTo>
                    <a:pt x="8" y="3"/>
                  </a:lnTo>
                  <a:lnTo>
                    <a:pt x="9" y="0"/>
                  </a:lnTo>
                  <a:lnTo>
                    <a:pt x="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08" name="Freeform 2540"/>
            <p:cNvSpPr>
              <a:spLocks/>
            </p:cNvSpPr>
            <p:nvPr/>
          </p:nvSpPr>
          <p:spPr bwMode="auto">
            <a:xfrm>
              <a:off x="2931" y="4106"/>
              <a:ext cx="3" cy="1"/>
            </a:xfrm>
            <a:custGeom>
              <a:avLst/>
              <a:gdLst>
                <a:gd name="T0" fmla="*/ 9 w 9"/>
                <a:gd name="T1" fmla="*/ 5 h 5"/>
                <a:gd name="T2" fmla="*/ 8 w 9"/>
                <a:gd name="T3" fmla="*/ 1 h 5"/>
                <a:gd name="T4" fmla="*/ 4 w 9"/>
                <a:gd name="T5" fmla="*/ 0 h 5"/>
                <a:gd name="T6" fmla="*/ 1 w 9"/>
                <a:gd name="T7" fmla="*/ 1 h 5"/>
                <a:gd name="T8" fmla="*/ 0 w 9"/>
                <a:gd name="T9" fmla="*/ 5 h 5"/>
                <a:gd name="T10" fmla="*/ 9 w 9"/>
                <a:gd name="T11" fmla="*/ 5 h 5"/>
              </a:gdLst>
              <a:ahLst/>
              <a:cxnLst>
                <a:cxn ang="0">
                  <a:pos x="T0" y="T1"/>
                </a:cxn>
                <a:cxn ang="0">
                  <a:pos x="T2" y="T3"/>
                </a:cxn>
                <a:cxn ang="0">
                  <a:pos x="T4" y="T5"/>
                </a:cxn>
                <a:cxn ang="0">
                  <a:pos x="T6" y="T7"/>
                </a:cxn>
                <a:cxn ang="0">
                  <a:pos x="T8" y="T9"/>
                </a:cxn>
                <a:cxn ang="0">
                  <a:pos x="T10" y="T11"/>
                </a:cxn>
              </a:cxnLst>
              <a:rect l="0" t="0" r="r" b="b"/>
              <a:pathLst>
                <a:path w="9" h="5">
                  <a:moveTo>
                    <a:pt x="9" y="5"/>
                  </a:moveTo>
                  <a:lnTo>
                    <a:pt x="8" y="1"/>
                  </a:lnTo>
                  <a:lnTo>
                    <a:pt x="4" y="0"/>
                  </a:lnTo>
                  <a:lnTo>
                    <a:pt x="1" y="1"/>
                  </a:lnTo>
                  <a:lnTo>
                    <a:pt x="0" y="5"/>
                  </a:lnTo>
                  <a:lnTo>
                    <a:pt x="9"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09" name="Freeform 2541"/>
            <p:cNvSpPr>
              <a:spLocks/>
            </p:cNvSpPr>
            <p:nvPr/>
          </p:nvSpPr>
          <p:spPr bwMode="auto">
            <a:xfrm>
              <a:off x="2931" y="4107"/>
              <a:ext cx="4" cy="14"/>
            </a:xfrm>
            <a:custGeom>
              <a:avLst/>
              <a:gdLst>
                <a:gd name="T0" fmla="*/ 5 w 13"/>
                <a:gd name="T1" fmla="*/ 31 h 40"/>
                <a:gd name="T2" fmla="*/ 13 w 13"/>
                <a:gd name="T3" fmla="*/ 35 h 40"/>
                <a:gd name="T4" fmla="*/ 12 w 13"/>
                <a:gd name="T5" fmla="*/ 27 h 40"/>
                <a:gd name="T6" fmla="*/ 11 w 13"/>
                <a:gd name="T7" fmla="*/ 18 h 40"/>
                <a:gd name="T8" fmla="*/ 10 w 13"/>
                <a:gd name="T9" fmla="*/ 9 h 40"/>
                <a:gd name="T10" fmla="*/ 9 w 13"/>
                <a:gd name="T11" fmla="*/ 0 h 40"/>
                <a:gd name="T12" fmla="*/ 0 w 13"/>
                <a:gd name="T13" fmla="*/ 0 h 40"/>
                <a:gd name="T14" fmla="*/ 1 w 13"/>
                <a:gd name="T15" fmla="*/ 9 h 40"/>
                <a:gd name="T16" fmla="*/ 2 w 13"/>
                <a:gd name="T17" fmla="*/ 18 h 40"/>
                <a:gd name="T18" fmla="*/ 3 w 13"/>
                <a:gd name="T19" fmla="*/ 27 h 40"/>
                <a:gd name="T20" fmla="*/ 2 w 13"/>
                <a:gd name="T21" fmla="*/ 35 h 40"/>
                <a:gd name="T22" fmla="*/ 10 w 13"/>
                <a:gd name="T23" fmla="*/ 40 h 40"/>
                <a:gd name="T24" fmla="*/ 2 w 13"/>
                <a:gd name="T25" fmla="*/ 35 h 40"/>
                <a:gd name="T26" fmla="*/ 4 w 13"/>
                <a:gd name="T27" fmla="*/ 39 h 40"/>
                <a:gd name="T28" fmla="*/ 8 w 13"/>
                <a:gd name="T29" fmla="*/ 40 h 40"/>
                <a:gd name="T30" fmla="*/ 11 w 13"/>
                <a:gd name="T31" fmla="*/ 39 h 40"/>
                <a:gd name="T32" fmla="*/ 13 w 13"/>
                <a:gd name="T33" fmla="*/ 35 h 40"/>
                <a:gd name="T34" fmla="*/ 5 w 13"/>
                <a:gd name="T35"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40">
                  <a:moveTo>
                    <a:pt x="5" y="31"/>
                  </a:moveTo>
                  <a:lnTo>
                    <a:pt x="13" y="35"/>
                  </a:lnTo>
                  <a:lnTo>
                    <a:pt x="12" y="27"/>
                  </a:lnTo>
                  <a:lnTo>
                    <a:pt x="11" y="18"/>
                  </a:lnTo>
                  <a:lnTo>
                    <a:pt x="10" y="9"/>
                  </a:lnTo>
                  <a:lnTo>
                    <a:pt x="9" y="0"/>
                  </a:lnTo>
                  <a:lnTo>
                    <a:pt x="0" y="0"/>
                  </a:lnTo>
                  <a:lnTo>
                    <a:pt x="1" y="9"/>
                  </a:lnTo>
                  <a:lnTo>
                    <a:pt x="2" y="18"/>
                  </a:lnTo>
                  <a:lnTo>
                    <a:pt x="3" y="27"/>
                  </a:lnTo>
                  <a:lnTo>
                    <a:pt x="2" y="35"/>
                  </a:lnTo>
                  <a:lnTo>
                    <a:pt x="10" y="40"/>
                  </a:lnTo>
                  <a:lnTo>
                    <a:pt x="2" y="35"/>
                  </a:lnTo>
                  <a:lnTo>
                    <a:pt x="4" y="39"/>
                  </a:lnTo>
                  <a:lnTo>
                    <a:pt x="8" y="40"/>
                  </a:lnTo>
                  <a:lnTo>
                    <a:pt x="11" y="39"/>
                  </a:lnTo>
                  <a:lnTo>
                    <a:pt x="13" y="35"/>
                  </a:lnTo>
                  <a:lnTo>
                    <a:pt x="5" y="3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10" name="Freeform 2542"/>
            <p:cNvSpPr>
              <a:spLocks/>
            </p:cNvSpPr>
            <p:nvPr/>
          </p:nvSpPr>
          <p:spPr bwMode="auto">
            <a:xfrm>
              <a:off x="2932" y="4111"/>
              <a:ext cx="11" cy="10"/>
            </a:xfrm>
            <a:custGeom>
              <a:avLst/>
              <a:gdLst>
                <a:gd name="T0" fmla="*/ 32 w 32"/>
                <a:gd name="T1" fmla="*/ 5 h 28"/>
                <a:gd name="T2" fmla="*/ 23 w 32"/>
                <a:gd name="T3" fmla="*/ 3 h 28"/>
                <a:gd name="T4" fmla="*/ 19 w 32"/>
                <a:gd name="T5" fmla="*/ 6 h 28"/>
                <a:gd name="T6" fmla="*/ 14 w 32"/>
                <a:gd name="T7" fmla="*/ 9 h 28"/>
                <a:gd name="T8" fmla="*/ 7 w 32"/>
                <a:gd name="T9" fmla="*/ 14 h 28"/>
                <a:gd name="T10" fmla="*/ 0 w 32"/>
                <a:gd name="T11" fmla="*/ 19 h 28"/>
                <a:gd name="T12" fmla="*/ 5 w 32"/>
                <a:gd name="T13" fmla="*/ 28 h 28"/>
                <a:gd name="T14" fmla="*/ 12 w 32"/>
                <a:gd name="T15" fmla="*/ 23 h 28"/>
                <a:gd name="T16" fmla="*/ 19 w 32"/>
                <a:gd name="T17" fmla="*/ 19 h 28"/>
                <a:gd name="T18" fmla="*/ 26 w 32"/>
                <a:gd name="T19" fmla="*/ 13 h 28"/>
                <a:gd name="T20" fmla="*/ 30 w 32"/>
                <a:gd name="T21" fmla="*/ 7 h 28"/>
                <a:gd name="T22" fmla="*/ 21 w 32"/>
                <a:gd name="T23" fmla="*/ 5 h 28"/>
                <a:gd name="T24" fmla="*/ 30 w 32"/>
                <a:gd name="T25" fmla="*/ 7 h 28"/>
                <a:gd name="T26" fmla="*/ 30 w 32"/>
                <a:gd name="T27" fmla="*/ 4 h 28"/>
                <a:gd name="T28" fmla="*/ 29 w 32"/>
                <a:gd name="T29" fmla="*/ 1 h 28"/>
                <a:gd name="T30" fmla="*/ 26 w 32"/>
                <a:gd name="T31" fmla="*/ 0 h 28"/>
                <a:gd name="T32" fmla="*/ 23 w 32"/>
                <a:gd name="T33" fmla="*/ 3 h 28"/>
                <a:gd name="T34" fmla="*/ 32 w 32"/>
                <a:gd name="T35" fmla="*/ 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28">
                  <a:moveTo>
                    <a:pt x="32" y="5"/>
                  </a:moveTo>
                  <a:lnTo>
                    <a:pt x="23" y="3"/>
                  </a:lnTo>
                  <a:lnTo>
                    <a:pt x="19" y="6"/>
                  </a:lnTo>
                  <a:lnTo>
                    <a:pt x="14" y="9"/>
                  </a:lnTo>
                  <a:lnTo>
                    <a:pt x="7" y="14"/>
                  </a:lnTo>
                  <a:lnTo>
                    <a:pt x="0" y="19"/>
                  </a:lnTo>
                  <a:lnTo>
                    <a:pt x="5" y="28"/>
                  </a:lnTo>
                  <a:lnTo>
                    <a:pt x="12" y="23"/>
                  </a:lnTo>
                  <a:lnTo>
                    <a:pt x="19" y="19"/>
                  </a:lnTo>
                  <a:lnTo>
                    <a:pt x="26" y="13"/>
                  </a:lnTo>
                  <a:lnTo>
                    <a:pt x="30" y="7"/>
                  </a:lnTo>
                  <a:lnTo>
                    <a:pt x="21" y="5"/>
                  </a:lnTo>
                  <a:lnTo>
                    <a:pt x="30" y="7"/>
                  </a:lnTo>
                  <a:lnTo>
                    <a:pt x="30" y="4"/>
                  </a:lnTo>
                  <a:lnTo>
                    <a:pt x="29" y="1"/>
                  </a:lnTo>
                  <a:lnTo>
                    <a:pt x="26" y="0"/>
                  </a:lnTo>
                  <a:lnTo>
                    <a:pt x="23" y="3"/>
                  </a:lnTo>
                  <a:lnTo>
                    <a:pt x="32"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11" name="Freeform 2543"/>
            <p:cNvSpPr>
              <a:spLocks/>
            </p:cNvSpPr>
            <p:nvPr/>
          </p:nvSpPr>
          <p:spPr bwMode="auto">
            <a:xfrm>
              <a:off x="2939" y="4113"/>
              <a:ext cx="6" cy="7"/>
            </a:xfrm>
            <a:custGeom>
              <a:avLst/>
              <a:gdLst>
                <a:gd name="T0" fmla="*/ 16 w 16"/>
                <a:gd name="T1" fmla="*/ 16 h 20"/>
                <a:gd name="T2" fmla="*/ 13 w 16"/>
                <a:gd name="T3" fmla="*/ 11 h 20"/>
                <a:gd name="T4" fmla="*/ 11 w 16"/>
                <a:gd name="T5" fmla="*/ 8 h 20"/>
                <a:gd name="T6" fmla="*/ 10 w 16"/>
                <a:gd name="T7" fmla="*/ 4 h 20"/>
                <a:gd name="T8" fmla="*/ 11 w 16"/>
                <a:gd name="T9" fmla="*/ 0 h 20"/>
                <a:gd name="T10" fmla="*/ 0 w 16"/>
                <a:gd name="T11" fmla="*/ 0 h 20"/>
                <a:gd name="T12" fmla="*/ 1 w 16"/>
                <a:gd name="T13" fmla="*/ 4 h 20"/>
                <a:gd name="T14" fmla="*/ 2 w 16"/>
                <a:gd name="T15" fmla="*/ 10 h 20"/>
                <a:gd name="T16" fmla="*/ 3 w 16"/>
                <a:gd name="T17" fmla="*/ 16 h 20"/>
                <a:gd name="T18" fmla="*/ 7 w 16"/>
                <a:gd name="T19" fmla="*/ 20 h 20"/>
                <a:gd name="T20" fmla="*/ 16 w 16"/>
                <a:gd name="T21"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20">
                  <a:moveTo>
                    <a:pt x="16" y="16"/>
                  </a:moveTo>
                  <a:lnTo>
                    <a:pt x="13" y="11"/>
                  </a:lnTo>
                  <a:lnTo>
                    <a:pt x="11" y="8"/>
                  </a:lnTo>
                  <a:lnTo>
                    <a:pt x="10" y="4"/>
                  </a:lnTo>
                  <a:lnTo>
                    <a:pt x="11" y="0"/>
                  </a:lnTo>
                  <a:lnTo>
                    <a:pt x="0" y="0"/>
                  </a:lnTo>
                  <a:lnTo>
                    <a:pt x="1" y="4"/>
                  </a:lnTo>
                  <a:lnTo>
                    <a:pt x="2" y="10"/>
                  </a:lnTo>
                  <a:lnTo>
                    <a:pt x="3" y="16"/>
                  </a:lnTo>
                  <a:lnTo>
                    <a:pt x="7" y="20"/>
                  </a:lnTo>
                  <a:lnTo>
                    <a:pt x="16"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12" name="Freeform 2544"/>
            <p:cNvSpPr>
              <a:spLocks/>
            </p:cNvSpPr>
            <p:nvPr/>
          </p:nvSpPr>
          <p:spPr bwMode="auto">
            <a:xfrm>
              <a:off x="2942" y="4118"/>
              <a:ext cx="3" cy="3"/>
            </a:xfrm>
            <a:custGeom>
              <a:avLst/>
              <a:gdLst>
                <a:gd name="T0" fmla="*/ 0 w 9"/>
                <a:gd name="T1" fmla="*/ 4 h 7"/>
                <a:gd name="T2" fmla="*/ 2 w 9"/>
                <a:gd name="T3" fmla="*/ 7 h 7"/>
                <a:gd name="T4" fmla="*/ 7 w 9"/>
                <a:gd name="T5" fmla="*/ 7 h 7"/>
                <a:gd name="T6" fmla="*/ 9 w 9"/>
                <a:gd name="T7" fmla="*/ 3 h 7"/>
                <a:gd name="T8" fmla="*/ 9 w 9"/>
                <a:gd name="T9" fmla="*/ 0 h 7"/>
                <a:gd name="T10" fmla="*/ 0 w 9"/>
                <a:gd name="T11" fmla="*/ 4 h 7"/>
              </a:gdLst>
              <a:ahLst/>
              <a:cxnLst>
                <a:cxn ang="0">
                  <a:pos x="T0" y="T1"/>
                </a:cxn>
                <a:cxn ang="0">
                  <a:pos x="T2" y="T3"/>
                </a:cxn>
                <a:cxn ang="0">
                  <a:pos x="T4" y="T5"/>
                </a:cxn>
                <a:cxn ang="0">
                  <a:pos x="T6" y="T7"/>
                </a:cxn>
                <a:cxn ang="0">
                  <a:pos x="T8" y="T9"/>
                </a:cxn>
                <a:cxn ang="0">
                  <a:pos x="T10" y="T11"/>
                </a:cxn>
              </a:cxnLst>
              <a:rect l="0" t="0" r="r" b="b"/>
              <a:pathLst>
                <a:path w="9" h="7">
                  <a:moveTo>
                    <a:pt x="0" y="4"/>
                  </a:moveTo>
                  <a:lnTo>
                    <a:pt x="2" y="7"/>
                  </a:lnTo>
                  <a:lnTo>
                    <a:pt x="7" y="7"/>
                  </a:lnTo>
                  <a:lnTo>
                    <a:pt x="9" y="3"/>
                  </a:lnTo>
                  <a:lnTo>
                    <a:pt x="9" y="0"/>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13" name="Freeform 2545"/>
            <p:cNvSpPr>
              <a:spLocks/>
            </p:cNvSpPr>
            <p:nvPr/>
          </p:nvSpPr>
          <p:spPr bwMode="auto">
            <a:xfrm>
              <a:off x="2579" y="3938"/>
              <a:ext cx="3" cy="2"/>
            </a:xfrm>
            <a:custGeom>
              <a:avLst/>
              <a:gdLst>
                <a:gd name="T0" fmla="*/ 10 w 10"/>
                <a:gd name="T1" fmla="*/ 5 h 5"/>
                <a:gd name="T2" fmla="*/ 8 w 10"/>
                <a:gd name="T3" fmla="*/ 2 h 5"/>
                <a:gd name="T4" fmla="*/ 5 w 10"/>
                <a:gd name="T5" fmla="*/ 0 h 5"/>
                <a:gd name="T6" fmla="*/ 2 w 10"/>
                <a:gd name="T7" fmla="*/ 2 h 5"/>
                <a:gd name="T8" fmla="*/ 0 w 10"/>
                <a:gd name="T9" fmla="*/ 5 h 5"/>
                <a:gd name="T10" fmla="*/ 10 w 10"/>
                <a:gd name="T11" fmla="*/ 5 h 5"/>
              </a:gdLst>
              <a:ahLst/>
              <a:cxnLst>
                <a:cxn ang="0">
                  <a:pos x="T0" y="T1"/>
                </a:cxn>
                <a:cxn ang="0">
                  <a:pos x="T2" y="T3"/>
                </a:cxn>
                <a:cxn ang="0">
                  <a:pos x="T4" y="T5"/>
                </a:cxn>
                <a:cxn ang="0">
                  <a:pos x="T6" y="T7"/>
                </a:cxn>
                <a:cxn ang="0">
                  <a:pos x="T8" y="T9"/>
                </a:cxn>
                <a:cxn ang="0">
                  <a:pos x="T10" y="T11"/>
                </a:cxn>
              </a:cxnLst>
              <a:rect l="0" t="0" r="r" b="b"/>
              <a:pathLst>
                <a:path w="10" h="5">
                  <a:moveTo>
                    <a:pt x="10" y="5"/>
                  </a:moveTo>
                  <a:lnTo>
                    <a:pt x="8" y="2"/>
                  </a:lnTo>
                  <a:lnTo>
                    <a:pt x="5" y="0"/>
                  </a:lnTo>
                  <a:lnTo>
                    <a:pt x="2" y="2"/>
                  </a:lnTo>
                  <a:lnTo>
                    <a:pt x="0" y="5"/>
                  </a:lnTo>
                  <a:lnTo>
                    <a:pt x="1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14" name="Freeform 2546"/>
            <p:cNvSpPr>
              <a:spLocks/>
            </p:cNvSpPr>
            <p:nvPr/>
          </p:nvSpPr>
          <p:spPr bwMode="auto">
            <a:xfrm>
              <a:off x="2579" y="3940"/>
              <a:ext cx="4" cy="9"/>
            </a:xfrm>
            <a:custGeom>
              <a:avLst/>
              <a:gdLst>
                <a:gd name="T0" fmla="*/ 14 w 14"/>
                <a:gd name="T1" fmla="*/ 29 h 29"/>
                <a:gd name="T2" fmla="*/ 13 w 14"/>
                <a:gd name="T3" fmla="*/ 22 h 29"/>
                <a:gd name="T4" fmla="*/ 12 w 14"/>
                <a:gd name="T5" fmla="*/ 14 h 29"/>
                <a:gd name="T6" fmla="*/ 11 w 14"/>
                <a:gd name="T7" fmla="*/ 7 h 29"/>
                <a:gd name="T8" fmla="*/ 10 w 14"/>
                <a:gd name="T9" fmla="*/ 0 h 29"/>
                <a:gd name="T10" fmla="*/ 0 w 14"/>
                <a:gd name="T11" fmla="*/ 0 h 29"/>
                <a:gd name="T12" fmla="*/ 2 w 14"/>
                <a:gd name="T13" fmla="*/ 7 h 29"/>
                <a:gd name="T14" fmla="*/ 3 w 14"/>
                <a:gd name="T15" fmla="*/ 14 h 29"/>
                <a:gd name="T16" fmla="*/ 4 w 14"/>
                <a:gd name="T17" fmla="*/ 22 h 29"/>
                <a:gd name="T18" fmla="*/ 3 w 14"/>
                <a:gd name="T19" fmla="*/ 29 h 29"/>
                <a:gd name="T20" fmla="*/ 14 w 14"/>
                <a:gd name="T21"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9">
                  <a:moveTo>
                    <a:pt x="14" y="29"/>
                  </a:moveTo>
                  <a:lnTo>
                    <a:pt x="13" y="22"/>
                  </a:lnTo>
                  <a:lnTo>
                    <a:pt x="12" y="14"/>
                  </a:lnTo>
                  <a:lnTo>
                    <a:pt x="11" y="7"/>
                  </a:lnTo>
                  <a:lnTo>
                    <a:pt x="10" y="0"/>
                  </a:lnTo>
                  <a:lnTo>
                    <a:pt x="0" y="0"/>
                  </a:lnTo>
                  <a:lnTo>
                    <a:pt x="2" y="7"/>
                  </a:lnTo>
                  <a:lnTo>
                    <a:pt x="3" y="14"/>
                  </a:lnTo>
                  <a:lnTo>
                    <a:pt x="4" y="22"/>
                  </a:lnTo>
                  <a:lnTo>
                    <a:pt x="3" y="29"/>
                  </a:lnTo>
                  <a:lnTo>
                    <a:pt x="14" y="2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15" name="Freeform 2547"/>
            <p:cNvSpPr>
              <a:spLocks/>
            </p:cNvSpPr>
            <p:nvPr/>
          </p:nvSpPr>
          <p:spPr bwMode="auto">
            <a:xfrm>
              <a:off x="2580" y="3949"/>
              <a:ext cx="3" cy="2"/>
            </a:xfrm>
            <a:custGeom>
              <a:avLst/>
              <a:gdLst>
                <a:gd name="T0" fmla="*/ 0 w 11"/>
                <a:gd name="T1" fmla="*/ 0 h 4"/>
                <a:gd name="T2" fmla="*/ 2 w 11"/>
                <a:gd name="T3" fmla="*/ 3 h 4"/>
                <a:gd name="T4" fmla="*/ 5 w 11"/>
                <a:gd name="T5" fmla="*/ 4 h 4"/>
                <a:gd name="T6" fmla="*/ 9 w 11"/>
                <a:gd name="T7" fmla="*/ 3 h 4"/>
                <a:gd name="T8" fmla="*/ 11 w 11"/>
                <a:gd name="T9" fmla="*/ 0 h 4"/>
                <a:gd name="T10" fmla="*/ 0 w 11"/>
                <a:gd name="T11" fmla="*/ 0 h 4"/>
              </a:gdLst>
              <a:ahLst/>
              <a:cxnLst>
                <a:cxn ang="0">
                  <a:pos x="T0" y="T1"/>
                </a:cxn>
                <a:cxn ang="0">
                  <a:pos x="T2" y="T3"/>
                </a:cxn>
                <a:cxn ang="0">
                  <a:pos x="T4" y="T5"/>
                </a:cxn>
                <a:cxn ang="0">
                  <a:pos x="T6" y="T7"/>
                </a:cxn>
                <a:cxn ang="0">
                  <a:pos x="T8" y="T9"/>
                </a:cxn>
                <a:cxn ang="0">
                  <a:pos x="T10" y="T11"/>
                </a:cxn>
              </a:cxnLst>
              <a:rect l="0" t="0" r="r" b="b"/>
              <a:pathLst>
                <a:path w="11" h="4">
                  <a:moveTo>
                    <a:pt x="0" y="0"/>
                  </a:moveTo>
                  <a:lnTo>
                    <a:pt x="2" y="3"/>
                  </a:lnTo>
                  <a:lnTo>
                    <a:pt x="5" y="4"/>
                  </a:lnTo>
                  <a:lnTo>
                    <a:pt x="9" y="3"/>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16" name="Freeform 2548"/>
            <p:cNvSpPr>
              <a:spLocks/>
            </p:cNvSpPr>
            <p:nvPr/>
          </p:nvSpPr>
          <p:spPr bwMode="auto">
            <a:xfrm>
              <a:off x="2585" y="3938"/>
              <a:ext cx="2" cy="2"/>
            </a:xfrm>
            <a:custGeom>
              <a:avLst/>
              <a:gdLst>
                <a:gd name="T0" fmla="*/ 8 w 8"/>
                <a:gd name="T1" fmla="*/ 1 h 8"/>
                <a:gd name="T2" fmla="*/ 4 w 8"/>
                <a:gd name="T3" fmla="*/ 0 h 8"/>
                <a:gd name="T4" fmla="*/ 1 w 8"/>
                <a:gd name="T5" fmla="*/ 1 h 8"/>
                <a:gd name="T6" fmla="*/ 0 w 8"/>
                <a:gd name="T7" fmla="*/ 5 h 8"/>
                <a:gd name="T8" fmla="*/ 1 w 8"/>
                <a:gd name="T9" fmla="*/ 8 h 8"/>
                <a:gd name="T10" fmla="*/ 8 w 8"/>
                <a:gd name="T11" fmla="*/ 1 h 8"/>
              </a:gdLst>
              <a:ahLst/>
              <a:cxnLst>
                <a:cxn ang="0">
                  <a:pos x="T0" y="T1"/>
                </a:cxn>
                <a:cxn ang="0">
                  <a:pos x="T2" y="T3"/>
                </a:cxn>
                <a:cxn ang="0">
                  <a:pos x="T4" y="T5"/>
                </a:cxn>
                <a:cxn ang="0">
                  <a:pos x="T6" y="T7"/>
                </a:cxn>
                <a:cxn ang="0">
                  <a:pos x="T8" y="T9"/>
                </a:cxn>
                <a:cxn ang="0">
                  <a:pos x="T10" y="T11"/>
                </a:cxn>
              </a:cxnLst>
              <a:rect l="0" t="0" r="r" b="b"/>
              <a:pathLst>
                <a:path w="8" h="8">
                  <a:moveTo>
                    <a:pt x="8" y="1"/>
                  </a:moveTo>
                  <a:lnTo>
                    <a:pt x="4" y="0"/>
                  </a:lnTo>
                  <a:lnTo>
                    <a:pt x="1" y="1"/>
                  </a:lnTo>
                  <a:lnTo>
                    <a:pt x="0" y="5"/>
                  </a:lnTo>
                  <a:lnTo>
                    <a:pt x="1" y="8"/>
                  </a:lnTo>
                  <a:lnTo>
                    <a:pt x="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17" name="Freeform 2549"/>
            <p:cNvSpPr>
              <a:spLocks/>
            </p:cNvSpPr>
            <p:nvPr/>
          </p:nvSpPr>
          <p:spPr bwMode="auto">
            <a:xfrm>
              <a:off x="2585" y="3938"/>
              <a:ext cx="6" cy="9"/>
            </a:xfrm>
            <a:custGeom>
              <a:avLst/>
              <a:gdLst>
                <a:gd name="T0" fmla="*/ 19 w 19"/>
                <a:gd name="T1" fmla="*/ 26 h 26"/>
                <a:gd name="T2" fmla="*/ 17 w 19"/>
                <a:gd name="T3" fmla="*/ 19 h 26"/>
                <a:gd name="T4" fmla="*/ 15 w 19"/>
                <a:gd name="T5" fmla="*/ 12 h 26"/>
                <a:gd name="T6" fmla="*/ 11 w 19"/>
                <a:gd name="T7" fmla="*/ 6 h 26"/>
                <a:gd name="T8" fmla="*/ 7 w 19"/>
                <a:gd name="T9" fmla="*/ 0 h 26"/>
                <a:gd name="T10" fmla="*/ 0 w 19"/>
                <a:gd name="T11" fmla="*/ 7 h 26"/>
                <a:gd name="T12" fmla="*/ 4 w 19"/>
                <a:gd name="T13" fmla="*/ 11 h 26"/>
                <a:gd name="T14" fmla="*/ 5 w 19"/>
                <a:gd name="T15" fmla="*/ 14 h 26"/>
                <a:gd name="T16" fmla="*/ 8 w 19"/>
                <a:gd name="T17" fmla="*/ 21 h 26"/>
                <a:gd name="T18" fmla="*/ 8 w 19"/>
                <a:gd name="T19" fmla="*/ 26 h 26"/>
                <a:gd name="T20" fmla="*/ 19 w 19"/>
                <a:gd name="T2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26">
                  <a:moveTo>
                    <a:pt x="19" y="26"/>
                  </a:moveTo>
                  <a:lnTo>
                    <a:pt x="17" y="19"/>
                  </a:lnTo>
                  <a:lnTo>
                    <a:pt x="15" y="12"/>
                  </a:lnTo>
                  <a:lnTo>
                    <a:pt x="11" y="6"/>
                  </a:lnTo>
                  <a:lnTo>
                    <a:pt x="7" y="0"/>
                  </a:lnTo>
                  <a:lnTo>
                    <a:pt x="0" y="7"/>
                  </a:lnTo>
                  <a:lnTo>
                    <a:pt x="4" y="11"/>
                  </a:lnTo>
                  <a:lnTo>
                    <a:pt x="5" y="14"/>
                  </a:lnTo>
                  <a:lnTo>
                    <a:pt x="8" y="21"/>
                  </a:lnTo>
                  <a:lnTo>
                    <a:pt x="8" y="26"/>
                  </a:lnTo>
                  <a:lnTo>
                    <a:pt x="19" y="2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18" name="Freeform 2550"/>
            <p:cNvSpPr>
              <a:spLocks/>
            </p:cNvSpPr>
            <p:nvPr/>
          </p:nvSpPr>
          <p:spPr bwMode="auto">
            <a:xfrm>
              <a:off x="2588" y="3947"/>
              <a:ext cx="3" cy="1"/>
            </a:xfrm>
            <a:custGeom>
              <a:avLst/>
              <a:gdLst>
                <a:gd name="T0" fmla="*/ 0 w 11"/>
                <a:gd name="T1" fmla="*/ 0 h 4"/>
                <a:gd name="T2" fmla="*/ 2 w 11"/>
                <a:gd name="T3" fmla="*/ 3 h 4"/>
                <a:gd name="T4" fmla="*/ 5 w 11"/>
                <a:gd name="T5" fmla="*/ 4 h 4"/>
                <a:gd name="T6" fmla="*/ 9 w 11"/>
                <a:gd name="T7" fmla="*/ 3 h 4"/>
                <a:gd name="T8" fmla="*/ 11 w 11"/>
                <a:gd name="T9" fmla="*/ 0 h 4"/>
                <a:gd name="T10" fmla="*/ 0 w 11"/>
                <a:gd name="T11" fmla="*/ 0 h 4"/>
              </a:gdLst>
              <a:ahLst/>
              <a:cxnLst>
                <a:cxn ang="0">
                  <a:pos x="T0" y="T1"/>
                </a:cxn>
                <a:cxn ang="0">
                  <a:pos x="T2" y="T3"/>
                </a:cxn>
                <a:cxn ang="0">
                  <a:pos x="T4" y="T5"/>
                </a:cxn>
                <a:cxn ang="0">
                  <a:pos x="T6" y="T7"/>
                </a:cxn>
                <a:cxn ang="0">
                  <a:pos x="T8" y="T9"/>
                </a:cxn>
                <a:cxn ang="0">
                  <a:pos x="T10" y="T11"/>
                </a:cxn>
              </a:cxnLst>
              <a:rect l="0" t="0" r="r" b="b"/>
              <a:pathLst>
                <a:path w="11" h="4">
                  <a:moveTo>
                    <a:pt x="0" y="0"/>
                  </a:moveTo>
                  <a:lnTo>
                    <a:pt x="2" y="3"/>
                  </a:lnTo>
                  <a:lnTo>
                    <a:pt x="5" y="4"/>
                  </a:lnTo>
                  <a:lnTo>
                    <a:pt x="9" y="3"/>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19" name="Freeform 2551"/>
            <p:cNvSpPr>
              <a:spLocks/>
            </p:cNvSpPr>
            <p:nvPr/>
          </p:nvSpPr>
          <p:spPr bwMode="auto">
            <a:xfrm>
              <a:off x="2594" y="3944"/>
              <a:ext cx="3" cy="2"/>
            </a:xfrm>
            <a:custGeom>
              <a:avLst/>
              <a:gdLst>
                <a:gd name="T0" fmla="*/ 0 w 9"/>
                <a:gd name="T1" fmla="*/ 0 h 5"/>
                <a:gd name="T2" fmla="*/ 1 w 9"/>
                <a:gd name="T3" fmla="*/ 3 h 5"/>
                <a:gd name="T4" fmla="*/ 3 w 9"/>
                <a:gd name="T5" fmla="*/ 5 h 5"/>
                <a:gd name="T6" fmla="*/ 7 w 9"/>
                <a:gd name="T7" fmla="*/ 4 h 5"/>
                <a:gd name="T8" fmla="*/ 9 w 9"/>
                <a:gd name="T9" fmla="*/ 2 h 5"/>
                <a:gd name="T10" fmla="*/ 0 w 9"/>
                <a:gd name="T11" fmla="*/ 0 h 5"/>
              </a:gdLst>
              <a:ahLst/>
              <a:cxnLst>
                <a:cxn ang="0">
                  <a:pos x="T0" y="T1"/>
                </a:cxn>
                <a:cxn ang="0">
                  <a:pos x="T2" y="T3"/>
                </a:cxn>
                <a:cxn ang="0">
                  <a:pos x="T4" y="T5"/>
                </a:cxn>
                <a:cxn ang="0">
                  <a:pos x="T6" y="T7"/>
                </a:cxn>
                <a:cxn ang="0">
                  <a:pos x="T8" y="T9"/>
                </a:cxn>
                <a:cxn ang="0">
                  <a:pos x="T10" y="T11"/>
                </a:cxn>
              </a:cxnLst>
              <a:rect l="0" t="0" r="r" b="b"/>
              <a:pathLst>
                <a:path w="9" h="5">
                  <a:moveTo>
                    <a:pt x="0" y="0"/>
                  </a:moveTo>
                  <a:lnTo>
                    <a:pt x="1" y="3"/>
                  </a:lnTo>
                  <a:lnTo>
                    <a:pt x="3" y="5"/>
                  </a:lnTo>
                  <a:lnTo>
                    <a:pt x="7" y="4"/>
                  </a:lnTo>
                  <a:lnTo>
                    <a:pt x="9"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20" name="Freeform 2552"/>
            <p:cNvSpPr>
              <a:spLocks/>
            </p:cNvSpPr>
            <p:nvPr/>
          </p:nvSpPr>
          <p:spPr bwMode="auto">
            <a:xfrm>
              <a:off x="2594" y="3932"/>
              <a:ext cx="4" cy="13"/>
            </a:xfrm>
            <a:custGeom>
              <a:avLst/>
              <a:gdLst>
                <a:gd name="T0" fmla="*/ 9 w 13"/>
                <a:gd name="T1" fmla="*/ 0 h 40"/>
                <a:gd name="T2" fmla="*/ 2 w 13"/>
                <a:gd name="T3" fmla="*/ 6 h 40"/>
                <a:gd name="T4" fmla="*/ 3 w 13"/>
                <a:gd name="T5" fmla="*/ 13 h 40"/>
                <a:gd name="T6" fmla="*/ 3 w 13"/>
                <a:gd name="T7" fmla="*/ 22 h 40"/>
                <a:gd name="T8" fmla="*/ 2 w 13"/>
                <a:gd name="T9" fmla="*/ 31 h 40"/>
                <a:gd name="T10" fmla="*/ 0 w 13"/>
                <a:gd name="T11" fmla="*/ 38 h 40"/>
                <a:gd name="T12" fmla="*/ 9 w 13"/>
                <a:gd name="T13" fmla="*/ 40 h 40"/>
                <a:gd name="T14" fmla="*/ 11 w 13"/>
                <a:gd name="T15" fmla="*/ 31 h 40"/>
                <a:gd name="T16" fmla="*/ 13 w 13"/>
                <a:gd name="T17" fmla="*/ 22 h 40"/>
                <a:gd name="T18" fmla="*/ 13 w 13"/>
                <a:gd name="T19" fmla="*/ 13 h 40"/>
                <a:gd name="T20" fmla="*/ 11 w 13"/>
                <a:gd name="T21" fmla="*/ 3 h 40"/>
                <a:gd name="T22" fmla="*/ 5 w 13"/>
                <a:gd name="T23" fmla="*/ 9 h 40"/>
                <a:gd name="T24" fmla="*/ 11 w 13"/>
                <a:gd name="T25" fmla="*/ 3 h 40"/>
                <a:gd name="T26" fmla="*/ 9 w 13"/>
                <a:gd name="T27" fmla="*/ 0 h 40"/>
                <a:gd name="T28" fmla="*/ 6 w 13"/>
                <a:gd name="T29" fmla="*/ 0 h 40"/>
                <a:gd name="T30" fmla="*/ 3 w 13"/>
                <a:gd name="T31" fmla="*/ 2 h 40"/>
                <a:gd name="T32" fmla="*/ 2 w 13"/>
                <a:gd name="T33" fmla="*/ 6 h 40"/>
                <a:gd name="T34" fmla="*/ 9 w 13"/>
                <a:gd name="T35"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40">
                  <a:moveTo>
                    <a:pt x="9" y="0"/>
                  </a:moveTo>
                  <a:lnTo>
                    <a:pt x="2" y="6"/>
                  </a:lnTo>
                  <a:lnTo>
                    <a:pt x="3" y="13"/>
                  </a:lnTo>
                  <a:lnTo>
                    <a:pt x="3" y="22"/>
                  </a:lnTo>
                  <a:lnTo>
                    <a:pt x="2" y="31"/>
                  </a:lnTo>
                  <a:lnTo>
                    <a:pt x="0" y="38"/>
                  </a:lnTo>
                  <a:lnTo>
                    <a:pt x="9" y="40"/>
                  </a:lnTo>
                  <a:lnTo>
                    <a:pt x="11" y="31"/>
                  </a:lnTo>
                  <a:lnTo>
                    <a:pt x="13" y="22"/>
                  </a:lnTo>
                  <a:lnTo>
                    <a:pt x="13" y="13"/>
                  </a:lnTo>
                  <a:lnTo>
                    <a:pt x="11" y="3"/>
                  </a:lnTo>
                  <a:lnTo>
                    <a:pt x="5" y="9"/>
                  </a:lnTo>
                  <a:lnTo>
                    <a:pt x="11" y="3"/>
                  </a:lnTo>
                  <a:lnTo>
                    <a:pt x="9" y="0"/>
                  </a:lnTo>
                  <a:lnTo>
                    <a:pt x="6" y="0"/>
                  </a:lnTo>
                  <a:lnTo>
                    <a:pt x="3" y="2"/>
                  </a:lnTo>
                  <a:lnTo>
                    <a:pt x="2" y="6"/>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21" name="Freeform 2553"/>
            <p:cNvSpPr>
              <a:spLocks/>
            </p:cNvSpPr>
            <p:nvPr/>
          </p:nvSpPr>
          <p:spPr bwMode="auto">
            <a:xfrm>
              <a:off x="2595" y="3932"/>
              <a:ext cx="10" cy="12"/>
            </a:xfrm>
            <a:custGeom>
              <a:avLst/>
              <a:gdLst>
                <a:gd name="T0" fmla="*/ 20 w 30"/>
                <a:gd name="T1" fmla="*/ 32 h 38"/>
                <a:gd name="T2" fmla="*/ 30 w 30"/>
                <a:gd name="T3" fmla="*/ 33 h 38"/>
                <a:gd name="T4" fmla="*/ 27 w 30"/>
                <a:gd name="T5" fmla="*/ 24 h 38"/>
                <a:gd name="T6" fmla="*/ 21 w 30"/>
                <a:gd name="T7" fmla="*/ 14 h 38"/>
                <a:gd name="T8" fmla="*/ 13 w 30"/>
                <a:gd name="T9" fmla="*/ 7 h 38"/>
                <a:gd name="T10" fmla="*/ 4 w 30"/>
                <a:gd name="T11" fmla="*/ 0 h 38"/>
                <a:gd name="T12" fmla="*/ 0 w 30"/>
                <a:gd name="T13" fmla="*/ 9 h 38"/>
                <a:gd name="T14" fmla="*/ 6 w 30"/>
                <a:gd name="T15" fmla="*/ 14 h 38"/>
                <a:gd name="T16" fmla="*/ 14 w 30"/>
                <a:gd name="T17" fmla="*/ 21 h 38"/>
                <a:gd name="T18" fmla="*/ 18 w 30"/>
                <a:gd name="T19" fmla="*/ 26 h 38"/>
                <a:gd name="T20" fmla="*/ 19 w 30"/>
                <a:gd name="T21" fmla="*/ 33 h 38"/>
                <a:gd name="T22" fmla="*/ 29 w 30"/>
                <a:gd name="T23" fmla="*/ 34 h 38"/>
                <a:gd name="T24" fmla="*/ 19 w 30"/>
                <a:gd name="T25" fmla="*/ 33 h 38"/>
                <a:gd name="T26" fmla="*/ 21 w 30"/>
                <a:gd name="T27" fmla="*/ 37 h 38"/>
                <a:gd name="T28" fmla="*/ 25 w 30"/>
                <a:gd name="T29" fmla="*/ 38 h 38"/>
                <a:gd name="T30" fmla="*/ 28 w 30"/>
                <a:gd name="T31" fmla="*/ 37 h 38"/>
                <a:gd name="T32" fmla="*/ 30 w 30"/>
                <a:gd name="T33" fmla="*/ 33 h 38"/>
                <a:gd name="T34" fmla="*/ 20 w 30"/>
                <a:gd name="T35" fmla="*/ 3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38">
                  <a:moveTo>
                    <a:pt x="20" y="32"/>
                  </a:moveTo>
                  <a:lnTo>
                    <a:pt x="30" y="33"/>
                  </a:lnTo>
                  <a:lnTo>
                    <a:pt x="27" y="24"/>
                  </a:lnTo>
                  <a:lnTo>
                    <a:pt x="21" y="14"/>
                  </a:lnTo>
                  <a:lnTo>
                    <a:pt x="13" y="7"/>
                  </a:lnTo>
                  <a:lnTo>
                    <a:pt x="4" y="0"/>
                  </a:lnTo>
                  <a:lnTo>
                    <a:pt x="0" y="9"/>
                  </a:lnTo>
                  <a:lnTo>
                    <a:pt x="6" y="14"/>
                  </a:lnTo>
                  <a:lnTo>
                    <a:pt x="14" y="21"/>
                  </a:lnTo>
                  <a:lnTo>
                    <a:pt x="18" y="26"/>
                  </a:lnTo>
                  <a:lnTo>
                    <a:pt x="19" y="33"/>
                  </a:lnTo>
                  <a:lnTo>
                    <a:pt x="29" y="34"/>
                  </a:lnTo>
                  <a:lnTo>
                    <a:pt x="19" y="33"/>
                  </a:lnTo>
                  <a:lnTo>
                    <a:pt x="21" y="37"/>
                  </a:lnTo>
                  <a:lnTo>
                    <a:pt x="25" y="38"/>
                  </a:lnTo>
                  <a:lnTo>
                    <a:pt x="28" y="37"/>
                  </a:lnTo>
                  <a:lnTo>
                    <a:pt x="30" y="33"/>
                  </a:lnTo>
                  <a:lnTo>
                    <a:pt x="20" y="3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22" name="Freeform 2554"/>
            <p:cNvSpPr>
              <a:spLocks/>
            </p:cNvSpPr>
            <p:nvPr/>
          </p:nvSpPr>
          <p:spPr bwMode="auto">
            <a:xfrm>
              <a:off x="2602" y="3925"/>
              <a:ext cx="7" cy="18"/>
            </a:xfrm>
            <a:custGeom>
              <a:avLst/>
              <a:gdLst>
                <a:gd name="T0" fmla="*/ 20 w 21"/>
                <a:gd name="T1" fmla="*/ 5 h 55"/>
                <a:gd name="T2" fmla="*/ 9 w 21"/>
                <a:gd name="T3" fmla="*/ 6 h 55"/>
                <a:gd name="T4" fmla="*/ 9 w 21"/>
                <a:gd name="T5" fmla="*/ 15 h 55"/>
                <a:gd name="T6" fmla="*/ 7 w 21"/>
                <a:gd name="T7" fmla="*/ 27 h 55"/>
                <a:gd name="T8" fmla="*/ 4 w 21"/>
                <a:gd name="T9" fmla="*/ 42 h 55"/>
                <a:gd name="T10" fmla="*/ 0 w 21"/>
                <a:gd name="T11" fmla="*/ 53 h 55"/>
                <a:gd name="T12" fmla="*/ 9 w 21"/>
                <a:gd name="T13" fmla="*/ 55 h 55"/>
                <a:gd name="T14" fmla="*/ 13 w 21"/>
                <a:gd name="T15" fmla="*/ 44 h 55"/>
                <a:gd name="T16" fmla="*/ 16 w 21"/>
                <a:gd name="T17" fmla="*/ 29 h 55"/>
                <a:gd name="T18" fmla="*/ 18 w 21"/>
                <a:gd name="T19" fmla="*/ 15 h 55"/>
                <a:gd name="T20" fmla="*/ 21 w 21"/>
                <a:gd name="T21" fmla="*/ 6 h 55"/>
                <a:gd name="T22" fmla="*/ 10 w 21"/>
                <a:gd name="T23" fmla="*/ 7 h 55"/>
                <a:gd name="T24" fmla="*/ 21 w 21"/>
                <a:gd name="T25" fmla="*/ 6 h 55"/>
                <a:gd name="T26" fmla="*/ 18 w 21"/>
                <a:gd name="T27" fmla="*/ 3 h 55"/>
                <a:gd name="T28" fmla="*/ 15 w 21"/>
                <a:gd name="T29" fmla="*/ 0 h 55"/>
                <a:gd name="T30" fmla="*/ 12 w 21"/>
                <a:gd name="T31" fmla="*/ 3 h 55"/>
                <a:gd name="T32" fmla="*/ 9 w 21"/>
                <a:gd name="T33" fmla="*/ 6 h 55"/>
                <a:gd name="T34" fmla="*/ 20 w 21"/>
                <a:gd name="T35" fmla="*/ 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55">
                  <a:moveTo>
                    <a:pt x="20" y="5"/>
                  </a:moveTo>
                  <a:lnTo>
                    <a:pt x="9" y="6"/>
                  </a:lnTo>
                  <a:lnTo>
                    <a:pt x="9" y="15"/>
                  </a:lnTo>
                  <a:lnTo>
                    <a:pt x="7" y="27"/>
                  </a:lnTo>
                  <a:lnTo>
                    <a:pt x="4" y="42"/>
                  </a:lnTo>
                  <a:lnTo>
                    <a:pt x="0" y="53"/>
                  </a:lnTo>
                  <a:lnTo>
                    <a:pt x="9" y="55"/>
                  </a:lnTo>
                  <a:lnTo>
                    <a:pt x="13" y="44"/>
                  </a:lnTo>
                  <a:lnTo>
                    <a:pt x="16" y="29"/>
                  </a:lnTo>
                  <a:lnTo>
                    <a:pt x="18" y="15"/>
                  </a:lnTo>
                  <a:lnTo>
                    <a:pt x="21" y="6"/>
                  </a:lnTo>
                  <a:lnTo>
                    <a:pt x="10" y="7"/>
                  </a:lnTo>
                  <a:lnTo>
                    <a:pt x="21" y="6"/>
                  </a:lnTo>
                  <a:lnTo>
                    <a:pt x="18" y="3"/>
                  </a:lnTo>
                  <a:lnTo>
                    <a:pt x="15" y="0"/>
                  </a:lnTo>
                  <a:lnTo>
                    <a:pt x="12" y="3"/>
                  </a:lnTo>
                  <a:lnTo>
                    <a:pt x="9" y="6"/>
                  </a:lnTo>
                  <a:lnTo>
                    <a:pt x="2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23" name="Freeform 2555"/>
            <p:cNvSpPr>
              <a:spLocks/>
            </p:cNvSpPr>
            <p:nvPr/>
          </p:nvSpPr>
          <p:spPr bwMode="auto">
            <a:xfrm>
              <a:off x="2605" y="3926"/>
              <a:ext cx="7" cy="20"/>
            </a:xfrm>
            <a:custGeom>
              <a:avLst/>
              <a:gdLst>
                <a:gd name="T0" fmla="*/ 19 w 19"/>
                <a:gd name="T1" fmla="*/ 51 h 58"/>
                <a:gd name="T2" fmla="*/ 15 w 19"/>
                <a:gd name="T3" fmla="*/ 45 h 58"/>
                <a:gd name="T4" fmla="*/ 14 w 19"/>
                <a:gd name="T5" fmla="*/ 32 h 58"/>
                <a:gd name="T6" fmla="*/ 13 w 19"/>
                <a:gd name="T7" fmla="*/ 16 h 58"/>
                <a:gd name="T8" fmla="*/ 10 w 19"/>
                <a:gd name="T9" fmla="*/ 0 h 58"/>
                <a:gd name="T10" fmla="*/ 0 w 19"/>
                <a:gd name="T11" fmla="*/ 2 h 58"/>
                <a:gd name="T12" fmla="*/ 4 w 19"/>
                <a:gd name="T13" fmla="*/ 16 h 58"/>
                <a:gd name="T14" fmla="*/ 5 w 19"/>
                <a:gd name="T15" fmla="*/ 32 h 58"/>
                <a:gd name="T16" fmla="*/ 6 w 19"/>
                <a:gd name="T17" fmla="*/ 47 h 58"/>
                <a:gd name="T18" fmla="*/ 12 w 19"/>
                <a:gd name="T19" fmla="*/ 58 h 58"/>
                <a:gd name="T20" fmla="*/ 19 w 19"/>
                <a:gd name="T21" fmla="*/ 5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58">
                  <a:moveTo>
                    <a:pt x="19" y="51"/>
                  </a:moveTo>
                  <a:lnTo>
                    <a:pt x="15" y="45"/>
                  </a:lnTo>
                  <a:lnTo>
                    <a:pt x="14" y="32"/>
                  </a:lnTo>
                  <a:lnTo>
                    <a:pt x="13" y="16"/>
                  </a:lnTo>
                  <a:lnTo>
                    <a:pt x="10" y="0"/>
                  </a:lnTo>
                  <a:lnTo>
                    <a:pt x="0" y="2"/>
                  </a:lnTo>
                  <a:lnTo>
                    <a:pt x="4" y="16"/>
                  </a:lnTo>
                  <a:lnTo>
                    <a:pt x="5" y="32"/>
                  </a:lnTo>
                  <a:lnTo>
                    <a:pt x="6" y="47"/>
                  </a:lnTo>
                  <a:lnTo>
                    <a:pt x="12" y="58"/>
                  </a:lnTo>
                  <a:lnTo>
                    <a:pt x="19" y="5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24" name="Freeform 2556"/>
            <p:cNvSpPr>
              <a:spLocks/>
            </p:cNvSpPr>
            <p:nvPr/>
          </p:nvSpPr>
          <p:spPr bwMode="auto">
            <a:xfrm>
              <a:off x="2609" y="3943"/>
              <a:ext cx="3" cy="3"/>
            </a:xfrm>
            <a:custGeom>
              <a:avLst/>
              <a:gdLst>
                <a:gd name="T0" fmla="*/ 0 w 8"/>
                <a:gd name="T1" fmla="*/ 7 h 8"/>
                <a:gd name="T2" fmla="*/ 3 w 8"/>
                <a:gd name="T3" fmla="*/ 8 h 8"/>
                <a:gd name="T4" fmla="*/ 7 w 8"/>
                <a:gd name="T5" fmla="*/ 7 h 8"/>
                <a:gd name="T6" fmla="*/ 8 w 8"/>
                <a:gd name="T7" fmla="*/ 4 h 8"/>
                <a:gd name="T8" fmla="*/ 7 w 8"/>
                <a:gd name="T9" fmla="*/ 0 h 8"/>
                <a:gd name="T10" fmla="*/ 0 w 8"/>
                <a:gd name="T11" fmla="*/ 7 h 8"/>
              </a:gdLst>
              <a:ahLst/>
              <a:cxnLst>
                <a:cxn ang="0">
                  <a:pos x="T0" y="T1"/>
                </a:cxn>
                <a:cxn ang="0">
                  <a:pos x="T2" y="T3"/>
                </a:cxn>
                <a:cxn ang="0">
                  <a:pos x="T4" y="T5"/>
                </a:cxn>
                <a:cxn ang="0">
                  <a:pos x="T6" y="T7"/>
                </a:cxn>
                <a:cxn ang="0">
                  <a:pos x="T8" y="T9"/>
                </a:cxn>
                <a:cxn ang="0">
                  <a:pos x="T10" y="T11"/>
                </a:cxn>
              </a:cxnLst>
              <a:rect l="0" t="0" r="r" b="b"/>
              <a:pathLst>
                <a:path w="8" h="8">
                  <a:moveTo>
                    <a:pt x="0" y="7"/>
                  </a:moveTo>
                  <a:lnTo>
                    <a:pt x="3" y="8"/>
                  </a:lnTo>
                  <a:lnTo>
                    <a:pt x="7" y="7"/>
                  </a:lnTo>
                  <a:lnTo>
                    <a:pt x="8" y="4"/>
                  </a:lnTo>
                  <a:lnTo>
                    <a:pt x="7" y="0"/>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25" name="Freeform 2557"/>
            <p:cNvSpPr>
              <a:spLocks/>
            </p:cNvSpPr>
            <p:nvPr/>
          </p:nvSpPr>
          <p:spPr bwMode="auto">
            <a:xfrm>
              <a:off x="2622" y="3927"/>
              <a:ext cx="3" cy="2"/>
            </a:xfrm>
            <a:custGeom>
              <a:avLst/>
              <a:gdLst>
                <a:gd name="T0" fmla="*/ 9 w 9"/>
                <a:gd name="T1" fmla="*/ 7 h 7"/>
                <a:gd name="T2" fmla="*/ 9 w 9"/>
                <a:gd name="T3" fmla="*/ 3 h 7"/>
                <a:gd name="T4" fmla="*/ 7 w 9"/>
                <a:gd name="T5" fmla="*/ 0 h 7"/>
                <a:gd name="T6" fmla="*/ 2 w 9"/>
                <a:gd name="T7" fmla="*/ 0 h 7"/>
                <a:gd name="T8" fmla="*/ 0 w 9"/>
                <a:gd name="T9" fmla="*/ 2 h 7"/>
                <a:gd name="T10" fmla="*/ 9 w 9"/>
                <a:gd name="T11" fmla="*/ 7 h 7"/>
              </a:gdLst>
              <a:ahLst/>
              <a:cxnLst>
                <a:cxn ang="0">
                  <a:pos x="T0" y="T1"/>
                </a:cxn>
                <a:cxn ang="0">
                  <a:pos x="T2" y="T3"/>
                </a:cxn>
                <a:cxn ang="0">
                  <a:pos x="T4" y="T5"/>
                </a:cxn>
                <a:cxn ang="0">
                  <a:pos x="T6" y="T7"/>
                </a:cxn>
                <a:cxn ang="0">
                  <a:pos x="T8" y="T9"/>
                </a:cxn>
                <a:cxn ang="0">
                  <a:pos x="T10" y="T11"/>
                </a:cxn>
              </a:cxnLst>
              <a:rect l="0" t="0" r="r" b="b"/>
              <a:pathLst>
                <a:path w="9" h="7">
                  <a:moveTo>
                    <a:pt x="9" y="7"/>
                  </a:moveTo>
                  <a:lnTo>
                    <a:pt x="9" y="3"/>
                  </a:lnTo>
                  <a:lnTo>
                    <a:pt x="7" y="0"/>
                  </a:lnTo>
                  <a:lnTo>
                    <a:pt x="2" y="0"/>
                  </a:lnTo>
                  <a:lnTo>
                    <a:pt x="0" y="2"/>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26" name="Freeform 2558"/>
            <p:cNvSpPr>
              <a:spLocks/>
            </p:cNvSpPr>
            <p:nvPr/>
          </p:nvSpPr>
          <p:spPr bwMode="auto">
            <a:xfrm>
              <a:off x="2618" y="3927"/>
              <a:ext cx="7" cy="15"/>
            </a:xfrm>
            <a:custGeom>
              <a:avLst/>
              <a:gdLst>
                <a:gd name="T0" fmla="*/ 12 w 22"/>
                <a:gd name="T1" fmla="*/ 44 h 44"/>
                <a:gd name="T2" fmla="*/ 12 w 22"/>
                <a:gd name="T3" fmla="*/ 34 h 44"/>
                <a:gd name="T4" fmla="*/ 14 w 22"/>
                <a:gd name="T5" fmla="*/ 24 h 44"/>
                <a:gd name="T6" fmla="*/ 17 w 22"/>
                <a:gd name="T7" fmla="*/ 13 h 44"/>
                <a:gd name="T8" fmla="*/ 22 w 22"/>
                <a:gd name="T9" fmla="*/ 5 h 44"/>
                <a:gd name="T10" fmla="*/ 13 w 22"/>
                <a:gd name="T11" fmla="*/ 0 h 44"/>
                <a:gd name="T12" fmla="*/ 8 w 22"/>
                <a:gd name="T13" fmla="*/ 11 h 44"/>
                <a:gd name="T14" fmla="*/ 5 w 22"/>
                <a:gd name="T15" fmla="*/ 22 h 44"/>
                <a:gd name="T16" fmla="*/ 3 w 22"/>
                <a:gd name="T17" fmla="*/ 34 h 44"/>
                <a:gd name="T18" fmla="*/ 0 w 22"/>
                <a:gd name="T19" fmla="*/ 44 h 44"/>
                <a:gd name="T20" fmla="*/ 12 w 22"/>
                <a:gd name="T21"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44">
                  <a:moveTo>
                    <a:pt x="12" y="44"/>
                  </a:moveTo>
                  <a:lnTo>
                    <a:pt x="12" y="34"/>
                  </a:lnTo>
                  <a:lnTo>
                    <a:pt x="14" y="24"/>
                  </a:lnTo>
                  <a:lnTo>
                    <a:pt x="17" y="13"/>
                  </a:lnTo>
                  <a:lnTo>
                    <a:pt x="22" y="5"/>
                  </a:lnTo>
                  <a:lnTo>
                    <a:pt x="13" y="0"/>
                  </a:lnTo>
                  <a:lnTo>
                    <a:pt x="8" y="11"/>
                  </a:lnTo>
                  <a:lnTo>
                    <a:pt x="5" y="22"/>
                  </a:lnTo>
                  <a:lnTo>
                    <a:pt x="3" y="34"/>
                  </a:lnTo>
                  <a:lnTo>
                    <a:pt x="0" y="44"/>
                  </a:lnTo>
                  <a:lnTo>
                    <a:pt x="12" y="4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27" name="Freeform 2559"/>
            <p:cNvSpPr>
              <a:spLocks/>
            </p:cNvSpPr>
            <p:nvPr/>
          </p:nvSpPr>
          <p:spPr bwMode="auto">
            <a:xfrm>
              <a:off x="2618" y="3942"/>
              <a:ext cx="4" cy="1"/>
            </a:xfrm>
            <a:custGeom>
              <a:avLst/>
              <a:gdLst>
                <a:gd name="T0" fmla="*/ 0 w 12"/>
                <a:gd name="T1" fmla="*/ 0 h 4"/>
                <a:gd name="T2" fmla="*/ 3 w 12"/>
                <a:gd name="T3" fmla="*/ 3 h 4"/>
                <a:gd name="T4" fmla="*/ 6 w 12"/>
                <a:gd name="T5" fmla="*/ 4 h 4"/>
                <a:gd name="T6" fmla="*/ 9 w 12"/>
                <a:gd name="T7" fmla="*/ 3 h 4"/>
                <a:gd name="T8" fmla="*/ 12 w 12"/>
                <a:gd name="T9" fmla="*/ 0 h 4"/>
                <a:gd name="T10" fmla="*/ 0 w 12"/>
                <a:gd name="T11" fmla="*/ 0 h 4"/>
              </a:gdLst>
              <a:ahLst/>
              <a:cxnLst>
                <a:cxn ang="0">
                  <a:pos x="T0" y="T1"/>
                </a:cxn>
                <a:cxn ang="0">
                  <a:pos x="T2" y="T3"/>
                </a:cxn>
                <a:cxn ang="0">
                  <a:pos x="T4" y="T5"/>
                </a:cxn>
                <a:cxn ang="0">
                  <a:pos x="T6" y="T7"/>
                </a:cxn>
                <a:cxn ang="0">
                  <a:pos x="T8" y="T9"/>
                </a:cxn>
                <a:cxn ang="0">
                  <a:pos x="T10" y="T11"/>
                </a:cxn>
              </a:cxnLst>
              <a:rect l="0" t="0" r="r" b="b"/>
              <a:pathLst>
                <a:path w="12" h="4">
                  <a:moveTo>
                    <a:pt x="0" y="0"/>
                  </a:moveTo>
                  <a:lnTo>
                    <a:pt x="3" y="3"/>
                  </a:lnTo>
                  <a:lnTo>
                    <a:pt x="6" y="4"/>
                  </a:lnTo>
                  <a:lnTo>
                    <a:pt x="9" y="3"/>
                  </a:lnTo>
                  <a:lnTo>
                    <a:pt x="1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28" name="Freeform 2560"/>
            <p:cNvSpPr>
              <a:spLocks/>
            </p:cNvSpPr>
            <p:nvPr/>
          </p:nvSpPr>
          <p:spPr bwMode="auto">
            <a:xfrm>
              <a:off x="2630" y="3937"/>
              <a:ext cx="3" cy="2"/>
            </a:xfrm>
            <a:custGeom>
              <a:avLst/>
              <a:gdLst>
                <a:gd name="T0" fmla="*/ 9 w 9"/>
                <a:gd name="T1" fmla="*/ 5 h 5"/>
                <a:gd name="T2" fmla="*/ 8 w 9"/>
                <a:gd name="T3" fmla="*/ 1 h 5"/>
                <a:gd name="T4" fmla="*/ 4 w 9"/>
                <a:gd name="T5" fmla="*/ 0 h 5"/>
                <a:gd name="T6" fmla="*/ 1 w 9"/>
                <a:gd name="T7" fmla="*/ 1 h 5"/>
                <a:gd name="T8" fmla="*/ 0 w 9"/>
                <a:gd name="T9" fmla="*/ 5 h 5"/>
                <a:gd name="T10" fmla="*/ 9 w 9"/>
                <a:gd name="T11" fmla="*/ 5 h 5"/>
              </a:gdLst>
              <a:ahLst/>
              <a:cxnLst>
                <a:cxn ang="0">
                  <a:pos x="T0" y="T1"/>
                </a:cxn>
                <a:cxn ang="0">
                  <a:pos x="T2" y="T3"/>
                </a:cxn>
                <a:cxn ang="0">
                  <a:pos x="T4" y="T5"/>
                </a:cxn>
                <a:cxn ang="0">
                  <a:pos x="T6" y="T7"/>
                </a:cxn>
                <a:cxn ang="0">
                  <a:pos x="T8" y="T9"/>
                </a:cxn>
                <a:cxn ang="0">
                  <a:pos x="T10" y="T11"/>
                </a:cxn>
              </a:cxnLst>
              <a:rect l="0" t="0" r="r" b="b"/>
              <a:pathLst>
                <a:path w="9" h="5">
                  <a:moveTo>
                    <a:pt x="9" y="5"/>
                  </a:moveTo>
                  <a:lnTo>
                    <a:pt x="8" y="1"/>
                  </a:lnTo>
                  <a:lnTo>
                    <a:pt x="4" y="0"/>
                  </a:lnTo>
                  <a:lnTo>
                    <a:pt x="1" y="1"/>
                  </a:lnTo>
                  <a:lnTo>
                    <a:pt x="0" y="5"/>
                  </a:lnTo>
                  <a:lnTo>
                    <a:pt x="9"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29" name="Freeform 2561"/>
            <p:cNvSpPr>
              <a:spLocks/>
            </p:cNvSpPr>
            <p:nvPr/>
          </p:nvSpPr>
          <p:spPr bwMode="auto">
            <a:xfrm>
              <a:off x="2629" y="3939"/>
              <a:ext cx="4" cy="6"/>
            </a:xfrm>
            <a:custGeom>
              <a:avLst/>
              <a:gdLst>
                <a:gd name="T0" fmla="*/ 5 w 12"/>
                <a:gd name="T1" fmla="*/ 18 h 18"/>
                <a:gd name="T2" fmla="*/ 10 w 12"/>
                <a:gd name="T3" fmla="*/ 18 h 18"/>
                <a:gd name="T4" fmla="*/ 12 w 12"/>
                <a:gd name="T5" fmla="*/ 0 h 18"/>
                <a:gd name="T6" fmla="*/ 3 w 12"/>
                <a:gd name="T7" fmla="*/ 0 h 18"/>
                <a:gd name="T8" fmla="*/ 0 w 12"/>
                <a:gd name="T9" fmla="*/ 18 h 18"/>
                <a:gd name="T10" fmla="*/ 5 w 12"/>
                <a:gd name="T11" fmla="*/ 18 h 18"/>
              </a:gdLst>
              <a:ahLst/>
              <a:cxnLst>
                <a:cxn ang="0">
                  <a:pos x="T0" y="T1"/>
                </a:cxn>
                <a:cxn ang="0">
                  <a:pos x="T2" y="T3"/>
                </a:cxn>
                <a:cxn ang="0">
                  <a:pos x="T4" y="T5"/>
                </a:cxn>
                <a:cxn ang="0">
                  <a:pos x="T6" y="T7"/>
                </a:cxn>
                <a:cxn ang="0">
                  <a:pos x="T8" y="T9"/>
                </a:cxn>
                <a:cxn ang="0">
                  <a:pos x="T10" y="T11"/>
                </a:cxn>
              </a:cxnLst>
              <a:rect l="0" t="0" r="r" b="b"/>
              <a:pathLst>
                <a:path w="12" h="18">
                  <a:moveTo>
                    <a:pt x="5" y="18"/>
                  </a:moveTo>
                  <a:lnTo>
                    <a:pt x="10" y="18"/>
                  </a:lnTo>
                  <a:lnTo>
                    <a:pt x="12" y="0"/>
                  </a:lnTo>
                  <a:lnTo>
                    <a:pt x="3" y="0"/>
                  </a:lnTo>
                  <a:lnTo>
                    <a:pt x="0" y="18"/>
                  </a:lnTo>
                  <a:lnTo>
                    <a:pt x="5"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30" name="Freeform 2562"/>
            <p:cNvSpPr>
              <a:spLocks/>
            </p:cNvSpPr>
            <p:nvPr/>
          </p:nvSpPr>
          <p:spPr bwMode="auto">
            <a:xfrm>
              <a:off x="2629" y="3945"/>
              <a:ext cx="3" cy="1"/>
            </a:xfrm>
            <a:custGeom>
              <a:avLst/>
              <a:gdLst>
                <a:gd name="T0" fmla="*/ 0 w 10"/>
                <a:gd name="T1" fmla="*/ 0 h 4"/>
                <a:gd name="T2" fmla="*/ 2 w 10"/>
                <a:gd name="T3" fmla="*/ 3 h 4"/>
                <a:gd name="T4" fmla="*/ 5 w 10"/>
                <a:gd name="T5" fmla="*/ 4 h 4"/>
                <a:gd name="T6" fmla="*/ 8 w 10"/>
                <a:gd name="T7" fmla="*/ 3 h 4"/>
                <a:gd name="T8" fmla="*/ 10 w 10"/>
                <a:gd name="T9" fmla="*/ 0 h 4"/>
                <a:gd name="T10" fmla="*/ 0 w 10"/>
                <a:gd name="T11" fmla="*/ 0 h 4"/>
              </a:gdLst>
              <a:ahLst/>
              <a:cxnLst>
                <a:cxn ang="0">
                  <a:pos x="T0" y="T1"/>
                </a:cxn>
                <a:cxn ang="0">
                  <a:pos x="T2" y="T3"/>
                </a:cxn>
                <a:cxn ang="0">
                  <a:pos x="T4" y="T5"/>
                </a:cxn>
                <a:cxn ang="0">
                  <a:pos x="T6" y="T7"/>
                </a:cxn>
                <a:cxn ang="0">
                  <a:pos x="T8" y="T9"/>
                </a:cxn>
                <a:cxn ang="0">
                  <a:pos x="T10" y="T11"/>
                </a:cxn>
              </a:cxnLst>
              <a:rect l="0" t="0" r="r" b="b"/>
              <a:pathLst>
                <a:path w="10" h="4">
                  <a:moveTo>
                    <a:pt x="0" y="0"/>
                  </a:moveTo>
                  <a:lnTo>
                    <a:pt x="2" y="3"/>
                  </a:lnTo>
                  <a:lnTo>
                    <a:pt x="5" y="4"/>
                  </a:lnTo>
                  <a:lnTo>
                    <a:pt x="8" y="3"/>
                  </a:lnTo>
                  <a:lnTo>
                    <a:pt x="10"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31" name="Freeform 2563"/>
            <p:cNvSpPr>
              <a:spLocks/>
            </p:cNvSpPr>
            <p:nvPr/>
          </p:nvSpPr>
          <p:spPr bwMode="auto">
            <a:xfrm>
              <a:off x="2638" y="3945"/>
              <a:ext cx="2" cy="3"/>
            </a:xfrm>
            <a:custGeom>
              <a:avLst/>
              <a:gdLst>
                <a:gd name="T0" fmla="*/ 4 w 4"/>
                <a:gd name="T1" fmla="*/ 0 h 9"/>
                <a:gd name="T2" fmla="*/ 1 w 4"/>
                <a:gd name="T3" fmla="*/ 1 h 9"/>
                <a:gd name="T4" fmla="*/ 0 w 4"/>
                <a:gd name="T5" fmla="*/ 5 h 9"/>
                <a:gd name="T6" fmla="*/ 1 w 4"/>
                <a:gd name="T7" fmla="*/ 8 h 9"/>
                <a:gd name="T8" fmla="*/ 4 w 4"/>
                <a:gd name="T9" fmla="*/ 9 h 9"/>
                <a:gd name="T10" fmla="*/ 4 w 4"/>
                <a:gd name="T11" fmla="*/ 0 h 9"/>
              </a:gdLst>
              <a:ahLst/>
              <a:cxnLst>
                <a:cxn ang="0">
                  <a:pos x="T0" y="T1"/>
                </a:cxn>
                <a:cxn ang="0">
                  <a:pos x="T2" y="T3"/>
                </a:cxn>
                <a:cxn ang="0">
                  <a:pos x="T4" y="T5"/>
                </a:cxn>
                <a:cxn ang="0">
                  <a:pos x="T6" y="T7"/>
                </a:cxn>
                <a:cxn ang="0">
                  <a:pos x="T8" y="T9"/>
                </a:cxn>
                <a:cxn ang="0">
                  <a:pos x="T10" y="T11"/>
                </a:cxn>
              </a:cxnLst>
              <a:rect l="0" t="0" r="r" b="b"/>
              <a:pathLst>
                <a:path w="4" h="9">
                  <a:moveTo>
                    <a:pt x="4" y="0"/>
                  </a:moveTo>
                  <a:lnTo>
                    <a:pt x="1" y="1"/>
                  </a:lnTo>
                  <a:lnTo>
                    <a:pt x="0" y="5"/>
                  </a:lnTo>
                  <a:lnTo>
                    <a:pt x="1" y="8"/>
                  </a:lnTo>
                  <a:lnTo>
                    <a:pt x="4" y="9"/>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32" name="Freeform 2564"/>
            <p:cNvSpPr>
              <a:spLocks/>
            </p:cNvSpPr>
            <p:nvPr/>
          </p:nvSpPr>
          <p:spPr bwMode="auto">
            <a:xfrm>
              <a:off x="2640" y="3944"/>
              <a:ext cx="6" cy="4"/>
            </a:xfrm>
            <a:custGeom>
              <a:avLst/>
              <a:gdLst>
                <a:gd name="T0" fmla="*/ 14 w 19"/>
                <a:gd name="T1" fmla="*/ 0 h 12"/>
                <a:gd name="T2" fmla="*/ 11 w 19"/>
                <a:gd name="T3" fmla="*/ 1 h 12"/>
                <a:gd name="T4" fmla="*/ 6 w 19"/>
                <a:gd name="T5" fmla="*/ 2 h 12"/>
                <a:gd name="T6" fmla="*/ 3 w 19"/>
                <a:gd name="T7" fmla="*/ 3 h 12"/>
                <a:gd name="T8" fmla="*/ 0 w 19"/>
                <a:gd name="T9" fmla="*/ 3 h 12"/>
                <a:gd name="T10" fmla="*/ 0 w 19"/>
                <a:gd name="T11" fmla="*/ 12 h 12"/>
                <a:gd name="T12" fmla="*/ 3 w 19"/>
                <a:gd name="T13" fmla="*/ 12 h 12"/>
                <a:gd name="T14" fmla="*/ 9 w 19"/>
                <a:gd name="T15" fmla="*/ 11 h 12"/>
                <a:gd name="T16" fmla="*/ 13 w 19"/>
                <a:gd name="T17" fmla="*/ 10 h 12"/>
                <a:gd name="T18" fmla="*/ 19 w 19"/>
                <a:gd name="T19" fmla="*/ 9 h 12"/>
                <a:gd name="T20" fmla="*/ 14 w 1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2">
                  <a:moveTo>
                    <a:pt x="14" y="0"/>
                  </a:moveTo>
                  <a:lnTo>
                    <a:pt x="11" y="1"/>
                  </a:lnTo>
                  <a:lnTo>
                    <a:pt x="6" y="2"/>
                  </a:lnTo>
                  <a:lnTo>
                    <a:pt x="3" y="3"/>
                  </a:lnTo>
                  <a:lnTo>
                    <a:pt x="0" y="3"/>
                  </a:lnTo>
                  <a:lnTo>
                    <a:pt x="0" y="12"/>
                  </a:lnTo>
                  <a:lnTo>
                    <a:pt x="3" y="12"/>
                  </a:lnTo>
                  <a:lnTo>
                    <a:pt x="9" y="11"/>
                  </a:lnTo>
                  <a:lnTo>
                    <a:pt x="13" y="10"/>
                  </a:lnTo>
                  <a:lnTo>
                    <a:pt x="19" y="9"/>
                  </a:lnTo>
                  <a:lnTo>
                    <a:pt x="1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33" name="Freeform 2565"/>
            <p:cNvSpPr>
              <a:spLocks/>
            </p:cNvSpPr>
            <p:nvPr/>
          </p:nvSpPr>
          <p:spPr bwMode="auto">
            <a:xfrm>
              <a:off x="2644" y="3944"/>
              <a:ext cx="3" cy="3"/>
            </a:xfrm>
            <a:custGeom>
              <a:avLst/>
              <a:gdLst>
                <a:gd name="T0" fmla="*/ 5 w 7"/>
                <a:gd name="T1" fmla="*/ 9 h 9"/>
                <a:gd name="T2" fmla="*/ 7 w 7"/>
                <a:gd name="T3" fmla="*/ 6 h 9"/>
                <a:gd name="T4" fmla="*/ 7 w 7"/>
                <a:gd name="T5" fmla="*/ 2 h 9"/>
                <a:gd name="T6" fmla="*/ 4 w 7"/>
                <a:gd name="T7" fmla="*/ 0 h 9"/>
                <a:gd name="T8" fmla="*/ 0 w 7"/>
                <a:gd name="T9" fmla="*/ 0 h 9"/>
                <a:gd name="T10" fmla="*/ 5 w 7"/>
                <a:gd name="T11" fmla="*/ 9 h 9"/>
              </a:gdLst>
              <a:ahLst/>
              <a:cxnLst>
                <a:cxn ang="0">
                  <a:pos x="T0" y="T1"/>
                </a:cxn>
                <a:cxn ang="0">
                  <a:pos x="T2" y="T3"/>
                </a:cxn>
                <a:cxn ang="0">
                  <a:pos x="T4" y="T5"/>
                </a:cxn>
                <a:cxn ang="0">
                  <a:pos x="T6" y="T7"/>
                </a:cxn>
                <a:cxn ang="0">
                  <a:pos x="T8" y="T9"/>
                </a:cxn>
                <a:cxn ang="0">
                  <a:pos x="T10" y="T11"/>
                </a:cxn>
              </a:cxnLst>
              <a:rect l="0" t="0" r="r" b="b"/>
              <a:pathLst>
                <a:path w="7" h="9">
                  <a:moveTo>
                    <a:pt x="5" y="9"/>
                  </a:moveTo>
                  <a:lnTo>
                    <a:pt x="7" y="6"/>
                  </a:lnTo>
                  <a:lnTo>
                    <a:pt x="7" y="2"/>
                  </a:lnTo>
                  <a:lnTo>
                    <a:pt x="4" y="0"/>
                  </a:lnTo>
                  <a:lnTo>
                    <a:pt x="0" y="0"/>
                  </a:lnTo>
                  <a:lnTo>
                    <a:pt x="5"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34" name="Freeform 2566"/>
            <p:cNvSpPr>
              <a:spLocks/>
            </p:cNvSpPr>
            <p:nvPr/>
          </p:nvSpPr>
          <p:spPr bwMode="auto">
            <a:xfrm>
              <a:off x="2255" y="3920"/>
              <a:ext cx="3" cy="2"/>
            </a:xfrm>
            <a:custGeom>
              <a:avLst/>
              <a:gdLst>
                <a:gd name="T0" fmla="*/ 8 w 8"/>
                <a:gd name="T1" fmla="*/ 2 h 8"/>
                <a:gd name="T2" fmla="*/ 4 w 8"/>
                <a:gd name="T3" fmla="*/ 0 h 8"/>
                <a:gd name="T4" fmla="*/ 1 w 8"/>
                <a:gd name="T5" fmla="*/ 2 h 8"/>
                <a:gd name="T6" fmla="*/ 0 w 8"/>
                <a:gd name="T7" fmla="*/ 5 h 8"/>
                <a:gd name="T8" fmla="*/ 1 w 8"/>
                <a:gd name="T9" fmla="*/ 8 h 8"/>
                <a:gd name="T10" fmla="*/ 8 w 8"/>
                <a:gd name="T11" fmla="*/ 2 h 8"/>
              </a:gdLst>
              <a:ahLst/>
              <a:cxnLst>
                <a:cxn ang="0">
                  <a:pos x="T0" y="T1"/>
                </a:cxn>
                <a:cxn ang="0">
                  <a:pos x="T2" y="T3"/>
                </a:cxn>
                <a:cxn ang="0">
                  <a:pos x="T4" y="T5"/>
                </a:cxn>
                <a:cxn ang="0">
                  <a:pos x="T6" y="T7"/>
                </a:cxn>
                <a:cxn ang="0">
                  <a:pos x="T8" y="T9"/>
                </a:cxn>
                <a:cxn ang="0">
                  <a:pos x="T10" y="T11"/>
                </a:cxn>
              </a:cxnLst>
              <a:rect l="0" t="0" r="r" b="b"/>
              <a:pathLst>
                <a:path w="8" h="8">
                  <a:moveTo>
                    <a:pt x="8" y="2"/>
                  </a:moveTo>
                  <a:lnTo>
                    <a:pt x="4" y="0"/>
                  </a:lnTo>
                  <a:lnTo>
                    <a:pt x="1" y="2"/>
                  </a:lnTo>
                  <a:lnTo>
                    <a:pt x="0" y="5"/>
                  </a:lnTo>
                  <a:lnTo>
                    <a:pt x="1" y="8"/>
                  </a:lnTo>
                  <a:lnTo>
                    <a:pt x="8"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35" name="Freeform 2567"/>
            <p:cNvSpPr>
              <a:spLocks/>
            </p:cNvSpPr>
            <p:nvPr/>
          </p:nvSpPr>
          <p:spPr bwMode="auto">
            <a:xfrm>
              <a:off x="2256" y="3920"/>
              <a:ext cx="16" cy="25"/>
            </a:xfrm>
            <a:custGeom>
              <a:avLst/>
              <a:gdLst>
                <a:gd name="T0" fmla="*/ 37 w 48"/>
                <a:gd name="T1" fmla="*/ 71 h 75"/>
                <a:gd name="T2" fmla="*/ 47 w 48"/>
                <a:gd name="T3" fmla="*/ 69 h 75"/>
                <a:gd name="T4" fmla="*/ 45 w 48"/>
                <a:gd name="T5" fmla="*/ 63 h 75"/>
                <a:gd name="T6" fmla="*/ 41 w 48"/>
                <a:gd name="T7" fmla="*/ 53 h 75"/>
                <a:gd name="T8" fmla="*/ 37 w 48"/>
                <a:gd name="T9" fmla="*/ 43 h 75"/>
                <a:gd name="T10" fmla="*/ 31 w 48"/>
                <a:gd name="T11" fmla="*/ 33 h 75"/>
                <a:gd name="T12" fmla="*/ 25 w 48"/>
                <a:gd name="T13" fmla="*/ 24 h 75"/>
                <a:gd name="T14" fmla="*/ 19 w 48"/>
                <a:gd name="T15" fmla="*/ 14 h 75"/>
                <a:gd name="T16" fmla="*/ 11 w 48"/>
                <a:gd name="T17" fmla="*/ 5 h 75"/>
                <a:gd name="T18" fmla="*/ 7 w 48"/>
                <a:gd name="T19" fmla="*/ 0 h 75"/>
                <a:gd name="T20" fmla="*/ 0 w 48"/>
                <a:gd name="T21" fmla="*/ 6 h 75"/>
                <a:gd name="T22" fmla="*/ 4 w 48"/>
                <a:gd name="T23" fmla="*/ 12 h 75"/>
                <a:gd name="T24" fmla="*/ 10 w 48"/>
                <a:gd name="T25" fmla="*/ 19 h 75"/>
                <a:gd name="T26" fmla="*/ 16 w 48"/>
                <a:gd name="T27" fmla="*/ 28 h 75"/>
                <a:gd name="T28" fmla="*/ 22 w 48"/>
                <a:gd name="T29" fmla="*/ 37 h 75"/>
                <a:gd name="T30" fmla="*/ 27 w 48"/>
                <a:gd name="T31" fmla="*/ 48 h 75"/>
                <a:gd name="T32" fmla="*/ 32 w 48"/>
                <a:gd name="T33" fmla="*/ 56 h 75"/>
                <a:gd name="T34" fmla="*/ 35 w 48"/>
                <a:gd name="T35" fmla="*/ 65 h 75"/>
                <a:gd name="T36" fmla="*/ 38 w 48"/>
                <a:gd name="T37" fmla="*/ 72 h 75"/>
                <a:gd name="T38" fmla="*/ 48 w 48"/>
                <a:gd name="T39" fmla="*/ 71 h 75"/>
                <a:gd name="T40" fmla="*/ 38 w 48"/>
                <a:gd name="T41" fmla="*/ 72 h 75"/>
                <a:gd name="T42" fmla="*/ 40 w 48"/>
                <a:gd name="T43" fmla="*/ 74 h 75"/>
                <a:gd name="T44" fmla="*/ 43 w 48"/>
                <a:gd name="T45" fmla="*/ 75 h 75"/>
                <a:gd name="T46" fmla="*/ 46 w 48"/>
                <a:gd name="T47" fmla="*/ 73 h 75"/>
                <a:gd name="T48" fmla="*/ 47 w 48"/>
                <a:gd name="T49" fmla="*/ 69 h 75"/>
                <a:gd name="T50" fmla="*/ 37 w 48"/>
                <a:gd name="T51" fmla="*/ 7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75">
                  <a:moveTo>
                    <a:pt x="37" y="71"/>
                  </a:moveTo>
                  <a:lnTo>
                    <a:pt x="47" y="69"/>
                  </a:lnTo>
                  <a:lnTo>
                    <a:pt x="45" y="63"/>
                  </a:lnTo>
                  <a:lnTo>
                    <a:pt x="41" y="53"/>
                  </a:lnTo>
                  <a:lnTo>
                    <a:pt x="37" y="43"/>
                  </a:lnTo>
                  <a:lnTo>
                    <a:pt x="31" y="33"/>
                  </a:lnTo>
                  <a:lnTo>
                    <a:pt x="25" y="24"/>
                  </a:lnTo>
                  <a:lnTo>
                    <a:pt x="19" y="14"/>
                  </a:lnTo>
                  <a:lnTo>
                    <a:pt x="11" y="5"/>
                  </a:lnTo>
                  <a:lnTo>
                    <a:pt x="7" y="0"/>
                  </a:lnTo>
                  <a:lnTo>
                    <a:pt x="0" y="6"/>
                  </a:lnTo>
                  <a:lnTo>
                    <a:pt x="4" y="12"/>
                  </a:lnTo>
                  <a:lnTo>
                    <a:pt x="10" y="19"/>
                  </a:lnTo>
                  <a:lnTo>
                    <a:pt x="16" y="28"/>
                  </a:lnTo>
                  <a:lnTo>
                    <a:pt x="22" y="37"/>
                  </a:lnTo>
                  <a:lnTo>
                    <a:pt x="27" y="48"/>
                  </a:lnTo>
                  <a:lnTo>
                    <a:pt x="32" y="56"/>
                  </a:lnTo>
                  <a:lnTo>
                    <a:pt x="35" y="65"/>
                  </a:lnTo>
                  <a:lnTo>
                    <a:pt x="38" y="72"/>
                  </a:lnTo>
                  <a:lnTo>
                    <a:pt x="48" y="71"/>
                  </a:lnTo>
                  <a:lnTo>
                    <a:pt x="38" y="72"/>
                  </a:lnTo>
                  <a:lnTo>
                    <a:pt x="40" y="74"/>
                  </a:lnTo>
                  <a:lnTo>
                    <a:pt x="43" y="75"/>
                  </a:lnTo>
                  <a:lnTo>
                    <a:pt x="46" y="73"/>
                  </a:lnTo>
                  <a:lnTo>
                    <a:pt x="47" y="69"/>
                  </a:lnTo>
                  <a:lnTo>
                    <a:pt x="37" y="7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36" name="Freeform 2568"/>
            <p:cNvSpPr>
              <a:spLocks/>
            </p:cNvSpPr>
            <p:nvPr/>
          </p:nvSpPr>
          <p:spPr bwMode="auto">
            <a:xfrm>
              <a:off x="2268" y="3911"/>
              <a:ext cx="9" cy="33"/>
            </a:xfrm>
            <a:custGeom>
              <a:avLst/>
              <a:gdLst>
                <a:gd name="T0" fmla="*/ 27 w 27"/>
                <a:gd name="T1" fmla="*/ 5 h 100"/>
                <a:gd name="T2" fmla="*/ 19 w 27"/>
                <a:gd name="T3" fmla="*/ 1 h 100"/>
                <a:gd name="T4" fmla="*/ 10 w 27"/>
                <a:gd name="T5" fmla="*/ 22 h 100"/>
                <a:gd name="T6" fmla="*/ 5 w 27"/>
                <a:gd name="T7" fmla="*/ 49 h 100"/>
                <a:gd name="T8" fmla="*/ 2 w 27"/>
                <a:gd name="T9" fmla="*/ 77 h 100"/>
                <a:gd name="T10" fmla="*/ 0 w 27"/>
                <a:gd name="T11" fmla="*/ 100 h 100"/>
                <a:gd name="T12" fmla="*/ 11 w 27"/>
                <a:gd name="T13" fmla="*/ 100 h 100"/>
                <a:gd name="T14" fmla="*/ 11 w 27"/>
                <a:gd name="T15" fmla="*/ 77 h 100"/>
                <a:gd name="T16" fmla="*/ 14 w 27"/>
                <a:gd name="T17" fmla="*/ 49 h 100"/>
                <a:gd name="T18" fmla="*/ 19 w 27"/>
                <a:gd name="T19" fmla="*/ 24 h 100"/>
                <a:gd name="T20" fmla="*/ 26 w 27"/>
                <a:gd name="T21" fmla="*/ 8 h 100"/>
                <a:gd name="T22" fmla="*/ 18 w 27"/>
                <a:gd name="T23" fmla="*/ 5 h 100"/>
                <a:gd name="T24" fmla="*/ 26 w 27"/>
                <a:gd name="T25" fmla="*/ 8 h 100"/>
                <a:gd name="T26" fmla="*/ 27 w 27"/>
                <a:gd name="T27" fmla="*/ 5 h 100"/>
                <a:gd name="T28" fmla="*/ 26 w 27"/>
                <a:gd name="T29" fmla="*/ 1 h 100"/>
                <a:gd name="T30" fmla="*/ 22 w 27"/>
                <a:gd name="T31" fmla="*/ 0 h 100"/>
                <a:gd name="T32" fmla="*/ 19 w 27"/>
                <a:gd name="T33" fmla="*/ 1 h 100"/>
                <a:gd name="T34" fmla="*/ 27 w 27"/>
                <a:gd name="T35" fmla="*/ 5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100">
                  <a:moveTo>
                    <a:pt x="27" y="5"/>
                  </a:moveTo>
                  <a:lnTo>
                    <a:pt x="19" y="1"/>
                  </a:lnTo>
                  <a:lnTo>
                    <a:pt x="10" y="22"/>
                  </a:lnTo>
                  <a:lnTo>
                    <a:pt x="5" y="49"/>
                  </a:lnTo>
                  <a:lnTo>
                    <a:pt x="2" y="77"/>
                  </a:lnTo>
                  <a:lnTo>
                    <a:pt x="0" y="100"/>
                  </a:lnTo>
                  <a:lnTo>
                    <a:pt x="11" y="100"/>
                  </a:lnTo>
                  <a:lnTo>
                    <a:pt x="11" y="77"/>
                  </a:lnTo>
                  <a:lnTo>
                    <a:pt x="14" y="49"/>
                  </a:lnTo>
                  <a:lnTo>
                    <a:pt x="19" y="24"/>
                  </a:lnTo>
                  <a:lnTo>
                    <a:pt x="26" y="8"/>
                  </a:lnTo>
                  <a:lnTo>
                    <a:pt x="18" y="5"/>
                  </a:lnTo>
                  <a:lnTo>
                    <a:pt x="26" y="8"/>
                  </a:lnTo>
                  <a:lnTo>
                    <a:pt x="27" y="5"/>
                  </a:lnTo>
                  <a:lnTo>
                    <a:pt x="26" y="1"/>
                  </a:lnTo>
                  <a:lnTo>
                    <a:pt x="22" y="0"/>
                  </a:lnTo>
                  <a:lnTo>
                    <a:pt x="19" y="1"/>
                  </a:lnTo>
                  <a:lnTo>
                    <a:pt x="27"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37" name="Freeform 2569"/>
            <p:cNvSpPr>
              <a:spLocks/>
            </p:cNvSpPr>
            <p:nvPr/>
          </p:nvSpPr>
          <p:spPr bwMode="auto">
            <a:xfrm>
              <a:off x="2274" y="3912"/>
              <a:ext cx="6" cy="32"/>
            </a:xfrm>
            <a:custGeom>
              <a:avLst/>
              <a:gdLst>
                <a:gd name="T0" fmla="*/ 19 w 19"/>
                <a:gd name="T1" fmla="*/ 91 h 96"/>
                <a:gd name="T2" fmla="*/ 15 w 19"/>
                <a:gd name="T3" fmla="*/ 76 h 96"/>
                <a:gd name="T4" fmla="*/ 11 w 19"/>
                <a:gd name="T5" fmla="*/ 48 h 96"/>
                <a:gd name="T6" fmla="*/ 9 w 19"/>
                <a:gd name="T7" fmla="*/ 19 h 96"/>
                <a:gd name="T8" fmla="*/ 9 w 19"/>
                <a:gd name="T9" fmla="*/ 0 h 96"/>
                <a:gd name="T10" fmla="*/ 0 w 19"/>
                <a:gd name="T11" fmla="*/ 0 h 96"/>
                <a:gd name="T12" fmla="*/ 0 w 19"/>
                <a:gd name="T13" fmla="*/ 19 h 96"/>
                <a:gd name="T14" fmla="*/ 2 w 19"/>
                <a:gd name="T15" fmla="*/ 48 h 96"/>
                <a:gd name="T16" fmla="*/ 6 w 19"/>
                <a:gd name="T17" fmla="*/ 76 h 96"/>
                <a:gd name="T18" fmla="*/ 10 w 19"/>
                <a:gd name="T19" fmla="*/ 96 h 96"/>
                <a:gd name="T20" fmla="*/ 19 w 19"/>
                <a:gd name="T21" fmla="*/ 9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96">
                  <a:moveTo>
                    <a:pt x="19" y="91"/>
                  </a:moveTo>
                  <a:lnTo>
                    <a:pt x="15" y="76"/>
                  </a:lnTo>
                  <a:lnTo>
                    <a:pt x="11" y="48"/>
                  </a:lnTo>
                  <a:lnTo>
                    <a:pt x="9" y="19"/>
                  </a:lnTo>
                  <a:lnTo>
                    <a:pt x="9" y="0"/>
                  </a:lnTo>
                  <a:lnTo>
                    <a:pt x="0" y="0"/>
                  </a:lnTo>
                  <a:lnTo>
                    <a:pt x="0" y="19"/>
                  </a:lnTo>
                  <a:lnTo>
                    <a:pt x="2" y="48"/>
                  </a:lnTo>
                  <a:lnTo>
                    <a:pt x="6" y="76"/>
                  </a:lnTo>
                  <a:lnTo>
                    <a:pt x="10" y="96"/>
                  </a:lnTo>
                  <a:lnTo>
                    <a:pt x="19" y="9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38" name="Freeform 2570"/>
            <p:cNvSpPr>
              <a:spLocks/>
            </p:cNvSpPr>
            <p:nvPr/>
          </p:nvSpPr>
          <p:spPr bwMode="auto">
            <a:xfrm>
              <a:off x="2277" y="3943"/>
              <a:ext cx="3" cy="2"/>
            </a:xfrm>
            <a:custGeom>
              <a:avLst/>
              <a:gdLst>
                <a:gd name="T0" fmla="*/ 0 w 9"/>
                <a:gd name="T1" fmla="*/ 5 h 7"/>
                <a:gd name="T2" fmla="*/ 2 w 9"/>
                <a:gd name="T3" fmla="*/ 7 h 7"/>
                <a:gd name="T4" fmla="*/ 7 w 9"/>
                <a:gd name="T5" fmla="*/ 7 h 7"/>
                <a:gd name="T6" fmla="*/ 9 w 9"/>
                <a:gd name="T7" fmla="*/ 4 h 7"/>
                <a:gd name="T8" fmla="*/ 9 w 9"/>
                <a:gd name="T9" fmla="*/ 0 h 7"/>
                <a:gd name="T10" fmla="*/ 0 w 9"/>
                <a:gd name="T11" fmla="*/ 5 h 7"/>
              </a:gdLst>
              <a:ahLst/>
              <a:cxnLst>
                <a:cxn ang="0">
                  <a:pos x="T0" y="T1"/>
                </a:cxn>
                <a:cxn ang="0">
                  <a:pos x="T2" y="T3"/>
                </a:cxn>
                <a:cxn ang="0">
                  <a:pos x="T4" y="T5"/>
                </a:cxn>
                <a:cxn ang="0">
                  <a:pos x="T6" y="T7"/>
                </a:cxn>
                <a:cxn ang="0">
                  <a:pos x="T8" y="T9"/>
                </a:cxn>
                <a:cxn ang="0">
                  <a:pos x="T10" y="T11"/>
                </a:cxn>
              </a:cxnLst>
              <a:rect l="0" t="0" r="r" b="b"/>
              <a:pathLst>
                <a:path w="9" h="7">
                  <a:moveTo>
                    <a:pt x="0" y="5"/>
                  </a:moveTo>
                  <a:lnTo>
                    <a:pt x="2" y="7"/>
                  </a:lnTo>
                  <a:lnTo>
                    <a:pt x="7" y="7"/>
                  </a:lnTo>
                  <a:lnTo>
                    <a:pt x="9" y="4"/>
                  </a:lnTo>
                  <a:lnTo>
                    <a:pt x="9" y="0"/>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39" name="Freeform 2571"/>
            <p:cNvSpPr>
              <a:spLocks/>
            </p:cNvSpPr>
            <p:nvPr/>
          </p:nvSpPr>
          <p:spPr bwMode="auto">
            <a:xfrm>
              <a:off x="2284" y="3944"/>
              <a:ext cx="3" cy="2"/>
            </a:xfrm>
            <a:custGeom>
              <a:avLst/>
              <a:gdLst>
                <a:gd name="T0" fmla="*/ 0 w 9"/>
                <a:gd name="T1" fmla="*/ 0 h 5"/>
                <a:gd name="T2" fmla="*/ 1 w 9"/>
                <a:gd name="T3" fmla="*/ 3 h 5"/>
                <a:gd name="T4" fmla="*/ 3 w 9"/>
                <a:gd name="T5" fmla="*/ 5 h 5"/>
                <a:gd name="T6" fmla="*/ 6 w 9"/>
                <a:gd name="T7" fmla="*/ 4 h 5"/>
                <a:gd name="T8" fmla="*/ 9 w 9"/>
                <a:gd name="T9" fmla="*/ 2 h 5"/>
                <a:gd name="T10" fmla="*/ 0 w 9"/>
                <a:gd name="T11" fmla="*/ 0 h 5"/>
              </a:gdLst>
              <a:ahLst/>
              <a:cxnLst>
                <a:cxn ang="0">
                  <a:pos x="T0" y="T1"/>
                </a:cxn>
                <a:cxn ang="0">
                  <a:pos x="T2" y="T3"/>
                </a:cxn>
                <a:cxn ang="0">
                  <a:pos x="T4" y="T5"/>
                </a:cxn>
                <a:cxn ang="0">
                  <a:pos x="T6" y="T7"/>
                </a:cxn>
                <a:cxn ang="0">
                  <a:pos x="T8" y="T9"/>
                </a:cxn>
                <a:cxn ang="0">
                  <a:pos x="T10" y="T11"/>
                </a:cxn>
              </a:cxnLst>
              <a:rect l="0" t="0" r="r" b="b"/>
              <a:pathLst>
                <a:path w="9" h="5">
                  <a:moveTo>
                    <a:pt x="0" y="0"/>
                  </a:moveTo>
                  <a:lnTo>
                    <a:pt x="1" y="3"/>
                  </a:lnTo>
                  <a:lnTo>
                    <a:pt x="3" y="5"/>
                  </a:lnTo>
                  <a:lnTo>
                    <a:pt x="6" y="4"/>
                  </a:lnTo>
                  <a:lnTo>
                    <a:pt x="9"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40" name="Freeform 2572"/>
            <p:cNvSpPr>
              <a:spLocks/>
            </p:cNvSpPr>
            <p:nvPr/>
          </p:nvSpPr>
          <p:spPr bwMode="auto">
            <a:xfrm>
              <a:off x="2284" y="3930"/>
              <a:ext cx="9" cy="15"/>
            </a:xfrm>
            <a:custGeom>
              <a:avLst/>
              <a:gdLst>
                <a:gd name="T0" fmla="*/ 26 w 26"/>
                <a:gd name="T1" fmla="*/ 5 h 45"/>
                <a:gd name="T2" fmla="*/ 18 w 26"/>
                <a:gd name="T3" fmla="*/ 1 h 45"/>
                <a:gd name="T4" fmla="*/ 11 w 26"/>
                <a:gd name="T5" fmla="*/ 10 h 45"/>
                <a:gd name="T6" fmla="*/ 6 w 26"/>
                <a:gd name="T7" fmla="*/ 21 h 45"/>
                <a:gd name="T8" fmla="*/ 2 w 26"/>
                <a:gd name="T9" fmla="*/ 34 h 45"/>
                <a:gd name="T10" fmla="*/ 0 w 26"/>
                <a:gd name="T11" fmla="*/ 43 h 45"/>
                <a:gd name="T12" fmla="*/ 9 w 26"/>
                <a:gd name="T13" fmla="*/ 45 h 45"/>
                <a:gd name="T14" fmla="*/ 11 w 26"/>
                <a:gd name="T15" fmla="*/ 36 h 45"/>
                <a:gd name="T16" fmla="*/ 16 w 26"/>
                <a:gd name="T17" fmla="*/ 23 h 45"/>
                <a:gd name="T18" fmla="*/ 20 w 26"/>
                <a:gd name="T19" fmla="*/ 14 h 45"/>
                <a:gd name="T20" fmla="*/ 25 w 26"/>
                <a:gd name="T21" fmla="*/ 8 h 45"/>
                <a:gd name="T22" fmla="*/ 17 w 26"/>
                <a:gd name="T23" fmla="*/ 5 h 45"/>
                <a:gd name="T24" fmla="*/ 25 w 26"/>
                <a:gd name="T25" fmla="*/ 8 h 45"/>
                <a:gd name="T26" fmla="*/ 26 w 26"/>
                <a:gd name="T27" fmla="*/ 5 h 45"/>
                <a:gd name="T28" fmla="*/ 25 w 26"/>
                <a:gd name="T29" fmla="*/ 1 h 45"/>
                <a:gd name="T30" fmla="*/ 21 w 26"/>
                <a:gd name="T31" fmla="*/ 0 h 45"/>
                <a:gd name="T32" fmla="*/ 18 w 26"/>
                <a:gd name="T33" fmla="*/ 1 h 45"/>
                <a:gd name="T34" fmla="*/ 26 w 26"/>
                <a:gd name="T35" fmla="*/ 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45">
                  <a:moveTo>
                    <a:pt x="26" y="5"/>
                  </a:moveTo>
                  <a:lnTo>
                    <a:pt x="18" y="1"/>
                  </a:lnTo>
                  <a:lnTo>
                    <a:pt x="11" y="10"/>
                  </a:lnTo>
                  <a:lnTo>
                    <a:pt x="6" y="21"/>
                  </a:lnTo>
                  <a:lnTo>
                    <a:pt x="2" y="34"/>
                  </a:lnTo>
                  <a:lnTo>
                    <a:pt x="0" y="43"/>
                  </a:lnTo>
                  <a:lnTo>
                    <a:pt x="9" y="45"/>
                  </a:lnTo>
                  <a:lnTo>
                    <a:pt x="11" y="36"/>
                  </a:lnTo>
                  <a:lnTo>
                    <a:pt x="16" y="23"/>
                  </a:lnTo>
                  <a:lnTo>
                    <a:pt x="20" y="14"/>
                  </a:lnTo>
                  <a:lnTo>
                    <a:pt x="25" y="8"/>
                  </a:lnTo>
                  <a:lnTo>
                    <a:pt x="17" y="5"/>
                  </a:lnTo>
                  <a:lnTo>
                    <a:pt x="25" y="8"/>
                  </a:lnTo>
                  <a:lnTo>
                    <a:pt x="26" y="5"/>
                  </a:lnTo>
                  <a:lnTo>
                    <a:pt x="25" y="1"/>
                  </a:lnTo>
                  <a:lnTo>
                    <a:pt x="21" y="0"/>
                  </a:lnTo>
                  <a:lnTo>
                    <a:pt x="18" y="1"/>
                  </a:lnTo>
                  <a:lnTo>
                    <a:pt x="26"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41" name="Freeform 2573"/>
            <p:cNvSpPr>
              <a:spLocks/>
            </p:cNvSpPr>
            <p:nvPr/>
          </p:nvSpPr>
          <p:spPr bwMode="auto">
            <a:xfrm>
              <a:off x="2289" y="3932"/>
              <a:ext cx="6" cy="13"/>
            </a:xfrm>
            <a:custGeom>
              <a:avLst/>
              <a:gdLst>
                <a:gd name="T0" fmla="*/ 16 w 16"/>
                <a:gd name="T1" fmla="*/ 34 h 39"/>
                <a:gd name="T2" fmla="*/ 12 w 16"/>
                <a:gd name="T3" fmla="*/ 27 h 39"/>
                <a:gd name="T4" fmla="*/ 10 w 16"/>
                <a:gd name="T5" fmla="*/ 18 h 39"/>
                <a:gd name="T6" fmla="*/ 11 w 16"/>
                <a:gd name="T7" fmla="*/ 8 h 39"/>
                <a:gd name="T8" fmla="*/ 10 w 16"/>
                <a:gd name="T9" fmla="*/ 0 h 39"/>
                <a:gd name="T10" fmla="*/ 1 w 16"/>
                <a:gd name="T11" fmla="*/ 0 h 39"/>
                <a:gd name="T12" fmla="*/ 0 w 16"/>
                <a:gd name="T13" fmla="*/ 8 h 39"/>
                <a:gd name="T14" fmla="*/ 1 w 16"/>
                <a:gd name="T15" fmla="*/ 18 h 39"/>
                <a:gd name="T16" fmla="*/ 3 w 16"/>
                <a:gd name="T17" fmla="*/ 30 h 39"/>
                <a:gd name="T18" fmla="*/ 9 w 16"/>
                <a:gd name="T19" fmla="*/ 39 h 39"/>
                <a:gd name="T20" fmla="*/ 16 w 16"/>
                <a:gd name="T21"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39">
                  <a:moveTo>
                    <a:pt x="16" y="34"/>
                  </a:moveTo>
                  <a:lnTo>
                    <a:pt x="12" y="27"/>
                  </a:lnTo>
                  <a:lnTo>
                    <a:pt x="10" y="18"/>
                  </a:lnTo>
                  <a:lnTo>
                    <a:pt x="11" y="8"/>
                  </a:lnTo>
                  <a:lnTo>
                    <a:pt x="10" y="0"/>
                  </a:lnTo>
                  <a:lnTo>
                    <a:pt x="1" y="0"/>
                  </a:lnTo>
                  <a:lnTo>
                    <a:pt x="0" y="8"/>
                  </a:lnTo>
                  <a:lnTo>
                    <a:pt x="1" y="18"/>
                  </a:lnTo>
                  <a:lnTo>
                    <a:pt x="3" y="30"/>
                  </a:lnTo>
                  <a:lnTo>
                    <a:pt x="9" y="39"/>
                  </a:lnTo>
                  <a:lnTo>
                    <a:pt x="16"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42" name="Freeform 2574"/>
            <p:cNvSpPr>
              <a:spLocks/>
            </p:cNvSpPr>
            <p:nvPr/>
          </p:nvSpPr>
          <p:spPr bwMode="auto">
            <a:xfrm>
              <a:off x="2292" y="3943"/>
              <a:ext cx="3" cy="2"/>
            </a:xfrm>
            <a:custGeom>
              <a:avLst/>
              <a:gdLst>
                <a:gd name="T0" fmla="*/ 0 w 7"/>
                <a:gd name="T1" fmla="*/ 5 h 7"/>
                <a:gd name="T2" fmla="*/ 2 w 7"/>
                <a:gd name="T3" fmla="*/ 7 h 7"/>
                <a:gd name="T4" fmla="*/ 5 w 7"/>
                <a:gd name="T5" fmla="*/ 6 h 7"/>
                <a:gd name="T6" fmla="*/ 7 w 7"/>
                <a:gd name="T7" fmla="*/ 4 h 7"/>
                <a:gd name="T8" fmla="*/ 7 w 7"/>
                <a:gd name="T9" fmla="*/ 0 h 7"/>
                <a:gd name="T10" fmla="*/ 0 w 7"/>
                <a:gd name="T11" fmla="*/ 5 h 7"/>
              </a:gdLst>
              <a:ahLst/>
              <a:cxnLst>
                <a:cxn ang="0">
                  <a:pos x="T0" y="T1"/>
                </a:cxn>
                <a:cxn ang="0">
                  <a:pos x="T2" y="T3"/>
                </a:cxn>
                <a:cxn ang="0">
                  <a:pos x="T4" y="T5"/>
                </a:cxn>
                <a:cxn ang="0">
                  <a:pos x="T6" y="T7"/>
                </a:cxn>
                <a:cxn ang="0">
                  <a:pos x="T8" y="T9"/>
                </a:cxn>
                <a:cxn ang="0">
                  <a:pos x="T10" y="T11"/>
                </a:cxn>
              </a:cxnLst>
              <a:rect l="0" t="0" r="r" b="b"/>
              <a:pathLst>
                <a:path w="7" h="7">
                  <a:moveTo>
                    <a:pt x="0" y="5"/>
                  </a:moveTo>
                  <a:lnTo>
                    <a:pt x="2" y="7"/>
                  </a:lnTo>
                  <a:lnTo>
                    <a:pt x="5" y="6"/>
                  </a:lnTo>
                  <a:lnTo>
                    <a:pt x="7" y="4"/>
                  </a:lnTo>
                  <a:lnTo>
                    <a:pt x="7" y="0"/>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43" name="Freeform 2575"/>
            <p:cNvSpPr>
              <a:spLocks/>
            </p:cNvSpPr>
            <p:nvPr/>
          </p:nvSpPr>
          <p:spPr bwMode="auto">
            <a:xfrm>
              <a:off x="2299" y="3925"/>
              <a:ext cx="3" cy="2"/>
            </a:xfrm>
            <a:custGeom>
              <a:avLst/>
              <a:gdLst>
                <a:gd name="T0" fmla="*/ 9 w 9"/>
                <a:gd name="T1" fmla="*/ 3 h 7"/>
                <a:gd name="T2" fmla="*/ 7 w 9"/>
                <a:gd name="T3" fmla="*/ 0 h 7"/>
                <a:gd name="T4" fmla="*/ 4 w 9"/>
                <a:gd name="T5" fmla="*/ 0 h 7"/>
                <a:gd name="T6" fmla="*/ 0 w 9"/>
                <a:gd name="T7" fmla="*/ 4 h 7"/>
                <a:gd name="T8" fmla="*/ 0 w 9"/>
                <a:gd name="T9" fmla="*/ 7 h 7"/>
                <a:gd name="T10" fmla="*/ 9 w 9"/>
                <a:gd name="T11" fmla="*/ 3 h 7"/>
              </a:gdLst>
              <a:ahLst/>
              <a:cxnLst>
                <a:cxn ang="0">
                  <a:pos x="T0" y="T1"/>
                </a:cxn>
                <a:cxn ang="0">
                  <a:pos x="T2" y="T3"/>
                </a:cxn>
                <a:cxn ang="0">
                  <a:pos x="T4" y="T5"/>
                </a:cxn>
                <a:cxn ang="0">
                  <a:pos x="T6" y="T7"/>
                </a:cxn>
                <a:cxn ang="0">
                  <a:pos x="T8" y="T9"/>
                </a:cxn>
                <a:cxn ang="0">
                  <a:pos x="T10" y="T11"/>
                </a:cxn>
              </a:cxnLst>
              <a:rect l="0" t="0" r="r" b="b"/>
              <a:pathLst>
                <a:path w="9" h="7">
                  <a:moveTo>
                    <a:pt x="9" y="3"/>
                  </a:moveTo>
                  <a:lnTo>
                    <a:pt x="7" y="0"/>
                  </a:lnTo>
                  <a:lnTo>
                    <a:pt x="4" y="0"/>
                  </a:lnTo>
                  <a:lnTo>
                    <a:pt x="0" y="4"/>
                  </a:lnTo>
                  <a:lnTo>
                    <a:pt x="0" y="7"/>
                  </a:lnTo>
                  <a:lnTo>
                    <a:pt x="9"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44" name="Freeform 2576"/>
            <p:cNvSpPr>
              <a:spLocks/>
            </p:cNvSpPr>
            <p:nvPr/>
          </p:nvSpPr>
          <p:spPr bwMode="auto">
            <a:xfrm>
              <a:off x="2298" y="3926"/>
              <a:ext cx="5" cy="19"/>
            </a:xfrm>
            <a:custGeom>
              <a:avLst/>
              <a:gdLst>
                <a:gd name="T0" fmla="*/ 9 w 15"/>
                <a:gd name="T1" fmla="*/ 58 h 58"/>
                <a:gd name="T2" fmla="*/ 13 w 15"/>
                <a:gd name="T3" fmla="*/ 44 h 58"/>
                <a:gd name="T4" fmla="*/ 15 w 15"/>
                <a:gd name="T5" fmla="*/ 28 h 58"/>
                <a:gd name="T6" fmla="*/ 13 w 15"/>
                <a:gd name="T7" fmla="*/ 13 h 58"/>
                <a:gd name="T8" fmla="*/ 10 w 15"/>
                <a:gd name="T9" fmla="*/ 0 h 58"/>
                <a:gd name="T10" fmla="*/ 1 w 15"/>
                <a:gd name="T11" fmla="*/ 4 h 58"/>
                <a:gd name="T12" fmla="*/ 4 w 15"/>
                <a:gd name="T13" fmla="*/ 13 h 58"/>
                <a:gd name="T14" fmla="*/ 4 w 15"/>
                <a:gd name="T15" fmla="*/ 28 h 58"/>
                <a:gd name="T16" fmla="*/ 4 w 15"/>
                <a:gd name="T17" fmla="*/ 44 h 58"/>
                <a:gd name="T18" fmla="*/ 0 w 15"/>
                <a:gd name="T19" fmla="*/ 54 h 58"/>
                <a:gd name="T20" fmla="*/ 9 w 15"/>
                <a:gd name="T21"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58">
                  <a:moveTo>
                    <a:pt x="9" y="58"/>
                  </a:moveTo>
                  <a:lnTo>
                    <a:pt x="13" y="44"/>
                  </a:lnTo>
                  <a:lnTo>
                    <a:pt x="15" y="28"/>
                  </a:lnTo>
                  <a:lnTo>
                    <a:pt x="13" y="13"/>
                  </a:lnTo>
                  <a:lnTo>
                    <a:pt x="10" y="0"/>
                  </a:lnTo>
                  <a:lnTo>
                    <a:pt x="1" y="4"/>
                  </a:lnTo>
                  <a:lnTo>
                    <a:pt x="4" y="13"/>
                  </a:lnTo>
                  <a:lnTo>
                    <a:pt x="4" y="28"/>
                  </a:lnTo>
                  <a:lnTo>
                    <a:pt x="4" y="44"/>
                  </a:lnTo>
                  <a:lnTo>
                    <a:pt x="0" y="54"/>
                  </a:lnTo>
                  <a:lnTo>
                    <a:pt x="9" y="5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45" name="Freeform 2577"/>
            <p:cNvSpPr>
              <a:spLocks/>
            </p:cNvSpPr>
            <p:nvPr/>
          </p:nvSpPr>
          <p:spPr bwMode="auto">
            <a:xfrm>
              <a:off x="2298" y="3944"/>
              <a:ext cx="3" cy="2"/>
            </a:xfrm>
            <a:custGeom>
              <a:avLst/>
              <a:gdLst>
                <a:gd name="T0" fmla="*/ 0 w 9"/>
                <a:gd name="T1" fmla="*/ 0 h 6"/>
                <a:gd name="T2" fmla="*/ 0 w 9"/>
                <a:gd name="T3" fmla="*/ 3 h 6"/>
                <a:gd name="T4" fmla="*/ 4 w 9"/>
                <a:gd name="T5" fmla="*/ 6 h 6"/>
                <a:gd name="T6" fmla="*/ 7 w 9"/>
                <a:gd name="T7" fmla="*/ 6 h 6"/>
                <a:gd name="T8" fmla="*/ 9 w 9"/>
                <a:gd name="T9" fmla="*/ 4 h 6"/>
                <a:gd name="T10" fmla="*/ 0 w 9"/>
                <a:gd name="T11" fmla="*/ 0 h 6"/>
              </a:gdLst>
              <a:ahLst/>
              <a:cxnLst>
                <a:cxn ang="0">
                  <a:pos x="T0" y="T1"/>
                </a:cxn>
                <a:cxn ang="0">
                  <a:pos x="T2" y="T3"/>
                </a:cxn>
                <a:cxn ang="0">
                  <a:pos x="T4" y="T5"/>
                </a:cxn>
                <a:cxn ang="0">
                  <a:pos x="T6" y="T7"/>
                </a:cxn>
                <a:cxn ang="0">
                  <a:pos x="T8" y="T9"/>
                </a:cxn>
                <a:cxn ang="0">
                  <a:pos x="T10" y="T11"/>
                </a:cxn>
              </a:cxnLst>
              <a:rect l="0" t="0" r="r" b="b"/>
              <a:pathLst>
                <a:path w="9" h="6">
                  <a:moveTo>
                    <a:pt x="0" y="0"/>
                  </a:moveTo>
                  <a:lnTo>
                    <a:pt x="0" y="3"/>
                  </a:lnTo>
                  <a:lnTo>
                    <a:pt x="4" y="6"/>
                  </a:lnTo>
                  <a:lnTo>
                    <a:pt x="7" y="6"/>
                  </a:lnTo>
                  <a:lnTo>
                    <a:pt x="9" y="4"/>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46" name="Freeform 2578"/>
            <p:cNvSpPr>
              <a:spLocks/>
            </p:cNvSpPr>
            <p:nvPr/>
          </p:nvSpPr>
          <p:spPr bwMode="auto">
            <a:xfrm>
              <a:off x="2311" y="3934"/>
              <a:ext cx="3" cy="1"/>
            </a:xfrm>
            <a:custGeom>
              <a:avLst/>
              <a:gdLst>
                <a:gd name="T0" fmla="*/ 9 w 9"/>
                <a:gd name="T1" fmla="*/ 4 h 4"/>
                <a:gd name="T2" fmla="*/ 8 w 9"/>
                <a:gd name="T3" fmla="*/ 1 h 4"/>
                <a:gd name="T4" fmla="*/ 4 w 9"/>
                <a:gd name="T5" fmla="*/ 0 h 4"/>
                <a:gd name="T6" fmla="*/ 1 w 9"/>
                <a:gd name="T7" fmla="*/ 1 h 4"/>
                <a:gd name="T8" fmla="*/ 0 w 9"/>
                <a:gd name="T9" fmla="*/ 4 h 4"/>
                <a:gd name="T10" fmla="*/ 9 w 9"/>
                <a:gd name="T11" fmla="*/ 4 h 4"/>
              </a:gdLst>
              <a:ahLst/>
              <a:cxnLst>
                <a:cxn ang="0">
                  <a:pos x="T0" y="T1"/>
                </a:cxn>
                <a:cxn ang="0">
                  <a:pos x="T2" y="T3"/>
                </a:cxn>
                <a:cxn ang="0">
                  <a:pos x="T4" y="T5"/>
                </a:cxn>
                <a:cxn ang="0">
                  <a:pos x="T6" y="T7"/>
                </a:cxn>
                <a:cxn ang="0">
                  <a:pos x="T8" y="T9"/>
                </a:cxn>
                <a:cxn ang="0">
                  <a:pos x="T10" y="T11"/>
                </a:cxn>
              </a:cxnLst>
              <a:rect l="0" t="0" r="r" b="b"/>
              <a:pathLst>
                <a:path w="9" h="4">
                  <a:moveTo>
                    <a:pt x="9" y="4"/>
                  </a:moveTo>
                  <a:lnTo>
                    <a:pt x="8" y="1"/>
                  </a:lnTo>
                  <a:lnTo>
                    <a:pt x="4" y="0"/>
                  </a:lnTo>
                  <a:lnTo>
                    <a:pt x="1" y="1"/>
                  </a:lnTo>
                  <a:lnTo>
                    <a:pt x="0" y="4"/>
                  </a:lnTo>
                  <a:lnTo>
                    <a:pt x="9"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47" name="Freeform 2579"/>
            <p:cNvSpPr>
              <a:spLocks/>
            </p:cNvSpPr>
            <p:nvPr/>
          </p:nvSpPr>
          <p:spPr bwMode="auto">
            <a:xfrm>
              <a:off x="2308" y="3935"/>
              <a:ext cx="6" cy="14"/>
            </a:xfrm>
            <a:custGeom>
              <a:avLst/>
              <a:gdLst>
                <a:gd name="T0" fmla="*/ 7 w 16"/>
                <a:gd name="T1" fmla="*/ 40 h 40"/>
                <a:gd name="T2" fmla="*/ 12 w 16"/>
                <a:gd name="T3" fmla="*/ 30 h 40"/>
                <a:gd name="T4" fmla="*/ 15 w 16"/>
                <a:gd name="T5" fmla="*/ 19 h 40"/>
                <a:gd name="T6" fmla="*/ 16 w 16"/>
                <a:gd name="T7" fmla="*/ 8 h 40"/>
                <a:gd name="T8" fmla="*/ 16 w 16"/>
                <a:gd name="T9" fmla="*/ 0 h 40"/>
                <a:gd name="T10" fmla="*/ 7 w 16"/>
                <a:gd name="T11" fmla="*/ 0 h 40"/>
                <a:gd name="T12" fmla="*/ 7 w 16"/>
                <a:gd name="T13" fmla="*/ 8 h 40"/>
                <a:gd name="T14" fmla="*/ 6 w 16"/>
                <a:gd name="T15" fmla="*/ 19 h 40"/>
                <a:gd name="T16" fmla="*/ 3 w 16"/>
                <a:gd name="T17" fmla="*/ 28 h 40"/>
                <a:gd name="T18" fmla="*/ 0 w 16"/>
                <a:gd name="T19" fmla="*/ 34 h 40"/>
                <a:gd name="T20" fmla="*/ 7 w 16"/>
                <a:gd name="T21"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40">
                  <a:moveTo>
                    <a:pt x="7" y="40"/>
                  </a:moveTo>
                  <a:lnTo>
                    <a:pt x="12" y="30"/>
                  </a:lnTo>
                  <a:lnTo>
                    <a:pt x="15" y="19"/>
                  </a:lnTo>
                  <a:lnTo>
                    <a:pt x="16" y="8"/>
                  </a:lnTo>
                  <a:lnTo>
                    <a:pt x="16" y="0"/>
                  </a:lnTo>
                  <a:lnTo>
                    <a:pt x="7" y="0"/>
                  </a:lnTo>
                  <a:lnTo>
                    <a:pt x="7" y="8"/>
                  </a:lnTo>
                  <a:lnTo>
                    <a:pt x="6" y="19"/>
                  </a:lnTo>
                  <a:lnTo>
                    <a:pt x="3" y="28"/>
                  </a:lnTo>
                  <a:lnTo>
                    <a:pt x="0" y="34"/>
                  </a:lnTo>
                  <a:lnTo>
                    <a:pt x="7" y="4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48" name="Freeform 2580"/>
            <p:cNvSpPr>
              <a:spLocks/>
            </p:cNvSpPr>
            <p:nvPr/>
          </p:nvSpPr>
          <p:spPr bwMode="auto">
            <a:xfrm>
              <a:off x="2308" y="3947"/>
              <a:ext cx="3" cy="2"/>
            </a:xfrm>
            <a:custGeom>
              <a:avLst/>
              <a:gdLst>
                <a:gd name="T0" fmla="*/ 1 w 8"/>
                <a:gd name="T1" fmla="*/ 0 h 8"/>
                <a:gd name="T2" fmla="*/ 0 w 8"/>
                <a:gd name="T3" fmla="*/ 3 h 8"/>
                <a:gd name="T4" fmla="*/ 1 w 8"/>
                <a:gd name="T5" fmla="*/ 6 h 8"/>
                <a:gd name="T6" fmla="*/ 4 w 8"/>
                <a:gd name="T7" fmla="*/ 8 h 8"/>
                <a:gd name="T8" fmla="*/ 8 w 8"/>
                <a:gd name="T9" fmla="*/ 6 h 8"/>
                <a:gd name="T10" fmla="*/ 1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1" y="0"/>
                  </a:moveTo>
                  <a:lnTo>
                    <a:pt x="0" y="3"/>
                  </a:lnTo>
                  <a:lnTo>
                    <a:pt x="1" y="6"/>
                  </a:lnTo>
                  <a:lnTo>
                    <a:pt x="4" y="8"/>
                  </a:lnTo>
                  <a:lnTo>
                    <a:pt x="8" y="6"/>
                  </a:lnTo>
                  <a:lnTo>
                    <a:pt x="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49" name="Freeform 2581"/>
            <p:cNvSpPr>
              <a:spLocks/>
            </p:cNvSpPr>
            <p:nvPr/>
          </p:nvSpPr>
          <p:spPr bwMode="auto">
            <a:xfrm>
              <a:off x="2320" y="3940"/>
              <a:ext cx="4" cy="2"/>
            </a:xfrm>
            <a:custGeom>
              <a:avLst/>
              <a:gdLst>
                <a:gd name="T0" fmla="*/ 12 w 12"/>
                <a:gd name="T1" fmla="*/ 6 h 6"/>
                <a:gd name="T2" fmla="*/ 10 w 12"/>
                <a:gd name="T3" fmla="*/ 2 h 6"/>
                <a:gd name="T4" fmla="*/ 6 w 12"/>
                <a:gd name="T5" fmla="*/ 0 h 6"/>
                <a:gd name="T6" fmla="*/ 3 w 12"/>
                <a:gd name="T7" fmla="*/ 2 h 6"/>
                <a:gd name="T8" fmla="*/ 0 w 12"/>
                <a:gd name="T9" fmla="*/ 6 h 6"/>
                <a:gd name="T10" fmla="*/ 12 w 12"/>
                <a:gd name="T11" fmla="*/ 6 h 6"/>
              </a:gdLst>
              <a:ahLst/>
              <a:cxnLst>
                <a:cxn ang="0">
                  <a:pos x="T0" y="T1"/>
                </a:cxn>
                <a:cxn ang="0">
                  <a:pos x="T2" y="T3"/>
                </a:cxn>
                <a:cxn ang="0">
                  <a:pos x="T4" y="T5"/>
                </a:cxn>
                <a:cxn ang="0">
                  <a:pos x="T6" y="T7"/>
                </a:cxn>
                <a:cxn ang="0">
                  <a:pos x="T8" y="T9"/>
                </a:cxn>
                <a:cxn ang="0">
                  <a:pos x="T10" y="T11"/>
                </a:cxn>
              </a:cxnLst>
              <a:rect l="0" t="0" r="r" b="b"/>
              <a:pathLst>
                <a:path w="12" h="6">
                  <a:moveTo>
                    <a:pt x="12" y="6"/>
                  </a:moveTo>
                  <a:lnTo>
                    <a:pt x="10" y="2"/>
                  </a:lnTo>
                  <a:lnTo>
                    <a:pt x="6" y="0"/>
                  </a:lnTo>
                  <a:lnTo>
                    <a:pt x="3" y="2"/>
                  </a:lnTo>
                  <a:lnTo>
                    <a:pt x="0" y="6"/>
                  </a:lnTo>
                  <a:lnTo>
                    <a:pt x="12"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50" name="Freeform 2582"/>
            <p:cNvSpPr>
              <a:spLocks/>
            </p:cNvSpPr>
            <p:nvPr/>
          </p:nvSpPr>
          <p:spPr bwMode="auto">
            <a:xfrm>
              <a:off x="2320" y="3942"/>
              <a:ext cx="4" cy="5"/>
            </a:xfrm>
            <a:custGeom>
              <a:avLst/>
              <a:gdLst>
                <a:gd name="T0" fmla="*/ 6 w 12"/>
                <a:gd name="T1" fmla="*/ 16 h 16"/>
                <a:gd name="T2" fmla="*/ 12 w 12"/>
                <a:gd name="T3" fmla="*/ 16 h 16"/>
                <a:gd name="T4" fmla="*/ 12 w 12"/>
                <a:gd name="T5" fmla="*/ 0 h 16"/>
                <a:gd name="T6" fmla="*/ 0 w 12"/>
                <a:gd name="T7" fmla="*/ 0 h 16"/>
                <a:gd name="T8" fmla="*/ 0 w 12"/>
                <a:gd name="T9" fmla="*/ 16 h 16"/>
                <a:gd name="T10" fmla="*/ 6 w 12"/>
                <a:gd name="T11" fmla="*/ 16 h 16"/>
              </a:gdLst>
              <a:ahLst/>
              <a:cxnLst>
                <a:cxn ang="0">
                  <a:pos x="T0" y="T1"/>
                </a:cxn>
                <a:cxn ang="0">
                  <a:pos x="T2" y="T3"/>
                </a:cxn>
                <a:cxn ang="0">
                  <a:pos x="T4" y="T5"/>
                </a:cxn>
                <a:cxn ang="0">
                  <a:pos x="T6" y="T7"/>
                </a:cxn>
                <a:cxn ang="0">
                  <a:pos x="T8" y="T9"/>
                </a:cxn>
                <a:cxn ang="0">
                  <a:pos x="T10" y="T11"/>
                </a:cxn>
              </a:cxnLst>
              <a:rect l="0" t="0" r="r" b="b"/>
              <a:pathLst>
                <a:path w="12" h="16">
                  <a:moveTo>
                    <a:pt x="6" y="16"/>
                  </a:moveTo>
                  <a:lnTo>
                    <a:pt x="12" y="16"/>
                  </a:lnTo>
                  <a:lnTo>
                    <a:pt x="12" y="0"/>
                  </a:lnTo>
                  <a:lnTo>
                    <a:pt x="0" y="0"/>
                  </a:lnTo>
                  <a:lnTo>
                    <a:pt x="0" y="16"/>
                  </a:lnTo>
                  <a:lnTo>
                    <a:pt x="6"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51" name="Freeform 2583"/>
            <p:cNvSpPr>
              <a:spLocks/>
            </p:cNvSpPr>
            <p:nvPr/>
          </p:nvSpPr>
          <p:spPr bwMode="auto">
            <a:xfrm>
              <a:off x="2320" y="3947"/>
              <a:ext cx="4" cy="2"/>
            </a:xfrm>
            <a:custGeom>
              <a:avLst/>
              <a:gdLst>
                <a:gd name="T0" fmla="*/ 0 w 12"/>
                <a:gd name="T1" fmla="*/ 0 h 4"/>
                <a:gd name="T2" fmla="*/ 3 w 12"/>
                <a:gd name="T3" fmla="*/ 3 h 4"/>
                <a:gd name="T4" fmla="*/ 6 w 12"/>
                <a:gd name="T5" fmla="*/ 4 h 4"/>
                <a:gd name="T6" fmla="*/ 10 w 12"/>
                <a:gd name="T7" fmla="*/ 3 h 4"/>
                <a:gd name="T8" fmla="*/ 12 w 12"/>
                <a:gd name="T9" fmla="*/ 0 h 4"/>
                <a:gd name="T10" fmla="*/ 0 w 12"/>
                <a:gd name="T11" fmla="*/ 0 h 4"/>
              </a:gdLst>
              <a:ahLst/>
              <a:cxnLst>
                <a:cxn ang="0">
                  <a:pos x="T0" y="T1"/>
                </a:cxn>
                <a:cxn ang="0">
                  <a:pos x="T2" y="T3"/>
                </a:cxn>
                <a:cxn ang="0">
                  <a:pos x="T4" y="T5"/>
                </a:cxn>
                <a:cxn ang="0">
                  <a:pos x="T6" y="T7"/>
                </a:cxn>
                <a:cxn ang="0">
                  <a:pos x="T8" y="T9"/>
                </a:cxn>
                <a:cxn ang="0">
                  <a:pos x="T10" y="T11"/>
                </a:cxn>
              </a:cxnLst>
              <a:rect l="0" t="0" r="r" b="b"/>
              <a:pathLst>
                <a:path w="12" h="4">
                  <a:moveTo>
                    <a:pt x="0" y="0"/>
                  </a:moveTo>
                  <a:lnTo>
                    <a:pt x="3" y="3"/>
                  </a:lnTo>
                  <a:lnTo>
                    <a:pt x="6" y="4"/>
                  </a:lnTo>
                  <a:lnTo>
                    <a:pt x="10" y="3"/>
                  </a:lnTo>
                  <a:lnTo>
                    <a:pt x="1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52" name="Freeform 2584"/>
            <p:cNvSpPr>
              <a:spLocks/>
            </p:cNvSpPr>
            <p:nvPr/>
          </p:nvSpPr>
          <p:spPr bwMode="auto">
            <a:xfrm>
              <a:off x="2329" y="3936"/>
              <a:ext cx="4" cy="2"/>
            </a:xfrm>
            <a:custGeom>
              <a:avLst/>
              <a:gdLst>
                <a:gd name="T0" fmla="*/ 11 w 11"/>
                <a:gd name="T1" fmla="*/ 5 h 5"/>
                <a:gd name="T2" fmla="*/ 9 w 11"/>
                <a:gd name="T3" fmla="*/ 2 h 5"/>
                <a:gd name="T4" fmla="*/ 5 w 11"/>
                <a:gd name="T5" fmla="*/ 0 h 5"/>
                <a:gd name="T6" fmla="*/ 2 w 11"/>
                <a:gd name="T7" fmla="*/ 2 h 5"/>
                <a:gd name="T8" fmla="*/ 0 w 11"/>
                <a:gd name="T9" fmla="*/ 5 h 5"/>
                <a:gd name="T10" fmla="*/ 11 w 11"/>
                <a:gd name="T11" fmla="*/ 5 h 5"/>
              </a:gdLst>
              <a:ahLst/>
              <a:cxnLst>
                <a:cxn ang="0">
                  <a:pos x="T0" y="T1"/>
                </a:cxn>
                <a:cxn ang="0">
                  <a:pos x="T2" y="T3"/>
                </a:cxn>
                <a:cxn ang="0">
                  <a:pos x="T4" y="T5"/>
                </a:cxn>
                <a:cxn ang="0">
                  <a:pos x="T6" y="T7"/>
                </a:cxn>
                <a:cxn ang="0">
                  <a:pos x="T8" y="T9"/>
                </a:cxn>
                <a:cxn ang="0">
                  <a:pos x="T10" y="T11"/>
                </a:cxn>
              </a:cxnLst>
              <a:rect l="0" t="0" r="r" b="b"/>
              <a:pathLst>
                <a:path w="11" h="5">
                  <a:moveTo>
                    <a:pt x="11" y="5"/>
                  </a:moveTo>
                  <a:lnTo>
                    <a:pt x="9" y="2"/>
                  </a:lnTo>
                  <a:lnTo>
                    <a:pt x="5" y="0"/>
                  </a:lnTo>
                  <a:lnTo>
                    <a:pt x="2" y="2"/>
                  </a:lnTo>
                  <a:lnTo>
                    <a:pt x="0" y="5"/>
                  </a:lnTo>
                  <a:lnTo>
                    <a:pt x="11"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53" name="Freeform 2585"/>
            <p:cNvSpPr>
              <a:spLocks/>
            </p:cNvSpPr>
            <p:nvPr/>
          </p:nvSpPr>
          <p:spPr bwMode="auto">
            <a:xfrm>
              <a:off x="2329" y="3938"/>
              <a:ext cx="4" cy="3"/>
            </a:xfrm>
            <a:custGeom>
              <a:avLst/>
              <a:gdLst>
                <a:gd name="T0" fmla="*/ 5 w 11"/>
                <a:gd name="T1" fmla="*/ 10 h 10"/>
                <a:gd name="T2" fmla="*/ 11 w 11"/>
                <a:gd name="T3" fmla="*/ 10 h 10"/>
                <a:gd name="T4" fmla="*/ 11 w 11"/>
                <a:gd name="T5" fmla="*/ 0 h 10"/>
                <a:gd name="T6" fmla="*/ 0 w 11"/>
                <a:gd name="T7" fmla="*/ 0 h 10"/>
                <a:gd name="T8" fmla="*/ 0 w 11"/>
                <a:gd name="T9" fmla="*/ 10 h 10"/>
                <a:gd name="T10" fmla="*/ 5 w 11"/>
                <a:gd name="T11" fmla="*/ 10 h 10"/>
              </a:gdLst>
              <a:ahLst/>
              <a:cxnLst>
                <a:cxn ang="0">
                  <a:pos x="T0" y="T1"/>
                </a:cxn>
                <a:cxn ang="0">
                  <a:pos x="T2" y="T3"/>
                </a:cxn>
                <a:cxn ang="0">
                  <a:pos x="T4" y="T5"/>
                </a:cxn>
                <a:cxn ang="0">
                  <a:pos x="T6" y="T7"/>
                </a:cxn>
                <a:cxn ang="0">
                  <a:pos x="T8" y="T9"/>
                </a:cxn>
                <a:cxn ang="0">
                  <a:pos x="T10" y="T11"/>
                </a:cxn>
              </a:cxnLst>
              <a:rect l="0" t="0" r="r" b="b"/>
              <a:pathLst>
                <a:path w="11" h="10">
                  <a:moveTo>
                    <a:pt x="5" y="10"/>
                  </a:moveTo>
                  <a:lnTo>
                    <a:pt x="11" y="10"/>
                  </a:lnTo>
                  <a:lnTo>
                    <a:pt x="11" y="0"/>
                  </a:lnTo>
                  <a:lnTo>
                    <a:pt x="0" y="0"/>
                  </a:lnTo>
                  <a:lnTo>
                    <a:pt x="0" y="10"/>
                  </a:lnTo>
                  <a:lnTo>
                    <a:pt x="5"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54" name="Freeform 2586"/>
            <p:cNvSpPr>
              <a:spLocks/>
            </p:cNvSpPr>
            <p:nvPr/>
          </p:nvSpPr>
          <p:spPr bwMode="auto">
            <a:xfrm>
              <a:off x="2329" y="3941"/>
              <a:ext cx="4" cy="2"/>
            </a:xfrm>
            <a:custGeom>
              <a:avLst/>
              <a:gdLst>
                <a:gd name="T0" fmla="*/ 0 w 11"/>
                <a:gd name="T1" fmla="*/ 0 h 4"/>
                <a:gd name="T2" fmla="*/ 2 w 11"/>
                <a:gd name="T3" fmla="*/ 3 h 4"/>
                <a:gd name="T4" fmla="*/ 5 w 11"/>
                <a:gd name="T5" fmla="*/ 4 h 4"/>
                <a:gd name="T6" fmla="*/ 9 w 11"/>
                <a:gd name="T7" fmla="*/ 3 h 4"/>
                <a:gd name="T8" fmla="*/ 11 w 11"/>
                <a:gd name="T9" fmla="*/ 0 h 4"/>
                <a:gd name="T10" fmla="*/ 0 w 11"/>
                <a:gd name="T11" fmla="*/ 0 h 4"/>
              </a:gdLst>
              <a:ahLst/>
              <a:cxnLst>
                <a:cxn ang="0">
                  <a:pos x="T0" y="T1"/>
                </a:cxn>
                <a:cxn ang="0">
                  <a:pos x="T2" y="T3"/>
                </a:cxn>
                <a:cxn ang="0">
                  <a:pos x="T4" y="T5"/>
                </a:cxn>
                <a:cxn ang="0">
                  <a:pos x="T6" y="T7"/>
                </a:cxn>
                <a:cxn ang="0">
                  <a:pos x="T8" y="T9"/>
                </a:cxn>
                <a:cxn ang="0">
                  <a:pos x="T10" y="T11"/>
                </a:cxn>
              </a:cxnLst>
              <a:rect l="0" t="0" r="r" b="b"/>
              <a:pathLst>
                <a:path w="11" h="4">
                  <a:moveTo>
                    <a:pt x="0" y="0"/>
                  </a:moveTo>
                  <a:lnTo>
                    <a:pt x="2" y="3"/>
                  </a:lnTo>
                  <a:lnTo>
                    <a:pt x="5" y="4"/>
                  </a:lnTo>
                  <a:lnTo>
                    <a:pt x="9" y="3"/>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55" name="Freeform 2587"/>
            <p:cNvSpPr>
              <a:spLocks/>
            </p:cNvSpPr>
            <p:nvPr/>
          </p:nvSpPr>
          <p:spPr bwMode="auto">
            <a:xfrm>
              <a:off x="2306" y="4054"/>
              <a:ext cx="1" cy="3"/>
            </a:xfrm>
            <a:custGeom>
              <a:avLst/>
              <a:gdLst>
                <a:gd name="T0" fmla="*/ 4 w 4"/>
                <a:gd name="T1" fmla="*/ 0 h 9"/>
                <a:gd name="T2" fmla="*/ 1 w 4"/>
                <a:gd name="T3" fmla="*/ 1 h 9"/>
                <a:gd name="T4" fmla="*/ 0 w 4"/>
                <a:gd name="T5" fmla="*/ 5 h 9"/>
                <a:gd name="T6" fmla="*/ 1 w 4"/>
                <a:gd name="T7" fmla="*/ 8 h 9"/>
                <a:gd name="T8" fmla="*/ 4 w 4"/>
                <a:gd name="T9" fmla="*/ 9 h 9"/>
                <a:gd name="T10" fmla="*/ 4 w 4"/>
                <a:gd name="T11" fmla="*/ 0 h 9"/>
              </a:gdLst>
              <a:ahLst/>
              <a:cxnLst>
                <a:cxn ang="0">
                  <a:pos x="T0" y="T1"/>
                </a:cxn>
                <a:cxn ang="0">
                  <a:pos x="T2" y="T3"/>
                </a:cxn>
                <a:cxn ang="0">
                  <a:pos x="T4" y="T5"/>
                </a:cxn>
                <a:cxn ang="0">
                  <a:pos x="T6" y="T7"/>
                </a:cxn>
                <a:cxn ang="0">
                  <a:pos x="T8" y="T9"/>
                </a:cxn>
                <a:cxn ang="0">
                  <a:pos x="T10" y="T11"/>
                </a:cxn>
              </a:cxnLst>
              <a:rect l="0" t="0" r="r" b="b"/>
              <a:pathLst>
                <a:path w="4" h="9">
                  <a:moveTo>
                    <a:pt x="4" y="0"/>
                  </a:moveTo>
                  <a:lnTo>
                    <a:pt x="1" y="1"/>
                  </a:lnTo>
                  <a:lnTo>
                    <a:pt x="0" y="5"/>
                  </a:lnTo>
                  <a:lnTo>
                    <a:pt x="1" y="8"/>
                  </a:lnTo>
                  <a:lnTo>
                    <a:pt x="4" y="9"/>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56" name="Freeform 2588"/>
            <p:cNvSpPr>
              <a:spLocks/>
            </p:cNvSpPr>
            <p:nvPr/>
          </p:nvSpPr>
          <p:spPr bwMode="auto">
            <a:xfrm>
              <a:off x="2307" y="4054"/>
              <a:ext cx="9" cy="8"/>
            </a:xfrm>
            <a:custGeom>
              <a:avLst/>
              <a:gdLst>
                <a:gd name="T0" fmla="*/ 27 w 27"/>
                <a:gd name="T1" fmla="*/ 20 h 24"/>
                <a:gd name="T2" fmla="*/ 22 w 27"/>
                <a:gd name="T3" fmla="*/ 14 h 24"/>
                <a:gd name="T4" fmla="*/ 16 w 27"/>
                <a:gd name="T5" fmla="*/ 8 h 24"/>
                <a:gd name="T6" fmla="*/ 8 w 27"/>
                <a:gd name="T7" fmla="*/ 3 h 24"/>
                <a:gd name="T8" fmla="*/ 0 w 27"/>
                <a:gd name="T9" fmla="*/ 0 h 24"/>
                <a:gd name="T10" fmla="*/ 0 w 27"/>
                <a:gd name="T11" fmla="*/ 9 h 24"/>
                <a:gd name="T12" fmla="*/ 4 w 27"/>
                <a:gd name="T13" fmla="*/ 12 h 24"/>
                <a:gd name="T14" fmla="*/ 10 w 27"/>
                <a:gd name="T15" fmla="*/ 15 h 24"/>
                <a:gd name="T16" fmla="*/ 15 w 27"/>
                <a:gd name="T17" fmla="*/ 21 h 24"/>
                <a:gd name="T18" fmla="*/ 18 w 27"/>
                <a:gd name="T19" fmla="*/ 24 h 24"/>
                <a:gd name="T20" fmla="*/ 27 w 27"/>
                <a:gd name="T21"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24">
                  <a:moveTo>
                    <a:pt x="27" y="20"/>
                  </a:moveTo>
                  <a:lnTo>
                    <a:pt x="22" y="14"/>
                  </a:lnTo>
                  <a:lnTo>
                    <a:pt x="16" y="8"/>
                  </a:lnTo>
                  <a:lnTo>
                    <a:pt x="8" y="3"/>
                  </a:lnTo>
                  <a:lnTo>
                    <a:pt x="0" y="0"/>
                  </a:lnTo>
                  <a:lnTo>
                    <a:pt x="0" y="9"/>
                  </a:lnTo>
                  <a:lnTo>
                    <a:pt x="4" y="12"/>
                  </a:lnTo>
                  <a:lnTo>
                    <a:pt x="10" y="15"/>
                  </a:lnTo>
                  <a:lnTo>
                    <a:pt x="15" y="21"/>
                  </a:lnTo>
                  <a:lnTo>
                    <a:pt x="18" y="24"/>
                  </a:lnTo>
                  <a:lnTo>
                    <a:pt x="27" y="2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57" name="Freeform 2589"/>
            <p:cNvSpPr>
              <a:spLocks/>
            </p:cNvSpPr>
            <p:nvPr/>
          </p:nvSpPr>
          <p:spPr bwMode="auto">
            <a:xfrm>
              <a:off x="2313" y="4060"/>
              <a:ext cx="3" cy="3"/>
            </a:xfrm>
            <a:custGeom>
              <a:avLst/>
              <a:gdLst>
                <a:gd name="T0" fmla="*/ 0 w 9"/>
                <a:gd name="T1" fmla="*/ 4 h 7"/>
                <a:gd name="T2" fmla="*/ 2 w 9"/>
                <a:gd name="T3" fmla="*/ 7 h 7"/>
                <a:gd name="T4" fmla="*/ 6 w 9"/>
                <a:gd name="T5" fmla="*/ 7 h 7"/>
                <a:gd name="T6" fmla="*/ 9 w 9"/>
                <a:gd name="T7" fmla="*/ 3 h 7"/>
                <a:gd name="T8" fmla="*/ 9 w 9"/>
                <a:gd name="T9" fmla="*/ 0 h 7"/>
                <a:gd name="T10" fmla="*/ 0 w 9"/>
                <a:gd name="T11" fmla="*/ 4 h 7"/>
              </a:gdLst>
              <a:ahLst/>
              <a:cxnLst>
                <a:cxn ang="0">
                  <a:pos x="T0" y="T1"/>
                </a:cxn>
                <a:cxn ang="0">
                  <a:pos x="T2" y="T3"/>
                </a:cxn>
                <a:cxn ang="0">
                  <a:pos x="T4" y="T5"/>
                </a:cxn>
                <a:cxn ang="0">
                  <a:pos x="T6" y="T7"/>
                </a:cxn>
                <a:cxn ang="0">
                  <a:pos x="T8" y="T9"/>
                </a:cxn>
                <a:cxn ang="0">
                  <a:pos x="T10" y="T11"/>
                </a:cxn>
              </a:cxnLst>
              <a:rect l="0" t="0" r="r" b="b"/>
              <a:pathLst>
                <a:path w="9" h="7">
                  <a:moveTo>
                    <a:pt x="0" y="4"/>
                  </a:moveTo>
                  <a:lnTo>
                    <a:pt x="2" y="7"/>
                  </a:lnTo>
                  <a:lnTo>
                    <a:pt x="6" y="7"/>
                  </a:lnTo>
                  <a:lnTo>
                    <a:pt x="9" y="3"/>
                  </a:lnTo>
                  <a:lnTo>
                    <a:pt x="9" y="0"/>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58" name="Freeform 2590"/>
            <p:cNvSpPr>
              <a:spLocks/>
            </p:cNvSpPr>
            <p:nvPr/>
          </p:nvSpPr>
          <p:spPr bwMode="auto">
            <a:xfrm>
              <a:off x="2317" y="4048"/>
              <a:ext cx="3" cy="2"/>
            </a:xfrm>
            <a:custGeom>
              <a:avLst/>
              <a:gdLst>
                <a:gd name="T0" fmla="*/ 8 w 8"/>
                <a:gd name="T1" fmla="*/ 1 h 8"/>
                <a:gd name="T2" fmla="*/ 5 w 8"/>
                <a:gd name="T3" fmla="*/ 0 h 8"/>
                <a:gd name="T4" fmla="*/ 1 w 8"/>
                <a:gd name="T5" fmla="*/ 1 h 8"/>
                <a:gd name="T6" fmla="*/ 0 w 8"/>
                <a:gd name="T7" fmla="*/ 5 h 8"/>
                <a:gd name="T8" fmla="*/ 1 w 8"/>
                <a:gd name="T9" fmla="*/ 8 h 8"/>
                <a:gd name="T10" fmla="*/ 8 w 8"/>
                <a:gd name="T11" fmla="*/ 1 h 8"/>
              </a:gdLst>
              <a:ahLst/>
              <a:cxnLst>
                <a:cxn ang="0">
                  <a:pos x="T0" y="T1"/>
                </a:cxn>
                <a:cxn ang="0">
                  <a:pos x="T2" y="T3"/>
                </a:cxn>
                <a:cxn ang="0">
                  <a:pos x="T4" y="T5"/>
                </a:cxn>
                <a:cxn ang="0">
                  <a:pos x="T6" y="T7"/>
                </a:cxn>
                <a:cxn ang="0">
                  <a:pos x="T8" y="T9"/>
                </a:cxn>
                <a:cxn ang="0">
                  <a:pos x="T10" y="T11"/>
                </a:cxn>
              </a:cxnLst>
              <a:rect l="0" t="0" r="r" b="b"/>
              <a:pathLst>
                <a:path w="8" h="8">
                  <a:moveTo>
                    <a:pt x="8" y="1"/>
                  </a:moveTo>
                  <a:lnTo>
                    <a:pt x="5" y="0"/>
                  </a:lnTo>
                  <a:lnTo>
                    <a:pt x="1" y="1"/>
                  </a:lnTo>
                  <a:lnTo>
                    <a:pt x="0" y="5"/>
                  </a:lnTo>
                  <a:lnTo>
                    <a:pt x="1" y="8"/>
                  </a:lnTo>
                  <a:lnTo>
                    <a:pt x="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59" name="Freeform 2591"/>
            <p:cNvSpPr>
              <a:spLocks/>
            </p:cNvSpPr>
            <p:nvPr/>
          </p:nvSpPr>
          <p:spPr bwMode="auto">
            <a:xfrm>
              <a:off x="2318" y="4048"/>
              <a:ext cx="11" cy="13"/>
            </a:xfrm>
            <a:custGeom>
              <a:avLst/>
              <a:gdLst>
                <a:gd name="T0" fmla="*/ 35 w 35"/>
                <a:gd name="T1" fmla="*/ 36 h 40"/>
                <a:gd name="T2" fmla="*/ 30 w 35"/>
                <a:gd name="T3" fmla="*/ 28 h 40"/>
                <a:gd name="T4" fmla="*/ 21 w 35"/>
                <a:gd name="T5" fmla="*/ 17 h 40"/>
                <a:gd name="T6" fmla="*/ 14 w 35"/>
                <a:gd name="T7" fmla="*/ 7 h 40"/>
                <a:gd name="T8" fmla="*/ 7 w 35"/>
                <a:gd name="T9" fmla="*/ 0 h 40"/>
                <a:gd name="T10" fmla="*/ 0 w 35"/>
                <a:gd name="T11" fmla="*/ 7 h 40"/>
                <a:gd name="T12" fmla="*/ 7 w 35"/>
                <a:gd name="T13" fmla="*/ 14 h 40"/>
                <a:gd name="T14" fmla="*/ 14 w 35"/>
                <a:gd name="T15" fmla="*/ 24 h 40"/>
                <a:gd name="T16" fmla="*/ 21 w 35"/>
                <a:gd name="T17" fmla="*/ 32 h 40"/>
                <a:gd name="T18" fmla="*/ 26 w 35"/>
                <a:gd name="T19" fmla="*/ 40 h 40"/>
                <a:gd name="T20" fmla="*/ 35 w 35"/>
                <a:gd name="T21" fmla="*/ 3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40">
                  <a:moveTo>
                    <a:pt x="35" y="36"/>
                  </a:moveTo>
                  <a:lnTo>
                    <a:pt x="30" y="28"/>
                  </a:lnTo>
                  <a:lnTo>
                    <a:pt x="21" y="17"/>
                  </a:lnTo>
                  <a:lnTo>
                    <a:pt x="14" y="7"/>
                  </a:lnTo>
                  <a:lnTo>
                    <a:pt x="7" y="0"/>
                  </a:lnTo>
                  <a:lnTo>
                    <a:pt x="0" y="7"/>
                  </a:lnTo>
                  <a:lnTo>
                    <a:pt x="7" y="14"/>
                  </a:lnTo>
                  <a:lnTo>
                    <a:pt x="14" y="24"/>
                  </a:lnTo>
                  <a:lnTo>
                    <a:pt x="21" y="32"/>
                  </a:lnTo>
                  <a:lnTo>
                    <a:pt x="26" y="40"/>
                  </a:lnTo>
                  <a:lnTo>
                    <a:pt x="35" y="3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60" name="Freeform 2592"/>
            <p:cNvSpPr>
              <a:spLocks/>
            </p:cNvSpPr>
            <p:nvPr/>
          </p:nvSpPr>
          <p:spPr bwMode="auto">
            <a:xfrm>
              <a:off x="2326" y="4060"/>
              <a:ext cx="3" cy="2"/>
            </a:xfrm>
            <a:custGeom>
              <a:avLst/>
              <a:gdLst>
                <a:gd name="T0" fmla="*/ 0 w 9"/>
                <a:gd name="T1" fmla="*/ 4 h 7"/>
                <a:gd name="T2" fmla="*/ 2 w 9"/>
                <a:gd name="T3" fmla="*/ 7 h 7"/>
                <a:gd name="T4" fmla="*/ 7 w 9"/>
                <a:gd name="T5" fmla="*/ 7 h 7"/>
                <a:gd name="T6" fmla="*/ 9 w 9"/>
                <a:gd name="T7" fmla="*/ 3 h 7"/>
                <a:gd name="T8" fmla="*/ 9 w 9"/>
                <a:gd name="T9" fmla="*/ 0 h 7"/>
                <a:gd name="T10" fmla="*/ 0 w 9"/>
                <a:gd name="T11" fmla="*/ 4 h 7"/>
              </a:gdLst>
              <a:ahLst/>
              <a:cxnLst>
                <a:cxn ang="0">
                  <a:pos x="T0" y="T1"/>
                </a:cxn>
                <a:cxn ang="0">
                  <a:pos x="T2" y="T3"/>
                </a:cxn>
                <a:cxn ang="0">
                  <a:pos x="T4" y="T5"/>
                </a:cxn>
                <a:cxn ang="0">
                  <a:pos x="T6" y="T7"/>
                </a:cxn>
                <a:cxn ang="0">
                  <a:pos x="T8" y="T9"/>
                </a:cxn>
                <a:cxn ang="0">
                  <a:pos x="T10" y="T11"/>
                </a:cxn>
              </a:cxnLst>
              <a:rect l="0" t="0" r="r" b="b"/>
              <a:pathLst>
                <a:path w="9" h="7">
                  <a:moveTo>
                    <a:pt x="0" y="4"/>
                  </a:moveTo>
                  <a:lnTo>
                    <a:pt x="2" y="7"/>
                  </a:lnTo>
                  <a:lnTo>
                    <a:pt x="7" y="7"/>
                  </a:lnTo>
                  <a:lnTo>
                    <a:pt x="9" y="3"/>
                  </a:lnTo>
                  <a:lnTo>
                    <a:pt x="9" y="0"/>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61" name="Freeform 2593"/>
            <p:cNvSpPr>
              <a:spLocks/>
            </p:cNvSpPr>
            <p:nvPr/>
          </p:nvSpPr>
          <p:spPr bwMode="auto">
            <a:xfrm>
              <a:off x="2333" y="4042"/>
              <a:ext cx="3" cy="2"/>
            </a:xfrm>
            <a:custGeom>
              <a:avLst/>
              <a:gdLst>
                <a:gd name="T0" fmla="*/ 9 w 9"/>
                <a:gd name="T1" fmla="*/ 3 h 6"/>
                <a:gd name="T2" fmla="*/ 7 w 9"/>
                <a:gd name="T3" fmla="*/ 0 h 6"/>
                <a:gd name="T4" fmla="*/ 4 w 9"/>
                <a:gd name="T5" fmla="*/ 0 h 6"/>
                <a:gd name="T6" fmla="*/ 1 w 9"/>
                <a:gd name="T7" fmla="*/ 2 h 6"/>
                <a:gd name="T8" fmla="*/ 0 w 9"/>
                <a:gd name="T9" fmla="*/ 6 h 6"/>
                <a:gd name="T10" fmla="*/ 9 w 9"/>
                <a:gd name="T11" fmla="*/ 3 h 6"/>
              </a:gdLst>
              <a:ahLst/>
              <a:cxnLst>
                <a:cxn ang="0">
                  <a:pos x="T0" y="T1"/>
                </a:cxn>
                <a:cxn ang="0">
                  <a:pos x="T2" y="T3"/>
                </a:cxn>
                <a:cxn ang="0">
                  <a:pos x="T4" y="T5"/>
                </a:cxn>
                <a:cxn ang="0">
                  <a:pos x="T6" y="T7"/>
                </a:cxn>
                <a:cxn ang="0">
                  <a:pos x="T8" y="T9"/>
                </a:cxn>
                <a:cxn ang="0">
                  <a:pos x="T10" y="T11"/>
                </a:cxn>
              </a:cxnLst>
              <a:rect l="0" t="0" r="r" b="b"/>
              <a:pathLst>
                <a:path w="9" h="6">
                  <a:moveTo>
                    <a:pt x="9" y="3"/>
                  </a:moveTo>
                  <a:lnTo>
                    <a:pt x="7" y="0"/>
                  </a:lnTo>
                  <a:lnTo>
                    <a:pt x="4" y="0"/>
                  </a:lnTo>
                  <a:lnTo>
                    <a:pt x="1" y="2"/>
                  </a:lnTo>
                  <a:lnTo>
                    <a:pt x="0" y="6"/>
                  </a:lnTo>
                  <a:lnTo>
                    <a:pt x="9"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62" name="Freeform 2594"/>
            <p:cNvSpPr>
              <a:spLocks/>
            </p:cNvSpPr>
            <p:nvPr/>
          </p:nvSpPr>
          <p:spPr bwMode="auto">
            <a:xfrm>
              <a:off x="2333" y="4043"/>
              <a:ext cx="6" cy="14"/>
            </a:xfrm>
            <a:custGeom>
              <a:avLst/>
              <a:gdLst>
                <a:gd name="T0" fmla="*/ 19 w 19"/>
                <a:gd name="T1" fmla="*/ 41 h 41"/>
                <a:gd name="T2" fmla="*/ 16 w 19"/>
                <a:gd name="T3" fmla="*/ 32 h 41"/>
                <a:gd name="T4" fmla="*/ 14 w 19"/>
                <a:gd name="T5" fmla="*/ 21 h 41"/>
                <a:gd name="T6" fmla="*/ 12 w 19"/>
                <a:gd name="T7" fmla="*/ 8 h 41"/>
                <a:gd name="T8" fmla="*/ 9 w 19"/>
                <a:gd name="T9" fmla="*/ 0 h 41"/>
                <a:gd name="T10" fmla="*/ 0 w 19"/>
                <a:gd name="T11" fmla="*/ 3 h 41"/>
                <a:gd name="T12" fmla="*/ 3 w 19"/>
                <a:gd name="T13" fmla="*/ 11 h 41"/>
                <a:gd name="T14" fmla="*/ 5 w 19"/>
                <a:gd name="T15" fmla="*/ 21 h 41"/>
                <a:gd name="T16" fmla="*/ 7 w 19"/>
                <a:gd name="T17" fmla="*/ 32 h 41"/>
                <a:gd name="T18" fmla="*/ 7 w 19"/>
                <a:gd name="T19" fmla="*/ 41 h 41"/>
                <a:gd name="T20" fmla="*/ 19 w 19"/>
                <a:gd name="T21"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41">
                  <a:moveTo>
                    <a:pt x="19" y="41"/>
                  </a:moveTo>
                  <a:lnTo>
                    <a:pt x="16" y="32"/>
                  </a:lnTo>
                  <a:lnTo>
                    <a:pt x="14" y="21"/>
                  </a:lnTo>
                  <a:lnTo>
                    <a:pt x="12" y="8"/>
                  </a:lnTo>
                  <a:lnTo>
                    <a:pt x="9" y="0"/>
                  </a:lnTo>
                  <a:lnTo>
                    <a:pt x="0" y="3"/>
                  </a:lnTo>
                  <a:lnTo>
                    <a:pt x="3" y="11"/>
                  </a:lnTo>
                  <a:lnTo>
                    <a:pt x="5" y="21"/>
                  </a:lnTo>
                  <a:lnTo>
                    <a:pt x="7" y="32"/>
                  </a:lnTo>
                  <a:lnTo>
                    <a:pt x="7" y="41"/>
                  </a:lnTo>
                  <a:lnTo>
                    <a:pt x="19" y="4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63" name="Freeform 2595"/>
            <p:cNvSpPr>
              <a:spLocks/>
            </p:cNvSpPr>
            <p:nvPr/>
          </p:nvSpPr>
          <p:spPr bwMode="auto">
            <a:xfrm>
              <a:off x="2335" y="4057"/>
              <a:ext cx="4" cy="1"/>
            </a:xfrm>
            <a:custGeom>
              <a:avLst/>
              <a:gdLst>
                <a:gd name="T0" fmla="*/ 0 w 12"/>
                <a:gd name="T1" fmla="*/ 0 h 5"/>
                <a:gd name="T2" fmla="*/ 2 w 12"/>
                <a:gd name="T3" fmla="*/ 4 h 5"/>
                <a:gd name="T4" fmla="*/ 6 w 12"/>
                <a:gd name="T5" fmla="*/ 5 h 5"/>
                <a:gd name="T6" fmla="*/ 9 w 12"/>
                <a:gd name="T7" fmla="*/ 4 h 5"/>
                <a:gd name="T8" fmla="*/ 12 w 12"/>
                <a:gd name="T9" fmla="*/ 0 h 5"/>
                <a:gd name="T10" fmla="*/ 0 w 12"/>
                <a:gd name="T11" fmla="*/ 0 h 5"/>
              </a:gdLst>
              <a:ahLst/>
              <a:cxnLst>
                <a:cxn ang="0">
                  <a:pos x="T0" y="T1"/>
                </a:cxn>
                <a:cxn ang="0">
                  <a:pos x="T2" y="T3"/>
                </a:cxn>
                <a:cxn ang="0">
                  <a:pos x="T4" y="T5"/>
                </a:cxn>
                <a:cxn ang="0">
                  <a:pos x="T6" y="T7"/>
                </a:cxn>
                <a:cxn ang="0">
                  <a:pos x="T8" y="T9"/>
                </a:cxn>
                <a:cxn ang="0">
                  <a:pos x="T10" y="T11"/>
                </a:cxn>
              </a:cxnLst>
              <a:rect l="0" t="0" r="r" b="b"/>
              <a:pathLst>
                <a:path w="12" h="5">
                  <a:moveTo>
                    <a:pt x="0" y="0"/>
                  </a:moveTo>
                  <a:lnTo>
                    <a:pt x="2" y="4"/>
                  </a:lnTo>
                  <a:lnTo>
                    <a:pt x="6" y="5"/>
                  </a:lnTo>
                  <a:lnTo>
                    <a:pt x="9" y="4"/>
                  </a:lnTo>
                  <a:lnTo>
                    <a:pt x="1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64" name="Freeform 2596"/>
            <p:cNvSpPr>
              <a:spLocks/>
            </p:cNvSpPr>
            <p:nvPr/>
          </p:nvSpPr>
          <p:spPr bwMode="auto">
            <a:xfrm>
              <a:off x="2347" y="4048"/>
              <a:ext cx="3" cy="3"/>
            </a:xfrm>
            <a:custGeom>
              <a:avLst/>
              <a:gdLst>
                <a:gd name="T0" fmla="*/ 9 w 9"/>
                <a:gd name="T1" fmla="*/ 7 h 7"/>
                <a:gd name="T2" fmla="*/ 9 w 9"/>
                <a:gd name="T3" fmla="*/ 4 h 7"/>
                <a:gd name="T4" fmla="*/ 6 w 9"/>
                <a:gd name="T5" fmla="*/ 0 h 7"/>
                <a:gd name="T6" fmla="*/ 2 w 9"/>
                <a:gd name="T7" fmla="*/ 0 h 7"/>
                <a:gd name="T8" fmla="*/ 0 w 9"/>
                <a:gd name="T9" fmla="*/ 3 h 7"/>
                <a:gd name="T10" fmla="*/ 9 w 9"/>
                <a:gd name="T11" fmla="*/ 7 h 7"/>
              </a:gdLst>
              <a:ahLst/>
              <a:cxnLst>
                <a:cxn ang="0">
                  <a:pos x="T0" y="T1"/>
                </a:cxn>
                <a:cxn ang="0">
                  <a:pos x="T2" y="T3"/>
                </a:cxn>
                <a:cxn ang="0">
                  <a:pos x="T4" y="T5"/>
                </a:cxn>
                <a:cxn ang="0">
                  <a:pos x="T6" y="T7"/>
                </a:cxn>
                <a:cxn ang="0">
                  <a:pos x="T8" y="T9"/>
                </a:cxn>
                <a:cxn ang="0">
                  <a:pos x="T10" y="T11"/>
                </a:cxn>
              </a:cxnLst>
              <a:rect l="0" t="0" r="r" b="b"/>
              <a:pathLst>
                <a:path w="9" h="7">
                  <a:moveTo>
                    <a:pt x="9" y="7"/>
                  </a:moveTo>
                  <a:lnTo>
                    <a:pt x="9" y="4"/>
                  </a:lnTo>
                  <a:lnTo>
                    <a:pt x="6" y="0"/>
                  </a:lnTo>
                  <a:lnTo>
                    <a:pt x="2" y="0"/>
                  </a:lnTo>
                  <a:lnTo>
                    <a:pt x="0" y="3"/>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65" name="Freeform 2597"/>
            <p:cNvSpPr>
              <a:spLocks/>
            </p:cNvSpPr>
            <p:nvPr/>
          </p:nvSpPr>
          <p:spPr bwMode="auto">
            <a:xfrm>
              <a:off x="2345" y="4049"/>
              <a:ext cx="5" cy="9"/>
            </a:xfrm>
            <a:custGeom>
              <a:avLst/>
              <a:gdLst>
                <a:gd name="T0" fmla="*/ 11 w 17"/>
                <a:gd name="T1" fmla="*/ 26 h 26"/>
                <a:gd name="T2" fmla="*/ 11 w 17"/>
                <a:gd name="T3" fmla="*/ 20 h 26"/>
                <a:gd name="T4" fmla="*/ 12 w 17"/>
                <a:gd name="T5" fmla="*/ 14 h 26"/>
                <a:gd name="T6" fmla="*/ 14 w 17"/>
                <a:gd name="T7" fmla="*/ 8 h 26"/>
                <a:gd name="T8" fmla="*/ 17 w 17"/>
                <a:gd name="T9" fmla="*/ 4 h 26"/>
                <a:gd name="T10" fmla="*/ 8 w 17"/>
                <a:gd name="T11" fmla="*/ 0 h 26"/>
                <a:gd name="T12" fmla="*/ 5 w 17"/>
                <a:gd name="T13" fmla="*/ 5 h 26"/>
                <a:gd name="T14" fmla="*/ 3 w 17"/>
                <a:gd name="T15" fmla="*/ 12 h 26"/>
                <a:gd name="T16" fmla="*/ 2 w 17"/>
                <a:gd name="T17" fmla="*/ 20 h 26"/>
                <a:gd name="T18" fmla="*/ 0 w 17"/>
                <a:gd name="T19" fmla="*/ 26 h 26"/>
                <a:gd name="T20" fmla="*/ 11 w 17"/>
                <a:gd name="T2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26">
                  <a:moveTo>
                    <a:pt x="11" y="26"/>
                  </a:moveTo>
                  <a:lnTo>
                    <a:pt x="11" y="20"/>
                  </a:lnTo>
                  <a:lnTo>
                    <a:pt x="12" y="14"/>
                  </a:lnTo>
                  <a:lnTo>
                    <a:pt x="14" y="8"/>
                  </a:lnTo>
                  <a:lnTo>
                    <a:pt x="17" y="4"/>
                  </a:lnTo>
                  <a:lnTo>
                    <a:pt x="8" y="0"/>
                  </a:lnTo>
                  <a:lnTo>
                    <a:pt x="5" y="5"/>
                  </a:lnTo>
                  <a:lnTo>
                    <a:pt x="3" y="12"/>
                  </a:lnTo>
                  <a:lnTo>
                    <a:pt x="2" y="20"/>
                  </a:lnTo>
                  <a:lnTo>
                    <a:pt x="0" y="26"/>
                  </a:lnTo>
                  <a:lnTo>
                    <a:pt x="11" y="2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66" name="Freeform 2598"/>
            <p:cNvSpPr>
              <a:spLocks/>
            </p:cNvSpPr>
            <p:nvPr/>
          </p:nvSpPr>
          <p:spPr bwMode="auto">
            <a:xfrm>
              <a:off x="2345" y="4058"/>
              <a:ext cx="3" cy="2"/>
            </a:xfrm>
            <a:custGeom>
              <a:avLst/>
              <a:gdLst>
                <a:gd name="T0" fmla="*/ 0 w 11"/>
                <a:gd name="T1" fmla="*/ 0 h 5"/>
                <a:gd name="T2" fmla="*/ 2 w 11"/>
                <a:gd name="T3" fmla="*/ 3 h 5"/>
                <a:gd name="T4" fmla="*/ 5 w 11"/>
                <a:gd name="T5" fmla="*/ 5 h 5"/>
                <a:gd name="T6" fmla="*/ 9 w 11"/>
                <a:gd name="T7" fmla="*/ 3 h 5"/>
                <a:gd name="T8" fmla="*/ 11 w 11"/>
                <a:gd name="T9" fmla="*/ 0 h 5"/>
                <a:gd name="T10" fmla="*/ 0 w 11"/>
                <a:gd name="T11" fmla="*/ 0 h 5"/>
              </a:gdLst>
              <a:ahLst/>
              <a:cxnLst>
                <a:cxn ang="0">
                  <a:pos x="T0" y="T1"/>
                </a:cxn>
                <a:cxn ang="0">
                  <a:pos x="T2" y="T3"/>
                </a:cxn>
                <a:cxn ang="0">
                  <a:pos x="T4" y="T5"/>
                </a:cxn>
                <a:cxn ang="0">
                  <a:pos x="T6" y="T7"/>
                </a:cxn>
                <a:cxn ang="0">
                  <a:pos x="T8" y="T9"/>
                </a:cxn>
                <a:cxn ang="0">
                  <a:pos x="T10" y="T11"/>
                </a:cxn>
              </a:cxnLst>
              <a:rect l="0" t="0" r="r" b="b"/>
              <a:pathLst>
                <a:path w="11" h="5">
                  <a:moveTo>
                    <a:pt x="0" y="0"/>
                  </a:moveTo>
                  <a:lnTo>
                    <a:pt x="2" y="3"/>
                  </a:lnTo>
                  <a:lnTo>
                    <a:pt x="5" y="5"/>
                  </a:lnTo>
                  <a:lnTo>
                    <a:pt x="9" y="3"/>
                  </a:lnTo>
                  <a:lnTo>
                    <a:pt x="1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67" name="Freeform 2599"/>
            <p:cNvSpPr>
              <a:spLocks/>
            </p:cNvSpPr>
            <p:nvPr/>
          </p:nvSpPr>
          <p:spPr bwMode="auto">
            <a:xfrm>
              <a:off x="2354" y="4057"/>
              <a:ext cx="3" cy="3"/>
            </a:xfrm>
            <a:custGeom>
              <a:avLst/>
              <a:gdLst>
                <a:gd name="T0" fmla="*/ 1 w 8"/>
                <a:gd name="T1" fmla="*/ 0 h 8"/>
                <a:gd name="T2" fmla="*/ 0 w 8"/>
                <a:gd name="T3" fmla="*/ 3 h 8"/>
                <a:gd name="T4" fmla="*/ 1 w 8"/>
                <a:gd name="T5" fmla="*/ 7 h 8"/>
                <a:gd name="T6" fmla="*/ 5 w 8"/>
                <a:gd name="T7" fmla="*/ 8 h 8"/>
                <a:gd name="T8" fmla="*/ 8 w 8"/>
                <a:gd name="T9" fmla="*/ 7 h 8"/>
                <a:gd name="T10" fmla="*/ 1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1" y="0"/>
                  </a:moveTo>
                  <a:lnTo>
                    <a:pt x="0" y="3"/>
                  </a:lnTo>
                  <a:lnTo>
                    <a:pt x="1" y="7"/>
                  </a:lnTo>
                  <a:lnTo>
                    <a:pt x="5" y="8"/>
                  </a:lnTo>
                  <a:lnTo>
                    <a:pt x="8" y="7"/>
                  </a:lnTo>
                  <a:lnTo>
                    <a:pt x="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68" name="Freeform 2600"/>
            <p:cNvSpPr>
              <a:spLocks/>
            </p:cNvSpPr>
            <p:nvPr/>
          </p:nvSpPr>
          <p:spPr bwMode="auto">
            <a:xfrm>
              <a:off x="2355" y="4054"/>
              <a:ext cx="6" cy="6"/>
            </a:xfrm>
            <a:custGeom>
              <a:avLst/>
              <a:gdLst>
                <a:gd name="T0" fmla="*/ 14 w 18"/>
                <a:gd name="T1" fmla="*/ 4 h 17"/>
                <a:gd name="T2" fmla="*/ 11 w 18"/>
                <a:gd name="T3" fmla="*/ 0 h 17"/>
                <a:gd name="T4" fmla="*/ 0 w 18"/>
                <a:gd name="T5" fmla="*/ 10 h 17"/>
                <a:gd name="T6" fmla="*/ 7 w 18"/>
                <a:gd name="T7" fmla="*/ 17 h 17"/>
                <a:gd name="T8" fmla="*/ 18 w 18"/>
                <a:gd name="T9" fmla="*/ 7 h 17"/>
                <a:gd name="T10" fmla="*/ 14 w 18"/>
                <a:gd name="T11" fmla="*/ 4 h 17"/>
              </a:gdLst>
              <a:ahLst/>
              <a:cxnLst>
                <a:cxn ang="0">
                  <a:pos x="T0" y="T1"/>
                </a:cxn>
                <a:cxn ang="0">
                  <a:pos x="T2" y="T3"/>
                </a:cxn>
                <a:cxn ang="0">
                  <a:pos x="T4" y="T5"/>
                </a:cxn>
                <a:cxn ang="0">
                  <a:pos x="T6" y="T7"/>
                </a:cxn>
                <a:cxn ang="0">
                  <a:pos x="T8" y="T9"/>
                </a:cxn>
                <a:cxn ang="0">
                  <a:pos x="T10" y="T11"/>
                </a:cxn>
              </a:cxnLst>
              <a:rect l="0" t="0" r="r" b="b"/>
              <a:pathLst>
                <a:path w="18" h="17">
                  <a:moveTo>
                    <a:pt x="14" y="4"/>
                  </a:moveTo>
                  <a:lnTo>
                    <a:pt x="11" y="0"/>
                  </a:lnTo>
                  <a:lnTo>
                    <a:pt x="0" y="10"/>
                  </a:lnTo>
                  <a:lnTo>
                    <a:pt x="7" y="17"/>
                  </a:lnTo>
                  <a:lnTo>
                    <a:pt x="18" y="7"/>
                  </a:lnTo>
                  <a:lnTo>
                    <a:pt x="14"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69" name="Freeform 2601"/>
            <p:cNvSpPr>
              <a:spLocks/>
            </p:cNvSpPr>
            <p:nvPr/>
          </p:nvSpPr>
          <p:spPr bwMode="auto">
            <a:xfrm>
              <a:off x="2358" y="4054"/>
              <a:ext cx="3" cy="2"/>
            </a:xfrm>
            <a:custGeom>
              <a:avLst/>
              <a:gdLst>
                <a:gd name="T0" fmla="*/ 7 w 8"/>
                <a:gd name="T1" fmla="*/ 8 h 8"/>
                <a:gd name="T2" fmla="*/ 8 w 8"/>
                <a:gd name="T3" fmla="*/ 5 h 8"/>
                <a:gd name="T4" fmla="*/ 7 w 8"/>
                <a:gd name="T5" fmla="*/ 1 h 8"/>
                <a:gd name="T6" fmla="*/ 3 w 8"/>
                <a:gd name="T7" fmla="*/ 0 h 8"/>
                <a:gd name="T8" fmla="*/ 0 w 8"/>
                <a:gd name="T9" fmla="*/ 1 h 8"/>
                <a:gd name="T10" fmla="*/ 7 w 8"/>
                <a:gd name="T11" fmla="*/ 8 h 8"/>
              </a:gdLst>
              <a:ahLst/>
              <a:cxnLst>
                <a:cxn ang="0">
                  <a:pos x="T0" y="T1"/>
                </a:cxn>
                <a:cxn ang="0">
                  <a:pos x="T2" y="T3"/>
                </a:cxn>
                <a:cxn ang="0">
                  <a:pos x="T4" y="T5"/>
                </a:cxn>
                <a:cxn ang="0">
                  <a:pos x="T6" y="T7"/>
                </a:cxn>
                <a:cxn ang="0">
                  <a:pos x="T8" y="T9"/>
                </a:cxn>
                <a:cxn ang="0">
                  <a:pos x="T10" y="T11"/>
                </a:cxn>
              </a:cxnLst>
              <a:rect l="0" t="0" r="r" b="b"/>
              <a:pathLst>
                <a:path w="8" h="8">
                  <a:moveTo>
                    <a:pt x="7" y="8"/>
                  </a:moveTo>
                  <a:lnTo>
                    <a:pt x="8" y="5"/>
                  </a:lnTo>
                  <a:lnTo>
                    <a:pt x="7" y="1"/>
                  </a:lnTo>
                  <a:lnTo>
                    <a:pt x="3" y="0"/>
                  </a:lnTo>
                  <a:lnTo>
                    <a:pt x="0" y="1"/>
                  </a:lnTo>
                  <a:lnTo>
                    <a:pt x="7"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70" name="Freeform 2602"/>
            <p:cNvSpPr>
              <a:spLocks/>
            </p:cNvSpPr>
            <p:nvPr/>
          </p:nvSpPr>
          <p:spPr bwMode="auto">
            <a:xfrm>
              <a:off x="2366" y="4058"/>
              <a:ext cx="3" cy="3"/>
            </a:xfrm>
            <a:custGeom>
              <a:avLst/>
              <a:gdLst>
                <a:gd name="T0" fmla="*/ 1 w 8"/>
                <a:gd name="T1" fmla="*/ 0 h 8"/>
                <a:gd name="T2" fmla="*/ 0 w 8"/>
                <a:gd name="T3" fmla="*/ 3 h 8"/>
                <a:gd name="T4" fmla="*/ 1 w 8"/>
                <a:gd name="T5" fmla="*/ 7 h 8"/>
                <a:gd name="T6" fmla="*/ 4 w 8"/>
                <a:gd name="T7" fmla="*/ 8 h 8"/>
                <a:gd name="T8" fmla="*/ 8 w 8"/>
                <a:gd name="T9" fmla="*/ 7 h 8"/>
                <a:gd name="T10" fmla="*/ 1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1" y="0"/>
                  </a:moveTo>
                  <a:lnTo>
                    <a:pt x="0" y="3"/>
                  </a:lnTo>
                  <a:lnTo>
                    <a:pt x="1" y="7"/>
                  </a:lnTo>
                  <a:lnTo>
                    <a:pt x="4" y="8"/>
                  </a:lnTo>
                  <a:lnTo>
                    <a:pt x="8" y="7"/>
                  </a:lnTo>
                  <a:lnTo>
                    <a:pt x="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71" name="Freeform 2603"/>
            <p:cNvSpPr>
              <a:spLocks/>
            </p:cNvSpPr>
            <p:nvPr/>
          </p:nvSpPr>
          <p:spPr bwMode="auto">
            <a:xfrm>
              <a:off x="2366" y="4055"/>
              <a:ext cx="7" cy="5"/>
            </a:xfrm>
            <a:custGeom>
              <a:avLst/>
              <a:gdLst>
                <a:gd name="T0" fmla="*/ 16 w 19"/>
                <a:gd name="T1" fmla="*/ 3 h 17"/>
                <a:gd name="T2" fmla="*/ 12 w 19"/>
                <a:gd name="T3" fmla="*/ 0 h 17"/>
                <a:gd name="T4" fmla="*/ 0 w 19"/>
                <a:gd name="T5" fmla="*/ 10 h 17"/>
                <a:gd name="T6" fmla="*/ 7 w 19"/>
                <a:gd name="T7" fmla="*/ 17 h 17"/>
                <a:gd name="T8" fmla="*/ 19 w 19"/>
                <a:gd name="T9" fmla="*/ 6 h 17"/>
                <a:gd name="T10" fmla="*/ 16 w 19"/>
                <a:gd name="T11" fmla="*/ 3 h 17"/>
              </a:gdLst>
              <a:ahLst/>
              <a:cxnLst>
                <a:cxn ang="0">
                  <a:pos x="T0" y="T1"/>
                </a:cxn>
                <a:cxn ang="0">
                  <a:pos x="T2" y="T3"/>
                </a:cxn>
                <a:cxn ang="0">
                  <a:pos x="T4" y="T5"/>
                </a:cxn>
                <a:cxn ang="0">
                  <a:pos x="T6" y="T7"/>
                </a:cxn>
                <a:cxn ang="0">
                  <a:pos x="T8" y="T9"/>
                </a:cxn>
                <a:cxn ang="0">
                  <a:pos x="T10" y="T11"/>
                </a:cxn>
              </a:cxnLst>
              <a:rect l="0" t="0" r="r" b="b"/>
              <a:pathLst>
                <a:path w="19" h="17">
                  <a:moveTo>
                    <a:pt x="16" y="3"/>
                  </a:moveTo>
                  <a:lnTo>
                    <a:pt x="12" y="0"/>
                  </a:lnTo>
                  <a:lnTo>
                    <a:pt x="0" y="10"/>
                  </a:lnTo>
                  <a:lnTo>
                    <a:pt x="7" y="17"/>
                  </a:lnTo>
                  <a:lnTo>
                    <a:pt x="19" y="6"/>
                  </a:lnTo>
                  <a:lnTo>
                    <a:pt x="16"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72" name="Freeform 2604"/>
            <p:cNvSpPr>
              <a:spLocks/>
            </p:cNvSpPr>
            <p:nvPr/>
          </p:nvSpPr>
          <p:spPr bwMode="auto">
            <a:xfrm>
              <a:off x="2370" y="4054"/>
              <a:ext cx="3" cy="3"/>
            </a:xfrm>
            <a:custGeom>
              <a:avLst/>
              <a:gdLst>
                <a:gd name="T0" fmla="*/ 7 w 8"/>
                <a:gd name="T1" fmla="*/ 8 h 8"/>
                <a:gd name="T2" fmla="*/ 8 w 8"/>
                <a:gd name="T3" fmla="*/ 5 h 8"/>
                <a:gd name="T4" fmla="*/ 7 w 8"/>
                <a:gd name="T5" fmla="*/ 2 h 8"/>
                <a:gd name="T6" fmla="*/ 4 w 8"/>
                <a:gd name="T7" fmla="*/ 0 h 8"/>
                <a:gd name="T8" fmla="*/ 0 w 8"/>
                <a:gd name="T9" fmla="*/ 2 h 8"/>
                <a:gd name="T10" fmla="*/ 7 w 8"/>
                <a:gd name="T11" fmla="*/ 8 h 8"/>
              </a:gdLst>
              <a:ahLst/>
              <a:cxnLst>
                <a:cxn ang="0">
                  <a:pos x="T0" y="T1"/>
                </a:cxn>
                <a:cxn ang="0">
                  <a:pos x="T2" y="T3"/>
                </a:cxn>
                <a:cxn ang="0">
                  <a:pos x="T4" y="T5"/>
                </a:cxn>
                <a:cxn ang="0">
                  <a:pos x="T6" y="T7"/>
                </a:cxn>
                <a:cxn ang="0">
                  <a:pos x="T8" y="T9"/>
                </a:cxn>
                <a:cxn ang="0">
                  <a:pos x="T10" y="T11"/>
                </a:cxn>
              </a:cxnLst>
              <a:rect l="0" t="0" r="r" b="b"/>
              <a:pathLst>
                <a:path w="8" h="8">
                  <a:moveTo>
                    <a:pt x="7" y="8"/>
                  </a:moveTo>
                  <a:lnTo>
                    <a:pt x="8" y="5"/>
                  </a:lnTo>
                  <a:lnTo>
                    <a:pt x="7" y="2"/>
                  </a:lnTo>
                  <a:lnTo>
                    <a:pt x="4" y="0"/>
                  </a:lnTo>
                  <a:lnTo>
                    <a:pt x="0" y="2"/>
                  </a:lnTo>
                  <a:lnTo>
                    <a:pt x="7"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73" name="Freeform 2605"/>
            <p:cNvSpPr>
              <a:spLocks/>
            </p:cNvSpPr>
            <p:nvPr/>
          </p:nvSpPr>
          <p:spPr bwMode="auto">
            <a:xfrm>
              <a:off x="2379" y="4061"/>
              <a:ext cx="3" cy="3"/>
            </a:xfrm>
            <a:custGeom>
              <a:avLst/>
              <a:gdLst>
                <a:gd name="T0" fmla="*/ 2 w 7"/>
                <a:gd name="T1" fmla="*/ 0 h 9"/>
                <a:gd name="T2" fmla="*/ 0 w 7"/>
                <a:gd name="T3" fmla="*/ 2 h 9"/>
                <a:gd name="T4" fmla="*/ 0 w 7"/>
                <a:gd name="T5" fmla="*/ 6 h 9"/>
                <a:gd name="T6" fmla="*/ 3 w 7"/>
                <a:gd name="T7" fmla="*/ 9 h 9"/>
                <a:gd name="T8" fmla="*/ 7 w 7"/>
                <a:gd name="T9" fmla="*/ 9 h 9"/>
                <a:gd name="T10" fmla="*/ 2 w 7"/>
                <a:gd name="T11" fmla="*/ 0 h 9"/>
              </a:gdLst>
              <a:ahLst/>
              <a:cxnLst>
                <a:cxn ang="0">
                  <a:pos x="T0" y="T1"/>
                </a:cxn>
                <a:cxn ang="0">
                  <a:pos x="T2" y="T3"/>
                </a:cxn>
                <a:cxn ang="0">
                  <a:pos x="T4" y="T5"/>
                </a:cxn>
                <a:cxn ang="0">
                  <a:pos x="T6" y="T7"/>
                </a:cxn>
                <a:cxn ang="0">
                  <a:pos x="T8" y="T9"/>
                </a:cxn>
                <a:cxn ang="0">
                  <a:pos x="T10" y="T11"/>
                </a:cxn>
              </a:cxnLst>
              <a:rect l="0" t="0" r="r" b="b"/>
              <a:pathLst>
                <a:path w="7" h="9">
                  <a:moveTo>
                    <a:pt x="2" y="0"/>
                  </a:moveTo>
                  <a:lnTo>
                    <a:pt x="0" y="2"/>
                  </a:lnTo>
                  <a:lnTo>
                    <a:pt x="0" y="6"/>
                  </a:lnTo>
                  <a:lnTo>
                    <a:pt x="3" y="9"/>
                  </a:lnTo>
                  <a:lnTo>
                    <a:pt x="7" y="9"/>
                  </a:lnTo>
                  <a:lnTo>
                    <a:pt x="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74" name="Freeform 2606"/>
            <p:cNvSpPr>
              <a:spLocks/>
            </p:cNvSpPr>
            <p:nvPr/>
          </p:nvSpPr>
          <p:spPr bwMode="auto">
            <a:xfrm>
              <a:off x="2380" y="4058"/>
              <a:ext cx="5" cy="6"/>
            </a:xfrm>
            <a:custGeom>
              <a:avLst/>
              <a:gdLst>
                <a:gd name="T0" fmla="*/ 14 w 16"/>
                <a:gd name="T1" fmla="*/ 5 h 17"/>
                <a:gd name="T2" fmla="*/ 11 w 16"/>
                <a:gd name="T3" fmla="*/ 0 h 17"/>
                <a:gd name="T4" fmla="*/ 0 w 16"/>
                <a:gd name="T5" fmla="*/ 8 h 17"/>
                <a:gd name="T6" fmla="*/ 5 w 16"/>
                <a:gd name="T7" fmla="*/ 17 h 17"/>
                <a:gd name="T8" fmla="*/ 16 w 16"/>
                <a:gd name="T9" fmla="*/ 9 h 17"/>
                <a:gd name="T10" fmla="*/ 14 w 16"/>
                <a:gd name="T11" fmla="*/ 5 h 17"/>
              </a:gdLst>
              <a:ahLst/>
              <a:cxnLst>
                <a:cxn ang="0">
                  <a:pos x="T0" y="T1"/>
                </a:cxn>
                <a:cxn ang="0">
                  <a:pos x="T2" y="T3"/>
                </a:cxn>
                <a:cxn ang="0">
                  <a:pos x="T4" y="T5"/>
                </a:cxn>
                <a:cxn ang="0">
                  <a:pos x="T6" y="T7"/>
                </a:cxn>
                <a:cxn ang="0">
                  <a:pos x="T8" y="T9"/>
                </a:cxn>
                <a:cxn ang="0">
                  <a:pos x="T10" y="T11"/>
                </a:cxn>
              </a:cxnLst>
              <a:rect l="0" t="0" r="r" b="b"/>
              <a:pathLst>
                <a:path w="16" h="17">
                  <a:moveTo>
                    <a:pt x="14" y="5"/>
                  </a:moveTo>
                  <a:lnTo>
                    <a:pt x="11" y="0"/>
                  </a:lnTo>
                  <a:lnTo>
                    <a:pt x="0" y="8"/>
                  </a:lnTo>
                  <a:lnTo>
                    <a:pt x="5" y="17"/>
                  </a:lnTo>
                  <a:lnTo>
                    <a:pt x="16" y="9"/>
                  </a:lnTo>
                  <a:lnTo>
                    <a:pt x="14"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75" name="Freeform 2607"/>
            <p:cNvSpPr>
              <a:spLocks/>
            </p:cNvSpPr>
            <p:nvPr/>
          </p:nvSpPr>
          <p:spPr bwMode="auto">
            <a:xfrm>
              <a:off x="2384" y="4058"/>
              <a:ext cx="2" cy="3"/>
            </a:xfrm>
            <a:custGeom>
              <a:avLst/>
              <a:gdLst>
                <a:gd name="T0" fmla="*/ 5 w 7"/>
                <a:gd name="T1" fmla="*/ 9 h 9"/>
                <a:gd name="T2" fmla="*/ 7 w 7"/>
                <a:gd name="T3" fmla="*/ 7 h 9"/>
                <a:gd name="T4" fmla="*/ 7 w 7"/>
                <a:gd name="T5" fmla="*/ 2 h 9"/>
                <a:gd name="T6" fmla="*/ 4 w 7"/>
                <a:gd name="T7" fmla="*/ 0 h 9"/>
                <a:gd name="T8" fmla="*/ 0 w 7"/>
                <a:gd name="T9" fmla="*/ 0 h 9"/>
                <a:gd name="T10" fmla="*/ 5 w 7"/>
                <a:gd name="T11" fmla="*/ 9 h 9"/>
              </a:gdLst>
              <a:ahLst/>
              <a:cxnLst>
                <a:cxn ang="0">
                  <a:pos x="T0" y="T1"/>
                </a:cxn>
                <a:cxn ang="0">
                  <a:pos x="T2" y="T3"/>
                </a:cxn>
                <a:cxn ang="0">
                  <a:pos x="T4" y="T5"/>
                </a:cxn>
                <a:cxn ang="0">
                  <a:pos x="T6" y="T7"/>
                </a:cxn>
                <a:cxn ang="0">
                  <a:pos x="T8" y="T9"/>
                </a:cxn>
                <a:cxn ang="0">
                  <a:pos x="T10" y="T11"/>
                </a:cxn>
              </a:cxnLst>
              <a:rect l="0" t="0" r="r" b="b"/>
              <a:pathLst>
                <a:path w="7" h="9">
                  <a:moveTo>
                    <a:pt x="5" y="9"/>
                  </a:moveTo>
                  <a:lnTo>
                    <a:pt x="7" y="7"/>
                  </a:lnTo>
                  <a:lnTo>
                    <a:pt x="7" y="2"/>
                  </a:lnTo>
                  <a:lnTo>
                    <a:pt x="4" y="0"/>
                  </a:lnTo>
                  <a:lnTo>
                    <a:pt x="0" y="0"/>
                  </a:lnTo>
                  <a:lnTo>
                    <a:pt x="5"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76" name="Freeform 2608"/>
            <p:cNvSpPr>
              <a:spLocks/>
            </p:cNvSpPr>
            <p:nvPr/>
          </p:nvSpPr>
          <p:spPr bwMode="auto">
            <a:xfrm>
              <a:off x="2390" y="4065"/>
              <a:ext cx="2" cy="3"/>
            </a:xfrm>
            <a:custGeom>
              <a:avLst/>
              <a:gdLst>
                <a:gd name="T0" fmla="*/ 2 w 7"/>
                <a:gd name="T1" fmla="*/ 0 h 9"/>
                <a:gd name="T2" fmla="*/ 0 w 7"/>
                <a:gd name="T3" fmla="*/ 2 h 9"/>
                <a:gd name="T4" fmla="*/ 0 w 7"/>
                <a:gd name="T5" fmla="*/ 5 h 9"/>
                <a:gd name="T6" fmla="*/ 3 w 7"/>
                <a:gd name="T7" fmla="*/ 9 h 9"/>
                <a:gd name="T8" fmla="*/ 7 w 7"/>
                <a:gd name="T9" fmla="*/ 9 h 9"/>
                <a:gd name="T10" fmla="*/ 2 w 7"/>
                <a:gd name="T11" fmla="*/ 0 h 9"/>
              </a:gdLst>
              <a:ahLst/>
              <a:cxnLst>
                <a:cxn ang="0">
                  <a:pos x="T0" y="T1"/>
                </a:cxn>
                <a:cxn ang="0">
                  <a:pos x="T2" y="T3"/>
                </a:cxn>
                <a:cxn ang="0">
                  <a:pos x="T4" y="T5"/>
                </a:cxn>
                <a:cxn ang="0">
                  <a:pos x="T6" y="T7"/>
                </a:cxn>
                <a:cxn ang="0">
                  <a:pos x="T8" y="T9"/>
                </a:cxn>
                <a:cxn ang="0">
                  <a:pos x="T10" y="T11"/>
                </a:cxn>
              </a:cxnLst>
              <a:rect l="0" t="0" r="r" b="b"/>
              <a:pathLst>
                <a:path w="7" h="9">
                  <a:moveTo>
                    <a:pt x="2" y="0"/>
                  </a:moveTo>
                  <a:lnTo>
                    <a:pt x="0" y="2"/>
                  </a:lnTo>
                  <a:lnTo>
                    <a:pt x="0" y="5"/>
                  </a:lnTo>
                  <a:lnTo>
                    <a:pt x="3" y="9"/>
                  </a:lnTo>
                  <a:lnTo>
                    <a:pt x="7" y="9"/>
                  </a:lnTo>
                  <a:lnTo>
                    <a:pt x="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77" name="Freeform 2609"/>
            <p:cNvSpPr>
              <a:spLocks/>
            </p:cNvSpPr>
            <p:nvPr/>
          </p:nvSpPr>
          <p:spPr bwMode="auto">
            <a:xfrm>
              <a:off x="2390" y="4063"/>
              <a:ext cx="5" cy="5"/>
            </a:xfrm>
            <a:custGeom>
              <a:avLst/>
              <a:gdLst>
                <a:gd name="T0" fmla="*/ 10 w 13"/>
                <a:gd name="T1" fmla="*/ 5 h 14"/>
                <a:gd name="T2" fmla="*/ 8 w 13"/>
                <a:gd name="T3" fmla="*/ 0 h 14"/>
                <a:gd name="T4" fmla="*/ 0 w 13"/>
                <a:gd name="T5" fmla="*/ 5 h 14"/>
                <a:gd name="T6" fmla="*/ 5 w 13"/>
                <a:gd name="T7" fmla="*/ 14 h 14"/>
                <a:gd name="T8" fmla="*/ 13 w 13"/>
                <a:gd name="T9" fmla="*/ 9 h 14"/>
                <a:gd name="T10" fmla="*/ 10 w 13"/>
                <a:gd name="T11" fmla="*/ 5 h 14"/>
              </a:gdLst>
              <a:ahLst/>
              <a:cxnLst>
                <a:cxn ang="0">
                  <a:pos x="T0" y="T1"/>
                </a:cxn>
                <a:cxn ang="0">
                  <a:pos x="T2" y="T3"/>
                </a:cxn>
                <a:cxn ang="0">
                  <a:pos x="T4" y="T5"/>
                </a:cxn>
                <a:cxn ang="0">
                  <a:pos x="T6" y="T7"/>
                </a:cxn>
                <a:cxn ang="0">
                  <a:pos x="T8" y="T9"/>
                </a:cxn>
                <a:cxn ang="0">
                  <a:pos x="T10" y="T11"/>
                </a:cxn>
              </a:cxnLst>
              <a:rect l="0" t="0" r="r" b="b"/>
              <a:pathLst>
                <a:path w="13" h="14">
                  <a:moveTo>
                    <a:pt x="10" y="5"/>
                  </a:moveTo>
                  <a:lnTo>
                    <a:pt x="8" y="0"/>
                  </a:lnTo>
                  <a:lnTo>
                    <a:pt x="0" y="5"/>
                  </a:lnTo>
                  <a:lnTo>
                    <a:pt x="5" y="14"/>
                  </a:lnTo>
                  <a:lnTo>
                    <a:pt x="13" y="9"/>
                  </a:lnTo>
                  <a:lnTo>
                    <a:pt x="1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78" name="Freeform 2610"/>
            <p:cNvSpPr>
              <a:spLocks/>
            </p:cNvSpPr>
            <p:nvPr/>
          </p:nvSpPr>
          <p:spPr bwMode="auto">
            <a:xfrm>
              <a:off x="2393" y="4063"/>
              <a:ext cx="2" cy="3"/>
            </a:xfrm>
            <a:custGeom>
              <a:avLst/>
              <a:gdLst>
                <a:gd name="T0" fmla="*/ 5 w 7"/>
                <a:gd name="T1" fmla="*/ 9 h 9"/>
                <a:gd name="T2" fmla="*/ 7 w 7"/>
                <a:gd name="T3" fmla="*/ 7 h 9"/>
                <a:gd name="T4" fmla="*/ 7 w 7"/>
                <a:gd name="T5" fmla="*/ 2 h 9"/>
                <a:gd name="T6" fmla="*/ 3 w 7"/>
                <a:gd name="T7" fmla="*/ 0 h 9"/>
                <a:gd name="T8" fmla="*/ 0 w 7"/>
                <a:gd name="T9" fmla="*/ 0 h 9"/>
                <a:gd name="T10" fmla="*/ 5 w 7"/>
                <a:gd name="T11" fmla="*/ 9 h 9"/>
              </a:gdLst>
              <a:ahLst/>
              <a:cxnLst>
                <a:cxn ang="0">
                  <a:pos x="T0" y="T1"/>
                </a:cxn>
                <a:cxn ang="0">
                  <a:pos x="T2" y="T3"/>
                </a:cxn>
                <a:cxn ang="0">
                  <a:pos x="T4" y="T5"/>
                </a:cxn>
                <a:cxn ang="0">
                  <a:pos x="T6" y="T7"/>
                </a:cxn>
                <a:cxn ang="0">
                  <a:pos x="T8" y="T9"/>
                </a:cxn>
                <a:cxn ang="0">
                  <a:pos x="T10" y="T11"/>
                </a:cxn>
              </a:cxnLst>
              <a:rect l="0" t="0" r="r" b="b"/>
              <a:pathLst>
                <a:path w="7" h="9">
                  <a:moveTo>
                    <a:pt x="5" y="9"/>
                  </a:moveTo>
                  <a:lnTo>
                    <a:pt x="7" y="7"/>
                  </a:lnTo>
                  <a:lnTo>
                    <a:pt x="7" y="2"/>
                  </a:lnTo>
                  <a:lnTo>
                    <a:pt x="3" y="0"/>
                  </a:lnTo>
                  <a:lnTo>
                    <a:pt x="0" y="0"/>
                  </a:lnTo>
                  <a:lnTo>
                    <a:pt x="5"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79" name="Freeform 2611"/>
            <p:cNvSpPr>
              <a:spLocks/>
            </p:cNvSpPr>
            <p:nvPr/>
          </p:nvSpPr>
          <p:spPr bwMode="auto">
            <a:xfrm>
              <a:off x="2414" y="4156"/>
              <a:ext cx="1" cy="3"/>
            </a:xfrm>
            <a:custGeom>
              <a:avLst/>
              <a:gdLst>
                <a:gd name="T0" fmla="*/ 5 w 5"/>
                <a:gd name="T1" fmla="*/ 0 h 9"/>
                <a:gd name="T2" fmla="*/ 2 w 5"/>
                <a:gd name="T3" fmla="*/ 1 h 9"/>
                <a:gd name="T4" fmla="*/ 0 w 5"/>
                <a:gd name="T5" fmla="*/ 4 h 9"/>
                <a:gd name="T6" fmla="*/ 1 w 5"/>
                <a:gd name="T7" fmla="*/ 7 h 9"/>
                <a:gd name="T8" fmla="*/ 3 w 5"/>
                <a:gd name="T9" fmla="*/ 9 h 9"/>
                <a:gd name="T10" fmla="*/ 5 w 5"/>
                <a:gd name="T11" fmla="*/ 0 h 9"/>
              </a:gdLst>
              <a:ahLst/>
              <a:cxnLst>
                <a:cxn ang="0">
                  <a:pos x="T0" y="T1"/>
                </a:cxn>
                <a:cxn ang="0">
                  <a:pos x="T2" y="T3"/>
                </a:cxn>
                <a:cxn ang="0">
                  <a:pos x="T4" y="T5"/>
                </a:cxn>
                <a:cxn ang="0">
                  <a:pos x="T6" y="T7"/>
                </a:cxn>
                <a:cxn ang="0">
                  <a:pos x="T8" y="T9"/>
                </a:cxn>
                <a:cxn ang="0">
                  <a:pos x="T10" y="T11"/>
                </a:cxn>
              </a:cxnLst>
              <a:rect l="0" t="0" r="r" b="b"/>
              <a:pathLst>
                <a:path w="5" h="9">
                  <a:moveTo>
                    <a:pt x="5" y="0"/>
                  </a:moveTo>
                  <a:lnTo>
                    <a:pt x="2" y="1"/>
                  </a:lnTo>
                  <a:lnTo>
                    <a:pt x="0" y="4"/>
                  </a:lnTo>
                  <a:lnTo>
                    <a:pt x="1" y="7"/>
                  </a:lnTo>
                  <a:lnTo>
                    <a:pt x="3" y="9"/>
                  </a:lnTo>
                  <a:lnTo>
                    <a:pt x="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80" name="Freeform 2612"/>
            <p:cNvSpPr>
              <a:spLocks/>
            </p:cNvSpPr>
            <p:nvPr/>
          </p:nvSpPr>
          <p:spPr bwMode="auto">
            <a:xfrm>
              <a:off x="2415" y="4156"/>
              <a:ext cx="9" cy="13"/>
            </a:xfrm>
            <a:custGeom>
              <a:avLst/>
              <a:gdLst>
                <a:gd name="T0" fmla="*/ 20 w 29"/>
                <a:gd name="T1" fmla="*/ 36 h 38"/>
                <a:gd name="T2" fmla="*/ 16 w 29"/>
                <a:gd name="T3" fmla="*/ 38 h 38"/>
                <a:gd name="T4" fmla="*/ 29 w 29"/>
                <a:gd name="T5" fmla="*/ 28 h 38"/>
                <a:gd name="T6" fmla="*/ 27 w 29"/>
                <a:gd name="T7" fmla="*/ 15 h 38"/>
                <a:gd name="T8" fmla="*/ 16 w 29"/>
                <a:gd name="T9" fmla="*/ 6 h 38"/>
                <a:gd name="T10" fmla="*/ 2 w 29"/>
                <a:gd name="T11" fmla="*/ 0 h 38"/>
                <a:gd name="T12" fmla="*/ 0 w 29"/>
                <a:gd name="T13" fmla="*/ 9 h 38"/>
                <a:gd name="T14" fmla="*/ 12 w 29"/>
                <a:gd name="T15" fmla="*/ 15 h 38"/>
                <a:gd name="T16" fmla="*/ 17 w 29"/>
                <a:gd name="T17" fmla="*/ 20 h 38"/>
                <a:gd name="T18" fmla="*/ 20 w 29"/>
                <a:gd name="T19" fmla="*/ 26 h 38"/>
                <a:gd name="T20" fmla="*/ 14 w 29"/>
                <a:gd name="T21" fmla="*/ 29 h 38"/>
                <a:gd name="T22" fmla="*/ 10 w 29"/>
                <a:gd name="T23" fmla="*/ 31 h 38"/>
                <a:gd name="T24" fmla="*/ 14 w 29"/>
                <a:gd name="T25" fmla="*/ 29 h 38"/>
                <a:gd name="T26" fmla="*/ 12 w 29"/>
                <a:gd name="T27" fmla="*/ 31 h 38"/>
                <a:gd name="T28" fmla="*/ 10 w 29"/>
                <a:gd name="T29" fmla="*/ 35 h 38"/>
                <a:gd name="T30" fmla="*/ 13 w 29"/>
                <a:gd name="T31" fmla="*/ 37 h 38"/>
                <a:gd name="T32" fmla="*/ 16 w 29"/>
                <a:gd name="T33" fmla="*/ 38 h 38"/>
                <a:gd name="T34" fmla="*/ 20 w 29"/>
                <a:gd name="T35" fmla="*/ 3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38">
                  <a:moveTo>
                    <a:pt x="20" y="36"/>
                  </a:moveTo>
                  <a:lnTo>
                    <a:pt x="16" y="38"/>
                  </a:lnTo>
                  <a:lnTo>
                    <a:pt x="29" y="28"/>
                  </a:lnTo>
                  <a:lnTo>
                    <a:pt x="27" y="15"/>
                  </a:lnTo>
                  <a:lnTo>
                    <a:pt x="16" y="6"/>
                  </a:lnTo>
                  <a:lnTo>
                    <a:pt x="2" y="0"/>
                  </a:lnTo>
                  <a:lnTo>
                    <a:pt x="0" y="9"/>
                  </a:lnTo>
                  <a:lnTo>
                    <a:pt x="12" y="15"/>
                  </a:lnTo>
                  <a:lnTo>
                    <a:pt x="17" y="20"/>
                  </a:lnTo>
                  <a:lnTo>
                    <a:pt x="20" y="26"/>
                  </a:lnTo>
                  <a:lnTo>
                    <a:pt x="14" y="29"/>
                  </a:lnTo>
                  <a:lnTo>
                    <a:pt x="10" y="31"/>
                  </a:lnTo>
                  <a:lnTo>
                    <a:pt x="14" y="29"/>
                  </a:lnTo>
                  <a:lnTo>
                    <a:pt x="12" y="31"/>
                  </a:lnTo>
                  <a:lnTo>
                    <a:pt x="10" y="35"/>
                  </a:lnTo>
                  <a:lnTo>
                    <a:pt x="13" y="37"/>
                  </a:lnTo>
                  <a:lnTo>
                    <a:pt x="16" y="38"/>
                  </a:lnTo>
                  <a:lnTo>
                    <a:pt x="20" y="3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81" name="Freeform 2613"/>
            <p:cNvSpPr>
              <a:spLocks/>
            </p:cNvSpPr>
            <p:nvPr/>
          </p:nvSpPr>
          <p:spPr bwMode="auto">
            <a:xfrm>
              <a:off x="2417" y="4167"/>
              <a:ext cx="6" cy="14"/>
            </a:xfrm>
            <a:custGeom>
              <a:avLst/>
              <a:gdLst>
                <a:gd name="T0" fmla="*/ 18 w 18"/>
                <a:gd name="T1" fmla="*/ 33 h 43"/>
                <a:gd name="T2" fmla="*/ 12 w 18"/>
                <a:gd name="T3" fmla="*/ 29 h 43"/>
                <a:gd name="T4" fmla="*/ 9 w 18"/>
                <a:gd name="T5" fmla="*/ 23 h 43"/>
                <a:gd name="T6" fmla="*/ 9 w 18"/>
                <a:gd name="T7" fmla="*/ 13 h 43"/>
                <a:gd name="T8" fmla="*/ 13 w 18"/>
                <a:gd name="T9" fmla="*/ 5 h 43"/>
                <a:gd name="T10" fmla="*/ 3 w 18"/>
                <a:gd name="T11" fmla="*/ 0 h 43"/>
                <a:gd name="T12" fmla="*/ 0 w 18"/>
                <a:gd name="T13" fmla="*/ 13 h 43"/>
                <a:gd name="T14" fmla="*/ 0 w 18"/>
                <a:gd name="T15" fmla="*/ 23 h 43"/>
                <a:gd name="T16" fmla="*/ 5 w 18"/>
                <a:gd name="T17" fmla="*/ 36 h 43"/>
                <a:gd name="T18" fmla="*/ 16 w 18"/>
                <a:gd name="T19" fmla="*/ 43 h 43"/>
                <a:gd name="T20" fmla="*/ 18 w 18"/>
                <a:gd name="T21" fmla="*/ 3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43">
                  <a:moveTo>
                    <a:pt x="18" y="33"/>
                  </a:moveTo>
                  <a:lnTo>
                    <a:pt x="12" y="29"/>
                  </a:lnTo>
                  <a:lnTo>
                    <a:pt x="9" y="23"/>
                  </a:lnTo>
                  <a:lnTo>
                    <a:pt x="9" y="13"/>
                  </a:lnTo>
                  <a:lnTo>
                    <a:pt x="13" y="5"/>
                  </a:lnTo>
                  <a:lnTo>
                    <a:pt x="3" y="0"/>
                  </a:lnTo>
                  <a:lnTo>
                    <a:pt x="0" y="13"/>
                  </a:lnTo>
                  <a:lnTo>
                    <a:pt x="0" y="23"/>
                  </a:lnTo>
                  <a:lnTo>
                    <a:pt x="5" y="36"/>
                  </a:lnTo>
                  <a:lnTo>
                    <a:pt x="16" y="43"/>
                  </a:lnTo>
                  <a:lnTo>
                    <a:pt x="18" y="3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82" name="Freeform 2614"/>
            <p:cNvSpPr>
              <a:spLocks/>
            </p:cNvSpPr>
            <p:nvPr/>
          </p:nvSpPr>
          <p:spPr bwMode="auto">
            <a:xfrm>
              <a:off x="2422" y="4178"/>
              <a:ext cx="2" cy="3"/>
            </a:xfrm>
            <a:custGeom>
              <a:avLst/>
              <a:gdLst>
                <a:gd name="T0" fmla="*/ 0 w 6"/>
                <a:gd name="T1" fmla="*/ 10 h 10"/>
                <a:gd name="T2" fmla="*/ 4 w 6"/>
                <a:gd name="T3" fmla="*/ 8 h 10"/>
                <a:gd name="T4" fmla="*/ 6 w 6"/>
                <a:gd name="T5" fmla="*/ 6 h 10"/>
                <a:gd name="T6" fmla="*/ 6 w 6"/>
                <a:gd name="T7" fmla="*/ 3 h 10"/>
                <a:gd name="T8" fmla="*/ 2 w 6"/>
                <a:gd name="T9" fmla="*/ 0 h 10"/>
                <a:gd name="T10" fmla="*/ 0 w 6"/>
                <a:gd name="T11" fmla="*/ 10 h 10"/>
              </a:gdLst>
              <a:ahLst/>
              <a:cxnLst>
                <a:cxn ang="0">
                  <a:pos x="T0" y="T1"/>
                </a:cxn>
                <a:cxn ang="0">
                  <a:pos x="T2" y="T3"/>
                </a:cxn>
                <a:cxn ang="0">
                  <a:pos x="T4" y="T5"/>
                </a:cxn>
                <a:cxn ang="0">
                  <a:pos x="T6" y="T7"/>
                </a:cxn>
                <a:cxn ang="0">
                  <a:pos x="T8" y="T9"/>
                </a:cxn>
                <a:cxn ang="0">
                  <a:pos x="T10" y="T11"/>
                </a:cxn>
              </a:cxnLst>
              <a:rect l="0" t="0" r="r" b="b"/>
              <a:pathLst>
                <a:path w="6" h="10">
                  <a:moveTo>
                    <a:pt x="0" y="10"/>
                  </a:moveTo>
                  <a:lnTo>
                    <a:pt x="4" y="8"/>
                  </a:lnTo>
                  <a:lnTo>
                    <a:pt x="6" y="6"/>
                  </a:lnTo>
                  <a:lnTo>
                    <a:pt x="6" y="3"/>
                  </a:lnTo>
                  <a:lnTo>
                    <a:pt x="2" y="0"/>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83" name="Freeform 2615"/>
            <p:cNvSpPr>
              <a:spLocks/>
            </p:cNvSpPr>
            <p:nvPr/>
          </p:nvSpPr>
          <p:spPr bwMode="auto">
            <a:xfrm>
              <a:off x="2419" y="4166"/>
              <a:ext cx="2" cy="3"/>
            </a:xfrm>
            <a:custGeom>
              <a:avLst/>
              <a:gdLst>
                <a:gd name="T0" fmla="*/ 0 w 7"/>
                <a:gd name="T1" fmla="*/ 9 h 9"/>
                <a:gd name="T2" fmla="*/ 3 w 7"/>
                <a:gd name="T3" fmla="*/ 9 h 9"/>
                <a:gd name="T4" fmla="*/ 7 w 7"/>
                <a:gd name="T5" fmla="*/ 6 h 9"/>
                <a:gd name="T6" fmla="*/ 7 w 7"/>
                <a:gd name="T7" fmla="*/ 2 h 9"/>
                <a:gd name="T8" fmla="*/ 4 w 7"/>
                <a:gd name="T9" fmla="*/ 0 h 9"/>
                <a:gd name="T10" fmla="*/ 0 w 7"/>
                <a:gd name="T11" fmla="*/ 9 h 9"/>
              </a:gdLst>
              <a:ahLst/>
              <a:cxnLst>
                <a:cxn ang="0">
                  <a:pos x="T0" y="T1"/>
                </a:cxn>
                <a:cxn ang="0">
                  <a:pos x="T2" y="T3"/>
                </a:cxn>
                <a:cxn ang="0">
                  <a:pos x="T4" y="T5"/>
                </a:cxn>
                <a:cxn ang="0">
                  <a:pos x="T6" y="T7"/>
                </a:cxn>
                <a:cxn ang="0">
                  <a:pos x="T8" y="T9"/>
                </a:cxn>
                <a:cxn ang="0">
                  <a:pos x="T10" y="T11"/>
                </a:cxn>
              </a:cxnLst>
              <a:rect l="0" t="0" r="r" b="b"/>
              <a:pathLst>
                <a:path w="7" h="9">
                  <a:moveTo>
                    <a:pt x="0" y="9"/>
                  </a:moveTo>
                  <a:lnTo>
                    <a:pt x="3" y="9"/>
                  </a:lnTo>
                  <a:lnTo>
                    <a:pt x="7" y="6"/>
                  </a:lnTo>
                  <a:lnTo>
                    <a:pt x="7" y="2"/>
                  </a:lnTo>
                  <a:lnTo>
                    <a:pt x="4"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84" name="Freeform 2616"/>
            <p:cNvSpPr>
              <a:spLocks/>
            </p:cNvSpPr>
            <p:nvPr/>
          </p:nvSpPr>
          <p:spPr bwMode="auto">
            <a:xfrm>
              <a:off x="2404" y="4164"/>
              <a:ext cx="16" cy="5"/>
            </a:xfrm>
            <a:custGeom>
              <a:avLst/>
              <a:gdLst>
                <a:gd name="T0" fmla="*/ 9 w 50"/>
                <a:gd name="T1" fmla="*/ 13 h 16"/>
                <a:gd name="T2" fmla="*/ 10 w 50"/>
                <a:gd name="T3" fmla="*/ 13 h 16"/>
                <a:gd name="T4" fmla="*/ 14 w 50"/>
                <a:gd name="T5" fmla="*/ 10 h 16"/>
                <a:gd name="T6" fmla="*/ 18 w 50"/>
                <a:gd name="T7" fmla="*/ 12 h 16"/>
                <a:gd name="T8" fmla="*/ 24 w 50"/>
                <a:gd name="T9" fmla="*/ 10 h 16"/>
                <a:gd name="T10" fmla="*/ 31 w 50"/>
                <a:gd name="T11" fmla="*/ 12 h 16"/>
                <a:gd name="T12" fmla="*/ 38 w 50"/>
                <a:gd name="T13" fmla="*/ 13 h 16"/>
                <a:gd name="T14" fmla="*/ 42 w 50"/>
                <a:gd name="T15" fmla="*/ 14 h 16"/>
                <a:gd name="T16" fmla="*/ 46 w 50"/>
                <a:gd name="T17" fmla="*/ 16 h 16"/>
                <a:gd name="T18" fmla="*/ 50 w 50"/>
                <a:gd name="T19" fmla="*/ 7 h 16"/>
                <a:gd name="T20" fmla="*/ 45 w 50"/>
                <a:gd name="T21" fmla="*/ 5 h 16"/>
                <a:gd name="T22" fmla="*/ 38 w 50"/>
                <a:gd name="T23" fmla="*/ 4 h 16"/>
                <a:gd name="T24" fmla="*/ 31 w 50"/>
                <a:gd name="T25" fmla="*/ 2 h 16"/>
                <a:gd name="T26" fmla="*/ 24 w 50"/>
                <a:gd name="T27" fmla="*/ 1 h 16"/>
                <a:gd name="T28" fmla="*/ 18 w 50"/>
                <a:gd name="T29" fmla="*/ 0 h 16"/>
                <a:gd name="T30" fmla="*/ 11 w 50"/>
                <a:gd name="T31" fmla="*/ 1 h 16"/>
                <a:gd name="T32" fmla="*/ 6 w 50"/>
                <a:gd name="T33" fmla="*/ 4 h 16"/>
                <a:gd name="T34" fmla="*/ 0 w 50"/>
                <a:gd name="T35" fmla="*/ 8 h 16"/>
                <a:gd name="T36" fmla="*/ 9 w 50"/>
                <a:gd name="T3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 h="16">
                  <a:moveTo>
                    <a:pt x="9" y="13"/>
                  </a:moveTo>
                  <a:lnTo>
                    <a:pt x="10" y="13"/>
                  </a:lnTo>
                  <a:lnTo>
                    <a:pt x="14" y="10"/>
                  </a:lnTo>
                  <a:lnTo>
                    <a:pt x="18" y="12"/>
                  </a:lnTo>
                  <a:lnTo>
                    <a:pt x="24" y="10"/>
                  </a:lnTo>
                  <a:lnTo>
                    <a:pt x="31" y="12"/>
                  </a:lnTo>
                  <a:lnTo>
                    <a:pt x="38" y="13"/>
                  </a:lnTo>
                  <a:lnTo>
                    <a:pt x="42" y="14"/>
                  </a:lnTo>
                  <a:lnTo>
                    <a:pt x="46" y="16"/>
                  </a:lnTo>
                  <a:lnTo>
                    <a:pt x="50" y="7"/>
                  </a:lnTo>
                  <a:lnTo>
                    <a:pt x="45" y="5"/>
                  </a:lnTo>
                  <a:lnTo>
                    <a:pt x="38" y="4"/>
                  </a:lnTo>
                  <a:lnTo>
                    <a:pt x="31" y="2"/>
                  </a:lnTo>
                  <a:lnTo>
                    <a:pt x="24" y="1"/>
                  </a:lnTo>
                  <a:lnTo>
                    <a:pt x="18" y="0"/>
                  </a:lnTo>
                  <a:lnTo>
                    <a:pt x="11" y="1"/>
                  </a:lnTo>
                  <a:lnTo>
                    <a:pt x="6" y="4"/>
                  </a:lnTo>
                  <a:lnTo>
                    <a:pt x="0" y="8"/>
                  </a:lnTo>
                  <a:lnTo>
                    <a:pt x="9"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85" name="Freeform 2617"/>
            <p:cNvSpPr>
              <a:spLocks/>
            </p:cNvSpPr>
            <p:nvPr/>
          </p:nvSpPr>
          <p:spPr bwMode="auto">
            <a:xfrm>
              <a:off x="2404" y="4166"/>
              <a:ext cx="3" cy="3"/>
            </a:xfrm>
            <a:custGeom>
              <a:avLst/>
              <a:gdLst>
                <a:gd name="T0" fmla="*/ 0 w 9"/>
                <a:gd name="T1" fmla="*/ 0 h 7"/>
                <a:gd name="T2" fmla="*/ 0 w 9"/>
                <a:gd name="T3" fmla="*/ 4 h 7"/>
                <a:gd name="T4" fmla="*/ 3 w 9"/>
                <a:gd name="T5" fmla="*/ 7 h 7"/>
                <a:gd name="T6" fmla="*/ 7 w 9"/>
                <a:gd name="T7" fmla="*/ 7 h 7"/>
                <a:gd name="T8" fmla="*/ 9 w 9"/>
                <a:gd name="T9" fmla="*/ 5 h 7"/>
                <a:gd name="T10" fmla="*/ 0 w 9"/>
                <a:gd name="T11" fmla="*/ 0 h 7"/>
              </a:gdLst>
              <a:ahLst/>
              <a:cxnLst>
                <a:cxn ang="0">
                  <a:pos x="T0" y="T1"/>
                </a:cxn>
                <a:cxn ang="0">
                  <a:pos x="T2" y="T3"/>
                </a:cxn>
                <a:cxn ang="0">
                  <a:pos x="T4" y="T5"/>
                </a:cxn>
                <a:cxn ang="0">
                  <a:pos x="T6" y="T7"/>
                </a:cxn>
                <a:cxn ang="0">
                  <a:pos x="T8" y="T9"/>
                </a:cxn>
                <a:cxn ang="0">
                  <a:pos x="T10" y="T11"/>
                </a:cxn>
              </a:cxnLst>
              <a:rect l="0" t="0" r="r" b="b"/>
              <a:pathLst>
                <a:path w="9" h="7">
                  <a:moveTo>
                    <a:pt x="0" y="0"/>
                  </a:moveTo>
                  <a:lnTo>
                    <a:pt x="0" y="4"/>
                  </a:lnTo>
                  <a:lnTo>
                    <a:pt x="3" y="7"/>
                  </a:lnTo>
                  <a:lnTo>
                    <a:pt x="7" y="7"/>
                  </a:lnTo>
                  <a:lnTo>
                    <a:pt x="9" y="5"/>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86" name="Freeform 2618"/>
            <p:cNvSpPr>
              <a:spLocks/>
            </p:cNvSpPr>
            <p:nvPr/>
          </p:nvSpPr>
          <p:spPr bwMode="auto">
            <a:xfrm>
              <a:off x="2509" y="4107"/>
              <a:ext cx="3" cy="2"/>
            </a:xfrm>
            <a:custGeom>
              <a:avLst/>
              <a:gdLst>
                <a:gd name="T0" fmla="*/ 9 w 9"/>
                <a:gd name="T1" fmla="*/ 7 h 7"/>
                <a:gd name="T2" fmla="*/ 9 w 9"/>
                <a:gd name="T3" fmla="*/ 4 h 7"/>
                <a:gd name="T4" fmla="*/ 7 w 9"/>
                <a:gd name="T5" fmla="*/ 0 h 7"/>
                <a:gd name="T6" fmla="*/ 2 w 9"/>
                <a:gd name="T7" fmla="*/ 0 h 7"/>
                <a:gd name="T8" fmla="*/ 0 w 9"/>
                <a:gd name="T9" fmla="*/ 3 h 7"/>
                <a:gd name="T10" fmla="*/ 9 w 9"/>
                <a:gd name="T11" fmla="*/ 7 h 7"/>
              </a:gdLst>
              <a:ahLst/>
              <a:cxnLst>
                <a:cxn ang="0">
                  <a:pos x="T0" y="T1"/>
                </a:cxn>
                <a:cxn ang="0">
                  <a:pos x="T2" y="T3"/>
                </a:cxn>
                <a:cxn ang="0">
                  <a:pos x="T4" y="T5"/>
                </a:cxn>
                <a:cxn ang="0">
                  <a:pos x="T6" y="T7"/>
                </a:cxn>
                <a:cxn ang="0">
                  <a:pos x="T8" y="T9"/>
                </a:cxn>
                <a:cxn ang="0">
                  <a:pos x="T10" y="T11"/>
                </a:cxn>
              </a:cxnLst>
              <a:rect l="0" t="0" r="r" b="b"/>
              <a:pathLst>
                <a:path w="9" h="7">
                  <a:moveTo>
                    <a:pt x="9" y="7"/>
                  </a:moveTo>
                  <a:lnTo>
                    <a:pt x="9" y="4"/>
                  </a:lnTo>
                  <a:lnTo>
                    <a:pt x="7" y="0"/>
                  </a:lnTo>
                  <a:lnTo>
                    <a:pt x="2" y="0"/>
                  </a:lnTo>
                  <a:lnTo>
                    <a:pt x="0" y="3"/>
                  </a:lnTo>
                  <a:lnTo>
                    <a:pt x="9"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87" name="Freeform 2619"/>
            <p:cNvSpPr>
              <a:spLocks/>
            </p:cNvSpPr>
            <p:nvPr/>
          </p:nvSpPr>
          <p:spPr bwMode="auto">
            <a:xfrm>
              <a:off x="2506" y="4108"/>
              <a:ext cx="6" cy="9"/>
            </a:xfrm>
            <a:custGeom>
              <a:avLst/>
              <a:gdLst>
                <a:gd name="T0" fmla="*/ 10 w 16"/>
                <a:gd name="T1" fmla="*/ 22 h 28"/>
                <a:gd name="T2" fmla="*/ 10 w 16"/>
                <a:gd name="T3" fmla="*/ 22 h 28"/>
                <a:gd name="T4" fmla="*/ 9 w 16"/>
                <a:gd name="T5" fmla="*/ 20 h 28"/>
                <a:gd name="T6" fmla="*/ 10 w 16"/>
                <a:gd name="T7" fmla="*/ 16 h 28"/>
                <a:gd name="T8" fmla="*/ 12 w 16"/>
                <a:gd name="T9" fmla="*/ 11 h 28"/>
                <a:gd name="T10" fmla="*/ 16 w 16"/>
                <a:gd name="T11" fmla="*/ 4 h 28"/>
                <a:gd name="T12" fmla="*/ 7 w 16"/>
                <a:gd name="T13" fmla="*/ 0 h 28"/>
                <a:gd name="T14" fmla="*/ 3 w 16"/>
                <a:gd name="T15" fmla="*/ 7 h 28"/>
                <a:gd name="T16" fmla="*/ 1 w 16"/>
                <a:gd name="T17" fmla="*/ 14 h 28"/>
                <a:gd name="T18" fmla="*/ 0 w 16"/>
                <a:gd name="T19" fmla="*/ 20 h 28"/>
                <a:gd name="T20" fmla="*/ 3 w 16"/>
                <a:gd name="T21" fmla="*/ 28 h 28"/>
                <a:gd name="T22" fmla="*/ 3 w 16"/>
                <a:gd name="T23" fmla="*/ 28 h 28"/>
                <a:gd name="T24" fmla="*/ 10 w 16"/>
                <a:gd name="T25"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28">
                  <a:moveTo>
                    <a:pt x="10" y="22"/>
                  </a:moveTo>
                  <a:lnTo>
                    <a:pt x="10" y="22"/>
                  </a:lnTo>
                  <a:lnTo>
                    <a:pt x="9" y="20"/>
                  </a:lnTo>
                  <a:lnTo>
                    <a:pt x="10" y="16"/>
                  </a:lnTo>
                  <a:lnTo>
                    <a:pt x="12" y="11"/>
                  </a:lnTo>
                  <a:lnTo>
                    <a:pt x="16" y="4"/>
                  </a:lnTo>
                  <a:lnTo>
                    <a:pt x="7" y="0"/>
                  </a:lnTo>
                  <a:lnTo>
                    <a:pt x="3" y="7"/>
                  </a:lnTo>
                  <a:lnTo>
                    <a:pt x="1" y="14"/>
                  </a:lnTo>
                  <a:lnTo>
                    <a:pt x="0" y="20"/>
                  </a:lnTo>
                  <a:lnTo>
                    <a:pt x="3" y="28"/>
                  </a:lnTo>
                  <a:lnTo>
                    <a:pt x="3" y="28"/>
                  </a:lnTo>
                  <a:lnTo>
                    <a:pt x="10" y="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88" name="Freeform 2620"/>
            <p:cNvSpPr>
              <a:spLocks/>
            </p:cNvSpPr>
            <p:nvPr/>
          </p:nvSpPr>
          <p:spPr bwMode="auto">
            <a:xfrm>
              <a:off x="2504" y="4115"/>
              <a:ext cx="8" cy="12"/>
            </a:xfrm>
            <a:custGeom>
              <a:avLst/>
              <a:gdLst>
                <a:gd name="T0" fmla="*/ 7 w 24"/>
                <a:gd name="T1" fmla="*/ 34 h 35"/>
                <a:gd name="T2" fmla="*/ 4 w 24"/>
                <a:gd name="T3" fmla="*/ 34 h 35"/>
                <a:gd name="T4" fmla="*/ 19 w 24"/>
                <a:gd name="T5" fmla="*/ 29 h 35"/>
                <a:gd name="T6" fmla="*/ 24 w 24"/>
                <a:gd name="T7" fmla="*/ 18 h 35"/>
                <a:gd name="T8" fmla="*/ 23 w 24"/>
                <a:gd name="T9" fmla="*/ 8 h 35"/>
                <a:gd name="T10" fmla="*/ 18 w 24"/>
                <a:gd name="T11" fmla="*/ 0 h 35"/>
                <a:gd name="T12" fmla="*/ 11 w 24"/>
                <a:gd name="T13" fmla="*/ 6 h 35"/>
                <a:gd name="T14" fmla="*/ 14 w 24"/>
                <a:gd name="T15" fmla="*/ 10 h 35"/>
                <a:gd name="T16" fmla="*/ 15 w 24"/>
                <a:gd name="T17" fmla="*/ 18 h 35"/>
                <a:gd name="T18" fmla="*/ 12 w 24"/>
                <a:gd name="T19" fmla="*/ 22 h 35"/>
                <a:gd name="T20" fmla="*/ 4 w 24"/>
                <a:gd name="T21" fmla="*/ 25 h 35"/>
                <a:gd name="T22" fmla="*/ 2 w 24"/>
                <a:gd name="T23" fmla="*/ 25 h 35"/>
                <a:gd name="T24" fmla="*/ 4 w 24"/>
                <a:gd name="T25" fmla="*/ 24 h 35"/>
                <a:gd name="T26" fmla="*/ 1 w 24"/>
                <a:gd name="T27" fmla="*/ 26 h 35"/>
                <a:gd name="T28" fmla="*/ 0 w 24"/>
                <a:gd name="T29" fmla="*/ 29 h 35"/>
                <a:gd name="T30" fmla="*/ 1 w 24"/>
                <a:gd name="T31" fmla="*/ 33 h 35"/>
                <a:gd name="T32" fmla="*/ 4 w 24"/>
                <a:gd name="T33" fmla="*/ 35 h 35"/>
                <a:gd name="T34" fmla="*/ 7 w 24"/>
                <a:gd name="T35" fmla="*/ 3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35">
                  <a:moveTo>
                    <a:pt x="7" y="34"/>
                  </a:moveTo>
                  <a:lnTo>
                    <a:pt x="4" y="34"/>
                  </a:lnTo>
                  <a:lnTo>
                    <a:pt x="19" y="29"/>
                  </a:lnTo>
                  <a:lnTo>
                    <a:pt x="24" y="18"/>
                  </a:lnTo>
                  <a:lnTo>
                    <a:pt x="23" y="8"/>
                  </a:lnTo>
                  <a:lnTo>
                    <a:pt x="18" y="0"/>
                  </a:lnTo>
                  <a:lnTo>
                    <a:pt x="11" y="6"/>
                  </a:lnTo>
                  <a:lnTo>
                    <a:pt x="14" y="10"/>
                  </a:lnTo>
                  <a:lnTo>
                    <a:pt x="15" y="18"/>
                  </a:lnTo>
                  <a:lnTo>
                    <a:pt x="12" y="22"/>
                  </a:lnTo>
                  <a:lnTo>
                    <a:pt x="4" y="25"/>
                  </a:lnTo>
                  <a:lnTo>
                    <a:pt x="2" y="25"/>
                  </a:lnTo>
                  <a:lnTo>
                    <a:pt x="4" y="24"/>
                  </a:lnTo>
                  <a:lnTo>
                    <a:pt x="1" y="26"/>
                  </a:lnTo>
                  <a:lnTo>
                    <a:pt x="0" y="29"/>
                  </a:lnTo>
                  <a:lnTo>
                    <a:pt x="1" y="33"/>
                  </a:lnTo>
                  <a:lnTo>
                    <a:pt x="4" y="35"/>
                  </a:lnTo>
                  <a:lnTo>
                    <a:pt x="7"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89" name="Freeform 2621"/>
            <p:cNvSpPr>
              <a:spLocks/>
            </p:cNvSpPr>
            <p:nvPr/>
          </p:nvSpPr>
          <p:spPr bwMode="auto">
            <a:xfrm>
              <a:off x="2503" y="4123"/>
              <a:ext cx="4" cy="8"/>
            </a:xfrm>
            <a:custGeom>
              <a:avLst/>
              <a:gdLst>
                <a:gd name="T0" fmla="*/ 13 w 13"/>
                <a:gd name="T1" fmla="*/ 13 h 23"/>
                <a:gd name="T2" fmla="*/ 12 w 13"/>
                <a:gd name="T3" fmla="*/ 12 h 23"/>
                <a:gd name="T4" fmla="*/ 10 w 13"/>
                <a:gd name="T5" fmla="*/ 9 h 23"/>
                <a:gd name="T6" fmla="*/ 9 w 13"/>
                <a:gd name="T7" fmla="*/ 7 h 23"/>
                <a:gd name="T8" fmla="*/ 9 w 13"/>
                <a:gd name="T9" fmla="*/ 9 h 23"/>
                <a:gd name="T10" fmla="*/ 4 w 13"/>
                <a:gd name="T11" fmla="*/ 0 h 23"/>
                <a:gd name="T12" fmla="*/ 0 w 13"/>
                <a:gd name="T13" fmla="*/ 7 h 23"/>
                <a:gd name="T14" fmla="*/ 1 w 13"/>
                <a:gd name="T15" fmla="*/ 13 h 23"/>
                <a:gd name="T16" fmla="*/ 5 w 13"/>
                <a:gd name="T17" fmla="*/ 19 h 23"/>
                <a:gd name="T18" fmla="*/ 11 w 13"/>
                <a:gd name="T19" fmla="*/ 23 h 23"/>
                <a:gd name="T20" fmla="*/ 13 w 13"/>
                <a:gd name="T2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23">
                  <a:moveTo>
                    <a:pt x="13" y="13"/>
                  </a:moveTo>
                  <a:lnTo>
                    <a:pt x="12" y="12"/>
                  </a:lnTo>
                  <a:lnTo>
                    <a:pt x="10" y="9"/>
                  </a:lnTo>
                  <a:lnTo>
                    <a:pt x="9" y="7"/>
                  </a:lnTo>
                  <a:lnTo>
                    <a:pt x="9" y="9"/>
                  </a:lnTo>
                  <a:lnTo>
                    <a:pt x="4" y="0"/>
                  </a:lnTo>
                  <a:lnTo>
                    <a:pt x="0" y="7"/>
                  </a:lnTo>
                  <a:lnTo>
                    <a:pt x="1" y="13"/>
                  </a:lnTo>
                  <a:lnTo>
                    <a:pt x="5" y="19"/>
                  </a:lnTo>
                  <a:lnTo>
                    <a:pt x="11" y="23"/>
                  </a:lnTo>
                  <a:lnTo>
                    <a:pt x="13"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90" name="Freeform 2622"/>
            <p:cNvSpPr>
              <a:spLocks/>
            </p:cNvSpPr>
            <p:nvPr/>
          </p:nvSpPr>
          <p:spPr bwMode="auto">
            <a:xfrm>
              <a:off x="2507" y="4128"/>
              <a:ext cx="2" cy="3"/>
            </a:xfrm>
            <a:custGeom>
              <a:avLst/>
              <a:gdLst>
                <a:gd name="T0" fmla="*/ 0 w 6"/>
                <a:gd name="T1" fmla="*/ 10 h 10"/>
                <a:gd name="T2" fmla="*/ 3 w 6"/>
                <a:gd name="T3" fmla="*/ 8 h 10"/>
                <a:gd name="T4" fmla="*/ 6 w 6"/>
                <a:gd name="T5" fmla="*/ 6 h 10"/>
                <a:gd name="T6" fmla="*/ 6 w 6"/>
                <a:gd name="T7" fmla="*/ 3 h 10"/>
                <a:gd name="T8" fmla="*/ 2 w 6"/>
                <a:gd name="T9" fmla="*/ 0 h 10"/>
                <a:gd name="T10" fmla="*/ 0 w 6"/>
                <a:gd name="T11" fmla="*/ 10 h 10"/>
              </a:gdLst>
              <a:ahLst/>
              <a:cxnLst>
                <a:cxn ang="0">
                  <a:pos x="T0" y="T1"/>
                </a:cxn>
                <a:cxn ang="0">
                  <a:pos x="T2" y="T3"/>
                </a:cxn>
                <a:cxn ang="0">
                  <a:pos x="T4" y="T5"/>
                </a:cxn>
                <a:cxn ang="0">
                  <a:pos x="T6" y="T7"/>
                </a:cxn>
                <a:cxn ang="0">
                  <a:pos x="T8" y="T9"/>
                </a:cxn>
                <a:cxn ang="0">
                  <a:pos x="T10" y="T11"/>
                </a:cxn>
              </a:cxnLst>
              <a:rect l="0" t="0" r="r" b="b"/>
              <a:pathLst>
                <a:path w="6" h="10">
                  <a:moveTo>
                    <a:pt x="0" y="10"/>
                  </a:moveTo>
                  <a:lnTo>
                    <a:pt x="3" y="8"/>
                  </a:lnTo>
                  <a:lnTo>
                    <a:pt x="6" y="6"/>
                  </a:lnTo>
                  <a:lnTo>
                    <a:pt x="6" y="3"/>
                  </a:lnTo>
                  <a:lnTo>
                    <a:pt x="2" y="0"/>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91" name="Freeform 2623"/>
            <p:cNvSpPr>
              <a:spLocks/>
            </p:cNvSpPr>
            <p:nvPr/>
          </p:nvSpPr>
          <p:spPr bwMode="auto">
            <a:xfrm>
              <a:off x="2509" y="4114"/>
              <a:ext cx="1" cy="4"/>
            </a:xfrm>
            <a:custGeom>
              <a:avLst/>
              <a:gdLst>
                <a:gd name="T0" fmla="*/ 0 w 4"/>
                <a:gd name="T1" fmla="*/ 10 h 10"/>
                <a:gd name="T2" fmla="*/ 3 w 4"/>
                <a:gd name="T3" fmla="*/ 8 h 10"/>
                <a:gd name="T4" fmla="*/ 4 w 4"/>
                <a:gd name="T5" fmla="*/ 5 h 10"/>
                <a:gd name="T6" fmla="*/ 3 w 4"/>
                <a:gd name="T7" fmla="*/ 2 h 10"/>
                <a:gd name="T8" fmla="*/ 0 w 4"/>
                <a:gd name="T9" fmla="*/ 0 h 10"/>
                <a:gd name="T10" fmla="*/ 0 w 4"/>
                <a:gd name="T11" fmla="*/ 10 h 10"/>
              </a:gdLst>
              <a:ahLst/>
              <a:cxnLst>
                <a:cxn ang="0">
                  <a:pos x="T0" y="T1"/>
                </a:cxn>
                <a:cxn ang="0">
                  <a:pos x="T2" y="T3"/>
                </a:cxn>
                <a:cxn ang="0">
                  <a:pos x="T4" y="T5"/>
                </a:cxn>
                <a:cxn ang="0">
                  <a:pos x="T6" y="T7"/>
                </a:cxn>
                <a:cxn ang="0">
                  <a:pos x="T8" y="T9"/>
                </a:cxn>
                <a:cxn ang="0">
                  <a:pos x="T10" y="T11"/>
                </a:cxn>
              </a:cxnLst>
              <a:rect l="0" t="0" r="r" b="b"/>
              <a:pathLst>
                <a:path w="4" h="10">
                  <a:moveTo>
                    <a:pt x="0" y="10"/>
                  </a:moveTo>
                  <a:lnTo>
                    <a:pt x="3" y="8"/>
                  </a:lnTo>
                  <a:lnTo>
                    <a:pt x="4" y="5"/>
                  </a:lnTo>
                  <a:lnTo>
                    <a:pt x="3" y="2"/>
                  </a:lnTo>
                  <a:lnTo>
                    <a:pt x="0" y="0"/>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92" name="Freeform 2624"/>
            <p:cNvSpPr>
              <a:spLocks/>
            </p:cNvSpPr>
            <p:nvPr/>
          </p:nvSpPr>
          <p:spPr bwMode="auto">
            <a:xfrm>
              <a:off x="2502" y="4114"/>
              <a:ext cx="7" cy="12"/>
            </a:xfrm>
            <a:custGeom>
              <a:avLst/>
              <a:gdLst>
                <a:gd name="T0" fmla="*/ 13 w 20"/>
                <a:gd name="T1" fmla="*/ 28 h 35"/>
                <a:gd name="T2" fmla="*/ 9 w 20"/>
                <a:gd name="T3" fmla="*/ 22 h 35"/>
                <a:gd name="T4" fmla="*/ 12 w 20"/>
                <a:gd name="T5" fmla="*/ 16 h 35"/>
                <a:gd name="T6" fmla="*/ 15 w 20"/>
                <a:gd name="T7" fmla="*/ 13 h 35"/>
                <a:gd name="T8" fmla="*/ 20 w 20"/>
                <a:gd name="T9" fmla="*/ 10 h 35"/>
                <a:gd name="T10" fmla="*/ 20 w 20"/>
                <a:gd name="T11" fmla="*/ 0 h 35"/>
                <a:gd name="T12" fmla="*/ 11 w 20"/>
                <a:gd name="T13" fmla="*/ 4 h 35"/>
                <a:gd name="T14" fmla="*/ 3 w 20"/>
                <a:gd name="T15" fmla="*/ 12 h 35"/>
                <a:gd name="T16" fmla="*/ 0 w 20"/>
                <a:gd name="T17" fmla="*/ 22 h 35"/>
                <a:gd name="T18" fmla="*/ 6 w 20"/>
                <a:gd name="T19" fmla="*/ 35 h 35"/>
                <a:gd name="T20" fmla="*/ 13 w 20"/>
                <a:gd name="T21" fmla="*/ 2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35">
                  <a:moveTo>
                    <a:pt x="13" y="28"/>
                  </a:moveTo>
                  <a:lnTo>
                    <a:pt x="9" y="22"/>
                  </a:lnTo>
                  <a:lnTo>
                    <a:pt x="12" y="16"/>
                  </a:lnTo>
                  <a:lnTo>
                    <a:pt x="15" y="13"/>
                  </a:lnTo>
                  <a:lnTo>
                    <a:pt x="20" y="10"/>
                  </a:lnTo>
                  <a:lnTo>
                    <a:pt x="20" y="0"/>
                  </a:lnTo>
                  <a:lnTo>
                    <a:pt x="11" y="4"/>
                  </a:lnTo>
                  <a:lnTo>
                    <a:pt x="3" y="12"/>
                  </a:lnTo>
                  <a:lnTo>
                    <a:pt x="0" y="22"/>
                  </a:lnTo>
                  <a:lnTo>
                    <a:pt x="6" y="35"/>
                  </a:lnTo>
                  <a:lnTo>
                    <a:pt x="13" y="2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93" name="Freeform 2625"/>
            <p:cNvSpPr>
              <a:spLocks/>
            </p:cNvSpPr>
            <p:nvPr/>
          </p:nvSpPr>
          <p:spPr bwMode="auto">
            <a:xfrm>
              <a:off x="2504" y="4124"/>
              <a:ext cx="3" cy="2"/>
            </a:xfrm>
            <a:custGeom>
              <a:avLst/>
              <a:gdLst>
                <a:gd name="T0" fmla="*/ 0 w 8"/>
                <a:gd name="T1" fmla="*/ 7 h 8"/>
                <a:gd name="T2" fmla="*/ 3 w 8"/>
                <a:gd name="T3" fmla="*/ 8 h 8"/>
                <a:gd name="T4" fmla="*/ 7 w 8"/>
                <a:gd name="T5" fmla="*/ 7 h 8"/>
                <a:gd name="T6" fmla="*/ 8 w 8"/>
                <a:gd name="T7" fmla="*/ 3 h 8"/>
                <a:gd name="T8" fmla="*/ 7 w 8"/>
                <a:gd name="T9" fmla="*/ 0 h 8"/>
                <a:gd name="T10" fmla="*/ 0 w 8"/>
                <a:gd name="T11" fmla="*/ 7 h 8"/>
              </a:gdLst>
              <a:ahLst/>
              <a:cxnLst>
                <a:cxn ang="0">
                  <a:pos x="T0" y="T1"/>
                </a:cxn>
                <a:cxn ang="0">
                  <a:pos x="T2" y="T3"/>
                </a:cxn>
                <a:cxn ang="0">
                  <a:pos x="T4" y="T5"/>
                </a:cxn>
                <a:cxn ang="0">
                  <a:pos x="T6" y="T7"/>
                </a:cxn>
                <a:cxn ang="0">
                  <a:pos x="T8" y="T9"/>
                </a:cxn>
                <a:cxn ang="0">
                  <a:pos x="T10" y="T11"/>
                </a:cxn>
              </a:cxnLst>
              <a:rect l="0" t="0" r="r" b="b"/>
              <a:pathLst>
                <a:path w="8" h="8">
                  <a:moveTo>
                    <a:pt x="0" y="7"/>
                  </a:moveTo>
                  <a:lnTo>
                    <a:pt x="3" y="8"/>
                  </a:lnTo>
                  <a:lnTo>
                    <a:pt x="7" y="7"/>
                  </a:lnTo>
                  <a:lnTo>
                    <a:pt x="8" y="3"/>
                  </a:lnTo>
                  <a:lnTo>
                    <a:pt x="7" y="0"/>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94" name="Freeform 2626"/>
            <p:cNvSpPr>
              <a:spLocks/>
            </p:cNvSpPr>
            <p:nvPr/>
          </p:nvSpPr>
          <p:spPr bwMode="auto">
            <a:xfrm>
              <a:off x="2629" y="4145"/>
              <a:ext cx="3" cy="2"/>
            </a:xfrm>
            <a:custGeom>
              <a:avLst/>
              <a:gdLst>
                <a:gd name="T0" fmla="*/ 0 w 10"/>
                <a:gd name="T1" fmla="*/ 5 h 7"/>
                <a:gd name="T2" fmla="*/ 3 w 10"/>
                <a:gd name="T3" fmla="*/ 7 h 7"/>
                <a:gd name="T4" fmla="*/ 7 w 10"/>
                <a:gd name="T5" fmla="*/ 7 h 7"/>
                <a:gd name="T6" fmla="*/ 10 w 10"/>
                <a:gd name="T7" fmla="*/ 3 h 7"/>
                <a:gd name="T8" fmla="*/ 10 w 10"/>
                <a:gd name="T9" fmla="*/ 0 h 7"/>
                <a:gd name="T10" fmla="*/ 0 w 10"/>
                <a:gd name="T11" fmla="*/ 5 h 7"/>
              </a:gdLst>
              <a:ahLst/>
              <a:cxnLst>
                <a:cxn ang="0">
                  <a:pos x="T0" y="T1"/>
                </a:cxn>
                <a:cxn ang="0">
                  <a:pos x="T2" y="T3"/>
                </a:cxn>
                <a:cxn ang="0">
                  <a:pos x="T4" y="T5"/>
                </a:cxn>
                <a:cxn ang="0">
                  <a:pos x="T6" y="T7"/>
                </a:cxn>
                <a:cxn ang="0">
                  <a:pos x="T8" y="T9"/>
                </a:cxn>
                <a:cxn ang="0">
                  <a:pos x="T10" y="T11"/>
                </a:cxn>
              </a:cxnLst>
              <a:rect l="0" t="0" r="r" b="b"/>
              <a:pathLst>
                <a:path w="10" h="7">
                  <a:moveTo>
                    <a:pt x="0" y="5"/>
                  </a:moveTo>
                  <a:lnTo>
                    <a:pt x="3" y="7"/>
                  </a:lnTo>
                  <a:lnTo>
                    <a:pt x="7" y="7"/>
                  </a:lnTo>
                  <a:lnTo>
                    <a:pt x="10" y="3"/>
                  </a:lnTo>
                  <a:lnTo>
                    <a:pt x="10" y="0"/>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95" name="Freeform 2627"/>
            <p:cNvSpPr>
              <a:spLocks/>
            </p:cNvSpPr>
            <p:nvPr/>
          </p:nvSpPr>
          <p:spPr bwMode="auto">
            <a:xfrm>
              <a:off x="2618" y="4140"/>
              <a:ext cx="14" cy="7"/>
            </a:xfrm>
            <a:custGeom>
              <a:avLst/>
              <a:gdLst>
                <a:gd name="T0" fmla="*/ 6 w 42"/>
                <a:gd name="T1" fmla="*/ 16 h 19"/>
                <a:gd name="T2" fmla="*/ 10 w 42"/>
                <a:gd name="T3" fmla="*/ 13 h 19"/>
                <a:gd name="T4" fmla="*/ 13 w 42"/>
                <a:gd name="T5" fmla="*/ 11 h 19"/>
                <a:gd name="T6" fmla="*/ 20 w 42"/>
                <a:gd name="T7" fmla="*/ 9 h 19"/>
                <a:gd name="T8" fmla="*/ 27 w 42"/>
                <a:gd name="T9" fmla="*/ 13 h 19"/>
                <a:gd name="T10" fmla="*/ 32 w 42"/>
                <a:gd name="T11" fmla="*/ 19 h 19"/>
                <a:gd name="T12" fmla="*/ 42 w 42"/>
                <a:gd name="T13" fmla="*/ 14 h 19"/>
                <a:gd name="T14" fmla="*/ 31 w 42"/>
                <a:gd name="T15" fmla="*/ 4 h 19"/>
                <a:gd name="T16" fmla="*/ 20 w 42"/>
                <a:gd name="T17" fmla="*/ 0 h 19"/>
                <a:gd name="T18" fmla="*/ 8 w 42"/>
                <a:gd name="T19" fmla="*/ 1 h 19"/>
                <a:gd name="T20" fmla="*/ 0 w 42"/>
                <a:gd name="T21" fmla="*/ 11 h 19"/>
                <a:gd name="T22" fmla="*/ 4 w 42"/>
                <a:gd name="T23" fmla="*/ 7 h 19"/>
                <a:gd name="T24" fmla="*/ 0 w 42"/>
                <a:gd name="T25" fmla="*/ 11 h 19"/>
                <a:gd name="T26" fmla="*/ 2 w 42"/>
                <a:gd name="T27" fmla="*/ 14 h 19"/>
                <a:gd name="T28" fmla="*/ 4 w 42"/>
                <a:gd name="T29" fmla="*/ 16 h 19"/>
                <a:gd name="T30" fmla="*/ 7 w 42"/>
                <a:gd name="T31" fmla="*/ 15 h 19"/>
                <a:gd name="T32" fmla="*/ 10 w 42"/>
                <a:gd name="T33" fmla="*/ 13 h 19"/>
                <a:gd name="T34" fmla="*/ 6 w 42"/>
                <a:gd name="T35"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 h="19">
                  <a:moveTo>
                    <a:pt x="6" y="16"/>
                  </a:moveTo>
                  <a:lnTo>
                    <a:pt x="10" y="13"/>
                  </a:lnTo>
                  <a:lnTo>
                    <a:pt x="13" y="11"/>
                  </a:lnTo>
                  <a:lnTo>
                    <a:pt x="20" y="9"/>
                  </a:lnTo>
                  <a:lnTo>
                    <a:pt x="27" y="13"/>
                  </a:lnTo>
                  <a:lnTo>
                    <a:pt x="32" y="19"/>
                  </a:lnTo>
                  <a:lnTo>
                    <a:pt x="42" y="14"/>
                  </a:lnTo>
                  <a:lnTo>
                    <a:pt x="31" y="4"/>
                  </a:lnTo>
                  <a:lnTo>
                    <a:pt x="20" y="0"/>
                  </a:lnTo>
                  <a:lnTo>
                    <a:pt x="8" y="1"/>
                  </a:lnTo>
                  <a:lnTo>
                    <a:pt x="0" y="11"/>
                  </a:lnTo>
                  <a:lnTo>
                    <a:pt x="4" y="7"/>
                  </a:lnTo>
                  <a:lnTo>
                    <a:pt x="0" y="11"/>
                  </a:lnTo>
                  <a:lnTo>
                    <a:pt x="2" y="14"/>
                  </a:lnTo>
                  <a:lnTo>
                    <a:pt x="4" y="16"/>
                  </a:lnTo>
                  <a:lnTo>
                    <a:pt x="7" y="15"/>
                  </a:lnTo>
                  <a:lnTo>
                    <a:pt x="10" y="13"/>
                  </a:lnTo>
                  <a:lnTo>
                    <a:pt x="6"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96" name="Freeform 2628"/>
            <p:cNvSpPr>
              <a:spLocks/>
            </p:cNvSpPr>
            <p:nvPr/>
          </p:nvSpPr>
          <p:spPr bwMode="auto">
            <a:xfrm>
              <a:off x="2612" y="4143"/>
              <a:ext cx="8" cy="11"/>
            </a:xfrm>
            <a:custGeom>
              <a:avLst/>
              <a:gdLst>
                <a:gd name="T0" fmla="*/ 14 w 26"/>
                <a:gd name="T1" fmla="*/ 24 h 33"/>
                <a:gd name="T2" fmla="*/ 12 w 26"/>
                <a:gd name="T3" fmla="*/ 24 h 33"/>
                <a:gd name="T4" fmla="*/ 9 w 26"/>
                <a:gd name="T5" fmla="*/ 22 h 33"/>
                <a:gd name="T6" fmla="*/ 11 w 26"/>
                <a:gd name="T7" fmla="*/ 17 h 33"/>
                <a:gd name="T8" fmla="*/ 16 w 26"/>
                <a:gd name="T9" fmla="*/ 14 h 33"/>
                <a:gd name="T10" fmla="*/ 26 w 26"/>
                <a:gd name="T11" fmla="*/ 9 h 33"/>
                <a:gd name="T12" fmla="*/ 24 w 26"/>
                <a:gd name="T13" fmla="*/ 0 h 33"/>
                <a:gd name="T14" fmla="*/ 11 w 26"/>
                <a:gd name="T15" fmla="*/ 5 h 33"/>
                <a:gd name="T16" fmla="*/ 2 w 26"/>
                <a:gd name="T17" fmla="*/ 13 h 33"/>
                <a:gd name="T18" fmla="*/ 0 w 26"/>
                <a:gd name="T19" fmla="*/ 24 h 33"/>
                <a:gd name="T20" fmla="*/ 10 w 26"/>
                <a:gd name="T21" fmla="*/ 33 h 33"/>
                <a:gd name="T22" fmla="*/ 9 w 26"/>
                <a:gd name="T23" fmla="*/ 33 h 33"/>
                <a:gd name="T24" fmla="*/ 14 w 26"/>
                <a:gd name="T25" fmla="*/ 2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3">
                  <a:moveTo>
                    <a:pt x="14" y="24"/>
                  </a:moveTo>
                  <a:lnTo>
                    <a:pt x="12" y="24"/>
                  </a:lnTo>
                  <a:lnTo>
                    <a:pt x="9" y="22"/>
                  </a:lnTo>
                  <a:lnTo>
                    <a:pt x="11" y="17"/>
                  </a:lnTo>
                  <a:lnTo>
                    <a:pt x="16" y="14"/>
                  </a:lnTo>
                  <a:lnTo>
                    <a:pt x="26" y="9"/>
                  </a:lnTo>
                  <a:lnTo>
                    <a:pt x="24" y="0"/>
                  </a:lnTo>
                  <a:lnTo>
                    <a:pt x="11" y="5"/>
                  </a:lnTo>
                  <a:lnTo>
                    <a:pt x="2" y="13"/>
                  </a:lnTo>
                  <a:lnTo>
                    <a:pt x="0" y="24"/>
                  </a:lnTo>
                  <a:lnTo>
                    <a:pt x="10" y="33"/>
                  </a:lnTo>
                  <a:lnTo>
                    <a:pt x="9" y="33"/>
                  </a:lnTo>
                  <a:lnTo>
                    <a:pt x="14"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97" name="Freeform 2629"/>
            <p:cNvSpPr>
              <a:spLocks/>
            </p:cNvSpPr>
            <p:nvPr/>
          </p:nvSpPr>
          <p:spPr bwMode="auto">
            <a:xfrm>
              <a:off x="2615" y="4143"/>
              <a:ext cx="9" cy="11"/>
            </a:xfrm>
            <a:custGeom>
              <a:avLst/>
              <a:gdLst>
                <a:gd name="T0" fmla="*/ 13 w 27"/>
                <a:gd name="T1" fmla="*/ 7 h 33"/>
                <a:gd name="T2" fmla="*/ 18 w 27"/>
                <a:gd name="T3" fmla="*/ 15 h 33"/>
                <a:gd name="T4" fmla="*/ 16 w 27"/>
                <a:gd name="T5" fmla="*/ 21 h 33"/>
                <a:gd name="T6" fmla="*/ 11 w 27"/>
                <a:gd name="T7" fmla="*/ 24 h 33"/>
                <a:gd name="T8" fmla="*/ 5 w 27"/>
                <a:gd name="T9" fmla="*/ 23 h 33"/>
                <a:gd name="T10" fmla="*/ 0 w 27"/>
                <a:gd name="T11" fmla="*/ 32 h 33"/>
                <a:gd name="T12" fmla="*/ 14 w 27"/>
                <a:gd name="T13" fmla="*/ 33 h 33"/>
                <a:gd name="T14" fmla="*/ 25 w 27"/>
                <a:gd name="T15" fmla="*/ 25 h 33"/>
                <a:gd name="T16" fmla="*/ 27 w 27"/>
                <a:gd name="T17" fmla="*/ 13 h 33"/>
                <a:gd name="T18" fmla="*/ 19 w 27"/>
                <a:gd name="T19" fmla="*/ 0 h 33"/>
                <a:gd name="T20" fmla="*/ 13 w 27"/>
                <a:gd name="T21" fmla="*/ 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33">
                  <a:moveTo>
                    <a:pt x="13" y="7"/>
                  </a:moveTo>
                  <a:lnTo>
                    <a:pt x="18" y="15"/>
                  </a:lnTo>
                  <a:lnTo>
                    <a:pt x="16" y="21"/>
                  </a:lnTo>
                  <a:lnTo>
                    <a:pt x="11" y="24"/>
                  </a:lnTo>
                  <a:lnTo>
                    <a:pt x="5" y="23"/>
                  </a:lnTo>
                  <a:lnTo>
                    <a:pt x="0" y="32"/>
                  </a:lnTo>
                  <a:lnTo>
                    <a:pt x="14" y="33"/>
                  </a:lnTo>
                  <a:lnTo>
                    <a:pt x="25" y="25"/>
                  </a:lnTo>
                  <a:lnTo>
                    <a:pt x="27" y="13"/>
                  </a:lnTo>
                  <a:lnTo>
                    <a:pt x="19" y="0"/>
                  </a:lnTo>
                  <a:lnTo>
                    <a:pt x="13"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98" name="Freeform 2630"/>
            <p:cNvSpPr>
              <a:spLocks/>
            </p:cNvSpPr>
            <p:nvPr/>
          </p:nvSpPr>
          <p:spPr bwMode="auto">
            <a:xfrm>
              <a:off x="2618" y="4143"/>
              <a:ext cx="3" cy="2"/>
            </a:xfrm>
            <a:custGeom>
              <a:avLst/>
              <a:gdLst>
                <a:gd name="T0" fmla="*/ 8 w 8"/>
                <a:gd name="T1" fmla="*/ 1 h 8"/>
                <a:gd name="T2" fmla="*/ 5 w 8"/>
                <a:gd name="T3" fmla="*/ 0 h 8"/>
                <a:gd name="T4" fmla="*/ 2 w 8"/>
                <a:gd name="T5" fmla="*/ 1 h 8"/>
                <a:gd name="T6" fmla="*/ 0 w 8"/>
                <a:gd name="T7" fmla="*/ 5 h 8"/>
                <a:gd name="T8" fmla="*/ 2 w 8"/>
                <a:gd name="T9" fmla="*/ 8 h 8"/>
                <a:gd name="T10" fmla="*/ 8 w 8"/>
                <a:gd name="T11" fmla="*/ 1 h 8"/>
              </a:gdLst>
              <a:ahLst/>
              <a:cxnLst>
                <a:cxn ang="0">
                  <a:pos x="T0" y="T1"/>
                </a:cxn>
                <a:cxn ang="0">
                  <a:pos x="T2" y="T3"/>
                </a:cxn>
                <a:cxn ang="0">
                  <a:pos x="T4" y="T5"/>
                </a:cxn>
                <a:cxn ang="0">
                  <a:pos x="T6" y="T7"/>
                </a:cxn>
                <a:cxn ang="0">
                  <a:pos x="T8" y="T9"/>
                </a:cxn>
                <a:cxn ang="0">
                  <a:pos x="T10" y="T11"/>
                </a:cxn>
              </a:cxnLst>
              <a:rect l="0" t="0" r="r" b="b"/>
              <a:pathLst>
                <a:path w="8" h="8">
                  <a:moveTo>
                    <a:pt x="8" y="1"/>
                  </a:moveTo>
                  <a:lnTo>
                    <a:pt x="5" y="0"/>
                  </a:lnTo>
                  <a:lnTo>
                    <a:pt x="2" y="1"/>
                  </a:lnTo>
                  <a:lnTo>
                    <a:pt x="0" y="5"/>
                  </a:lnTo>
                  <a:lnTo>
                    <a:pt x="2" y="8"/>
                  </a:lnTo>
                  <a:lnTo>
                    <a:pt x="8"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199" name="Freeform 2631"/>
            <p:cNvSpPr>
              <a:spLocks/>
            </p:cNvSpPr>
            <p:nvPr/>
          </p:nvSpPr>
          <p:spPr bwMode="auto">
            <a:xfrm>
              <a:off x="2462" y="4200"/>
              <a:ext cx="2" cy="3"/>
            </a:xfrm>
            <a:custGeom>
              <a:avLst/>
              <a:gdLst>
                <a:gd name="T0" fmla="*/ 0 w 6"/>
                <a:gd name="T1" fmla="*/ 9 h 9"/>
                <a:gd name="T2" fmla="*/ 4 w 6"/>
                <a:gd name="T3" fmla="*/ 8 h 9"/>
                <a:gd name="T4" fmla="*/ 6 w 6"/>
                <a:gd name="T5" fmla="*/ 6 h 9"/>
                <a:gd name="T6" fmla="*/ 6 w 6"/>
                <a:gd name="T7" fmla="*/ 2 h 9"/>
                <a:gd name="T8" fmla="*/ 2 w 6"/>
                <a:gd name="T9" fmla="*/ 0 h 9"/>
                <a:gd name="T10" fmla="*/ 0 w 6"/>
                <a:gd name="T11" fmla="*/ 9 h 9"/>
              </a:gdLst>
              <a:ahLst/>
              <a:cxnLst>
                <a:cxn ang="0">
                  <a:pos x="T0" y="T1"/>
                </a:cxn>
                <a:cxn ang="0">
                  <a:pos x="T2" y="T3"/>
                </a:cxn>
                <a:cxn ang="0">
                  <a:pos x="T4" y="T5"/>
                </a:cxn>
                <a:cxn ang="0">
                  <a:pos x="T6" y="T7"/>
                </a:cxn>
                <a:cxn ang="0">
                  <a:pos x="T8" y="T9"/>
                </a:cxn>
                <a:cxn ang="0">
                  <a:pos x="T10" y="T11"/>
                </a:cxn>
              </a:cxnLst>
              <a:rect l="0" t="0" r="r" b="b"/>
              <a:pathLst>
                <a:path w="6" h="9">
                  <a:moveTo>
                    <a:pt x="0" y="9"/>
                  </a:moveTo>
                  <a:lnTo>
                    <a:pt x="4" y="8"/>
                  </a:lnTo>
                  <a:lnTo>
                    <a:pt x="6" y="6"/>
                  </a:lnTo>
                  <a:lnTo>
                    <a:pt x="6" y="2"/>
                  </a:lnTo>
                  <a:lnTo>
                    <a:pt x="2" y="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200" name="Freeform 2632"/>
            <p:cNvSpPr>
              <a:spLocks/>
            </p:cNvSpPr>
            <p:nvPr/>
          </p:nvSpPr>
          <p:spPr bwMode="auto">
            <a:xfrm>
              <a:off x="2454" y="4199"/>
              <a:ext cx="9" cy="4"/>
            </a:xfrm>
            <a:custGeom>
              <a:avLst/>
              <a:gdLst>
                <a:gd name="T0" fmla="*/ 8 w 27"/>
                <a:gd name="T1" fmla="*/ 2 h 13"/>
                <a:gd name="T2" fmla="*/ 2 w 27"/>
                <a:gd name="T3" fmla="*/ 10 h 13"/>
                <a:gd name="T4" fmla="*/ 9 w 27"/>
                <a:gd name="T5" fmla="*/ 11 h 13"/>
                <a:gd name="T6" fmla="*/ 14 w 27"/>
                <a:gd name="T7" fmla="*/ 11 h 13"/>
                <a:gd name="T8" fmla="*/ 21 w 27"/>
                <a:gd name="T9" fmla="*/ 12 h 13"/>
                <a:gd name="T10" fmla="*/ 25 w 27"/>
                <a:gd name="T11" fmla="*/ 13 h 13"/>
                <a:gd name="T12" fmla="*/ 27 w 27"/>
                <a:gd name="T13" fmla="*/ 4 h 13"/>
                <a:gd name="T14" fmla="*/ 21 w 27"/>
                <a:gd name="T15" fmla="*/ 3 h 13"/>
                <a:gd name="T16" fmla="*/ 14 w 27"/>
                <a:gd name="T17" fmla="*/ 2 h 13"/>
                <a:gd name="T18" fmla="*/ 9 w 27"/>
                <a:gd name="T19" fmla="*/ 2 h 13"/>
                <a:gd name="T20" fmla="*/ 7 w 27"/>
                <a:gd name="T21" fmla="*/ 0 h 13"/>
                <a:gd name="T22" fmla="*/ 1 w 27"/>
                <a:gd name="T23" fmla="*/ 8 h 13"/>
                <a:gd name="T24" fmla="*/ 7 w 27"/>
                <a:gd name="T25" fmla="*/ 0 h 13"/>
                <a:gd name="T26" fmla="*/ 3 w 27"/>
                <a:gd name="T27" fmla="*/ 0 h 13"/>
                <a:gd name="T28" fmla="*/ 0 w 27"/>
                <a:gd name="T29" fmla="*/ 3 h 13"/>
                <a:gd name="T30" fmla="*/ 0 w 27"/>
                <a:gd name="T31" fmla="*/ 7 h 13"/>
                <a:gd name="T32" fmla="*/ 2 w 27"/>
                <a:gd name="T33" fmla="*/ 10 h 13"/>
                <a:gd name="T34" fmla="*/ 8 w 27"/>
                <a:gd name="T35"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13">
                  <a:moveTo>
                    <a:pt x="8" y="2"/>
                  </a:moveTo>
                  <a:lnTo>
                    <a:pt x="2" y="10"/>
                  </a:lnTo>
                  <a:lnTo>
                    <a:pt x="9" y="11"/>
                  </a:lnTo>
                  <a:lnTo>
                    <a:pt x="14" y="11"/>
                  </a:lnTo>
                  <a:lnTo>
                    <a:pt x="21" y="12"/>
                  </a:lnTo>
                  <a:lnTo>
                    <a:pt x="25" y="13"/>
                  </a:lnTo>
                  <a:lnTo>
                    <a:pt x="27" y="4"/>
                  </a:lnTo>
                  <a:lnTo>
                    <a:pt x="21" y="3"/>
                  </a:lnTo>
                  <a:lnTo>
                    <a:pt x="14" y="2"/>
                  </a:lnTo>
                  <a:lnTo>
                    <a:pt x="9" y="2"/>
                  </a:lnTo>
                  <a:lnTo>
                    <a:pt x="7" y="0"/>
                  </a:lnTo>
                  <a:lnTo>
                    <a:pt x="1" y="8"/>
                  </a:lnTo>
                  <a:lnTo>
                    <a:pt x="7" y="0"/>
                  </a:lnTo>
                  <a:lnTo>
                    <a:pt x="3" y="0"/>
                  </a:lnTo>
                  <a:lnTo>
                    <a:pt x="0" y="3"/>
                  </a:lnTo>
                  <a:lnTo>
                    <a:pt x="0" y="7"/>
                  </a:lnTo>
                  <a:lnTo>
                    <a:pt x="2" y="10"/>
                  </a:lnTo>
                  <a:lnTo>
                    <a:pt x="8"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201" name="Freeform 2633"/>
            <p:cNvSpPr>
              <a:spLocks/>
            </p:cNvSpPr>
            <p:nvPr/>
          </p:nvSpPr>
          <p:spPr bwMode="auto">
            <a:xfrm>
              <a:off x="2454" y="4199"/>
              <a:ext cx="10" cy="13"/>
            </a:xfrm>
            <a:custGeom>
              <a:avLst/>
              <a:gdLst>
                <a:gd name="T0" fmla="*/ 30 w 30"/>
                <a:gd name="T1" fmla="*/ 39 h 39"/>
                <a:gd name="T2" fmla="*/ 28 w 30"/>
                <a:gd name="T3" fmla="*/ 28 h 39"/>
                <a:gd name="T4" fmla="*/ 22 w 30"/>
                <a:gd name="T5" fmla="*/ 18 h 39"/>
                <a:gd name="T6" fmla="*/ 14 w 30"/>
                <a:gd name="T7" fmla="*/ 8 h 39"/>
                <a:gd name="T8" fmla="*/ 7 w 30"/>
                <a:gd name="T9" fmla="*/ 0 h 39"/>
                <a:gd name="T10" fmla="*/ 0 w 30"/>
                <a:gd name="T11" fmla="*/ 6 h 39"/>
                <a:gd name="T12" fmla="*/ 7 w 30"/>
                <a:gd name="T13" fmla="*/ 14 h 39"/>
                <a:gd name="T14" fmla="*/ 13 w 30"/>
                <a:gd name="T15" fmla="*/ 22 h 39"/>
                <a:gd name="T16" fmla="*/ 18 w 30"/>
                <a:gd name="T17" fmla="*/ 30 h 39"/>
                <a:gd name="T18" fmla="*/ 21 w 30"/>
                <a:gd name="T19" fmla="*/ 39 h 39"/>
                <a:gd name="T20" fmla="*/ 30 w 30"/>
                <a:gd name="T2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39">
                  <a:moveTo>
                    <a:pt x="30" y="39"/>
                  </a:moveTo>
                  <a:lnTo>
                    <a:pt x="28" y="28"/>
                  </a:lnTo>
                  <a:lnTo>
                    <a:pt x="22" y="18"/>
                  </a:lnTo>
                  <a:lnTo>
                    <a:pt x="14" y="8"/>
                  </a:lnTo>
                  <a:lnTo>
                    <a:pt x="7" y="0"/>
                  </a:lnTo>
                  <a:lnTo>
                    <a:pt x="0" y="6"/>
                  </a:lnTo>
                  <a:lnTo>
                    <a:pt x="7" y="14"/>
                  </a:lnTo>
                  <a:lnTo>
                    <a:pt x="13" y="22"/>
                  </a:lnTo>
                  <a:lnTo>
                    <a:pt x="18" y="30"/>
                  </a:lnTo>
                  <a:lnTo>
                    <a:pt x="21" y="39"/>
                  </a:lnTo>
                  <a:lnTo>
                    <a:pt x="30" y="3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202" name="Freeform 2634"/>
            <p:cNvSpPr>
              <a:spLocks/>
            </p:cNvSpPr>
            <p:nvPr/>
          </p:nvSpPr>
          <p:spPr bwMode="auto">
            <a:xfrm>
              <a:off x="2461" y="4212"/>
              <a:ext cx="3" cy="2"/>
            </a:xfrm>
            <a:custGeom>
              <a:avLst/>
              <a:gdLst>
                <a:gd name="T0" fmla="*/ 0 w 9"/>
                <a:gd name="T1" fmla="*/ 0 h 4"/>
                <a:gd name="T2" fmla="*/ 1 w 9"/>
                <a:gd name="T3" fmla="*/ 3 h 4"/>
                <a:gd name="T4" fmla="*/ 4 w 9"/>
                <a:gd name="T5" fmla="*/ 4 h 4"/>
                <a:gd name="T6" fmla="*/ 8 w 9"/>
                <a:gd name="T7" fmla="*/ 3 h 4"/>
                <a:gd name="T8" fmla="*/ 9 w 9"/>
                <a:gd name="T9" fmla="*/ 0 h 4"/>
                <a:gd name="T10" fmla="*/ 0 w 9"/>
                <a:gd name="T11" fmla="*/ 0 h 4"/>
              </a:gdLst>
              <a:ahLst/>
              <a:cxnLst>
                <a:cxn ang="0">
                  <a:pos x="T0" y="T1"/>
                </a:cxn>
                <a:cxn ang="0">
                  <a:pos x="T2" y="T3"/>
                </a:cxn>
                <a:cxn ang="0">
                  <a:pos x="T4" y="T5"/>
                </a:cxn>
                <a:cxn ang="0">
                  <a:pos x="T6" y="T7"/>
                </a:cxn>
                <a:cxn ang="0">
                  <a:pos x="T8" y="T9"/>
                </a:cxn>
                <a:cxn ang="0">
                  <a:pos x="T10" y="T11"/>
                </a:cxn>
              </a:cxnLst>
              <a:rect l="0" t="0" r="r" b="b"/>
              <a:pathLst>
                <a:path w="9" h="4">
                  <a:moveTo>
                    <a:pt x="0" y="0"/>
                  </a:moveTo>
                  <a:lnTo>
                    <a:pt x="1" y="3"/>
                  </a:lnTo>
                  <a:lnTo>
                    <a:pt x="4" y="4"/>
                  </a:lnTo>
                  <a:lnTo>
                    <a:pt x="8" y="3"/>
                  </a:lnTo>
                  <a:lnTo>
                    <a:pt x="9"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203" name="Freeform 2635"/>
            <p:cNvSpPr>
              <a:spLocks/>
            </p:cNvSpPr>
            <p:nvPr/>
          </p:nvSpPr>
          <p:spPr bwMode="auto">
            <a:xfrm>
              <a:off x="2746" y="4193"/>
              <a:ext cx="2" cy="3"/>
            </a:xfrm>
            <a:custGeom>
              <a:avLst/>
              <a:gdLst>
                <a:gd name="T0" fmla="*/ 3 w 5"/>
                <a:gd name="T1" fmla="*/ 0 h 9"/>
                <a:gd name="T2" fmla="*/ 1 w 5"/>
                <a:gd name="T3" fmla="*/ 2 h 9"/>
                <a:gd name="T4" fmla="*/ 0 w 5"/>
                <a:gd name="T5" fmla="*/ 6 h 9"/>
                <a:gd name="T6" fmla="*/ 2 w 5"/>
                <a:gd name="T7" fmla="*/ 8 h 9"/>
                <a:gd name="T8" fmla="*/ 5 w 5"/>
                <a:gd name="T9" fmla="*/ 9 h 9"/>
                <a:gd name="T10" fmla="*/ 3 w 5"/>
                <a:gd name="T11" fmla="*/ 0 h 9"/>
              </a:gdLst>
              <a:ahLst/>
              <a:cxnLst>
                <a:cxn ang="0">
                  <a:pos x="T0" y="T1"/>
                </a:cxn>
                <a:cxn ang="0">
                  <a:pos x="T2" y="T3"/>
                </a:cxn>
                <a:cxn ang="0">
                  <a:pos x="T4" y="T5"/>
                </a:cxn>
                <a:cxn ang="0">
                  <a:pos x="T6" y="T7"/>
                </a:cxn>
                <a:cxn ang="0">
                  <a:pos x="T8" y="T9"/>
                </a:cxn>
                <a:cxn ang="0">
                  <a:pos x="T10" y="T11"/>
                </a:cxn>
              </a:cxnLst>
              <a:rect l="0" t="0" r="r" b="b"/>
              <a:pathLst>
                <a:path w="5" h="9">
                  <a:moveTo>
                    <a:pt x="3" y="0"/>
                  </a:moveTo>
                  <a:lnTo>
                    <a:pt x="1" y="2"/>
                  </a:lnTo>
                  <a:lnTo>
                    <a:pt x="0" y="6"/>
                  </a:lnTo>
                  <a:lnTo>
                    <a:pt x="2" y="8"/>
                  </a:lnTo>
                  <a:lnTo>
                    <a:pt x="5" y="9"/>
                  </a:lnTo>
                  <a:lnTo>
                    <a:pt x="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204" name="Freeform 2636"/>
            <p:cNvSpPr>
              <a:spLocks/>
            </p:cNvSpPr>
            <p:nvPr/>
          </p:nvSpPr>
          <p:spPr bwMode="auto">
            <a:xfrm>
              <a:off x="2747" y="4187"/>
              <a:ext cx="10" cy="9"/>
            </a:xfrm>
            <a:custGeom>
              <a:avLst/>
              <a:gdLst>
                <a:gd name="T0" fmla="*/ 22 w 29"/>
                <a:gd name="T1" fmla="*/ 0 h 27"/>
                <a:gd name="T2" fmla="*/ 17 w 29"/>
                <a:gd name="T3" fmla="*/ 4 h 27"/>
                <a:gd name="T4" fmla="*/ 12 w 29"/>
                <a:gd name="T5" fmla="*/ 10 h 27"/>
                <a:gd name="T6" fmla="*/ 6 w 29"/>
                <a:gd name="T7" fmla="*/ 15 h 27"/>
                <a:gd name="T8" fmla="*/ 0 w 29"/>
                <a:gd name="T9" fmla="*/ 18 h 27"/>
                <a:gd name="T10" fmla="*/ 2 w 29"/>
                <a:gd name="T11" fmla="*/ 27 h 27"/>
                <a:gd name="T12" fmla="*/ 10 w 29"/>
                <a:gd name="T13" fmla="*/ 24 h 27"/>
                <a:gd name="T14" fmla="*/ 18 w 29"/>
                <a:gd name="T15" fmla="*/ 17 h 27"/>
                <a:gd name="T16" fmla="*/ 24 w 29"/>
                <a:gd name="T17" fmla="*/ 11 h 27"/>
                <a:gd name="T18" fmla="*/ 29 w 29"/>
                <a:gd name="T19" fmla="*/ 7 h 27"/>
                <a:gd name="T20" fmla="*/ 22 w 29"/>
                <a:gd name="T2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27">
                  <a:moveTo>
                    <a:pt x="22" y="0"/>
                  </a:moveTo>
                  <a:lnTo>
                    <a:pt x="17" y="4"/>
                  </a:lnTo>
                  <a:lnTo>
                    <a:pt x="12" y="10"/>
                  </a:lnTo>
                  <a:lnTo>
                    <a:pt x="6" y="15"/>
                  </a:lnTo>
                  <a:lnTo>
                    <a:pt x="0" y="18"/>
                  </a:lnTo>
                  <a:lnTo>
                    <a:pt x="2" y="27"/>
                  </a:lnTo>
                  <a:lnTo>
                    <a:pt x="10" y="24"/>
                  </a:lnTo>
                  <a:lnTo>
                    <a:pt x="18" y="17"/>
                  </a:lnTo>
                  <a:lnTo>
                    <a:pt x="24" y="11"/>
                  </a:lnTo>
                  <a:lnTo>
                    <a:pt x="29" y="7"/>
                  </a:lnTo>
                  <a:lnTo>
                    <a:pt x="2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205" name="Freeform 2637"/>
            <p:cNvSpPr>
              <a:spLocks/>
            </p:cNvSpPr>
            <p:nvPr/>
          </p:nvSpPr>
          <p:spPr bwMode="auto">
            <a:xfrm>
              <a:off x="2754" y="4186"/>
              <a:ext cx="3" cy="3"/>
            </a:xfrm>
            <a:custGeom>
              <a:avLst/>
              <a:gdLst>
                <a:gd name="T0" fmla="*/ 7 w 8"/>
                <a:gd name="T1" fmla="*/ 8 h 8"/>
                <a:gd name="T2" fmla="*/ 8 w 8"/>
                <a:gd name="T3" fmla="*/ 4 h 8"/>
                <a:gd name="T4" fmla="*/ 7 w 8"/>
                <a:gd name="T5" fmla="*/ 1 h 8"/>
                <a:gd name="T6" fmla="*/ 3 w 8"/>
                <a:gd name="T7" fmla="*/ 0 h 8"/>
                <a:gd name="T8" fmla="*/ 0 w 8"/>
                <a:gd name="T9" fmla="*/ 1 h 8"/>
                <a:gd name="T10" fmla="*/ 7 w 8"/>
                <a:gd name="T11" fmla="*/ 8 h 8"/>
              </a:gdLst>
              <a:ahLst/>
              <a:cxnLst>
                <a:cxn ang="0">
                  <a:pos x="T0" y="T1"/>
                </a:cxn>
                <a:cxn ang="0">
                  <a:pos x="T2" y="T3"/>
                </a:cxn>
                <a:cxn ang="0">
                  <a:pos x="T4" y="T5"/>
                </a:cxn>
                <a:cxn ang="0">
                  <a:pos x="T6" y="T7"/>
                </a:cxn>
                <a:cxn ang="0">
                  <a:pos x="T8" y="T9"/>
                </a:cxn>
                <a:cxn ang="0">
                  <a:pos x="T10" y="T11"/>
                </a:cxn>
              </a:cxnLst>
              <a:rect l="0" t="0" r="r" b="b"/>
              <a:pathLst>
                <a:path w="8" h="8">
                  <a:moveTo>
                    <a:pt x="7" y="8"/>
                  </a:moveTo>
                  <a:lnTo>
                    <a:pt x="8" y="4"/>
                  </a:lnTo>
                  <a:lnTo>
                    <a:pt x="7" y="1"/>
                  </a:lnTo>
                  <a:lnTo>
                    <a:pt x="3" y="0"/>
                  </a:lnTo>
                  <a:lnTo>
                    <a:pt x="0" y="1"/>
                  </a:lnTo>
                  <a:lnTo>
                    <a:pt x="7"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206" name="Freeform 2638"/>
            <p:cNvSpPr>
              <a:spLocks/>
            </p:cNvSpPr>
            <p:nvPr/>
          </p:nvSpPr>
          <p:spPr bwMode="auto">
            <a:xfrm>
              <a:off x="2751" y="4187"/>
              <a:ext cx="3" cy="3"/>
            </a:xfrm>
            <a:custGeom>
              <a:avLst/>
              <a:gdLst>
                <a:gd name="T0" fmla="*/ 1 w 8"/>
                <a:gd name="T1" fmla="*/ 0 h 8"/>
                <a:gd name="T2" fmla="*/ 0 w 8"/>
                <a:gd name="T3" fmla="*/ 3 h 8"/>
                <a:gd name="T4" fmla="*/ 1 w 8"/>
                <a:gd name="T5" fmla="*/ 7 h 8"/>
                <a:gd name="T6" fmla="*/ 4 w 8"/>
                <a:gd name="T7" fmla="*/ 8 h 8"/>
                <a:gd name="T8" fmla="*/ 8 w 8"/>
                <a:gd name="T9" fmla="*/ 7 h 8"/>
                <a:gd name="T10" fmla="*/ 1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1" y="0"/>
                  </a:moveTo>
                  <a:lnTo>
                    <a:pt x="0" y="3"/>
                  </a:lnTo>
                  <a:lnTo>
                    <a:pt x="1" y="7"/>
                  </a:lnTo>
                  <a:lnTo>
                    <a:pt x="4" y="8"/>
                  </a:lnTo>
                  <a:lnTo>
                    <a:pt x="8" y="7"/>
                  </a:lnTo>
                  <a:lnTo>
                    <a:pt x="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207" name="Freeform 2639"/>
            <p:cNvSpPr>
              <a:spLocks/>
            </p:cNvSpPr>
            <p:nvPr/>
          </p:nvSpPr>
          <p:spPr bwMode="auto">
            <a:xfrm>
              <a:off x="2751" y="4170"/>
              <a:ext cx="21" cy="19"/>
            </a:xfrm>
            <a:custGeom>
              <a:avLst/>
              <a:gdLst>
                <a:gd name="T0" fmla="*/ 56 w 63"/>
                <a:gd name="T1" fmla="*/ 0 h 59"/>
                <a:gd name="T2" fmla="*/ 51 w 63"/>
                <a:gd name="T3" fmla="*/ 5 h 59"/>
                <a:gd name="T4" fmla="*/ 46 w 63"/>
                <a:gd name="T5" fmla="*/ 11 h 59"/>
                <a:gd name="T6" fmla="*/ 37 w 63"/>
                <a:gd name="T7" fmla="*/ 18 h 59"/>
                <a:gd name="T8" fmla="*/ 28 w 63"/>
                <a:gd name="T9" fmla="*/ 26 h 59"/>
                <a:gd name="T10" fmla="*/ 19 w 63"/>
                <a:gd name="T11" fmla="*/ 35 h 59"/>
                <a:gd name="T12" fmla="*/ 11 w 63"/>
                <a:gd name="T13" fmla="*/ 42 h 59"/>
                <a:gd name="T14" fmla="*/ 4 w 63"/>
                <a:gd name="T15" fmla="*/ 47 h 59"/>
                <a:gd name="T16" fmla="*/ 0 w 63"/>
                <a:gd name="T17" fmla="*/ 52 h 59"/>
                <a:gd name="T18" fmla="*/ 7 w 63"/>
                <a:gd name="T19" fmla="*/ 59 h 59"/>
                <a:gd name="T20" fmla="*/ 11 w 63"/>
                <a:gd name="T21" fmla="*/ 54 h 59"/>
                <a:gd name="T22" fmla="*/ 18 w 63"/>
                <a:gd name="T23" fmla="*/ 49 h 59"/>
                <a:gd name="T24" fmla="*/ 26 w 63"/>
                <a:gd name="T25" fmla="*/ 42 h 59"/>
                <a:gd name="T26" fmla="*/ 35 w 63"/>
                <a:gd name="T27" fmla="*/ 32 h 59"/>
                <a:gd name="T28" fmla="*/ 44 w 63"/>
                <a:gd name="T29" fmla="*/ 24 h 59"/>
                <a:gd name="T30" fmla="*/ 52 w 63"/>
                <a:gd name="T31" fmla="*/ 18 h 59"/>
                <a:gd name="T32" fmla="*/ 58 w 63"/>
                <a:gd name="T33" fmla="*/ 12 h 59"/>
                <a:gd name="T34" fmla="*/ 63 w 63"/>
                <a:gd name="T35" fmla="*/ 7 h 59"/>
                <a:gd name="T36" fmla="*/ 56 w 63"/>
                <a:gd name="T37"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3" h="59">
                  <a:moveTo>
                    <a:pt x="56" y="0"/>
                  </a:moveTo>
                  <a:lnTo>
                    <a:pt x="51" y="5"/>
                  </a:lnTo>
                  <a:lnTo>
                    <a:pt x="46" y="11"/>
                  </a:lnTo>
                  <a:lnTo>
                    <a:pt x="37" y="18"/>
                  </a:lnTo>
                  <a:lnTo>
                    <a:pt x="28" y="26"/>
                  </a:lnTo>
                  <a:lnTo>
                    <a:pt x="19" y="35"/>
                  </a:lnTo>
                  <a:lnTo>
                    <a:pt x="11" y="42"/>
                  </a:lnTo>
                  <a:lnTo>
                    <a:pt x="4" y="47"/>
                  </a:lnTo>
                  <a:lnTo>
                    <a:pt x="0" y="52"/>
                  </a:lnTo>
                  <a:lnTo>
                    <a:pt x="7" y="59"/>
                  </a:lnTo>
                  <a:lnTo>
                    <a:pt x="11" y="54"/>
                  </a:lnTo>
                  <a:lnTo>
                    <a:pt x="18" y="49"/>
                  </a:lnTo>
                  <a:lnTo>
                    <a:pt x="26" y="42"/>
                  </a:lnTo>
                  <a:lnTo>
                    <a:pt x="35" y="32"/>
                  </a:lnTo>
                  <a:lnTo>
                    <a:pt x="44" y="24"/>
                  </a:lnTo>
                  <a:lnTo>
                    <a:pt x="52" y="18"/>
                  </a:lnTo>
                  <a:lnTo>
                    <a:pt x="58" y="12"/>
                  </a:lnTo>
                  <a:lnTo>
                    <a:pt x="63" y="7"/>
                  </a:lnTo>
                  <a:lnTo>
                    <a:pt x="5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624208" name="Freeform 2640"/>
            <p:cNvSpPr>
              <a:spLocks/>
            </p:cNvSpPr>
            <p:nvPr/>
          </p:nvSpPr>
          <p:spPr bwMode="auto">
            <a:xfrm>
              <a:off x="2770" y="4169"/>
              <a:ext cx="3" cy="3"/>
            </a:xfrm>
            <a:custGeom>
              <a:avLst/>
              <a:gdLst>
                <a:gd name="T0" fmla="*/ 7 w 8"/>
                <a:gd name="T1" fmla="*/ 8 h 8"/>
                <a:gd name="T2" fmla="*/ 8 w 8"/>
                <a:gd name="T3" fmla="*/ 5 h 8"/>
                <a:gd name="T4" fmla="*/ 7 w 8"/>
                <a:gd name="T5" fmla="*/ 1 h 8"/>
                <a:gd name="T6" fmla="*/ 3 w 8"/>
                <a:gd name="T7" fmla="*/ 0 h 8"/>
                <a:gd name="T8" fmla="*/ 0 w 8"/>
                <a:gd name="T9" fmla="*/ 1 h 8"/>
                <a:gd name="T10" fmla="*/ 7 w 8"/>
                <a:gd name="T11" fmla="*/ 8 h 8"/>
              </a:gdLst>
              <a:ahLst/>
              <a:cxnLst>
                <a:cxn ang="0">
                  <a:pos x="T0" y="T1"/>
                </a:cxn>
                <a:cxn ang="0">
                  <a:pos x="T2" y="T3"/>
                </a:cxn>
                <a:cxn ang="0">
                  <a:pos x="T4" y="T5"/>
                </a:cxn>
                <a:cxn ang="0">
                  <a:pos x="T6" y="T7"/>
                </a:cxn>
                <a:cxn ang="0">
                  <a:pos x="T8" y="T9"/>
                </a:cxn>
                <a:cxn ang="0">
                  <a:pos x="T10" y="T11"/>
                </a:cxn>
              </a:cxnLst>
              <a:rect l="0" t="0" r="r" b="b"/>
              <a:pathLst>
                <a:path w="8" h="8">
                  <a:moveTo>
                    <a:pt x="7" y="8"/>
                  </a:moveTo>
                  <a:lnTo>
                    <a:pt x="8" y="5"/>
                  </a:lnTo>
                  <a:lnTo>
                    <a:pt x="7" y="1"/>
                  </a:lnTo>
                  <a:lnTo>
                    <a:pt x="3" y="0"/>
                  </a:lnTo>
                  <a:lnTo>
                    <a:pt x="0" y="1"/>
                  </a:lnTo>
                  <a:lnTo>
                    <a:pt x="7"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grpSp>
      <p:sp>
        <p:nvSpPr>
          <p:cNvPr id="1839" name="Slide Number Placeholder 1838"/>
          <p:cNvSpPr>
            <a:spLocks noGrp="1"/>
          </p:cNvSpPr>
          <p:nvPr>
            <p:ph type="sldNum" sz="quarter" idx="11"/>
          </p:nvPr>
        </p:nvSpPr>
        <p:spPr/>
        <p:txBody>
          <a:bodyPr/>
          <a:lstStyle/>
          <a:p>
            <a:fld id="{2329FAF7-C7D3-4541-A539-944D659ED903}" type="slidenum">
              <a:rPr lang="en-US" smtClean="0"/>
              <a:pPr/>
              <a:t>32</a:t>
            </a:fld>
            <a:endParaRPr lang="en-US"/>
          </a:p>
        </p:txBody>
      </p:sp>
    </p:spTree>
    <p:extLst>
      <p:ext uri="{BB962C8B-B14F-4D97-AF65-F5344CB8AC3E}">
        <p14:creationId xmlns:p14="http://schemas.microsoft.com/office/powerpoint/2010/main" xmlns="" val="3463097628"/>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496652"/>
                                        </p:tgtEl>
                                        <p:attrNameLst>
                                          <p:attrName>style.visibility</p:attrName>
                                        </p:attrNameLst>
                                      </p:cBhvr>
                                      <p:to>
                                        <p:strVal val="visible"/>
                                      </p:to>
                                    </p:set>
                                    <p:animEffect transition="in" filter="wipe(up)">
                                      <p:cBhvr>
                                        <p:cTn id="7" dur="500"/>
                                        <p:tgtEl>
                                          <p:spTgt spid="496652"/>
                                        </p:tgtEl>
                                      </p:cBhvr>
                                    </p:animEffect>
                                  </p:childTnLst>
                                </p:cTn>
                              </p:par>
                            </p:childTnLst>
                          </p:cTn>
                        </p:par>
                        <p:par>
                          <p:cTn id="8" fill="hold" nodeType="afterGroup">
                            <p:stCondLst>
                              <p:cond delay="500"/>
                            </p:stCondLst>
                            <p:childTnLst>
                              <p:par>
                                <p:cTn id="9" presetID="9" presetClass="entr" presetSubtype="0" fill="hold" nodeType="afterEffect">
                                  <p:stCondLst>
                                    <p:cond delay="0"/>
                                  </p:stCondLst>
                                  <p:childTnLst>
                                    <p:set>
                                      <p:cBhvr>
                                        <p:cTn id="10" dur="1" fill="hold">
                                          <p:stCondLst>
                                            <p:cond delay="0"/>
                                          </p:stCondLst>
                                        </p:cTn>
                                        <p:tgtEl>
                                          <p:spTgt spid="622383"/>
                                        </p:tgtEl>
                                        <p:attrNameLst>
                                          <p:attrName>style.visibility</p:attrName>
                                        </p:attrNameLst>
                                      </p:cBhvr>
                                      <p:to>
                                        <p:strVal val="visible"/>
                                      </p:to>
                                    </p:set>
                                    <p:animEffect transition="in" filter="dissolve">
                                      <p:cBhvr>
                                        <p:cTn id="11" dur="500"/>
                                        <p:tgtEl>
                                          <p:spTgt spid="6223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6652" grpId="0" autoUpdateAnimBg="0"/>
    </p:bldLst>
  </p:timing>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98690" name="Rectangle 2"/>
          <p:cNvSpPr>
            <a:spLocks noGrp="1" noChangeArrowheads="1"/>
          </p:cNvSpPr>
          <p:nvPr>
            <p:ph type="title"/>
          </p:nvPr>
        </p:nvSpPr>
        <p:spPr>
          <a:noFill/>
          <a:ln/>
          <a:extLst>
            <a:ext uri="{91240B29-F687-4F45-9708-019B960494DF}">
              <a14:hiddenLine xmlns:a14="http://schemas.microsoft.com/office/drawing/2010/main" xmlns="" w="12699">
                <a:solidFill>
                  <a:schemeClr val="tx1"/>
                </a:solidFill>
                <a:miter lim="800000"/>
                <a:headEnd/>
                <a:tailEnd/>
              </a14:hiddenLine>
            </a:ext>
            <a:ext uri="{AF507438-7753-43E0-B8FC-AC1667EBCBE1}">
              <a14:hiddenEffects xmlns:a14="http://schemas.microsoft.com/office/drawing/2010/main" xmlns="">
                <a:effectLst>
                  <a:outerShdw dist="107763" dir="2700000" algn="ctr" rotWithShape="0">
                    <a:schemeClr val="bg2"/>
                  </a:outerShdw>
                </a:effectLst>
              </a14:hiddenEffects>
            </a:ext>
          </a:extLst>
        </p:spPr>
        <p:txBody>
          <a:bodyPr lIns="90488" tIns="44450" rIns="90488" bIns="44450"/>
          <a:lstStyle/>
          <a:p>
            <a:r>
              <a:rPr lang="en-US"/>
              <a:t>Quick Check </a:t>
            </a:r>
            <a:r>
              <a:rPr lang="en-US" sz="3200">
                <a:sym typeface="Wingdings" panose="05000000000000000000" pitchFamily="2" charset="2"/>
              </a:rPr>
              <a:t></a:t>
            </a:r>
          </a:p>
        </p:txBody>
      </p:sp>
      <p:sp>
        <p:nvSpPr>
          <p:cNvPr id="498691" name="Rectangle 3"/>
          <p:cNvSpPr>
            <a:spLocks noGrp="1" noChangeArrowheads="1"/>
          </p:cNvSpPr>
          <p:nvPr>
            <p:ph type="body" idx="1"/>
          </p:nvPr>
        </p:nvSpPr>
        <p:spPr>
          <a:xfrm>
            <a:off x="685800" y="1752600"/>
            <a:ext cx="8153400" cy="4038600"/>
          </a:xfrm>
          <a:solidFill>
            <a:schemeClr val="bg1"/>
          </a:solidFill>
          <a:ln w="12699">
            <a:solidFill>
              <a:srgbClr val="000000"/>
            </a:solidFill>
            <a:miter lim="800000"/>
            <a:headEnd/>
            <a:tailEnd/>
          </a:ln>
          <a:effectLst>
            <a:outerShdw dist="35921" dir="2700000" algn="ctr" rotWithShape="0">
              <a:srgbClr val="000000"/>
            </a:outerShdw>
          </a:effectLst>
        </p:spPr>
        <p:txBody>
          <a:bodyPr lIns="90488" tIns="44450" rIns="90488" bIns="44450"/>
          <a:lstStyle/>
          <a:p>
            <a:pPr>
              <a:buFont typeface="Times" panose="02020603050405020304" pitchFamily="18" charset="0"/>
              <a:buNone/>
            </a:pPr>
            <a:r>
              <a:rPr lang="en-US" sz="2600"/>
              <a:t> 	If the interest rate is 14%, how much would you have to put in the bank today so as to be able to withdraw $100 at the end of each of the next five years?</a:t>
            </a:r>
          </a:p>
          <a:p>
            <a:pPr lvl="1">
              <a:buFont typeface="Wingdings" panose="05000000000000000000" pitchFamily="2" charset="2"/>
              <a:buNone/>
            </a:pPr>
            <a:r>
              <a:rPr lang="en-US"/>
              <a:t>a. $34.33</a:t>
            </a:r>
          </a:p>
          <a:p>
            <a:pPr lvl="1">
              <a:buFont typeface="Wingdings" panose="05000000000000000000" pitchFamily="2" charset="2"/>
              <a:buNone/>
            </a:pPr>
            <a:r>
              <a:rPr lang="en-US"/>
              <a:t>b. $500.00</a:t>
            </a:r>
          </a:p>
          <a:p>
            <a:pPr lvl="1">
              <a:buFont typeface="Wingdings" panose="05000000000000000000" pitchFamily="2" charset="2"/>
              <a:buNone/>
            </a:pPr>
            <a:r>
              <a:rPr lang="en-US"/>
              <a:t>c. $343.30</a:t>
            </a:r>
          </a:p>
          <a:p>
            <a:pPr lvl="1">
              <a:buFont typeface="Wingdings" panose="05000000000000000000" pitchFamily="2" charset="2"/>
              <a:buNone/>
            </a:pPr>
            <a:r>
              <a:rPr lang="en-US"/>
              <a:t>d. $360.50</a:t>
            </a:r>
          </a:p>
        </p:txBody>
      </p:sp>
      <p:sp>
        <p:nvSpPr>
          <p:cNvPr id="4" name="Slide Number Placeholder 3"/>
          <p:cNvSpPr>
            <a:spLocks noGrp="1"/>
          </p:cNvSpPr>
          <p:nvPr>
            <p:ph type="sldNum" sz="quarter" idx="11"/>
          </p:nvPr>
        </p:nvSpPr>
        <p:spPr/>
        <p:txBody>
          <a:bodyPr/>
          <a:lstStyle/>
          <a:p>
            <a:fld id="{2329FAF7-C7D3-4541-A539-944D659ED903}" type="slidenum">
              <a:rPr lang="en-US" smtClean="0"/>
              <a:pPr/>
              <a:t>33</a:t>
            </a:fld>
            <a:endParaRPr lang="en-US"/>
          </a:p>
        </p:txBody>
      </p:sp>
    </p:spTree>
    <p:extLst>
      <p:ext uri="{BB962C8B-B14F-4D97-AF65-F5344CB8AC3E}">
        <p14:creationId xmlns:p14="http://schemas.microsoft.com/office/powerpoint/2010/main" xmlns="" val="3080097869"/>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00738" name="Rectangle 2"/>
          <p:cNvSpPr>
            <a:spLocks noGrp="1" noChangeArrowheads="1"/>
          </p:cNvSpPr>
          <p:nvPr>
            <p:ph type="body" idx="1"/>
          </p:nvPr>
        </p:nvSpPr>
        <p:spPr>
          <a:xfrm>
            <a:off x="685800" y="1752600"/>
            <a:ext cx="8153400" cy="4038600"/>
          </a:xfrm>
          <a:solidFill>
            <a:schemeClr val="bg1"/>
          </a:solidFill>
          <a:ln w="12699">
            <a:solidFill>
              <a:srgbClr val="000000"/>
            </a:solidFill>
            <a:miter lim="800000"/>
            <a:headEnd/>
            <a:tailEnd/>
          </a:ln>
          <a:effectLst>
            <a:outerShdw dist="35921" dir="2700000" algn="ctr" rotWithShape="0">
              <a:srgbClr val="000000"/>
            </a:outerShdw>
          </a:effectLst>
        </p:spPr>
        <p:txBody>
          <a:bodyPr lIns="90488" tIns="44450" rIns="90488" bIns="44450"/>
          <a:lstStyle/>
          <a:p>
            <a:pPr>
              <a:buFont typeface="Times" panose="02020603050405020304" pitchFamily="18" charset="0"/>
              <a:buNone/>
            </a:pPr>
            <a:r>
              <a:rPr lang="en-US" sz="2600"/>
              <a:t> 	If the interest rate is 14%, how much would you have to put in the bank today so as to be able to withdraw $100 at the end of each of the next five years?</a:t>
            </a:r>
          </a:p>
          <a:p>
            <a:pPr lvl="1">
              <a:buFont typeface="Wingdings" panose="05000000000000000000" pitchFamily="2" charset="2"/>
              <a:buNone/>
            </a:pPr>
            <a:r>
              <a:rPr lang="en-US">
                <a:solidFill>
                  <a:schemeClr val="folHlink"/>
                </a:solidFill>
              </a:rPr>
              <a:t>a. $34.33</a:t>
            </a:r>
          </a:p>
          <a:p>
            <a:pPr lvl="1">
              <a:buFont typeface="Wingdings" panose="05000000000000000000" pitchFamily="2" charset="2"/>
              <a:buNone/>
            </a:pPr>
            <a:r>
              <a:rPr lang="en-US">
                <a:solidFill>
                  <a:schemeClr val="folHlink"/>
                </a:solidFill>
              </a:rPr>
              <a:t>b. $500.00</a:t>
            </a:r>
          </a:p>
          <a:p>
            <a:pPr lvl="1">
              <a:buFont typeface="Wingdings" panose="05000000000000000000" pitchFamily="2" charset="2"/>
              <a:buNone/>
            </a:pPr>
            <a:r>
              <a:rPr lang="en-US"/>
              <a:t>c. $343.30</a:t>
            </a:r>
          </a:p>
          <a:p>
            <a:pPr lvl="1">
              <a:buFont typeface="Wingdings" panose="05000000000000000000" pitchFamily="2" charset="2"/>
              <a:buNone/>
            </a:pPr>
            <a:r>
              <a:rPr lang="en-US">
                <a:solidFill>
                  <a:schemeClr val="folHlink"/>
                </a:solidFill>
              </a:rPr>
              <a:t>d. $360.50</a:t>
            </a:r>
          </a:p>
        </p:txBody>
      </p:sp>
      <p:sp>
        <p:nvSpPr>
          <p:cNvPr id="500739" name="Rectangle 3"/>
          <p:cNvSpPr>
            <a:spLocks noGrp="1" noChangeArrowheads="1"/>
          </p:cNvSpPr>
          <p:nvPr>
            <p:ph type="title"/>
          </p:nvPr>
        </p:nvSpPr>
        <p:spPr>
          <a:noFill/>
          <a:ln/>
          <a:extLst>
            <a:ext uri="{91240B29-F687-4F45-9708-019B960494DF}">
              <a14:hiddenLine xmlns:a14="http://schemas.microsoft.com/office/drawing/2010/main" xmlns="" w="12699">
                <a:solidFill>
                  <a:schemeClr val="tx1"/>
                </a:solidFill>
                <a:miter lim="800000"/>
                <a:headEnd/>
                <a:tailEnd/>
              </a14:hiddenLine>
            </a:ext>
            <a:ext uri="{AF507438-7753-43E0-B8FC-AC1667EBCBE1}">
              <a14:hiddenEffects xmlns:a14="http://schemas.microsoft.com/office/drawing/2010/main" xmlns="">
                <a:effectLst>
                  <a:outerShdw dist="107763" dir="2700000" algn="ctr" rotWithShape="0">
                    <a:schemeClr val="bg2"/>
                  </a:outerShdw>
                </a:effectLst>
              </a14:hiddenEffects>
            </a:ext>
          </a:extLst>
        </p:spPr>
        <p:txBody>
          <a:bodyPr lIns="90488" tIns="44450" rIns="90488" bIns="44450"/>
          <a:lstStyle/>
          <a:p>
            <a:r>
              <a:rPr lang="en-US"/>
              <a:t>Quick Check </a:t>
            </a:r>
            <a:r>
              <a:rPr lang="en-US" sz="3200">
                <a:sym typeface="Wingdings" panose="05000000000000000000" pitchFamily="2" charset="2"/>
              </a:rPr>
              <a:t></a:t>
            </a:r>
          </a:p>
        </p:txBody>
      </p:sp>
      <p:sp>
        <p:nvSpPr>
          <p:cNvPr id="500740" name="Oval 4"/>
          <p:cNvSpPr>
            <a:spLocks noChangeArrowheads="1"/>
          </p:cNvSpPr>
          <p:nvPr/>
        </p:nvSpPr>
        <p:spPr bwMode="auto">
          <a:xfrm>
            <a:off x="990600" y="4343400"/>
            <a:ext cx="635000" cy="635000"/>
          </a:xfrm>
          <a:prstGeom prst="ellipse">
            <a:avLst/>
          </a:prstGeom>
          <a:noFill/>
          <a:ln w="50799">
            <a:solidFill>
              <a:srgbClr val="FF0000"/>
            </a:solidFill>
            <a:round/>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endParaRPr lang="en-US"/>
          </a:p>
        </p:txBody>
      </p:sp>
      <p:sp>
        <p:nvSpPr>
          <p:cNvPr id="500741" name="Text Box 5"/>
          <p:cNvSpPr txBox="1">
            <a:spLocks noChangeArrowheads="1"/>
          </p:cNvSpPr>
          <p:nvPr/>
        </p:nvSpPr>
        <p:spPr bwMode="auto">
          <a:xfrm>
            <a:off x="3276600" y="4343400"/>
            <a:ext cx="4876800" cy="592138"/>
          </a:xfrm>
          <a:prstGeom prst="rect">
            <a:avLst/>
          </a:prstGeom>
          <a:solidFill>
            <a:schemeClr val="tx1"/>
          </a:solidFill>
          <a:ln w="12700">
            <a:solidFill>
              <a:srgbClr val="000000"/>
            </a:solidFill>
            <a:miter lim="800000"/>
            <a:headEnd/>
            <a:tailEnd/>
          </a:ln>
          <a:effectLst>
            <a:prstShdw prst="shdw17" dist="17961" dir="2700000">
              <a:srgbClr val="000000"/>
            </a:prstShdw>
          </a:effectLst>
        </p:spPr>
        <p:txBody>
          <a:bodyPr>
            <a:spAutoFit/>
          </a:bodyPr>
          <a:lstStyle>
            <a:lvl1pPr>
              <a:tabLst>
                <a:tab pos="5541963" algn="r"/>
              </a:tabLst>
              <a:defRPr sz="2400">
                <a:solidFill>
                  <a:schemeClr val="tx1"/>
                </a:solidFill>
                <a:latin typeface="Times" panose="02020603050405020304" pitchFamily="18" charset="0"/>
              </a:defRPr>
            </a:lvl1pPr>
            <a:lvl2pPr>
              <a:tabLst>
                <a:tab pos="5541963" algn="r"/>
              </a:tabLst>
              <a:defRPr sz="2400">
                <a:solidFill>
                  <a:schemeClr val="tx1"/>
                </a:solidFill>
                <a:latin typeface="Times" panose="02020603050405020304" pitchFamily="18" charset="0"/>
              </a:defRPr>
            </a:lvl2pPr>
            <a:lvl3pPr>
              <a:tabLst>
                <a:tab pos="5541963" algn="r"/>
              </a:tabLst>
              <a:defRPr sz="2400">
                <a:solidFill>
                  <a:schemeClr val="tx1"/>
                </a:solidFill>
                <a:latin typeface="Times" panose="02020603050405020304" pitchFamily="18" charset="0"/>
              </a:defRPr>
            </a:lvl3pPr>
            <a:lvl4pPr>
              <a:tabLst>
                <a:tab pos="5541963" algn="r"/>
              </a:tabLst>
              <a:defRPr sz="2400">
                <a:solidFill>
                  <a:schemeClr val="tx1"/>
                </a:solidFill>
                <a:latin typeface="Times" panose="02020603050405020304" pitchFamily="18" charset="0"/>
              </a:defRPr>
            </a:lvl4pPr>
            <a:lvl5pPr>
              <a:tabLst>
                <a:tab pos="5541963" algn="r"/>
              </a:tabLst>
              <a:defRPr sz="2400">
                <a:solidFill>
                  <a:schemeClr val="tx1"/>
                </a:solidFill>
                <a:latin typeface="Times" panose="02020603050405020304" pitchFamily="18" charset="0"/>
              </a:defRPr>
            </a:lvl5pPr>
            <a:lvl6pPr eaLnBrk="0" fontAlgn="base" hangingPunct="0">
              <a:spcBef>
                <a:spcPct val="0"/>
              </a:spcBef>
              <a:spcAft>
                <a:spcPct val="0"/>
              </a:spcAft>
              <a:tabLst>
                <a:tab pos="5541963" algn="r"/>
              </a:tabLst>
              <a:defRPr sz="2400">
                <a:solidFill>
                  <a:schemeClr val="tx1"/>
                </a:solidFill>
                <a:latin typeface="Times" panose="02020603050405020304" pitchFamily="18" charset="0"/>
              </a:defRPr>
            </a:lvl6pPr>
            <a:lvl7pPr eaLnBrk="0" fontAlgn="base" hangingPunct="0">
              <a:spcBef>
                <a:spcPct val="0"/>
              </a:spcBef>
              <a:spcAft>
                <a:spcPct val="0"/>
              </a:spcAft>
              <a:tabLst>
                <a:tab pos="5541963" algn="r"/>
              </a:tabLst>
              <a:defRPr sz="2400">
                <a:solidFill>
                  <a:schemeClr val="tx1"/>
                </a:solidFill>
                <a:latin typeface="Times" panose="02020603050405020304" pitchFamily="18" charset="0"/>
              </a:defRPr>
            </a:lvl7pPr>
            <a:lvl8pPr eaLnBrk="0" fontAlgn="base" hangingPunct="0">
              <a:spcBef>
                <a:spcPct val="0"/>
              </a:spcBef>
              <a:spcAft>
                <a:spcPct val="0"/>
              </a:spcAft>
              <a:tabLst>
                <a:tab pos="5541963" algn="r"/>
              </a:tabLst>
              <a:defRPr sz="2400">
                <a:solidFill>
                  <a:schemeClr val="tx1"/>
                </a:solidFill>
                <a:latin typeface="Times" panose="02020603050405020304" pitchFamily="18" charset="0"/>
              </a:defRPr>
            </a:lvl8pPr>
            <a:lvl9pPr eaLnBrk="0" fontAlgn="base" hangingPunct="0">
              <a:spcBef>
                <a:spcPct val="0"/>
              </a:spcBef>
              <a:spcAft>
                <a:spcPct val="0"/>
              </a:spcAft>
              <a:tabLst>
                <a:tab pos="5541963" algn="r"/>
              </a:tabLst>
              <a:defRPr sz="2400">
                <a:solidFill>
                  <a:schemeClr val="tx1"/>
                </a:solidFill>
                <a:latin typeface="Times" panose="02020603050405020304" pitchFamily="18" charset="0"/>
              </a:defRPr>
            </a:lvl9pPr>
          </a:lstStyle>
          <a:p>
            <a:pPr algn="ctr"/>
            <a:r>
              <a:rPr lang="en-US" sz="3200" b="1">
                <a:solidFill>
                  <a:srgbClr val="FFFFFF"/>
                </a:solidFill>
                <a:effectLst>
                  <a:outerShdw blurRad="38100" dist="38100" dir="2700000" algn="tl">
                    <a:srgbClr val="000000"/>
                  </a:outerShdw>
                </a:effectLst>
                <a:latin typeface="Arial" panose="020B0604020202020204" pitchFamily="34" charset="0"/>
                <a:sym typeface="Symbol" panose="05050102010706020507" pitchFamily="18" charset="2"/>
              </a:rPr>
              <a:t>$100  3.433 = $343.30</a:t>
            </a:r>
          </a:p>
        </p:txBody>
      </p:sp>
      <p:sp>
        <p:nvSpPr>
          <p:cNvPr id="6" name="Slide Number Placeholder 5"/>
          <p:cNvSpPr>
            <a:spLocks noGrp="1"/>
          </p:cNvSpPr>
          <p:nvPr>
            <p:ph type="sldNum" sz="quarter" idx="11"/>
          </p:nvPr>
        </p:nvSpPr>
        <p:spPr/>
        <p:txBody>
          <a:bodyPr/>
          <a:lstStyle/>
          <a:p>
            <a:fld id="{2329FAF7-C7D3-4541-A539-944D659ED903}" type="slidenum">
              <a:rPr lang="en-US" smtClean="0"/>
              <a:pPr/>
              <a:t>34</a:t>
            </a:fld>
            <a:endParaRPr lang="en-US"/>
          </a:p>
        </p:txBody>
      </p:sp>
    </p:spTree>
    <p:extLst>
      <p:ext uri="{BB962C8B-B14F-4D97-AF65-F5344CB8AC3E}">
        <p14:creationId xmlns:p14="http://schemas.microsoft.com/office/powerpoint/2010/main" xmlns="" val="3853264806"/>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23266" name="Rectangle 2"/>
          <p:cNvSpPr>
            <a:spLocks noGrp="1" noChangeArrowheads="1"/>
          </p:cNvSpPr>
          <p:nvPr>
            <p:ph type="title"/>
          </p:nvPr>
        </p:nvSpPr>
        <p:spPr>
          <a:xfrm>
            <a:off x="457200" y="228600"/>
            <a:ext cx="8305800" cy="838200"/>
          </a:xfrm>
          <a:noFill/>
          <a:ln/>
        </p:spPr>
        <p:txBody>
          <a:bodyPr/>
          <a:lstStyle/>
          <a:p>
            <a:r>
              <a:rPr lang="en-US" dirty="0"/>
              <a:t>Simplifying Assumptions</a:t>
            </a:r>
          </a:p>
        </p:txBody>
      </p:sp>
      <p:sp>
        <p:nvSpPr>
          <p:cNvPr id="523267" name="Oval 3"/>
          <p:cNvSpPr>
            <a:spLocks noChangeArrowheads="1"/>
          </p:cNvSpPr>
          <p:nvPr/>
        </p:nvSpPr>
        <p:spPr bwMode="auto">
          <a:xfrm>
            <a:off x="0" y="1143000"/>
            <a:ext cx="3962400" cy="19812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nchor="ctr"/>
          <a:lstStyle/>
          <a:p>
            <a:pPr algn="ctr"/>
            <a:r>
              <a:rPr lang="en-US" sz="2400" b="1">
                <a:solidFill>
                  <a:srgbClr val="CCECFF"/>
                </a:solidFill>
              </a:rPr>
              <a:t>Taxable income equals net income as computed for financial reports.</a:t>
            </a:r>
          </a:p>
        </p:txBody>
      </p:sp>
      <p:sp>
        <p:nvSpPr>
          <p:cNvPr id="523268" name="Oval 4"/>
          <p:cNvSpPr>
            <a:spLocks noChangeArrowheads="1"/>
          </p:cNvSpPr>
          <p:nvPr/>
        </p:nvSpPr>
        <p:spPr bwMode="auto">
          <a:xfrm>
            <a:off x="5181600" y="4267200"/>
            <a:ext cx="3962400" cy="19812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nchor="ctr"/>
          <a:lstStyle/>
          <a:p>
            <a:pPr algn="ctr"/>
            <a:r>
              <a:rPr lang="en-US" sz="2400" b="1">
                <a:solidFill>
                  <a:srgbClr val="CCECFF"/>
                </a:solidFill>
              </a:rPr>
              <a:t>The tax rate is a flat percentage of taxable income.</a:t>
            </a:r>
          </a:p>
        </p:txBody>
      </p:sp>
      <p:pic>
        <p:nvPicPr>
          <p:cNvPr id="523269" name="Picture 5"/>
          <p:cNvPicPr>
            <a:picLocks noChangeAspect="1" noChangeArrowheads="1"/>
          </p:cNvPicPr>
          <p:nvPr/>
        </p:nvPicPr>
        <p:blipFill>
          <a:blip r:embed="rId4" cstate="print">
            <a:extLst>
              <a:ext uri="{28A0092B-C50C-407E-A947-70E740481C1C}">
                <a14:useLocalDpi xmlns:a14="http://schemas.microsoft.com/office/drawing/2010/main" xmlns="" val="0"/>
              </a:ext>
            </a:extLst>
          </a:blip>
          <a:srcRect/>
          <a:stretch>
            <a:fillRect/>
          </a:stretch>
        </p:blipFill>
        <p:spPr bwMode="auto">
          <a:xfrm>
            <a:off x="3657600" y="2667000"/>
            <a:ext cx="1789113" cy="20574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pic>
      <p:sp>
        <p:nvSpPr>
          <p:cNvPr id="6" name="Slide Number Placeholder 5"/>
          <p:cNvSpPr>
            <a:spLocks noGrp="1"/>
          </p:cNvSpPr>
          <p:nvPr>
            <p:ph type="sldNum" sz="quarter" idx="11"/>
          </p:nvPr>
        </p:nvSpPr>
        <p:spPr/>
        <p:txBody>
          <a:bodyPr/>
          <a:lstStyle/>
          <a:p>
            <a:fld id="{3681F8DE-B512-49A0-9231-DD433C26DAB6}" type="slidenum">
              <a:rPr lang="en-US" smtClean="0"/>
              <a:pPr/>
              <a:t>35</a:t>
            </a:fld>
            <a:endParaRPr lang="en-US"/>
          </a:p>
        </p:txBody>
      </p:sp>
    </p:spTree>
    <p:extLst>
      <p:ext uri="{BB962C8B-B14F-4D97-AF65-F5344CB8AC3E}">
        <p14:creationId xmlns:p14="http://schemas.microsoft.com/office/powerpoint/2010/main" xmlns="" val="4050450385"/>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25314" name="Rectangle 2"/>
          <p:cNvSpPr>
            <a:spLocks noGrp="1" noChangeArrowheads="1"/>
          </p:cNvSpPr>
          <p:nvPr>
            <p:ph type="title"/>
          </p:nvPr>
        </p:nvSpPr>
        <p:spPr>
          <a:xfrm>
            <a:off x="457200" y="533400"/>
            <a:ext cx="8305800" cy="856488"/>
          </a:xfrm>
          <a:noFill/>
          <a:ln/>
        </p:spPr>
        <p:txBody>
          <a:bodyPr/>
          <a:lstStyle/>
          <a:p>
            <a:r>
              <a:rPr lang="en-US" dirty="0"/>
              <a:t>Concept of After-tax Cost</a:t>
            </a:r>
          </a:p>
        </p:txBody>
      </p:sp>
      <p:graphicFrame>
        <p:nvGraphicFramePr>
          <p:cNvPr id="525315" name="Object 3"/>
          <p:cNvGraphicFramePr>
            <a:graphicFrameLocks noChangeAspect="1"/>
          </p:cNvGraphicFramePr>
          <p:nvPr/>
        </p:nvGraphicFramePr>
        <p:xfrm>
          <a:off x="762000" y="4721225"/>
          <a:ext cx="7848600" cy="993775"/>
        </p:xfrm>
        <a:graphic>
          <a:graphicData uri="http://schemas.openxmlformats.org/presentationml/2006/ole">
            <p:oleObj spid="_x0000_s124935" name="Worksheet" r:id="rId4" imgW="4555440" imgH="571320" progId="Excel.Sheet.8">
              <p:embed/>
            </p:oleObj>
          </a:graphicData>
        </a:graphic>
      </p:graphicFrame>
      <p:sp>
        <p:nvSpPr>
          <p:cNvPr id="525316" name="Text Box 4"/>
          <p:cNvSpPr txBox="1">
            <a:spLocks noChangeArrowheads="1"/>
          </p:cNvSpPr>
          <p:nvPr/>
        </p:nvSpPr>
        <p:spPr bwMode="auto">
          <a:xfrm>
            <a:off x="990600" y="1524000"/>
            <a:ext cx="7010400" cy="28686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spAutoFit/>
          </a:bodyPr>
          <a:lstStyle/>
          <a:p>
            <a:pPr algn="ctr">
              <a:spcBef>
                <a:spcPct val="50000"/>
              </a:spcBef>
            </a:pPr>
            <a:r>
              <a:rPr lang="en-US" sz="2800" dirty="0">
                <a:latin typeface="+mn-lt"/>
              </a:rPr>
              <a:t>An expenditure net of its tax effect is known as </a:t>
            </a:r>
            <a:r>
              <a:rPr lang="en-US" sz="2800" dirty="0">
                <a:solidFill>
                  <a:schemeClr val="accent2"/>
                </a:solidFill>
                <a:latin typeface="+mn-lt"/>
              </a:rPr>
              <a:t>after-tax cost</a:t>
            </a:r>
            <a:r>
              <a:rPr lang="en-US" sz="2800" dirty="0">
                <a:latin typeface="+mn-lt"/>
              </a:rPr>
              <a:t>.</a:t>
            </a:r>
            <a:br>
              <a:rPr lang="en-US" sz="2800" dirty="0">
                <a:latin typeface="+mn-lt"/>
              </a:rPr>
            </a:br>
            <a:endParaRPr lang="en-US" sz="2800" dirty="0">
              <a:latin typeface="+mn-lt"/>
            </a:endParaRPr>
          </a:p>
          <a:p>
            <a:pPr algn="ctr">
              <a:spcBef>
                <a:spcPct val="50000"/>
              </a:spcBef>
            </a:pPr>
            <a:r>
              <a:rPr lang="en-US" sz="2800" dirty="0">
                <a:latin typeface="+mn-lt"/>
              </a:rPr>
              <a:t>Here is the equation for determining the after-tax cost of any tax-deductible cash expense:</a:t>
            </a:r>
          </a:p>
        </p:txBody>
      </p:sp>
      <p:sp>
        <p:nvSpPr>
          <p:cNvPr id="5" name="Slide Number Placeholder 4"/>
          <p:cNvSpPr>
            <a:spLocks noGrp="1"/>
          </p:cNvSpPr>
          <p:nvPr>
            <p:ph type="sldNum" sz="quarter" idx="11"/>
          </p:nvPr>
        </p:nvSpPr>
        <p:spPr/>
        <p:txBody>
          <a:bodyPr/>
          <a:lstStyle/>
          <a:p>
            <a:fld id="{3681F8DE-B512-49A0-9231-DD433C26DAB6}" type="slidenum">
              <a:rPr lang="en-US" smtClean="0"/>
              <a:pPr/>
              <a:t>36</a:t>
            </a:fld>
            <a:endParaRPr lang="en-US"/>
          </a:p>
        </p:txBody>
      </p:sp>
    </p:spTree>
    <p:extLst>
      <p:ext uri="{BB962C8B-B14F-4D97-AF65-F5344CB8AC3E}">
        <p14:creationId xmlns:p14="http://schemas.microsoft.com/office/powerpoint/2010/main" xmlns="" val="2789854642"/>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27362" name="Rectangle 2"/>
          <p:cNvSpPr>
            <a:spLocks noGrp="1" noChangeArrowheads="1"/>
          </p:cNvSpPr>
          <p:nvPr>
            <p:ph type="title"/>
          </p:nvPr>
        </p:nvSpPr>
        <p:spPr>
          <a:xfrm>
            <a:off x="457200" y="304800"/>
            <a:ext cx="8305800" cy="856488"/>
          </a:xfrm>
          <a:noFill/>
          <a:ln/>
        </p:spPr>
        <p:txBody>
          <a:bodyPr/>
          <a:lstStyle/>
          <a:p>
            <a:r>
              <a:rPr lang="en-US" dirty="0"/>
              <a:t>After-tax Cost – An Example</a:t>
            </a:r>
          </a:p>
        </p:txBody>
      </p:sp>
      <p:sp>
        <p:nvSpPr>
          <p:cNvPr id="527363" name="Text Box 3"/>
          <p:cNvSpPr txBox="1">
            <a:spLocks noChangeArrowheads="1"/>
          </p:cNvSpPr>
          <p:nvPr/>
        </p:nvSpPr>
        <p:spPr bwMode="auto">
          <a:xfrm>
            <a:off x="381000" y="1343025"/>
            <a:ext cx="8305800" cy="2893100"/>
          </a:xfrm>
          <a:prstGeom prst="rect">
            <a:avLst/>
          </a:prstGeom>
          <a:solidFill>
            <a:srgbClr val="FFFFCC"/>
          </a:solidFill>
          <a:ln w="9525">
            <a:solidFill>
              <a:schemeClr val="tx2"/>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spAutoFit/>
          </a:bodyPr>
          <a:lstStyle/>
          <a:p>
            <a:pPr algn="ctr">
              <a:spcBef>
                <a:spcPct val="50000"/>
              </a:spcBef>
            </a:pPr>
            <a:r>
              <a:rPr lang="en-US" sz="2800">
                <a:solidFill>
                  <a:schemeClr val="tx2"/>
                </a:solidFill>
                <a:latin typeface="+mn-lt"/>
              </a:rPr>
              <a:t>Assume a company with a 30% tax rate is contemplating investing in a training program that will cost $60,000 per year.</a:t>
            </a:r>
            <a:br>
              <a:rPr lang="en-US" sz="2800">
                <a:solidFill>
                  <a:schemeClr val="tx2"/>
                </a:solidFill>
                <a:latin typeface="+mn-lt"/>
              </a:rPr>
            </a:br>
            <a:endParaRPr lang="en-US" sz="2800">
              <a:solidFill>
                <a:schemeClr val="tx2"/>
              </a:solidFill>
              <a:latin typeface="+mn-lt"/>
            </a:endParaRPr>
          </a:p>
          <a:p>
            <a:pPr algn="ctr">
              <a:spcBef>
                <a:spcPct val="50000"/>
              </a:spcBef>
            </a:pPr>
            <a:r>
              <a:rPr lang="en-US" sz="2800">
                <a:solidFill>
                  <a:schemeClr val="tx2"/>
                </a:solidFill>
                <a:latin typeface="+mn-lt"/>
              </a:rPr>
              <a:t>We can use this equation to determine that the after-tax cost of the training program is $42,000.</a:t>
            </a:r>
          </a:p>
        </p:txBody>
      </p:sp>
      <p:graphicFrame>
        <p:nvGraphicFramePr>
          <p:cNvPr id="527364" name="Object 4"/>
          <p:cNvGraphicFramePr>
            <a:graphicFrameLocks noChangeAspect="1"/>
          </p:cNvGraphicFramePr>
          <p:nvPr/>
        </p:nvGraphicFramePr>
        <p:xfrm>
          <a:off x="228600" y="4873625"/>
          <a:ext cx="8686800" cy="1458913"/>
        </p:xfrm>
        <a:graphic>
          <a:graphicData uri="http://schemas.openxmlformats.org/presentationml/2006/ole">
            <p:oleObj spid="_x0000_s125958" name="Worksheet" r:id="rId4" imgW="4555440" imgH="754560" progId="Excel.Sheet.8">
              <p:embed/>
            </p:oleObj>
          </a:graphicData>
        </a:graphic>
      </p:graphicFrame>
      <p:sp>
        <p:nvSpPr>
          <p:cNvPr id="5" name="Slide Number Placeholder 4"/>
          <p:cNvSpPr>
            <a:spLocks noGrp="1"/>
          </p:cNvSpPr>
          <p:nvPr>
            <p:ph type="sldNum" sz="quarter" idx="11"/>
          </p:nvPr>
        </p:nvSpPr>
        <p:spPr/>
        <p:txBody>
          <a:bodyPr/>
          <a:lstStyle/>
          <a:p>
            <a:fld id="{3681F8DE-B512-49A0-9231-DD433C26DAB6}" type="slidenum">
              <a:rPr lang="en-US" smtClean="0"/>
              <a:pPr/>
              <a:t>37</a:t>
            </a:fld>
            <a:endParaRPr lang="en-US"/>
          </a:p>
        </p:txBody>
      </p:sp>
    </p:spTree>
    <p:extLst>
      <p:ext uri="{BB962C8B-B14F-4D97-AF65-F5344CB8AC3E}">
        <p14:creationId xmlns:p14="http://schemas.microsoft.com/office/powerpoint/2010/main" xmlns="" val="4280171037"/>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29410" name="Rectangle 2"/>
          <p:cNvSpPr>
            <a:spLocks noGrp="1" noChangeArrowheads="1"/>
          </p:cNvSpPr>
          <p:nvPr>
            <p:ph type="title"/>
          </p:nvPr>
        </p:nvSpPr>
        <p:spPr>
          <a:xfrm>
            <a:off x="457200" y="152400"/>
            <a:ext cx="8305800" cy="1008888"/>
          </a:xfrm>
          <a:noFill/>
          <a:ln/>
        </p:spPr>
        <p:txBody>
          <a:bodyPr/>
          <a:lstStyle/>
          <a:p>
            <a:r>
              <a:rPr lang="en-US" dirty="0"/>
              <a:t>After-tax Cost – An Example</a:t>
            </a:r>
          </a:p>
        </p:txBody>
      </p:sp>
      <p:sp>
        <p:nvSpPr>
          <p:cNvPr id="529411" name="Text Box 3"/>
          <p:cNvSpPr txBox="1">
            <a:spLocks noChangeArrowheads="1"/>
          </p:cNvSpPr>
          <p:nvPr/>
        </p:nvSpPr>
        <p:spPr bwMode="auto">
          <a:xfrm>
            <a:off x="381000" y="1343025"/>
            <a:ext cx="8305800" cy="1809750"/>
          </a:xfrm>
          <a:prstGeom prst="rect">
            <a:avLst/>
          </a:prstGeom>
          <a:solidFill>
            <a:srgbClr val="CCFFCC"/>
          </a:solidFill>
          <a:ln w="9525">
            <a:solidFill>
              <a:schemeClr val="tx2"/>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spAutoFit/>
          </a:bodyPr>
          <a:lstStyle/>
          <a:p>
            <a:pPr algn="ctr">
              <a:spcBef>
                <a:spcPct val="50000"/>
              </a:spcBef>
            </a:pPr>
            <a:r>
              <a:rPr lang="en-US" sz="2800">
                <a:solidFill>
                  <a:schemeClr val="accent2"/>
                </a:solidFill>
                <a:latin typeface="+mn-lt"/>
              </a:rPr>
              <a:t>The answer can also be determined by calculating the taxable income and income tax for </a:t>
            </a:r>
            <a:r>
              <a:rPr lang="en-US" sz="2800">
                <a:solidFill>
                  <a:schemeClr val="tx2"/>
                </a:solidFill>
                <a:latin typeface="+mn-lt"/>
              </a:rPr>
              <a:t>two alternatives</a:t>
            </a:r>
            <a:r>
              <a:rPr lang="en-US" sz="2800">
                <a:solidFill>
                  <a:schemeClr val="accent2"/>
                </a:solidFill>
                <a:latin typeface="+mn-lt"/>
              </a:rPr>
              <a:t>—without the training program and with the training program.</a:t>
            </a:r>
          </a:p>
        </p:txBody>
      </p:sp>
      <p:sp>
        <p:nvSpPr>
          <p:cNvPr id="529412" name="Oval 4"/>
          <p:cNvSpPr>
            <a:spLocks noChangeArrowheads="1"/>
          </p:cNvSpPr>
          <p:nvPr/>
        </p:nvSpPr>
        <p:spPr bwMode="auto">
          <a:xfrm>
            <a:off x="1066800" y="3733800"/>
            <a:ext cx="6705600" cy="20574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nchor="ctr"/>
          <a:lstStyle/>
          <a:p>
            <a:pPr algn="ctr">
              <a:spcBef>
                <a:spcPct val="50000"/>
              </a:spcBef>
            </a:pPr>
            <a:r>
              <a:rPr lang="en-US" sz="3200">
                <a:solidFill>
                  <a:srgbClr val="CCECFF"/>
                </a:solidFill>
                <a:latin typeface="+mn-lt"/>
              </a:rPr>
              <a:t>The after-tax cost of the training program is the same—$42,000.</a:t>
            </a:r>
            <a:endParaRPr lang="en-US" sz="1200">
              <a:solidFill>
                <a:srgbClr val="CCECFF"/>
              </a:solidFill>
              <a:latin typeface="+mn-lt"/>
            </a:endParaRPr>
          </a:p>
        </p:txBody>
      </p:sp>
      <p:sp>
        <p:nvSpPr>
          <p:cNvPr id="5" name="Slide Number Placeholder 4"/>
          <p:cNvSpPr>
            <a:spLocks noGrp="1"/>
          </p:cNvSpPr>
          <p:nvPr>
            <p:ph type="sldNum" sz="quarter" idx="11"/>
          </p:nvPr>
        </p:nvSpPr>
        <p:spPr/>
        <p:txBody>
          <a:bodyPr/>
          <a:lstStyle/>
          <a:p>
            <a:fld id="{3681F8DE-B512-49A0-9231-DD433C26DAB6}" type="slidenum">
              <a:rPr lang="en-US" smtClean="0"/>
              <a:pPr/>
              <a:t>38</a:t>
            </a:fld>
            <a:endParaRPr lang="en-US"/>
          </a:p>
        </p:txBody>
      </p:sp>
    </p:spTree>
    <p:extLst>
      <p:ext uri="{BB962C8B-B14F-4D97-AF65-F5344CB8AC3E}">
        <p14:creationId xmlns:p14="http://schemas.microsoft.com/office/powerpoint/2010/main" xmlns="" val="2529128673"/>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31458" name="Rectangle 2"/>
          <p:cNvSpPr>
            <a:spLocks noGrp="1" noChangeArrowheads="1"/>
          </p:cNvSpPr>
          <p:nvPr>
            <p:ph type="title"/>
          </p:nvPr>
        </p:nvSpPr>
        <p:spPr>
          <a:xfrm>
            <a:off x="457200" y="381000"/>
            <a:ext cx="8305800" cy="856488"/>
          </a:xfrm>
          <a:noFill/>
          <a:ln/>
        </p:spPr>
        <p:txBody>
          <a:bodyPr/>
          <a:lstStyle/>
          <a:p>
            <a:r>
              <a:rPr lang="en-US" dirty="0"/>
              <a:t>After-tax Cost – An Example</a:t>
            </a:r>
          </a:p>
        </p:txBody>
      </p:sp>
      <p:graphicFrame>
        <p:nvGraphicFramePr>
          <p:cNvPr id="531459" name="Object 3"/>
          <p:cNvGraphicFramePr>
            <a:graphicFrameLocks noChangeAspect="1"/>
          </p:cNvGraphicFramePr>
          <p:nvPr>
            <p:extLst>
              <p:ext uri="{D42A27DB-BD31-4B8C-83A1-F6EECF244321}">
                <p14:modId xmlns:p14="http://schemas.microsoft.com/office/powerpoint/2010/main" xmlns="" val="4270139999"/>
              </p:ext>
            </p:extLst>
          </p:nvPr>
        </p:nvGraphicFramePr>
        <p:xfrm>
          <a:off x="304800" y="4419600"/>
          <a:ext cx="8655050" cy="730250"/>
        </p:xfrm>
        <a:graphic>
          <a:graphicData uri="http://schemas.openxmlformats.org/presentationml/2006/ole">
            <p:oleObj spid="_x0000_s126982" name="Worksheet" r:id="rId4" imgW="4555440" imgH="388080" progId="Excel.Sheet.8">
              <p:embed/>
            </p:oleObj>
          </a:graphicData>
        </a:graphic>
      </p:graphicFrame>
      <p:sp>
        <p:nvSpPr>
          <p:cNvPr id="531460" name="Oval 4"/>
          <p:cNvSpPr>
            <a:spLocks noChangeArrowheads="1"/>
          </p:cNvSpPr>
          <p:nvPr/>
        </p:nvSpPr>
        <p:spPr bwMode="auto">
          <a:xfrm>
            <a:off x="533400" y="1371600"/>
            <a:ext cx="8001000" cy="2667000"/>
          </a:xfrm>
          <a:prstGeom prst="ellipse">
            <a:avLst/>
          </a:prstGeom>
          <a:solidFill>
            <a:srgbClr val="FFFFCC"/>
          </a:solidFill>
          <a:ln w="9525">
            <a:solidFill>
              <a:schemeClr val="tx2"/>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nchor="ctr"/>
          <a:lstStyle/>
          <a:p>
            <a:pPr algn="ctr"/>
            <a:r>
              <a:rPr lang="en-US" sz="2800">
                <a:solidFill>
                  <a:schemeClr val="tx2"/>
                </a:solidFill>
                <a:latin typeface="+mn-lt"/>
              </a:rPr>
              <a:t>The amount of net cash inflow realized from a taxable cash receipt after income tax effects have been considered is known as the </a:t>
            </a:r>
            <a:r>
              <a:rPr lang="en-US" sz="2800">
                <a:solidFill>
                  <a:schemeClr val="accent2"/>
                </a:solidFill>
                <a:latin typeface="+mn-lt"/>
              </a:rPr>
              <a:t>after-tax benefit</a:t>
            </a:r>
            <a:r>
              <a:rPr lang="en-US" sz="2800">
                <a:solidFill>
                  <a:schemeClr val="tx2"/>
                </a:solidFill>
                <a:latin typeface="+mn-lt"/>
              </a:rPr>
              <a:t>.</a:t>
            </a:r>
          </a:p>
        </p:txBody>
      </p:sp>
      <p:sp>
        <p:nvSpPr>
          <p:cNvPr id="5" name="Slide Number Placeholder 4"/>
          <p:cNvSpPr>
            <a:spLocks noGrp="1"/>
          </p:cNvSpPr>
          <p:nvPr>
            <p:ph type="sldNum" sz="quarter" idx="11"/>
          </p:nvPr>
        </p:nvSpPr>
        <p:spPr/>
        <p:txBody>
          <a:bodyPr/>
          <a:lstStyle/>
          <a:p>
            <a:fld id="{3681F8DE-B512-49A0-9231-DD433C26DAB6}" type="slidenum">
              <a:rPr lang="en-US" smtClean="0"/>
              <a:pPr/>
              <a:t>39</a:t>
            </a:fld>
            <a:endParaRPr lang="en-US"/>
          </a:p>
        </p:txBody>
      </p:sp>
    </p:spTree>
    <p:extLst>
      <p:ext uri="{BB962C8B-B14F-4D97-AF65-F5344CB8AC3E}">
        <p14:creationId xmlns:p14="http://schemas.microsoft.com/office/powerpoint/2010/main" xmlns="" val="3528137021"/>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33506" name="Rectangle 2"/>
          <p:cNvSpPr>
            <a:spLocks noGrp="1" noChangeArrowheads="1"/>
          </p:cNvSpPr>
          <p:nvPr>
            <p:ph type="title"/>
          </p:nvPr>
        </p:nvSpPr>
        <p:spPr>
          <a:xfrm>
            <a:off x="457200" y="304800"/>
            <a:ext cx="8305800" cy="1008888"/>
          </a:xfrm>
          <a:noFill/>
          <a:ln/>
        </p:spPr>
        <p:txBody>
          <a:bodyPr/>
          <a:lstStyle/>
          <a:p>
            <a:r>
              <a:rPr lang="en-US" dirty="0"/>
              <a:t>Depreciation Tax Shield</a:t>
            </a:r>
          </a:p>
        </p:txBody>
      </p:sp>
      <p:sp>
        <p:nvSpPr>
          <p:cNvPr id="533507" name="AutoShape 3"/>
          <p:cNvSpPr>
            <a:spLocks noChangeArrowheads="1"/>
          </p:cNvSpPr>
          <p:nvPr/>
        </p:nvSpPr>
        <p:spPr bwMode="auto">
          <a:xfrm>
            <a:off x="1219200" y="1371600"/>
            <a:ext cx="6629400" cy="3429000"/>
          </a:xfrm>
          <a:prstGeom prst="bevel">
            <a:avLst>
              <a:gd name="adj" fmla="val 12500"/>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nchor="ctr"/>
          <a:lstStyle/>
          <a:p>
            <a:pPr algn="ctr"/>
            <a:r>
              <a:rPr lang="en-US" sz="2800" dirty="0">
                <a:solidFill>
                  <a:srgbClr val="FFFFCC"/>
                </a:solidFill>
                <a:latin typeface="+mn-lt"/>
              </a:rPr>
              <a:t>While depreciation is not a cash flow, it does affect the taxes that must be paid and therefore has an indirect effect on a company’s cash flows.</a:t>
            </a:r>
          </a:p>
        </p:txBody>
      </p:sp>
      <p:graphicFrame>
        <p:nvGraphicFramePr>
          <p:cNvPr id="533508" name="Object 4"/>
          <p:cNvGraphicFramePr>
            <a:graphicFrameLocks noChangeAspect="1"/>
          </p:cNvGraphicFramePr>
          <p:nvPr/>
        </p:nvGraphicFramePr>
        <p:xfrm>
          <a:off x="304800" y="5181600"/>
          <a:ext cx="8655050" cy="1295400"/>
        </p:xfrm>
        <a:graphic>
          <a:graphicData uri="http://schemas.openxmlformats.org/presentationml/2006/ole">
            <p:oleObj spid="_x0000_s128006" name="Worksheet" r:id="rId4" imgW="4185000" imgH="571320" progId="Excel.Sheet.8">
              <p:embed/>
            </p:oleObj>
          </a:graphicData>
        </a:graphic>
      </p:graphicFrame>
      <p:sp>
        <p:nvSpPr>
          <p:cNvPr id="5" name="Slide Number Placeholder 4"/>
          <p:cNvSpPr>
            <a:spLocks noGrp="1"/>
          </p:cNvSpPr>
          <p:nvPr>
            <p:ph type="sldNum" sz="quarter" idx="11"/>
          </p:nvPr>
        </p:nvSpPr>
        <p:spPr/>
        <p:txBody>
          <a:bodyPr/>
          <a:lstStyle/>
          <a:p>
            <a:fld id="{3681F8DE-B512-49A0-9231-DD433C26DAB6}" type="slidenum">
              <a:rPr lang="en-US" smtClean="0"/>
              <a:pPr/>
              <a:t>40</a:t>
            </a:fld>
            <a:endParaRPr lang="en-US"/>
          </a:p>
        </p:txBody>
      </p:sp>
    </p:spTree>
    <p:extLst>
      <p:ext uri="{BB962C8B-B14F-4D97-AF65-F5344CB8AC3E}">
        <p14:creationId xmlns:p14="http://schemas.microsoft.com/office/powerpoint/2010/main" xmlns="" val="2921328663"/>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35554" name="Rectangle 1026"/>
          <p:cNvSpPr>
            <a:spLocks noGrp="1" noChangeArrowheads="1"/>
          </p:cNvSpPr>
          <p:nvPr>
            <p:ph type="title"/>
          </p:nvPr>
        </p:nvSpPr>
        <p:spPr>
          <a:noFill/>
          <a:ln/>
        </p:spPr>
        <p:txBody>
          <a:bodyPr>
            <a:normAutofit fontScale="90000"/>
          </a:bodyPr>
          <a:lstStyle/>
          <a:p>
            <a:r>
              <a:rPr lang="en-US"/>
              <a:t>Depreciation Tax Shield – An Example</a:t>
            </a:r>
          </a:p>
        </p:txBody>
      </p:sp>
      <p:sp>
        <p:nvSpPr>
          <p:cNvPr id="535555" name="Text Box 1027"/>
          <p:cNvSpPr txBox="1">
            <a:spLocks noChangeArrowheads="1"/>
          </p:cNvSpPr>
          <p:nvPr/>
        </p:nvSpPr>
        <p:spPr bwMode="auto">
          <a:xfrm>
            <a:off x="381000" y="1295400"/>
            <a:ext cx="8305800" cy="2246769"/>
          </a:xfrm>
          <a:prstGeom prst="rect">
            <a:avLst/>
          </a:prstGeom>
          <a:solidFill>
            <a:srgbClr val="CCFFCC"/>
          </a:solidFill>
          <a:ln w="9525">
            <a:solidFill>
              <a:schemeClr val="tx2"/>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spAutoFit/>
          </a:bodyPr>
          <a:lstStyle/>
          <a:p>
            <a:pPr algn="ctr">
              <a:spcBef>
                <a:spcPct val="50000"/>
              </a:spcBef>
            </a:pPr>
            <a:r>
              <a:rPr lang="en-US" sz="2800">
                <a:solidFill>
                  <a:schemeClr val="accent2"/>
                </a:solidFill>
                <a:latin typeface="+mn-lt"/>
              </a:rPr>
              <a:t>Assume a company has annual cash sales and cash operating expenses of $500,000 and $310,000, respectively; a depreciable asset, with no salvage value, on which the annual straight-line depreciation expense is $90,000; and a 30% tax rate.</a:t>
            </a:r>
          </a:p>
        </p:txBody>
      </p:sp>
      <p:graphicFrame>
        <p:nvGraphicFramePr>
          <p:cNvPr id="535556" name="Object 1028"/>
          <p:cNvGraphicFramePr>
            <a:graphicFrameLocks noChangeAspect="1"/>
          </p:cNvGraphicFramePr>
          <p:nvPr>
            <p:extLst>
              <p:ext uri="{D42A27DB-BD31-4B8C-83A1-F6EECF244321}">
                <p14:modId xmlns:p14="http://schemas.microsoft.com/office/powerpoint/2010/main" xmlns="" val="3269558689"/>
              </p:ext>
            </p:extLst>
          </p:nvPr>
        </p:nvGraphicFramePr>
        <p:xfrm>
          <a:off x="304800" y="4114800"/>
          <a:ext cx="8655050" cy="1295400"/>
        </p:xfrm>
        <a:graphic>
          <a:graphicData uri="http://schemas.openxmlformats.org/presentationml/2006/ole">
            <p:oleObj spid="_x0000_s129030" name="Worksheet" r:id="rId4" imgW="4185000" imgH="571320" progId="Excel.Sheet.8">
              <p:embed/>
            </p:oleObj>
          </a:graphicData>
        </a:graphic>
      </p:graphicFrame>
      <p:pic>
        <p:nvPicPr>
          <p:cNvPr id="535557" name="Picture 1029"/>
          <p:cNvPicPr>
            <a:picLocks noChangeAspect="1" noChangeArrowheads="1"/>
          </p:cNvPicPr>
          <p:nvPr/>
        </p:nvPicPr>
        <p:blipFill>
          <a:blip r:embed="rId5" cstate="print">
            <a:extLst>
              <a:ext uri="{28A0092B-C50C-407E-A947-70E740481C1C}">
                <a14:useLocalDpi xmlns:a14="http://schemas.microsoft.com/office/drawing/2010/main" xmlns="" val="0"/>
              </a:ext>
            </a:extLst>
          </a:blip>
          <a:srcRect/>
          <a:stretch>
            <a:fillRect/>
          </a:stretch>
        </p:blipFill>
        <p:spPr bwMode="auto">
          <a:xfrm>
            <a:off x="3611563" y="5410200"/>
            <a:ext cx="1874837" cy="1382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pic>
      <p:sp>
        <p:nvSpPr>
          <p:cNvPr id="6" name="Slide Number Placeholder 5"/>
          <p:cNvSpPr>
            <a:spLocks noGrp="1"/>
          </p:cNvSpPr>
          <p:nvPr>
            <p:ph type="sldNum" sz="quarter" idx="11"/>
          </p:nvPr>
        </p:nvSpPr>
        <p:spPr/>
        <p:txBody>
          <a:bodyPr/>
          <a:lstStyle/>
          <a:p>
            <a:fld id="{3681F8DE-B512-49A0-9231-DD433C26DAB6}" type="slidenum">
              <a:rPr lang="en-US" smtClean="0"/>
              <a:pPr/>
              <a:t>41</a:t>
            </a:fld>
            <a:endParaRPr lang="en-US"/>
          </a:p>
        </p:txBody>
      </p:sp>
    </p:spTree>
    <p:extLst>
      <p:ext uri="{BB962C8B-B14F-4D97-AF65-F5344CB8AC3E}">
        <p14:creationId xmlns:p14="http://schemas.microsoft.com/office/powerpoint/2010/main" xmlns="" val="2444725412"/>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37602" name="Rectangle 1026"/>
          <p:cNvSpPr>
            <a:spLocks noGrp="1" noChangeArrowheads="1"/>
          </p:cNvSpPr>
          <p:nvPr>
            <p:ph type="title"/>
          </p:nvPr>
        </p:nvSpPr>
        <p:spPr>
          <a:xfrm>
            <a:off x="457200" y="152400"/>
            <a:ext cx="8305800" cy="1143000"/>
          </a:xfrm>
          <a:noFill/>
          <a:ln/>
        </p:spPr>
        <p:txBody>
          <a:bodyPr>
            <a:normAutofit fontScale="90000"/>
          </a:bodyPr>
          <a:lstStyle/>
          <a:p>
            <a:r>
              <a:rPr lang="en-US" dirty="0"/>
              <a:t>Depreciation Tax Shield – An Example</a:t>
            </a:r>
          </a:p>
        </p:txBody>
      </p:sp>
      <p:sp>
        <p:nvSpPr>
          <p:cNvPr id="537603" name="Text Box 1027"/>
          <p:cNvSpPr txBox="1">
            <a:spLocks noChangeArrowheads="1"/>
          </p:cNvSpPr>
          <p:nvPr/>
        </p:nvSpPr>
        <p:spPr bwMode="auto">
          <a:xfrm>
            <a:off x="381000" y="1295400"/>
            <a:ext cx="8305800" cy="2246769"/>
          </a:xfrm>
          <a:prstGeom prst="rect">
            <a:avLst/>
          </a:prstGeom>
          <a:solidFill>
            <a:srgbClr val="CCFFCC"/>
          </a:solidFill>
          <a:ln w="9525">
            <a:solidFill>
              <a:schemeClr val="tx2"/>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spAutoFit/>
          </a:bodyPr>
          <a:lstStyle/>
          <a:p>
            <a:pPr algn="ctr">
              <a:spcBef>
                <a:spcPct val="50000"/>
              </a:spcBef>
            </a:pPr>
            <a:r>
              <a:rPr lang="en-US" sz="2800">
                <a:solidFill>
                  <a:schemeClr val="accent2"/>
                </a:solidFill>
                <a:latin typeface="+mn-lt"/>
              </a:rPr>
              <a:t>Assume a company has annual cash sales and cash operating expenses of $500,000 and $310,000, respectively; a depreciable asset, with no salvage value, on which the annual straight-line depreciation expense is $90,000; and a 30% tax rate.</a:t>
            </a:r>
          </a:p>
        </p:txBody>
      </p:sp>
      <p:graphicFrame>
        <p:nvGraphicFramePr>
          <p:cNvPr id="537604" name="Object 1028"/>
          <p:cNvGraphicFramePr>
            <a:graphicFrameLocks noChangeAspect="1"/>
          </p:cNvGraphicFramePr>
          <p:nvPr/>
        </p:nvGraphicFramePr>
        <p:xfrm>
          <a:off x="303213" y="4113213"/>
          <a:ext cx="8642350" cy="1601787"/>
        </p:xfrm>
        <a:graphic>
          <a:graphicData uri="http://schemas.openxmlformats.org/presentationml/2006/ole">
            <p:oleObj spid="_x0000_s130054" name="Worksheet" r:id="rId4" imgW="4675320" imgH="754560" progId="Excel.Sheet.8">
              <p:embed/>
            </p:oleObj>
          </a:graphicData>
        </a:graphic>
      </p:graphicFrame>
      <p:sp>
        <p:nvSpPr>
          <p:cNvPr id="537605" name="Text Box 1029"/>
          <p:cNvSpPr txBox="1">
            <a:spLocks noChangeArrowheads="1"/>
          </p:cNvSpPr>
          <p:nvPr/>
        </p:nvSpPr>
        <p:spPr bwMode="auto">
          <a:xfrm>
            <a:off x="457200" y="5943600"/>
            <a:ext cx="8305800" cy="528638"/>
          </a:xfrm>
          <a:prstGeom prst="rect">
            <a:avLst/>
          </a:prstGeom>
          <a:solidFill>
            <a:srgbClr val="CCFFCC"/>
          </a:solidFill>
          <a:ln w="9525">
            <a:solidFill>
              <a:schemeClr val="tx2"/>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spAutoFit/>
          </a:bodyPr>
          <a:lstStyle/>
          <a:p>
            <a:pPr algn="ctr">
              <a:spcBef>
                <a:spcPct val="50000"/>
              </a:spcBef>
            </a:pPr>
            <a:r>
              <a:rPr lang="en-US" sz="2800" b="1">
                <a:solidFill>
                  <a:schemeClr val="accent2"/>
                </a:solidFill>
              </a:rPr>
              <a:t>The </a:t>
            </a:r>
            <a:r>
              <a:rPr lang="en-US" sz="2800" b="1">
                <a:solidFill>
                  <a:schemeClr val="tx2"/>
                </a:solidFill>
              </a:rPr>
              <a:t>depreciation tax shield</a:t>
            </a:r>
            <a:r>
              <a:rPr lang="en-US" sz="2800" b="1">
                <a:solidFill>
                  <a:schemeClr val="accent2"/>
                </a:solidFill>
              </a:rPr>
              <a:t> is $27,000. </a:t>
            </a:r>
          </a:p>
        </p:txBody>
      </p:sp>
      <p:sp>
        <p:nvSpPr>
          <p:cNvPr id="6" name="Slide Number Placeholder 5"/>
          <p:cNvSpPr>
            <a:spLocks noGrp="1"/>
          </p:cNvSpPr>
          <p:nvPr>
            <p:ph type="sldNum" sz="quarter" idx="11"/>
          </p:nvPr>
        </p:nvSpPr>
        <p:spPr/>
        <p:txBody>
          <a:bodyPr/>
          <a:lstStyle/>
          <a:p>
            <a:fld id="{3681F8DE-B512-49A0-9231-DD433C26DAB6}" type="slidenum">
              <a:rPr lang="en-US" smtClean="0"/>
              <a:pPr/>
              <a:t>42</a:t>
            </a:fld>
            <a:endParaRPr lang="en-US"/>
          </a:p>
        </p:txBody>
      </p:sp>
    </p:spTree>
    <p:extLst>
      <p:ext uri="{BB962C8B-B14F-4D97-AF65-F5344CB8AC3E}">
        <p14:creationId xmlns:p14="http://schemas.microsoft.com/office/powerpoint/2010/main" xmlns="" val="1798435084"/>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39650" name="Rectangle 1026"/>
          <p:cNvSpPr>
            <a:spLocks noGrp="1" noChangeArrowheads="1"/>
          </p:cNvSpPr>
          <p:nvPr>
            <p:ph type="title"/>
          </p:nvPr>
        </p:nvSpPr>
        <p:spPr>
          <a:xfrm>
            <a:off x="457200" y="228600"/>
            <a:ext cx="8305800" cy="1143000"/>
          </a:xfrm>
          <a:noFill/>
          <a:ln/>
        </p:spPr>
        <p:txBody>
          <a:bodyPr>
            <a:normAutofit fontScale="90000"/>
          </a:bodyPr>
          <a:lstStyle/>
          <a:p>
            <a:r>
              <a:rPr lang="en-US" dirty="0"/>
              <a:t>Depreciation Tax Shield – An Example</a:t>
            </a:r>
          </a:p>
        </p:txBody>
      </p:sp>
      <p:sp>
        <p:nvSpPr>
          <p:cNvPr id="539651" name="Text Box 1027"/>
          <p:cNvSpPr txBox="1">
            <a:spLocks noChangeArrowheads="1"/>
          </p:cNvSpPr>
          <p:nvPr/>
        </p:nvSpPr>
        <p:spPr bwMode="auto">
          <a:xfrm>
            <a:off x="381000" y="1343025"/>
            <a:ext cx="8305800" cy="1809750"/>
          </a:xfrm>
          <a:prstGeom prst="rect">
            <a:avLst/>
          </a:prstGeom>
          <a:solidFill>
            <a:srgbClr val="CCFFCC"/>
          </a:solidFill>
          <a:ln w="9525">
            <a:solidFill>
              <a:schemeClr val="tx2"/>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spAutoFit/>
          </a:bodyPr>
          <a:lstStyle/>
          <a:p>
            <a:pPr algn="ctr">
              <a:spcBef>
                <a:spcPct val="50000"/>
              </a:spcBef>
            </a:pPr>
            <a:r>
              <a:rPr lang="en-US" sz="2800">
                <a:solidFill>
                  <a:schemeClr val="accent2"/>
                </a:solidFill>
                <a:latin typeface="+mn-lt"/>
              </a:rPr>
              <a:t>The answer can also be determined by calculating the taxable income and income tax for </a:t>
            </a:r>
            <a:r>
              <a:rPr lang="en-US" sz="2800">
                <a:solidFill>
                  <a:schemeClr val="tx2"/>
                </a:solidFill>
                <a:latin typeface="+mn-lt"/>
              </a:rPr>
              <a:t>two alternatives</a:t>
            </a:r>
            <a:r>
              <a:rPr lang="en-US" sz="2800">
                <a:solidFill>
                  <a:schemeClr val="accent2"/>
                </a:solidFill>
                <a:latin typeface="+mn-lt"/>
              </a:rPr>
              <a:t>—without the depreciation deduction and with the depreciation deduction.</a:t>
            </a:r>
          </a:p>
        </p:txBody>
      </p:sp>
      <p:sp>
        <p:nvSpPr>
          <p:cNvPr id="539652" name="Oval 1028"/>
          <p:cNvSpPr>
            <a:spLocks noChangeArrowheads="1"/>
          </p:cNvSpPr>
          <p:nvPr/>
        </p:nvSpPr>
        <p:spPr bwMode="auto">
          <a:xfrm>
            <a:off x="1066800" y="3733800"/>
            <a:ext cx="6705600" cy="20574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nchor="ctr"/>
          <a:lstStyle/>
          <a:p>
            <a:pPr algn="ctr">
              <a:spcBef>
                <a:spcPct val="50000"/>
              </a:spcBef>
            </a:pPr>
            <a:r>
              <a:rPr lang="en-US" sz="3200" b="1">
                <a:solidFill>
                  <a:srgbClr val="CCECFF"/>
                </a:solidFill>
              </a:rPr>
              <a:t>The depreciation tax shield is the same—$27,000.</a:t>
            </a:r>
            <a:endParaRPr lang="en-US" sz="1200">
              <a:solidFill>
                <a:srgbClr val="CCECFF"/>
              </a:solidFill>
              <a:latin typeface="Times" panose="02020603050405020304" pitchFamily="18" charset="0"/>
            </a:endParaRPr>
          </a:p>
        </p:txBody>
      </p:sp>
      <p:sp>
        <p:nvSpPr>
          <p:cNvPr id="5" name="Slide Number Placeholder 4"/>
          <p:cNvSpPr>
            <a:spLocks noGrp="1"/>
          </p:cNvSpPr>
          <p:nvPr>
            <p:ph type="sldNum" sz="quarter" idx="11"/>
          </p:nvPr>
        </p:nvSpPr>
        <p:spPr/>
        <p:txBody>
          <a:bodyPr/>
          <a:lstStyle/>
          <a:p>
            <a:fld id="{3681F8DE-B512-49A0-9231-DD433C26DAB6}" type="slidenum">
              <a:rPr lang="en-US" smtClean="0"/>
              <a:pPr/>
              <a:t>43</a:t>
            </a:fld>
            <a:endParaRPr lang="en-US"/>
          </a:p>
        </p:txBody>
      </p:sp>
    </p:spTree>
    <p:extLst>
      <p:ext uri="{BB962C8B-B14F-4D97-AF65-F5344CB8AC3E}">
        <p14:creationId xmlns:p14="http://schemas.microsoft.com/office/powerpoint/2010/main" xmlns="" val="3580171522"/>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41698" name="Rectangle 1026"/>
          <p:cNvSpPr>
            <a:spLocks noGrp="1" noChangeArrowheads="1"/>
          </p:cNvSpPr>
          <p:nvPr>
            <p:ph type="title"/>
          </p:nvPr>
        </p:nvSpPr>
        <p:spPr>
          <a:xfrm>
            <a:off x="457200" y="381000"/>
            <a:ext cx="8305800" cy="856488"/>
          </a:xfrm>
          <a:noFill/>
          <a:ln/>
        </p:spPr>
        <p:txBody>
          <a:bodyPr>
            <a:normAutofit fontScale="90000"/>
          </a:bodyPr>
          <a:lstStyle/>
          <a:p>
            <a:r>
              <a:rPr lang="en-US" dirty="0"/>
              <a:t>Holland Company – An Example</a:t>
            </a:r>
          </a:p>
        </p:txBody>
      </p:sp>
      <p:sp>
        <p:nvSpPr>
          <p:cNvPr id="541699" name="Rectangle 1027"/>
          <p:cNvSpPr>
            <a:spLocks noChangeArrowheads="1"/>
          </p:cNvSpPr>
          <p:nvPr/>
        </p:nvSpPr>
        <p:spPr bwMode="auto">
          <a:xfrm>
            <a:off x="533400" y="1371600"/>
            <a:ext cx="8153400" cy="3886200"/>
          </a:xfrm>
          <a:prstGeom prst="rect">
            <a:avLst/>
          </a:prstGeom>
          <a:solidFill>
            <a:srgbClr val="FFFFCC"/>
          </a:solidFill>
          <a:ln w="12700">
            <a:solidFill>
              <a:schemeClr val="tx2"/>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lIns="90488" tIns="44450" rIns="90488" bIns="44450"/>
          <a:lstStyle>
            <a:lvl1pPr marL="342900" indent="-342900">
              <a:defRPr sz="2400">
                <a:solidFill>
                  <a:schemeClr val="tx1"/>
                </a:solidFill>
                <a:latin typeface="Times" panose="02020603050405020304" pitchFamily="18" charset="0"/>
              </a:defRPr>
            </a:lvl1pPr>
            <a:lvl2pPr marL="742950" indent="-285750">
              <a:defRPr sz="2400">
                <a:solidFill>
                  <a:schemeClr val="tx1"/>
                </a:solidFill>
                <a:latin typeface="Times" panose="02020603050405020304" pitchFamily="18" charset="0"/>
              </a:defRPr>
            </a:lvl2pPr>
            <a:lvl3pPr marL="1143000" indent="-228600">
              <a:defRPr sz="2400">
                <a:solidFill>
                  <a:schemeClr val="tx1"/>
                </a:solidFill>
                <a:latin typeface="Times" panose="02020603050405020304" pitchFamily="18" charset="0"/>
              </a:defRPr>
            </a:lvl3pPr>
            <a:lvl4pPr marL="1600200" indent="-228600">
              <a:defRPr sz="2400">
                <a:solidFill>
                  <a:schemeClr val="tx1"/>
                </a:solidFill>
                <a:latin typeface="Times" panose="02020603050405020304" pitchFamily="18" charset="0"/>
              </a:defRPr>
            </a:lvl4pPr>
            <a:lvl5pPr marL="2057400" indent="-228600">
              <a:defRPr sz="2400">
                <a:solidFill>
                  <a:schemeClr val="tx1"/>
                </a:solidFill>
                <a:latin typeface="Times" panose="02020603050405020304" pitchFamily="18" charset="0"/>
              </a:defRPr>
            </a:lvl5pPr>
            <a:lvl6pPr marL="2514600" indent="-228600" eaLnBrk="0" fontAlgn="base" hangingPunct="0">
              <a:spcBef>
                <a:spcPct val="0"/>
              </a:spcBef>
              <a:spcAft>
                <a:spcPct val="0"/>
              </a:spcAft>
              <a:defRPr sz="2400">
                <a:solidFill>
                  <a:schemeClr val="tx1"/>
                </a:solidFill>
                <a:latin typeface="Times" panose="02020603050405020304" pitchFamily="18" charset="0"/>
              </a:defRPr>
            </a:lvl6pPr>
            <a:lvl7pPr marL="2971800" indent="-228600" eaLnBrk="0" fontAlgn="base" hangingPunct="0">
              <a:spcBef>
                <a:spcPct val="0"/>
              </a:spcBef>
              <a:spcAft>
                <a:spcPct val="0"/>
              </a:spcAft>
              <a:defRPr sz="2400">
                <a:solidFill>
                  <a:schemeClr val="tx1"/>
                </a:solidFill>
                <a:latin typeface="Times" panose="02020603050405020304" pitchFamily="18" charset="0"/>
              </a:defRPr>
            </a:lvl7pPr>
            <a:lvl8pPr marL="3429000" indent="-228600" eaLnBrk="0" fontAlgn="base" hangingPunct="0">
              <a:spcBef>
                <a:spcPct val="0"/>
              </a:spcBef>
              <a:spcAft>
                <a:spcPct val="0"/>
              </a:spcAft>
              <a:defRPr sz="2400">
                <a:solidFill>
                  <a:schemeClr val="tx1"/>
                </a:solidFill>
                <a:latin typeface="Times" panose="02020603050405020304" pitchFamily="18" charset="0"/>
              </a:defRPr>
            </a:lvl8pPr>
            <a:lvl9pPr marL="3886200" indent="-228600" eaLnBrk="0" fontAlgn="base" hangingPunct="0">
              <a:spcBef>
                <a:spcPct val="0"/>
              </a:spcBef>
              <a:spcAft>
                <a:spcPct val="0"/>
              </a:spcAft>
              <a:defRPr sz="2400">
                <a:solidFill>
                  <a:schemeClr val="tx1"/>
                </a:solidFill>
                <a:latin typeface="Times" panose="02020603050405020304" pitchFamily="18" charset="0"/>
              </a:defRPr>
            </a:lvl9pPr>
          </a:lstStyle>
          <a:p>
            <a:pPr algn="ctr" eaLnBrk="1" hangingPunct="1">
              <a:lnSpc>
                <a:spcPct val="90000"/>
              </a:lnSpc>
              <a:spcBef>
                <a:spcPct val="20000"/>
              </a:spcBef>
              <a:buClr>
                <a:schemeClr val="accent1"/>
              </a:buClr>
              <a:buFont typeface="Times" panose="02020603050405020304" pitchFamily="18" charset="0"/>
              <a:buNone/>
            </a:pPr>
            <a:r>
              <a:rPr lang="en-US" sz="3400">
                <a:solidFill>
                  <a:schemeClr val="tx2"/>
                </a:solidFill>
                <a:latin typeface="+mn-lt"/>
              </a:rPr>
              <a:t>Holland Company owns the mineral rights to land that has a deposit of ore.  The company is deciding whether to purchase equipment and open a mine on the property.  The mine would be depleted and closed in 10 years and the equipment would be sold for its salvage value.</a:t>
            </a:r>
          </a:p>
          <a:p>
            <a:pPr algn="ctr" eaLnBrk="1" hangingPunct="1">
              <a:lnSpc>
                <a:spcPct val="90000"/>
              </a:lnSpc>
              <a:spcBef>
                <a:spcPct val="20000"/>
              </a:spcBef>
              <a:buClr>
                <a:schemeClr val="accent1"/>
              </a:buClr>
              <a:buFont typeface="Times" panose="02020603050405020304" pitchFamily="18" charset="0"/>
              <a:buNone/>
            </a:pPr>
            <a:endParaRPr lang="en-US" sz="3400">
              <a:solidFill>
                <a:schemeClr val="tx2"/>
              </a:solidFill>
              <a:latin typeface="+mn-lt"/>
            </a:endParaRPr>
          </a:p>
        </p:txBody>
      </p:sp>
      <p:pic>
        <p:nvPicPr>
          <p:cNvPr id="541700" name="Picture 1028"/>
          <p:cNvPicPr>
            <a:picLocks noChangeAspect="1" noChangeArrowheads="1"/>
          </p:cNvPicPr>
          <p:nvPr/>
        </p:nvPicPr>
        <p:blipFill>
          <a:blip r:embed="rId4" cstate="print">
            <a:extLst>
              <a:ext uri="{28A0092B-C50C-407E-A947-70E740481C1C}">
                <a14:useLocalDpi xmlns:a14="http://schemas.microsoft.com/office/drawing/2010/main" xmlns="" val="0"/>
              </a:ext>
            </a:extLst>
          </a:blip>
          <a:srcRect/>
          <a:stretch>
            <a:fillRect/>
          </a:stretch>
        </p:blipFill>
        <p:spPr bwMode="auto">
          <a:xfrm>
            <a:off x="6629400" y="4800600"/>
            <a:ext cx="2286000" cy="16938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pic>
      <p:sp>
        <p:nvSpPr>
          <p:cNvPr id="541701" name="Text Box 1029"/>
          <p:cNvSpPr txBox="1">
            <a:spLocks noChangeArrowheads="1"/>
          </p:cNvSpPr>
          <p:nvPr/>
        </p:nvSpPr>
        <p:spPr bwMode="auto">
          <a:xfrm>
            <a:off x="304800" y="5638800"/>
            <a:ext cx="6705600" cy="4270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spAutoFit/>
          </a:bodyPr>
          <a:lstStyle/>
          <a:p>
            <a:pPr algn="ctr">
              <a:spcBef>
                <a:spcPct val="50000"/>
              </a:spcBef>
            </a:pPr>
            <a:r>
              <a:rPr lang="en-US" sz="2200" b="1">
                <a:solidFill>
                  <a:srgbClr val="4D4D4D"/>
                </a:solidFill>
              </a:rPr>
              <a:t>More information is provided on the next slide.</a:t>
            </a:r>
          </a:p>
        </p:txBody>
      </p:sp>
      <p:sp>
        <p:nvSpPr>
          <p:cNvPr id="6" name="Slide Number Placeholder 5"/>
          <p:cNvSpPr>
            <a:spLocks noGrp="1"/>
          </p:cNvSpPr>
          <p:nvPr>
            <p:ph type="sldNum" sz="quarter" idx="11"/>
          </p:nvPr>
        </p:nvSpPr>
        <p:spPr/>
        <p:txBody>
          <a:bodyPr/>
          <a:lstStyle/>
          <a:p>
            <a:fld id="{3681F8DE-B512-49A0-9231-DD433C26DAB6}" type="slidenum">
              <a:rPr lang="en-US" smtClean="0"/>
              <a:pPr/>
              <a:t>44</a:t>
            </a:fld>
            <a:endParaRPr lang="en-US"/>
          </a:p>
        </p:txBody>
      </p:sp>
    </p:spTree>
    <p:extLst>
      <p:ext uri="{BB962C8B-B14F-4D97-AF65-F5344CB8AC3E}">
        <p14:creationId xmlns:p14="http://schemas.microsoft.com/office/powerpoint/2010/main" xmlns="" val="1835094392"/>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43746" name="Rectangle 1026"/>
          <p:cNvSpPr>
            <a:spLocks noGrp="1" noChangeArrowheads="1"/>
          </p:cNvSpPr>
          <p:nvPr>
            <p:ph type="title"/>
          </p:nvPr>
        </p:nvSpPr>
        <p:spPr>
          <a:xfrm>
            <a:off x="457200" y="457200"/>
            <a:ext cx="8305800" cy="838200"/>
          </a:xfrm>
          <a:noFill/>
          <a:ln/>
        </p:spPr>
        <p:txBody>
          <a:bodyPr>
            <a:normAutofit fontScale="90000"/>
          </a:bodyPr>
          <a:lstStyle/>
          <a:p>
            <a:r>
              <a:rPr lang="en-US"/>
              <a:t>Holland Company – An Example</a:t>
            </a:r>
          </a:p>
        </p:txBody>
      </p:sp>
      <p:graphicFrame>
        <p:nvGraphicFramePr>
          <p:cNvPr id="543747" name="Object 1027"/>
          <p:cNvGraphicFramePr>
            <a:graphicFrameLocks noChangeAspect="1"/>
          </p:cNvGraphicFramePr>
          <p:nvPr/>
        </p:nvGraphicFramePr>
        <p:xfrm>
          <a:off x="76200" y="1447800"/>
          <a:ext cx="6629400" cy="5194300"/>
        </p:xfrm>
        <a:graphic>
          <a:graphicData uri="http://schemas.openxmlformats.org/presentationml/2006/ole">
            <p:oleObj spid="_x0000_s131078" name="Worksheet" r:id="rId4" imgW="2752882" imgH="2219486" progId="Excel.Sheet.8">
              <p:embed/>
            </p:oleObj>
          </a:graphicData>
        </a:graphic>
      </p:graphicFrame>
      <p:sp>
        <p:nvSpPr>
          <p:cNvPr id="543748" name="Text Box 1028"/>
          <p:cNvSpPr txBox="1">
            <a:spLocks noChangeArrowheads="1"/>
          </p:cNvSpPr>
          <p:nvPr/>
        </p:nvSpPr>
        <p:spPr bwMode="auto">
          <a:xfrm>
            <a:off x="6477000" y="2057400"/>
            <a:ext cx="2590800" cy="206210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spAutoFit/>
          </a:bodyPr>
          <a:lstStyle/>
          <a:p>
            <a:pPr algn="ctr">
              <a:spcBef>
                <a:spcPct val="50000"/>
              </a:spcBef>
            </a:pPr>
            <a:r>
              <a:rPr lang="en-US" sz="3200">
                <a:solidFill>
                  <a:schemeClr val="tx2"/>
                </a:solidFill>
                <a:effectLst>
                  <a:outerShdw blurRad="38100" dist="38100" dir="2700000" algn="tl">
                    <a:srgbClr val="000000"/>
                  </a:outerShdw>
                </a:effectLst>
                <a:latin typeface="+mn-lt"/>
              </a:rPr>
              <a:t>Should Holland open a mine on the property?</a:t>
            </a:r>
          </a:p>
        </p:txBody>
      </p:sp>
      <p:pic>
        <p:nvPicPr>
          <p:cNvPr id="543749" name="Picture 1029"/>
          <p:cNvPicPr>
            <a:picLocks noChangeAspect="1" noChangeArrowheads="1"/>
          </p:cNvPicPr>
          <p:nvPr/>
        </p:nvPicPr>
        <p:blipFill>
          <a:blip r:embed="rId5" cstate="print">
            <a:extLst>
              <a:ext uri="{28A0092B-C50C-407E-A947-70E740481C1C}">
                <a14:useLocalDpi xmlns:a14="http://schemas.microsoft.com/office/drawing/2010/main" xmlns="" val="0"/>
              </a:ext>
            </a:extLst>
          </a:blip>
          <a:srcRect/>
          <a:stretch>
            <a:fillRect/>
          </a:stretch>
        </p:blipFill>
        <p:spPr bwMode="auto">
          <a:xfrm>
            <a:off x="6629400" y="4572000"/>
            <a:ext cx="2286000" cy="16938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pic>
      <p:sp>
        <p:nvSpPr>
          <p:cNvPr id="6" name="Slide Number Placeholder 5"/>
          <p:cNvSpPr>
            <a:spLocks noGrp="1"/>
          </p:cNvSpPr>
          <p:nvPr>
            <p:ph type="sldNum" sz="quarter" idx="11"/>
          </p:nvPr>
        </p:nvSpPr>
        <p:spPr/>
        <p:txBody>
          <a:bodyPr/>
          <a:lstStyle/>
          <a:p>
            <a:fld id="{3681F8DE-B512-49A0-9231-DD433C26DAB6}" type="slidenum">
              <a:rPr lang="en-US" smtClean="0"/>
              <a:pPr/>
              <a:t>45</a:t>
            </a:fld>
            <a:endParaRPr lang="en-US"/>
          </a:p>
        </p:txBody>
      </p:sp>
    </p:spTree>
    <p:extLst>
      <p:ext uri="{BB962C8B-B14F-4D97-AF65-F5344CB8AC3E}">
        <p14:creationId xmlns:p14="http://schemas.microsoft.com/office/powerpoint/2010/main" xmlns="" val="2154637092"/>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45794" name="Rectangle 2"/>
          <p:cNvSpPr>
            <a:spLocks noGrp="1" noChangeArrowheads="1"/>
          </p:cNvSpPr>
          <p:nvPr>
            <p:ph type="title"/>
          </p:nvPr>
        </p:nvSpPr>
        <p:spPr>
          <a:xfrm>
            <a:off x="457200" y="76200"/>
            <a:ext cx="8305800" cy="1008888"/>
          </a:xfrm>
          <a:noFill/>
          <a:ln/>
        </p:spPr>
        <p:txBody>
          <a:bodyPr>
            <a:normAutofit fontScale="90000"/>
          </a:bodyPr>
          <a:lstStyle/>
          <a:p>
            <a:r>
              <a:rPr lang="en-US"/>
              <a:t>Holland Company – An Example</a:t>
            </a:r>
          </a:p>
        </p:txBody>
      </p:sp>
      <p:graphicFrame>
        <p:nvGraphicFramePr>
          <p:cNvPr id="545795" name="Object 3"/>
          <p:cNvGraphicFramePr>
            <a:graphicFrameLocks noChangeAspect="1"/>
          </p:cNvGraphicFramePr>
          <p:nvPr>
            <p:extLst>
              <p:ext uri="{D42A27DB-BD31-4B8C-83A1-F6EECF244321}">
                <p14:modId xmlns:p14="http://schemas.microsoft.com/office/powerpoint/2010/main" xmlns="" val="2853535207"/>
              </p:ext>
            </p:extLst>
          </p:nvPr>
        </p:nvGraphicFramePr>
        <p:xfrm>
          <a:off x="914400" y="3048000"/>
          <a:ext cx="7467600" cy="1597025"/>
        </p:xfrm>
        <a:graphic>
          <a:graphicData uri="http://schemas.openxmlformats.org/presentationml/2006/ole">
            <p:oleObj spid="_x0000_s132102" name="Worksheet" r:id="rId4" imgW="3465720" imgH="732960" progId="Excel.Sheet.8">
              <p:embed/>
            </p:oleObj>
          </a:graphicData>
        </a:graphic>
      </p:graphicFrame>
      <p:sp>
        <p:nvSpPr>
          <p:cNvPr id="545796" name="Rectangle 4"/>
          <p:cNvSpPr>
            <a:spLocks noChangeArrowheads="1"/>
          </p:cNvSpPr>
          <p:nvPr/>
        </p:nvSpPr>
        <p:spPr bwMode="auto">
          <a:xfrm>
            <a:off x="533400" y="1371600"/>
            <a:ext cx="8153400" cy="1143000"/>
          </a:xfrm>
          <a:prstGeom prst="rect">
            <a:avLst/>
          </a:prstGeom>
          <a:solidFill>
            <a:srgbClr val="FFFFCC"/>
          </a:solidFill>
          <a:ln w="12700">
            <a:solidFill>
              <a:schemeClr val="tx2"/>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lIns="90488" tIns="44450" rIns="90488" bIns="44450"/>
          <a:lstStyle>
            <a:lvl1pPr marL="342900" indent="-342900">
              <a:defRPr sz="2400">
                <a:solidFill>
                  <a:schemeClr val="tx1"/>
                </a:solidFill>
                <a:latin typeface="Times" panose="02020603050405020304" pitchFamily="18" charset="0"/>
              </a:defRPr>
            </a:lvl1pPr>
            <a:lvl2pPr marL="742950" indent="-285750">
              <a:defRPr sz="2400">
                <a:solidFill>
                  <a:schemeClr val="tx1"/>
                </a:solidFill>
                <a:latin typeface="Times" panose="02020603050405020304" pitchFamily="18" charset="0"/>
              </a:defRPr>
            </a:lvl2pPr>
            <a:lvl3pPr marL="1143000" indent="-228600">
              <a:defRPr sz="2400">
                <a:solidFill>
                  <a:schemeClr val="tx1"/>
                </a:solidFill>
                <a:latin typeface="Times" panose="02020603050405020304" pitchFamily="18" charset="0"/>
              </a:defRPr>
            </a:lvl3pPr>
            <a:lvl4pPr marL="1600200" indent="-228600">
              <a:defRPr sz="2400">
                <a:solidFill>
                  <a:schemeClr val="tx1"/>
                </a:solidFill>
                <a:latin typeface="Times" panose="02020603050405020304" pitchFamily="18" charset="0"/>
              </a:defRPr>
            </a:lvl4pPr>
            <a:lvl5pPr marL="2057400" indent="-228600">
              <a:defRPr sz="2400">
                <a:solidFill>
                  <a:schemeClr val="tx1"/>
                </a:solidFill>
                <a:latin typeface="Times" panose="02020603050405020304" pitchFamily="18" charset="0"/>
              </a:defRPr>
            </a:lvl5pPr>
            <a:lvl6pPr marL="2514600" indent="-228600" eaLnBrk="0" fontAlgn="base" hangingPunct="0">
              <a:spcBef>
                <a:spcPct val="0"/>
              </a:spcBef>
              <a:spcAft>
                <a:spcPct val="0"/>
              </a:spcAft>
              <a:defRPr sz="2400">
                <a:solidFill>
                  <a:schemeClr val="tx1"/>
                </a:solidFill>
                <a:latin typeface="Times" panose="02020603050405020304" pitchFamily="18" charset="0"/>
              </a:defRPr>
            </a:lvl6pPr>
            <a:lvl7pPr marL="2971800" indent="-228600" eaLnBrk="0" fontAlgn="base" hangingPunct="0">
              <a:spcBef>
                <a:spcPct val="0"/>
              </a:spcBef>
              <a:spcAft>
                <a:spcPct val="0"/>
              </a:spcAft>
              <a:defRPr sz="2400">
                <a:solidFill>
                  <a:schemeClr val="tx1"/>
                </a:solidFill>
                <a:latin typeface="Times" panose="02020603050405020304" pitchFamily="18" charset="0"/>
              </a:defRPr>
            </a:lvl7pPr>
            <a:lvl8pPr marL="3429000" indent="-228600" eaLnBrk="0" fontAlgn="base" hangingPunct="0">
              <a:spcBef>
                <a:spcPct val="0"/>
              </a:spcBef>
              <a:spcAft>
                <a:spcPct val="0"/>
              </a:spcAft>
              <a:defRPr sz="2400">
                <a:solidFill>
                  <a:schemeClr val="tx1"/>
                </a:solidFill>
                <a:latin typeface="Times" panose="02020603050405020304" pitchFamily="18" charset="0"/>
              </a:defRPr>
            </a:lvl8pPr>
            <a:lvl9pPr marL="3886200" indent="-228600" eaLnBrk="0" fontAlgn="base" hangingPunct="0">
              <a:spcBef>
                <a:spcPct val="0"/>
              </a:spcBef>
              <a:spcAft>
                <a:spcPct val="0"/>
              </a:spcAft>
              <a:defRPr sz="2400">
                <a:solidFill>
                  <a:schemeClr val="tx1"/>
                </a:solidFill>
                <a:latin typeface="Times" panose="02020603050405020304" pitchFamily="18" charset="0"/>
              </a:defRPr>
            </a:lvl9pPr>
          </a:lstStyle>
          <a:p>
            <a:pPr algn="ctr" eaLnBrk="1" hangingPunct="1">
              <a:lnSpc>
                <a:spcPct val="90000"/>
              </a:lnSpc>
              <a:spcBef>
                <a:spcPct val="20000"/>
              </a:spcBef>
              <a:buClr>
                <a:schemeClr val="accent1"/>
              </a:buClr>
              <a:buFont typeface="Times" panose="02020603050405020304" pitchFamily="18" charset="0"/>
              <a:buNone/>
            </a:pPr>
            <a:r>
              <a:rPr lang="en-US" sz="3400">
                <a:solidFill>
                  <a:schemeClr val="tx2"/>
                </a:solidFill>
                <a:latin typeface="+mn-lt"/>
              </a:rPr>
              <a:t>Step One:  Compute the net annual cash receipts from operating the mine.</a:t>
            </a:r>
          </a:p>
          <a:p>
            <a:pPr algn="ctr" eaLnBrk="1" hangingPunct="1">
              <a:lnSpc>
                <a:spcPct val="90000"/>
              </a:lnSpc>
              <a:spcBef>
                <a:spcPct val="20000"/>
              </a:spcBef>
              <a:buClr>
                <a:schemeClr val="accent1"/>
              </a:buClr>
              <a:buFont typeface="Times" panose="02020603050405020304" pitchFamily="18" charset="0"/>
              <a:buNone/>
            </a:pPr>
            <a:endParaRPr lang="en-US" sz="3400">
              <a:solidFill>
                <a:schemeClr val="tx2"/>
              </a:solidFill>
              <a:latin typeface="+mn-lt"/>
            </a:endParaRPr>
          </a:p>
        </p:txBody>
      </p:sp>
      <p:pic>
        <p:nvPicPr>
          <p:cNvPr id="545797" name="Picture 5"/>
          <p:cNvPicPr>
            <a:picLocks noChangeAspect="1" noChangeArrowheads="1"/>
          </p:cNvPicPr>
          <p:nvPr/>
        </p:nvPicPr>
        <p:blipFill>
          <a:blip r:embed="rId5" cstate="print">
            <a:extLst>
              <a:ext uri="{28A0092B-C50C-407E-A947-70E740481C1C}">
                <a14:useLocalDpi xmlns:a14="http://schemas.microsoft.com/office/drawing/2010/main" xmlns="" val="0"/>
              </a:ext>
            </a:extLst>
          </a:blip>
          <a:srcRect/>
          <a:stretch>
            <a:fillRect/>
          </a:stretch>
        </p:blipFill>
        <p:spPr bwMode="auto">
          <a:xfrm>
            <a:off x="3429000" y="4800600"/>
            <a:ext cx="2286000" cy="16938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pic>
      <p:sp>
        <p:nvSpPr>
          <p:cNvPr id="6" name="Slide Number Placeholder 5"/>
          <p:cNvSpPr>
            <a:spLocks noGrp="1"/>
          </p:cNvSpPr>
          <p:nvPr>
            <p:ph type="sldNum" sz="quarter" idx="11"/>
          </p:nvPr>
        </p:nvSpPr>
        <p:spPr/>
        <p:txBody>
          <a:bodyPr/>
          <a:lstStyle/>
          <a:p>
            <a:fld id="{3681F8DE-B512-49A0-9231-DD433C26DAB6}" type="slidenum">
              <a:rPr lang="en-US" smtClean="0"/>
              <a:pPr/>
              <a:t>46</a:t>
            </a:fld>
            <a:endParaRPr lang="en-US"/>
          </a:p>
        </p:txBody>
      </p:sp>
    </p:spTree>
    <p:extLst>
      <p:ext uri="{BB962C8B-B14F-4D97-AF65-F5344CB8AC3E}">
        <p14:creationId xmlns:p14="http://schemas.microsoft.com/office/powerpoint/2010/main" xmlns="" val="625215027"/>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51938" name="Rectangle 2"/>
          <p:cNvSpPr>
            <a:spLocks noGrp="1" noChangeArrowheads="1"/>
          </p:cNvSpPr>
          <p:nvPr>
            <p:ph type="title"/>
          </p:nvPr>
        </p:nvSpPr>
        <p:spPr>
          <a:xfrm>
            <a:off x="457200" y="304800"/>
            <a:ext cx="8305800" cy="856488"/>
          </a:xfrm>
          <a:noFill/>
          <a:ln/>
        </p:spPr>
        <p:txBody>
          <a:bodyPr>
            <a:normAutofit fontScale="90000"/>
          </a:bodyPr>
          <a:lstStyle/>
          <a:p>
            <a:r>
              <a:rPr lang="en-US" dirty="0"/>
              <a:t>Holland Company – An Example</a:t>
            </a:r>
          </a:p>
        </p:txBody>
      </p:sp>
      <p:sp>
        <p:nvSpPr>
          <p:cNvPr id="551942" name="Rectangle 6"/>
          <p:cNvSpPr>
            <a:spLocks noChangeArrowheads="1"/>
          </p:cNvSpPr>
          <p:nvPr/>
        </p:nvSpPr>
        <p:spPr bwMode="auto">
          <a:xfrm>
            <a:off x="533400" y="1371600"/>
            <a:ext cx="8153400" cy="1143000"/>
          </a:xfrm>
          <a:prstGeom prst="rect">
            <a:avLst/>
          </a:prstGeom>
          <a:solidFill>
            <a:srgbClr val="FFFFCC"/>
          </a:solidFill>
          <a:ln w="12700">
            <a:solidFill>
              <a:schemeClr val="tx2"/>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lIns="90488" tIns="44450" rIns="90488" bIns="44450"/>
          <a:lstStyle>
            <a:lvl1pPr marL="342900" indent="-342900">
              <a:defRPr sz="2400">
                <a:solidFill>
                  <a:schemeClr val="tx1"/>
                </a:solidFill>
                <a:latin typeface="Times" panose="02020603050405020304" pitchFamily="18" charset="0"/>
              </a:defRPr>
            </a:lvl1pPr>
            <a:lvl2pPr marL="742950" indent="-285750">
              <a:defRPr sz="2400">
                <a:solidFill>
                  <a:schemeClr val="tx1"/>
                </a:solidFill>
                <a:latin typeface="Times" panose="02020603050405020304" pitchFamily="18" charset="0"/>
              </a:defRPr>
            </a:lvl2pPr>
            <a:lvl3pPr marL="1143000" indent="-228600">
              <a:defRPr sz="2400">
                <a:solidFill>
                  <a:schemeClr val="tx1"/>
                </a:solidFill>
                <a:latin typeface="Times" panose="02020603050405020304" pitchFamily="18" charset="0"/>
              </a:defRPr>
            </a:lvl3pPr>
            <a:lvl4pPr marL="1600200" indent="-228600">
              <a:defRPr sz="2400">
                <a:solidFill>
                  <a:schemeClr val="tx1"/>
                </a:solidFill>
                <a:latin typeface="Times" panose="02020603050405020304" pitchFamily="18" charset="0"/>
              </a:defRPr>
            </a:lvl4pPr>
            <a:lvl5pPr marL="2057400" indent="-228600">
              <a:defRPr sz="2400">
                <a:solidFill>
                  <a:schemeClr val="tx1"/>
                </a:solidFill>
                <a:latin typeface="Times" panose="02020603050405020304" pitchFamily="18" charset="0"/>
              </a:defRPr>
            </a:lvl5pPr>
            <a:lvl6pPr marL="2514600" indent="-228600" eaLnBrk="0" fontAlgn="base" hangingPunct="0">
              <a:spcBef>
                <a:spcPct val="0"/>
              </a:spcBef>
              <a:spcAft>
                <a:spcPct val="0"/>
              </a:spcAft>
              <a:defRPr sz="2400">
                <a:solidFill>
                  <a:schemeClr val="tx1"/>
                </a:solidFill>
                <a:latin typeface="Times" panose="02020603050405020304" pitchFamily="18" charset="0"/>
              </a:defRPr>
            </a:lvl6pPr>
            <a:lvl7pPr marL="2971800" indent="-228600" eaLnBrk="0" fontAlgn="base" hangingPunct="0">
              <a:spcBef>
                <a:spcPct val="0"/>
              </a:spcBef>
              <a:spcAft>
                <a:spcPct val="0"/>
              </a:spcAft>
              <a:defRPr sz="2400">
                <a:solidFill>
                  <a:schemeClr val="tx1"/>
                </a:solidFill>
                <a:latin typeface="Times" panose="02020603050405020304" pitchFamily="18" charset="0"/>
              </a:defRPr>
            </a:lvl7pPr>
            <a:lvl8pPr marL="3429000" indent="-228600" eaLnBrk="0" fontAlgn="base" hangingPunct="0">
              <a:spcBef>
                <a:spcPct val="0"/>
              </a:spcBef>
              <a:spcAft>
                <a:spcPct val="0"/>
              </a:spcAft>
              <a:defRPr sz="2400">
                <a:solidFill>
                  <a:schemeClr val="tx1"/>
                </a:solidFill>
                <a:latin typeface="Times" panose="02020603050405020304" pitchFamily="18" charset="0"/>
              </a:defRPr>
            </a:lvl8pPr>
            <a:lvl9pPr marL="3886200" indent="-228600" eaLnBrk="0" fontAlgn="base" hangingPunct="0">
              <a:spcBef>
                <a:spcPct val="0"/>
              </a:spcBef>
              <a:spcAft>
                <a:spcPct val="0"/>
              </a:spcAft>
              <a:defRPr sz="2400">
                <a:solidFill>
                  <a:schemeClr val="tx1"/>
                </a:solidFill>
                <a:latin typeface="Times" panose="02020603050405020304" pitchFamily="18" charset="0"/>
              </a:defRPr>
            </a:lvl9pPr>
          </a:lstStyle>
          <a:p>
            <a:pPr algn="ctr" eaLnBrk="1" hangingPunct="1">
              <a:lnSpc>
                <a:spcPct val="90000"/>
              </a:lnSpc>
              <a:spcBef>
                <a:spcPct val="20000"/>
              </a:spcBef>
              <a:buClr>
                <a:schemeClr val="accent1"/>
              </a:buClr>
              <a:buFont typeface="Times" panose="02020603050405020304" pitchFamily="18" charset="0"/>
              <a:buNone/>
            </a:pPr>
            <a:r>
              <a:rPr lang="en-US" sz="3400">
                <a:solidFill>
                  <a:schemeClr val="tx2"/>
                </a:solidFill>
                <a:latin typeface="+mn-lt"/>
              </a:rPr>
              <a:t>Step Two:  Identify all relevant cash flows as shown.</a:t>
            </a:r>
          </a:p>
          <a:p>
            <a:pPr algn="ctr" eaLnBrk="1" hangingPunct="1">
              <a:lnSpc>
                <a:spcPct val="90000"/>
              </a:lnSpc>
              <a:spcBef>
                <a:spcPct val="20000"/>
              </a:spcBef>
              <a:buClr>
                <a:schemeClr val="accent1"/>
              </a:buClr>
              <a:buFont typeface="Times" panose="02020603050405020304" pitchFamily="18" charset="0"/>
              <a:buNone/>
            </a:pPr>
            <a:endParaRPr lang="en-US" sz="3400">
              <a:solidFill>
                <a:schemeClr val="tx2"/>
              </a:solidFill>
              <a:latin typeface="+mn-lt"/>
            </a:endParaRPr>
          </a:p>
        </p:txBody>
      </p:sp>
      <p:graphicFrame>
        <p:nvGraphicFramePr>
          <p:cNvPr id="551945" name="Object 9"/>
          <p:cNvGraphicFramePr>
            <a:graphicFrameLocks noChangeAspect="1"/>
          </p:cNvGraphicFramePr>
          <p:nvPr/>
        </p:nvGraphicFramePr>
        <p:xfrm>
          <a:off x="228600" y="2667000"/>
          <a:ext cx="8712200" cy="3429000"/>
        </p:xfrm>
        <a:graphic>
          <a:graphicData uri="http://schemas.openxmlformats.org/presentationml/2006/ole">
            <p:oleObj spid="_x0000_s133126" name="Worksheet" r:id="rId4" imgW="5686492" imgH="2200340" progId="Excel.Sheet.8">
              <p:embed/>
            </p:oleObj>
          </a:graphicData>
        </a:graphic>
      </p:graphicFrame>
      <p:pic>
        <p:nvPicPr>
          <p:cNvPr id="551946" name="Picture 10"/>
          <p:cNvPicPr>
            <a:picLocks noChangeAspect="1" noChangeArrowheads="1"/>
          </p:cNvPicPr>
          <p:nvPr/>
        </p:nvPicPr>
        <p:blipFill>
          <a:blip r:embed="rId5" cstate="print">
            <a:extLst>
              <a:ext uri="{28A0092B-C50C-407E-A947-70E740481C1C}">
                <a14:useLocalDpi xmlns:a14="http://schemas.microsoft.com/office/drawing/2010/main" xmlns="" val="0"/>
              </a:ext>
            </a:extLst>
          </a:blip>
          <a:srcRect/>
          <a:stretch>
            <a:fillRect/>
          </a:stretch>
        </p:blipFill>
        <p:spPr bwMode="auto">
          <a:xfrm>
            <a:off x="4267200" y="6103938"/>
            <a:ext cx="914400" cy="67786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pic>
      <p:sp>
        <p:nvSpPr>
          <p:cNvPr id="6" name="Slide Number Placeholder 5"/>
          <p:cNvSpPr>
            <a:spLocks noGrp="1"/>
          </p:cNvSpPr>
          <p:nvPr>
            <p:ph type="sldNum" sz="quarter" idx="11"/>
          </p:nvPr>
        </p:nvSpPr>
        <p:spPr/>
        <p:txBody>
          <a:bodyPr/>
          <a:lstStyle/>
          <a:p>
            <a:fld id="{3681F8DE-B512-49A0-9231-DD433C26DAB6}" type="slidenum">
              <a:rPr lang="en-US" smtClean="0"/>
              <a:pPr/>
              <a:t>47</a:t>
            </a:fld>
            <a:endParaRPr lang="en-US"/>
          </a:p>
        </p:txBody>
      </p:sp>
    </p:spTree>
    <p:extLst>
      <p:ext uri="{BB962C8B-B14F-4D97-AF65-F5344CB8AC3E}">
        <p14:creationId xmlns:p14="http://schemas.microsoft.com/office/powerpoint/2010/main" xmlns="" val="2064190306"/>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37959" name="Rectangle 7"/>
          <p:cNvSpPr>
            <a:spLocks noGrp="1" noChangeArrowheads="1"/>
          </p:cNvSpPr>
          <p:nvPr>
            <p:ph type="title"/>
          </p:nvPr>
        </p:nvSpPr>
        <p:spPr>
          <a:xfrm>
            <a:off x="457200" y="457200"/>
            <a:ext cx="8305800" cy="838200"/>
          </a:xfrm>
        </p:spPr>
        <p:txBody>
          <a:bodyPr>
            <a:normAutofit fontScale="90000"/>
          </a:bodyPr>
          <a:lstStyle/>
          <a:p>
            <a:r>
              <a:rPr lang="en-US"/>
              <a:t>Holland Company – An Example</a:t>
            </a:r>
          </a:p>
        </p:txBody>
      </p:sp>
      <p:pic>
        <p:nvPicPr>
          <p:cNvPr id="637957" name="Picture 5"/>
          <p:cNvPicPr>
            <a:picLocks noChangeAspect="1" noChangeArrowheads="1"/>
          </p:cNvPicPr>
          <p:nvPr/>
        </p:nvPicPr>
        <p:blipFill>
          <a:blip r:embed="rId4" cstate="print">
            <a:extLst>
              <a:ext uri="{28A0092B-C50C-407E-A947-70E740481C1C}">
                <a14:useLocalDpi xmlns:a14="http://schemas.microsoft.com/office/drawing/2010/main" xmlns="" val="0"/>
              </a:ext>
            </a:extLst>
          </a:blip>
          <a:srcRect/>
          <a:stretch>
            <a:fillRect/>
          </a:stretch>
        </p:blipFill>
        <p:spPr bwMode="auto">
          <a:xfrm>
            <a:off x="4267200" y="6103938"/>
            <a:ext cx="914400" cy="67786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pic>
      <p:sp>
        <p:nvSpPr>
          <p:cNvPr id="637958" name="Rectangle 6"/>
          <p:cNvSpPr>
            <a:spLocks noChangeArrowheads="1"/>
          </p:cNvSpPr>
          <p:nvPr/>
        </p:nvSpPr>
        <p:spPr bwMode="auto">
          <a:xfrm>
            <a:off x="533400" y="1371600"/>
            <a:ext cx="8153400" cy="1143000"/>
          </a:xfrm>
          <a:prstGeom prst="rect">
            <a:avLst/>
          </a:prstGeom>
          <a:solidFill>
            <a:srgbClr val="FFFFCC"/>
          </a:solidFill>
          <a:ln w="12700">
            <a:solidFill>
              <a:schemeClr val="tx2"/>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lIns="90488" tIns="44450" rIns="90488" bIns="44450"/>
          <a:lstStyle>
            <a:lvl1pPr marL="342900" indent="-342900">
              <a:defRPr sz="2400">
                <a:solidFill>
                  <a:schemeClr val="tx1"/>
                </a:solidFill>
                <a:latin typeface="Times" panose="02020603050405020304" pitchFamily="18" charset="0"/>
              </a:defRPr>
            </a:lvl1pPr>
            <a:lvl2pPr marL="742950" indent="-285750">
              <a:defRPr sz="2400">
                <a:solidFill>
                  <a:schemeClr val="tx1"/>
                </a:solidFill>
                <a:latin typeface="Times" panose="02020603050405020304" pitchFamily="18" charset="0"/>
              </a:defRPr>
            </a:lvl2pPr>
            <a:lvl3pPr marL="1143000" indent="-228600">
              <a:defRPr sz="2400">
                <a:solidFill>
                  <a:schemeClr val="tx1"/>
                </a:solidFill>
                <a:latin typeface="Times" panose="02020603050405020304" pitchFamily="18" charset="0"/>
              </a:defRPr>
            </a:lvl3pPr>
            <a:lvl4pPr marL="1600200" indent="-228600">
              <a:defRPr sz="2400">
                <a:solidFill>
                  <a:schemeClr val="tx1"/>
                </a:solidFill>
                <a:latin typeface="Times" panose="02020603050405020304" pitchFamily="18" charset="0"/>
              </a:defRPr>
            </a:lvl4pPr>
            <a:lvl5pPr marL="2057400" indent="-228600">
              <a:defRPr sz="2400">
                <a:solidFill>
                  <a:schemeClr val="tx1"/>
                </a:solidFill>
                <a:latin typeface="Times" panose="02020603050405020304" pitchFamily="18" charset="0"/>
              </a:defRPr>
            </a:lvl5pPr>
            <a:lvl6pPr marL="2514600" indent="-228600" eaLnBrk="0" fontAlgn="base" hangingPunct="0">
              <a:spcBef>
                <a:spcPct val="0"/>
              </a:spcBef>
              <a:spcAft>
                <a:spcPct val="0"/>
              </a:spcAft>
              <a:defRPr sz="2400">
                <a:solidFill>
                  <a:schemeClr val="tx1"/>
                </a:solidFill>
                <a:latin typeface="Times" panose="02020603050405020304" pitchFamily="18" charset="0"/>
              </a:defRPr>
            </a:lvl6pPr>
            <a:lvl7pPr marL="2971800" indent="-228600" eaLnBrk="0" fontAlgn="base" hangingPunct="0">
              <a:spcBef>
                <a:spcPct val="0"/>
              </a:spcBef>
              <a:spcAft>
                <a:spcPct val="0"/>
              </a:spcAft>
              <a:defRPr sz="2400">
                <a:solidFill>
                  <a:schemeClr val="tx1"/>
                </a:solidFill>
                <a:latin typeface="Times" panose="02020603050405020304" pitchFamily="18" charset="0"/>
              </a:defRPr>
            </a:lvl7pPr>
            <a:lvl8pPr marL="3429000" indent="-228600" eaLnBrk="0" fontAlgn="base" hangingPunct="0">
              <a:spcBef>
                <a:spcPct val="0"/>
              </a:spcBef>
              <a:spcAft>
                <a:spcPct val="0"/>
              </a:spcAft>
              <a:defRPr sz="2400">
                <a:solidFill>
                  <a:schemeClr val="tx1"/>
                </a:solidFill>
                <a:latin typeface="Times" panose="02020603050405020304" pitchFamily="18" charset="0"/>
              </a:defRPr>
            </a:lvl8pPr>
            <a:lvl9pPr marL="3886200" indent="-228600" eaLnBrk="0" fontAlgn="base" hangingPunct="0">
              <a:spcBef>
                <a:spcPct val="0"/>
              </a:spcBef>
              <a:spcAft>
                <a:spcPct val="0"/>
              </a:spcAft>
              <a:defRPr sz="2400">
                <a:solidFill>
                  <a:schemeClr val="tx1"/>
                </a:solidFill>
                <a:latin typeface="Times" panose="02020603050405020304" pitchFamily="18" charset="0"/>
              </a:defRPr>
            </a:lvl9pPr>
          </a:lstStyle>
          <a:p>
            <a:pPr algn="ctr" eaLnBrk="1" hangingPunct="1">
              <a:lnSpc>
                <a:spcPct val="90000"/>
              </a:lnSpc>
              <a:spcBef>
                <a:spcPct val="20000"/>
              </a:spcBef>
              <a:buClr>
                <a:schemeClr val="accent1"/>
              </a:buClr>
              <a:buFont typeface="Times" panose="02020603050405020304" pitchFamily="18" charset="0"/>
              <a:buNone/>
            </a:pPr>
            <a:r>
              <a:rPr lang="en-US" sz="3400">
                <a:solidFill>
                  <a:schemeClr val="tx2"/>
                </a:solidFill>
                <a:latin typeface="+mn-lt"/>
              </a:rPr>
              <a:t>Step Three:  Translate the relevant cash flows to after-tax cash flows as shown.</a:t>
            </a:r>
          </a:p>
          <a:p>
            <a:pPr algn="ctr" eaLnBrk="1" hangingPunct="1">
              <a:lnSpc>
                <a:spcPct val="90000"/>
              </a:lnSpc>
              <a:spcBef>
                <a:spcPct val="20000"/>
              </a:spcBef>
              <a:buClr>
                <a:schemeClr val="accent1"/>
              </a:buClr>
              <a:buFont typeface="Times" panose="02020603050405020304" pitchFamily="18" charset="0"/>
              <a:buNone/>
            </a:pPr>
            <a:endParaRPr lang="en-US" sz="3400">
              <a:solidFill>
                <a:schemeClr val="tx2"/>
              </a:solidFill>
              <a:latin typeface="+mn-lt"/>
            </a:endParaRPr>
          </a:p>
        </p:txBody>
      </p:sp>
      <p:graphicFrame>
        <p:nvGraphicFramePr>
          <p:cNvPr id="637962" name="Object 10"/>
          <p:cNvGraphicFramePr>
            <a:graphicFrameLocks noChangeAspect="1"/>
          </p:cNvGraphicFramePr>
          <p:nvPr/>
        </p:nvGraphicFramePr>
        <p:xfrm>
          <a:off x="228600" y="2667000"/>
          <a:ext cx="8712200" cy="3429000"/>
        </p:xfrm>
        <a:graphic>
          <a:graphicData uri="http://schemas.openxmlformats.org/presentationml/2006/ole">
            <p:oleObj spid="_x0000_s134150" name="Worksheet" r:id="rId5" imgW="5686492" imgH="2200340" progId="Excel.Sheet.8">
              <p:embed/>
            </p:oleObj>
          </a:graphicData>
        </a:graphic>
      </p:graphicFrame>
      <p:sp>
        <p:nvSpPr>
          <p:cNvPr id="6" name="Slide Number Placeholder 5"/>
          <p:cNvSpPr>
            <a:spLocks noGrp="1"/>
          </p:cNvSpPr>
          <p:nvPr>
            <p:ph type="sldNum" sz="quarter" idx="11"/>
          </p:nvPr>
        </p:nvSpPr>
        <p:spPr/>
        <p:txBody>
          <a:bodyPr/>
          <a:lstStyle/>
          <a:p>
            <a:fld id="{3681F8DE-B512-49A0-9231-DD433C26DAB6}" type="slidenum">
              <a:rPr lang="en-US" smtClean="0"/>
              <a:pPr/>
              <a:t>48</a:t>
            </a:fld>
            <a:endParaRPr lang="en-US"/>
          </a:p>
        </p:txBody>
      </p:sp>
    </p:spTree>
    <p:extLst>
      <p:ext uri="{BB962C8B-B14F-4D97-AF65-F5344CB8AC3E}">
        <p14:creationId xmlns:p14="http://schemas.microsoft.com/office/powerpoint/2010/main" xmlns="" val="1681164588"/>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40002" name="Rectangle 2"/>
          <p:cNvSpPr>
            <a:spLocks noGrp="1" noChangeArrowheads="1"/>
          </p:cNvSpPr>
          <p:nvPr>
            <p:ph type="title"/>
          </p:nvPr>
        </p:nvSpPr>
        <p:spPr>
          <a:xfrm>
            <a:off x="457200" y="381000"/>
            <a:ext cx="8305800" cy="914400"/>
          </a:xfrm>
          <a:noFill/>
          <a:ln/>
        </p:spPr>
        <p:txBody>
          <a:bodyPr>
            <a:normAutofit fontScale="90000"/>
          </a:bodyPr>
          <a:lstStyle/>
          <a:p>
            <a:r>
              <a:rPr lang="en-US"/>
              <a:t>Holland Company – An Example</a:t>
            </a:r>
          </a:p>
        </p:txBody>
      </p:sp>
      <p:sp>
        <p:nvSpPr>
          <p:cNvPr id="640003" name="Rectangle 3"/>
          <p:cNvSpPr>
            <a:spLocks noChangeArrowheads="1"/>
          </p:cNvSpPr>
          <p:nvPr/>
        </p:nvSpPr>
        <p:spPr bwMode="auto">
          <a:xfrm>
            <a:off x="533400" y="1371600"/>
            <a:ext cx="8153400" cy="1143000"/>
          </a:xfrm>
          <a:prstGeom prst="rect">
            <a:avLst/>
          </a:prstGeom>
          <a:solidFill>
            <a:srgbClr val="FFFFCC"/>
          </a:solidFill>
          <a:ln w="12700">
            <a:solidFill>
              <a:schemeClr val="tx2"/>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lIns="90488" tIns="44450" rIns="90488" bIns="44450"/>
          <a:lstStyle>
            <a:lvl1pPr marL="342900" indent="-342900">
              <a:defRPr sz="2400">
                <a:solidFill>
                  <a:schemeClr val="tx1"/>
                </a:solidFill>
                <a:latin typeface="Times" panose="02020603050405020304" pitchFamily="18" charset="0"/>
              </a:defRPr>
            </a:lvl1pPr>
            <a:lvl2pPr marL="742950" indent="-285750">
              <a:defRPr sz="2400">
                <a:solidFill>
                  <a:schemeClr val="tx1"/>
                </a:solidFill>
                <a:latin typeface="Times" panose="02020603050405020304" pitchFamily="18" charset="0"/>
              </a:defRPr>
            </a:lvl2pPr>
            <a:lvl3pPr marL="1143000" indent="-228600">
              <a:defRPr sz="2400">
                <a:solidFill>
                  <a:schemeClr val="tx1"/>
                </a:solidFill>
                <a:latin typeface="Times" panose="02020603050405020304" pitchFamily="18" charset="0"/>
              </a:defRPr>
            </a:lvl3pPr>
            <a:lvl4pPr marL="1600200" indent="-228600">
              <a:defRPr sz="2400">
                <a:solidFill>
                  <a:schemeClr val="tx1"/>
                </a:solidFill>
                <a:latin typeface="Times" panose="02020603050405020304" pitchFamily="18" charset="0"/>
              </a:defRPr>
            </a:lvl4pPr>
            <a:lvl5pPr marL="2057400" indent="-228600">
              <a:defRPr sz="2400">
                <a:solidFill>
                  <a:schemeClr val="tx1"/>
                </a:solidFill>
                <a:latin typeface="Times" panose="02020603050405020304" pitchFamily="18" charset="0"/>
              </a:defRPr>
            </a:lvl5pPr>
            <a:lvl6pPr marL="2514600" indent="-228600" eaLnBrk="0" fontAlgn="base" hangingPunct="0">
              <a:spcBef>
                <a:spcPct val="0"/>
              </a:spcBef>
              <a:spcAft>
                <a:spcPct val="0"/>
              </a:spcAft>
              <a:defRPr sz="2400">
                <a:solidFill>
                  <a:schemeClr val="tx1"/>
                </a:solidFill>
                <a:latin typeface="Times" panose="02020603050405020304" pitchFamily="18" charset="0"/>
              </a:defRPr>
            </a:lvl6pPr>
            <a:lvl7pPr marL="2971800" indent="-228600" eaLnBrk="0" fontAlgn="base" hangingPunct="0">
              <a:spcBef>
                <a:spcPct val="0"/>
              </a:spcBef>
              <a:spcAft>
                <a:spcPct val="0"/>
              </a:spcAft>
              <a:defRPr sz="2400">
                <a:solidFill>
                  <a:schemeClr val="tx1"/>
                </a:solidFill>
                <a:latin typeface="Times" panose="02020603050405020304" pitchFamily="18" charset="0"/>
              </a:defRPr>
            </a:lvl7pPr>
            <a:lvl8pPr marL="3429000" indent="-228600" eaLnBrk="0" fontAlgn="base" hangingPunct="0">
              <a:spcBef>
                <a:spcPct val="0"/>
              </a:spcBef>
              <a:spcAft>
                <a:spcPct val="0"/>
              </a:spcAft>
              <a:defRPr sz="2400">
                <a:solidFill>
                  <a:schemeClr val="tx1"/>
                </a:solidFill>
                <a:latin typeface="Times" panose="02020603050405020304" pitchFamily="18" charset="0"/>
              </a:defRPr>
            </a:lvl8pPr>
            <a:lvl9pPr marL="3886200" indent="-228600" eaLnBrk="0" fontAlgn="base" hangingPunct="0">
              <a:spcBef>
                <a:spcPct val="0"/>
              </a:spcBef>
              <a:spcAft>
                <a:spcPct val="0"/>
              </a:spcAft>
              <a:defRPr sz="2400">
                <a:solidFill>
                  <a:schemeClr val="tx1"/>
                </a:solidFill>
                <a:latin typeface="Times" panose="02020603050405020304" pitchFamily="18" charset="0"/>
              </a:defRPr>
            </a:lvl9pPr>
          </a:lstStyle>
          <a:p>
            <a:pPr algn="ctr" eaLnBrk="1" hangingPunct="1">
              <a:lnSpc>
                <a:spcPct val="90000"/>
              </a:lnSpc>
              <a:spcBef>
                <a:spcPct val="20000"/>
              </a:spcBef>
              <a:buClr>
                <a:schemeClr val="accent1"/>
              </a:buClr>
              <a:buFont typeface="Times" panose="02020603050405020304" pitchFamily="18" charset="0"/>
              <a:buNone/>
            </a:pPr>
            <a:r>
              <a:rPr lang="en-US" sz="3400">
                <a:solidFill>
                  <a:schemeClr val="tx2"/>
                </a:solidFill>
                <a:latin typeface="+mn-lt"/>
              </a:rPr>
              <a:t>Step Four:  Discount all cash flows to their present value as shown.</a:t>
            </a:r>
          </a:p>
          <a:p>
            <a:pPr algn="ctr" eaLnBrk="1" hangingPunct="1">
              <a:lnSpc>
                <a:spcPct val="90000"/>
              </a:lnSpc>
              <a:spcBef>
                <a:spcPct val="20000"/>
              </a:spcBef>
              <a:buClr>
                <a:schemeClr val="accent1"/>
              </a:buClr>
              <a:buFont typeface="Times" panose="02020603050405020304" pitchFamily="18" charset="0"/>
              <a:buNone/>
            </a:pPr>
            <a:endParaRPr lang="en-US" sz="3400">
              <a:solidFill>
                <a:schemeClr val="tx2"/>
              </a:solidFill>
              <a:latin typeface="+mn-lt"/>
            </a:endParaRPr>
          </a:p>
        </p:txBody>
      </p:sp>
      <p:graphicFrame>
        <p:nvGraphicFramePr>
          <p:cNvPr id="640004" name="Object 4"/>
          <p:cNvGraphicFramePr>
            <a:graphicFrameLocks noChangeAspect="1"/>
          </p:cNvGraphicFramePr>
          <p:nvPr/>
        </p:nvGraphicFramePr>
        <p:xfrm>
          <a:off x="228600" y="2705100"/>
          <a:ext cx="8686800" cy="3360738"/>
        </p:xfrm>
        <a:graphic>
          <a:graphicData uri="http://schemas.openxmlformats.org/presentationml/2006/ole">
            <p:oleObj spid="_x0000_s135174" name="Worksheet" r:id="rId4" imgW="6506280" imgH="2490480" progId="Excel.Sheet.8">
              <p:embed/>
            </p:oleObj>
          </a:graphicData>
        </a:graphic>
      </p:graphicFrame>
      <p:pic>
        <p:nvPicPr>
          <p:cNvPr id="640005" name="Picture 5"/>
          <p:cNvPicPr>
            <a:picLocks noChangeAspect="1" noChangeArrowheads="1"/>
          </p:cNvPicPr>
          <p:nvPr/>
        </p:nvPicPr>
        <p:blipFill>
          <a:blip r:embed="rId5" cstate="print">
            <a:extLst>
              <a:ext uri="{28A0092B-C50C-407E-A947-70E740481C1C}">
                <a14:useLocalDpi xmlns:a14="http://schemas.microsoft.com/office/drawing/2010/main" xmlns="" val="0"/>
              </a:ext>
            </a:extLst>
          </a:blip>
          <a:srcRect/>
          <a:stretch>
            <a:fillRect/>
          </a:stretch>
        </p:blipFill>
        <p:spPr bwMode="auto">
          <a:xfrm>
            <a:off x="4267200" y="6103938"/>
            <a:ext cx="914400" cy="67786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pic>
      <p:sp>
        <p:nvSpPr>
          <p:cNvPr id="6" name="Slide Number Placeholder 5"/>
          <p:cNvSpPr>
            <a:spLocks noGrp="1"/>
          </p:cNvSpPr>
          <p:nvPr>
            <p:ph type="sldNum" sz="quarter" idx="11"/>
          </p:nvPr>
        </p:nvSpPr>
        <p:spPr/>
        <p:txBody>
          <a:bodyPr/>
          <a:lstStyle/>
          <a:p>
            <a:fld id="{3681F8DE-B512-49A0-9231-DD433C26DAB6}" type="slidenum">
              <a:rPr lang="en-US" smtClean="0"/>
              <a:pPr/>
              <a:t>49</a:t>
            </a:fld>
            <a:endParaRPr lang="en-US"/>
          </a:p>
        </p:txBody>
      </p:sp>
    </p:spTree>
    <p:extLst>
      <p:ext uri="{BB962C8B-B14F-4D97-AF65-F5344CB8AC3E}">
        <p14:creationId xmlns:p14="http://schemas.microsoft.com/office/powerpoint/2010/main" xmlns="" val="1205921747"/>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9939" name="Rectangle 3"/>
          <p:cNvSpPr>
            <a:spLocks noGrp="1" noChangeArrowheads="1"/>
          </p:cNvSpPr>
          <p:nvPr>
            <p:ph type="title"/>
          </p:nvPr>
        </p:nvSpPr>
        <p:spPr>
          <a:xfrm>
            <a:off x="1828800" y="2895600"/>
            <a:ext cx="4876800" cy="1143000"/>
          </a:xfrm>
          <a:noFill/>
          <a:ln/>
          <a:extLs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dist="107763" dir="2700000" algn="ctr" rotWithShape="0">
                    <a:schemeClr val="bg2"/>
                  </a:outerShdw>
                </a:effectLst>
              </a14:hiddenEffects>
            </a:ext>
          </a:extLst>
        </p:spPr>
        <p:txBody>
          <a:bodyPr lIns="90488" tIns="44450" rIns="90488" bIns="44450"/>
          <a:lstStyle/>
          <a:p>
            <a:r>
              <a:rPr lang="en-US" dirty="0"/>
              <a:t>End of </a:t>
            </a:r>
            <a:r>
              <a:rPr lang="en-US" smtClean="0"/>
              <a:t>Lecture 31</a:t>
            </a:r>
            <a:endParaRPr lang="en-US" dirty="0"/>
          </a:p>
        </p:txBody>
      </p:sp>
      <p:sp>
        <p:nvSpPr>
          <p:cNvPr id="3" name="Slide Number Placeholder 2"/>
          <p:cNvSpPr>
            <a:spLocks noGrp="1"/>
          </p:cNvSpPr>
          <p:nvPr>
            <p:ph type="sldNum" sz="quarter" idx="11"/>
          </p:nvPr>
        </p:nvSpPr>
        <p:spPr/>
        <p:txBody>
          <a:bodyPr/>
          <a:lstStyle/>
          <a:p>
            <a:fld id="{2329FAF7-C7D3-4541-A539-944D659ED903}" type="slidenum">
              <a:rPr lang="en-US" smtClean="0"/>
              <a:pPr/>
              <a:t>50</a:t>
            </a:fld>
            <a:endParaRPr lang="en-US"/>
          </a:p>
        </p:txBody>
      </p:sp>
    </p:spTree>
    <p:extLst>
      <p:ext uri="{BB962C8B-B14F-4D97-AF65-F5344CB8AC3E}">
        <p14:creationId xmlns:p14="http://schemas.microsoft.com/office/powerpoint/2010/main" xmlns="" val="2554978626"/>
      </p:ext>
    </p:extLst>
  </p:cSld>
  <p:clrMapOvr>
    <a:masterClrMapping/>
  </p:clrMapOvr>
  <mc:AlternateContent xmlns:mc="http://schemas.openxmlformats.org/markup-compatibility/2006">
    <mc:Choice xmlns:p14="http://schemas.microsoft.com/office/powerpoint/2010/main" xmlns="" Requires="p14">
      <p:transition spd="slow" p14:dur="2000"/>
    </mc:Choice>
    <mc:Fallback>
      <p:transition spd="slow"/>
    </mc:Fallback>
  </mc:AlternateContent>
  <p:timing>
    <p:tnLst>
      <p:par>
        <p:cTn id="1" dur="indefinite" restart="never" nodeType="tmRoot"/>
      </p:par>
    </p:tnLst>
  </p:timing>
</p:sld>
</file>

<file path=ppt/theme/_rels/theme1.xml.rels><?xml version="1.0" encoding="UTF-8" standalone="yes"?>
<Relationships xmlns="http://schemas.openxmlformats.org/package/2006/relationships"><Relationship Id="rId1" Type="http://schemas.openxmlformats.org/officeDocument/2006/relationships/image" Target="../media/image1.jpeg"/></Relationships>
</file>

<file path=ppt/theme/_rels/theme2.xml.rels><?xml version="1.0" encoding="UTF-8" standalone="yes"?>
<Relationships xmlns="http://schemas.openxmlformats.org/package/2006/relationships"><Relationship Id="rId1" Type="http://schemas.openxmlformats.org/officeDocument/2006/relationships/image" Target="../media/image1.jpeg"/></Relationships>
</file>

<file path=ppt/theme/theme1.xml><?xml version="1.0" encoding="utf-8"?>
<a:theme xmlns:a="http://schemas.openxmlformats.org/drawingml/2006/main" name="Flow">
  <a:themeElements>
    <a:clrScheme name="Flow">
      <a:dk1>
        <a:sysClr val="windowText" lastClr="000000"/>
      </a:dk1>
      <a:lt1>
        <a:sysClr val="window" lastClr="FFFFFF"/>
      </a:lt1>
      <a:dk2>
        <a:srgbClr val="04617B"/>
      </a:dk2>
      <a:lt2>
        <a:srgbClr val="DBF5F9"/>
      </a:lt2>
      <a:accent1>
        <a:srgbClr val="0F6FC6"/>
      </a:accent1>
      <a:accent2>
        <a:srgbClr val="009DD9"/>
      </a:accent2>
      <a:accent3>
        <a:srgbClr val="0BD0D9"/>
      </a:accent3>
      <a:accent4>
        <a:srgbClr val="10CF9B"/>
      </a:accent4>
      <a:accent5>
        <a:srgbClr val="7CCA62"/>
      </a:accent5>
      <a:accent6>
        <a:srgbClr val="A5C249"/>
      </a:accent6>
      <a:hlink>
        <a:srgbClr val="E2D700"/>
      </a:hlink>
      <a:folHlink>
        <a:srgbClr val="85DFD0"/>
      </a:folHlink>
    </a:clrScheme>
    <a:fontScheme name="Flow">
      <a:majorFont>
        <a:latin typeface="Calibri"/>
        <a:ea typeface=""/>
        <a:cs typeface=""/>
        <a:font script="Jpan" typeface="ＭＳ Ｐゴシック"/>
        <a:font script="Hang" typeface="HY중고딕"/>
        <a:font script="Hans" typeface="隶书"/>
        <a:font script="Hant" typeface="微軟正黑體"/>
        <a:font script="Arab" typeface="Traditional Arabic"/>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Constantia"/>
        <a:ea typeface=""/>
        <a:cs typeface=""/>
        <a:font script="Jpan" typeface="HGP明朝E"/>
        <a:font script="Hang" typeface="HY신명조"/>
        <a:font script="Hans" typeface="宋体"/>
        <a:font script="Hant" typeface="新細明體"/>
        <a:font script="Arab" typeface="Majalla UI"/>
        <a:font script="Hebr" typeface="David"/>
        <a:font script="Thai" typeface="Browalli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inorFont>
    </a:fontScheme>
    <a:fmtScheme name="Flow">
      <a:fillStyleLst>
        <a:solidFill>
          <a:schemeClr val="phClr"/>
        </a:solidFill>
        <a:gradFill rotWithShape="1">
          <a:gsLst>
            <a:gs pos="0">
              <a:schemeClr val="phClr">
                <a:tint val="70000"/>
                <a:satMod val="130000"/>
              </a:schemeClr>
            </a:gs>
            <a:gs pos="43000">
              <a:schemeClr val="phClr">
                <a:tint val="44000"/>
                <a:satMod val="165000"/>
              </a:schemeClr>
            </a:gs>
            <a:gs pos="93000">
              <a:schemeClr val="phClr">
                <a:tint val="15000"/>
                <a:satMod val="165000"/>
              </a:schemeClr>
            </a:gs>
            <a:gs pos="100000">
              <a:schemeClr val="phClr">
                <a:tint val="5000"/>
                <a:satMod val="250000"/>
              </a:schemeClr>
            </a:gs>
          </a:gsLst>
          <a:path path="circle">
            <a:fillToRect l="50000" t="130000" r="50000" b="-30000"/>
          </a:path>
        </a:gradFill>
        <a:gradFill rotWithShape="1">
          <a:gsLst>
            <a:gs pos="0">
              <a:schemeClr val="phClr">
                <a:tint val="98000"/>
                <a:shade val="25000"/>
                <a:satMod val="250000"/>
              </a:schemeClr>
            </a:gs>
            <a:gs pos="68000">
              <a:schemeClr val="phClr">
                <a:tint val="86000"/>
                <a:satMod val="115000"/>
              </a:schemeClr>
            </a:gs>
            <a:gs pos="100000">
              <a:schemeClr val="phClr">
                <a:tint val="50000"/>
                <a:satMod val="150000"/>
              </a:schemeClr>
            </a:gs>
          </a:gsLst>
          <a:path path="circle">
            <a:fillToRect l="50000" t="130000" r="50000" b="-30000"/>
          </a:path>
        </a:gradFill>
      </a:fillStyleLst>
      <a:lnStyleLst>
        <a:ln w="9525" cap="flat" cmpd="sng" algn="ctr">
          <a:solidFill>
            <a:schemeClr val="phClr">
              <a:shade val="50000"/>
              <a:satMod val="103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57150" dist="38100" dir="5400000" algn="ctr" rotWithShape="0">
              <a:schemeClr val="phClr">
                <a:shade val="9000"/>
                <a:satMod val="105000"/>
                <a:alpha val="48000"/>
              </a:schemeClr>
            </a:outerShdw>
          </a:effectLst>
        </a:effectStyle>
        <a:effectStyle>
          <a:effectLst>
            <a:outerShdw blurRad="57150" dist="38100" dir="5400000" algn="ctr" rotWithShape="0">
              <a:schemeClr val="phClr">
                <a:shade val="9000"/>
                <a:satMod val="105000"/>
                <a:alpha val="48000"/>
              </a:schemeClr>
            </a:outerShdw>
          </a:effectLst>
        </a:effectStyle>
        <a:effectStyle>
          <a:effectLst>
            <a:outerShdw blurRad="57150" dist="38100" dir="5400000" algn="ctr" rotWithShape="0">
              <a:schemeClr val="phClr">
                <a:shade val="9000"/>
                <a:satMod val="105000"/>
                <a:alpha val="48000"/>
              </a:schemeClr>
            </a:outerShdw>
          </a:effectLst>
          <a:scene3d>
            <a:camera prst="orthographicFront" fov="0">
              <a:rot lat="0" lon="0" rev="0"/>
            </a:camera>
            <a:lightRig rig="glow" dir="tl">
              <a:rot lat="0" lon="0" rev="900000"/>
            </a:lightRig>
          </a:scene3d>
          <a:sp3d prstMaterial="powder">
            <a:bevelT w="25400" h="38100"/>
          </a:sp3d>
        </a:effectStyle>
      </a:effectStyleLst>
      <a:bgFillStyleLst>
        <a:solidFill>
          <a:schemeClr val="phClr"/>
        </a:solidFill>
        <a:gradFill rotWithShape="1">
          <a:gsLst>
            <a:gs pos="0">
              <a:schemeClr val="phClr">
                <a:tint val="80000"/>
                <a:satMod val="400000"/>
              </a:schemeClr>
            </a:gs>
            <a:gs pos="25000">
              <a:schemeClr val="phClr">
                <a:tint val="83000"/>
                <a:satMod val="320000"/>
              </a:schemeClr>
            </a:gs>
            <a:gs pos="100000">
              <a:schemeClr val="phClr">
                <a:shade val="15000"/>
                <a:satMod val="320000"/>
              </a:schemeClr>
            </a:gs>
          </a:gsLst>
          <a:path path="circle">
            <a:fillToRect l="10000" t="110000" r="10000" b="100000"/>
          </a:path>
        </a:gradFill>
        <a:blipFill>
          <a:blip xmlns:r="http://schemas.openxmlformats.org/officeDocument/2006/relationships" r:embed="rId1">
            <a:duotone>
              <a:schemeClr val="phClr">
                <a:shade val="90000"/>
                <a:satMod val="150000"/>
              </a:schemeClr>
              <a:schemeClr val="phClr">
                <a:tint val="88000"/>
                <a:satMod val="150000"/>
              </a:schemeClr>
            </a:duotone>
          </a:blip>
          <a:tile tx="0" ty="0" sx="65000" sy="65000" flip="none" algn="tl"/>
        </a:blipFill>
      </a:bgFillStyleLst>
    </a:fmtScheme>
  </a:themeElements>
  <a:objectDefaults/>
  <a:extraClrSchemeLst/>
</a:theme>
</file>

<file path=ppt/theme/theme2.xml><?xml version="1.0" encoding="utf-8"?>
<a:theme xmlns:a="http://schemas.openxmlformats.org/drawingml/2006/main" name="1_Flow">
  <a:themeElements>
    <a:clrScheme name="Flow">
      <a:dk1>
        <a:sysClr val="windowText" lastClr="000000"/>
      </a:dk1>
      <a:lt1>
        <a:sysClr val="window" lastClr="FFFFFF"/>
      </a:lt1>
      <a:dk2>
        <a:srgbClr val="04617B"/>
      </a:dk2>
      <a:lt2>
        <a:srgbClr val="DBF5F9"/>
      </a:lt2>
      <a:accent1>
        <a:srgbClr val="0F6FC6"/>
      </a:accent1>
      <a:accent2>
        <a:srgbClr val="009DD9"/>
      </a:accent2>
      <a:accent3>
        <a:srgbClr val="0BD0D9"/>
      </a:accent3>
      <a:accent4>
        <a:srgbClr val="10CF9B"/>
      </a:accent4>
      <a:accent5>
        <a:srgbClr val="7CCA62"/>
      </a:accent5>
      <a:accent6>
        <a:srgbClr val="A5C249"/>
      </a:accent6>
      <a:hlink>
        <a:srgbClr val="E2D700"/>
      </a:hlink>
      <a:folHlink>
        <a:srgbClr val="85DFD0"/>
      </a:folHlink>
    </a:clrScheme>
    <a:fontScheme name="Flow">
      <a:majorFont>
        <a:latin typeface="Calibri"/>
        <a:ea typeface=""/>
        <a:cs typeface=""/>
        <a:font script="Jpan" typeface="ＭＳ Ｐゴシック"/>
        <a:font script="Hang" typeface="HY중고딕"/>
        <a:font script="Hans" typeface="隶书"/>
        <a:font script="Hant" typeface="微軟正黑體"/>
        <a:font script="Arab" typeface="Traditional Arabic"/>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Constantia"/>
        <a:ea typeface=""/>
        <a:cs typeface=""/>
        <a:font script="Jpan" typeface="HGP明朝E"/>
        <a:font script="Hang" typeface="HY신명조"/>
        <a:font script="Hans" typeface="宋体"/>
        <a:font script="Hant" typeface="新細明體"/>
        <a:font script="Arab" typeface="Majalla UI"/>
        <a:font script="Hebr" typeface="David"/>
        <a:font script="Thai" typeface="Browalli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inorFont>
    </a:fontScheme>
    <a:fmtScheme name="Flow">
      <a:fillStyleLst>
        <a:solidFill>
          <a:schemeClr val="phClr"/>
        </a:solidFill>
        <a:gradFill rotWithShape="1">
          <a:gsLst>
            <a:gs pos="0">
              <a:schemeClr val="phClr">
                <a:tint val="70000"/>
                <a:satMod val="130000"/>
              </a:schemeClr>
            </a:gs>
            <a:gs pos="43000">
              <a:schemeClr val="phClr">
                <a:tint val="44000"/>
                <a:satMod val="165000"/>
              </a:schemeClr>
            </a:gs>
            <a:gs pos="93000">
              <a:schemeClr val="phClr">
                <a:tint val="15000"/>
                <a:satMod val="165000"/>
              </a:schemeClr>
            </a:gs>
            <a:gs pos="100000">
              <a:schemeClr val="phClr">
                <a:tint val="5000"/>
                <a:satMod val="250000"/>
              </a:schemeClr>
            </a:gs>
          </a:gsLst>
          <a:path path="circle">
            <a:fillToRect l="50000" t="130000" r="50000" b="-30000"/>
          </a:path>
        </a:gradFill>
        <a:gradFill rotWithShape="1">
          <a:gsLst>
            <a:gs pos="0">
              <a:schemeClr val="phClr">
                <a:tint val="98000"/>
                <a:shade val="25000"/>
                <a:satMod val="250000"/>
              </a:schemeClr>
            </a:gs>
            <a:gs pos="68000">
              <a:schemeClr val="phClr">
                <a:tint val="86000"/>
                <a:satMod val="115000"/>
              </a:schemeClr>
            </a:gs>
            <a:gs pos="100000">
              <a:schemeClr val="phClr">
                <a:tint val="50000"/>
                <a:satMod val="150000"/>
              </a:schemeClr>
            </a:gs>
          </a:gsLst>
          <a:path path="circle">
            <a:fillToRect l="50000" t="130000" r="50000" b="-30000"/>
          </a:path>
        </a:gradFill>
      </a:fillStyleLst>
      <a:lnStyleLst>
        <a:ln w="9525" cap="flat" cmpd="sng" algn="ctr">
          <a:solidFill>
            <a:schemeClr val="phClr">
              <a:shade val="50000"/>
              <a:satMod val="103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57150" dist="38100" dir="5400000" algn="ctr" rotWithShape="0">
              <a:schemeClr val="phClr">
                <a:shade val="9000"/>
                <a:satMod val="105000"/>
                <a:alpha val="48000"/>
              </a:schemeClr>
            </a:outerShdw>
          </a:effectLst>
        </a:effectStyle>
        <a:effectStyle>
          <a:effectLst>
            <a:outerShdw blurRad="57150" dist="38100" dir="5400000" algn="ctr" rotWithShape="0">
              <a:schemeClr val="phClr">
                <a:shade val="9000"/>
                <a:satMod val="105000"/>
                <a:alpha val="48000"/>
              </a:schemeClr>
            </a:outerShdw>
          </a:effectLst>
        </a:effectStyle>
        <a:effectStyle>
          <a:effectLst>
            <a:outerShdw blurRad="57150" dist="38100" dir="5400000" algn="ctr" rotWithShape="0">
              <a:schemeClr val="phClr">
                <a:shade val="9000"/>
                <a:satMod val="105000"/>
                <a:alpha val="48000"/>
              </a:schemeClr>
            </a:outerShdw>
          </a:effectLst>
          <a:scene3d>
            <a:camera prst="orthographicFront" fov="0">
              <a:rot lat="0" lon="0" rev="0"/>
            </a:camera>
            <a:lightRig rig="glow" dir="tl">
              <a:rot lat="0" lon="0" rev="900000"/>
            </a:lightRig>
          </a:scene3d>
          <a:sp3d prstMaterial="powder">
            <a:bevelT w="25400" h="38100"/>
          </a:sp3d>
        </a:effectStyle>
      </a:effectStyleLst>
      <a:bgFillStyleLst>
        <a:solidFill>
          <a:schemeClr val="phClr"/>
        </a:solidFill>
        <a:gradFill rotWithShape="1">
          <a:gsLst>
            <a:gs pos="0">
              <a:schemeClr val="phClr">
                <a:tint val="80000"/>
                <a:satMod val="400000"/>
              </a:schemeClr>
            </a:gs>
            <a:gs pos="25000">
              <a:schemeClr val="phClr">
                <a:tint val="83000"/>
                <a:satMod val="320000"/>
              </a:schemeClr>
            </a:gs>
            <a:gs pos="100000">
              <a:schemeClr val="phClr">
                <a:shade val="15000"/>
                <a:satMod val="320000"/>
              </a:schemeClr>
            </a:gs>
          </a:gsLst>
          <a:path path="circle">
            <a:fillToRect l="10000" t="110000" r="10000" b="100000"/>
          </a:path>
        </a:gradFill>
        <a:blipFill>
          <a:blip xmlns:r="http://schemas.openxmlformats.org/officeDocument/2006/relationships" r:embed="rId1">
            <a:duotone>
              <a:schemeClr val="phClr">
                <a:shade val="90000"/>
                <a:satMod val="150000"/>
              </a:schemeClr>
              <a:schemeClr val="phClr">
                <a:tint val="88000"/>
                <a:satMod val="150000"/>
              </a:schemeClr>
            </a:duotone>
          </a:blip>
          <a:tile tx="0" ty="0" sx="65000" sy="65000" flip="none" algn="tl"/>
        </a:blip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Flow">
    <a:dk1>
      <a:sysClr val="windowText" lastClr="000000"/>
    </a:dk1>
    <a:lt1>
      <a:sysClr val="window" lastClr="FFFFFF"/>
    </a:lt1>
    <a:dk2>
      <a:srgbClr val="04617B"/>
    </a:dk2>
    <a:lt2>
      <a:srgbClr val="DBF5F9"/>
    </a:lt2>
    <a:accent1>
      <a:srgbClr val="0F6FC6"/>
    </a:accent1>
    <a:accent2>
      <a:srgbClr val="009DD9"/>
    </a:accent2>
    <a:accent3>
      <a:srgbClr val="0BD0D9"/>
    </a:accent3>
    <a:accent4>
      <a:srgbClr val="10CF9B"/>
    </a:accent4>
    <a:accent5>
      <a:srgbClr val="7CCA62"/>
    </a:accent5>
    <a:accent6>
      <a:srgbClr val="A5C249"/>
    </a:accent6>
    <a:hlink>
      <a:srgbClr val="E2D700"/>
    </a:hlink>
    <a:folHlink>
      <a:srgbClr val="85DFD0"/>
    </a:folHlink>
  </a:clrScheme>
</a:themeOverride>
</file>

<file path=ppt/theme/themeOverride2.xml><?xml version="1.0" encoding="utf-8"?>
<a:themeOverride xmlns:a="http://schemas.openxmlformats.org/drawingml/2006/main">
  <a:clrScheme name="Flow">
    <a:dk1>
      <a:sysClr val="windowText" lastClr="000000"/>
    </a:dk1>
    <a:lt1>
      <a:sysClr val="window" lastClr="FFFFFF"/>
    </a:lt1>
    <a:dk2>
      <a:srgbClr val="04617B"/>
    </a:dk2>
    <a:lt2>
      <a:srgbClr val="DBF5F9"/>
    </a:lt2>
    <a:accent1>
      <a:srgbClr val="0F6FC6"/>
    </a:accent1>
    <a:accent2>
      <a:srgbClr val="009DD9"/>
    </a:accent2>
    <a:accent3>
      <a:srgbClr val="0BD0D9"/>
    </a:accent3>
    <a:accent4>
      <a:srgbClr val="10CF9B"/>
    </a:accent4>
    <a:accent5>
      <a:srgbClr val="7CCA62"/>
    </a:accent5>
    <a:accent6>
      <a:srgbClr val="A5C249"/>
    </a:accent6>
    <a:hlink>
      <a:srgbClr val="E2D700"/>
    </a:hlink>
    <a:folHlink>
      <a:srgbClr val="85DFD0"/>
    </a:folHlink>
  </a:clrScheme>
</a:themeOverride>
</file>

<file path=ppt/theme/themeOverride3.xml><?xml version="1.0" encoding="utf-8"?>
<a:themeOverride xmlns:a="http://schemas.openxmlformats.org/drawingml/2006/main">
  <a:clrScheme name="Flow">
    <a:dk1>
      <a:sysClr val="windowText" lastClr="000000"/>
    </a:dk1>
    <a:lt1>
      <a:sysClr val="window" lastClr="FFFFFF"/>
    </a:lt1>
    <a:dk2>
      <a:srgbClr val="04617B"/>
    </a:dk2>
    <a:lt2>
      <a:srgbClr val="DBF5F9"/>
    </a:lt2>
    <a:accent1>
      <a:srgbClr val="0F6FC6"/>
    </a:accent1>
    <a:accent2>
      <a:srgbClr val="009DD9"/>
    </a:accent2>
    <a:accent3>
      <a:srgbClr val="0BD0D9"/>
    </a:accent3>
    <a:accent4>
      <a:srgbClr val="10CF9B"/>
    </a:accent4>
    <a:accent5>
      <a:srgbClr val="7CCA62"/>
    </a:accent5>
    <a:accent6>
      <a:srgbClr val="A5C249"/>
    </a:accent6>
    <a:hlink>
      <a:srgbClr val="E2D700"/>
    </a:hlink>
    <a:folHlink>
      <a:srgbClr val="85DFD0"/>
    </a:folHlink>
  </a:clrScheme>
</a:themeOverride>
</file>

<file path=ppt/theme/themeOverride4.xml><?xml version="1.0" encoding="utf-8"?>
<a:themeOverride xmlns:a="http://schemas.openxmlformats.org/drawingml/2006/main">
  <a:clrScheme name="Flow">
    <a:dk1>
      <a:sysClr val="windowText" lastClr="000000"/>
    </a:dk1>
    <a:lt1>
      <a:sysClr val="window" lastClr="FFFFFF"/>
    </a:lt1>
    <a:dk2>
      <a:srgbClr val="04617B"/>
    </a:dk2>
    <a:lt2>
      <a:srgbClr val="DBF5F9"/>
    </a:lt2>
    <a:accent1>
      <a:srgbClr val="0F6FC6"/>
    </a:accent1>
    <a:accent2>
      <a:srgbClr val="009DD9"/>
    </a:accent2>
    <a:accent3>
      <a:srgbClr val="0BD0D9"/>
    </a:accent3>
    <a:accent4>
      <a:srgbClr val="10CF9B"/>
    </a:accent4>
    <a:accent5>
      <a:srgbClr val="7CCA62"/>
    </a:accent5>
    <a:accent6>
      <a:srgbClr val="A5C249"/>
    </a:accent6>
    <a:hlink>
      <a:srgbClr val="E2D700"/>
    </a:hlink>
    <a:folHlink>
      <a:srgbClr val="85DFD0"/>
    </a:folHlink>
  </a:clrScheme>
</a:themeOverride>
</file>

<file path=docProps/app.xml><?xml version="1.0" encoding="utf-8"?>
<Properties xmlns="http://schemas.openxmlformats.org/officeDocument/2006/extended-properties" xmlns:vt="http://schemas.openxmlformats.org/officeDocument/2006/docPropsVTypes">
  <Template>Flow</Template>
  <TotalTime>375</TotalTime>
  <Words>3685</Words>
  <Application>Microsoft Office PowerPoint</Application>
  <PresentationFormat>On-screen Show (4:3)</PresentationFormat>
  <Paragraphs>555</Paragraphs>
  <Slides>50</Slides>
  <Notes>49</Notes>
  <HiddenSlides>0</HiddenSlides>
  <MMClips>0</MMClips>
  <ScaleCrop>false</ScaleCrop>
  <HeadingPairs>
    <vt:vector size="6" baseType="variant">
      <vt:variant>
        <vt:lpstr>Theme</vt:lpstr>
      </vt:variant>
      <vt:variant>
        <vt:i4>2</vt:i4>
      </vt:variant>
      <vt:variant>
        <vt:lpstr>Embedded OLE Servers</vt:lpstr>
      </vt:variant>
      <vt:variant>
        <vt:i4>2</vt:i4>
      </vt:variant>
      <vt:variant>
        <vt:lpstr>Slide Titles</vt:lpstr>
      </vt:variant>
      <vt:variant>
        <vt:i4>50</vt:i4>
      </vt:variant>
    </vt:vector>
  </HeadingPairs>
  <TitlesOfParts>
    <vt:vector size="54" baseType="lpstr">
      <vt:lpstr>Flow</vt:lpstr>
      <vt:lpstr>1_Flow</vt:lpstr>
      <vt:lpstr>Clip</vt:lpstr>
      <vt:lpstr>Worksheet</vt:lpstr>
      <vt:lpstr>Chapter 21-Continued</vt:lpstr>
      <vt:lpstr>Learning Objectives</vt:lpstr>
      <vt:lpstr>Other Approaches to Capital Budgeting Decisions</vt:lpstr>
      <vt:lpstr>The Payback Method</vt:lpstr>
      <vt:lpstr>The Payback Method</vt:lpstr>
      <vt:lpstr>The Payback Method</vt:lpstr>
      <vt:lpstr>Quick Check </vt:lpstr>
      <vt:lpstr>Quick Check </vt:lpstr>
      <vt:lpstr>Evaluation of the Payback Method</vt:lpstr>
      <vt:lpstr>Evaluation of the Payback Method</vt:lpstr>
      <vt:lpstr>Payback and Uneven Cash Flows</vt:lpstr>
      <vt:lpstr>Payback and Uneven Cash Flows</vt:lpstr>
      <vt:lpstr>Simple Rate of Return Method</vt:lpstr>
      <vt:lpstr>Simple Rate of Return Method</vt:lpstr>
      <vt:lpstr>Simple Rate of Return Method</vt:lpstr>
      <vt:lpstr>Criticism of the Simple Rate of Return</vt:lpstr>
      <vt:lpstr>Post-audit of Investment Projects</vt:lpstr>
      <vt:lpstr>The Mathematics of Interest</vt:lpstr>
      <vt:lpstr>The Mathematics of Interest – An Example</vt:lpstr>
      <vt:lpstr>The Mathematics of Interest – An Example</vt:lpstr>
      <vt:lpstr>Compound Interest – An Example</vt:lpstr>
      <vt:lpstr>Compound Interest – An Example</vt:lpstr>
      <vt:lpstr>Computation of Present Value</vt:lpstr>
      <vt:lpstr>Present Value – An Example</vt:lpstr>
      <vt:lpstr>Present Value – An Example</vt:lpstr>
      <vt:lpstr>Present Value – An Example</vt:lpstr>
      <vt:lpstr>Present Value – An Example</vt:lpstr>
      <vt:lpstr>Quick Check </vt:lpstr>
      <vt:lpstr>Quick Check </vt:lpstr>
      <vt:lpstr>Present Value of a Series of Cash Flows</vt:lpstr>
      <vt:lpstr>Present Value of a Series of Cash Flows – An Example</vt:lpstr>
      <vt:lpstr>Present Value of a Series of Cash Flows – An Example</vt:lpstr>
      <vt:lpstr>Quick Check </vt:lpstr>
      <vt:lpstr>Quick Check </vt:lpstr>
      <vt:lpstr>Simplifying Assumptions</vt:lpstr>
      <vt:lpstr>Concept of After-tax Cost</vt:lpstr>
      <vt:lpstr>After-tax Cost – An Example</vt:lpstr>
      <vt:lpstr>After-tax Cost – An Example</vt:lpstr>
      <vt:lpstr>After-tax Cost – An Example</vt:lpstr>
      <vt:lpstr>Depreciation Tax Shield</vt:lpstr>
      <vt:lpstr>Depreciation Tax Shield – An Example</vt:lpstr>
      <vt:lpstr>Depreciation Tax Shield – An Example</vt:lpstr>
      <vt:lpstr>Depreciation Tax Shield – An Example</vt:lpstr>
      <vt:lpstr>Holland Company – An Example</vt:lpstr>
      <vt:lpstr>Holland Company – An Example</vt:lpstr>
      <vt:lpstr>Holland Company – An Example</vt:lpstr>
      <vt:lpstr>Holland Company – An Example</vt:lpstr>
      <vt:lpstr>Holland Company – An Example</vt:lpstr>
      <vt:lpstr>Holland Company – An Example</vt:lpstr>
      <vt:lpstr>End of Lecture 31</vt:lpstr>
    </vt:vector>
  </TitlesOfParts>
  <Company>Wichita State University</Company>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CHAPTER 21</dc:title>
  <dc:creator>Michael Flores</dc:creator>
  <cp:lastModifiedBy>NTS</cp:lastModifiedBy>
  <cp:revision>30</cp:revision>
  <dcterms:created xsi:type="dcterms:W3CDTF">2004-12-12T03:51:01Z</dcterms:created>
  <dcterms:modified xsi:type="dcterms:W3CDTF">2013-12-02T13:54:51Z</dcterms:modified>
</cp:coreProperties>
</file>